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8" r:id="rId1"/>
  </p:sldMasterIdLst>
  <p:notesMasterIdLst>
    <p:notesMasterId r:id="rId53"/>
  </p:notesMasterIdLst>
  <p:handoutMasterIdLst>
    <p:handoutMasterId r:id="rId54"/>
  </p:handoutMasterIdLst>
  <p:sldIdLst>
    <p:sldId id="721" r:id="rId2"/>
    <p:sldId id="1378" r:id="rId3"/>
    <p:sldId id="806" r:id="rId4"/>
    <p:sldId id="699" r:id="rId5"/>
    <p:sldId id="740" r:id="rId6"/>
    <p:sldId id="725" r:id="rId7"/>
    <p:sldId id="808" r:id="rId8"/>
    <p:sldId id="807" r:id="rId9"/>
    <p:sldId id="762" r:id="rId10"/>
    <p:sldId id="764" r:id="rId11"/>
    <p:sldId id="829" r:id="rId12"/>
    <p:sldId id="830" r:id="rId13"/>
    <p:sldId id="742" r:id="rId14"/>
    <p:sldId id="727" r:id="rId15"/>
    <p:sldId id="781" r:id="rId16"/>
    <p:sldId id="766" r:id="rId17"/>
    <p:sldId id="809" r:id="rId18"/>
    <p:sldId id="810" r:id="rId19"/>
    <p:sldId id="811" r:id="rId20"/>
    <p:sldId id="812" r:id="rId21"/>
    <p:sldId id="782" r:id="rId22"/>
    <p:sldId id="813" r:id="rId23"/>
    <p:sldId id="814" r:id="rId24"/>
    <p:sldId id="783" r:id="rId25"/>
    <p:sldId id="815" r:id="rId26"/>
    <p:sldId id="738" r:id="rId27"/>
    <p:sldId id="744" r:id="rId28"/>
    <p:sldId id="729" r:id="rId29"/>
    <p:sldId id="787" r:id="rId30"/>
    <p:sldId id="816" r:id="rId31"/>
    <p:sldId id="817" r:id="rId32"/>
    <p:sldId id="818" r:id="rId33"/>
    <p:sldId id="819" r:id="rId34"/>
    <p:sldId id="820" r:id="rId35"/>
    <p:sldId id="821" r:id="rId36"/>
    <p:sldId id="822" r:id="rId37"/>
    <p:sldId id="823" r:id="rId38"/>
    <p:sldId id="795" r:id="rId39"/>
    <p:sldId id="745" r:id="rId40"/>
    <p:sldId id="730" r:id="rId41"/>
    <p:sldId id="796" r:id="rId42"/>
    <p:sldId id="797" r:id="rId43"/>
    <p:sldId id="824" r:id="rId44"/>
    <p:sldId id="825" r:id="rId45"/>
    <p:sldId id="826" r:id="rId46"/>
    <p:sldId id="827" r:id="rId47"/>
    <p:sldId id="828" r:id="rId48"/>
    <p:sldId id="803" r:id="rId49"/>
    <p:sldId id="743" r:id="rId50"/>
    <p:sldId id="728" r:id="rId51"/>
    <p:sldId id="715" r:id="rId52"/>
  </p:sldIdLst>
  <p:sldSz cx="7559675" cy="1069181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ert Özmutaf" initials="MÖ" lastIdx="1" clrIdx="0">
    <p:extLst>
      <p:ext uri="{19B8F6BF-5375-455C-9EA6-DF929625EA0E}">
        <p15:presenceInfo xmlns:p15="http://schemas.microsoft.com/office/powerpoint/2012/main" userId="983aff9ac2a4f3c9"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38CBC"/>
    <a:srgbClr val="E36C34"/>
    <a:srgbClr val="4763AE"/>
    <a:srgbClr val="F16024"/>
    <a:srgbClr val="1E2879"/>
    <a:srgbClr val="10153D"/>
    <a:srgbClr val="C9636E"/>
    <a:srgbClr val="E1A44A"/>
    <a:srgbClr val="633547"/>
    <a:srgbClr val="5CC0C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1421" autoAdjust="0"/>
    <p:restoredTop sz="93462"/>
  </p:normalViewPr>
  <p:slideViewPr>
    <p:cSldViewPr snapToGrid="0">
      <p:cViewPr varScale="1">
        <p:scale>
          <a:sx n="49" d="100"/>
          <a:sy n="49" d="100"/>
        </p:scale>
        <p:origin x="2538" y="24"/>
      </p:cViewPr>
      <p:guideLst/>
    </p:cSldViewPr>
  </p:slideViewPr>
  <p:notesTextViewPr>
    <p:cViewPr>
      <p:scale>
        <a:sx n="1" d="1"/>
        <a:sy n="1" d="1"/>
      </p:scale>
      <p:origin x="0" y="0"/>
    </p:cViewPr>
  </p:notesTextViewPr>
  <p:sorterViewPr>
    <p:cViewPr varScale="1">
      <p:scale>
        <a:sx n="59" d="100"/>
        <a:sy n="59" d="100"/>
      </p:scale>
      <p:origin x="0" y="0"/>
    </p:cViewPr>
  </p:sorterViewPr>
  <p:notesViewPr>
    <p:cSldViewPr snapToGrid="0">
      <p:cViewPr varScale="1">
        <p:scale>
          <a:sx n="70" d="100"/>
          <a:sy n="70" d="100"/>
        </p:scale>
        <p:origin x="3624" y="192"/>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commentAuthors" Target="commentAuthor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notesMaster" Target="notesMasters/notesMaster1.xml"/><Relationship Id="rId58" Type="http://schemas.openxmlformats.org/officeDocument/2006/relationships/theme" Target="theme/theme1.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viewProps" Target="view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DBC6CDC8-619E-233D-BF93-BFABCA8DB612}"/>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BFB30605-C2B2-F5DA-585A-60BCB9A1ABA2}"/>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66BF1530-58CE-1247-8E9D-2BB7672AAD77}" type="datetimeFigureOut">
              <a:rPr lang="en-US" smtClean="0"/>
              <a:t>6/8/2026</a:t>
            </a:fld>
            <a:endParaRPr lang="en-US" dirty="0"/>
          </a:p>
        </p:txBody>
      </p:sp>
      <p:sp>
        <p:nvSpPr>
          <p:cNvPr id="4" name="Footer Placeholder 3">
            <a:extLst>
              <a:ext uri="{FF2B5EF4-FFF2-40B4-BE49-F238E27FC236}">
                <a16:creationId xmlns:a16="http://schemas.microsoft.com/office/drawing/2014/main" id="{37CCDFC0-A136-3C4A-6F8E-2668CF59003F}"/>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F7C0C3D2-F48A-D710-83D1-7E5234455B53}"/>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A0D76A06-98B9-DD40-9F20-DE85D5B70967}" type="slidenum">
              <a:rPr lang="en-US" smtClean="0"/>
              <a:t>‹Nr.›</a:t>
            </a:fld>
            <a:endParaRPr lang="en-US" dirty="0"/>
          </a:p>
        </p:txBody>
      </p:sp>
    </p:spTree>
    <p:extLst>
      <p:ext uri="{BB962C8B-B14F-4D97-AF65-F5344CB8AC3E}">
        <p14:creationId xmlns:p14="http://schemas.microsoft.com/office/powerpoint/2010/main" val="249247422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E"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7636793-DFA7-4837-ABEA-97B25FAF0FB4}" type="datetimeFigureOut">
              <a:rPr lang="en-IE" smtClean="0"/>
              <a:t>08/06/2026</a:t>
            </a:fld>
            <a:endParaRPr lang="en-IE" dirty="0"/>
          </a:p>
        </p:txBody>
      </p:sp>
      <p:sp>
        <p:nvSpPr>
          <p:cNvPr id="4" name="Slide Image Placeholder 3"/>
          <p:cNvSpPr>
            <a:spLocks noGrp="1" noRot="1" noChangeAspect="1"/>
          </p:cNvSpPr>
          <p:nvPr>
            <p:ph type="sldImg" idx="2"/>
          </p:nvPr>
        </p:nvSpPr>
        <p:spPr>
          <a:xfrm>
            <a:off x="2338388" y="1143000"/>
            <a:ext cx="2181225" cy="3086100"/>
          </a:xfrm>
          <a:prstGeom prst="rect">
            <a:avLst/>
          </a:prstGeom>
          <a:noFill/>
          <a:ln w="12700">
            <a:solidFill>
              <a:prstClr val="black"/>
            </a:solidFill>
          </a:ln>
        </p:spPr>
        <p:txBody>
          <a:bodyPr vert="horz" lIns="91440" tIns="45720" rIns="91440" bIns="45720" rtlCol="0" anchor="ctr"/>
          <a:lstStyle/>
          <a:p>
            <a:endParaRPr lang="en-IE"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E"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00B7772-C904-45C6-B074-7143637CB8A9}" type="slidenum">
              <a:rPr lang="en-IE" smtClean="0"/>
              <a:t>‹Nr.›</a:t>
            </a:fld>
            <a:endParaRPr lang="en-IE" dirty="0"/>
          </a:p>
        </p:txBody>
      </p:sp>
    </p:spTree>
    <p:extLst>
      <p:ext uri="{BB962C8B-B14F-4D97-AF65-F5344CB8AC3E}">
        <p14:creationId xmlns:p14="http://schemas.microsoft.com/office/powerpoint/2010/main" val="1819429391"/>
      </p:ext>
    </p:extLst>
  </p:cSld>
  <p:clrMap bg1="lt1" tx1="dk1" bg2="lt2" tx2="dk2" accent1="accent1" accent2="accent2" accent3="accent3" accent4="accent4" accent5="accent5" accent6="accent6" hlink="hlink" folHlink="folHlink"/>
  <p:notesStyle>
    <a:lvl1pPr marL="0" algn="l" defTabSz="497708" rtl="0" eaLnBrk="1" latinLnBrk="0" hangingPunct="1">
      <a:defRPr sz="653" kern="1200">
        <a:solidFill>
          <a:schemeClr val="tx1"/>
        </a:solidFill>
        <a:latin typeface="+mn-lt"/>
        <a:ea typeface="+mn-ea"/>
        <a:cs typeface="+mn-cs"/>
      </a:defRPr>
    </a:lvl1pPr>
    <a:lvl2pPr marL="248854" algn="l" defTabSz="497708" rtl="0" eaLnBrk="1" latinLnBrk="0" hangingPunct="1">
      <a:defRPr sz="653" kern="1200">
        <a:solidFill>
          <a:schemeClr val="tx1"/>
        </a:solidFill>
        <a:latin typeface="+mn-lt"/>
        <a:ea typeface="+mn-ea"/>
        <a:cs typeface="+mn-cs"/>
      </a:defRPr>
    </a:lvl2pPr>
    <a:lvl3pPr marL="497708" algn="l" defTabSz="497708" rtl="0" eaLnBrk="1" latinLnBrk="0" hangingPunct="1">
      <a:defRPr sz="653" kern="1200">
        <a:solidFill>
          <a:schemeClr val="tx1"/>
        </a:solidFill>
        <a:latin typeface="+mn-lt"/>
        <a:ea typeface="+mn-ea"/>
        <a:cs typeface="+mn-cs"/>
      </a:defRPr>
    </a:lvl3pPr>
    <a:lvl4pPr marL="746562" algn="l" defTabSz="497708" rtl="0" eaLnBrk="1" latinLnBrk="0" hangingPunct="1">
      <a:defRPr sz="653" kern="1200">
        <a:solidFill>
          <a:schemeClr val="tx1"/>
        </a:solidFill>
        <a:latin typeface="+mn-lt"/>
        <a:ea typeface="+mn-ea"/>
        <a:cs typeface="+mn-cs"/>
      </a:defRPr>
    </a:lvl4pPr>
    <a:lvl5pPr marL="995416" algn="l" defTabSz="497708" rtl="0" eaLnBrk="1" latinLnBrk="0" hangingPunct="1">
      <a:defRPr sz="653" kern="1200">
        <a:solidFill>
          <a:schemeClr val="tx1"/>
        </a:solidFill>
        <a:latin typeface="+mn-lt"/>
        <a:ea typeface="+mn-ea"/>
        <a:cs typeface="+mn-cs"/>
      </a:defRPr>
    </a:lvl5pPr>
    <a:lvl6pPr marL="1244270" algn="l" defTabSz="497708" rtl="0" eaLnBrk="1" latinLnBrk="0" hangingPunct="1">
      <a:defRPr sz="653" kern="1200">
        <a:solidFill>
          <a:schemeClr val="tx1"/>
        </a:solidFill>
        <a:latin typeface="+mn-lt"/>
        <a:ea typeface="+mn-ea"/>
        <a:cs typeface="+mn-cs"/>
      </a:defRPr>
    </a:lvl6pPr>
    <a:lvl7pPr marL="1493124" algn="l" defTabSz="497708" rtl="0" eaLnBrk="1" latinLnBrk="0" hangingPunct="1">
      <a:defRPr sz="653" kern="1200">
        <a:solidFill>
          <a:schemeClr val="tx1"/>
        </a:solidFill>
        <a:latin typeface="+mn-lt"/>
        <a:ea typeface="+mn-ea"/>
        <a:cs typeface="+mn-cs"/>
      </a:defRPr>
    </a:lvl7pPr>
    <a:lvl8pPr marL="1741978" algn="l" defTabSz="497708" rtl="0" eaLnBrk="1" latinLnBrk="0" hangingPunct="1">
      <a:defRPr sz="653" kern="1200">
        <a:solidFill>
          <a:schemeClr val="tx1"/>
        </a:solidFill>
        <a:latin typeface="+mn-lt"/>
        <a:ea typeface="+mn-ea"/>
        <a:cs typeface="+mn-cs"/>
      </a:defRPr>
    </a:lvl8pPr>
    <a:lvl9pPr marL="1990832" algn="l" defTabSz="497708" rtl="0" eaLnBrk="1" latinLnBrk="0" hangingPunct="1">
      <a:defRPr sz="653"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Final Slide 01">
    <p:spTree>
      <p:nvGrpSpPr>
        <p:cNvPr id="1" name=""/>
        <p:cNvGrpSpPr/>
        <p:nvPr/>
      </p:nvGrpSpPr>
      <p:grpSpPr>
        <a:xfrm>
          <a:off x="0" y="0"/>
          <a:ext cx="0" cy="0"/>
          <a:chOff x="0" y="0"/>
          <a:chExt cx="0" cy="0"/>
        </a:xfrm>
      </p:grpSpPr>
      <p:sp>
        <p:nvSpPr>
          <p:cNvPr id="10" name="Picture Placeholder 3">
            <a:extLst>
              <a:ext uri="{FF2B5EF4-FFF2-40B4-BE49-F238E27FC236}">
                <a16:creationId xmlns:a16="http://schemas.microsoft.com/office/drawing/2014/main" id="{13E7E78D-FA00-F8B6-8115-0F327BDFD273}"/>
              </a:ext>
            </a:extLst>
          </p:cNvPr>
          <p:cNvSpPr>
            <a:spLocks noGrp="1"/>
          </p:cNvSpPr>
          <p:nvPr>
            <p:ph type="pic" sz="quarter" idx="10"/>
          </p:nvPr>
        </p:nvSpPr>
        <p:spPr>
          <a:xfrm>
            <a:off x="-1" y="0"/>
            <a:ext cx="7559675" cy="9540866"/>
          </a:xfrm>
          <a:custGeom>
            <a:avLst/>
            <a:gdLst>
              <a:gd name="connsiteX0" fmla="*/ 0 w 10896612"/>
              <a:gd name="connsiteY0" fmla="*/ 0 h 16992612"/>
              <a:gd name="connsiteX1" fmla="*/ 10896612 w 10896612"/>
              <a:gd name="connsiteY1" fmla="*/ 0 h 16992612"/>
              <a:gd name="connsiteX2" fmla="*/ 10896612 w 10896612"/>
              <a:gd name="connsiteY2" fmla="*/ 16992612 h 16992612"/>
              <a:gd name="connsiteX3" fmla="*/ 0 w 10896612"/>
              <a:gd name="connsiteY3" fmla="*/ 16992612 h 16992612"/>
            </a:gdLst>
            <a:ahLst/>
            <a:cxnLst>
              <a:cxn ang="0">
                <a:pos x="connsiteX0" y="connsiteY0"/>
              </a:cxn>
              <a:cxn ang="0">
                <a:pos x="connsiteX1" y="connsiteY1"/>
              </a:cxn>
              <a:cxn ang="0">
                <a:pos x="connsiteX2" y="connsiteY2"/>
              </a:cxn>
              <a:cxn ang="0">
                <a:pos x="connsiteX3" y="connsiteY3"/>
              </a:cxn>
            </a:cxnLst>
            <a:rect l="l" t="t" r="r" b="b"/>
            <a:pathLst>
              <a:path w="10896612" h="16992612">
                <a:moveTo>
                  <a:pt x="0" y="0"/>
                </a:moveTo>
                <a:lnTo>
                  <a:pt x="10896612" y="0"/>
                </a:lnTo>
                <a:lnTo>
                  <a:pt x="10896612" y="16992612"/>
                </a:lnTo>
                <a:lnTo>
                  <a:pt x="0" y="16992612"/>
                </a:lnTo>
                <a:close/>
              </a:path>
            </a:pathLst>
          </a:custGeom>
          <a:solidFill>
            <a:schemeClr val="bg1">
              <a:lumMod val="75000"/>
            </a:schemeClr>
          </a:solidFill>
        </p:spPr>
        <p:txBody>
          <a:bodyPr wrap="square">
            <a:noAutofit/>
          </a:bodyPr>
          <a:lstStyle>
            <a:lvl1pPr marL="0" indent="0" algn="ctr">
              <a:buFontTx/>
              <a:buNone/>
              <a:defRPr sz="1727">
                <a:latin typeface="Calibri" panose="020F0502020204030204" pitchFamily="34" charset="0"/>
                <a:cs typeface="Calibri" panose="020F0502020204030204" pitchFamily="34" charset="0"/>
              </a:defRPr>
            </a:lvl1pPr>
          </a:lstStyle>
          <a:p>
            <a:endParaRPr lang="de-DE" dirty="0"/>
          </a:p>
          <a:p>
            <a:r>
              <a:rPr lang="de-DE" dirty="0"/>
              <a:t>Drag Your Image Here</a:t>
            </a:r>
          </a:p>
        </p:txBody>
      </p:sp>
      <p:sp>
        <p:nvSpPr>
          <p:cNvPr id="50" name="Text Placeholder 32">
            <a:extLst>
              <a:ext uri="{FF2B5EF4-FFF2-40B4-BE49-F238E27FC236}">
                <a16:creationId xmlns:a16="http://schemas.microsoft.com/office/drawing/2014/main" id="{396F404A-5F51-4BEC-518A-41B5D4998D57}"/>
              </a:ext>
            </a:extLst>
          </p:cNvPr>
          <p:cNvSpPr>
            <a:spLocks noGrp="1"/>
          </p:cNvSpPr>
          <p:nvPr>
            <p:ph type="body" sz="quarter" idx="30" hasCustomPrompt="1"/>
          </p:nvPr>
        </p:nvSpPr>
        <p:spPr>
          <a:xfrm>
            <a:off x="4444372" y="9212061"/>
            <a:ext cx="3115303" cy="536162"/>
          </a:xfrm>
          <a:prstGeom prst="rect">
            <a:avLst/>
          </a:prstGeom>
          <a:solidFill>
            <a:srgbClr val="10153D"/>
          </a:solidFill>
        </p:spPr>
        <p:txBody>
          <a:bodyPr anchor="ctr">
            <a:noAutofit/>
          </a:bodyPr>
          <a:lstStyle>
            <a:lvl1pPr marL="0" indent="0" algn="ctr">
              <a:buNone/>
              <a:defRPr sz="2000" b="0" i="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77967" indent="0">
              <a:buNone/>
              <a:defRPr sz="3200">
                <a:solidFill>
                  <a:srgbClr val="011E3B"/>
                </a:solidFill>
                <a:latin typeface="Montserrat" pitchFamily="2" charset="77"/>
              </a:defRPr>
            </a:lvl2pPr>
            <a:lvl3pPr marL="755934" indent="0">
              <a:buNone/>
              <a:defRPr sz="3200">
                <a:solidFill>
                  <a:srgbClr val="011E3B"/>
                </a:solidFill>
                <a:latin typeface="Montserrat" pitchFamily="2" charset="77"/>
              </a:defRPr>
            </a:lvl3pPr>
            <a:lvl4pPr marL="1133901" indent="0">
              <a:buNone/>
              <a:defRPr sz="3200">
                <a:solidFill>
                  <a:srgbClr val="011E3B"/>
                </a:solidFill>
                <a:latin typeface="Montserrat" pitchFamily="2" charset="77"/>
              </a:defRPr>
            </a:lvl4pPr>
            <a:lvl5pPr marL="1511869" indent="0">
              <a:buNone/>
              <a:defRPr sz="3200">
                <a:solidFill>
                  <a:srgbClr val="011E3B"/>
                </a:solidFill>
                <a:latin typeface="Montserrat" pitchFamily="2" charset="77"/>
              </a:defRPr>
            </a:lvl5pPr>
          </a:lstStyle>
          <a:p>
            <a:pPr lvl="0"/>
            <a:r>
              <a:rPr lang="de-DE" dirty="0" err="1"/>
              <a:t>www.website.eu</a:t>
            </a:r>
            <a:endParaRPr lang="de-DE" dirty="0"/>
          </a:p>
        </p:txBody>
      </p:sp>
      <p:sp>
        <p:nvSpPr>
          <p:cNvPr id="51" name="Text Placeholder 32">
            <a:extLst>
              <a:ext uri="{FF2B5EF4-FFF2-40B4-BE49-F238E27FC236}">
                <a16:creationId xmlns:a16="http://schemas.microsoft.com/office/drawing/2014/main" id="{B8380AE6-F6F8-0F31-1E9D-EC9B04EB4D25}"/>
              </a:ext>
            </a:extLst>
          </p:cNvPr>
          <p:cNvSpPr>
            <a:spLocks noGrp="1"/>
          </p:cNvSpPr>
          <p:nvPr>
            <p:ph type="body" sz="quarter" idx="47" hasCustomPrompt="1"/>
          </p:nvPr>
        </p:nvSpPr>
        <p:spPr>
          <a:xfrm>
            <a:off x="3779836" y="7507964"/>
            <a:ext cx="3282596" cy="781609"/>
          </a:xfrm>
          <a:prstGeom prst="rect">
            <a:avLst/>
          </a:prstGeom>
        </p:spPr>
        <p:txBody>
          <a:bodyPr>
            <a:noAutofit/>
          </a:bodyPr>
          <a:lstStyle>
            <a:lvl1pPr marL="0" indent="0" algn="r">
              <a:buNone/>
              <a:defRPr sz="1800" b="0" i="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77967" indent="0">
              <a:buNone/>
              <a:defRPr sz="3200">
                <a:solidFill>
                  <a:srgbClr val="011E3B"/>
                </a:solidFill>
                <a:latin typeface="Montserrat" pitchFamily="2" charset="77"/>
              </a:defRPr>
            </a:lvl2pPr>
            <a:lvl3pPr marL="755934" indent="0">
              <a:buNone/>
              <a:defRPr sz="3200">
                <a:solidFill>
                  <a:srgbClr val="011E3B"/>
                </a:solidFill>
                <a:latin typeface="Montserrat" pitchFamily="2" charset="77"/>
              </a:defRPr>
            </a:lvl3pPr>
            <a:lvl4pPr marL="1133901" indent="0">
              <a:buNone/>
              <a:defRPr sz="3200">
                <a:solidFill>
                  <a:srgbClr val="011E3B"/>
                </a:solidFill>
                <a:latin typeface="Montserrat" pitchFamily="2" charset="77"/>
              </a:defRPr>
            </a:lvl4pPr>
            <a:lvl5pPr marL="1511869" indent="0">
              <a:buNone/>
              <a:defRPr sz="3200">
                <a:solidFill>
                  <a:srgbClr val="011E3B"/>
                </a:solidFill>
                <a:latin typeface="Montserrat" pitchFamily="2" charset="77"/>
              </a:defRPr>
            </a:lvl5pPr>
          </a:lstStyle>
          <a:p>
            <a:pPr lvl="0"/>
            <a:r>
              <a:rPr lang="de-DE" dirty="0"/>
              <a:t>Follow our journey</a:t>
            </a:r>
          </a:p>
        </p:txBody>
      </p:sp>
      <p:pic>
        <p:nvPicPr>
          <p:cNvPr id="2" name="Picture 1">
            <a:extLst>
              <a:ext uri="{FF2B5EF4-FFF2-40B4-BE49-F238E27FC236}">
                <a16:creationId xmlns:a16="http://schemas.microsoft.com/office/drawing/2014/main" id="{5AC863DE-2EA3-1E2F-FE45-108E5AAC3051}"/>
              </a:ext>
            </a:extLst>
          </p:cNvPr>
          <p:cNvPicPr>
            <a:picLocks noChangeAspect="1"/>
          </p:cNvPicPr>
          <p:nvPr userDrawn="1"/>
        </p:nvPicPr>
        <p:blipFill>
          <a:blip r:embed="rId2"/>
          <a:stretch>
            <a:fillRect/>
          </a:stretch>
        </p:blipFill>
        <p:spPr>
          <a:xfrm>
            <a:off x="584665" y="10001672"/>
            <a:ext cx="1529269" cy="340525"/>
          </a:xfrm>
          <a:prstGeom prst="rect">
            <a:avLst/>
          </a:prstGeom>
        </p:spPr>
      </p:pic>
    </p:spTree>
    <p:extLst>
      <p:ext uri="{BB962C8B-B14F-4D97-AF65-F5344CB8AC3E}">
        <p14:creationId xmlns:p14="http://schemas.microsoft.com/office/powerpoint/2010/main" val="33517919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ontents 01">
    <p:spTree>
      <p:nvGrpSpPr>
        <p:cNvPr id="1" name=""/>
        <p:cNvGrpSpPr/>
        <p:nvPr/>
      </p:nvGrpSpPr>
      <p:grpSpPr>
        <a:xfrm>
          <a:off x="0" y="0"/>
          <a:ext cx="0" cy="0"/>
          <a:chOff x="0" y="0"/>
          <a:chExt cx="0" cy="0"/>
        </a:xfrm>
      </p:grpSpPr>
      <p:sp>
        <p:nvSpPr>
          <p:cNvPr id="30" name="Rectangle 29">
            <a:extLst>
              <a:ext uri="{FF2B5EF4-FFF2-40B4-BE49-F238E27FC236}">
                <a16:creationId xmlns:a16="http://schemas.microsoft.com/office/drawing/2014/main" id="{57E9DDA3-5508-124F-B846-4CE77542FE4E}"/>
              </a:ext>
            </a:extLst>
          </p:cNvPr>
          <p:cNvSpPr/>
          <p:nvPr userDrawn="1"/>
        </p:nvSpPr>
        <p:spPr>
          <a:xfrm rot="5400000">
            <a:off x="-4804450" y="4808373"/>
            <a:ext cx="10691814" cy="1075070"/>
          </a:xfrm>
          <a:prstGeom prst="rect">
            <a:avLst/>
          </a:prstGeom>
          <a:solidFill>
            <a:srgbClr val="4763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529" dirty="0">
              <a:solidFill>
                <a:srgbClr val="05203D"/>
              </a:solidFill>
              <a:latin typeface="Calibri" panose="020F0502020204030204" pitchFamily="34" charset="0"/>
              <a:cs typeface="Calibri" panose="020F0502020204030204" pitchFamily="34" charset="0"/>
            </a:endParaRPr>
          </a:p>
        </p:txBody>
      </p:sp>
      <p:sp>
        <p:nvSpPr>
          <p:cNvPr id="118" name="Text Placeholder 32">
            <a:extLst>
              <a:ext uri="{FF2B5EF4-FFF2-40B4-BE49-F238E27FC236}">
                <a16:creationId xmlns:a16="http://schemas.microsoft.com/office/drawing/2014/main" id="{5E3514C3-47EA-6B09-C5A8-5B292E47E30C}"/>
              </a:ext>
            </a:extLst>
          </p:cNvPr>
          <p:cNvSpPr>
            <a:spLocks noGrp="1"/>
          </p:cNvSpPr>
          <p:nvPr>
            <p:ph type="body" sz="quarter" idx="53" hasCustomPrompt="1"/>
          </p:nvPr>
        </p:nvSpPr>
        <p:spPr>
          <a:xfrm>
            <a:off x="1701361" y="7618435"/>
            <a:ext cx="648000" cy="292876"/>
          </a:xfrm>
          <a:prstGeom prst="rect">
            <a:avLst/>
          </a:prstGeom>
        </p:spPr>
        <p:txBody>
          <a:bodyPr anchor="ctr">
            <a:noAutofit/>
          </a:bodyPr>
          <a:lstStyle>
            <a:lvl1pPr marL="0" indent="0" algn="ctr">
              <a:buNone/>
              <a:defRPr sz="2200" b="1" i="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de-DE" dirty="0"/>
              <a:t>05</a:t>
            </a:r>
            <a:endParaRPr lang="de-DE" dirty="0"/>
          </a:p>
        </p:txBody>
      </p:sp>
      <p:sp>
        <p:nvSpPr>
          <p:cNvPr id="119" name="Text Placeholder 32">
            <a:extLst>
              <a:ext uri="{FF2B5EF4-FFF2-40B4-BE49-F238E27FC236}">
                <a16:creationId xmlns:a16="http://schemas.microsoft.com/office/drawing/2014/main" id="{5535D7EB-A9E1-30C4-B0DE-D9400C7E67D2}"/>
              </a:ext>
            </a:extLst>
          </p:cNvPr>
          <p:cNvSpPr>
            <a:spLocks noGrp="1"/>
          </p:cNvSpPr>
          <p:nvPr>
            <p:ph type="body" sz="quarter" idx="54" hasCustomPrompt="1"/>
          </p:nvPr>
        </p:nvSpPr>
        <p:spPr>
          <a:xfrm>
            <a:off x="2404317" y="7618435"/>
            <a:ext cx="4324072" cy="292876"/>
          </a:xfrm>
          <a:prstGeom prst="rect">
            <a:avLst/>
          </a:prstGeom>
        </p:spPr>
        <p:txBody>
          <a:bodyPr anchor="ctr">
            <a:noAutofit/>
          </a:bodyPr>
          <a:lstStyle>
            <a:lvl1pPr marL="0" indent="0" algn="l">
              <a:buNone/>
              <a:defRPr sz="1400" b="0" i="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de-DE" dirty="0"/>
              <a:t>Fazit</a:t>
            </a:r>
            <a:endParaRPr lang="de-DE" dirty="0"/>
          </a:p>
        </p:txBody>
      </p:sp>
      <p:sp>
        <p:nvSpPr>
          <p:cNvPr id="2" name="TextBox 1">
            <a:extLst>
              <a:ext uri="{FF2B5EF4-FFF2-40B4-BE49-F238E27FC236}">
                <a16:creationId xmlns:a16="http://schemas.microsoft.com/office/drawing/2014/main" id="{763EEF2E-886F-47C0-5EC5-48E990C86E46}"/>
              </a:ext>
            </a:extLst>
          </p:cNvPr>
          <p:cNvSpPr txBox="1"/>
          <p:nvPr userDrawn="1"/>
        </p:nvSpPr>
        <p:spPr>
          <a:xfrm>
            <a:off x="3288286" y="8611676"/>
            <a:ext cx="3607564" cy="461665"/>
          </a:xfrm>
          <a:prstGeom prst="rect">
            <a:avLst/>
          </a:prstGeom>
          <a:noFill/>
        </p:spPr>
        <p:txBody>
          <a:bodyPr wrap="square">
            <a:spAutoFit/>
          </a:bodyPr>
          <a:lstStyle/>
          <a:p>
            <a:pPr marL="0" marR="0" lvl="0" indent="0" algn="just" defTabSz="457200" rtl="0" eaLnBrk="1" fontAlgn="auto" latinLnBrk="0" hangingPunct="1">
              <a:lnSpc>
                <a:spcPct val="100000"/>
              </a:lnSpc>
              <a:spcBef>
                <a:spcPts val="0"/>
              </a:spcBef>
              <a:spcAft>
                <a:spcPts val="0"/>
              </a:spcAft>
              <a:buClrTx/>
              <a:buSzTx/>
              <a:buFontTx/>
              <a:buNone/>
              <a:tabLst/>
              <a:defRPr/>
            </a:pPr>
            <a:r>
              <a:rPr lang="de-DE" sz="600" b="0" i="0" u="none" strike="noStrike" dirty="0">
                <a:solidFill>
                  <a:srgbClr val="10153D"/>
                </a:solidFill>
                <a:effectLst/>
                <a:latin typeface="Calibri" panose="020F0502020204030204" pitchFamily="34" charset="0"/>
                <a:cs typeface="Calibri" panose="020F0502020204030204" pitchFamily="34" charset="0"/>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p>
          <a:p>
            <a:pPr marL="0" marR="0" lvl="0" indent="0" algn="just" defTabSz="457200" rtl="0" eaLnBrk="1" fontAlgn="auto" latinLnBrk="0" hangingPunct="1">
              <a:lnSpc>
                <a:spcPct val="100000"/>
              </a:lnSpc>
              <a:spcBef>
                <a:spcPts val="0"/>
              </a:spcBef>
              <a:spcAft>
                <a:spcPts val="0"/>
              </a:spcAft>
              <a:buClrTx/>
              <a:buSzTx/>
              <a:buFontTx/>
              <a:buNone/>
              <a:tabLst/>
              <a:defRPr/>
            </a:pPr>
            <a:endParaRPr lang="de-DE" sz="600" b="0" i="0" u="none" strike="noStrike" dirty="0">
              <a:solidFill>
                <a:srgbClr val="10153D"/>
              </a:solidFill>
              <a:effectLst/>
              <a:latin typeface="Calibri" panose="020F0502020204030204" pitchFamily="34" charset="0"/>
              <a:cs typeface="Calibri" panose="020F0502020204030204" pitchFamily="34" charset="0"/>
            </a:endParaRPr>
          </a:p>
        </p:txBody>
      </p:sp>
      <p:pic>
        <p:nvPicPr>
          <p:cNvPr id="3" name="Picture 2">
            <a:extLst>
              <a:ext uri="{FF2B5EF4-FFF2-40B4-BE49-F238E27FC236}">
                <a16:creationId xmlns:a16="http://schemas.microsoft.com/office/drawing/2014/main" id="{F12C551D-BCDE-2EC5-E992-A0A2E03D6BF7}"/>
              </a:ext>
            </a:extLst>
          </p:cNvPr>
          <p:cNvPicPr>
            <a:picLocks noChangeAspect="1"/>
          </p:cNvPicPr>
          <p:nvPr userDrawn="1"/>
        </p:nvPicPr>
        <p:blipFill>
          <a:blip r:embed="rId2"/>
          <a:stretch>
            <a:fillRect/>
          </a:stretch>
        </p:blipFill>
        <p:spPr>
          <a:xfrm>
            <a:off x="1637668" y="8611233"/>
            <a:ext cx="1529269" cy="340525"/>
          </a:xfrm>
          <a:prstGeom prst="rect">
            <a:avLst/>
          </a:prstGeom>
        </p:spPr>
      </p:pic>
      <p:sp>
        <p:nvSpPr>
          <p:cNvPr id="14" name="Picture Placeholder 13">
            <a:extLst>
              <a:ext uri="{FF2B5EF4-FFF2-40B4-BE49-F238E27FC236}">
                <a16:creationId xmlns:a16="http://schemas.microsoft.com/office/drawing/2014/main" id="{E2E24B09-6D0B-6B20-E2A8-F2DE364925C3}"/>
              </a:ext>
            </a:extLst>
          </p:cNvPr>
          <p:cNvSpPr>
            <a:spLocks noGrp="1"/>
          </p:cNvSpPr>
          <p:nvPr>
            <p:ph type="pic" sz="quarter" idx="56"/>
          </p:nvPr>
        </p:nvSpPr>
        <p:spPr>
          <a:xfrm>
            <a:off x="731520" y="398817"/>
            <a:ext cx="6544173" cy="3054916"/>
          </a:xfrm>
          <a:custGeom>
            <a:avLst/>
            <a:gdLst>
              <a:gd name="connsiteX0" fmla="*/ 0 w 6420928"/>
              <a:gd name="connsiteY0" fmla="*/ 0 h 3054916"/>
              <a:gd name="connsiteX1" fmla="*/ 5943594 w 6420928"/>
              <a:gd name="connsiteY1" fmla="*/ 0 h 3054916"/>
              <a:gd name="connsiteX2" fmla="*/ 5943594 w 6420928"/>
              <a:gd name="connsiteY2" fmla="*/ 92857 h 3054916"/>
              <a:gd name="connsiteX3" fmla="*/ 6420928 w 6420928"/>
              <a:gd name="connsiteY3" fmla="*/ 92857 h 3054916"/>
              <a:gd name="connsiteX4" fmla="*/ 6420928 w 6420928"/>
              <a:gd name="connsiteY4" fmla="*/ 2962067 h 3054916"/>
              <a:gd name="connsiteX5" fmla="*/ 5943594 w 6420928"/>
              <a:gd name="connsiteY5" fmla="*/ 2962067 h 3054916"/>
              <a:gd name="connsiteX6" fmla="*/ 5943594 w 6420928"/>
              <a:gd name="connsiteY6" fmla="*/ 3054916 h 3054916"/>
              <a:gd name="connsiteX7" fmla="*/ 0 w 6420928"/>
              <a:gd name="connsiteY7" fmla="*/ 3054916 h 30549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420928" h="3054916">
                <a:moveTo>
                  <a:pt x="0" y="0"/>
                </a:moveTo>
                <a:lnTo>
                  <a:pt x="5943594" y="0"/>
                </a:lnTo>
                <a:lnTo>
                  <a:pt x="5943594" y="92857"/>
                </a:lnTo>
                <a:lnTo>
                  <a:pt x="6420928" y="92857"/>
                </a:lnTo>
                <a:lnTo>
                  <a:pt x="6420928" y="2962067"/>
                </a:lnTo>
                <a:lnTo>
                  <a:pt x="5943594" y="2962067"/>
                </a:lnTo>
                <a:lnTo>
                  <a:pt x="5943594" y="3054916"/>
                </a:lnTo>
                <a:lnTo>
                  <a:pt x="0" y="3054916"/>
                </a:lnTo>
                <a:close/>
              </a:path>
            </a:pathLst>
          </a:custGeom>
          <a:solidFill>
            <a:schemeClr val="bg1">
              <a:lumMod val="75000"/>
            </a:schemeClr>
          </a:solidFill>
        </p:spPr>
        <p:txBody>
          <a:bodyPr wrap="square">
            <a:noAutofit/>
          </a:bodyPr>
          <a:lstStyle>
            <a:lvl1pPr marL="0" indent="0" algn="ctr">
              <a:buFontTx/>
              <a:buNone/>
              <a:defRPr sz="1727">
                <a:latin typeface="Calibri" panose="020F0502020204030204" pitchFamily="34" charset="0"/>
                <a:cs typeface="Calibri" panose="020F0502020204030204" pitchFamily="34" charset="0"/>
              </a:defRPr>
            </a:lvl1pPr>
          </a:lstStyle>
          <a:p>
            <a:endParaRPr lang="de-DE" dirty="0"/>
          </a:p>
          <a:p>
            <a:r>
              <a:rPr lang="de-DE" dirty="0"/>
              <a:t>Drag Your Image Here</a:t>
            </a:r>
          </a:p>
        </p:txBody>
      </p:sp>
      <p:sp>
        <p:nvSpPr>
          <p:cNvPr id="15" name="Graphic 14">
            <a:extLst>
              <a:ext uri="{FF2B5EF4-FFF2-40B4-BE49-F238E27FC236}">
                <a16:creationId xmlns:a16="http://schemas.microsoft.com/office/drawing/2014/main" id="{440CE2F9-1A75-42EC-68EC-B5C849C5267A}"/>
              </a:ext>
            </a:extLst>
          </p:cNvPr>
          <p:cNvSpPr>
            <a:spLocks noChangeAspect="1"/>
          </p:cNvSpPr>
          <p:nvPr userDrawn="1"/>
        </p:nvSpPr>
        <p:spPr>
          <a:xfrm flipH="1">
            <a:off x="6798365" y="261651"/>
            <a:ext cx="761310" cy="3329249"/>
          </a:xfrm>
          <a:custGeom>
            <a:avLst/>
            <a:gdLst>
              <a:gd name="connsiteX0" fmla="*/ 0 w 119729"/>
              <a:gd name="connsiteY0" fmla="*/ 523582 h 523581"/>
              <a:gd name="connsiteX1" fmla="*/ 0 w 119729"/>
              <a:gd name="connsiteY1" fmla="*/ 0 h 523581"/>
              <a:gd name="connsiteX2" fmla="*/ 119730 w 119729"/>
              <a:gd name="connsiteY2" fmla="*/ 0 h 523581"/>
              <a:gd name="connsiteX3" fmla="*/ 119730 w 119729"/>
              <a:gd name="connsiteY3" fmla="*/ 36175 h 523581"/>
              <a:gd name="connsiteX4" fmla="*/ 44661 w 119729"/>
              <a:gd name="connsiteY4" fmla="*/ 36175 h 523581"/>
              <a:gd name="connsiteX5" fmla="*/ 44661 w 119729"/>
              <a:gd name="connsiteY5" fmla="*/ 487407 h 523581"/>
              <a:gd name="connsiteX6" fmla="*/ 119730 w 119729"/>
              <a:gd name="connsiteY6" fmla="*/ 487407 h 523581"/>
              <a:gd name="connsiteX7" fmla="*/ 119730 w 119729"/>
              <a:gd name="connsiteY7" fmla="*/ 523582 h 523581"/>
              <a:gd name="connsiteX8" fmla="*/ 0 w 119729"/>
              <a:gd name="connsiteY8" fmla="*/ 523582 h 5235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9729" h="523581">
                <a:moveTo>
                  <a:pt x="0" y="523582"/>
                </a:moveTo>
                <a:lnTo>
                  <a:pt x="0" y="0"/>
                </a:lnTo>
                <a:lnTo>
                  <a:pt x="119730" y="0"/>
                </a:lnTo>
                <a:lnTo>
                  <a:pt x="119730" y="36175"/>
                </a:lnTo>
                <a:lnTo>
                  <a:pt x="44661" y="36175"/>
                </a:lnTo>
                <a:lnTo>
                  <a:pt x="44661" y="487407"/>
                </a:lnTo>
                <a:lnTo>
                  <a:pt x="119730" y="487407"/>
                </a:lnTo>
                <a:lnTo>
                  <a:pt x="119730" y="523582"/>
                </a:lnTo>
                <a:lnTo>
                  <a:pt x="0" y="523582"/>
                </a:lnTo>
                <a:close/>
              </a:path>
            </a:pathLst>
          </a:custGeom>
          <a:solidFill>
            <a:srgbClr val="D38CBC"/>
          </a:solidFill>
          <a:ln w="9502" cap="flat">
            <a:noFill/>
            <a:prstDash val="solid"/>
            <a:miter/>
          </a:ln>
        </p:spPr>
        <p:txBody>
          <a:bodyPr rtlCol="0" anchor="ctr"/>
          <a:lstStyle/>
          <a:p>
            <a:endParaRPr lang="de-DE" dirty="0"/>
          </a:p>
        </p:txBody>
      </p:sp>
      <p:sp>
        <p:nvSpPr>
          <p:cNvPr id="4" name="Rectangle 3">
            <a:extLst>
              <a:ext uri="{FF2B5EF4-FFF2-40B4-BE49-F238E27FC236}">
                <a16:creationId xmlns:a16="http://schemas.microsoft.com/office/drawing/2014/main" id="{C8F643E8-A88E-E84C-7D13-73DDC047BD69}"/>
              </a:ext>
            </a:extLst>
          </p:cNvPr>
          <p:cNvSpPr/>
          <p:nvPr userDrawn="1"/>
        </p:nvSpPr>
        <p:spPr>
          <a:xfrm rot="5400000">
            <a:off x="1552856" y="5523228"/>
            <a:ext cx="1761066" cy="1626655"/>
          </a:xfrm>
          <a:prstGeom prst="rect">
            <a:avLst/>
          </a:prstGeom>
          <a:noFill/>
          <a:ln w="19050">
            <a:solidFill>
              <a:srgbClr val="4763AE"/>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529" dirty="0">
              <a:solidFill>
                <a:srgbClr val="05203D"/>
              </a:solidFill>
              <a:latin typeface="Calibri" panose="020F0502020204030204" pitchFamily="34" charset="0"/>
              <a:cs typeface="Calibri" panose="020F0502020204030204" pitchFamily="34" charset="0"/>
            </a:endParaRPr>
          </a:p>
        </p:txBody>
      </p:sp>
      <p:sp>
        <p:nvSpPr>
          <p:cNvPr id="7" name="Text Placeholder 32">
            <a:extLst>
              <a:ext uri="{FF2B5EF4-FFF2-40B4-BE49-F238E27FC236}">
                <a16:creationId xmlns:a16="http://schemas.microsoft.com/office/drawing/2014/main" id="{7004C354-27C9-DFA2-2831-2E88AF309153}"/>
              </a:ext>
            </a:extLst>
          </p:cNvPr>
          <p:cNvSpPr>
            <a:spLocks noGrp="1"/>
          </p:cNvSpPr>
          <p:nvPr>
            <p:ph type="body" sz="quarter" idx="13" hasCustomPrompt="1"/>
          </p:nvPr>
        </p:nvSpPr>
        <p:spPr>
          <a:xfrm>
            <a:off x="1737184" y="5348038"/>
            <a:ext cx="476600" cy="292876"/>
          </a:xfrm>
          <a:prstGeom prst="rect">
            <a:avLst/>
          </a:prstGeom>
          <a:solidFill>
            <a:schemeClr val="bg1"/>
          </a:solidFill>
        </p:spPr>
        <p:txBody>
          <a:bodyPr anchor="ctr">
            <a:noAutofit/>
          </a:bodyPr>
          <a:lstStyle>
            <a:lvl1pPr marL="0" indent="0" algn="ctr">
              <a:buNone/>
              <a:defRPr sz="2200" b="1" i="0">
                <a:solidFill>
                  <a:srgbClr val="4763AE"/>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de-DE" dirty="0"/>
              <a:t>02</a:t>
            </a:r>
            <a:endParaRPr lang="de-DE" dirty="0"/>
          </a:p>
        </p:txBody>
      </p:sp>
      <p:grpSp>
        <p:nvGrpSpPr>
          <p:cNvPr id="20" name="Graphic 2">
            <a:extLst>
              <a:ext uri="{FF2B5EF4-FFF2-40B4-BE49-F238E27FC236}">
                <a16:creationId xmlns:a16="http://schemas.microsoft.com/office/drawing/2014/main" id="{EE234FD3-30D2-5F1A-E09F-BD3C97D038F5}"/>
              </a:ext>
            </a:extLst>
          </p:cNvPr>
          <p:cNvGrpSpPr/>
          <p:nvPr userDrawn="1"/>
        </p:nvGrpSpPr>
        <p:grpSpPr>
          <a:xfrm>
            <a:off x="2209634" y="6497310"/>
            <a:ext cx="830922" cy="711001"/>
            <a:chOff x="7236754" y="940858"/>
            <a:chExt cx="1133079" cy="969549"/>
          </a:xfrm>
          <a:solidFill>
            <a:srgbClr val="4763AE"/>
          </a:solidFill>
        </p:grpSpPr>
        <p:grpSp>
          <p:nvGrpSpPr>
            <p:cNvPr id="21" name="Graphic 2">
              <a:extLst>
                <a:ext uri="{FF2B5EF4-FFF2-40B4-BE49-F238E27FC236}">
                  <a16:creationId xmlns:a16="http://schemas.microsoft.com/office/drawing/2014/main" id="{5BCAEF6D-2E61-4D39-B9BA-2C0C999166A3}"/>
                </a:ext>
              </a:extLst>
            </p:cNvPr>
            <p:cNvGrpSpPr/>
            <p:nvPr/>
          </p:nvGrpSpPr>
          <p:grpSpPr>
            <a:xfrm>
              <a:off x="7884516" y="1486640"/>
              <a:ext cx="203734" cy="61120"/>
              <a:chOff x="7884516" y="1486640"/>
              <a:chExt cx="203734" cy="61120"/>
            </a:xfrm>
            <a:grpFill/>
          </p:grpSpPr>
          <p:sp>
            <p:nvSpPr>
              <p:cNvPr id="35" name="Freeform 34">
                <a:extLst>
                  <a:ext uri="{FF2B5EF4-FFF2-40B4-BE49-F238E27FC236}">
                    <a16:creationId xmlns:a16="http://schemas.microsoft.com/office/drawing/2014/main" id="{005C934C-9195-9C94-D3F2-F1B06C3CCB30}"/>
                  </a:ext>
                </a:extLst>
              </p:cNvPr>
              <p:cNvSpPr/>
              <p:nvPr/>
            </p:nvSpPr>
            <p:spPr>
              <a:xfrm>
                <a:off x="8047503" y="1486640"/>
                <a:ext cx="40746" cy="40746"/>
              </a:xfrm>
              <a:custGeom>
                <a:avLst/>
                <a:gdLst>
                  <a:gd name="connsiteX0" fmla="*/ 0 w 40746"/>
                  <a:gd name="connsiteY0" fmla="*/ 20373 h 40746"/>
                  <a:gd name="connsiteX1" fmla="*/ 20373 w 40746"/>
                  <a:gd name="connsiteY1" fmla="*/ 0 h 40746"/>
                  <a:gd name="connsiteX2" fmla="*/ 40747 w 40746"/>
                  <a:gd name="connsiteY2" fmla="*/ 20373 h 40746"/>
                  <a:gd name="connsiteX3" fmla="*/ 20373 w 40746"/>
                  <a:gd name="connsiteY3" fmla="*/ 40747 h 40746"/>
                  <a:gd name="connsiteX4" fmla="*/ 0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0" y="20373"/>
                    </a:moveTo>
                    <a:cubicBezTo>
                      <a:pt x="0" y="9168"/>
                      <a:pt x="9168" y="0"/>
                      <a:pt x="20373" y="0"/>
                    </a:cubicBezTo>
                    <a:cubicBezTo>
                      <a:pt x="31579" y="0"/>
                      <a:pt x="40747" y="9168"/>
                      <a:pt x="40747" y="20373"/>
                    </a:cubicBezTo>
                    <a:cubicBezTo>
                      <a:pt x="40747" y="31579"/>
                      <a:pt x="31579" y="40747"/>
                      <a:pt x="20373" y="40747"/>
                    </a:cubicBezTo>
                    <a:cubicBezTo>
                      <a:pt x="9168" y="40747"/>
                      <a:pt x="0" y="31579"/>
                      <a:pt x="0" y="20373"/>
                    </a:cubicBezTo>
                    <a:close/>
                  </a:path>
                </a:pathLst>
              </a:custGeom>
              <a:grpFill/>
              <a:ln w="3393" cap="flat">
                <a:noFill/>
                <a:prstDash val="solid"/>
                <a:miter/>
              </a:ln>
            </p:spPr>
            <p:txBody>
              <a:bodyPr rtlCol="0" anchor="ctr"/>
              <a:lstStyle/>
              <a:p>
                <a:endParaRPr lang="de-DE" dirty="0">
                  <a:solidFill>
                    <a:srgbClr val="4763AE"/>
                  </a:solidFill>
                </a:endParaRPr>
              </a:p>
            </p:txBody>
          </p:sp>
          <p:sp>
            <p:nvSpPr>
              <p:cNvPr id="36" name="Freeform 35">
                <a:extLst>
                  <a:ext uri="{FF2B5EF4-FFF2-40B4-BE49-F238E27FC236}">
                    <a16:creationId xmlns:a16="http://schemas.microsoft.com/office/drawing/2014/main" id="{0F88BE46-1D34-59CF-0BA4-9D7D970A98E3}"/>
                  </a:ext>
                </a:extLst>
              </p:cNvPr>
              <p:cNvSpPr/>
              <p:nvPr/>
            </p:nvSpPr>
            <p:spPr>
              <a:xfrm>
                <a:off x="7884516" y="1507013"/>
                <a:ext cx="40746" cy="40746"/>
              </a:xfrm>
              <a:custGeom>
                <a:avLst/>
                <a:gdLst>
                  <a:gd name="connsiteX0" fmla="*/ 20373 w 40746"/>
                  <a:gd name="connsiteY0" fmla="*/ 40747 h 40746"/>
                  <a:gd name="connsiteX1" fmla="*/ 0 w 40746"/>
                  <a:gd name="connsiteY1" fmla="*/ 20373 h 40746"/>
                  <a:gd name="connsiteX2" fmla="*/ 20373 w 40746"/>
                  <a:gd name="connsiteY2" fmla="*/ 0 h 40746"/>
                  <a:gd name="connsiteX3" fmla="*/ 40747 w 40746"/>
                  <a:gd name="connsiteY3" fmla="*/ 20373 h 40746"/>
                  <a:gd name="connsiteX4" fmla="*/ 20373 w 40746"/>
                  <a:gd name="connsiteY4" fmla="*/ 40747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40747"/>
                    </a:moveTo>
                    <a:cubicBezTo>
                      <a:pt x="9168" y="40747"/>
                      <a:pt x="0" y="31579"/>
                      <a:pt x="0" y="20373"/>
                    </a:cubicBezTo>
                    <a:cubicBezTo>
                      <a:pt x="0" y="9168"/>
                      <a:pt x="9168" y="0"/>
                      <a:pt x="20373" y="0"/>
                    </a:cubicBezTo>
                    <a:cubicBezTo>
                      <a:pt x="31579" y="0"/>
                      <a:pt x="40747" y="9168"/>
                      <a:pt x="40747" y="20373"/>
                    </a:cubicBezTo>
                    <a:cubicBezTo>
                      <a:pt x="40747" y="31579"/>
                      <a:pt x="31579" y="40747"/>
                      <a:pt x="20373" y="40747"/>
                    </a:cubicBezTo>
                    <a:close/>
                  </a:path>
                </a:pathLst>
              </a:custGeom>
              <a:grpFill/>
              <a:ln w="3393" cap="flat">
                <a:noFill/>
                <a:prstDash val="solid"/>
                <a:miter/>
              </a:ln>
            </p:spPr>
            <p:txBody>
              <a:bodyPr rtlCol="0" anchor="ctr"/>
              <a:lstStyle/>
              <a:p>
                <a:endParaRPr lang="de-DE" dirty="0">
                  <a:solidFill>
                    <a:srgbClr val="4763AE"/>
                  </a:solidFill>
                </a:endParaRPr>
              </a:p>
            </p:txBody>
          </p:sp>
        </p:grpSp>
        <p:grpSp>
          <p:nvGrpSpPr>
            <p:cNvPr id="22" name="Graphic 2">
              <a:extLst>
                <a:ext uri="{FF2B5EF4-FFF2-40B4-BE49-F238E27FC236}">
                  <a16:creationId xmlns:a16="http://schemas.microsoft.com/office/drawing/2014/main" id="{6760CF59-1C3C-9E84-1FF5-763CD489CF3E}"/>
                </a:ext>
              </a:extLst>
            </p:cNvPr>
            <p:cNvGrpSpPr/>
            <p:nvPr/>
          </p:nvGrpSpPr>
          <p:grpSpPr>
            <a:xfrm>
              <a:off x="7236754" y="940858"/>
              <a:ext cx="1133079" cy="969549"/>
              <a:chOff x="7236754" y="940858"/>
              <a:chExt cx="1133079" cy="969549"/>
            </a:xfrm>
            <a:grpFill/>
          </p:grpSpPr>
          <p:sp>
            <p:nvSpPr>
              <p:cNvPr id="23" name="Freeform 22">
                <a:extLst>
                  <a:ext uri="{FF2B5EF4-FFF2-40B4-BE49-F238E27FC236}">
                    <a16:creationId xmlns:a16="http://schemas.microsoft.com/office/drawing/2014/main" id="{01928172-FC1A-4D33-6A78-F9AEA8221B3E}"/>
                  </a:ext>
                </a:extLst>
              </p:cNvPr>
              <p:cNvSpPr/>
              <p:nvPr/>
            </p:nvSpPr>
            <p:spPr>
              <a:xfrm>
                <a:off x="8194447" y="1585153"/>
                <a:ext cx="32767" cy="32555"/>
              </a:xfrm>
              <a:custGeom>
                <a:avLst/>
                <a:gdLst>
                  <a:gd name="connsiteX0" fmla="*/ 16384 w 32767"/>
                  <a:gd name="connsiteY0" fmla="*/ 32556 h 32555"/>
                  <a:gd name="connsiteX1" fmla="*/ 4838 w 32767"/>
                  <a:gd name="connsiteY1" fmla="*/ 27802 h 32555"/>
                  <a:gd name="connsiteX2" fmla="*/ 4838 w 32767"/>
                  <a:gd name="connsiteY2" fmla="*/ 4712 h 32555"/>
                  <a:gd name="connsiteX3" fmla="*/ 27929 w 32767"/>
                  <a:gd name="connsiteY3" fmla="*/ 4712 h 32555"/>
                  <a:gd name="connsiteX4" fmla="*/ 27929 w 32767"/>
                  <a:gd name="connsiteY4" fmla="*/ 4712 h 32555"/>
                  <a:gd name="connsiteX5" fmla="*/ 27929 w 32767"/>
                  <a:gd name="connsiteY5" fmla="*/ 27802 h 32555"/>
                  <a:gd name="connsiteX6" fmla="*/ 16384 w 32767"/>
                  <a:gd name="connsiteY6" fmla="*/ 32556 h 325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767" h="32555">
                    <a:moveTo>
                      <a:pt x="16384" y="32556"/>
                    </a:moveTo>
                    <a:cubicBezTo>
                      <a:pt x="12309" y="32556"/>
                      <a:pt x="7895" y="30858"/>
                      <a:pt x="4838" y="27802"/>
                    </a:cubicBezTo>
                    <a:cubicBezTo>
                      <a:pt x="-1613" y="21351"/>
                      <a:pt x="-1613" y="10824"/>
                      <a:pt x="4838" y="4712"/>
                    </a:cubicBezTo>
                    <a:cubicBezTo>
                      <a:pt x="11291" y="-1400"/>
                      <a:pt x="21477" y="-1739"/>
                      <a:pt x="27929" y="4712"/>
                    </a:cubicBezTo>
                    <a:lnTo>
                      <a:pt x="27929" y="4712"/>
                    </a:lnTo>
                    <a:cubicBezTo>
                      <a:pt x="34380" y="11164"/>
                      <a:pt x="34380" y="21690"/>
                      <a:pt x="27929" y="27802"/>
                    </a:cubicBezTo>
                    <a:cubicBezTo>
                      <a:pt x="24873" y="30858"/>
                      <a:pt x="20458" y="32556"/>
                      <a:pt x="16384" y="32556"/>
                    </a:cubicBezTo>
                    <a:close/>
                  </a:path>
                </a:pathLst>
              </a:custGeom>
              <a:grpFill/>
              <a:ln w="3393" cap="flat">
                <a:noFill/>
                <a:prstDash val="solid"/>
                <a:miter/>
              </a:ln>
            </p:spPr>
            <p:txBody>
              <a:bodyPr rtlCol="0" anchor="ctr"/>
              <a:lstStyle/>
              <a:p>
                <a:endParaRPr lang="de-DE" dirty="0">
                  <a:solidFill>
                    <a:srgbClr val="4763AE"/>
                  </a:solidFill>
                </a:endParaRPr>
              </a:p>
            </p:txBody>
          </p:sp>
          <p:sp>
            <p:nvSpPr>
              <p:cNvPr id="24" name="Freeform 23">
                <a:extLst>
                  <a:ext uri="{FF2B5EF4-FFF2-40B4-BE49-F238E27FC236}">
                    <a16:creationId xmlns:a16="http://schemas.microsoft.com/office/drawing/2014/main" id="{E3772EB3-5F75-6F2C-EBF9-FE4A395305E2}"/>
                  </a:ext>
                </a:extLst>
              </p:cNvPr>
              <p:cNvSpPr/>
              <p:nvPr/>
            </p:nvSpPr>
            <p:spPr>
              <a:xfrm>
                <a:off x="7522044" y="1531461"/>
                <a:ext cx="847789" cy="378946"/>
              </a:xfrm>
              <a:custGeom>
                <a:avLst/>
                <a:gdLst>
                  <a:gd name="connsiteX0" fmla="*/ 16123 w 847789"/>
                  <a:gd name="connsiteY0" fmla="*/ 378947 h 378946"/>
                  <a:gd name="connsiteX1" fmla="*/ 7974 w 847789"/>
                  <a:gd name="connsiteY1" fmla="*/ 376570 h 378946"/>
                  <a:gd name="connsiteX2" fmla="*/ 2201 w 847789"/>
                  <a:gd name="connsiteY2" fmla="*/ 354159 h 378946"/>
                  <a:gd name="connsiteX3" fmla="*/ 158737 w 847789"/>
                  <a:gd name="connsiteY3" fmla="*/ 244142 h 378946"/>
                  <a:gd name="connsiteX4" fmla="*/ 290825 w 847789"/>
                  <a:gd name="connsiteY4" fmla="*/ 263157 h 378946"/>
                  <a:gd name="connsiteX5" fmla="*/ 443966 w 847789"/>
                  <a:gd name="connsiteY5" fmla="*/ 284889 h 378946"/>
                  <a:gd name="connsiteX6" fmla="*/ 678261 w 847789"/>
                  <a:gd name="connsiteY6" fmla="*/ 186417 h 378946"/>
                  <a:gd name="connsiteX7" fmla="*/ 808312 w 847789"/>
                  <a:gd name="connsiteY7" fmla="*/ 37691 h 378946"/>
                  <a:gd name="connsiteX8" fmla="*/ 790655 w 847789"/>
                  <a:gd name="connsiteY8" fmla="*/ 32258 h 378946"/>
                  <a:gd name="connsiteX9" fmla="*/ 759076 w 847789"/>
                  <a:gd name="connsiteY9" fmla="*/ 42784 h 378946"/>
                  <a:gd name="connsiteX10" fmla="*/ 698634 w 847789"/>
                  <a:gd name="connsiteY10" fmla="*/ 83192 h 378946"/>
                  <a:gd name="connsiteX11" fmla="*/ 692862 w 847789"/>
                  <a:gd name="connsiteY11" fmla="*/ 87266 h 378946"/>
                  <a:gd name="connsiteX12" fmla="*/ 607294 w 847789"/>
                  <a:gd name="connsiteY12" fmla="*/ 134465 h 378946"/>
                  <a:gd name="connsiteX13" fmla="*/ 590995 w 847789"/>
                  <a:gd name="connsiteY13" fmla="*/ 118166 h 378946"/>
                  <a:gd name="connsiteX14" fmla="*/ 607294 w 847789"/>
                  <a:gd name="connsiteY14" fmla="*/ 101867 h 378946"/>
                  <a:gd name="connsiteX15" fmla="*/ 673507 w 847789"/>
                  <a:gd name="connsiteY15" fmla="*/ 61120 h 378946"/>
                  <a:gd name="connsiteX16" fmla="*/ 679280 w 847789"/>
                  <a:gd name="connsiteY16" fmla="*/ 57046 h 378946"/>
                  <a:gd name="connsiteX17" fmla="*/ 743796 w 847789"/>
                  <a:gd name="connsiteY17" fmla="*/ 14261 h 378946"/>
                  <a:gd name="connsiteX18" fmla="*/ 790655 w 847789"/>
                  <a:gd name="connsiteY18" fmla="*/ 0 h 378946"/>
                  <a:gd name="connsiteX19" fmla="*/ 844304 w 847789"/>
                  <a:gd name="connsiteY19" fmla="*/ 26485 h 378946"/>
                  <a:gd name="connsiteX20" fmla="*/ 843625 w 847789"/>
                  <a:gd name="connsiteY20" fmla="*/ 47199 h 378946"/>
                  <a:gd name="connsiteX21" fmla="*/ 701011 w 847789"/>
                  <a:gd name="connsiteY21" fmla="*/ 210186 h 378946"/>
                  <a:gd name="connsiteX22" fmla="*/ 696597 w 847789"/>
                  <a:gd name="connsiteY22" fmla="*/ 213921 h 378946"/>
                  <a:gd name="connsiteX23" fmla="*/ 444306 w 847789"/>
                  <a:gd name="connsiteY23" fmla="*/ 317826 h 378946"/>
                  <a:gd name="connsiteX24" fmla="*/ 285053 w 847789"/>
                  <a:gd name="connsiteY24" fmla="*/ 295755 h 378946"/>
                  <a:gd name="connsiteX25" fmla="*/ 159077 w 847789"/>
                  <a:gd name="connsiteY25" fmla="*/ 277079 h 378946"/>
                  <a:gd name="connsiteX26" fmla="*/ 30384 w 847789"/>
                  <a:gd name="connsiteY26" fmla="*/ 370797 h 378946"/>
                  <a:gd name="connsiteX27" fmla="*/ 16463 w 847789"/>
                  <a:gd name="connsiteY27" fmla="*/ 378607 h 3789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847789" h="378946">
                    <a:moveTo>
                      <a:pt x="16123" y="378947"/>
                    </a:moveTo>
                    <a:cubicBezTo>
                      <a:pt x="13406" y="378947"/>
                      <a:pt x="10350" y="378267"/>
                      <a:pt x="7974" y="376570"/>
                    </a:cubicBezTo>
                    <a:cubicBezTo>
                      <a:pt x="164" y="371816"/>
                      <a:pt x="-2213" y="361969"/>
                      <a:pt x="2201" y="354159"/>
                    </a:cubicBezTo>
                    <a:cubicBezTo>
                      <a:pt x="4917" y="349745"/>
                      <a:pt x="68414" y="244142"/>
                      <a:pt x="158737" y="244142"/>
                    </a:cubicBezTo>
                    <a:cubicBezTo>
                      <a:pt x="249060" y="244142"/>
                      <a:pt x="239212" y="253310"/>
                      <a:pt x="290825" y="263157"/>
                    </a:cubicBezTo>
                    <a:cubicBezTo>
                      <a:pt x="346852" y="273684"/>
                      <a:pt x="404577" y="284889"/>
                      <a:pt x="443966" y="284889"/>
                    </a:cubicBezTo>
                    <a:cubicBezTo>
                      <a:pt x="483355" y="284889"/>
                      <a:pt x="625289" y="214940"/>
                      <a:pt x="678261" y="186417"/>
                    </a:cubicBezTo>
                    <a:lnTo>
                      <a:pt x="808312" y="37691"/>
                    </a:lnTo>
                    <a:cubicBezTo>
                      <a:pt x="803557" y="34635"/>
                      <a:pt x="797446" y="32258"/>
                      <a:pt x="790655" y="32258"/>
                    </a:cubicBezTo>
                    <a:cubicBezTo>
                      <a:pt x="783864" y="32258"/>
                      <a:pt x="772318" y="35654"/>
                      <a:pt x="759076" y="42784"/>
                    </a:cubicBezTo>
                    <a:cubicBezTo>
                      <a:pt x="741079" y="52631"/>
                      <a:pt x="721045" y="66893"/>
                      <a:pt x="698634" y="83192"/>
                    </a:cubicBezTo>
                    <a:lnTo>
                      <a:pt x="692862" y="87266"/>
                    </a:lnTo>
                    <a:cubicBezTo>
                      <a:pt x="653473" y="116468"/>
                      <a:pt x="628006" y="134465"/>
                      <a:pt x="607294" y="134465"/>
                    </a:cubicBezTo>
                    <a:cubicBezTo>
                      <a:pt x="586580" y="134465"/>
                      <a:pt x="590995" y="127334"/>
                      <a:pt x="590995" y="118166"/>
                    </a:cubicBezTo>
                    <a:cubicBezTo>
                      <a:pt x="590995" y="108998"/>
                      <a:pt x="598125" y="101867"/>
                      <a:pt x="607294" y="101867"/>
                    </a:cubicBezTo>
                    <a:cubicBezTo>
                      <a:pt x="616461" y="101867"/>
                      <a:pt x="650417" y="78438"/>
                      <a:pt x="673507" y="61120"/>
                    </a:cubicBezTo>
                    <a:lnTo>
                      <a:pt x="679280" y="57046"/>
                    </a:lnTo>
                    <a:cubicBezTo>
                      <a:pt x="702709" y="40068"/>
                      <a:pt x="723761" y="25127"/>
                      <a:pt x="743796" y="14261"/>
                    </a:cubicBezTo>
                    <a:cubicBezTo>
                      <a:pt x="762131" y="4754"/>
                      <a:pt x="777412" y="0"/>
                      <a:pt x="790655" y="0"/>
                    </a:cubicBezTo>
                    <a:cubicBezTo>
                      <a:pt x="822913" y="0"/>
                      <a:pt x="843286" y="25467"/>
                      <a:pt x="844304" y="26485"/>
                    </a:cubicBezTo>
                    <a:cubicBezTo>
                      <a:pt x="849059" y="32597"/>
                      <a:pt x="849059" y="41426"/>
                      <a:pt x="843625" y="47199"/>
                    </a:cubicBezTo>
                    <a:lnTo>
                      <a:pt x="701011" y="210186"/>
                    </a:lnTo>
                    <a:cubicBezTo>
                      <a:pt x="699653" y="211545"/>
                      <a:pt x="698294" y="212903"/>
                      <a:pt x="696597" y="213921"/>
                    </a:cubicBezTo>
                    <a:cubicBezTo>
                      <a:pt x="677242" y="224448"/>
                      <a:pt x="504407" y="317826"/>
                      <a:pt x="444306" y="317826"/>
                    </a:cubicBezTo>
                    <a:cubicBezTo>
                      <a:pt x="384203" y="317826"/>
                      <a:pt x="342438" y="306621"/>
                      <a:pt x="285053" y="295755"/>
                    </a:cubicBezTo>
                    <a:cubicBezTo>
                      <a:pt x="235138" y="286247"/>
                      <a:pt x="187600" y="277079"/>
                      <a:pt x="159077" y="277079"/>
                    </a:cubicBezTo>
                    <a:cubicBezTo>
                      <a:pt x="87090" y="277079"/>
                      <a:pt x="31063" y="370118"/>
                      <a:pt x="30384" y="370797"/>
                    </a:cubicBezTo>
                    <a:cubicBezTo>
                      <a:pt x="27328" y="375891"/>
                      <a:pt x="21895" y="378607"/>
                      <a:pt x="16463" y="378607"/>
                    </a:cubicBezTo>
                    <a:close/>
                  </a:path>
                </a:pathLst>
              </a:custGeom>
              <a:grpFill/>
              <a:ln w="3393" cap="flat">
                <a:noFill/>
                <a:prstDash val="solid"/>
                <a:miter/>
              </a:ln>
            </p:spPr>
            <p:txBody>
              <a:bodyPr rtlCol="0" anchor="ctr"/>
              <a:lstStyle/>
              <a:p>
                <a:endParaRPr lang="de-DE" dirty="0">
                  <a:solidFill>
                    <a:srgbClr val="4763AE"/>
                  </a:solidFill>
                </a:endParaRPr>
              </a:p>
            </p:txBody>
          </p:sp>
          <p:sp>
            <p:nvSpPr>
              <p:cNvPr id="25" name="Freeform 24">
                <a:extLst>
                  <a:ext uri="{FF2B5EF4-FFF2-40B4-BE49-F238E27FC236}">
                    <a16:creationId xmlns:a16="http://schemas.microsoft.com/office/drawing/2014/main" id="{6EE9C5B5-7FC5-A38B-C519-3B644103C04B}"/>
                  </a:ext>
                </a:extLst>
              </p:cNvPr>
              <p:cNvSpPr/>
              <p:nvPr/>
            </p:nvSpPr>
            <p:spPr>
              <a:xfrm>
                <a:off x="7236754" y="1470341"/>
                <a:ext cx="908713" cy="317826"/>
              </a:xfrm>
              <a:custGeom>
                <a:avLst/>
                <a:gdLst>
                  <a:gd name="connsiteX0" fmla="*/ 16184 w 908713"/>
                  <a:gd name="connsiteY0" fmla="*/ 317826 h 317826"/>
                  <a:gd name="connsiteX1" fmla="*/ 2941 w 908713"/>
                  <a:gd name="connsiteY1" fmla="*/ 311035 h 317826"/>
                  <a:gd name="connsiteX2" fmla="*/ 6676 w 908713"/>
                  <a:gd name="connsiteY2" fmla="*/ 288285 h 317826"/>
                  <a:gd name="connsiteX3" fmla="*/ 146914 w 908713"/>
                  <a:gd name="connsiteY3" fmla="*/ 188115 h 317826"/>
                  <a:gd name="connsiteX4" fmla="*/ 403280 w 908713"/>
                  <a:gd name="connsiteY4" fmla="*/ 0 h 317826"/>
                  <a:gd name="connsiteX5" fmla="*/ 448780 w 908713"/>
                  <a:gd name="connsiteY5" fmla="*/ 4414 h 317826"/>
                  <a:gd name="connsiteX6" fmla="*/ 596488 w 908713"/>
                  <a:gd name="connsiteY6" fmla="*/ 84550 h 317826"/>
                  <a:gd name="connsiteX7" fmla="*/ 710920 w 908713"/>
                  <a:gd name="connsiteY7" fmla="*/ 141596 h 317826"/>
                  <a:gd name="connsiteX8" fmla="*/ 831123 w 908713"/>
                  <a:gd name="connsiteY8" fmla="*/ 122241 h 317826"/>
                  <a:gd name="connsiteX9" fmla="*/ 907863 w 908713"/>
                  <a:gd name="connsiteY9" fmla="*/ 174193 h 317826"/>
                  <a:gd name="connsiteX10" fmla="*/ 901072 w 908713"/>
                  <a:gd name="connsiteY10" fmla="*/ 193208 h 317826"/>
                  <a:gd name="connsiteX11" fmla="*/ 708882 w 908713"/>
                  <a:gd name="connsiteY11" fmla="*/ 277419 h 317826"/>
                  <a:gd name="connsiteX12" fmla="*/ 540801 w 908713"/>
                  <a:gd name="connsiteY12" fmla="*/ 235653 h 317826"/>
                  <a:gd name="connsiteX13" fmla="*/ 530614 w 908713"/>
                  <a:gd name="connsiteY13" fmla="*/ 214940 h 317826"/>
                  <a:gd name="connsiteX14" fmla="*/ 551328 w 908713"/>
                  <a:gd name="connsiteY14" fmla="*/ 204753 h 317826"/>
                  <a:gd name="connsiteX15" fmla="*/ 709222 w 908713"/>
                  <a:gd name="connsiteY15" fmla="*/ 244482 h 317826"/>
                  <a:gd name="connsiteX16" fmla="*/ 870851 w 908713"/>
                  <a:gd name="connsiteY16" fmla="*/ 173514 h 317826"/>
                  <a:gd name="connsiteX17" fmla="*/ 831463 w 908713"/>
                  <a:gd name="connsiteY17" fmla="*/ 154838 h 317826"/>
                  <a:gd name="connsiteX18" fmla="*/ 713296 w 908713"/>
                  <a:gd name="connsiteY18" fmla="*/ 174533 h 317826"/>
                  <a:gd name="connsiteX19" fmla="*/ 701751 w 908713"/>
                  <a:gd name="connsiteY19" fmla="*/ 173175 h 317826"/>
                  <a:gd name="connsiteX20" fmla="*/ 579510 w 908713"/>
                  <a:gd name="connsiteY20" fmla="*/ 112054 h 317826"/>
                  <a:gd name="connsiteX21" fmla="*/ 574757 w 908713"/>
                  <a:gd name="connsiteY21" fmla="*/ 108319 h 317826"/>
                  <a:gd name="connsiteX22" fmla="*/ 442669 w 908713"/>
                  <a:gd name="connsiteY22" fmla="*/ 35993 h 317826"/>
                  <a:gd name="connsiteX23" fmla="*/ 403280 w 908713"/>
                  <a:gd name="connsiteY23" fmla="*/ 32258 h 317826"/>
                  <a:gd name="connsiteX24" fmla="*/ 172381 w 908713"/>
                  <a:gd name="connsiteY24" fmla="*/ 208489 h 317826"/>
                  <a:gd name="connsiteX25" fmla="*/ 168306 w 908713"/>
                  <a:gd name="connsiteY25" fmla="*/ 212903 h 317826"/>
                  <a:gd name="connsiteX26" fmla="*/ 25692 w 908713"/>
                  <a:gd name="connsiteY26" fmla="*/ 314770 h 317826"/>
                  <a:gd name="connsiteX27" fmla="*/ 16184 w 908713"/>
                  <a:gd name="connsiteY27" fmla="*/ 317826 h 317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908713" h="317826">
                    <a:moveTo>
                      <a:pt x="16184" y="317826"/>
                    </a:moveTo>
                    <a:cubicBezTo>
                      <a:pt x="11090" y="317826"/>
                      <a:pt x="5997" y="315449"/>
                      <a:pt x="2941" y="311035"/>
                    </a:cubicBezTo>
                    <a:cubicBezTo>
                      <a:pt x="-2152" y="303565"/>
                      <a:pt x="-455" y="293378"/>
                      <a:pt x="6676" y="288285"/>
                    </a:cubicBezTo>
                    <a:lnTo>
                      <a:pt x="146914" y="188115"/>
                    </a:lnTo>
                    <a:cubicBezTo>
                      <a:pt x="162873" y="164346"/>
                      <a:pt x="279681" y="0"/>
                      <a:pt x="403280" y="0"/>
                    </a:cubicBezTo>
                    <a:cubicBezTo>
                      <a:pt x="526879" y="0"/>
                      <a:pt x="434180" y="1358"/>
                      <a:pt x="448780" y="4414"/>
                    </a:cubicBezTo>
                    <a:cubicBezTo>
                      <a:pt x="529595" y="20034"/>
                      <a:pt x="584943" y="72665"/>
                      <a:pt x="596488" y="84550"/>
                    </a:cubicBezTo>
                    <a:lnTo>
                      <a:pt x="710920" y="141596"/>
                    </a:lnTo>
                    <a:cubicBezTo>
                      <a:pt x="730274" y="136842"/>
                      <a:pt x="792414" y="122241"/>
                      <a:pt x="831123" y="122241"/>
                    </a:cubicBezTo>
                    <a:cubicBezTo>
                      <a:pt x="889527" y="122241"/>
                      <a:pt x="906845" y="172156"/>
                      <a:pt x="907863" y="174193"/>
                    </a:cubicBezTo>
                    <a:cubicBezTo>
                      <a:pt x="910240" y="181324"/>
                      <a:pt x="907523" y="189134"/>
                      <a:pt x="901072" y="193208"/>
                    </a:cubicBezTo>
                    <a:cubicBezTo>
                      <a:pt x="887490" y="201697"/>
                      <a:pt x="767965" y="277419"/>
                      <a:pt x="708882" y="277419"/>
                    </a:cubicBezTo>
                    <a:cubicBezTo>
                      <a:pt x="649799" y="277419"/>
                      <a:pt x="545554" y="237351"/>
                      <a:pt x="540801" y="235653"/>
                    </a:cubicBezTo>
                    <a:cubicBezTo>
                      <a:pt x="532312" y="232597"/>
                      <a:pt x="527558" y="223429"/>
                      <a:pt x="530614" y="214940"/>
                    </a:cubicBezTo>
                    <a:cubicBezTo>
                      <a:pt x="533670" y="206451"/>
                      <a:pt x="542839" y="201697"/>
                      <a:pt x="551328" y="204753"/>
                    </a:cubicBezTo>
                    <a:cubicBezTo>
                      <a:pt x="583925" y="215959"/>
                      <a:pt x="675945" y="244482"/>
                      <a:pt x="709222" y="244482"/>
                    </a:cubicBezTo>
                    <a:cubicBezTo>
                      <a:pt x="742498" y="244482"/>
                      <a:pt x="829425" y="198981"/>
                      <a:pt x="870851" y="173514"/>
                    </a:cubicBezTo>
                    <a:cubicBezTo>
                      <a:pt x="864400" y="165025"/>
                      <a:pt x="852515" y="154838"/>
                      <a:pt x="831463" y="154838"/>
                    </a:cubicBezTo>
                    <a:cubicBezTo>
                      <a:pt x="790036" y="154838"/>
                      <a:pt x="713975" y="174533"/>
                      <a:pt x="713296" y="174533"/>
                    </a:cubicBezTo>
                    <a:cubicBezTo>
                      <a:pt x="709561" y="175551"/>
                      <a:pt x="705486" y="175212"/>
                      <a:pt x="701751" y="173175"/>
                    </a:cubicBezTo>
                    <a:lnTo>
                      <a:pt x="579510" y="112054"/>
                    </a:lnTo>
                    <a:cubicBezTo>
                      <a:pt x="577812" y="111035"/>
                      <a:pt x="576115" y="110017"/>
                      <a:pt x="574757" y="108319"/>
                    </a:cubicBezTo>
                    <a:cubicBezTo>
                      <a:pt x="574417" y="107640"/>
                      <a:pt x="521106" y="51273"/>
                      <a:pt x="442669" y="35993"/>
                    </a:cubicBezTo>
                    <a:cubicBezTo>
                      <a:pt x="429766" y="33616"/>
                      <a:pt x="416862" y="32258"/>
                      <a:pt x="403280" y="32258"/>
                    </a:cubicBezTo>
                    <a:cubicBezTo>
                      <a:pt x="290207" y="32258"/>
                      <a:pt x="173399" y="206451"/>
                      <a:pt x="172381" y="208489"/>
                    </a:cubicBezTo>
                    <a:cubicBezTo>
                      <a:pt x="171362" y="210186"/>
                      <a:pt x="170004" y="211545"/>
                      <a:pt x="168306" y="212903"/>
                    </a:cubicBezTo>
                    <a:lnTo>
                      <a:pt x="25692" y="314770"/>
                    </a:lnTo>
                    <a:cubicBezTo>
                      <a:pt x="22975" y="316807"/>
                      <a:pt x="19579" y="317826"/>
                      <a:pt x="16184" y="317826"/>
                    </a:cubicBezTo>
                    <a:close/>
                  </a:path>
                </a:pathLst>
              </a:custGeom>
              <a:grpFill/>
              <a:ln w="3393" cap="flat">
                <a:noFill/>
                <a:prstDash val="solid"/>
                <a:miter/>
              </a:ln>
            </p:spPr>
            <p:txBody>
              <a:bodyPr rtlCol="0" anchor="ctr"/>
              <a:lstStyle/>
              <a:p>
                <a:endParaRPr lang="de-DE" dirty="0">
                  <a:solidFill>
                    <a:srgbClr val="4763AE"/>
                  </a:solidFill>
                </a:endParaRPr>
              </a:p>
            </p:txBody>
          </p:sp>
          <p:sp>
            <p:nvSpPr>
              <p:cNvPr id="26" name="Freeform 25">
                <a:extLst>
                  <a:ext uri="{FF2B5EF4-FFF2-40B4-BE49-F238E27FC236}">
                    <a16:creationId xmlns:a16="http://schemas.microsoft.com/office/drawing/2014/main" id="{D5F7B862-4352-3C3C-6B58-64A800122CC2}"/>
                  </a:ext>
                </a:extLst>
              </p:cNvPr>
              <p:cNvSpPr/>
              <p:nvPr/>
            </p:nvSpPr>
            <p:spPr>
              <a:xfrm>
                <a:off x="8173724" y="1450646"/>
                <a:ext cx="147992" cy="126655"/>
              </a:xfrm>
              <a:custGeom>
                <a:avLst/>
                <a:gdLst>
                  <a:gd name="connsiteX0" fmla="*/ 99585 w 147992"/>
                  <a:gd name="connsiteY0" fmla="*/ 125636 h 126655"/>
                  <a:gd name="connsiteX1" fmla="*/ 96530 w 147992"/>
                  <a:gd name="connsiteY1" fmla="*/ 125636 h 126655"/>
                  <a:gd name="connsiteX2" fmla="*/ 83626 w 147992"/>
                  <a:gd name="connsiteY2" fmla="*/ 106621 h 126655"/>
                  <a:gd name="connsiteX3" fmla="*/ 98227 w 147992"/>
                  <a:gd name="connsiteY3" fmla="*/ 33277 h 126655"/>
                  <a:gd name="connsiteX4" fmla="*/ 29976 w 147992"/>
                  <a:gd name="connsiteY4" fmla="*/ 86248 h 126655"/>
                  <a:gd name="connsiteX5" fmla="*/ 7226 w 147992"/>
                  <a:gd name="connsiteY5" fmla="*/ 91002 h 126655"/>
                  <a:gd name="connsiteX6" fmla="*/ 2811 w 147992"/>
                  <a:gd name="connsiteY6" fmla="*/ 68251 h 126655"/>
                  <a:gd name="connsiteX7" fmla="*/ 118261 w 147992"/>
                  <a:gd name="connsiteY7" fmla="*/ 0 h 126655"/>
                  <a:gd name="connsiteX8" fmla="*/ 130824 w 147992"/>
                  <a:gd name="connsiteY8" fmla="*/ 6112 h 126655"/>
                  <a:gd name="connsiteX9" fmla="*/ 134220 w 147992"/>
                  <a:gd name="connsiteY9" fmla="*/ 19694 h 126655"/>
                  <a:gd name="connsiteX10" fmla="*/ 115544 w 147992"/>
                  <a:gd name="connsiteY10" fmla="*/ 113412 h 126655"/>
                  <a:gd name="connsiteX11" fmla="*/ 99585 w 147992"/>
                  <a:gd name="connsiteY11" fmla="*/ 126655 h 126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7992" h="126655">
                    <a:moveTo>
                      <a:pt x="99585" y="125636"/>
                    </a:moveTo>
                    <a:cubicBezTo>
                      <a:pt x="98566" y="125636"/>
                      <a:pt x="97548" y="125636"/>
                      <a:pt x="96530" y="125636"/>
                    </a:cubicBezTo>
                    <a:cubicBezTo>
                      <a:pt x="87701" y="123939"/>
                      <a:pt x="81928" y="115450"/>
                      <a:pt x="83626" y="106621"/>
                    </a:cubicBezTo>
                    <a:lnTo>
                      <a:pt x="98227" y="33277"/>
                    </a:lnTo>
                    <a:cubicBezTo>
                      <a:pt x="68346" y="35993"/>
                      <a:pt x="55783" y="47199"/>
                      <a:pt x="29976" y="86248"/>
                    </a:cubicBezTo>
                    <a:cubicBezTo>
                      <a:pt x="24883" y="93718"/>
                      <a:pt x="15036" y="95755"/>
                      <a:pt x="7226" y="91002"/>
                    </a:cubicBezTo>
                    <a:cubicBezTo>
                      <a:pt x="-244" y="85908"/>
                      <a:pt x="-2282" y="76061"/>
                      <a:pt x="2811" y="68251"/>
                    </a:cubicBezTo>
                    <a:cubicBezTo>
                      <a:pt x="37446" y="15959"/>
                      <a:pt x="57819" y="0"/>
                      <a:pt x="118261" y="0"/>
                    </a:cubicBezTo>
                    <a:cubicBezTo>
                      <a:pt x="178702" y="0"/>
                      <a:pt x="127769" y="2037"/>
                      <a:pt x="130824" y="6112"/>
                    </a:cubicBezTo>
                    <a:cubicBezTo>
                      <a:pt x="133881" y="9847"/>
                      <a:pt x="135239" y="14941"/>
                      <a:pt x="134220" y="19694"/>
                    </a:cubicBezTo>
                    <a:lnTo>
                      <a:pt x="115544" y="113412"/>
                    </a:lnTo>
                    <a:cubicBezTo>
                      <a:pt x="113847" y="121222"/>
                      <a:pt x="107055" y="126655"/>
                      <a:pt x="99585" y="126655"/>
                    </a:cubicBezTo>
                    <a:close/>
                  </a:path>
                </a:pathLst>
              </a:custGeom>
              <a:grpFill/>
              <a:ln w="3393" cap="flat">
                <a:noFill/>
                <a:prstDash val="solid"/>
                <a:miter/>
              </a:ln>
            </p:spPr>
            <p:txBody>
              <a:bodyPr rtlCol="0" anchor="ctr"/>
              <a:lstStyle/>
              <a:p>
                <a:endParaRPr lang="de-DE" dirty="0">
                  <a:solidFill>
                    <a:srgbClr val="4763AE"/>
                  </a:solidFill>
                </a:endParaRPr>
              </a:p>
            </p:txBody>
          </p:sp>
          <p:sp>
            <p:nvSpPr>
              <p:cNvPr id="27" name="Freeform 26">
                <a:extLst>
                  <a:ext uri="{FF2B5EF4-FFF2-40B4-BE49-F238E27FC236}">
                    <a16:creationId xmlns:a16="http://schemas.microsoft.com/office/drawing/2014/main" id="{5EE2CD07-CCBC-18A8-B385-0B1D2CC60253}"/>
                  </a:ext>
                </a:extLst>
              </p:cNvPr>
              <p:cNvSpPr/>
              <p:nvPr/>
            </p:nvSpPr>
            <p:spPr>
              <a:xfrm>
                <a:off x="7666079" y="1388507"/>
                <a:ext cx="213901" cy="118505"/>
              </a:xfrm>
              <a:custGeom>
                <a:avLst/>
                <a:gdLst>
                  <a:gd name="connsiteX0" fmla="*/ 16399 w 213901"/>
                  <a:gd name="connsiteY0" fmla="*/ 118506 h 118505"/>
                  <a:gd name="connsiteX1" fmla="*/ 1459 w 213901"/>
                  <a:gd name="connsiteY1" fmla="*/ 108998 h 118505"/>
                  <a:gd name="connsiteX2" fmla="*/ 9268 w 213901"/>
                  <a:gd name="connsiteY2" fmla="*/ 87266 h 118505"/>
                  <a:gd name="connsiteX3" fmla="*/ 58165 w 213901"/>
                  <a:gd name="connsiteY3" fmla="*/ 50255 h 118505"/>
                  <a:gd name="connsiteX4" fmla="*/ 136602 w 213901"/>
                  <a:gd name="connsiteY4" fmla="*/ 0 h 118505"/>
                  <a:gd name="connsiteX5" fmla="*/ 155278 w 213901"/>
                  <a:gd name="connsiteY5" fmla="*/ 4754 h 118505"/>
                  <a:gd name="connsiteX6" fmla="*/ 188555 w 213901"/>
                  <a:gd name="connsiteY6" fmla="*/ 29881 h 118505"/>
                  <a:gd name="connsiteX7" fmla="*/ 201798 w 213901"/>
                  <a:gd name="connsiteY7" fmla="*/ 41087 h 118505"/>
                  <a:gd name="connsiteX8" fmla="*/ 213683 w 213901"/>
                  <a:gd name="connsiteY8" fmla="*/ 59762 h 118505"/>
                  <a:gd name="connsiteX9" fmla="*/ 194667 w 213901"/>
                  <a:gd name="connsiteY9" fmla="*/ 73005 h 118505"/>
                  <a:gd name="connsiteX10" fmla="*/ 166484 w 213901"/>
                  <a:gd name="connsiteY10" fmla="*/ 53990 h 118505"/>
                  <a:gd name="connsiteX11" fmla="*/ 141017 w 213901"/>
                  <a:gd name="connsiteY11" fmla="*/ 33956 h 118505"/>
                  <a:gd name="connsiteX12" fmla="*/ 141017 w 213901"/>
                  <a:gd name="connsiteY12" fmla="*/ 33956 h 118505"/>
                  <a:gd name="connsiteX13" fmla="*/ 136942 w 213901"/>
                  <a:gd name="connsiteY13" fmla="*/ 32598 h 118505"/>
                  <a:gd name="connsiteX14" fmla="*/ 78878 w 213901"/>
                  <a:gd name="connsiteY14" fmla="*/ 75382 h 118505"/>
                  <a:gd name="connsiteX15" fmla="*/ 22850 w 213901"/>
                  <a:gd name="connsiteY15" fmla="*/ 116808 h 118505"/>
                  <a:gd name="connsiteX16" fmla="*/ 16059 w 213901"/>
                  <a:gd name="connsiteY16" fmla="*/ 118166 h 118505"/>
                  <a:gd name="connsiteX17" fmla="*/ 200779 w 213901"/>
                  <a:gd name="connsiteY17" fmla="*/ 41426 h 118505"/>
                  <a:gd name="connsiteX18" fmla="*/ 200779 w 213901"/>
                  <a:gd name="connsiteY18" fmla="*/ 41426 h 118505"/>
                  <a:gd name="connsiteX19" fmla="*/ 200779 w 213901"/>
                  <a:gd name="connsiteY19" fmla="*/ 41426 h 1185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13901" h="118505">
                    <a:moveTo>
                      <a:pt x="16399" y="118506"/>
                    </a:moveTo>
                    <a:cubicBezTo>
                      <a:pt x="10287" y="118506"/>
                      <a:pt x="4515" y="115110"/>
                      <a:pt x="1459" y="108998"/>
                    </a:cubicBezTo>
                    <a:cubicBezTo>
                      <a:pt x="-2276" y="100849"/>
                      <a:pt x="1459" y="91001"/>
                      <a:pt x="9268" y="87266"/>
                    </a:cubicBezTo>
                    <a:cubicBezTo>
                      <a:pt x="19116" y="82852"/>
                      <a:pt x="39828" y="65535"/>
                      <a:pt x="58165" y="50255"/>
                    </a:cubicBezTo>
                    <a:cubicBezTo>
                      <a:pt x="100270" y="15280"/>
                      <a:pt x="120643" y="0"/>
                      <a:pt x="136602" y="0"/>
                    </a:cubicBezTo>
                    <a:cubicBezTo>
                      <a:pt x="152562" y="0"/>
                      <a:pt x="148827" y="1698"/>
                      <a:pt x="155278" y="4754"/>
                    </a:cubicBezTo>
                    <a:cubicBezTo>
                      <a:pt x="167503" y="10526"/>
                      <a:pt x="178708" y="20713"/>
                      <a:pt x="188555" y="29881"/>
                    </a:cubicBezTo>
                    <a:cubicBezTo>
                      <a:pt x="192969" y="33956"/>
                      <a:pt x="199082" y="39389"/>
                      <a:pt x="201798" y="41087"/>
                    </a:cubicBezTo>
                    <a:cubicBezTo>
                      <a:pt x="209947" y="43124"/>
                      <a:pt x="215041" y="51273"/>
                      <a:pt x="213683" y="59762"/>
                    </a:cubicBezTo>
                    <a:cubicBezTo>
                      <a:pt x="211985" y="68591"/>
                      <a:pt x="203835" y="74703"/>
                      <a:pt x="194667" y="73005"/>
                    </a:cubicBezTo>
                    <a:cubicBezTo>
                      <a:pt x="185499" y="71307"/>
                      <a:pt x="177689" y="64176"/>
                      <a:pt x="166484" y="53990"/>
                    </a:cubicBezTo>
                    <a:cubicBezTo>
                      <a:pt x="158674" y="46859"/>
                      <a:pt x="148487" y="37691"/>
                      <a:pt x="141017" y="33956"/>
                    </a:cubicBezTo>
                    <a:cubicBezTo>
                      <a:pt x="141017" y="33956"/>
                      <a:pt x="141017" y="33956"/>
                      <a:pt x="141017" y="33956"/>
                    </a:cubicBezTo>
                    <a:cubicBezTo>
                      <a:pt x="138980" y="32937"/>
                      <a:pt x="137621" y="32598"/>
                      <a:pt x="136942" y="32598"/>
                    </a:cubicBezTo>
                    <a:cubicBezTo>
                      <a:pt x="127435" y="34974"/>
                      <a:pt x="96874" y="60102"/>
                      <a:pt x="78878" y="75382"/>
                    </a:cubicBezTo>
                    <a:cubicBezTo>
                      <a:pt x="56127" y="94057"/>
                      <a:pt x="36433" y="110356"/>
                      <a:pt x="22850" y="116808"/>
                    </a:cubicBezTo>
                    <a:cubicBezTo>
                      <a:pt x="20474" y="117827"/>
                      <a:pt x="18437" y="118166"/>
                      <a:pt x="16059" y="118166"/>
                    </a:cubicBezTo>
                    <a:close/>
                    <a:moveTo>
                      <a:pt x="200779" y="41426"/>
                    </a:moveTo>
                    <a:cubicBezTo>
                      <a:pt x="200779" y="41426"/>
                      <a:pt x="200779" y="41426"/>
                      <a:pt x="200779" y="41426"/>
                    </a:cubicBezTo>
                    <a:cubicBezTo>
                      <a:pt x="200779" y="41426"/>
                      <a:pt x="200779" y="41426"/>
                      <a:pt x="200779" y="41426"/>
                    </a:cubicBezTo>
                    <a:close/>
                  </a:path>
                </a:pathLst>
              </a:custGeom>
              <a:grpFill/>
              <a:ln w="3393" cap="flat">
                <a:noFill/>
                <a:prstDash val="solid"/>
                <a:miter/>
              </a:ln>
            </p:spPr>
            <p:txBody>
              <a:bodyPr rtlCol="0" anchor="ctr"/>
              <a:lstStyle/>
              <a:p>
                <a:endParaRPr lang="de-DE" dirty="0">
                  <a:solidFill>
                    <a:srgbClr val="4763AE"/>
                  </a:solidFill>
                </a:endParaRPr>
              </a:p>
            </p:txBody>
          </p:sp>
          <p:sp>
            <p:nvSpPr>
              <p:cNvPr id="28" name="Freeform 27">
                <a:extLst>
                  <a:ext uri="{FF2B5EF4-FFF2-40B4-BE49-F238E27FC236}">
                    <a16:creationId xmlns:a16="http://schemas.microsoft.com/office/drawing/2014/main" id="{02F9A3F4-0E62-8FFA-D7F3-CDF4FF4F39D2}"/>
                  </a:ext>
                </a:extLst>
              </p:cNvPr>
              <p:cNvSpPr/>
              <p:nvPr/>
            </p:nvSpPr>
            <p:spPr>
              <a:xfrm>
                <a:off x="7798183" y="1307353"/>
                <a:ext cx="246010" cy="117486"/>
              </a:xfrm>
              <a:custGeom>
                <a:avLst/>
                <a:gdLst>
                  <a:gd name="connsiteX0" fmla="*/ 16383 w 246010"/>
                  <a:gd name="connsiteY0" fmla="*/ 117487 h 117486"/>
                  <a:gd name="connsiteX1" fmla="*/ 4838 w 246010"/>
                  <a:gd name="connsiteY1" fmla="*/ 112733 h 117486"/>
                  <a:gd name="connsiteX2" fmla="*/ 4838 w 246010"/>
                  <a:gd name="connsiteY2" fmla="*/ 89643 h 117486"/>
                  <a:gd name="connsiteX3" fmla="*/ 4838 w 246010"/>
                  <a:gd name="connsiteY3" fmla="*/ 89643 h 117486"/>
                  <a:gd name="connsiteX4" fmla="*/ 127079 w 246010"/>
                  <a:gd name="connsiteY4" fmla="*/ 0 h 117486"/>
                  <a:gd name="connsiteX5" fmla="*/ 209592 w 246010"/>
                  <a:gd name="connsiteY5" fmla="*/ 44822 h 117486"/>
                  <a:gd name="connsiteX6" fmla="*/ 234719 w 246010"/>
                  <a:gd name="connsiteY6" fmla="*/ 62818 h 117486"/>
                  <a:gd name="connsiteX7" fmla="*/ 245246 w 246010"/>
                  <a:gd name="connsiteY7" fmla="*/ 83192 h 117486"/>
                  <a:gd name="connsiteX8" fmla="*/ 224872 w 246010"/>
                  <a:gd name="connsiteY8" fmla="*/ 93718 h 117486"/>
                  <a:gd name="connsiteX9" fmla="*/ 189558 w 246010"/>
                  <a:gd name="connsiteY9" fmla="*/ 70288 h 117486"/>
                  <a:gd name="connsiteX10" fmla="*/ 127079 w 246010"/>
                  <a:gd name="connsiteY10" fmla="*/ 32258 h 117486"/>
                  <a:gd name="connsiteX11" fmla="*/ 28268 w 246010"/>
                  <a:gd name="connsiteY11" fmla="*/ 112054 h 117486"/>
                  <a:gd name="connsiteX12" fmla="*/ 27929 w 246010"/>
                  <a:gd name="connsiteY12" fmla="*/ 112394 h 117486"/>
                  <a:gd name="connsiteX13" fmla="*/ 16383 w 246010"/>
                  <a:gd name="connsiteY13" fmla="*/ 117147 h 1174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46010" h="117486">
                    <a:moveTo>
                      <a:pt x="16383" y="117487"/>
                    </a:moveTo>
                    <a:cubicBezTo>
                      <a:pt x="12309" y="117487"/>
                      <a:pt x="8234" y="115789"/>
                      <a:pt x="4838" y="112733"/>
                    </a:cubicBezTo>
                    <a:cubicBezTo>
                      <a:pt x="-1613" y="106282"/>
                      <a:pt x="-1613" y="96095"/>
                      <a:pt x="4838" y="89643"/>
                    </a:cubicBezTo>
                    <a:lnTo>
                      <a:pt x="4838" y="89643"/>
                    </a:lnTo>
                    <a:cubicBezTo>
                      <a:pt x="30645" y="62479"/>
                      <a:pt x="94481" y="0"/>
                      <a:pt x="127079" y="0"/>
                    </a:cubicBezTo>
                    <a:cubicBezTo>
                      <a:pt x="159677" y="0"/>
                      <a:pt x="176655" y="19355"/>
                      <a:pt x="209592" y="44822"/>
                    </a:cubicBezTo>
                    <a:cubicBezTo>
                      <a:pt x="218760" y="51952"/>
                      <a:pt x="230984" y="61460"/>
                      <a:pt x="234719" y="62818"/>
                    </a:cubicBezTo>
                    <a:cubicBezTo>
                      <a:pt x="243208" y="65535"/>
                      <a:pt x="247962" y="74703"/>
                      <a:pt x="245246" y="83192"/>
                    </a:cubicBezTo>
                    <a:cubicBezTo>
                      <a:pt x="242529" y="91681"/>
                      <a:pt x="233361" y="96434"/>
                      <a:pt x="224872" y="93718"/>
                    </a:cubicBezTo>
                    <a:cubicBezTo>
                      <a:pt x="216722" y="91001"/>
                      <a:pt x="207215" y="83871"/>
                      <a:pt x="189558" y="70288"/>
                    </a:cubicBezTo>
                    <a:cubicBezTo>
                      <a:pt x="172241" y="57046"/>
                      <a:pt x="140322" y="32258"/>
                      <a:pt x="127079" y="32258"/>
                    </a:cubicBezTo>
                    <a:cubicBezTo>
                      <a:pt x="116214" y="32258"/>
                      <a:pt x="73769" y="64516"/>
                      <a:pt x="28268" y="112054"/>
                    </a:cubicBezTo>
                    <a:cubicBezTo>
                      <a:pt x="28268" y="112054"/>
                      <a:pt x="28268" y="112054"/>
                      <a:pt x="27929" y="112394"/>
                    </a:cubicBezTo>
                    <a:cubicBezTo>
                      <a:pt x="24872" y="115450"/>
                      <a:pt x="20458" y="117147"/>
                      <a:pt x="16383" y="117147"/>
                    </a:cubicBezTo>
                    <a:close/>
                  </a:path>
                </a:pathLst>
              </a:custGeom>
              <a:grpFill/>
              <a:ln w="3393" cap="flat">
                <a:noFill/>
                <a:prstDash val="solid"/>
                <a:miter/>
              </a:ln>
            </p:spPr>
            <p:txBody>
              <a:bodyPr rtlCol="0" anchor="ctr"/>
              <a:lstStyle/>
              <a:p>
                <a:endParaRPr lang="de-DE" dirty="0">
                  <a:solidFill>
                    <a:srgbClr val="4763AE"/>
                  </a:solidFill>
                </a:endParaRPr>
              </a:p>
            </p:txBody>
          </p:sp>
          <p:sp>
            <p:nvSpPr>
              <p:cNvPr id="29" name="Freeform 28">
                <a:extLst>
                  <a:ext uri="{FF2B5EF4-FFF2-40B4-BE49-F238E27FC236}">
                    <a16:creationId xmlns:a16="http://schemas.microsoft.com/office/drawing/2014/main" id="{39B44DB2-4695-0A36-622A-89CBA4D05F78}"/>
                  </a:ext>
                </a:extLst>
              </p:cNvPr>
              <p:cNvSpPr/>
              <p:nvPr/>
            </p:nvSpPr>
            <p:spPr>
              <a:xfrm>
                <a:off x="7970199" y="1368473"/>
                <a:ext cx="256590" cy="251839"/>
              </a:xfrm>
              <a:custGeom>
                <a:avLst/>
                <a:gdLst>
                  <a:gd name="connsiteX0" fmla="*/ 240292 w 256590"/>
                  <a:gd name="connsiteY0" fmla="*/ 249235 h 251839"/>
                  <a:gd name="connsiteX1" fmla="*/ 223993 w 256590"/>
                  <a:gd name="connsiteY1" fmla="*/ 232937 h 251839"/>
                  <a:gd name="connsiteX2" fmla="*/ 205657 w 256590"/>
                  <a:gd name="connsiteY2" fmla="*/ 167062 h 251839"/>
                  <a:gd name="connsiteX3" fmla="*/ 158798 w 256590"/>
                  <a:gd name="connsiteY3" fmla="*/ 111035 h 251839"/>
                  <a:gd name="connsiteX4" fmla="*/ 136727 w 256590"/>
                  <a:gd name="connsiteY4" fmla="*/ 85908 h 251839"/>
                  <a:gd name="connsiteX5" fmla="*/ 77304 w 256590"/>
                  <a:gd name="connsiteY5" fmla="*/ 32597 h 251839"/>
                  <a:gd name="connsiteX6" fmla="*/ 66098 w 256590"/>
                  <a:gd name="connsiteY6" fmla="*/ 34974 h 251839"/>
                  <a:gd name="connsiteX7" fmla="*/ 29426 w 256590"/>
                  <a:gd name="connsiteY7" fmla="*/ 66553 h 251839"/>
                  <a:gd name="connsiteX8" fmla="*/ 6676 w 256590"/>
                  <a:gd name="connsiteY8" fmla="*/ 69949 h 251839"/>
                  <a:gd name="connsiteX9" fmla="*/ 2941 w 256590"/>
                  <a:gd name="connsiteY9" fmla="*/ 47199 h 251839"/>
                  <a:gd name="connsiteX10" fmla="*/ 53535 w 256590"/>
                  <a:gd name="connsiteY10" fmla="*/ 4754 h 251839"/>
                  <a:gd name="connsiteX11" fmla="*/ 53875 w 256590"/>
                  <a:gd name="connsiteY11" fmla="*/ 4754 h 251839"/>
                  <a:gd name="connsiteX12" fmla="*/ 77304 w 256590"/>
                  <a:gd name="connsiteY12" fmla="*/ 0 h 251839"/>
                  <a:gd name="connsiteX13" fmla="*/ 164231 w 256590"/>
                  <a:gd name="connsiteY13" fmla="*/ 68251 h 251839"/>
                  <a:gd name="connsiteX14" fmla="*/ 165589 w 256590"/>
                  <a:gd name="connsiteY14" fmla="*/ 70628 h 251839"/>
                  <a:gd name="connsiteX15" fmla="*/ 181548 w 256590"/>
                  <a:gd name="connsiteY15" fmla="*/ 87606 h 251839"/>
                  <a:gd name="connsiteX16" fmla="*/ 233840 w 256590"/>
                  <a:gd name="connsiteY16" fmla="*/ 150764 h 251839"/>
                  <a:gd name="connsiteX17" fmla="*/ 256591 w 256590"/>
                  <a:gd name="connsiteY17" fmla="*/ 232937 h 251839"/>
                  <a:gd name="connsiteX18" fmla="*/ 240292 w 256590"/>
                  <a:gd name="connsiteY18" fmla="*/ 249235 h 251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56590" h="251839">
                    <a:moveTo>
                      <a:pt x="240292" y="249235"/>
                    </a:moveTo>
                    <a:cubicBezTo>
                      <a:pt x="231124" y="249235"/>
                      <a:pt x="223993" y="242105"/>
                      <a:pt x="223993" y="232937"/>
                    </a:cubicBezTo>
                    <a:cubicBezTo>
                      <a:pt x="223993" y="209847"/>
                      <a:pt x="217881" y="188455"/>
                      <a:pt x="205657" y="167062"/>
                    </a:cubicBezTo>
                    <a:cubicBezTo>
                      <a:pt x="191735" y="143293"/>
                      <a:pt x="172720" y="124618"/>
                      <a:pt x="158798" y="111035"/>
                    </a:cubicBezTo>
                    <a:cubicBezTo>
                      <a:pt x="148611" y="100849"/>
                      <a:pt x="140801" y="93378"/>
                      <a:pt x="136727" y="85908"/>
                    </a:cubicBezTo>
                    <a:cubicBezTo>
                      <a:pt x="120767" y="63158"/>
                      <a:pt x="91905" y="32597"/>
                      <a:pt x="77304" y="32597"/>
                    </a:cubicBezTo>
                    <a:cubicBezTo>
                      <a:pt x="62703" y="32597"/>
                      <a:pt x="70513" y="33277"/>
                      <a:pt x="66098" y="34974"/>
                    </a:cubicBezTo>
                    <a:cubicBezTo>
                      <a:pt x="49799" y="41766"/>
                      <a:pt x="34180" y="60102"/>
                      <a:pt x="29426" y="66553"/>
                    </a:cubicBezTo>
                    <a:cubicBezTo>
                      <a:pt x="23993" y="73684"/>
                      <a:pt x="13807" y="75382"/>
                      <a:pt x="6676" y="69949"/>
                    </a:cubicBezTo>
                    <a:cubicBezTo>
                      <a:pt x="-455" y="64516"/>
                      <a:pt x="-2152" y="54329"/>
                      <a:pt x="2941" y="47199"/>
                    </a:cubicBezTo>
                    <a:cubicBezTo>
                      <a:pt x="3959" y="45840"/>
                      <a:pt x="25351" y="16638"/>
                      <a:pt x="53535" y="4754"/>
                    </a:cubicBezTo>
                    <a:cubicBezTo>
                      <a:pt x="53535" y="4754"/>
                      <a:pt x="53535" y="4754"/>
                      <a:pt x="53875" y="4754"/>
                    </a:cubicBezTo>
                    <a:cubicBezTo>
                      <a:pt x="62024" y="1358"/>
                      <a:pt x="69834" y="0"/>
                      <a:pt x="77304" y="0"/>
                    </a:cubicBezTo>
                    <a:cubicBezTo>
                      <a:pt x="115334" y="0"/>
                      <a:pt x="156421" y="56706"/>
                      <a:pt x="164231" y="68251"/>
                    </a:cubicBezTo>
                    <a:cubicBezTo>
                      <a:pt x="164910" y="68930"/>
                      <a:pt x="165249" y="69949"/>
                      <a:pt x="165589" y="70628"/>
                    </a:cubicBezTo>
                    <a:cubicBezTo>
                      <a:pt x="166947" y="73344"/>
                      <a:pt x="175097" y="81494"/>
                      <a:pt x="181548" y="87606"/>
                    </a:cubicBezTo>
                    <a:cubicBezTo>
                      <a:pt x="196828" y="102546"/>
                      <a:pt x="217881" y="123259"/>
                      <a:pt x="233840" y="150764"/>
                    </a:cubicBezTo>
                    <a:cubicBezTo>
                      <a:pt x="248781" y="176910"/>
                      <a:pt x="256591" y="204414"/>
                      <a:pt x="256591" y="232937"/>
                    </a:cubicBezTo>
                    <a:cubicBezTo>
                      <a:pt x="256591" y="261460"/>
                      <a:pt x="249460" y="249235"/>
                      <a:pt x="240292" y="249235"/>
                    </a:cubicBezTo>
                    <a:close/>
                  </a:path>
                </a:pathLst>
              </a:custGeom>
              <a:grpFill/>
              <a:ln w="3393" cap="flat">
                <a:noFill/>
                <a:prstDash val="solid"/>
                <a:miter/>
              </a:ln>
            </p:spPr>
            <p:txBody>
              <a:bodyPr rtlCol="0" anchor="ctr"/>
              <a:lstStyle/>
              <a:p>
                <a:endParaRPr lang="de-DE" dirty="0">
                  <a:solidFill>
                    <a:srgbClr val="4763AE"/>
                  </a:solidFill>
                </a:endParaRPr>
              </a:p>
            </p:txBody>
          </p:sp>
          <p:sp>
            <p:nvSpPr>
              <p:cNvPr id="31" name="Freeform 30">
                <a:extLst>
                  <a:ext uri="{FF2B5EF4-FFF2-40B4-BE49-F238E27FC236}">
                    <a16:creationId xmlns:a16="http://schemas.microsoft.com/office/drawing/2014/main" id="{A6E94E47-CD9E-F015-4381-64595CFEA276}"/>
                  </a:ext>
                </a:extLst>
              </p:cNvPr>
              <p:cNvSpPr/>
              <p:nvPr/>
            </p:nvSpPr>
            <p:spPr>
              <a:xfrm>
                <a:off x="7908964" y="940858"/>
                <a:ext cx="297298" cy="278549"/>
              </a:xfrm>
              <a:custGeom>
                <a:avLst/>
                <a:gdLst>
                  <a:gd name="connsiteX0" fmla="*/ 91681 w 297298"/>
                  <a:gd name="connsiteY0" fmla="*/ 278210 h 278549"/>
                  <a:gd name="connsiteX1" fmla="*/ 56027 w 297298"/>
                  <a:gd name="connsiteY1" fmla="*/ 277531 h 278549"/>
                  <a:gd name="connsiteX2" fmla="*/ 16299 w 297298"/>
                  <a:gd name="connsiteY2" fmla="*/ 276852 h 278549"/>
                  <a:gd name="connsiteX3" fmla="*/ 4754 w 297298"/>
                  <a:gd name="connsiteY3" fmla="*/ 272098 h 278549"/>
                  <a:gd name="connsiteX4" fmla="*/ 0 w 297298"/>
                  <a:gd name="connsiteY4" fmla="*/ 260553 h 278549"/>
                  <a:gd name="connsiteX5" fmla="*/ 206791 w 297298"/>
                  <a:gd name="connsiteY5" fmla="*/ 39501 h 278549"/>
                  <a:gd name="connsiteX6" fmla="*/ 267572 w 297298"/>
                  <a:gd name="connsiteY6" fmla="*/ 7243 h 278549"/>
                  <a:gd name="connsiteX7" fmla="*/ 287605 w 297298"/>
                  <a:gd name="connsiteY7" fmla="*/ 1470 h 278549"/>
                  <a:gd name="connsiteX8" fmla="*/ 296774 w 297298"/>
                  <a:gd name="connsiteY8" fmla="*/ 20486 h 278549"/>
                  <a:gd name="connsiteX9" fmla="*/ 284210 w 297298"/>
                  <a:gd name="connsiteY9" fmla="*/ 79569 h 278549"/>
                  <a:gd name="connsiteX10" fmla="*/ 217657 w 297298"/>
                  <a:gd name="connsiteY10" fmla="*/ 239500 h 278549"/>
                  <a:gd name="connsiteX11" fmla="*/ 91342 w 297298"/>
                  <a:gd name="connsiteY11" fmla="*/ 278550 h 278549"/>
                  <a:gd name="connsiteX12" fmla="*/ 33277 w 297298"/>
                  <a:gd name="connsiteY12" fmla="*/ 244254 h 278549"/>
                  <a:gd name="connsiteX13" fmla="*/ 56706 w 297298"/>
                  <a:gd name="connsiteY13" fmla="*/ 244933 h 278549"/>
                  <a:gd name="connsiteX14" fmla="*/ 195246 w 297298"/>
                  <a:gd name="connsiteY14" fmla="*/ 215731 h 278549"/>
                  <a:gd name="connsiteX15" fmla="*/ 252292 w 297298"/>
                  <a:gd name="connsiteY15" fmla="*/ 73117 h 278549"/>
                  <a:gd name="connsiteX16" fmla="*/ 256366 w 297298"/>
                  <a:gd name="connsiteY16" fmla="*/ 53083 h 278549"/>
                  <a:gd name="connsiteX17" fmla="*/ 220034 w 297298"/>
                  <a:gd name="connsiteY17" fmla="*/ 69382 h 278549"/>
                  <a:gd name="connsiteX18" fmla="*/ 33617 w 297298"/>
                  <a:gd name="connsiteY18" fmla="*/ 244594 h 278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97298" h="278549">
                    <a:moveTo>
                      <a:pt x="91681" y="278210"/>
                    </a:moveTo>
                    <a:cubicBezTo>
                      <a:pt x="80136" y="278210"/>
                      <a:pt x="68251" y="278210"/>
                      <a:pt x="56027" y="277531"/>
                    </a:cubicBezTo>
                    <a:cubicBezTo>
                      <a:pt x="43124" y="277531"/>
                      <a:pt x="29881" y="276852"/>
                      <a:pt x="16299" y="276852"/>
                    </a:cubicBezTo>
                    <a:cubicBezTo>
                      <a:pt x="2717" y="276852"/>
                      <a:pt x="7810" y="275154"/>
                      <a:pt x="4754" y="272098"/>
                    </a:cubicBezTo>
                    <a:cubicBezTo>
                      <a:pt x="1698" y="269042"/>
                      <a:pt x="0" y="264967"/>
                      <a:pt x="0" y="260553"/>
                    </a:cubicBezTo>
                    <a:cubicBezTo>
                      <a:pt x="0" y="129484"/>
                      <a:pt x="124618" y="75154"/>
                      <a:pt x="206791" y="39501"/>
                    </a:cubicBezTo>
                    <a:cubicBezTo>
                      <a:pt x="232597" y="28296"/>
                      <a:pt x="261800" y="15392"/>
                      <a:pt x="267572" y="7243"/>
                    </a:cubicBezTo>
                    <a:cubicBezTo>
                      <a:pt x="271986" y="791"/>
                      <a:pt x="280475" y="-1925"/>
                      <a:pt x="287605" y="1470"/>
                    </a:cubicBezTo>
                    <a:cubicBezTo>
                      <a:pt x="294736" y="4866"/>
                      <a:pt x="298811" y="12676"/>
                      <a:pt x="296774" y="20486"/>
                    </a:cubicBezTo>
                    <a:cubicBezTo>
                      <a:pt x="291681" y="40180"/>
                      <a:pt x="287945" y="60214"/>
                      <a:pt x="284210" y="79569"/>
                    </a:cubicBezTo>
                    <a:cubicBezTo>
                      <a:pt x="272325" y="140350"/>
                      <a:pt x="261460" y="197735"/>
                      <a:pt x="217657" y="239500"/>
                    </a:cubicBezTo>
                    <a:cubicBezTo>
                      <a:pt x="182682" y="273117"/>
                      <a:pt x="140238" y="278550"/>
                      <a:pt x="91342" y="278550"/>
                    </a:cubicBezTo>
                    <a:close/>
                    <a:moveTo>
                      <a:pt x="33277" y="244254"/>
                    </a:moveTo>
                    <a:cubicBezTo>
                      <a:pt x="41426" y="244254"/>
                      <a:pt x="49236" y="244254"/>
                      <a:pt x="56706" y="244933"/>
                    </a:cubicBezTo>
                    <a:cubicBezTo>
                      <a:pt x="115450" y="246631"/>
                      <a:pt x="161630" y="247650"/>
                      <a:pt x="195246" y="215731"/>
                    </a:cubicBezTo>
                    <a:cubicBezTo>
                      <a:pt x="231578" y="180757"/>
                      <a:pt x="241086" y="130842"/>
                      <a:pt x="252292" y="73117"/>
                    </a:cubicBezTo>
                    <a:cubicBezTo>
                      <a:pt x="253650" y="66666"/>
                      <a:pt x="255008" y="59874"/>
                      <a:pt x="256366" y="53083"/>
                    </a:cubicBezTo>
                    <a:cubicBezTo>
                      <a:pt x="245840" y="58177"/>
                      <a:pt x="233616" y="63610"/>
                      <a:pt x="220034" y="69382"/>
                    </a:cubicBezTo>
                    <a:cubicBezTo>
                      <a:pt x="144991" y="101980"/>
                      <a:pt x="43464" y="146122"/>
                      <a:pt x="33617" y="244594"/>
                    </a:cubicBezTo>
                    <a:close/>
                  </a:path>
                </a:pathLst>
              </a:custGeom>
              <a:grpFill/>
              <a:ln w="3393" cap="flat">
                <a:noFill/>
                <a:prstDash val="solid"/>
                <a:miter/>
              </a:ln>
            </p:spPr>
            <p:txBody>
              <a:bodyPr rtlCol="0" anchor="ctr"/>
              <a:lstStyle/>
              <a:p>
                <a:endParaRPr lang="de-DE" dirty="0">
                  <a:solidFill>
                    <a:srgbClr val="4763AE"/>
                  </a:solidFill>
                </a:endParaRPr>
              </a:p>
            </p:txBody>
          </p:sp>
          <p:sp>
            <p:nvSpPr>
              <p:cNvPr id="32" name="Freeform 31">
                <a:extLst>
                  <a:ext uri="{FF2B5EF4-FFF2-40B4-BE49-F238E27FC236}">
                    <a16:creationId xmlns:a16="http://schemas.microsoft.com/office/drawing/2014/main" id="{01EEFE77-F944-71ED-64AF-214795DD87E1}"/>
                  </a:ext>
                </a:extLst>
              </p:cNvPr>
              <p:cNvSpPr/>
              <p:nvPr/>
            </p:nvSpPr>
            <p:spPr>
              <a:xfrm>
                <a:off x="7909031" y="1103714"/>
                <a:ext cx="154675" cy="114335"/>
              </a:xfrm>
              <a:custGeom>
                <a:avLst/>
                <a:gdLst>
                  <a:gd name="connsiteX0" fmla="*/ 16231 w 154675"/>
                  <a:gd name="connsiteY0" fmla="*/ 113996 h 114335"/>
                  <a:gd name="connsiteX1" fmla="*/ 6384 w 154675"/>
                  <a:gd name="connsiteY1" fmla="*/ 110600 h 114335"/>
                  <a:gd name="connsiteX2" fmla="*/ 3328 w 154675"/>
                  <a:gd name="connsiteY2" fmla="*/ 87850 h 114335"/>
                  <a:gd name="connsiteX3" fmla="*/ 134058 w 154675"/>
                  <a:gd name="connsiteY3" fmla="*/ 583 h 114335"/>
                  <a:gd name="connsiteX4" fmla="*/ 154092 w 154675"/>
                  <a:gd name="connsiteY4" fmla="*/ 12128 h 114335"/>
                  <a:gd name="connsiteX5" fmla="*/ 142547 w 154675"/>
                  <a:gd name="connsiteY5" fmla="*/ 32162 h 114335"/>
                  <a:gd name="connsiteX6" fmla="*/ 142547 w 154675"/>
                  <a:gd name="connsiteY6" fmla="*/ 32162 h 114335"/>
                  <a:gd name="connsiteX7" fmla="*/ 28795 w 154675"/>
                  <a:gd name="connsiteY7" fmla="*/ 107884 h 114335"/>
                  <a:gd name="connsiteX8" fmla="*/ 15891 w 154675"/>
                  <a:gd name="connsiteY8" fmla="*/ 114335 h 1143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4675" h="114335">
                    <a:moveTo>
                      <a:pt x="16231" y="113996"/>
                    </a:moveTo>
                    <a:cubicBezTo>
                      <a:pt x="12836" y="113996"/>
                      <a:pt x="9100" y="112977"/>
                      <a:pt x="6384" y="110600"/>
                    </a:cubicBezTo>
                    <a:cubicBezTo>
                      <a:pt x="-747" y="105167"/>
                      <a:pt x="-2105" y="94980"/>
                      <a:pt x="3328" y="87850"/>
                    </a:cubicBezTo>
                    <a:cubicBezTo>
                      <a:pt x="53243" y="22994"/>
                      <a:pt x="131002" y="1602"/>
                      <a:pt x="134058" y="583"/>
                    </a:cubicBezTo>
                    <a:cubicBezTo>
                      <a:pt x="142886" y="-1794"/>
                      <a:pt x="151714" y="3300"/>
                      <a:pt x="154092" y="12128"/>
                    </a:cubicBezTo>
                    <a:cubicBezTo>
                      <a:pt x="156469" y="20957"/>
                      <a:pt x="151375" y="29785"/>
                      <a:pt x="142547" y="32162"/>
                    </a:cubicBezTo>
                    <a:lnTo>
                      <a:pt x="142547" y="32162"/>
                    </a:lnTo>
                    <a:cubicBezTo>
                      <a:pt x="141868" y="32162"/>
                      <a:pt x="71918" y="52196"/>
                      <a:pt x="28795" y="107884"/>
                    </a:cubicBezTo>
                    <a:cubicBezTo>
                      <a:pt x="25739" y="111958"/>
                      <a:pt x="20646" y="114335"/>
                      <a:pt x="15891" y="114335"/>
                    </a:cubicBezTo>
                    <a:close/>
                  </a:path>
                </a:pathLst>
              </a:custGeom>
              <a:grpFill/>
              <a:ln w="3393" cap="flat">
                <a:noFill/>
                <a:prstDash val="solid"/>
                <a:miter/>
              </a:ln>
            </p:spPr>
            <p:txBody>
              <a:bodyPr rtlCol="0" anchor="ctr"/>
              <a:lstStyle/>
              <a:p>
                <a:endParaRPr lang="de-DE" dirty="0">
                  <a:solidFill>
                    <a:srgbClr val="4763AE"/>
                  </a:solidFill>
                </a:endParaRPr>
              </a:p>
            </p:txBody>
          </p:sp>
          <p:sp>
            <p:nvSpPr>
              <p:cNvPr id="33" name="Freeform 32">
                <a:extLst>
                  <a:ext uri="{FF2B5EF4-FFF2-40B4-BE49-F238E27FC236}">
                    <a16:creationId xmlns:a16="http://schemas.microsoft.com/office/drawing/2014/main" id="{D188F12B-EAD1-BF55-280B-B2DDA768A80D}"/>
                  </a:ext>
                </a:extLst>
              </p:cNvPr>
              <p:cNvSpPr/>
              <p:nvPr/>
            </p:nvSpPr>
            <p:spPr>
              <a:xfrm>
                <a:off x="7908964" y="1185112"/>
                <a:ext cx="32597" cy="154838"/>
              </a:xfrm>
              <a:custGeom>
                <a:avLst/>
                <a:gdLst>
                  <a:gd name="connsiteX0" fmla="*/ 16299 w 32597"/>
                  <a:gd name="connsiteY0" fmla="*/ 154838 h 154838"/>
                  <a:gd name="connsiteX1" fmla="*/ 0 w 32597"/>
                  <a:gd name="connsiteY1" fmla="*/ 138540 h 154838"/>
                  <a:gd name="connsiteX2" fmla="*/ 0 w 32597"/>
                  <a:gd name="connsiteY2" fmla="*/ 16299 h 154838"/>
                  <a:gd name="connsiteX3" fmla="*/ 16299 w 32597"/>
                  <a:gd name="connsiteY3" fmla="*/ 0 h 154838"/>
                  <a:gd name="connsiteX4" fmla="*/ 32598 w 32597"/>
                  <a:gd name="connsiteY4" fmla="*/ 16299 h 154838"/>
                  <a:gd name="connsiteX5" fmla="*/ 32598 w 32597"/>
                  <a:gd name="connsiteY5" fmla="*/ 138540 h 154838"/>
                  <a:gd name="connsiteX6" fmla="*/ 16299 w 32597"/>
                  <a:gd name="connsiteY6" fmla="*/ 154838 h 1548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97" h="154838">
                    <a:moveTo>
                      <a:pt x="16299" y="154838"/>
                    </a:moveTo>
                    <a:cubicBezTo>
                      <a:pt x="7131" y="154838"/>
                      <a:pt x="0" y="147708"/>
                      <a:pt x="0" y="138540"/>
                    </a:cubicBezTo>
                    <a:lnTo>
                      <a:pt x="0" y="16299"/>
                    </a:lnTo>
                    <a:cubicBezTo>
                      <a:pt x="0" y="7131"/>
                      <a:pt x="7131" y="0"/>
                      <a:pt x="16299" y="0"/>
                    </a:cubicBezTo>
                    <a:cubicBezTo>
                      <a:pt x="25467" y="0"/>
                      <a:pt x="32598" y="7131"/>
                      <a:pt x="32598" y="16299"/>
                    </a:cubicBezTo>
                    <a:lnTo>
                      <a:pt x="32598" y="138540"/>
                    </a:lnTo>
                    <a:cubicBezTo>
                      <a:pt x="32598" y="147708"/>
                      <a:pt x="25467" y="154838"/>
                      <a:pt x="16299" y="154838"/>
                    </a:cubicBezTo>
                    <a:close/>
                  </a:path>
                </a:pathLst>
              </a:custGeom>
              <a:grpFill/>
              <a:ln w="3393" cap="flat">
                <a:noFill/>
                <a:prstDash val="solid"/>
                <a:miter/>
              </a:ln>
            </p:spPr>
            <p:txBody>
              <a:bodyPr rtlCol="0" anchor="ctr"/>
              <a:lstStyle/>
              <a:p>
                <a:endParaRPr lang="de-DE" dirty="0">
                  <a:solidFill>
                    <a:srgbClr val="4763AE"/>
                  </a:solidFill>
                </a:endParaRPr>
              </a:p>
            </p:txBody>
          </p:sp>
          <p:sp>
            <p:nvSpPr>
              <p:cNvPr id="34" name="Freeform 33">
                <a:extLst>
                  <a:ext uri="{FF2B5EF4-FFF2-40B4-BE49-F238E27FC236}">
                    <a16:creationId xmlns:a16="http://schemas.microsoft.com/office/drawing/2014/main" id="{5AF073B0-1D51-3C1B-63C6-3A2EF18862E7}"/>
                  </a:ext>
                </a:extLst>
              </p:cNvPr>
              <p:cNvSpPr/>
              <p:nvPr/>
            </p:nvSpPr>
            <p:spPr>
              <a:xfrm>
                <a:off x="7685024" y="1042498"/>
                <a:ext cx="256537" cy="191350"/>
              </a:xfrm>
              <a:custGeom>
                <a:avLst/>
                <a:gdLst>
                  <a:gd name="connsiteX0" fmla="*/ 213414 w 256537"/>
                  <a:gd name="connsiteY0" fmla="*/ 175891 h 191350"/>
                  <a:gd name="connsiteX1" fmla="*/ 113923 w 256537"/>
                  <a:gd name="connsiteY1" fmla="*/ 160271 h 191350"/>
                  <a:gd name="connsiteX2" fmla="*/ 171 w 256537"/>
                  <a:gd name="connsiteY2" fmla="*/ 18676 h 191350"/>
                  <a:gd name="connsiteX3" fmla="*/ 3906 w 256537"/>
                  <a:gd name="connsiteY3" fmla="*/ 5772 h 191350"/>
                  <a:gd name="connsiteX4" fmla="*/ 16130 w 256537"/>
                  <a:gd name="connsiteY4" fmla="*/ 0 h 191350"/>
                  <a:gd name="connsiteX5" fmla="*/ 155349 w 256537"/>
                  <a:gd name="connsiteY5" fmla="*/ 24109 h 191350"/>
                  <a:gd name="connsiteX6" fmla="*/ 256538 w 256537"/>
                  <a:gd name="connsiteY6" fmla="*/ 158913 h 191350"/>
                  <a:gd name="connsiteX7" fmla="*/ 240239 w 256537"/>
                  <a:gd name="connsiteY7" fmla="*/ 175212 h 191350"/>
                  <a:gd name="connsiteX8" fmla="*/ 234805 w 256537"/>
                  <a:gd name="connsiteY8" fmla="*/ 175212 h 191350"/>
                  <a:gd name="connsiteX9" fmla="*/ 213414 w 256537"/>
                  <a:gd name="connsiteY9" fmla="*/ 175891 h 191350"/>
                  <a:gd name="connsiteX10" fmla="*/ 36164 w 256537"/>
                  <a:gd name="connsiteY10" fmla="*/ 33277 h 191350"/>
                  <a:gd name="connsiteX11" fmla="*/ 222921 w 256537"/>
                  <a:gd name="connsiteY11" fmla="*/ 143293 h 191350"/>
                  <a:gd name="connsiteX12" fmla="*/ 36164 w 256537"/>
                  <a:gd name="connsiteY12" fmla="*/ 33277 h 191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56537" h="191350">
                    <a:moveTo>
                      <a:pt x="213414" y="175891"/>
                    </a:moveTo>
                    <a:cubicBezTo>
                      <a:pt x="188286" y="175891"/>
                      <a:pt x="150935" y="173514"/>
                      <a:pt x="113923" y="160271"/>
                    </a:cubicBezTo>
                    <a:cubicBezTo>
                      <a:pt x="49746" y="136842"/>
                      <a:pt x="10358" y="87946"/>
                      <a:pt x="171" y="18676"/>
                    </a:cubicBezTo>
                    <a:cubicBezTo>
                      <a:pt x="-508" y="13922"/>
                      <a:pt x="850" y="9168"/>
                      <a:pt x="3906" y="5772"/>
                    </a:cubicBezTo>
                    <a:cubicBezTo>
                      <a:pt x="6962" y="2037"/>
                      <a:pt x="11377" y="0"/>
                      <a:pt x="16130" y="0"/>
                    </a:cubicBezTo>
                    <a:cubicBezTo>
                      <a:pt x="39560" y="0"/>
                      <a:pt x="100341" y="2377"/>
                      <a:pt x="155349" y="24109"/>
                    </a:cubicBezTo>
                    <a:cubicBezTo>
                      <a:pt x="221563" y="50594"/>
                      <a:pt x="256538" y="97114"/>
                      <a:pt x="256538" y="158913"/>
                    </a:cubicBezTo>
                    <a:cubicBezTo>
                      <a:pt x="256538" y="220713"/>
                      <a:pt x="249407" y="175212"/>
                      <a:pt x="240239" y="175212"/>
                    </a:cubicBezTo>
                    <a:cubicBezTo>
                      <a:pt x="231071" y="175212"/>
                      <a:pt x="237183" y="175212"/>
                      <a:pt x="234805" y="175212"/>
                    </a:cubicBezTo>
                    <a:cubicBezTo>
                      <a:pt x="229712" y="175212"/>
                      <a:pt x="222242" y="175891"/>
                      <a:pt x="213414" y="175891"/>
                    </a:cubicBezTo>
                    <a:close/>
                    <a:moveTo>
                      <a:pt x="36164" y="33277"/>
                    </a:moveTo>
                    <a:cubicBezTo>
                      <a:pt x="55519" y="108319"/>
                      <a:pt x="117998" y="145331"/>
                      <a:pt x="222921" y="143293"/>
                    </a:cubicBezTo>
                    <a:cubicBezTo>
                      <a:pt x="210357" y="52631"/>
                      <a:pt x="90154" y="35993"/>
                      <a:pt x="36164" y="33277"/>
                    </a:cubicBezTo>
                    <a:close/>
                  </a:path>
                </a:pathLst>
              </a:custGeom>
              <a:grpFill/>
              <a:ln w="3393" cap="flat">
                <a:noFill/>
                <a:prstDash val="solid"/>
                <a:miter/>
              </a:ln>
            </p:spPr>
            <p:txBody>
              <a:bodyPr rtlCol="0" anchor="ctr"/>
              <a:lstStyle/>
              <a:p>
                <a:endParaRPr lang="de-DE" dirty="0">
                  <a:solidFill>
                    <a:srgbClr val="4763AE"/>
                  </a:solidFill>
                </a:endParaRPr>
              </a:p>
            </p:txBody>
          </p:sp>
        </p:grpSp>
      </p:grpSp>
      <p:sp>
        <p:nvSpPr>
          <p:cNvPr id="64" name="Text Placeholder 32">
            <a:extLst>
              <a:ext uri="{FF2B5EF4-FFF2-40B4-BE49-F238E27FC236}">
                <a16:creationId xmlns:a16="http://schemas.microsoft.com/office/drawing/2014/main" id="{2DCA0EF9-77F6-30D3-AF56-FD9D05616E85}"/>
              </a:ext>
            </a:extLst>
          </p:cNvPr>
          <p:cNvSpPr>
            <a:spLocks noGrp="1"/>
          </p:cNvSpPr>
          <p:nvPr>
            <p:ph type="body" sz="quarter" idx="57" hasCustomPrompt="1"/>
          </p:nvPr>
        </p:nvSpPr>
        <p:spPr>
          <a:xfrm>
            <a:off x="2698557" y="5346930"/>
            <a:ext cx="448486" cy="292876"/>
          </a:xfrm>
          <a:prstGeom prst="rect">
            <a:avLst/>
          </a:prstGeom>
          <a:solidFill>
            <a:schemeClr val="bg1"/>
          </a:solidFill>
        </p:spPr>
        <p:txBody>
          <a:bodyPr anchor="ctr">
            <a:noAutofit/>
          </a:bodyPr>
          <a:lstStyle>
            <a:lvl1pPr marL="0" indent="0" algn="r">
              <a:buNone/>
              <a:defRPr sz="1400" b="0" i="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de-DE" dirty="0"/>
              <a:t>0</a:t>
            </a:r>
            <a:endParaRPr lang="de-DE" dirty="0"/>
          </a:p>
        </p:txBody>
      </p:sp>
      <p:sp>
        <p:nvSpPr>
          <p:cNvPr id="65" name="Text Placeholder 32">
            <a:extLst>
              <a:ext uri="{FF2B5EF4-FFF2-40B4-BE49-F238E27FC236}">
                <a16:creationId xmlns:a16="http://schemas.microsoft.com/office/drawing/2014/main" id="{09AF758B-58F5-E29D-E51D-299BEF598287}"/>
              </a:ext>
            </a:extLst>
          </p:cNvPr>
          <p:cNvSpPr>
            <a:spLocks noGrp="1"/>
          </p:cNvSpPr>
          <p:nvPr>
            <p:ph type="body" sz="quarter" idx="58" hasCustomPrompt="1"/>
          </p:nvPr>
        </p:nvSpPr>
        <p:spPr>
          <a:xfrm>
            <a:off x="2649682" y="5143730"/>
            <a:ext cx="521606" cy="292876"/>
          </a:xfrm>
          <a:prstGeom prst="rect">
            <a:avLst/>
          </a:prstGeom>
          <a:noFill/>
        </p:spPr>
        <p:txBody>
          <a:bodyPr anchor="ctr">
            <a:noAutofit/>
          </a:bodyPr>
          <a:lstStyle>
            <a:lvl1pPr marL="0" indent="0" algn="r">
              <a:buNone/>
              <a:defRPr sz="1100" b="0" i="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de-DE" dirty="0"/>
              <a:t>Seite</a:t>
            </a:r>
            <a:endParaRPr lang="de-DE" dirty="0"/>
          </a:p>
        </p:txBody>
      </p:sp>
      <p:sp>
        <p:nvSpPr>
          <p:cNvPr id="67" name="Rectangle 66">
            <a:extLst>
              <a:ext uri="{FF2B5EF4-FFF2-40B4-BE49-F238E27FC236}">
                <a16:creationId xmlns:a16="http://schemas.microsoft.com/office/drawing/2014/main" id="{F51182C7-583D-6AF8-B4B6-D5A6C6C2D8CB}"/>
              </a:ext>
            </a:extLst>
          </p:cNvPr>
          <p:cNvSpPr/>
          <p:nvPr userDrawn="1"/>
        </p:nvSpPr>
        <p:spPr>
          <a:xfrm rot="5400000">
            <a:off x="3356258" y="5523228"/>
            <a:ext cx="1761066" cy="1626655"/>
          </a:xfrm>
          <a:prstGeom prst="rect">
            <a:avLst/>
          </a:prstGeom>
          <a:noFill/>
          <a:ln w="19050">
            <a:solidFill>
              <a:srgbClr val="F16024"/>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529" dirty="0">
              <a:solidFill>
                <a:srgbClr val="05203D"/>
              </a:solidFill>
              <a:latin typeface="Calibri" panose="020F0502020204030204" pitchFamily="34" charset="0"/>
              <a:cs typeface="Calibri" panose="020F0502020204030204" pitchFamily="34" charset="0"/>
            </a:endParaRPr>
          </a:p>
        </p:txBody>
      </p:sp>
      <p:sp>
        <p:nvSpPr>
          <p:cNvPr id="68" name="Text Placeholder 32">
            <a:extLst>
              <a:ext uri="{FF2B5EF4-FFF2-40B4-BE49-F238E27FC236}">
                <a16:creationId xmlns:a16="http://schemas.microsoft.com/office/drawing/2014/main" id="{8B5FFD45-F041-7D5B-6AAC-65E1D9F7D77C}"/>
              </a:ext>
            </a:extLst>
          </p:cNvPr>
          <p:cNvSpPr>
            <a:spLocks noGrp="1"/>
          </p:cNvSpPr>
          <p:nvPr>
            <p:ph type="body" sz="quarter" idx="60" hasCustomPrompt="1"/>
          </p:nvPr>
        </p:nvSpPr>
        <p:spPr>
          <a:xfrm>
            <a:off x="3540586" y="5348039"/>
            <a:ext cx="476600" cy="292876"/>
          </a:xfrm>
          <a:prstGeom prst="rect">
            <a:avLst/>
          </a:prstGeom>
          <a:solidFill>
            <a:schemeClr val="bg1"/>
          </a:solidFill>
        </p:spPr>
        <p:txBody>
          <a:bodyPr anchor="ctr">
            <a:noAutofit/>
          </a:bodyPr>
          <a:lstStyle>
            <a:lvl1pPr marL="0" indent="0" algn="ctr">
              <a:buNone/>
              <a:defRPr sz="2200" b="1" i="0">
                <a:solidFill>
                  <a:srgbClr val="F16024"/>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de-DE" dirty="0"/>
              <a:t>03</a:t>
            </a:r>
            <a:endParaRPr lang="de-DE" dirty="0"/>
          </a:p>
        </p:txBody>
      </p:sp>
      <p:sp>
        <p:nvSpPr>
          <p:cNvPr id="86" name="Text Placeholder 32">
            <a:extLst>
              <a:ext uri="{FF2B5EF4-FFF2-40B4-BE49-F238E27FC236}">
                <a16:creationId xmlns:a16="http://schemas.microsoft.com/office/drawing/2014/main" id="{A8885083-B496-6DAF-8A03-EA542D0E3E73}"/>
              </a:ext>
            </a:extLst>
          </p:cNvPr>
          <p:cNvSpPr>
            <a:spLocks noGrp="1"/>
          </p:cNvSpPr>
          <p:nvPr>
            <p:ph type="body" sz="quarter" idx="61" hasCustomPrompt="1"/>
          </p:nvPr>
        </p:nvSpPr>
        <p:spPr>
          <a:xfrm>
            <a:off x="4501959" y="5346931"/>
            <a:ext cx="448486" cy="292876"/>
          </a:xfrm>
          <a:prstGeom prst="rect">
            <a:avLst/>
          </a:prstGeom>
          <a:solidFill>
            <a:schemeClr val="bg1"/>
          </a:solidFill>
        </p:spPr>
        <p:txBody>
          <a:bodyPr anchor="ctr">
            <a:noAutofit/>
          </a:bodyPr>
          <a:lstStyle>
            <a:lvl1pPr marL="0" indent="0" algn="r">
              <a:buNone/>
              <a:defRPr sz="1400" b="0" i="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de-DE" dirty="0"/>
              <a:t>0</a:t>
            </a:r>
            <a:endParaRPr lang="de-DE" dirty="0"/>
          </a:p>
        </p:txBody>
      </p:sp>
      <p:sp>
        <p:nvSpPr>
          <p:cNvPr id="87" name="Text Placeholder 32">
            <a:extLst>
              <a:ext uri="{FF2B5EF4-FFF2-40B4-BE49-F238E27FC236}">
                <a16:creationId xmlns:a16="http://schemas.microsoft.com/office/drawing/2014/main" id="{93493244-9320-85DC-FB86-7B8BF89062BC}"/>
              </a:ext>
            </a:extLst>
          </p:cNvPr>
          <p:cNvSpPr>
            <a:spLocks noGrp="1"/>
          </p:cNvSpPr>
          <p:nvPr>
            <p:ph type="body" sz="quarter" idx="62" hasCustomPrompt="1"/>
          </p:nvPr>
        </p:nvSpPr>
        <p:spPr>
          <a:xfrm>
            <a:off x="4453084" y="5143731"/>
            <a:ext cx="521606" cy="292876"/>
          </a:xfrm>
          <a:prstGeom prst="rect">
            <a:avLst/>
          </a:prstGeom>
          <a:noFill/>
        </p:spPr>
        <p:txBody>
          <a:bodyPr anchor="ctr">
            <a:noAutofit/>
          </a:bodyPr>
          <a:lstStyle>
            <a:lvl1pPr marL="0" indent="0" algn="r">
              <a:buNone/>
              <a:defRPr sz="1100" b="0" i="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de-DE" dirty="0"/>
              <a:t>Seite</a:t>
            </a:r>
            <a:endParaRPr lang="de-DE" dirty="0"/>
          </a:p>
        </p:txBody>
      </p:sp>
      <p:sp>
        <p:nvSpPr>
          <p:cNvPr id="89" name="Rectangle 88">
            <a:extLst>
              <a:ext uri="{FF2B5EF4-FFF2-40B4-BE49-F238E27FC236}">
                <a16:creationId xmlns:a16="http://schemas.microsoft.com/office/drawing/2014/main" id="{B0348620-DB9E-50D2-E481-04F6C5CD81D3}"/>
              </a:ext>
            </a:extLst>
          </p:cNvPr>
          <p:cNvSpPr/>
          <p:nvPr userDrawn="1"/>
        </p:nvSpPr>
        <p:spPr>
          <a:xfrm rot="5400000">
            <a:off x="5151191" y="5523228"/>
            <a:ext cx="1761066" cy="1626655"/>
          </a:xfrm>
          <a:prstGeom prst="rect">
            <a:avLst/>
          </a:prstGeom>
          <a:noFill/>
          <a:ln w="19050">
            <a:solidFill>
              <a:srgbClr val="D38CBC"/>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529" dirty="0">
              <a:solidFill>
                <a:srgbClr val="05203D"/>
              </a:solidFill>
              <a:latin typeface="Calibri" panose="020F0502020204030204" pitchFamily="34" charset="0"/>
              <a:cs typeface="Calibri" panose="020F0502020204030204" pitchFamily="34" charset="0"/>
            </a:endParaRPr>
          </a:p>
        </p:txBody>
      </p:sp>
      <p:sp>
        <p:nvSpPr>
          <p:cNvPr id="90" name="Text Placeholder 32">
            <a:extLst>
              <a:ext uri="{FF2B5EF4-FFF2-40B4-BE49-F238E27FC236}">
                <a16:creationId xmlns:a16="http://schemas.microsoft.com/office/drawing/2014/main" id="{616DC1E6-2458-C87F-CEC2-264ADFC4FAF5}"/>
              </a:ext>
            </a:extLst>
          </p:cNvPr>
          <p:cNvSpPr>
            <a:spLocks noGrp="1"/>
          </p:cNvSpPr>
          <p:nvPr>
            <p:ph type="body" sz="quarter" idx="64" hasCustomPrompt="1"/>
          </p:nvPr>
        </p:nvSpPr>
        <p:spPr>
          <a:xfrm>
            <a:off x="5335519" y="5348039"/>
            <a:ext cx="476600" cy="292876"/>
          </a:xfrm>
          <a:prstGeom prst="rect">
            <a:avLst/>
          </a:prstGeom>
          <a:solidFill>
            <a:schemeClr val="bg1"/>
          </a:solidFill>
        </p:spPr>
        <p:txBody>
          <a:bodyPr anchor="ctr">
            <a:noAutofit/>
          </a:bodyPr>
          <a:lstStyle>
            <a:lvl1pPr marL="0" indent="0" algn="ctr">
              <a:buNone/>
              <a:defRPr sz="2200" b="1" i="0">
                <a:solidFill>
                  <a:srgbClr val="D38CBC"/>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de-DE" dirty="0"/>
              <a:t>04</a:t>
            </a:r>
            <a:endParaRPr lang="de-DE" dirty="0"/>
          </a:p>
        </p:txBody>
      </p:sp>
      <p:sp>
        <p:nvSpPr>
          <p:cNvPr id="121" name="Text Placeholder 32">
            <a:extLst>
              <a:ext uri="{FF2B5EF4-FFF2-40B4-BE49-F238E27FC236}">
                <a16:creationId xmlns:a16="http://schemas.microsoft.com/office/drawing/2014/main" id="{50EBA0BA-DF02-5C9A-8DC1-1EC897F98FA1}"/>
              </a:ext>
            </a:extLst>
          </p:cNvPr>
          <p:cNvSpPr>
            <a:spLocks noGrp="1"/>
          </p:cNvSpPr>
          <p:nvPr>
            <p:ph type="body" sz="quarter" idx="65" hasCustomPrompt="1"/>
          </p:nvPr>
        </p:nvSpPr>
        <p:spPr>
          <a:xfrm>
            <a:off x="6296892" y="5346931"/>
            <a:ext cx="448486" cy="292876"/>
          </a:xfrm>
          <a:prstGeom prst="rect">
            <a:avLst/>
          </a:prstGeom>
          <a:solidFill>
            <a:schemeClr val="bg1"/>
          </a:solidFill>
        </p:spPr>
        <p:txBody>
          <a:bodyPr anchor="ctr">
            <a:noAutofit/>
          </a:bodyPr>
          <a:lstStyle>
            <a:lvl1pPr marL="0" indent="0" algn="r">
              <a:buNone/>
              <a:defRPr sz="1400" b="0" i="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de-DE" dirty="0"/>
              <a:t>0</a:t>
            </a:r>
            <a:endParaRPr lang="de-DE" dirty="0"/>
          </a:p>
        </p:txBody>
      </p:sp>
      <p:sp>
        <p:nvSpPr>
          <p:cNvPr id="122" name="Text Placeholder 32">
            <a:extLst>
              <a:ext uri="{FF2B5EF4-FFF2-40B4-BE49-F238E27FC236}">
                <a16:creationId xmlns:a16="http://schemas.microsoft.com/office/drawing/2014/main" id="{5549403E-0C1A-19D2-30D5-A12714033509}"/>
              </a:ext>
            </a:extLst>
          </p:cNvPr>
          <p:cNvSpPr>
            <a:spLocks noGrp="1"/>
          </p:cNvSpPr>
          <p:nvPr>
            <p:ph type="body" sz="quarter" idx="66" hasCustomPrompt="1"/>
          </p:nvPr>
        </p:nvSpPr>
        <p:spPr>
          <a:xfrm>
            <a:off x="6248017" y="5143731"/>
            <a:ext cx="521606" cy="292876"/>
          </a:xfrm>
          <a:prstGeom prst="rect">
            <a:avLst/>
          </a:prstGeom>
          <a:noFill/>
        </p:spPr>
        <p:txBody>
          <a:bodyPr anchor="ctr">
            <a:noAutofit/>
          </a:bodyPr>
          <a:lstStyle>
            <a:lvl1pPr marL="0" indent="0" algn="r">
              <a:buNone/>
              <a:defRPr sz="1100" b="0" i="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de-DE" dirty="0"/>
              <a:t>Seite</a:t>
            </a:r>
            <a:endParaRPr lang="de-DE" dirty="0"/>
          </a:p>
        </p:txBody>
      </p:sp>
      <p:grpSp>
        <p:nvGrpSpPr>
          <p:cNvPr id="123" name="Graphic 2">
            <a:extLst>
              <a:ext uri="{FF2B5EF4-FFF2-40B4-BE49-F238E27FC236}">
                <a16:creationId xmlns:a16="http://schemas.microsoft.com/office/drawing/2014/main" id="{74687FA1-55FE-AE43-B645-91E80E9EA299}"/>
              </a:ext>
            </a:extLst>
          </p:cNvPr>
          <p:cNvGrpSpPr/>
          <p:nvPr userDrawn="1"/>
        </p:nvGrpSpPr>
        <p:grpSpPr>
          <a:xfrm>
            <a:off x="3961796" y="6402399"/>
            <a:ext cx="856955" cy="827167"/>
            <a:chOff x="7216180" y="2896437"/>
            <a:chExt cx="1173608" cy="1132811"/>
          </a:xfrm>
          <a:solidFill>
            <a:srgbClr val="F16024"/>
          </a:solidFill>
        </p:grpSpPr>
        <p:grpSp>
          <p:nvGrpSpPr>
            <p:cNvPr id="124" name="Graphic 2">
              <a:extLst>
                <a:ext uri="{FF2B5EF4-FFF2-40B4-BE49-F238E27FC236}">
                  <a16:creationId xmlns:a16="http://schemas.microsoft.com/office/drawing/2014/main" id="{D942EE4F-B539-D609-DF31-A425EB7EB0D6}"/>
                </a:ext>
              </a:extLst>
            </p:cNvPr>
            <p:cNvGrpSpPr/>
            <p:nvPr/>
          </p:nvGrpSpPr>
          <p:grpSpPr>
            <a:xfrm>
              <a:off x="7884516" y="3299879"/>
              <a:ext cx="244481" cy="366043"/>
              <a:chOff x="7884516" y="3299879"/>
              <a:chExt cx="244481" cy="366043"/>
            </a:xfrm>
            <a:grpFill/>
          </p:grpSpPr>
          <p:sp>
            <p:nvSpPr>
              <p:cNvPr id="139" name="Freeform 138">
                <a:extLst>
                  <a:ext uri="{FF2B5EF4-FFF2-40B4-BE49-F238E27FC236}">
                    <a16:creationId xmlns:a16="http://schemas.microsoft.com/office/drawing/2014/main" id="{197C8A50-B5BD-D870-2834-5EF938D1A47F}"/>
                  </a:ext>
                </a:extLst>
              </p:cNvPr>
              <p:cNvSpPr/>
              <p:nvPr/>
            </p:nvSpPr>
            <p:spPr>
              <a:xfrm>
                <a:off x="8088250" y="342212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40" name="Freeform 139">
                <a:extLst>
                  <a:ext uri="{FF2B5EF4-FFF2-40B4-BE49-F238E27FC236}">
                    <a16:creationId xmlns:a16="http://schemas.microsoft.com/office/drawing/2014/main" id="{B66835B2-2530-A1C0-5317-43D60203DC99}"/>
                  </a:ext>
                </a:extLst>
              </p:cNvPr>
              <p:cNvSpPr/>
              <p:nvPr/>
            </p:nvSpPr>
            <p:spPr>
              <a:xfrm>
                <a:off x="8027130" y="336099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41" name="Freeform 140">
                <a:extLst>
                  <a:ext uri="{FF2B5EF4-FFF2-40B4-BE49-F238E27FC236}">
                    <a16:creationId xmlns:a16="http://schemas.microsoft.com/office/drawing/2014/main" id="{D24024A0-5A90-580A-3E37-352607529B69}"/>
                  </a:ext>
                </a:extLst>
              </p:cNvPr>
              <p:cNvSpPr/>
              <p:nvPr/>
            </p:nvSpPr>
            <p:spPr>
              <a:xfrm>
                <a:off x="8027130" y="3462867"/>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42" name="Freeform 141">
                <a:extLst>
                  <a:ext uri="{FF2B5EF4-FFF2-40B4-BE49-F238E27FC236}">
                    <a16:creationId xmlns:a16="http://schemas.microsoft.com/office/drawing/2014/main" id="{EB7CF26D-8169-5F59-F93B-F10C65C2BC3C}"/>
                  </a:ext>
                </a:extLst>
              </p:cNvPr>
              <p:cNvSpPr/>
              <p:nvPr/>
            </p:nvSpPr>
            <p:spPr>
              <a:xfrm>
                <a:off x="8006756" y="3625175"/>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8829"/>
                      <a:pt x="40747" y="20373"/>
                    </a:cubicBezTo>
                    <a:cubicBezTo>
                      <a:pt x="40747" y="3191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43" name="Freeform 142">
                <a:extLst>
                  <a:ext uri="{FF2B5EF4-FFF2-40B4-BE49-F238E27FC236}">
                    <a16:creationId xmlns:a16="http://schemas.microsoft.com/office/drawing/2014/main" id="{1A0A8EED-E331-80CE-7460-28E1E79D27BE}"/>
                  </a:ext>
                </a:extLst>
              </p:cNvPr>
              <p:cNvSpPr/>
              <p:nvPr/>
            </p:nvSpPr>
            <p:spPr>
              <a:xfrm>
                <a:off x="7986383" y="354436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44" name="Freeform 143">
                <a:extLst>
                  <a:ext uri="{FF2B5EF4-FFF2-40B4-BE49-F238E27FC236}">
                    <a16:creationId xmlns:a16="http://schemas.microsoft.com/office/drawing/2014/main" id="{1836AE6D-FCB3-B684-B098-455A90D6D0EF}"/>
                  </a:ext>
                </a:extLst>
              </p:cNvPr>
              <p:cNvSpPr/>
              <p:nvPr/>
            </p:nvSpPr>
            <p:spPr>
              <a:xfrm>
                <a:off x="7966009" y="3320252"/>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45" name="Freeform 144">
                <a:extLst>
                  <a:ext uri="{FF2B5EF4-FFF2-40B4-BE49-F238E27FC236}">
                    <a16:creationId xmlns:a16="http://schemas.microsoft.com/office/drawing/2014/main" id="{E1C51D36-1982-D1BB-7BA2-D50F34ABC270}"/>
                  </a:ext>
                </a:extLst>
              </p:cNvPr>
              <p:cNvSpPr/>
              <p:nvPr/>
            </p:nvSpPr>
            <p:spPr>
              <a:xfrm>
                <a:off x="7966009" y="3401746"/>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46" name="Freeform 145">
                <a:extLst>
                  <a:ext uri="{FF2B5EF4-FFF2-40B4-BE49-F238E27FC236}">
                    <a16:creationId xmlns:a16="http://schemas.microsoft.com/office/drawing/2014/main" id="{5B6610EF-A50C-BF15-3B67-0F2CC7B3029C}"/>
                  </a:ext>
                </a:extLst>
              </p:cNvPr>
              <p:cNvSpPr/>
              <p:nvPr/>
            </p:nvSpPr>
            <p:spPr>
              <a:xfrm>
                <a:off x="7945636" y="348324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47" name="Freeform 146">
                <a:extLst>
                  <a:ext uri="{FF2B5EF4-FFF2-40B4-BE49-F238E27FC236}">
                    <a16:creationId xmlns:a16="http://schemas.microsoft.com/office/drawing/2014/main" id="{C005A3DB-94B7-1C38-9D0A-91D4D64C0099}"/>
                  </a:ext>
                </a:extLst>
              </p:cNvPr>
              <p:cNvSpPr/>
              <p:nvPr/>
            </p:nvSpPr>
            <p:spPr>
              <a:xfrm>
                <a:off x="7904889" y="336099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48" name="Freeform 147">
                <a:extLst>
                  <a:ext uri="{FF2B5EF4-FFF2-40B4-BE49-F238E27FC236}">
                    <a16:creationId xmlns:a16="http://schemas.microsoft.com/office/drawing/2014/main" id="{D14B7C1F-9661-4BCD-0BB2-E23A13C65DB3}"/>
                  </a:ext>
                </a:extLst>
              </p:cNvPr>
              <p:cNvSpPr/>
              <p:nvPr/>
            </p:nvSpPr>
            <p:spPr>
              <a:xfrm>
                <a:off x="7884516" y="329987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49" name="Freeform 148">
                <a:extLst>
                  <a:ext uri="{FF2B5EF4-FFF2-40B4-BE49-F238E27FC236}">
                    <a16:creationId xmlns:a16="http://schemas.microsoft.com/office/drawing/2014/main" id="{0FE158E1-A2A5-4F79-8206-13255E5B788A}"/>
                  </a:ext>
                </a:extLst>
              </p:cNvPr>
              <p:cNvSpPr/>
              <p:nvPr/>
            </p:nvSpPr>
            <p:spPr>
              <a:xfrm>
                <a:off x="7884516" y="342212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de-DE" dirty="0">
                  <a:solidFill>
                    <a:schemeClr val="bg1"/>
                  </a:solidFill>
                </a:endParaRPr>
              </a:p>
            </p:txBody>
          </p:sp>
        </p:grpSp>
        <p:grpSp>
          <p:nvGrpSpPr>
            <p:cNvPr id="125" name="Graphic 2">
              <a:extLst>
                <a:ext uri="{FF2B5EF4-FFF2-40B4-BE49-F238E27FC236}">
                  <a16:creationId xmlns:a16="http://schemas.microsoft.com/office/drawing/2014/main" id="{87421D05-7897-D3B6-BAA6-9FF6ECEF04EA}"/>
                </a:ext>
              </a:extLst>
            </p:cNvPr>
            <p:cNvGrpSpPr/>
            <p:nvPr/>
          </p:nvGrpSpPr>
          <p:grpSpPr>
            <a:xfrm>
              <a:off x="7216180" y="2896437"/>
              <a:ext cx="1173608" cy="1132811"/>
              <a:chOff x="7216180" y="2896437"/>
              <a:chExt cx="1173608" cy="1132811"/>
            </a:xfrm>
            <a:grpFill/>
          </p:grpSpPr>
          <p:sp>
            <p:nvSpPr>
              <p:cNvPr id="126" name="Freeform 125">
                <a:extLst>
                  <a:ext uri="{FF2B5EF4-FFF2-40B4-BE49-F238E27FC236}">
                    <a16:creationId xmlns:a16="http://schemas.microsoft.com/office/drawing/2014/main" id="{3FAD1B38-6774-DF06-DE15-E25D564EA75A}"/>
                  </a:ext>
                </a:extLst>
              </p:cNvPr>
              <p:cNvSpPr/>
              <p:nvPr/>
            </p:nvSpPr>
            <p:spPr>
              <a:xfrm>
                <a:off x="8071951" y="3507734"/>
                <a:ext cx="113751" cy="195879"/>
              </a:xfrm>
              <a:custGeom>
                <a:avLst/>
                <a:gdLst>
                  <a:gd name="connsiteX0" fmla="*/ 57046 w 113751"/>
                  <a:gd name="connsiteY0" fmla="*/ 195540 h 195879"/>
                  <a:gd name="connsiteX1" fmla="*/ 46859 w 113751"/>
                  <a:gd name="connsiteY1" fmla="*/ 192144 h 195879"/>
                  <a:gd name="connsiteX2" fmla="*/ 43124 w 113751"/>
                  <a:gd name="connsiteY2" fmla="*/ 189428 h 195879"/>
                  <a:gd name="connsiteX3" fmla="*/ 0 w 113751"/>
                  <a:gd name="connsiteY3" fmla="*/ 117102 h 195879"/>
                  <a:gd name="connsiteX4" fmla="*/ 11545 w 113751"/>
                  <a:gd name="connsiteY4" fmla="*/ 60735 h 195879"/>
                  <a:gd name="connsiteX5" fmla="*/ 19355 w 113751"/>
                  <a:gd name="connsiteY5" fmla="*/ 18970 h 195879"/>
                  <a:gd name="connsiteX6" fmla="*/ 25467 w 113751"/>
                  <a:gd name="connsiteY6" fmla="*/ 3350 h 195879"/>
                  <a:gd name="connsiteX7" fmla="*/ 42106 w 113751"/>
                  <a:gd name="connsiteY7" fmla="*/ 1652 h 195879"/>
                  <a:gd name="connsiteX8" fmla="*/ 113752 w 113751"/>
                  <a:gd name="connsiteY8" fmla="*/ 117441 h 195879"/>
                  <a:gd name="connsiteX9" fmla="*/ 64177 w 113751"/>
                  <a:gd name="connsiteY9" fmla="*/ 193842 h 195879"/>
                  <a:gd name="connsiteX10" fmla="*/ 56706 w 113751"/>
                  <a:gd name="connsiteY10" fmla="*/ 195879 h 195879"/>
                  <a:gd name="connsiteX11" fmla="*/ 49915 w 113751"/>
                  <a:gd name="connsiteY11" fmla="*/ 45795 h 195879"/>
                  <a:gd name="connsiteX12" fmla="*/ 42785 w 113751"/>
                  <a:gd name="connsiteY12" fmla="*/ 70583 h 195879"/>
                  <a:gd name="connsiteX13" fmla="*/ 32937 w 113751"/>
                  <a:gd name="connsiteY13" fmla="*/ 116762 h 195879"/>
                  <a:gd name="connsiteX14" fmla="*/ 57725 w 113751"/>
                  <a:gd name="connsiteY14" fmla="*/ 159207 h 195879"/>
                  <a:gd name="connsiteX15" fmla="*/ 81834 w 113751"/>
                  <a:gd name="connsiteY15" fmla="*/ 116762 h 195879"/>
                  <a:gd name="connsiteX16" fmla="*/ 50255 w 113751"/>
                  <a:gd name="connsiteY16" fmla="*/ 45455 h 1958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13751" h="195879">
                    <a:moveTo>
                      <a:pt x="57046" y="195540"/>
                    </a:moveTo>
                    <a:cubicBezTo>
                      <a:pt x="53310" y="195540"/>
                      <a:pt x="49915" y="194521"/>
                      <a:pt x="46859" y="192144"/>
                    </a:cubicBezTo>
                    <a:cubicBezTo>
                      <a:pt x="45840" y="191465"/>
                      <a:pt x="44482" y="190446"/>
                      <a:pt x="43124" y="189428"/>
                    </a:cubicBezTo>
                    <a:cubicBezTo>
                      <a:pt x="30221" y="180260"/>
                      <a:pt x="0" y="158868"/>
                      <a:pt x="0" y="117102"/>
                    </a:cubicBezTo>
                    <a:cubicBezTo>
                      <a:pt x="0" y="75336"/>
                      <a:pt x="6112" y="77374"/>
                      <a:pt x="11545" y="60735"/>
                    </a:cubicBezTo>
                    <a:cubicBezTo>
                      <a:pt x="16639" y="44437"/>
                      <a:pt x="21392" y="30515"/>
                      <a:pt x="19355" y="18970"/>
                    </a:cubicBezTo>
                    <a:cubicBezTo>
                      <a:pt x="18337" y="12858"/>
                      <a:pt x="20713" y="7085"/>
                      <a:pt x="25467" y="3350"/>
                    </a:cubicBezTo>
                    <a:cubicBezTo>
                      <a:pt x="30221" y="-385"/>
                      <a:pt x="36672" y="-1064"/>
                      <a:pt x="42106" y="1652"/>
                    </a:cubicBezTo>
                    <a:cubicBezTo>
                      <a:pt x="45161" y="3010"/>
                      <a:pt x="113752" y="35948"/>
                      <a:pt x="113752" y="117441"/>
                    </a:cubicBezTo>
                    <a:cubicBezTo>
                      <a:pt x="113752" y="198935"/>
                      <a:pt x="66214" y="192823"/>
                      <a:pt x="64177" y="193842"/>
                    </a:cubicBezTo>
                    <a:cubicBezTo>
                      <a:pt x="61799" y="195200"/>
                      <a:pt x="59084" y="195879"/>
                      <a:pt x="56706" y="195879"/>
                    </a:cubicBezTo>
                    <a:close/>
                    <a:moveTo>
                      <a:pt x="49915" y="45795"/>
                    </a:moveTo>
                    <a:cubicBezTo>
                      <a:pt x="47878" y="54284"/>
                      <a:pt x="45161" y="62433"/>
                      <a:pt x="42785" y="70583"/>
                    </a:cubicBezTo>
                    <a:cubicBezTo>
                      <a:pt x="38030" y="85523"/>
                      <a:pt x="32937" y="101143"/>
                      <a:pt x="32937" y="116762"/>
                    </a:cubicBezTo>
                    <a:cubicBezTo>
                      <a:pt x="32937" y="132382"/>
                      <a:pt x="44482" y="149360"/>
                      <a:pt x="57725" y="159207"/>
                    </a:cubicBezTo>
                    <a:cubicBezTo>
                      <a:pt x="67233" y="151737"/>
                      <a:pt x="81834" y="137136"/>
                      <a:pt x="81834" y="116762"/>
                    </a:cubicBezTo>
                    <a:cubicBezTo>
                      <a:pt x="81834" y="82128"/>
                      <a:pt x="64856" y="59037"/>
                      <a:pt x="50255" y="45455"/>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27" name="Freeform 126">
                <a:extLst>
                  <a:ext uri="{FF2B5EF4-FFF2-40B4-BE49-F238E27FC236}">
                    <a16:creationId xmlns:a16="http://schemas.microsoft.com/office/drawing/2014/main" id="{0456E0E8-BE6B-666C-90C4-B5EF80A03B39}"/>
                  </a:ext>
                </a:extLst>
              </p:cNvPr>
              <p:cNvSpPr/>
              <p:nvPr/>
            </p:nvSpPr>
            <p:spPr>
              <a:xfrm>
                <a:off x="7990457" y="3680307"/>
                <a:ext cx="154782" cy="145546"/>
              </a:xfrm>
              <a:custGeom>
                <a:avLst/>
                <a:gdLst>
                  <a:gd name="connsiteX0" fmla="*/ 82853 w 154782"/>
                  <a:gd name="connsiteY0" fmla="*/ 145207 h 145546"/>
                  <a:gd name="connsiteX1" fmla="*/ 31919 w 154782"/>
                  <a:gd name="connsiteY1" fmla="*/ 131964 h 145546"/>
                  <a:gd name="connsiteX2" fmla="*/ 0 w 154782"/>
                  <a:gd name="connsiteY2" fmla="*/ 27041 h 145546"/>
                  <a:gd name="connsiteX3" fmla="*/ 10187 w 154782"/>
                  <a:gd name="connsiteY3" fmla="*/ 11761 h 145546"/>
                  <a:gd name="connsiteX4" fmla="*/ 28183 w 154782"/>
                  <a:gd name="connsiteY4" fmla="*/ 15835 h 145546"/>
                  <a:gd name="connsiteX5" fmla="*/ 64516 w 154782"/>
                  <a:gd name="connsiteY5" fmla="*/ 35869 h 145546"/>
                  <a:gd name="connsiteX6" fmla="*/ 153820 w 154782"/>
                  <a:gd name="connsiteY6" fmla="*/ 117024 h 145546"/>
                  <a:gd name="connsiteX7" fmla="*/ 152801 w 154782"/>
                  <a:gd name="connsiteY7" fmla="*/ 130606 h 145546"/>
                  <a:gd name="connsiteX8" fmla="*/ 141935 w 154782"/>
                  <a:gd name="connsiteY8" fmla="*/ 138755 h 145546"/>
                  <a:gd name="connsiteX9" fmla="*/ 82853 w 154782"/>
                  <a:gd name="connsiteY9" fmla="*/ 145547 h 145546"/>
                  <a:gd name="connsiteX10" fmla="*/ 34296 w 154782"/>
                  <a:gd name="connsiteY10" fmla="*/ 58280 h 145546"/>
                  <a:gd name="connsiteX11" fmla="*/ 53990 w 154782"/>
                  <a:gd name="connsiteY11" fmla="*/ 107856 h 145546"/>
                  <a:gd name="connsiteX12" fmla="*/ 114771 w 154782"/>
                  <a:gd name="connsiteY12" fmla="*/ 110232 h 145546"/>
                  <a:gd name="connsiteX13" fmla="*/ 52292 w 154782"/>
                  <a:gd name="connsiteY13" fmla="*/ 66090 h 145546"/>
                  <a:gd name="connsiteX14" fmla="*/ 34296 w 154782"/>
                  <a:gd name="connsiteY14" fmla="*/ 58620 h 1455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54782" h="145546">
                    <a:moveTo>
                      <a:pt x="82853" y="145207"/>
                    </a:moveTo>
                    <a:cubicBezTo>
                      <a:pt x="62818" y="145207"/>
                      <a:pt x="43124" y="142151"/>
                      <a:pt x="31919" y="131964"/>
                    </a:cubicBezTo>
                    <a:cubicBezTo>
                      <a:pt x="10187" y="112270"/>
                      <a:pt x="0" y="78993"/>
                      <a:pt x="0" y="27041"/>
                    </a:cubicBezTo>
                    <a:cubicBezTo>
                      <a:pt x="0" y="-24912"/>
                      <a:pt x="4075" y="14477"/>
                      <a:pt x="10187" y="11761"/>
                    </a:cubicBezTo>
                    <a:cubicBezTo>
                      <a:pt x="16299" y="9384"/>
                      <a:pt x="23430" y="10742"/>
                      <a:pt x="28183" y="15835"/>
                    </a:cubicBezTo>
                    <a:cubicBezTo>
                      <a:pt x="35993" y="23985"/>
                      <a:pt x="49236" y="29418"/>
                      <a:pt x="64516" y="35869"/>
                    </a:cubicBezTo>
                    <a:cubicBezTo>
                      <a:pt x="96095" y="48773"/>
                      <a:pt x="135144" y="64732"/>
                      <a:pt x="153820" y="117024"/>
                    </a:cubicBezTo>
                    <a:cubicBezTo>
                      <a:pt x="155518" y="121438"/>
                      <a:pt x="154839" y="126531"/>
                      <a:pt x="152801" y="130606"/>
                    </a:cubicBezTo>
                    <a:cubicBezTo>
                      <a:pt x="150424" y="134680"/>
                      <a:pt x="146689" y="137737"/>
                      <a:pt x="141935" y="138755"/>
                    </a:cubicBezTo>
                    <a:cubicBezTo>
                      <a:pt x="131409" y="141132"/>
                      <a:pt x="106961" y="145547"/>
                      <a:pt x="82853" y="145547"/>
                    </a:cubicBezTo>
                    <a:close/>
                    <a:moveTo>
                      <a:pt x="34296" y="58280"/>
                    </a:moveTo>
                    <a:cubicBezTo>
                      <a:pt x="37351" y="82049"/>
                      <a:pt x="43803" y="98687"/>
                      <a:pt x="53990" y="107856"/>
                    </a:cubicBezTo>
                    <a:cubicBezTo>
                      <a:pt x="60441" y="113628"/>
                      <a:pt x="87946" y="113628"/>
                      <a:pt x="114771" y="110232"/>
                    </a:cubicBezTo>
                    <a:cubicBezTo>
                      <a:pt x="99491" y="85445"/>
                      <a:pt x="76401" y="75937"/>
                      <a:pt x="52292" y="66090"/>
                    </a:cubicBezTo>
                    <a:cubicBezTo>
                      <a:pt x="46180" y="63713"/>
                      <a:pt x="40068" y="60997"/>
                      <a:pt x="34296" y="58620"/>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28" name="Freeform 127">
                <a:extLst>
                  <a:ext uri="{FF2B5EF4-FFF2-40B4-BE49-F238E27FC236}">
                    <a16:creationId xmlns:a16="http://schemas.microsoft.com/office/drawing/2014/main" id="{F1251ADB-C004-D4D7-9DF2-D2E10294B301}"/>
                  </a:ext>
                </a:extLst>
              </p:cNvPr>
              <p:cNvSpPr/>
              <p:nvPr/>
            </p:nvSpPr>
            <p:spPr>
              <a:xfrm>
                <a:off x="8112656" y="3691513"/>
                <a:ext cx="175076" cy="134340"/>
              </a:xfrm>
              <a:custGeom>
                <a:avLst/>
                <a:gdLst>
                  <a:gd name="connsiteX0" fmla="*/ 64558 w 175076"/>
                  <a:gd name="connsiteY0" fmla="*/ 134001 h 134340"/>
                  <a:gd name="connsiteX1" fmla="*/ 10908 w 175076"/>
                  <a:gd name="connsiteY1" fmla="*/ 124833 h 134340"/>
                  <a:gd name="connsiteX2" fmla="*/ 1061 w 175076"/>
                  <a:gd name="connsiteY2" fmla="*/ 115325 h 134340"/>
                  <a:gd name="connsiteX3" fmla="*/ 2080 w 175076"/>
                  <a:gd name="connsiteY3" fmla="*/ 101403 h 134340"/>
                  <a:gd name="connsiteX4" fmla="*/ 149109 w 175076"/>
                  <a:gd name="connsiteY4" fmla="*/ 1234 h 134340"/>
                  <a:gd name="connsiteX5" fmla="*/ 152504 w 175076"/>
                  <a:gd name="connsiteY5" fmla="*/ 1234 h 134340"/>
                  <a:gd name="connsiteX6" fmla="*/ 166087 w 175076"/>
                  <a:gd name="connsiteY6" fmla="*/ 1573 h 134340"/>
                  <a:gd name="connsiteX7" fmla="*/ 173557 w 175076"/>
                  <a:gd name="connsiteY7" fmla="*/ 22965 h 134340"/>
                  <a:gd name="connsiteX8" fmla="*/ 167105 w 175076"/>
                  <a:gd name="connsiteY8" fmla="*/ 46395 h 134340"/>
                  <a:gd name="connsiteX9" fmla="*/ 137563 w 175076"/>
                  <a:gd name="connsiteY9" fmla="*/ 108534 h 134340"/>
                  <a:gd name="connsiteX10" fmla="*/ 86629 w 175076"/>
                  <a:gd name="connsiteY10" fmla="*/ 132643 h 134340"/>
                  <a:gd name="connsiteX11" fmla="*/ 64219 w 175076"/>
                  <a:gd name="connsiteY11" fmla="*/ 134341 h 134340"/>
                  <a:gd name="connsiteX12" fmla="*/ 41808 w 175076"/>
                  <a:gd name="connsiteY12" fmla="*/ 99366 h 134340"/>
                  <a:gd name="connsiteX13" fmla="*/ 112436 w 175076"/>
                  <a:gd name="connsiteY13" fmla="*/ 87481 h 134340"/>
                  <a:gd name="connsiteX14" fmla="*/ 135186 w 175076"/>
                  <a:gd name="connsiteY14" fmla="*/ 40623 h 134340"/>
                  <a:gd name="connsiteX15" fmla="*/ 136205 w 175076"/>
                  <a:gd name="connsiteY15" fmla="*/ 35189 h 134340"/>
                  <a:gd name="connsiteX16" fmla="*/ 41808 w 175076"/>
                  <a:gd name="connsiteY16" fmla="*/ 99366 h 134340"/>
                  <a:gd name="connsiteX17" fmla="*/ 144694 w 175076"/>
                  <a:gd name="connsiteY17" fmla="*/ 7685 h 134340"/>
                  <a:gd name="connsiteX18" fmla="*/ 144694 w 175076"/>
                  <a:gd name="connsiteY18" fmla="*/ 7685 h 134340"/>
                  <a:gd name="connsiteX19" fmla="*/ 144694 w 175076"/>
                  <a:gd name="connsiteY19" fmla="*/ 7685 h 1343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75076" h="134340">
                    <a:moveTo>
                      <a:pt x="64558" y="134001"/>
                    </a:moveTo>
                    <a:cubicBezTo>
                      <a:pt x="49618" y="134001"/>
                      <a:pt x="31281" y="131624"/>
                      <a:pt x="10908" y="124833"/>
                    </a:cubicBezTo>
                    <a:cubicBezTo>
                      <a:pt x="6494" y="123135"/>
                      <a:pt x="2759" y="119739"/>
                      <a:pt x="1061" y="115325"/>
                    </a:cubicBezTo>
                    <a:cubicBezTo>
                      <a:pt x="-637" y="110911"/>
                      <a:pt x="-297" y="105818"/>
                      <a:pt x="2080" y="101403"/>
                    </a:cubicBezTo>
                    <a:cubicBezTo>
                      <a:pt x="55050" y="8025"/>
                      <a:pt x="126018" y="2932"/>
                      <a:pt x="149109" y="1234"/>
                    </a:cubicBezTo>
                    <a:cubicBezTo>
                      <a:pt x="150127" y="1234"/>
                      <a:pt x="151485" y="1234"/>
                      <a:pt x="152504" y="1234"/>
                    </a:cubicBezTo>
                    <a:cubicBezTo>
                      <a:pt x="156918" y="-464"/>
                      <a:pt x="161672" y="-464"/>
                      <a:pt x="166087" y="1573"/>
                    </a:cubicBezTo>
                    <a:cubicBezTo>
                      <a:pt x="173896" y="5648"/>
                      <a:pt x="177291" y="14816"/>
                      <a:pt x="173557" y="22965"/>
                    </a:cubicBezTo>
                    <a:cubicBezTo>
                      <a:pt x="169482" y="31794"/>
                      <a:pt x="168463" y="38585"/>
                      <a:pt x="167105" y="46395"/>
                    </a:cubicBezTo>
                    <a:cubicBezTo>
                      <a:pt x="164728" y="61675"/>
                      <a:pt x="161672" y="78992"/>
                      <a:pt x="137563" y="108534"/>
                    </a:cubicBezTo>
                    <a:cubicBezTo>
                      <a:pt x="128055" y="120419"/>
                      <a:pt x="109380" y="129247"/>
                      <a:pt x="86629" y="132643"/>
                    </a:cubicBezTo>
                    <a:cubicBezTo>
                      <a:pt x="80517" y="133661"/>
                      <a:pt x="73047" y="134341"/>
                      <a:pt x="64219" y="134341"/>
                    </a:cubicBezTo>
                    <a:close/>
                    <a:moveTo>
                      <a:pt x="41808" y="99366"/>
                    </a:moveTo>
                    <a:cubicBezTo>
                      <a:pt x="76783" y="105818"/>
                      <a:pt x="105305" y="96310"/>
                      <a:pt x="112436" y="87481"/>
                    </a:cubicBezTo>
                    <a:cubicBezTo>
                      <a:pt x="131112" y="64731"/>
                      <a:pt x="133149" y="54205"/>
                      <a:pt x="135186" y="40623"/>
                    </a:cubicBezTo>
                    <a:cubicBezTo>
                      <a:pt x="135186" y="38925"/>
                      <a:pt x="135865" y="37227"/>
                      <a:pt x="136205" y="35189"/>
                    </a:cubicBezTo>
                    <a:cubicBezTo>
                      <a:pt x="112436" y="38925"/>
                      <a:pt x="75424" y="51149"/>
                      <a:pt x="41808" y="99366"/>
                    </a:cubicBezTo>
                    <a:close/>
                    <a:moveTo>
                      <a:pt x="144694" y="7685"/>
                    </a:moveTo>
                    <a:cubicBezTo>
                      <a:pt x="144694" y="7685"/>
                      <a:pt x="144694" y="7685"/>
                      <a:pt x="144694" y="7685"/>
                    </a:cubicBezTo>
                    <a:cubicBezTo>
                      <a:pt x="144694" y="7685"/>
                      <a:pt x="144694" y="7685"/>
                      <a:pt x="144694" y="7685"/>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29" name="Freeform 128">
                <a:extLst>
                  <a:ext uri="{FF2B5EF4-FFF2-40B4-BE49-F238E27FC236}">
                    <a16:creationId xmlns:a16="http://schemas.microsoft.com/office/drawing/2014/main" id="{245FD700-BB1F-194B-4E70-B65E410B20F3}"/>
                  </a:ext>
                </a:extLst>
              </p:cNvPr>
              <p:cNvSpPr/>
              <p:nvPr/>
            </p:nvSpPr>
            <p:spPr>
              <a:xfrm>
                <a:off x="8112698" y="3670676"/>
                <a:ext cx="32597" cy="236332"/>
              </a:xfrm>
              <a:custGeom>
                <a:avLst/>
                <a:gdLst>
                  <a:gd name="connsiteX0" fmla="*/ 16299 w 32597"/>
                  <a:gd name="connsiteY0" fmla="*/ 236332 h 236332"/>
                  <a:gd name="connsiteX1" fmla="*/ 0 w 32597"/>
                  <a:gd name="connsiteY1" fmla="*/ 220033 h 236332"/>
                  <a:gd name="connsiteX2" fmla="*/ 0 w 32597"/>
                  <a:gd name="connsiteY2" fmla="*/ 16299 h 236332"/>
                  <a:gd name="connsiteX3" fmla="*/ 16299 w 32597"/>
                  <a:gd name="connsiteY3" fmla="*/ 0 h 236332"/>
                  <a:gd name="connsiteX4" fmla="*/ 32598 w 32597"/>
                  <a:gd name="connsiteY4" fmla="*/ 16299 h 236332"/>
                  <a:gd name="connsiteX5" fmla="*/ 32598 w 32597"/>
                  <a:gd name="connsiteY5" fmla="*/ 220033 h 236332"/>
                  <a:gd name="connsiteX6" fmla="*/ 16299 w 32597"/>
                  <a:gd name="connsiteY6" fmla="*/ 236332 h 236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97" h="236332">
                    <a:moveTo>
                      <a:pt x="16299" y="236332"/>
                    </a:moveTo>
                    <a:cubicBezTo>
                      <a:pt x="7131" y="236332"/>
                      <a:pt x="0" y="229201"/>
                      <a:pt x="0" y="220033"/>
                    </a:cubicBezTo>
                    <a:lnTo>
                      <a:pt x="0" y="16299"/>
                    </a:lnTo>
                    <a:cubicBezTo>
                      <a:pt x="0" y="7131"/>
                      <a:pt x="7131" y="0"/>
                      <a:pt x="16299" y="0"/>
                    </a:cubicBezTo>
                    <a:cubicBezTo>
                      <a:pt x="25467" y="0"/>
                      <a:pt x="32598" y="7131"/>
                      <a:pt x="32598" y="16299"/>
                    </a:cubicBezTo>
                    <a:lnTo>
                      <a:pt x="32598" y="220033"/>
                    </a:lnTo>
                    <a:cubicBezTo>
                      <a:pt x="32598" y="229201"/>
                      <a:pt x="25467" y="236332"/>
                      <a:pt x="16299" y="236332"/>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30" name="Freeform 129">
                <a:extLst>
                  <a:ext uri="{FF2B5EF4-FFF2-40B4-BE49-F238E27FC236}">
                    <a16:creationId xmlns:a16="http://schemas.microsoft.com/office/drawing/2014/main" id="{746F8DEB-F6B2-7226-C3C2-9B3964807CD6}"/>
                  </a:ext>
                </a:extLst>
              </p:cNvPr>
              <p:cNvSpPr/>
              <p:nvPr/>
            </p:nvSpPr>
            <p:spPr>
              <a:xfrm>
                <a:off x="7827422" y="3874071"/>
                <a:ext cx="562367" cy="155178"/>
              </a:xfrm>
              <a:custGeom>
                <a:avLst/>
                <a:gdLst>
                  <a:gd name="connsiteX0" fmla="*/ 512441 w 562367"/>
                  <a:gd name="connsiteY0" fmla="*/ 155178 h 155178"/>
                  <a:gd name="connsiteX1" fmla="*/ 379674 w 562367"/>
                  <a:gd name="connsiteY1" fmla="*/ 142275 h 155178"/>
                  <a:gd name="connsiteX2" fmla="*/ 340625 w 562367"/>
                  <a:gd name="connsiteY2" fmla="*/ 137521 h 155178"/>
                  <a:gd name="connsiteX3" fmla="*/ 305990 w 562367"/>
                  <a:gd name="connsiteY3" fmla="*/ 144312 h 155178"/>
                  <a:gd name="connsiteX4" fmla="*/ 246906 w 562367"/>
                  <a:gd name="connsiteY4" fmla="*/ 153480 h 155178"/>
                  <a:gd name="connsiteX5" fmla="*/ 221779 w 562367"/>
                  <a:gd name="connsiteY5" fmla="*/ 149405 h 155178"/>
                  <a:gd name="connsiteX6" fmla="*/ 170846 w 562367"/>
                  <a:gd name="connsiteY6" fmla="*/ 147708 h 155178"/>
                  <a:gd name="connsiteX7" fmla="*/ 82900 w 562367"/>
                  <a:gd name="connsiteY7" fmla="*/ 149066 h 155178"/>
                  <a:gd name="connsiteX8" fmla="*/ 5141 w 562367"/>
                  <a:gd name="connsiteY8" fmla="*/ 130390 h 155178"/>
                  <a:gd name="connsiteX9" fmla="*/ 1067 w 562367"/>
                  <a:gd name="connsiteY9" fmla="*/ 111715 h 155178"/>
                  <a:gd name="connsiteX10" fmla="*/ 73053 w 562367"/>
                  <a:gd name="connsiteY10" fmla="*/ 62818 h 155178"/>
                  <a:gd name="connsiteX11" fmla="*/ 107008 w 562367"/>
                  <a:gd name="connsiteY11" fmla="*/ 50934 h 155178"/>
                  <a:gd name="connsiteX12" fmla="*/ 118214 w 562367"/>
                  <a:gd name="connsiteY12" fmla="*/ 44143 h 155178"/>
                  <a:gd name="connsiteX13" fmla="*/ 225175 w 562367"/>
                  <a:gd name="connsiteY13" fmla="*/ 19015 h 155178"/>
                  <a:gd name="connsiteX14" fmla="*/ 247925 w 562367"/>
                  <a:gd name="connsiteY14" fmla="*/ 12224 h 155178"/>
                  <a:gd name="connsiteX15" fmla="*/ 300896 w 562367"/>
                  <a:gd name="connsiteY15" fmla="*/ 0 h 155178"/>
                  <a:gd name="connsiteX16" fmla="*/ 301575 w 562367"/>
                  <a:gd name="connsiteY16" fmla="*/ 0 h 155178"/>
                  <a:gd name="connsiteX17" fmla="*/ 367449 w 562367"/>
                  <a:gd name="connsiteY17" fmla="*/ 10187 h 155178"/>
                  <a:gd name="connsiteX18" fmla="*/ 389860 w 562367"/>
                  <a:gd name="connsiteY18" fmla="*/ 14941 h 155178"/>
                  <a:gd name="connsiteX19" fmla="*/ 432645 w 562367"/>
                  <a:gd name="connsiteY19" fmla="*/ 40407 h 155178"/>
                  <a:gd name="connsiteX20" fmla="*/ 450641 w 562367"/>
                  <a:gd name="connsiteY20" fmla="*/ 53311 h 155178"/>
                  <a:gd name="connsiteX21" fmla="*/ 526023 w 562367"/>
                  <a:gd name="connsiteY21" fmla="*/ 83192 h 155178"/>
                  <a:gd name="connsiteX22" fmla="*/ 562356 w 562367"/>
                  <a:gd name="connsiteY22" fmla="*/ 131749 h 155178"/>
                  <a:gd name="connsiteX23" fmla="*/ 544359 w 562367"/>
                  <a:gd name="connsiteY23" fmla="*/ 152801 h 155178"/>
                  <a:gd name="connsiteX24" fmla="*/ 512441 w 562367"/>
                  <a:gd name="connsiteY24" fmla="*/ 154499 h 155178"/>
                  <a:gd name="connsiteX25" fmla="*/ 340625 w 562367"/>
                  <a:gd name="connsiteY25" fmla="*/ 104923 h 155178"/>
                  <a:gd name="connsiteX26" fmla="*/ 384427 w 562367"/>
                  <a:gd name="connsiteY26" fmla="*/ 110017 h 155178"/>
                  <a:gd name="connsiteX27" fmla="*/ 520250 w 562367"/>
                  <a:gd name="connsiteY27" fmla="*/ 122241 h 155178"/>
                  <a:gd name="connsiteX28" fmla="*/ 449623 w 562367"/>
                  <a:gd name="connsiteY28" fmla="*/ 86248 h 155178"/>
                  <a:gd name="connsiteX29" fmla="*/ 410913 w 562367"/>
                  <a:gd name="connsiteY29" fmla="*/ 64855 h 155178"/>
                  <a:gd name="connsiteX30" fmla="*/ 384088 w 562367"/>
                  <a:gd name="connsiteY30" fmla="*/ 47199 h 155178"/>
                  <a:gd name="connsiteX31" fmla="*/ 360319 w 562367"/>
                  <a:gd name="connsiteY31" fmla="*/ 42105 h 155178"/>
                  <a:gd name="connsiteX32" fmla="*/ 301575 w 562367"/>
                  <a:gd name="connsiteY32" fmla="*/ 32597 h 155178"/>
                  <a:gd name="connsiteX33" fmla="*/ 300896 w 562367"/>
                  <a:gd name="connsiteY33" fmla="*/ 32597 h 155178"/>
                  <a:gd name="connsiteX34" fmla="*/ 258452 w 562367"/>
                  <a:gd name="connsiteY34" fmla="*/ 42784 h 155178"/>
                  <a:gd name="connsiteX35" fmla="*/ 209895 w 562367"/>
                  <a:gd name="connsiteY35" fmla="*/ 47199 h 155178"/>
                  <a:gd name="connsiteX36" fmla="*/ 139266 w 562367"/>
                  <a:gd name="connsiteY36" fmla="*/ 68591 h 155178"/>
                  <a:gd name="connsiteX37" fmla="*/ 121610 w 562367"/>
                  <a:gd name="connsiteY37" fmla="*/ 79796 h 155178"/>
                  <a:gd name="connsiteX38" fmla="*/ 121610 w 562367"/>
                  <a:gd name="connsiteY38" fmla="*/ 79796 h 155178"/>
                  <a:gd name="connsiteX39" fmla="*/ 81882 w 562367"/>
                  <a:gd name="connsiteY39" fmla="*/ 93718 h 155178"/>
                  <a:gd name="connsiteX40" fmla="*/ 40456 w 562367"/>
                  <a:gd name="connsiteY40" fmla="*/ 110356 h 155178"/>
                  <a:gd name="connsiteX41" fmla="*/ 162357 w 562367"/>
                  <a:gd name="connsiteY41" fmla="*/ 115789 h 155178"/>
                  <a:gd name="connsiteX42" fmla="*/ 227552 w 562367"/>
                  <a:gd name="connsiteY42" fmla="*/ 116808 h 155178"/>
                  <a:gd name="connsiteX43" fmla="*/ 249623 w 562367"/>
                  <a:gd name="connsiteY43" fmla="*/ 120204 h 155178"/>
                  <a:gd name="connsiteX44" fmla="*/ 297501 w 562367"/>
                  <a:gd name="connsiteY44" fmla="*/ 112054 h 155178"/>
                  <a:gd name="connsiteX45" fmla="*/ 340285 w 562367"/>
                  <a:gd name="connsiteY45" fmla="*/ 103905 h 155178"/>
                  <a:gd name="connsiteX46" fmla="*/ 31967 w 562367"/>
                  <a:gd name="connsiteY46" fmla="*/ 122241 h 155178"/>
                  <a:gd name="connsiteX47" fmla="*/ 31967 w 562367"/>
                  <a:gd name="connsiteY47" fmla="*/ 122241 h 155178"/>
                  <a:gd name="connsiteX48" fmla="*/ 31967 w 562367"/>
                  <a:gd name="connsiteY48" fmla="*/ 122241 h 155178"/>
                  <a:gd name="connsiteX49" fmla="*/ 114479 w 562367"/>
                  <a:gd name="connsiteY49" fmla="*/ 65874 h 155178"/>
                  <a:gd name="connsiteX50" fmla="*/ 114479 w 562367"/>
                  <a:gd name="connsiteY50" fmla="*/ 65874 h 155178"/>
                  <a:gd name="connsiteX51" fmla="*/ 114479 w 562367"/>
                  <a:gd name="connsiteY51" fmla="*/ 65874 h 155178"/>
                  <a:gd name="connsiteX52" fmla="*/ 227212 w 562367"/>
                  <a:gd name="connsiteY52" fmla="*/ 20034 h 155178"/>
                  <a:gd name="connsiteX53" fmla="*/ 227212 w 562367"/>
                  <a:gd name="connsiteY53" fmla="*/ 20034 h 155178"/>
                  <a:gd name="connsiteX54" fmla="*/ 227212 w 562367"/>
                  <a:gd name="connsiteY54" fmla="*/ 20034 h 155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562367" h="155178">
                    <a:moveTo>
                      <a:pt x="512441" y="155178"/>
                    </a:moveTo>
                    <a:cubicBezTo>
                      <a:pt x="468299" y="155178"/>
                      <a:pt x="416346" y="147708"/>
                      <a:pt x="379674" y="142275"/>
                    </a:cubicBezTo>
                    <a:cubicBezTo>
                      <a:pt x="362356" y="139898"/>
                      <a:pt x="346058" y="137521"/>
                      <a:pt x="340625" y="137521"/>
                    </a:cubicBezTo>
                    <a:cubicBezTo>
                      <a:pt x="335191" y="137521"/>
                      <a:pt x="318893" y="140917"/>
                      <a:pt x="305990" y="144312"/>
                    </a:cubicBezTo>
                    <a:cubicBezTo>
                      <a:pt x="285616" y="149745"/>
                      <a:pt x="264903" y="155178"/>
                      <a:pt x="246906" y="153480"/>
                    </a:cubicBezTo>
                    <a:cubicBezTo>
                      <a:pt x="238078" y="152462"/>
                      <a:pt x="229928" y="151103"/>
                      <a:pt x="221779" y="149405"/>
                    </a:cubicBezTo>
                    <a:cubicBezTo>
                      <a:pt x="203782" y="146010"/>
                      <a:pt x="188502" y="142954"/>
                      <a:pt x="170846" y="147708"/>
                    </a:cubicBezTo>
                    <a:cubicBezTo>
                      <a:pt x="151830" y="152801"/>
                      <a:pt x="113121" y="151783"/>
                      <a:pt x="82900" y="149066"/>
                    </a:cubicBezTo>
                    <a:cubicBezTo>
                      <a:pt x="17366" y="143633"/>
                      <a:pt x="8537" y="133786"/>
                      <a:pt x="5141" y="130390"/>
                    </a:cubicBezTo>
                    <a:cubicBezTo>
                      <a:pt x="388" y="125297"/>
                      <a:pt x="-1310" y="118166"/>
                      <a:pt x="1067" y="111715"/>
                    </a:cubicBezTo>
                    <a:cubicBezTo>
                      <a:pt x="11593" y="80475"/>
                      <a:pt x="44190" y="71307"/>
                      <a:pt x="73053" y="62818"/>
                    </a:cubicBezTo>
                    <a:cubicBezTo>
                      <a:pt x="85616" y="59083"/>
                      <a:pt x="97501" y="55688"/>
                      <a:pt x="107008" y="50934"/>
                    </a:cubicBezTo>
                    <a:cubicBezTo>
                      <a:pt x="112102" y="48557"/>
                      <a:pt x="115497" y="46180"/>
                      <a:pt x="118214" y="44143"/>
                    </a:cubicBezTo>
                    <a:cubicBezTo>
                      <a:pt x="132815" y="31919"/>
                      <a:pt x="193257" y="1698"/>
                      <a:pt x="225175" y="19015"/>
                    </a:cubicBezTo>
                    <a:cubicBezTo>
                      <a:pt x="229589" y="18676"/>
                      <a:pt x="240115" y="14941"/>
                      <a:pt x="247925" y="12224"/>
                    </a:cubicBezTo>
                    <a:cubicBezTo>
                      <a:pt x="264564" y="6452"/>
                      <a:pt x="283240" y="0"/>
                      <a:pt x="300896" y="0"/>
                    </a:cubicBezTo>
                    <a:lnTo>
                      <a:pt x="301575" y="0"/>
                    </a:lnTo>
                    <a:cubicBezTo>
                      <a:pt x="323307" y="0"/>
                      <a:pt x="346737" y="5433"/>
                      <a:pt x="367449" y="10187"/>
                    </a:cubicBezTo>
                    <a:cubicBezTo>
                      <a:pt x="375599" y="11885"/>
                      <a:pt x="383409" y="13922"/>
                      <a:pt x="389860" y="14941"/>
                    </a:cubicBezTo>
                    <a:cubicBezTo>
                      <a:pt x="407857" y="18336"/>
                      <a:pt x="421439" y="30560"/>
                      <a:pt x="432645" y="40407"/>
                    </a:cubicBezTo>
                    <a:cubicBezTo>
                      <a:pt x="438417" y="45501"/>
                      <a:pt x="446906" y="53311"/>
                      <a:pt x="450641" y="53311"/>
                    </a:cubicBezTo>
                    <a:cubicBezTo>
                      <a:pt x="483579" y="54329"/>
                      <a:pt x="511761" y="72665"/>
                      <a:pt x="526023" y="83192"/>
                    </a:cubicBezTo>
                    <a:cubicBezTo>
                      <a:pt x="531796" y="87606"/>
                      <a:pt x="561677" y="111375"/>
                      <a:pt x="562356" y="131749"/>
                    </a:cubicBezTo>
                    <a:cubicBezTo>
                      <a:pt x="562695" y="142614"/>
                      <a:pt x="555225" y="151443"/>
                      <a:pt x="544359" y="152801"/>
                    </a:cubicBezTo>
                    <a:cubicBezTo>
                      <a:pt x="534512" y="153820"/>
                      <a:pt x="523646" y="154499"/>
                      <a:pt x="512441" y="154499"/>
                    </a:cubicBezTo>
                    <a:close/>
                    <a:moveTo>
                      <a:pt x="340625" y="104923"/>
                    </a:moveTo>
                    <a:cubicBezTo>
                      <a:pt x="348774" y="104923"/>
                      <a:pt x="363715" y="106961"/>
                      <a:pt x="384427" y="110017"/>
                    </a:cubicBezTo>
                    <a:cubicBezTo>
                      <a:pt x="422458" y="115450"/>
                      <a:pt x="477467" y="123260"/>
                      <a:pt x="520250" y="122241"/>
                    </a:cubicBezTo>
                    <a:cubicBezTo>
                      <a:pt x="505989" y="107640"/>
                      <a:pt x="478485" y="87267"/>
                      <a:pt x="449623" y="86248"/>
                    </a:cubicBezTo>
                    <a:cubicBezTo>
                      <a:pt x="434003" y="85908"/>
                      <a:pt x="422458" y="75042"/>
                      <a:pt x="410913" y="64855"/>
                    </a:cubicBezTo>
                    <a:cubicBezTo>
                      <a:pt x="402085" y="57046"/>
                      <a:pt x="392916" y="48896"/>
                      <a:pt x="384088" y="47199"/>
                    </a:cubicBezTo>
                    <a:cubicBezTo>
                      <a:pt x="376618" y="45840"/>
                      <a:pt x="368808" y="44143"/>
                      <a:pt x="360319" y="42105"/>
                    </a:cubicBezTo>
                    <a:cubicBezTo>
                      <a:pt x="341303" y="37691"/>
                      <a:pt x="319572" y="32937"/>
                      <a:pt x="301575" y="32597"/>
                    </a:cubicBezTo>
                    <a:lnTo>
                      <a:pt x="300896" y="32597"/>
                    </a:lnTo>
                    <a:cubicBezTo>
                      <a:pt x="288672" y="32597"/>
                      <a:pt x="272713" y="38031"/>
                      <a:pt x="258452" y="42784"/>
                    </a:cubicBezTo>
                    <a:cubicBezTo>
                      <a:pt x="238078" y="49915"/>
                      <a:pt x="222119" y="55348"/>
                      <a:pt x="209895" y="47199"/>
                    </a:cubicBezTo>
                    <a:cubicBezTo>
                      <a:pt x="199368" y="40407"/>
                      <a:pt x="153189" y="57385"/>
                      <a:pt x="139266" y="68591"/>
                    </a:cubicBezTo>
                    <a:cubicBezTo>
                      <a:pt x="134852" y="72665"/>
                      <a:pt x="129080" y="76061"/>
                      <a:pt x="121610" y="79796"/>
                    </a:cubicBezTo>
                    <a:cubicBezTo>
                      <a:pt x="121610" y="79796"/>
                      <a:pt x="121610" y="79796"/>
                      <a:pt x="121610" y="79796"/>
                    </a:cubicBezTo>
                    <a:cubicBezTo>
                      <a:pt x="109385" y="85908"/>
                      <a:pt x="95464" y="89983"/>
                      <a:pt x="81882" y="93718"/>
                    </a:cubicBezTo>
                    <a:cubicBezTo>
                      <a:pt x="65583" y="98472"/>
                      <a:pt x="50302" y="102886"/>
                      <a:pt x="40456" y="110356"/>
                    </a:cubicBezTo>
                    <a:cubicBezTo>
                      <a:pt x="70676" y="116469"/>
                      <a:pt x="139606" y="121901"/>
                      <a:pt x="162357" y="115789"/>
                    </a:cubicBezTo>
                    <a:cubicBezTo>
                      <a:pt x="187144" y="109338"/>
                      <a:pt x="208537" y="113412"/>
                      <a:pt x="227552" y="116808"/>
                    </a:cubicBezTo>
                    <a:cubicBezTo>
                      <a:pt x="235022" y="118166"/>
                      <a:pt x="242493" y="119525"/>
                      <a:pt x="249623" y="120204"/>
                    </a:cubicBezTo>
                    <a:cubicBezTo>
                      <a:pt x="261507" y="121222"/>
                      <a:pt x="280523" y="116469"/>
                      <a:pt x="297501" y="112054"/>
                    </a:cubicBezTo>
                    <a:cubicBezTo>
                      <a:pt x="313460" y="107980"/>
                      <a:pt x="328061" y="103905"/>
                      <a:pt x="340285" y="103905"/>
                    </a:cubicBezTo>
                    <a:close/>
                    <a:moveTo>
                      <a:pt x="31967" y="122241"/>
                    </a:moveTo>
                    <a:cubicBezTo>
                      <a:pt x="31967" y="122241"/>
                      <a:pt x="31967" y="122241"/>
                      <a:pt x="31967" y="122241"/>
                    </a:cubicBezTo>
                    <a:cubicBezTo>
                      <a:pt x="31967" y="122241"/>
                      <a:pt x="31967" y="122241"/>
                      <a:pt x="31967" y="122241"/>
                    </a:cubicBezTo>
                    <a:close/>
                    <a:moveTo>
                      <a:pt x="114479" y="65874"/>
                    </a:moveTo>
                    <a:lnTo>
                      <a:pt x="114479" y="65874"/>
                    </a:lnTo>
                    <a:lnTo>
                      <a:pt x="114479" y="65874"/>
                    </a:lnTo>
                    <a:close/>
                    <a:moveTo>
                      <a:pt x="227212" y="20034"/>
                    </a:moveTo>
                    <a:cubicBezTo>
                      <a:pt x="227212" y="20034"/>
                      <a:pt x="227212" y="20034"/>
                      <a:pt x="227212" y="20034"/>
                    </a:cubicBezTo>
                    <a:cubicBezTo>
                      <a:pt x="227212" y="20034"/>
                      <a:pt x="227212" y="20034"/>
                      <a:pt x="227212" y="20034"/>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31" name="Freeform 130">
                <a:extLst>
                  <a:ext uri="{FF2B5EF4-FFF2-40B4-BE49-F238E27FC236}">
                    <a16:creationId xmlns:a16="http://schemas.microsoft.com/office/drawing/2014/main" id="{0577BF49-48E7-0368-49DD-7C13CF9A4F7F}"/>
                  </a:ext>
                </a:extLst>
              </p:cNvPr>
              <p:cNvSpPr/>
              <p:nvPr/>
            </p:nvSpPr>
            <p:spPr>
              <a:xfrm>
                <a:off x="8151791" y="3935436"/>
                <a:ext cx="75094" cy="76155"/>
              </a:xfrm>
              <a:custGeom>
                <a:avLst/>
                <a:gdLst>
                  <a:gd name="connsiteX0" fmla="*/ 16256 w 75094"/>
                  <a:gd name="connsiteY0" fmla="*/ 76156 h 76155"/>
                  <a:gd name="connsiteX1" fmla="*/ 297 w 75094"/>
                  <a:gd name="connsiteY1" fmla="*/ 62913 h 76155"/>
                  <a:gd name="connsiteX2" fmla="*/ 12860 w 75094"/>
                  <a:gd name="connsiteY2" fmla="*/ 43898 h 76155"/>
                  <a:gd name="connsiteX3" fmla="*/ 45118 w 75094"/>
                  <a:gd name="connsiteY3" fmla="*/ 7226 h 76155"/>
                  <a:gd name="connsiteX4" fmla="*/ 67868 w 75094"/>
                  <a:gd name="connsiteY4" fmla="*/ 2811 h 76155"/>
                  <a:gd name="connsiteX5" fmla="*/ 72283 w 75094"/>
                  <a:gd name="connsiteY5" fmla="*/ 25562 h 76155"/>
                  <a:gd name="connsiteX6" fmla="*/ 19312 w 75094"/>
                  <a:gd name="connsiteY6" fmla="*/ 76156 h 76155"/>
                  <a:gd name="connsiteX7" fmla="*/ 16256 w 75094"/>
                  <a:gd name="connsiteY7" fmla="*/ 76156 h 76155"/>
                  <a:gd name="connsiteX8" fmla="*/ 13200 w 75094"/>
                  <a:gd name="connsiteY8" fmla="*/ 43898 h 76155"/>
                  <a:gd name="connsiteX9" fmla="*/ 13200 w 75094"/>
                  <a:gd name="connsiteY9" fmla="*/ 43898 h 76155"/>
                  <a:gd name="connsiteX10" fmla="*/ 13200 w 75094"/>
                  <a:gd name="connsiteY10" fmla="*/ 43898 h 761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5094" h="76155">
                    <a:moveTo>
                      <a:pt x="16256" y="76156"/>
                    </a:moveTo>
                    <a:cubicBezTo>
                      <a:pt x="8446" y="76156"/>
                      <a:pt x="1655" y="70723"/>
                      <a:pt x="297" y="62913"/>
                    </a:cubicBezTo>
                    <a:cubicBezTo>
                      <a:pt x="-1401" y="54085"/>
                      <a:pt x="4371" y="45935"/>
                      <a:pt x="12860" y="43898"/>
                    </a:cubicBezTo>
                    <a:cubicBezTo>
                      <a:pt x="18633" y="41521"/>
                      <a:pt x="33913" y="24204"/>
                      <a:pt x="45118" y="7226"/>
                    </a:cubicBezTo>
                    <a:cubicBezTo>
                      <a:pt x="50212" y="-245"/>
                      <a:pt x="60058" y="-2282"/>
                      <a:pt x="67868" y="2811"/>
                    </a:cubicBezTo>
                    <a:cubicBezTo>
                      <a:pt x="75339" y="7905"/>
                      <a:pt x="77376" y="17752"/>
                      <a:pt x="72283" y="25562"/>
                    </a:cubicBezTo>
                    <a:cubicBezTo>
                      <a:pt x="60738" y="42879"/>
                      <a:pt x="38667" y="72421"/>
                      <a:pt x="19312" y="76156"/>
                    </a:cubicBezTo>
                    <a:cubicBezTo>
                      <a:pt x="18294" y="76156"/>
                      <a:pt x="17275" y="76156"/>
                      <a:pt x="16256" y="76156"/>
                    </a:cubicBezTo>
                    <a:close/>
                    <a:moveTo>
                      <a:pt x="13200" y="43898"/>
                    </a:moveTo>
                    <a:cubicBezTo>
                      <a:pt x="13200" y="43898"/>
                      <a:pt x="13200" y="43898"/>
                      <a:pt x="13200" y="43898"/>
                    </a:cubicBezTo>
                    <a:cubicBezTo>
                      <a:pt x="13200" y="43898"/>
                      <a:pt x="13200" y="43898"/>
                      <a:pt x="13200" y="43898"/>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32" name="Freeform 131">
                <a:extLst>
                  <a:ext uri="{FF2B5EF4-FFF2-40B4-BE49-F238E27FC236}">
                    <a16:creationId xmlns:a16="http://schemas.microsoft.com/office/drawing/2014/main" id="{BD18A751-9633-C8D1-EE02-CE2D6DADBFF7}"/>
                  </a:ext>
                </a:extLst>
              </p:cNvPr>
              <p:cNvSpPr/>
              <p:nvPr/>
            </p:nvSpPr>
            <p:spPr>
              <a:xfrm>
                <a:off x="7925698" y="3923403"/>
                <a:ext cx="77226" cy="44725"/>
              </a:xfrm>
              <a:custGeom>
                <a:avLst/>
                <a:gdLst>
                  <a:gd name="connsiteX0" fmla="*/ 60685 w 77226"/>
                  <a:gd name="connsiteY0" fmla="*/ 44726 h 44725"/>
                  <a:gd name="connsiteX1" fmla="*/ 56610 w 77226"/>
                  <a:gd name="connsiteY1" fmla="*/ 44047 h 44725"/>
                  <a:gd name="connsiteX2" fmla="*/ 12128 w 77226"/>
                  <a:gd name="connsiteY2" fmla="*/ 32162 h 44725"/>
                  <a:gd name="connsiteX3" fmla="*/ 583 w 77226"/>
                  <a:gd name="connsiteY3" fmla="*/ 12128 h 44725"/>
                  <a:gd name="connsiteX4" fmla="*/ 20617 w 77226"/>
                  <a:gd name="connsiteY4" fmla="*/ 583 h 44725"/>
                  <a:gd name="connsiteX5" fmla="*/ 65099 w 77226"/>
                  <a:gd name="connsiteY5" fmla="*/ 12468 h 44725"/>
                  <a:gd name="connsiteX6" fmla="*/ 76644 w 77226"/>
                  <a:gd name="connsiteY6" fmla="*/ 32501 h 44725"/>
                  <a:gd name="connsiteX7" fmla="*/ 61025 w 77226"/>
                  <a:gd name="connsiteY7" fmla="*/ 44726 h 44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7226" h="44725">
                    <a:moveTo>
                      <a:pt x="60685" y="44726"/>
                    </a:moveTo>
                    <a:cubicBezTo>
                      <a:pt x="59327" y="44726"/>
                      <a:pt x="57968" y="44726"/>
                      <a:pt x="56610" y="44047"/>
                    </a:cubicBezTo>
                    <a:lnTo>
                      <a:pt x="12128" y="32162"/>
                    </a:lnTo>
                    <a:cubicBezTo>
                      <a:pt x="3300" y="29785"/>
                      <a:pt x="-1794" y="20957"/>
                      <a:pt x="583" y="12128"/>
                    </a:cubicBezTo>
                    <a:cubicBezTo>
                      <a:pt x="2960" y="3300"/>
                      <a:pt x="11789" y="-1794"/>
                      <a:pt x="20617" y="583"/>
                    </a:cubicBezTo>
                    <a:lnTo>
                      <a:pt x="65099" y="12468"/>
                    </a:lnTo>
                    <a:cubicBezTo>
                      <a:pt x="73927" y="14845"/>
                      <a:pt x="79021" y="23673"/>
                      <a:pt x="76644" y="32501"/>
                    </a:cubicBezTo>
                    <a:cubicBezTo>
                      <a:pt x="74607" y="39972"/>
                      <a:pt x="68155" y="44726"/>
                      <a:pt x="61025" y="44726"/>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33" name="Freeform 132">
                <a:extLst>
                  <a:ext uri="{FF2B5EF4-FFF2-40B4-BE49-F238E27FC236}">
                    <a16:creationId xmlns:a16="http://schemas.microsoft.com/office/drawing/2014/main" id="{875338D9-7516-B849-DD45-B5E4913CE78C}"/>
                  </a:ext>
                </a:extLst>
              </p:cNvPr>
              <p:cNvSpPr/>
              <p:nvPr/>
            </p:nvSpPr>
            <p:spPr>
              <a:xfrm>
                <a:off x="7419915" y="2998266"/>
                <a:ext cx="277249" cy="277164"/>
              </a:xfrm>
              <a:custGeom>
                <a:avLst/>
                <a:gdLst>
                  <a:gd name="connsiteX0" fmla="*/ 199745 w 277249"/>
                  <a:gd name="connsiteY0" fmla="*/ 277164 h 277164"/>
                  <a:gd name="connsiteX1" fmla="*/ 188200 w 277249"/>
                  <a:gd name="connsiteY1" fmla="*/ 272410 h 277164"/>
                  <a:gd name="connsiteX2" fmla="*/ 4839 w 277249"/>
                  <a:gd name="connsiteY2" fmla="*/ 89049 h 277164"/>
                  <a:gd name="connsiteX3" fmla="*/ 4839 w 277249"/>
                  <a:gd name="connsiteY3" fmla="*/ 65959 h 277164"/>
                  <a:gd name="connsiteX4" fmla="*/ 65960 w 277249"/>
                  <a:gd name="connsiteY4" fmla="*/ 4839 h 277164"/>
                  <a:gd name="connsiteX5" fmla="*/ 89049 w 277249"/>
                  <a:gd name="connsiteY5" fmla="*/ 4839 h 277164"/>
                  <a:gd name="connsiteX6" fmla="*/ 272410 w 277249"/>
                  <a:gd name="connsiteY6" fmla="*/ 188200 h 277164"/>
                  <a:gd name="connsiteX7" fmla="*/ 272410 w 277249"/>
                  <a:gd name="connsiteY7" fmla="*/ 211290 h 277164"/>
                  <a:gd name="connsiteX8" fmla="*/ 211290 w 277249"/>
                  <a:gd name="connsiteY8" fmla="*/ 272410 h 277164"/>
                  <a:gd name="connsiteX9" fmla="*/ 199745 w 277249"/>
                  <a:gd name="connsiteY9" fmla="*/ 277164 h 277164"/>
                  <a:gd name="connsiteX10" fmla="*/ 39474 w 277249"/>
                  <a:gd name="connsiteY10" fmla="*/ 77504 h 277164"/>
                  <a:gd name="connsiteX11" fmla="*/ 199745 w 277249"/>
                  <a:gd name="connsiteY11" fmla="*/ 237775 h 277164"/>
                  <a:gd name="connsiteX12" fmla="*/ 237775 w 277249"/>
                  <a:gd name="connsiteY12" fmla="*/ 199745 h 277164"/>
                  <a:gd name="connsiteX13" fmla="*/ 77504 w 277249"/>
                  <a:gd name="connsiteY13" fmla="*/ 39474 h 277164"/>
                  <a:gd name="connsiteX14" fmla="*/ 39474 w 277249"/>
                  <a:gd name="connsiteY14" fmla="*/ 77504 h 277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7249" h="277164">
                    <a:moveTo>
                      <a:pt x="199745" y="277164"/>
                    </a:moveTo>
                    <a:cubicBezTo>
                      <a:pt x="195670" y="277164"/>
                      <a:pt x="191256" y="275466"/>
                      <a:pt x="188200" y="272410"/>
                    </a:cubicBezTo>
                    <a:lnTo>
                      <a:pt x="4839" y="89049"/>
                    </a:lnTo>
                    <a:cubicBezTo>
                      <a:pt x="-1613" y="82597"/>
                      <a:pt x="-1613" y="72411"/>
                      <a:pt x="4839" y="65959"/>
                    </a:cubicBezTo>
                    <a:lnTo>
                      <a:pt x="65960" y="4839"/>
                    </a:lnTo>
                    <a:cubicBezTo>
                      <a:pt x="72411" y="-1613"/>
                      <a:pt x="82598" y="-1613"/>
                      <a:pt x="89049" y="4839"/>
                    </a:cubicBezTo>
                    <a:lnTo>
                      <a:pt x="272410" y="188200"/>
                    </a:lnTo>
                    <a:cubicBezTo>
                      <a:pt x="278862" y="194652"/>
                      <a:pt x="278862" y="204838"/>
                      <a:pt x="272410" y="211290"/>
                    </a:cubicBezTo>
                    <a:lnTo>
                      <a:pt x="211290" y="272410"/>
                    </a:lnTo>
                    <a:cubicBezTo>
                      <a:pt x="208234" y="275466"/>
                      <a:pt x="203820" y="277164"/>
                      <a:pt x="199745" y="277164"/>
                    </a:cubicBezTo>
                    <a:close/>
                    <a:moveTo>
                      <a:pt x="39474" y="77504"/>
                    </a:moveTo>
                    <a:lnTo>
                      <a:pt x="199745" y="237775"/>
                    </a:lnTo>
                    <a:lnTo>
                      <a:pt x="237775" y="199745"/>
                    </a:lnTo>
                    <a:lnTo>
                      <a:pt x="77504" y="39474"/>
                    </a:lnTo>
                    <a:lnTo>
                      <a:pt x="39474" y="77504"/>
                    </a:lnTo>
                    <a:close/>
                  </a:path>
                </a:pathLst>
              </a:custGeom>
              <a:grpFill/>
              <a:ln w="3393" cap="flat">
                <a:noFill/>
                <a:prstDash val="solid"/>
                <a:miter/>
              </a:ln>
            </p:spPr>
            <p:txBody>
              <a:bodyPr rtlCol="0" anchor="ctr"/>
              <a:lstStyle/>
              <a:p>
                <a:endParaRPr lang="de-DE" dirty="0">
                  <a:solidFill>
                    <a:schemeClr val="bg1"/>
                  </a:solidFill>
                </a:endParaRPr>
              </a:p>
            </p:txBody>
          </p:sp>
          <p:sp>
            <p:nvSpPr>
              <p:cNvPr id="134" name="Freeform 133">
                <a:extLst>
                  <a:ext uri="{FF2B5EF4-FFF2-40B4-BE49-F238E27FC236}">
                    <a16:creationId xmlns:a16="http://schemas.microsoft.com/office/drawing/2014/main" id="{E8E6CCDE-F2E2-EC82-B652-DDD4C19D1FEB}"/>
                  </a:ext>
                </a:extLst>
              </p:cNvPr>
              <p:cNvSpPr/>
              <p:nvPr/>
            </p:nvSpPr>
            <p:spPr>
              <a:xfrm>
                <a:off x="7216180" y="3202001"/>
                <a:ext cx="277249" cy="277164"/>
              </a:xfrm>
              <a:custGeom>
                <a:avLst/>
                <a:gdLst>
                  <a:gd name="connsiteX0" fmla="*/ 199745 w 277249"/>
                  <a:gd name="connsiteY0" fmla="*/ 277164 h 277164"/>
                  <a:gd name="connsiteX1" fmla="*/ 188200 w 277249"/>
                  <a:gd name="connsiteY1" fmla="*/ 272410 h 277164"/>
                  <a:gd name="connsiteX2" fmla="*/ 4839 w 277249"/>
                  <a:gd name="connsiteY2" fmla="*/ 89049 h 277164"/>
                  <a:gd name="connsiteX3" fmla="*/ 4839 w 277249"/>
                  <a:gd name="connsiteY3" fmla="*/ 65959 h 277164"/>
                  <a:gd name="connsiteX4" fmla="*/ 65959 w 277249"/>
                  <a:gd name="connsiteY4" fmla="*/ 4839 h 277164"/>
                  <a:gd name="connsiteX5" fmla="*/ 89049 w 277249"/>
                  <a:gd name="connsiteY5" fmla="*/ 4839 h 277164"/>
                  <a:gd name="connsiteX6" fmla="*/ 272410 w 277249"/>
                  <a:gd name="connsiteY6" fmla="*/ 188200 h 277164"/>
                  <a:gd name="connsiteX7" fmla="*/ 272410 w 277249"/>
                  <a:gd name="connsiteY7" fmla="*/ 211290 h 277164"/>
                  <a:gd name="connsiteX8" fmla="*/ 211290 w 277249"/>
                  <a:gd name="connsiteY8" fmla="*/ 272410 h 277164"/>
                  <a:gd name="connsiteX9" fmla="*/ 199745 w 277249"/>
                  <a:gd name="connsiteY9" fmla="*/ 277164 h 277164"/>
                  <a:gd name="connsiteX10" fmla="*/ 39474 w 277249"/>
                  <a:gd name="connsiteY10" fmla="*/ 77504 h 277164"/>
                  <a:gd name="connsiteX11" fmla="*/ 199745 w 277249"/>
                  <a:gd name="connsiteY11" fmla="*/ 237775 h 277164"/>
                  <a:gd name="connsiteX12" fmla="*/ 237775 w 277249"/>
                  <a:gd name="connsiteY12" fmla="*/ 199745 h 277164"/>
                  <a:gd name="connsiteX13" fmla="*/ 77504 w 277249"/>
                  <a:gd name="connsiteY13" fmla="*/ 39474 h 277164"/>
                  <a:gd name="connsiteX14" fmla="*/ 39474 w 277249"/>
                  <a:gd name="connsiteY14" fmla="*/ 77504 h 277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7249" h="277164">
                    <a:moveTo>
                      <a:pt x="199745" y="277164"/>
                    </a:moveTo>
                    <a:cubicBezTo>
                      <a:pt x="195671" y="277164"/>
                      <a:pt x="191256" y="275466"/>
                      <a:pt x="188200" y="272410"/>
                    </a:cubicBezTo>
                    <a:lnTo>
                      <a:pt x="4839" y="89049"/>
                    </a:lnTo>
                    <a:cubicBezTo>
                      <a:pt x="-1613" y="82597"/>
                      <a:pt x="-1613" y="72411"/>
                      <a:pt x="4839" y="65959"/>
                    </a:cubicBezTo>
                    <a:lnTo>
                      <a:pt x="65959" y="4839"/>
                    </a:lnTo>
                    <a:cubicBezTo>
                      <a:pt x="72411" y="-1613"/>
                      <a:pt x="82598" y="-1613"/>
                      <a:pt x="89049" y="4839"/>
                    </a:cubicBezTo>
                    <a:lnTo>
                      <a:pt x="272410" y="188200"/>
                    </a:lnTo>
                    <a:cubicBezTo>
                      <a:pt x="278862" y="194652"/>
                      <a:pt x="278862" y="204838"/>
                      <a:pt x="272410" y="211290"/>
                    </a:cubicBezTo>
                    <a:lnTo>
                      <a:pt x="211290" y="272410"/>
                    </a:lnTo>
                    <a:cubicBezTo>
                      <a:pt x="208234" y="275466"/>
                      <a:pt x="203820" y="277164"/>
                      <a:pt x="199745" y="277164"/>
                    </a:cubicBezTo>
                    <a:close/>
                    <a:moveTo>
                      <a:pt x="39474" y="77504"/>
                    </a:moveTo>
                    <a:lnTo>
                      <a:pt x="199745" y="237775"/>
                    </a:lnTo>
                    <a:lnTo>
                      <a:pt x="237775" y="199745"/>
                    </a:lnTo>
                    <a:lnTo>
                      <a:pt x="77504" y="39474"/>
                    </a:lnTo>
                    <a:lnTo>
                      <a:pt x="39474" y="77504"/>
                    </a:lnTo>
                    <a:close/>
                  </a:path>
                </a:pathLst>
              </a:custGeom>
              <a:grpFill/>
              <a:ln w="3393" cap="flat">
                <a:noFill/>
                <a:prstDash val="solid"/>
                <a:miter/>
              </a:ln>
            </p:spPr>
            <p:txBody>
              <a:bodyPr rtlCol="0" anchor="ctr"/>
              <a:lstStyle/>
              <a:p>
                <a:endParaRPr lang="de-DE" dirty="0">
                  <a:solidFill>
                    <a:schemeClr val="bg1"/>
                  </a:solidFill>
                </a:endParaRPr>
              </a:p>
            </p:txBody>
          </p:sp>
          <p:sp>
            <p:nvSpPr>
              <p:cNvPr id="135" name="Freeform 134">
                <a:extLst>
                  <a:ext uri="{FF2B5EF4-FFF2-40B4-BE49-F238E27FC236}">
                    <a16:creationId xmlns:a16="http://schemas.microsoft.com/office/drawing/2014/main" id="{CF31974C-DD9A-F3A2-89FD-DDD0D9CCFF06}"/>
                  </a:ext>
                </a:extLst>
              </p:cNvPr>
              <p:cNvSpPr/>
              <p:nvPr/>
            </p:nvSpPr>
            <p:spPr>
              <a:xfrm>
                <a:off x="7460662" y="3303869"/>
                <a:ext cx="114261" cy="114176"/>
              </a:xfrm>
              <a:custGeom>
                <a:avLst/>
                <a:gdLst>
                  <a:gd name="connsiteX0" fmla="*/ 16384 w 114261"/>
                  <a:gd name="connsiteY0" fmla="*/ 114176 h 114176"/>
                  <a:gd name="connsiteX1" fmla="*/ 4839 w 114261"/>
                  <a:gd name="connsiteY1" fmla="*/ 109423 h 114176"/>
                  <a:gd name="connsiteX2" fmla="*/ 4839 w 114261"/>
                  <a:gd name="connsiteY2" fmla="*/ 86333 h 114176"/>
                  <a:gd name="connsiteX3" fmla="*/ 86333 w 114261"/>
                  <a:gd name="connsiteY3" fmla="*/ 4839 h 114176"/>
                  <a:gd name="connsiteX4" fmla="*/ 109422 w 114261"/>
                  <a:gd name="connsiteY4" fmla="*/ 4839 h 114176"/>
                  <a:gd name="connsiteX5" fmla="*/ 109422 w 114261"/>
                  <a:gd name="connsiteY5" fmla="*/ 27929 h 114176"/>
                  <a:gd name="connsiteX6" fmla="*/ 27928 w 114261"/>
                  <a:gd name="connsiteY6" fmla="*/ 109423 h 114176"/>
                  <a:gd name="connsiteX7" fmla="*/ 16384 w 114261"/>
                  <a:gd name="connsiteY7" fmla="*/ 114176 h 114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4261" h="114176">
                    <a:moveTo>
                      <a:pt x="16384" y="114176"/>
                    </a:moveTo>
                    <a:cubicBezTo>
                      <a:pt x="12309" y="114176"/>
                      <a:pt x="7895" y="112479"/>
                      <a:pt x="4839" y="109423"/>
                    </a:cubicBezTo>
                    <a:cubicBezTo>
                      <a:pt x="-1613" y="102971"/>
                      <a:pt x="-1613" y="92784"/>
                      <a:pt x="4839" y="86333"/>
                    </a:cubicBezTo>
                    <a:lnTo>
                      <a:pt x="86333" y="4839"/>
                    </a:lnTo>
                    <a:cubicBezTo>
                      <a:pt x="92784" y="-1613"/>
                      <a:pt x="102971" y="-1613"/>
                      <a:pt x="109422" y="4839"/>
                    </a:cubicBezTo>
                    <a:cubicBezTo>
                      <a:pt x="115874" y="11290"/>
                      <a:pt x="115874" y="21477"/>
                      <a:pt x="109422" y="27929"/>
                    </a:cubicBezTo>
                    <a:lnTo>
                      <a:pt x="27928" y="109423"/>
                    </a:lnTo>
                    <a:cubicBezTo>
                      <a:pt x="24873" y="112479"/>
                      <a:pt x="20458" y="114176"/>
                      <a:pt x="16384" y="114176"/>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36" name="Freeform 135">
                <a:extLst>
                  <a:ext uri="{FF2B5EF4-FFF2-40B4-BE49-F238E27FC236}">
                    <a16:creationId xmlns:a16="http://schemas.microsoft.com/office/drawing/2014/main" id="{AA9D6436-E024-E004-357C-755D8F9AF100}"/>
                  </a:ext>
                </a:extLst>
              </p:cNvPr>
              <p:cNvSpPr/>
              <p:nvPr/>
            </p:nvSpPr>
            <p:spPr>
              <a:xfrm>
                <a:off x="7287488" y="3069574"/>
                <a:ext cx="175381" cy="175296"/>
              </a:xfrm>
              <a:custGeom>
                <a:avLst/>
                <a:gdLst>
                  <a:gd name="connsiteX0" fmla="*/ 16384 w 175381"/>
                  <a:gd name="connsiteY0" fmla="*/ 175297 h 175296"/>
                  <a:gd name="connsiteX1" fmla="*/ 4839 w 175381"/>
                  <a:gd name="connsiteY1" fmla="*/ 170543 h 175296"/>
                  <a:gd name="connsiteX2" fmla="*/ 4839 w 175381"/>
                  <a:gd name="connsiteY2" fmla="*/ 147453 h 175296"/>
                  <a:gd name="connsiteX3" fmla="*/ 147454 w 175381"/>
                  <a:gd name="connsiteY3" fmla="*/ 4839 h 175296"/>
                  <a:gd name="connsiteX4" fmla="*/ 170543 w 175381"/>
                  <a:gd name="connsiteY4" fmla="*/ 4839 h 175296"/>
                  <a:gd name="connsiteX5" fmla="*/ 170543 w 175381"/>
                  <a:gd name="connsiteY5" fmla="*/ 27929 h 175296"/>
                  <a:gd name="connsiteX6" fmla="*/ 27928 w 175381"/>
                  <a:gd name="connsiteY6" fmla="*/ 170543 h 175296"/>
                  <a:gd name="connsiteX7" fmla="*/ 16384 w 175381"/>
                  <a:gd name="connsiteY7" fmla="*/ 175297 h 175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5381" h="175296">
                    <a:moveTo>
                      <a:pt x="16384" y="175297"/>
                    </a:moveTo>
                    <a:cubicBezTo>
                      <a:pt x="12309" y="175297"/>
                      <a:pt x="7895" y="173599"/>
                      <a:pt x="4839" y="170543"/>
                    </a:cubicBezTo>
                    <a:cubicBezTo>
                      <a:pt x="-1613" y="164091"/>
                      <a:pt x="-1613" y="153905"/>
                      <a:pt x="4839" y="147453"/>
                    </a:cubicBezTo>
                    <a:lnTo>
                      <a:pt x="147454" y="4839"/>
                    </a:lnTo>
                    <a:cubicBezTo>
                      <a:pt x="153905" y="-1613"/>
                      <a:pt x="164092" y="-1613"/>
                      <a:pt x="170543" y="4839"/>
                    </a:cubicBezTo>
                    <a:cubicBezTo>
                      <a:pt x="176995" y="11290"/>
                      <a:pt x="176995" y="21477"/>
                      <a:pt x="170543" y="27929"/>
                    </a:cubicBezTo>
                    <a:lnTo>
                      <a:pt x="27928" y="170543"/>
                    </a:lnTo>
                    <a:cubicBezTo>
                      <a:pt x="24873" y="173599"/>
                      <a:pt x="20458" y="175297"/>
                      <a:pt x="16384" y="175297"/>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37" name="Freeform 136">
                <a:extLst>
                  <a:ext uri="{FF2B5EF4-FFF2-40B4-BE49-F238E27FC236}">
                    <a16:creationId xmlns:a16="http://schemas.microsoft.com/office/drawing/2014/main" id="{5D797461-A4B3-B9D4-47E9-64D3515593B2}"/>
                  </a:ext>
                </a:extLst>
              </p:cNvPr>
              <p:cNvSpPr/>
              <p:nvPr/>
            </p:nvSpPr>
            <p:spPr>
              <a:xfrm>
                <a:off x="7277386" y="2896437"/>
                <a:ext cx="419693" cy="338585"/>
              </a:xfrm>
              <a:custGeom>
                <a:avLst/>
                <a:gdLst>
                  <a:gd name="connsiteX0" fmla="*/ 16299 w 419693"/>
                  <a:gd name="connsiteY0" fmla="*/ 338246 h 338585"/>
                  <a:gd name="connsiteX1" fmla="*/ 0 w 419693"/>
                  <a:gd name="connsiteY1" fmla="*/ 321947 h 338585"/>
                  <a:gd name="connsiteX2" fmla="*/ 0 w 419693"/>
                  <a:gd name="connsiteY2" fmla="*/ 201744 h 338585"/>
                  <a:gd name="connsiteX3" fmla="*/ 20713 w 419693"/>
                  <a:gd name="connsiteY3" fmla="*/ 151829 h 338585"/>
                  <a:gd name="connsiteX4" fmla="*/ 151782 w 419693"/>
                  <a:gd name="connsiteY4" fmla="*/ 20759 h 338585"/>
                  <a:gd name="connsiteX5" fmla="*/ 198981 w 419693"/>
                  <a:gd name="connsiteY5" fmla="*/ 47 h 338585"/>
                  <a:gd name="connsiteX6" fmla="*/ 248556 w 419693"/>
                  <a:gd name="connsiteY6" fmla="*/ 18043 h 338585"/>
                  <a:gd name="connsiteX7" fmla="*/ 396264 w 419693"/>
                  <a:gd name="connsiteY7" fmla="*/ 151150 h 338585"/>
                  <a:gd name="connsiteX8" fmla="*/ 419694 w 419693"/>
                  <a:gd name="connsiteY8" fmla="*/ 203442 h 338585"/>
                  <a:gd name="connsiteX9" fmla="*/ 419694 w 419693"/>
                  <a:gd name="connsiteY9" fmla="*/ 301574 h 338585"/>
                  <a:gd name="connsiteX10" fmla="*/ 403395 w 419693"/>
                  <a:gd name="connsiteY10" fmla="*/ 317873 h 338585"/>
                  <a:gd name="connsiteX11" fmla="*/ 387096 w 419693"/>
                  <a:gd name="connsiteY11" fmla="*/ 301574 h 338585"/>
                  <a:gd name="connsiteX12" fmla="*/ 387096 w 419693"/>
                  <a:gd name="connsiteY12" fmla="*/ 203442 h 338585"/>
                  <a:gd name="connsiteX13" fmla="*/ 374533 w 419693"/>
                  <a:gd name="connsiteY13" fmla="*/ 175598 h 338585"/>
                  <a:gd name="connsiteX14" fmla="*/ 226825 w 419693"/>
                  <a:gd name="connsiteY14" fmla="*/ 42491 h 338585"/>
                  <a:gd name="connsiteX15" fmla="*/ 200000 w 419693"/>
                  <a:gd name="connsiteY15" fmla="*/ 32984 h 338585"/>
                  <a:gd name="connsiteX16" fmla="*/ 174872 w 419693"/>
                  <a:gd name="connsiteY16" fmla="*/ 44189 h 338585"/>
                  <a:gd name="connsiteX17" fmla="*/ 43803 w 419693"/>
                  <a:gd name="connsiteY17" fmla="*/ 175258 h 338585"/>
                  <a:gd name="connsiteX18" fmla="*/ 32598 w 419693"/>
                  <a:gd name="connsiteY18" fmla="*/ 202083 h 338585"/>
                  <a:gd name="connsiteX19" fmla="*/ 32598 w 419693"/>
                  <a:gd name="connsiteY19" fmla="*/ 322287 h 338585"/>
                  <a:gd name="connsiteX20" fmla="*/ 16299 w 419693"/>
                  <a:gd name="connsiteY20" fmla="*/ 338586 h 338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19693" h="338585">
                    <a:moveTo>
                      <a:pt x="16299" y="338246"/>
                    </a:moveTo>
                    <a:cubicBezTo>
                      <a:pt x="7131" y="338246"/>
                      <a:pt x="0" y="331115"/>
                      <a:pt x="0" y="321947"/>
                    </a:cubicBezTo>
                    <a:lnTo>
                      <a:pt x="0" y="201744"/>
                    </a:lnTo>
                    <a:cubicBezTo>
                      <a:pt x="0" y="183068"/>
                      <a:pt x="7471" y="165072"/>
                      <a:pt x="20713" y="151829"/>
                    </a:cubicBezTo>
                    <a:lnTo>
                      <a:pt x="151782" y="20759"/>
                    </a:lnTo>
                    <a:cubicBezTo>
                      <a:pt x="164686" y="7856"/>
                      <a:pt x="180985" y="726"/>
                      <a:pt x="198981" y="47"/>
                    </a:cubicBezTo>
                    <a:cubicBezTo>
                      <a:pt x="216978" y="-633"/>
                      <a:pt x="234974" y="6159"/>
                      <a:pt x="248556" y="18043"/>
                    </a:cubicBezTo>
                    <a:lnTo>
                      <a:pt x="396264" y="151150"/>
                    </a:lnTo>
                    <a:cubicBezTo>
                      <a:pt x="411205" y="164392"/>
                      <a:pt x="419694" y="183408"/>
                      <a:pt x="419694" y="203442"/>
                    </a:cubicBezTo>
                    <a:lnTo>
                      <a:pt x="419694" y="301574"/>
                    </a:lnTo>
                    <a:cubicBezTo>
                      <a:pt x="419694" y="310742"/>
                      <a:pt x="412563" y="317873"/>
                      <a:pt x="403395" y="317873"/>
                    </a:cubicBezTo>
                    <a:cubicBezTo>
                      <a:pt x="394227" y="317873"/>
                      <a:pt x="387096" y="310742"/>
                      <a:pt x="387096" y="301574"/>
                    </a:cubicBezTo>
                    <a:lnTo>
                      <a:pt x="387096" y="203442"/>
                    </a:lnTo>
                    <a:cubicBezTo>
                      <a:pt x="387096" y="192915"/>
                      <a:pt x="382682" y="182389"/>
                      <a:pt x="374533" y="175598"/>
                    </a:cubicBezTo>
                    <a:lnTo>
                      <a:pt x="226825" y="42491"/>
                    </a:lnTo>
                    <a:cubicBezTo>
                      <a:pt x="219694" y="36040"/>
                      <a:pt x="209847" y="32644"/>
                      <a:pt x="200000" y="32984"/>
                    </a:cubicBezTo>
                    <a:cubicBezTo>
                      <a:pt x="190492" y="32984"/>
                      <a:pt x="182003" y="37058"/>
                      <a:pt x="174872" y="44189"/>
                    </a:cubicBezTo>
                    <a:lnTo>
                      <a:pt x="43803" y="175258"/>
                    </a:lnTo>
                    <a:cubicBezTo>
                      <a:pt x="36672" y="182389"/>
                      <a:pt x="32598" y="191897"/>
                      <a:pt x="32598" y="202083"/>
                    </a:cubicBezTo>
                    <a:lnTo>
                      <a:pt x="32598" y="322287"/>
                    </a:lnTo>
                    <a:cubicBezTo>
                      <a:pt x="32598" y="331455"/>
                      <a:pt x="25467" y="338586"/>
                      <a:pt x="16299" y="338586"/>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38" name="Freeform 137">
                <a:extLst>
                  <a:ext uri="{FF2B5EF4-FFF2-40B4-BE49-F238E27FC236}">
                    <a16:creationId xmlns:a16="http://schemas.microsoft.com/office/drawing/2014/main" id="{270B9D59-7D98-F590-9690-8CAF8113C7AB}"/>
                  </a:ext>
                </a:extLst>
              </p:cNvPr>
              <p:cNvSpPr/>
              <p:nvPr/>
            </p:nvSpPr>
            <p:spPr>
              <a:xfrm>
                <a:off x="7460747" y="3242408"/>
                <a:ext cx="399320" cy="216383"/>
              </a:xfrm>
              <a:custGeom>
                <a:avLst/>
                <a:gdLst>
                  <a:gd name="connsiteX0" fmla="*/ 383022 w 399320"/>
                  <a:gd name="connsiteY0" fmla="*/ 216383 h 216383"/>
                  <a:gd name="connsiteX1" fmla="*/ 375890 w 399320"/>
                  <a:gd name="connsiteY1" fmla="*/ 214686 h 216383"/>
                  <a:gd name="connsiteX2" fmla="*/ 297792 w 399320"/>
                  <a:gd name="connsiteY2" fmla="*/ 175636 h 216383"/>
                  <a:gd name="connsiteX3" fmla="*/ 16299 w 399320"/>
                  <a:gd name="connsiteY3" fmla="*/ 175636 h 216383"/>
                  <a:gd name="connsiteX4" fmla="*/ 0 w 399320"/>
                  <a:gd name="connsiteY4" fmla="*/ 159338 h 216383"/>
                  <a:gd name="connsiteX5" fmla="*/ 16299 w 399320"/>
                  <a:gd name="connsiteY5" fmla="*/ 143039 h 216383"/>
                  <a:gd name="connsiteX6" fmla="*/ 301528 w 399320"/>
                  <a:gd name="connsiteY6" fmla="*/ 143039 h 216383"/>
                  <a:gd name="connsiteX7" fmla="*/ 308659 w 399320"/>
                  <a:gd name="connsiteY7" fmla="*/ 144737 h 216383"/>
                  <a:gd name="connsiteX8" fmla="*/ 366723 w 399320"/>
                  <a:gd name="connsiteY8" fmla="*/ 173599 h 216383"/>
                  <a:gd name="connsiteX9" fmla="*/ 366723 w 399320"/>
                  <a:gd name="connsiteY9" fmla="*/ 63243 h 216383"/>
                  <a:gd name="connsiteX10" fmla="*/ 308659 w 399320"/>
                  <a:gd name="connsiteY10" fmla="*/ 92105 h 216383"/>
                  <a:gd name="connsiteX11" fmla="*/ 301528 w 399320"/>
                  <a:gd name="connsiteY11" fmla="*/ 93803 h 216383"/>
                  <a:gd name="connsiteX12" fmla="*/ 184040 w 399320"/>
                  <a:gd name="connsiteY12" fmla="*/ 93803 h 216383"/>
                  <a:gd name="connsiteX13" fmla="*/ 135823 w 399320"/>
                  <a:gd name="connsiteY13" fmla="*/ 61884 h 216383"/>
                  <a:gd name="connsiteX14" fmla="*/ 147029 w 399320"/>
                  <a:gd name="connsiteY14" fmla="*/ 4839 h 216383"/>
                  <a:gd name="connsiteX15" fmla="*/ 170119 w 399320"/>
                  <a:gd name="connsiteY15" fmla="*/ 4839 h 216383"/>
                  <a:gd name="connsiteX16" fmla="*/ 170119 w 399320"/>
                  <a:gd name="connsiteY16" fmla="*/ 27929 h 216383"/>
                  <a:gd name="connsiteX17" fmla="*/ 166044 w 399320"/>
                  <a:gd name="connsiteY17" fmla="*/ 49321 h 216383"/>
                  <a:gd name="connsiteX18" fmla="*/ 184040 w 399320"/>
                  <a:gd name="connsiteY18" fmla="*/ 61205 h 216383"/>
                  <a:gd name="connsiteX19" fmla="*/ 297453 w 399320"/>
                  <a:gd name="connsiteY19" fmla="*/ 61205 h 216383"/>
                  <a:gd name="connsiteX20" fmla="*/ 375551 w 399320"/>
                  <a:gd name="connsiteY20" fmla="*/ 22156 h 216383"/>
                  <a:gd name="connsiteX21" fmla="*/ 391510 w 399320"/>
                  <a:gd name="connsiteY21" fmla="*/ 22835 h 216383"/>
                  <a:gd name="connsiteX22" fmla="*/ 399320 w 399320"/>
                  <a:gd name="connsiteY22" fmla="*/ 36757 h 216383"/>
                  <a:gd name="connsiteX23" fmla="*/ 399320 w 399320"/>
                  <a:gd name="connsiteY23" fmla="*/ 199745 h 216383"/>
                  <a:gd name="connsiteX24" fmla="*/ 391510 w 399320"/>
                  <a:gd name="connsiteY24" fmla="*/ 213667 h 216383"/>
                  <a:gd name="connsiteX25" fmla="*/ 383022 w 399320"/>
                  <a:gd name="connsiteY25" fmla="*/ 216044 h 2163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399320" h="216383">
                    <a:moveTo>
                      <a:pt x="383022" y="216383"/>
                    </a:moveTo>
                    <a:cubicBezTo>
                      <a:pt x="380645" y="216383"/>
                      <a:pt x="377928" y="215704"/>
                      <a:pt x="375890" y="214686"/>
                    </a:cubicBezTo>
                    <a:lnTo>
                      <a:pt x="297792" y="175636"/>
                    </a:lnTo>
                    <a:lnTo>
                      <a:pt x="16299" y="175636"/>
                    </a:lnTo>
                    <a:cubicBezTo>
                      <a:pt x="7131" y="175636"/>
                      <a:pt x="0" y="168506"/>
                      <a:pt x="0" y="159338"/>
                    </a:cubicBezTo>
                    <a:cubicBezTo>
                      <a:pt x="0" y="150170"/>
                      <a:pt x="7131" y="143039"/>
                      <a:pt x="16299" y="143039"/>
                    </a:cubicBezTo>
                    <a:lnTo>
                      <a:pt x="301528" y="143039"/>
                    </a:lnTo>
                    <a:cubicBezTo>
                      <a:pt x="303904" y="143039"/>
                      <a:pt x="306621" y="143718"/>
                      <a:pt x="308659" y="144737"/>
                    </a:cubicBezTo>
                    <a:lnTo>
                      <a:pt x="366723" y="173599"/>
                    </a:lnTo>
                    <a:lnTo>
                      <a:pt x="366723" y="63243"/>
                    </a:lnTo>
                    <a:lnTo>
                      <a:pt x="308659" y="92105"/>
                    </a:lnTo>
                    <a:cubicBezTo>
                      <a:pt x="306281" y="93124"/>
                      <a:pt x="303904" y="93803"/>
                      <a:pt x="301528" y="93803"/>
                    </a:cubicBezTo>
                    <a:lnTo>
                      <a:pt x="184040" y="93803"/>
                    </a:lnTo>
                    <a:cubicBezTo>
                      <a:pt x="162988" y="93803"/>
                      <a:pt x="143973" y="81239"/>
                      <a:pt x="135823" y="61884"/>
                    </a:cubicBezTo>
                    <a:cubicBezTo>
                      <a:pt x="127674" y="42190"/>
                      <a:pt x="132089" y="19779"/>
                      <a:pt x="147029" y="4839"/>
                    </a:cubicBezTo>
                    <a:cubicBezTo>
                      <a:pt x="153480" y="-1613"/>
                      <a:pt x="163667" y="-1613"/>
                      <a:pt x="170119" y="4839"/>
                    </a:cubicBezTo>
                    <a:cubicBezTo>
                      <a:pt x="176570" y="11290"/>
                      <a:pt x="176570" y="21477"/>
                      <a:pt x="170119" y="27929"/>
                    </a:cubicBezTo>
                    <a:cubicBezTo>
                      <a:pt x="164686" y="33362"/>
                      <a:pt x="162988" y="41851"/>
                      <a:pt x="166044" y="49321"/>
                    </a:cubicBezTo>
                    <a:cubicBezTo>
                      <a:pt x="169100" y="56452"/>
                      <a:pt x="176231" y="61205"/>
                      <a:pt x="184040" y="61205"/>
                    </a:cubicBezTo>
                    <a:lnTo>
                      <a:pt x="297453" y="61205"/>
                    </a:lnTo>
                    <a:lnTo>
                      <a:pt x="375551" y="22156"/>
                    </a:lnTo>
                    <a:cubicBezTo>
                      <a:pt x="380645" y="19779"/>
                      <a:pt x="386757" y="19779"/>
                      <a:pt x="391510" y="22835"/>
                    </a:cubicBezTo>
                    <a:cubicBezTo>
                      <a:pt x="396264" y="25891"/>
                      <a:pt x="399320" y="30985"/>
                      <a:pt x="399320" y="36757"/>
                    </a:cubicBezTo>
                    <a:lnTo>
                      <a:pt x="399320" y="199745"/>
                    </a:lnTo>
                    <a:cubicBezTo>
                      <a:pt x="399320" y="205517"/>
                      <a:pt x="396264" y="210611"/>
                      <a:pt x="391510" y="213667"/>
                    </a:cubicBezTo>
                    <a:cubicBezTo>
                      <a:pt x="388794" y="215365"/>
                      <a:pt x="386077" y="216044"/>
                      <a:pt x="383022" y="216044"/>
                    </a:cubicBezTo>
                    <a:close/>
                  </a:path>
                </a:pathLst>
              </a:custGeom>
              <a:grpFill/>
              <a:ln w="3393" cap="flat">
                <a:noFill/>
                <a:prstDash val="solid"/>
                <a:miter/>
              </a:ln>
            </p:spPr>
            <p:txBody>
              <a:bodyPr rtlCol="0" anchor="ctr"/>
              <a:lstStyle/>
              <a:p>
                <a:endParaRPr lang="de-DE" dirty="0">
                  <a:solidFill>
                    <a:schemeClr val="bg1"/>
                  </a:solidFill>
                </a:endParaRPr>
              </a:p>
            </p:txBody>
          </p:sp>
        </p:grpSp>
      </p:grpSp>
      <p:grpSp>
        <p:nvGrpSpPr>
          <p:cNvPr id="150" name="Graphic 2">
            <a:extLst>
              <a:ext uri="{FF2B5EF4-FFF2-40B4-BE49-F238E27FC236}">
                <a16:creationId xmlns:a16="http://schemas.microsoft.com/office/drawing/2014/main" id="{313B46E9-4A03-0EF1-6104-4F1EA1E8019C}"/>
              </a:ext>
            </a:extLst>
          </p:cNvPr>
          <p:cNvGrpSpPr/>
          <p:nvPr userDrawn="1"/>
        </p:nvGrpSpPr>
        <p:grpSpPr>
          <a:xfrm>
            <a:off x="6013747" y="6392487"/>
            <a:ext cx="655288" cy="836040"/>
            <a:chOff x="5321116" y="858896"/>
            <a:chExt cx="888315" cy="1133345"/>
          </a:xfrm>
          <a:solidFill>
            <a:srgbClr val="D38CBC"/>
          </a:solidFill>
        </p:grpSpPr>
        <p:sp>
          <p:nvSpPr>
            <p:cNvPr id="151" name="Freeform 150">
              <a:extLst>
                <a:ext uri="{FF2B5EF4-FFF2-40B4-BE49-F238E27FC236}">
                  <a16:creationId xmlns:a16="http://schemas.microsoft.com/office/drawing/2014/main" id="{BBE9E2BC-9F33-22C4-5578-83C7792E5C74}"/>
                </a:ext>
              </a:extLst>
            </p:cNvPr>
            <p:cNvSpPr/>
            <p:nvPr/>
          </p:nvSpPr>
          <p:spPr>
            <a:xfrm>
              <a:off x="5484486" y="1083374"/>
              <a:ext cx="277113" cy="317697"/>
            </a:xfrm>
            <a:custGeom>
              <a:avLst/>
              <a:gdLst>
                <a:gd name="connsiteX0" fmla="*/ 260815 w 277113"/>
                <a:gd name="connsiteY0" fmla="*/ 317697 h 317697"/>
                <a:gd name="connsiteX1" fmla="*/ 248251 w 277113"/>
                <a:gd name="connsiteY1" fmla="*/ 311925 h 317697"/>
                <a:gd name="connsiteX2" fmla="*/ 191206 w 277113"/>
                <a:gd name="connsiteY2" fmla="*/ 277969 h 317697"/>
                <a:gd name="connsiteX3" fmla="*/ 89338 w 277113"/>
                <a:gd name="connsiteY3" fmla="*/ 228394 h 317697"/>
                <a:gd name="connsiteX4" fmla="*/ 15314 w 277113"/>
                <a:gd name="connsiteY4" fmla="*/ 79328 h 317697"/>
                <a:gd name="connsiteX5" fmla="*/ 1053 w 277113"/>
                <a:gd name="connsiteY5" fmla="*/ 22282 h 317697"/>
                <a:gd name="connsiteX6" fmla="*/ 7165 w 277113"/>
                <a:gd name="connsiteY6" fmla="*/ 2927 h 317697"/>
                <a:gd name="connsiteX7" fmla="*/ 27539 w 277113"/>
                <a:gd name="connsiteY7" fmla="*/ 4285 h 317697"/>
                <a:gd name="connsiteX8" fmla="*/ 114126 w 277113"/>
                <a:gd name="connsiteY8" fmla="*/ 38920 h 317697"/>
                <a:gd name="connsiteX9" fmla="*/ 211918 w 277113"/>
                <a:gd name="connsiteY9" fmla="*/ 77290 h 317697"/>
                <a:gd name="connsiteX10" fmla="*/ 211918 w 277113"/>
                <a:gd name="connsiteY10" fmla="*/ 77290 h 317697"/>
                <a:gd name="connsiteX11" fmla="*/ 212937 w 277113"/>
                <a:gd name="connsiteY11" fmla="*/ 77969 h 317697"/>
                <a:gd name="connsiteX12" fmla="*/ 217351 w 277113"/>
                <a:gd name="connsiteY12" fmla="*/ 81365 h 317697"/>
                <a:gd name="connsiteX13" fmla="*/ 277114 w 277113"/>
                <a:gd name="connsiteY13" fmla="*/ 237222 h 317697"/>
                <a:gd name="connsiteX14" fmla="*/ 277114 w 277113"/>
                <a:gd name="connsiteY14" fmla="*/ 238580 h 317697"/>
                <a:gd name="connsiteX15" fmla="*/ 277114 w 277113"/>
                <a:gd name="connsiteY15" fmla="*/ 238580 h 317697"/>
                <a:gd name="connsiteX16" fmla="*/ 277114 w 277113"/>
                <a:gd name="connsiteY16" fmla="*/ 248767 h 317697"/>
                <a:gd name="connsiteX17" fmla="*/ 277114 w 277113"/>
                <a:gd name="connsiteY17" fmla="*/ 274234 h 317697"/>
                <a:gd name="connsiteX18" fmla="*/ 277114 w 277113"/>
                <a:gd name="connsiteY18" fmla="*/ 301398 h 317697"/>
                <a:gd name="connsiteX19" fmla="*/ 266248 w 277113"/>
                <a:gd name="connsiteY19" fmla="*/ 316679 h 317697"/>
                <a:gd name="connsiteX20" fmla="*/ 260815 w 277113"/>
                <a:gd name="connsiteY20" fmla="*/ 317697 h 317697"/>
                <a:gd name="connsiteX21" fmla="*/ 42819 w 277113"/>
                <a:gd name="connsiteY21" fmla="*/ 49786 h 317697"/>
                <a:gd name="connsiteX22" fmla="*/ 47572 w 277113"/>
                <a:gd name="connsiteY22" fmla="*/ 72536 h 317697"/>
                <a:gd name="connsiteX23" fmla="*/ 108353 w 277113"/>
                <a:gd name="connsiteY23" fmla="*/ 201568 h 317697"/>
                <a:gd name="connsiteX24" fmla="*/ 200713 w 277113"/>
                <a:gd name="connsiteY24" fmla="*/ 246730 h 317697"/>
                <a:gd name="connsiteX25" fmla="*/ 245195 w 277113"/>
                <a:gd name="connsiteY25" fmla="*/ 265066 h 317697"/>
                <a:gd name="connsiteX26" fmla="*/ 245195 w 277113"/>
                <a:gd name="connsiteY26" fmla="*/ 248767 h 317697"/>
                <a:gd name="connsiteX27" fmla="*/ 245195 w 277113"/>
                <a:gd name="connsiteY27" fmla="*/ 240957 h 317697"/>
                <a:gd name="connsiteX28" fmla="*/ 245195 w 277113"/>
                <a:gd name="connsiteY28" fmla="*/ 238580 h 317697"/>
                <a:gd name="connsiteX29" fmla="*/ 245195 w 277113"/>
                <a:gd name="connsiteY29" fmla="*/ 237562 h 317697"/>
                <a:gd name="connsiteX30" fmla="*/ 196978 w 277113"/>
                <a:gd name="connsiteY30" fmla="*/ 106153 h 317697"/>
                <a:gd name="connsiteX31" fmla="*/ 194262 w 277113"/>
                <a:gd name="connsiteY31" fmla="*/ 104115 h 317697"/>
                <a:gd name="connsiteX32" fmla="*/ 193243 w 277113"/>
                <a:gd name="connsiteY32" fmla="*/ 103436 h 317697"/>
                <a:gd name="connsiteX33" fmla="*/ 105297 w 277113"/>
                <a:gd name="connsiteY33" fmla="*/ 69820 h 317697"/>
                <a:gd name="connsiteX34" fmla="*/ 42819 w 277113"/>
                <a:gd name="connsiteY34" fmla="*/ 49786 h 3176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277113" h="317697">
                  <a:moveTo>
                    <a:pt x="260815" y="317697"/>
                  </a:moveTo>
                  <a:cubicBezTo>
                    <a:pt x="256061" y="317697"/>
                    <a:pt x="251647" y="315660"/>
                    <a:pt x="248251" y="311925"/>
                  </a:cubicBezTo>
                  <a:cubicBezTo>
                    <a:pt x="229236" y="289174"/>
                    <a:pt x="214975" y="285100"/>
                    <a:pt x="191206" y="277969"/>
                  </a:cubicBezTo>
                  <a:cubicBezTo>
                    <a:pt x="166418" y="270499"/>
                    <a:pt x="135518" y="261331"/>
                    <a:pt x="89338" y="228394"/>
                  </a:cubicBezTo>
                  <a:cubicBezTo>
                    <a:pt x="37386" y="191382"/>
                    <a:pt x="25841" y="131959"/>
                    <a:pt x="15314" y="79328"/>
                  </a:cubicBezTo>
                  <a:cubicBezTo>
                    <a:pt x="11240" y="58275"/>
                    <a:pt x="7165" y="38241"/>
                    <a:pt x="1053" y="22282"/>
                  </a:cubicBezTo>
                  <a:cubicBezTo>
                    <a:pt x="-1664" y="15151"/>
                    <a:pt x="1053" y="7341"/>
                    <a:pt x="7165" y="2927"/>
                  </a:cubicBezTo>
                  <a:cubicBezTo>
                    <a:pt x="13277" y="-1487"/>
                    <a:pt x="21766" y="-808"/>
                    <a:pt x="27539" y="4285"/>
                  </a:cubicBezTo>
                  <a:cubicBezTo>
                    <a:pt x="42479" y="18207"/>
                    <a:pt x="79151" y="28734"/>
                    <a:pt x="114126" y="38920"/>
                  </a:cubicBezTo>
                  <a:cubicBezTo>
                    <a:pt x="150459" y="49446"/>
                    <a:pt x="188489" y="60312"/>
                    <a:pt x="211918" y="77290"/>
                  </a:cubicBezTo>
                  <a:cubicBezTo>
                    <a:pt x="211918" y="77290"/>
                    <a:pt x="211918" y="77290"/>
                    <a:pt x="211918" y="77290"/>
                  </a:cubicBezTo>
                  <a:lnTo>
                    <a:pt x="212937" y="77969"/>
                  </a:lnTo>
                  <a:cubicBezTo>
                    <a:pt x="214635" y="78988"/>
                    <a:pt x="215993" y="80007"/>
                    <a:pt x="217351" y="81365"/>
                  </a:cubicBezTo>
                  <a:cubicBezTo>
                    <a:pt x="271002" y="126866"/>
                    <a:pt x="276434" y="185609"/>
                    <a:pt x="277114" y="237222"/>
                  </a:cubicBezTo>
                  <a:cubicBezTo>
                    <a:pt x="277114" y="237562"/>
                    <a:pt x="277114" y="238241"/>
                    <a:pt x="277114" y="238580"/>
                  </a:cubicBezTo>
                  <a:lnTo>
                    <a:pt x="277114" y="238580"/>
                  </a:lnTo>
                  <a:cubicBezTo>
                    <a:pt x="277114" y="242315"/>
                    <a:pt x="277114" y="245711"/>
                    <a:pt x="277114" y="248767"/>
                  </a:cubicBezTo>
                  <a:cubicBezTo>
                    <a:pt x="277114" y="257256"/>
                    <a:pt x="277114" y="265745"/>
                    <a:pt x="277114" y="274234"/>
                  </a:cubicBezTo>
                  <a:cubicBezTo>
                    <a:pt x="277114" y="283062"/>
                    <a:pt x="277114" y="292230"/>
                    <a:pt x="277114" y="301398"/>
                  </a:cubicBezTo>
                  <a:cubicBezTo>
                    <a:pt x="277114" y="310567"/>
                    <a:pt x="272699" y="314302"/>
                    <a:pt x="266248" y="316679"/>
                  </a:cubicBezTo>
                  <a:cubicBezTo>
                    <a:pt x="264550" y="317358"/>
                    <a:pt x="262513" y="317697"/>
                    <a:pt x="260815" y="317697"/>
                  </a:cubicBezTo>
                  <a:close/>
                  <a:moveTo>
                    <a:pt x="42819" y="49786"/>
                  </a:moveTo>
                  <a:cubicBezTo>
                    <a:pt x="44517" y="57256"/>
                    <a:pt x="45875" y="64727"/>
                    <a:pt x="47572" y="72536"/>
                  </a:cubicBezTo>
                  <a:cubicBezTo>
                    <a:pt x="57080" y="121433"/>
                    <a:pt x="66927" y="172027"/>
                    <a:pt x="108353" y="201568"/>
                  </a:cubicBezTo>
                  <a:cubicBezTo>
                    <a:pt x="150119" y="231450"/>
                    <a:pt x="176944" y="239599"/>
                    <a:pt x="200713" y="246730"/>
                  </a:cubicBezTo>
                  <a:cubicBezTo>
                    <a:pt x="216333" y="251483"/>
                    <a:pt x="230594" y="255558"/>
                    <a:pt x="245195" y="265066"/>
                  </a:cubicBezTo>
                  <a:cubicBezTo>
                    <a:pt x="245195" y="259633"/>
                    <a:pt x="245195" y="254200"/>
                    <a:pt x="245195" y="248767"/>
                  </a:cubicBezTo>
                  <a:cubicBezTo>
                    <a:pt x="245195" y="243334"/>
                    <a:pt x="245195" y="243334"/>
                    <a:pt x="245195" y="240957"/>
                  </a:cubicBezTo>
                  <a:cubicBezTo>
                    <a:pt x="245195" y="240278"/>
                    <a:pt x="245195" y="239259"/>
                    <a:pt x="245195" y="238580"/>
                  </a:cubicBezTo>
                  <a:cubicBezTo>
                    <a:pt x="245195" y="238580"/>
                    <a:pt x="245195" y="237901"/>
                    <a:pt x="245195" y="237562"/>
                  </a:cubicBezTo>
                  <a:cubicBezTo>
                    <a:pt x="244516" y="180855"/>
                    <a:pt x="236027" y="139090"/>
                    <a:pt x="196978" y="106153"/>
                  </a:cubicBezTo>
                  <a:cubicBezTo>
                    <a:pt x="195959" y="105474"/>
                    <a:pt x="195280" y="104794"/>
                    <a:pt x="194262" y="104115"/>
                  </a:cubicBezTo>
                  <a:lnTo>
                    <a:pt x="193243" y="103436"/>
                  </a:lnTo>
                  <a:cubicBezTo>
                    <a:pt x="174228" y="89854"/>
                    <a:pt x="139253" y="79667"/>
                    <a:pt x="105297" y="69820"/>
                  </a:cubicBezTo>
                  <a:cubicBezTo>
                    <a:pt x="82886" y="63368"/>
                    <a:pt x="61155" y="57256"/>
                    <a:pt x="42819" y="49786"/>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52" name="Freeform 151">
              <a:extLst>
                <a:ext uri="{FF2B5EF4-FFF2-40B4-BE49-F238E27FC236}">
                  <a16:creationId xmlns:a16="http://schemas.microsoft.com/office/drawing/2014/main" id="{59D28A04-38E0-3E5D-EE55-E76F5111FE7C}"/>
                </a:ext>
              </a:extLst>
            </p:cNvPr>
            <p:cNvSpPr/>
            <p:nvPr/>
          </p:nvSpPr>
          <p:spPr>
            <a:xfrm>
              <a:off x="5667542" y="858896"/>
              <a:ext cx="256366" cy="489883"/>
            </a:xfrm>
            <a:custGeom>
              <a:avLst/>
              <a:gdLst>
                <a:gd name="connsiteX0" fmla="*/ 77759 w 256366"/>
                <a:gd name="connsiteY0" fmla="*/ 489883 h 489883"/>
                <a:gd name="connsiteX1" fmla="*/ 66214 w 256366"/>
                <a:gd name="connsiteY1" fmla="*/ 485129 h 489883"/>
                <a:gd name="connsiteX2" fmla="*/ 66214 w 256366"/>
                <a:gd name="connsiteY2" fmla="*/ 462040 h 489883"/>
                <a:gd name="connsiteX3" fmla="*/ 66214 w 256366"/>
                <a:gd name="connsiteY3" fmla="*/ 462040 h 489883"/>
                <a:gd name="connsiteX4" fmla="*/ 130730 w 256366"/>
                <a:gd name="connsiteY4" fmla="*/ 400919 h 489883"/>
                <a:gd name="connsiteX5" fmla="*/ 224448 w 256366"/>
                <a:gd name="connsiteY5" fmla="*/ 240308 h 489883"/>
                <a:gd name="connsiteX6" fmla="*/ 201019 w 256366"/>
                <a:gd name="connsiteY6" fmla="*/ 100410 h 489883"/>
                <a:gd name="connsiteX7" fmla="*/ 188794 w 256366"/>
                <a:gd name="connsiteY7" fmla="*/ 54230 h 489883"/>
                <a:gd name="connsiteX8" fmla="*/ 138540 w 256366"/>
                <a:gd name="connsiteY8" fmla="*/ 99052 h 489883"/>
                <a:gd name="connsiteX9" fmla="*/ 32937 w 256366"/>
                <a:gd name="connsiteY9" fmla="*/ 263398 h 489883"/>
                <a:gd name="connsiteX10" fmla="*/ 35654 w 256366"/>
                <a:gd name="connsiteY10" fmla="*/ 312634 h 489883"/>
                <a:gd name="connsiteX11" fmla="*/ 21392 w 256366"/>
                <a:gd name="connsiteY11" fmla="*/ 330970 h 489883"/>
                <a:gd name="connsiteX12" fmla="*/ 3056 w 256366"/>
                <a:gd name="connsiteY12" fmla="*/ 316709 h 489883"/>
                <a:gd name="connsiteX13" fmla="*/ 0 w 256366"/>
                <a:gd name="connsiteY13" fmla="*/ 263398 h 489883"/>
                <a:gd name="connsiteX14" fmla="*/ 117487 w 256366"/>
                <a:gd name="connsiteY14" fmla="*/ 73925 h 489883"/>
                <a:gd name="connsiteX15" fmla="*/ 188115 w 256366"/>
                <a:gd name="connsiteY15" fmla="*/ 6353 h 489883"/>
                <a:gd name="connsiteX16" fmla="*/ 206112 w 256366"/>
                <a:gd name="connsiteY16" fmla="*/ 920 h 489883"/>
                <a:gd name="connsiteX17" fmla="*/ 216978 w 256366"/>
                <a:gd name="connsiteY17" fmla="*/ 16200 h 489883"/>
                <a:gd name="connsiteX18" fmla="*/ 231918 w 256366"/>
                <a:gd name="connsiteY18" fmla="*/ 91582 h 489883"/>
                <a:gd name="connsiteX19" fmla="*/ 256366 w 256366"/>
                <a:gd name="connsiteY19" fmla="*/ 240308 h 489883"/>
                <a:gd name="connsiteX20" fmla="*/ 151443 w 256366"/>
                <a:gd name="connsiteY20" fmla="*/ 425707 h 489883"/>
                <a:gd name="connsiteX21" fmla="*/ 89643 w 256366"/>
                <a:gd name="connsiteY21" fmla="*/ 483771 h 489883"/>
                <a:gd name="connsiteX22" fmla="*/ 88964 w 256366"/>
                <a:gd name="connsiteY22" fmla="*/ 484450 h 489883"/>
                <a:gd name="connsiteX23" fmla="*/ 88625 w 256366"/>
                <a:gd name="connsiteY23" fmla="*/ 484450 h 489883"/>
                <a:gd name="connsiteX24" fmla="*/ 77080 w 256366"/>
                <a:gd name="connsiteY24" fmla="*/ 489544 h 489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6366" h="489883">
                  <a:moveTo>
                    <a:pt x="77759" y="489883"/>
                  </a:moveTo>
                  <a:cubicBezTo>
                    <a:pt x="73684" y="489883"/>
                    <a:pt x="69270" y="488185"/>
                    <a:pt x="66214" y="485129"/>
                  </a:cubicBezTo>
                  <a:cubicBezTo>
                    <a:pt x="59762" y="478678"/>
                    <a:pt x="59762" y="468491"/>
                    <a:pt x="66214" y="462040"/>
                  </a:cubicBezTo>
                  <a:lnTo>
                    <a:pt x="66214" y="462040"/>
                  </a:lnTo>
                  <a:cubicBezTo>
                    <a:pt x="87267" y="438270"/>
                    <a:pt x="109338" y="419255"/>
                    <a:pt x="130730" y="400919"/>
                  </a:cubicBezTo>
                  <a:cubicBezTo>
                    <a:pt x="183022" y="356097"/>
                    <a:pt x="224448" y="320444"/>
                    <a:pt x="224448" y="240308"/>
                  </a:cubicBezTo>
                  <a:cubicBezTo>
                    <a:pt x="224448" y="160173"/>
                    <a:pt x="212224" y="138101"/>
                    <a:pt x="201019" y="100410"/>
                  </a:cubicBezTo>
                  <a:cubicBezTo>
                    <a:pt x="196604" y="84791"/>
                    <a:pt x="191850" y="69511"/>
                    <a:pt x="188794" y="54230"/>
                  </a:cubicBezTo>
                  <a:cubicBezTo>
                    <a:pt x="172835" y="70190"/>
                    <a:pt x="155518" y="84791"/>
                    <a:pt x="138540" y="99052"/>
                  </a:cubicBezTo>
                  <a:cubicBezTo>
                    <a:pt x="84211" y="144553"/>
                    <a:pt x="32937" y="187677"/>
                    <a:pt x="32937" y="263398"/>
                  </a:cubicBezTo>
                  <a:cubicBezTo>
                    <a:pt x="32937" y="339120"/>
                    <a:pt x="33956" y="298033"/>
                    <a:pt x="35654" y="312634"/>
                  </a:cubicBezTo>
                  <a:cubicBezTo>
                    <a:pt x="36672" y="321462"/>
                    <a:pt x="30560" y="329612"/>
                    <a:pt x="21392" y="330970"/>
                  </a:cubicBezTo>
                  <a:cubicBezTo>
                    <a:pt x="12564" y="331989"/>
                    <a:pt x="4414" y="325877"/>
                    <a:pt x="3056" y="316709"/>
                  </a:cubicBezTo>
                  <a:cubicBezTo>
                    <a:pt x="1019" y="300750"/>
                    <a:pt x="0" y="283092"/>
                    <a:pt x="0" y="263398"/>
                  </a:cubicBezTo>
                  <a:cubicBezTo>
                    <a:pt x="0" y="172397"/>
                    <a:pt x="59762" y="122482"/>
                    <a:pt x="117487" y="73925"/>
                  </a:cubicBezTo>
                  <a:cubicBezTo>
                    <a:pt x="143973" y="51854"/>
                    <a:pt x="169100" y="30801"/>
                    <a:pt x="188115" y="6353"/>
                  </a:cubicBezTo>
                  <a:cubicBezTo>
                    <a:pt x="192530" y="920"/>
                    <a:pt x="199660" y="-1457"/>
                    <a:pt x="206112" y="920"/>
                  </a:cubicBezTo>
                  <a:cubicBezTo>
                    <a:pt x="212563" y="3297"/>
                    <a:pt x="216978" y="9409"/>
                    <a:pt x="216978" y="16200"/>
                  </a:cubicBezTo>
                  <a:cubicBezTo>
                    <a:pt x="216978" y="39969"/>
                    <a:pt x="223769" y="63738"/>
                    <a:pt x="231918" y="91582"/>
                  </a:cubicBezTo>
                  <a:cubicBezTo>
                    <a:pt x="242784" y="129273"/>
                    <a:pt x="256366" y="176132"/>
                    <a:pt x="256366" y="240308"/>
                  </a:cubicBezTo>
                  <a:cubicBezTo>
                    <a:pt x="256366" y="335384"/>
                    <a:pt x="205433" y="379187"/>
                    <a:pt x="151443" y="425707"/>
                  </a:cubicBezTo>
                  <a:cubicBezTo>
                    <a:pt x="130730" y="443364"/>
                    <a:pt x="109338" y="461700"/>
                    <a:pt x="89643" y="483771"/>
                  </a:cubicBezTo>
                  <a:cubicBezTo>
                    <a:pt x="89643" y="483771"/>
                    <a:pt x="89304" y="484111"/>
                    <a:pt x="88964" y="484450"/>
                  </a:cubicBezTo>
                  <a:lnTo>
                    <a:pt x="88625" y="484450"/>
                  </a:lnTo>
                  <a:cubicBezTo>
                    <a:pt x="85569" y="488185"/>
                    <a:pt x="81154" y="489544"/>
                    <a:pt x="77080" y="489544"/>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53" name="Freeform 152">
              <a:extLst>
                <a:ext uri="{FF2B5EF4-FFF2-40B4-BE49-F238E27FC236}">
                  <a16:creationId xmlns:a16="http://schemas.microsoft.com/office/drawing/2014/main" id="{BD92919E-3F00-1CF0-BF1A-E830AD9AC196}"/>
                </a:ext>
              </a:extLst>
            </p:cNvPr>
            <p:cNvSpPr/>
            <p:nvPr/>
          </p:nvSpPr>
          <p:spPr>
            <a:xfrm>
              <a:off x="5729002" y="1020941"/>
              <a:ext cx="113833" cy="327837"/>
            </a:xfrm>
            <a:custGeom>
              <a:avLst/>
              <a:gdLst>
                <a:gd name="connsiteX0" fmla="*/ 16299 w 113833"/>
                <a:gd name="connsiteY0" fmla="*/ 327838 h 327837"/>
                <a:gd name="connsiteX1" fmla="*/ 0 w 113833"/>
                <a:gd name="connsiteY1" fmla="*/ 311539 h 327837"/>
                <a:gd name="connsiteX2" fmla="*/ 0 w 113833"/>
                <a:gd name="connsiteY2" fmla="*/ 301692 h 327837"/>
                <a:gd name="connsiteX3" fmla="*/ 0 w 113833"/>
                <a:gd name="connsiteY3" fmla="*/ 299654 h 327837"/>
                <a:gd name="connsiteX4" fmla="*/ 0 w 113833"/>
                <a:gd name="connsiteY4" fmla="*/ 299315 h 327837"/>
                <a:gd name="connsiteX5" fmla="*/ 83871 w 113833"/>
                <a:gd name="connsiteY5" fmla="*/ 7635 h 327837"/>
                <a:gd name="connsiteX6" fmla="*/ 106282 w 113833"/>
                <a:gd name="connsiteY6" fmla="*/ 2541 h 327837"/>
                <a:gd name="connsiteX7" fmla="*/ 111375 w 113833"/>
                <a:gd name="connsiteY7" fmla="*/ 24952 h 327837"/>
                <a:gd name="connsiteX8" fmla="*/ 111375 w 113833"/>
                <a:gd name="connsiteY8" fmla="*/ 24952 h 327837"/>
                <a:gd name="connsiteX9" fmla="*/ 32598 w 113833"/>
                <a:gd name="connsiteY9" fmla="*/ 299994 h 327837"/>
                <a:gd name="connsiteX10" fmla="*/ 32598 w 113833"/>
                <a:gd name="connsiteY10" fmla="*/ 302371 h 327837"/>
                <a:gd name="connsiteX11" fmla="*/ 32598 w 113833"/>
                <a:gd name="connsiteY11" fmla="*/ 303390 h 327837"/>
                <a:gd name="connsiteX12" fmla="*/ 32598 w 113833"/>
                <a:gd name="connsiteY12" fmla="*/ 311539 h 327837"/>
                <a:gd name="connsiteX13" fmla="*/ 16299 w 113833"/>
                <a:gd name="connsiteY13" fmla="*/ 327838 h 3278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3833" h="327837">
                  <a:moveTo>
                    <a:pt x="16299" y="327838"/>
                  </a:moveTo>
                  <a:cubicBezTo>
                    <a:pt x="7131" y="327838"/>
                    <a:pt x="0" y="320707"/>
                    <a:pt x="0" y="311539"/>
                  </a:cubicBezTo>
                  <a:cubicBezTo>
                    <a:pt x="0" y="302371"/>
                    <a:pt x="0" y="305087"/>
                    <a:pt x="0" y="301692"/>
                  </a:cubicBezTo>
                  <a:lnTo>
                    <a:pt x="0" y="299654"/>
                  </a:lnTo>
                  <a:cubicBezTo>
                    <a:pt x="0" y="299654"/>
                    <a:pt x="0" y="299654"/>
                    <a:pt x="0" y="299315"/>
                  </a:cubicBezTo>
                  <a:cubicBezTo>
                    <a:pt x="3735" y="138025"/>
                    <a:pt x="80475" y="12728"/>
                    <a:pt x="83871" y="7635"/>
                  </a:cubicBezTo>
                  <a:cubicBezTo>
                    <a:pt x="88625" y="-175"/>
                    <a:pt x="98812" y="-2213"/>
                    <a:pt x="106282" y="2541"/>
                  </a:cubicBezTo>
                  <a:cubicBezTo>
                    <a:pt x="113752" y="7295"/>
                    <a:pt x="116129" y="17482"/>
                    <a:pt x="111375" y="24952"/>
                  </a:cubicBezTo>
                  <a:lnTo>
                    <a:pt x="111375" y="24952"/>
                  </a:lnTo>
                  <a:cubicBezTo>
                    <a:pt x="110696" y="26310"/>
                    <a:pt x="35993" y="148212"/>
                    <a:pt x="32598" y="299994"/>
                  </a:cubicBezTo>
                  <a:lnTo>
                    <a:pt x="32598" y="302371"/>
                  </a:lnTo>
                  <a:cubicBezTo>
                    <a:pt x="32598" y="302710"/>
                    <a:pt x="32598" y="303050"/>
                    <a:pt x="32598" y="303390"/>
                  </a:cubicBezTo>
                  <a:cubicBezTo>
                    <a:pt x="32598" y="305766"/>
                    <a:pt x="32598" y="308822"/>
                    <a:pt x="32598" y="311539"/>
                  </a:cubicBezTo>
                  <a:cubicBezTo>
                    <a:pt x="32598" y="320707"/>
                    <a:pt x="25467" y="327838"/>
                    <a:pt x="16299" y="327838"/>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54" name="Freeform 153">
              <a:extLst>
                <a:ext uri="{FF2B5EF4-FFF2-40B4-BE49-F238E27FC236}">
                  <a16:creationId xmlns:a16="http://schemas.microsoft.com/office/drawing/2014/main" id="{8AB63377-4D0D-3286-B482-A4DAA4381726}"/>
                </a:ext>
              </a:extLst>
            </p:cNvPr>
            <p:cNvSpPr/>
            <p:nvPr/>
          </p:nvSpPr>
          <p:spPr>
            <a:xfrm>
              <a:off x="5606832" y="1205557"/>
              <a:ext cx="155106" cy="644069"/>
            </a:xfrm>
            <a:custGeom>
              <a:avLst/>
              <a:gdLst>
                <a:gd name="connsiteX0" fmla="*/ 138468 w 155106"/>
                <a:gd name="connsiteY0" fmla="*/ 643730 h 644069"/>
                <a:gd name="connsiteX1" fmla="*/ 122169 w 155106"/>
                <a:gd name="connsiteY1" fmla="*/ 627432 h 644069"/>
                <a:gd name="connsiteX2" fmla="*/ 122169 w 155106"/>
                <a:gd name="connsiteY2" fmla="*/ 179215 h 644069"/>
                <a:gd name="connsiteX3" fmla="*/ 5362 w 155106"/>
                <a:gd name="connsiteY3" fmla="*/ 28451 h 644069"/>
                <a:gd name="connsiteX4" fmla="*/ 4343 w 155106"/>
                <a:gd name="connsiteY4" fmla="*/ 5361 h 644069"/>
                <a:gd name="connsiteX5" fmla="*/ 27433 w 155106"/>
                <a:gd name="connsiteY5" fmla="*/ 4343 h 644069"/>
                <a:gd name="connsiteX6" fmla="*/ 155107 w 155106"/>
                <a:gd name="connsiteY6" fmla="*/ 179555 h 644069"/>
                <a:gd name="connsiteX7" fmla="*/ 155107 w 155106"/>
                <a:gd name="connsiteY7" fmla="*/ 627771 h 644069"/>
                <a:gd name="connsiteX8" fmla="*/ 138808 w 155106"/>
                <a:gd name="connsiteY8" fmla="*/ 644070 h 6440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5106" h="644069">
                  <a:moveTo>
                    <a:pt x="138468" y="643730"/>
                  </a:moveTo>
                  <a:cubicBezTo>
                    <a:pt x="129300" y="643730"/>
                    <a:pt x="122169" y="636600"/>
                    <a:pt x="122169" y="627432"/>
                  </a:cubicBezTo>
                  <a:lnTo>
                    <a:pt x="122169" y="179215"/>
                  </a:lnTo>
                  <a:cubicBezTo>
                    <a:pt x="122169" y="148315"/>
                    <a:pt x="53918" y="72254"/>
                    <a:pt x="5362" y="28451"/>
                  </a:cubicBezTo>
                  <a:cubicBezTo>
                    <a:pt x="-1430" y="22339"/>
                    <a:pt x="-1769" y="12153"/>
                    <a:pt x="4343" y="5361"/>
                  </a:cubicBezTo>
                  <a:cubicBezTo>
                    <a:pt x="10455" y="-1430"/>
                    <a:pt x="20642" y="-1769"/>
                    <a:pt x="27433" y="4343"/>
                  </a:cubicBezTo>
                  <a:cubicBezTo>
                    <a:pt x="48825" y="23698"/>
                    <a:pt x="155107" y="122848"/>
                    <a:pt x="155107" y="179555"/>
                  </a:cubicBezTo>
                  <a:lnTo>
                    <a:pt x="155107" y="627771"/>
                  </a:lnTo>
                  <a:cubicBezTo>
                    <a:pt x="155107" y="636939"/>
                    <a:pt x="147976" y="644070"/>
                    <a:pt x="138808" y="644070"/>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55" name="Freeform 154">
              <a:extLst>
                <a:ext uri="{FF2B5EF4-FFF2-40B4-BE49-F238E27FC236}">
                  <a16:creationId xmlns:a16="http://schemas.microsoft.com/office/drawing/2014/main" id="{F774E471-74A9-3AD4-1B89-C6DD183292AA}"/>
                </a:ext>
              </a:extLst>
            </p:cNvPr>
            <p:cNvSpPr/>
            <p:nvPr/>
          </p:nvSpPr>
          <p:spPr>
            <a:xfrm>
              <a:off x="5810496" y="1205446"/>
              <a:ext cx="398935" cy="381363"/>
            </a:xfrm>
            <a:custGeom>
              <a:avLst/>
              <a:gdLst>
                <a:gd name="connsiteX0" fmla="*/ 16299 w 398935"/>
                <a:gd name="connsiteY0" fmla="*/ 381363 h 381363"/>
                <a:gd name="connsiteX1" fmla="*/ 0 w 398935"/>
                <a:gd name="connsiteY1" fmla="*/ 365064 h 381363"/>
                <a:gd name="connsiteX2" fmla="*/ 0 w 398935"/>
                <a:gd name="connsiteY2" fmla="*/ 359631 h 381363"/>
                <a:gd name="connsiteX3" fmla="*/ 117827 w 398935"/>
                <a:gd name="connsiteY3" fmla="*/ 103265 h 381363"/>
                <a:gd name="connsiteX4" fmla="*/ 379286 w 398935"/>
                <a:gd name="connsiteY4" fmla="*/ 379 h 381363"/>
                <a:gd name="connsiteX5" fmla="*/ 395585 w 398935"/>
                <a:gd name="connsiteY5" fmla="*/ 6152 h 381363"/>
                <a:gd name="connsiteX6" fmla="*/ 397283 w 398935"/>
                <a:gd name="connsiteY6" fmla="*/ 23469 h 381363"/>
                <a:gd name="connsiteX7" fmla="*/ 376909 w 398935"/>
                <a:gd name="connsiteY7" fmla="*/ 80175 h 381363"/>
                <a:gd name="connsiteX8" fmla="*/ 261800 w 398935"/>
                <a:gd name="connsiteY8" fmla="*/ 307000 h 381363"/>
                <a:gd name="connsiteX9" fmla="*/ 16299 w 398935"/>
                <a:gd name="connsiteY9" fmla="*/ 381363 h 381363"/>
                <a:gd name="connsiteX10" fmla="*/ 356196 w 398935"/>
                <a:gd name="connsiteY10" fmla="*/ 39768 h 381363"/>
                <a:gd name="connsiteX11" fmla="*/ 136163 w 398935"/>
                <a:gd name="connsiteY11" fmla="*/ 130430 h 381363"/>
                <a:gd name="connsiteX12" fmla="*/ 33616 w 398935"/>
                <a:gd name="connsiteY12" fmla="*/ 348426 h 381363"/>
                <a:gd name="connsiteX13" fmla="*/ 239388 w 398935"/>
                <a:gd name="connsiteY13" fmla="*/ 283231 h 381363"/>
                <a:gd name="connsiteX14" fmla="*/ 346349 w 398935"/>
                <a:gd name="connsiteY14" fmla="*/ 69649 h 381363"/>
                <a:gd name="connsiteX15" fmla="*/ 356536 w 398935"/>
                <a:gd name="connsiteY15" fmla="*/ 39428 h 381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98935" h="381363">
                  <a:moveTo>
                    <a:pt x="16299" y="381363"/>
                  </a:moveTo>
                  <a:cubicBezTo>
                    <a:pt x="7471" y="381363"/>
                    <a:pt x="0" y="373893"/>
                    <a:pt x="0" y="365064"/>
                  </a:cubicBezTo>
                  <a:cubicBezTo>
                    <a:pt x="0" y="365064"/>
                    <a:pt x="0" y="363027"/>
                    <a:pt x="0" y="359631"/>
                  </a:cubicBezTo>
                  <a:cubicBezTo>
                    <a:pt x="1019" y="328392"/>
                    <a:pt x="11206" y="174233"/>
                    <a:pt x="117827" y="103265"/>
                  </a:cubicBezTo>
                  <a:cubicBezTo>
                    <a:pt x="219355" y="35354"/>
                    <a:pt x="372835" y="1737"/>
                    <a:pt x="379286" y="379"/>
                  </a:cubicBezTo>
                  <a:cubicBezTo>
                    <a:pt x="385398" y="-979"/>
                    <a:pt x="391850" y="1398"/>
                    <a:pt x="395585" y="6152"/>
                  </a:cubicBezTo>
                  <a:cubicBezTo>
                    <a:pt x="399320" y="10905"/>
                    <a:pt x="399999" y="17696"/>
                    <a:pt x="397283" y="23469"/>
                  </a:cubicBezTo>
                  <a:cubicBezTo>
                    <a:pt x="391510" y="35354"/>
                    <a:pt x="384719" y="56067"/>
                    <a:pt x="376909" y="80175"/>
                  </a:cubicBezTo>
                  <a:cubicBezTo>
                    <a:pt x="354838" y="147747"/>
                    <a:pt x="321222" y="249615"/>
                    <a:pt x="261800" y="307000"/>
                  </a:cubicBezTo>
                  <a:cubicBezTo>
                    <a:pt x="194906" y="371855"/>
                    <a:pt x="79117" y="381363"/>
                    <a:pt x="16299" y="381363"/>
                  </a:cubicBezTo>
                  <a:close/>
                  <a:moveTo>
                    <a:pt x="356196" y="39768"/>
                  </a:moveTo>
                  <a:cubicBezTo>
                    <a:pt x="306621" y="53010"/>
                    <a:pt x="206451" y="83571"/>
                    <a:pt x="136163" y="130430"/>
                  </a:cubicBezTo>
                  <a:cubicBezTo>
                    <a:pt x="52631" y="186117"/>
                    <a:pt x="36672" y="307339"/>
                    <a:pt x="33616" y="348426"/>
                  </a:cubicBezTo>
                  <a:cubicBezTo>
                    <a:pt x="93718" y="346728"/>
                    <a:pt x="186078" y="334844"/>
                    <a:pt x="239388" y="283231"/>
                  </a:cubicBezTo>
                  <a:cubicBezTo>
                    <a:pt x="293039" y="231278"/>
                    <a:pt x="325297" y="133825"/>
                    <a:pt x="346349" y="69649"/>
                  </a:cubicBezTo>
                  <a:cubicBezTo>
                    <a:pt x="350085" y="58443"/>
                    <a:pt x="353140" y="48596"/>
                    <a:pt x="356536" y="39428"/>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56" name="Freeform 155">
              <a:extLst>
                <a:ext uri="{FF2B5EF4-FFF2-40B4-BE49-F238E27FC236}">
                  <a16:creationId xmlns:a16="http://schemas.microsoft.com/office/drawing/2014/main" id="{FF49C05B-699E-F566-5D13-7E30BF41D2F5}"/>
                </a:ext>
              </a:extLst>
            </p:cNvPr>
            <p:cNvSpPr/>
            <p:nvPr/>
          </p:nvSpPr>
          <p:spPr>
            <a:xfrm>
              <a:off x="5729070" y="1388914"/>
              <a:ext cx="276943" cy="338132"/>
            </a:xfrm>
            <a:custGeom>
              <a:avLst/>
              <a:gdLst>
                <a:gd name="connsiteX0" fmla="*/ 16231 w 276943"/>
                <a:gd name="connsiteY0" fmla="*/ 338132 h 338132"/>
                <a:gd name="connsiteX1" fmla="*/ 11477 w 276943"/>
                <a:gd name="connsiteY1" fmla="*/ 337453 h 338132"/>
                <a:gd name="connsiteX2" fmla="*/ 611 w 276943"/>
                <a:gd name="connsiteY2" fmla="*/ 317080 h 338132"/>
                <a:gd name="connsiteX3" fmla="*/ 85161 w 276943"/>
                <a:gd name="connsiteY3" fmla="*/ 166995 h 338132"/>
                <a:gd name="connsiteX4" fmla="*/ 250865 w 276943"/>
                <a:gd name="connsiteY4" fmla="*/ 3328 h 338132"/>
                <a:gd name="connsiteX5" fmla="*/ 273616 w 276943"/>
                <a:gd name="connsiteY5" fmla="*/ 6384 h 338132"/>
                <a:gd name="connsiteX6" fmla="*/ 270560 w 276943"/>
                <a:gd name="connsiteY6" fmla="*/ 29134 h 338132"/>
                <a:gd name="connsiteX7" fmla="*/ 110628 w 276943"/>
                <a:gd name="connsiteY7" fmla="*/ 187029 h 338132"/>
                <a:gd name="connsiteX8" fmla="*/ 31850 w 276943"/>
                <a:gd name="connsiteY8" fmla="*/ 326587 h 338132"/>
                <a:gd name="connsiteX9" fmla="*/ 16231 w 276943"/>
                <a:gd name="connsiteY9" fmla="*/ 338132 h 3381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6943" h="338132">
                  <a:moveTo>
                    <a:pt x="16231" y="338132"/>
                  </a:moveTo>
                  <a:cubicBezTo>
                    <a:pt x="14533" y="338132"/>
                    <a:pt x="12835" y="338132"/>
                    <a:pt x="11477" y="337453"/>
                  </a:cubicBezTo>
                  <a:cubicBezTo>
                    <a:pt x="2988" y="334737"/>
                    <a:pt x="-1766" y="325569"/>
                    <a:pt x="611" y="317080"/>
                  </a:cubicBezTo>
                  <a:cubicBezTo>
                    <a:pt x="15212" y="269881"/>
                    <a:pt x="43735" y="219287"/>
                    <a:pt x="85161" y="166995"/>
                  </a:cubicBezTo>
                  <a:cubicBezTo>
                    <a:pt x="158506" y="73617"/>
                    <a:pt x="247130" y="6045"/>
                    <a:pt x="250865" y="3328"/>
                  </a:cubicBezTo>
                  <a:cubicBezTo>
                    <a:pt x="257996" y="-2105"/>
                    <a:pt x="268182" y="-747"/>
                    <a:pt x="273616" y="6384"/>
                  </a:cubicBezTo>
                  <a:cubicBezTo>
                    <a:pt x="279049" y="13515"/>
                    <a:pt x="277690" y="23702"/>
                    <a:pt x="270560" y="29134"/>
                  </a:cubicBezTo>
                  <a:cubicBezTo>
                    <a:pt x="269541" y="29814"/>
                    <a:pt x="181595" y="97386"/>
                    <a:pt x="110628" y="187029"/>
                  </a:cubicBezTo>
                  <a:cubicBezTo>
                    <a:pt x="71579" y="236265"/>
                    <a:pt x="45093" y="283124"/>
                    <a:pt x="31850" y="326587"/>
                  </a:cubicBezTo>
                  <a:cubicBezTo>
                    <a:pt x="29813" y="333718"/>
                    <a:pt x="23361" y="338132"/>
                    <a:pt x="16231" y="338132"/>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57" name="Freeform 156">
              <a:extLst>
                <a:ext uri="{FF2B5EF4-FFF2-40B4-BE49-F238E27FC236}">
                  <a16:creationId xmlns:a16="http://schemas.microsoft.com/office/drawing/2014/main" id="{28AE2160-6949-E1ED-1301-D557E9568C29}"/>
                </a:ext>
              </a:extLst>
            </p:cNvPr>
            <p:cNvSpPr/>
            <p:nvPr/>
          </p:nvSpPr>
          <p:spPr>
            <a:xfrm>
              <a:off x="5506225" y="1471221"/>
              <a:ext cx="255802" cy="296572"/>
            </a:xfrm>
            <a:custGeom>
              <a:avLst/>
              <a:gdLst>
                <a:gd name="connsiteX0" fmla="*/ 239076 w 255802"/>
                <a:gd name="connsiteY0" fmla="*/ 296573 h 296572"/>
                <a:gd name="connsiteX1" fmla="*/ 224135 w 255802"/>
                <a:gd name="connsiteY1" fmla="*/ 286725 h 296572"/>
                <a:gd name="connsiteX2" fmla="*/ 159959 w 255802"/>
                <a:gd name="connsiteY2" fmla="*/ 186216 h 296572"/>
                <a:gd name="connsiteX3" fmla="*/ 5800 w 255802"/>
                <a:gd name="connsiteY3" fmla="*/ 29001 h 296572"/>
                <a:gd name="connsiteX4" fmla="*/ 3762 w 255802"/>
                <a:gd name="connsiteY4" fmla="*/ 5911 h 296572"/>
                <a:gd name="connsiteX5" fmla="*/ 26852 w 255802"/>
                <a:gd name="connsiteY5" fmla="*/ 3874 h 296572"/>
                <a:gd name="connsiteX6" fmla="*/ 185765 w 255802"/>
                <a:gd name="connsiteY6" fmla="*/ 165843 h 296572"/>
                <a:gd name="connsiteX7" fmla="*/ 254356 w 255802"/>
                <a:gd name="connsiteY7" fmla="*/ 273483 h 296572"/>
                <a:gd name="connsiteX8" fmla="*/ 245867 w 255802"/>
                <a:gd name="connsiteY8" fmla="*/ 294875 h 296572"/>
                <a:gd name="connsiteX9" fmla="*/ 239415 w 255802"/>
                <a:gd name="connsiteY9" fmla="*/ 296233 h 2965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55802" h="296572">
                  <a:moveTo>
                    <a:pt x="239076" y="296573"/>
                  </a:moveTo>
                  <a:cubicBezTo>
                    <a:pt x="232964" y="296573"/>
                    <a:pt x="226852" y="292837"/>
                    <a:pt x="224135" y="286725"/>
                  </a:cubicBezTo>
                  <a:cubicBezTo>
                    <a:pt x="210892" y="256844"/>
                    <a:pt x="189500" y="222889"/>
                    <a:pt x="159959" y="186216"/>
                  </a:cubicBezTo>
                  <a:cubicBezTo>
                    <a:pt x="92726" y="101666"/>
                    <a:pt x="6479" y="29680"/>
                    <a:pt x="5800" y="29001"/>
                  </a:cubicBezTo>
                  <a:cubicBezTo>
                    <a:pt x="-992" y="23228"/>
                    <a:pt x="-2010" y="13042"/>
                    <a:pt x="3762" y="5911"/>
                  </a:cubicBezTo>
                  <a:cubicBezTo>
                    <a:pt x="9535" y="-1220"/>
                    <a:pt x="19721" y="-1899"/>
                    <a:pt x="26852" y="3874"/>
                  </a:cubicBezTo>
                  <a:cubicBezTo>
                    <a:pt x="30587" y="6930"/>
                    <a:pt x="116156" y="78576"/>
                    <a:pt x="185765" y="165843"/>
                  </a:cubicBezTo>
                  <a:cubicBezTo>
                    <a:pt x="217005" y="204892"/>
                    <a:pt x="240095" y="241225"/>
                    <a:pt x="254356" y="273483"/>
                  </a:cubicBezTo>
                  <a:cubicBezTo>
                    <a:pt x="258091" y="281632"/>
                    <a:pt x="254356" y="291479"/>
                    <a:pt x="245867" y="294875"/>
                  </a:cubicBezTo>
                  <a:cubicBezTo>
                    <a:pt x="243830" y="295893"/>
                    <a:pt x="241453" y="296233"/>
                    <a:pt x="239415" y="296233"/>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58" name="Freeform 157">
              <a:extLst>
                <a:ext uri="{FF2B5EF4-FFF2-40B4-BE49-F238E27FC236}">
                  <a16:creationId xmlns:a16="http://schemas.microsoft.com/office/drawing/2014/main" id="{1EEDA24F-95F6-953E-744A-2B9942E1411B}"/>
                </a:ext>
              </a:extLst>
            </p:cNvPr>
            <p:cNvSpPr/>
            <p:nvPr/>
          </p:nvSpPr>
          <p:spPr>
            <a:xfrm>
              <a:off x="5321116" y="1246520"/>
              <a:ext cx="378785" cy="419745"/>
            </a:xfrm>
            <a:custGeom>
              <a:avLst/>
              <a:gdLst>
                <a:gd name="connsiteX0" fmla="*/ 363065 w 378785"/>
                <a:gd name="connsiteY0" fmla="*/ 419406 h 419745"/>
                <a:gd name="connsiteX1" fmla="*/ 354915 w 378785"/>
                <a:gd name="connsiteY1" fmla="*/ 417368 h 419745"/>
                <a:gd name="connsiteX2" fmla="*/ 352878 w 378785"/>
                <a:gd name="connsiteY2" fmla="*/ 416689 h 419745"/>
                <a:gd name="connsiteX3" fmla="*/ 352199 w 378785"/>
                <a:gd name="connsiteY3" fmla="*/ 416689 h 419745"/>
                <a:gd name="connsiteX4" fmla="*/ 306359 w 378785"/>
                <a:gd name="connsiteY4" fmla="*/ 409898 h 419745"/>
                <a:gd name="connsiteX5" fmla="*/ 103982 w 378785"/>
                <a:gd name="connsiteY5" fmla="*/ 335535 h 419745"/>
                <a:gd name="connsiteX6" fmla="*/ 13999 w 378785"/>
                <a:gd name="connsiteY6" fmla="*/ 81885 h 419745"/>
                <a:gd name="connsiteX7" fmla="*/ 756 w 378785"/>
                <a:gd name="connsiteY7" fmla="*/ 21104 h 419745"/>
                <a:gd name="connsiteX8" fmla="*/ 8566 w 378785"/>
                <a:gd name="connsiteY8" fmla="*/ 2089 h 419745"/>
                <a:gd name="connsiteX9" fmla="*/ 28600 w 378785"/>
                <a:gd name="connsiteY9" fmla="*/ 5485 h 419745"/>
                <a:gd name="connsiteX10" fmla="*/ 127072 w 378785"/>
                <a:gd name="connsiteY10" fmla="*/ 58456 h 419745"/>
                <a:gd name="connsiteX11" fmla="*/ 267649 w 378785"/>
                <a:gd name="connsiteY11" fmla="*/ 138931 h 419745"/>
                <a:gd name="connsiteX12" fmla="*/ 358990 w 378785"/>
                <a:gd name="connsiteY12" fmla="*/ 315841 h 419745"/>
                <a:gd name="connsiteX13" fmla="*/ 378005 w 378785"/>
                <a:gd name="connsiteY13" fmla="*/ 398353 h 419745"/>
                <a:gd name="connsiteX14" fmla="*/ 372912 w 378785"/>
                <a:gd name="connsiteY14" fmla="*/ 416010 h 419745"/>
                <a:gd name="connsiteX15" fmla="*/ 362725 w 378785"/>
                <a:gd name="connsiteY15" fmla="*/ 419745 h 419745"/>
                <a:gd name="connsiteX16" fmla="*/ 42182 w 378785"/>
                <a:gd name="connsiteY16" fmla="*/ 54381 h 419745"/>
                <a:gd name="connsiteX17" fmla="*/ 46257 w 378785"/>
                <a:gd name="connsiteY17" fmla="*/ 75434 h 419745"/>
                <a:gd name="connsiteX18" fmla="*/ 128091 w 378785"/>
                <a:gd name="connsiteY18" fmla="*/ 312785 h 419745"/>
                <a:gd name="connsiteX19" fmla="*/ 310094 w 378785"/>
                <a:gd name="connsiteY19" fmla="*/ 376961 h 419745"/>
                <a:gd name="connsiteX20" fmla="*/ 339295 w 378785"/>
                <a:gd name="connsiteY20" fmla="*/ 380357 h 419745"/>
                <a:gd name="connsiteX21" fmla="*/ 327411 w 378785"/>
                <a:gd name="connsiteY21" fmla="*/ 320594 h 419745"/>
                <a:gd name="connsiteX22" fmla="*/ 244219 w 378785"/>
                <a:gd name="connsiteY22" fmla="*/ 160663 h 419745"/>
                <a:gd name="connsiteX23" fmla="*/ 114848 w 378785"/>
                <a:gd name="connsiteY23" fmla="*/ 87997 h 419745"/>
                <a:gd name="connsiteX24" fmla="*/ 42522 w 378785"/>
                <a:gd name="connsiteY24" fmla="*/ 54381 h 419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78785" h="419745">
                  <a:moveTo>
                    <a:pt x="363065" y="419406"/>
                  </a:moveTo>
                  <a:cubicBezTo>
                    <a:pt x="360348" y="419406"/>
                    <a:pt x="357632" y="418727"/>
                    <a:pt x="354915" y="417368"/>
                  </a:cubicBezTo>
                  <a:cubicBezTo>
                    <a:pt x="354576" y="417368"/>
                    <a:pt x="353897" y="416689"/>
                    <a:pt x="352878" y="416689"/>
                  </a:cubicBezTo>
                  <a:cubicBezTo>
                    <a:pt x="352878" y="416689"/>
                    <a:pt x="352538" y="416689"/>
                    <a:pt x="352199" y="416689"/>
                  </a:cubicBezTo>
                  <a:cubicBezTo>
                    <a:pt x="343370" y="413633"/>
                    <a:pt x="326053" y="411936"/>
                    <a:pt x="306359" y="409898"/>
                  </a:cubicBezTo>
                  <a:cubicBezTo>
                    <a:pt x="247615" y="403786"/>
                    <a:pt x="159330" y="394958"/>
                    <a:pt x="103982" y="335535"/>
                  </a:cubicBezTo>
                  <a:cubicBezTo>
                    <a:pt x="52369" y="280527"/>
                    <a:pt x="29279" y="161002"/>
                    <a:pt x="13999" y="81885"/>
                  </a:cubicBezTo>
                  <a:cubicBezTo>
                    <a:pt x="8905" y="56079"/>
                    <a:pt x="4831" y="34008"/>
                    <a:pt x="756" y="21104"/>
                  </a:cubicBezTo>
                  <a:cubicBezTo>
                    <a:pt x="-1621" y="13634"/>
                    <a:pt x="1775" y="5824"/>
                    <a:pt x="8566" y="2089"/>
                  </a:cubicBezTo>
                  <a:cubicBezTo>
                    <a:pt x="15357" y="-1646"/>
                    <a:pt x="23507" y="-288"/>
                    <a:pt x="28600" y="5485"/>
                  </a:cubicBezTo>
                  <a:cubicBezTo>
                    <a:pt x="43201" y="22123"/>
                    <a:pt x="85985" y="40799"/>
                    <a:pt x="127072" y="58456"/>
                  </a:cubicBezTo>
                  <a:cubicBezTo>
                    <a:pt x="181401" y="81885"/>
                    <a:pt x="237768" y="106333"/>
                    <a:pt x="267649" y="138931"/>
                  </a:cubicBezTo>
                  <a:cubicBezTo>
                    <a:pt x="343710" y="222462"/>
                    <a:pt x="350501" y="263549"/>
                    <a:pt x="358990" y="315841"/>
                  </a:cubicBezTo>
                  <a:cubicBezTo>
                    <a:pt x="362725" y="338591"/>
                    <a:pt x="366800" y="364737"/>
                    <a:pt x="378005" y="398353"/>
                  </a:cubicBezTo>
                  <a:cubicBezTo>
                    <a:pt x="380042" y="404805"/>
                    <a:pt x="378005" y="411936"/>
                    <a:pt x="372912" y="416010"/>
                  </a:cubicBezTo>
                  <a:cubicBezTo>
                    <a:pt x="369856" y="418387"/>
                    <a:pt x="366121" y="419745"/>
                    <a:pt x="362725" y="419745"/>
                  </a:cubicBezTo>
                  <a:close/>
                  <a:moveTo>
                    <a:pt x="42182" y="54381"/>
                  </a:moveTo>
                  <a:cubicBezTo>
                    <a:pt x="43541" y="60833"/>
                    <a:pt x="44899" y="67963"/>
                    <a:pt x="46257" y="75434"/>
                  </a:cubicBezTo>
                  <a:cubicBezTo>
                    <a:pt x="60858" y="150816"/>
                    <a:pt x="82929" y="264567"/>
                    <a:pt x="128091" y="312785"/>
                  </a:cubicBezTo>
                  <a:cubicBezTo>
                    <a:pt x="174949" y="363039"/>
                    <a:pt x="256104" y="371528"/>
                    <a:pt x="310094" y="376961"/>
                  </a:cubicBezTo>
                  <a:cubicBezTo>
                    <a:pt x="320959" y="377980"/>
                    <a:pt x="330807" y="378998"/>
                    <a:pt x="339295" y="380357"/>
                  </a:cubicBezTo>
                  <a:cubicBezTo>
                    <a:pt x="333183" y="357267"/>
                    <a:pt x="330128" y="338251"/>
                    <a:pt x="327411" y="320594"/>
                  </a:cubicBezTo>
                  <a:cubicBezTo>
                    <a:pt x="319601" y="272038"/>
                    <a:pt x="313829" y="236724"/>
                    <a:pt x="244219" y="160663"/>
                  </a:cubicBezTo>
                  <a:cubicBezTo>
                    <a:pt x="219092" y="133158"/>
                    <a:pt x="163744" y="109050"/>
                    <a:pt x="114848" y="87997"/>
                  </a:cubicBezTo>
                  <a:cubicBezTo>
                    <a:pt x="87683" y="76452"/>
                    <a:pt x="62895" y="65586"/>
                    <a:pt x="42522" y="54381"/>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59" name="Freeform 158">
              <a:extLst>
                <a:ext uri="{FF2B5EF4-FFF2-40B4-BE49-F238E27FC236}">
                  <a16:creationId xmlns:a16="http://schemas.microsoft.com/office/drawing/2014/main" id="{657C7888-11C4-593C-9D1E-3C1C112CAD3F}"/>
                </a:ext>
              </a:extLst>
            </p:cNvPr>
            <p:cNvSpPr/>
            <p:nvPr/>
          </p:nvSpPr>
          <p:spPr>
            <a:xfrm>
              <a:off x="5464146" y="1816690"/>
              <a:ext cx="562308" cy="175551"/>
            </a:xfrm>
            <a:custGeom>
              <a:avLst/>
              <a:gdLst>
                <a:gd name="connsiteX0" fmla="*/ 484889 w 562308"/>
                <a:gd name="connsiteY0" fmla="*/ 175212 h 175551"/>
                <a:gd name="connsiteX1" fmla="*/ 58404 w 562308"/>
                <a:gd name="connsiteY1" fmla="*/ 175212 h 175551"/>
                <a:gd name="connsiteX2" fmla="*/ 0 w 562308"/>
                <a:gd name="connsiteY2" fmla="*/ 118166 h 175551"/>
                <a:gd name="connsiteX3" fmla="*/ 87267 w 562308"/>
                <a:gd name="connsiteY3" fmla="*/ 63837 h 175551"/>
                <a:gd name="connsiteX4" fmla="*/ 126655 w 562308"/>
                <a:gd name="connsiteY4" fmla="*/ 49915 h 175551"/>
                <a:gd name="connsiteX5" fmla="*/ 281154 w 562308"/>
                <a:gd name="connsiteY5" fmla="*/ 0 h 175551"/>
                <a:gd name="connsiteX6" fmla="*/ 347028 w 562308"/>
                <a:gd name="connsiteY6" fmla="*/ 36333 h 175551"/>
                <a:gd name="connsiteX7" fmla="*/ 455348 w 562308"/>
                <a:gd name="connsiteY7" fmla="*/ 36333 h 175551"/>
                <a:gd name="connsiteX8" fmla="*/ 490661 w 562308"/>
                <a:gd name="connsiteY8" fmla="*/ 62139 h 175551"/>
                <a:gd name="connsiteX9" fmla="*/ 562308 w 562308"/>
                <a:gd name="connsiteY9" fmla="*/ 118506 h 175551"/>
                <a:gd name="connsiteX10" fmla="*/ 484889 w 562308"/>
                <a:gd name="connsiteY10" fmla="*/ 175551 h 175551"/>
                <a:gd name="connsiteX11" fmla="*/ 32598 w 562308"/>
                <a:gd name="connsiteY11" fmla="*/ 120203 h 175551"/>
                <a:gd name="connsiteX12" fmla="*/ 58065 w 562308"/>
                <a:gd name="connsiteY12" fmla="*/ 142614 h 175551"/>
                <a:gd name="connsiteX13" fmla="*/ 484549 w 562308"/>
                <a:gd name="connsiteY13" fmla="*/ 142614 h 175551"/>
                <a:gd name="connsiteX14" fmla="*/ 529371 w 562308"/>
                <a:gd name="connsiteY14" fmla="*/ 118166 h 175551"/>
                <a:gd name="connsiteX15" fmla="*/ 481833 w 562308"/>
                <a:gd name="connsiteY15" fmla="*/ 93378 h 175551"/>
                <a:gd name="connsiteX16" fmla="*/ 476739 w 562308"/>
                <a:gd name="connsiteY16" fmla="*/ 91681 h 175551"/>
                <a:gd name="connsiteX17" fmla="*/ 432597 w 562308"/>
                <a:gd name="connsiteY17" fmla="*/ 59762 h 175551"/>
                <a:gd name="connsiteX18" fmla="*/ 385059 w 562308"/>
                <a:gd name="connsiteY18" fmla="*/ 56027 h 175551"/>
                <a:gd name="connsiteX19" fmla="*/ 350424 w 562308"/>
                <a:gd name="connsiteY19" fmla="*/ 70968 h 175551"/>
                <a:gd name="connsiteX20" fmla="*/ 328353 w 562308"/>
                <a:gd name="connsiteY20" fmla="*/ 65535 h 175551"/>
                <a:gd name="connsiteX21" fmla="*/ 281154 w 562308"/>
                <a:gd name="connsiteY21" fmla="*/ 32597 h 175551"/>
                <a:gd name="connsiteX22" fmla="*/ 151103 w 562308"/>
                <a:gd name="connsiteY22" fmla="*/ 71307 h 175551"/>
                <a:gd name="connsiteX23" fmla="*/ 96774 w 562308"/>
                <a:gd name="connsiteY23" fmla="*/ 95076 h 175551"/>
                <a:gd name="connsiteX24" fmla="*/ 32598 w 562308"/>
                <a:gd name="connsiteY24" fmla="*/ 120543 h 175551"/>
                <a:gd name="connsiteX25" fmla="*/ 126995 w 562308"/>
                <a:gd name="connsiteY25" fmla="*/ 49575 h 175551"/>
                <a:gd name="connsiteX26" fmla="*/ 126995 w 562308"/>
                <a:gd name="connsiteY26" fmla="*/ 49575 h 175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562308" h="175551">
                  <a:moveTo>
                    <a:pt x="484889" y="175212"/>
                  </a:moveTo>
                  <a:lnTo>
                    <a:pt x="58404" y="175212"/>
                  </a:lnTo>
                  <a:cubicBezTo>
                    <a:pt x="23430" y="175212"/>
                    <a:pt x="0" y="152122"/>
                    <a:pt x="0" y="118166"/>
                  </a:cubicBezTo>
                  <a:cubicBezTo>
                    <a:pt x="0" y="84210"/>
                    <a:pt x="40407" y="78098"/>
                    <a:pt x="87267" y="63837"/>
                  </a:cubicBezTo>
                  <a:cubicBezTo>
                    <a:pt x="101867" y="59423"/>
                    <a:pt x="121562" y="53311"/>
                    <a:pt x="126655" y="49915"/>
                  </a:cubicBezTo>
                  <a:cubicBezTo>
                    <a:pt x="133446" y="42105"/>
                    <a:pt x="174533" y="0"/>
                    <a:pt x="281154" y="0"/>
                  </a:cubicBezTo>
                  <a:cubicBezTo>
                    <a:pt x="387775" y="0"/>
                    <a:pt x="334804" y="21732"/>
                    <a:pt x="347028" y="36333"/>
                  </a:cubicBezTo>
                  <a:cubicBezTo>
                    <a:pt x="371137" y="24788"/>
                    <a:pt x="422410" y="6112"/>
                    <a:pt x="455348" y="36333"/>
                  </a:cubicBezTo>
                  <a:cubicBezTo>
                    <a:pt x="468930" y="49236"/>
                    <a:pt x="484889" y="58743"/>
                    <a:pt x="490661" y="62139"/>
                  </a:cubicBezTo>
                  <a:cubicBezTo>
                    <a:pt x="505602" y="65195"/>
                    <a:pt x="562308" y="78777"/>
                    <a:pt x="562308" y="118506"/>
                  </a:cubicBezTo>
                  <a:cubicBezTo>
                    <a:pt x="562308" y="158234"/>
                    <a:pt x="541935" y="175551"/>
                    <a:pt x="484889" y="175551"/>
                  </a:cubicBezTo>
                  <a:close/>
                  <a:moveTo>
                    <a:pt x="32598" y="120203"/>
                  </a:moveTo>
                  <a:cubicBezTo>
                    <a:pt x="33616" y="138540"/>
                    <a:pt x="46859" y="142614"/>
                    <a:pt x="58065" y="142614"/>
                  </a:cubicBezTo>
                  <a:lnTo>
                    <a:pt x="484549" y="142614"/>
                  </a:lnTo>
                  <a:cubicBezTo>
                    <a:pt x="525975" y="142614"/>
                    <a:pt x="529371" y="123939"/>
                    <a:pt x="529371" y="118166"/>
                  </a:cubicBezTo>
                  <a:cubicBezTo>
                    <a:pt x="529371" y="112394"/>
                    <a:pt x="511375" y="98472"/>
                    <a:pt x="481833" y="93378"/>
                  </a:cubicBezTo>
                  <a:cubicBezTo>
                    <a:pt x="480135" y="93378"/>
                    <a:pt x="478437" y="92360"/>
                    <a:pt x="476739" y="91681"/>
                  </a:cubicBezTo>
                  <a:cubicBezTo>
                    <a:pt x="475721" y="91001"/>
                    <a:pt x="452631" y="78777"/>
                    <a:pt x="432597" y="59762"/>
                  </a:cubicBezTo>
                  <a:cubicBezTo>
                    <a:pt x="420712" y="48557"/>
                    <a:pt x="399999" y="51613"/>
                    <a:pt x="385059" y="56027"/>
                  </a:cubicBezTo>
                  <a:cubicBezTo>
                    <a:pt x="366044" y="61460"/>
                    <a:pt x="350424" y="70968"/>
                    <a:pt x="350424" y="70968"/>
                  </a:cubicBezTo>
                  <a:cubicBezTo>
                    <a:pt x="342954" y="75382"/>
                    <a:pt x="332767" y="73344"/>
                    <a:pt x="328353" y="65535"/>
                  </a:cubicBezTo>
                  <a:cubicBezTo>
                    <a:pt x="322580" y="56367"/>
                    <a:pt x="302546" y="32597"/>
                    <a:pt x="281154" y="32597"/>
                  </a:cubicBezTo>
                  <a:cubicBezTo>
                    <a:pt x="183701" y="32597"/>
                    <a:pt x="151443" y="70968"/>
                    <a:pt x="151103" y="71307"/>
                  </a:cubicBezTo>
                  <a:cubicBezTo>
                    <a:pt x="143973" y="80136"/>
                    <a:pt x="128353" y="85229"/>
                    <a:pt x="96774" y="95076"/>
                  </a:cubicBezTo>
                  <a:cubicBezTo>
                    <a:pt x="78438" y="100849"/>
                    <a:pt x="40747" y="112394"/>
                    <a:pt x="32598" y="120543"/>
                  </a:cubicBezTo>
                  <a:close/>
                  <a:moveTo>
                    <a:pt x="126995" y="49575"/>
                  </a:moveTo>
                  <a:lnTo>
                    <a:pt x="126995" y="49575"/>
                  </a:lnTo>
                  <a:close/>
                </a:path>
              </a:pathLst>
            </a:custGeom>
            <a:grpFill/>
            <a:ln w="3393" cap="flat">
              <a:noFill/>
              <a:prstDash val="solid"/>
              <a:miter/>
            </a:ln>
          </p:spPr>
          <p:txBody>
            <a:bodyPr rtlCol="0" anchor="ctr"/>
            <a:lstStyle/>
            <a:p>
              <a:endParaRPr lang="de-DE" dirty="0">
                <a:solidFill>
                  <a:schemeClr val="bg1"/>
                </a:solidFill>
              </a:endParaRPr>
            </a:p>
          </p:txBody>
        </p:sp>
      </p:grpSp>
      <p:sp>
        <p:nvSpPr>
          <p:cNvPr id="163" name="Text Placeholder 32">
            <a:extLst>
              <a:ext uri="{FF2B5EF4-FFF2-40B4-BE49-F238E27FC236}">
                <a16:creationId xmlns:a16="http://schemas.microsoft.com/office/drawing/2014/main" id="{10565824-E986-7E2E-9358-1BDCD8F8D7A7}"/>
              </a:ext>
            </a:extLst>
          </p:cNvPr>
          <p:cNvSpPr>
            <a:spLocks noGrp="1"/>
          </p:cNvSpPr>
          <p:nvPr>
            <p:ph type="body" sz="quarter" idx="67" hasCustomPrompt="1"/>
          </p:nvPr>
        </p:nvSpPr>
        <p:spPr>
          <a:xfrm>
            <a:off x="1686608" y="5753329"/>
            <a:ext cx="1323044" cy="430823"/>
          </a:xfrm>
          <a:prstGeom prst="rect">
            <a:avLst/>
          </a:prstGeom>
        </p:spPr>
        <p:txBody>
          <a:bodyPr anchor="ctr">
            <a:noAutofit/>
          </a:bodyPr>
          <a:lstStyle>
            <a:lvl1pPr marL="0" indent="0" algn="l">
              <a:buNone/>
              <a:defRPr sz="1400" b="0" i="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de-DE" dirty="0"/>
              <a:t>Women in  Early Career</a:t>
            </a:r>
            <a:endParaRPr lang="de-DE" dirty="0"/>
          </a:p>
        </p:txBody>
      </p:sp>
      <p:sp>
        <p:nvSpPr>
          <p:cNvPr id="164" name="Text Placeholder 32">
            <a:extLst>
              <a:ext uri="{FF2B5EF4-FFF2-40B4-BE49-F238E27FC236}">
                <a16:creationId xmlns:a16="http://schemas.microsoft.com/office/drawing/2014/main" id="{E0BF8737-046F-B196-21D0-288F212C6951}"/>
              </a:ext>
            </a:extLst>
          </p:cNvPr>
          <p:cNvSpPr>
            <a:spLocks noGrp="1"/>
          </p:cNvSpPr>
          <p:nvPr>
            <p:ph type="body" sz="quarter" idx="68" hasCustomPrompt="1"/>
          </p:nvPr>
        </p:nvSpPr>
        <p:spPr>
          <a:xfrm>
            <a:off x="3498475" y="5753329"/>
            <a:ext cx="1323044" cy="430823"/>
          </a:xfrm>
          <a:prstGeom prst="rect">
            <a:avLst/>
          </a:prstGeom>
        </p:spPr>
        <p:txBody>
          <a:bodyPr anchor="ctr">
            <a:noAutofit/>
          </a:bodyPr>
          <a:lstStyle>
            <a:lvl1pPr marL="0" indent="0" algn="l">
              <a:buNone/>
              <a:defRPr sz="1400" b="0" i="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de-DE" dirty="0"/>
              <a:t>Frauen in der   Karrieremitte</a:t>
            </a:r>
            <a:endParaRPr lang="de-DE" dirty="0"/>
          </a:p>
        </p:txBody>
      </p:sp>
      <p:sp>
        <p:nvSpPr>
          <p:cNvPr id="165" name="Text Placeholder 32">
            <a:extLst>
              <a:ext uri="{FF2B5EF4-FFF2-40B4-BE49-F238E27FC236}">
                <a16:creationId xmlns:a16="http://schemas.microsoft.com/office/drawing/2014/main" id="{A2C9DA7E-39C9-C291-DF50-E2BB20D21DAE}"/>
              </a:ext>
            </a:extLst>
          </p:cNvPr>
          <p:cNvSpPr>
            <a:spLocks noGrp="1"/>
          </p:cNvSpPr>
          <p:nvPr>
            <p:ph type="body" sz="quarter" idx="69" hasCustomPrompt="1"/>
          </p:nvPr>
        </p:nvSpPr>
        <p:spPr>
          <a:xfrm>
            <a:off x="5293408" y="5753329"/>
            <a:ext cx="1323044" cy="430823"/>
          </a:xfrm>
          <a:prstGeom prst="rect">
            <a:avLst/>
          </a:prstGeom>
        </p:spPr>
        <p:txBody>
          <a:bodyPr anchor="ctr">
            <a:noAutofit/>
          </a:bodyPr>
          <a:lstStyle>
            <a:lvl1pPr marL="0" indent="0" algn="l">
              <a:buNone/>
              <a:defRPr sz="1400" b="0" i="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de-DE" dirty="0"/>
              <a:t>Frauen in der   späten Karrierephase</a:t>
            </a:r>
            <a:endParaRPr lang="de-DE" dirty="0"/>
          </a:p>
        </p:txBody>
      </p:sp>
      <p:sp>
        <p:nvSpPr>
          <p:cNvPr id="166" name="Rectangle 165">
            <a:extLst>
              <a:ext uri="{FF2B5EF4-FFF2-40B4-BE49-F238E27FC236}">
                <a16:creationId xmlns:a16="http://schemas.microsoft.com/office/drawing/2014/main" id="{EFFA48AD-3540-5A13-B9AB-A5F3044AD9A5}"/>
              </a:ext>
            </a:extLst>
          </p:cNvPr>
          <p:cNvSpPr/>
          <p:nvPr userDrawn="1"/>
        </p:nvSpPr>
        <p:spPr>
          <a:xfrm rot="5400000">
            <a:off x="3978792" y="5125666"/>
            <a:ext cx="503850" cy="5231718"/>
          </a:xfrm>
          <a:prstGeom prst="rect">
            <a:avLst/>
          </a:prstGeom>
          <a:noFill/>
          <a:ln w="19050">
            <a:solidFill>
              <a:srgbClr val="1E2879"/>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529" dirty="0">
              <a:solidFill>
                <a:srgbClr val="05203D"/>
              </a:solidFill>
              <a:latin typeface="Calibri" panose="020F0502020204030204" pitchFamily="34" charset="0"/>
              <a:cs typeface="Calibri" panose="020F0502020204030204" pitchFamily="34" charset="0"/>
            </a:endParaRPr>
          </a:p>
        </p:txBody>
      </p:sp>
      <p:sp>
        <p:nvSpPr>
          <p:cNvPr id="167" name="Text Placeholder 32">
            <a:extLst>
              <a:ext uri="{FF2B5EF4-FFF2-40B4-BE49-F238E27FC236}">
                <a16:creationId xmlns:a16="http://schemas.microsoft.com/office/drawing/2014/main" id="{68635041-6A86-C94B-2D5B-0F9084D09933}"/>
              </a:ext>
            </a:extLst>
          </p:cNvPr>
          <p:cNvSpPr>
            <a:spLocks noGrp="1"/>
          </p:cNvSpPr>
          <p:nvPr>
            <p:ph type="body" sz="quarter" idx="70" hasCustomPrompt="1"/>
          </p:nvPr>
        </p:nvSpPr>
        <p:spPr>
          <a:xfrm>
            <a:off x="1712444" y="4622390"/>
            <a:ext cx="648000" cy="292876"/>
          </a:xfrm>
          <a:prstGeom prst="rect">
            <a:avLst/>
          </a:prstGeom>
        </p:spPr>
        <p:txBody>
          <a:bodyPr anchor="ctr">
            <a:noAutofit/>
          </a:bodyPr>
          <a:lstStyle>
            <a:lvl1pPr marL="0" indent="0" algn="ctr">
              <a:buNone/>
              <a:defRPr sz="2200" b="1" i="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de-DE" dirty="0"/>
              <a:t>01</a:t>
            </a:r>
            <a:endParaRPr lang="de-DE" dirty="0"/>
          </a:p>
        </p:txBody>
      </p:sp>
      <p:sp>
        <p:nvSpPr>
          <p:cNvPr id="168" name="Text Placeholder 32">
            <a:extLst>
              <a:ext uri="{FF2B5EF4-FFF2-40B4-BE49-F238E27FC236}">
                <a16:creationId xmlns:a16="http://schemas.microsoft.com/office/drawing/2014/main" id="{D2DC0CCE-C4E8-C0FA-67C2-67D419DBC8E4}"/>
              </a:ext>
            </a:extLst>
          </p:cNvPr>
          <p:cNvSpPr>
            <a:spLocks noGrp="1"/>
          </p:cNvSpPr>
          <p:nvPr>
            <p:ph type="body" sz="quarter" idx="71" hasCustomPrompt="1"/>
          </p:nvPr>
        </p:nvSpPr>
        <p:spPr>
          <a:xfrm>
            <a:off x="2415400" y="4622390"/>
            <a:ext cx="4324072" cy="292876"/>
          </a:xfrm>
          <a:prstGeom prst="rect">
            <a:avLst/>
          </a:prstGeom>
        </p:spPr>
        <p:txBody>
          <a:bodyPr anchor="ctr">
            <a:noAutofit/>
          </a:bodyPr>
          <a:lstStyle>
            <a:lvl1pPr marL="0" indent="0" algn="l">
              <a:buNone/>
              <a:defRPr sz="1400" b="0" i="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de-DE" dirty="0"/>
              <a:t>Einführung</a:t>
            </a:r>
            <a:endParaRPr lang="de-DE" dirty="0"/>
          </a:p>
        </p:txBody>
      </p:sp>
      <p:sp>
        <p:nvSpPr>
          <p:cNvPr id="169" name="Rectangle 168">
            <a:extLst>
              <a:ext uri="{FF2B5EF4-FFF2-40B4-BE49-F238E27FC236}">
                <a16:creationId xmlns:a16="http://schemas.microsoft.com/office/drawing/2014/main" id="{4CF2D566-1EAB-6BC1-66DA-99044F267085}"/>
              </a:ext>
            </a:extLst>
          </p:cNvPr>
          <p:cNvSpPr/>
          <p:nvPr userDrawn="1"/>
        </p:nvSpPr>
        <p:spPr>
          <a:xfrm rot="5400000">
            <a:off x="3989875" y="2129621"/>
            <a:ext cx="503850" cy="5231718"/>
          </a:xfrm>
          <a:prstGeom prst="rect">
            <a:avLst/>
          </a:prstGeom>
          <a:noFill/>
          <a:ln w="19050">
            <a:solidFill>
              <a:srgbClr val="1E2879"/>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529" dirty="0">
              <a:solidFill>
                <a:srgbClr val="05203D"/>
              </a:solidFill>
              <a:latin typeface="Calibri" panose="020F0502020204030204" pitchFamily="34" charset="0"/>
              <a:cs typeface="Calibri" panose="020F0502020204030204" pitchFamily="34" charset="0"/>
            </a:endParaRPr>
          </a:p>
        </p:txBody>
      </p:sp>
      <p:sp>
        <p:nvSpPr>
          <p:cNvPr id="170" name="Slide Number Placeholder 15">
            <a:extLst>
              <a:ext uri="{FF2B5EF4-FFF2-40B4-BE49-F238E27FC236}">
                <a16:creationId xmlns:a16="http://schemas.microsoft.com/office/drawing/2014/main" id="{F5177C5D-9F38-C9EA-7CF5-3C61151EE0E1}"/>
              </a:ext>
            </a:extLst>
          </p:cNvPr>
          <p:cNvSpPr txBox="1">
            <a:spLocks/>
          </p:cNvSpPr>
          <p:nvPr userDrawn="1"/>
        </p:nvSpPr>
        <p:spPr>
          <a:xfrm>
            <a:off x="7027784" y="10213777"/>
            <a:ext cx="373062" cy="363537"/>
          </a:xfrm>
          <a:prstGeom prst="rect">
            <a:avLst/>
          </a:prstGeom>
        </p:spPr>
        <p:txBody>
          <a:bodyPr vert="horz" lIns="91440" tIns="45720" rIns="91440" bIns="45720" rtlCol="0" anchor="ctr"/>
          <a:lstStyle>
            <a:defPPr>
              <a:defRPr lang="de-DE"/>
            </a:defPPr>
            <a:lvl1pPr marL="0" algn="r" defTabSz="457200" rtl="0" eaLnBrk="1" latinLnBrk="0" hangingPunct="1">
              <a:defRPr sz="800" b="0" i="0" kern="1200">
                <a:solidFill>
                  <a:srgbClr val="003359"/>
                </a:solidFill>
                <a:latin typeface="Calibri" panose="020F0502020204030204" pitchFamily="34" charset="0"/>
                <a:ea typeface="Open Sans" panose="020B0606030504020204" pitchFamily="34" charset="0"/>
                <a:cs typeface="Calibri" panose="020F0502020204030204"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fld id="{9C527BFA-2C0E-4CEC-B6A5-913A56FEF4B4}" type="slidenum">
              <a:rPr lang="de-DE" smtClean="0">
                <a:solidFill>
                  <a:srgbClr val="1E2879"/>
                </a:solidFill>
              </a:rPr>
              <a:pPr algn="ctr"/>
              <a:t>‹Nr.›</a:t>
            </a:fld>
            <a:endParaRPr lang="de-DE" dirty="0">
              <a:solidFill>
                <a:srgbClr val="1E2879"/>
              </a:solidFill>
            </a:endParaRPr>
          </a:p>
        </p:txBody>
      </p:sp>
    </p:spTree>
    <p:extLst>
      <p:ext uri="{BB962C8B-B14F-4D97-AF65-F5344CB8AC3E}">
        <p14:creationId xmlns:p14="http://schemas.microsoft.com/office/powerpoint/2010/main" val="5307380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ivider 01">
    <p:spTree>
      <p:nvGrpSpPr>
        <p:cNvPr id="1" name=""/>
        <p:cNvGrpSpPr/>
        <p:nvPr/>
      </p:nvGrpSpPr>
      <p:grpSpPr>
        <a:xfrm>
          <a:off x="0" y="0"/>
          <a:ext cx="0" cy="0"/>
          <a:chOff x="0" y="0"/>
          <a:chExt cx="0" cy="0"/>
        </a:xfrm>
      </p:grpSpPr>
      <p:sp>
        <p:nvSpPr>
          <p:cNvPr id="2" name="Freeform 1">
            <a:extLst>
              <a:ext uri="{FF2B5EF4-FFF2-40B4-BE49-F238E27FC236}">
                <a16:creationId xmlns:a16="http://schemas.microsoft.com/office/drawing/2014/main" id="{9C2E4A40-3F3D-1F08-0FE4-750E5ECEF1EC}"/>
              </a:ext>
            </a:extLst>
          </p:cNvPr>
          <p:cNvSpPr/>
          <p:nvPr userDrawn="1"/>
        </p:nvSpPr>
        <p:spPr>
          <a:xfrm rot="5400000">
            <a:off x="-2255522" y="5307332"/>
            <a:ext cx="8211821" cy="2557144"/>
          </a:xfrm>
          <a:custGeom>
            <a:avLst/>
            <a:gdLst>
              <a:gd name="connsiteX0" fmla="*/ 0 w 7686655"/>
              <a:gd name="connsiteY0" fmla="*/ 1 h 5787363"/>
              <a:gd name="connsiteX1" fmla="*/ 7686655 w 7686655"/>
              <a:gd name="connsiteY1" fmla="*/ 1 h 5787363"/>
              <a:gd name="connsiteX2" fmla="*/ 7686655 w 7686655"/>
              <a:gd name="connsiteY2" fmla="*/ 5787364 h 5787363"/>
              <a:gd name="connsiteX3" fmla="*/ -1 w 7686655"/>
              <a:gd name="connsiteY3" fmla="*/ 5787364 h 5787363"/>
            </a:gdLst>
            <a:ahLst/>
            <a:cxnLst>
              <a:cxn ang="0">
                <a:pos x="connsiteX0" y="connsiteY0"/>
              </a:cxn>
              <a:cxn ang="0">
                <a:pos x="connsiteX1" y="connsiteY1"/>
              </a:cxn>
              <a:cxn ang="0">
                <a:pos x="connsiteX2" y="connsiteY2"/>
              </a:cxn>
              <a:cxn ang="0">
                <a:pos x="connsiteX3" y="connsiteY3"/>
              </a:cxn>
            </a:cxnLst>
            <a:rect l="l" t="t" r="r" b="b"/>
            <a:pathLst>
              <a:path w="7686655" h="5787363">
                <a:moveTo>
                  <a:pt x="0" y="1"/>
                </a:moveTo>
                <a:lnTo>
                  <a:pt x="7686655" y="1"/>
                </a:lnTo>
                <a:lnTo>
                  <a:pt x="7686655" y="5787364"/>
                </a:lnTo>
                <a:lnTo>
                  <a:pt x="-1" y="5787364"/>
                </a:lnTo>
                <a:close/>
              </a:path>
            </a:pathLst>
          </a:custGeom>
          <a:solidFill>
            <a:srgbClr val="1E2879"/>
          </a:solidFill>
          <a:ln w="30808" cap="flat">
            <a:noFill/>
            <a:prstDash val="solid"/>
            <a:miter/>
          </a:ln>
        </p:spPr>
        <p:txBody>
          <a:bodyPr rtlCol="0" anchor="ctr"/>
          <a:lstStyle/>
          <a:p>
            <a:endParaRPr lang="de-DE" dirty="0"/>
          </a:p>
        </p:txBody>
      </p:sp>
      <p:pic>
        <p:nvPicPr>
          <p:cNvPr id="3" name="Picture 2">
            <a:extLst>
              <a:ext uri="{FF2B5EF4-FFF2-40B4-BE49-F238E27FC236}">
                <a16:creationId xmlns:a16="http://schemas.microsoft.com/office/drawing/2014/main" id="{90878697-4E98-4A4F-1740-6DD35DE10D9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791363" y="386252"/>
            <a:ext cx="4521200" cy="1358900"/>
          </a:xfrm>
          <a:prstGeom prst="rect">
            <a:avLst/>
          </a:prstGeom>
        </p:spPr>
      </p:pic>
      <p:sp>
        <p:nvSpPr>
          <p:cNvPr id="4" name="Text Placeholder 2">
            <a:extLst>
              <a:ext uri="{FF2B5EF4-FFF2-40B4-BE49-F238E27FC236}">
                <a16:creationId xmlns:a16="http://schemas.microsoft.com/office/drawing/2014/main" id="{0B9DDFC7-6C41-71DA-6AE0-9CFF20B9825B}"/>
              </a:ext>
            </a:extLst>
          </p:cNvPr>
          <p:cNvSpPr txBox="1">
            <a:spLocks/>
          </p:cNvSpPr>
          <p:nvPr userDrawn="1"/>
        </p:nvSpPr>
        <p:spPr>
          <a:xfrm rot="16200000">
            <a:off x="-985835" y="8140499"/>
            <a:ext cx="4287087" cy="536162"/>
          </a:xfrm>
          <a:prstGeom prst="rect">
            <a:avLst/>
          </a:prstGeom>
          <a:noFill/>
          <a:ln>
            <a:noFill/>
          </a:ln>
        </p:spPr>
        <p:txBody>
          <a:bodyP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lgn="ctr">
              <a:buFont typeface="Arial" panose="020B0604020202020204" pitchFamily="34" charset="0"/>
              <a:buNone/>
            </a:pPr>
            <a:r>
              <a:rPr lang="de-DE" sz="2400" b="1" dirty="0">
                <a:solidFill>
                  <a:schemeClr val="bg1"/>
                </a:solidFill>
              </a:rPr>
              <a:t>www.fempower.finance</a:t>
            </a:r>
          </a:p>
        </p:txBody>
      </p:sp>
      <p:sp>
        <p:nvSpPr>
          <p:cNvPr id="5" name="Graphic 14">
            <a:extLst>
              <a:ext uri="{FF2B5EF4-FFF2-40B4-BE49-F238E27FC236}">
                <a16:creationId xmlns:a16="http://schemas.microsoft.com/office/drawing/2014/main" id="{46620B49-E056-A7EB-C779-14211AB6FA59}"/>
              </a:ext>
            </a:extLst>
          </p:cNvPr>
          <p:cNvSpPr>
            <a:spLocks noChangeAspect="1"/>
          </p:cNvSpPr>
          <p:nvPr userDrawn="1"/>
        </p:nvSpPr>
        <p:spPr>
          <a:xfrm rot="5400000">
            <a:off x="1540107" y="1363921"/>
            <a:ext cx="635726" cy="2780064"/>
          </a:xfrm>
          <a:custGeom>
            <a:avLst/>
            <a:gdLst>
              <a:gd name="connsiteX0" fmla="*/ 0 w 119729"/>
              <a:gd name="connsiteY0" fmla="*/ 523582 h 523581"/>
              <a:gd name="connsiteX1" fmla="*/ 0 w 119729"/>
              <a:gd name="connsiteY1" fmla="*/ 0 h 523581"/>
              <a:gd name="connsiteX2" fmla="*/ 119730 w 119729"/>
              <a:gd name="connsiteY2" fmla="*/ 0 h 523581"/>
              <a:gd name="connsiteX3" fmla="*/ 119730 w 119729"/>
              <a:gd name="connsiteY3" fmla="*/ 36175 h 523581"/>
              <a:gd name="connsiteX4" fmla="*/ 44661 w 119729"/>
              <a:gd name="connsiteY4" fmla="*/ 36175 h 523581"/>
              <a:gd name="connsiteX5" fmla="*/ 44661 w 119729"/>
              <a:gd name="connsiteY5" fmla="*/ 487407 h 523581"/>
              <a:gd name="connsiteX6" fmla="*/ 119730 w 119729"/>
              <a:gd name="connsiteY6" fmla="*/ 487407 h 523581"/>
              <a:gd name="connsiteX7" fmla="*/ 119730 w 119729"/>
              <a:gd name="connsiteY7" fmla="*/ 523582 h 523581"/>
              <a:gd name="connsiteX8" fmla="*/ 0 w 119729"/>
              <a:gd name="connsiteY8" fmla="*/ 523582 h 5235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9729" h="523581">
                <a:moveTo>
                  <a:pt x="0" y="523582"/>
                </a:moveTo>
                <a:lnTo>
                  <a:pt x="0" y="0"/>
                </a:lnTo>
                <a:lnTo>
                  <a:pt x="119730" y="0"/>
                </a:lnTo>
                <a:lnTo>
                  <a:pt x="119730" y="36175"/>
                </a:lnTo>
                <a:lnTo>
                  <a:pt x="44661" y="36175"/>
                </a:lnTo>
                <a:lnTo>
                  <a:pt x="44661" y="487407"/>
                </a:lnTo>
                <a:lnTo>
                  <a:pt x="119730" y="487407"/>
                </a:lnTo>
                <a:lnTo>
                  <a:pt x="119730" y="523582"/>
                </a:lnTo>
                <a:lnTo>
                  <a:pt x="0" y="523582"/>
                </a:lnTo>
                <a:close/>
              </a:path>
            </a:pathLst>
          </a:custGeom>
          <a:solidFill>
            <a:srgbClr val="4763AE"/>
          </a:solidFill>
          <a:ln w="9502" cap="flat">
            <a:noFill/>
            <a:prstDash val="solid"/>
            <a:miter/>
          </a:ln>
        </p:spPr>
        <p:txBody>
          <a:bodyPr rtlCol="0" anchor="ctr"/>
          <a:lstStyle/>
          <a:p>
            <a:endParaRPr lang="de-DE" dirty="0"/>
          </a:p>
        </p:txBody>
      </p:sp>
      <p:sp>
        <p:nvSpPr>
          <p:cNvPr id="6" name="Text Placeholder 32">
            <a:extLst>
              <a:ext uri="{FF2B5EF4-FFF2-40B4-BE49-F238E27FC236}">
                <a16:creationId xmlns:a16="http://schemas.microsoft.com/office/drawing/2014/main" id="{5CE99B75-916B-AEBC-111F-08D4C0E11765}"/>
              </a:ext>
            </a:extLst>
          </p:cNvPr>
          <p:cNvSpPr>
            <a:spLocks noGrp="1"/>
          </p:cNvSpPr>
          <p:nvPr>
            <p:ph type="body" sz="quarter" idx="60" hasCustomPrompt="1"/>
          </p:nvPr>
        </p:nvSpPr>
        <p:spPr>
          <a:xfrm>
            <a:off x="816428" y="3053443"/>
            <a:ext cx="2090057" cy="2048629"/>
          </a:xfrm>
          <a:prstGeom prst="rect">
            <a:avLst/>
          </a:prstGeom>
          <a:noFill/>
        </p:spPr>
        <p:txBody>
          <a:bodyPr anchor="ctr">
            <a:noAutofit/>
          </a:bodyPr>
          <a:lstStyle>
            <a:lvl1pPr marL="0" indent="0" algn="ctr">
              <a:buNone/>
              <a:defRPr sz="13000" b="1" i="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de-DE" dirty="0"/>
              <a:t>01</a:t>
            </a:r>
            <a:endParaRPr lang="de-DE" dirty="0"/>
          </a:p>
        </p:txBody>
      </p:sp>
    </p:spTree>
    <p:extLst>
      <p:ext uri="{BB962C8B-B14F-4D97-AF65-F5344CB8AC3E}">
        <p14:creationId xmlns:p14="http://schemas.microsoft.com/office/powerpoint/2010/main" val="31463721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Divider 02">
    <p:spTree>
      <p:nvGrpSpPr>
        <p:cNvPr id="1" name=""/>
        <p:cNvGrpSpPr/>
        <p:nvPr/>
      </p:nvGrpSpPr>
      <p:grpSpPr>
        <a:xfrm>
          <a:off x="0" y="0"/>
          <a:ext cx="0" cy="0"/>
          <a:chOff x="0" y="0"/>
          <a:chExt cx="0" cy="0"/>
        </a:xfrm>
      </p:grpSpPr>
      <p:sp>
        <p:nvSpPr>
          <p:cNvPr id="2" name="Freeform 1">
            <a:extLst>
              <a:ext uri="{FF2B5EF4-FFF2-40B4-BE49-F238E27FC236}">
                <a16:creationId xmlns:a16="http://schemas.microsoft.com/office/drawing/2014/main" id="{9C2E4A40-3F3D-1F08-0FE4-750E5ECEF1EC}"/>
              </a:ext>
            </a:extLst>
          </p:cNvPr>
          <p:cNvSpPr/>
          <p:nvPr userDrawn="1"/>
        </p:nvSpPr>
        <p:spPr>
          <a:xfrm rot="5400000">
            <a:off x="-2255522" y="5307332"/>
            <a:ext cx="8211821" cy="2557144"/>
          </a:xfrm>
          <a:custGeom>
            <a:avLst/>
            <a:gdLst>
              <a:gd name="connsiteX0" fmla="*/ 0 w 7686655"/>
              <a:gd name="connsiteY0" fmla="*/ 1 h 5787363"/>
              <a:gd name="connsiteX1" fmla="*/ 7686655 w 7686655"/>
              <a:gd name="connsiteY1" fmla="*/ 1 h 5787363"/>
              <a:gd name="connsiteX2" fmla="*/ 7686655 w 7686655"/>
              <a:gd name="connsiteY2" fmla="*/ 5787364 h 5787363"/>
              <a:gd name="connsiteX3" fmla="*/ -1 w 7686655"/>
              <a:gd name="connsiteY3" fmla="*/ 5787364 h 5787363"/>
            </a:gdLst>
            <a:ahLst/>
            <a:cxnLst>
              <a:cxn ang="0">
                <a:pos x="connsiteX0" y="connsiteY0"/>
              </a:cxn>
              <a:cxn ang="0">
                <a:pos x="connsiteX1" y="connsiteY1"/>
              </a:cxn>
              <a:cxn ang="0">
                <a:pos x="connsiteX2" y="connsiteY2"/>
              </a:cxn>
              <a:cxn ang="0">
                <a:pos x="connsiteX3" y="connsiteY3"/>
              </a:cxn>
            </a:cxnLst>
            <a:rect l="l" t="t" r="r" b="b"/>
            <a:pathLst>
              <a:path w="7686655" h="5787363">
                <a:moveTo>
                  <a:pt x="0" y="1"/>
                </a:moveTo>
                <a:lnTo>
                  <a:pt x="7686655" y="1"/>
                </a:lnTo>
                <a:lnTo>
                  <a:pt x="7686655" y="5787364"/>
                </a:lnTo>
                <a:lnTo>
                  <a:pt x="-1" y="5787364"/>
                </a:lnTo>
                <a:close/>
              </a:path>
            </a:pathLst>
          </a:custGeom>
          <a:solidFill>
            <a:srgbClr val="4763AE"/>
          </a:solidFill>
          <a:ln w="30808" cap="flat">
            <a:noFill/>
            <a:prstDash val="solid"/>
            <a:miter/>
          </a:ln>
        </p:spPr>
        <p:txBody>
          <a:bodyPr rtlCol="0" anchor="ctr"/>
          <a:lstStyle/>
          <a:p>
            <a:endParaRPr lang="de-DE" dirty="0"/>
          </a:p>
        </p:txBody>
      </p:sp>
      <p:pic>
        <p:nvPicPr>
          <p:cNvPr id="3" name="Picture 2">
            <a:extLst>
              <a:ext uri="{FF2B5EF4-FFF2-40B4-BE49-F238E27FC236}">
                <a16:creationId xmlns:a16="http://schemas.microsoft.com/office/drawing/2014/main" id="{90878697-4E98-4A4F-1740-6DD35DE10D9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791363" y="386252"/>
            <a:ext cx="4521200" cy="1358900"/>
          </a:xfrm>
          <a:prstGeom prst="rect">
            <a:avLst/>
          </a:prstGeom>
        </p:spPr>
      </p:pic>
      <p:sp>
        <p:nvSpPr>
          <p:cNvPr id="4" name="Text Placeholder 2">
            <a:extLst>
              <a:ext uri="{FF2B5EF4-FFF2-40B4-BE49-F238E27FC236}">
                <a16:creationId xmlns:a16="http://schemas.microsoft.com/office/drawing/2014/main" id="{0B9DDFC7-6C41-71DA-6AE0-9CFF20B9825B}"/>
              </a:ext>
            </a:extLst>
          </p:cNvPr>
          <p:cNvSpPr txBox="1">
            <a:spLocks/>
          </p:cNvSpPr>
          <p:nvPr userDrawn="1"/>
        </p:nvSpPr>
        <p:spPr>
          <a:xfrm rot="16200000">
            <a:off x="-985835" y="8140499"/>
            <a:ext cx="4287087" cy="536162"/>
          </a:xfrm>
          <a:prstGeom prst="rect">
            <a:avLst/>
          </a:prstGeom>
          <a:noFill/>
          <a:ln>
            <a:noFill/>
          </a:ln>
        </p:spPr>
        <p:txBody>
          <a:bodyP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lgn="ctr">
              <a:buFont typeface="Arial" panose="020B0604020202020204" pitchFamily="34" charset="0"/>
              <a:buNone/>
            </a:pPr>
            <a:r>
              <a:rPr lang="de-DE" sz="2400" b="1" dirty="0">
                <a:solidFill>
                  <a:schemeClr val="bg1"/>
                </a:solidFill>
              </a:rPr>
              <a:t>www.fempower.finance</a:t>
            </a:r>
          </a:p>
        </p:txBody>
      </p:sp>
      <p:sp>
        <p:nvSpPr>
          <p:cNvPr id="5" name="Graphic 14">
            <a:extLst>
              <a:ext uri="{FF2B5EF4-FFF2-40B4-BE49-F238E27FC236}">
                <a16:creationId xmlns:a16="http://schemas.microsoft.com/office/drawing/2014/main" id="{46620B49-E056-A7EB-C779-14211AB6FA59}"/>
              </a:ext>
            </a:extLst>
          </p:cNvPr>
          <p:cNvSpPr>
            <a:spLocks noChangeAspect="1"/>
          </p:cNvSpPr>
          <p:nvPr userDrawn="1"/>
        </p:nvSpPr>
        <p:spPr>
          <a:xfrm rot="5400000">
            <a:off x="1556436" y="1363921"/>
            <a:ext cx="635726" cy="2780064"/>
          </a:xfrm>
          <a:custGeom>
            <a:avLst/>
            <a:gdLst>
              <a:gd name="connsiteX0" fmla="*/ 0 w 119729"/>
              <a:gd name="connsiteY0" fmla="*/ 523582 h 523581"/>
              <a:gd name="connsiteX1" fmla="*/ 0 w 119729"/>
              <a:gd name="connsiteY1" fmla="*/ 0 h 523581"/>
              <a:gd name="connsiteX2" fmla="*/ 119730 w 119729"/>
              <a:gd name="connsiteY2" fmla="*/ 0 h 523581"/>
              <a:gd name="connsiteX3" fmla="*/ 119730 w 119729"/>
              <a:gd name="connsiteY3" fmla="*/ 36175 h 523581"/>
              <a:gd name="connsiteX4" fmla="*/ 44661 w 119729"/>
              <a:gd name="connsiteY4" fmla="*/ 36175 h 523581"/>
              <a:gd name="connsiteX5" fmla="*/ 44661 w 119729"/>
              <a:gd name="connsiteY5" fmla="*/ 487407 h 523581"/>
              <a:gd name="connsiteX6" fmla="*/ 119730 w 119729"/>
              <a:gd name="connsiteY6" fmla="*/ 487407 h 523581"/>
              <a:gd name="connsiteX7" fmla="*/ 119730 w 119729"/>
              <a:gd name="connsiteY7" fmla="*/ 523582 h 523581"/>
              <a:gd name="connsiteX8" fmla="*/ 0 w 119729"/>
              <a:gd name="connsiteY8" fmla="*/ 523582 h 5235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9729" h="523581">
                <a:moveTo>
                  <a:pt x="0" y="523582"/>
                </a:moveTo>
                <a:lnTo>
                  <a:pt x="0" y="0"/>
                </a:lnTo>
                <a:lnTo>
                  <a:pt x="119730" y="0"/>
                </a:lnTo>
                <a:lnTo>
                  <a:pt x="119730" y="36175"/>
                </a:lnTo>
                <a:lnTo>
                  <a:pt x="44661" y="36175"/>
                </a:lnTo>
                <a:lnTo>
                  <a:pt x="44661" y="487407"/>
                </a:lnTo>
                <a:lnTo>
                  <a:pt x="119730" y="487407"/>
                </a:lnTo>
                <a:lnTo>
                  <a:pt x="119730" y="523582"/>
                </a:lnTo>
                <a:lnTo>
                  <a:pt x="0" y="523582"/>
                </a:lnTo>
                <a:close/>
              </a:path>
            </a:pathLst>
          </a:custGeom>
          <a:solidFill>
            <a:srgbClr val="D38CBC"/>
          </a:solidFill>
          <a:ln w="9502" cap="flat">
            <a:noFill/>
            <a:prstDash val="solid"/>
            <a:miter/>
          </a:ln>
        </p:spPr>
        <p:txBody>
          <a:bodyPr rtlCol="0" anchor="ctr"/>
          <a:lstStyle/>
          <a:p>
            <a:endParaRPr lang="de-DE" dirty="0"/>
          </a:p>
        </p:txBody>
      </p:sp>
      <p:grpSp>
        <p:nvGrpSpPr>
          <p:cNvPr id="7" name="Graphic 2">
            <a:extLst>
              <a:ext uri="{FF2B5EF4-FFF2-40B4-BE49-F238E27FC236}">
                <a16:creationId xmlns:a16="http://schemas.microsoft.com/office/drawing/2014/main" id="{A346D737-D456-EFF6-67F2-D0C73E06C1DB}"/>
              </a:ext>
            </a:extLst>
          </p:cNvPr>
          <p:cNvGrpSpPr/>
          <p:nvPr userDrawn="1"/>
        </p:nvGrpSpPr>
        <p:grpSpPr>
          <a:xfrm>
            <a:off x="3625216" y="6958929"/>
            <a:ext cx="3383280" cy="2894996"/>
            <a:chOff x="7236754" y="940858"/>
            <a:chExt cx="1133079" cy="969549"/>
          </a:xfrm>
          <a:solidFill>
            <a:srgbClr val="4763AE"/>
          </a:solidFill>
        </p:grpSpPr>
        <p:grpSp>
          <p:nvGrpSpPr>
            <p:cNvPr id="8" name="Graphic 2">
              <a:extLst>
                <a:ext uri="{FF2B5EF4-FFF2-40B4-BE49-F238E27FC236}">
                  <a16:creationId xmlns:a16="http://schemas.microsoft.com/office/drawing/2014/main" id="{193BEBBF-EE72-9236-7B81-337135F015F6}"/>
                </a:ext>
              </a:extLst>
            </p:cNvPr>
            <p:cNvGrpSpPr/>
            <p:nvPr/>
          </p:nvGrpSpPr>
          <p:grpSpPr>
            <a:xfrm>
              <a:off x="7884516" y="1486640"/>
              <a:ext cx="203734" cy="61120"/>
              <a:chOff x="7884516" y="1486640"/>
              <a:chExt cx="203734" cy="61120"/>
            </a:xfrm>
            <a:grpFill/>
          </p:grpSpPr>
          <p:sp>
            <p:nvSpPr>
              <p:cNvPr id="21" name="Freeform 20">
                <a:extLst>
                  <a:ext uri="{FF2B5EF4-FFF2-40B4-BE49-F238E27FC236}">
                    <a16:creationId xmlns:a16="http://schemas.microsoft.com/office/drawing/2014/main" id="{CF42A490-D857-4F42-DAE5-BE7C44F80D4A}"/>
                  </a:ext>
                </a:extLst>
              </p:cNvPr>
              <p:cNvSpPr/>
              <p:nvPr/>
            </p:nvSpPr>
            <p:spPr>
              <a:xfrm>
                <a:off x="8047503" y="1486640"/>
                <a:ext cx="40746" cy="40746"/>
              </a:xfrm>
              <a:custGeom>
                <a:avLst/>
                <a:gdLst>
                  <a:gd name="connsiteX0" fmla="*/ 0 w 40746"/>
                  <a:gd name="connsiteY0" fmla="*/ 20373 h 40746"/>
                  <a:gd name="connsiteX1" fmla="*/ 20373 w 40746"/>
                  <a:gd name="connsiteY1" fmla="*/ 0 h 40746"/>
                  <a:gd name="connsiteX2" fmla="*/ 40747 w 40746"/>
                  <a:gd name="connsiteY2" fmla="*/ 20373 h 40746"/>
                  <a:gd name="connsiteX3" fmla="*/ 20373 w 40746"/>
                  <a:gd name="connsiteY3" fmla="*/ 40747 h 40746"/>
                  <a:gd name="connsiteX4" fmla="*/ 0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0" y="20373"/>
                    </a:moveTo>
                    <a:cubicBezTo>
                      <a:pt x="0" y="9168"/>
                      <a:pt x="9168" y="0"/>
                      <a:pt x="20373" y="0"/>
                    </a:cubicBezTo>
                    <a:cubicBezTo>
                      <a:pt x="31579" y="0"/>
                      <a:pt x="40747" y="9168"/>
                      <a:pt x="40747" y="20373"/>
                    </a:cubicBezTo>
                    <a:cubicBezTo>
                      <a:pt x="40747" y="31579"/>
                      <a:pt x="31579" y="40747"/>
                      <a:pt x="20373" y="40747"/>
                    </a:cubicBezTo>
                    <a:cubicBezTo>
                      <a:pt x="9168" y="40747"/>
                      <a:pt x="0" y="31579"/>
                      <a:pt x="0" y="20373"/>
                    </a:cubicBezTo>
                    <a:close/>
                  </a:path>
                </a:pathLst>
              </a:custGeom>
              <a:grpFill/>
              <a:ln w="3393" cap="flat">
                <a:noFill/>
                <a:prstDash val="solid"/>
                <a:miter/>
              </a:ln>
            </p:spPr>
            <p:txBody>
              <a:bodyPr rtlCol="0" anchor="ctr"/>
              <a:lstStyle/>
              <a:p>
                <a:endParaRPr lang="de-DE" dirty="0">
                  <a:solidFill>
                    <a:srgbClr val="4763AE"/>
                  </a:solidFill>
                </a:endParaRPr>
              </a:p>
            </p:txBody>
          </p:sp>
          <p:sp>
            <p:nvSpPr>
              <p:cNvPr id="22" name="Freeform 21">
                <a:extLst>
                  <a:ext uri="{FF2B5EF4-FFF2-40B4-BE49-F238E27FC236}">
                    <a16:creationId xmlns:a16="http://schemas.microsoft.com/office/drawing/2014/main" id="{69BF59C6-88D7-BB55-CFF8-CFD5F574428A}"/>
                  </a:ext>
                </a:extLst>
              </p:cNvPr>
              <p:cNvSpPr/>
              <p:nvPr/>
            </p:nvSpPr>
            <p:spPr>
              <a:xfrm>
                <a:off x="7884516" y="1507013"/>
                <a:ext cx="40746" cy="40746"/>
              </a:xfrm>
              <a:custGeom>
                <a:avLst/>
                <a:gdLst>
                  <a:gd name="connsiteX0" fmla="*/ 20373 w 40746"/>
                  <a:gd name="connsiteY0" fmla="*/ 40747 h 40746"/>
                  <a:gd name="connsiteX1" fmla="*/ 0 w 40746"/>
                  <a:gd name="connsiteY1" fmla="*/ 20373 h 40746"/>
                  <a:gd name="connsiteX2" fmla="*/ 20373 w 40746"/>
                  <a:gd name="connsiteY2" fmla="*/ 0 h 40746"/>
                  <a:gd name="connsiteX3" fmla="*/ 40747 w 40746"/>
                  <a:gd name="connsiteY3" fmla="*/ 20373 h 40746"/>
                  <a:gd name="connsiteX4" fmla="*/ 20373 w 40746"/>
                  <a:gd name="connsiteY4" fmla="*/ 40747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40747"/>
                    </a:moveTo>
                    <a:cubicBezTo>
                      <a:pt x="9168" y="40747"/>
                      <a:pt x="0" y="31579"/>
                      <a:pt x="0" y="20373"/>
                    </a:cubicBezTo>
                    <a:cubicBezTo>
                      <a:pt x="0" y="9168"/>
                      <a:pt x="9168" y="0"/>
                      <a:pt x="20373" y="0"/>
                    </a:cubicBezTo>
                    <a:cubicBezTo>
                      <a:pt x="31579" y="0"/>
                      <a:pt x="40747" y="9168"/>
                      <a:pt x="40747" y="20373"/>
                    </a:cubicBezTo>
                    <a:cubicBezTo>
                      <a:pt x="40747" y="31579"/>
                      <a:pt x="31579" y="40747"/>
                      <a:pt x="20373" y="40747"/>
                    </a:cubicBezTo>
                    <a:close/>
                  </a:path>
                </a:pathLst>
              </a:custGeom>
              <a:grpFill/>
              <a:ln w="3393" cap="flat">
                <a:noFill/>
                <a:prstDash val="solid"/>
                <a:miter/>
              </a:ln>
            </p:spPr>
            <p:txBody>
              <a:bodyPr rtlCol="0" anchor="ctr"/>
              <a:lstStyle/>
              <a:p>
                <a:endParaRPr lang="de-DE" dirty="0">
                  <a:solidFill>
                    <a:srgbClr val="4763AE"/>
                  </a:solidFill>
                </a:endParaRPr>
              </a:p>
            </p:txBody>
          </p:sp>
        </p:grpSp>
        <p:grpSp>
          <p:nvGrpSpPr>
            <p:cNvPr id="9" name="Graphic 2">
              <a:extLst>
                <a:ext uri="{FF2B5EF4-FFF2-40B4-BE49-F238E27FC236}">
                  <a16:creationId xmlns:a16="http://schemas.microsoft.com/office/drawing/2014/main" id="{60B9E235-8A1C-738B-F4ED-0868C67BB02B}"/>
                </a:ext>
              </a:extLst>
            </p:cNvPr>
            <p:cNvGrpSpPr/>
            <p:nvPr/>
          </p:nvGrpSpPr>
          <p:grpSpPr>
            <a:xfrm>
              <a:off x="7236754" y="940858"/>
              <a:ext cx="1133079" cy="969549"/>
              <a:chOff x="7236754" y="940858"/>
              <a:chExt cx="1133079" cy="969549"/>
            </a:xfrm>
            <a:grpFill/>
          </p:grpSpPr>
          <p:sp>
            <p:nvSpPr>
              <p:cNvPr id="10" name="Freeform 9">
                <a:extLst>
                  <a:ext uri="{FF2B5EF4-FFF2-40B4-BE49-F238E27FC236}">
                    <a16:creationId xmlns:a16="http://schemas.microsoft.com/office/drawing/2014/main" id="{74A3F771-E224-2801-31DA-B810632A7DE7}"/>
                  </a:ext>
                </a:extLst>
              </p:cNvPr>
              <p:cNvSpPr/>
              <p:nvPr/>
            </p:nvSpPr>
            <p:spPr>
              <a:xfrm>
                <a:off x="8194447" y="1585153"/>
                <a:ext cx="32767" cy="32555"/>
              </a:xfrm>
              <a:custGeom>
                <a:avLst/>
                <a:gdLst>
                  <a:gd name="connsiteX0" fmla="*/ 16384 w 32767"/>
                  <a:gd name="connsiteY0" fmla="*/ 32556 h 32555"/>
                  <a:gd name="connsiteX1" fmla="*/ 4838 w 32767"/>
                  <a:gd name="connsiteY1" fmla="*/ 27802 h 32555"/>
                  <a:gd name="connsiteX2" fmla="*/ 4838 w 32767"/>
                  <a:gd name="connsiteY2" fmla="*/ 4712 h 32555"/>
                  <a:gd name="connsiteX3" fmla="*/ 27929 w 32767"/>
                  <a:gd name="connsiteY3" fmla="*/ 4712 h 32555"/>
                  <a:gd name="connsiteX4" fmla="*/ 27929 w 32767"/>
                  <a:gd name="connsiteY4" fmla="*/ 4712 h 32555"/>
                  <a:gd name="connsiteX5" fmla="*/ 27929 w 32767"/>
                  <a:gd name="connsiteY5" fmla="*/ 27802 h 32555"/>
                  <a:gd name="connsiteX6" fmla="*/ 16384 w 32767"/>
                  <a:gd name="connsiteY6" fmla="*/ 32556 h 325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767" h="32555">
                    <a:moveTo>
                      <a:pt x="16384" y="32556"/>
                    </a:moveTo>
                    <a:cubicBezTo>
                      <a:pt x="12309" y="32556"/>
                      <a:pt x="7895" y="30858"/>
                      <a:pt x="4838" y="27802"/>
                    </a:cubicBezTo>
                    <a:cubicBezTo>
                      <a:pt x="-1613" y="21351"/>
                      <a:pt x="-1613" y="10824"/>
                      <a:pt x="4838" y="4712"/>
                    </a:cubicBezTo>
                    <a:cubicBezTo>
                      <a:pt x="11291" y="-1400"/>
                      <a:pt x="21477" y="-1739"/>
                      <a:pt x="27929" y="4712"/>
                    </a:cubicBezTo>
                    <a:lnTo>
                      <a:pt x="27929" y="4712"/>
                    </a:lnTo>
                    <a:cubicBezTo>
                      <a:pt x="34380" y="11164"/>
                      <a:pt x="34380" y="21690"/>
                      <a:pt x="27929" y="27802"/>
                    </a:cubicBezTo>
                    <a:cubicBezTo>
                      <a:pt x="24873" y="30858"/>
                      <a:pt x="20458" y="32556"/>
                      <a:pt x="16384" y="32556"/>
                    </a:cubicBezTo>
                    <a:close/>
                  </a:path>
                </a:pathLst>
              </a:custGeom>
              <a:grpFill/>
              <a:ln w="3393" cap="flat">
                <a:noFill/>
                <a:prstDash val="solid"/>
                <a:miter/>
              </a:ln>
            </p:spPr>
            <p:txBody>
              <a:bodyPr rtlCol="0" anchor="ctr"/>
              <a:lstStyle/>
              <a:p>
                <a:endParaRPr lang="de-DE" dirty="0">
                  <a:solidFill>
                    <a:srgbClr val="4763AE"/>
                  </a:solidFill>
                </a:endParaRPr>
              </a:p>
            </p:txBody>
          </p:sp>
          <p:sp>
            <p:nvSpPr>
              <p:cNvPr id="11" name="Freeform 10">
                <a:extLst>
                  <a:ext uri="{FF2B5EF4-FFF2-40B4-BE49-F238E27FC236}">
                    <a16:creationId xmlns:a16="http://schemas.microsoft.com/office/drawing/2014/main" id="{87B207C7-EFF8-4A62-52C5-4AC7FE0750F1}"/>
                  </a:ext>
                </a:extLst>
              </p:cNvPr>
              <p:cNvSpPr/>
              <p:nvPr/>
            </p:nvSpPr>
            <p:spPr>
              <a:xfrm>
                <a:off x="7522044" y="1531461"/>
                <a:ext cx="847789" cy="378946"/>
              </a:xfrm>
              <a:custGeom>
                <a:avLst/>
                <a:gdLst>
                  <a:gd name="connsiteX0" fmla="*/ 16123 w 847789"/>
                  <a:gd name="connsiteY0" fmla="*/ 378947 h 378946"/>
                  <a:gd name="connsiteX1" fmla="*/ 7974 w 847789"/>
                  <a:gd name="connsiteY1" fmla="*/ 376570 h 378946"/>
                  <a:gd name="connsiteX2" fmla="*/ 2201 w 847789"/>
                  <a:gd name="connsiteY2" fmla="*/ 354159 h 378946"/>
                  <a:gd name="connsiteX3" fmla="*/ 158737 w 847789"/>
                  <a:gd name="connsiteY3" fmla="*/ 244142 h 378946"/>
                  <a:gd name="connsiteX4" fmla="*/ 290825 w 847789"/>
                  <a:gd name="connsiteY4" fmla="*/ 263157 h 378946"/>
                  <a:gd name="connsiteX5" fmla="*/ 443966 w 847789"/>
                  <a:gd name="connsiteY5" fmla="*/ 284889 h 378946"/>
                  <a:gd name="connsiteX6" fmla="*/ 678261 w 847789"/>
                  <a:gd name="connsiteY6" fmla="*/ 186417 h 378946"/>
                  <a:gd name="connsiteX7" fmla="*/ 808312 w 847789"/>
                  <a:gd name="connsiteY7" fmla="*/ 37691 h 378946"/>
                  <a:gd name="connsiteX8" fmla="*/ 790655 w 847789"/>
                  <a:gd name="connsiteY8" fmla="*/ 32258 h 378946"/>
                  <a:gd name="connsiteX9" fmla="*/ 759076 w 847789"/>
                  <a:gd name="connsiteY9" fmla="*/ 42784 h 378946"/>
                  <a:gd name="connsiteX10" fmla="*/ 698634 w 847789"/>
                  <a:gd name="connsiteY10" fmla="*/ 83192 h 378946"/>
                  <a:gd name="connsiteX11" fmla="*/ 692862 w 847789"/>
                  <a:gd name="connsiteY11" fmla="*/ 87266 h 378946"/>
                  <a:gd name="connsiteX12" fmla="*/ 607294 w 847789"/>
                  <a:gd name="connsiteY12" fmla="*/ 134465 h 378946"/>
                  <a:gd name="connsiteX13" fmla="*/ 590995 w 847789"/>
                  <a:gd name="connsiteY13" fmla="*/ 118166 h 378946"/>
                  <a:gd name="connsiteX14" fmla="*/ 607294 w 847789"/>
                  <a:gd name="connsiteY14" fmla="*/ 101867 h 378946"/>
                  <a:gd name="connsiteX15" fmla="*/ 673507 w 847789"/>
                  <a:gd name="connsiteY15" fmla="*/ 61120 h 378946"/>
                  <a:gd name="connsiteX16" fmla="*/ 679280 w 847789"/>
                  <a:gd name="connsiteY16" fmla="*/ 57046 h 378946"/>
                  <a:gd name="connsiteX17" fmla="*/ 743796 w 847789"/>
                  <a:gd name="connsiteY17" fmla="*/ 14261 h 378946"/>
                  <a:gd name="connsiteX18" fmla="*/ 790655 w 847789"/>
                  <a:gd name="connsiteY18" fmla="*/ 0 h 378946"/>
                  <a:gd name="connsiteX19" fmla="*/ 844304 w 847789"/>
                  <a:gd name="connsiteY19" fmla="*/ 26485 h 378946"/>
                  <a:gd name="connsiteX20" fmla="*/ 843625 w 847789"/>
                  <a:gd name="connsiteY20" fmla="*/ 47199 h 378946"/>
                  <a:gd name="connsiteX21" fmla="*/ 701011 w 847789"/>
                  <a:gd name="connsiteY21" fmla="*/ 210186 h 378946"/>
                  <a:gd name="connsiteX22" fmla="*/ 696597 w 847789"/>
                  <a:gd name="connsiteY22" fmla="*/ 213921 h 378946"/>
                  <a:gd name="connsiteX23" fmla="*/ 444306 w 847789"/>
                  <a:gd name="connsiteY23" fmla="*/ 317826 h 378946"/>
                  <a:gd name="connsiteX24" fmla="*/ 285053 w 847789"/>
                  <a:gd name="connsiteY24" fmla="*/ 295755 h 378946"/>
                  <a:gd name="connsiteX25" fmla="*/ 159077 w 847789"/>
                  <a:gd name="connsiteY25" fmla="*/ 277079 h 378946"/>
                  <a:gd name="connsiteX26" fmla="*/ 30384 w 847789"/>
                  <a:gd name="connsiteY26" fmla="*/ 370797 h 378946"/>
                  <a:gd name="connsiteX27" fmla="*/ 16463 w 847789"/>
                  <a:gd name="connsiteY27" fmla="*/ 378607 h 3789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847789" h="378946">
                    <a:moveTo>
                      <a:pt x="16123" y="378947"/>
                    </a:moveTo>
                    <a:cubicBezTo>
                      <a:pt x="13406" y="378947"/>
                      <a:pt x="10350" y="378267"/>
                      <a:pt x="7974" y="376570"/>
                    </a:cubicBezTo>
                    <a:cubicBezTo>
                      <a:pt x="164" y="371816"/>
                      <a:pt x="-2213" y="361969"/>
                      <a:pt x="2201" y="354159"/>
                    </a:cubicBezTo>
                    <a:cubicBezTo>
                      <a:pt x="4917" y="349745"/>
                      <a:pt x="68414" y="244142"/>
                      <a:pt x="158737" y="244142"/>
                    </a:cubicBezTo>
                    <a:cubicBezTo>
                      <a:pt x="249060" y="244142"/>
                      <a:pt x="239212" y="253310"/>
                      <a:pt x="290825" y="263157"/>
                    </a:cubicBezTo>
                    <a:cubicBezTo>
                      <a:pt x="346852" y="273684"/>
                      <a:pt x="404577" y="284889"/>
                      <a:pt x="443966" y="284889"/>
                    </a:cubicBezTo>
                    <a:cubicBezTo>
                      <a:pt x="483355" y="284889"/>
                      <a:pt x="625289" y="214940"/>
                      <a:pt x="678261" y="186417"/>
                    </a:cubicBezTo>
                    <a:lnTo>
                      <a:pt x="808312" y="37691"/>
                    </a:lnTo>
                    <a:cubicBezTo>
                      <a:pt x="803557" y="34635"/>
                      <a:pt x="797446" y="32258"/>
                      <a:pt x="790655" y="32258"/>
                    </a:cubicBezTo>
                    <a:cubicBezTo>
                      <a:pt x="783864" y="32258"/>
                      <a:pt x="772318" y="35654"/>
                      <a:pt x="759076" y="42784"/>
                    </a:cubicBezTo>
                    <a:cubicBezTo>
                      <a:pt x="741079" y="52631"/>
                      <a:pt x="721045" y="66893"/>
                      <a:pt x="698634" y="83192"/>
                    </a:cubicBezTo>
                    <a:lnTo>
                      <a:pt x="692862" y="87266"/>
                    </a:lnTo>
                    <a:cubicBezTo>
                      <a:pt x="653473" y="116468"/>
                      <a:pt x="628006" y="134465"/>
                      <a:pt x="607294" y="134465"/>
                    </a:cubicBezTo>
                    <a:cubicBezTo>
                      <a:pt x="586580" y="134465"/>
                      <a:pt x="590995" y="127334"/>
                      <a:pt x="590995" y="118166"/>
                    </a:cubicBezTo>
                    <a:cubicBezTo>
                      <a:pt x="590995" y="108998"/>
                      <a:pt x="598125" y="101867"/>
                      <a:pt x="607294" y="101867"/>
                    </a:cubicBezTo>
                    <a:cubicBezTo>
                      <a:pt x="616461" y="101867"/>
                      <a:pt x="650417" y="78438"/>
                      <a:pt x="673507" y="61120"/>
                    </a:cubicBezTo>
                    <a:lnTo>
                      <a:pt x="679280" y="57046"/>
                    </a:lnTo>
                    <a:cubicBezTo>
                      <a:pt x="702709" y="40068"/>
                      <a:pt x="723761" y="25127"/>
                      <a:pt x="743796" y="14261"/>
                    </a:cubicBezTo>
                    <a:cubicBezTo>
                      <a:pt x="762131" y="4754"/>
                      <a:pt x="777412" y="0"/>
                      <a:pt x="790655" y="0"/>
                    </a:cubicBezTo>
                    <a:cubicBezTo>
                      <a:pt x="822913" y="0"/>
                      <a:pt x="843286" y="25467"/>
                      <a:pt x="844304" y="26485"/>
                    </a:cubicBezTo>
                    <a:cubicBezTo>
                      <a:pt x="849059" y="32597"/>
                      <a:pt x="849059" y="41426"/>
                      <a:pt x="843625" y="47199"/>
                    </a:cubicBezTo>
                    <a:lnTo>
                      <a:pt x="701011" y="210186"/>
                    </a:lnTo>
                    <a:cubicBezTo>
                      <a:pt x="699653" y="211545"/>
                      <a:pt x="698294" y="212903"/>
                      <a:pt x="696597" y="213921"/>
                    </a:cubicBezTo>
                    <a:cubicBezTo>
                      <a:pt x="677242" y="224448"/>
                      <a:pt x="504407" y="317826"/>
                      <a:pt x="444306" y="317826"/>
                    </a:cubicBezTo>
                    <a:cubicBezTo>
                      <a:pt x="384203" y="317826"/>
                      <a:pt x="342438" y="306621"/>
                      <a:pt x="285053" y="295755"/>
                    </a:cubicBezTo>
                    <a:cubicBezTo>
                      <a:pt x="235138" y="286247"/>
                      <a:pt x="187600" y="277079"/>
                      <a:pt x="159077" y="277079"/>
                    </a:cubicBezTo>
                    <a:cubicBezTo>
                      <a:pt x="87090" y="277079"/>
                      <a:pt x="31063" y="370118"/>
                      <a:pt x="30384" y="370797"/>
                    </a:cubicBezTo>
                    <a:cubicBezTo>
                      <a:pt x="27328" y="375891"/>
                      <a:pt x="21895" y="378607"/>
                      <a:pt x="16463" y="378607"/>
                    </a:cubicBezTo>
                    <a:close/>
                  </a:path>
                </a:pathLst>
              </a:custGeom>
              <a:grpFill/>
              <a:ln w="3393" cap="flat">
                <a:noFill/>
                <a:prstDash val="solid"/>
                <a:miter/>
              </a:ln>
            </p:spPr>
            <p:txBody>
              <a:bodyPr rtlCol="0" anchor="ctr"/>
              <a:lstStyle/>
              <a:p>
                <a:endParaRPr lang="de-DE" dirty="0">
                  <a:solidFill>
                    <a:srgbClr val="4763AE"/>
                  </a:solidFill>
                </a:endParaRPr>
              </a:p>
            </p:txBody>
          </p:sp>
          <p:sp>
            <p:nvSpPr>
              <p:cNvPr id="12" name="Freeform 11">
                <a:extLst>
                  <a:ext uri="{FF2B5EF4-FFF2-40B4-BE49-F238E27FC236}">
                    <a16:creationId xmlns:a16="http://schemas.microsoft.com/office/drawing/2014/main" id="{C9EE54E1-B3DF-985D-162E-AC37EFCFDC06}"/>
                  </a:ext>
                </a:extLst>
              </p:cNvPr>
              <p:cNvSpPr/>
              <p:nvPr/>
            </p:nvSpPr>
            <p:spPr>
              <a:xfrm>
                <a:off x="7236754" y="1470341"/>
                <a:ext cx="908713" cy="317826"/>
              </a:xfrm>
              <a:custGeom>
                <a:avLst/>
                <a:gdLst>
                  <a:gd name="connsiteX0" fmla="*/ 16184 w 908713"/>
                  <a:gd name="connsiteY0" fmla="*/ 317826 h 317826"/>
                  <a:gd name="connsiteX1" fmla="*/ 2941 w 908713"/>
                  <a:gd name="connsiteY1" fmla="*/ 311035 h 317826"/>
                  <a:gd name="connsiteX2" fmla="*/ 6676 w 908713"/>
                  <a:gd name="connsiteY2" fmla="*/ 288285 h 317826"/>
                  <a:gd name="connsiteX3" fmla="*/ 146914 w 908713"/>
                  <a:gd name="connsiteY3" fmla="*/ 188115 h 317826"/>
                  <a:gd name="connsiteX4" fmla="*/ 403280 w 908713"/>
                  <a:gd name="connsiteY4" fmla="*/ 0 h 317826"/>
                  <a:gd name="connsiteX5" fmla="*/ 448780 w 908713"/>
                  <a:gd name="connsiteY5" fmla="*/ 4414 h 317826"/>
                  <a:gd name="connsiteX6" fmla="*/ 596488 w 908713"/>
                  <a:gd name="connsiteY6" fmla="*/ 84550 h 317826"/>
                  <a:gd name="connsiteX7" fmla="*/ 710920 w 908713"/>
                  <a:gd name="connsiteY7" fmla="*/ 141596 h 317826"/>
                  <a:gd name="connsiteX8" fmla="*/ 831123 w 908713"/>
                  <a:gd name="connsiteY8" fmla="*/ 122241 h 317826"/>
                  <a:gd name="connsiteX9" fmla="*/ 907863 w 908713"/>
                  <a:gd name="connsiteY9" fmla="*/ 174193 h 317826"/>
                  <a:gd name="connsiteX10" fmla="*/ 901072 w 908713"/>
                  <a:gd name="connsiteY10" fmla="*/ 193208 h 317826"/>
                  <a:gd name="connsiteX11" fmla="*/ 708882 w 908713"/>
                  <a:gd name="connsiteY11" fmla="*/ 277419 h 317826"/>
                  <a:gd name="connsiteX12" fmla="*/ 540801 w 908713"/>
                  <a:gd name="connsiteY12" fmla="*/ 235653 h 317826"/>
                  <a:gd name="connsiteX13" fmla="*/ 530614 w 908713"/>
                  <a:gd name="connsiteY13" fmla="*/ 214940 h 317826"/>
                  <a:gd name="connsiteX14" fmla="*/ 551328 w 908713"/>
                  <a:gd name="connsiteY14" fmla="*/ 204753 h 317826"/>
                  <a:gd name="connsiteX15" fmla="*/ 709222 w 908713"/>
                  <a:gd name="connsiteY15" fmla="*/ 244482 h 317826"/>
                  <a:gd name="connsiteX16" fmla="*/ 870851 w 908713"/>
                  <a:gd name="connsiteY16" fmla="*/ 173514 h 317826"/>
                  <a:gd name="connsiteX17" fmla="*/ 831463 w 908713"/>
                  <a:gd name="connsiteY17" fmla="*/ 154838 h 317826"/>
                  <a:gd name="connsiteX18" fmla="*/ 713296 w 908713"/>
                  <a:gd name="connsiteY18" fmla="*/ 174533 h 317826"/>
                  <a:gd name="connsiteX19" fmla="*/ 701751 w 908713"/>
                  <a:gd name="connsiteY19" fmla="*/ 173175 h 317826"/>
                  <a:gd name="connsiteX20" fmla="*/ 579510 w 908713"/>
                  <a:gd name="connsiteY20" fmla="*/ 112054 h 317826"/>
                  <a:gd name="connsiteX21" fmla="*/ 574757 w 908713"/>
                  <a:gd name="connsiteY21" fmla="*/ 108319 h 317826"/>
                  <a:gd name="connsiteX22" fmla="*/ 442669 w 908713"/>
                  <a:gd name="connsiteY22" fmla="*/ 35993 h 317826"/>
                  <a:gd name="connsiteX23" fmla="*/ 403280 w 908713"/>
                  <a:gd name="connsiteY23" fmla="*/ 32258 h 317826"/>
                  <a:gd name="connsiteX24" fmla="*/ 172381 w 908713"/>
                  <a:gd name="connsiteY24" fmla="*/ 208489 h 317826"/>
                  <a:gd name="connsiteX25" fmla="*/ 168306 w 908713"/>
                  <a:gd name="connsiteY25" fmla="*/ 212903 h 317826"/>
                  <a:gd name="connsiteX26" fmla="*/ 25692 w 908713"/>
                  <a:gd name="connsiteY26" fmla="*/ 314770 h 317826"/>
                  <a:gd name="connsiteX27" fmla="*/ 16184 w 908713"/>
                  <a:gd name="connsiteY27" fmla="*/ 317826 h 317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908713" h="317826">
                    <a:moveTo>
                      <a:pt x="16184" y="317826"/>
                    </a:moveTo>
                    <a:cubicBezTo>
                      <a:pt x="11090" y="317826"/>
                      <a:pt x="5997" y="315449"/>
                      <a:pt x="2941" y="311035"/>
                    </a:cubicBezTo>
                    <a:cubicBezTo>
                      <a:pt x="-2152" y="303565"/>
                      <a:pt x="-455" y="293378"/>
                      <a:pt x="6676" y="288285"/>
                    </a:cubicBezTo>
                    <a:lnTo>
                      <a:pt x="146914" y="188115"/>
                    </a:lnTo>
                    <a:cubicBezTo>
                      <a:pt x="162873" y="164346"/>
                      <a:pt x="279681" y="0"/>
                      <a:pt x="403280" y="0"/>
                    </a:cubicBezTo>
                    <a:cubicBezTo>
                      <a:pt x="526879" y="0"/>
                      <a:pt x="434180" y="1358"/>
                      <a:pt x="448780" y="4414"/>
                    </a:cubicBezTo>
                    <a:cubicBezTo>
                      <a:pt x="529595" y="20034"/>
                      <a:pt x="584943" y="72665"/>
                      <a:pt x="596488" y="84550"/>
                    </a:cubicBezTo>
                    <a:lnTo>
                      <a:pt x="710920" y="141596"/>
                    </a:lnTo>
                    <a:cubicBezTo>
                      <a:pt x="730274" y="136842"/>
                      <a:pt x="792414" y="122241"/>
                      <a:pt x="831123" y="122241"/>
                    </a:cubicBezTo>
                    <a:cubicBezTo>
                      <a:pt x="889527" y="122241"/>
                      <a:pt x="906845" y="172156"/>
                      <a:pt x="907863" y="174193"/>
                    </a:cubicBezTo>
                    <a:cubicBezTo>
                      <a:pt x="910240" y="181324"/>
                      <a:pt x="907523" y="189134"/>
                      <a:pt x="901072" y="193208"/>
                    </a:cubicBezTo>
                    <a:cubicBezTo>
                      <a:pt x="887490" y="201697"/>
                      <a:pt x="767965" y="277419"/>
                      <a:pt x="708882" y="277419"/>
                    </a:cubicBezTo>
                    <a:cubicBezTo>
                      <a:pt x="649799" y="277419"/>
                      <a:pt x="545554" y="237351"/>
                      <a:pt x="540801" y="235653"/>
                    </a:cubicBezTo>
                    <a:cubicBezTo>
                      <a:pt x="532312" y="232597"/>
                      <a:pt x="527558" y="223429"/>
                      <a:pt x="530614" y="214940"/>
                    </a:cubicBezTo>
                    <a:cubicBezTo>
                      <a:pt x="533670" y="206451"/>
                      <a:pt x="542839" y="201697"/>
                      <a:pt x="551328" y="204753"/>
                    </a:cubicBezTo>
                    <a:cubicBezTo>
                      <a:pt x="583925" y="215959"/>
                      <a:pt x="675945" y="244482"/>
                      <a:pt x="709222" y="244482"/>
                    </a:cubicBezTo>
                    <a:cubicBezTo>
                      <a:pt x="742498" y="244482"/>
                      <a:pt x="829425" y="198981"/>
                      <a:pt x="870851" y="173514"/>
                    </a:cubicBezTo>
                    <a:cubicBezTo>
                      <a:pt x="864400" y="165025"/>
                      <a:pt x="852515" y="154838"/>
                      <a:pt x="831463" y="154838"/>
                    </a:cubicBezTo>
                    <a:cubicBezTo>
                      <a:pt x="790036" y="154838"/>
                      <a:pt x="713975" y="174533"/>
                      <a:pt x="713296" y="174533"/>
                    </a:cubicBezTo>
                    <a:cubicBezTo>
                      <a:pt x="709561" y="175551"/>
                      <a:pt x="705486" y="175212"/>
                      <a:pt x="701751" y="173175"/>
                    </a:cubicBezTo>
                    <a:lnTo>
                      <a:pt x="579510" y="112054"/>
                    </a:lnTo>
                    <a:cubicBezTo>
                      <a:pt x="577812" y="111035"/>
                      <a:pt x="576115" y="110017"/>
                      <a:pt x="574757" y="108319"/>
                    </a:cubicBezTo>
                    <a:cubicBezTo>
                      <a:pt x="574417" y="107640"/>
                      <a:pt x="521106" y="51273"/>
                      <a:pt x="442669" y="35993"/>
                    </a:cubicBezTo>
                    <a:cubicBezTo>
                      <a:pt x="429766" y="33616"/>
                      <a:pt x="416862" y="32258"/>
                      <a:pt x="403280" y="32258"/>
                    </a:cubicBezTo>
                    <a:cubicBezTo>
                      <a:pt x="290207" y="32258"/>
                      <a:pt x="173399" y="206451"/>
                      <a:pt x="172381" y="208489"/>
                    </a:cubicBezTo>
                    <a:cubicBezTo>
                      <a:pt x="171362" y="210186"/>
                      <a:pt x="170004" y="211545"/>
                      <a:pt x="168306" y="212903"/>
                    </a:cubicBezTo>
                    <a:lnTo>
                      <a:pt x="25692" y="314770"/>
                    </a:lnTo>
                    <a:cubicBezTo>
                      <a:pt x="22975" y="316807"/>
                      <a:pt x="19579" y="317826"/>
                      <a:pt x="16184" y="317826"/>
                    </a:cubicBezTo>
                    <a:close/>
                  </a:path>
                </a:pathLst>
              </a:custGeom>
              <a:grpFill/>
              <a:ln w="3393" cap="flat">
                <a:noFill/>
                <a:prstDash val="solid"/>
                <a:miter/>
              </a:ln>
            </p:spPr>
            <p:txBody>
              <a:bodyPr rtlCol="0" anchor="ctr"/>
              <a:lstStyle/>
              <a:p>
                <a:endParaRPr lang="de-DE" dirty="0">
                  <a:solidFill>
                    <a:srgbClr val="4763AE"/>
                  </a:solidFill>
                </a:endParaRPr>
              </a:p>
            </p:txBody>
          </p:sp>
          <p:sp>
            <p:nvSpPr>
              <p:cNvPr id="13" name="Freeform 12">
                <a:extLst>
                  <a:ext uri="{FF2B5EF4-FFF2-40B4-BE49-F238E27FC236}">
                    <a16:creationId xmlns:a16="http://schemas.microsoft.com/office/drawing/2014/main" id="{562C988F-964B-44DB-BF62-A82D3EE6C7D2}"/>
                  </a:ext>
                </a:extLst>
              </p:cNvPr>
              <p:cNvSpPr/>
              <p:nvPr/>
            </p:nvSpPr>
            <p:spPr>
              <a:xfrm>
                <a:off x="8173724" y="1450646"/>
                <a:ext cx="147992" cy="126655"/>
              </a:xfrm>
              <a:custGeom>
                <a:avLst/>
                <a:gdLst>
                  <a:gd name="connsiteX0" fmla="*/ 99585 w 147992"/>
                  <a:gd name="connsiteY0" fmla="*/ 125636 h 126655"/>
                  <a:gd name="connsiteX1" fmla="*/ 96530 w 147992"/>
                  <a:gd name="connsiteY1" fmla="*/ 125636 h 126655"/>
                  <a:gd name="connsiteX2" fmla="*/ 83626 w 147992"/>
                  <a:gd name="connsiteY2" fmla="*/ 106621 h 126655"/>
                  <a:gd name="connsiteX3" fmla="*/ 98227 w 147992"/>
                  <a:gd name="connsiteY3" fmla="*/ 33277 h 126655"/>
                  <a:gd name="connsiteX4" fmla="*/ 29976 w 147992"/>
                  <a:gd name="connsiteY4" fmla="*/ 86248 h 126655"/>
                  <a:gd name="connsiteX5" fmla="*/ 7226 w 147992"/>
                  <a:gd name="connsiteY5" fmla="*/ 91002 h 126655"/>
                  <a:gd name="connsiteX6" fmla="*/ 2811 w 147992"/>
                  <a:gd name="connsiteY6" fmla="*/ 68251 h 126655"/>
                  <a:gd name="connsiteX7" fmla="*/ 118261 w 147992"/>
                  <a:gd name="connsiteY7" fmla="*/ 0 h 126655"/>
                  <a:gd name="connsiteX8" fmla="*/ 130824 w 147992"/>
                  <a:gd name="connsiteY8" fmla="*/ 6112 h 126655"/>
                  <a:gd name="connsiteX9" fmla="*/ 134220 w 147992"/>
                  <a:gd name="connsiteY9" fmla="*/ 19694 h 126655"/>
                  <a:gd name="connsiteX10" fmla="*/ 115544 w 147992"/>
                  <a:gd name="connsiteY10" fmla="*/ 113412 h 126655"/>
                  <a:gd name="connsiteX11" fmla="*/ 99585 w 147992"/>
                  <a:gd name="connsiteY11" fmla="*/ 126655 h 126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7992" h="126655">
                    <a:moveTo>
                      <a:pt x="99585" y="125636"/>
                    </a:moveTo>
                    <a:cubicBezTo>
                      <a:pt x="98566" y="125636"/>
                      <a:pt x="97548" y="125636"/>
                      <a:pt x="96530" y="125636"/>
                    </a:cubicBezTo>
                    <a:cubicBezTo>
                      <a:pt x="87701" y="123939"/>
                      <a:pt x="81928" y="115450"/>
                      <a:pt x="83626" y="106621"/>
                    </a:cubicBezTo>
                    <a:lnTo>
                      <a:pt x="98227" y="33277"/>
                    </a:lnTo>
                    <a:cubicBezTo>
                      <a:pt x="68346" y="35993"/>
                      <a:pt x="55783" y="47199"/>
                      <a:pt x="29976" y="86248"/>
                    </a:cubicBezTo>
                    <a:cubicBezTo>
                      <a:pt x="24883" y="93718"/>
                      <a:pt x="15036" y="95755"/>
                      <a:pt x="7226" y="91002"/>
                    </a:cubicBezTo>
                    <a:cubicBezTo>
                      <a:pt x="-244" y="85908"/>
                      <a:pt x="-2282" y="76061"/>
                      <a:pt x="2811" y="68251"/>
                    </a:cubicBezTo>
                    <a:cubicBezTo>
                      <a:pt x="37446" y="15959"/>
                      <a:pt x="57819" y="0"/>
                      <a:pt x="118261" y="0"/>
                    </a:cubicBezTo>
                    <a:cubicBezTo>
                      <a:pt x="178702" y="0"/>
                      <a:pt x="127769" y="2037"/>
                      <a:pt x="130824" y="6112"/>
                    </a:cubicBezTo>
                    <a:cubicBezTo>
                      <a:pt x="133881" y="9847"/>
                      <a:pt x="135239" y="14941"/>
                      <a:pt x="134220" y="19694"/>
                    </a:cubicBezTo>
                    <a:lnTo>
                      <a:pt x="115544" y="113412"/>
                    </a:lnTo>
                    <a:cubicBezTo>
                      <a:pt x="113847" y="121222"/>
                      <a:pt x="107055" y="126655"/>
                      <a:pt x="99585" y="126655"/>
                    </a:cubicBezTo>
                    <a:close/>
                  </a:path>
                </a:pathLst>
              </a:custGeom>
              <a:grpFill/>
              <a:ln w="3393" cap="flat">
                <a:noFill/>
                <a:prstDash val="solid"/>
                <a:miter/>
              </a:ln>
            </p:spPr>
            <p:txBody>
              <a:bodyPr rtlCol="0" anchor="ctr"/>
              <a:lstStyle/>
              <a:p>
                <a:endParaRPr lang="de-DE" dirty="0">
                  <a:solidFill>
                    <a:srgbClr val="4763AE"/>
                  </a:solidFill>
                </a:endParaRPr>
              </a:p>
            </p:txBody>
          </p:sp>
          <p:sp>
            <p:nvSpPr>
              <p:cNvPr id="14" name="Freeform 13">
                <a:extLst>
                  <a:ext uri="{FF2B5EF4-FFF2-40B4-BE49-F238E27FC236}">
                    <a16:creationId xmlns:a16="http://schemas.microsoft.com/office/drawing/2014/main" id="{0585CABF-BE20-6625-A278-AD088A7BBD22}"/>
                  </a:ext>
                </a:extLst>
              </p:cNvPr>
              <p:cNvSpPr/>
              <p:nvPr/>
            </p:nvSpPr>
            <p:spPr>
              <a:xfrm>
                <a:off x="7666079" y="1388507"/>
                <a:ext cx="213901" cy="118505"/>
              </a:xfrm>
              <a:custGeom>
                <a:avLst/>
                <a:gdLst>
                  <a:gd name="connsiteX0" fmla="*/ 16399 w 213901"/>
                  <a:gd name="connsiteY0" fmla="*/ 118506 h 118505"/>
                  <a:gd name="connsiteX1" fmla="*/ 1459 w 213901"/>
                  <a:gd name="connsiteY1" fmla="*/ 108998 h 118505"/>
                  <a:gd name="connsiteX2" fmla="*/ 9268 w 213901"/>
                  <a:gd name="connsiteY2" fmla="*/ 87266 h 118505"/>
                  <a:gd name="connsiteX3" fmla="*/ 58165 w 213901"/>
                  <a:gd name="connsiteY3" fmla="*/ 50255 h 118505"/>
                  <a:gd name="connsiteX4" fmla="*/ 136602 w 213901"/>
                  <a:gd name="connsiteY4" fmla="*/ 0 h 118505"/>
                  <a:gd name="connsiteX5" fmla="*/ 155278 w 213901"/>
                  <a:gd name="connsiteY5" fmla="*/ 4754 h 118505"/>
                  <a:gd name="connsiteX6" fmla="*/ 188555 w 213901"/>
                  <a:gd name="connsiteY6" fmla="*/ 29881 h 118505"/>
                  <a:gd name="connsiteX7" fmla="*/ 201798 w 213901"/>
                  <a:gd name="connsiteY7" fmla="*/ 41087 h 118505"/>
                  <a:gd name="connsiteX8" fmla="*/ 213683 w 213901"/>
                  <a:gd name="connsiteY8" fmla="*/ 59762 h 118505"/>
                  <a:gd name="connsiteX9" fmla="*/ 194667 w 213901"/>
                  <a:gd name="connsiteY9" fmla="*/ 73005 h 118505"/>
                  <a:gd name="connsiteX10" fmla="*/ 166484 w 213901"/>
                  <a:gd name="connsiteY10" fmla="*/ 53990 h 118505"/>
                  <a:gd name="connsiteX11" fmla="*/ 141017 w 213901"/>
                  <a:gd name="connsiteY11" fmla="*/ 33956 h 118505"/>
                  <a:gd name="connsiteX12" fmla="*/ 141017 w 213901"/>
                  <a:gd name="connsiteY12" fmla="*/ 33956 h 118505"/>
                  <a:gd name="connsiteX13" fmla="*/ 136942 w 213901"/>
                  <a:gd name="connsiteY13" fmla="*/ 32598 h 118505"/>
                  <a:gd name="connsiteX14" fmla="*/ 78878 w 213901"/>
                  <a:gd name="connsiteY14" fmla="*/ 75382 h 118505"/>
                  <a:gd name="connsiteX15" fmla="*/ 22850 w 213901"/>
                  <a:gd name="connsiteY15" fmla="*/ 116808 h 118505"/>
                  <a:gd name="connsiteX16" fmla="*/ 16059 w 213901"/>
                  <a:gd name="connsiteY16" fmla="*/ 118166 h 118505"/>
                  <a:gd name="connsiteX17" fmla="*/ 200779 w 213901"/>
                  <a:gd name="connsiteY17" fmla="*/ 41426 h 118505"/>
                  <a:gd name="connsiteX18" fmla="*/ 200779 w 213901"/>
                  <a:gd name="connsiteY18" fmla="*/ 41426 h 118505"/>
                  <a:gd name="connsiteX19" fmla="*/ 200779 w 213901"/>
                  <a:gd name="connsiteY19" fmla="*/ 41426 h 1185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13901" h="118505">
                    <a:moveTo>
                      <a:pt x="16399" y="118506"/>
                    </a:moveTo>
                    <a:cubicBezTo>
                      <a:pt x="10287" y="118506"/>
                      <a:pt x="4515" y="115110"/>
                      <a:pt x="1459" y="108998"/>
                    </a:cubicBezTo>
                    <a:cubicBezTo>
                      <a:pt x="-2276" y="100849"/>
                      <a:pt x="1459" y="91001"/>
                      <a:pt x="9268" y="87266"/>
                    </a:cubicBezTo>
                    <a:cubicBezTo>
                      <a:pt x="19116" y="82852"/>
                      <a:pt x="39828" y="65535"/>
                      <a:pt x="58165" y="50255"/>
                    </a:cubicBezTo>
                    <a:cubicBezTo>
                      <a:pt x="100270" y="15280"/>
                      <a:pt x="120643" y="0"/>
                      <a:pt x="136602" y="0"/>
                    </a:cubicBezTo>
                    <a:cubicBezTo>
                      <a:pt x="152562" y="0"/>
                      <a:pt x="148827" y="1698"/>
                      <a:pt x="155278" y="4754"/>
                    </a:cubicBezTo>
                    <a:cubicBezTo>
                      <a:pt x="167503" y="10526"/>
                      <a:pt x="178708" y="20713"/>
                      <a:pt x="188555" y="29881"/>
                    </a:cubicBezTo>
                    <a:cubicBezTo>
                      <a:pt x="192969" y="33956"/>
                      <a:pt x="199082" y="39389"/>
                      <a:pt x="201798" y="41087"/>
                    </a:cubicBezTo>
                    <a:cubicBezTo>
                      <a:pt x="209947" y="43124"/>
                      <a:pt x="215041" y="51273"/>
                      <a:pt x="213683" y="59762"/>
                    </a:cubicBezTo>
                    <a:cubicBezTo>
                      <a:pt x="211985" y="68591"/>
                      <a:pt x="203835" y="74703"/>
                      <a:pt x="194667" y="73005"/>
                    </a:cubicBezTo>
                    <a:cubicBezTo>
                      <a:pt x="185499" y="71307"/>
                      <a:pt x="177689" y="64176"/>
                      <a:pt x="166484" y="53990"/>
                    </a:cubicBezTo>
                    <a:cubicBezTo>
                      <a:pt x="158674" y="46859"/>
                      <a:pt x="148487" y="37691"/>
                      <a:pt x="141017" y="33956"/>
                    </a:cubicBezTo>
                    <a:cubicBezTo>
                      <a:pt x="141017" y="33956"/>
                      <a:pt x="141017" y="33956"/>
                      <a:pt x="141017" y="33956"/>
                    </a:cubicBezTo>
                    <a:cubicBezTo>
                      <a:pt x="138980" y="32937"/>
                      <a:pt x="137621" y="32598"/>
                      <a:pt x="136942" y="32598"/>
                    </a:cubicBezTo>
                    <a:cubicBezTo>
                      <a:pt x="127435" y="34974"/>
                      <a:pt x="96874" y="60102"/>
                      <a:pt x="78878" y="75382"/>
                    </a:cubicBezTo>
                    <a:cubicBezTo>
                      <a:pt x="56127" y="94057"/>
                      <a:pt x="36433" y="110356"/>
                      <a:pt x="22850" y="116808"/>
                    </a:cubicBezTo>
                    <a:cubicBezTo>
                      <a:pt x="20474" y="117827"/>
                      <a:pt x="18437" y="118166"/>
                      <a:pt x="16059" y="118166"/>
                    </a:cubicBezTo>
                    <a:close/>
                    <a:moveTo>
                      <a:pt x="200779" y="41426"/>
                    </a:moveTo>
                    <a:cubicBezTo>
                      <a:pt x="200779" y="41426"/>
                      <a:pt x="200779" y="41426"/>
                      <a:pt x="200779" y="41426"/>
                    </a:cubicBezTo>
                    <a:cubicBezTo>
                      <a:pt x="200779" y="41426"/>
                      <a:pt x="200779" y="41426"/>
                      <a:pt x="200779" y="41426"/>
                    </a:cubicBezTo>
                    <a:close/>
                  </a:path>
                </a:pathLst>
              </a:custGeom>
              <a:grpFill/>
              <a:ln w="3393" cap="flat">
                <a:noFill/>
                <a:prstDash val="solid"/>
                <a:miter/>
              </a:ln>
            </p:spPr>
            <p:txBody>
              <a:bodyPr rtlCol="0" anchor="ctr"/>
              <a:lstStyle/>
              <a:p>
                <a:endParaRPr lang="de-DE" dirty="0">
                  <a:solidFill>
                    <a:srgbClr val="4763AE"/>
                  </a:solidFill>
                </a:endParaRPr>
              </a:p>
            </p:txBody>
          </p:sp>
          <p:sp>
            <p:nvSpPr>
              <p:cNvPr id="15" name="Freeform 14">
                <a:extLst>
                  <a:ext uri="{FF2B5EF4-FFF2-40B4-BE49-F238E27FC236}">
                    <a16:creationId xmlns:a16="http://schemas.microsoft.com/office/drawing/2014/main" id="{D41E9DE5-A9A7-C04C-526E-DB05EB90C580}"/>
                  </a:ext>
                </a:extLst>
              </p:cNvPr>
              <p:cNvSpPr/>
              <p:nvPr/>
            </p:nvSpPr>
            <p:spPr>
              <a:xfrm>
                <a:off x="7798183" y="1307353"/>
                <a:ext cx="246010" cy="117486"/>
              </a:xfrm>
              <a:custGeom>
                <a:avLst/>
                <a:gdLst>
                  <a:gd name="connsiteX0" fmla="*/ 16383 w 246010"/>
                  <a:gd name="connsiteY0" fmla="*/ 117487 h 117486"/>
                  <a:gd name="connsiteX1" fmla="*/ 4838 w 246010"/>
                  <a:gd name="connsiteY1" fmla="*/ 112733 h 117486"/>
                  <a:gd name="connsiteX2" fmla="*/ 4838 w 246010"/>
                  <a:gd name="connsiteY2" fmla="*/ 89643 h 117486"/>
                  <a:gd name="connsiteX3" fmla="*/ 4838 w 246010"/>
                  <a:gd name="connsiteY3" fmla="*/ 89643 h 117486"/>
                  <a:gd name="connsiteX4" fmla="*/ 127079 w 246010"/>
                  <a:gd name="connsiteY4" fmla="*/ 0 h 117486"/>
                  <a:gd name="connsiteX5" fmla="*/ 209592 w 246010"/>
                  <a:gd name="connsiteY5" fmla="*/ 44822 h 117486"/>
                  <a:gd name="connsiteX6" fmla="*/ 234719 w 246010"/>
                  <a:gd name="connsiteY6" fmla="*/ 62818 h 117486"/>
                  <a:gd name="connsiteX7" fmla="*/ 245246 w 246010"/>
                  <a:gd name="connsiteY7" fmla="*/ 83192 h 117486"/>
                  <a:gd name="connsiteX8" fmla="*/ 224872 w 246010"/>
                  <a:gd name="connsiteY8" fmla="*/ 93718 h 117486"/>
                  <a:gd name="connsiteX9" fmla="*/ 189558 w 246010"/>
                  <a:gd name="connsiteY9" fmla="*/ 70288 h 117486"/>
                  <a:gd name="connsiteX10" fmla="*/ 127079 w 246010"/>
                  <a:gd name="connsiteY10" fmla="*/ 32258 h 117486"/>
                  <a:gd name="connsiteX11" fmla="*/ 28268 w 246010"/>
                  <a:gd name="connsiteY11" fmla="*/ 112054 h 117486"/>
                  <a:gd name="connsiteX12" fmla="*/ 27929 w 246010"/>
                  <a:gd name="connsiteY12" fmla="*/ 112394 h 117486"/>
                  <a:gd name="connsiteX13" fmla="*/ 16383 w 246010"/>
                  <a:gd name="connsiteY13" fmla="*/ 117147 h 1174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46010" h="117486">
                    <a:moveTo>
                      <a:pt x="16383" y="117487"/>
                    </a:moveTo>
                    <a:cubicBezTo>
                      <a:pt x="12309" y="117487"/>
                      <a:pt x="8234" y="115789"/>
                      <a:pt x="4838" y="112733"/>
                    </a:cubicBezTo>
                    <a:cubicBezTo>
                      <a:pt x="-1613" y="106282"/>
                      <a:pt x="-1613" y="96095"/>
                      <a:pt x="4838" y="89643"/>
                    </a:cubicBezTo>
                    <a:lnTo>
                      <a:pt x="4838" y="89643"/>
                    </a:lnTo>
                    <a:cubicBezTo>
                      <a:pt x="30645" y="62479"/>
                      <a:pt x="94481" y="0"/>
                      <a:pt x="127079" y="0"/>
                    </a:cubicBezTo>
                    <a:cubicBezTo>
                      <a:pt x="159677" y="0"/>
                      <a:pt x="176655" y="19355"/>
                      <a:pt x="209592" y="44822"/>
                    </a:cubicBezTo>
                    <a:cubicBezTo>
                      <a:pt x="218760" y="51952"/>
                      <a:pt x="230984" y="61460"/>
                      <a:pt x="234719" y="62818"/>
                    </a:cubicBezTo>
                    <a:cubicBezTo>
                      <a:pt x="243208" y="65535"/>
                      <a:pt x="247962" y="74703"/>
                      <a:pt x="245246" y="83192"/>
                    </a:cubicBezTo>
                    <a:cubicBezTo>
                      <a:pt x="242529" y="91681"/>
                      <a:pt x="233361" y="96434"/>
                      <a:pt x="224872" y="93718"/>
                    </a:cubicBezTo>
                    <a:cubicBezTo>
                      <a:pt x="216722" y="91001"/>
                      <a:pt x="207215" y="83871"/>
                      <a:pt x="189558" y="70288"/>
                    </a:cubicBezTo>
                    <a:cubicBezTo>
                      <a:pt x="172241" y="57046"/>
                      <a:pt x="140322" y="32258"/>
                      <a:pt x="127079" y="32258"/>
                    </a:cubicBezTo>
                    <a:cubicBezTo>
                      <a:pt x="116214" y="32258"/>
                      <a:pt x="73769" y="64516"/>
                      <a:pt x="28268" y="112054"/>
                    </a:cubicBezTo>
                    <a:cubicBezTo>
                      <a:pt x="28268" y="112054"/>
                      <a:pt x="28268" y="112054"/>
                      <a:pt x="27929" y="112394"/>
                    </a:cubicBezTo>
                    <a:cubicBezTo>
                      <a:pt x="24872" y="115450"/>
                      <a:pt x="20458" y="117147"/>
                      <a:pt x="16383" y="117147"/>
                    </a:cubicBezTo>
                    <a:close/>
                  </a:path>
                </a:pathLst>
              </a:custGeom>
              <a:grpFill/>
              <a:ln w="3393" cap="flat">
                <a:noFill/>
                <a:prstDash val="solid"/>
                <a:miter/>
              </a:ln>
            </p:spPr>
            <p:txBody>
              <a:bodyPr rtlCol="0" anchor="ctr"/>
              <a:lstStyle/>
              <a:p>
                <a:endParaRPr lang="de-DE" dirty="0">
                  <a:solidFill>
                    <a:srgbClr val="4763AE"/>
                  </a:solidFill>
                </a:endParaRPr>
              </a:p>
            </p:txBody>
          </p:sp>
          <p:sp>
            <p:nvSpPr>
              <p:cNvPr id="16" name="Freeform 15">
                <a:extLst>
                  <a:ext uri="{FF2B5EF4-FFF2-40B4-BE49-F238E27FC236}">
                    <a16:creationId xmlns:a16="http://schemas.microsoft.com/office/drawing/2014/main" id="{6C4102AD-9855-98D6-F4D3-70ABBBABD175}"/>
                  </a:ext>
                </a:extLst>
              </p:cNvPr>
              <p:cNvSpPr/>
              <p:nvPr/>
            </p:nvSpPr>
            <p:spPr>
              <a:xfrm>
                <a:off x="7970199" y="1368473"/>
                <a:ext cx="256590" cy="251839"/>
              </a:xfrm>
              <a:custGeom>
                <a:avLst/>
                <a:gdLst>
                  <a:gd name="connsiteX0" fmla="*/ 240292 w 256590"/>
                  <a:gd name="connsiteY0" fmla="*/ 249235 h 251839"/>
                  <a:gd name="connsiteX1" fmla="*/ 223993 w 256590"/>
                  <a:gd name="connsiteY1" fmla="*/ 232937 h 251839"/>
                  <a:gd name="connsiteX2" fmla="*/ 205657 w 256590"/>
                  <a:gd name="connsiteY2" fmla="*/ 167062 h 251839"/>
                  <a:gd name="connsiteX3" fmla="*/ 158798 w 256590"/>
                  <a:gd name="connsiteY3" fmla="*/ 111035 h 251839"/>
                  <a:gd name="connsiteX4" fmla="*/ 136727 w 256590"/>
                  <a:gd name="connsiteY4" fmla="*/ 85908 h 251839"/>
                  <a:gd name="connsiteX5" fmla="*/ 77304 w 256590"/>
                  <a:gd name="connsiteY5" fmla="*/ 32597 h 251839"/>
                  <a:gd name="connsiteX6" fmla="*/ 66098 w 256590"/>
                  <a:gd name="connsiteY6" fmla="*/ 34974 h 251839"/>
                  <a:gd name="connsiteX7" fmla="*/ 29426 w 256590"/>
                  <a:gd name="connsiteY7" fmla="*/ 66553 h 251839"/>
                  <a:gd name="connsiteX8" fmla="*/ 6676 w 256590"/>
                  <a:gd name="connsiteY8" fmla="*/ 69949 h 251839"/>
                  <a:gd name="connsiteX9" fmla="*/ 2941 w 256590"/>
                  <a:gd name="connsiteY9" fmla="*/ 47199 h 251839"/>
                  <a:gd name="connsiteX10" fmla="*/ 53535 w 256590"/>
                  <a:gd name="connsiteY10" fmla="*/ 4754 h 251839"/>
                  <a:gd name="connsiteX11" fmla="*/ 53875 w 256590"/>
                  <a:gd name="connsiteY11" fmla="*/ 4754 h 251839"/>
                  <a:gd name="connsiteX12" fmla="*/ 77304 w 256590"/>
                  <a:gd name="connsiteY12" fmla="*/ 0 h 251839"/>
                  <a:gd name="connsiteX13" fmla="*/ 164231 w 256590"/>
                  <a:gd name="connsiteY13" fmla="*/ 68251 h 251839"/>
                  <a:gd name="connsiteX14" fmla="*/ 165589 w 256590"/>
                  <a:gd name="connsiteY14" fmla="*/ 70628 h 251839"/>
                  <a:gd name="connsiteX15" fmla="*/ 181548 w 256590"/>
                  <a:gd name="connsiteY15" fmla="*/ 87606 h 251839"/>
                  <a:gd name="connsiteX16" fmla="*/ 233840 w 256590"/>
                  <a:gd name="connsiteY16" fmla="*/ 150764 h 251839"/>
                  <a:gd name="connsiteX17" fmla="*/ 256591 w 256590"/>
                  <a:gd name="connsiteY17" fmla="*/ 232937 h 251839"/>
                  <a:gd name="connsiteX18" fmla="*/ 240292 w 256590"/>
                  <a:gd name="connsiteY18" fmla="*/ 249235 h 251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56590" h="251839">
                    <a:moveTo>
                      <a:pt x="240292" y="249235"/>
                    </a:moveTo>
                    <a:cubicBezTo>
                      <a:pt x="231124" y="249235"/>
                      <a:pt x="223993" y="242105"/>
                      <a:pt x="223993" y="232937"/>
                    </a:cubicBezTo>
                    <a:cubicBezTo>
                      <a:pt x="223993" y="209847"/>
                      <a:pt x="217881" y="188455"/>
                      <a:pt x="205657" y="167062"/>
                    </a:cubicBezTo>
                    <a:cubicBezTo>
                      <a:pt x="191735" y="143293"/>
                      <a:pt x="172720" y="124618"/>
                      <a:pt x="158798" y="111035"/>
                    </a:cubicBezTo>
                    <a:cubicBezTo>
                      <a:pt x="148611" y="100849"/>
                      <a:pt x="140801" y="93378"/>
                      <a:pt x="136727" y="85908"/>
                    </a:cubicBezTo>
                    <a:cubicBezTo>
                      <a:pt x="120767" y="63158"/>
                      <a:pt x="91905" y="32597"/>
                      <a:pt x="77304" y="32597"/>
                    </a:cubicBezTo>
                    <a:cubicBezTo>
                      <a:pt x="62703" y="32597"/>
                      <a:pt x="70513" y="33277"/>
                      <a:pt x="66098" y="34974"/>
                    </a:cubicBezTo>
                    <a:cubicBezTo>
                      <a:pt x="49799" y="41766"/>
                      <a:pt x="34180" y="60102"/>
                      <a:pt x="29426" y="66553"/>
                    </a:cubicBezTo>
                    <a:cubicBezTo>
                      <a:pt x="23993" y="73684"/>
                      <a:pt x="13807" y="75382"/>
                      <a:pt x="6676" y="69949"/>
                    </a:cubicBezTo>
                    <a:cubicBezTo>
                      <a:pt x="-455" y="64516"/>
                      <a:pt x="-2152" y="54329"/>
                      <a:pt x="2941" y="47199"/>
                    </a:cubicBezTo>
                    <a:cubicBezTo>
                      <a:pt x="3959" y="45840"/>
                      <a:pt x="25351" y="16638"/>
                      <a:pt x="53535" y="4754"/>
                    </a:cubicBezTo>
                    <a:cubicBezTo>
                      <a:pt x="53535" y="4754"/>
                      <a:pt x="53535" y="4754"/>
                      <a:pt x="53875" y="4754"/>
                    </a:cubicBezTo>
                    <a:cubicBezTo>
                      <a:pt x="62024" y="1358"/>
                      <a:pt x="69834" y="0"/>
                      <a:pt x="77304" y="0"/>
                    </a:cubicBezTo>
                    <a:cubicBezTo>
                      <a:pt x="115334" y="0"/>
                      <a:pt x="156421" y="56706"/>
                      <a:pt x="164231" y="68251"/>
                    </a:cubicBezTo>
                    <a:cubicBezTo>
                      <a:pt x="164910" y="68930"/>
                      <a:pt x="165249" y="69949"/>
                      <a:pt x="165589" y="70628"/>
                    </a:cubicBezTo>
                    <a:cubicBezTo>
                      <a:pt x="166947" y="73344"/>
                      <a:pt x="175097" y="81494"/>
                      <a:pt x="181548" y="87606"/>
                    </a:cubicBezTo>
                    <a:cubicBezTo>
                      <a:pt x="196828" y="102546"/>
                      <a:pt x="217881" y="123259"/>
                      <a:pt x="233840" y="150764"/>
                    </a:cubicBezTo>
                    <a:cubicBezTo>
                      <a:pt x="248781" y="176910"/>
                      <a:pt x="256591" y="204414"/>
                      <a:pt x="256591" y="232937"/>
                    </a:cubicBezTo>
                    <a:cubicBezTo>
                      <a:pt x="256591" y="261460"/>
                      <a:pt x="249460" y="249235"/>
                      <a:pt x="240292" y="249235"/>
                    </a:cubicBezTo>
                    <a:close/>
                  </a:path>
                </a:pathLst>
              </a:custGeom>
              <a:grpFill/>
              <a:ln w="3393" cap="flat">
                <a:noFill/>
                <a:prstDash val="solid"/>
                <a:miter/>
              </a:ln>
            </p:spPr>
            <p:txBody>
              <a:bodyPr rtlCol="0" anchor="ctr"/>
              <a:lstStyle/>
              <a:p>
                <a:endParaRPr lang="de-DE" dirty="0">
                  <a:solidFill>
                    <a:srgbClr val="4763AE"/>
                  </a:solidFill>
                </a:endParaRPr>
              </a:p>
            </p:txBody>
          </p:sp>
          <p:sp>
            <p:nvSpPr>
              <p:cNvPr id="17" name="Freeform 16">
                <a:extLst>
                  <a:ext uri="{FF2B5EF4-FFF2-40B4-BE49-F238E27FC236}">
                    <a16:creationId xmlns:a16="http://schemas.microsoft.com/office/drawing/2014/main" id="{8FC8A894-8B57-0302-851D-DA8D666CB31B}"/>
                  </a:ext>
                </a:extLst>
              </p:cNvPr>
              <p:cNvSpPr/>
              <p:nvPr/>
            </p:nvSpPr>
            <p:spPr>
              <a:xfrm>
                <a:off x="7908964" y="940858"/>
                <a:ext cx="297298" cy="278549"/>
              </a:xfrm>
              <a:custGeom>
                <a:avLst/>
                <a:gdLst>
                  <a:gd name="connsiteX0" fmla="*/ 91681 w 297298"/>
                  <a:gd name="connsiteY0" fmla="*/ 278210 h 278549"/>
                  <a:gd name="connsiteX1" fmla="*/ 56027 w 297298"/>
                  <a:gd name="connsiteY1" fmla="*/ 277531 h 278549"/>
                  <a:gd name="connsiteX2" fmla="*/ 16299 w 297298"/>
                  <a:gd name="connsiteY2" fmla="*/ 276852 h 278549"/>
                  <a:gd name="connsiteX3" fmla="*/ 4754 w 297298"/>
                  <a:gd name="connsiteY3" fmla="*/ 272098 h 278549"/>
                  <a:gd name="connsiteX4" fmla="*/ 0 w 297298"/>
                  <a:gd name="connsiteY4" fmla="*/ 260553 h 278549"/>
                  <a:gd name="connsiteX5" fmla="*/ 206791 w 297298"/>
                  <a:gd name="connsiteY5" fmla="*/ 39501 h 278549"/>
                  <a:gd name="connsiteX6" fmla="*/ 267572 w 297298"/>
                  <a:gd name="connsiteY6" fmla="*/ 7243 h 278549"/>
                  <a:gd name="connsiteX7" fmla="*/ 287605 w 297298"/>
                  <a:gd name="connsiteY7" fmla="*/ 1470 h 278549"/>
                  <a:gd name="connsiteX8" fmla="*/ 296774 w 297298"/>
                  <a:gd name="connsiteY8" fmla="*/ 20486 h 278549"/>
                  <a:gd name="connsiteX9" fmla="*/ 284210 w 297298"/>
                  <a:gd name="connsiteY9" fmla="*/ 79569 h 278549"/>
                  <a:gd name="connsiteX10" fmla="*/ 217657 w 297298"/>
                  <a:gd name="connsiteY10" fmla="*/ 239500 h 278549"/>
                  <a:gd name="connsiteX11" fmla="*/ 91342 w 297298"/>
                  <a:gd name="connsiteY11" fmla="*/ 278550 h 278549"/>
                  <a:gd name="connsiteX12" fmla="*/ 33277 w 297298"/>
                  <a:gd name="connsiteY12" fmla="*/ 244254 h 278549"/>
                  <a:gd name="connsiteX13" fmla="*/ 56706 w 297298"/>
                  <a:gd name="connsiteY13" fmla="*/ 244933 h 278549"/>
                  <a:gd name="connsiteX14" fmla="*/ 195246 w 297298"/>
                  <a:gd name="connsiteY14" fmla="*/ 215731 h 278549"/>
                  <a:gd name="connsiteX15" fmla="*/ 252292 w 297298"/>
                  <a:gd name="connsiteY15" fmla="*/ 73117 h 278549"/>
                  <a:gd name="connsiteX16" fmla="*/ 256366 w 297298"/>
                  <a:gd name="connsiteY16" fmla="*/ 53083 h 278549"/>
                  <a:gd name="connsiteX17" fmla="*/ 220034 w 297298"/>
                  <a:gd name="connsiteY17" fmla="*/ 69382 h 278549"/>
                  <a:gd name="connsiteX18" fmla="*/ 33617 w 297298"/>
                  <a:gd name="connsiteY18" fmla="*/ 244594 h 278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97298" h="278549">
                    <a:moveTo>
                      <a:pt x="91681" y="278210"/>
                    </a:moveTo>
                    <a:cubicBezTo>
                      <a:pt x="80136" y="278210"/>
                      <a:pt x="68251" y="278210"/>
                      <a:pt x="56027" y="277531"/>
                    </a:cubicBezTo>
                    <a:cubicBezTo>
                      <a:pt x="43124" y="277531"/>
                      <a:pt x="29881" y="276852"/>
                      <a:pt x="16299" y="276852"/>
                    </a:cubicBezTo>
                    <a:cubicBezTo>
                      <a:pt x="2717" y="276852"/>
                      <a:pt x="7810" y="275154"/>
                      <a:pt x="4754" y="272098"/>
                    </a:cubicBezTo>
                    <a:cubicBezTo>
                      <a:pt x="1698" y="269042"/>
                      <a:pt x="0" y="264967"/>
                      <a:pt x="0" y="260553"/>
                    </a:cubicBezTo>
                    <a:cubicBezTo>
                      <a:pt x="0" y="129484"/>
                      <a:pt x="124618" y="75154"/>
                      <a:pt x="206791" y="39501"/>
                    </a:cubicBezTo>
                    <a:cubicBezTo>
                      <a:pt x="232597" y="28296"/>
                      <a:pt x="261800" y="15392"/>
                      <a:pt x="267572" y="7243"/>
                    </a:cubicBezTo>
                    <a:cubicBezTo>
                      <a:pt x="271986" y="791"/>
                      <a:pt x="280475" y="-1925"/>
                      <a:pt x="287605" y="1470"/>
                    </a:cubicBezTo>
                    <a:cubicBezTo>
                      <a:pt x="294736" y="4866"/>
                      <a:pt x="298811" y="12676"/>
                      <a:pt x="296774" y="20486"/>
                    </a:cubicBezTo>
                    <a:cubicBezTo>
                      <a:pt x="291681" y="40180"/>
                      <a:pt x="287945" y="60214"/>
                      <a:pt x="284210" y="79569"/>
                    </a:cubicBezTo>
                    <a:cubicBezTo>
                      <a:pt x="272325" y="140350"/>
                      <a:pt x="261460" y="197735"/>
                      <a:pt x="217657" y="239500"/>
                    </a:cubicBezTo>
                    <a:cubicBezTo>
                      <a:pt x="182682" y="273117"/>
                      <a:pt x="140238" y="278550"/>
                      <a:pt x="91342" y="278550"/>
                    </a:cubicBezTo>
                    <a:close/>
                    <a:moveTo>
                      <a:pt x="33277" y="244254"/>
                    </a:moveTo>
                    <a:cubicBezTo>
                      <a:pt x="41426" y="244254"/>
                      <a:pt x="49236" y="244254"/>
                      <a:pt x="56706" y="244933"/>
                    </a:cubicBezTo>
                    <a:cubicBezTo>
                      <a:pt x="115450" y="246631"/>
                      <a:pt x="161630" y="247650"/>
                      <a:pt x="195246" y="215731"/>
                    </a:cubicBezTo>
                    <a:cubicBezTo>
                      <a:pt x="231578" y="180757"/>
                      <a:pt x="241086" y="130842"/>
                      <a:pt x="252292" y="73117"/>
                    </a:cubicBezTo>
                    <a:cubicBezTo>
                      <a:pt x="253650" y="66666"/>
                      <a:pt x="255008" y="59874"/>
                      <a:pt x="256366" y="53083"/>
                    </a:cubicBezTo>
                    <a:cubicBezTo>
                      <a:pt x="245840" y="58177"/>
                      <a:pt x="233616" y="63610"/>
                      <a:pt x="220034" y="69382"/>
                    </a:cubicBezTo>
                    <a:cubicBezTo>
                      <a:pt x="144991" y="101980"/>
                      <a:pt x="43464" y="146122"/>
                      <a:pt x="33617" y="244594"/>
                    </a:cubicBezTo>
                    <a:close/>
                  </a:path>
                </a:pathLst>
              </a:custGeom>
              <a:grpFill/>
              <a:ln w="3393" cap="flat">
                <a:noFill/>
                <a:prstDash val="solid"/>
                <a:miter/>
              </a:ln>
            </p:spPr>
            <p:txBody>
              <a:bodyPr rtlCol="0" anchor="ctr"/>
              <a:lstStyle/>
              <a:p>
                <a:endParaRPr lang="de-DE" dirty="0">
                  <a:solidFill>
                    <a:srgbClr val="4763AE"/>
                  </a:solidFill>
                </a:endParaRPr>
              </a:p>
            </p:txBody>
          </p:sp>
          <p:sp>
            <p:nvSpPr>
              <p:cNvPr id="18" name="Freeform 17">
                <a:extLst>
                  <a:ext uri="{FF2B5EF4-FFF2-40B4-BE49-F238E27FC236}">
                    <a16:creationId xmlns:a16="http://schemas.microsoft.com/office/drawing/2014/main" id="{23DCA652-1CE7-48C4-13E3-B86984CD6E55}"/>
                  </a:ext>
                </a:extLst>
              </p:cNvPr>
              <p:cNvSpPr/>
              <p:nvPr/>
            </p:nvSpPr>
            <p:spPr>
              <a:xfrm>
                <a:off x="7909031" y="1103714"/>
                <a:ext cx="154675" cy="114335"/>
              </a:xfrm>
              <a:custGeom>
                <a:avLst/>
                <a:gdLst>
                  <a:gd name="connsiteX0" fmla="*/ 16231 w 154675"/>
                  <a:gd name="connsiteY0" fmla="*/ 113996 h 114335"/>
                  <a:gd name="connsiteX1" fmla="*/ 6384 w 154675"/>
                  <a:gd name="connsiteY1" fmla="*/ 110600 h 114335"/>
                  <a:gd name="connsiteX2" fmla="*/ 3328 w 154675"/>
                  <a:gd name="connsiteY2" fmla="*/ 87850 h 114335"/>
                  <a:gd name="connsiteX3" fmla="*/ 134058 w 154675"/>
                  <a:gd name="connsiteY3" fmla="*/ 583 h 114335"/>
                  <a:gd name="connsiteX4" fmla="*/ 154092 w 154675"/>
                  <a:gd name="connsiteY4" fmla="*/ 12128 h 114335"/>
                  <a:gd name="connsiteX5" fmla="*/ 142547 w 154675"/>
                  <a:gd name="connsiteY5" fmla="*/ 32162 h 114335"/>
                  <a:gd name="connsiteX6" fmla="*/ 142547 w 154675"/>
                  <a:gd name="connsiteY6" fmla="*/ 32162 h 114335"/>
                  <a:gd name="connsiteX7" fmla="*/ 28795 w 154675"/>
                  <a:gd name="connsiteY7" fmla="*/ 107884 h 114335"/>
                  <a:gd name="connsiteX8" fmla="*/ 15891 w 154675"/>
                  <a:gd name="connsiteY8" fmla="*/ 114335 h 1143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4675" h="114335">
                    <a:moveTo>
                      <a:pt x="16231" y="113996"/>
                    </a:moveTo>
                    <a:cubicBezTo>
                      <a:pt x="12836" y="113996"/>
                      <a:pt x="9100" y="112977"/>
                      <a:pt x="6384" y="110600"/>
                    </a:cubicBezTo>
                    <a:cubicBezTo>
                      <a:pt x="-747" y="105167"/>
                      <a:pt x="-2105" y="94980"/>
                      <a:pt x="3328" y="87850"/>
                    </a:cubicBezTo>
                    <a:cubicBezTo>
                      <a:pt x="53243" y="22994"/>
                      <a:pt x="131002" y="1602"/>
                      <a:pt x="134058" y="583"/>
                    </a:cubicBezTo>
                    <a:cubicBezTo>
                      <a:pt x="142886" y="-1794"/>
                      <a:pt x="151714" y="3300"/>
                      <a:pt x="154092" y="12128"/>
                    </a:cubicBezTo>
                    <a:cubicBezTo>
                      <a:pt x="156469" y="20957"/>
                      <a:pt x="151375" y="29785"/>
                      <a:pt x="142547" y="32162"/>
                    </a:cubicBezTo>
                    <a:lnTo>
                      <a:pt x="142547" y="32162"/>
                    </a:lnTo>
                    <a:cubicBezTo>
                      <a:pt x="141868" y="32162"/>
                      <a:pt x="71918" y="52196"/>
                      <a:pt x="28795" y="107884"/>
                    </a:cubicBezTo>
                    <a:cubicBezTo>
                      <a:pt x="25739" y="111958"/>
                      <a:pt x="20646" y="114335"/>
                      <a:pt x="15891" y="114335"/>
                    </a:cubicBezTo>
                    <a:close/>
                  </a:path>
                </a:pathLst>
              </a:custGeom>
              <a:grpFill/>
              <a:ln w="3393" cap="flat">
                <a:noFill/>
                <a:prstDash val="solid"/>
                <a:miter/>
              </a:ln>
            </p:spPr>
            <p:txBody>
              <a:bodyPr rtlCol="0" anchor="ctr"/>
              <a:lstStyle/>
              <a:p>
                <a:endParaRPr lang="de-DE" dirty="0">
                  <a:solidFill>
                    <a:srgbClr val="4763AE"/>
                  </a:solidFill>
                </a:endParaRPr>
              </a:p>
            </p:txBody>
          </p:sp>
          <p:sp>
            <p:nvSpPr>
              <p:cNvPr id="19" name="Freeform 18">
                <a:extLst>
                  <a:ext uri="{FF2B5EF4-FFF2-40B4-BE49-F238E27FC236}">
                    <a16:creationId xmlns:a16="http://schemas.microsoft.com/office/drawing/2014/main" id="{9A3E2ECA-38A5-2D74-6E22-CC03F4F36829}"/>
                  </a:ext>
                </a:extLst>
              </p:cNvPr>
              <p:cNvSpPr/>
              <p:nvPr/>
            </p:nvSpPr>
            <p:spPr>
              <a:xfrm>
                <a:off x="7908964" y="1185112"/>
                <a:ext cx="32597" cy="154838"/>
              </a:xfrm>
              <a:custGeom>
                <a:avLst/>
                <a:gdLst>
                  <a:gd name="connsiteX0" fmla="*/ 16299 w 32597"/>
                  <a:gd name="connsiteY0" fmla="*/ 154838 h 154838"/>
                  <a:gd name="connsiteX1" fmla="*/ 0 w 32597"/>
                  <a:gd name="connsiteY1" fmla="*/ 138540 h 154838"/>
                  <a:gd name="connsiteX2" fmla="*/ 0 w 32597"/>
                  <a:gd name="connsiteY2" fmla="*/ 16299 h 154838"/>
                  <a:gd name="connsiteX3" fmla="*/ 16299 w 32597"/>
                  <a:gd name="connsiteY3" fmla="*/ 0 h 154838"/>
                  <a:gd name="connsiteX4" fmla="*/ 32598 w 32597"/>
                  <a:gd name="connsiteY4" fmla="*/ 16299 h 154838"/>
                  <a:gd name="connsiteX5" fmla="*/ 32598 w 32597"/>
                  <a:gd name="connsiteY5" fmla="*/ 138540 h 154838"/>
                  <a:gd name="connsiteX6" fmla="*/ 16299 w 32597"/>
                  <a:gd name="connsiteY6" fmla="*/ 154838 h 1548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97" h="154838">
                    <a:moveTo>
                      <a:pt x="16299" y="154838"/>
                    </a:moveTo>
                    <a:cubicBezTo>
                      <a:pt x="7131" y="154838"/>
                      <a:pt x="0" y="147708"/>
                      <a:pt x="0" y="138540"/>
                    </a:cubicBezTo>
                    <a:lnTo>
                      <a:pt x="0" y="16299"/>
                    </a:lnTo>
                    <a:cubicBezTo>
                      <a:pt x="0" y="7131"/>
                      <a:pt x="7131" y="0"/>
                      <a:pt x="16299" y="0"/>
                    </a:cubicBezTo>
                    <a:cubicBezTo>
                      <a:pt x="25467" y="0"/>
                      <a:pt x="32598" y="7131"/>
                      <a:pt x="32598" y="16299"/>
                    </a:cubicBezTo>
                    <a:lnTo>
                      <a:pt x="32598" y="138540"/>
                    </a:lnTo>
                    <a:cubicBezTo>
                      <a:pt x="32598" y="147708"/>
                      <a:pt x="25467" y="154838"/>
                      <a:pt x="16299" y="154838"/>
                    </a:cubicBezTo>
                    <a:close/>
                  </a:path>
                </a:pathLst>
              </a:custGeom>
              <a:grpFill/>
              <a:ln w="3393" cap="flat">
                <a:noFill/>
                <a:prstDash val="solid"/>
                <a:miter/>
              </a:ln>
            </p:spPr>
            <p:txBody>
              <a:bodyPr rtlCol="0" anchor="ctr"/>
              <a:lstStyle/>
              <a:p>
                <a:endParaRPr lang="de-DE" dirty="0">
                  <a:solidFill>
                    <a:srgbClr val="4763AE"/>
                  </a:solidFill>
                </a:endParaRPr>
              </a:p>
            </p:txBody>
          </p:sp>
          <p:sp>
            <p:nvSpPr>
              <p:cNvPr id="20" name="Freeform 19">
                <a:extLst>
                  <a:ext uri="{FF2B5EF4-FFF2-40B4-BE49-F238E27FC236}">
                    <a16:creationId xmlns:a16="http://schemas.microsoft.com/office/drawing/2014/main" id="{D58FB58B-EAA6-3F73-938E-A3460096CB2B}"/>
                  </a:ext>
                </a:extLst>
              </p:cNvPr>
              <p:cNvSpPr/>
              <p:nvPr/>
            </p:nvSpPr>
            <p:spPr>
              <a:xfrm>
                <a:off x="7685024" y="1042498"/>
                <a:ext cx="256537" cy="191350"/>
              </a:xfrm>
              <a:custGeom>
                <a:avLst/>
                <a:gdLst>
                  <a:gd name="connsiteX0" fmla="*/ 213414 w 256537"/>
                  <a:gd name="connsiteY0" fmla="*/ 175891 h 191350"/>
                  <a:gd name="connsiteX1" fmla="*/ 113923 w 256537"/>
                  <a:gd name="connsiteY1" fmla="*/ 160271 h 191350"/>
                  <a:gd name="connsiteX2" fmla="*/ 171 w 256537"/>
                  <a:gd name="connsiteY2" fmla="*/ 18676 h 191350"/>
                  <a:gd name="connsiteX3" fmla="*/ 3906 w 256537"/>
                  <a:gd name="connsiteY3" fmla="*/ 5772 h 191350"/>
                  <a:gd name="connsiteX4" fmla="*/ 16130 w 256537"/>
                  <a:gd name="connsiteY4" fmla="*/ 0 h 191350"/>
                  <a:gd name="connsiteX5" fmla="*/ 155349 w 256537"/>
                  <a:gd name="connsiteY5" fmla="*/ 24109 h 191350"/>
                  <a:gd name="connsiteX6" fmla="*/ 256538 w 256537"/>
                  <a:gd name="connsiteY6" fmla="*/ 158913 h 191350"/>
                  <a:gd name="connsiteX7" fmla="*/ 240239 w 256537"/>
                  <a:gd name="connsiteY7" fmla="*/ 175212 h 191350"/>
                  <a:gd name="connsiteX8" fmla="*/ 234805 w 256537"/>
                  <a:gd name="connsiteY8" fmla="*/ 175212 h 191350"/>
                  <a:gd name="connsiteX9" fmla="*/ 213414 w 256537"/>
                  <a:gd name="connsiteY9" fmla="*/ 175891 h 191350"/>
                  <a:gd name="connsiteX10" fmla="*/ 36164 w 256537"/>
                  <a:gd name="connsiteY10" fmla="*/ 33277 h 191350"/>
                  <a:gd name="connsiteX11" fmla="*/ 222921 w 256537"/>
                  <a:gd name="connsiteY11" fmla="*/ 143293 h 191350"/>
                  <a:gd name="connsiteX12" fmla="*/ 36164 w 256537"/>
                  <a:gd name="connsiteY12" fmla="*/ 33277 h 191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56537" h="191350">
                    <a:moveTo>
                      <a:pt x="213414" y="175891"/>
                    </a:moveTo>
                    <a:cubicBezTo>
                      <a:pt x="188286" y="175891"/>
                      <a:pt x="150935" y="173514"/>
                      <a:pt x="113923" y="160271"/>
                    </a:cubicBezTo>
                    <a:cubicBezTo>
                      <a:pt x="49746" y="136842"/>
                      <a:pt x="10358" y="87946"/>
                      <a:pt x="171" y="18676"/>
                    </a:cubicBezTo>
                    <a:cubicBezTo>
                      <a:pt x="-508" y="13922"/>
                      <a:pt x="850" y="9168"/>
                      <a:pt x="3906" y="5772"/>
                    </a:cubicBezTo>
                    <a:cubicBezTo>
                      <a:pt x="6962" y="2037"/>
                      <a:pt x="11377" y="0"/>
                      <a:pt x="16130" y="0"/>
                    </a:cubicBezTo>
                    <a:cubicBezTo>
                      <a:pt x="39560" y="0"/>
                      <a:pt x="100341" y="2377"/>
                      <a:pt x="155349" y="24109"/>
                    </a:cubicBezTo>
                    <a:cubicBezTo>
                      <a:pt x="221563" y="50594"/>
                      <a:pt x="256538" y="97114"/>
                      <a:pt x="256538" y="158913"/>
                    </a:cubicBezTo>
                    <a:cubicBezTo>
                      <a:pt x="256538" y="220713"/>
                      <a:pt x="249407" y="175212"/>
                      <a:pt x="240239" y="175212"/>
                    </a:cubicBezTo>
                    <a:cubicBezTo>
                      <a:pt x="231071" y="175212"/>
                      <a:pt x="237183" y="175212"/>
                      <a:pt x="234805" y="175212"/>
                    </a:cubicBezTo>
                    <a:cubicBezTo>
                      <a:pt x="229712" y="175212"/>
                      <a:pt x="222242" y="175891"/>
                      <a:pt x="213414" y="175891"/>
                    </a:cubicBezTo>
                    <a:close/>
                    <a:moveTo>
                      <a:pt x="36164" y="33277"/>
                    </a:moveTo>
                    <a:cubicBezTo>
                      <a:pt x="55519" y="108319"/>
                      <a:pt x="117998" y="145331"/>
                      <a:pt x="222921" y="143293"/>
                    </a:cubicBezTo>
                    <a:cubicBezTo>
                      <a:pt x="210357" y="52631"/>
                      <a:pt x="90154" y="35993"/>
                      <a:pt x="36164" y="33277"/>
                    </a:cubicBezTo>
                    <a:close/>
                  </a:path>
                </a:pathLst>
              </a:custGeom>
              <a:grpFill/>
              <a:ln w="3393" cap="flat">
                <a:noFill/>
                <a:prstDash val="solid"/>
                <a:miter/>
              </a:ln>
            </p:spPr>
            <p:txBody>
              <a:bodyPr rtlCol="0" anchor="ctr"/>
              <a:lstStyle/>
              <a:p>
                <a:endParaRPr lang="de-DE" dirty="0">
                  <a:solidFill>
                    <a:srgbClr val="4763AE"/>
                  </a:solidFill>
                </a:endParaRPr>
              </a:p>
            </p:txBody>
          </p:sp>
        </p:grpSp>
      </p:grpSp>
      <p:sp>
        <p:nvSpPr>
          <p:cNvPr id="26" name="Text Placeholder 32">
            <a:extLst>
              <a:ext uri="{FF2B5EF4-FFF2-40B4-BE49-F238E27FC236}">
                <a16:creationId xmlns:a16="http://schemas.microsoft.com/office/drawing/2014/main" id="{90C0E795-3B84-F679-9185-2B4F76E4960D}"/>
              </a:ext>
            </a:extLst>
          </p:cNvPr>
          <p:cNvSpPr>
            <a:spLocks noGrp="1"/>
          </p:cNvSpPr>
          <p:nvPr>
            <p:ph type="body" sz="quarter" idx="60" hasCustomPrompt="1"/>
          </p:nvPr>
        </p:nvSpPr>
        <p:spPr>
          <a:xfrm>
            <a:off x="816428" y="3053443"/>
            <a:ext cx="2090057" cy="2048629"/>
          </a:xfrm>
          <a:prstGeom prst="rect">
            <a:avLst/>
          </a:prstGeom>
          <a:noFill/>
        </p:spPr>
        <p:txBody>
          <a:bodyPr anchor="ctr">
            <a:noAutofit/>
          </a:bodyPr>
          <a:lstStyle>
            <a:lvl1pPr marL="0" indent="0" algn="ctr">
              <a:buNone/>
              <a:defRPr sz="13000" b="1" i="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de-DE" dirty="0"/>
              <a:t>02</a:t>
            </a:r>
            <a:endParaRPr lang="de-DE" dirty="0"/>
          </a:p>
        </p:txBody>
      </p:sp>
    </p:spTree>
    <p:extLst>
      <p:ext uri="{BB962C8B-B14F-4D97-AF65-F5344CB8AC3E}">
        <p14:creationId xmlns:p14="http://schemas.microsoft.com/office/powerpoint/2010/main" val="152765617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Divider 03">
    <p:spTree>
      <p:nvGrpSpPr>
        <p:cNvPr id="1" name=""/>
        <p:cNvGrpSpPr/>
        <p:nvPr/>
      </p:nvGrpSpPr>
      <p:grpSpPr>
        <a:xfrm>
          <a:off x="0" y="0"/>
          <a:ext cx="0" cy="0"/>
          <a:chOff x="0" y="0"/>
          <a:chExt cx="0" cy="0"/>
        </a:xfrm>
      </p:grpSpPr>
      <p:sp>
        <p:nvSpPr>
          <p:cNvPr id="2" name="Freeform 1">
            <a:extLst>
              <a:ext uri="{FF2B5EF4-FFF2-40B4-BE49-F238E27FC236}">
                <a16:creationId xmlns:a16="http://schemas.microsoft.com/office/drawing/2014/main" id="{9C2E4A40-3F3D-1F08-0FE4-750E5ECEF1EC}"/>
              </a:ext>
            </a:extLst>
          </p:cNvPr>
          <p:cNvSpPr/>
          <p:nvPr userDrawn="1"/>
        </p:nvSpPr>
        <p:spPr>
          <a:xfrm rot="5400000">
            <a:off x="-2255522" y="5307332"/>
            <a:ext cx="8211821" cy="2557144"/>
          </a:xfrm>
          <a:custGeom>
            <a:avLst/>
            <a:gdLst>
              <a:gd name="connsiteX0" fmla="*/ 0 w 7686655"/>
              <a:gd name="connsiteY0" fmla="*/ 1 h 5787363"/>
              <a:gd name="connsiteX1" fmla="*/ 7686655 w 7686655"/>
              <a:gd name="connsiteY1" fmla="*/ 1 h 5787363"/>
              <a:gd name="connsiteX2" fmla="*/ 7686655 w 7686655"/>
              <a:gd name="connsiteY2" fmla="*/ 5787364 h 5787363"/>
              <a:gd name="connsiteX3" fmla="*/ -1 w 7686655"/>
              <a:gd name="connsiteY3" fmla="*/ 5787364 h 5787363"/>
            </a:gdLst>
            <a:ahLst/>
            <a:cxnLst>
              <a:cxn ang="0">
                <a:pos x="connsiteX0" y="connsiteY0"/>
              </a:cxn>
              <a:cxn ang="0">
                <a:pos x="connsiteX1" y="connsiteY1"/>
              </a:cxn>
              <a:cxn ang="0">
                <a:pos x="connsiteX2" y="connsiteY2"/>
              </a:cxn>
              <a:cxn ang="0">
                <a:pos x="connsiteX3" y="connsiteY3"/>
              </a:cxn>
            </a:cxnLst>
            <a:rect l="l" t="t" r="r" b="b"/>
            <a:pathLst>
              <a:path w="7686655" h="5787363">
                <a:moveTo>
                  <a:pt x="0" y="1"/>
                </a:moveTo>
                <a:lnTo>
                  <a:pt x="7686655" y="1"/>
                </a:lnTo>
                <a:lnTo>
                  <a:pt x="7686655" y="5787364"/>
                </a:lnTo>
                <a:lnTo>
                  <a:pt x="-1" y="5787364"/>
                </a:lnTo>
                <a:close/>
              </a:path>
            </a:pathLst>
          </a:custGeom>
          <a:solidFill>
            <a:srgbClr val="F16024"/>
          </a:solidFill>
          <a:ln w="30808" cap="flat">
            <a:noFill/>
            <a:prstDash val="solid"/>
            <a:miter/>
          </a:ln>
        </p:spPr>
        <p:txBody>
          <a:bodyPr rtlCol="0" anchor="ctr"/>
          <a:lstStyle/>
          <a:p>
            <a:endParaRPr lang="de-DE" dirty="0"/>
          </a:p>
        </p:txBody>
      </p:sp>
      <p:pic>
        <p:nvPicPr>
          <p:cNvPr id="3" name="Picture 2">
            <a:extLst>
              <a:ext uri="{FF2B5EF4-FFF2-40B4-BE49-F238E27FC236}">
                <a16:creationId xmlns:a16="http://schemas.microsoft.com/office/drawing/2014/main" id="{90878697-4E98-4A4F-1740-6DD35DE10D9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791363" y="386252"/>
            <a:ext cx="4521200" cy="1358900"/>
          </a:xfrm>
          <a:prstGeom prst="rect">
            <a:avLst/>
          </a:prstGeom>
        </p:spPr>
      </p:pic>
      <p:sp>
        <p:nvSpPr>
          <p:cNvPr id="4" name="Text Placeholder 2">
            <a:extLst>
              <a:ext uri="{FF2B5EF4-FFF2-40B4-BE49-F238E27FC236}">
                <a16:creationId xmlns:a16="http://schemas.microsoft.com/office/drawing/2014/main" id="{0B9DDFC7-6C41-71DA-6AE0-9CFF20B9825B}"/>
              </a:ext>
            </a:extLst>
          </p:cNvPr>
          <p:cNvSpPr txBox="1">
            <a:spLocks/>
          </p:cNvSpPr>
          <p:nvPr userDrawn="1"/>
        </p:nvSpPr>
        <p:spPr>
          <a:xfrm rot="16200000">
            <a:off x="-985835" y="8140499"/>
            <a:ext cx="4287087" cy="536162"/>
          </a:xfrm>
          <a:prstGeom prst="rect">
            <a:avLst/>
          </a:prstGeom>
          <a:noFill/>
          <a:ln>
            <a:noFill/>
          </a:ln>
        </p:spPr>
        <p:txBody>
          <a:bodyP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lgn="ctr">
              <a:buFont typeface="Arial" panose="020B0604020202020204" pitchFamily="34" charset="0"/>
              <a:buNone/>
            </a:pPr>
            <a:r>
              <a:rPr lang="de-DE" sz="2400" b="1" dirty="0">
                <a:solidFill>
                  <a:schemeClr val="bg1"/>
                </a:solidFill>
              </a:rPr>
              <a:t>www.fempower.finance</a:t>
            </a:r>
          </a:p>
        </p:txBody>
      </p:sp>
      <p:sp>
        <p:nvSpPr>
          <p:cNvPr id="5" name="Graphic 14">
            <a:extLst>
              <a:ext uri="{FF2B5EF4-FFF2-40B4-BE49-F238E27FC236}">
                <a16:creationId xmlns:a16="http://schemas.microsoft.com/office/drawing/2014/main" id="{46620B49-E056-A7EB-C779-14211AB6FA59}"/>
              </a:ext>
            </a:extLst>
          </p:cNvPr>
          <p:cNvSpPr>
            <a:spLocks noChangeAspect="1"/>
          </p:cNvSpPr>
          <p:nvPr userDrawn="1"/>
        </p:nvSpPr>
        <p:spPr>
          <a:xfrm rot="5400000">
            <a:off x="1540107" y="1363921"/>
            <a:ext cx="635726" cy="2780064"/>
          </a:xfrm>
          <a:custGeom>
            <a:avLst/>
            <a:gdLst>
              <a:gd name="connsiteX0" fmla="*/ 0 w 119729"/>
              <a:gd name="connsiteY0" fmla="*/ 523582 h 523581"/>
              <a:gd name="connsiteX1" fmla="*/ 0 w 119729"/>
              <a:gd name="connsiteY1" fmla="*/ 0 h 523581"/>
              <a:gd name="connsiteX2" fmla="*/ 119730 w 119729"/>
              <a:gd name="connsiteY2" fmla="*/ 0 h 523581"/>
              <a:gd name="connsiteX3" fmla="*/ 119730 w 119729"/>
              <a:gd name="connsiteY3" fmla="*/ 36175 h 523581"/>
              <a:gd name="connsiteX4" fmla="*/ 44661 w 119729"/>
              <a:gd name="connsiteY4" fmla="*/ 36175 h 523581"/>
              <a:gd name="connsiteX5" fmla="*/ 44661 w 119729"/>
              <a:gd name="connsiteY5" fmla="*/ 487407 h 523581"/>
              <a:gd name="connsiteX6" fmla="*/ 119730 w 119729"/>
              <a:gd name="connsiteY6" fmla="*/ 487407 h 523581"/>
              <a:gd name="connsiteX7" fmla="*/ 119730 w 119729"/>
              <a:gd name="connsiteY7" fmla="*/ 523582 h 523581"/>
              <a:gd name="connsiteX8" fmla="*/ 0 w 119729"/>
              <a:gd name="connsiteY8" fmla="*/ 523582 h 5235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9729" h="523581">
                <a:moveTo>
                  <a:pt x="0" y="523582"/>
                </a:moveTo>
                <a:lnTo>
                  <a:pt x="0" y="0"/>
                </a:lnTo>
                <a:lnTo>
                  <a:pt x="119730" y="0"/>
                </a:lnTo>
                <a:lnTo>
                  <a:pt x="119730" y="36175"/>
                </a:lnTo>
                <a:lnTo>
                  <a:pt x="44661" y="36175"/>
                </a:lnTo>
                <a:lnTo>
                  <a:pt x="44661" y="487407"/>
                </a:lnTo>
                <a:lnTo>
                  <a:pt x="119730" y="487407"/>
                </a:lnTo>
                <a:lnTo>
                  <a:pt x="119730" y="523582"/>
                </a:lnTo>
                <a:lnTo>
                  <a:pt x="0" y="523582"/>
                </a:lnTo>
                <a:close/>
              </a:path>
            </a:pathLst>
          </a:custGeom>
          <a:solidFill>
            <a:srgbClr val="4763AE"/>
          </a:solidFill>
          <a:ln w="9502" cap="flat">
            <a:noFill/>
            <a:prstDash val="solid"/>
            <a:miter/>
          </a:ln>
        </p:spPr>
        <p:txBody>
          <a:bodyPr rtlCol="0" anchor="ctr"/>
          <a:lstStyle/>
          <a:p>
            <a:endParaRPr lang="de-DE" dirty="0"/>
          </a:p>
        </p:txBody>
      </p:sp>
      <p:grpSp>
        <p:nvGrpSpPr>
          <p:cNvPr id="8" name="Graphic 2">
            <a:extLst>
              <a:ext uri="{FF2B5EF4-FFF2-40B4-BE49-F238E27FC236}">
                <a16:creationId xmlns:a16="http://schemas.microsoft.com/office/drawing/2014/main" id="{C2169059-6692-8AA7-BA4E-8CABC841E795}"/>
              </a:ext>
            </a:extLst>
          </p:cNvPr>
          <p:cNvGrpSpPr/>
          <p:nvPr userDrawn="1"/>
        </p:nvGrpSpPr>
        <p:grpSpPr>
          <a:xfrm>
            <a:off x="3494314" y="6475580"/>
            <a:ext cx="3428999" cy="3309805"/>
            <a:chOff x="7216180" y="2896437"/>
            <a:chExt cx="1173608" cy="1132811"/>
          </a:xfrm>
          <a:solidFill>
            <a:srgbClr val="F16024"/>
          </a:solidFill>
        </p:grpSpPr>
        <p:grpSp>
          <p:nvGrpSpPr>
            <p:cNvPr id="9" name="Graphic 2">
              <a:extLst>
                <a:ext uri="{FF2B5EF4-FFF2-40B4-BE49-F238E27FC236}">
                  <a16:creationId xmlns:a16="http://schemas.microsoft.com/office/drawing/2014/main" id="{9CE53091-395B-0484-A7C6-94414A99069D}"/>
                </a:ext>
              </a:extLst>
            </p:cNvPr>
            <p:cNvGrpSpPr/>
            <p:nvPr/>
          </p:nvGrpSpPr>
          <p:grpSpPr>
            <a:xfrm>
              <a:off x="7884516" y="3299879"/>
              <a:ext cx="244481" cy="366043"/>
              <a:chOff x="7884516" y="3299879"/>
              <a:chExt cx="244481" cy="366043"/>
            </a:xfrm>
            <a:grpFill/>
          </p:grpSpPr>
          <p:sp>
            <p:nvSpPr>
              <p:cNvPr id="24" name="Freeform 23">
                <a:extLst>
                  <a:ext uri="{FF2B5EF4-FFF2-40B4-BE49-F238E27FC236}">
                    <a16:creationId xmlns:a16="http://schemas.microsoft.com/office/drawing/2014/main" id="{8BF02B52-FC71-9F44-5BC7-7B11045D2E78}"/>
                  </a:ext>
                </a:extLst>
              </p:cNvPr>
              <p:cNvSpPr/>
              <p:nvPr/>
            </p:nvSpPr>
            <p:spPr>
              <a:xfrm>
                <a:off x="8088250" y="342212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de-DE" dirty="0">
                  <a:solidFill>
                    <a:schemeClr val="bg1"/>
                  </a:solidFill>
                </a:endParaRPr>
              </a:p>
            </p:txBody>
          </p:sp>
          <p:sp>
            <p:nvSpPr>
              <p:cNvPr id="25" name="Freeform 24">
                <a:extLst>
                  <a:ext uri="{FF2B5EF4-FFF2-40B4-BE49-F238E27FC236}">
                    <a16:creationId xmlns:a16="http://schemas.microsoft.com/office/drawing/2014/main" id="{3002E209-843C-10D5-DB40-84EF80962772}"/>
                  </a:ext>
                </a:extLst>
              </p:cNvPr>
              <p:cNvSpPr/>
              <p:nvPr/>
            </p:nvSpPr>
            <p:spPr>
              <a:xfrm>
                <a:off x="8027130" y="336099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de-DE" dirty="0">
                  <a:solidFill>
                    <a:schemeClr val="bg1"/>
                  </a:solidFill>
                </a:endParaRPr>
              </a:p>
            </p:txBody>
          </p:sp>
          <p:sp>
            <p:nvSpPr>
              <p:cNvPr id="26" name="Freeform 25">
                <a:extLst>
                  <a:ext uri="{FF2B5EF4-FFF2-40B4-BE49-F238E27FC236}">
                    <a16:creationId xmlns:a16="http://schemas.microsoft.com/office/drawing/2014/main" id="{15239B22-610F-5CB3-F5AC-AF39BD8CFBCD}"/>
                  </a:ext>
                </a:extLst>
              </p:cNvPr>
              <p:cNvSpPr/>
              <p:nvPr/>
            </p:nvSpPr>
            <p:spPr>
              <a:xfrm>
                <a:off x="8027130" y="3462867"/>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de-DE" dirty="0">
                  <a:solidFill>
                    <a:schemeClr val="bg1"/>
                  </a:solidFill>
                </a:endParaRPr>
              </a:p>
            </p:txBody>
          </p:sp>
          <p:sp>
            <p:nvSpPr>
              <p:cNvPr id="27" name="Freeform 26">
                <a:extLst>
                  <a:ext uri="{FF2B5EF4-FFF2-40B4-BE49-F238E27FC236}">
                    <a16:creationId xmlns:a16="http://schemas.microsoft.com/office/drawing/2014/main" id="{DAB3944C-2187-879E-AAB5-B7009576AB92}"/>
                  </a:ext>
                </a:extLst>
              </p:cNvPr>
              <p:cNvSpPr/>
              <p:nvPr/>
            </p:nvSpPr>
            <p:spPr>
              <a:xfrm>
                <a:off x="8006756" y="3625175"/>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8829"/>
                      <a:pt x="40747" y="20373"/>
                    </a:cubicBezTo>
                    <a:cubicBezTo>
                      <a:pt x="40747" y="3191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de-DE" dirty="0">
                  <a:solidFill>
                    <a:schemeClr val="bg1"/>
                  </a:solidFill>
                </a:endParaRPr>
              </a:p>
            </p:txBody>
          </p:sp>
          <p:sp>
            <p:nvSpPr>
              <p:cNvPr id="28" name="Freeform 27">
                <a:extLst>
                  <a:ext uri="{FF2B5EF4-FFF2-40B4-BE49-F238E27FC236}">
                    <a16:creationId xmlns:a16="http://schemas.microsoft.com/office/drawing/2014/main" id="{40F96F38-7BDB-4139-9F91-715600084534}"/>
                  </a:ext>
                </a:extLst>
              </p:cNvPr>
              <p:cNvSpPr/>
              <p:nvPr/>
            </p:nvSpPr>
            <p:spPr>
              <a:xfrm>
                <a:off x="7986383" y="354436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de-DE" dirty="0">
                  <a:solidFill>
                    <a:schemeClr val="bg1"/>
                  </a:solidFill>
                </a:endParaRPr>
              </a:p>
            </p:txBody>
          </p:sp>
          <p:sp>
            <p:nvSpPr>
              <p:cNvPr id="29" name="Freeform 28">
                <a:extLst>
                  <a:ext uri="{FF2B5EF4-FFF2-40B4-BE49-F238E27FC236}">
                    <a16:creationId xmlns:a16="http://schemas.microsoft.com/office/drawing/2014/main" id="{E438EA50-3FE5-C358-3BBB-5FD245FFD497}"/>
                  </a:ext>
                </a:extLst>
              </p:cNvPr>
              <p:cNvSpPr/>
              <p:nvPr/>
            </p:nvSpPr>
            <p:spPr>
              <a:xfrm>
                <a:off x="7966009" y="3320252"/>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de-DE" dirty="0">
                  <a:solidFill>
                    <a:schemeClr val="bg1"/>
                  </a:solidFill>
                </a:endParaRPr>
              </a:p>
            </p:txBody>
          </p:sp>
          <p:sp>
            <p:nvSpPr>
              <p:cNvPr id="30" name="Freeform 29">
                <a:extLst>
                  <a:ext uri="{FF2B5EF4-FFF2-40B4-BE49-F238E27FC236}">
                    <a16:creationId xmlns:a16="http://schemas.microsoft.com/office/drawing/2014/main" id="{68FAD9B8-7B60-992E-7B7D-A8C777575545}"/>
                  </a:ext>
                </a:extLst>
              </p:cNvPr>
              <p:cNvSpPr/>
              <p:nvPr/>
            </p:nvSpPr>
            <p:spPr>
              <a:xfrm>
                <a:off x="7966009" y="3401746"/>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de-DE" dirty="0">
                  <a:solidFill>
                    <a:schemeClr val="bg1"/>
                  </a:solidFill>
                </a:endParaRPr>
              </a:p>
            </p:txBody>
          </p:sp>
          <p:sp>
            <p:nvSpPr>
              <p:cNvPr id="31" name="Freeform 30">
                <a:extLst>
                  <a:ext uri="{FF2B5EF4-FFF2-40B4-BE49-F238E27FC236}">
                    <a16:creationId xmlns:a16="http://schemas.microsoft.com/office/drawing/2014/main" id="{D66A1F4F-ED9A-EEC3-865B-105222AE1128}"/>
                  </a:ext>
                </a:extLst>
              </p:cNvPr>
              <p:cNvSpPr/>
              <p:nvPr/>
            </p:nvSpPr>
            <p:spPr>
              <a:xfrm>
                <a:off x="7945636" y="348324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de-DE" dirty="0">
                  <a:solidFill>
                    <a:schemeClr val="bg1"/>
                  </a:solidFill>
                </a:endParaRPr>
              </a:p>
            </p:txBody>
          </p:sp>
          <p:sp>
            <p:nvSpPr>
              <p:cNvPr id="32" name="Freeform 31">
                <a:extLst>
                  <a:ext uri="{FF2B5EF4-FFF2-40B4-BE49-F238E27FC236}">
                    <a16:creationId xmlns:a16="http://schemas.microsoft.com/office/drawing/2014/main" id="{39B81E06-00AB-1519-9538-DEE91445D56B}"/>
                  </a:ext>
                </a:extLst>
              </p:cNvPr>
              <p:cNvSpPr/>
              <p:nvPr/>
            </p:nvSpPr>
            <p:spPr>
              <a:xfrm>
                <a:off x="7904889" y="336099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de-DE" dirty="0">
                  <a:solidFill>
                    <a:schemeClr val="bg1"/>
                  </a:solidFill>
                </a:endParaRPr>
              </a:p>
            </p:txBody>
          </p:sp>
          <p:sp>
            <p:nvSpPr>
              <p:cNvPr id="33" name="Freeform 32">
                <a:extLst>
                  <a:ext uri="{FF2B5EF4-FFF2-40B4-BE49-F238E27FC236}">
                    <a16:creationId xmlns:a16="http://schemas.microsoft.com/office/drawing/2014/main" id="{FF453EC5-98FF-9817-8BD2-61879D9816E4}"/>
                  </a:ext>
                </a:extLst>
              </p:cNvPr>
              <p:cNvSpPr/>
              <p:nvPr/>
            </p:nvSpPr>
            <p:spPr>
              <a:xfrm>
                <a:off x="7884516" y="329987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de-DE" dirty="0">
                  <a:solidFill>
                    <a:schemeClr val="bg1"/>
                  </a:solidFill>
                </a:endParaRPr>
              </a:p>
            </p:txBody>
          </p:sp>
          <p:sp>
            <p:nvSpPr>
              <p:cNvPr id="34" name="Freeform 33">
                <a:extLst>
                  <a:ext uri="{FF2B5EF4-FFF2-40B4-BE49-F238E27FC236}">
                    <a16:creationId xmlns:a16="http://schemas.microsoft.com/office/drawing/2014/main" id="{385A7E26-4E06-9F20-CA00-03CD9E8293B2}"/>
                  </a:ext>
                </a:extLst>
              </p:cNvPr>
              <p:cNvSpPr/>
              <p:nvPr/>
            </p:nvSpPr>
            <p:spPr>
              <a:xfrm>
                <a:off x="7884516" y="342212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de-DE" dirty="0">
                  <a:solidFill>
                    <a:schemeClr val="bg1"/>
                  </a:solidFill>
                </a:endParaRPr>
              </a:p>
            </p:txBody>
          </p:sp>
        </p:grpSp>
        <p:grpSp>
          <p:nvGrpSpPr>
            <p:cNvPr id="10" name="Graphic 2">
              <a:extLst>
                <a:ext uri="{FF2B5EF4-FFF2-40B4-BE49-F238E27FC236}">
                  <a16:creationId xmlns:a16="http://schemas.microsoft.com/office/drawing/2014/main" id="{EE95BAF6-55C1-9AF7-FC4D-AC3E0587B2CC}"/>
                </a:ext>
              </a:extLst>
            </p:cNvPr>
            <p:cNvGrpSpPr/>
            <p:nvPr/>
          </p:nvGrpSpPr>
          <p:grpSpPr>
            <a:xfrm>
              <a:off x="7216180" y="2896437"/>
              <a:ext cx="1173608" cy="1132811"/>
              <a:chOff x="7216180" y="2896437"/>
              <a:chExt cx="1173608" cy="1132811"/>
            </a:xfrm>
            <a:grpFill/>
          </p:grpSpPr>
          <p:sp>
            <p:nvSpPr>
              <p:cNvPr id="11" name="Freeform 10">
                <a:extLst>
                  <a:ext uri="{FF2B5EF4-FFF2-40B4-BE49-F238E27FC236}">
                    <a16:creationId xmlns:a16="http://schemas.microsoft.com/office/drawing/2014/main" id="{3A663386-C900-27BA-219A-BFD22387D21C}"/>
                  </a:ext>
                </a:extLst>
              </p:cNvPr>
              <p:cNvSpPr/>
              <p:nvPr/>
            </p:nvSpPr>
            <p:spPr>
              <a:xfrm>
                <a:off x="8071951" y="3507734"/>
                <a:ext cx="113751" cy="195879"/>
              </a:xfrm>
              <a:custGeom>
                <a:avLst/>
                <a:gdLst>
                  <a:gd name="connsiteX0" fmla="*/ 57046 w 113751"/>
                  <a:gd name="connsiteY0" fmla="*/ 195540 h 195879"/>
                  <a:gd name="connsiteX1" fmla="*/ 46859 w 113751"/>
                  <a:gd name="connsiteY1" fmla="*/ 192144 h 195879"/>
                  <a:gd name="connsiteX2" fmla="*/ 43124 w 113751"/>
                  <a:gd name="connsiteY2" fmla="*/ 189428 h 195879"/>
                  <a:gd name="connsiteX3" fmla="*/ 0 w 113751"/>
                  <a:gd name="connsiteY3" fmla="*/ 117102 h 195879"/>
                  <a:gd name="connsiteX4" fmla="*/ 11545 w 113751"/>
                  <a:gd name="connsiteY4" fmla="*/ 60735 h 195879"/>
                  <a:gd name="connsiteX5" fmla="*/ 19355 w 113751"/>
                  <a:gd name="connsiteY5" fmla="*/ 18970 h 195879"/>
                  <a:gd name="connsiteX6" fmla="*/ 25467 w 113751"/>
                  <a:gd name="connsiteY6" fmla="*/ 3350 h 195879"/>
                  <a:gd name="connsiteX7" fmla="*/ 42106 w 113751"/>
                  <a:gd name="connsiteY7" fmla="*/ 1652 h 195879"/>
                  <a:gd name="connsiteX8" fmla="*/ 113752 w 113751"/>
                  <a:gd name="connsiteY8" fmla="*/ 117441 h 195879"/>
                  <a:gd name="connsiteX9" fmla="*/ 64177 w 113751"/>
                  <a:gd name="connsiteY9" fmla="*/ 193842 h 195879"/>
                  <a:gd name="connsiteX10" fmla="*/ 56706 w 113751"/>
                  <a:gd name="connsiteY10" fmla="*/ 195879 h 195879"/>
                  <a:gd name="connsiteX11" fmla="*/ 49915 w 113751"/>
                  <a:gd name="connsiteY11" fmla="*/ 45795 h 195879"/>
                  <a:gd name="connsiteX12" fmla="*/ 42785 w 113751"/>
                  <a:gd name="connsiteY12" fmla="*/ 70583 h 195879"/>
                  <a:gd name="connsiteX13" fmla="*/ 32937 w 113751"/>
                  <a:gd name="connsiteY13" fmla="*/ 116762 h 195879"/>
                  <a:gd name="connsiteX14" fmla="*/ 57725 w 113751"/>
                  <a:gd name="connsiteY14" fmla="*/ 159207 h 195879"/>
                  <a:gd name="connsiteX15" fmla="*/ 81834 w 113751"/>
                  <a:gd name="connsiteY15" fmla="*/ 116762 h 195879"/>
                  <a:gd name="connsiteX16" fmla="*/ 50255 w 113751"/>
                  <a:gd name="connsiteY16" fmla="*/ 45455 h 1958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13751" h="195879">
                    <a:moveTo>
                      <a:pt x="57046" y="195540"/>
                    </a:moveTo>
                    <a:cubicBezTo>
                      <a:pt x="53310" y="195540"/>
                      <a:pt x="49915" y="194521"/>
                      <a:pt x="46859" y="192144"/>
                    </a:cubicBezTo>
                    <a:cubicBezTo>
                      <a:pt x="45840" y="191465"/>
                      <a:pt x="44482" y="190446"/>
                      <a:pt x="43124" y="189428"/>
                    </a:cubicBezTo>
                    <a:cubicBezTo>
                      <a:pt x="30221" y="180260"/>
                      <a:pt x="0" y="158868"/>
                      <a:pt x="0" y="117102"/>
                    </a:cubicBezTo>
                    <a:cubicBezTo>
                      <a:pt x="0" y="75336"/>
                      <a:pt x="6112" y="77374"/>
                      <a:pt x="11545" y="60735"/>
                    </a:cubicBezTo>
                    <a:cubicBezTo>
                      <a:pt x="16639" y="44437"/>
                      <a:pt x="21392" y="30515"/>
                      <a:pt x="19355" y="18970"/>
                    </a:cubicBezTo>
                    <a:cubicBezTo>
                      <a:pt x="18337" y="12858"/>
                      <a:pt x="20713" y="7085"/>
                      <a:pt x="25467" y="3350"/>
                    </a:cubicBezTo>
                    <a:cubicBezTo>
                      <a:pt x="30221" y="-385"/>
                      <a:pt x="36672" y="-1064"/>
                      <a:pt x="42106" y="1652"/>
                    </a:cubicBezTo>
                    <a:cubicBezTo>
                      <a:pt x="45161" y="3010"/>
                      <a:pt x="113752" y="35948"/>
                      <a:pt x="113752" y="117441"/>
                    </a:cubicBezTo>
                    <a:cubicBezTo>
                      <a:pt x="113752" y="198935"/>
                      <a:pt x="66214" y="192823"/>
                      <a:pt x="64177" y="193842"/>
                    </a:cubicBezTo>
                    <a:cubicBezTo>
                      <a:pt x="61799" y="195200"/>
                      <a:pt x="59084" y="195879"/>
                      <a:pt x="56706" y="195879"/>
                    </a:cubicBezTo>
                    <a:close/>
                    <a:moveTo>
                      <a:pt x="49915" y="45795"/>
                    </a:moveTo>
                    <a:cubicBezTo>
                      <a:pt x="47878" y="54284"/>
                      <a:pt x="45161" y="62433"/>
                      <a:pt x="42785" y="70583"/>
                    </a:cubicBezTo>
                    <a:cubicBezTo>
                      <a:pt x="38030" y="85523"/>
                      <a:pt x="32937" y="101143"/>
                      <a:pt x="32937" y="116762"/>
                    </a:cubicBezTo>
                    <a:cubicBezTo>
                      <a:pt x="32937" y="132382"/>
                      <a:pt x="44482" y="149360"/>
                      <a:pt x="57725" y="159207"/>
                    </a:cubicBezTo>
                    <a:cubicBezTo>
                      <a:pt x="67233" y="151737"/>
                      <a:pt x="81834" y="137136"/>
                      <a:pt x="81834" y="116762"/>
                    </a:cubicBezTo>
                    <a:cubicBezTo>
                      <a:pt x="81834" y="82128"/>
                      <a:pt x="64856" y="59037"/>
                      <a:pt x="50255" y="45455"/>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2" name="Freeform 11">
                <a:extLst>
                  <a:ext uri="{FF2B5EF4-FFF2-40B4-BE49-F238E27FC236}">
                    <a16:creationId xmlns:a16="http://schemas.microsoft.com/office/drawing/2014/main" id="{C0B33CA9-7003-8CFE-0CB3-ECD80FC9E8B2}"/>
                  </a:ext>
                </a:extLst>
              </p:cNvPr>
              <p:cNvSpPr/>
              <p:nvPr/>
            </p:nvSpPr>
            <p:spPr>
              <a:xfrm>
                <a:off x="7990457" y="3680307"/>
                <a:ext cx="154782" cy="145546"/>
              </a:xfrm>
              <a:custGeom>
                <a:avLst/>
                <a:gdLst>
                  <a:gd name="connsiteX0" fmla="*/ 82853 w 154782"/>
                  <a:gd name="connsiteY0" fmla="*/ 145207 h 145546"/>
                  <a:gd name="connsiteX1" fmla="*/ 31919 w 154782"/>
                  <a:gd name="connsiteY1" fmla="*/ 131964 h 145546"/>
                  <a:gd name="connsiteX2" fmla="*/ 0 w 154782"/>
                  <a:gd name="connsiteY2" fmla="*/ 27041 h 145546"/>
                  <a:gd name="connsiteX3" fmla="*/ 10187 w 154782"/>
                  <a:gd name="connsiteY3" fmla="*/ 11761 h 145546"/>
                  <a:gd name="connsiteX4" fmla="*/ 28183 w 154782"/>
                  <a:gd name="connsiteY4" fmla="*/ 15835 h 145546"/>
                  <a:gd name="connsiteX5" fmla="*/ 64516 w 154782"/>
                  <a:gd name="connsiteY5" fmla="*/ 35869 h 145546"/>
                  <a:gd name="connsiteX6" fmla="*/ 153820 w 154782"/>
                  <a:gd name="connsiteY6" fmla="*/ 117024 h 145546"/>
                  <a:gd name="connsiteX7" fmla="*/ 152801 w 154782"/>
                  <a:gd name="connsiteY7" fmla="*/ 130606 h 145546"/>
                  <a:gd name="connsiteX8" fmla="*/ 141935 w 154782"/>
                  <a:gd name="connsiteY8" fmla="*/ 138755 h 145546"/>
                  <a:gd name="connsiteX9" fmla="*/ 82853 w 154782"/>
                  <a:gd name="connsiteY9" fmla="*/ 145547 h 145546"/>
                  <a:gd name="connsiteX10" fmla="*/ 34296 w 154782"/>
                  <a:gd name="connsiteY10" fmla="*/ 58280 h 145546"/>
                  <a:gd name="connsiteX11" fmla="*/ 53990 w 154782"/>
                  <a:gd name="connsiteY11" fmla="*/ 107856 h 145546"/>
                  <a:gd name="connsiteX12" fmla="*/ 114771 w 154782"/>
                  <a:gd name="connsiteY12" fmla="*/ 110232 h 145546"/>
                  <a:gd name="connsiteX13" fmla="*/ 52292 w 154782"/>
                  <a:gd name="connsiteY13" fmla="*/ 66090 h 145546"/>
                  <a:gd name="connsiteX14" fmla="*/ 34296 w 154782"/>
                  <a:gd name="connsiteY14" fmla="*/ 58620 h 1455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54782" h="145546">
                    <a:moveTo>
                      <a:pt x="82853" y="145207"/>
                    </a:moveTo>
                    <a:cubicBezTo>
                      <a:pt x="62818" y="145207"/>
                      <a:pt x="43124" y="142151"/>
                      <a:pt x="31919" y="131964"/>
                    </a:cubicBezTo>
                    <a:cubicBezTo>
                      <a:pt x="10187" y="112270"/>
                      <a:pt x="0" y="78993"/>
                      <a:pt x="0" y="27041"/>
                    </a:cubicBezTo>
                    <a:cubicBezTo>
                      <a:pt x="0" y="-24912"/>
                      <a:pt x="4075" y="14477"/>
                      <a:pt x="10187" y="11761"/>
                    </a:cubicBezTo>
                    <a:cubicBezTo>
                      <a:pt x="16299" y="9384"/>
                      <a:pt x="23430" y="10742"/>
                      <a:pt x="28183" y="15835"/>
                    </a:cubicBezTo>
                    <a:cubicBezTo>
                      <a:pt x="35993" y="23985"/>
                      <a:pt x="49236" y="29418"/>
                      <a:pt x="64516" y="35869"/>
                    </a:cubicBezTo>
                    <a:cubicBezTo>
                      <a:pt x="96095" y="48773"/>
                      <a:pt x="135144" y="64732"/>
                      <a:pt x="153820" y="117024"/>
                    </a:cubicBezTo>
                    <a:cubicBezTo>
                      <a:pt x="155518" y="121438"/>
                      <a:pt x="154839" y="126531"/>
                      <a:pt x="152801" y="130606"/>
                    </a:cubicBezTo>
                    <a:cubicBezTo>
                      <a:pt x="150424" y="134680"/>
                      <a:pt x="146689" y="137737"/>
                      <a:pt x="141935" y="138755"/>
                    </a:cubicBezTo>
                    <a:cubicBezTo>
                      <a:pt x="131409" y="141132"/>
                      <a:pt x="106961" y="145547"/>
                      <a:pt x="82853" y="145547"/>
                    </a:cubicBezTo>
                    <a:close/>
                    <a:moveTo>
                      <a:pt x="34296" y="58280"/>
                    </a:moveTo>
                    <a:cubicBezTo>
                      <a:pt x="37351" y="82049"/>
                      <a:pt x="43803" y="98687"/>
                      <a:pt x="53990" y="107856"/>
                    </a:cubicBezTo>
                    <a:cubicBezTo>
                      <a:pt x="60441" y="113628"/>
                      <a:pt x="87946" y="113628"/>
                      <a:pt x="114771" y="110232"/>
                    </a:cubicBezTo>
                    <a:cubicBezTo>
                      <a:pt x="99491" y="85445"/>
                      <a:pt x="76401" y="75937"/>
                      <a:pt x="52292" y="66090"/>
                    </a:cubicBezTo>
                    <a:cubicBezTo>
                      <a:pt x="46180" y="63713"/>
                      <a:pt x="40068" y="60997"/>
                      <a:pt x="34296" y="58620"/>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3" name="Freeform 12">
                <a:extLst>
                  <a:ext uri="{FF2B5EF4-FFF2-40B4-BE49-F238E27FC236}">
                    <a16:creationId xmlns:a16="http://schemas.microsoft.com/office/drawing/2014/main" id="{93A3D414-C256-CA42-21FD-DD45E54BEAF7}"/>
                  </a:ext>
                </a:extLst>
              </p:cNvPr>
              <p:cNvSpPr/>
              <p:nvPr/>
            </p:nvSpPr>
            <p:spPr>
              <a:xfrm>
                <a:off x="8112656" y="3691513"/>
                <a:ext cx="175076" cy="134340"/>
              </a:xfrm>
              <a:custGeom>
                <a:avLst/>
                <a:gdLst>
                  <a:gd name="connsiteX0" fmla="*/ 64558 w 175076"/>
                  <a:gd name="connsiteY0" fmla="*/ 134001 h 134340"/>
                  <a:gd name="connsiteX1" fmla="*/ 10908 w 175076"/>
                  <a:gd name="connsiteY1" fmla="*/ 124833 h 134340"/>
                  <a:gd name="connsiteX2" fmla="*/ 1061 w 175076"/>
                  <a:gd name="connsiteY2" fmla="*/ 115325 h 134340"/>
                  <a:gd name="connsiteX3" fmla="*/ 2080 w 175076"/>
                  <a:gd name="connsiteY3" fmla="*/ 101403 h 134340"/>
                  <a:gd name="connsiteX4" fmla="*/ 149109 w 175076"/>
                  <a:gd name="connsiteY4" fmla="*/ 1234 h 134340"/>
                  <a:gd name="connsiteX5" fmla="*/ 152504 w 175076"/>
                  <a:gd name="connsiteY5" fmla="*/ 1234 h 134340"/>
                  <a:gd name="connsiteX6" fmla="*/ 166087 w 175076"/>
                  <a:gd name="connsiteY6" fmla="*/ 1573 h 134340"/>
                  <a:gd name="connsiteX7" fmla="*/ 173557 w 175076"/>
                  <a:gd name="connsiteY7" fmla="*/ 22965 h 134340"/>
                  <a:gd name="connsiteX8" fmla="*/ 167105 w 175076"/>
                  <a:gd name="connsiteY8" fmla="*/ 46395 h 134340"/>
                  <a:gd name="connsiteX9" fmla="*/ 137563 w 175076"/>
                  <a:gd name="connsiteY9" fmla="*/ 108534 h 134340"/>
                  <a:gd name="connsiteX10" fmla="*/ 86629 w 175076"/>
                  <a:gd name="connsiteY10" fmla="*/ 132643 h 134340"/>
                  <a:gd name="connsiteX11" fmla="*/ 64219 w 175076"/>
                  <a:gd name="connsiteY11" fmla="*/ 134341 h 134340"/>
                  <a:gd name="connsiteX12" fmla="*/ 41808 w 175076"/>
                  <a:gd name="connsiteY12" fmla="*/ 99366 h 134340"/>
                  <a:gd name="connsiteX13" fmla="*/ 112436 w 175076"/>
                  <a:gd name="connsiteY13" fmla="*/ 87481 h 134340"/>
                  <a:gd name="connsiteX14" fmla="*/ 135186 w 175076"/>
                  <a:gd name="connsiteY14" fmla="*/ 40623 h 134340"/>
                  <a:gd name="connsiteX15" fmla="*/ 136205 w 175076"/>
                  <a:gd name="connsiteY15" fmla="*/ 35189 h 134340"/>
                  <a:gd name="connsiteX16" fmla="*/ 41808 w 175076"/>
                  <a:gd name="connsiteY16" fmla="*/ 99366 h 134340"/>
                  <a:gd name="connsiteX17" fmla="*/ 144694 w 175076"/>
                  <a:gd name="connsiteY17" fmla="*/ 7685 h 134340"/>
                  <a:gd name="connsiteX18" fmla="*/ 144694 w 175076"/>
                  <a:gd name="connsiteY18" fmla="*/ 7685 h 134340"/>
                  <a:gd name="connsiteX19" fmla="*/ 144694 w 175076"/>
                  <a:gd name="connsiteY19" fmla="*/ 7685 h 1343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75076" h="134340">
                    <a:moveTo>
                      <a:pt x="64558" y="134001"/>
                    </a:moveTo>
                    <a:cubicBezTo>
                      <a:pt x="49618" y="134001"/>
                      <a:pt x="31281" y="131624"/>
                      <a:pt x="10908" y="124833"/>
                    </a:cubicBezTo>
                    <a:cubicBezTo>
                      <a:pt x="6494" y="123135"/>
                      <a:pt x="2759" y="119739"/>
                      <a:pt x="1061" y="115325"/>
                    </a:cubicBezTo>
                    <a:cubicBezTo>
                      <a:pt x="-637" y="110911"/>
                      <a:pt x="-297" y="105818"/>
                      <a:pt x="2080" y="101403"/>
                    </a:cubicBezTo>
                    <a:cubicBezTo>
                      <a:pt x="55050" y="8025"/>
                      <a:pt x="126018" y="2932"/>
                      <a:pt x="149109" y="1234"/>
                    </a:cubicBezTo>
                    <a:cubicBezTo>
                      <a:pt x="150127" y="1234"/>
                      <a:pt x="151485" y="1234"/>
                      <a:pt x="152504" y="1234"/>
                    </a:cubicBezTo>
                    <a:cubicBezTo>
                      <a:pt x="156918" y="-464"/>
                      <a:pt x="161672" y="-464"/>
                      <a:pt x="166087" y="1573"/>
                    </a:cubicBezTo>
                    <a:cubicBezTo>
                      <a:pt x="173896" y="5648"/>
                      <a:pt x="177291" y="14816"/>
                      <a:pt x="173557" y="22965"/>
                    </a:cubicBezTo>
                    <a:cubicBezTo>
                      <a:pt x="169482" y="31794"/>
                      <a:pt x="168463" y="38585"/>
                      <a:pt x="167105" y="46395"/>
                    </a:cubicBezTo>
                    <a:cubicBezTo>
                      <a:pt x="164728" y="61675"/>
                      <a:pt x="161672" y="78992"/>
                      <a:pt x="137563" y="108534"/>
                    </a:cubicBezTo>
                    <a:cubicBezTo>
                      <a:pt x="128055" y="120419"/>
                      <a:pt x="109380" y="129247"/>
                      <a:pt x="86629" y="132643"/>
                    </a:cubicBezTo>
                    <a:cubicBezTo>
                      <a:pt x="80517" y="133661"/>
                      <a:pt x="73047" y="134341"/>
                      <a:pt x="64219" y="134341"/>
                    </a:cubicBezTo>
                    <a:close/>
                    <a:moveTo>
                      <a:pt x="41808" y="99366"/>
                    </a:moveTo>
                    <a:cubicBezTo>
                      <a:pt x="76783" y="105818"/>
                      <a:pt x="105305" y="96310"/>
                      <a:pt x="112436" y="87481"/>
                    </a:cubicBezTo>
                    <a:cubicBezTo>
                      <a:pt x="131112" y="64731"/>
                      <a:pt x="133149" y="54205"/>
                      <a:pt x="135186" y="40623"/>
                    </a:cubicBezTo>
                    <a:cubicBezTo>
                      <a:pt x="135186" y="38925"/>
                      <a:pt x="135865" y="37227"/>
                      <a:pt x="136205" y="35189"/>
                    </a:cubicBezTo>
                    <a:cubicBezTo>
                      <a:pt x="112436" y="38925"/>
                      <a:pt x="75424" y="51149"/>
                      <a:pt x="41808" y="99366"/>
                    </a:cubicBezTo>
                    <a:close/>
                    <a:moveTo>
                      <a:pt x="144694" y="7685"/>
                    </a:moveTo>
                    <a:cubicBezTo>
                      <a:pt x="144694" y="7685"/>
                      <a:pt x="144694" y="7685"/>
                      <a:pt x="144694" y="7685"/>
                    </a:cubicBezTo>
                    <a:cubicBezTo>
                      <a:pt x="144694" y="7685"/>
                      <a:pt x="144694" y="7685"/>
                      <a:pt x="144694" y="7685"/>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4" name="Freeform 13">
                <a:extLst>
                  <a:ext uri="{FF2B5EF4-FFF2-40B4-BE49-F238E27FC236}">
                    <a16:creationId xmlns:a16="http://schemas.microsoft.com/office/drawing/2014/main" id="{E5B4ED3E-3C87-284E-D7B4-F3B74FF5E2CE}"/>
                  </a:ext>
                </a:extLst>
              </p:cNvPr>
              <p:cNvSpPr/>
              <p:nvPr/>
            </p:nvSpPr>
            <p:spPr>
              <a:xfrm>
                <a:off x="8112698" y="3670676"/>
                <a:ext cx="32597" cy="236332"/>
              </a:xfrm>
              <a:custGeom>
                <a:avLst/>
                <a:gdLst>
                  <a:gd name="connsiteX0" fmla="*/ 16299 w 32597"/>
                  <a:gd name="connsiteY0" fmla="*/ 236332 h 236332"/>
                  <a:gd name="connsiteX1" fmla="*/ 0 w 32597"/>
                  <a:gd name="connsiteY1" fmla="*/ 220033 h 236332"/>
                  <a:gd name="connsiteX2" fmla="*/ 0 w 32597"/>
                  <a:gd name="connsiteY2" fmla="*/ 16299 h 236332"/>
                  <a:gd name="connsiteX3" fmla="*/ 16299 w 32597"/>
                  <a:gd name="connsiteY3" fmla="*/ 0 h 236332"/>
                  <a:gd name="connsiteX4" fmla="*/ 32598 w 32597"/>
                  <a:gd name="connsiteY4" fmla="*/ 16299 h 236332"/>
                  <a:gd name="connsiteX5" fmla="*/ 32598 w 32597"/>
                  <a:gd name="connsiteY5" fmla="*/ 220033 h 236332"/>
                  <a:gd name="connsiteX6" fmla="*/ 16299 w 32597"/>
                  <a:gd name="connsiteY6" fmla="*/ 236332 h 236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97" h="236332">
                    <a:moveTo>
                      <a:pt x="16299" y="236332"/>
                    </a:moveTo>
                    <a:cubicBezTo>
                      <a:pt x="7131" y="236332"/>
                      <a:pt x="0" y="229201"/>
                      <a:pt x="0" y="220033"/>
                    </a:cubicBezTo>
                    <a:lnTo>
                      <a:pt x="0" y="16299"/>
                    </a:lnTo>
                    <a:cubicBezTo>
                      <a:pt x="0" y="7131"/>
                      <a:pt x="7131" y="0"/>
                      <a:pt x="16299" y="0"/>
                    </a:cubicBezTo>
                    <a:cubicBezTo>
                      <a:pt x="25467" y="0"/>
                      <a:pt x="32598" y="7131"/>
                      <a:pt x="32598" y="16299"/>
                    </a:cubicBezTo>
                    <a:lnTo>
                      <a:pt x="32598" y="220033"/>
                    </a:lnTo>
                    <a:cubicBezTo>
                      <a:pt x="32598" y="229201"/>
                      <a:pt x="25467" y="236332"/>
                      <a:pt x="16299" y="236332"/>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5" name="Freeform 14">
                <a:extLst>
                  <a:ext uri="{FF2B5EF4-FFF2-40B4-BE49-F238E27FC236}">
                    <a16:creationId xmlns:a16="http://schemas.microsoft.com/office/drawing/2014/main" id="{C16D8279-FC9B-87D5-144F-E05FF6F56D3F}"/>
                  </a:ext>
                </a:extLst>
              </p:cNvPr>
              <p:cNvSpPr/>
              <p:nvPr/>
            </p:nvSpPr>
            <p:spPr>
              <a:xfrm>
                <a:off x="7827422" y="3874071"/>
                <a:ext cx="562367" cy="155178"/>
              </a:xfrm>
              <a:custGeom>
                <a:avLst/>
                <a:gdLst>
                  <a:gd name="connsiteX0" fmla="*/ 512441 w 562367"/>
                  <a:gd name="connsiteY0" fmla="*/ 155178 h 155178"/>
                  <a:gd name="connsiteX1" fmla="*/ 379674 w 562367"/>
                  <a:gd name="connsiteY1" fmla="*/ 142275 h 155178"/>
                  <a:gd name="connsiteX2" fmla="*/ 340625 w 562367"/>
                  <a:gd name="connsiteY2" fmla="*/ 137521 h 155178"/>
                  <a:gd name="connsiteX3" fmla="*/ 305990 w 562367"/>
                  <a:gd name="connsiteY3" fmla="*/ 144312 h 155178"/>
                  <a:gd name="connsiteX4" fmla="*/ 246906 w 562367"/>
                  <a:gd name="connsiteY4" fmla="*/ 153480 h 155178"/>
                  <a:gd name="connsiteX5" fmla="*/ 221779 w 562367"/>
                  <a:gd name="connsiteY5" fmla="*/ 149405 h 155178"/>
                  <a:gd name="connsiteX6" fmla="*/ 170846 w 562367"/>
                  <a:gd name="connsiteY6" fmla="*/ 147708 h 155178"/>
                  <a:gd name="connsiteX7" fmla="*/ 82900 w 562367"/>
                  <a:gd name="connsiteY7" fmla="*/ 149066 h 155178"/>
                  <a:gd name="connsiteX8" fmla="*/ 5141 w 562367"/>
                  <a:gd name="connsiteY8" fmla="*/ 130390 h 155178"/>
                  <a:gd name="connsiteX9" fmla="*/ 1067 w 562367"/>
                  <a:gd name="connsiteY9" fmla="*/ 111715 h 155178"/>
                  <a:gd name="connsiteX10" fmla="*/ 73053 w 562367"/>
                  <a:gd name="connsiteY10" fmla="*/ 62818 h 155178"/>
                  <a:gd name="connsiteX11" fmla="*/ 107008 w 562367"/>
                  <a:gd name="connsiteY11" fmla="*/ 50934 h 155178"/>
                  <a:gd name="connsiteX12" fmla="*/ 118214 w 562367"/>
                  <a:gd name="connsiteY12" fmla="*/ 44143 h 155178"/>
                  <a:gd name="connsiteX13" fmla="*/ 225175 w 562367"/>
                  <a:gd name="connsiteY13" fmla="*/ 19015 h 155178"/>
                  <a:gd name="connsiteX14" fmla="*/ 247925 w 562367"/>
                  <a:gd name="connsiteY14" fmla="*/ 12224 h 155178"/>
                  <a:gd name="connsiteX15" fmla="*/ 300896 w 562367"/>
                  <a:gd name="connsiteY15" fmla="*/ 0 h 155178"/>
                  <a:gd name="connsiteX16" fmla="*/ 301575 w 562367"/>
                  <a:gd name="connsiteY16" fmla="*/ 0 h 155178"/>
                  <a:gd name="connsiteX17" fmla="*/ 367449 w 562367"/>
                  <a:gd name="connsiteY17" fmla="*/ 10187 h 155178"/>
                  <a:gd name="connsiteX18" fmla="*/ 389860 w 562367"/>
                  <a:gd name="connsiteY18" fmla="*/ 14941 h 155178"/>
                  <a:gd name="connsiteX19" fmla="*/ 432645 w 562367"/>
                  <a:gd name="connsiteY19" fmla="*/ 40407 h 155178"/>
                  <a:gd name="connsiteX20" fmla="*/ 450641 w 562367"/>
                  <a:gd name="connsiteY20" fmla="*/ 53311 h 155178"/>
                  <a:gd name="connsiteX21" fmla="*/ 526023 w 562367"/>
                  <a:gd name="connsiteY21" fmla="*/ 83192 h 155178"/>
                  <a:gd name="connsiteX22" fmla="*/ 562356 w 562367"/>
                  <a:gd name="connsiteY22" fmla="*/ 131749 h 155178"/>
                  <a:gd name="connsiteX23" fmla="*/ 544359 w 562367"/>
                  <a:gd name="connsiteY23" fmla="*/ 152801 h 155178"/>
                  <a:gd name="connsiteX24" fmla="*/ 512441 w 562367"/>
                  <a:gd name="connsiteY24" fmla="*/ 154499 h 155178"/>
                  <a:gd name="connsiteX25" fmla="*/ 340625 w 562367"/>
                  <a:gd name="connsiteY25" fmla="*/ 104923 h 155178"/>
                  <a:gd name="connsiteX26" fmla="*/ 384427 w 562367"/>
                  <a:gd name="connsiteY26" fmla="*/ 110017 h 155178"/>
                  <a:gd name="connsiteX27" fmla="*/ 520250 w 562367"/>
                  <a:gd name="connsiteY27" fmla="*/ 122241 h 155178"/>
                  <a:gd name="connsiteX28" fmla="*/ 449623 w 562367"/>
                  <a:gd name="connsiteY28" fmla="*/ 86248 h 155178"/>
                  <a:gd name="connsiteX29" fmla="*/ 410913 w 562367"/>
                  <a:gd name="connsiteY29" fmla="*/ 64855 h 155178"/>
                  <a:gd name="connsiteX30" fmla="*/ 384088 w 562367"/>
                  <a:gd name="connsiteY30" fmla="*/ 47199 h 155178"/>
                  <a:gd name="connsiteX31" fmla="*/ 360319 w 562367"/>
                  <a:gd name="connsiteY31" fmla="*/ 42105 h 155178"/>
                  <a:gd name="connsiteX32" fmla="*/ 301575 w 562367"/>
                  <a:gd name="connsiteY32" fmla="*/ 32597 h 155178"/>
                  <a:gd name="connsiteX33" fmla="*/ 300896 w 562367"/>
                  <a:gd name="connsiteY33" fmla="*/ 32597 h 155178"/>
                  <a:gd name="connsiteX34" fmla="*/ 258452 w 562367"/>
                  <a:gd name="connsiteY34" fmla="*/ 42784 h 155178"/>
                  <a:gd name="connsiteX35" fmla="*/ 209895 w 562367"/>
                  <a:gd name="connsiteY35" fmla="*/ 47199 h 155178"/>
                  <a:gd name="connsiteX36" fmla="*/ 139266 w 562367"/>
                  <a:gd name="connsiteY36" fmla="*/ 68591 h 155178"/>
                  <a:gd name="connsiteX37" fmla="*/ 121610 w 562367"/>
                  <a:gd name="connsiteY37" fmla="*/ 79796 h 155178"/>
                  <a:gd name="connsiteX38" fmla="*/ 121610 w 562367"/>
                  <a:gd name="connsiteY38" fmla="*/ 79796 h 155178"/>
                  <a:gd name="connsiteX39" fmla="*/ 81882 w 562367"/>
                  <a:gd name="connsiteY39" fmla="*/ 93718 h 155178"/>
                  <a:gd name="connsiteX40" fmla="*/ 40456 w 562367"/>
                  <a:gd name="connsiteY40" fmla="*/ 110356 h 155178"/>
                  <a:gd name="connsiteX41" fmla="*/ 162357 w 562367"/>
                  <a:gd name="connsiteY41" fmla="*/ 115789 h 155178"/>
                  <a:gd name="connsiteX42" fmla="*/ 227552 w 562367"/>
                  <a:gd name="connsiteY42" fmla="*/ 116808 h 155178"/>
                  <a:gd name="connsiteX43" fmla="*/ 249623 w 562367"/>
                  <a:gd name="connsiteY43" fmla="*/ 120204 h 155178"/>
                  <a:gd name="connsiteX44" fmla="*/ 297501 w 562367"/>
                  <a:gd name="connsiteY44" fmla="*/ 112054 h 155178"/>
                  <a:gd name="connsiteX45" fmla="*/ 340285 w 562367"/>
                  <a:gd name="connsiteY45" fmla="*/ 103905 h 155178"/>
                  <a:gd name="connsiteX46" fmla="*/ 31967 w 562367"/>
                  <a:gd name="connsiteY46" fmla="*/ 122241 h 155178"/>
                  <a:gd name="connsiteX47" fmla="*/ 31967 w 562367"/>
                  <a:gd name="connsiteY47" fmla="*/ 122241 h 155178"/>
                  <a:gd name="connsiteX48" fmla="*/ 31967 w 562367"/>
                  <a:gd name="connsiteY48" fmla="*/ 122241 h 155178"/>
                  <a:gd name="connsiteX49" fmla="*/ 114479 w 562367"/>
                  <a:gd name="connsiteY49" fmla="*/ 65874 h 155178"/>
                  <a:gd name="connsiteX50" fmla="*/ 114479 w 562367"/>
                  <a:gd name="connsiteY50" fmla="*/ 65874 h 155178"/>
                  <a:gd name="connsiteX51" fmla="*/ 114479 w 562367"/>
                  <a:gd name="connsiteY51" fmla="*/ 65874 h 155178"/>
                  <a:gd name="connsiteX52" fmla="*/ 227212 w 562367"/>
                  <a:gd name="connsiteY52" fmla="*/ 20034 h 155178"/>
                  <a:gd name="connsiteX53" fmla="*/ 227212 w 562367"/>
                  <a:gd name="connsiteY53" fmla="*/ 20034 h 155178"/>
                  <a:gd name="connsiteX54" fmla="*/ 227212 w 562367"/>
                  <a:gd name="connsiteY54" fmla="*/ 20034 h 155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562367" h="155178">
                    <a:moveTo>
                      <a:pt x="512441" y="155178"/>
                    </a:moveTo>
                    <a:cubicBezTo>
                      <a:pt x="468299" y="155178"/>
                      <a:pt x="416346" y="147708"/>
                      <a:pt x="379674" y="142275"/>
                    </a:cubicBezTo>
                    <a:cubicBezTo>
                      <a:pt x="362356" y="139898"/>
                      <a:pt x="346058" y="137521"/>
                      <a:pt x="340625" y="137521"/>
                    </a:cubicBezTo>
                    <a:cubicBezTo>
                      <a:pt x="335191" y="137521"/>
                      <a:pt x="318893" y="140917"/>
                      <a:pt x="305990" y="144312"/>
                    </a:cubicBezTo>
                    <a:cubicBezTo>
                      <a:pt x="285616" y="149745"/>
                      <a:pt x="264903" y="155178"/>
                      <a:pt x="246906" y="153480"/>
                    </a:cubicBezTo>
                    <a:cubicBezTo>
                      <a:pt x="238078" y="152462"/>
                      <a:pt x="229928" y="151103"/>
                      <a:pt x="221779" y="149405"/>
                    </a:cubicBezTo>
                    <a:cubicBezTo>
                      <a:pt x="203782" y="146010"/>
                      <a:pt x="188502" y="142954"/>
                      <a:pt x="170846" y="147708"/>
                    </a:cubicBezTo>
                    <a:cubicBezTo>
                      <a:pt x="151830" y="152801"/>
                      <a:pt x="113121" y="151783"/>
                      <a:pt x="82900" y="149066"/>
                    </a:cubicBezTo>
                    <a:cubicBezTo>
                      <a:pt x="17366" y="143633"/>
                      <a:pt x="8537" y="133786"/>
                      <a:pt x="5141" y="130390"/>
                    </a:cubicBezTo>
                    <a:cubicBezTo>
                      <a:pt x="388" y="125297"/>
                      <a:pt x="-1310" y="118166"/>
                      <a:pt x="1067" y="111715"/>
                    </a:cubicBezTo>
                    <a:cubicBezTo>
                      <a:pt x="11593" y="80475"/>
                      <a:pt x="44190" y="71307"/>
                      <a:pt x="73053" y="62818"/>
                    </a:cubicBezTo>
                    <a:cubicBezTo>
                      <a:pt x="85616" y="59083"/>
                      <a:pt x="97501" y="55688"/>
                      <a:pt x="107008" y="50934"/>
                    </a:cubicBezTo>
                    <a:cubicBezTo>
                      <a:pt x="112102" y="48557"/>
                      <a:pt x="115497" y="46180"/>
                      <a:pt x="118214" y="44143"/>
                    </a:cubicBezTo>
                    <a:cubicBezTo>
                      <a:pt x="132815" y="31919"/>
                      <a:pt x="193257" y="1698"/>
                      <a:pt x="225175" y="19015"/>
                    </a:cubicBezTo>
                    <a:cubicBezTo>
                      <a:pt x="229589" y="18676"/>
                      <a:pt x="240115" y="14941"/>
                      <a:pt x="247925" y="12224"/>
                    </a:cubicBezTo>
                    <a:cubicBezTo>
                      <a:pt x="264564" y="6452"/>
                      <a:pt x="283240" y="0"/>
                      <a:pt x="300896" y="0"/>
                    </a:cubicBezTo>
                    <a:lnTo>
                      <a:pt x="301575" y="0"/>
                    </a:lnTo>
                    <a:cubicBezTo>
                      <a:pt x="323307" y="0"/>
                      <a:pt x="346737" y="5433"/>
                      <a:pt x="367449" y="10187"/>
                    </a:cubicBezTo>
                    <a:cubicBezTo>
                      <a:pt x="375599" y="11885"/>
                      <a:pt x="383409" y="13922"/>
                      <a:pt x="389860" y="14941"/>
                    </a:cubicBezTo>
                    <a:cubicBezTo>
                      <a:pt x="407857" y="18336"/>
                      <a:pt x="421439" y="30560"/>
                      <a:pt x="432645" y="40407"/>
                    </a:cubicBezTo>
                    <a:cubicBezTo>
                      <a:pt x="438417" y="45501"/>
                      <a:pt x="446906" y="53311"/>
                      <a:pt x="450641" y="53311"/>
                    </a:cubicBezTo>
                    <a:cubicBezTo>
                      <a:pt x="483579" y="54329"/>
                      <a:pt x="511761" y="72665"/>
                      <a:pt x="526023" y="83192"/>
                    </a:cubicBezTo>
                    <a:cubicBezTo>
                      <a:pt x="531796" y="87606"/>
                      <a:pt x="561677" y="111375"/>
                      <a:pt x="562356" y="131749"/>
                    </a:cubicBezTo>
                    <a:cubicBezTo>
                      <a:pt x="562695" y="142614"/>
                      <a:pt x="555225" y="151443"/>
                      <a:pt x="544359" y="152801"/>
                    </a:cubicBezTo>
                    <a:cubicBezTo>
                      <a:pt x="534512" y="153820"/>
                      <a:pt x="523646" y="154499"/>
                      <a:pt x="512441" y="154499"/>
                    </a:cubicBezTo>
                    <a:close/>
                    <a:moveTo>
                      <a:pt x="340625" y="104923"/>
                    </a:moveTo>
                    <a:cubicBezTo>
                      <a:pt x="348774" y="104923"/>
                      <a:pt x="363715" y="106961"/>
                      <a:pt x="384427" y="110017"/>
                    </a:cubicBezTo>
                    <a:cubicBezTo>
                      <a:pt x="422458" y="115450"/>
                      <a:pt x="477467" y="123260"/>
                      <a:pt x="520250" y="122241"/>
                    </a:cubicBezTo>
                    <a:cubicBezTo>
                      <a:pt x="505989" y="107640"/>
                      <a:pt x="478485" y="87267"/>
                      <a:pt x="449623" y="86248"/>
                    </a:cubicBezTo>
                    <a:cubicBezTo>
                      <a:pt x="434003" y="85908"/>
                      <a:pt x="422458" y="75042"/>
                      <a:pt x="410913" y="64855"/>
                    </a:cubicBezTo>
                    <a:cubicBezTo>
                      <a:pt x="402085" y="57046"/>
                      <a:pt x="392916" y="48896"/>
                      <a:pt x="384088" y="47199"/>
                    </a:cubicBezTo>
                    <a:cubicBezTo>
                      <a:pt x="376618" y="45840"/>
                      <a:pt x="368808" y="44143"/>
                      <a:pt x="360319" y="42105"/>
                    </a:cubicBezTo>
                    <a:cubicBezTo>
                      <a:pt x="341303" y="37691"/>
                      <a:pt x="319572" y="32937"/>
                      <a:pt x="301575" y="32597"/>
                    </a:cubicBezTo>
                    <a:lnTo>
                      <a:pt x="300896" y="32597"/>
                    </a:lnTo>
                    <a:cubicBezTo>
                      <a:pt x="288672" y="32597"/>
                      <a:pt x="272713" y="38031"/>
                      <a:pt x="258452" y="42784"/>
                    </a:cubicBezTo>
                    <a:cubicBezTo>
                      <a:pt x="238078" y="49915"/>
                      <a:pt x="222119" y="55348"/>
                      <a:pt x="209895" y="47199"/>
                    </a:cubicBezTo>
                    <a:cubicBezTo>
                      <a:pt x="199368" y="40407"/>
                      <a:pt x="153189" y="57385"/>
                      <a:pt x="139266" y="68591"/>
                    </a:cubicBezTo>
                    <a:cubicBezTo>
                      <a:pt x="134852" y="72665"/>
                      <a:pt x="129080" y="76061"/>
                      <a:pt x="121610" y="79796"/>
                    </a:cubicBezTo>
                    <a:cubicBezTo>
                      <a:pt x="121610" y="79796"/>
                      <a:pt x="121610" y="79796"/>
                      <a:pt x="121610" y="79796"/>
                    </a:cubicBezTo>
                    <a:cubicBezTo>
                      <a:pt x="109385" y="85908"/>
                      <a:pt x="95464" y="89983"/>
                      <a:pt x="81882" y="93718"/>
                    </a:cubicBezTo>
                    <a:cubicBezTo>
                      <a:pt x="65583" y="98472"/>
                      <a:pt x="50302" y="102886"/>
                      <a:pt x="40456" y="110356"/>
                    </a:cubicBezTo>
                    <a:cubicBezTo>
                      <a:pt x="70676" y="116469"/>
                      <a:pt x="139606" y="121901"/>
                      <a:pt x="162357" y="115789"/>
                    </a:cubicBezTo>
                    <a:cubicBezTo>
                      <a:pt x="187144" y="109338"/>
                      <a:pt x="208537" y="113412"/>
                      <a:pt x="227552" y="116808"/>
                    </a:cubicBezTo>
                    <a:cubicBezTo>
                      <a:pt x="235022" y="118166"/>
                      <a:pt x="242493" y="119525"/>
                      <a:pt x="249623" y="120204"/>
                    </a:cubicBezTo>
                    <a:cubicBezTo>
                      <a:pt x="261507" y="121222"/>
                      <a:pt x="280523" y="116469"/>
                      <a:pt x="297501" y="112054"/>
                    </a:cubicBezTo>
                    <a:cubicBezTo>
                      <a:pt x="313460" y="107980"/>
                      <a:pt x="328061" y="103905"/>
                      <a:pt x="340285" y="103905"/>
                    </a:cubicBezTo>
                    <a:close/>
                    <a:moveTo>
                      <a:pt x="31967" y="122241"/>
                    </a:moveTo>
                    <a:cubicBezTo>
                      <a:pt x="31967" y="122241"/>
                      <a:pt x="31967" y="122241"/>
                      <a:pt x="31967" y="122241"/>
                    </a:cubicBezTo>
                    <a:cubicBezTo>
                      <a:pt x="31967" y="122241"/>
                      <a:pt x="31967" y="122241"/>
                      <a:pt x="31967" y="122241"/>
                    </a:cubicBezTo>
                    <a:close/>
                    <a:moveTo>
                      <a:pt x="114479" y="65874"/>
                    </a:moveTo>
                    <a:lnTo>
                      <a:pt x="114479" y="65874"/>
                    </a:lnTo>
                    <a:lnTo>
                      <a:pt x="114479" y="65874"/>
                    </a:lnTo>
                    <a:close/>
                    <a:moveTo>
                      <a:pt x="227212" y="20034"/>
                    </a:moveTo>
                    <a:cubicBezTo>
                      <a:pt x="227212" y="20034"/>
                      <a:pt x="227212" y="20034"/>
                      <a:pt x="227212" y="20034"/>
                    </a:cubicBezTo>
                    <a:cubicBezTo>
                      <a:pt x="227212" y="20034"/>
                      <a:pt x="227212" y="20034"/>
                      <a:pt x="227212" y="20034"/>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6" name="Freeform 15">
                <a:extLst>
                  <a:ext uri="{FF2B5EF4-FFF2-40B4-BE49-F238E27FC236}">
                    <a16:creationId xmlns:a16="http://schemas.microsoft.com/office/drawing/2014/main" id="{3B9FF920-9974-07F1-751A-9203226B2EA8}"/>
                  </a:ext>
                </a:extLst>
              </p:cNvPr>
              <p:cNvSpPr/>
              <p:nvPr/>
            </p:nvSpPr>
            <p:spPr>
              <a:xfrm>
                <a:off x="8151791" y="3935436"/>
                <a:ext cx="75094" cy="76155"/>
              </a:xfrm>
              <a:custGeom>
                <a:avLst/>
                <a:gdLst>
                  <a:gd name="connsiteX0" fmla="*/ 16256 w 75094"/>
                  <a:gd name="connsiteY0" fmla="*/ 76156 h 76155"/>
                  <a:gd name="connsiteX1" fmla="*/ 297 w 75094"/>
                  <a:gd name="connsiteY1" fmla="*/ 62913 h 76155"/>
                  <a:gd name="connsiteX2" fmla="*/ 12860 w 75094"/>
                  <a:gd name="connsiteY2" fmla="*/ 43898 h 76155"/>
                  <a:gd name="connsiteX3" fmla="*/ 45118 w 75094"/>
                  <a:gd name="connsiteY3" fmla="*/ 7226 h 76155"/>
                  <a:gd name="connsiteX4" fmla="*/ 67868 w 75094"/>
                  <a:gd name="connsiteY4" fmla="*/ 2811 h 76155"/>
                  <a:gd name="connsiteX5" fmla="*/ 72283 w 75094"/>
                  <a:gd name="connsiteY5" fmla="*/ 25562 h 76155"/>
                  <a:gd name="connsiteX6" fmla="*/ 19312 w 75094"/>
                  <a:gd name="connsiteY6" fmla="*/ 76156 h 76155"/>
                  <a:gd name="connsiteX7" fmla="*/ 16256 w 75094"/>
                  <a:gd name="connsiteY7" fmla="*/ 76156 h 76155"/>
                  <a:gd name="connsiteX8" fmla="*/ 13200 w 75094"/>
                  <a:gd name="connsiteY8" fmla="*/ 43898 h 76155"/>
                  <a:gd name="connsiteX9" fmla="*/ 13200 w 75094"/>
                  <a:gd name="connsiteY9" fmla="*/ 43898 h 76155"/>
                  <a:gd name="connsiteX10" fmla="*/ 13200 w 75094"/>
                  <a:gd name="connsiteY10" fmla="*/ 43898 h 761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5094" h="76155">
                    <a:moveTo>
                      <a:pt x="16256" y="76156"/>
                    </a:moveTo>
                    <a:cubicBezTo>
                      <a:pt x="8446" y="76156"/>
                      <a:pt x="1655" y="70723"/>
                      <a:pt x="297" y="62913"/>
                    </a:cubicBezTo>
                    <a:cubicBezTo>
                      <a:pt x="-1401" y="54085"/>
                      <a:pt x="4371" y="45935"/>
                      <a:pt x="12860" y="43898"/>
                    </a:cubicBezTo>
                    <a:cubicBezTo>
                      <a:pt x="18633" y="41521"/>
                      <a:pt x="33913" y="24204"/>
                      <a:pt x="45118" y="7226"/>
                    </a:cubicBezTo>
                    <a:cubicBezTo>
                      <a:pt x="50212" y="-245"/>
                      <a:pt x="60058" y="-2282"/>
                      <a:pt x="67868" y="2811"/>
                    </a:cubicBezTo>
                    <a:cubicBezTo>
                      <a:pt x="75339" y="7905"/>
                      <a:pt x="77376" y="17752"/>
                      <a:pt x="72283" y="25562"/>
                    </a:cubicBezTo>
                    <a:cubicBezTo>
                      <a:pt x="60738" y="42879"/>
                      <a:pt x="38667" y="72421"/>
                      <a:pt x="19312" y="76156"/>
                    </a:cubicBezTo>
                    <a:cubicBezTo>
                      <a:pt x="18294" y="76156"/>
                      <a:pt x="17275" y="76156"/>
                      <a:pt x="16256" y="76156"/>
                    </a:cubicBezTo>
                    <a:close/>
                    <a:moveTo>
                      <a:pt x="13200" y="43898"/>
                    </a:moveTo>
                    <a:cubicBezTo>
                      <a:pt x="13200" y="43898"/>
                      <a:pt x="13200" y="43898"/>
                      <a:pt x="13200" y="43898"/>
                    </a:cubicBezTo>
                    <a:cubicBezTo>
                      <a:pt x="13200" y="43898"/>
                      <a:pt x="13200" y="43898"/>
                      <a:pt x="13200" y="43898"/>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7" name="Freeform 16">
                <a:extLst>
                  <a:ext uri="{FF2B5EF4-FFF2-40B4-BE49-F238E27FC236}">
                    <a16:creationId xmlns:a16="http://schemas.microsoft.com/office/drawing/2014/main" id="{7ABAA0BD-64BB-2F26-4166-B03211E06950}"/>
                  </a:ext>
                </a:extLst>
              </p:cNvPr>
              <p:cNvSpPr/>
              <p:nvPr/>
            </p:nvSpPr>
            <p:spPr>
              <a:xfrm>
                <a:off x="7925698" y="3923403"/>
                <a:ext cx="77226" cy="44725"/>
              </a:xfrm>
              <a:custGeom>
                <a:avLst/>
                <a:gdLst>
                  <a:gd name="connsiteX0" fmla="*/ 60685 w 77226"/>
                  <a:gd name="connsiteY0" fmla="*/ 44726 h 44725"/>
                  <a:gd name="connsiteX1" fmla="*/ 56610 w 77226"/>
                  <a:gd name="connsiteY1" fmla="*/ 44047 h 44725"/>
                  <a:gd name="connsiteX2" fmla="*/ 12128 w 77226"/>
                  <a:gd name="connsiteY2" fmla="*/ 32162 h 44725"/>
                  <a:gd name="connsiteX3" fmla="*/ 583 w 77226"/>
                  <a:gd name="connsiteY3" fmla="*/ 12128 h 44725"/>
                  <a:gd name="connsiteX4" fmla="*/ 20617 w 77226"/>
                  <a:gd name="connsiteY4" fmla="*/ 583 h 44725"/>
                  <a:gd name="connsiteX5" fmla="*/ 65099 w 77226"/>
                  <a:gd name="connsiteY5" fmla="*/ 12468 h 44725"/>
                  <a:gd name="connsiteX6" fmla="*/ 76644 w 77226"/>
                  <a:gd name="connsiteY6" fmla="*/ 32501 h 44725"/>
                  <a:gd name="connsiteX7" fmla="*/ 61025 w 77226"/>
                  <a:gd name="connsiteY7" fmla="*/ 44726 h 44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7226" h="44725">
                    <a:moveTo>
                      <a:pt x="60685" y="44726"/>
                    </a:moveTo>
                    <a:cubicBezTo>
                      <a:pt x="59327" y="44726"/>
                      <a:pt x="57968" y="44726"/>
                      <a:pt x="56610" y="44047"/>
                    </a:cubicBezTo>
                    <a:lnTo>
                      <a:pt x="12128" y="32162"/>
                    </a:lnTo>
                    <a:cubicBezTo>
                      <a:pt x="3300" y="29785"/>
                      <a:pt x="-1794" y="20957"/>
                      <a:pt x="583" y="12128"/>
                    </a:cubicBezTo>
                    <a:cubicBezTo>
                      <a:pt x="2960" y="3300"/>
                      <a:pt x="11789" y="-1794"/>
                      <a:pt x="20617" y="583"/>
                    </a:cubicBezTo>
                    <a:lnTo>
                      <a:pt x="65099" y="12468"/>
                    </a:lnTo>
                    <a:cubicBezTo>
                      <a:pt x="73927" y="14845"/>
                      <a:pt x="79021" y="23673"/>
                      <a:pt x="76644" y="32501"/>
                    </a:cubicBezTo>
                    <a:cubicBezTo>
                      <a:pt x="74607" y="39972"/>
                      <a:pt x="68155" y="44726"/>
                      <a:pt x="61025" y="44726"/>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8" name="Freeform 17">
                <a:extLst>
                  <a:ext uri="{FF2B5EF4-FFF2-40B4-BE49-F238E27FC236}">
                    <a16:creationId xmlns:a16="http://schemas.microsoft.com/office/drawing/2014/main" id="{0501725F-3960-1146-76C0-1349086148BE}"/>
                  </a:ext>
                </a:extLst>
              </p:cNvPr>
              <p:cNvSpPr/>
              <p:nvPr/>
            </p:nvSpPr>
            <p:spPr>
              <a:xfrm>
                <a:off x="7419915" y="2998266"/>
                <a:ext cx="277249" cy="277164"/>
              </a:xfrm>
              <a:custGeom>
                <a:avLst/>
                <a:gdLst>
                  <a:gd name="connsiteX0" fmla="*/ 199745 w 277249"/>
                  <a:gd name="connsiteY0" fmla="*/ 277164 h 277164"/>
                  <a:gd name="connsiteX1" fmla="*/ 188200 w 277249"/>
                  <a:gd name="connsiteY1" fmla="*/ 272410 h 277164"/>
                  <a:gd name="connsiteX2" fmla="*/ 4839 w 277249"/>
                  <a:gd name="connsiteY2" fmla="*/ 89049 h 277164"/>
                  <a:gd name="connsiteX3" fmla="*/ 4839 w 277249"/>
                  <a:gd name="connsiteY3" fmla="*/ 65959 h 277164"/>
                  <a:gd name="connsiteX4" fmla="*/ 65960 w 277249"/>
                  <a:gd name="connsiteY4" fmla="*/ 4839 h 277164"/>
                  <a:gd name="connsiteX5" fmla="*/ 89049 w 277249"/>
                  <a:gd name="connsiteY5" fmla="*/ 4839 h 277164"/>
                  <a:gd name="connsiteX6" fmla="*/ 272410 w 277249"/>
                  <a:gd name="connsiteY6" fmla="*/ 188200 h 277164"/>
                  <a:gd name="connsiteX7" fmla="*/ 272410 w 277249"/>
                  <a:gd name="connsiteY7" fmla="*/ 211290 h 277164"/>
                  <a:gd name="connsiteX8" fmla="*/ 211290 w 277249"/>
                  <a:gd name="connsiteY8" fmla="*/ 272410 h 277164"/>
                  <a:gd name="connsiteX9" fmla="*/ 199745 w 277249"/>
                  <a:gd name="connsiteY9" fmla="*/ 277164 h 277164"/>
                  <a:gd name="connsiteX10" fmla="*/ 39474 w 277249"/>
                  <a:gd name="connsiteY10" fmla="*/ 77504 h 277164"/>
                  <a:gd name="connsiteX11" fmla="*/ 199745 w 277249"/>
                  <a:gd name="connsiteY11" fmla="*/ 237775 h 277164"/>
                  <a:gd name="connsiteX12" fmla="*/ 237775 w 277249"/>
                  <a:gd name="connsiteY12" fmla="*/ 199745 h 277164"/>
                  <a:gd name="connsiteX13" fmla="*/ 77504 w 277249"/>
                  <a:gd name="connsiteY13" fmla="*/ 39474 h 277164"/>
                  <a:gd name="connsiteX14" fmla="*/ 39474 w 277249"/>
                  <a:gd name="connsiteY14" fmla="*/ 77504 h 277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7249" h="277164">
                    <a:moveTo>
                      <a:pt x="199745" y="277164"/>
                    </a:moveTo>
                    <a:cubicBezTo>
                      <a:pt x="195670" y="277164"/>
                      <a:pt x="191256" y="275466"/>
                      <a:pt x="188200" y="272410"/>
                    </a:cubicBezTo>
                    <a:lnTo>
                      <a:pt x="4839" y="89049"/>
                    </a:lnTo>
                    <a:cubicBezTo>
                      <a:pt x="-1613" y="82597"/>
                      <a:pt x="-1613" y="72411"/>
                      <a:pt x="4839" y="65959"/>
                    </a:cubicBezTo>
                    <a:lnTo>
                      <a:pt x="65960" y="4839"/>
                    </a:lnTo>
                    <a:cubicBezTo>
                      <a:pt x="72411" y="-1613"/>
                      <a:pt x="82598" y="-1613"/>
                      <a:pt x="89049" y="4839"/>
                    </a:cubicBezTo>
                    <a:lnTo>
                      <a:pt x="272410" y="188200"/>
                    </a:lnTo>
                    <a:cubicBezTo>
                      <a:pt x="278862" y="194652"/>
                      <a:pt x="278862" y="204838"/>
                      <a:pt x="272410" y="211290"/>
                    </a:cubicBezTo>
                    <a:lnTo>
                      <a:pt x="211290" y="272410"/>
                    </a:lnTo>
                    <a:cubicBezTo>
                      <a:pt x="208234" y="275466"/>
                      <a:pt x="203820" y="277164"/>
                      <a:pt x="199745" y="277164"/>
                    </a:cubicBezTo>
                    <a:close/>
                    <a:moveTo>
                      <a:pt x="39474" y="77504"/>
                    </a:moveTo>
                    <a:lnTo>
                      <a:pt x="199745" y="237775"/>
                    </a:lnTo>
                    <a:lnTo>
                      <a:pt x="237775" y="199745"/>
                    </a:lnTo>
                    <a:lnTo>
                      <a:pt x="77504" y="39474"/>
                    </a:lnTo>
                    <a:lnTo>
                      <a:pt x="39474" y="77504"/>
                    </a:lnTo>
                    <a:close/>
                  </a:path>
                </a:pathLst>
              </a:custGeom>
              <a:grpFill/>
              <a:ln w="3393" cap="flat">
                <a:noFill/>
                <a:prstDash val="solid"/>
                <a:miter/>
              </a:ln>
            </p:spPr>
            <p:txBody>
              <a:bodyPr rtlCol="0" anchor="ctr"/>
              <a:lstStyle/>
              <a:p>
                <a:endParaRPr lang="de-DE" dirty="0">
                  <a:solidFill>
                    <a:schemeClr val="bg1"/>
                  </a:solidFill>
                </a:endParaRPr>
              </a:p>
            </p:txBody>
          </p:sp>
          <p:sp>
            <p:nvSpPr>
              <p:cNvPr id="19" name="Freeform 18">
                <a:extLst>
                  <a:ext uri="{FF2B5EF4-FFF2-40B4-BE49-F238E27FC236}">
                    <a16:creationId xmlns:a16="http://schemas.microsoft.com/office/drawing/2014/main" id="{24ED14F3-8816-468E-4A1B-AA8302972D03}"/>
                  </a:ext>
                </a:extLst>
              </p:cNvPr>
              <p:cNvSpPr/>
              <p:nvPr/>
            </p:nvSpPr>
            <p:spPr>
              <a:xfrm>
                <a:off x="7216180" y="3202001"/>
                <a:ext cx="277249" cy="277164"/>
              </a:xfrm>
              <a:custGeom>
                <a:avLst/>
                <a:gdLst>
                  <a:gd name="connsiteX0" fmla="*/ 199745 w 277249"/>
                  <a:gd name="connsiteY0" fmla="*/ 277164 h 277164"/>
                  <a:gd name="connsiteX1" fmla="*/ 188200 w 277249"/>
                  <a:gd name="connsiteY1" fmla="*/ 272410 h 277164"/>
                  <a:gd name="connsiteX2" fmla="*/ 4839 w 277249"/>
                  <a:gd name="connsiteY2" fmla="*/ 89049 h 277164"/>
                  <a:gd name="connsiteX3" fmla="*/ 4839 w 277249"/>
                  <a:gd name="connsiteY3" fmla="*/ 65959 h 277164"/>
                  <a:gd name="connsiteX4" fmla="*/ 65959 w 277249"/>
                  <a:gd name="connsiteY4" fmla="*/ 4839 h 277164"/>
                  <a:gd name="connsiteX5" fmla="*/ 89049 w 277249"/>
                  <a:gd name="connsiteY5" fmla="*/ 4839 h 277164"/>
                  <a:gd name="connsiteX6" fmla="*/ 272410 w 277249"/>
                  <a:gd name="connsiteY6" fmla="*/ 188200 h 277164"/>
                  <a:gd name="connsiteX7" fmla="*/ 272410 w 277249"/>
                  <a:gd name="connsiteY7" fmla="*/ 211290 h 277164"/>
                  <a:gd name="connsiteX8" fmla="*/ 211290 w 277249"/>
                  <a:gd name="connsiteY8" fmla="*/ 272410 h 277164"/>
                  <a:gd name="connsiteX9" fmla="*/ 199745 w 277249"/>
                  <a:gd name="connsiteY9" fmla="*/ 277164 h 277164"/>
                  <a:gd name="connsiteX10" fmla="*/ 39474 w 277249"/>
                  <a:gd name="connsiteY10" fmla="*/ 77504 h 277164"/>
                  <a:gd name="connsiteX11" fmla="*/ 199745 w 277249"/>
                  <a:gd name="connsiteY11" fmla="*/ 237775 h 277164"/>
                  <a:gd name="connsiteX12" fmla="*/ 237775 w 277249"/>
                  <a:gd name="connsiteY12" fmla="*/ 199745 h 277164"/>
                  <a:gd name="connsiteX13" fmla="*/ 77504 w 277249"/>
                  <a:gd name="connsiteY13" fmla="*/ 39474 h 277164"/>
                  <a:gd name="connsiteX14" fmla="*/ 39474 w 277249"/>
                  <a:gd name="connsiteY14" fmla="*/ 77504 h 277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7249" h="277164">
                    <a:moveTo>
                      <a:pt x="199745" y="277164"/>
                    </a:moveTo>
                    <a:cubicBezTo>
                      <a:pt x="195671" y="277164"/>
                      <a:pt x="191256" y="275466"/>
                      <a:pt x="188200" y="272410"/>
                    </a:cubicBezTo>
                    <a:lnTo>
                      <a:pt x="4839" y="89049"/>
                    </a:lnTo>
                    <a:cubicBezTo>
                      <a:pt x="-1613" y="82597"/>
                      <a:pt x="-1613" y="72411"/>
                      <a:pt x="4839" y="65959"/>
                    </a:cubicBezTo>
                    <a:lnTo>
                      <a:pt x="65959" y="4839"/>
                    </a:lnTo>
                    <a:cubicBezTo>
                      <a:pt x="72411" y="-1613"/>
                      <a:pt x="82598" y="-1613"/>
                      <a:pt x="89049" y="4839"/>
                    </a:cubicBezTo>
                    <a:lnTo>
                      <a:pt x="272410" y="188200"/>
                    </a:lnTo>
                    <a:cubicBezTo>
                      <a:pt x="278862" y="194652"/>
                      <a:pt x="278862" y="204838"/>
                      <a:pt x="272410" y="211290"/>
                    </a:cubicBezTo>
                    <a:lnTo>
                      <a:pt x="211290" y="272410"/>
                    </a:lnTo>
                    <a:cubicBezTo>
                      <a:pt x="208234" y="275466"/>
                      <a:pt x="203820" y="277164"/>
                      <a:pt x="199745" y="277164"/>
                    </a:cubicBezTo>
                    <a:close/>
                    <a:moveTo>
                      <a:pt x="39474" y="77504"/>
                    </a:moveTo>
                    <a:lnTo>
                      <a:pt x="199745" y="237775"/>
                    </a:lnTo>
                    <a:lnTo>
                      <a:pt x="237775" y="199745"/>
                    </a:lnTo>
                    <a:lnTo>
                      <a:pt x="77504" y="39474"/>
                    </a:lnTo>
                    <a:lnTo>
                      <a:pt x="39474" y="77504"/>
                    </a:lnTo>
                    <a:close/>
                  </a:path>
                </a:pathLst>
              </a:custGeom>
              <a:grpFill/>
              <a:ln w="3393" cap="flat">
                <a:noFill/>
                <a:prstDash val="solid"/>
                <a:miter/>
              </a:ln>
            </p:spPr>
            <p:txBody>
              <a:bodyPr rtlCol="0" anchor="ctr"/>
              <a:lstStyle/>
              <a:p>
                <a:endParaRPr lang="de-DE" dirty="0">
                  <a:solidFill>
                    <a:schemeClr val="bg1"/>
                  </a:solidFill>
                </a:endParaRPr>
              </a:p>
            </p:txBody>
          </p:sp>
          <p:sp>
            <p:nvSpPr>
              <p:cNvPr id="20" name="Freeform 19">
                <a:extLst>
                  <a:ext uri="{FF2B5EF4-FFF2-40B4-BE49-F238E27FC236}">
                    <a16:creationId xmlns:a16="http://schemas.microsoft.com/office/drawing/2014/main" id="{1F5FCBB9-44C3-F45A-EB8F-17D5FE55F6AF}"/>
                  </a:ext>
                </a:extLst>
              </p:cNvPr>
              <p:cNvSpPr/>
              <p:nvPr/>
            </p:nvSpPr>
            <p:spPr>
              <a:xfrm>
                <a:off x="7460662" y="3303869"/>
                <a:ext cx="114261" cy="114176"/>
              </a:xfrm>
              <a:custGeom>
                <a:avLst/>
                <a:gdLst>
                  <a:gd name="connsiteX0" fmla="*/ 16384 w 114261"/>
                  <a:gd name="connsiteY0" fmla="*/ 114176 h 114176"/>
                  <a:gd name="connsiteX1" fmla="*/ 4839 w 114261"/>
                  <a:gd name="connsiteY1" fmla="*/ 109423 h 114176"/>
                  <a:gd name="connsiteX2" fmla="*/ 4839 w 114261"/>
                  <a:gd name="connsiteY2" fmla="*/ 86333 h 114176"/>
                  <a:gd name="connsiteX3" fmla="*/ 86333 w 114261"/>
                  <a:gd name="connsiteY3" fmla="*/ 4839 h 114176"/>
                  <a:gd name="connsiteX4" fmla="*/ 109422 w 114261"/>
                  <a:gd name="connsiteY4" fmla="*/ 4839 h 114176"/>
                  <a:gd name="connsiteX5" fmla="*/ 109422 w 114261"/>
                  <a:gd name="connsiteY5" fmla="*/ 27929 h 114176"/>
                  <a:gd name="connsiteX6" fmla="*/ 27928 w 114261"/>
                  <a:gd name="connsiteY6" fmla="*/ 109423 h 114176"/>
                  <a:gd name="connsiteX7" fmla="*/ 16384 w 114261"/>
                  <a:gd name="connsiteY7" fmla="*/ 114176 h 114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4261" h="114176">
                    <a:moveTo>
                      <a:pt x="16384" y="114176"/>
                    </a:moveTo>
                    <a:cubicBezTo>
                      <a:pt x="12309" y="114176"/>
                      <a:pt x="7895" y="112479"/>
                      <a:pt x="4839" y="109423"/>
                    </a:cubicBezTo>
                    <a:cubicBezTo>
                      <a:pt x="-1613" y="102971"/>
                      <a:pt x="-1613" y="92784"/>
                      <a:pt x="4839" y="86333"/>
                    </a:cubicBezTo>
                    <a:lnTo>
                      <a:pt x="86333" y="4839"/>
                    </a:lnTo>
                    <a:cubicBezTo>
                      <a:pt x="92784" y="-1613"/>
                      <a:pt x="102971" y="-1613"/>
                      <a:pt x="109422" y="4839"/>
                    </a:cubicBezTo>
                    <a:cubicBezTo>
                      <a:pt x="115874" y="11290"/>
                      <a:pt x="115874" y="21477"/>
                      <a:pt x="109422" y="27929"/>
                    </a:cubicBezTo>
                    <a:lnTo>
                      <a:pt x="27928" y="109423"/>
                    </a:lnTo>
                    <a:cubicBezTo>
                      <a:pt x="24873" y="112479"/>
                      <a:pt x="20458" y="114176"/>
                      <a:pt x="16384" y="114176"/>
                    </a:cubicBezTo>
                    <a:close/>
                  </a:path>
                </a:pathLst>
              </a:custGeom>
              <a:grpFill/>
              <a:ln w="3393" cap="flat">
                <a:noFill/>
                <a:prstDash val="solid"/>
                <a:miter/>
              </a:ln>
            </p:spPr>
            <p:txBody>
              <a:bodyPr rtlCol="0" anchor="ctr"/>
              <a:lstStyle/>
              <a:p>
                <a:endParaRPr lang="de-DE" dirty="0">
                  <a:solidFill>
                    <a:schemeClr val="bg1"/>
                  </a:solidFill>
                </a:endParaRPr>
              </a:p>
            </p:txBody>
          </p:sp>
          <p:sp>
            <p:nvSpPr>
              <p:cNvPr id="21" name="Freeform 20">
                <a:extLst>
                  <a:ext uri="{FF2B5EF4-FFF2-40B4-BE49-F238E27FC236}">
                    <a16:creationId xmlns:a16="http://schemas.microsoft.com/office/drawing/2014/main" id="{FDA98917-5DB4-E79C-E51C-7414FBC90D16}"/>
                  </a:ext>
                </a:extLst>
              </p:cNvPr>
              <p:cNvSpPr/>
              <p:nvPr/>
            </p:nvSpPr>
            <p:spPr>
              <a:xfrm>
                <a:off x="7287488" y="3069574"/>
                <a:ext cx="175381" cy="175296"/>
              </a:xfrm>
              <a:custGeom>
                <a:avLst/>
                <a:gdLst>
                  <a:gd name="connsiteX0" fmla="*/ 16384 w 175381"/>
                  <a:gd name="connsiteY0" fmla="*/ 175297 h 175296"/>
                  <a:gd name="connsiteX1" fmla="*/ 4839 w 175381"/>
                  <a:gd name="connsiteY1" fmla="*/ 170543 h 175296"/>
                  <a:gd name="connsiteX2" fmla="*/ 4839 w 175381"/>
                  <a:gd name="connsiteY2" fmla="*/ 147453 h 175296"/>
                  <a:gd name="connsiteX3" fmla="*/ 147454 w 175381"/>
                  <a:gd name="connsiteY3" fmla="*/ 4839 h 175296"/>
                  <a:gd name="connsiteX4" fmla="*/ 170543 w 175381"/>
                  <a:gd name="connsiteY4" fmla="*/ 4839 h 175296"/>
                  <a:gd name="connsiteX5" fmla="*/ 170543 w 175381"/>
                  <a:gd name="connsiteY5" fmla="*/ 27929 h 175296"/>
                  <a:gd name="connsiteX6" fmla="*/ 27928 w 175381"/>
                  <a:gd name="connsiteY6" fmla="*/ 170543 h 175296"/>
                  <a:gd name="connsiteX7" fmla="*/ 16384 w 175381"/>
                  <a:gd name="connsiteY7" fmla="*/ 175297 h 175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5381" h="175296">
                    <a:moveTo>
                      <a:pt x="16384" y="175297"/>
                    </a:moveTo>
                    <a:cubicBezTo>
                      <a:pt x="12309" y="175297"/>
                      <a:pt x="7895" y="173599"/>
                      <a:pt x="4839" y="170543"/>
                    </a:cubicBezTo>
                    <a:cubicBezTo>
                      <a:pt x="-1613" y="164091"/>
                      <a:pt x="-1613" y="153905"/>
                      <a:pt x="4839" y="147453"/>
                    </a:cubicBezTo>
                    <a:lnTo>
                      <a:pt x="147454" y="4839"/>
                    </a:lnTo>
                    <a:cubicBezTo>
                      <a:pt x="153905" y="-1613"/>
                      <a:pt x="164092" y="-1613"/>
                      <a:pt x="170543" y="4839"/>
                    </a:cubicBezTo>
                    <a:cubicBezTo>
                      <a:pt x="176995" y="11290"/>
                      <a:pt x="176995" y="21477"/>
                      <a:pt x="170543" y="27929"/>
                    </a:cubicBezTo>
                    <a:lnTo>
                      <a:pt x="27928" y="170543"/>
                    </a:lnTo>
                    <a:cubicBezTo>
                      <a:pt x="24873" y="173599"/>
                      <a:pt x="20458" y="175297"/>
                      <a:pt x="16384" y="175297"/>
                    </a:cubicBezTo>
                    <a:close/>
                  </a:path>
                </a:pathLst>
              </a:custGeom>
              <a:grpFill/>
              <a:ln w="3393" cap="flat">
                <a:noFill/>
                <a:prstDash val="solid"/>
                <a:miter/>
              </a:ln>
            </p:spPr>
            <p:txBody>
              <a:bodyPr rtlCol="0" anchor="ctr"/>
              <a:lstStyle/>
              <a:p>
                <a:endParaRPr lang="de-DE" dirty="0">
                  <a:solidFill>
                    <a:schemeClr val="bg1"/>
                  </a:solidFill>
                </a:endParaRPr>
              </a:p>
            </p:txBody>
          </p:sp>
          <p:sp>
            <p:nvSpPr>
              <p:cNvPr id="22" name="Freeform 21">
                <a:extLst>
                  <a:ext uri="{FF2B5EF4-FFF2-40B4-BE49-F238E27FC236}">
                    <a16:creationId xmlns:a16="http://schemas.microsoft.com/office/drawing/2014/main" id="{8AD811C1-AB37-7644-287F-14B990E97EDD}"/>
                  </a:ext>
                </a:extLst>
              </p:cNvPr>
              <p:cNvSpPr/>
              <p:nvPr/>
            </p:nvSpPr>
            <p:spPr>
              <a:xfrm>
                <a:off x="7277386" y="2896437"/>
                <a:ext cx="419693" cy="338585"/>
              </a:xfrm>
              <a:custGeom>
                <a:avLst/>
                <a:gdLst>
                  <a:gd name="connsiteX0" fmla="*/ 16299 w 419693"/>
                  <a:gd name="connsiteY0" fmla="*/ 338246 h 338585"/>
                  <a:gd name="connsiteX1" fmla="*/ 0 w 419693"/>
                  <a:gd name="connsiteY1" fmla="*/ 321947 h 338585"/>
                  <a:gd name="connsiteX2" fmla="*/ 0 w 419693"/>
                  <a:gd name="connsiteY2" fmla="*/ 201744 h 338585"/>
                  <a:gd name="connsiteX3" fmla="*/ 20713 w 419693"/>
                  <a:gd name="connsiteY3" fmla="*/ 151829 h 338585"/>
                  <a:gd name="connsiteX4" fmla="*/ 151782 w 419693"/>
                  <a:gd name="connsiteY4" fmla="*/ 20759 h 338585"/>
                  <a:gd name="connsiteX5" fmla="*/ 198981 w 419693"/>
                  <a:gd name="connsiteY5" fmla="*/ 47 h 338585"/>
                  <a:gd name="connsiteX6" fmla="*/ 248556 w 419693"/>
                  <a:gd name="connsiteY6" fmla="*/ 18043 h 338585"/>
                  <a:gd name="connsiteX7" fmla="*/ 396264 w 419693"/>
                  <a:gd name="connsiteY7" fmla="*/ 151150 h 338585"/>
                  <a:gd name="connsiteX8" fmla="*/ 419694 w 419693"/>
                  <a:gd name="connsiteY8" fmla="*/ 203442 h 338585"/>
                  <a:gd name="connsiteX9" fmla="*/ 419694 w 419693"/>
                  <a:gd name="connsiteY9" fmla="*/ 301574 h 338585"/>
                  <a:gd name="connsiteX10" fmla="*/ 403395 w 419693"/>
                  <a:gd name="connsiteY10" fmla="*/ 317873 h 338585"/>
                  <a:gd name="connsiteX11" fmla="*/ 387096 w 419693"/>
                  <a:gd name="connsiteY11" fmla="*/ 301574 h 338585"/>
                  <a:gd name="connsiteX12" fmla="*/ 387096 w 419693"/>
                  <a:gd name="connsiteY12" fmla="*/ 203442 h 338585"/>
                  <a:gd name="connsiteX13" fmla="*/ 374533 w 419693"/>
                  <a:gd name="connsiteY13" fmla="*/ 175598 h 338585"/>
                  <a:gd name="connsiteX14" fmla="*/ 226825 w 419693"/>
                  <a:gd name="connsiteY14" fmla="*/ 42491 h 338585"/>
                  <a:gd name="connsiteX15" fmla="*/ 200000 w 419693"/>
                  <a:gd name="connsiteY15" fmla="*/ 32984 h 338585"/>
                  <a:gd name="connsiteX16" fmla="*/ 174872 w 419693"/>
                  <a:gd name="connsiteY16" fmla="*/ 44189 h 338585"/>
                  <a:gd name="connsiteX17" fmla="*/ 43803 w 419693"/>
                  <a:gd name="connsiteY17" fmla="*/ 175258 h 338585"/>
                  <a:gd name="connsiteX18" fmla="*/ 32598 w 419693"/>
                  <a:gd name="connsiteY18" fmla="*/ 202083 h 338585"/>
                  <a:gd name="connsiteX19" fmla="*/ 32598 w 419693"/>
                  <a:gd name="connsiteY19" fmla="*/ 322287 h 338585"/>
                  <a:gd name="connsiteX20" fmla="*/ 16299 w 419693"/>
                  <a:gd name="connsiteY20" fmla="*/ 338586 h 338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19693" h="338585">
                    <a:moveTo>
                      <a:pt x="16299" y="338246"/>
                    </a:moveTo>
                    <a:cubicBezTo>
                      <a:pt x="7131" y="338246"/>
                      <a:pt x="0" y="331115"/>
                      <a:pt x="0" y="321947"/>
                    </a:cubicBezTo>
                    <a:lnTo>
                      <a:pt x="0" y="201744"/>
                    </a:lnTo>
                    <a:cubicBezTo>
                      <a:pt x="0" y="183068"/>
                      <a:pt x="7471" y="165072"/>
                      <a:pt x="20713" y="151829"/>
                    </a:cubicBezTo>
                    <a:lnTo>
                      <a:pt x="151782" y="20759"/>
                    </a:lnTo>
                    <a:cubicBezTo>
                      <a:pt x="164686" y="7856"/>
                      <a:pt x="180985" y="726"/>
                      <a:pt x="198981" y="47"/>
                    </a:cubicBezTo>
                    <a:cubicBezTo>
                      <a:pt x="216978" y="-633"/>
                      <a:pt x="234974" y="6159"/>
                      <a:pt x="248556" y="18043"/>
                    </a:cubicBezTo>
                    <a:lnTo>
                      <a:pt x="396264" y="151150"/>
                    </a:lnTo>
                    <a:cubicBezTo>
                      <a:pt x="411205" y="164392"/>
                      <a:pt x="419694" y="183408"/>
                      <a:pt x="419694" y="203442"/>
                    </a:cubicBezTo>
                    <a:lnTo>
                      <a:pt x="419694" y="301574"/>
                    </a:lnTo>
                    <a:cubicBezTo>
                      <a:pt x="419694" y="310742"/>
                      <a:pt x="412563" y="317873"/>
                      <a:pt x="403395" y="317873"/>
                    </a:cubicBezTo>
                    <a:cubicBezTo>
                      <a:pt x="394227" y="317873"/>
                      <a:pt x="387096" y="310742"/>
                      <a:pt x="387096" y="301574"/>
                    </a:cubicBezTo>
                    <a:lnTo>
                      <a:pt x="387096" y="203442"/>
                    </a:lnTo>
                    <a:cubicBezTo>
                      <a:pt x="387096" y="192915"/>
                      <a:pt x="382682" y="182389"/>
                      <a:pt x="374533" y="175598"/>
                    </a:cubicBezTo>
                    <a:lnTo>
                      <a:pt x="226825" y="42491"/>
                    </a:lnTo>
                    <a:cubicBezTo>
                      <a:pt x="219694" y="36040"/>
                      <a:pt x="209847" y="32644"/>
                      <a:pt x="200000" y="32984"/>
                    </a:cubicBezTo>
                    <a:cubicBezTo>
                      <a:pt x="190492" y="32984"/>
                      <a:pt x="182003" y="37058"/>
                      <a:pt x="174872" y="44189"/>
                    </a:cubicBezTo>
                    <a:lnTo>
                      <a:pt x="43803" y="175258"/>
                    </a:lnTo>
                    <a:cubicBezTo>
                      <a:pt x="36672" y="182389"/>
                      <a:pt x="32598" y="191897"/>
                      <a:pt x="32598" y="202083"/>
                    </a:cubicBezTo>
                    <a:lnTo>
                      <a:pt x="32598" y="322287"/>
                    </a:lnTo>
                    <a:cubicBezTo>
                      <a:pt x="32598" y="331455"/>
                      <a:pt x="25467" y="338586"/>
                      <a:pt x="16299" y="338586"/>
                    </a:cubicBezTo>
                    <a:close/>
                  </a:path>
                </a:pathLst>
              </a:custGeom>
              <a:grpFill/>
              <a:ln w="3393" cap="flat">
                <a:noFill/>
                <a:prstDash val="solid"/>
                <a:miter/>
              </a:ln>
            </p:spPr>
            <p:txBody>
              <a:bodyPr rtlCol="0" anchor="ctr"/>
              <a:lstStyle/>
              <a:p>
                <a:endParaRPr lang="de-DE" dirty="0">
                  <a:solidFill>
                    <a:schemeClr val="bg1"/>
                  </a:solidFill>
                </a:endParaRPr>
              </a:p>
            </p:txBody>
          </p:sp>
          <p:sp>
            <p:nvSpPr>
              <p:cNvPr id="23" name="Freeform 22">
                <a:extLst>
                  <a:ext uri="{FF2B5EF4-FFF2-40B4-BE49-F238E27FC236}">
                    <a16:creationId xmlns:a16="http://schemas.microsoft.com/office/drawing/2014/main" id="{4BBFC407-D919-BA8F-B7E9-882E60477388}"/>
                  </a:ext>
                </a:extLst>
              </p:cNvPr>
              <p:cNvSpPr/>
              <p:nvPr/>
            </p:nvSpPr>
            <p:spPr>
              <a:xfrm>
                <a:off x="7460747" y="3242408"/>
                <a:ext cx="399320" cy="216383"/>
              </a:xfrm>
              <a:custGeom>
                <a:avLst/>
                <a:gdLst>
                  <a:gd name="connsiteX0" fmla="*/ 383022 w 399320"/>
                  <a:gd name="connsiteY0" fmla="*/ 216383 h 216383"/>
                  <a:gd name="connsiteX1" fmla="*/ 375890 w 399320"/>
                  <a:gd name="connsiteY1" fmla="*/ 214686 h 216383"/>
                  <a:gd name="connsiteX2" fmla="*/ 297792 w 399320"/>
                  <a:gd name="connsiteY2" fmla="*/ 175636 h 216383"/>
                  <a:gd name="connsiteX3" fmla="*/ 16299 w 399320"/>
                  <a:gd name="connsiteY3" fmla="*/ 175636 h 216383"/>
                  <a:gd name="connsiteX4" fmla="*/ 0 w 399320"/>
                  <a:gd name="connsiteY4" fmla="*/ 159338 h 216383"/>
                  <a:gd name="connsiteX5" fmla="*/ 16299 w 399320"/>
                  <a:gd name="connsiteY5" fmla="*/ 143039 h 216383"/>
                  <a:gd name="connsiteX6" fmla="*/ 301528 w 399320"/>
                  <a:gd name="connsiteY6" fmla="*/ 143039 h 216383"/>
                  <a:gd name="connsiteX7" fmla="*/ 308659 w 399320"/>
                  <a:gd name="connsiteY7" fmla="*/ 144737 h 216383"/>
                  <a:gd name="connsiteX8" fmla="*/ 366723 w 399320"/>
                  <a:gd name="connsiteY8" fmla="*/ 173599 h 216383"/>
                  <a:gd name="connsiteX9" fmla="*/ 366723 w 399320"/>
                  <a:gd name="connsiteY9" fmla="*/ 63243 h 216383"/>
                  <a:gd name="connsiteX10" fmla="*/ 308659 w 399320"/>
                  <a:gd name="connsiteY10" fmla="*/ 92105 h 216383"/>
                  <a:gd name="connsiteX11" fmla="*/ 301528 w 399320"/>
                  <a:gd name="connsiteY11" fmla="*/ 93803 h 216383"/>
                  <a:gd name="connsiteX12" fmla="*/ 184040 w 399320"/>
                  <a:gd name="connsiteY12" fmla="*/ 93803 h 216383"/>
                  <a:gd name="connsiteX13" fmla="*/ 135823 w 399320"/>
                  <a:gd name="connsiteY13" fmla="*/ 61884 h 216383"/>
                  <a:gd name="connsiteX14" fmla="*/ 147029 w 399320"/>
                  <a:gd name="connsiteY14" fmla="*/ 4839 h 216383"/>
                  <a:gd name="connsiteX15" fmla="*/ 170119 w 399320"/>
                  <a:gd name="connsiteY15" fmla="*/ 4839 h 216383"/>
                  <a:gd name="connsiteX16" fmla="*/ 170119 w 399320"/>
                  <a:gd name="connsiteY16" fmla="*/ 27929 h 216383"/>
                  <a:gd name="connsiteX17" fmla="*/ 166044 w 399320"/>
                  <a:gd name="connsiteY17" fmla="*/ 49321 h 216383"/>
                  <a:gd name="connsiteX18" fmla="*/ 184040 w 399320"/>
                  <a:gd name="connsiteY18" fmla="*/ 61205 h 216383"/>
                  <a:gd name="connsiteX19" fmla="*/ 297453 w 399320"/>
                  <a:gd name="connsiteY19" fmla="*/ 61205 h 216383"/>
                  <a:gd name="connsiteX20" fmla="*/ 375551 w 399320"/>
                  <a:gd name="connsiteY20" fmla="*/ 22156 h 216383"/>
                  <a:gd name="connsiteX21" fmla="*/ 391510 w 399320"/>
                  <a:gd name="connsiteY21" fmla="*/ 22835 h 216383"/>
                  <a:gd name="connsiteX22" fmla="*/ 399320 w 399320"/>
                  <a:gd name="connsiteY22" fmla="*/ 36757 h 216383"/>
                  <a:gd name="connsiteX23" fmla="*/ 399320 w 399320"/>
                  <a:gd name="connsiteY23" fmla="*/ 199745 h 216383"/>
                  <a:gd name="connsiteX24" fmla="*/ 391510 w 399320"/>
                  <a:gd name="connsiteY24" fmla="*/ 213667 h 216383"/>
                  <a:gd name="connsiteX25" fmla="*/ 383022 w 399320"/>
                  <a:gd name="connsiteY25" fmla="*/ 216044 h 2163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399320" h="216383">
                    <a:moveTo>
                      <a:pt x="383022" y="216383"/>
                    </a:moveTo>
                    <a:cubicBezTo>
                      <a:pt x="380645" y="216383"/>
                      <a:pt x="377928" y="215704"/>
                      <a:pt x="375890" y="214686"/>
                    </a:cubicBezTo>
                    <a:lnTo>
                      <a:pt x="297792" y="175636"/>
                    </a:lnTo>
                    <a:lnTo>
                      <a:pt x="16299" y="175636"/>
                    </a:lnTo>
                    <a:cubicBezTo>
                      <a:pt x="7131" y="175636"/>
                      <a:pt x="0" y="168506"/>
                      <a:pt x="0" y="159338"/>
                    </a:cubicBezTo>
                    <a:cubicBezTo>
                      <a:pt x="0" y="150170"/>
                      <a:pt x="7131" y="143039"/>
                      <a:pt x="16299" y="143039"/>
                    </a:cubicBezTo>
                    <a:lnTo>
                      <a:pt x="301528" y="143039"/>
                    </a:lnTo>
                    <a:cubicBezTo>
                      <a:pt x="303904" y="143039"/>
                      <a:pt x="306621" y="143718"/>
                      <a:pt x="308659" y="144737"/>
                    </a:cubicBezTo>
                    <a:lnTo>
                      <a:pt x="366723" y="173599"/>
                    </a:lnTo>
                    <a:lnTo>
                      <a:pt x="366723" y="63243"/>
                    </a:lnTo>
                    <a:lnTo>
                      <a:pt x="308659" y="92105"/>
                    </a:lnTo>
                    <a:cubicBezTo>
                      <a:pt x="306281" y="93124"/>
                      <a:pt x="303904" y="93803"/>
                      <a:pt x="301528" y="93803"/>
                    </a:cubicBezTo>
                    <a:lnTo>
                      <a:pt x="184040" y="93803"/>
                    </a:lnTo>
                    <a:cubicBezTo>
                      <a:pt x="162988" y="93803"/>
                      <a:pt x="143973" y="81239"/>
                      <a:pt x="135823" y="61884"/>
                    </a:cubicBezTo>
                    <a:cubicBezTo>
                      <a:pt x="127674" y="42190"/>
                      <a:pt x="132089" y="19779"/>
                      <a:pt x="147029" y="4839"/>
                    </a:cubicBezTo>
                    <a:cubicBezTo>
                      <a:pt x="153480" y="-1613"/>
                      <a:pt x="163667" y="-1613"/>
                      <a:pt x="170119" y="4839"/>
                    </a:cubicBezTo>
                    <a:cubicBezTo>
                      <a:pt x="176570" y="11290"/>
                      <a:pt x="176570" y="21477"/>
                      <a:pt x="170119" y="27929"/>
                    </a:cubicBezTo>
                    <a:cubicBezTo>
                      <a:pt x="164686" y="33362"/>
                      <a:pt x="162988" y="41851"/>
                      <a:pt x="166044" y="49321"/>
                    </a:cubicBezTo>
                    <a:cubicBezTo>
                      <a:pt x="169100" y="56452"/>
                      <a:pt x="176231" y="61205"/>
                      <a:pt x="184040" y="61205"/>
                    </a:cubicBezTo>
                    <a:lnTo>
                      <a:pt x="297453" y="61205"/>
                    </a:lnTo>
                    <a:lnTo>
                      <a:pt x="375551" y="22156"/>
                    </a:lnTo>
                    <a:cubicBezTo>
                      <a:pt x="380645" y="19779"/>
                      <a:pt x="386757" y="19779"/>
                      <a:pt x="391510" y="22835"/>
                    </a:cubicBezTo>
                    <a:cubicBezTo>
                      <a:pt x="396264" y="25891"/>
                      <a:pt x="399320" y="30985"/>
                      <a:pt x="399320" y="36757"/>
                    </a:cubicBezTo>
                    <a:lnTo>
                      <a:pt x="399320" y="199745"/>
                    </a:lnTo>
                    <a:cubicBezTo>
                      <a:pt x="399320" y="205517"/>
                      <a:pt x="396264" y="210611"/>
                      <a:pt x="391510" y="213667"/>
                    </a:cubicBezTo>
                    <a:cubicBezTo>
                      <a:pt x="388794" y="215365"/>
                      <a:pt x="386077" y="216044"/>
                      <a:pt x="383022" y="216044"/>
                    </a:cubicBezTo>
                    <a:close/>
                  </a:path>
                </a:pathLst>
              </a:custGeom>
              <a:grpFill/>
              <a:ln w="3393" cap="flat">
                <a:noFill/>
                <a:prstDash val="solid"/>
                <a:miter/>
              </a:ln>
            </p:spPr>
            <p:txBody>
              <a:bodyPr rtlCol="0" anchor="ctr"/>
              <a:lstStyle/>
              <a:p>
                <a:endParaRPr lang="de-DE" dirty="0">
                  <a:solidFill>
                    <a:schemeClr val="bg1"/>
                  </a:solidFill>
                </a:endParaRPr>
              </a:p>
            </p:txBody>
          </p:sp>
        </p:grpSp>
      </p:grpSp>
      <p:sp>
        <p:nvSpPr>
          <p:cNvPr id="35" name="Text Placeholder 32">
            <a:extLst>
              <a:ext uri="{FF2B5EF4-FFF2-40B4-BE49-F238E27FC236}">
                <a16:creationId xmlns:a16="http://schemas.microsoft.com/office/drawing/2014/main" id="{EAB44B0B-7BFC-62E3-2536-5F1987B11ECE}"/>
              </a:ext>
            </a:extLst>
          </p:cNvPr>
          <p:cNvSpPr>
            <a:spLocks noGrp="1"/>
          </p:cNvSpPr>
          <p:nvPr>
            <p:ph type="body" sz="quarter" idx="60" hasCustomPrompt="1"/>
          </p:nvPr>
        </p:nvSpPr>
        <p:spPr>
          <a:xfrm>
            <a:off x="816428" y="3053443"/>
            <a:ext cx="2090057" cy="2048629"/>
          </a:xfrm>
          <a:prstGeom prst="rect">
            <a:avLst/>
          </a:prstGeom>
          <a:noFill/>
        </p:spPr>
        <p:txBody>
          <a:bodyPr anchor="ctr">
            <a:noAutofit/>
          </a:bodyPr>
          <a:lstStyle>
            <a:lvl1pPr marL="0" indent="0" algn="ctr">
              <a:buNone/>
              <a:defRPr sz="13000" b="1" i="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de-DE" dirty="0"/>
              <a:t>03</a:t>
            </a:r>
            <a:endParaRPr lang="de-DE" dirty="0"/>
          </a:p>
        </p:txBody>
      </p:sp>
    </p:spTree>
    <p:extLst>
      <p:ext uri="{BB962C8B-B14F-4D97-AF65-F5344CB8AC3E}">
        <p14:creationId xmlns:p14="http://schemas.microsoft.com/office/powerpoint/2010/main" val="35392483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ivider 04">
    <p:spTree>
      <p:nvGrpSpPr>
        <p:cNvPr id="1" name=""/>
        <p:cNvGrpSpPr/>
        <p:nvPr/>
      </p:nvGrpSpPr>
      <p:grpSpPr>
        <a:xfrm>
          <a:off x="0" y="0"/>
          <a:ext cx="0" cy="0"/>
          <a:chOff x="0" y="0"/>
          <a:chExt cx="0" cy="0"/>
        </a:xfrm>
      </p:grpSpPr>
      <p:sp>
        <p:nvSpPr>
          <p:cNvPr id="2" name="Freeform 1">
            <a:extLst>
              <a:ext uri="{FF2B5EF4-FFF2-40B4-BE49-F238E27FC236}">
                <a16:creationId xmlns:a16="http://schemas.microsoft.com/office/drawing/2014/main" id="{9C2E4A40-3F3D-1F08-0FE4-750E5ECEF1EC}"/>
              </a:ext>
            </a:extLst>
          </p:cNvPr>
          <p:cNvSpPr/>
          <p:nvPr userDrawn="1"/>
        </p:nvSpPr>
        <p:spPr>
          <a:xfrm rot="5400000">
            <a:off x="-2255522" y="5307332"/>
            <a:ext cx="8211821" cy="2557144"/>
          </a:xfrm>
          <a:custGeom>
            <a:avLst/>
            <a:gdLst>
              <a:gd name="connsiteX0" fmla="*/ 0 w 7686655"/>
              <a:gd name="connsiteY0" fmla="*/ 1 h 5787363"/>
              <a:gd name="connsiteX1" fmla="*/ 7686655 w 7686655"/>
              <a:gd name="connsiteY1" fmla="*/ 1 h 5787363"/>
              <a:gd name="connsiteX2" fmla="*/ 7686655 w 7686655"/>
              <a:gd name="connsiteY2" fmla="*/ 5787364 h 5787363"/>
              <a:gd name="connsiteX3" fmla="*/ -1 w 7686655"/>
              <a:gd name="connsiteY3" fmla="*/ 5787364 h 5787363"/>
            </a:gdLst>
            <a:ahLst/>
            <a:cxnLst>
              <a:cxn ang="0">
                <a:pos x="connsiteX0" y="connsiteY0"/>
              </a:cxn>
              <a:cxn ang="0">
                <a:pos x="connsiteX1" y="connsiteY1"/>
              </a:cxn>
              <a:cxn ang="0">
                <a:pos x="connsiteX2" y="connsiteY2"/>
              </a:cxn>
              <a:cxn ang="0">
                <a:pos x="connsiteX3" y="connsiteY3"/>
              </a:cxn>
            </a:cxnLst>
            <a:rect l="l" t="t" r="r" b="b"/>
            <a:pathLst>
              <a:path w="7686655" h="5787363">
                <a:moveTo>
                  <a:pt x="0" y="1"/>
                </a:moveTo>
                <a:lnTo>
                  <a:pt x="7686655" y="1"/>
                </a:lnTo>
                <a:lnTo>
                  <a:pt x="7686655" y="5787364"/>
                </a:lnTo>
                <a:lnTo>
                  <a:pt x="-1" y="5787364"/>
                </a:lnTo>
                <a:close/>
              </a:path>
            </a:pathLst>
          </a:custGeom>
          <a:solidFill>
            <a:srgbClr val="D38CBC"/>
          </a:solidFill>
          <a:ln w="30808" cap="flat">
            <a:noFill/>
            <a:prstDash val="solid"/>
            <a:miter/>
          </a:ln>
        </p:spPr>
        <p:txBody>
          <a:bodyPr rtlCol="0" anchor="ctr"/>
          <a:lstStyle/>
          <a:p>
            <a:endParaRPr lang="de-DE" dirty="0"/>
          </a:p>
        </p:txBody>
      </p:sp>
      <p:pic>
        <p:nvPicPr>
          <p:cNvPr id="3" name="Picture 2">
            <a:extLst>
              <a:ext uri="{FF2B5EF4-FFF2-40B4-BE49-F238E27FC236}">
                <a16:creationId xmlns:a16="http://schemas.microsoft.com/office/drawing/2014/main" id="{90878697-4E98-4A4F-1740-6DD35DE10D9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791363" y="386252"/>
            <a:ext cx="4521200" cy="1358900"/>
          </a:xfrm>
          <a:prstGeom prst="rect">
            <a:avLst/>
          </a:prstGeom>
        </p:spPr>
      </p:pic>
      <p:sp>
        <p:nvSpPr>
          <p:cNvPr id="4" name="Text Placeholder 2">
            <a:extLst>
              <a:ext uri="{FF2B5EF4-FFF2-40B4-BE49-F238E27FC236}">
                <a16:creationId xmlns:a16="http://schemas.microsoft.com/office/drawing/2014/main" id="{0B9DDFC7-6C41-71DA-6AE0-9CFF20B9825B}"/>
              </a:ext>
            </a:extLst>
          </p:cNvPr>
          <p:cNvSpPr txBox="1">
            <a:spLocks/>
          </p:cNvSpPr>
          <p:nvPr userDrawn="1"/>
        </p:nvSpPr>
        <p:spPr>
          <a:xfrm rot="16200000">
            <a:off x="-985835" y="8140499"/>
            <a:ext cx="4287087" cy="536162"/>
          </a:xfrm>
          <a:prstGeom prst="rect">
            <a:avLst/>
          </a:prstGeom>
          <a:noFill/>
          <a:ln>
            <a:noFill/>
          </a:ln>
        </p:spPr>
        <p:txBody>
          <a:bodyP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lgn="ctr">
              <a:buFont typeface="Arial" panose="020B0604020202020204" pitchFamily="34" charset="0"/>
              <a:buNone/>
            </a:pPr>
            <a:r>
              <a:rPr lang="de-DE" sz="2400" b="1" dirty="0">
                <a:solidFill>
                  <a:schemeClr val="bg1"/>
                </a:solidFill>
              </a:rPr>
              <a:t>www.fempower.finance</a:t>
            </a:r>
          </a:p>
        </p:txBody>
      </p:sp>
      <p:sp>
        <p:nvSpPr>
          <p:cNvPr id="5" name="Graphic 14">
            <a:extLst>
              <a:ext uri="{FF2B5EF4-FFF2-40B4-BE49-F238E27FC236}">
                <a16:creationId xmlns:a16="http://schemas.microsoft.com/office/drawing/2014/main" id="{46620B49-E056-A7EB-C779-14211AB6FA59}"/>
              </a:ext>
            </a:extLst>
          </p:cNvPr>
          <p:cNvSpPr>
            <a:spLocks noChangeAspect="1"/>
          </p:cNvSpPr>
          <p:nvPr userDrawn="1"/>
        </p:nvSpPr>
        <p:spPr>
          <a:xfrm rot="5400000">
            <a:off x="1540107" y="1363921"/>
            <a:ext cx="635726" cy="2780064"/>
          </a:xfrm>
          <a:custGeom>
            <a:avLst/>
            <a:gdLst>
              <a:gd name="connsiteX0" fmla="*/ 0 w 119729"/>
              <a:gd name="connsiteY0" fmla="*/ 523582 h 523581"/>
              <a:gd name="connsiteX1" fmla="*/ 0 w 119729"/>
              <a:gd name="connsiteY1" fmla="*/ 0 h 523581"/>
              <a:gd name="connsiteX2" fmla="*/ 119730 w 119729"/>
              <a:gd name="connsiteY2" fmla="*/ 0 h 523581"/>
              <a:gd name="connsiteX3" fmla="*/ 119730 w 119729"/>
              <a:gd name="connsiteY3" fmla="*/ 36175 h 523581"/>
              <a:gd name="connsiteX4" fmla="*/ 44661 w 119729"/>
              <a:gd name="connsiteY4" fmla="*/ 36175 h 523581"/>
              <a:gd name="connsiteX5" fmla="*/ 44661 w 119729"/>
              <a:gd name="connsiteY5" fmla="*/ 487407 h 523581"/>
              <a:gd name="connsiteX6" fmla="*/ 119730 w 119729"/>
              <a:gd name="connsiteY6" fmla="*/ 487407 h 523581"/>
              <a:gd name="connsiteX7" fmla="*/ 119730 w 119729"/>
              <a:gd name="connsiteY7" fmla="*/ 523582 h 523581"/>
              <a:gd name="connsiteX8" fmla="*/ 0 w 119729"/>
              <a:gd name="connsiteY8" fmla="*/ 523582 h 5235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9729" h="523581">
                <a:moveTo>
                  <a:pt x="0" y="523582"/>
                </a:moveTo>
                <a:lnTo>
                  <a:pt x="0" y="0"/>
                </a:lnTo>
                <a:lnTo>
                  <a:pt x="119730" y="0"/>
                </a:lnTo>
                <a:lnTo>
                  <a:pt x="119730" y="36175"/>
                </a:lnTo>
                <a:lnTo>
                  <a:pt x="44661" y="36175"/>
                </a:lnTo>
                <a:lnTo>
                  <a:pt x="44661" y="487407"/>
                </a:lnTo>
                <a:lnTo>
                  <a:pt x="119730" y="487407"/>
                </a:lnTo>
                <a:lnTo>
                  <a:pt x="119730" y="523582"/>
                </a:lnTo>
                <a:lnTo>
                  <a:pt x="0" y="523582"/>
                </a:lnTo>
                <a:close/>
              </a:path>
            </a:pathLst>
          </a:custGeom>
          <a:solidFill>
            <a:srgbClr val="4763AE"/>
          </a:solidFill>
          <a:ln w="9502" cap="flat">
            <a:noFill/>
            <a:prstDash val="solid"/>
            <a:miter/>
          </a:ln>
        </p:spPr>
        <p:txBody>
          <a:bodyPr rtlCol="0" anchor="ctr"/>
          <a:lstStyle/>
          <a:p>
            <a:endParaRPr lang="de-DE" dirty="0"/>
          </a:p>
        </p:txBody>
      </p:sp>
      <p:sp>
        <p:nvSpPr>
          <p:cNvPr id="6" name="Text Placeholder 32">
            <a:extLst>
              <a:ext uri="{FF2B5EF4-FFF2-40B4-BE49-F238E27FC236}">
                <a16:creationId xmlns:a16="http://schemas.microsoft.com/office/drawing/2014/main" id="{01FF8B5F-B46C-81F5-0739-3496FA288134}"/>
              </a:ext>
            </a:extLst>
          </p:cNvPr>
          <p:cNvSpPr>
            <a:spLocks noGrp="1"/>
          </p:cNvSpPr>
          <p:nvPr>
            <p:ph type="body" sz="quarter" idx="60" hasCustomPrompt="1"/>
          </p:nvPr>
        </p:nvSpPr>
        <p:spPr>
          <a:xfrm>
            <a:off x="816428" y="3053443"/>
            <a:ext cx="2090057" cy="2048629"/>
          </a:xfrm>
          <a:prstGeom prst="rect">
            <a:avLst/>
          </a:prstGeom>
          <a:noFill/>
        </p:spPr>
        <p:txBody>
          <a:bodyPr anchor="ctr">
            <a:noAutofit/>
          </a:bodyPr>
          <a:lstStyle>
            <a:lvl1pPr marL="0" indent="0" algn="ctr">
              <a:buNone/>
              <a:defRPr sz="13000" b="1" i="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de-DE" dirty="0"/>
              <a:t>04</a:t>
            </a:r>
            <a:endParaRPr lang="de-DE" dirty="0"/>
          </a:p>
        </p:txBody>
      </p:sp>
      <p:grpSp>
        <p:nvGrpSpPr>
          <p:cNvPr id="7" name="Graphic 2">
            <a:extLst>
              <a:ext uri="{FF2B5EF4-FFF2-40B4-BE49-F238E27FC236}">
                <a16:creationId xmlns:a16="http://schemas.microsoft.com/office/drawing/2014/main" id="{142F0C63-6C20-68A4-1D7E-B7682DD2251A}"/>
              </a:ext>
            </a:extLst>
          </p:cNvPr>
          <p:cNvGrpSpPr/>
          <p:nvPr userDrawn="1"/>
        </p:nvGrpSpPr>
        <p:grpSpPr>
          <a:xfrm>
            <a:off x="4364271" y="6860626"/>
            <a:ext cx="2346771" cy="2994096"/>
            <a:chOff x="5321116" y="858896"/>
            <a:chExt cx="888315" cy="1133345"/>
          </a:xfrm>
          <a:solidFill>
            <a:srgbClr val="D38CBC"/>
          </a:solidFill>
        </p:grpSpPr>
        <p:sp>
          <p:nvSpPr>
            <p:cNvPr id="8" name="Freeform 7">
              <a:extLst>
                <a:ext uri="{FF2B5EF4-FFF2-40B4-BE49-F238E27FC236}">
                  <a16:creationId xmlns:a16="http://schemas.microsoft.com/office/drawing/2014/main" id="{E97927AA-49FC-6B5A-B15E-5E094DF019A7}"/>
                </a:ext>
              </a:extLst>
            </p:cNvPr>
            <p:cNvSpPr/>
            <p:nvPr/>
          </p:nvSpPr>
          <p:spPr>
            <a:xfrm>
              <a:off x="5484486" y="1083374"/>
              <a:ext cx="277113" cy="317697"/>
            </a:xfrm>
            <a:custGeom>
              <a:avLst/>
              <a:gdLst>
                <a:gd name="connsiteX0" fmla="*/ 260815 w 277113"/>
                <a:gd name="connsiteY0" fmla="*/ 317697 h 317697"/>
                <a:gd name="connsiteX1" fmla="*/ 248251 w 277113"/>
                <a:gd name="connsiteY1" fmla="*/ 311925 h 317697"/>
                <a:gd name="connsiteX2" fmla="*/ 191206 w 277113"/>
                <a:gd name="connsiteY2" fmla="*/ 277969 h 317697"/>
                <a:gd name="connsiteX3" fmla="*/ 89338 w 277113"/>
                <a:gd name="connsiteY3" fmla="*/ 228394 h 317697"/>
                <a:gd name="connsiteX4" fmla="*/ 15314 w 277113"/>
                <a:gd name="connsiteY4" fmla="*/ 79328 h 317697"/>
                <a:gd name="connsiteX5" fmla="*/ 1053 w 277113"/>
                <a:gd name="connsiteY5" fmla="*/ 22282 h 317697"/>
                <a:gd name="connsiteX6" fmla="*/ 7165 w 277113"/>
                <a:gd name="connsiteY6" fmla="*/ 2927 h 317697"/>
                <a:gd name="connsiteX7" fmla="*/ 27539 w 277113"/>
                <a:gd name="connsiteY7" fmla="*/ 4285 h 317697"/>
                <a:gd name="connsiteX8" fmla="*/ 114126 w 277113"/>
                <a:gd name="connsiteY8" fmla="*/ 38920 h 317697"/>
                <a:gd name="connsiteX9" fmla="*/ 211918 w 277113"/>
                <a:gd name="connsiteY9" fmla="*/ 77290 h 317697"/>
                <a:gd name="connsiteX10" fmla="*/ 211918 w 277113"/>
                <a:gd name="connsiteY10" fmla="*/ 77290 h 317697"/>
                <a:gd name="connsiteX11" fmla="*/ 212937 w 277113"/>
                <a:gd name="connsiteY11" fmla="*/ 77969 h 317697"/>
                <a:gd name="connsiteX12" fmla="*/ 217351 w 277113"/>
                <a:gd name="connsiteY12" fmla="*/ 81365 h 317697"/>
                <a:gd name="connsiteX13" fmla="*/ 277114 w 277113"/>
                <a:gd name="connsiteY13" fmla="*/ 237222 h 317697"/>
                <a:gd name="connsiteX14" fmla="*/ 277114 w 277113"/>
                <a:gd name="connsiteY14" fmla="*/ 238580 h 317697"/>
                <a:gd name="connsiteX15" fmla="*/ 277114 w 277113"/>
                <a:gd name="connsiteY15" fmla="*/ 238580 h 317697"/>
                <a:gd name="connsiteX16" fmla="*/ 277114 w 277113"/>
                <a:gd name="connsiteY16" fmla="*/ 248767 h 317697"/>
                <a:gd name="connsiteX17" fmla="*/ 277114 w 277113"/>
                <a:gd name="connsiteY17" fmla="*/ 274234 h 317697"/>
                <a:gd name="connsiteX18" fmla="*/ 277114 w 277113"/>
                <a:gd name="connsiteY18" fmla="*/ 301398 h 317697"/>
                <a:gd name="connsiteX19" fmla="*/ 266248 w 277113"/>
                <a:gd name="connsiteY19" fmla="*/ 316679 h 317697"/>
                <a:gd name="connsiteX20" fmla="*/ 260815 w 277113"/>
                <a:gd name="connsiteY20" fmla="*/ 317697 h 317697"/>
                <a:gd name="connsiteX21" fmla="*/ 42819 w 277113"/>
                <a:gd name="connsiteY21" fmla="*/ 49786 h 317697"/>
                <a:gd name="connsiteX22" fmla="*/ 47572 w 277113"/>
                <a:gd name="connsiteY22" fmla="*/ 72536 h 317697"/>
                <a:gd name="connsiteX23" fmla="*/ 108353 w 277113"/>
                <a:gd name="connsiteY23" fmla="*/ 201568 h 317697"/>
                <a:gd name="connsiteX24" fmla="*/ 200713 w 277113"/>
                <a:gd name="connsiteY24" fmla="*/ 246730 h 317697"/>
                <a:gd name="connsiteX25" fmla="*/ 245195 w 277113"/>
                <a:gd name="connsiteY25" fmla="*/ 265066 h 317697"/>
                <a:gd name="connsiteX26" fmla="*/ 245195 w 277113"/>
                <a:gd name="connsiteY26" fmla="*/ 248767 h 317697"/>
                <a:gd name="connsiteX27" fmla="*/ 245195 w 277113"/>
                <a:gd name="connsiteY27" fmla="*/ 240957 h 317697"/>
                <a:gd name="connsiteX28" fmla="*/ 245195 w 277113"/>
                <a:gd name="connsiteY28" fmla="*/ 238580 h 317697"/>
                <a:gd name="connsiteX29" fmla="*/ 245195 w 277113"/>
                <a:gd name="connsiteY29" fmla="*/ 237562 h 317697"/>
                <a:gd name="connsiteX30" fmla="*/ 196978 w 277113"/>
                <a:gd name="connsiteY30" fmla="*/ 106153 h 317697"/>
                <a:gd name="connsiteX31" fmla="*/ 194262 w 277113"/>
                <a:gd name="connsiteY31" fmla="*/ 104115 h 317697"/>
                <a:gd name="connsiteX32" fmla="*/ 193243 w 277113"/>
                <a:gd name="connsiteY32" fmla="*/ 103436 h 317697"/>
                <a:gd name="connsiteX33" fmla="*/ 105297 w 277113"/>
                <a:gd name="connsiteY33" fmla="*/ 69820 h 317697"/>
                <a:gd name="connsiteX34" fmla="*/ 42819 w 277113"/>
                <a:gd name="connsiteY34" fmla="*/ 49786 h 3176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277113" h="317697">
                  <a:moveTo>
                    <a:pt x="260815" y="317697"/>
                  </a:moveTo>
                  <a:cubicBezTo>
                    <a:pt x="256061" y="317697"/>
                    <a:pt x="251647" y="315660"/>
                    <a:pt x="248251" y="311925"/>
                  </a:cubicBezTo>
                  <a:cubicBezTo>
                    <a:pt x="229236" y="289174"/>
                    <a:pt x="214975" y="285100"/>
                    <a:pt x="191206" y="277969"/>
                  </a:cubicBezTo>
                  <a:cubicBezTo>
                    <a:pt x="166418" y="270499"/>
                    <a:pt x="135518" y="261331"/>
                    <a:pt x="89338" y="228394"/>
                  </a:cubicBezTo>
                  <a:cubicBezTo>
                    <a:pt x="37386" y="191382"/>
                    <a:pt x="25841" y="131959"/>
                    <a:pt x="15314" y="79328"/>
                  </a:cubicBezTo>
                  <a:cubicBezTo>
                    <a:pt x="11240" y="58275"/>
                    <a:pt x="7165" y="38241"/>
                    <a:pt x="1053" y="22282"/>
                  </a:cubicBezTo>
                  <a:cubicBezTo>
                    <a:pt x="-1664" y="15151"/>
                    <a:pt x="1053" y="7341"/>
                    <a:pt x="7165" y="2927"/>
                  </a:cubicBezTo>
                  <a:cubicBezTo>
                    <a:pt x="13277" y="-1487"/>
                    <a:pt x="21766" y="-808"/>
                    <a:pt x="27539" y="4285"/>
                  </a:cubicBezTo>
                  <a:cubicBezTo>
                    <a:pt x="42479" y="18207"/>
                    <a:pt x="79151" y="28734"/>
                    <a:pt x="114126" y="38920"/>
                  </a:cubicBezTo>
                  <a:cubicBezTo>
                    <a:pt x="150459" y="49446"/>
                    <a:pt x="188489" y="60312"/>
                    <a:pt x="211918" y="77290"/>
                  </a:cubicBezTo>
                  <a:cubicBezTo>
                    <a:pt x="211918" y="77290"/>
                    <a:pt x="211918" y="77290"/>
                    <a:pt x="211918" y="77290"/>
                  </a:cubicBezTo>
                  <a:lnTo>
                    <a:pt x="212937" y="77969"/>
                  </a:lnTo>
                  <a:cubicBezTo>
                    <a:pt x="214635" y="78988"/>
                    <a:pt x="215993" y="80007"/>
                    <a:pt x="217351" y="81365"/>
                  </a:cubicBezTo>
                  <a:cubicBezTo>
                    <a:pt x="271002" y="126866"/>
                    <a:pt x="276434" y="185609"/>
                    <a:pt x="277114" y="237222"/>
                  </a:cubicBezTo>
                  <a:cubicBezTo>
                    <a:pt x="277114" y="237562"/>
                    <a:pt x="277114" y="238241"/>
                    <a:pt x="277114" y="238580"/>
                  </a:cubicBezTo>
                  <a:lnTo>
                    <a:pt x="277114" y="238580"/>
                  </a:lnTo>
                  <a:cubicBezTo>
                    <a:pt x="277114" y="242315"/>
                    <a:pt x="277114" y="245711"/>
                    <a:pt x="277114" y="248767"/>
                  </a:cubicBezTo>
                  <a:cubicBezTo>
                    <a:pt x="277114" y="257256"/>
                    <a:pt x="277114" y="265745"/>
                    <a:pt x="277114" y="274234"/>
                  </a:cubicBezTo>
                  <a:cubicBezTo>
                    <a:pt x="277114" y="283062"/>
                    <a:pt x="277114" y="292230"/>
                    <a:pt x="277114" y="301398"/>
                  </a:cubicBezTo>
                  <a:cubicBezTo>
                    <a:pt x="277114" y="310567"/>
                    <a:pt x="272699" y="314302"/>
                    <a:pt x="266248" y="316679"/>
                  </a:cubicBezTo>
                  <a:cubicBezTo>
                    <a:pt x="264550" y="317358"/>
                    <a:pt x="262513" y="317697"/>
                    <a:pt x="260815" y="317697"/>
                  </a:cubicBezTo>
                  <a:close/>
                  <a:moveTo>
                    <a:pt x="42819" y="49786"/>
                  </a:moveTo>
                  <a:cubicBezTo>
                    <a:pt x="44517" y="57256"/>
                    <a:pt x="45875" y="64727"/>
                    <a:pt x="47572" y="72536"/>
                  </a:cubicBezTo>
                  <a:cubicBezTo>
                    <a:pt x="57080" y="121433"/>
                    <a:pt x="66927" y="172027"/>
                    <a:pt x="108353" y="201568"/>
                  </a:cubicBezTo>
                  <a:cubicBezTo>
                    <a:pt x="150119" y="231450"/>
                    <a:pt x="176944" y="239599"/>
                    <a:pt x="200713" y="246730"/>
                  </a:cubicBezTo>
                  <a:cubicBezTo>
                    <a:pt x="216333" y="251483"/>
                    <a:pt x="230594" y="255558"/>
                    <a:pt x="245195" y="265066"/>
                  </a:cubicBezTo>
                  <a:cubicBezTo>
                    <a:pt x="245195" y="259633"/>
                    <a:pt x="245195" y="254200"/>
                    <a:pt x="245195" y="248767"/>
                  </a:cubicBezTo>
                  <a:cubicBezTo>
                    <a:pt x="245195" y="243334"/>
                    <a:pt x="245195" y="243334"/>
                    <a:pt x="245195" y="240957"/>
                  </a:cubicBezTo>
                  <a:cubicBezTo>
                    <a:pt x="245195" y="240278"/>
                    <a:pt x="245195" y="239259"/>
                    <a:pt x="245195" y="238580"/>
                  </a:cubicBezTo>
                  <a:cubicBezTo>
                    <a:pt x="245195" y="238580"/>
                    <a:pt x="245195" y="237901"/>
                    <a:pt x="245195" y="237562"/>
                  </a:cubicBezTo>
                  <a:cubicBezTo>
                    <a:pt x="244516" y="180855"/>
                    <a:pt x="236027" y="139090"/>
                    <a:pt x="196978" y="106153"/>
                  </a:cubicBezTo>
                  <a:cubicBezTo>
                    <a:pt x="195959" y="105474"/>
                    <a:pt x="195280" y="104794"/>
                    <a:pt x="194262" y="104115"/>
                  </a:cubicBezTo>
                  <a:lnTo>
                    <a:pt x="193243" y="103436"/>
                  </a:lnTo>
                  <a:cubicBezTo>
                    <a:pt x="174228" y="89854"/>
                    <a:pt x="139253" y="79667"/>
                    <a:pt x="105297" y="69820"/>
                  </a:cubicBezTo>
                  <a:cubicBezTo>
                    <a:pt x="82886" y="63368"/>
                    <a:pt x="61155" y="57256"/>
                    <a:pt x="42819" y="49786"/>
                  </a:cubicBezTo>
                  <a:close/>
                </a:path>
              </a:pathLst>
            </a:custGeom>
            <a:grpFill/>
            <a:ln w="3393" cap="flat">
              <a:noFill/>
              <a:prstDash val="solid"/>
              <a:miter/>
            </a:ln>
          </p:spPr>
          <p:txBody>
            <a:bodyPr rtlCol="0" anchor="ctr"/>
            <a:lstStyle/>
            <a:p>
              <a:endParaRPr lang="de-DE" dirty="0">
                <a:solidFill>
                  <a:schemeClr val="bg1"/>
                </a:solidFill>
              </a:endParaRPr>
            </a:p>
          </p:txBody>
        </p:sp>
        <p:sp>
          <p:nvSpPr>
            <p:cNvPr id="9" name="Freeform 8">
              <a:extLst>
                <a:ext uri="{FF2B5EF4-FFF2-40B4-BE49-F238E27FC236}">
                  <a16:creationId xmlns:a16="http://schemas.microsoft.com/office/drawing/2014/main" id="{392BEDF9-E42E-F86A-D0C1-AA3B3D5421E9}"/>
                </a:ext>
              </a:extLst>
            </p:cNvPr>
            <p:cNvSpPr/>
            <p:nvPr/>
          </p:nvSpPr>
          <p:spPr>
            <a:xfrm>
              <a:off x="5667542" y="858896"/>
              <a:ext cx="256366" cy="489883"/>
            </a:xfrm>
            <a:custGeom>
              <a:avLst/>
              <a:gdLst>
                <a:gd name="connsiteX0" fmla="*/ 77759 w 256366"/>
                <a:gd name="connsiteY0" fmla="*/ 489883 h 489883"/>
                <a:gd name="connsiteX1" fmla="*/ 66214 w 256366"/>
                <a:gd name="connsiteY1" fmla="*/ 485129 h 489883"/>
                <a:gd name="connsiteX2" fmla="*/ 66214 w 256366"/>
                <a:gd name="connsiteY2" fmla="*/ 462040 h 489883"/>
                <a:gd name="connsiteX3" fmla="*/ 66214 w 256366"/>
                <a:gd name="connsiteY3" fmla="*/ 462040 h 489883"/>
                <a:gd name="connsiteX4" fmla="*/ 130730 w 256366"/>
                <a:gd name="connsiteY4" fmla="*/ 400919 h 489883"/>
                <a:gd name="connsiteX5" fmla="*/ 224448 w 256366"/>
                <a:gd name="connsiteY5" fmla="*/ 240308 h 489883"/>
                <a:gd name="connsiteX6" fmla="*/ 201019 w 256366"/>
                <a:gd name="connsiteY6" fmla="*/ 100410 h 489883"/>
                <a:gd name="connsiteX7" fmla="*/ 188794 w 256366"/>
                <a:gd name="connsiteY7" fmla="*/ 54230 h 489883"/>
                <a:gd name="connsiteX8" fmla="*/ 138540 w 256366"/>
                <a:gd name="connsiteY8" fmla="*/ 99052 h 489883"/>
                <a:gd name="connsiteX9" fmla="*/ 32937 w 256366"/>
                <a:gd name="connsiteY9" fmla="*/ 263398 h 489883"/>
                <a:gd name="connsiteX10" fmla="*/ 35654 w 256366"/>
                <a:gd name="connsiteY10" fmla="*/ 312634 h 489883"/>
                <a:gd name="connsiteX11" fmla="*/ 21392 w 256366"/>
                <a:gd name="connsiteY11" fmla="*/ 330970 h 489883"/>
                <a:gd name="connsiteX12" fmla="*/ 3056 w 256366"/>
                <a:gd name="connsiteY12" fmla="*/ 316709 h 489883"/>
                <a:gd name="connsiteX13" fmla="*/ 0 w 256366"/>
                <a:gd name="connsiteY13" fmla="*/ 263398 h 489883"/>
                <a:gd name="connsiteX14" fmla="*/ 117487 w 256366"/>
                <a:gd name="connsiteY14" fmla="*/ 73925 h 489883"/>
                <a:gd name="connsiteX15" fmla="*/ 188115 w 256366"/>
                <a:gd name="connsiteY15" fmla="*/ 6353 h 489883"/>
                <a:gd name="connsiteX16" fmla="*/ 206112 w 256366"/>
                <a:gd name="connsiteY16" fmla="*/ 920 h 489883"/>
                <a:gd name="connsiteX17" fmla="*/ 216978 w 256366"/>
                <a:gd name="connsiteY17" fmla="*/ 16200 h 489883"/>
                <a:gd name="connsiteX18" fmla="*/ 231918 w 256366"/>
                <a:gd name="connsiteY18" fmla="*/ 91582 h 489883"/>
                <a:gd name="connsiteX19" fmla="*/ 256366 w 256366"/>
                <a:gd name="connsiteY19" fmla="*/ 240308 h 489883"/>
                <a:gd name="connsiteX20" fmla="*/ 151443 w 256366"/>
                <a:gd name="connsiteY20" fmla="*/ 425707 h 489883"/>
                <a:gd name="connsiteX21" fmla="*/ 89643 w 256366"/>
                <a:gd name="connsiteY21" fmla="*/ 483771 h 489883"/>
                <a:gd name="connsiteX22" fmla="*/ 88964 w 256366"/>
                <a:gd name="connsiteY22" fmla="*/ 484450 h 489883"/>
                <a:gd name="connsiteX23" fmla="*/ 88625 w 256366"/>
                <a:gd name="connsiteY23" fmla="*/ 484450 h 489883"/>
                <a:gd name="connsiteX24" fmla="*/ 77080 w 256366"/>
                <a:gd name="connsiteY24" fmla="*/ 489544 h 489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6366" h="489883">
                  <a:moveTo>
                    <a:pt x="77759" y="489883"/>
                  </a:moveTo>
                  <a:cubicBezTo>
                    <a:pt x="73684" y="489883"/>
                    <a:pt x="69270" y="488185"/>
                    <a:pt x="66214" y="485129"/>
                  </a:cubicBezTo>
                  <a:cubicBezTo>
                    <a:pt x="59762" y="478678"/>
                    <a:pt x="59762" y="468491"/>
                    <a:pt x="66214" y="462040"/>
                  </a:cubicBezTo>
                  <a:lnTo>
                    <a:pt x="66214" y="462040"/>
                  </a:lnTo>
                  <a:cubicBezTo>
                    <a:pt x="87267" y="438270"/>
                    <a:pt x="109338" y="419255"/>
                    <a:pt x="130730" y="400919"/>
                  </a:cubicBezTo>
                  <a:cubicBezTo>
                    <a:pt x="183022" y="356097"/>
                    <a:pt x="224448" y="320444"/>
                    <a:pt x="224448" y="240308"/>
                  </a:cubicBezTo>
                  <a:cubicBezTo>
                    <a:pt x="224448" y="160173"/>
                    <a:pt x="212224" y="138101"/>
                    <a:pt x="201019" y="100410"/>
                  </a:cubicBezTo>
                  <a:cubicBezTo>
                    <a:pt x="196604" y="84791"/>
                    <a:pt x="191850" y="69511"/>
                    <a:pt x="188794" y="54230"/>
                  </a:cubicBezTo>
                  <a:cubicBezTo>
                    <a:pt x="172835" y="70190"/>
                    <a:pt x="155518" y="84791"/>
                    <a:pt x="138540" y="99052"/>
                  </a:cubicBezTo>
                  <a:cubicBezTo>
                    <a:pt x="84211" y="144553"/>
                    <a:pt x="32937" y="187677"/>
                    <a:pt x="32937" y="263398"/>
                  </a:cubicBezTo>
                  <a:cubicBezTo>
                    <a:pt x="32937" y="339120"/>
                    <a:pt x="33956" y="298033"/>
                    <a:pt x="35654" y="312634"/>
                  </a:cubicBezTo>
                  <a:cubicBezTo>
                    <a:pt x="36672" y="321462"/>
                    <a:pt x="30560" y="329612"/>
                    <a:pt x="21392" y="330970"/>
                  </a:cubicBezTo>
                  <a:cubicBezTo>
                    <a:pt x="12564" y="331989"/>
                    <a:pt x="4414" y="325877"/>
                    <a:pt x="3056" y="316709"/>
                  </a:cubicBezTo>
                  <a:cubicBezTo>
                    <a:pt x="1019" y="300750"/>
                    <a:pt x="0" y="283092"/>
                    <a:pt x="0" y="263398"/>
                  </a:cubicBezTo>
                  <a:cubicBezTo>
                    <a:pt x="0" y="172397"/>
                    <a:pt x="59762" y="122482"/>
                    <a:pt x="117487" y="73925"/>
                  </a:cubicBezTo>
                  <a:cubicBezTo>
                    <a:pt x="143973" y="51854"/>
                    <a:pt x="169100" y="30801"/>
                    <a:pt x="188115" y="6353"/>
                  </a:cubicBezTo>
                  <a:cubicBezTo>
                    <a:pt x="192530" y="920"/>
                    <a:pt x="199660" y="-1457"/>
                    <a:pt x="206112" y="920"/>
                  </a:cubicBezTo>
                  <a:cubicBezTo>
                    <a:pt x="212563" y="3297"/>
                    <a:pt x="216978" y="9409"/>
                    <a:pt x="216978" y="16200"/>
                  </a:cubicBezTo>
                  <a:cubicBezTo>
                    <a:pt x="216978" y="39969"/>
                    <a:pt x="223769" y="63738"/>
                    <a:pt x="231918" y="91582"/>
                  </a:cubicBezTo>
                  <a:cubicBezTo>
                    <a:pt x="242784" y="129273"/>
                    <a:pt x="256366" y="176132"/>
                    <a:pt x="256366" y="240308"/>
                  </a:cubicBezTo>
                  <a:cubicBezTo>
                    <a:pt x="256366" y="335384"/>
                    <a:pt x="205433" y="379187"/>
                    <a:pt x="151443" y="425707"/>
                  </a:cubicBezTo>
                  <a:cubicBezTo>
                    <a:pt x="130730" y="443364"/>
                    <a:pt x="109338" y="461700"/>
                    <a:pt x="89643" y="483771"/>
                  </a:cubicBezTo>
                  <a:cubicBezTo>
                    <a:pt x="89643" y="483771"/>
                    <a:pt x="89304" y="484111"/>
                    <a:pt x="88964" y="484450"/>
                  </a:cubicBezTo>
                  <a:lnTo>
                    <a:pt x="88625" y="484450"/>
                  </a:lnTo>
                  <a:cubicBezTo>
                    <a:pt x="85569" y="488185"/>
                    <a:pt x="81154" y="489544"/>
                    <a:pt x="77080" y="489544"/>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0" name="Freeform 9">
              <a:extLst>
                <a:ext uri="{FF2B5EF4-FFF2-40B4-BE49-F238E27FC236}">
                  <a16:creationId xmlns:a16="http://schemas.microsoft.com/office/drawing/2014/main" id="{032D1AC0-776E-EF30-44A7-3338EE1C0E28}"/>
                </a:ext>
              </a:extLst>
            </p:cNvPr>
            <p:cNvSpPr/>
            <p:nvPr/>
          </p:nvSpPr>
          <p:spPr>
            <a:xfrm>
              <a:off x="5729002" y="1020941"/>
              <a:ext cx="113833" cy="327837"/>
            </a:xfrm>
            <a:custGeom>
              <a:avLst/>
              <a:gdLst>
                <a:gd name="connsiteX0" fmla="*/ 16299 w 113833"/>
                <a:gd name="connsiteY0" fmla="*/ 327838 h 327837"/>
                <a:gd name="connsiteX1" fmla="*/ 0 w 113833"/>
                <a:gd name="connsiteY1" fmla="*/ 311539 h 327837"/>
                <a:gd name="connsiteX2" fmla="*/ 0 w 113833"/>
                <a:gd name="connsiteY2" fmla="*/ 301692 h 327837"/>
                <a:gd name="connsiteX3" fmla="*/ 0 w 113833"/>
                <a:gd name="connsiteY3" fmla="*/ 299654 h 327837"/>
                <a:gd name="connsiteX4" fmla="*/ 0 w 113833"/>
                <a:gd name="connsiteY4" fmla="*/ 299315 h 327837"/>
                <a:gd name="connsiteX5" fmla="*/ 83871 w 113833"/>
                <a:gd name="connsiteY5" fmla="*/ 7635 h 327837"/>
                <a:gd name="connsiteX6" fmla="*/ 106282 w 113833"/>
                <a:gd name="connsiteY6" fmla="*/ 2541 h 327837"/>
                <a:gd name="connsiteX7" fmla="*/ 111375 w 113833"/>
                <a:gd name="connsiteY7" fmla="*/ 24952 h 327837"/>
                <a:gd name="connsiteX8" fmla="*/ 111375 w 113833"/>
                <a:gd name="connsiteY8" fmla="*/ 24952 h 327837"/>
                <a:gd name="connsiteX9" fmla="*/ 32598 w 113833"/>
                <a:gd name="connsiteY9" fmla="*/ 299994 h 327837"/>
                <a:gd name="connsiteX10" fmla="*/ 32598 w 113833"/>
                <a:gd name="connsiteY10" fmla="*/ 302371 h 327837"/>
                <a:gd name="connsiteX11" fmla="*/ 32598 w 113833"/>
                <a:gd name="connsiteY11" fmla="*/ 303390 h 327837"/>
                <a:gd name="connsiteX12" fmla="*/ 32598 w 113833"/>
                <a:gd name="connsiteY12" fmla="*/ 311539 h 327837"/>
                <a:gd name="connsiteX13" fmla="*/ 16299 w 113833"/>
                <a:gd name="connsiteY13" fmla="*/ 327838 h 3278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3833" h="327837">
                  <a:moveTo>
                    <a:pt x="16299" y="327838"/>
                  </a:moveTo>
                  <a:cubicBezTo>
                    <a:pt x="7131" y="327838"/>
                    <a:pt x="0" y="320707"/>
                    <a:pt x="0" y="311539"/>
                  </a:cubicBezTo>
                  <a:cubicBezTo>
                    <a:pt x="0" y="302371"/>
                    <a:pt x="0" y="305087"/>
                    <a:pt x="0" y="301692"/>
                  </a:cubicBezTo>
                  <a:lnTo>
                    <a:pt x="0" y="299654"/>
                  </a:lnTo>
                  <a:cubicBezTo>
                    <a:pt x="0" y="299654"/>
                    <a:pt x="0" y="299654"/>
                    <a:pt x="0" y="299315"/>
                  </a:cubicBezTo>
                  <a:cubicBezTo>
                    <a:pt x="3735" y="138025"/>
                    <a:pt x="80475" y="12728"/>
                    <a:pt x="83871" y="7635"/>
                  </a:cubicBezTo>
                  <a:cubicBezTo>
                    <a:pt x="88625" y="-175"/>
                    <a:pt x="98812" y="-2213"/>
                    <a:pt x="106282" y="2541"/>
                  </a:cubicBezTo>
                  <a:cubicBezTo>
                    <a:pt x="113752" y="7295"/>
                    <a:pt x="116129" y="17482"/>
                    <a:pt x="111375" y="24952"/>
                  </a:cubicBezTo>
                  <a:lnTo>
                    <a:pt x="111375" y="24952"/>
                  </a:lnTo>
                  <a:cubicBezTo>
                    <a:pt x="110696" y="26310"/>
                    <a:pt x="35993" y="148212"/>
                    <a:pt x="32598" y="299994"/>
                  </a:cubicBezTo>
                  <a:lnTo>
                    <a:pt x="32598" y="302371"/>
                  </a:lnTo>
                  <a:cubicBezTo>
                    <a:pt x="32598" y="302710"/>
                    <a:pt x="32598" y="303050"/>
                    <a:pt x="32598" y="303390"/>
                  </a:cubicBezTo>
                  <a:cubicBezTo>
                    <a:pt x="32598" y="305766"/>
                    <a:pt x="32598" y="308822"/>
                    <a:pt x="32598" y="311539"/>
                  </a:cubicBezTo>
                  <a:cubicBezTo>
                    <a:pt x="32598" y="320707"/>
                    <a:pt x="25467" y="327838"/>
                    <a:pt x="16299" y="327838"/>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1" name="Freeform 10">
              <a:extLst>
                <a:ext uri="{FF2B5EF4-FFF2-40B4-BE49-F238E27FC236}">
                  <a16:creationId xmlns:a16="http://schemas.microsoft.com/office/drawing/2014/main" id="{084162A4-F67A-D33B-5548-E0B4C4C3A34F}"/>
                </a:ext>
              </a:extLst>
            </p:cNvPr>
            <p:cNvSpPr/>
            <p:nvPr/>
          </p:nvSpPr>
          <p:spPr>
            <a:xfrm>
              <a:off x="5606832" y="1205557"/>
              <a:ext cx="155106" cy="644069"/>
            </a:xfrm>
            <a:custGeom>
              <a:avLst/>
              <a:gdLst>
                <a:gd name="connsiteX0" fmla="*/ 138468 w 155106"/>
                <a:gd name="connsiteY0" fmla="*/ 643730 h 644069"/>
                <a:gd name="connsiteX1" fmla="*/ 122169 w 155106"/>
                <a:gd name="connsiteY1" fmla="*/ 627432 h 644069"/>
                <a:gd name="connsiteX2" fmla="*/ 122169 w 155106"/>
                <a:gd name="connsiteY2" fmla="*/ 179215 h 644069"/>
                <a:gd name="connsiteX3" fmla="*/ 5362 w 155106"/>
                <a:gd name="connsiteY3" fmla="*/ 28451 h 644069"/>
                <a:gd name="connsiteX4" fmla="*/ 4343 w 155106"/>
                <a:gd name="connsiteY4" fmla="*/ 5361 h 644069"/>
                <a:gd name="connsiteX5" fmla="*/ 27433 w 155106"/>
                <a:gd name="connsiteY5" fmla="*/ 4343 h 644069"/>
                <a:gd name="connsiteX6" fmla="*/ 155107 w 155106"/>
                <a:gd name="connsiteY6" fmla="*/ 179555 h 644069"/>
                <a:gd name="connsiteX7" fmla="*/ 155107 w 155106"/>
                <a:gd name="connsiteY7" fmla="*/ 627771 h 644069"/>
                <a:gd name="connsiteX8" fmla="*/ 138808 w 155106"/>
                <a:gd name="connsiteY8" fmla="*/ 644070 h 6440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5106" h="644069">
                  <a:moveTo>
                    <a:pt x="138468" y="643730"/>
                  </a:moveTo>
                  <a:cubicBezTo>
                    <a:pt x="129300" y="643730"/>
                    <a:pt x="122169" y="636600"/>
                    <a:pt x="122169" y="627432"/>
                  </a:cubicBezTo>
                  <a:lnTo>
                    <a:pt x="122169" y="179215"/>
                  </a:lnTo>
                  <a:cubicBezTo>
                    <a:pt x="122169" y="148315"/>
                    <a:pt x="53918" y="72254"/>
                    <a:pt x="5362" y="28451"/>
                  </a:cubicBezTo>
                  <a:cubicBezTo>
                    <a:pt x="-1430" y="22339"/>
                    <a:pt x="-1769" y="12153"/>
                    <a:pt x="4343" y="5361"/>
                  </a:cubicBezTo>
                  <a:cubicBezTo>
                    <a:pt x="10455" y="-1430"/>
                    <a:pt x="20642" y="-1769"/>
                    <a:pt x="27433" y="4343"/>
                  </a:cubicBezTo>
                  <a:cubicBezTo>
                    <a:pt x="48825" y="23698"/>
                    <a:pt x="155107" y="122848"/>
                    <a:pt x="155107" y="179555"/>
                  </a:cubicBezTo>
                  <a:lnTo>
                    <a:pt x="155107" y="627771"/>
                  </a:lnTo>
                  <a:cubicBezTo>
                    <a:pt x="155107" y="636939"/>
                    <a:pt x="147976" y="644070"/>
                    <a:pt x="138808" y="644070"/>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2" name="Freeform 11">
              <a:extLst>
                <a:ext uri="{FF2B5EF4-FFF2-40B4-BE49-F238E27FC236}">
                  <a16:creationId xmlns:a16="http://schemas.microsoft.com/office/drawing/2014/main" id="{44869574-ECD0-23E2-402E-131386438EEF}"/>
                </a:ext>
              </a:extLst>
            </p:cNvPr>
            <p:cNvSpPr/>
            <p:nvPr/>
          </p:nvSpPr>
          <p:spPr>
            <a:xfrm>
              <a:off x="5810496" y="1205446"/>
              <a:ext cx="398935" cy="381363"/>
            </a:xfrm>
            <a:custGeom>
              <a:avLst/>
              <a:gdLst>
                <a:gd name="connsiteX0" fmla="*/ 16299 w 398935"/>
                <a:gd name="connsiteY0" fmla="*/ 381363 h 381363"/>
                <a:gd name="connsiteX1" fmla="*/ 0 w 398935"/>
                <a:gd name="connsiteY1" fmla="*/ 365064 h 381363"/>
                <a:gd name="connsiteX2" fmla="*/ 0 w 398935"/>
                <a:gd name="connsiteY2" fmla="*/ 359631 h 381363"/>
                <a:gd name="connsiteX3" fmla="*/ 117827 w 398935"/>
                <a:gd name="connsiteY3" fmla="*/ 103265 h 381363"/>
                <a:gd name="connsiteX4" fmla="*/ 379286 w 398935"/>
                <a:gd name="connsiteY4" fmla="*/ 379 h 381363"/>
                <a:gd name="connsiteX5" fmla="*/ 395585 w 398935"/>
                <a:gd name="connsiteY5" fmla="*/ 6152 h 381363"/>
                <a:gd name="connsiteX6" fmla="*/ 397283 w 398935"/>
                <a:gd name="connsiteY6" fmla="*/ 23469 h 381363"/>
                <a:gd name="connsiteX7" fmla="*/ 376909 w 398935"/>
                <a:gd name="connsiteY7" fmla="*/ 80175 h 381363"/>
                <a:gd name="connsiteX8" fmla="*/ 261800 w 398935"/>
                <a:gd name="connsiteY8" fmla="*/ 307000 h 381363"/>
                <a:gd name="connsiteX9" fmla="*/ 16299 w 398935"/>
                <a:gd name="connsiteY9" fmla="*/ 381363 h 381363"/>
                <a:gd name="connsiteX10" fmla="*/ 356196 w 398935"/>
                <a:gd name="connsiteY10" fmla="*/ 39768 h 381363"/>
                <a:gd name="connsiteX11" fmla="*/ 136163 w 398935"/>
                <a:gd name="connsiteY11" fmla="*/ 130430 h 381363"/>
                <a:gd name="connsiteX12" fmla="*/ 33616 w 398935"/>
                <a:gd name="connsiteY12" fmla="*/ 348426 h 381363"/>
                <a:gd name="connsiteX13" fmla="*/ 239388 w 398935"/>
                <a:gd name="connsiteY13" fmla="*/ 283231 h 381363"/>
                <a:gd name="connsiteX14" fmla="*/ 346349 w 398935"/>
                <a:gd name="connsiteY14" fmla="*/ 69649 h 381363"/>
                <a:gd name="connsiteX15" fmla="*/ 356536 w 398935"/>
                <a:gd name="connsiteY15" fmla="*/ 39428 h 381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98935" h="381363">
                  <a:moveTo>
                    <a:pt x="16299" y="381363"/>
                  </a:moveTo>
                  <a:cubicBezTo>
                    <a:pt x="7471" y="381363"/>
                    <a:pt x="0" y="373893"/>
                    <a:pt x="0" y="365064"/>
                  </a:cubicBezTo>
                  <a:cubicBezTo>
                    <a:pt x="0" y="365064"/>
                    <a:pt x="0" y="363027"/>
                    <a:pt x="0" y="359631"/>
                  </a:cubicBezTo>
                  <a:cubicBezTo>
                    <a:pt x="1019" y="328392"/>
                    <a:pt x="11206" y="174233"/>
                    <a:pt x="117827" y="103265"/>
                  </a:cubicBezTo>
                  <a:cubicBezTo>
                    <a:pt x="219355" y="35354"/>
                    <a:pt x="372835" y="1737"/>
                    <a:pt x="379286" y="379"/>
                  </a:cubicBezTo>
                  <a:cubicBezTo>
                    <a:pt x="385398" y="-979"/>
                    <a:pt x="391850" y="1398"/>
                    <a:pt x="395585" y="6152"/>
                  </a:cubicBezTo>
                  <a:cubicBezTo>
                    <a:pt x="399320" y="10905"/>
                    <a:pt x="399999" y="17696"/>
                    <a:pt x="397283" y="23469"/>
                  </a:cubicBezTo>
                  <a:cubicBezTo>
                    <a:pt x="391510" y="35354"/>
                    <a:pt x="384719" y="56067"/>
                    <a:pt x="376909" y="80175"/>
                  </a:cubicBezTo>
                  <a:cubicBezTo>
                    <a:pt x="354838" y="147747"/>
                    <a:pt x="321222" y="249615"/>
                    <a:pt x="261800" y="307000"/>
                  </a:cubicBezTo>
                  <a:cubicBezTo>
                    <a:pt x="194906" y="371855"/>
                    <a:pt x="79117" y="381363"/>
                    <a:pt x="16299" y="381363"/>
                  </a:cubicBezTo>
                  <a:close/>
                  <a:moveTo>
                    <a:pt x="356196" y="39768"/>
                  </a:moveTo>
                  <a:cubicBezTo>
                    <a:pt x="306621" y="53010"/>
                    <a:pt x="206451" y="83571"/>
                    <a:pt x="136163" y="130430"/>
                  </a:cubicBezTo>
                  <a:cubicBezTo>
                    <a:pt x="52631" y="186117"/>
                    <a:pt x="36672" y="307339"/>
                    <a:pt x="33616" y="348426"/>
                  </a:cubicBezTo>
                  <a:cubicBezTo>
                    <a:pt x="93718" y="346728"/>
                    <a:pt x="186078" y="334844"/>
                    <a:pt x="239388" y="283231"/>
                  </a:cubicBezTo>
                  <a:cubicBezTo>
                    <a:pt x="293039" y="231278"/>
                    <a:pt x="325297" y="133825"/>
                    <a:pt x="346349" y="69649"/>
                  </a:cubicBezTo>
                  <a:cubicBezTo>
                    <a:pt x="350085" y="58443"/>
                    <a:pt x="353140" y="48596"/>
                    <a:pt x="356536" y="39428"/>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3" name="Freeform 12">
              <a:extLst>
                <a:ext uri="{FF2B5EF4-FFF2-40B4-BE49-F238E27FC236}">
                  <a16:creationId xmlns:a16="http://schemas.microsoft.com/office/drawing/2014/main" id="{B5F186E9-B98E-C36F-59A5-73E0259494F3}"/>
                </a:ext>
              </a:extLst>
            </p:cNvPr>
            <p:cNvSpPr/>
            <p:nvPr/>
          </p:nvSpPr>
          <p:spPr>
            <a:xfrm>
              <a:off x="5729070" y="1388914"/>
              <a:ext cx="276943" cy="338132"/>
            </a:xfrm>
            <a:custGeom>
              <a:avLst/>
              <a:gdLst>
                <a:gd name="connsiteX0" fmla="*/ 16231 w 276943"/>
                <a:gd name="connsiteY0" fmla="*/ 338132 h 338132"/>
                <a:gd name="connsiteX1" fmla="*/ 11477 w 276943"/>
                <a:gd name="connsiteY1" fmla="*/ 337453 h 338132"/>
                <a:gd name="connsiteX2" fmla="*/ 611 w 276943"/>
                <a:gd name="connsiteY2" fmla="*/ 317080 h 338132"/>
                <a:gd name="connsiteX3" fmla="*/ 85161 w 276943"/>
                <a:gd name="connsiteY3" fmla="*/ 166995 h 338132"/>
                <a:gd name="connsiteX4" fmla="*/ 250865 w 276943"/>
                <a:gd name="connsiteY4" fmla="*/ 3328 h 338132"/>
                <a:gd name="connsiteX5" fmla="*/ 273616 w 276943"/>
                <a:gd name="connsiteY5" fmla="*/ 6384 h 338132"/>
                <a:gd name="connsiteX6" fmla="*/ 270560 w 276943"/>
                <a:gd name="connsiteY6" fmla="*/ 29134 h 338132"/>
                <a:gd name="connsiteX7" fmla="*/ 110628 w 276943"/>
                <a:gd name="connsiteY7" fmla="*/ 187029 h 338132"/>
                <a:gd name="connsiteX8" fmla="*/ 31850 w 276943"/>
                <a:gd name="connsiteY8" fmla="*/ 326587 h 338132"/>
                <a:gd name="connsiteX9" fmla="*/ 16231 w 276943"/>
                <a:gd name="connsiteY9" fmla="*/ 338132 h 3381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6943" h="338132">
                  <a:moveTo>
                    <a:pt x="16231" y="338132"/>
                  </a:moveTo>
                  <a:cubicBezTo>
                    <a:pt x="14533" y="338132"/>
                    <a:pt x="12835" y="338132"/>
                    <a:pt x="11477" y="337453"/>
                  </a:cubicBezTo>
                  <a:cubicBezTo>
                    <a:pt x="2988" y="334737"/>
                    <a:pt x="-1766" y="325569"/>
                    <a:pt x="611" y="317080"/>
                  </a:cubicBezTo>
                  <a:cubicBezTo>
                    <a:pt x="15212" y="269881"/>
                    <a:pt x="43735" y="219287"/>
                    <a:pt x="85161" y="166995"/>
                  </a:cubicBezTo>
                  <a:cubicBezTo>
                    <a:pt x="158506" y="73617"/>
                    <a:pt x="247130" y="6045"/>
                    <a:pt x="250865" y="3328"/>
                  </a:cubicBezTo>
                  <a:cubicBezTo>
                    <a:pt x="257996" y="-2105"/>
                    <a:pt x="268182" y="-747"/>
                    <a:pt x="273616" y="6384"/>
                  </a:cubicBezTo>
                  <a:cubicBezTo>
                    <a:pt x="279049" y="13515"/>
                    <a:pt x="277690" y="23702"/>
                    <a:pt x="270560" y="29134"/>
                  </a:cubicBezTo>
                  <a:cubicBezTo>
                    <a:pt x="269541" y="29814"/>
                    <a:pt x="181595" y="97386"/>
                    <a:pt x="110628" y="187029"/>
                  </a:cubicBezTo>
                  <a:cubicBezTo>
                    <a:pt x="71579" y="236265"/>
                    <a:pt x="45093" y="283124"/>
                    <a:pt x="31850" y="326587"/>
                  </a:cubicBezTo>
                  <a:cubicBezTo>
                    <a:pt x="29813" y="333718"/>
                    <a:pt x="23361" y="338132"/>
                    <a:pt x="16231" y="338132"/>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4" name="Freeform 13">
              <a:extLst>
                <a:ext uri="{FF2B5EF4-FFF2-40B4-BE49-F238E27FC236}">
                  <a16:creationId xmlns:a16="http://schemas.microsoft.com/office/drawing/2014/main" id="{3A944AE4-2109-DC8F-160C-1A429FED134A}"/>
                </a:ext>
              </a:extLst>
            </p:cNvPr>
            <p:cNvSpPr/>
            <p:nvPr/>
          </p:nvSpPr>
          <p:spPr>
            <a:xfrm>
              <a:off x="5506225" y="1471221"/>
              <a:ext cx="255802" cy="296572"/>
            </a:xfrm>
            <a:custGeom>
              <a:avLst/>
              <a:gdLst>
                <a:gd name="connsiteX0" fmla="*/ 239076 w 255802"/>
                <a:gd name="connsiteY0" fmla="*/ 296573 h 296572"/>
                <a:gd name="connsiteX1" fmla="*/ 224135 w 255802"/>
                <a:gd name="connsiteY1" fmla="*/ 286725 h 296572"/>
                <a:gd name="connsiteX2" fmla="*/ 159959 w 255802"/>
                <a:gd name="connsiteY2" fmla="*/ 186216 h 296572"/>
                <a:gd name="connsiteX3" fmla="*/ 5800 w 255802"/>
                <a:gd name="connsiteY3" fmla="*/ 29001 h 296572"/>
                <a:gd name="connsiteX4" fmla="*/ 3762 w 255802"/>
                <a:gd name="connsiteY4" fmla="*/ 5911 h 296572"/>
                <a:gd name="connsiteX5" fmla="*/ 26852 w 255802"/>
                <a:gd name="connsiteY5" fmla="*/ 3874 h 296572"/>
                <a:gd name="connsiteX6" fmla="*/ 185765 w 255802"/>
                <a:gd name="connsiteY6" fmla="*/ 165843 h 296572"/>
                <a:gd name="connsiteX7" fmla="*/ 254356 w 255802"/>
                <a:gd name="connsiteY7" fmla="*/ 273483 h 296572"/>
                <a:gd name="connsiteX8" fmla="*/ 245867 w 255802"/>
                <a:gd name="connsiteY8" fmla="*/ 294875 h 296572"/>
                <a:gd name="connsiteX9" fmla="*/ 239415 w 255802"/>
                <a:gd name="connsiteY9" fmla="*/ 296233 h 2965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55802" h="296572">
                  <a:moveTo>
                    <a:pt x="239076" y="296573"/>
                  </a:moveTo>
                  <a:cubicBezTo>
                    <a:pt x="232964" y="296573"/>
                    <a:pt x="226852" y="292837"/>
                    <a:pt x="224135" y="286725"/>
                  </a:cubicBezTo>
                  <a:cubicBezTo>
                    <a:pt x="210892" y="256844"/>
                    <a:pt x="189500" y="222889"/>
                    <a:pt x="159959" y="186216"/>
                  </a:cubicBezTo>
                  <a:cubicBezTo>
                    <a:pt x="92726" y="101666"/>
                    <a:pt x="6479" y="29680"/>
                    <a:pt x="5800" y="29001"/>
                  </a:cubicBezTo>
                  <a:cubicBezTo>
                    <a:pt x="-992" y="23228"/>
                    <a:pt x="-2010" y="13042"/>
                    <a:pt x="3762" y="5911"/>
                  </a:cubicBezTo>
                  <a:cubicBezTo>
                    <a:pt x="9535" y="-1220"/>
                    <a:pt x="19721" y="-1899"/>
                    <a:pt x="26852" y="3874"/>
                  </a:cubicBezTo>
                  <a:cubicBezTo>
                    <a:pt x="30587" y="6930"/>
                    <a:pt x="116156" y="78576"/>
                    <a:pt x="185765" y="165843"/>
                  </a:cubicBezTo>
                  <a:cubicBezTo>
                    <a:pt x="217005" y="204892"/>
                    <a:pt x="240095" y="241225"/>
                    <a:pt x="254356" y="273483"/>
                  </a:cubicBezTo>
                  <a:cubicBezTo>
                    <a:pt x="258091" y="281632"/>
                    <a:pt x="254356" y="291479"/>
                    <a:pt x="245867" y="294875"/>
                  </a:cubicBezTo>
                  <a:cubicBezTo>
                    <a:pt x="243830" y="295893"/>
                    <a:pt x="241453" y="296233"/>
                    <a:pt x="239415" y="296233"/>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5" name="Freeform 14">
              <a:extLst>
                <a:ext uri="{FF2B5EF4-FFF2-40B4-BE49-F238E27FC236}">
                  <a16:creationId xmlns:a16="http://schemas.microsoft.com/office/drawing/2014/main" id="{518296DF-2BCE-819E-E59C-36C2FCC16511}"/>
                </a:ext>
              </a:extLst>
            </p:cNvPr>
            <p:cNvSpPr/>
            <p:nvPr/>
          </p:nvSpPr>
          <p:spPr>
            <a:xfrm>
              <a:off x="5321116" y="1246520"/>
              <a:ext cx="378785" cy="419745"/>
            </a:xfrm>
            <a:custGeom>
              <a:avLst/>
              <a:gdLst>
                <a:gd name="connsiteX0" fmla="*/ 363065 w 378785"/>
                <a:gd name="connsiteY0" fmla="*/ 419406 h 419745"/>
                <a:gd name="connsiteX1" fmla="*/ 354915 w 378785"/>
                <a:gd name="connsiteY1" fmla="*/ 417368 h 419745"/>
                <a:gd name="connsiteX2" fmla="*/ 352878 w 378785"/>
                <a:gd name="connsiteY2" fmla="*/ 416689 h 419745"/>
                <a:gd name="connsiteX3" fmla="*/ 352199 w 378785"/>
                <a:gd name="connsiteY3" fmla="*/ 416689 h 419745"/>
                <a:gd name="connsiteX4" fmla="*/ 306359 w 378785"/>
                <a:gd name="connsiteY4" fmla="*/ 409898 h 419745"/>
                <a:gd name="connsiteX5" fmla="*/ 103982 w 378785"/>
                <a:gd name="connsiteY5" fmla="*/ 335535 h 419745"/>
                <a:gd name="connsiteX6" fmla="*/ 13999 w 378785"/>
                <a:gd name="connsiteY6" fmla="*/ 81885 h 419745"/>
                <a:gd name="connsiteX7" fmla="*/ 756 w 378785"/>
                <a:gd name="connsiteY7" fmla="*/ 21104 h 419745"/>
                <a:gd name="connsiteX8" fmla="*/ 8566 w 378785"/>
                <a:gd name="connsiteY8" fmla="*/ 2089 h 419745"/>
                <a:gd name="connsiteX9" fmla="*/ 28600 w 378785"/>
                <a:gd name="connsiteY9" fmla="*/ 5485 h 419745"/>
                <a:gd name="connsiteX10" fmla="*/ 127072 w 378785"/>
                <a:gd name="connsiteY10" fmla="*/ 58456 h 419745"/>
                <a:gd name="connsiteX11" fmla="*/ 267649 w 378785"/>
                <a:gd name="connsiteY11" fmla="*/ 138931 h 419745"/>
                <a:gd name="connsiteX12" fmla="*/ 358990 w 378785"/>
                <a:gd name="connsiteY12" fmla="*/ 315841 h 419745"/>
                <a:gd name="connsiteX13" fmla="*/ 378005 w 378785"/>
                <a:gd name="connsiteY13" fmla="*/ 398353 h 419745"/>
                <a:gd name="connsiteX14" fmla="*/ 372912 w 378785"/>
                <a:gd name="connsiteY14" fmla="*/ 416010 h 419745"/>
                <a:gd name="connsiteX15" fmla="*/ 362725 w 378785"/>
                <a:gd name="connsiteY15" fmla="*/ 419745 h 419745"/>
                <a:gd name="connsiteX16" fmla="*/ 42182 w 378785"/>
                <a:gd name="connsiteY16" fmla="*/ 54381 h 419745"/>
                <a:gd name="connsiteX17" fmla="*/ 46257 w 378785"/>
                <a:gd name="connsiteY17" fmla="*/ 75434 h 419745"/>
                <a:gd name="connsiteX18" fmla="*/ 128091 w 378785"/>
                <a:gd name="connsiteY18" fmla="*/ 312785 h 419745"/>
                <a:gd name="connsiteX19" fmla="*/ 310094 w 378785"/>
                <a:gd name="connsiteY19" fmla="*/ 376961 h 419745"/>
                <a:gd name="connsiteX20" fmla="*/ 339295 w 378785"/>
                <a:gd name="connsiteY20" fmla="*/ 380357 h 419745"/>
                <a:gd name="connsiteX21" fmla="*/ 327411 w 378785"/>
                <a:gd name="connsiteY21" fmla="*/ 320594 h 419745"/>
                <a:gd name="connsiteX22" fmla="*/ 244219 w 378785"/>
                <a:gd name="connsiteY22" fmla="*/ 160663 h 419745"/>
                <a:gd name="connsiteX23" fmla="*/ 114848 w 378785"/>
                <a:gd name="connsiteY23" fmla="*/ 87997 h 419745"/>
                <a:gd name="connsiteX24" fmla="*/ 42522 w 378785"/>
                <a:gd name="connsiteY24" fmla="*/ 54381 h 419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78785" h="419745">
                  <a:moveTo>
                    <a:pt x="363065" y="419406"/>
                  </a:moveTo>
                  <a:cubicBezTo>
                    <a:pt x="360348" y="419406"/>
                    <a:pt x="357632" y="418727"/>
                    <a:pt x="354915" y="417368"/>
                  </a:cubicBezTo>
                  <a:cubicBezTo>
                    <a:pt x="354576" y="417368"/>
                    <a:pt x="353897" y="416689"/>
                    <a:pt x="352878" y="416689"/>
                  </a:cubicBezTo>
                  <a:cubicBezTo>
                    <a:pt x="352878" y="416689"/>
                    <a:pt x="352538" y="416689"/>
                    <a:pt x="352199" y="416689"/>
                  </a:cubicBezTo>
                  <a:cubicBezTo>
                    <a:pt x="343370" y="413633"/>
                    <a:pt x="326053" y="411936"/>
                    <a:pt x="306359" y="409898"/>
                  </a:cubicBezTo>
                  <a:cubicBezTo>
                    <a:pt x="247615" y="403786"/>
                    <a:pt x="159330" y="394958"/>
                    <a:pt x="103982" y="335535"/>
                  </a:cubicBezTo>
                  <a:cubicBezTo>
                    <a:pt x="52369" y="280527"/>
                    <a:pt x="29279" y="161002"/>
                    <a:pt x="13999" y="81885"/>
                  </a:cubicBezTo>
                  <a:cubicBezTo>
                    <a:pt x="8905" y="56079"/>
                    <a:pt x="4831" y="34008"/>
                    <a:pt x="756" y="21104"/>
                  </a:cubicBezTo>
                  <a:cubicBezTo>
                    <a:pt x="-1621" y="13634"/>
                    <a:pt x="1775" y="5824"/>
                    <a:pt x="8566" y="2089"/>
                  </a:cubicBezTo>
                  <a:cubicBezTo>
                    <a:pt x="15357" y="-1646"/>
                    <a:pt x="23507" y="-288"/>
                    <a:pt x="28600" y="5485"/>
                  </a:cubicBezTo>
                  <a:cubicBezTo>
                    <a:pt x="43201" y="22123"/>
                    <a:pt x="85985" y="40799"/>
                    <a:pt x="127072" y="58456"/>
                  </a:cubicBezTo>
                  <a:cubicBezTo>
                    <a:pt x="181401" y="81885"/>
                    <a:pt x="237768" y="106333"/>
                    <a:pt x="267649" y="138931"/>
                  </a:cubicBezTo>
                  <a:cubicBezTo>
                    <a:pt x="343710" y="222462"/>
                    <a:pt x="350501" y="263549"/>
                    <a:pt x="358990" y="315841"/>
                  </a:cubicBezTo>
                  <a:cubicBezTo>
                    <a:pt x="362725" y="338591"/>
                    <a:pt x="366800" y="364737"/>
                    <a:pt x="378005" y="398353"/>
                  </a:cubicBezTo>
                  <a:cubicBezTo>
                    <a:pt x="380042" y="404805"/>
                    <a:pt x="378005" y="411936"/>
                    <a:pt x="372912" y="416010"/>
                  </a:cubicBezTo>
                  <a:cubicBezTo>
                    <a:pt x="369856" y="418387"/>
                    <a:pt x="366121" y="419745"/>
                    <a:pt x="362725" y="419745"/>
                  </a:cubicBezTo>
                  <a:close/>
                  <a:moveTo>
                    <a:pt x="42182" y="54381"/>
                  </a:moveTo>
                  <a:cubicBezTo>
                    <a:pt x="43541" y="60833"/>
                    <a:pt x="44899" y="67963"/>
                    <a:pt x="46257" y="75434"/>
                  </a:cubicBezTo>
                  <a:cubicBezTo>
                    <a:pt x="60858" y="150816"/>
                    <a:pt x="82929" y="264567"/>
                    <a:pt x="128091" y="312785"/>
                  </a:cubicBezTo>
                  <a:cubicBezTo>
                    <a:pt x="174949" y="363039"/>
                    <a:pt x="256104" y="371528"/>
                    <a:pt x="310094" y="376961"/>
                  </a:cubicBezTo>
                  <a:cubicBezTo>
                    <a:pt x="320959" y="377980"/>
                    <a:pt x="330807" y="378998"/>
                    <a:pt x="339295" y="380357"/>
                  </a:cubicBezTo>
                  <a:cubicBezTo>
                    <a:pt x="333183" y="357267"/>
                    <a:pt x="330128" y="338251"/>
                    <a:pt x="327411" y="320594"/>
                  </a:cubicBezTo>
                  <a:cubicBezTo>
                    <a:pt x="319601" y="272038"/>
                    <a:pt x="313829" y="236724"/>
                    <a:pt x="244219" y="160663"/>
                  </a:cubicBezTo>
                  <a:cubicBezTo>
                    <a:pt x="219092" y="133158"/>
                    <a:pt x="163744" y="109050"/>
                    <a:pt x="114848" y="87997"/>
                  </a:cubicBezTo>
                  <a:cubicBezTo>
                    <a:pt x="87683" y="76452"/>
                    <a:pt x="62895" y="65586"/>
                    <a:pt x="42522" y="54381"/>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6" name="Freeform 15">
              <a:extLst>
                <a:ext uri="{FF2B5EF4-FFF2-40B4-BE49-F238E27FC236}">
                  <a16:creationId xmlns:a16="http://schemas.microsoft.com/office/drawing/2014/main" id="{2F15A767-F3A2-CC69-0805-B701F9E5C2A8}"/>
                </a:ext>
              </a:extLst>
            </p:cNvPr>
            <p:cNvSpPr/>
            <p:nvPr/>
          </p:nvSpPr>
          <p:spPr>
            <a:xfrm>
              <a:off x="5464146" y="1816690"/>
              <a:ext cx="562308" cy="175551"/>
            </a:xfrm>
            <a:custGeom>
              <a:avLst/>
              <a:gdLst>
                <a:gd name="connsiteX0" fmla="*/ 484889 w 562308"/>
                <a:gd name="connsiteY0" fmla="*/ 175212 h 175551"/>
                <a:gd name="connsiteX1" fmla="*/ 58404 w 562308"/>
                <a:gd name="connsiteY1" fmla="*/ 175212 h 175551"/>
                <a:gd name="connsiteX2" fmla="*/ 0 w 562308"/>
                <a:gd name="connsiteY2" fmla="*/ 118166 h 175551"/>
                <a:gd name="connsiteX3" fmla="*/ 87267 w 562308"/>
                <a:gd name="connsiteY3" fmla="*/ 63837 h 175551"/>
                <a:gd name="connsiteX4" fmla="*/ 126655 w 562308"/>
                <a:gd name="connsiteY4" fmla="*/ 49915 h 175551"/>
                <a:gd name="connsiteX5" fmla="*/ 281154 w 562308"/>
                <a:gd name="connsiteY5" fmla="*/ 0 h 175551"/>
                <a:gd name="connsiteX6" fmla="*/ 347028 w 562308"/>
                <a:gd name="connsiteY6" fmla="*/ 36333 h 175551"/>
                <a:gd name="connsiteX7" fmla="*/ 455348 w 562308"/>
                <a:gd name="connsiteY7" fmla="*/ 36333 h 175551"/>
                <a:gd name="connsiteX8" fmla="*/ 490661 w 562308"/>
                <a:gd name="connsiteY8" fmla="*/ 62139 h 175551"/>
                <a:gd name="connsiteX9" fmla="*/ 562308 w 562308"/>
                <a:gd name="connsiteY9" fmla="*/ 118506 h 175551"/>
                <a:gd name="connsiteX10" fmla="*/ 484889 w 562308"/>
                <a:gd name="connsiteY10" fmla="*/ 175551 h 175551"/>
                <a:gd name="connsiteX11" fmla="*/ 32598 w 562308"/>
                <a:gd name="connsiteY11" fmla="*/ 120203 h 175551"/>
                <a:gd name="connsiteX12" fmla="*/ 58065 w 562308"/>
                <a:gd name="connsiteY12" fmla="*/ 142614 h 175551"/>
                <a:gd name="connsiteX13" fmla="*/ 484549 w 562308"/>
                <a:gd name="connsiteY13" fmla="*/ 142614 h 175551"/>
                <a:gd name="connsiteX14" fmla="*/ 529371 w 562308"/>
                <a:gd name="connsiteY14" fmla="*/ 118166 h 175551"/>
                <a:gd name="connsiteX15" fmla="*/ 481833 w 562308"/>
                <a:gd name="connsiteY15" fmla="*/ 93378 h 175551"/>
                <a:gd name="connsiteX16" fmla="*/ 476739 w 562308"/>
                <a:gd name="connsiteY16" fmla="*/ 91681 h 175551"/>
                <a:gd name="connsiteX17" fmla="*/ 432597 w 562308"/>
                <a:gd name="connsiteY17" fmla="*/ 59762 h 175551"/>
                <a:gd name="connsiteX18" fmla="*/ 385059 w 562308"/>
                <a:gd name="connsiteY18" fmla="*/ 56027 h 175551"/>
                <a:gd name="connsiteX19" fmla="*/ 350424 w 562308"/>
                <a:gd name="connsiteY19" fmla="*/ 70968 h 175551"/>
                <a:gd name="connsiteX20" fmla="*/ 328353 w 562308"/>
                <a:gd name="connsiteY20" fmla="*/ 65535 h 175551"/>
                <a:gd name="connsiteX21" fmla="*/ 281154 w 562308"/>
                <a:gd name="connsiteY21" fmla="*/ 32597 h 175551"/>
                <a:gd name="connsiteX22" fmla="*/ 151103 w 562308"/>
                <a:gd name="connsiteY22" fmla="*/ 71307 h 175551"/>
                <a:gd name="connsiteX23" fmla="*/ 96774 w 562308"/>
                <a:gd name="connsiteY23" fmla="*/ 95076 h 175551"/>
                <a:gd name="connsiteX24" fmla="*/ 32598 w 562308"/>
                <a:gd name="connsiteY24" fmla="*/ 120543 h 175551"/>
                <a:gd name="connsiteX25" fmla="*/ 126995 w 562308"/>
                <a:gd name="connsiteY25" fmla="*/ 49575 h 175551"/>
                <a:gd name="connsiteX26" fmla="*/ 126995 w 562308"/>
                <a:gd name="connsiteY26" fmla="*/ 49575 h 175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562308" h="175551">
                  <a:moveTo>
                    <a:pt x="484889" y="175212"/>
                  </a:moveTo>
                  <a:lnTo>
                    <a:pt x="58404" y="175212"/>
                  </a:lnTo>
                  <a:cubicBezTo>
                    <a:pt x="23430" y="175212"/>
                    <a:pt x="0" y="152122"/>
                    <a:pt x="0" y="118166"/>
                  </a:cubicBezTo>
                  <a:cubicBezTo>
                    <a:pt x="0" y="84210"/>
                    <a:pt x="40407" y="78098"/>
                    <a:pt x="87267" y="63837"/>
                  </a:cubicBezTo>
                  <a:cubicBezTo>
                    <a:pt x="101867" y="59423"/>
                    <a:pt x="121562" y="53311"/>
                    <a:pt x="126655" y="49915"/>
                  </a:cubicBezTo>
                  <a:cubicBezTo>
                    <a:pt x="133446" y="42105"/>
                    <a:pt x="174533" y="0"/>
                    <a:pt x="281154" y="0"/>
                  </a:cubicBezTo>
                  <a:cubicBezTo>
                    <a:pt x="387775" y="0"/>
                    <a:pt x="334804" y="21732"/>
                    <a:pt x="347028" y="36333"/>
                  </a:cubicBezTo>
                  <a:cubicBezTo>
                    <a:pt x="371137" y="24788"/>
                    <a:pt x="422410" y="6112"/>
                    <a:pt x="455348" y="36333"/>
                  </a:cubicBezTo>
                  <a:cubicBezTo>
                    <a:pt x="468930" y="49236"/>
                    <a:pt x="484889" y="58743"/>
                    <a:pt x="490661" y="62139"/>
                  </a:cubicBezTo>
                  <a:cubicBezTo>
                    <a:pt x="505602" y="65195"/>
                    <a:pt x="562308" y="78777"/>
                    <a:pt x="562308" y="118506"/>
                  </a:cubicBezTo>
                  <a:cubicBezTo>
                    <a:pt x="562308" y="158234"/>
                    <a:pt x="541935" y="175551"/>
                    <a:pt x="484889" y="175551"/>
                  </a:cubicBezTo>
                  <a:close/>
                  <a:moveTo>
                    <a:pt x="32598" y="120203"/>
                  </a:moveTo>
                  <a:cubicBezTo>
                    <a:pt x="33616" y="138540"/>
                    <a:pt x="46859" y="142614"/>
                    <a:pt x="58065" y="142614"/>
                  </a:cubicBezTo>
                  <a:lnTo>
                    <a:pt x="484549" y="142614"/>
                  </a:lnTo>
                  <a:cubicBezTo>
                    <a:pt x="525975" y="142614"/>
                    <a:pt x="529371" y="123939"/>
                    <a:pt x="529371" y="118166"/>
                  </a:cubicBezTo>
                  <a:cubicBezTo>
                    <a:pt x="529371" y="112394"/>
                    <a:pt x="511375" y="98472"/>
                    <a:pt x="481833" y="93378"/>
                  </a:cubicBezTo>
                  <a:cubicBezTo>
                    <a:pt x="480135" y="93378"/>
                    <a:pt x="478437" y="92360"/>
                    <a:pt x="476739" y="91681"/>
                  </a:cubicBezTo>
                  <a:cubicBezTo>
                    <a:pt x="475721" y="91001"/>
                    <a:pt x="452631" y="78777"/>
                    <a:pt x="432597" y="59762"/>
                  </a:cubicBezTo>
                  <a:cubicBezTo>
                    <a:pt x="420712" y="48557"/>
                    <a:pt x="399999" y="51613"/>
                    <a:pt x="385059" y="56027"/>
                  </a:cubicBezTo>
                  <a:cubicBezTo>
                    <a:pt x="366044" y="61460"/>
                    <a:pt x="350424" y="70968"/>
                    <a:pt x="350424" y="70968"/>
                  </a:cubicBezTo>
                  <a:cubicBezTo>
                    <a:pt x="342954" y="75382"/>
                    <a:pt x="332767" y="73344"/>
                    <a:pt x="328353" y="65535"/>
                  </a:cubicBezTo>
                  <a:cubicBezTo>
                    <a:pt x="322580" y="56367"/>
                    <a:pt x="302546" y="32597"/>
                    <a:pt x="281154" y="32597"/>
                  </a:cubicBezTo>
                  <a:cubicBezTo>
                    <a:pt x="183701" y="32597"/>
                    <a:pt x="151443" y="70968"/>
                    <a:pt x="151103" y="71307"/>
                  </a:cubicBezTo>
                  <a:cubicBezTo>
                    <a:pt x="143973" y="80136"/>
                    <a:pt x="128353" y="85229"/>
                    <a:pt x="96774" y="95076"/>
                  </a:cubicBezTo>
                  <a:cubicBezTo>
                    <a:pt x="78438" y="100849"/>
                    <a:pt x="40747" y="112394"/>
                    <a:pt x="32598" y="120543"/>
                  </a:cubicBezTo>
                  <a:close/>
                  <a:moveTo>
                    <a:pt x="126995" y="49575"/>
                  </a:moveTo>
                  <a:lnTo>
                    <a:pt x="126995" y="49575"/>
                  </a:lnTo>
                  <a:close/>
                </a:path>
              </a:pathLst>
            </a:custGeom>
            <a:grpFill/>
            <a:ln w="3393" cap="flat">
              <a:noFill/>
              <a:prstDash val="solid"/>
              <a:miter/>
            </a:ln>
          </p:spPr>
          <p:txBody>
            <a:bodyPr rtlCol="0" anchor="ctr"/>
            <a:lstStyle/>
            <a:p>
              <a:endParaRPr lang="de-DE" dirty="0">
                <a:solidFill>
                  <a:schemeClr val="bg1"/>
                </a:solidFill>
              </a:endParaRPr>
            </a:p>
          </p:txBody>
        </p:sp>
      </p:grpSp>
    </p:spTree>
    <p:extLst>
      <p:ext uri="{BB962C8B-B14F-4D97-AF65-F5344CB8AC3E}">
        <p14:creationId xmlns:p14="http://schemas.microsoft.com/office/powerpoint/2010/main" val="28056589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Introduction - Intro Page">
    <p:spTree>
      <p:nvGrpSpPr>
        <p:cNvPr id="1" name=""/>
        <p:cNvGrpSpPr/>
        <p:nvPr/>
      </p:nvGrpSpPr>
      <p:grpSpPr>
        <a:xfrm>
          <a:off x="0" y="0"/>
          <a:ext cx="0" cy="0"/>
          <a:chOff x="0" y="0"/>
          <a:chExt cx="0" cy="0"/>
        </a:xfrm>
      </p:grpSpPr>
      <p:sp>
        <p:nvSpPr>
          <p:cNvPr id="30" name="Rectangle 29">
            <a:extLst>
              <a:ext uri="{FF2B5EF4-FFF2-40B4-BE49-F238E27FC236}">
                <a16:creationId xmlns:a16="http://schemas.microsoft.com/office/drawing/2014/main" id="{57E9DDA3-5508-124F-B846-4CE77542FE4E}"/>
              </a:ext>
            </a:extLst>
          </p:cNvPr>
          <p:cNvSpPr/>
          <p:nvPr userDrawn="1"/>
        </p:nvSpPr>
        <p:spPr>
          <a:xfrm rot="5400000">
            <a:off x="-738808" y="738806"/>
            <a:ext cx="2124000" cy="646387"/>
          </a:xfrm>
          <a:prstGeom prst="rect">
            <a:avLst/>
          </a:prstGeom>
          <a:solidFill>
            <a:srgbClr val="1E28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529" dirty="0">
              <a:solidFill>
                <a:srgbClr val="05203D"/>
              </a:solidFill>
              <a:latin typeface="Calibri" panose="020F0502020204030204" pitchFamily="34" charset="0"/>
              <a:cs typeface="Calibri" panose="020F0502020204030204" pitchFamily="34" charset="0"/>
            </a:endParaRPr>
          </a:p>
        </p:txBody>
      </p:sp>
      <p:sp>
        <p:nvSpPr>
          <p:cNvPr id="7" name="Rectangle 6">
            <a:extLst>
              <a:ext uri="{FF2B5EF4-FFF2-40B4-BE49-F238E27FC236}">
                <a16:creationId xmlns:a16="http://schemas.microsoft.com/office/drawing/2014/main" id="{F8F83D7A-B810-8D3A-A6A1-932EA50AA97E}"/>
              </a:ext>
            </a:extLst>
          </p:cNvPr>
          <p:cNvSpPr/>
          <p:nvPr userDrawn="1"/>
        </p:nvSpPr>
        <p:spPr>
          <a:xfrm rot="5400000">
            <a:off x="-738808" y="2877423"/>
            <a:ext cx="2124000" cy="646387"/>
          </a:xfrm>
          <a:prstGeom prst="rect">
            <a:avLst/>
          </a:prstGeom>
          <a:solidFill>
            <a:srgbClr val="4763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529" dirty="0">
              <a:solidFill>
                <a:srgbClr val="05203D"/>
              </a:solidFill>
              <a:latin typeface="Calibri" panose="020F0502020204030204" pitchFamily="34" charset="0"/>
              <a:cs typeface="Calibri" panose="020F0502020204030204" pitchFamily="34" charset="0"/>
            </a:endParaRPr>
          </a:p>
        </p:txBody>
      </p:sp>
      <p:sp>
        <p:nvSpPr>
          <p:cNvPr id="8" name="Rectangle 7">
            <a:extLst>
              <a:ext uri="{FF2B5EF4-FFF2-40B4-BE49-F238E27FC236}">
                <a16:creationId xmlns:a16="http://schemas.microsoft.com/office/drawing/2014/main" id="{5E12D047-28FC-F9B4-EB6A-03CF3DF6AA53}"/>
              </a:ext>
            </a:extLst>
          </p:cNvPr>
          <p:cNvSpPr/>
          <p:nvPr userDrawn="1"/>
        </p:nvSpPr>
        <p:spPr>
          <a:xfrm rot="5400000">
            <a:off x="-738808" y="5023054"/>
            <a:ext cx="2124000" cy="646387"/>
          </a:xfrm>
          <a:prstGeom prst="rect">
            <a:avLst/>
          </a:prstGeom>
          <a:solidFill>
            <a:srgbClr val="F160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529" dirty="0">
              <a:solidFill>
                <a:srgbClr val="05203D"/>
              </a:solidFill>
              <a:latin typeface="Calibri" panose="020F0502020204030204" pitchFamily="34" charset="0"/>
              <a:cs typeface="Calibri" panose="020F0502020204030204" pitchFamily="34" charset="0"/>
            </a:endParaRPr>
          </a:p>
        </p:txBody>
      </p:sp>
      <p:sp>
        <p:nvSpPr>
          <p:cNvPr id="9" name="Rectangle 8">
            <a:extLst>
              <a:ext uri="{FF2B5EF4-FFF2-40B4-BE49-F238E27FC236}">
                <a16:creationId xmlns:a16="http://schemas.microsoft.com/office/drawing/2014/main" id="{7C2CA1CF-CC50-83DB-AB49-7F62B6267C1C}"/>
              </a:ext>
            </a:extLst>
          </p:cNvPr>
          <p:cNvSpPr/>
          <p:nvPr userDrawn="1"/>
        </p:nvSpPr>
        <p:spPr>
          <a:xfrm rot="5400000">
            <a:off x="-738808" y="7163717"/>
            <a:ext cx="2124000" cy="646387"/>
          </a:xfrm>
          <a:prstGeom prst="rect">
            <a:avLst/>
          </a:prstGeom>
          <a:solidFill>
            <a:srgbClr val="D38C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529" dirty="0">
              <a:solidFill>
                <a:srgbClr val="05203D"/>
              </a:solidFill>
              <a:latin typeface="Calibri" panose="020F0502020204030204" pitchFamily="34" charset="0"/>
              <a:cs typeface="Calibri" panose="020F0502020204030204" pitchFamily="34" charset="0"/>
            </a:endParaRPr>
          </a:p>
        </p:txBody>
      </p:sp>
      <p:sp>
        <p:nvSpPr>
          <p:cNvPr id="10" name="Rectangle 9">
            <a:extLst>
              <a:ext uri="{FF2B5EF4-FFF2-40B4-BE49-F238E27FC236}">
                <a16:creationId xmlns:a16="http://schemas.microsoft.com/office/drawing/2014/main" id="{4C20D536-4BCA-1165-9600-0C400DDD3C02}"/>
              </a:ext>
            </a:extLst>
          </p:cNvPr>
          <p:cNvSpPr/>
          <p:nvPr userDrawn="1"/>
        </p:nvSpPr>
        <p:spPr>
          <a:xfrm rot="5400000">
            <a:off x="-738807" y="9306623"/>
            <a:ext cx="2123999" cy="646387"/>
          </a:xfrm>
          <a:prstGeom prst="rect">
            <a:avLst/>
          </a:prstGeom>
          <a:solidFill>
            <a:srgbClr val="1E28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529" dirty="0">
              <a:solidFill>
                <a:srgbClr val="05203D"/>
              </a:solidFill>
              <a:latin typeface="Calibri" panose="020F0502020204030204" pitchFamily="34" charset="0"/>
              <a:cs typeface="Calibri" panose="020F0502020204030204" pitchFamily="34" charset="0"/>
            </a:endParaRPr>
          </a:p>
        </p:txBody>
      </p:sp>
      <p:sp>
        <p:nvSpPr>
          <p:cNvPr id="21" name="Text Placeholder 32">
            <a:extLst>
              <a:ext uri="{FF2B5EF4-FFF2-40B4-BE49-F238E27FC236}">
                <a16:creationId xmlns:a16="http://schemas.microsoft.com/office/drawing/2014/main" id="{A1D58329-A957-8771-6994-DABF5D62AD91}"/>
              </a:ext>
            </a:extLst>
          </p:cNvPr>
          <p:cNvSpPr>
            <a:spLocks noGrp="1"/>
          </p:cNvSpPr>
          <p:nvPr>
            <p:ph type="body" sz="quarter" idx="49" hasCustomPrompt="1"/>
          </p:nvPr>
        </p:nvSpPr>
        <p:spPr>
          <a:xfrm rot="16200000">
            <a:off x="-673454" y="921600"/>
            <a:ext cx="2096888" cy="292876"/>
          </a:xfrm>
          <a:prstGeom prst="rect">
            <a:avLst/>
          </a:prstGeom>
        </p:spPr>
        <p:txBody>
          <a:bodyPr anchor="ctr">
            <a:noAutofit/>
          </a:bodyPr>
          <a:lstStyle>
            <a:lvl1pPr marL="0" indent="0" algn="ctr">
              <a:buNone/>
              <a:defRPr sz="1500" b="0" i="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de-DE" dirty="0"/>
              <a:t>Einführung</a:t>
            </a:r>
            <a:endParaRPr lang="de-DE" dirty="0"/>
          </a:p>
        </p:txBody>
      </p:sp>
      <p:sp>
        <p:nvSpPr>
          <p:cNvPr id="22" name="Text Placeholder 32">
            <a:extLst>
              <a:ext uri="{FF2B5EF4-FFF2-40B4-BE49-F238E27FC236}">
                <a16:creationId xmlns:a16="http://schemas.microsoft.com/office/drawing/2014/main" id="{F8C23A6B-0D0B-E155-BA42-B106C695A696}"/>
              </a:ext>
            </a:extLst>
          </p:cNvPr>
          <p:cNvSpPr>
            <a:spLocks noGrp="1"/>
          </p:cNvSpPr>
          <p:nvPr>
            <p:ph type="body" sz="quarter" idx="50" hasCustomPrompt="1"/>
          </p:nvPr>
        </p:nvSpPr>
        <p:spPr>
          <a:xfrm rot="16200000">
            <a:off x="-719019" y="9490322"/>
            <a:ext cx="2110110" cy="292876"/>
          </a:xfrm>
          <a:prstGeom prst="rect">
            <a:avLst/>
          </a:prstGeom>
        </p:spPr>
        <p:txBody>
          <a:bodyPr anchor="ctr">
            <a:noAutofit/>
          </a:bodyPr>
          <a:lstStyle>
            <a:lvl1pPr marL="0" indent="0" algn="ctr">
              <a:buNone/>
              <a:defRPr sz="1500" b="0" i="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de-DE" dirty="0"/>
              <a:t>Fazit</a:t>
            </a:r>
            <a:endParaRPr lang="de-DE" dirty="0"/>
          </a:p>
        </p:txBody>
      </p:sp>
      <p:sp>
        <p:nvSpPr>
          <p:cNvPr id="23" name="Text Placeholder 32">
            <a:extLst>
              <a:ext uri="{FF2B5EF4-FFF2-40B4-BE49-F238E27FC236}">
                <a16:creationId xmlns:a16="http://schemas.microsoft.com/office/drawing/2014/main" id="{435C1345-B374-D74B-31EF-2678B6DFA580}"/>
              </a:ext>
            </a:extLst>
          </p:cNvPr>
          <p:cNvSpPr>
            <a:spLocks noGrp="1"/>
          </p:cNvSpPr>
          <p:nvPr>
            <p:ph type="body" sz="quarter" idx="61" hasCustomPrompt="1"/>
          </p:nvPr>
        </p:nvSpPr>
        <p:spPr>
          <a:xfrm>
            <a:off x="1704812" y="623738"/>
            <a:ext cx="5284924" cy="722656"/>
          </a:xfrm>
          <a:prstGeom prst="rect">
            <a:avLst/>
          </a:prstGeom>
          <a:noFill/>
        </p:spPr>
        <p:txBody>
          <a:bodyPr anchor="ctr">
            <a:noAutofit/>
          </a:bodyPr>
          <a:lstStyle>
            <a:lvl1pPr marL="19050" indent="0" algn="l">
              <a:lnSpc>
                <a:spcPts val="3800"/>
              </a:lnSpc>
              <a:spcBef>
                <a:spcPts val="0"/>
              </a:spcBef>
              <a:buNone/>
              <a:tabLst/>
              <a:defRPr sz="3000" b="1" i="0" spc="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de-DE" dirty="0"/>
              <a:t>HEADING</a:t>
            </a:r>
          </a:p>
        </p:txBody>
      </p:sp>
      <p:sp>
        <p:nvSpPr>
          <p:cNvPr id="24" name="Text Placeholder 32">
            <a:extLst>
              <a:ext uri="{FF2B5EF4-FFF2-40B4-BE49-F238E27FC236}">
                <a16:creationId xmlns:a16="http://schemas.microsoft.com/office/drawing/2014/main" id="{D6F34379-6A48-0CEF-C2D9-46377A2846CE}"/>
              </a:ext>
            </a:extLst>
          </p:cNvPr>
          <p:cNvSpPr>
            <a:spLocks noGrp="1"/>
          </p:cNvSpPr>
          <p:nvPr>
            <p:ph type="body" sz="quarter" idx="64" hasCustomPrompt="1"/>
          </p:nvPr>
        </p:nvSpPr>
        <p:spPr>
          <a:xfrm>
            <a:off x="1704813" y="1534332"/>
            <a:ext cx="5238428" cy="8400082"/>
          </a:xfrm>
          <a:prstGeom prst="rect">
            <a:avLst/>
          </a:prstGeom>
        </p:spPr>
        <p:txBody>
          <a:bodyPr numCol="1" spcCol="288000" anchor="t">
            <a:noAutofit/>
          </a:bodyPr>
          <a:lstStyle>
            <a:lvl1pPr marL="171450" indent="-171450" algn="l">
              <a:lnSpc>
                <a:spcPts val="1220"/>
              </a:lnSpc>
              <a:spcBef>
                <a:spcPts val="0"/>
              </a:spcBef>
              <a:buClr>
                <a:srgbClr val="4763AE"/>
              </a:buClr>
              <a:buFont typeface="Arial" panose="020B0604020202020204" pitchFamily="34" charset="0"/>
              <a:buChar char="•"/>
              <a:defRPr sz="1100" b="0" i="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77967" indent="0">
              <a:buNone/>
              <a:defRPr sz="3200">
                <a:solidFill>
                  <a:srgbClr val="011E3B"/>
                </a:solidFill>
                <a:latin typeface="Montserrat" pitchFamily="2" charset="77"/>
              </a:defRPr>
            </a:lvl2pPr>
            <a:lvl3pPr marL="755934" indent="0">
              <a:buNone/>
              <a:defRPr sz="3200">
                <a:solidFill>
                  <a:srgbClr val="011E3B"/>
                </a:solidFill>
                <a:latin typeface="Montserrat" pitchFamily="2" charset="77"/>
              </a:defRPr>
            </a:lvl3pPr>
            <a:lvl4pPr marL="1133901" indent="0">
              <a:buNone/>
              <a:defRPr sz="3200">
                <a:solidFill>
                  <a:srgbClr val="011E3B"/>
                </a:solidFill>
                <a:latin typeface="Montserrat" pitchFamily="2" charset="77"/>
              </a:defRPr>
            </a:lvl4pPr>
            <a:lvl5pPr marL="1511869" indent="0">
              <a:buNone/>
              <a:defRPr sz="3200">
                <a:solidFill>
                  <a:srgbClr val="011E3B"/>
                </a:solidFill>
                <a:latin typeface="Montserrat" pitchFamily="2" charset="77"/>
              </a:defRPr>
            </a:lvl5pPr>
          </a:lstStyle>
          <a:p>
            <a:pPr lvl="0"/>
            <a:r>
              <a:rPr lang="de-DE" dirty="0"/>
              <a:t>Click to type</a:t>
            </a:r>
            <a:endParaRPr lang="de-DE" dirty="0"/>
          </a:p>
        </p:txBody>
      </p:sp>
      <p:grpSp>
        <p:nvGrpSpPr>
          <p:cNvPr id="25" name="Graphic 2">
            <a:extLst>
              <a:ext uri="{FF2B5EF4-FFF2-40B4-BE49-F238E27FC236}">
                <a16:creationId xmlns:a16="http://schemas.microsoft.com/office/drawing/2014/main" id="{7FDD99C7-51A3-E03F-096B-0A085B79F7AD}"/>
              </a:ext>
            </a:extLst>
          </p:cNvPr>
          <p:cNvGrpSpPr/>
          <p:nvPr userDrawn="1"/>
        </p:nvGrpSpPr>
        <p:grpSpPr>
          <a:xfrm>
            <a:off x="135172" y="7279858"/>
            <a:ext cx="367192" cy="468477"/>
            <a:chOff x="5321116" y="858896"/>
            <a:chExt cx="888315" cy="1133345"/>
          </a:xfrm>
          <a:solidFill>
            <a:schemeClr val="bg1"/>
          </a:solidFill>
        </p:grpSpPr>
        <p:sp>
          <p:nvSpPr>
            <p:cNvPr id="26" name="Freeform 25">
              <a:extLst>
                <a:ext uri="{FF2B5EF4-FFF2-40B4-BE49-F238E27FC236}">
                  <a16:creationId xmlns:a16="http://schemas.microsoft.com/office/drawing/2014/main" id="{24201910-79F2-3CA6-C66C-B93A2021197A}"/>
                </a:ext>
              </a:extLst>
            </p:cNvPr>
            <p:cNvSpPr/>
            <p:nvPr/>
          </p:nvSpPr>
          <p:spPr>
            <a:xfrm>
              <a:off x="5484486" y="1083374"/>
              <a:ext cx="277113" cy="317697"/>
            </a:xfrm>
            <a:custGeom>
              <a:avLst/>
              <a:gdLst>
                <a:gd name="connsiteX0" fmla="*/ 260815 w 277113"/>
                <a:gd name="connsiteY0" fmla="*/ 317697 h 317697"/>
                <a:gd name="connsiteX1" fmla="*/ 248251 w 277113"/>
                <a:gd name="connsiteY1" fmla="*/ 311925 h 317697"/>
                <a:gd name="connsiteX2" fmla="*/ 191206 w 277113"/>
                <a:gd name="connsiteY2" fmla="*/ 277969 h 317697"/>
                <a:gd name="connsiteX3" fmla="*/ 89338 w 277113"/>
                <a:gd name="connsiteY3" fmla="*/ 228394 h 317697"/>
                <a:gd name="connsiteX4" fmla="*/ 15314 w 277113"/>
                <a:gd name="connsiteY4" fmla="*/ 79328 h 317697"/>
                <a:gd name="connsiteX5" fmla="*/ 1053 w 277113"/>
                <a:gd name="connsiteY5" fmla="*/ 22282 h 317697"/>
                <a:gd name="connsiteX6" fmla="*/ 7165 w 277113"/>
                <a:gd name="connsiteY6" fmla="*/ 2927 h 317697"/>
                <a:gd name="connsiteX7" fmla="*/ 27539 w 277113"/>
                <a:gd name="connsiteY7" fmla="*/ 4285 h 317697"/>
                <a:gd name="connsiteX8" fmla="*/ 114126 w 277113"/>
                <a:gd name="connsiteY8" fmla="*/ 38920 h 317697"/>
                <a:gd name="connsiteX9" fmla="*/ 211918 w 277113"/>
                <a:gd name="connsiteY9" fmla="*/ 77290 h 317697"/>
                <a:gd name="connsiteX10" fmla="*/ 211918 w 277113"/>
                <a:gd name="connsiteY10" fmla="*/ 77290 h 317697"/>
                <a:gd name="connsiteX11" fmla="*/ 212937 w 277113"/>
                <a:gd name="connsiteY11" fmla="*/ 77969 h 317697"/>
                <a:gd name="connsiteX12" fmla="*/ 217351 w 277113"/>
                <a:gd name="connsiteY12" fmla="*/ 81365 h 317697"/>
                <a:gd name="connsiteX13" fmla="*/ 277114 w 277113"/>
                <a:gd name="connsiteY13" fmla="*/ 237222 h 317697"/>
                <a:gd name="connsiteX14" fmla="*/ 277114 w 277113"/>
                <a:gd name="connsiteY14" fmla="*/ 238580 h 317697"/>
                <a:gd name="connsiteX15" fmla="*/ 277114 w 277113"/>
                <a:gd name="connsiteY15" fmla="*/ 238580 h 317697"/>
                <a:gd name="connsiteX16" fmla="*/ 277114 w 277113"/>
                <a:gd name="connsiteY16" fmla="*/ 248767 h 317697"/>
                <a:gd name="connsiteX17" fmla="*/ 277114 w 277113"/>
                <a:gd name="connsiteY17" fmla="*/ 274234 h 317697"/>
                <a:gd name="connsiteX18" fmla="*/ 277114 w 277113"/>
                <a:gd name="connsiteY18" fmla="*/ 301398 h 317697"/>
                <a:gd name="connsiteX19" fmla="*/ 266248 w 277113"/>
                <a:gd name="connsiteY19" fmla="*/ 316679 h 317697"/>
                <a:gd name="connsiteX20" fmla="*/ 260815 w 277113"/>
                <a:gd name="connsiteY20" fmla="*/ 317697 h 317697"/>
                <a:gd name="connsiteX21" fmla="*/ 42819 w 277113"/>
                <a:gd name="connsiteY21" fmla="*/ 49786 h 317697"/>
                <a:gd name="connsiteX22" fmla="*/ 47572 w 277113"/>
                <a:gd name="connsiteY22" fmla="*/ 72536 h 317697"/>
                <a:gd name="connsiteX23" fmla="*/ 108353 w 277113"/>
                <a:gd name="connsiteY23" fmla="*/ 201568 h 317697"/>
                <a:gd name="connsiteX24" fmla="*/ 200713 w 277113"/>
                <a:gd name="connsiteY24" fmla="*/ 246730 h 317697"/>
                <a:gd name="connsiteX25" fmla="*/ 245195 w 277113"/>
                <a:gd name="connsiteY25" fmla="*/ 265066 h 317697"/>
                <a:gd name="connsiteX26" fmla="*/ 245195 w 277113"/>
                <a:gd name="connsiteY26" fmla="*/ 248767 h 317697"/>
                <a:gd name="connsiteX27" fmla="*/ 245195 w 277113"/>
                <a:gd name="connsiteY27" fmla="*/ 240957 h 317697"/>
                <a:gd name="connsiteX28" fmla="*/ 245195 w 277113"/>
                <a:gd name="connsiteY28" fmla="*/ 238580 h 317697"/>
                <a:gd name="connsiteX29" fmla="*/ 245195 w 277113"/>
                <a:gd name="connsiteY29" fmla="*/ 237562 h 317697"/>
                <a:gd name="connsiteX30" fmla="*/ 196978 w 277113"/>
                <a:gd name="connsiteY30" fmla="*/ 106153 h 317697"/>
                <a:gd name="connsiteX31" fmla="*/ 194262 w 277113"/>
                <a:gd name="connsiteY31" fmla="*/ 104115 h 317697"/>
                <a:gd name="connsiteX32" fmla="*/ 193243 w 277113"/>
                <a:gd name="connsiteY32" fmla="*/ 103436 h 317697"/>
                <a:gd name="connsiteX33" fmla="*/ 105297 w 277113"/>
                <a:gd name="connsiteY33" fmla="*/ 69820 h 317697"/>
                <a:gd name="connsiteX34" fmla="*/ 42819 w 277113"/>
                <a:gd name="connsiteY34" fmla="*/ 49786 h 3176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277113" h="317697">
                  <a:moveTo>
                    <a:pt x="260815" y="317697"/>
                  </a:moveTo>
                  <a:cubicBezTo>
                    <a:pt x="256061" y="317697"/>
                    <a:pt x="251647" y="315660"/>
                    <a:pt x="248251" y="311925"/>
                  </a:cubicBezTo>
                  <a:cubicBezTo>
                    <a:pt x="229236" y="289174"/>
                    <a:pt x="214975" y="285100"/>
                    <a:pt x="191206" y="277969"/>
                  </a:cubicBezTo>
                  <a:cubicBezTo>
                    <a:pt x="166418" y="270499"/>
                    <a:pt x="135518" y="261331"/>
                    <a:pt x="89338" y="228394"/>
                  </a:cubicBezTo>
                  <a:cubicBezTo>
                    <a:pt x="37386" y="191382"/>
                    <a:pt x="25841" y="131959"/>
                    <a:pt x="15314" y="79328"/>
                  </a:cubicBezTo>
                  <a:cubicBezTo>
                    <a:pt x="11240" y="58275"/>
                    <a:pt x="7165" y="38241"/>
                    <a:pt x="1053" y="22282"/>
                  </a:cubicBezTo>
                  <a:cubicBezTo>
                    <a:pt x="-1664" y="15151"/>
                    <a:pt x="1053" y="7341"/>
                    <a:pt x="7165" y="2927"/>
                  </a:cubicBezTo>
                  <a:cubicBezTo>
                    <a:pt x="13277" y="-1487"/>
                    <a:pt x="21766" y="-808"/>
                    <a:pt x="27539" y="4285"/>
                  </a:cubicBezTo>
                  <a:cubicBezTo>
                    <a:pt x="42479" y="18207"/>
                    <a:pt x="79151" y="28734"/>
                    <a:pt x="114126" y="38920"/>
                  </a:cubicBezTo>
                  <a:cubicBezTo>
                    <a:pt x="150459" y="49446"/>
                    <a:pt x="188489" y="60312"/>
                    <a:pt x="211918" y="77290"/>
                  </a:cubicBezTo>
                  <a:cubicBezTo>
                    <a:pt x="211918" y="77290"/>
                    <a:pt x="211918" y="77290"/>
                    <a:pt x="211918" y="77290"/>
                  </a:cubicBezTo>
                  <a:lnTo>
                    <a:pt x="212937" y="77969"/>
                  </a:lnTo>
                  <a:cubicBezTo>
                    <a:pt x="214635" y="78988"/>
                    <a:pt x="215993" y="80007"/>
                    <a:pt x="217351" y="81365"/>
                  </a:cubicBezTo>
                  <a:cubicBezTo>
                    <a:pt x="271002" y="126866"/>
                    <a:pt x="276434" y="185609"/>
                    <a:pt x="277114" y="237222"/>
                  </a:cubicBezTo>
                  <a:cubicBezTo>
                    <a:pt x="277114" y="237562"/>
                    <a:pt x="277114" y="238241"/>
                    <a:pt x="277114" y="238580"/>
                  </a:cubicBezTo>
                  <a:lnTo>
                    <a:pt x="277114" y="238580"/>
                  </a:lnTo>
                  <a:cubicBezTo>
                    <a:pt x="277114" y="242315"/>
                    <a:pt x="277114" y="245711"/>
                    <a:pt x="277114" y="248767"/>
                  </a:cubicBezTo>
                  <a:cubicBezTo>
                    <a:pt x="277114" y="257256"/>
                    <a:pt x="277114" y="265745"/>
                    <a:pt x="277114" y="274234"/>
                  </a:cubicBezTo>
                  <a:cubicBezTo>
                    <a:pt x="277114" y="283062"/>
                    <a:pt x="277114" y="292230"/>
                    <a:pt x="277114" y="301398"/>
                  </a:cubicBezTo>
                  <a:cubicBezTo>
                    <a:pt x="277114" y="310567"/>
                    <a:pt x="272699" y="314302"/>
                    <a:pt x="266248" y="316679"/>
                  </a:cubicBezTo>
                  <a:cubicBezTo>
                    <a:pt x="264550" y="317358"/>
                    <a:pt x="262513" y="317697"/>
                    <a:pt x="260815" y="317697"/>
                  </a:cubicBezTo>
                  <a:close/>
                  <a:moveTo>
                    <a:pt x="42819" y="49786"/>
                  </a:moveTo>
                  <a:cubicBezTo>
                    <a:pt x="44517" y="57256"/>
                    <a:pt x="45875" y="64727"/>
                    <a:pt x="47572" y="72536"/>
                  </a:cubicBezTo>
                  <a:cubicBezTo>
                    <a:pt x="57080" y="121433"/>
                    <a:pt x="66927" y="172027"/>
                    <a:pt x="108353" y="201568"/>
                  </a:cubicBezTo>
                  <a:cubicBezTo>
                    <a:pt x="150119" y="231450"/>
                    <a:pt x="176944" y="239599"/>
                    <a:pt x="200713" y="246730"/>
                  </a:cubicBezTo>
                  <a:cubicBezTo>
                    <a:pt x="216333" y="251483"/>
                    <a:pt x="230594" y="255558"/>
                    <a:pt x="245195" y="265066"/>
                  </a:cubicBezTo>
                  <a:cubicBezTo>
                    <a:pt x="245195" y="259633"/>
                    <a:pt x="245195" y="254200"/>
                    <a:pt x="245195" y="248767"/>
                  </a:cubicBezTo>
                  <a:cubicBezTo>
                    <a:pt x="245195" y="243334"/>
                    <a:pt x="245195" y="243334"/>
                    <a:pt x="245195" y="240957"/>
                  </a:cubicBezTo>
                  <a:cubicBezTo>
                    <a:pt x="245195" y="240278"/>
                    <a:pt x="245195" y="239259"/>
                    <a:pt x="245195" y="238580"/>
                  </a:cubicBezTo>
                  <a:cubicBezTo>
                    <a:pt x="245195" y="238580"/>
                    <a:pt x="245195" y="237901"/>
                    <a:pt x="245195" y="237562"/>
                  </a:cubicBezTo>
                  <a:cubicBezTo>
                    <a:pt x="244516" y="180855"/>
                    <a:pt x="236027" y="139090"/>
                    <a:pt x="196978" y="106153"/>
                  </a:cubicBezTo>
                  <a:cubicBezTo>
                    <a:pt x="195959" y="105474"/>
                    <a:pt x="195280" y="104794"/>
                    <a:pt x="194262" y="104115"/>
                  </a:cubicBezTo>
                  <a:lnTo>
                    <a:pt x="193243" y="103436"/>
                  </a:lnTo>
                  <a:cubicBezTo>
                    <a:pt x="174228" y="89854"/>
                    <a:pt x="139253" y="79667"/>
                    <a:pt x="105297" y="69820"/>
                  </a:cubicBezTo>
                  <a:cubicBezTo>
                    <a:pt x="82886" y="63368"/>
                    <a:pt x="61155" y="57256"/>
                    <a:pt x="42819" y="49786"/>
                  </a:cubicBezTo>
                  <a:close/>
                </a:path>
              </a:pathLst>
            </a:custGeom>
            <a:grpFill/>
            <a:ln w="3393" cap="flat">
              <a:noFill/>
              <a:prstDash val="solid"/>
              <a:miter/>
            </a:ln>
          </p:spPr>
          <p:txBody>
            <a:bodyPr rtlCol="0" anchor="ctr"/>
            <a:lstStyle/>
            <a:p>
              <a:endParaRPr lang="de-DE" dirty="0">
                <a:solidFill>
                  <a:schemeClr val="bg1"/>
                </a:solidFill>
              </a:endParaRPr>
            </a:p>
          </p:txBody>
        </p:sp>
        <p:sp>
          <p:nvSpPr>
            <p:cNvPr id="27" name="Freeform 26">
              <a:extLst>
                <a:ext uri="{FF2B5EF4-FFF2-40B4-BE49-F238E27FC236}">
                  <a16:creationId xmlns:a16="http://schemas.microsoft.com/office/drawing/2014/main" id="{94385BE5-8CE7-20D3-8A94-69A70B3B1F1E}"/>
                </a:ext>
              </a:extLst>
            </p:cNvPr>
            <p:cNvSpPr/>
            <p:nvPr/>
          </p:nvSpPr>
          <p:spPr>
            <a:xfrm>
              <a:off x="5667542" y="858896"/>
              <a:ext cx="256366" cy="489883"/>
            </a:xfrm>
            <a:custGeom>
              <a:avLst/>
              <a:gdLst>
                <a:gd name="connsiteX0" fmla="*/ 77759 w 256366"/>
                <a:gd name="connsiteY0" fmla="*/ 489883 h 489883"/>
                <a:gd name="connsiteX1" fmla="*/ 66214 w 256366"/>
                <a:gd name="connsiteY1" fmla="*/ 485129 h 489883"/>
                <a:gd name="connsiteX2" fmla="*/ 66214 w 256366"/>
                <a:gd name="connsiteY2" fmla="*/ 462040 h 489883"/>
                <a:gd name="connsiteX3" fmla="*/ 66214 w 256366"/>
                <a:gd name="connsiteY3" fmla="*/ 462040 h 489883"/>
                <a:gd name="connsiteX4" fmla="*/ 130730 w 256366"/>
                <a:gd name="connsiteY4" fmla="*/ 400919 h 489883"/>
                <a:gd name="connsiteX5" fmla="*/ 224448 w 256366"/>
                <a:gd name="connsiteY5" fmla="*/ 240308 h 489883"/>
                <a:gd name="connsiteX6" fmla="*/ 201019 w 256366"/>
                <a:gd name="connsiteY6" fmla="*/ 100410 h 489883"/>
                <a:gd name="connsiteX7" fmla="*/ 188794 w 256366"/>
                <a:gd name="connsiteY7" fmla="*/ 54230 h 489883"/>
                <a:gd name="connsiteX8" fmla="*/ 138540 w 256366"/>
                <a:gd name="connsiteY8" fmla="*/ 99052 h 489883"/>
                <a:gd name="connsiteX9" fmla="*/ 32937 w 256366"/>
                <a:gd name="connsiteY9" fmla="*/ 263398 h 489883"/>
                <a:gd name="connsiteX10" fmla="*/ 35654 w 256366"/>
                <a:gd name="connsiteY10" fmla="*/ 312634 h 489883"/>
                <a:gd name="connsiteX11" fmla="*/ 21392 w 256366"/>
                <a:gd name="connsiteY11" fmla="*/ 330970 h 489883"/>
                <a:gd name="connsiteX12" fmla="*/ 3056 w 256366"/>
                <a:gd name="connsiteY12" fmla="*/ 316709 h 489883"/>
                <a:gd name="connsiteX13" fmla="*/ 0 w 256366"/>
                <a:gd name="connsiteY13" fmla="*/ 263398 h 489883"/>
                <a:gd name="connsiteX14" fmla="*/ 117487 w 256366"/>
                <a:gd name="connsiteY14" fmla="*/ 73925 h 489883"/>
                <a:gd name="connsiteX15" fmla="*/ 188115 w 256366"/>
                <a:gd name="connsiteY15" fmla="*/ 6353 h 489883"/>
                <a:gd name="connsiteX16" fmla="*/ 206112 w 256366"/>
                <a:gd name="connsiteY16" fmla="*/ 920 h 489883"/>
                <a:gd name="connsiteX17" fmla="*/ 216978 w 256366"/>
                <a:gd name="connsiteY17" fmla="*/ 16200 h 489883"/>
                <a:gd name="connsiteX18" fmla="*/ 231918 w 256366"/>
                <a:gd name="connsiteY18" fmla="*/ 91582 h 489883"/>
                <a:gd name="connsiteX19" fmla="*/ 256366 w 256366"/>
                <a:gd name="connsiteY19" fmla="*/ 240308 h 489883"/>
                <a:gd name="connsiteX20" fmla="*/ 151443 w 256366"/>
                <a:gd name="connsiteY20" fmla="*/ 425707 h 489883"/>
                <a:gd name="connsiteX21" fmla="*/ 89643 w 256366"/>
                <a:gd name="connsiteY21" fmla="*/ 483771 h 489883"/>
                <a:gd name="connsiteX22" fmla="*/ 88964 w 256366"/>
                <a:gd name="connsiteY22" fmla="*/ 484450 h 489883"/>
                <a:gd name="connsiteX23" fmla="*/ 88625 w 256366"/>
                <a:gd name="connsiteY23" fmla="*/ 484450 h 489883"/>
                <a:gd name="connsiteX24" fmla="*/ 77080 w 256366"/>
                <a:gd name="connsiteY24" fmla="*/ 489544 h 489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6366" h="489883">
                  <a:moveTo>
                    <a:pt x="77759" y="489883"/>
                  </a:moveTo>
                  <a:cubicBezTo>
                    <a:pt x="73684" y="489883"/>
                    <a:pt x="69270" y="488185"/>
                    <a:pt x="66214" y="485129"/>
                  </a:cubicBezTo>
                  <a:cubicBezTo>
                    <a:pt x="59762" y="478678"/>
                    <a:pt x="59762" y="468491"/>
                    <a:pt x="66214" y="462040"/>
                  </a:cubicBezTo>
                  <a:lnTo>
                    <a:pt x="66214" y="462040"/>
                  </a:lnTo>
                  <a:cubicBezTo>
                    <a:pt x="87267" y="438270"/>
                    <a:pt x="109338" y="419255"/>
                    <a:pt x="130730" y="400919"/>
                  </a:cubicBezTo>
                  <a:cubicBezTo>
                    <a:pt x="183022" y="356097"/>
                    <a:pt x="224448" y="320444"/>
                    <a:pt x="224448" y="240308"/>
                  </a:cubicBezTo>
                  <a:cubicBezTo>
                    <a:pt x="224448" y="160173"/>
                    <a:pt x="212224" y="138101"/>
                    <a:pt x="201019" y="100410"/>
                  </a:cubicBezTo>
                  <a:cubicBezTo>
                    <a:pt x="196604" y="84791"/>
                    <a:pt x="191850" y="69511"/>
                    <a:pt x="188794" y="54230"/>
                  </a:cubicBezTo>
                  <a:cubicBezTo>
                    <a:pt x="172835" y="70190"/>
                    <a:pt x="155518" y="84791"/>
                    <a:pt x="138540" y="99052"/>
                  </a:cubicBezTo>
                  <a:cubicBezTo>
                    <a:pt x="84211" y="144553"/>
                    <a:pt x="32937" y="187677"/>
                    <a:pt x="32937" y="263398"/>
                  </a:cubicBezTo>
                  <a:cubicBezTo>
                    <a:pt x="32937" y="339120"/>
                    <a:pt x="33956" y="298033"/>
                    <a:pt x="35654" y="312634"/>
                  </a:cubicBezTo>
                  <a:cubicBezTo>
                    <a:pt x="36672" y="321462"/>
                    <a:pt x="30560" y="329612"/>
                    <a:pt x="21392" y="330970"/>
                  </a:cubicBezTo>
                  <a:cubicBezTo>
                    <a:pt x="12564" y="331989"/>
                    <a:pt x="4414" y="325877"/>
                    <a:pt x="3056" y="316709"/>
                  </a:cubicBezTo>
                  <a:cubicBezTo>
                    <a:pt x="1019" y="300750"/>
                    <a:pt x="0" y="283092"/>
                    <a:pt x="0" y="263398"/>
                  </a:cubicBezTo>
                  <a:cubicBezTo>
                    <a:pt x="0" y="172397"/>
                    <a:pt x="59762" y="122482"/>
                    <a:pt x="117487" y="73925"/>
                  </a:cubicBezTo>
                  <a:cubicBezTo>
                    <a:pt x="143973" y="51854"/>
                    <a:pt x="169100" y="30801"/>
                    <a:pt x="188115" y="6353"/>
                  </a:cubicBezTo>
                  <a:cubicBezTo>
                    <a:pt x="192530" y="920"/>
                    <a:pt x="199660" y="-1457"/>
                    <a:pt x="206112" y="920"/>
                  </a:cubicBezTo>
                  <a:cubicBezTo>
                    <a:pt x="212563" y="3297"/>
                    <a:pt x="216978" y="9409"/>
                    <a:pt x="216978" y="16200"/>
                  </a:cubicBezTo>
                  <a:cubicBezTo>
                    <a:pt x="216978" y="39969"/>
                    <a:pt x="223769" y="63738"/>
                    <a:pt x="231918" y="91582"/>
                  </a:cubicBezTo>
                  <a:cubicBezTo>
                    <a:pt x="242784" y="129273"/>
                    <a:pt x="256366" y="176132"/>
                    <a:pt x="256366" y="240308"/>
                  </a:cubicBezTo>
                  <a:cubicBezTo>
                    <a:pt x="256366" y="335384"/>
                    <a:pt x="205433" y="379187"/>
                    <a:pt x="151443" y="425707"/>
                  </a:cubicBezTo>
                  <a:cubicBezTo>
                    <a:pt x="130730" y="443364"/>
                    <a:pt x="109338" y="461700"/>
                    <a:pt x="89643" y="483771"/>
                  </a:cubicBezTo>
                  <a:cubicBezTo>
                    <a:pt x="89643" y="483771"/>
                    <a:pt x="89304" y="484111"/>
                    <a:pt x="88964" y="484450"/>
                  </a:cubicBezTo>
                  <a:lnTo>
                    <a:pt x="88625" y="484450"/>
                  </a:lnTo>
                  <a:cubicBezTo>
                    <a:pt x="85569" y="488185"/>
                    <a:pt x="81154" y="489544"/>
                    <a:pt x="77080" y="489544"/>
                  </a:cubicBezTo>
                  <a:close/>
                </a:path>
              </a:pathLst>
            </a:custGeom>
            <a:grpFill/>
            <a:ln w="3393" cap="flat">
              <a:noFill/>
              <a:prstDash val="solid"/>
              <a:miter/>
            </a:ln>
          </p:spPr>
          <p:txBody>
            <a:bodyPr rtlCol="0" anchor="ctr"/>
            <a:lstStyle/>
            <a:p>
              <a:endParaRPr lang="de-DE" dirty="0">
                <a:solidFill>
                  <a:schemeClr val="bg1"/>
                </a:solidFill>
              </a:endParaRPr>
            </a:p>
          </p:txBody>
        </p:sp>
        <p:sp>
          <p:nvSpPr>
            <p:cNvPr id="28" name="Freeform 27">
              <a:extLst>
                <a:ext uri="{FF2B5EF4-FFF2-40B4-BE49-F238E27FC236}">
                  <a16:creationId xmlns:a16="http://schemas.microsoft.com/office/drawing/2014/main" id="{48CC6B86-DFBA-6FBA-3517-5037FE5E4263}"/>
                </a:ext>
              </a:extLst>
            </p:cNvPr>
            <p:cNvSpPr/>
            <p:nvPr/>
          </p:nvSpPr>
          <p:spPr>
            <a:xfrm>
              <a:off x="5729002" y="1020941"/>
              <a:ext cx="113833" cy="327837"/>
            </a:xfrm>
            <a:custGeom>
              <a:avLst/>
              <a:gdLst>
                <a:gd name="connsiteX0" fmla="*/ 16299 w 113833"/>
                <a:gd name="connsiteY0" fmla="*/ 327838 h 327837"/>
                <a:gd name="connsiteX1" fmla="*/ 0 w 113833"/>
                <a:gd name="connsiteY1" fmla="*/ 311539 h 327837"/>
                <a:gd name="connsiteX2" fmla="*/ 0 w 113833"/>
                <a:gd name="connsiteY2" fmla="*/ 301692 h 327837"/>
                <a:gd name="connsiteX3" fmla="*/ 0 w 113833"/>
                <a:gd name="connsiteY3" fmla="*/ 299654 h 327837"/>
                <a:gd name="connsiteX4" fmla="*/ 0 w 113833"/>
                <a:gd name="connsiteY4" fmla="*/ 299315 h 327837"/>
                <a:gd name="connsiteX5" fmla="*/ 83871 w 113833"/>
                <a:gd name="connsiteY5" fmla="*/ 7635 h 327837"/>
                <a:gd name="connsiteX6" fmla="*/ 106282 w 113833"/>
                <a:gd name="connsiteY6" fmla="*/ 2541 h 327837"/>
                <a:gd name="connsiteX7" fmla="*/ 111375 w 113833"/>
                <a:gd name="connsiteY7" fmla="*/ 24952 h 327837"/>
                <a:gd name="connsiteX8" fmla="*/ 111375 w 113833"/>
                <a:gd name="connsiteY8" fmla="*/ 24952 h 327837"/>
                <a:gd name="connsiteX9" fmla="*/ 32598 w 113833"/>
                <a:gd name="connsiteY9" fmla="*/ 299994 h 327837"/>
                <a:gd name="connsiteX10" fmla="*/ 32598 w 113833"/>
                <a:gd name="connsiteY10" fmla="*/ 302371 h 327837"/>
                <a:gd name="connsiteX11" fmla="*/ 32598 w 113833"/>
                <a:gd name="connsiteY11" fmla="*/ 303390 h 327837"/>
                <a:gd name="connsiteX12" fmla="*/ 32598 w 113833"/>
                <a:gd name="connsiteY12" fmla="*/ 311539 h 327837"/>
                <a:gd name="connsiteX13" fmla="*/ 16299 w 113833"/>
                <a:gd name="connsiteY13" fmla="*/ 327838 h 3278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3833" h="327837">
                  <a:moveTo>
                    <a:pt x="16299" y="327838"/>
                  </a:moveTo>
                  <a:cubicBezTo>
                    <a:pt x="7131" y="327838"/>
                    <a:pt x="0" y="320707"/>
                    <a:pt x="0" y="311539"/>
                  </a:cubicBezTo>
                  <a:cubicBezTo>
                    <a:pt x="0" y="302371"/>
                    <a:pt x="0" y="305087"/>
                    <a:pt x="0" y="301692"/>
                  </a:cubicBezTo>
                  <a:lnTo>
                    <a:pt x="0" y="299654"/>
                  </a:lnTo>
                  <a:cubicBezTo>
                    <a:pt x="0" y="299654"/>
                    <a:pt x="0" y="299654"/>
                    <a:pt x="0" y="299315"/>
                  </a:cubicBezTo>
                  <a:cubicBezTo>
                    <a:pt x="3735" y="138025"/>
                    <a:pt x="80475" y="12728"/>
                    <a:pt x="83871" y="7635"/>
                  </a:cubicBezTo>
                  <a:cubicBezTo>
                    <a:pt x="88625" y="-175"/>
                    <a:pt x="98812" y="-2213"/>
                    <a:pt x="106282" y="2541"/>
                  </a:cubicBezTo>
                  <a:cubicBezTo>
                    <a:pt x="113752" y="7295"/>
                    <a:pt x="116129" y="17482"/>
                    <a:pt x="111375" y="24952"/>
                  </a:cubicBezTo>
                  <a:lnTo>
                    <a:pt x="111375" y="24952"/>
                  </a:lnTo>
                  <a:cubicBezTo>
                    <a:pt x="110696" y="26310"/>
                    <a:pt x="35993" y="148212"/>
                    <a:pt x="32598" y="299994"/>
                  </a:cubicBezTo>
                  <a:lnTo>
                    <a:pt x="32598" y="302371"/>
                  </a:lnTo>
                  <a:cubicBezTo>
                    <a:pt x="32598" y="302710"/>
                    <a:pt x="32598" y="303050"/>
                    <a:pt x="32598" y="303390"/>
                  </a:cubicBezTo>
                  <a:cubicBezTo>
                    <a:pt x="32598" y="305766"/>
                    <a:pt x="32598" y="308822"/>
                    <a:pt x="32598" y="311539"/>
                  </a:cubicBezTo>
                  <a:cubicBezTo>
                    <a:pt x="32598" y="320707"/>
                    <a:pt x="25467" y="327838"/>
                    <a:pt x="16299" y="327838"/>
                  </a:cubicBezTo>
                  <a:close/>
                </a:path>
              </a:pathLst>
            </a:custGeom>
            <a:grpFill/>
            <a:ln w="3393" cap="flat">
              <a:noFill/>
              <a:prstDash val="solid"/>
              <a:miter/>
            </a:ln>
          </p:spPr>
          <p:txBody>
            <a:bodyPr rtlCol="0" anchor="ctr"/>
            <a:lstStyle/>
            <a:p>
              <a:endParaRPr lang="de-DE" dirty="0">
                <a:solidFill>
                  <a:schemeClr val="bg1"/>
                </a:solidFill>
              </a:endParaRPr>
            </a:p>
          </p:txBody>
        </p:sp>
        <p:sp>
          <p:nvSpPr>
            <p:cNvPr id="29" name="Freeform 28">
              <a:extLst>
                <a:ext uri="{FF2B5EF4-FFF2-40B4-BE49-F238E27FC236}">
                  <a16:creationId xmlns:a16="http://schemas.microsoft.com/office/drawing/2014/main" id="{ABB4FA52-6F26-6059-7BA9-F506F69F4EA2}"/>
                </a:ext>
              </a:extLst>
            </p:cNvPr>
            <p:cNvSpPr/>
            <p:nvPr/>
          </p:nvSpPr>
          <p:spPr>
            <a:xfrm>
              <a:off x="5606832" y="1205557"/>
              <a:ext cx="155106" cy="644069"/>
            </a:xfrm>
            <a:custGeom>
              <a:avLst/>
              <a:gdLst>
                <a:gd name="connsiteX0" fmla="*/ 138468 w 155106"/>
                <a:gd name="connsiteY0" fmla="*/ 643730 h 644069"/>
                <a:gd name="connsiteX1" fmla="*/ 122169 w 155106"/>
                <a:gd name="connsiteY1" fmla="*/ 627432 h 644069"/>
                <a:gd name="connsiteX2" fmla="*/ 122169 w 155106"/>
                <a:gd name="connsiteY2" fmla="*/ 179215 h 644069"/>
                <a:gd name="connsiteX3" fmla="*/ 5362 w 155106"/>
                <a:gd name="connsiteY3" fmla="*/ 28451 h 644069"/>
                <a:gd name="connsiteX4" fmla="*/ 4343 w 155106"/>
                <a:gd name="connsiteY4" fmla="*/ 5361 h 644069"/>
                <a:gd name="connsiteX5" fmla="*/ 27433 w 155106"/>
                <a:gd name="connsiteY5" fmla="*/ 4343 h 644069"/>
                <a:gd name="connsiteX6" fmla="*/ 155107 w 155106"/>
                <a:gd name="connsiteY6" fmla="*/ 179555 h 644069"/>
                <a:gd name="connsiteX7" fmla="*/ 155107 w 155106"/>
                <a:gd name="connsiteY7" fmla="*/ 627771 h 644069"/>
                <a:gd name="connsiteX8" fmla="*/ 138808 w 155106"/>
                <a:gd name="connsiteY8" fmla="*/ 644070 h 6440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5106" h="644069">
                  <a:moveTo>
                    <a:pt x="138468" y="643730"/>
                  </a:moveTo>
                  <a:cubicBezTo>
                    <a:pt x="129300" y="643730"/>
                    <a:pt x="122169" y="636600"/>
                    <a:pt x="122169" y="627432"/>
                  </a:cubicBezTo>
                  <a:lnTo>
                    <a:pt x="122169" y="179215"/>
                  </a:lnTo>
                  <a:cubicBezTo>
                    <a:pt x="122169" y="148315"/>
                    <a:pt x="53918" y="72254"/>
                    <a:pt x="5362" y="28451"/>
                  </a:cubicBezTo>
                  <a:cubicBezTo>
                    <a:pt x="-1430" y="22339"/>
                    <a:pt x="-1769" y="12153"/>
                    <a:pt x="4343" y="5361"/>
                  </a:cubicBezTo>
                  <a:cubicBezTo>
                    <a:pt x="10455" y="-1430"/>
                    <a:pt x="20642" y="-1769"/>
                    <a:pt x="27433" y="4343"/>
                  </a:cubicBezTo>
                  <a:cubicBezTo>
                    <a:pt x="48825" y="23698"/>
                    <a:pt x="155107" y="122848"/>
                    <a:pt x="155107" y="179555"/>
                  </a:cubicBezTo>
                  <a:lnTo>
                    <a:pt x="155107" y="627771"/>
                  </a:lnTo>
                  <a:cubicBezTo>
                    <a:pt x="155107" y="636939"/>
                    <a:pt x="147976" y="644070"/>
                    <a:pt x="138808" y="644070"/>
                  </a:cubicBezTo>
                  <a:close/>
                </a:path>
              </a:pathLst>
            </a:custGeom>
            <a:grpFill/>
            <a:ln w="3393" cap="flat">
              <a:noFill/>
              <a:prstDash val="solid"/>
              <a:miter/>
            </a:ln>
          </p:spPr>
          <p:txBody>
            <a:bodyPr rtlCol="0" anchor="ctr"/>
            <a:lstStyle/>
            <a:p>
              <a:endParaRPr lang="de-DE" dirty="0">
                <a:solidFill>
                  <a:schemeClr val="bg1"/>
                </a:solidFill>
              </a:endParaRPr>
            </a:p>
          </p:txBody>
        </p:sp>
        <p:sp>
          <p:nvSpPr>
            <p:cNvPr id="31" name="Freeform 30">
              <a:extLst>
                <a:ext uri="{FF2B5EF4-FFF2-40B4-BE49-F238E27FC236}">
                  <a16:creationId xmlns:a16="http://schemas.microsoft.com/office/drawing/2014/main" id="{EE5F0E85-2869-79FC-8D9F-0CA7E5787274}"/>
                </a:ext>
              </a:extLst>
            </p:cNvPr>
            <p:cNvSpPr/>
            <p:nvPr/>
          </p:nvSpPr>
          <p:spPr>
            <a:xfrm>
              <a:off x="5810496" y="1205446"/>
              <a:ext cx="398935" cy="381363"/>
            </a:xfrm>
            <a:custGeom>
              <a:avLst/>
              <a:gdLst>
                <a:gd name="connsiteX0" fmla="*/ 16299 w 398935"/>
                <a:gd name="connsiteY0" fmla="*/ 381363 h 381363"/>
                <a:gd name="connsiteX1" fmla="*/ 0 w 398935"/>
                <a:gd name="connsiteY1" fmla="*/ 365064 h 381363"/>
                <a:gd name="connsiteX2" fmla="*/ 0 w 398935"/>
                <a:gd name="connsiteY2" fmla="*/ 359631 h 381363"/>
                <a:gd name="connsiteX3" fmla="*/ 117827 w 398935"/>
                <a:gd name="connsiteY3" fmla="*/ 103265 h 381363"/>
                <a:gd name="connsiteX4" fmla="*/ 379286 w 398935"/>
                <a:gd name="connsiteY4" fmla="*/ 379 h 381363"/>
                <a:gd name="connsiteX5" fmla="*/ 395585 w 398935"/>
                <a:gd name="connsiteY5" fmla="*/ 6152 h 381363"/>
                <a:gd name="connsiteX6" fmla="*/ 397283 w 398935"/>
                <a:gd name="connsiteY6" fmla="*/ 23469 h 381363"/>
                <a:gd name="connsiteX7" fmla="*/ 376909 w 398935"/>
                <a:gd name="connsiteY7" fmla="*/ 80175 h 381363"/>
                <a:gd name="connsiteX8" fmla="*/ 261800 w 398935"/>
                <a:gd name="connsiteY8" fmla="*/ 307000 h 381363"/>
                <a:gd name="connsiteX9" fmla="*/ 16299 w 398935"/>
                <a:gd name="connsiteY9" fmla="*/ 381363 h 381363"/>
                <a:gd name="connsiteX10" fmla="*/ 356196 w 398935"/>
                <a:gd name="connsiteY10" fmla="*/ 39768 h 381363"/>
                <a:gd name="connsiteX11" fmla="*/ 136163 w 398935"/>
                <a:gd name="connsiteY11" fmla="*/ 130430 h 381363"/>
                <a:gd name="connsiteX12" fmla="*/ 33616 w 398935"/>
                <a:gd name="connsiteY12" fmla="*/ 348426 h 381363"/>
                <a:gd name="connsiteX13" fmla="*/ 239388 w 398935"/>
                <a:gd name="connsiteY13" fmla="*/ 283231 h 381363"/>
                <a:gd name="connsiteX14" fmla="*/ 346349 w 398935"/>
                <a:gd name="connsiteY14" fmla="*/ 69649 h 381363"/>
                <a:gd name="connsiteX15" fmla="*/ 356536 w 398935"/>
                <a:gd name="connsiteY15" fmla="*/ 39428 h 381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98935" h="381363">
                  <a:moveTo>
                    <a:pt x="16299" y="381363"/>
                  </a:moveTo>
                  <a:cubicBezTo>
                    <a:pt x="7471" y="381363"/>
                    <a:pt x="0" y="373893"/>
                    <a:pt x="0" y="365064"/>
                  </a:cubicBezTo>
                  <a:cubicBezTo>
                    <a:pt x="0" y="365064"/>
                    <a:pt x="0" y="363027"/>
                    <a:pt x="0" y="359631"/>
                  </a:cubicBezTo>
                  <a:cubicBezTo>
                    <a:pt x="1019" y="328392"/>
                    <a:pt x="11206" y="174233"/>
                    <a:pt x="117827" y="103265"/>
                  </a:cubicBezTo>
                  <a:cubicBezTo>
                    <a:pt x="219355" y="35354"/>
                    <a:pt x="372835" y="1737"/>
                    <a:pt x="379286" y="379"/>
                  </a:cubicBezTo>
                  <a:cubicBezTo>
                    <a:pt x="385398" y="-979"/>
                    <a:pt x="391850" y="1398"/>
                    <a:pt x="395585" y="6152"/>
                  </a:cubicBezTo>
                  <a:cubicBezTo>
                    <a:pt x="399320" y="10905"/>
                    <a:pt x="399999" y="17696"/>
                    <a:pt x="397283" y="23469"/>
                  </a:cubicBezTo>
                  <a:cubicBezTo>
                    <a:pt x="391510" y="35354"/>
                    <a:pt x="384719" y="56067"/>
                    <a:pt x="376909" y="80175"/>
                  </a:cubicBezTo>
                  <a:cubicBezTo>
                    <a:pt x="354838" y="147747"/>
                    <a:pt x="321222" y="249615"/>
                    <a:pt x="261800" y="307000"/>
                  </a:cubicBezTo>
                  <a:cubicBezTo>
                    <a:pt x="194906" y="371855"/>
                    <a:pt x="79117" y="381363"/>
                    <a:pt x="16299" y="381363"/>
                  </a:cubicBezTo>
                  <a:close/>
                  <a:moveTo>
                    <a:pt x="356196" y="39768"/>
                  </a:moveTo>
                  <a:cubicBezTo>
                    <a:pt x="306621" y="53010"/>
                    <a:pt x="206451" y="83571"/>
                    <a:pt x="136163" y="130430"/>
                  </a:cubicBezTo>
                  <a:cubicBezTo>
                    <a:pt x="52631" y="186117"/>
                    <a:pt x="36672" y="307339"/>
                    <a:pt x="33616" y="348426"/>
                  </a:cubicBezTo>
                  <a:cubicBezTo>
                    <a:pt x="93718" y="346728"/>
                    <a:pt x="186078" y="334844"/>
                    <a:pt x="239388" y="283231"/>
                  </a:cubicBezTo>
                  <a:cubicBezTo>
                    <a:pt x="293039" y="231278"/>
                    <a:pt x="325297" y="133825"/>
                    <a:pt x="346349" y="69649"/>
                  </a:cubicBezTo>
                  <a:cubicBezTo>
                    <a:pt x="350085" y="58443"/>
                    <a:pt x="353140" y="48596"/>
                    <a:pt x="356536" y="39428"/>
                  </a:cubicBezTo>
                  <a:close/>
                </a:path>
              </a:pathLst>
            </a:custGeom>
            <a:grpFill/>
            <a:ln w="3393" cap="flat">
              <a:noFill/>
              <a:prstDash val="solid"/>
              <a:miter/>
            </a:ln>
          </p:spPr>
          <p:txBody>
            <a:bodyPr rtlCol="0" anchor="ctr"/>
            <a:lstStyle/>
            <a:p>
              <a:endParaRPr lang="de-DE" dirty="0">
                <a:solidFill>
                  <a:schemeClr val="bg1"/>
                </a:solidFill>
              </a:endParaRPr>
            </a:p>
          </p:txBody>
        </p:sp>
        <p:sp>
          <p:nvSpPr>
            <p:cNvPr id="32" name="Freeform 31">
              <a:extLst>
                <a:ext uri="{FF2B5EF4-FFF2-40B4-BE49-F238E27FC236}">
                  <a16:creationId xmlns:a16="http://schemas.microsoft.com/office/drawing/2014/main" id="{5DBD6C53-2D90-7B08-A103-E6ACC84C2698}"/>
                </a:ext>
              </a:extLst>
            </p:cNvPr>
            <p:cNvSpPr/>
            <p:nvPr/>
          </p:nvSpPr>
          <p:spPr>
            <a:xfrm>
              <a:off x="5729070" y="1388914"/>
              <a:ext cx="276943" cy="338132"/>
            </a:xfrm>
            <a:custGeom>
              <a:avLst/>
              <a:gdLst>
                <a:gd name="connsiteX0" fmla="*/ 16231 w 276943"/>
                <a:gd name="connsiteY0" fmla="*/ 338132 h 338132"/>
                <a:gd name="connsiteX1" fmla="*/ 11477 w 276943"/>
                <a:gd name="connsiteY1" fmla="*/ 337453 h 338132"/>
                <a:gd name="connsiteX2" fmla="*/ 611 w 276943"/>
                <a:gd name="connsiteY2" fmla="*/ 317080 h 338132"/>
                <a:gd name="connsiteX3" fmla="*/ 85161 w 276943"/>
                <a:gd name="connsiteY3" fmla="*/ 166995 h 338132"/>
                <a:gd name="connsiteX4" fmla="*/ 250865 w 276943"/>
                <a:gd name="connsiteY4" fmla="*/ 3328 h 338132"/>
                <a:gd name="connsiteX5" fmla="*/ 273616 w 276943"/>
                <a:gd name="connsiteY5" fmla="*/ 6384 h 338132"/>
                <a:gd name="connsiteX6" fmla="*/ 270560 w 276943"/>
                <a:gd name="connsiteY6" fmla="*/ 29134 h 338132"/>
                <a:gd name="connsiteX7" fmla="*/ 110628 w 276943"/>
                <a:gd name="connsiteY7" fmla="*/ 187029 h 338132"/>
                <a:gd name="connsiteX8" fmla="*/ 31850 w 276943"/>
                <a:gd name="connsiteY8" fmla="*/ 326587 h 338132"/>
                <a:gd name="connsiteX9" fmla="*/ 16231 w 276943"/>
                <a:gd name="connsiteY9" fmla="*/ 338132 h 3381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6943" h="338132">
                  <a:moveTo>
                    <a:pt x="16231" y="338132"/>
                  </a:moveTo>
                  <a:cubicBezTo>
                    <a:pt x="14533" y="338132"/>
                    <a:pt x="12835" y="338132"/>
                    <a:pt x="11477" y="337453"/>
                  </a:cubicBezTo>
                  <a:cubicBezTo>
                    <a:pt x="2988" y="334737"/>
                    <a:pt x="-1766" y="325569"/>
                    <a:pt x="611" y="317080"/>
                  </a:cubicBezTo>
                  <a:cubicBezTo>
                    <a:pt x="15212" y="269881"/>
                    <a:pt x="43735" y="219287"/>
                    <a:pt x="85161" y="166995"/>
                  </a:cubicBezTo>
                  <a:cubicBezTo>
                    <a:pt x="158506" y="73617"/>
                    <a:pt x="247130" y="6045"/>
                    <a:pt x="250865" y="3328"/>
                  </a:cubicBezTo>
                  <a:cubicBezTo>
                    <a:pt x="257996" y="-2105"/>
                    <a:pt x="268182" y="-747"/>
                    <a:pt x="273616" y="6384"/>
                  </a:cubicBezTo>
                  <a:cubicBezTo>
                    <a:pt x="279049" y="13515"/>
                    <a:pt x="277690" y="23702"/>
                    <a:pt x="270560" y="29134"/>
                  </a:cubicBezTo>
                  <a:cubicBezTo>
                    <a:pt x="269541" y="29814"/>
                    <a:pt x="181595" y="97386"/>
                    <a:pt x="110628" y="187029"/>
                  </a:cubicBezTo>
                  <a:cubicBezTo>
                    <a:pt x="71579" y="236265"/>
                    <a:pt x="45093" y="283124"/>
                    <a:pt x="31850" y="326587"/>
                  </a:cubicBezTo>
                  <a:cubicBezTo>
                    <a:pt x="29813" y="333718"/>
                    <a:pt x="23361" y="338132"/>
                    <a:pt x="16231" y="338132"/>
                  </a:cubicBezTo>
                  <a:close/>
                </a:path>
              </a:pathLst>
            </a:custGeom>
            <a:grpFill/>
            <a:ln w="3393" cap="flat">
              <a:noFill/>
              <a:prstDash val="solid"/>
              <a:miter/>
            </a:ln>
          </p:spPr>
          <p:txBody>
            <a:bodyPr rtlCol="0" anchor="ctr"/>
            <a:lstStyle/>
            <a:p>
              <a:endParaRPr lang="de-DE" dirty="0">
                <a:solidFill>
                  <a:schemeClr val="bg1"/>
                </a:solidFill>
              </a:endParaRPr>
            </a:p>
          </p:txBody>
        </p:sp>
        <p:sp>
          <p:nvSpPr>
            <p:cNvPr id="33" name="Freeform 32">
              <a:extLst>
                <a:ext uri="{FF2B5EF4-FFF2-40B4-BE49-F238E27FC236}">
                  <a16:creationId xmlns:a16="http://schemas.microsoft.com/office/drawing/2014/main" id="{6AC8E47A-21D9-6CF2-2D33-880F9FCEF1D7}"/>
                </a:ext>
              </a:extLst>
            </p:cNvPr>
            <p:cNvSpPr/>
            <p:nvPr/>
          </p:nvSpPr>
          <p:spPr>
            <a:xfrm>
              <a:off x="5506225" y="1471221"/>
              <a:ext cx="255802" cy="296572"/>
            </a:xfrm>
            <a:custGeom>
              <a:avLst/>
              <a:gdLst>
                <a:gd name="connsiteX0" fmla="*/ 239076 w 255802"/>
                <a:gd name="connsiteY0" fmla="*/ 296573 h 296572"/>
                <a:gd name="connsiteX1" fmla="*/ 224135 w 255802"/>
                <a:gd name="connsiteY1" fmla="*/ 286725 h 296572"/>
                <a:gd name="connsiteX2" fmla="*/ 159959 w 255802"/>
                <a:gd name="connsiteY2" fmla="*/ 186216 h 296572"/>
                <a:gd name="connsiteX3" fmla="*/ 5800 w 255802"/>
                <a:gd name="connsiteY3" fmla="*/ 29001 h 296572"/>
                <a:gd name="connsiteX4" fmla="*/ 3762 w 255802"/>
                <a:gd name="connsiteY4" fmla="*/ 5911 h 296572"/>
                <a:gd name="connsiteX5" fmla="*/ 26852 w 255802"/>
                <a:gd name="connsiteY5" fmla="*/ 3874 h 296572"/>
                <a:gd name="connsiteX6" fmla="*/ 185765 w 255802"/>
                <a:gd name="connsiteY6" fmla="*/ 165843 h 296572"/>
                <a:gd name="connsiteX7" fmla="*/ 254356 w 255802"/>
                <a:gd name="connsiteY7" fmla="*/ 273483 h 296572"/>
                <a:gd name="connsiteX8" fmla="*/ 245867 w 255802"/>
                <a:gd name="connsiteY8" fmla="*/ 294875 h 296572"/>
                <a:gd name="connsiteX9" fmla="*/ 239415 w 255802"/>
                <a:gd name="connsiteY9" fmla="*/ 296233 h 2965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55802" h="296572">
                  <a:moveTo>
                    <a:pt x="239076" y="296573"/>
                  </a:moveTo>
                  <a:cubicBezTo>
                    <a:pt x="232964" y="296573"/>
                    <a:pt x="226852" y="292837"/>
                    <a:pt x="224135" y="286725"/>
                  </a:cubicBezTo>
                  <a:cubicBezTo>
                    <a:pt x="210892" y="256844"/>
                    <a:pt x="189500" y="222889"/>
                    <a:pt x="159959" y="186216"/>
                  </a:cubicBezTo>
                  <a:cubicBezTo>
                    <a:pt x="92726" y="101666"/>
                    <a:pt x="6479" y="29680"/>
                    <a:pt x="5800" y="29001"/>
                  </a:cubicBezTo>
                  <a:cubicBezTo>
                    <a:pt x="-992" y="23228"/>
                    <a:pt x="-2010" y="13042"/>
                    <a:pt x="3762" y="5911"/>
                  </a:cubicBezTo>
                  <a:cubicBezTo>
                    <a:pt x="9535" y="-1220"/>
                    <a:pt x="19721" y="-1899"/>
                    <a:pt x="26852" y="3874"/>
                  </a:cubicBezTo>
                  <a:cubicBezTo>
                    <a:pt x="30587" y="6930"/>
                    <a:pt x="116156" y="78576"/>
                    <a:pt x="185765" y="165843"/>
                  </a:cubicBezTo>
                  <a:cubicBezTo>
                    <a:pt x="217005" y="204892"/>
                    <a:pt x="240095" y="241225"/>
                    <a:pt x="254356" y="273483"/>
                  </a:cubicBezTo>
                  <a:cubicBezTo>
                    <a:pt x="258091" y="281632"/>
                    <a:pt x="254356" y="291479"/>
                    <a:pt x="245867" y="294875"/>
                  </a:cubicBezTo>
                  <a:cubicBezTo>
                    <a:pt x="243830" y="295893"/>
                    <a:pt x="241453" y="296233"/>
                    <a:pt x="239415" y="296233"/>
                  </a:cubicBezTo>
                  <a:close/>
                </a:path>
              </a:pathLst>
            </a:custGeom>
            <a:grpFill/>
            <a:ln w="3393" cap="flat">
              <a:noFill/>
              <a:prstDash val="solid"/>
              <a:miter/>
            </a:ln>
          </p:spPr>
          <p:txBody>
            <a:bodyPr rtlCol="0" anchor="ctr"/>
            <a:lstStyle/>
            <a:p>
              <a:endParaRPr lang="de-DE" dirty="0">
                <a:solidFill>
                  <a:schemeClr val="bg1"/>
                </a:solidFill>
              </a:endParaRPr>
            </a:p>
          </p:txBody>
        </p:sp>
        <p:sp>
          <p:nvSpPr>
            <p:cNvPr id="34" name="Freeform 33">
              <a:extLst>
                <a:ext uri="{FF2B5EF4-FFF2-40B4-BE49-F238E27FC236}">
                  <a16:creationId xmlns:a16="http://schemas.microsoft.com/office/drawing/2014/main" id="{B1AE2D82-B16A-55C8-2DAC-908C53B1E1AF}"/>
                </a:ext>
              </a:extLst>
            </p:cNvPr>
            <p:cNvSpPr/>
            <p:nvPr/>
          </p:nvSpPr>
          <p:spPr>
            <a:xfrm>
              <a:off x="5321116" y="1246520"/>
              <a:ext cx="378785" cy="419745"/>
            </a:xfrm>
            <a:custGeom>
              <a:avLst/>
              <a:gdLst>
                <a:gd name="connsiteX0" fmla="*/ 363065 w 378785"/>
                <a:gd name="connsiteY0" fmla="*/ 419406 h 419745"/>
                <a:gd name="connsiteX1" fmla="*/ 354915 w 378785"/>
                <a:gd name="connsiteY1" fmla="*/ 417368 h 419745"/>
                <a:gd name="connsiteX2" fmla="*/ 352878 w 378785"/>
                <a:gd name="connsiteY2" fmla="*/ 416689 h 419745"/>
                <a:gd name="connsiteX3" fmla="*/ 352199 w 378785"/>
                <a:gd name="connsiteY3" fmla="*/ 416689 h 419745"/>
                <a:gd name="connsiteX4" fmla="*/ 306359 w 378785"/>
                <a:gd name="connsiteY4" fmla="*/ 409898 h 419745"/>
                <a:gd name="connsiteX5" fmla="*/ 103982 w 378785"/>
                <a:gd name="connsiteY5" fmla="*/ 335535 h 419745"/>
                <a:gd name="connsiteX6" fmla="*/ 13999 w 378785"/>
                <a:gd name="connsiteY6" fmla="*/ 81885 h 419745"/>
                <a:gd name="connsiteX7" fmla="*/ 756 w 378785"/>
                <a:gd name="connsiteY7" fmla="*/ 21104 h 419745"/>
                <a:gd name="connsiteX8" fmla="*/ 8566 w 378785"/>
                <a:gd name="connsiteY8" fmla="*/ 2089 h 419745"/>
                <a:gd name="connsiteX9" fmla="*/ 28600 w 378785"/>
                <a:gd name="connsiteY9" fmla="*/ 5485 h 419745"/>
                <a:gd name="connsiteX10" fmla="*/ 127072 w 378785"/>
                <a:gd name="connsiteY10" fmla="*/ 58456 h 419745"/>
                <a:gd name="connsiteX11" fmla="*/ 267649 w 378785"/>
                <a:gd name="connsiteY11" fmla="*/ 138931 h 419745"/>
                <a:gd name="connsiteX12" fmla="*/ 358990 w 378785"/>
                <a:gd name="connsiteY12" fmla="*/ 315841 h 419745"/>
                <a:gd name="connsiteX13" fmla="*/ 378005 w 378785"/>
                <a:gd name="connsiteY13" fmla="*/ 398353 h 419745"/>
                <a:gd name="connsiteX14" fmla="*/ 372912 w 378785"/>
                <a:gd name="connsiteY14" fmla="*/ 416010 h 419745"/>
                <a:gd name="connsiteX15" fmla="*/ 362725 w 378785"/>
                <a:gd name="connsiteY15" fmla="*/ 419745 h 419745"/>
                <a:gd name="connsiteX16" fmla="*/ 42182 w 378785"/>
                <a:gd name="connsiteY16" fmla="*/ 54381 h 419745"/>
                <a:gd name="connsiteX17" fmla="*/ 46257 w 378785"/>
                <a:gd name="connsiteY17" fmla="*/ 75434 h 419745"/>
                <a:gd name="connsiteX18" fmla="*/ 128091 w 378785"/>
                <a:gd name="connsiteY18" fmla="*/ 312785 h 419745"/>
                <a:gd name="connsiteX19" fmla="*/ 310094 w 378785"/>
                <a:gd name="connsiteY19" fmla="*/ 376961 h 419745"/>
                <a:gd name="connsiteX20" fmla="*/ 339295 w 378785"/>
                <a:gd name="connsiteY20" fmla="*/ 380357 h 419745"/>
                <a:gd name="connsiteX21" fmla="*/ 327411 w 378785"/>
                <a:gd name="connsiteY21" fmla="*/ 320594 h 419745"/>
                <a:gd name="connsiteX22" fmla="*/ 244219 w 378785"/>
                <a:gd name="connsiteY22" fmla="*/ 160663 h 419745"/>
                <a:gd name="connsiteX23" fmla="*/ 114848 w 378785"/>
                <a:gd name="connsiteY23" fmla="*/ 87997 h 419745"/>
                <a:gd name="connsiteX24" fmla="*/ 42522 w 378785"/>
                <a:gd name="connsiteY24" fmla="*/ 54381 h 419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78785" h="419745">
                  <a:moveTo>
                    <a:pt x="363065" y="419406"/>
                  </a:moveTo>
                  <a:cubicBezTo>
                    <a:pt x="360348" y="419406"/>
                    <a:pt x="357632" y="418727"/>
                    <a:pt x="354915" y="417368"/>
                  </a:cubicBezTo>
                  <a:cubicBezTo>
                    <a:pt x="354576" y="417368"/>
                    <a:pt x="353897" y="416689"/>
                    <a:pt x="352878" y="416689"/>
                  </a:cubicBezTo>
                  <a:cubicBezTo>
                    <a:pt x="352878" y="416689"/>
                    <a:pt x="352538" y="416689"/>
                    <a:pt x="352199" y="416689"/>
                  </a:cubicBezTo>
                  <a:cubicBezTo>
                    <a:pt x="343370" y="413633"/>
                    <a:pt x="326053" y="411936"/>
                    <a:pt x="306359" y="409898"/>
                  </a:cubicBezTo>
                  <a:cubicBezTo>
                    <a:pt x="247615" y="403786"/>
                    <a:pt x="159330" y="394958"/>
                    <a:pt x="103982" y="335535"/>
                  </a:cubicBezTo>
                  <a:cubicBezTo>
                    <a:pt x="52369" y="280527"/>
                    <a:pt x="29279" y="161002"/>
                    <a:pt x="13999" y="81885"/>
                  </a:cubicBezTo>
                  <a:cubicBezTo>
                    <a:pt x="8905" y="56079"/>
                    <a:pt x="4831" y="34008"/>
                    <a:pt x="756" y="21104"/>
                  </a:cubicBezTo>
                  <a:cubicBezTo>
                    <a:pt x="-1621" y="13634"/>
                    <a:pt x="1775" y="5824"/>
                    <a:pt x="8566" y="2089"/>
                  </a:cubicBezTo>
                  <a:cubicBezTo>
                    <a:pt x="15357" y="-1646"/>
                    <a:pt x="23507" y="-288"/>
                    <a:pt x="28600" y="5485"/>
                  </a:cubicBezTo>
                  <a:cubicBezTo>
                    <a:pt x="43201" y="22123"/>
                    <a:pt x="85985" y="40799"/>
                    <a:pt x="127072" y="58456"/>
                  </a:cubicBezTo>
                  <a:cubicBezTo>
                    <a:pt x="181401" y="81885"/>
                    <a:pt x="237768" y="106333"/>
                    <a:pt x="267649" y="138931"/>
                  </a:cubicBezTo>
                  <a:cubicBezTo>
                    <a:pt x="343710" y="222462"/>
                    <a:pt x="350501" y="263549"/>
                    <a:pt x="358990" y="315841"/>
                  </a:cubicBezTo>
                  <a:cubicBezTo>
                    <a:pt x="362725" y="338591"/>
                    <a:pt x="366800" y="364737"/>
                    <a:pt x="378005" y="398353"/>
                  </a:cubicBezTo>
                  <a:cubicBezTo>
                    <a:pt x="380042" y="404805"/>
                    <a:pt x="378005" y="411936"/>
                    <a:pt x="372912" y="416010"/>
                  </a:cubicBezTo>
                  <a:cubicBezTo>
                    <a:pt x="369856" y="418387"/>
                    <a:pt x="366121" y="419745"/>
                    <a:pt x="362725" y="419745"/>
                  </a:cubicBezTo>
                  <a:close/>
                  <a:moveTo>
                    <a:pt x="42182" y="54381"/>
                  </a:moveTo>
                  <a:cubicBezTo>
                    <a:pt x="43541" y="60833"/>
                    <a:pt x="44899" y="67963"/>
                    <a:pt x="46257" y="75434"/>
                  </a:cubicBezTo>
                  <a:cubicBezTo>
                    <a:pt x="60858" y="150816"/>
                    <a:pt x="82929" y="264567"/>
                    <a:pt x="128091" y="312785"/>
                  </a:cubicBezTo>
                  <a:cubicBezTo>
                    <a:pt x="174949" y="363039"/>
                    <a:pt x="256104" y="371528"/>
                    <a:pt x="310094" y="376961"/>
                  </a:cubicBezTo>
                  <a:cubicBezTo>
                    <a:pt x="320959" y="377980"/>
                    <a:pt x="330807" y="378998"/>
                    <a:pt x="339295" y="380357"/>
                  </a:cubicBezTo>
                  <a:cubicBezTo>
                    <a:pt x="333183" y="357267"/>
                    <a:pt x="330128" y="338251"/>
                    <a:pt x="327411" y="320594"/>
                  </a:cubicBezTo>
                  <a:cubicBezTo>
                    <a:pt x="319601" y="272038"/>
                    <a:pt x="313829" y="236724"/>
                    <a:pt x="244219" y="160663"/>
                  </a:cubicBezTo>
                  <a:cubicBezTo>
                    <a:pt x="219092" y="133158"/>
                    <a:pt x="163744" y="109050"/>
                    <a:pt x="114848" y="87997"/>
                  </a:cubicBezTo>
                  <a:cubicBezTo>
                    <a:pt x="87683" y="76452"/>
                    <a:pt x="62895" y="65586"/>
                    <a:pt x="42522" y="54381"/>
                  </a:cubicBezTo>
                  <a:close/>
                </a:path>
              </a:pathLst>
            </a:custGeom>
            <a:grpFill/>
            <a:ln w="3393" cap="flat">
              <a:noFill/>
              <a:prstDash val="solid"/>
              <a:miter/>
            </a:ln>
          </p:spPr>
          <p:txBody>
            <a:bodyPr rtlCol="0" anchor="ctr"/>
            <a:lstStyle/>
            <a:p>
              <a:endParaRPr lang="de-DE" dirty="0">
                <a:solidFill>
                  <a:schemeClr val="bg1"/>
                </a:solidFill>
              </a:endParaRPr>
            </a:p>
          </p:txBody>
        </p:sp>
        <p:sp>
          <p:nvSpPr>
            <p:cNvPr id="35" name="Freeform 34">
              <a:extLst>
                <a:ext uri="{FF2B5EF4-FFF2-40B4-BE49-F238E27FC236}">
                  <a16:creationId xmlns:a16="http://schemas.microsoft.com/office/drawing/2014/main" id="{45CE991D-B395-C1AD-DB57-32AE112A3452}"/>
                </a:ext>
              </a:extLst>
            </p:cNvPr>
            <p:cNvSpPr/>
            <p:nvPr/>
          </p:nvSpPr>
          <p:spPr>
            <a:xfrm>
              <a:off x="5464146" y="1816690"/>
              <a:ext cx="562308" cy="175551"/>
            </a:xfrm>
            <a:custGeom>
              <a:avLst/>
              <a:gdLst>
                <a:gd name="connsiteX0" fmla="*/ 484889 w 562308"/>
                <a:gd name="connsiteY0" fmla="*/ 175212 h 175551"/>
                <a:gd name="connsiteX1" fmla="*/ 58404 w 562308"/>
                <a:gd name="connsiteY1" fmla="*/ 175212 h 175551"/>
                <a:gd name="connsiteX2" fmla="*/ 0 w 562308"/>
                <a:gd name="connsiteY2" fmla="*/ 118166 h 175551"/>
                <a:gd name="connsiteX3" fmla="*/ 87267 w 562308"/>
                <a:gd name="connsiteY3" fmla="*/ 63837 h 175551"/>
                <a:gd name="connsiteX4" fmla="*/ 126655 w 562308"/>
                <a:gd name="connsiteY4" fmla="*/ 49915 h 175551"/>
                <a:gd name="connsiteX5" fmla="*/ 281154 w 562308"/>
                <a:gd name="connsiteY5" fmla="*/ 0 h 175551"/>
                <a:gd name="connsiteX6" fmla="*/ 347028 w 562308"/>
                <a:gd name="connsiteY6" fmla="*/ 36333 h 175551"/>
                <a:gd name="connsiteX7" fmla="*/ 455348 w 562308"/>
                <a:gd name="connsiteY7" fmla="*/ 36333 h 175551"/>
                <a:gd name="connsiteX8" fmla="*/ 490661 w 562308"/>
                <a:gd name="connsiteY8" fmla="*/ 62139 h 175551"/>
                <a:gd name="connsiteX9" fmla="*/ 562308 w 562308"/>
                <a:gd name="connsiteY9" fmla="*/ 118506 h 175551"/>
                <a:gd name="connsiteX10" fmla="*/ 484889 w 562308"/>
                <a:gd name="connsiteY10" fmla="*/ 175551 h 175551"/>
                <a:gd name="connsiteX11" fmla="*/ 32598 w 562308"/>
                <a:gd name="connsiteY11" fmla="*/ 120203 h 175551"/>
                <a:gd name="connsiteX12" fmla="*/ 58065 w 562308"/>
                <a:gd name="connsiteY12" fmla="*/ 142614 h 175551"/>
                <a:gd name="connsiteX13" fmla="*/ 484549 w 562308"/>
                <a:gd name="connsiteY13" fmla="*/ 142614 h 175551"/>
                <a:gd name="connsiteX14" fmla="*/ 529371 w 562308"/>
                <a:gd name="connsiteY14" fmla="*/ 118166 h 175551"/>
                <a:gd name="connsiteX15" fmla="*/ 481833 w 562308"/>
                <a:gd name="connsiteY15" fmla="*/ 93378 h 175551"/>
                <a:gd name="connsiteX16" fmla="*/ 476739 w 562308"/>
                <a:gd name="connsiteY16" fmla="*/ 91681 h 175551"/>
                <a:gd name="connsiteX17" fmla="*/ 432597 w 562308"/>
                <a:gd name="connsiteY17" fmla="*/ 59762 h 175551"/>
                <a:gd name="connsiteX18" fmla="*/ 385059 w 562308"/>
                <a:gd name="connsiteY18" fmla="*/ 56027 h 175551"/>
                <a:gd name="connsiteX19" fmla="*/ 350424 w 562308"/>
                <a:gd name="connsiteY19" fmla="*/ 70968 h 175551"/>
                <a:gd name="connsiteX20" fmla="*/ 328353 w 562308"/>
                <a:gd name="connsiteY20" fmla="*/ 65535 h 175551"/>
                <a:gd name="connsiteX21" fmla="*/ 281154 w 562308"/>
                <a:gd name="connsiteY21" fmla="*/ 32597 h 175551"/>
                <a:gd name="connsiteX22" fmla="*/ 151103 w 562308"/>
                <a:gd name="connsiteY22" fmla="*/ 71307 h 175551"/>
                <a:gd name="connsiteX23" fmla="*/ 96774 w 562308"/>
                <a:gd name="connsiteY23" fmla="*/ 95076 h 175551"/>
                <a:gd name="connsiteX24" fmla="*/ 32598 w 562308"/>
                <a:gd name="connsiteY24" fmla="*/ 120543 h 175551"/>
                <a:gd name="connsiteX25" fmla="*/ 126995 w 562308"/>
                <a:gd name="connsiteY25" fmla="*/ 49575 h 175551"/>
                <a:gd name="connsiteX26" fmla="*/ 126995 w 562308"/>
                <a:gd name="connsiteY26" fmla="*/ 49575 h 175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562308" h="175551">
                  <a:moveTo>
                    <a:pt x="484889" y="175212"/>
                  </a:moveTo>
                  <a:lnTo>
                    <a:pt x="58404" y="175212"/>
                  </a:lnTo>
                  <a:cubicBezTo>
                    <a:pt x="23430" y="175212"/>
                    <a:pt x="0" y="152122"/>
                    <a:pt x="0" y="118166"/>
                  </a:cubicBezTo>
                  <a:cubicBezTo>
                    <a:pt x="0" y="84210"/>
                    <a:pt x="40407" y="78098"/>
                    <a:pt x="87267" y="63837"/>
                  </a:cubicBezTo>
                  <a:cubicBezTo>
                    <a:pt x="101867" y="59423"/>
                    <a:pt x="121562" y="53311"/>
                    <a:pt x="126655" y="49915"/>
                  </a:cubicBezTo>
                  <a:cubicBezTo>
                    <a:pt x="133446" y="42105"/>
                    <a:pt x="174533" y="0"/>
                    <a:pt x="281154" y="0"/>
                  </a:cubicBezTo>
                  <a:cubicBezTo>
                    <a:pt x="387775" y="0"/>
                    <a:pt x="334804" y="21732"/>
                    <a:pt x="347028" y="36333"/>
                  </a:cubicBezTo>
                  <a:cubicBezTo>
                    <a:pt x="371137" y="24788"/>
                    <a:pt x="422410" y="6112"/>
                    <a:pt x="455348" y="36333"/>
                  </a:cubicBezTo>
                  <a:cubicBezTo>
                    <a:pt x="468930" y="49236"/>
                    <a:pt x="484889" y="58743"/>
                    <a:pt x="490661" y="62139"/>
                  </a:cubicBezTo>
                  <a:cubicBezTo>
                    <a:pt x="505602" y="65195"/>
                    <a:pt x="562308" y="78777"/>
                    <a:pt x="562308" y="118506"/>
                  </a:cubicBezTo>
                  <a:cubicBezTo>
                    <a:pt x="562308" y="158234"/>
                    <a:pt x="541935" y="175551"/>
                    <a:pt x="484889" y="175551"/>
                  </a:cubicBezTo>
                  <a:close/>
                  <a:moveTo>
                    <a:pt x="32598" y="120203"/>
                  </a:moveTo>
                  <a:cubicBezTo>
                    <a:pt x="33616" y="138540"/>
                    <a:pt x="46859" y="142614"/>
                    <a:pt x="58065" y="142614"/>
                  </a:cubicBezTo>
                  <a:lnTo>
                    <a:pt x="484549" y="142614"/>
                  </a:lnTo>
                  <a:cubicBezTo>
                    <a:pt x="525975" y="142614"/>
                    <a:pt x="529371" y="123939"/>
                    <a:pt x="529371" y="118166"/>
                  </a:cubicBezTo>
                  <a:cubicBezTo>
                    <a:pt x="529371" y="112394"/>
                    <a:pt x="511375" y="98472"/>
                    <a:pt x="481833" y="93378"/>
                  </a:cubicBezTo>
                  <a:cubicBezTo>
                    <a:pt x="480135" y="93378"/>
                    <a:pt x="478437" y="92360"/>
                    <a:pt x="476739" y="91681"/>
                  </a:cubicBezTo>
                  <a:cubicBezTo>
                    <a:pt x="475721" y="91001"/>
                    <a:pt x="452631" y="78777"/>
                    <a:pt x="432597" y="59762"/>
                  </a:cubicBezTo>
                  <a:cubicBezTo>
                    <a:pt x="420712" y="48557"/>
                    <a:pt x="399999" y="51613"/>
                    <a:pt x="385059" y="56027"/>
                  </a:cubicBezTo>
                  <a:cubicBezTo>
                    <a:pt x="366044" y="61460"/>
                    <a:pt x="350424" y="70968"/>
                    <a:pt x="350424" y="70968"/>
                  </a:cubicBezTo>
                  <a:cubicBezTo>
                    <a:pt x="342954" y="75382"/>
                    <a:pt x="332767" y="73344"/>
                    <a:pt x="328353" y="65535"/>
                  </a:cubicBezTo>
                  <a:cubicBezTo>
                    <a:pt x="322580" y="56367"/>
                    <a:pt x="302546" y="32597"/>
                    <a:pt x="281154" y="32597"/>
                  </a:cubicBezTo>
                  <a:cubicBezTo>
                    <a:pt x="183701" y="32597"/>
                    <a:pt x="151443" y="70968"/>
                    <a:pt x="151103" y="71307"/>
                  </a:cubicBezTo>
                  <a:cubicBezTo>
                    <a:pt x="143973" y="80136"/>
                    <a:pt x="128353" y="85229"/>
                    <a:pt x="96774" y="95076"/>
                  </a:cubicBezTo>
                  <a:cubicBezTo>
                    <a:pt x="78438" y="100849"/>
                    <a:pt x="40747" y="112394"/>
                    <a:pt x="32598" y="120543"/>
                  </a:cubicBezTo>
                  <a:close/>
                  <a:moveTo>
                    <a:pt x="126995" y="49575"/>
                  </a:moveTo>
                  <a:lnTo>
                    <a:pt x="126995" y="49575"/>
                  </a:lnTo>
                  <a:close/>
                </a:path>
              </a:pathLst>
            </a:custGeom>
            <a:grpFill/>
            <a:ln w="3393" cap="flat">
              <a:noFill/>
              <a:prstDash val="solid"/>
              <a:miter/>
            </a:ln>
          </p:spPr>
          <p:txBody>
            <a:bodyPr rtlCol="0" anchor="ctr"/>
            <a:lstStyle/>
            <a:p>
              <a:endParaRPr lang="de-DE" dirty="0">
                <a:solidFill>
                  <a:schemeClr val="bg1"/>
                </a:solidFill>
              </a:endParaRPr>
            </a:p>
          </p:txBody>
        </p:sp>
      </p:grpSp>
      <p:grpSp>
        <p:nvGrpSpPr>
          <p:cNvPr id="36" name="Graphic 2">
            <a:extLst>
              <a:ext uri="{FF2B5EF4-FFF2-40B4-BE49-F238E27FC236}">
                <a16:creationId xmlns:a16="http://schemas.microsoft.com/office/drawing/2014/main" id="{83755243-A75C-EEB1-53AA-8DBF5B107B77}"/>
              </a:ext>
            </a:extLst>
          </p:cNvPr>
          <p:cNvGrpSpPr/>
          <p:nvPr userDrawn="1"/>
        </p:nvGrpSpPr>
        <p:grpSpPr>
          <a:xfrm>
            <a:off x="97323" y="3065132"/>
            <a:ext cx="468367" cy="400771"/>
            <a:chOff x="7236754" y="940858"/>
            <a:chExt cx="1133079" cy="969549"/>
          </a:xfrm>
          <a:solidFill>
            <a:schemeClr val="bg1"/>
          </a:solidFill>
        </p:grpSpPr>
        <p:grpSp>
          <p:nvGrpSpPr>
            <p:cNvPr id="37" name="Graphic 2">
              <a:extLst>
                <a:ext uri="{FF2B5EF4-FFF2-40B4-BE49-F238E27FC236}">
                  <a16:creationId xmlns:a16="http://schemas.microsoft.com/office/drawing/2014/main" id="{DCFCC9CE-0D5D-E828-C63F-47695B86F2EF}"/>
                </a:ext>
              </a:extLst>
            </p:cNvPr>
            <p:cNvGrpSpPr/>
            <p:nvPr/>
          </p:nvGrpSpPr>
          <p:grpSpPr>
            <a:xfrm>
              <a:off x="7884516" y="1486640"/>
              <a:ext cx="203734" cy="61120"/>
              <a:chOff x="7884516" y="1486640"/>
              <a:chExt cx="203734" cy="61120"/>
            </a:xfrm>
            <a:grpFill/>
          </p:grpSpPr>
          <p:sp>
            <p:nvSpPr>
              <p:cNvPr id="50" name="Freeform 49">
                <a:extLst>
                  <a:ext uri="{FF2B5EF4-FFF2-40B4-BE49-F238E27FC236}">
                    <a16:creationId xmlns:a16="http://schemas.microsoft.com/office/drawing/2014/main" id="{88A9CE3A-1C7B-D288-863B-051B362FBD99}"/>
                  </a:ext>
                </a:extLst>
              </p:cNvPr>
              <p:cNvSpPr/>
              <p:nvPr/>
            </p:nvSpPr>
            <p:spPr>
              <a:xfrm>
                <a:off x="8047503" y="1486640"/>
                <a:ext cx="40746" cy="40746"/>
              </a:xfrm>
              <a:custGeom>
                <a:avLst/>
                <a:gdLst>
                  <a:gd name="connsiteX0" fmla="*/ 0 w 40746"/>
                  <a:gd name="connsiteY0" fmla="*/ 20373 h 40746"/>
                  <a:gd name="connsiteX1" fmla="*/ 20373 w 40746"/>
                  <a:gd name="connsiteY1" fmla="*/ 0 h 40746"/>
                  <a:gd name="connsiteX2" fmla="*/ 40747 w 40746"/>
                  <a:gd name="connsiteY2" fmla="*/ 20373 h 40746"/>
                  <a:gd name="connsiteX3" fmla="*/ 20373 w 40746"/>
                  <a:gd name="connsiteY3" fmla="*/ 40747 h 40746"/>
                  <a:gd name="connsiteX4" fmla="*/ 0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0" y="20373"/>
                    </a:moveTo>
                    <a:cubicBezTo>
                      <a:pt x="0" y="9168"/>
                      <a:pt x="9168" y="0"/>
                      <a:pt x="20373" y="0"/>
                    </a:cubicBezTo>
                    <a:cubicBezTo>
                      <a:pt x="31579" y="0"/>
                      <a:pt x="40747" y="9168"/>
                      <a:pt x="40747" y="20373"/>
                    </a:cubicBezTo>
                    <a:cubicBezTo>
                      <a:pt x="40747" y="31579"/>
                      <a:pt x="31579" y="40747"/>
                      <a:pt x="20373" y="40747"/>
                    </a:cubicBezTo>
                    <a:cubicBezTo>
                      <a:pt x="9168" y="40747"/>
                      <a:pt x="0" y="31579"/>
                      <a:pt x="0" y="20373"/>
                    </a:cubicBezTo>
                    <a:close/>
                  </a:path>
                </a:pathLst>
              </a:custGeom>
              <a:grpFill/>
              <a:ln w="3393" cap="flat">
                <a:noFill/>
                <a:prstDash val="solid"/>
                <a:miter/>
              </a:ln>
            </p:spPr>
            <p:txBody>
              <a:bodyPr rtlCol="0" anchor="ctr"/>
              <a:lstStyle/>
              <a:p>
                <a:endParaRPr lang="de-DE" dirty="0">
                  <a:solidFill>
                    <a:schemeClr val="bg1"/>
                  </a:solidFill>
                </a:endParaRPr>
              </a:p>
            </p:txBody>
          </p:sp>
          <p:sp>
            <p:nvSpPr>
              <p:cNvPr id="51" name="Freeform 50">
                <a:extLst>
                  <a:ext uri="{FF2B5EF4-FFF2-40B4-BE49-F238E27FC236}">
                    <a16:creationId xmlns:a16="http://schemas.microsoft.com/office/drawing/2014/main" id="{968DBED3-B62F-B9D3-F350-28D14B1E18F2}"/>
                  </a:ext>
                </a:extLst>
              </p:cNvPr>
              <p:cNvSpPr/>
              <p:nvPr/>
            </p:nvSpPr>
            <p:spPr>
              <a:xfrm>
                <a:off x="7884516" y="1507013"/>
                <a:ext cx="40746" cy="40746"/>
              </a:xfrm>
              <a:custGeom>
                <a:avLst/>
                <a:gdLst>
                  <a:gd name="connsiteX0" fmla="*/ 20373 w 40746"/>
                  <a:gd name="connsiteY0" fmla="*/ 40747 h 40746"/>
                  <a:gd name="connsiteX1" fmla="*/ 0 w 40746"/>
                  <a:gd name="connsiteY1" fmla="*/ 20373 h 40746"/>
                  <a:gd name="connsiteX2" fmla="*/ 20373 w 40746"/>
                  <a:gd name="connsiteY2" fmla="*/ 0 h 40746"/>
                  <a:gd name="connsiteX3" fmla="*/ 40747 w 40746"/>
                  <a:gd name="connsiteY3" fmla="*/ 20373 h 40746"/>
                  <a:gd name="connsiteX4" fmla="*/ 20373 w 40746"/>
                  <a:gd name="connsiteY4" fmla="*/ 40747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40747"/>
                    </a:moveTo>
                    <a:cubicBezTo>
                      <a:pt x="9168" y="40747"/>
                      <a:pt x="0" y="31579"/>
                      <a:pt x="0" y="20373"/>
                    </a:cubicBezTo>
                    <a:cubicBezTo>
                      <a:pt x="0" y="9168"/>
                      <a:pt x="9168" y="0"/>
                      <a:pt x="20373" y="0"/>
                    </a:cubicBezTo>
                    <a:cubicBezTo>
                      <a:pt x="31579" y="0"/>
                      <a:pt x="40747" y="9168"/>
                      <a:pt x="40747" y="20373"/>
                    </a:cubicBezTo>
                    <a:cubicBezTo>
                      <a:pt x="40747" y="31579"/>
                      <a:pt x="31579" y="40747"/>
                      <a:pt x="20373" y="40747"/>
                    </a:cubicBezTo>
                    <a:close/>
                  </a:path>
                </a:pathLst>
              </a:custGeom>
              <a:grpFill/>
              <a:ln w="3393" cap="flat">
                <a:noFill/>
                <a:prstDash val="solid"/>
                <a:miter/>
              </a:ln>
            </p:spPr>
            <p:txBody>
              <a:bodyPr rtlCol="0" anchor="ctr"/>
              <a:lstStyle/>
              <a:p>
                <a:endParaRPr lang="de-DE" dirty="0">
                  <a:solidFill>
                    <a:schemeClr val="bg1"/>
                  </a:solidFill>
                </a:endParaRPr>
              </a:p>
            </p:txBody>
          </p:sp>
        </p:grpSp>
        <p:grpSp>
          <p:nvGrpSpPr>
            <p:cNvPr id="38" name="Graphic 2">
              <a:extLst>
                <a:ext uri="{FF2B5EF4-FFF2-40B4-BE49-F238E27FC236}">
                  <a16:creationId xmlns:a16="http://schemas.microsoft.com/office/drawing/2014/main" id="{052994E0-93F2-5B65-F172-24175363975D}"/>
                </a:ext>
              </a:extLst>
            </p:cNvPr>
            <p:cNvGrpSpPr/>
            <p:nvPr/>
          </p:nvGrpSpPr>
          <p:grpSpPr>
            <a:xfrm>
              <a:off x="7236754" y="940858"/>
              <a:ext cx="1133079" cy="969549"/>
              <a:chOff x="7236754" y="940858"/>
              <a:chExt cx="1133079" cy="969549"/>
            </a:xfrm>
            <a:grpFill/>
          </p:grpSpPr>
          <p:sp>
            <p:nvSpPr>
              <p:cNvPr id="39" name="Freeform 38">
                <a:extLst>
                  <a:ext uri="{FF2B5EF4-FFF2-40B4-BE49-F238E27FC236}">
                    <a16:creationId xmlns:a16="http://schemas.microsoft.com/office/drawing/2014/main" id="{D893F5D7-35F4-F7E9-78DB-A88A50001F30}"/>
                  </a:ext>
                </a:extLst>
              </p:cNvPr>
              <p:cNvSpPr/>
              <p:nvPr/>
            </p:nvSpPr>
            <p:spPr>
              <a:xfrm>
                <a:off x="8194447" y="1585153"/>
                <a:ext cx="32767" cy="32555"/>
              </a:xfrm>
              <a:custGeom>
                <a:avLst/>
                <a:gdLst>
                  <a:gd name="connsiteX0" fmla="*/ 16384 w 32767"/>
                  <a:gd name="connsiteY0" fmla="*/ 32556 h 32555"/>
                  <a:gd name="connsiteX1" fmla="*/ 4838 w 32767"/>
                  <a:gd name="connsiteY1" fmla="*/ 27802 h 32555"/>
                  <a:gd name="connsiteX2" fmla="*/ 4838 w 32767"/>
                  <a:gd name="connsiteY2" fmla="*/ 4712 h 32555"/>
                  <a:gd name="connsiteX3" fmla="*/ 27929 w 32767"/>
                  <a:gd name="connsiteY3" fmla="*/ 4712 h 32555"/>
                  <a:gd name="connsiteX4" fmla="*/ 27929 w 32767"/>
                  <a:gd name="connsiteY4" fmla="*/ 4712 h 32555"/>
                  <a:gd name="connsiteX5" fmla="*/ 27929 w 32767"/>
                  <a:gd name="connsiteY5" fmla="*/ 27802 h 32555"/>
                  <a:gd name="connsiteX6" fmla="*/ 16384 w 32767"/>
                  <a:gd name="connsiteY6" fmla="*/ 32556 h 325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767" h="32555">
                    <a:moveTo>
                      <a:pt x="16384" y="32556"/>
                    </a:moveTo>
                    <a:cubicBezTo>
                      <a:pt x="12309" y="32556"/>
                      <a:pt x="7895" y="30858"/>
                      <a:pt x="4838" y="27802"/>
                    </a:cubicBezTo>
                    <a:cubicBezTo>
                      <a:pt x="-1613" y="21351"/>
                      <a:pt x="-1613" y="10824"/>
                      <a:pt x="4838" y="4712"/>
                    </a:cubicBezTo>
                    <a:cubicBezTo>
                      <a:pt x="11291" y="-1400"/>
                      <a:pt x="21477" y="-1739"/>
                      <a:pt x="27929" y="4712"/>
                    </a:cubicBezTo>
                    <a:lnTo>
                      <a:pt x="27929" y="4712"/>
                    </a:lnTo>
                    <a:cubicBezTo>
                      <a:pt x="34380" y="11164"/>
                      <a:pt x="34380" y="21690"/>
                      <a:pt x="27929" y="27802"/>
                    </a:cubicBezTo>
                    <a:cubicBezTo>
                      <a:pt x="24873" y="30858"/>
                      <a:pt x="20458" y="32556"/>
                      <a:pt x="16384" y="32556"/>
                    </a:cubicBezTo>
                    <a:close/>
                  </a:path>
                </a:pathLst>
              </a:custGeom>
              <a:grpFill/>
              <a:ln w="3393" cap="flat">
                <a:noFill/>
                <a:prstDash val="solid"/>
                <a:miter/>
              </a:ln>
            </p:spPr>
            <p:txBody>
              <a:bodyPr rtlCol="0" anchor="ctr"/>
              <a:lstStyle/>
              <a:p>
                <a:endParaRPr lang="de-DE" dirty="0">
                  <a:solidFill>
                    <a:schemeClr val="bg1"/>
                  </a:solidFill>
                </a:endParaRPr>
              </a:p>
            </p:txBody>
          </p:sp>
          <p:sp>
            <p:nvSpPr>
              <p:cNvPr id="40" name="Freeform 39">
                <a:extLst>
                  <a:ext uri="{FF2B5EF4-FFF2-40B4-BE49-F238E27FC236}">
                    <a16:creationId xmlns:a16="http://schemas.microsoft.com/office/drawing/2014/main" id="{4E12BA47-0ED8-A290-3968-5DECA64E32F4}"/>
                  </a:ext>
                </a:extLst>
              </p:cNvPr>
              <p:cNvSpPr/>
              <p:nvPr/>
            </p:nvSpPr>
            <p:spPr>
              <a:xfrm>
                <a:off x="7522044" y="1531461"/>
                <a:ext cx="847789" cy="378946"/>
              </a:xfrm>
              <a:custGeom>
                <a:avLst/>
                <a:gdLst>
                  <a:gd name="connsiteX0" fmla="*/ 16123 w 847789"/>
                  <a:gd name="connsiteY0" fmla="*/ 378947 h 378946"/>
                  <a:gd name="connsiteX1" fmla="*/ 7974 w 847789"/>
                  <a:gd name="connsiteY1" fmla="*/ 376570 h 378946"/>
                  <a:gd name="connsiteX2" fmla="*/ 2201 w 847789"/>
                  <a:gd name="connsiteY2" fmla="*/ 354159 h 378946"/>
                  <a:gd name="connsiteX3" fmla="*/ 158737 w 847789"/>
                  <a:gd name="connsiteY3" fmla="*/ 244142 h 378946"/>
                  <a:gd name="connsiteX4" fmla="*/ 290825 w 847789"/>
                  <a:gd name="connsiteY4" fmla="*/ 263157 h 378946"/>
                  <a:gd name="connsiteX5" fmla="*/ 443966 w 847789"/>
                  <a:gd name="connsiteY5" fmla="*/ 284889 h 378946"/>
                  <a:gd name="connsiteX6" fmla="*/ 678261 w 847789"/>
                  <a:gd name="connsiteY6" fmla="*/ 186417 h 378946"/>
                  <a:gd name="connsiteX7" fmla="*/ 808312 w 847789"/>
                  <a:gd name="connsiteY7" fmla="*/ 37691 h 378946"/>
                  <a:gd name="connsiteX8" fmla="*/ 790655 w 847789"/>
                  <a:gd name="connsiteY8" fmla="*/ 32258 h 378946"/>
                  <a:gd name="connsiteX9" fmla="*/ 759076 w 847789"/>
                  <a:gd name="connsiteY9" fmla="*/ 42784 h 378946"/>
                  <a:gd name="connsiteX10" fmla="*/ 698634 w 847789"/>
                  <a:gd name="connsiteY10" fmla="*/ 83192 h 378946"/>
                  <a:gd name="connsiteX11" fmla="*/ 692862 w 847789"/>
                  <a:gd name="connsiteY11" fmla="*/ 87266 h 378946"/>
                  <a:gd name="connsiteX12" fmla="*/ 607294 w 847789"/>
                  <a:gd name="connsiteY12" fmla="*/ 134465 h 378946"/>
                  <a:gd name="connsiteX13" fmla="*/ 590995 w 847789"/>
                  <a:gd name="connsiteY13" fmla="*/ 118166 h 378946"/>
                  <a:gd name="connsiteX14" fmla="*/ 607294 w 847789"/>
                  <a:gd name="connsiteY14" fmla="*/ 101867 h 378946"/>
                  <a:gd name="connsiteX15" fmla="*/ 673507 w 847789"/>
                  <a:gd name="connsiteY15" fmla="*/ 61120 h 378946"/>
                  <a:gd name="connsiteX16" fmla="*/ 679280 w 847789"/>
                  <a:gd name="connsiteY16" fmla="*/ 57046 h 378946"/>
                  <a:gd name="connsiteX17" fmla="*/ 743796 w 847789"/>
                  <a:gd name="connsiteY17" fmla="*/ 14261 h 378946"/>
                  <a:gd name="connsiteX18" fmla="*/ 790655 w 847789"/>
                  <a:gd name="connsiteY18" fmla="*/ 0 h 378946"/>
                  <a:gd name="connsiteX19" fmla="*/ 844304 w 847789"/>
                  <a:gd name="connsiteY19" fmla="*/ 26485 h 378946"/>
                  <a:gd name="connsiteX20" fmla="*/ 843625 w 847789"/>
                  <a:gd name="connsiteY20" fmla="*/ 47199 h 378946"/>
                  <a:gd name="connsiteX21" fmla="*/ 701011 w 847789"/>
                  <a:gd name="connsiteY21" fmla="*/ 210186 h 378946"/>
                  <a:gd name="connsiteX22" fmla="*/ 696597 w 847789"/>
                  <a:gd name="connsiteY22" fmla="*/ 213921 h 378946"/>
                  <a:gd name="connsiteX23" fmla="*/ 444306 w 847789"/>
                  <a:gd name="connsiteY23" fmla="*/ 317826 h 378946"/>
                  <a:gd name="connsiteX24" fmla="*/ 285053 w 847789"/>
                  <a:gd name="connsiteY24" fmla="*/ 295755 h 378946"/>
                  <a:gd name="connsiteX25" fmla="*/ 159077 w 847789"/>
                  <a:gd name="connsiteY25" fmla="*/ 277079 h 378946"/>
                  <a:gd name="connsiteX26" fmla="*/ 30384 w 847789"/>
                  <a:gd name="connsiteY26" fmla="*/ 370797 h 378946"/>
                  <a:gd name="connsiteX27" fmla="*/ 16463 w 847789"/>
                  <a:gd name="connsiteY27" fmla="*/ 378607 h 3789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847789" h="378946">
                    <a:moveTo>
                      <a:pt x="16123" y="378947"/>
                    </a:moveTo>
                    <a:cubicBezTo>
                      <a:pt x="13406" y="378947"/>
                      <a:pt x="10350" y="378267"/>
                      <a:pt x="7974" y="376570"/>
                    </a:cubicBezTo>
                    <a:cubicBezTo>
                      <a:pt x="164" y="371816"/>
                      <a:pt x="-2213" y="361969"/>
                      <a:pt x="2201" y="354159"/>
                    </a:cubicBezTo>
                    <a:cubicBezTo>
                      <a:pt x="4917" y="349745"/>
                      <a:pt x="68414" y="244142"/>
                      <a:pt x="158737" y="244142"/>
                    </a:cubicBezTo>
                    <a:cubicBezTo>
                      <a:pt x="249060" y="244142"/>
                      <a:pt x="239212" y="253310"/>
                      <a:pt x="290825" y="263157"/>
                    </a:cubicBezTo>
                    <a:cubicBezTo>
                      <a:pt x="346852" y="273684"/>
                      <a:pt x="404577" y="284889"/>
                      <a:pt x="443966" y="284889"/>
                    </a:cubicBezTo>
                    <a:cubicBezTo>
                      <a:pt x="483355" y="284889"/>
                      <a:pt x="625289" y="214940"/>
                      <a:pt x="678261" y="186417"/>
                    </a:cubicBezTo>
                    <a:lnTo>
                      <a:pt x="808312" y="37691"/>
                    </a:lnTo>
                    <a:cubicBezTo>
                      <a:pt x="803557" y="34635"/>
                      <a:pt x="797446" y="32258"/>
                      <a:pt x="790655" y="32258"/>
                    </a:cubicBezTo>
                    <a:cubicBezTo>
                      <a:pt x="783864" y="32258"/>
                      <a:pt x="772318" y="35654"/>
                      <a:pt x="759076" y="42784"/>
                    </a:cubicBezTo>
                    <a:cubicBezTo>
                      <a:pt x="741079" y="52631"/>
                      <a:pt x="721045" y="66893"/>
                      <a:pt x="698634" y="83192"/>
                    </a:cubicBezTo>
                    <a:lnTo>
                      <a:pt x="692862" y="87266"/>
                    </a:lnTo>
                    <a:cubicBezTo>
                      <a:pt x="653473" y="116468"/>
                      <a:pt x="628006" y="134465"/>
                      <a:pt x="607294" y="134465"/>
                    </a:cubicBezTo>
                    <a:cubicBezTo>
                      <a:pt x="586580" y="134465"/>
                      <a:pt x="590995" y="127334"/>
                      <a:pt x="590995" y="118166"/>
                    </a:cubicBezTo>
                    <a:cubicBezTo>
                      <a:pt x="590995" y="108998"/>
                      <a:pt x="598125" y="101867"/>
                      <a:pt x="607294" y="101867"/>
                    </a:cubicBezTo>
                    <a:cubicBezTo>
                      <a:pt x="616461" y="101867"/>
                      <a:pt x="650417" y="78438"/>
                      <a:pt x="673507" y="61120"/>
                    </a:cubicBezTo>
                    <a:lnTo>
                      <a:pt x="679280" y="57046"/>
                    </a:lnTo>
                    <a:cubicBezTo>
                      <a:pt x="702709" y="40068"/>
                      <a:pt x="723761" y="25127"/>
                      <a:pt x="743796" y="14261"/>
                    </a:cubicBezTo>
                    <a:cubicBezTo>
                      <a:pt x="762131" y="4754"/>
                      <a:pt x="777412" y="0"/>
                      <a:pt x="790655" y="0"/>
                    </a:cubicBezTo>
                    <a:cubicBezTo>
                      <a:pt x="822913" y="0"/>
                      <a:pt x="843286" y="25467"/>
                      <a:pt x="844304" y="26485"/>
                    </a:cubicBezTo>
                    <a:cubicBezTo>
                      <a:pt x="849059" y="32597"/>
                      <a:pt x="849059" y="41426"/>
                      <a:pt x="843625" y="47199"/>
                    </a:cubicBezTo>
                    <a:lnTo>
                      <a:pt x="701011" y="210186"/>
                    </a:lnTo>
                    <a:cubicBezTo>
                      <a:pt x="699653" y="211545"/>
                      <a:pt x="698294" y="212903"/>
                      <a:pt x="696597" y="213921"/>
                    </a:cubicBezTo>
                    <a:cubicBezTo>
                      <a:pt x="677242" y="224448"/>
                      <a:pt x="504407" y="317826"/>
                      <a:pt x="444306" y="317826"/>
                    </a:cubicBezTo>
                    <a:cubicBezTo>
                      <a:pt x="384203" y="317826"/>
                      <a:pt x="342438" y="306621"/>
                      <a:pt x="285053" y="295755"/>
                    </a:cubicBezTo>
                    <a:cubicBezTo>
                      <a:pt x="235138" y="286247"/>
                      <a:pt x="187600" y="277079"/>
                      <a:pt x="159077" y="277079"/>
                    </a:cubicBezTo>
                    <a:cubicBezTo>
                      <a:pt x="87090" y="277079"/>
                      <a:pt x="31063" y="370118"/>
                      <a:pt x="30384" y="370797"/>
                    </a:cubicBezTo>
                    <a:cubicBezTo>
                      <a:pt x="27328" y="375891"/>
                      <a:pt x="21895" y="378607"/>
                      <a:pt x="16463" y="378607"/>
                    </a:cubicBezTo>
                    <a:close/>
                  </a:path>
                </a:pathLst>
              </a:custGeom>
              <a:grpFill/>
              <a:ln w="3393" cap="flat">
                <a:noFill/>
                <a:prstDash val="solid"/>
                <a:miter/>
              </a:ln>
            </p:spPr>
            <p:txBody>
              <a:bodyPr rtlCol="0" anchor="ctr"/>
              <a:lstStyle/>
              <a:p>
                <a:endParaRPr lang="de-DE" dirty="0">
                  <a:solidFill>
                    <a:schemeClr val="bg1"/>
                  </a:solidFill>
                </a:endParaRPr>
              </a:p>
            </p:txBody>
          </p:sp>
          <p:sp>
            <p:nvSpPr>
              <p:cNvPr id="41" name="Freeform 40">
                <a:extLst>
                  <a:ext uri="{FF2B5EF4-FFF2-40B4-BE49-F238E27FC236}">
                    <a16:creationId xmlns:a16="http://schemas.microsoft.com/office/drawing/2014/main" id="{5D47E097-1190-5180-A6CB-12D7AF894B88}"/>
                  </a:ext>
                </a:extLst>
              </p:cNvPr>
              <p:cNvSpPr/>
              <p:nvPr/>
            </p:nvSpPr>
            <p:spPr>
              <a:xfrm>
                <a:off x="7236754" y="1470341"/>
                <a:ext cx="908713" cy="317826"/>
              </a:xfrm>
              <a:custGeom>
                <a:avLst/>
                <a:gdLst>
                  <a:gd name="connsiteX0" fmla="*/ 16184 w 908713"/>
                  <a:gd name="connsiteY0" fmla="*/ 317826 h 317826"/>
                  <a:gd name="connsiteX1" fmla="*/ 2941 w 908713"/>
                  <a:gd name="connsiteY1" fmla="*/ 311035 h 317826"/>
                  <a:gd name="connsiteX2" fmla="*/ 6676 w 908713"/>
                  <a:gd name="connsiteY2" fmla="*/ 288285 h 317826"/>
                  <a:gd name="connsiteX3" fmla="*/ 146914 w 908713"/>
                  <a:gd name="connsiteY3" fmla="*/ 188115 h 317826"/>
                  <a:gd name="connsiteX4" fmla="*/ 403280 w 908713"/>
                  <a:gd name="connsiteY4" fmla="*/ 0 h 317826"/>
                  <a:gd name="connsiteX5" fmla="*/ 448780 w 908713"/>
                  <a:gd name="connsiteY5" fmla="*/ 4414 h 317826"/>
                  <a:gd name="connsiteX6" fmla="*/ 596488 w 908713"/>
                  <a:gd name="connsiteY6" fmla="*/ 84550 h 317826"/>
                  <a:gd name="connsiteX7" fmla="*/ 710920 w 908713"/>
                  <a:gd name="connsiteY7" fmla="*/ 141596 h 317826"/>
                  <a:gd name="connsiteX8" fmla="*/ 831123 w 908713"/>
                  <a:gd name="connsiteY8" fmla="*/ 122241 h 317826"/>
                  <a:gd name="connsiteX9" fmla="*/ 907863 w 908713"/>
                  <a:gd name="connsiteY9" fmla="*/ 174193 h 317826"/>
                  <a:gd name="connsiteX10" fmla="*/ 901072 w 908713"/>
                  <a:gd name="connsiteY10" fmla="*/ 193208 h 317826"/>
                  <a:gd name="connsiteX11" fmla="*/ 708882 w 908713"/>
                  <a:gd name="connsiteY11" fmla="*/ 277419 h 317826"/>
                  <a:gd name="connsiteX12" fmla="*/ 540801 w 908713"/>
                  <a:gd name="connsiteY12" fmla="*/ 235653 h 317826"/>
                  <a:gd name="connsiteX13" fmla="*/ 530614 w 908713"/>
                  <a:gd name="connsiteY13" fmla="*/ 214940 h 317826"/>
                  <a:gd name="connsiteX14" fmla="*/ 551328 w 908713"/>
                  <a:gd name="connsiteY14" fmla="*/ 204753 h 317826"/>
                  <a:gd name="connsiteX15" fmla="*/ 709222 w 908713"/>
                  <a:gd name="connsiteY15" fmla="*/ 244482 h 317826"/>
                  <a:gd name="connsiteX16" fmla="*/ 870851 w 908713"/>
                  <a:gd name="connsiteY16" fmla="*/ 173514 h 317826"/>
                  <a:gd name="connsiteX17" fmla="*/ 831463 w 908713"/>
                  <a:gd name="connsiteY17" fmla="*/ 154838 h 317826"/>
                  <a:gd name="connsiteX18" fmla="*/ 713296 w 908713"/>
                  <a:gd name="connsiteY18" fmla="*/ 174533 h 317826"/>
                  <a:gd name="connsiteX19" fmla="*/ 701751 w 908713"/>
                  <a:gd name="connsiteY19" fmla="*/ 173175 h 317826"/>
                  <a:gd name="connsiteX20" fmla="*/ 579510 w 908713"/>
                  <a:gd name="connsiteY20" fmla="*/ 112054 h 317826"/>
                  <a:gd name="connsiteX21" fmla="*/ 574757 w 908713"/>
                  <a:gd name="connsiteY21" fmla="*/ 108319 h 317826"/>
                  <a:gd name="connsiteX22" fmla="*/ 442669 w 908713"/>
                  <a:gd name="connsiteY22" fmla="*/ 35993 h 317826"/>
                  <a:gd name="connsiteX23" fmla="*/ 403280 w 908713"/>
                  <a:gd name="connsiteY23" fmla="*/ 32258 h 317826"/>
                  <a:gd name="connsiteX24" fmla="*/ 172381 w 908713"/>
                  <a:gd name="connsiteY24" fmla="*/ 208489 h 317826"/>
                  <a:gd name="connsiteX25" fmla="*/ 168306 w 908713"/>
                  <a:gd name="connsiteY25" fmla="*/ 212903 h 317826"/>
                  <a:gd name="connsiteX26" fmla="*/ 25692 w 908713"/>
                  <a:gd name="connsiteY26" fmla="*/ 314770 h 317826"/>
                  <a:gd name="connsiteX27" fmla="*/ 16184 w 908713"/>
                  <a:gd name="connsiteY27" fmla="*/ 317826 h 317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908713" h="317826">
                    <a:moveTo>
                      <a:pt x="16184" y="317826"/>
                    </a:moveTo>
                    <a:cubicBezTo>
                      <a:pt x="11090" y="317826"/>
                      <a:pt x="5997" y="315449"/>
                      <a:pt x="2941" y="311035"/>
                    </a:cubicBezTo>
                    <a:cubicBezTo>
                      <a:pt x="-2152" y="303565"/>
                      <a:pt x="-455" y="293378"/>
                      <a:pt x="6676" y="288285"/>
                    </a:cubicBezTo>
                    <a:lnTo>
                      <a:pt x="146914" y="188115"/>
                    </a:lnTo>
                    <a:cubicBezTo>
                      <a:pt x="162873" y="164346"/>
                      <a:pt x="279681" y="0"/>
                      <a:pt x="403280" y="0"/>
                    </a:cubicBezTo>
                    <a:cubicBezTo>
                      <a:pt x="526879" y="0"/>
                      <a:pt x="434180" y="1358"/>
                      <a:pt x="448780" y="4414"/>
                    </a:cubicBezTo>
                    <a:cubicBezTo>
                      <a:pt x="529595" y="20034"/>
                      <a:pt x="584943" y="72665"/>
                      <a:pt x="596488" y="84550"/>
                    </a:cubicBezTo>
                    <a:lnTo>
                      <a:pt x="710920" y="141596"/>
                    </a:lnTo>
                    <a:cubicBezTo>
                      <a:pt x="730274" y="136842"/>
                      <a:pt x="792414" y="122241"/>
                      <a:pt x="831123" y="122241"/>
                    </a:cubicBezTo>
                    <a:cubicBezTo>
                      <a:pt x="889527" y="122241"/>
                      <a:pt x="906845" y="172156"/>
                      <a:pt x="907863" y="174193"/>
                    </a:cubicBezTo>
                    <a:cubicBezTo>
                      <a:pt x="910240" y="181324"/>
                      <a:pt x="907523" y="189134"/>
                      <a:pt x="901072" y="193208"/>
                    </a:cubicBezTo>
                    <a:cubicBezTo>
                      <a:pt x="887490" y="201697"/>
                      <a:pt x="767965" y="277419"/>
                      <a:pt x="708882" y="277419"/>
                    </a:cubicBezTo>
                    <a:cubicBezTo>
                      <a:pt x="649799" y="277419"/>
                      <a:pt x="545554" y="237351"/>
                      <a:pt x="540801" y="235653"/>
                    </a:cubicBezTo>
                    <a:cubicBezTo>
                      <a:pt x="532312" y="232597"/>
                      <a:pt x="527558" y="223429"/>
                      <a:pt x="530614" y="214940"/>
                    </a:cubicBezTo>
                    <a:cubicBezTo>
                      <a:pt x="533670" y="206451"/>
                      <a:pt x="542839" y="201697"/>
                      <a:pt x="551328" y="204753"/>
                    </a:cubicBezTo>
                    <a:cubicBezTo>
                      <a:pt x="583925" y="215959"/>
                      <a:pt x="675945" y="244482"/>
                      <a:pt x="709222" y="244482"/>
                    </a:cubicBezTo>
                    <a:cubicBezTo>
                      <a:pt x="742498" y="244482"/>
                      <a:pt x="829425" y="198981"/>
                      <a:pt x="870851" y="173514"/>
                    </a:cubicBezTo>
                    <a:cubicBezTo>
                      <a:pt x="864400" y="165025"/>
                      <a:pt x="852515" y="154838"/>
                      <a:pt x="831463" y="154838"/>
                    </a:cubicBezTo>
                    <a:cubicBezTo>
                      <a:pt x="790036" y="154838"/>
                      <a:pt x="713975" y="174533"/>
                      <a:pt x="713296" y="174533"/>
                    </a:cubicBezTo>
                    <a:cubicBezTo>
                      <a:pt x="709561" y="175551"/>
                      <a:pt x="705486" y="175212"/>
                      <a:pt x="701751" y="173175"/>
                    </a:cubicBezTo>
                    <a:lnTo>
                      <a:pt x="579510" y="112054"/>
                    </a:lnTo>
                    <a:cubicBezTo>
                      <a:pt x="577812" y="111035"/>
                      <a:pt x="576115" y="110017"/>
                      <a:pt x="574757" y="108319"/>
                    </a:cubicBezTo>
                    <a:cubicBezTo>
                      <a:pt x="574417" y="107640"/>
                      <a:pt x="521106" y="51273"/>
                      <a:pt x="442669" y="35993"/>
                    </a:cubicBezTo>
                    <a:cubicBezTo>
                      <a:pt x="429766" y="33616"/>
                      <a:pt x="416862" y="32258"/>
                      <a:pt x="403280" y="32258"/>
                    </a:cubicBezTo>
                    <a:cubicBezTo>
                      <a:pt x="290207" y="32258"/>
                      <a:pt x="173399" y="206451"/>
                      <a:pt x="172381" y="208489"/>
                    </a:cubicBezTo>
                    <a:cubicBezTo>
                      <a:pt x="171362" y="210186"/>
                      <a:pt x="170004" y="211545"/>
                      <a:pt x="168306" y="212903"/>
                    </a:cubicBezTo>
                    <a:lnTo>
                      <a:pt x="25692" y="314770"/>
                    </a:lnTo>
                    <a:cubicBezTo>
                      <a:pt x="22975" y="316807"/>
                      <a:pt x="19579" y="317826"/>
                      <a:pt x="16184" y="317826"/>
                    </a:cubicBezTo>
                    <a:close/>
                  </a:path>
                </a:pathLst>
              </a:custGeom>
              <a:grpFill/>
              <a:ln w="3393" cap="flat">
                <a:noFill/>
                <a:prstDash val="solid"/>
                <a:miter/>
              </a:ln>
            </p:spPr>
            <p:txBody>
              <a:bodyPr rtlCol="0" anchor="ctr"/>
              <a:lstStyle/>
              <a:p>
                <a:endParaRPr lang="de-DE" dirty="0">
                  <a:solidFill>
                    <a:schemeClr val="bg1"/>
                  </a:solidFill>
                </a:endParaRPr>
              </a:p>
            </p:txBody>
          </p:sp>
          <p:sp>
            <p:nvSpPr>
              <p:cNvPr id="42" name="Freeform 41">
                <a:extLst>
                  <a:ext uri="{FF2B5EF4-FFF2-40B4-BE49-F238E27FC236}">
                    <a16:creationId xmlns:a16="http://schemas.microsoft.com/office/drawing/2014/main" id="{2E4C1E44-586F-2F70-7563-B92333982FDD}"/>
                  </a:ext>
                </a:extLst>
              </p:cNvPr>
              <p:cNvSpPr/>
              <p:nvPr/>
            </p:nvSpPr>
            <p:spPr>
              <a:xfrm>
                <a:off x="8173724" y="1450646"/>
                <a:ext cx="147992" cy="126655"/>
              </a:xfrm>
              <a:custGeom>
                <a:avLst/>
                <a:gdLst>
                  <a:gd name="connsiteX0" fmla="*/ 99585 w 147992"/>
                  <a:gd name="connsiteY0" fmla="*/ 125636 h 126655"/>
                  <a:gd name="connsiteX1" fmla="*/ 96530 w 147992"/>
                  <a:gd name="connsiteY1" fmla="*/ 125636 h 126655"/>
                  <a:gd name="connsiteX2" fmla="*/ 83626 w 147992"/>
                  <a:gd name="connsiteY2" fmla="*/ 106621 h 126655"/>
                  <a:gd name="connsiteX3" fmla="*/ 98227 w 147992"/>
                  <a:gd name="connsiteY3" fmla="*/ 33277 h 126655"/>
                  <a:gd name="connsiteX4" fmla="*/ 29976 w 147992"/>
                  <a:gd name="connsiteY4" fmla="*/ 86248 h 126655"/>
                  <a:gd name="connsiteX5" fmla="*/ 7226 w 147992"/>
                  <a:gd name="connsiteY5" fmla="*/ 91002 h 126655"/>
                  <a:gd name="connsiteX6" fmla="*/ 2811 w 147992"/>
                  <a:gd name="connsiteY6" fmla="*/ 68251 h 126655"/>
                  <a:gd name="connsiteX7" fmla="*/ 118261 w 147992"/>
                  <a:gd name="connsiteY7" fmla="*/ 0 h 126655"/>
                  <a:gd name="connsiteX8" fmla="*/ 130824 w 147992"/>
                  <a:gd name="connsiteY8" fmla="*/ 6112 h 126655"/>
                  <a:gd name="connsiteX9" fmla="*/ 134220 w 147992"/>
                  <a:gd name="connsiteY9" fmla="*/ 19694 h 126655"/>
                  <a:gd name="connsiteX10" fmla="*/ 115544 w 147992"/>
                  <a:gd name="connsiteY10" fmla="*/ 113412 h 126655"/>
                  <a:gd name="connsiteX11" fmla="*/ 99585 w 147992"/>
                  <a:gd name="connsiteY11" fmla="*/ 126655 h 126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7992" h="126655">
                    <a:moveTo>
                      <a:pt x="99585" y="125636"/>
                    </a:moveTo>
                    <a:cubicBezTo>
                      <a:pt x="98566" y="125636"/>
                      <a:pt x="97548" y="125636"/>
                      <a:pt x="96530" y="125636"/>
                    </a:cubicBezTo>
                    <a:cubicBezTo>
                      <a:pt x="87701" y="123939"/>
                      <a:pt x="81928" y="115450"/>
                      <a:pt x="83626" y="106621"/>
                    </a:cubicBezTo>
                    <a:lnTo>
                      <a:pt x="98227" y="33277"/>
                    </a:lnTo>
                    <a:cubicBezTo>
                      <a:pt x="68346" y="35993"/>
                      <a:pt x="55783" y="47199"/>
                      <a:pt x="29976" y="86248"/>
                    </a:cubicBezTo>
                    <a:cubicBezTo>
                      <a:pt x="24883" y="93718"/>
                      <a:pt x="15036" y="95755"/>
                      <a:pt x="7226" y="91002"/>
                    </a:cubicBezTo>
                    <a:cubicBezTo>
                      <a:pt x="-244" y="85908"/>
                      <a:pt x="-2282" y="76061"/>
                      <a:pt x="2811" y="68251"/>
                    </a:cubicBezTo>
                    <a:cubicBezTo>
                      <a:pt x="37446" y="15959"/>
                      <a:pt x="57819" y="0"/>
                      <a:pt x="118261" y="0"/>
                    </a:cubicBezTo>
                    <a:cubicBezTo>
                      <a:pt x="178702" y="0"/>
                      <a:pt x="127769" y="2037"/>
                      <a:pt x="130824" y="6112"/>
                    </a:cubicBezTo>
                    <a:cubicBezTo>
                      <a:pt x="133881" y="9847"/>
                      <a:pt x="135239" y="14941"/>
                      <a:pt x="134220" y="19694"/>
                    </a:cubicBezTo>
                    <a:lnTo>
                      <a:pt x="115544" y="113412"/>
                    </a:lnTo>
                    <a:cubicBezTo>
                      <a:pt x="113847" y="121222"/>
                      <a:pt x="107055" y="126655"/>
                      <a:pt x="99585" y="126655"/>
                    </a:cubicBezTo>
                    <a:close/>
                  </a:path>
                </a:pathLst>
              </a:custGeom>
              <a:grpFill/>
              <a:ln w="3393" cap="flat">
                <a:noFill/>
                <a:prstDash val="solid"/>
                <a:miter/>
              </a:ln>
            </p:spPr>
            <p:txBody>
              <a:bodyPr rtlCol="0" anchor="ctr"/>
              <a:lstStyle/>
              <a:p>
                <a:endParaRPr lang="de-DE" dirty="0">
                  <a:solidFill>
                    <a:schemeClr val="bg1"/>
                  </a:solidFill>
                </a:endParaRPr>
              </a:p>
            </p:txBody>
          </p:sp>
          <p:sp>
            <p:nvSpPr>
              <p:cNvPr id="43" name="Freeform 42">
                <a:extLst>
                  <a:ext uri="{FF2B5EF4-FFF2-40B4-BE49-F238E27FC236}">
                    <a16:creationId xmlns:a16="http://schemas.microsoft.com/office/drawing/2014/main" id="{B9DEECB6-5C22-843B-35EF-A5FB72C56F69}"/>
                  </a:ext>
                </a:extLst>
              </p:cNvPr>
              <p:cNvSpPr/>
              <p:nvPr/>
            </p:nvSpPr>
            <p:spPr>
              <a:xfrm>
                <a:off x="7666079" y="1388507"/>
                <a:ext cx="213901" cy="118505"/>
              </a:xfrm>
              <a:custGeom>
                <a:avLst/>
                <a:gdLst>
                  <a:gd name="connsiteX0" fmla="*/ 16399 w 213901"/>
                  <a:gd name="connsiteY0" fmla="*/ 118506 h 118505"/>
                  <a:gd name="connsiteX1" fmla="*/ 1459 w 213901"/>
                  <a:gd name="connsiteY1" fmla="*/ 108998 h 118505"/>
                  <a:gd name="connsiteX2" fmla="*/ 9268 w 213901"/>
                  <a:gd name="connsiteY2" fmla="*/ 87266 h 118505"/>
                  <a:gd name="connsiteX3" fmla="*/ 58165 w 213901"/>
                  <a:gd name="connsiteY3" fmla="*/ 50255 h 118505"/>
                  <a:gd name="connsiteX4" fmla="*/ 136602 w 213901"/>
                  <a:gd name="connsiteY4" fmla="*/ 0 h 118505"/>
                  <a:gd name="connsiteX5" fmla="*/ 155278 w 213901"/>
                  <a:gd name="connsiteY5" fmla="*/ 4754 h 118505"/>
                  <a:gd name="connsiteX6" fmla="*/ 188555 w 213901"/>
                  <a:gd name="connsiteY6" fmla="*/ 29881 h 118505"/>
                  <a:gd name="connsiteX7" fmla="*/ 201798 w 213901"/>
                  <a:gd name="connsiteY7" fmla="*/ 41087 h 118505"/>
                  <a:gd name="connsiteX8" fmla="*/ 213683 w 213901"/>
                  <a:gd name="connsiteY8" fmla="*/ 59762 h 118505"/>
                  <a:gd name="connsiteX9" fmla="*/ 194667 w 213901"/>
                  <a:gd name="connsiteY9" fmla="*/ 73005 h 118505"/>
                  <a:gd name="connsiteX10" fmla="*/ 166484 w 213901"/>
                  <a:gd name="connsiteY10" fmla="*/ 53990 h 118505"/>
                  <a:gd name="connsiteX11" fmla="*/ 141017 w 213901"/>
                  <a:gd name="connsiteY11" fmla="*/ 33956 h 118505"/>
                  <a:gd name="connsiteX12" fmla="*/ 141017 w 213901"/>
                  <a:gd name="connsiteY12" fmla="*/ 33956 h 118505"/>
                  <a:gd name="connsiteX13" fmla="*/ 136942 w 213901"/>
                  <a:gd name="connsiteY13" fmla="*/ 32598 h 118505"/>
                  <a:gd name="connsiteX14" fmla="*/ 78878 w 213901"/>
                  <a:gd name="connsiteY14" fmla="*/ 75382 h 118505"/>
                  <a:gd name="connsiteX15" fmla="*/ 22850 w 213901"/>
                  <a:gd name="connsiteY15" fmla="*/ 116808 h 118505"/>
                  <a:gd name="connsiteX16" fmla="*/ 16059 w 213901"/>
                  <a:gd name="connsiteY16" fmla="*/ 118166 h 118505"/>
                  <a:gd name="connsiteX17" fmla="*/ 200779 w 213901"/>
                  <a:gd name="connsiteY17" fmla="*/ 41426 h 118505"/>
                  <a:gd name="connsiteX18" fmla="*/ 200779 w 213901"/>
                  <a:gd name="connsiteY18" fmla="*/ 41426 h 118505"/>
                  <a:gd name="connsiteX19" fmla="*/ 200779 w 213901"/>
                  <a:gd name="connsiteY19" fmla="*/ 41426 h 1185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13901" h="118505">
                    <a:moveTo>
                      <a:pt x="16399" y="118506"/>
                    </a:moveTo>
                    <a:cubicBezTo>
                      <a:pt x="10287" y="118506"/>
                      <a:pt x="4515" y="115110"/>
                      <a:pt x="1459" y="108998"/>
                    </a:cubicBezTo>
                    <a:cubicBezTo>
                      <a:pt x="-2276" y="100849"/>
                      <a:pt x="1459" y="91001"/>
                      <a:pt x="9268" y="87266"/>
                    </a:cubicBezTo>
                    <a:cubicBezTo>
                      <a:pt x="19116" y="82852"/>
                      <a:pt x="39828" y="65535"/>
                      <a:pt x="58165" y="50255"/>
                    </a:cubicBezTo>
                    <a:cubicBezTo>
                      <a:pt x="100270" y="15280"/>
                      <a:pt x="120643" y="0"/>
                      <a:pt x="136602" y="0"/>
                    </a:cubicBezTo>
                    <a:cubicBezTo>
                      <a:pt x="152562" y="0"/>
                      <a:pt x="148827" y="1698"/>
                      <a:pt x="155278" y="4754"/>
                    </a:cubicBezTo>
                    <a:cubicBezTo>
                      <a:pt x="167503" y="10526"/>
                      <a:pt x="178708" y="20713"/>
                      <a:pt x="188555" y="29881"/>
                    </a:cubicBezTo>
                    <a:cubicBezTo>
                      <a:pt x="192969" y="33956"/>
                      <a:pt x="199082" y="39389"/>
                      <a:pt x="201798" y="41087"/>
                    </a:cubicBezTo>
                    <a:cubicBezTo>
                      <a:pt x="209947" y="43124"/>
                      <a:pt x="215041" y="51273"/>
                      <a:pt x="213683" y="59762"/>
                    </a:cubicBezTo>
                    <a:cubicBezTo>
                      <a:pt x="211985" y="68591"/>
                      <a:pt x="203835" y="74703"/>
                      <a:pt x="194667" y="73005"/>
                    </a:cubicBezTo>
                    <a:cubicBezTo>
                      <a:pt x="185499" y="71307"/>
                      <a:pt x="177689" y="64176"/>
                      <a:pt x="166484" y="53990"/>
                    </a:cubicBezTo>
                    <a:cubicBezTo>
                      <a:pt x="158674" y="46859"/>
                      <a:pt x="148487" y="37691"/>
                      <a:pt x="141017" y="33956"/>
                    </a:cubicBezTo>
                    <a:cubicBezTo>
                      <a:pt x="141017" y="33956"/>
                      <a:pt x="141017" y="33956"/>
                      <a:pt x="141017" y="33956"/>
                    </a:cubicBezTo>
                    <a:cubicBezTo>
                      <a:pt x="138980" y="32937"/>
                      <a:pt x="137621" y="32598"/>
                      <a:pt x="136942" y="32598"/>
                    </a:cubicBezTo>
                    <a:cubicBezTo>
                      <a:pt x="127435" y="34974"/>
                      <a:pt x="96874" y="60102"/>
                      <a:pt x="78878" y="75382"/>
                    </a:cubicBezTo>
                    <a:cubicBezTo>
                      <a:pt x="56127" y="94057"/>
                      <a:pt x="36433" y="110356"/>
                      <a:pt x="22850" y="116808"/>
                    </a:cubicBezTo>
                    <a:cubicBezTo>
                      <a:pt x="20474" y="117827"/>
                      <a:pt x="18437" y="118166"/>
                      <a:pt x="16059" y="118166"/>
                    </a:cubicBezTo>
                    <a:close/>
                    <a:moveTo>
                      <a:pt x="200779" y="41426"/>
                    </a:moveTo>
                    <a:cubicBezTo>
                      <a:pt x="200779" y="41426"/>
                      <a:pt x="200779" y="41426"/>
                      <a:pt x="200779" y="41426"/>
                    </a:cubicBezTo>
                    <a:cubicBezTo>
                      <a:pt x="200779" y="41426"/>
                      <a:pt x="200779" y="41426"/>
                      <a:pt x="200779" y="41426"/>
                    </a:cubicBezTo>
                    <a:close/>
                  </a:path>
                </a:pathLst>
              </a:custGeom>
              <a:grpFill/>
              <a:ln w="3393" cap="flat">
                <a:noFill/>
                <a:prstDash val="solid"/>
                <a:miter/>
              </a:ln>
            </p:spPr>
            <p:txBody>
              <a:bodyPr rtlCol="0" anchor="ctr"/>
              <a:lstStyle/>
              <a:p>
                <a:endParaRPr lang="de-DE" dirty="0">
                  <a:solidFill>
                    <a:schemeClr val="bg1"/>
                  </a:solidFill>
                </a:endParaRPr>
              </a:p>
            </p:txBody>
          </p:sp>
          <p:sp>
            <p:nvSpPr>
              <p:cNvPr id="44" name="Freeform 43">
                <a:extLst>
                  <a:ext uri="{FF2B5EF4-FFF2-40B4-BE49-F238E27FC236}">
                    <a16:creationId xmlns:a16="http://schemas.microsoft.com/office/drawing/2014/main" id="{83E0BBE0-F89D-D63D-B91B-580C3EB844DA}"/>
                  </a:ext>
                </a:extLst>
              </p:cNvPr>
              <p:cNvSpPr/>
              <p:nvPr/>
            </p:nvSpPr>
            <p:spPr>
              <a:xfrm>
                <a:off x="7798183" y="1307353"/>
                <a:ext cx="246010" cy="117486"/>
              </a:xfrm>
              <a:custGeom>
                <a:avLst/>
                <a:gdLst>
                  <a:gd name="connsiteX0" fmla="*/ 16383 w 246010"/>
                  <a:gd name="connsiteY0" fmla="*/ 117487 h 117486"/>
                  <a:gd name="connsiteX1" fmla="*/ 4838 w 246010"/>
                  <a:gd name="connsiteY1" fmla="*/ 112733 h 117486"/>
                  <a:gd name="connsiteX2" fmla="*/ 4838 w 246010"/>
                  <a:gd name="connsiteY2" fmla="*/ 89643 h 117486"/>
                  <a:gd name="connsiteX3" fmla="*/ 4838 w 246010"/>
                  <a:gd name="connsiteY3" fmla="*/ 89643 h 117486"/>
                  <a:gd name="connsiteX4" fmla="*/ 127079 w 246010"/>
                  <a:gd name="connsiteY4" fmla="*/ 0 h 117486"/>
                  <a:gd name="connsiteX5" fmla="*/ 209592 w 246010"/>
                  <a:gd name="connsiteY5" fmla="*/ 44822 h 117486"/>
                  <a:gd name="connsiteX6" fmla="*/ 234719 w 246010"/>
                  <a:gd name="connsiteY6" fmla="*/ 62818 h 117486"/>
                  <a:gd name="connsiteX7" fmla="*/ 245246 w 246010"/>
                  <a:gd name="connsiteY7" fmla="*/ 83192 h 117486"/>
                  <a:gd name="connsiteX8" fmla="*/ 224872 w 246010"/>
                  <a:gd name="connsiteY8" fmla="*/ 93718 h 117486"/>
                  <a:gd name="connsiteX9" fmla="*/ 189558 w 246010"/>
                  <a:gd name="connsiteY9" fmla="*/ 70288 h 117486"/>
                  <a:gd name="connsiteX10" fmla="*/ 127079 w 246010"/>
                  <a:gd name="connsiteY10" fmla="*/ 32258 h 117486"/>
                  <a:gd name="connsiteX11" fmla="*/ 28268 w 246010"/>
                  <a:gd name="connsiteY11" fmla="*/ 112054 h 117486"/>
                  <a:gd name="connsiteX12" fmla="*/ 27929 w 246010"/>
                  <a:gd name="connsiteY12" fmla="*/ 112394 h 117486"/>
                  <a:gd name="connsiteX13" fmla="*/ 16383 w 246010"/>
                  <a:gd name="connsiteY13" fmla="*/ 117147 h 1174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46010" h="117486">
                    <a:moveTo>
                      <a:pt x="16383" y="117487"/>
                    </a:moveTo>
                    <a:cubicBezTo>
                      <a:pt x="12309" y="117487"/>
                      <a:pt x="8234" y="115789"/>
                      <a:pt x="4838" y="112733"/>
                    </a:cubicBezTo>
                    <a:cubicBezTo>
                      <a:pt x="-1613" y="106282"/>
                      <a:pt x="-1613" y="96095"/>
                      <a:pt x="4838" y="89643"/>
                    </a:cubicBezTo>
                    <a:lnTo>
                      <a:pt x="4838" y="89643"/>
                    </a:lnTo>
                    <a:cubicBezTo>
                      <a:pt x="30645" y="62479"/>
                      <a:pt x="94481" y="0"/>
                      <a:pt x="127079" y="0"/>
                    </a:cubicBezTo>
                    <a:cubicBezTo>
                      <a:pt x="159677" y="0"/>
                      <a:pt x="176655" y="19355"/>
                      <a:pt x="209592" y="44822"/>
                    </a:cubicBezTo>
                    <a:cubicBezTo>
                      <a:pt x="218760" y="51952"/>
                      <a:pt x="230984" y="61460"/>
                      <a:pt x="234719" y="62818"/>
                    </a:cubicBezTo>
                    <a:cubicBezTo>
                      <a:pt x="243208" y="65535"/>
                      <a:pt x="247962" y="74703"/>
                      <a:pt x="245246" y="83192"/>
                    </a:cubicBezTo>
                    <a:cubicBezTo>
                      <a:pt x="242529" y="91681"/>
                      <a:pt x="233361" y="96434"/>
                      <a:pt x="224872" y="93718"/>
                    </a:cubicBezTo>
                    <a:cubicBezTo>
                      <a:pt x="216722" y="91001"/>
                      <a:pt x="207215" y="83871"/>
                      <a:pt x="189558" y="70288"/>
                    </a:cubicBezTo>
                    <a:cubicBezTo>
                      <a:pt x="172241" y="57046"/>
                      <a:pt x="140322" y="32258"/>
                      <a:pt x="127079" y="32258"/>
                    </a:cubicBezTo>
                    <a:cubicBezTo>
                      <a:pt x="116214" y="32258"/>
                      <a:pt x="73769" y="64516"/>
                      <a:pt x="28268" y="112054"/>
                    </a:cubicBezTo>
                    <a:cubicBezTo>
                      <a:pt x="28268" y="112054"/>
                      <a:pt x="28268" y="112054"/>
                      <a:pt x="27929" y="112394"/>
                    </a:cubicBezTo>
                    <a:cubicBezTo>
                      <a:pt x="24872" y="115450"/>
                      <a:pt x="20458" y="117147"/>
                      <a:pt x="16383" y="117147"/>
                    </a:cubicBezTo>
                    <a:close/>
                  </a:path>
                </a:pathLst>
              </a:custGeom>
              <a:grpFill/>
              <a:ln w="3393" cap="flat">
                <a:noFill/>
                <a:prstDash val="solid"/>
                <a:miter/>
              </a:ln>
            </p:spPr>
            <p:txBody>
              <a:bodyPr rtlCol="0" anchor="ctr"/>
              <a:lstStyle/>
              <a:p>
                <a:endParaRPr lang="de-DE" dirty="0">
                  <a:solidFill>
                    <a:schemeClr val="bg1"/>
                  </a:solidFill>
                </a:endParaRPr>
              </a:p>
            </p:txBody>
          </p:sp>
          <p:sp>
            <p:nvSpPr>
              <p:cNvPr id="45" name="Freeform 44">
                <a:extLst>
                  <a:ext uri="{FF2B5EF4-FFF2-40B4-BE49-F238E27FC236}">
                    <a16:creationId xmlns:a16="http://schemas.microsoft.com/office/drawing/2014/main" id="{391334EF-18FD-26A7-7B8D-6071681EA9C1}"/>
                  </a:ext>
                </a:extLst>
              </p:cNvPr>
              <p:cNvSpPr/>
              <p:nvPr/>
            </p:nvSpPr>
            <p:spPr>
              <a:xfrm>
                <a:off x="7970199" y="1368473"/>
                <a:ext cx="256590" cy="251839"/>
              </a:xfrm>
              <a:custGeom>
                <a:avLst/>
                <a:gdLst>
                  <a:gd name="connsiteX0" fmla="*/ 240292 w 256590"/>
                  <a:gd name="connsiteY0" fmla="*/ 249235 h 251839"/>
                  <a:gd name="connsiteX1" fmla="*/ 223993 w 256590"/>
                  <a:gd name="connsiteY1" fmla="*/ 232937 h 251839"/>
                  <a:gd name="connsiteX2" fmla="*/ 205657 w 256590"/>
                  <a:gd name="connsiteY2" fmla="*/ 167062 h 251839"/>
                  <a:gd name="connsiteX3" fmla="*/ 158798 w 256590"/>
                  <a:gd name="connsiteY3" fmla="*/ 111035 h 251839"/>
                  <a:gd name="connsiteX4" fmla="*/ 136727 w 256590"/>
                  <a:gd name="connsiteY4" fmla="*/ 85908 h 251839"/>
                  <a:gd name="connsiteX5" fmla="*/ 77304 w 256590"/>
                  <a:gd name="connsiteY5" fmla="*/ 32597 h 251839"/>
                  <a:gd name="connsiteX6" fmla="*/ 66098 w 256590"/>
                  <a:gd name="connsiteY6" fmla="*/ 34974 h 251839"/>
                  <a:gd name="connsiteX7" fmla="*/ 29426 w 256590"/>
                  <a:gd name="connsiteY7" fmla="*/ 66553 h 251839"/>
                  <a:gd name="connsiteX8" fmla="*/ 6676 w 256590"/>
                  <a:gd name="connsiteY8" fmla="*/ 69949 h 251839"/>
                  <a:gd name="connsiteX9" fmla="*/ 2941 w 256590"/>
                  <a:gd name="connsiteY9" fmla="*/ 47199 h 251839"/>
                  <a:gd name="connsiteX10" fmla="*/ 53535 w 256590"/>
                  <a:gd name="connsiteY10" fmla="*/ 4754 h 251839"/>
                  <a:gd name="connsiteX11" fmla="*/ 53875 w 256590"/>
                  <a:gd name="connsiteY11" fmla="*/ 4754 h 251839"/>
                  <a:gd name="connsiteX12" fmla="*/ 77304 w 256590"/>
                  <a:gd name="connsiteY12" fmla="*/ 0 h 251839"/>
                  <a:gd name="connsiteX13" fmla="*/ 164231 w 256590"/>
                  <a:gd name="connsiteY13" fmla="*/ 68251 h 251839"/>
                  <a:gd name="connsiteX14" fmla="*/ 165589 w 256590"/>
                  <a:gd name="connsiteY14" fmla="*/ 70628 h 251839"/>
                  <a:gd name="connsiteX15" fmla="*/ 181548 w 256590"/>
                  <a:gd name="connsiteY15" fmla="*/ 87606 h 251839"/>
                  <a:gd name="connsiteX16" fmla="*/ 233840 w 256590"/>
                  <a:gd name="connsiteY16" fmla="*/ 150764 h 251839"/>
                  <a:gd name="connsiteX17" fmla="*/ 256591 w 256590"/>
                  <a:gd name="connsiteY17" fmla="*/ 232937 h 251839"/>
                  <a:gd name="connsiteX18" fmla="*/ 240292 w 256590"/>
                  <a:gd name="connsiteY18" fmla="*/ 249235 h 251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56590" h="251839">
                    <a:moveTo>
                      <a:pt x="240292" y="249235"/>
                    </a:moveTo>
                    <a:cubicBezTo>
                      <a:pt x="231124" y="249235"/>
                      <a:pt x="223993" y="242105"/>
                      <a:pt x="223993" y="232937"/>
                    </a:cubicBezTo>
                    <a:cubicBezTo>
                      <a:pt x="223993" y="209847"/>
                      <a:pt x="217881" y="188455"/>
                      <a:pt x="205657" y="167062"/>
                    </a:cubicBezTo>
                    <a:cubicBezTo>
                      <a:pt x="191735" y="143293"/>
                      <a:pt x="172720" y="124618"/>
                      <a:pt x="158798" y="111035"/>
                    </a:cubicBezTo>
                    <a:cubicBezTo>
                      <a:pt x="148611" y="100849"/>
                      <a:pt x="140801" y="93378"/>
                      <a:pt x="136727" y="85908"/>
                    </a:cubicBezTo>
                    <a:cubicBezTo>
                      <a:pt x="120767" y="63158"/>
                      <a:pt x="91905" y="32597"/>
                      <a:pt x="77304" y="32597"/>
                    </a:cubicBezTo>
                    <a:cubicBezTo>
                      <a:pt x="62703" y="32597"/>
                      <a:pt x="70513" y="33277"/>
                      <a:pt x="66098" y="34974"/>
                    </a:cubicBezTo>
                    <a:cubicBezTo>
                      <a:pt x="49799" y="41766"/>
                      <a:pt x="34180" y="60102"/>
                      <a:pt x="29426" y="66553"/>
                    </a:cubicBezTo>
                    <a:cubicBezTo>
                      <a:pt x="23993" y="73684"/>
                      <a:pt x="13807" y="75382"/>
                      <a:pt x="6676" y="69949"/>
                    </a:cubicBezTo>
                    <a:cubicBezTo>
                      <a:pt x="-455" y="64516"/>
                      <a:pt x="-2152" y="54329"/>
                      <a:pt x="2941" y="47199"/>
                    </a:cubicBezTo>
                    <a:cubicBezTo>
                      <a:pt x="3959" y="45840"/>
                      <a:pt x="25351" y="16638"/>
                      <a:pt x="53535" y="4754"/>
                    </a:cubicBezTo>
                    <a:cubicBezTo>
                      <a:pt x="53535" y="4754"/>
                      <a:pt x="53535" y="4754"/>
                      <a:pt x="53875" y="4754"/>
                    </a:cubicBezTo>
                    <a:cubicBezTo>
                      <a:pt x="62024" y="1358"/>
                      <a:pt x="69834" y="0"/>
                      <a:pt x="77304" y="0"/>
                    </a:cubicBezTo>
                    <a:cubicBezTo>
                      <a:pt x="115334" y="0"/>
                      <a:pt x="156421" y="56706"/>
                      <a:pt x="164231" y="68251"/>
                    </a:cubicBezTo>
                    <a:cubicBezTo>
                      <a:pt x="164910" y="68930"/>
                      <a:pt x="165249" y="69949"/>
                      <a:pt x="165589" y="70628"/>
                    </a:cubicBezTo>
                    <a:cubicBezTo>
                      <a:pt x="166947" y="73344"/>
                      <a:pt x="175097" y="81494"/>
                      <a:pt x="181548" y="87606"/>
                    </a:cubicBezTo>
                    <a:cubicBezTo>
                      <a:pt x="196828" y="102546"/>
                      <a:pt x="217881" y="123259"/>
                      <a:pt x="233840" y="150764"/>
                    </a:cubicBezTo>
                    <a:cubicBezTo>
                      <a:pt x="248781" y="176910"/>
                      <a:pt x="256591" y="204414"/>
                      <a:pt x="256591" y="232937"/>
                    </a:cubicBezTo>
                    <a:cubicBezTo>
                      <a:pt x="256591" y="261460"/>
                      <a:pt x="249460" y="249235"/>
                      <a:pt x="240292" y="249235"/>
                    </a:cubicBezTo>
                    <a:close/>
                  </a:path>
                </a:pathLst>
              </a:custGeom>
              <a:grpFill/>
              <a:ln w="3393" cap="flat">
                <a:noFill/>
                <a:prstDash val="solid"/>
                <a:miter/>
              </a:ln>
            </p:spPr>
            <p:txBody>
              <a:bodyPr rtlCol="0" anchor="ctr"/>
              <a:lstStyle/>
              <a:p>
                <a:endParaRPr lang="de-DE" dirty="0">
                  <a:solidFill>
                    <a:schemeClr val="bg1"/>
                  </a:solidFill>
                </a:endParaRPr>
              </a:p>
            </p:txBody>
          </p:sp>
          <p:sp>
            <p:nvSpPr>
              <p:cNvPr id="46" name="Freeform 45">
                <a:extLst>
                  <a:ext uri="{FF2B5EF4-FFF2-40B4-BE49-F238E27FC236}">
                    <a16:creationId xmlns:a16="http://schemas.microsoft.com/office/drawing/2014/main" id="{CA447B86-7A27-8F00-E18A-8CC612FC87E1}"/>
                  </a:ext>
                </a:extLst>
              </p:cNvPr>
              <p:cNvSpPr/>
              <p:nvPr/>
            </p:nvSpPr>
            <p:spPr>
              <a:xfrm>
                <a:off x="7908964" y="940858"/>
                <a:ext cx="297298" cy="278549"/>
              </a:xfrm>
              <a:custGeom>
                <a:avLst/>
                <a:gdLst>
                  <a:gd name="connsiteX0" fmla="*/ 91681 w 297298"/>
                  <a:gd name="connsiteY0" fmla="*/ 278210 h 278549"/>
                  <a:gd name="connsiteX1" fmla="*/ 56027 w 297298"/>
                  <a:gd name="connsiteY1" fmla="*/ 277531 h 278549"/>
                  <a:gd name="connsiteX2" fmla="*/ 16299 w 297298"/>
                  <a:gd name="connsiteY2" fmla="*/ 276852 h 278549"/>
                  <a:gd name="connsiteX3" fmla="*/ 4754 w 297298"/>
                  <a:gd name="connsiteY3" fmla="*/ 272098 h 278549"/>
                  <a:gd name="connsiteX4" fmla="*/ 0 w 297298"/>
                  <a:gd name="connsiteY4" fmla="*/ 260553 h 278549"/>
                  <a:gd name="connsiteX5" fmla="*/ 206791 w 297298"/>
                  <a:gd name="connsiteY5" fmla="*/ 39501 h 278549"/>
                  <a:gd name="connsiteX6" fmla="*/ 267572 w 297298"/>
                  <a:gd name="connsiteY6" fmla="*/ 7243 h 278549"/>
                  <a:gd name="connsiteX7" fmla="*/ 287605 w 297298"/>
                  <a:gd name="connsiteY7" fmla="*/ 1470 h 278549"/>
                  <a:gd name="connsiteX8" fmla="*/ 296774 w 297298"/>
                  <a:gd name="connsiteY8" fmla="*/ 20486 h 278549"/>
                  <a:gd name="connsiteX9" fmla="*/ 284210 w 297298"/>
                  <a:gd name="connsiteY9" fmla="*/ 79569 h 278549"/>
                  <a:gd name="connsiteX10" fmla="*/ 217657 w 297298"/>
                  <a:gd name="connsiteY10" fmla="*/ 239500 h 278549"/>
                  <a:gd name="connsiteX11" fmla="*/ 91342 w 297298"/>
                  <a:gd name="connsiteY11" fmla="*/ 278550 h 278549"/>
                  <a:gd name="connsiteX12" fmla="*/ 33277 w 297298"/>
                  <a:gd name="connsiteY12" fmla="*/ 244254 h 278549"/>
                  <a:gd name="connsiteX13" fmla="*/ 56706 w 297298"/>
                  <a:gd name="connsiteY13" fmla="*/ 244933 h 278549"/>
                  <a:gd name="connsiteX14" fmla="*/ 195246 w 297298"/>
                  <a:gd name="connsiteY14" fmla="*/ 215731 h 278549"/>
                  <a:gd name="connsiteX15" fmla="*/ 252292 w 297298"/>
                  <a:gd name="connsiteY15" fmla="*/ 73117 h 278549"/>
                  <a:gd name="connsiteX16" fmla="*/ 256366 w 297298"/>
                  <a:gd name="connsiteY16" fmla="*/ 53083 h 278549"/>
                  <a:gd name="connsiteX17" fmla="*/ 220034 w 297298"/>
                  <a:gd name="connsiteY17" fmla="*/ 69382 h 278549"/>
                  <a:gd name="connsiteX18" fmla="*/ 33617 w 297298"/>
                  <a:gd name="connsiteY18" fmla="*/ 244594 h 278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97298" h="278549">
                    <a:moveTo>
                      <a:pt x="91681" y="278210"/>
                    </a:moveTo>
                    <a:cubicBezTo>
                      <a:pt x="80136" y="278210"/>
                      <a:pt x="68251" y="278210"/>
                      <a:pt x="56027" y="277531"/>
                    </a:cubicBezTo>
                    <a:cubicBezTo>
                      <a:pt x="43124" y="277531"/>
                      <a:pt x="29881" y="276852"/>
                      <a:pt x="16299" y="276852"/>
                    </a:cubicBezTo>
                    <a:cubicBezTo>
                      <a:pt x="2717" y="276852"/>
                      <a:pt x="7810" y="275154"/>
                      <a:pt x="4754" y="272098"/>
                    </a:cubicBezTo>
                    <a:cubicBezTo>
                      <a:pt x="1698" y="269042"/>
                      <a:pt x="0" y="264967"/>
                      <a:pt x="0" y="260553"/>
                    </a:cubicBezTo>
                    <a:cubicBezTo>
                      <a:pt x="0" y="129484"/>
                      <a:pt x="124618" y="75154"/>
                      <a:pt x="206791" y="39501"/>
                    </a:cubicBezTo>
                    <a:cubicBezTo>
                      <a:pt x="232597" y="28296"/>
                      <a:pt x="261800" y="15392"/>
                      <a:pt x="267572" y="7243"/>
                    </a:cubicBezTo>
                    <a:cubicBezTo>
                      <a:pt x="271986" y="791"/>
                      <a:pt x="280475" y="-1925"/>
                      <a:pt x="287605" y="1470"/>
                    </a:cubicBezTo>
                    <a:cubicBezTo>
                      <a:pt x="294736" y="4866"/>
                      <a:pt x="298811" y="12676"/>
                      <a:pt x="296774" y="20486"/>
                    </a:cubicBezTo>
                    <a:cubicBezTo>
                      <a:pt x="291681" y="40180"/>
                      <a:pt x="287945" y="60214"/>
                      <a:pt x="284210" y="79569"/>
                    </a:cubicBezTo>
                    <a:cubicBezTo>
                      <a:pt x="272325" y="140350"/>
                      <a:pt x="261460" y="197735"/>
                      <a:pt x="217657" y="239500"/>
                    </a:cubicBezTo>
                    <a:cubicBezTo>
                      <a:pt x="182682" y="273117"/>
                      <a:pt x="140238" y="278550"/>
                      <a:pt x="91342" y="278550"/>
                    </a:cubicBezTo>
                    <a:close/>
                    <a:moveTo>
                      <a:pt x="33277" y="244254"/>
                    </a:moveTo>
                    <a:cubicBezTo>
                      <a:pt x="41426" y="244254"/>
                      <a:pt x="49236" y="244254"/>
                      <a:pt x="56706" y="244933"/>
                    </a:cubicBezTo>
                    <a:cubicBezTo>
                      <a:pt x="115450" y="246631"/>
                      <a:pt x="161630" y="247650"/>
                      <a:pt x="195246" y="215731"/>
                    </a:cubicBezTo>
                    <a:cubicBezTo>
                      <a:pt x="231578" y="180757"/>
                      <a:pt x="241086" y="130842"/>
                      <a:pt x="252292" y="73117"/>
                    </a:cubicBezTo>
                    <a:cubicBezTo>
                      <a:pt x="253650" y="66666"/>
                      <a:pt x="255008" y="59874"/>
                      <a:pt x="256366" y="53083"/>
                    </a:cubicBezTo>
                    <a:cubicBezTo>
                      <a:pt x="245840" y="58177"/>
                      <a:pt x="233616" y="63610"/>
                      <a:pt x="220034" y="69382"/>
                    </a:cubicBezTo>
                    <a:cubicBezTo>
                      <a:pt x="144991" y="101980"/>
                      <a:pt x="43464" y="146122"/>
                      <a:pt x="33617" y="244594"/>
                    </a:cubicBezTo>
                    <a:close/>
                  </a:path>
                </a:pathLst>
              </a:custGeom>
              <a:grpFill/>
              <a:ln w="3393" cap="flat">
                <a:noFill/>
                <a:prstDash val="solid"/>
                <a:miter/>
              </a:ln>
            </p:spPr>
            <p:txBody>
              <a:bodyPr rtlCol="0" anchor="ctr"/>
              <a:lstStyle/>
              <a:p>
                <a:endParaRPr lang="de-DE" dirty="0">
                  <a:solidFill>
                    <a:schemeClr val="bg1"/>
                  </a:solidFill>
                </a:endParaRPr>
              </a:p>
            </p:txBody>
          </p:sp>
          <p:sp>
            <p:nvSpPr>
              <p:cNvPr id="47" name="Freeform 46">
                <a:extLst>
                  <a:ext uri="{FF2B5EF4-FFF2-40B4-BE49-F238E27FC236}">
                    <a16:creationId xmlns:a16="http://schemas.microsoft.com/office/drawing/2014/main" id="{BAC31D6F-A9D1-F27D-A918-A2003367A2F0}"/>
                  </a:ext>
                </a:extLst>
              </p:cNvPr>
              <p:cNvSpPr/>
              <p:nvPr/>
            </p:nvSpPr>
            <p:spPr>
              <a:xfrm>
                <a:off x="7909031" y="1103714"/>
                <a:ext cx="154675" cy="114335"/>
              </a:xfrm>
              <a:custGeom>
                <a:avLst/>
                <a:gdLst>
                  <a:gd name="connsiteX0" fmla="*/ 16231 w 154675"/>
                  <a:gd name="connsiteY0" fmla="*/ 113996 h 114335"/>
                  <a:gd name="connsiteX1" fmla="*/ 6384 w 154675"/>
                  <a:gd name="connsiteY1" fmla="*/ 110600 h 114335"/>
                  <a:gd name="connsiteX2" fmla="*/ 3328 w 154675"/>
                  <a:gd name="connsiteY2" fmla="*/ 87850 h 114335"/>
                  <a:gd name="connsiteX3" fmla="*/ 134058 w 154675"/>
                  <a:gd name="connsiteY3" fmla="*/ 583 h 114335"/>
                  <a:gd name="connsiteX4" fmla="*/ 154092 w 154675"/>
                  <a:gd name="connsiteY4" fmla="*/ 12128 h 114335"/>
                  <a:gd name="connsiteX5" fmla="*/ 142547 w 154675"/>
                  <a:gd name="connsiteY5" fmla="*/ 32162 h 114335"/>
                  <a:gd name="connsiteX6" fmla="*/ 142547 w 154675"/>
                  <a:gd name="connsiteY6" fmla="*/ 32162 h 114335"/>
                  <a:gd name="connsiteX7" fmla="*/ 28795 w 154675"/>
                  <a:gd name="connsiteY7" fmla="*/ 107884 h 114335"/>
                  <a:gd name="connsiteX8" fmla="*/ 15891 w 154675"/>
                  <a:gd name="connsiteY8" fmla="*/ 114335 h 1143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4675" h="114335">
                    <a:moveTo>
                      <a:pt x="16231" y="113996"/>
                    </a:moveTo>
                    <a:cubicBezTo>
                      <a:pt x="12836" y="113996"/>
                      <a:pt x="9100" y="112977"/>
                      <a:pt x="6384" y="110600"/>
                    </a:cubicBezTo>
                    <a:cubicBezTo>
                      <a:pt x="-747" y="105167"/>
                      <a:pt x="-2105" y="94980"/>
                      <a:pt x="3328" y="87850"/>
                    </a:cubicBezTo>
                    <a:cubicBezTo>
                      <a:pt x="53243" y="22994"/>
                      <a:pt x="131002" y="1602"/>
                      <a:pt x="134058" y="583"/>
                    </a:cubicBezTo>
                    <a:cubicBezTo>
                      <a:pt x="142886" y="-1794"/>
                      <a:pt x="151714" y="3300"/>
                      <a:pt x="154092" y="12128"/>
                    </a:cubicBezTo>
                    <a:cubicBezTo>
                      <a:pt x="156469" y="20957"/>
                      <a:pt x="151375" y="29785"/>
                      <a:pt x="142547" y="32162"/>
                    </a:cubicBezTo>
                    <a:lnTo>
                      <a:pt x="142547" y="32162"/>
                    </a:lnTo>
                    <a:cubicBezTo>
                      <a:pt x="141868" y="32162"/>
                      <a:pt x="71918" y="52196"/>
                      <a:pt x="28795" y="107884"/>
                    </a:cubicBezTo>
                    <a:cubicBezTo>
                      <a:pt x="25739" y="111958"/>
                      <a:pt x="20646" y="114335"/>
                      <a:pt x="15891" y="114335"/>
                    </a:cubicBezTo>
                    <a:close/>
                  </a:path>
                </a:pathLst>
              </a:custGeom>
              <a:grpFill/>
              <a:ln w="3393" cap="flat">
                <a:noFill/>
                <a:prstDash val="solid"/>
                <a:miter/>
              </a:ln>
            </p:spPr>
            <p:txBody>
              <a:bodyPr rtlCol="0" anchor="ctr"/>
              <a:lstStyle/>
              <a:p>
                <a:endParaRPr lang="de-DE" dirty="0">
                  <a:solidFill>
                    <a:schemeClr val="bg1"/>
                  </a:solidFill>
                </a:endParaRPr>
              </a:p>
            </p:txBody>
          </p:sp>
          <p:sp>
            <p:nvSpPr>
              <p:cNvPr id="48" name="Freeform 47">
                <a:extLst>
                  <a:ext uri="{FF2B5EF4-FFF2-40B4-BE49-F238E27FC236}">
                    <a16:creationId xmlns:a16="http://schemas.microsoft.com/office/drawing/2014/main" id="{C236C7E9-B714-94ED-FDC8-6C500493DE1D}"/>
                  </a:ext>
                </a:extLst>
              </p:cNvPr>
              <p:cNvSpPr/>
              <p:nvPr/>
            </p:nvSpPr>
            <p:spPr>
              <a:xfrm>
                <a:off x="7908964" y="1185112"/>
                <a:ext cx="32597" cy="154838"/>
              </a:xfrm>
              <a:custGeom>
                <a:avLst/>
                <a:gdLst>
                  <a:gd name="connsiteX0" fmla="*/ 16299 w 32597"/>
                  <a:gd name="connsiteY0" fmla="*/ 154838 h 154838"/>
                  <a:gd name="connsiteX1" fmla="*/ 0 w 32597"/>
                  <a:gd name="connsiteY1" fmla="*/ 138540 h 154838"/>
                  <a:gd name="connsiteX2" fmla="*/ 0 w 32597"/>
                  <a:gd name="connsiteY2" fmla="*/ 16299 h 154838"/>
                  <a:gd name="connsiteX3" fmla="*/ 16299 w 32597"/>
                  <a:gd name="connsiteY3" fmla="*/ 0 h 154838"/>
                  <a:gd name="connsiteX4" fmla="*/ 32598 w 32597"/>
                  <a:gd name="connsiteY4" fmla="*/ 16299 h 154838"/>
                  <a:gd name="connsiteX5" fmla="*/ 32598 w 32597"/>
                  <a:gd name="connsiteY5" fmla="*/ 138540 h 154838"/>
                  <a:gd name="connsiteX6" fmla="*/ 16299 w 32597"/>
                  <a:gd name="connsiteY6" fmla="*/ 154838 h 1548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97" h="154838">
                    <a:moveTo>
                      <a:pt x="16299" y="154838"/>
                    </a:moveTo>
                    <a:cubicBezTo>
                      <a:pt x="7131" y="154838"/>
                      <a:pt x="0" y="147708"/>
                      <a:pt x="0" y="138540"/>
                    </a:cubicBezTo>
                    <a:lnTo>
                      <a:pt x="0" y="16299"/>
                    </a:lnTo>
                    <a:cubicBezTo>
                      <a:pt x="0" y="7131"/>
                      <a:pt x="7131" y="0"/>
                      <a:pt x="16299" y="0"/>
                    </a:cubicBezTo>
                    <a:cubicBezTo>
                      <a:pt x="25467" y="0"/>
                      <a:pt x="32598" y="7131"/>
                      <a:pt x="32598" y="16299"/>
                    </a:cubicBezTo>
                    <a:lnTo>
                      <a:pt x="32598" y="138540"/>
                    </a:lnTo>
                    <a:cubicBezTo>
                      <a:pt x="32598" y="147708"/>
                      <a:pt x="25467" y="154838"/>
                      <a:pt x="16299" y="154838"/>
                    </a:cubicBezTo>
                    <a:close/>
                  </a:path>
                </a:pathLst>
              </a:custGeom>
              <a:grpFill/>
              <a:ln w="3393" cap="flat">
                <a:noFill/>
                <a:prstDash val="solid"/>
                <a:miter/>
              </a:ln>
            </p:spPr>
            <p:txBody>
              <a:bodyPr rtlCol="0" anchor="ctr"/>
              <a:lstStyle/>
              <a:p>
                <a:endParaRPr lang="de-DE" dirty="0">
                  <a:solidFill>
                    <a:schemeClr val="bg1"/>
                  </a:solidFill>
                </a:endParaRPr>
              </a:p>
            </p:txBody>
          </p:sp>
          <p:sp>
            <p:nvSpPr>
              <p:cNvPr id="49" name="Freeform 48">
                <a:extLst>
                  <a:ext uri="{FF2B5EF4-FFF2-40B4-BE49-F238E27FC236}">
                    <a16:creationId xmlns:a16="http://schemas.microsoft.com/office/drawing/2014/main" id="{89FF5123-84B3-8229-E81E-AC98E7642D79}"/>
                  </a:ext>
                </a:extLst>
              </p:cNvPr>
              <p:cNvSpPr/>
              <p:nvPr/>
            </p:nvSpPr>
            <p:spPr>
              <a:xfrm>
                <a:off x="7685024" y="1042498"/>
                <a:ext cx="256537" cy="191350"/>
              </a:xfrm>
              <a:custGeom>
                <a:avLst/>
                <a:gdLst>
                  <a:gd name="connsiteX0" fmla="*/ 213414 w 256537"/>
                  <a:gd name="connsiteY0" fmla="*/ 175891 h 191350"/>
                  <a:gd name="connsiteX1" fmla="*/ 113923 w 256537"/>
                  <a:gd name="connsiteY1" fmla="*/ 160271 h 191350"/>
                  <a:gd name="connsiteX2" fmla="*/ 171 w 256537"/>
                  <a:gd name="connsiteY2" fmla="*/ 18676 h 191350"/>
                  <a:gd name="connsiteX3" fmla="*/ 3906 w 256537"/>
                  <a:gd name="connsiteY3" fmla="*/ 5772 h 191350"/>
                  <a:gd name="connsiteX4" fmla="*/ 16130 w 256537"/>
                  <a:gd name="connsiteY4" fmla="*/ 0 h 191350"/>
                  <a:gd name="connsiteX5" fmla="*/ 155349 w 256537"/>
                  <a:gd name="connsiteY5" fmla="*/ 24109 h 191350"/>
                  <a:gd name="connsiteX6" fmla="*/ 256538 w 256537"/>
                  <a:gd name="connsiteY6" fmla="*/ 158913 h 191350"/>
                  <a:gd name="connsiteX7" fmla="*/ 240239 w 256537"/>
                  <a:gd name="connsiteY7" fmla="*/ 175212 h 191350"/>
                  <a:gd name="connsiteX8" fmla="*/ 234805 w 256537"/>
                  <a:gd name="connsiteY8" fmla="*/ 175212 h 191350"/>
                  <a:gd name="connsiteX9" fmla="*/ 213414 w 256537"/>
                  <a:gd name="connsiteY9" fmla="*/ 175891 h 191350"/>
                  <a:gd name="connsiteX10" fmla="*/ 36164 w 256537"/>
                  <a:gd name="connsiteY10" fmla="*/ 33277 h 191350"/>
                  <a:gd name="connsiteX11" fmla="*/ 222921 w 256537"/>
                  <a:gd name="connsiteY11" fmla="*/ 143293 h 191350"/>
                  <a:gd name="connsiteX12" fmla="*/ 36164 w 256537"/>
                  <a:gd name="connsiteY12" fmla="*/ 33277 h 191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56537" h="191350">
                    <a:moveTo>
                      <a:pt x="213414" y="175891"/>
                    </a:moveTo>
                    <a:cubicBezTo>
                      <a:pt x="188286" y="175891"/>
                      <a:pt x="150935" y="173514"/>
                      <a:pt x="113923" y="160271"/>
                    </a:cubicBezTo>
                    <a:cubicBezTo>
                      <a:pt x="49746" y="136842"/>
                      <a:pt x="10358" y="87946"/>
                      <a:pt x="171" y="18676"/>
                    </a:cubicBezTo>
                    <a:cubicBezTo>
                      <a:pt x="-508" y="13922"/>
                      <a:pt x="850" y="9168"/>
                      <a:pt x="3906" y="5772"/>
                    </a:cubicBezTo>
                    <a:cubicBezTo>
                      <a:pt x="6962" y="2037"/>
                      <a:pt x="11377" y="0"/>
                      <a:pt x="16130" y="0"/>
                    </a:cubicBezTo>
                    <a:cubicBezTo>
                      <a:pt x="39560" y="0"/>
                      <a:pt x="100341" y="2377"/>
                      <a:pt x="155349" y="24109"/>
                    </a:cubicBezTo>
                    <a:cubicBezTo>
                      <a:pt x="221563" y="50594"/>
                      <a:pt x="256538" y="97114"/>
                      <a:pt x="256538" y="158913"/>
                    </a:cubicBezTo>
                    <a:cubicBezTo>
                      <a:pt x="256538" y="220713"/>
                      <a:pt x="249407" y="175212"/>
                      <a:pt x="240239" y="175212"/>
                    </a:cubicBezTo>
                    <a:cubicBezTo>
                      <a:pt x="231071" y="175212"/>
                      <a:pt x="237183" y="175212"/>
                      <a:pt x="234805" y="175212"/>
                    </a:cubicBezTo>
                    <a:cubicBezTo>
                      <a:pt x="229712" y="175212"/>
                      <a:pt x="222242" y="175891"/>
                      <a:pt x="213414" y="175891"/>
                    </a:cubicBezTo>
                    <a:close/>
                    <a:moveTo>
                      <a:pt x="36164" y="33277"/>
                    </a:moveTo>
                    <a:cubicBezTo>
                      <a:pt x="55519" y="108319"/>
                      <a:pt x="117998" y="145331"/>
                      <a:pt x="222921" y="143293"/>
                    </a:cubicBezTo>
                    <a:cubicBezTo>
                      <a:pt x="210357" y="52631"/>
                      <a:pt x="90154" y="35993"/>
                      <a:pt x="36164" y="33277"/>
                    </a:cubicBezTo>
                    <a:close/>
                  </a:path>
                </a:pathLst>
              </a:custGeom>
              <a:grpFill/>
              <a:ln w="3393" cap="flat">
                <a:noFill/>
                <a:prstDash val="solid"/>
                <a:miter/>
              </a:ln>
            </p:spPr>
            <p:txBody>
              <a:bodyPr rtlCol="0" anchor="ctr"/>
              <a:lstStyle/>
              <a:p>
                <a:endParaRPr lang="de-DE" dirty="0">
                  <a:solidFill>
                    <a:schemeClr val="bg1"/>
                  </a:solidFill>
                </a:endParaRPr>
              </a:p>
            </p:txBody>
          </p:sp>
        </p:grpSp>
      </p:grpSp>
      <p:grpSp>
        <p:nvGrpSpPr>
          <p:cNvPr id="52" name="Graphic 2">
            <a:extLst>
              <a:ext uri="{FF2B5EF4-FFF2-40B4-BE49-F238E27FC236}">
                <a16:creationId xmlns:a16="http://schemas.microsoft.com/office/drawing/2014/main" id="{F5A5A383-6104-54FF-6489-78682F6DDB97}"/>
              </a:ext>
            </a:extLst>
          </p:cNvPr>
          <p:cNvGrpSpPr/>
          <p:nvPr userDrawn="1"/>
        </p:nvGrpSpPr>
        <p:grpSpPr>
          <a:xfrm>
            <a:off x="108245" y="4954942"/>
            <a:ext cx="485120" cy="468257"/>
            <a:chOff x="7216180" y="2896437"/>
            <a:chExt cx="1173608" cy="1132811"/>
          </a:xfrm>
          <a:solidFill>
            <a:schemeClr val="bg1"/>
          </a:solidFill>
        </p:grpSpPr>
        <p:grpSp>
          <p:nvGrpSpPr>
            <p:cNvPr id="53" name="Graphic 2">
              <a:extLst>
                <a:ext uri="{FF2B5EF4-FFF2-40B4-BE49-F238E27FC236}">
                  <a16:creationId xmlns:a16="http://schemas.microsoft.com/office/drawing/2014/main" id="{18FCDDDC-9427-FE75-6C0E-FF7ADDA0D272}"/>
                </a:ext>
              </a:extLst>
            </p:cNvPr>
            <p:cNvGrpSpPr/>
            <p:nvPr/>
          </p:nvGrpSpPr>
          <p:grpSpPr>
            <a:xfrm>
              <a:off x="7884516" y="3299879"/>
              <a:ext cx="244481" cy="366043"/>
              <a:chOff x="7884516" y="3299879"/>
              <a:chExt cx="244481" cy="366043"/>
            </a:xfrm>
            <a:grpFill/>
          </p:grpSpPr>
          <p:sp>
            <p:nvSpPr>
              <p:cNvPr id="68" name="Freeform 67">
                <a:extLst>
                  <a:ext uri="{FF2B5EF4-FFF2-40B4-BE49-F238E27FC236}">
                    <a16:creationId xmlns:a16="http://schemas.microsoft.com/office/drawing/2014/main" id="{A241374A-4047-DB7E-CEF1-8BA340565FA2}"/>
                  </a:ext>
                </a:extLst>
              </p:cNvPr>
              <p:cNvSpPr/>
              <p:nvPr/>
            </p:nvSpPr>
            <p:spPr>
              <a:xfrm>
                <a:off x="8088250" y="342212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de-DE" dirty="0">
                  <a:solidFill>
                    <a:schemeClr val="bg1"/>
                  </a:solidFill>
                </a:endParaRPr>
              </a:p>
            </p:txBody>
          </p:sp>
          <p:sp>
            <p:nvSpPr>
              <p:cNvPr id="69" name="Freeform 68">
                <a:extLst>
                  <a:ext uri="{FF2B5EF4-FFF2-40B4-BE49-F238E27FC236}">
                    <a16:creationId xmlns:a16="http://schemas.microsoft.com/office/drawing/2014/main" id="{5592A2CE-FFBD-CE84-265E-D53CAB634DEA}"/>
                  </a:ext>
                </a:extLst>
              </p:cNvPr>
              <p:cNvSpPr/>
              <p:nvPr/>
            </p:nvSpPr>
            <p:spPr>
              <a:xfrm>
                <a:off x="8027130" y="336099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de-DE" dirty="0">
                  <a:solidFill>
                    <a:schemeClr val="bg1"/>
                  </a:solidFill>
                </a:endParaRPr>
              </a:p>
            </p:txBody>
          </p:sp>
          <p:sp>
            <p:nvSpPr>
              <p:cNvPr id="70" name="Freeform 69">
                <a:extLst>
                  <a:ext uri="{FF2B5EF4-FFF2-40B4-BE49-F238E27FC236}">
                    <a16:creationId xmlns:a16="http://schemas.microsoft.com/office/drawing/2014/main" id="{11FCC0E2-471A-D217-55C1-67FA923655D4}"/>
                  </a:ext>
                </a:extLst>
              </p:cNvPr>
              <p:cNvSpPr/>
              <p:nvPr/>
            </p:nvSpPr>
            <p:spPr>
              <a:xfrm>
                <a:off x="8027130" y="3462867"/>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de-DE" dirty="0">
                  <a:solidFill>
                    <a:schemeClr val="bg1"/>
                  </a:solidFill>
                </a:endParaRPr>
              </a:p>
            </p:txBody>
          </p:sp>
          <p:sp>
            <p:nvSpPr>
              <p:cNvPr id="71" name="Freeform 70">
                <a:extLst>
                  <a:ext uri="{FF2B5EF4-FFF2-40B4-BE49-F238E27FC236}">
                    <a16:creationId xmlns:a16="http://schemas.microsoft.com/office/drawing/2014/main" id="{DE825313-309B-B8D0-E6AC-3FB8C37397D6}"/>
                  </a:ext>
                </a:extLst>
              </p:cNvPr>
              <p:cNvSpPr/>
              <p:nvPr/>
            </p:nvSpPr>
            <p:spPr>
              <a:xfrm>
                <a:off x="8006756" y="3625175"/>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8829"/>
                      <a:pt x="40747" y="20373"/>
                    </a:cubicBezTo>
                    <a:cubicBezTo>
                      <a:pt x="40747" y="3191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de-DE" dirty="0">
                  <a:solidFill>
                    <a:schemeClr val="bg1"/>
                  </a:solidFill>
                </a:endParaRPr>
              </a:p>
            </p:txBody>
          </p:sp>
          <p:sp>
            <p:nvSpPr>
              <p:cNvPr id="72" name="Freeform 71">
                <a:extLst>
                  <a:ext uri="{FF2B5EF4-FFF2-40B4-BE49-F238E27FC236}">
                    <a16:creationId xmlns:a16="http://schemas.microsoft.com/office/drawing/2014/main" id="{4B454E3E-2DB6-A34C-6398-155A66C9C950}"/>
                  </a:ext>
                </a:extLst>
              </p:cNvPr>
              <p:cNvSpPr/>
              <p:nvPr/>
            </p:nvSpPr>
            <p:spPr>
              <a:xfrm>
                <a:off x="7986383" y="354436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de-DE" dirty="0">
                  <a:solidFill>
                    <a:schemeClr val="bg1"/>
                  </a:solidFill>
                </a:endParaRPr>
              </a:p>
            </p:txBody>
          </p:sp>
          <p:sp>
            <p:nvSpPr>
              <p:cNvPr id="73" name="Freeform 72">
                <a:extLst>
                  <a:ext uri="{FF2B5EF4-FFF2-40B4-BE49-F238E27FC236}">
                    <a16:creationId xmlns:a16="http://schemas.microsoft.com/office/drawing/2014/main" id="{DEF0161D-D30C-0741-26A8-5240C2A88D02}"/>
                  </a:ext>
                </a:extLst>
              </p:cNvPr>
              <p:cNvSpPr/>
              <p:nvPr/>
            </p:nvSpPr>
            <p:spPr>
              <a:xfrm>
                <a:off x="7966009" y="3320252"/>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de-DE" dirty="0">
                  <a:solidFill>
                    <a:schemeClr val="bg1"/>
                  </a:solidFill>
                </a:endParaRPr>
              </a:p>
            </p:txBody>
          </p:sp>
          <p:sp>
            <p:nvSpPr>
              <p:cNvPr id="74" name="Freeform 73">
                <a:extLst>
                  <a:ext uri="{FF2B5EF4-FFF2-40B4-BE49-F238E27FC236}">
                    <a16:creationId xmlns:a16="http://schemas.microsoft.com/office/drawing/2014/main" id="{04B05D7B-65A5-E5AA-74B6-FABAB56C9E62}"/>
                  </a:ext>
                </a:extLst>
              </p:cNvPr>
              <p:cNvSpPr/>
              <p:nvPr/>
            </p:nvSpPr>
            <p:spPr>
              <a:xfrm>
                <a:off x="7966009" y="3401746"/>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de-DE" dirty="0">
                  <a:solidFill>
                    <a:schemeClr val="bg1"/>
                  </a:solidFill>
                </a:endParaRPr>
              </a:p>
            </p:txBody>
          </p:sp>
          <p:sp>
            <p:nvSpPr>
              <p:cNvPr id="75" name="Freeform 74">
                <a:extLst>
                  <a:ext uri="{FF2B5EF4-FFF2-40B4-BE49-F238E27FC236}">
                    <a16:creationId xmlns:a16="http://schemas.microsoft.com/office/drawing/2014/main" id="{48CF0C32-4F50-3A1D-682F-71F22C202187}"/>
                  </a:ext>
                </a:extLst>
              </p:cNvPr>
              <p:cNvSpPr/>
              <p:nvPr/>
            </p:nvSpPr>
            <p:spPr>
              <a:xfrm>
                <a:off x="7945636" y="348324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de-DE" dirty="0">
                  <a:solidFill>
                    <a:schemeClr val="bg1"/>
                  </a:solidFill>
                </a:endParaRPr>
              </a:p>
            </p:txBody>
          </p:sp>
          <p:sp>
            <p:nvSpPr>
              <p:cNvPr id="76" name="Freeform 75">
                <a:extLst>
                  <a:ext uri="{FF2B5EF4-FFF2-40B4-BE49-F238E27FC236}">
                    <a16:creationId xmlns:a16="http://schemas.microsoft.com/office/drawing/2014/main" id="{AAA99B97-7E3B-5F6B-6900-0569F128C263}"/>
                  </a:ext>
                </a:extLst>
              </p:cNvPr>
              <p:cNvSpPr/>
              <p:nvPr/>
            </p:nvSpPr>
            <p:spPr>
              <a:xfrm>
                <a:off x="7904889" y="336099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de-DE" dirty="0">
                  <a:solidFill>
                    <a:schemeClr val="bg1"/>
                  </a:solidFill>
                </a:endParaRPr>
              </a:p>
            </p:txBody>
          </p:sp>
          <p:sp>
            <p:nvSpPr>
              <p:cNvPr id="77" name="Freeform 76">
                <a:extLst>
                  <a:ext uri="{FF2B5EF4-FFF2-40B4-BE49-F238E27FC236}">
                    <a16:creationId xmlns:a16="http://schemas.microsoft.com/office/drawing/2014/main" id="{F6E5102F-CB0F-301E-B8F1-06BDBAC915BE}"/>
                  </a:ext>
                </a:extLst>
              </p:cNvPr>
              <p:cNvSpPr/>
              <p:nvPr/>
            </p:nvSpPr>
            <p:spPr>
              <a:xfrm>
                <a:off x="7884516" y="329987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de-DE" dirty="0">
                  <a:solidFill>
                    <a:schemeClr val="bg1"/>
                  </a:solidFill>
                </a:endParaRPr>
              </a:p>
            </p:txBody>
          </p:sp>
          <p:sp>
            <p:nvSpPr>
              <p:cNvPr id="78" name="Freeform 77">
                <a:extLst>
                  <a:ext uri="{FF2B5EF4-FFF2-40B4-BE49-F238E27FC236}">
                    <a16:creationId xmlns:a16="http://schemas.microsoft.com/office/drawing/2014/main" id="{88CA4E9E-9544-E6D7-0CD9-67CC316D8D4E}"/>
                  </a:ext>
                </a:extLst>
              </p:cNvPr>
              <p:cNvSpPr/>
              <p:nvPr/>
            </p:nvSpPr>
            <p:spPr>
              <a:xfrm>
                <a:off x="7884516" y="342212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de-DE" dirty="0">
                  <a:solidFill>
                    <a:schemeClr val="bg1"/>
                  </a:solidFill>
                </a:endParaRPr>
              </a:p>
            </p:txBody>
          </p:sp>
        </p:grpSp>
        <p:grpSp>
          <p:nvGrpSpPr>
            <p:cNvPr id="54" name="Graphic 2">
              <a:extLst>
                <a:ext uri="{FF2B5EF4-FFF2-40B4-BE49-F238E27FC236}">
                  <a16:creationId xmlns:a16="http://schemas.microsoft.com/office/drawing/2014/main" id="{C6DF952B-6437-0C97-84C5-C10459413C02}"/>
                </a:ext>
              </a:extLst>
            </p:cNvPr>
            <p:cNvGrpSpPr/>
            <p:nvPr/>
          </p:nvGrpSpPr>
          <p:grpSpPr>
            <a:xfrm>
              <a:off x="7216180" y="2896437"/>
              <a:ext cx="1173608" cy="1132811"/>
              <a:chOff x="7216180" y="2896437"/>
              <a:chExt cx="1173608" cy="1132811"/>
            </a:xfrm>
            <a:grpFill/>
          </p:grpSpPr>
          <p:sp>
            <p:nvSpPr>
              <p:cNvPr id="55" name="Freeform 54">
                <a:extLst>
                  <a:ext uri="{FF2B5EF4-FFF2-40B4-BE49-F238E27FC236}">
                    <a16:creationId xmlns:a16="http://schemas.microsoft.com/office/drawing/2014/main" id="{56ED3744-DE56-BB41-82E6-52247D0A98E9}"/>
                  </a:ext>
                </a:extLst>
              </p:cNvPr>
              <p:cNvSpPr/>
              <p:nvPr/>
            </p:nvSpPr>
            <p:spPr>
              <a:xfrm>
                <a:off x="8071951" y="3507734"/>
                <a:ext cx="113751" cy="195879"/>
              </a:xfrm>
              <a:custGeom>
                <a:avLst/>
                <a:gdLst>
                  <a:gd name="connsiteX0" fmla="*/ 57046 w 113751"/>
                  <a:gd name="connsiteY0" fmla="*/ 195540 h 195879"/>
                  <a:gd name="connsiteX1" fmla="*/ 46859 w 113751"/>
                  <a:gd name="connsiteY1" fmla="*/ 192144 h 195879"/>
                  <a:gd name="connsiteX2" fmla="*/ 43124 w 113751"/>
                  <a:gd name="connsiteY2" fmla="*/ 189428 h 195879"/>
                  <a:gd name="connsiteX3" fmla="*/ 0 w 113751"/>
                  <a:gd name="connsiteY3" fmla="*/ 117102 h 195879"/>
                  <a:gd name="connsiteX4" fmla="*/ 11545 w 113751"/>
                  <a:gd name="connsiteY4" fmla="*/ 60735 h 195879"/>
                  <a:gd name="connsiteX5" fmla="*/ 19355 w 113751"/>
                  <a:gd name="connsiteY5" fmla="*/ 18970 h 195879"/>
                  <a:gd name="connsiteX6" fmla="*/ 25467 w 113751"/>
                  <a:gd name="connsiteY6" fmla="*/ 3350 h 195879"/>
                  <a:gd name="connsiteX7" fmla="*/ 42106 w 113751"/>
                  <a:gd name="connsiteY7" fmla="*/ 1652 h 195879"/>
                  <a:gd name="connsiteX8" fmla="*/ 113752 w 113751"/>
                  <a:gd name="connsiteY8" fmla="*/ 117441 h 195879"/>
                  <a:gd name="connsiteX9" fmla="*/ 64177 w 113751"/>
                  <a:gd name="connsiteY9" fmla="*/ 193842 h 195879"/>
                  <a:gd name="connsiteX10" fmla="*/ 56706 w 113751"/>
                  <a:gd name="connsiteY10" fmla="*/ 195879 h 195879"/>
                  <a:gd name="connsiteX11" fmla="*/ 49915 w 113751"/>
                  <a:gd name="connsiteY11" fmla="*/ 45795 h 195879"/>
                  <a:gd name="connsiteX12" fmla="*/ 42785 w 113751"/>
                  <a:gd name="connsiteY12" fmla="*/ 70583 h 195879"/>
                  <a:gd name="connsiteX13" fmla="*/ 32937 w 113751"/>
                  <a:gd name="connsiteY13" fmla="*/ 116762 h 195879"/>
                  <a:gd name="connsiteX14" fmla="*/ 57725 w 113751"/>
                  <a:gd name="connsiteY14" fmla="*/ 159207 h 195879"/>
                  <a:gd name="connsiteX15" fmla="*/ 81834 w 113751"/>
                  <a:gd name="connsiteY15" fmla="*/ 116762 h 195879"/>
                  <a:gd name="connsiteX16" fmla="*/ 50255 w 113751"/>
                  <a:gd name="connsiteY16" fmla="*/ 45455 h 1958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13751" h="195879">
                    <a:moveTo>
                      <a:pt x="57046" y="195540"/>
                    </a:moveTo>
                    <a:cubicBezTo>
                      <a:pt x="53310" y="195540"/>
                      <a:pt x="49915" y="194521"/>
                      <a:pt x="46859" y="192144"/>
                    </a:cubicBezTo>
                    <a:cubicBezTo>
                      <a:pt x="45840" y="191465"/>
                      <a:pt x="44482" y="190446"/>
                      <a:pt x="43124" y="189428"/>
                    </a:cubicBezTo>
                    <a:cubicBezTo>
                      <a:pt x="30221" y="180260"/>
                      <a:pt x="0" y="158868"/>
                      <a:pt x="0" y="117102"/>
                    </a:cubicBezTo>
                    <a:cubicBezTo>
                      <a:pt x="0" y="75336"/>
                      <a:pt x="6112" y="77374"/>
                      <a:pt x="11545" y="60735"/>
                    </a:cubicBezTo>
                    <a:cubicBezTo>
                      <a:pt x="16639" y="44437"/>
                      <a:pt x="21392" y="30515"/>
                      <a:pt x="19355" y="18970"/>
                    </a:cubicBezTo>
                    <a:cubicBezTo>
                      <a:pt x="18337" y="12858"/>
                      <a:pt x="20713" y="7085"/>
                      <a:pt x="25467" y="3350"/>
                    </a:cubicBezTo>
                    <a:cubicBezTo>
                      <a:pt x="30221" y="-385"/>
                      <a:pt x="36672" y="-1064"/>
                      <a:pt x="42106" y="1652"/>
                    </a:cubicBezTo>
                    <a:cubicBezTo>
                      <a:pt x="45161" y="3010"/>
                      <a:pt x="113752" y="35948"/>
                      <a:pt x="113752" y="117441"/>
                    </a:cubicBezTo>
                    <a:cubicBezTo>
                      <a:pt x="113752" y="198935"/>
                      <a:pt x="66214" y="192823"/>
                      <a:pt x="64177" y="193842"/>
                    </a:cubicBezTo>
                    <a:cubicBezTo>
                      <a:pt x="61799" y="195200"/>
                      <a:pt x="59084" y="195879"/>
                      <a:pt x="56706" y="195879"/>
                    </a:cubicBezTo>
                    <a:close/>
                    <a:moveTo>
                      <a:pt x="49915" y="45795"/>
                    </a:moveTo>
                    <a:cubicBezTo>
                      <a:pt x="47878" y="54284"/>
                      <a:pt x="45161" y="62433"/>
                      <a:pt x="42785" y="70583"/>
                    </a:cubicBezTo>
                    <a:cubicBezTo>
                      <a:pt x="38030" y="85523"/>
                      <a:pt x="32937" y="101143"/>
                      <a:pt x="32937" y="116762"/>
                    </a:cubicBezTo>
                    <a:cubicBezTo>
                      <a:pt x="32937" y="132382"/>
                      <a:pt x="44482" y="149360"/>
                      <a:pt x="57725" y="159207"/>
                    </a:cubicBezTo>
                    <a:cubicBezTo>
                      <a:pt x="67233" y="151737"/>
                      <a:pt x="81834" y="137136"/>
                      <a:pt x="81834" y="116762"/>
                    </a:cubicBezTo>
                    <a:cubicBezTo>
                      <a:pt x="81834" y="82128"/>
                      <a:pt x="64856" y="59037"/>
                      <a:pt x="50255" y="45455"/>
                    </a:cubicBezTo>
                    <a:close/>
                  </a:path>
                </a:pathLst>
              </a:custGeom>
              <a:grpFill/>
              <a:ln w="3393" cap="flat">
                <a:noFill/>
                <a:prstDash val="solid"/>
                <a:miter/>
              </a:ln>
            </p:spPr>
            <p:txBody>
              <a:bodyPr rtlCol="0" anchor="ctr"/>
              <a:lstStyle/>
              <a:p>
                <a:endParaRPr lang="de-DE" dirty="0">
                  <a:solidFill>
                    <a:schemeClr val="bg1"/>
                  </a:solidFill>
                </a:endParaRPr>
              </a:p>
            </p:txBody>
          </p:sp>
          <p:sp>
            <p:nvSpPr>
              <p:cNvPr id="56" name="Freeform 55">
                <a:extLst>
                  <a:ext uri="{FF2B5EF4-FFF2-40B4-BE49-F238E27FC236}">
                    <a16:creationId xmlns:a16="http://schemas.microsoft.com/office/drawing/2014/main" id="{98C69912-65BB-735B-18AE-6FBF59C9F3F9}"/>
                  </a:ext>
                </a:extLst>
              </p:cNvPr>
              <p:cNvSpPr/>
              <p:nvPr/>
            </p:nvSpPr>
            <p:spPr>
              <a:xfrm>
                <a:off x="7990457" y="3680307"/>
                <a:ext cx="154782" cy="145546"/>
              </a:xfrm>
              <a:custGeom>
                <a:avLst/>
                <a:gdLst>
                  <a:gd name="connsiteX0" fmla="*/ 82853 w 154782"/>
                  <a:gd name="connsiteY0" fmla="*/ 145207 h 145546"/>
                  <a:gd name="connsiteX1" fmla="*/ 31919 w 154782"/>
                  <a:gd name="connsiteY1" fmla="*/ 131964 h 145546"/>
                  <a:gd name="connsiteX2" fmla="*/ 0 w 154782"/>
                  <a:gd name="connsiteY2" fmla="*/ 27041 h 145546"/>
                  <a:gd name="connsiteX3" fmla="*/ 10187 w 154782"/>
                  <a:gd name="connsiteY3" fmla="*/ 11761 h 145546"/>
                  <a:gd name="connsiteX4" fmla="*/ 28183 w 154782"/>
                  <a:gd name="connsiteY4" fmla="*/ 15835 h 145546"/>
                  <a:gd name="connsiteX5" fmla="*/ 64516 w 154782"/>
                  <a:gd name="connsiteY5" fmla="*/ 35869 h 145546"/>
                  <a:gd name="connsiteX6" fmla="*/ 153820 w 154782"/>
                  <a:gd name="connsiteY6" fmla="*/ 117024 h 145546"/>
                  <a:gd name="connsiteX7" fmla="*/ 152801 w 154782"/>
                  <a:gd name="connsiteY7" fmla="*/ 130606 h 145546"/>
                  <a:gd name="connsiteX8" fmla="*/ 141935 w 154782"/>
                  <a:gd name="connsiteY8" fmla="*/ 138755 h 145546"/>
                  <a:gd name="connsiteX9" fmla="*/ 82853 w 154782"/>
                  <a:gd name="connsiteY9" fmla="*/ 145547 h 145546"/>
                  <a:gd name="connsiteX10" fmla="*/ 34296 w 154782"/>
                  <a:gd name="connsiteY10" fmla="*/ 58280 h 145546"/>
                  <a:gd name="connsiteX11" fmla="*/ 53990 w 154782"/>
                  <a:gd name="connsiteY11" fmla="*/ 107856 h 145546"/>
                  <a:gd name="connsiteX12" fmla="*/ 114771 w 154782"/>
                  <a:gd name="connsiteY12" fmla="*/ 110232 h 145546"/>
                  <a:gd name="connsiteX13" fmla="*/ 52292 w 154782"/>
                  <a:gd name="connsiteY13" fmla="*/ 66090 h 145546"/>
                  <a:gd name="connsiteX14" fmla="*/ 34296 w 154782"/>
                  <a:gd name="connsiteY14" fmla="*/ 58620 h 1455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54782" h="145546">
                    <a:moveTo>
                      <a:pt x="82853" y="145207"/>
                    </a:moveTo>
                    <a:cubicBezTo>
                      <a:pt x="62818" y="145207"/>
                      <a:pt x="43124" y="142151"/>
                      <a:pt x="31919" y="131964"/>
                    </a:cubicBezTo>
                    <a:cubicBezTo>
                      <a:pt x="10187" y="112270"/>
                      <a:pt x="0" y="78993"/>
                      <a:pt x="0" y="27041"/>
                    </a:cubicBezTo>
                    <a:cubicBezTo>
                      <a:pt x="0" y="-24912"/>
                      <a:pt x="4075" y="14477"/>
                      <a:pt x="10187" y="11761"/>
                    </a:cubicBezTo>
                    <a:cubicBezTo>
                      <a:pt x="16299" y="9384"/>
                      <a:pt x="23430" y="10742"/>
                      <a:pt x="28183" y="15835"/>
                    </a:cubicBezTo>
                    <a:cubicBezTo>
                      <a:pt x="35993" y="23985"/>
                      <a:pt x="49236" y="29418"/>
                      <a:pt x="64516" y="35869"/>
                    </a:cubicBezTo>
                    <a:cubicBezTo>
                      <a:pt x="96095" y="48773"/>
                      <a:pt x="135144" y="64732"/>
                      <a:pt x="153820" y="117024"/>
                    </a:cubicBezTo>
                    <a:cubicBezTo>
                      <a:pt x="155518" y="121438"/>
                      <a:pt x="154839" y="126531"/>
                      <a:pt x="152801" y="130606"/>
                    </a:cubicBezTo>
                    <a:cubicBezTo>
                      <a:pt x="150424" y="134680"/>
                      <a:pt x="146689" y="137737"/>
                      <a:pt x="141935" y="138755"/>
                    </a:cubicBezTo>
                    <a:cubicBezTo>
                      <a:pt x="131409" y="141132"/>
                      <a:pt x="106961" y="145547"/>
                      <a:pt x="82853" y="145547"/>
                    </a:cubicBezTo>
                    <a:close/>
                    <a:moveTo>
                      <a:pt x="34296" y="58280"/>
                    </a:moveTo>
                    <a:cubicBezTo>
                      <a:pt x="37351" y="82049"/>
                      <a:pt x="43803" y="98687"/>
                      <a:pt x="53990" y="107856"/>
                    </a:cubicBezTo>
                    <a:cubicBezTo>
                      <a:pt x="60441" y="113628"/>
                      <a:pt x="87946" y="113628"/>
                      <a:pt x="114771" y="110232"/>
                    </a:cubicBezTo>
                    <a:cubicBezTo>
                      <a:pt x="99491" y="85445"/>
                      <a:pt x="76401" y="75937"/>
                      <a:pt x="52292" y="66090"/>
                    </a:cubicBezTo>
                    <a:cubicBezTo>
                      <a:pt x="46180" y="63713"/>
                      <a:pt x="40068" y="60997"/>
                      <a:pt x="34296" y="58620"/>
                    </a:cubicBezTo>
                    <a:close/>
                  </a:path>
                </a:pathLst>
              </a:custGeom>
              <a:grpFill/>
              <a:ln w="3393" cap="flat">
                <a:noFill/>
                <a:prstDash val="solid"/>
                <a:miter/>
              </a:ln>
            </p:spPr>
            <p:txBody>
              <a:bodyPr rtlCol="0" anchor="ctr"/>
              <a:lstStyle/>
              <a:p>
                <a:endParaRPr lang="de-DE" dirty="0">
                  <a:solidFill>
                    <a:schemeClr val="bg1"/>
                  </a:solidFill>
                </a:endParaRPr>
              </a:p>
            </p:txBody>
          </p:sp>
          <p:sp>
            <p:nvSpPr>
              <p:cNvPr id="57" name="Freeform 56">
                <a:extLst>
                  <a:ext uri="{FF2B5EF4-FFF2-40B4-BE49-F238E27FC236}">
                    <a16:creationId xmlns:a16="http://schemas.microsoft.com/office/drawing/2014/main" id="{F3DA5DD5-9429-265B-1EC1-D9E0EE8F647A}"/>
                  </a:ext>
                </a:extLst>
              </p:cNvPr>
              <p:cNvSpPr/>
              <p:nvPr/>
            </p:nvSpPr>
            <p:spPr>
              <a:xfrm>
                <a:off x="8112656" y="3691513"/>
                <a:ext cx="175076" cy="134340"/>
              </a:xfrm>
              <a:custGeom>
                <a:avLst/>
                <a:gdLst>
                  <a:gd name="connsiteX0" fmla="*/ 64558 w 175076"/>
                  <a:gd name="connsiteY0" fmla="*/ 134001 h 134340"/>
                  <a:gd name="connsiteX1" fmla="*/ 10908 w 175076"/>
                  <a:gd name="connsiteY1" fmla="*/ 124833 h 134340"/>
                  <a:gd name="connsiteX2" fmla="*/ 1061 w 175076"/>
                  <a:gd name="connsiteY2" fmla="*/ 115325 h 134340"/>
                  <a:gd name="connsiteX3" fmla="*/ 2080 w 175076"/>
                  <a:gd name="connsiteY3" fmla="*/ 101403 h 134340"/>
                  <a:gd name="connsiteX4" fmla="*/ 149109 w 175076"/>
                  <a:gd name="connsiteY4" fmla="*/ 1234 h 134340"/>
                  <a:gd name="connsiteX5" fmla="*/ 152504 w 175076"/>
                  <a:gd name="connsiteY5" fmla="*/ 1234 h 134340"/>
                  <a:gd name="connsiteX6" fmla="*/ 166087 w 175076"/>
                  <a:gd name="connsiteY6" fmla="*/ 1573 h 134340"/>
                  <a:gd name="connsiteX7" fmla="*/ 173557 w 175076"/>
                  <a:gd name="connsiteY7" fmla="*/ 22965 h 134340"/>
                  <a:gd name="connsiteX8" fmla="*/ 167105 w 175076"/>
                  <a:gd name="connsiteY8" fmla="*/ 46395 h 134340"/>
                  <a:gd name="connsiteX9" fmla="*/ 137563 w 175076"/>
                  <a:gd name="connsiteY9" fmla="*/ 108534 h 134340"/>
                  <a:gd name="connsiteX10" fmla="*/ 86629 w 175076"/>
                  <a:gd name="connsiteY10" fmla="*/ 132643 h 134340"/>
                  <a:gd name="connsiteX11" fmla="*/ 64219 w 175076"/>
                  <a:gd name="connsiteY11" fmla="*/ 134341 h 134340"/>
                  <a:gd name="connsiteX12" fmla="*/ 41808 w 175076"/>
                  <a:gd name="connsiteY12" fmla="*/ 99366 h 134340"/>
                  <a:gd name="connsiteX13" fmla="*/ 112436 w 175076"/>
                  <a:gd name="connsiteY13" fmla="*/ 87481 h 134340"/>
                  <a:gd name="connsiteX14" fmla="*/ 135186 w 175076"/>
                  <a:gd name="connsiteY14" fmla="*/ 40623 h 134340"/>
                  <a:gd name="connsiteX15" fmla="*/ 136205 w 175076"/>
                  <a:gd name="connsiteY15" fmla="*/ 35189 h 134340"/>
                  <a:gd name="connsiteX16" fmla="*/ 41808 w 175076"/>
                  <a:gd name="connsiteY16" fmla="*/ 99366 h 134340"/>
                  <a:gd name="connsiteX17" fmla="*/ 144694 w 175076"/>
                  <a:gd name="connsiteY17" fmla="*/ 7685 h 134340"/>
                  <a:gd name="connsiteX18" fmla="*/ 144694 w 175076"/>
                  <a:gd name="connsiteY18" fmla="*/ 7685 h 134340"/>
                  <a:gd name="connsiteX19" fmla="*/ 144694 w 175076"/>
                  <a:gd name="connsiteY19" fmla="*/ 7685 h 1343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75076" h="134340">
                    <a:moveTo>
                      <a:pt x="64558" y="134001"/>
                    </a:moveTo>
                    <a:cubicBezTo>
                      <a:pt x="49618" y="134001"/>
                      <a:pt x="31281" y="131624"/>
                      <a:pt x="10908" y="124833"/>
                    </a:cubicBezTo>
                    <a:cubicBezTo>
                      <a:pt x="6494" y="123135"/>
                      <a:pt x="2759" y="119739"/>
                      <a:pt x="1061" y="115325"/>
                    </a:cubicBezTo>
                    <a:cubicBezTo>
                      <a:pt x="-637" y="110911"/>
                      <a:pt x="-297" y="105818"/>
                      <a:pt x="2080" y="101403"/>
                    </a:cubicBezTo>
                    <a:cubicBezTo>
                      <a:pt x="55050" y="8025"/>
                      <a:pt x="126018" y="2932"/>
                      <a:pt x="149109" y="1234"/>
                    </a:cubicBezTo>
                    <a:cubicBezTo>
                      <a:pt x="150127" y="1234"/>
                      <a:pt x="151485" y="1234"/>
                      <a:pt x="152504" y="1234"/>
                    </a:cubicBezTo>
                    <a:cubicBezTo>
                      <a:pt x="156918" y="-464"/>
                      <a:pt x="161672" y="-464"/>
                      <a:pt x="166087" y="1573"/>
                    </a:cubicBezTo>
                    <a:cubicBezTo>
                      <a:pt x="173896" y="5648"/>
                      <a:pt x="177291" y="14816"/>
                      <a:pt x="173557" y="22965"/>
                    </a:cubicBezTo>
                    <a:cubicBezTo>
                      <a:pt x="169482" y="31794"/>
                      <a:pt x="168463" y="38585"/>
                      <a:pt x="167105" y="46395"/>
                    </a:cubicBezTo>
                    <a:cubicBezTo>
                      <a:pt x="164728" y="61675"/>
                      <a:pt x="161672" y="78992"/>
                      <a:pt x="137563" y="108534"/>
                    </a:cubicBezTo>
                    <a:cubicBezTo>
                      <a:pt x="128055" y="120419"/>
                      <a:pt x="109380" y="129247"/>
                      <a:pt x="86629" y="132643"/>
                    </a:cubicBezTo>
                    <a:cubicBezTo>
                      <a:pt x="80517" y="133661"/>
                      <a:pt x="73047" y="134341"/>
                      <a:pt x="64219" y="134341"/>
                    </a:cubicBezTo>
                    <a:close/>
                    <a:moveTo>
                      <a:pt x="41808" y="99366"/>
                    </a:moveTo>
                    <a:cubicBezTo>
                      <a:pt x="76783" y="105818"/>
                      <a:pt x="105305" y="96310"/>
                      <a:pt x="112436" y="87481"/>
                    </a:cubicBezTo>
                    <a:cubicBezTo>
                      <a:pt x="131112" y="64731"/>
                      <a:pt x="133149" y="54205"/>
                      <a:pt x="135186" y="40623"/>
                    </a:cubicBezTo>
                    <a:cubicBezTo>
                      <a:pt x="135186" y="38925"/>
                      <a:pt x="135865" y="37227"/>
                      <a:pt x="136205" y="35189"/>
                    </a:cubicBezTo>
                    <a:cubicBezTo>
                      <a:pt x="112436" y="38925"/>
                      <a:pt x="75424" y="51149"/>
                      <a:pt x="41808" y="99366"/>
                    </a:cubicBezTo>
                    <a:close/>
                    <a:moveTo>
                      <a:pt x="144694" y="7685"/>
                    </a:moveTo>
                    <a:cubicBezTo>
                      <a:pt x="144694" y="7685"/>
                      <a:pt x="144694" y="7685"/>
                      <a:pt x="144694" y="7685"/>
                    </a:cubicBezTo>
                    <a:cubicBezTo>
                      <a:pt x="144694" y="7685"/>
                      <a:pt x="144694" y="7685"/>
                      <a:pt x="144694" y="7685"/>
                    </a:cubicBezTo>
                    <a:close/>
                  </a:path>
                </a:pathLst>
              </a:custGeom>
              <a:grpFill/>
              <a:ln w="3393" cap="flat">
                <a:noFill/>
                <a:prstDash val="solid"/>
                <a:miter/>
              </a:ln>
            </p:spPr>
            <p:txBody>
              <a:bodyPr rtlCol="0" anchor="ctr"/>
              <a:lstStyle/>
              <a:p>
                <a:endParaRPr lang="de-DE" dirty="0">
                  <a:solidFill>
                    <a:schemeClr val="bg1"/>
                  </a:solidFill>
                </a:endParaRPr>
              </a:p>
            </p:txBody>
          </p:sp>
          <p:sp>
            <p:nvSpPr>
              <p:cNvPr id="58" name="Freeform 57">
                <a:extLst>
                  <a:ext uri="{FF2B5EF4-FFF2-40B4-BE49-F238E27FC236}">
                    <a16:creationId xmlns:a16="http://schemas.microsoft.com/office/drawing/2014/main" id="{E2BB5A56-49D1-5E97-BC2D-B7F9A841ECD3}"/>
                  </a:ext>
                </a:extLst>
              </p:cNvPr>
              <p:cNvSpPr/>
              <p:nvPr/>
            </p:nvSpPr>
            <p:spPr>
              <a:xfrm>
                <a:off x="8112698" y="3670676"/>
                <a:ext cx="32597" cy="236332"/>
              </a:xfrm>
              <a:custGeom>
                <a:avLst/>
                <a:gdLst>
                  <a:gd name="connsiteX0" fmla="*/ 16299 w 32597"/>
                  <a:gd name="connsiteY0" fmla="*/ 236332 h 236332"/>
                  <a:gd name="connsiteX1" fmla="*/ 0 w 32597"/>
                  <a:gd name="connsiteY1" fmla="*/ 220033 h 236332"/>
                  <a:gd name="connsiteX2" fmla="*/ 0 w 32597"/>
                  <a:gd name="connsiteY2" fmla="*/ 16299 h 236332"/>
                  <a:gd name="connsiteX3" fmla="*/ 16299 w 32597"/>
                  <a:gd name="connsiteY3" fmla="*/ 0 h 236332"/>
                  <a:gd name="connsiteX4" fmla="*/ 32598 w 32597"/>
                  <a:gd name="connsiteY4" fmla="*/ 16299 h 236332"/>
                  <a:gd name="connsiteX5" fmla="*/ 32598 w 32597"/>
                  <a:gd name="connsiteY5" fmla="*/ 220033 h 236332"/>
                  <a:gd name="connsiteX6" fmla="*/ 16299 w 32597"/>
                  <a:gd name="connsiteY6" fmla="*/ 236332 h 236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97" h="236332">
                    <a:moveTo>
                      <a:pt x="16299" y="236332"/>
                    </a:moveTo>
                    <a:cubicBezTo>
                      <a:pt x="7131" y="236332"/>
                      <a:pt x="0" y="229201"/>
                      <a:pt x="0" y="220033"/>
                    </a:cubicBezTo>
                    <a:lnTo>
                      <a:pt x="0" y="16299"/>
                    </a:lnTo>
                    <a:cubicBezTo>
                      <a:pt x="0" y="7131"/>
                      <a:pt x="7131" y="0"/>
                      <a:pt x="16299" y="0"/>
                    </a:cubicBezTo>
                    <a:cubicBezTo>
                      <a:pt x="25467" y="0"/>
                      <a:pt x="32598" y="7131"/>
                      <a:pt x="32598" y="16299"/>
                    </a:cubicBezTo>
                    <a:lnTo>
                      <a:pt x="32598" y="220033"/>
                    </a:lnTo>
                    <a:cubicBezTo>
                      <a:pt x="32598" y="229201"/>
                      <a:pt x="25467" y="236332"/>
                      <a:pt x="16299" y="236332"/>
                    </a:cubicBezTo>
                    <a:close/>
                  </a:path>
                </a:pathLst>
              </a:custGeom>
              <a:grpFill/>
              <a:ln w="3393" cap="flat">
                <a:noFill/>
                <a:prstDash val="solid"/>
                <a:miter/>
              </a:ln>
            </p:spPr>
            <p:txBody>
              <a:bodyPr rtlCol="0" anchor="ctr"/>
              <a:lstStyle/>
              <a:p>
                <a:endParaRPr lang="de-DE" dirty="0">
                  <a:solidFill>
                    <a:schemeClr val="bg1"/>
                  </a:solidFill>
                </a:endParaRPr>
              </a:p>
            </p:txBody>
          </p:sp>
          <p:sp>
            <p:nvSpPr>
              <p:cNvPr id="59" name="Freeform 58">
                <a:extLst>
                  <a:ext uri="{FF2B5EF4-FFF2-40B4-BE49-F238E27FC236}">
                    <a16:creationId xmlns:a16="http://schemas.microsoft.com/office/drawing/2014/main" id="{1A1AC028-4EE7-7A24-6D88-421614873459}"/>
                  </a:ext>
                </a:extLst>
              </p:cNvPr>
              <p:cNvSpPr/>
              <p:nvPr/>
            </p:nvSpPr>
            <p:spPr>
              <a:xfrm>
                <a:off x="7827422" y="3874071"/>
                <a:ext cx="562367" cy="155178"/>
              </a:xfrm>
              <a:custGeom>
                <a:avLst/>
                <a:gdLst>
                  <a:gd name="connsiteX0" fmla="*/ 512441 w 562367"/>
                  <a:gd name="connsiteY0" fmla="*/ 155178 h 155178"/>
                  <a:gd name="connsiteX1" fmla="*/ 379674 w 562367"/>
                  <a:gd name="connsiteY1" fmla="*/ 142275 h 155178"/>
                  <a:gd name="connsiteX2" fmla="*/ 340625 w 562367"/>
                  <a:gd name="connsiteY2" fmla="*/ 137521 h 155178"/>
                  <a:gd name="connsiteX3" fmla="*/ 305990 w 562367"/>
                  <a:gd name="connsiteY3" fmla="*/ 144312 h 155178"/>
                  <a:gd name="connsiteX4" fmla="*/ 246906 w 562367"/>
                  <a:gd name="connsiteY4" fmla="*/ 153480 h 155178"/>
                  <a:gd name="connsiteX5" fmla="*/ 221779 w 562367"/>
                  <a:gd name="connsiteY5" fmla="*/ 149405 h 155178"/>
                  <a:gd name="connsiteX6" fmla="*/ 170846 w 562367"/>
                  <a:gd name="connsiteY6" fmla="*/ 147708 h 155178"/>
                  <a:gd name="connsiteX7" fmla="*/ 82900 w 562367"/>
                  <a:gd name="connsiteY7" fmla="*/ 149066 h 155178"/>
                  <a:gd name="connsiteX8" fmla="*/ 5141 w 562367"/>
                  <a:gd name="connsiteY8" fmla="*/ 130390 h 155178"/>
                  <a:gd name="connsiteX9" fmla="*/ 1067 w 562367"/>
                  <a:gd name="connsiteY9" fmla="*/ 111715 h 155178"/>
                  <a:gd name="connsiteX10" fmla="*/ 73053 w 562367"/>
                  <a:gd name="connsiteY10" fmla="*/ 62818 h 155178"/>
                  <a:gd name="connsiteX11" fmla="*/ 107008 w 562367"/>
                  <a:gd name="connsiteY11" fmla="*/ 50934 h 155178"/>
                  <a:gd name="connsiteX12" fmla="*/ 118214 w 562367"/>
                  <a:gd name="connsiteY12" fmla="*/ 44143 h 155178"/>
                  <a:gd name="connsiteX13" fmla="*/ 225175 w 562367"/>
                  <a:gd name="connsiteY13" fmla="*/ 19015 h 155178"/>
                  <a:gd name="connsiteX14" fmla="*/ 247925 w 562367"/>
                  <a:gd name="connsiteY14" fmla="*/ 12224 h 155178"/>
                  <a:gd name="connsiteX15" fmla="*/ 300896 w 562367"/>
                  <a:gd name="connsiteY15" fmla="*/ 0 h 155178"/>
                  <a:gd name="connsiteX16" fmla="*/ 301575 w 562367"/>
                  <a:gd name="connsiteY16" fmla="*/ 0 h 155178"/>
                  <a:gd name="connsiteX17" fmla="*/ 367449 w 562367"/>
                  <a:gd name="connsiteY17" fmla="*/ 10187 h 155178"/>
                  <a:gd name="connsiteX18" fmla="*/ 389860 w 562367"/>
                  <a:gd name="connsiteY18" fmla="*/ 14941 h 155178"/>
                  <a:gd name="connsiteX19" fmla="*/ 432645 w 562367"/>
                  <a:gd name="connsiteY19" fmla="*/ 40407 h 155178"/>
                  <a:gd name="connsiteX20" fmla="*/ 450641 w 562367"/>
                  <a:gd name="connsiteY20" fmla="*/ 53311 h 155178"/>
                  <a:gd name="connsiteX21" fmla="*/ 526023 w 562367"/>
                  <a:gd name="connsiteY21" fmla="*/ 83192 h 155178"/>
                  <a:gd name="connsiteX22" fmla="*/ 562356 w 562367"/>
                  <a:gd name="connsiteY22" fmla="*/ 131749 h 155178"/>
                  <a:gd name="connsiteX23" fmla="*/ 544359 w 562367"/>
                  <a:gd name="connsiteY23" fmla="*/ 152801 h 155178"/>
                  <a:gd name="connsiteX24" fmla="*/ 512441 w 562367"/>
                  <a:gd name="connsiteY24" fmla="*/ 154499 h 155178"/>
                  <a:gd name="connsiteX25" fmla="*/ 340625 w 562367"/>
                  <a:gd name="connsiteY25" fmla="*/ 104923 h 155178"/>
                  <a:gd name="connsiteX26" fmla="*/ 384427 w 562367"/>
                  <a:gd name="connsiteY26" fmla="*/ 110017 h 155178"/>
                  <a:gd name="connsiteX27" fmla="*/ 520250 w 562367"/>
                  <a:gd name="connsiteY27" fmla="*/ 122241 h 155178"/>
                  <a:gd name="connsiteX28" fmla="*/ 449623 w 562367"/>
                  <a:gd name="connsiteY28" fmla="*/ 86248 h 155178"/>
                  <a:gd name="connsiteX29" fmla="*/ 410913 w 562367"/>
                  <a:gd name="connsiteY29" fmla="*/ 64855 h 155178"/>
                  <a:gd name="connsiteX30" fmla="*/ 384088 w 562367"/>
                  <a:gd name="connsiteY30" fmla="*/ 47199 h 155178"/>
                  <a:gd name="connsiteX31" fmla="*/ 360319 w 562367"/>
                  <a:gd name="connsiteY31" fmla="*/ 42105 h 155178"/>
                  <a:gd name="connsiteX32" fmla="*/ 301575 w 562367"/>
                  <a:gd name="connsiteY32" fmla="*/ 32597 h 155178"/>
                  <a:gd name="connsiteX33" fmla="*/ 300896 w 562367"/>
                  <a:gd name="connsiteY33" fmla="*/ 32597 h 155178"/>
                  <a:gd name="connsiteX34" fmla="*/ 258452 w 562367"/>
                  <a:gd name="connsiteY34" fmla="*/ 42784 h 155178"/>
                  <a:gd name="connsiteX35" fmla="*/ 209895 w 562367"/>
                  <a:gd name="connsiteY35" fmla="*/ 47199 h 155178"/>
                  <a:gd name="connsiteX36" fmla="*/ 139266 w 562367"/>
                  <a:gd name="connsiteY36" fmla="*/ 68591 h 155178"/>
                  <a:gd name="connsiteX37" fmla="*/ 121610 w 562367"/>
                  <a:gd name="connsiteY37" fmla="*/ 79796 h 155178"/>
                  <a:gd name="connsiteX38" fmla="*/ 121610 w 562367"/>
                  <a:gd name="connsiteY38" fmla="*/ 79796 h 155178"/>
                  <a:gd name="connsiteX39" fmla="*/ 81882 w 562367"/>
                  <a:gd name="connsiteY39" fmla="*/ 93718 h 155178"/>
                  <a:gd name="connsiteX40" fmla="*/ 40456 w 562367"/>
                  <a:gd name="connsiteY40" fmla="*/ 110356 h 155178"/>
                  <a:gd name="connsiteX41" fmla="*/ 162357 w 562367"/>
                  <a:gd name="connsiteY41" fmla="*/ 115789 h 155178"/>
                  <a:gd name="connsiteX42" fmla="*/ 227552 w 562367"/>
                  <a:gd name="connsiteY42" fmla="*/ 116808 h 155178"/>
                  <a:gd name="connsiteX43" fmla="*/ 249623 w 562367"/>
                  <a:gd name="connsiteY43" fmla="*/ 120204 h 155178"/>
                  <a:gd name="connsiteX44" fmla="*/ 297501 w 562367"/>
                  <a:gd name="connsiteY44" fmla="*/ 112054 h 155178"/>
                  <a:gd name="connsiteX45" fmla="*/ 340285 w 562367"/>
                  <a:gd name="connsiteY45" fmla="*/ 103905 h 155178"/>
                  <a:gd name="connsiteX46" fmla="*/ 31967 w 562367"/>
                  <a:gd name="connsiteY46" fmla="*/ 122241 h 155178"/>
                  <a:gd name="connsiteX47" fmla="*/ 31967 w 562367"/>
                  <a:gd name="connsiteY47" fmla="*/ 122241 h 155178"/>
                  <a:gd name="connsiteX48" fmla="*/ 31967 w 562367"/>
                  <a:gd name="connsiteY48" fmla="*/ 122241 h 155178"/>
                  <a:gd name="connsiteX49" fmla="*/ 114479 w 562367"/>
                  <a:gd name="connsiteY49" fmla="*/ 65874 h 155178"/>
                  <a:gd name="connsiteX50" fmla="*/ 114479 w 562367"/>
                  <a:gd name="connsiteY50" fmla="*/ 65874 h 155178"/>
                  <a:gd name="connsiteX51" fmla="*/ 114479 w 562367"/>
                  <a:gd name="connsiteY51" fmla="*/ 65874 h 155178"/>
                  <a:gd name="connsiteX52" fmla="*/ 227212 w 562367"/>
                  <a:gd name="connsiteY52" fmla="*/ 20034 h 155178"/>
                  <a:gd name="connsiteX53" fmla="*/ 227212 w 562367"/>
                  <a:gd name="connsiteY53" fmla="*/ 20034 h 155178"/>
                  <a:gd name="connsiteX54" fmla="*/ 227212 w 562367"/>
                  <a:gd name="connsiteY54" fmla="*/ 20034 h 155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562367" h="155178">
                    <a:moveTo>
                      <a:pt x="512441" y="155178"/>
                    </a:moveTo>
                    <a:cubicBezTo>
                      <a:pt x="468299" y="155178"/>
                      <a:pt x="416346" y="147708"/>
                      <a:pt x="379674" y="142275"/>
                    </a:cubicBezTo>
                    <a:cubicBezTo>
                      <a:pt x="362356" y="139898"/>
                      <a:pt x="346058" y="137521"/>
                      <a:pt x="340625" y="137521"/>
                    </a:cubicBezTo>
                    <a:cubicBezTo>
                      <a:pt x="335191" y="137521"/>
                      <a:pt x="318893" y="140917"/>
                      <a:pt x="305990" y="144312"/>
                    </a:cubicBezTo>
                    <a:cubicBezTo>
                      <a:pt x="285616" y="149745"/>
                      <a:pt x="264903" y="155178"/>
                      <a:pt x="246906" y="153480"/>
                    </a:cubicBezTo>
                    <a:cubicBezTo>
                      <a:pt x="238078" y="152462"/>
                      <a:pt x="229928" y="151103"/>
                      <a:pt x="221779" y="149405"/>
                    </a:cubicBezTo>
                    <a:cubicBezTo>
                      <a:pt x="203782" y="146010"/>
                      <a:pt x="188502" y="142954"/>
                      <a:pt x="170846" y="147708"/>
                    </a:cubicBezTo>
                    <a:cubicBezTo>
                      <a:pt x="151830" y="152801"/>
                      <a:pt x="113121" y="151783"/>
                      <a:pt x="82900" y="149066"/>
                    </a:cubicBezTo>
                    <a:cubicBezTo>
                      <a:pt x="17366" y="143633"/>
                      <a:pt x="8537" y="133786"/>
                      <a:pt x="5141" y="130390"/>
                    </a:cubicBezTo>
                    <a:cubicBezTo>
                      <a:pt x="388" y="125297"/>
                      <a:pt x="-1310" y="118166"/>
                      <a:pt x="1067" y="111715"/>
                    </a:cubicBezTo>
                    <a:cubicBezTo>
                      <a:pt x="11593" y="80475"/>
                      <a:pt x="44190" y="71307"/>
                      <a:pt x="73053" y="62818"/>
                    </a:cubicBezTo>
                    <a:cubicBezTo>
                      <a:pt x="85616" y="59083"/>
                      <a:pt x="97501" y="55688"/>
                      <a:pt x="107008" y="50934"/>
                    </a:cubicBezTo>
                    <a:cubicBezTo>
                      <a:pt x="112102" y="48557"/>
                      <a:pt x="115497" y="46180"/>
                      <a:pt x="118214" y="44143"/>
                    </a:cubicBezTo>
                    <a:cubicBezTo>
                      <a:pt x="132815" y="31919"/>
                      <a:pt x="193257" y="1698"/>
                      <a:pt x="225175" y="19015"/>
                    </a:cubicBezTo>
                    <a:cubicBezTo>
                      <a:pt x="229589" y="18676"/>
                      <a:pt x="240115" y="14941"/>
                      <a:pt x="247925" y="12224"/>
                    </a:cubicBezTo>
                    <a:cubicBezTo>
                      <a:pt x="264564" y="6452"/>
                      <a:pt x="283240" y="0"/>
                      <a:pt x="300896" y="0"/>
                    </a:cubicBezTo>
                    <a:lnTo>
                      <a:pt x="301575" y="0"/>
                    </a:lnTo>
                    <a:cubicBezTo>
                      <a:pt x="323307" y="0"/>
                      <a:pt x="346737" y="5433"/>
                      <a:pt x="367449" y="10187"/>
                    </a:cubicBezTo>
                    <a:cubicBezTo>
                      <a:pt x="375599" y="11885"/>
                      <a:pt x="383409" y="13922"/>
                      <a:pt x="389860" y="14941"/>
                    </a:cubicBezTo>
                    <a:cubicBezTo>
                      <a:pt x="407857" y="18336"/>
                      <a:pt x="421439" y="30560"/>
                      <a:pt x="432645" y="40407"/>
                    </a:cubicBezTo>
                    <a:cubicBezTo>
                      <a:pt x="438417" y="45501"/>
                      <a:pt x="446906" y="53311"/>
                      <a:pt x="450641" y="53311"/>
                    </a:cubicBezTo>
                    <a:cubicBezTo>
                      <a:pt x="483579" y="54329"/>
                      <a:pt x="511761" y="72665"/>
                      <a:pt x="526023" y="83192"/>
                    </a:cubicBezTo>
                    <a:cubicBezTo>
                      <a:pt x="531796" y="87606"/>
                      <a:pt x="561677" y="111375"/>
                      <a:pt x="562356" y="131749"/>
                    </a:cubicBezTo>
                    <a:cubicBezTo>
                      <a:pt x="562695" y="142614"/>
                      <a:pt x="555225" y="151443"/>
                      <a:pt x="544359" y="152801"/>
                    </a:cubicBezTo>
                    <a:cubicBezTo>
                      <a:pt x="534512" y="153820"/>
                      <a:pt x="523646" y="154499"/>
                      <a:pt x="512441" y="154499"/>
                    </a:cubicBezTo>
                    <a:close/>
                    <a:moveTo>
                      <a:pt x="340625" y="104923"/>
                    </a:moveTo>
                    <a:cubicBezTo>
                      <a:pt x="348774" y="104923"/>
                      <a:pt x="363715" y="106961"/>
                      <a:pt x="384427" y="110017"/>
                    </a:cubicBezTo>
                    <a:cubicBezTo>
                      <a:pt x="422458" y="115450"/>
                      <a:pt x="477467" y="123260"/>
                      <a:pt x="520250" y="122241"/>
                    </a:cubicBezTo>
                    <a:cubicBezTo>
                      <a:pt x="505989" y="107640"/>
                      <a:pt x="478485" y="87267"/>
                      <a:pt x="449623" y="86248"/>
                    </a:cubicBezTo>
                    <a:cubicBezTo>
                      <a:pt x="434003" y="85908"/>
                      <a:pt x="422458" y="75042"/>
                      <a:pt x="410913" y="64855"/>
                    </a:cubicBezTo>
                    <a:cubicBezTo>
                      <a:pt x="402085" y="57046"/>
                      <a:pt x="392916" y="48896"/>
                      <a:pt x="384088" y="47199"/>
                    </a:cubicBezTo>
                    <a:cubicBezTo>
                      <a:pt x="376618" y="45840"/>
                      <a:pt x="368808" y="44143"/>
                      <a:pt x="360319" y="42105"/>
                    </a:cubicBezTo>
                    <a:cubicBezTo>
                      <a:pt x="341303" y="37691"/>
                      <a:pt x="319572" y="32937"/>
                      <a:pt x="301575" y="32597"/>
                    </a:cubicBezTo>
                    <a:lnTo>
                      <a:pt x="300896" y="32597"/>
                    </a:lnTo>
                    <a:cubicBezTo>
                      <a:pt x="288672" y="32597"/>
                      <a:pt x="272713" y="38031"/>
                      <a:pt x="258452" y="42784"/>
                    </a:cubicBezTo>
                    <a:cubicBezTo>
                      <a:pt x="238078" y="49915"/>
                      <a:pt x="222119" y="55348"/>
                      <a:pt x="209895" y="47199"/>
                    </a:cubicBezTo>
                    <a:cubicBezTo>
                      <a:pt x="199368" y="40407"/>
                      <a:pt x="153189" y="57385"/>
                      <a:pt x="139266" y="68591"/>
                    </a:cubicBezTo>
                    <a:cubicBezTo>
                      <a:pt x="134852" y="72665"/>
                      <a:pt x="129080" y="76061"/>
                      <a:pt x="121610" y="79796"/>
                    </a:cubicBezTo>
                    <a:cubicBezTo>
                      <a:pt x="121610" y="79796"/>
                      <a:pt x="121610" y="79796"/>
                      <a:pt x="121610" y="79796"/>
                    </a:cubicBezTo>
                    <a:cubicBezTo>
                      <a:pt x="109385" y="85908"/>
                      <a:pt x="95464" y="89983"/>
                      <a:pt x="81882" y="93718"/>
                    </a:cubicBezTo>
                    <a:cubicBezTo>
                      <a:pt x="65583" y="98472"/>
                      <a:pt x="50302" y="102886"/>
                      <a:pt x="40456" y="110356"/>
                    </a:cubicBezTo>
                    <a:cubicBezTo>
                      <a:pt x="70676" y="116469"/>
                      <a:pt x="139606" y="121901"/>
                      <a:pt x="162357" y="115789"/>
                    </a:cubicBezTo>
                    <a:cubicBezTo>
                      <a:pt x="187144" y="109338"/>
                      <a:pt x="208537" y="113412"/>
                      <a:pt x="227552" y="116808"/>
                    </a:cubicBezTo>
                    <a:cubicBezTo>
                      <a:pt x="235022" y="118166"/>
                      <a:pt x="242493" y="119525"/>
                      <a:pt x="249623" y="120204"/>
                    </a:cubicBezTo>
                    <a:cubicBezTo>
                      <a:pt x="261507" y="121222"/>
                      <a:pt x="280523" y="116469"/>
                      <a:pt x="297501" y="112054"/>
                    </a:cubicBezTo>
                    <a:cubicBezTo>
                      <a:pt x="313460" y="107980"/>
                      <a:pt x="328061" y="103905"/>
                      <a:pt x="340285" y="103905"/>
                    </a:cubicBezTo>
                    <a:close/>
                    <a:moveTo>
                      <a:pt x="31967" y="122241"/>
                    </a:moveTo>
                    <a:cubicBezTo>
                      <a:pt x="31967" y="122241"/>
                      <a:pt x="31967" y="122241"/>
                      <a:pt x="31967" y="122241"/>
                    </a:cubicBezTo>
                    <a:cubicBezTo>
                      <a:pt x="31967" y="122241"/>
                      <a:pt x="31967" y="122241"/>
                      <a:pt x="31967" y="122241"/>
                    </a:cubicBezTo>
                    <a:close/>
                    <a:moveTo>
                      <a:pt x="114479" y="65874"/>
                    </a:moveTo>
                    <a:lnTo>
                      <a:pt x="114479" y="65874"/>
                    </a:lnTo>
                    <a:lnTo>
                      <a:pt x="114479" y="65874"/>
                    </a:lnTo>
                    <a:close/>
                    <a:moveTo>
                      <a:pt x="227212" y="20034"/>
                    </a:moveTo>
                    <a:cubicBezTo>
                      <a:pt x="227212" y="20034"/>
                      <a:pt x="227212" y="20034"/>
                      <a:pt x="227212" y="20034"/>
                    </a:cubicBezTo>
                    <a:cubicBezTo>
                      <a:pt x="227212" y="20034"/>
                      <a:pt x="227212" y="20034"/>
                      <a:pt x="227212" y="20034"/>
                    </a:cubicBezTo>
                    <a:close/>
                  </a:path>
                </a:pathLst>
              </a:custGeom>
              <a:grpFill/>
              <a:ln w="3393" cap="flat">
                <a:noFill/>
                <a:prstDash val="solid"/>
                <a:miter/>
              </a:ln>
            </p:spPr>
            <p:txBody>
              <a:bodyPr rtlCol="0" anchor="ctr"/>
              <a:lstStyle/>
              <a:p>
                <a:endParaRPr lang="de-DE" dirty="0">
                  <a:solidFill>
                    <a:schemeClr val="bg1"/>
                  </a:solidFill>
                </a:endParaRPr>
              </a:p>
            </p:txBody>
          </p:sp>
          <p:sp>
            <p:nvSpPr>
              <p:cNvPr id="60" name="Freeform 59">
                <a:extLst>
                  <a:ext uri="{FF2B5EF4-FFF2-40B4-BE49-F238E27FC236}">
                    <a16:creationId xmlns:a16="http://schemas.microsoft.com/office/drawing/2014/main" id="{2C913E49-80BA-EA37-51CE-CC59B0178E7D}"/>
                  </a:ext>
                </a:extLst>
              </p:cNvPr>
              <p:cNvSpPr/>
              <p:nvPr/>
            </p:nvSpPr>
            <p:spPr>
              <a:xfrm>
                <a:off x="8151791" y="3935436"/>
                <a:ext cx="75094" cy="76155"/>
              </a:xfrm>
              <a:custGeom>
                <a:avLst/>
                <a:gdLst>
                  <a:gd name="connsiteX0" fmla="*/ 16256 w 75094"/>
                  <a:gd name="connsiteY0" fmla="*/ 76156 h 76155"/>
                  <a:gd name="connsiteX1" fmla="*/ 297 w 75094"/>
                  <a:gd name="connsiteY1" fmla="*/ 62913 h 76155"/>
                  <a:gd name="connsiteX2" fmla="*/ 12860 w 75094"/>
                  <a:gd name="connsiteY2" fmla="*/ 43898 h 76155"/>
                  <a:gd name="connsiteX3" fmla="*/ 45118 w 75094"/>
                  <a:gd name="connsiteY3" fmla="*/ 7226 h 76155"/>
                  <a:gd name="connsiteX4" fmla="*/ 67868 w 75094"/>
                  <a:gd name="connsiteY4" fmla="*/ 2811 h 76155"/>
                  <a:gd name="connsiteX5" fmla="*/ 72283 w 75094"/>
                  <a:gd name="connsiteY5" fmla="*/ 25562 h 76155"/>
                  <a:gd name="connsiteX6" fmla="*/ 19312 w 75094"/>
                  <a:gd name="connsiteY6" fmla="*/ 76156 h 76155"/>
                  <a:gd name="connsiteX7" fmla="*/ 16256 w 75094"/>
                  <a:gd name="connsiteY7" fmla="*/ 76156 h 76155"/>
                  <a:gd name="connsiteX8" fmla="*/ 13200 w 75094"/>
                  <a:gd name="connsiteY8" fmla="*/ 43898 h 76155"/>
                  <a:gd name="connsiteX9" fmla="*/ 13200 w 75094"/>
                  <a:gd name="connsiteY9" fmla="*/ 43898 h 76155"/>
                  <a:gd name="connsiteX10" fmla="*/ 13200 w 75094"/>
                  <a:gd name="connsiteY10" fmla="*/ 43898 h 761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5094" h="76155">
                    <a:moveTo>
                      <a:pt x="16256" y="76156"/>
                    </a:moveTo>
                    <a:cubicBezTo>
                      <a:pt x="8446" y="76156"/>
                      <a:pt x="1655" y="70723"/>
                      <a:pt x="297" y="62913"/>
                    </a:cubicBezTo>
                    <a:cubicBezTo>
                      <a:pt x="-1401" y="54085"/>
                      <a:pt x="4371" y="45935"/>
                      <a:pt x="12860" y="43898"/>
                    </a:cubicBezTo>
                    <a:cubicBezTo>
                      <a:pt x="18633" y="41521"/>
                      <a:pt x="33913" y="24204"/>
                      <a:pt x="45118" y="7226"/>
                    </a:cubicBezTo>
                    <a:cubicBezTo>
                      <a:pt x="50212" y="-245"/>
                      <a:pt x="60058" y="-2282"/>
                      <a:pt x="67868" y="2811"/>
                    </a:cubicBezTo>
                    <a:cubicBezTo>
                      <a:pt x="75339" y="7905"/>
                      <a:pt x="77376" y="17752"/>
                      <a:pt x="72283" y="25562"/>
                    </a:cubicBezTo>
                    <a:cubicBezTo>
                      <a:pt x="60738" y="42879"/>
                      <a:pt x="38667" y="72421"/>
                      <a:pt x="19312" y="76156"/>
                    </a:cubicBezTo>
                    <a:cubicBezTo>
                      <a:pt x="18294" y="76156"/>
                      <a:pt x="17275" y="76156"/>
                      <a:pt x="16256" y="76156"/>
                    </a:cubicBezTo>
                    <a:close/>
                    <a:moveTo>
                      <a:pt x="13200" y="43898"/>
                    </a:moveTo>
                    <a:cubicBezTo>
                      <a:pt x="13200" y="43898"/>
                      <a:pt x="13200" y="43898"/>
                      <a:pt x="13200" y="43898"/>
                    </a:cubicBezTo>
                    <a:cubicBezTo>
                      <a:pt x="13200" y="43898"/>
                      <a:pt x="13200" y="43898"/>
                      <a:pt x="13200" y="43898"/>
                    </a:cubicBezTo>
                    <a:close/>
                  </a:path>
                </a:pathLst>
              </a:custGeom>
              <a:grpFill/>
              <a:ln w="3393" cap="flat">
                <a:noFill/>
                <a:prstDash val="solid"/>
                <a:miter/>
              </a:ln>
            </p:spPr>
            <p:txBody>
              <a:bodyPr rtlCol="0" anchor="ctr"/>
              <a:lstStyle/>
              <a:p>
                <a:endParaRPr lang="de-DE" dirty="0">
                  <a:solidFill>
                    <a:schemeClr val="bg1"/>
                  </a:solidFill>
                </a:endParaRPr>
              </a:p>
            </p:txBody>
          </p:sp>
          <p:sp>
            <p:nvSpPr>
              <p:cNvPr id="61" name="Freeform 60">
                <a:extLst>
                  <a:ext uri="{FF2B5EF4-FFF2-40B4-BE49-F238E27FC236}">
                    <a16:creationId xmlns:a16="http://schemas.microsoft.com/office/drawing/2014/main" id="{365990A3-67BE-6263-633A-175563488DBF}"/>
                  </a:ext>
                </a:extLst>
              </p:cNvPr>
              <p:cNvSpPr/>
              <p:nvPr/>
            </p:nvSpPr>
            <p:spPr>
              <a:xfrm>
                <a:off x="7925698" y="3923403"/>
                <a:ext cx="77226" cy="44725"/>
              </a:xfrm>
              <a:custGeom>
                <a:avLst/>
                <a:gdLst>
                  <a:gd name="connsiteX0" fmla="*/ 60685 w 77226"/>
                  <a:gd name="connsiteY0" fmla="*/ 44726 h 44725"/>
                  <a:gd name="connsiteX1" fmla="*/ 56610 w 77226"/>
                  <a:gd name="connsiteY1" fmla="*/ 44047 h 44725"/>
                  <a:gd name="connsiteX2" fmla="*/ 12128 w 77226"/>
                  <a:gd name="connsiteY2" fmla="*/ 32162 h 44725"/>
                  <a:gd name="connsiteX3" fmla="*/ 583 w 77226"/>
                  <a:gd name="connsiteY3" fmla="*/ 12128 h 44725"/>
                  <a:gd name="connsiteX4" fmla="*/ 20617 w 77226"/>
                  <a:gd name="connsiteY4" fmla="*/ 583 h 44725"/>
                  <a:gd name="connsiteX5" fmla="*/ 65099 w 77226"/>
                  <a:gd name="connsiteY5" fmla="*/ 12468 h 44725"/>
                  <a:gd name="connsiteX6" fmla="*/ 76644 w 77226"/>
                  <a:gd name="connsiteY6" fmla="*/ 32501 h 44725"/>
                  <a:gd name="connsiteX7" fmla="*/ 61025 w 77226"/>
                  <a:gd name="connsiteY7" fmla="*/ 44726 h 44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7226" h="44725">
                    <a:moveTo>
                      <a:pt x="60685" y="44726"/>
                    </a:moveTo>
                    <a:cubicBezTo>
                      <a:pt x="59327" y="44726"/>
                      <a:pt x="57968" y="44726"/>
                      <a:pt x="56610" y="44047"/>
                    </a:cubicBezTo>
                    <a:lnTo>
                      <a:pt x="12128" y="32162"/>
                    </a:lnTo>
                    <a:cubicBezTo>
                      <a:pt x="3300" y="29785"/>
                      <a:pt x="-1794" y="20957"/>
                      <a:pt x="583" y="12128"/>
                    </a:cubicBezTo>
                    <a:cubicBezTo>
                      <a:pt x="2960" y="3300"/>
                      <a:pt x="11789" y="-1794"/>
                      <a:pt x="20617" y="583"/>
                    </a:cubicBezTo>
                    <a:lnTo>
                      <a:pt x="65099" y="12468"/>
                    </a:lnTo>
                    <a:cubicBezTo>
                      <a:pt x="73927" y="14845"/>
                      <a:pt x="79021" y="23673"/>
                      <a:pt x="76644" y="32501"/>
                    </a:cubicBezTo>
                    <a:cubicBezTo>
                      <a:pt x="74607" y="39972"/>
                      <a:pt x="68155" y="44726"/>
                      <a:pt x="61025" y="44726"/>
                    </a:cubicBezTo>
                    <a:close/>
                  </a:path>
                </a:pathLst>
              </a:custGeom>
              <a:grpFill/>
              <a:ln w="3393" cap="flat">
                <a:noFill/>
                <a:prstDash val="solid"/>
                <a:miter/>
              </a:ln>
            </p:spPr>
            <p:txBody>
              <a:bodyPr rtlCol="0" anchor="ctr"/>
              <a:lstStyle/>
              <a:p>
                <a:endParaRPr lang="de-DE" dirty="0">
                  <a:solidFill>
                    <a:schemeClr val="bg1"/>
                  </a:solidFill>
                </a:endParaRPr>
              </a:p>
            </p:txBody>
          </p:sp>
          <p:sp>
            <p:nvSpPr>
              <p:cNvPr id="62" name="Freeform 61">
                <a:extLst>
                  <a:ext uri="{FF2B5EF4-FFF2-40B4-BE49-F238E27FC236}">
                    <a16:creationId xmlns:a16="http://schemas.microsoft.com/office/drawing/2014/main" id="{1A793481-D473-ADEE-788C-2C4C8CF34C46}"/>
                  </a:ext>
                </a:extLst>
              </p:cNvPr>
              <p:cNvSpPr/>
              <p:nvPr/>
            </p:nvSpPr>
            <p:spPr>
              <a:xfrm>
                <a:off x="7419915" y="2998266"/>
                <a:ext cx="277249" cy="277164"/>
              </a:xfrm>
              <a:custGeom>
                <a:avLst/>
                <a:gdLst>
                  <a:gd name="connsiteX0" fmla="*/ 199745 w 277249"/>
                  <a:gd name="connsiteY0" fmla="*/ 277164 h 277164"/>
                  <a:gd name="connsiteX1" fmla="*/ 188200 w 277249"/>
                  <a:gd name="connsiteY1" fmla="*/ 272410 h 277164"/>
                  <a:gd name="connsiteX2" fmla="*/ 4839 w 277249"/>
                  <a:gd name="connsiteY2" fmla="*/ 89049 h 277164"/>
                  <a:gd name="connsiteX3" fmla="*/ 4839 w 277249"/>
                  <a:gd name="connsiteY3" fmla="*/ 65959 h 277164"/>
                  <a:gd name="connsiteX4" fmla="*/ 65960 w 277249"/>
                  <a:gd name="connsiteY4" fmla="*/ 4839 h 277164"/>
                  <a:gd name="connsiteX5" fmla="*/ 89049 w 277249"/>
                  <a:gd name="connsiteY5" fmla="*/ 4839 h 277164"/>
                  <a:gd name="connsiteX6" fmla="*/ 272410 w 277249"/>
                  <a:gd name="connsiteY6" fmla="*/ 188200 h 277164"/>
                  <a:gd name="connsiteX7" fmla="*/ 272410 w 277249"/>
                  <a:gd name="connsiteY7" fmla="*/ 211290 h 277164"/>
                  <a:gd name="connsiteX8" fmla="*/ 211290 w 277249"/>
                  <a:gd name="connsiteY8" fmla="*/ 272410 h 277164"/>
                  <a:gd name="connsiteX9" fmla="*/ 199745 w 277249"/>
                  <a:gd name="connsiteY9" fmla="*/ 277164 h 277164"/>
                  <a:gd name="connsiteX10" fmla="*/ 39474 w 277249"/>
                  <a:gd name="connsiteY10" fmla="*/ 77504 h 277164"/>
                  <a:gd name="connsiteX11" fmla="*/ 199745 w 277249"/>
                  <a:gd name="connsiteY11" fmla="*/ 237775 h 277164"/>
                  <a:gd name="connsiteX12" fmla="*/ 237775 w 277249"/>
                  <a:gd name="connsiteY12" fmla="*/ 199745 h 277164"/>
                  <a:gd name="connsiteX13" fmla="*/ 77504 w 277249"/>
                  <a:gd name="connsiteY13" fmla="*/ 39474 h 277164"/>
                  <a:gd name="connsiteX14" fmla="*/ 39474 w 277249"/>
                  <a:gd name="connsiteY14" fmla="*/ 77504 h 277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7249" h="277164">
                    <a:moveTo>
                      <a:pt x="199745" y="277164"/>
                    </a:moveTo>
                    <a:cubicBezTo>
                      <a:pt x="195670" y="277164"/>
                      <a:pt x="191256" y="275466"/>
                      <a:pt x="188200" y="272410"/>
                    </a:cubicBezTo>
                    <a:lnTo>
                      <a:pt x="4839" y="89049"/>
                    </a:lnTo>
                    <a:cubicBezTo>
                      <a:pt x="-1613" y="82597"/>
                      <a:pt x="-1613" y="72411"/>
                      <a:pt x="4839" y="65959"/>
                    </a:cubicBezTo>
                    <a:lnTo>
                      <a:pt x="65960" y="4839"/>
                    </a:lnTo>
                    <a:cubicBezTo>
                      <a:pt x="72411" y="-1613"/>
                      <a:pt x="82598" y="-1613"/>
                      <a:pt x="89049" y="4839"/>
                    </a:cubicBezTo>
                    <a:lnTo>
                      <a:pt x="272410" y="188200"/>
                    </a:lnTo>
                    <a:cubicBezTo>
                      <a:pt x="278862" y="194652"/>
                      <a:pt x="278862" y="204838"/>
                      <a:pt x="272410" y="211290"/>
                    </a:cubicBezTo>
                    <a:lnTo>
                      <a:pt x="211290" y="272410"/>
                    </a:lnTo>
                    <a:cubicBezTo>
                      <a:pt x="208234" y="275466"/>
                      <a:pt x="203820" y="277164"/>
                      <a:pt x="199745" y="277164"/>
                    </a:cubicBezTo>
                    <a:close/>
                    <a:moveTo>
                      <a:pt x="39474" y="77504"/>
                    </a:moveTo>
                    <a:lnTo>
                      <a:pt x="199745" y="237775"/>
                    </a:lnTo>
                    <a:lnTo>
                      <a:pt x="237775" y="199745"/>
                    </a:lnTo>
                    <a:lnTo>
                      <a:pt x="77504" y="39474"/>
                    </a:lnTo>
                    <a:lnTo>
                      <a:pt x="39474" y="77504"/>
                    </a:lnTo>
                    <a:close/>
                  </a:path>
                </a:pathLst>
              </a:custGeom>
              <a:grpFill/>
              <a:ln w="3393" cap="flat">
                <a:noFill/>
                <a:prstDash val="solid"/>
                <a:miter/>
              </a:ln>
            </p:spPr>
            <p:txBody>
              <a:bodyPr rtlCol="0" anchor="ctr"/>
              <a:lstStyle/>
              <a:p>
                <a:endParaRPr lang="de-DE" dirty="0">
                  <a:solidFill>
                    <a:schemeClr val="bg1"/>
                  </a:solidFill>
                </a:endParaRPr>
              </a:p>
            </p:txBody>
          </p:sp>
          <p:sp>
            <p:nvSpPr>
              <p:cNvPr id="63" name="Freeform 62">
                <a:extLst>
                  <a:ext uri="{FF2B5EF4-FFF2-40B4-BE49-F238E27FC236}">
                    <a16:creationId xmlns:a16="http://schemas.microsoft.com/office/drawing/2014/main" id="{BC07640F-3C64-9207-14B0-C21F027A73F0}"/>
                  </a:ext>
                </a:extLst>
              </p:cNvPr>
              <p:cNvSpPr/>
              <p:nvPr/>
            </p:nvSpPr>
            <p:spPr>
              <a:xfrm>
                <a:off x="7216180" y="3202001"/>
                <a:ext cx="277249" cy="277164"/>
              </a:xfrm>
              <a:custGeom>
                <a:avLst/>
                <a:gdLst>
                  <a:gd name="connsiteX0" fmla="*/ 199745 w 277249"/>
                  <a:gd name="connsiteY0" fmla="*/ 277164 h 277164"/>
                  <a:gd name="connsiteX1" fmla="*/ 188200 w 277249"/>
                  <a:gd name="connsiteY1" fmla="*/ 272410 h 277164"/>
                  <a:gd name="connsiteX2" fmla="*/ 4839 w 277249"/>
                  <a:gd name="connsiteY2" fmla="*/ 89049 h 277164"/>
                  <a:gd name="connsiteX3" fmla="*/ 4839 w 277249"/>
                  <a:gd name="connsiteY3" fmla="*/ 65959 h 277164"/>
                  <a:gd name="connsiteX4" fmla="*/ 65959 w 277249"/>
                  <a:gd name="connsiteY4" fmla="*/ 4839 h 277164"/>
                  <a:gd name="connsiteX5" fmla="*/ 89049 w 277249"/>
                  <a:gd name="connsiteY5" fmla="*/ 4839 h 277164"/>
                  <a:gd name="connsiteX6" fmla="*/ 272410 w 277249"/>
                  <a:gd name="connsiteY6" fmla="*/ 188200 h 277164"/>
                  <a:gd name="connsiteX7" fmla="*/ 272410 w 277249"/>
                  <a:gd name="connsiteY7" fmla="*/ 211290 h 277164"/>
                  <a:gd name="connsiteX8" fmla="*/ 211290 w 277249"/>
                  <a:gd name="connsiteY8" fmla="*/ 272410 h 277164"/>
                  <a:gd name="connsiteX9" fmla="*/ 199745 w 277249"/>
                  <a:gd name="connsiteY9" fmla="*/ 277164 h 277164"/>
                  <a:gd name="connsiteX10" fmla="*/ 39474 w 277249"/>
                  <a:gd name="connsiteY10" fmla="*/ 77504 h 277164"/>
                  <a:gd name="connsiteX11" fmla="*/ 199745 w 277249"/>
                  <a:gd name="connsiteY11" fmla="*/ 237775 h 277164"/>
                  <a:gd name="connsiteX12" fmla="*/ 237775 w 277249"/>
                  <a:gd name="connsiteY12" fmla="*/ 199745 h 277164"/>
                  <a:gd name="connsiteX13" fmla="*/ 77504 w 277249"/>
                  <a:gd name="connsiteY13" fmla="*/ 39474 h 277164"/>
                  <a:gd name="connsiteX14" fmla="*/ 39474 w 277249"/>
                  <a:gd name="connsiteY14" fmla="*/ 77504 h 277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7249" h="277164">
                    <a:moveTo>
                      <a:pt x="199745" y="277164"/>
                    </a:moveTo>
                    <a:cubicBezTo>
                      <a:pt x="195671" y="277164"/>
                      <a:pt x="191256" y="275466"/>
                      <a:pt x="188200" y="272410"/>
                    </a:cubicBezTo>
                    <a:lnTo>
                      <a:pt x="4839" y="89049"/>
                    </a:lnTo>
                    <a:cubicBezTo>
                      <a:pt x="-1613" y="82597"/>
                      <a:pt x="-1613" y="72411"/>
                      <a:pt x="4839" y="65959"/>
                    </a:cubicBezTo>
                    <a:lnTo>
                      <a:pt x="65959" y="4839"/>
                    </a:lnTo>
                    <a:cubicBezTo>
                      <a:pt x="72411" y="-1613"/>
                      <a:pt x="82598" y="-1613"/>
                      <a:pt x="89049" y="4839"/>
                    </a:cubicBezTo>
                    <a:lnTo>
                      <a:pt x="272410" y="188200"/>
                    </a:lnTo>
                    <a:cubicBezTo>
                      <a:pt x="278862" y="194652"/>
                      <a:pt x="278862" y="204838"/>
                      <a:pt x="272410" y="211290"/>
                    </a:cubicBezTo>
                    <a:lnTo>
                      <a:pt x="211290" y="272410"/>
                    </a:lnTo>
                    <a:cubicBezTo>
                      <a:pt x="208234" y="275466"/>
                      <a:pt x="203820" y="277164"/>
                      <a:pt x="199745" y="277164"/>
                    </a:cubicBezTo>
                    <a:close/>
                    <a:moveTo>
                      <a:pt x="39474" y="77504"/>
                    </a:moveTo>
                    <a:lnTo>
                      <a:pt x="199745" y="237775"/>
                    </a:lnTo>
                    <a:lnTo>
                      <a:pt x="237775" y="199745"/>
                    </a:lnTo>
                    <a:lnTo>
                      <a:pt x="77504" y="39474"/>
                    </a:lnTo>
                    <a:lnTo>
                      <a:pt x="39474" y="77504"/>
                    </a:lnTo>
                    <a:close/>
                  </a:path>
                </a:pathLst>
              </a:custGeom>
              <a:grpFill/>
              <a:ln w="3393" cap="flat">
                <a:noFill/>
                <a:prstDash val="solid"/>
                <a:miter/>
              </a:ln>
            </p:spPr>
            <p:txBody>
              <a:bodyPr rtlCol="0" anchor="ctr"/>
              <a:lstStyle/>
              <a:p>
                <a:endParaRPr lang="de-DE" dirty="0">
                  <a:solidFill>
                    <a:schemeClr val="bg1"/>
                  </a:solidFill>
                </a:endParaRPr>
              </a:p>
            </p:txBody>
          </p:sp>
          <p:sp>
            <p:nvSpPr>
              <p:cNvPr id="64" name="Freeform 63">
                <a:extLst>
                  <a:ext uri="{FF2B5EF4-FFF2-40B4-BE49-F238E27FC236}">
                    <a16:creationId xmlns:a16="http://schemas.microsoft.com/office/drawing/2014/main" id="{A6A63D25-6F89-21BF-CC11-07F2AF8DB8CF}"/>
                  </a:ext>
                </a:extLst>
              </p:cNvPr>
              <p:cNvSpPr/>
              <p:nvPr/>
            </p:nvSpPr>
            <p:spPr>
              <a:xfrm>
                <a:off x="7460662" y="3303869"/>
                <a:ext cx="114261" cy="114176"/>
              </a:xfrm>
              <a:custGeom>
                <a:avLst/>
                <a:gdLst>
                  <a:gd name="connsiteX0" fmla="*/ 16384 w 114261"/>
                  <a:gd name="connsiteY0" fmla="*/ 114176 h 114176"/>
                  <a:gd name="connsiteX1" fmla="*/ 4839 w 114261"/>
                  <a:gd name="connsiteY1" fmla="*/ 109423 h 114176"/>
                  <a:gd name="connsiteX2" fmla="*/ 4839 w 114261"/>
                  <a:gd name="connsiteY2" fmla="*/ 86333 h 114176"/>
                  <a:gd name="connsiteX3" fmla="*/ 86333 w 114261"/>
                  <a:gd name="connsiteY3" fmla="*/ 4839 h 114176"/>
                  <a:gd name="connsiteX4" fmla="*/ 109422 w 114261"/>
                  <a:gd name="connsiteY4" fmla="*/ 4839 h 114176"/>
                  <a:gd name="connsiteX5" fmla="*/ 109422 w 114261"/>
                  <a:gd name="connsiteY5" fmla="*/ 27929 h 114176"/>
                  <a:gd name="connsiteX6" fmla="*/ 27928 w 114261"/>
                  <a:gd name="connsiteY6" fmla="*/ 109423 h 114176"/>
                  <a:gd name="connsiteX7" fmla="*/ 16384 w 114261"/>
                  <a:gd name="connsiteY7" fmla="*/ 114176 h 114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4261" h="114176">
                    <a:moveTo>
                      <a:pt x="16384" y="114176"/>
                    </a:moveTo>
                    <a:cubicBezTo>
                      <a:pt x="12309" y="114176"/>
                      <a:pt x="7895" y="112479"/>
                      <a:pt x="4839" y="109423"/>
                    </a:cubicBezTo>
                    <a:cubicBezTo>
                      <a:pt x="-1613" y="102971"/>
                      <a:pt x="-1613" y="92784"/>
                      <a:pt x="4839" y="86333"/>
                    </a:cubicBezTo>
                    <a:lnTo>
                      <a:pt x="86333" y="4839"/>
                    </a:lnTo>
                    <a:cubicBezTo>
                      <a:pt x="92784" y="-1613"/>
                      <a:pt x="102971" y="-1613"/>
                      <a:pt x="109422" y="4839"/>
                    </a:cubicBezTo>
                    <a:cubicBezTo>
                      <a:pt x="115874" y="11290"/>
                      <a:pt x="115874" y="21477"/>
                      <a:pt x="109422" y="27929"/>
                    </a:cubicBezTo>
                    <a:lnTo>
                      <a:pt x="27928" y="109423"/>
                    </a:lnTo>
                    <a:cubicBezTo>
                      <a:pt x="24873" y="112479"/>
                      <a:pt x="20458" y="114176"/>
                      <a:pt x="16384" y="114176"/>
                    </a:cubicBezTo>
                    <a:close/>
                  </a:path>
                </a:pathLst>
              </a:custGeom>
              <a:grpFill/>
              <a:ln w="3393" cap="flat">
                <a:noFill/>
                <a:prstDash val="solid"/>
                <a:miter/>
              </a:ln>
            </p:spPr>
            <p:txBody>
              <a:bodyPr rtlCol="0" anchor="ctr"/>
              <a:lstStyle/>
              <a:p>
                <a:endParaRPr lang="de-DE" dirty="0">
                  <a:solidFill>
                    <a:schemeClr val="bg1"/>
                  </a:solidFill>
                </a:endParaRPr>
              </a:p>
            </p:txBody>
          </p:sp>
          <p:sp>
            <p:nvSpPr>
              <p:cNvPr id="65" name="Freeform 64">
                <a:extLst>
                  <a:ext uri="{FF2B5EF4-FFF2-40B4-BE49-F238E27FC236}">
                    <a16:creationId xmlns:a16="http://schemas.microsoft.com/office/drawing/2014/main" id="{65EF979B-DEE5-E59A-587C-07F20A8CCCE4}"/>
                  </a:ext>
                </a:extLst>
              </p:cNvPr>
              <p:cNvSpPr/>
              <p:nvPr/>
            </p:nvSpPr>
            <p:spPr>
              <a:xfrm>
                <a:off x="7287488" y="3069574"/>
                <a:ext cx="175381" cy="175296"/>
              </a:xfrm>
              <a:custGeom>
                <a:avLst/>
                <a:gdLst>
                  <a:gd name="connsiteX0" fmla="*/ 16384 w 175381"/>
                  <a:gd name="connsiteY0" fmla="*/ 175297 h 175296"/>
                  <a:gd name="connsiteX1" fmla="*/ 4839 w 175381"/>
                  <a:gd name="connsiteY1" fmla="*/ 170543 h 175296"/>
                  <a:gd name="connsiteX2" fmla="*/ 4839 w 175381"/>
                  <a:gd name="connsiteY2" fmla="*/ 147453 h 175296"/>
                  <a:gd name="connsiteX3" fmla="*/ 147454 w 175381"/>
                  <a:gd name="connsiteY3" fmla="*/ 4839 h 175296"/>
                  <a:gd name="connsiteX4" fmla="*/ 170543 w 175381"/>
                  <a:gd name="connsiteY4" fmla="*/ 4839 h 175296"/>
                  <a:gd name="connsiteX5" fmla="*/ 170543 w 175381"/>
                  <a:gd name="connsiteY5" fmla="*/ 27929 h 175296"/>
                  <a:gd name="connsiteX6" fmla="*/ 27928 w 175381"/>
                  <a:gd name="connsiteY6" fmla="*/ 170543 h 175296"/>
                  <a:gd name="connsiteX7" fmla="*/ 16384 w 175381"/>
                  <a:gd name="connsiteY7" fmla="*/ 175297 h 175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5381" h="175296">
                    <a:moveTo>
                      <a:pt x="16384" y="175297"/>
                    </a:moveTo>
                    <a:cubicBezTo>
                      <a:pt x="12309" y="175297"/>
                      <a:pt x="7895" y="173599"/>
                      <a:pt x="4839" y="170543"/>
                    </a:cubicBezTo>
                    <a:cubicBezTo>
                      <a:pt x="-1613" y="164091"/>
                      <a:pt x="-1613" y="153905"/>
                      <a:pt x="4839" y="147453"/>
                    </a:cubicBezTo>
                    <a:lnTo>
                      <a:pt x="147454" y="4839"/>
                    </a:lnTo>
                    <a:cubicBezTo>
                      <a:pt x="153905" y="-1613"/>
                      <a:pt x="164092" y="-1613"/>
                      <a:pt x="170543" y="4839"/>
                    </a:cubicBezTo>
                    <a:cubicBezTo>
                      <a:pt x="176995" y="11290"/>
                      <a:pt x="176995" y="21477"/>
                      <a:pt x="170543" y="27929"/>
                    </a:cubicBezTo>
                    <a:lnTo>
                      <a:pt x="27928" y="170543"/>
                    </a:lnTo>
                    <a:cubicBezTo>
                      <a:pt x="24873" y="173599"/>
                      <a:pt x="20458" y="175297"/>
                      <a:pt x="16384" y="175297"/>
                    </a:cubicBezTo>
                    <a:close/>
                  </a:path>
                </a:pathLst>
              </a:custGeom>
              <a:grpFill/>
              <a:ln w="3393" cap="flat">
                <a:noFill/>
                <a:prstDash val="solid"/>
                <a:miter/>
              </a:ln>
            </p:spPr>
            <p:txBody>
              <a:bodyPr rtlCol="0" anchor="ctr"/>
              <a:lstStyle/>
              <a:p>
                <a:endParaRPr lang="de-DE" dirty="0">
                  <a:solidFill>
                    <a:schemeClr val="bg1"/>
                  </a:solidFill>
                </a:endParaRPr>
              </a:p>
            </p:txBody>
          </p:sp>
          <p:sp>
            <p:nvSpPr>
              <p:cNvPr id="66" name="Freeform 65">
                <a:extLst>
                  <a:ext uri="{FF2B5EF4-FFF2-40B4-BE49-F238E27FC236}">
                    <a16:creationId xmlns:a16="http://schemas.microsoft.com/office/drawing/2014/main" id="{DE19A461-F6BA-682C-4D19-B533508F1CCF}"/>
                  </a:ext>
                </a:extLst>
              </p:cNvPr>
              <p:cNvSpPr/>
              <p:nvPr/>
            </p:nvSpPr>
            <p:spPr>
              <a:xfrm>
                <a:off x="7277386" y="2896437"/>
                <a:ext cx="419693" cy="338585"/>
              </a:xfrm>
              <a:custGeom>
                <a:avLst/>
                <a:gdLst>
                  <a:gd name="connsiteX0" fmla="*/ 16299 w 419693"/>
                  <a:gd name="connsiteY0" fmla="*/ 338246 h 338585"/>
                  <a:gd name="connsiteX1" fmla="*/ 0 w 419693"/>
                  <a:gd name="connsiteY1" fmla="*/ 321947 h 338585"/>
                  <a:gd name="connsiteX2" fmla="*/ 0 w 419693"/>
                  <a:gd name="connsiteY2" fmla="*/ 201744 h 338585"/>
                  <a:gd name="connsiteX3" fmla="*/ 20713 w 419693"/>
                  <a:gd name="connsiteY3" fmla="*/ 151829 h 338585"/>
                  <a:gd name="connsiteX4" fmla="*/ 151782 w 419693"/>
                  <a:gd name="connsiteY4" fmla="*/ 20759 h 338585"/>
                  <a:gd name="connsiteX5" fmla="*/ 198981 w 419693"/>
                  <a:gd name="connsiteY5" fmla="*/ 47 h 338585"/>
                  <a:gd name="connsiteX6" fmla="*/ 248556 w 419693"/>
                  <a:gd name="connsiteY6" fmla="*/ 18043 h 338585"/>
                  <a:gd name="connsiteX7" fmla="*/ 396264 w 419693"/>
                  <a:gd name="connsiteY7" fmla="*/ 151150 h 338585"/>
                  <a:gd name="connsiteX8" fmla="*/ 419694 w 419693"/>
                  <a:gd name="connsiteY8" fmla="*/ 203442 h 338585"/>
                  <a:gd name="connsiteX9" fmla="*/ 419694 w 419693"/>
                  <a:gd name="connsiteY9" fmla="*/ 301574 h 338585"/>
                  <a:gd name="connsiteX10" fmla="*/ 403395 w 419693"/>
                  <a:gd name="connsiteY10" fmla="*/ 317873 h 338585"/>
                  <a:gd name="connsiteX11" fmla="*/ 387096 w 419693"/>
                  <a:gd name="connsiteY11" fmla="*/ 301574 h 338585"/>
                  <a:gd name="connsiteX12" fmla="*/ 387096 w 419693"/>
                  <a:gd name="connsiteY12" fmla="*/ 203442 h 338585"/>
                  <a:gd name="connsiteX13" fmla="*/ 374533 w 419693"/>
                  <a:gd name="connsiteY13" fmla="*/ 175598 h 338585"/>
                  <a:gd name="connsiteX14" fmla="*/ 226825 w 419693"/>
                  <a:gd name="connsiteY14" fmla="*/ 42491 h 338585"/>
                  <a:gd name="connsiteX15" fmla="*/ 200000 w 419693"/>
                  <a:gd name="connsiteY15" fmla="*/ 32984 h 338585"/>
                  <a:gd name="connsiteX16" fmla="*/ 174872 w 419693"/>
                  <a:gd name="connsiteY16" fmla="*/ 44189 h 338585"/>
                  <a:gd name="connsiteX17" fmla="*/ 43803 w 419693"/>
                  <a:gd name="connsiteY17" fmla="*/ 175258 h 338585"/>
                  <a:gd name="connsiteX18" fmla="*/ 32598 w 419693"/>
                  <a:gd name="connsiteY18" fmla="*/ 202083 h 338585"/>
                  <a:gd name="connsiteX19" fmla="*/ 32598 w 419693"/>
                  <a:gd name="connsiteY19" fmla="*/ 322287 h 338585"/>
                  <a:gd name="connsiteX20" fmla="*/ 16299 w 419693"/>
                  <a:gd name="connsiteY20" fmla="*/ 338586 h 338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19693" h="338585">
                    <a:moveTo>
                      <a:pt x="16299" y="338246"/>
                    </a:moveTo>
                    <a:cubicBezTo>
                      <a:pt x="7131" y="338246"/>
                      <a:pt x="0" y="331115"/>
                      <a:pt x="0" y="321947"/>
                    </a:cubicBezTo>
                    <a:lnTo>
                      <a:pt x="0" y="201744"/>
                    </a:lnTo>
                    <a:cubicBezTo>
                      <a:pt x="0" y="183068"/>
                      <a:pt x="7471" y="165072"/>
                      <a:pt x="20713" y="151829"/>
                    </a:cubicBezTo>
                    <a:lnTo>
                      <a:pt x="151782" y="20759"/>
                    </a:lnTo>
                    <a:cubicBezTo>
                      <a:pt x="164686" y="7856"/>
                      <a:pt x="180985" y="726"/>
                      <a:pt x="198981" y="47"/>
                    </a:cubicBezTo>
                    <a:cubicBezTo>
                      <a:pt x="216978" y="-633"/>
                      <a:pt x="234974" y="6159"/>
                      <a:pt x="248556" y="18043"/>
                    </a:cubicBezTo>
                    <a:lnTo>
                      <a:pt x="396264" y="151150"/>
                    </a:lnTo>
                    <a:cubicBezTo>
                      <a:pt x="411205" y="164392"/>
                      <a:pt x="419694" y="183408"/>
                      <a:pt x="419694" y="203442"/>
                    </a:cubicBezTo>
                    <a:lnTo>
                      <a:pt x="419694" y="301574"/>
                    </a:lnTo>
                    <a:cubicBezTo>
                      <a:pt x="419694" y="310742"/>
                      <a:pt x="412563" y="317873"/>
                      <a:pt x="403395" y="317873"/>
                    </a:cubicBezTo>
                    <a:cubicBezTo>
                      <a:pt x="394227" y="317873"/>
                      <a:pt x="387096" y="310742"/>
                      <a:pt x="387096" y="301574"/>
                    </a:cubicBezTo>
                    <a:lnTo>
                      <a:pt x="387096" y="203442"/>
                    </a:lnTo>
                    <a:cubicBezTo>
                      <a:pt x="387096" y="192915"/>
                      <a:pt x="382682" y="182389"/>
                      <a:pt x="374533" y="175598"/>
                    </a:cubicBezTo>
                    <a:lnTo>
                      <a:pt x="226825" y="42491"/>
                    </a:lnTo>
                    <a:cubicBezTo>
                      <a:pt x="219694" y="36040"/>
                      <a:pt x="209847" y="32644"/>
                      <a:pt x="200000" y="32984"/>
                    </a:cubicBezTo>
                    <a:cubicBezTo>
                      <a:pt x="190492" y="32984"/>
                      <a:pt x="182003" y="37058"/>
                      <a:pt x="174872" y="44189"/>
                    </a:cubicBezTo>
                    <a:lnTo>
                      <a:pt x="43803" y="175258"/>
                    </a:lnTo>
                    <a:cubicBezTo>
                      <a:pt x="36672" y="182389"/>
                      <a:pt x="32598" y="191897"/>
                      <a:pt x="32598" y="202083"/>
                    </a:cubicBezTo>
                    <a:lnTo>
                      <a:pt x="32598" y="322287"/>
                    </a:lnTo>
                    <a:cubicBezTo>
                      <a:pt x="32598" y="331455"/>
                      <a:pt x="25467" y="338586"/>
                      <a:pt x="16299" y="338586"/>
                    </a:cubicBezTo>
                    <a:close/>
                  </a:path>
                </a:pathLst>
              </a:custGeom>
              <a:grpFill/>
              <a:ln w="3393" cap="flat">
                <a:noFill/>
                <a:prstDash val="solid"/>
                <a:miter/>
              </a:ln>
            </p:spPr>
            <p:txBody>
              <a:bodyPr rtlCol="0" anchor="ctr"/>
              <a:lstStyle/>
              <a:p>
                <a:endParaRPr lang="de-DE" dirty="0">
                  <a:solidFill>
                    <a:schemeClr val="bg1"/>
                  </a:solidFill>
                </a:endParaRPr>
              </a:p>
            </p:txBody>
          </p:sp>
          <p:sp>
            <p:nvSpPr>
              <p:cNvPr id="67" name="Freeform 66">
                <a:extLst>
                  <a:ext uri="{FF2B5EF4-FFF2-40B4-BE49-F238E27FC236}">
                    <a16:creationId xmlns:a16="http://schemas.microsoft.com/office/drawing/2014/main" id="{7040DFEE-A860-3BB6-ADF9-AB51129DE9E2}"/>
                  </a:ext>
                </a:extLst>
              </p:cNvPr>
              <p:cNvSpPr/>
              <p:nvPr/>
            </p:nvSpPr>
            <p:spPr>
              <a:xfrm>
                <a:off x="7460747" y="3242408"/>
                <a:ext cx="399320" cy="216383"/>
              </a:xfrm>
              <a:custGeom>
                <a:avLst/>
                <a:gdLst>
                  <a:gd name="connsiteX0" fmla="*/ 383022 w 399320"/>
                  <a:gd name="connsiteY0" fmla="*/ 216383 h 216383"/>
                  <a:gd name="connsiteX1" fmla="*/ 375890 w 399320"/>
                  <a:gd name="connsiteY1" fmla="*/ 214686 h 216383"/>
                  <a:gd name="connsiteX2" fmla="*/ 297792 w 399320"/>
                  <a:gd name="connsiteY2" fmla="*/ 175636 h 216383"/>
                  <a:gd name="connsiteX3" fmla="*/ 16299 w 399320"/>
                  <a:gd name="connsiteY3" fmla="*/ 175636 h 216383"/>
                  <a:gd name="connsiteX4" fmla="*/ 0 w 399320"/>
                  <a:gd name="connsiteY4" fmla="*/ 159338 h 216383"/>
                  <a:gd name="connsiteX5" fmla="*/ 16299 w 399320"/>
                  <a:gd name="connsiteY5" fmla="*/ 143039 h 216383"/>
                  <a:gd name="connsiteX6" fmla="*/ 301528 w 399320"/>
                  <a:gd name="connsiteY6" fmla="*/ 143039 h 216383"/>
                  <a:gd name="connsiteX7" fmla="*/ 308659 w 399320"/>
                  <a:gd name="connsiteY7" fmla="*/ 144737 h 216383"/>
                  <a:gd name="connsiteX8" fmla="*/ 366723 w 399320"/>
                  <a:gd name="connsiteY8" fmla="*/ 173599 h 216383"/>
                  <a:gd name="connsiteX9" fmla="*/ 366723 w 399320"/>
                  <a:gd name="connsiteY9" fmla="*/ 63243 h 216383"/>
                  <a:gd name="connsiteX10" fmla="*/ 308659 w 399320"/>
                  <a:gd name="connsiteY10" fmla="*/ 92105 h 216383"/>
                  <a:gd name="connsiteX11" fmla="*/ 301528 w 399320"/>
                  <a:gd name="connsiteY11" fmla="*/ 93803 h 216383"/>
                  <a:gd name="connsiteX12" fmla="*/ 184040 w 399320"/>
                  <a:gd name="connsiteY12" fmla="*/ 93803 h 216383"/>
                  <a:gd name="connsiteX13" fmla="*/ 135823 w 399320"/>
                  <a:gd name="connsiteY13" fmla="*/ 61884 h 216383"/>
                  <a:gd name="connsiteX14" fmla="*/ 147029 w 399320"/>
                  <a:gd name="connsiteY14" fmla="*/ 4839 h 216383"/>
                  <a:gd name="connsiteX15" fmla="*/ 170119 w 399320"/>
                  <a:gd name="connsiteY15" fmla="*/ 4839 h 216383"/>
                  <a:gd name="connsiteX16" fmla="*/ 170119 w 399320"/>
                  <a:gd name="connsiteY16" fmla="*/ 27929 h 216383"/>
                  <a:gd name="connsiteX17" fmla="*/ 166044 w 399320"/>
                  <a:gd name="connsiteY17" fmla="*/ 49321 h 216383"/>
                  <a:gd name="connsiteX18" fmla="*/ 184040 w 399320"/>
                  <a:gd name="connsiteY18" fmla="*/ 61205 h 216383"/>
                  <a:gd name="connsiteX19" fmla="*/ 297453 w 399320"/>
                  <a:gd name="connsiteY19" fmla="*/ 61205 h 216383"/>
                  <a:gd name="connsiteX20" fmla="*/ 375551 w 399320"/>
                  <a:gd name="connsiteY20" fmla="*/ 22156 h 216383"/>
                  <a:gd name="connsiteX21" fmla="*/ 391510 w 399320"/>
                  <a:gd name="connsiteY21" fmla="*/ 22835 h 216383"/>
                  <a:gd name="connsiteX22" fmla="*/ 399320 w 399320"/>
                  <a:gd name="connsiteY22" fmla="*/ 36757 h 216383"/>
                  <a:gd name="connsiteX23" fmla="*/ 399320 w 399320"/>
                  <a:gd name="connsiteY23" fmla="*/ 199745 h 216383"/>
                  <a:gd name="connsiteX24" fmla="*/ 391510 w 399320"/>
                  <a:gd name="connsiteY24" fmla="*/ 213667 h 216383"/>
                  <a:gd name="connsiteX25" fmla="*/ 383022 w 399320"/>
                  <a:gd name="connsiteY25" fmla="*/ 216044 h 2163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399320" h="216383">
                    <a:moveTo>
                      <a:pt x="383022" y="216383"/>
                    </a:moveTo>
                    <a:cubicBezTo>
                      <a:pt x="380645" y="216383"/>
                      <a:pt x="377928" y="215704"/>
                      <a:pt x="375890" y="214686"/>
                    </a:cubicBezTo>
                    <a:lnTo>
                      <a:pt x="297792" y="175636"/>
                    </a:lnTo>
                    <a:lnTo>
                      <a:pt x="16299" y="175636"/>
                    </a:lnTo>
                    <a:cubicBezTo>
                      <a:pt x="7131" y="175636"/>
                      <a:pt x="0" y="168506"/>
                      <a:pt x="0" y="159338"/>
                    </a:cubicBezTo>
                    <a:cubicBezTo>
                      <a:pt x="0" y="150170"/>
                      <a:pt x="7131" y="143039"/>
                      <a:pt x="16299" y="143039"/>
                    </a:cubicBezTo>
                    <a:lnTo>
                      <a:pt x="301528" y="143039"/>
                    </a:lnTo>
                    <a:cubicBezTo>
                      <a:pt x="303904" y="143039"/>
                      <a:pt x="306621" y="143718"/>
                      <a:pt x="308659" y="144737"/>
                    </a:cubicBezTo>
                    <a:lnTo>
                      <a:pt x="366723" y="173599"/>
                    </a:lnTo>
                    <a:lnTo>
                      <a:pt x="366723" y="63243"/>
                    </a:lnTo>
                    <a:lnTo>
                      <a:pt x="308659" y="92105"/>
                    </a:lnTo>
                    <a:cubicBezTo>
                      <a:pt x="306281" y="93124"/>
                      <a:pt x="303904" y="93803"/>
                      <a:pt x="301528" y="93803"/>
                    </a:cubicBezTo>
                    <a:lnTo>
                      <a:pt x="184040" y="93803"/>
                    </a:lnTo>
                    <a:cubicBezTo>
                      <a:pt x="162988" y="93803"/>
                      <a:pt x="143973" y="81239"/>
                      <a:pt x="135823" y="61884"/>
                    </a:cubicBezTo>
                    <a:cubicBezTo>
                      <a:pt x="127674" y="42190"/>
                      <a:pt x="132089" y="19779"/>
                      <a:pt x="147029" y="4839"/>
                    </a:cubicBezTo>
                    <a:cubicBezTo>
                      <a:pt x="153480" y="-1613"/>
                      <a:pt x="163667" y="-1613"/>
                      <a:pt x="170119" y="4839"/>
                    </a:cubicBezTo>
                    <a:cubicBezTo>
                      <a:pt x="176570" y="11290"/>
                      <a:pt x="176570" y="21477"/>
                      <a:pt x="170119" y="27929"/>
                    </a:cubicBezTo>
                    <a:cubicBezTo>
                      <a:pt x="164686" y="33362"/>
                      <a:pt x="162988" y="41851"/>
                      <a:pt x="166044" y="49321"/>
                    </a:cubicBezTo>
                    <a:cubicBezTo>
                      <a:pt x="169100" y="56452"/>
                      <a:pt x="176231" y="61205"/>
                      <a:pt x="184040" y="61205"/>
                    </a:cubicBezTo>
                    <a:lnTo>
                      <a:pt x="297453" y="61205"/>
                    </a:lnTo>
                    <a:lnTo>
                      <a:pt x="375551" y="22156"/>
                    </a:lnTo>
                    <a:cubicBezTo>
                      <a:pt x="380645" y="19779"/>
                      <a:pt x="386757" y="19779"/>
                      <a:pt x="391510" y="22835"/>
                    </a:cubicBezTo>
                    <a:cubicBezTo>
                      <a:pt x="396264" y="25891"/>
                      <a:pt x="399320" y="30985"/>
                      <a:pt x="399320" y="36757"/>
                    </a:cubicBezTo>
                    <a:lnTo>
                      <a:pt x="399320" y="199745"/>
                    </a:lnTo>
                    <a:cubicBezTo>
                      <a:pt x="399320" y="205517"/>
                      <a:pt x="396264" y="210611"/>
                      <a:pt x="391510" y="213667"/>
                    </a:cubicBezTo>
                    <a:cubicBezTo>
                      <a:pt x="388794" y="215365"/>
                      <a:pt x="386077" y="216044"/>
                      <a:pt x="383022" y="216044"/>
                    </a:cubicBezTo>
                    <a:close/>
                  </a:path>
                </a:pathLst>
              </a:custGeom>
              <a:grpFill/>
              <a:ln w="3393" cap="flat">
                <a:noFill/>
                <a:prstDash val="solid"/>
                <a:miter/>
              </a:ln>
            </p:spPr>
            <p:txBody>
              <a:bodyPr rtlCol="0" anchor="ctr"/>
              <a:lstStyle/>
              <a:p>
                <a:endParaRPr lang="de-DE" dirty="0">
                  <a:solidFill>
                    <a:schemeClr val="bg1"/>
                  </a:solidFill>
                </a:endParaRPr>
              </a:p>
            </p:txBody>
          </p:sp>
        </p:grpSp>
      </p:grpSp>
      <p:sp>
        <p:nvSpPr>
          <p:cNvPr id="2" name="Triangle 1">
            <a:extLst>
              <a:ext uri="{FF2B5EF4-FFF2-40B4-BE49-F238E27FC236}">
                <a16:creationId xmlns:a16="http://schemas.microsoft.com/office/drawing/2014/main" id="{5F2FD9ED-41B8-5EEC-1298-2A62CF67FFBC}"/>
              </a:ext>
            </a:extLst>
          </p:cNvPr>
          <p:cNvSpPr/>
          <p:nvPr userDrawn="1"/>
        </p:nvSpPr>
        <p:spPr>
          <a:xfrm rot="5400000">
            <a:off x="-230911" y="877273"/>
            <a:ext cx="2124000" cy="369454"/>
          </a:xfrm>
          <a:prstGeom prst="triangle">
            <a:avLst/>
          </a:prstGeom>
          <a:solidFill>
            <a:srgbClr val="1E287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Tree>
    <p:extLst>
      <p:ext uri="{BB962C8B-B14F-4D97-AF65-F5344CB8AC3E}">
        <p14:creationId xmlns:p14="http://schemas.microsoft.com/office/powerpoint/2010/main" val="20553252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Early Career - Intro Page">
    <p:spTree>
      <p:nvGrpSpPr>
        <p:cNvPr id="1" name=""/>
        <p:cNvGrpSpPr/>
        <p:nvPr/>
      </p:nvGrpSpPr>
      <p:grpSpPr>
        <a:xfrm>
          <a:off x="0" y="0"/>
          <a:ext cx="0" cy="0"/>
          <a:chOff x="0" y="0"/>
          <a:chExt cx="0" cy="0"/>
        </a:xfrm>
      </p:grpSpPr>
      <p:sp>
        <p:nvSpPr>
          <p:cNvPr id="30" name="Rectangle 29">
            <a:extLst>
              <a:ext uri="{FF2B5EF4-FFF2-40B4-BE49-F238E27FC236}">
                <a16:creationId xmlns:a16="http://schemas.microsoft.com/office/drawing/2014/main" id="{57E9DDA3-5508-124F-B846-4CE77542FE4E}"/>
              </a:ext>
            </a:extLst>
          </p:cNvPr>
          <p:cNvSpPr/>
          <p:nvPr userDrawn="1"/>
        </p:nvSpPr>
        <p:spPr>
          <a:xfrm rot="5400000">
            <a:off x="-738808" y="738806"/>
            <a:ext cx="2124000" cy="646387"/>
          </a:xfrm>
          <a:prstGeom prst="rect">
            <a:avLst/>
          </a:prstGeom>
          <a:solidFill>
            <a:srgbClr val="1E28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529" dirty="0">
              <a:solidFill>
                <a:srgbClr val="05203D"/>
              </a:solidFill>
              <a:latin typeface="Calibri" panose="020F0502020204030204" pitchFamily="34" charset="0"/>
              <a:cs typeface="Calibri" panose="020F0502020204030204" pitchFamily="34" charset="0"/>
            </a:endParaRPr>
          </a:p>
        </p:txBody>
      </p:sp>
      <p:sp>
        <p:nvSpPr>
          <p:cNvPr id="7" name="Rectangle 6">
            <a:extLst>
              <a:ext uri="{FF2B5EF4-FFF2-40B4-BE49-F238E27FC236}">
                <a16:creationId xmlns:a16="http://schemas.microsoft.com/office/drawing/2014/main" id="{F8F83D7A-B810-8D3A-A6A1-932EA50AA97E}"/>
              </a:ext>
            </a:extLst>
          </p:cNvPr>
          <p:cNvSpPr/>
          <p:nvPr userDrawn="1"/>
        </p:nvSpPr>
        <p:spPr>
          <a:xfrm rot="5400000">
            <a:off x="-738808" y="2877423"/>
            <a:ext cx="2124000" cy="646387"/>
          </a:xfrm>
          <a:prstGeom prst="rect">
            <a:avLst/>
          </a:prstGeom>
          <a:solidFill>
            <a:srgbClr val="4763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529" dirty="0">
              <a:solidFill>
                <a:srgbClr val="05203D"/>
              </a:solidFill>
              <a:latin typeface="Calibri" panose="020F0502020204030204" pitchFamily="34" charset="0"/>
              <a:cs typeface="Calibri" panose="020F0502020204030204" pitchFamily="34" charset="0"/>
            </a:endParaRPr>
          </a:p>
        </p:txBody>
      </p:sp>
      <p:sp>
        <p:nvSpPr>
          <p:cNvPr id="8" name="Rectangle 7">
            <a:extLst>
              <a:ext uri="{FF2B5EF4-FFF2-40B4-BE49-F238E27FC236}">
                <a16:creationId xmlns:a16="http://schemas.microsoft.com/office/drawing/2014/main" id="{5E12D047-28FC-F9B4-EB6A-03CF3DF6AA53}"/>
              </a:ext>
            </a:extLst>
          </p:cNvPr>
          <p:cNvSpPr/>
          <p:nvPr userDrawn="1"/>
        </p:nvSpPr>
        <p:spPr>
          <a:xfrm rot="5400000">
            <a:off x="-738808" y="5023054"/>
            <a:ext cx="2124000" cy="646387"/>
          </a:xfrm>
          <a:prstGeom prst="rect">
            <a:avLst/>
          </a:prstGeom>
          <a:solidFill>
            <a:srgbClr val="F160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529" dirty="0">
              <a:solidFill>
                <a:srgbClr val="05203D"/>
              </a:solidFill>
              <a:latin typeface="Calibri" panose="020F0502020204030204" pitchFamily="34" charset="0"/>
              <a:cs typeface="Calibri" panose="020F0502020204030204" pitchFamily="34" charset="0"/>
            </a:endParaRPr>
          </a:p>
        </p:txBody>
      </p:sp>
      <p:sp>
        <p:nvSpPr>
          <p:cNvPr id="9" name="Rectangle 8">
            <a:extLst>
              <a:ext uri="{FF2B5EF4-FFF2-40B4-BE49-F238E27FC236}">
                <a16:creationId xmlns:a16="http://schemas.microsoft.com/office/drawing/2014/main" id="{7C2CA1CF-CC50-83DB-AB49-7F62B6267C1C}"/>
              </a:ext>
            </a:extLst>
          </p:cNvPr>
          <p:cNvSpPr/>
          <p:nvPr userDrawn="1"/>
        </p:nvSpPr>
        <p:spPr>
          <a:xfrm rot="5400000">
            <a:off x="-738808" y="7163717"/>
            <a:ext cx="2124000" cy="646387"/>
          </a:xfrm>
          <a:prstGeom prst="rect">
            <a:avLst/>
          </a:prstGeom>
          <a:solidFill>
            <a:srgbClr val="D38C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529" dirty="0">
              <a:solidFill>
                <a:srgbClr val="05203D"/>
              </a:solidFill>
              <a:latin typeface="Calibri" panose="020F0502020204030204" pitchFamily="34" charset="0"/>
              <a:cs typeface="Calibri" panose="020F0502020204030204" pitchFamily="34" charset="0"/>
            </a:endParaRPr>
          </a:p>
        </p:txBody>
      </p:sp>
      <p:sp>
        <p:nvSpPr>
          <p:cNvPr id="10" name="Rectangle 9">
            <a:extLst>
              <a:ext uri="{FF2B5EF4-FFF2-40B4-BE49-F238E27FC236}">
                <a16:creationId xmlns:a16="http://schemas.microsoft.com/office/drawing/2014/main" id="{4C20D536-4BCA-1165-9600-0C400DDD3C02}"/>
              </a:ext>
            </a:extLst>
          </p:cNvPr>
          <p:cNvSpPr/>
          <p:nvPr userDrawn="1"/>
        </p:nvSpPr>
        <p:spPr>
          <a:xfrm rot="5400000">
            <a:off x="-738807" y="9306623"/>
            <a:ext cx="2123999" cy="646387"/>
          </a:xfrm>
          <a:prstGeom prst="rect">
            <a:avLst/>
          </a:prstGeom>
          <a:solidFill>
            <a:srgbClr val="1E28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529" dirty="0">
              <a:solidFill>
                <a:srgbClr val="05203D"/>
              </a:solidFill>
              <a:latin typeface="Calibri" panose="020F0502020204030204" pitchFamily="34" charset="0"/>
              <a:cs typeface="Calibri" panose="020F0502020204030204" pitchFamily="34" charset="0"/>
            </a:endParaRPr>
          </a:p>
        </p:txBody>
      </p:sp>
      <p:sp>
        <p:nvSpPr>
          <p:cNvPr id="21" name="Text Placeholder 32">
            <a:extLst>
              <a:ext uri="{FF2B5EF4-FFF2-40B4-BE49-F238E27FC236}">
                <a16:creationId xmlns:a16="http://schemas.microsoft.com/office/drawing/2014/main" id="{A1D58329-A957-8771-6994-DABF5D62AD91}"/>
              </a:ext>
            </a:extLst>
          </p:cNvPr>
          <p:cNvSpPr>
            <a:spLocks noGrp="1"/>
          </p:cNvSpPr>
          <p:nvPr>
            <p:ph type="body" sz="quarter" idx="49" hasCustomPrompt="1"/>
          </p:nvPr>
        </p:nvSpPr>
        <p:spPr>
          <a:xfrm rot="16200000">
            <a:off x="-673454" y="921600"/>
            <a:ext cx="2096888" cy="292876"/>
          </a:xfrm>
          <a:prstGeom prst="rect">
            <a:avLst/>
          </a:prstGeom>
        </p:spPr>
        <p:txBody>
          <a:bodyPr anchor="ctr">
            <a:noAutofit/>
          </a:bodyPr>
          <a:lstStyle>
            <a:lvl1pPr marL="0" indent="0" algn="ctr">
              <a:buNone/>
              <a:defRPr sz="1500" b="0" i="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de-DE" dirty="0"/>
              <a:t>Einführung</a:t>
            </a:r>
            <a:endParaRPr lang="de-DE" dirty="0"/>
          </a:p>
        </p:txBody>
      </p:sp>
      <p:sp>
        <p:nvSpPr>
          <p:cNvPr id="22" name="Text Placeholder 32">
            <a:extLst>
              <a:ext uri="{FF2B5EF4-FFF2-40B4-BE49-F238E27FC236}">
                <a16:creationId xmlns:a16="http://schemas.microsoft.com/office/drawing/2014/main" id="{F8C23A6B-0D0B-E155-BA42-B106C695A696}"/>
              </a:ext>
            </a:extLst>
          </p:cNvPr>
          <p:cNvSpPr>
            <a:spLocks noGrp="1"/>
          </p:cNvSpPr>
          <p:nvPr>
            <p:ph type="body" sz="quarter" idx="50" hasCustomPrompt="1"/>
          </p:nvPr>
        </p:nvSpPr>
        <p:spPr>
          <a:xfrm rot="16200000">
            <a:off x="-719019" y="9490322"/>
            <a:ext cx="2110110" cy="292876"/>
          </a:xfrm>
          <a:prstGeom prst="rect">
            <a:avLst/>
          </a:prstGeom>
        </p:spPr>
        <p:txBody>
          <a:bodyPr anchor="ctr">
            <a:noAutofit/>
          </a:bodyPr>
          <a:lstStyle>
            <a:lvl1pPr marL="0" indent="0" algn="ctr">
              <a:buNone/>
              <a:defRPr sz="1500" b="0" i="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de-DE" dirty="0"/>
              <a:t>Fazit</a:t>
            </a:r>
            <a:endParaRPr lang="de-DE" dirty="0"/>
          </a:p>
        </p:txBody>
      </p:sp>
      <p:sp>
        <p:nvSpPr>
          <p:cNvPr id="23" name="Text Placeholder 32">
            <a:extLst>
              <a:ext uri="{FF2B5EF4-FFF2-40B4-BE49-F238E27FC236}">
                <a16:creationId xmlns:a16="http://schemas.microsoft.com/office/drawing/2014/main" id="{435C1345-B374-D74B-31EF-2678B6DFA580}"/>
              </a:ext>
            </a:extLst>
          </p:cNvPr>
          <p:cNvSpPr>
            <a:spLocks noGrp="1"/>
          </p:cNvSpPr>
          <p:nvPr>
            <p:ph type="body" sz="quarter" idx="61" hasCustomPrompt="1"/>
          </p:nvPr>
        </p:nvSpPr>
        <p:spPr>
          <a:xfrm>
            <a:off x="1704812" y="623738"/>
            <a:ext cx="5284924" cy="722656"/>
          </a:xfrm>
          <a:prstGeom prst="rect">
            <a:avLst/>
          </a:prstGeom>
          <a:noFill/>
        </p:spPr>
        <p:txBody>
          <a:bodyPr anchor="ctr">
            <a:noAutofit/>
          </a:bodyPr>
          <a:lstStyle>
            <a:lvl1pPr marL="19050" indent="0" algn="l">
              <a:lnSpc>
                <a:spcPts val="3800"/>
              </a:lnSpc>
              <a:spcBef>
                <a:spcPts val="0"/>
              </a:spcBef>
              <a:buNone/>
              <a:tabLst/>
              <a:defRPr sz="3000" b="1" i="0" spc="0">
                <a:solidFill>
                  <a:srgbClr val="4763AE"/>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de-DE" dirty="0"/>
              <a:t>HEADING</a:t>
            </a:r>
          </a:p>
        </p:txBody>
      </p:sp>
      <p:sp>
        <p:nvSpPr>
          <p:cNvPr id="24" name="Text Placeholder 32">
            <a:extLst>
              <a:ext uri="{FF2B5EF4-FFF2-40B4-BE49-F238E27FC236}">
                <a16:creationId xmlns:a16="http://schemas.microsoft.com/office/drawing/2014/main" id="{D6F34379-6A48-0CEF-C2D9-46377A2846CE}"/>
              </a:ext>
            </a:extLst>
          </p:cNvPr>
          <p:cNvSpPr>
            <a:spLocks noGrp="1"/>
          </p:cNvSpPr>
          <p:nvPr>
            <p:ph type="body" sz="quarter" idx="64" hasCustomPrompt="1"/>
          </p:nvPr>
        </p:nvSpPr>
        <p:spPr>
          <a:xfrm>
            <a:off x="1704813" y="1534332"/>
            <a:ext cx="5238428" cy="8400082"/>
          </a:xfrm>
          <a:prstGeom prst="rect">
            <a:avLst/>
          </a:prstGeom>
        </p:spPr>
        <p:txBody>
          <a:bodyPr numCol="1" spcCol="288000" anchor="t">
            <a:noAutofit/>
          </a:bodyPr>
          <a:lstStyle>
            <a:lvl1pPr marL="171450" indent="-171450" algn="l">
              <a:lnSpc>
                <a:spcPts val="1220"/>
              </a:lnSpc>
              <a:spcBef>
                <a:spcPts val="0"/>
              </a:spcBef>
              <a:buClr>
                <a:srgbClr val="4763AE"/>
              </a:buClr>
              <a:buFont typeface="Arial" panose="020B0604020202020204" pitchFamily="34" charset="0"/>
              <a:buChar char="•"/>
              <a:defRPr sz="1100" b="0" i="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77967" indent="0">
              <a:buNone/>
              <a:defRPr sz="3200">
                <a:solidFill>
                  <a:srgbClr val="011E3B"/>
                </a:solidFill>
                <a:latin typeface="Montserrat" pitchFamily="2" charset="77"/>
              </a:defRPr>
            </a:lvl2pPr>
            <a:lvl3pPr marL="755934" indent="0">
              <a:buNone/>
              <a:defRPr sz="3200">
                <a:solidFill>
                  <a:srgbClr val="011E3B"/>
                </a:solidFill>
                <a:latin typeface="Montserrat" pitchFamily="2" charset="77"/>
              </a:defRPr>
            </a:lvl3pPr>
            <a:lvl4pPr marL="1133901" indent="0">
              <a:buNone/>
              <a:defRPr sz="3200">
                <a:solidFill>
                  <a:srgbClr val="011E3B"/>
                </a:solidFill>
                <a:latin typeface="Montserrat" pitchFamily="2" charset="77"/>
              </a:defRPr>
            </a:lvl4pPr>
            <a:lvl5pPr marL="1511869" indent="0">
              <a:buNone/>
              <a:defRPr sz="3200">
                <a:solidFill>
                  <a:srgbClr val="011E3B"/>
                </a:solidFill>
                <a:latin typeface="Montserrat" pitchFamily="2" charset="77"/>
              </a:defRPr>
            </a:lvl5pPr>
          </a:lstStyle>
          <a:p>
            <a:pPr lvl="0"/>
            <a:r>
              <a:rPr lang="de-DE" dirty="0"/>
              <a:t>Click to type</a:t>
            </a:r>
            <a:endParaRPr lang="de-DE" dirty="0"/>
          </a:p>
        </p:txBody>
      </p:sp>
      <p:grpSp>
        <p:nvGrpSpPr>
          <p:cNvPr id="25" name="Graphic 2">
            <a:extLst>
              <a:ext uri="{FF2B5EF4-FFF2-40B4-BE49-F238E27FC236}">
                <a16:creationId xmlns:a16="http://schemas.microsoft.com/office/drawing/2014/main" id="{7FDD99C7-51A3-E03F-096B-0A085B79F7AD}"/>
              </a:ext>
            </a:extLst>
          </p:cNvPr>
          <p:cNvGrpSpPr/>
          <p:nvPr userDrawn="1"/>
        </p:nvGrpSpPr>
        <p:grpSpPr>
          <a:xfrm>
            <a:off x="135172" y="7279858"/>
            <a:ext cx="367192" cy="468477"/>
            <a:chOff x="5321116" y="858896"/>
            <a:chExt cx="888315" cy="1133345"/>
          </a:xfrm>
          <a:solidFill>
            <a:schemeClr val="bg1"/>
          </a:solidFill>
        </p:grpSpPr>
        <p:sp>
          <p:nvSpPr>
            <p:cNvPr id="26" name="Freeform 25">
              <a:extLst>
                <a:ext uri="{FF2B5EF4-FFF2-40B4-BE49-F238E27FC236}">
                  <a16:creationId xmlns:a16="http://schemas.microsoft.com/office/drawing/2014/main" id="{24201910-79F2-3CA6-C66C-B93A2021197A}"/>
                </a:ext>
              </a:extLst>
            </p:cNvPr>
            <p:cNvSpPr/>
            <p:nvPr/>
          </p:nvSpPr>
          <p:spPr>
            <a:xfrm>
              <a:off x="5484486" y="1083374"/>
              <a:ext cx="277113" cy="317697"/>
            </a:xfrm>
            <a:custGeom>
              <a:avLst/>
              <a:gdLst>
                <a:gd name="connsiteX0" fmla="*/ 260815 w 277113"/>
                <a:gd name="connsiteY0" fmla="*/ 317697 h 317697"/>
                <a:gd name="connsiteX1" fmla="*/ 248251 w 277113"/>
                <a:gd name="connsiteY1" fmla="*/ 311925 h 317697"/>
                <a:gd name="connsiteX2" fmla="*/ 191206 w 277113"/>
                <a:gd name="connsiteY2" fmla="*/ 277969 h 317697"/>
                <a:gd name="connsiteX3" fmla="*/ 89338 w 277113"/>
                <a:gd name="connsiteY3" fmla="*/ 228394 h 317697"/>
                <a:gd name="connsiteX4" fmla="*/ 15314 w 277113"/>
                <a:gd name="connsiteY4" fmla="*/ 79328 h 317697"/>
                <a:gd name="connsiteX5" fmla="*/ 1053 w 277113"/>
                <a:gd name="connsiteY5" fmla="*/ 22282 h 317697"/>
                <a:gd name="connsiteX6" fmla="*/ 7165 w 277113"/>
                <a:gd name="connsiteY6" fmla="*/ 2927 h 317697"/>
                <a:gd name="connsiteX7" fmla="*/ 27539 w 277113"/>
                <a:gd name="connsiteY7" fmla="*/ 4285 h 317697"/>
                <a:gd name="connsiteX8" fmla="*/ 114126 w 277113"/>
                <a:gd name="connsiteY8" fmla="*/ 38920 h 317697"/>
                <a:gd name="connsiteX9" fmla="*/ 211918 w 277113"/>
                <a:gd name="connsiteY9" fmla="*/ 77290 h 317697"/>
                <a:gd name="connsiteX10" fmla="*/ 211918 w 277113"/>
                <a:gd name="connsiteY10" fmla="*/ 77290 h 317697"/>
                <a:gd name="connsiteX11" fmla="*/ 212937 w 277113"/>
                <a:gd name="connsiteY11" fmla="*/ 77969 h 317697"/>
                <a:gd name="connsiteX12" fmla="*/ 217351 w 277113"/>
                <a:gd name="connsiteY12" fmla="*/ 81365 h 317697"/>
                <a:gd name="connsiteX13" fmla="*/ 277114 w 277113"/>
                <a:gd name="connsiteY13" fmla="*/ 237222 h 317697"/>
                <a:gd name="connsiteX14" fmla="*/ 277114 w 277113"/>
                <a:gd name="connsiteY14" fmla="*/ 238580 h 317697"/>
                <a:gd name="connsiteX15" fmla="*/ 277114 w 277113"/>
                <a:gd name="connsiteY15" fmla="*/ 238580 h 317697"/>
                <a:gd name="connsiteX16" fmla="*/ 277114 w 277113"/>
                <a:gd name="connsiteY16" fmla="*/ 248767 h 317697"/>
                <a:gd name="connsiteX17" fmla="*/ 277114 w 277113"/>
                <a:gd name="connsiteY17" fmla="*/ 274234 h 317697"/>
                <a:gd name="connsiteX18" fmla="*/ 277114 w 277113"/>
                <a:gd name="connsiteY18" fmla="*/ 301398 h 317697"/>
                <a:gd name="connsiteX19" fmla="*/ 266248 w 277113"/>
                <a:gd name="connsiteY19" fmla="*/ 316679 h 317697"/>
                <a:gd name="connsiteX20" fmla="*/ 260815 w 277113"/>
                <a:gd name="connsiteY20" fmla="*/ 317697 h 317697"/>
                <a:gd name="connsiteX21" fmla="*/ 42819 w 277113"/>
                <a:gd name="connsiteY21" fmla="*/ 49786 h 317697"/>
                <a:gd name="connsiteX22" fmla="*/ 47572 w 277113"/>
                <a:gd name="connsiteY22" fmla="*/ 72536 h 317697"/>
                <a:gd name="connsiteX23" fmla="*/ 108353 w 277113"/>
                <a:gd name="connsiteY23" fmla="*/ 201568 h 317697"/>
                <a:gd name="connsiteX24" fmla="*/ 200713 w 277113"/>
                <a:gd name="connsiteY24" fmla="*/ 246730 h 317697"/>
                <a:gd name="connsiteX25" fmla="*/ 245195 w 277113"/>
                <a:gd name="connsiteY25" fmla="*/ 265066 h 317697"/>
                <a:gd name="connsiteX26" fmla="*/ 245195 w 277113"/>
                <a:gd name="connsiteY26" fmla="*/ 248767 h 317697"/>
                <a:gd name="connsiteX27" fmla="*/ 245195 w 277113"/>
                <a:gd name="connsiteY27" fmla="*/ 240957 h 317697"/>
                <a:gd name="connsiteX28" fmla="*/ 245195 w 277113"/>
                <a:gd name="connsiteY28" fmla="*/ 238580 h 317697"/>
                <a:gd name="connsiteX29" fmla="*/ 245195 w 277113"/>
                <a:gd name="connsiteY29" fmla="*/ 237562 h 317697"/>
                <a:gd name="connsiteX30" fmla="*/ 196978 w 277113"/>
                <a:gd name="connsiteY30" fmla="*/ 106153 h 317697"/>
                <a:gd name="connsiteX31" fmla="*/ 194262 w 277113"/>
                <a:gd name="connsiteY31" fmla="*/ 104115 h 317697"/>
                <a:gd name="connsiteX32" fmla="*/ 193243 w 277113"/>
                <a:gd name="connsiteY32" fmla="*/ 103436 h 317697"/>
                <a:gd name="connsiteX33" fmla="*/ 105297 w 277113"/>
                <a:gd name="connsiteY33" fmla="*/ 69820 h 317697"/>
                <a:gd name="connsiteX34" fmla="*/ 42819 w 277113"/>
                <a:gd name="connsiteY34" fmla="*/ 49786 h 3176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277113" h="317697">
                  <a:moveTo>
                    <a:pt x="260815" y="317697"/>
                  </a:moveTo>
                  <a:cubicBezTo>
                    <a:pt x="256061" y="317697"/>
                    <a:pt x="251647" y="315660"/>
                    <a:pt x="248251" y="311925"/>
                  </a:cubicBezTo>
                  <a:cubicBezTo>
                    <a:pt x="229236" y="289174"/>
                    <a:pt x="214975" y="285100"/>
                    <a:pt x="191206" y="277969"/>
                  </a:cubicBezTo>
                  <a:cubicBezTo>
                    <a:pt x="166418" y="270499"/>
                    <a:pt x="135518" y="261331"/>
                    <a:pt x="89338" y="228394"/>
                  </a:cubicBezTo>
                  <a:cubicBezTo>
                    <a:pt x="37386" y="191382"/>
                    <a:pt x="25841" y="131959"/>
                    <a:pt x="15314" y="79328"/>
                  </a:cubicBezTo>
                  <a:cubicBezTo>
                    <a:pt x="11240" y="58275"/>
                    <a:pt x="7165" y="38241"/>
                    <a:pt x="1053" y="22282"/>
                  </a:cubicBezTo>
                  <a:cubicBezTo>
                    <a:pt x="-1664" y="15151"/>
                    <a:pt x="1053" y="7341"/>
                    <a:pt x="7165" y="2927"/>
                  </a:cubicBezTo>
                  <a:cubicBezTo>
                    <a:pt x="13277" y="-1487"/>
                    <a:pt x="21766" y="-808"/>
                    <a:pt x="27539" y="4285"/>
                  </a:cubicBezTo>
                  <a:cubicBezTo>
                    <a:pt x="42479" y="18207"/>
                    <a:pt x="79151" y="28734"/>
                    <a:pt x="114126" y="38920"/>
                  </a:cubicBezTo>
                  <a:cubicBezTo>
                    <a:pt x="150459" y="49446"/>
                    <a:pt x="188489" y="60312"/>
                    <a:pt x="211918" y="77290"/>
                  </a:cubicBezTo>
                  <a:cubicBezTo>
                    <a:pt x="211918" y="77290"/>
                    <a:pt x="211918" y="77290"/>
                    <a:pt x="211918" y="77290"/>
                  </a:cubicBezTo>
                  <a:lnTo>
                    <a:pt x="212937" y="77969"/>
                  </a:lnTo>
                  <a:cubicBezTo>
                    <a:pt x="214635" y="78988"/>
                    <a:pt x="215993" y="80007"/>
                    <a:pt x="217351" y="81365"/>
                  </a:cubicBezTo>
                  <a:cubicBezTo>
                    <a:pt x="271002" y="126866"/>
                    <a:pt x="276434" y="185609"/>
                    <a:pt x="277114" y="237222"/>
                  </a:cubicBezTo>
                  <a:cubicBezTo>
                    <a:pt x="277114" y="237562"/>
                    <a:pt x="277114" y="238241"/>
                    <a:pt x="277114" y="238580"/>
                  </a:cubicBezTo>
                  <a:lnTo>
                    <a:pt x="277114" y="238580"/>
                  </a:lnTo>
                  <a:cubicBezTo>
                    <a:pt x="277114" y="242315"/>
                    <a:pt x="277114" y="245711"/>
                    <a:pt x="277114" y="248767"/>
                  </a:cubicBezTo>
                  <a:cubicBezTo>
                    <a:pt x="277114" y="257256"/>
                    <a:pt x="277114" y="265745"/>
                    <a:pt x="277114" y="274234"/>
                  </a:cubicBezTo>
                  <a:cubicBezTo>
                    <a:pt x="277114" y="283062"/>
                    <a:pt x="277114" y="292230"/>
                    <a:pt x="277114" y="301398"/>
                  </a:cubicBezTo>
                  <a:cubicBezTo>
                    <a:pt x="277114" y="310567"/>
                    <a:pt x="272699" y="314302"/>
                    <a:pt x="266248" y="316679"/>
                  </a:cubicBezTo>
                  <a:cubicBezTo>
                    <a:pt x="264550" y="317358"/>
                    <a:pt x="262513" y="317697"/>
                    <a:pt x="260815" y="317697"/>
                  </a:cubicBezTo>
                  <a:close/>
                  <a:moveTo>
                    <a:pt x="42819" y="49786"/>
                  </a:moveTo>
                  <a:cubicBezTo>
                    <a:pt x="44517" y="57256"/>
                    <a:pt x="45875" y="64727"/>
                    <a:pt x="47572" y="72536"/>
                  </a:cubicBezTo>
                  <a:cubicBezTo>
                    <a:pt x="57080" y="121433"/>
                    <a:pt x="66927" y="172027"/>
                    <a:pt x="108353" y="201568"/>
                  </a:cubicBezTo>
                  <a:cubicBezTo>
                    <a:pt x="150119" y="231450"/>
                    <a:pt x="176944" y="239599"/>
                    <a:pt x="200713" y="246730"/>
                  </a:cubicBezTo>
                  <a:cubicBezTo>
                    <a:pt x="216333" y="251483"/>
                    <a:pt x="230594" y="255558"/>
                    <a:pt x="245195" y="265066"/>
                  </a:cubicBezTo>
                  <a:cubicBezTo>
                    <a:pt x="245195" y="259633"/>
                    <a:pt x="245195" y="254200"/>
                    <a:pt x="245195" y="248767"/>
                  </a:cubicBezTo>
                  <a:cubicBezTo>
                    <a:pt x="245195" y="243334"/>
                    <a:pt x="245195" y="243334"/>
                    <a:pt x="245195" y="240957"/>
                  </a:cubicBezTo>
                  <a:cubicBezTo>
                    <a:pt x="245195" y="240278"/>
                    <a:pt x="245195" y="239259"/>
                    <a:pt x="245195" y="238580"/>
                  </a:cubicBezTo>
                  <a:cubicBezTo>
                    <a:pt x="245195" y="238580"/>
                    <a:pt x="245195" y="237901"/>
                    <a:pt x="245195" y="237562"/>
                  </a:cubicBezTo>
                  <a:cubicBezTo>
                    <a:pt x="244516" y="180855"/>
                    <a:pt x="236027" y="139090"/>
                    <a:pt x="196978" y="106153"/>
                  </a:cubicBezTo>
                  <a:cubicBezTo>
                    <a:pt x="195959" y="105474"/>
                    <a:pt x="195280" y="104794"/>
                    <a:pt x="194262" y="104115"/>
                  </a:cubicBezTo>
                  <a:lnTo>
                    <a:pt x="193243" y="103436"/>
                  </a:lnTo>
                  <a:cubicBezTo>
                    <a:pt x="174228" y="89854"/>
                    <a:pt x="139253" y="79667"/>
                    <a:pt x="105297" y="69820"/>
                  </a:cubicBezTo>
                  <a:cubicBezTo>
                    <a:pt x="82886" y="63368"/>
                    <a:pt x="61155" y="57256"/>
                    <a:pt x="42819" y="49786"/>
                  </a:cubicBezTo>
                  <a:close/>
                </a:path>
              </a:pathLst>
            </a:custGeom>
            <a:grpFill/>
            <a:ln w="3393" cap="flat">
              <a:noFill/>
              <a:prstDash val="solid"/>
              <a:miter/>
            </a:ln>
          </p:spPr>
          <p:txBody>
            <a:bodyPr rtlCol="0" anchor="ctr"/>
            <a:lstStyle/>
            <a:p>
              <a:endParaRPr lang="de-DE" dirty="0">
                <a:solidFill>
                  <a:schemeClr val="bg1"/>
                </a:solidFill>
              </a:endParaRPr>
            </a:p>
          </p:txBody>
        </p:sp>
        <p:sp>
          <p:nvSpPr>
            <p:cNvPr id="27" name="Freeform 26">
              <a:extLst>
                <a:ext uri="{FF2B5EF4-FFF2-40B4-BE49-F238E27FC236}">
                  <a16:creationId xmlns:a16="http://schemas.microsoft.com/office/drawing/2014/main" id="{94385BE5-8CE7-20D3-8A94-69A70B3B1F1E}"/>
                </a:ext>
              </a:extLst>
            </p:cNvPr>
            <p:cNvSpPr/>
            <p:nvPr/>
          </p:nvSpPr>
          <p:spPr>
            <a:xfrm>
              <a:off x="5667542" y="858896"/>
              <a:ext cx="256366" cy="489883"/>
            </a:xfrm>
            <a:custGeom>
              <a:avLst/>
              <a:gdLst>
                <a:gd name="connsiteX0" fmla="*/ 77759 w 256366"/>
                <a:gd name="connsiteY0" fmla="*/ 489883 h 489883"/>
                <a:gd name="connsiteX1" fmla="*/ 66214 w 256366"/>
                <a:gd name="connsiteY1" fmla="*/ 485129 h 489883"/>
                <a:gd name="connsiteX2" fmla="*/ 66214 w 256366"/>
                <a:gd name="connsiteY2" fmla="*/ 462040 h 489883"/>
                <a:gd name="connsiteX3" fmla="*/ 66214 w 256366"/>
                <a:gd name="connsiteY3" fmla="*/ 462040 h 489883"/>
                <a:gd name="connsiteX4" fmla="*/ 130730 w 256366"/>
                <a:gd name="connsiteY4" fmla="*/ 400919 h 489883"/>
                <a:gd name="connsiteX5" fmla="*/ 224448 w 256366"/>
                <a:gd name="connsiteY5" fmla="*/ 240308 h 489883"/>
                <a:gd name="connsiteX6" fmla="*/ 201019 w 256366"/>
                <a:gd name="connsiteY6" fmla="*/ 100410 h 489883"/>
                <a:gd name="connsiteX7" fmla="*/ 188794 w 256366"/>
                <a:gd name="connsiteY7" fmla="*/ 54230 h 489883"/>
                <a:gd name="connsiteX8" fmla="*/ 138540 w 256366"/>
                <a:gd name="connsiteY8" fmla="*/ 99052 h 489883"/>
                <a:gd name="connsiteX9" fmla="*/ 32937 w 256366"/>
                <a:gd name="connsiteY9" fmla="*/ 263398 h 489883"/>
                <a:gd name="connsiteX10" fmla="*/ 35654 w 256366"/>
                <a:gd name="connsiteY10" fmla="*/ 312634 h 489883"/>
                <a:gd name="connsiteX11" fmla="*/ 21392 w 256366"/>
                <a:gd name="connsiteY11" fmla="*/ 330970 h 489883"/>
                <a:gd name="connsiteX12" fmla="*/ 3056 w 256366"/>
                <a:gd name="connsiteY12" fmla="*/ 316709 h 489883"/>
                <a:gd name="connsiteX13" fmla="*/ 0 w 256366"/>
                <a:gd name="connsiteY13" fmla="*/ 263398 h 489883"/>
                <a:gd name="connsiteX14" fmla="*/ 117487 w 256366"/>
                <a:gd name="connsiteY14" fmla="*/ 73925 h 489883"/>
                <a:gd name="connsiteX15" fmla="*/ 188115 w 256366"/>
                <a:gd name="connsiteY15" fmla="*/ 6353 h 489883"/>
                <a:gd name="connsiteX16" fmla="*/ 206112 w 256366"/>
                <a:gd name="connsiteY16" fmla="*/ 920 h 489883"/>
                <a:gd name="connsiteX17" fmla="*/ 216978 w 256366"/>
                <a:gd name="connsiteY17" fmla="*/ 16200 h 489883"/>
                <a:gd name="connsiteX18" fmla="*/ 231918 w 256366"/>
                <a:gd name="connsiteY18" fmla="*/ 91582 h 489883"/>
                <a:gd name="connsiteX19" fmla="*/ 256366 w 256366"/>
                <a:gd name="connsiteY19" fmla="*/ 240308 h 489883"/>
                <a:gd name="connsiteX20" fmla="*/ 151443 w 256366"/>
                <a:gd name="connsiteY20" fmla="*/ 425707 h 489883"/>
                <a:gd name="connsiteX21" fmla="*/ 89643 w 256366"/>
                <a:gd name="connsiteY21" fmla="*/ 483771 h 489883"/>
                <a:gd name="connsiteX22" fmla="*/ 88964 w 256366"/>
                <a:gd name="connsiteY22" fmla="*/ 484450 h 489883"/>
                <a:gd name="connsiteX23" fmla="*/ 88625 w 256366"/>
                <a:gd name="connsiteY23" fmla="*/ 484450 h 489883"/>
                <a:gd name="connsiteX24" fmla="*/ 77080 w 256366"/>
                <a:gd name="connsiteY24" fmla="*/ 489544 h 489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6366" h="489883">
                  <a:moveTo>
                    <a:pt x="77759" y="489883"/>
                  </a:moveTo>
                  <a:cubicBezTo>
                    <a:pt x="73684" y="489883"/>
                    <a:pt x="69270" y="488185"/>
                    <a:pt x="66214" y="485129"/>
                  </a:cubicBezTo>
                  <a:cubicBezTo>
                    <a:pt x="59762" y="478678"/>
                    <a:pt x="59762" y="468491"/>
                    <a:pt x="66214" y="462040"/>
                  </a:cubicBezTo>
                  <a:lnTo>
                    <a:pt x="66214" y="462040"/>
                  </a:lnTo>
                  <a:cubicBezTo>
                    <a:pt x="87267" y="438270"/>
                    <a:pt x="109338" y="419255"/>
                    <a:pt x="130730" y="400919"/>
                  </a:cubicBezTo>
                  <a:cubicBezTo>
                    <a:pt x="183022" y="356097"/>
                    <a:pt x="224448" y="320444"/>
                    <a:pt x="224448" y="240308"/>
                  </a:cubicBezTo>
                  <a:cubicBezTo>
                    <a:pt x="224448" y="160173"/>
                    <a:pt x="212224" y="138101"/>
                    <a:pt x="201019" y="100410"/>
                  </a:cubicBezTo>
                  <a:cubicBezTo>
                    <a:pt x="196604" y="84791"/>
                    <a:pt x="191850" y="69511"/>
                    <a:pt x="188794" y="54230"/>
                  </a:cubicBezTo>
                  <a:cubicBezTo>
                    <a:pt x="172835" y="70190"/>
                    <a:pt x="155518" y="84791"/>
                    <a:pt x="138540" y="99052"/>
                  </a:cubicBezTo>
                  <a:cubicBezTo>
                    <a:pt x="84211" y="144553"/>
                    <a:pt x="32937" y="187677"/>
                    <a:pt x="32937" y="263398"/>
                  </a:cubicBezTo>
                  <a:cubicBezTo>
                    <a:pt x="32937" y="339120"/>
                    <a:pt x="33956" y="298033"/>
                    <a:pt x="35654" y="312634"/>
                  </a:cubicBezTo>
                  <a:cubicBezTo>
                    <a:pt x="36672" y="321462"/>
                    <a:pt x="30560" y="329612"/>
                    <a:pt x="21392" y="330970"/>
                  </a:cubicBezTo>
                  <a:cubicBezTo>
                    <a:pt x="12564" y="331989"/>
                    <a:pt x="4414" y="325877"/>
                    <a:pt x="3056" y="316709"/>
                  </a:cubicBezTo>
                  <a:cubicBezTo>
                    <a:pt x="1019" y="300750"/>
                    <a:pt x="0" y="283092"/>
                    <a:pt x="0" y="263398"/>
                  </a:cubicBezTo>
                  <a:cubicBezTo>
                    <a:pt x="0" y="172397"/>
                    <a:pt x="59762" y="122482"/>
                    <a:pt x="117487" y="73925"/>
                  </a:cubicBezTo>
                  <a:cubicBezTo>
                    <a:pt x="143973" y="51854"/>
                    <a:pt x="169100" y="30801"/>
                    <a:pt x="188115" y="6353"/>
                  </a:cubicBezTo>
                  <a:cubicBezTo>
                    <a:pt x="192530" y="920"/>
                    <a:pt x="199660" y="-1457"/>
                    <a:pt x="206112" y="920"/>
                  </a:cubicBezTo>
                  <a:cubicBezTo>
                    <a:pt x="212563" y="3297"/>
                    <a:pt x="216978" y="9409"/>
                    <a:pt x="216978" y="16200"/>
                  </a:cubicBezTo>
                  <a:cubicBezTo>
                    <a:pt x="216978" y="39969"/>
                    <a:pt x="223769" y="63738"/>
                    <a:pt x="231918" y="91582"/>
                  </a:cubicBezTo>
                  <a:cubicBezTo>
                    <a:pt x="242784" y="129273"/>
                    <a:pt x="256366" y="176132"/>
                    <a:pt x="256366" y="240308"/>
                  </a:cubicBezTo>
                  <a:cubicBezTo>
                    <a:pt x="256366" y="335384"/>
                    <a:pt x="205433" y="379187"/>
                    <a:pt x="151443" y="425707"/>
                  </a:cubicBezTo>
                  <a:cubicBezTo>
                    <a:pt x="130730" y="443364"/>
                    <a:pt x="109338" y="461700"/>
                    <a:pt x="89643" y="483771"/>
                  </a:cubicBezTo>
                  <a:cubicBezTo>
                    <a:pt x="89643" y="483771"/>
                    <a:pt x="89304" y="484111"/>
                    <a:pt x="88964" y="484450"/>
                  </a:cubicBezTo>
                  <a:lnTo>
                    <a:pt x="88625" y="484450"/>
                  </a:lnTo>
                  <a:cubicBezTo>
                    <a:pt x="85569" y="488185"/>
                    <a:pt x="81154" y="489544"/>
                    <a:pt x="77080" y="489544"/>
                  </a:cubicBezTo>
                  <a:close/>
                </a:path>
              </a:pathLst>
            </a:custGeom>
            <a:grpFill/>
            <a:ln w="3393" cap="flat">
              <a:noFill/>
              <a:prstDash val="solid"/>
              <a:miter/>
            </a:ln>
          </p:spPr>
          <p:txBody>
            <a:bodyPr rtlCol="0" anchor="ctr"/>
            <a:lstStyle/>
            <a:p>
              <a:endParaRPr lang="de-DE" dirty="0">
                <a:solidFill>
                  <a:schemeClr val="bg1"/>
                </a:solidFill>
              </a:endParaRPr>
            </a:p>
          </p:txBody>
        </p:sp>
        <p:sp>
          <p:nvSpPr>
            <p:cNvPr id="28" name="Freeform 27">
              <a:extLst>
                <a:ext uri="{FF2B5EF4-FFF2-40B4-BE49-F238E27FC236}">
                  <a16:creationId xmlns:a16="http://schemas.microsoft.com/office/drawing/2014/main" id="{48CC6B86-DFBA-6FBA-3517-5037FE5E4263}"/>
                </a:ext>
              </a:extLst>
            </p:cNvPr>
            <p:cNvSpPr/>
            <p:nvPr/>
          </p:nvSpPr>
          <p:spPr>
            <a:xfrm>
              <a:off x="5729002" y="1020941"/>
              <a:ext cx="113833" cy="327837"/>
            </a:xfrm>
            <a:custGeom>
              <a:avLst/>
              <a:gdLst>
                <a:gd name="connsiteX0" fmla="*/ 16299 w 113833"/>
                <a:gd name="connsiteY0" fmla="*/ 327838 h 327837"/>
                <a:gd name="connsiteX1" fmla="*/ 0 w 113833"/>
                <a:gd name="connsiteY1" fmla="*/ 311539 h 327837"/>
                <a:gd name="connsiteX2" fmla="*/ 0 w 113833"/>
                <a:gd name="connsiteY2" fmla="*/ 301692 h 327837"/>
                <a:gd name="connsiteX3" fmla="*/ 0 w 113833"/>
                <a:gd name="connsiteY3" fmla="*/ 299654 h 327837"/>
                <a:gd name="connsiteX4" fmla="*/ 0 w 113833"/>
                <a:gd name="connsiteY4" fmla="*/ 299315 h 327837"/>
                <a:gd name="connsiteX5" fmla="*/ 83871 w 113833"/>
                <a:gd name="connsiteY5" fmla="*/ 7635 h 327837"/>
                <a:gd name="connsiteX6" fmla="*/ 106282 w 113833"/>
                <a:gd name="connsiteY6" fmla="*/ 2541 h 327837"/>
                <a:gd name="connsiteX7" fmla="*/ 111375 w 113833"/>
                <a:gd name="connsiteY7" fmla="*/ 24952 h 327837"/>
                <a:gd name="connsiteX8" fmla="*/ 111375 w 113833"/>
                <a:gd name="connsiteY8" fmla="*/ 24952 h 327837"/>
                <a:gd name="connsiteX9" fmla="*/ 32598 w 113833"/>
                <a:gd name="connsiteY9" fmla="*/ 299994 h 327837"/>
                <a:gd name="connsiteX10" fmla="*/ 32598 w 113833"/>
                <a:gd name="connsiteY10" fmla="*/ 302371 h 327837"/>
                <a:gd name="connsiteX11" fmla="*/ 32598 w 113833"/>
                <a:gd name="connsiteY11" fmla="*/ 303390 h 327837"/>
                <a:gd name="connsiteX12" fmla="*/ 32598 w 113833"/>
                <a:gd name="connsiteY12" fmla="*/ 311539 h 327837"/>
                <a:gd name="connsiteX13" fmla="*/ 16299 w 113833"/>
                <a:gd name="connsiteY13" fmla="*/ 327838 h 3278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3833" h="327837">
                  <a:moveTo>
                    <a:pt x="16299" y="327838"/>
                  </a:moveTo>
                  <a:cubicBezTo>
                    <a:pt x="7131" y="327838"/>
                    <a:pt x="0" y="320707"/>
                    <a:pt x="0" y="311539"/>
                  </a:cubicBezTo>
                  <a:cubicBezTo>
                    <a:pt x="0" y="302371"/>
                    <a:pt x="0" y="305087"/>
                    <a:pt x="0" y="301692"/>
                  </a:cubicBezTo>
                  <a:lnTo>
                    <a:pt x="0" y="299654"/>
                  </a:lnTo>
                  <a:cubicBezTo>
                    <a:pt x="0" y="299654"/>
                    <a:pt x="0" y="299654"/>
                    <a:pt x="0" y="299315"/>
                  </a:cubicBezTo>
                  <a:cubicBezTo>
                    <a:pt x="3735" y="138025"/>
                    <a:pt x="80475" y="12728"/>
                    <a:pt x="83871" y="7635"/>
                  </a:cubicBezTo>
                  <a:cubicBezTo>
                    <a:pt x="88625" y="-175"/>
                    <a:pt x="98812" y="-2213"/>
                    <a:pt x="106282" y="2541"/>
                  </a:cubicBezTo>
                  <a:cubicBezTo>
                    <a:pt x="113752" y="7295"/>
                    <a:pt x="116129" y="17482"/>
                    <a:pt x="111375" y="24952"/>
                  </a:cubicBezTo>
                  <a:lnTo>
                    <a:pt x="111375" y="24952"/>
                  </a:lnTo>
                  <a:cubicBezTo>
                    <a:pt x="110696" y="26310"/>
                    <a:pt x="35993" y="148212"/>
                    <a:pt x="32598" y="299994"/>
                  </a:cubicBezTo>
                  <a:lnTo>
                    <a:pt x="32598" y="302371"/>
                  </a:lnTo>
                  <a:cubicBezTo>
                    <a:pt x="32598" y="302710"/>
                    <a:pt x="32598" y="303050"/>
                    <a:pt x="32598" y="303390"/>
                  </a:cubicBezTo>
                  <a:cubicBezTo>
                    <a:pt x="32598" y="305766"/>
                    <a:pt x="32598" y="308822"/>
                    <a:pt x="32598" y="311539"/>
                  </a:cubicBezTo>
                  <a:cubicBezTo>
                    <a:pt x="32598" y="320707"/>
                    <a:pt x="25467" y="327838"/>
                    <a:pt x="16299" y="327838"/>
                  </a:cubicBezTo>
                  <a:close/>
                </a:path>
              </a:pathLst>
            </a:custGeom>
            <a:grpFill/>
            <a:ln w="3393" cap="flat">
              <a:noFill/>
              <a:prstDash val="solid"/>
              <a:miter/>
            </a:ln>
          </p:spPr>
          <p:txBody>
            <a:bodyPr rtlCol="0" anchor="ctr"/>
            <a:lstStyle/>
            <a:p>
              <a:endParaRPr lang="de-DE" dirty="0">
                <a:solidFill>
                  <a:schemeClr val="bg1"/>
                </a:solidFill>
              </a:endParaRPr>
            </a:p>
          </p:txBody>
        </p:sp>
        <p:sp>
          <p:nvSpPr>
            <p:cNvPr id="29" name="Freeform 28">
              <a:extLst>
                <a:ext uri="{FF2B5EF4-FFF2-40B4-BE49-F238E27FC236}">
                  <a16:creationId xmlns:a16="http://schemas.microsoft.com/office/drawing/2014/main" id="{ABB4FA52-6F26-6059-7BA9-F506F69F4EA2}"/>
                </a:ext>
              </a:extLst>
            </p:cNvPr>
            <p:cNvSpPr/>
            <p:nvPr/>
          </p:nvSpPr>
          <p:spPr>
            <a:xfrm>
              <a:off x="5606832" y="1205557"/>
              <a:ext cx="155106" cy="644069"/>
            </a:xfrm>
            <a:custGeom>
              <a:avLst/>
              <a:gdLst>
                <a:gd name="connsiteX0" fmla="*/ 138468 w 155106"/>
                <a:gd name="connsiteY0" fmla="*/ 643730 h 644069"/>
                <a:gd name="connsiteX1" fmla="*/ 122169 w 155106"/>
                <a:gd name="connsiteY1" fmla="*/ 627432 h 644069"/>
                <a:gd name="connsiteX2" fmla="*/ 122169 w 155106"/>
                <a:gd name="connsiteY2" fmla="*/ 179215 h 644069"/>
                <a:gd name="connsiteX3" fmla="*/ 5362 w 155106"/>
                <a:gd name="connsiteY3" fmla="*/ 28451 h 644069"/>
                <a:gd name="connsiteX4" fmla="*/ 4343 w 155106"/>
                <a:gd name="connsiteY4" fmla="*/ 5361 h 644069"/>
                <a:gd name="connsiteX5" fmla="*/ 27433 w 155106"/>
                <a:gd name="connsiteY5" fmla="*/ 4343 h 644069"/>
                <a:gd name="connsiteX6" fmla="*/ 155107 w 155106"/>
                <a:gd name="connsiteY6" fmla="*/ 179555 h 644069"/>
                <a:gd name="connsiteX7" fmla="*/ 155107 w 155106"/>
                <a:gd name="connsiteY7" fmla="*/ 627771 h 644069"/>
                <a:gd name="connsiteX8" fmla="*/ 138808 w 155106"/>
                <a:gd name="connsiteY8" fmla="*/ 644070 h 6440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5106" h="644069">
                  <a:moveTo>
                    <a:pt x="138468" y="643730"/>
                  </a:moveTo>
                  <a:cubicBezTo>
                    <a:pt x="129300" y="643730"/>
                    <a:pt x="122169" y="636600"/>
                    <a:pt x="122169" y="627432"/>
                  </a:cubicBezTo>
                  <a:lnTo>
                    <a:pt x="122169" y="179215"/>
                  </a:lnTo>
                  <a:cubicBezTo>
                    <a:pt x="122169" y="148315"/>
                    <a:pt x="53918" y="72254"/>
                    <a:pt x="5362" y="28451"/>
                  </a:cubicBezTo>
                  <a:cubicBezTo>
                    <a:pt x="-1430" y="22339"/>
                    <a:pt x="-1769" y="12153"/>
                    <a:pt x="4343" y="5361"/>
                  </a:cubicBezTo>
                  <a:cubicBezTo>
                    <a:pt x="10455" y="-1430"/>
                    <a:pt x="20642" y="-1769"/>
                    <a:pt x="27433" y="4343"/>
                  </a:cubicBezTo>
                  <a:cubicBezTo>
                    <a:pt x="48825" y="23698"/>
                    <a:pt x="155107" y="122848"/>
                    <a:pt x="155107" y="179555"/>
                  </a:cubicBezTo>
                  <a:lnTo>
                    <a:pt x="155107" y="627771"/>
                  </a:lnTo>
                  <a:cubicBezTo>
                    <a:pt x="155107" y="636939"/>
                    <a:pt x="147976" y="644070"/>
                    <a:pt x="138808" y="644070"/>
                  </a:cubicBezTo>
                  <a:close/>
                </a:path>
              </a:pathLst>
            </a:custGeom>
            <a:grpFill/>
            <a:ln w="3393" cap="flat">
              <a:noFill/>
              <a:prstDash val="solid"/>
              <a:miter/>
            </a:ln>
          </p:spPr>
          <p:txBody>
            <a:bodyPr rtlCol="0" anchor="ctr"/>
            <a:lstStyle/>
            <a:p>
              <a:endParaRPr lang="de-DE" dirty="0">
                <a:solidFill>
                  <a:schemeClr val="bg1"/>
                </a:solidFill>
              </a:endParaRPr>
            </a:p>
          </p:txBody>
        </p:sp>
        <p:sp>
          <p:nvSpPr>
            <p:cNvPr id="31" name="Freeform 30">
              <a:extLst>
                <a:ext uri="{FF2B5EF4-FFF2-40B4-BE49-F238E27FC236}">
                  <a16:creationId xmlns:a16="http://schemas.microsoft.com/office/drawing/2014/main" id="{EE5F0E85-2869-79FC-8D9F-0CA7E5787274}"/>
                </a:ext>
              </a:extLst>
            </p:cNvPr>
            <p:cNvSpPr/>
            <p:nvPr/>
          </p:nvSpPr>
          <p:spPr>
            <a:xfrm>
              <a:off x="5810496" y="1205446"/>
              <a:ext cx="398935" cy="381363"/>
            </a:xfrm>
            <a:custGeom>
              <a:avLst/>
              <a:gdLst>
                <a:gd name="connsiteX0" fmla="*/ 16299 w 398935"/>
                <a:gd name="connsiteY0" fmla="*/ 381363 h 381363"/>
                <a:gd name="connsiteX1" fmla="*/ 0 w 398935"/>
                <a:gd name="connsiteY1" fmla="*/ 365064 h 381363"/>
                <a:gd name="connsiteX2" fmla="*/ 0 w 398935"/>
                <a:gd name="connsiteY2" fmla="*/ 359631 h 381363"/>
                <a:gd name="connsiteX3" fmla="*/ 117827 w 398935"/>
                <a:gd name="connsiteY3" fmla="*/ 103265 h 381363"/>
                <a:gd name="connsiteX4" fmla="*/ 379286 w 398935"/>
                <a:gd name="connsiteY4" fmla="*/ 379 h 381363"/>
                <a:gd name="connsiteX5" fmla="*/ 395585 w 398935"/>
                <a:gd name="connsiteY5" fmla="*/ 6152 h 381363"/>
                <a:gd name="connsiteX6" fmla="*/ 397283 w 398935"/>
                <a:gd name="connsiteY6" fmla="*/ 23469 h 381363"/>
                <a:gd name="connsiteX7" fmla="*/ 376909 w 398935"/>
                <a:gd name="connsiteY7" fmla="*/ 80175 h 381363"/>
                <a:gd name="connsiteX8" fmla="*/ 261800 w 398935"/>
                <a:gd name="connsiteY8" fmla="*/ 307000 h 381363"/>
                <a:gd name="connsiteX9" fmla="*/ 16299 w 398935"/>
                <a:gd name="connsiteY9" fmla="*/ 381363 h 381363"/>
                <a:gd name="connsiteX10" fmla="*/ 356196 w 398935"/>
                <a:gd name="connsiteY10" fmla="*/ 39768 h 381363"/>
                <a:gd name="connsiteX11" fmla="*/ 136163 w 398935"/>
                <a:gd name="connsiteY11" fmla="*/ 130430 h 381363"/>
                <a:gd name="connsiteX12" fmla="*/ 33616 w 398935"/>
                <a:gd name="connsiteY12" fmla="*/ 348426 h 381363"/>
                <a:gd name="connsiteX13" fmla="*/ 239388 w 398935"/>
                <a:gd name="connsiteY13" fmla="*/ 283231 h 381363"/>
                <a:gd name="connsiteX14" fmla="*/ 346349 w 398935"/>
                <a:gd name="connsiteY14" fmla="*/ 69649 h 381363"/>
                <a:gd name="connsiteX15" fmla="*/ 356536 w 398935"/>
                <a:gd name="connsiteY15" fmla="*/ 39428 h 381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98935" h="381363">
                  <a:moveTo>
                    <a:pt x="16299" y="381363"/>
                  </a:moveTo>
                  <a:cubicBezTo>
                    <a:pt x="7471" y="381363"/>
                    <a:pt x="0" y="373893"/>
                    <a:pt x="0" y="365064"/>
                  </a:cubicBezTo>
                  <a:cubicBezTo>
                    <a:pt x="0" y="365064"/>
                    <a:pt x="0" y="363027"/>
                    <a:pt x="0" y="359631"/>
                  </a:cubicBezTo>
                  <a:cubicBezTo>
                    <a:pt x="1019" y="328392"/>
                    <a:pt x="11206" y="174233"/>
                    <a:pt x="117827" y="103265"/>
                  </a:cubicBezTo>
                  <a:cubicBezTo>
                    <a:pt x="219355" y="35354"/>
                    <a:pt x="372835" y="1737"/>
                    <a:pt x="379286" y="379"/>
                  </a:cubicBezTo>
                  <a:cubicBezTo>
                    <a:pt x="385398" y="-979"/>
                    <a:pt x="391850" y="1398"/>
                    <a:pt x="395585" y="6152"/>
                  </a:cubicBezTo>
                  <a:cubicBezTo>
                    <a:pt x="399320" y="10905"/>
                    <a:pt x="399999" y="17696"/>
                    <a:pt x="397283" y="23469"/>
                  </a:cubicBezTo>
                  <a:cubicBezTo>
                    <a:pt x="391510" y="35354"/>
                    <a:pt x="384719" y="56067"/>
                    <a:pt x="376909" y="80175"/>
                  </a:cubicBezTo>
                  <a:cubicBezTo>
                    <a:pt x="354838" y="147747"/>
                    <a:pt x="321222" y="249615"/>
                    <a:pt x="261800" y="307000"/>
                  </a:cubicBezTo>
                  <a:cubicBezTo>
                    <a:pt x="194906" y="371855"/>
                    <a:pt x="79117" y="381363"/>
                    <a:pt x="16299" y="381363"/>
                  </a:cubicBezTo>
                  <a:close/>
                  <a:moveTo>
                    <a:pt x="356196" y="39768"/>
                  </a:moveTo>
                  <a:cubicBezTo>
                    <a:pt x="306621" y="53010"/>
                    <a:pt x="206451" y="83571"/>
                    <a:pt x="136163" y="130430"/>
                  </a:cubicBezTo>
                  <a:cubicBezTo>
                    <a:pt x="52631" y="186117"/>
                    <a:pt x="36672" y="307339"/>
                    <a:pt x="33616" y="348426"/>
                  </a:cubicBezTo>
                  <a:cubicBezTo>
                    <a:pt x="93718" y="346728"/>
                    <a:pt x="186078" y="334844"/>
                    <a:pt x="239388" y="283231"/>
                  </a:cubicBezTo>
                  <a:cubicBezTo>
                    <a:pt x="293039" y="231278"/>
                    <a:pt x="325297" y="133825"/>
                    <a:pt x="346349" y="69649"/>
                  </a:cubicBezTo>
                  <a:cubicBezTo>
                    <a:pt x="350085" y="58443"/>
                    <a:pt x="353140" y="48596"/>
                    <a:pt x="356536" y="39428"/>
                  </a:cubicBezTo>
                  <a:close/>
                </a:path>
              </a:pathLst>
            </a:custGeom>
            <a:grpFill/>
            <a:ln w="3393" cap="flat">
              <a:noFill/>
              <a:prstDash val="solid"/>
              <a:miter/>
            </a:ln>
          </p:spPr>
          <p:txBody>
            <a:bodyPr rtlCol="0" anchor="ctr"/>
            <a:lstStyle/>
            <a:p>
              <a:endParaRPr lang="de-DE" dirty="0">
                <a:solidFill>
                  <a:schemeClr val="bg1"/>
                </a:solidFill>
              </a:endParaRPr>
            </a:p>
          </p:txBody>
        </p:sp>
        <p:sp>
          <p:nvSpPr>
            <p:cNvPr id="32" name="Freeform 31">
              <a:extLst>
                <a:ext uri="{FF2B5EF4-FFF2-40B4-BE49-F238E27FC236}">
                  <a16:creationId xmlns:a16="http://schemas.microsoft.com/office/drawing/2014/main" id="{5DBD6C53-2D90-7B08-A103-E6ACC84C2698}"/>
                </a:ext>
              </a:extLst>
            </p:cNvPr>
            <p:cNvSpPr/>
            <p:nvPr/>
          </p:nvSpPr>
          <p:spPr>
            <a:xfrm>
              <a:off x="5729070" y="1388914"/>
              <a:ext cx="276943" cy="338132"/>
            </a:xfrm>
            <a:custGeom>
              <a:avLst/>
              <a:gdLst>
                <a:gd name="connsiteX0" fmla="*/ 16231 w 276943"/>
                <a:gd name="connsiteY0" fmla="*/ 338132 h 338132"/>
                <a:gd name="connsiteX1" fmla="*/ 11477 w 276943"/>
                <a:gd name="connsiteY1" fmla="*/ 337453 h 338132"/>
                <a:gd name="connsiteX2" fmla="*/ 611 w 276943"/>
                <a:gd name="connsiteY2" fmla="*/ 317080 h 338132"/>
                <a:gd name="connsiteX3" fmla="*/ 85161 w 276943"/>
                <a:gd name="connsiteY3" fmla="*/ 166995 h 338132"/>
                <a:gd name="connsiteX4" fmla="*/ 250865 w 276943"/>
                <a:gd name="connsiteY4" fmla="*/ 3328 h 338132"/>
                <a:gd name="connsiteX5" fmla="*/ 273616 w 276943"/>
                <a:gd name="connsiteY5" fmla="*/ 6384 h 338132"/>
                <a:gd name="connsiteX6" fmla="*/ 270560 w 276943"/>
                <a:gd name="connsiteY6" fmla="*/ 29134 h 338132"/>
                <a:gd name="connsiteX7" fmla="*/ 110628 w 276943"/>
                <a:gd name="connsiteY7" fmla="*/ 187029 h 338132"/>
                <a:gd name="connsiteX8" fmla="*/ 31850 w 276943"/>
                <a:gd name="connsiteY8" fmla="*/ 326587 h 338132"/>
                <a:gd name="connsiteX9" fmla="*/ 16231 w 276943"/>
                <a:gd name="connsiteY9" fmla="*/ 338132 h 3381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6943" h="338132">
                  <a:moveTo>
                    <a:pt x="16231" y="338132"/>
                  </a:moveTo>
                  <a:cubicBezTo>
                    <a:pt x="14533" y="338132"/>
                    <a:pt x="12835" y="338132"/>
                    <a:pt x="11477" y="337453"/>
                  </a:cubicBezTo>
                  <a:cubicBezTo>
                    <a:pt x="2988" y="334737"/>
                    <a:pt x="-1766" y="325569"/>
                    <a:pt x="611" y="317080"/>
                  </a:cubicBezTo>
                  <a:cubicBezTo>
                    <a:pt x="15212" y="269881"/>
                    <a:pt x="43735" y="219287"/>
                    <a:pt x="85161" y="166995"/>
                  </a:cubicBezTo>
                  <a:cubicBezTo>
                    <a:pt x="158506" y="73617"/>
                    <a:pt x="247130" y="6045"/>
                    <a:pt x="250865" y="3328"/>
                  </a:cubicBezTo>
                  <a:cubicBezTo>
                    <a:pt x="257996" y="-2105"/>
                    <a:pt x="268182" y="-747"/>
                    <a:pt x="273616" y="6384"/>
                  </a:cubicBezTo>
                  <a:cubicBezTo>
                    <a:pt x="279049" y="13515"/>
                    <a:pt x="277690" y="23702"/>
                    <a:pt x="270560" y="29134"/>
                  </a:cubicBezTo>
                  <a:cubicBezTo>
                    <a:pt x="269541" y="29814"/>
                    <a:pt x="181595" y="97386"/>
                    <a:pt x="110628" y="187029"/>
                  </a:cubicBezTo>
                  <a:cubicBezTo>
                    <a:pt x="71579" y="236265"/>
                    <a:pt x="45093" y="283124"/>
                    <a:pt x="31850" y="326587"/>
                  </a:cubicBezTo>
                  <a:cubicBezTo>
                    <a:pt x="29813" y="333718"/>
                    <a:pt x="23361" y="338132"/>
                    <a:pt x="16231" y="338132"/>
                  </a:cubicBezTo>
                  <a:close/>
                </a:path>
              </a:pathLst>
            </a:custGeom>
            <a:grpFill/>
            <a:ln w="3393" cap="flat">
              <a:noFill/>
              <a:prstDash val="solid"/>
              <a:miter/>
            </a:ln>
          </p:spPr>
          <p:txBody>
            <a:bodyPr rtlCol="0" anchor="ctr"/>
            <a:lstStyle/>
            <a:p>
              <a:endParaRPr lang="de-DE" dirty="0">
                <a:solidFill>
                  <a:schemeClr val="bg1"/>
                </a:solidFill>
              </a:endParaRPr>
            </a:p>
          </p:txBody>
        </p:sp>
        <p:sp>
          <p:nvSpPr>
            <p:cNvPr id="33" name="Freeform 32">
              <a:extLst>
                <a:ext uri="{FF2B5EF4-FFF2-40B4-BE49-F238E27FC236}">
                  <a16:creationId xmlns:a16="http://schemas.microsoft.com/office/drawing/2014/main" id="{6AC8E47A-21D9-6CF2-2D33-880F9FCEF1D7}"/>
                </a:ext>
              </a:extLst>
            </p:cNvPr>
            <p:cNvSpPr/>
            <p:nvPr/>
          </p:nvSpPr>
          <p:spPr>
            <a:xfrm>
              <a:off x="5506225" y="1471221"/>
              <a:ext cx="255802" cy="296572"/>
            </a:xfrm>
            <a:custGeom>
              <a:avLst/>
              <a:gdLst>
                <a:gd name="connsiteX0" fmla="*/ 239076 w 255802"/>
                <a:gd name="connsiteY0" fmla="*/ 296573 h 296572"/>
                <a:gd name="connsiteX1" fmla="*/ 224135 w 255802"/>
                <a:gd name="connsiteY1" fmla="*/ 286725 h 296572"/>
                <a:gd name="connsiteX2" fmla="*/ 159959 w 255802"/>
                <a:gd name="connsiteY2" fmla="*/ 186216 h 296572"/>
                <a:gd name="connsiteX3" fmla="*/ 5800 w 255802"/>
                <a:gd name="connsiteY3" fmla="*/ 29001 h 296572"/>
                <a:gd name="connsiteX4" fmla="*/ 3762 w 255802"/>
                <a:gd name="connsiteY4" fmla="*/ 5911 h 296572"/>
                <a:gd name="connsiteX5" fmla="*/ 26852 w 255802"/>
                <a:gd name="connsiteY5" fmla="*/ 3874 h 296572"/>
                <a:gd name="connsiteX6" fmla="*/ 185765 w 255802"/>
                <a:gd name="connsiteY6" fmla="*/ 165843 h 296572"/>
                <a:gd name="connsiteX7" fmla="*/ 254356 w 255802"/>
                <a:gd name="connsiteY7" fmla="*/ 273483 h 296572"/>
                <a:gd name="connsiteX8" fmla="*/ 245867 w 255802"/>
                <a:gd name="connsiteY8" fmla="*/ 294875 h 296572"/>
                <a:gd name="connsiteX9" fmla="*/ 239415 w 255802"/>
                <a:gd name="connsiteY9" fmla="*/ 296233 h 2965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55802" h="296572">
                  <a:moveTo>
                    <a:pt x="239076" y="296573"/>
                  </a:moveTo>
                  <a:cubicBezTo>
                    <a:pt x="232964" y="296573"/>
                    <a:pt x="226852" y="292837"/>
                    <a:pt x="224135" y="286725"/>
                  </a:cubicBezTo>
                  <a:cubicBezTo>
                    <a:pt x="210892" y="256844"/>
                    <a:pt x="189500" y="222889"/>
                    <a:pt x="159959" y="186216"/>
                  </a:cubicBezTo>
                  <a:cubicBezTo>
                    <a:pt x="92726" y="101666"/>
                    <a:pt x="6479" y="29680"/>
                    <a:pt x="5800" y="29001"/>
                  </a:cubicBezTo>
                  <a:cubicBezTo>
                    <a:pt x="-992" y="23228"/>
                    <a:pt x="-2010" y="13042"/>
                    <a:pt x="3762" y="5911"/>
                  </a:cubicBezTo>
                  <a:cubicBezTo>
                    <a:pt x="9535" y="-1220"/>
                    <a:pt x="19721" y="-1899"/>
                    <a:pt x="26852" y="3874"/>
                  </a:cubicBezTo>
                  <a:cubicBezTo>
                    <a:pt x="30587" y="6930"/>
                    <a:pt x="116156" y="78576"/>
                    <a:pt x="185765" y="165843"/>
                  </a:cubicBezTo>
                  <a:cubicBezTo>
                    <a:pt x="217005" y="204892"/>
                    <a:pt x="240095" y="241225"/>
                    <a:pt x="254356" y="273483"/>
                  </a:cubicBezTo>
                  <a:cubicBezTo>
                    <a:pt x="258091" y="281632"/>
                    <a:pt x="254356" y="291479"/>
                    <a:pt x="245867" y="294875"/>
                  </a:cubicBezTo>
                  <a:cubicBezTo>
                    <a:pt x="243830" y="295893"/>
                    <a:pt x="241453" y="296233"/>
                    <a:pt x="239415" y="296233"/>
                  </a:cubicBezTo>
                  <a:close/>
                </a:path>
              </a:pathLst>
            </a:custGeom>
            <a:grpFill/>
            <a:ln w="3393" cap="flat">
              <a:noFill/>
              <a:prstDash val="solid"/>
              <a:miter/>
            </a:ln>
          </p:spPr>
          <p:txBody>
            <a:bodyPr rtlCol="0" anchor="ctr"/>
            <a:lstStyle/>
            <a:p>
              <a:endParaRPr lang="de-DE" dirty="0">
                <a:solidFill>
                  <a:schemeClr val="bg1"/>
                </a:solidFill>
              </a:endParaRPr>
            </a:p>
          </p:txBody>
        </p:sp>
        <p:sp>
          <p:nvSpPr>
            <p:cNvPr id="34" name="Freeform 33">
              <a:extLst>
                <a:ext uri="{FF2B5EF4-FFF2-40B4-BE49-F238E27FC236}">
                  <a16:creationId xmlns:a16="http://schemas.microsoft.com/office/drawing/2014/main" id="{B1AE2D82-B16A-55C8-2DAC-908C53B1E1AF}"/>
                </a:ext>
              </a:extLst>
            </p:cNvPr>
            <p:cNvSpPr/>
            <p:nvPr/>
          </p:nvSpPr>
          <p:spPr>
            <a:xfrm>
              <a:off x="5321116" y="1246520"/>
              <a:ext cx="378785" cy="419745"/>
            </a:xfrm>
            <a:custGeom>
              <a:avLst/>
              <a:gdLst>
                <a:gd name="connsiteX0" fmla="*/ 363065 w 378785"/>
                <a:gd name="connsiteY0" fmla="*/ 419406 h 419745"/>
                <a:gd name="connsiteX1" fmla="*/ 354915 w 378785"/>
                <a:gd name="connsiteY1" fmla="*/ 417368 h 419745"/>
                <a:gd name="connsiteX2" fmla="*/ 352878 w 378785"/>
                <a:gd name="connsiteY2" fmla="*/ 416689 h 419745"/>
                <a:gd name="connsiteX3" fmla="*/ 352199 w 378785"/>
                <a:gd name="connsiteY3" fmla="*/ 416689 h 419745"/>
                <a:gd name="connsiteX4" fmla="*/ 306359 w 378785"/>
                <a:gd name="connsiteY4" fmla="*/ 409898 h 419745"/>
                <a:gd name="connsiteX5" fmla="*/ 103982 w 378785"/>
                <a:gd name="connsiteY5" fmla="*/ 335535 h 419745"/>
                <a:gd name="connsiteX6" fmla="*/ 13999 w 378785"/>
                <a:gd name="connsiteY6" fmla="*/ 81885 h 419745"/>
                <a:gd name="connsiteX7" fmla="*/ 756 w 378785"/>
                <a:gd name="connsiteY7" fmla="*/ 21104 h 419745"/>
                <a:gd name="connsiteX8" fmla="*/ 8566 w 378785"/>
                <a:gd name="connsiteY8" fmla="*/ 2089 h 419745"/>
                <a:gd name="connsiteX9" fmla="*/ 28600 w 378785"/>
                <a:gd name="connsiteY9" fmla="*/ 5485 h 419745"/>
                <a:gd name="connsiteX10" fmla="*/ 127072 w 378785"/>
                <a:gd name="connsiteY10" fmla="*/ 58456 h 419745"/>
                <a:gd name="connsiteX11" fmla="*/ 267649 w 378785"/>
                <a:gd name="connsiteY11" fmla="*/ 138931 h 419745"/>
                <a:gd name="connsiteX12" fmla="*/ 358990 w 378785"/>
                <a:gd name="connsiteY12" fmla="*/ 315841 h 419745"/>
                <a:gd name="connsiteX13" fmla="*/ 378005 w 378785"/>
                <a:gd name="connsiteY13" fmla="*/ 398353 h 419745"/>
                <a:gd name="connsiteX14" fmla="*/ 372912 w 378785"/>
                <a:gd name="connsiteY14" fmla="*/ 416010 h 419745"/>
                <a:gd name="connsiteX15" fmla="*/ 362725 w 378785"/>
                <a:gd name="connsiteY15" fmla="*/ 419745 h 419745"/>
                <a:gd name="connsiteX16" fmla="*/ 42182 w 378785"/>
                <a:gd name="connsiteY16" fmla="*/ 54381 h 419745"/>
                <a:gd name="connsiteX17" fmla="*/ 46257 w 378785"/>
                <a:gd name="connsiteY17" fmla="*/ 75434 h 419745"/>
                <a:gd name="connsiteX18" fmla="*/ 128091 w 378785"/>
                <a:gd name="connsiteY18" fmla="*/ 312785 h 419745"/>
                <a:gd name="connsiteX19" fmla="*/ 310094 w 378785"/>
                <a:gd name="connsiteY19" fmla="*/ 376961 h 419745"/>
                <a:gd name="connsiteX20" fmla="*/ 339295 w 378785"/>
                <a:gd name="connsiteY20" fmla="*/ 380357 h 419745"/>
                <a:gd name="connsiteX21" fmla="*/ 327411 w 378785"/>
                <a:gd name="connsiteY21" fmla="*/ 320594 h 419745"/>
                <a:gd name="connsiteX22" fmla="*/ 244219 w 378785"/>
                <a:gd name="connsiteY22" fmla="*/ 160663 h 419745"/>
                <a:gd name="connsiteX23" fmla="*/ 114848 w 378785"/>
                <a:gd name="connsiteY23" fmla="*/ 87997 h 419745"/>
                <a:gd name="connsiteX24" fmla="*/ 42522 w 378785"/>
                <a:gd name="connsiteY24" fmla="*/ 54381 h 419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78785" h="419745">
                  <a:moveTo>
                    <a:pt x="363065" y="419406"/>
                  </a:moveTo>
                  <a:cubicBezTo>
                    <a:pt x="360348" y="419406"/>
                    <a:pt x="357632" y="418727"/>
                    <a:pt x="354915" y="417368"/>
                  </a:cubicBezTo>
                  <a:cubicBezTo>
                    <a:pt x="354576" y="417368"/>
                    <a:pt x="353897" y="416689"/>
                    <a:pt x="352878" y="416689"/>
                  </a:cubicBezTo>
                  <a:cubicBezTo>
                    <a:pt x="352878" y="416689"/>
                    <a:pt x="352538" y="416689"/>
                    <a:pt x="352199" y="416689"/>
                  </a:cubicBezTo>
                  <a:cubicBezTo>
                    <a:pt x="343370" y="413633"/>
                    <a:pt x="326053" y="411936"/>
                    <a:pt x="306359" y="409898"/>
                  </a:cubicBezTo>
                  <a:cubicBezTo>
                    <a:pt x="247615" y="403786"/>
                    <a:pt x="159330" y="394958"/>
                    <a:pt x="103982" y="335535"/>
                  </a:cubicBezTo>
                  <a:cubicBezTo>
                    <a:pt x="52369" y="280527"/>
                    <a:pt x="29279" y="161002"/>
                    <a:pt x="13999" y="81885"/>
                  </a:cubicBezTo>
                  <a:cubicBezTo>
                    <a:pt x="8905" y="56079"/>
                    <a:pt x="4831" y="34008"/>
                    <a:pt x="756" y="21104"/>
                  </a:cubicBezTo>
                  <a:cubicBezTo>
                    <a:pt x="-1621" y="13634"/>
                    <a:pt x="1775" y="5824"/>
                    <a:pt x="8566" y="2089"/>
                  </a:cubicBezTo>
                  <a:cubicBezTo>
                    <a:pt x="15357" y="-1646"/>
                    <a:pt x="23507" y="-288"/>
                    <a:pt x="28600" y="5485"/>
                  </a:cubicBezTo>
                  <a:cubicBezTo>
                    <a:pt x="43201" y="22123"/>
                    <a:pt x="85985" y="40799"/>
                    <a:pt x="127072" y="58456"/>
                  </a:cubicBezTo>
                  <a:cubicBezTo>
                    <a:pt x="181401" y="81885"/>
                    <a:pt x="237768" y="106333"/>
                    <a:pt x="267649" y="138931"/>
                  </a:cubicBezTo>
                  <a:cubicBezTo>
                    <a:pt x="343710" y="222462"/>
                    <a:pt x="350501" y="263549"/>
                    <a:pt x="358990" y="315841"/>
                  </a:cubicBezTo>
                  <a:cubicBezTo>
                    <a:pt x="362725" y="338591"/>
                    <a:pt x="366800" y="364737"/>
                    <a:pt x="378005" y="398353"/>
                  </a:cubicBezTo>
                  <a:cubicBezTo>
                    <a:pt x="380042" y="404805"/>
                    <a:pt x="378005" y="411936"/>
                    <a:pt x="372912" y="416010"/>
                  </a:cubicBezTo>
                  <a:cubicBezTo>
                    <a:pt x="369856" y="418387"/>
                    <a:pt x="366121" y="419745"/>
                    <a:pt x="362725" y="419745"/>
                  </a:cubicBezTo>
                  <a:close/>
                  <a:moveTo>
                    <a:pt x="42182" y="54381"/>
                  </a:moveTo>
                  <a:cubicBezTo>
                    <a:pt x="43541" y="60833"/>
                    <a:pt x="44899" y="67963"/>
                    <a:pt x="46257" y="75434"/>
                  </a:cubicBezTo>
                  <a:cubicBezTo>
                    <a:pt x="60858" y="150816"/>
                    <a:pt x="82929" y="264567"/>
                    <a:pt x="128091" y="312785"/>
                  </a:cubicBezTo>
                  <a:cubicBezTo>
                    <a:pt x="174949" y="363039"/>
                    <a:pt x="256104" y="371528"/>
                    <a:pt x="310094" y="376961"/>
                  </a:cubicBezTo>
                  <a:cubicBezTo>
                    <a:pt x="320959" y="377980"/>
                    <a:pt x="330807" y="378998"/>
                    <a:pt x="339295" y="380357"/>
                  </a:cubicBezTo>
                  <a:cubicBezTo>
                    <a:pt x="333183" y="357267"/>
                    <a:pt x="330128" y="338251"/>
                    <a:pt x="327411" y="320594"/>
                  </a:cubicBezTo>
                  <a:cubicBezTo>
                    <a:pt x="319601" y="272038"/>
                    <a:pt x="313829" y="236724"/>
                    <a:pt x="244219" y="160663"/>
                  </a:cubicBezTo>
                  <a:cubicBezTo>
                    <a:pt x="219092" y="133158"/>
                    <a:pt x="163744" y="109050"/>
                    <a:pt x="114848" y="87997"/>
                  </a:cubicBezTo>
                  <a:cubicBezTo>
                    <a:pt x="87683" y="76452"/>
                    <a:pt x="62895" y="65586"/>
                    <a:pt x="42522" y="54381"/>
                  </a:cubicBezTo>
                  <a:close/>
                </a:path>
              </a:pathLst>
            </a:custGeom>
            <a:grpFill/>
            <a:ln w="3393" cap="flat">
              <a:noFill/>
              <a:prstDash val="solid"/>
              <a:miter/>
            </a:ln>
          </p:spPr>
          <p:txBody>
            <a:bodyPr rtlCol="0" anchor="ctr"/>
            <a:lstStyle/>
            <a:p>
              <a:endParaRPr lang="de-DE" dirty="0">
                <a:solidFill>
                  <a:schemeClr val="bg1"/>
                </a:solidFill>
              </a:endParaRPr>
            </a:p>
          </p:txBody>
        </p:sp>
        <p:sp>
          <p:nvSpPr>
            <p:cNvPr id="35" name="Freeform 34">
              <a:extLst>
                <a:ext uri="{FF2B5EF4-FFF2-40B4-BE49-F238E27FC236}">
                  <a16:creationId xmlns:a16="http://schemas.microsoft.com/office/drawing/2014/main" id="{45CE991D-B395-C1AD-DB57-32AE112A3452}"/>
                </a:ext>
              </a:extLst>
            </p:cNvPr>
            <p:cNvSpPr/>
            <p:nvPr/>
          </p:nvSpPr>
          <p:spPr>
            <a:xfrm>
              <a:off x="5464146" y="1816690"/>
              <a:ext cx="562308" cy="175551"/>
            </a:xfrm>
            <a:custGeom>
              <a:avLst/>
              <a:gdLst>
                <a:gd name="connsiteX0" fmla="*/ 484889 w 562308"/>
                <a:gd name="connsiteY0" fmla="*/ 175212 h 175551"/>
                <a:gd name="connsiteX1" fmla="*/ 58404 w 562308"/>
                <a:gd name="connsiteY1" fmla="*/ 175212 h 175551"/>
                <a:gd name="connsiteX2" fmla="*/ 0 w 562308"/>
                <a:gd name="connsiteY2" fmla="*/ 118166 h 175551"/>
                <a:gd name="connsiteX3" fmla="*/ 87267 w 562308"/>
                <a:gd name="connsiteY3" fmla="*/ 63837 h 175551"/>
                <a:gd name="connsiteX4" fmla="*/ 126655 w 562308"/>
                <a:gd name="connsiteY4" fmla="*/ 49915 h 175551"/>
                <a:gd name="connsiteX5" fmla="*/ 281154 w 562308"/>
                <a:gd name="connsiteY5" fmla="*/ 0 h 175551"/>
                <a:gd name="connsiteX6" fmla="*/ 347028 w 562308"/>
                <a:gd name="connsiteY6" fmla="*/ 36333 h 175551"/>
                <a:gd name="connsiteX7" fmla="*/ 455348 w 562308"/>
                <a:gd name="connsiteY7" fmla="*/ 36333 h 175551"/>
                <a:gd name="connsiteX8" fmla="*/ 490661 w 562308"/>
                <a:gd name="connsiteY8" fmla="*/ 62139 h 175551"/>
                <a:gd name="connsiteX9" fmla="*/ 562308 w 562308"/>
                <a:gd name="connsiteY9" fmla="*/ 118506 h 175551"/>
                <a:gd name="connsiteX10" fmla="*/ 484889 w 562308"/>
                <a:gd name="connsiteY10" fmla="*/ 175551 h 175551"/>
                <a:gd name="connsiteX11" fmla="*/ 32598 w 562308"/>
                <a:gd name="connsiteY11" fmla="*/ 120203 h 175551"/>
                <a:gd name="connsiteX12" fmla="*/ 58065 w 562308"/>
                <a:gd name="connsiteY12" fmla="*/ 142614 h 175551"/>
                <a:gd name="connsiteX13" fmla="*/ 484549 w 562308"/>
                <a:gd name="connsiteY13" fmla="*/ 142614 h 175551"/>
                <a:gd name="connsiteX14" fmla="*/ 529371 w 562308"/>
                <a:gd name="connsiteY14" fmla="*/ 118166 h 175551"/>
                <a:gd name="connsiteX15" fmla="*/ 481833 w 562308"/>
                <a:gd name="connsiteY15" fmla="*/ 93378 h 175551"/>
                <a:gd name="connsiteX16" fmla="*/ 476739 w 562308"/>
                <a:gd name="connsiteY16" fmla="*/ 91681 h 175551"/>
                <a:gd name="connsiteX17" fmla="*/ 432597 w 562308"/>
                <a:gd name="connsiteY17" fmla="*/ 59762 h 175551"/>
                <a:gd name="connsiteX18" fmla="*/ 385059 w 562308"/>
                <a:gd name="connsiteY18" fmla="*/ 56027 h 175551"/>
                <a:gd name="connsiteX19" fmla="*/ 350424 w 562308"/>
                <a:gd name="connsiteY19" fmla="*/ 70968 h 175551"/>
                <a:gd name="connsiteX20" fmla="*/ 328353 w 562308"/>
                <a:gd name="connsiteY20" fmla="*/ 65535 h 175551"/>
                <a:gd name="connsiteX21" fmla="*/ 281154 w 562308"/>
                <a:gd name="connsiteY21" fmla="*/ 32597 h 175551"/>
                <a:gd name="connsiteX22" fmla="*/ 151103 w 562308"/>
                <a:gd name="connsiteY22" fmla="*/ 71307 h 175551"/>
                <a:gd name="connsiteX23" fmla="*/ 96774 w 562308"/>
                <a:gd name="connsiteY23" fmla="*/ 95076 h 175551"/>
                <a:gd name="connsiteX24" fmla="*/ 32598 w 562308"/>
                <a:gd name="connsiteY24" fmla="*/ 120543 h 175551"/>
                <a:gd name="connsiteX25" fmla="*/ 126995 w 562308"/>
                <a:gd name="connsiteY25" fmla="*/ 49575 h 175551"/>
                <a:gd name="connsiteX26" fmla="*/ 126995 w 562308"/>
                <a:gd name="connsiteY26" fmla="*/ 49575 h 175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562308" h="175551">
                  <a:moveTo>
                    <a:pt x="484889" y="175212"/>
                  </a:moveTo>
                  <a:lnTo>
                    <a:pt x="58404" y="175212"/>
                  </a:lnTo>
                  <a:cubicBezTo>
                    <a:pt x="23430" y="175212"/>
                    <a:pt x="0" y="152122"/>
                    <a:pt x="0" y="118166"/>
                  </a:cubicBezTo>
                  <a:cubicBezTo>
                    <a:pt x="0" y="84210"/>
                    <a:pt x="40407" y="78098"/>
                    <a:pt x="87267" y="63837"/>
                  </a:cubicBezTo>
                  <a:cubicBezTo>
                    <a:pt x="101867" y="59423"/>
                    <a:pt x="121562" y="53311"/>
                    <a:pt x="126655" y="49915"/>
                  </a:cubicBezTo>
                  <a:cubicBezTo>
                    <a:pt x="133446" y="42105"/>
                    <a:pt x="174533" y="0"/>
                    <a:pt x="281154" y="0"/>
                  </a:cubicBezTo>
                  <a:cubicBezTo>
                    <a:pt x="387775" y="0"/>
                    <a:pt x="334804" y="21732"/>
                    <a:pt x="347028" y="36333"/>
                  </a:cubicBezTo>
                  <a:cubicBezTo>
                    <a:pt x="371137" y="24788"/>
                    <a:pt x="422410" y="6112"/>
                    <a:pt x="455348" y="36333"/>
                  </a:cubicBezTo>
                  <a:cubicBezTo>
                    <a:pt x="468930" y="49236"/>
                    <a:pt x="484889" y="58743"/>
                    <a:pt x="490661" y="62139"/>
                  </a:cubicBezTo>
                  <a:cubicBezTo>
                    <a:pt x="505602" y="65195"/>
                    <a:pt x="562308" y="78777"/>
                    <a:pt x="562308" y="118506"/>
                  </a:cubicBezTo>
                  <a:cubicBezTo>
                    <a:pt x="562308" y="158234"/>
                    <a:pt x="541935" y="175551"/>
                    <a:pt x="484889" y="175551"/>
                  </a:cubicBezTo>
                  <a:close/>
                  <a:moveTo>
                    <a:pt x="32598" y="120203"/>
                  </a:moveTo>
                  <a:cubicBezTo>
                    <a:pt x="33616" y="138540"/>
                    <a:pt x="46859" y="142614"/>
                    <a:pt x="58065" y="142614"/>
                  </a:cubicBezTo>
                  <a:lnTo>
                    <a:pt x="484549" y="142614"/>
                  </a:lnTo>
                  <a:cubicBezTo>
                    <a:pt x="525975" y="142614"/>
                    <a:pt x="529371" y="123939"/>
                    <a:pt x="529371" y="118166"/>
                  </a:cubicBezTo>
                  <a:cubicBezTo>
                    <a:pt x="529371" y="112394"/>
                    <a:pt x="511375" y="98472"/>
                    <a:pt x="481833" y="93378"/>
                  </a:cubicBezTo>
                  <a:cubicBezTo>
                    <a:pt x="480135" y="93378"/>
                    <a:pt x="478437" y="92360"/>
                    <a:pt x="476739" y="91681"/>
                  </a:cubicBezTo>
                  <a:cubicBezTo>
                    <a:pt x="475721" y="91001"/>
                    <a:pt x="452631" y="78777"/>
                    <a:pt x="432597" y="59762"/>
                  </a:cubicBezTo>
                  <a:cubicBezTo>
                    <a:pt x="420712" y="48557"/>
                    <a:pt x="399999" y="51613"/>
                    <a:pt x="385059" y="56027"/>
                  </a:cubicBezTo>
                  <a:cubicBezTo>
                    <a:pt x="366044" y="61460"/>
                    <a:pt x="350424" y="70968"/>
                    <a:pt x="350424" y="70968"/>
                  </a:cubicBezTo>
                  <a:cubicBezTo>
                    <a:pt x="342954" y="75382"/>
                    <a:pt x="332767" y="73344"/>
                    <a:pt x="328353" y="65535"/>
                  </a:cubicBezTo>
                  <a:cubicBezTo>
                    <a:pt x="322580" y="56367"/>
                    <a:pt x="302546" y="32597"/>
                    <a:pt x="281154" y="32597"/>
                  </a:cubicBezTo>
                  <a:cubicBezTo>
                    <a:pt x="183701" y="32597"/>
                    <a:pt x="151443" y="70968"/>
                    <a:pt x="151103" y="71307"/>
                  </a:cubicBezTo>
                  <a:cubicBezTo>
                    <a:pt x="143973" y="80136"/>
                    <a:pt x="128353" y="85229"/>
                    <a:pt x="96774" y="95076"/>
                  </a:cubicBezTo>
                  <a:cubicBezTo>
                    <a:pt x="78438" y="100849"/>
                    <a:pt x="40747" y="112394"/>
                    <a:pt x="32598" y="120543"/>
                  </a:cubicBezTo>
                  <a:close/>
                  <a:moveTo>
                    <a:pt x="126995" y="49575"/>
                  </a:moveTo>
                  <a:lnTo>
                    <a:pt x="126995" y="49575"/>
                  </a:lnTo>
                  <a:close/>
                </a:path>
              </a:pathLst>
            </a:custGeom>
            <a:grpFill/>
            <a:ln w="3393" cap="flat">
              <a:noFill/>
              <a:prstDash val="solid"/>
              <a:miter/>
            </a:ln>
          </p:spPr>
          <p:txBody>
            <a:bodyPr rtlCol="0" anchor="ctr"/>
            <a:lstStyle/>
            <a:p>
              <a:endParaRPr lang="de-DE" dirty="0">
                <a:solidFill>
                  <a:schemeClr val="bg1"/>
                </a:solidFill>
              </a:endParaRPr>
            </a:p>
          </p:txBody>
        </p:sp>
      </p:grpSp>
      <p:grpSp>
        <p:nvGrpSpPr>
          <p:cNvPr id="52" name="Graphic 2">
            <a:extLst>
              <a:ext uri="{FF2B5EF4-FFF2-40B4-BE49-F238E27FC236}">
                <a16:creationId xmlns:a16="http://schemas.microsoft.com/office/drawing/2014/main" id="{F5A5A383-6104-54FF-6489-78682F6DDB97}"/>
              </a:ext>
            </a:extLst>
          </p:cNvPr>
          <p:cNvGrpSpPr/>
          <p:nvPr userDrawn="1"/>
        </p:nvGrpSpPr>
        <p:grpSpPr>
          <a:xfrm>
            <a:off x="108245" y="4954942"/>
            <a:ext cx="485120" cy="468257"/>
            <a:chOff x="7216180" y="2896437"/>
            <a:chExt cx="1173608" cy="1132811"/>
          </a:xfrm>
          <a:solidFill>
            <a:schemeClr val="bg1"/>
          </a:solidFill>
        </p:grpSpPr>
        <p:grpSp>
          <p:nvGrpSpPr>
            <p:cNvPr id="53" name="Graphic 2">
              <a:extLst>
                <a:ext uri="{FF2B5EF4-FFF2-40B4-BE49-F238E27FC236}">
                  <a16:creationId xmlns:a16="http://schemas.microsoft.com/office/drawing/2014/main" id="{18FCDDDC-9427-FE75-6C0E-FF7ADDA0D272}"/>
                </a:ext>
              </a:extLst>
            </p:cNvPr>
            <p:cNvGrpSpPr/>
            <p:nvPr/>
          </p:nvGrpSpPr>
          <p:grpSpPr>
            <a:xfrm>
              <a:off x="7884516" y="3299879"/>
              <a:ext cx="244481" cy="366043"/>
              <a:chOff x="7884516" y="3299879"/>
              <a:chExt cx="244481" cy="366043"/>
            </a:xfrm>
            <a:grpFill/>
          </p:grpSpPr>
          <p:sp>
            <p:nvSpPr>
              <p:cNvPr id="68" name="Freeform 67">
                <a:extLst>
                  <a:ext uri="{FF2B5EF4-FFF2-40B4-BE49-F238E27FC236}">
                    <a16:creationId xmlns:a16="http://schemas.microsoft.com/office/drawing/2014/main" id="{A241374A-4047-DB7E-CEF1-8BA340565FA2}"/>
                  </a:ext>
                </a:extLst>
              </p:cNvPr>
              <p:cNvSpPr/>
              <p:nvPr/>
            </p:nvSpPr>
            <p:spPr>
              <a:xfrm>
                <a:off x="8088250" y="342212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de-DE" dirty="0">
                  <a:solidFill>
                    <a:schemeClr val="bg1"/>
                  </a:solidFill>
                </a:endParaRPr>
              </a:p>
            </p:txBody>
          </p:sp>
          <p:sp>
            <p:nvSpPr>
              <p:cNvPr id="69" name="Freeform 68">
                <a:extLst>
                  <a:ext uri="{FF2B5EF4-FFF2-40B4-BE49-F238E27FC236}">
                    <a16:creationId xmlns:a16="http://schemas.microsoft.com/office/drawing/2014/main" id="{5592A2CE-FFBD-CE84-265E-D53CAB634DEA}"/>
                  </a:ext>
                </a:extLst>
              </p:cNvPr>
              <p:cNvSpPr/>
              <p:nvPr/>
            </p:nvSpPr>
            <p:spPr>
              <a:xfrm>
                <a:off x="8027130" y="336099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de-DE" dirty="0">
                  <a:solidFill>
                    <a:schemeClr val="bg1"/>
                  </a:solidFill>
                </a:endParaRPr>
              </a:p>
            </p:txBody>
          </p:sp>
          <p:sp>
            <p:nvSpPr>
              <p:cNvPr id="70" name="Freeform 69">
                <a:extLst>
                  <a:ext uri="{FF2B5EF4-FFF2-40B4-BE49-F238E27FC236}">
                    <a16:creationId xmlns:a16="http://schemas.microsoft.com/office/drawing/2014/main" id="{11FCC0E2-471A-D217-55C1-67FA923655D4}"/>
                  </a:ext>
                </a:extLst>
              </p:cNvPr>
              <p:cNvSpPr/>
              <p:nvPr/>
            </p:nvSpPr>
            <p:spPr>
              <a:xfrm>
                <a:off x="8027130" y="3462867"/>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de-DE" dirty="0">
                  <a:solidFill>
                    <a:schemeClr val="bg1"/>
                  </a:solidFill>
                </a:endParaRPr>
              </a:p>
            </p:txBody>
          </p:sp>
          <p:sp>
            <p:nvSpPr>
              <p:cNvPr id="71" name="Freeform 70">
                <a:extLst>
                  <a:ext uri="{FF2B5EF4-FFF2-40B4-BE49-F238E27FC236}">
                    <a16:creationId xmlns:a16="http://schemas.microsoft.com/office/drawing/2014/main" id="{DE825313-309B-B8D0-E6AC-3FB8C37397D6}"/>
                  </a:ext>
                </a:extLst>
              </p:cNvPr>
              <p:cNvSpPr/>
              <p:nvPr/>
            </p:nvSpPr>
            <p:spPr>
              <a:xfrm>
                <a:off x="8006756" y="3625175"/>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8829"/>
                      <a:pt x="40747" y="20373"/>
                    </a:cubicBezTo>
                    <a:cubicBezTo>
                      <a:pt x="40747" y="3191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de-DE" dirty="0">
                  <a:solidFill>
                    <a:schemeClr val="bg1"/>
                  </a:solidFill>
                </a:endParaRPr>
              </a:p>
            </p:txBody>
          </p:sp>
          <p:sp>
            <p:nvSpPr>
              <p:cNvPr id="72" name="Freeform 71">
                <a:extLst>
                  <a:ext uri="{FF2B5EF4-FFF2-40B4-BE49-F238E27FC236}">
                    <a16:creationId xmlns:a16="http://schemas.microsoft.com/office/drawing/2014/main" id="{4B454E3E-2DB6-A34C-6398-155A66C9C950}"/>
                  </a:ext>
                </a:extLst>
              </p:cNvPr>
              <p:cNvSpPr/>
              <p:nvPr/>
            </p:nvSpPr>
            <p:spPr>
              <a:xfrm>
                <a:off x="7986383" y="354436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de-DE" dirty="0">
                  <a:solidFill>
                    <a:schemeClr val="bg1"/>
                  </a:solidFill>
                </a:endParaRPr>
              </a:p>
            </p:txBody>
          </p:sp>
          <p:sp>
            <p:nvSpPr>
              <p:cNvPr id="73" name="Freeform 72">
                <a:extLst>
                  <a:ext uri="{FF2B5EF4-FFF2-40B4-BE49-F238E27FC236}">
                    <a16:creationId xmlns:a16="http://schemas.microsoft.com/office/drawing/2014/main" id="{DEF0161D-D30C-0741-26A8-5240C2A88D02}"/>
                  </a:ext>
                </a:extLst>
              </p:cNvPr>
              <p:cNvSpPr/>
              <p:nvPr/>
            </p:nvSpPr>
            <p:spPr>
              <a:xfrm>
                <a:off x="7966009" y="3320252"/>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de-DE" dirty="0">
                  <a:solidFill>
                    <a:schemeClr val="bg1"/>
                  </a:solidFill>
                </a:endParaRPr>
              </a:p>
            </p:txBody>
          </p:sp>
          <p:sp>
            <p:nvSpPr>
              <p:cNvPr id="74" name="Freeform 73">
                <a:extLst>
                  <a:ext uri="{FF2B5EF4-FFF2-40B4-BE49-F238E27FC236}">
                    <a16:creationId xmlns:a16="http://schemas.microsoft.com/office/drawing/2014/main" id="{04B05D7B-65A5-E5AA-74B6-FABAB56C9E62}"/>
                  </a:ext>
                </a:extLst>
              </p:cNvPr>
              <p:cNvSpPr/>
              <p:nvPr/>
            </p:nvSpPr>
            <p:spPr>
              <a:xfrm>
                <a:off x="7966009" y="3401746"/>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de-DE" dirty="0">
                  <a:solidFill>
                    <a:schemeClr val="bg1"/>
                  </a:solidFill>
                </a:endParaRPr>
              </a:p>
            </p:txBody>
          </p:sp>
          <p:sp>
            <p:nvSpPr>
              <p:cNvPr id="75" name="Freeform 74">
                <a:extLst>
                  <a:ext uri="{FF2B5EF4-FFF2-40B4-BE49-F238E27FC236}">
                    <a16:creationId xmlns:a16="http://schemas.microsoft.com/office/drawing/2014/main" id="{48CF0C32-4F50-3A1D-682F-71F22C202187}"/>
                  </a:ext>
                </a:extLst>
              </p:cNvPr>
              <p:cNvSpPr/>
              <p:nvPr/>
            </p:nvSpPr>
            <p:spPr>
              <a:xfrm>
                <a:off x="7945636" y="348324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de-DE" dirty="0">
                  <a:solidFill>
                    <a:schemeClr val="bg1"/>
                  </a:solidFill>
                </a:endParaRPr>
              </a:p>
            </p:txBody>
          </p:sp>
          <p:sp>
            <p:nvSpPr>
              <p:cNvPr id="76" name="Freeform 75">
                <a:extLst>
                  <a:ext uri="{FF2B5EF4-FFF2-40B4-BE49-F238E27FC236}">
                    <a16:creationId xmlns:a16="http://schemas.microsoft.com/office/drawing/2014/main" id="{AAA99B97-7E3B-5F6B-6900-0569F128C263}"/>
                  </a:ext>
                </a:extLst>
              </p:cNvPr>
              <p:cNvSpPr/>
              <p:nvPr/>
            </p:nvSpPr>
            <p:spPr>
              <a:xfrm>
                <a:off x="7904889" y="336099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de-DE" dirty="0">
                  <a:solidFill>
                    <a:schemeClr val="bg1"/>
                  </a:solidFill>
                </a:endParaRPr>
              </a:p>
            </p:txBody>
          </p:sp>
          <p:sp>
            <p:nvSpPr>
              <p:cNvPr id="77" name="Freeform 76">
                <a:extLst>
                  <a:ext uri="{FF2B5EF4-FFF2-40B4-BE49-F238E27FC236}">
                    <a16:creationId xmlns:a16="http://schemas.microsoft.com/office/drawing/2014/main" id="{F6E5102F-CB0F-301E-B8F1-06BDBAC915BE}"/>
                  </a:ext>
                </a:extLst>
              </p:cNvPr>
              <p:cNvSpPr/>
              <p:nvPr/>
            </p:nvSpPr>
            <p:spPr>
              <a:xfrm>
                <a:off x="7884516" y="329987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de-DE" dirty="0">
                  <a:solidFill>
                    <a:schemeClr val="bg1"/>
                  </a:solidFill>
                </a:endParaRPr>
              </a:p>
            </p:txBody>
          </p:sp>
          <p:sp>
            <p:nvSpPr>
              <p:cNvPr id="78" name="Freeform 77">
                <a:extLst>
                  <a:ext uri="{FF2B5EF4-FFF2-40B4-BE49-F238E27FC236}">
                    <a16:creationId xmlns:a16="http://schemas.microsoft.com/office/drawing/2014/main" id="{88CA4E9E-9544-E6D7-0CD9-67CC316D8D4E}"/>
                  </a:ext>
                </a:extLst>
              </p:cNvPr>
              <p:cNvSpPr/>
              <p:nvPr/>
            </p:nvSpPr>
            <p:spPr>
              <a:xfrm>
                <a:off x="7884516" y="342212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de-DE" dirty="0">
                  <a:solidFill>
                    <a:schemeClr val="bg1"/>
                  </a:solidFill>
                </a:endParaRPr>
              </a:p>
            </p:txBody>
          </p:sp>
        </p:grpSp>
        <p:grpSp>
          <p:nvGrpSpPr>
            <p:cNvPr id="54" name="Graphic 2">
              <a:extLst>
                <a:ext uri="{FF2B5EF4-FFF2-40B4-BE49-F238E27FC236}">
                  <a16:creationId xmlns:a16="http://schemas.microsoft.com/office/drawing/2014/main" id="{C6DF952B-6437-0C97-84C5-C10459413C02}"/>
                </a:ext>
              </a:extLst>
            </p:cNvPr>
            <p:cNvGrpSpPr/>
            <p:nvPr/>
          </p:nvGrpSpPr>
          <p:grpSpPr>
            <a:xfrm>
              <a:off x="7216180" y="2896437"/>
              <a:ext cx="1173608" cy="1132811"/>
              <a:chOff x="7216180" y="2896437"/>
              <a:chExt cx="1173608" cy="1132811"/>
            </a:xfrm>
            <a:grpFill/>
          </p:grpSpPr>
          <p:sp>
            <p:nvSpPr>
              <p:cNvPr id="55" name="Freeform 54">
                <a:extLst>
                  <a:ext uri="{FF2B5EF4-FFF2-40B4-BE49-F238E27FC236}">
                    <a16:creationId xmlns:a16="http://schemas.microsoft.com/office/drawing/2014/main" id="{56ED3744-DE56-BB41-82E6-52247D0A98E9}"/>
                  </a:ext>
                </a:extLst>
              </p:cNvPr>
              <p:cNvSpPr/>
              <p:nvPr/>
            </p:nvSpPr>
            <p:spPr>
              <a:xfrm>
                <a:off x="8071951" y="3507734"/>
                <a:ext cx="113751" cy="195879"/>
              </a:xfrm>
              <a:custGeom>
                <a:avLst/>
                <a:gdLst>
                  <a:gd name="connsiteX0" fmla="*/ 57046 w 113751"/>
                  <a:gd name="connsiteY0" fmla="*/ 195540 h 195879"/>
                  <a:gd name="connsiteX1" fmla="*/ 46859 w 113751"/>
                  <a:gd name="connsiteY1" fmla="*/ 192144 h 195879"/>
                  <a:gd name="connsiteX2" fmla="*/ 43124 w 113751"/>
                  <a:gd name="connsiteY2" fmla="*/ 189428 h 195879"/>
                  <a:gd name="connsiteX3" fmla="*/ 0 w 113751"/>
                  <a:gd name="connsiteY3" fmla="*/ 117102 h 195879"/>
                  <a:gd name="connsiteX4" fmla="*/ 11545 w 113751"/>
                  <a:gd name="connsiteY4" fmla="*/ 60735 h 195879"/>
                  <a:gd name="connsiteX5" fmla="*/ 19355 w 113751"/>
                  <a:gd name="connsiteY5" fmla="*/ 18970 h 195879"/>
                  <a:gd name="connsiteX6" fmla="*/ 25467 w 113751"/>
                  <a:gd name="connsiteY6" fmla="*/ 3350 h 195879"/>
                  <a:gd name="connsiteX7" fmla="*/ 42106 w 113751"/>
                  <a:gd name="connsiteY7" fmla="*/ 1652 h 195879"/>
                  <a:gd name="connsiteX8" fmla="*/ 113752 w 113751"/>
                  <a:gd name="connsiteY8" fmla="*/ 117441 h 195879"/>
                  <a:gd name="connsiteX9" fmla="*/ 64177 w 113751"/>
                  <a:gd name="connsiteY9" fmla="*/ 193842 h 195879"/>
                  <a:gd name="connsiteX10" fmla="*/ 56706 w 113751"/>
                  <a:gd name="connsiteY10" fmla="*/ 195879 h 195879"/>
                  <a:gd name="connsiteX11" fmla="*/ 49915 w 113751"/>
                  <a:gd name="connsiteY11" fmla="*/ 45795 h 195879"/>
                  <a:gd name="connsiteX12" fmla="*/ 42785 w 113751"/>
                  <a:gd name="connsiteY12" fmla="*/ 70583 h 195879"/>
                  <a:gd name="connsiteX13" fmla="*/ 32937 w 113751"/>
                  <a:gd name="connsiteY13" fmla="*/ 116762 h 195879"/>
                  <a:gd name="connsiteX14" fmla="*/ 57725 w 113751"/>
                  <a:gd name="connsiteY14" fmla="*/ 159207 h 195879"/>
                  <a:gd name="connsiteX15" fmla="*/ 81834 w 113751"/>
                  <a:gd name="connsiteY15" fmla="*/ 116762 h 195879"/>
                  <a:gd name="connsiteX16" fmla="*/ 50255 w 113751"/>
                  <a:gd name="connsiteY16" fmla="*/ 45455 h 1958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13751" h="195879">
                    <a:moveTo>
                      <a:pt x="57046" y="195540"/>
                    </a:moveTo>
                    <a:cubicBezTo>
                      <a:pt x="53310" y="195540"/>
                      <a:pt x="49915" y="194521"/>
                      <a:pt x="46859" y="192144"/>
                    </a:cubicBezTo>
                    <a:cubicBezTo>
                      <a:pt x="45840" y="191465"/>
                      <a:pt x="44482" y="190446"/>
                      <a:pt x="43124" y="189428"/>
                    </a:cubicBezTo>
                    <a:cubicBezTo>
                      <a:pt x="30221" y="180260"/>
                      <a:pt x="0" y="158868"/>
                      <a:pt x="0" y="117102"/>
                    </a:cubicBezTo>
                    <a:cubicBezTo>
                      <a:pt x="0" y="75336"/>
                      <a:pt x="6112" y="77374"/>
                      <a:pt x="11545" y="60735"/>
                    </a:cubicBezTo>
                    <a:cubicBezTo>
                      <a:pt x="16639" y="44437"/>
                      <a:pt x="21392" y="30515"/>
                      <a:pt x="19355" y="18970"/>
                    </a:cubicBezTo>
                    <a:cubicBezTo>
                      <a:pt x="18337" y="12858"/>
                      <a:pt x="20713" y="7085"/>
                      <a:pt x="25467" y="3350"/>
                    </a:cubicBezTo>
                    <a:cubicBezTo>
                      <a:pt x="30221" y="-385"/>
                      <a:pt x="36672" y="-1064"/>
                      <a:pt x="42106" y="1652"/>
                    </a:cubicBezTo>
                    <a:cubicBezTo>
                      <a:pt x="45161" y="3010"/>
                      <a:pt x="113752" y="35948"/>
                      <a:pt x="113752" y="117441"/>
                    </a:cubicBezTo>
                    <a:cubicBezTo>
                      <a:pt x="113752" y="198935"/>
                      <a:pt x="66214" y="192823"/>
                      <a:pt x="64177" y="193842"/>
                    </a:cubicBezTo>
                    <a:cubicBezTo>
                      <a:pt x="61799" y="195200"/>
                      <a:pt x="59084" y="195879"/>
                      <a:pt x="56706" y="195879"/>
                    </a:cubicBezTo>
                    <a:close/>
                    <a:moveTo>
                      <a:pt x="49915" y="45795"/>
                    </a:moveTo>
                    <a:cubicBezTo>
                      <a:pt x="47878" y="54284"/>
                      <a:pt x="45161" y="62433"/>
                      <a:pt x="42785" y="70583"/>
                    </a:cubicBezTo>
                    <a:cubicBezTo>
                      <a:pt x="38030" y="85523"/>
                      <a:pt x="32937" y="101143"/>
                      <a:pt x="32937" y="116762"/>
                    </a:cubicBezTo>
                    <a:cubicBezTo>
                      <a:pt x="32937" y="132382"/>
                      <a:pt x="44482" y="149360"/>
                      <a:pt x="57725" y="159207"/>
                    </a:cubicBezTo>
                    <a:cubicBezTo>
                      <a:pt x="67233" y="151737"/>
                      <a:pt x="81834" y="137136"/>
                      <a:pt x="81834" y="116762"/>
                    </a:cubicBezTo>
                    <a:cubicBezTo>
                      <a:pt x="81834" y="82128"/>
                      <a:pt x="64856" y="59037"/>
                      <a:pt x="50255" y="45455"/>
                    </a:cubicBezTo>
                    <a:close/>
                  </a:path>
                </a:pathLst>
              </a:custGeom>
              <a:grpFill/>
              <a:ln w="3393" cap="flat">
                <a:noFill/>
                <a:prstDash val="solid"/>
                <a:miter/>
              </a:ln>
            </p:spPr>
            <p:txBody>
              <a:bodyPr rtlCol="0" anchor="ctr"/>
              <a:lstStyle/>
              <a:p>
                <a:endParaRPr lang="de-DE" dirty="0">
                  <a:solidFill>
                    <a:schemeClr val="bg1"/>
                  </a:solidFill>
                </a:endParaRPr>
              </a:p>
            </p:txBody>
          </p:sp>
          <p:sp>
            <p:nvSpPr>
              <p:cNvPr id="56" name="Freeform 55">
                <a:extLst>
                  <a:ext uri="{FF2B5EF4-FFF2-40B4-BE49-F238E27FC236}">
                    <a16:creationId xmlns:a16="http://schemas.microsoft.com/office/drawing/2014/main" id="{98C69912-65BB-735B-18AE-6FBF59C9F3F9}"/>
                  </a:ext>
                </a:extLst>
              </p:cNvPr>
              <p:cNvSpPr/>
              <p:nvPr/>
            </p:nvSpPr>
            <p:spPr>
              <a:xfrm>
                <a:off x="7990457" y="3680307"/>
                <a:ext cx="154782" cy="145546"/>
              </a:xfrm>
              <a:custGeom>
                <a:avLst/>
                <a:gdLst>
                  <a:gd name="connsiteX0" fmla="*/ 82853 w 154782"/>
                  <a:gd name="connsiteY0" fmla="*/ 145207 h 145546"/>
                  <a:gd name="connsiteX1" fmla="*/ 31919 w 154782"/>
                  <a:gd name="connsiteY1" fmla="*/ 131964 h 145546"/>
                  <a:gd name="connsiteX2" fmla="*/ 0 w 154782"/>
                  <a:gd name="connsiteY2" fmla="*/ 27041 h 145546"/>
                  <a:gd name="connsiteX3" fmla="*/ 10187 w 154782"/>
                  <a:gd name="connsiteY3" fmla="*/ 11761 h 145546"/>
                  <a:gd name="connsiteX4" fmla="*/ 28183 w 154782"/>
                  <a:gd name="connsiteY4" fmla="*/ 15835 h 145546"/>
                  <a:gd name="connsiteX5" fmla="*/ 64516 w 154782"/>
                  <a:gd name="connsiteY5" fmla="*/ 35869 h 145546"/>
                  <a:gd name="connsiteX6" fmla="*/ 153820 w 154782"/>
                  <a:gd name="connsiteY6" fmla="*/ 117024 h 145546"/>
                  <a:gd name="connsiteX7" fmla="*/ 152801 w 154782"/>
                  <a:gd name="connsiteY7" fmla="*/ 130606 h 145546"/>
                  <a:gd name="connsiteX8" fmla="*/ 141935 w 154782"/>
                  <a:gd name="connsiteY8" fmla="*/ 138755 h 145546"/>
                  <a:gd name="connsiteX9" fmla="*/ 82853 w 154782"/>
                  <a:gd name="connsiteY9" fmla="*/ 145547 h 145546"/>
                  <a:gd name="connsiteX10" fmla="*/ 34296 w 154782"/>
                  <a:gd name="connsiteY10" fmla="*/ 58280 h 145546"/>
                  <a:gd name="connsiteX11" fmla="*/ 53990 w 154782"/>
                  <a:gd name="connsiteY11" fmla="*/ 107856 h 145546"/>
                  <a:gd name="connsiteX12" fmla="*/ 114771 w 154782"/>
                  <a:gd name="connsiteY12" fmla="*/ 110232 h 145546"/>
                  <a:gd name="connsiteX13" fmla="*/ 52292 w 154782"/>
                  <a:gd name="connsiteY13" fmla="*/ 66090 h 145546"/>
                  <a:gd name="connsiteX14" fmla="*/ 34296 w 154782"/>
                  <a:gd name="connsiteY14" fmla="*/ 58620 h 1455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54782" h="145546">
                    <a:moveTo>
                      <a:pt x="82853" y="145207"/>
                    </a:moveTo>
                    <a:cubicBezTo>
                      <a:pt x="62818" y="145207"/>
                      <a:pt x="43124" y="142151"/>
                      <a:pt x="31919" y="131964"/>
                    </a:cubicBezTo>
                    <a:cubicBezTo>
                      <a:pt x="10187" y="112270"/>
                      <a:pt x="0" y="78993"/>
                      <a:pt x="0" y="27041"/>
                    </a:cubicBezTo>
                    <a:cubicBezTo>
                      <a:pt x="0" y="-24912"/>
                      <a:pt x="4075" y="14477"/>
                      <a:pt x="10187" y="11761"/>
                    </a:cubicBezTo>
                    <a:cubicBezTo>
                      <a:pt x="16299" y="9384"/>
                      <a:pt x="23430" y="10742"/>
                      <a:pt x="28183" y="15835"/>
                    </a:cubicBezTo>
                    <a:cubicBezTo>
                      <a:pt x="35993" y="23985"/>
                      <a:pt x="49236" y="29418"/>
                      <a:pt x="64516" y="35869"/>
                    </a:cubicBezTo>
                    <a:cubicBezTo>
                      <a:pt x="96095" y="48773"/>
                      <a:pt x="135144" y="64732"/>
                      <a:pt x="153820" y="117024"/>
                    </a:cubicBezTo>
                    <a:cubicBezTo>
                      <a:pt x="155518" y="121438"/>
                      <a:pt x="154839" y="126531"/>
                      <a:pt x="152801" y="130606"/>
                    </a:cubicBezTo>
                    <a:cubicBezTo>
                      <a:pt x="150424" y="134680"/>
                      <a:pt x="146689" y="137737"/>
                      <a:pt x="141935" y="138755"/>
                    </a:cubicBezTo>
                    <a:cubicBezTo>
                      <a:pt x="131409" y="141132"/>
                      <a:pt x="106961" y="145547"/>
                      <a:pt x="82853" y="145547"/>
                    </a:cubicBezTo>
                    <a:close/>
                    <a:moveTo>
                      <a:pt x="34296" y="58280"/>
                    </a:moveTo>
                    <a:cubicBezTo>
                      <a:pt x="37351" y="82049"/>
                      <a:pt x="43803" y="98687"/>
                      <a:pt x="53990" y="107856"/>
                    </a:cubicBezTo>
                    <a:cubicBezTo>
                      <a:pt x="60441" y="113628"/>
                      <a:pt x="87946" y="113628"/>
                      <a:pt x="114771" y="110232"/>
                    </a:cubicBezTo>
                    <a:cubicBezTo>
                      <a:pt x="99491" y="85445"/>
                      <a:pt x="76401" y="75937"/>
                      <a:pt x="52292" y="66090"/>
                    </a:cubicBezTo>
                    <a:cubicBezTo>
                      <a:pt x="46180" y="63713"/>
                      <a:pt x="40068" y="60997"/>
                      <a:pt x="34296" y="58620"/>
                    </a:cubicBezTo>
                    <a:close/>
                  </a:path>
                </a:pathLst>
              </a:custGeom>
              <a:grpFill/>
              <a:ln w="3393" cap="flat">
                <a:noFill/>
                <a:prstDash val="solid"/>
                <a:miter/>
              </a:ln>
            </p:spPr>
            <p:txBody>
              <a:bodyPr rtlCol="0" anchor="ctr"/>
              <a:lstStyle/>
              <a:p>
                <a:endParaRPr lang="de-DE" dirty="0">
                  <a:solidFill>
                    <a:schemeClr val="bg1"/>
                  </a:solidFill>
                </a:endParaRPr>
              </a:p>
            </p:txBody>
          </p:sp>
          <p:sp>
            <p:nvSpPr>
              <p:cNvPr id="57" name="Freeform 56">
                <a:extLst>
                  <a:ext uri="{FF2B5EF4-FFF2-40B4-BE49-F238E27FC236}">
                    <a16:creationId xmlns:a16="http://schemas.microsoft.com/office/drawing/2014/main" id="{F3DA5DD5-9429-265B-1EC1-D9E0EE8F647A}"/>
                  </a:ext>
                </a:extLst>
              </p:cNvPr>
              <p:cNvSpPr/>
              <p:nvPr/>
            </p:nvSpPr>
            <p:spPr>
              <a:xfrm>
                <a:off x="8112656" y="3691513"/>
                <a:ext cx="175076" cy="134340"/>
              </a:xfrm>
              <a:custGeom>
                <a:avLst/>
                <a:gdLst>
                  <a:gd name="connsiteX0" fmla="*/ 64558 w 175076"/>
                  <a:gd name="connsiteY0" fmla="*/ 134001 h 134340"/>
                  <a:gd name="connsiteX1" fmla="*/ 10908 w 175076"/>
                  <a:gd name="connsiteY1" fmla="*/ 124833 h 134340"/>
                  <a:gd name="connsiteX2" fmla="*/ 1061 w 175076"/>
                  <a:gd name="connsiteY2" fmla="*/ 115325 h 134340"/>
                  <a:gd name="connsiteX3" fmla="*/ 2080 w 175076"/>
                  <a:gd name="connsiteY3" fmla="*/ 101403 h 134340"/>
                  <a:gd name="connsiteX4" fmla="*/ 149109 w 175076"/>
                  <a:gd name="connsiteY4" fmla="*/ 1234 h 134340"/>
                  <a:gd name="connsiteX5" fmla="*/ 152504 w 175076"/>
                  <a:gd name="connsiteY5" fmla="*/ 1234 h 134340"/>
                  <a:gd name="connsiteX6" fmla="*/ 166087 w 175076"/>
                  <a:gd name="connsiteY6" fmla="*/ 1573 h 134340"/>
                  <a:gd name="connsiteX7" fmla="*/ 173557 w 175076"/>
                  <a:gd name="connsiteY7" fmla="*/ 22965 h 134340"/>
                  <a:gd name="connsiteX8" fmla="*/ 167105 w 175076"/>
                  <a:gd name="connsiteY8" fmla="*/ 46395 h 134340"/>
                  <a:gd name="connsiteX9" fmla="*/ 137563 w 175076"/>
                  <a:gd name="connsiteY9" fmla="*/ 108534 h 134340"/>
                  <a:gd name="connsiteX10" fmla="*/ 86629 w 175076"/>
                  <a:gd name="connsiteY10" fmla="*/ 132643 h 134340"/>
                  <a:gd name="connsiteX11" fmla="*/ 64219 w 175076"/>
                  <a:gd name="connsiteY11" fmla="*/ 134341 h 134340"/>
                  <a:gd name="connsiteX12" fmla="*/ 41808 w 175076"/>
                  <a:gd name="connsiteY12" fmla="*/ 99366 h 134340"/>
                  <a:gd name="connsiteX13" fmla="*/ 112436 w 175076"/>
                  <a:gd name="connsiteY13" fmla="*/ 87481 h 134340"/>
                  <a:gd name="connsiteX14" fmla="*/ 135186 w 175076"/>
                  <a:gd name="connsiteY14" fmla="*/ 40623 h 134340"/>
                  <a:gd name="connsiteX15" fmla="*/ 136205 w 175076"/>
                  <a:gd name="connsiteY15" fmla="*/ 35189 h 134340"/>
                  <a:gd name="connsiteX16" fmla="*/ 41808 w 175076"/>
                  <a:gd name="connsiteY16" fmla="*/ 99366 h 134340"/>
                  <a:gd name="connsiteX17" fmla="*/ 144694 w 175076"/>
                  <a:gd name="connsiteY17" fmla="*/ 7685 h 134340"/>
                  <a:gd name="connsiteX18" fmla="*/ 144694 w 175076"/>
                  <a:gd name="connsiteY18" fmla="*/ 7685 h 134340"/>
                  <a:gd name="connsiteX19" fmla="*/ 144694 w 175076"/>
                  <a:gd name="connsiteY19" fmla="*/ 7685 h 1343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75076" h="134340">
                    <a:moveTo>
                      <a:pt x="64558" y="134001"/>
                    </a:moveTo>
                    <a:cubicBezTo>
                      <a:pt x="49618" y="134001"/>
                      <a:pt x="31281" y="131624"/>
                      <a:pt x="10908" y="124833"/>
                    </a:cubicBezTo>
                    <a:cubicBezTo>
                      <a:pt x="6494" y="123135"/>
                      <a:pt x="2759" y="119739"/>
                      <a:pt x="1061" y="115325"/>
                    </a:cubicBezTo>
                    <a:cubicBezTo>
                      <a:pt x="-637" y="110911"/>
                      <a:pt x="-297" y="105818"/>
                      <a:pt x="2080" y="101403"/>
                    </a:cubicBezTo>
                    <a:cubicBezTo>
                      <a:pt x="55050" y="8025"/>
                      <a:pt x="126018" y="2932"/>
                      <a:pt x="149109" y="1234"/>
                    </a:cubicBezTo>
                    <a:cubicBezTo>
                      <a:pt x="150127" y="1234"/>
                      <a:pt x="151485" y="1234"/>
                      <a:pt x="152504" y="1234"/>
                    </a:cubicBezTo>
                    <a:cubicBezTo>
                      <a:pt x="156918" y="-464"/>
                      <a:pt x="161672" y="-464"/>
                      <a:pt x="166087" y="1573"/>
                    </a:cubicBezTo>
                    <a:cubicBezTo>
                      <a:pt x="173896" y="5648"/>
                      <a:pt x="177291" y="14816"/>
                      <a:pt x="173557" y="22965"/>
                    </a:cubicBezTo>
                    <a:cubicBezTo>
                      <a:pt x="169482" y="31794"/>
                      <a:pt x="168463" y="38585"/>
                      <a:pt x="167105" y="46395"/>
                    </a:cubicBezTo>
                    <a:cubicBezTo>
                      <a:pt x="164728" y="61675"/>
                      <a:pt x="161672" y="78992"/>
                      <a:pt x="137563" y="108534"/>
                    </a:cubicBezTo>
                    <a:cubicBezTo>
                      <a:pt x="128055" y="120419"/>
                      <a:pt x="109380" y="129247"/>
                      <a:pt x="86629" y="132643"/>
                    </a:cubicBezTo>
                    <a:cubicBezTo>
                      <a:pt x="80517" y="133661"/>
                      <a:pt x="73047" y="134341"/>
                      <a:pt x="64219" y="134341"/>
                    </a:cubicBezTo>
                    <a:close/>
                    <a:moveTo>
                      <a:pt x="41808" y="99366"/>
                    </a:moveTo>
                    <a:cubicBezTo>
                      <a:pt x="76783" y="105818"/>
                      <a:pt x="105305" y="96310"/>
                      <a:pt x="112436" y="87481"/>
                    </a:cubicBezTo>
                    <a:cubicBezTo>
                      <a:pt x="131112" y="64731"/>
                      <a:pt x="133149" y="54205"/>
                      <a:pt x="135186" y="40623"/>
                    </a:cubicBezTo>
                    <a:cubicBezTo>
                      <a:pt x="135186" y="38925"/>
                      <a:pt x="135865" y="37227"/>
                      <a:pt x="136205" y="35189"/>
                    </a:cubicBezTo>
                    <a:cubicBezTo>
                      <a:pt x="112436" y="38925"/>
                      <a:pt x="75424" y="51149"/>
                      <a:pt x="41808" y="99366"/>
                    </a:cubicBezTo>
                    <a:close/>
                    <a:moveTo>
                      <a:pt x="144694" y="7685"/>
                    </a:moveTo>
                    <a:cubicBezTo>
                      <a:pt x="144694" y="7685"/>
                      <a:pt x="144694" y="7685"/>
                      <a:pt x="144694" y="7685"/>
                    </a:cubicBezTo>
                    <a:cubicBezTo>
                      <a:pt x="144694" y="7685"/>
                      <a:pt x="144694" y="7685"/>
                      <a:pt x="144694" y="7685"/>
                    </a:cubicBezTo>
                    <a:close/>
                  </a:path>
                </a:pathLst>
              </a:custGeom>
              <a:grpFill/>
              <a:ln w="3393" cap="flat">
                <a:noFill/>
                <a:prstDash val="solid"/>
                <a:miter/>
              </a:ln>
            </p:spPr>
            <p:txBody>
              <a:bodyPr rtlCol="0" anchor="ctr"/>
              <a:lstStyle/>
              <a:p>
                <a:endParaRPr lang="de-DE" dirty="0">
                  <a:solidFill>
                    <a:schemeClr val="bg1"/>
                  </a:solidFill>
                </a:endParaRPr>
              </a:p>
            </p:txBody>
          </p:sp>
          <p:sp>
            <p:nvSpPr>
              <p:cNvPr id="58" name="Freeform 57">
                <a:extLst>
                  <a:ext uri="{FF2B5EF4-FFF2-40B4-BE49-F238E27FC236}">
                    <a16:creationId xmlns:a16="http://schemas.microsoft.com/office/drawing/2014/main" id="{E2BB5A56-49D1-5E97-BC2D-B7F9A841ECD3}"/>
                  </a:ext>
                </a:extLst>
              </p:cNvPr>
              <p:cNvSpPr/>
              <p:nvPr/>
            </p:nvSpPr>
            <p:spPr>
              <a:xfrm>
                <a:off x="8112698" y="3670676"/>
                <a:ext cx="32597" cy="236332"/>
              </a:xfrm>
              <a:custGeom>
                <a:avLst/>
                <a:gdLst>
                  <a:gd name="connsiteX0" fmla="*/ 16299 w 32597"/>
                  <a:gd name="connsiteY0" fmla="*/ 236332 h 236332"/>
                  <a:gd name="connsiteX1" fmla="*/ 0 w 32597"/>
                  <a:gd name="connsiteY1" fmla="*/ 220033 h 236332"/>
                  <a:gd name="connsiteX2" fmla="*/ 0 w 32597"/>
                  <a:gd name="connsiteY2" fmla="*/ 16299 h 236332"/>
                  <a:gd name="connsiteX3" fmla="*/ 16299 w 32597"/>
                  <a:gd name="connsiteY3" fmla="*/ 0 h 236332"/>
                  <a:gd name="connsiteX4" fmla="*/ 32598 w 32597"/>
                  <a:gd name="connsiteY4" fmla="*/ 16299 h 236332"/>
                  <a:gd name="connsiteX5" fmla="*/ 32598 w 32597"/>
                  <a:gd name="connsiteY5" fmla="*/ 220033 h 236332"/>
                  <a:gd name="connsiteX6" fmla="*/ 16299 w 32597"/>
                  <a:gd name="connsiteY6" fmla="*/ 236332 h 236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97" h="236332">
                    <a:moveTo>
                      <a:pt x="16299" y="236332"/>
                    </a:moveTo>
                    <a:cubicBezTo>
                      <a:pt x="7131" y="236332"/>
                      <a:pt x="0" y="229201"/>
                      <a:pt x="0" y="220033"/>
                    </a:cubicBezTo>
                    <a:lnTo>
                      <a:pt x="0" y="16299"/>
                    </a:lnTo>
                    <a:cubicBezTo>
                      <a:pt x="0" y="7131"/>
                      <a:pt x="7131" y="0"/>
                      <a:pt x="16299" y="0"/>
                    </a:cubicBezTo>
                    <a:cubicBezTo>
                      <a:pt x="25467" y="0"/>
                      <a:pt x="32598" y="7131"/>
                      <a:pt x="32598" y="16299"/>
                    </a:cubicBezTo>
                    <a:lnTo>
                      <a:pt x="32598" y="220033"/>
                    </a:lnTo>
                    <a:cubicBezTo>
                      <a:pt x="32598" y="229201"/>
                      <a:pt x="25467" y="236332"/>
                      <a:pt x="16299" y="236332"/>
                    </a:cubicBezTo>
                    <a:close/>
                  </a:path>
                </a:pathLst>
              </a:custGeom>
              <a:grpFill/>
              <a:ln w="3393" cap="flat">
                <a:noFill/>
                <a:prstDash val="solid"/>
                <a:miter/>
              </a:ln>
            </p:spPr>
            <p:txBody>
              <a:bodyPr rtlCol="0" anchor="ctr"/>
              <a:lstStyle/>
              <a:p>
                <a:endParaRPr lang="de-DE" dirty="0">
                  <a:solidFill>
                    <a:schemeClr val="bg1"/>
                  </a:solidFill>
                </a:endParaRPr>
              </a:p>
            </p:txBody>
          </p:sp>
          <p:sp>
            <p:nvSpPr>
              <p:cNvPr id="59" name="Freeform 58">
                <a:extLst>
                  <a:ext uri="{FF2B5EF4-FFF2-40B4-BE49-F238E27FC236}">
                    <a16:creationId xmlns:a16="http://schemas.microsoft.com/office/drawing/2014/main" id="{1A1AC028-4EE7-7A24-6D88-421614873459}"/>
                  </a:ext>
                </a:extLst>
              </p:cNvPr>
              <p:cNvSpPr/>
              <p:nvPr/>
            </p:nvSpPr>
            <p:spPr>
              <a:xfrm>
                <a:off x="7827422" y="3874071"/>
                <a:ext cx="562367" cy="155178"/>
              </a:xfrm>
              <a:custGeom>
                <a:avLst/>
                <a:gdLst>
                  <a:gd name="connsiteX0" fmla="*/ 512441 w 562367"/>
                  <a:gd name="connsiteY0" fmla="*/ 155178 h 155178"/>
                  <a:gd name="connsiteX1" fmla="*/ 379674 w 562367"/>
                  <a:gd name="connsiteY1" fmla="*/ 142275 h 155178"/>
                  <a:gd name="connsiteX2" fmla="*/ 340625 w 562367"/>
                  <a:gd name="connsiteY2" fmla="*/ 137521 h 155178"/>
                  <a:gd name="connsiteX3" fmla="*/ 305990 w 562367"/>
                  <a:gd name="connsiteY3" fmla="*/ 144312 h 155178"/>
                  <a:gd name="connsiteX4" fmla="*/ 246906 w 562367"/>
                  <a:gd name="connsiteY4" fmla="*/ 153480 h 155178"/>
                  <a:gd name="connsiteX5" fmla="*/ 221779 w 562367"/>
                  <a:gd name="connsiteY5" fmla="*/ 149405 h 155178"/>
                  <a:gd name="connsiteX6" fmla="*/ 170846 w 562367"/>
                  <a:gd name="connsiteY6" fmla="*/ 147708 h 155178"/>
                  <a:gd name="connsiteX7" fmla="*/ 82900 w 562367"/>
                  <a:gd name="connsiteY7" fmla="*/ 149066 h 155178"/>
                  <a:gd name="connsiteX8" fmla="*/ 5141 w 562367"/>
                  <a:gd name="connsiteY8" fmla="*/ 130390 h 155178"/>
                  <a:gd name="connsiteX9" fmla="*/ 1067 w 562367"/>
                  <a:gd name="connsiteY9" fmla="*/ 111715 h 155178"/>
                  <a:gd name="connsiteX10" fmla="*/ 73053 w 562367"/>
                  <a:gd name="connsiteY10" fmla="*/ 62818 h 155178"/>
                  <a:gd name="connsiteX11" fmla="*/ 107008 w 562367"/>
                  <a:gd name="connsiteY11" fmla="*/ 50934 h 155178"/>
                  <a:gd name="connsiteX12" fmla="*/ 118214 w 562367"/>
                  <a:gd name="connsiteY12" fmla="*/ 44143 h 155178"/>
                  <a:gd name="connsiteX13" fmla="*/ 225175 w 562367"/>
                  <a:gd name="connsiteY13" fmla="*/ 19015 h 155178"/>
                  <a:gd name="connsiteX14" fmla="*/ 247925 w 562367"/>
                  <a:gd name="connsiteY14" fmla="*/ 12224 h 155178"/>
                  <a:gd name="connsiteX15" fmla="*/ 300896 w 562367"/>
                  <a:gd name="connsiteY15" fmla="*/ 0 h 155178"/>
                  <a:gd name="connsiteX16" fmla="*/ 301575 w 562367"/>
                  <a:gd name="connsiteY16" fmla="*/ 0 h 155178"/>
                  <a:gd name="connsiteX17" fmla="*/ 367449 w 562367"/>
                  <a:gd name="connsiteY17" fmla="*/ 10187 h 155178"/>
                  <a:gd name="connsiteX18" fmla="*/ 389860 w 562367"/>
                  <a:gd name="connsiteY18" fmla="*/ 14941 h 155178"/>
                  <a:gd name="connsiteX19" fmla="*/ 432645 w 562367"/>
                  <a:gd name="connsiteY19" fmla="*/ 40407 h 155178"/>
                  <a:gd name="connsiteX20" fmla="*/ 450641 w 562367"/>
                  <a:gd name="connsiteY20" fmla="*/ 53311 h 155178"/>
                  <a:gd name="connsiteX21" fmla="*/ 526023 w 562367"/>
                  <a:gd name="connsiteY21" fmla="*/ 83192 h 155178"/>
                  <a:gd name="connsiteX22" fmla="*/ 562356 w 562367"/>
                  <a:gd name="connsiteY22" fmla="*/ 131749 h 155178"/>
                  <a:gd name="connsiteX23" fmla="*/ 544359 w 562367"/>
                  <a:gd name="connsiteY23" fmla="*/ 152801 h 155178"/>
                  <a:gd name="connsiteX24" fmla="*/ 512441 w 562367"/>
                  <a:gd name="connsiteY24" fmla="*/ 154499 h 155178"/>
                  <a:gd name="connsiteX25" fmla="*/ 340625 w 562367"/>
                  <a:gd name="connsiteY25" fmla="*/ 104923 h 155178"/>
                  <a:gd name="connsiteX26" fmla="*/ 384427 w 562367"/>
                  <a:gd name="connsiteY26" fmla="*/ 110017 h 155178"/>
                  <a:gd name="connsiteX27" fmla="*/ 520250 w 562367"/>
                  <a:gd name="connsiteY27" fmla="*/ 122241 h 155178"/>
                  <a:gd name="connsiteX28" fmla="*/ 449623 w 562367"/>
                  <a:gd name="connsiteY28" fmla="*/ 86248 h 155178"/>
                  <a:gd name="connsiteX29" fmla="*/ 410913 w 562367"/>
                  <a:gd name="connsiteY29" fmla="*/ 64855 h 155178"/>
                  <a:gd name="connsiteX30" fmla="*/ 384088 w 562367"/>
                  <a:gd name="connsiteY30" fmla="*/ 47199 h 155178"/>
                  <a:gd name="connsiteX31" fmla="*/ 360319 w 562367"/>
                  <a:gd name="connsiteY31" fmla="*/ 42105 h 155178"/>
                  <a:gd name="connsiteX32" fmla="*/ 301575 w 562367"/>
                  <a:gd name="connsiteY32" fmla="*/ 32597 h 155178"/>
                  <a:gd name="connsiteX33" fmla="*/ 300896 w 562367"/>
                  <a:gd name="connsiteY33" fmla="*/ 32597 h 155178"/>
                  <a:gd name="connsiteX34" fmla="*/ 258452 w 562367"/>
                  <a:gd name="connsiteY34" fmla="*/ 42784 h 155178"/>
                  <a:gd name="connsiteX35" fmla="*/ 209895 w 562367"/>
                  <a:gd name="connsiteY35" fmla="*/ 47199 h 155178"/>
                  <a:gd name="connsiteX36" fmla="*/ 139266 w 562367"/>
                  <a:gd name="connsiteY36" fmla="*/ 68591 h 155178"/>
                  <a:gd name="connsiteX37" fmla="*/ 121610 w 562367"/>
                  <a:gd name="connsiteY37" fmla="*/ 79796 h 155178"/>
                  <a:gd name="connsiteX38" fmla="*/ 121610 w 562367"/>
                  <a:gd name="connsiteY38" fmla="*/ 79796 h 155178"/>
                  <a:gd name="connsiteX39" fmla="*/ 81882 w 562367"/>
                  <a:gd name="connsiteY39" fmla="*/ 93718 h 155178"/>
                  <a:gd name="connsiteX40" fmla="*/ 40456 w 562367"/>
                  <a:gd name="connsiteY40" fmla="*/ 110356 h 155178"/>
                  <a:gd name="connsiteX41" fmla="*/ 162357 w 562367"/>
                  <a:gd name="connsiteY41" fmla="*/ 115789 h 155178"/>
                  <a:gd name="connsiteX42" fmla="*/ 227552 w 562367"/>
                  <a:gd name="connsiteY42" fmla="*/ 116808 h 155178"/>
                  <a:gd name="connsiteX43" fmla="*/ 249623 w 562367"/>
                  <a:gd name="connsiteY43" fmla="*/ 120204 h 155178"/>
                  <a:gd name="connsiteX44" fmla="*/ 297501 w 562367"/>
                  <a:gd name="connsiteY44" fmla="*/ 112054 h 155178"/>
                  <a:gd name="connsiteX45" fmla="*/ 340285 w 562367"/>
                  <a:gd name="connsiteY45" fmla="*/ 103905 h 155178"/>
                  <a:gd name="connsiteX46" fmla="*/ 31967 w 562367"/>
                  <a:gd name="connsiteY46" fmla="*/ 122241 h 155178"/>
                  <a:gd name="connsiteX47" fmla="*/ 31967 w 562367"/>
                  <a:gd name="connsiteY47" fmla="*/ 122241 h 155178"/>
                  <a:gd name="connsiteX48" fmla="*/ 31967 w 562367"/>
                  <a:gd name="connsiteY48" fmla="*/ 122241 h 155178"/>
                  <a:gd name="connsiteX49" fmla="*/ 114479 w 562367"/>
                  <a:gd name="connsiteY49" fmla="*/ 65874 h 155178"/>
                  <a:gd name="connsiteX50" fmla="*/ 114479 w 562367"/>
                  <a:gd name="connsiteY50" fmla="*/ 65874 h 155178"/>
                  <a:gd name="connsiteX51" fmla="*/ 114479 w 562367"/>
                  <a:gd name="connsiteY51" fmla="*/ 65874 h 155178"/>
                  <a:gd name="connsiteX52" fmla="*/ 227212 w 562367"/>
                  <a:gd name="connsiteY52" fmla="*/ 20034 h 155178"/>
                  <a:gd name="connsiteX53" fmla="*/ 227212 w 562367"/>
                  <a:gd name="connsiteY53" fmla="*/ 20034 h 155178"/>
                  <a:gd name="connsiteX54" fmla="*/ 227212 w 562367"/>
                  <a:gd name="connsiteY54" fmla="*/ 20034 h 155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562367" h="155178">
                    <a:moveTo>
                      <a:pt x="512441" y="155178"/>
                    </a:moveTo>
                    <a:cubicBezTo>
                      <a:pt x="468299" y="155178"/>
                      <a:pt x="416346" y="147708"/>
                      <a:pt x="379674" y="142275"/>
                    </a:cubicBezTo>
                    <a:cubicBezTo>
                      <a:pt x="362356" y="139898"/>
                      <a:pt x="346058" y="137521"/>
                      <a:pt x="340625" y="137521"/>
                    </a:cubicBezTo>
                    <a:cubicBezTo>
                      <a:pt x="335191" y="137521"/>
                      <a:pt x="318893" y="140917"/>
                      <a:pt x="305990" y="144312"/>
                    </a:cubicBezTo>
                    <a:cubicBezTo>
                      <a:pt x="285616" y="149745"/>
                      <a:pt x="264903" y="155178"/>
                      <a:pt x="246906" y="153480"/>
                    </a:cubicBezTo>
                    <a:cubicBezTo>
                      <a:pt x="238078" y="152462"/>
                      <a:pt x="229928" y="151103"/>
                      <a:pt x="221779" y="149405"/>
                    </a:cubicBezTo>
                    <a:cubicBezTo>
                      <a:pt x="203782" y="146010"/>
                      <a:pt x="188502" y="142954"/>
                      <a:pt x="170846" y="147708"/>
                    </a:cubicBezTo>
                    <a:cubicBezTo>
                      <a:pt x="151830" y="152801"/>
                      <a:pt x="113121" y="151783"/>
                      <a:pt x="82900" y="149066"/>
                    </a:cubicBezTo>
                    <a:cubicBezTo>
                      <a:pt x="17366" y="143633"/>
                      <a:pt x="8537" y="133786"/>
                      <a:pt x="5141" y="130390"/>
                    </a:cubicBezTo>
                    <a:cubicBezTo>
                      <a:pt x="388" y="125297"/>
                      <a:pt x="-1310" y="118166"/>
                      <a:pt x="1067" y="111715"/>
                    </a:cubicBezTo>
                    <a:cubicBezTo>
                      <a:pt x="11593" y="80475"/>
                      <a:pt x="44190" y="71307"/>
                      <a:pt x="73053" y="62818"/>
                    </a:cubicBezTo>
                    <a:cubicBezTo>
                      <a:pt x="85616" y="59083"/>
                      <a:pt x="97501" y="55688"/>
                      <a:pt x="107008" y="50934"/>
                    </a:cubicBezTo>
                    <a:cubicBezTo>
                      <a:pt x="112102" y="48557"/>
                      <a:pt x="115497" y="46180"/>
                      <a:pt x="118214" y="44143"/>
                    </a:cubicBezTo>
                    <a:cubicBezTo>
                      <a:pt x="132815" y="31919"/>
                      <a:pt x="193257" y="1698"/>
                      <a:pt x="225175" y="19015"/>
                    </a:cubicBezTo>
                    <a:cubicBezTo>
                      <a:pt x="229589" y="18676"/>
                      <a:pt x="240115" y="14941"/>
                      <a:pt x="247925" y="12224"/>
                    </a:cubicBezTo>
                    <a:cubicBezTo>
                      <a:pt x="264564" y="6452"/>
                      <a:pt x="283240" y="0"/>
                      <a:pt x="300896" y="0"/>
                    </a:cubicBezTo>
                    <a:lnTo>
                      <a:pt x="301575" y="0"/>
                    </a:lnTo>
                    <a:cubicBezTo>
                      <a:pt x="323307" y="0"/>
                      <a:pt x="346737" y="5433"/>
                      <a:pt x="367449" y="10187"/>
                    </a:cubicBezTo>
                    <a:cubicBezTo>
                      <a:pt x="375599" y="11885"/>
                      <a:pt x="383409" y="13922"/>
                      <a:pt x="389860" y="14941"/>
                    </a:cubicBezTo>
                    <a:cubicBezTo>
                      <a:pt x="407857" y="18336"/>
                      <a:pt x="421439" y="30560"/>
                      <a:pt x="432645" y="40407"/>
                    </a:cubicBezTo>
                    <a:cubicBezTo>
                      <a:pt x="438417" y="45501"/>
                      <a:pt x="446906" y="53311"/>
                      <a:pt x="450641" y="53311"/>
                    </a:cubicBezTo>
                    <a:cubicBezTo>
                      <a:pt x="483579" y="54329"/>
                      <a:pt x="511761" y="72665"/>
                      <a:pt x="526023" y="83192"/>
                    </a:cubicBezTo>
                    <a:cubicBezTo>
                      <a:pt x="531796" y="87606"/>
                      <a:pt x="561677" y="111375"/>
                      <a:pt x="562356" y="131749"/>
                    </a:cubicBezTo>
                    <a:cubicBezTo>
                      <a:pt x="562695" y="142614"/>
                      <a:pt x="555225" y="151443"/>
                      <a:pt x="544359" y="152801"/>
                    </a:cubicBezTo>
                    <a:cubicBezTo>
                      <a:pt x="534512" y="153820"/>
                      <a:pt x="523646" y="154499"/>
                      <a:pt x="512441" y="154499"/>
                    </a:cubicBezTo>
                    <a:close/>
                    <a:moveTo>
                      <a:pt x="340625" y="104923"/>
                    </a:moveTo>
                    <a:cubicBezTo>
                      <a:pt x="348774" y="104923"/>
                      <a:pt x="363715" y="106961"/>
                      <a:pt x="384427" y="110017"/>
                    </a:cubicBezTo>
                    <a:cubicBezTo>
                      <a:pt x="422458" y="115450"/>
                      <a:pt x="477467" y="123260"/>
                      <a:pt x="520250" y="122241"/>
                    </a:cubicBezTo>
                    <a:cubicBezTo>
                      <a:pt x="505989" y="107640"/>
                      <a:pt x="478485" y="87267"/>
                      <a:pt x="449623" y="86248"/>
                    </a:cubicBezTo>
                    <a:cubicBezTo>
                      <a:pt x="434003" y="85908"/>
                      <a:pt x="422458" y="75042"/>
                      <a:pt x="410913" y="64855"/>
                    </a:cubicBezTo>
                    <a:cubicBezTo>
                      <a:pt x="402085" y="57046"/>
                      <a:pt x="392916" y="48896"/>
                      <a:pt x="384088" y="47199"/>
                    </a:cubicBezTo>
                    <a:cubicBezTo>
                      <a:pt x="376618" y="45840"/>
                      <a:pt x="368808" y="44143"/>
                      <a:pt x="360319" y="42105"/>
                    </a:cubicBezTo>
                    <a:cubicBezTo>
                      <a:pt x="341303" y="37691"/>
                      <a:pt x="319572" y="32937"/>
                      <a:pt x="301575" y="32597"/>
                    </a:cubicBezTo>
                    <a:lnTo>
                      <a:pt x="300896" y="32597"/>
                    </a:lnTo>
                    <a:cubicBezTo>
                      <a:pt x="288672" y="32597"/>
                      <a:pt x="272713" y="38031"/>
                      <a:pt x="258452" y="42784"/>
                    </a:cubicBezTo>
                    <a:cubicBezTo>
                      <a:pt x="238078" y="49915"/>
                      <a:pt x="222119" y="55348"/>
                      <a:pt x="209895" y="47199"/>
                    </a:cubicBezTo>
                    <a:cubicBezTo>
                      <a:pt x="199368" y="40407"/>
                      <a:pt x="153189" y="57385"/>
                      <a:pt x="139266" y="68591"/>
                    </a:cubicBezTo>
                    <a:cubicBezTo>
                      <a:pt x="134852" y="72665"/>
                      <a:pt x="129080" y="76061"/>
                      <a:pt x="121610" y="79796"/>
                    </a:cubicBezTo>
                    <a:cubicBezTo>
                      <a:pt x="121610" y="79796"/>
                      <a:pt x="121610" y="79796"/>
                      <a:pt x="121610" y="79796"/>
                    </a:cubicBezTo>
                    <a:cubicBezTo>
                      <a:pt x="109385" y="85908"/>
                      <a:pt x="95464" y="89983"/>
                      <a:pt x="81882" y="93718"/>
                    </a:cubicBezTo>
                    <a:cubicBezTo>
                      <a:pt x="65583" y="98472"/>
                      <a:pt x="50302" y="102886"/>
                      <a:pt x="40456" y="110356"/>
                    </a:cubicBezTo>
                    <a:cubicBezTo>
                      <a:pt x="70676" y="116469"/>
                      <a:pt x="139606" y="121901"/>
                      <a:pt x="162357" y="115789"/>
                    </a:cubicBezTo>
                    <a:cubicBezTo>
                      <a:pt x="187144" y="109338"/>
                      <a:pt x="208537" y="113412"/>
                      <a:pt x="227552" y="116808"/>
                    </a:cubicBezTo>
                    <a:cubicBezTo>
                      <a:pt x="235022" y="118166"/>
                      <a:pt x="242493" y="119525"/>
                      <a:pt x="249623" y="120204"/>
                    </a:cubicBezTo>
                    <a:cubicBezTo>
                      <a:pt x="261507" y="121222"/>
                      <a:pt x="280523" y="116469"/>
                      <a:pt x="297501" y="112054"/>
                    </a:cubicBezTo>
                    <a:cubicBezTo>
                      <a:pt x="313460" y="107980"/>
                      <a:pt x="328061" y="103905"/>
                      <a:pt x="340285" y="103905"/>
                    </a:cubicBezTo>
                    <a:close/>
                    <a:moveTo>
                      <a:pt x="31967" y="122241"/>
                    </a:moveTo>
                    <a:cubicBezTo>
                      <a:pt x="31967" y="122241"/>
                      <a:pt x="31967" y="122241"/>
                      <a:pt x="31967" y="122241"/>
                    </a:cubicBezTo>
                    <a:cubicBezTo>
                      <a:pt x="31967" y="122241"/>
                      <a:pt x="31967" y="122241"/>
                      <a:pt x="31967" y="122241"/>
                    </a:cubicBezTo>
                    <a:close/>
                    <a:moveTo>
                      <a:pt x="114479" y="65874"/>
                    </a:moveTo>
                    <a:lnTo>
                      <a:pt x="114479" y="65874"/>
                    </a:lnTo>
                    <a:lnTo>
                      <a:pt x="114479" y="65874"/>
                    </a:lnTo>
                    <a:close/>
                    <a:moveTo>
                      <a:pt x="227212" y="20034"/>
                    </a:moveTo>
                    <a:cubicBezTo>
                      <a:pt x="227212" y="20034"/>
                      <a:pt x="227212" y="20034"/>
                      <a:pt x="227212" y="20034"/>
                    </a:cubicBezTo>
                    <a:cubicBezTo>
                      <a:pt x="227212" y="20034"/>
                      <a:pt x="227212" y="20034"/>
                      <a:pt x="227212" y="20034"/>
                    </a:cubicBezTo>
                    <a:close/>
                  </a:path>
                </a:pathLst>
              </a:custGeom>
              <a:grpFill/>
              <a:ln w="3393" cap="flat">
                <a:noFill/>
                <a:prstDash val="solid"/>
                <a:miter/>
              </a:ln>
            </p:spPr>
            <p:txBody>
              <a:bodyPr rtlCol="0" anchor="ctr"/>
              <a:lstStyle/>
              <a:p>
                <a:endParaRPr lang="de-DE" dirty="0">
                  <a:solidFill>
                    <a:schemeClr val="bg1"/>
                  </a:solidFill>
                </a:endParaRPr>
              </a:p>
            </p:txBody>
          </p:sp>
          <p:sp>
            <p:nvSpPr>
              <p:cNvPr id="60" name="Freeform 59">
                <a:extLst>
                  <a:ext uri="{FF2B5EF4-FFF2-40B4-BE49-F238E27FC236}">
                    <a16:creationId xmlns:a16="http://schemas.microsoft.com/office/drawing/2014/main" id="{2C913E49-80BA-EA37-51CE-CC59B0178E7D}"/>
                  </a:ext>
                </a:extLst>
              </p:cNvPr>
              <p:cNvSpPr/>
              <p:nvPr/>
            </p:nvSpPr>
            <p:spPr>
              <a:xfrm>
                <a:off x="8151791" y="3935436"/>
                <a:ext cx="75094" cy="76155"/>
              </a:xfrm>
              <a:custGeom>
                <a:avLst/>
                <a:gdLst>
                  <a:gd name="connsiteX0" fmla="*/ 16256 w 75094"/>
                  <a:gd name="connsiteY0" fmla="*/ 76156 h 76155"/>
                  <a:gd name="connsiteX1" fmla="*/ 297 w 75094"/>
                  <a:gd name="connsiteY1" fmla="*/ 62913 h 76155"/>
                  <a:gd name="connsiteX2" fmla="*/ 12860 w 75094"/>
                  <a:gd name="connsiteY2" fmla="*/ 43898 h 76155"/>
                  <a:gd name="connsiteX3" fmla="*/ 45118 w 75094"/>
                  <a:gd name="connsiteY3" fmla="*/ 7226 h 76155"/>
                  <a:gd name="connsiteX4" fmla="*/ 67868 w 75094"/>
                  <a:gd name="connsiteY4" fmla="*/ 2811 h 76155"/>
                  <a:gd name="connsiteX5" fmla="*/ 72283 w 75094"/>
                  <a:gd name="connsiteY5" fmla="*/ 25562 h 76155"/>
                  <a:gd name="connsiteX6" fmla="*/ 19312 w 75094"/>
                  <a:gd name="connsiteY6" fmla="*/ 76156 h 76155"/>
                  <a:gd name="connsiteX7" fmla="*/ 16256 w 75094"/>
                  <a:gd name="connsiteY7" fmla="*/ 76156 h 76155"/>
                  <a:gd name="connsiteX8" fmla="*/ 13200 w 75094"/>
                  <a:gd name="connsiteY8" fmla="*/ 43898 h 76155"/>
                  <a:gd name="connsiteX9" fmla="*/ 13200 w 75094"/>
                  <a:gd name="connsiteY9" fmla="*/ 43898 h 76155"/>
                  <a:gd name="connsiteX10" fmla="*/ 13200 w 75094"/>
                  <a:gd name="connsiteY10" fmla="*/ 43898 h 761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5094" h="76155">
                    <a:moveTo>
                      <a:pt x="16256" y="76156"/>
                    </a:moveTo>
                    <a:cubicBezTo>
                      <a:pt x="8446" y="76156"/>
                      <a:pt x="1655" y="70723"/>
                      <a:pt x="297" y="62913"/>
                    </a:cubicBezTo>
                    <a:cubicBezTo>
                      <a:pt x="-1401" y="54085"/>
                      <a:pt x="4371" y="45935"/>
                      <a:pt x="12860" y="43898"/>
                    </a:cubicBezTo>
                    <a:cubicBezTo>
                      <a:pt x="18633" y="41521"/>
                      <a:pt x="33913" y="24204"/>
                      <a:pt x="45118" y="7226"/>
                    </a:cubicBezTo>
                    <a:cubicBezTo>
                      <a:pt x="50212" y="-245"/>
                      <a:pt x="60058" y="-2282"/>
                      <a:pt x="67868" y="2811"/>
                    </a:cubicBezTo>
                    <a:cubicBezTo>
                      <a:pt x="75339" y="7905"/>
                      <a:pt x="77376" y="17752"/>
                      <a:pt x="72283" y="25562"/>
                    </a:cubicBezTo>
                    <a:cubicBezTo>
                      <a:pt x="60738" y="42879"/>
                      <a:pt x="38667" y="72421"/>
                      <a:pt x="19312" y="76156"/>
                    </a:cubicBezTo>
                    <a:cubicBezTo>
                      <a:pt x="18294" y="76156"/>
                      <a:pt x="17275" y="76156"/>
                      <a:pt x="16256" y="76156"/>
                    </a:cubicBezTo>
                    <a:close/>
                    <a:moveTo>
                      <a:pt x="13200" y="43898"/>
                    </a:moveTo>
                    <a:cubicBezTo>
                      <a:pt x="13200" y="43898"/>
                      <a:pt x="13200" y="43898"/>
                      <a:pt x="13200" y="43898"/>
                    </a:cubicBezTo>
                    <a:cubicBezTo>
                      <a:pt x="13200" y="43898"/>
                      <a:pt x="13200" y="43898"/>
                      <a:pt x="13200" y="43898"/>
                    </a:cubicBezTo>
                    <a:close/>
                  </a:path>
                </a:pathLst>
              </a:custGeom>
              <a:grpFill/>
              <a:ln w="3393" cap="flat">
                <a:noFill/>
                <a:prstDash val="solid"/>
                <a:miter/>
              </a:ln>
            </p:spPr>
            <p:txBody>
              <a:bodyPr rtlCol="0" anchor="ctr"/>
              <a:lstStyle/>
              <a:p>
                <a:endParaRPr lang="de-DE" dirty="0">
                  <a:solidFill>
                    <a:schemeClr val="bg1"/>
                  </a:solidFill>
                </a:endParaRPr>
              </a:p>
            </p:txBody>
          </p:sp>
          <p:sp>
            <p:nvSpPr>
              <p:cNvPr id="61" name="Freeform 60">
                <a:extLst>
                  <a:ext uri="{FF2B5EF4-FFF2-40B4-BE49-F238E27FC236}">
                    <a16:creationId xmlns:a16="http://schemas.microsoft.com/office/drawing/2014/main" id="{365990A3-67BE-6263-633A-175563488DBF}"/>
                  </a:ext>
                </a:extLst>
              </p:cNvPr>
              <p:cNvSpPr/>
              <p:nvPr/>
            </p:nvSpPr>
            <p:spPr>
              <a:xfrm>
                <a:off x="7925698" y="3923403"/>
                <a:ext cx="77226" cy="44725"/>
              </a:xfrm>
              <a:custGeom>
                <a:avLst/>
                <a:gdLst>
                  <a:gd name="connsiteX0" fmla="*/ 60685 w 77226"/>
                  <a:gd name="connsiteY0" fmla="*/ 44726 h 44725"/>
                  <a:gd name="connsiteX1" fmla="*/ 56610 w 77226"/>
                  <a:gd name="connsiteY1" fmla="*/ 44047 h 44725"/>
                  <a:gd name="connsiteX2" fmla="*/ 12128 w 77226"/>
                  <a:gd name="connsiteY2" fmla="*/ 32162 h 44725"/>
                  <a:gd name="connsiteX3" fmla="*/ 583 w 77226"/>
                  <a:gd name="connsiteY3" fmla="*/ 12128 h 44725"/>
                  <a:gd name="connsiteX4" fmla="*/ 20617 w 77226"/>
                  <a:gd name="connsiteY4" fmla="*/ 583 h 44725"/>
                  <a:gd name="connsiteX5" fmla="*/ 65099 w 77226"/>
                  <a:gd name="connsiteY5" fmla="*/ 12468 h 44725"/>
                  <a:gd name="connsiteX6" fmla="*/ 76644 w 77226"/>
                  <a:gd name="connsiteY6" fmla="*/ 32501 h 44725"/>
                  <a:gd name="connsiteX7" fmla="*/ 61025 w 77226"/>
                  <a:gd name="connsiteY7" fmla="*/ 44726 h 44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7226" h="44725">
                    <a:moveTo>
                      <a:pt x="60685" y="44726"/>
                    </a:moveTo>
                    <a:cubicBezTo>
                      <a:pt x="59327" y="44726"/>
                      <a:pt x="57968" y="44726"/>
                      <a:pt x="56610" y="44047"/>
                    </a:cubicBezTo>
                    <a:lnTo>
                      <a:pt x="12128" y="32162"/>
                    </a:lnTo>
                    <a:cubicBezTo>
                      <a:pt x="3300" y="29785"/>
                      <a:pt x="-1794" y="20957"/>
                      <a:pt x="583" y="12128"/>
                    </a:cubicBezTo>
                    <a:cubicBezTo>
                      <a:pt x="2960" y="3300"/>
                      <a:pt x="11789" y="-1794"/>
                      <a:pt x="20617" y="583"/>
                    </a:cubicBezTo>
                    <a:lnTo>
                      <a:pt x="65099" y="12468"/>
                    </a:lnTo>
                    <a:cubicBezTo>
                      <a:pt x="73927" y="14845"/>
                      <a:pt x="79021" y="23673"/>
                      <a:pt x="76644" y="32501"/>
                    </a:cubicBezTo>
                    <a:cubicBezTo>
                      <a:pt x="74607" y="39972"/>
                      <a:pt x="68155" y="44726"/>
                      <a:pt x="61025" y="44726"/>
                    </a:cubicBezTo>
                    <a:close/>
                  </a:path>
                </a:pathLst>
              </a:custGeom>
              <a:grpFill/>
              <a:ln w="3393" cap="flat">
                <a:noFill/>
                <a:prstDash val="solid"/>
                <a:miter/>
              </a:ln>
            </p:spPr>
            <p:txBody>
              <a:bodyPr rtlCol="0" anchor="ctr"/>
              <a:lstStyle/>
              <a:p>
                <a:endParaRPr lang="de-DE" dirty="0">
                  <a:solidFill>
                    <a:schemeClr val="bg1"/>
                  </a:solidFill>
                </a:endParaRPr>
              </a:p>
            </p:txBody>
          </p:sp>
          <p:sp>
            <p:nvSpPr>
              <p:cNvPr id="62" name="Freeform 61">
                <a:extLst>
                  <a:ext uri="{FF2B5EF4-FFF2-40B4-BE49-F238E27FC236}">
                    <a16:creationId xmlns:a16="http://schemas.microsoft.com/office/drawing/2014/main" id="{1A793481-D473-ADEE-788C-2C4C8CF34C46}"/>
                  </a:ext>
                </a:extLst>
              </p:cNvPr>
              <p:cNvSpPr/>
              <p:nvPr/>
            </p:nvSpPr>
            <p:spPr>
              <a:xfrm>
                <a:off x="7419915" y="2998266"/>
                <a:ext cx="277249" cy="277164"/>
              </a:xfrm>
              <a:custGeom>
                <a:avLst/>
                <a:gdLst>
                  <a:gd name="connsiteX0" fmla="*/ 199745 w 277249"/>
                  <a:gd name="connsiteY0" fmla="*/ 277164 h 277164"/>
                  <a:gd name="connsiteX1" fmla="*/ 188200 w 277249"/>
                  <a:gd name="connsiteY1" fmla="*/ 272410 h 277164"/>
                  <a:gd name="connsiteX2" fmla="*/ 4839 w 277249"/>
                  <a:gd name="connsiteY2" fmla="*/ 89049 h 277164"/>
                  <a:gd name="connsiteX3" fmla="*/ 4839 w 277249"/>
                  <a:gd name="connsiteY3" fmla="*/ 65959 h 277164"/>
                  <a:gd name="connsiteX4" fmla="*/ 65960 w 277249"/>
                  <a:gd name="connsiteY4" fmla="*/ 4839 h 277164"/>
                  <a:gd name="connsiteX5" fmla="*/ 89049 w 277249"/>
                  <a:gd name="connsiteY5" fmla="*/ 4839 h 277164"/>
                  <a:gd name="connsiteX6" fmla="*/ 272410 w 277249"/>
                  <a:gd name="connsiteY6" fmla="*/ 188200 h 277164"/>
                  <a:gd name="connsiteX7" fmla="*/ 272410 w 277249"/>
                  <a:gd name="connsiteY7" fmla="*/ 211290 h 277164"/>
                  <a:gd name="connsiteX8" fmla="*/ 211290 w 277249"/>
                  <a:gd name="connsiteY8" fmla="*/ 272410 h 277164"/>
                  <a:gd name="connsiteX9" fmla="*/ 199745 w 277249"/>
                  <a:gd name="connsiteY9" fmla="*/ 277164 h 277164"/>
                  <a:gd name="connsiteX10" fmla="*/ 39474 w 277249"/>
                  <a:gd name="connsiteY10" fmla="*/ 77504 h 277164"/>
                  <a:gd name="connsiteX11" fmla="*/ 199745 w 277249"/>
                  <a:gd name="connsiteY11" fmla="*/ 237775 h 277164"/>
                  <a:gd name="connsiteX12" fmla="*/ 237775 w 277249"/>
                  <a:gd name="connsiteY12" fmla="*/ 199745 h 277164"/>
                  <a:gd name="connsiteX13" fmla="*/ 77504 w 277249"/>
                  <a:gd name="connsiteY13" fmla="*/ 39474 h 277164"/>
                  <a:gd name="connsiteX14" fmla="*/ 39474 w 277249"/>
                  <a:gd name="connsiteY14" fmla="*/ 77504 h 277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7249" h="277164">
                    <a:moveTo>
                      <a:pt x="199745" y="277164"/>
                    </a:moveTo>
                    <a:cubicBezTo>
                      <a:pt x="195670" y="277164"/>
                      <a:pt x="191256" y="275466"/>
                      <a:pt x="188200" y="272410"/>
                    </a:cubicBezTo>
                    <a:lnTo>
                      <a:pt x="4839" y="89049"/>
                    </a:lnTo>
                    <a:cubicBezTo>
                      <a:pt x="-1613" y="82597"/>
                      <a:pt x="-1613" y="72411"/>
                      <a:pt x="4839" y="65959"/>
                    </a:cubicBezTo>
                    <a:lnTo>
                      <a:pt x="65960" y="4839"/>
                    </a:lnTo>
                    <a:cubicBezTo>
                      <a:pt x="72411" y="-1613"/>
                      <a:pt x="82598" y="-1613"/>
                      <a:pt x="89049" y="4839"/>
                    </a:cubicBezTo>
                    <a:lnTo>
                      <a:pt x="272410" y="188200"/>
                    </a:lnTo>
                    <a:cubicBezTo>
                      <a:pt x="278862" y="194652"/>
                      <a:pt x="278862" y="204838"/>
                      <a:pt x="272410" y="211290"/>
                    </a:cubicBezTo>
                    <a:lnTo>
                      <a:pt x="211290" y="272410"/>
                    </a:lnTo>
                    <a:cubicBezTo>
                      <a:pt x="208234" y="275466"/>
                      <a:pt x="203820" y="277164"/>
                      <a:pt x="199745" y="277164"/>
                    </a:cubicBezTo>
                    <a:close/>
                    <a:moveTo>
                      <a:pt x="39474" y="77504"/>
                    </a:moveTo>
                    <a:lnTo>
                      <a:pt x="199745" y="237775"/>
                    </a:lnTo>
                    <a:lnTo>
                      <a:pt x="237775" y="199745"/>
                    </a:lnTo>
                    <a:lnTo>
                      <a:pt x="77504" y="39474"/>
                    </a:lnTo>
                    <a:lnTo>
                      <a:pt x="39474" y="77504"/>
                    </a:lnTo>
                    <a:close/>
                  </a:path>
                </a:pathLst>
              </a:custGeom>
              <a:grpFill/>
              <a:ln w="3393" cap="flat">
                <a:noFill/>
                <a:prstDash val="solid"/>
                <a:miter/>
              </a:ln>
            </p:spPr>
            <p:txBody>
              <a:bodyPr rtlCol="0" anchor="ctr"/>
              <a:lstStyle/>
              <a:p>
                <a:endParaRPr lang="de-DE" dirty="0">
                  <a:solidFill>
                    <a:schemeClr val="bg1"/>
                  </a:solidFill>
                </a:endParaRPr>
              </a:p>
            </p:txBody>
          </p:sp>
          <p:sp>
            <p:nvSpPr>
              <p:cNvPr id="63" name="Freeform 62">
                <a:extLst>
                  <a:ext uri="{FF2B5EF4-FFF2-40B4-BE49-F238E27FC236}">
                    <a16:creationId xmlns:a16="http://schemas.microsoft.com/office/drawing/2014/main" id="{BC07640F-3C64-9207-14B0-C21F027A73F0}"/>
                  </a:ext>
                </a:extLst>
              </p:cNvPr>
              <p:cNvSpPr/>
              <p:nvPr/>
            </p:nvSpPr>
            <p:spPr>
              <a:xfrm>
                <a:off x="7216180" y="3202001"/>
                <a:ext cx="277249" cy="277164"/>
              </a:xfrm>
              <a:custGeom>
                <a:avLst/>
                <a:gdLst>
                  <a:gd name="connsiteX0" fmla="*/ 199745 w 277249"/>
                  <a:gd name="connsiteY0" fmla="*/ 277164 h 277164"/>
                  <a:gd name="connsiteX1" fmla="*/ 188200 w 277249"/>
                  <a:gd name="connsiteY1" fmla="*/ 272410 h 277164"/>
                  <a:gd name="connsiteX2" fmla="*/ 4839 w 277249"/>
                  <a:gd name="connsiteY2" fmla="*/ 89049 h 277164"/>
                  <a:gd name="connsiteX3" fmla="*/ 4839 w 277249"/>
                  <a:gd name="connsiteY3" fmla="*/ 65959 h 277164"/>
                  <a:gd name="connsiteX4" fmla="*/ 65959 w 277249"/>
                  <a:gd name="connsiteY4" fmla="*/ 4839 h 277164"/>
                  <a:gd name="connsiteX5" fmla="*/ 89049 w 277249"/>
                  <a:gd name="connsiteY5" fmla="*/ 4839 h 277164"/>
                  <a:gd name="connsiteX6" fmla="*/ 272410 w 277249"/>
                  <a:gd name="connsiteY6" fmla="*/ 188200 h 277164"/>
                  <a:gd name="connsiteX7" fmla="*/ 272410 w 277249"/>
                  <a:gd name="connsiteY7" fmla="*/ 211290 h 277164"/>
                  <a:gd name="connsiteX8" fmla="*/ 211290 w 277249"/>
                  <a:gd name="connsiteY8" fmla="*/ 272410 h 277164"/>
                  <a:gd name="connsiteX9" fmla="*/ 199745 w 277249"/>
                  <a:gd name="connsiteY9" fmla="*/ 277164 h 277164"/>
                  <a:gd name="connsiteX10" fmla="*/ 39474 w 277249"/>
                  <a:gd name="connsiteY10" fmla="*/ 77504 h 277164"/>
                  <a:gd name="connsiteX11" fmla="*/ 199745 w 277249"/>
                  <a:gd name="connsiteY11" fmla="*/ 237775 h 277164"/>
                  <a:gd name="connsiteX12" fmla="*/ 237775 w 277249"/>
                  <a:gd name="connsiteY12" fmla="*/ 199745 h 277164"/>
                  <a:gd name="connsiteX13" fmla="*/ 77504 w 277249"/>
                  <a:gd name="connsiteY13" fmla="*/ 39474 h 277164"/>
                  <a:gd name="connsiteX14" fmla="*/ 39474 w 277249"/>
                  <a:gd name="connsiteY14" fmla="*/ 77504 h 277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7249" h="277164">
                    <a:moveTo>
                      <a:pt x="199745" y="277164"/>
                    </a:moveTo>
                    <a:cubicBezTo>
                      <a:pt x="195671" y="277164"/>
                      <a:pt x="191256" y="275466"/>
                      <a:pt x="188200" y="272410"/>
                    </a:cubicBezTo>
                    <a:lnTo>
                      <a:pt x="4839" y="89049"/>
                    </a:lnTo>
                    <a:cubicBezTo>
                      <a:pt x="-1613" y="82597"/>
                      <a:pt x="-1613" y="72411"/>
                      <a:pt x="4839" y="65959"/>
                    </a:cubicBezTo>
                    <a:lnTo>
                      <a:pt x="65959" y="4839"/>
                    </a:lnTo>
                    <a:cubicBezTo>
                      <a:pt x="72411" y="-1613"/>
                      <a:pt x="82598" y="-1613"/>
                      <a:pt x="89049" y="4839"/>
                    </a:cubicBezTo>
                    <a:lnTo>
                      <a:pt x="272410" y="188200"/>
                    </a:lnTo>
                    <a:cubicBezTo>
                      <a:pt x="278862" y="194652"/>
                      <a:pt x="278862" y="204838"/>
                      <a:pt x="272410" y="211290"/>
                    </a:cubicBezTo>
                    <a:lnTo>
                      <a:pt x="211290" y="272410"/>
                    </a:lnTo>
                    <a:cubicBezTo>
                      <a:pt x="208234" y="275466"/>
                      <a:pt x="203820" y="277164"/>
                      <a:pt x="199745" y="277164"/>
                    </a:cubicBezTo>
                    <a:close/>
                    <a:moveTo>
                      <a:pt x="39474" y="77504"/>
                    </a:moveTo>
                    <a:lnTo>
                      <a:pt x="199745" y="237775"/>
                    </a:lnTo>
                    <a:lnTo>
                      <a:pt x="237775" y="199745"/>
                    </a:lnTo>
                    <a:lnTo>
                      <a:pt x="77504" y="39474"/>
                    </a:lnTo>
                    <a:lnTo>
                      <a:pt x="39474" y="77504"/>
                    </a:lnTo>
                    <a:close/>
                  </a:path>
                </a:pathLst>
              </a:custGeom>
              <a:grpFill/>
              <a:ln w="3393" cap="flat">
                <a:noFill/>
                <a:prstDash val="solid"/>
                <a:miter/>
              </a:ln>
            </p:spPr>
            <p:txBody>
              <a:bodyPr rtlCol="0" anchor="ctr"/>
              <a:lstStyle/>
              <a:p>
                <a:endParaRPr lang="de-DE" dirty="0">
                  <a:solidFill>
                    <a:schemeClr val="bg1"/>
                  </a:solidFill>
                </a:endParaRPr>
              </a:p>
            </p:txBody>
          </p:sp>
          <p:sp>
            <p:nvSpPr>
              <p:cNvPr id="64" name="Freeform 63">
                <a:extLst>
                  <a:ext uri="{FF2B5EF4-FFF2-40B4-BE49-F238E27FC236}">
                    <a16:creationId xmlns:a16="http://schemas.microsoft.com/office/drawing/2014/main" id="{A6A63D25-6F89-21BF-CC11-07F2AF8DB8CF}"/>
                  </a:ext>
                </a:extLst>
              </p:cNvPr>
              <p:cNvSpPr/>
              <p:nvPr/>
            </p:nvSpPr>
            <p:spPr>
              <a:xfrm>
                <a:off x="7460662" y="3303869"/>
                <a:ext cx="114261" cy="114176"/>
              </a:xfrm>
              <a:custGeom>
                <a:avLst/>
                <a:gdLst>
                  <a:gd name="connsiteX0" fmla="*/ 16384 w 114261"/>
                  <a:gd name="connsiteY0" fmla="*/ 114176 h 114176"/>
                  <a:gd name="connsiteX1" fmla="*/ 4839 w 114261"/>
                  <a:gd name="connsiteY1" fmla="*/ 109423 h 114176"/>
                  <a:gd name="connsiteX2" fmla="*/ 4839 w 114261"/>
                  <a:gd name="connsiteY2" fmla="*/ 86333 h 114176"/>
                  <a:gd name="connsiteX3" fmla="*/ 86333 w 114261"/>
                  <a:gd name="connsiteY3" fmla="*/ 4839 h 114176"/>
                  <a:gd name="connsiteX4" fmla="*/ 109422 w 114261"/>
                  <a:gd name="connsiteY4" fmla="*/ 4839 h 114176"/>
                  <a:gd name="connsiteX5" fmla="*/ 109422 w 114261"/>
                  <a:gd name="connsiteY5" fmla="*/ 27929 h 114176"/>
                  <a:gd name="connsiteX6" fmla="*/ 27928 w 114261"/>
                  <a:gd name="connsiteY6" fmla="*/ 109423 h 114176"/>
                  <a:gd name="connsiteX7" fmla="*/ 16384 w 114261"/>
                  <a:gd name="connsiteY7" fmla="*/ 114176 h 114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4261" h="114176">
                    <a:moveTo>
                      <a:pt x="16384" y="114176"/>
                    </a:moveTo>
                    <a:cubicBezTo>
                      <a:pt x="12309" y="114176"/>
                      <a:pt x="7895" y="112479"/>
                      <a:pt x="4839" y="109423"/>
                    </a:cubicBezTo>
                    <a:cubicBezTo>
                      <a:pt x="-1613" y="102971"/>
                      <a:pt x="-1613" y="92784"/>
                      <a:pt x="4839" y="86333"/>
                    </a:cubicBezTo>
                    <a:lnTo>
                      <a:pt x="86333" y="4839"/>
                    </a:lnTo>
                    <a:cubicBezTo>
                      <a:pt x="92784" y="-1613"/>
                      <a:pt x="102971" y="-1613"/>
                      <a:pt x="109422" y="4839"/>
                    </a:cubicBezTo>
                    <a:cubicBezTo>
                      <a:pt x="115874" y="11290"/>
                      <a:pt x="115874" y="21477"/>
                      <a:pt x="109422" y="27929"/>
                    </a:cubicBezTo>
                    <a:lnTo>
                      <a:pt x="27928" y="109423"/>
                    </a:lnTo>
                    <a:cubicBezTo>
                      <a:pt x="24873" y="112479"/>
                      <a:pt x="20458" y="114176"/>
                      <a:pt x="16384" y="114176"/>
                    </a:cubicBezTo>
                    <a:close/>
                  </a:path>
                </a:pathLst>
              </a:custGeom>
              <a:grpFill/>
              <a:ln w="3393" cap="flat">
                <a:noFill/>
                <a:prstDash val="solid"/>
                <a:miter/>
              </a:ln>
            </p:spPr>
            <p:txBody>
              <a:bodyPr rtlCol="0" anchor="ctr"/>
              <a:lstStyle/>
              <a:p>
                <a:endParaRPr lang="de-DE" dirty="0">
                  <a:solidFill>
                    <a:schemeClr val="bg1"/>
                  </a:solidFill>
                </a:endParaRPr>
              </a:p>
            </p:txBody>
          </p:sp>
          <p:sp>
            <p:nvSpPr>
              <p:cNvPr id="65" name="Freeform 64">
                <a:extLst>
                  <a:ext uri="{FF2B5EF4-FFF2-40B4-BE49-F238E27FC236}">
                    <a16:creationId xmlns:a16="http://schemas.microsoft.com/office/drawing/2014/main" id="{65EF979B-DEE5-E59A-587C-07F20A8CCCE4}"/>
                  </a:ext>
                </a:extLst>
              </p:cNvPr>
              <p:cNvSpPr/>
              <p:nvPr/>
            </p:nvSpPr>
            <p:spPr>
              <a:xfrm>
                <a:off x="7287488" y="3069574"/>
                <a:ext cx="175381" cy="175296"/>
              </a:xfrm>
              <a:custGeom>
                <a:avLst/>
                <a:gdLst>
                  <a:gd name="connsiteX0" fmla="*/ 16384 w 175381"/>
                  <a:gd name="connsiteY0" fmla="*/ 175297 h 175296"/>
                  <a:gd name="connsiteX1" fmla="*/ 4839 w 175381"/>
                  <a:gd name="connsiteY1" fmla="*/ 170543 h 175296"/>
                  <a:gd name="connsiteX2" fmla="*/ 4839 w 175381"/>
                  <a:gd name="connsiteY2" fmla="*/ 147453 h 175296"/>
                  <a:gd name="connsiteX3" fmla="*/ 147454 w 175381"/>
                  <a:gd name="connsiteY3" fmla="*/ 4839 h 175296"/>
                  <a:gd name="connsiteX4" fmla="*/ 170543 w 175381"/>
                  <a:gd name="connsiteY4" fmla="*/ 4839 h 175296"/>
                  <a:gd name="connsiteX5" fmla="*/ 170543 w 175381"/>
                  <a:gd name="connsiteY5" fmla="*/ 27929 h 175296"/>
                  <a:gd name="connsiteX6" fmla="*/ 27928 w 175381"/>
                  <a:gd name="connsiteY6" fmla="*/ 170543 h 175296"/>
                  <a:gd name="connsiteX7" fmla="*/ 16384 w 175381"/>
                  <a:gd name="connsiteY7" fmla="*/ 175297 h 175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5381" h="175296">
                    <a:moveTo>
                      <a:pt x="16384" y="175297"/>
                    </a:moveTo>
                    <a:cubicBezTo>
                      <a:pt x="12309" y="175297"/>
                      <a:pt x="7895" y="173599"/>
                      <a:pt x="4839" y="170543"/>
                    </a:cubicBezTo>
                    <a:cubicBezTo>
                      <a:pt x="-1613" y="164091"/>
                      <a:pt x="-1613" y="153905"/>
                      <a:pt x="4839" y="147453"/>
                    </a:cubicBezTo>
                    <a:lnTo>
                      <a:pt x="147454" y="4839"/>
                    </a:lnTo>
                    <a:cubicBezTo>
                      <a:pt x="153905" y="-1613"/>
                      <a:pt x="164092" y="-1613"/>
                      <a:pt x="170543" y="4839"/>
                    </a:cubicBezTo>
                    <a:cubicBezTo>
                      <a:pt x="176995" y="11290"/>
                      <a:pt x="176995" y="21477"/>
                      <a:pt x="170543" y="27929"/>
                    </a:cubicBezTo>
                    <a:lnTo>
                      <a:pt x="27928" y="170543"/>
                    </a:lnTo>
                    <a:cubicBezTo>
                      <a:pt x="24873" y="173599"/>
                      <a:pt x="20458" y="175297"/>
                      <a:pt x="16384" y="175297"/>
                    </a:cubicBezTo>
                    <a:close/>
                  </a:path>
                </a:pathLst>
              </a:custGeom>
              <a:grpFill/>
              <a:ln w="3393" cap="flat">
                <a:noFill/>
                <a:prstDash val="solid"/>
                <a:miter/>
              </a:ln>
            </p:spPr>
            <p:txBody>
              <a:bodyPr rtlCol="0" anchor="ctr"/>
              <a:lstStyle/>
              <a:p>
                <a:endParaRPr lang="de-DE" dirty="0">
                  <a:solidFill>
                    <a:schemeClr val="bg1"/>
                  </a:solidFill>
                </a:endParaRPr>
              </a:p>
            </p:txBody>
          </p:sp>
          <p:sp>
            <p:nvSpPr>
              <p:cNvPr id="66" name="Freeform 65">
                <a:extLst>
                  <a:ext uri="{FF2B5EF4-FFF2-40B4-BE49-F238E27FC236}">
                    <a16:creationId xmlns:a16="http://schemas.microsoft.com/office/drawing/2014/main" id="{DE19A461-F6BA-682C-4D19-B533508F1CCF}"/>
                  </a:ext>
                </a:extLst>
              </p:cNvPr>
              <p:cNvSpPr/>
              <p:nvPr/>
            </p:nvSpPr>
            <p:spPr>
              <a:xfrm>
                <a:off x="7277386" y="2896437"/>
                <a:ext cx="419693" cy="338585"/>
              </a:xfrm>
              <a:custGeom>
                <a:avLst/>
                <a:gdLst>
                  <a:gd name="connsiteX0" fmla="*/ 16299 w 419693"/>
                  <a:gd name="connsiteY0" fmla="*/ 338246 h 338585"/>
                  <a:gd name="connsiteX1" fmla="*/ 0 w 419693"/>
                  <a:gd name="connsiteY1" fmla="*/ 321947 h 338585"/>
                  <a:gd name="connsiteX2" fmla="*/ 0 w 419693"/>
                  <a:gd name="connsiteY2" fmla="*/ 201744 h 338585"/>
                  <a:gd name="connsiteX3" fmla="*/ 20713 w 419693"/>
                  <a:gd name="connsiteY3" fmla="*/ 151829 h 338585"/>
                  <a:gd name="connsiteX4" fmla="*/ 151782 w 419693"/>
                  <a:gd name="connsiteY4" fmla="*/ 20759 h 338585"/>
                  <a:gd name="connsiteX5" fmla="*/ 198981 w 419693"/>
                  <a:gd name="connsiteY5" fmla="*/ 47 h 338585"/>
                  <a:gd name="connsiteX6" fmla="*/ 248556 w 419693"/>
                  <a:gd name="connsiteY6" fmla="*/ 18043 h 338585"/>
                  <a:gd name="connsiteX7" fmla="*/ 396264 w 419693"/>
                  <a:gd name="connsiteY7" fmla="*/ 151150 h 338585"/>
                  <a:gd name="connsiteX8" fmla="*/ 419694 w 419693"/>
                  <a:gd name="connsiteY8" fmla="*/ 203442 h 338585"/>
                  <a:gd name="connsiteX9" fmla="*/ 419694 w 419693"/>
                  <a:gd name="connsiteY9" fmla="*/ 301574 h 338585"/>
                  <a:gd name="connsiteX10" fmla="*/ 403395 w 419693"/>
                  <a:gd name="connsiteY10" fmla="*/ 317873 h 338585"/>
                  <a:gd name="connsiteX11" fmla="*/ 387096 w 419693"/>
                  <a:gd name="connsiteY11" fmla="*/ 301574 h 338585"/>
                  <a:gd name="connsiteX12" fmla="*/ 387096 w 419693"/>
                  <a:gd name="connsiteY12" fmla="*/ 203442 h 338585"/>
                  <a:gd name="connsiteX13" fmla="*/ 374533 w 419693"/>
                  <a:gd name="connsiteY13" fmla="*/ 175598 h 338585"/>
                  <a:gd name="connsiteX14" fmla="*/ 226825 w 419693"/>
                  <a:gd name="connsiteY14" fmla="*/ 42491 h 338585"/>
                  <a:gd name="connsiteX15" fmla="*/ 200000 w 419693"/>
                  <a:gd name="connsiteY15" fmla="*/ 32984 h 338585"/>
                  <a:gd name="connsiteX16" fmla="*/ 174872 w 419693"/>
                  <a:gd name="connsiteY16" fmla="*/ 44189 h 338585"/>
                  <a:gd name="connsiteX17" fmla="*/ 43803 w 419693"/>
                  <a:gd name="connsiteY17" fmla="*/ 175258 h 338585"/>
                  <a:gd name="connsiteX18" fmla="*/ 32598 w 419693"/>
                  <a:gd name="connsiteY18" fmla="*/ 202083 h 338585"/>
                  <a:gd name="connsiteX19" fmla="*/ 32598 w 419693"/>
                  <a:gd name="connsiteY19" fmla="*/ 322287 h 338585"/>
                  <a:gd name="connsiteX20" fmla="*/ 16299 w 419693"/>
                  <a:gd name="connsiteY20" fmla="*/ 338586 h 338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19693" h="338585">
                    <a:moveTo>
                      <a:pt x="16299" y="338246"/>
                    </a:moveTo>
                    <a:cubicBezTo>
                      <a:pt x="7131" y="338246"/>
                      <a:pt x="0" y="331115"/>
                      <a:pt x="0" y="321947"/>
                    </a:cubicBezTo>
                    <a:lnTo>
                      <a:pt x="0" y="201744"/>
                    </a:lnTo>
                    <a:cubicBezTo>
                      <a:pt x="0" y="183068"/>
                      <a:pt x="7471" y="165072"/>
                      <a:pt x="20713" y="151829"/>
                    </a:cubicBezTo>
                    <a:lnTo>
                      <a:pt x="151782" y="20759"/>
                    </a:lnTo>
                    <a:cubicBezTo>
                      <a:pt x="164686" y="7856"/>
                      <a:pt x="180985" y="726"/>
                      <a:pt x="198981" y="47"/>
                    </a:cubicBezTo>
                    <a:cubicBezTo>
                      <a:pt x="216978" y="-633"/>
                      <a:pt x="234974" y="6159"/>
                      <a:pt x="248556" y="18043"/>
                    </a:cubicBezTo>
                    <a:lnTo>
                      <a:pt x="396264" y="151150"/>
                    </a:lnTo>
                    <a:cubicBezTo>
                      <a:pt x="411205" y="164392"/>
                      <a:pt x="419694" y="183408"/>
                      <a:pt x="419694" y="203442"/>
                    </a:cubicBezTo>
                    <a:lnTo>
                      <a:pt x="419694" y="301574"/>
                    </a:lnTo>
                    <a:cubicBezTo>
                      <a:pt x="419694" y="310742"/>
                      <a:pt x="412563" y="317873"/>
                      <a:pt x="403395" y="317873"/>
                    </a:cubicBezTo>
                    <a:cubicBezTo>
                      <a:pt x="394227" y="317873"/>
                      <a:pt x="387096" y="310742"/>
                      <a:pt x="387096" y="301574"/>
                    </a:cubicBezTo>
                    <a:lnTo>
                      <a:pt x="387096" y="203442"/>
                    </a:lnTo>
                    <a:cubicBezTo>
                      <a:pt x="387096" y="192915"/>
                      <a:pt x="382682" y="182389"/>
                      <a:pt x="374533" y="175598"/>
                    </a:cubicBezTo>
                    <a:lnTo>
                      <a:pt x="226825" y="42491"/>
                    </a:lnTo>
                    <a:cubicBezTo>
                      <a:pt x="219694" y="36040"/>
                      <a:pt x="209847" y="32644"/>
                      <a:pt x="200000" y="32984"/>
                    </a:cubicBezTo>
                    <a:cubicBezTo>
                      <a:pt x="190492" y="32984"/>
                      <a:pt x="182003" y="37058"/>
                      <a:pt x="174872" y="44189"/>
                    </a:cubicBezTo>
                    <a:lnTo>
                      <a:pt x="43803" y="175258"/>
                    </a:lnTo>
                    <a:cubicBezTo>
                      <a:pt x="36672" y="182389"/>
                      <a:pt x="32598" y="191897"/>
                      <a:pt x="32598" y="202083"/>
                    </a:cubicBezTo>
                    <a:lnTo>
                      <a:pt x="32598" y="322287"/>
                    </a:lnTo>
                    <a:cubicBezTo>
                      <a:pt x="32598" y="331455"/>
                      <a:pt x="25467" y="338586"/>
                      <a:pt x="16299" y="338586"/>
                    </a:cubicBezTo>
                    <a:close/>
                  </a:path>
                </a:pathLst>
              </a:custGeom>
              <a:grpFill/>
              <a:ln w="3393" cap="flat">
                <a:noFill/>
                <a:prstDash val="solid"/>
                <a:miter/>
              </a:ln>
            </p:spPr>
            <p:txBody>
              <a:bodyPr rtlCol="0" anchor="ctr"/>
              <a:lstStyle/>
              <a:p>
                <a:endParaRPr lang="de-DE" dirty="0">
                  <a:solidFill>
                    <a:schemeClr val="bg1"/>
                  </a:solidFill>
                </a:endParaRPr>
              </a:p>
            </p:txBody>
          </p:sp>
          <p:sp>
            <p:nvSpPr>
              <p:cNvPr id="67" name="Freeform 66">
                <a:extLst>
                  <a:ext uri="{FF2B5EF4-FFF2-40B4-BE49-F238E27FC236}">
                    <a16:creationId xmlns:a16="http://schemas.microsoft.com/office/drawing/2014/main" id="{7040DFEE-A860-3BB6-ADF9-AB51129DE9E2}"/>
                  </a:ext>
                </a:extLst>
              </p:cNvPr>
              <p:cNvSpPr/>
              <p:nvPr/>
            </p:nvSpPr>
            <p:spPr>
              <a:xfrm>
                <a:off x="7460747" y="3242408"/>
                <a:ext cx="399320" cy="216383"/>
              </a:xfrm>
              <a:custGeom>
                <a:avLst/>
                <a:gdLst>
                  <a:gd name="connsiteX0" fmla="*/ 383022 w 399320"/>
                  <a:gd name="connsiteY0" fmla="*/ 216383 h 216383"/>
                  <a:gd name="connsiteX1" fmla="*/ 375890 w 399320"/>
                  <a:gd name="connsiteY1" fmla="*/ 214686 h 216383"/>
                  <a:gd name="connsiteX2" fmla="*/ 297792 w 399320"/>
                  <a:gd name="connsiteY2" fmla="*/ 175636 h 216383"/>
                  <a:gd name="connsiteX3" fmla="*/ 16299 w 399320"/>
                  <a:gd name="connsiteY3" fmla="*/ 175636 h 216383"/>
                  <a:gd name="connsiteX4" fmla="*/ 0 w 399320"/>
                  <a:gd name="connsiteY4" fmla="*/ 159338 h 216383"/>
                  <a:gd name="connsiteX5" fmla="*/ 16299 w 399320"/>
                  <a:gd name="connsiteY5" fmla="*/ 143039 h 216383"/>
                  <a:gd name="connsiteX6" fmla="*/ 301528 w 399320"/>
                  <a:gd name="connsiteY6" fmla="*/ 143039 h 216383"/>
                  <a:gd name="connsiteX7" fmla="*/ 308659 w 399320"/>
                  <a:gd name="connsiteY7" fmla="*/ 144737 h 216383"/>
                  <a:gd name="connsiteX8" fmla="*/ 366723 w 399320"/>
                  <a:gd name="connsiteY8" fmla="*/ 173599 h 216383"/>
                  <a:gd name="connsiteX9" fmla="*/ 366723 w 399320"/>
                  <a:gd name="connsiteY9" fmla="*/ 63243 h 216383"/>
                  <a:gd name="connsiteX10" fmla="*/ 308659 w 399320"/>
                  <a:gd name="connsiteY10" fmla="*/ 92105 h 216383"/>
                  <a:gd name="connsiteX11" fmla="*/ 301528 w 399320"/>
                  <a:gd name="connsiteY11" fmla="*/ 93803 h 216383"/>
                  <a:gd name="connsiteX12" fmla="*/ 184040 w 399320"/>
                  <a:gd name="connsiteY12" fmla="*/ 93803 h 216383"/>
                  <a:gd name="connsiteX13" fmla="*/ 135823 w 399320"/>
                  <a:gd name="connsiteY13" fmla="*/ 61884 h 216383"/>
                  <a:gd name="connsiteX14" fmla="*/ 147029 w 399320"/>
                  <a:gd name="connsiteY14" fmla="*/ 4839 h 216383"/>
                  <a:gd name="connsiteX15" fmla="*/ 170119 w 399320"/>
                  <a:gd name="connsiteY15" fmla="*/ 4839 h 216383"/>
                  <a:gd name="connsiteX16" fmla="*/ 170119 w 399320"/>
                  <a:gd name="connsiteY16" fmla="*/ 27929 h 216383"/>
                  <a:gd name="connsiteX17" fmla="*/ 166044 w 399320"/>
                  <a:gd name="connsiteY17" fmla="*/ 49321 h 216383"/>
                  <a:gd name="connsiteX18" fmla="*/ 184040 w 399320"/>
                  <a:gd name="connsiteY18" fmla="*/ 61205 h 216383"/>
                  <a:gd name="connsiteX19" fmla="*/ 297453 w 399320"/>
                  <a:gd name="connsiteY19" fmla="*/ 61205 h 216383"/>
                  <a:gd name="connsiteX20" fmla="*/ 375551 w 399320"/>
                  <a:gd name="connsiteY20" fmla="*/ 22156 h 216383"/>
                  <a:gd name="connsiteX21" fmla="*/ 391510 w 399320"/>
                  <a:gd name="connsiteY21" fmla="*/ 22835 h 216383"/>
                  <a:gd name="connsiteX22" fmla="*/ 399320 w 399320"/>
                  <a:gd name="connsiteY22" fmla="*/ 36757 h 216383"/>
                  <a:gd name="connsiteX23" fmla="*/ 399320 w 399320"/>
                  <a:gd name="connsiteY23" fmla="*/ 199745 h 216383"/>
                  <a:gd name="connsiteX24" fmla="*/ 391510 w 399320"/>
                  <a:gd name="connsiteY24" fmla="*/ 213667 h 216383"/>
                  <a:gd name="connsiteX25" fmla="*/ 383022 w 399320"/>
                  <a:gd name="connsiteY25" fmla="*/ 216044 h 2163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399320" h="216383">
                    <a:moveTo>
                      <a:pt x="383022" y="216383"/>
                    </a:moveTo>
                    <a:cubicBezTo>
                      <a:pt x="380645" y="216383"/>
                      <a:pt x="377928" y="215704"/>
                      <a:pt x="375890" y="214686"/>
                    </a:cubicBezTo>
                    <a:lnTo>
                      <a:pt x="297792" y="175636"/>
                    </a:lnTo>
                    <a:lnTo>
                      <a:pt x="16299" y="175636"/>
                    </a:lnTo>
                    <a:cubicBezTo>
                      <a:pt x="7131" y="175636"/>
                      <a:pt x="0" y="168506"/>
                      <a:pt x="0" y="159338"/>
                    </a:cubicBezTo>
                    <a:cubicBezTo>
                      <a:pt x="0" y="150170"/>
                      <a:pt x="7131" y="143039"/>
                      <a:pt x="16299" y="143039"/>
                    </a:cubicBezTo>
                    <a:lnTo>
                      <a:pt x="301528" y="143039"/>
                    </a:lnTo>
                    <a:cubicBezTo>
                      <a:pt x="303904" y="143039"/>
                      <a:pt x="306621" y="143718"/>
                      <a:pt x="308659" y="144737"/>
                    </a:cubicBezTo>
                    <a:lnTo>
                      <a:pt x="366723" y="173599"/>
                    </a:lnTo>
                    <a:lnTo>
                      <a:pt x="366723" y="63243"/>
                    </a:lnTo>
                    <a:lnTo>
                      <a:pt x="308659" y="92105"/>
                    </a:lnTo>
                    <a:cubicBezTo>
                      <a:pt x="306281" y="93124"/>
                      <a:pt x="303904" y="93803"/>
                      <a:pt x="301528" y="93803"/>
                    </a:cubicBezTo>
                    <a:lnTo>
                      <a:pt x="184040" y="93803"/>
                    </a:lnTo>
                    <a:cubicBezTo>
                      <a:pt x="162988" y="93803"/>
                      <a:pt x="143973" y="81239"/>
                      <a:pt x="135823" y="61884"/>
                    </a:cubicBezTo>
                    <a:cubicBezTo>
                      <a:pt x="127674" y="42190"/>
                      <a:pt x="132089" y="19779"/>
                      <a:pt x="147029" y="4839"/>
                    </a:cubicBezTo>
                    <a:cubicBezTo>
                      <a:pt x="153480" y="-1613"/>
                      <a:pt x="163667" y="-1613"/>
                      <a:pt x="170119" y="4839"/>
                    </a:cubicBezTo>
                    <a:cubicBezTo>
                      <a:pt x="176570" y="11290"/>
                      <a:pt x="176570" y="21477"/>
                      <a:pt x="170119" y="27929"/>
                    </a:cubicBezTo>
                    <a:cubicBezTo>
                      <a:pt x="164686" y="33362"/>
                      <a:pt x="162988" y="41851"/>
                      <a:pt x="166044" y="49321"/>
                    </a:cubicBezTo>
                    <a:cubicBezTo>
                      <a:pt x="169100" y="56452"/>
                      <a:pt x="176231" y="61205"/>
                      <a:pt x="184040" y="61205"/>
                    </a:cubicBezTo>
                    <a:lnTo>
                      <a:pt x="297453" y="61205"/>
                    </a:lnTo>
                    <a:lnTo>
                      <a:pt x="375551" y="22156"/>
                    </a:lnTo>
                    <a:cubicBezTo>
                      <a:pt x="380645" y="19779"/>
                      <a:pt x="386757" y="19779"/>
                      <a:pt x="391510" y="22835"/>
                    </a:cubicBezTo>
                    <a:cubicBezTo>
                      <a:pt x="396264" y="25891"/>
                      <a:pt x="399320" y="30985"/>
                      <a:pt x="399320" y="36757"/>
                    </a:cubicBezTo>
                    <a:lnTo>
                      <a:pt x="399320" y="199745"/>
                    </a:lnTo>
                    <a:cubicBezTo>
                      <a:pt x="399320" y="205517"/>
                      <a:pt x="396264" y="210611"/>
                      <a:pt x="391510" y="213667"/>
                    </a:cubicBezTo>
                    <a:cubicBezTo>
                      <a:pt x="388794" y="215365"/>
                      <a:pt x="386077" y="216044"/>
                      <a:pt x="383022" y="216044"/>
                    </a:cubicBezTo>
                    <a:close/>
                  </a:path>
                </a:pathLst>
              </a:custGeom>
              <a:grpFill/>
              <a:ln w="3393" cap="flat">
                <a:noFill/>
                <a:prstDash val="solid"/>
                <a:miter/>
              </a:ln>
            </p:spPr>
            <p:txBody>
              <a:bodyPr rtlCol="0" anchor="ctr"/>
              <a:lstStyle/>
              <a:p>
                <a:endParaRPr lang="de-DE" dirty="0">
                  <a:solidFill>
                    <a:schemeClr val="bg1"/>
                  </a:solidFill>
                </a:endParaRPr>
              </a:p>
            </p:txBody>
          </p:sp>
        </p:grpSp>
      </p:grpSp>
      <p:sp>
        <p:nvSpPr>
          <p:cNvPr id="82" name="Triangle 81">
            <a:extLst>
              <a:ext uri="{FF2B5EF4-FFF2-40B4-BE49-F238E27FC236}">
                <a16:creationId xmlns:a16="http://schemas.microsoft.com/office/drawing/2014/main" id="{85343D8E-80ED-B6A2-3672-51E599E083FF}"/>
              </a:ext>
            </a:extLst>
          </p:cNvPr>
          <p:cNvSpPr/>
          <p:nvPr userDrawn="1"/>
        </p:nvSpPr>
        <p:spPr>
          <a:xfrm rot="5400000">
            <a:off x="-235528" y="3015889"/>
            <a:ext cx="2124000" cy="369454"/>
          </a:xfrm>
          <a:prstGeom prst="triangle">
            <a:avLst/>
          </a:prstGeom>
          <a:solidFill>
            <a:srgbClr val="4763A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grpSp>
        <p:nvGrpSpPr>
          <p:cNvPr id="83" name="Graphic 2">
            <a:extLst>
              <a:ext uri="{FF2B5EF4-FFF2-40B4-BE49-F238E27FC236}">
                <a16:creationId xmlns:a16="http://schemas.microsoft.com/office/drawing/2014/main" id="{690B99A8-18C4-3E05-4948-D0422BC8F9CA}"/>
              </a:ext>
            </a:extLst>
          </p:cNvPr>
          <p:cNvGrpSpPr/>
          <p:nvPr userDrawn="1"/>
        </p:nvGrpSpPr>
        <p:grpSpPr>
          <a:xfrm>
            <a:off x="189729" y="2872509"/>
            <a:ext cx="677287" cy="579539"/>
            <a:chOff x="7236754" y="940858"/>
            <a:chExt cx="1133079" cy="969549"/>
          </a:xfrm>
          <a:solidFill>
            <a:schemeClr val="bg1"/>
          </a:solidFill>
        </p:grpSpPr>
        <p:grpSp>
          <p:nvGrpSpPr>
            <p:cNvPr id="84" name="Graphic 2">
              <a:extLst>
                <a:ext uri="{FF2B5EF4-FFF2-40B4-BE49-F238E27FC236}">
                  <a16:creationId xmlns:a16="http://schemas.microsoft.com/office/drawing/2014/main" id="{E72902E3-4E89-EBC4-8071-C42E78356CE7}"/>
                </a:ext>
              </a:extLst>
            </p:cNvPr>
            <p:cNvGrpSpPr/>
            <p:nvPr/>
          </p:nvGrpSpPr>
          <p:grpSpPr>
            <a:xfrm>
              <a:off x="7884516" y="1486640"/>
              <a:ext cx="203734" cy="61120"/>
              <a:chOff x="7884516" y="1486640"/>
              <a:chExt cx="203734" cy="61120"/>
            </a:xfrm>
            <a:grpFill/>
          </p:grpSpPr>
          <p:sp>
            <p:nvSpPr>
              <p:cNvPr id="97" name="Freeform 96">
                <a:extLst>
                  <a:ext uri="{FF2B5EF4-FFF2-40B4-BE49-F238E27FC236}">
                    <a16:creationId xmlns:a16="http://schemas.microsoft.com/office/drawing/2014/main" id="{7154CCAB-9960-D7CC-2E4C-71C934FDC6F9}"/>
                  </a:ext>
                </a:extLst>
              </p:cNvPr>
              <p:cNvSpPr/>
              <p:nvPr/>
            </p:nvSpPr>
            <p:spPr>
              <a:xfrm>
                <a:off x="8047503" y="1486640"/>
                <a:ext cx="40746" cy="40746"/>
              </a:xfrm>
              <a:custGeom>
                <a:avLst/>
                <a:gdLst>
                  <a:gd name="connsiteX0" fmla="*/ 0 w 40746"/>
                  <a:gd name="connsiteY0" fmla="*/ 20373 h 40746"/>
                  <a:gd name="connsiteX1" fmla="*/ 20373 w 40746"/>
                  <a:gd name="connsiteY1" fmla="*/ 0 h 40746"/>
                  <a:gd name="connsiteX2" fmla="*/ 40747 w 40746"/>
                  <a:gd name="connsiteY2" fmla="*/ 20373 h 40746"/>
                  <a:gd name="connsiteX3" fmla="*/ 20373 w 40746"/>
                  <a:gd name="connsiteY3" fmla="*/ 40747 h 40746"/>
                  <a:gd name="connsiteX4" fmla="*/ 0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0" y="20373"/>
                    </a:moveTo>
                    <a:cubicBezTo>
                      <a:pt x="0" y="9168"/>
                      <a:pt x="9168" y="0"/>
                      <a:pt x="20373" y="0"/>
                    </a:cubicBezTo>
                    <a:cubicBezTo>
                      <a:pt x="31579" y="0"/>
                      <a:pt x="40747" y="9168"/>
                      <a:pt x="40747" y="20373"/>
                    </a:cubicBezTo>
                    <a:cubicBezTo>
                      <a:pt x="40747" y="31579"/>
                      <a:pt x="31579" y="40747"/>
                      <a:pt x="20373" y="40747"/>
                    </a:cubicBezTo>
                    <a:cubicBezTo>
                      <a:pt x="9168" y="40747"/>
                      <a:pt x="0" y="31579"/>
                      <a:pt x="0" y="20373"/>
                    </a:cubicBezTo>
                    <a:close/>
                  </a:path>
                </a:pathLst>
              </a:custGeom>
              <a:grpFill/>
              <a:ln w="3393" cap="flat">
                <a:noFill/>
                <a:prstDash val="solid"/>
                <a:miter/>
              </a:ln>
            </p:spPr>
            <p:txBody>
              <a:bodyPr rtlCol="0" anchor="ctr"/>
              <a:lstStyle/>
              <a:p>
                <a:endParaRPr lang="de-DE" dirty="0">
                  <a:solidFill>
                    <a:schemeClr val="bg1"/>
                  </a:solidFill>
                </a:endParaRPr>
              </a:p>
            </p:txBody>
          </p:sp>
          <p:sp>
            <p:nvSpPr>
              <p:cNvPr id="98" name="Freeform 97">
                <a:extLst>
                  <a:ext uri="{FF2B5EF4-FFF2-40B4-BE49-F238E27FC236}">
                    <a16:creationId xmlns:a16="http://schemas.microsoft.com/office/drawing/2014/main" id="{4F60786F-0CBD-6F76-1F92-F326FD154BA8}"/>
                  </a:ext>
                </a:extLst>
              </p:cNvPr>
              <p:cNvSpPr/>
              <p:nvPr/>
            </p:nvSpPr>
            <p:spPr>
              <a:xfrm>
                <a:off x="7884516" y="1507013"/>
                <a:ext cx="40746" cy="40746"/>
              </a:xfrm>
              <a:custGeom>
                <a:avLst/>
                <a:gdLst>
                  <a:gd name="connsiteX0" fmla="*/ 20373 w 40746"/>
                  <a:gd name="connsiteY0" fmla="*/ 40747 h 40746"/>
                  <a:gd name="connsiteX1" fmla="*/ 0 w 40746"/>
                  <a:gd name="connsiteY1" fmla="*/ 20373 h 40746"/>
                  <a:gd name="connsiteX2" fmla="*/ 20373 w 40746"/>
                  <a:gd name="connsiteY2" fmla="*/ 0 h 40746"/>
                  <a:gd name="connsiteX3" fmla="*/ 40747 w 40746"/>
                  <a:gd name="connsiteY3" fmla="*/ 20373 h 40746"/>
                  <a:gd name="connsiteX4" fmla="*/ 20373 w 40746"/>
                  <a:gd name="connsiteY4" fmla="*/ 40747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40747"/>
                    </a:moveTo>
                    <a:cubicBezTo>
                      <a:pt x="9168" y="40747"/>
                      <a:pt x="0" y="31579"/>
                      <a:pt x="0" y="20373"/>
                    </a:cubicBezTo>
                    <a:cubicBezTo>
                      <a:pt x="0" y="9168"/>
                      <a:pt x="9168" y="0"/>
                      <a:pt x="20373" y="0"/>
                    </a:cubicBezTo>
                    <a:cubicBezTo>
                      <a:pt x="31579" y="0"/>
                      <a:pt x="40747" y="9168"/>
                      <a:pt x="40747" y="20373"/>
                    </a:cubicBezTo>
                    <a:cubicBezTo>
                      <a:pt x="40747" y="31579"/>
                      <a:pt x="31579" y="40747"/>
                      <a:pt x="20373" y="40747"/>
                    </a:cubicBezTo>
                    <a:close/>
                  </a:path>
                </a:pathLst>
              </a:custGeom>
              <a:grpFill/>
              <a:ln w="3393" cap="flat">
                <a:noFill/>
                <a:prstDash val="solid"/>
                <a:miter/>
              </a:ln>
            </p:spPr>
            <p:txBody>
              <a:bodyPr rtlCol="0" anchor="ctr"/>
              <a:lstStyle/>
              <a:p>
                <a:endParaRPr lang="de-DE" dirty="0">
                  <a:solidFill>
                    <a:schemeClr val="bg1"/>
                  </a:solidFill>
                </a:endParaRPr>
              </a:p>
            </p:txBody>
          </p:sp>
        </p:grpSp>
        <p:grpSp>
          <p:nvGrpSpPr>
            <p:cNvPr id="85" name="Graphic 2">
              <a:extLst>
                <a:ext uri="{FF2B5EF4-FFF2-40B4-BE49-F238E27FC236}">
                  <a16:creationId xmlns:a16="http://schemas.microsoft.com/office/drawing/2014/main" id="{596C6657-3002-2375-2EB9-B1168F6E560D}"/>
                </a:ext>
              </a:extLst>
            </p:cNvPr>
            <p:cNvGrpSpPr/>
            <p:nvPr/>
          </p:nvGrpSpPr>
          <p:grpSpPr>
            <a:xfrm>
              <a:off x="7236754" y="940858"/>
              <a:ext cx="1133079" cy="969549"/>
              <a:chOff x="7236754" y="940858"/>
              <a:chExt cx="1133079" cy="969549"/>
            </a:xfrm>
            <a:grpFill/>
          </p:grpSpPr>
          <p:sp>
            <p:nvSpPr>
              <p:cNvPr id="86" name="Freeform 85">
                <a:extLst>
                  <a:ext uri="{FF2B5EF4-FFF2-40B4-BE49-F238E27FC236}">
                    <a16:creationId xmlns:a16="http://schemas.microsoft.com/office/drawing/2014/main" id="{637CC301-62BA-ACE9-996E-C109AFD00CBC}"/>
                  </a:ext>
                </a:extLst>
              </p:cNvPr>
              <p:cNvSpPr/>
              <p:nvPr/>
            </p:nvSpPr>
            <p:spPr>
              <a:xfrm>
                <a:off x="8194447" y="1585153"/>
                <a:ext cx="32767" cy="32555"/>
              </a:xfrm>
              <a:custGeom>
                <a:avLst/>
                <a:gdLst>
                  <a:gd name="connsiteX0" fmla="*/ 16384 w 32767"/>
                  <a:gd name="connsiteY0" fmla="*/ 32556 h 32555"/>
                  <a:gd name="connsiteX1" fmla="*/ 4838 w 32767"/>
                  <a:gd name="connsiteY1" fmla="*/ 27802 h 32555"/>
                  <a:gd name="connsiteX2" fmla="*/ 4838 w 32767"/>
                  <a:gd name="connsiteY2" fmla="*/ 4712 h 32555"/>
                  <a:gd name="connsiteX3" fmla="*/ 27929 w 32767"/>
                  <a:gd name="connsiteY3" fmla="*/ 4712 h 32555"/>
                  <a:gd name="connsiteX4" fmla="*/ 27929 w 32767"/>
                  <a:gd name="connsiteY4" fmla="*/ 4712 h 32555"/>
                  <a:gd name="connsiteX5" fmla="*/ 27929 w 32767"/>
                  <a:gd name="connsiteY5" fmla="*/ 27802 h 32555"/>
                  <a:gd name="connsiteX6" fmla="*/ 16384 w 32767"/>
                  <a:gd name="connsiteY6" fmla="*/ 32556 h 325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767" h="32555">
                    <a:moveTo>
                      <a:pt x="16384" y="32556"/>
                    </a:moveTo>
                    <a:cubicBezTo>
                      <a:pt x="12309" y="32556"/>
                      <a:pt x="7895" y="30858"/>
                      <a:pt x="4838" y="27802"/>
                    </a:cubicBezTo>
                    <a:cubicBezTo>
                      <a:pt x="-1613" y="21351"/>
                      <a:pt x="-1613" y="10824"/>
                      <a:pt x="4838" y="4712"/>
                    </a:cubicBezTo>
                    <a:cubicBezTo>
                      <a:pt x="11291" y="-1400"/>
                      <a:pt x="21477" y="-1739"/>
                      <a:pt x="27929" y="4712"/>
                    </a:cubicBezTo>
                    <a:lnTo>
                      <a:pt x="27929" y="4712"/>
                    </a:lnTo>
                    <a:cubicBezTo>
                      <a:pt x="34380" y="11164"/>
                      <a:pt x="34380" y="21690"/>
                      <a:pt x="27929" y="27802"/>
                    </a:cubicBezTo>
                    <a:cubicBezTo>
                      <a:pt x="24873" y="30858"/>
                      <a:pt x="20458" y="32556"/>
                      <a:pt x="16384" y="32556"/>
                    </a:cubicBezTo>
                    <a:close/>
                  </a:path>
                </a:pathLst>
              </a:custGeom>
              <a:grpFill/>
              <a:ln w="3393" cap="flat">
                <a:noFill/>
                <a:prstDash val="solid"/>
                <a:miter/>
              </a:ln>
            </p:spPr>
            <p:txBody>
              <a:bodyPr rtlCol="0" anchor="ctr"/>
              <a:lstStyle/>
              <a:p>
                <a:endParaRPr lang="de-DE" dirty="0">
                  <a:solidFill>
                    <a:schemeClr val="bg1"/>
                  </a:solidFill>
                </a:endParaRPr>
              </a:p>
            </p:txBody>
          </p:sp>
          <p:sp>
            <p:nvSpPr>
              <p:cNvPr id="87" name="Freeform 86">
                <a:extLst>
                  <a:ext uri="{FF2B5EF4-FFF2-40B4-BE49-F238E27FC236}">
                    <a16:creationId xmlns:a16="http://schemas.microsoft.com/office/drawing/2014/main" id="{89F0F5EE-0366-BC24-8259-3E80E59F6623}"/>
                  </a:ext>
                </a:extLst>
              </p:cNvPr>
              <p:cNvSpPr/>
              <p:nvPr/>
            </p:nvSpPr>
            <p:spPr>
              <a:xfrm>
                <a:off x="7522044" y="1531461"/>
                <a:ext cx="847789" cy="378946"/>
              </a:xfrm>
              <a:custGeom>
                <a:avLst/>
                <a:gdLst>
                  <a:gd name="connsiteX0" fmla="*/ 16123 w 847789"/>
                  <a:gd name="connsiteY0" fmla="*/ 378947 h 378946"/>
                  <a:gd name="connsiteX1" fmla="*/ 7974 w 847789"/>
                  <a:gd name="connsiteY1" fmla="*/ 376570 h 378946"/>
                  <a:gd name="connsiteX2" fmla="*/ 2201 w 847789"/>
                  <a:gd name="connsiteY2" fmla="*/ 354159 h 378946"/>
                  <a:gd name="connsiteX3" fmla="*/ 158737 w 847789"/>
                  <a:gd name="connsiteY3" fmla="*/ 244142 h 378946"/>
                  <a:gd name="connsiteX4" fmla="*/ 290825 w 847789"/>
                  <a:gd name="connsiteY4" fmla="*/ 263157 h 378946"/>
                  <a:gd name="connsiteX5" fmla="*/ 443966 w 847789"/>
                  <a:gd name="connsiteY5" fmla="*/ 284889 h 378946"/>
                  <a:gd name="connsiteX6" fmla="*/ 678261 w 847789"/>
                  <a:gd name="connsiteY6" fmla="*/ 186417 h 378946"/>
                  <a:gd name="connsiteX7" fmla="*/ 808312 w 847789"/>
                  <a:gd name="connsiteY7" fmla="*/ 37691 h 378946"/>
                  <a:gd name="connsiteX8" fmla="*/ 790655 w 847789"/>
                  <a:gd name="connsiteY8" fmla="*/ 32258 h 378946"/>
                  <a:gd name="connsiteX9" fmla="*/ 759076 w 847789"/>
                  <a:gd name="connsiteY9" fmla="*/ 42784 h 378946"/>
                  <a:gd name="connsiteX10" fmla="*/ 698634 w 847789"/>
                  <a:gd name="connsiteY10" fmla="*/ 83192 h 378946"/>
                  <a:gd name="connsiteX11" fmla="*/ 692862 w 847789"/>
                  <a:gd name="connsiteY11" fmla="*/ 87266 h 378946"/>
                  <a:gd name="connsiteX12" fmla="*/ 607294 w 847789"/>
                  <a:gd name="connsiteY12" fmla="*/ 134465 h 378946"/>
                  <a:gd name="connsiteX13" fmla="*/ 590995 w 847789"/>
                  <a:gd name="connsiteY13" fmla="*/ 118166 h 378946"/>
                  <a:gd name="connsiteX14" fmla="*/ 607294 w 847789"/>
                  <a:gd name="connsiteY14" fmla="*/ 101867 h 378946"/>
                  <a:gd name="connsiteX15" fmla="*/ 673507 w 847789"/>
                  <a:gd name="connsiteY15" fmla="*/ 61120 h 378946"/>
                  <a:gd name="connsiteX16" fmla="*/ 679280 w 847789"/>
                  <a:gd name="connsiteY16" fmla="*/ 57046 h 378946"/>
                  <a:gd name="connsiteX17" fmla="*/ 743796 w 847789"/>
                  <a:gd name="connsiteY17" fmla="*/ 14261 h 378946"/>
                  <a:gd name="connsiteX18" fmla="*/ 790655 w 847789"/>
                  <a:gd name="connsiteY18" fmla="*/ 0 h 378946"/>
                  <a:gd name="connsiteX19" fmla="*/ 844304 w 847789"/>
                  <a:gd name="connsiteY19" fmla="*/ 26485 h 378946"/>
                  <a:gd name="connsiteX20" fmla="*/ 843625 w 847789"/>
                  <a:gd name="connsiteY20" fmla="*/ 47199 h 378946"/>
                  <a:gd name="connsiteX21" fmla="*/ 701011 w 847789"/>
                  <a:gd name="connsiteY21" fmla="*/ 210186 h 378946"/>
                  <a:gd name="connsiteX22" fmla="*/ 696597 w 847789"/>
                  <a:gd name="connsiteY22" fmla="*/ 213921 h 378946"/>
                  <a:gd name="connsiteX23" fmla="*/ 444306 w 847789"/>
                  <a:gd name="connsiteY23" fmla="*/ 317826 h 378946"/>
                  <a:gd name="connsiteX24" fmla="*/ 285053 w 847789"/>
                  <a:gd name="connsiteY24" fmla="*/ 295755 h 378946"/>
                  <a:gd name="connsiteX25" fmla="*/ 159077 w 847789"/>
                  <a:gd name="connsiteY25" fmla="*/ 277079 h 378946"/>
                  <a:gd name="connsiteX26" fmla="*/ 30384 w 847789"/>
                  <a:gd name="connsiteY26" fmla="*/ 370797 h 378946"/>
                  <a:gd name="connsiteX27" fmla="*/ 16463 w 847789"/>
                  <a:gd name="connsiteY27" fmla="*/ 378607 h 3789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847789" h="378946">
                    <a:moveTo>
                      <a:pt x="16123" y="378947"/>
                    </a:moveTo>
                    <a:cubicBezTo>
                      <a:pt x="13406" y="378947"/>
                      <a:pt x="10350" y="378267"/>
                      <a:pt x="7974" y="376570"/>
                    </a:cubicBezTo>
                    <a:cubicBezTo>
                      <a:pt x="164" y="371816"/>
                      <a:pt x="-2213" y="361969"/>
                      <a:pt x="2201" y="354159"/>
                    </a:cubicBezTo>
                    <a:cubicBezTo>
                      <a:pt x="4917" y="349745"/>
                      <a:pt x="68414" y="244142"/>
                      <a:pt x="158737" y="244142"/>
                    </a:cubicBezTo>
                    <a:cubicBezTo>
                      <a:pt x="249060" y="244142"/>
                      <a:pt x="239212" y="253310"/>
                      <a:pt x="290825" y="263157"/>
                    </a:cubicBezTo>
                    <a:cubicBezTo>
                      <a:pt x="346852" y="273684"/>
                      <a:pt x="404577" y="284889"/>
                      <a:pt x="443966" y="284889"/>
                    </a:cubicBezTo>
                    <a:cubicBezTo>
                      <a:pt x="483355" y="284889"/>
                      <a:pt x="625289" y="214940"/>
                      <a:pt x="678261" y="186417"/>
                    </a:cubicBezTo>
                    <a:lnTo>
                      <a:pt x="808312" y="37691"/>
                    </a:lnTo>
                    <a:cubicBezTo>
                      <a:pt x="803557" y="34635"/>
                      <a:pt x="797446" y="32258"/>
                      <a:pt x="790655" y="32258"/>
                    </a:cubicBezTo>
                    <a:cubicBezTo>
                      <a:pt x="783864" y="32258"/>
                      <a:pt x="772318" y="35654"/>
                      <a:pt x="759076" y="42784"/>
                    </a:cubicBezTo>
                    <a:cubicBezTo>
                      <a:pt x="741079" y="52631"/>
                      <a:pt x="721045" y="66893"/>
                      <a:pt x="698634" y="83192"/>
                    </a:cubicBezTo>
                    <a:lnTo>
                      <a:pt x="692862" y="87266"/>
                    </a:lnTo>
                    <a:cubicBezTo>
                      <a:pt x="653473" y="116468"/>
                      <a:pt x="628006" y="134465"/>
                      <a:pt x="607294" y="134465"/>
                    </a:cubicBezTo>
                    <a:cubicBezTo>
                      <a:pt x="586580" y="134465"/>
                      <a:pt x="590995" y="127334"/>
                      <a:pt x="590995" y="118166"/>
                    </a:cubicBezTo>
                    <a:cubicBezTo>
                      <a:pt x="590995" y="108998"/>
                      <a:pt x="598125" y="101867"/>
                      <a:pt x="607294" y="101867"/>
                    </a:cubicBezTo>
                    <a:cubicBezTo>
                      <a:pt x="616461" y="101867"/>
                      <a:pt x="650417" y="78438"/>
                      <a:pt x="673507" y="61120"/>
                    </a:cubicBezTo>
                    <a:lnTo>
                      <a:pt x="679280" y="57046"/>
                    </a:lnTo>
                    <a:cubicBezTo>
                      <a:pt x="702709" y="40068"/>
                      <a:pt x="723761" y="25127"/>
                      <a:pt x="743796" y="14261"/>
                    </a:cubicBezTo>
                    <a:cubicBezTo>
                      <a:pt x="762131" y="4754"/>
                      <a:pt x="777412" y="0"/>
                      <a:pt x="790655" y="0"/>
                    </a:cubicBezTo>
                    <a:cubicBezTo>
                      <a:pt x="822913" y="0"/>
                      <a:pt x="843286" y="25467"/>
                      <a:pt x="844304" y="26485"/>
                    </a:cubicBezTo>
                    <a:cubicBezTo>
                      <a:pt x="849059" y="32597"/>
                      <a:pt x="849059" y="41426"/>
                      <a:pt x="843625" y="47199"/>
                    </a:cubicBezTo>
                    <a:lnTo>
                      <a:pt x="701011" y="210186"/>
                    </a:lnTo>
                    <a:cubicBezTo>
                      <a:pt x="699653" y="211545"/>
                      <a:pt x="698294" y="212903"/>
                      <a:pt x="696597" y="213921"/>
                    </a:cubicBezTo>
                    <a:cubicBezTo>
                      <a:pt x="677242" y="224448"/>
                      <a:pt x="504407" y="317826"/>
                      <a:pt x="444306" y="317826"/>
                    </a:cubicBezTo>
                    <a:cubicBezTo>
                      <a:pt x="384203" y="317826"/>
                      <a:pt x="342438" y="306621"/>
                      <a:pt x="285053" y="295755"/>
                    </a:cubicBezTo>
                    <a:cubicBezTo>
                      <a:pt x="235138" y="286247"/>
                      <a:pt x="187600" y="277079"/>
                      <a:pt x="159077" y="277079"/>
                    </a:cubicBezTo>
                    <a:cubicBezTo>
                      <a:pt x="87090" y="277079"/>
                      <a:pt x="31063" y="370118"/>
                      <a:pt x="30384" y="370797"/>
                    </a:cubicBezTo>
                    <a:cubicBezTo>
                      <a:pt x="27328" y="375891"/>
                      <a:pt x="21895" y="378607"/>
                      <a:pt x="16463" y="378607"/>
                    </a:cubicBezTo>
                    <a:close/>
                  </a:path>
                </a:pathLst>
              </a:custGeom>
              <a:grpFill/>
              <a:ln w="3393" cap="flat">
                <a:noFill/>
                <a:prstDash val="solid"/>
                <a:miter/>
              </a:ln>
            </p:spPr>
            <p:txBody>
              <a:bodyPr rtlCol="0" anchor="ctr"/>
              <a:lstStyle/>
              <a:p>
                <a:endParaRPr lang="de-DE" dirty="0">
                  <a:solidFill>
                    <a:schemeClr val="bg1"/>
                  </a:solidFill>
                </a:endParaRPr>
              </a:p>
            </p:txBody>
          </p:sp>
          <p:sp>
            <p:nvSpPr>
              <p:cNvPr id="88" name="Freeform 87">
                <a:extLst>
                  <a:ext uri="{FF2B5EF4-FFF2-40B4-BE49-F238E27FC236}">
                    <a16:creationId xmlns:a16="http://schemas.microsoft.com/office/drawing/2014/main" id="{A80D824C-BBA6-CB43-6481-8F9A292EBC5F}"/>
                  </a:ext>
                </a:extLst>
              </p:cNvPr>
              <p:cNvSpPr/>
              <p:nvPr/>
            </p:nvSpPr>
            <p:spPr>
              <a:xfrm>
                <a:off x="7236754" y="1470341"/>
                <a:ext cx="908713" cy="317826"/>
              </a:xfrm>
              <a:custGeom>
                <a:avLst/>
                <a:gdLst>
                  <a:gd name="connsiteX0" fmla="*/ 16184 w 908713"/>
                  <a:gd name="connsiteY0" fmla="*/ 317826 h 317826"/>
                  <a:gd name="connsiteX1" fmla="*/ 2941 w 908713"/>
                  <a:gd name="connsiteY1" fmla="*/ 311035 h 317826"/>
                  <a:gd name="connsiteX2" fmla="*/ 6676 w 908713"/>
                  <a:gd name="connsiteY2" fmla="*/ 288285 h 317826"/>
                  <a:gd name="connsiteX3" fmla="*/ 146914 w 908713"/>
                  <a:gd name="connsiteY3" fmla="*/ 188115 h 317826"/>
                  <a:gd name="connsiteX4" fmla="*/ 403280 w 908713"/>
                  <a:gd name="connsiteY4" fmla="*/ 0 h 317826"/>
                  <a:gd name="connsiteX5" fmla="*/ 448780 w 908713"/>
                  <a:gd name="connsiteY5" fmla="*/ 4414 h 317826"/>
                  <a:gd name="connsiteX6" fmla="*/ 596488 w 908713"/>
                  <a:gd name="connsiteY6" fmla="*/ 84550 h 317826"/>
                  <a:gd name="connsiteX7" fmla="*/ 710920 w 908713"/>
                  <a:gd name="connsiteY7" fmla="*/ 141596 h 317826"/>
                  <a:gd name="connsiteX8" fmla="*/ 831123 w 908713"/>
                  <a:gd name="connsiteY8" fmla="*/ 122241 h 317826"/>
                  <a:gd name="connsiteX9" fmla="*/ 907863 w 908713"/>
                  <a:gd name="connsiteY9" fmla="*/ 174193 h 317826"/>
                  <a:gd name="connsiteX10" fmla="*/ 901072 w 908713"/>
                  <a:gd name="connsiteY10" fmla="*/ 193208 h 317826"/>
                  <a:gd name="connsiteX11" fmla="*/ 708882 w 908713"/>
                  <a:gd name="connsiteY11" fmla="*/ 277419 h 317826"/>
                  <a:gd name="connsiteX12" fmla="*/ 540801 w 908713"/>
                  <a:gd name="connsiteY12" fmla="*/ 235653 h 317826"/>
                  <a:gd name="connsiteX13" fmla="*/ 530614 w 908713"/>
                  <a:gd name="connsiteY13" fmla="*/ 214940 h 317826"/>
                  <a:gd name="connsiteX14" fmla="*/ 551328 w 908713"/>
                  <a:gd name="connsiteY14" fmla="*/ 204753 h 317826"/>
                  <a:gd name="connsiteX15" fmla="*/ 709222 w 908713"/>
                  <a:gd name="connsiteY15" fmla="*/ 244482 h 317826"/>
                  <a:gd name="connsiteX16" fmla="*/ 870851 w 908713"/>
                  <a:gd name="connsiteY16" fmla="*/ 173514 h 317826"/>
                  <a:gd name="connsiteX17" fmla="*/ 831463 w 908713"/>
                  <a:gd name="connsiteY17" fmla="*/ 154838 h 317826"/>
                  <a:gd name="connsiteX18" fmla="*/ 713296 w 908713"/>
                  <a:gd name="connsiteY18" fmla="*/ 174533 h 317826"/>
                  <a:gd name="connsiteX19" fmla="*/ 701751 w 908713"/>
                  <a:gd name="connsiteY19" fmla="*/ 173175 h 317826"/>
                  <a:gd name="connsiteX20" fmla="*/ 579510 w 908713"/>
                  <a:gd name="connsiteY20" fmla="*/ 112054 h 317826"/>
                  <a:gd name="connsiteX21" fmla="*/ 574757 w 908713"/>
                  <a:gd name="connsiteY21" fmla="*/ 108319 h 317826"/>
                  <a:gd name="connsiteX22" fmla="*/ 442669 w 908713"/>
                  <a:gd name="connsiteY22" fmla="*/ 35993 h 317826"/>
                  <a:gd name="connsiteX23" fmla="*/ 403280 w 908713"/>
                  <a:gd name="connsiteY23" fmla="*/ 32258 h 317826"/>
                  <a:gd name="connsiteX24" fmla="*/ 172381 w 908713"/>
                  <a:gd name="connsiteY24" fmla="*/ 208489 h 317826"/>
                  <a:gd name="connsiteX25" fmla="*/ 168306 w 908713"/>
                  <a:gd name="connsiteY25" fmla="*/ 212903 h 317826"/>
                  <a:gd name="connsiteX26" fmla="*/ 25692 w 908713"/>
                  <a:gd name="connsiteY26" fmla="*/ 314770 h 317826"/>
                  <a:gd name="connsiteX27" fmla="*/ 16184 w 908713"/>
                  <a:gd name="connsiteY27" fmla="*/ 317826 h 317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908713" h="317826">
                    <a:moveTo>
                      <a:pt x="16184" y="317826"/>
                    </a:moveTo>
                    <a:cubicBezTo>
                      <a:pt x="11090" y="317826"/>
                      <a:pt x="5997" y="315449"/>
                      <a:pt x="2941" y="311035"/>
                    </a:cubicBezTo>
                    <a:cubicBezTo>
                      <a:pt x="-2152" y="303565"/>
                      <a:pt x="-455" y="293378"/>
                      <a:pt x="6676" y="288285"/>
                    </a:cubicBezTo>
                    <a:lnTo>
                      <a:pt x="146914" y="188115"/>
                    </a:lnTo>
                    <a:cubicBezTo>
                      <a:pt x="162873" y="164346"/>
                      <a:pt x="279681" y="0"/>
                      <a:pt x="403280" y="0"/>
                    </a:cubicBezTo>
                    <a:cubicBezTo>
                      <a:pt x="526879" y="0"/>
                      <a:pt x="434180" y="1358"/>
                      <a:pt x="448780" y="4414"/>
                    </a:cubicBezTo>
                    <a:cubicBezTo>
                      <a:pt x="529595" y="20034"/>
                      <a:pt x="584943" y="72665"/>
                      <a:pt x="596488" y="84550"/>
                    </a:cubicBezTo>
                    <a:lnTo>
                      <a:pt x="710920" y="141596"/>
                    </a:lnTo>
                    <a:cubicBezTo>
                      <a:pt x="730274" y="136842"/>
                      <a:pt x="792414" y="122241"/>
                      <a:pt x="831123" y="122241"/>
                    </a:cubicBezTo>
                    <a:cubicBezTo>
                      <a:pt x="889527" y="122241"/>
                      <a:pt x="906845" y="172156"/>
                      <a:pt x="907863" y="174193"/>
                    </a:cubicBezTo>
                    <a:cubicBezTo>
                      <a:pt x="910240" y="181324"/>
                      <a:pt x="907523" y="189134"/>
                      <a:pt x="901072" y="193208"/>
                    </a:cubicBezTo>
                    <a:cubicBezTo>
                      <a:pt x="887490" y="201697"/>
                      <a:pt x="767965" y="277419"/>
                      <a:pt x="708882" y="277419"/>
                    </a:cubicBezTo>
                    <a:cubicBezTo>
                      <a:pt x="649799" y="277419"/>
                      <a:pt x="545554" y="237351"/>
                      <a:pt x="540801" y="235653"/>
                    </a:cubicBezTo>
                    <a:cubicBezTo>
                      <a:pt x="532312" y="232597"/>
                      <a:pt x="527558" y="223429"/>
                      <a:pt x="530614" y="214940"/>
                    </a:cubicBezTo>
                    <a:cubicBezTo>
                      <a:pt x="533670" y="206451"/>
                      <a:pt x="542839" y="201697"/>
                      <a:pt x="551328" y="204753"/>
                    </a:cubicBezTo>
                    <a:cubicBezTo>
                      <a:pt x="583925" y="215959"/>
                      <a:pt x="675945" y="244482"/>
                      <a:pt x="709222" y="244482"/>
                    </a:cubicBezTo>
                    <a:cubicBezTo>
                      <a:pt x="742498" y="244482"/>
                      <a:pt x="829425" y="198981"/>
                      <a:pt x="870851" y="173514"/>
                    </a:cubicBezTo>
                    <a:cubicBezTo>
                      <a:pt x="864400" y="165025"/>
                      <a:pt x="852515" y="154838"/>
                      <a:pt x="831463" y="154838"/>
                    </a:cubicBezTo>
                    <a:cubicBezTo>
                      <a:pt x="790036" y="154838"/>
                      <a:pt x="713975" y="174533"/>
                      <a:pt x="713296" y="174533"/>
                    </a:cubicBezTo>
                    <a:cubicBezTo>
                      <a:pt x="709561" y="175551"/>
                      <a:pt x="705486" y="175212"/>
                      <a:pt x="701751" y="173175"/>
                    </a:cubicBezTo>
                    <a:lnTo>
                      <a:pt x="579510" y="112054"/>
                    </a:lnTo>
                    <a:cubicBezTo>
                      <a:pt x="577812" y="111035"/>
                      <a:pt x="576115" y="110017"/>
                      <a:pt x="574757" y="108319"/>
                    </a:cubicBezTo>
                    <a:cubicBezTo>
                      <a:pt x="574417" y="107640"/>
                      <a:pt x="521106" y="51273"/>
                      <a:pt x="442669" y="35993"/>
                    </a:cubicBezTo>
                    <a:cubicBezTo>
                      <a:pt x="429766" y="33616"/>
                      <a:pt x="416862" y="32258"/>
                      <a:pt x="403280" y="32258"/>
                    </a:cubicBezTo>
                    <a:cubicBezTo>
                      <a:pt x="290207" y="32258"/>
                      <a:pt x="173399" y="206451"/>
                      <a:pt x="172381" y="208489"/>
                    </a:cubicBezTo>
                    <a:cubicBezTo>
                      <a:pt x="171362" y="210186"/>
                      <a:pt x="170004" y="211545"/>
                      <a:pt x="168306" y="212903"/>
                    </a:cubicBezTo>
                    <a:lnTo>
                      <a:pt x="25692" y="314770"/>
                    </a:lnTo>
                    <a:cubicBezTo>
                      <a:pt x="22975" y="316807"/>
                      <a:pt x="19579" y="317826"/>
                      <a:pt x="16184" y="317826"/>
                    </a:cubicBezTo>
                    <a:close/>
                  </a:path>
                </a:pathLst>
              </a:custGeom>
              <a:grpFill/>
              <a:ln w="3393" cap="flat">
                <a:noFill/>
                <a:prstDash val="solid"/>
                <a:miter/>
              </a:ln>
            </p:spPr>
            <p:txBody>
              <a:bodyPr rtlCol="0" anchor="ctr"/>
              <a:lstStyle/>
              <a:p>
                <a:endParaRPr lang="de-DE" dirty="0">
                  <a:solidFill>
                    <a:schemeClr val="bg1"/>
                  </a:solidFill>
                </a:endParaRPr>
              </a:p>
            </p:txBody>
          </p:sp>
          <p:sp>
            <p:nvSpPr>
              <p:cNvPr id="89" name="Freeform 88">
                <a:extLst>
                  <a:ext uri="{FF2B5EF4-FFF2-40B4-BE49-F238E27FC236}">
                    <a16:creationId xmlns:a16="http://schemas.microsoft.com/office/drawing/2014/main" id="{B1F0399A-51C4-3D7E-395A-46973C389E8C}"/>
                  </a:ext>
                </a:extLst>
              </p:cNvPr>
              <p:cNvSpPr/>
              <p:nvPr/>
            </p:nvSpPr>
            <p:spPr>
              <a:xfrm>
                <a:off x="8173724" y="1450646"/>
                <a:ext cx="147992" cy="126655"/>
              </a:xfrm>
              <a:custGeom>
                <a:avLst/>
                <a:gdLst>
                  <a:gd name="connsiteX0" fmla="*/ 99585 w 147992"/>
                  <a:gd name="connsiteY0" fmla="*/ 125636 h 126655"/>
                  <a:gd name="connsiteX1" fmla="*/ 96530 w 147992"/>
                  <a:gd name="connsiteY1" fmla="*/ 125636 h 126655"/>
                  <a:gd name="connsiteX2" fmla="*/ 83626 w 147992"/>
                  <a:gd name="connsiteY2" fmla="*/ 106621 h 126655"/>
                  <a:gd name="connsiteX3" fmla="*/ 98227 w 147992"/>
                  <a:gd name="connsiteY3" fmla="*/ 33277 h 126655"/>
                  <a:gd name="connsiteX4" fmla="*/ 29976 w 147992"/>
                  <a:gd name="connsiteY4" fmla="*/ 86248 h 126655"/>
                  <a:gd name="connsiteX5" fmla="*/ 7226 w 147992"/>
                  <a:gd name="connsiteY5" fmla="*/ 91002 h 126655"/>
                  <a:gd name="connsiteX6" fmla="*/ 2811 w 147992"/>
                  <a:gd name="connsiteY6" fmla="*/ 68251 h 126655"/>
                  <a:gd name="connsiteX7" fmla="*/ 118261 w 147992"/>
                  <a:gd name="connsiteY7" fmla="*/ 0 h 126655"/>
                  <a:gd name="connsiteX8" fmla="*/ 130824 w 147992"/>
                  <a:gd name="connsiteY8" fmla="*/ 6112 h 126655"/>
                  <a:gd name="connsiteX9" fmla="*/ 134220 w 147992"/>
                  <a:gd name="connsiteY9" fmla="*/ 19694 h 126655"/>
                  <a:gd name="connsiteX10" fmla="*/ 115544 w 147992"/>
                  <a:gd name="connsiteY10" fmla="*/ 113412 h 126655"/>
                  <a:gd name="connsiteX11" fmla="*/ 99585 w 147992"/>
                  <a:gd name="connsiteY11" fmla="*/ 126655 h 126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7992" h="126655">
                    <a:moveTo>
                      <a:pt x="99585" y="125636"/>
                    </a:moveTo>
                    <a:cubicBezTo>
                      <a:pt x="98566" y="125636"/>
                      <a:pt x="97548" y="125636"/>
                      <a:pt x="96530" y="125636"/>
                    </a:cubicBezTo>
                    <a:cubicBezTo>
                      <a:pt x="87701" y="123939"/>
                      <a:pt x="81928" y="115450"/>
                      <a:pt x="83626" y="106621"/>
                    </a:cubicBezTo>
                    <a:lnTo>
                      <a:pt x="98227" y="33277"/>
                    </a:lnTo>
                    <a:cubicBezTo>
                      <a:pt x="68346" y="35993"/>
                      <a:pt x="55783" y="47199"/>
                      <a:pt x="29976" y="86248"/>
                    </a:cubicBezTo>
                    <a:cubicBezTo>
                      <a:pt x="24883" y="93718"/>
                      <a:pt x="15036" y="95755"/>
                      <a:pt x="7226" y="91002"/>
                    </a:cubicBezTo>
                    <a:cubicBezTo>
                      <a:pt x="-244" y="85908"/>
                      <a:pt x="-2282" y="76061"/>
                      <a:pt x="2811" y="68251"/>
                    </a:cubicBezTo>
                    <a:cubicBezTo>
                      <a:pt x="37446" y="15959"/>
                      <a:pt x="57819" y="0"/>
                      <a:pt x="118261" y="0"/>
                    </a:cubicBezTo>
                    <a:cubicBezTo>
                      <a:pt x="178702" y="0"/>
                      <a:pt x="127769" y="2037"/>
                      <a:pt x="130824" y="6112"/>
                    </a:cubicBezTo>
                    <a:cubicBezTo>
                      <a:pt x="133881" y="9847"/>
                      <a:pt x="135239" y="14941"/>
                      <a:pt x="134220" y="19694"/>
                    </a:cubicBezTo>
                    <a:lnTo>
                      <a:pt x="115544" y="113412"/>
                    </a:lnTo>
                    <a:cubicBezTo>
                      <a:pt x="113847" y="121222"/>
                      <a:pt x="107055" y="126655"/>
                      <a:pt x="99585" y="126655"/>
                    </a:cubicBezTo>
                    <a:close/>
                  </a:path>
                </a:pathLst>
              </a:custGeom>
              <a:grpFill/>
              <a:ln w="3393" cap="flat">
                <a:noFill/>
                <a:prstDash val="solid"/>
                <a:miter/>
              </a:ln>
            </p:spPr>
            <p:txBody>
              <a:bodyPr rtlCol="0" anchor="ctr"/>
              <a:lstStyle/>
              <a:p>
                <a:endParaRPr lang="de-DE" dirty="0">
                  <a:solidFill>
                    <a:schemeClr val="bg1"/>
                  </a:solidFill>
                </a:endParaRPr>
              </a:p>
            </p:txBody>
          </p:sp>
          <p:sp>
            <p:nvSpPr>
              <p:cNvPr id="90" name="Freeform 89">
                <a:extLst>
                  <a:ext uri="{FF2B5EF4-FFF2-40B4-BE49-F238E27FC236}">
                    <a16:creationId xmlns:a16="http://schemas.microsoft.com/office/drawing/2014/main" id="{C72186CF-AA19-7E4A-7BE7-27F846DA87E8}"/>
                  </a:ext>
                </a:extLst>
              </p:cNvPr>
              <p:cNvSpPr/>
              <p:nvPr/>
            </p:nvSpPr>
            <p:spPr>
              <a:xfrm>
                <a:off x="7666079" y="1388507"/>
                <a:ext cx="213901" cy="118505"/>
              </a:xfrm>
              <a:custGeom>
                <a:avLst/>
                <a:gdLst>
                  <a:gd name="connsiteX0" fmla="*/ 16399 w 213901"/>
                  <a:gd name="connsiteY0" fmla="*/ 118506 h 118505"/>
                  <a:gd name="connsiteX1" fmla="*/ 1459 w 213901"/>
                  <a:gd name="connsiteY1" fmla="*/ 108998 h 118505"/>
                  <a:gd name="connsiteX2" fmla="*/ 9268 w 213901"/>
                  <a:gd name="connsiteY2" fmla="*/ 87266 h 118505"/>
                  <a:gd name="connsiteX3" fmla="*/ 58165 w 213901"/>
                  <a:gd name="connsiteY3" fmla="*/ 50255 h 118505"/>
                  <a:gd name="connsiteX4" fmla="*/ 136602 w 213901"/>
                  <a:gd name="connsiteY4" fmla="*/ 0 h 118505"/>
                  <a:gd name="connsiteX5" fmla="*/ 155278 w 213901"/>
                  <a:gd name="connsiteY5" fmla="*/ 4754 h 118505"/>
                  <a:gd name="connsiteX6" fmla="*/ 188555 w 213901"/>
                  <a:gd name="connsiteY6" fmla="*/ 29881 h 118505"/>
                  <a:gd name="connsiteX7" fmla="*/ 201798 w 213901"/>
                  <a:gd name="connsiteY7" fmla="*/ 41087 h 118505"/>
                  <a:gd name="connsiteX8" fmla="*/ 213683 w 213901"/>
                  <a:gd name="connsiteY8" fmla="*/ 59762 h 118505"/>
                  <a:gd name="connsiteX9" fmla="*/ 194667 w 213901"/>
                  <a:gd name="connsiteY9" fmla="*/ 73005 h 118505"/>
                  <a:gd name="connsiteX10" fmla="*/ 166484 w 213901"/>
                  <a:gd name="connsiteY10" fmla="*/ 53990 h 118505"/>
                  <a:gd name="connsiteX11" fmla="*/ 141017 w 213901"/>
                  <a:gd name="connsiteY11" fmla="*/ 33956 h 118505"/>
                  <a:gd name="connsiteX12" fmla="*/ 141017 w 213901"/>
                  <a:gd name="connsiteY12" fmla="*/ 33956 h 118505"/>
                  <a:gd name="connsiteX13" fmla="*/ 136942 w 213901"/>
                  <a:gd name="connsiteY13" fmla="*/ 32598 h 118505"/>
                  <a:gd name="connsiteX14" fmla="*/ 78878 w 213901"/>
                  <a:gd name="connsiteY14" fmla="*/ 75382 h 118505"/>
                  <a:gd name="connsiteX15" fmla="*/ 22850 w 213901"/>
                  <a:gd name="connsiteY15" fmla="*/ 116808 h 118505"/>
                  <a:gd name="connsiteX16" fmla="*/ 16059 w 213901"/>
                  <a:gd name="connsiteY16" fmla="*/ 118166 h 118505"/>
                  <a:gd name="connsiteX17" fmla="*/ 200779 w 213901"/>
                  <a:gd name="connsiteY17" fmla="*/ 41426 h 118505"/>
                  <a:gd name="connsiteX18" fmla="*/ 200779 w 213901"/>
                  <a:gd name="connsiteY18" fmla="*/ 41426 h 118505"/>
                  <a:gd name="connsiteX19" fmla="*/ 200779 w 213901"/>
                  <a:gd name="connsiteY19" fmla="*/ 41426 h 1185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13901" h="118505">
                    <a:moveTo>
                      <a:pt x="16399" y="118506"/>
                    </a:moveTo>
                    <a:cubicBezTo>
                      <a:pt x="10287" y="118506"/>
                      <a:pt x="4515" y="115110"/>
                      <a:pt x="1459" y="108998"/>
                    </a:cubicBezTo>
                    <a:cubicBezTo>
                      <a:pt x="-2276" y="100849"/>
                      <a:pt x="1459" y="91001"/>
                      <a:pt x="9268" y="87266"/>
                    </a:cubicBezTo>
                    <a:cubicBezTo>
                      <a:pt x="19116" y="82852"/>
                      <a:pt x="39828" y="65535"/>
                      <a:pt x="58165" y="50255"/>
                    </a:cubicBezTo>
                    <a:cubicBezTo>
                      <a:pt x="100270" y="15280"/>
                      <a:pt x="120643" y="0"/>
                      <a:pt x="136602" y="0"/>
                    </a:cubicBezTo>
                    <a:cubicBezTo>
                      <a:pt x="152562" y="0"/>
                      <a:pt x="148827" y="1698"/>
                      <a:pt x="155278" y="4754"/>
                    </a:cubicBezTo>
                    <a:cubicBezTo>
                      <a:pt x="167503" y="10526"/>
                      <a:pt x="178708" y="20713"/>
                      <a:pt x="188555" y="29881"/>
                    </a:cubicBezTo>
                    <a:cubicBezTo>
                      <a:pt x="192969" y="33956"/>
                      <a:pt x="199082" y="39389"/>
                      <a:pt x="201798" y="41087"/>
                    </a:cubicBezTo>
                    <a:cubicBezTo>
                      <a:pt x="209947" y="43124"/>
                      <a:pt x="215041" y="51273"/>
                      <a:pt x="213683" y="59762"/>
                    </a:cubicBezTo>
                    <a:cubicBezTo>
                      <a:pt x="211985" y="68591"/>
                      <a:pt x="203835" y="74703"/>
                      <a:pt x="194667" y="73005"/>
                    </a:cubicBezTo>
                    <a:cubicBezTo>
                      <a:pt x="185499" y="71307"/>
                      <a:pt x="177689" y="64176"/>
                      <a:pt x="166484" y="53990"/>
                    </a:cubicBezTo>
                    <a:cubicBezTo>
                      <a:pt x="158674" y="46859"/>
                      <a:pt x="148487" y="37691"/>
                      <a:pt x="141017" y="33956"/>
                    </a:cubicBezTo>
                    <a:cubicBezTo>
                      <a:pt x="141017" y="33956"/>
                      <a:pt x="141017" y="33956"/>
                      <a:pt x="141017" y="33956"/>
                    </a:cubicBezTo>
                    <a:cubicBezTo>
                      <a:pt x="138980" y="32937"/>
                      <a:pt x="137621" y="32598"/>
                      <a:pt x="136942" y="32598"/>
                    </a:cubicBezTo>
                    <a:cubicBezTo>
                      <a:pt x="127435" y="34974"/>
                      <a:pt x="96874" y="60102"/>
                      <a:pt x="78878" y="75382"/>
                    </a:cubicBezTo>
                    <a:cubicBezTo>
                      <a:pt x="56127" y="94057"/>
                      <a:pt x="36433" y="110356"/>
                      <a:pt x="22850" y="116808"/>
                    </a:cubicBezTo>
                    <a:cubicBezTo>
                      <a:pt x="20474" y="117827"/>
                      <a:pt x="18437" y="118166"/>
                      <a:pt x="16059" y="118166"/>
                    </a:cubicBezTo>
                    <a:close/>
                    <a:moveTo>
                      <a:pt x="200779" y="41426"/>
                    </a:moveTo>
                    <a:cubicBezTo>
                      <a:pt x="200779" y="41426"/>
                      <a:pt x="200779" y="41426"/>
                      <a:pt x="200779" y="41426"/>
                    </a:cubicBezTo>
                    <a:cubicBezTo>
                      <a:pt x="200779" y="41426"/>
                      <a:pt x="200779" y="41426"/>
                      <a:pt x="200779" y="41426"/>
                    </a:cubicBezTo>
                    <a:close/>
                  </a:path>
                </a:pathLst>
              </a:custGeom>
              <a:grpFill/>
              <a:ln w="3393" cap="flat">
                <a:noFill/>
                <a:prstDash val="solid"/>
                <a:miter/>
              </a:ln>
            </p:spPr>
            <p:txBody>
              <a:bodyPr rtlCol="0" anchor="ctr"/>
              <a:lstStyle/>
              <a:p>
                <a:endParaRPr lang="de-DE" dirty="0">
                  <a:solidFill>
                    <a:schemeClr val="bg1"/>
                  </a:solidFill>
                </a:endParaRPr>
              </a:p>
            </p:txBody>
          </p:sp>
          <p:sp>
            <p:nvSpPr>
              <p:cNvPr id="91" name="Freeform 90">
                <a:extLst>
                  <a:ext uri="{FF2B5EF4-FFF2-40B4-BE49-F238E27FC236}">
                    <a16:creationId xmlns:a16="http://schemas.microsoft.com/office/drawing/2014/main" id="{CDF2DD77-4A46-332A-00A0-D2944B881472}"/>
                  </a:ext>
                </a:extLst>
              </p:cNvPr>
              <p:cNvSpPr/>
              <p:nvPr/>
            </p:nvSpPr>
            <p:spPr>
              <a:xfrm>
                <a:off x="7798183" y="1307353"/>
                <a:ext cx="246010" cy="117486"/>
              </a:xfrm>
              <a:custGeom>
                <a:avLst/>
                <a:gdLst>
                  <a:gd name="connsiteX0" fmla="*/ 16383 w 246010"/>
                  <a:gd name="connsiteY0" fmla="*/ 117487 h 117486"/>
                  <a:gd name="connsiteX1" fmla="*/ 4838 w 246010"/>
                  <a:gd name="connsiteY1" fmla="*/ 112733 h 117486"/>
                  <a:gd name="connsiteX2" fmla="*/ 4838 w 246010"/>
                  <a:gd name="connsiteY2" fmla="*/ 89643 h 117486"/>
                  <a:gd name="connsiteX3" fmla="*/ 4838 w 246010"/>
                  <a:gd name="connsiteY3" fmla="*/ 89643 h 117486"/>
                  <a:gd name="connsiteX4" fmla="*/ 127079 w 246010"/>
                  <a:gd name="connsiteY4" fmla="*/ 0 h 117486"/>
                  <a:gd name="connsiteX5" fmla="*/ 209592 w 246010"/>
                  <a:gd name="connsiteY5" fmla="*/ 44822 h 117486"/>
                  <a:gd name="connsiteX6" fmla="*/ 234719 w 246010"/>
                  <a:gd name="connsiteY6" fmla="*/ 62818 h 117486"/>
                  <a:gd name="connsiteX7" fmla="*/ 245246 w 246010"/>
                  <a:gd name="connsiteY7" fmla="*/ 83192 h 117486"/>
                  <a:gd name="connsiteX8" fmla="*/ 224872 w 246010"/>
                  <a:gd name="connsiteY8" fmla="*/ 93718 h 117486"/>
                  <a:gd name="connsiteX9" fmla="*/ 189558 w 246010"/>
                  <a:gd name="connsiteY9" fmla="*/ 70288 h 117486"/>
                  <a:gd name="connsiteX10" fmla="*/ 127079 w 246010"/>
                  <a:gd name="connsiteY10" fmla="*/ 32258 h 117486"/>
                  <a:gd name="connsiteX11" fmla="*/ 28268 w 246010"/>
                  <a:gd name="connsiteY11" fmla="*/ 112054 h 117486"/>
                  <a:gd name="connsiteX12" fmla="*/ 27929 w 246010"/>
                  <a:gd name="connsiteY12" fmla="*/ 112394 h 117486"/>
                  <a:gd name="connsiteX13" fmla="*/ 16383 w 246010"/>
                  <a:gd name="connsiteY13" fmla="*/ 117147 h 1174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46010" h="117486">
                    <a:moveTo>
                      <a:pt x="16383" y="117487"/>
                    </a:moveTo>
                    <a:cubicBezTo>
                      <a:pt x="12309" y="117487"/>
                      <a:pt x="8234" y="115789"/>
                      <a:pt x="4838" y="112733"/>
                    </a:cubicBezTo>
                    <a:cubicBezTo>
                      <a:pt x="-1613" y="106282"/>
                      <a:pt x="-1613" y="96095"/>
                      <a:pt x="4838" y="89643"/>
                    </a:cubicBezTo>
                    <a:lnTo>
                      <a:pt x="4838" y="89643"/>
                    </a:lnTo>
                    <a:cubicBezTo>
                      <a:pt x="30645" y="62479"/>
                      <a:pt x="94481" y="0"/>
                      <a:pt x="127079" y="0"/>
                    </a:cubicBezTo>
                    <a:cubicBezTo>
                      <a:pt x="159677" y="0"/>
                      <a:pt x="176655" y="19355"/>
                      <a:pt x="209592" y="44822"/>
                    </a:cubicBezTo>
                    <a:cubicBezTo>
                      <a:pt x="218760" y="51952"/>
                      <a:pt x="230984" y="61460"/>
                      <a:pt x="234719" y="62818"/>
                    </a:cubicBezTo>
                    <a:cubicBezTo>
                      <a:pt x="243208" y="65535"/>
                      <a:pt x="247962" y="74703"/>
                      <a:pt x="245246" y="83192"/>
                    </a:cubicBezTo>
                    <a:cubicBezTo>
                      <a:pt x="242529" y="91681"/>
                      <a:pt x="233361" y="96434"/>
                      <a:pt x="224872" y="93718"/>
                    </a:cubicBezTo>
                    <a:cubicBezTo>
                      <a:pt x="216722" y="91001"/>
                      <a:pt x="207215" y="83871"/>
                      <a:pt x="189558" y="70288"/>
                    </a:cubicBezTo>
                    <a:cubicBezTo>
                      <a:pt x="172241" y="57046"/>
                      <a:pt x="140322" y="32258"/>
                      <a:pt x="127079" y="32258"/>
                    </a:cubicBezTo>
                    <a:cubicBezTo>
                      <a:pt x="116214" y="32258"/>
                      <a:pt x="73769" y="64516"/>
                      <a:pt x="28268" y="112054"/>
                    </a:cubicBezTo>
                    <a:cubicBezTo>
                      <a:pt x="28268" y="112054"/>
                      <a:pt x="28268" y="112054"/>
                      <a:pt x="27929" y="112394"/>
                    </a:cubicBezTo>
                    <a:cubicBezTo>
                      <a:pt x="24872" y="115450"/>
                      <a:pt x="20458" y="117147"/>
                      <a:pt x="16383" y="117147"/>
                    </a:cubicBezTo>
                    <a:close/>
                  </a:path>
                </a:pathLst>
              </a:custGeom>
              <a:grpFill/>
              <a:ln w="3393" cap="flat">
                <a:noFill/>
                <a:prstDash val="solid"/>
                <a:miter/>
              </a:ln>
            </p:spPr>
            <p:txBody>
              <a:bodyPr rtlCol="0" anchor="ctr"/>
              <a:lstStyle/>
              <a:p>
                <a:endParaRPr lang="de-DE" dirty="0">
                  <a:solidFill>
                    <a:schemeClr val="bg1"/>
                  </a:solidFill>
                </a:endParaRPr>
              </a:p>
            </p:txBody>
          </p:sp>
          <p:sp>
            <p:nvSpPr>
              <p:cNvPr id="92" name="Freeform 91">
                <a:extLst>
                  <a:ext uri="{FF2B5EF4-FFF2-40B4-BE49-F238E27FC236}">
                    <a16:creationId xmlns:a16="http://schemas.microsoft.com/office/drawing/2014/main" id="{9EA4F788-4E64-2E58-CFC4-4E8092A5D244}"/>
                  </a:ext>
                </a:extLst>
              </p:cNvPr>
              <p:cNvSpPr/>
              <p:nvPr/>
            </p:nvSpPr>
            <p:spPr>
              <a:xfrm>
                <a:off x="7970199" y="1368473"/>
                <a:ext cx="256590" cy="251839"/>
              </a:xfrm>
              <a:custGeom>
                <a:avLst/>
                <a:gdLst>
                  <a:gd name="connsiteX0" fmla="*/ 240292 w 256590"/>
                  <a:gd name="connsiteY0" fmla="*/ 249235 h 251839"/>
                  <a:gd name="connsiteX1" fmla="*/ 223993 w 256590"/>
                  <a:gd name="connsiteY1" fmla="*/ 232937 h 251839"/>
                  <a:gd name="connsiteX2" fmla="*/ 205657 w 256590"/>
                  <a:gd name="connsiteY2" fmla="*/ 167062 h 251839"/>
                  <a:gd name="connsiteX3" fmla="*/ 158798 w 256590"/>
                  <a:gd name="connsiteY3" fmla="*/ 111035 h 251839"/>
                  <a:gd name="connsiteX4" fmla="*/ 136727 w 256590"/>
                  <a:gd name="connsiteY4" fmla="*/ 85908 h 251839"/>
                  <a:gd name="connsiteX5" fmla="*/ 77304 w 256590"/>
                  <a:gd name="connsiteY5" fmla="*/ 32597 h 251839"/>
                  <a:gd name="connsiteX6" fmla="*/ 66098 w 256590"/>
                  <a:gd name="connsiteY6" fmla="*/ 34974 h 251839"/>
                  <a:gd name="connsiteX7" fmla="*/ 29426 w 256590"/>
                  <a:gd name="connsiteY7" fmla="*/ 66553 h 251839"/>
                  <a:gd name="connsiteX8" fmla="*/ 6676 w 256590"/>
                  <a:gd name="connsiteY8" fmla="*/ 69949 h 251839"/>
                  <a:gd name="connsiteX9" fmla="*/ 2941 w 256590"/>
                  <a:gd name="connsiteY9" fmla="*/ 47199 h 251839"/>
                  <a:gd name="connsiteX10" fmla="*/ 53535 w 256590"/>
                  <a:gd name="connsiteY10" fmla="*/ 4754 h 251839"/>
                  <a:gd name="connsiteX11" fmla="*/ 53875 w 256590"/>
                  <a:gd name="connsiteY11" fmla="*/ 4754 h 251839"/>
                  <a:gd name="connsiteX12" fmla="*/ 77304 w 256590"/>
                  <a:gd name="connsiteY12" fmla="*/ 0 h 251839"/>
                  <a:gd name="connsiteX13" fmla="*/ 164231 w 256590"/>
                  <a:gd name="connsiteY13" fmla="*/ 68251 h 251839"/>
                  <a:gd name="connsiteX14" fmla="*/ 165589 w 256590"/>
                  <a:gd name="connsiteY14" fmla="*/ 70628 h 251839"/>
                  <a:gd name="connsiteX15" fmla="*/ 181548 w 256590"/>
                  <a:gd name="connsiteY15" fmla="*/ 87606 h 251839"/>
                  <a:gd name="connsiteX16" fmla="*/ 233840 w 256590"/>
                  <a:gd name="connsiteY16" fmla="*/ 150764 h 251839"/>
                  <a:gd name="connsiteX17" fmla="*/ 256591 w 256590"/>
                  <a:gd name="connsiteY17" fmla="*/ 232937 h 251839"/>
                  <a:gd name="connsiteX18" fmla="*/ 240292 w 256590"/>
                  <a:gd name="connsiteY18" fmla="*/ 249235 h 251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56590" h="251839">
                    <a:moveTo>
                      <a:pt x="240292" y="249235"/>
                    </a:moveTo>
                    <a:cubicBezTo>
                      <a:pt x="231124" y="249235"/>
                      <a:pt x="223993" y="242105"/>
                      <a:pt x="223993" y="232937"/>
                    </a:cubicBezTo>
                    <a:cubicBezTo>
                      <a:pt x="223993" y="209847"/>
                      <a:pt x="217881" y="188455"/>
                      <a:pt x="205657" y="167062"/>
                    </a:cubicBezTo>
                    <a:cubicBezTo>
                      <a:pt x="191735" y="143293"/>
                      <a:pt x="172720" y="124618"/>
                      <a:pt x="158798" y="111035"/>
                    </a:cubicBezTo>
                    <a:cubicBezTo>
                      <a:pt x="148611" y="100849"/>
                      <a:pt x="140801" y="93378"/>
                      <a:pt x="136727" y="85908"/>
                    </a:cubicBezTo>
                    <a:cubicBezTo>
                      <a:pt x="120767" y="63158"/>
                      <a:pt x="91905" y="32597"/>
                      <a:pt x="77304" y="32597"/>
                    </a:cubicBezTo>
                    <a:cubicBezTo>
                      <a:pt x="62703" y="32597"/>
                      <a:pt x="70513" y="33277"/>
                      <a:pt x="66098" y="34974"/>
                    </a:cubicBezTo>
                    <a:cubicBezTo>
                      <a:pt x="49799" y="41766"/>
                      <a:pt x="34180" y="60102"/>
                      <a:pt x="29426" y="66553"/>
                    </a:cubicBezTo>
                    <a:cubicBezTo>
                      <a:pt x="23993" y="73684"/>
                      <a:pt x="13807" y="75382"/>
                      <a:pt x="6676" y="69949"/>
                    </a:cubicBezTo>
                    <a:cubicBezTo>
                      <a:pt x="-455" y="64516"/>
                      <a:pt x="-2152" y="54329"/>
                      <a:pt x="2941" y="47199"/>
                    </a:cubicBezTo>
                    <a:cubicBezTo>
                      <a:pt x="3959" y="45840"/>
                      <a:pt x="25351" y="16638"/>
                      <a:pt x="53535" y="4754"/>
                    </a:cubicBezTo>
                    <a:cubicBezTo>
                      <a:pt x="53535" y="4754"/>
                      <a:pt x="53535" y="4754"/>
                      <a:pt x="53875" y="4754"/>
                    </a:cubicBezTo>
                    <a:cubicBezTo>
                      <a:pt x="62024" y="1358"/>
                      <a:pt x="69834" y="0"/>
                      <a:pt x="77304" y="0"/>
                    </a:cubicBezTo>
                    <a:cubicBezTo>
                      <a:pt x="115334" y="0"/>
                      <a:pt x="156421" y="56706"/>
                      <a:pt x="164231" y="68251"/>
                    </a:cubicBezTo>
                    <a:cubicBezTo>
                      <a:pt x="164910" y="68930"/>
                      <a:pt x="165249" y="69949"/>
                      <a:pt x="165589" y="70628"/>
                    </a:cubicBezTo>
                    <a:cubicBezTo>
                      <a:pt x="166947" y="73344"/>
                      <a:pt x="175097" y="81494"/>
                      <a:pt x="181548" y="87606"/>
                    </a:cubicBezTo>
                    <a:cubicBezTo>
                      <a:pt x="196828" y="102546"/>
                      <a:pt x="217881" y="123259"/>
                      <a:pt x="233840" y="150764"/>
                    </a:cubicBezTo>
                    <a:cubicBezTo>
                      <a:pt x="248781" y="176910"/>
                      <a:pt x="256591" y="204414"/>
                      <a:pt x="256591" y="232937"/>
                    </a:cubicBezTo>
                    <a:cubicBezTo>
                      <a:pt x="256591" y="261460"/>
                      <a:pt x="249460" y="249235"/>
                      <a:pt x="240292" y="249235"/>
                    </a:cubicBezTo>
                    <a:close/>
                  </a:path>
                </a:pathLst>
              </a:custGeom>
              <a:grpFill/>
              <a:ln w="3393" cap="flat">
                <a:noFill/>
                <a:prstDash val="solid"/>
                <a:miter/>
              </a:ln>
            </p:spPr>
            <p:txBody>
              <a:bodyPr rtlCol="0" anchor="ctr"/>
              <a:lstStyle/>
              <a:p>
                <a:endParaRPr lang="de-DE" dirty="0">
                  <a:solidFill>
                    <a:schemeClr val="bg1"/>
                  </a:solidFill>
                </a:endParaRPr>
              </a:p>
            </p:txBody>
          </p:sp>
          <p:sp>
            <p:nvSpPr>
              <p:cNvPr id="93" name="Freeform 92">
                <a:extLst>
                  <a:ext uri="{FF2B5EF4-FFF2-40B4-BE49-F238E27FC236}">
                    <a16:creationId xmlns:a16="http://schemas.microsoft.com/office/drawing/2014/main" id="{5B5FB4DF-BF16-5447-BEAD-2835B12D6FBF}"/>
                  </a:ext>
                </a:extLst>
              </p:cNvPr>
              <p:cNvSpPr/>
              <p:nvPr/>
            </p:nvSpPr>
            <p:spPr>
              <a:xfrm>
                <a:off x="7908964" y="940858"/>
                <a:ext cx="297298" cy="278549"/>
              </a:xfrm>
              <a:custGeom>
                <a:avLst/>
                <a:gdLst>
                  <a:gd name="connsiteX0" fmla="*/ 91681 w 297298"/>
                  <a:gd name="connsiteY0" fmla="*/ 278210 h 278549"/>
                  <a:gd name="connsiteX1" fmla="*/ 56027 w 297298"/>
                  <a:gd name="connsiteY1" fmla="*/ 277531 h 278549"/>
                  <a:gd name="connsiteX2" fmla="*/ 16299 w 297298"/>
                  <a:gd name="connsiteY2" fmla="*/ 276852 h 278549"/>
                  <a:gd name="connsiteX3" fmla="*/ 4754 w 297298"/>
                  <a:gd name="connsiteY3" fmla="*/ 272098 h 278549"/>
                  <a:gd name="connsiteX4" fmla="*/ 0 w 297298"/>
                  <a:gd name="connsiteY4" fmla="*/ 260553 h 278549"/>
                  <a:gd name="connsiteX5" fmla="*/ 206791 w 297298"/>
                  <a:gd name="connsiteY5" fmla="*/ 39501 h 278549"/>
                  <a:gd name="connsiteX6" fmla="*/ 267572 w 297298"/>
                  <a:gd name="connsiteY6" fmla="*/ 7243 h 278549"/>
                  <a:gd name="connsiteX7" fmla="*/ 287605 w 297298"/>
                  <a:gd name="connsiteY7" fmla="*/ 1470 h 278549"/>
                  <a:gd name="connsiteX8" fmla="*/ 296774 w 297298"/>
                  <a:gd name="connsiteY8" fmla="*/ 20486 h 278549"/>
                  <a:gd name="connsiteX9" fmla="*/ 284210 w 297298"/>
                  <a:gd name="connsiteY9" fmla="*/ 79569 h 278549"/>
                  <a:gd name="connsiteX10" fmla="*/ 217657 w 297298"/>
                  <a:gd name="connsiteY10" fmla="*/ 239500 h 278549"/>
                  <a:gd name="connsiteX11" fmla="*/ 91342 w 297298"/>
                  <a:gd name="connsiteY11" fmla="*/ 278550 h 278549"/>
                  <a:gd name="connsiteX12" fmla="*/ 33277 w 297298"/>
                  <a:gd name="connsiteY12" fmla="*/ 244254 h 278549"/>
                  <a:gd name="connsiteX13" fmla="*/ 56706 w 297298"/>
                  <a:gd name="connsiteY13" fmla="*/ 244933 h 278549"/>
                  <a:gd name="connsiteX14" fmla="*/ 195246 w 297298"/>
                  <a:gd name="connsiteY14" fmla="*/ 215731 h 278549"/>
                  <a:gd name="connsiteX15" fmla="*/ 252292 w 297298"/>
                  <a:gd name="connsiteY15" fmla="*/ 73117 h 278549"/>
                  <a:gd name="connsiteX16" fmla="*/ 256366 w 297298"/>
                  <a:gd name="connsiteY16" fmla="*/ 53083 h 278549"/>
                  <a:gd name="connsiteX17" fmla="*/ 220034 w 297298"/>
                  <a:gd name="connsiteY17" fmla="*/ 69382 h 278549"/>
                  <a:gd name="connsiteX18" fmla="*/ 33617 w 297298"/>
                  <a:gd name="connsiteY18" fmla="*/ 244594 h 278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97298" h="278549">
                    <a:moveTo>
                      <a:pt x="91681" y="278210"/>
                    </a:moveTo>
                    <a:cubicBezTo>
                      <a:pt x="80136" y="278210"/>
                      <a:pt x="68251" y="278210"/>
                      <a:pt x="56027" y="277531"/>
                    </a:cubicBezTo>
                    <a:cubicBezTo>
                      <a:pt x="43124" y="277531"/>
                      <a:pt x="29881" y="276852"/>
                      <a:pt x="16299" y="276852"/>
                    </a:cubicBezTo>
                    <a:cubicBezTo>
                      <a:pt x="2717" y="276852"/>
                      <a:pt x="7810" y="275154"/>
                      <a:pt x="4754" y="272098"/>
                    </a:cubicBezTo>
                    <a:cubicBezTo>
                      <a:pt x="1698" y="269042"/>
                      <a:pt x="0" y="264967"/>
                      <a:pt x="0" y="260553"/>
                    </a:cubicBezTo>
                    <a:cubicBezTo>
                      <a:pt x="0" y="129484"/>
                      <a:pt x="124618" y="75154"/>
                      <a:pt x="206791" y="39501"/>
                    </a:cubicBezTo>
                    <a:cubicBezTo>
                      <a:pt x="232597" y="28296"/>
                      <a:pt x="261800" y="15392"/>
                      <a:pt x="267572" y="7243"/>
                    </a:cubicBezTo>
                    <a:cubicBezTo>
                      <a:pt x="271986" y="791"/>
                      <a:pt x="280475" y="-1925"/>
                      <a:pt x="287605" y="1470"/>
                    </a:cubicBezTo>
                    <a:cubicBezTo>
                      <a:pt x="294736" y="4866"/>
                      <a:pt x="298811" y="12676"/>
                      <a:pt x="296774" y="20486"/>
                    </a:cubicBezTo>
                    <a:cubicBezTo>
                      <a:pt x="291681" y="40180"/>
                      <a:pt x="287945" y="60214"/>
                      <a:pt x="284210" y="79569"/>
                    </a:cubicBezTo>
                    <a:cubicBezTo>
                      <a:pt x="272325" y="140350"/>
                      <a:pt x="261460" y="197735"/>
                      <a:pt x="217657" y="239500"/>
                    </a:cubicBezTo>
                    <a:cubicBezTo>
                      <a:pt x="182682" y="273117"/>
                      <a:pt x="140238" y="278550"/>
                      <a:pt x="91342" y="278550"/>
                    </a:cubicBezTo>
                    <a:close/>
                    <a:moveTo>
                      <a:pt x="33277" y="244254"/>
                    </a:moveTo>
                    <a:cubicBezTo>
                      <a:pt x="41426" y="244254"/>
                      <a:pt x="49236" y="244254"/>
                      <a:pt x="56706" y="244933"/>
                    </a:cubicBezTo>
                    <a:cubicBezTo>
                      <a:pt x="115450" y="246631"/>
                      <a:pt x="161630" y="247650"/>
                      <a:pt x="195246" y="215731"/>
                    </a:cubicBezTo>
                    <a:cubicBezTo>
                      <a:pt x="231578" y="180757"/>
                      <a:pt x="241086" y="130842"/>
                      <a:pt x="252292" y="73117"/>
                    </a:cubicBezTo>
                    <a:cubicBezTo>
                      <a:pt x="253650" y="66666"/>
                      <a:pt x="255008" y="59874"/>
                      <a:pt x="256366" y="53083"/>
                    </a:cubicBezTo>
                    <a:cubicBezTo>
                      <a:pt x="245840" y="58177"/>
                      <a:pt x="233616" y="63610"/>
                      <a:pt x="220034" y="69382"/>
                    </a:cubicBezTo>
                    <a:cubicBezTo>
                      <a:pt x="144991" y="101980"/>
                      <a:pt x="43464" y="146122"/>
                      <a:pt x="33617" y="244594"/>
                    </a:cubicBezTo>
                    <a:close/>
                  </a:path>
                </a:pathLst>
              </a:custGeom>
              <a:grpFill/>
              <a:ln w="3393" cap="flat">
                <a:noFill/>
                <a:prstDash val="solid"/>
                <a:miter/>
              </a:ln>
            </p:spPr>
            <p:txBody>
              <a:bodyPr rtlCol="0" anchor="ctr"/>
              <a:lstStyle/>
              <a:p>
                <a:endParaRPr lang="de-DE" dirty="0">
                  <a:solidFill>
                    <a:schemeClr val="bg1"/>
                  </a:solidFill>
                </a:endParaRPr>
              </a:p>
            </p:txBody>
          </p:sp>
          <p:sp>
            <p:nvSpPr>
              <p:cNvPr id="94" name="Freeform 93">
                <a:extLst>
                  <a:ext uri="{FF2B5EF4-FFF2-40B4-BE49-F238E27FC236}">
                    <a16:creationId xmlns:a16="http://schemas.microsoft.com/office/drawing/2014/main" id="{B05D2390-F614-CB92-D484-8CB44E28E35E}"/>
                  </a:ext>
                </a:extLst>
              </p:cNvPr>
              <p:cNvSpPr/>
              <p:nvPr/>
            </p:nvSpPr>
            <p:spPr>
              <a:xfrm>
                <a:off x="7909031" y="1103714"/>
                <a:ext cx="154675" cy="114335"/>
              </a:xfrm>
              <a:custGeom>
                <a:avLst/>
                <a:gdLst>
                  <a:gd name="connsiteX0" fmla="*/ 16231 w 154675"/>
                  <a:gd name="connsiteY0" fmla="*/ 113996 h 114335"/>
                  <a:gd name="connsiteX1" fmla="*/ 6384 w 154675"/>
                  <a:gd name="connsiteY1" fmla="*/ 110600 h 114335"/>
                  <a:gd name="connsiteX2" fmla="*/ 3328 w 154675"/>
                  <a:gd name="connsiteY2" fmla="*/ 87850 h 114335"/>
                  <a:gd name="connsiteX3" fmla="*/ 134058 w 154675"/>
                  <a:gd name="connsiteY3" fmla="*/ 583 h 114335"/>
                  <a:gd name="connsiteX4" fmla="*/ 154092 w 154675"/>
                  <a:gd name="connsiteY4" fmla="*/ 12128 h 114335"/>
                  <a:gd name="connsiteX5" fmla="*/ 142547 w 154675"/>
                  <a:gd name="connsiteY5" fmla="*/ 32162 h 114335"/>
                  <a:gd name="connsiteX6" fmla="*/ 142547 w 154675"/>
                  <a:gd name="connsiteY6" fmla="*/ 32162 h 114335"/>
                  <a:gd name="connsiteX7" fmla="*/ 28795 w 154675"/>
                  <a:gd name="connsiteY7" fmla="*/ 107884 h 114335"/>
                  <a:gd name="connsiteX8" fmla="*/ 15891 w 154675"/>
                  <a:gd name="connsiteY8" fmla="*/ 114335 h 1143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4675" h="114335">
                    <a:moveTo>
                      <a:pt x="16231" y="113996"/>
                    </a:moveTo>
                    <a:cubicBezTo>
                      <a:pt x="12836" y="113996"/>
                      <a:pt x="9100" y="112977"/>
                      <a:pt x="6384" y="110600"/>
                    </a:cubicBezTo>
                    <a:cubicBezTo>
                      <a:pt x="-747" y="105167"/>
                      <a:pt x="-2105" y="94980"/>
                      <a:pt x="3328" y="87850"/>
                    </a:cubicBezTo>
                    <a:cubicBezTo>
                      <a:pt x="53243" y="22994"/>
                      <a:pt x="131002" y="1602"/>
                      <a:pt x="134058" y="583"/>
                    </a:cubicBezTo>
                    <a:cubicBezTo>
                      <a:pt x="142886" y="-1794"/>
                      <a:pt x="151714" y="3300"/>
                      <a:pt x="154092" y="12128"/>
                    </a:cubicBezTo>
                    <a:cubicBezTo>
                      <a:pt x="156469" y="20957"/>
                      <a:pt x="151375" y="29785"/>
                      <a:pt x="142547" y="32162"/>
                    </a:cubicBezTo>
                    <a:lnTo>
                      <a:pt x="142547" y="32162"/>
                    </a:lnTo>
                    <a:cubicBezTo>
                      <a:pt x="141868" y="32162"/>
                      <a:pt x="71918" y="52196"/>
                      <a:pt x="28795" y="107884"/>
                    </a:cubicBezTo>
                    <a:cubicBezTo>
                      <a:pt x="25739" y="111958"/>
                      <a:pt x="20646" y="114335"/>
                      <a:pt x="15891" y="114335"/>
                    </a:cubicBezTo>
                    <a:close/>
                  </a:path>
                </a:pathLst>
              </a:custGeom>
              <a:grpFill/>
              <a:ln w="3393" cap="flat">
                <a:noFill/>
                <a:prstDash val="solid"/>
                <a:miter/>
              </a:ln>
            </p:spPr>
            <p:txBody>
              <a:bodyPr rtlCol="0" anchor="ctr"/>
              <a:lstStyle/>
              <a:p>
                <a:endParaRPr lang="de-DE" dirty="0">
                  <a:solidFill>
                    <a:schemeClr val="bg1"/>
                  </a:solidFill>
                </a:endParaRPr>
              </a:p>
            </p:txBody>
          </p:sp>
          <p:sp>
            <p:nvSpPr>
              <p:cNvPr id="95" name="Freeform 94">
                <a:extLst>
                  <a:ext uri="{FF2B5EF4-FFF2-40B4-BE49-F238E27FC236}">
                    <a16:creationId xmlns:a16="http://schemas.microsoft.com/office/drawing/2014/main" id="{EFFBE9E3-6902-60C6-32DA-E7B81B772192}"/>
                  </a:ext>
                </a:extLst>
              </p:cNvPr>
              <p:cNvSpPr/>
              <p:nvPr/>
            </p:nvSpPr>
            <p:spPr>
              <a:xfrm>
                <a:off x="7908964" y="1185112"/>
                <a:ext cx="32597" cy="154838"/>
              </a:xfrm>
              <a:custGeom>
                <a:avLst/>
                <a:gdLst>
                  <a:gd name="connsiteX0" fmla="*/ 16299 w 32597"/>
                  <a:gd name="connsiteY0" fmla="*/ 154838 h 154838"/>
                  <a:gd name="connsiteX1" fmla="*/ 0 w 32597"/>
                  <a:gd name="connsiteY1" fmla="*/ 138540 h 154838"/>
                  <a:gd name="connsiteX2" fmla="*/ 0 w 32597"/>
                  <a:gd name="connsiteY2" fmla="*/ 16299 h 154838"/>
                  <a:gd name="connsiteX3" fmla="*/ 16299 w 32597"/>
                  <a:gd name="connsiteY3" fmla="*/ 0 h 154838"/>
                  <a:gd name="connsiteX4" fmla="*/ 32598 w 32597"/>
                  <a:gd name="connsiteY4" fmla="*/ 16299 h 154838"/>
                  <a:gd name="connsiteX5" fmla="*/ 32598 w 32597"/>
                  <a:gd name="connsiteY5" fmla="*/ 138540 h 154838"/>
                  <a:gd name="connsiteX6" fmla="*/ 16299 w 32597"/>
                  <a:gd name="connsiteY6" fmla="*/ 154838 h 1548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97" h="154838">
                    <a:moveTo>
                      <a:pt x="16299" y="154838"/>
                    </a:moveTo>
                    <a:cubicBezTo>
                      <a:pt x="7131" y="154838"/>
                      <a:pt x="0" y="147708"/>
                      <a:pt x="0" y="138540"/>
                    </a:cubicBezTo>
                    <a:lnTo>
                      <a:pt x="0" y="16299"/>
                    </a:lnTo>
                    <a:cubicBezTo>
                      <a:pt x="0" y="7131"/>
                      <a:pt x="7131" y="0"/>
                      <a:pt x="16299" y="0"/>
                    </a:cubicBezTo>
                    <a:cubicBezTo>
                      <a:pt x="25467" y="0"/>
                      <a:pt x="32598" y="7131"/>
                      <a:pt x="32598" y="16299"/>
                    </a:cubicBezTo>
                    <a:lnTo>
                      <a:pt x="32598" y="138540"/>
                    </a:lnTo>
                    <a:cubicBezTo>
                      <a:pt x="32598" y="147708"/>
                      <a:pt x="25467" y="154838"/>
                      <a:pt x="16299" y="154838"/>
                    </a:cubicBezTo>
                    <a:close/>
                  </a:path>
                </a:pathLst>
              </a:custGeom>
              <a:grpFill/>
              <a:ln w="3393" cap="flat">
                <a:noFill/>
                <a:prstDash val="solid"/>
                <a:miter/>
              </a:ln>
            </p:spPr>
            <p:txBody>
              <a:bodyPr rtlCol="0" anchor="ctr"/>
              <a:lstStyle/>
              <a:p>
                <a:endParaRPr lang="de-DE" dirty="0">
                  <a:solidFill>
                    <a:schemeClr val="bg1"/>
                  </a:solidFill>
                </a:endParaRPr>
              </a:p>
            </p:txBody>
          </p:sp>
          <p:sp>
            <p:nvSpPr>
              <p:cNvPr id="96" name="Freeform 95">
                <a:extLst>
                  <a:ext uri="{FF2B5EF4-FFF2-40B4-BE49-F238E27FC236}">
                    <a16:creationId xmlns:a16="http://schemas.microsoft.com/office/drawing/2014/main" id="{FFF95594-EC46-EA4E-DC6E-FE2B9D49C8D1}"/>
                  </a:ext>
                </a:extLst>
              </p:cNvPr>
              <p:cNvSpPr/>
              <p:nvPr/>
            </p:nvSpPr>
            <p:spPr>
              <a:xfrm>
                <a:off x="7685024" y="1042498"/>
                <a:ext cx="256537" cy="191350"/>
              </a:xfrm>
              <a:custGeom>
                <a:avLst/>
                <a:gdLst>
                  <a:gd name="connsiteX0" fmla="*/ 213414 w 256537"/>
                  <a:gd name="connsiteY0" fmla="*/ 175891 h 191350"/>
                  <a:gd name="connsiteX1" fmla="*/ 113923 w 256537"/>
                  <a:gd name="connsiteY1" fmla="*/ 160271 h 191350"/>
                  <a:gd name="connsiteX2" fmla="*/ 171 w 256537"/>
                  <a:gd name="connsiteY2" fmla="*/ 18676 h 191350"/>
                  <a:gd name="connsiteX3" fmla="*/ 3906 w 256537"/>
                  <a:gd name="connsiteY3" fmla="*/ 5772 h 191350"/>
                  <a:gd name="connsiteX4" fmla="*/ 16130 w 256537"/>
                  <a:gd name="connsiteY4" fmla="*/ 0 h 191350"/>
                  <a:gd name="connsiteX5" fmla="*/ 155349 w 256537"/>
                  <a:gd name="connsiteY5" fmla="*/ 24109 h 191350"/>
                  <a:gd name="connsiteX6" fmla="*/ 256538 w 256537"/>
                  <a:gd name="connsiteY6" fmla="*/ 158913 h 191350"/>
                  <a:gd name="connsiteX7" fmla="*/ 240239 w 256537"/>
                  <a:gd name="connsiteY7" fmla="*/ 175212 h 191350"/>
                  <a:gd name="connsiteX8" fmla="*/ 234805 w 256537"/>
                  <a:gd name="connsiteY8" fmla="*/ 175212 h 191350"/>
                  <a:gd name="connsiteX9" fmla="*/ 213414 w 256537"/>
                  <a:gd name="connsiteY9" fmla="*/ 175891 h 191350"/>
                  <a:gd name="connsiteX10" fmla="*/ 36164 w 256537"/>
                  <a:gd name="connsiteY10" fmla="*/ 33277 h 191350"/>
                  <a:gd name="connsiteX11" fmla="*/ 222921 w 256537"/>
                  <a:gd name="connsiteY11" fmla="*/ 143293 h 191350"/>
                  <a:gd name="connsiteX12" fmla="*/ 36164 w 256537"/>
                  <a:gd name="connsiteY12" fmla="*/ 33277 h 191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56537" h="191350">
                    <a:moveTo>
                      <a:pt x="213414" y="175891"/>
                    </a:moveTo>
                    <a:cubicBezTo>
                      <a:pt x="188286" y="175891"/>
                      <a:pt x="150935" y="173514"/>
                      <a:pt x="113923" y="160271"/>
                    </a:cubicBezTo>
                    <a:cubicBezTo>
                      <a:pt x="49746" y="136842"/>
                      <a:pt x="10358" y="87946"/>
                      <a:pt x="171" y="18676"/>
                    </a:cubicBezTo>
                    <a:cubicBezTo>
                      <a:pt x="-508" y="13922"/>
                      <a:pt x="850" y="9168"/>
                      <a:pt x="3906" y="5772"/>
                    </a:cubicBezTo>
                    <a:cubicBezTo>
                      <a:pt x="6962" y="2037"/>
                      <a:pt x="11377" y="0"/>
                      <a:pt x="16130" y="0"/>
                    </a:cubicBezTo>
                    <a:cubicBezTo>
                      <a:pt x="39560" y="0"/>
                      <a:pt x="100341" y="2377"/>
                      <a:pt x="155349" y="24109"/>
                    </a:cubicBezTo>
                    <a:cubicBezTo>
                      <a:pt x="221563" y="50594"/>
                      <a:pt x="256538" y="97114"/>
                      <a:pt x="256538" y="158913"/>
                    </a:cubicBezTo>
                    <a:cubicBezTo>
                      <a:pt x="256538" y="220713"/>
                      <a:pt x="249407" y="175212"/>
                      <a:pt x="240239" y="175212"/>
                    </a:cubicBezTo>
                    <a:cubicBezTo>
                      <a:pt x="231071" y="175212"/>
                      <a:pt x="237183" y="175212"/>
                      <a:pt x="234805" y="175212"/>
                    </a:cubicBezTo>
                    <a:cubicBezTo>
                      <a:pt x="229712" y="175212"/>
                      <a:pt x="222242" y="175891"/>
                      <a:pt x="213414" y="175891"/>
                    </a:cubicBezTo>
                    <a:close/>
                    <a:moveTo>
                      <a:pt x="36164" y="33277"/>
                    </a:moveTo>
                    <a:cubicBezTo>
                      <a:pt x="55519" y="108319"/>
                      <a:pt x="117998" y="145331"/>
                      <a:pt x="222921" y="143293"/>
                    </a:cubicBezTo>
                    <a:cubicBezTo>
                      <a:pt x="210357" y="52631"/>
                      <a:pt x="90154" y="35993"/>
                      <a:pt x="36164" y="33277"/>
                    </a:cubicBezTo>
                    <a:close/>
                  </a:path>
                </a:pathLst>
              </a:custGeom>
              <a:grpFill/>
              <a:ln w="3393" cap="flat">
                <a:noFill/>
                <a:prstDash val="solid"/>
                <a:miter/>
              </a:ln>
            </p:spPr>
            <p:txBody>
              <a:bodyPr rtlCol="0" anchor="ctr"/>
              <a:lstStyle/>
              <a:p>
                <a:endParaRPr lang="de-DE" dirty="0">
                  <a:solidFill>
                    <a:schemeClr val="bg1"/>
                  </a:solidFill>
                </a:endParaRPr>
              </a:p>
            </p:txBody>
          </p:sp>
        </p:grpSp>
      </p:grpSp>
    </p:spTree>
    <p:extLst>
      <p:ext uri="{BB962C8B-B14F-4D97-AF65-F5344CB8AC3E}">
        <p14:creationId xmlns:p14="http://schemas.microsoft.com/office/powerpoint/2010/main" val="240886546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Mid Career - Intro Page">
    <p:spTree>
      <p:nvGrpSpPr>
        <p:cNvPr id="1" name=""/>
        <p:cNvGrpSpPr/>
        <p:nvPr/>
      </p:nvGrpSpPr>
      <p:grpSpPr>
        <a:xfrm>
          <a:off x="0" y="0"/>
          <a:ext cx="0" cy="0"/>
          <a:chOff x="0" y="0"/>
          <a:chExt cx="0" cy="0"/>
        </a:xfrm>
      </p:grpSpPr>
      <p:sp>
        <p:nvSpPr>
          <p:cNvPr id="30" name="Rectangle 29">
            <a:extLst>
              <a:ext uri="{FF2B5EF4-FFF2-40B4-BE49-F238E27FC236}">
                <a16:creationId xmlns:a16="http://schemas.microsoft.com/office/drawing/2014/main" id="{57E9DDA3-5508-124F-B846-4CE77542FE4E}"/>
              </a:ext>
            </a:extLst>
          </p:cNvPr>
          <p:cNvSpPr/>
          <p:nvPr userDrawn="1"/>
        </p:nvSpPr>
        <p:spPr>
          <a:xfrm rot="5400000">
            <a:off x="-738808" y="738806"/>
            <a:ext cx="2124000" cy="646387"/>
          </a:xfrm>
          <a:prstGeom prst="rect">
            <a:avLst/>
          </a:prstGeom>
          <a:solidFill>
            <a:srgbClr val="1E28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529" dirty="0">
              <a:solidFill>
                <a:srgbClr val="05203D"/>
              </a:solidFill>
              <a:latin typeface="Calibri" panose="020F0502020204030204" pitchFamily="34" charset="0"/>
              <a:cs typeface="Calibri" panose="020F0502020204030204" pitchFamily="34" charset="0"/>
            </a:endParaRPr>
          </a:p>
        </p:txBody>
      </p:sp>
      <p:sp>
        <p:nvSpPr>
          <p:cNvPr id="7" name="Rectangle 6">
            <a:extLst>
              <a:ext uri="{FF2B5EF4-FFF2-40B4-BE49-F238E27FC236}">
                <a16:creationId xmlns:a16="http://schemas.microsoft.com/office/drawing/2014/main" id="{F8F83D7A-B810-8D3A-A6A1-932EA50AA97E}"/>
              </a:ext>
            </a:extLst>
          </p:cNvPr>
          <p:cNvSpPr/>
          <p:nvPr userDrawn="1"/>
        </p:nvSpPr>
        <p:spPr>
          <a:xfrm rot="5400000">
            <a:off x="-738808" y="2881541"/>
            <a:ext cx="2124000" cy="646387"/>
          </a:xfrm>
          <a:prstGeom prst="rect">
            <a:avLst/>
          </a:prstGeom>
          <a:solidFill>
            <a:srgbClr val="4763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529" dirty="0">
              <a:solidFill>
                <a:srgbClr val="05203D"/>
              </a:solidFill>
              <a:latin typeface="Calibri" panose="020F0502020204030204" pitchFamily="34" charset="0"/>
              <a:cs typeface="Calibri" panose="020F0502020204030204" pitchFamily="34" charset="0"/>
            </a:endParaRPr>
          </a:p>
        </p:txBody>
      </p:sp>
      <p:sp>
        <p:nvSpPr>
          <p:cNvPr id="8" name="Rectangle 7">
            <a:extLst>
              <a:ext uri="{FF2B5EF4-FFF2-40B4-BE49-F238E27FC236}">
                <a16:creationId xmlns:a16="http://schemas.microsoft.com/office/drawing/2014/main" id="{5E12D047-28FC-F9B4-EB6A-03CF3DF6AA53}"/>
              </a:ext>
            </a:extLst>
          </p:cNvPr>
          <p:cNvSpPr/>
          <p:nvPr userDrawn="1"/>
        </p:nvSpPr>
        <p:spPr>
          <a:xfrm rot="5400000">
            <a:off x="-738808" y="5023054"/>
            <a:ext cx="2124000" cy="646387"/>
          </a:xfrm>
          <a:prstGeom prst="rect">
            <a:avLst/>
          </a:prstGeom>
          <a:solidFill>
            <a:srgbClr val="F160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529" dirty="0">
              <a:solidFill>
                <a:srgbClr val="05203D"/>
              </a:solidFill>
              <a:latin typeface="Calibri" panose="020F0502020204030204" pitchFamily="34" charset="0"/>
              <a:cs typeface="Calibri" panose="020F0502020204030204" pitchFamily="34" charset="0"/>
            </a:endParaRPr>
          </a:p>
        </p:txBody>
      </p:sp>
      <p:sp>
        <p:nvSpPr>
          <p:cNvPr id="9" name="Rectangle 8">
            <a:extLst>
              <a:ext uri="{FF2B5EF4-FFF2-40B4-BE49-F238E27FC236}">
                <a16:creationId xmlns:a16="http://schemas.microsoft.com/office/drawing/2014/main" id="{7C2CA1CF-CC50-83DB-AB49-7F62B6267C1C}"/>
              </a:ext>
            </a:extLst>
          </p:cNvPr>
          <p:cNvSpPr/>
          <p:nvPr userDrawn="1"/>
        </p:nvSpPr>
        <p:spPr>
          <a:xfrm rot="5400000">
            <a:off x="-738808" y="7163717"/>
            <a:ext cx="2124000" cy="646387"/>
          </a:xfrm>
          <a:prstGeom prst="rect">
            <a:avLst/>
          </a:prstGeom>
          <a:solidFill>
            <a:srgbClr val="D38C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529" dirty="0">
              <a:solidFill>
                <a:srgbClr val="05203D"/>
              </a:solidFill>
              <a:latin typeface="Calibri" panose="020F0502020204030204" pitchFamily="34" charset="0"/>
              <a:cs typeface="Calibri" panose="020F0502020204030204" pitchFamily="34" charset="0"/>
            </a:endParaRPr>
          </a:p>
        </p:txBody>
      </p:sp>
      <p:sp>
        <p:nvSpPr>
          <p:cNvPr id="10" name="Rectangle 9">
            <a:extLst>
              <a:ext uri="{FF2B5EF4-FFF2-40B4-BE49-F238E27FC236}">
                <a16:creationId xmlns:a16="http://schemas.microsoft.com/office/drawing/2014/main" id="{4C20D536-4BCA-1165-9600-0C400DDD3C02}"/>
              </a:ext>
            </a:extLst>
          </p:cNvPr>
          <p:cNvSpPr/>
          <p:nvPr userDrawn="1"/>
        </p:nvSpPr>
        <p:spPr>
          <a:xfrm rot="5400000">
            <a:off x="-738807" y="9306623"/>
            <a:ext cx="2123999" cy="646387"/>
          </a:xfrm>
          <a:prstGeom prst="rect">
            <a:avLst/>
          </a:prstGeom>
          <a:solidFill>
            <a:srgbClr val="1E28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529" dirty="0">
              <a:solidFill>
                <a:srgbClr val="05203D"/>
              </a:solidFill>
              <a:latin typeface="Calibri" panose="020F0502020204030204" pitchFamily="34" charset="0"/>
              <a:cs typeface="Calibri" panose="020F0502020204030204" pitchFamily="34" charset="0"/>
            </a:endParaRPr>
          </a:p>
        </p:txBody>
      </p:sp>
      <p:sp>
        <p:nvSpPr>
          <p:cNvPr id="21" name="Text Placeholder 32">
            <a:extLst>
              <a:ext uri="{FF2B5EF4-FFF2-40B4-BE49-F238E27FC236}">
                <a16:creationId xmlns:a16="http://schemas.microsoft.com/office/drawing/2014/main" id="{A1D58329-A957-8771-6994-DABF5D62AD91}"/>
              </a:ext>
            </a:extLst>
          </p:cNvPr>
          <p:cNvSpPr>
            <a:spLocks noGrp="1"/>
          </p:cNvSpPr>
          <p:nvPr>
            <p:ph type="body" sz="quarter" idx="49" hasCustomPrompt="1"/>
          </p:nvPr>
        </p:nvSpPr>
        <p:spPr>
          <a:xfrm rot="16200000">
            <a:off x="-673454" y="921600"/>
            <a:ext cx="2096888" cy="292876"/>
          </a:xfrm>
          <a:prstGeom prst="rect">
            <a:avLst/>
          </a:prstGeom>
        </p:spPr>
        <p:txBody>
          <a:bodyPr anchor="ctr">
            <a:noAutofit/>
          </a:bodyPr>
          <a:lstStyle>
            <a:lvl1pPr marL="0" indent="0" algn="ctr">
              <a:buNone/>
              <a:defRPr sz="1500" b="0" i="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de-DE" dirty="0"/>
              <a:t>Einführung</a:t>
            </a:r>
            <a:endParaRPr lang="de-DE" dirty="0"/>
          </a:p>
        </p:txBody>
      </p:sp>
      <p:sp>
        <p:nvSpPr>
          <p:cNvPr id="22" name="Text Placeholder 32">
            <a:extLst>
              <a:ext uri="{FF2B5EF4-FFF2-40B4-BE49-F238E27FC236}">
                <a16:creationId xmlns:a16="http://schemas.microsoft.com/office/drawing/2014/main" id="{F8C23A6B-0D0B-E155-BA42-B106C695A696}"/>
              </a:ext>
            </a:extLst>
          </p:cNvPr>
          <p:cNvSpPr>
            <a:spLocks noGrp="1"/>
          </p:cNvSpPr>
          <p:nvPr>
            <p:ph type="body" sz="quarter" idx="50" hasCustomPrompt="1"/>
          </p:nvPr>
        </p:nvSpPr>
        <p:spPr>
          <a:xfrm rot="16200000">
            <a:off x="-719019" y="9490322"/>
            <a:ext cx="2110110" cy="292876"/>
          </a:xfrm>
          <a:prstGeom prst="rect">
            <a:avLst/>
          </a:prstGeom>
        </p:spPr>
        <p:txBody>
          <a:bodyPr anchor="ctr">
            <a:noAutofit/>
          </a:bodyPr>
          <a:lstStyle>
            <a:lvl1pPr marL="0" indent="0" algn="ctr">
              <a:buNone/>
              <a:defRPr sz="1500" b="0" i="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de-DE" dirty="0"/>
              <a:t>Fazit</a:t>
            </a:r>
            <a:endParaRPr lang="de-DE" dirty="0"/>
          </a:p>
        </p:txBody>
      </p:sp>
      <p:grpSp>
        <p:nvGrpSpPr>
          <p:cNvPr id="25" name="Graphic 2">
            <a:extLst>
              <a:ext uri="{FF2B5EF4-FFF2-40B4-BE49-F238E27FC236}">
                <a16:creationId xmlns:a16="http://schemas.microsoft.com/office/drawing/2014/main" id="{7FDD99C7-51A3-E03F-096B-0A085B79F7AD}"/>
              </a:ext>
            </a:extLst>
          </p:cNvPr>
          <p:cNvGrpSpPr/>
          <p:nvPr userDrawn="1"/>
        </p:nvGrpSpPr>
        <p:grpSpPr>
          <a:xfrm>
            <a:off x="135172" y="7279858"/>
            <a:ext cx="367192" cy="468477"/>
            <a:chOff x="5321116" y="858896"/>
            <a:chExt cx="888315" cy="1133345"/>
          </a:xfrm>
          <a:solidFill>
            <a:schemeClr val="bg1"/>
          </a:solidFill>
        </p:grpSpPr>
        <p:sp>
          <p:nvSpPr>
            <p:cNvPr id="26" name="Freeform 25">
              <a:extLst>
                <a:ext uri="{FF2B5EF4-FFF2-40B4-BE49-F238E27FC236}">
                  <a16:creationId xmlns:a16="http://schemas.microsoft.com/office/drawing/2014/main" id="{24201910-79F2-3CA6-C66C-B93A2021197A}"/>
                </a:ext>
              </a:extLst>
            </p:cNvPr>
            <p:cNvSpPr/>
            <p:nvPr/>
          </p:nvSpPr>
          <p:spPr>
            <a:xfrm>
              <a:off x="5484486" y="1083374"/>
              <a:ext cx="277113" cy="317697"/>
            </a:xfrm>
            <a:custGeom>
              <a:avLst/>
              <a:gdLst>
                <a:gd name="connsiteX0" fmla="*/ 260815 w 277113"/>
                <a:gd name="connsiteY0" fmla="*/ 317697 h 317697"/>
                <a:gd name="connsiteX1" fmla="*/ 248251 w 277113"/>
                <a:gd name="connsiteY1" fmla="*/ 311925 h 317697"/>
                <a:gd name="connsiteX2" fmla="*/ 191206 w 277113"/>
                <a:gd name="connsiteY2" fmla="*/ 277969 h 317697"/>
                <a:gd name="connsiteX3" fmla="*/ 89338 w 277113"/>
                <a:gd name="connsiteY3" fmla="*/ 228394 h 317697"/>
                <a:gd name="connsiteX4" fmla="*/ 15314 w 277113"/>
                <a:gd name="connsiteY4" fmla="*/ 79328 h 317697"/>
                <a:gd name="connsiteX5" fmla="*/ 1053 w 277113"/>
                <a:gd name="connsiteY5" fmla="*/ 22282 h 317697"/>
                <a:gd name="connsiteX6" fmla="*/ 7165 w 277113"/>
                <a:gd name="connsiteY6" fmla="*/ 2927 h 317697"/>
                <a:gd name="connsiteX7" fmla="*/ 27539 w 277113"/>
                <a:gd name="connsiteY7" fmla="*/ 4285 h 317697"/>
                <a:gd name="connsiteX8" fmla="*/ 114126 w 277113"/>
                <a:gd name="connsiteY8" fmla="*/ 38920 h 317697"/>
                <a:gd name="connsiteX9" fmla="*/ 211918 w 277113"/>
                <a:gd name="connsiteY9" fmla="*/ 77290 h 317697"/>
                <a:gd name="connsiteX10" fmla="*/ 211918 w 277113"/>
                <a:gd name="connsiteY10" fmla="*/ 77290 h 317697"/>
                <a:gd name="connsiteX11" fmla="*/ 212937 w 277113"/>
                <a:gd name="connsiteY11" fmla="*/ 77969 h 317697"/>
                <a:gd name="connsiteX12" fmla="*/ 217351 w 277113"/>
                <a:gd name="connsiteY12" fmla="*/ 81365 h 317697"/>
                <a:gd name="connsiteX13" fmla="*/ 277114 w 277113"/>
                <a:gd name="connsiteY13" fmla="*/ 237222 h 317697"/>
                <a:gd name="connsiteX14" fmla="*/ 277114 w 277113"/>
                <a:gd name="connsiteY14" fmla="*/ 238580 h 317697"/>
                <a:gd name="connsiteX15" fmla="*/ 277114 w 277113"/>
                <a:gd name="connsiteY15" fmla="*/ 238580 h 317697"/>
                <a:gd name="connsiteX16" fmla="*/ 277114 w 277113"/>
                <a:gd name="connsiteY16" fmla="*/ 248767 h 317697"/>
                <a:gd name="connsiteX17" fmla="*/ 277114 w 277113"/>
                <a:gd name="connsiteY17" fmla="*/ 274234 h 317697"/>
                <a:gd name="connsiteX18" fmla="*/ 277114 w 277113"/>
                <a:gd name="connsiteY18" fmla="*/ 301398 h 317697"/>
                <a:gd name="connsiteX19" fmla="*/ 266248 w 277113"/>
                <a:gd name="connsiteY19" fmla="*/ 316679 h 317697"/>
                <a:gd name="connsiteX20" fmla="*/ 260815 w 277113"/>
                <a:gd name="connsiteY20" fmla="*/ 317697 h 317697"/>
                <a:gd name="connsiteX21" fmla="*/ 42819 w 277113"/>
                <a:gd name="connsiteY21" fmla="*/ 49786 h 317697"/>
                <a:gd name="connsiteX22" fmla="*/ 47572 w 277113"/>
                <a:gd name="connsiteY22" fmla="*/ 72536 h 317697"/>
                <a:gd name="connsiteX23" fmla="*/ 108353 w 277113"/>
                <a:gd name="connsiteY23" fmla="*/ 201568 h 317697"/>
                <a:gd name="connsiteX24" fmla="*/ 200713 w 277113"/>
                <a:gd name="connsiteY24" fmla="*/ 246730 h 317697"/>
                <a:gd name="connsiteX25" fmla="*/ 245195 w 277113"/>
                <a:gd name="connsiteY25" fmla="*/ 265066 h 317697"/>
                <a:gd name="connsiteX26" fmla="*/ 245195 w 277113"/>
                <a:gd name="connsiteY26" fmla="*/ 248767 h 317697"/>
                <a:gd name="connsiteX27" fmla="*/ 245195 w 277113"/>
                <a:gd name="connsiteY27" fmla="*/ 240957 h 317697"/>
                <a:gd name="connsiteX28" fmla="*/ 245195 w 277113"/>
                <a:gd name="connsiteY28" fmla="*/ 238580 h 317697"/>
                <a:gd name="connsiteX29" fmla="*/ 245195 w 277113"/>
                <a:gd name="connsiteY29" fmla="*/ 237562 h 317697"/>
                <a:gd name="connsiteX30" fmla="*/ 196978 w 277113"/>
                <a:gd name="connsiteY30" fmla="*/ 106153 h 317697"/>
                <a:gd name="connsiteX31" fmla="*/ 194262 w 277113"/>
                <a:gd name="connsiteY31" fmla="*/ 104115 h 317697"/>
                <a:gd name="connsiteX32" fmla="*/ 193243 w 277113"/>
                <a:gd name="connsiteY32" fmla="*/ 103436 h 317697"/>
                <a:gd name="connsiteX33" fmla="*/ 105297 w 277113"/>
                <a:gd name="connsiteY33" fmla="*/ 69820 h 317697"/>
                <a:gd name="connsiteX34" fmla="*/ 42819 w 277113"/>
                <a:gd name="connsiteY34" fmla="*/ 49786 h 3176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277113" h="317697">
                  <a:moveTo>
                    <a:pt x="260815" y="317697"/>
                  </a:moveTo>
                  <a:cubicBezTo>
                    <a:pt x="256061" y="317697"/>
                    <a:pt x="251647" y="315660"/>
                    <a:pt x="248251" y="311925"/>
                  </a:cubicBezTo>
                  <a:cubicBezTo>
                    <a:pt x="229236" y="289174"/>
                    <a:pt x="214975" y="285100"/>
                    <a:pt x="191206" y="277969"/>
                  </a:cubicBezTo>
                  <a:cubicBezTo>
                    <a:pt x="166418" y="270499"/>
                    <a:pt x="135518" y="261331"/>
                    <a:pt x="89338" y="228394"/>
                  </a:cubicBezTo>
                  <a:cubicBezTo>
                    <a:pt x="37386" y="191382"/>
                    <a:pt x="25841" y="131959"/>
                    <a:pt x="15314" y="79328"/>
                  </a:cubicBezTo>
                  <a:cubicBezTo>
                    <a:pt x="11240" y="58275"/>
                    <a:pt x="7165" y="38241"/>
                    <a:pt x="1053" y="22282"/>
                  </a:cubicBezTo>
                  <a:cubicBezTo>
                    <a:pt x="-1664" y="15151"/>
                    <a:pt x="1053" y="7341"/>
                    <a:pt x="7165" y="2927"/>
                  </a:cubicBezTo>
                  <a:cubicBezTo>
                    <a:pt x="13277" y="-1487"/>
                    <a:pt x="21766" y="-808"/>
                    <a:pt x="27539" y="4285"/>
                  </a:cubicBezTo>
                  <a:cubicBezTo>
                    <a:pt x="42479" y="18207"/>
                    <a:pt x="79151" y="28734"/>
                    <a:pt x="114126" y="38920"/>
                  </a:cubicBezTo>
                  <a:cubicBezTo>
                    <a:pt x="150459" y="49446"/>
                    <a:pt x="188489" y="60312"/>
                    <a:pt x="211918" y="77290"/>
                  </a:cubicBezTo>
                  <a:cubicBezTo>
                    <a:pt x="211918" y="77290"/>
                    <a:pt x="211918" y="77290"/>
                    <a:pt x="211918" y="77290"/>
                  </a:cubicBezTo>
                  <a:lnTo>
                    <a:pt x="212937" y="77969"/>
                  </a:lnTo>
                  <a:cubicBezTo>
                    <a:pt x="214635" y="78988"/>
                    <a:pt x="215993" y="80007"/>
                    <a:pt x="217351" y="81365"/>
                  </a:cubicBezTo>
                  <a:cubicBezTo>
                    <a:pt x="271002" y="126866"/>
                    <a:pt x="276434" y="185609"/>
                    <a:pt x="277114" y="237222"/>
                  </a:cubicBezTo>
                  <a:cubicBezTo>
                    <a:pt x="277114" y="237562"/>
                    <a:pt x="277114" y="238241"/>
                    <a:pt x="277114" y="238580"/>
                  </a:cubicBezTo>
                  <a:lnTo>
                    <a:pt x="277114" y="238580"/>
                  </a:lnTo>
                  <a:cubicBezTo>
                    <a:pt x="277114" y="242315"/>
                    <a:pt x="277114" y="245711"/>
                    <a:pt x="277114" y="248767"/>
                  </a:cubicBezTo>
                  <a:cubicBezTo>
                    <a:pt x="277114" y="257256"/>
                    <a:pt x="277114" y="265745"/>
                    <a:pt x="277114" y="274234"/>
                  </a:cubicBezTo>
                  <a:cubicBezTo>
                    <a:pt x="277114" y="283062"/>
                    <a:pt x="277114" y="292230"/>
                    <a:pt x="277114" y="301398"/>
                  </a:cubicBezTo>
                  <a:cubicBezTo>
                    <a:pt x="277114" y="310567"/>
                    <a:pt x="272699" y="314302"/>
                    <a:pt x="266248" y="316679"/>
                  </a:cubicBezTo>
                  <a:cubicBezTo>
                    <a:pt x="264550" y="317358"/>
                    <a:pt x="262513" y="317697"/>
                    <a:pt x="260815" y="317697"/>
                  </a:cubicBezTo>
                  <a:close/>
                  <a:moveTo>
                    <a:pt x="42819" y="49786"/>
                  </a:moveTo>
                  <a:cubicBezTo>
                    <a:pt x="44517" y="57256"/>
                    <a:pt x="45875" y="64727"/>
                    <a:pt x="47572" y="72536"/>
                  </a:cubicBezTo>
                  <a:cubicBezTo>
                    <a:pt x="57080" y="121433"/>
                    <a:pt x="66927" y="172027"/>
                    <a:pt x="108353" y="201568"/>
                  </a:cubicBezTo>
                  <a:cubicBezTo>
                    <a:pt x="150119" y="231450"/>
                    <a:pt x="176944" y="239599"/>
                    <a:pt x="200713" y="246730"/>
                  </a:cubicBezTo>
                  <a:cubicBezTo>
                    <a:pt x="216333" y="251483"/>
                    <a:pt x="230594" y="255558"/>
                    <a:pt x="245195" y="265066"/>
                  </a:cubicBezTo>
                  <a:cubicBezTo>
                    <a:pt x="245195" y="259633"/>
                    <a:pt x="245195" y="254200"/>
                    <a:pt x="245195" y="248767"/>
                  </a:cubicBezTo>
                  <a:cubicBezTo>
                    <a:pt x="245195" y="243334"/>
                    <a:pt x="245195" y="243334"/>
                    <a:pt x="245195" y="240957"/>
                  </a:cubicBezTo>
                  <a:cubicBezTo>
                    <a:pt x="245195" y="240278"/>
                    <a:pt x="245195" y="239259"/>
                    <a:pt x="245195" y="238580"/>
                  </a:cubicBezTo>
                  <a:cubicBezTo>
                    <a:pt x="245195" y="238580"/>
                    <a:pt x="245195" y="237901"/>
                    <a:pt x="245195" y="237562"/>
                  </a:cubicBezTo>
                  <a:cubicBezTo>
                    <a:pt x="244516" y="180855"/>
                    <a:pt x="236027" y="139090"/>
                    <a:pt x="196978" y="106153"/>
                  </a:cubicBezTo>
                  <a:cubicBezTo>
                    <a:pt x="195959" y="105474"/>
                    <a:pt x="195280" y="104794"/>
                    <a:pt x="194262" y="104115"/>
                  </a:cubicBezTo>
                  <a:lnTo>
                    <a:pt x="193243" y="103436"/>
                  </a:lnTo>
                  <a:cubicBezTo>
                    <a:pt x="174228" y="89854"/>
                    <a:pt x="139253" y="79667"/>
                    <a:pt x="105297" y="69820"/>
                  </a:cubicBezTo>
                  <a:cubicBezTo>
                    <a:pt x="82886" y="63368"/>
                    <a:pt x="61155" y="57256"/>
                    <a:pt x="42819" y="49786"/>
                  </a:cubicBezTo>
                  <a:close/>
                </a:path>
              </a:pathLst>
            </a:custGeom>
            <a:grpFill/>
            <a:ln w="3393" cap="flat">
              <a:noFill/>
              <a:prstDash val="solid"/>
              <a:miter/>
            </a:ln>
          </p:spPr>
          <p:txBody>
            <a:bodyPr rtlCol="0" anchor="ctr"/>
            <a:lstStyle/>
            <a:p>
              <a:endParaRPr lang="de-DE" dirty="0">
                <a:solidFill>
                  <a:schemeClr val="bg1"/>
                </a:solidFill>
              </a:endParaRPr>
            </a:p>
          </p:txBody>
        </p:sp>
        <p:sp>
          <p:nvSpPr>
            <p:cNvPr id="27" name="Freeform 26">
              <a:extLst>
                <a:ext uri="{FF2B5EF4-FFF2-40B4-BE49-F238E27FC236}">
                  <a16:creationId xmlns:a16="http://schemas.microsoft.com/office/drawing/2014/main" id="{94385BE5-8CE7-20D3-8A94-69A70B3B1F1E}"/>
                </a:ext>
              </a:extLst>
            </p:cNvPr>
            <p:cNvSpPr/>
            <p:nvPr/>
          </p:nvSpPr>
          <p:spPr>
            <a:xfrm>
              <a:off x="5667542" y="858896"/>
              <a:ext cx="256366" cy="489883"/>
            </a:xfrm>
            <a:custGeom>
              <a:avLst/>
              <a:gdLst>
                <a:gd name="connsiteX0" fmla="*/ 77759 w 256366"/>
                <a:gd name="connsiteY0" fmla="*/ 489883 h 489883"/>
                <a:gd name="connsiteX1" fmla="*/ 66214 w 256366"/>
                <a:gd name="connsiteY1" fmla="*/ 485129 h 489883"/>
                <a:gd name="connsiteX2" fmla="*/ 66214 w 256366"/>
                <a:gd name="connsiteY2" fmla="*/ 462040 h 489883"/>
                <a:gd name="connsiteX3" fmla="*/ 66214 w 256366"/>
                <a:gd name="connsiteY3" fmla="*/ 462040 h 489883"/>
                <a:gd name="connsiteX4" fmla="*/ 130730 w 256366"/>
                <a:gd name="connsiteY4" fmla="*/ 400919 h 489883"/>
                <a:gd name="connsiteX5" fmla="*/ 224448 w 256366"/>
                <a:gd name="connsiteY5" fmla="*/ 240308 h 489883"/>
                <a:gd name="connsiteX6" fmla="*/ 201019 w 256366"/>
                <a:gd name="connsiteY6" fmla="*/ 100410 h 489883"/>
                <a:gd name="connsiteX7" fmla="*/ 188794 w 256366"/>
                <a:gd name="connsiteY7" fmla="*/ 54230 h 489883"/>
                <a:gd name="connsiteX8" fmla="*/ 138540 w 256366"/>
                <a:gd name="connsiteY8" fmla="*/ 99052 h 489883"/>
                <a:gd name="connsiteX9" fmla="*/ 32937 w 256366"/>
                <a:gd name="connsiteY9" fmla="*/ 263398 h 489883"/>
                <a:gd name="connsiteX10" fmla="*/ 35654 w 256366"/>
                <a:gd name="connsiteY10" fmla="*/ 312634 h 489883"/>
                <a:gd name="connsiteX11" fmla="*/ 21392 w 256366"/>
                <a:gd name="connsiteY11" fmla="*/ 330970 h 489883"/>
                <a:gd name="connsiteX12" fmla="*/ 3056 w 256366"/>
                <a:gd name="connsiteY12" fmla="*/ 316709 h 489883"/>
                <a:gd name="connsiteX13" fmla="*/ 0 w 256366"/>
                <a:gd name="connsiteY13" fmla="*/ 263398 h 489883"/>
                <a:gd name="connsiteX14" fmla="*/ 117487 w 256366"/>
                <a:gd name="connsiteY14" fmla="*/ 73925 h 489883"/>
                <a:gd name="connsiteX15" fmla="*/ 188115 w 256366"/>
                <a:gd name="connsiteY15" fmla="*/ 6353 h 489883"/>
                <a:gd name="connsiteX16" fmla="*/ 206112 w 256366"/>
                <a:gd name="connsiteY16" fmla="*/ 920 h 489883"/>
                <a:gd name="connsiteX17" fmla="*/ 216978 w 256366"/>
                <a:gd name="connsiteY17" fmla="*/ 16200 h 489883"/>
                <a:gd name="connsiteX18" fmla="*/ 231918 w 256366"/>
                <a:gd name="connsiteY18" fmla="*/ 91582 h 489883"/>
                <a:gd name="connsiteX19" fmla="*/ 256366 w 256366"/>
                <a:gd name="connsiteY19" fmla="*/ 240308 h 489883"/>
                <a:gd name="connsiteX20" fmla="*/ 151443 w 256366"/>
                <a:gd name="connsiteY20" fmla="*/ 425707 h 489883"/>
                <a:gd name="connsiteX21" fmla="*/ 89643 w 256366"/>
                <a:gd name="connsiteY21" fmla="*/ 483771 h 489883"/>
                <a:gd name="connsiteX22" fmla="*/ 88964 w 256366"/>
                <a:gd name="connsiteY22" fmla="*/ 484450 h 489883"/>
                <a:gd name="connsiteX23" fmla="*/ 88625 w 256366"/>
                <a:gd name="connsiteY23" fmla="*/ 484450 h 489883"/>
                <a:gd name="connsiteX24" fmla="*/ 77080 w 256366"/>
                <a:gd name="connsiteY24" fmla="*/ 489544 h 489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6366" h="489883">
                  <a:moveTo>
                    <a:pt x="77759" y="489883"/>
                  </a:moveTo>
                  <a:cubicBezTo>
                    <a:pt x="73684" y="489883"/>
                    <a:pt x="69270" y="488185"/>
                    <a:pt x="66214" y="485129"/>
                  </a:cubicBezTo>
                  <a:cubicBezTo>
                    <a:pt x="59762" y="478678"/>
                    <a:pt x="59762" y="468491"/>
                    <a:pt x="66214" y="462040"/>
                  </a:cubicBezTo>
                  <a:lnTo>
                    <a:pt x="66214" y="462040"/>
                  </a:lnTo>
                  <a:cubicBezTo>
                    <a:pt x="87267" y="438270"/>
                    <a:pt x="109338" y="419255"/>
                    <a:pt x="130730" y="400919"/>
                  </a:cubicBezTo>
                  <a:cubicBezTo>
                    <a:pt x="183022" y="356097"/>
                    <a:pt x="224448" y="320444"/>
                    <a:pt x="224448" y="240308"/>
                  </a:cubicBezTo>
                  <a:cubicBezTo>
                    <a:pt x="224448" y="160173"/>
                    <a:pt x="212224" y="138101"/>
                    <a:pt x="201019" y="100410"/>
                  </a:cubicBezTo>
                  <a:cubicBezTo>
                    <a:pt x="196604" y="84791"/>
                    <a:pt x="191850" y="69511"/>
                    <a:pt x="188794" y="54230"/>
                  </a:cubicBezTo>
                  <a:cubicBezTo>
                    <a:pt x="172835" y="70190"/>
                    <a:pt x="155518" y="84791"/>
                    <a:pt x="138540" y="99052"/>
                  </a:cubicBezTo>
                  <a:cubicBezTo>
                    <a:pt x="84211" y="144553"/>
                    <a:pt x="32937" y="187677"/>
                    <a:pt x="32937" y="263398"/>
                  </a:cubicBezTo>
                  <a:cubicBezTo>
                    <a:pt x="32937" y="339120"/>
                    <a:pt x="33956" y="298033"/>
                    <a:pt x="35654" y="312634"/>
                  </a:cubicBezTo>
                  <a:cubicBezTo>
                    <a:pt x="36672" y="321462"/>
                    <a:pt x="30560" y="329612"/>
                    <a:pt x="21392" y="330970"/>
                  </a:cubicBezTo>
                  <a:cubicBezTo>
                    <a:pt x="12564" y="331989"/>
                    <a:pt x="4414" y="325877"/>
                    <a:pt x="3056" y="316709"/>
                  </a:cubicBezTo>
                  <a:cubicBezTo>
                    <a:pt x="1019" y="300750"/>
                    <a:pt x="0" y="283092"/>
                    <a:pt x="0" y="263398"/>
                  </a:cubicBezTo>
                  <a:cubicBezTo>
                    <a:pt x="0" y="172397"/>
                    <a:pt x="59762" y="122482"/>
                    <a:pt x="117487" y="73925"/>
                  </a:cubicBezTo>
                  <a:cubicBezTo>
                    <a:pt x="143973" y="51854"/>
                    <a:pt x="169100" y="30801"/>
                    <a:pt x="188115" y="6353"/>
                  </a:cubicBezTo>
                  <a:cubicBezTo>
                    <a:pt x="192530" y="920"/>
                    <a:pt x="199660" y="-1457"/>
                    <a:pt x="206112" y="920"/>
                  </a:cubicBezTo>
                  <a:cubicBezTo>
                    <a:pt x="212563" y="3297"/>
                    <a:pt x="216978" y="9409"/>
                    <a:pt x="216978" y="16200"/>
                  </a:cubicBezTo>
                  <a:cubicBezTo>
                    <a:pt x="216978" y="39969"/>
                    <a:pt x="223769" y="63738"/>
                    <a:pt x="231918" y="91582"/>
                  </a:cubicBezTo>
                  <a:cubicBezTo>
                    <a:pt x="242784" y="129273"/>
                    <a:pt x="256366" y="176132"/>
                    <a:pt x="256366" y="240308"/>
                  </a:cubicBezTo>
                  <a:cubicBezTo>
                    <a:pt x="256366" y="335384"/>
                    <a:pt x="205433" y="379187"/>
                    <a:pt x="151443" y="425707"/>
                  </a:cubicBezTo>
                  <a:cubicBezTo>
                    <a:pt x="130730" y="443364"/>
                    <a:pt x="109338" y="461700"/>
                    <a:pt x="89643" y="483771"/>
                  </a:cubicBezTo>
                  <a:cubicBezTo>
                    <a:pt x="89643" y="483771"/>
                    <a:pt x="89304" y="484111"/>
                    <a:pt x="88964" y="484450"/>
                  </a:cubicBezTo>
                  <a:lnTo>
                    <a:pt x="88625" y="484450"/>
                  </a:lnTo>
                  <a:cubicBezTo>
                    <a:pt x="85569" y="488185"/>
                    <a:pt x="81154" y="489544"/>
                    <a:pt x="77080" y="489544"/>
                  </a:cubicBezTo>
                  <a:close/>
                </a:path>
              </a:pathLst>
            </a:custGeom>
            <a:grpFill/>
            <a:ln w="3393" cap="flat">
              <a:noFill/>
              <a:prstDash val="solid"/>
              <a:miter/>
            </a:ln>
          </p:spPr>
          <p:txBody>
            <a:bodyPr rtlCol="0" anchor="ctr"/>
            <a:lstStyle/>
            <a:p>
              <a:endParaRPr lang="de-DE" dirty="0">
                <a:solidFill>
                  <a:schemeClr val="bg1"/>
                </a:solidFill>
              </a:endParaRPr>
            </a:p>
          </p:txBody>
        </p:sp>
        <p:sp>
          <p:nvSpPr>
            <p:cNvPr id="28" name="Freeform 27">
              <a:extLst>
                <a:ext uri="{FF2B5EF4-FFF2-40B4-BE49-F238E27FC236}">
                  <a16:creationId xmlns:a16="http://schemas.microsoft.com/office/drawing/2014/main" id="{48CC6B86-DFBA-6FBA-3517-5037FE5E4263}"/>
                </a:ext>
              </a:extLst>
            </p:cNvPr>
            <p:cNvSpPr/>
            <p:nvPr/>
          </p:nvSpPr>
          <p:spPr>
            <a:xfrm>
              <a:off x="5729002" y="1020941"/>
              <a:ext cx="113833" cy="327837"/>
            </a:xfrm>
            <a:custGeom>
              <a:avLst/>
              <a:gdLst>
                <a:gd name="connsiteX0" fmla="*/ 16299 w 113833"/>
                <a:gd name="connsiteY0" fmla="*/ 327838 h 327837"/>
                <a:gd name="connsiteX1" fmla="*/ 0 w 113833"/>
                <a:gd name="connsiteY1" fmla="*/ 311539 h 327837"/>
                <a:gd name="connsiteX2" fmla="*/ 0 w 113833"/>
                <a:gd name="connsiteY2" fmla="*/ 301692 h 327837"/>
                <a:gd name="connsiteX3" fmla="*/ 0 w 113833"/>
                <a:gd name="connsiteY3" fmla="*/ 299654 h 327837"/>
                <a:gd name="connsiteX4" fmla="*/ 0 w 113833"/>
                <a:gd name="connsiteY4" fmla="*/ 299315 h 327837"/>
                <a:gd name="connsiteX5" fmla="*/ 83871 w 113833"/>
                <a:gd name="connsiteY5" fmla="*/ 7635 h 327837"/>
                <a:gd name="connsiteX6" fmla="*/ 106282 w 113833"/>
                <a:gd name="connsiteY6" fmla="*/ 2541 h 327837"/>
                <a:gd name="connsiteX7" fmla="*/ 111375 w 113833"/>
                <a:gd name="connsiteY7" fmla="*/ 24952 h 327837"/>
                <a:gd name="connsiteX8" fmla="*/ 111375 w 113833"/>
                <a:gd name="connsiteY8" fmla="*/ 24952 h 327837"/>
                <a:gd name="connsiteX9" fmla="*/ 32598 w 113833"/>
                <a:gd name="connsiteY9" fmla="*/ 299994 h 327837"/>
                <a:gd name="connsiteX10" fmla="*/ 32598 w 113833"/>
                <a:gd name="connsiteY10" fmla="*/ 302371 h 327837"/>
                <a:gd name="connsiteX11" fmla="*/ 32598 w 113833"/>
                <a:gd name="connsiteY11" fmla="*/ 303390 h 327837"/>
                <a:gd name="connsiteX12" fmla="*/ 32598 w 113833"/>
                <a:gd name="connsiteY12" fmla="*/ 311539 h 327837"/>
                <a:gd name="connsiteX13" fmla="*/ 16299 w 113833"/>
                <a:gd name="connsiteY13" fmla="*/ 327838 h 3278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3833" h="327837">
                  <a:moveTo>
                    <a:pt x="16299" y="327838"/>
                  </a:moveTo>
                  <a:cubicBezTo>
                    <a:pt x="7131" y="327838"/>
                    <a:pt x="0" y="320707"/>
                    <a:pt x="0" y="311539"/>
                  </a:cubicBezTo>
                  <a:cubicBezTo>
                    <a:pt x="0" y="302371"/>
                    <a:pt x="0" y="305087"/>
                    <a:pt x="0" y="301692"/>
                  </a:cubicBezTo>
                  <a:lnTo>
                    <a:pt x="0" y="299654"/>
                  </a:lnTo>
                  <a:cubicBezTo>
                    <a:pt x="0" y="299654"/>
                    <a:pt x="0" y="299654"/>
                    <a:pt x="0" y="299315"/>
                  </a:cubicBezTo>
                  <a:cubicBezTo>
                    <a:pt x="3735" y="138025"/>
                    <a:pt x="80475" y="12728"/>
                    <a:pt x="83871" y="7635"/>
                  </a:cubicBezTo>
                  <a:cubicBezTo>
                    <a:pt x="88625" y="-175"/>
                    <a:pt x="98812" y="-2213"/>
                    <a:pt x="106282" y="2541"/>
                  </a:cubicBezTo>
                  <a:cubicBezTo>
                    <a:pt x="113752" y="7295"/>
                    <a:pt x="116129" y="17482"/>
                    <a:pt x="111375" y="24952"/>
                  </a:cubicBezTo>
                  <a:lnTo>
                    <a:pt x="111375" y="24952"/>
                  </a:lnTo>
                  <a:cubicBezTo>
                    <a:pt x="110696" y="26310"/>
                    <a:pt x="35993" y="148212"/>
                    <a:pt x="32598" y="299994"/>
                  </a:cubicBezTo>
                  <a:lnTo>
                    <a:pt x="32598" y="302371"/>
                  </a:lnTo>
                  <a:cubicBezTo>
                    <a:pt x="32598" y="302710"/>
                    <a:pt x="32598" y="303050"/>
                    <a:pt x="32598" y="303390"/>
                  </a:cubicBezTo>
                  <a:cubicBezTo>
                    <a:pt x="32598" y="305766"/>
                    <a:pt x="32598" y="308822"/>
                    <a:pt x="32598" y="311539"/>
                  </a:cubicBezTo>
                  <a:cubicBezTo>
                    <a:pt x="32598" y="320707"/>
                    <a:pt x="25467" y="327838"/>
                    <a:pt x="16299" y="327838"/>
                  </a:cubicBezTo>
                  <a:close/>
                </a:path>
              </a:pathLst>
            </a:custGeom>
            <a:grpFill/>
            <a:ln w="3393" cap="flat">
              <a:noFill/>
              <a:prstDash val="solid"/>
              <a:miter/>
            </a:ln>
          </p:spPr>
          <p:txBody>
            <a:bodyPr rtlCol="0" anchor="ctr"/>
            <a:lstStyle/>
            <a:p>
              <a:endParaRPr lang="de-DE" dirty="0">
                <a:solidFill>
                  <a:schemeClr val="bg1"/>
                </a:solidFill>
              </a:endParaRPr>
            </a:p>
          </p:txBody>
        </p:sp>
        <p:sp>
          <p:nvSpPr>
            <p:cNvPr id="29" name="Freeform 28">
              <a:extLst>
                <a:ext uri="{FF2B5EF4-FFF2-40B4-BE49-F238E27FC236}">
                  <a16:creationId xmlns:a16="http://schemas.microsoft.com/office/drawing/2014/main" id="{ABB4FA52-6F26-6059-7BA9-F506F69F4EA2}"/>
                </a:ext>
              </a:extLst>
            </p:cNvPr>
            <p:cNvSpPr/>
            <p:nvPr/>
          </p:nvSpPr>
          <p:spPr>
            <a:xfrm>
              <a:off x="5606832" y="1205557"/>
              <a:ext cx="155106" cy="644069"/>
            </a:xfrm>
            <a:custGeom>
              <a:avLst/>
              <a:gdLst>
                <a:gd name="connsiteX0" fmla="*/ 138468 w 155106"/>
                <a:gd name="connsiteY0" fmla="*/ 643730 h 644069"/>
                <a:gd name="connsiteX1" fmla="*/ 122169 w 155106"/>
                <a:gd name="connsiteY1" fmla="*/ 627432 h 644069"/>
                <a:gd name="connsiteX2" fmla="*/ 122169 w 155106"/>
                <a:gd name="connsiteY2" fmla="*/ 179215 h 644069"/>
                <a:gd name="connsiteX3" fmla="*/ 5362 w 155106"/>
                <a:gd name="connsiteY3" fmla="*/ 28451 h 644069"/>
                <a:gd name="connsiteX4" fmla="*/ 4343 w 155106"/>
                <a:gd name="connsiteY4" fmla="*/ 5361 h 644069"/>
                <a:gd name="connsiteX5" fmla="*/ 27433 w 155106"/>
                <a:gd name="connsiteY5" fmla="*/ 4343 h 644069"/>
                <a:gd name="connsiteX6" fmla="*/ 155107 w 155106"/>
                <a:gd name="connsiteY6" fmla="*/ 179555 h 644069"/>
                <a:gd name="connsiteX7" fmla="*/ 155107 w 155106"/>
                <a:gd name="connsiteY7" fmla="*/ 627771 h 644069"/>
                <a:gd name="connsiteX8" fmla="*/ 138808 w 155106"/>
                <a:gd name="connsiteY8" fmla="*/ 644070 h 6440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5106" h="644069">
                  <a:moveTo>
                    <a:pt x="138468" y="643730"/>
                  </a:moveTo>
                  <a:cubicBezTo>
                    <a:pt x="129300" y="643730"/>
                    <a:pt x="122169" y="636600"/>
                    <a:pt x="122169" y="627432"/>
                  </a:cubicBezTo>
                  <a:lnTo>
                    <a:pt x="122169" y="179215"/>
                  </a:lnTo>
                  <a:cubicBezTo>
                    <a:pt x="122169" y="148315"/>
                    <a:pt x="53918" y="72254"/>
                    <a:pt x="5362" y="28451"/>
                  </a:cubicBezTo>
                  <a:cubicBezTo>
                    <a:pt x="-1430" y="22339"/>
                    <a:pt x="-1769" y="12153"/>
                    <a:pt x="4343" y="5361"/>
                  </a:cubicBezTo>
                  <a:cubicBezTo>
                    <a:pt x="10455" y="-1430"/>
                    <a:pt x="20642" y="-1769"/>
                    <a:pt x="27433" y="4343"/>
                  </a:cubicBezTo>
                  <a:cubicBezTo>
                    <a:pt x="48825" y="23698"/>
                    <a:pt x="155107" y="122848"/>
                    <a:pt x="155107" y="179555"/>
                  </a:cubicBezTo>
                  <a:lnTo>
                    <a:pt x="155107" y="627771"/>
                  </a:lnTo>
                  <a:cubicBezTo>
                    <a:pt x="155107" y="636939"/>
                    <a:pt x="147976" y="644070"/>
                    <a:pt x="138808" y="644070"/>
                  </a:cubicBezTo>
                  <a:close/>
                </a:path>
              </a:pathLst>
            </a:custGeom>
            <a:grpFill/>
            <a:ln w="3393" cap="flat">
              <a:noFill/>
              <a:prstDash val="solid"/>
              <a:miter/>
            </a:ln>
          </p:spPr>
          <p:txBody>
            <a:bodyPr rtlCol="0" anchor="ctr"/>
            <a:lstStyle/>
            <a:p>
              <a:endParaRPr lang="de-DE" dirty="0">
                <a:solidFill>
                  <a:schemeClr val="bg1"/>
                </a:solidFill>
              </a:endParaRPr>
            </a:p>
          </p:txBody>
        </p:sp>
        <p:sp>
          <p:nvSpPr>
            <p:cNvPr id="31" name="Freeform 30">
              <a:extLst>
                <a:ext uri="{FF2B5EF4-FFF2-40B4-BE49-F238E27FC236}">
                  <a16:creationId xmlns:a16="http://schemas.microsoft.com/office/drawing/2014/main" id="{EE5F0E85-2869-79FC-8D9F-0CA7E5787274}"/>
                </a:ext>
              </a:extLst>
            </p:cNvPr>
            <p:cNvSpPr/>
            <p:nvPr/>
          </p:nvSpPr>
          <p:spPr>
            <a:xfrm>
              <a:off x="5810496" y="1205446"/>
              <a:ext cx="398935" cy="381363"/>
            </a:xfrm>
            <a:custGeom>
              <a:avLst/>
              <a:gdLst>
                <a:gd name="connsiteX0" fmla="*/ 16299 w 398935"/>
                <a:gd name="connsiteY0" fmla="*/ 381363 h 381363"/>
                <a:gd name="connsiteX1" fmla="*/ 0 w 398935"/>
                <a:gd name="connsiteY1" fmla="*/ 365064 h 381363"/>
                <a:gd name="connsiteX2" fmla="*/ 0 w 398935"/>
                <a:gd name="connsiteY2" fmla="*/ 359631 h 381363"/>
                <a:gd name="connsiteX3" fmla="*/ 117827 w 398935"/>
                <a:gd name="connsiteY3" fmla="*/ 103265 h 381363"/>
                <a:gd name="connsiteX4" fmla="*/ 379286 w 398935"/>
                <a:gd name="connsiteY4" fmla="*/ 379 h 381363"/>
                <a:gd name="connsiteX5" fmla="*/ 395585 w 398935"/>
                <a:gd name="connsiteY5" fmla="*/ 6152 h 381363"/>
                <a:gd name="connsiteX6" fmla="*/ 397283 w 398935"/>
                <a:gd name="connsiteY6" fmla="*/ 23469 h 381363"/>
                <a:gd name="connsiteX7" fmla="*/ 376909 w 398935"/>
                <a:gd name="connsiteY7" fmla="*/ 80175 h 381363"/>
                <a:gd name="connsiteX8" fmla="*/ 261800 w 398935"/>
                <a:gd name="connsiteY8" fmla="*/ 307000 h 381363"/>
                <a:gd name="connsiteX9" fmla="*/ 16299 w 398935"/>
                <a:gd name="connsiteY9" fmla="*/ 381363 h 381363"/>
                <a:gd name="connsiteX10" fmla="*/ 356196 w 398935"/>
                <a:gd name="connsiteY10" fmla="*/ 39768 h 381363"/>
                <a:gd name="connsiteX11" fmla="*/ 136163 w 398935"/>
                <a:gd name="connsiteY11" fmla="*/ 130430 h 381363"/>
                <a:gd name="connsiteX12" fmla="*/ 33616 w 398935"/>
                <a:gd name="connsiteY12" fmla="*/ 348426 h 381363"/>
                <a:gd name="connsiteX13" fmla="*/ 239388 w 398935"/>
                <a:gd name="connsiteY13" fmla="*/ 283231 h 381363"/>
                <a:gd name="connsiteX14" fmla="*/ 346349 w 398935"/>
                <a:gd name="connsiteY14" fmla="*/ 69649 h 381363"/>
                <a:gd name="connsiteX15" fmla="*/ 356536 w 398935"/>
                <a:gd name="connsiteY15" fmla="*/ 39428 h 381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98935" h="381363">
                  <a:moveTo>
                    <a:pt x="16299" y="381363"/>
                  </a:moveTo>
                  <a:cubicBezTo>
                    <a:pt x="7471" y="381363"/>
                    <a:pt x="0" y="373893"/>
                    <a:pt x="0" y="365064"/>
                  </a:cubicBezTo>
                  <a:cubicBezTo>
                    <a:pt x="0" y="365064"/>
                    <a:pt x="0" y="363027"/>
                    <a:pt x="0" y="359631"/>
                  </a:cubicBezTo>
                  <a:cubicBezTo>
                    <a:pt x="1019" y="328392"/>
                    <a:pt x="11206" y="174233"/>
                    <a:pt x="117827" y="103265"/>
                  </a:cubicBezTo>
                  <a:cubicBezTo>
                    <a:pt x="219355" y="35354"/>
                    <a:pt x="372835" y="1737"/>
                    <a:pt x="379286" y="379"/>
                  </a:cubicBezTo>
                  <a:cubicBezTo>
                    <a:pt x="385398" y="-979"/>
                    <a:pt x="391850" y="1398"/>
                    <a:pt x="395585" y="6152"/>
                  </a:cubicBezTo>
                  <a:cubicBezTo>
                    <a:pt x="399320" y="10905"/>
                    <a:pt x="399999" y="17696"/>
                    <a:pt x="397283" y="23469"/>
                  </a:cubicBezTo>
                  <a:cubicBezTo>
                    <a:pt x="391510" y="35354"/>
                    <a:pt x="384719" y="56067"/>
                    <a:pt x="376909" y="80175"/>
                  </a:cubicBezTo>
                  <a:cubicBezTo>
                    <a:pt x="354838" y="147747"/>
                    <a:pt x="321222" y="249615"/>
                    <a:pt x="261800" y="307000"/>
                  </a:cubicBezTo>
                  <a:cubicBezTo>
                    <a:pt x="194906" y="371855"/>
                    <a:pt x="79117" y="381363"/>
                    <a:pt x="16299" y="381363"/>
                  </a:cubicBezTo>
                  <a:close/>
                  <a:moveTo>
                    <a:pt x="356196" y="39768"/>
                  </a:moveTo>
                  <a:cubicBezTo>
                    <a:pt x="306621" y="53010"/>
                    <a:pt x="206451" y="83571"/>
                    <a:pt x="136163" y="130430"/>
                  </a:cubicBezTo>
                  <a:cubicBezTo>
                    <a:pt x="52631" y="186117"/>
                    <a:pt x="36672" y="307339"/>
                    <a:pt x="33616" y="348426"/>
                  </a:cubicBezTo>
                  <a:cubicBezTo>
                    <a:pt x="93718" y="346728"/>
                    <a:pt x="186078" y="334844"/>
                    <a:pt x="239388" y="283231"/>
                  </a:cubicBezTo>
                  <a:cubicBezTo>
                    <a:pt x="293039" y="231278"/>
                    <a:pt x="325297" y="133825"/>
                    <a:pt x="346349" y="69649"/>
                  </a:cubicBezTo>
                  <a:cubicBezTo>
                    <a:pt x="350085" y="58443"/>
                    <a:pt x="353140" y="48596"/>
                    <a:pt x="356536" y="39428"/>
                  </a:cubicBezTo>
                  <a:close/>
                </a:path>
              </a:pathLst>
            </a:custGeom>
            <a:grpFill/>
            <a:ln w="3393" cap="flat">
              <a:noFill/>
              <a:prstDash val="solid"/>
              <a:miter/>
            </a:ln>
          </p:spPr>
          <p:txBody>
            <a:bodyPr rtlCol="0" anchor="ctr"/>
            <a:lstStyle/>
            <a:p>
              <a:endParaRPr lang="de-DE" dirty="0">
                <a:solidFill>
                  <a:schemeClr val="bg1"/>
                </a:solidFill>
              </a:endParaRPr>
            </a:p>
          </p:txBody>
        </p:sp>
        <p:sp>
          <p:nvSpPr>
            <p:cNvPr id="32" name="Freeform 31">
              <a:extLst>
                <a:ext uri="{FF2B5EF4-FFF2-40B4-BE49-F238E27FC236}">
                  <a16:creationId xmlns:a16="http://schemas.microsoft.com/office/drawing/2014/main" id="{5DBD6C53-2D90-7B08-A103-E6ACC84C2698}"/>
                </a:ext>
              </a:extLst>
            </p:cNvPr>
            <p:cNvSpPr/>
            <p:nvPr/>
          </p:nvSpPr>
          <p:spPr>
            <a:xfrm>
              <a:off x="5729070" y="1388914"/>
              <a:ext cx="276943" cy="338132"/>
            </a:xfrm>
            <a:custGeom>
              <a:avLst/>
              <a:gdLst>
                <a:gd name="connsiteX0" fmla="*/ 16231 w 276943"/>
                <a:gd name="connsiteY0" fmla="*/ 338132 h 338132"/>
                <a:gd name="connsiteX1" fmla="*/ 11477 w 276943"/>
                <a:gd name="connsiteY1" fmla="*/ 337453 h 338132"/>
                <a:gd name="connsiteX2" fmla="*/ 611 w 276943"/>
                <a:gd name="connsiteY2" fmla="*/ 317080 h 338132"/>
                <a:gd name="connsiteX3" fmla="*/ 85161 w 276943"/>
                <a:gd name="connsiteY3" fmla="*/ 166995 h 338132"/>
                <a:gd name="connsiteX4" fmla="*/ 250865 w 276943"/>
                <a:gd name="connsiteY4" fmla="*/ 3328 h 338132"/>
                <a:gd name="connsiteX5" fmla="*/ 273616 w 276943"/>
                <a:gd name="connsiteY5" fmla="*/ 6384 h 338132"/>
                <a:gd name="connsiteX6" fmla="*/ 270560 w 276943"/>
                <a:gd name="connsiteY6" fmla="*/ 29134 h 338132"/>
                <a:gd name="connsiteX7" fmla="*/ 110628 w 276943"/>
                <a:gd name="connsiteY7" fmla="*/ 187029 h 338132"/>
                <a:gd name="connsiteX8" fmla="*/ 31850 w 276943"/>
                <a:gd name="connsiteY8" fmla="*/ 326587 h 338132"/>
                <a:gd name="connsiteX9" fmla="*/ 16231 w 276943"/>
                <a:gd name="connsiteY9" fmla="*/ 338132 h 3381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6943" h="338132">
                  <a:moveTo>
                    <a:pt x="16231" y="338132"/>
                  </a:moveTo>
                  <a:cubicBezTo>
                    <a:pt x="14533" y="338132"/>
                    <a:pt x="12835" y="338132"/>
                    <a:pt x="11477" y="337453"/>
                  </a:cubicBezTo>
                  <a:cubicBezTo>
                    <a:pt x="2988" y="334737"/>
                    <a:pt x="-1766" y="325569"/>
                    <a:pt x="611" y="317080"/>
                  </a:cubicBezTo>
                  <a:cubicBezTo>
                    <a:pt x="15212" y="269881"/>
                    <a:pt x="43735" y="219287"/>
                    <a:pt x="85161" y="166995"/>
                  </a:cubicBezTo>
                  <a:cubicBezTo>
                    <a:pt x="158506" y="73617"/>
                    <a:pt x="247130" y="6045"/>
                    <a:pt x="250865" y="3328"/>
                  </a:cubicBezTo>
                  <a:cubicBezTo>
                    <a:pt x="257996" y="-2105"/>
                    <a:pt x="268182" y="-747"/>
                    <a:pt x="273616" y="6384"/>
                  </a:cubicBezTo>
                  <a:cubicBezTo>
                    <a:pt x="279049" y="13515"/>
                    <a:pt x="277690" y="23702"/>
                    <a:pt x="270560" y="29134"/>
                  </a:cubicBezTo>
                  <a:cubicBezTo>
                    <a:pt x="269541" y="29814"/>
                    <a:pt x="181595" y="97386"/>
                    <a:pt x="110628" y="187029"/>
                  </a:cubicBezTo>
                  <a:cubicBezTo>
                    <a:pt x="71579" y="236265"/>
                    <a:pt x="45093" y="283124"/>
                    <a:pt x="31850" y="326587"/>
                  </a:cubicBezTo>
                  <a:cubicBezTo>
                    <a:pt x="29813" y="333718"/>
                    <a:pt x="23361" y="338132"/>
                    <a:pt x="16231" y="338132"/>
                  </a:cubicBezTo>
                  <a:close/>
                </a:path>
              </a:pathLst>
            </a:custGeom>
            <a:grpFill/>
            <a:ln w="3393" cap="flat">
              <a:noFill/>
              <a:prstDash val="solid"/>
              <a:miter/>
            </a:ln>
          </p:spPr>
          <p:txBody>
            <a:bodyPr rtlCol="0" anchor="ctr"/>
            <a:lstStyle/>
            <a:p>
              <a:endParaRPr lang="de-DE" dirty="0">
                <a:solidFill>
                  <a:schemeClr val="bg1"/>
                </a:solidFill>
              </a:endParaRPr>
            </a:p>
          </p:txBody>
        </p:sp>
        <p:sp>
          <p:nvSpPr>
            <p:cNvPr id="33" name="Freeform 32">
              <a:extLst>
                <a:ext uri="{FF2B5EF4-FFF2-40B4-BE49-F238E27FC236}">
                  <a16:creationId xmlns:a16="http://schemas.microsoft.com/office/drawing/2014/main" id="{6AC8E47A-21D9-6CF2-2D33-880F9FCEF1D7}"/>
                </a:ext>
              </a:extLst>
            </p:cNvPr>
            <p:cNvSpPr/>
            <p:nvPr/>
          </p:nvSpPr>
          <p:spPr>
            <a:xfrm>
              <a:off x="5506225" y="1471221"/>
              <a:ext cx="255802" cy="296572"/>
            </a:xfrm>
            <a:custGeom>
              <a:avLst/>
              <a:gdLst>
                <a:gd name="connsiteX0" fmla="*/ 239076 w 255802"/>
                <a:gd name="connsiteY0" fmla="*/ 296573 h 296572"/>
                <a:gd name="connsiteX1" fmla="*/ 224135 w 255802"/>
                <a:gd name="connsiteY1" fmla="*/ 286725 h 296572"/>
                <a:gd name="connsiteX2" fmla="*/ 159959 w 255802"/>
                <a:gd name="connsiteY2" fmla="*/ 186216 h 296572"/>
                <a:gd name="connsiteX3" fmla="*/ 5800 w 255802"/>
                <a:gd name="connsiteY3" fmla="*/ 29001 h 296572"/>
                <a:gd name="connsiteX4" fmla="*/ 3762 w 255802"/>
                <a:gd name="connsiteY4" fmla="*/ 5911 h 296572"/>
                <a:gd name="connsiteX5" fmla="*/ 26852 w 255802"/>
                <a:gd name="connsiteY5" fmla="*/ 3874 h 296572"/>
                <a:gd name="connsiteX6" fmla="*/ 185765 w 255802"/>
                <a:gd name="connsiteY6" fmla="*/ 165843 h 296572"/>
                <a:gd name="connsiteX7" fmla="*/ 254356 w 255802"/>
                <a:gd name="connsiteY7" fmla="*/ 273483 h 296572"/>
                <a:gd name="connsiteX8" fmla="*/ 245867 w 255802"/>
                <a:gd name="connsiteY8" fmla="*/ 294875 h 296572"/>
                <a:gd name="connsiteX9" fmla="*/ 239415 w 255802"/>
                <a:gd name="connsiteY9" fmla="*/ 296233 h 2965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55802" h="296572">
                  <a:moveTo>
                    <a:pt x="239076" y="296573"/>
                  </a:moveTo>
                  <a:cubicBezTo>
                    <a:pt x="232964" y="296573"/>
                    <a:pt x="226852" y="292837"/>
                    <a:pt x="224135" y="286725"/>
                  </a:cubicBezTo>
                  <a:cubicBezTo>
                    <a:pt x="210892" y="256844"/>
                    <a:pt x="189500" y="222889"/>
                    <a:pt x="159959" y="186216"/>
                  </a:cubicBezTo>
                  <a:cubicBezTo>
                    <a:pt x="92726" y="101666"/>
                    <a:pt x="6479" y="29680"/>
                    <a:pt x="5800" y="29001"/>
                  </a:cubicBezTo>
                  <a:cubicBezTo>
                    <a:pt x="-992" y="23228"/>
                    <a:pt x="-2010" y="13042"/>
                    <a:pt x="3762" y="5911"/>
                  </a:cubicBezTo>
                  <a:cubicBezTo>
                    <a:pt x="9535" y="-1220"/>
                    <a:pt x="19721" y="-1899"/>
                    <a:pt x="26852" y="3874"/>
                  </a:cubicBezTo>
                  <a:cubicBezTo>
                    <a:pt x="30587" y="6930"/>
                    <a:pt x="116156" y="78576"/>
                    <a:pt x="185765" y="165843"/>
                  </a:cubicBezTo>
                  <a:cubicBezTo>
                    <a:pt x="217005" y="204892"/>
                    <a:pt x="240095" y="241225"/>
                    <a:pt x="254356" y="273483"/>
                  </a:cubicBezTo>
                  <a:cubicBezTo>
                    <a:pt x="258091" y="281632"/>
                    <a:pt x="254356" y="291479"/>
                    <a:pt x="245867" y="294875"/>
                  </a:cubicBezTo>
                  <a:cubicBezTo>
                    <a:pt x="243830" y="295893"/>
                    <a:pt x="241453" y="296233"/>
                    <a:pt x="239415" y="296233"/>
                  </a:cubicBezTo>
                  <a:close/>
                </a:path>
              </a:pathLst>
            </a:custGeom>
            <a:grpFill/>
            <a:ln w="3393" cap="flat">
              <a:noFill/>
              <a:prstDash val="solid"/>
              <a:miter/>
            </a:ln>
          </p:spPr>
          <p:txBody>
            <a:bodyPr rtlCol="0" anchor="ctr"/>
            <a:lstStyle/>
            <a:p>
              <a:endParaRPr lang="de-DE" dirty="0">
                <a:solidFill>
                  <a:schemeClr val="bg1"/>
                </a:solidFill>
              </a:endParaRPr>
            </a:p>
          </p:txBody>
        </p:sp>
        <p:sp>
          <p:nvSpPr>
            <p:cNvPr id="34" name="Freeform 33">
              <a:extLst>
                <a:ext uri="{FF2B5EF4-FFF2-40B4-BE49-F238E27FC236}">
                  <a16:creationId xmlns:a16="http://schemas.microsoft.com/office/drawing/2014/main" id="{B1AE2D82-B16A-55C8-2DAC-908C53B1E1AF}"/>
                </a:ext>
              </a:extLst>
            </p:cNvPr>
            <p:cNvSpPr/>
            <p:nvPr/>
          </p:nvSpPr>
          <p:spPr>
            <a:xfrm>
              <a:off x="5321116" y="1246520"/>
              <a:ext cx="378785" cy="419745"/>
            </a:xfrm>
            <a:custGeom>
              <a:avLst/>
              <a:gdLst>
                <a:gd name="connsiteX0" fmla="*/ 363065 w 378785"/>
                <a:gd name="connsiteY0" fmla="*/ 419406 h 419745"/>
                <a:gd name="connsiteX1" fmla="*/ 354915 w 378785"/>
                <a:gd name="connsiteY1" fmla="*/ 417368 h 419745"/>
                <a:gd name="connsiteX2" fmla="*/ 352878 w 378785"/>
                <a:gd name="connsiteY2" fmla="*/ 416689 h 419745"/>
                <a:gd name="connsiteX3" fmla="*/ 352199 w 378785"/>
                <a:gd name="connsiteY3" fmla="*/ 416689 h 419745"/>
                <a:gd name="connsiteX4" fmla="*/ 306359 w 378785"/>
                <a:gd name="connsiteY4" fmla="*/ 409898 h 419745"/>
                <a:gd name="connsiteX5" fmla="*/ 103982 w 378785"/>
                <a:gd name="connsiteY5" fmla="*/ 335535 h 419745"/>
                <a:gd name="connsiteX6" fmla="*/ 13999 w 378785"/>
                <a:gd name="connsiteY6" fmla="*/ 81885 h 419745"/>
                <a:gd name="connsiteX7" fmla="*/ 756 w 378785"/>
                <a:gd name="connsiteY7" fmla="*/ 21104 h 419745"/>
                <a:gd name="connsiteX8" fmla="*/ 8566 w 378785"/>
                <a:gd name="connsiteY8" fmla="*/ 2089 h 419745"/>
                <a:gd name="connsiteX9" fmla="*/ 28600 w 378785"/>
                <a:gd name="connsiteY9" fmla="*/ 5485 h 419745"/>
                <a:gd name="connsiteX10" fmla="*/ 127072 w 378785"/>
                <a:gd name="connsiteY10" fmla="*/ 58456 h 419745"/>
                <a:gd name="connsiteX11" fmla="*/ 267649 w 378785"/>
                <a:gd name="connsiteY11" fmla="*/ 138931 h 419745"/>
                <a:gd name="connsiteX12" fmla="*/ 358990 w 378785"/>
                <a:gd name="connsiteY12" fmla="*/ 315841 h 419745"/>
                <a:gd name="connsiteX13" fmla="*/ 378005 w 378785"/>
                <a:gd name="connsiteY13" fmla="*/ 398353 h 419745"/>
                <a:gd name="connsiteX14" fmla="*/ 372912 w 378785"/>
                <a:gd name="connsiteY14" fmla="*/ 416010 h 419745"/>
                <a:gd name="connsiteX15" fmla="*/ 362725 w 378785"/>
                <a:gd name="connsiteY15" fmla="*/ 419745 h 419745"/>
                <a:gd name="connsiteX16" fmla="*/ 42182 w 378785"/>
                <a:gd name="connsiteY16" fmla="*/ 54381 h 419745"/>
                <a:gd name="connsiteX17" fmla="*/ 46257 w 378785"/>
                <a:gd name="connsiteY17" fmla="*/ 75434 h 419745"/>
                <a:gd name="connsiteX18" fmla="*/ 128091 w 378785"/>
                <a:gd name="connsiteY18" fmla="*/ 312785 h 419745"/>
                <a:gd name="connsiteX19" fmla="*/ 310094 w 378785"/>
                <a:gd name="connsiteY19" fmla="*/ 376961 h 419745"/>
                <a:gd name="connsiteX20" fmla="*/ 339295 w 378785"/>
                <a:gd name="connsiteY20" fmla="*/ 380357 h 419745"/>
                <a:gd name="connsiteX21" fmla="*/ 327411 w 378785"/>
                <a:gd name="connsiteY21" fmla="*/ 320594 h 419745"/>
                <a:gd name="connsiteX22" fmla="*/ 244219 w 378785"/>
                <a:gd name="connsiteY22" fmla="*/ 160663 h 419745"/>
                <a:gd name="connsiteX23" fmla="*/ 114848 w 378785"/>
                <a:gd name="connsiteY23" fmla="*/ 87997 h 419745"/>
                <a:gd name="connsiteX24" fmla="*/ 42522 w 378785"/>
                <a:gd name="connsiteY24" fmla="*/ 54381 h 419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78785" h="419745">
                  <a:moveTo>
                    <a:pt x="363065" y="419406"/>
                  </a:moveTo>
                  <a:cubicBezTo>
                    <a:pt x="360348" y="419406"/>
                    <a:pt x="357632" y="418727"/>
                    <a:pt x="354915" y="417368"/>
                  </a:cubicBezTo>
                  <a:cubicBezTo>
                    <a:pt x="354576" y="417368"/>
                    <a:pt x="353897" y="416689"/>
                    <a:pt x="352878" y="416689"/>
                  </a:cubicBezTo>
                  <a:cubicBezTo>
                    <a:pt x="352878" y="416689"/>
                    <a:pt x="352538" y="416689"/>
                    <a:pt x="352199" y="416689"/>
                  </a:cubicBezTo>
                  <a:cubicBezTo>
                    <a:pt x="343370" y="413633"/>
                    <a:pt x="326053" y="411936"/>
                    <a:pt x="306359" y="409898"/>
                  </a:cubicBezTo>
                  <a:cubicBezTo>
                    <a:pt x="247615" y="403786"/>
                    <a:pt x="159330" y="394958"/>
                    <a:pt x="103982" y="335535"/>
                  </a:cubicBezTo>
                  <a:cubicBezTo>
                    <a:pt x="52369" y="280527"/>
                    <a:pt x="29279" y="161002"/>
                    <a:pt x="13999" y="81885"/>
                  </a:cubicBezTo>
                  <a:cubicBezTo>
                    <a:pt x="8905" y="56079"/>
                    <a:pt x="4831" y="34008"/>
                    <a:pt x="756" y="21104"/>
                  </a:cubicBezTo>
                  <a:cubicBezTo>
                    <a:pt x="-1621" y="13634"/>
                    <a:pt x="1775" y="5824"/>
                    <a:pt x="8566" y="2089"/>
                  </a:cubicBezTo>
                  <a:cubicBezTo>
                    <a:pt x="15357" y="-1646"/>
                    <a:pt x="23507" y="-288"/>
                    <a:pt x="28600" y="5485"/>
                  </a:cubicBezTo>
                  <a:cubicBezTo>
                    <a:pt x="43201" y="22123"/>
                    <a:pt x="85985" y="40799"/>
                    <a:pt x="127072" y="58456"/>
                  </a:cubicBezTo>
                  <a:cubicBezTo>
                    <a:pt x="181401" y="81885"/>
                    <a:pt x="237768" y="106333"/>
                    <a:pt x="267649" y="138931"/>
                  </a:cubicBezTo>
                  <a:cubicBezTo>
                    <a:pt x="343710" y="222462"/>
                    <a:pt x="350501" y="263549"/>
                    <a:pt x="358990" y="315841"/>
                  </a:cubicBezTo>
                  <a:cubicBezTo>
                    <a:pt x="362725" y="338591"/>
                    <a:pt x="366800" y="364737"/>
                    <a:pt x="378005" y="398353"/>
                  </a:cubicBezTo>
                  <a:cubicBezTo>
                    <a:pt x="380042" y="404805"/>
                    <a:pt x="378005" y="411936"/>
                    <a:pt x="372912" y="416010"/>
                  </a:cubicBezTo>
                  <a:cubicBezTo>
                    <a:pt x="369856" y="418387"/>
                    <a:pt x="366121" y="419745"/>
                    <a:pt x="362725" y="419745"/>
                  </a:cubicBezTo>
                  <a:close/>
                  <a:moveTo>
                    <a:pt x="42182" y="54381"/>
                  </a:moveTo>
                  <a:cubicBezTo>
                    <a:pt x="43541" y="60833"/>
                    <a:pt x="44899" y="67963"/>
                    <a:pt x="46257" y="75434"/>
                  </a:cubicBezTo>
                  <a:cubicBezTo>
                    <a:pt x="60858" y="150816"/>
                    <a:pt x="82929" y="264567"/>
                    <a:pt x="128091" y="312785"/>
                  </a:cubicBezTo>
                  <a:cubicBezTo>
                    <a:pt x="174949" y="363039"/>
                    <a:pt x="256104" y="371528"/>
                    <a:pt x="310094" y="376961"/>
                  </a:cubicBezTo>
                  <a:cubicBezTo>
                    <a:pt x="320959" y="377980"/>
                    <a:pt x="330807" y="378998"/>
                    <a:pt x="339295" y="380357"/>
                  </a:cubicBezTo>
                  <a:cubicBezTo>
                    <a:pt x="333183" y="357267"/>
                    <a:pt x="330128" y="338251"/>
                    <a:pt x="327411" y="320594"/>
                  </a:cubicBezTo>
                  <a:cubicBezTo>
                    <a:pt x="319601" y="272038"/>
                    <a:pt x="313829" y="236724"/>
                    <a:pt x="244219" y="160663"/>
                  </a:cubicBezTo>
                  <a:cubicBezTo>
                    <a:pt x="219092" y="133158"/>
                    <a:pt x="163744" y="109050"/>
                    <a:pt x="114848" y="87997"/>
                  </a:cubicBezTo>
                  <a:cubicBezTo>
                    <a:pt x="87683" y="76452"/>
                    <a:pt x="62895" y="65586"/>
                    <a:pt x="42522" y="54381"/>
                  </a:cubicBezTo>
                  <a:close/>
                </a:path>
              </a:pathLst>
            </a:custGeom>
            <a:grpFill/>
            <a:ln w="3393" cap="flat">
              <a:noFill/>
              <a:prstDash val="solid"/>
              <a:miter/>
            </a:ln>
          </p:spPr>
          <p:txBody>
            <a:bodyPr rtlCol="0" anchor="ctr"/>
            <a:lstStyle/>
            <a:p>
              <a:endParaRPr lang="de-DE" dirty="0">
                <a:solidFill>
                  <a:schemeClr val="bg1"/>
                </a:solidFill>
              </a:endParaRPr>
            </a:p>
          </p:txBody>
        </p:sp>
        <p:sp>
          <p:nvSpPr>
            <p:cNvPr id="35" name="Freeform 34">
              <a:extLst>
                <a:ext uri="{FF2B5EF4-FFF2-40B4-BE49-F238E27FC236}">
                  <a16:creationId xmlns:a16="http://schemas.microsoft.com/office/drawing/2014/main" id="{45CE991D-B395-C1AD-DB57-32AE112A3452}"/>
                </a:ext>
              </a:extLst>
            </p:cNvPr>
            <p:cNvSpPr/>
            <p:nvPr/>
          </p:nvSpPr>
          <p:spPr>
            <a:xfrm>
              <a:off x="5464146" y="1816690"/>
              <a:ext cx="562308" cy="175551"/>
            </a:xfrm>
            <a:custGeom>
              <a:avLst/>
              <a:gdLst>
                <a:gd name="connsiteX0" fmla="*/ 484889 w 562308"/>
                <a:gd name="connsiteY0" fmla="*/ 175212 h 175551"/>
                <a:gd name="connsiteX1" fmla="*/ 58404 w 562308"/>
                <a:gd name="connsiteY1" fmla="*/ 175212 h 175551"/>
                <a:gd name="connsiteX2" fmla="*/ 0 w 562308"/>
                <a:gd name="connsiteY2" fmla="*/ 118166 h 175551"/>
                <a:gd name="connsiteX3" fmla="*/ 87267 w 562308"/>
                <a:gd name="connsiteY3" fmla="*/ 63837 h 175551"/>
                <a:gd name="connsiteX4" fmla="*/ 126655 w 562308"/>
                <a:gd name="connsiteY4" fmla="*/ 49915 h 175551"/>
                <a:gd name="connsiteX5" fmla="*/ 281154 w 562308"/>
                <a:gd name="connsiteY5" fmla="*/ 0 h 175551"/>
                <a:gd name="connsiteX6" fmla="*/ 347028 w 562308"/>
                <a:gd name="connsiteY6" fmla="*/ 36333 h 175551"/>
                <a:gd name="connsiteX7" fmla="*/ 455348 w 562308"/>
                <a:gd name="connsiteY7" fmla="*/ 36333 h 175551"/>
                <a:gd name="connsiteX8" fmla="*/ 490661 w 562308"/>
                <a:gd name="connsiteY8" fmla="*/ 62139 h 175551"/>
                <a:gd name="connsiteX9" fmla="*/ 562308 w 562308"/>
                <a:gd name="connsiteY9" fmla="*/ 118506 h 175551"/>
                <a:gd name="connsiteX10" fmla="*/ 484889 w 562308"/>
                <a:gd name="connsiteY10" fmla="*/ 175551 h 175551"/>
                <a:gd name="connsiteX11" fmla="*/ 32598 w 562308"/>
                <a:gd name="connsiteY11" fmla="*/ 120203 h 175551"/>
                <a:gd name="connsiteX12" fmla="*/ 58065 w 562308"/>
                <a:gd name="connsiteY12" fmla="*/ 142614 h 175551"/>
                <a:gd name="connsiteX13" fmla="*/ 484549 w 562308"/>
                <a:gd name="connsiteY13" fmla="*/ 142614 h 175551"/>
                <a:gd name="connsiteX14" fmla="*/ 529371 w 562308"/>
                <a:gd name="connsiteY14" fmla="*/ 118166 h 175551"/>
                <a:gd name="connsiteX15" fmla="*/ 481833 w 562308"/>
                <a:gd name="connsiteY15" fmla="*/ 93378 h 175551"/>
                <a:gd name="connsiteX16" fmla="*/ 476739 w 562308"/>
                <a:gd name="connsiteY16" fmla="*/ 91681 h 175551"/>
                <a:gd name="connsiteX17" fmla="*/ 432597 w 562308"/>
                <a:gd name="connsiteY17" fmla="*/ 59762 h 175551"/>
                <a:gd name="connsiteX18" fmla="*/ 385059 w 562308"/>
                <a:gd name="connsiteY18" fmla="*/ 56027 h 175551"/>
                <a:gd name="connsiteX19" fmla="*/ 350424 w 562308"/>
                <a:gd name="connsiteY19" fmla="*/ 70968 h 175551"/>
                <a:gd name="connsiteX20" fmla="*/ 328353 w 562308"/>
                <a:gd name="connsiteY20" fmla="*/ 65535 h 175551"/>
                <a:gd name="connsiteX21" fmla="*/ 281154 w 562308"/>
                <a:gd name="connsiteY21" fmla="*/ 32597 h 175551"/>
                <a:gd name="connsiteX22" fmla="*/ 151103 w 562308"/>
                <a:gd name="connsiteY22" fmla="*/ 71307 h 175551"/>
                <a:gd name="connsiteX23" fmla="*/ 96774 w 562308"/>
                <a:gd name="connsiteY23" fmla="*/ 95076 h 175551"/>
                <a:gd name="connsiteX24" fmla="*/ 32598 w 562308"/>
                <a:gd name="connsiteY24" fmla="*/ 120543 h 175551"/>
                <a:gd name="connsiteX25" fmla="*/ 126995 w 562308"/>
                <a:gd name="connsiteY25" fmla="*/ 49575 h 175551"/>
                <a:gd name="connsiteX26" fmla="*/ 126995 w 562308"/>
                <a:gd name="connsiteY26" fmla="*/ 49575 h 175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562308" h="175551">
                  <a:moveTo>
                    <a:pt x="484889" y="175212"/>
                  </a:moveTo>
                  <a:lnTo>
                    <a:pt x="58404" y="175212"/>
                  </a:lnTo>
                  <a:cubicBezTo>
                    <a:pt x="23430" y="175212"/>
                    <a:pt x="0" y="152122"/>
                    <a:pt x="0" y="118166"/>
                  </a:cubicBezTo>
                  <a:cubicBezTo>
                    <a:pt x="0" y="84210"/>
                    <a:pt x="40407" y="78098"/>
                    <a:pt x="87267" y="63837"/>
                  </a:cubicBezTo>
                  <a:cubicBezTo>
                    <a:pt x="101867" y="59423"/>
                    <a:pt x="121562" y="53311"/>
                    <a:pt x="126655" y="49915"/>
                  </a:cubicBezTo>
                  <a:cubicBezTo>
                    <a:pt x="133446" y="42105"/>
                    <a:pt x="174533" y="0"/>
                    <a:pt x="281154" y="0"/>
                  </a:cubicBezTo>
                  <a:cubicBezTo>
                    <a:pt x="387775" y="0"/>
                    <a:pt x="334804" y="21732"/>
                    <a:pt x="347028" y="36333"/>
                  </a:cubicBezTo>
                  <a:cubicBezTo>
                    <a:pt x="371137" y="24788"/>
                    <a:pt x="422410" y="6112"/>
                    <a:pt x="455348" y="36333"/>
                  </a:cubicBezTo>
                  <a:cubicBezTo>
                    <a:pt x="468930" y="49236"/>
                    <a:pt x="484889" y="58743"/>
                    <a:pt x="490661" y="62139"/>
                  </a:cubicBezTo>
                  <a:cubicBezTo>
                    <a:pt x="505602" y="65195"/>
                    <a:pt x="562308" y="78777"/>
                    <a:pt x="562308" y="118506"/>
                  </a:cubicBezTo>
                  <a:cubicBezTo>
                    <a:pt x="562308" y="158234"/>
                    <a:pt x="541935" y="175551"/>
                    <a:pt x="484889" y="175551"/>
                  </a:cubicBezTo>
                  <a:close/>
                  <a:moveTo>
                    <a:pt x="32598" y="120203"/>
                  </a:moveTo>
                  <a:cubicBezTo>
                    <a:pt x="33616" y="138540"/>
                    <a:pt x="46859" y="142614"/>
                    <a:pt x="58065" y="142614"/>
                  </a:cubicBezTo>
                  <a:lnTo>
                    <a:pt x="484549" y="142614"/>
                  </a:lnTo>
                  <a:cubicBezTo>
                    <a:pt x="525975" y="142614"/>
                    <a:pt x="529371" y="123939"/>
                    <a:pt x="529371" y="118166"/>
                  </a:cubicBezTo>
                  <a:cubicBezTo>
                    <a:pt x="529371" y="112394"/>
                    <a:pt x="511375" y="98472"/>
                    <a:pt x="481833" y="93378"/>
                  </a:cubicBezTo>
                  <a:cubicBezTo>
                    <a:pt x="480135" y="93378"/>
                    <a:pt x="478437" y="92360"/>
                    <a:pt x="476739" y="91681"/>
                  </a:cubicBezTo>
                  <a:cubicBezTo>
                    <a:pt x="475721" y="91001"/>
                    <a:pt x="452631" y="78777"/>
                    <a:pt x="432597" y="59762"/>
                  </a:cubicBezTo>
                  <a:cubicBezTo>
                    <a:pt x="420712" y="48557"/>
                    <a:pt x="399999" y="51613"/>
                    <a:pt x="385059" y="56027"/>
                  </a:cubicBezTo>
                  <a:cubicBezTo>
                    <a:pt x="366044" y="61460"/>
                    <a:pt x="350424" y="70968"/>
                    <a:pt x="350424" y="70968"/>
                  </a:cubicBezTo>
                  <a:cubicBezTo>
                    <a:pt x="342954" y="75382"/>
                    <a:pt x="332767" y="73344"/>
                    <a:pt x="328353" y="65535"/>
                  </a:cubicBezTo>
                  <a:cubicBezTo>
                    <a:pt x="322580" y="56367"/>
                    <a:pt x="302546" y="32597"/>
                    <a:pt x="281154" y="32597"/>
                  </a:cubicBezTo>
                  <a:cubicBezTo>
                    <a:pt x="183701" y="32597"/>
                    <a:pt x="151443" y="70968"/>
                    <a:pt x="151103" y="71307"/>
                  </a:cubicBezTo>
                  <a:cubicBezTo>
                    <a:pt x="143973" y="80136"/>
                    <a:pt x="128353" y="85229"/>
                    <a:pt x="96774" y="95076"/>
                  </a:cubicBezTo>
                  <a:cubicBezTo>
                    <a:pt x="78438" y="100849"/>
                    <a:pt x="40747" y="112394"/>
                    <a:pt x="32598" y="120543"/>
                  </a:cubicBezTo>
                  <a:close/>
                  <a:moveTo>
                    <a:pt x="126995" y="49575"/>
                  </a:moveTo>
                  <a:lnTo>
                    <a:pt x="126995" y="49575"/>
                  </a:lnTo>
                  <a:close/>
                </a:path>
              </a:pathLst>
            </a:custGeom>
            <a:grpFill/>
            <a:ln w="3393" cap="flat">
              <a:noFill/>
              <a:prstDash val="solid"/>
              <a:miter/>
            </a:ln>
          </p:spPr>
          <p:txBody>
            <a:bodyPr rtlCol="0" anchor="ctr"/>
            <a:lstStyle/>
            <a:p>
              <a:endParaRPr lang="de-DE" dirty="0">
                <a:solidFill>
                  <a:schemeClr val="bg1"/>
                </a:solidFill>
              </a:endParaRPr>
            </a:p>
          </p:txBody>
        </p:sp>
      </p:grpSp>
      <p:grpSp>
        <p:nvGrpSpPr>
          <p:cNvPr id="36" name="Graphic 2">
            <a:extLst>
              <a:ext uri="{FF2B5EF4-FFF2-40B4-BE49-F238E27FC236}">
                <a16:creationId xmlns:a16="http://schemas.microsoft.com/office/drawing/2014/main" id="{83755243-A75C-EEB1-53AA-8DBF5B107B77}"/>
              </a:ext>
            </a:extLst>
          </p:cNvPr>
          <p:cNvGrpSpPr/>
          <p:nvPr userDrawn="1"/>
        </p:nvGrpSpPr>
        <p:grpSpPr>
          <a:xfrm>
            <a:off x="97323" y="3065132"/>
            <a:ext cx="468367" cy="400771"/>
            <a:chOff x="7236754" y="940858"/>
            <a:chExt cx="1133079" cy="969549"/>
          </a:xfrm>
          <a:solidFill>
            <a:schemeClr val="bg1"/>
          </a:solidFill>
        </p:grpSpPr>
        <p:grpSp>
          <p:nvGrpSpPr>
            <p:cNvPr id="37" name="Graphic 2">
              <a:extLst>
                <a:ext uri="{FF2B5EF4-FFF2-40B4-BE49-F238E27FC236}">
                  <a16:creationId xmlns:a16="http://schemas.microsoft.com/office/drawing/2014/main" id="{DCFCC9CE-0D5D-E828-C63F-47695B86F2EF}"/>
                </a:ext>
              </a:extLst>
            </p:cNvPr>
            <p:cNvGrpSpPr/>
            <p:nvPr/>
          </p:nvGrpSpPr>
          <p:grpSpPr>
            <a:xfrm>
              <a:off x="7884516" y="1486640"/>
              <a:ext cx="203734" cy="61120"/>
              <a:chOff x="7884516" y="1486640"/>
              <a:chExt cx="203734" cy="61120"/>
            </a:xfrm>
            <a:grpFill/>
          </p:grpSpPr>
          <p:sp>
            <p:nvSpPr>
              <p:cNvPr id="50" name="Freeform 49">
                <a:extLst>
                  <a:ext uri="{FF2B5EF4-FFF2-40B4-BE49-F238E27FC236}">
                    <a16:creationId xmlns:a16="http://schemas.microsoft.com/office/drawing/2014/main" id="{88A9CE3A-1C7B-D288-863B-051B362FBD99}"/>
                  </a:ext>
                </a:extLst>
              </p:cNvPr>
              <p:cNvSpPr/>
              <p:nvPr/>
            </p:nvSpPr>
            <p:spPr>
              <a:xfrm>
                <a:off x="8047503" y="1486640"/>
                <a:ext cx="40746" cy="40746"/>
              </a:xfrm>
              <a:custGeom>
                <a:avLst/>
                <a:gdLst>
                  <a:gd name="connsiteX0" fmla="*/ 0 w 40746"/>
                  <a:gd name="connsiteY0" fmla="*/ 20373 h 40746"/>
                  <a:gd name="connsiteX1" fmla="*/ 20373 w 40746"/>
                  <a:gd name="connsiteY1" fmla="*/ 0 h 40746"/>
                  <a:gd name="connsiteX2" fmla="*/ 40747 w 40746"/>
                  <a:gd name="connsiteY2" fmla="*/ 20373 h 40746"/>
                  <a:gd name="connsiteX3" fmla="*/ 20373 w 40746"/>
                  <a:gd name="connsiteY3" fmla="*/ 40747 h 40746"/>
                  <a:gd name="connsiteX4" fmla="*/ 0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0" y="20373"/>
                    </a:moveTo>
                    <a:cubicBezTo>
                      <a:pt x="0" y="9168"/>
                      <a:pt x="9168" y="0"/>
                      <a:pt x="20373" y="0"/>
                    </a:cubicBezTo>
                    <a:cubicBezTo>
                      <a:pt x="31579" y="0"/>
                      <a:pt x="40747" y="9168"/>
                      <a:pt x="40747" y="20373"/>
                    </a:cubicBezTo>
                    <a:cubicBezTo>
                      <a:pt x="40747" y="31579"/>
                      <a:pt x="31579" y="40747"/>
                      <a:pt x="20373" y="40747"/>
                    </a:cubicBezTo>
                    <a:cubicBezTo>
                      <a:pt x="9168" y="40747"/>
                      <a:pt x="0" y="31579"/>
                      <a:pt x="0" y="20373"/>
                    </a:cubicBezTo>
                    <a:close/>
                  </a:path>
                </a:pathLst>
              </a:custGeom>
              <a:grpFill/>
              <a:ln w="3393" cap="flat">
                <a:noFill/>
                <a:prstDash val="solid"/>
                <a:miter/>
              </a:ln>
            </p:spPr>
            <p:txBody>
              <a:bodyPr rtlCol="0" anchor="ctr"/>
              <a:lstStyle/>
              <a:p>
                <a:endParaRPr lang="de-DE" dirty="0">
                  <a:solidFill>
                    <a:schemeClr val="bg1"/>
                  </a:solidFill>
                </a:endParaRPr>
              </a:p>
            </p:txBody>
          </p:sp>
          <p:sp>
            <p:nvSpPr>
              <p:cNvPr id="51" name="Freeform 50">
                <a:extLst>
                  <a:ext uri="{FF2B5EF4-FFF2-40B4-BE49-F238E27FC236}">
                    <a16:creationId xmlns:a16="http://schemas.microsoft.com/office/drawing/2014/main" id="{968DBED3-B62F-B9D3-F350-28D14B1E18F2}"/>
                  </a:ext>
                </a:extLst>
              </p:cNvPr>
              <p:cNvSpPr/>
              <p:nvPr/>
            </p:nvSpPr>
            <p:spPr>
              <a:xfrm>
                <a:off x="7884516" y="1507013"/>
                <a:ext cx="40746" cy="40746"/>
              </a:xfrm>
              <a:custGeom>
                <a:avLst/>
                <a:gdLst>
                  <a:gd name="connsiteX0" fmla="*/ 20373 w 40746"/>
                  <a:gd name="connsiteY0" fmla="*/ 40747 h 40746"/>
                  <a:gd name="connsiteX1" fmla="*/ 0 w 40746"/>
                  <a:gd name="connsiteY1" fmla="*/ 20373 h 40746"/>
                  <a:gd name="connsiteX2" fmla="*/ 20373 w 40746"/>
                  <a:gd name="connsiteY2" fmla="*/ 0 h 40746"/>
                  <a:gd name="connsiteX3" fmla="*/ 40747 w 40746"/>
                  <a:gd name="connsiteY3" fmla="*/ 20373 h 40746"/>
                  <a:gd name="connsiteX4" fmla="*/ 20373 w 40746"/>
                  <a:gd name="connsiteY4" fmla="*/ 40747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40747"/>
                    </a:moveTo>
                    <a:cubicBezTo>
                      <a:pt x="9168" y="40747"/>
                      <a:pt x="0" y="31579"/>
                      <a:pt x="0" y="20373"/>
                    </a:cubicBezTo>
                    <a:cubicBezTo>
                      <a:pt x="0" y="9168"/>
                      <a:pt x="9168" y="0"/>
                      <a:pt x="20373" y="0"/>
                    </a:cubicBezTo>
                    <a:cubicBezTo>
                      <a:pt x="31579" y="0"/>
                      <a:pt x="40747" y="9168"/>
                      <a:pt x="40747" y="20373"/>
                    </a:cubicBezTo>
                    <a:cubicBezTo>
                      <a:pt x="40747" y="31579"/>
                      <a:pt x="31579" y="40747"/>
                      <a:pt x="20373" y="40747"/>
                    </a:cubicBezTo>
                    <a:close/>
                  </a:path>
                </a:pathLst>
              </a:custGeom>
              <a:grpFill/>
              <a:ln w="3393" cap="flat">
                <a:noFill/>
                <a:prstDash val="solid"/>
                <a:miter/>
              </a:ln>
            </p:spPr>
            <p:txBody>
              <a:bodyPr rtlCol="0" anchor="ctr"/>
              <a:lstStyle/>
              <a:p>
                <a:endParaRPr lang="de-DE" dirty="0">
                  <a:solidFill>
                    <a:schemeClr val="bg1"/>
                  </a:solidFill>
                </a:endParaRPr>
              </a:p>
            </p:txBody>
          </p:sp>
        </p:grpSp>
        <p:grpSp>
          <p:nvGrpSpPr>
            <p:cNvPr id="38" name="Graphic 2">
              <a:extLst>
                <a:ext uri="{FF2B5EF4-FFF2-40B4-BE49-F238E27FC236}">
                  <a16:creationId xmlns:a16="http://schemas.microsoft.com/office/drawing/2014/main" id="{052994E0-93F2-5B65-F172-24175363975D}"/>
                </a:ext>
              </a:extLst>
            </p:cNvPr>
            <p:cNvGrpSpPr/>
            <p:nvPr/>
          </p:nvGrpSpPr>
          <p:grpSpPr>
            <a:xfrm>
              <a:off x="7236754" y="940858"/>
              <a:ext cx="1133079" cy="969549"/>
              <a:chOff x="7236754" y="940858"/>
              <a:chExt cx="1133079" cy="969549"/>
            </a:xfrm>
            <a:grpFill/>
          </p:grpSpPr>
          <p:sp>
            <p:nvSpPr>
              <p:cNvPr id="39" name="Freeform 38">
                <a:extLst>
                  <a:ext uri="{FF2B5EF4-FFF2-40B4-BE49-F238E27FC236}">
                    <a16:creationId xmlns:a16="http://schemas.microsoft.com/office/drawing/2014/main" id="{D893F5D7-35F4-F7E9-78DB-A88A50001F30}"/>
                  </a:ext>
                </a:extLst>
              </p:cNvPr>
              <p:cNvSpPr/>
              <p:nvPr/>
            </p:nvSpPr>
            <p:spPr>
              <a:xfrm>
                <a:off x="8194447" y="1585153"/>
                <a:ext cx="32767" cy="32555"/>
              </a:xfrm>
              <a:custGeom>
                <a:avLst/>
                <a:gdLst>
                  <a:gd name="connsiteX0" fmla="*/ 16384 w 32767"/>
                  <a:gd name="connsiteY0" fmla="*/ 32556 h 32555"/>
                  <a:gd name="connsiteX1" fmla="*/ 4838 w 32767"/>
                  <a:gd name="connsiteY1" fmla="*/ 27802 h 32555"/>
                  <a:gd name="connsiteX2" fmla="*/ 4838 w 32767"/>
                  <a:gd name="connsiteY2" fmla="*/ 4712 h 32555"/>
                  <a:gd name="connsiteX3" fmla="*/ 27929 w 32767"/>
                  <a:gd name="connsiteY3" fmla="*/ 4712 h 32555"/>
                  <a:gd name="connsiteX4" fmla="*/ 27929 w 32767"/>
                  <a:gd name="connsiteY4" fmla="*/ 4712 h 32555"/>
                  <a:gd name="connsiteX5" fmla="*/ 27929 w 32767"/>
                  <a:gd name="connsiteY5" fmla="*/ 27802 h 32555"/>
                  <a:gd name="connsiteX6" fmla="*/ 16384 w 32767"/>
                  <a:gd name="connsiteY6" fmla="*/ 32556 h 325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767" h="32555">
                    <a:moveTo>
                      <a:pt x="16384" y="32556"/>
                    </a:moveTo>
                    <a:cubicBezTo>
                      <a:pt x="12309" y="32556"/>
                      <a:pt x="7895" y="30858"/>
                      <a:pt x="4838" y="27802"/>
                    </a:cubicBezTo>
                    <a:cubicBezTo>
                      <a:pt x="-1613" y="21351"/>
                      <a:pt x="-1613" y="10824"/>
                      <a:pt x="4838" y="4712"/>
                    </a:cubicBezTo>
                    <a:cubicBezTo>
                      <a:pt x="11291" y="-1400"/>
                      <a:pt x="21477" y="-1739"/>
                      <a:pt x="27929" y="4712"/>
                    </a:cubicBezTo>
                    <a:lnTo>
                      <a:pt x="27929" y="4712"/>
                    </a:lnTo>
                    <a:cubicBezTo>
                      <a:pt x="34380" y="11164"/>
                      <a:pt x="34380" y="21690"/>
                      <a:pt x="27929" y="27802"/>
                    </a:cubicBezTo>
                    <a:cubicBezTo>
                      <a:pt x="24873" y="30858"/>
                      <a:pt x="20458" y="32556"/>
                      <a:pt x="16384" y="32556"/>
                    </a:cubicBezTo>
                    <a:close/>
                  </a:path>
                </a:pathLst>
              </a:custGeom>
              <a:grpFill/>
              <a:ln w="3393" cap="flat">
                <a:noFill/>
                <a:prstDash val="solid"/>
                <a:miter/>
              </a:ln>
            </p:spPr>
            <p:txBody>
              <a:bodyPr rtlCol="0" anchor="ctr"/>
              <a:lstStyle/>
              <a:p>
                <a:endParaRPr lang="de-DE" dirty="0">
                  <a:solidFill>
                    <a:schemeClr val="bg1"/>
                  </a:solidFill>
                </a:endParaRPr>
              </a:p>
            </p:txBody>
          </p:sp>
          <p:sp>
            <p:nvSpPr>
              <p:cNvPr id="40" name="Freeform 39">
                <a:extLst>
                  <a:ext uri="{FF2B5EF4-FFF2-40B4-BE49-F238E27FC236}">
                    <a16:creationId xmlns:a16="http://schemas.microsoft.com/office/drawing/2014/main" id="{4E12BA47-0ED8-A290-3968-5DECA64E32F4}"/>
                  </a:ext>
                </a:extLst>
              </p:cNvPr>
              <p:cNvSpPr/>
              <p:nvPr/>
            </p:nvSpPr>
            <p:spPr>
              <a:xfrm>
                <a:off x="7522044" y="1531461"/>
                <a:ext cx="847789" cy="378946"/>
              </a:xfrm>
              <a:custGeom>
                <a:avLst/>
                <a:gdLst>
                  <a:gd name="connsiteX0" fmla="*/ 16123 w 847789"/>
                  <a:gd name="connsiteY0" fmla="*/ 378947 h 378946"/>
                  <a:gd name="connsiteX1" fmla="*/ 7974 w 847789"/>
                  <a:gd name="connsiteY1" fmla="*/ 376570 h 378946"/>
                  <a:gd name="connsiteX2" fmla="*/ 2201 w 847789"/>
                  <a:gd name="connsiteY2" fmla="*/ 354159 h 378946"/>
                  <a:gd name="connsiteX3" fmla="*/ 158737 w 847789"/>
                  <a:gd name="connsiteY3" fmla="*/ 244142 h 378946"/>
                  <a:gd name="connsiteX4" fmla="*/ 290825 w 847789"/>
                  <a:gd name="connsiteY4" fmla="*/ 263157 h 378946"/>
                  <a:gd name="connsiteX5" fmla="*/ 443966 w 847789"/>
                  <a:gd name="connsiteY5" fmla="*/ 284889 h 378946"/>
                  <a:gd name="connsiteX6" fmla="*/ 678261 w 847789"/>
                  <a:gd name="connsiteY6" fmla="*/ 186417 h 378946"/>
                  <a:gd name="connsiteX7" fmla="*/ 808312 w 847789"/>
                  <a:gd name="connsiteY7" fmla="*/ 37691 h 378946"/>
                  <a:gd name="connsiteX8" fmla="*/ 790655 w 847789"/>
                  <a:gd name="connsiteY8" fmla="*/ 32258 h 378946"/>
                  <a:gd name="connsiteX9" fmla="*/ 759076 w 847789"/>
                  <a:gd name="connsiteY9" fmla="*/ 42784 h 378946"/>
                  <a:gd name="connsiteX10" fmla="*/ 698634 w 847789"/>
                  <a:gd name="connsiteY10" fmla="*/ 83192 h 378946"/>
                  <a:gd name="connsiteX11" fmla="*/ 692862 w 847789"/>
                  <a:gd name="connsiteY11" fmla="*/ 87266 h 378946"/>
                  <a:gd name="connsiteX12" fmla="*/ 607294 w 847789"/>
                  <a:gd name="connsiteY12" fmla="*/ 134465 h 378946"/>
                  <a:gd name="connsiteX13" fmla="*/ 590995 w 847789"/>
                  <a:gd name="connsiteY13" fmla="*/ 118166 h 378946"/>
                  <a:gd name="connsiteX14" fmla="*/ 607294 w 847789"/>
                  <a:gd name="connsiteY14" fmla="*/ 101867 h 378946"/>
                  <a:gd name="connsiteX15" fmla="*/ 673507 w 847789"/>
                  <a:gd name="connsiteY15" fmla="*/ 61120 h 378946"/>
                  <a:gd name="connsiteX16" fmla="*/ 679280 w 847789"/>
                  <a:gd name="connsiteY16" fmla="*/ 57046 h 378946"/>
                  <a:gd name="connsiteX17" fmla="*/ 743796 w 847789"/>
                  <a:gd name="connsiteY17" fmla="*/ 14261 h 378946"/>
                  <a:gd name="connsiteX18" fmla="*/ 790655 w 847789"/>
                  <a:gd name="connsiteY18" fmla="*/ 0 h 378946"/>
                  <a:gd name="connsiteX19" fmla="*/ 844304 w 847789"/>
                  <a:gd name="connsiteY19" fmla="*/ 26485 h 378946"/>
                  <a:gd name="connsiteX20" fmla="*/ 843625 w 847789"/>
                  <a:gd name="connsiteY20" fmla="*/ 47199 h 378946"/>
                  <a:gd name="connsiteX21" fmla="*/ 701011 w 847789"/>
                  <a:gd name="connsiteY21" fmla="*/ 210186 h 378946"/>
                  <a:gd name="connsiteX22" fmla="*/ 696597 w 847789"/>
                  <a:gd name="connsiteY22" fmla="*/ 213921 h 378946"/>
                  <a:gd name="connsiteX23" fmla="*/ 444306 w 847789"/>
                  <a:gd name="connsiteY23" fmla="*/ 317826 h 378946"/>
                  <a:gd name="connsiteX24" fmla="*/ 285053 w 847789"/>
                  <a:gd name="connsiteY24" fmla="*/ 295755 h 378946"/>
                  <a:gd name="connsiteX25" fmla="*/ 159077 w 847789"/>
                  <a:gd name="connsiteY25" fmla="*/ 277079 h 378946"/>
                  <a:gd name="connsiteX26" fmla="*/ 30384 w 847789"/>
                  <a:gd name="connsiteY26" fmla="*/ 370797 h 378946"/>
                  <a:gd name="connsiteX27" fmla="*/ 16463 w 847789"/>
                  <a:gd name="connsiteY27" fmla="*/ 378607 h 3789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847789" h="378946">
                    <a:moveTo>
                      <a:pt x="16123" y="378947"/>
                    </a:moveTo>
                    <a:cubicBezTo>
                      <a:pt x="13406" y="378947"/>
                      <a:pt x="10350" y="378267"/>
                      <a:pt x="7974" y="376570"/>
                    </a:cubicBezTo>
                    <a:cubicBezTo>
                      <a:pt x="164" y="371816"/>
                      <a:pt x="-2213" y="361969"/>
                      <a:pt x="2201" y="354159"/>
                    </a:cubicBezTo>
                    <a:cubicBezTo>
                      <a:pt x="4917" y="349745"/>
                      <a:pt x="68414" y="244142"/>
                      <a:pt x="158737" y="244142"/>
                    </a:cubicBezTo>
                    <a:cubicBezTo>
                      <a:pt x="249060" y="244142"/>
                      <a:pt x="239212" y="253310"/>
                      <a:pt x="290825" y="263157"/>
                    </a:cubicBezTo>
                    <a:cubicBezTo>
                      <a:pt x="346852" y="273684"/>
                      <a:pt x="404577" y="284889"/>
                      <a:pt x="443966" y="284889"/>
                    </a:cubicBezTo>
                    <a:cubicBezTo>
                      <a:pt x="483355" y="284889"/>
                      <a:pt x="625289" y="214940"/>
                      <a:pt x="678261" y="186417"/>
                    </a:cubicBezTo>
                    <a:lnTo>
                      <a:pt x="808312" y="37691"/>
                    </a:lnTo>
                    <a:cubicBezTo>
                      <a:pt x="803557" y="34635"/>
                      <a:pt x="797446" y="32258"/>
                      <a:pt x="790655" y="32258"/>
                    </a:cubicBezTo>
                    <a:cubicBezTo>
                      <a:pt x="783864" y="32258"/>
                      <a:pt x="772318" y="35654"/>
                      <a:pt x="759076" y="42784"/>
                    </a:cubicBezTo>
                    <a:cubicBezTo>
                      <a:pt x="741079" y="52631"/>
                      <a:pt x="721045" y="66893"/>
                      <a:pt x="698634" y="83192"/>
                    </a:cubicBezTo>
                    <a:lnTo>
                      <a:pt x="692862" y="87266"/>
                    </a:lnTo>
                    <a:cubicBezTo>
                      <a:pt x="653473" y="116468"/>
                      <a:pt x="628006" y="134465"/>
                      <a:pt x="607294" y="134465"/>
                    </a:cubicBezTo>
                    <a:cubicBezTo>
                      <a:pt x="586580" y="134465"/>
                      <a:pt x="590995" y="127334"/>
                      <a:pt x="590995" y="118166"/>
                    </a:cubicBezTo>
                    <a:cubicBezTo>
                      <a:pt x="590995" y="108998"/>
                      <a:pt x="598125" y="101867"/>
                      <a:pt x="607294" y="101867"/>
                    </a:cubicBezTo>
                    <a:cubicBezTo>
                      <a:pt x="616461" y="101867"/>
                      <a:pt x="650417" y="78438"/>
                      <a:pt x="673507" y="61120"/>
                    </a:cubicBezTo>
                    <a:lnTo>
                      <a:pt x="679280" y="57046"/>
                    </a:lnTo>
                    <a:cubicBezTo>
                      <a:pt x="702709" y="40068"/>
                      <a:pt x="723761" y="25127"/>
                      <a:pt x="743796" y="14261"/>
                    </a:cubicBezTo>
                    <a:cubicBezTo>
                      <a:pt x="762131" y="4754"/>
                      <a:pt x="777412" y="0"/>
                      <a:pt x="790655" y="0"/>
                    </a:cubicBezTo>
                    <a:cubicBezTo>
                      <a:pt x="822913" y="0"/>
                      <a:pt x="843286" y="25467"/>
                      <a:pt x="844304" y="26485"/>
                    </a:cubicBezTo>
                    <a:cubicBezTo>
                      <a:pt x="849059" y="32597"/>
                      <a:pt x="849059" y="41426"/>
                      <a:pt x="843625" y="47199"/>
                    </a:cubicBezTo>
                    <a:lnTo>
                      <a:pt x="701011" y="210186"/>
                    </a:lnTo>
                    <a:cubicBezTo>
                      <a:pt x="699653" y="211545"/>
                      <a:pt x="698294" y="212903"/>
                      <a:pt x="696597" y="213921"/>
                    </a:cubicBezTo>
                    <a:cubicBezTo>
                      <a:pt x="677242" y="224448"/>
                      <a:pt x="504407" y="317826"/>
                      <a:pt x="444306" y="317826"/>
                    </a:cubicBezTo>
                    <a:cubicBezTo>
                      <a:pt x="384203" y="317826"/>
                      <a:pt x="342438" y="306621"/>
                      <a:pt x="285053" y="295755"/>
                    </a:cubicBezTo>
                    <a:cubicBezTo>
                      <a:pt x="235138" y="286247"/>
                      <a:pt x="187600" y="277079"/>
                      <a:pt x="159077" y="277079"/>
                    </a:cubicBezTo>
                    <a:cubicBezTo>
                      <a:pt x="87090" y="277079"/>
                      <a:pt x="31063" y="370118"/>
                      <a:pt x="30384" y="370797"/>
                    </a:cubicBezTo>
                    <a:cubicBezTo>
                      <a:pt x="27328" y="375891"/>
                      <a:pt x="21895" y="378607"/>
                      <a:pt x="16463" y="378607"/>
                    </a:cubicBezTo>
                    <a:close/>
                  </a:path>
                </a:pathLst>
              </a:custGeom>
              <a:grpFill/>
              <a:ln w="3393" cap="flat">
                <a:noFill/>
                <a:prstDash val="solid"/>
                <a:miter/>
              </a:ln>
            </p:spPr>
            <p:txBody>
              <a:bodyPr rtlCol="0" anchor="ctr"/>
              <a:lstStyle/>
              <a:p>
                <a:endParaRPr lang="de-DE" dirty="0">
                  <a:solidFill>
                    <a:schemeClr val="bg1"/>
                  </a:solidFill>
                </a:endParaRPr>
              </a:p>
            </p:txBody>
          </p:sp>
          <p:sp>
            <p:nvSpPr>
              <p:cNvPr id="41" name="Freeform 40">
                <a:extLst>
                  <a:ext uri="{FF2B5EF4-FFF2-40B4-BE49-F238E27FC236}">
                    <a16:creationId xmlns:a16="http://schemas.microsoft.com/office/drawing/2014/main" id="{5D47E097-1190-5180-A6CB-12D7AF894B88}"/>
                  </a:ext>
                </a:extLst>
              </p:cNvPr>
              <p:cNvSpPr/>
              <p:nvPr/>
            </p:nvSpPr>
            <p:spPr>
              <a:xfrm>
                <a:off x="7236754" y="1470341"/>
                <a:ext cx="908713" cy="317826"/>
              </a:xfrm>
              <a:custGeom>
                <a:avLst/>
                <a:gdLst>
                  <a:gd name="connsiteX0" fmla="*/ 16184 w 908713"/>
                  <a:gd name="connsiteY0" fmla="*/ 317826 h 317826"/>
                  <a:gd name="connsiteX1" fmla="*/ 2941 w 908713"/>
                  <a:gd name="connsiteY1" fmla="*/ 311035 h 317826"/>
                  <a:gd name="connsiteX2" fmla="*/ 6676 w 908713"/>
                  <a:gd name="connsiteY2" fmla="*/ 288285 h 317826"/>
                  <a:gd name="connsiteX3" fmla="*/ 146914 w 908713"/>
                  <a:gd name="connsiteY3" fmla="*/ 188115 h 317826"/>
                  <a:gd name="connsiteX4" fmla="*/ 403280 w 908713"/>
                  <a:gd name="connsiteY4" fmla="*/ 0 h 317826"/>
                  <a:gd name="connsiteX5" fmla="*/ 448780 w 908713"/>
                  <a:gd name="connsiteY5" fmla="*/ 4414 h 317826"/>
                  <a:gd name="connsiteX6" fmla="*/ 596488 w 908713"/>
                  <a:gd name="connsiteY6" fmla="*/ 84550 h 317826"/>
                  <a:gd name="connsiteX7" fmla="*/ 710920 w 908713"/>
                  <a:gd name="connsiteY7" fmla="*/ 141596 h 317826"/>
                  <a:gd name="connsiteX8" fmla="*/ 831123 w 908713"/>
                  <a:gd name="connsiteY8" fmla="*/ 122241 h 317826"/>
                  <a:gd name="connsiteX9" fmla="*/ 907863 w 908713"/>
                  <a:gd name="connsiteY9" fmla="*/ 174193 h 317826"/>
                  <a:gd name="connsiteX10" fmla="*/ 901072 w 908713"/>
                  <a:gd name="connsiteY10" fmla="*/ 193208 h 317826"/>
                  <a:gd name="connsiteX11" fmla="*/ 708882 w 908713"/>
                  <a:gd name="connsiteY11" fmla="*/ 277419 h 317826"/>
                  <a:gd name="connsiteX12" fmla="*/ 540801 w 908713"/>
                  <a:gd name="connsiteY12" fmla="*/ 235653 h 317826"/>
                  <a:gd name="connsiteX13" fmla="*/ 530614 w 908713"/>
                  <a:gd name="connsiteY13" fmla="*/ 214940 h 317826"/>
                  <a:gd name="connsiteX14" fmla="*/ 551328 w 908713"/>
                  <a:gd name="connsiteY14" fmla="*/ 204753 h 317826"/>
                  <a:gd name="connsiteX15" fmla="*/ 709222 w 908713"/>
                  <a:gd name="connsiteY15" fmla="*/ 244482 h 317826"/>
                  <a:gd name="connsiteX16" fmla="*/ 870851 w 908713"/>
                  <a:gd name="connsiteY16" fmla="*/ 173514 h 317826"/>
                  <a:gd name="connsiteX17" fmla="*/ 831463 w 908713"/>
                  <a:gd name="connsiteY17" fmla="*/ 154838 h 317826"/>
                  <a:gd name="connsiteX18" fmla="*/ 713296 w 908713"/>
                  <a:gd name="connsiteY18" fmla="*/ 174533 h 317826"/>
                  <a:gd name="connsiteX19" fmla="*/ 701751 w 908713"/>
                  <a:gd name="connsiteY19" fmla="*/ 173175 h 317826"/>
                  <a:gd name="connsiteX20" fmla="*/ 579510 w 908713"/>
                  <a:gd name="connsiteY20" fmla="*/ 112054 h 317826"/>
                  <a:gd name="connsiteX21" fmla="*/ 574757 w 908713"/>
                  <a:gd name="connsiteY21" fmla="*/ 108319 h 317826"/>
                  <a:gd name="connsiteX22" fmla="*/ 442669 w 908713"/>
                  <a:gd name="connsiteY22" fmla="*/ 35993 h 317826"/>
                  <a:gd name="connsiteX23" fmla="*/ 403280 w 908713"/>
                  <a:gd name="connsiteY23" fmla="*/ 32258 h 317826"/>
                  <a:gd name="connsiteX24" fmla="*/ 172381 w 908713"/>
                  <a:gd name="connsiteY24" fmla="*/ 208489 h 317826"/>
                  <a:gd name="connsiteX25" fmla="*/ 168306 w 908713"/>
                  <a:gd name="connsiteY25" fmla="*/ 212903 h 317826"/>
                  <a:gd name="connsiteX26" fmla="*/ 25692 w 908713"/>
                  <a:gd name="connsiteY26" fmla="*/ 314770 h 317826"/>
                  <a:gd name="connsiteX27" fmla="*/ 16184 w 908713"/>
                  <a:gd name="connsiteY27" fmla="*/ 317826 h 317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908713" h="317826">
                    <a:moveTo>
                      <a:pt x="16184" y="317826"/>
                    </a:moveTo>
                    <a:cubicBezTo>
                      <a:pt x="11090" y="317826"/>
                      <a:pt x="5997" y="315449"/>
                      <a:pt x="2941" y="311035"/>
                    </a:cubicBezTo>
                    <a:cubicBezTo>
                      <a:pt x="-2152" y="303565"/>
                      <a:pt x="-455" y="293378"/>
                      <a:pt x="6676" y="288285"/>
                    </a:cubicBezTo>
                    <a:lnTo>
                      <a:pt x="146914" y="188115"/>
                    </a:lnTo>
                    <a:cubicBezTo>
                      <a:pt x="162873" y="164346"/>
                      <a:pt x="279681" y="0"/>
                      <a:pt x="403280" y="0"/>
                    </a:cubicBezTo>
                    <a:cubicBezTo>
                      <a:pt x="526879" y="0"/>
                      <a:pt x="434180" y="1358"/>
                      <a:pt x="448780" y="4414"/>
                    </a:cubicBezTo>
                    <a:cubicBezTo>
                      <a:pt x="529595" y="20034"/>
                      <a:pt x="584943" y="72665"/>
                      <a:pt x="596488" y="84550"/>
                    </a:cubicBezTo>
                    <a:lnTo>
                      <a:pt x="710920" y="141596"/>
                    </a:lnTo>
                    <a:cubicBezTo>
                      <a:pt x="730274" y="136842"/>
                      <a:pt x="792414" y="122241"/>
                      <a:pt x="831123" y="122241"/>
                    </a:cubicBezTo>
                    <a:cubicBezTo>
                      <a:pt x="889527" y="122241"/>
                      <a:pt x="906845" y="172156"/>
                      <a:pt x="907863" y="174193"/>
                    </a:cubicBezTo>
                    <a:cubicBezTo>
                      <a:pt x="910240" y="181324"/>
                      <a:pt x="907523" y="189134"/>
                      <a:pt x="901072" y="193208"/>
                    </a:cubicBezTo>
                    <a:cubicBezTo>
                      <a:pt x="887490" y="201697"/>
                      <a:pt x="767965" y="277419"/>
                      <a:pt x="708882" y="277419"/>
                    </a:cubicBezTo>
                    <a:cubicBezTo>
                      <a:pt x="649799" y="277419"/>
                      <a:pt x="545554" y="237351"/>
                      <a:pt x="540801" y="235653"/>
                    </a:cubicBezTo>
                    <a:cubicBezTo>
                      <a:pt x="532312" y="232597"/>
                      <a:pt x="527558" y="223429"/>
                      <a:pt x="530614" y="214940"/>
                    </a:cubicBezTo>
                    <a:cubicBezTo>
                      <a:pt x="533670" y="206451"/>
                      <a:pt x="542839" y="201697"/>
                      <a:pt x="551328" y="204753"/>
                    </a:cubicBezTo>
                    <a:cubicBezTo>
                      <a:pt x="583925" y="215959"/>
                      <a:pt x="675945" y="244482"/>
                      <a:pt x="709222" y="244482"/>
                    </a:cubicBezTo>
                    <a:cubicBezTo>
                      <a:pt x="742498" y="244482"/>
                      <a:pt x="829425" y="198981"/>
                      <a:pt x="870851" y="173514"/>
                    </a:cubicBezTo>
                    <a:cubicBezTo>
                      <a:pt x="864400" y="165025"/>
                      <a:pt x="852515" y="154838"/>
                      <a:pt x="831463" y="154838"/>
                    </a:cubicBezTo>
                    <a:cubicBezTo>
                      <a:pt x="790036" y="154838"/>
                      <a:pt x="713975" y="174533"/>
                      <a:pt x="713296" y="174533"/>
                    </a:cubicBezTo>
                    <a:cubicBezTo>
                      <a:pt x="709561" y="175551"/>
                      <a:pt x="705486" y="175212"/>
                      <a:pt x="701751" y="173175"/>
                    </a:cubicBezTo>
                    <a:lnTo>
                      <a:pt x="579510" y="112054"/>
                    </a:lnTo>
                    <a:cubicBezTo>
                      <a:pt x="577812" y="111035"/>
                      <a:pt x="576115" y="110017"/>
                      <a:pt x="574757" y="108319"/>
                    </a:cubicBezTo>
                    <a:cubicBezTo>
                      <a:pt x="574417" y="107640"/>
                      <a:pt x="521106" y="51273"/>
                      <a:pt x="442669" y="35993"/>
                    </a:cubicBezTo>
                    <a:cubicBezTo>
                      <a:pt x="429766" y="33616"/>
                      <a:pt x="416862" y="32258"/>
                      <a:pt x="403280" y="32258"/>
                    </a:cubicBezTo>
                    <a:cubicBezTo>
                      <a:pt x="290207" y="32258"/>
                      <a:pt x="173399" y="206451"/>
                      <a:pt x="172381" y="208489"/>
                    </a:cubicBezTo>
                    <a:cubicBezTo>
                      <a:pt x="171362" y="210186"/>
                      <a:pt x="170004" y="211545"/>
                      <a:pt x="168306" y="212903"/>
                    </a:cubicBezTo>
                    <a:lnTo>
                      <a:pt x="25692" y="314770"/>
                    </a:lnTo>
                    <a:cubicBezTo>
                      <a:pt x="22975" y="316807"/>
                      <a:pt x="19579" y="317826"/>
                      <a:pt x="16184" y="317826"/>
                    </a:cubicBezTo>
                    <a:close/>
                  </a:path>
                </a:pathLst>
              </a:custGeom>
              <a:grpFill/>
              <a:ln w="3393" cap="flat">
                <a:noFill/>
                <a:prstDash val="solid"/>
                <a:miter/>
              </a:ln>
            </p:spPr>
            <p:txBody>
              <a:bodyPr rtlCol="0" anchor="ctr"/>
              <a:lstStyle/>
              <a:p>
                <a:endParaRPr lang="de-DE" dirty="0">
                  <a:solidFill>
                    <a:schemeClr val="bg1"/>
                  </a:solidFill>
                </a:endParaRPr>
              </a:p>
            </p:txBody>
          </p:sp>
          <p:sp>
            <p:nvSpPr>
              <p:cNvPr id="42" name="Freeform 41">
                <a:extLst>
                  <a:ext uri="{FF2B5EF4-FFF2-40B4-BE49-F238E27FC236}">
                    <a16:creationId xmlns:a16="http://schemas.microsoft.com/office/drawing/2014/main" id="{2E4C1E44-586F-2F70-7563-B92333982FDD}"/>
                  </a:ext>
                </a:extLst>
              </p:cNvPr>
              <p:cNvSpPr/>
              <p:nvPr/>
            </p:nvSpPr>
            <p:spPr>
              <a:xfrm>
                <a:off x="8173724" y="1450646"/>
                <a:ext cx="147992" cy="126655"/>
              </a:xfrm>
              <a:custGeom>
                <a:avLst/>
                <a:gdLst>
                  <a:gd name="connsiteX0" fmla="*/ 99585 w 147992"/>
                  <a:gd name="connsiteY0" fmla="*/ 125636 h 126655"/>
                  <a:gd name="connsiteX1" fmla="*/ 96530 w 147992"/>
                  <a:gd name="connsiteY1" fmla="*/ 125636 h 126655"/>
                  <a:gd name="connsiteX2" fmla="*/ 83626 w 147992"/>
                  <a:gd name="connsiteY2" fmla="*/ 106621 h 126655"/>
                  <a:gd name="connsiteX3" fmla="*/ 98227 w 147992"/>
                  <a:gd name="connsiteY3" fmla="*/ 33277 h 126655"/>
                  <a:gd name="connsiteX4" fmla="*/ 29976 w 147992"/>
                  <a:gd name="connsiteY4" fmla="*/ 86248 h 126655"/>
                  <a:gd name="connsiteX5" fmla="*/ 7226 w 147992"/>
                  <a:gd name="connsiteY5" fmla="*/ 91002 h 126655"/>
                  <a:gd name="connsiteX6" fmla="*/ 2811 w 147992"/>
                  <a:gd name="connsiteY6" fmla="*/ 68251 h 126655"/>
                  <a:gd name="connsiteX7" fmla="*/ 118261 w 147992"/>
                  <a:gd name="connsiteY7" fmla="*/ 0 h 126655"/>
                  <a:gd name="connsiteX8" fmla="*/ 130824 w 147992"/>
                  <a:gd name="connsiteY8" fmla="*/ 6112 h 126655"/>
                  <a:gd name="connsiteX9" fmla="*/ 134220 w 147992"/>
                  <a:gd name="connsiteY9" fmla="*/ 19694 h 126655"/>
                  <a:gd name="connsiteX10" fmla="*/ 115544 w 147992"/>
                  <a:gd name="connsiteY10" fmla="*/ 113412 h 126655"/>
                  <a:gd name="connsiteX11" fmla="*/ 99585 w 147992"/>
                  <a:gd name="connsiteY11" fmla="*/ 126655 h 126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7992" h="126655">
                    <a:moveTo>
                      <a:pt x="99585" y="125636"/>
                    </a:moveTo>
                    <a:cubicBezTo>
                      <a:pt x="98566" y="125636"/>
                      <a:pt x="97548" y="125636"/>
                      <a:pt x="96530" y="125636"/>
                    </a:cubicBezTo>
                    <a:cubicBezTo>
                      <a:pt x="87701" y="123939"/>
                      <a:pt x="81928" y="115450"/>
                      <a:pt x="83626" y="106621"/>
                    </a:cubicBezTo>
                    <a:lnTo>
                      <a:pt x="98227" y="33277"/>
                    </a:lnTo>
                    <a:cubicBezTo>
                      <a:pt x="68346" y="35993"/>
                      <a:pt x="55783" y="47199"/>
                      <a:pt x="29976" y="86248"/>
                    </a:cubicBezTo>
                    <a:cubicBezTo>
                      <a:pt x="24883" y="93718"/>
                      <a:pt x="15036" y="95755"/>
                      <a:pt x="7226" y="91002"/>
                    </a:cubicBezTo>
                    <a:cubicBezTo>
                      <a:pt x="-244" y="85908"/>
                      <a:pt x="-2282" y="76061"/>
                      <a:pt x="2811" y="68251"/>
                    </a:cubicBezTo>
                    <a:cubicBezTo>
                      <a:pt x="37446" y="15959"/>
                      <a:pt x="57819" y="0"/>
                      <a:pt x="118261" y="0"/>
                    </a:cubicBezTo>
                    <a:cubicBezTo>
                      <a:pt x="178702" y="0"/>
                      <a:pt x="127769" y="2037"/>
                      <a:pt x="130824" y="6112"/>
                    </a:cubicBezTo>
                    <a:cubicBezTo>
                      <a:pt x="133881" y="9847"/>
                      <a:pt x="135239" y="14941"/>
                      <a:pt x="134220" y="19694"/>
                    </a:cubicBezTo>
                    <a:lnTo>
                      <a:pt x="115544" y="113412"/>
                    </a:lnTo>
                    <a:cubicBezTo>
                      <a:pt x="113847" y="121222"/>
                      <a:pt x="107055" y="126655"/>
                      <a:pt x="99585" y="126655"/>
                    </a:cubicBezTo>
                    <a:close/>
                  </a:path>
                </a:pathLst>
              </a:custGeom>
              <a:grpFill/>
              <a:ln w="3393" cap="flat">
                <a:noFill/>
                <a:prstDash val="solid"/>
                <a:miter/>
              </a:ln>
            </p:spPr>
            <p:txBody>
              <a:bodyPr rtlCol="0" anchor="ctr"/>
              <a:lstStyle/>
              <a:p>
                <a:endParaRPr lang="de-DE" dirty="0">
                  <a:solidFill>
                    <a:schemeClr val="bg1"/>
                  </a:solidFill>
                </a:endParaRPr>
              </a:p>
            </p:txBody>
          </p:sp>
          <p:sp>
            <p:nvSpPr>
              <p:cNvPr id="43" name="Freeform 42">
                <a:extLst>
                  <a:ext uri="{FF2B5EF4-FFF2-40B4-BE49-F238E27FC236}">
                    <a16:creationId xmlns:a16="http://schemas.microsoft.com/office/drawing/2014/main" id="{B9DEECB6-5C22-843B-35EF-A5FB72C56F69}"/>
                  </a:ext>
                </a:extLst>
              </p:cNvPr>
              <p:cNvSpPr/>
              <p:nvPr/>
            </p:nvSpPr>
            <p:spPr>
              <a:xfrm>
                <a:off x="7666079" y="1388507"/>
                <a:ext cx="213901" cy="118505"/>
              </a:xfrm>
              <a:custGeom>
                <a:avLst/>
                <a:gdLst>
                  <a:gd name="connsiteX0" fmla="*/ 16399 w 213901"/>
                  <a:gd name="connsiteY0" fmla="*/ 118506 h 118505"/>
                  <a:gd name="connsiteX1" fmla="*/ 1459 w 213901"/>
                  <a:gd name="connsiteY1" fmla="*/ 108998 h 118505"/>
                  <a:gd name="connsiteX2" fmla="*/ 9268 w 213901"/>
                  <a:gd name="connsiteY2" fmla="*/ 87266 h 118505"/>
                  <a:gd name="connsiteX3" fmla="*/ 58165 w 213901"/>
                  <a:gd name="connsiteY3" fmla="*/ 50255 h 118505"/>
                  <a:gd name="connsiteX4" fmla="*/ 136602 w 213901"/>
                  <a:gd name="connsiteY4" fmla="*/ 0 h 118505"/>
                  <a:gd name="connsiteX5" fmla="*/ 155278 w 213901"/>
                  <a:gd name="connsiteY5" fmla="*/ 4754 h 118505"/>
                  <a:gd name="connsiteX6" fmla="*/ 188555 w 213901"/>
                  <a:gd name="connsiteY6" fmla="*/ 29881 h 118505"/>
                  <a:gd name="connsiteX7" fmla="*/ 201798 w 213901"/>
                  <a:gd name="connsiteY7" fmla="*/ 41087 h 118505"/>
                  <a:gd name="connsiteX8" fmla="*/ 213683 w 213901"/>
                  <a:gd name="connsiteY8" fmla="*/ 59762 h 118505"/>
                  <a:gd name="connsiteX9" fmla="*/ 194667 w 213901"/>
                  <a:gd name="connsiteY9" fmla="*/ 73005 h 118505"/>
                  <a:gd name="connsiteX10" fmla="*/ 166484 w 213901"/>
                  <a:gd name="connsiteY10" fmla="*/ 53990 h 118505"/>
                  <a:gd name="connsiteX11" fmla="*/ 141017 w 213901"/>
                  <a:gd name="connsiteY11" fmla="*/ 33956 h 118505"/>
                  <a:gd name="connsiteX12" fmla="*/ 141017 w 213901"/>
                  <a:gd name="connsiteY12" fmla="*/ 33956 h 118505"/>
                  <a:gd name="connsiteX13" fmla="*/ 136942 w 213901"/>
                  <a:gd name="connsiteY13" fmla="*/ 32598 h 118505"/>
                  <a:gd name="connsiteX14" fmla="*/ 78878 w 213901"/>
                  <a:gd name="connsiteY14" fmla="*/ 75382 h 118505"/>
                  <a:gd name="connsiteX15" fmla="*/ 22850 w 213901"/>
                  <a:gd name="connsiteY15" fmla="*/ 116808 h 118505"/>
                  <a:gd name="connsiteX16" fmla="*/ 16059 w 213901"/>
                  <a:gd name="connsiteY16" fmla="*/ 118166 h 118505"/>
                  <a:gd name="connsiteX17" fmla="*/ 200779 w 213901"/>
                  <a:gd name="connsiteY17" fmla="*/ 41426 h 118505"/>
                  <a:gd name="connsiteX18" fmla="*/ 200779 w 213901"/>
                  <a:gd name="connsiteY18" fmla="*/ 41426 h 118505"/>
                  <a:gd name="connsiteX19" fmla="*/ 200779 w 213901"/>
                  <a:gd name="connsiteY19" fmla="*/ 41426 h 1185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13901" h="118505">
                    <a:moveTo>
                      <a:pt x="16399" y="118506"/>
                    </a:moveTo>
                    <a:cubicBezTo>
                      <a:pt x="10287" y="118506"/>
                      <a:pt x="4515" y="115110"/>
                      <a:pt x="1459" y="108998"/>
                    </a:cubicBezTo>
                    <a:cubicBezTo>
                      <a:pt x="-2276" y="100849"/>
                      <a:pt x="1459" y="91001"/>
                      <a:pt x="9268" y="87266"/>
                    </a:cubicBezTo>
                    <a:cubicBezTo>
                      <a:pt x="19116" y="82852"/>
                      <a:pt x="39828" y="65535"/>
                      <a:pt x="58165" y="50255"/>
                    </a:cubicBezTo>
                    <a:cubicBezTo>
                      <a:pt x="100270" y="15280"/>
                      <a:pt x="120643" y="0"/>
                      <a:pt x="136602" y="0"/>
                    </a:cubicBezTo>
                    <a:cubicBezTo>
                      <a:pt x="152562" y="0"/>
                      <a:pt x="148827" y="1698"/>
                      <a:pt x="155278" y="4754"/>
                    </a:cubicBezTo>
                    <a:cubicBezTo>
                      <a:pt x="167503" y="10526"/>
                      <a:pt x="178708" y="20713"/>
                      <a:pt x="188555" y="29881"/>
                    </a:cubicBezTo>
                    <a:cubicBezTo>
                      <a:pt x="192969" y="33956"/>
                      <a:pt x="199082" y="39389"/>
                      <a:pt x="201798" y="41087"/>
                    </a:cubicBezTo>
                    <a:cubicBezTo>
                      <a:pt x="209947" y="43124"/>
                      <a:pt x="215041" y="51273"/>
                      <a:pt x="213683" y="59762"/>
                    </a:cubicBezTo>
                    <a:cubicBezTo>
                      <a:pt x="211985" y="68591"/>
                      <a:pt x="203835" y="74703"/>
                      <a:pt x="194667" y="73005"/>
                    </a:cubicBezTo>
                    <a:cubicBezTo>
                      <a:pt x="185499" y="71307"/>
                      <a:pt x="177689" y="64176"/>
                      <a:pt x="166484" y="53990"/>
                    </a:cubicBezTo>
                    <a:cubicBezTo>
                      <a:pt x="158674" y="46859"/>
                      <a:pt x="148487" y="37691"/>
                      <a:pt x="141017" y="33956"/>
                    </a:cubicBezTo>
                    <a:cubicBezTo>
                      <a:pt x="141017" y="33956"/>
                      <a:pt x="141017" y="33956"/>
                      <a:pt x="141017" y="33956"/>
                    </a:cubicBezTo>
                    <a:cubicBezTo>
                      <a:pt x="138980" y="32937"/>
                      <a:pt x="137621" y="32598"/>
                      <a:pt x="136942" y="32598"/>
                    </a:cubicBezTo>
                    <a:cubicBezTo>
                      <a:pt x="127435" y="34974"/>
                      <a:pt x="96874" y="60102"/>
                      <a:pt x="78878" y="75382"/>
                    </a:cubicBezTo>
                    <a:cubicBezTo>
                      <a:pt x="56127" y="94057"/>
                      <a:pt x="36433" y="110356"/>
                      <a:pt x="22850" y="116808"/>
                    </a:cubicBezTo>
                    <a:cubicBezTo>
                      <a:pt x="20474" y="117827"/>
                      <a:pt x="18437" y="118166"/>
                      <a:pt x="16059" y="118166"/>
                    </a:cubicBezTo>
                    <a:close/>
                    <a:moveTo>
                      <a:pt x="200779" y="41426"/>
                    </a:moveTo>
                    <a:cubicBezTo>
                      <a:pt x="200779" y="41426"/>
                      <a:pt x="200779" y="41426"/>
                      <a:pt x="200779" y="41426"/>
                    </a:cubicBezTo>
                    <a:cubicBezTo>
                      <a:pt x="200779" y="41426"/>
                      <a:pt x="200779" y="41426"/>
                      <a:pt x="200779" y="41426"/>
                    </a:cubicBezTo>
                    <a:close/>
                  </a:path>
                </a:pathLst>
              </a:custGeom>
              <a:grpFill/>
              <a:ln w="3393" cap="flat">
                <a:noFill/>
                <a:prstDash val="solid"/>
                <a:miter/>
              </a:ln>
            </p:spPr>
            <p:txBody>
              <a:bodyPr rtlCol="0" anchor="ctr"/>
              <a:lstStyle/>
              <a:p>
                <a:endParaRPr lang="de-DE" dirty="0">
                  <a:solidFill>
                    <a:schemeClr val="bg1"/>
                  </a:solidFill>
                </a:endParaRPr>
              </a:p>
            </p:txBody>
          </p:sp>
          <p:sp>
            <p:nvSpPr>
              <p:cNvPr id="44" name="Freeform 43">
                <a:extLst>
                  <a:ext uri="{FF2B5EF4-FFF2-40B4-BE49-F238E27FC236}">
                    <a16:creationId xmlns:a16="http://schemas.microsoft.com/office/drawing/2014/main" id="{83E0BBE0-F89D-D63D-B91B-580C3EB844DA}"/>
                  </a:ext>
                </a:extLst>
              </p:cNvPr>
              <p:cNvSpPr/>
              <p:nvPr/>
            </p:nvSpPr>
            <p:spPr>
              <a:xfrm>
                <a:off x="7798183" y="1307353"/>
                <a:ext cx="246010" cy="117486"/>
              </a:xfrm>
              <a:custGeom>
                <a:avLst/>
                <a:gdLst>
                  <a:gd name="connsiteX0" fmla="*/ 16383 w 246010"/>
                  <a:gd name="connsiteY0" fmla="*/ 117487 h 117486"/>
                  <a:gd name="connsiteX1" fmla="*/ 4838 w 246010"/>
                  <a:gd name="connsiteY1" fmla="*/ 112733 h 117486"/>
                  <a:gd name="connsiteX2" fmla="*/ 4838 w 246010"/>
                  <a:gd name="connsiteY2" fmla="*/ 89643 h 117486"/>
                  <a:gd name="connsiteX3" fmla="*/ 4838 w 246010"/>
                  <a:gd name="connsiteY3" fmla="*/ 89643 h 117486"/>
                  <a:gd name="connsiteX4" fmla="*/ 127079 w 246010"/>
                  <a:gd name="connsiteY4" fmla="*/ 0 h 117486"/>
                  <a:gd name="connsiteX5" fmla="*/ 209592 w 246010"/>
                  <a:gd name="connsiteY5" fmla="*/ 44822 h 117486"/>
                  <a:gd name="connsiteX6" fmla="*/ 234719 w 246010"/>
                  <a:gd name="connsiteY6" fmla="*/ 62818 h 117486"/>
                  <a:gd name="connsiteX7" fmla="*/ 245246 w 246010"/>
                  <a:gd name="connsiteY7" fmla="*/ 83192 h 117486"/>
                  <a:gd name="connsiteX8" fmla="*/ 224872 w 246010"/>
                  <a:gd name="connsiteY8" fmla="*/ 93718 h 117486"/>
                  <a:gd name="connsiteX9" fmla="*/ 189558 w 246010"/>
                  <a:gd name="connsiteY9" fmla="*/ 70288 h 117486"/>
                  <a:gd name="connsiteX10" fmla="*/ 127079 w 246010"/>
                  <a:gd name="connsiteY10" fmla="*/ 32258 h 117486"/>
                  <a:gd name="connsiteX11" fmla="*/ 28268 w 246010"/>
                  <a:gd name="connsiteY11" fmla="*/ 112054 h 117486"/>
                  <a:gd name="connsiteX12" fmla="*/ 27929 w 246010"/>
                  <a:gd name="connsiteY12" fmla="*/ 112394 h 117486"/>
                  <a:gd name="connsiteX13" fmla="*/ 16383 w 246010"/>
                  <a:gd name="connsiteY13" fmla="*/ 117147 h 1174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46010" h="117486">
                    <a:moveTo>
                      <a:pt x="16383" y="117487"/>
                    </a:moveTo>
                    <a:cubicBezTo>
                      <a:pt x="12309" y="117487"/>
                      <a:pt x="8234" y="115789"/>
                      <a:pt x="4838" y="112733"/>
                    </a:cubicBezTo>
                    <a:cubicBezTo>
                      <a:pt x="-1613" y="106282"/>
                      <a:pt x="-1613" y="96095"/>
                      <a:pt x="4838" y="89643"/>
                    </a:cubicBezTo>
                    <a:lnTo>
                      <a:pt x="4838" y="89643"/>
                    </a:lnTo>
                    <a:cubicBezTo>
                      <a:pt x="30645" y="62479"/>
                      <a:pt x="94481" y="0"/>
                      <a:pt x="127079" y="0"/>
                    </a:cubicBezTo>
                    <a:cubicBezTo>
                      <a:pt x="159677" y="0"/>
                      <a:pt x="176655" y="19355"/>
                      <a:pt x="209592" y="44822"/>
                    </a:cubicBezTo>
                    <a:cubicBezTo>
                      <a:pt x="218760" y="51952"/>
                      <a:pt x="230984" y="61460"/>
                      <a:pt x="234719" y="62818"/>
                    </a:cubicBezTo>
                    <a:cubicBezTo>
                      <a:pt x="243208" y="65535"/>
                      <a:pt x="247962" y="74703"/>
                      <a:pt x="245246" y="83192"/>
                    </a:cubicBezTo>
                    <a:cubicBezTo>
                      <a:pt x="242529" y="91681"/>
                      <a:pt x="233361" y="96434"/>
                      <a:pt x="224872" y="93718"/>
                    </a:cubicBezTo>
                    <a:cubicBezTo>
                      <a:pt x="216722" y="91001"/>
                      <a:pt x="207215" y="83871"/>
                      <a:pt x="189558" y="70288"/>
                    </a:cubicBezTo>
                    <a:cubicBezTo>
                      <a:pt x="172241" y="57046"/>
                      <a:pt x="140322" y="32258"/>
                      <a:pt x="127079" y="32258"/>
                    </a:cubicBezTo>
                    <a:cubicBezTo>
                      <a:pt x="116214" y="32258"/>
                      <a:pt x="73769" y="64516"/>
                      <a:pt x="28268" y="112054"/>
                    </a:cubicBezTo>
                    <a:cubicBezTo>
                      <a:pt x="28268" y="112054"/>
                      <a:pt x="28268" y="112054"/>
                      <a:pt x="27929" y="112394"/>
                    </a:cubicBezTo>
                    <a:cubicBezTo>
                      <a:pt x="24872" y="115450"/>
                      <a:pt x="20458" y="117147"/>
                      <a:pt x="16383" y="117147"/>
                    </a:cubicBezTo>
                    <a:close/>
                  </a:path>
                </a:pathLst>
              </a:custGeom>
              <a:grpFill/>
              <a:ln w="3393" cap="flat">
                <a:noFill/>
                <a:prstDash val="solid"/>
                <a:miter/>
              </a:ln>
            </p:spPr>
            <p:txBody>
              <a:bodyPr rtlCol="0" anchor="ctr"/>
              <a:lstStyle/>
              <a:p>
                <a:endParaRPr lang="de-DE" dirty="0">
                  <a:solidFill>
                    <a:schemeClr val="bg1"/>
                  </a:solidFill>
                </a:endParaRPr>
              </a:p>
            </p:txBody>
          </p:sp>
          <p:sp>
            <p:nvSpPr>
              <p:cNvPr id="45" name="Freeform 44">
                <a:extLst>
                  <a:ext uri="{FF2B5EF4-FFF2-40B4-BE49-F238E27FC236}">
                    <a16:creationId xmlns:a16="http://schemas.microsoft.com/office/drawing/2014/main" id="{391334EF-18FD-26A7-7B8D-6071681EA9C1}"/>
                  </a:ext>
                </a:extLst>
              </p:cNvPr>
              <p:cNvSpPr/>
              <p:nvPr/>
            </p:nvSpPr>
            <p:spPr>
              <a:xfrm>
                <a:off x="7970199" y="1368473"/>
                <a:ext cx="256590" cy="251839"/>
              </a:xfrm>
              <a:custGeom>
                <a:avLst/>
                <a:gdLst>
                  <a:gd name="connsiteX0" fmla="*/ 240292 w 256590"/>
                  <a:gd name="connsiteY0" fmla="*/ 249235 h 251839"/>
                  <a:gd name="connsiteX1" fmla="*/ 223993 w 256590"/>
                  <a:gd name="connsiteY1" fmla="*/ 232937 h 251839"/>
                  <a:gd name="connsiteX2" fmla="*/ 205657 w 256590"/>
                  <a:gd name="connsiteY2" fmla="*/ 167062 h 251839"/>
                  <a:gd name="connsiteX3" fmla="*/ 158798 w 256590"/>
                  <a:gd name="connsiteY3" fmla="*/ 111035 h 251839"/>
                  <a:gd name="connsiteX4" fmla="*/ 136727 w 256590"/>
                  <a:gd name="connsiteY4" fmla="*/ 85908 h 251839"/>
                  <a:gd name="connsiteX5" fmla="*/ 77304 w 256590"/>
                  <a:gd name="connsiteY5" fmla="*/ 32597 h 251839"/>
                  <a:gd name="connsiteX6" fmla="*/ 66098 w 256590"/>
                  <a:gd name="connsiteY6" fmla="*/ 34974 h 251839"/>
                  <a:gd name="connsiteX7" fmla="*/ 29426 w 256590"/>
                  <a:gd name="connsiteY7" fmla="*/ 66553 h 251839"/>
                  <a:gd name="connsiteX8" fmla="*/ 6676 w 256590"/>
                  <a:gd name="connsiteY8" fmla="*/ 69949 h 251839"/>
                  <a:gd name="connsiteX9" fmla="*/ 2941 w 256590"/>
                  <a:gd name="connsiteY9" fmla="*/ 47199 h 251839"/>
                  <a:gd name="connsiteX10" fmla="*/ 53535 w 256590"/>
                  <a:gd name="connsiteY10" fmla="*/ 4754 h 251839"/>
                  <a:gd name="connsiteX11" fmla="*/ 53875 w 256590"/>
                  <a:gd name="connsiteY11" fmla="*/ 4754 h 251839"/>
                  <a:gd name="connsiteX12" fmla="*/ 77304 w 256590"/>
                  <a:gd name="connsiteY12" fmla="*/ 0 h 251839"/>
                  <a:gd name="connsiteX13" fmla="*/ 164231 w 256590"/>
                  <a:gd name="connsiteY13" fmla="*/ 68251 h 251839"/>
                  <a:gd name="connsiteX14" fmla="*/ 165589 w 256590"/>
                  <a:gd name="connsiteY14" fmla="*/ 70628 h 251839"/>
                  <a:gd name="connsiteX15" fmla="*/ 181548 w 256590"/>
                  <a:gd name="connsiteY15" fmla="*/ 87606 h 251839"/>
                  <a:gd name="connsiteX16" fmla="*/ 233840 w 256590"/>
                  <a:gd name="connsiteY16" fmla="*/ 150764 h 251839"/>
                  <a:gd name="connsiteX17" fmla="*/ 256591 w 256590"/>
                  <a:gd name="connsiteY17" fmla="*/ 232937 h 251839"/>
                  <a:gd name="connsiteX18" fmla="*/ 240292 w 256590"/>
                  <a:gd name="connsiteY18" fmla="*/ 249235 h 251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56590" h="251839">
                    <a:moveTo>
                      <a:pt x="240292" y="249235"/>
                    </a:moveTo>
                    <a:cubicBezTo>
                      <a:pt x="231124" y="249235"/>
                      <a:pt x="223993" y="242105"/>
                      <a:pt x="223993" y="232937"/>
                    </a:cubicBezTo>
                    <a:cubicBezTo>
                      <a:pt x="223993" y="209847"/>
                      <a:pt x="217881" y="188455"/>
                      <a:pt x="205657" y="167062"/>
                    </a:cubicBezTo>
                    <a:cubicBezTo>
                      <a:pt x="191735" y="143293"/>
                      <a:pt x="172720" y="124618"/>
                      <a:pt x="158798" y="111035"/>
                    </a:cubicBezTo>
                    <a:cubicBezTo>
                      <a:pt x="148611" y="100849"/>
                      <a:pt x="140801" y="93378"/>
                      <a:pt x="136727" y="85908"/>
                    </a:cubicBezTo>
                    <a:cubicBezTo>
                      <a:pt x="120767" y="63158"/>
                      <a:pt x="91905" y="32597"/>
                      <a:pt x="77304" y="32597"/>
                    </a:cubicBezTo>
                    <a:cubicBezTo>
                      <a:pt x="62703" y="32597"/>
                      <a:pt x="70513" y="33277"/>
                      <a:pt x="66098" y="34974"/>
                    </a:cubicBezTo>
                    <a:cubicBezTo>
                      <a:pt x="49799" y="41766"/>
                      <a:pt x="34180" y="60102"/>
                      <a:pt x="29426" y="66553"/>
                    </a:cubicBezTo>
                    <a:cubicBezTo>
                      <a:pt x="23993" y="73684"/>
                      <a:pt x="13807" y="75382"/>
                      <a:pt x="6676" y="69949"/>
                    </a:cubicBezTo>
                    <a:cubicBezTo>
                      <a:pt x="-455" y="64516"/>
                      <a:pt x="-2152" y="54329"/>
                      <a:pt x="2941" y="47199"/>
                    </a:cubicBezTo>
                    <a:cubicBezTo>
                      <a:pt x="3959" y="45840"/>
                      <a:pt x="25351" y="16638"/>
                      <a:pt x="53535" y="4754"/>
                    </a:cubicBezTo>
                    <a:cubicBezTo>
                      <a:pt x="53535" y="4754"/>
                      <a:pt x="53535" y="4754"/>
                      <a:pt x="53875" y="4754"/>
                    </a:cubicBezTo>
                    <a:cubicBezTo>
                      <a:pt x="62024" y="1358"/>
                      <a:pt x="69834" y="0"/>
                      <a:pt x="77304" y="0"/>
                    </a:cubicBezTo>
                    <a:cubicBezTo>
                      <a:pt x="115334" y="0"/>
                      <a:pt x="156421" y="56706"/>
                      <a:pt x="164231" y="68251"/>
                    </a:cubicBezTo>
                    <a:cubicBezTo>
                      <a:pt x="164910" y="68930"/>
                      <a:pt x="165249" y="69949"/>
                      <a:pt x="165589" y="70628"/>
                    </a:cubicBezTo>
                    <a:cubicBezTo>
                      <a:pt x="166947" y="73344"/>
                      <a:pt x="175097" y="81494"/>
                      <a:pt x="181548" y="87606"/>
                    </a:cubicBezTo>
                    <a:cubicBezTo>
                      <a:pt x="196828" y="102546"/>
                      <a:pt x="217881" y="123259"/>
                      <a:pt x="233840" y="150764"/>
                    </a:cubicBezTo>
                    <a:cubicBezTo>
                      <a:pt x="248781" y="176910"/>
                      <a:pt x="256591" y="204414"/>
                      <a:pt x="256591" y="232937"/>
                    </a:cubicBezTo>
                    <a:cubicBezTo>
                      <a:pt x="256591" y="261460"/>
                      <a:pt x="249460" y="249235"/>
                      <a:pt x="240292" y="249235"/>
                    </a:cubicBezTo>
                    <a:close/>
                  </a:path>
                </a:pathLst>
              </a:custGeom>
              <a:grpFill/>
              <a:ln w="3393" cap="flat">
                <a:noFill/>
                <a:prstDash val="solid"/>
                <a:miter/>
              </a:ln>
            </p:spPr>
            <p:txBody>
              <a:bodyPr rtlCol="0" anchor="ctr"/>
              <a:lstStyle/>
              <a:p>
                <a:endParaRPr lang="de-DE" dirty="0">
                  <a:solidFill>
                    <a:schemeClr val="bg1"/>
                  </a:solidFill>
                </a:endParaRPr>
              </a:p>
            </p:txBody>
          </p:sp>
          <p:sp>
            <p:nvSpPr>
              <p:cNvPr id="46" name="Freeform 45">
                <a:extLst>
                  <a:ext uri="{FF2B5EF4-FFF2-40B4-BE49-F238E27FC236}">
                    <a16:creationId xmlns:a16="http://schemas.microsoft.com/office/drawing/2014/main" id="{CA447B86-7A27-8F00-E18A-8CC612FC87E1}"/>
                  </a:ext>
                </a:extLst>
              </p:cNvPr>
              <p:cNvSpPr/>
              <p:nvPr/>
            </p:nvSpPr>
            <p:spPr>
              <a:xfrm>
                <a:off x="7908964" y="940858"/>
                <a:ext cx="297298" cy="278549"/>
              </a:xfrm>
              <a:custGeom>
                <a:avLst/>
                <a:gdLst>
                  <a:gd name="connsiteX0" fmla="*/ 91681 w 297298"/>
                  <a:gd name="connsiteY0" fmla="*/ 278210 h 278549"/>
                  <a:gd name="connsiteX1" fmla="*/ 56027 w 297298"/>
                  <a:gd name="connsiteY1" fmla="*/ 277531 h 278549"/>
                  <a:gd name="connsiteX2" fmla="*/ 16299 w 297298"/>
                  <a:gd name="connsiteY2" fmla="*/ 276852 h 278549"/>
                  <a:gd name="connsiteX3" fmla="*/ 4754 w 297298"/>
                  <a:gd name="connsiteY3" fmla="*/ 272098 h 278549"/>
                  <a:gd name="connsiteX4" fmla="*/ 0 w 297298"/>
                  <a:gd name="connsiteY4" fmla="*/ 260553 h 278549"/>
                  <a:gd name="connsiteX5" fmla="*/ 206791 w 297298"/>
                  <a:gd name="connsiteY5" fmla="*/ 39501 h 278549"/>
                  <a:gd name="connsiteX6" fmla="*/ 267572 w 297298"/>
                  <a:gd name="connsiteY6" fmla="*/ 7243 h 278549"/>
                  <a:gd name="connsiteX7" fmla="*/ 287605 w 297298"/>
                  <a:gd name="connsiteY7" fmla="*/ 1470 h 278549"/>
                  <a:gd name="connsiteX8" fmla="*/ 296774 w 297298"/>
                  <a:gd name="connsiteY8" fmla="*/ 20486 h 278549"/>
                  <a:gd name="connsiteX9" fmla="*/ 284210 w 297298"/>
                  <a:gd name="connsiteY9" fmla="*/ 79569 h 278549"/>
                  <a:gd name="connsiteX10" fmla="*/ 217657 w 297298"/>
                  <a:gd name="connsiteY10" fmla="*/ 239500 h 278549"/>
                  <a:gd name="connsiteX11" fmla="*/ 91342 w 297298"/>
                  <a:gd name="connsiteY11" fmla="*/ 278550 h 278549"/>
                  <a:gd name="connsiteX12" fmla="*/ 33277 w 297298"/>
                  <a:gd name="connsiteY12" fmla="*/ 244254 h 278549"/>
                  <a:gd name="connsiteX13" fmla="*/ 56706 w 297298"/>
                  <a:gd name="connsiteY13" fmla="*/ 244933 h 278549"/>
                  <a:gd name="connsiteX14" fmla="*/ 195246 w 297298"/>
                  <a:gd name="connsiteY14" fmla="*/ 215731 h 278549"/>
                  <a:gd name="connsiteX15" fmla="*/ 252292 w 297298"/>
                  <a:gd name="connsiteY15" fmla="*/ 73117 h 278549"/>
                  <a:gd name="connsiteX16" fmla="*/ 256366 w 297298"/>
                  <a:gd name="connsiteY16" fmla="*/ 53083 h 278549"/>
                  <a:gd name="connsiteX17" fmla="*/ 220034 w 297298"/>
                  <a:gd name="connsiteY17" fmla="*/ 69382 h 278549"/>
                  <a:gd name="connsiteX18" fmla="*/ 33617 w 297298"/>
                  <a:gd name="connsiteY18" fmla="*/ 244594 h 278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97298" h="278549">
                    <a:moveTo>
                      <a:pt x="91681" y="278210"/>
                    </a:moveTo>
                    <a:cubicBezTo>
                      <a:pt x="80136" y="278210"/>
                      <a:pt x="68251" y="278210"/>
                      <a:pt x="56027" y="277531"/>
                    </a:cubicBezTo>
                    <a:cubicBezTo>
                      <a:pt x="43124" y="277531"/>
                      <a:pt x="29881" y="276852"/>
                      <a:pt x="16299" y="276852"/>
                    </a:cubicBezTo>
                    <a:cubicBezTo>
                      <a:pt x="2717" y="276852"/>
                      <a:pt x="7810" y="275154"/>
                      <a:pt x="4754" y="272098"/>
                    </a:cubicBezTo>
                    <a:cubicBezTo>
                      <a:pt x="1698" y="269042"/>
                      <a:pt x="0" y="264967"/>
                      <a:pt x="0" y="260553"/>
                    </a:cubicBezTo>
                    <a:cubicBezTo>
                      <a:pt x="0" y="129484"/>
                      <a:pt x="124618" y="75154"/>
                      <a:pt x="206791" y="39501"/>
                    </a:cubicBezTo>
                    <a:cubicBezTo>
                      <a:pt x="232597" y="28296"/>
                      <a:pt x="261800" y="15392"/>
                      <a:pt x="267572" y="7243"/>
                    </a:cubicBezTo>
                    <a:cubicBezTo>
                      <a:pt x="271986" y="791"/>
                      <a:pt x="280475" y="-1925"/>
                      <a:pt x="287605" y="1470"/>
                    </a:cubicBezTo>
                    <a:cubicBezTo>
                      <a:pt x="294736" y="4866"/>
                      <a:pt x="298811" y="12676"/>
                      <a:pt x="296774" y="20486"/>
                    </a:cubicBezTo>
                    <a:cubicBezTo>
                      <a:pt x="291681" y="40180"/>
                      <a:pt x="287945" y="60214"/>
                      <a:pt x="284210" y="79569"/>
                    </a:cubicBezTo>
                    <a:cubicBezTo>
                      <a:pt x="272325" y="140350"/>
                      <a:pt x="261460" y="197735"/>
                      <a:pt x="217657" y="239500"/>
                    </a:cubicBezTo>
                    <a:cubicBezTo>
                      <a:pt x="182682" y="273117"/>
                      <a:pt x="140238" y="278550"/>
                      <a:pt x="91342" y="278550"/>
                    </a:cubicBezTo>
                    <a:close/>
                    <a:moveTo>
                      <a:pt x="33277" y="244254"/>
                    </a:moveTo>
                    <a:cubicBezTo>
                      <a:pt x="41426" y="244254"/>
                      <a:pt x="49236" y="244254"/>
                      <a:pt x="56706" y="244933"/>
                    </a:cubicBezTo>
                    <a:cubicBezTo>
                      <a:pt x="115450" y="246631"/>
                      <a:pt x="161630" y="247650"/>
                      <a:pt x="195246" y="215731"/>
                    </a:cubicBezTo>
                    <a:cubicBezTo>
                      <a:pt x="231578" y="180757"/>
                      <a:pt x="241086" y="130842"/>
                      <a:pt x="252292" y="73117"/>
                    </a:cubicBezTo>
                    <a:cubicBezTo>
                      <a:pt x="253650" y="66666"/>
                      <a:pt x="255008" y="59874"/>
                      <a:pt x="256366" y="53083"/>
                    </a:cubicBezTo>
                    <a:cubicBezTo>
                      <a:pt x="245840" y="58177"/>
                      <a:pt x="233616" y="63610"/>
                      <a:pt x="220034" y="69382"/>
                    </a:cubicBezTo>
                    <a:cubicBezTo>
                      <a:pt x="144991" y="101980"/>
                      <a:pt x="43464" y="146122"/>
                      <a:pt x="33617" y="244594"/>
                    </a:cubicBezTo>
                    <a:close/>
                  </a:path>
                </a:pathLst>
              </a:custGeom>
              <a:grpFill/>
              <a:ln w="3393" cap="flat">
                <a:noFill/>
                <a:prstDash val="solid"/>
                <a:miter/>
              </a:ln>
            </p:spPr>
            <p:txBody>
              <a:bodyPr rtlCol="0" anchor="ctr"/>
              <a:lstStyle/>
              <a:p>
                <a:endParaRPr lang="de-DE" dirty="0">
                  <a:solidFill>
                    <a:schemeClr val="bg1"/>
                  </a:solidFill>
                </a:endParaRPr>
              </a:p>
            </p:txBody>
          </p:sp>
          <p:sp>
            <p:nvSpPr>
              <p:cNvPr id="47" name="Freeform 46">
                <a:extLst>
                  <a:ext uri="{FF2B5EF4-FFF2-40B4-BE49-F238E27FC236}">
                    <a16:creationId xmlns:a16="http://schemas.microsoft.com/office/drawing/2014/main" id="{BAC31D6F-A9D1-F27D-A918-A2003367A2F0}"/>
                  </a:ext>
                </a:extLst>
              </p:cNvPr>
              <p:cNvSpPr/>
              <p:nvPr/>
            </p:nvSpPr>
            <p:spPr>
              <a:xfrm>
                <a:off x="7909031" y="1103714"/>
                <a:ext cx="154675" cy="114335"/>
              </a:xfrm>
              <a:custGeom>
                <a:avLst/>
                <a:gdLst>
                  <a:gd name="connsiteX0" fmla="*/ 16231 w 154675"/>
                  <a:gd name="connsiteY0" fmla="*/ 113996 h 114335"/>
                  <a:gd name="connsiteX1" fmla="*/ 6384 w 154675"/>
                  <a:gd name="connsiteY1" fmla="*/ 110600 h 114335"/>
                  <a:gd name="connsiteX2" fmla="*/ 3328 w 154675"/>
                  <a:gd name="connsiteY2" fmla="*/ 87850 h 114335"/>
                  <a:gd name="connsiteX3" fmla="*/ 134058 w 154675"/>
                  <a:gd name="connsiteY3" fmla="*/ 583 h 114335"/>
                  <a:gd name="connsiteX4" fmla="*/ 154092 w 154675"/>
                  <a:gd name="connsiteY4" fmla="*/ 12128 h 114335"/>
                  <a:gd name="connsiteX5" fmla="*/ 142547 w 154675"/>
                  <a:gd name="connsiteY5" fmla="*/ 32162 h 114335"/>
                  <a:gd name="connsiteX6" fmla="*/ 142547 w 154675"/>
                  <a:gd name="connsiteY6" fmla="*/ 32162 h 114335"/>
                  <a:gd name="connsiteX7" fmla="*/ 28795 w 154675"/>
                  <a:gd name="connsiteY7" fmla="*/ 107884 h 114335"/>
                  <a:gd name="connsiteX8" fmla="*/ 15891 w 154675"/>
                  <a:gd name="connsiteY8" fmla="*/ 114335 h 1143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4675" h="114335">
                    <a:moveTo>
                      <a:pt x="16231" y="113996"/>
                    </a:moveTo>
                    <a:cubicBezTo>
                      <a:pt x="12836" y="113996"/>
                      <a:pt x="9100" y="112977"/>
                      <a:pt x="6384" y="110600"/>
                    </a:cubicBezTo>
                    <a:cubicBezTo>
                      <a:pt x="-747" y="105167"/>
                      <a:pt x="-2105" y="94980"/>
                      <a:pt x="3328" y="87850"/>
                    </a:cubicBezTo>
                    <a:cubicBezTo>
                      <a:pt x="53243" y="22994"/>
                      <a:pt x="131002" y="1602"/>
                      <a:pt x="134058" y="583"/>
                    </a:cubicBezTo>
                    <a:cubicBezTo>
                      <a:pt x="142886" y="-1794"/>
                      <a:pt x="151714" y="3300"/>
                      <a:pt x="154092" y="12128"/>
                    </a:cubicBezTo>
                    <a:cubicBezTo>
                      <a:pt x="156469" y="20957"/>
                      <a:pt x="151375" y="29785"/>
                      <a:pt x="142547" y="32162"/>
                    </a:cubicBezTo>
                    <a:lnTo>
                      <a:pt x="142547" y="32162"/>
                    </a:lnTo>
                    <a:cubicBezTo>
                      <a:pt x="141868" y="32162"/>
                      <a:pt x="71918" y="52196"/>
                      <a:pt x="28795" y="107884"/>
                    </a:cubicBezTo>
                    <a:cubicBezTo>
                      <a:pt x="25739" y="111958"/>
                      <a:pt x="20646" y="114335"/>
                      <a:pt x="15891" y="114335"/>
                    </a:cubicBezTo>
                    <a:close/>
                  </a:path>
                </a:pathLst>
              </a:custGeom>
              <a:grpFill/>
              <a:ln w="3393" cap="flat">
                <a:noFill/>
                <a:prstDash val="solid"/>
                <a:miter/>
              </a:ln>
            </p:spPr>
            <p:txBody>
              <a:bodyPr rtlCol="0" anchor="ctr"/>
              <a:lstStyle/>
              <a:p>
                <a:endParaRPr lang="de-DE" dirty="0">
                  <a:solidFill>
                    <a:schemeClr val="bg1"/>
                  </a:solidFill>
                </a:endParaRPr>
              </a:p>
            </p:txBody>
          </p:sp>
          <p:sp>
            <p:nvSpPr>
              <p:cNvPr id="48" name="Freeform 47">
                <a:extLst>
                  <a:ext uri="{FF2B5EF4-FFF2-40B4-BE49-F238E27FC236}">
                    <a16:creationId xmlns:a16="http://schemas.microsoft.com/office/drawing/2014/main" id="{C236C7E9-B714-94ED-FDC8-6C500493DE1D}"/>
                  </a:ext>
                </a:extLst>
              </p:cNvPr>
              <p:cNvSpPr/>
              <p:nvPr/>
            </p:nvSpPr>
            <p:spPr>
              <a:xfrm>
                <a:off x="7908964" y="1185112"/>
                <a:ext cx="32597" cy="154838"/>
              </a:xfrm>
              <a:custGeom>
                <a:avLst/>
                <a:gdLst>
                  <a:gd name="connsiteX0" fmla="*/ 16299 w 32597"/>
                  <a:gd name="connsiteY0" fmla="*/ 154838 h 154838"/>
                  <a:gd name="connsiteX1" fmla="*/ 0 w 32597"/>
                  <a:gd name="connsiteY1" fmla="*/ 138540 h 154838"/>
                  <a:gd name="connsiteX2" fmla="*/ 0 w 32597"/>
                  <a:gd name="connsiteY2" fmla="*/ 16299 h 154838"/>
                  <a:gd name="connsiteX3" fmla="*/ 16299 w 32597"/>
                  <a:gd name="connsiteY3" fmla="*/ 0 h 154838"/>
                  <a:gd name="connsiteX4" fmla="*/ 32598 w 32597"/>
                  <a:gd name="connsiteY4" fmla="*/ 16299 h 154838"/>
                  <a:gd name="connsiteX5" fmla="*/ 32598 w 32597"/>
                  <a:gd name="connsiteY5" fmla="*/ 138540 h 154838"/>
                  <a:gd name="connsiteX6" fmla="*/ 16299 w 32597"/>
                  <a:gd name="connsiteY6" fmla="*/ 154838 h 1548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97" h="154838">
                    <a:moveTo>
                      <a:pt x="16299" y="154838"/>
                    </a:moveTo>
                    <a:cubicBezTo>
                      <a:pt x="7131" y="154838"/>
                      <a:pt x="0" y="147708"/>
                      <a:pt x="0" y="138540"/>
                    </a:cubicBezTo>
                    <a:lnTo>
                      <a:pt x="0" y="16299"/>
                    </a:lnTo>
                    <a:cubicBezTo>
                      <a:pt x="0" y="7131"/>
                      <a:pt x="7131" y="0"/>
                      <a:pt x="16299" y="0"/>
                    </a:cubicBezTo>
                    <a:cubicBezTo>
                      <a:pt x="25467" y="0"/>
                      <a:pt x="32598" y="7131"/>
                      <a:pt x="32598" y="16299"/>
                    </a:cubicBezTo>
                    <a:lnTo>
                      <a:pt x="32598" y="138540"/>
                    </a:lnTo>
                    <a:cubicBezTo>
                      <a:pt x="32598" y="147708"/>
                      <a:pt x="25467" y="154838"/>
                      <a:pt x="16299" y="154838"/>
                    </a:cubicBezTo>
                    <a:close/>
                  </a:path>
                </a:pathLst>
              </a:custGeom>
              <a:grpFill/>
              <a:ln w="3393" cap="flat">
                <a:noFill/>
                <a:prstDash val="solid"/>
                <a:miter/>
              </a:ln>
            </p:spPr>
            <p:txBody>
              <a:bodyPr rtlCol="0" anchor="ctr"/>
              <a:lstStyle/>
              <a:p>
                <a:endParaRPr lang="de-DE" dirty="0">
                  <a:solidFill>
                    <a:schemeClr val="bg1"/>
                  </a:solidFill>
                </a:endParaRPr>
              </a:p>
            </p:txBody>
          </p:sp>
          <p:sp>
            <p:nvSpPr>
              <p:cNvPr id="49" name="Freeform 48">
                <a:extLst>
                  <a:ext uri="{FF2B5EF4-FFF2-40B4-BE49-F238E27FC236}">
                    <a16:creationId xmlns:a16="http://schemas.microsoft.com/office/drawing/2014/main" id="{89FF5123-84B3-8229-E81E-AC98E7642D79}"/>
                  </a:ext>
                </a:extLst>
              </p:cNvPr>
              <p:cNvSpPr/>
              <p:nvPr/>
            </p:nvSpPr>
            <p:spPr>
              <a:xfrm>
                <a:off x="7685024" y="1042498"/>
                <a:ext cx="256537" cy="191350"/>
              </a:xfrm>
              <a:custGeom>
                <a:avLst/>
                <a:gdLst>
                  <a:gd name="connsiteX0" fmla="*/ 213414 w 256537"/>
                  <a:gd name="connsiteY0" fmla="*/ 175891 h 191350"/>
                  <a:gd name="connsiteX1" fmla="*/ 113923 w 256537"/>
                  <a:gd name="connsiteY1" fmla="*/ 160271 h 191350"/>
                  <a:gd name="connsiteX2" fmla="*/ 171 w 256537"/>
                  <a:gd name="connsiteY2" fmla="*/ 18676 h 191350"/>
                  <a:gd name="connsiteX3" fmla="*/ 3906 w 256537"/>
                  <a:gd name="connsiteY3" fmla="*/ 5772 h 191350"/>
                  <a:gd name="connsiteX4" fmla="*/ 16130 w 256537"/>
                  <a:gd name="connsiteY4" fmla="*/ 0 h 191350"/>
                  <a:gd name="connsiteX5" fmla="*/ 155349 w 256537"/>
                  <a:gd name="connsiteY5" fmla="*/ 24109 h 191350"/>
                  <a:gd name="connsiteX6" fmla="*/ 256538 w 256537"/>
                  <a:gd name="connsiteY6" fmla="*/ 158913 h 191350"/>
                  <a:gd name="connsiteX7" fmla="*/ 240239 w 256537"/>
                  <a:gd name="connsiteY7" fmla="*/ 175212 h 191350"/>
                  <a:gd name="connsiteX8" fmla="*/ 234805 w 256537"/>
                  <a:gd name="connsiteY8" fmla="*/ 175212 h 191350"/>
                  <a:gd name="connsiteX9" fmla="*/ 213414 w 256537"/>
                  <a:gd name="connsiteY9" fmla="*/ 175891 h 191350"/>
                  <a:gd name="connsiteX10" fmla="*/ 36164 w 256537"/>
                  <a:gd name="connsiteY10" fmla="*/ 33277 h 191350"/>
                  <a:gd name="connsiteX11" fmla="*/ 222921 w 256537"/>
                  <a:gd name="connsiteY11" fmla="*/ 143293 h 191350"/>
                  <a:gd name="connsiteX12" fmla="*/ 36164 w 256537"/>
                  <a:gd name="connsiteY12" fmla="*/ 33277 h 191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56537" h="191350">
                    <a:moveTo>
                      <a:pt x="213414" y="175891"/>
                    </a:moveTo>
                    <a:cubicBezTo>
                      <a:pt x="188286" y="175891"/>
                      <a:pt x="150935" y="173514"/>
                      <a:pt x="113923" y="160271"/>
                    </a:cubicBezTo>
                    <a:cubicBezTo>
                      <a:pt x="49746" y="136842"/>
                      <a:pt x="10358" y="87946"/>
                      <a:pt x="171" y="18676"/>
                    </a:cubicBezTo>
                    <a:cubicBezTo>
                      <a:pt x="-508" y="13922"/>
                      <a:pt x="850" y="9168"/>
                      <a:pt x="3906" y="5772"/>
                    </a:cubicBezTo>
                    <a:cubicBezTo>
                      <a:pt x="6962" y="2037"/>
                      <a:pt x="11377" y="0"/>
                      <a:pt x="16130" y="0"/>
                    </a:cubicBezTo>
                    <a:cubicBezTo>
                      <a:pt x="39560" y="0"/>
                      <a:pt x="100341" y="2377"/>
                      <a:pt x="155349" y="24109"/>
                    </a:cubicBezTo>
                    <a:cubicBezTo>
                      <a:pt x="221563" y="50594"/>
                      <a:pt x="256538" y="97114"/>
                      <a:pt x="256538" y="158913"/>
                    </a:cubicBezTo>
                    <a:cubicBezTo>
                      <a:pt x="256538" y="220713"/>
                      <a:pt x="249407" y="175212"/>
                      <a:pt x="240239" y="175212"/>
                    </a:cubicBezTo>
                    <a:cubicBezTo>
                      <a:pt x="231071" y="175212"/>
                      <a:pt x="237183" y="175212"/>
                      <a:pt x="234805" y="175212"/>
                    </a:cubicBezTo>
                    <a:cubicBezTo>
                      <a:pt x="229712" y="175212"/>
                      <a:pt x="222242" y="175891"/>
                      <a:pt x="213414" y="175891"/>
                    </a:cubicBezTo>
                    <a:close/>
                    <a:moveTo>
                      <a:pt x="36164" y="33277"/>
                    </a:moveTo>
                    <a:cubicBezTo>
                      <a:pt x="55519" y="108319"/>
                      <a:pt x="117998" y="145331"/>
                      <a:pt x="222921" y="143293"/>
                    </a:cubicBezTo>
                    <a:cubicBezTo>
                      <a:pt x="210357" y="52631"/>
                      <a:pt x="90154" y="35993"/>
                      <a:pt x="36164" y="33277"/>
                    </a:cubicBezTo>
                    <a:close/>
                  </a:path>
                </a:pathLst>
              </a:custGeom>
              <a:grpFill/>
              <a:ln w="3393" cap="flat">
                <a:noFill/>
                <a:prstDash val="solid"/>
                <a:miter/>
              </a:ln>
            </p:spPr>
            <p:txBody>
              <a:bodyPr rtlCol="0" anchor="ctr"/>
              <a:lstStyle/>
              <a:p>
                <a:endParaRPr lang="de-DE" dirty="0">
                  <a:solidFill>
                    <a:schemeClr val="bg1"/>
                  </a:solidFill>
                </a:endParaRPr>
              </a:p>
            </p:txBody>
          </p:sp>
        </p:grpSp>
      </p:grpSp>
      <p:sp>
        <p:nvSpPr>
          <p:cNvPr id="2" name="Text Placeholder 32">
            <a:extLst>
              <a:ext uri="{FF2B5EF4-FFF2-40B4-BE49-F238E27FC236}">
                <a16:creationId xmlns:a16="http://schemas.microsoft.com/office/drawing/2014/main" id="{8FE9523F-527F-BA5C-7535-C94C66F02C8E}"/>
              </a:ext>
            </a:extLst>
          </p:cNvPr>
          <p:cNvSpPr>
            <a:spLocks noGrp="1"/>
          </p:cNvSpPr>
          <p:nvPr>
            <p:ph type="body" sz="quarter" idx="61" hasCustomPrompt="1"/>
          </p:nvPr>
        </p:nvSpPr>
        <p:spPr>
          <a:xfrm>
            <a:off x="1704812" y="623738"/>
            <a:ext cx="5284924" cy="722656"/>
          </a:xfrm>
          <a:prstGeom prst="rect">
            <a:avLst/>
          </a:prstGeom>
          <a:noFill/>
        </p:spPr>
        <p:txBody>
          <a:bodyPr anchor="ctr">
            <a:noAutofit/>
          </a:bodyPr>
          <a:lstStyle>
            <a:lvl1pPr marL="19050" indent="0" algn="l">
              <a:lnSpc>
                <a:spcPts val="3800"/>
              </a:lnSpc>
              <a:spcBef>
                <a:spcPts val="0"/>
              </a:spcBef>
              <a:buNone/>
              <a:tabLst/>
              <a:defRPr sz="3000" b="1" i="0" spc="0">
                <a:solidFill>
                  <a:srgbClr val="F16024"/>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de-DE" dirty="0"/>
              <a:t>HEADING</a:t>
            </a:r>
          </a:p>
        </p:txBody>
      </p:sp>
      <p:sp>
        <p:nvSpPr>
          <p:cNvPr id="3" name="Text Placeholder 32">
            <a:extLst>
              <a:ext uri="{FF2B5EF4-FFF2-40B4-BE49-F238E27FC236}">
                <a16:creationId xmlns:a16="http://schemas.microsoft.com/office/drawing/2014/main" id="{E9A100F2-A4BE-D8C3-BC62-FD9AAC2D07B3}"/>
              </a:ext>
            </a:extLst>
          </p:cNvPr>
          <p:cNvSpPr>
            <a:spLocks noGrp="1"/>
          </p:cNvSpPr>
          <p:nvPr>
            <p:ph type="body" sz="quarter" idx="64" hasCustomPrompt="1"/>
          </p:nvPr>
        </p:nvSpPr>
        <p:spPr>
          <a:xfrm>
            <a:off x="1704813" y="1534332"/>
            <a:ext cx="5238428" cy="8400082"/>
          </a:xfrm>
          <a:prstGeom prst="rect">
            <a:avLst/>
          </a:prstGeom>
        </p:spPr>
        <p:txBody>
          <a:bodyPr numCol="1" spcCol="288000" anchor="t">
            <a:noAutofit/>
          </a:bodyPr>
          <a:lstStyle>
            <a:lvl1pPr marL="171450" indent="-171450" algn="l">
              <a:lnSpc>
                <a:spcPts val="1220"/>
              </a:lnSpc>
              <a:spcBef>
                <a:spcPts val="0"/>
              </a:spcBef>
              <a:buClr>
                <a:srgbClr val="F16024"/>
              </a:buClr>
              <a:buFont typeface="Arial" panose="020B0604020202020204" pitchFamily="34" charset="0"/>
              <a:buChar char="•"/>
              <a:defRPr sz="1100" b="0" i="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77967" indent="0">
              <a:buNone/>
              <a:defRPr sz="3200">
                <a:solidFill>
                  <a:srgbClr val="011E3B"/>
                </a:solidFill>
                <a:latin typeface="Montserrat" pitchFamily="2" charset="77"/>
              </a:defRPr>
            </a:lvl2pPr>
            <a:lvl3pPr marL="755934" indent="0">
              <a:buNone/>
              <a:defRPr sz="3200">
                <a:solidFill>
                  <a:srgbClr val="011E3B"/>
                </a:solidFill>
                <a:latin typeface="Montserrat" pitchFamily="2" charset="77"/>
              </a:defRPr>
            </a:lvl3pPr>
            <a:lvl4pPr marL="1133901" indent="0">
              <a:buNone/>
              <a:defRPr sz="3200">
                <a:solidFill>
                  <a:srgbClr val="011E3B"/>
                </a:solidFill>
                <a:latin typeface="Montserrat" pitchFamily="2" charset="77"/>
              </a:defRPr>
            </a:lvl4pPr>
            <a:lvl5pPr marL="1511869" indent="0">
              <a:buNone/>
              <a:defRPr sz="3200">
                <a:solidFill>
                  <a:srgbClr val="011E3B"/>
                </a:solidFill>
                <a:latin typeface="Montserrat" pitchFamily="2" charset="77"/>
              </a:defRPr>
            </a:lvl5pPr>
          </a:lstStyle>
          <a:p>
            <a:pPr lvl="0"/>
            <a:r>
              <a:rPr lang="de-DE" dirty="0"/>
              <a:t>Click to type</a:t>
            </a:r>
            <a:endParaRPr lang="de-DE" dirty="0"/>
          </a:p>
        </p:txBody>
      </p:sp>
      <p:sp>
        <p:nvSpPr>
          <p:cNvPr id="4" name="Triangle 3">
            <a:extLst>
              <a:ext uri="{FF2B5EF4-FFF2-40B4-BE49-F238E27FC236}">
                <a16:creationId xmlns:a16="http://schemas.microsoft.com/office/drawing/2014/main" id="{81C2809F-2319-6D03-7657-799B90907DFB}"/>
              </a:ext>
            </a:extLst>
          </p:cNvPr>
          <p:cNvSpPr/>
          <p:nvPr userDrawn="1"/>
        </p:nvSpPr>
        <p:spPr>
          <a:xfrm rot="5400000">
            <a:off x="-230910" y="5161520"/>
            <a:ext cx="2124000" cy="369454"/>
          </a:xfrm>
          <a:prstGeom prst="triangle">
            <a:avLst/>
          </a:prstGeom>
          <a:solidFill>
            <a:srgbClr val="F1602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grpSp>
        <p:nvGrpSpPr>
          <p:cNvPr id="5" name="Graphic 2">
            <a:extLst>
              <a:ext uri="{FF2B5EF4-FFF2-40B4-BE49-F238E27FC236}">
                <a16:creationId xmlns:a16="http://schemas.microsoft.com/office/drawing/2014/main" id="{55A2B42F-6A4D-F46F-259E-22CC9DB7F2E2}"/>
              </a:ext>
            </a:extLst>
          </p:cNvPr>
          <p:cNvGrpSpPr/>
          <p:nvPr userDrawn="1"/>
        </p:nvGrpSpPr>
        <p:grpSpPr>
          <a:xfrm>
            <a:off x="150994" y="4879826"/>
            <a:ext cx="713270" cy="688476"/>
            <a:chOff x="7216180" y="2896437"/>
            <a:chExt cx="1173608" cy="1132811"/>
          </a:xfrm>
          <a:solidFill>
            <a:schemeClr val="bg1"/>
          </a:solidFill>
        </p:grpSpPr>
        <p:grpSp>
          <p:nvGrpSpPr>
            <p:cNvPr id="6" name="Graphic 2">
              <a:extLst>
                <a:ext uri="{FF2B5EF4-FFF2-40B4-BE49-F238E27FC236}">
                  <a16:creationId xmlns:a16="http://schemas.microsoft.com/office/drawing/2014/main" id="{5D83D14B-3C1E-5B42-892C-B6D108FAFD22}"/>
                </a:ext>
              </a:extLst>
            </p:cNvPr>
            <p:cNvGrpSpPr/>
            <p:nvPr/>
          </p:nvGrpSpPr>
          <p:grpSpPr>
            <a:xfrm>
              <a:off x="7884516" y="3299879"/>
              <a:ext cx="244481" cy="366043"/>
              <a:chOff x="7884516" y="3299879"/>
              <a:chExt cx="244481" cy="366043"/>
            </a:xfrm>
            <a:grpFill/>
          </p:grpSpPr>
          <p:sp>
            <p:nvSpPr>
              <p:cNvPr id="82" name="Freeform 81">
                <a:extLst>
                  <a:ext uri="{FF2B5EF4-FFF2-40B4-BE49-F238E27FC236}">
                    <a16:creationId xmlns:a16="http://schemas.microsoft.com/office/drawing/2014/main" id="{0E57677A-F866-9DCA-C340-ECC13BD6E038}"/>
                  </a:ext>
                </a:extLst>
              </p:cNvPr>
              <p:cNvSpPr/>
              <p:nvPr/>
            </p:nvSpPr>
            <p:spPr>
              <a:xfrm>
                <a:off x="8088250" y="342212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de-DE" dirty="0">
                  <a:solidFill>
                    <a:schemeClr val="bg1"/>
                  </a:solidFill>
                </a:endParaRPr>
              </a:p>
            </p:txBody>
          </p:sp>
          <p:sp>
            <p:nvSpPr>
              <p:cNvPr id="83" name="Freeform 82">
                <a:extLst>
                  <a:ext uri="{FF2B5EF4-FFF2-40B4-BE49-F238E27FC236}">
                    <a16:creationId xmlns:a16="http://schemas.microsoft.com/office/drawing/2014/main" id="{BB65E563-E342-BDC0-8C57-FE1BEDE74B4D}"/>
                  </a:ext>
                </a:extLst>
              </p:cNvPr>
              <p:cNvSpPr/>
              <p:nvPr/>
            </p:nvSpPr>
            <p:spPr>
              <a:xfrm>
                <a:off x="8027130" y="336099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de-DE" dirty="0">
                  <a:solidFill>
                    <a:schemeClr val="bg1"/>
                  </a:solidFill>
                </a:endParaRPr>
              </a:p>
            </p:txBody>
          </p:sp>
          <p:sp>
            <p:nvSpPr>
              <p:cNvPr id="84" name="Freeform 83">
                <a:extLst>
                  <a:ext uri="{FF2B5EF4-FFF2-40B4-BE49-F238E27FC236}">
                    <a16:creationId xmlns:a16="http://schemas.microsoft.com/office/drawing/2014/main" id="{D6844AFF-E135-4C37-43DB-A26E18B62169}"/>
                  </a:ext>
                </a:extLst>
              </p:cNvPr>
              <p:cNvSpPr/>
              <p:nvPr/>
            </p:nvSpPr>
            <p:spPr>
              <a:xfrm>
                <a:off x="8027130" y="3462867"/>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de-DE" dirty="0">
                  <a:solidFill>
                    <a:schemeClr val="bg1"/>
                  </a:solidFill>
                </a:endParaRPr>
              </a:p>
            </p:txBody>
          </p:sp>
          <p:sp>
            <p:nvSpPr>
              <p:cNvPr id="85" name="Freeform 84">
                <a:extLst>
                  <a:ext uri="{FF2B5EF4-FFF2-40B4-BE49-F238E27FC236}">
                    <a16:creationId xmlns:a16="http://schemas.microsoft.com/office/drawing/2014/main" id="{5AC46029-F181-C20A-0AD9-2AA72474E965}"/>
                  </a:ext>
                </a:extLst>
              </p:cNvPr>
              <p:cNvSpPr/>
              <p:nvPr/>
            </p:nvSpPr>
            <p:spPr>
              <a:xfrm>
                <a:off x="8006756" y="3625175"/>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8829"/>
                      <a:pt x="40747" y="20373"/>
                    </a:cubicBezTo>
                    <a:cubicBezTo>
                      <a:pt x="40747" y="3191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de-DE" dirty="0">
                  <a:solidFill>
                    <a:schemeClr val="bg1"/>
                  </a:solidFill>
                </a:endParaRPr>
              </a:p>
            </p:txBody>
          </p:sp>
          <p:sp>
            <p:nvSpPr>
              <p:cNvPr id="86" name="Freeform 85">
                <a:extLst>
                  <a:ext uri="{FF2B5EF4-FFF2-40B4-BE49-F238E27FC236}">
                    <a16:creationId xmlns:a16="http://schemas.microsoft.com/office/drawing/2014/main" id="{38085E01-3B4F-A059-8BC4-53F41AF77894}"/>
                  </a:ext>
                </a:extLst>
              </p:cNvPr>
              <p:cNvSpPr/>
              <p:nvPr/>
            </p:nvSpPr>
            <p:spPr>
              <a:xfrm>
                <a:off x="7986383" y="354436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de-DE" dirty="0">
                  <a:solidFill>
                    <a:schemeClr val="bg1"/>
                  </a:solidFill>
                </a:endParaRPr>
              </a:p>
            </p:txBody>
          </p:sp>
          <p:sp>
            <p:nvSpPr>
              <p:cNvPr id="87" name="Freeform 86">
                <a:extLst>
                  <a:ext uri="{FF2B5EF4-FFF2-40B4-BE49-F238E27FC236}">
                    <a16:creationId xmlns:a16="http://schemas.microsoft.com/office/drawing/2014/main" id="{F7E3F59E-24C1-7373-F28E-6A743C2BBADE}"/>
                  </a:ext>
                </a:extLst>
              </p:cNvPr>
              <p:cNvSpPr/>
              <p:nvPr/>
            </p:nvSpPr>
            <p:spPr>
              <a:xfrm>
                <a:off x="7966009" y="3320252"/>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de-DE" dirty="0">
                  <a:solidFill>
                    <a:schemeClr val="bg1"/>
                  </a:solidFill>
                </a:endParaRPr>
              </a:p>
            </p:txBody>
          </p:sp>
          <p:sp>
            <p:nvSpPr>
              <p:cNvPr id="88" name="Freeform 87">
                <a:extLst>
                  <a:ext uri="{FF2B5EF4-FFF2-40B4-BE49-F238E27FC236}">
                    <a16:creationId xmlns:a16="http://schemas.microsoft.com/office/drawing/2014/main" id="{4996EBB2-C80B-8D4D-04B7-1EEA3DBCF2CB}"/>
                  </a:ext>
                </a:extLst>
              </p:cNvPr>
              <p:cNvSpPr/>
              <p:nvPr/>
            </p:nvSpPr>
            <p:spPr>
              <a:xfrm>
                <a:off x="7966009" y="3401746"/>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de-DE" dirty="0">
                  <a:solidFill>
                    <a:schemeClr val="bg1"/>
                  </a:solidFill>
                </a:endParaRPr>
              </a:p>
            </p:txBody>
          </p:sp>
          <p:sp>
            <p:nvSpPr>
              <p:cNvPr id="89" name="Freeform 88">
                <a:extLst>
                  <a:ext uri="{FF2B5EF4-FFF2-40B4-BE49-F238E27FC236}">
                    <a16:creationId xmlns:a16="http://schemas.microsoft.com/office/drawing/2014/main" id="{B6ED60A0-363B-78ED-8EB6-AEB2B11A3316}"/>
                  </a:ext>
                </a:extLst>
              </p:cNvPr>
              <p:cNvSpPr/>
              <p:nvPr/>
            </p:nvSpPr>
            <p:spPr>
              <a:xfrm>
                <a:off x="7945636" y="348324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de-DE" dirty="0">
                  <a:solidFill>
                    <a:schemeClr val="bg1"/>
                  </a:solidFill>
                </a:endParaRPr>
              </a:p>
            </p:txBody>
          </p:sp>
          <p:sp>
            <p:nvSpPr>
              <p:cNvPr id="90" name="Freeform 89">
                <a:extLst>
                  <a:ext uri="{FF2B5EF4-FFF2-40B4-BE49-F238E27FC236}">
                    <a16:creationId xmlns:a16="http://schemas.microsoft.com/office/drawing/2014/main" id="{A3FBFBD5-B608-5A67-3F6C-60EC63F335CA}"/>
                  </a:ext>
                </a:extLst>
              </p:cNvPr>
              <p:cNvSpPr/>
              <p:nvPr/>
            </p:nvSpPr>
            <p:spPr>
              <a:xfrm>
                <a:off x="7904889" y="336099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de-DE" dirty="0">
                  <a:solidFill>
                    <a:schemeClr val="bg1"/>
                  </a:solidFill>
                </a:endParaRPr>
              </a:p>
            </p:txBody>
          </p:sp>
          <p:sp>
            <p:nvSpPr>
              <p:cNvPr id="91" name="Freeform 90">
                <a:extLst>
                  <a:ext uri="{FF2B5EF4-FFF2-40B4-BE49-F238E27FC236}">
                    <a16:creationId xmlns:a16="http://schemas.microsoft.com/office/drawing/2014/main" id="{AFFF1F58-AC66-3E33-A0E8-4A581F23EAE0}"/>
                  </a:ext>
                </a:extLst>
              </p:cNvPr>
              <p:cNvSpPr/>
              <p:nvPr/>
            </p:nvSpPr>
            <p:spPr>
              <a:xfrm>
                <a:off x="7884516" y="329987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de-DE" dirty="0">
                  <a:solidFill>
                    <a:schemeClr val="bg1"/>
                  </a:solidFill>
                </a:endParaRPr>
              </a:p>
            </p:txBody>
          </p:sp>
          <p:sp>
            <p:nvSpPr>
              <p:cNvPr id="92" name="Freeform 91">
                <a:extLst>
                  <a:ext uri="{FF2B5EF4-FFF2-40B4-BE49-F238E27FC236}">
                    <a16:creationId xmlns:a16="http://schemas.microsoft.com/office/drawing/2014/main" id="{515B28F5-89A5-5261-B382-3A7D026AD58A}"/>
                  </a:ext>
                </a:extLst>
              </p:cNvPr>
              <p:cNvSpPr/>
              <p:nvPr/>
            </p:nvSpPr>
            <p:spPr>
              <a:xfrm>
                <a:off x="7884516" y="342212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de-DE" dirty="0">
                  <a:solidFill>
                    <a:schemeClr val="bg1"/>
                  </a:solidFill>
                </a:endParaRPr>
              </a:p>
            </p:txBody>
          </p:sp>
        </p:grpSp>
        <p:grpSp>
          <p:nvGrpSpPr>
            <p:cNvPr id="11" name="Graphic 2">
              <a:extLst>
                <a:ext uri="{FF2B5EF4-FFF2-40B4-BE49-F238E27FC236}">
                  <a16:creationId xmlns:a16="http://schemas.microsoft.com/office/drawing/2014/main" id="{EDC4FBD5-08B4-BFD5-338F-D5F22EA903B2}"/>
                </a:ext>
              </a:extLst>
            </p:cNvPr>
            <p:cNvGrpSpPr/>
            <p:nvPr/>
          </p:nvGrpSpPr>
          <p:grpSpPr>
            <a:xfrm>
              <a:off x="7216180" y="2896437"/>
              <a:ext cx="1173608" cy="1132811"/>
              <a:chOff x="7216180" y="2896437"/>
              <a:chExt cx="1173608" cy="1132811"/>
            </a:xfrm>
            <a:grpFill/>
          </p:grpSpPr>
          <p:sp>
            <p:nvSpPr>
              <p:cNvPr id="12" name="Freeform 11">
                <a:extLst>
                  <a:ext uri="{FF2B5EF4-FFF2-40B4-BE49-F238E27FC236}">
                    <a16:creationId xmlns:a16="http://schemas.microsoft.com/office/drawing/2014/main" id="{CA16632D-DEF6-3865-18B6-4C4A1E0B7B94}"/>
                  </a:ext>
                </a:extLst>
              </p:cNvPr>
              <p:cNvSpPr/>
              <p:nvPr/>
            </p:nvSpPr>
            <p:spPr>
              <a:xfrm>
                <a:off x="8071951" y="3507734"/>
                <a:ext cx="113751" cy="195879"/>
              </a:xfrm>
              <a:custGeom>
                <a:avLst/>
                <a:gdLst>
                  <a:gd name="connsiteX0" fmla="*/ 57046 w 113751"/>
                  <a:gd name="connsiteY0" fmla="*/ 195540 h 195879"/>
                  <a:gd name="connsiteX1" fmla="*/ 46859 w 113751"/>
                  <a:gd name="connsiteY1" fmla="*/ 192144 h 195879"/>
                  <a:gd name="connsiteX2" fmla="*/ 43124 w 113751"/>
                  <a:gd name="connsiteY2" fmla="*/ 189428 h 195879"/>
                  <a:gd name="connsiteX3" fmla="*/ 0 w 113751"/>
                  <a:gd name="connsiteY3" fmla="*/ 117102 h 195879"/>
                  <a:gd name="connsiteX4" fmla="*/ 11545 w 113751"/>
                  <a:gd name="connsiteY4" fmla="*/ 60735 h 195879"/>
                  <a:gd name="connsiteX5" fmla="*/ 19355 w 113751"/>
                  <a:gd name="connsiteY5" fmla="*/ 18970 h 195879"/>
                  <a:gd name="connsiteX6" fmla="*/ 25467 w 113751"/>
                  <a:gd name="connsiteY6" fmla="*/ 3350 h 195879"/>
                  <a:gd name="connsiteX7" fmla="*/ 42106 w 113751"/>
                  <a:gd name="connsiteY7" fmla="*/ 1652 h 195879"/>
                  <a:gd name="connsiteX8" fmla="*/ 113752 w 113751"/>
                  <a:gd name="connsiteY8" fmla="*/ 117441 h 195879"/>
                  <a:gd name="connsiteX9" fmla="*/ 64177 w 113751"/>
                  <a:gd name="connsiteY9" fmla="*/ 193842 h 195879"/>
                  <a:gd name="connsiteX10" fmla="*/ 56706 w 113751"/>
                  <a:gd name="connsiteY10" fmla="*/ 195879 h 195879"/>
                  <a:gd name="connsiteX11" fmla="*/ 49915 w 113751"/>
                  <a:gd name="connsiteY11" fmla="*/ 45795 h 195879"/>
                  <a:gd name="connsiteX12" fmla="*/ 42785 w 113751"/>
                  <a:gd name="connsiteY12" fmla="*/ 70583 h 195879"/>
                  <a:gd name="connsiteX13" fmla="*/ 32937 w 113751"/>
                  <a:gd name="connsiteY13" fmla="*/ 116762 h 195879"/>
                  <a:gd name="connsiteX14" fmla="*/ 57725 w 113751"/>
                  <a:gd name="connsiteY14" fmla="*/ 159207 h 195879"/>
                  <a:gd name="connsiteX15" fmla="*/ 81834 w 113751"/>
                  <a:gd name="connsiteY15" fmla="*/ 116762 h 195879"/>
                  <a:gd name="connsiteX16" fmla="*/ 50255 w 113751"/>
                  <a:gd name="connsiteY16" fmla="*/ 45455 h 1958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13751" h="195879">
                    <a:moveTo>
                      <a:pt x="57046" y="195540"/>
                    </a:moveTo>
                    <a:cubicBezTo>
                      <a:pt x="53310" y="195540"/>
                      <a:pt x="49915" y="194521"/>
                      <a:pt x="46859" y="192144"/>
                    </a:cubicBezTo>
                    <a:cubicBezTo>
                      <a:pt x="45840" y="191465"/>
                      <a:pt x="44482" y="190446"/>
                      <a:pt x="43124" y="189428"/>
                    </a:cubicBezTo>
                    <a:cubicBezTo>
                      <a:pt x="30221" y="180260"/>
                      <a:pt x="0" y="158868"/>
                      <a:pt x="0" y="117102"/>
                    </a:cubicBezTo>
                    <a:cubicBezTo>
                      <a:pt x="0" y="75336"/>
                      <a:pt x="6112" y="77374"/>
                      <a:pt x="11545" y="60735"/>
                    </a:cubicBezTo>
                    <a:cubicBezTo>
                      <a:pt x="16639" y="44437"/>
                      <a:pt x="21392" y="30515"/>
                      <a:pt x="19355" y="18970"/>
                    </a:cubicBezTo>
                    <a:cubicBezTo>
                      <a:pt x="18337" y="12858"/>
                      <a:pt x="20713" y="7085"/>
                      <a:pt x="25467" y="3350"/>
                    </a:cubicBezTo>
                    <a:cubicBezTo>
                      <a:pt x="30221" y="-385"/>
                      <a:pt x="36672" y="-1064"/>
                      <a:pt x="42106" y="1652"/>
                    </a:cubicBezTo>
                    <a:cubicBezTo>
                      <a:pt x="45161" y="3010"/>
                      <a:pt x="113752" y="35948"/>
                      <a:pt x="113752" y="117441"/>
                    </a:cubicBezTo>
                    <a:cubicBezTo>
                      <a:pt x="113752" y="198935"/>
                      <a:pt x="66214" y="192823"/>
                      <a:pt x="64177" y="193842"/>
                    </a:cubicBezTo>
                    <a:cubicBezTo>
                      <a:pt x="61799" y="195200"/>
                      <a:pt x="59084" y="195879"/>
                      <a:pt x="56706" y="195879"/>
                    </a:cubicBezTo>
                    <a:close/>
                    <a:moveTo>
                      <a:pt x="49915" y="45795"/>
                    </a:moveTo>
                    <a:cubicBezTo>
                      <a:pt x="47878" y="54284"/>
                      <a:pt x="45161" y="62433"/>
                      <a:pt x="42785" y="70583"/>
                    </a:cubicBezTo>
                    <a:cubicBezTo>
                      <a:pt x="38030" y="85523"/>
                      <a:pt x="32937" y="101143"/>
                      <a:pt x="32937" y="116762"/>
                    </a:cubicBezTo>
                    <a:cubicBezTo>
                      <a:pt x="32937" y="132382"/>
                      <a:pt x="44482" y="149360"/>
                      <a:pt x="57725" y="159207"/>
                    </a:cubicBezTo>
                    <a:cubicBezTo>
                      <a:pt x="67233" y="151737"/>
                      <a:pt x="81834" y="137136"/>
                      <a:pt x="81834" y="116762"/>
                    </a:cubicBezTo>
                    <a:cubicBezTo>
                      <a:pt x="81834" y="82128"/>
                      <a:pt x="64856" y="59037"/>
                      <a:pt x="50255" y="45455"/>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3" name="Freeform 12">
                <a:extLst>
                  <a:ext uri="{FF2B5EF4-FFF2-40B4-BE49-F238E27FC236}">
                    <a16:creationId xmlns:a16="http://schemas.microsoft.com/office/drawing/2014/main" id="{E698BE7E-97CC-D8EB-C6E4-825D4D925644}"/>
                  </a:ext>
                </a:extLst>
              </p:cNvPr>
              <p:cNvSpPr/>
              <p:nvPr/>
            </p:nvSpPr>
            <p:spPr>
              <a:xfrm>
                <a:off x="7990457" y="3680307"/>
                <a:ext cx="154782" cy="145546"/>
              </a:xfrm>
              <a:custGeom>
                <a:avLst/>
                <a:gdLst>
                  <a:gd name="connsiteX0" fmla="*/ 82853 w 154782"/>
                  <a:gd name="connsiteY0" fmla="*/ 145207 h 145546"/>
                  <a:gd name="connsiteX1" fmla="*/ 31919 w 154782"/>
                  <a:gd name="connsiteY1" fmla="*/ 131964 h 145546"/>
                  <a:gd name="connsiteX2" fmla="*/ 0 w 154782"/>
                  <a:gd name="connsiteY2" fmla="*/ 27041 h 145546"/>
                  <a:gd name="connsiteX3" fmla="*/ 10187 w 154782"/>
                  <a:gd name="connsiteY3" fmla="*/ 11761 h 145546"/>
                  <a:gd name="connsiteX4" fmla="*/ 28183 w 154782"/>
                  <a:gd name="connsiteY4" fmla="*/ 15835 h 145546"/>
                  <a:gd name="connsiteX5" fmla="*/ 64516 w 154782"/>
                  <a:gd name="connsiteY5" fmla="*/ 35869 h 145546"/>
                  <a:gd name="connsiteX6" fmla="*/ 153820 w 154782"/>
                  <a:gd name="connsiteY6" fmla="*/ 117024 h 145546"/>
                  <a:gd name="connsiteX7" fmla="*/ 152801 w 154782"/>
                  <a:gd name="connsiteY7" fmla="*/ 130606 h 145546"/>
                  <a:gd name="connsiteX8" fmla="*/ 141935 w 154782"/>
                  <a:gd name="connsiteY8" fmla="*/ 138755 h 145546"/>
                  <a:gd name="connsiteX9" fmla="*/ 82853 w 154782"/>
                  <a:gd name="connsiteY9" fmla="*/ 145547 h 145546"/>
                  <a:gd name="connsiteX10" fmla="*/ 34296 w 154782"/>
                  <a:gd name="connsiteY10" fmla="*/ 58280 h 145546"/>
                  <a:gd name="connsiteX11" fmla="*/ 53990 w 154782"/>
                  <a:gd name="connsiteY11" fmla="*/ 107856 h 145546"/>
                  <a:gd name="connsiteX12" fmla="*/ 114771 w 154782"/>
                  <a:gd name="connsiteY12" fmla="*/ 110232 h 145546"/>
                  <a:gd name="connsiteX13" fmla="*/ 52292 w 154782"/>
                  <a:gd name="connsiteY13" fmla="*/ 66090 h 145546"/>
                  <a:gd name="connsiteX14" fmla="*/ 34296 w 154782"/>
                  <a:gd name="connsiteY14" fmla="*/ 58620 h 1455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54782" h="145546">
                    <a:moveTo>
                      <a:pt x="82853" y="145207"/>
                    </a:moveTo>
                    <a:cubicBezTo>
                      <a:pt x="62818" y="145207"/>
                      <a:pt x="43124" y="142151"/>
                      <a:pt x="31919" y="131964"/>
                    </a:cubicBezTo>
                    <a:cubicBezTo>
                      <a:pt x="10187" y="112270"/>
                      <a:pt x="0" y="78993"/>
                      <a:pt x="0" y="27041"/>
                    </a:cubicBezTo>
                    <a:cubicBezTo>
                      <a:pt x="0" y="-24912"/>
                      <a:pt x="4075" y="14477"/>
                      <a:pt x="10187" y="11761"/>
                    </a:cubicBezTo>
                    <a:cubicBezTo>
                      <a:pt x="16299" y="9384"/>
                      <a:pt x="23430" y="10742"/>
                      <a:pt x="28183" y="15835"/>
                    </a:cubicBezTo>
                    <a:cubicBezTo>
                      <a:pt x="35993" y="23985"/>
                      <a:pt x="49236" y="29418"/>
                      <a:pt x="64516" y="35869"/>
                    </a:cubicBezTo>
                    <a:cubicBezTo>
                      <a:pt x="96095" y="48773"/>
                      <a:pt x="135144" y="64732"/>
                      <a:pt x="153820" y="117024"/>
                    </a:cubicBezTo>
                    <a:cubicBezTo>
                      <a:pt x="155518" y="121438"/>
                      <a:pt x="154839" y="126531"/>
                      <a:pt x="152801" y="130606"/>
                    </a:cubicBezTo>
                    <a:cubicBezTo>
                      <a:pt x="150424" y="134680"/>
                      <a:pt x="146689" y="137737"/>
                      <a:pt x="141935" y="138755"/>
                    </a:cubicBezTo>
                    <a:cubicBezTo>
                      <a:pt x="131409" y="141132"/>
                      <a:pt x="106961" y="145547"/>
                      <a:pt x="82853" y="145547"/>
                    </a:cubicBezTo>
                    <a:close/>
                    <a:moveTo>
                      <a:pt x="34296" y="58280"/>
                    </a:moveTo>
                    <a:cubicBezTo>
                      <a:pt x="37351" y="82049"/>
                      <a:pt x="43803" y="98687"/>
                      <a:pt x="53990" y="107856"/>
                    </a:cubicBezTo>
                    <a:cubicBezTo>
                      <a:pt x="60441" y="113628"/>
                      <a:pt x="87946" y="113628"/>
                      <a:pt x="114771" y="110232"/>
                    </a:cubicBezTo>
                    <a:cubicBezTo>
                      <a:pt x="99491" y="85445"/>
                      <a:pt x="76401" y="75937"/>
                      <a:pt x="52292" y="66090"/>
                    </a:cubicBezTo>
                    <a:cubicBezTo>
                      <a:pt x="46180" y="63713"/>
                      <a:pt x="40068" y="60997"/>
                      <a:pt x="34296" y="58620"/>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4" name="Freeform 13">
                <a:extLst>
                  <a:ext uri="{FF2B5EF4-FFF2-40B4-BE49-F238E27FC236}">
                    <a16:creationId xmlns:a16="http://schemas.microsoft.com/office/drawing/2014/main" id="{21CB46F2-9EF5-03C6-1A75-DE9BEAD62032}"/>
                  </a:ext>
                </a:extLst>
              </p:cNvPr>
              <p:cNvSpPr/>
              <p:nvPr/>
            </p:nvSpPr>
            <p:spPr>
              <a:xfrm>
                <a:off x="8112656" y="3691513"/>
                <a:ext cx="175076" cy="134340"/>
              </a:xfrm>
              <a:custGeom>
                <a:avLst/>
                <a:gdLst>
                  <a:gd name="connsiteX0" fmla="*/ 64558 w 175076"/>
                  <a:gd name="connsiteY0" fmla="*/ 134001 h 134340"/>
                  <a:gd name="connsiteX1" fmla="*/ 10908 w 175076"/>
                  <a:gd name="connsiteY1" fmla="*/ 124833 h 134340"/>
                  <a:gd name="connsiteX2" fmla="*/ 1061 w 175076"/>
                  <a:gd name="connsiteY2" fmla="*/ 115325 h 134340"/>
                  <a:gd name="connsiteX3" fmla="*/ 2080 w 175076"/>
                  <a:gd name="connsiteY3" fmla="*/ 101403 h 134340"/>
                  <a:gd name="connsiteX4" fmla="*/ 149109 w 175076"/>
                  <a:gd name="connsiteY4" fmla="*/ 1234 h 134340"/>
                  <a:gd name="connsiteX5" fmla="*/ 152504 w 175076"/>
                  <a:gd name="connsiteY5" fmla="*/ 1234 h 134340"/>
                  <a:gd name="connsiteX6" fmla="*/ 166087 w 175076"/>
                  <a:gd name="connsiteY6" fmla="*/ 1573 h 134340"/>
                  <a:gd name="connsiteX7" fmla="*/ 173557 w 175076"/>
                  <a:gd name="connsiteY7" fmla="*/ 22965 h 134340"/>
                  <a:gd name="connsiteX8" fmla="*/ 167105 w 175076"/>
                  <a:gd name="connsiteY8" fmla="*/ 46395 h 134340"/>
                  <a:gd name="connsiteX9" fmla="*/ 137563 w 175076"/>
                  <a:gd name="connsiteY9" fmla="*/ 108534 h 134340"/>
                  <a:gd name="connsiteX10" fmla="*/ 86629 w 175076"/>
                  <a:gd name="connsiteY10" fmla="*/ 132643 h 134340"/>
                  <a:gd name="connsiteX11" fmla="*/ 64219 w 175076"/>
                  <a:gd name="connsiteY11" fmla="*/ 134341 h 134340"/>
                  <a:gd name="connsiteX12" fmla="*/ 41808 w 175076"/>
                  <a:gd name="connsiteY12" fmla="*/ 99366 h 134340"/>
                  <a:gd name="connsiteX13" fmla="*/ 112436 w 175076"/>
                  <a:gd name="connsiteY13" fmla="*/ 87481 h 134340"/>
                  <a:gd name="connsiteX14" fmla="*/ 135186 w 175076"/>
                  <a:gd name="connsiteY14" fmla="*/ 40623 h 134340"/>
                  <a:gd name="connsiteX15" fmla="*/ 136205 w 175076"/>
                  <a:gd name="connsiteY15" fmla="*/ 35189 h 134340"/>
                  <a:gd name="connsiteX16" fmla="*/ 41808 w 175076"/>
                  <a:gd name="connsiteY16" fmla="*/ 99366 h 134340"/>
                  <a:gd name="connsiteX17" fmla="*/ 144694 w 175076"/>
                  <a:gd name="connsiteY17" fmla="*/ 7685 h 134340"/>
                  <a:gd name="connsiteX18" fmla="*/ 144694 w 175076"/>
                  <a:gd name="connsiteY18" fmla="*/ 7685 h 134340"/>
                  <a:gd name="connsiteX19" fmla="*/ 144694 w 175076"/>
                  <a:gd name="connsiteY19" fmla="*/ 7685 h 1343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75076" h="134340">
                    <a:moveTo>
                      <a:pt x="64558" y="134001"/>
                    </a:moveTo>
                    <a:cubicBezTo>
                      <a:pt x="49618" y="134001"/>
                      <a:pt x="31281" y="131624"/>
                      <a:pt x="10908" y="124833"/>
                    </a:cubicBezTo>
                    <a:cubicBezTo>
                      <a:pt x="6494" y="123135"/>
                      <a:pt x="2759" y="119739"/>
                      <a:pt x="1061" y="115325"/>
                    </a:cubicBezTo>
                    <a:cubicBezTo>
                      <a:pt x="-637" y="110911"/>
                      <a:pt x="-297" y="105818"/>
                      <a:pt x="2080" y="101403"/>
                    </a:cubicBezTo>
                    <a:cubicBezTo>
                      <a:pt x="55050" y="8025"/>
                      <a:pt x="126018" y="2932"/>
                      <a:pt x="149109" y="1234"/>
                    </a:cubicBezTo>
                    <a:cubicBezTo>
                      <a:pt x="150127" y="1234"/>
                      <a:pt x="151485" y="1234"/>
                      <a:pt x="152504" y="1234"/>
                    </a:cubicBezTo>
                    <a:cubicBezTo>
                      <a:pt x="156918" y="-464"/>
                      <a:pt x="161672" y="-464"/>
                      <a:pt x="166087" y="1573"/>
                    </a:cubicBezTo>
                    <a:cubicBezTo>
                      <a:pt x="173896" y="5648"/>
                      <a:pt x="177291" y="14816"/>
                      <a:pt x="173557" y="22965"/>
                    </a:cubicBezTo>
                    <a:cubicBezTo>
                      <a:pt x="169482" y="31794"/>
                      <a:pt x="168463" y="38585"/>
                      <a:pt x="167105" y="46395"/>
                    </a:cubicBezTo>
                    <a:cubicBezTo>
                      <a:pt x="164728" y="61675"/>
                      <a:pt x="161672" y="78992"/>
                      <a:pt x="137563" y="108534"/>
                    </a:cubicBezTo>
                    <a:cubicBezTo>
                      <a:pt x="128055" y="120419"/>
                      <a:pt x="109380" y="129247"/>
                      <a:pt x="86629" y="132643"/>
                    </a:cubicBezTo>
                    <a:cubicBezTo>
                      <a:pt x="80517" y="133661"/>
                      <a:pt x="73047" y="134341"/>
                      <a:pt x="64219" y="134341"/>
                    </a:cubicBezTo>
                    <a:close/>
                    <a:moveTo>
                      <a:pt x="41808" y="99366"/>
                    </a:moveTo>
                    <a:cubicBezTo>
                      <a:pt x="76783" y="105818"/>
                      <a:pt x="105305" y="96310"/>
                      <a:pt x="112436" y="87481"/>
                    </a:cubicBezTo>
                    <a:cubicBezTo>
                      <a:pt x="131112" y="64731"/>
                      <a:pt x="133149" y="54205"/>
                      <a:pt x="135186" y="40623"/>
                    </a:cubicBezTo>
                    <a:cubicBezTo>
                      <a:pt x="135186" y="38925"/>
                      <a:pt x="135865" y="37227"/>
                      <a:pt x="136205" y="35189"/>
                    </a:cubicBezTo>
                    <a:cubicBezTo>
                      <a:pt x="112436" y="38925"/>
                      <a:pt x="75424" y="51149"/>
                      <a:pt x="41808" y="99366"/>
                    </a:cubicBezTo>
                    <a:close/>
                    <a:moveTo>
                      <a:pt x="144694" y="7685"/>
                    </a:moveTo>
                    <a:cubicBezTo>
                      <a:pt x="144694" y="7685"/>
                      <a:pt x="144694" y="7685"/>
                      <a:pt x="144694" y="7685"/>
                    </a:cubicBezTo>
                    <a:cubicBezTo>
                      <a:pt x="144694" y="7685"/>
                      <a:pt x="144694" y="7685"/>
                      <a:pt x="144694" y="7685"/>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5" name="Freeform 14">
                <a:extLst>
                  <a:ext uri="{FF2B5EF4-FFF2-40B4-BE49-F238E27FC236}">
                    <a16:creationId xmlns:a16="http://schemas.microsoft.com/office/drawing/2014/main" id="{BE6557C6-FB62-AF8F-AE7B-D2150D630645}"/>
                  </a:ext>
                </a:extLst>
              </p:cNvPr>
              <p:cNvSpPr/>
              <p:nvPr/>
            </p:nvSpPr>
            <p:spPr>
              <a:xfrm>
                <a:off x="8112698" y="3670676"/>
                <a:ext cx="32597" cy="236332"/>
              </a:xfrm>
              <a:custGeom>
                <a:avLst/>
                <a:gdLst>
                  <a:gd name="connsiteX0" fmla="*/ 16299 w 32597"/>
                  <a:gd name="connsiteY0" fmla="*/ 236332 h 236332"/>
                  <a:gd name="connsiteX1" fmla="*/ 0 w 32597"/>
                  <a:gd name="connsiteY1" fmla="*/ 220033 h 236332"/>
                  <a:gd name="connsiteX2" fmla="*/ 0 w 32597"/>
                  <a:gd name="connsiteY2" fmla="*/ 16299 h 236332"/>
                  <a:gd name="connsiteX3" fmla="*/ 16299 w 32597"/>
                  <a:gd name="connsiteY3" fmla="*/ 0 h 236332"/>
                  <a:gd name="connsiteX4" fmla="*/ 32598 w 32597"/>
                  <a:gd name="connsiteY4" fmla="*/ 16299 h 236332"/>
                  <a:gd name="connsiteX5" fmla="*/ 32598 w 32597"/>
                  <a:gd name="connsiteY5" fmla="*/ 220033 h 236332"/>
                  <a:gd name="connsiteX6" fmla="*/ 16299 w 32597"/>
                  <a:gd name="connsiteY6" fmla="*/ 236332 h 236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97" h="236332">
                    <a:moveTo>
                      <a:pt x="16299" y="236332"/>
                    </a:moveTo>
                    <a:cubicBezTo>
                      <a:pt x="7131" y="236332"/>
                      <a:pt x="0" y="229201"/>
                      <a:pt x="0" y="220033"/>
                    </a:cubicBezTo>
                    <a:lnTo>
                      <a:pt x="0" y="16299"/>
                    </a:lnTo>
                    <a:cubicBezTo>
                      <a:pt x="0" y="7131"/>
                      <a:pt x="7131" y="0"/>
                      <a:pt x="16299" y="0"/>
                    </a:cubicBezTo>
                    <a:cubicBezTo>
                      <a:pt x="25467" y="0"/>
                      <a:pt x="32598" y="7131"/>
                      <a:pt x="32598" y="16299"/>
                    </a:cubicBezTo>
                    <a:lnTo>
                      <a:pt x="32598" y="220033"/>
                    </a:lnTo>
                    <a:cubicBezTo>
                      <a:pt x="32598" y="229201"/>
                      <a:pt x="25467" y="236332"/>
                      <a:pt x="16299" y="236332"/>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6" name="Freeform 15">
                <a:extLst>
                  <a:ext uri="{FF2B5EF4-FFF2-40B4-BE49-F238E27FC236}">
                    <a16:creationId xmlns:a16="http://schemas.microsoft.com/office/drawing/2014/main" id="{2A12D361-3F92-58EC-5362-3397FC81842D}"/>
                  </a:ext>
                </a:extLst>
              </p:cNvPr>
              <p:cNvSpPr/>
              <p:nvPr/>
            </p:nvSpPr>
            <p:spPr>
              <a:xfrm>
                <a:off x="7827422" y="3874071"/>
                <a:ext cx="562367" cy="155178"/>
              </a:xfrm>
              <a:custGeom>
                <a:avLst/>
                <a:gdLst>
                  <a:gd name="connsiteX0" fmla="*/ 512441 w 562367"/>
                  <a:gd name="connsiteY0" fmla="*/ 155178 h 155178"/>
                  <a:gd name="connsiteX1" fmla="*/ 379674 w 562367"/>
                  <a:gd name="connsiteY1" fmla="*/ 142275 h 155178"/>
                  <a:gd name="connsiteX2" fmla="*/ 340625 w 562367"/>
                  <a:gd name="connsiteY2" fmla="*/ 137521 h 155178"/>
                  <a:gd name="connsiteX3" fmla="*/ 305990 w 562367"/>
                  <a:gd name="connsiteY3" fmla="*/ 144312 h 155178"/>
                  <a:gd name="connsiteX4" fmla="*/ 246906 w 562367"/>
                  <a:gd name="connsiteY4" fmla="*/ 153480 h 155178"/>
                  <a:gd name="connsiteX5" fmla="*/ 221779 w 562367"/>
                  <a:gd name="connsiteY5" fmla="*/ 149405 h 155178"/>
                  <a:gd name="connsiteX6" fmla="*/ 170846 w 562367"/>
                  <a:gd name="connsiteY6" fmla="*/ 147708 h 155178"/>
                  <a:gd name="connsiteX7" fmla="*/ 82900 w 562367"/>
                  <a:gd name="connsiteY7" fmla="*/ 149066 h 155178"/>
                  <a:gd name="connsiteX8" fmla="*/ 5141 w 562367"/>
                  <a:gd name="connsiteY8" fmla="*/ 130390 h 155178"/>
                  <a:gd name="connsiteX9" fmla="*/ 1067 w 562367"/>
                  <a:gd name="connsiteY9" fmla="*/ 111715 h 155178"/>
                  <a:gd name="connsiteX10" fmla="*/ 73053 w 562367"/>
                  <a:gd name="connsiteY10" fmla="*/ 62818 h 155178"/>
                  <a:gd name="connsiteX11" fmla="*/ 107008 w 562367"/>
                  <a:gd name="connsiteY11" fmla="*/ 50934 h 155178"/>
                  <a:gd name="connsiteX12" fmla="*/ 118214 w 562367"/>
                  <a:gd name="connsiteY12" fmla="*/ 44143 h 155178"/>
                  <a:gd name="connsiteX13" fmla="*/ 225175 w 562367"/>
                  <a:gd name="connsiteY13" fmla="*/ 19015 h 155178"/>
                  <a:gd name="connsiteX14" fmla="*/ 247925 w 562367"/>
                  <a:gd name="connsiteY14" fmla="*/ 12224 h 155178"/>
                  <a:gd name="connsiteX15" fmla="*/ 300896 w 562367"/>
                  <a:gd name="connsiteY15" fmla="*/ 0 h 155178"/>
                  <a:gd name="connsiteX16" fmla="*/ 301575 w 562367"/>
                  <a:gd name="connsiteY16" fmla="*/ 0 h 155178"/>
                  <a:gd name="connsiteX17" fmla="*/ 367449 w 562367"/>
                  <a:gd name="connsiteY17" fmla="*/ 10187 h 155178"/>
                  <a:gd name="connsiteX18" fmla="*/ 389860 w 562367"/>
                  <a:gd name="connsiteY18" fmla="*/ 14941 h 155178"/>
                  <a:gd name="connsiteX19" fmla="*/ 432645 w 562367"/>
                  <a:gd name="connsiteY19" fmla="*/ 40407 h 155178"/>
                  <a:gd name="connsiteX20" fmla="*/ 450641 w 562367"/>
                  <a:gd name="connsiteY20" fmla="*/ 53311 h 155178"/>
                  <a:gd name="connsiteX21" fmla="*/ 526023 w 562367"/>
                  <a:gd name="connsiteY21" fmla="*/ 83192 h 155178"/>
                  <a:gd name="connsiteX22" fmla="*/ 562356 w 562367"/>
                  <a:gd name="connsiteY22" fmla="*/ 131749 h 155178"/>
                  <a:gd name="connsiteX23" fmla="*/ 544359 w 562367"/>
                  <a:gd name="connsiteY23" fmla="*/ 152801 h 155178"/>
                  <a:gd name="connsiteX24" fmla="*/ 512441 w 562367"/>
                  <a:gd name="connsiteY24" fmla="*/ 154499 h 155178"/>
                  <a:gd name="connsiteX25" fmla="*/ 340625 w 562367"/>
                  <a:gd name="connsiteY25" fmla="*/ 104923 h 155178"/>
                  <a:gd name="connsiteX26" fmla="*/ 384427 w 562367"/>
                  <a:gd name="connsiteY26" fmla="*/ 110017 h 155178"/>
                  <a:gd name="connsiteX27" fmla="*/ 520250 w 562367"/>
                  <a:gd name="connsiteY27" fmla="*/ 122241 h 155178"/>
                  <a:gd name="connsiteX28" fmla="*/ 449623 w 562367"/>
                  <a:gd name="connsiteY28" fmla="*/ 86248 h 155178"/>
                  <a:gd name="connsiteX29" fmla="*/ 410913 w 562367"/>
                  <a:gd name="connsiteY29" fmla="*/ 64855 h 155178"/>
                  <a:gd name="connsiteX30" fmla="*/ 384088 w 562367"/>
                  <a:gd name="connsiteY30" fmla="*/ 47199 h 155178"/>
                  <a:gd name="connsiteX31" fmla="*/ 360319 w 562367"/>
                  <a:gd name="connsiteY31" fmla="*/ 42105 h 155178"/>
                  <a:gd name="connsiteX32" fmla="*/ 301575 w 562367"/>
                  <a:gd name="connsiteY32" fmla="*/ 32597 h 155178"/>
                  <a:gd name="connsiteX33" fmla="*/ 300896 w 562367"/>
                  <a:gd name="connsiteY33" fmla="*/ 32597 h 155178"/>
                  <a:gd name="connsiteX34" fmla="*/ 258452 w 562367"/>
                  <a:gd name="connsiteY34" fmla="*/ 42784 h 155178"/>
                  <a:gd name="connsiteX35" fmla="*/ 209895 w 562367"/>
                  <a:gd name="connsiteY35" fmla="*/ 47199 h 155178"/>
                  <a:gd name="connsiteX36" fmla="*/ 139266 w 562367"/>
                  <a:gd name="connsiteY36" fmla="*/ 68591 h 155178"/>
                  <a:gd name="connsiteX37" fmla="*/ 121610 w 562367"/>
                  <a:gd name="connsiteY37" fmla="*/ 79796 h 155178"/>
                  <a:gd name="connsiteX38" fmla="*/ 121610 w 562367"/>
                  <a:gd name="connsiteY38" fmla="*/ 79796 h 155178"/>
                  <a:gd name="connsiteX39" fmla="*/ 81882 w 562367"/>
                  <a:gd name="connsiteY39" fmla="*/ 93718 h 155178"/>
                  <a:gd name="connsiteX40" fmla="*/ 40456 w 562367"/>
                  <a:gd name="connsiteY40" fmla="*/ 110356 h 155178"/>
                  <a:gd name="connsiteX41" fmla="*/ 162357 w 562367"/>
                  <a:gd name="connsiteY41" fmla="*/ 115789 h 155178"/>
                  <a:gd name="connsiteX42" fmla="*/ 227552 w 562367"/>
                  <a:gd name="connsiteY42" fmla="*/ 116808 h 155178"/>
                  <a:gd name="connsiteX43" fmla="*/ 249623 w 562367"/>
                  <a:gd name="connsiteY43" fmla="*/ 120204 h 155178"/>
                  <a:gd name="connsiteX44" fmla="*/ 297501 w 562367"/>
                  <a:gd name="connsiteY44" fmla="*/ 112054 h 155178"/>
                  <a:gd name="connsiteX45" fmla="*/ 340285 w 562367"/>
                  <a:gd name="connsiteY45" fmla="*/ 103905 h 155178"/>
                  <a:gd name="connsiteX46" fmla="*/ 31967 w 562367"/>
                  <a:gd name="connsiteY46" fmla="*/ 122241 h 155178"/>
                  <a:gd name="connsiteX47" fmla="*/ 31967 w 562367"/>
                  <a:gd name="connsiteY47" fmla="*/ 122241 h 155178"/>
                  <a:gd name="connsiteX48" fmla="*/ 31967 w 562367"/>
                  <a:gd name="connsiteY48" fmla="*/ 122241 h 155178"/>
                  <a:gd name="connsiteX49" fmla="*/ 114479 w 562367"/>
                  <a:gd name="connsiteY49" fmla="*/ 65874 h 155178"/>
                  <a:gd name="connsiteX50" fmla="*/ 114479 w 562367"/>
                  <a:gd name="connsiteY50" fmla="*/ 65874 h 155178"/>
                  <a:gd name="connsiteX51" fmla="*/ 114479 w 562367"/>
                  <a:gd name="connsiteY51" fmla="*/ 65874 h 155178"/>
                  <a:gd name="connsiteX52" fmla="*/ 227212 w 562367"/>
                  <a:gd name="connsiteY52" fmla="*/ 20034 h 155178"/>
                  <a:gd name="connsiteX53" fmla="*/ 227212 w 562367"/>
                  <a:gd name="connsiteY53" fmla="*/ 20034 h 155178"/>
                  <a:gd name="connsiteX54" fmla="*/ 227212 w 562367"/>
                  <a:gd name="connsiteY54" fmla="*/ 20034 h 155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562367" h="155178">
                    <a:moveTo>
                      <a:pt x="512441" y="155178"/>
                    </a:moveTo>
                    <a:cubicBezTo>
                      <a:pt x="468299" y="155178"/>
                      <a:pt x="416346" y="147708"/>
                      <a:pt x="379674" y="142275"/>
                    </a:cubicBezTo>
                    <a:cubicBezTo>
                      <a:pt x="362356" y="139898"/>
                      <a:pt x="346058" y="137521"/>
                      <a:pt x="340625" y="137521"/>
                    </a:cubicBezTo>
                    <a:cubicBezTo>
                      <a:pt x="335191" y="137521"/>
                      <a:pt x="318893" y="140917"/>
                      <a:pt x="305990" y="144312"/>
                    </a:cubicBezTo>
                    <a:cubicBezTo>
                      <a:pt x="285616" y="149745"/>
                      <a:pt x="264903" y="155178"/>
                      <a:pt x="246906" y="153480"/>
                    </a:cubicBezTo>
                    <a:cubicBezTo>
                      <a:pt x="238078" y="152462"/>
                      <a:pt x="229928" y="151103"/>
                      <a:pt x="221779" y="149405"/>
                    </a:cubicBezTo>
                    <a:cubicBezTo>
                      <a:pt x="203782" y="146010"/>
                      <a:pt x="188502" y="142954"/>
                      <a:pt x="170846" y="147708"/>
                    </a:cubicBezTo>
                    <a:cubicBezTo>
                      <a:pt x="151830" y="152801"/>
                      <a:pt x="113121" y="151783"/>
                      <a:pt x="82900" y="149066"/>
                    </a:cubicBezTo>
                    <a:cubicBezTo>
                      <a:pt x="17366" y="143633"/>
                      <a:pt x="8537" y="133786"/>
                      <a:pt x="5141" y="130390"/>
                    </a:cubicBezTo>
                    <a:cubicBezTo>
                      <a:pt x="388" y="125297"/>
                      <a:pt x="-1310" y="118166"/>
                      <a:pt x="1067" y="111715"/>
                    </a:cubicBezTo>
                    <a:cubicBezTo>
                      <a:pt x="11593" y="80475"/>
                      <a:pt x="44190" y="71307"/>
                      <a:pt x="73053" y="62818"/>
                    </a:cubicBezTo>
                    <a:cubicBezTo>
                      <a:pt x="85616" y="59083"/>
                      <a:pt x="97501" y="55688"/>
                      <a:pt x="107008" y="50934"/>
                    </a:cubicBezTo>
                    <a:cubicBezTo>
                      <a:pt x="112102" y="48557"/>
                      <a:pt x="115497" y="46180"/>
                      <a:pt x="118214" y="44143"/>
                    </a:cubicBezTo>
                    <a:cubicBezTo>
                      <a:pt x="132815" y="31919"/>
                      <a:pt x="193257" y="1698"/>
                      <a:pt x="225175" y="19015"/>
                    </a:cubicBezTo>
                    <a:cubicBezTo>
                      <a:pt x="229589" y="18676"/>
                      <a:pt x="240115" y="14941"/>
                      <a:pt x="247925" y="12224"/>
                    </a:cubicBezTo>
                    <a:cubicBezTo>
                      <a:pt x="264564" y="6452"/>
                      <a:pt x="283240" y="0"/>
                      <a:pt x="300896" y="0"/>
                    </a:cubicBezTo>
                    <a:lnTo>
                      <a:pt x="301575" y="0"/>
                    </a:lnTo>
                    <a:cubicBezTo>
                      <a:pt x="323307" y="0"/>
                      <a:pt x="346737" y="5433"/>
                      <a:pt x="367449" y="10187"/>
                    </a:cubicBezTo>
                    <a:cubicBezTo>
                      <a:pt x="375599" y="11885"/>
                      <a:pt x="383409" y="13922"/>
                      <a:pt x="389860" y="14941"/>
                    </a:cubicBezTo>
                    <a:cubicBezTo>
                      <a:pt x="407857" y="18336"/>
                      <a:pt x="421439" y="30560"/>
                      <a:pt x="432645" y="40407"/>
                    </a:cubicBezTo>
                    <a:cubicBezTo>
                      <a:pt x="438417" y="45501"/>
                      <a:pt x="446906" y="53311"/>
                      <a:pt x="450641" y="53311"/>
                    </a:cubicBezTo>
                    <a:cubicBezTo>
                      <a:pt x="483579" y="54329"/>
                      <a:pt x="511761" y="72665"/>
                      <a:pt x="526023" y="83192"/>
                    </a:cubicBezTo>
                    <a:cubicBezTo>
                      <a:pt x="531796" y="87606"/>
                      <a:pt x="561677" y="111375"/>
                      <a:pt x="562356" y="131749"/>
                    </a:cubicBezTo>
                    <a:cubicBezTo>
                      <a:pt x="562695" y="142614"/>
                      <a:pt x="555225" y="151443"/>
                      <a:pt x="544359" y="152801"/>
                    </a:cubicBezTo>
                    <a:cubicBezTo>
                      <a:pt x="534512" y="153820"/>
                      <a:pt x="523646" y="154499"/>
                      <a:pt x="512441" y="154499"/>
                    </a:cubicBezTo>
                    <a:close/>
                    <a:moveTo>
                      <a:pt x="340625" y="104923"/>
                    </a:moveTo>
                    <a:cubicBezTo>
                      <a:pt x="348774" y="104923"/>
                      <a:pt x="363715" y="106961"/>
                      <a:pt x="384427" y="110017"/>
                    </a:cubicBezTo>
                    <a:cubicBezTo>
                      <a:pt x="422458" y="115450"/>
                      <a:pt x="477467" y="123260"/>
                      <a:pt x="520250" y="122241"/>
                    </a:cubicBezTo>
                    <a:cubicBezTo>
                      <a:pt x="505989" y="107640"/>
                      <a:pt x="478485" y="87267"/>
                      <a:pt x="449623" y="86248"/>
                    </a:cubicBezTo>
                    <a:cubicBezTo>
                      <a:pt x="434003" y="85908"/>
                      <a:pt x="422458" y="75042"/>
                      <a:pt x="410913" y="64855"/>
                    </a:cubicBezTo>
                    <a:cubicBezTo>
                      <a:pt x="402085" y="57046"/>
                      <a:pt x="392916" y="48896"/>
                      <a:pt x="384088" y="47199"/>
                    </a:cubicBezTo>
                    <a:cubicBezTo>
                      <a:pt x="376618" y="45840"/>
                      <a:pt x="368808" y="44143"/>
                      <a:pt x="360319" y="42105"/>
                    </a:cubicBezTo>
                    <a:cubicBezTo>
                      <a:pt x="341303" y="37691"/>
                      <a:pt x="319572" y="32937"/>
                      <a:pt x="301575" y="32597"/>
                    </a:cubicBezTo>
                    <a:lnTo>
                      <a:pt x="300896" y="32597"/>
                    </a:lnTo>
                    <a:cubicBezTo>
                      <a:pt x="288672" y="32597"/>
                      <a:pt x="272713" y="38031"/>
                      <a:pt x="258452" y="42784"/>
                    </a:cubicBezTo>
                    <a:cubicBezTo>
                      <a:pt x="238078" y="49915"/>
                      <a:pt x="222119" y="55348"/>
                      <a:pt x="209895" y="47199"/>
                    </a:cubicBezTo>
                    <a:cubicBezTo>
                      <a:pt x="199368" y="40407"/>
                      <a:pt x="153189" y="57385"/>
                      <a:pt x="139266" y="68591"/>
                    </a:cubicBezTo>
                    <a:cubicBezTo>
                      <a:pt x="134852" y="72665"/>
                      <a:pt x="129080" y="76061"/>
                      <a:pt x="121610" y="79796"/>
                    </a:cubicBezTo>
                    <a:cubicBezTo>
                      <a:pt x="121610" y="79796"/>
                      <a:pt x="121610" y="79796"/>
                      <a:pt x="121610" y="79796"/>
                    </a:cubicBezTo>
                    <a:cubicBezTo>
                      <a:pt x="109385" y="85908"/>
                      <a:pt x="95464" y="89983"/>
                      <a:pt x="81882" y="93718"/>
                    </a:cubicBezTo>
                    <a:cubicBezTo>
                      <a:pt x="65583" y="98472"/>
                      <a:pt x="50302" y="102886"/>
                      <a:pt x="40456" y="110356"/>
                    </a:cubicBezTo>
                    <a:cubicBezTo>
                      <a:pt x="70676" y="116469"/>
                      <a:pt x="139606" y="121901"/>
                      <a:pt x="162357" y="115789"/>
                    </a:cubicBezTo>
                    <a:cubicBezTo>
                      <a:pt x="187144" y="109338"/>
                      <a:pt x="208537" y="113412"/>
                      <a:pt x="227552" y="116808"/>
                    </a:cubicBezTo>
                    <a:cubicBezTo>
                      <a:pt x="235022" y="118166"/>
                      <a:pt x="242493" y="119525"/>
                      <a:pt x="249623" y="120204"/>
                    </a:cubicBezTo>
                    <a:cubicBezTo>
                      <a:pt x="261507" y="121222"/>
                      <a:pt x="280523" y="116469"/>
                      <a:pt x="297501" y="112054"/>
                    </a:cubicBezTo>
                    <a:cubicBezTo>
                      <a:pt x="313460" y="107980"/>
                      <a:pt x="328061" y="103905"/>
                      <a:pt x="340285" y="103905"/>
                    </a:cubicBezTo>
                    <a:close/>
                    <a:moveTo>
                      <a:pt x="31967" y="122241"/>
                    </a:moveTo>
                    <a:cubicBezTo>
                      <a:pt x="31967" y="122241"/>
                      <a:pt x="31967" y="122241"/>
                      <a:pt x="31967" y="122241"/>
                    </a:cubicBezTo>
                    <a:cubicBezTo>
                      <a:pt x="31967" y="122241"/>
                      <a:pt x="31967" y="122241"/>
                      <a:pt x="31967" y="122241"/>
                    </a:cubicBezTo>
                    <a:close/>
                    <a:moveTo>
                      <a:pt x="114479" y="65874"/>
                    </a:moveTo>
                    <a:lnTo>
                      <a:pt x="114479" y="65874"/>
                    </a:lnTo>
                    <a:lnTo>
                      <a:pt x="114479" y="65874"/>
                    </a:lnTo>
                    <a:close/>
                    <a:moveTo>
                      <a:pt x="227212" y="20034"/>
                    </a:moveTo>
                    <a:cubicBezTo>
                      <a:pt x="227212" y="20034"/>
                      <a:pt x="227212" y="20034"/>
                      <a:pt x="227212" y="20034"/>
                    </a:cubicBezTo>
                    <a:cubicBezTo>
                      <a:pt x="227212" y="20034"/>
                      <a:pt x="227212" y="20034"/>
                      <a:pt x="227212" y="20034"/>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7" name="Freeform 16">
                <a:extLst>
                  <a:ext uri="{FF2B5EF4-FFF2-40B4-BE49-F238E27FC236}">
                    <a16:creationId xmlns:a16="http://schemas.microsoft.com/office/drawing/2014/main" id="{F99E3B4A-DDCA-C6C5-6666-6A4652F578F1}"/>
                  </a:ext>
                </a:extLst>
              </p:cNvPr>
              <p:cNvSpPr/>
              <p:nvPr/>
            </p:nvSpPr>
            <p:spPr>
              <a:xfrm>
                <a:off x="8151791" y="3935436"/>
                <a:ext cx="75094" cy="76155"/>
              </a:xfrm>
              <a:custGeom>
                <a:avLst/>
                <a:gdLst>
                  <a:gd name="connsiteX0" fmla="*/ 16256 w 75094"/>
                  <a:gd name="connsiteY0" fmla="*/ 76156 h 76155"/>
                  <a:gd name="connsiteX1" fmla="*/ 297 w 75094"/>
                  <a:gd name="connsiteY1" fmla="*/ 62913 h 76155"/>
                  <a:gd name="connsiteX2" fmla="*/ 12860 w 75094"/>
                  <a:gd name="connsiteY2" fmla="*/ 43898 h 76155"/>
                  <a:gd name="connsiteX3" fmla="*/ 45118 w 75094"/>
                  <a:gd name="connsiteY3" fmla="*/ 7226 h 76155"/>
                  <a:gd name="connsiteX4" fmla="*/ 67868 w 75094"/>
                  <a:gd name="connsiteY4" fmla="*/ 2811 h 76155"/>
                  <a:gd name="connsiteX5" fmla="*/ 72283 w 75094"/>
                  <a:gd name="connsiteY5" fmla="*/ 25562 h 76155"/>
                  <a:gd name="connsiteX6" fmla="*/ 19312 w 75094"/>
                  <a:gd name="connsiteY6" fmla="*/ 76156 h 76155"/>
                  <a:gd name="connsiteX7" fmla="*/ 16256 w 75094"/>
                  <a:gd name="connsiteY7" fmla="*/ 76156 h 76155"/>
                  <a:gd name="connsiteX8" fmla="*/ 13200 w 75094"/>
                  <a:gd name="connsiteY8" fmla="*/ 43898 h 76155"/>
                  <a:gd name="connsiteX9" fmla="*/ 13200 w 75094"/>
                  <a:gd name="connsiteY9" fmla="*/ 43898 h 76155"/>
                  <a:gd name="connsiteX10" fmla="*/ 13200 w 75094"/>
                  <a:gd name="connsiteY10" fmla="*/ 43898 h 761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5094" h="76155">
                    <a:moveTo>
                      <a:pt x="16256" y="76156"/>
                    </a:moveTo>
                    <a:cubicBezTo>
                      <a:pt x="8446" y="76156"/>
                      <a:pt x="1655" y="70723"/>
                      <a:pt x="297" y="62913"/>
                    </a:cubicBezTo>
                    <a:cubicBezTo>
                      <a:pt x="-1401" y="54085"/>
                      <a:pt x="4371" y="45935"/>
                      <a:pt x="12860" y="43898"/>
                    </a:cubicBezTo>
                    <a:cubicBezTo>
                      <a:pt x="18633" y="41521"/>
                      <a:pt x="33913" y="24204"/>
                      <a:pt x="45118" y="7226"/>
                    </a:cubicBezTo>
                    <a:cubicBezTo>
                      <a:pt x="50212" y="-245"/>
                      <a:pt x="60058" y="-2282"/>
                      <a:pt x="67868" y="2811"/>
                    </a:cubicBezTo>
                    <a:cubicBezTo>
                      <a:pt x="75339" y="7905"/>
                      <a:pt x="77376" y="17752"/>
                      <a:pt x="72283" y="25562"/>
                    </a:cubicBezTo>
                    <a:cubicBezTo>
                      <a:pt x="60738" y="42879"/>
                      <a:pt x="38667" y="72421"/>
                      <a:pt x="19312" y="76156"/>
                    </a:cubicBezTo>
                    <a:cubicBezTo>
                      <a:pt x="18294" y="76156"/>
                      <a:pt x="17275" y="76156"/>
                      <a:pt x="16256" y="76156"/>
                    </a:cubicBezTo>
                    <a:close/>
                    <a:moveTo>
                      <a:pt x="13200" y="43898"/>
                    </a:moveTo>
                    <a:cubicBezTo>
                      <a:pt x="13200" y="43898"/>
                      <a:pt x="13200" y="43898"/>
                      <a:pt x="13200" y="43898"/>
                    </a:cubicBezTo>
                    <a:cubicBezTo>
                      <a:pt x="13200" y="43898"/>
                      <a:pt x="13200" y="43898"/>
                      <a:pt x="13200" y="43898"/>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8" name="Freeform 17">
                <a:extLst>
                  <a:ext uri="{FF2B5EF4-FFF2-40B4-BE49-F238E27FC236}">
                    <a16:creationId xmlns:a16="http://schemas.microsoft.com/office/drawing/2014/main" id="{BC715E41-E912-C192-0202-63FE8CA47600}"/>
                  </a:ext>
                </a:extLst>
              </p:cNvPr>
              <p:cNvSpPr/>
              <p:nvPr/>
            </p:nvSpPr>
            <p:spPr>
              <a:xfrm>
                <a:off x="7925698" y="3923403"/>
                <a:ext cx="77226" cy="44725"/>
              </a:xfrm>
              <a:custGeom>
                <a:avLst/>
                <a:gdLst>
                  <a:gd name="connsiteX0" fmla="*/ 60685 w 77226"/>
                  <a:gd name="connsiteY0" fmla="*/ 44726 h 44725"/>
                  <a:gd name="connsiteX1" fmla="*/ 56610 w 77226"/>
                  <a:gd name="connsiteY1" fmla="*/ 44047 h 44725"/>
                  <a:gd name="connsiteX2" fmla="*/ 12128 w 77226"/>
                  <a:gd name="connsiteY2" fmla="*/ 32162 h 44725"/>
                  <a:gd name="connsiteX3" fmla="*/ 583 w 77226"/>
                  <a:gd name="connsiteY3" fmla="*/ 12128 h 44725"/>
                  <a:gd name="connsiteX4" fmla="*/ 20617 w 77226"/>
                  <a:gd name="connsiteY4" fmla="*/ 583 h 44725"/>
                  <a:gd name="connsiteX5" fmla="*/ 65099 w 77226"/>
                  <a:gd name="connsiteY5" fmla="*/ 12468 h 44725"/>
                  <a:gd name="connsiteX6" fmla="*/ 76644 w 77226"/>
                  <a:gd name="connsiteY6" fmla="*/ 32501 h 44725"/>
                  <a:gd name="connsiteX7" fmla="*/ 61025 w 77226"/>
                  <a:gd name="connsiteY7" fmla="*/ 44726 h 44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7226" h="44725">
                    <a:moveTo>
                      <a:pt x="60685" y="44726"/>
                    </a:moveTo>
                    <a:cubicBezTo>
                      <a:pt x="59327" y="44726"/>
                      <a:pt x="57968" y="44726"/>
                      <a:pt x="56610" y="44047"/>
                    </a:cubicBezTo>
                    <a:lnTo>
                      <a:pt x="12128" y="32162"/>
                    </a:lnTo>
                    <a:cubicBezTo>
                      <a:pt x="3300" y="29785"/>
                      <a:pt x="-1794" y="20957"/>
                      <a:pt x="583" y="12128"/>
                    </a:cubicBezTo>
                    <a:cubicBezTo>
                      <a:pt x="2960" y="3300"/>
                      <a:pt x="11789" y="-1794"/>
                      <a:pt x="20617" y="583"/>
                    </a:cubicBezTo>
                    <a:lnTo>
                      <a:pt x="65099" y="12468"/>
                    </a:lnTo>
                    <a:cubicBezTo>
                      <a:pt x="73927" y="14845"/>
                      <a:pt x="79021" y="23673"/>
                      <a:pt x="76644" y="32501"/>
                    </a:cubicBezTo>
                    <a:cubicBezTo>
                      <a:pt x="74607" y="39972"/>
                      <a:pt x="68155" y="44726"/>
                      <a:pt x="61025" y="44726"/>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9" name="Freeform 18">
                <a:extLst>
                  <a:ext uri="{FF2B5EF4-FFF2-40B4-BE49-F238E27FC236}">
                    <a16:creationId xmlns:a16="http://schemas.microsoft.com/office/drawing/2014/main" id="{7FA4EA76-1CD3-C5F0-E3FB-8835EA7BC31F}"/>
                  </a:ext>
                </a:extLst>
              </p:cNvPr>
              <p:cNvSpPr/>
              <p:nvPr/>
            </p:nvSpPr>
            <p:spPr>
              <a:xfrm>
                <a:off x="7419915" y="2998266"/>
                <a:ext cx="277249" cy="277164"/>
              </a:xfrm>
              <a:custGeom>
                <a:avLst/>
                <a:gdLst>
                  <a:gd name="connsiteX0" fmla="*/ 199745 w 277249"/>
                  <a:gd name="connsiteY0" fmla="*/ 277164 h 277164"/>
                  <a:gd name="connsiteX1" fmla="*/ 188200 w 277249"/>
                  <a:gd name="connsiteY1" fmla="*/ 272410 h 277164"/>
                  <a:gd name="connsiteX2" fmla="*/ 4839 w 277249"/>
                  <a:gd name="connsiteY2" fmla="*/ 89049 h 277164"/>
                  <a:gd name="connsiteX3" fmla="*/ 4839 w 277249"/>
                  <a:gd name="connsiteY3" fmla="*/ 65959 h 277164"/>
                  <a:gd name="connsiteX4" fmla="*/ 65960 w 277249"/>
                  <a:gd name="connsiteY4" fmla="*/ 4839 h 277164"/>
                  <a:gd name="connsiteX5" fmla="*/ 89049 w 277249"/>
                  <a:gd name="connsiteY5" fmla="*/ 4839 h 277164"/>
                  <a:gd name="connsiteX6" fmla="*/ 272410 w 277249"/>
                  <a:gd name="connsiteY6" fmla="*/ 188200 h 277164"/>
                  <a:gd name="connsiteX7" fmla="*/ 272410 w 277249"/>
                  <a:gd name="connsiteY7" fmla="*/ 211290 h 277164"/>
                  <a:gd name="connsiteX8" fmla="*/ 211290 w 277249"/>
                  <a:gd name="connsiteY8" fmla="*/ 272410 h 277164"/>
                  <a:gd name="connsiteX9" fmla="*/ 199745 w 277249"/>
                  <a:gd name="connsiteY9" fmla="*/ 277164 h 277164"/>
                  <a:gd name="connsiteX10" fmla="*/ 39474 w 277249"/>
                  <a:gd name="connsiteY10" fmla="*/ 77504 h 277164"/>
                  <a:gd name="connsiteX11" fmla="*/ 199745 w 277249"/>
                  <a:gd name="connsiteY11" fmla="*/ 237775 h 277164"/>
                  <a:gd name="connsiteX12" fmla="*/ 237775 w 277249"/>
                  <a:gd name="connsiteY12" fmla="*/ 199745 h 277164"/>
                  <a:gd name="connsiteX13" fmla="*/ 77504 w 277249"/>
                  <a:gd name="connsiteY13" fmla="*/ 39474 h 277164"/>
                  <a:gd name="connsiteX14" fmla="*/ 39474 w 277249"/>
                  <a:gd name="connsiteY14" fmla="*/ 77504 h 277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7249" h="277164">
                    <a:moveTo>
                      <a:pt x="199745" y="277164"/>
                    </a:moveTo>
                    <a:cubicBezTo>
                      <a:pt x="195670" y="277164"/>
                      <a:pt x="191256" y="275466"/>
                      <a:pt x="188200" y="272410"/>
                    </a:cubicBezTo>
                    <a:lnTo>
                      <a:pt x="4839" y="89049"/>
                    </a:lnTo>
                    <a:cubicBezTo>
                      <a:pt x="-1613" y="82597"/>
                      <a:pt x="-1613" y="72411"/>
                      <a:pt x="4839" y="65959"/>
                    </a:cubicBezTo>
                    <a:lnTo>
                      <a:pt x="65960" y="4839"/>
                    </a:lnTo>
                    <a:cubicBezTo>
                      <a:pt x="72411" y="-1613"/>
                      <a:pt x="82598" y="-1613"/>
                      <a:pt x="89049" y="4839"/>
                    </a:cubicBezTo>
                    <a:lnTo>
                      <a:pt x="272410" y="188200"/>
                    </a:lnTo>
                    <a:cubicBezTo>
                      <a:pt x="278862" y="194652"/>
                      <a:pt x="278862" y="204838"/>
                      <a:pt x="272410" y="211290"/>
                    </a:cubicBezTo>
                    <a:lnTo>
                      <a:pt x="211290" y="272410"/>
                    </a:lnTo>
                    <a:cubicBezTo>
                      <a:pt x="208234" y="275466"/>
                      <a:pt x="203820" y="277164"/>
                      <a:pt x="199745" y="277164"/>
                    </a:cubicBezTo>
                    <a:close/>
                    <a:moveTo>
                      <a:pt x="39474" y="77504"/>
                    </a:moveTo>
                    <a:lnTo>
                      <a:pt x="199745" y="237775"/>
                    </a:lnTo>
                    <a:lnTo>
                      <a:pt x="237775" y="199745"/>
                    </a:lnTo>
                    <a:lnTo>
                      <a:pt x="77504" y="39474"/>
                    </a:lnTo>
                    <a:lnTo>
                      <a:pt x="39474" y="77504"/>
                    </a:lnTo>
                    <a:close/>
                  </a:path>
                </a:pathLst>
              </a:custGeom>
              <a:grpFill/>
              <a:ln w="3393" cap="flat">
                <a:noFill/>
                <a:prstDash val="solid"/>
                <a:miter/>
              </a:ln>
            </p:spPr>
            <p:txBody>
              <a:bodyPr rtlCol="0" anchor="ctr"/>
              <a:lstStyle/>
              <a:p>
                <a:endParaRPr lang="de-DE" dirty="0">
                  <a:solidFill>
                    <a:schemeClr val="bg1"/>
                  </a:solidFill>
                </a:endParaRPr>
              </a:p>
            </p:txBody>
          </p:sp>
          <p:sp>
            <p:nvSpPr>
              <p:cNvPr id="20" name="Freeform 19">
                <a:extLst>
                  <a:ext uri="{FF2B5EF4-FFF2-40B4-BE49-F238E27FC236}">
                    <a16:creationId xmlns:a16="http://schemas.microsoft.com/office/drawing/2014/main" id="{C95E71C5-1614-D47D-3DF7-45B9C1C45201}"/>
                  </a:ext>
                </a:extLst>
              </p:cNvPr>
              <p:cNvSpPr/>
              <p:nvPr/>
            </p:nvSpPr>
            <p:spPr>
              <a:xfrm>
                <a:off x="7216180" y="3202001"/>
                <a:ext cx="277249" cy="277164"/>
              </a:xfrm>
              <a:custGeom>
                <a:avLst/>
                <a:gdLst>
                  <a:gd name="connsiteX0" fmla="*/ 199745 w 277249"/>
                  <a:gd name="connsiteY0" fmla="*/ 277164 h 277164"/>
                  <a:gd name="connsiteX1" fmla="*/ 188200 w 277249"/>
                  <a:gd name="connsiteY1" fmla="*/ 272410 h 277164"/>
                  <a:gd name="connsiteX2" fmla="*/ 4839 w 277249"/>
                  <a:gd name="connsiteY2" fmla="*/ 89049 h 277164"/>
                  <a:gd name="connsiteX3" fmla="*/ 4839 w 277249"/>
                  <a:gd name="connsiteY3" fmla="*/ 65959 h 277164"/>
                  <a:gd name="connsiteX4" fmla="*/ 65959 w 277249"/>
                  <a:gd name="connsiteY4" fmla="*/ 4839 h 277164"/>
                  <a:gd name="connsiteX5" fmla="*/ 89049 w 277249"/>
                  <a:gd name="connsiteY5" fmla="*/ 4839 h 277164"/>
                  <a:gd name="connsiteX6" fmla="*/ 272410 w 277249"/>
                  <a:gd name="connsiteY6" fmla="*/ 188200 h 277164"/>
                  <a:gd name="connsiteX7" fmla="*/ 272410 w 277249"/>
                  <a:gd name="connsiteY7" fmla="*/ 211290 h 277164"/>
                  <a:gd name="connsiteX8" fmla="*/ 211290 w 277249"/>
                  <a:gd name="connsiteY8" fmla="*/ 272410 h 277164"/>
                  <a:gd name="connsiteX9" fmla="*/ 199745 w 277249"/>
                  <a:gd name="connsiteY9" fmla="*/ 277164 h 277164"/>
                  <a:gd name="connsiteX10" fmla="*/ 39474 w 277249"/>
                  <a:gd name="connsiteY10" fmla="*/ 77504 h 277164"/>
                  <a:gd name="connsiteX11" fmla="*/ 199745 w 277249"/>
                  <a:gd name="connsiteY11" fmla="*/ 237775 h 277164"/>
                  <a:gd name="connsiteX12" fmla="*/ 237775 w 277249"/>
                  <a:gd name="connsiteY12" fmla="*/ 199745 h 277164"/>
                  <a:gd name="connsiteX13" fmla="*/ 77504 w 277249"/>
                  <a:gd name="connsiteY13" fmla="*/ 39474 h 277164"/>
                  <a:gd name="connsiteX14" fmla="*/ 39474 w 277249"/>
                  <a:gd name="connsiteY14" fmla="*/ 77504 h 277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7249" h="277164">
                    <a:moveTo>
                      <a:pt x="199745" y="277164"/>
                    </a:moveTo>
                    <a:cubicBezTo>
                      <a:pt x="195671" y="277164"/>
                      <a:pt x="191256" y="275466"/>
                      <a:pt x="188200" y="272410"/>
                    </a:cubicBezTo>
                    <a:lnTo>
                      <a:pt x="4839" y="89049"/>
                    </a:lnTo>
                    <a:cubicBezTo>
                      <a:pt x="-1613" y="82597"/>
                      <a:pt x="-1613" y="72411"/>
                      <a:pt x="4839" y="65959"/>
                    </a:cubicBezTo>
                    <a:lnTo>
                      <a:pt x="65959" y="4839"/>
                    </a:lnTo>
                    <a:cubicBezTo>
                      <a:pt x="72411" y="-1613"/>
                      <a:pt x="82598" y="-1613"/>
                      <a:pt x="89049" y="4839"/>
                    </a:cubicBezTo>
                    <a:lnTo>
                      <a:pt x="272410" y="188200"/>
                    </a:lnTo>
                    <a:cubicBezTo>
                      <a:pt x="278862" y="194652"/>
                      <a:pt x="278862" y="204838"/>
                      <a:pt x="272410" y="211290"/>
                    </a:cubicBezTo>
                    <a:lnTo>
                      <a:pt x="211290" y="272410"/>
                    </a:lnTo>
                    <a:cubicBezTo>
                      <a:pt x="208234" y="275466"/>
                      <a:pt x="203820" y="277164"/>
                      <a:pt x="199745" y="277164"/>
                    </a:cubicBezTo>
                    <a:close/>
                    <a:moveTo>
                      <a:pt x="39474" y="77504"/>
                    </a:moveTo>
                    <a:lnTo>
                      <a:pt x="199745" y="237775"/>
                    </a:lnTo>
                    <a:lnTo>
                      <a:pt x="237775" y="199745"/>
                    </a:lnTo>
                    <a:lnTo>
                      <a:pt x="77504" y="39474"/>
                    </a:lnTo>
                    <a:lnTo>
                      <a:pt x="39474" y="77504"/>
                    </a:lnTo>
                    <a:close/>
                  </a:path>
                </a:pathLst>
              </a:custGeom>
              <a:grpFill/>
              <a:ln w="3393" cap="flat">
                <a:noFill/>
                <a:prstDash val="solid"/>
                <a:miter/>
              </a:ln>
            </p:spPr>
            <p:txBody>
              <a:bodyPr rtlCol="0" anchor="ctr"/>
              <a:lstStyle/>
              <a:p>
                <a:endParaRPr lang="de-DE" dirty="0">
                  <a:solidFill>
                    <a:schemeClr val="bg1"/>
                  </a:solidFill>
                </a:endParaRPr>
              </a:p>
            </p:txBody>
          </p:sp>
          <p:sp>
            <p:nvSpPr>
              <p:cNvPr id="23" name="Freeform 22">
                <a:extLst>
                  <a:ext uri="{FF2B5EF4-FFF2-40B4-BE49-F238E27FC236}">
                    <a16:creationId xmlns:a16="http://schemas.microsoft.com/office/drawing/2014/main" id="{2FF40F45-5F2F-F0F8-2175-0EB7B2436F85}"/>
                  </a:ext>
                </a:extLst>
              </p:cNvPr>
              <p:cNvSpPr/>
              <p:nvPr/>
            </p:nvSpPr>
            <p:spPr>
              <a:xfrm>
                <a:off x="7460662" y="3303869"/>
                <a:ext cx="114261" cy="114176"/>
              </a:xfrm>
              <a:custGeom>
                <a:avLst/>
                <a:gdLst>
                  <a:gd name="connsiteX0" fmla="*/ 16384 w 114261"/>
                  <a:gd name="connsiteY0" fmla="*/ 114176 h 114176"/>
                  <a:gd name="connsiteX1" fmla="*/ 4839 w 114261"/>
                  <a:gd name="connsiteY1" fmla="*/ 109423 h 114176"/>
                  <a:gd name="connsiteX2" fmla="*/ 4839 w 114261"/>
                  <a:gd name="connsiteY2" fmla="*/ 86333 h 114176"/>
                  <a:gd name="connsiteX3" fmla="*/ 86333 w 114261"/>
                  <a:gd name="connsiteY3" fmla="*/ 4839 h 114176"/>
                  <a:gd name="connsiteX4" fmla="*/ 109422 w 114261"/>
                  <a:gd name="connsiteY4" fmla="*/ 4839 h 114176"/>
                  <a:gd name="connsiteX5" fmla="*/ 109422 w 114261"/>
                  <a:gd name="connsiteY5" fmla="*/ 27929 h 114176"/>
                  <a:gd name="connsiteX6" fmla="*/ 27928 w 114261"/>
                  <a:gd name="connsiteY6" fmla="*/ 109423 h 114176"/>
                  <a:gd name="connsiteX7" fmla="*/ 16384 w 114261"/>
                  <a:gd name="connsiteY7" fmla="*/ 114176 h 114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4261" h="114176">
                    <a:moveTo>
                      <a:pt x="16384" y="114176"/>
                    </a:moveTo>
                    <a:cubicBezTo>
                      <a:pt x="12309" y="114176"/>
                      <a:pt x="7895" y="112479"/>
                      <a:pt x="4839" y="109423"/>
                    </a:cubicBezTo>
                    <a:cubicBezTo>
                      <a:pt x="-1613" y="102971"/>
                      <a:pt x="-1613" y="92784"/>
                      <a:pt x="4839" y="86333"/>
                    </a:cubicBezTo>
                    <a:lnTo>
                      <a:pt x="86333" y="4839"/>
                    </a:lnTo>
                    <a:cubicBezTo>
                      <a:pt x="92784" y="-1613"/>
                      <a:pt x="102971" y="-1613"/>
                      <a:pt x="109422" y="4839"/>
                    </a:cubicBezTo>
                    <a:cubicBezTo>
                      <a:pt x="115874" y="11290"/>
                      <a:pt x="115874" y="21477"/>
                      <a:pt x="109422" y="27929"/>
                    </a:cubicBezTo>
                    <a:lnTo>
                      <a:pt x="27928" y="109423"/>
                    </a:lnTo>
                    <a:cubicBezTo>
                      <a:pt x="24873" y="112479"/>
                      <a:pt x="20458" y="114176"/>
                      <a:pt x="16384" y="114176"/>
                    </a:cubicBezTo>
                    <a:close/>
                  </a:path>
                </a:pathLst>
              </a:custGeom>
              <a:grpFill/>
              <a:ln w="3393" cap="flat">
                <a:noFill/>
                <a:prstDash val="solid"/>
                <a:miter/>
              </a:ln>
            </p:spPr>
            <p:txBody>
              <a:bodyPr rtlCol="0" anchor="ctr"/>
              <a:lstStyle/>
              <a:p>
                <a:endParaRPr lang="de-DE" dirty="0">
                  <a:solidFill>
                    <a:schemeClr val="bg1"/>
                  </a:solidFill>
                </a:endParaRPr>
              </a:p>
            </p:txBody>
          </p:sp>
          <p:sp>
            <p:nvSpPr>
              <p:cNvPr id="24" name="Freeform 23">
                <a:extLst>
                  <a:ext uri="{FF2B5EF4-FFF2-40B4-BE49-F238E27FC236}">
                    <a16:creationId xmlns:a16="http://schemas.microsoft.com/office/drawing/2014/main" id="{4165F769-8026-3F01-E3B8-4DD0BEDE4836}"/>
                  </a:ext>
                </a:extLst>
              </p:cNvPr>
              <p:cNvSpPr/>
              <p:nvPr/>
            </p:nvSpPr>
            <p:spPr>
              <a:xfrm>
                <a:off x="7287488" y="3069574"/>
                <a:ext cx="175381" cy="175296"/>
              </a:xfrm>
              <a:custGeom>
                <a:avLst/>
                <a:gdLst>
                  <a:gd name="connsiteX0" fmla="*/ 16384 w 175381"/>
                  <a:gd name="connsiteY0" fmla="*/ 175297 h 175296"/>
                  <a:gd name="connsiteX1" fmla="*/ 4839 w 175381"/>
                  <a:gd name="connsiteY1" fmla="*/ 170543 h 175296"/>
                  <a:gd name="connsiteX2" fmla="*/ 4839 w 175381"/>
                  <a:gd name="connsiteY2" fmla="*/ 147453 h 175296"/>
                  <a:gd name="connsiteX3" fmla="*/ 147454 w 175381"/>
                  <a:gd name="connsiteY3" fmla="*/ 4839 h 175296"/>
                  <a:gd name="connsiteX4" fmla="*/ 170543 w 175381"/>
                  <a:gd name="connsiteY4" fmla="*/ 4839 h 175296"/>
                  <a:gd name="connsiteX5" fmla="*/ 170543 w 175381"/>
                  <a:gd name="connsiteY5" fmla="*/ 27929 h 175296"/>
                  <a:gd name="connsiteX6" fmla="*/ 27928 w 175381"/>
                  <a:gd name="connsiteY6" fmla="*/ 170543 h 175296"/>
                  <a:gd name="connsiteX7" fmla="*/ 16384 w 175381"/>
                  <a:gd name="connsiteY7" fmla="*/ 175297 h 175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5381" h="175296">
                    <a:moveTo>
                      <a:pt x="16384" y="175297"/>
                    </a:moveTo>
                    <a:cubicBezTo>
                      <a:pt x="12309" y="175297"/>
                      <a:pt x="7895" y="173599"/>
                      <a:pt x="4839" y="170543"/>
                    </a:cubicBezTo>
                    <a:cubicBezTo>
                      <a:pt x="-1613" y="164091"/>
                      <a:pt x="-1613" y="153905"/>
                      <a:pt x="4839" y="147453"/>
                    </a:cubicBezTo>
                    <a:lnTo>
                      <a:pt x="147454" y="4839"/>
                    </a:lnTo>
                    <a:cubicBezTo>
                      <a:pt x="153905" y="-1613"/>
                      <a:pt x="164092" y="-1613"/>
                      <a:pt x="170543" y="4839"/>
                    </a:cubicBezTo>
                    <a:cubicBezTo>
                      <a:pt x="176995" y="11290"/>
                      <a:pt x="176995" y="21477"/>
                      <a:pt x="170543" y="27929"/>
                    </a:cubicBezTo>
                    <a:lnTo>
                      <a:pt x="27928" y="170543"/>
                    </a:lnTo>
                    <a:cubicBezTo>
                      <a:pt x="24873" y="173599"/>
                      <a:pt x="20458" y="175297"/>
                      <a:pt x="16384" y="175297"/>
                    </a:cubicBezTo>
                    <a:close/>
                  </a:path>
                </a:pathLst>
              </a:custGeom>
              <a:grpFill/>
              <a:ln w="3393" cap="flat">
                <a:noFill/>
                <a:prstDash val="solid"/>
                <a:miter/>
              </a:ln>
            </p:spPr>
            <p:txBody>
              <a:bodyPr rtlCol="0" anchor="ctr"/>
              <a:lstStyle/>
              <a:p>
                <a:endParaRPr lang="de-DE" dirty="0">
                  <a:solidFill>
                    <a:schemeClr val="bg1"/>
                  </a:solidFill>
                </a:endParaRPr>
              </a:p>
            </p:txBody>
          </p:sp>
          <p:sp>
            <p:nvSpPr>
              <p:cNvPr id="79" name="Freeform 78">
                <a:extLst>
                  <a:ext uri="{FF2B5EF4-FFF2-40B4-BE49-F238E27FC236}">
                    <a16:creationId xmlns:a16="http://schemas.microsoft.com/office/drawing/2014/main" id="{BF52BD3E-C51B-FACB-E6FB-09804C543377}"/>
                  </a:ext>
                </a:extLst>
              </p:cNvPr>
              <p:cNvSpPr/>
              <p:nvPr/>
            </p:nvSpPr>
            <p:spPr>
              <a:xfrm>
                <a:off x="7277386" y="2896437"/>
                <a:ext cx="419693" cy="338585"/>
              </a:xfrm>
              <a:custGeom>
                <a:avLst/>
                <a:gdLst>
                  <a:gd name="connsiteX0" fmla="*/ 16299 w 419693"/>
                  <a:gd name="connsiteY0" fmla="*/ 338246 h 338585"/>
                  <a:gd name="connsiteX1" fmla="*/ 0 w 419693"/>
                  <a:gd name="connsiteY1" fmla="*/ 321947 h 338585"/>
                  <a:gd name="connsiteX2" fmla="*/ 0 w 419693"/>
                  <a:gd name="connsiteY2" fmla="*/ 201744 h 338585"/>
                  <a:gd name="connsiteX3" fmla="*/ 20713 w 419693"/>
                  <a:gd name="connsiteY3" fmla="*/ 151829 h 338585"/>
                  <a:gd name="connsiteX4" fmla="*/ 151782 w 419693"/>
                  <a:gd name="connsiteY4" fmla="*/ 20759 h 338585"/>
                  <a:gd name="connsiteX5" fmla="*/ 198981 w 419693"/>
                  <a:gd name="connsiteY5" fmla="*/ 47 h 338585"/>
                  <a:gd name="connsiteX6" fmla="*/ 248556 w 419693"/>
                  <a:gd name="connsiteY6" fmla="*/ 18043 h 338585"/>
                  <a:gd name="connsiteX7" fmla="*/ 396264 w 419693"/>
                  <a:gd name="connsiteY7" fmla="*/ 151150 h 338585"/>
                  <a:gd name="connsiteX8" fmla="*/ 419694 w 419693"/>
                  <a:gd name="connsiteY8" fmla="*/ 203442 h 338585"/>
                  <a:gd name="connsiteX9" fmla="*/ 419694 w 419693"/>
                  <a:gd name="connsiteY9" fmla="*/ 301574 h 338585"/>
                  <a:gd name="connsiteX10" fmla="*/ 403395 w 419693"/>
                  <a:gd name="connsiteY10" fmla="*/ 317873 h 338585"/>
                  <a:gd name="connsiteX11" fmla="*/ 387096 w 419693"/>
                  <a:gd name="connsiteY11" fmla="*/ 301574 h 338585"/>
                  <a:gd name="connsiteX12" fmla="*/ 387096 w 419693"/>
                  <a:gd name="connsiteY12" fmla="*/ 203442 h 338585"/>
                  <a:gd name="connsiteX13" fmla="*/ 374533 w 419693"/>
                  <a:gd name="connsiteY13" fmla="*/ 175598 h 338585"/>
                  <a:gd name="connsiteX14" fmla="*/ 226825 w 419693"/>
                  <a:gd name="connsiteY14" fmla="*/ 42491 h 338585"/>
                  <a:gd name="connsiteX15" fmla="*/ 200000 w 419693"/>
                  <a:gd name="connsiteY15" fmla="*/ 32984 h 338585"/>
                  <a:gd name="connsiteX16" fmla="*/ 174872 w 419693"/>
                  <a:gd name="connsiteY16" fmla="*/ 44189 h 338585"/>
                  <a:gd name="connsiteX17" fmla="*/ 43803 w 419693"/>
                  <a:gd name="connsiteY17" fmla="*/ 175258 h 338585"/>
                  <a:gd name="connsiteX18" fmla="*/ 32598 w 419693"/>
                  <a:gd name="connsiteY18" fmla="*/ 202083 h 338585"/>
                  <a:gd name="connsiteX19" fmla="*/ 32598 w 419693"/>
                  <a:gd name="connsiteY19" fmla="*/ 322287 h 338585"/>
                  <a:gd name="connsiteX20" fmla="*/ 16299 w 419693"/>
                  <a:gd name="connsiteY20" fmla="*/ 338586 h 338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19693" h="338585">
                    <a:moveTo>
                      <a:pt x="16299" y="338246"/>
                    </a:moveTo>
                    <a:cubicBezTo>
                      <a:pt x="7131" y="338246"/>
                      <a:pt x="0" y="331115"/>
                      <a:pt x="0" y="321947"/>
                    </a:cubicBezTo>
                    <a:lnTo>
                      <a:pt x="0" y="201744"/>
                    </a:lnTo>
                    <a:cubicBezTo>
                      <a:pt x="0" y="183068"/>
                      <a:pt x="7471" y="165072"/>
                      <a:pt x="20713" y="151829"/>
                    </a:cubicBezTo>
                    <a:lnTo>
                      <a:pt x="151782" y="20759"/>
                    </a:lnTo>
                    <a:cubicBezTo>
                      <a:pt x="164686" y="7856"/>
                      <a:pt x="180985" y="726"/>
                      <a:pt x="198981" y="47"/>
                    </a:cubicBezTo>
                    <a:cubicBezTo>
                      <a:pt x="216978" y="-633"/>
                      <a:pt x="234974" y="6159"/>
                      <a:pt x="248556" y="18043"/>
                    </a:cubicBezTo>
                    <a:lnTo>
                      <a:pt x="396264" y="151150"/>
                    </a:lnTo>
                    <a:cubicBezTo>
                      <a:pt x="411205" y="164392"/>
                      <a:pt x="419694" y="183408"/>
                      <a:pt x="419694" y="203442"/>
                    </a:cubicBezTo>
                    <a:lnTo>
                      <a:pt x="419694" y="301574"/>
                    </a:lnTo>
                    <a:cubicBezTo>
                      <a:pt x="419694" y="310742"/>
                      <a:pt x="412563" y="317873"/>
                      <a:pt x="403395" y="317873"/>
                    </a:cubicBezTo>
                    <a:cubicBezTo>
                      <a:pt x="394227" y="317873"/>
                      <a:pt x="387096" y="310742"/>
                      <a:pt x="387096" y="301574"/>
                    </a:cubicBezTo>
                    <a:lnTo>
                      <a:pt x="387096" y="203442"/>
                    </a:lnTo>
                    <a:cubicBezTo>
                      <a:pt x="387096" y="192915"/>
                      <a:pt x="382682" y="182389"/>
                      <a:pt x="374533" y="175598"/>
                    </a:cubicBezTo>
                    <a:lnTo>
                      <a:pt x="226825" y="42491"/>
                    </a:lnTo>
                    <a:cubicBezTo>
                      <a:pt x="219694" y="36040"/>
                      <a:pt x="209847" y="32644"/>
                      <a:pt x="200000" y="32984"/>
                    </a:cubicBezTo>
                    <a:cubicBezTo>
                      <a:pt x="190492" y="32984"/>
                      <a:pt x="182003" y="37058"/>
                      <a:pt x="174872" y="44189"/>
                    </a:cubicBezTo>
                    <a:lnTo>
                      <a:pt x="43803" y="175258"/>
                    </a:lnTo>
                    <a:cubicBezTo>
                      <a:pt x="36672" y="182389"/>
                      <a:pt x="32598" y="191897"/>
                      <a:pt x="32598" y="202083"/>
                    </a:cubicBezTo>
                    <a:lnTo>
                      <a:pt x="32598" y="322287"/>
                    </a:lnTo>
                    <a:cubicBezTo>
                      <a:pt x="32598" y="331455"/>
                      <a:pt x="25467" y="338586"/>
                      <a:pt x="16299" y="338586"/>
                    </a:cubicBezTo>
                    <a:close/>
                  </a:path>
                </a:pathLst>
              </a:custGeom>
              <a:grpFill/>
              <a:ln w="3393" cap="flat">
                <a:noFill/>
                <a:prstDash val="solid"/>
                <a:miter/>
              </a:ln>
            </p:spPr>
            <p:txBody>
              <a:bodyPr rtlCol="0" anchor="ctr"/>
              <a:lstStyle/>
              <a:p>
                <a:endParaRPr lang="de-DE" dirty="0">
                  <a:solidFill>
                    <a:schemeClr val="bg1"/>
                  </a:solidFill>
                </a:endParaRPr>
              </a:p>
            </p:txBody>
          </p:sp>
          <p:sp>
            <p:nvSpPr>
              <p:cNvPr id="80" name="Freeform 79">
                <a:extLst>
                  <a:ext uri="{FF2B5EF4-FFF2-40B4-BE49-F238E27FC236}">
                    <a16:creationId xmlns:a16="http://schemas.microsoft.com/office/drawing/2014/main" id="{E1EAE9F4-EA28-7E37-2031-A09D4F150577}"/>
                  </a:ext>
                </a:extLst>
              </p:cNvPr>
              <p:cNvSpPr/>
              <p:nvPr/>
            </p:nvSpPr>
            <p:spPr>
              <a:xfrm>
                <a:off x="7460747" y="3242408"/>
                <a:ext cx="399320" cy="216383"/>
              </a:xfrm>
              <a:custGeom>
                <a:avLst/>
                <a:gdLst>
                  <a:gd name="connsiteX0" fmla="*/ 383022 w 399320"/>
                  <a:gd name="connsiteY0" fmla="*/ 216383 h 216383"/>
                  <a:gd name="connsiteX1" fmla="*/ 375890 w 399320"/>
                  <a:gd name="connsiteY1" fmla="*/ 214686 h 216383"/>
                  <a:gd name="connsiteX2" fmla="*/ 297792 w 399320"/>
                  <a:gd name="connsiteY2" fmla="*/ 175636 h 216383"/>
                  <a:gd name="connsiteX3" fmla="*/ 16299 w 399320"/>
                  <a:gd name="connsiteY3" fmla="*/ 175636 h 216383"/>
                  <a:gd name="connsiteX4" fmla="*/ 0 w 399320"/>
                  <a:gd name="connsiteY4" fmla="*/ 159338 h 216383"/>
                  <a:gd name="connsiteX5" fmla="*/ 16299 w 399320"/>
                  <a:gd name="connsiteY5" fmla="*/ 143039 h 216383"/>
                  <a:gd name="connsiteX6" fmla="*/ 301528 w 399320"/>
                  <a:gd name="connsiteY6" fmla="*/ 143039 h 216383"/>
                  <a:gd name="connsiteX7" fmla="*/ 308659 w 399320"/>
                  <a:gd name="connsiteY7" fmla="*/ 144737 h 216383"/>
                  <a:gd name="connsiteX8" fmla="*/ 366723 w 399320"/>
                  <a:gd name="connsiteY8" fmla="*/ 173599 h 216383"/>
                  <a:gd name="connsiteX9" fmla="*/ 366723 w 399320"/>
                  <a:gd name="connsiteY9" fmla="*/ 63243 h 216383"/>
                  <a:gd name="connsiteX10" fmla="*/ 308659 w 399320"/>
                  <a:gd name="connsiteY10" fmla="*/ 92105 h 216383"/>
                  <a:gd name="connsiteX11" fmla="*/ 301528 w 399320"/>
                  <a:gd name="connsiteY11" fmla="*/ 93803 h 216383"/>
                  <a:gd name="connsiteX12" fmla="*/ 184040 w 399320"/>
                  <a:gd name="connsiteY12" fmla="*/ 93803 h 216383"/>
                  <a:gd name="connsiteX13" fmla="*/ 135823 w 399320"/>
                  <a:gd name="connsiteY13" fmla="*/ 61884 h 216383"/>
                  <a:gd name="connsiteX14" fmla="*/ 147029 w 399320"/>
                  <a:gd name="connsiteY14" fmla="*/ 4839 h 216383"/>
                  <a:gd name="connsiteX15" fmla="*/ 170119 w 399320"/>
                  <a:gd name="connsiteY15" fmla="*/ 4839 h 216383"/>
                  <a:gd name="connsiteX16" fmla="*/ 170119 w 399320"/>
                  <a:gd name="connsiteY16" fmla="*/ 27929 h 216383"/>
                  <a:gd name="connsiteX17" fmla="*/ 166044 w 399320"/>
                  <a:gd name="connsiteY17" fmla="*/ 49321 h 216383"/>
                  <a:gd name="connsiteX18" fmla="*/ 184040 w 399320"/>
                  <a:gd name="connsiteY18" fmla="*/ 61205 h 216383"/>
                  <a:gd name="connsiteX19" fmla="*/ 297453 w 399320"/>
                  <a:gd name="connsiteY19" fmla="*/ 61205 h 216383"/>
                  <a:gd name="connsiteX20" fmla="*/ 375551 w 399320"/>
                  <a:gd name="connsiteY20" fmla="*/ 22156 h 216383"/>
                  <a:gd name="connsiteX21" fmla="*/ 391510 w 399320"/>
                  <a:gd name="connsiteY21" fmla="*/ 22835 h 216383"/>
                  <a:gd name="connsiteX22" fmla="*/ 399320 w 399320"/>
                  <a:gd name="connsiteY22" fmla="*/ 36757 h 216383"/>
                  <a:gd name="connsiteX23" fmla="*/ 399320 w 399320"/>
                  <a:gd name="connsiteY23" fmla="*/ 199745 h 216383"/>
                  <a:gd name="connsiteX24" fmla="*/ 391510 w 399320"/>
                  <a:gd name="connsiteY24" fmla="*/ 213667 h 216383"/>
                  <a:gd name="connsiteX25" fmla="*/ 383022 w 399320"/>
                  <a:gd name="connsiteY25" fmla="*/ 216044 h 2163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399320" h="216383">
                    <a:moveTo>
                      <a:pt x="383022" y="216383"/>
                    </a:moveTo>
                    <a:cubicBezTo>
                      <a:pt x="380645" y="216383"/>
                      <a:pt x="377928" y="215704"/>
                      <a:pt x="375890" y="214686"/>
                    </a:cubicBezTo>
                    <a:lnTo>
                      <a:pt x="297792" y="175636"/>
                    </a:lnTo>
                    <a:lnTo>
                      <a:pt x="16299" y="175636"/>
                    </a:lnTo>
                    <a:cubicBezTo>
                      <a:pt x="7131" y="175636"/>
                      <a:pt x="0" y="168506"/>
                      <a:pt x="0" y="159338"/>
                    </a:cubicBezTo>
                    <a:cubicBezTo>
                      <a:pt x="0" y="150170"/>
                      <a:pt x="7131" y="143039"/>
                      <a:pt x="16299" y="143039"/>
                    </a:cubicBezTo>
                    <a:lnTo>
                      <a:pt x="301528" y="143039"/>
                    </a:lnTo>
                    <a:cubicBezTo>
                      <a:pt x="303904" y="143039"/>
                      <a:pt x="306621" y="143718"/>
                      <a:pt x="308659" y="144737"/>
                    </a:cubicBezTo>
                    <a:lnTo>
                      <a:pt x="366723" y="173599"/>
                    </a:lnTo>
                    <a:lnTo>
                      <a:pt x="366723" y="63243"/>
                    </a:lnTo>
                    <a:lnTo>
                      <a:pt x="308659" y="92105"/>
                    </a:lnTo>
                    <a:cubicBezTo>
                      <a:pt x="306281" y="93124"/>
                      <a:pt x="303904" y="93803"/>
                      <a:pt x="301528" y="93803"/>
                    </a:cubicBezTo>
                    <a:lnTo>
                      <a:pt x="184040" y="93803"/>
                    </a:lnTo>
                    <a:cubicBezTo>
                      <a:pt x="162988" y="93803"/>
                      <a:pt x="143973" y="81239"/>
                      <a:pt x="135823" y="61884"/>
                    </a:cubicBezTo>
                    <a:cubicBezTo>
                      <a:pt x="127674" y="42190"/>
                      <a:pt x="132089" y="19779"/>
                      <a:pt x="147029" y="4839"/>
                    </a:cubicBezTo>
                    <a:cubicBezTo>
                      <a:pt x="153480" y="-1613"/>
                      <a:pt x="163667" y="-1613"/>
                      <a:pt x="170119" y="4839"/>
                    </a:cubicBezTo>
                    <a:cubicBezTo>
                      <a:pt x="176570" y="11290"/>
                      <a:pt x="176570" y="21477"/>
                      <a:pt x="170119" y="27929"/>
                    </a:cubicBezTo>
                    <a:cubicBezTo>
                      <a:pt x="164686" y="33362"/>
                      <a:pt x="162988" y="41851"/>
                      <a:pt x="166044" y="49321"/>
                    </a:cubicBezTo>
                    <a:cubicBezTo>
                      <a:pt x="169100" y="56452"/>
                      <a:pt x="176231" y="61205"/>
                      <a:pt x="184040" y="61205"/>
                    </a:cubicBezTo>
                    <a:lnTo>
                      <a:pt x="297453" y="61205"/>
                    </a:lnTo>
                    <a:lnTo>
                      <a:pt x="375551" y="22156"/>
                    </a:lnTo>
                    <a:cubicBezTo>
                      <a:pt x="380645" y="19779"/>
                      <a:pt x="386757" y="19779"/>
                      <a:pt x="391510" y="22835"/>
                    </a:cubicBezTo>
                    <a:cubicBezTo>
                      <a:pt x="396264" y="25891"/>
                      <a:pt x="399320" y="30985"/>
                      <a:pt x="399320" y="36757"/>
                    </a:cubicBezTo>
                    <a:lnTo>
                      <a:pt x="399320" y="199745"/>
                    </a:lnTo>
                    <a:cubicBezTo>
                      <a:pt x="399320" y="205517"/>
                      <a:pt x="396264" y="210611"/>
                      <a:pt x="391510" y="213667"/>
                    </a:cubicBezTo>
                    <a:cubicBezTo>
                      <a:pt x="388794" y="215365"/>
                      <a:pt x="386077" y="216044"/>
                      <a:pt x="383022" y="216044"/>
                    </a:cubicBezTo>
                    <a:close/>
                  </a:path>
                </a:pathLst>
              </a:custGeom>
              <a:grpFill/>
              <a:ln w="3393" cap="flat">
                <a:noFill/>
                <a:prstDash val="solid"/>
                <a:miter/>
              </a:ln>
            </p:spPr>
            <p:txBody>
              <a:bodyPr rtlCol="0" anchor="ctr"/>
              <a:lstStyle/>
              <a:p>
                <a:endParaRPr lang="de-DE" dirty="0">
                  <a:solidFill>
                    <a:schemeClr val="bg1"/>
                  </a:solidFill>
                </a:endParaRPr>
              </a:p>
            </p:txBody>
          </p:sp>
        </p:grpSp>
      </p:grpSp>
    </p:spTree>
    <p:extLst>
      <p:ext uri="{BB962C8B-B14F-4D97-AF65-F5344CB8AC3E}">
        <p14:creationId xmlns:p14="http://schemas.microsoft.com/office/powerpoint/2010/main" val="3744122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Late Career - Intro Page">
    <p:spTree>
      <p:nvGrpSpPr>
        <p:cNvPr id="1" name=""/>
        <p:cNvGrpSpPr/>
        <p:nvPr/>
      </p:nvGrpSpPr>
      <p:grpSpPr>
        <a:xfrm>
          <a:off x="0" y="0"/>
          <a:ext cx="0" cy="0"/>
          <a:chOff x="0" y="0"/>
          <a:chExt cx="0" cy="0"/>
        </a:xfrm>
      </p:grpSpPr>
      <p:sp>
        <p:nvSpPr>
          <p:cNvPr id="30" name="Rectangle 29">
            <a:extLst>
              <a:ext uri="{FF2B5EF4-FFF2-40B4-BE49-F238E27FC236}">
                <a16:creationId xmlns:a16="http://schemas.microsoft.com/office/drawing/2014/main" id="{57E9DDA3-5508-124F-B846-4CE77542FE4E}"/>
              </a:ext>
            </a:extLst>
          </p:cNvPr>
          <p:cNvSpPr/>
          <p:nvPr userDrawn="1"/>
        </p:nvSpPr>
        <p:spPr>
          <a:xfrm rot="5400000">
            <a:off x="-738808" y="738806"/>
            <a:ext cx="2124000" cy="646387"/>
          </a:xfrm>
          <a:prstGeom prst="rect">
            <a:avLst/>
          </a:prstGeom>
          <a:solidFill>
            <a:srgbClr val="1E28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529" dirty="0">
              <a:solidFill>
                <a:srgbClr val="05203D"/>
              </a:solidFill>
              <a:latin typeface="Calibri" panose="020F0502020204030204" pitchFamily="34" charset="0"/>
              <a:cs typeface="Calibri" panose="020F0502020204030204" pitchFamily="34" charset="0"/>
            </a:endParaRPr>
          </a:p>
        </p:txBody>
      </p:sp>
      <p:sp>
        <p:nvSpPr>
          <p:cNvPr id="7" name="Rectangle 6">
            <a:extLst>
              <a:ext uri="{FF2B5EF4-FFF2-40B4-BE49-F238E27FC236}">
                <a16:creationId xmlns:a16="http://schemas.microsoft.com/office/drawing/2014/main" id="{F8F83D7A-B810-8D3A-A6A1-932EA50AA97E}"/>
              </a:ext>
            </a:extLst>
          </p:cNvPr>
          <p:cNvSpPr/>
          <p:nvPr userDrawn="1"/>
        </p:nvSpPr>
        <p:spPr>
          <a:xfrm rot="5400000">
            <a:off x="-738808" y="2881541"/>
            <a:ext cx="2124000" cy="646387"/>
          </a:xfrm>
          <a:prstGeom prst="rect">
            <a:avLst/>
          </a:prstGeom>
          <a:solidFill>
            <a:srgbClr val="4763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529" dirty="0">
              <a:solidFill>
                <a:srgbClr val="05203D"/>
              </a:solidFill>
              <a:latin typeface="Calibri" panose="020F0502020204030204" pitchFamily="34" charset="0"/>
              <a:cs typeface="Calibri" panose="020F0502020204030204" pitchFamily="34" charset="0"/>
            </a:endParaRPr>
          </a:p>
        </p:txBody>
      </p:sp>
      <p:sp>
        <p:nvSpPr>
          <p:cNvPr id="8" name="Rectangle 7">
            <a:extLst>
              <a:ext uri="{FF2B5EF4-FFF2-40B4-BE49-F238E27FC236}">
                <a16:creationId xmlns:a16="http://schemas.microsoft.com/office/drawing/2014/main" id="{5E12D047-28FC-F9B4-EB6A-03CF3DF6AA53}"/>
              </a:ext>
            </a:extLst>
          </p:cNvPr>
          <p:cNvSpPr/>
          <p:nvPr userDrawn="1"/>
        </p:nvSpPr>
        <p:spPr>
          <a:xfrm rot="5400000">
            <a:off x="-738808" y="5023054"/>
            <a:ext cx="2124000" cy="646387"/>
          </a:xfrm>
          <a:prstGeom prst="rect">
            <a:avLst/>
          </a:prstGeom>
          <a:solidFill>
            <a:srgbClr val="F160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529" dirty="0">
              <a:solidFill>
                <a:srgbClr val="05203D"/>
              </a:solidFill>
              <a:latin typeface="Calibri" panose="020F0502020204030204" pitchFamily="34" charset="0"/>
              <a:cs typeface="Calibri" panose="020F0502020204030204" pitchFamily="34" charset="0"/>
            </a:endParaRPr>
          </a:p>
        </p:txBody>
      </p:sp>
      <p:sp>
        <p:nvSpPr>
          <p:cNvPr id="9" name="Rectangle 8">
            <a:extLst>
              <a:ext uri="{FF2B5EF4-FFF2-40B4-BE49-F238E27FC236}">
                <a16:creationId xmlns:a16="http://schemas.microsoft.com/office/drawing/2014/main" id="{7C2CA1CF-CC50-83DB-AB49-7F62B6267C1C}"/>
              </a:ext>
            </a:extLst>
          </p:cNvPr>
          <p:cNvSpPr/>
          <p:nvPr userDrawn="1"/>
        </p:nvSpPr>
        <p:spPr>
          <a:xfrm rot="5400000">
            <a:off x="-738808" y="7163717"/>
            <a:ext cx="2124000" cy="646387"/>
          </a:xfrm>
          <a:prstGeom prst="rect">
            <a:avLst/>
          </a:prstGeom>
          <a:solidFill>
            <a:srgbClr val="D38C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529" dirty="0">
              <a:solidFill>
                <a:srgbClr val="05203D"/>
              </a:solidFill>
              <a:latin typeface="Calibri" panose="020F0502020204030204" pitchFamily="34" charset="0"/>
              <a:cs typeface="Calibri" panose="020F0502020204030204" pitchFamily="34" charset="0"/>
            </a:endParaRPr>
          </a:p>
        </p:txBody>
      </p:sp>
      <p:sp>
        <p:nvSpPr>
          <p:cNvPr id="10" name="Rectangle 9">
            <a:extLst>
              <a:ext uri="{FF2B5EF4-FFF2-40B4-BE49-F238E27FC236}">
                <a16:creationId xmlns:a16="http://schemas.microsoft.com/office/drawing/2014/main" id="{4C20D536-4BCA-1165-9600-0C400DDD3C02}"/>
              </a:ext>
            </a:extLst>
          </p:cNvPr>
          <p:cNvSpPr/>
          <p:nvPr userDrawn="1"/>
        </p:nvSpPr>
        <p:spPr>
          <a:xfrm rot="5400000">
            <a:off x="-738807" y="9306623"/>
            <a:ext cx="2123999" cy="646387"/>
          </a:xfrm>
          <a:prstGeom prst="rect">
            <a:avLst/>
          </a:prstGeom>
          <a:solidFill>
            <a:srgbClr val="1E28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529" dirty="0">
              <a:solidFill>
                <a:srgbClr val="05203D"/>
              </a:solidFill>
              <a:latin typeface="Calibri" panose="020F0502020204030204" pitchFamily="34" charset="0"/>
              <a:cs typeface="Calibri" panose="020F0502020204030204" pitchFamily="34" charset="0"/>
            </a:endParaRPr>
          </a:p>
        </p:txBody>
      </p:sp>
      <p:sp>
        <p:nvSpPr>
          <p:cNvPr id="21" name="Text Placeholder 32">
            <a:extLst>
              <a:ext uri="{FF2B5EF4-FFF2-40B4-BE49-F238E27FC236}">
                <a16:creationId xmlns:a16="http://schemas.microsoft.com/office/drawing/2014/main" id="{A1D58329-A957-8771-6994-DABF5D62AD91}"/>
              </a:ext>
            </a:extLst>
          </p:cNvPr>
          <p:cNvSpPr>
            <a:spLocks noGrp="1"/>
          </p:cNvSpPr>
          <p:nvPr>
            <p:ph type="body" sz="quarter" idx="49" hasCustomPrompt="1"/>
          </p:nvPr>
        </p:nvSpPr>
        <p:spPr>
          <a:xfrm rot="16200000">
            <a:off x="-673454" y="921600"/>
            <a:ext cx="2096888" cy="292876"/>
          </a:xfrm>
          <a:prstGeom prst="rect">
            <a:avLst/>
          </a:prstGeom>
        </p:spPr>
        <p:txBody>
          <a:bodyPr anchor="ctr">
            <a:noAutofit/>
          </a:bodyPr>
          <a:lstStyle>
            <a:lvl1pPr marL="0" indent="0" algn="ctr">
              <a:buNone/>
              <a:defRPr sz="1500" b="0" i="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de-DE" dirty="0"/>
              <a:t>Einführung</a:t>
            </a:r>
            <a:endParaRPr lang="de-DE" dirty="0"/>
          </a:p>
        </p:txBody>
      </p:sp>
      <p:sp>
        <p:nvSpPr>
          <p:cNvPr id="22" name="Text Placeholder 32">
            <a:extLst>
              <a:ext uri="{FF2B5EF4-FFF2-40B4-BE49-F238E27FC236}">
                <a16:creationId xmlns:a16="http://schemas.microsoft.com/office/drawing/2014/main" id="{F8C23A6B-0D0B-E155-BA42-B106C695A696}"/>
              </a:ext>
            </a:extLst>
          </p:cNvPr>
          <p:cNvSpPr>
            <a:spLocks noGrp="1"/>
          </p:cNvSpPr>
          <p:nvPr>
            <p:ph type="body" sz="quarter" idx="50" hasCustomPrompt="1"/>
          </p:nvPr>
        </p:nvSpPr>
        <p:spPr>
          <a:xfrm rot="16200000">
            <a:off x="-719019" y="9490322"/>
            <a:ext cx="2110110" cy="292876"/>
          </a:xfrm>
          <a:prstGeom prst="rect">
            <a:avLst/>
          </a:prstGeom>
        </p:spPr>
        <p:txBody>
          <a:bodyPr anchor="ctr">
            <a:noAutofit/>
          </a:bodyPr>
          <a:lstStyle>
            <a:lvl1pPr marL="0" indent="0" algn="ctr">
              <a:buNone/>
              <a:defRPr sz="1500" b="0" i="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de-DE" dirty="0"/>
              <a:t>Fazit</a:t>
            </a:r>
            <a:endParaRPr lang="de-DE" dirty="0"/>
          </a:p>
        </p:txBody>
      </p:sp>
      <p:grpSp>
        <p:nvGrpSpPr>
          <p:cNvPr id="36" name="Graphic 2">
            <a:extLst>
              <a:ext uri="{FF2B5EF4-FFF2-40B4-BE49-F238E27FC236}">
                <a16:creationId xmlns:a16="http://schemas.microsoft.com/office/drawing/2014/main" id="{83755243-A75C-EEB1-53AA-8DBF5B107B77}"/>
              </a:ext>
            </a:extLst>
          </p:cNvPr>
          <p:cNvGrpSpPr/>
          <p:nvPr userDrawn="1"/>
        </p:nvGrpSpPr>
        <p:grpSpPr>
          <a:xfrm>
            <a:off x="97323" y="3065132"/>
            <a:ext cx="468367" cy="400771"/>
            <a:chOff x="7236754" y="940858"/>
            <a:chExt cx="1133079" cy="969549"/>
          </a:xfrm>
          <a:solidFill>
            <a:schemeClr val="bg1"/>
          </a:solidFill>
        </p:grpSpPr>
        <p:grpSp>
          <p:nvGrpSpPr>
            <p:cNvPr id="37" name="Graphic 2">
              <a:extLst>
                <a:ext uri="{FF2B5EF4-FFF2-40B4-BE49-F238E27FC236}">
                  <a16:creationId xmlns:a16="http://schemas.microsoft.com/office/drawing/2014/main" id="{DCFCC9CE-0D5D-E828-C63F-47695B86F2EF}"/>
                </a:ext>
              </a:extLst>
            </p:cNvPr>
            <p:cNvGrpSpPr/>
            <p:nvPr/>
          </p:nvGrpSpPr>
          <p:grpSpPr>
            <a:xfrm>
              <a:off x="7884516" y="1486640"/>
              <a:ext cx="203734" cy="61120"/>
              <a:chOff x="7884516" y="1486640"/>
              <a:chExt cx="203734" cy="61120"/>
            </a:xfrm>
            <a:grpFill/>
          </p:grpSpPr>
          <p:sp>
            <p:nvSpPr>
              <p:cNvPr id="50" name="Freeform 49">
                <a:extLst>
                  <a:ext uri="{FF2B5EF4-FFF2-40B4-BE49-F238E27FC236}">
                    <a16:creationId xmlns:a16="http://schemas.microsoft.com/office/drawing/2014/main" id="{88A9CE3A-1C7B-D288-863B-051B362FBD99}"/>
                  </a:ext>
                </a:extLst>
              </p:cNvPr>
              <p:cNvSpPr/>
              <p:nvPr/>
            </p:nvSpPr>
            <p:spPr>
              <a:xfrm>
                <a:off x="8047503" y="1486640"/>
                <a:ext cx="40746" cy="40746"/>
              </a:xfrm>
              <a:custGeom>
                <a:avLst/>
                <a:gdLst>
                  <a:gd name="connsiteX0" fmla="*/ 0 w 40746"/>
                  <a:gd name="connsiteY0" fmla="*/ 20373 h 40746"/>
                  <a:gd name="connsiteX1" fmla="*/ 20373 w 40746"/>
                  <a:gd name="connsiteY1" fmla="*/ 0 h 40746"/>
                  <a:gd name="connsiteX2" fmla="*/ 40747 w 40746"/>
                  <a:gd name="connsiteY2" fmla="*/ 20373 h 40746"/>
                  <a:gd name="connsiteX3" fmla="*/ 20373 w 40746"/>
                  <a:gd name="connsiteY3" fmla="*/ 40747 h 40746"/>
                  <a:gd name="connsiteX4" fmla="*/ 0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0" y="20373"/>
                    </a:moveTo>
                    <a:cubicBezTo>
                      <a:pt x="0" y="9168"/>
                      <a:pt x="9168" y="0"/>
                      <a:pt x="20373" y="0"/>
                    </a:cubicBezTo>
                    <a:cubicBezTo>
                      <a:pt x="31579" y="0"/>
                      <a:pt x="40747" y="9168"/>
                      <a:pt x="40747" y="20373"/>
                    </a:cubicBezTo>
                    <a:cubicBezTo>
                      <a:pt x="40747" y="31579"/>
                      <a:pt x="31579" y="40747"/>
                      <a:pt x="20373" y="40747"/>
                    </a:cubicBezTo>
                    <a:cubicBezTo>
                      <a:pt x="9168" y="40747"/>
                      <a:pt x="0" y="31579"/>
                      <a:pt x="0" y="20373"/>
                    </a:cubicBezTo>
                    <a:close/>
                  </a:path>
                </a:pathLst>
              </a:custGeom>
              <a:grpFill/>
              <a:ln w="3393" cap="flat">
                <a:noFill/>
                <a:prstDash val="solid"/>
                <a:miter/>
              </a:ln>
            </p:spPr>
            <p:txBody>
              <a:bodyPr rtlCol="0" anchor="ctr"/>
              <a:lstStyle/>
              <a:p>
                <a:endParaRPr lang="de-DE" dirty="0">
                  <a:solidFill>
                    <a:schemeClr val="bg1"/>
                  </a:solidFill>
                </a:endParaRPr>
              </a:p>
            </p:txBody>
          </p:sp>
          <p:sp>
            <p:nvSpPr>
              <p:cNvPr id="51" name="Freeform 50">
                <a:extLst>
                  <a:ext uri="{FF2B5EF4-FFF2-40B4-BE49-F238E27FC236}">
                    <a16:creationId xmlns:a16="http://schemas.microsoft.com/office/drawing/2014/main" id="{968DBED3-B62F-B9D3-F350-28D14B1E18F2}"/>
                  </a:ext>
                </a:extLst>
              </p:cNvPr>
              <p:cNvSpPr/>
              <p:nvPr/>
            </p:nvSpPr>
            <p:spPr>
              <a:xfrm>
                <a:off x="7884516" y="1507013"/>
                <a:ext cx="40746" cy="40746"/>
              </a:xfrm>
              <a:custGeom>
                <a:avLst/>
                <a:gdLst>
                  <a:gd name="connsiteX0" fmla="*/ 20373 w 40746"/>
                  <a:gd name="connsiteY0" fmla="*/ 40747 h 40746"/>
                  <a:gd name="connsiteX1" fmla="*/ 0 w 40746"/>
                  <a:gd name="connsiteY1" fmla="*/ 20373 h 40746"/>
                  <a:gd name="connsiteX2" fmla="*/ 20373 w 40746"/>
                  <a:gd name="connsiteY2" fmla="*/ 0 h 40746"/>
                  <a:gd name="connsiteX3" fmla="*/ 40747 w 40746"/>
                  <a:gd name="connsiteY3" fmla="*/ 20373 h 40746"/>
                  <a:gd name="connsiteX4" fmla="*/ 20373 w 40746"/>
                  <a:gd name="connsiteY4" fmla="*/ 40747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40747"/>
                    </a:moveTo>
                    <a:cubicBezTo>
                      <a:pt x="9168" y="40747"/>
                      <a:pt x="0" y="31579"/>
                      <a:pt x="0" y="20373"/>
                    </a:cubicBezTo>
                    <a:cubicBezTo>
                      <a:pt x="0" y="9168"/>
                      <a:pt x="9168" y="0"/>
                      <a:pt x="20373" y="0"/>
                    </a:cubicBezTo>
                    <a:cubicBezTo>
                      <a:pt x="31579" y="0"/>
                      <a:pt x="40747" y="9168"/>
                      <a:pt x="40747" y="20373"/>
                    </a:cubicBezTo>
                    <a:cubicBezTo>
                      <a:pt x="40747" y="31579"/>
                      <a:pt x="31579" y="40747"/>
                      <a:pt x="20373" y="40747"/>
                    </a:cubicBezTo>
                    <a:close/>
                  </a:path>
                </a:pathLst>
              </a:custGeom>
              <a:grpFill/>
              <a:ln w="3393" cap="flat">
                <a:noFill/>
                <a:prstDash val="solid"/>
                <a:miter/>
              </a:ln>
            </p:spPr>
            <p:txBody>
              <a:bodyPr rtlCol="0" anchor="ctr"/>
              <a:lstStyle/>
              <a:p>
                <a:endParaRPr lang="de-DE" dirty="0">
                  <a:solidFill>
                    <a:schemeClr val="bg1"/>
                  </a:solidFill>
                </a:endParaRPr>
              </a:p>
            </p:txBody>
          </p:sp>
        </p:grpSp>
        <p:grpSp>
          <p:nvGrpSpPr>
            <p:cNvPr id="38" name="Graphic 2">
              <a:extLst>
                <a:ext uri="{FF2B5EF4-FFF2-40B4-BE49-F238E27FC236}">
                  <a16:creationId xmlns:a16="http://schemas.microsoft.com/office/drawing/2014/main" id="{052994E0-93F2-5B65-F172-24175363975D}"/>
                </a:ext>
              </a:extLst>
            </p:cNvPr>
            <p:cNvGrpSpPr/>
            <p:nvPr/>
          </p:nvGrpSpPr>
          <p:grpSpPr>
            <a:xfrm>
              <a:off x="7236754" y="940858"/>
              <a:ext cx="1133079" cy="969549"/>
              <a:chOff x="7236754" y="940858"/>
              <a:chExt cx="1133079" cy="969549"/>
            </a:xfrm>
            <a:grpFill/>
          </p:grpSpPr>
          <p:sp>
            <p:nvSpPr>
              <p:cNvPr id="39" name="Freeform 38">
                <a:extLst>
                  <a:ext uri="{FF2B5EF4-FFF2-40B4-BE49-F238E27FC236}">
                    <a16:creationId xmlns:a16="http://schemas.microsoft.com/office/drawing/2014/main" id="{D893F5D7-35F4-F7E9-78DB-A88A50001F30}"/>
                  </a:ext>
                </a:extLst>
              </p:cNvPr>
              <p:cNvSpPr/>
              <p:nvPr/>
            </p:nvSpPr>
            <p:spPr>
              <a:xfrm>
                <a:off x="8194447" y="1585153"/>
                <a:ext cx="32767" cy="32555"/>
              </a:xfrm>
              <a:custGeom>
                <a:avLst/>
                <a:gdLst>
                  <a:gd name="connsiteX0" fmla="*/ 16384 w 32767"/>
                  <a:gd name="connsiteY0" fmla="*/ 32556 h 32555"/>
                  <a:gd name="connsiteX1" fmla="*/ 4838 w 32767"/>
                  <a:gd name="connsiteY1" fmla="*/ 27802 h 32555"/>
                  <a:gd name="connsiteX2" fmla="*/ 4838 w 32767"/>
                  <a:gd name="connsiteY2" fmla="*/ 4712 h 32555"/>
                  <a:gd name="connsiteX3" fmla="*/ 27929 w 32767"/>
                  <a:gd name="connsiteY3" fmla="*/ 4712 h 32555"/>
                  <a:gd name="connsiteX4" fmla="*/ 27929 w 32767"/>
                  <a:gd name="connsiteY4" fmla="*/ 4712 h 32555"/>
                  <a:gd name="connsiteX5" fmla="*/ 27929 w 32767"/>
                  <a:gd name="connsiteY5" fmla="*/ 27802 h 32555"/>
                  <a:gd name="connsiteX6" fmla="*/ 16384 w 32767"/>
                  <a:gd name="connsiteY6" fmla="*/ 32556 h 325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767" h="32555">
                    <a:moveTo>
                      <a:pt x="16384" y="32556"/>
                    </a:moveTo>
                    <a:cubicBezTo>
                      <a:pt x="12309" y="32556"/>
                      <a:pt x="7895" y="30858"/>
                      <a:pt x="4838" y="27802"/>
                    </a:cubicBezTo>
                    <a:cubicBezTo>
                      <a:pt x="-1613" y="21351"/>
                      <a:pt x="-1613" y="10824"/>
                      <a:pt x="4838" y="4712"/>
                    </a:cubicBezTo>
                    <a:cubicBezTo>
                      <a:pt x="11291" y="-1400"/>
                      <a:pt x="21477" y="-1739"/>
                      <a:pt x="27929" y="4712"/>
                    </a:cubicBezTo>
                    <a:lnTo>
                      <a:pt x="27929" y="4712"/>
                    </a:lnTo>
                    <a:cubicBezTo>
                      <a:pt x="34380" y="11164"/>
                      <a:pt x="34380" y="21690"/>
                      <a:pt x="27929" y="27802"/>
                    </a:cubicBezTo>
                    <a:cubicBezTo>
                      <a:pt x="24873" y="30858"/>
                      <a:pt x="20458" y="32556"/>
                      <a:pt x="16384" y="32556"/>
                    </a:cubicBezTo>
                    <a:close/>
                  </a:path>
                </a:pathLst>
              </a:custGeom>
              <a:grpFill/>
              <a:ln w="3393" cap="flat">
                <a:noFill/>
                <a:prstDash val="solid"/>
                <a:miter/>
              </a:ln>
            </p:spPr>
            <p:txBody>
              <a:bodyPr rtlCol="0" anchor="ctr"/>
              <a:lstStyle/>
              <a:p>
                <a:endParaRPr lang="de-DE" dirty="0">
                  <a:solidFill>
                    <a:schemeClr val="bg1"/>
                  </a:solidFill>
                </a:endParaRPr>
              </a:p>
            </p:txBody>
          </p:sp>
          <p:sp>
            <p:nvSpPr>
              <p:cNvPr id="40" name="Freeform 39">
                <a:extLst>
                  <a:ext uri="{FF2B5EF4-FFF2-40B4-BE49-F238E27FC236}">
                    <a16:creationId xmlns:a16="http://schemas.microsoft.com/office/drawing/2014/main" id="{4E12BA47-0ED8-A290-3968-5DECA64E32F4}"/>
                  </a:ext>
                </a:extLst>
              </p:cNvPr>
              <p:cNvSpPr/>
              <p:nvPr/>
            </p:nvSpPr>
            <p:spPr>
              <a:xfrm>
                <a:off x="7522044" y="1531461"/>
                <a:ext cx="847789" cy="378946"/>
              </a:xfrm>
              <a:custGeom>
                <a:avLst/>
                <a:gdLst>
                  <a:gd name="connsiteX0" fmla="*/ 16123 w 847789"/>
                  <a:gd name="connsiteY0" fmla="*/ 378947 h 378946"/>
                  <a:gd name="connsiteX1" fmla="*/ 7974 w 847789"/>
                  <a:gd name="connsiteY1" fmla="*/ 376570 h 378946"/>
                  <a:gd name="connsiteX2" fmla="*/ 2201 w 847789"/>
                  <a:gd name="connsiteY2" fmla="*/ 354159 h 378946"/>
                  <a:gd name="connsiteX3" fmla="*/ 158737 w 847789"/>
                  <a:gd name="connsiteY3" fmla="*/ 244142 h 378946"/>
                  <a:gd name="connsiteX4" fmla="*/ 290825 w 847789"/>
                  <a:gd name="connsiteY4" fmla="*/ 263157 h 378946"/>
                  <a:gd name="connsiteX5" fmla="*/ 443966 w 847789"/>
                  <a:gd name="connsiteY5" fmla="*/ 284889 h 378946"/>
                  <a:gd name="connsiteX6" fmla="*/ 678261 w 847789"/>
                  <a:gd name="connsiteY6" fmla="*/ 186417 h 378946"/>
                  <a:gd name="connsiteX7" fmla="*/ 808312 w 847789"/>
                  <a:gd name="connsiteY7" fmla="*/ 37691 h 378946"/>
                  <a:gd name="connsiteX8" fmla="*/ 790655 w 847789"/>
                  <a:gd name="connsiteY8" fmla="*/ 32258 h 378946"/>
                  <a:gd name="connsiteX9" fmla="*/ 759076 w 847789"/>
                  <a:gd name="connsiteY9" fmla="*/ 42784 h 378946"/>
                  <a:gd name="connsiteX10" fmla="*/ 698634 w 847789"/>
                  <a:gd name="connsiteY10" fmla="*/ 83192 h 378946"/>
                  <a:gd name="connsiteX11" fmla="*/ 692862 w 847789"/>
                  <a:gd name="connsiteY11" fmla="*/ 87266 h 378946"/>
                  <a:gd name="connsiteX12" fmla="*/ 607294 w 847789"/>
                  <a:gd name="connsiteY12" fmla="*/ 134465 h 378946"/>
                  <a:gd name="connsiteX13" fmla="*/ 590995 w 847789"/>
                  <a:gd name="connsiteY13" fmla="*/ 118166 h 378946"/>
                  <a:gd name="connsiteX14" fmla="*/ 607294 w 847789"/>
                  <a:gd name="connsiteY14" fmla="*/ 101867 h 378946"/>
                  <a:gd name="connsiteX15" fmla="*/ 673507 w 847789"/>
                  <a:gd name="connsiteY15" fmla="*/ 61120 h 378946"/>
                  <a:gd name="connsiteX16" fmla="*/ 679280 w 847789"/>
                  <a:gd name="connsiteY16" fmla="*/ 57046 h 378946"/>
                  <a:gd name="connsiteX17" fmla="*/ 743796 w 847789"/>
                  <a:gd name="connsiteY17" fmla="*/ 14261 h 378946"/>
                  <a:gd name="connsiteX18" fmla="*/ 790655 w 847789"/>
                  <a:gd name="connsiteY18" fmla="*/ 0 h 378946"/>
                  <a:gd name="connsiteX19" fmla="*/ 844304 w 847789"/>
                  <a:gd name="connsiteY19" fmla="*/ 26485 h 378946"/>
                  <a:gd name="connsiteX20" fmla="*/ 843625 w 847789"/>
                  <a:gd name="connsiteY20" fmla="*/ 47199 h 378946"/>
                  <a:gd name="connsiteX21" fmla="*/ 701011 w 847789"/>
                  <a:gd name="connsiteY21" fmla="*/ 210186 h 378946"/>
                  <a:gd name="connsiteX22" fmla="*/ 696597 w 847789"/>
                  <a:gd name="connsiteY22" fmla="*/ 213921 h 378946"/>
                  <a:gd name="connsiteX23" fmla="*/ 444306 w 847789"/>
                  <a:gd name="connsiteY23" fmla="*/ 317826 h 378946"/>
                  <a:gd name="connsiteX24" fmla="*/ 285053 w 847789"/>
                  <a:gd name="connsiteY24" fmla="*/ 295755 h 378946"/>
                  <a:gd name="connsiteX25" fmla="*/ 159077 w 847789"/>
                  <a:gd name="connsiteY25" fmla="*/ 277079 h 378946"/>
                  <a:gd name="connsiteX26" fmla="*/ 30384 w 847789"/>
                  <a:gd name="connsiteY26" fmla="*/ 370797 h 378946"/>
                  <a:gd name="connsiteX27" fmla="*/ 16463 w 847789"/>
                  <a:gd name="connsiteY27" fmla="*/ 378607 h 3789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847789" h="378946">
                    <a:moveTo>
                      <a:pt x="16123" y="378947"/>
                    </a:moveTo>
                    <a:cubicBezTo>
                      <a:pt x="13406" y="378947"/>
                      <a:pt x="10350" y="378267"/>
                      <a:pt x="7974" y="376570"/>
                    </a:cubicBezTo>
                    <a:cubicBezTo>
                      <a:pt x="164" y="371816"/>
                      <a:pt x="-2213" y="361969"/>
                      <a:pt x="2201" y="354159"/>
                    </a:cubicBezTo>
                    <a:cubicBezTo>
                      <a:pt x="4917" y="349745"/>
                      <a:pt x="68414" y="244142"/>
                      <a:pt x="158737" y="244142"/>
                    </a:cubicBezTo>
                    <a:cubicBezTo>
                      <a:pt x="249060" y="244142"/>
                      <a:pt x="239212" y="253310"/>
                      <a:pt x="290825" y="263157"/>
                    </a:cubicBezTo>
                    <a:cubicBezTo>
                      <a:pt x="346852" y="273684"/>
                      <a:pt x="404577" y="284889"/>
                      <a:pt x="443966" y="284889"/>
                    </a:cubicBezTo>
                    <a:cubicBezTo>
                      <a:pt x="483355" y="284889"/>
                      <a:pt x="625289" y="214940"/>
                      <a:pt x="678261" y="186417"/>
                    </a:cubicBezTo>
                    <a:lnTo>
                      <a:pt x="808312" y="37691"/>
                    </a:lnTo>
                    <a:cubicBezTo>
                      <a:pt x="803557" y="34635"/>
                      <a:pt x="797446" y="32258"/>
                      <a:pt x="790655" y="32258"/>
                    </a:cubicBezTo>
                    <a:cubicBezTo>
                      <a:pt x="783864" y="32258"/>
                      <a:pt x="772318" y="35654"/>
                      <a:pt x="759076" y="42784"/>
                    </a:cubicBezTo>
                    <a:cubicBezTo>
                      <a:pt x="741079" y="52631"/>
                      <a:pt x="721045" y="66893"/>
                      <a:pt x="698634" y="83192"/>
                    </a:cubicBezTo>
                    <a:lnTo>
                      <a:pt x="692862" y="87266"/>
                    </a:lnTo>
                    <a:cubicBezTo>
                      <a:pt x="653473" y="116468"/>
                      <a:pt x="628006" y="134465"/>
                      <a:pt x="607294" y="134465"/>
                    </a:cubicBezTo>
                    <a:cubicBezTo>
                      <a:pt x="586580" y="134465"/>
                      <a:pt x="590995" y="127334"/>
                      <a:pt x="590995" y="118166"/>
                    </a:cubicBezTo>
                    <a:cubicBezTo>
                      <a:pt x="590995" y="108998"/>
                      <a:pt x="598125" y="101867"/>
                      <a:pt x="607294" y="101867"/>
                    </a:cubicBezTo>
                    <a:cubicBezTo>
                      <a:pt x="616461" y="101867"/>
                      <a:pt x="650417" y="78438"/>
                      <a:pt x="673507" y="61120"/>
                    </a:cubicBezTo>
                    <a:lnTo>
                      <a:pt x="679280" y="57046"/>
                    </a:lnTo>
                    <a:cubicBezTo>
                      <a:pt x="702709" y="40068"/>
                      <a:pt x="723761" y="25127"/>
                      <a:pt x="743796" y="14261"/>
                    </a:cubicBezTo>
                    <a:cubicBezTo>
                      <a:pt x="762131" y="4754"/>
                      <a:pt x="777412" y="0"/>
                      <a:pt x="790655" y="0"/>
                    </a:cubicBezTo>
                    <a:cubicBezTo>
                      <a:pt x="822913" y="0"/>
                      <a:pt x="843286" y="25467"/>
                      <a:pt x="844304" y="26485"/>
                    </a:cubicBezTo>
                    <a:cubicBezTo>
                      <a:pt x="849059" y="32597"/>
                      <a:pt x="849059" y="41426"/>
                      <a:pt x="843625" y="47199"/>
                    </a:cubicBezTo>
                    <a:lnTo>
                      <a:pt x="701011" y="210186"/>
                    </a:lnTo>
                    <a:cubicBezTo>
                      <a:pt x="699653" y="211545"/>
                      <a:pt x="698294" y="212903"/>
                      <a:pt x="696597" y="213921"/>
                    </a:cubicBezTo>
                    <a:cubicBezTo>
                      <a:pt x="677242" y="224448"/>
                      <a:pt x="504407" y="317826"/>
                      <a:pt x="444306" y="317826"/>
                    </a:cubicBezTo>
                    <a:cubicBezTo>
                      <a:pt x="384203" y="317826"/>
                      <a:pt x="342438" y="306621"/>
                      <a:pt x="285053" y="295755"/>
                    </a:cubicBezTo>
                    <a:cubicBezTo>
                      <a:pt x="235138" y="286247"/>
                      <a:pt x="187600" y="277079"/>
                      <a:pt x="159077" y="277079"/>
                    </a:cubicBezTo>
                    <a:cubicBezTo>
                      <a:pt x="87090" y="277079"/>
                      <a:pt x="31063" y="370118"/>
                      <a:pt x="30384" y="370797"/>
                    </a:cubicBezTo>
                    <a:cubicBezTo>
                      <a:pt x="27328" y="375891"/>
                      <a:pt x="21895" y="378607"/>
                      <a:pt x="16463" y="378607"/>
                    </a:cubicBezTo>
                    <a:close/>
                  </a:path>
                </a:pathLst>
              </a:custGeom>
              <a:grpFill/>
              <a:ln w="3393" cap="flat">
                <a:noFill/>
                <a:prstDash val="solid"/>
                <a:miter/>
              </a:ln>
            </p:spPr>
            <p:txBody>
              <a:bodyPr rtlCol="0" anchor="ctr"/>
              <a:lstStyle/>
              <a:p>
                <a:endParaRPr lang="de-DE" dirty="0">
                  <a:solidFill>
                    <a:schemeClr val="bg1"/>
                  </a:solidFill>
                </a:endParaRPr>
              </a:p>
            </p:txBody>
          </p:sp>
          <p:sp>
            <p:nvSpPr>
              <p:cNvPr id="41" name="Freeform 40">
                <a:extLst>
                  <a:ext uri="{FF2B5EF4-FFF2-40B4-BE49-F238E27FC236}">
                    <a16:creationId xmlns:a16="http://schemas.microsoft.com/office/drawing/2014/main" id="{5D47E097-1190-5180-A6CB-12D7AF894B88}"/>
                  </a:ext>
                </a:extLst>
              </p:cNvPr>
              <p:cNvSpPr/>
              <p:nvPr/>
            </p:nvSpPr>
            <p:spPr>
              <a:xfrm>
                <a:off x="7236754" y="1470341"/>
                <a:ext cx="908713" cy="317826"/>
              </a:xfrm>
              <a:custGeom>
                <a:avLst/>
                <a:gdLst>
                  <a:gd name="connsiteX0" fmla="*/ 16184 w 908713"/>
                  <a:gd name="connsiteY0" fmla="*/ 317826 h 317826"/>
                  <a:gd name="connsiteX1" fmla="*/ 2941 w 908713"/>
                  <a:gd name="connsiteY1" fmla="*/ 311035 h 317826"/>
                  <a:gd name="connsiteX2" fmla="*/ 6676 w 908713"/>
                  <a:gd name="connsiteY2" fmla="*/ 288285 h 317826"/>
                  <a:gd name="connsiteX3" fmla="*/ 146914 w 908713"/>
                  <a:gd name="connsiteY3" fmla="*/ 188115 h 317826"/>
                  <a:gd name="connsiteX4" fmla="*/ 403280 w 908713"/>
                  <a:gd name="connsiteY4" fmla="*/ 0 h 317826"/>
                  <a:gd name="connsiteX5" fmla="*/ 448780 w 908713"/>
                  <a:gd name="connsiteY5" fmla="*/ 4414 h 317826"/>
                  <a:gd name="connsiteX6" fmla="*/ 596488 w 908713"/>
                  <a:gd name="connsiteY6" fmla="*/ 84550 h 317826"/>
                  <a:gd name="connsiteX7" fmla="*/ 710920 w 908713"/>
                  <a:gd name="connsiteY7" fmla="*/ 141596 h 317826"/>
                  <a:gd name="connsiteX8" fmla="*/ 831123 w 908713"/>
                  <a:gd name="connsiteY8" fmla="*/ 122241 h 317826"/>
                  <a:gd name="connsiteX9" fmla="*/ 907863 w 908713"/>
                  <a:gd name="connsiteY9" fmla="*/ 174193 h 317826"/>
                  <a:gd name="connsiteX10" fmla="*/ 901072 w 908713"/>
                  <a:gd name="connsiteY10" fmla="*/ 193208 h 317826"/>
                  <a:gd name="connsiteX11" fmla="*/ 708882 w 908713"/>
                  <a:gd name="connsiteY11" fmla="*/ 277419 h 317826"/>
                  <a:gd name="connsiteX12" fmla="*/ 540801 w 908713"/>
                  <a:gd name="connsiteY12" fmla="*/ 235653 h 317826"/>
                  <a:gd name="connsiteX13" fmla="*/ 530614 w 908713"/>
                  <a:gd name="connsiteY13" fmla="*/ 214940 h 317826"/>
                  <a:gd name="connsiteX14" fmla="*/ 551328 w 908713"/>
                  <a:gd name="connsiteY14" fmla="*/ 204753 h 317826"/>
                  <a:gd name="connsiteX15" fmla="*/ 709222 w 908713"/>
                  <a:gd name="connsiteY15" fmla="*/ 244482 h 317826"/>
                  <a:gd name="connsiteX16" fmla="*/ 870851 w 908713"/>
                  <a:gd name="connsiteY16" fmla="*/ 173514 h 317826"/>
                  <a:gd name="connsiteX17" fmla="*/ 831463 w 908713"/>
                  <a:gd name="connsiteY17" fmla="*/ 154838 h 317826"/>
                  <a:gd name="connsiteX18" fmla="*/ 713296 w 908713"/>
                  <a:gd name="connsiteY18" fmla="*/ 174533 h 317826"/>
                  <a:gd name="connsiteX19" fmla="*/ 701751 w 908713"/>
                  <a:gd name="connsiteY19" fmla="*/ 173175 h 317826"/>
                  <a:gd name="connsiteX20" fmla="*/ 579510 w 908713"/>
                  <a:gd name="connsiteY20" fmla="*/ 112054 h 317826"/>
                  <a:gd name="connsiteX21" fmla="*/ 574757 w 908713"/>
                  <a:gd name="connsiteY21" fmla="*/ 108319 h 317826"/>
                  <a:gd name="connsiteX22" fmla="*/ 442669 w 908713"/>
                  <a:gd name="connsiteY22" fmla="*/ 35993 h 317826"/>
                  <a:gd name="connsiteX23" fmla="*/ 403280 w 908713"/>
                  <a:gd name="connsiteY23" fmla="*/ 32258 h 317826"/>
                  <a:gd name="connsiteX24" fmla="*/ 172381 w 908713"/>
                  <a:gd name="connsiteY24" fmla="*/ 208489 h 317826"/>
                  <a:gd name="connsiteX25" fmla="*/ 168306 w 908713"/>
                  <a:gd name="connsiteY25" fmla="*/ 212903 h 317826"/>
                  <a:gd name="connsiteX26" fmla="*/ 25692 w 908713"/>
                  <a:gd name="connsiteY26" fmla="*/ 314770 h 317826"/>
                  <a:gd name="connsiteX27" fmla="*/ 16184 w 908713"/>
                  <a:gd name="connsiteY27" fmla="*/ 317826 h 317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908713" h="317826">
                    <a:moveTo>
                      <a:pt x="16184" y="317826"/>
                    </a:moveTo>
                    <a:cubicBezTo>
                      <a:pt x="11090" y="317826"/>
                      <a:pt x="5997" y="315449"/>
                      <a:pt x="2941" y="311035"/>
                    </a:cubicBezTo>
                    <a:cubicBezTo>
                      <a:pt x="-2152" y="303565"/>
                      <a:pt x="-455" y="293378"/>
                      <a:pt x="6676" y="288285"/>
                    </a:cubicBezTo>
                    <a:lnTo>
                      <a:pt x="146914" y="188115"/>
                    </a:lnTo>
                    <a:cubicBezTo>
                      <a:pt x="162873" y="164346"/>
                      <a:pt x="279681" y="0"/>
                      <a:pt x="403280" y="0"/>
                    </a:cubicBezTo>
                    <a:cubicBezTo>
                      <a:pt x="526879" y="0"/>
                      <a:pt x="434180" y="1358"/>
                      <a:pt x="448780" y="4414"/>
                    </a:cubicBezTo>
                    <a:cubicBezTo>
                      <a:pt x="529595" y="20034"/>
                      <a:pt x="584943" y="72665"/>
                      <a:pt x="596488" y="84550"/>
                    </a:cubicBezTo>
                    <a:lnTo>
                      <a:pt x="710920" y="141596"/>
                    </a:lnTo>
                    <a:cubicBezTo>
                      <a:pt x="730274" y="136842"/>
                      <a:pt x="792414" y="122241"/>
                      <a:pt x="831123" y="122241"/>
                    </a:cubicBezTo>
                    <a:cubicBezTo>
                      <a:pt x="889527" y="122241"/>
                      <a:pt x="906845" y="172156"/>
                      <a:pt x="907863" y="174193"/>
                    </a:cubicBezTo>
                    <a:cubicBezTo>
                      <a:pt x="910240" y="181324"/>
                      <a:pt x="907523" y="189134"/>
                      <a:pt x="901072" y="193208"/>
                    </a:cubicBezTo>
                    <a:cubicBezTo>
                      <a:pt x="887490" y="201697"/>
                      <a:pt x="767965" y="277419"/>
                      <a:pt x="708882" y="277419"/>
                    </a:cubicBezTo>
                    <a:cubicBezTo>
                      <a:pt x="649799" y="277419"/>
                      <a:pt x="545554" y="237351"/>
                      <a:pt x="540801" y="235653"/>
                    </a:cubicBezTo>
                    <a:cubicBezTo>
                      <a:pt x="532312" y="232597"/>
                      <a:pt x="527558" y="223429"/>
                      <a:pt x="530614" y="214940"/>
                    </a:cubicBezTo>
                    <a:cubicBezTo>
                      <a:pt x="533670" y="206451"/>
                      <a:pt x="542839" y="201697"/>
                      <a:pt x="551328" y="204753"/>
                    </a:cubicBezTo>
                    <a:cubicBezTo>
                      <a:pt x="583925" y="215959"/>
                      <a:pt x="675945" y="244482"/>
                      <a:pt x="709222" y="244482"/>
                    </a:cubicBezTo>
                    <a:cubicBezTo>
                      <a:pt x="742498" y="244482"/>
                      <a:pt x="829425" y="198981"/>
                      <a:pt x="870851" y="173514"/>
                    </a:cubicBezTo>
                    <a:cubicBezTo>
                      <a:pt x="864400" y="165025"/>
                      <a:pt x="852515" y="154838"/>
                      <a:pt x="831463" y="154838"/>
                    </a:cubicBezTo>
                    <a:cubicBezTo>
                      <a:pt x="790036" y="154838"/>
                      <a:pt x="713975" y="174533"/>
                      <a:pt x="713296" y="174533"/>
                    </a:cubicBezTo>
                    <a:cubicBezTo>
                      <a:pt x="709561" y="175551"/>
                      <a:pt x="705486" y="175212"/>
                      <a:pt x="701751" y="173175"/>
                    </a:cubicBezTo>
                    <a:lnTo>
                      <a:pt x="579510" y="112054"/>
                    </a:lnTo>
                    <a:cubicBezTo>
                      <a:pt x="577812" y="111035"/>
                      <a:pt x="576115" y="110017"/>
                      <a:pt x="574757" y="108319"/>
                    </a:cubicBezTo>
                    <a:cubicBezTo>
                      <a:pt x="574417" y="107640"/>
                      <a:pt x="521106" y="51273"/>
                      <a:pt x="442669" y="35993"/>
                    </a:cubicBezTo>
                    <a:cubicBezTo>
                      <a:pt x="429766" y="33616"/>
                      <a:pt x="416862" y="32258"/>
                      <a:pt x="403280" y="32258"/>
                    </a:cubicBezTo>
                    <a:cubicBezTo>
                      <a:pt x="290207" y="32258"/>
                      <a:pt x="173399" y="206451"/>
                      <a:pt x="172381" y="208489"/>
                    </a:cubicBezTo>
                    <a:cubicBezTo>
                      <a:pt x="171362" y="210186"/>
                      <a:pt x="170004" y="211545"/>
                      <a:pt x="168306" y="212903"/>
                    </a:cubicBezTo>
                    <a:lnTo>
                      <a:pt x="25692" y="314770"/>
                    </a:lnTo>
                    <a:cubicBezTo>
                      <a:pt x="22975" y="316807"/>
                      <a:pt x="19579" y="317826"/>
                      <a:pt x="16184" y="317826"/>
                    </a:cubicBezTo>
                    <a:close/>
                  </a:path>
                </a:pathLst>
              </a:custGeom>
              <a:grpFill/>
              <a:ln w="3393" cap="flat">
                <a:noFill/>
                <a:prstDash val="solid"/>
                <a:miter/>
              </a:ln>
            </p:spPr>
            <p:txBody>
              <a:bodyPr rtlCol="0" anchor="ctr"/>
              <a:lstStyle/>
              <a:p>
                <a:endParaRPr lang="de-DE" dirty="0">
                  <a:solidFill>
                    <a:schemeClr val="bg1"/>
                  </a:solidFill>
                </a:endParaRPr>
              </a:p>
            </p:txBody>
          </p:sp>
          <p:sp>
            <p:nvSpPr>
              <p:cNvPr id="42" name="Freeform 41">
                <a:extLst>
                  <a:ext uri="{FF2B5EF4-FFF2-40B4-BE49-F238E27FC236}">
                    <a16:creationId xmlns:a16="http://schemas.microsoft.com/office/drawing/2014/main" id="{2E4C1E44-586F-2F70-7563-B92333982FDD}"/>
                  </a:ext>
                </a:extLst>
              </p:cNvPr>
              <p:cNvSpPr/>
              <p:nvPr/>
            </p:nvSpPr>
            <p:spPr>
              <a:xfrm>
                <a:off x="8173724" y="1450646"/>
                <a:ext cx="147992" cy="126655"/>
              </a:xfrm>
              <a:custGeom>
                <a:avLst/>
                <a:gdLst>
                  <a:gd name="connsiteX0" fmla="*/ 99585 w 147992"/>
                  <a:gd name="connsiteY0" fmla="*/ 125636 h 126655"/>
                  <a:gd name="connsiteX1" fmla="*/ 96530 w 147992"/>
                  <a:gd name="connsiteY1" fmla="*/ 125636 h 126655"/>
                  <a:gd name="connsiteX2" fmla="*/ 83626 w 147992"/>
                  <a:gd name="connsiteY2" fmla="*/ 106621 h 126655"/>
                  <a:gd name="connsiteX3" fmla="*/ 98227 w 147992"/>
                  <a:gd name="connsiteY3" fmla="*/ 33277 h 126655"/>
                  <a:gd name="connsiteX4" fmla="*/ 29976 w 147992"/>
                  <a:gd name="connsiteY4" fmla="*/ 86248 h 126655"/>
                  <a:gd name="connsiteX5" fmla="*/ 7226 w 147992"/>
                  <a:gd name="connsiteY5" fmla="*/ 91002 h 126655"/>
                  <a:gd name="connsiteX6" fmla="*/ 2811 w 147992"/>
                  <a:gd name="connsiteY6" fmla="*/ 68251 h 126655"/>
                  <a:gd name="connsiteX7" fmla="*/ 118261 w 147992"/>
                  <a:gd name="connsiteY7" fmla="*/ 0 h 126655"/>
                  <a:gd name="connsiteX8" fmla="*/ 130824 w 147992"/>
                  <a:gd name="connsiteY8" fmla="*/ 6112 h 126655"/>
                  <a:gd name="connsiteX9" fmla="*/ 134220 w 147992"/>
                  <a:gd name="connsiteY9" fmla="*/ 19694 h 126655"/>
                  <a:gd name="connsiteX10" fmla="*/ 115544 w 147992"/>
                  <a:gd name="connsiteY10" fmla="*/ 113412 h 126655"/>
                  <a:gd name="connsiteX11" fmla="*/ 99585 w 147992"/>
                  <a:gd name="connsiteY11" fmla="*/ 126655 h 126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7992" h="126655">
                    <a:moveTo>
                      <a:pt x="99585" y="125636"/>
                    </a:moveTo>
                    <a:cubicBezTo>
                      <a:pt x="98566" y="125636"/>
                      <a:pt x="97548" y="125636"/>
                      <a:pt x="96530" y="125636"/>
                    </a:cubicBezTo>
                    <a:cubicBezTo>
                      <a:pt x="87701" y="123939"/>
                      <a:pt x="81928" y="115450"/>
                      <a:pt x="83626" y="106621"/>
                    </a:cubicBezTo>
                    <a:lnTo>
                      <a:pt x="98227" y="33277"/>
                    </a:lnTo>
                    <a:cubicBezTo>
                      <a:pt x="68346" y="35993"/>
                      <a:pt x="55783" y="47199"/>
                      <a:pt x="29976" y="86248"/>
                    </a:cubicBezTo>
                    <a:cubicBezTo>
                      <a:pt x="24883" y="93718"/>
                      <a:pt x="15036" y="95755"/>
                      <a:pt x="7226" y="91002"/>
                    </a:cubicBezTo>
                    <a:cubicBezTo>
                      <a:pt x="-244" y="85908"/>
                      <a:pt x="-2282" y="76061"/>
                      <a:pt x="2811" y="68251"/>
                    </a:cubicBezTo>
                    <a:cubicBezTo>
                      <a:pt x="37446" y="15959"/>
                      <a:pt x="57819" y="0"/>
                      <a:pt x="118261" y="0"/>
                    </a:cubicBezTo>
                    <a:cubicBezTo>
                      <a:pt x="178702" y="0"/>
                      <a:pt x="127769" y="2037"/>
                      <a:pt x="130824" y="6112"/>
                    </a:cubicBezTo>
                    <a:cubicBezTo>
                      <a:pt x="133881" y="9847"/>
                      <a:pt x="135239" y="14941"/>
                      <a:pt x="134220" y="19694"/>
                    </a:cubicBezTo>
                    <a:lnTo>
                      <a:pt x="115544" y="113412"/>
                    </a:lnTo>
                    <a:cubicBezTo>
                      <a:pt x="113847" y="121222"/>
                      <a:pt x="107055" y="126655"/>
                      <a:pt x="99585" y="126655"/>
                    </a:cubicBezTo>
                    <a:close/>
                  </a:path>
                </a:pathLst>
              </a:custGeom>
              <a:grpFill/>
              <a:ln w="3393" cap="flat">
                <a:noFill/>
                <a:prstDash val="solid"/>
                <a:miter/>
              </a:ln>
            </p:spPr>
            <p:txBody>
              <a:bodyPr rtlCol="0" anchor="ctr"/>
              <a:lstStyle/>
              <a:p>
                <a:endParaRPr lang="de-DE" dirty="0">
                  <a:solidFill>
                    <a:schemeClr val="bg1"/>
                  </a:solidFill>
                </a:endParaRPr>
              </a:p>
            </p:txBody>
          </p:sp>
          <p:sp>
            <p:nvSpPr>
              <p:cNvPr id="43" name="Freeform 42">
                <a:extLst>
                  <a:ext uri="{FF2B5EF4-FFF2-40B4-BE49-F238E27FC236}">
                    <a16:creationId xmlns:a16="http://schemas.microsoft.com/office/drawing/2014/main" id="{B9DEECB6-5C22-843B-35EF-A5FB72C56F69}"/>
                  </a:ext>
                </a:extLst>
              </p:cNvPr>
              <p:cNvSpPr/>
              <p:nvPr/>
            </p:nvSpPr>
            <p:spPr>
              <a:xfrm>
                <a:off x="7666079" y="1388507"/>
                <a:ext cx="213901" cy="118505"/>
              </a:xfrm>
              <a:custGeom>
                <a:avLst/>
                <a:gdLst>
                  <a:gd name="connsiteX0" fmla="*/ 16399 w 213901"/>
                  <a:gd name="connsiteY0" fmla="*/ 118506 h 118505"/>
                  <a:gd name="connsiteX1" fmla="*/ 1459 w 213901"/>
                  <a:gd name="connsiteY1" fmla="*/ 108998 h 118505"/>
                  <a:gd name="connsiteX2" fmla="*/ 9268 w 213901"/>
                  <a:gd name="connsiteY2" fmla="*/ 87266 h 118505"/>
                  <a:gd name="connsiteX3" fmla="*/ 58165 w 213901"/>
                  <a:gd name="connsiteY3" fmla="*/ 50255 h 118505"/>
                  <a:gd name="connsiteX4" fmla="*/ 136602 w 213901"/>
                  <a:gd name="connsiteY4" fmla="*/ 0 h 118505"/>
                  <a:gd name="connsiteX5" fmla="*/ 155278 w 213901"/>
                  <a:gd name="connsiteY5" fmla="*/ 4754 h 118505"/>
                  <a:gd name="connsiteX6" fmla="*/ 188555 w 213901"/>
                  <a:gd name="connsiteY6" fmla="*/ 29881 h 118505"/>
                  <a:gd name="connsiteX7" fmla="*/ 201798 w 213901"/>
                  <a:gd name="connsiteY7" fmla="*/ 41087 h 118505"/>
                  <a:gd name="connsiteX8" fmla="*/ 213683 w 213901"/>
                  <a:gd name="connsiteY8" fmla="*/ 59762 h 118505"/>
                  <a:gd name="connsiteX9" fmla="*/ 194667 w 213901"/>
                  <a:gd name="connsiteY9" fmla="*/ 73005 h 118505"/>
                  <a:gd name="connsiteX10" fmla="*/ 166484 w 213901"/>
                  <a:gd name="connsiteY10" fmla="*/ 53990 h 118505"/>
                  <a:gd name="connsiteX11" fmla="*/ 141017 w 213901"/>
                  <a:gd name="connsiteY11" fmla="*/ 33956 h 118505"/>
                  <a:gd name="connsiteX12" fmla="*/ 141017 w 213901"/>
                  <a:gd name="connsiteY12" fmla="*/ 33956 h 118505"/>
                  <a:gd name="connsiteX13" fmla="*/ 136942 w 213901"/>
                  <a:gd name="connsiteY13" fmla="*/ 32598 h 118505"/>
                  <a:gd name="connsiteX14" fmla="*/ 78878 w 213901"/>
                  <a:gd name="connsiteY14" fmla="*/ 75382 h 118505"/>
                  <a:gd name="connsiteX15" fmla="*/ 22850 w 213901"/>
                  <a:gd name="connsiteY15" fmla="*/ 116808 h 118505"/>
                  <a:gd name="connsiteX16" fmla="*/ 16059 w 213901"/>
                  <a:gd name="connsiteY16" fmla="*/ 118166 h 118505"/>
                  <a:gd name="connsiteX17" fmla="*/ 200779 w 213901"/>
                  <a:gd name="connsiteY17" fmla="*/ 41426 h 118505"/>
                  <a:gd name="connsiteX18" fmla="*/ 200779 w 213901"/>
                  <a:gd name="connsiteY18" fmla="*/ 41426 h 118505"/>
                  <a:gd name="connsiteX19" fmla="*/ 200779 w 213901"/>
                  <a:gd name="connsiteY19" fmla="*/ 41426 h 1185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13901" h="118505">
                    <a:moveTo>
                      <a:pt x="16399" y="118506"/>
                    </a:moveTo>
                    <a:cubicBezTo>
                      <a:pt x="10287" y="118506"/>
                      <a:pt x="4515" y="115110"/>
                      <a:pt x="1459" y="108998"/>
                    </a:cubicBezTo>
                    <a:cubicBezTo>
                      <a:pt x="-2276" y="100849"/>
                      <a:pt x="1459" y="91001"/>
                      <a:pt x="9268" y="87266"/>
                    </a:cubicBezTo>
                    <a:cubicBezTo>
                      <a:pt x="19116" y="82852"/>
                      <a:pt x="39828" y="65535"/>
                      <a:pt x="58165" y="50255"/>
                    </a:cubicBezTo>
                    <a:cubicBezTo>
                      <a:pt x="100270" y="15280"/>
                      <a:pt x="120643" y="0"/>
                      <a:pt x="136602" y="0"/>
                    </a:cubicBezTo>
                    <a:cubicBezTo>
                      <a:pt x="152562" y="0"/>
                      <a:pt x="148827" y="1698"/>
                      <a:pt x="155278" y="4754"/>
                    </a:cubicBezTo>
                    <a:cubicBezTo>
                      <a:pt x="167503" y="10526"/>
                      <a:pt x="178708" y="20713"/>
                      <a:pt x="188555" y="29881"/>
                    </a:cubicBezTo>
                    <a:cubicBezTo>
                      <a:pt x="192969" y="33956"/>
                      <a:pt x="199082" y="39389"/>
                      <a:pt x="201798" y="41087"/>
                    </a:cubicBezTo>
                    <a:cubicBezTo>
                      <a:pt x="209947" y="43124"/>
                      <a:pt x="215041" y="51273"/>
                      <a:pt x="213683" y="59762"/>
                    </a:cubicBezTo>
                    <a:cubicBezTo>
                      <a:pt x="211985" y="68591"/>
                      <a:pt x="203835" y="74703"/>
                      <a:pt x="194667" y="73005"/>
                    </a:cubicBezTo>
                    <a:cubicBezTo>
                      <a:pt x="185499" y="71307"/>
                      <a:pt x="177689" y="64176"/>
                      <a:pt x="166484" y="53990"/>
                    </a:cubicBezTo>
                    <a:cubicBezTo>
                      <a:pt x="158674" y="46859"/>
                      <a:pt x="148487" y="37691"/>
                      <a:pt x="141017" y="33956"/>
                    </a:cubicBezTo>
                    <a:cubicBezTo>
                      <a:pt x="141017" y="33956"/>
                      <a:pt x="141017" y="33956"/>
                      <a:pt x="141017" y="33956"/>
                    </a:cubicBezTo>
                    <a:cubicBezTo>
                      <a:pt x="138980" y="32937"/>
                      <a:pt x="137621" y="32598"/>
                      <a:pt x="136942" y="32598"/>
                    </a:cubicBezTo>
                    <a:cubicBezTo>
                      <a:pt x="127435" y="34974"/>
                      <a:pt x="96874" y="60102"/>
                      <a:pt x="78878" y="75382"/>
                    </a:cubicBezTo>
                    <a:cubicBezTo>
                      <a:pt x="56127" y="94057"/>
                      <a:pt x="36433" y="110356"/>
                      <a:pt x="22850" y="116808"/>
                    </a:cubicBezTo>
                    <a:cubicBezTo>
                      <a:pt x="20474" y="117827"/>
                      <a:pt x="18437" y="118166"/>
                      <a:pt x="16059" y="118166"/>
                    </a:cubicBezTo>
                    <a:close/>
                    <a:moveTo>
                      <a:pt x="200779" y="41426"/>
                    </a:moveTo>
                    <a:cubicBezTo>
                      <a:pt x="200779" y="41426"/>
                      <a:pt x="200779" y="41426"/>
                      <a:pt x="200779" y="41426"/>
                    </a:cubicBezTo>
                    <a:cubicBezTo>
                      <a:pt x="200779" y="41426"/>
                      <a:pt x="200779" y="41426"/>
                      <a:pt x="200779" y="41426"/>
                    </a:cubicBezTo>
                    <a:close/>
                  </a:path>
                </a:pathLst>
              </a:custGeom>
              <a:grpFill/>
              <a:ln w="3393" cap="flat">
                <a:noFill/>
                <a:prstDash val="solid"/>
                <a:miter/>
              </a:ln>
            </p:spPr>
            <p:txBody>
              <a:bodyPr rtlCol="0" anchor="ctr"/>
              <a:lstStyle/>
              <a:p>
                <a:endParaRPr lang="de-DE" dirty="0">
                  <a:solidFill>
                    <a:schemeClr val="bg1"/>
                  </a:solidFill>
                </a:endParaRPr>
              </a:p>
            </p:txBody>
          </p:sp>
          <p:sp>
            <p:nvSpPr>
              <p:cNvPr id="44" name="Freeform 43">
                <a:extLst>
                  <a:ext uri="{FF2B5EF4-FFF2-40B4-BE49-F238E27FC236}">
                    <a16:creationId xmlns:a16="http://schemas.microsoft.com/office/drawing/2014/main" id="{83E0BBE0-F89D-D63D-B91B-580C3EB844DA}"/>
                  </a:ext>
                </a:extLst>
              </p:cNvPr>
              <p:cNvSpPr/>
              <p:nvPr/>
            </p:nvSpPr>
            <p:spPr>
              <a:xfrm>
                <a:off x="7798183" y="1307353"/>
                <a:ext cx="246010" cy="117486"/>
              </a:xfrm>
              <a:custGeom>
                <a:avLst/>
                <a:gdLst>
                  <a:gd name="connsiteX0" fmla="*/ 16383 w 246010"/>
                  <a:gd name="connsiteY0" fmla="*/ 117487 h 117486"/>
                  <a:gd name="connsiteX1" fmla="*/ 4838 w 246010"/>
                  <a:gd name="connsiteY1" fmla="*/ 112733 h 117486"/>
                  <a:gd name="connsiteX2" fmla="*/ 4838 w 246010"/>
                  <a:gd name="connsiteY2" fmla="*/ 89643 h 117486"/>
                  <a:gd name="connsiteX3" fmla="*/ 4838 w 246010"/>
                  <a:gd name="connsiteY3" fmla="*/ 89643 h 117486"/>
                  <a:gd name="connsiteX4" fmla="*/ 127079 w 246010"/>
                  <a:gd name="connsiteY4" fmla="*/ 0 h 117486"/>
                  <a:gd name="connsiteX5" fmla="*/ 209592 w 246010"/>
                  <a:gd name="connsiteY5" fmla="*/ 44822 h 117486"/>
                  <a:gd name="connsiteX6" fmla="*/ 234719 w 246010"/>
                  <a:gd name="connsiteY6" fmla="*/ 62818 h 117486"/>
                  <a:gd name="connsiteX7" fmla="*/ 245246 w 246010"/>
                  <a:gd name="connsiteY7" fmla="*/ 83192 h 117486"/>
                  <a:gd name="connsiteX8" fmla="*/ 224872 w 246010"/>
                  <a:gd name="connsiteY8" fmla="*/ 93718 h 117486"/>
                  <a:gd name="connsiteX9" fmla="*/ 189558 w 246010"/>
                  <a:gd name="connsiteY9" fmla="*/ 70288 h 117486"/>
                  <a:gd name="connsiteX10" fmla="*/ 127079 w 246010"/>
                  <a:gd name="connsiteY10" fmla="*/ 32258 h 117486"/>
                  <a:gd name="connsiteX11" fmla="*/ 28268 w 246010"/>
                  <a:gd name="connsiteY11" fmla="*/ 112054 h 117486"/>
                  <a:gd name="connsiteX12" fmla="*/ 27929 w 246010"/>
                  <a:gd name="connsiteY12" fmla="*/ 112394 h 117486"/>
                  <a:gd name="connsiteX13" fmla="*/ 16383 w 246010"/>
                  <a:gd name="connsiteY13" fmla="*/ 117147 h 1174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46010" h="117486">
                    <a:moveTo>
                      <a:pt x="16383" y="117487"/>
                    </a:moveTo>
                    <a:cubicBezTo>
                      <a:pt x="12309" y="117487"/>
                      <a:pt x="8234" y="115789"/>
                      <a:pt x="4838" y="112733"/>
                    </a:cubicBezTo>
                    <a:cubicBezTo>
                      <a:pt x="-1613" y="106282"/>
                      <a:pt x="-1613" y="96095"/>
                      <a:pt x="4838" y="89643"/>
                    </a:cubicBezTo>
                    <a:lnTo>
                      <a:pt x="4838" y="89643"/>
                    </a:lnTo>
                    <a:cubicBezTo>
                      <a:pt x="30645" y="62479"/>
                      <a:pt x="94481" y="0"/>
                      <a:pt x="127079" y="0"/>
                    </a:cubicBezTo>
                    <a:cubicBezTo>
                      <a:pt x="159677" y="0"/>
                      <a:pt x="176655" y="19355"/>
                      <a:pt x="209592" y="44822"/>
                    </a:cubicBezTo>
                    <a:cubicBezTo>
                      <a:pt x="218760" y="51952"/>
                      <a:pt x="230984" y="61460"/>
                      <a:pt x="234719" y="62818"/>
                    </a:cubicBezTo>
                    <a:cubicBezTo>
                      <a:pt x="243208" y="65535"/>
                      <a:pt x="247962" y="74703"/>
                      <a:pt x="245246" y="83192"/>
                    </a:cubicBezTo>
                    <a:cubicBezTo>
                      <a:pt x="242529" y="91681"/>
                      <a:pt x="233361" y="96434"/>
                      <a:pt x="224872" y="93718"/>
                    </a:cubicBezTo>
                    <a:cubicBezTo>
                      <a:pt x="216722" y="91001"/>
                      <a:pt x="207215" y="83871"/>
                      <a:pt x="189558" y="70288"/>
                    </a:cubicBezTo>
                    <a:cubicBezTo>
                      <a:pt x="172241" y="57046"/>
                      <a:pt x="140322" y="32258"/>
                      <a:pt x="127079" y="32258"/>
                    </a:cubicBezTo>
                    <a:cubicBezTo>
                      <a:pt x="116214" y="32258"/>
                      <a:pt x="73769" y="64516"/>
                      <a:pt x="28268" y="112054"/>
                    </a:cubicBezTo>
                    <a:cubicBezTo>
                      <a:pt x="28268" y="112054"/>
                      <a:pt x="28268" y="112054"/>
                      <a:pt x="27929" y="112394"/>
                    </a:cubicBezTo>
                    <a:cubicBezTo>
                      <a:pt x="24872" y="115450"/>
                      <a:pt x="20458" y="117147"/>
                      <a:pt x="16383" y="117147"/>
                    </a:cubicBezTo>
                    <a:close/>
                  </a:path>
                </a:pathLst>
              </a:custGeom>
              <a:grpFill/>
              <a:ln w="3393" cap="flat">
                <a:noFill/>
                <a:prstDash val="solid"/>
                <a:miter/>
              </a:ln>
            </p:spPr>
            <p:txBody>
              <a:bodyPr rtlCol="0" anchor="ctr"/>
              <a:lstStyle/>
              <a:p>
                <a:endParaRPr lang="de-DE" dirty="0">
                  <a:solidFill>
                    <a:schemeClr val="bg1"/>
                  </a:solidFill>
                </a:endParaRPr>
              </a:p>
            </p:txBody>
          </p:sp>
          <p:sp>
            <p:nvSpPr>
              <p:cNvPr id="45" name="Freeform 44">
                <a:extLst>
                  <a:ext uri="{FF2B5EF4-FFF2-40B4-BE49-F238E27FC236}">
                    <a16:creationId xmlns:a16="http://schemas.microsoft.com/office/drawing/2014/main" id="{391334EF-18FD-26A7-7B8D-6071681EA9C1}"/>
                  </a:ext>
                </a:extLst>
              </p:cNvPr>
              <p:cNvSpPr/>
              <p:nvPr/>
            </p:nvSpPr>
            <p:spPr>
              <a:xfrm>
                <a:off x="7970199" y="1368473"/>
                <a:ext cx="256590" cy="251839"/>
              </a:xfrm>
              <a:custGeom>
                <a:avLst/>
                <a:gdLst>
                  <a:gd name="connsiteX0" fmla="*/ 240292 w 256590"/>
                  <a:gd name="connsiteY0" fmla="*/ 249235 h 251839"/>
                  <a:gd name="connsiteX1" fmla="*/ 223993 w 256590"/>
                  <a:gd name="connsiteY1" fmla="*/ 232937 h 251839"/>
                  <a:gd name="connsiteX2" fmla="*/ 205657 w 256590"/>
                  <a:gd name="connsiteY2" fmla="*/ 167062 h 251839"/>
                  <a:gd name="connsiteX3" fmla="*/ 158798 w 256590"/>
                  <a:gd name="connsiteY3" fmla="*/ 111035 h 251839"/>
                  <a:gd name="connsiteX4" fmla="*/ 136727 w 256590"/>
                  <a:gd name="connsiteY4" fmla="*/ 85908 h 251839"/>
                  <a:gd name="connsiteX5" fmla="*/ 77304 w 256590"/>
                  <a:gd name="connsiteY5" fmla="*/ 32597 h 251839"/>
                  <a:gd name="connsiteX6" fmla="*/ 66098 w 256590"/>
                  <a:gd name="connsiteY6" fmla="*/ 34974 h 251839"/>
                  <a:gd name="connsiteX7" fmla="*/ 29426 w 256590"/>
                  <a:gd name="connsiteY7" fmla="*/ 66553 h 251839"/>
                  <a:gd name="connsiteX8" fmla="*/ 6676 w 256590"/>
                  <a:gd name="connsiteY8" fmla="*/ 69949 h 251839"/>
                  <a:gd name="connsiteX9" fmla="*/ 2941 w 256590"/>
                  <a:gd name="connsiteY9" fmla="*/ 47199 h 251839"/>
                  <a:gd name="connsiteX10" fmla="*/ 53535 w 256590"/>
                  <a:gd name="connsiteY10" fmla="*/ 4754 h 251839"/>
                  <a:gd name="connsiteX11" fmla="*/ 53875 w 256590"/>
                  <a:gd name="connsiteY11" fmla="*/ 4754 h 251839"/>
                  <a:gd name="connsiteX12" fmla="*/ 77304 w 256590"/>
                  <a:gd name="connsiteY12" fmla="*/ 0 h 251839"/>
                  <a:gd name="connsiteX13" fmla="*/ 164231 w 256590"/>
                  <a:gd name="connsiteY13" fmla="*/ 68251 h 251839"/>
                  <a:gd name="connsiteX14" fmla="*/ 165589 w 256590"/>
                  <a:gd name="connsiteY14" fmla="*/ 70628 h 251839"/>
                  <a:gd name="connsiteX15" fmla="*/ 181548 w 256590"/>
                  <a:gd name="connsiteY15" fmla="*/ 87606 h 251839"/>
                  <a:gd name="connsiteX16" fmla="*/ 233840 w 256590"/>
                  <a:gd name="connsiteY16" fmla="*/ 150764 h 251839"/>
                  <a:gd name="connsiteX17" fmla="*/ 256591 w 256590"/>
                  <a:gd name="connsiteY17" fmla="*/ 232937 h 251839"/>
                  <a:gd name="connsiteX18" fmla="*/ 240292 w 256590"/>
                  <a:gd name="connsiteY18" fmla="*/ 249235 h 251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56590" h="251839">
                    <a:moveTo>
                      <a:pt x="240292" y="249235"/>
                    </a:moveTo>
                    <a:cubicBezTo>
                      <a:pt x="231124" y="249235"/>
                      <a:pt x="223993" y="242105"/>
                      <a:pt x="223993" y="232937"/>
                    </a:cubicBezTo>
                    <a:cubicBezTo>
                      <a:pt x="223993" y="209847"/>
                      <a:pt x="217881" y="188455"/>
                      <a:pt x="205657" y="167062"/>
                    </a:cubicBezTo>
                    <a:cubicBezTo>
                      <a:pt x="191735" y="143293"/>
                      <a:pt x="172720" y="124618"/>
                      <a:pt x="158798" y="111035"/>
                    </a:cubicBezTo>
                    <a:cubicBezTo>
                      <a:pt x="148611" y="100849"/>
                      <a:pt x="140801" y="93378"/>
                      <a:pt x="136727" y="85908"/>
                    </a:cubicBezTo>
                    <a:cubicBezTo>
                      <a:pt x="120767" y="63158"/>
                      <a:pt x="91905" y="32597"/>
                      <a:pt x="77304" y="32597"/>
                    </a:cubicBezTo>
                    <a:cubicBezTo>
                      <a:pt x="62703" y="32597"/>
                      <a:pt x="70513" y="33277"/>
                      <a:pt x="66098" y="34974"/>
                    </a:cubicBezTo>
                    <a:cubicBezTo>
                      <a:pt x="49799" y="41766"/>
                      <a:pt x="34180" y="60102"/>
                      <a:pt x="29426" y="66553"/>
                    </a:cubicBezTo>
                    <a:cubicBezTo>
                      <a:pt x="23993" y="73684"/>
                      <a:pt x="13807" y="75382"/>
                      <a:pt x="6676" y="69949"/>
                    </a:cubicBezTo>
                    <a:cubicBezTo>
                      <a:pt x="-455" y="64516"/>
                      <a:pt x="-2152" y="54329"/>
                      <a:pt x="2941" y="47199"/>
                    </a:cubicBezTo>
                    <a:cubicBezTo>
                      <a:pt x="3959" y="45840"/>
                      <a:pt x="25351" y="16638"/>
                      <a:pt x="53535" y="4754"/>
                    </a:cubicBezTo>
                    <a:cubicBezTo>
                      <a:pt x="53535" y="4754"/>
                      <a:pt x="53535" y="4754"/>
                      <a:pt x="53875" y="4754"/>
                    </a:cubicBezTo>
                    <a:cubicBezTo>
                      <a:pt x="62024" y="1358"/>
                      <a:pt x="69834" y="0"/>
                      <a:pt x="77304" y="0"/>
                    </a:cubicBezTo>
                    <a:cubicBezTo>
                      <a:pt x="115334" y="0"/>
                      <a:pt x="156421" y="56706"/>
                      <a:pt x="164231" y="68251"/>
                    </a:cubicBezTo>
                    <a:cubicBezTo>
                      <a:pt x="164910" y="68930"/>
                      <a:pt x="165249" y="69949"/>
                      <a:pt x="165589" y="70628"/>
                    </a:cubicBezTo>
                    <a:cubicBezTo>
                      <a:pt x="166947" y="73344"/>
                      <a:pt x="175097" y="81494"/>
                      <a:pt x="181548" y="87606"/>
                    </a:cubicBezTo>
                    <a:cubicBezTo>
                      <a:pt x="196828" y="102546"/>
                      <a:pt x="217881" y="123259"/>
                      <a:pt x="233840" y="150764"/>
                    </a:cubicBezTo>
                    <a:cubicBezTo>
                      <a:pt x="248781" y="176910"/>
                      <a:pt x="256591" y="204414"/>
                      <a:pt x="256591" y="232937"/>
                    </a:cubicBezTo>
                    <a:cubicBezTo>
                      <a:pt x="256591" y="261460"/>
                      <a:pt x="249460" y="249235"/>
                      <a:pt x="240292" y="249235"/>
                    </a:cubicBezTo>
                    <a:close/>
                  </a:path>
                </a:pathLst>
              </a:custGeom>
              <a:grpFill/>
              <a:ln w="3393" cap="flat">
                <a:noFill/>
                <a:prstDash val="solid"/>
                <a:miter/>
              </a:ln>
            </p:spPr>
            <p:txBody>
              <a:bodyPr rtlCol="0" anchor="ctr"/>
              <a:lstStyle/>
              <a:p>
                <a:endParaRPr lang="de-DE" dirty="0">
                  <a:solidFill>
                    <a:schemeClr val="bg1"/>
                  </a:solidFill>
                </a:endParaRPr>
              </a:p>
            </p:txBody>
          </p:sp>
          <p:sp>
            <p:nvSpPr>
              <p:cNvPr id="46" name="Freeform 45">
                <a:extLst>
                  <a:ext uri="{FF2B5EF4-FFF2-40B4-BE49-F238E27FC236}">
                    <a16:creationId xmlns:a16="http://schemas.microsoft.com/office/drawing/2014/main" id="{CA447B86-7A27-8F00-E18A-8CC612FC87E1}"/>
                  </a:ext>
                </a:extLst>
              </p:cNvPr>
              <p:cNvSpPr/>
              <p:nvPr/>
            </p:nvSpPr>
            <p:spPr>
              <a:xfrm>
                <a:off x="7908964" y="940858"/>
                <a:ext cx="297298" cy="278549"/>
              </a:xfrm>
              <a:custGeom>
                <a:avLst/>
                <a:gdLst>
                  <a:gd name="connsiteX0" fmla="*/ 91681 w 297298"/>
                  <a:gd name="connsiteY0" fmla="*/ 278210 h 278549"/>
                  <a:gd name="connsiteX1" fmla="*/ 56027 w 297298"/>
                  <a:gd name="connsiteY1" fmla="*/ 277531 h 278549"/>
                  <a:gd name="connsiteX2" fmla="*/ 16299 w 297298"/>
                  <a:gd name="connsiteY2" fmla="*/ 276852 h 278549"/>
                  <a:gd name="connsiteX3" fmla="*/ 4754 w 297298"/>
                  <a:gd name="connsiteY3" fmla="*/ 272098 h 278549"/>
                  <a:gd name="connsiteX4" fmla="*/ 0 w 297298"/>
                  <a:gd name="connsiteY4" fmla="*/ 260553 h 278549"/>
                  <a:gd name="connsiteX5" fmla="*/ 206791 w 297298"/>
                  <a:gd name="connsiteY5" fmla="*/ 39501 h 278549"/>
                  <a:gd name="connsiteX6" fmla="*/ 267572 w 297298"/>
                  <a:gd name="connsiteY6" fmla="*/ 7243 h 278549"/>
                  <a:gd name="connsiteX7" fmla="*/ 287605 w 297298"/>
                  <a:gd name="connsiteY7" fmla="*/ 1470 h 278549"/>
                  <a:gd name="connsiteX8" fmla="*/ 296774 w 297298"/>
                  <a:gd name="connsiteY8" fmla="*/ 20486 h 278549"/>
                  <a:gd name="connsiteX9" fmla="*/ 284210 w 297298"/>
                  <a:gd name="connsiteY9" fmla="*/ 79569 h 278549"/>
                  <a:gd name="connsiteX10" fmla="*/ 217657 w 297298"/>
                  <a:gd name="connsiteY10" fmla="*/ 239500 h 278549"/>
                  <a:gd name="connsiteX11" fmla="*/ 91342 w 297298"/>
                  <a:gd name="connsiteY11" fmla="*/ 278550 h 278549"/>
                  <a:gd name="connsiteX12" fmla="*/ 33277 w 297298"/>
                  <a:gd name="connsiteY12" fmla="*/ 244254 h 278549"/>
                  <a:gd name="connsiteX13" fmla="*/ 56706 w 297298"/>
                  <a:gd name="connsiteY13" fmla="*/ 244933 h 278549"/>
                  <a:gd name="connsiteX14" fmla="*/ 195246 w 297298"/>
                  <a:gd name="connsiteY14" fmla="*/ 215731 h 278549"/>
                  <a:gd name="connsiteX15" fmla="*/ 252292 w 297298"/>
                  <a:gd name="connsiteY15" fmla="*/ 73117 h 278549"/>
                  <a:gd name="connsiteX16" fmla="*/ 256366 w 297298"/>
                  <a:gd name="connsiteY16" fmla="*/ 53083 h 278549"/>
                  <a:gd name="connsiteX17" fmla="*/ 220034 w 297298"/>
                  <a:gd name="connsiteY17" fmla="*/ 69382 h 278549"/>
                  <a:gd name="connsiteX18" fmla="*/ 33617 w 297298"/>
                  <a:gd name="connsiteY18" fmla="*/ 244594 h 278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97298" h="278549">
                    <a:moveTo>
                      <a:pt x="91681" y="278210"/>
                    </a:moveTo>
                    <a:cubicBezTo>
                      <a:pt x="80136" y="278210"/>
                      <a:pt x="68251" y="278210"/>
                      <a:pt x="56027" y="277531"/>
                    </a:cubicBezTo>
                    <a:cubicBezTo>
                      <a:pt x="43124" y="277531"/>
                      <a:pt x="29881" y="276852"/>
                      <a:pt x="16299" y="276852"/>
                    </a:cubicBezTo>
                    <a:cubicBezTo>
                      <a:pt x="2717" y="276852"/>
                      <a:pt x="7810" y="275154"/>
                      <a:pt x="4754" y="272098"/>
                    </a:cubicBezTo>
                    <a:cubicBezTo>
                      <a:pt x="1698" y="269042"/>
                      <a:pt x="0" y="264967"/>
                      <a:pt x="0" y="260553"/>
                    </a:cubicBezTo>
                    <a:cubicBezTo>
                      <a:pt x="0" y="129484"/>
                      <a:pt x="124618" y="75154"/>
                      <a:pt x="206791" y="39501"/>
                    </a:cubicBezTo>
                    <a:cubicBezTo>
                      <a:pt x="232597" y="28296"/>
                      <a:pt x="261800" y="15392"/>
                      <a:pt x="267572" y="7243"/>
                    </a:cubicBezTo>
                    <a:cubicBezTo>
                      <a:pt x="271986" y="791"/>
                      <a:pt x="280475" y="-1925"/>
                      <a:pt x="287605" y="1470"/>
                    </a:cubicBezTo>
                    <a:cubicBezTo>
                      <a:pt x="294736" y="4866"/>
                      <a:pt x="298811" y="12676"/>
                      <a:pt x="296774" y="20486"/>
                    </a:cubicBezTo>
                    <a:cubicBezTo>
                      <a:pt x="291681" y="40180"/>
                      <a:pt x="287945" y="60214"/>
                      <a:pt x="284210" y="79569"/>
                    </a:cubicBezTo>
                    <a:cubicBezTo>
                      <a:pt x="272325" y="140350"/>
                      <a:pt x="261460" y="197735"/>
                      <a:pt x="217657" y="239500"/>
                    </a:cubicBezTo>
                    <a:cubicBezTo>
                      <a:pt x="182682" y="273117"/>
                      <a:pt x="140238" y="278550"/>
                      <a:pt x="91342" y="278550"/>
                    </a:cubicBezTo>
                    <a:close/>
                    <a:moveTo>
                      <a:pt x="33277" y="244254"/>
                    </a:moveTo>
                    <a:cubicBezTo>
                      <a:pt x="41426" y="244254"/>
                      <a:pt x="49236" y="244254"/>
                      <a:pt x="56706" y="244933"/>
                    </a:cubicBezTo>
                    <a:cubicBezTo>
                      <a:pt x="115450" y="246631"/>
                      <a:pt x="161630" y="247650"/>
                      <a:pt x="195246" y="215731"/>
                    </a:cubicBezTo>
                    <a:cubicBezTo>
                      <a:pt x="231578" y="180757"/>
                      <a:pt x="241086" y="130842"/>
                      <a:pt x="252292" y="73117"/>
                    </a:cubicBezTo>
                    <a:cubicBezTo>
                      <a:pt x="253650" y="66666"/>
                      <a:pt x="255008" y="59874"/>
                      <a:pt x="256366" y="53083"/>
                    </a:cubicBezTo>
                    <a:cubicBezTo>
                      <a:pt x="245840" y="58177"/>
                      <a:pt x="233616" y="63610"/>
                      <a:pt x="220034" y="69382"/>
                    </a:cubicBezTo>
                    <a:cubicBezTo>
                      <a:pt x="144991" y="101980"/>
                      <a:pt x="43464" y="146122"/>
                      <a:pt x="33617" y="244594"/>
                    </a:cubicBezTo>
                    <a:close/>
                  </a:path>
                </a:pathLst>
              </a:custGeom>
              <a:grpFill/>
              <a:ln w="3393" cap="flat">
                <a:noFill/>
                <a:prstDash val="solid"/>
                <a:miter/>
              </a:ln>
            </p:spPr>
            <p:txBody>
              <a:bodyPr rtlCol="0" anchor="ctr"/>
              <a:lstStyle/>
              <a:p>
                <a:endParaRPr lang="de-DE" dirty="0">
                  <a:solidFill>
                    <a:schemeClr val="bg1"/>
                  </a:solidFill>
                </a:endParaRPr>
              </a:p>
            </p:txBody>
          </p:sp>
          <p:sp>
            <p:nvSpPr>
              <p:cNvPr id="47" name="Freeform 46">
                <a:extLst>
                  <a:ext uri="{FF2B5EF4-FFF2-40B4-BE49-F238E27FC236}">
                    <a16:creationId xmlns:a16="http://schemas.microsoft.com/office/drawing/2014/main" id="{BAC31D6F-A9D1-F27D-A918-A2003367A2F0}"/>
                  </a:ext>
                </a:extLst>
              </p:cNvPr>
              <p:cNvSpPr/>
              <p:nvPr/>
            </p:nvSpPr>
            <p:spPr>
              <a:xfrm>
                <a:off x="7909031" y="1103714"/>
                <a:ext cx="154675" cy="114335"/>
              </a:xfrm>
              <a:custGeom>
                <a:avLst/>
                <a:gdLst>
                  <a:gd name="connsiteX0" fmla="*/ 16231 w 154675"/>
                  <a:gd name="connsiteY0" fmla="*/ 113996 h 114335"/>
                  <a:gd name="connsiteX1" fmla="*/ 6384 w 154675"/>
                  <a:gd name="connsiteY1" fmla="*/ 110600 h 114335"/>
                  <a:gd name="connsiteX2" fmla="*/ 3328 w 154675"/>
                  <a:gd name="connsiteY2" fmla="*/ 87850 h 114335"/>
                  <a:gd name="connsiteX3" fmla="*/ 134058 w 154675"/>
                  <a:gd name="connsiteY3" fmla="*/ 583 h 114335"/>
                  <a:gd name="connsiteX4" fmla="*/ 154092 w 154675"/>
                  <a:gd name="connsiteY4" fmla="*/ 12128 h 114335"/>
                  <a:gd name="connsiteX5" fmla="*/ 142547 w 154675"/>
                  <a:gd name="connsiteY5" fmla="*/ 32162 h 114335"/>
                  <a:gd name="connsiteX6" fmla="*/ 142547 w 154675"/>
                  <a:gd name="connsiteY6" fmla="*/ 32162 h 114335"/>
                  <a:gd name="connsiteX7" fmla="*/ 28795 w 154675"/>
                  <a:gd name="connsiteY7" fmla="*/ 107884 h 114335"/>
                  <a:gd name="connsiteX8" fmla="*/ 15891 w 154675"/>
                  <a:gd name="connsiteY8" fmla="*/ 114335 h 1143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4675" h="114335">
                    <a:moveTo>
                      <a:pt x="16231" y="113996"/>
                    </a:moveTo>
                    <a:cubicBezTo>
                      <a:pt x="12836" y="113996"/>
                      <a:pt x="9100" y="112977"/>
                      <a:pt x="6384" y="110600"/>
                    </a:cubicBezTo>
                    <a:cubicBezTo>
                      <a:pt x="-747" y="105167"/>
                      <a:pt x="-2105" y="94980"/>
                      <a:pt x="3328" y="87850"/>
                    </a:cubicBezTo>
                    <a:cubicBezTo>
                      <a:pt x="53243" y="22994"/>
                      <a:pt x="131002" y="1602"/>
                      <a:pt x="134058" y="583"/>
                    </a:cubicBezTo>
                    <a:cubicBezTo>
                      <a:pt x="142886" y="-1794"/>
                      <a:pt x="151714" y="3300"/>
                      <a:pt x="154092" y="12128"/>
                    </a:cubicBezTo>
                    <a:cubicBezTo>
                      <a:pt x="156469" y="20957"/>
                      <a:pt x="151375" y="29785"/>
                      <a:pt x="142547" y="32162"/>
                    </a:cubicBezTo>
                    <a:lnTo>
                      <a:pt x="142547" y="32162"/>
                    </a:lnTo>
                    <a:cubicBezTo>
                      <a:pt x="141868" y="32162"/>
                      <a:pt x="71918" y="52196"/>
                      <a:pt x="28795" y="107884"/>
                    </a:cubicBezTo>
                    <a:cubicBezTo>
                      <a:pt x="25739" y="111958"/>
                      <a:pt x="20646" y="114335"/>
                      <a:pt x="15891" y="114335"/>
                    </a:cubicBezTo>
                    <a:close/>
                  </a:path>
                </a:pathLst>
              </a:custGeom>
              <a:grpFill/>
              <a:ln w="3393" cap="flat">
                <a:noFill/>
                <a:prstDash val="solid"/>
                <a:miter/>
              </a:ln>
            </p:spPr>
            <p:txBody>
              <a:bodyPr rtlCol="0" anchor="ctr"/>
              <a:lstStyle/>
              <a:p>
                <a:endParaRPr lang="de-DE" dirty="0">
                  <a:solidFill>
                    <a:schemeClr val="bg1"/>
                  </a:solidFill>
                </a:endParaRPr>
              </a:p>
            </p:txBody>
          </p:sp>
          <p:sp>
            <p:nvSpPr>
              <p:cNvPr id="48" name="Freeform 47">
                <a:extLst>
                  <a:ext uri="{FF2B5EF4-FFF2-40B4-BE49-F238E27FC236}">
                    <a16:creationId xmlns:a16="http://schemas.microsoft.com/office/drawing/2014/main" id="{C236C7E9-B714-94ED-FDC8-6C500493DE1D}"/>
                  </a:ext>
                </a:extLst>
              </p:cNvPr>
              <p:cNvSpPr/>
              <p:nvPr/>
            </p:nvSpPr>
            <p:spPr>
              <a:xfrm>
                <a:off x="7908964" y="1185112"/>
                <a:ext cx="32597" cy="154838"/>
              </a:xfrm>
              <a:custGeom>
                <a:avLst/>
                <a:gdLst>
                  <a:gd name="connsiteX0" fmla="*/ 16299 w 32597"/>
                  <a:gd name="connsiteY0" fmla="*/ 154838 h 154838"/>
                  <a:gd name="connsiteX1" fmla="*/ 0 w 32597"/>
                  <a:gd name="connsiteY1" fmla="*/ 138540 h 154838"/>
                  <a:gd name="connsiteX2" fmla="*/ 0 w 32597"/>
                  <a:gd name="connsiteY2" fmla="*/ 16299 h 154838"/>
                  <a:gd name="connsiteX3" fmla="*/ 16299 w 32597"/>
                  <a:gd name="connsiteY3" fmla="*/ 0 h 154838"/>
                  <a:gd name="connsiteX4" fmla="*/ 32598 w 32597"/>
                  <a:gd name="connsiteY4" fmla="*/ 16299 h 154838"/>
                  <a:gd name="connsiteX5" fmla="*/ 32598 w 32597"/>
                  <a:gd name="connsiteY5" fmla="*/ 138540 h 154838"/>
                  <a:gd name="connsiteX6" fmla="*/ 16299 w 32597"/>
                  <a:gd name="connsiteY6" fmla="*/ 154838 h 1548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97" h="154838">
                    <a:moveTo>
                      <a:pt x="16299" y="154838"/>
                    </a:moveTo>
                    <a:cubicBezTo>
                      <a:pt x="7131" y="154838"/>
                      <a:pt x="0" y="147708"/>
                      <a:pt x="0" y="138540"/>
                    </a:cubicBezTo>
                    <a:lnTo>
                      <a:pt x="0" y="16299"/>
                    </a:lnTo>
                    <a:cubicBezTo>
                      <a:pt x="0" y="7131"/>
                      <a:pt x="7131" y="0"/>
                      <a:pt x="16299" y="0"/>
                    </a:cubicBezTo>
                    <a:cubicBezTo>
                      <a:pt x="25467" y="0"/>
                      <a:pt x="32598" y="7131"/>
                      <a:pt x="32598" y="16299"/>
                    </a:cubicBezTo>
                    <a:lnTo>
                      <a:pt x="32598" y="138540"/>
                    </a:lnTo>
                    <a:cubicBezTo>
                      <a:pt x="32598" y="147708"/>
                      <a:pt x="25467" y="154838"/>
                      <a:pt x="16299" y="154838"/>
                    </a:cubicBezTo>
                    <a:close/>
                  </a:path>
                </a:pathLst>
              </a:custGeom>
              <a:grpFill/>
              <a:ln w="3393" cap="flat">
                <a:noFill/>
                <a:prstDash val="solid"/>
                <a:miter/>
              </a:ln>
            </p:spPr>
            <p:txBody>
              <a:bodyPr rtlCol="0" anchor="ctr"/>
              <a:lstStyle/>
              <a:p>
                <a:endParaRPr lang="de-DE" dirty="0">
                  <a:solidFill>
                    <a:schemeClr val="bg1"/>
                  </a:solidFill>
                </a:endParaRPr>
              </a:p>
            </p:txBody>
          </p:sp>
          <p:sp>
            <p:nvSpPr>
              <p:cNvPr id="49" name="Freeform 48">
                <a:extLst>
                  <a:ext uri="{FF2B5EF4-FFF2-40B4-BE49-F238E27FC236}">
                    <a16:creationId xmlns:a16="http://schemas.microsoft.com/office/drawing/2014/main" id="{89FF5123-84B3-8229-E81E-AC98E7642D79}"/>
                  </a:ext>
                </a:extLst>
              </p:cNvPr>
              <p:cNvSpPr/>
              <p:nvPr/>
            </p:nvSpPr>
            <p:spPr>
              <a:xfrm>
                <a:off x="7685024" y="1042498"/>
                <a:ext cx="256537" cy="191350"/>
              </a:xfrm>
              <a:custGeom>
                <a:avLst/>
                <a:gdLst>
                  <a:gd name="connsiteX0" fmla="*/ 213414 w 256537"/>
                  <a:gd name="connsiteY0" fmla="*/ 175891 h 191350"/>
                  <a:gd name="connsiteX1" fmla="*/ 113923 w 256537"/>
                  <a:gd name="connsiteY1" fmla="*/ 160271 h 191350"/>
                  <a:gd name="connsiteX2" fmla="*/ 171 w 256537"/>
                  <a:gd name="connsiteY2" fmla="*/ 18676 h 191350"/>
                  <a:gd name="connsiteX3" fmla="*/ 3906 w 256537"/>
                  <a:gd name="connsiteY3" fmla="*/ 5772 h 191350"/>
                  <a:gd name="connsiteX4" fmla="*/ 16130 w 256537"/>
                  <a:gd name="connsiteY4" fmla="*/ 0 h 191350"/>
                  <a:gd name="connsiteX5" fmla="*/ 155349 w 256537"/>
                  <a:gd name="connsiteY5" fmla="*/ 24109 h 191350"/>
                  <a:gd name="connsiteX6" fmla="*/ 256538 w 256537"/>
                  <a:gd name="connsiteY6" fmla="*/ 158913 h 191350"/>
                  <a:gd name="connsiteX7" fmla="*/ 240239 w 256537"/>
                  <a:gd name="connsiteY7" fmla="*/ 175212 h 191350"/>
                  <a:gd name="connsiteX8" fmla="*/ 234805 w 256537"/>
                  <a:gd name="connsiteY8" fmla="*/ 175212 h 191350"/>
                  <a:gd name="connsiteX9" fmla="*/ 213414 w 256537"/>
                  <a:gd name="connsiteY9" fmla="*/ 175891 h 191350"/>
                  <a:gd name="connsiteX10" fmla="*/ 36164 w 256537"/>
                  <a:gd name="connsiteY10" fmla="*/ 33277 h 191350"/>
                  <a:gd name="connsiteX11" fmla="*/ 222921 w 256537"/>
                  <a:gd name="connsiteY11" fmla="*/ 143293 h 191350"/>
                  <a:gd name="connsiteX12" fmla="*/ 36164 w 256537"/>
                  <a:gd name="connsiteY12" fmla="*/ 33277 h 191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56537" h="191350">
                    <a:moveTo>
                      <a:pt x="213414" y="175891"/>
                    </a:moveTo>
                    <a:cubicBezTo>
                      <a:pt x="188286" y="175891"/>
                      <a:pt x="150935" y="173514"/>
                      <a:pt x="113923" y="160271"/>
                    </a:cubicBezTo>
                    <a:cubicBezTo>
                      <a:pt x="49746" y="136842"/>
                      <a:pt x="10358" y="87946"/>
                      <a:pt x="171" y="18676"/>
                    </a:cubicBezTo>
                    <a:cubicBezTo>
                      <a:pt x="-508" y="13922"/>
                      <a:pt x="850" y="9168"/>
                      <a:pt x="3906" y="5772"/>
                    </a:cubicBezTo>
                    <a:cubicBezTo>
                      <a:pt x="6962" y="2037"/>
                      <a:pt x="11377" y="0"/>
                      <a:pt x="16130" y="0"/>
                    </a:cubicBezTo>
                    <a:cubicBezTo>
                      <a:pt x="39560" y="0"/>
                      <a:pt x="100341" y="2377"/>
                      <a:pt x="155349" y="24109"/>
                    </a:cubicBezTo>
                    <a:cubicBezTo>
                      <a:pt x="221563" y="50594"/>
                      <a:pt x="256538" y="97114"/>
                      <a:pt x="256538" y="158913"/>
                    </a:cubicBezTo>
                    <a:cubicBezTo>
                      <a:pt x="256538" y="220713"/>
                      <a:pt x="249407" y="175212"/>
                      <a:pt x="240239" y="175212"/>
                    </a:cubicBezTo>
                    <a:cubicBezTo>
                      <a:pt x="231071" y="175212"/>
                      <a:pt x="237183" y="175212"/>
                      <a:pt x="234805" y="175212"/>
                    </a:cubicBezTo>
                    <a:cubicBezTo>
                      <a:pt x="229712" y="175212"/>
                      <a:pt x="222242" y="175891"/>
                      <a:pt x="213414" y="175891"/>
                    </a:cubicBezTo>
                    <a:close/>
                    <a:moveTo>
                      <a:pt x="36164" y="33277"/>
                    </a:moveTo>
                    <a:cubicBezTo>
                      <a:pt x="55519" y="108319"/>
                      <a:pt x="117998" y="145331"/>
                      <a:pt x="222921" y="143293"/>
                    </a:cubicBezTo>
                    <a:cubicBezTo>
                      <a:pt x="210357" y="52631"/>
                      <a:pt x="90154" y="35993"/>
                      <a:pt x="36164" y="33277"/>
                    </a:cubicBezTo>
                    <a:close/>
                  </a:path>
                </a:pathLst>
              </a:custGeom>
              <a:grpFill/>
              <a:ln w="3393" cap="flat">
                <a:noFill/>
                <a:prstDash val="solid"/>
                <a:miter/>
              </a:ln>
            </p:spPr>
            <p:txBody>
              <a:bodyPr rtlCol="0" anchor="ctr"/>
              <a:lstStyle/>
              <a:p>
                <a:endParaRPr lang="de-DE" dirty="0">
                  <a:solidFill>
                    <a:schemeClr val="bg1"/>
                  </a:solidFill>
                </a:endParaRPr>
              </a:p>
            </p:txBody>
          </p:sp>
        </p:grpSp>
      </p:grpSp>
      <p:grpSp>
        <p:nvGrpSpPr>
          <p:cNvPr id="52" name="Graphic 2">
            <a:extLst>
              <a:ext uri="{FF2B5EF4-FFF2-40B4-BE49-F238E27FC236}">
                <a16:creationId xmlns:a16="http://schemas.microsoft.com/office/drawing/2014/main" id="{F5A5A383-6104-54FF-6489-78682F6DDB97}"/>
              </a:ext>
            </a:extLst>
          </p:cNvPr>
          <p:cNvGrpSpPr/>
          <p:nvPr userDrawn="1"/>
        </p:nvGrpSpPr>
        <p:grpSpPr>
          <a:xfrm>
            <a:off x="108245" y="4954942"/>
            <a:ext cx="485120" cy="468257"/>
            <a:chOff x="7216180" y="2896437"/>
            <a:chExt cx="1173608" cy="1132811"/>
          </a:xfrm>
          <a:solidFill>
            <a:schemeClr val="bg1"/>
          </a:solidFill>
        </p:grpSpPr>
        <p:grpSp>
          <p:nvGrpSpPr>
            <p:cNvPr id="53" name="Graphic 2">
              <a:extLst>
                <a:ext uri="{FF2B5EF4-FFF2-40B4-BE49-F238E27FC236}">
                  <a16:creationId xmlns:a16="http://schemas.microsoft.com/office/drawing/2014/main" id="{18FCDDDC-9427-FE75-6C0E-FF7ADDA0D272}"/>
                </a:ext>
              </a:extLst>
            </p:cNvPr>
            <p:cNvGrpSpPr/>
            <p:nvPr/>
          </p:nvGrpSpPr>
          <p:grpSpPr>
            <a:xfrm>
              <a:off x="7884516" y="3299879"/>
              <a:ext cx="244481" cy="366043"/>
              <a:chOff x="7884516" y="3299879"/>
              <a:chExt cx="244481" cy="366043"/>
            </a:xfrm>
            <a:grpFill/>
          </p:grpSpPr>
          <p:sp>
            <p:nvSpPr>
              <p:cNvPr id="68" name="Freeform 67">
                <a:extLst>
                  <a:ext uri="{FF2B5EF4-FFF2-40B4-BE49-F238E27FC236}">
                    <a16:creationId xmlns:a16="http://schemas.microsoft.com/office/drawing/2014/main" id="{A241374A-4047-DB7E-CEF1-8BA340565FA2}"/>
                  </a:ext>
                </a:extLst>
              </p:cNvPr>
              <p:cNvSpPr/>
              <p:nvPr/>
            </p:nvSpPr>
            <p:spPr>
              <a:xfrm>
                <a:off x="8088250" y="342212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de-DE" dirty="0">
                  <a:solidFill>
                    <a:schemeClr val="bg1"/>
                  </a:solidFill>
                </a:endParaRPr>
              </a:p>
            </p:txBody>
          </p:sp>
          <p:sp>
            <p:nvSpPr>
              <p:cNvPr id="69" name="Freeform 68">
                <a:extLst>
                  <a:ext uri="{FF2B5EF4-FFF2-40B4-BE49-F238E27FC236}">
                    <a16:creationId xmlns:a16="http://schemas.microsoft.com/office/drawing/2014/main" id="{5592A2CE-FFBD-CE84-265E-D53CAB634DEA}"/>
                  </a:ext>
                </a:extLst>
              </p:cNvPr>
              <p:cNvSpPr/>
              <p:nvPr/>
            </p:nvSpPr>
            <p:spPr>
              <a:xfrm>
                <a:off x="8027130" y="336099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de-DE" dirty="0">
                  <a:solidFill>
                    <a:schemeClr val="bg1"/>
                  </a:solidFill>
                </a:endParaRPr>
              </a:p>
            </p:txBody>
          </p:sp>
          <p:sp>
            <p:nvSpPr>
              <p:cNvPr id="70" name="Freeform 69">
                <a:extLst>
                  <a:ext uri="{FF2B5EF4-FFF2-40B4-BE49-F238E27FC236}">
                    <a16:creationId xmlns:a16="http://schemas.microsoft.com/office/drawing/2014/main" id="{11FCC0E2-471A-D217-55C1-67FA923655D4}"/>
                  </a:ext>
                </a:extLst>
              </p:cNvPr>
              <p:cNvSpPr/>
              <p:nvPr/>
            </p:nvSpPr>
            <p:spPr>
              <a:xfrm>
                <a:off x="8027130" y="3462867"/>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de-DE" dirty="0">
                  <a:solidFill>
                    <a:schemeClr val="bg1"/>
                  </a:solidFill>
                </a:endParaRPr>
              </a:p>
            </p:txBody>
          </p:sp>
          <p:sp>
            <p:nvSpPr>
              <p:cNvPr id="71" name="Freeform 70">
                <a:extLst>
                  <a:ext uri="{FF2B5EF4-FFF2-40B4-BE49-F238E27FC236}">
                    <a16:creationId xmlns:a16="http://schemas.microsoft.com/office/drawing/2014/main" id="{DE825313-309B-B8D0-E6AC-3FB8C37397D6}"/>
                  </a:ext>
                </a:extLst>
              </p:cNvPr>
              <p:cNvSpPr/>
              <p:nvPr/>
            </p:nvSpPr>
            <p:spPr>
              <a:xfrm>
                <a:off x="8006756" y="3625175"/>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8829"/>
                      <a:pt x="40747" y="20373"/>
                    </a:cubicBezTo>
                    <a:cubicBezTo>
                      <a:pt x="40747" y="3191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de-DE" dirty="0">
                  <a:solidFill>
                    <a:schemeClr val="bg1"/>
                  </a:solidFill>
                </a:endParaRPr>
              </a:p>
            </p:txBody>
          </p:sp>
          <p:sp>
            <p:nvSpPr>
              <p:cNvPr id="72" name="Freeform 71">
                <a:extLst>
                  <a:ext uri="{FF2B5EF4-FFF2-40B4-BE49-F238E27FC236}">
                    <a16:creationId xmlns:a16="http://schemas.microsoft.com/office/drawing/2014/main" id="{4B454E3E-2DB6-A34C-6398-155A66C9C950}"/>
                  </a:ext>
                </a:extLst>
              </p:cNvPr>
              <p:cNvSpPr/>
              <p:nvPr/>
            </p:nvSpPr>
            <p:spPr>
              <a:xfrm>
                <a:off x="7986383" y="354436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de-DE" dirty="0">
                  <a:solidFill>
                    <a:schemeClr val="bg1"/>
                  </a:solidFill>
                </a:endParaRPr>
              </a:p>
            </p:txBody>
          </p:sp>
          <p:sp>
            <p:nvSpPr>
              <p:cNvPr id="73" name="Freeform 72">
                <a:extLst>
                  <a:ext uri="{FF2B5EF4-FFF2-40B4-BE49-F238E27FC236}">
                    <a16:creationId xmlns:a16="http://schemas.microsoft.com/office/drawing/2014/main" id="{DEF0161D-D30C-0741-26A8-5240C2A88D02}"/>
                  </a:ext>
                </a:extLst>
              </p:cNvPr>
              <p:cNvSpPr/>
              <p:nvPr/>
            </p:nvSpPr>
            <p:spPr>
              <a:xfrm>
                <a:off x="7966009" y="3320252"/>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de-DE" dirty="0">
                  <a:solidFill>
                    <a:schemeClr val="bg1"/>
                  </a:solidFill>
                </a:endParaRPr>
              </a:p>
            </p:txBody>
          </p:sp>
          <p:sp>
            <p:nvSpPr>
              <p:cNvPr id="74" name="Freeform 73">
                <a:extLst>
                  <a:ext uri="{FF2B5EF4-FFF2-40B4-BE49-F238E27FC236}">
                    <a16:creationId xmlns:a16="http://schemas.microsoft.com/office/drawing/2014/main" id="{04B05D7B-65A5-E5AA-74B6-FABAB56C9E62}"/>
                  </a:ext>
                </a:extLst>
              </p:cNvPr>
              <p:cNvSpPr/>
              <p:nvPr/>
            </p:nvSpPr>
            <p:spPr>
              <a:xfrm>
                <a:off x="7966009" y="3401746"/>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de-DE" dirty="0">
                  <a:solidFill>
                    <a:schemeClr val="bg1"/>
                  </a:solidFill>
                </a:endParaRPr>
              </a:p>
            </p:txBody>
          </p:sp>
          <p:sp>
            <p:nvSpPr>
              <p:cNvPr id="75" name="Freeform 74">
                <a:extLst>
                  <a:ext uri="{FF2B5EF4-FFF2-40B4-BE49-F238E27FC236}">
                    <a16:creationId xmlns:a16="http://schemas.microsoft.com/office/drawing/2014/main" id="{48CF0C32-4F50-3A1D-682F-71F22C202187}"/>
                  </a:ext>
                </a:extLst>
              </p:cNvPr>
              <p:cNvSpPr/>
              <p:nvPr/>
            </p:nvSpPr>
            <p:spPr>
              <a:xfrm>
                <a:off x="7945636" y="348324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de-DE" dirty="0">
                  <a:solidFill>
                    <a:schemeClr val="bg1"/>
                  </a:solidFill>
                </a:endParaRPr>
              </a:p>
            </p:txBody>
          </p:sp>
          <p:sp>
            <p:nvSpPr>
              <p:cNvPr id="76" name="Freeform 75">
                <a:extLst>
                  <a:ext uri="{FF2B5EF4-FFF2-40B4-BE49-F238E27FC236}">
                    <a16:creationId xmlns:a16="http://schemas.microsoft.com/office/drawing/2014/main" id="{AAA99B97-7E3B-5F6B-6900-0569F128C263}"/>
                  </a:ext>
                </a:extLst>
              </p:cNvPr>
              <p:cNvSpPr/>
              <p:nvPr/>
            </p:nvSpPr>
            <p:spPr>
              <a:xfrm>
                <a:off x="7904889" y="336099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de-DE" dirty="0">
                  <a:solidFill>
                    <a:schemeClr val="bg1"/>
                  </a:solidFill>
                </a:endParaRPr>
              </a:p>
            </p:txBody>
          </p:sp>
          <p:sp>
            <p:nvSpPr>
              <p:cNvPr id="77" name="Freeform 76">
                <a:extLst>
                  <a:ext uri="{FF2B5EF4-FFF2-40B4-BE49-F238E27FC236}">
                    <a16:creationId xmlns:a16="http://schemas.microsoft.com/office/drawing/2014/main" id="{F6E5102F-CB0F-301E-B8F1-06BDBAC915BE}"/>
                  </a:ext>
                </a:extLst>
              </p:cNvPr>
              <p:cNvSpPr/>
              <p:nvPr/>
            </p:nvSpPr>
            <p:spPr>
              <a:xfrm>
                <a:off x="7884516" y="329987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de-DE" dirty="0">
                  <a:solidFill>
                    <a:schemeClr val="bg1"/>
                  </a:solidFill>
                </a:endParaRPr>
              </a:p>
            </p:txBody>
          </p:sp>
          <p:sp>
            <p:nvSpPr>
              <p:cNvPr id="78" name="Freeform 77">
                <a:extLst>
                  <a:ext uri="{FF2B5EF4-FFF2-40B4-BE49-F238E27FC236}">
                    <a16:creationId xmlns:a16="http://schemas.microsoft.com/office/drawing/2014/main" id="{88CA4E9E-9544-E6D7-0CD9-67CC316D8D4E}"/>
                  </a:ext>
                </a:extLst>
              </p:cNvPr>
              <p:cNvSpPr/>
              <p:nvPr/>
            </p:nvSpPr>
            <p:spPr>
              <a:xfrm>
                <a:off x="7884516" y="342212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de-DE" dirty="0">
                  <a:solidFill>
                    <a:schemeClr val="bg1"/>
                  </a:solidFill>
                </a:endParaRPr>
              </a:p>
            </p:txBody>
          </p:sp>
        </p:grpSp>
        <p:grpSp>
          <p:nvGrpSpPr>
            <p:cNvPr id="54" name="Graphic 2">
              <a:extLst>
                <a:ext uri="{FF2B5EF4-FFF2-40B4-BE49-F238E27FC236}">
                  <a16:creationId xmlns:a16="http://schemas.microsoft.com/office/drawing/2014/main" id="{C6DF952B-6437-0C97-84C5-C10459413C02}"/>
                </a:ext>
              </a:extLst>
            </p:cNvPr>
            <p:cNvGrpSpPr/>
            <p:nvPr/>
          </p:nvGrpSpPr>
          <p:grpSpPr>
            <a:xfrm>
              <a:off x="7216180" y="2896437"/>
              <a:ext cx="1173608" cy="1132811"/>
              <a:chOff x="7216180" y="2896437"/>
              <a:chExt cx="1173608" cy="1132811"/>
            </a:xfrm>
            <a:grpFill/>
          </p:grpSpPr>
          <p:sp>
            <p:nvSpPr>
              <p:cNvPr id="55" name="Freeform 54">
                <a:extLst>
                  <a:ext uri="{FF2B5EF4-FFF2-40B4-BE49-F238E27FC236}">
                    <a16:creationId xmlns:a16="http://schemas.microsoft.com/office/drawing/2014/main" id="{56ED3744-DE56-BB41-82E6-52247D0A98E9}"/>
                  </a:ext>
                </a:extLst>
              </p:cNvPr>
              <p:cNvSpPr/>
              <p:nvPr/>
            </p:nvSpPr>
            <p:spPr>
              <a:xfrm>
                <a:off x="8071951" y="3507734"/>
                <a:ext cx="113751" cy="195879"/>
              </a:xfrm>
              <a:custGeom>
                <a:avLst/>
                <a:gdLst>
                  <a:gd name="connsiteX0" fmla="*/ 57046 w 113751"/>
                  <a:gd name="connsiteY0" fmla="*/ 195540 h 195879"/>
                  <a:gd name="connsiteX1" fmla="*/ 46859 w 113751"/>
                  <a:gd name="connsiteY1" fmla="*/ 192144 h 195879"/>
                  <a:gd name="connsiteX2" fmla="*/ 43124 w 113751"/>
                  <a:gd name="connsiteY2" fmla="*/ 189428 h 195879"/>
                  <a:gd name="connsiteX3" fmla="*/ 0 w 113751"/>
                  <a:gd name="connsiteY3" fmla="*/ 117102 h 195879"/>
                  <a:gd name="connsiteX4" fmla="*/ 11545 w 113751"/>
                  <a:gd name="connsiteY4" fmla="*/ 60735 h 195879"/>
                  <a:gd name="connsiteX5" fmla="*/ 19355 w 113751"/>
                  <a:gd name="connsiteY5" fmla="*/ 18970 h 195879"/>
                  <a:gd name="connsiteX6" fmla="*/ 25467 w 113751"/>
                  <a:gd name="connsiteY6" fmla="*/ 3350 h 195879"/>
                  <a:gd name="connsiteX7" fmla="*/ 42106 w 113751"/>
                  <a:gd name="connsiteY7" fmla="*/ 1652 h 195879"/>
                  <a:gd name="connsiteX8" fmla="*/ 113752 w 113751"/>
                  <a:gd name="connsiteY8" fmla="*/ 117441 h 195879"/>
                  <a:gd name="connsiteX9" fmla="*/ 64177 w 113751"/>
                  <a:gd name="connsiteY9" fmla="*/ 193842 h 195879"/>
                  <a:gd name="connsiteX10" fmla="*/ 56706 w 113751"/>
                  <a:gd name="connsiteY10" fmla="*/ 195879 h 195879"/>
                  <a:gd name="connsiteX11" fmla="*/ 49915 w 113751"/>
                  <a:gd name="connsiteY11" fmla="*/ 45795 h 195879"/>
                  <a:gd name="connsiteX12" fmla="*/ 42785 w 113751"/>
                  <a:gd name="connsiteY12" fmla="*/ 70583 h 195879"/>
                  <a:gd name="connsiteX13" fmla="*/ 32937 w 113751"/>
                  <a:gd name="connsiteY13" fmla="*/ 116762 h 195879"/>
                  <a:gd name="connsiteX14" fmla="*/ 57725 w 113751"/>
                  <a:gd name="connsiteY14" fmla="*/ 159207 h 195879"/>
                  <a:gd name="connsiteX15" fmla="*/ 81834 w 113751"/>
                  <a:gd name="connsiteY15" fmla="*/ 116762 h 195879"/>
                  <a:gd name="connsiteX16" fmla="*/ 50255 w 113751"/>
                  <a:gd name="connsiteY16" fmla="*/ 45455 h 1958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13751" h="195879">
                    <a:moveTo>
                      <a:pt x="57046" y="195540"/>
                    </a:moveTo>
                    <a:cubicBezTo>
                      <a:pt x="53310" y="195540"/>
                      <a:pt x="49915" y="194521"/>
                      <a:pt x="46859" y="192144"/>
                    </a:cubicBezTo>
                    <a:cubicBezTo>
                      <a:pt x="45840" y="191465"/>
                      <a:pt x="44482" y="190446"/>
                      <a:pt x="43124" y="189428"/>
                    </a:cubicBezTo>
                    <a:cubicBezTo>
                      <a:pt x="30221" y="180260"/>
                      <a:pt x="0" y="158868"/>
                      <a:pt x="0" y="117102"/>
                    </a:cubicBezTo>
                    <a:cubicBezTo>
                      <a:pt x="0" y="75336"/>
                      <a:pt x="6112" y="77374"/>
                      <a:pt x="11545" y="60735"/>
                    </a:cubicBezTo>
                    <a:cubicBezTo>
                      <a:pt x="16639" y="44437"/>
                      <a:pt x="21392" y="30515"/>
                      <a:pt x="19355" y="18970"/>
                    </a:cubicBezTo>
                    <a:cubicBezTo>
                      <a:pt x="18337" y="12858"/>
                      <a:pt x="20713" y="7085"/>
                      <a:pt x="25467" y="3350"/>
                    </a:cubicBezTo>
                    <a:cubicBezTo>
                      <a:pt x="30221" y="-385"/>
                      <a:pt x="36672" y="-1064"/>
                      <a:pt x="42106" y="1652"/>
                    </a:cubicBezTo>
                    <a:cubicBezTo>
                      <a:pt x="45161" y="3010"/>
                      <a:pt x="113752" y="35948"/>
                      <a:pt x="113752" y="117441"/>
                    </a:cubicBezTo>
                    <a:cubicBezTo>
                      <a:pt x="113752" y="198935"/>
                      <a:pt x="66214" y="192823"/>
                      <a:pt x="64177" y="193842"/>
                    </a:cubicBezTo>
                    <a:cubicBezTo>
                      <a:pt x="61799" y="195200"/>
                      <a:pt x="59084" y="195879"/>
                      <a:pt x="56706" y="195879"/>
                    </a:cubicBezTo>
                    <a:close/>
                    <a:moveTo>
                      <a:pt x="49915" y="45795"/>
                    </a:moveTo>
                    <a:cubicBezTo>
                      <a:pt x="47878" y="54284"/>
                      <a:pt x="45161" y="62433"/>
                      <a:pt x="42785" y="70583"/>
                    </a:cubicBezTo>
                    <a:cubicBezTo>
                      <a:pt x="38030" y="85523"/>
                      <a:pt x="32937" y="101143"/>
                      <a:pt x="32937" y="116762"/>
                    </a:cubicBezTo>
                    <a:cubicBezTo>
                      <a:pt x="32937" y="132382"/>
                      <a:pt x="44482" y="149360"/>
                      <a:pt x="57725" y="159207"/>
                    </a:cubicBezTo>
                    <a:cubicBezTo>
                      <a:pt x="67233" y="151737"/>
                      <a:pt x="81834" y="137136"/>
                      <a:pt x="81834" y="116762"/>
                    </a:cubicBezTo>
                    <a:cubicBezTo>
                      <a:pt x="81834" y="82128"/>
                      <a:pt x="64856" y="59037"/>
                      <a:pt x="50255" y="45455"/>
                    </a:cubicBezTo>
                    <a:close/>
                  </a:path>
                </a:pathLst>
              </a:custGeom>
              <a:grpFill/>
              <a:ln w="3393" cap="flat">
                <a:noFill/>
                <a:prstDash val="solid"/>
                <a:miter/>
              </a:ln>
            </p:spPr>
            <p:txBody>
              <a:bodyPr rtlCol="0" anchor="ctr"/>
              <a:lstStyle/>
              <a:p>
                <a:endParaRPr lang="de-DE" dirty="0">
                  <a:solidFill>
                    <a:schemeClr val="bg1"/>
                  </a:solidFill>
                </a:endParaRPr>
              </a:p>
            </p:txBody>
          </p:sp>
          <p:sp>
            <p:nvSpPr>
              <p:cNvPr id="56" name="Freeform 55">
                <a:extLst>
                  <a:ext uri="{FF2B5EF4-FFF2-40B4-BE49-F238E27FC236}">
                    <a16:creationId xmlns:a16="http://schemas.microsoft.com/office/drawing/2014/main" id="{98C69912-65BB-735B-18AE-6FBF59C9F3F9}"/>
                  </a:ext>
                </a:extLst>
              </p:cNvPr>
              <p:cNvSpPr/>
              <p:nvPr/>
            </p:nvSpPr>
            <p:spPr>
              <a:xfrm>
                <a:off x="7990457" y="3680307"/>
                <a:ext cx="154782" cy="145546"/>
              </a:xfrm>
              <a:custGeom>
                <a:avLst/>
                <a:gdLst>
                  <a:gd name="connsiteX0" fmla="*/ 82853 w 154782"/>
                  <a:gd name="connsiteY0" fmla="*/ 145207 h 145546"/>
                  <a:gd name="connsiteX1" fmla="*/ 31919 w 154782"/>
                  <a:gd name="connsiteY1" fmla="*/ 131964 h 145546"/>
                  <a:gd name="connsiteX2" fmla="*/ 0 w 154782"/>
                  <a:gd name="connsiteY2" fmla="*/ 27041 h 145546"/>
                  <a:gd name="connsiteX3" fmla="*/ 10187 w 154782"/>
                  <a:gd name="connsiteY3" fmla="*/ 11761 h 145546"/>
                  <a:gd name="connsiteX4" fmla="*/ 28183 w 154782"/>
                  <a:gd name="connsiteY4" fmla="*/ 15835 h 145546"/>
                  <a:gd name="connsiteX5" fmla="*/ 64516 w 154782"/>
                  <a:gd name="connsiteY5" fmla="*/ 35869 h 145546"/>
                  <a:gd name="connsiteX6" fmla="*/ 153820 w 154782"/>
                  <a:gd name="connsiteY6" fmla="*/ 117024 h 145546"/>
                  <a:gd name="connsiteX7" fmla="*/ 152801 w 154782"/>
                  <a:gd name="connsiteY7" fmla="*/ 130606 h 145546"/>
                  <a:gd name="connsiteX8" fmla="*/ 141935 w 154782"/>
                  <a:gd name="connsiteY8" fmla="*/ 138755 h 145546"/>
                  <a:gd name="connsiteX9" fmla="*/ 82853 w 154782"/>
                  <a:gd name="connsiteY9" fmla="*/ 145547 h 145546"/>
                  <a:gd name="connsiteX10" fmla="*/ 34296 w 154782"/>
                  <a:gd name="connsiteY10" fmla="*/ 58280 h 145546"/>
                  <a:gd name="connsiteX11" fmla="*/ 53990 w 154782"/>
                  <a:gd name="connsiteY11" fmla="*/ 107856 h 145546"/>
                  <a:gd name="connsiteX12" fmla="*/ 114771 w 154782"/>
                  <a:gd name="connsiteY12" fmla="*/ 110232 h 145546"/>
                  <a:gd name="connsiteX13" fmla="*/ 52292 w 154782"/>
                  <a:gd name="connsiteY13" fmla="*/ 66090 h 145546"/>
                  <a:gd name="connsiteX14" fmla="*/ 34296 w 154782"/>
                  <a:gd name="connsiteY14" fmla="*/ 58620 h 1455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54782" h="145546">
                    <a:moveTo>
                      <a:pt x="82853" y="145207"/>
                    </a:moveTo>
                    <a:cubicBezTo>
                      <a:pt x="62818" y="145207"/>
                      <a:pt x="43124" y="142151"/>
                      <a:pt x="31919" y="131964"/>
                    </a:cubicBezTo>
                    <a:cubicBezTo>
                      <a:pt x="10187" y="112270"/>
                      <a:pt x="0" y="78993"/>
                      <a:pt x="0" y="27041"/>
                    </a:cubicBezTo>
                    <a:cubicBezTo>
                      <a:pt x="0" y="-24912"/>
                      <a:pt x="4075" y="14477"/>
                      <a:pt x="10187" y="11761"/>
                    </a:cubicBezTo>
                    <a:cubicBezTo>
                      <a:pt x="16299" y="9384"/>
                      <a:pt x="23430" y="10742"/>
                      <a:pt x="28183" y="15835"/>
                    </a:cubicBezTo>
                    <a:cubicBezTo>
                      <a:pt x="35993" y="23985"/>
                      <a:pt x="49236" y="29418"/>
                      <a:pt x="64516" y="35869"/>
                    </a:cubicBezTo>
                    <a:cubicBezTo>
                      <a:pt x="96095" y="48773"/>
                      <a:pt x="135144" y="64732"/>
                      <a:pt x="153820" y="117024"/>
                    </a:cubicBezTo>
                    <a:cubicBezTo>
                      <a:pt x="155518" y="121438"/>
                      <a:pt x="154839" y="126531"/>
                      <a:pt x="152801" y="130606"/>
                    </a:cubicBezTo>
                    <a:cubicBezTo>
                      <a:pt x="150424" y="134680"/>
                      <a:pt x="146689" y="137737"/>
                      <a:pt x="141935" y="138755"/>
                    </a:cubicBezTo>
                    <a:cubicBezTo>
                      <a:pt x="131409" y="141132"/>
                      <a:pt x="106961" y="145547"/>
                      <a:pt x="82853" y="145547"/>
                    </a:cubicBezTo>
                    <a:close/>
                    <a:moveTo>
                      <a:pt x="34296" y="58280"/>
                    </a:moveTo>
                    <a:cubicBezTo>
                      <a:pt x="37351" y="82049"/>
                      <a:pt x="43803" y="98687"/>
                      <a:pt x="53990" y="107856"/>
                    </a:cubicBezTo>
                    <a:cubicBezTo>
                      <a:pt x="60441" y="113628"/>
                      <a:pt x="87946" y="113628"/>
                      <a:pt x="114771" y="110232"/>
                    </a:cubicBezTo>
                    <a:cubicBezTo>
                      <a:pt x="99491" y="85445"/>
                      <a:pt x="76401" y="75937"/>
                      <a:pt x="52292" y="66090"/>
                    </a:cubicBezTo>
                    <a:cubicBezTo>
                      <a:pt x="46180" y="63713"/>
                      <a:pt x="40068" y="60997"/>
                      <a:pt x="34296" y="58620"/>
                    </a:cubicBezTo>
                    <a:close/>
                  </a:path>
                </a:pathLst>
              </a:custGeom>
              <a:grpFill/>
              <a:ln w="3393" cap="flat">
                <a:noFill/>
                <a:prstDash val="solid"/>
                <a:miter/>
              </a:ln>
            </p:spPr>
            <p:txBody>
              <a:bodyPr rtlCol="0" anchor="ctr"/>
              <a:lstStyle/>
              <a:p>
                <a:endParaRPr lang="de-DE" dirty="0">
                  <a:solidFill>
                    <a:schemeClr val="bg1"/>
                  </a:solidFill>
                </a:endParaRPr>
              </a:p>
            </p:txBody>
          </p:sp>
          <p:sp>
            <p:nvSpPr>
              <p:cNvPr id="57" name="Freeform 56">
                <a:extLst>
                  <a:ext uri="{FF2B5EF4-FFF2-40B4-BE49-F238E27FC236}">
                    <a16:creationId xmlns:a16="http://schemas.microsoft.com/office/drawing/2014/main" id="{F3DA5DD5-9429-265B-1EC1-D9E0EE8F647A}"/>
                  </a:ext>
                </a:extLst>
              </p:cNvPr>
              <p:cNvSpPr/>
              <p:nvPr/>
            </p:nvSpPr>
            <p:spPr>
              <a:xfrm>
                <a:off x="8112656" y="3691513"/>
                <a:ext cx="175076" cy="134340"/>
              </a:xfrm>
              <a:custGeom>
                <a:avLst/>
                <a:gdLst>
                  <a:gd name="connsiteX0" fmla="*/ 64558 w 175076"/>
                  <a:gd name="connsiteY0" fmla="*/ 134001 h 134340"/>
                  <a:gd name="connsiteX1" fmla="*/ 10908 w 175076"/>
                  <a:gd name="connsiteY1" fmla="*/ 124833 h 134340"/>
                  <a:gd name="connsiteX2" fmla="*/ 1061 w 175076"/>
                  <a:gd name="connsiteY2" fmla="*/ 115325 h 134340"/>
                  <a:gd name="connsiteX3" fmla="*/ 2080 w 175076"/>
                  <a:gd name="connsiteY3" fmla="*/ 101403 h 134340"/>
                  <a:gd name="connsiteX4" fmla="*/ 149109 w 175076"/>
                  <a:gd name="connsiteY4" fmla="*/ 1234 h 134340"/>
                  <a:gd name="connsiteX5" fmla="*/ 152504 w 175076"/>
                  <a:gd name="connsiteY5" fmla="*/ 1234 h 134340"/>
                  <a:gd name="connsiteX6" fmla="*/ 166087 w 175076"/>
                  <a:gd name="connsiteY6" fmla="*/ 1573 h 134340"/>
                  <a:gd name="connsiteX7" fmla="*/ 173557 w 175076"/>
                  <a:gd name="connsiteY7" fmla="*/ 22965 h 134340"/>
                  <a:gd name="connsiteX8" fmla="*/ 167105 w 175076"/>
                  <a:gd name="connsiteY8" fmla="*/ 46395 h 134340"/>
                  <a:gd name="connsiteX9" fmla="*/ 137563 w 175076"/>
                  <a:gd name="connsiteY9" fmla="*/ 108534 h 134340"/>
                  <a:gd name="connsiteX10" fmla="*/ 86629 w 175076"/>
                  <a:gd name="connsiteY10" fmla="*/ 132643 h 134340"/>
                  <a:gd name="connsiteX11" fmla="*/ 64219 w 175076"/>
                  <a:gd name="connsiteY11" fmla="*/ 134341 h 134340"/>
                  <a:gd name="connsiteX12" fmla="*/ 41808 w 175076"/>
                  <a:gd name="connsiteY12" fmla="*/ 99366 h 134340"/>
                  <a:gd name="connsiteX13" fmla="*/ 112436 w 175076"/>
                  <a:gd name="connsiteY13" fmla="*/ 87481 h 134340"/>
                  <a:gd name="connsiteX14" fmla="*/ 135186 w 175076"/>
                  <a:gd name="connsiteY14" fmla="*/ 40623 h 134340"/>
                  <a:gd name="connsiteX15" fmla="*/ 136205 w 175076"/>
                  <a:gd name="connsiteY15" fmla="*/ 35189 h 134340"/>
                  <a:gd name="connsiteX16" fmla="*/ 41808 w 175076"/>
                  <a:gd name="connsiteY16" fmla="*/ 99366 h 134340"/>
                  <a:gd name="connsiteX17" fmla="*/ 144694 w 175076"/>
                  <a:gd name="connsiteY17" fmla="*/ 7685 h 134340"/>
                  <a:gd name="connsiteX18" fmla="*/ 144694 w 175076"/>
                  <a:gd name="connsiteY18" fmla="*/ 7685 h 134340"/>
                  <a:gd name="connsiteX19" fmla="*/ 144694 w 175076"/>
                  <a:gd name="connsiteY19" fmla="*/ 7685 h 1343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75076" h="134340">
                    <a:moveTo>
                      <a:pt x="64558" y="134001"/>
                    </a:moveTo>
                    <a:cubicBezTo>
                      <a:pt x="49618" y="134001"/>
                      <a:pt x="31281" y="131624"/>
                      <a:pt x="10908" y="124833"/>
                    </a:cubicBezTo>
                    <a:cubicBezTo>
                      <a:pt x="6494" y="123135"/>
                      <a:pt x="2759" y="119739"/>
                      <a:pt x="1061" y="115325"/>
                    </a:cubicBezTo>
                    <a:cubicBezTo>
                      <a:pt x="-637" y="110911"/>
                      <a:pt x="-297" y="105818"/>
                      <a:pt x="2080" y="101403"/>
                    </a:cubicBezTo>
                    <a:cubicBezTo>
                      <a:pt x="55050" y="8025"/>
                      <a:pt x="126018" y="2932"/>
                      <a:pt x="149109" y="1234"/>
                    </a:cubicBezTo>
                    <a:cubicBezTo>
                      <a:pt x="150127" y="1234"/>
                      <a:pt x="151485" y="1234"/>
                      <a:pt x="152504" y="1234"/>
                    </a:cubicBezTo>
                    <a:cubicBezTo>
                      <a:pt x="156918" y="-464"/>
                      <a:pt x="161672" y="-464"/>
                      <a:pt x="166087" y="1573"/>
                    </a:cubicBezTo>
                    <a:cubicBezTo>
                      <a:pt x="173896" y="5648"/>
                      <a:pt x="177291" y="14816"/>
                      <a:pt x="173557" y="22965"/>
                    </a:cubicBezTo>
                    <a:cubicBezTo>
                      <a:pt x="169482" y="31794"/>
                      <a:pt x="168463" y="38585"/>
                      <a:pt x="167105" y="46395"/>
                    </a:cubicBezTo>
                    <a:cubicBezTo>
                      <a:pt x="164728" y="61675"/>
                      <a:pt x="161672" y="78992"/>
                      <a:pt x="137563" y="108534"/>
                    </a:cubicBezTo>
                    <a:cubicBezTo>
                      <a:pt x="128055" y="120419"/>
                      <a:pt x="109380" y="129247"/>
                      <a:pt x="86629" y="132643"/>
                    </a:cubicBezTo>
                    <a:cubicBezTo>
                      <a:pt x="80517" y="133661"/>
                      <a:pt x="73047" y="134341"/>
                      <a:pt x="64219" y="134341"/>
                    </a:cubicBezTo>
                    <a:close/>
                    <a:moveTo>
                      <a:pt x="41808" y="99366"/>
                    </a:moveTo>
                    <a:cubicBezTo>
                      <a:pt x="76783" y="105818"/>
                      <a:pt x="105305" y="96310"/>
                      <a:pt x="112436" y="87481"/>
                    </a:cubicBezTo>
                    <a:cubicBezTo>
                      <a:pt x="131112" y="64731"/>
                      <a:pt x="133149" y="54205"/>
                      <a:pt x="135186" y="40623"/>
                    </a:cubicBezTo>
                    <a:cubicBezTo>
                      <a:pt x="135186" y="38925"/>
                      <a:pt x="135865" y="37227"/>
                      <a:pt x="136205" y="35189"/>
                    </a:cubicBezTo>
                    <a:cubicBezTo>
                      <a:pt x="112436" y="38925"/>
                      <a:pt x="75424" y="51149"/>
                      <a:pt x="41808" y="99366"/>
                    </a:cubicBezTo>
                    <a:close/>
                    <a:moveTo>
                      <a:pt x="144694" y="7685"/>
                    </a:moveTo>
                    <a:cubicBezTo>
                      <a:pt x="144694" y="7685"/>
                      <a:pt x="144694" y="7685"/>
                      <a:pt x="144694" y="7685"/>
                    </a:cubicBezTo>
                    <a:cubicBezTo>
                      <a:pt x="144694" y="7685"/>
                      <a:pt x="144694" y="7685"/>
                      <a:pt x="144694" y="7685"/>
                    </a:cubicBezTo>
                    <a:close/>
                  </a:path>
                </a:pathLst>
              </a:custGeom>
              <a:grpFill/>
              <a:ln w="3393" cap="flat">
                <a:noFill/>
                <a:prstDash val="solid"/>
                <a:miter/>
              </a:ln>
            </p:spPr>
            <p:txBody>
              <a:bodyPr rtlCol="0" anchor="ctr"/>
              <a:lstStyle/>
              <a:p>
                <a:endParaRPr lang="de-DE" dirty="0">
                  <a:solidFill>
                    <a:schemeClr val="bg1"/>
                  </a:solidFill>
                </a:endParaRPr>
              </a:p>
            </p:txBody>
          </p:sp>
          <p:sp>
            <p:nvSpPr>
              <p:cNvPr id="58" name="Freeform 57">
                <a:extLst>
                  <a:ext uri="{FF2B5EF4-FFF2-40B4-BE49-F238E27FC236}">
                    <a16:creationId xmlns:a16="http://schemas.microsoft.com/office/drawing/2014/main" id="{E2BB5A56-49D1-5E97-BC2D-B7F9A841ECD3}"/>
                  </a:ext>
                </a:extLst>
              </p:cNvPr>
              <p:cNvSpPr/>
              <p:nvPr/>
            </p:nvSpPr>
            <p:spPr>
              <a:xfrm>
                <a:off x="8112698" y="3670676"/>
                <a:ext cx="32597" cy="236332"/>
              </a:xfrm>
              <a:custGeom>
                <a:avLst/>
                <a:gdLst>
                  <a:gd name="connsiteX0" fmla="*/ 16299 w 32597"/>
                  <a:gd name="connsiteY0" fmla="*/ 236332 h 236332"/>
                  <a:gd name="connsiteX1" fmla="*/ 0 w 32597"/>
                  <a:gd name="connsiteY1" fmla="*/ 220033 h 236332"/>
                  <a:gd name="connsiteX2" fmla="*/ 0 w 32597"/>
                  <a:gd name="connsiteY2" fmla="*/ 16299 h 236332"/>
                  <a:gd name="connsiteX3" fmla="*/ 16299 w 32597"/>
                  <a:gd name="connsiteY3" fmla="*/ 0 h 236332"/>
                  <a:gd name="connsiteX4" fmla="*/ 32598 w 32597"/>
                  <a:gd name="connsiteY4" fmla="*/ 16299 h 236332"/>
                  <a:gd name="connsiteX5" fmla="*/ 32598 w 32597"/>
                  <a:gd name="connsiteY5" fmla="*/ 220033 h 236332"/>
                  <a:gd name="connsiteX6" fmla="*/ 16299 w 32597"/>
                  <a:gd name="connsiteY6" fmla="*/ 236332 h 236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97" h="236332">
                    <a:moveTo>
                      <a:pt x="16299" y="236332"/>
                    </a:moveTo>
                    <a:cubicBezTo>
                      <a:pt x="7131" y="236332"/>
                      <a:pt x="0" y="229201"/>
                      <a:pt x="0" y="220033"/>
                    </a:cubicBezTo>
                    <a:lnTo>
                      <a:pt x="0" y="16299"/>
                    </a:lnTo>
                    <a:cubicBezTo>
                      <a:pt x="0" y="7131"/>
                      <a:pt x="7131" y="0"/>
                      <a:pt x="16299" y="0"/>
                    </a:cubicBezTo>
                    <a:cubicBezTo>
                      <a:pt x="25467" y="0"/>
                      <a:pt x="32598" y="7131"/>
                      <a:pt x="32598" y="16299"/>
                    </a:cubicBezTo>
                    <a:lnTo>
                      <a:pt x="32598" y="220033"/>
                    </a:lnTo>
                    <a:cubicBezTo>
                      <a:pt x="32598" y="229201"/>
                      <a:pt x="25467" y="236332"/>
                      <a:pt x="16299" y="236332"/>
                    </a:cubicBezTo>
                    <a:close/>
                  </a:path>
                </a:pathLst>
              </a:custGeom>
              <a:grpFill/>
              <a:ln w="3393" cap="flat">
                <a:noFill/>
                <a:prstDash val="solid"/>
                <a:miter/>
              </a:ln>
            </p:spPr>
            <p:txBody>
              <a:bodyPr rtlCol="0" anchor="ctr"/>
              <a:lstStyle/>
              <a:p>
                <a:endParaRPr lang="de-DE" dirty="0">
                  <a:solidFill>
                    <a:schemeClr val="bg1"/>
                  </a:solidFill>
                </a:endParaRPr>
              </a:p>
            </p:txBody>
          </p:sp>
          <p:sp>
            <p:nvSpPr>
              <p:cNvPr id="59" name="Freeform 58">
                <a:extLst>
                  <a:ext uri="{FF2B5EF4-FFF2-40B4-BE49-F238E27FC236}">
                    <a16:creationId xmlns:a16="http://schemas.microsoft.com/office/drawing/2014/main" id="{1A1AC028-4EE7-7A24-6D88-421614873459}"/>
                  </a:ext>
                </a:extLst>
              </p:cNvPr>
              <p:cNvSpPr/>
              <p:nvPr/>
            </p:nvSpPr>
            <p:spPr>
              <a:xfrm>
                <a:off x="7827422" y="3874071"/>
                <a:ext cx="562367" cy="155178"/>
              </a:xfrm>
              <a:custGeom>
                <a:avLst/>
                <a:gdLst>
                  <a:gd name="connsiteX0" fmla="*/ 512441 w 562367"/>
                  <a:gd name="connsiteY0" fmla="*/ 155178 h 155178"/>
                  <a:gd name="connsiteX1" fmla="*/ 379674 w 562367"/>
                  <a:gd name="connsiteY1" fmla="*/ 142275 h 155178"/>
                  <a:gd name="connsiteX2" fmla="*/ 340625 w 562367"/>
                  <a:gd name="connsiteY2" fmla="*/ 137521 h 155178"/>
                  <a:gd name="connsiteX3" fmla="*/ 305990 w 562367"/>
                  <a:gd name="connsiteY3" fmla="*/ 144312 h 155178"/>
                  <a:gd name="connsiteX4" fmla="*/ 246906 w 562367"/>
                  <a:gd name="connsiteY4" fmla="*/ 153480 h 155178"/>
                  <a:gd name="connsiteX5" fmla="*/ 221779 w 562367"/>
                  <a:gd name="connsiteY5" fmla="*/ 149405 h 155178"/>
                  <a:gd name="connsiteX6" fmla="*/ 170846 w 562367"/>
                  <a:gd name="connsiteY6" fmla="*/ 147708 h 155178"/>
                  <a:gd name="connsiteX7" fmla="*/ 82900 w 562367"/>
                  <a:gd name="connsiteY7" fmla="*/ 149066 h 155178"/>
                  <a:gd name="connsiteX8" fmla="*/ 5141 w 562367"/>
                  <a:gd name="connsiteY8" fmla="*/ 130390 h 155178"/>
                  <a:gd name="connsiteX9" fmla="*/ 1067 w 562367"/>
                  <a:gd name="connsiteY9" fmla="*/ 111715 h 155178"/>
                  <a:gd name="connsiteX10" fmla="*/ 73053 w 562367"/>
                  <a:gd name="connsiteY10" fmla="*/ 62818 h 155178"/>
                  <a:gd name="connsiteX11" fmla="*/ 107008 w 562367"/>
                  <a:gd name="connsiteY11" fmla="*/ 50934 h 155178"/>
                  <a:gd name="connsiteX12" fmla="*/ 118214 w 562367"/>
                  <a:gd name="connsiteY12" fmla="*/ 44143 h 155178"/>
                  <a:gd name="connsiteX13" fmla="*/ 225175 w 562367"/>
                  <a:gd name="connsiteY13" fmla="*/ 19015 h 155178"/>
                  <a:gd name="connsiteX14" fmla="*/ 247925 w 562367"/>
                  <a:gd name="connsiteY14" fmla="*/ 12224 h 155178"/>
                  <a:gd name="connsiteX15" fmla="*/ 300896 w 562367"/>
                  <a:gd name="connsiteY15" fmla="*/ 0 h 155178"/>
                  <a:gd name="connsiteX16" fmla="*/ 301575 w 562367"/>
                  <a:gd name="connsiteY16" fmla="*/ 0 h 155178"/>
                  <a:gd name="connsiteX17" fmla="*/ 367449 w 562367"/>
                  <a:gd name="connsiteY17" fmla="*/ 10187 h 155178"/>
                  <a:gd name="connsiteX18" fmla="*/ 389860 w 562367"/>
                  <a:gd name="connsiteY18" fmla="*/ 14941 h 155178"/>
                  <a:gd name="connsiteX19" fmla="*/ 432645 w 562367"/>
                  <a:gd name="connsiteY19" fmla="*/ 40407 h 155178"/>
                  <a:gd name="connsiteX20" fmla="*/ 450641 w 562367"/>
                  <a:gd name="connsiteY20" fmla="*/ 53311 h 155178"/>
                  <a:gd name="connsiteX21" fmla="*/ 526023 w 562367"/>
                  <a:gd name="connsiteY21" fmla="*/ 83192 h 155178"/>
                  <a:gd name="connsiteX22" fmla="*/ 562356 w 562367"/>
                  <a:gd name="connsiteY22" fmla="*/ 131749 h 155178"/>
                  <a:gd name="connsiteX23" fmla="*/ 544359 w 562367"/>
                  <a:gd name="connsiteY23" fmla="*/ 152801 h 155178"/>
                  <a:gd name="connsiteX24" fmla="*/ 512441 w 562367"/>
                  <a:gd name="connsiteY24" fmla="*/ 154499 h 155178"/>
                  <a:gd name="connsiteX25" fmla="*/ 340625 w 562367"/>
                  <a:gd name="connsiteY25" fmla="*/ 104923 h 155178"/>
                  <a:gd name="connsiteX26" fmla="*/ 384427 w 562367"/>
                  <a:gd name="connsiteY26" fmla="*/ 110017 h 155178"/>
                  <a:gd name="connsiteX27" fmla="*/ 520250 w 562367"/>
                  <a:gd name="connsiteY27" fmla="*/ 122241 h 155178"/>
                  <a:gd name="connsiteX28" fmla="*/ 449623 w 562367"/>
                  <a:gd name="connsiteY28" fmla="*/ 86248 h 155178"/>
                  <a:gd name="connsiteX29" fmla="*/ 410913 w 562367"/>
                  <a:gd name="connsiteY29" fmla="*/ 64855 h 155178"/>
                  <a:gd name="connsiteX30" fmla="*/ 384088 w 562367"/>
                  <a:gd name="connsiteY30" fmla="*/ 47199 h 155178"/>
                  <a:gd name="connsiteX31" fmla="*/ 360319 w 562367"/>
                  <a:gd name="connsiteY31" fmla="*/ 42105 h 155178"/>
                  <a:gd name="connsiteX32" fmla="*/ 301575 w 562367"/>
                  <a:gd name="connsiteY32" fmla="*/ 32597 h 155178"/>
                  <a:gd name="connsiteX33" fmla="*/ 300896 w 562367"/>
                  <a:gd name="connsiteY33" fmla="*/ 32597 h 155178"/>
                  <a:gd name="connsiteX34" fmla="*/ 258452 w 562367"/>
                  <a:gd name="connsiteY34" fmla="*/ 42784 h 155178"/>
                  <a:gd name="connsiteX35" fmla="*/ 209895 w 562367"/>
                  <a:gd name="connsiteY35" fmla="*/ 47199 h 155178"/>
                  <a:gd name="connsiteX36" fmla="*/ 139266 w 562367"/>
                  <a:gd name="connsiteY36" fmla="*/ 68591 h 155178"/>
                  <a:gd name="connsiteX37" fmla="*/ 121610 w 562367"/>
                  <a:gd name="connsiteY37" fmla="*/ 79796 h 155178"/>
                  <a:gd name="connsiteX38" fmla="*/ 121610 w 562367"/>
                  <a:gd name="connsiteY38" fmla="*/ 79796 h 155178"/>
                  <a:gd name="connsiteX39" fmla="*/ 81882 w 562367"/>
                  <a:gd name="connsiteY39" fmla="*/ 93718 h 155178"/>
                  <a:gd name="connsiteX40" fmla="*/ 40456 w 562367"/>
                  <a:gd name="connsiteY40" fmla="*/ 110356 h 155178"/>
                  <a:gd name="connsiteX41" fmla="*/ 162357 w 562367"/>
                  <a:gd name="connsiteY41" fmla="*/ 115789 h 155178"/>
                  <a:gd name="connsiteX42" fmla="*/ 227552 w 562367"/>
                  <a:gd name="connsiteY42" fmla="*/ 116808 h 155178"/>
                  <a:gd name="connsiteX43" fmla="*/ 249623 w 562367"/>
                  <a:gd name="connsiteY43" fmla="*/ 120204 h 155178"/>
                  <a:gd name="connsiteX44" fmla="*/ 297501 w 562367"/>
                  <a:gd name="connsiteY44" fmla="*/ 112054 h 155178"/>
                  <a:gd name="connsiteX45" fmla="*/ 340285 w 562367"/>
                  <a:gd name="connsiteY45" fmla="*/ 103905 h 155178"/>
                  <a:gd name="connsiteX46" fmla="*/ 31967 w 562367"/>
                  <a:gd name="connsiteY46" fmla="*/ 122241 h 155178"/>
                  <a:gd name="connsiteX47" fmla="*/ 31967 w 562367"/>
                  <a:gd name="connsiteY47" fmla="*/ 122241 h 155178"/>
                  <a:gd name="connsiteX48" fmla="*/ 31967 w 562367"/>
                  <a:gd name="connsiteY48" fmla="*/ 122241 h 155178"/>
                  <a:gd name="connsiteX49" fmla="*/ 114479 w 562367"/>
                  <a:gd name="connsiteY49" fmla="*/ 65874 h 155178"/>
                  <a:gd name="connsiteX50" fmla="*/ 114479 w 562367"/>
                  <a:gd name="connsiteY50" fmla="*/ 65874 h 155178"/>
                  <a:gd name="connsiteX51" fmla="*/ 114479 w 562367"/>
                  <a:gd name="connsiteY51" fmla="*/ 65874 h 155178"/>
                  <a:gd name="connsiteX52" fmla="*/ 227212 w 562367"/>
                  <a:gd name="connsiteY52" fmla="*/ 20034 h 155178"/>
                  <a:gd name="connsiteX53" fmla="*/ 227212 w 562367"/>
                  <a:gd name="connsiteY53" fmla="*/ 20034 h 155178"/>
                  <a:gd name="connsiteX54" fmla="*/ 227212 w 562367"/>
                  <a:gd name="connsiteY54" fmla="*/ 20034 h 155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562367" h="155178">
                    <a:moveTo>
                      <a:pt x="512441" y="155178"/>
                    </a:moveTo>
                    <a:cubicBezTo>
                      <a:pt x="468299" y="155178"/>
                      <a:pt x="416346" y="147708"/>
                      <a:pt x="379674" y="142275"/>
                    </a:cubicBezTo>
                    <a:cubicBezTo>
                      <a:pt x="362356" y="139898"/>
                      <a:pt x="346058" y="137521"/>
                      <a:pt x="340625" y="137521"/>
                    </a:cubicBezTo>
                    <a:cubicBezTo>
                      <a:pt x="335191" y="137521"/>
                      <a:pt x="318893" y="140917"/>
                      <a:pt x="305990" y="144312"/>
                    </a:cubicBezTo>
                    <a:cubicBezTo>
                      <a:pt x="285616" y="149745"/>
                      <a:pt x="264903" y="155178"/>
                      <a:pt x="246906" y="153480"/>
                    </a:cubicBezTo>
                    <a:cubicBezTo>
                      <a:pt x="238078" y="152462"/>
                      <a:pt x="229928" y="151103"/>
                      <a:pt x="221779" y="149405"/>
                    </a:cubicBezTo>
                    <a:cubicBezTo>
                      <a:pt x="203782" y="146010"/>
                      <a:pt x="188502" y="142954"/>
                      <a:pt x="170846" y="147708"/>
                    </a:cubicBezTo>
                    <a:cubicBezTo>
                      <a:pt x="151830" y="152801"/>
                      <a:pt x="113121" y="151783"/>
                      <a:pt x="82900" y="149066"/>
                    </a:cubicBezTo>
                    <a:cubicBezTo>
                      <a:pt x="17366" y="143633"/>
                      <a:pt x="8537" y="133786"/>
                      <a:pt x="5141" y="130390"/>
                    </a:cubicBezTo>
                    <a:cubicBezTo>
                      <a:pt x="388" y="125297"/>
                      <a:pt x="-1310" y="118166"/>
                      <a:pt x="1067" y="111715"/>
                    </a:cubicBezTo>
                    <a:cubicBezTo>
                      <a:pt x="11593" y="80475"/>
                      <a:pt x="44190" y="71307"/>
                      <a:pt x="73053" y="62818"/>
                    </a:cubicBezTo>
                    <a:cubicBezTo>
                      <a:pt x="85616" y="59083"/>
                      <a:pt x="97501" y="55688"/>
                      <a:pt x="107008" y="50934"/>
                    </a:cubicBezTo>
                    <a:cubicBezTo>
                      <a:pt x="112102" y="48557"/>
                      <a:pt x="115497" y="46180"/>
                      <a:pt x="118214" y="44143"/>
                    </a:cubicBezTo>
                    <a:cubicBezTo>
                      <a:pt x="132815" y="31919"/>
                      <a:pt x="193257" y="1698"/>
                      <a:pt x="225175" y="19015"/>
                    </a:cubicBezTo>
                    <a:cubicBezTo>
                      <a:pt x="229589" y="18676"/>
                      <a:pt x="240115" y="14941"/>
                      <a:pt x="247925" y="12224"/>
                    </a:cubicBezTo>
                    <a:cubicBezTo>
                      <a:pt x="264564" y="6452"/>
                      <a:pt x="283240" y="0"/>
                      <a:pt x="300896" y="0"/>
                    </a:cubicBezTo>
                    <a:lnTo>
                      <a:pt x="301575" y="0"/>
                    </a:lnTo>
                    <a:cubicBezTo>
                      <a:pt x="323307" y="0"/>
                      <a:pt x="346737" y="5433"/>
                      <a:pt x="367449" y="10187"/>
                    </a:cubicBezTo>
                    <a:cubicBezTo>
                      <a:pt x="375599" y="11885"/>
                      <a:pt x="383409" y="13922"/>
                      <a:pt x="389860" y="14941"/>
                    </a:cubicBezTo>
                    <a:cubicBezTo>
                      <a:pt x="407857" y="18336"/>
                      <a:pt x="421439" y="30560"/>
                      <a:pt x="432645" y="40407"/>
                    </a:cubicBezTo>
                    <a:cubicBezTo>
                      <a:pt x="438417" y="45501"/>
                      <a:pt x="446906" y="53311"/>
                      <a:pt x="450641" y="53311"/>
                    </a:cubicBezTo>
                    <a:cubicBezTo>
                      <a:pt x="483579" y="54329"/>
                      <a:pt x="511761" y="72665"/>
                      <a:pt x="526023" y="83192"/>
                    </a:cubicBezTo>
                    <a:cubicBezTo>
                      <a:pt x="531796" y="87606"/>
                      <a:pt x="561677" y="111375"/>
                      <a:pt x="562356" y="131749"/>
                    </a:cubicBezTo>
                    <a:cubicBezTo>
                      <a:pt x="562695" y="142614"/>
                      <a:pt x="555225" y="151443"/>
                      <a:pt x="544359" y="152801"/>
                    </a:cubicBezTo>
                    <a:cubicBezTo>
                      <a:pt x="534512" y="153820"/>
                      <a:pt x="523646" y="154499"/>
                      <a:pt x="512441" y="154499"/>
                    </a:cubicBezTo>
                    <a:close/>
                    <a:moveTo>
                      <a:pt x="340625" y="104923"/>
                    </a:moveTo>
                    <a:cubicBezTo>
                      <a:pt x="348774" y="104923"/>
                      <a:pt x="363715" y="106961"/>
                      <a:pt x="384427" y="110017"/>
                    </a:cubicBezTo>
                    <a:cubicBezTo>
                      <a:pt x="422458" y="115450"/>
                      <a:pt x="477467" y="123260"/>
                      <a:pt x="520250" y="122241"/>
                    </a:cubicBezTo>
                    <a:cubicBezTo>
                      <a:pt x="505989" y="107640"/>
                      <a:pt x="478485" y="87267"/>
                      <a:pt x="449623" y="86248"/>
                    </a:cubicBezTo>
                    <a:cubicBezTo>
                      <a:pt x="434003" y="85908"/>
                      <a:pt x="422458" y="75042"/>
                      <a:pt x="410913" y="64855"/>
                    </a:cubicBezTo>
                    <a:cubicBezTo>
                      <a:pt x="402085" y="57046"/>
                      <a:pt x="392916" y="48896"/>
                      <a:pt x="384088" y="47199"/>
                    </a:cubicBezTo>
                    <a:cubicBezTo>
                      <a:pt x="376618" y="45840"/>
                      <a:pt x="368808" y="44143"/>
                      <a:pt x="360319" y="42105"/>
                    </a:cubicBezTo>
                    <a:cubicBezTo>
                      <a:pt x="341303" y="37691"/>
                      <a:pt x="319572" y="32937"/>
                      <a:pt x="301575" y="32597"/>
                    </a:cubicBezTo>
                    <a:lnTo>
                      <a:pt x="300896" y="32597"/>
                    </a:lnTo>
                    <a:cubicBezTo>
                      <a:pt x="288672" y="32597"/>
                      <a:pt x="272713" y="38031"/>
                      <a:pt x="258452" y="42784"/>
                    </a:cubicBezTo>
                    <a:cubicBezTo>
                      <a:pt x="238078" y="49915"/>
                      <a:pt x="222119" y="55348"/>
                      <a:pt x="209895" y="47199"/>
                    </a:cubicBezTo>
                    <a:cubicBezTo>
                      <a:pt x="199368" y="40407"/>
                      <a:pt x="153189" y="57385"/>
                      <a:pt x="139266" y="68591"/>
                    </a:cubicBezTo>
                    <a:cubicBezTo>
                      <a:pt x="134852" y="72665"/>
                      <a:pt x="129080" y="76061"/>
                      <a:pt x="121610" y="79796"/>
                    </a:cubicBezTo>
                    <a:cubicBezTo>
                      <a:pt x="121610" y="79796"/>
                      <a:pt x="121610" y="79796"/>
                      <a:pt x="121610" y="79796"/>
                    </a:cubicBezTo>
                    <a:cubicBezTo>
                      <a:pt x="109385" y="85908"/>
                      <a:pt x="95464" y="89983"/>
                      <a:pt x="81882" y="93718"/>
                    </a:cubicBezTo>
                    <a:cubicBezTo>
                      <a:pt x="65583" y="98472"/>
                      <a:pt x="50302" y="102886"/>
                      <a:pt x="40456" y="110356"/>
                    </a:cubicBezTo>
                    <a:cubicBezTo>
                      <a:pt x="70676" y="116469"/>
                      <a:pt x="139606" y="121901"/>
                      <a:pt x="162357" y="115789"/>
                    </a:cubicBezTo>
                    <a:cubicBezTo>
                      <a:pt x="187144" y="109338"/>
                      <a:pt x="208537" y="113412"/>
                      <a:pt x="227552" y="116808"/>
                    </a:cubicBezTo>
                    <a:cubicBezTo>
                      <a:pt x="235022" y="118166"/>
                      <a:pt x="242493" y="119525"/>
                      <a:pt x="249623" y="120204"/>
                    </a:cubicBezTo>
                    <a:cubicBezTo>
                      <a:pt x="261507" y="121222"/>
                      <a:pt x="280523" y="116469"/>
                      <a:pt x="297501" y="112054"/>
                    </a:cubicBezTo>
                    <a:cubicBezTo>
                      <a:pt x="313460" y="107980"/>
                      <a:pt x="328061" y="103905"/>
                      <a:pt x="340285" y="103905"/>
                    </a:cubicBezTo>
                    <a:close/>
                    <a:moveTo>
                      <a:pt x="31967" y="122241"/>
                    </a:moveTo>
                    <a:cubicBezTo>
                      <a:pt x="31967" y="122241"/>
                      <a:pt x="31967" y="122241"/>
                      <a:pt x="31967" y="122241"/>
                    </a:cubicBezTo>
                    <a:cubicBezTo>
                      <a:pt x="31967" y="122241"/>
                      <a:pt x="31967" y="122241"/>
                      <a:pt x="31967" y="122241"/>
                    </a:cubicBezTo>
                    <a:close/>
                    <a:moveTo>
                      <a:pt x="114479" y="65874"/>
                    </a:moveTo>
                    <a:lnTo>
                      <a:pt x="114479" y="65874"/>
                    </a:lnTo>
                    <a:lnTo>
                      <a:pt x="114479" y="65874"/>
                    </a:lnTo>
                    <a:close/>
                    <a:moveTo>
                      <a:pt x="227212" y="20034"/>
                    </a:moveTo>
                    <a:cubicBezTo>
                      <a:pt x="227212" y="20034"/>
                      <a:pt x="227212" y="20034"/>
                      <a:pt x="227212" y="20034"/>
                    </a:cubicBezTo>
                    <a:cubicBezTo>
                      <a:pt x="227212" y="20034"/>
                      <a:pt x="227212" y="20034"/>
                      <a:pt x="227212" y="20034"/>
                    </a:cubicBezTo>
                    <a:close/>
                  </a:path>
                </a:pathLst>
              </a:custGeom>
              <a:grpFill/>
              <a:ln w="3393" cap="flat">
                <a:noFill/>
                <a:prstDash val="solid"/>
                <a:miter/>
              </a:ln>
            </p:spPr>
            <p:txBody>
              <a:bodyPr rtlCol="0" anchor="ctr"/>
              <a:lstStyle/>
              <a:p>
                <a:endParaRPr lang="de-DE" dirty="0">
                  <a:solidFill>
                    <a:schemeClr val="bg1"/>
                  </a:solidFill>
                </a:endParaRPr>
              </a:p>
            </p:txBody>
          </p:sp>
          <p:sp>
            <p:nvSpPr>
              <p:cNvPr id="60" name="Freeform 59">
                <a:extLst>
                  <a:ext uri="{FF2B5EF4-FFF2-40B4-BE49-F238E27FC236}">
                    <a16:creationId xmlns:a16="http://schemas.microsoft.com/office/drawing/2014/main" id="{2C913E49-80BA-EA37-51CE-CC59B0178E7D}"/>
                  </a:ext>
                </a:extLst>
              </p:cNvPr>
              <p:cNvSpPr/>
              <p:nvPr/>
            </p:nvSpPr>
            <p:spPr>
              <a:xfrm>
                <a:off x="8151791" y="3935436"/>
                <a:ext cx="75094" cy="76155"/>
              </a:xfrm>
              <a:custGeom>
                <a:avLst/>
                <a:gdLst>
                  <a:gd name="connsiteX0" fmla="*/ 16256 w 75094"/>
                  <a:gd name="connsiteY0" fmla="*/ 76156 h 76155"/>
                  <a:gd name="connsiteX1" fmla="*/ 297 w 75094"/>
                  <a:gd name="connsiteY1" fmla="*/ 62913 h 76155"/>
                  <a:gd name="connsiteX2" fmla="*/ 12860 w 75094"/>
                  <a:gd name="connsiteY2" fmla="*/ 43898 h 76155"/>
                  <a:gd name="connsiteX3" fmla="*/ 45118 w 75094"/>
                  <a:gd name="connsiteY3" fmla="*/ 7226 h 76155"/>
                  <a:gd name="connsiteX4" fmla="*/ 67868 w 75094"/>
                  <a:gd name="connsiteY4" fmla="*/ 2811 h 76155"/>
                  <a:gd name="connsiteX5" fmla="*/ 72283 w 75094"/>
                  <a:gd name="connsiteY5" fmla="*/ 25562 h 76155"/>
                  <a:gd name="connsiteX6" fmla="*/ 19312 w 75094"/>
                  <a:gd name="connsiteY6" fmla="*/ 76156 h 76155"/>
                  <a:gd name="connsiteX7" fmla="*/ 16256 w 75094"/>
                  <a:gd name="connsiteY7" fmla="*/ 76156 h 76155"/>
                  <a:gd name="connsiteX8" fmla="*/ 13200 w 75094"/>
                  <a:gd name="connsiteY8" fmla="*/ 43898 h 76155"/>
                  <a:gd name="connsiteX9" fmla="*/ 13200 w 75094"/>
                  <a:gd name="connsiteY9" fmla="*/ 43898 h 76155"/>
                  <a:gd name="connsiteX10" fmla="*/ 13200 w 75094"/>
                  <a:gd name="connsiteY10" fmla="*/ 43898 h 761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5094" h="76155">
                    <a:moveTo>
                      <a:pt x="16256" y="76156"/>
                    </a:moveTo>
                    <a:cubicBezTo>
                      <a:pt x="8446" y="76156"/>
                      <a:pt x="1655" y="70723"/>
                      <a:pt x="297" y="62913"/>
                    </a:cubicBezTo>
                    <a:cubicBezTo>
                      <a:pt x="-1401" y="54085"/>
                      <a:pt x="4371" y="45935"/>
                      <a:pt x="12860" y="43898"/>
                    </a:cubicBezTo>
                    <a:cubicBezTo>
                      <a:pt x="18633" y="41521"/>
                      <a:pt x="33913" y="24204"/>
                      <a:pt x="45118" y="7226"/>
                    </a:cubicBezTo>
                    <a:cubicBezTo>
                      <a:pt x="50212" y="-245"/>
                      <a:pt x="60058" y="-2282"/>
                      <a:pt x="67868" y="2811"/>
                    </a:cubicBezTo>
                    <a:cubicBezTo>
                      <a:pt x="75339" y="7905"/>
                      <a:pt x="77376" y="17752"/>
                      <a:pt x="72283" y="25562"/>
                    </a:cubicBezTo>
                    <a:cubicBezTo>
                      <a:pt x="60738" y="42879"/>
                      <a:pt x="38667" y="72421"/>
                      <a:pt x="19312" y="76156"/>
                    </a:cubicBezTo>
                    <a:cubicBezTo>
                      <a:pt x="18294" y="76156"/>
                      <a:pt x="17275" y="76156"/>
                      <a:pt x="16256" y="76156"/>
                    </a:cubicBezTo>
                    <a:close/>
                    <a:moveTo>
                      <a:pt x="13200" y="43898"/>
                    </a:moveTo>
                    <a:cubicBezTo>
                      <a:pt x="13200" y="43898"/>
                      <a:pt x="13200" y="43898"/>
                      <a:pt x="13200" y="43898"/>
                    </a:cubicBezTo>
                    <a:cubicBezTo>
                      <a:pt x="13200" y="43898"/>
                      <a:pt x="13200" y="43898"/>
                      <a:pt x="13200" y="43898"/>
                    </a:cubicBezTo>
                    <a:close/>
                  </a:path>
                </a:pathLst>
              </a:custGeom>
              <a:grpFill/>
              <a:ln w="3393" cap="flat">
                <a:noFill/>
                <a:prstDash val="solid"/>
                <a:miter/>
              </a:ln>
            </p:spPr>
            <p:txBody>
              <a:bodyPr rtlCol="0" anchor="ctr"/>
              <a:lstStyle/>
              <a:p>
                <a:endParaRPr lang="de-DE" dirty="0">
                  <a:solidFill>
                    <a:schemeClr val="bg1"/>
                  </a:solidFill>
                </a:endParaRPr>
              </a:p>
            </p:txBody>
          </p:sp>
          <p:sp>
            <p:nvSpPr>
              <p:cNvPr id="61" name="Freeform 60">
                <a:extLst>
                  <a:ext uri="{FF2B5EF4-FFF2-40B4-BE49-F238E27FC236}">
                    <a16:creationId xmlns:a16="http://schemas.microsoft.com/office/drawing/2014/main" id="{365990A3-67BE-6263-633A-175563488DBF}"/>
                  </a:ext>
                </a:extLst>
              </p:cNvPr>
              <p:cNvSpPr/>
              <p:nvPr/>
            </p:nvSpPr>
            <p:spPr>
              <a:xfrm>
                <a:off x="7925698" y="3923403"/>
                <a:ext cx="77226" cy="44725"/>
              </a:xfrm>
              <a:custGeom>
                <a:avLst/>
                <a:gdLst>
                  <a:gd name="connsiteX0" fmla="*/ 60685 w 77226"/>
                  <a:gd name="connsiteY0" fmla="*/ 44726 h 44725"/>
                  <a:gd name="connsiteX1" fmla="*/ 56610 w 77226"/>
                  <a:gd name="connsiteY1" fmla="*/ 44047 h 44725"/>
                  <a:gd name="connsiteX2" fmla="*/ 12128 w 77226"/>
                  <a:gd name="connsiteY2" fmla="*/ 32162 h 44725"/>
                  <a:gd name="connsiteX3" fmla="*/ 583 w 77226"/>
                  <a:gd name="connsiteY3" fmla="*/ 12128 h 44725"/>
                  <a:gd name="connsiteX4" fmla="*/ 20617 w 77226"/>
                  <a:gd name="connsiteY4" fmla="*/ 583 h 44725"/>
                  <a:gd name="connsiteX5" fmla="*/ 65099 w 77226"/>
                  <a:gd name="connsiteY5" fmla="*/ 12468 h 44725"/>
                  <a:gd name="connsiteX6" fmla="*/ 76644 w 77226"/>
                  <a:gd name="connsiteY6" fmla="*/ 32501 h 44725"/>
                  <a:gd name="connsiteX7" fmla="*/ 61025 w 77226"/>
                  <a:gd name="connsiteY7" fmla="*/ 44726 h 44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7226" h="44725">
                    <a:moveTo>
                      <a:pt x="60685" y="44726"/>
                    </a:moveTo>
                    <a:cubicBezTo>
                      <a:pt x="59327" y="44726"/>
                      <a:pt x="57968" y="44726"/>
                      <a:pt x="56610" y="44047"/>
                    </a:cubicBezTo>
                    <a:lnTo>
                      <a:pt x="12128" y="32162"/>
                    </a:lnTo>
                    <a:cubicBezTo>
                      <a:pt x="3300" y="29785"/>
                      <a:pt x="-1794" y="20957"/>
                      <a:pt x="583" y="12128"/>
                    </a:cubicBezTo>
                    <a:cubicBezTo>
                      <a:pt x="2960" y="3300"/>
                      <a:pt x="11789" y="-1794"/>
                      <a:pt x="20617" y="583"/>
                    </a:cubicBezTo>
                    <a:lnTo>
                      <a:pt x="65099" y="12468"/>
                    </a:lnTo>
                    <a:cubicBezTo>
                      <a:pt x="73927" y="14845"/>
                      <a:pt x="79021" y="23673"/>
                      <a:pt x="76644" y="32501"/>
                    </a:cubicBezTo>
                    <a:cubicBezTo>
                      <a:pt x="74607" y="39972"/>
                      <a:pt x="68155" y="44726"/>
                      <a:pt x="61025" y="44726"/>
                    </a:cubicBezTo>
                    <a:close/>
                  </a:path>
                </a:pathLst>
              </a:custGeom>
              <a:grpFill/>
              <a:ln w="3393" cap="flat">
                <a:noFill/>
                <a:prstDash val="solid"/>
                <a:miter/>
              </a:ln>
            </p:spPr>
            <p:txBody>
              <a:bodyPr rtlCol="0" anchor="ctr"/>
              <a:lstStyle/>
              <a:p>
                <a:endParaRPr lang="de-DE" dirty="0">
                  <a:solidFill>
                    <a:schemeClr val="bg1"/>
                  </a:solidFill>
                </a:endParaRPr>
              </a:p>
            </p:txBody>
          </p:sp>
          <p:sp>
            <p:nvSpPr>
              <p:cNvPr id="62" name="Freeform 61">
                <a:extLst>
                  <a:ext uri="{FF2B5EF4-FFF2-40B4-BE49-F238E27FC236}">
                    <a16:creationId xmlns:a16="http://schemas.microsoft.com/office/drawing/2014/main" id="{1A793481-D473-ADEE-788C-2C4C8CF34C46}"/>
                  </a:ext>
                </a:extLst>
              </p:cNvPr>
              <p:cNvSpPr/>
              <p:nvPr/>
            </p:nvSpPr>
            <p:spPr>
              <a:xfrm>
                <a:off x="7419915" y="2998266"/>
                <a:ext cx="277249" cy="277164"/>
              </a:xfrm>
              <a:custGeom>
                <a:avLst/>
                <a:gdLst>
                  <a:gd name="connsiteX0" fmla="*/ 199745 w 277249"/>
                  <a:gd name="connsiteY0" fmla="*/ 277164 h 277164"/>
                  <a:gd name="connsiteX1" fmla="*/ 188200 w 277249"/>
                  <a:gd name="connsiteY1" fmla="*/ 272410 h 277164"/>
                  <a:gd name="connsiteX2" fmla="*/ 4839 w 277249"/>
                  <a:gd name="connsiteY2" fmla="*/ 89049 h 277164"/>
                  <a:gd name="connsiteX3" fmla="*/ 4839 w 277249"/>
                  <a:gd name="connsiteY3" fmla="*/ 65959 h 277164"/>
                  <a:gd name="connsiteX4" fmla="*/ 65960 w 277249"/>
                  <a:gd name="connsiteY4" fmla="*/ 4839 h 277164"/>
                  <a:gd name="connsiteX5" fmla="*/ 89049 w 277249"/>
                  <a:gd name="connsiteY5" fmla="*/ 4839 h 277164"/>
                  <a:gd name="connsiteX6" fmla="*/ 272410 w 277249"/>
                  <a:gd name="connsiteY6" fmla="*/ 188200 h 277164"/>
                  <a:gd name="connsiteX7" fmla="*/ 272410 w 277249"/>
                  <a:gd name="connsiteY7" fmla="*/ 211290 h 277164"/>
                  <a:gd name="connsiteX8" fmla="*/ 211290 w 277249"/>
                  <a:gd name="connsiteY8" fmla="*/ 272410 h 277164"/>
                  <a:gd name="connsiteX9" fmla="*/ 199745 w 277249"/>
                  <a:gd name="connsiteY9" fmla="*/ 277164 h 277164"/>
                  <a:gd name="connsiteX10" fmla="*/ 39474 w 277249"/>
                  <a:gd name="connsiteY10" fmla="*/ 77504 h 277164"/>
                  <a:gd name="connsiteX11" fmla="*/ 199745 w 277249"/>
                  <a:gd name="connsiteY11" fmla="*/ 237775 h 277164"/>
                  <a:gd name="connsiteX12" fmla="*/ 237775 w 277249"/>
                  <a:gd name="connsiteY12" fmla="*/ 199745 h 277164"/>
                  <a:gd name="connsiteX13" fmla="*/ 77504 w 277249"/>
                  <a:gd name="connsiteY13" fmla="*/ 39474 h 277164"/>
                  <a:gd name="connsiteX14" fmla="*/ 39474 w 277249"/>
                  <a:gd name="connsiteY14" fmla="*/ 77504 h 277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7249" h="277164">
                    <a:moveTo>
                      <a:pt x="199745" y="277164"/>
                    </a:moveTo>
                    <a:cubicBezTo>
                      <a:pt x="195670" y="277164"/>
                      <a:pt x="191256" y="275466"/>
                      <a:pt x="188200" y="272410"/>
                    </a:cubicBezTo>
                    <a:lnTo>
                      <a:pt x="4839" y="89049"/>
                    </a:lnTo>
                    <a:cubicBezTo>
                      <a:pt x="-1613" y="82597"/>
                      <a:pt x="-1613" y="72411"/>
                      <a:pt x="4839" y="65959"/>
                    </a:cubicBezTo>
                    <a:lnTo>
                      <a:pt x="65960" y="4839"/>
                    </a:lnTo>
                    <a:cubicBezTo>
                      <a:pt x="72411" y="-1613"/>
                      <a:pt x="82598" y="-1613"/>
                      <a:pt x="89049" y="4839"/>
                    </a:cubicBezTo>
                    <a:lnTo>
                      <a:pt x="272410" y="188200"/>
                    </a:lnTo>
                    <a:cubicBezTo>
                      <a:pt x="278862" y="194652"/>
                      <a:pt x="278862" y="204838"/>
                      <a:pt x="272410" y="211290"/>
                    </a:cubicBezTo>
                    <a:lnTo>
                      <a:pt x="211290" y="272410"/>
                    </a:lnTo>
                    <a:cubicBezTo>
                      <a:pt x="208234" y="275466"/>
                      <a:pt x="203820" y="277164"/>
                      <a:pt x="199745" y="277164"/>
                    </a:cubicBezTo>
                    <a:close/>
                    <a:moveTo>
                      <a:pt x="39474" y="77504"/>
                    </a:moveTo>
                    <a:lnTo>
                      <a:pt x="199745" y="237775"/>
                    </a:lnTo>
                    <a:lnTo>
                      <a:pt x="237775" y="199745"/>
                    </a:lnTo>
                    <a:lnTo>
                      <a:pt x="77504" y="39474"/>
                    </a:lnTo>
                    <a:lnTo>
                      <a:pt x="39474" y="77504"/>
                    </a:lnTo>
                    <a:close/>
                  </a:path>
                </a:pathLst>
              </a:custGeom>
              <a:grpFill/>
              <a:ln w="3393" cap="flat">
                <a:noFill/>
                <a:prstDash val="solid"/>
                <a:miter/>
              </a:ln>
            </p:spPr>
            <p:txBody>
              <a:bodyPr rtlCol="0" anchor="ctr"/>
              <a:lstStyle/>
              <a:p>
                <a:endParaRPr lang="de-DE" dirty="0">
                  <a:solidFill>
                    <a:schemeClr val="bg1"/>
                  </a:solidFill>
                </a:endParaRPr>
              </a:p>
            </p:txBody>
          </p:sp>
          <p:sp>
            <p:nvSpPr>
              <p:cNvPr id="63" name="Freeform 62">
                <a:extLst>
                  <a:ext uri="{FF2B5EF4-FFF2-40B4-BE49-F238E27FC236}">
                    <a16:creationId xmlns:a16="http://schemas.microsoft.com/office/drawing/2014/main" id="{BC07640F-3C64-9207-14B0-C21F027A73F0}"/>
                  </a:ext>
                </a:extLst>
              </p:cNvPr>
              <p:cNvSpPr/>
              <p:nvPr/>
            </p:nvSpPr>
            <p:spPr>
              <a:xfrm>
                <a:off x="7216180" y="3202001"/>
                <a:ext cx="277249" cy="277164"/>
              </a:xfrm>
              <a:custGeom>
                <a:avLst/>
                <a:gdLst>
                  <a:gd name="connsiteX0" fmla="*/ 199745 w 277249"/>
                  <a:gd name="connsiteY0" fmla="*/ 277164 h 277164"/>
                  <a:gd name="connsiteX1" fmla="*/ 188200 w 277249"/>
                  <a:gd name="connsiteY1" fmla="*/ 272410 h 277164"/>
                  <a:gd name="connsiteX2" fmla="*/ 4839 w 277249"/>
                  <a:gd name="connsiteY2" fmla="*/ 89049 h 277164"/>
                  <a:gd name="connsiteX3" fmla="*/ 4839 w 277249"/>
                  <a:gd name="connsiteY3" fmla="*/ 65959 h 277164"/>
                  <a:gd name="connsiteX4" fmla="*/ 65959 w 277249"/>
                  <a:gd name="connsiteY4" fmla="*/ 4839 h 277164"/>
                  <a:gd name="connsiteX5" fmla="*/ 89049 w 277249"/>
                  <a:gd name="connsiteY5" fmla="*/ 4839 h 277164"/>
                  <a:gd name="connsiteX6" fmla="*/ 272410 w 277249"/>
                  <a:gd name="connsiteY6" fmla="*/ 188200 h 277164"/>
                  <a:gd name="connsiteX7" fmla="*/ 272410 w 277249"/>
                  <a:gd name="connsiteY7" fmla="*/ 211290 h 277164"/>
                  <a:gd name="connsiteX8" fmla="*/ 211290 w 277249"/>
                  <a:gd name="connsiteY8" fmla="*/ 272410 h 277164"/>
                  <a:gd name="connsiteX9" fmla="*/ 199745 w 277249"/>
                  <a:gd name="connsiteY9" fmla="*/ 277164 h 277164"/>
                  <a:gd name="connsiteX10" fmla="*/ 39474 w 277249"/>
                  <a:gd name="connsiteY10" fmla="*/ 77504 h 277164"/>
                  <a:gd name="connsiteX11" fmla="*/ 199745 w 277249"/>
                  <a:gd name="connsiteY11" fmla="*/ 237775 h 277164"/>
                  <a:gd name="connsiteX12" fmla="*/ 237775 w 277249"/>
                  <a:gd name="connsiteY12" fmla="*/ 199745 h 277164"/>
                  <a:gd name="connsiteX13" fmla="*/ 77504 w 277249"/>
                  <a:gd name="connsiteY13" fmla="*/ 39474 h 277164"/>
                  <a:gd name="connsiteX14" fmla="*/ 39474 w 277249"/>
                  <a:gd name="connsiteY14" fmla="*/ 77504 h 277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7249" h="277164">
                    <a:moveTo>
                      <a:pt x="199745" y="277164"/>
                    </a:moveTo>
                    <a:cubicBezTo>
                      <a:pt x="195671" y="277164"/>
                      <a:pt x="191256" y="275466"/>
                      <a:pt x="188200" y="272410"/>
                    </a:cubicBezTo>
                    <a:lnTo>
                      <a:pt x="4839" y="89049"/>
                    </a:lnTo>
                    <a:cubicBezTo>
                      <a:pt x="-1613" y="82597"/>
                      <a:pt x="-1613" y="72411"/>
                      <a:pt x="4839" y="65959"/>
                    </a:cubicBezTo>
                    <a:lnTo>
                      <a:pt x="65959" y="4839"/>
                    </a:lnTo>
                    <a:cubicBezTo>
                      <a:pt x="72411" y="-1613"/>
                      <a:pt x="82598" y="-1613"/>
                      <a:pt x="89049" y="4839"/>
                    </a:cubicBezTo>
                    <a:lnTo>
                      <a:pt x="272410" y="188200"/>
                    </a:lnTo>
                    <a:cubicBezTo>
                      <a:pt x="278862" y="194652"/>
                      <a:pt x="278862" y="204838"/>
                      <a:pt x="272410" y="211290"/>
                    </a:cubicBezTo>
                    <a:lnTo>
                      <a:pt x="211290" y="272410"/>
                    </a:lnTo>
                    <a:cubicBezTo>
                      <a:pt x="208234" y="275466"/>
                      <a:pt x="203820" y="277164"/>
                      <a:pt x="199745" y="277164"/>
                    </a:cubicBezTo>
                    <a:close/>
                    <a:moveTo>
                      <a:pt x="39474" y="77504"/>
                    </a:moveTo>
                    <a:lnTo>
                      <a:pt x="199745" y="237775"/>
                    </a:lnTo>
                    <a:lnTo>
                      <a:pt x="237775" y="199745"/>
                    </a:lnTo>
                    <a:lnTo>
                      <a:pt x="77504" y="39474"/>
                    </a:lnTo>
                    <a:lnTo>
                      <a:pt x="39474" y="77504"/>
                    </a:lnTo>
                    <a:close/>
                  </a:path>
                </a:pathLst>
              </a:custGeom>
              <a:grpFill/>
              <a:ln w="3393" cap="flat">
                <a:noFill/>
                <a:prstDash val="solid"/>
                <a:miter/>
              </a:ln>
            </p:spPr>
            <p:txBody>
              <a:bodyPr rtlCol="0" anchor="ctr"/>
              <a:lstStyle/>
              <a:p>
                <a:endParaRPr lang="de-DE" dirty="0">
                  <a:solidFill>
                    <a:schemeClr val="bg1"/>
                  </a:solidFill>
                </a:endParaRPr>
              </a:p>
            </p:txBody>
          </p:sp>
          <p:sp>
            <p:nvSpPr>
              <p:cNvPr id="64" name="Freeform 63">
                <a:extLst>
                  <a:ext uri="{FF2B5EF4-FFF2-40B4-BE49-F238E27FC236}">
                    <a16:creationId xmlns:a16="http://schemas.microsoft.com/office/drawing/2014/main" id="{A6A63D25-6F89-21BF-CC11-07F2AF8DB8CF}"/>
                  </a:ext>
                </a:extLst>
              </p:cNvPr>
              <p:cNvSpPr/>
              <p:nvPr/>
            </p:nvSpPr>
            <p:spPr>
              <a:xfrm>
                <a:off x="7460662" y="3303869"/>
                <a:ext cx="114261" cy="114176"/>
              </a:xfrm>
              <a:custGeom>
                <a:avLst/>
                <a:gdLst>
                  <a:gd name="connsiteX0" fmla="*/ 16384 w 114261"/>
                  <a:gd name="connsiteY0" fmla="*/ 114176 h 114176"/>
                  <a:gd name="connsiteX1" fmla="*/ 4839 w 114261"/>
                  <a:gd name="connsiteY1" fmla="*/ 109423 h 114176"/>
                  <a:gd name="connsiteX2" fmla="*/ 4839 w 114261"/>
                  <a:gd name="connsiteY2" fmla="*/ 86333 h 114176"/>
                  <a:gd name="connsiteX3" fmla="*/ 86333 w 114261"/>
                  <a:gd name="connsiteY3" fmla="*/ 4839 h 114176"/>
                  <a:gd name="connsiteX4" fmla="*/ 109422 w 114261"/>
                  <a:gd name="connsiteY4" fmla="*/ 4839 h 114176"/>
                  <a:gd name="connsiteX5" fmla="*/ 109422 w 114261"/>
                  <a:gd name="connsiteY5" fmla="*/ 27929 h 114176"/>
                  <a:gd name="connsiteX6" fmla="*/ 27928 w 114261"/>
                  <a:gd name="connsiteY6" fmla="*/ 109423 h 114176"/>
                  <a:gd name="connsiteX7" fmla="*/ 16384 w 114261"/>
                  <a:gd name="connsiteY7" fmla="*/ 114176 h 114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4261" h="114176">
                    <a:moveTo>
                      <a:pt x="16384" y="114176"/>
                    </a:moveTo>
                    <a:cubicBezTo>
                      <a:pt x="12309" y="114176"/>
                      <a:pt x="7895" y="112479"/>
                      <a:pt x="4839" y="109423"/>
                    </a:cubicBezTo>
                    <a:cubicBezTo>
                      <a:pt x="-1613" y="102971"/>
                      <a:pt x="-1613" y="92784"/>
                      <a:pt x="4839" y="86333"/>
                    </a:cubicBezTo>
                    <a:lnTo>
                      <a:pt x="86333" y="4839"/>
                    </a:lnTo>
                    <a:cubicBezTo>
                      <a:pt x="92784" y="-1613"/>
                      <a:pt x="102971" y="-1613"/>
                      <a:pt x="109422" y="4839"/>
                    </a:cubicBezTo>
                    <a:cubicBezTo>
                      <a:pt x="115874" y="11290"/>
                      <a:pt x="115874" y="21477"/>
                      <a:pt x="109422" y="27929"/>
                    </a:cubicBezTo>
                    <a:lnTo>
                      <a:pt x="27928" y="109423"/>
                    </a:lnTo>
                    <a:cubicBezTo>
                      <a:pt x="24873" y="112479"/>
                      <a:pt x="20458" y="114176"/>
                      <a:pt x="16384" y="114176"/>
                    </a:cubicBezTo>
                    <a:close/>
                  </a:path>
                </a:pathLst>
              </a:custGeom>
              <a:grpFill/>
              <a:ln w="3393" cap="flat">
                <a:noFill/>
                <a:prstDash val="solid"/>
                <a:miter/>
              </a:ln>
            </p:spPr>
            <p:txBody>
              <a:bodyPr rtlCol="0" anchor="ctr"/>
              <a:lstStyle/>
              <a:p>
                <a:endParaRPr lang="de-DE" dirty="0">
                  <a:solidFill>
                    <a:schemeClr val="bg1"/>
                  </a:solidFill>
                </a:endParaRPr>
              </a:p>
            </p:txBody>
          </p:sp>
          <p:sp>
            <p:nvSpPr>
              <p:cNvPr id="65" name="Freeform 64">
                <a:extLst>
                  <a:ext uri="{FF2B5EF4-FFF2-40B4-BE49-F238E27FC236}">
                    <a16:creationId xmlns:a16="http://schemas.microsoft.com/office/drawing/2014/main" id="{65EF979B-DEE5-E59A-587C-07F20A8CCCE4}"/>
                  </a:ext>
                </a:extLst>
              </p:cNvPr>
              <p:cNvSpPr/>
              <p:nvPr/>
            </p:nvSpPr>
            <p:spPr>
              <a:xfrm>
                <a:off x="7287488" y="3069574"/>
                <a:ext cx="175381" cy="175296"/>
              </a:xfrm>
              <a:custGeom>
                <a:avLst/>
                <a:gdLst>
                  <a:gd name="connsiteX0" fmla="*/ 16384 w 175381"/>
                  <a:gd name="connsiteY0" fmla="*/ 175297 h 175296"/>
                  <a:gd name="connsiteX1" fmla="*/ 4839 w 175381"/>
                  <a:gd name="connsiteY1" fmla="*/ 170543 h 175296"/>
                  <a:gd name="connsiteX2" fmla="*/ 4839 w 175381"/>
                  <a:gd name="connsiteY2" fmla="*/ 147453 h 175296"/>
                  <a:gd name="connsiteX3" fmla="*/ 147454 w 175381"/>
                  <a:gd name="connsiteY3" fmla="*/ 4839 h 175296"/>
                  <a:gd name="connsiteX4" fmla="*/ 170543 w 175381"/>
                  <a:gd name="connsiteY4" fmla="*/ 4839 h 175296"/>
                  <a:gd name="connsiteX5" fmla="*/ 170543 w 175381"/>
                  <a:gd name="connsiteY5" fmla="*/ 27929 h 175296"/>
                  <a:gd name="connsiteX6" fmla="*/ 27928 w 175381"/>
                  <a:gd name="connsiteY6" fmla="*/ 170543 h 175296"/>
                  <a:gd name="connsiteX7" fmla="*/ 16384 w 175381"/>
                  <a:gd name="connsiteY7" fmla="*/ 175297 h 175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5381" h="175296">
                    <a:moveTo>
                      <a:pt x="16384" y="175297"/>
                    </a:moveTo>
                    <a:cubicBezTo>
                      <a:pt x="12309" y="175297"/>
                      <a:pt x="7895" y="173599"/>
                      <a:pt x="4839" y="170543"/>
                    </a:cubicBezTo>
                    <a:cubicBezTo>
                      <a:pt x="-1613" y="164091"/>
                      <a:pt x="-1613" y="153905"/>
                      <a:pt x="4839" y="147453"/>
                    </a:cubicBezTo>
                    <a:lnTo>
                      <a:pt x="147454" y="4839"/>
                    </a:lnTo>
                    <a:cubicBezTo>
                      <a:pt x="153905" y="-1613"/>
                      <a:pt x="164092" y="-1613"/>
                      <a:pt x="170543" y="4839"/>
                    </a:cubicBezTo>
                    <a:cubicBezTo>
                      <a:pt x="176995" y="11290"/>
                      <a:pt x="176995" y="21477"/>
                      <a:pt x="170543" y="27929"/>
                    </a:cubicBezTo>
                    <a:lnTo>
                      <a:pt x="27928" y="170543"/>
                    </a:lnTo>
                    <a:cubicBezTo>
                      <a:pt x="24873" y="173599"/>
                      <a:pt x="20458" y="175297"/>
                      <a:pt x="16384" y="175297"/>
                    </a:cubicBezTo>
                    <a:close/>
                  </a:path>
                </a:pathLst>
              </a:custGeom>
              <a:grpFill/>
              <a:ln w="3393" cap="flat">
                <a:noFill/>
                <a:prstDash val="solid"/>
                <a:miter/>
              </a:ln>
            </p:spPr>
            <p:txBody>
              <a:bodyPr rtlCol="0" anchor="ctr"/>
              <a:lstStyle/>
              <a:p>
                <a:endParaRPr lang="de-DE" dirty="0">
                  <a:solidFill>
                    <a:schemeClr val="bg1"/>
                  </a:solidFill>
                </a:endParaRPr>
              </a:p>
            </p:txBody>
          </p:sp>
          <p:sp>
            <p:nvSpPr>
              <p:cNvPr id="66" name="Freeform 65">
                <a:extLst>
                  <a:ext uri="{FF2B5EF4-FFF2-40B4-BE49-F238E27FC236}">
                    <a16:creationId xmlns:a16="http://schemas.microsoft.com/office/drawing/2014/main" id="{DE19A461-F6BA-682C-4D19-B533508F1CCF}"/>
                  </a:ext>
                </a:extLst>
              </p:cNvPr>
              <p:cNvSpPr/>
              <p:nvPr/>
            </p:nvSpPr>
            <p:spPr>
              <a:xfrm>
                <a:off x="7277386" y="2896437"/>
                <a:ext cx="419693" cy="338585"/>
              </a:xfrm>
              <a:custGeom>
                <a:avLst/>
                <a:gdLst>
                  <a:gd name="connsiteX0" fmla="*/ 16299 w 419693"/>
                  <a:gd name="connsiteY0" fmla="*/ 338246 h 338585"/>
                  <a:gd name="connsiteX1" fmla="*/ 0 w 419693"/>
                  <a:gd name="connsiteY1" fmla="*/ 321947 h 338585"/>
                  <a:gd name="connsiteX2" fmla="*/ 0 w 419693"/>
                  <a:gd name="connsiteY2" fmla="*/ 201744 h 338585"/>
                  <a:gd name="connsiteX3" fmla="*/ 20713 w 419693"/>
                  <a:gd name="connsiteY3" fmla="*/ 151829 h 338585"/>
                  <a:gd name="connsiteX4" fmla="*/ 151782 w 419693"/>
                  <a:gd name="connsiteY4" fmla="*/ 20759 h 338585"/>
                  <a:gd name="connsiteX5" fmla="*/ 198981 w 419693"/>
                  <a:gd name="connsiteY5" fmla="*/ 47 h 338585"/>
                  <a:gd name="connsiteX6" fmla="*/ 248556 w 419693"/>
                  <a:gd name="connsiteY6" fmla="*/ 18043 h 338585"/>
                  <a:gd name="connsiteX7" fmla="*/ 396264 w 419693"/>
                  <a:gd name="connsiteY7" fmla="*/ 151150 h 338585"/>
                  <a:gd name="connsiteX8" fmla="*/ 419694 w 419693"/>
                  <a:gd name="connsiteY8" fmla="*/ 203442 h 338585"/>
                  <a:gd name="connsiteX9" fmla="*/ 419694 w 419693"/>
                  <a:gd name="connsiteY9" fmla="*/ 301574 h 338585"/>
                  <a:gd name="connsiteX10" fmla="*/ 403395 w 419693"/>
                  <a:gd name="connsiteY10" fmla="*/ 317873 h 338585"/>
                  <a:gd name="connsiteX11" fmla="*/ 387096 w 419693"/>
                  <a:gd name="connsiteY11" fmla="*/ 301574 h 338585"/>
                  <a:gd name="connsiteX12" fmla="*/ 387096 w 419693"/>
                  <a:gd name="connsiteY12" fmla="*/ 203442 h 338585"/>
                  <a:gd name="connsiteX13" fmla="*/ 374533 w 419693"/>
                  <a:gd name="connsiteY13" fmla="*/ 175598 h 338585"/>
                  <a:gd name="connsiteX14" fmla="*/ 226825 w 419693"/>
                  <a:gd name="connsiteY14" fmla="*/ 42491 h 338585"/>
                  <a:gd name="connsiteX15" fmla="*/ 200000 w 419693"/>
                  <a:gd name="connsiteY15" fmla="*/ 32984 h 338585"/>
                  <a:gd name="connsiteX16" fmla="*/ 174872 w 419693"/>
                  <a:gd name="connsiteY16" fmla="*/ 44189 h 338585"/>
                  <a:gd name="connsiteX17" fmla="*/ 43803 w 419693"/>
                  <a:gd name="connsiteY17" fmla="*/ 175258 h 338585"/>
                  <a:gd name="connsiteX18" fmla="*/ 32598 w 419693"/>
                  <a:gd name="connsiteY18" fmla="*/ 202083 h 338585"/>
                  <a:gd name="connsiteX19" fmla="*/ 32598 w 419693"/>
                  <a:gd name="connsiteY19" fmla="*/ 322287 h 338585"/>
                  <a:gd name="connsiteX20" fmla="*/ 16299 w 419693"/>
                  <a:gd name="connsiteY20" fmla="*/ 338586 h 338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19693" h="338585">
                    <a:moveTo>
                      <a:pt x="16299" y="338246"/>
                    </a:moveTo>
                    <a:cubicBezTo>
                      <a:pt x="7131" y="338246"/>
                      <a:pt x="0" y="331115"/>
                      <a:pt x="0" y="321947"/>
                    </a:cubicBezTo>
                    <a:lnTo>
                      <a:pt x="0" y="201744"/>
                    </a:lnTo>
                    <a:cubicBezTo>
                      <a:pt x="0" y="183068"/>
                      <a:pt x="7471" y="165072"/>
                      <a:pt x="20713" y="151829"/>
                    </a:cubicBezTo>
                    <a:lnTo>
                      <a:pt x="151782" y="20759"/>
                    </a:lnTo>
                    <a:cubicBezTo>
                      <a:pt x="164686" y="7856"/>
                      <a:pt x="180985" y="726"/>
                      <a:pt x="198981" y="47"/>
                    </a:cubicBezTo>
                    <a:cubicBezTo>
                      <a:pt x="216978" y="-633"/>
                      <a:pt x="234974" y="6159"/>
                      <a:pt x="248556" y="18043"/>
                    </a:cubicBezTo>
                    <a:lnTo>
                      <a:pt x="396264" y="151150"/>
                    </a:lnTo>
                    <a:cubicBezTo>
                      <a:pt x="411205" y="164392"/>
                      <a:pt x="419694" y="183408"/>
                      <a:pt x="419694" y="203442"/>
                    </a:cubicBezTo>
                    <a:lnTo>
                      <a:pt x="419694" y="301574"/>
                    </a:lnTo>
                    <a:cubicBezTo>
                      <a:pt x="419694" y="310742"/>
                      <a:pt x="412563" y="317873"/>
                      <a:pt x="403395" y="317873"/>
                    </a:cubicBezTo>
                    <a:cubicBezTo>
                      <a:pt x="394227" y="317873"/>
                      <a:pt x="387096" y="310742"/>
                      <a:pt x="387096" y="301574"/>
                    </a:cubicBezTo>
                    <a:lnTo>
                      <a:pt x="387096" y="203442"/>
                    </a:lnTo>
                    <a:cubicBezTo>
                      <a:pt x="387096" y="192915"/>
                      <a:pt x="382682" y="182389"/>
                      <a:pt x="374533" y="175598"/>
                    </a:cubicBezTo>
                    <a:lnTo>
                      <a:pt x="226825" y="42491"/>
                    </a:lnTo>
                    <a:cubicBezTo>
                      <a:pt x="219694" y="36040"/>
                      <a:pt x="209847" y="32644"/>
                      <a:pt x="200000" y="32984"/>
                    </a:cubicBezTo>
                    <a:cubicBezTo>
                      <a:pt x="190492" y="32984"/>
                      <a:pt x="182003" y="37058"/>
                      <a:pt x="174872" y="44189"/>
                    </a:cubicBezTo>
                    <a:lnTo>
                      <a:pt x="43803" y="175258"/>
                    </a:lnTo>
                    <a:cubicBezTo>
                      <a:pt x="36672" y="182389"/>
                      <a:pt x="32598" y="191897"/>
                      <a:pt x="32598" y="202083"/>
                    </a:cubicBezTo>
                    <a:lnTo>
                      <a:pt x="32598" y="322287"/>
                    </a:lnTo>
                    <a:cubicBezTo>
                      <a:pt x="32598" y="331455"/>
                      <a:pt x="25467" y="338586"/>
                      <a:pt x="16299" y="338586"/>
                    </a:cubicBezTo>
                    <a:close/>
                  </a:path>
                </a:pathLst>
              </a:custGeom>
              <a:grpFill/>
              <a:ln w="3393" cap="flat">
                <a:noFill/>
                <a:prstDash val="solid"/>
                <a:miter/>
              </a:ln>
            </p:spPr>
            <p:txBody>
              <a:bodyPr rtlCol="0" anchor="ctr"/>
              <a:lstStyle/>
              <a:p>
                <a:endParaRPr lang="de-DE" dirty="0">
                  <a:solidFill>
                    <a:schemeClr val="bg1"/>
                  </a:solidFill>
                </a:endParaRPr>
              </a:p>
            </p:txBody>
          </p:sp>
          <p:sp>
            <p:nvSpPr>
              <p:cNvPr id="67" name="Freeform 66">
                <a:extLst>
                  <a:ext uri="{FF2B5EF4-FFF2-40B4-BE49-F238E27FC236}">
                    <a16:creationId xmlns:a16="http://schemas.microsoft.com/office/drawing/2014/main" id="{7040DFEE-A860-3BB6-ADF9-AB51129DE9E2}"/>
                  </a:ext>
                </a:extLst>
              </p:cNvPr>
              <p:cNvSpPr/>
              <p:nvPr/>
            </p:nvSpPr>
            <p:spPr>
              <a:xfrm>
                <a:off x="7460747" y="3242408"/>
                <a:ext cx="399320" cy="216383"/>
              </a:xfrm>
              <a:custGeom>
                <a:avLst/>
                <a:gdLst>
                  <a:gd name="connsiteX0" fmla="*/ 383022 w 399320"/>
                  <a:gd name="connsiteY0" fmla="*/ 216383 h 216383"/>
                  <a:gd name="connsiteX1" fmla="*/ 375890 w 399320"/>
                  <a:gd name="connsiteY1" fmla="*/ 214686 h 216383"/>
                  <a:gd name="connsiteX2" fmla="*/ 297792 w 399320"/>
                  <a:gd name="connsiteY2" fmla="*/ 175636 h 216383"/>
                  <a:gd name="connsiteX3" fmla="*/ 16299 w 399320"/>
                  <a:gd name="connsiteY3" fmla="*/ 175636 h 216383"/>
                  <a:gd name="connsiteX4" fmla="*/ 0 w 399320"/>
                  <a:gd name="connsiteY4" fmla="*/ 159338 h 216383"/>
                  <a:gd name="connsiteX5" fmla="*/ 16299 w 399320"/>
                  <a:gd name="connsiteY5" fmla="*/ 143039 h 216383"/>
                  <a:gd name="connsiteX6" fmla="*/ 301528 w 399320"/>
                  <a:gd name="connsiteY6" fmla="*/ 143039 h 216383"/>
                  <a:gd name="connsiteX7" fmla="*/ 308659 w 399320"/>
                  <a:gd name="connsiteY7" fmla="*/ 144737 h 216383"/>
                  <a:gd name="connsiteX8" fmla="*/ 366723 w 399320"/>
                  <a:gd name="connsiteY8" fmla="*/ 173599 h 216383"/>
                  <a:gd name="connsiteX9" fmla="*/ 366723 w 399320"/>
                  <a:gd name="connsiteY9" fmla="*/ 63243 h 216383"/>
                  <a:gd name="connsiteX10" fmla="*/ 308659 w 399320"/>
                  <a:gd name="connsiteY10" fmla="*/ 92105 h 216383"/>
                  <a:gd name="connsiteX11" fmla="*/ 301528 w 399320"/>
                  <a:gd name="connsiteY11" fmla="*/ 93803 h 216383"/>
                  <a:gd name="connsiteX12" fmla="*/ 184040 w 399320"/>
                  <a:gd name="connsiteY12" fmla="*/ 93803 h 216383"/>
                  <a:gd name="connsiteX13" fmla="*/ 135823 w 399320"/>
                  <a:gd name="connsiteY13" fmla="*/ 61884 h 216383"/>
                  <a:gd name="connsiteX14" fmla="*/ 147029 w 399320"/>
                  <a:gd name="connsiteY14" fmla="*/ 4839 h 216383"/>
                  <a:gd name="connsiteX15" fmla="*/ 170119 w 399320"/>
                  <a:gd name="connsiteY15" fmla="*/ 4839 h 216383"/>
                  <a:gd name="connsiteX16" fmla="*/ 170119 w 399320"/>
                  <a:gd name="connsiteY16" fmla="*/ 27929 h 216383"/>
                  <a:gd name="connsiteX17" fmla="*/ 166044 w 399320"/>
                  <a:gd name="connsiteY17" fmla="*/ 49321 h 216383"/>
                  <a:gd name="connsiteX18" fmla="*/ 184040 w 399320"/>
                  <a:gd name="connsiteY18" fmla="*/ 61205 h 216383"/>
                  <a:gd name="connsiteX19" fmla="*/ 297453 w 399320"/>
                  <a:gd name="connsiteY19" fmla="*/ 61205 h 216383"/>
                  <a:gd name="connsiteX20" fmla="*/ 375551 w 399320"/>
                  <a:gd name="connsiteY20" fmla="*/ 22156 h 216383"/>
                  <a:gd name="connsiteX21" fmla="*/ 391510 w 399320"/>
                  <a:gd name="connsiteY21" fmla="*/ 22835 h 216383"/>
                  <a:gd name="connsiteX22" fmla="*/ 399320 w 399320"/>
                  <a:gd name="connsiteY22" fmla="*/ 36757 h 216383"/>
                  <a:gd name="connsiteX23" fmla="*/ 399320 w 399320"/>
                  <a:gd name="connsiteY23" fmla="*/ 199745 h 216383"/>
                  <a:gd name="connsiteX24" fmla="*/ 391510 w 399320"/>
                  <a:gd name="connsiteY24" fmla="*/ 213667 h 216383"/>
                  <a:gd name="connsiteX25" fmla="*/ 383022 w 399320"/>
                  <a:gd name="connsiteY25" fmla="*/ 216044 h 2163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399320" h="216383">
                    <a:moveTo>
                      <a:pt x="383022" y="216383"/>
                    </a:moveTo>
                    <a:cubicBezTo>
                      <a:pt x="380645" y="216383"/>
                      <a:pt x="377928" y="215704"/>
                      <a:pt x="375890" y="214686"/>
                    </a:cubicBezTo>
                    <a:lnTo>
                      <a:pt x="297792" y="175636"/>
                    </a:lnTo>
                    <a:lnTo>
                      <a:pt x="16299" y="175636"/>
                    </a:lnTo>
                    <a:cubicBezTo>
                      <a:pt x="7131" y="175636"/>
                      <a:pt x="0" y="168506"/>
                      <a:pt x="0" y="159338"/>
                    </a:cubicBezTo>
                    <a:cubicBezTo>
                      <a:pt x="0" y="150170"/>
                      <a:pt x="7131" y="143039"/>
                      <a:pt x="16299" y="143039"/>
                    </a:cubicBezTo>
                    <a:lnTo>
                      <a:pt x="301528" y="143039"/>
                    </a:lnTo>
                    <a:cubicBezTo>
                      <a:pt x="303904" y="143039"/>
                      <a:pt x="306621" y="143718"/>
                      <a:pt x="308659" y="144737"/>
                    </a:cubicBezTo>
                    <a:lnTo>
                      <a:pt x="366723" y="173599"/>
                    </a:lnTo>
                    <a:lnTo>
                      <a:pt x="366723" y="63243"/>
                    </a:lnTo>
                    <a:lnTo>
                      <a:pt x="308659" y="92105"/>
                    </a:lnTo>
                    <a:cubicBezTo>
                      <a:pt x="306281" y="93124"/>
                      <a:pt x="303904" y="93803"/>
                      <a:pt x="301528" y="93803"/>
                    </a:cubicBezTo>
                    <a:lnTo>
                      <a:pt x="184040" y="93803"/>
                    </a:lnTo>
                    <a:cubicBezTo>
                      <a:pt x="162988" y="93803"/>
                      <a:pt x="143973" y="81239"/>
                      <a:pt x="135823" y="61884"/>
                    </a:cubicBezTo>
                    <a:cubicBezTo>
                      <a:pt x="127674" y="42190"/>
                      <a:pt x="132089" y="19779"/>
                      <a:pt x="147029" y="4839"/>
                    </a:cubicBezTo>
                    <a:cubicBezTo>
                      <a:pt x="153480" y="-1613"/>
                      <a:pt x="163667" y="-1613"/>
                      <a:pt x="170119" y="4839"/>
                    </a:cubicBezTo>
                    <a:cubicBezTo>
                      <a:pt x="176570" y="11290"/>
                      <a:pt x="176570" y="21477"/>
                      <a:pt x="170119" y="27929"/>
                    </a:cubicBezTo>
                    <a:cubicBezTo>
                      <a:pt x="164686" y="33362"/>
                      <a:pt x="162988" y="41851"/>
                      <a:pt x="166044" y="49321"/>
                    </a:cubicBezTo>
                    <a:cubicBezTo>
                      <a:pt x="169100" y="56452"/>
                      <a:pt x="176231" y="61205"/>
                      <a:pt x="184040" y="61205"/>
                    </a:cubicBezTo>
                    <a:lnTo>
                      <a:pt x="297453" y="61205"/>
                    </a:lnTo>
                    <a:lnTo>
                      <a:pt x="375551" y="22156"/>
                    </a:lnTo>
                    <a:cubicBezTo>
                      <a:pt x="380645" y="19779"/>
                      <a:pt x="386757" y="19779"/>
                      <a:pt x="391510" y="22835"/>
                    </a:cubicBezTo>
                    <a:cubicBezTo>
                      <a:pt x="396264" y="25891"/>
                      <a:pt x="399320" y="30985"/>
                      <a:pt x="399320" y="36757"/>
                    </a:cubicBezTo>
                    <a:lnTo>
                      <a:pt x="399320" y="199745"/>
                    </a:lnTo>
                    <a:cubicBezTo>
                      <a:pt x="399320" y="205517"/>
                      <a:pt x="396264" y="210611"/>
                      <a:pt x="391510" y="213667"/>
                    </a:cubicBezTo>
                    <a:cubicBezTo>
                      <a:pt x="388794" y="215365"/>
                      <a:pt x="386077" y="216044"/>
                      <a:pt x="383022" y="216044"/>
                    </a:cubicBezTo>
                    <a:close/>
                  </a:path>
                </a:pathLst>
              </a:custGeom>
              <a:grpFill/>
              <a:ln w="3393" cap="flat">
                <a:noFill/>
                <a:prstDash val="solid"/>
                <a:miter/>
              </a:ln>
            </p:spPr>
            <p:txBody>
              <a:bodyPr rtlCol="0" anchor="ctr"/>
              <a:lstStyle/>
              <a:p>
                <a:endParaRPr lang="de-DE" dirty="0">
                  <a:solidFill>
                    <a:schemeClr val="bg1"/>
                  </a:solidFill>
                </a:endParaRPr>
              </a:p>
            </p:txBody>
          </p:sp>
        </p:grpSp>
      </p:grpSp>
      <p:sp>
        <p:nvSpPr>
          <p:cNvPr id="2" name="Triangle 1">
            <a:extLst>
              <a:ext uri="{FF2B5EF4-FFF2-40B4-BE49-F238E27FC236}">
                <a16:creationId xmlns:a16="http://schemas.microsoft.com/office/drawing/2014/main" id="{DF4469C2-7646-E046-8331-73F9FA00ADC5}"/>
              </a:ext>
            </a:extLst>
          </p:cNvPr>
          <p:cNvSpPr/>
          <p:nvPr userDrawn="1"/>
        </p:nvSpPr>
        <p:spPr>
          <a:xfrm rot="5400000">
            <a:off x="-230910" y="7302183"/>
            <a:ext cx="2124000" cy="369454"/>
          </a:xfrm>
          <a:prstGeom prst="triangle">
            <a:avLst/>
          </a:prstGeom>
          <a:solidFill>
            <a:srgbClr val="D38CB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grpSp>
        <p:nvGrpSpPr>
          <p:cNvPr id="3" name="Graphic 2">
            <a:extLst>
              <a:ext uri="{FF2B5EF4-FFF2-40B4-BE49-F238E27FC236}">
                <a16:creationId xmlns:a16="http://schemas.microsoft.com/office/drawing/2014/main" id="{EC353272-DA18-068F-0829-A60591FA2903}"/>
              </a:ext>
            </a:extLst>
          </p:cNvPr>
          <p:cNvGrpSpPr/>
          <p:nvPr userDrawn="1"/>
        </p:nvGrpSpPr>
        <p:grpSpPr>
          <a:xfrm>
            <a:off x="264644" y="7096818"/>
            <a:ext cx="593111" cy="756713"/>
            <a:chOff x="5321116" y="858896"/>
            <a:chExt cx="888315" cy="1133345"/>
          </a:xfrm>
          <a:solidFill>
            <a:schemeClr val="bg1"/>
          </a:solidFill>
        </p:grpSpPr>
        <p:sp>
          <p:nvSpPr>
            <p:cNvPr id="6" name="Freeform 5">
              <a:extLst>
                <a:ext uri="{FF2B5EF4-FFF2-40B4-BE49-F238E27FC236}">
                  <a16:creationId xmlns:a16="http://schemas.microsoft.com/office/drawing/2014/main" id="{36D514EB-C16C-EBD7-C724-63DAAF2E1084}"/>
                </a:ext>
              </a:extLst>
            </p:cNvPr>
            <p:cNvSpPr/>
            <p:nvPr/>
          </p:nvSpPr>
          <p:spPr>
            <a:xfrm>
              <a:off x="5484486" y="1083374"/>
              <a:ext cx="277113" cy="317697"/>
            </a:xfrm>
            <a:custGeom>
              <a:avLst/>
              <a:gdLst>
                <a:gd name="connsiteX0" fmla="*/ 260815 w 277113"/>
                <a:gd name="connsiteY0" fmla="*/ 317697 h 317697"/>
                <a:gd name="connsiteX1" fmla="*/ 248251 w 277113"/>
                <a:gd name="connsiteY1" fmla="*/ 311925 h 317697"/>
                <a:gd name="connsiteX2" fmla="*/ 191206 w 277113"/>
                <a:gd name="connsiteY2" fmla="*/ 277969 h 317697"/>
                <a:gd name="connsiteX3" fmla="*/ 89338 w 277113"/>
                <a:gd name="connsiteY3" fmla="*/ 228394 h 317697"/>
                <a:gd name="connsiteX4" fmla="*/ 15314 w 277113"/>
                <a:gd name="connsiteY4" fmla="*/ 79328 h 317697"/>
                <a:gd name="connsiteX5" fmla="*/ 1053 w 277113"/>
                <a:gd name="connsiteY5" fmla="*/ 22282 h 317697"/>
                <a:gd name="connsiteX6" fmla="*/ 7165 w 277113"/>
                <a:gd name="connsiteY6" fmla="*/ 2927 h 317697"/>
                <a:gd name="connsiteX7" fmla="*/ 27539 w 277113"/>
                <a:gd name="connsiteY7" fmla="*/ 4285 h 317697"/>
                <a:gd name="connsiteX8" fmla="*/ 114126 w 277113"/>
                <a:gd name="connsiteY8" fmla="*/ 38920 h 317697"/>
                <a:gd name="connsiteX9" fmla="*/ 211918 w 277113"/>
                <a:gd name="connsiteY9" fmla="*/ 77290 h 317697"/>
                <a:gd name="connsiteX10" fmla="*/ 211918 w 277113"/>
                <a:gd name="connsiteY10" fmla="*/ 77290 h 317697"/>
                <a:gd name="connsiteX11" fmla="*/ 212937 w 277113"/>
                <a:gd name="connsiteY11" fmla="*/ 77969 h 317697"/>
                <a:gd name="connsiteX12" fmla="*/ 217351 w 277113"/>
                <a:gd name="connsiteY12" fmla="*/ 81365 h 317697"/>
                <a:gd name="connsiteX13" fmla="*/ 277114 w 277113"/>
                <a:gd name="connsiteY13" fmla="*/ 237222 h 317697"/>
                <a:gd name="connsiteX14" fmla="*/ 277114 w 277113"/>
                <a:gd name="connsiteY14" fmla="*/ 238580 h 317697"/>
                <a:gd name="connsiteX15" fmla="*/ 277114 w 277113"/>
                <a:gd name="connsiteY15" fmla="*/ 238580 h 317697"/>
                <a:gd name="connsiteX16" fmla="*/ 277114 w 277113"/>
                <a:gd name="connsiteY16" fmla="*/ 248767 h 317697"/>
                <a:gd name="connsiteX17" fmla="*/ 277114 w 277113"/>
                <a:gd name="connsiteY17" fmla="*/ 274234 h 317697"/>
                <a:gd name="connsiteX18" fmla="*/ 277114 w 277113"/>
                <a:gd name="connsiteY18" fmla="*/ 301398 h 317697"/>
                <a:gd name="connsiteX19" fmla="*/ 266248 w 277113"/>
                <a:gd name="connsiteY19" fmla="*/ 316679 h 317697"/>
                <a:gd name="connsiteX20" fmla="*/ 260815 w 277113"/>
                <a:gd name="connsiteY20" fmla="*/ 317697 h 317697"/>
                <a:gd name="connsiteX21" fmla="*/ 42819 w 277113"/>
                <a:gd name="connsiteY21" fmla="*/ 49786 h 317697"/>
                <a:gd name="connsiteX22" fmla="*/ 47572 w 277113"/>
                <a:gd name="connsiteY22" fmla="*/ 72536 h 317697"/>
                <a:gd name="connsiteX23" fmla="*/ 108353 w 277113"/>
                <a:gd name="connsiteY23" fmla="*/ 201568 h 317697"/>
                <a:gd name="connsiteX24" fmla="*/ 200713 w 277113"/>
                <a:gd name="connsiteY24" fmla="*/ 246730 h 317697"/>
                <a:gd name="connsiteX25" fmla="*/ 245195 w 277113"/>
                <a:gd name="connsiteY25" fmla="*/ 265066 h 317697"/>
                <a:gd name="connsiteX26" fmla="*/ 245195 w 277113"/>
                <a:gd name="connsiteY26" fmla="*/ 248767 h 317697"/>
                <a:gd name="connsiteX27" fmla="*/ 245195 w 277113"/>
                <a:gd name="connsiteY27" fmla="*/ 240957 h 317697"/>
                <a:gd name="connsiteX28" fmla="*/ 245195 w 277113"/>
                <a:gd name="connsiteY28" fmla="*/ 238580 h 317697"/>
                <a:gd name="connsiteX29" fmla="*/ 245195 w 277113"/>
                <a:gd name="connsiteY29" fmla="*/ 237562 h 317697"/>
                <a:gd name="connsiteX30" fmla="*/ 196978 w 277113"/>
                <a:gd name="connsiteY30" fmla="*/ 106153 h 317697"/>
                <a:gd name="connsiteX31" fmla="*/ 194262 w 277113"/>
                <a:gd name="connsiteY31" fmla="*/ 104115 h 317697"/>
                <a:gd name="connsiteX32" fmla="*/ 193243 w 277113"/>
                <a:gd name="connsiteY32" fmla="*/ 103436 h 317697"/>
                <a:gd name="connsiteX33" fmla="*/ 105297 w 277113"/>
                <a:gd name="connsiteY33" fmla="*/ 69820 h 317697"/>
                <a:gd name="connsiteX34" fmla="*/ 42819 w 277113"/>
                <a:gd name="connsiteY34" fmla="*/ 49786 h 3176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277113" h="317697">
                  <a:moveTo>
                    <a:pt x="260815" y="317697"/>
                  </a:moveTo>
                  <a:cubicBezTo>
                    <a:pt x="256061" y="317697"/>
                    <a:pt x="251647" y="315660"/>
                    <a:pt x="248251" y="311925"/>
                  </a:cubicBezTo>
                  <a:cubicBezTo>
                    <a:pt x="229236" y="289174"/>
                    <a:pt x="214975" y="285100"/>
                    <a:pt x="191206" y="277969"/>
                  </a:cubicBezTo>
                  <a:cubicBezTo>
                    <a:pt x="166418" y="270499"/>
                    <a:pt x="135518" y="261331"/>
                    <a:pt x="89338" y="228394"/>
                  </a:cubicBezTo>
                  <a:cubicBezTo>
                    <a:pt x="37386" y="191382"/>
                    <a:pt x="25841" y="131959"/>
                    <a:pt x="15314" y="79328"/>
                  </a:cubicBezTo>
                  <a:cubicBezTo>
                    <a:pt x="11240" y="58275"/>
                    <a:pt x="7165" y="38241"/>
                    <a:pt x="1053" y="22282"/>
                  </a:cubicBezTo>
                  <a:cubicBezTo>
                    <a:pt x="-1664" y="15151"/>
                    <a:pt x="1053" y="7341"/>
                    <a:pt x="7165" y="2927"/>
                  </a:cubicBezTo>
                  <a:cubicBezTo>
                    <a:pt x="13277" y="-1487"/>
                    <a:pt x="21766" y="-808"/>
                    <a:pt x="27539" y="4285"/>
                  </a:cubicBezTo>
                  <a:cubicBezTo>
                    <a:pt x="42479" y="18207"/>
                    <a:pt x="79151" y="28734"/>
                    <a:pt x="114126" y="38920"/>
                  </a:cubicBezTo>
                  <a:cubicBezTo>
                    <a:pt x="150459" y="49446"/>
                    <a:pt x="188489" y="60312"/>
                    <a:pt x="211918" y="77290"/>
                  </a:cubicBezTo>
                  <a:cubicBezTo>
                    <a:pt x="211918" y="77290"/>
                    <a:pt x="211918" y="77290"/>
                    <a:pt x="211918" y="77290"/>
                  </a:cubicBezTo>
                  <a:lnTo>
                    <a:pt x="212937" y="77969"/>
                  </a:lnTo>
                  <a:cubicBezTo>
                    <a:pt x="214635" y="78988"/>
                    <a:pt x="215993" y="80007"/>
                    <a:pt x="217351" y="81365"/>
                  </a:cubicBezTo>
                  <a:cubicBezTo>
                    <a:pt x="271002" y="126866"/>
                    <a:pt x="276434" y="185609"/>
                    <a:pt x="277114" y="237222"/>
                  </a:cubicBezTo>
                  <a:cubicBezTo>
                    <a:pt x="277114" y="237562"/>
                    <a:pt x="277114" y="238241"/>
                    <a:pt x="277114" y="238580"/>
                  </a:cubicBezTo>
                  <a:lnTo>
                    <a:pt x="277114" y="238580"/>
                  </a:lnTo>
                  <a:cubicBezTo>
                    <a:pt x="277114" y="242315"/>
                    <a:pt x="277114" y="245711"/>
                    <a:pt x="277114" y="248767"/>
                  </a:cubicBezTo>
                  <a:cubicBezTo>
                    <a:pt x="277114" y="257256"/>
                    <a:pt x="277114" y="265745"/>
                    <a:pt x="277114" y="274234"/>
                  </a:cubicBezTo>
                  <a:cubicBezTo>
                    <a:pt x="277114" y="283062"/>
                    <a:pt x="277114" y="292230"/>
                    <a:pt x="277114" y="301398"/>
                  </a:cubicBezTo>
                  <a:cubicBezTo>
                    <a:pt x="277114" y="310567"/>
                    <a:pt x="272699" y="314302"/>
                    <a:pt x="266248" y="316679"/>
                  </a:cubicBezTo>
                  <a:cubicBezTo>
                    <a:pt x="264550" y="317358"/>
                    <a:pt x="262513" y="317697"/>
                    <a:pt x="260815" y="317697"/>
                  </a:cubicBezTo>
                  <a:close/>
                  <a:moveTo>
                    <a:pt x="42819" y="49786"/>
                  </a:moveTo>
                  <a:cubicBezTo>
                    <a:pt x="44517" y="57256"/>
                    <a:pt x="45875" y="64727"/>
                    <a:pt x="47572" y="72536"/>
                  </a:cubicBezTo>
                  <a:cubicBezTo>
                    <a:pt x="57080" y="121433"/>
                    <a:pt x="66927" y="172027"/>
                    <a:pt x="108353" y="201568"/>
                  </a:cubicBezTo>
                  <a:cubicBezTo>
                    <a:pt x="150119" y="231450"/>
                    <a:pt x="176944" y="239599"/>
                    <a:pt x="200713" y="246730"/>
                  </a:cubicBezTo>
                  <a:cubicBezTo>
                    <a:pt x="216333" y="251483"/>
                    <a:pt x="230594" y="255558"/>
                    <a:pt x="245195" y="265066"/>
                  </a:cubicBezTo>
                  <a:cubicBezTo>
                    <a:pt x="245195" y="259633"/>
                    <a:pt x="245195" y="254200"/>
                    <a:pt x="245195" y="248767"/>
                  </a:cubicBezTo>
                  <a:cubicBezTo>
                    <a:pt x="245195" y="243334"/>
                    <a:pt x="245195" y="243334"/>
                    <a:pt x="245195" y="240957"/>
                  </a:cubicBezTo>
                  <a:cubicBezTo>
                    <a:pt x="245195" y="240278"/>
                    <a:pt x="245195" y="239259"/>
                    <a:pt x="245195" y="238580"/>
                  </a:cubicBezTo>
                  <a:cubicBezTo>
                    <a:pt x="245195" y="238580"/>
                    <a:pt x="245195" y="237901"/>
                    <a:pt x="245195" y="237562"/>
                  </a:cubicBezTo>
                  <a:cubicBezTo>
                    <a:pt x="244516" y="180855"/>
                    <a:pt x="236027" y="139090"/>
                    <a:pt x="196978" y="106153"/>
                  </a:cubicBezTo>
                  <a:cubicBezTo>
                    <a:pt x="195959" y="105474"/>
                    <a:pt x="195280" y="104794"/>
                    <a:pt x="194262" y="104115"/>
                  </a:cubicBezTo>
                  <a:lnTo>
                    <a:pt x="193243" y="103436"/>
                  </a:lnTo>
                  <a:cubicBezTo>
                    <a:pt x="174228" y="89854"/>
                    <a:pt x="139253" y="79667"/>
                    <a:pt x="105297" y="69820"/>
                  </a:cubicBezTo>
                  <a:cubicBezTo>
                    <a:pt x="82886" y="63368"/>
                    <a:pt x="61155" y="57256"/>
                    <a:pt x="42819" y="49786"/>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1" name="Freeform 10">
              <a:extLst>
                <a:ext uri="{FF2B5EF4-FFF2-40B4-BE49-F238E27FC236}">
                  <a16:creationId xmlns:a16="http://schemas.microsoft.com/office/drawing/2014/main" id="{33DB3157-E26F-0DC9-ECFC-1C819B8CDB9F}"/>
                </a:ext>
              </a:extLst>
            </p:cNvPr>
            <p:cNvSpPr/>
            <p:nvPr/>
          </p:nvSpPr>
          <p:spPr>
            <a:xfrm>
              <a:off x="5667542" y="858896"/>
              <a:ext cx="256366" cy="489883"/>
            </a:xfrm>
            <a:custGeom>
              <a:avLst/>
              <a:gdLst>
                <a:gd name="connsiteX0" fmla="*/ 77759 w 256366"/>
                <a:gd name="connsiteY0" fmla="*/ 489883 h 489883"/>
                <a:gd name="connsiteX1" fmla="*/ 66214 w 256366"/>
                <a:gd name="connsiteY1" fmla="*/ 485129 h 489883"/>
                <a:gd name="connsiteX2" fmla="*/ 66214 w 256366"/>
                <a:gd name="connsiteY2" fmla="*/ 462040 h 489883"/>
                <a:gd name="connsiteX3" fmla="*/ 66214 w 256366"/>
                <a:gd name="connsiteY3" fmla="*/ 462040 h 489883"/>
                <a:gd name="connsiteX4" fmla="*/ 130730 w 256366"/>
                <a:gd name="connsiteY4" fmla="*/ 400919 h 489883"/>
                <a:gd name="connsiteX5" fmla="*/ 224448 w 256366"/>
                <a:gd name="connsiteY5" fmla="*/ 240308 h 489883"/>
                <a:gd name="connsiteX6" fmla="*/ 201019 w 256366"/>
                <a:gd name="connsiteY6" fmla="*/ 100410 h 489883"/>
                <a:gd name="connsiteX7" fmla="*/ 188794 w 256366"/>
                <a:gd name="connsiteY7" fmla="*/ 54230 h 489883"/>
                <a:gd name="connsiteX8" fmla="*/ 138540 w 256366"/>
                <a:gd name="connsiteY8" fmla="*/ 99052 h 489883"/>
                <a:gd name="connsiteX9" fmla="*/ 32937 w 256366"/>
                <a:gd name="connsiteY9" fmla="*/ 263398 h 489883"/>
                <a:gd name="connsiteX10" fmla="*/ 35654 w 256366"/>
                <a:gd name="connsiteY10" fmla="*/ 312634 h 489883"/>
                <a:gd name="connsiteX11" fmla="*/ 21392 w 256366"/>
                <a:gd name="connsiteY11" fmla="*/ 330970 h 489883"/>
                <a:gd name="connsiteX12" fmla="*/ 3056 w 256366"/>
                <a:gd name="connsiteY12" fmla="*/ 316709 h 489883"/>
                <a:gd name="connsiteX13" fmla="*/ 0 w 256366"/>
                <a:gd name="connsiteY13" fmla="*/ 263398 h 489883"/>
                <a:gd name="connsiteX14" fmla="*/ 117487 w 256366"/>
                <a:gd name="connsiteY14" fmla="*/ 73925 h 489883"/>
                <a:gd name="connsiteX15" fmla="*/ 188115 w 256366"/>
                <a:gd name="connsiteY15" fmla="*/ 6353 h 489883"/>
                <a:gd name="connsiteX16" fmla="*/ 206112 w 256366"/>
                <a:gd name="connsiteY16" fmla="*/ 920 h 489883"/>
                <a:gd name="connsiteX17" fmla="*/ 216978 w 256366"/>
                <a:gd name="connsiteY17" fmla="*/ 16200 h 489883"/>
                <a:gd name="connsiteX18" fmla="*/ 231918 w 256366"/>
                <a:gd name="connsiteY18" fmla="*/ 91582 h 489883"/>
                <a:gd name="connsiteX19" fmla="*/ 256366 w 256366"/>
                <a:gd name="connsiteY19" fmla="*/ 240308 h 489883"/>
                <a:gd name="connsiteX20" fmla="*/ 151443 w 256366"/>
                <a:gd name="connsiteY20" fmla="*/ 425707 h 489883"/>
                <a:gd name="connsiteX21" fmla="*/ 89643 w 256366"/>
                <a:gd name="connsiteY21" fmla="*/ 483771 h 489883"/>
                <a:gd name="connsiteX22" fmla="*/ 88964 w 256366"/>
                <a:gd name="connsiteY22" fmla="*/ 484450 h 489883"/>
                <a:gd name="connsiteX23" fmla="*/ 88625 w 256366"/>
                <a:gd name="connsiteY23" fmla="*/ 484450 h 489883"/>
                <a:gd name="connsiteX24" fmla="*/ 77080 w 256366"/>
                <a:gd name="connsiteY24" fmla="*/ 489544 h 489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6366" h="489883">
                  <a:moveTo>
                    <a:pt x="77759" y="489883"/>
                  </a:moveTo>
                  <a:cubicBezTo>
                    <a:pt x="73684" y="489883"/>
                    <a:pt x="69270" y="488185"/>
                    <a:pt x="66214" y="485129"/>
                  </a:cubicBezTo>
                  <a:cubicBezTo>
                    <a:pt x="59762" y="478678"/>
                    <a:pt x="59762" y="468491"/>
                    <a:pt x="66214" y="462040"/>
                  </a:cubicBezTo>
                  <a:lnTo>
                    <a:pt x="66214" y="462040"/>
                  </a:lnTo>
                  <a:cubicBezTo>
                    <a:pt x="87267" y="438270"/>
                    <a:pt x="109338" y="419255"/>
                    <a:pt x="130730" y="400919"/>
                  </a:cubicBezTo>
                  <a:cubicBezTo>
                    <a:pt x="183022" y="356097"/>
                    <a:pt x="224448" y="320444"/>
                    <a:pt x="224448" y="240308"/>
                  </a:cubicBezTo>
                  <a:cubicBezTo>
                    <a:pt x="224448" y="160173"/>
                    <a:pt x="212224" y="138101"/>
                    <a:pt x="201019" y="100410"/>
                  </a:cubicBezTo>
                  <a:cubicBezTo>
                    <a:pt x="196604" y="84791"/>
                    <a:pt x="191850" y="69511"/>
                    <a:pt x="188794" y="54230"/>
                  </a:cubicBezTo>
                  <a:cubicBezTo>
                    <a:pt x="172835" y="70190"/>
                    <a:pt x="155518" y="84791"/>
                    <a:pt x="138540" y="99052"/>
                  </a:cubicBezTo>
                  <a:cubicBezTo>
                    <a:pt x="84211" y="144553"/>
                    <a:pt x="32937" y="187677"/>
                    <a:pt x="32937" y="263398"/>
                  </a:cubicBezTo>
                  <a:cubicBezTo>
                    <a:pt x="32937" y="339120"/>
                    <a:pt x="33956" y="298033"/>
                    <a:pt x="35654" y="312634"/>
                  </a:cubicBezTo>
                  <a:cubicBezTo>
                    <a:pt x="36672" y="321462"/>
                    <a:pt x="30560" y="329612"/>
                    <a:pt x="21392" y="330970"/>
                  </a:cubicBezTo>
                  <a:cubicBezTo>
                    <a:pt x="12564" y="331989"/>
                    <a:pt x="4414" y="325877"/>
                    <a:pt x="3056" y="316709"/>
                  </a:cubicBezTo>
                  <a:cubicBezTo>
                    <a:pt x="1019" y="300750"/>
                    <a:pt x="0" y="283092"/>
                    <a:pt x="0" y="263398"/>
                  </a:cubicBezTo>
                  <a:cubicBezTo>
                    <a:pt x="0" y="172397"/>
                    <a:pt x="59762" y="122482"/>
                    <a:pt x="117487" y="73925"/>
                  </a:cubicBezTo>
                  <a:cubicBezTo>
                    <a:pt x="143973" y="51854"/>
                    <a:pt x="169100" y="30801"/>
                    <a:pt x="188115" y="6353"/>
                  </a:cubicBezTo>
                  <a:cubicBezTo>
                    <a:pt x="192530" y="920"/>
                    <a:pt x="199660" y="-1457"/>
                    <a:pt x="206112" y="920"/>
                  </a:cubicBezTo>
                  <a:cubicBezTo>
                    <a:pt x="212563" y="3297"/>
                    <a:pt x="216978" y="9409"/>
                    <a:pt x="216978" y="16200"/>
                  </a:cubicBezTo>
                  <a:cubicBezTo>
                    <a:pt x="216978" y="39969"/>
                    <a:pt x="223769" y="63738"/>
                    <a:pt x="231918" y="91582"/>
                  </a:cubicBezTo>
                  <a:cubicBezTo>
                    <a:pt x="242784" y="129273"/>
                    <a:pt x="256366" y="176132"/>
                    <a:pt x="256366" y="240308"/>
                  </a:cubicBezTo>
                  <a:cubicBezTo>
                    <a:pt x="256366" y="335384"/>
                    <a:pt x="205433" y="379187"/>
                    <a:pt x="151443" y="425707"/>
                  </a:cubicBezTo>
                  <a:cubicBezTo>
                    <a:pt x="130730" y="443364"/>
                    <a:pt x="109338" y="461700"/>
                    <a:pt x="89643" y="483771"/>
                  </a:cubicBezTo>
                  <a:cubicBezTo>
                    <a:pt x="89643" y="483771"/>
                    <a:pt x="89304" y="484111"/>
                    <a:pt x="88964" y="484450"/>
                  </a:cubicBezTo>
                  <a:lnTo>
                    <a:pt x="88625" y="484450"/>
                  </a:lnTo>
                  <a:cubicBezTo>
                    <a:pt x="85569" y="488185"/>
                    <a:pt x="81154" y="489544"/>
                    <a:pt x="77080" y="489544"/>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2" name="Freeform 11">
              <a:extLst>
                <a:ext uri="{FF2B5EF4-FFF2-40B4-BE49-F238E27FC236}">
                  <a16:creationId xmlns:a16="http://schemas.microsoft.com/office/drawing/2014/main" id="{37BAF947-8FAE-B5D3-E362-B495930A5520}"/>
                </a:ext>
              </a:extLst>
            </p:cNvPr>
            <p:cNvSpPr/>
            <p:nvPr/>
          </p:nvSpPr>
          <p:spPr>
            <a:xfrm>
              <a:off x="5729002" y="1020941"/>
              <a:ext cx="113833" cy="327837"/>
            </a:xfrm>
            <a:custGeom>
              <a:avLst/>
              <a:gdLst>
                <a:gd name="connsiteX0" fmla="*/ 16299 w 113833"/>
                <a:gd name="connsiteY0" fmla="*/ 327838 h 327837"/>
                <a:gd name="connsiteX1" fmla="*/ 0 w 113833"/>
                <a:gd name="connsiteY1" fmla="*/ 311539 h 327837"/>
                <a:gd name="connsiteX2" fmla="*/ 0 w 113833"/>
                <a:gd name="connsiteY2" fmla="*/ 301692 h 327837"/>
                <a:gd name="connsiteX3" fmla="*/ 0 w 113833"/>
                <a:gd name="connsiteY3" fmla="*/ 299654 h 327837"/>
                <a:gd name="connsiteX4" fmla="*/ 0 w 113833"/>
                <a:gd name="connsiteY4" fmla="*/ 299315 h 327837"/>
                <a:gd name="connsiteX5" fmla="*/ 83871 w 113833"/>
                <a:gd name="connsiteY5" fmla="*/ 7635 h 327837"/>
                <a:gd name="connsiteX6" fmla="*/ 106282 w 113833"/>
                <a:gd name="connsiteY6" fmla="*/ 2541 h 327837"/>
                <a:gd name="connsiteX7" fmla="*/ 111375 w 113833"/>
                <a:gd name="connsiteY7" fmla="*/ 24952 h 327837"/>
                <a:gd name="connsiteX8" fmla="*/ 111375 w 113833"/>
                <a:gd name="connsiteY8" fmla="*/ 24952 h 327837"/>
                <a:gd name="connsiteX9" fmla="*/ 32598 w 113833"/>
                <a:gd name="connsiteY9" fmla="*/ 299994 h 327837"/>
                <a:gd name="connsiteX10" fmla="*/ 32598 w 113833"/>
                <a:gd name="connsiteY10" fmla="*/ 302371 h 327837"/>
                <a:gd name="connsiteX11" fmla="*/ 32598 w 113833"/>
                <a:gd name="connsiteY11" fmla="*/ 303390 h 327837"/>
                <a:gd name="connsiteX12" fmla="*/ 32598 w 113833"/>
                <a:gd name="connsiteY12" fmla="*/ 311539 h 327837"/>
                <a:gd name="connsiteX13" fmla="*/ 16299 w 113833"/>
                <a:gd name="connsiteY13" fmla="*/ 327838 h 3278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3833" h="327837">
                  <a:moveTo>
                    <a:pt x="16299" y="327838"/>
                  </a:moveTo>
                  <a:cubicBezTo>
                    <a:pt x="7131" y="327838"/>
                    <a:pt x="0" y="320707"/>
                    <a:pt x="0" y="311539"/>
                  </a:cubicBezTo>
                  <a:cubicBezTo>
                    <a:pt x="0" y="302371"/>
                    <a:pt x="0" y="305087"/>
                    <a:pt x="0" y="301692"/>
                  </a:cubicBezTo>
                  <a:lnTo>
                    <a:pt x="0" y="299654"/>
                  </a:lnTo>
                  <a:cubicBezTo>
                    <a:pt x="0" y="299654"/>
                    <a:pt x="0" y="299654"/>
                    <a:pt x="0" y="299315"/>
                  </a:cubicBezTo>
                  <a:cubicBezTo>
                    <a:pt x="3735" y="138025"/>
                    <a:pt x="80475" y="12728"/>
                    <a:pt x="83871" y="7635"/>
                  </a:cubicBezTo>
                  <a:cubicBezTo>
                    <a:pt x="88625" y="-175"/>
                    <a:pt x="98812" y="-2213"/>
                    <a:pt x="106282" y="2541"/>
                  </a:cubicBezTo>
                  <a:cubicBezTo>
                    <a:pt x="113752" y="7295"/>
                    <a:pt x="116129" y="17482"/>
                    <a:pt x="111375" y="24952"/>
                  </a:cubicBezTo>
                  <a:lnTo>
                    <a:pt x="111375" y="24952"/>
                  </a:lnTo>
                  <a:cubicBezTo>
                    <a:pt x="110696" y="26310"/>
                    <a:pt x="35993" y="148212"/>
                    <a:pt x="32598" y="299994"/>
                  </a:cubicBezTo>
                  <a:lnTo>
                    <a:pt x="32598" y="302371"/>
                  </a:lnTo>
                  <a:cubicBezTo>
                    <a:pt x="32598" y="302710"/>
                    <a:pt x="32598" y="303050"/>
                    <a:pt x="32598" y="303390"/>
                  </a:cubicBezTo>
                  <a:cubicBezTo>
                    <a:pt x="32598" y="305766"/>
                    <a:pt x="32598" y="308822"/>
                    <a:pt x="32598" y="311539"/>
                  </a:cubicBezTo>
                  <a:cubicBezTo>
                    <a:pt x="32598" y="320707"/>
                    <a:pt x="25467" y="327838"/>
                    <a:pt x="16299" y="327838"/>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3" name="Freeform 12">
              <a:extLst>
                <a:ext uri="{FF2B5EF4-FFF2-40B4-BE49-F238E27FC236}">
                  <a16:creationId xmlns:a16="http://schemas.microsoft.com/office/drawing/2014/main" id="{CF952180-A0C6-FEC4-B5D7-42A36170CAB4}"/>
                </a:ext>
              </a:extLst>
            </p:cNvPr>
            <p:cNvSpPr/>
            <p:nvPr/>
          </p:nvSpPr>
          <p:spPr>
            <a:xfrm>
              <a:off x="5606832" y="1205557"/>
              <a:ext cx="155106" cy="644069"/>
            </a:xfrm>
            <a:custGeom>
              <a:avLst/>
              <a:gdLst>
                <a:gd name="connsiteX0" fmla="*/ 138468 w 155106"/>
                <a:gd name="connsiteY0" fmla="*/ 643730 h 644069"/>
                <a:gd name="connsiteX1" fmla="*/ 122169 w 155106"/>
                <a:gd name="connsiteY1" fmla="*/ 627432 h 644069"/>
                <a:gd name="connsiteX2" fmla="*/ 122169 w 155106"/>
                <a:gd name="connsiteY2" fmla="*/ 179215 h 644069"/>
                <a:gd name="connsiteX3" fmla="*/ 5362 w 155106"/>
                <a:gd name="connsiteY3" fmla="*/ 28451 h 644069"/>
                <a:gd name="connsiteX4" fmla="*/ 4343 w 155106"/>
                <a:gd name="connsiteY4" fmla="*/ 5361 h 644069"/>
                <a:gd name="connsiteX5" fmla="*/ 27433 w 155106"/>
                <a:gd name="connsiteY5" fmla="*/ 4343 h 644069"/>
                <a:gd name="connsiteX6" fmla="*/ 155107 w 155106"/>
                <a:gd name="connsiteY6" fmla="*/ 179555 h 644069"/>
                <a:gd name="connsiteX7" fmla="*/ 155107 w 155106"/>
                <a:gd name="connsiteY7" fmla="*/ 627771 h 644069"/>
                <a:gd name="connsiteX8" fmla="*/ 138808 w 155106"/>
                <a:gd name="connsiteY8" fmla="*/ 644070 h 6440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5106" h="644069">
                  <a:moveTo>
                    <a:pt x="138468" y="643730"/>
                  </a:moveTo>
                  <a:cubicBezTo>
                    <a:pt x="129300" y="643730"/>
                    <a:pt x="122169" y="636600"/>
                    <a:pt x="122169" y="627432"/>
                  </a:cubicBezTo>
                  <a:lnTo>
                    <a:pt x="122169" y="179215"/>
                  </a:lnTo>
                  <a:cubicBezTo>
                    <a:pt x="122169" y="148315"/>
                    <a:pt x="53918" y="72254"/>
                    <a:pt x="5362" y="28451"/>
                  </a:cubicBezTo>
                  <a:cubicBezTo>
                    <a:pt x="-1430" y="22339"/>
                    <a:pt x="-1769" y="12153"/>
                    <a:pt x="4343" y="5361"/>
                  </a:cubicBezTo>
                  <a:cubicBezTo>
                    <a:pt x="10455" y="-1430"/>
                    <a:pt x="20642" y="-1769"/>
                    <a:pt x="27433" y="4343"/>
                  </a:cubicBezTo>
                  <a:cubicBezTo>
                    <a:pt x="48825" y="23698"/>
                    <a:pt x="155107" y="122848"/>
                    <a:pt x="155107" y="179555"/>
                  </a:cubicBezTo>
                  <a:lnTo>
                    <a:pt x="155107" y="627771"/>
                  </a:lnTo>
                  <a:cubicBezTo>
                    <a:pt x="155107" y="636939"/>
                    <a:pt x="147976" y="644070"/>
                    <a:pt x="138808" y="644070"/>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4" name="Freeform 13">
              <a:extLst>
                <a:ext uri="{FF2B5EF4-FFF2-40B4-BE49-F238E27FC236}">
                  <a16:creationId xmlns:a16="http://schemas.microsoft.com/office/drawing/2014/main" id="{84FDCE5A-A048-BF1F-8CAF-9E7883032E54}"/>
                </a:ext>
              </a:extLst>
            </p:cNvPr>
            <p:cNvSpPr/>
            <p:nvPr/>
          </p:nvSpPr>
          <p:spPr>
            <a:xfrm>
              <a:off x="5810496" y="1205446"/>
              <a:ext cx="398935" cy="381363"/>
            </a:xfrm>
            <a:custGeom>
              <a:avLst/>
              <a:gdLst>
                <a:gd name="connsiteX0" fmla="*/ 16299 w 398935"/>
                <a:gd name="connsiteY0" fmla="*/ 381363 h 381363"/>
                <a:gd name="connsiteX1" fmla="*/ 0 w 398935"/>
                <a:gd name="connsiteY1" fmla="*/ 365064 h 381363"/>
                <a:gd name="connsiteX2" fmla="*/ 0 w 398935"/>
                <a:gd name="connsiteY2" fmla="*/ 359631 h 381363"/>
                <a:gd name="connsiteX3" fmla="*/ 117827 w 398935"/>
                <a:gd name="connsiteY3" fmla="*/ 103265 h 381363"/>
                <a:gd name="connsiteX4" fmla="*/ 379286 w 398935"/>
                <a:gd name="connsiteY4" fmla="*/ 379 h 381363"/>
                <a:gd name="connsiteX5" fmla="*/ 395585 w 398935"/>
                <a:gd name="connsiteY5" fmla="*/ 6152 h 381363"/>
                <a:gd name="connsiteX6" fmla="*/ 397283 w 398935"/>
                <a:gd name="connsiteY6" fmla="*/ 23469 h 381363"/>
                <a:gd name="connsiteX7" fmla="*/ 376909 w 398935"/>
                <a:gd name="connsiteY7" fmla="*/ 80175 h 381363"/>
                <a:gd name="connsiteX8" fmla="*/ 261800 w 398935"/>
                <a:gd name="connsiteY8" fmla="*/ 307000 h 381363"/>
                <a:gd name="connsiteX9" fmla="*/ 16299 w 398935"/>
                <a:gd name="connsiteY9" fmla="*/ 381363 h 381363"/>
                <a:gd name="connsiteX10" fmla="*/ 356196 w 398935"/>
                <a:gd name="connsiteY10" fmla="*/ 39768 h 381363"/>
                <a:gd name="connsiteX11" fmla="*/ 136163 w 398935"/>
                <a:gd name="connsiteY11" fmla="*/ 130430 h 381363"/>
                <a:gd name="connsiteX12" fmla="*/ 33616 w 398935"/>
                <a:gd name="connsiteY12" fmla="*/ 348426 h 381363"/>
                <a:gd name="connsiteX13" fmla="*/ 239388 w 398935"/>
                <a:gd name="connsiteY13" fmla="*/ 283231 h 381363"/>
                <a:gd name="connsiteX14" fmla="*/ 346349 w 398935"/>
                <a:gd name="connsiteY14" fmla="*/ 69649 h 381363"/>
                <a:gd name="connsiteX15" fmla="*/ 356536 w 398935"/>
                <a:gd name="connsiteY15" fmla="*/ 39428 h 381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98935" h="381363">
                  <a:moveTo>
                    <a:pt x="16299" y="381363"/>
                  </a:moveTo>
                  <a:cubicBezTo>
                    <a:pt x="7471" y="381363"/>
                    <a:pt x="0" y="373893"/>
                    <a:pt x="0" y="365064"/>
                  </a:cubicBezTo>
                  <a:cubicBezTo>
                    <a:pt x="0" y="365064"/>
                    <a:pt x="0" y="363027"/>
                    <a:pt x="0" y="359631"/>
                  </a:cubicBezTo>
                  <a:cubicBezTo>
                    <a:pt x="1019" y="328392"/>
                    <a:pt x="11206" y="174233"/>
                    <a:pt x="117827" y="103265"/>
                  </a:cubicBezTo>
                  <a:cubicBezTo>
                    <a:pt x="219355" y="35354"/>
                    <a:pt x="372835" y="1737"/>
                    <a:pt x="379286" y="379"/>
                  </a:cubicBezTo>
                  <a:cubicBezTo>
                    <a:pt x="385398" y="-979"/>
                    <a:pt x="391850" y="1398"/>
                    <a:pt x="395585" y="6152"/>
                  </a:cubicBezTo>
                  <a:cubicBezTo>
                    <a:pt x="399320" y="10905"/>
                    <a:pt x="399999" y="17696"/>
                    <a:pt x="397283" y="23469"/>
                  </a:cubicBezTo>
                  <a:cubicBezTo>
                    <a:pt x="391510" y="35354"/>
                    <a:pt x="384719" y="56067"/>
                    <a:pt x="376909" y="80175"/>
                  </a:cubicBezTo>
                  <a:cubicBezTo>
                    <a:pt x="354838" y="147747"/>
                    <a:pt x="321222" y="249615"/>
                    <a:pt x="261800" y="307000"/>
                  </a:cubicBezTo>
                  <a:cubicBezTo>
                    <a:pt x="194906" y="371855"/>
                    <a:pt x="79117" y="381363"/>
                    <a:pt x="16299" y="381363"/>
                  </a:cubicBezTo>
                  <a:close/>
                  <a:moveTo>
                    <a:pt x="356196" y="39768"/>
                  </a:moveTo>
                  <a:cubicBezTo>
                    <a:pt x="306621" y="53010"/>
                    <a:pt x="206451" y="83571"/>
                    <a:pt x="136163" y="130430"/>
                  </a:cubicBezTo>
                  <a:cubicBezTo>
                    <a:pt x="52631" y="186117"/>
                    <a:pt x="36672" y="307339"/>
                    <a:pt x="33616" y="348426"/>
                  </a:cubicBezTo>
                  <a:cubicBezTo>
                    <a:pt x="93718" y="346728"/>
                    <a:pt x="186078" y="334844"/>
                    <a:pt x="239388" y="283231"/>
                  </a:cubicBezTo>
                  <a:cubicBezTo>
                    <a:pt x="293039" y="231278"/>
                    <a:pt x="325297" y="133825"/>
                    <a:pt x="346349" y="69649"/>
                  </a:cubicBezTo>
                  <a:cubicBezTo>
                    <a:pt x="350085" y="58443"/>
                    <a:pt x="353140" y="48596"/>
                    <a:pt x="356536" y="39428"/>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5" name="Freeform 14">
              <a:extLst>
                <a:ext uri="{FF2B5EF4-FFF2-40B4-BE49-F238E27FC236}">
                  <a16:creationId xmlns:a16="http://schemas.microsoft.com/office/drawing/2014/main" id="{568E0048-E558-8CF6-D770-22B91E996531}"/>
                </a:ext>
              </a:extLst>
            </p:cNvPr>
            <p:cNvSpPr/>
            <p:nvPr/>
          </p:nvSpPr>
          <p:spPr>
            <a:xfrm>
              <a:off x="5729070" y="1388914"/>
              <a:ext cx="276943" cy="338132"/>
            </a:xfrm>
            <a:custGeom>
              <a:avLst/>
              <a:gdLst>
                <a:gd name="connsiteX0" fmla="*/ 16231 w 276943"/>
                <a:gd name="connsiteY0" fmla="*/ 338132 h 338132"/>
                <a:gd name="connsiteX1" fmla="*/ 11477 w 276943"/>
                <a:gd name="connsiteY1" fmla="*/ 337453 h 338132"/>
                <a:gd name="connsiteX2" fmla="*/ 611 w 276943"/>
                <a:gd name="connsiteY2" fmla="*/ 317080 h 338132"/>
                <a:gd name="connsiteX3" fmla="*/ 85161 w 276943"/>
                <a:gd name="connsiteY3" fmla="*/ 166995 h 338132"/>
                <a:gd name="connsiteX4" fmla="*/ 250865 w 276943"/>
                <a:gd name="connsiteY4" fmla="*/ 3328 h 338132"/>
                <a:gd name="connsiteX5" fmla="*/ 273616 w 276943"/>
                <a:gd name="connsiteY5" fmla="*/ 6384 h 338132"/>
                <a:gd name="connsiteX6" fmla="*/ 270560 w 276943"/>
                <a:gd name="connsiteY6" fmla="*/ 29134 h 338132"/>
                <a:gd name="connsiteX7" fmla="*/ 110628 w 276943"/>
                <a:gd name="connsiteY7" fmla="*/ 187029 h 338132"/>
                <a:gd name="connsiteX8" fmla="*/ 31850 w 276943"/>
                <a:gd name="connsiteY8" fmla="*/ 326587 h 338132"/>
                <a:gd name="connsiteX9" fmla="*/ 16231 w 276943"/>
                <a:gd name="connsiteY9" fmla="*/ 338132 h 3381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6943" h="338132">
                  <a:moveTo>
                    <a:pt x="16231" y="338132"/>
                  </a:moveTo>
                  <a:cubicBezTo>
                    <a:pt x="14533" y="338132"/>
                    <a:pt x="12835" y="338132"/>
                    <a:pt x="11477" y="337453"/>
                  </a:cubicBezTo>
                  <a:cubicBezTo>
                    <a:pt x="2988" y="334737"/>
                    <a:pt x="-1766" y="325569"/>
                    <a:pt x="611" y="317080"/>
                  </a:cubicBezTo>
                  <a:cubicBezTo>
                    <a:pt x="15212" y="269881"/>
                    <a:pt x="43735" y="219287"/>
                    <a:pt x="85161" y="166995"/>
                  </a:cubicBezTo>
                  <a:cubicBezTo>
                    <a:pt x="158506" y="73617"/>
                    <a:pt x="247130" y="6045"/>
                    <a:pt x="250865" y="3328"/>
                  </a:cubicBezTo>
                  <a:cubicBezTo>
                    <a:pt x="257996" y="-2105"/>
                    <a:pt x="268182" y="-747"/>
                    <a:pt x="273616" y="6384"/>
                  </a:cubicBezTo>
                  <a:cubicBezTo>
                    <a:pt x="279049" y="13515"/>
                    <a:pt x="277690" y="23702"/>
                    <a:pt x="270560" y="29134"/>
                  </a:cubicBezTo>
                  <a:cubicBezTo>
                    <a:pt x="269541" y="29814"/>
                    <a:pt x="181595" y="97386"/>
                    <a:pt x="110628" y="187029"/>
                  </a:cubicBezTo>
                  <a:cubicBezTo>
                    <a:pt x="71579" y="236265"/>
                    <a:pt x="45093" y="283124"/>
                    <a:pt x="31850" y="326587"/>
                  </a:cubicBezTo>
                  <a:cubicBezTo>
                    <a:pt x="29813" y="333718"/>
                    <a:pt x="23361" y="338132"/>
                    <a:pt x="16231" y="338132"/>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6" name="Freeform 15">
              <a:extLst>
                <a:ext uri="{FF2B5EF4-FFF2-40B4-BE49-F238E27FC236}">
                  <a16:creationId xmlns:a16="http://schemas.microsoft.com/office/drawing/2014/main" id="{8DAE0CA1-4DE7-762F-1395-F30E47A7863F}"/>
                </a:ext>
              </a:extLst>
            </p:cNvPr>
            <p:cNvSpPr/>
            <p:nvPr/>
          </p:nvSpPr>
          <p:spPr>
            <a:xfrm>
              <a:off x="5506225" y="1471221"/>
              <a:ext cx="255802" cy="296572"/>
            </a:xfrm>
            <a:custGeom>
              <a:avLst/>
              <a:gdLst>
                <a:gd name="connsiteX0" fmla="*/ 239076 w 255802"/>
                <a:gd name="connsiteY0" fmla="*/ 296573 h 296572"/>
                <a:gd name="connsiteX1" fmla="*/ 224135 w 255802"/>
                <a:gd name="connsiteY1" fmla="*/ 286725 h 296572"/>
                <a:gd name="connsiteX2" fmla="*/ 159959 w 255802"/>
                <a:gd name="connsiteY2" fmla="*/ 186216 h 296572"/>
                <a:gd name="connsiteX3" fmla="*/ 5800 w 255802"/>
                <a:gd name="connsiteY3" fmla="*/ 29001 h 296572"/>
                <a:gd name="connsiteX4" fmla="*/ 3762 w 255802"/>
                <a:gd name="connsiteY4" fmla="*/ 5911 h 296572"/>
                <a:gd name="connsiteX5" fmla="*/ 26852 w 255802"/>
                <a:gd name="connsiteY5" fmla="*/ 3874 h 296572"/>
                <a:gd name="connsiteX6" fmla="*/ 185765 w 255802"/>
                <a:gd name="connsiteY6" fmla="*/ 165843 h 296572"/>
                <a:gd name="connsiteX7" fmla="*/ 254356 w 255802"/>
                <a:gd name="connsiteY7" fmla="*/ 273483 h 296572"/>
                <a:gd name="connsiteX8" fmla="*/ 245867 w 255802"/>
                <a:gd name="connsiteY8" fmla="*/ 294875 h 296572"/>
                <a:gd name="connsiteX9" fmla="*/ 239415 w 255802"/>
                <a:gd name="connsiteY9" fmla="*/ 296233 h 2965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55802" h="296572">
                  <a:moveTo>
                    <a:pt x="239076" y="296573"/>
                  </a:moveTo>
                  <a:cubicBezTo>
                    <a:pt x="232964" y="296573"/>
                    <a:pt x="226852" y="292837"/>
                    <a:pt x="224135" y="286725"/>
                  </a:cubicBezTo>
                  <a:cubicBezTo>
                    <a:pt x="210892" y="256844"/>
                    <a:pt x="189500" y="222889"/>
                    <a:pt x="159959" y="186216"/>
                  </a:cubicBezTo>
                  <a:cubicBezTo>
                    <a:pt x="92726" y="101666"/>
                    <a:pt x="6479" y="29680"/>
                    <a:pt x="5800" y="29001"/>
                  </a:cubicBezTo>
                  <a:cubicBezTo>
                    <a:pt x="-992" y="23228"/>
                    <a:pt x="-2010" y="13042"/>
                    <a:pt x="3762" y="5911"/>
                  </a:cubicBezTo>
                  <a:cubicBezTo>
                    <a:pt x="9535" y="-1220"/>
                    <a:pt x="19721" y="-1899"/>
                    <a:pt x="26852" y="3874"/>
                  </a:cubicBezTo>
                  <a:cubicBezTo>
                    <a:pt x="30587" y="6930"/>
                    <a:pt x="116156" y="78576"/>
                    <a:pt x="185765" y="165843"/>
                  </a:cubicBezTo>
                  <a:cubicBezTo>
                    <a:pt x="217005" y="204892"/>
                    <a:pt x="240095" y="241225"/>
                    <a:pt x="254356" y="273483"/>
                  </a:cubicBezTo>
                  <a:cubicBezTo>
                    <a:pt x="258091" y="281632"/>
                    <a:pt x="254356" y="291479"/>
                    <a:pt x="245867" y="294875"/>
                  </a:cubicBezTo>
                  <a:cubicBezTo>
                    <a:pt x="243830" y="295893"/>
                    <a:pt x="241453" y="296233"/>
                    <a:pt x="239415" y="296233"/>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7" name="Freeform 16">
              <a:extLst>
                <a:ext uri="{FF2B5EF4-FFF2-40B4-BE49-F238E27FC236}">
                  <a16:creationId xmlns:a16="http://schemas.microsoft.com/office/drawing/2014/main" id="{4D02E094-6024-D972-0AFF-F28D78C40506}"/>
                </a:ext>
              </a:extLst>
            </p:cNvPr>
            <p:cNvSpPr/>
            <p:nvPr/>
          </p:nvSpPr>
          <p:spPr>
            <a:xfrm>
              <a:off x="5321116" y="1246520"/>
              <a:ext cx="378785" cy="419745"/>
            </a:xfrm>
            <a:custGeom>
              <a:avLst/>
              <a:gdLst>
                <a:gd name="connsiteX0" fmla="*/ 363065 w 378785"/>
                <a:gd name="connsiteY0" fmla="*/ 419406 h 419745"/>
                <a:gd name="connsiteX1" fmla="*/ 354915 w 378785"/>
                <a:gd name="connsiteY1" fmla="*/ 417368 h 419745"/>
                <a:gd name="connsiteX2" fmla="*/ 352878 w 378785"/>
                <a:gd name="connsiteY2" fmla="*/ 416689 h 419745"/>
                <a:gd name="connsiteX3" fmla="*/ 352199 w 378785"/>
                <a:gd name="connsiteY3" fmla="*/ 416689 h 419745"/>
                <a:gd name="connsiteX4" fmla="*/ 306359 w 378785"/>
                <a:gd name="connsiteY4" fmla="*/ 409898 h 419745"/>
                <a:gd name="connsiteX5" fmla="*/ 103982 w 378785"/>
                <a:gd name="connsiteY5" fmla="*/ 335535 h 419745"/>
                <a:gd name="connsiteX6" fmla="*/ 13999 w 378785"/>
                <a:gd name="connsiteY6" fmla="*/ 81885 h 419745"/>
                <a:gd name="connsiteX7" fmla="*/ 756 w 378785"/>
                <a:gd name="connsiteY7" fmla="*/ 21104 h 419745"/>
                <a:gd name="connsiteX8" fmla="*/ 8566 w 378785"/>
                <a:gd name="connsiteY8" fmla="*/ 2089 h 419745"/>
                <a:gd name="connsiteX9" fmla="*/ 28600 w 378785"/>
                <a:gd name="connsiteY9" fmla="*/ 5485 h 419745"/>
                <a:gd name="connsiteX10" fmla="*/ 127072 w 378785"/>
                <a:gd name="connsiteY10" fmla="*/ 58456 h 419745"/>
                <a:gd name="connsiteX11" fmla="*/ 267649 w 378785"/>
                <a:gd name="connsiteY11" fmla="*/ 138931 h 419745"/>
                <a:gd name="connsiteX12" fmla="*/ 358990 w 378785"/>
                <a:gd name="connsiteY12" fmla="*/ 315841 h 419745"/>
                <a:gd name="connsiteX13" fmla="*/ 378005 w 378785"/>
                <a:gd name="connsiteY13" fmla="*/ 398353 h 419745"/>
                <a:gd name="connsiteX14" fmla="*/ 372912 w 378785"/>
                <a:gd name="connsiteY14" fmla="*/ 416010 h 419745"/>
                <a:gd name="connsiteX15" fmla="*/ 362725 w 378785"/>
                <a:gd name="connsiteY15" fmla="*/ 419745 h 419745"/>
                <a:gd name="connsiteX16" fmla="*/ 42182 w 378785"/>
                <a:gd name="connsiteY16" fmla="*/ 54381 h 419745"/>
                <a:gd name="connsiteX17" fmla="*/ 46257 w 378785"/>
                <a:gd name="connsiteY17" fmla="*/ 75434 h 419745"/>
                <a:gd name="connsiteX18" fmla="*/ 128091 w 378785"/>
                <a:gd name="connsiteY18" fmla="*/ 312785 h 419745"/>
                <a:gd name="connsiteX19" fmla="*/ 310094 w 378785"/>
                <a:gd name="connsiteY19" fmla="*/ 376961 h 419745"/>
                <a:gd name="connsiteX20" fmla="*/ 339295 w 378785"/>
                <a:gd name="connsiteY20" fmla="*/ 380357 h 419745"/>
                <a:gd name="connsiteX21" fmla="*/ 327411 w 378785"/>
                <a:gd name="connsiteY21" fmla="*/ 320594 h 419745"/>
                <a:gd name="connsiteX22" fmla="*/ 244219 w 378785"/>
                <a:gd name="connsiteY22" fmla="*/ 160663 h 419745"/>
                <a:gd name="connsiteX23" fmla="*/ 114848 w 378785"/>
                <a:gd name="connsiteY23" fmla="*/ 87997 h 419745"/>
                <a:gd name="connsiteX24" fmla="*/ 42522 w 378785"/>
                <a:gd name="connsiteY24" fmla="*/ 54381 h 419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78785" h="419745">
                  <a:moveTo>
                    <a:pt x="363065" y="419406"/>
                  </a:moveTo>
                  <a:cubicBezTo>
                    <a:pt x="360348" y="419406"/>
                    <a:pt x="357632" y="418727"/>
                    <a:pt x="354915" y="417368"/>
                  </a:cubicBezTo>
                  <a:cubicBezTo>
                    <a:pt x="354576" y="417368"/>
                    <a:pt x="353897" y="416689"/>
                    <a:pt x="352878" y="416689"/>
                  </a:cubicBezTo>
                  <a:cubicBezTo>
                    <a:pt x="352878" y="416689"/>
                    <a:pt x="352538" y="416689"/>
                    <a:pt x="352199" y="416689"/>
                  </a:cubicBezTo>
                  <a:cubicBezTo>
                    <a:pt x="343370" y="413633"/>
                    <a:pt x="326053" y="411936"/>
                    <a:pt x="306359" y="409898"/>
                  </a:cubicBezTo>
                  <a:cubicBezTo>
                    <a:pt x="247615" y="403786"/>
                    <a:pt x="159330" y="394958"/>
                    <a:pt x="103982" y="335535"/>
                  </a:cubicBezTo>
                  <a:cubicBezTo>
                    <a:pt x="52369" y="280527"/>
                    <a:pt x="29279" y="161002"/>
                    <a:pt x="13999" y="81885"/>
                  </a:cubicBezTo>
                  <a:cubicBezTo>
                    <a:pt x="8905" y="56079"/>
                    <a:pt x="4831" y="34008"/>
                    <a:pt x="756" y="21104"/>
                  </a:cubicBezTo>
                  <a:cubicBezTo>
                    <a:pt x="-1621" y="13634"/>
                    <a:pt x="1775" y="5824"/>
                    <a:pt x="8566" y="2089"/>
                  </a:cubicBezTo>
                  <a:cubicBezTo>
                    <a:pt x="15357" y="-1646"/>
                    <a:pt x="23507" y="-288"/>
                    <a:pt x="28600" y="5485"/>
                  </a:cubicBezTo>
                  <a:cubicBezTo>
                    <a:pt x="43201" y="22123"/>
                    <a:pt x="85985" y="40799"/>
                    <a:pt x="127072" y="58456"/>
                  </a:cubicBezTo>
                  <a:cubicBezTo>
                    <a:pt x="181401" y="81885"/>
                    <a:pt x="237768" y="106333"/>
                    <a:pt x="267649" y="138931"/>
                  </a:cubicBezTo>
                  <a:cubicBezTo>
                    <a:pt x="343710" y="222462"/>
                    <a:pt x="350501" y="263549"/>
                    <a:pt x="358990" y="315841"/>
                  </a:cubicBezTo>
                  <a:cubicBezTo>
                    <a:pt x="362725" y="338591"/>
                    <a:pt x="366800" y="364737"/>
                    <a:pt x="378005" y="398353"/>
                  </a:cubicBezTo>
                  <a:cubicBezTo>
                    <a:pt x="380042" y="404805"/>
                    <a:pt x="378005" y="411936"/>
                    <a:pt x="372912" y="416010"/>
                  </a:cubicBezTo>
                  <a:cubicBezTo>
                    <a:pt x="369856" y="418387"/>
                    <a:pt x="366121" y="419745"/>
                    <a:pt x="362725" y="419745"/>
                  </a:cubicBezTo>
                  <a:close/>
                  <a:moveTo>
                    <a:pt x="42182" y="54381"/>
                  </a:moveTo>
                  <a:cubicBezTo>
                    <a:pt x="43541" y="60833"/>
                    <a:pt x="44899" y="67963"/>
                    <a:pt x="46257" y="75434"/>
                  </a:cubicBezTo>
                  <a:cubicBezTo>
                    <a:pt x="60858" y="150816"/>
                    <a:pt x="82929" y="264567"/>
                    <a:pt x="128091" y="312785"/>
                  </a:cubicBezTo>
                  <a:cubicBezTo>
                    <a:pt x="174949" y="363039"/>
                    <a:pt x="256104" y="371528"/>
                    <a:pt x="310094" y="376961"/>
                  </a:cubicBezTo>
                  <a:cubicBezTo>
                    <a:pt x="320959" y="377980"/>
                    <a:pt x="330807" y="378998"/>
                    <a:pt x="339295" y="380357"/>
                  </a:cubicBezTo>
                  <a:cubicBezTo>
                    <a:pt x="333183" y="357267"/>
                    <a:pt x="330128" y="338251"/>
                    <a:pt x="327411" y="320594"/>
                  </a:cubicBezTo>
                  <a:cubicBezTo>
                    <a:pt x="319601" y="272038"/>
                    <a:pt x="313829" y="236724"/>
                    <a:pt x="244219" y="160663"/>
                  </a:cubicBezTo>
                  <a:cubicBezTo>
                    <a:pt x="219092" y="133158"/>
                    <a:pt x="163744" y="109050"/>
                    <a:pt x="114848" y="87997"/>
                  </a:cubicBezTo>
                  <a:cubicBezTo>
                    <a:pt x="87683" y="76452"/>
                    <a:pt x="62895" y="65586"/>
                    <a:pt x="42522" y="54381"/>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8" name="Freeform 17">
              <a:extLst>
                <a:ext uri="{FF2B5EF4-FFF2-40B4-BE49-F238E27FC236}">
                  <a16:creationId xmlns:a16="http://schemas.microsoft.com/office/drawing/2014/main" id="{CB6A340B-5A88-5200-DC68-8997AE367438}"/>
                </a:ext>
              </a:extLst>
            </p:cNvPr>
            <p:cNvSpPr/>
            <p:nvPr/>
          </p:nvSpPr>
          <p:spPr>
            <a:xfrm>
              <a:off x="5464146" y="1816690"/>
              <a:ext cx="562308" cy="175551"/>
            </a:xfrm>
            <a:custGeom>
              <a:avLst/>
              <a:gdLst>
                <a:gd name="connsiteX0" fmla="*/ 484889 w 562308"/>
                <a:gd name="connsiteY0" fmla="*/ 175212 h 175551"/>
                <a:gd name="connsiteX1" fmla="*/ 58404 w 562308"/>
                <a:gd name="connsiteY1" fmla="*/ 175212 h 175551"/>
                <a:gd name="connsiteX2" fmla="*/ 0 w 562308"/>
                <a:gd name="connsiteY2" fmla="*/ 118166 h 175551"/>
                <a:gd name="connsiteX3" fmla="*/ 87267 w 562308"/>
                <a:gd name="connsiteY3" fmla="*/ 63837 h 175551"/>
                <a:gd name="connsiteX4" fmla="*/ 126655 w 562308"/>
                <a:gd name="connsiteY4" fmla="*/ 49915 h 175551"/>
                <a:gd name="connsiteX5" fmla="*/ 281154 w 562308"/>
                <a:gd name="connsiteY5" fmla="*/ 0 h 175551"/>
                <a:gd name="connsiteX6" fmla="*/ 347028 w 562308"/>
                <a:gd name="connsiteY6" fmla="*/ 36333 h 175551"/>
                <a:gd name="connsiteX7" fmla="*/ 455348 w 562308"/>
                <a:gd name="connsiteY7" fmla="*/ 36333 h 175551"/>
                <a:gd name="connsiteX8" fmla="*/ 490661 w 562308"/>
                <a:gd name="connsiteY8" fmla="*/ 62139 h 175551"/>
                <a:gd name="connsiteX9" fmla="*/ 562308 w 562308"/>
                <a:gd name="connsiteY9" fmla="*/ 118506 h 175551"/>
                <a:gd name="connsiteX10" fmla="*/ 484889 w 562308"/>
                <a:gd name="connsiteY10" fmla="*/ 175551 h 175551"/>
                <a:gd name="connsiteX11" fmla="*/ 32598 w 562308"/>
                <a:gd name="connsiteY11" fmla="*/ 120203 h 175551"/>
                <a:gd name="connsiteX12" fmla="*/ 58065 w 562308"/>
                <a:gd name="connsiteY12" fmla="*/ 142614 h 175551"/>
                <a:gd name="connsiteX13" fmla="*/ 484549 w 562308"/>
                <a:gd name="connsiteY13" fmla="*/ 142614 h 175551"/>
                <a:gd name="connsiteX14" fmla="*/ 529371 w 562308"/>
                <a:gd name="connsiteY14" fmla="*/ 118166 h 175551"/>
                <a:gd name="connsiteX15" fmla="*/ 481833 w 562308"/>
                <a:gd name="connsiteY15" fmla="*/ 93378 h 175551"/>
                <a:gd name="connsiteX16" fmla="*/ 476739 w 562308"/>
                <a:gd name="connsiteY16" fmla="*/ 91681 h 175551"/>
                <a:gd name="connsiteX17" fmla="*/ 432597 w 562308"/>
                <a:gd name="connsiteY17" fmla="*/ 59762 h 175551"/>
                <a:gd name="connsiteX18" fmla="*/ 385059 w 562308"/>
                <a:gd name="connsiteY18" fmla="*/ 56027 h 175551"/>
                <a:gd name="connsiteX19" fmla="*/ 350424 w 562308"/>
                <a:gd name="connsiteY19" fmla="*/ 70968 h 175551"/>
                <a:gd name="connsiteX20" fmla="*/ 328353 w 562308"/>
                <a:gd name="connsiteY20" fmla="*/ 65535 h 175551"/>
                <a:gd name="connsiteX21" fmla="*/ 281154 w 562308"/>
                <a:gd name="connsiteY21" fmla="*/ 32597 h 175551"/>
                <a:gd name="connsiteX22" fmla="*/ 151103 w 562308"/>
                <a:gd name="connsiteY22" fmla="*/ 71307 h 175551"/>
                <a:gd name="connsiteX23" fmla="*/ 96774 w 562308"/>
                <a:gd name="connsiteY23" fmla="*/ 95076 h 175551"/>
                <a:gd name="connsiteX24" fmla="*/ 32598 w 562308"/>
                <a:gd name="connsiteY24" fmla="*/ 120543 h 175551"/>
                <a:gd name="connsiteX25" fmla="*/ 126995 w 562308"/>
                <a:gd name="connsiteY25" fmla="*/ 49575 h 175551"/>
                <a:gd name="connsiteX26" fmla="*/ 126995 w 562308"/>
                <a:gd name="connsiteY26" fmla="*/ 49575 h 175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562308" h="175551">
                  <a:moveTo>
                    <a:pt x="484889" y="175212"/>
                  </a:moveTo>
                  <a:lnTo>
                    <a:pt x="58404" y="175212"/>
                  </a:lnTo>
                  <a:cubicBezTo>
                    <a:pt x="23430" y="175212"/>
                    <a:pt x="0" y="152122"/>
                    <a:pt x="0" y="118166"/>
                  </a:cubicBezTo>
                  <a:cubicBezTo>
                    <a:pt x="0" y="84210"/>
                    <a:pt x="40407" y="78098"/>
                    <a:pt x="87267" y="63837"/>
                  </a:cubicBezTo>
                  <a:cubicBezTo>
                    <a:pt x="101867" y="59423"/>
                    <a:pt x="121562" y="53311"/>
                    <a:pt x="126655" y="49915"/>
                  </a:cubicBezTo>
                  <a:cubicBezTo>
                    <a:pt x="133446" y="42105"/>
                    <a:pt x="174533" y="0"/>
                    <a:pt x="281154" y="0"/>
                  </a:cubicBezTo>
                  <a:cubicBezTo>
                    <a:pt x="387775" y="0"/>
                    <a:pt x="334804" y="21732"/>
                    <a:pt x="347028" y="36333"/>
                  </a:cubicBezTo>
                  <a:cubicBezTo>
                    <a:pt x="371137" y="24788"/>
                    <a:pt x="422410" y="6112"/>
                    <a:pt x="455348" y="36333"/>
                  </a:cubicBezTo>
                  <a:cubicBezTo>
                    <a:pt x="468930" y="49236"/>
                    <a:pt x="484889" y="58743"/>
                    <a:pt x="490661" y="62139"/>
                  </a:cubicBezTo>
                  <a:cubicBezTo>
                    <a:pt x="505602" y="65195"/>
                    <a:pt x="562308" y="78777"/>
                    <a:pt x="562308" y="118506"/>
                  </a:cubicBezTo>
                  <a:cubicBezTo>
                    <a:pt x="562308" y="158234"/>
                    <a:pt x="541935" y="175551"/>
                    <a:pt x="484889" y="175551"/>
                  </a:cubicBezTo>
                  <a:close/>
                  <a:moveTo>
                    <a:pt x="32598" y="120203"/>
                  </a:moveTo>
                  <a:cubicBezTo>
                    <a:pt x="33616" y="138540"/>
                    <a:pt x="46859" y="142614"/>
                    <a:pt x="58065" y="142614"/>
                  </a:cubicBezTo>
                  <a:lnTo>
                    <a:pt x="484549" y="142614"/>
                  </a:lnTo>
                  <a:cubicBezTo>
                    <a:pt x="525975" y="142614"/>
                    <a:pt x="529371" y="123939"/>
                    <a:pt x="529371" y="118166"/>
                  </a:cubicBezTo>
                  <a:cubicBezTo>
                    <a:pt x="529371" y="112394"/>
                    <a:pt x="511375" y="98472"/>
                    <a:pt x="481833" y="93378"/>
                  </a:cubicBezTo>
                  <a:cubicBezTo>
                    <a:pt x="480135" y="93378"/>
                    <a:pt x="478437" y="92360"/>
                    <a:pt x="476739" y="91681"/>
                  </a:cubicBezTo>
                  <a:cubicBezTo>
                    <a:pt x="475721" y="91001"/>
                    <a:pt x="452631" y="78777"/>
                    <a:pt x="432597" y="59762"/>
                  </a:cubicBezTo>
                  <a:cubicBezTo>
                    <a:pt x="420712" y="48557"/>
                    <a:pt x="399999" y="51613"/>
                    <a:pt x="385059" y="56027"/>
                  </a:cubicBezTo>
                  <a:cubicBezTo>
                    <a:pt x="366044" y="61460"/>
                    <a:pt x="350424" y="70968"/>
                    <a:pt x="350424" y="70968"/>
                  </a:cubicBezTo>
                  <a:cubicBezTo>
                    <a:pt x="342954" y="75382"/>
                    <a:pt x="332767" y="73344"/>
                    <a:pt x="328353" y="65535"/>
                  </a:cubicBezTo>
                  <a:cubicBezTo>
                    <a:pt x="322580" y="56367"/>
                    <a:pt x="302546" y="32597"/>
                    <a:pt x="281154" y="32597"/>
                  </a:cubicBezTo>
                  <a:cubicBezTo>
                    <a:pt x="183701" y="32597"/>
                    <a:pt x="151443" y="70968"/>
                    <a:pt x="151103" y="71307"/>
                  </a:cubicBezTo>
                  <a:cubicBezTo>
                    <a:pt x="143973" y="80136"/>
                    <a:pt x="128353" y="85229"/>
                    <a:pt x="96774" y="95076"/>
                  </a:cubicBezTo>
                  <a:cubicBezTo>
                    <a:pt x="78438" y="100849"/>
                    <a:pt x="40747" y="112394"/>
                    <a:pt x="32598" y="120543"/>
                  </a:cubicBezTo>
                  <a:close/>
                  <a:moveTo>
                    <a:pt x="126995" y="49575"/>
                  </a:moveTo>
                  <a:lnTo>
                    <a:pt x="126995" y="49575"/>
                  </a:lnTo>
                  <a:close/>
                </a:path>
              </a:pathLst>
            </a:custGeom>
            <a:grpFill/>
            <a:ln w="3393" cap="flat">
              <a:noFill/>
              <a:prstDash val="solid"/>
              <a:miter/>
            </a:ln>
          </p:spPr>
          <p:txBody>
            <a:bodyPr rtlCol="0" anchor="ctr"/>
            <a:lstStyle/>
            <a:p>
              <a:endParaRPr lang="de-DE" dirty="0">
                <a:solidFill>
                  <a:schemeClr val="bg1"/>
                </a:solidFill>
              </a:endParaRPr>
            </a:p>
          </p:txBody>
        </p:sp>
      </p:grpSp>
      <p:sp>
        <p:nvSpPr>
          <p:cNvPr id="19" name="Text Placeholder 32">
            <a:extLst>
              <a:ext uri="{FF2B5EF4-FFF2-40B4-BE49-F238E27FC236}">
                <a16:creationId xmlns:a16="http://schemas.microsoft.com/office/drawing/2014/main" id="{5E25CBCC-D60E-A22C-9222-3DBA42E9960D}"/>
              </a:ext>
            </a:extLst>
          </p:cNvPr>
          <p:cNvSpPr>
            <a:spLocks noGrp="1"/>
          </p:cNvSpPr>
          <p:nvPr>
            <p:ph type="body" sz="quarter" idx="61" hasCustomPrompt="1"/>
          </p:nvPr>
        </p:nvSpPr>
        <p:spPr>
          <a:xfrm>
            <a:off x="1704812" y="623738"/>
            <a:ext cx="5284924" cy="722656"/>
          </a:xfrm>
          <a:prstGeom prst="rect">
            <a:avLst/>
          </a:prstGeom>
          <a:noFill/>
        </p:spPr>
        <p:txBody>
          <a:bodyPr anchor="ctr">
            <a:noAutofit/>
          </a:bodyPr>
          <a:lstStyle>
            <a:lvl1pPr marL="19050" indent="0" algn="l">
              <a:lnSpc>
                <a:spcPts val="3800"/>
              </a:lnSpc>
              <a:spcBef>
                <a:spcPts val="0"/>
              </a:spcBef>
              <a:buNone/>
              <a:tabLst/>
              <a:defRPr sz="3000" b="1" i="0" spc="0">
                <a:solidFill>
                  <a:srgbClr val="D38CBC"/>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de-DE" dirty="0"/>
              <a:t>HEADING</a:t>
            </a:r>
          </a:p>
        </p:txBody>
      </p:sp>
      <p:sp>
        <p:nvSpPr>
          <p:cNvPr id="20" name="Text Placeholder 32">
            <a:extLst>
              <a:ext uri="{FF2B5EF4-FFF2-40B4-BE49-F238E27FC236}">
                <a16:creationId xmlns:a16="http://schemas.microsoft.com/office/drawing/2014/main" id="{3BDA8ADD-ACA2-9146-74CF-CB0B29717658}"/>
              </a:ext>
            </a:extLst>
          </p:cNvPr>
          <p:cNvSpPr>
            <a:spLocks noGrp="1"/>
          </p:cNvSpPr>
          <p:nvPr>
            <p:ph type="body" sz="quarter" idx="64" hasCustomPrompt="1"/>
          </p:nvPr>
        </p:nvSpPr>
        <p:spPr>
          <a:xfrm>
            <a:off x="1704813" y="1534332"/>
            <a:ext cx="5238428" cy="8400082"/>
          </a:xfrm>
          <a:prstGeom prst="rect">
            <a:avLst/>
          </a:prstGeom>
        </p:spPr>
        <p:txBody>
          <a:bodyPr numCol="1" spcCol="288000" anchor="t">
            <a:noAutofit/>
          </a:bodyPr>
          <a:lstStyle>
            <a:lvl1pPr marL="171450" indent="-171450" algn="l">
              <a:lnSpc>
                <a:spcPts val="1220"/>
              </a:lnSpc>
              <a:spcBef>
                <a:spcPts val="0"/>
              </a:spcBef>
              <a:buClr>
                <a:srgbClr val="D38CBC"/>
              </a:buClr>
              <a:buFont typeface="Arial" panose="020B0604020202020204" pitchFamily="34" charset="0"/>
              <a:buChar char="•"/>
              <a:defRPr sz="1100" b="0" i="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77967" indent="0">
              <a:buNone/>
              <a:defRPr sz="3200">
                <a:solidFill>
                  <a:srgbClr val="011E3B"/>
                </a:solidFill>
                <a:latin typeface="Montserrat" pitchFamily="2" charset="77"/>
              </a:defRPr>
            </a:lvl2pPr>
            <a:lvl3pPr marL="755934" indent="0">
              <a:buNone/>
              <a:defRPr sz="3200">
                <a:solidFill>
                  <a:srgbClr val="011E3B"/>
                </a:solidFill>
                <a:latin typeface="Montserrat" pitchFamily="2" charset="77"/>
              </a:defRPr>
            </a:lvl3pPr>
            <a:lvl4pPr marL="1133901" indent="0">
              <a:buNone/>
              <a:defRPr sz="3200">
                <a:solidFill>
                  <a:srgbClr val="011E3B"/>
                </a:solidFill>
                <a:latin typeface="Montserrat" pitchFamily="2" charset="77"/>
              </a:defRPr>
            </a:lvl4pPr>
            <a:lvl5pPr marL="1511869" indent="0">
              <a:buNone/>
              <a:defRPr sz="3200">
                <a:solidFill>
                  <a:srgbClr val="011E3B"/>
                </a:solidFill>
                <a:latin typeface="Montserrat" pitchFamily="2" charset="77"/>
              </a:defRPr>
            </a:lvl5pPr>
          </a:lstStyle>
          <a:p>
            <a:pPr lvl="0"/>
            <a:r>
              <a:rPr lang="de-DE" dirty="0"/>
              <a:t>Click to type</a:t>
            </a:r>
            <a:endParaRPr lang="de-DE" dirty="0"/>
          </a:p>
        </p:txBody>
      </p:sp>
    </p:spTree>
    <p:extLst>
      <p:ext uri="{BB962C8B-B14F-4D97-AF65-F5344CB8AC3E}">
        <p14:creationId xmlns:p14="http://schemas.microsoft.com/office/powerpoint/2010/main" val="399120466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onclusion - Intro Page">
    <p:spTree>
      <p:nvGrpSpPr>
        <p:cNvPr id="1" name=""/>
        <p:cNvGrpSpPr/>
        <p:nvPr/>
      </p:nvGrpSpPr>
      <p:grpSpPr>
        <a:xfrm>
          <a:off x="0" y="0"/>
          <a:ext cx="0" cy="0"/>
          <a:chOff x="0" y="0"/>
          <a:chExt cx="0" cy="0"/>
        </a:xfrm>
      </p:grpSpPr>
      <p:sp>
        <p:nvSpPr>
          <p:cNvPr id="30" name="Rectangle 29">
            <a:extLst>
              <a:ext uri="{FF2B5EF4-FFF2-40B4-BE49-F238E27FC236}">
                <a16:creationId xmlns:a16="http://schemas.microsoft.com/office/drawing/2014/main" id="{57E9DDA3-5508-124F-B846-4CE77542FE4E}"/>
              </a:ext>
            </a:extLst>
          </p:cNvPr>
          <p:cNvSpPr/>
          <p:nvPr userDrawn="1"/>
        </p:nvSpPr>
        <p:spPr>
          <a:xfrm rot="5400000">
            <a:off x="-738808" y="738806"/>
            <a:ext cx="2124000" cy="646387"/>
          </a:xfrm>
          <a:prstGeom prst="rect">
            <a:avLst/>
          </a:prstGeom>
          <a:solidFill>
            <a:srgbClr val="1E28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529" dirty="0">
              <a:solidFill>
                <a:srgbClr val="05203D"/>
              </a:solidFill>
              <a:latin typeface="Calibri" panose="020F0502020204030204" pitchFamily="34" charset="0"/>
              <a:cs typeface="Calibri" panose="020F0502020204030204" pitchFamily="34" charset="0"/>
            </a:endParaRPr>
          </a:p>
        </p:txBody>
      </p:sp>
      <p:sp>
        <p:nvSpPr>
          <p:cNvPr id="7" name="Rectangle 6">
            <a:extLst>
              <a:ext uri="{FF2B5EF4-FFF2-40B4-BE49-F238E27FC236}">
                <a16:creationId xmlns:a16="http://schemas.microsoft.com/office/drawing/2014/main" id="{F8F83D7A-B810-8D3A-A6A1-932EA50AA97E}"/>
              </a:ext>
            </a:extLst>
          </p:cNvPr>
          <p:cNvSpPr/>
          <p:nvPr userDrawn="1"/>
        </p:nvSpPr>
        <p:spPr>
          <a:xfrm rot="5400000">
            <a:off x="-738808" y="2877423"/>
            <a:ext cx="2124000" cy="646387"/>
          </a:xfrm>
          <a:prstGeom prst="rect">
            <a:avLst/>
          </a:prstGeom>
          <a:solidFill>
            <a:srgbClr val="4763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529" dirty="0">
              <a:solidFill>
                <a:srgbClr val="05203D"/>
              </a:solidFill>
              <a:latin typeface="Calibri" panose="020F0502020204030204" pitchFamily="34" charset="0"/>
              <a:cs typeface="Calibri" panose="020F0502020204030204" pitchFamily="34" charset="0"/>
            </a:endParaRPr>
          </a:p>
        </p:txBody>
      </p:sp>
      <p:sp>
        <p:nvSpPr>
          <p:cNvPr id="8" name="Rectangle 7">
            <a:extLst>
              <a:ext uri="{FF2B5EF4-FFF2-40B4-BE49-F238E27FC236}">
                <a16:creationId xmlns:a16="http://schemas.microsoft.com/office/drawing/2014/main" id="{5E12D047-28FC-F9B4-EB6A-03CF3DF6AA53}"/>
              </a:ext>
            </a:extLst>
          </p:cNvPr>
          <p:cNvSpPr/>
          <p:nvPr userDrawn="1"/>
        </p:nvSpPr>
        <p:spPr>
          <a:xfrm rot="5400000">
            <a:off x="-738808" y="5023054"/>
            <a:ext cx="2124000" cy="646387"/>
          </a:xfrm>
          <a:prstGeom prst="rect">
            <a:avLst/>
          </a:prstGeom>
          <a:solidFill>
            <a:srgbClr val="F160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529" dirty="0">
              <a:solidFill>
                <a:srgbClr val="05203D"/>
              </a:solidFill>
              <a:latin typeface="Calibri" panose="020F0502020204030204" pitchFamily="34" charset="0"/>
              <a:cs typeface="Calibri" panose="020F0502020204030204" pitchFamily="34" charset="0"/>
            </a:endParaRPr>
          </a:p>
        </p:txBody>
      </p:sp>
      <p:sp>
        <p:nvSpPr>
          <p:cNvPr id="9" name="Rectangle 8">
            <a:extLst>
              <a:ext uri="{FF2B5EF4-FFF2-40B4-BE49-F238E27FC236}">
                <a16:creationId xmlns:a16="http://schemas.microsoft.com/office/drawing/2014/main" id="{7C2CA1CF-CC50-83DB-AB49-7F62B6267C1C}"/>
              </a:ext>
            </a:extLst>
          </p:cNvPr>
          <p:cNvSpPr/>
          <p:nvPr userDrawn="1"/>
        </p:nvSpPr>
        <p:spPr>
          <a:xfrm rot="5400000">
            <a:off x="-738808" y="7163717"/>
            <a:ext cx="2124000" cy="646387"/>
          </a:xfrm>
          <a:prstGeom prst="rect">
            <a:avLst/>
          </a:prstGeom>
          <a:solidFill>
            <a:srgbClr val="D38C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529" dirty="0">
              <a:solidFill>
                <a:srgbClr val="05203D"/>
              </a:solidFill>
              <a:latin typeface="Calibri" panose="020F0502020204030204" pitchFamily="34" charset="0"/>
              <a:cs typeface="Calibri" panose="020F0502020204030204" pitchFamily="34" charset="0"/>
            </a:endParaRPr>
          </a:p>
        </p:txBody>
      </p:sp>
      <p:sp>
        <p:nvSpPr>
          <p:cNvPr id="10" name="Rectangle 9">
            <a:extLst>
              <a:ext uri="{FF2B5EF4-FFF2-40B4-BE49-F238E27FC236}">
                <a16:creationId xmlns:a16="http://schemas.microsoft.com/office/drawing/2014/main" id="{4C20D536-4BCA-1165-9600-0C400DDD3C02}"/>
              </a:ext>
            </a:extLst>
          </p:cNvPr>
          <p:cNvSpPr/>
          <p:nvPr userDrawn="1"/>
        </p:nvSpPr>
        <p:spPr>
          <a:xfrm rot="5400000">
            <a:off x="-738807" y="9306619"/>
            <a:ext cx="2123999" cy="646387"/>
          </a:xfrm>
          <a:prstGeom prst="rect">
            <a:avLst/>
          </a:prstGeom>
          <a:solidFill>
            <a:srgbClr val="1E28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529" dirty="0">
              <a:solidFill>
                <a:srgbClr val="05203D"/>
              </a:solidFill>
              <a:latin typeface="Calibri" panose="020F0502020204030204" pitchFamily="34" charset="0"/>
              <a:cs typeface="Calibri" panose="020F0502020204030204" pitchFamily="34" charset="0"/>
            </a:endParaRPr>
          </a:p>
        </p:txBody>
      </p:sp>
      <p:sp>
        <p:nvSpPr>
          <p:cNvPr id="21" name="Text Placeholder 32">
            <a:extLst>
              <a:ext uri="{FF2B5EF4-FFF2-40B4-BE49-F238E27FC236}">
                <a16:creationId xmlns:a16="http://schemas.microsoft.com/office/drawing/2014/main" id="{A1D58329-A957-8771-6994-DABF5D62AD91}"/>
              </a:ext>
            </a:extLst>
          </p:cNvPr>
          <p:cNvSpPr>
            <a:spLocks noGrp="1"/>
          </p:cNvSpPr>
          <p:nvPr>
            <p:ph type="body" sz="quarter" idx="49" hasCustomPrompt="1"/>
          </p:nvPr>
        </p:nvSpPr>
        <p:spPr>
          <a:xfrm rot="16200000">
            <a:off x="-673454" y="921600"/>
            <a:ext cx="2096888" cy="292876"/>
          </a:xfrm>
          <a:prstGeom prst="rect">
            <a:avLst/>
          </a:prstGeom>
        </p:spPr>
        <p:txBody>
          <a:bodyPr anchor="ctr">
            <a:noAutofit/>
          </a:bodyPr>
          <a:lstStyle>
            <a:lvl1pPr marL="0" indent="0" algn="ctr">
              <a:buNone/>
              <a:defRPr sz="1500" b="0" i="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de-DE" dirty="0"/>
              <a:t>Einführung</a:t>
            </a:r>
            <a:endParaRPr lang="de-DE" dirty="0"/>
          </a:p>
        </p:txBody>
      </p:sp>
      <p:sp>
        <p:nvSpPr>
          <p:cNvPr id="22" name="Text Placeholder 32">
            <a:extLst>
              <a:ext uri="{FF2B5EF4-FFF2-40B4-BE49-F238E27FC236}">
                <a16:creationId xmlns:a16="http://schemas.microsoft.com/office/drawing/2014/main" id="{F8C23A6B-0D0B-E155-BA42-B106C695A696}"/>
              </a:ext>
            </a:extLst>
          </p:cNvPr>
          <p:cNvSpPr>
            <a:spLocks noGrp="1"/>
          </p:cNvSpPr>
          <p:nvPr>
            <p:ph type="body" sz="quarter" idx="50" hasCustomPrompt="1"/>
          </p:nvPr>
        </p:nvSpPr>
        <p:spPr>
          <a:xfrm rot="16200000">
            <a:off x="-719019" y="9490322"/>
            <a:ext cx="2110110" cy="292876"/>
          </a:xfrm>
          <a:prstGeom prst="rect">
            <a:avLst/>
          </a:prstGeom>
        </p:spPr>
        <p:txBody>
          <a:bodyPr anchor="ctr">
            <a:noAutofit/>
          </a:bodyPr>
          <a:lstStyle>
            <a:lvl1pPr marL="0" indent="0" algn="ctr">
              <a:buNone/>
              <a:defRPr sz="1500" b="0" i="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de-DE" dirty="0"/>
              <a:t>Fazit</a:t>
            </a:r>
            <a:endParaRPr lang="de-DE" dirty="0"/>
          </a:p>
        </p:txBody>
      </p:sp>
      <p:sp>
        <p:nvSpPr>
          <p:cNvPr id="23" name="Text Placeholder 32">
            <a:extLst>
              <a:ext uri="{FF2B5EF4-FFF2-40B4-BE49-F238E27FC236}">
                <a16:creationId xmlns:a16="http://schemas.microsoft.com/office/drawing/2014/main" id="{435C1345-B374-D74B-31EF-2678B6DFA580}"/>
              </a:ext>
            </a:extLst>
          </p:cNvPr>
          <p:cNvSpPr>
            <a:spLocks noGrp="1"/>
          </p:cNvSpPr>
          <p:nvPr>
            <p:ph type="body" sz="quarter" idx="61" hasCustomPrompt="1"/>
          </p:nvPr>
        </p:nvSpPr>
        <p:spPr>
          <a:xfrm>
            <a:off x="1704812" y="623738"/>
            <a:ext cx="5284924" cy="722656"/>
          </a:xfrm>
          <a:prstGeom prst="rect">
            <a:avLst/>
          </a:prstGeom>
          <a:noFill/>
        </p:spPr>
        <p:txBody>
          <a:bodyPr anchor="ctr">
            <a:noAutofit/>
          </a:bodyPr>
          <a:lstStyle>
            <a:lvl1pPr marL="19050" indent="0" algn="l">
              <a:lnSpc>
                <a:spcPts val="3800"/>
              </a:lnSpc>
              <a:spcBef>
                <a:spcPts val="0"/>
              </a:spcBef>
              <a:buNone/>
              <a:tabLst/>
              <a:defRPr sz="3000" b="1" i="0" spc="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de-DE" dirty="0"/>
              <a:t>HEADING</a:t>
            </a:r>
          </a:p>
        </p:txBody>
      </p:sp>
      <p:sp>
        <p:nvSpPr>
          <p:cNvPr id="24" name="Text Placeholder 32">
            <a:extLst>
              <a:ext uri="{FF2B5EF4-FFF2-40B4-BE49-F238E27FC236}">
                <a16:creationId xmlns:a16="http://schemas.microsoft.com/office/drawing/2014/main" id="{D6F34379-6A48-0CEF-C2D9-46377A2846CE}"/>
              </a:ext>
            </a:extLst>
          </p:cNvPr>
          <p:cNvSpPr>
            <a:spLocks noGrp="1"/>
          </p:cNvSpPr>
          <p:nvPr>
            <p:ph type="body" sz="quarter" idx="64" hasCustomPrompt="1"/>
          </p:nvPr>
        </p:nvSpPr>
        <p:spPr>
          <a:xfrm>
            <a:off x="1704813" y="1534332"/>
            <a:ext cx="5238428" cy="8400082"/>
          </a:xfrm>
          <a:prstGeom prst="rect">
            <a:avLst/>
          </a:prstGeom>
        </p:spPr>
        <p:txBody>
          <a:bodyPr numCol="1" spcCol="288000" anchor="t">
            <a:noAutofit/>
          </a:bodyPr>
          <a:lstStyle>
            <a:lvl1pPr marL="171450" indent="-171450" algn="l">
              <a:lnSpc>
                <a:spcPts val="1220"/>
              </a:lnSpc>
              <a:spcBef>
                <a:spcPts val="0"/>
              </a:spcBef>
              <a:buClr>
                <a:srgbClr val="4763AE"/>
              </a:buClr>
              <a:buFont typeface="Arial" panose="020B0604020202020204" pitchFamily="34" charset="0"/>
              <a:buChar char="•"/>
              <a:defRPr sz="1100" b="0" i="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77967" indent="0">
              <a:buNone/>
              <a:defRPr sz="3200">
                <a:solidFill>
                  <a:srgbClr val="011E3B"/>
                </a:solidFill>
                <a:latin typeface="Montserrat" pitchFamily="2" charset="77"/>
              </a:defRPr>
            </a:lvl2pPr>
            <a:lvl3pPr marL="755934" indent="0">
              <a:buNone/>
              <a:defRPr sz="3200">
                <a:solidFill>
                  <a:srgbClr val="011E3B"/>
                </a:solidFill>
                <a:latin typeface="Montserrat" pitchFamily="2" charset="77"/>
              </a:defRPr>
            </a:lvl3pPr>
            <a:lvl4pPr marL="1133901" indent="0">
              <a:buNone/>
              <a:defRPr sz="3200">
                <a:solidFill>
                  <a:srgbClr val="011E3B"/>
                </a:solidFill>
                <a:latin typeface="Montserrat" pitchFamily="2" charset="77"/>
              </a:defRPr>
            </a:lvl4pPr>
            <a:lvl5pPr marL="1511869" indent="0">
              <a:buNone/>
              <a:defRPr sz="3200">
                <a:solidFill>
                  <a:srgbClr val="011E3B"/>
                </a:solidFill>
                <a:latin typeface="Montserrat" pitchFamily="2" charset="77"/>
              </a:defRPr>
            </a:lvl5pPr>
          </a:lstStyle>
          <a:p>
            <a:pPr lvl="0"/>
            <a:r>
              <a:rPr lang="de-DE" dirty="0"/>
              <a:t>Click to type</a:t>
            </a:r>
            <a:endParaRPr lang="de-DE" dirty="0"/>
          </a:p>
        </p:txBody>
      </p:sp>
      <p:grpSp>
        <p:nvGrpSpPr>
          <p:cNvPr id="25" name="Graphic 2">
            <a:extLst>
              <a:ext uri="{FF2B5EF4-FFF2-40B4-BE49-F238E27FC236}">
                <a16:creationId xmlns:a16="http://schemas.microsoft.com/office/drawing/2014/main" id="{7FDD99C7-51A3-E03F-096B-0A085B79F7AD}"/>
              </a:ext>
            </a:extLst>
          </p:cNvPr>
          <p:cNvGrpSpPr/>
          <p:nvPr userDrawn="1"/>
        </p:nvGrpSpPr>
        <p:grpSpPr>
          <a:xfrm>
            <a:off x="135172" y="7279858"/>
            <a:ext cx="367192" cy="468477"/>
            <a:chOff x="5321116" y="858896"/>
            <a:chExt cx="888315" cy="1133345"/>
          </a:xfrm>
          <a:solidFill>
            <a:schemeClr val="bg1"/>
          </a:solidFill>
        </p:grpSpPr>
        <p:sp>
          <p:nvSpPr>
            <p:cNvPr id="26" name="Freeform 25">
              <a:extLst>
                <a:ext uri="{FF2B5EF4-FFF2-40B4-BE49-F238E27FC236}">
                  <a16:creationId xmlns:a16="http://schemas.microsoft.com/office/drawing/2014/main" id="{24201910-79F2-3CA6-C66C-B93A2021197A}"/>
                </a:ext>
              </a:extLst>
            </p:cNvPr>
            <p:cNvSpPr/>
            <p:nvPr/>
          </p:nvSpPr>
          <p:spPr>
            <a:xfrm>
              <a:off x="5484486" y="1083374"/>
              <a:ext cx="277113" cy="317697"/>
            </a:xfrm>
            <a:custGeom>
              <a:avLst/>
              <a:gdLst>
                <a:gd name="connsiteX0" fmla="*/ 260815 w 277113"/>
                <a:gd name="connsiteY0" fmla="*/ 317697 h 317697"/>
                <a:gd name="connsiteX1" fmla="*/ 248251 w 277113"/>
                <a:gd name="connsiteY1" fmla="*/ 311925 h 317697"/>
                <a:gd name="connsiteX2" fmla="*/ 191206 w 277113"/>
                <a:gd name="connsiteY2" fmla="*/ 277969 h 317697"/>
                <a:gd name="connsiteX3" fmla="*/ 89338 w 277113"/>
                <a:gd name="connsiteY3" fmla="*/ 228394 h 317697"/>
                <a:gd name="connsiteX4" fmla="*/ 15314 w 277113"/>
                <a:gd name="connsiteY4" fmla="*/ 79328 h 317697"/>
                <a:gd name="connsiteX5" fmla="*/ 1053 w 277113"/>
                <a:gd name="connsiteY5" fmla="*/ 22282 h 317697"/>
                <a:gd name="connsiteX6" fmla="*/ 7165 w 277113"/>
                <a:gd name="connsiteY6" fmla="*/ 2927 h 317697"/>
                <a:gd name="connsiteX7" fmla="*/ 27539 w 277113"/>
                <a:gd name="connsiteY7" fmla="*/ 4285 h 317697"/>
                <a:gd name="connsiteX8" fmla="*/ 114126 w 277113"/>
                <a:gd name="connsiteY8" fmla="*/ 38920 h 317697"/>
                <a:gd name="connsiteX9" fmla="*/ 211918 w 277113"/>
                <a:gd name="connsiteY9" fmla="*/ 77290 h 317697"/>
                <a:gd name="connsiteX10" fmla="*/ 211918 w 277113"/>
                <a:gd name="connsiteY10" fmla="*/ 77290 h 317697"/>
                <a:gd name="connsiteX11" fmla="*/ 212937 w 277113"/>
                <a:gd name="connsiteY11" fmla="*/ 77969 h 317697"/>
                <a:gd name="connsiteX12" fmla="*/ 217351 w 277113"/>
                <a:gd name="connsiteY12" fmla="*/ 81365 h 317697"/>
                <a:gd name="connsiteX13" fmla="*/ 277114 w 277113"/>
                <a:gd name="connsiteY13" fmla="*/ 237222 h 317697"/>
                <a:gd name="connsiteX14" fmla="*/ 277114 w 277113"/>
                <a:gd name="connsiteY14" fmla="*/ 238580 h 317697"/>
                <a:gd name="connsiteX15" fmla="*/ 277114 w 277113"/>
                <a:gd name="connsiteY15" fmla="*/ 238580 h 317697"/>
                <a:gd name="connsiteX16" fmla="*/ 277114 w 277113"/>
                <a:gd name="connsiteY16" fmla="*/ 248767 h 317697"/>
                <a:gd name="connsiteX17" fmla="*/ 277114 w 277113"/>
                <a:gd name="connsiteY17" fmla="*/ 274234 h 317697"/>
                <a:gd name="connsiteX18" fmla="*/ 277114 w 277113"/>
                <a:gd name="connsiteY18" fmla="*/ 301398 h 317697"/>
                <a:gd name="connsiteX19" fmla="*/ 266248 w 277113"/>
                <a:gd name="connsiteY19" fmla="*/ 316679 h 317697"/>
                <a:gd name="connsiteX20" fmla="*/ 260815 w 277113"/>
                <a:gd name="connsiteY20" fmla="*/ 317697 h 317697"/>
                <a:gd name="connsiteX21" fmla="*/ 42819 w 277113"/>
                <a:gd name="connsiteY21" fmla="*/ 49786 h 317697"/>
                <a:gd name="connsiteX22" fmla="*/ 47572 w 277113"/>
                <a:gd name="connsiteY22" fmla="*/ 72536 h 317697"/>
                <a:gd name="connsiteX23" fmla="*/ 108353 w 277113"/>
                <a:gd name="connsiteY23" fmla="*/ 201568 h 317697"/>
                <a:gd name="connsiteX24" fmla="*/ 200713 w 277113"/>
                <a:gd name="connsiteY24" fmla="*/ 246730 h 317697"/>
                <a:gd name="connsiteX25" fmla="*/ 245195 w 277113"/>
                <a:gd name="connsiteY25" fmla="*/ 265066 h 317697"/>
                <a:gd name="connsiteX26" fmla="*/ 245195 w 277113"/>
                <a:gd name="connsiteY26" fmla="*/ 248767 h 317697"/>
                <a:gd name="connsiteX27" fmla="*/ 245195 w 277113"/>
                <a:gd name="connsiteY27" fmla="*/ 240957 h 317697"/>
                <a:gd name="connsiteX28" fmla="*/ 245195 w 277113"/>
                <a:gd name="connsiteY28" fmla="*/ 238580 h 317697"/>
                <a:gd name="connsiteX29" fmla="*/ 245195 w 277113"/>
                <a:gd name="connsiteY29" fmla="*/ 237562 h 317697"/>
                <a:gd name="connsiteX30" fmla="*/ 196978 w 277113"/>
                <a:gd name="connsiteY30" fmla="*/ 106153 h 317697"/>
                <a:gd name="connsiteX31" fmla="*/ 194262 w 277113"/>
                <a:gd name="connsiteY31" fmla="*/ 104115 h 317697"/>
                <a:gd name="connsiteX32" fmla="*/ 193243 w 277113"/>
                <a:gd name="connsiteY32" fmla="*/ 103436 h 317697"/>
                <a:gd name="connsiteX33" fmla="*/ 105297 w 277113"/>
                <a:gd name="connsiteY33" fmla="*/ 69820 h 317697"/>
                <a:gd name="connsiteX34" fmla="*/ 42819 w 277113"/>
                <a:gd name="connsiteY34" fmla="*/ 49786 h 3176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277113" h="317697">
                  <a:moveTo>
                    <a:pt x="260815" y="317697"/>
                  </a:moveTo>
                  <a:cubicBezTo>
                    <a:pt x="256061" y="317697"/>
                    <a:pt x="251647" y="315660"/>
                    <a:pt x="248251" y="311925"/>
                  </a:cubicBezTo>
                  <a:cubicBezTo>
                    <a:pt x="229236" y="289174"/>
                    <a:pt x="214975" y="285100"/>
                    <a:pt x="191206" y="277969"/>
                  </a:cubicBezTo>
                  <a:cubicBezTo>
                    <a:pt x="166418" y="270499"/>
                    <a:pt x="135518" y="261331"/>
                    <a:pt x="89338" y="228394"/>
                  </a:cubicBezTo>
                  <a:cubicBezTo>
                    <a:pt x="37386" y="191382"/>
                    <a:pt x="25841" y="131959"/>
                    <a:pt x="15314" y="79328"/>
                  </a:cubicBezTo>
                  <a:cubicBezTo>
                    <a:pt x="11240" y="58275"/>
                    <a:pt x="7165" y="38241"/>
                    <a:pt x="1053" y="22282"/>
                  </a:cubicBezTo>
                  <a:cubicBezTo>
                    <a:pt x="-1664" y="15151"/>
                    <a:pt x="1053" y="7341"/>
                    <a:pt x="7165" y="2927"/>
                  </a:cubicBezTo>
                  <a:cubicBezTo>
                    <a:pt x="13277" y="-1487"/>
                    <a:pt x="21766" y="-808"/>
                    <a:pt x="27539" y="4285"/>
                  </a:cubicBezTo>
                  <a:cubicBezTo>
                    <a:pt x="42479" y="18207"/>
                    <a:pt x="79151" y="28734"/>
                    <a:pt x="114126" y="38920"/>
                  </a:cubicBezTo>
                  <a:cubicBezTo>
                    <a:pt x="150459" y="49446"/>
                    <a:pt x="188489" y="60312"/>
                    <a:pt x="211918" y="77290"/>
                  </a:cubicBezTo>
                  <a:cubicBezTo>
                    <a:pt x="211918" y="77290"/>
                    <a:pt x="211918" y="77290"/>
                    <a:pt x="211918" y="77290"/>
                  </a:cubicBezTo>
                  <a:lnTo>
                    <a:pt x="212937" y="77969"/>
                  </a:lnTo>
                  <a:cubicBezTo>
                    <a:pt x="214635" y="78988"/>
                    <a:pt x="215993" y="80007"/>
                    <a:pt x="217351" y="81365"/>
                  </a:cubicBezTo>
                  <a:cubicBezTo>
                    <a:pt x="271002" y="126866"/>
                    <a:pt x="276434" y="185609"/>
                    <a:pt x="277114" y="237222"/>
                  </a:cubicBezTo>
                  <a:cubicBezTo>
                    <a:pt x="277114" y="237562"/>
                    <a:pt x="277114" y="238241"/>
                    <a:pt x="277114" y="238580"/>
                  </a:cubicBezTo>
                  <a:lnTo>
                    <a:pt x="277114" y="238580"/>
                  </a:lnTo>
                  <a:cubicBezTo>
                    <a:pt x="277114" y="242315"/>
                    <a:pt x="277114" y="245711"/>
                    <a:pt x="277114" y="248767"/>
                  </a:cubicBezTo>
                  <a:cubicBezTo>
                    <a:pt x="277114" y="257256"/>
                    <a:pt x="277114" y="265745"/>
                    <a:pt x="277114" y="274234"/>
                  </a:cubicBezTo>
                  <a:cubicBezTo>
                    <a:pt x="277114" y="283062"/>
                    <a:pt x="277114" y="292230"/>
                    <a:pt x="277114" y="301398"/>
                  </a:cubicBezTo>
                  <a:cubicBezTo>
                    <a:pt x="277114" y="310567"/>
                    <a:pt x="272699" y="314302"/>
                    <a:pt x="266248" y="316679"/>
                  </a:cubicBezTo>
                  <a:cubicBezTo>
                    <a:pt x="264550" y="317358"/>
                    <a:pt x="262513" y="317697"/>
                    <a:pt x="260815" y="317697"/>
                  </a:cubicBezTo>
                  <a:close/>
                  <a:moveTo>
                    <a:pt x="42819" y="49786"/>
                  </a:moveTo>
                  <a:cubicBezTo>
                    <a:pt x="44517" y="57256"/>
                    <a:pt x="45875" y="64727"/>
                    <a:pt x="47572" y="72536"/>
                  </a:cubicBezTo>
                  <a:cubicBezTo>
                    <a:pt x="57080" y="121433"/>
                    <a:pt x="66927" y="172027"/>
                    <a:pt x="108353" y="201568"/>
                  </a:cubicBezTo>
                  <a:cubicBezTo>
                    <a:pt x="150119" y="231450"/>
                    <a:pt x="176944" y="239599"/>
                    <a:pt x="200713" y="246730"/>
                  </a:cubicBezTo>
                  <a:cubicBezTo>
                    <a:pt x="216333" y="251483"/>
                    <a:pt x="230594" y="255558"/>
                    <a:pt x="245195" y="265066"/>
                  </a:cubicBezTo>
                  <a:cubicBezTo>
                    <a:pt x="245195" y="259633"/>
                    <a:pt x="245195" y="254200"/>
                    <a:pt x="245195" y="248767"/>
                  </a:cubicBezTo>
                  <a:cubicBezTo>
                    <a:pt x="245195" y="243334"/>
                    <a:pt x="245195" y="243334"/>
                    <a:pt x="245195" y="240957"/>
                  </a:cubicBezTo>
                  <a:cubicBezTo>
                    <a:pt x="245195" y="240278"/>
                    <a:pt x="245195" y="239259"/>
                    <a:pt x="245195" y="238580"/>
                  </a:cubicBezTo>
                  <a:cubicBezTo>
                    <a:pt x="245195" y="238580"/>
                    <a:pt x="245195" y="237901"/>
                    <a:pt x="245195" y="237562"/>
                  </a:cubicBezTo>
                  <a:cubicBezTo>
                    <a:pt x="244516" y="180855"/>
                    <a:pt x="236027" y="139090"/>
                    <a:pt x="196978" y="106153"/>
                  </a:cubicBezTo>
                  <a:cubicBezTo>
                    <a:pt x="195959" y="105474"/>
                    <a:pt x="195280" y="104794"/>
                    <a:pt x="194262" y="104115"/>
                  </a:cubicBezTo>
                  <a:lnTo>
                    <a:pt x="193243" y="103436"/>
                  </a:lnTo>
                  <a:cubicBezTo>
                    <a:pt x="174228" y="89854"/>
                    <a:pt x="139253" y="79667"/>
                    <a:pt x="105297" y="69820"/>
                  </a:cubicBezTo>
                  <a:cubicBezTo>
                    <a:pt x="82886" y="63368"/>
                    <a:pt x="61155" y="57256"/>
                    <a:pt x="42819" y="49786"/>
                  </a:cubicBezTo>
                  <a:close/>
                </a:path>
              </a:pathLst>
            </a:custGeom>
            <a:grpFill/>
            <a:ln w="3393" cap="flat">
              <a:noFill/>
              <a:prstDash val="solid"/>
              <a:miter/>
            </a:ln>
          </p:spPr>
          <p:txBody>
            <a:bodyPr rtlCol="0" anchor="ctr"/>
            <a:lstStyle/>
            <a:p>
              <a:endParaRPr lang="de-DE" dirty="0">
                <a:solidFill>
                  <a:schemeClr val="bg1"/>
                </a:solidFill>
              </a:endParaRPr>
            </a:p>
          </p:txBody>
        </p:sp>
        <p:sp>
          <p:nvSpPr>
            <p:cNvPr id="27" name="Freeform 26">
              <a:extLst>
                <a:ext uri="{FF2B5EF4-FFF2-40B4-BE49-F238E27FC236}">
                  <a16:creationId xmlns:a16="http://schemas.microsoft.com/office/drawing/2014/main" id="{94385BE5-8CE7-20D3-8A94-69A70B3B1F1E}"/>
                </a:ext>
              </a:extLst>
            </p:cNvPr>
            <p:cNvSpPr/>
            <p:nvPr/>
          </p:nvSpPr>
          <p:spPr>
            <a:xfrm>
              <a:off x="5667542" y="858896"/>
              <a:ext cx="256366" cy="489883"/>
            </a:xfrm>
            <a:custGeom>
              <a:avLst/>
              <a:gdLst>
                <a:gd name="connsiteX0" fmla="*/ 77759 w 256366"/>
                <a:gd name="connsiteY0" fmla="*/ 489883 h 489883"/>
                <a:gd name="connsiteX1" fmla="*/ 66214 w 256366"/>
                <a:gd name="connsiteY1" fmla="*/ 485129 h 489883"/>
                <a:gd name="connsiteX2" fmla="*/ 66214 w 256366"/>
                <a:gd name="connsiteY2" fmla="*/ 462040 h 489883"/>
                <a:gd name="connsiteX3" fmla="*/ 66214 w 256366"/>
                <a:gd name="connsiteY3" fmla="*/ 462040 h 489883"/>
                <a:gd name="connsiteX4" fmla="*/ 130730 w 256366"/>
                <a:gd name="connsiteY4" fmla="*/ 400919 h 489883"/>
                <a:gd name="connsiteX5" fmla="*/ 224448 w 256366"/>
                <a:gd name="connsiteY5" fmla="*/ 240308 h 489883"/>
                <a:gd name="connsiteX6" fmla="*/ 201019 w 256366"/>
                <a:gd name="connsiteY6" fmla="*/ 100410 h 489883"/>
                <a:gd name="connsiteX7" fmla="*/ 188794 w 256366"/>
                <a:gd name="connsiteY7" fmla="*/ 54230 h 489883"/>
                <a:gd name="connsiteX8" fmla="*/ 138540 w 256366"/>
                <a:gd name="connsiteY8" fmla="*/ 99052 h 489883"/>
                <a:gd name="connsiteX9" fmla="*/ 32937 w 256366"/>
                <a:gd name="connsiteY9" fmla="*/ 263398 h 489883"/>
                <a:gd name="connsiteX10" fmla="*/ 35654 w 256366"/>
                <a:gd name="connsiteY10" fmla="*/ 312634 h 489883"/>
                <a:gd name="connsiteX11" fmla="*/ 21392 w 256366"/>
                <a:gd name="connsiteY11" fmla="*/ 330970 h 489883"/>
                <a:gd name="connsiteX12" fmla="*/ 3056 w 256366"/>
                <a:gd name="connsiteY12" fmla="*/ 316709 h 489883"/>
                <a:gd name="connsiteX13" fmla="*/ 0 w 256366"/>
                <a:gd name="connsiteY13" fmla="*/ 263398 h 489883"/>
                <a:gd name="connsiteX14" fmla="*/ 117487 w 256366"/>
                <a:gd name="connsiteY14" fmla="*/ 73925 h 489883"/>
                <a:gd name="connsiteX15" fmla="*/ 188115 w 256366"/>
                <a:gd name="connsiteY15" fmla="*/ 6353 h 489883"/>
                <a:gd name="connsiteX16" fmla="*/ 206112 w 256366"/>
                <a:gd name="connsiteY16" fmla="*/ 920 h 489883"/>
                <a:gd name="connsiteX17" fmla="*/ 216978 w 256366"/>
                <a:gd name="connsiteY17" fmla="*/ 16200 h 489883"/>
                <a:gd name="connsiteX18" fmla="*/ 231918 w 256366"/>
                <a:gd name="connsiteY18" fmla="*/ 91582 h 489883"/>
                <a:gd name="connsiteX19" fmla="*/ 256366 w 256366"/>
                <a:gd name="connsiteY19" fmla="*/ 240308 h 489883"/>
                <a:gd name="connsiteX20" fmla="*/ 151443 w 256366"/>
                <a:gd name="connsiteY20" fmla="*/ 425707 h 489883"/>
                <a:gd name="connsiteX21" fmla="*/ 89643 w 256366"/>
                <a:gd name="connsiteY21" fmla="*/ 483771 h 489883"/>
                <a:gd name="connsiteX22" fmla="*/ 88964 w 256366"/>
                <a:gd name="connsiteY22" fmla="*/ 484450 h 489883"/>
                <a:gd name="connsiteX23" fmla="*/ 88625 w 256366"/>
                <a:gd name="connsiteY23" fmla="*/ 484450 h 489883"/>
                <a:gd name="connsiteX24" fmla="*/ 77080 w 256366"/>
                <a:gd name="connsiteY24" fmla="*/ 489544 h 489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6366" h="489883">
                  <a:moveTo>
                    <a:pt x="77759" y="489883"/>
                  </a:moveTo>
                  <a:cubicBezTo>
                    <a:pt x="73684" y="489883"/>
                    <a:pt x="69270" y="488185"/>
                    <a:pt x="66214" y="485129"/>
                  </a:cubicBezTo>
                  <a:cubicBezTo>
                    <a:pt x="59762" y="478678"/>
                    <a:pt x="59762" y="468491"/>
                    <a:pt x="66214" y="462040"/>
                  </a:cubicBezTo>
                  <a:lnTo>
                    <a:pt x="66214" y="462040"/>
                  </a:lnTo>
                  <a:cubicBezTo>
                    <a:pt x="87267" y="438270"/>
                    <a:pt x="109338" y="419255"/>
                    <a:pt x="130730" y="400919"/>
                  </a:cubicBezTo>
                  <a:cubicBezTo>
                    <a:pt x="183022" y="356097"/>
                    <a:pt x="224448" y="320444"/>
                    <a:pt x="224448" y="240308"/>
                  </a:cubicBezTo>
                  <a:cubicBezTo>
                    <a:pt x="224448" y="160173"/>
                    <a:pt x="212224" y="138101"/>
                    <a:pt x="201019" y="100410"/>
                  </a:cubicBezTo>
                  <a:cubicBezTo>
                    <a:pt x="196604" y="84791"/>
                    <a:pt x="191850" y="69511"/>
                    <a:pt x="188794" y="54230"/>
                  </a:cubicBezTo>
                  <a:cubicBezTo>
                    <a:pt x="172835" y="70190"/>
                    <a:pt x="155518" y="84791"/>
                    <a:pt x="138540" y="99052"/>
                  </a:cubicBezTo>
                  <a:cubicBezTo>
                    <a:pt x="84211" y="144553"/>
                    <a:pt x="32937" y="187677"/>
                    <a:pt x="32937" y="263398"/>
                  </a:cubicBezTo>
                  <a:cubicBezTo>
                    <a:pt x="32937" y="339120"/>
                    <a:pt x="33956" y="298033"/>
                    <a:pt x="35654" y="312634"/>
                  </a:cubicBezTo>
                  <a:cubicBezTo>
                    <a:pt x="36672" y="321462"/>
                    <a:pt x="30560" y="329612"/>
                    <a:pt x="21392" y="330970"/>
                  </a:cubicBezTo>
                  <a:cubicBezTo>
                    <a:pt x="12564" y="331989"/>
                    <a:pt x="4414" y="325877"/>
                    <a:pt x="3056" y="316709"/>
                  </a:cubicBezTo>
                  <a:cubicBezTo>
                    <a:pt x="1019" y="300750"/>
                    <a:pt x="0" y="283092"/>
                    <a:pt x="0" y="263398"/>
                  </a:cubicBezTo>
                  <a:cubicBezTo>
                    <a:pt x="0" y="172397"/>
                    <a:pt x="59762" y="122482"/>
                    <a:pt x="117487" y="73925"/>
                  </a:cubicBezTo>
                  <a:cubicBezTo>
                    <a:pt x="143973" y="51854"/>
                    <a:pt x="169100" y="30801"/>
                    <a:pt x="188115" y="6353"/>
                  </a:cubicBezTo>
                  <a:cubicBezTo>
                    <a:pt x="192530" y="920"/>
                    <a:pt x="199660" y="-1457"/>
                    <a:pt x="206112" y="920"/>
                  </a:cubicBezTo>
                  <a:cubicBezTo>
                    <a:pt x="212563" y="3297"/>
                    <a:pt x="216978" y="9409"/>
                    <a:pt x="216978" y="16200"/>
                  </a:cubicBezTo>
                  <a:cubicBezTo>
                    <a:pt x="216978" y="39969"/>
                    <a:pt x="223769" y="63738"/>
                    <a:pt x="231918" y="91582"/>
                  </a:cubicBezTo>
                  <a:cubicBezTo>
                    <a:pt x="242784" y="129273"/>
                    <a:pt x="256366" y="176132"/>
                    <a:pt x="256366" y="240308"/>
                  </a:cubicBezTo>
                  <a:cubicBezTo>
                    <a:pt x="256366" y="335384"/>
                    <a:pt x="205433" y="379187"/>
                    <a:pt x="151443" y="425707"/>
                  </a:cubicBezTo>
                  <a:cubicBezTo>
                    <a:pt x="130730" y="443364"/>
                    <a:pt x="109338" y="461700"/>
                    <a:pt x="89643" y="483771"/>
                  </a:cubicBezTo>
                  <a:cubicBezTo>
                    <a:pt x="89643" y="483771"/>
                    <a:pt x="89304" y="484111"/>
                    <a:pt x="88964" y="484450"/>
                  </a:cubicBezTo>
                  <a:lnTo>
                    <a:pt x="88625" y="484450"/>
                  </a:lnTo>
                  <a:cubicBezTo>
                    <a:pt x="85569" y="488185"/>
                    <a:pt x="81154" y="489544"/>
                    <a:pt x="77080" y="489544"/>
                  </a:cubicBezTo>
                  <a:close/>
                </a:path>
              </a:pathLst>
            </a:custGeom>
            <a:grpFill/>
            <a:ln w="3393" cap="flat">
              <a:noFill/>
              <a:prstDash val="solid"/>
              <a:miter/>
            </a:ln>
          </p:spPr>
          <p:txBody>
            <a:bodyPr rtlCol="0" anchor="ctr"/>
            <a:lstStyle/>
            <a:p>
              <a:endParaRPr lang="de-DE" dirty="0">
                <a:solidFill>
                  <a:schemeClr val="bg1"/>
                </a:solidFill>
              </a:endParaRPr>
            </a:p>
          </p:txBody>
        </p:sp>
        <p:sp>
          <p:nvSpPr>
            <p:cNvPr id="28" name="Freeform 27">
              <a:extLst>
                <a:ext uri="{FF2B5EF4-FFF2-40B4-BE49-F238E27FC236}">
                  <a16:creationId xmlns:a16="http://schemas.microsoft.com/office/drawing/2014/main" id="{48CC6B86-DFBA-6FBA-3517-5037FE5E4263}"/>
                </a:ext>
              </a:extLst>
            </p:cNvPr>
            <p:cNvSpPr/>
            <p:nvPr/>
          </p:nvSpPr>
          <p:spPr>
            <a:xfrm>
              <a:off x="5729002" y="1020941"/>
              <a:ext cx="113833" cy="327837"/>
            </a:xfrm>
            <a:custGeom>
              <a:avLst/>
              <a:gdLst>
                <a:gd name="connsiteX0" fmla="*/ 16299 w 113833"/>
                <a:gd name="connsiteY0" fmla="*/ 327838 h 327837"/>
                <a:gd name="connsiteX1" fmla="*/ 0 w 113833"/>
                <a:gd name="connsiteY1" fmla="*/ 311539 h 327837"/>
                <a:gd name="connsiteX2" fmla="*/ 0 w 113833"/>
                <a:gd name="connsiteY2" fmla="*/ 301692 h 327837"/>
                <a:gd name="connsiteX3" fmla="*/ 0 w 113833"/>
                <a:gd name="connsiteY3" fmla="*/ 299654 h 327837"/>
                <a:gd name="connsiteX4" fmla="*/ 0 w 113833"/>
                <a:gd name="connsiteY4" fmla="*/ 299315 h 327837"/>
                <a:gd name="connsiteX5" fmla="*/ 83871 w 113833"/>
                <a:gd name="connsiteY5" fmla="*/ 7635 h 327837"/>
                <a:gd name="connsiteX6" fmla="*/ 106282 w 113833"/>
                <a:gd name="connsiteY6" fmla="*/ 2541 h 327837"/>
                <a:gd name="connsiteX7" fmla="*/ 111375 w 113833"/>
                <a:gd name="connsiteY7" fmla="*/ 24952 h 327837"/>
                <a:gd name="connsiteX8" fmla="*/ 111375 w 113833"/>
                <a:gd name="connsiteY8" fmla="*/ 24952 h 327837"/>
                <a:gd name="connsiteX9" fmla="*/ 32598 w 113833"/>
                <a:gd name="connsiteY9" fmla="*/ 299994 h 327837"/>
                <a:gd name="connsiteX10" fmla="*/ 32598 w 113833"/>
                <a:gd name="connsiteY10" fmla="*/ 302371 h 327837"/>
                <a:gd name="connsiteX11" fmla="*/ 32598 w 113833"/>
                <a:gd name="connsiteY11" fmla="*/ 303390 h 327837"/>
                <a:gd name="connsiteX12" fmla="*/ 32598 w 113833"/>
                <a:gd name="connsiteY12" fmla="*/ 311539 h 327837"/>
                <a:gd name="connsiteX13" fmla="*/ 16299 w 113833"/>
                <a:gd name="connsiteY13" fmla="*/ 327838 h 3278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3833" h="327837">
                  <a:moveTo>
                    <a:pt x="16299" y="327838"/>
                  </a:moveTo>
                  <a:cubicBezTo>
                    <a:pt x="7131" y="327838"/>
                    <a:pt x="0" y="320707"/>
                    <a:pt x="0" y="311539"/>
                  </a:cubicBezTo>
                  <a:cubicBezTo>
                    <a:pt x="0" y="302371"/>
                    <a:pt x="0" y="305087"/>
                    <a:pt x="0" y="301692"/>
                  </a:cubicBezTo>
                  <a:lnTo>
                    <a:pt x="0" y="299654"/>
                  </a:lnTo>
                  <a:cubicBezTo>
                    <a:pt x="0" y="299654"/>
                    <a:pt x="0" y="299654"/>
                    <a:pt x="0" y="299315"/>
                  </a:cubicBezTo>
                  <a:cubicBezTo>
                    <a:pt x="3735" y="138025"/>
                    <a:pt x="80475" y="12728"/>
                    <a:pt x="83871" y="7635"/>
                  </a:cubicBezTo>
                  <a:cubicBezTo>
                    <a:pt x="88625" y="-175"/>
                    <a:pt x="98812" y="-2213"/>
                    <a:pt x="106282" y="2541"/>
                  </a:cubicBezTo>
                  <a:cubicBezTo>
                    <a:pt x="113752" y="7295"/>
                    <a:pt x="116129" y="17482"/>
                    <a:pt x="111375" y="24952"/>
                  </a:cubicBezTo>
                  <a:lnTo>
                    <a:pt x="111375" y="24952"/>
                  </a:lnTo>
                  <a:cubicBezTo>
                    <a:pt x="110696" y="26310"/>
                    <a:pt x="35993" y="148212"/>
                    <a:pt x="32598" y="299994"/>
                  </a:cubicBezTo>
                  <a:lnTo>
                    <a:pt x="32598" y="302371"/>
                  </a:lnTo>
                  <a:cubicBezTo>
                    <a:pt x="32598" y="302710"/>
                    <a:pt x="32598" y="303050"/>
                    <a:pt x="32598" y="303390"/>
                  </a:cubicBezTo>
                  <a:cubicBezTo>
                    <a:pt x="32598" y="305766"/>
                    <a:pt x="32598" y="308822"/>
                    <a:pt x="32598" y="311539"/>
                  </a:cubicBezTo>
                  <a:cubicBezTo>
                    <a:pt x="32598" y="320707"/>
                    <a:pt x="25467" y="327838"/>
                    <a:pt x="16299" y="327838"/>
                  </a:cubicBezTo>
                  <a:close/>
                </a:path>
              </a:pathLst>
            </a:custGeom>
            <a:grpFill/>
            <a:ln w="3393" cap="flat">
              <a:noFill/>
              <a:prstDash val="solid"/>
              <a:miter/>
            </a:ln>
          </p:spPr>
          <p:txBody>
            <a:bodyPr rtlCol="0" anchor="ctr"/>
            <a:lstStyle/>
            <a:p>
              <a:endParaRPr lang="de-DE" dirty="0">
                <a:solidFill>
                  <a:schemeClr val="bg1"/>
                </a:solidFill>
              </a:endParaRPr>
            </a:p>
          </p:txBody>
        </p:sp>
        <p:sp>
          <p:nvSpPr>
            <p:cNvPr id="29" name="Freeform 28">
              <a:extLst>
                <a:ext uri="{FF2B5EF4-FFF2-40B4-BE49-F238E27FC236}">
                  <a16:creationId xmlns:a16="http://schemas.microsoft.com/office/drawing/2014/main" id="{ABB4FA52-6F26-6059-7BA9-F506F69F4EA2}"/>
                </a:ext>
              </a:extLst>
            </p:cNvPr>
            <p:cNvSpPr/>
            <p:nvPr/>
          </p:nvSpPr>
          <p:spPr>
            <a:xfrm>
              <a:off x="5606832" y="1205557"/>
              <a:ext cx="155106" cy="644069"/>
            </a:xfrm>
            <a:custGeom>
              <a:avLst/>
              <a:gdLst>
                <a:gd name="connsiteX0" fmla="*/ 138468 w 155106"/>
                <a:gd name="connsiteY0" fmla="*/ 643730 h 644069"/>
                <a:gd name="connsiteX1" fmla="*/ 122169 w 155106"/>
                <a:gd name="connsiteY1" fmla="*/ 627432 h 644069"/>
                <a:gd name="connsiteX2" fmla="*/ 122169 w 155106"/>
                <a:gd name="connsiteY2" fmla="*/ 179215 h 644069"/>
                <a:gd name="connsiteX3" fmla="*/ 5362 w 155106"/>
                <a:gd name="connsiteY3" fmla="*/ 28451 h 644069"/>
                <a:gd name="connsiteX4" fmla="*/ 4343 w 155106"/>
                <a:gd name="connsiteY4" fmla="*/ 5361 h 644069"/>
                <a:gd name="connsiteX5" fmla="*/ 27433 w 155106"/>
                <a:gd name="connsiteY5" fmla="*/ 4343 h 644069"/>
                <a:gd name="connsiteX6" fmla="*/ 155107 w 155106"/>
                <a:gd name="connsiteY6" fmla="*/ 179555 h 644069"/>
                <a:gd name="connsiteX7" fmla="*/ 155107 w 155106"/>
                <a:gd name="connsiteY7" fmla="*/ 627771 h 644069"/>
                <a:gd name="connsiteX8" fmla="*/ 138808 w 155106"/>
                <a:gd name="connsiteY8" fmla="*/ 644070 h 6440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5106" h="644069">
                  <a:moveTo>
                    <a:pt x="138468" y="643730"/>
                  </a:moveTo>
                  <a:cubicBezTo>
                    <a:pt x="129300" y="643730"/>
                    <a:pt x="122169" y="636600"/>
                    <a:pt x="122169" y="627432"/>
                  </a:cubicBezTo>
                  <a:lnTo>
                    <a:pt x="122169" y="179215"/>
                  </a:lnTo>
                  <a:cubicBezTo>
                    <a:pt x="122169" y="148315"/>
                    <a:pt x="53918" y="72254"/>
                    <a:pt x="5362" y="28451"/>
                  </a:cubicBezTo>
                  <a:cubicBezTo>
                    <a:pt x="-1430" y="22339"/>
                    <a:pt x="-1769" y="12153"/>
                    <a:pt x="4343" y="5361"/>
                  </a:cubicBezTo>
                  <a:cubicBezTo>
                    <a:pt x="10455" y="-1430"/>
                    <a:pt x="20642" y="-1769"/>
                    <a:pt x="27433" y="4343"/>
                  </a:cubicBezTo>
                  <a:cubicBezTo>
                    <a:pt x="48825" y="23698"/>
                    <a:pt x="155107" y="122848"/>
                    <a:pt x="155107" y="179555"/>
                  </a:cubicBezTo>
                  <a:lnTo>
                    <a:pt x="155107" y="627771"/>
                  </a:lnTo>
                  <a:cubicBezTo>
                    <a:pt x="155107" y="636939"/>
                    <a:pt x="147976" y="644070"/>
                    <a:pt x="138808" y="644070"/>
                  </a:cubicBezTo>
                  <a:close/>
                </a:path>
              </a:pathLst>
            </a:custGeom>
            <a:grpFill/>
            <a:ln w="3393" cap="flat">
              <a:noFill/>
              <a:prstDash val="solid"/>
              <a:miter/>
            </a:ln>
          </p:spPr>
          <p:txBody>
            <a:bodyPr rtlCol="0" anchor="ctr"/>
            <a:lstStyle/>
            <a:p>
              <a:endParaRPr lang="de-DE" dirty="0">
                <a:solidFill>
                  <a:schemeClr val="bg1"/>
                </a:solidFill>
              </a:endParaRPr>
            </a:p>
          </p:txBody>
        </p:sp>
        <p:sp>
          <p:nvSpPr>
            <p:cNvPr id="31" name="Freeform 30">
              <a:extLst>
                <a:ext uri="{FF2B5EF4-FFF2-40B4-BE49-F238E27FC236}">
                  <a16:creationId xmlns:a16="http://schemas.microsoft.com/office/drawing/2014/main" id="{EE5F0E85-2869-79FC-8D9F-0CA7E5787274}"/>
                </a:ext>
              </a:extLst>
            </p:cNvPr>
            <p:cNvSpPr/>
            <p:nvPr/>
          </p:nvSpPr>
          <p:spPr>
            <a:xfrm>
              <a:off x="5810496" y="1205446"/>
              <a:ext cx="398935" cy="381363"/>
            </a:xfrm>
            <a:custGeom>
              <a:avLst/>
              <a:gdLst>
                <a:gd name="connsiteX0" fmla="*/ 16299 w 398935"/>
                <a:gd name="connsiteY0" fmla="*/ 381363 h 381363"/>
                <a:gd name="connsiteX1" fmla="*/ 0 w 398935"/>
                <a:gd name="connsiteY1" fmla="*/ 365064 h 381363"/>
                <a:gd name="connsiteX2" fmla="*/ 0 w 398935"/>
                <a:gd name="connsiteY2" fmla="*/ 359631 h 381363"/>
                <a:gd name="connsiteX3" fmla="*/ 117827 w 398935"/>
                <a:gd name="connsiteY3" fmla="*/ 103265 h 381363"/>
                <a:gd name="connsiteX4" fmla="*/ 379286 w 398935"/>
                <a:gd name="connsiteY4" fmla="*/ 379 h 381363"/>
                <a:gd name="connsiteX5" fmla="*/ 395585 w 398935"/>
                <a:gd name="connsiteY5" fmla="*/ 6152 h 381363"/>
                <a:gd name="connsiteX6" fmla="*/ 397283 w 398935"/>
                <a:gd name="connsiteY6" fmla="*/ 23469 h 381363"/>
                <a:gd name="connsiteX7" fmla="*/ 376909 w 398935"/>
                <a:gd name="connsiteY7" fmla="*/ 80175 h 381363"/>
                <a:gd name="connsiteX8" fmla="*/ 261800 w 398935"/>
                <a:gd name="connsiteY8" fmla="*/ 307000 h 381363"/>
                <a:gd name="connsiteX9" fmla="*/ 16299 w 398935"/>
                <a:gd name="connsiteY9" fmla="*/ 381363 h 381363"/>
                <a:gd name="connsiteX10" fmla="*/ 356196 w 398935"/>
                <a:gd name="connsiteY10" fmla="*/ 39768 h 381363"/>
                <a:gd name="connsiteX11" fmla="*/ 136163 w 398935"/>
                <a:gd name="connsiteY11" fmla="*/ 130430 h 381363"/>
                <a:gd name="connsiteX12" fmla="*/ 33616 w 398935"/>
                <a:gd name="connsiteY12" fmla="*/ 348426 h 381363"/>
                <a:gd name="connsiteX13" fmla="*/ 239388 w 398935"/>
                <a:gd name="connsiteY13" fmla="*/ 283231 h 381363"/>
                <a:gd name="connsiteX14" fmla="*/ 346349 w 398935"/>
                <a:gd name="connsiteY14" fmla="*/ 69649 h 381363"/>
                <a:gd name="connsiteX15" fmla="*/ 356536 w 398935"/>
                <a:gd name="connsiteY15" fmla="*/ 39428 h 381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98935" h="381363">
                  <a:moveTo>
                    <a:pt x="16299" y="381363"/>
                  </a:moveTo>
                  <a:cubicBezTo>
                    <a:pt x="7471" y="381363"/>
                    <a:pt x="0" y="373893"/>
                    <a:pt x="0" y="365064"/>
                  </a:cubicBezTo>
                  <a:cubicBezTo>
                    <a:pt x="0" y="365064"/>
                    <a:pt x="0" y="363027"/>
                    <a:pt x="0" y="359631"/>
                  </a:cubicBezTo>
                  <a:cubicBezTo>
                    <a:pt x="1019" y="328392"/>
                    <a:pt x="11206" y="174233"/>
                    <a:pt x="117827" y="103265"/>
                  </a:cubicBezTo>
                  <a:cubicBezTo>
                    <a:pt x="219355" y="35354"/>
                    <a:pt x="372835" y="1737"/>
                    <a:pt x="379286" y="379"/>
                  </a:cubicBezTo>
                  <a:cubicBezTo>
                    <a:pt x="385398" y="-979"/>
                    <a:pt x="391850" y="1398"/>
                    <a:pt x="395585" y="6152"/>
                  </a:cubicBezTo>
                  <a:cubicBezTo>
                    <a:pt x="399320" y="10905"/>
                    <a:pt x="399999" y="17696"/>
                    <a:pt x="397283" y="23469"/>
                  </a:cubicBezTo>
                  <a:cubicBezTo>
                    <a:pt x="391510" y="35354"/>
                    <a:pt x="384719" y="56067"/>
                    <a:pt x="376909" y="80175"/>
                  </a:cubicBezTo>
                  <a:cubicBezTo>
                    <a:pt x="354838" y="147747"/>
                    <a:pt x="321222" y="249615"/>
                    <a:pt x="261800" y="307000"/>
                  </a:cubicBezTo>
                  <a:cubicBezTo>
                    <a:pt x="194906" y="371855"/>
                    <a:pt x="79117" y="381363"/>
                    <a:pt x="16299" y="381363"/>
                  </a:cubicBezTo>
                  <a:close/>
                  <a:moveTo>
                    <a:pt x="356196" y="39768"/>
                  </a:moveTo>
                  <a:cubicBezTo>
                    <a:pt x="306621" y="53010"/>
                    <a:pt x="206451" y="83571"/>
                    <a:pt x="136163" y="130430"/>
                  </a:cubicBezTo>
                  <a:cubicBezTo>
                    <a:pt x="52631" y="186117"/>
                    <a:pt x="36672" y="307339"/>
                    <a:pt x="33616" y="348426"/>
                  </a:cubicBezTo>
                  <a:cubicBezTo>
                    <a:pt x="93718" y="346728"/>
                    <a:pt x="186078" y="334844"/>
                    <a:pt x="239388" y="283231"/>
                  </a:cubicBezTo>
                  <a:cubicBezTo>
                    <a:pt x="293039" y="231278"/>
                    <a:pt x="325297" y="133825"/>
                    <a:pt x="346349" y="69649"/>
                  </a:cubicBezTo>
                  <a:cubicBezTo>
                    <a:pt x="350085" y="58443"/>
                    <a:pt x="353140" y="48596"/>
                    <a:pt x="356536" y="39428"/>
                  </a:cubicBezTo>
                  <a:close/>
                </a:path>
              </a:pathLst>
            </a:custGeom>
            <a:grpFill/>
            <a:ln w="3393" cap="flat">
              <a:noFill/>
              <a:prstDash val="solid"/>
              <a:miter/>
            </a:ln>
          </p:spPr>
          <p:txBody>
            <a:bodyPr rtlCol="0" anchor="ctr"/>
            <a:lstStyle/>
            <a:p>
              <a:endParaRPr lang="de-DE" dirty="0">
                <a:solidFill>
                  <a:schemeClr val="bg1"/>
                </a:solidFill>
              </a:endParaRPr>
            </a:p>
          </p:txBody>
        </p:sp>
        <p:sp>
          <p:nvSpPr>
            <p:cNvPr id="32" name="Freeform 31">
              <a:extLst>
                <a:ext uri="{FF2B5EF4-FFF2-40B4-BE49-F238E27FC236}">
                  <a16:creationId xmlns:a16="http://schemas.microsoft.com/office/drawing/2014/main" id="{5DBD6C53-2D90-7B08-A103-E6ACC84C2698}"/>
                </a:ext>
              </a:extLst>
            </p:cNvPr>
            <p:cNvSpPr/>
            <p:nvPr/>
          </p:nvSpPr>
          <p:spPr>
            <a:xfrm>
              <a:off x="5729070" y="1388914"/>
              <a:ext cx="276943" cy="338132"/>
            </a:xfrm>
            <a:custGeom>
              <a:avLst/>
              <a:gdLst>
                <a:gd name="connsiteX0" fmla="*/ 16231 w 276943"/>
                <a:gd name="connsiteY0" fmla="*/ 338132 h 338132"/>
                <a:gd name="connsiteX1" fmla="*/ 11477 w 276943"/>
                <a:gd name="connsiteY1" fmla="*/ 337453 h 338132"/>
                <a:gd name="connsiteX2" fmla="*/ 611 w 276943"/>
                <a:gd name="connsiteY2" fmla="*/ 317080 h 338132"/>
                <a:gd name="connsiteX3" fmla="*/ 85161 w 276943"/>
                <a:gd name="connsiteY3" fmla="*/ 166995 h 338132"/>
                <a:gd name="connsiteX4" fmla="*/ 250865 w 276943"/>
                <a:gd name="connsiteY4" fmla="*/ 3328 h 338132"/>
                <a:gd name="connsiteX5" fmla="*/ 273616 w 276943"/>
                <a:gd name="connsiteY5" fmla="*/ 6384 h 338132"/>
                <a:gd name="connsiteX6" fmla="*/ 270560 w 276943"/>
                <a:gd name="connsiteY6" fmla="*/ 29134 h 338132"/>
                <a:gd name="connsiteX7" fmla="*/ 110628 w 276943"/>
                <a:gd name="connsiteY7" fmla="*/ 187029 h 338132"/>
                <a:gd name="connsiteX8" fmla="*/ 31850 w 276943"/>
                <a:gd name="connsiteY8" fmla="*/ 326587 h 338132"/>
                <a:gd name="connsiteX9" fmla="*/ 16231 w 276943"/>
                <a:gd name="connsiteY9" fmla="*/ 338132 h 3381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6943" h="338132">
                  <a:moveTo>
                    <a:pt x="16231" y="338132"/>
                  </a:moveTo>
                  <a:cubicBezTo>
                    <a:pt x="14533" y="338132"/>
                    <a:pt x="12835" y="338132"/>
                    <a:pt x="11477" y="337453"/>
                  </a:cubicBezTo>
                  <a:cubicBezTo>
                    <a:pt x="2988" y="334737"/>
                    <a:pt x="-1766" y="325569"/>
                    <a:pt x="611" y="317080"/>
                  </a:cubicBezTo>
                  <a:cubicBezTo>
                    <a:pt x="15212" y="269881"/>
                    <a:pt x="43735" y="219287"/>
                    <a:pt x="85161" y="166995"/>
                  </a:cubicBezTo>
                  <a:cubicBezTo>
                    <a:pt x="158506" y="73617"/>
                    <a:pt x="247130" y="6045"/>
                    <a:pt x="250865" y="3328"/>
                  </a:cubicBezTo>
                  <a:cubicBezTo>
                    <a:pt x="257996" y="-2105"/>
                    <a:pt x="268182" y="-747"/>
                    <a:pt x="273616" y="6384"/>
                  </a:cubicBezTo>
                  <a:cubicBezTo>
                    <a:pt x="279049" y="13515"/>
                    <a:pt x="277690" y="23702"/>
                    <a:pt x="270560" y="29134"/>
                  </a:cubicBezTo>
                  <a:cubicBezTo>
                    <a:pt x="269541" y="29814"/>
                    <a:pt x="181595" y="97386"/>
                    <a:pt x="110628" y="187029"/>
                  </a:cubicBezTo>
                  <a:cubicBezTo>
                    <a:pt x="71579" y="236265"/>
                    <a:pt x="45093" y="283124"/>
                    <a:pt x="31850" y="326587"/>
                  </a:cubicBezTo>
                  <a:cubicBezTo>
                    <a:pt x="29813" y="333718"/>
                    <a:pt x="23361" y="338132"/>
                    <a:pt x="16231" y="338132"/>
                  </a:cubicBezTo>
                  <a:close/>
                </a:path>
              </a:pathLst>
            </a:custGeom>
            <a:grpFill/>
            <a:ln w="3393" cap="flat">
              <a:noFill/>
              <a:prstDash val="solid"/>
              <a:miter/>
            </a:ln>
          </p:spPr>
          <p:txBody>
            <a:bodyPr rtlCol="0" anchor="ctr"/>
            <a:lstStyle/>
            <a:p>
              <a:endParaRPr lang="de-DE" dirty="0">
                <a:solidFill>
                  <a:schemeClr val="bg1"/>
                </a:solidFill>
              </a:endParaRPr>
            </a:p>
          </p:txBody>
        </p:sp>
        <p:sp>
          <p:nvSpPr>
            <p:cNvPr id="33" name="Freeform 32">
              <a:extLst>
                <a:ext uri="{FF2B5EF4-FFF2-40B4-BE49-F238E27FC236}">
                  <a16:creationId xmlns:a16="http://schemas.microsoft.com/office/drawing/2014/main" id="{6AC8E47A-21D9-6CF2-2D33-880F9FCEF1D7}"/>
                </a:ext>
              </a:extLst>
            </p:cNvPr>
            <p:cNvSpPr/>
            <p:nvPr/>
          </p:nvSpPr>
          <p:spPr>
            <a:xfrm>
              <a:off x="5506225" y="1471221"/>
              <a:ext cx="255802" cy="296572"/>
            </a:xfrm>
            <a:custGeom>
              <a:avLst/>
              <a:gdLst>
                <a:gd name="connsiteX0" fmla="*/ 239076 w 255802"/>
                <a:gd name="connsiteY0" fmla="*/ 296573 h 296572"/>
                <a:gd name="connsiteX1" fmla="*/ 224135 w 255802"/>
                <a:gd name="connsiteY1" fmla="*/ 286725 h 296572"/>
                <a:gd name="connsiteX2" fmla="*/ 159959 w 255802"/>
                <a:gd name="connsiteY2" fmla="*/ 186216 h 296572"/>
                <a:gd name="connsiteX3" fmla="*/ 5800 w 255802"/>
                <a:gd name="connsiteY3" fmla="*/ 29001 h 296572"/>
                <a:gd name="connsiteX4" fmla="*/ 3762 w 255802"/>
                <a:gd name="connsiteY4" fmla="*/ 5911 h 296572"/>
                <a:gd name="connsiteX5" fmla="*/ 26852 w 255802"/>
                <a:gd name="connsiteY5" fmla="*/ 3874 h 296572"/>
                <a:gd name="connsiteX6" fmla="*/ 185765 w 255802"/>
                <a:gd name="connsiteY6" fmla="*/ 165843 h 296572"/>
                <a:gd name="connsiteX7" fmla="*/ 254356 w 255802"/>
                <a:gd name="connsiteY7" fmla="*/ 273483 h 296572"/>
                <a:gd name="connsiteX8" fmla="*/ 245867 w 255802"/>
                <a:gd name="connsiteY8" fmla="*/ 294875 h 296572"/>
                <a:gd name="connsiteX9" fmla="*/ 239415 w 255802"/>
                <a:gd name="connsiteY9" fmla="*/ 296233 h 2965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55802" h="296572">
                  <a:moveTo>
                    <a:pt x="239076" y="296573"/>
                  </a:moveTo>
                  <a:cubicBezTo>
                    <a:pt x="232964" y="296573"/>
                    <a:pt x="226852" y="292837"/>
                    <a:pt x="224135" y="286725"/>
                  </a:cubicBezTo>
                  <a:cubicBezTo>
                    <a:pt x="210892" y="256844"/>
                    <a:pt x="189500" y="222889"/>
                    <a:pt x="159959" y="186216"/>
                  </a:cubicBezTo>
                  <a:cubicBezTo>
                    <a:pt x="92726" y="101666"/>
                    <a:pt x="6479" y="29680"/>
                    <a:pt x="5800" y="29001"/>
                  </a:cubicBezTo>
                  <a:cubicBezTo>
                    <a:pt x="-992" y="23228"/>
                    <a:pt x="-2010" y="13042"/>
                    <a:pt x="3762" y="5911"/>
                  </a:cubicBezTo>
                  <a:cubicBezTo>
                    <a:pt x="9535" y="-1220"/>
                    <a:pt x="19721" y="-1899"/>
                    <a:pt x="26852" y="3874"/>
                  </a:cubicBezTo>
                  <a:cubicBezTo>
                    <a:pt x="30587" y="6930"/>
                    <a:pt x="116156" y="78576"/>
                    <a:pt x="185765" y="165843"/>
                  </a:cubicBezTo>
                  <a:cubicBezTo>
                    <a:pt x="217005" y="204892"/>
                    <a:pt x="240095" y="241225"/>
                    <a:pt x="254356" y="273483"/>
                  </a:cubicBezTo>
                  <a:cubicBezTo>
                    <a:pt x="258091" y="281632"/>
                    <a:pt x="254356" y="291479"/>
                    <a:pt x="245867" y="294875"/>
                  </a:cubicBezTo>
                  <a:cubicBezTo>
                    <a:pt x="243830" y="295893"/>
                    <a:pt x="241453" y="296233"/>
                    <a:pt x="239415" y="296233"/>
                  </a:cubicBezTo>
                  <a:close/>
                </a:path>
              </a:pathLst>
            </a:custGeom>
            <a:grpFill/>
            <a:ln w="3393" cap="flat">
              <a:noFill/>
              <a:prstDash val="solid"/>
              <a:miter/>
            </a:ln>
          </p:spPr>
          <p:txBody>
            <a:bodyPr rtlCol="0" anchor="ctr"/>
            <a:lstStyle/>
            <a:p>
              <a:endParaRPr lang="de-DE" dirty="0">
                <a:solidFill>
                  <a:schemeClr val="bg1"/>
                </a:solidFill>
              </a:endParaRPr>
            </a:p>
          </p:txBody>
        </p:sp>
        <p:sp>
          <p:nvSpPr>
            <p:cNvPr id="34" name="Freeform 33">
              <a:extLst>
                <a:ext uri="{FF2B5EF4-FFF2-40B4-BE49-F238E27FC236}">
                  <a16:creationId xmlns:a16="http://schemas.microsoft.com/office/drawing/2014/main" id="{B1AE2D82-B16A-55C8-2DAC-908C53B1E1AF}"/>
                </a:ext>
              </a:extLst>
            </p:cNvPr>
            <p:cNvSpPr/>
            <p:nvPr/>
          </p:nvSpPr>
          <p:spPr>
            <a:xfrm>
              <a:off x="5321116" y="1246520"/>
              <a:ext cx="378785" cy="419745"/>
            </a:xfrm>
            <a:custGeom>
              <a:avLst/>
              <a:gdLst>
                <a:gd name="connsiteX0" fmla="*/ 363065 w 378785"/>
                <a:gd name="connsiteY0" fmla="*/ 419406 h 419745"/>
                <a:gd name="connsiteX1" fmla="*/ 354915 w 378785"/>
                <a:gd name="connsiteY1" fmla="*/ 417368 h 419745"/>
                <a:gd name="connsiteX2" fmla="*/ 352878 w 378785"/>
                <a:gd name="connsiteY2" fmla="*/ 416689 h 419745"/>
                <a:gd name="connsiteX3" fmla="*/ 352199 w 378785"/>
                <a:gd name="connsiteY3" fmla="*/ 416689 h 419745"/>
                <a:gd name="connsiteX4" fmla="*/ 306359 w 378785"/>
                <a:gd name="connsiteY4" fmla="*/ 409898 h 419745"/>
                <a:gd name="connsiteX5" fmla="*/ 103982 w 378785"/>
                <a:gd name="connsiteY5" fmla="*/ 335535 h 419745"/>
                <a:gd name="connsiteX6" fmla="*/ 13999 w 378785"/>
                <a:gd name="connsiteY6" fmla="*/ 81885 h 419745"/>
                <a:gd name="connsiteX7" fmla="*/ 756 w 378785"/>
                <a:gd name="connsiteY7" fmla="*/ 21104 h 419745"/>
                <a:gd name="connsiteX8" fmla="*/ 8566 w 378785"/>
                <a:gd name="connsiteY8" fmla="*/ 2089 h 419745"/>
                <a:gd name="connsiteX9" fmla="*/ 28600 w 378785"/>
                <a:gd name="connsiteY9" fmla="*/ 5485 h 419745"/>
                <a:gd name="connsiteX10" fmla="*/ 127072 w 378785"/>
                <a:gd name="connsiteY10" fmla="*/ 58456 h 419745"/>
                <a:gd name="connsiteX11" fmla="*/ 267649 w 378785"/>
                <a:gd name="connsiteY11" fmla="*/ 138931 h 419745"/>
                <a:gd name="connsiteX12" fmla="*/ 358990 w 378785"/>
                <a:gd name="connsiteY12" fmla="*/ 315841 h 419745"/>
                <a:gd name="connsiteX13" fmla="*/ 378005 w 378785"/>
                <a:gd name="connsiteY13" fmla="*/ 398353 h 419745"/>
                <a:gd name="connsiteX14" fmla="*/ 372912 w 378785"/>
                <a:gd name="connsiteY14" fmla="*/ 416010 h 419745"/>
                <a:gd name="connsiteX15" fmla="*/ 362725 w 378785"/>
                <a:gd name="connsiteY15" fmla="*/ 419745 h 419745"/>
                <a:gd name="connsiteX16" fmla="*/ 42182 w 378785"/>
                <a:gd name="connsiteY16" fmla="*/ 54381 h 419745"/>
                <a:gd name="connsiteX17" fmla="*/ 46257 w 378785"/>
                <a:gd name="connsiteY17" fmla="*/ 75434 h 419745"/>
                <a:gd name="connsiteX18" fmla="*/ 128091 w 378785"/>
                <a:gd name="connsiteY18" fmla="*/ 312785 h 419745"/>
                <a:gd name="connsiteX19" fmla="*/ 310094 w 378785"/>
                <a:gd name="connsiteY19" fmla="*/ 376961 h 419745"/>
                <a:gd name="connsiteX20" fmla="*/ 339295 w 378785"/>
                <a:gd name="connsiteY20" fmla="*/ 380357 h 419745"/>
                <a:gd name="connsiteX21" fmla="*/ 327411 w 378785"/>
                <a:gd name="connsiteY21" fmla="*/ 320594 h 419745"/>
                <a:gd name="connsiteX22" fmla="*/ 244219 w 378785"/>
                <a:gd name="connsiteY22" fmla="*/ 160663 h 419745"/>
                <a:gd name="connsiteX23" fmla="*/ 114848 w 378785"/>
                <a:gd name="connsiteY23" fmla="*/ 87997 h 419745"/>
                <a:gd name="connsiteX24" fmla="*/ 42522 w 378785"/>
                <a:gd name="connsiteY24" fmla="*/ 54381 h 419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78785" h="419745">
                  <a:moveTo>
                    <a:pt x="363065" y="419406"/>
                  </a:moveTo>
                  <a:cubicBezTo>
                    <a:pt x="360348" y="419406"/>
                    <a:pt x="357632" y="418727"/>
                    <a:pt x="354915" y="417368"/>
                  </a:cubicBezTo>
                  <a:cubicBezTo>
                    <a:pt x="354576" y="417368"/>
                    <a:pt x="353897" y="416689"/>
                    <a:pt x="352878" y="416689"/>
                  </a:cubicBezTo>
                  <a:cubicBezTo>
                    <a:pt x="352878" y="416689"/>
                    <a:pt x="352538" y="416689"/>
                    <a:pt x="352199" y="416689"/>
                  </a:cubicBezTo>
                  <a:cubicBezTo>
                    <a:pt x="343370" y="413633"/>
                    <a:pt x="326053" y="411936"/>
                    <a:pt x="306359" y="409898"/>
                  </a:cubicBezTo>
                  <a:cubicBezTo>
                    <a:pt x="247615" y="403786"/>
                    <a:pt x="159330" y="394958"/>
                    <a:pt x="103982" y="335535"/>
                  </a:cubicBezTo>
                  <a:cubicBezTo>
                    <a:pt x="52369" y="280527"/>
                    <a:pt x="29279" y="161002"/>
                    <a:pt x="13999" y="81885"/>
                  </a:cubicBezTo>
                  <a:cubicBezTo>
                    <a:pt x="8905" y="56079"/>
                    <a:pt x="4831" y="34008"/>
                    <a:pt x="756" y="21104"/>
                  </a:cubicBezTo>
                  <a:cubicBezTo>
                    <a:pt x="-1621" y="13634"/>
                    <a:pt x="1775" y="5824"/>
                    <a:pt x="8566" y="2089"/>
                  </a:cubicBezTo>
                  <a:cubicBezTo>
                    <a:pt x="15357" y="-1646"/>
                    <a:pt x="23507" y="-288"/>
                    <a:pt x="28600" y="5485"/>
                  </a:cubicBezTo>
                  <a:cubicBezTo>
                    <a:pt x="43201" y="22123"/>
                    <a:pt x="85985" y="40799"/>
                    <a:pt x="127072" y="58456"/>
                  </a:cubicBezTo>
                  <a:cubicBezTo>
                    <a:pt x="181401" y="81885"/>
                    <a:pt x="237768" y="106333"/>
                    <a:pt x="267649" y="138931"/>
                  </a:cubicBezTo>
                  <a:cubicBezTo>
                    <a:pt x="343710" y="222462"/>
                    <a:pt x="350501" y="263549"/>
                    <a:pt x="358990" y="315841"/>
                  </a:cubicBezTo>
                  <a:cubicBezTo>
                    <a:pt x="362725" y="338591"/>
                    <a:pt x="366800" y="364737"/>
                    <a:pt x="378005" y="398353"/>
                  </a:cubicBezTo>
                  <a:cubicBezTo>
                    <a:pt x="380042" y="404805"/>
                    <a:pt x="378005" y="411936"/>
                    <a:pt x="372912" y="416010"/>
                  </a:cubicBezTo>
                  <a:cubicBezTo>
                    <a:pt x="369856" y="418387"/>
                    <a:pt x="366121" y="419745"/>
                    <a:pt x="362725" y="419745"/>
                  </a:cubicBezTo>
                  <a:close/>
                  <a:moveTo>
                    <a:pt x="42182" y="54381"/>
                  </a:moveTo>
                  <a:cubicBezTo>
                    <a:pt x="43541" y="60833"/>
                    <a:pt x="44899" y="67963"/>
                    <a:pt x="46257" y="75434"/>
                  </a:cubicBezTo>
                  <a:cubicBezTo>
                    <a:pt x="60858" y="150816"/>
                    <a:pt x="82929" y="264567"/>
                    <a:pt x="128091" y="312785"/>
                  </a:cubicBezTo>
                  <a:cubicBezTo>
                    <a:pt x="174949" y="363039"/>
                    <a:pt x="256104" y="371528"/>
                    <a:pt x="310094" y="376961"/>
                  </a:cubicBezTo>
                  <a:cubicBezTo>
                    <a:pt x="320959" y="377980"/>
                    <a:pt x="330807" y="378998"/>
                    <a:pt x="339295" y="380357"/>
                  </a:cubicBezTo>
                  <a:cubicBezTo>
                    <a:pt x="333183" y="357267"/>
                    <a:pt x="330128" y="338251"/>
                    <a:pt x="327411" y="320594"/>
                  </a:cubicBezTo>
                  <a:cubicBezTo>
                    <a:pt x="319601" y="272038"/>
                    <a:pt x="313829" y="236724"/>
                    <a:pt x="244219" y="160663"/>
                  </a:cubicBezTo>
                  <a:cubicBezTo>
                    <a:pt x="219092" y="133158"/>
                    <a:pt x="163744" y="109050"/>
                    <a:pt x="114848" y="87997"/>
                  </a:cubicBezTo>
                  <a:cubicBezTo>
                    <a:pt x="87683" y="76452"/>
                    <a:pt x="62895" y="65586"/>
                    <a:pt x="42522" y="54381"/>
                  </a:cubicBezTo>
                  <a:close/>
                </a:path>
              </a:pathLst>
            </a:custGeom>
            <a:grpFill/>
            <a:ln w="3393" cap="flat">
              <a:noFill/>
              <a:prstDash val="solid"/>
              <a:miter/>
            </a:ln>
          </p:spPr>
          <p:txBody>
            <a:bodyPr rtlCol="0" anchor="ctr"/>
            <a:lstStyle/>
            <a:p>
              <a:endParaRPr lang="de-DE" dirty="0">
                <a:solidFill>
                  <a:schemeClr val="bg1"/>
                </a:solidFill>
              </a:endParaRPr>
            </a:p>
          </p:txBody>
        </p:sp>
        <p:sp>
          <p:nvSpPr>
            <p:cNvPr id="35" name="Freeform 34">
              <a:extLst>
                <a:ext uri="{FF2B5EF4-FFF2-40B4-BE49-F238E27FC236}">
                  <a16:creationId xmlns:a16="http://schemas.microsoft.com/office/drawing/2014/main" id="{45CE991D-B395-C1AD-DB57-32AE112A3452}"/>
                </a:ext>
              </a:extLst>
            </p:cNvPr>
            <p:cNvSpPr/>
            <p:nvPr/>
          </p:nvSpPr>
          <p:spPr>
            <a:xfrm>
              <a:off x="5464146" y="1816690"/>
              <a:ext cx="562308" cy="175551"/>
            </a:xfrm>
            <a:custGeom>
              <a:avLst/>
              <a:gdLst>
                <a:gd name="connsiteX0" fmla="*/ 484889 w 562308"/>
                <a:gd name="connsiteY0" fmla="*/ 175212 h 175551"/>
                <a:gd name="connsiteX1" fmla="*/ 58404 w 562308"/>
                <a:gd name="connsiteY1" fmla="*/ 175212 h 175551"/>
                <a:gd name="connsiteX2" fmla="*/ 0 w 562308"/>
                <a:gd name="connsiteY2" fmla="*/ 118166 h 175551"/>
                <a:gd name="connsiteX3" fmla="*/ 87267 w 562308"/>
                <a:gd name="connsiteY3" fmla="*/ 63837 h 175551"/>
                <a:gd name="connsiteX4" fmla="*/ 126655 w 562308"/>
                <a:gd name="connsiteY4" fmla="*/ 49915 h 175551"/>
                <a:gd name="connsiteX5" fmla="*/ 281154 w 562308"/>
                <a:gd name="connsiteY5" fmla="*/ 0 h 175551"/>
                <a:gd name="connsiteX6" fmla="*/ 347028 w 562308"/>
                <a:gd name="connsiteY6" fmla="*/ 36333 h 175551"/>
                <a:gd name="connsiteX7" fmla="*/ 455348 w 562308"/>
                <a:gd name="connsiteY7" fmla="*/ 36333 h 175551"/>
                <a:gd name="connsiteX8" fmla="*/ 490661 w 562308"/>
                <a:gd name="connsiteY8" fmla="*/ 62139 h 175551"/>
                <a:gd name="connsiteX9" fmla="*/ 562308 w 562308"/>
                <a:gd name="connsiteY9" fmla="*/ 118506 h 175551"/>
                <a:gd name="connsiteX10" fmla="*/ 484889 w 562308"/>
                <a:gd name="connsiteY10" fmla="*/ 175551 h 175551"/>
                <a:gd name="connsiteX11" fmla="*/ 32598 w 562308"/>
                <a:gd name="connsiteY11" fmla="*/ 120203 h 175551"/>
                <a:gd name="connsiteX12" fmla="*/ 58065 w 562308"/>
                <a:gd name="connsiteY12" fmla="*/ 142614 h 175551"/>
                <a:gd name="connsiteX13" fmla="*/ 484549 w 562308"/>
                <a:gd name="connsiteY13" fmla="*/ 142614 h 175551"/>
                <a:gd name="connsiteX14" fmla="*/ 529371 w 562308"/>
                <a:gd name="connsiteY14" fmla="*/ 118166 h 175551"/>
                <a:gd name="connsiteX15" fmla="*/ 481833 w 562308"/>
                <a:gd name="connsiteY15" fmla="*/ 93378 h 175551"/>
                <a:gd name="connsiteX16" fmla="*/ 476739 w 562308"/>
                <a:gd name="connsiteY16" fmla="*/ 91681 h 175551"/>
                <a:gd name="connsiteX17" fmla="*/ 432597 w 562308"/>
                <a:gd name="connsiteY17" fmla="*/ 59762 h 175551"/>
                <a:gd name="connsiteX18" fmla="*/ 385059 w 562308"/>
                <a:gd name="connsiteY18" fmla="*/ 56027 h 175551"/>
                <a:gd name="connsiteX19" fmla="*/ 350424 w 562308"/>
                <a:gd name="connsiteY19" fmla="*/ 70968 h 175551"/>
                <a:gd name="connsiteX20" fmla="*/ 328353 w 562308"/>
                <a:gd name="connsiteY20" fmla="*/ 65535 h 175551"/>
                <a:gd name="connsiteX21" fmla="*/ 281154 w 562308"/>
                <a:gd name="connsiteY21" fmla="*/ 32597 h 175551"/>
                <a:gd name="connsiteX22" fmla="*/ 151103 w 562308"/>
                <a:gd name="connsiteY22" fmla="*/ 71307 h 175551"/>
                <a:gd name="connsiteX23" fmla="*/ 96774 w 562308"/>
                <a:gd name="connsiteY23" fmla="*/ 95076 h 175551"/>
                <a:gd name="connsiteX24" fmla="*/ 32598 w 562308"/>
                <a:gd name="connsiteY24" fmla="*/ 120543 h 175551"/>
                <a:gd name="connsiteX25" fmla="*/ 126995 w 562308"/>
                <a:gd name="connsiteY25" fmla="*/ 49575 h 175551"/>
                <a:gd name="connsiteX26" fmla="*/ 126995 w 562308"/>
                <a:gd name="connsiteY26" fmla="*/ 49575 h 175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562308" h="175551">
                  <a:moveTo>
                    <a:pt x="484889" y="175212"/>
                  </a:moveTo>
                  <a:lnTo>
                    <a:pt x="58404" y="175212"/>
                  </a:lnTo>
                  <a:cubicBezTo>
                    <a:pt x="23430" y="175212"/>
                    <a:pt x="0" y="152122"/>
                    <a:pt x="0" y="118166"/>
                  </a:cubicBezTo>
                  <a:cubicBezTo>
                    <a:pt x="0" y="84210"/>
                    <a:pt x="40407" y="78098"/>
                    <a:pt x="87267" y="63837"/>
                  </a:cubicBezTo>
                  <a:cubicBezTo>
                    <a:pt x="101867" y="59423"/>
                    <a:pt x="121562" y="53311"/>
                    <a:pt x="126655" y="49915"/>
                  </a:cubicBezTo>
                  <a:cubicBezTo>
                    <a:pt x="133446" y="42105"/>
                    <a:pt x="174533" y="0"/>
                    <a:pt x="281154" y="0"/>
                  </a:cubicBezTo>
                  <a:cubicBezTo>
                    <a:pt x="387775" y="0"/>
                    <a:pt x="334804" y="21732"/>
                    <a:pt x="347028" y="36333"/>
                  </a:cubicBezTo>
                  <a:cubicBezTo>
                    <a:pt x="371137" y="24788"/>
                    <a:pt x="422410" y="6112"/>
                    <a:pt x="455348" y="36333"/>
                  </a:cubicBezTo>
                  <a:cubicBezTo>
                    <a:pt x="468930" y="49236"/>
                    <a:pt x="484889" y="58743"/>
                    <a:pt x="490661" y="62139"/>
                  </a:cubicBezTo>
                  <a:cubicBezTo>
                    <a:pt x="505602" y="65195"/>
                    <a:pt x="562308" y="78777"/>
                    <a:pt x="562308" y="118506"/>
                  </a:cubicBezTo>
                  <a:cubicBezTo>
                    <a:pt x="562308" y="158234"/>
                    <a:pt x="541935" y="175551"/>
                    <a:pt x="484889" y="175551"/>
                  </a:cubicBezTo>
                  <a:close/>
                  <a:moveTo>
                    <a:pt x="32598" y="120203"/>
                  </a:moveTo>
                  <a:cubicBezTo>
                    <a:pt x="33616" y="138540"/>
                    <a:pt x="46859" y="142614"/>
                    <a:pt x="58065" y="142614"/>
                  </a:cubicBezTo>
                  <a:lnTo>
                    <a:pt x="484549" y="142614"/>
                  </a:lnTo>
                  <a:cubicBezTo>
                    <a:pt x="525975" y="142614"/>
                    <a:pt x="529371" y="123939"/>
                    <a:pt x="529371" y="118166"/>
                  </a:cubicBezTo>
                  <a:cubicBezTo>
                    <a:pt x="529371" y="112394"/>
                    <a:pt x="511375" y="98472"/>
                    <a:pt x="481833" y="93378"/>
                  </a:cubicBezTo>
                  <a:cubicBezTo>
                    <a:pt x="480135" y="93378"/>
                    <a:pt x="478437" y="92360"/>
                    <a:pt x="476739" y="91681"/>
                  </a:cubicBezTo>
                  <a:cubicBezTo>
                    <a:pt x="475721" y="91001"/>
                    <a:pt x="452631" y="78777"/>
                    <a:pt x="432597" y="59762"/>
                  </a:cubicBezTo>
                  <a:cubicBezTo>
                    <a:pt x="420712" y="48557"/>
                    <a:pt x="399999" y="51613"/>
                    <a:pt x="385059" y="56027"/>
                  </a:cubicBezTo>
                  <a:cubicBezTo>
                    <a:pt x="366044" y="61460"/>
                    <a:pt x="350424" y="70968"/>
                    <a:pt x="350424" y="70968"/>
                  </a:cubicBezTo>
                  <a:cubicBezTo>
                    <a:pt x="342954" y="75382"/>
                    <a:pt x="332767" y="73344"/>
                    <a:pt x="328353" y="65535"/>
                  </a:cubicBezTo>
                  <a:cubicBezTo>
                    <a:pt x="322580" y="56367"/>
                    <a:pt x="302546" y="32597"/>
                    <a:pt x="281154" y="32597"/>
                  </a:cubicBezTo>
                  <a:cubicBezTo>
                    <a:pt x="183701" y="32597"/>
                    <a:pt x="151443" y="70968"/>
                    <a:pt x="151103" y="71307"/>
                  </a:cubicBezTo>
                  <a:cubicBezTo>
                    <a:pt x="143973" y="80136"/>
                    <a:pt x="128353" y="85229"/>
                    <a:pt x="96774" y="95076"/>
                  </a:cubicBezTo>
                  <a:cubicBezTo>
                    <a:pt x="78438" y="100849"/>
                    <a:pt x="40747" y="112394"/>
                    <a:pt x="32598" y="120543"/>
                  </a:cubicBezTo>
                  <a:close/>
                  <a:moveTo>
                    <a:pt x="126995" y="49575"/>
                  </a:moveTo>
                  <a:lnTo>
                    <a:pt x="126995" y="49575"/>
                  </a:lnTo>
                  <a:close/>
                </a:path>
              </a:pathLst>
            </a:custGeom>
            <a:grpFill/>
            <a:ln w="3393" cap="flat">
              <a:noFill/>
              <a:prstDash val="solid"/>
              <a:miter/>
            </a:ln>
          </p:spPr>
          <p:txBody>
            <a:bodyPr rtlCol="0" anchor="ctr"/>
            <a:lstStyle/>
            <a:p>
              <a:endParaRPr lang="de-DE" dirty="0">
                <a:solidFill>
                  <a:schemeClr val="bg1"/>
                </a:solidFill>
              </a:endParaRPr>
            </a:p>
          </p:txBody>
        </p:sp>
      </p:grpSp>
      <p:grpSp>
        <p:nvGrpSpPr>
          <p:cNvPr id="36" name="Graphic 2">
            <a:extLst>
              <a:ext uri="{FF2B5EF4-FFF2-40B4-BE49-F238E27FC236}">
                <a16:creationId xmlns:a16="http://schemas.microsoft.com/office/drawing/2014/main" id="{83755243-A75C-EEB1-53AA-8DBF5B107B77}"/>
              </a:ext>
            </a:extLst>
          </p:cNvPr>
          <p:cNvGrpSpPr/>
          <p:nvPr userDrawn="1"/>
        </p:nvGrpSpPr>
        <p:grpSpPr>
          <a:xfrm>
            <a:off x="97323" y="3065132"/>
            <a:ext cx="468367" cy="400771"/>
            <a:chOff x="7236754" y="940858"/>
            <a:chExt cx="1133079" cy="969549"/>
          </a:xfrm>
          <a:solidFill>
            <a:schemeClr val="bg1"/>
          </a:solidFill>
        </p:grpSpPr>
        <p:grpSp>
          <p:nvGrpSpPr>
            <p:cNvPr id="37" name="Graphic 2">
              <a:extLst>
                <a:ext uri="{FF2B5EF4-FFF2-40B4-BE49-F238E27FC236}">
                  <a16:creationId xmlns:a16="http://schemas.microsoft.com/office/drawing/2014/main" id="{DCFCC9CE-0D5D-E828-C63F-47695B86F2EF}"/>
                </a:ext>
              </a:extLst>
            </p:cNvPr>
            <p:cNvGrpSpPr/>
            <p:nvPr/>
          </p:nvGrpSpPr>
          <p:grpSpPr>
            <a:xfrm>
              <a:off x="7884516" y="1486640"/>
              <a:ext cx="203734" cy="61120"/>
              <a:chOff x="7884516" y="1486640"/>
              <a:chExt cx="203734" cy="61120"/>
            </a:xfrm>
            <a:grpFill/>
          </p:grpSpPr>
          <p:sp>
            <p:nvSpPr>
              <p:cNvPr id="50" name="Freeform 49">
                <a:extLst>
                  <a:ext uri="{FF2B5EF4-FFF2-40B4-BE49-F238E27FC236}">
                    <a16:creationId xmlns:a16="http://schemas.microsoft.com/office/drawing/2014/main" id="{88A9CE3A-1C7B-D288-863B-051B362FBD99}"/>
                  </a:ext>
                </a:extLst>
              </p:cNvPr>
              <p:cNvSpPr/>
              <p:nvPr/>
            </p:nvSpPr>
            <p:spPr>
              <a:xfrm>
                <a:off x="8047503" y="1486640"/>
                <a:ext cx="40746" cy="40746"/>
              </a:xfrm>
              <a:custGeom>
                <a:avLst/>
                <a:gdLst>
                  <a:gd name="connsiteX0" fmla="*/ 0 w 40746"/>
                  <a:gd name="connsiteY0" fmla="*/ 20373 h 40746"/>
                  <a:gd name="connsiteX1" fmla="*/ 20373 w 40746"/>
                  <a:gd name="connsiteY1" fmla="*/ 0 h 40746"/>
                  <a:gd name="connsiteX2" fmla="*/ 40747 w 40746"/>
                  <a:gd name="connsiteY2" fmla="*/ 20373 h 40746"/>
                  <a:gd name="connsiteX3" fmla="*/ 20373 w 40746"/>
                  <a:gd name="connsiteY3" fmla="*/ 40747 h 40746"/>
                  <a:gd name="connsiteX4" fmla="*/ 0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0" y="20373"/>
                    </a:moveTo>
                    <a:cubicBezTo>
                      <a:pt x="0" y="9168"/>
                      <a:pt x="9168" y="0"/>
                      <a:pt x="20373" y="0"/>
                    </a:cubicBezTo>
                    <a:cubicBezTo>
                      <a:pt x="31579" y="0"/>
                      <a:pt x="40747" y="9168"/>
                      <a:pt x="40747" y="20373"/>
                    </a:cubicBezTo>
                    <a:cubicBezTo>
                      <a:pt x="40747" y="31579"/>
                      <a:pt x="31579" y="40747"/>
                      <a:pt x="20373" y="40747"/>
                    </a:cubicBezTo>
                    <a:cubicBezTo>
                      <a:pt x="9168" y="40747"/>
                      <a:pt x="0" y="31579"/>
                      <a:pt x="0" y="20373"/>
                    </a:cubicBezTo>
                    <a:close/>
                  </a:path>
                </a:pathLst>
              </a:custGeom>
              <a:grpFill/>
              <a:ln w="3393" cap="flat">
                <a:noFill/>
                <a:prstDash val="solid"/>
                <a:miter/>
              </a:ln>
            </p:spPr>
            <p:txBody>
              <a:bodyPr rtlCol="0" anchor="ctr"/>
              <a:lstStyle/>
              <a:p>
                <a:endParaRPr lang="de-DE" dirty="0">
                  <a:solidFill>
                    <a:schemeClr val="bg1"/>
                  </a:solidFill>
                </a:endParaRPr>
              </a:p>
            </p:txBody>
          </p:sp>
          <p:sp>
            <p:nvSpPr>
              <p:cNvPr id="51" name="Freeform 50">
                <a:extLst>
                  <a:ext uri="{FF2B5EF4-FFF2-40B4-BE49-F238E27FC236}">
                    <a16:creationId xmlns:a16="http://schemas.microsoft.com/office/drawing/2014/main" id="{968DBED3-B62F-B9D3-F350-28D14B1E18F2}"/>
                  </a:ext>
                </a:extLst>
              </p:cNvPr>
              <p:cNvSpPr/>
              <p:nvPr/>
            </p:nvSpPr>
            <p:spPr>
              <a:xfrm>
                <a:off x="7884516" y="1507013"/>
                <a:ext cx="40746" cy="40746"/>
              </a:xfrm>
              <a:custGeom>
                <a:avLst/>
                <a:gdLst>
                  <a:gd name="connsiteX0" fmla="*/ 20373 w 40746"/>
                  <a:gd name="connsiteY0" fmla="*/ 40747 h 40746"/>
                  <a:gd name="connsiteX1" fmla="*/ 0 w 40746"/>
                  <a:gd name="connsiteY1" fmla="*/ 20373 h 40746"/>
                  <a:gd name="connsiteX2" fmla="*/ 20373 w 40746"/>
                  <a:gd name="connsiteY2" fmla="*/ 0 h 40746"/>
                  <a:gd name="connsiteX3" fmla="*/ 40747 w 40746"/>
                  <a:gd name="connsiteY3" fmla="*/ 20373 h 40746"/>
                  <a:gd name="connsiteX4" fmla="*/ 20373 w 40746"/>
                  <a:gd name="connsiteY4" fmla="*/ 40747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40747"/>
                    </a:moveTo>
                    <a:cubicBezTo>
                      <a:pt x="9168" y="40747"/>
                      <a:pt x="0" y="31579"/>
                      <a:pt x="0" y="20373"/>
                    </a:cubicBezTo>
                    <a:cubicBezTo>
                      <a:pt x="0" y="9168"/>
                      <a:pt x="9168" y="0"/>
                      <a:pt x="20373" y="0"/>
                    </a:cubicBezTo>
                    <a:cubicBezTo>
                      <a:pt x="31579" y="0"/>
                      <a:pt x="40747" y="9168"/>
                      <a:pt x="40747" y="20373"/>
                    </a:cubicBezTo>
                    <a:cubicBezTo>
                      <a:pt x="40747" y="31579"/>
                      <a:pt x="31579" y="40747"/>
                      <a:pt x="20373" y="40747"/>
                    </a:cubicBezTo>
                    <a:close/>
                  </a:path>
                </a:pathLst>
              </a:custGeom>
              <a:grpFill/>
              <a:ln w="3393" cap="flat">
                <a:noFill/>
                <a:prstDash val="solid"/>
                <a:miter/>
              </a:ln>
            </p:spPr>
            <p:txBody>
              <a:bodyPr rtlCol="0" anchor="ctr"/>
              <a:lstStyle/>
              <a:p>
                <a:endParaRPr lang="de-DE" dirty="0">
                  <a:solidFill>
                    <a:schemeClr val="bg1"/>
                  </a:solidFill>
                </a:endParaRPr>
              </a:p>
            </p:txBody>
          </p:sp>
        </p:grpSp>
        <p:grpSp>
          <p:nvGrpSpPr>
            <p:cNvPr id="38" name="Graphic 2">
              <a:extLst>
                <a:ext uri="{FF2B5EF4-FFF2-40B4-BE49-F238E27FC236}">
                  <a16:creationId xmlns:a16="http://schemas.microsoft.com/office/drawing/2014/main" id="{052994E0-93F2-5B65-F172-24175363975D}"/>
                </a:ext>
              </a:extLst>
            </p:cNvPr>
            <p:cNvGrpSpPr/>
            <p:nvPr/>
          </p:nvGrpSpPr>
          <p:grpSpPr>
            <a:xfrm>
              <a:off x="7236754" y="940858"/>
              <a:ext cx="1133079" cy="969549"/>
              <a:chOff x="7236754" y="940858"/>
              <a:chExt cx="1133079" cy="969549"/>
            </a:xfrm>
            <a:grpFill/>
          </p:grpSpPr>
          <p:sp>
            <p:nvSpPr>
              <p:cNvPr id="39" name="Freeform 38">
                <a:extLst>
                  <a:ext uri="{FF2B5EF4-FFF2-40B4-BE49-F238E27FC236}">
                    <a16:creationId xmlns:a16="http://schemas.microsoft.com/office/drawing/2014/main" id="{D893F5D7-35F4-F7E9-78DB-A88A50001F30}"/>
                  </a:ext>
                </a:extLst>
              </p:cNvPr>
              <p:cNvSpPr/>
              <p:nvPr/>
            </p:nvSpPr>
            <p:spPr>
              <a:xfrm>
                <a:off x="8194447" y="1585153"/>
                <a:ext cx="32767" cy="32555"/>
              </a:xfrm>
              <a:custGeom>
                <a:avLst/>
                <a:gdLst>
                  <a:gd name="connsiteX0" fmla="*/ 16384 w 32767"/>
                  <a:gd name="connsiteY0" fmla="*/ 32556 h 32555"/>
                  <a:gd name="connsiteX1" fmla="*/ 4838 w 32767"/>
                  <a:gd name="connsiteY1" fmla="*/ 27802 h 32555"/>
                  <a:gd name="connsiteX2" fmla="*/ 4838 w 32767"/>
                  <a:gd name="connsiteY2" fmla="*/ 4712 h 32555"/>
                  <a:gd name="connsiteX3" fmla="*/ 27929 w 32767"/>
                  <a:gd name="connsiteY3" fmla="*/ 4712 h 32555"/>
                  <a:gd name="connsiteX4" fmla="*/ 27929 w 32767"/>
                  <a:gd name="connsiteY4" fmla="*/ 4712 h 32555"/>
                  <a:gd name="connsiteX5" fmla="*/ 27929 w 32767"/>
                  <a:gd name="connsiteY5" fmla="*/ 27802 h 32555"/>
                  <a:gd name="connsiteX6" fmla="*/ 16384 w 32767"/>
                  <a:gd name="connsiteY6" fmla="*/ 32556 h 325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767" h="32555">
                    <a:moveTo>
                      <a:pt x="16384" y="32556"/>
                    </a:moveTo>
                    <a:cubicBezTo>
                      <a:pt x="12309" y="32556"/>
                      <a:pt x="7895" y="30858"/>
                      <a:pt x="4838" y="27802"/>
                    </a:cubicBezTo>
                    <a:cubicBezTo>
                      <a:pt x="-1613" y="21351"/>
                      <a:pt x="-1613" y="10824"/>
                      <a:pt x="4838" y="4712"/>
                    </a:cubicBezTo>
                    <a:cubicBezTo>
                      <a:pt x="11291" y="-1400"/>
                      <a:pt x="21477" y="-1739"/>
                      <a:pt x="27929" y="4712"/>
                    </a:cubicBezTo>
                    <a:lnTo>
                      <a:pt x="27929" y="4712"/>
                    </a:lnTo>
                    <a:cubicBezTo>
                      <a:pt x="34380" y="11164"/>
                      <a:pt x="34380" y="21690"/>
                      <a:pt x="27929" y="27802"/>
                    </a:cubicBezTo>
                    <a:cubicBezTo>
                      <a:pt x="24873" y="30858"/>
                      <a:pt x="20458" y="32556"/>
                      <a:pt x="16384" y="32556"/>
                    </a:cubicBezTo>
                    <a:close/>
                  </a:path>
                </a:pathLst>
              </a:custGeom>
              <a:grpFill/>
              <a:ln w="3393" cap="flat">
                <a:noFill/>
                <a:prstDash val="solid"/>
                <a:miter/>
              </a:ln>
            </p:spPr>
            <p:txBody>
              <a:bodyPr rtlCol="0" anchor="ctr"/>
              <a:lstStyle/>
              <a:p>
                <a:endParaRPr lang="de-DE" dirty="0">
                  <a:solidFill>
                    <a:schemeClr val="bg1"/>
                  </a:solidFill>
                </a:endParaRPr>
              </a:p>
            </p:txBody>
          </p:sp>
          <p:sp>
            <p:nvSpPr>
              <p:cNvPr id="40" name="Freeform 39">
                <a:extLst>
                  <a:ext uri="{FF2B5EF4-FFF2-40B4-BE49-F238E27FC236}">
                    <a16:creationId xmlns:a16="http://schemas.microsoft.com/office/drawing/2014/main" id="{4E12BA47-0ED8-A290-3968-5DECA64E32F4}"/>
                  </a:ext>
                </a:extLst>
              </p:cNvPr>
              <p:cNvSpPr/>
              <p:nvPr/>
            </p:nvSpPr>
            <p:spPr>
              <a:xfrm>
                <a:off x="7522044" y="1531461"/>
                <a:ext cx="847789" cy="378946"/>
              </a:xfrm>
              <a:custGeom>
                <a:avLst/>
                <a:gdLst>
                  <a:gd name="connsiteX0" fmla="*/ 16123 w 847789"/>
                  <a:gd name="connsiteY0" fmla="*/ 378947 h 378946"/>
                  <a:gd name="connsiteX1" fmla="*/ 7974 w 847789"/>
                  <a:gd name="connsiteY1" fmla="*/ 376570 h 378946"/>
                  <a:gd name="connsiteX2" fmla="*/ 2201 w 847789"/>
                  <a:gd name="connsiteY2" fmla="*/ 354159 h 378946"/>
                  <a:gd name="connsiteX3" fmla="*/ 158737 w 847789"/>
                  <a:gd name="connsiteY3" fmla="*/ 244142 h 378946"/>
                  <a:gd name="connsiteX4" fmla="*/ 290825 w 847789"/>
                  <a:gd name="connsiteY4" fmla="*/ 263157 h 378946"/>
                  <a:gd name="connsiteX5" fmla="*/ 443966 w 847789"/>
                  <a:gd name="connsiteY5" fmla="*/ 284889 h 378946"/>
                  <a:gd name="connsiteX6" fmla="*/ 678261 w 847789"/>
                  <a:gd name="connsiteY6" fmla="*/ 186417 h 378946"/>
                  <a:gd name="connsiteX7" fmla="*/ 808312 w 847789"/>
                  <a:gd name="connsiteY7" fmla="*/ 37691 h 378946"/>
                  <a:gd name="connsiteX8" fmla="*/ 790655 w 847789"/>
                  <a:gd name="connsiteY8" fmla="*/ 32258 h 378946"/>
                  <a:gd name="connsiteX9" fmla="*/ 759076 w 847789"/>
                  <a:gd name="connsiteY9" fmla="*/ 42784 h 378946"/>
                  <a:gd name="connsiteX10" fmla="*/ 698634 w 847789"/>
                  <a:gd name="connsiteY10" fmla="*/ 83192 h 378946"/>
                  <a:gd name="connsiteX11" fmla="*/ 692862 w 847789"/>
                  <a:gd name="connsiteY11" fmla="*/ 87266 h 378946"/>
                  <a:gd name="connsiteX12" fmla="*/ 607294 w 847789"/>
                  <a:gd name="connsiteY12" fmla="*/ 134465 h 378946"/>
                  <a:gd name="connsiteX13" fmla="*/ 590995 w 847789"/>
                  <a:gd name="connsiteY13" fmla="*/ 118166 h 378946"/>
                  <a:gd name="connsiteX14" fmla="*/ 607294 w 847789"/>
                  <a:gd name="connsiteY14" fmla="*/ 101867 h 378946"/>
                  <a:gd name="connsiteX15" fmla="*/ 673507 w 847789"/>
                  <a:gd name="connsiteY15" fmla="*/ 61120 h 378946"/>
                  <a:gd name="connsiteX16" fmla="*/ 679280 w 847789"/>
                  <a:gd name="connsiteY16" fmla="*/ 57046 h 378946"/>
                  <a:gd name="connsiteX17" fmla="*/ 743796 w 847789"/>
                  <a:gd name="connsiteY17" fmla="*/ 14261 h 378946"/>
                  <a:gd name="connsiteX18" fmla="*/ 790655 w 847789"/>
                  <a:gd name="connsiteY18" fmla="*/ 0 h 378946"/>
                  <a:gd name="connsiteX19" fmla="*/ 844304 w 847789"/>
                  <a:gd name="connsiteY19" fmla="*/ 26485 h 378946"/>
                  <a:gd name="connsiteX20" fmla="*/ 843625 w 847789"/>
                  <a:gd name="connsiteY20" fmla="*/ 47199 h 378946"/>
                  <a:gd name="connsiteX21" fmla="*/ 701011 w 847789"/>
                  <a:gd name="connsiteY21" fmla="*/ 210186 h 378946"/>
                  <a:gd name="connsiteX22" fmla="*/ 696597 w 847789"/>
                  <a:gd name="connsiteY22" fmla="*/ 213921 h 378946"/>
                  <a:gd name="connsiteX23" fmla="*/ 444306 w 847789"/>
                  <a:gd name="connsiteY23" fmla="*/ 317826 h 378946"/>
                  <a:gd name="connsiteX24" fmla="*/ 285053 w 847789"/>
                  <a:gd name="connsiteY24" fmla="*/ 295755 h 378946"/>
                  <a:gd name="connsiteX25" fmla="*/ 159077 w 847789"/>
                  <a:gd name="connsiteY25" fmla="*/ 277079 h 378946"/>
                  <a:gd name="connsiteX26" fmla="*/ 30384 w 847789"/>
                  <a:gd name="connsiteY26" fmla="*/ 370797 h 378946"/>
                  <a:gd name="connsiteX27" fmla="*/ 16463 w 847789"/>
                  <a:gd name="connsiteY27" fmla="*/ 378607 h 3789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847789" h="378946">
                    <a:moveTo>
                      <a:pt x="16123" y="378947"/>
                    </a:moveTo>
                    <a:cubicBezTo>
                      <a:pt x="13406" y="378947"/>
                      <a:pt x="10350" y="378267"/>
                      <a:pt x="7974" y="376570"/>
                    </a:cubicBezTo>
                    <a:cubicBezTo>
                      <a:pt x="164" y="371816"/>
                      <a:pt x="-2213" y="361969"/>
                      <a:pt x="2201" y="354159"/>
                    </a:cubicBezTo>
                    <a:cubicBezTo>
                      <a:pt x="4917" y="349745"/>
                      <a:pt x="68414" y="244142"/>
                      <a:pt x="158737" y="244142"/>
                    </a:cubicBezTo>
                    <a:cubicBezTo>
                      <a:pt x="249060" y="244142"/>
                      <a:pt x="239212" y="253310"/>
                      <a:pt x="290825" y="263157"/>
                    </a:cubicBezTo>
                    <a:cubicBezTo>
                      <a:pt x="346852" y="273684"/>
                      <a:pt x="404577" y="284889"/>
                      <a:pt x="443966" y="284889"/>
                    </a:cubicBezTo>
                    <a:cubicBezTo>
                      <a:pt x="483355" y="284889"/>
                      <a:pt x="625289" y="214940"/>
                      <a:pt x="678261" y="186417"/>
                    </a:cubicBezTo>
                    <a:lnTo>
                      <a:pt x="808312" y="37691"/>
                    </a:lnTo>
                    <a:cubicBezTo>
                      <a:pt x="803557" y="34635"/>
                      <a:pt x="797446" y="32258"/>
                      <a:pt x="790655" y="32258"/>
                    </a:cubicBezTo>
                    <a:cubicBezTo>
                      <a:pt x="783864" y="32258"/>
                      <a:pt x="772318" y="35654"/>
                      <a:pt x="759076" y="42784"/>
                    </a:cubicBezTo>
                    <a:cubicBezTo>
                      <a:pt x="741079" y="52631"/>
                      <a:pt x="721045" y="66893"/>
                      <a:pt x="698634" y="83192"/>
                    </a:cubicBezTo>
                    <a:lnTo>
                      <a:pt x="692862" y="87266"/>
                    </a:lnTo>
                    <a:cubicBezTo>
                      <a:pt x="653473" y="116468"/>
                      <a:pt x="628006" y="134465"/>
                      <a:pt x="607294" y="134465"/>
                    </a:cubicBezTo>
                    <a:cubicBezTo>
                      <a:pt x="586580" y="134465"/>
                      <a:pt x="590995" y="127334"/>
                      <a:pt x="590995" y="118166"/>
                    </a:cubicBezTo>
                    <a:cubicBezTo>
                      <a:pt x="590995" y="108998"/>
                      <a:pt x="598125" y="101867"/>
                      <a:pt x="607294" y="101867"/>
                    </a:cubicBezTo>
                    <a:cubicBezTo>
                      <a:pt x="616461" y="101867"/>
                      <a:pt x="650417" y="78438"/>
                      <a:pt x="673507" y="61120"/>
                    </a:cubicBezTo>
                    <a:lnTo>
                      <a:pt x="679280" y="57046"/>
                    </a:lnTo>
                    <a:cubicBezTo>
                      <a:pt x="702709" y="40068"/>
                      <a:pt x="723761" y="25127"/>
                      <a:pt x="743796" y="14261"/>
                    </a:cubicBezTo>
                    <a:cubicBezTo>
                      <a:pt x="762131" y="4754"/>
                      <a:pt x="777412" y="0"/>
                      <a:pt x="790655" y="0"/>
                    </a:cubicBezTo>
                    <a:cubicBezTo>
                      <a:pt x="822913" y="0"/>
                      <a:pt x="843286" y="25467"/>
                      <a:pt x="844304" y="26485"/>
                    </a:cubicBezTo>
                    <a:cubicBezTo>
                      <a:pt x="849059" y="32597"/>
                      <a:pt x="849059" y="41426"/>
                      <a:pt x="843625" y="47199"/>
                    </a:cubicBezTo>
                    <a:lnTo>
                      <a:pt x="701011" y="210186"/>
                    </a:lnTo>
                    <a:cubicBezTo>
                      <a:pt x="699653" y="211545"/>
                      <a:pt x="698294" y="212903"/>
                      <a:pt x="696597" y="213921"/>
                    </a:cubicBezTo>
                    <a:cubicBezTo>
                      <a:pt x="677242" y="224448"/>
                      <a:pt x="504407" y="317826"/>
                      <a:pt x="444306" y="317826"/>
                    </a:cubicBezTo>
                    <a:cubicBezTo>
                      <a:pt x="384203" y="317826"/>
                      <a:pt x="342438" y="306621"/>
                      <a:pt x="285053" y="295755"/>
                    </a:cubicBezTo>
                    <a:cubicBezTo>
                      <a:pt x="235138" y="286247"/>
                      <a:pt x="187600" y="277079"/>
                      <a:pt x="159077" y="277079"/>
                    </a:cubicBezTo>
                    <a:cubicBezTo>
                      <a:pt x="87090" y="277079"/>
                      <a:pt x="31063" y="370118"/>
                      <a:pt x="30384" y="370797"/>
                    </a:cubicBezTo>
                    <a:cubicBezTo>
                      <a:pt x="27328" y="375891"/>
                      <a:pt x="21895" y="378607"/>
                      <a:pt x="16463" y="378607"/>
                    </a:cubicBezTo>
                    <a:close/>
                  </a:path>
                </a:pathLst>
              </a:custGeom>
              <a:grpFill/>
              <a:ln w="3393" cap="flat">
                <a:noFill/>
                <a:prstDash val="solid"/>
                <a:miter/>
              </a:ln>
            </p:spPr>
            <p:txBody>
              <a:bodyPr rtlCol="0" anchor="ctr"/>
              <a:lstStyle/>
              <a:p>
                <a:endParaRPr lang="de-DE" dirty="0">
                  <a:solidFill>
                    <a:schemeClr val="bg1"/>
                  </a:solidFill>
                </a:endParaRPr>
              </a:p>
            </p:txBody>
          </p:sp>
          <p:sp>
            <p:nvSpPr>
              <p:cNvPr id="41" name="Freeform 40">
                <a:extLst>
                  <a:ext uri="{FF2B5EF4-FFF2-40B4-BE49-F238E27FC236}">
                    <a16:creationId xmlns:a16="http://schemas.microsoft.com/office/drawing/2014/main" id="{5D47E097-1190-5180-A6CB-12D7AF894B88}"/>
                  </a:ext>
                </a:extLst>
              </p:cNvPr>
              <p:cNvSpPr/>
              <p:nvPr/>
            </p:nvSpPr>
            <p:spPr>
              <a:xfrm>
                <a:off x="7236754" y="1470341"/>
                <a:ext cx="908713" cy="317826"/>
              </a:xfrm>
              <a:custGeom>
                <a:avLst/>
                <a:gdLst>
                  <a:gd name="connsiteX0" fmla="*/ 16184 w 908713"/>
                  <a:gd name="connsiteY0" fmla="*/ 317826 h 317826"/>
                  <a:gd name="connsiteX1" fmla="*/ 2941 w 908713"/>
                  <a:gd name="connsiteY1" fmla="*/ 311035 h 317826"/>
                  <a:gd name="connsiteX2" fmla="*/ 6676 w 908713"/>
                  <a:gd name="connsiteY2" fmla="*/ 288285 h 317826"/>
                  <a:gd name="connsiteX3" fmla="*/ 146914 w 908713"/>
                  <a:gd name="connsiteY3" fmla="*/ 188115 h 317826"/>
                  <a:gd name="connsiteX4" fmla="*/ 403280 w 908713"/>
                  <a:gd name="connsiteY4" fmla="*/ 0 h 317826"/>
                  <a:gd name="connsiteX5" fmla="*/ 448780 w 908713"/>
                  <a:gd name="connsiteY5" fmla="*/ 4414 h 317826"/>
                  <a:gd name="connsiteX6" fmla="*/ 596488 w 908713"/>
                  <a:gd name="connsiteY6" fmla="*/ 84550 h 317826"/>
                  <a:gd name="connsiteX7" fmla="*/ 710920 w 908713"/>
                  <a:gd name="connsiteY7" fmla="*/ 141596 h 317826"/>
                  <a:gd name="connsiteX8" fmla="*/ 831123 w 908713"/>
                  <a:gd name="connsiteY8" fmla="*/ 122241 h 317826"/>
                  <a:gd name="connsiteX9" fmla="*/ 907863 w 908713"/>
                  <a:gd name="connsiteY9" fmla="*/ 174193 h 317826"/>
                  <a:gd name="connsiteX10" fmla="*/ 901072 w 908713"/>
                  <a:gd name="connsiteY10" fmla="*/ 193208 h 317826"/>
                  <a:gd name="connsiteX11" fmla="*/ 708882 w 908713"/>
                  <a:gd name="connsiteY11" fmla="*/ 277419 h 317826"/>
                  <a:gd name="connsiteX12" fmla="*/ 540801 w 908713"/>
                  <a:gd name="connsiteY12" fmla="*/ 235653 h 317826"/>
                  <a:gd name="connsiteX13" fmla="*/ 530614 w 908713"/>
                  <a:gd name="connsiteY13" fmla="*/ 214940 h 317826"/>
                  <a:gd name="connsiteX14" fmla="*/ 551328 w 908713"/>
                  <a:gd name="connsiteY14" fmla="*/ 204753 h 317826"/>
                  <a:gd name="connsiteX15" fmla="*/ 709222 w 908713"/>
                  <a:gd name="connsiteY15" fmla="*/ 244482 h 317826"/>
                  <a:gd name="connsiteX16" fmla="*/ 870851 w 908713"/>
                  <a:gd name="connsiteY16" fmla="*/ 173514 h 317826"/>
                  <a:gd name="connsiteX17" fmla="*/ 831463 w 908713"/>
                  <a:gd name="connsiteY17" fmla="*/ 154838 h 317826"/>
                  <a:gd name="connsiteX18" fmla="*/ 713296 w 908713"/>
                  <a:gd name="connsiteY18" fmla="*/ 174533 h 317826"/>
                  <a:gd name="connsiteX19" fmla="*/ 701751 w 908713"/>
                  <a:gd name="connsiteY19" fmla="*/ 173175 h 317826"/>
                  <a:gd name="connsiteX20" fmla="*/ 579510 w 908713"/>
                  <a:gd name="connsiteY20" fmla="*/ 112054 h 317826"/>
                  <a:gd name="connsiteX21" fmla="*/ 574757 w 908713"/>
                  <a:gd name="connsiteY21" fmla="*/ 108319 h 317826"/>
                  <a:gd name="connsiteX22" fmla="*/ 442669 w 908713"/>
                  <a:gd name="connsiteY22" fmla="*/ 35993 h 317826"/>
                  <a:gd name="connsiteX23" fmla="*/ 403280 w 908713"/>
                  <a:gd name="connsiteY23" fmla="*/ 32258 h 317826"/>
                  <a:gd name="connsiteX24" fmla="*/ 172381 w 908713"/>
                  <a:gd name="connsiteY24" fmla="*/ 208489 h 317826"/>
                  <a:gd name="connsiteX25" fmla="*/ 168306 w 908713"/>
                  <a:gd name="connsiteY25" fmla="*/ 212903 h 317826"/>
                  <a:gd name="connsiteX26" fmla="*/ 25692 w 908713"/>
                  <a:gd name="connsiteY26" fmla="*/ 314770 h 317826"/>
                  <a:gd name="connsiteX27" fmla="*/ 16184 w 908713"/>
                  <a:gd name="connsiteY27" fmla="*/ 317826 h 317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908713" h="317826">
                    <a:moveTo>
                      <a:pt x="16184" y="317826"/>
                    </a:moveTo>
                    <a:cubicBezTo>
                      <a:pt x="11090" y="317826"/>
                      <a:pt x="5997" y="315449"/>
                      <a:pt x="2941" y="311035"/>
                    </a:cubicBezTo>
                    <a:cubicBezTo>
                      <a:pt x="-2152" y="303565"/>
                      <a:pt x="-455" y="293378"/>
                      <a:pt x="6676" y="288285"/>
                    </a:cubicBezTo>
                    <a:lnTo>
                      <a:pt x="146914" y="188115"/>
                    </a:lnTo>
                    <a:cubicBezTo>
                      <a:pt x="162873" y="164346"/>
                      <a:pt x="279681" y="0"/>
                      <a:pt x="403280" y="0"/>
                    </a:cubicBezTo>
                    <a:cubicBezTo>
                      <a:pt x="526879" y="0"/>
                      <a:pt x="434180" y="1358"/>
                      <a:pt x="448780" y="4414"/>
                    </a:cubicBezTo>
                    <a:cubicBezTo>
                      <a:pt x="529595" y="20034"/>
                      <a:pt x="584943" y="72665"/>
                      <a:pt x="596488" y="84550"/>
                    </a:cubicBezTo>
                    <a:lnTo>
                      <a:pt x="710920" y="141596"/>
                    </a:lnTo>
                    <a:cubicBezTo>
                      <a:pt x="730274" y="136842"/>
                      <a:pt x="792414" y="122241"/>
                      <a:pt x="831123" y="122241"/>
                    </a:cubicBezTo>
                    <a:cubicBezTo>
                      <a:pt x="889527" y="122241"/>
                      <a:pt x="906845" y="172156"/>
                      <a:pt x="907863" y="174193"/>
                    </a:cubicBezTo>
                    <a:cubicBezTo>
                      <a:pt x="910240" y="181324"/>
                      <a:pt x="907523" y="189134"/>
                      <a:pt x="901072" y="193208"/>
                    </a:cubicBezTo>
                    <a:cubicBezTo>
                      <a:pt x="887490" y="201697"/>
                      <a:pt x="767965" y="277419"/>
                      <a:pt x="708882" y="277419"/>
                    </a:cubicBezTo>
                    <a:cubicBezTo>
                      <a:pt x="649799" y="277419"/>
                      <a:pt x="545554" y="237351"/>
                      <a:pt x="540801" y="235653"/>
                    </a:cubicBezTo>
                    <a:cubicBezTo>
                      <a:pt x="532312" y="232597"/>
                      <a:pt x="527558" y="223429"/>
                      <a:pt x="530614" y="214940"/>
                    </a:cubicBezTo>
                    <a:cubicBezTo>
                      <a:pt x="533670" y="206451"/>
                      <a:pt x="542839" y="201697"/>
                      <a:pt x="551328" y="204753"/>
                    </a:cubicBezTo>
                    <a:cubicBezTo>
                      <a:pt x="583925" y="215959"/>
                      <a:pt x="675945" y="244482"/>
                      <a:pt x="709222" y="244482"/>
                    </a:cubicBezTo>
                    <a:cubicBezTo>
                      <a:pt x="742498" y="244482"/>
                      <a:pt x="829425" y="198981"/>
                      <a:pt x="870851" y="173514"/>
                    </a:cubicBezTo>
                    <a:cubicBezTo>
                      <a:pt x="864400" y="165025"/>
                      <a:pt x="852515" y="154838"/>
                      <a:pt x="831463" y="154838"/>
                    </a:cubicBezTo>
                    <a:cubicBezTo>
                      <a:pt x="790036" y="154838"/>
                      <a:pt x="713975" y="174533"/>
                      <a:pt x="713296" y="174533"/>
                    </a:cubicBezTo>
                    <a:cubicBezTo>
                      <a:pt x="709561" y="175551"/>
                      <a:pt x="705486" y="175212"/>
                      <a:pt x="701751" y="173175"/>
                    </a:cubicBezTo>
                    <a:lnTo>
                      <a:pt x="579510" y="112054"/>
                    </a:lnTo>
                    <a:cubicBezTo>
                      <a:pt x="577812" y="111035"/>
                      <a:pt x="576115" y="110017"/>
                      <a:pt x="574757" y="108319"/>
                    </a:cubicBezTo>
                    <a:cubicBezTo>
                      <a:pt x="574417" y="107640"/>
                      <a:pt x="521106" y="51273"/>
                      <a:pt x="442669" y="35993"/>
                    </a:cubicBezTo>
                    <a:cubicBezTo>
                      <a:pt x="429766" y="33616"/>
                      <a:pt x="416862" y="32258"/>
                      <a:pt x="403280" y="32258"/>
                    </a:cubicBezTo>
                    <a:cubicBezTo>
                      <a:pt x="290207" y="32258"/>
                      <a:pt x="173399" y="206451"/>
                      <a:pt x="172381" y="208489"/>
                    </a:cubicBezTo>
                    <a:cubicBezTo>
                      <a:pt x="171362" y="210186"/>
                      <a:pt x="170004" y="211545"/>
                      <a:pt x="168306" y="212903"/>
                    </a:cubicBezTo>
                    <a:lnTo>
                      <a:pt x="25692" y="314770"/>
                    </a:lnTo>
                    <a:cubicBezTo>
                      <a:pt x="22975" y="316807"/>
                      <a:pt x="19579" y="317826"/>
                      <a:pt x="16184" y="317826"/>
                    </a:cubicBezTo>
                    <a:close/>
                  </a:path>
                </a:pathLst>
              </a:custGeom>
              <a:grpFill/>
              <a:ln w="3393" cap="flat">
                <a:noFill/>
                <a:prstDash val="solid"/>
                <a:miter/>
              </a:ln>
            </p:spPr>
            <p:txBody>
              <a:bodyPr rtlCol="0" anchor="ctr"/>
              <a:lstStyle/>
              <a:p>
                <a:endParaRPr lang="de-DE" dirty="0">
                  <a:solidFill>
                    <a:schemeClr val="bg1"/>
                  </a:solidFill>
                </a:endParaRPr>
              </a:p>
            </p:txBody>
          </p:sp>
          <p:sp>
            <p:nvSpPr>
              <p:cNvPr id="42" name="Freeform 41">
                <a:extLst>
                  <a:ext uri="{FF2B5EF4-FFF2-40B4-BE49-F238E27FC236}">
                    <a16:creationId xmlns:a16="http://schemas.microsoft.com/office/drawing/2014/main" id="{2E4C1E44-586F-2F70-7563-B92333982FDD}"/>
                  </a:ext>
                </a:extLst>
              </p:cNvPr>
              <p:cNvSpPr/>
              <p:nvPr/>
            </p:nvSpPr>
            <p:spPr>
              <a:xfrm>
                <a:off x="8173724" y="1450646"/>
                <a:ext cx="147992" cy="126655"/>
              </a:xfrm>
              <a:custGeom>
                <a:avLst/>
                <a:gdLst>
                  <a:gd name="connsiteX0" fmla="*/ 99585 w 147992"/>
                  <a:gd name="connsiteY0" fmla="*/ 125636 h 126655"/>
                  <a:gd name="connsiteX1" fmla="*/ 96530 w 147992"/>
                  <a:gd name="connsiteY1" fmla="*/ 125636 h 126655"/>
                  <a:gd name="connsiteX2" fmla="*/ 83626 w 147992"/>
                  <a:gd name="connsiteY2" fmla="*/ 106621 h 126655"/>
                  <a:gd name="connsiteX3" fmla="*/ 98227 w 147992"/>
                  <a:gd name="connsiteY3" fmla="*/ 33277 h 126655"/>
                  <a:gd name="connsiteX4" fmla="*/ 29976 w 147992"/>
                  <a:gd name="connsiteY4" fmla="*/ 86248 h 126655"/>
                  <a:gd name="connsiteX5" fmla="*/ 7226 w 147992"/>
                  <a:gd name="connsiteY5" fmla="*/ 91002 h 126655"/>
                  <a:gd name="connsiteX6" fmla="*/ 2811 w 147992"/>
                  <a:gd name="connsiteY6" fmla="*/ 68251 h 126655"/>
                  <a:gd name="connsiteX7" fmla="*/ 118261 w 147992"/>
                  <a:gd name="connsiteY7" fmla="*/ 0 h 126655"/>
                  <a:gd name="connsiteX8" fmla="*/ 130824 w 147992"/>
                  <a:gd name="connsiteY8" fmla="*/ 6112 h 126655"/>
                  <a:gd name="connsiteX9" fmla="*/ 134220 w 147992"/>
                  <a:gd name="connsiteY9" fmla="*/ 19694 h 126655"/>
                  <a:gd name="connsiteX10" fmla="*/ 115544 w 147992"/>
                  <a:gd name="connsiteY10" fmla="*/ 113412 h 126655"/>
                  <a:gd name="connsiteX11" fmla="*/ 99585 w 147992"/>
                  <a:gd name="connsiteY11" fmla="*/ 126655 h 126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7992" h="126655">
                    <a:moveTo>
                      <a:pt x="99585" y="125636"/>
                    </a:moveTo>
                    <a:cubicBezTo>
                      <a:pt x="98566" y="125636"/>
                      <a:pt x="97548" y="125636"/>
                      <a:pt x="96530" y="125636"/>
                    </a:cubicBezTo>
                    <a:cubicBezTo>
                      <a:pt x="87701" y="123939"/>
                      <a:pt x="81928" y="115450"/>
                      <a:pt x="83626" y="106621"/>
                    </a:cubicBezTo>
                    <a:lnTo>
                      <a:pt x="98227" y="33277"/>
                    </a:lnTo>
                    <a:cubicBezTo>
                      <a:pt x="68346" y="35993"/>
                      <a:pt x="55783" y="47199"/>
                      <a:pt x="29976" y="86248"/>
                    </a:cubicBezTo>
                    <a:cubicBezTo>
                      <a:pt x="24883" y="93718"/>
                      <a:pt x="15036" y="95755"/>
                      <a:pt x="7226" y="91002"/>
                    </a:cubicBezTo>
                    <a:cubicBezTo>
                      <a:pt x="-244" y="85908"/>
                      <a:pt x="-2282" y="76061"/>
                      <a:pt x="2811" y="68251"/>
                    </a:cubicBezTo>
                    <a:cubicBezTo>
                      <a:pt x="37446" y="15959"/>
                      <a:pt x="57819" y="0"/>
                      <a:pt x="118261" y="0"/>
                    </a:cubicBezTo>
                    <a:cubicBezTo>
                      <a:pt x="178702" y="0"/>
                      <a:pt x="127769" y="2037"/>
                      <a:pt x="130824" y="6112"/>
                    </a:cubicBezTo>
                    <a:cubicBezTo>
                      <a:pt x="133881" y="9847"/>
                      <a:pt x="135239" y="14941"/>
                      <a:pt x="134220" y="19694"/>
                    </a:cubicBezTo>
                    <a:lnTo>
                      <a:pt x="115544" y="113412"/>
                    </a:lnTo>
                    <a:cubicBezTo>
                      <a:pt x="113847" y="121222"/>
                      <a:pt x="107055" y="126655"/>
                      <a:pt x="99585" y="126655"/>
                    </a:cubicBezTo>
                    <a:close/>
                  </a:path>
                </a:pathLst>
              </a:custGeom>
              <a:grpFill/>
              <a:ln w="3393" cap="flat">
                <a:noFill/>
                <a:prstDash val="solid"/>
                <a:miter/>
              </a:ln>
            </p:spPr>
            <p:txBody>
              <a:bodyPr rtlCol="0" anchor="ctr"/>
              <a:lstStyle/>
              <a:p>
                <a:endParaRPr lang="de-DE" dirty="0">
                  <a:solidFill>
                    <a:schemeClr val="bg1"/>
                  </a:solidFill>
                </a:endParaRPr>
              </a:p>
            </p:txBody>
          </p:sp>
          <p:sp>
            <p:nvSpPr>
              <p:cNvPr id="43" name="Freeform 42">
                <a:extLst>
                  <a:ext uri="{FF2B5EF4-FFF2-40B4-BE49-F238E27FC236}">
                    <a16:creationId xmlns:a16="http://schemas.microsoft.com/office/drawing/2014/main" id="{B9DEECB6-5C22-843B-35EF-A5FB72C56F69}"/>
                  </a:ext>
                </a:extLst>
              </p:cNvPr>
              <p:cNvSpPr/>
              <p:nvPr/>
            </p:nvSpPr>
            <p:spPr>
              <a:xfrm>
                <a:off x="7666079" y="1388507"/>
                <a:ext cx="213901" cy="118505"/>
              </a:xfrm>
              <a:custGeom>
                <a:avLst/>
                <a:gdLst>
                  <a:gd name="connsiteX0" fmla="*/ 16399 w 213901"/>
                  <a:gd name="connsiteY0" fmla="*/ 118506 h 118505"/>
                  <a:gd name="connsiteX1" fmla="*/ 1459 w 213901"/>
                  <a:gd name="connsiteY1" fmla="*/ 108998 h 118505"/>
                  <a:gd name="connsiteX2" fmla="*/ 9268 w 213901"/>
                  <a:gd name="connsiteY2" fmla="*/ 87266 h 118505"/>
                  <a:gd name="connsiteX3" fmla="*/ 58165 w 213901"/>
                  <a:gd name="connsiteY3" fmla="*/ 50255 h 118505"/>
                  <a:gd name="connsiteX4" fmla="*/ 136602 w 213901"/>
                  <a:gd name="connsiteY4" fmla="*/ 0 h 118505"/>
                  <a:gd name="connsiteX5" fmla="*/ 155278 w 213901"/>
                  <a:gd name="connsiteY5" fmla="*/ 4754 h 118505"/>
                  <a:gd name="connsiteX6" fmla="*/ 188555 w 213901"/>
                  <a:gd name="connsiteY6" fmla="*/ 29881 h 118505"/>
                  <a:gd name="connsiteX7" fmla="*/ 201798 w 213901"/>
                  <a:gd name="connsiteY7" fmla="*/ 41087 h 118505"/>
                  <a:gd name="connsiteX8" fmla="*/ 213683 w 213901"/>
                  <a:gd name="connsiteY8" fmla="*/ 59762 h 118505"/>
                  <a:gd name="connsiteX9" fmla="*/ 194667 w 213901"/>
                  <a:gd name="connsiteY9" fmla="*/ 73005 h 118505"/>
                  <a:gd name="connsiteX10" fmla="*/ 166484 w 213901"/>
                  <a:gd name="connsiteY10" fmla="*/ 53990 h 118505"/>
                  <a:gd name="connsiteX11" fmla="*/ 141017 w 213901"/>
                  <a:gd name="connsiteY11" fmla="*/ 33956 h 118505"/>
                  <a:gd name="connsiteX12" fmla="*/ 141017 w 213901"/>
                  <a:gd name="connsiteY12" fmla="*/ 33956 h 118505"/>
                  <a:gd name="connsiteX13" fmla="*/ 136942 w 213901"/>
                  <a:gd name="connsiteY13" fmla="*/ 32598 h 118505"/>
                  <a:gd name="connsiteX14" fmla="*/ 78878 w 213901"/>
                  <a:gd name="connsiteY14" fmla="*/ 75382 h 118505"/>
                  <a:gd name="connsiteX15" fmla="*/ 22850 w 213901"/>
                  <a:gd name="connsiteY15" fmla="*/ 116808 h 118505"/>
                  <a:gd name="connsiteX16" fmla="*/ 16059 w 213901"/>
                  <a:gd name="connsiteY16" fmla="*/ 118166 h 118505"/>
                  <a:gd name="connsiteX17" fmla="*/ 200779 w 213901"/>
                  <a:gd name="connsiteY17" fmla="*/ 41426 h 118505"/>
                  <a:gd name="connsiteX18" fmla="*/ 200779 w 213901"/>
                  <a:gd name="connsiteY18" fmla="*/ 41426 h 118505"/>
                  <a:gd name="connsiteX19" fmla="*/ 200779 w 213901"/>
                  <a:gd name="connsiteY19" fmla="*/ 41426 h 1185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13901" h="118505">
                    <a:moveTo>
                      <a:pt x="16399" y="118506"/>
                    </a:moveTo>
                    <a:cubicBezTo>
                      <a:pt x="10287" y="118506"/>
                      <a:pt x="4515" y="115110"/>
                      <a:pt x="1459" y="108998"/>
                    </a:cubicBezTo>
                    <a:cubicBezTo>
                      <a:pt x="-2276" y="100849"/>
                      <a:pt x="1459" y="91001"/>
                      <a:pt x="9268" y="87266"/>
                    </a:cubicBezTo>
                    <a:cubicBezTo>
                      <a:pt x="19116" y="82852"/>
                      <a:pt x="39828" y="65535"/>
                      <a:pt x="58165" y="50255"/>
                    </a:cubicBezTo>
                    <a:cubicBezTo>
                      <a:pt x="100270" y="15280"/>
                      <a:pt x="120643" y="0"/>
                      <a:pt x="136602" y="0"/>
                    </a:cubicBezTo>
                    <a:cubicBezTo>
                      <a:pt x="152562" y="0"/>
                      <a:pt x="148827" y="1698"/>
                      <a:pt x="155278" y="4754"/>
                    </a:cubicBezTo>
                    <a:cubicBezTo>
                      <a:pt x="167503" y="10526"/>
                      <a:pt x="178708" y="20713"/>
                      <a:pt x="188555" y="29881"/>
                    </a:cubicBezTo>
                    <a:cubicBezTo>
                      <a:pt x="192969" y="33956"/>
                      <a:pt x="199082" y="39389"/>
                      <a:pt x="201798" y="41087"/>
                    </a:cubicBezTo>
                    <a:cubicBezTo>
                      <a:pt x="209947" y="43124"/>
                      <a:pt x="215041" y="51273"/>
                      <a:pt x="213683" y="59762"/>
                    </a:cubicBezTo>
                    <a:cubicBezTo>
                      <a:pt x="211985" y="68591"/>
                      <a:pt x="203835" y="74703"/>
                      <a:pt x="194667" y="73005"/>
                    </a:cubicBezTo>
                    <a:cubicBezTo>
                      <a:pt x="185499" y="71307"/>
                      <a:pt x="177689" y="64176"/>
                      <a:pt x="166484" y="53990"/>
                    </a:cubicBezTo>
                    <a:cubicBezTo>
                      <a:pt x="158674" y="46859"/>
                      <a:pt x="148487" y="37691"/>
                      <a:pt x="141017" y="33956"/>
                    </a:cubicBezTo>
                    <a:cubicBezTo>
                      <a:pt x="141017" y="33956"/>
                      <a:pt x="141017" y="33956"/>
                      <a:pt x="141017" y="33956"/>
                    </a:cubicBezTo>
                    <a:cubicBezTo>
                      <a:pt x="138980" y="32937"/>
                      <a:pt x="137621" y="32598"/>
                      <a:pt x="136942" y="32598"/>
                    </a:cubicBezTo>
                    <a:cubicBezTo>
                      <a:pt x="127435" y="34974"/>
                      <a:pt x="96874" y="60102"/>
                      <a:pt x="78878" y="75382"/>
                    </a:cubicBezTo>
                    <a:cubicBezTo>
                      <a:pt x="56127" y="94057"/>
                      <a:pt x="36433" y="110356"/>
                      <a:pt x="22850" y="116808"/>
                    </a:cubicBezTo>
                    <a:cubicBezTo>
                      <a:pt x="20474" y="117827"/>
                      <a:pt x="18437" y="118166"/>
                      <a:pt x="16059" y="118166"/>
                    </a:cubicBezTo>
                    <a:close/>
                    <a:moveTo>
                      <a:pt x="200779" y="41426"/>
                    </a:moveTo>
                    <a:cubicBezTo>
                      <a:pt x="200779" y="41426"/>
                      <a:pt x="200779" y="41426"/>
                      <a:pt x="200779" y="41426"/>
                    </a:cubicBezTo>
                    <a:cubicBezTo>
                      <a:pt x="200779" y="41426"/>
                      <a:pt x="200779" y="41426"/>
                      <a:pt x="200779" y="41426"/>
                    </a:cubicBezTo>
                    <a:close/>
                  </a:path>
                </a:pathLst>
              </a:custGeom>
              <a:grpFill/>
              <a:ln w="3393" cap="flat">
                <a:noFill/>
                <a:prstDash val="solid"/>
                <a:miter/>
              </a:ln>
            </p:spPr>
            <p:txBody>
              <a:bodyPr rtlCol="0" anchor="ctr"/>
              <a:lstStyle/>
              <a:p>
                <a:endParaRPr lang="de-DE" dirty="0">
                  <a:solidFill>
                    <a:schemeClr val="bg1"/>
                  </a:solidFill>
                </a:endParaRPr>
              </a:p>
            </p:txBody>
          </p:sp>
          <p:sp>
            <p:nvSpPr>
              <p:cNvPr id="44" name="Freeform 43">
                <a:extLst>
                  <a:ext uri="{FF2B5EF4-FFF2-40B4-BE49-F238E27FC236}">
                    <a16:creationId xmlns:a16="http://schemas.microsoft.com/office/drawing/2014/main" id="{83E0BBE0-F89D-D63D-B91B-580C3EB844DA}"/>
                  </a:ext>
                </a:extLst>
              </p:cNvPr>
              <p:cNvSpPr/>
              <p:nvPr/>
            </p:nvSpPr>
            <p:spPr>
              <a:xfrm>
                <a:off x="7798183" y="1307353"/>
                <a:ext cx="246010" cy="117486"/>
              </a:xfrm>
              <a:custGeom>
                <a:avLst/>
                <a:gdLst>
                  <a:gd name="connsiteX0" fmla="*/ 16383 w 246010"/>
                  <a:gd name="connsiteY0" fmla="*/ 117487 h 117486"/>
                  <a:gd name="connsiteX1" fmla="*/ 4838 w 246010"/>
                  <a:gd name="connsiteY1" fmla="*/ 112733 h 117486"/>
                  <a:gd name="connsiteX2" fmla="*/ 4838 w 246010"/>
                  <a:gd name="connsiteY2" fmla="*/ 89643 h 117486"/>
                  <a:gd name="connsiteX3" fmla="*/ 4838 w 246010"/>
                  <a:gd name="connsiteY3" fmla="*/ 89643 h 117486"/>
                  <a:gd name="connsiteX4" fmla="*/ 127079 w 246010"/>
                  <a:gd name="connsiteY4" fmla="*/ 0 h 117486"/>
                  <a:gd name="connsiteX5" fmla="*/ 209592 w 246010"/>
                  <a:gd name="connsiteY5" fmla="*/ 44822 h 117486"/>
                  <a:gd name="connsiteX6" fmla="*/ 234719 w 246010"/>
                  <a:gd name="connsiteY6" fmla="*/ 62818 h 117486"/>
                  <a:gd name="connsiteX7" fmla="*/ 245246 w 246010"/>
                  <a:gd name="connsiteY7" fmla="*/ 83192 h 117486"/>
                  <a:gd name="connsiteX8" fmla="*/ 224872 w 246010"/>
                  <a:gd name="connsiteY8" fmla="*/ 93718 h 117486"/>
                  <a:gd name="connsiteX9" fmla="*/ 189558 w 246010"/>
                  <a:gd name="connsiteY9" fmla="*/ 70288 h 117486"/>
                  <a:gd name="connsiteX10" fmla="*/ 127079 w 246010"/>
                  <a:gd name="connsiteY10" fmla="*/ 32258 h 117486"/>
                  <a:gd name="connsiteX11" fmla="*/ 28268 w 246010"/>
                  <a:gd name="connsiteY11" fmla="*/ 112054 h 117486"/>
                  <a:gd name="connsiteX12" fmla="*/ 27929 w 246010"/>
                  <a:gd name="connsiteY12" fmla="*/ 112394 h 117486"/>
                  <a:gd name="connsiteX13" fmla="*/ 16383 w 246010"/>
                  <a:gd name="connsiteY13" fmla="*/ 117147 h 1174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46010" h="117486">
                    <a:moveTo>
                      <a:pt x="16383" y="117487"/>
                    </a:moveTo>
                    <a:cubicBezTo>
                      <a:pt x="12309" y="117487"/>
                      <a:pt x="8234" y="115789"/>
                      <a:pt x="4838" y="112733"/>
                    </a:cubicBezTo>
                    <a:cubicBezTo>
                      <a:pt x="-1613" y="106282"/>
                      <a:pt x="-1613" y="96095"/>
                      <a:pt x="4838" y="89643"/>
                    </a:cubicBezTo>
                    <a:lnTo>
                      <a:pt x="4838" y="89643"/>
                    </a:lnTo>
                    <a:cubicBezTo>
                      <a:pt x="30645" y="62479"/>
                      <a:pt x="94481" y="0"/>
                      <a:pt x="127079" y="0"/>
                    </a:cubicBezTo>
                    <a:cubicBezTo>
                      <a:pt x="159677" y="0"/>
                      <a:pt x="176655" y="19355"/>
                      <a:pt x="209592" y="44822"/>
                    </a:cubicBezTo>
                    <a:cubicBezTo>
                      <a:pt x="218760" y="51952"/>
                      <a:pt x="230984" y="61460"/>
                      <a:pt x="234719" y="62818"/>
                    </a:cubicBezTo>
                    <a:cubicBezTo>
                      <a:pt x="243208" y="65535"/>
                      <a:pt x="247962" y="74703"/>
                      <a:pt x="245246" y="83192"/>
                    </a:cubicBezTo>
                    <a:cubicBezTo>
                      <a:pt x="242529" y="91681"/>
                      <a:pt x="233361" y="96434"/>
                      <a:pt x="224872" y="93718"/>
                    </a:cubicBezTo>
                    <a:cubicBezTo>
                      <a:pt x="216722" y="91001"/>
                      <a:pt x="207215" y="83871"/>
                      <a:pt x="189558" y="70288"/>
                    </a:cubicBezTo>
                    <a:cubicBezTo>
                      <a:pt x="172241" y="57046"/>
                      <a:pt x="140322" y="32258"/>
                      <a:pt x="127079" y="32258"/>
                    </a:cubicBezTo>
                    <a:cubicBezTo>
                      <a:pt x="116214" y="32258"/>
                      <a:pt x="73769" y="64516"/>
                      <a:pt x="28268" y="112054"/>
                    </a:cubicBezTo>
                    <a:cubicBezTo>
                      <a:pt x="28268" y="112054"/>
                      <a:pt x="28268" y="112054"/>
                      <a:pt x="27929" y="112394"/>
                    </a:cubicBezTo>
                    <a:cubicBezTo>
                      <a:pt x="24872" y="115450"/>
                      <a:pt x="20458" y="117147"/>
                      <a:pt x="16383" y="117147"/>
                    </a:cubicBezTo>
                    <a:close/>
                  </a:path>
                </a:pathLst>
              </a:custGeom>
              <a:grpFill/>
              <a:ln w="3393" cap="flat">
                <a:noFill/>
                <a:prstDash val="solid"/>
                <a:miter/>
              </a:ln>
            </p:spPr>
            <p:txBody>
              <a:bodyPr rtlCol="0" anchor="ctr"/>
              <a:lstStyle/>
              <a:p>
                <a:endParaRPr lang="de-DE" dirty="0">
                  <a:solidFill>
                    <a:schemeClr val="bg1"/>
                  </a:solidFill>
                </a:endParaRPr>
              </a:p>
            </p:txBody>
          </p:sp>
          <p:sp>
            <p:nvSpPr>
              <p:cNvPr id="45" name="Freeform 44">
                <a:extLst>
                  <a:ext uri="{FF2B5EF4-FFF2-40B4-BE49-F238E27FC236}">
                    <a16:creationId xmlns:a16="http://schemas.microsoft.com/office/drawing/2014/main" id="{391334EF-18FD-26A7-7B8D-6071681EA9C1}"/>
                  </a:ext>
                </a:extLst>
              </p:cNvPr>
              <p:cNvSpPr/>
              <p:nvPr/>
            </p:nvSpPr>
            <p:spPr>
              <a:xfrm>
                <a:off x="7970199" y="1368473"/>
                <a:ext cx="256590" cy="251839"/>
              </a:xfrm>
              <a:custGeom>
                <a:avLst/>
                <a:gdLst>
                  <a:gd name="connsiteX0" fmla="*/ 240292 w 256590"/>
                  <a:gd name="connsiteY0" fmla="*/ 249235 h 251839"/>
                  <a:gd name="connsiteX1" fmla="*/ 223993 w 256590"/>
                  <a:gd name="connsiteY1" fmla="*/ 232937 h 251839"/>
                  <a:gd name="connsiteX2" fmla="*/ 205657 w 256590"/>
                  <a:gd name="connsiteY2" fmla="*/ 167062 h 251839"/>
                  <a:gd name="connsiteX3" fmla="*/ 158798 w 256590"/>
                  <a:gd name="connsiteY3" fmla="*/ 111035 h 251839"/>
                  <a:gd name="connsiteX4" fmla="*/ 136727 w 256590"/>
                  <a:gd name="connsiteY4" fmla="*/ 85908 h 251839"/>
                  <a:gd name="connsiteX5" fmla="*/ 77304 w 256590"/>
                  <a:gd name="connsiteY5" fmla="*/ 32597 h 251839"/>
                  <a:gd name="connsiteX6" fmla="*/ 66098 w 256590"/>
                  <a:gd name="connsiteY6" fmla="*/ 34974 h 251839"/>
                  <a:gd name="connsiteX7" fmla="*/ 29426 w 256590"/>
                  <a:gd name="connsiteY7" fmla="*/ 66553 h 251839"/>
                  <a:gd name="connsiteX8" fmla="*/ 6676 w 256590"/>
                  <a:gd name="connsiteY8" fmla="*/ 69949 h 251839"/>
                  <a:gd name="connsiteX9" fmla="*/ 2941 w 256590"/>
                  <a:gd name="connsiteY9" fmla="*/ 47199 h 251839"/>
                  <a:gd name="connsiteX10" fmla="*/ 53535 w 256590"/>
                  <a:gd name="connsiteY10" fmla="*/ 4754 h 251839"/>
                  <a:gd name="connsiteX11" fmla="*/ 53875 w 256590"/>
                  <a:gd name="connsiteY11" fmla="*/ 4754 h 251839"/>
                  <a:gd name="connsiteX12" fmla="*/ 77304 w 256590"/>
                  <a:gd name="connsiteY12" fmla="*/ 0 h 251839"/>
                  <a:gd name="connsiteX13" fmla="*/ 164231 w 256590"/>
                  <a:gd name="connsiteY13" fmla="*/ 68251 h 251839"/>
                  <a:gd name="connsiteX14" fmla="*/ 165589 w 256590"/>
                  <a:gd name="connsiteY14" fmla="*/ 70628 h 251839"/>
                  <a:gd name="connsiteX15" fmla="*/ 181548 w 256590"/>
                  <a:gd name="connsiteY15" fmla="*/ 87606 h 251839"/>
                  <a:gd name="connsiteX16" fmla="*/ 233840 w 256590"/>
                  <a:gd name="connsiteY16" fmla="*/ 150764 h 251839"/>
                  <a:gd name="connsiteX17" fmla="*/ 256591 w 256590"/>
                  <a:gd name="connsiteY17" fmla="*/ 232937 h 251839"/>
                  <a:gd name="connsiteX18" fmla="*/ 240292 w 256590"/>
                  <a:gd name="connsiteY18" fmla="*/ 249235 h 251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56590" h="251839">
                    <a:moveTo>
                      <a:pt x="240292" y="249235"/>
                    </a:moveTo>
                    <a:cubicBezTo>
                      <a:pt x="231124" y="249235"/>
                      <a:pt x="223993" y="242105"/>
                      <a:pt x="223993" y="232937"/>
                    </a:cubicBezTo>
                    <a:cubicBezTo>
                      <a:pt x="223993" y="209847"/>
                      <a:pt x="217881" y="188455"/>
                      <a:pt x="205657" y="167062"/>
                    </a:cubicBezTo>
                    <a:cubicBezTo>
                      <a:pt x="191735" y="143293"/>
                      <a:pt x="172720" y="124618"/>
                      <a:pt x="158798" y="111035"/>
                    </a:cubicBezTo>
                    <a:cubicBezTo>
                      <a:pt x="148611" y="100849"/>
                      <a:pt x="140801" y="93378"/>
                      <a:pt x="136727" y="85908"/>
                    </a:cubicBezTo>
                    <a:cubicBezTo>
                      <a:pt x="120767" y="63158"/>
                      <a:pt x="91905" y="32597"/>
                      <a:pt x="77304" y="32597"/>
                    </a:cubicBezTo>
                    <a:cubicBezTo>
                      <a:pt x="62703" y="32597"/>
                      <a:pt x="70513" y="33277"/>
                      <a:pt x="66098" y="34974"/>
                    </a:cubicBezTo>
                    <a:cubicBezTo>
                      <a:pt x="49799" y="41766"/>
                      <a:pt x="34180" y="60102"/>
                      <a:pt x="29426" y="66553"/>
                    </a:cubicBezTo>
                    <a:cubicBezTo>
                      <a:pt x="23993" y="73684"/>
                      <a:pt x="13807" y="75382"/>
                      <a:pt x="6676" y="69949"/>
                    </a:cubicBezTo>
                    <a:cubicBezTo>
                      <a:pt x="-455" y="64516"/>
                      <a:pt x="-2152" y="54329"/>
                      <a:pt x="2941" y="47199"/>
                    </a:cubicBezTo>
                    <a:cubicBezTo>
                      <a:pt x="3959" y="45840"/>
                      <a:pt x="25351" y="16638"/>
                      <a:pt x="53535" y="4754"/>
                    </a:cubicBezTo>
                    <a:cubicBezTo>
                      <a:pt x="53535" y="4754"/>
                      <a:pt x="53535" y="4754"/>
                      <a:pt x="53875" y="4754"/>
                    </a:cubicBezTo>
                    <a:cubicBezTo>
                      <a:pt x="62024" y="1358"/>
                      <a:pt x="69834" y="0"/>
                      <a:pt x="77304" y="0"/>
                    </a:cubicBezTo>
                    <a:cubicBezTo>
                      <a:pt x="115334" y="0"/>
                      <a:pt x="156421" y="56706"/>
                      <a:pt x="164231" y="68251"/>
                    </a:cubicBezTo>
                    <a:cubicBezTo>
                      <a:pt x="164910" y="68930"/>
                      <a:pt x="165249" y="69949"/>
                      <a:pt x="165589" y="70628"/>
                    </a:cubicBezTo>
                    <a:cubicBezTo>
                      <a:pt x="166947" y="73344"/>
                      <a:pt x="175097" y="81494"/>
                      <a:pt x="181548" y="87606"/>
                    </a:cubicBezTo>
                    <a:cubicBezTo>
                      <a:pt x="196828" y="102546"/>
                      <a:pt x="217881" y="123259"/>
                      <a:pt x="233840" y="150764"/>
                    </a:cubicBezTo>
                    <a:cubicBezTo>
                      <a:pt x="248781" y="176910"/>
                      <a:pt x="256591" y="204414"/>
                      <a:pt x="256591" y="232937"/>
                    </a:cubicBezTo>
                    <a:cubicBezTo>
                      <a:pt x="256591" y="261460"/>
                      <a:pt x="249460" y="249235"/>
                      <a:pt x="240292" y="249235"/>
                    </a:cubicBezTo>
                    <a:close/>
                  </a:path>
                </a:pathLst>
              </a:custGeom>
              <a:grpFill/>
              <a:ln w="3393" cap="flat">
                <a:noFill/>
                <a:prstDash val="solid"/>
                <a:miter/>
              </a:ln>
            </p:spPr>
            <p:txBody>
              <a:bodyPr rtlCol="0" anchor="ctr"/>
              <a:lstStyle/>
              <a:p>
                <a:endParaRPr lang="de-DE" dirty="0">
                  <a:solidFill>
                    <a:schemeClr val="bg1"/>
                  </a:solidFill>
                </a:endParaRPr>
              </a:p>
            </p:txBody>
          </p:sp>
          <p:sp>
            <p:nvSpPr>
              <p:cNvPr id="46" name="Freeform 45">
                <a:extLst>
                  <a:ext uri="{FF2B5EF4-FFF2-40B4-BE49-F238E27FC236}">
                    <a16:creationId xmlns:a16="http://schemas.microsoft.com/office/drawing/2014/main" id="{CA447B86-7A27-8F00-E18A-8CC612FC87E1}"/>
                  </a:ext>
                </a:extLst>
              </p:cNvPr>
              <p:cNvSpPr/>
              <p:nvPr/>
            </p:nvSpPr>
            <p:spPr>
              <a:xfrm>
                <a:off x="7908964" y="940858"/>
                <a:ext cx="297298" cy="278549"/>
              </a:xfrm>
              <a:custGeom>
                <a:avLst/>
                <a:gdLst>
                  <a:gd name="connsiteX0" fmla="*/ 91681 w 297298"/>
                  <a:gd name="connsiteY0" fmla="*/ 278210 h 278549"/>
                  <a:gd name="connsiteX1" fmla="*/ 56027 w 297298"/>
                  <a:gd name="connsiteY1" fmla="*/ 277531 h 278549"/>
                  <a:gd name="connsiteX2" fmla="*/ 16299 w 297298"/>
                  <a:gd name="connsiteY2" fmla="*/ 276852 h 278549"/>
                  <a:gd name="connsiteX3" fmla="*/ 4754 w 297298"/>
                  <a:gd name="connsiteY3" fmla="*/ 272098 h 278549"/>
                  <a:gd name="connsiteX4" fmla="*/ 0 w 297298"/>
                  <a:gd name="connsiteY4" fmla="*/ 260553 h 278549"/>
                  <a:gd name="connsiteX5" fmla="*/ 206791 w 297298"/>
                  <a:gd name="connsiteY5" fmla="*/ 39501 h 278549"/>
                  <a:gd name="connsiteX6" fmla="*/ 267572 w 297298"/>
                  <a:gd name="connsiteY6" fmla="*/ 7243 h 278549"/>
                  <a:gd name="connsiteX7" fmla="*/ 287605 w 297298"/>
                  <a:gd name="connsiteY7" fmla="*/ 1470 h 278549"/>
                  <a:gd name="connsiteX8" fmla="*/ 296774 w 297298"/>
                  <a:gd name="connsiteY8" fmla="*/ 20486 h 278549"/>
                  <a:gd name="connsiteX9" fmla="*/ 284210 w 297298"/>
                  <a:gd name="connsiteY9" fmla="*/ 79569 h 278549"/>
                  <a:gd name="connsiteX10" fmla="*/ 217657 w 297298"/>
                  <a:gd name="connsiteY10" fmla="*/ 239500 h 278549"/>
                  <a:gd name="connsiteX11" fmla="*/ 91342 w 297298"/>
                  <a:gd name="connsiteY11" fmla="*/ 278550 h 278549"/>
                  <a:gd name="connsiteX12" fmla="*/ 33277 w 297298"/>
                  <a:gd name="connsiteY12" fmla="*/ 244254 h 278549"/>
                  <a:gd name="connsiteX13" fmla="*/ 56706 w 297298"/>
                  <a:gd name="connsiteY13" fmla="*/ 244933 h 278549"/>
                  <a:gd name="connsiteX14" fmla="*/ 195246 w 297298"/>
                  <a:gd name="connsiteY14" fmla="*/ 215731 h 278549"/>
                  <a:gd name="connsiteX15" fmla="*/ 252292 w 297298"/>
                  <a:gd name="connsiteY15" fmla="*/ 73117 h 278549"/>
                  <a:gd name="connsiteX16" fmla="*/ 256366 w 297298"/>
                  <a:gd name="connsiteY16" fmla="*/ 53083 h 278549"/>
                  <a:gd name="connsiteX17" fmla="*/ 220034 w 297298"/>
                  <a:gd name="connsiteY17" fmla="*/ 69382 h 278549"/>
                  <a:gd name="connsiteX18" fmla="*/ 33617 w 297298"/>
                  <a:gd name="connsiteY18" fmla="*/ 244594 h 278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97298" h="278549">
                    <a:moveTo>
                      <a:pt x="91681" y="278210"/>
                    </a:moveTo>
                    <a:cubicBezTo>
                      <a:pt x="80136" y="278210"/>
                      <a:pt x="68251" y="278210"/>
                      <a:pt x="56027" y="277531"/>
                    </a:cubicBezTo>
                    <a:cubicBezTo>
                      <a:pt x="43124" y="277531"/>
                      <a:pt x="29881" y="276852"/>
                      <a:pt x="16299" y="276852"/>
                    </a:cubicBezTo>
                    <a:cubicBezTo>
                      <a:pt x="2717" y="276852"/>
                      <a:pt x="7810" y="275154"/>
                      <a:pt x="4754" y="272098"/>
                    </a:cubicBezTo>
                    <a:cubicBezTo>
                      <a:pt x="1698" y="269042"/>
                      <a:pt x="0" y="264967"/>
                      <a:pt x="0" y="260553"/>
                    </a:cubicBezTo>
                    <a:cubicBezTo>
                      <a:pt x="0" y="129484"/>
                      <a:pt x="124618" y="75154"/>
                      <a:pt x="206791" y="39501"/>
                    </a:cubicBezTo>
                    <a:cubicBezTo>
                      <a:pt x="232597" y="28296"/>
                      <a:pt x="261800" y="15392"/>
                      <a:pt x="267572" y="7243"/>
                    </a:cubicBezTo>
                    <a:cubicBezTo>
                      <a:pt x="271986" y="791"/>
                      <a:pt x="280475" y="-1925"/>
                      <a:pt x="287605" y="1470"/>
                    </a:cubicBezTo>
                    <a:cubicBezTo>
                      <a:pt x="294736" y="4866"/>
                      <a:pt x="298811" y="12676"/>
                      <a:pt x="296774" y="20486"/>
                    </a:cubicBezTo>
                    <a:cubicBezTo>
                      <a:pt x="291681" y="40180"/>
                      <a:pt x="287945" y="60214"/>
                      <a:pt x="284210" y="79569"/>
                    </a:cubicBezTo>
                    <a:cubicBezTo>
                      <a:pt x="272325" y="140350"/>
                      <a:pt x="261460" y="197735"/>
                      <a:pt x="217657" y="239500"/>
                    </a:cubicBezTo>
                    <a:cubicBezTo>
                      <a:pt x="182682" y="273117"/>
                      <a:pt x="140238" y="278550"/>
                      <a:pt x="91342" y="278550"/>
                    </a:cubicBezTo>
                    <a:close/>
                    <a:moveTo>
                      <a:pt x="33277" y="244254"/>
                    </a:moveTo>
                    <a:cubicBezTo>
                      <a:pt x="41426" y="244254"/>
                      <a:pt x="49236" y="244254"/>
                      <a:pt x="56706" y="244933"/>
                    </a:cubicBezTo>
                    <a:cubicBezTo>
                      <a:pt x="115450" y="246631"/>
                      <a:pt x="161630" y="247650"/>
                      <a:pt x="195246" y="215731"/>
                    </a:cubicBezTo>
                    <a:cubicBezTo>
                      <a:pt x="231578" y="180757"/>
                      <a:pt x="241086" y="130842"/>
                      <a:pt x="252292" y="73117"/>
                    </a:cubicBezTo>
                    <a:cubicBezTo>
                      <a:pt x="253650" y="66666"/>
                      <a:pt x="255008" y="59874"/>
                      <a:pt x="256366" y="53083"/>
                    </a:cubicBezTo>
                    <a:cubicBezTo>
                      <a:pt x="245840" y="58177"/>
                      <a:pt x="233616" y="63610"/>
                      <a:pt x="220034" y="69382"/>
                    </a:cubicBezTo>
                    <a:cubicBezTo>
                      <a:pt x="144991" y="101980"/>
                      <a:pt x="43464" y="146122"/>
                      <a:pt x="33617" y="244594"/>
                    </a:cubicBezTo>
                    <a:close/>
                  </a:path>
                </a:pathLst>
              </a:custGeom>
              <a:grpFill/>
              <a:ln w="3393" cap="flat">
                <a:noFill/>
                <a:prstDash val="solid"/>
                <a:miter/>
              </a:ln>
            </p:spPr>
            <p:txBody>
              <a:bodyPr rtlCol="0" anchor="ctr"/>
              <a:lstStyle/>
              <a:p>
                <a:endParaRPr lang="de-DE" dirty="0">
                  <a:solidFill>
                    <a:schemeClr val="bg1"/>
                  </a:solidFill>
                </a:endParaRPr>
              </a:p>
            </p:txBody>
          </p:sp>
          <p:sp>
            <p:nvSpPr>
              <p:cNvPr id="47" name="Freeform 46">
                <a:extLst>
                  <a:ext uri="{FF2B5EF4-FFF2-40B4-BE49-F238E27FC236}">
                    <a16:creationId xmlns:a16="http://schemas.microsoft.com/office/drawing/2014/main" id="{BAC31D6F-A9D1-F27D-A918-A2003367A2F0}"/>
                  </a:ext>
                </a:extLst>
              </p:cNvPr>
              <p:cNvSpPr/>
              <p:nvPr/>
            </p:nvSpPr>
            <p:spPr>
              <a:xfrm>
                <a:off x="7909031" y="1103714"/>
                <a:ext cx="154675" cy="114335"/>
              </a:xfrm>
              <a:custGeom>
                <a:avLst/>
                <a:gdLst>
                  <a:gd name="connsiteX0" fmla="*/ 16231 w 154675"/>
                  <a:gd name="connsiteY0" fmla="*/ 113996 h 114335"/>
                  <a:gd name="connsiteX1" fmla="*/ 6384 w 154675"/>
                  <a:gd name="connsiteY1" fmla="*/ 110600 h 114335"/>
                  <a:gd name="connsiteX2" fmla="*/ 3328 w 154675"/>
                  <a:gd name="connsiteY2" fmla="*/ 87850 h 114335"/>
                  <a:gd name="connsiteX3" fmla="*/ 134058 w 154675"/>
                  <a:gd name="connsiteY3" fmla="*/ 583 h 114335"/>
                  <a:gd name="connsiteX4" fmla="*/ 154092 w 154675"/>
                  <a:gd name="connsiteY4" fmla="*/ 12128 h 114335"/>
                  <a:gd name="connsiteX5" fmla="*/ 142547 w 154675"/>
                  <a:gd name="connsiteY5" fmla="*/ 32162 h 114335"/>
                  <a:gd name="connsiteX6" fmla="*/ 142547 w 154675"/>
                  <a:gd name="connsiteY6" fmla="*/ 32162 h 114335"/>
                  <a:gd name="connsiteX7" fmla="*/ 28795 w 154675"/>
                  <a:gd name="connsiteY7" fmla="*/ 107884 h 114335"/>
                  <a:gd name="connsiteX8" fmla="*/ 15891 w 154675"/>
                  <a:gd name="connsiteY8" fmla="*/ 114335 h 1143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4675" h="114335">
                    <a:moveTo>
                      <a:pt x="16231" y="113996"/>
                    </a:moveTo>
                    <a:cubicBezTo>
                      <a:pt x="12836" y="113996"/>
                      <a:pt x="9100" y="112977"/>
                      <a:pt x="6384" y="110600"/>
                    </a:cubicBezTo>
                    <a:cubicBezTo>
                      <a:pt x="-747" y="105167"/>
                      <a:pt x="-2105" y="94980"/>
                      <a:pt x="3328" y="87850"/>
                    </a:cubicBezTo>
                    <a:cubicBezTo>
                      <a:pt x="53243" y="22994"/>
                      <a:pt x="131002" y="1602"/>
                      <a:pt x="134058" y="583"/>
                    </a:cubicBezTo>
                    <a:cubicBezTo>
                      <a:pt x="142886" y="-1794"/>
                      <a:pt x="151714" y="3300"/>
                      <a:pt x="154092" y="12128"/>
                    </a:cubicBezTo>
                    <a:cubicBezTo>
                      <a:pt x="156469" y="20957"/>
                      <a:pt x="151375" y="29785"/>
                      <a:pt x="142547" y="32162"/>
                    </a:cubicBezTo>
                    <a:lnTo>
                      <a:pt x="142547" y="32162"/>
                    </a:lnTo>
                    <a:cubicBezTo>
                      <a:pt x="141868" y="32162"/>
                      <a:pt x="71918" y="52196"/>
                      <a:pt x="28795" y="107884"/>
                    </a:cubicBezTo>
                    <a:cubicBezTo>
                      <a:pt x="25739" y="111958"/>
                      <a:pt x="20646" y="114335"/>
                      <a:pt x="15891" y="114335"/>
                    </a:cubicBezTo>
                    <a:close/>
                  </a:path>
                </a:pathLst>
              </a:custGeom>
              <a:grpFill/>
              <a:ln w="3393" cap="flat">
                <a:noFill/>
                <a:prstDash val="solid"/>
                <a:miter/>
              </a:ln>
            </p:spPr>
            <p:txBody>
              <a:bodyPr rtlCol="0" anchor="ctr"/>
              <a:lstStyle/>
              <a:p>
                <a:endParaRPr lang="de-DE" dirty="0">
                  <a:solidFill>
                    <a:schemeClr val="bg1"/>
                  </a:solidFill>
                </a:endParaRPr>
              </a:p>
            </p:txBody>
          </p:sp>
          <p:sp>
            <p:nvSpPr>
              <p:cNvPr id="48" name="Freeform 47">
                <a:extLst>
                  <a:ext uri="{FF2B5EF4-FFF2-40B4-BE49-F238E27FC236}">
                    <a16:creationId xmlns:a16="http://schemas.microsoft.com/office/drawing/2014/main" id="{C236C7E9-B714-94ED-FDC8-6C500493DE1D}"/>
                  </a:ext>
                </a:extLst>
              </p:cNvPr>
              <p:cNvSpPr/>
              <p:nvPr/>
            </p:nvSpPr>
            <p:spPr>
              <a:xfrm>
                <a:off x="7908964" y="1185112"/>
                <a:ext cx="32597" cy="154838"/>
              </a:xfrm>
              <a:custGeom>
                <a:avLst/>
                <a:gdLst>
                  <a:gd name="connsiteX0" fmla="*/ 16299 w 32597"/>
                  <a:gd name="connsiteY0" fmla="*/ 154838 h 154838"/>
                  <a:gd name="connsiteX1" fmla="*/ 0 w 32597"/>
                  <a:gd name="connsiteY1" fmla="*/ 138540 h 154838"/>
                  <a:gd name="connsiteX2" fmla="*/ 0 w 32597"/>
                  <a:gd name="connsiteY2" fmla="*/ 16299 h 154838"/>
                  <a:gd name="connsiteX3" fmla="*/ 16299 w 32597"/>
                  <a:gd name="connsiteY3" fmla="*/ 0 h 154838"/>
                  <a:gd name="connsiteX4" fmla="*/ 32598 w 32597"/>
                  <a:gd name="connsiteY4" fmla="*/ 16299 h 154838"/>
                  <a:gd name="connsiteX5" fmla="*/ 32598 w 32597"/>
                  <a:gd name="connsiteY5" fmla="*/ 138540 h 154838"/>
                  <a:gd name="connsiteX6" fmla="*/ 16299 w 32597"/>
                  <a:gd name="connsiteY6" fmla="*/ 154838 h 1548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97" h="154838">
                    <a:moveTo>
                      <a:pt x="16299" y="154838"/>
                    </a:moveTo>
                    <a:cubicBezTo>
                      <a:pt x="7131" y="154838"/>
                      <a:pt x="0" y="147708"/>
                      <a:pt x="0" y="138540"/>
                    </a:cubicBezTo>
                    <a:lnTo>
                      <a:pt x="0" y="16299"/>
                    </a:lnTo>
                    <a:cubicBezTo>
                      <a:pt x="0" y="7131"/>
                      <a:pt x="7131" y="0"/>
                      <a:pt x="16299" y="0"/>
                    </a:cubicBezTo>
                    <a:cubicBezTo>
                      <a:pt x="25467" y="0"/>
                      <a:pt x="32598" y="7131"/>
                      <a:pt x="32598" y="16299"/>
                    </a:cubicBezTo>
                    <a:lnTo>
                      <a:pt x="32598" y="138540"/>
                    </a:lnTo>
                    <a:cubicBezTo>
                      <a:pt x="32598" y="147708"/>
                      <a:pt x="25467" y="154838"/>
                      <a:pt x="16299" y="154838"/>
                    </a:cubicBezTo>
                    <a:close/>
                  </a:path>
                </a:pathLst>
              </a:custGeom>
              <a:grpFill/>
              <a:ln w="3393" cap="flat">
                <a:noFill/>
                <a:prstDash val="solid"/>
                <a:miter/>
              </a:ln>
            </p:spPr>
            <p:txBody>
              <a:bodyPr rtlCol="0" anchor="ctr"/>
              <a:lstStyle/>
              <a:p>
                <a:endParaRPr lang="de-DE" dirty="0">
                  <a:solidFill>
                    <a:schemeClr val="bg1"/>
                  </a:solidFill>
                </a:endParaRPr>
              </a:p>
            </p:txBody>
          </p:sp>
          <p:sp>
            <p:nvSpPr>
              <p:cNvPr id="49" name="Freeform 48">
                <a:extLst>
                  <a:ext uri="{FF2B5EF4-FFF2-40B4-BE49-F238E27FC236}">
                    <a16:creationId xmlns:a16="http://schemas.microsoft.com/office/drawing/2014/main" id="{89FF5123-84B3-8229-E81E-AC98E7642D79}"/>
                  </a:ext>
                </a:extLst>
              </p:cNvPr>
              <p:cNvSpPr/>
              <p:nvPr/>
            </p:nvSpPr>
            <p:spPr>
              <a:xfrm>
                <a:off x="7685024" y="1042498"/>
                <a:ext cx="256537" cy="191350"/>
              </a:xfrm>
              <a:custGeom>
                <a:avLst/>
                <a:gdLst>
                  <a:gd name="connsiteX0" fmla="*/ 213414 w 256537"/>
                  <a:gd name="connsiteY0" fmla="*/ 175891 h 191350"/>
                  <a:gd name="connsiteX1" fmla="*/ 113923 w 256537"/>
                  <a:gd name="connsiteY1" fmla="*/ 160271 h 191350"/>
                  <a:gd name="connsiteX2" fmla="*/ 171 w 256537"/>
                  <a:gd name="connsiteY2" fmla="*/ 18676 h 191350"/>
                  <a:gd name="connsiteX3" fmla="*/ 3906 w 256537"/>
                  <a:gd name="connsiteY3" fmla="*/ 5772 h 191350"/>
                  <a:gd name="connsiteX4" fmla="*/ 16130 w 256537"/>
                  <a:gd name="connsiteY4" fmla="*/ 0 h 191350"/>
                  <a:gd name="connsiteX5" fmla="*/ 155349 w 256537"/>
                  <a:gd name="connsiteY5" fmla="*/ 24109 h 191350"/>
                  <a:gd name="connsiteX6" fmla="*/ 256538 w 256537"/>
                  <a:gd name="connsiteY6" fmla="*/ 158913 h 191350"/>
                  <a:gd name="connsiteX7" fmla="*/ 240239 w 256537"/>
                  <a:gd name="connsiteY7" fmla="*/ 175212 h 191350"/>
                  <a:gd name="connsiteX8" fmla="*/ 234805 w 256537"/>
                  <a:gd name="connsiteY8" fmla="*/ 175212 h 191350"/>
                  <a:gd name="connsiteX9" fmla="*/ 213414 w 256537"/>
                  <a:gd name="connsiteY9" fmla="*/ 175891 h 191350"/>
                  <a:gd name="connsiteX10" fmla="*/ 36164 w 256537"/>
                  <a:gd name="connsiteY10" fmla="*/ 33277 h 191350"/>
                  <a:gd name="connsiteX11" fmla="*/ 222921 w 256537"/>
                  <a:gd name="connsiteY11" fmla="*/ 143293 h 191350"/>
                  <a:gd name="connsiteX12" fmla="*/ 36164 w 256537"/>
                  <a:gd name="connsiteY12" fmla="*/ 33277 h 191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56537" h="191350">
                    <a:moveTo>
                      <a:pt x="213414" y="175891"/>
                    </a:moveTo>
                    <a:cubicBezTo>
                      <a:pt x="188286" y="175891"/>
                      <a:pt x="150935" y="173514"/>
                      <a:pt x="113923" y="160271"/>
                    </a:cubicBezTo>
                    <a:cubicBezTo>
                      <a:pt x="49746" y="136842"/>
                      <a:pt x="10358" y="87946"/>
                      <a:pt x="171" y="18676"/>
                    </a:cubicBezTo>
                    <a:cubicBezTo>
                      <a:pt x="-508" y="13922"/>
                      <a:pt x="850" y="9168"/>
                      <a:pt x="3906" y="5772"/>
                    </a:cubicBezTo>
                    <a:cubicBezTo>
                      <a:pt x="6962" y="2037"/>
                      <a:pt x="11377" y="0"/>
                      <a:pt x="16130" y="0"/>
                    </a:cubicBezTo>
                    <a:cubicBezTo>
                      <a:pt x="39560" y="0"/>
                      <a:pt x="100341" y="2377"/>
                      <a:pt x="155349" y="24109"/>
                    </a:cubicBezTo>
                    <a:cubicBezTo>
                      <a:pt x="221563" y="50594"/>
                      <a:pt x="256538" y="97114"/>
                      <a:pt x="256538" y="158913"/>
                    </a:cubicBezTo>
                    <a:cubicBezTo>
                      <a:pt x="256538" y="220713"/>
                      <a:pt x="249407" y="175212"/>
                      <a:pt x="240239" y="175212"/>
                    </a:cubicBezTo>
                    <a:cubicBezTo>
                      <a:pt x="231071" y="175212"/>
                      <a:pt x="237183" y="175212"/>
                      <a:pt x="234805" y="175212"/>
                    </a:cubicBezTo>
                    <a:cubicBezTo>
                      <a:pt x="229712" y="175212"/>
                      <a:pt x="222242" y="175891"/>
                      <a:pt x="213414" y="175891"/>
                    </a:cubicBezTo>
                    <a:close/>
                    <a:moveTo>
                      <a:pt x="36164" y="33277"/>
                    </a:moveTo>
                    <a:cubicBezTo>
                      <a:pt x="55519" y="108319"/>
                      <a:pt x="117998" y="145331"/>
                      <a:pt x="222921" y="143293"/>
                    </a:cubicBezTo>
                    <a:cubicBezTo>
                      <a:pt x="210357" y="52631"/>
                      <a:pt x="90154" y="35993"/>
                      <a:pt x="36164" y="33277"/>
                    </a:cubicBezTo>
                    <a:close/>
                  </a:path>
                </a:pathLst>
              </a:custGeom>
              <a:grpFill/>
              <a:ln w="3393" cap="flat">
                <a:noFill/>
                <a:prstDash val="solid"/>
                <a:miter/>
              </a:ln>
            </p:spPr>
            <p:txBody>
              <a:bodyPr rtlCol="0" anchor="ctr"/>
              <a:lstStyle/>
              <a:p>
                <a:endParaRPr lang="de-DE" dirty="0">
                  <a:solidFill>
                    <a:schemeClr val="bg1"/>
                  </a:solidFill>
                </a:endParaRPr>
              </a:p>
            </p:txBody>
          </p:sp>
        </p:grpSp>
      </p:grpSp>
      <p:grpSp>
        <p:nvGrpSpPr>
          <p:cNvPr id="52" name="Graphic 2">
            <a:extLst>
              <a:ext uri="{FF2B5EF4-FFF2-40B4-BE49-F238E27FC236}">
                <a16:creationId xmlns:a16="http://schemas.microsoft.com/office/drawing/2014/main" id="{F5A5A383-6104-54FF-6489-78682F6DDB97}"/>
              </a:ext>
            </a:extLst>
          </p:cNvPr>
          <p:cNvGrpSpPr/>
          <p:nvPr userDrawn="1"/>
        </p:nvGrpSpPr>
        <p:grpSpPr>
          <a:xfrm>
            <a:off x="108245" y="4954942"/>
            <a:ext cx="485120" cy="468257"/>
            <a:chOff x="7216180" y="2896437"/>
            <a:chExt cx="1173608" cy="1132811"/>
          </a:xfrm>
          <a:solidFill>
            <a:schemeClr val="bg1"/>
          </a:solidFill>
        </p:grpSpPr>
        <p:grpSp>
          <p:nvGrpSpPr>
            <p:cNvPr id="53" name="Graphic 2">
              <a:extLst>
                <a:ext uri="{FF2B5EF4-FFF2-40B4-BE49-F238E27FC236}">
                  <a16:creationId xmlns:a16="http://schemas.microsoft.com/office/drawing/2014/main" id="{18FCDDDC-9427-FE75-6C0E-FF7ADDA0D272}"/>
                </a:ext>
              </a:extLst>
            </p:cNvPr>
            <p:cNvGrpSpPr/>
            <p:nvPr/>
          </p:nvGrpSpPr>
          <p:grpSpPr>
            <a:xfrm>
              <a:off x="7884516" y="3299879"/>
              <a:ext cx="244481" cy="366043"/>
              <a:chOff x="7884516" y="3299879"/>
              <a:chExt cx="244481" cy="366043"/>
            </a:xfrm>
            <a:grpFill/>
          </p:grpSpPr>
          <p:sp>
            <p:nvSpPr>
              <p:cNvPr id="68" name="Freeform 67">
                <a:extLst>
                  <a:ext uri="{FF2B5EF4-FFF2-40B4-BE49-F238E27FC236}">
                    <a16:creationId xmlns:a16="http://schemas.microsoft.com/office/drawing/2014/main" id="{A241374A-4047-DB7E-CEF1-8BA340565FA2}"/>
                  </a:ext>
                </a:extLst>
              </p:cNvPr>
              <p:cNvSpPr/>
              <p:nvPr/>
            </p:nvSpPr>
            <p:spPr>
              <a:xfrm>
                <a:off x="8088250" y="342212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de-DE" dirty="0">
                  <a:solidFill>
                    <a:schemeClr val="bg1"/>
                  </a:solidFill>
                </a:endParaRPr>
              </a:p>
            </p:txBody>
          </p:sp>
          <p:sp>
            <p:nvSpPr>
              <p:cNvPr id="69" name="Freeform 68">
                <a:extLst>
                  <a:ext uri="{FF2B5EF4-FFF2-40B4-BE49-F238E27FC236}">
                    <a16:creationId xmlns:a16="http://schemas.microsoft.com/office/drawing/2014/main" id="{5592A2CE-FFBD-CE84-265E-D53CAB634DEA}"/>
                  </a:ext>
                </a:extLst>
              </p:cNvPr>
              <p:cNvSpPr/>
              <p:nvPr/>
            </p:nvSpPr>
            <p:spPr>
              <a:xfrm>
                <a:off x="8027130" y="336099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de-DE" dirty="0">
                  <a:solidFill>
                    <a:schemeClr val="bg1"/>
                  </a:solidFill>
                </a:endParaRPr>
              </a:p>
            </p:txBody>
          </p:sp>
          <p:sp>
            <p:nvSpPr>
              <p:cNvPr id="70" name="Freeform 69">
                <a:extLst>
                  <a:ext uri="{FF2B5EF4-FFF2-40B4-BE49-F238E27FC236}">
                    <a16:creationId xmlns:a16="http://schemas.microsoft.com/office/drawing/2014/main" id="{11FCC0E2-471A-D217-55C1-67FA923655D4}"/>
                  </a:ext>
                </a:extLst>
              </p:cNvPr>
              <p:cNvSpPr/>
              <p:nvPr/>
            </p:nvSpPr>
            <p:spPr>
              <a:xfrm>
                <a:off x="8027130" y="3462867"/>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de-DE" dirty="0">
                  <a:solidFill>
                    <a:schemeClr val="bg1"/>
                  </a:solidFill>
                </a:endParaRPr>
              </a:p>
            </p:txBody>
          </p:sp>
          <p:sp>
            <p:nvSpPr>
              <p:cNvPr id="71" name="Freeform 70">
                <a:extLst>
                  <a:ext uri="{FF2B5EF4-FFF2-40B4-BE49-F238E27FC236}">
                    <a16:creationId xmlns:a16="http://schemas.microsoft.com/office/drawing/2014/main" id="{DE825313-309B-B8D0-E6AC-3FB8C37397D6}"/>
                  </a:ext>
                </a:extLst>
              </p:cNvPr>
              <p:cNvSpPr/>
              <p:nvPr/>
            </p:nvSpPr>
            <p:spPr>
              <a:xfrm>
                <a:off x="8006756" y="3625175"/>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8829"/>
                      <a:pt x="40747" y="20373"/>
                    </a:cubicBezTo>
                    <a:cubicBezTo>
                      <a:pt x="40747" y="3191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de-DE" dirty="0">
                  <a:solidFill>
                    <a:schemeClr val="bg1"/>
                  </a:solidFill>
                </a:endParaRPr>
              </a:p>
            </p:txBody>
          </p:sp>
          <p:sp>
            <p:nvSpPr>
              <p:cNvPr id="72" name="Freeform 71">
                <a:extLst>
                  <a:ext uri="{FF2B5EF4-FFF2-40B4-BE49-F238E27FC236}">
                    <a16:creationId xmlns:a16="http://schemas.microsoft.com/office/drawing/2014/main" id="{4B454E3E-2DB6-A34C-6398-155A66C9C950}"/>
                  </a:ext>
                </a:extLst>
              </p:cNvPr>
              <p:cNvSpPr/>
              <p:nvPr/>
            </p:nvSpPr>
            <p:spPr>
              <a:xfrm>
                <a:off x="7986383" y="354436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de-DE" dirty="0">
                  <a:solidFill>
                    <a:schemeClr val="bg1"/>
                  </a:solidFill>
                </a:endParaRPr>
              </a:p>
            </p:txBody>
          </p:sp>
          <p:sp>
            <p:nvSpPr>
              <p:cNvPr id="73" name="Freeform 72">
                <a:extLst>
                  <a:ext uri="{FF2B5EF4-FFF2-40B4-BE49-F238E27FC236}">
                    <a16:creationId xmlns:a16="http://schemas.microsoft.com/office/drawing/2014/main" id="{DEF0161D-D30C-0741-26A8-5240C2A88D02}"/>
                  </a:ext>
                </a:extLst>
              </p:cNvPr>
              <p:cNvSpPr/>
              <p:nvPr/>
            </p:nvSpPr>
            <p:spPr>
              <a:xfrm>
                <a:off x="7966009" y="3320252"/>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de-DE" dirty="0">
                  <a:solidFill>
                    <a:schemeClr val="bg1"/>
                  </a:solidFill>
                </a:endParaRPr>
              </a:p>
            </p:txBody>
          </p:sp>
          <p:sp>
            <p:nvSpPr>
              <p:cNvPr id="74" name="Freeform 73">
                <a:extLst>
                  <a:ext uri="{FF2B5EF4-FFF2-40B4-BE49-F238E27FC236}">
                    <a16:creationId xmlns:a16="http://schemas.microsoft.com/office/drawing/2014/main" id="{04B05D7B-65A5-E5AA-74B6-FABAB56C9E62}"/>
                  </a:ext>
                </a:extLst>
              </p:cNvPr>
              <p:cNvSpPr/>
              <p:nvPr/>
            </p:nvSpPr>
            <p:spPr>
              <a:xfrm>
                <a:off x="7966009" y="3401746"/>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de-DE" dirty="0">
                  <a:solidFill>
                    <a:schemeClr val="bg1"/>
                  </a:solidFill>
                </a:endParaRPr>
              </a:p>
            </p:txBody>
          </p:sp>
          <p:sp>
            <p:nvSpPr>
              <p:cNvPr id="75" name="Freeform 74">
                <a:extLst>
                  <a:ext uri="{FF2B5EF4-FFF2-40B4-BE49-F238E27FC236}">
                    <a16:creationId xmlns:a16="http://schemas.microsoft.com/office/drawing/2014/main" id="{48CF0C32-4F50-3A1D-682F-71F22C202187}"/>
                  </a:ext>
                </a:extLst>
              </p:cNvPr>
              <p:cNvSpPr/>
              <p:nvPr/>
            </p:nvSpPr>
            <p:spPr>
              <a:xfrm>
                <a:off x="7945636" y="348324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de-DE" dirty="0">
                  <a:solidFill>
                    <a:schemeClr val="bg1"/>
                  </a:solidFill>
                </a:endParaRPr>
              </a:p>
            </p:txBody>
          </p:sp>
          <p:sp>
            <p:nvSpPr>
              <p:cNvPr id="76" name="Freeform 75">
                <a:extLst>
                  <a:ext uri="{FF2B5EF4-FFF2-40B4-BE49-F238E27FC236}">
                    <a16:creationId xmlns:a16="http://schemas.microsoft.com/office/drawing/2014/main" id="{AAA99B97-7E3B-5F6B-6900-0569F128C263}"/>
                  </a:ext>
                </a:extLst>
              </p:cNvPr>
              <p:cNvSpPr/>
              <p:nvPr/>
            </p:nvSpPr>
            <p:spPr>
              <a:xfrm>
                <a:off x="7904889" y="336099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de-DE" dirty="0">
                  <a:solidFill>
                    <a:schemeClr val="bg1"/>
                  </a:solidFill>
                </a:endParaRPr>
              </a:p>
            </p:txBody>
          </p:sp>
          <p:sp>
            <p:nvSpPr>
              <p:cNvPr id="77" name="Freeform 76">
                <a:extLst>
                  <a:ext uri="{FF2B5EF4-FFF2-40B4-BE49-F238E27FC236}">
                    <a16:creationId xmlns:a16="http://schemas.microsoft.com/office/drawing/2014/main" id="{F6E5102F-CB0F-301E-B8F1-06BDBAC915BE}"/>
                  </a:ext>
                </a:extLst>
              </p:cNvPr>
              <p:cNvSpPr/>
              <p:nvPr/>
            </p:nvSpPr>
            <p:spPr>
              <a:xfrm>
                <a:off x="7884516" y="329987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de-DE" dirty="0">
                  <a:solidFill>
                    <a:schemeClr val="bg1"/>
                  </a:solidFill>
                </a:endParaRPr>
              </a:p>
            </p:txBody>
          </p:sp>
          <p:sp>
            <p:nvSpPr>
              <p:cNvPr id="78" name="Freeform 77">
                <a:extLst>
                  <a:ext uri="{FF2B5EF4-FFF2-40B4-BE49-F238E27FC236}">
                    <a16:creationId xmlns:a16="http://schemas.microsoft.com/office/drawing/2014/main" id="{88CA4E9E-9544-E6D7-0CD9-67CC316D8D4E}"/>
                  </a:ext>
                </a:extLst>
              </p:cNvPr>
              <p:cNvSpPr/>
              <p:nvPr/>
            </p:nvSpPr>
            <p:spPr>
              <a:xfrm>
                <a:off x="7884516" y="342212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de-DE" dirty="0">
                  <a:solidFill>
                    <a:schemeClr val="bg1"/>
                  </a:solidFill>
                </a:endParaRPr>
              </a:p>
            </p:txBody>
          </p:sp>
        </p:grpSp>
        <p:grpSp>
          <p:nvGrpSpPr>
            <p:cNvPr id="54" name="Graphic 2">
              <a:extLst>
                <a:ext uri="{FF2B5EF4-FFF2-40B4-BE49-F238E27FC236}">
                  <a16:creationId xmlns:a16="http://schemas.microsoft.com/office/drawing/2014/main" id="{C6DF952B-6437-0C97-84C5-C10459413C02}"/>
                </a:ext>
              </a:extLst>
            </p:cNvPr>
            <p:cNvGrpSpPr/>
            <p:nvPr/>
          </p:nvGrpSpPr>
          <p:grpSpPr>
            <a:xfrm>
              <a:off x="7216180" y="2896437"/>
              <a:ext cx="1173608" cy="1132811"/>
              <a:chOff x="7216180" y="2896437"/>
              <a:chExt cx="1173608" cy="1132811"/>
            </a:xfrm>
            <a:grpFill/>
          </p:grpSpPr>
          <p:sp>
            <p:nvSpPr>
              <p:cNvPr id="55" name="Freeform 54">
                <a:extLst>
                  <a:ext uri="{FF2B5EF4-FFF2-40B4-BE49-F238E27FC236}">
                    <a16:creationId xmlns:a16="http://schemas.microsoft.com/office/drawing/2014/main" id="{56ED3744-DE56-BB41-82E6-52247D0A98E9}"/>
                  </a:ext>
                </a:extLst>
              </p:cNvPr>
              <p:cNvSpPr/>
              <p:nvPr/>
            </p:nvSpPr>
            <p:spPr>
              <a:xfrm>
                <a:off x="8071951" y="3507734"/>
                <a:ext cx="113751" cy="195879"/>
              </a:xfrm>
              <a:custGeom>
                <a:avLst/>
                <a:gdLst>
                  <a:gd name="connsiteX0" fmla="*/ 57046 w 113751"/>
                  <a:gd name="connsiteY0" fmla="*/ 195540 h 195879"/>
                  <a:gd name="connsiteX1" fmla="*/ 46859 w 113751"/>
                  <a:gd name="connsiteY1" fmla="*/ 192144 h 195879"/>
                  <a:gd name="connsiteX2" fmla="*/ 43124 w 113751"/>
                  <a:gd name="connsiteY2" fmla="*/ 189428 h 195879"/>
                  <a:gd name="connsiteX3" fmla="*/ 0 w 113751"/>
                  <a:gd name="connsiteY3" fmla="*/ 117102 h 195879"/>
                  <a:gd name="connsiteX4" fmla="*/ 11545 w 113751"/>
                  <a:gd name="connsiteY4" fmla="*/ 60735 h 195879"/>
                  <a:gd name="connsiteX5" fmla="*/ 19355 w 113751"/>
                  <a:gd name="connsiteY5" fmla="*/ 18970 h 195879"/>
                  <a:gd name="connsiteX6" fmla="*/ 25467 w 113751"/>
                  <a:gd name="connsiteY6" fmla="*/ 3350 h 195879"/>
                  <a:gd name="connsiteX7" fmla="*/ 42106 w 113751"/>
                  <a:gd name="connsiteY7" fmla="*/ 1652 h 195879"/>
                  <a:gd name="connsiteX8" fmla="*/ 113752 w 113751"/>
                  <a:gd name="connsiteY8" fmla="*/ 117441 h 195879"/>
                  <a:gd name="connsiteX9" fmla="*/ 64177 w 113751"/>
                  <a:gd name="connsiteY9" fmla="*/ 193842 h 195879"/>
                  <a:gd name="connsiteX10" fmla="*/ 56706 w 113751"/>
                  <a:gd name="connsiteY10" fmla="*/ 195879 h 195879"/>
                  <a:gd name="connsiteX11" fmla="*/ 49915 w 113751"/>
                  <a:gd name="connsiteY11" fmla="*/ 45795 h 195879"/>
                  <a:gd name="connsiteX12" fmla="*/ 42785 w 113751"/>
                  <a:gd name="connsiteY12" fmla="*/ 70583 h 195879"/>
                  <a:gd name="connsiteX13" fmla="*/ 32937 w 113751"/>
                  <a:gd name="connsiteY13" fmla="*/ 116762 h 195879"/>
                  <a:gd name="connsiteX14" fmla="*/ 57725 w 113751"/>
                  <a:gd name="connsiteY14" fmla="*/ 159207 h 195879"/>
                  <a:gd name="connsiteX15" fmla="*/ 81834 w 113751"/>
                  <a:gd name="connsiteY15" fmla="*/ 116762 h 195879"/>
                  <a:gd name="connsiteX16" fmla="*/ 50255 w 113751"/>
                  <a:gd name="connsiteY16" fmla="*/ 45455 h 1958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13751" h="195879">
                    <a:moveTo>
                      <a:pt x="57046" y="195540"/>
                    </a:moveTo>
                    <a:cubicBezTo>
                      <a:pt x="53310" y="195540"/>
                      <a:pt x="49915" y="194521"/>
                      <a:pt x="46859" y="192144"/>
                    </a:cubicBezTo>
                    <a:cubicBezTo>
                      <a:pt x="45840" y="191465"/>
                      <a:pt x="44482" y="190446"/>
                      <a:pt x="43124" y="189428"/>
                    </a:cubicBezTo>
                    <a:cubicBezTo>
                      <a:pt x="30221" y="180260"/>
                      <a:pt x="0" y="158868"/>
                      <a:pt x="0" y="117102"/>
                    </a:cubicBezTo>
                    <a:cubicBezTo>
                      <a:pt x="0" y="75336"/>
                      <a:pt x="6112" y="77374"/>
                      <a:pt x="11545" y="60735"/>
                    </a:cubicBezTo>
                    <a:cubicBezTo>
                      <a:pt x="16639" y="44437"/>
                      <a:pt x="21392" y="30515"/>
                      <a:pt x="19355" y="18970"/>
                    </a:cubicBezTo>
                    <a:cubicBezTo>
                      <a:pt x="18337" y="12858"/>
                      <a:pt x="20713" y="7085"/>
                      <a:pt x="25467" y="3350"/>
                    </a:cubicBezTo>
                    <a:cubicBezTo>
                      <a:pt x="30221" y="-385"/>
                      <a:pt x="36672" y="-1064"/>
                      <a:pt x="42106" y="1652"/>
                    </a:cubicBezTo>
                    <a:cubicBezTo>
                      <a:pt x="45161" y="3010"/>
                      <a:pt x="113752" y="35948"/>
                      <a:pt x="113752" y="117441"/>
                    </a:cubicBezTo>
                    <a:cubicBezTo>
                      <a:pt x="113752" y="198935"/>
                      <a:pt x="66214" y="192823"/>
                      <a:pt x="64177" y="193842"/>
                    </a:cubicBezTo>
                    <a:cubicBezTo>
                      <a:pt x="61799" y="195200"/>
                      <a:pt x="59084" y="195879"/>
                      <a:pt x="56706" y="195879"/>
                    </a:cubicBezTo>
                    <a:close/>
                    <a:moveTo>
                      <a:pt x="49915" y="45795"/>
                    </a:moveTo>
                    <a:cubicBezTo>
                      <a:pt x="47878" y="54284"/>
                      <a:pt x="45161" y="62433"/>
                      <a:pt x="42785" y="70583"/>
                    </a:cubicBezTo>
                    <a:cubicBezTo>
                      <a:pt x="38030" y="85523"/>
                      <a:pt x="32937" y="101143"/>
                      <a:pt x="32937" y="116762"/>
                    </a:cubicBezTo>
                    <a:cubicBezTo>
                      <a:pt x="32937" y="132382"/>
                      <a:pt x="44482" y="149360"/>
                      <a:pt x="57725" y="159207"/>
                    </a:cubicBezTo>
                    <a:cubicBezTo>
                      <a:pt x="67233" y="151737"/>
                      <a:pt x="81834" y="137136"/>
                      <a:pt x="81834" y="116762"/>
                    </a:cubicBezTo>
                    <a:cubicBezTo>
                      <a:pt x="81834" y="82128"/>
                      <a:pt x="64856" y="59037"/>
                      <a:pt x="50255" y="45455"/>
                    </a:cubicBezTo>
                    <a:close/>
                  </a:path>
                </a:pathLst>
              </a:custGeom>
              <a:grpFill/>
              <a:ln w="3393" cap="flat">
                <a:noFill/>
                <a:prstDash val="solid"/>
                <a:miter/>
              </a:ln>
            </p:spPr>
            <p:txBody>
              <a:bodyPr rtlCol="0" anchor="ctr"/>
              <a:lstStyle/>
              <a:p>
                <a:endParaRPr lang="de-DE" dirty="0">
                  <a:solidFill>
                    <a:schemeClr val="bg1"/>
                  </a:solidFill>
                </a:endParaRPr>
              </a:p>
            </p:txBody>
          </p:sp>
          <p:sp>
            <p:nvSpPr>
              <p:cNvPr id="56" name="Freeform 55">
                <a:extLst>
                  <a:ext uri="{FF2B5EF4-FFF2-40B4-BE49-F238E27FC236}">
                    <a16:creationId xmlns:a16="http://schemas.microsoft.com/office/drawing/2014/main" id="{98C69912-65BB-735B-18AE-6FBF59C9F3F9}"/>
                  </a:ext>
                </a:extLst>
              </p:cNvPr>
              <p:cNvSpPr/>
              <p:nvPr/>
            </p:nvSpPr>
            <p:spPr>
              <a:xfrm>
                <a:off x="7990457" y="3680307"/>
                <a:ext cx="154782" cy="145546"/>
              </a:xfrm>
              <a:custGeom>
                <a:avLst/>
                <a:gdLst>
                  <a:gd name="connsiteX0" fmla="*/ 82853 w 154782"/>
                  <a:gd name="connsiteY0" fmla="*/ 145207 h 145546"/>
                  <a:gd name="connsiteX1" fmla="*/ 31919 w 154782"/>
                  <a:gd name="connsiteY1" fmla="*/ 131964 h 145546"/>
                  <a:gd name="connsiteX2" fmla="*/ 0 w 154782"/>
                  <a:gd name="connsiteY2" fmla="*/ 27041 h 145546"/>
                  <a:gd name="connsiteX3" fmla="*/ 10187 w 154782"/>
                  <a:gd name="connsiteY3" fmla="*/ 11761 h 145546"/>
                  <a:gd name="connsiteX4" fmla="*/ 28183 w 154782"/>
                  <a:gd name="connsiteY4" fmla="*/ 15835 h 145546"/>
                  <a:gd name="connsiteX5" fmla="*/ 64516 w 154782"/>
                  <a:gd name="connsiteY5" fmla="*/ 35869 h 145546"/>
                  <a:gd name="connsiteX6" fmla="*/ 153820 w 154782"/>
                  <a:gd name="connsiteY6" fmla="*/ 117024 h 145546"/>
                  <a:gd name="connsiteX7" fmla="*/ 152801 w 154782"/>
                  <a:gd name="connsiteY7" fmla="*/ 130606 h 145546"/>
                  <a:gd name="connsiteX8" fmla="*/ 141935 w 154782"/>
                  <a:gd name="connsiteY8" fmla="*/ 138755 h 145546"/>
                  <a:gd name="connsiteX9" fmla="*/ 82853 w 154782"/>
                  <a:gd name="connsiteY9" fmla="*/ 145547 h 145546"/>
                  <a:gd name="connsiteX10" fmla="*/ 34296 w 154782"/>
                  <a:gd name="connsiteY10" fmla="*/ 58280 h 145546"/>
                  <a:gd name="connsiteX11" fmla="*/ 53990 w 154782"/>
                  <a:gd name="connsiteY11" fmla="*/ 107856 h 145546"/>
                  <a:gd name="connsiteX12" fmla="*/ 114771 w 154782"/>
                  <a:gd name="connsiteY12" fmla="*/ 110232 h 145546"/>
                  <a:gd name="connsiteX13" fmla="*/ 52292 w 154782"/>
                  <a:gd name="connsiteY13" fmla="*/ 66090 h 145546"/>
                  <a:gd name="connsiteX14" fmla="*/ 34296 w 154782"/>
                  <a:gd name="connsiteY14" fmla="*/ 58620 h 1455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54782" h="145546">
                    <a:moveTo>
                      <a:pt x="82853" y="145207"/>
                    </a:moveTo>
                    <a:cubicBezTo>
                      <a:pt x="62818" y="145207"/>
                      <a:pt x="43124" y="142151"/>
                      <a:pt x="31919" y="131964"/>
                    </a:cubicBezTo>
                    <a:cubicBezTo>
                      <a:pt x="10187" y="112270"/>
                      <a:pt x="0" y="78993"/>
                      <a:pt x="0" y="27041"/>
                    </a:cubicBezTo>
                    <a:cubicBezTo>
                      <a:pt x="0" y="-24912"/>
                      <a:pt x="4075" y="14477"/>
                      <a:pt x="10187" y="11761"/>
                    </a:cubicBezTo>
                    <a:cubicBezTo>
                      <a:pt x="16299" y="9384"/>
                      <a:pt x="23430" y="10742"/>
                      <a:pt x="28183" y="15835"/>
                    </a:cubicBezTo>
                    <a:cubicBezTo>
                      <a:pt x="35993" y="23985"/>
                      <a:pt x="49236" y="29418"/>
                      <a:pt x="64516" y="35869"/>
                    </a:cubicBezTo>
                    <a:cubicBezTo>
                      <a:pt x="96095" y="48773"/>
                      <a:pt x="135144" y="64732"/>
                      <a:pt x="153820" y="117024"/>
                    </a:cubicBezTo>
                    <a:cubicBezTo>
                      <a:pt x="155518" y="121438"/>
                      <a:pt x="154839" y="126531"/>
                      <a:pt x="152801" y="130606"/>
                    </a:cubicBezTo>
                    <a:cubicBezTo>
                      <a:pt x="150424" y="134680"/>
                      <a:pt x="146689" y="137737"/>
                      <a:pt x="141935" y="138755"/>
                    </a:cubicBezTo>
                    <a:cubicBezTo>
                      <a:pt x="131409" y="141132"/>
                      <a:pt x="106961" y="145547"/>
                      <a:pt x="82853" y="145547"/>
                    </a:cubicBezTo>
                    <a:close/>
                    <a:moveTo>
                      <a:pt x="34296" y="58280"/>
                    </a:moveTo>
                    <a:cubicBezTo>
                      <a:pt x="37351" y="82049"/>
                      <a:pt x="43803" y="98687"/>
                      <a:pt x="53990" y="107856"/>
                    </a:cubicBezTo>
                    <a:cubicBezTo>
                      <a:pt x="60441" y="113628"/>
                      <a:pt x="87946" y="113628"/>
                      <a:pt x="114771" y="110232"/>
                    </a:cubicBezTo>
                    <a:cubicBezTo>
                      <a:pt x="99491" y="85445"/>
                      <a:pt x="76401" y="75937"/>
                      <a:pt x="52292" y="66090"/>
                    </a:cubicBezTo>
                    <a:cubicBezTo>
                      <a:pt x="46180" y="63713"/>
                      <a:pt x="40068" y="60997"/>
                      <a:pt x="34296" y="58620"/>
                    </a:cubicBezTo>
                    <a:close/>
                  </a:path>
                </a:pathLst>
              </a:custGeom>
              <a:grpFill/>
              <a:ln w="3393" cap="flat">
                <a:noFill/>
                <a:prstDash val="solid"/>
                <a:miter/>
              </a:ln>
            </p:spPr>
            <p:txBody>
              <a:bodyPr rtlCol="0" anchor="ctr"/>
              <a:lstStyle/>
              <a:p>
                <a:endParaRPr lang="de-DE" dirty="0">
                  <a:solidFill>
                    <a:schemeClr val="bg1"/>
                  </a:solidFill>
                </a:endParaRPr>
              </a:p>
            </p:txBody>
          </p:sp>
          <p:sp>
            <p:nvSpPr>
              <p:cNvPr id="57" name="Freeform 56">
                <a:extLst>
                  <a:ext uri="{FF2B5EF4-FFF2-40B4-BE49-F238E27FC236}">
                    <a16:creationId xmlns:a16="http://schemas.microsoft.com/office/drawing/2014/main" id="{F3DA5DD5-9429-265B-1EC1-D9E0EE8F647A}"/>
                  </a:ext>
                </a:extLst>
              </p:cNvPr>
              <p:cNvSpPr/>
              <p:nvPr/>
            </p:nvSpPr>
            <p:spPr>
              <a:xfrm>
                <a:off x="8112656" y="3691513"/>
                <a:ext cx="175076" cy="134340"/>
              </a:xfrm>
              <a:custGeom>
                <a:avLst/>
                <a:gdLst>
                  <a:gd name="connsiteX0" fmla="*/ 64558 w 175076"/>
                  <a:gd name="connsiteY0" fmla="*/ 134001 h 134340"/>
                  <a:gd name="connsiteX1" fmla="*/ 10908 w 175076"/>
                  <a:gd name="connsiteY1" fmla="*/ 124833 h 134340"/>
                  <a:gd name="connsiteX2" fmla="*/ 1061 w 175076"/>
                  <a:gd name="connsiteY2" fmla="*/ 115325 h 134340"/>
                  <a:gd name="connsiteX3" fmla="*/ 2080 w 175076"/>
                  <a:gd name="connsiteY3" fmla="*/ 101403 h 134340"/>
                  <a:gd name="connsiteX4" fmla="*/ 149109 w 175076"/>
                  <a:gd name="connsiteY4" fmla="*/ 1234 h 134340"/>
                  <a:gd name="connsiteX5" fmla="*/ 152504 w 175076"/>
                  <a:gd name="connsiteY5" fmla="*/ 1234 h 134340"/>
                  <a:gd name="connsiteX6" fmla="*/ 166087 w 175076"/>
                  <a:gd name="connsiteY6" fmla="*/ 1573 h 134340"/>
                  <a:gd name="connsiteX7" fmla="*/ 173557 w 175076"/>
                  <a:gd name="connsiteY7" fmla="*/ 22965 h 134340"/>
                  <a:gd name="connsiteX8" fmla="*/ 167105 w 175076"/>
                  <a:gd name="connsiteY8" fmla="*/ 46395 h 134340"/>
                  <a:gd name="connsiteX9" fmla="*/ 137563 w 175076"/>
                  <a:gd name="connsiteY9" fmla="*/ 108534 h 134340"/>
                  <a:gd name="connsiteX10" fmla="*/ 86629 w 175076"/>
                  <a:gd name="connsiteY10" fmla="*/ 132643 h 134340"/>
                  <a:gd name="connsiteX11" fmla="*/ 64219 w 175076"/>
                  <a:gd name="connsiteY11" fmla="*/ 134341 h 134340"/>
                  <a:gd name="connsiteX12" fmla="*/ 41808 w 175076"/>
                  <a:gd name="connsiteY12" fmla="*/ 99366 h 134340"/>
                  <a:gd name="connsiteX13" fmla="*/ 112436 w 175076"/>
                  <a:gd name="connsiteY13" fmla="*/ 87481 h 134340"/>
                  <a:gd name="connsiteX14" fmla="*/ 135186 w 175076"/>
                  <a:gd name="connsiteY14" fmla="*/ 40623 h 134340"/>
                  <a:gd name="connsiteX15" fmla="*/ 136205 w 175076"/>
                  <a:gd name="connsiteY15" fmla="*/ 35189 h 134340"/>
                  <a:gd name="connsiteX16" fmla="*/ 41808 w 175076"/>
                  <a:gd name="connsiteY16" fmla="*/ 99366 h 134340"/>
                  <a:gd name="connsiteX17" fmla="*/ 144694 w 175076"/>
                  <a:gd name="connsiteY17" fmla="*/ 7685 h 134340"/>
                  <a:gd name="connsiteX18" fmla="*/ 144694 w 175076"/>
                  <a:gd name="connsiteY18" fmla="*/ 7685 h 134340"/>
                  <a:gd name="connsiteX19" fmla="*/ 144694 w 175076"/>
                  <a:gd name="connsiteY19" fmla="*/ 7685 h 1343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75076" h="134340">
                    <a:moveTo>
                      <a:pt x="64558" y="134001"/>
                    </a:moveTo>
                    <a:cubicBezTo>
                      <a:pt x="49618" y="134001"/>
                      <a:pt x="31281" y="131624"/>
                      <a:pt x="10908" y="124833"/>
                    </a:cubicBezTo>
                    <a:cubicBezTo>
                      <a:pt x="6494" y="123135"/>
                      <a:pt x="2759" y="119739"/>
                      <a:pt x="1061" y="115325"/>
                    </a:cubicBezTo>
                    <a:cubicBezTo>
                      <a:pt x="-637" y="110911"/>
                      <a:pt x="-297" y="105818"/>
                      <a:pt x="2080" y="101403"/>
                    </a:cubicBezTo>
                    <a:cubicBezTo>
                      <a:pt x="55050" y="8025"/>
                      <a:pt x="126018" y="2932"/>
                      <a:pt x="149109" y="1234"/>
                    </a:cubicBezTo>
                    <a:cubicBezTo>
                      <a:pt x="150127" y="1234"/>
                      <a:pt x="151485" y="1234"/>
                      <a:pt x="152504" y="1234"/>
                    </a:cubicBezTo>
                    <a:cubicBezTo>
                      <a:pt x="156918" y="-464"/>
                      <a:pt x="161672" y="-464"/>
                      <a:pt x="166087" y="1573"/>
                    </a:cubicBezTo>
                    <a:cubicBezTo>
                      <a:pt x="173896" y="5648"/>
                      <a:pt x="177291" y="14816"/>
                      <a:pt x="173557" y="22965"/>
                    </a:cubicBezTo>
                    <a:cubicBezTo>
                      <a:pt x="169482" y="31794"/>
                      <a:pt x="168463" y="38585"/>
                      <a:pt x="167105" y="46395"/>
                    </a:cubicBezTo>
                    <a:cubicBezTo>
                      <a:pt x="164728" y="61675"/>
                      <a:pt x="161672" y="78992"/>
                      <a:pt x="137563" y="108534"/>
                    </a:cubicBezTo>
                    <a:cubicBezTo>
                      <a:pt x="128055" y="120419"/>
                      <a:pt x="109380" y="129247"/>
                      <a:pt x="86629" y="132643"/>
                    </a:cubicBezTo>
                    <a:cubicBezTo>
                      <a:pt x="80517" y="133661"/>
                      <a:pt x="73047" y="134341"/>
                      <a:pt x="64219" y="134341"/>
                    </a:cubicBezTo>
                    <a:close/>
                    <a:moveTo>
                      <a:pt x="41808" y="99366"/>
                    </a:moveTo>
                    <a:cubicBezTo>
                      <a:pt x="76783" y="105818"/>
                      <a:pt x="105305" y="96310"/>
                      <a:pt x="112436" y="87481"/>
                    </a:cubicBezTo>
                    <a:cubicBezTo>
                      <a:pt x="131112" y="64731"/>
                      <a:pt x="133149" y="54205"/>
                      <a:pt x="135186" y="40623"/>
                    </a:cubicBezTo>
                    <a:cubicBezTo>
                      <a:pt x="135186" y="38925"/>
                      <a:pt x="135865" y="37227"/>
                      <a:pt x="136205" y="35189"/>
                    </a:cubicBezTo>
                    <a:cubicBezTo>
                      <a:pt x="112436" y="38925"/>
                      <a:pt x="75424" y="51149"/>
                      <a:pt x="41808" y="99366"/>
                    </a:cubicBezTo>
                    <a:close/>
                    <a:moveTo>
                      <a:pt x="144694" y="7685"/>
                    </a:moveTo>
                    <a:cubicBezTo>
                      <a:pt x="144694" y="7685"/>
                      <a:pt x="144694" y="7685"/>
                      <a:pt x="144694" y="7685"/>
                    </a:cubicBezTo>
                    <a:cubicBezTo>
                      <a:pt x="144694" y="7685"/>
                      <a:pt x="144694" y="7685"/>
                      <a:pt x="144694" y="7685"/>
                    </a:cubicBezTo>
                    <a:close/>
                  </a:path>
                </a:pathLst>
              </a:custGeom>
              <a:grpFill/>
              <a:ln w="3393" cap="flat">
                <a:noFill/>
                <a:prstDash val="solid"/>
                <a:miter/>
              </a:ln>
            </p:spPr>
            <p:txBody>
              <a:bodyPr rtlCol="0" anchor="ctr"/>
              <a:lstStyle/>
              <a:p>
                <a:endParaRPr lang="de-DE" dirty="0">
                  <a:solidFill>
                    <a:schemeClr val="bg1"/>
                  </a:solidFill>
                </a:endParaRPr>
              </a:p>
            </p:txBody>
          </p:sp>
          <p:sp>
            <p:nvSpPr>
              <p:cNvPr id="58" name="Freeform 57">
                <a:extLst>
                  <a:ext uri="{FF2B5EF4-FFF2-40B4-BE49-F238E27FC236}">
                    <a16:creationId xmlns:a16="http://schemas.microsoft.com/office/drawing/2014/main" id="{E2BB5A56-49D1-5E97-BC2D-B7F9A841ECD3}"/>
                  </a:ext>
                </a:extLst>
              </p:cNvPr>
              <p:cNvSpPr/>
              <p:nvPr/>
            </p:nvSpPr>
            <p:spPr>
              <a:xfrm>
                <a:off x="8112698" y="3670676"/>
                <a:ext cx="32597" cy="236332"/>
              </a:xfrm>
              <a:custGeom>
                <a:avLst/>
                <a:gdLst>
                  <a:gd name="connsiteX0" fmla="*/ 16299 w 32597"/>
                  <a:gd name="connsiteY0" fmla="*/ 236332 h 236332"/>
                  <a:gd name="connsiteX1" fmla="*/ 0 w 32597"/>
                  <a:gd name="connsiteY1" fmla="*/ 220033 h 236332"/>
                  <a:gd name="connsiteX2" fmla="*/ 0 w 32597"/>
                  <a:gd name="connsiteY2" fmla="*/ 16299 h 236332"/>
                  <a:gd name="connsiteX3" fmla="*/ 16299 w 32597"/>
                  <a:gd name="connsiteY3" fmla="*/ 0 h 236332"/>
                  <a:gd name="connsiteX4" fmla="*/ 32598 w 32597"/>
                  <a:gd name="connsiteY4" fmla="*/ 16299 h 236332"/>
                  <a:gd name="connsiteX5" fmla="*/ 32598 w 32597"/>
                  <a:gd name="connsiteY5" fmla="*/ 220033 h 236332"/>
                  <a:gd name="connsiteX6" fmla="*/ 16299 w 32597"/>
                  <a:gd name="connsiteY6" fmla="*/ 236332 h 236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97" h="236332">
                    <a:moveTo>
                      <a:pt x="16299" y="236332"/>
                    </a:moveTo>
                    <a:cubicBezTo>
                      <a:pt x="7131" y="236332"/>
                      <a:pt x="0" y="229201"/>
                      <a:pt x="0" y="220033"/>
                    </a:cubicBezTo>
                    <a:lnTo>
                      <a:pt x="0" y="16299"/>
                    </a:lnTo>
                    <a:cubicBezTo>
                      <a:pt x="0" y="7131"/>
                      <a:pt x="7131" y="0"/>
                      <a:pt x="16299" y="0"/>
                    </a:cubicBezTo>
                    <a:cubicBezTo>
                      <a:pt x="25467" y="0"/>
                      <a:pt x="32598" y="7131"/>
                      <a:pt x="32598" y="16299"/>
                    </a:cubicBezTo>
                    <a:lnTo>
                      <a:pt x="32598" y="220033"/>
                    </a:lnTo>
                    <a:cubicBezTo>
                      <a:pt x="32598" y="229201"/>
                      <a:pt x="25467" y="236332"/>
                      <a:pt x="16299" y="236332"/>
                    </a:cubicBezTo>
                    <a:close/>
                  </a:path>
                </a:pathLst>
              </a:custGeom>
              <a:grpFill/>
              <a:ln w="3393" cap="flat">
                <a:noFill/>
                <a:prstDash val="solid"/>
                <a:miter/>
              </a:ln>
            </p:spPr>
            <p:txBody>
              <a:bodyPr rtlCol="0" anchor="ctr"/>
              <a:lstStyle/>
              <a:p>
                <a:endParaRPr lang="de-DE" dirty="0">
                  <a:solidFill>
                    <a:schemeClr val="bg1"/>
                  </a:solidFill>
                </a:endParaRPr>
              </a:p>
            </p:txBody>
          </p:sp>
          <p:sp>
            <p:nvSpPr>
              <p:cNvPr id="59" name="Freeform 58">
                <a:extLst>
                  <a:ext uri="{FF2B5EF4-FFF2-40B4-BE49-F238E27FC236}">
                    <a16:creationId xmlns:a16="http://schemas.microsoft.com/office/drawing/2014/main" id="{1A1AC028-4EE7-7A24-6D88-421614873459}"/>
                  </a:ext>
                </a:extLst>
              </p:cNvPr>
              <p:cNvSpPr/>
              <p:nvPr/>
            </p:nvSpPr>
            <p:spPr>
              <a:xfrm>
                <a:off x="7827422" y="3874071"/>
                <a:ext cx="562367" cy="155178"/>
              </a:xfrm>
              <a:custGeom>
                <a:avLst/>
                <a:gdLst>
                  <a:gd name="connsiteX0" fmla="*/ 512441 w 562367"/>
                  <a:gd name="connsiteY0" fmla="*/ 155178 h 155178"/>
                  <a:gd name="connsiteX1" fmla="*/ 379674 w 562367"/>
                  <a:gd name="connsiteY1" fmla="*/ 142275 h 155178"/>
                  <a:gd name="connsiteX2" fmla="*/ 340625 w 562367"/>
                  <a:gd name="connsiteY2" fmla="*/ 137521 h 155178"/>
                  <a:gd name="connsiteX3" fmla="*/ 305990 w 562367"/>
                  <a:gd name="connsiteY3" fmla="*/ 144312 h 155178"/>
                  <a:gd name="connsiteX4" fmla="*/ 246906 w 562367"/>
                  <a:gd name="connsiteY4" fmla="*/ 153480 h 155178"/>
                  <a:gd name="connsiteX5" fmla="*/ 221779 w 562367"/>
                  <a:gd name="connsiteY5" fmla="*/ 149405 h 155178"/>
                  <a:gd name="connsiteX6" fmla="*/ 170846 w 562367"/>
                  <a:gd name="connsiteY6" fmla="*/ 147708 h 155178"/>
                  <a:gd name="connsiteX7" fmla="*/ 82900 w 562367"/>
                  <a:gd name="connsiteY7" fmla="*/ 149066 h 155178"/>
                  <a:gd name="connsiteX8" fmla="*/ 5141 w 562367"/>
                  <a:gd name="connsiteY8" fmla="*/ 130390 h 155178"/>
                  <a:gd name="connsiteX9" fmla="*/ 1067 w 562367"/>
                  <a:gd name="connsiteY9" fmla="*/ 111715 h 155178"/>
                  <a:gd name="connsiteX10" fmla="*/ 73053 w 562367"/>
                  <a:gd name="connsiteY10" fmla="*/ 62818 h 155178"/>
                  <a:gd name="connsiteX11" fmla="*/ 107008 w 562367"/>
                  <a:gd name="connsiteY11" fmla="*/ 50934 h 155178"/>
                  <a:gd name="connsiteX12" fmla="*/ 118214 w 562367"/>
                  <a:gd name="connsiteY12" fmla="*/ 44143 h 155178"/>
                  <a:gd name="connsiteX13" fmla="*/ 225175 w 562367"/>
                  <a:gd name="connsiteY13" fmla="*/ 19015 h 155178"/>
                  <a:gd name="connsiteX14" fmla="*/ 247925 w 562367"/>
                  <a:gd name="connsiteY14" fmla="*/ 12224 h 155178"/>
                  <a:gd name="connsiteX15" fmla="*/ 300896 w 562367"/>
                  <a:gd name="connsiteY15" fmla="*/ 0 h 155178"/>
                  <a:gd name="connsiteX16" fmla="*/ 301575 w 562367"/>
                  <a:gd name="connsiteY16" fmla="*/ 0 h 155178"/>
                  <a:gd name="connsiteX17" fmla="*/ 367449 w 562367"/>
                  <a:gd name="connsiteY17" fmla="*/ 10187 h 155178"/>
                  <a:gd name="connsiteX18" fmla="*/ 389860 w 562367"/>
                  <a:gd name="connsiteY18" fmla="*/ 14941 h 155178"/>
                  <a:gd name="connsiteX19" fmla="*/ 432645 w 562367"/>
                  <a:gd name="connsiteY19" fmla="*/ 40407 h 155178"/>
                  <a:gd name="connsiteX20" fmla="*/ 450641 w 562367"/>
                  <a:gd name="connsiteY20" fmla="*/ 53311 h 155178"/>
                  <a:gd name="connsiteX21" fmla="*/ 526023 w 562367"/>
                  <a:gd name="connsiteY21" fmla="*/ 83192 h 155178"/>
                  <a:gd name="connsiteX22" fmla="*/ 562356 w 562367"/>
                  <a:gd name="connsiteY22" fmla="*/ 131749 h 155178"/>
                  <a:gd name="connsiteX23" fmla="*/ 544359 w 562367"/>
                  <a:gd name="connsiteY23" fmla="*/ 152801 h 155178"/>
                  <a:gd name="connsiteX24" fmla="*/ 512441 w 562367"/>
                  <a:gd name="connsiteY24" fmla="*/ 154499 h 155178"/>
                  <a:gd name="connsiteX25" fmla="*/ 340625 w 562367"/>
                  <a:gd name="connsiteY25" fmla="*/ 104923 h 155178"/>
                  <a:gd name="connsiteX26" fmla="*/ 384427 w 562367"/>
                  <a:gd name="connsiteY26" fmla="*/ 110017 h 155178"/>
                  <a:gd name="connsiteX27" fmla="*/ 520250 w 562367"/>
                  <a:gd name="connsiteY27" fmla="*/ 122241 h 155178"/>
                  <a:gd name="connsiteX28" fmla="*/ 449623 w 562367"/>
                  <a:gd name="connsiteY28" fmla="*/ 86248 h 155178"/>
                  <a:gd name="connsiteX29" fmla="*/ 410913 w 562367"/>
                  <a:gd name="connsiteY29" fmla="*/ 64855 h 155178"/>
                  <a:gd name="connsiteX30" fmla="*/ 384088 w 562367"/>
                  <a:gd name="connsiteY30" fmla="*/ 47199 h 155178"/>
                  <a:gd name="connsiteX31" fmla="*/ 360319 w 562367"/>
                  <a:gd name="connsiteY31" fmla="*/ 42105 h 155178"/>
                  <a:gd name="connsiteX32" fmla="*/ 301575 w 562367"/>
                  <a:gd name="connsiteY32" fmla="*/ 32597 h 155178"/>
                  <a:gd name="connsiteX33" fmla="*/ 300896 w 562367"/>
                  <a:gd name="connsiteY33" fmla="*/ 32597 h 155178"/>
                  <a:gd name="connsiteX34" fmla="*/ 258452 w 562367"/>
                  <a:gd name="connsiteY34" fmla="*/ 42784 h 155178"/>
                  <a:gd name="connsiteX35" fmla="*/ 209895 w 562367"/>
                  <a:gd name="connsiteY35" fmla="*/ 47199 h 155178"/>
                  <a:gd name="connsiteX36" fmla="*/ 139266 w 562367"/>
                  <a:gd name="connsiteY36" fmla="*/ 68591 h 155178"/>
                  <a:gd name="connsiteX37" fmla="*/ 121610 w 562367"/>
                  <a:gd name="connsiteY37" fmla="*/ 79796 h 155178"/>
                  <a:gd name="connsiteX38" fmla="*/ 121610 w 562367"/>
                  <a:gd name="connsiteY38" fmla="*/ 79796 h 155178"/>
                  <a:gd name="connsiteX39" fmla="*/ 81882 w 562367"/>
                  <a:gd name="connsiteY39" fmla="*/ 93718 h 155178"/>
                  <a:gd name="connsiteX40" fmla="*/ 40456 w 562367"/>
                  <a:gd name="connsiteY40" fmla="*/ 110356 h 155178"/>
                  <a:gd name="connsiteX41" fmla="*/ 162357 w 562367"/>
                  <a:gd name="connsiteY41" fmla="*/ 115789 h 155178"/>
                  <a:gd name="connsiteX42" fmla="*/ 227552 w 562367"/>
                  <a:gd name="connsiteY42" fmla="*/ 116808 h 155178"/>
                  <a:gd name="connsiteX43" fmla="*/ 249623 w 562367"/>
                  <a:gd name="connsiteY43" fmla="*/ 120204 h 155178"/>
                  <a:gd name="connsiteX44" fmla="*/ 297501 w 562367"/>
                  <a:gd name="connsiteY44" fmla="*/ 112054 h 155178"/>
                  <a:gd name="connsiteX45" fmla="*/ 340285 w 562367"/>
                  <a:gd name="connsiteY45" fmla="*/ 103905 h 155178"/>
                  <a:gd name="connsiteX46" fmla="*/ 31967 w 562367"/>
                  <a:gd name="connsiteY46" fmla="*/ 122241 h 155178"/>
                  <a:gd name="connsiteX47" fmla="*/ 31967 w 562367"/>
                  <a:gd name="connsiteY47" fmla="*/ 122241 h 155178"/>
                  <a:gd name="connsiteX48" fmla="*/ 31967 w 562367"/>
                  <a:gd name="connsiteY48" fmla="*/ 122241 h 155178"/>
                  <a:gd name="connsiteX49" fmla="*/ 114479 w 562367"/>
                  <a:gd name="connsiteY49" fmla="*/ 65874 h 155178"/>
                  <a:gd name="connsiteX50" fmla="*/ 114479 w 562367"/>
                  <a:gd name="connsiteY50" fmla="*/ 65874 h 155178"/>
                  <a:gd name="connsiteX51" fmla="*/ 114479 w 562367"/>
                  <a:gd name="connsiteY51" fmla="*/ 65874 h 155178"/>
                  <a:gd name="connsiteX52" fmla="*/ 227212 w 562367"/>
                  <a:gd name="connsiteY52" fmla="*/ 20034 h 155178"/>
                  <a:gd name="connsiteX53" fmla="*/ 227212 w 562367"/>
                  <a:gd name="connsiteY53" fmla="*/ 20034 h 155178"/>
                  <a:gd name="connsiteX54" fmla="*/ 227212 w 562367"/>
                  <a:gd name="connsiteY54" fmla="*/ 20034 h 155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562367" h="155178">
                    <a:moveTo>
                      <a:pt x="512441" y="155178"/>
                    </a:moveTo>
                    <a:cubicBezTo>
                      <a:pt x="468299" y="155178"/>
                      <a:pt x="416346" y="147708"/>
                      <a:pt x="379674" y="142275"/>
                    </a:cubicBezTo>
                    <a:cubicBezTo>
                      <a:pt x="362356" y="139898"/>
                      <a:pt x="346058" y="137521"/>
                      <a:pt x="340625" y="137521"/>
                    </a:cubicBezTo>
                    <a:cubicBezTo>
                      <a:pt x="335191" y="137521"/>
                      <a:pt x="318893" y="140917"/>
                      <a:pt x="305990" y="144312"/>
                    </a:cubicBezTo>
                    <a:cubicBezTo>
                      <a:pt x="285616" y="149745"/>
                      <a:pt x="264903" y="155178"/>
                      <a:pt x="246906" y="153480"/>
                    </a:cubicBezTo>
                    <a:cubicBezTo>
                      <a:pt x="238078" y="152462"/>
                      <a:pt x="229928" y="151103"/>
                      <a:pt x="221779" y="149405"/>
                    </a:cubicBezTo>
                    <a:cubicBezTo>
                      <a:pt x="203782" y="146010"/>
                      <a:pt x="188502" y="142954"/>
                      <a:pt x="170846" y="147708"/>
                    </a:cubicBezTo>
                    <a:cubicBezTo>
                      <a:pt x="151830" y="152801"/>
                      <a:pt x="113121" y="151783"/>
                      <a:pt x="82900" y="149066"/>
                    </a:cubicBezTo>
                    <a:cubicBezTo>
                      <a:pt x="17366" y="143633"/>
                      <a:pt x="8537" y="133786"/>
                      <a:pt x="5141" y="130390"/>
                    </a:cubicBezTo>
                    <a:cubicBezTo>
                      <a:pt x="388" y="125297"/>
                      <a:pt x="-1310" y="118166"/>
                      <a:pt x="1067" y="111715"/>
                    </a:cubicBezTo>
                    <a:cubicBezTo>
                      <a:pt x="11593" y="80475"/>
                      <a:pt x="44190" y="71307"/>
                      <a:pt x="73053" y="62818"/>
                    </a:cubicBezTo>
                    <a:cubicBezTo>
                      <a:pt x="85616" y="59083"/>
                      <a:pt x="97501" y="55688"/>
                      <a:pt x="107008" y="50934"/>
                    </a:cubicBezTo>
                    <a:cubicBezTo>
                      <a:pt x="112102" y="48557"/>
                      <a:pt x="115497" y="46180"/>
                      <a:pt x="118214" y="44143"/>
                    </a:cubicBezTo>
                    <a:cubicBezTo>
                      <a:pt x="132815" y="31919"/>
                      <a:pt x="193257" y="1698"/>
                      <a:pt x="225175" y="19015"/>
                    </a:cubicBezTo>
                    <a:cubicBezTo>
                      <a:pt x="229589" y="18676"/>
                      <a:pt x="240115" y="14941"/>
                      <a:pt x="247925" y="12224"/>
                    </a:cubicBezTo>
                    <a:cubicBezTo>
                      <a:pt x="264564" y="6452"/>
                      <a:pt x="283240" y="0"/>
                      <a:pt x="300896" y="0"/>
                    </a:cubicBezTo>
                    <a:lnTo>
                      <a:pt x="301575" y="0"/>
                    </a:lnTo>
                    <a:cubicBezTo>
                      <a:pt x="323307" y="0"/>
                      <a:pt x="346737" y="5433"/>
                      <a:pt x="367449" y="10187"/>
                    </a:cubicBezTo>
                    <a:cubicBezTo>
                      <a:pt x="375599" y="11885"/>
                      <a:pt x="383409" y="13922"/>
                      <a:pt x="389860" y="14941"/>
                    </a:cubicBezTo>
                    <a:cubicBezTo>
                      <a:pt x="407857" y="18336"/>
                      <a:pt x="421439" y="30560"/>
                      <a:pt x="432645" y="40407"/>
                    </a:cubicBezTo>
                    <a:cubicBezTo>
                      <a:pt x="438417" y="45501"/>
                      <a:pt x="446906" y="53311"/>
                      <a:pt x="450641" y="53311"/>
                    </a:cubicBezTo>
                    <a:cubicBezTo>
                      <a:pt x="483579" y="54329"/>
                      <a:pt x="511761" y="72665"/>
                      <a:pt x="526023" y="83192"/>
                    </a:cubicBezTo>
                    <a:cubicBezTo>
                      <a:pt x="531796" y="87606"/>
                      <a:pt x="561677" y="111375"/>
                      <a:pt x="562356" y="131749"/>
                    </a:cubicBezTo>
                    <a:cubicBezTo>
                      <a:pt x="562695" y="142614"/>
                      <a:pt x="555225" y="151443"/>
                      <a:pt x="544359" y="152801"/>
                    </a:cubicBezTo>
                    <a:cubicBezTo>
                      <a:pt x="534512" y="153820"/>
                      <a:pt x="523646" y="154499"/>
                      <a:pt x="512441" y="154499"/>
                    </a:cubicBezTo>
                    <a:close/>
                    <a:moveTo>
                      <a:pt x="340625" y="104923"/>
                    </a:moveTo>
                    <a:cubicBezTo>
                      <a:pt x="348774" y="104923"/>
                      <a:pt x="363715" y="106961"/>
                      <a:pt x="384427" y="110017"/>
                    </a:cubicBezTo>
                    <a:cubicBezTo>
                      <a:pt x="422458" y="115450"/>
                      <a:pt x="477467" y="123260"/>
                      <a:pt x="520250" y="122241"/>
                    </a:cubicBezTo>
                    <a:cubicBezTo>
                      <a:pt x="505989" y="107640"/>
                      <a:pt x="478485" y="87267"/>
                      <a:pt x="449623" y="86248"/>
                    </a:cubicBezTo>
                    <a:cubicBezTo>
                      <a:pt x="434003" y="85908"/>
                      <a:pt x="422458" y="75042"/>
                      <a:pt x="410913" y="64855"/>
                    </a:cubicBezTo>
                    <a:cubicBezTo>
                      <a:pt x="402085" y="57046"/>
                      <a:pt x="392916" y="48896"/>
                      <a:pt x="384088" y="47199"/>
                    </a:cubicBezTo>
                    <a:cubicBezTo>
                      <a:pt x="376618" y="45840"/>
                      <a:pt x="368808" y="44143"/>
                      <a:pt x="360319" y="42105"/>
                    </a:cubicBezTo>
                    <a:cubicBezTo>
                      <a:pt x="341303" y="37691"/>
                      <a:pt x="319572" y="32937"/>
                      <a:pt x="301575" y="32597"/>
                    </a:cubicBezTo>
                    <a:lnTo>
                      <a:pt x="300896" y="32597"/>
                    </a:lnTo>
                    <a:cubicBezTo>
                      <a:pt x="288672" y="32597"/>
                      <a:pt x="272713" y="38031"/>
                      <a:pt x="258452" y="42784"/>
                    </a:cubicBezTo>
                    <a:cubicBezTo>
                      <a:pt x="238078" y="49915"/>
                      <a:pt x="222119" y="55348"/>
                      <a:pt x="209895" y="47199"/>
                    </a:cubicBezTo>
                    <a:cubicBezTo>
                      <a:pt x="199368" y="40407"/>
                      <a:pt x="153189" y="57385"/>
                      <a:pt x="139266" y="68591"/>
                    </a:cubicBezTo>
                    <a:cubicBezTo>
                      <a:pt x="134852" y="72665"/>
                      <a:pt x="129080" y="76061"/>
                      <a:pt x="121610" y="79796"/>
                    </a:cubicBezTo>
                    <a:cubicBezTo>
                      <a:pt x="121610" y="79796"/>
                      <a:pt x="121610" y="79796"/>
                      <a:pt x="121610" y="79796"/>
                    </a:cubicBezTo>
                    <a:cubicBezTo>
                      <a:pt x="109385" y="85908"/>
                      <a:pt x="95464" y="89983"/>
                      <a:pt x="81882" y="93718"/>
                    </a:cubicBezTo>
                    <a:cubicBezTo>
                      <a:pt x="65583" y="98472"/>
                      <a:pt x="50302" y="102886"/>
                      <a:pt x="40456" y="110356"/>
                    </a:cubicBezTo>
                    <a:cubicBezTo>
                      <a:pt x="70676" y="116469"/>
                      <a:pt x="139606" y="121901"/>
                      <a:pt x="162357" y="115789"/>
                    </a:cubicBezTo>
                    <a:cubicBezTo>
                      <a:pt x="187144" y="109338"/>
                      <a:pt x="208537" y="113412"/>
                      <a:pt x="227552" y="116808"/>
                    </a:cubicBezTo>
                    <a:cubicBezTo>
                      <a:pt x="235022" y="118166"/>
                      <a:pt x="242493" y="119525"/>
                      <a:pt x="249623" y="120204"/>
                    </a:cubicBezTo>
                    <a:cubicBezTo>
                      <a:pt x="261507" y="121222"/>
                      <a:pt x="280523" y="116469"/>
                      <a:pt x="297501" y="112054"/>
                    </a:cubicBezTo>
                    <a:cubicBezTo>
                      <a:pt x="313460" y="107980"/>
                      <a:pt x="328061" y="103905"/>
                      <a:pt x="340285" y="103905"/>
                    </a:cubicBezTo>
                    <a:close/>
                    <a:moveTo>
                      <a:pt x="31967" y="122241"/>
                    </a:moveTo>
                    <a:cubicBezTo>
                      <a:pt x="31967" y="122241"/>
                      <a:pt x="31967" y="122241"/>
                      <a:pt x="31967" y="122241"/>
                    </a:cubicBezTo>
                    <a:cubicBezTo>
                      <a:pt x="31967" y="122241"/>
                      <a:pt x="31967" y="122241"/>
                      <a:pt x="31967" y="122241"/>
                    </a:cubicBezTo>
                    <a:close/>
                    <a:moveTo>
                      <a:pt x="114479" y="65874"/>
                    </a:moveTo>
                    <a:lnTo>
                      <a:pt x="114479" y="65874"/>
                    </a:lnTo>
                    <a:lnTo>
                      <a:pt x="114479" y="65874"/>
                    </a:lnTo>
                    <a:close/>
                    <a:moveTo>
                      <a:pt x="227212" y="20034"/>
                    </a:moveTo>
                    <a:cubicBezTo>
                      <a:pt x="227212" y="20034"/>
                      <a:pt x="227212" y="20034"/>
                      <a:pt x="227212" y="20034"/>
                    </a:cubicBezTo>
                    <a:cubicBezTo>
                      <a:pt x="227212" y="20034"/>
                      <a:pt x="227212" y="20034"/>
                      <a:pt x="227212" y="20034"/>
                    </a:cubicBezTo>
                    <a:close/>
                  </a:path>
                </a:pathLst>
              </a:custGeom>
              <a:grpFill/>
              <a:ln w="3393" cap="flat">
                <a:noFill/>
                <a:prstDash val="solid"/>
                <a:miter/>
              </a:ln>
            </p:spPr>
            <p:txBody>
              <a:bodyPr rtlCol="0" anchor="ctr"/>
              <a:lstStyle/>
              <a:p>
                <a:endParaRPr lang="de-DE" dirty="0">
                  <a:solidFill>
                    <a:schemeClr val="bg1"/>
                  </a:solidFill>
                </a:endParaRPr>
              </a:p>
            </p:txBody>
          </p:sp>
          <p:sp>
            <p:nvSpPr>
              <p:cNvPr id="60" name="Freeform 59">
                <a:extLst>
                  <a:ext uri="{FF2B5EF4-FFF2-40B4-BE49-F238E27FC236}">
                    <a16:creationId xmlns:a16="http://schemas.microsoft.com/office/drawing/2014/main" id="{2C913E49-80BA-EA37-51CE-CC59B0178E7D}"/>
                  </a:ext>
                </a:extLst>
              </p:cNvPr>
              <p:cNvSpPr/>
              <p:nvPr/>
            </p:nvSpPr>
            <p:spPr>
              <a:xfrm>
                <a:off x="8151791" y="3935436"/>
                <a:ext cx="75094" cy="76155"/>
              </a:xfrm>
              <a:custGeom>
                <a:avLst/>
                <a:gdLst>
                  <a:gd name="connsiteX0" fmla="*/ 16256 w 75094"/>
                  <a:gd name="connsiteY0" fmla="*/ 76156 h 76155"/>
                  <a:gd name="connsiteX1" fmla="*/ 297 w 75094"/>
                  <a:gd name="connsiteY1" fmla="*/ 62913 h 76155"/>
                  <a:gd name="connsiteX2" fmla="*/ 12860 w 75094"/>
                  <a:gd name="connsiteY2" fmla="*/ 43898 h 76155"/>
                  <a:gd name="connsiteX3" fmla="*/ 45118 w 75094"/>
                  <a:gd name="connsiteY3" fmla="*/ 7226 h 76155"/>
                  <a:gd name="connsiteX4" fmla="*/ 67868 w 75094"/>
                  <a:gd name="connsiteY4" fmla="*/ 2811 h 76155"/>
                  <a:gd name="connsiteX5" fmla="*/ 72283 w 75094"/>
                  <a:gd name="connsiteY5" fmla="*/ 25562 h 76155"/>
                  <a:gd name="connsiteX6" fmla="*/ 19312 w 75094"/>
                  <a:gd name="connsiteY6" fmla="*/ 76156 h 76155"/>
                  <a:gd name="connsiteX7" fmla="*/ 16256 w 75094"/>
                  <a:gd name="connsiteY7" fmla="*/ 76156 h 76155"/>
                  <a:gd name="connsiteX8" fmla="*/ 13200 w 75094"/>
                  <a:gd name="connsiteY8" fmla="*/ 43898 h 76155"/>
                  <a:gd name="connsiteX9" fmla="*/ 13200 w 75094"/>
                  <a:gd name="connsiteY9" fmla="*/ 43898 h 76155"/>
                  <a:gd name="connsiteX10" fmla="*/ 13200 w 75094"/>
                  <a:gd name="connsiteY10" fmla="*/ 43898 h 761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5094" h="76155">
                    <a:moveTo>
                      <a:pt x="16256" y="76156"/>
                    </a:moveTo>
                    <a:cubicBezTo>
                      <a:pt x="8446" y="76156"/>
                      <a:pt x="1655" y="70723"/>
                      <a:pt x="297" y="62913"/>
                    </a:cubicBezTo>
                    <a:cubicBezTo>
                      <a:pt x="-1401" y="54085"/>
                      <a:pt x="4371" y="45935"/>
                      <a:pt x="12860" y="43898"/>
                    </a:cubicBezTo>
                    <a:cubicBezTo>
                      <a:pt x="18633" y="41521"/>
                      <a:pt x="33913" y="24204"/>
                      <a:pt x="45118" y="7226"/>
                    </a:cubicBezTo>
                    <a:cubicBezTo>
                      <a:pt x="50212" y="-245"/>
                      <a:pt x="60058" y="-2282"/>
                      <a:pt x="67868" y="2811"/>
                    </a:cubicBezTo>
                    <a:cubicBezTo>
                      <a:pt x="75339" y="7905"/>
                      <a:pt x="77376" y="17752"/>
                      <a:pt x="72283" y="25562"/>
                    </a:cubicBezTo>
                    <a:cubicBezTo>
                      <a:pt x="60738" y="42879"/>
                      <a:pt x="38667" y="72421"/>
                      <a:pt x="19312" y="76156"/>
                    </a:cubicBezTo>
                    <a:cubicBezTo>
                      <a:pt x="18294" y="76156"/>
                      <a:pt x="17275" y="76156"/>
                      <a:pt x="16256" y="76156"/>
                    </a:cubicBezTo>
                    <a:close/>
                    <a:moveTo>
                      <a:pt x="13200" y="43898"/>
                    </a:moveTo>
                    <a:cubicBezTo>
                      <a:pt x="13200" y="43898"/>
                      <a:pt x="13200" y="43898"/>
                      <a:pt x="13200" y="43898"/>
                    </a:cubicBezTo>
                    <a:cubicBezTo>
                      <a:pt x="13200" y="43898"/>
                      <a:pt x="13200" y="43898"/>
                      <a:pt x="13200" y="43898"/>
                    </a:cubicBezTo>
                    <a:close/>
                  </a:path>
                </a:pathLst>
              </a:custGeom>
              <a:grpFill/>
              <a:ln w="3393" cap="flat">
                <a:noFill/>
                <a:prstDash val="solid"/>
                <a:miter/>
              </a:ln>
            </p:spPr>
            <p:txBody>
              <a:bodyPr rtlCol="0" anchor="ctr"/>
              <a:lstStyle/>
              <a:p>
                <a:endParaRPr lang="de-DE" dirty="0">
                  <a:solidFill>
                    <a:schemeClr val="bg1"/>
                  </a:solidFill>
                </a:endParaRPr>
              </a:p>
            </p:txBody>
          </p:sp>
          <p:sp>
            <p:nvSpPr>
              <p:cNvPr id="61" name="Freeform 60">
                <a:extLst>
                  <a:ext uri="{FF2B5EF4-FFF2-40B4-BE49-F238E27FC236}">
                    <a16:creationId xmlns:a16="http://schemas.microsoft.com/office/drawing/2014/main" id="{365990A3-67BE-6263-633A-175563488DBF}"/>
                  </a:ext>
                </a:extLst>
              </p:cNvPr>
              <p:cNvSpPr/>
              <p:nvPr/>
            </p:nvSpPr>
            <p:spPr>
              <a:xfrm>
                <a:off x="7925698" y="3923403"/>
                <a:ext cx="77226" cy="44725"/>
              </a:xfrm>
              <a:custGeom>
                <a:avLst/>
                <a:gdLst>
                  <a:gd name="connsiteX0" fmla="*/ 60685 w 77226"/>
                  <a:gd name="connsiteY0" fmla="*/ 44726 h 44725"/>
                  <a:gd name="connsiteX1" fmla="*/ 56610 w 77226"/>
                  <a:gd name="connsiteY1" fmla="*/ 44047 h 44725"/>
                  <a:gd name="connsiteX2" fmla="*/ 12128 w 77226"/>
                  <a:gd name="connsiteY2" fmla="*/ 32162 h 44725"/>
                  <a:gd name="connsiteX3" fmla="*/ 583 w 77226"/>
                  <a:gd name="connsiteY3" fmla="*/ 12128 h 44725"/>
                  <a:gd name="connsiteX4" fmla="*/ 20617 w 77226"/>
                  <a:gd name="connsiteY4" fmla="*/ 583 h 44725"/>
                  <a:gd name="connsiteX5" fmla="*/ 65099 w 77226"/>
                  <a:gd name="connsiteY5" fmla="*/ 12468 h 44725"/>
                  <a:gd name="connsiteX6" fmla="*/ 76644 w 77226"/>
                  <a:gd name="connsiteY6" fmla="*/ 32501 h 44725"/>
                  <a:gd name="connsiteX7" fmla="*/ 61025 w 77226"/>
                  <a:gd name="connsiteY7" fmla="*/ 44726 h 44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7226" h="44725">
                    <a:moveTo>
                      <a:pt x="60685" y="44726"/>
                    </a:moveTo>
                    <a:cubicBezTo>
                      <a:pt x="59327" y="44726"/>
                      <a:pt x="57968" y="44726"/>
                      <a:pt x="56610" y="44047"/>
                    </a:cubicBezTo>
                    <a:lnTo>
                      <a:pt x="12128" y="32162"/>
                    </a:lnTo>
                    <a:cubicBezTo>
                      <a:pt x="3300" y="29785"/>
                      <a:pt x="-1794" y="20957"/>
                      <a:pt x="583" y="12128"/>
                    </a:cubicBezTo>
                    <a:cubicBezTo>
                      <a:pt x="2960" y="3300"/>
                      <a:pt x="11789" y="-1794"/>
                      <a:pt x="20617" y="583"/>
                    </a:cubicBezTo>
                    <a:lnTo>
                      <a:pt x="65099" y="12468"/>
                    </a:lnTo>
                    <a:cubicBezTo>
                      <a:pt x="73927" y="14845"/>
                      <a:pt x="79021" y="23673"/>
                      <a:pt x="76644" y="32501"/>
                    </a:cubicBezTo>
                    <a:cubicBezTo>
                      <a:pt x="74607" y="39972"/>
                      <a:pt x="68155" y="44726"/>
                      <a:pt x="61025" y="44726"/>
                    </a:cubicBezTo>
                    <a:close/>
                  </a:path>
                </a:pathLst>
              </a:custGeom>
              <a:grpFill/>
              <a:ln w="3393" cap="flat">
                <a:noFill/>
                <a:prstDash val="solid"/>
                <a:miter/>
              </a:ln>
            </p:spPr>
            <p:txBody>
              <a:bodyPr rtlCol="0" anchor="ctr"/>
              <a:lstStyle/>
              <a:p>
                <a:endParaRPr lang="de-DE" dirty="0">
                  <a:solidFill>
                    <a:schemeClr val="bg1"/>
                  </a:solidFill>
                </a:endParaRPr>
              </a:p>
            </p:txBody>
          </p:sp>
          <p:sp>
            <p:nvSpPr>
              <p:cNvPr id="62" name="Freeform 61">
                <a:extLst>
                  <a:ext uri="{FF2B5EF4-FFF2-40B4-BE49-F238E27FC236}">
                    <a16:creationId xmlns:a16="http://schemas.microsoft.com/office/drawing/2014/main" id="{1A793481-D473-ADEE-788C-2C4C8CF34C46}"/>
                  </a:ext>
                </a:extLst>
              </p:cNvPr>
              <p:cNvSpPr/>
              <p:nvPr/>
            </p:nvSpPr>
            <p:spPr>
              <a:xfrm>
                <a:off x="7419915" y="2998266"/>
                <a:ext cx="277249" cy="277164"/>
              </a:xfrm>
              <a:custGeom>
                <a:avLst/>
                <a:gdLst>
                  <a:gd name="connsiteX0" fmla="*/ 199745 w 277249"/>
                  <a:gd name="connsiteY0" fmla="*/ 277164 h 277164"/>
                  <a:gd name="connsiteX1" fmla="*/ 188200 w 277249"/>
                  <a:gd name="connsiteY1" fmla="*/ 272410 h 277164"/>
                  <a:gd name="connsiteX2" fmla="*/ 4839 w 277249"/>
                  <a:gd name="connsiteY2" fmla="*/ 89049 h 277164"/>
                  <a:gd name="connsiteX3" fmla="*/ 4839 w 277249"/>
                  <a:gd name="connsiteY3" fmla="*/ 65959 h 277164"/>
                  <a:gd name="connsiteX4" fmla="*/ 65960 w 277249"/>
                  <a:gd name="connsiteY4" fmla="*/ 4839 h 277164"/>
                  <a:gd name="connsiteX5" fmla="*/ 89049 w 277249"/>
                  <a:gd name="connsiteY5" fmla="*/ 4839 h 277164"/>
                  <a:gd name="connsiteX6" fmla="*/ 272410 w 277249"/>
                  <a:gd name="connsiteY6" fmla="*/ 188200 h 277164"/>
                  <a:gd name="connsiteX7" fmla="*/ 272410 w 277249"/>
                  <a:gd name="connsiteY7" fmla="*/ 211290 h 277164"/>
                  <a:gd name="connsiteX8" fmla="*/ 211290 w 277249"/>
                  <a:gd name="connsiteY8" fmla="*/ 272410 h 277164"/>
                  <a:gd name="connsiteX9" fmla="*/ 199745 w 277249"/>
                  <a:gd name="connsiteY9" fmla="*/ 277164 h 277164"/>
                  <a:gd name="connsiteX10" fmla="*/ 39474 w 277249"/>
                  <a:gd name="connsiteY10" fmla="*/ 77504 h 277164"/>
                  <a:gd name="connsiteX11" fmla="*/ 199745 w 277249"/>
                  <a:gd name="connsiteY11" fmla="*/ 237775 h 277164"/>
                  <a:gd name="connsiteX12" fmla="*/ 237775 w 277249"/>
                  <a:gd name="connsiteY12" fmla="*/ 199745 h 277164"/>
                  <a:gd name="connsiteX13" fmla="*/ 77504 w 277249"/>
                  <a:gd name="connsiteY13" fmla="*/ 39474 h 277164"/>
                  <a:gd name="connsiteX14" fmla="*/ 39474 w 277249"/>
                  <a:gd name="connsiteY14" fmla="*/ 77504 h 277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7249" h="277164">
                    <a:moveTo>
                      <a:pt x="199745" y="277164"/>
                    </a:moveTo>
                    <a:cubicBezTo>
                      <a:pt x="195670" y="277164"/>
                      <a:pt x="191256" y="275466"/>
                      <a:pt x="188200" y="272410"/>
                    </a:cubicBezTo>
                    <a:lnTo>
                      <a:pt x="4839" y="89049"/>
                    </a:lnTo>
                    <a:cubicBezTo>
                      <a:pt x="-1613" y="82597"/>
                      <a:pt x="-1613" y="72411"/>
                      <a:pt x="4839" y="65959"/>
                    </a:cubicBezTo>
                    <a:lnTo>
                      <a:pt x="65960" y="4839"/>
                    </a:lnTo>
                    <a:cubicBezTo>
                      <a:pt x="72411" y="-1613"/>
                      <a:pt x="82598" y="-1613"/>
                      <a:pt x="89049" y="4839"/>
                    </a:cubicBezTo>
                    <a:lnTo>
                      <a:pt x="272410" y="188200"/>
                    </a:lnTo>
                    <a:cubicBezTo>
                      <a:pt x="278862" y="194652"/>
                      <a:pt x="278862" y="204838"/>
                      <a:pt x="272410" y="211290"/>
                    </a:cubicBezTo>
                    <a:lnTo>
                      <a:pt x="211290" y="272410"/>
                    </a:lnTo>
                    <a:cubicBezTo>
                      <a:pt x="208234" y="275466"/>
                      <a:pt x="203820" y="277164"/>
                      <a:pt x="199745" y="277164"/>
                    </a:cubicBezTo>
                    <a:close/>
                    <a:moveTo>
                      <a:pt x="39474" y="77504"/>
                    </a:moveTo>
                    <a:lnTo>
                      <a:pt x="199745" y="237775"/>
                    </a:lnTo>
                    <a:lnTo>
                      <a:pt x="237775" y="199745"/>
                    </a:lnTo>
                    <a:lnTo>
                      <a:pt x="77504" y="39474"/>
                    </a:lnTo>
                    <a:lnTo>
                      <a:pt x="39474" y="77504"/>
                    </a:lnTo>
                    <a:close/>
                  </a:path>
                </a:pathLst>
              </a:custGeom>
              <a:grpFill/>
              <a:ln w="3393" cap="flat">
                <a:noFill/>
                <a:prstDash val="solid"/>
                <a:miter/>
              </a:ln>
            </p:spPr>
            <p:txBody>
              <a:bodyPr rtlCol="0" anchor="ctr"/>
              <a:lstStyle/>
              <a:p>
                <a:endParaRPr lang="de-DE" dirty="0">
                  <a:solidFill>
                    <a:schemeClr val="bg1"/>
                  </a:solidFill>
                </a:endParaRPr>
              </a:p>
            </p:txBody>
          </p:sp>
          <p:sp>
            <p:nvSpPr>
              <p:cNvPr id="63" name="Freeform 62">
                <a:extLst>
                  <a:ext uri="{FF2B5EF4-FFF2-40B4-BE49-F238E27FC236}">
                    <a16:creationId xmlns:a16="http://schemas.microsoft.com/office/drawing/2014/main" id="{BC07640F-3C64-9207-14B0-C21F027A73F0}"/>
                  </a:ext>
                </a:extLst>
              </p:cNvPr>
              <p:cNvSpPr/>
              <p:nvPr/>
            </p:nvSpPr>
            <p:spPr>
              <a:xfrm>
                <a:off x="7216180" y="3202001"/>
                <a:ext cx="277249" cy="277164"/>
              </a:xfrm>
              <a:custGeom>
                <a:avLst/>
                <a:gdLst>
                  <a:gd name="connsiteX0" fmla="*/ 199745 w 277249"/>
                  <a:gd name="connsiteY0" fmla="*/ 277164 h 277164"/>
                  <a:gd name="connsiteX1" fmla="*/ 188200 w 277249"/>
                  <a:gd name="connsiteY1" fmla="*/ 272410 h 277164"/>
                  <a:gd name="connsiteX2" fmla="*/ 4839 w 277249"/>
                  <a:gd name="connsiteY2" fmla="*/ 89049 h 277164"/>
                  <a:gd name="connsiteX3" fmla="*/ 4839 w 277249"/>
                  <a:gd name="connsiteY3" fmla="*/ 65959 h 277164"/>
                  <a:gd name="connsiteX4" fmla="*/ 65959 w 277249"/>
                  <a:gd name="connsiteY4" fmla="*/ 4839 h 277164"/>
                  <a:gd name="connsiteX5" fmla="*/ 89049 w 277249"/>
                  <a:gd name="connsiteY5" fmla="*/ 4839 h 277164"/>
                  <a:gd name="connsiteX6" fmla="*/ 272410 w 277249"/>
                  <a:gd name="connsiteY6" fmla="*/ 188200 h 277164"/>
                  <a:gd name="connsiteX7" fmla="*/ 272410 w 277249"/>
                  <a:gd name="connsiteY7" fmla="*/ 211290 h 277164"/>
                  <a:gd name="connsiteX8" fmla="*/ 211290 w 277249"/>
                  <a:gd name="connsiteY8" fmla="*/ 272410 h 277164"/>
                  <a:gd name="connsiteX9" fmla="*/ 199745 w 277249"/>
                  <a:gd name="connsiteY9" fmla="*/ 277164 h 277164"/>
                  <a:gd name="connsiteX10" fmla="*/ 39474 w 277249"/>
                  <a:gd name="connsiteY10" fmla="*/ 77504 h 277164"/>
                  <a:gd name="connsiteX11" fmla="*/ 199745 w 277249"/>
                  <a:gd name="connsiteY11" fmla="*/ 237775 h 277164"/>
                  <a:gd name="connsiteX12" fmla="*/ 237775 w 277249"/>
                  <a:gd name="connsiteY12" fmla="*/ 199745 h 277164"/>
                  <a:gd name="connsiteX13" fmla="*/ 77504 w 277249"/>
                  <a:gd name="connsiteY13" fmla="*/ 39474 h 277164"/>
                  <a:gd name="connsiteX14" fmla="*/ 39474 w 277249"/>
                  <a:gd name="connsiteY14" fmla="*/ 77504 h 277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7249" h="277164">
                    <a:moveTo>
                      <a:pt x="199745" y="277164"/>
                    </a:moveTo>
                    <a:cubicBezTo>
                      <a:pt x="195671" y="277164"/>
                      <a:pt x="191256" y="275466"/>
                      <a:pt x="188200" y="272410"/>
                    </a:cubicBezTo>
                    <a:lnTo>
                      <a:pt x="4839" y="89049"/>
                    </a:lnTo>
                    <a:cubicBezTo>
                      <a:pt x="-1613" y="82597"/>
                      <a:pt x="-1613" y="72411"/>
                      <a:pt x="4839" y="65959"/>
                    </a:cubicBezTo>
                    <a:lnTo>
                      <a:pt x="65959" y="4839"/>
                    </a:lnTo>
                    <a:cubicBezTo>
                      <a:pt x="72411" y="-1613"/>
                      <a:pt x="82598" y="-1613"/>
                      <a:pt x="89049" y="4839"/>
                    </a:cubicBezTo>
                    <a:lnTo>
                      <a:pt x="272410" y="188200"/>
                    </a:lnTo>
                    <a:cubicBezTo>
                      <a:pt x="278862" y="194652"/>
                      <a:pt x="278862" y="204838"/>
                      <a:pt x="272410" y="211290"/>
                    </a:cubicBezTo>
                    <a:lnTo>
                      <a:pt x="211290" y="272410"/>
                    </a:lnTo>
                    <a:cubicBezTo>
                      <a:pt x="208234" y="275466"/>
                      <a:pt x="203820" y="277164"/>
                      <a:pt x="199745" y="277164"/>
                    </a:cubicBezTo>
                    <a:close/>
                    <a:moveTo>
                      <a:pt x="39474" y="77504"/>
                    </a:moveTo>
                    <a:lnTo>
                      <a:pt x="199745" y="237775"/>
                    </a:lnTo>
                    <a:lnTo>
                      <a:pt x="237775" y="199745"/>
                    </a:lnTo>
                    <a:lnTo>
                      <a:pt x="77504" y="39474"/>
                    </a:lnTo>
                    <a:lnTo>
                      <a:pt x="39474" y="77504"/>
                    </a:lnTo>
                    <a:close/>
                  </a:path>
                </a:pathLst>
              </a:custGeom>
              <a:grpFill/>
              <a:ln w="3393" cap="flat">
                <a:noFill/>
                <a:prstDash val="solid"/>
                <a:miter/>
              </a:ln>
            </p:spPr>
            <p:txBody>
              <a:bodyPr rtlCol="0" anchor="ctr"/>
              <a:lstStyle/>
              <a:p>
                <a:endParaRPr lang="de-DE" dirty="0">
                  <a:solidFill>
                    <a:schemeClr val="bg1"/>
                  </a:solidFill>
                </a:endParaRPr>
              </a:p>
            </p:txBody>
          </p:sp>
          <p:sp>
            <p:nvSpPr>
              <p:cNvPr id="64" name="Freeform 63">
                <a:extLst>
                  <a:ext uri="{FF2B5EF4-FFF2-40B4-BE49-F238E27FC236}">
                    <a16:creationId xmlns:a16="http://schemas.microsoft.com/office/drawing/2014/main" id="{A6A63D25-6F89-21BF-CC11-07F2AF8DB8CF}"/>
                  </a:ext>
                </a:extLst>
              </p:cNvPr>
              <p:cNvSpPr/>
              <p:nvPr/>
            </p:nvSpPr>
            <p:spPr>
              <a:xfrm>
                <a:off x="7460662" y="3303869"/>
                <a:ext cx="114261" cy="114176"/>
              </a:xfrm>
              <a:custGeom>
                <a:avLst/>
                <a:gdLst>
                  <a:gd name="connsiteX0" fmla="*/ 16384 w 114261"/>
                  <a:gd name="connsiteY0" fmla="*/ 114176 h 114176"/>
                  <a:gd name="connsiteX1" fmla="*/ 4839 w 114261"/>
                  <a:gd name="connsiteY1" fmla="*/ 109423 h 114176"/>
                  <a:gd name="connsiteX2" fmla="*/ 4839 w 114261"/>
                  <a:gd name="connsiteY2" fmla="*/ 86333 h 114176"/>
                  <a:gd name="connsiteX3" fmla="*/ 86333 w 114261"/>
                  <a:gd name="connsiteY3" fmla="*/ 4839 h 114176"/>
                  <a:gd name="connsiteX4" fmla="*/ 109422 w 114261"/>
                  <a:gd name="connsiteY4" fmla="*/ 4839 h 114176"/>
                  <a:gd name="connsiteX5" fmla="*/ 109422 w 114261"/>
                  <a:gd name="connsiteY5" fmla="*/ 27929 h 114176"/>
                  <a:gd name="connsiteX6" fmla="*/ 27928 w 114261"/>
                  <a:gd name="connsiteY6" fmla="*/ 109423 h 114176"/>
                  <a:gd name="connsiteX7" fmla="*/ 16384 w 114261"/>
                  <a:gd name="connsiteY7" fmla="*/ 114176 h 114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4261" h="114176">
                    <a:moveTo>
                      <a:pt x="16384" y="114176"/>
                    </a:moveTo>
                    <a:cubicBezTo>
                      <a:pt x="12309" y="114176"/>
                      <a:pt x="7895" y="112479"/>
                      <a:pt x="4839" y="109423"/>
                    </a:cubicBezTo>
                    <a:cubicBezTo>
                      <a:pt x="-1613" y="102971"/>
                      <a:pt x="-1613" y="92784"/>
                      <a:pt x="4839" y="86333"/>
                    </a:cubicBezTo>
                    <a:lnTo>
                      <a:pt x="86333" y="4839"/>
                    </a:lnTo>
                    <a:cubicBezTo>
                      <a:pt x="92784" y="-1613"/>
                      <a:pt x="102971" y="-1613"/>
                      <a:pt x="109422" y="4839"/>
                    </a:cubicBezTo>
                    <a:cubicBezTo>
                      <a:pt x="115874" y="11290"/>
                      <a:pt x="115874" y="21477"/>
                      <a:pt x="109422" y="27929"/>
                    </a:cubicBezTo>
                    <a:lnTo>
                      <a:pt x="27928" y="109423"/>
                    </a:lnTo>
                    <a:cubicBezTo>
                      <a:pt x="24873" y="112479"/>
                      <a:pt x="20458" y="114176"/>
                      <a:pt x="16384" y="114176"/>
                    </a:cubicBezTo>
                    <a:close/>
                  </a:path>
                </a:pathLst>
              </a:custGeom>
              <a:grpFill/>
              <a:ln w="3393" cap="flat">
                <a:noFill/>
                <a:prstDash val="solid"/>
                <a:miter/>
              </a:ln>
            </p:spPr>
            <p:txBody>
              <a:bodyPr rtlCol="0" anchor="ctr"/>
              <a:lstStyle/>
              <a:p>
                <a:endParaRPr lang="de-DE" dirty="0">
                  <a:solidFill>
                    <a:schemeClr val="bg1"/>
                  </a:solidFill>
                </a:endParaRPr>
              </a:p>
            </p:txBody>
          </p:sp>
          <p:sp>
            <p:nvSpPr>
              <p:cNvPr id="65" name="Freeform 64">
                <a:extLst>
                  <a:ext uri="{FF2B5EF4-FFF2-40B4-BE49-F238E27FC236}">
                    <a16:creationId xmlns:a16="http://schemas.microsoft.com/office/drawing/2014/main" id="{65EF979B-DEE5-E59A-587C-07F20A8CCCE4}"/>
                  </a:ext>
                </a:extLst>
              </p:cNvPr>
              <p:cNvSpPr/>
              <p:nvPr/>
            </p:nvSpPr>
            <p:spPr>
              <a:xfrm>
                <a:off x="7287488" y="3069574"/>
                <a:ext cx="175381" cy="175296"/>
              </a:xfrm>
              <a:custGeom>
                <a:avLst/>
                <a:gdLst>
                  <a:gd name="connsiteX0" fmla="*/ 16384 w 175381"/>
                  <a:gd name="connsiteY0" fmla="*/ 175297 h 175296"/>
                  <a:gd name="connsiteX1" fmla="*/ 4839 w 175381"/>
                  <a:gd name="connsiteY1" fmla="*/ 170543 h 175296"/>
                  <a:gd name="connsiteX2" fmla="*/ 4839 w 175381"/>
                  <a:gd name="connsiteY2" fmla="*/ 147453 h 175296"/>
                  <a:gd name="connsiteX3" fmla="*/ 147454 w 175381"/>
                  <a:gd name="connsiteY3" fmla="*/ 4839 h 175296"/>
                  <a:gd name="connsiteX4" fmla="*/ 170543 w 175381"/>
                  <a:gd name="connsiteY4" fmla="*/ 4839 h 175296"/>
                  <a:gd name="connsiteX5" fmla="*/ 170543 w 175381"/>
                  <a:gd name="connsiteY5" fmla="*/ 27929 h 175296"/>
                  <a:gd name="connsiteX6" fmla="*/ 27928 w 175381"/>
                  <a:gd name="connsiteY6" fmla="*/ 170543 h 175296"/>
                  <a:gd name="connsiteX7" fmla="*/ 16384 w 175381"/>
                  <a:gd name="connsiteY7" fmla="*/ 175297 h 175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5381" h="175296">
                    <a:moveTo>
                      <a:pt x="16384" y="175297"/>
                    </a:moveTo>
                    <a:cubicBezTo>
                      <a:pt x="12309" y="175297"/>
                      <a:pt x="7895" y="173599"/>
                      <a:pt x="4839" y="170543"/>
                    </a:cubicBezTo>
                    <a:cubicBezTo>
                      <a:pt x="-1613" y="164091"/>
                      <a:pt x="-1613" y="153905"/>
                      <a:pt x="4839" y="147453"/>
                    </a:cubicBezTo>
                    <a:lnTo>
                      <a:pt x="147454" y="4839"/>
                    </a:lnTo>
                    <a:cubicBezTo>
                      <a:pt x="153905" y="-1613"/>
                      <a:pt x="164092" y="-1613"/>
                      <a:pt x="170543" y="4839"/>
                    </a:cubicBezTo>
                    <a:cubicBezTo>
                      <a:pt x="176995" y="11290"/>
                      <a:pt x="176995" y="21477"/>
                      <a:pt x="170543" y="27929"/>
                    </a:cubicBezTo>
                    <a:lnTo>
                      <a:pt x="27928" y="170543"/>
                    </a:lnTo>
                    <a:cubicBezTo>
                      <a:pt x="24873" y="173599"/>
                      <a:pt x="20458" y="175297"/>
                      <a:pt x="16384" y="175297"/>
                    </a:cubicBezTo>
                    <a:close/>
                  </a:path>
                </a:pathLst>
              </a:custGeom>
              <a:grpFill/>
              <a:ln w="3393" cap="flat">
                <a:noFill/>
                <a:prstDash val="solid"/>
                <a:miter/>
              </a:ln>
            </p:spPr>
            <p:txBody>
              <a:bodyPr rtlCol="0" anchor="ctr"/>
              <a:lstStyle/>
              <a:p>
                <a:endParaRPr lang="de-DE" dirty="0">
                  <a:solidFill>
                    <a:schemeClr val="bg1"/>
                  </a:solidFill>
                </a:endParaRPr>
              </a:p>
            </p:txBody>
          </p:sp>
          <p:sp>
            <p:nvSpPr>
              <p:cNvPr id="66" name="Freeform 65">
                <a:extLst>
                  <a:ext uri="{FF2B5EF4-FFF2-40B4-BE49-F238E27FC236}">
                    <a16:creationId xmlns:a16="http://schemas.microsoft.com/office/drawing/2014/main" id="{DE19A461-F6BA-682C-4D19-B533508F1CCF}"/>
                  </a:ext>
                </a:extLst>
              </p:cNvPr>
              <p:cNvSpPr/>
              <p:nvPr/>
            </p:nvSpPr>
            <p:spPr>
              <a:xfrm>
                <a:off x="7277386" y="2896437"/>
                <a:ext cx="419693" cy="338585"/>
              </a:xfrm>
              <a:custGeom>
                <a:avLst/>
                <a:gdLst>
                  <a:gd name="connsiteX0" fmla="*/ 16299 w 419693"/>
                  <a:gd name="connsiteY0" fmla="*/ 338246 h 338585"/>
                  <a:gd name="connsiteX1" fmla="*/ 0 w 419693"/>
                  <a:gd name="connsiteY1" fmla="*/ 321947 h 338585"/>
                  <a:gd name="connsiteX2" fmla="*/ 0 w 419693"/>
                  <a:gd name="connsiteY2" fmla="*/ 201744 h 338585"/>
                  <a:gd name="connsiteX3" fmla="*/ 20713 w 419693"/>
                  <a:gd name="connsiteY3" fmla="*/ 151829 h 338585"/>
                  <a:gd name="connsiteX4" fmla="*/ 151782 w 419693"/>
                  <a:gd name="connsiteY4" fmla="*/ 20759 h 338585"/>
                  <a:gd name="connsiteX5" fmla="*/ 198981 w 419693"/>
                  <a:gd name="connsiteY5" fmla="*/ 47 h 338585"/>
                  <a:gd name="connsiteX6" fmla="*/ 248556 w 419693"/>
                  <a:gd name="connsiteY6" fmla="*/ 18043 h 338585"/>
                  <a:gd name="connsiteX7" fmla="*/ 396264 w 419693"/>
                  <a:gd name="connsiteY7" fmla="*/ 151150 h 338585"/>
                  <a:gd name="connsiteX8" fmla="*/ 419694 w 419693"/>
                  <a:gd name="connsiteY8" fmla="*/ 203442 h 338585"/>
                  <a:gd name="connsiteX9" fmla="*/ 419694 w 419693"/>
                  <a:gd name="connsiteY9" fmla="*/ 301574 h 338585"/>
                  <a:gd name="connsiteX10" fmla="*/ 403395 w 419693"/>
                  <a:gd name="connsiteY10" fmla="*/ 317873 h 338585"/>
                  <a:gd name="connsiteX11" fmla="*/ 387096 w 419693"/>
                  <a:gd name="connsiteY11" fmla="*/ 301574 h 338585"/>
                  <a:gd name="connsiteX12" fmla="*/ 387096 w 419693"/>
                  <a:gd name="connsiteY12" fmla="*/ 203442 h 338585"/>
                  <a:gd name="connsiteX13" fmla="*/ 374533 w 419693"/>
                  <a:gd name="connsiteY13" fmla="*/ 175598 h 338585"/>
                  <a:gd name="connsiteX14" fmla="*/ 226825 w 419693"/>
                  <a:gd name="connsiteY14" fmla="*/ 42491 h 338585"/>
                  <a:gd name="connsiteX15" fmla="*/ 200000 w 419693"/>
                  <a:gd name="connsiteY15" fmla="*/ 32984 h 338585"/>
                  <a:gd name="connsiteX16" fmla="*/ 174872 w 419693"/>
                  <a:gd name="connsiteY16" fmla="*/ 44189 h 338585"/>
                  <a:gd name="connsiteX17" fmla="*/ 43803 w 419693"/>
                  <a:gd name="connsiteY17" fmla="*/ 175258 h 338585"/>
                  <a:gd name="connsiteX18" fmla="*/ 32598 w 419693"/>
                  <a:gd name="connsiteY18" fmla="*/ 202083 h 338585"/>
                  <a:gd name="connsiteX19" fmla="*/ 32598 w 419693"/>
                  <a:gd name="connsiteY19" fmla="*/ 322287 h 338585"/>
                  <a:gd name="connsiteX20" fmla="*/ 16299 w 419693"/>
                  <a:gd name="connsiteY20" fmla="*/ 338586 h 338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19693" h="338585">
                    <a:moveTo>
                      <a:pt x="16299" y="338246"/>
                    </a:moveTo>
                    <a:cubicBezTo>
                      <a:pt x="7131" y="338246"/>
                      <a:pt x="0" y="331115"/>
                      <a:pt x="0" y="321947"/>
                    </a:cubicBezTo>
                    <a:lnTo>
                      <a:pt x="0" y="201744"/>
                    </a:lnTo>
                    <a:cubicBezTo>
                      <a:pt x="0" y="183068"/>
                      <a:pt x="7471" y="165072"/>
                      <a:pt x="20713" y="151829"/>
                    </a:cubicBezTo>
                    <a:lnTo>
                      <a:pt x="151782" y="20759"/>
                    </a:lnTo>
                    <a:cubicBezTo>
                      <a:pt x="164686" y="7856"/>
                      <a:pt x="180985" y="726"/>
                      <a:pt x="198981" y="47"/>
                    </a:cubicBezTo>
                    <a:cubicBezTo>
                      <a:pt x="216978" y="-633"/>
                      <a:pt x="234974" y="6159"/>
                      <a:pt x="248556" y="18043"/>
                    </a:cubicBezTo>
                    <a:lnTo>
                      <a:pt x="396264" y="151150"/>
                    </a:lnTo>
                    <a:cubicBezTo>
                      <a:pt x="411205" y="164392"/>
                      <a:pt x="419694" y="183408"/>
                      <a:pt x="419694" y="203442"/>
                    </a:cubicBezTo>
                    <a:lnTo>
                      <a:pt x="419694" y="301574"/>
                    </a:lnTo>
                    <a:cubicBezTo>
                      <a:pt x="419694" y="310742"/>
                      <a:pt x="412563" y="317873"/>
                      <a:pt x="403395" y="317873"/>
                    </a:cubicBezTo>
                    <a:cubicBezTo>
                      <a:pt x="394227" y="317873"/>
                      <a:pt x="387096" y="310742"/>
                      <a:pt x="387096" y="301574"/>
                    </a:cubicBezTo>
                    <a:lnTo>
                      <a:pt x="387096" y="203442"/>
                    </a:lnTo>
                    <a:cubicBezTo>
                      <a:pt x="387096" y="192915"/>
                      <a:pt x="382682" y="182389"/>
                      <a:pt x="374533" y="175598"/>
                    </a:cubicBezTo>
                    <a:lnTo>
                      <a:pt x="226825" y="42491"/>
                    </a:lnTo>
                    <a:cubicBezTo>
                      <a:pt x="219694" y="36040"/>
                      <a:pt x="209847" y="32644"/>
                      <a:pt x="200000" y="32984"/>
                    </a:cubicBezTo>
                    <a:cubicBezTo>
                      <a:pt x="190492" y="32984"/>
                      <a:pt x="182003" y="37058"/>
                      <a:pt x="174872" y="44189"/>
                    </a:cubicBezTo>
                    <a:lnTo>
                      <a:pt x="43803" y="175258"/>
                    </a:lnTo>
                    <a:cubicBezTo>
                      <a:pt x="36672" y="182389"/>
                      <a:pt x="32598" y="191897"/>
                      <a:pt x="32598" y="202083"/>
                    </a:cubicBezTo>
                    <a:lnTo>
                      <a:pt x="32598" y="322287"/>
                    </a:lnTo>
                    <a:cubicBezTo>
                      <a:pt x="32598" y="331455"/>
                      <a:pt x="25467" y="338586"/>
                      <a:pt x="16299" y="338586"/>
                    </a:cubicBezTo>
                    <a:close/>
                  </a:path>
                </a:pathLst>
              </a:custGeom>
              <a:grpFill/>
              <a:ln w="3393" cap="flat">
                <a:noFill/>
                <a:prstDash val="solid"/>
                <a:miter/>
              </a:ln>
            </p:spPr>
            <p:txBody>
              <a:bodyPr rtlCol="0" anchor="ctr"/>
              <a:lstStyle/>
              <a:p>
                <a:endParaRPr lang="de-DE" dirty="0">
                  <a:solidFill>
                    <a:schemeClr val="bg1"/>
                  </a:solidFill>
                </a:endParaRPr>
              </a:p>
            </p:txBody>
          </p:sp>
          <p:sp>
            <p:nvSpPr>
              <p:cNvPr id="67" name="Freeform 66">
                <a:extLst>
                  <a:ext uri="{FF2B5EF4-FFF2-40B4-BE49-F238E27FC236}">
                    <a16:creationId xmlns:a16="http://schemas.microsoft.com/office/drawing/2014/main" id="{7040DFEE-A860-3BB6-ADF9-AB51129DE9E2}"/>
                  </a:ext>
                </a:extLst>
              </p:cNvPr>
              <p:cNvSpPr/>
              <p:nvPr/>
            </p:nvSpPr>
            <p:spPr>
              <a:xfrm>
                <a:off x="7460747" y="3242408"/>
                <a:ext cx="399320" cy="216383"/>
              </a:xfrm>
              <a:custGeom>
                <a:avLst/>
                <a:gdLst>
                  <a:gd name="connsiteX0" fmla="*/ 383022 w 399320"/>
                  <a:gd name="connsiteY0" fmla="*/ 216383 h 216383"/>
                  <a:gd name="connsiteX1" fmla="*/ 375890 w 399320"/>
                  <a:gd name="connsiteY1" fmla="*/ 214686 h 216383"/>
                  <a:gd name="connsiteX2" fmla="*/ 297792 w 399320"/>
                  <a:gd name="connsiteY2" fmla="*/ 175636 h 216383"/>
                  <a:gd name="connsiteX3" fmla="*/ 16299 w 399320"/>
                  <a:gd name="connsiteY3" fmla="*/ 175636 h 216383"/>
                  <a:gd name="connsiteX4" fmla="*/ 0 w 399320"/>
                  <a:gd name="connsiteY4" fmla="*/ 159338 h 216383"/>
                  <a:gd name="connsiteX5" fmla="*/ 16299 w 399320"/>
                  <a:gd name="connsiteY5" fmla="*/ 143039 h 216383"/>
                  <a:gd name="connsiteX6" fmla="*/ 301528 w 399320"/>
                  <a:gd name="connsiteY6" fmla="*/ 143039 h 216383"/>
                  <a:gd name="connsiteX7" fmla="*/ 308659 w 399320"/>
                  <a:gd name="connsiteY7" fmla="*/ 144737 h 216383"/>
                  <a:gd name="connsiteX8" fmla="*/ 366723 w 399320"/>
                  <a:gd name="connsiteY8" fmla="*/ 173599 h 216383"/>
                  <a:gd name="connsiteX9" fmla="*/ 366723 w 399320"/>
                  <a:gd name="connsiteY9" fmla="*/ 63243 h 216383"/>
                  <a:gd name="connsiteX10" fmla="*/ 308659 w 399320"/>
                  <a:gd name="connsiteY10" fmla="*/ 92105 h 216383"/>
                  <a:gd name="connsiteX11" fmla="*/ 301528 w 399320"/>
                  <a:gd name="connsiteY11" fmla="*/ 93803 h 216383"/>
                  <a:gd name="connsiteX12" fmla="*/ 184040 w 399320"/>
                  <a:gd name="connsiteY12" fmla="*/ 93803 h 216383"/>
                  <a:gd name="connsiteX13" fmla="*/ 135823 w 399320"/>
                  <a:gd name="connsiteY13" fmla="*/ 61884 h 216383"/>
                  <a:gd name="connsiteX14" fmla="*/ 147029 w 399320"/>
                  <a:gd name="connsiteY14" fmla="*/ 4839 h 216383"/>
                  <a:gd name="connsiteX15" fmla="*/ 170119 w 399320"/>
                  <a:gd name="connsiteY15" fmla="*/ 4839 h 216383"/>
                  <a:gd name="connsiteX16" fmla="*/ 170119 w 399320"/>
                  <a:gd name="connsiteY16" fmla="*/ 27929 h 216383"/>
                  <a:gd name="connsiteX17" fmla="*/ 166044 w 399320"/>
                  <a:gd name="connsiteY17" fmla="*/ 49321 h 216383"/>
                  <a:gd name="connsiteX18" fmla="*/ 184040 w 399320"/>
                  <a:gd name="connsiteY18" fmla="*/ 61205 h 216383"/>
                  <a:gd name="connsiteX19" fmla="*/ 297453 w 399320"/>
                  <a:gd name="connsiteY19" fmla="*/ 61205 h 216383"/>
                  <a:gd name="connsiteX20" fmla="*/ 375551 w 399320"/>
                  <a:gd name="connsiteY20" fmla="*/ 22156 h 216383"/>
                  <a:gd name="connsiteX21" fmla="*/ 391510 w 399320"/>
                  <a:gd name="connsiteY21" fmla="*/ 22835 h 216383"/>
                  <a:gd name="connsiteX22" fmla="*/ 399320 w 399320"/>
                  <a:gd name="connsiteY22" fmla="*/ 36757 h 216383"/>
                  <a:gd name="connsiteX23" fmla="*/ 399320 w 399320"/>
                  <a:gd name="connsiteY23" fmla="*/ 199745 h 216383"/>
                  <a:gd name="connsiteX24" fmla="*/ 391510 w 399320"/>
                  <a:gd name="connsiteY24" fmla="*/ 213667 h 216383"/>
                  <a:gd name="connsiteX25" fmla="*/ 383022 w 399320"/>
                  <a:gd name="connsiteY25" fmla="*/ 216044 h 2163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399320" h="216383">
                    <a:moveTo>
                      <a:pt x="383022" y="216383"/>
                    </a:moveTo>
                    <a:cubicBezTo>
                      <a:pt x="380645" y="216383"/>
                      <a:pt x="377928" y="215704"/>
                      <a:pt x="375890" y="214686"/>
                    </a:cubicBezTo>
                    <a:lnTo>
                      <a:pt x="297792" y="175636"/>
                    </a:lnTo>
                    <a:lnTo>
                      <a:pt x="16299" y="175636"/>
                    </a:lnTo>
                    <a:cubicBezTo>
                      <a:pt x="7131" y="175636"/>
                      <a:pt x="0" y="168506"/>
                      <a:pt x="0" y="159338"/>
                    </a:cubicBezTo>
                    <a:cubicBezTo>
                      <a:pt x="0" y="150170"/>
                      <a:pt x="7131" y="143039"/>
                      <a:pt x="16299" y="143039"/>
                    </a:cubicBezTo>
                    <a:lnTo>
                      <a:pt x="301528" y="143039"/>
                    </a:lnTo>
                    <a:cubicBezTo>
                      <a:pt x="303904" y="143039"/>
                      <a:pt x="306621" y="143718"/>
                      <a:pt x="308659" y="144737"/>
                    </a:cubicBezTo>
                    <a:lnTo>
                      <a:pt x="366723" y="173599"/>
                    </a:lnTo>
                    <a:lnTo>
                      <a:pt x="366723" y="63243"/>
                    </a:lnTo>
                    <a:lnTo>
                      <a:pt x="308659" y="92105"/>
                    </a:lnTo>
                    <a:cubicBezTo>
                      <a:pt x="306281" y="93124"/>
                      <a:pt x="303904" y="93803"/>
                      <a:pt x="301528" y="93803"/>
                    </a:cubicBezTo>
                    <a:lnTo>
                      <a:pt x="184040" y="93803"/>
                    </a:lnTo>
                    <a:cubicBezTo>
                      <a:pt x="162988" y="93803"/>
                      <a:pt x="143973" y="81239"/>
                      <a:pt x="135823" y="61884"/>
                    </a:cubicBezTo>
                    <a:cubicBezTo>
                      <a:pt x="127674" y="42190"/>
                      <a:pt x="132089" y="19779"/>
                      <a:pt x="147029" y="4839"/>
                    </a:cubicBezTo>
                    <a:cubicBezTo>
                      <a:pt x="153480" y="-1613"/>
                      <a:pt x="163667" y="-1613"/>
                      <a:pt x="170119" y="4839"/>
                    </a:cubicBezTo>
                    <a:cubicBezTo>
                      <a:pt x="176570" y="11290"/>
                      <a:pt x="176570" y="21477"/>
                      <a:pt x="170119" y="27929"/>
                    </a:cubicBezTo>
                    <a:cubicBezTo>
                      <a:pt x="164686" y="33362"/>
                      <a:pt x="162988" y="41851"/>
                      <a:pt x="166044" y="49321"/>
                    </a:cubicBezTo>
                    <a:cubicBezTo>
                      <a:pt x="169100" y="56452"/>
                      <a:pt x="176231" y="61205"/>
                      <a:pt x="184040" y="61205"/>
                    </a:cubicBezTo>
                    <a:lnTo>
                      <a:pt x="297453" y="61205"/>
                    </a:lnTo>
                    <a:lnTo>
                      <a:pt x="375551" y="22156"/>
                    </a:lnTo>
                    <a:cubicBezTo>
                      <a:pt x="380645" y="19779"/>
                      <a:pt x="386757" y="19779"/>
                      <a:pt x="391510" y="22835"/>
                    </a:cubicBezTo>
                    <a:cubicBezTo>
                      <a:pt x="396264" y="25891"/>
                      <a:pt x="399320" y="30985"/>
                      <a:pt x="399320" y="36757"/>
                    </a:cubicBezTo>
                    <a:lnTo>
                      <a:pt x="399320" y="199745"/>
                    </a:lnTo>
                    <a:cubicBezTo>
                      <a:pt x="399320" y="205517"/>
                      <a:pt x="396264" y="210611"/>
                      <a:pt x="391510" y="213667"/>
                    </a:cubicBezTo>
                    <a:cubicBezTo>
                      <a:pt x="388794" y="215365"/>
                      <a:pt x="386077" y="216044"/>
                      <a:pt x="383022" y="216044"/>
                    </a:cubicBezTo>
                    <a:close/>
                  </a:path>
                </a:pathLst>
              </a:custGeom>
              <a:grpFill/>
              <a:ln w="3393" cap="flat">
                <a:noFill/>
                <a:prstDash val="solid"/>
                <a:miter/>
              </a:ln>
            </p:spPr>
            <p:txBody>
              <a:bodyPr rtlCol="0" anchor="ctr"/>
              <a:lstStyle/>
              <a:p>
                <a:endParaRPr lang="de-DE" dirty="0">
                  <a:solidFill>
                    <a:schemeClr val="bg1"/>
                  </a:solidFill>
                </a:endParaRPr>
              </a:p>
            </p:txBody>
          </p:sp>
        </p:grpSp>
      </p:grpSp>
      <p:sp>
        <p:nvSpPr>
          <p:cNvPr id="2" name="Triangle 1">
            <a:extLst>
              <a:ext uri="{FF2B5EF4-FFF2-40B4-BE49-F238E27FC236}">
                <a16:creationId xmlns:a16="http://schemas.microsoft.com/office/drawing/2014/main" id="{5F2FD9ED-41B8-5EEC-1298-2A62CF67FFBC}"/>
              </a:ext>
            </a:extLst>
          </p:cNvPr>
          <p:cNvSpPr/>
          <p:nvPr userDrawn="1"/>
        </p:nvSpPr>
        <p:spPr>
          <a:xfrm rot="5400000">
            <a:off x="-230910" y="9445086"/>
            <a:ext cx="2124000" cy="369454"/>
          </a:xfrm>
          <a:prstGeom prst="triangle">
            <a:avLst/>
          </a:prstGeom>
          <a:solidFill>
            <a:srgbClr val="1E287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Tree>
    <p:extLst>
      <p:ext uri="{BB962C8B-B14F-4D97-AF65-F5344CB8AC3E}">
        <p14:creationId xmlns:p14="http://schemas.microsoft.com/office/powerpoint/2010/main" val="281707562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Text Slide 02">
    <p:spTree>
      <p:nvGrpSpPr>
        <p:cNvPr id="1" name=""/>
        <p:cNvGrpSpPr/>
        <p:nvPr/>
      </p:nvGrpSpPr>
      <p:grpSpPr>
        <a:xfrm>
          <a:off x="0" y="0"/>
          <a:ext cx="0" cy="0"/>
          <a:chOff x="0" y="0"/>
          <a:chExt cx="0" cy="0"/>
        </a:xfrm>
      </p:grpSpPr>
      <p:sp>
        <p:nvSpPr>
          <p:cNvPr id="18" name="Text Placeholder 32">
            <a:extLst>
              <a:ext uri="{FF2B5EF4-FFF2-40B4-BE49-F238E27FC236}">
                <a16:creationId xmlns:a16="http://schemas.microsoft.com/office/drawing/2014/main" id="{1505DF62-3F5D-08D0-2B9C-F189B1FE8367}"/>
              </a:ext>
            </a:extLst>
          </p:cNvPr>
          <p:cNvSpPr>
            <a:spLocks noGrp="1"/>
          </p:cNvSpPr>
          <p:nvPr>
            <p:ph type="body" sz="quarter" idx="61" hasCustomPrompt="1"/>
          </p:nvPr>
        </p:nvSpPr>
        <p:spPr>
          <a:xfrm>
            <a:off x="-9335" y="644872"/>
            <a:ext cx="3483429" cy="586086"/>
          </a:xfrm>
          <a:prstGeom prst="rect">
            <a:avLst/>
          </a:prstGeom>
          <a:solidFill>
            <a:srgbClr val="F16024"/>
          </a:solidFill>
        </p:spPr>
        <p:txBody>
          <a:bodyPr anchor="ctr">
            <a:noAutofit/>
          </a:bodyPr>
          <a:lstStyle>
            <a:lvl1pPr marL="731838" indent="0" algn="l">
              <a:lnSpc>
                <a:spcPts val="3800"/>
              </a:lnSpc>
              <a:spcBef>
                <a:spcPts val="0"/>
              </a:spcBef>
              <a:buNone/>
              <a:tabLst/>
              <a:defRPr sz="3000" b="1" i="0" spc="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de-DE" dirty="0"/>
              <a:t>HEADING</a:t>
            </a:r>
          </a:p>
        </p:txBody>
      </p:sp>
      <p:sp>
        <p:nvSpPr>
          <p:cNvPr id="19" name="Text Placeholder 32">
            <a:extLst>
              <a:ext uri="{FF2B5EF4-FFF2-40B4-BE49-F238E27FC236}">
                <a16:creationId xmlns:a16="http://schemas.microsoft.com/office/drawing/2014/main" id="{14F62AE7-7BB4-825A-9462-1AD4FAD7D9CA}"/>
              </a:ext>
            </a:extLst>
          </p:cNvPr>
          <p:cNvSpPr>
            <a:spLocks noGrp="1"/>
          </p:cNvSpPr>
          <p:nvPr>
            <p:ph type="body" sz="quarter" idx="64" hasCustomPrompt="1"/>
          </p:nvPr>
        </p:nvSpPr>
        <p:spPr>
          <a:xfrm>
            <a:off x="697281" y="1599143"/>
            <a:ext cx="6076734" cy="8415713"/>
          </a:xfrm>
          <a:prstGeom prst="rect">
            <a:avLst/>
          </a:prstGeom>
        </p:spPr>
        <p:txBody>
          <a:bodyPr numCol="1" spcCol="288000" anchor="t">
            <a:noAutofit/>
          </a:bodyPr>
          <a:lstStyle>
            <a:lvl1pPr marL="0" indent="0" algn="l">
              <a:lnSpc>
                <a:spcPts val="1220"/>
              </a:lnSpc>
              <a:spcBef>
                <a:spcPts val="0"/>
              </a:spcBef>
              <a:buNone/>
              <a:defRPr sz="1100" b="0" i="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77967" indent="0">
              <a:buNone/>
              <a:defRPr sz="3200">
                <a:solidFill>
                  <a:srgbClr val="011E3B"/>
                </a:solidFill>
                <a:latin typeface="Montserrat" pitchFamily="2" charset="77"/>
              </a:defRPr>
            </a:lvl2pPr>
            <a:lvl3pPr marL="755934" indent="0">
              <a:buNone/>
              <a:defRPr sz="3200">
                <a:solidFill>
                  <a:srgbClr val="011E3B"/>
                </a:solidFill>
                <a:latin typeface="Montserrat" pitchFamily="2" charset="77"/>
              </a:defRPr>
            </a:lvl3pPr>
            <a:lvl4pPr marL="1133901" indent="0">
              <a:buNone/>
              <a:defRPr sz="3200">
                <a:solidFill>
                  <a:srgbClr val="011E3B"/>
                </a:solidFill>
                <a:latin typeface="Montserrat" pitchFamily="2" charset="77"/>
              </a:defRPr>
            </a:lvl4pPr>
            <a:lvl5pPr marL="1511869" indent="0">
              <a:buNone/>
              <a:defRPr sz="3200">
                <a:solidFill>
                  <a:srgbClr val="011E3B"/>
                </a:solidFill>
                <a:latin typeface="Montserrat" pitchFamily="2" charset="77"/>
              </a:defRPr>
            </a:lvl5pPr>
          </a:lstStyle>
          <a:p>
            <a:pPr lvl="0"/>
            <a:r>
              <a:rPr lang="de-DE" dirty="0"/>
              <a:t>Click to type</a:t>
            </a:r>
            <a:endParaRPr lang="de-DE" dirty="0"/>
          </a:p>
        </p:txBody>
      </p:sp>
    </p:spTree>
    <p:extLst>
      <p:ext uri="{BB962C8B-B14F-4D97-AF65-F5344CB8AC3E}">
        <p14:creationId xmlns:p14="http://schemas.microsoft.com/office/powerpoint/2010/main" val="307215058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Final Slide">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05AB41CE-F6BA-8449-B846-3526857402BA}"/>
              </a:ext>
            </a:extLst>
          </p:cNvPr>
          <p:cNvSpPr/>
          <p:nvPr userDrawn="1"/>
        </p:nvSpPr>
        <p:spPr>
          <a:xfrm>
            <a:off x="1" y="4680488"/>
            <a:ext cx="7392691" cy="4494510"/>
          </a:xfrm>
          <a:prstGeom prst="rect">
            <a:avLst/>
          </a:prstGeom>
          <a:solidFill>
            <a:srgbClr val="4763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2" name="Graphic 14">
            <a:extLst>
              <a:ext uri="{FF2B5EF4-FFF2-40B4-BE49-F238E27FC236}">
                <a16:creationId xmlns:a16="http://schemas.microsoft.com/office/drawing/2014/main" id="{A1E14B6A-2AED-9F5E-7649-0257021504F1}"/>
              </a:ext>
            </a:extLst>
          </p:cNvPr>
          <p:cNvSpPr>
            <a:spLocks noChangeAspect="1"/>
          </p:cNvSpPr>
          <p:nvPr userDrawn="1"/>
        </p:nvSpPr>
        <p:spPr>
          <a:xfrm rot="10800000">
            <a:off x="6463965" y="4515517"/>
            <a:ext cx="1095710" cy="4791600"/>
          </a:xfrm>
          <a:custGeom>
            <a:avLst/>
            <a:gdLst>
              <a:gd name="connsiteX0" fmla="*/ 0 w 119729"/>
              <a:gd name="connsiteY0" fmla="*/ 523582 h 523581"/>
              <a:gd name="connsiteX1" fmla="*/ 0 w 119729"/>
              <a:gd name="connsiteY1" fmla="*/ 0 h 523581"/>
              <a:gd name="connsiteX2" fmla="*/ 119730 w 119729"/>
              <a:gd name="connsiteY2" fmla="*/ 0 h 523581"/>
              <a:gd name="connsiteX3" fmla="*/ 119730 w 119729"/>
              <a:gd name="connsiteY3" fmla="*/ 36175 h 523581"/>
              <a:gd name="connsiteX4" fmla="*/ 44661 w 119729"/>
              <a:gd name="connsiteY4" fmla="*/ 36175 h 523581"/>
              <a:gd name="connsiteX5" fmla="*/ 44661 w 119729"/>
              <a:gd name="connsiteY5" fmla="*/ 487407 h 523581"/>
              <a:gd name="connsiteX6" fmla="*/ 119730 w 119729"/>
              <a:gd name="connsiteY6" fmla="*/ 487407 h 523581"/>
              <a:gd name="connsiteX7" fmla="*/ 119730 w 119729"/>
              <a:gd name="connsiteY7" fmla="*/ 523582 h 523581"/>
              <a:gd name="connsiteX8" fmla="*/ 0 w 119729"/>
              <a:gd name="connsiteY8" fmla="*/ 523582 h 5235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9729" h="523581">
                <a:moveTo>
                  <a:pt x="0" y="523582"/>
                </a:moveTo>
                <a:lnTo>
                  <a:pt x="0" y="0"/>
                </a:lnTo>
                <a:lnTo>
                  <a:pt x="119730" y="0"/>
                </a:lnTo>
                <a:lnTo>
                  <a:pt x="119730" y="36175"/>
                </a:lnTo>
                <a:lnTo>
                  <a:pt x="44661" y="36175"/>
                </a:lnTo>
                <a:lnTo>
                  <a:pt x="44661" y="487407"/>
                </a:lnTo>
                <a:lnTo>
                  <a:pt x="119730" y="487407"/>
                </a:lnTo>
                <a:lnTo>
                  <a:pt x="119730" y="523582"/>
                </a:lnTo>
                <a:lnTo>
                  <a:pt x="0" y="523582"/>
                </a:lnTo>
                <a:close/>
              </a:path>
            </a:pathLst>
          </a:custGeom>
          <a:solidFill>
            <a:srgbClr val="D38CBC"/>
          </a:solidFill>
          <a:ln w="9502" cap="flat">
            <a:noFill/>
            <a:prstDash val="solid"/>
            <a:miter/>
          </a:ln>
        </p:spPr>
        <p:txBody>
          <a:bodyPr rtlCol="0" anchor="ctr"/>
          <a:lstStyle/>
          <a:p>
            <a:endParaRPr lang="de-DE" dirty="0"/>
          </a:p>
        </p:txBody>
      </p:sp>
      <p:pic>
        <p:nvPicPr>
          <p:cNvPr id="3" name="Picture 2">
            <a:extLst>
              <a:ext uri="{FF2B5EF4-FFF2-40B4-BE49-F238E27FC236}">
                <a16:creationId xmlns:a16="http://schemas.microsoft.com/office/drawing/2014/main" id="{27966648-B8B3-0917-96B7-8EF92CB77BE3}"/>
              </a:ext>
            </a:extLst>
          </p:cNvPr>
          <p:cNvPicPr>
            <a:picLocks noChangeAspect="1"/>
          </p:cNvPicPr>
          <p:nvPr userDrawn="1"/>
        </p:nvPicPr>
        <p:blipFill>
          <a:blip r:embed="rId2"/>
          <a:stretch>
            <a:fillRect/>
          </a:stretch>
        </p:blipFill>
        <p:spPr>
          <a:xfrm>
            <a:off x="584665" y="10001672"/>
            <a:ext cx="1529269" cy="340525"/>
          </a:xfrm>
          <a:prstGeom prst="rect">
            <a:avLst/>
          </a:prstGeom>
        </p:spPr>
      </p:pic>
      <p:pic>
        <p:nvPicPr>
          <p:cNvPr id="4" name="Picture 3">
            <a:extLst>
              <a:ext uri="{FF2B5EF4-FFF2-40B4-BE49-F238E27FC236}">
                <a16:creationId xmlns:a16="http://schemas.microsoft.com/office/drawing/2014/main" id="{4A3152C0-DBF2-716B-C98C-AEA39433C53E}"/>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888419" y="830417"/>
            <a:ext cx="4521200" cy="1358900"/>
          </a:xfrm>
          <a:prstGeom prst="rect">
            <a:avLst/>
          </a:prstGeom>
        </p:spPr>
      </p:pic>
    </p:spTree>
    <p:extLst>
      <p:ext uri="{BB962C8B-B14F-4D97-AF65-F5344CB8AC3E}">
        <p14:creationId xmlns:p14="http://schemas.microsoft.com/office/powerpoint/2010/main" val="7260919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9067E0EC-F0D0-3532-9495-C8150A312638}"/>
              </a:ext>
            </a:extLst>
          </p:cNvPr>
          <p:cNvSpPr txBox="1"/>
          <p:nvPr userDrawn="1"/>
        </p:nvSpPr>
        <p:spPr>
          <a:xfrm>
            <a:off x="3271511" y="10304457"/>
            <a:ext cx="3756657" cy="184666"/>
          </a:xfrm>
          <a:prstGeom prst="rect">
            <a:avLst/>
          </a:prstGeom>
          <a:noFill/>
        </p:spPr>
        <p:txBody>
          <a:bodyPr wrap="square" rtlCol="0">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lang="de-DE" sz="600" spc="150" baseline="0" dirty="0">
                <a:solidFill>
                  <a:srgbClr val="1E2879"/>
                </a:solidFill>
              </a:rPr>
              <a:t>FEMpower in Finance - skills to thrive</a:t>
            </a:r>
          </a:p>
        </p:txBody>
      </p:sp>
      <p:sp>
        <p:nvSpPr>
          <p:cNvPr id="9" name="Graphic 14">
            <a:extLst>
              <a:ext uri="{FF2B5EF4-FFF2-40B4-BE49-F238E27FC236}">
                <a16:creationId xmlns:a16="http://schemas.microsoft.com/office/drawing/2014/main" id="{4B23C006-8DB4-5074-5F20-5596B8E7C9D2}"/>
              </a:ext>
            </a:extLst>
          </p:cNvPr>
          <p:cNvSpPr>
            <a:spLocks noChangeAspect="1"/>
          </p:cNvSpPr>
          <p:nvPr userDrawn="1"/>
        </p:nvSpPr>
        <p:spPr>
          <a:xfrm flipH="1" flipV="1">
            <a:off x="6976396" y="10275817"/>
            <a:ext cx="54773" cy="239524"/>
          </a:xfrm>
          <a:custGeom>
            <a:avLst/>
            <a:gdLst>
              <a:gd name="connsiteX0" fmla="*/ 0 w 119729"/>
              <a:gd name="connsiteY0" fmla="*/ 523582 h 523581"/>
              <a:gd name="connsiteX1" fmla="*/ 0 w 119729"/>
              <a:gd name="connsiteY1" fmla="*/ 0 h 523581"/>
              <a:gd name="connsiteX2" fmla="*/ 119730 w 119729"/>
              <a:gd name="connsiteY2" fmla="*/ 0 h 523581"/>
              <a:gd name="connsiteX3" fmla="*/ 119730 w 119729"/>
              <a:gd name="connsiteY3" fmla="*/ 36175 h 523581"/>
              <a:gd name="connsiteX4" fmla="*/ 44661 w 119729"/>
              <a:gd name="connsiteY4" fmla="*/ 36175 h 523581"/>
              <a:gd name="connsiteX5" fmla="*/ 44661 w 119729"/>
              <a:gd name="connsiteY5" fmla="*/ 487407 h 523581"/>
              <a:gd name="connsiteX6" fmla="*/ 119730 w 119729"/>
              <a:gd name="connsiteY6" fmla="*/ 487407 h 523581"/>
              <a:gd name="connsiteX7" fmla="*/ 119730 w 119729"/>
              <a:gd name="connsiteY7" fmla="*/ 523582 h 523581"/>
              <a:gd name="connsiteX8" fmla="*/ 0 w 119729"/>
              <a:gd name="connsiteY8" fmla="*/ 523582 h 5235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9729" h="523581">
                <a:moveTo>
                  <a:pt x="0" y="523582"/>
                </a:moveTo>
                <a:lnTo>
                  <a:pt x="0" y="0"/>
                </a:lnTo>
                <a:lnTo>
                  <a:pt x="119730" y="0"/>
                </a:lnTo>
                <a:lnTo>
                  <a:pt x="119730" y="36175"/>
                </a:lnTo>
                <a:lnTo>
                  <a:pt x="44661" y="36175"/>
                </a:lnTo>
                <a:lnTo>
                  <a:pt x="44661" y="487407"/>
                </a:lnTo>
                <a:lnTo>
                  <a:pt x="119730" y="487407"/>
                </a:lnTo>
                <a:lnTo>
                  <a:pt x="119730" y="523582"/>
                </a:lnTo>
                <a:lnTo>
                  <a:pt x="0" y="523582"/>
                </a:lnTo>
                <a:close/>
              </a:path>
            </a:pathLst>
          </a:custGeom>
          <a:solidFill>
            <a:srgbClr val="D38CBC"/>
          </a:solidFill>
          <a:ln w="9502" cap="flat">
            <a:noFill/>
            <a:prstDash val="solid"/>
            <a:miter/>
          </a:ln>
        </p:spPr>
        <p:txBody>
          <a:bodyPr rtlCol="0" anchor="ctr"/>
          <a:lstStyle/>
          <a:p>
            <a:endParaRPr lang="de-DE" dirty="0"/>
          </a:p>
        </p:txBody>
      </p:sp>
      <p:sp>
        <p:nvSpPr>
          <p:cNvPr id="2" name="Slide Number Placeholder 15">
            <a:extLst>
              <a:ext uri="{FF2B5EF4-FFF2-40B4-BE49-F238E27FC236}">
                <a16:creationId xmlns:a16="http://schemas.microsoft.com/office/drawing/2014/main" id="{8D4AD10F-B598-4033-0F93-44429EA1097F}"/>
              </a:ext>
            </a:extLst>
          </p:cNvPr>
          <p:cNvSpPr txBox="1">
            <a:spLocks/>
          </p:cNvSpPr>
          <p:nvPr userDrawn="1"/>
        </p:nvSpPr>
        <p:spPr>
          <a:xfrm>
            <a:off x="7027784" y="10213777"/>
            <a:ext cx="373062" cy="363537"/>
          </a:xfrm>
          <a:prstGeom prst="rect">
            <a:avLst/>
          </a:prstGeom>
        </p:spPr>
        <p:txBody>
          <a:bodyPr vert="horz" lIns="91440" tIns="45720" rIns="91440" bIns="45720" rtlCol="0" anchor="ctr"/>
          <a:lstStyle>
            <a:defPPr>
              <a:defRPr lang="de-DE"/>
            </a:defPPr>
            <a:lvl1pPr marL="0" algn="r" defTabSz="457200" rtl="0" eaLnBrk="1" latinLnBrk="0" hangingPunct="1">
              <a:defRPr sz="800" b="0" i="0" kern="1200">
                <a:solidFill>
                  <a:srgbClr val="003359"/>
                </a:solidFill>
                <a:latin typeface="Calibri" panose="020F0502020204030204" pitchFamily="34" charset="0"/>
                <a:ea typeface="Open Sans" panose="020B0606030504020204" pitchFamily="34" charset="0"/>
                <a:cs typeface="Calibri" panose="020F0502020204030204"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fld id="{9C527BFA-2C0E-4CEC-B6A5-913A56FEF4B4}" type="slidenum">
              <a:rPr lang="de-DE" smtClean="0">
                <a:solidFill>
                  <a:srgbClr val="1E2879"/>
                </a:solidFill>
              </a:rPr>
              <a:pPr algn="ctr"/>
              <a:t>‹Nr.›</a:t>
            </a:fld>
            <a:endParaRPr lang="de-DE" dirty="0">
              <a:solidFill>
                <a:srgbClr val="1E2879"/>
              </a:solidFill>
            </a:endParaRPr>
          </a:p>
        </p:txBody>
      </p:sp>
    </p:spTree>
    <p:extLst>
      <p:ext uri="{BB962C8B-B14F-4D97-AF65-F5344CB8AC3E}">
        <p14:creationId xmlns:p14="http://schemas.microsoft.com/office/powerpoint/2010/main" val="2333879095"/>
      </p:ext>
    </p:extLst>
  </p:cSld>
  <p:clrMap bg1="lt1" tx1="dk1" bg2="lt2" tx2="dk2" accent1="accent1" accent2="accent2" accent3="accent3" accent4="accent4" accent5="accent5" accent6="accent6" hlink="hlink" folHlink="folHlink"/>
  <p:sldLayoutIdLst>
    <p:sldLayoutId id="2147483804" r:id="rId1"/>
    <p:sldLayoutId id="2147483798" r:id="rId2"/>
    <p:sldLayoutId id="2147483816" r:id="rId3"/>
    <p:sldLayoutId id="2147483817" r:id="rId4"/>
    <p:sldLayoutId id="2147483818" r:id="rId5"/>
    <p:sldLayoutId id="2147483819" r:id="rId6"/>
    <p:sldLayoutId id="2147483809" r:id="rId7"/>
    <p:sldLayoutId id="2147483807" r:id="rId8"/>
    <p:sldLayoutId id="2147483811" r:id="rId9"/>
    <p:sldLayoutId id="2147483813" r:id="rId10"/>
    <p:sldLayoutId id="2147483815" r:id="rId11"/>
    <p:sldLayoutId id="2147483752" r:id="rId12"/>
    <p:sldLayoutId id="2147483806" r:id="rId13"/>
  </p:sldLayoutIdLst>
  <p:hf hdr="0" ftr="0" dt="0"/>
  <p:txStyles>
    <p:titleStyle>
      <a:lvl1pPr algn="l" defTabSz="755934" rtl="0" eaLnBrk="1" latinLnBrk="0" hangingPunct="1">
        <a:lnSpc>
          <a:spcPct val="90000"/>
        </a:lnSpc>
        <a:spcBef>
          <a:spcPct val="0"/>
        </a:spcBef>
        <a:buNone/>
        <a:defRPr sz="3637" kern="1200">
          <a:solidFill>
            <a:schemeClr val="tx1"/>
          </a:solidFill>
          <a:latin typeface="+mj-lt"/>
          <a:ea typeface="+mj-ea"/>
          <a:cs typeface="+mj-cs"/>
        </a:defRPr>
      </a:lvl1pPr>
    </p:titleStyle>
    <p:body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p:bodyStyle>
    <p:otherStyle>
      <a:defPPr>
        <a:defRPr lang="de-DE"/>
      </a:defPPr>
      <a:lvl1pPr marL="0" algn="l" defTabSz="755934" rtl="0" eaLnBrk="1" latinLnBrk="0" hangingPunct="1">
        <a:defRPr sz="1488" kern="1200">
          <a:solidFill>
            <a:schemeClr val="tx1"/>
          </a:solidFill>
          <a:latin typeface="+mn-lt"/>
          <a:ea typeface="+mn-ea"/>
          <a:cs typeface="+mn-cs"/>
        </a:defRPr>
      </a:lvl1pPr>
      <a:lvl2pPr marL="377967" algn="l" defTabSz="755934" rtl="0" eaLnBrk="1" latinLnBrk="0" hangingPunct="1">
        <a:defRPr sz="1488" kern="1200">
          <a:solidFill>
            <a:schemeClr val="tx1"/>
          </a:solidFill>
          <a:latin typeface="+mn-lt"/>
          <a:ea typeface="+mn-ea"/>
          <a:cs typeface="+mn-cs"/>
        </a:defRPr>
      </a:lvl2pPr>
      <a:lvl3pPr marL="755934" algn="l" defTabSz="755934" rtl="0" eaLnBrk="1" latinLnBrk="0" hangingPunct="1">
        <a:defRPr sz="1488" kern="1200">
          <a:solidFill>
            <a:schemeClr val="tx1"/>
          </a:solidFill>
          <a:latin typeface="+mn-lt"/>
          <a:ea typeface="+mn-ea"/>
          <a:cs typeface="+mn-cs"/>
        </a:defRPr>
      </a:lvl3pPr>
      <a:lvl4pPr marL="1133902" algn="l" defTabSz="755934" rtl="0" eaLnBrk="1" latinLnBrk="0" hangingPunct="1">
        <a:defRPr sz="1488" kern="1200">
          <a:solidFill>
            <a:schemeClr val="tx1"/>
          </a:solidFill>
          <a:latin typeface="+mn-lt"/>
          <a:ea typeface="+mn-ea"/>
          <a:cs typeface="+mn-cs"/>
        </a:defRPr>
      </a:lvl4pPr>
      <a:lvl5pPr marL="1511869" algn="l" defTabSz="755934" rtl="0" eaLnBrk="1" latinLnBrk="0" hangingPunct="1">
        <a:defRPr sz="1488" kern="1200">
          <a:solidFill>
            <a:schemeClr val="tx1"/>
          </a:solidFill>
          <a:latin typeface="+mn-lt"/>
          <a:ea typeface="+mn-ea"/>
          <a:cs typeface="+mn-cs"/>
        </a:defRPr>
      </a:lvl5pPr>
      <a:lvl6pPr marL="1889836" algn="l" defTabSz="755934" rtl="0" eaLnBrk="1" latinLnBrk="0" hangingPunct="1">
        <a:defRPr sz="1488" kern="1200">
          <a:solidFill>
            <a:schemeClr val="tx1"/>
          </a:solidFill>
          <a:latin typeface="+mn-lt"/>
          <a:ea typeface="+mn-ea"/>
          <a:cs typeface="+mn-cs"/>
        </a:defRPr>
      </a:lvl6pPr>
      <a:lvl7pPr marL="2267803" algn="l" defTabSz="755934" rtl="0" eaLnBrk="1" latinLnBrk="0" hangingPunct="1">
        <a:defRPr sz="1488" kern="1200">
          <a:solidFill>
            <a:schemeClr val="tx1"/>
          </a:solidFill>
          <a:latin typeface="+mn-lt"/>
          <a:ea typeface="+mn-ea"/>
          <a:cs typeface="+mn-cs"/>
        </a:defRPr>
      </a:lvl7pPr>
      <a:lvl8pPr marL="2645771" algn="l" defTabSz="755934" rtl="0" eaLnBrk="1" latinLnBrk="0" hangingPunct="1">
        <a:defRPr sz="1488" kern="1200">
          <a:solidFill>
            <a:schemeClr val="tx1"/>
          </a:solidFill>
          <a:latin typeface="+mn-lt"/>
          <a:ea typeface="+mn-ea"/>
          <a:cs typeface="+mn-cs"/>
        </a:defRPr>
      </a:lvl8pPr>
      <a:lvl9pPr marL="3023738" algn="l" defTabSz="755934" rtl="0" eaLnBrk="1" latinLnBrk="0" hangingPunct="1">
        <a:defRPr sz="148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hyperlink" Target="https://www.uclancyprus.ac.cy/" TargetMode="External"/><Relationship Id="rId2" Type="http://schemas.openxmlformats.org/officeDocument/2006/relationships/hyperlink" Target="https://www.thevisionworks.de/" TargetMode="External"/><Relationship Id="rId1" Type="http://schemas.openxmlformats.org/officeDocument/2006/relationships/slideLayout" Target="../slideLayouts/slideLayout12.xml"/><Relationship Id="rId6" Type="http://schemas.openxmlformats.org/officeDocument/2006/relationships/hyperlink" Target="https://gwaeu.com/" TargetMode="External"/><Relationship Id="rId5" Type="http://schemas.openxmlformats.org/officeDocument/2006/relationships/hyperlink" Target="https://www.hubnicosia.org/" TargetMode="External"/><Relationship Id="rId4" Type="http://schemas.openxmlformats.org/officeDocument/2006/relationships/hyperlink" Target="https://educateinnovate.ie/"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8.xml"/></Relationships>
</file>

<file path=ppt/slides/_rels/slide26.xml.rels><?xml version="1.0" encoding="UTF-8" standalone="yes"?>
<Relationships xmlns="http://schemas.openxmlformats.org/package/2006/relationships"><Relationship Id="rId8" Type="http://schemas.openxmlformats.org/officeDocument/2006/relationships/hyperlink" Target="https://www.eba.europa.eu/publications-and-media/press-releases/esas-publish-key-tips-help-consumers-detect-prevent-and-act-online-frauds-and-scams?utm_source=chatgpt.com" TargetMode="External"/><Relationship Id="rId3" Type="http://schemas.openxmlformats.org/officeDocument/2006/relationships/hyperlink" Target="https://www.esma.europa.eu/document/guide-investing?utm_source=chatgpt.com" TargetMode="External"/><Relationship Id="rId7" Type="http://schemas.openxmlformats.org/officeDocument/2006/relationships/hyperlink" Target="https://www.eiopa.europa.eu/browse/regulation-and-policy/packaged-retail-and-insurance-based-investment-products-priips_en?utm_source=chatgpt.com" TargetMode="External"/><Relationship Id="rId2" Type="http://schemas.openxmlformats.org/officeDocument/2006/relationships/hyperlink" Target="https://www.esma.europa.eu/investor-corner/get-ready-invest?utm_source=chatgpt.com" TargetMode="External"/><Relationship Id="rId1" Type="http://schemas.openxmlformats.org/officeDocument/2006/relationships/slideLayout" Target="../slideLayouts/slideLayout8.xml"/><Relationship Id="rId6" Type="http://schemas.openxmlformats.org/officeDocument/2006/relationships/hyperlink" Target="https://www.bafin.de/EN/Verbraucher/Finanzbetrug/Anlagebetrug/UnserioeseAnbieter/unserioese_anbieter_erkennen_artikel_en.html?utm_source=chatgpt.com" TargetMode="External"/><Relationship Id="rId5" Type="http://schemas.openxmlformats.org/officeDocument/2006/relationships/hyperlink" Target="https://www.fca.org.uk/investsmart/should-you-invest?utm_source=chatgpt.com" TargetMode="External"/><Relationship Id="rId4" Type="http://schemas.openxmlformats.org/officeDocument/2006/relationships/hyperlink" Target="https://www.fca.org.uk/investsmart/5-smart-investment-checks?utm_source=chatgpt.com" TargetMode="Externa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9.xml"/></Relationships>
</file>

<file path=ppt/slides/_rels/slide3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9.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8.xml.rels><?xml version="1.0" encoding="UTF-8" standalone="yes"?>
<Relationships xmlns="http://schemas.openxmlformats.org/package/2006/relationships"><Relationship Id="rId8" Type="http://schemas.openxmlformats.org/officeDocument/2006/relationships/hyperlink" Target="https://spotlight.morningstarhub.com.au/2325-2/" TargetMode="External"/><Relationship Id="rId3" Type="http://schemas.openxmlformats.org/officeDocument/2006/relationships/hyperlink" Target="https://boglecenter.net/podcasts/" TargetMode="External"/><Relationship Id="rId7" Type="http://schemas.openxmlformats.org/officeDocument/2006/relationships/hyperlink" Target="https://www.morningstar.com/portfolios/morningstars-guide-portfolio-diversification" TargetMode="External"/><Relationship Id="rId2" Type="http://schemas.openxmlformats.org/officeDocument/2006/relationships/hyperlink" Target="https://www.morningstar.com/podcasts/the-long-view" TargetMode="External"/><Relationship Id="rId1" Type="http://schemas.openxmlformats.org/officeDocument/2006/relationships/slideLayout" Target="../slideLayouts/slideLayout9.xml"/><Relationship Id="rId6" Type="http://schemas.openxmlformats.org/officeDocument/2006/relationships/hyperlink" Target="https://www.morningstar.com/portfolios/best-ways-diversify-your-investment-portfolio-todays-market" TargetMode="External"/><Relationship Id="rId5" Type="http://schemas.openxmlformats.org/officeDocument/2006/relationships/hyperlink" Target="https://www.ishares.com/us/investor-education/investing-101" TargetMode="External"/><Relationship Id="rId4" Type="http://schemas.openxmlformats.org/officeDocument/2006/relationships/hyperlink" Target="https://www.youtube.com/watch?v=0sNurrtlimg" TargetMode="External"/><Relationship Id="rId9" Type="http://schemas.openxmlformats.org/officeDocument/2006/relationships/hyperlink" Target="https://www.bogleheads.org/wiki/Main_Page" TargetMode="Externa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0.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0.xml"/></Relationships>
</file>

<file path=ppt/slides/_rels/slide4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0.xml"/></Relationships>
</file>

<file path=ppt/slides/_rels/slide48.xml.rels><?xml version="1.0" encoding="UTF-8" standalone="yes"?>
<Relationships xmlns="http://schemas.openxmlformats.org/package/2006/relationships"><Relationship Id="rId8" Type="http://schemas.openxmlformats.org/officeDocument/2006/relationships/hyperlink" Target="https://ageing-policies.unece.org/browse-policy/2585?utm_source=chatgpt.com" TargetMode="External"/><Relationship Id="rId3" Type="http://schemas.openxmlformats.org/officeDocument/2006/relationships/hyperlink" Target="https://www.ageuk.org.uk/norwich/about-us/news/2025/older--bolder-pod/" TargetMode="External"/><Relationship Id="rId7" Type="http://schemas.openxmlformats.org/officeDocument/2006/relationships/hyperlink" Target="https://www.oecd.org/content/dam/oecd/en/publications/reports/2020/07/financial-consumer-protection-and-ageing-populations_eb683a03/1de27f2a-en.pdf?utm_source=chatgpt.com" TargetMode="External"/><Relationship Id="rId2" Type="http://schemas.openxmlformats.org/officeDocument/2006/relationships/hyperlink" Target="https://www.theretirementcafe.co.uk/podcast" TargetMode="External"/><Relationship Id="rId1" Type="http://schemas.openxmlformats.org/officeDocument/2006/relationships/slideLayout" Target="../slideLayouts/slideLayout10.xml"/><Relationship Id="rId6" Type="http://schemas.openxmlformats.org/officeDocument/2006/relationships/hyperlink" Target="https://www.youtube.com/watch?v=lWRfOscos7U" TargetMode="External"/><Relationship Id="rId11" Type="http://schemas.openxmlformats.org/officeDocument/2006/relationships/hyperlink" Target="https://www.europol.europa.eu/operations-services-and-innovation/public-awareness-and-prevention-guides/take-control-of-your-digital-life?utm_source=chatgpt.com" TargetMode="External"/><Relationship Id="rId5" Type="http://schemas.openxmlformats.org/officeDocument/2006/relationships/hyperlink" Target="https://www.youtube.com/playlist?list=PL4-cdRhTysQhkV4Vrbrka4gtEGY7oXgv3" TargetMode="External"/><Relationship Id="rId10" Type="http://schemas.openxmlformats.org/officeDocument/2006/relationships/hyperlink" Target="https://commission.europa.eu/live-work-travel-eu/consumer-rights-and-complaints/resolve-your-consumer-complaint/european-consumer-centres-network-ecc-net_en?utm_source=chatgpt.com" TargetMode="External"/><Relationship Id="rId4" Type="http://schemas.openxmlformats.org/officeDocument/2006/relationships/hyperlink" Target="https://www.apa.org/news/podcasts/speaking-of-psychology/financial-scams" TargetMode="External"/><Relationship Id="rId9" Type="http://schemas.openxmlformats.org/officeDocument/2006/relationships/hyperlink" Target="https://www.eiopa.europa.eu/esas-publish-key-tips-help-consumers-detect-prevent-and-act-online-frauds-and-scams-2025-12-15_en?utm_source=chatgpt.com" TargetMode="Externa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51.xml.rels><?xml version="1.0" encoding="UTF-8" standalone="yes"?>
<Relationships xmlns="http://schemas.openxmlformats.org/package/2006/relationships"><Relationship Id="rId3" Type="http://schemas.openxmlformats.org/officeDocument/2006/relationships/image" Target="../media/image16.jpeg"/><Relationship Id="rId7" Type="http://schemas.openxmlformats.org/officeDocument/2006/relationships/image" Target="../media/image17.svg"/><Relationship Id="rId2" Type="http://schemas.openxmlformats.org/officeDocument/2006/relationships/image" Target="../media/image15.png"/><Relationship Id="rId1" Type="http://schemas.openxmlformats.org/officeDocument/2006/relationships/slideLayout" Target="../slideLayouts/slideLayout13.xml"/><Relationship Id="rId6" Type="http://schemas.openxmlformats.org/officeDocument/2006/relationships/hyperlink" Target="http://www.fempower.finance/" TargetMode="External"/><Relationship Id="rId5" Type="http://schemas.openxmlformats.org/officeDocument/2006/relationships/hyperlink" Target="https://www.facebook.com/people/Fempower-EU/61574066871487/?sk=about" TargetMode="External"/><Relationship Id="rId4" Type="http://schemas.openxmlformats.org/officeDocument/2006/relationships/hyperlink" Target="https://www.instagram.com/fempowere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42CB23-6D47-4FCD-395A-11143B7CCC9F}"/>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1BCCEA4B-2AC3-7B7A-EDE4-A6DE3D01A131}"/>
              </a:ext>
            </a:extLst>
          </p:cNvPr>
          <p:cNvSpPr>
            <a:spLocks noGrp="1"/>
          </p:cNvSpPr>
          <p:nvPr>
            <p:ph type="body" sz="quarter" idx="30"/>
          </p:nvPr>
        </p:nvSpPr>
        <p:spPr>
          <a:xfrm>
            <a:off x="3272589" y="9212061"/>
            <a:ext cx="4287087" cy="536162"/>
          </a:xfrm>
          <a:solidFill>
            <a:srgbClr val="4763AE"/>
          </a:solidFill>
        </p:spPr>
        <p:txBody>
          <a:bodyPr/>
          <a:lstStyle/>
          <a:p>
            <a:pPr marL="0" indent="0" algn="ctr">
              <a:buNone/>
            </a:pPr>
            <a:r>
              <a:rPr lang="de-DE" sz="2400" b="1" dirty="0">
                <a:solidFill>
                  <a:schemeClr val="bg1"/>
                </a:solidFill>
              </a:rPr>
              <a:t>www.fempower.finance</a:t>
            </a:r>
          </a:p>
        </p:txBody>
      </p:sp>
      <p:pic>
        <p:nvPicPr>
          <p:cNvPr id="13" name="Picture Placeholder 12">
            <a:extLst>
              <a:ext uri="{FF2B5EF4-FFF2-40B4-BE49-F238E27FC236}">
                <a16:creationId xmlns:a16="http://schemas.microsoft.com/office/drawing/2014/main" id="{72645734-308A-1316-60FD-BADE9601FA14}"/>
              </a:ext>
            </a:extLst>
          </p:cNvPr>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t="9921" b="9921"/>
          <a:stretch/>
        </p:blipFill>
        <p:spPr>
          <a:xfrm>
            <a:off x="-1" y="0"/>
            <a:ext cx="7559675" cy="9089571"/>
          </a:xfrm>
        </p:spPr>
      </p:pic>
      <p:sp>
        <p:nvSpPr>
          <p:cNvPr id="5" name="Rectangle 4">
            <a:extLst>
              <a:ext uri="{FF2B5EF4-FFF2-40B4-BE49-F238E27FC236}">
                <a16:creationId xmlns:a16="http://schemas.microsoft.com/office/drawing/2014/main" id="{136040F1-8287-F204-3A74-3A703811F07E}"/>
              </a:ext>
            </a:extLst>
          </p:cNvPr>
          <p:cNvSpPr/>
          <p:nvPr/>
        </p:nvSpPr>
        <p:spPr>
          <a:xfrm>
            <a:off x="-2" y="6122864"/>
            <a:ext cx="7211507" cy="175432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529" dirty="0">
              <a:latin typeface="Montserrat" panose="00000500000000000000" pitchFamily="50" charset="0"/>
            </a:endParaRPr>
          </a:p>
        </p:txBody>
      </p:sp>
      <p:sp>
        <p:nvSpPr>
          <p:cNvPr id="7" name="TextBox 6">
            <a:extLst>
              <a:ext uri="{FF2B5EF4-FFF2-40B4-BE49-F238E27FC236}">
                <a16:creationId xmlns:a16="http://schemas.microsoft.com/office/drawing/2014/main" id="{154433F2-9E14-77B3-7906-8B930D3CF864}"/>
              </a:ext>
            </a:extLst>
          </p:cNvPr>
          <p:cNvSpPr txBox="1"/>
          <p:nvPr/>
        </p:nvSpPr>
        <p:spPr>
          <a:xfrm>
            <a:off x="121144" y="6175162"/>
            <a:ext cx="7872785" cy="1754326"/>
          </a:xfrm>
          <a:prstGeom prst="rect">
            <a:avLst/>
          </a:prstGeom>
          <a:noFill/>
        </p:spPr>
        <p:txBody>
          <a:bodyPr wrap="square" rtlCol="0"/>
          <a:lstStyle/>
          <a:p>
            <a:r>
              <a:rPr lang="de-DE" sz="2600" b="1" spc="324" dirty="0">
                <a:solidFill>
                  <a:srgbClr val="F16024"/>
                </a:solidFill>
                <a:latin typeface="Calibri" panose="020F0502020204030204" pitchFamily="34" charset="0"/>
                <a:cs typeface="Calibri" panose="020F0502020204030204" pitchFamily="34" charset="0"/>
              </a:rPr>
              <a:t>SPAREN UND INVESTIEREN:</a:t>
            </a:r>
            <a:br>
              <a:rPr lang="de-DE" sz="2600" b="1" spc="324" dirty="0">
                <a:solidFill>
                  <a:srgbClr val="F16024"/>
                </a:solidFill>
                <a:latin typeface="Calibri" panose="020F0502020204030204" pitchFamily="34" charset="0"/>
                <a:cs typeface="Calibri" panose="020F0502020204030204" pitchFamily="34" charset="0"/>
              </a:rPr>
            </a:br>
            <a:r>
              <a:rPr lang="de-DE" sz="2600" b="1" spc="324" dirty="0">
                <a:solidFill>
                  <a:srgbClr val="F16024"/>
                </a:solidFill>
                <a:latin typeface="Calibri" panose="020F0502020204030204" pitchFamily="34" charset="0"/>
                <a:cs typeface="Calibri" panose="020F0502020204030204" pitchFamily="34" charset="0"/>
              </a:rPr>
              <a:t>VERMÖGEN STETIG &amp; SICHER AUFBAUEN – IN JEDER LEBENSPHASE</a:t>
            </a:r>
          </a:p>
        </p:txBody>
      </p:sp>
      <p:sp>
        <p:nvSpPr>
          <p:cNvPr id="9" name="Graphic 14">
            <a:extLst>
              <a:ext uri="{FF2B5EF4-FFF2-40B4-BE49-F238E27FC236}">
                <a16:creationId xmlns:a16="http://schemas.microsoft.com/office/drawing/2014/main" id="{0CB42159-21B4-7765-55A0-D5397C1B1DC6}"/>
              </a:ext>
            </a:extLst>
          </p:cNvPr>
          <p:cNvSpPr>
            <a:spLocks noChangeAspect="1"/>
          </p:cNvSpPr>
          <p:nvPr/>
        </p:nvSpPr>
        <p:spPr>
          <a:xfrm rot="5400000">
            <a:off x="2899907" y="-2915615"/>
            <a:ext cx="1728771" cy="7560000"/>
          </a:xfrm>
          <a:custGeom>
            <a:avLst/>
            <a:gdLst>
              <a:gd name="connsiteX0" fmla="*/ 0 w 119729"/>
              <a:gd name="connsiteY0" fmla="*/ 523582 h 523581"/>
              <a:gd name="connsiteX1" fmla="*/ 0 w 119729"/>
              <a:gd name="connsiteY1" fmla="*/ 0 h 523581"/>
              <a:gd name="connsiteX2" fmla="*/ 119730 w 119729"/>
              <a:gd name="connsiteY2" fmla="*/ 0 h 523581"/>
              <a:gd name="connsiteX3" fmla="*/ 119730 w 119729"/>
              <a:gd name="connsiteY3" fmla="*/ 36175 h 523581"/>
              <a:gd name="connsiteX4" fmla="*/ 44661 w 119729"/>
              <a:gd name="connsiteY4" fmla="*/ 36175 h 523581"/>
              <a:gd name="connsiteX5" fmla="*/ 44661 w 119729"/>
              <a:gd name="connsiteY5" fmla="*/ 487407 h 523581"/>
              <a:gd name="connsiteX6" fmla="*/ 119730 w 119729"/>
              <a:gd name="connsiteY6" fmla="*/ 487407 h 523581"/>
              <a:gd name="connsiteX7" fmla="*/ 119730 w 119729"/>
              <a:gd name="connsiteY7" fmla="*/ 523582 h 523581"/>
              <a:gd name="connsiteX8" fmla="*/ 0 w 119729"/>
              <a:gd name="connsiteY8" fmla="*/ 523582 h 5235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9729" h="523581">
                <a:moveTo>
                  <a:pt x="0" y="523582"/>
                </a:moveTo>
                <a:lnTo>
                  <a:pt x="0" y="0"/>
                </a:lnTo>
                <a:lnTo>
                  <a:pt x="119730" y="0"/>
                </a:lnTo>
                <a:lnTo>
                  <a:pt x="119730" y="36175"/>
                </a:lnTo>
                <a:lnTo>
                  <a:pt x="44661" y="36175"/>
                </a:lnTo>
                <a:lnTo>
                  <a:pt x="44661" y="487407"/>
                </a:lnTo>
                <a:lnTo>
                  <a:pt x="119730" y="487407"/>
                </a:lnTo>
                <a:lnTo>
                  <a:pt x="119730" y="523582"/>
                </a:lnTo>
                <a:lnTo>
                  <a:pt x="0" y="523582"/>
                </a:lnTo>
                <a:close/>
              </a:path>
            </a:pathLst>
          </a:custGeom>
          <a:solidFill>
            <a:srgbClr val="D38CBC"/>
          </a:solidFill>
          <a:ln w="9502" cap="flat">
            <a:noFill/>
            <a:prstDash val="solid"/>
            <a:miter/>
          </a:ln>
        </p:spPr>
        <p:txBody>
          <a:bodyPr rtlCol="0" anchor="ctr"/>
          <a:lstStyle/>
          <a:p>
            <a:endParaRPr lang="de-DE" dirty="0"/>
          </a:p>
        </p:txBody>
      </p:sp>
      <p:pic>
        <p:nvPicPr>
          <p:cNvPr id="12" name="Picture 11">
            <a:extLst>
              <a:ext uri="{FF2B5EF4-FFF2-40B4-BE49-F238E27FC236}">
                <a16:creationId xmlns:a16="http://schemas.microsoft.com/office/drawing/2014/main" id="{A66AF9B9-23D4-E8BE-116D-DEB0C72A51A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4561" y="7730671"/>
            <a:ext cx="4521200" cy="1358900"/>
          </a:xfrm>
          <a:prstGeom prst="rect">
            <a:avLst/>
          </a:prstGeom>
        </p:spPr>
      </p:pic>
      <p:grpSp>
        <p:nvGrpSpPr>
          <p:cNvPr id="2" name="Gruppieren 1">
            <a:extLst>
              <a:ext uri="{FF2B5EF4-FFF2-40B4-BE49-F238E27FC236}">
                <a16:creationId xmlns:a16="http://schemas.microsoft.com/office/drawing/2014/main" id="{1C9B7EBD-6CBC-4687-CAAE-E4E984EA3CF6}"/>
              </a:ext>
            </a:extLst>
          </p:cNvPr>
          <p:cNvGrpSpPr/>
          <p:nvPr/>
        </p:nvGrpSpPr>
        <p:grpSpPr>
          <a:xfrm>
            <a:off x="3272589" y="10035740"/>
            <a:ext cx="4146306" cy="369332"/>
            <a:chOff x="3272589" y="10035740"/>
            <a:chExt cx="4146306" cy="369332"/>
          </a:xfrm>
        </p:grpSpPr>
        <p:pic>
          <p:nvPicPr>
            <p:cNvPr id="6" name="Picture 9">
              <a:extLst>
                <a:ext uri="{FF2B5EF4-FFF2-40B4-BE49-F238E27FC236}">
                  <a16:creationId xmlns:a16="http://schemas.microsoft.com/office/drawing/2014/main" id="{A3DB365B-143A-1F61-89AE-C1669FD7006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272589" y="10060917"/>
              <a:ext cx="788543" cy="318773"/>
            </a:xfrm>
            <a:prstGeom prst="rect">
              <a:avLst/>
            </a:prstGeom>
          </p:spPr>
        </p:pic>
        <p:sp>
          <p:nvSpPr>
            <p:cNvPr id="8" name="TextBox 1">
              <a:extLst>
                <a:ext uri="{FF2B5EF4-FFF2-40B4-BE49-F238E27FC236}">
                  <a16:creationId xmlns:a16="http://schemas.microsoft.com/office/drawing/2014/main" id="{352F1D23-827A-86D2-ED8E-25212916095F}"/>
                </a:ext>
              </a:extLst>
            </p:cNvPr>
            <p:cNvSpPr txBox="1"/>
            <p:nvPr/>
          </p:nvSpPr>
          <p:spPr>
            <a:xfrm>
              <a:off x="4057536" y="10035740"/>
              <a:ext cx="3361359" cy="369332"/>
            </a:xfrm>
            <a:prstGeom prst="rect">
              <a:avLst/>
            </a:prstGeom>
            <a:noFill/>
          </p:spPr>
          <p:txBody>
            <a:bodyPr wrap="square"/>
            <a:lstStyle/>
            <a:p>
              <a:pPr marL="0" marR="0" lvl="0" indent="0" algn="just" defTabSz="457200" rtl="0" eaLnBrk="1" fontAlgn="auto" latinLnBrk="0" hangingPunct="1">
                <a:lnSpc>
                  <a:spcPct val="100000"/>
                </a:lnSpc>
                <a:spcBef>
                  <a:spcPts val="0"/>
                </a:spcBef>
                <a:spcAft>
                  <a:spcPts val="0"/>
                </a:spcAft>
                <a:buClrTx/>
                <a:buSzTx/>
                <a:buFontTx/>
                <a:buNone/>
                <a:tabLst/>
                <a:defRPr/>
              </a:pPr>
              <a:r>
                <a:rPr lang="de-DE" sz="600" b="0" i="0" u="none" strike="noStrike" dirty="0">
                  <a:solidFill>
                    <a:srgbClr val="10153D"/>
                  </a:solidFill>
                  <a:effectLst/>
                  <a:latin typeface="Calibri" panose="020F0502020204030204" pitchFamily="34" charset="0"/>
                  <a:cs typeface="Calibri" panose="020F0502020204030204" pitchFamily="34" charset="0"/>
                </a:rPr>
                <a:t>Diese Veröffentlichung ist lizenziert unter einer Creative-Commons-Lizenz Namensnennung – Nicht kommerziell – Weitergabe unter gleichen Bedingungen 4.0 </a:t>
              </a:r>
            </a:p>
            <a:p>
              <a:pPr marL="0" marR="0" lvl="0" indent="0" algn="just" defTabSz="457200" rtl="0" eaLnBrk="1" fontAlgn="auto" latinLnBrk="0" hangingPunct="1">
                <a:lnSpc>
                  <a:spcPct val="100000"/>
                </a:lnSpc>
                <a:spcBef>
                  <a:spcPts val="0"/>
                </a:spcBef>
                <a:spcAft>
                  <a:spcPts val="0"/>
                </a:spcAft>
                <a:buClrTx/>
                <a:buSzTx/>
                <a:buFontTx/>
                <a:buNone/>
                <a:tabLst/>
                <a:defRPr/>
              </a:pPr>
              <a:r>
                <a:rPr lang="de-DE" sz="600" b="0" i="0" u="none" strike="noStrike" dirty="0">
                  <a:solidFill>
                    <a:srgbClr val="10153D"/>
                  </a:solidFill>
                  <a:effectLst/>
                  <a:latin typeface="Calibri" panose="020F0502020204030204" pitchFamily="34" charset="0"/>
                  <a:cs typeface="Calibri" panose="020F0502020204030204" pitchFamily="34" charset="0"/>
                </a:rPr>
                <a:t>International (CC BY-NC-SA 4.0) , mit Ausnahme </a:t>
              </a:r>
              <a:r>
                <a:rPr lang="de-DE" sz="600" dirty="0">
                  <a:solidFill>
                    <a:srgbClr val="10153D"/>
                  </a:solidFill>
                  <a:latin typeface="Calibri" panose="020F0502020204030204" pitchFamily="34" charset="0"/>
                  <a:cs typeface="Calibri" panose="020F0502020204030204" pitchFamily="34" charset="0"/>
                </a:rPr>
                <a:t>aller </a:t>
              </a:r>
              <a:r>
                <a:rPr lang="de-DE" sz="600" b="0" i="0" u="none" strike="noStrike" dirty="0">
                  <a:solidFill>
                    <a:srgbClr val="10153D"/>
                  </a:solidFill>
                  <a:effectLst/>
                  <a:latin typeface="Calibri" panose="020F0502020204030204" pitchFamily="34" charset="0"/>
                  <a:cs typeface="Calibri" panose="020F0502020204030204" pitchFamily="34" charset="0"/>
                </a:rPr>
                <a:t>Logos und aller Materialien in diesem Dokument, bei denen dies vermerkt ist.</a:t>
              </a:r>
            </a:p>
          </p:txBody>
        </p:sp>
      </p:grpSp>
    </p:spTree>
    <p:extLst>
      <p:ext uri="{BB962C8B-B14F-4D97-AF65-F5344CB8AC3E}">
        <p14:creationId xmlns:p14="http://schemas.microsoft.com/office/powerpoint/2010/main" val="44399147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BB2D3B7F-940B-5D8A-E5B0-47A74A67B929}"/>
              </a:ext>
            </a:extLst>
          </p:cNvPr>
          <p:cNvSpPr>
            <a:spLocks noGrp="1"/>
          </p:cNvSpPr>
          <p:nvPr>
            <p:ph type="body" sz="quarter" idx="64"/>
          </p:nvPr>
        </p:nvSpPr>
        <p:spPr>
          <a:xfrm>
            <a:off x="355600" y="2187388"/>
            <a:ext cx="6312254" cy="7341588"/>
          </a:xfrm>
        </p:spPr>
        <p:txBody>
          <a:bodyPr numCol="2"/>
          <a:lstStyle/>
          <a:p>
            <a:pPr>
              <a:lnSpc>
                <a:spcPts val="1082"/>
              </a:lnSpc>
              <a:buClr>
                <a:srgbClr val="D38CBC"/>
              </a:buClr>
            </a:pPr>
            <a:r>
              <a:rPr lang="de-DE" b="1" dirty="0" sz="975"/>
              <a:t>Diese Ressource wurde im Rahmen des Erasmus+-Projekts </a:t>
            </a:r>
            <a:r>
              <a:rPr lang="de-DE" b="1" i="1" dirty="0" sz="975"/>
              <a:t>„FEMpower in Finance: Upskilling women in sustainable financial literacy to raise their confidence and counter the threat of old age poverty“ (Frauen in nachhaltiger Finanzkompetenz weiterbilden, ihr Selbstvertrauen stärken und der Gefahr von Altersarmut begegnen) entwickelt.</a:t>
            </a:r>
            <a:endParaRPr lang="de-DE" b="1" dirty="0" sz="975"/>
          </a:p>
          <a:p>
            <a:pPr>
              <a:lnSpc>
                <a:spcPts val="1165"/>
              </a:lnSpc>
              <a:buClr>
                <a:srgbClr val="D38CBC"/>
              </a:buClr>
            </a:pPr>
            <a:endParaRPr lang="de-DE" b="1" dirty="0" sz="1050"/>
          </a:p>
          <a:p>
            <a:pPr algn="just">
              <a:lnSpc>
                <a:spcPts val="1082"/>
              </a:lnSpc>
              <a:buClr>
                <a:srgbClr val="D38CBC"/>
              </a:buClr>
            </a:pPr>
            <a:r>
              <a:rPr lang="de-DE" dirty="0" sz="975"/>
              <a:t>Die Informationen, Erläuterungen, Berechnungen, Beispiele und alle zugehörigen Materialien, die über diese Ressource bereitgestellt werden, dienen </a:t>
            </a:r>
            <a:r>
              <a:rPr lang="de-DE" b="1" dirty="0" sz="975"/>
              <a:t>ausschließlich Bildungs- und Informationszwecken</a:t>
            </a:r>
            <a:r>
              <a:rPr lang="de-DE" dirty="0" sz="975"/>
              <a:t>. Sie sollen Lernaktivitäten im Bereich Finanzkompetenz unterstützen. Sie stellen </a:t>
            </a:r>
            <a:r>
              <a:rPr lang="de-DE" b="1" dirty="0" sz="975"/>
              <a:t>keine</a:t>
            </a:r>
            <a:r>
              <a:rPr lang="de-DE" dirty="0" sz="975"/>
              <a:t> Finanz-, Anlage-, Rechts-, Steuer-, Buchhaltungs- oder sonstige professionelle Beratung dar.</a:t>
            </a:r>
            <a:endParaRPr lang="de-DE" dirty="0" sz="975"/>
          </a:p>
          <a:p>
            <a:pPr>
              <a:lnSpc>
                <a:spcPts val="1165"/>
              </a:lnSpc>
              <a:buClr>
                <a:srgbClr val="D38CBC"/>
              </a:buClr>
            </a:pPr>
            <a:endParaRPr lang="de-DE" dirty="0" sz="1050"/>
          </a:p>
          <a:p>
            <a:pPr>
              <a:lnSpc>
                <a:spcPts val="1082"/>
              </a:lnSpc>
              <a:buClr>
                <a:srgbClr val="D38CBC"/>
              </a:buClr>
            </a:pPr>
            <a:r>
              <a:rPr lang="de-DE" b="1" dirty="0" sz="975"/>
              <a:t>Keine Finanz- oder Anlageberatung</a:t>
            </a:r>
          </a:p>
          <a:p>
            <a:pPr algn="just">
              <a:lnSpc>
                <a:spcPts val="1082"/>
              </a:lnSpc>
              <a:buClr>
                <a:srgbClr val="D38CBC"/>
              </a:buClr>
            </a:pPr>
            <a:r>
              <a:rPr lang="de-DE" dirty="0" sz="975"/>
              <a:t>Nichts in den vom Projekt bereitgestellten Ressourcen ist als Empfehlung zum Kauf, Verkauf, Halten oder sonstigen Handel mit einem Finanzprodukt oder als Anleitung zu einer individuellen Anlage- bzw. Finanzstrategie zu verstehen. Nutzerinnen und Nutzer sollten vor finanziellen Entscheidungen unabhängigen Rat qualifizierter Fachleute einholen.</a:t>
            </a:r>
          </a:p>
          <a:p>
            <a:pPr>
              <a:lnSpc>
                <a:spcPts val="1165"/>
              </a:lnSpc>
              <a:buClr>
                <a:srgbClr val="D38CBC"/>
              </a:buClr>
            </a:pPr>
            <a:endParaRPr lang="de-DE" b="1" dirty="0" sz="1050"/>
          </a:p>
          <a:p>
            <a:pPr>
              <a:lnSpc>
                <a:spcPts val="1082"/>
              </a:lnSpc>
              <a:buClr>
                <a:srgbClr val="D38CBC"/>
              </a:buClr>
            </a:pPr>
            <a:r>
              <a:rPr lang="de-DE" b="1" dirty="0" sz="975"/>
              <a:t>Keine Gewähr für Richtigkeit oder Eignung</a:t>
            </a:r>
            <a:br>
              <a:rPr lang="de-DE" dirty="0" sz="975"/>
            </a:br>
            <a:r>
              <a:rPr lang="de-DE" dirty="0" sz="975"/>
              <a:t>Obwohl angemessene Anstrengungen unternommen wurden, damit unsere Ressourcen schlüssig und nutzbar sind, stellen die Projektpartner und Autorinnen und Autoren sie „wie besehen“ bereit und geben </a:t>
            </a:r>
            <a:r>
              <a:rPr lang="de-DE" b="1" dirty="0" sz="975"/>
              <a:t>keine Zusicherungen oder Garantien</a:t>
            </a:r>
            <a:r>
              <a:rPr lang="de-DE" dirty="0" sz="975"/>
              <a:t> (ausdrücklich oder stillschweigend) hinsichtlich Vollständigkeit, Richtigkeit, Aktualität, Eignung für einen bestimmten Zweck oder der durch ihre Nutzung erzielten Ergebnisse. Finanzielle Ergebnisse und Prognosen können je nach persönlichen Umständen, Annahmen, Marktentwicklungen und Nutzereingaben erheblich abweichen.</a:t>
            </a:r>
          </a:p>
          <a:p>
            <a:pPr>
              <a:lnSpc>
                <a:spcPts val="1165"/>
              </a:lnSpc>
              <a:buClr>
                <a:srgbClr val="D38CBC"/>
              </a:buClr>
            </a:pPr>
            <a:endParaRPr lang="de-DE" dirty="0" sz="1050"/>
          </a:p>
          <a:p>
            <a:pPr>
              <a:lnSpc>
                <a:spcPts val="1082"/>
              </a:lnSpc>
            </a:pPr>
            <a:r>
              <a:rPr lang="de-DE" b="1" dirty="0" sz="975"/>
              <a:t>Verantwortung der Nutzerinnen und Nutzer für Eingaben und Ergebnisse in Vorlagen</a:t>
            </a:r>
            <a:br>
              <a:rPr lang="de-DE" dirty="0" sz="975"/>
            </a:br>
            <a:r>
              <a:rPr lang="de-DE" dirty="0" sz="975"/>
              <a:t>Die Nutzerinnen und Nutzer sind allein verantwortlich für </a:t>
            </a:r>
            <a:endParaRPr lang="de-DE" dirty="0" sz="975"/>
          </a:p>
          <a:p>
            <a:pPr marL="285750" lvl="0" indent="-285750">
              <a:lnSpc>
                <a:spcPts val="1082"/>
              </a:lnSpc>
              <a:buFont typeface="+mj-lt"/>
              <a:buAutoNum type="romanLcPeriod"/>
            </a:pPr>
            <a:r>
              <a:rPr lang="de-DE" dirty="0" sz="975"/>
              <a:t>die Richtigkeit aller von ihnen eingegebenen Daten, </a:t>
            </a:r>
            <a:endParaRPr lang="de-DE" dirty="0" sz="975"/>
          </a:p>
          <a:p>
            <a:pPr marL="285750" lvl="0" indent="-285750">
              <a:lnSpc>
                <a:spcPts val="1082"/>
              </a:lnSpc>
              <a:buFont typeface="+mj-lt"/>
              <a:buAutoNum type="romanLcPeriod"/>
            </a:pPr>
            <a:r>
              <a:rPr lang="de-DE" dirty="0" sz="975"/>
              <a:t>die von ihnen angewandten Annahmen und </a:t>
            </a:r>
            <a:endParaRPr lang="de-DE" dirty="0" sz="975"/>
          </a:p>
          <a:p>
            <a:pPr marL="285750" lvl="0" indent="-285750">
              <a:lnSpc>
                <a:spcPts val="1082"/>
              </a:lnSpc>
              <a:buFont typeface="+mj-lt"/>
              <a:buAutoNum type="romanLcPeriod"/>
            </a:pPr>
            <a:r>
              <a:rPr lang="de-DE" dirty="0" sz="975"/>
              <a:t>alle Handlungen, die sie auf Grundlage der von den bereitgestellten Ressourcen erzeugten Ergebnisse vornehmen. Alle angezeigten Zahlen sind lediglich Richtwerte und können durch Rundungen, methodische Entscheidungen oder Einstellungen der Tabellenkalkulationssoftware beeinflusst sein. </a:t>
            </a:r>
          </a:p>
          <a:p>
            <a:pPr lvl="0">
              <a:lnSpc>
                <a:spcPts val="1165"/>
              </a:lnSpc>
            </a:pPr>
            <a:endParaRPr lang="de-DE" dirty="0" sz="1050"/>
          </a:p>
          <a:p>
            <a:pPr>
              <a:lnSpc>
                <a:spcPts val="1082"/>
              </a:lnSpc>
            </a:pPr>
            <a:r>
              <a:rPr lang="de-DE" b="1" dirty="0" sz="975"/>
              <a:t>Haftungsbeschränkung</a:t>
            </a:r>
            <a:br>
              <a:rPr lang="de-DE" dirty="0" sz="975"/>
            </a:br>
            <a:r>
              <a:rPr lang="de-DE" dirty="0" sz="975"/>
              <a:t>Soweit nach geltendem Recht zulässig, haften die Projektpartner, Autorinnen und Autoren sowie die beteiligten Organisationen nicht für unmittelbare oder mittelbare Verluste oder Schäden (einschließlich finanzieller Verluste, entgangener Gewinne oder Folgeschäden), die aus der Nutzung, der Unmöglichkeit der Nutzung oder dem Vertrauen auf die Ressourcen des Projekts entstehen.</a:t>
            </a:r>
            <a:endParaRPr lang="de-DE" dirty="0" sz="975"/>
          </a:p>
          <a:p>
            <a:pPr>
              <a:lnSpc>
                <a:spcPts val="1165"/>
              </a:lnSpc>
            </a:pPr>
            <a:r>
              <a:rPr lang="de-DE" b="1" dirty="0" sz="1050"/>
              <a:t> </a:t>
            </a:r>
            <a:endParaRPr lang="de-DE" dirty="0" sz="1050"/>
          </a:p>
          <a:p>
            <a:pPr>
              <a:lnSpc>
                <a:spcPts val="1082"/>
              </a:lnSpc>
            </a:pPr>
            <a:r>
              <a:rPr lang="de-DE" b="1" dirty="0" sz="975"/>
              <a:t>Quellen und Links Dritter</a:t>
            </a:r>
            <a:br>
              <a:rPr lang="de-DE" dirty="0" sz="975"/>
            </a:br>
            <a:r>
              <a:rPr lang="de-DE" dirty="0" sz="975"/>
              <a:t>Sofern Ressourcen auf externe Quellen, Werkzeuge oder Links verweisen, dienen diese der Vereinfachung und dem Lernen. Die Projektpartner haben keine Kontrolle über solche Inhalte Dritter, befürworten sie nicht und übernehmen keine Verantwortung dafür.</a:t>
            </a:r>
            <a:endParaRPr lang="de-DE" dirty="0" sz="975"/>
          </a:p>
          <a:p>
            <a:pPr>
              <a:lnSpc>
                <a:spcPts val="1165"/>
              </a:lnSpc>
              <a:buClr>
                <a:srgbClr val="D38CBC"/>
              </a:buClr>
            </a:pPr>
            <a:endParaRPr lang="de-DE" dirty="0" sz="1050"/>
          </a:p>
          <a:p>
            <a:pPr>
              <a:lnSpc>
                <a:spcPts val="1082"/>
              </a:lnSpc>
            </a:pPr>
            <a:r>
              <a:rPr lang="de-DE" b="1" dirty="0" sz="975"/>
              <a:t>Erasmus+-Kontext und Verantwortungshinweis.</a:t>
            </a:r>
            <a:br>
              <a:rPr lang="de-DE" dirty="0" sz="975"/>
            </a:br>
            <a:r>
              <a:rPr lang="de-DE" dirty="0" sz="975"/>
              <a:t>Diese Ressource wurde zu Lernzwecken im Rahmen des Projekts FEMpower in Finance erstellt. Die in dieser Vorlage geäußerten Ansichten sind die der Autorinnen und Autoren und geben nicht notwendigerweise die offizielle Position der Europäischen Union oder einer Nationalen Agentur wieder; weder die Europäische Union noch die Fördereinrichtung können für die Verwendung der darin enthaltenen Informationen verantwortlich gemacht werden.</a:t>
            </a:r>
            <a:endParaRPr lang="de-DE" dirty="0" sz="975"/>
          </a:p>
          <a:p>
            <a:pPr>
              <a:lnSpc>
                <a:spcPts val="1165"/>
              </a:lnSpc>
              <a:buClr>
                <a:srgbClr val="D38CBC"/>
              </a:buClr>
            </a:pPr>
            <a:endParaRPr lang="de-DE" dirty="0" sz="1050"/>
          </a:p>
          <a:p>
            <a:pPr>
              <a:lnSpc>
                <a:spcPts val="1068"/>
              </a:lnSpc>
              <a:buClr>
                <a:srgbClr val="D38CBC"/>
              </a:buClr>
            </a:pPr>
            <a:r>
              <a:rPr lang="de-DE" sz="1225" b="1" dirty="0">
                <a:solidFill>
                  <a:srgbClr val="F16024"/>
                </a:solidFill>
              </a:rPr>
              <a:t>Inhaltliche Entwicklung </a:t>
            </a:r>
          </a:p>
          <a:p>
            <a:pPr>
              <a:lnSpc>
                <a:spcPts val="1082"/>
              </a:lnSpc>
              <a:buClr>
                <a:srgbClr val="D38CBC"/>
              </a:buClr>
            </a:pPr>
            <a:r>
              <a:rPr lang="de-DE" dirty="0" sz="975"/>
              <a:t>Das Projektkonsortium FEMpower in Finance</a:t>
            </a:r>
          </a:p>
          <a:p>
            <a:pPr>
              <a:lnSpc>
                <a:spcPts val="1082"/>
              </a:lnSpc>
              <a:buClr>
                <a:srgbClr val="D38CBC"/>
              </a:buClr>
            </a:pPr>
            <a:r>
              <a:rPr lang="de-DE" dirty="0" sz="975"/>
              <a:t>(2026-2022) ist ein gemeinsames Projekt von</a:t>
            </a:r>
          </a:p>
          <a:p>
            <a:pPr marL="171450" indent="-171450">
              <a:lnSpc>
                <a:spcPts val="1082"/>
              </a:lnSpc>
              <a:buClr>
                <a:srgbClr val="D38CBC"/>
              </a:buClr>
              <a:buFont typeface="Arial" panose="020B0604020202020204" pitchFamily="34" charset="0"/>
              <a:buChar char="•"/>
            </a:pPr>
            <a:r>
              <a:rPr lang="de-DE" dirty="0" err="1" sz="975">
                <a:hlinkClick r:id="rId2"/>
              </a:rPr>
              <a:t>tvw GmbH – </a:t>
            </a:r>
            <a:r>
              <a:rPr lang="de-DE" dirty="0" sz="975"/>
              <a:t>Deutschland</a:t>
            </a:r>
          </a:p>
          <a:p>
            <a:pPr marL="171450" indent="-171450">
              <a:lnSpc>
                <a:spcPts val="1082"/>
              </a:lnSpc>
              <a:buClr>
                <a:srgbClr val="D38CBC"/>
              </a:buClr>
              <a:buFont typeface="Arial" panose="020B0604020202020204" pitchFamily="34" charset="0"/>
              <a:buChar char="•"/>
            </a:pPr>
            <a:r>
              <a:rPr lang="de-DE" dirty="0" sz="975">
                <a:hlinkClick r:id="rId3"/>
              </a:rPr>
              <a:t>UCLAN Cyprus Limited</a:t>
            </a:r>
            <a:r>
              <a:rPr lang="de-DE" dirty="0" sz="975"/>
              <a:t> – Zypern</a:t>
            </a:r>
          </a:p>
          <a:p>
            <a:pPr marL="171450" indent="-171450">
              <a:lnSpc>
                <a:spcPts val="1082"/>
              </a:lnSpc>
              <a:buClr>
                <a:srgbClr val="D38CBC"/>
              </a:buClr>
              <a:buFont typeface="Arial" panose="020B0604020202020204" pitchFamily="34" charset="0"/>
              <a:buChar char="•"/>
            </a:pPr>
            <a:r>
              <a:rPr lang="de-DE" dirty="0" sz="975">
                <a:hlinkClick r:id="rId4"/>
              </a:rPr>
              <a:t>Momentum Educate and Innovate</a:t>
            </a:r>
            <a:r>
              <a:rPr lang="de-DE" dirty="0" sz="975"/>
              <a:t> – Irland</a:t>
            </a:r>
          </a:p>
          <a:p>
            <a:pPr marL="171450" indent="-171450">
              <a:lnSpc>
                <a:spcPts val="1082"/>
              </a:lnSpc>
              <a:buClr>
                <a:srgbClr val="D38CBC"/>
              </a:buClr>
              <a:buFont typeface="Arial" panose="020B0604020202020204" pitchFamily="34" charset="0"/>
              <a:buChar char="•"/>
            </a:pPr>
            <a:r>
              <a:rPr lang="de-DE" dirty="0" sz="975">
                <a:hlinkClick r:id="rId5"/>
              </a:rPr>
              <a:t>The Hub Nicosia</a:t>
            </a:r>
            <a:r>
              <a:rPr lang="de-DE" dirty="0" sz="975"/>
              <a:t> – Zypern</a:t>
            </a:r>
          </a:p>
          <a:p>
            <a:pPr marL="171450" indent="-171450">
              <a:lnSpc>
                <a:spcPts val="1082"/>
              </a:lnSpc>
              <a:buClr>
                <a:srgbClr val="D38CBC"/>
              </a:buClr>
              <a:buFont typeface="Arial" panose="020B0604020202020204" pitchFamily="34" charset="0"/>
              <a:buChar char="•"/>
            </a:pPr>
            <a:r>
              <a:rPr lang="de-DE" dirty="0" err="1" sz="975">
                <a:hlinkClick r:id="rId6"/>
              </a:rPr>
              <a:t>Stichting Go Woman Alliance Europe </a:t>
            </a:r>
            <a:r>
              <a:rPr lang="de-DE" dirty="0" sz="975"/>
              <a:t>– Niederlande</a:t>
            </a:r>
          </a:p>
          <a:p>
            <a:pPr marL="171450" indent="-171450">
              <a:lnSpc>
                <a:spcPts val="1165"/>
              </a:lnSpc>
              <a:buClr>
                <a:srgbClr val="D38CBC"/>
              </a:buClr>
              <a:buFont typeface="Arial" panose="020B0604020202020204" pitchFamily="34" charset="0"/>
              <a:buChar char="•"/>
            </a:pPr>
            <a:endParaRPr lang="de-DE" dirty="0" sz="1050"/>
          </a:p>
          <a:p>
            <a:pPr>
              <a:lnSpc>
                <a:spcPts val="1082"/>
              </a:lnSpc>
              <a:buClr>
                <a:srgbClr val="D38CBC"/>
              </a:buClr>
            </a:pPr>
            <a:r>
              <a:rPr lang="de-DE" b="1" dirty="0" sz="975"/>
              <a:t>Veröffentlichungsdatum: Mai 2026</a:t>
            </a:r>
            <a:endParaRPr lang="de-DE" b="1" dirty="0" sz="975"/>
          </a:p>
          <a:p>
            <a:pPr>
              <a:lnSpc>
                <a:spcPts val="1165"/>
              </a:lnSpc>
              <a:buClr>
                <a:srgbClr val="D38CBC"/>
              </a:buClr>
            </a:pPr>
            <a:endParaRPr lang="de-DE" dirty="0" sz="1050"/>
          </a:p>
        </p:txBody>
      </p:sp>
      <p:sp>
        <p:nvSpPr>
          <p:cNvPr id="11" name="Freeform 10">
            <a:extLst>
              <a:ext uri="{FF2B5EF4-FFF2-40B4-BE49-F238E27FC236}">
                <a16:creationId xmlns:a16="http://schemas.microsoft.com/office/drawing/2014/main" id="{A7EABC44-49C3-314F-AB02-32D8344F1CA4}"/>
              </a:ext>
            </a:extLst>
          </p:cNvPr>
          <p:cNvSpPr/>
          <p:nvPr/>
        </p:nvSpPr>
        <p:spPr>
          <a:xfrm>
            <a:off x="0" y="436148"/>
            <a:ext cx="6544235" cy="1634699"/>
          </a:xfrm>
          <a:custGeom>
            <a:avLst/>
            <a:gdLst>
              <a:gd name="connsiteX0" fmla="*/ 0 w 7686655"/>
              <a:gd name="connsiteY0" fmla="*/ 1 h 5787363"/>
              <a:gd name="connsiteX1" fmla="*/ 7686655 w 7686655"/>
              <a:gd name="connsiteY1" fmla="*/ 1 h 5787363"/>
              <a:gd name="connsiteX2" fmla="*/ 7686655 w 7686655"/>
              <a:gd name="connsiteY2" fmla="*/ 5787364 h 5787363"/>
              <a:gd name="connsiteX3" fmla="*/ -1 w 7686655"/>
              <a:gd name="connsiteY3" fmla="*/ 5787364 h 5787363"/>
            </a:gdLst>
            <a:ahLst/>
            <a:cxnLst>
              <a:cxn ang="0">
                <a:pos x="connsiteX0" y="connsiteY0"/>
              </a:cxn>
              <a:cxn ang="0">
                <a:pos x="connsiteX1" y="connsiteY1"/>
              </a:cxn>
              <a:cxn ang="0">
                <a:pos x="connsiteX2" y="connsiteY2"/>
              </a:cxn>
              <a:cxn ang="0">
                <a:pos x="connsiteX3" y="connsiteY3"/>
              </a:cxn>
            </a:cxnLst>
            <a:rect l="l" t="t" r="r" b="b"/>
            <a:pathLst>
              <a:path w="7686655" h="5787363">
                <a:moveTo>
                  <a:pt x="0" y="1"/>
                </a:moveTo>
                <a:lnTo>
                  <a:pt x="7686655" y="1"/>
                </a:lnTo>
                <a:lnTo>
                  <a:pt x="7686655" y="5787364"/>
                </a:lnTo>
                <a:lnTo>
                  <a:pt x="-1" y="5787364"/>
                </a:lnTo>
                <a:close/>
              </a:path>
            </a:pathLst>
          </a:custGeom>
          <a:solidFill>
            <a:srgbClr val="4763AE"/>
          </a:solidFill>
          <a:ln w="30808" cap="flat">
            <a:noFill/>
            <a:prstDash val="solid"/>
            <a:miter/>
          </a:ln>
        </p:spPr>
        <p:txBody>
          <a:bodyPr rtlCol="0" anchor="ctr"/>
          <a:lstStyle/>
          <a:p>
            <a:endParaRPr lang="de-DE" dirty="0"/>
          </a:p>
        </p:txBody>
      </p:sp>
      <p:sp>
        <p:nvSpPr>
          <p:cNvPr id="12" name="Graphic 14">
            <a:extLst>
              <a:ext uri="{FF2B5EF4-FFF2-40B4-BE49-F238E27FC236}">
                <a16:creationId xmlns:a16="http://schemas.microsoft.com/office/drawing/2014/main" id="{D8A34AF7-789A-E00C-BCC2-964D01ED7414}"/>
              </a:ext>
            </a:extLst>
          </p:cNvPr>
          <p:cNvSpPr>
            <a:spLocks noChangeAspect="1"/>
          </p:cNvSpPr>
          <p:nvPr/>
        </p:nvSpPr>
        <p:spPr>
          <a:xfrm rot="10800000">
            <a:off x="6245557" y="340660"/>
            <a:ext cx="422297" cy="1846728"/>
          </a:xfrm>
          <a:custGeom>
            <a:avLst/>
            <a:gdLst>
              <a:gd name="connsiteX0" fmla="*/ 0 w 119729"/>
              <a:gd name="connsiteY0" fmla="*/ 523582 h 523581"/>
              <a:gd name="connsiteX1" fmla="*/ 0 w 119729"/>
              <a:gd name="connsiteY1" fmla="*/ 0 h 523581"/>
              <a:gd name="connsiteX2" fmla="*/ 119730 w 119729"/>
              <a:gd name="connsiteY2" fmla="*/ 0 h 523581"/>
              <a:gd name="connsiteX3" fmla="*/ 119730 w 119729"/>
              <a:gd name="connsiteY3" fmla="*/ 36175 h 523581"/>
              <a:gd name="connsiteX4" fmla="*/ 44661 w 119729"/>
              <a:gd name="connsiteY4" fmla="*/ 36175 h 523581"/>
              <a:gd name="connsiteX5" fmla="*/ 44661 w 119729"/>
              <a:gd name="connsiteY5" fmla="*/ 487407 h 523581"/>
              <a:gd name="connsiteX6" fmla="*/ 119730 w 119729"/>
              <a:gd name="connsiteY6" fmla="*/ 487407 h 523581"/>
              <a:gd name="connsiteX7" fmla="*/ 119730 w 119729"/>
              <a:gd name="connsiteY7" fmla="*/ 523582 h 523581"/>
              <a:gd name="connsiteX8" fmla="*/ 0 w 119729"/>
              <a:gd name="connsiteY8" fmla="*/ 523582 h 5235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9729" h="523581">
                <a:moveTo>
                  <a:pt x="0" y="523582"/>
                </a:moveTo>
                <a:lnTo>
                  <a:pt x="0" y="0"/>
                </a:lnTo>
                <a:lnTo>
                  <a:pt x="119730" y="0"/>
                </a:lnTo>
                <a:lnTo>
                  <a:pt x="119730" y="36175"/>
                </a:lnTo>
                <a:lnTo>
                  <a:pt x="44661" y="36175"/>
                </a:lnTo>
                <a:lnTo>
                  <a:pt x="44661" y="487407"/>
                </a:lnTo>
                <a:lnTo>
                  <a:pt x="119730" y="487407"/>
                </a:lnTo>
                <a:lnTo>
                  <a:pt x="119730" y="523582"/>
                </a:lnTo>
                <a:lnTo>
                  <a:pt x="0" y="523582"/>
                </a:lnTo>
                <a:close/>
              </a:path>
            </a:pathLst>
          </a:custGeom>
          <a:solidFill>
            <a:srgbClr val="D38CBC"/>
          </a:solidFill>
          <a:ln w="9502" cap="flat">
            <a:noFill/>
            <a:prstDash val="solid"/>
            <a:miter/>
          </a:ln>
        </p:spPr>
        <p:txBody>
          <a:bodyPr rtlCol="0" anchor="ctr"/>
          <a:lstStyle/>
          <a:p>
            <a:endParaRPr lang="de-DE" dirty="0"/>
          </a:p>
        </p:txBody>
      </p:sp>
      <p:sp>
        <p:nvSpPr>
          <p:cNvPr id="13" name="Rectangle 12">
            <a:extLst>
              <a:ext uri="{FF2B5EF4-FFF2-40B4-BE49-F238E27FC236}">
                <a16:creationId xmlns:a16="http://schemas.microsoft.com/office/drawing/2014/main" id="{F4FFAE87-BCDE-FC19-D7A2-CA844355DB04}"/>
              </a:ext>
            </a:extLst>
          </p:cNvPr>
          <p:cNvSpPr/>
          <p:nvPr/>
        </p:nvSpPr>
        <p:spPr>
          <a:xfrm>
            <a:off x="0" y="1281953"/>
            <a:ext cx="6487457" cy="53788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529" dirty="0">
              <a:latin typeface="Montserrat" panose="00000500000000000000" pitchFamily="50" charset="0"/>
            </a:endParaRPr>
          </a:p>
        </p:txBody>
      </p:sp>
      <p:sp>
        <p:nvSpPr>
          <p:cNvPr id="14" name="TextBox 13">
            <a:extLst>
              <a:ext uri="{FF2B5EF4-FFF2-40B4-BE49-F238E27FC236}">
                <a16:creationId xmlns:a16="http://schemas.microsoft.com/office/drawing/2014/main" id="{D8A2C9F0-BC07-3BE5-CF29-7735612A73B6}"/>
              </a:ext>
            </a:extLst>
          </p:cNvPr>
          <p:cNvSpPr txBox="1"/>
          <p:nvPr/>
        </p:nvSpPr>
        <p:spPr>
          <a:xfrm>
            <a:off x="87521" y="1236257"/>
            <a:ext cx="6275722" cy="646331"/>
          </a:xfrm>
          <a:prstGeom prst="rect">
            <a:avLst/>
          </a:prstGeom>
          <a:noFill/>
        </p:spPr>
        <p:txBody>
          <a:bodyPr wrap="none" rtlCol="0">
            <a:spAutoFit/>
          </a:bodyPr>
          <a:lstStyle/>
          <a:p>
            <a:r>
              <a:rPr lang="de-DE" sz="3550" b="1" spc="324" dirty="0">
                <a:solidFill>
                  <a:srgbClr val="F16024"/>
                </a:solidFill>
                <a:latin typeface="Calibri" panose="020F0502020204030204" pitchFamily="34" charset="0"/>
                <a:cs typeface="Calibri" panose="020F0502020204030204" pitchFamily="34" charset="0"/>
              </a:rPr>
              <a:t>IMPRESSUM &amp; DISCLAIMER</a:t>
            </a:r>
          </a:p>
        </p:txBody>
      </p:sp>
    </p:spTree>
    <p:extLst>
      <p:ext uri="{BB962C8B-B14F-4D97-AF65-F5344CB8AC3E}">
        <p14:creationId xmlns:p14="http://schemas.microsoft.com/office/powerpoint/2010/main" val="225595578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A2BCDF-AA06-E3BD-74E6-AC087FFBE990}"/>
            </a:ext>
          </a:extLst>
        </p:cNvPr>
        <p:cNvGrpSpPr/>
        <p:nvPr/>
      </p:nvGrpSpPr>
      <p:grpSpPr>
        <a:xfrm>
          <a:off x="0" y="0"/>
          <a:ext cx="0" cy="0"/>
          <a:chOff x="0" y="0"/>
          <a:chExt cx="0" cy="0"/>
        </a:xfrm>
      </p:grpSpPr>
      <p:sp>
        <p:nvSpPr>
          <p:cNvPr id="6" name="Text Placeholder 5">
            <a:extLst>
              <a:ext uri="{FF2B5EF4-FFF2-40B4-BE49-F238E27FC236}">
                <a16:creationId xmlns:a16="http://schemas.microsoft.com/office/drawing/2014/main" id="{AEBA8530-56B8-0D19-7623-69E085030E06}"/>
              </a:ext>
            </a:extLst>
          </p:cNvPr>
          <p:cNvSpPr>
            <a:spLocks noGrp="1"/>
          </p:cNvSpPr>
          <p:nvPr>
            <p:ph type="body" sz="quarter" idx="64"/>
          </p:nvPr>
        </p:nvSpPr>
        <p:spPr>
          <a:xfrm>
            <a:off x="681316" y="3290048"/>
            <a:ext cx="6024284" cy="6095999"/>
          </a:xfrm>
        </p:spPr>
        <p:txBody>
          <a:bodyPr numCol="1"/>
          <a:lstStyle/>
          <a:p>
            <a:pPr>
              <a:lnSpc>
                <a:spcPts val="1026"/>
              </a:lnSpc>
            </a:pPr>
            <a:r>
              <a:rPr lang="de-DE" dirty="0" sz="925"/>
              <a:t>Diese Ressource wurde im Rahmen des Erasmus+-Projekts </a:t>
            </a:r>
            <a:r>
              <a:rPr lang="de-DE" i="1" dirty="0" sz="925"/>
              <a:t>„FEMpower in Finance: Upskilling women in sustainable financial literacy to raise their confidence and counter the threat of old age poverty“ (Frauen in nachhaltiger Finanzkompetenz weiterbilden, ihr Selbstvertrauen stärken und der Gefahr von Altersarmut begegnen) entwickelt.</a:t>
            </a:r>
            <a:endParaRPr lang="de-DE" dirty="0" sz="925"/>
          </a:p>
          <a:p>
            <a:pPr>
              <a:lnSpc>
                <a:spcPts val="1769"/>
              </a:lnSpc>
            </a:pPr>
            <a:r>
              <a:rPr lang="de-DE" dirty="0" sz="1475"/>
              <a:t> </a:t>
            </a:r>
            <a:endParaRPr lang="de-DE" dirty="0" sz="1475"/>
          </a:p>
          <a:p>
            <a:pPr>
              <a:lnSpc>
                <a:spcPts val="1026"/>
              </a:lnSpc>
            </a:pPr>
            <a:r>
              <a:rPr lang="de-DE" b="1" dirty="0" sz="925">
                <a:solidFill>
                  <a:srgbClr val="D38CBC"/>
                </a:solidFill>
              </a:rPr>
              <a:t>Die Informationen, Erläuterungen, Berechnungen, Beispiele, Vorlagen und alle zugehörigen Materialien, die über diese Ressource bereitgestellt werden, dienen ausschließlich Bildungs- und Informationszwecken. Sie sollen Lernaktivitäten im Bereich Finanzkompetenz unterstützen. Sie stellen keinerlei Finanz-, Anlage-, Rechts-, Steuer-, Buchhaltungs- oder sonstige professionelle Beratung dar.</a:t>
            </a:r>
            <a:endParaRPr lang="de-DE" b="1" dirty="0" sz="925">
              <a:solidFill>
                <a:srgbClr val="D38CBC"/>
              </a:solidFill>
            </a:endParaRPr>
          </a:p>
          <a:p>
            <a:pPr>
              <a:lnSpc>
                <a:spcPts val="1952"/>
              </a:lnSpc>
            </a:pPr>
            <a:r>
              <a:rPr lang="de-DE" b="1" dirty="0" sz="1625"/>
              <a:t> </a:t>
            </a:r>
            <a:endParaRPr lang="de-DE" dirty="0" sz="1625"/>
          </a:p>
          <a:p>
            <a:pPr>
              <a:lnSpc>
                <a:spcPts val="1026"/>
              </a:lnSpc>
            </a:pPr>
            <a:r>
              <a:rPr lang="de-DE" b="1" dirty="0" sz="925"/>
              <a:t>Keine Finanz- oder Anlageberatung</a:t>
            </a:r>
            <a:br>
              <a:rPr lang="de-DE" dirty="0" sz="925"/>
            </a:br>
            <a:r>
              <a:rPr lang="de-DE" dirty="0" sz="925"/>
              <a:t>Nichts in den vom Projekt bereitgestellten Ressourcen ist als Empfehlung zum Kauf, Verkauf, Halten oder sonstigen Handel mit einem Finanzprodukt oder als Anleitung zu einer individuellen Anlage- bzw. Finanzstrategie zu verstehen. Nutzerinnen und Nutzer sollten vor finanziellen Entscheidungen stets unabhängigen Rat qualifizierter Fachleute einholen.</a:t>
            </a:r>
            <a:endParaRPr lang="de-DE" dirty="0" sz="925"/>
          </a:p>
          <a:p>
            <a:pPr>
              <a:lnSpc>
                <a:spcPts val="2135"/>
              </a:lnSpc>
            </a:pPr>
            <a:r>
              <a:rPr lang="de-DE" b="1" dirty="0" sz="1775"/>
              <a:t> </a:t>
            </a:r>
            <a:endParaRPr lang="de-DE" dirty="0" sz="1775"/>
          </a:p>
          <a:p>
            <a:pPr>
              <a:lnSpc>
                <a:spcPts val="1026"/>
              </a:lnSpc>
              <a:spcBef>
                <a:spcPts val="1150"/>
              </a:spcBef>
            </a:pPr>
            <a:r>
              <a:rPr lang="de-DE" b="1" dirty="0" sz="925"/>
              <a:t>Keine Gewähr für Richtigkeit oder Eignung</a:t>
            </a:r>
            <a:br>
              <a:rPr lang="de-DE" dirty="0" sz="925"/>
            </a:br>
            <a:r>
              <a:rPr lang="de-DE" dirty="0" sz="925"/>
              <a:t>Obwohl angemessene Anstrengungen unternommen wurden, damit unsere Ressourcen schlüssig und nutzbar sind, stellen die Projektpartner und Autorinnen und Autoren sie „wie besehen“ bereit und geben </a:t>
            </a:r>
            <a:r>
              <a:rPr lang="de-DE" b="1" dirty="0" sz="925"/>
              <a:t>keine Zusicherungen oder Garantien</a:t>
            </a:r>
            <a:r>
              <a:rPr lang="de-DE" dirty="0" sz="925"/>
              <a:t> (ausdrücklich oder stillschweigend) hinsichtlich Vollständigkeit, Richtigkeit, Aktualität, Eignung für einen bestimmten Zweck oder der durch ihre Nutzung erzielten Ergebnisse. Finanzielle Ergebnisse und Prognosen können je nach persönlichen Umständen, Annahmen, Marktentwicklungen und Nutzereingaben erheblich abweichen.</a:t>
            </a:r>
            <a:endParaRPr lang="de-DE" dirty="0" sz="925"/>
          </a:p>
          <a:p>
            <a:pPr>
              <a:lnSpc>
                <a:spcPts val="2318"/>
              </a:lnSpc>
            </a:pPr>
            <a:r>
              <a:rPr lang="de-DE" b="1" dirty="0" sz="1925"/>
              <a:t> </a:t>
            </a:r>
            <a:endParaRPr lang="de-DE" dirty="0" sz="1925"/>
          </a:p>
          <a:p>
            <a:pPr>
              <a:lnSpc>
                <a:spcPts val="1026"/>
              </a:lnSpc>
            </a:pPr>
            <a:r>
              <a:rPr lang="de-DE" b="1" dirty="0" sz="925">
                <a:solidFill>
                  <a:srgbClr val="D38CBC"/>
                </a:solidFill>
              </a:rPr>
              <a:t>Verantwortung der Nutzerinnen und Nutzer für Eingaben und Ergebnisse in Vorlagen</a:t>
            </a:r>
            <a:br>
              <a:rPr lang="de-DE" dirty="0" sz="925">
                <a:solidFill>
                  <a:srgbClr val="D38CBC"/>
                </a:solidFill>
              </a:rPr>
            </a:br>
            <a:r>
              <a:rPr lang="de-DE" dirty="0" sz="925">
                <a:solidFill>
                  <a:srgbClr val="D38CBC"/>
                </a:solidFill>
              </a:rPr>
              <a:t>Die Nutzerinnen und Nutzer sind allein verantwortlich für (i) die Richtigkeit aller von ihnen eingegebenen Daten, (ii) die von ihnen angewandten Annahmen und (iii) alle Handlungen, die sie auf Grundlage der bereitgestellten Informationen oder der von den bereitgestellten Ressourcen erzeugten Ergebnisse vornehmen. Alle angezeigten Zahlen sind lediglich Richtwerte und können durch Rundungen, methodische Entscheidungen oder Einstellungen der Tabellenkalkulationssoftware beeinflusst sein.</a:t>
            </a:r>
            <a:endParaRPr lang="de-DE" dirty="0" sz="925">
              <a:solidFill>
                <a:srgbClr val="D38CBC"/>
              </a:solidFill>
            </a:endParaRPr>
          </a:p>
          <a:p>
            <a:pPr>
              <a:lnSpc>
                <a:spcPts val="1098"/>
              </a:lnSpc>
            </a:pPr>
            <a:r>
              <a:rPr lang="de-DE" b="1" dirty="0" sz="925"/>
              <a:t> </a:t>
            </a:r>
            <a:endParaRPr lang="de-DE" dirty="0" sz="925"/>
          </a:p>
          <a:p>
            <a:pPr>
              <a:lnSpc>
                <a:spcPts val="1026"/>
              </a:lnSpc>
            </a:pPr>
            <a:r>
              <a:rPr lang="de-DE" b="1" dirty="0" sz="925">
                <a:solidFill>
                  <a:srgbClr val="D38CBC"/>
                </a:solidFill>
              </a:rPr>
              <a:t>Haftungsbeschränkung</a:t>
            </a:r>
            <a:br>
              <a:rPr lang="de-DE" dirty="0" sz="925">
                <a:solidFill>
                  <a:srgbClr val="D38CBC"/>
                </a:solidFill>
              </a:rPr>
            </a:br>
            <a:r>
              <a:rPr lang="de-DE" dirty="0" sz="925">
                <a:solidFill>
                  <a:srgbClr val="D38CBC"/>
                </a:solidFill>
              </a:rPr>
              <a:t>Soweit nach geltendem Recht zulässig, haften die Projektpartner, Autorinnen und Autoren, die Fördergeber sowie die beteiligten Organisationen nicht für unmittelbare oder mittelbare Verluste oder Schäden (einschließlich finanzieller Verluste, entgangener Gewinne oder Folgeschäden), die aus der Nutzung, der Unmöglichkeit der Nutzung oder dem Vertrauen auf die Ressourcen des Projekts entstehen.</a:t>
            </a:r>
            <a:endParaRPr lang="de-DE" dirty="0" sz="925">
              <a:solidFill>
                <a:srgbClr val="D38CBC"/>
              </a:solidFill>
            </a:endParaRPr>
          </a:p>
          <a:p>
            <a:pPr>
              <a:lnSpc>
                <a:spcPts val="2135"/>
              </a:lnSpc>
            </a:pPr>
            <a:r>
              <a:rPr lang="de-DE" b="1" dirty="0" sz="1775"/>
              <a:t> </a:t>
            </a:r>
            <a:endParaRPr lang="de-DE" dirty="0" sz="1775"/>
          </a:p>
          <a:p>
            <a:pPr>
              <a:lnSpc>
                <a:spcPts val="1026"/>
              </a:lnSpc>
            </a:pPr>
            <a:r>
              <a:rPr lang="de-DE" b="1" dirty="0" sz="925"/>
              <a:t>Quellen und Links Dritter</a:t>
            </a:r>
            <a:br>
              <a:rPr lang="de-DE" dirty="0" sz="925"/>
            </a:br>
            <a:r>
              <a:rPr lang="de-DE" dirty="0" sz="925"/>
              <a:t>Sofern die Ressourcen auf externe Quellen, Werkzeuge oder Links verweisen, dienen diese der Vereinfachung und Lernzwecken. Die Projektpartner haben keine Kontrolle über solche Inhalte Dritter, befürworten sie nicht und übernehmen keine Verantwortung dafür.</a:t>
            </a:r>
            <a:endParaRPr lang="de-DE" dirty="0" sz="925"/>
          </a:p>
          <a:p>
            <a:pPr>
              <a:lnSpc>
                <a:spcPts val="1952"/>
              </a:lnSpc>
            </a:pPr>
            <a:r>
              <a:rPr lang="de-DE" b="1" dirty="0" sz="1625"/>
              <a:t> </a:t>
            </a:r>
            <a:endParaRPr lang="de-DE" dirty="0" sz="1625"/>
          </a:p>
          <a:p>
            <a:pPr>
              <a:lnSpc>
                <a:spcPts val="1026"/>
              </a:lnSpc>
              <a:spcBef>
                <a:spcPts val="201"/>
              </a:spcBef>
            </a:pPr>
            <a:r>
              <a:rPr lang="de-DE" b="1" dirty="0" sz="925"/>
              <a:t>Erasmus+-Kontext und Verantwortungshinweis.</a:t>
            </a:r>
            <a:br>
              <a:rPr lang="de-DE" dirty="0" sz="925"/>
            </a:br>
            <a:r>
              <a:rPr lang="de-DE" dirty="0" sz="925"/>
              <a:t>Diese Ressource wurde zu Lernzwecken im Rahmen des Projekts FEMpower in Finance erstellt. Die in dieser Vorlage geäußerten Ansichten sind die der Autorinnen und Autoren und geben nicht notwendigerweise die offizielle Position der Europäischen Union oder einer Nationalen Agentur wieder; weder die Europäische Union noch die Fördereinrichtung können für die Verwendung der darin enthaltenen Informationen verantwortlich gemacht werden.</a:t>
            </a:r>
            <a:endParaRPr lang="de-DE" dirty="0" sz="925"/>
          </a:p>
        </p:txBody>
      </p:sp>
      <p:sp>
        <p:nvSpPr>
          <p:cNvPr id="11" name="Freeform 10">
            <a:extLst>
              <a:ext uri="{FF2B5EF4-FFF2-40B4-BE49-F238E27FC236}">
                <a16:creationId xmlns:a16="http://schemas.microsoft.com/office/drawing/2014/main" id="{A9385ACE-E6E5-D35C-50CE-FA0625189F84}"/>
              </a:ext>
            </a:extLst>
          </p:cNvPr>
          <p:cNvSpPr/>
          <p:nvPr/>
        </p:nvSpPr>
        <p:spPr>
          <a:xfrm>
            <a:off x="0" y="436148"/>
            <a:ext cx="6544235" cy="1634699"/>
          </a:xfrm>
          <a:custGeom>
            <a:avLst/>
            <a:gdLst>
              <a:gd name="connsiteX0" fmla="*/ 0 w 7686655"/>
              <a:gd name="connsiteY0" fmla="*/ 1 h 5787363"/>
              <a:gd name="connsiteX1" fmla="*/ 7686655 w 7686655"/>
              <a:gd name="connsiteY1" fmla="*/ 1 h 5787363"/>
              <a:gd name="connsiteX2" fmla="*/ 7686655 w 7686655"/>
              <a:gd name="connsiteY2" fmla="*/ 5787364 h 5787363"/>
              <a:gd name="connsiteX3" fmla="*/ -1 w 7686655"/>
              <a:gd name="connsiteY3" fmla="*/ 5787364 h 5787363"/>
            </a:gdLst>
            <a:ahLst/>
            <a:cxnLst>
              <a:cxn ang="0">
                <a:pos x="connsiteX0" y="connsiteY0"/>
              </a:cxn>
              <a:cxn ang="0">
                <a:pos x="connsiteX1" y="connsiteY1"/>
              </a:cxn>
              <a:cxn ang="0">
                <a:pos x="connsiteX2" y="connsiteY2"/>
              </a:cxn>
              <a:cxn ang="0">
                <a:pos x="connsiteX3" y="connsiteY3"/>
              </a:cxn>
            </a:cxnLst>
            <a:rect l="l" t="t" r="r" b="b"/>
            <a:pathLst>
              <a:path w="7686655" h="5787363">
                <a:moveTo>
                  <a:pt x="0" y="1"/>
                </a:moveTo>
                <a:lnTo>
                  <a:pt x="7686655" y="1"/>
                </a:lnTo>
                <a:lnTo>
                  <a:pt x="7686655" y="5787364"/>
                </a:lnTo>
                <a:lnTo>
                  <a:pt x="-1" y="5787364"/>
                </a:lnTo>
                <a:close/>
              </a:path>
            </a:pathLst>
          </a:custGeom>
          <a:solidFill>
            <a:srgbClr val="4763AE"/>
          </a:solidFill>
          <a:ln w="30808" cap="flat">
            <a:noFill/>
            <a:prstDash val="solid"/>
            <a:miter/>
          </a:ln>
        </p:spPr>
        <p:txBody>
          <a:bodyPr rtlCol="0" anchor="ctr"/>
          <a:lstStyle/>
          <a:p>
            <a:endParaRPr lang="de-DE" dirty="0"/>
          </a:p>
        </p:txBody>
      </p:sp>
      <p:sp>
        <p:nvSpPr>
          <p:cNvPr id="12" name="Graphic 14">
            <a:extLst>
              <a:ext uri="{FF2B5EF4-FFF2-40B4-BE49-F238E27FC236}">
                <a16:creationId xmlns:a16="http://schemas.microsoft.com/office/drawing/2014/main" id="{4D9C2C87-1A60-14BB-379B-6DE16671360F}"/>
              </a:ext>
            </a:extLst>
          </p:cNvPr>
          <p:cNvSpPr>
            <a:spLocks noChangeAspect="1"/>
          </p:cNvSpPr>
          <p:nvPr/>
        </p:nvSpPr>
        <p:spPr>
          <a:xfrm rot="10800000">
            <a:off x="6245557" y="340660"/>
            <a:ext cx="422297" cy="1846728"/>
          </a:xfrm>
          <a:custGeom>
            <a:avLst/>
            <a:gdLst>
              <a:gd name="connsiteX0" fmla="*/ 0 w 119729"/>
              <a:gd name="connsiteY0" fmla="*/ 523582 h 523581"/>
              <a:gd name="connsiteX1" fmla="*/ 0 w 119729"/>
              <a:gd name="connsiteY1" fmla="*/ 0 h 523581"/>
              <a:gd name="connsiteX2" fmla="*/ 119730 w 119729"/>
              <a:gd name="connsiteY2" fmla="*/ 0 h 523581"/>
              <a:gd name="connsiteX3" fmla="*/ 119730 w 119729"/>
              <a:gd name="connsiteY3" fmla="*/ 36175 h 523581"/>
              <a:gd name="connsiteX4" fmla="*/ 44661 w 119729"/>
              <a:gd name="connsiteY4" fmla="*/ 36175 h 523581"/>
              <a:gd name="connsiteX5" fmla="*/ 44661 w 119729"/>
              <a:gd name="connsiteY5" fmla="*/ 487407 h 523581"/>
              <a:gd name="connsiteX6" fmla="*/ 119730 w 119729"/>
              <a:gd name="connsiteY6" fmla="*/ 487407 h 523581"/>
              <a:gd name="connsiteX7" fmla="*/ 119730 w 119729"/>
              <a:gd name="connsiteY7" fmla="*/ 523582 h 523581"/>
              <a:gd name="connsiteX8" fmla="*/ 0 w 119729"/>
              <a:gd name="connsiteY8" fmla="*/ 523582 h 5235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9729" h="523581">
                <a:moveTo>
                  <a:pt x="0" y="523582"/>
                </a:moveTo>
                <a:lnTo>
                  <a:pt x="0" y="0"/>
                </a:lnTo>
                <a:lnTo>
                  <a:pt x="119730" y="0"/>
                </a:lnTo>
                <a:lnTo>
                  <a:pt x="119730" y="36175"/>
                </a:lnTo>
                <a:lnTo>
                  <a:pt x="44661" y="36175"/>
                </a:lnTo>
                <a:lnTo>
                  <a:pt x="44661" y="487407"/>
                </a:lnTo>
                <a:lnTo>
                  <a:pt x="119730" y="487407"/>
                </a:lnTo>
                <a:lnTo>
                  <a:pt x="119730" y="523582"/>
                </a:lnTo>
                <a:lnTo>
                  <a:pt x="0" y="523582"/>
                </a:lnTo>
                <a:close/>
              </a:path>
            </a:pathLst>
          </a:custGeom>
          <a:solidFill>
            <a:srgbClr val="D38CBC"/>
          </a:solidFill>
          <a:ln w="9502" cap="flat">
            <a:noFill/>
            <a:prstDash val="solid"/>
            <a:miter/>
          </a:ln>
        </p:spPr>
        <p:txBody>
          <a:bodyPr rtlCol="0" anchor="ctr"/>
          <a:lstStyle/>
          <a:p>
            <a:endParaRPr lang="de-DE" dirty="0"/>
          </a:p>
        </p:txBody>
      </p:sp>
      <p:sp>
        <p:nvSpPr>
          <p:cNvPr id="13" name="Rectangle 12">
            <a:extLst>
              <a:ext uri="{FF2B5EF4-FFF2-40B4-BE49-F238E27FC236}">
                <a16:creationId xmlns:a16="http://schemas.microsoft.com/office/drawing/2014/main" id="{3BF59C37-6E51-73A6-58AD-9D178058445B}"/>
              </a:ext>
            </a:extLst>
          </p:cNvPr>
          <p:cNvSpPr/>
          <p:nvPr/>
        </p:nvSpPr>
        <p:spPr>
          <a:xfrm>
            <a:off x="0" y="1281953"/>
            <a:ext cx="3638746" cy="53788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529" dirty="0">
              <a:latin typeface="Montserrat" panose="00000500000000000000" pitchFamily="50" charset="0"/>
            </a:endParaRPr>
          </a:p>
        </p:txBody>
      </p:sp>
      <p:sp>
        <p:nvSpPr>
          <p:cNvPr id="14" name="TextBox 13">
            <a:extLst>
              <a:ext uri="{FF2B5EF4-FFF2-40B4-BE49-F238E27FC236}">
                <a16:creationId xmlns:a16="http://schemas.microsoft.com/office/drawing/2014/main" id="{E219195E-7FE0-1108-3E86-3823211ECB31}"/>
              </a:ext>
            </a:extLst>
          </p:cNvPr>
          <p:cNvSpPr txBox="1"/>
          <p:nvPr/>
        </p:nvSpPr>
        <p:spPr>
          <a:xfrm>
            <a:off x="569483" y="1246316"/>
            <a:ext cx="2954795" cy="646331"/>
          </a:xfrm>
          <a:prstGeom prst="rect">
            <a:avLst/>
          </a:prstGeom>
          <a:noFill/>
        </p:spPr>
        <p:txBody>
          <a:bodyPr wrap="none" rtlCol="0">
            <a:spAutoFit/>
          </a:bodyPr>
          <a:lstStyle/>
          <a:p>
            <a:r>
              <a:rPr lang="de-DE" sz="3600" b="1" spc="324" dirty="0">
                <a:solidFill>
                  <a:srgbClr val="F16024"/>
                </a:solidFill>
                <a:latin typeface="Calibri" panose="020F0502020204030204" pitchFamily="34" charset="0"/>
                <a:cs typeface="Calibri" panose="020F0502020204030204" pitchFamily="34" charset="0"/>
              </a:rPr>
              <a:t>DISCLAIMER</a:t>
            </a:r>
          </a:p>
        </p:txBody>
      </p:sp>
    </p:spTree>
    <p:extLst>
      <p:ext uri="{BB962C8B-B14F-4D97-AF65-F5344CB8AC3E}">
        <p14:creationId xmlns:p14="http://schemas.microsoft.com/office/powerpoint/2010/main" val="99939571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 name="Text Placeholder 111">
            <a:extLst>
              <a:ext uri="{FF2B5EF4-FFF2-40B4-BE49-F238E27FC236}">
                <a16:creationId xmlns:a16="http://schemas.microsoft.com/office/drawing/2014/main" id="{7B2BB344-E9D9-0413-F281-AAC8E3942AF4}"/>
              </a:ext>
            </a:extLst>
          </p:cNvPr>
          <p:cNvSpPr>
            <a:spLocks noGrp="1"/>
          </p:cNvSpPr>
          <p:nvPr>
            <p:ph type="body" sz="quarter" idx="53"/>
          </p:nvPr>
        </p:nvSpPr>
        <p:spPr/>
        <p:txBody>
          <a:bodyPr/>
          <a:lstStyle/>
          <a:p>
            <a:r>
              <a:rPr lang="de-DE" dirty="0"/>
              <a:t>05</a:t>
            </a:r>
          </a:p>
        </p:txBody>
      </p:sp>
      <p:sp>
        <p:nvSpPr>
          <p:cNvPr id="113" name="Text Placeholder 112">
            <a:extLst>
              <a:ext uri="{FF2B5EF4-FFF2-40B4-BE49-F238E27FC236}">
                <a16:creationId xmlns:a16="http://schemas.microsoft.com/office/drawing/2014/main" id="{42B12829-D9B2-0A37-7221-E30D80EB60D9}"/>
              </a:ext>
            </a:extLst>
          </p:cNvPr>
          <p:cNvSpPr>
            <a:spLocks noGrp="1"/>
          </p:cNvSpPr>
          <p:nvPr>
            <p:ph type="body" sz="quarter" idx="54"/>
          </p:nvPr>
        </p:nvSpPr>
        <p:spPr/>
        <p:txBody>
          <a:bodyPr/>
          <a:lstStyle/>
          <a:p>
            <a:pPr>
              <a:tabLst>
                <a:tab pos="3954463" algn="l"/>
              </a:tabLst>
            </a:pPr>
            <a:r>
              <a:rPr lang="de-DE" dirty="0"/>
              <a:t>Fazit	49</a:t>
            </a:r>
          </a:p>
        </p:txBody>
      </p:sp>
      <p:sp>
        <p:nvSpPr>
          <p:cNvPr id="111" name="Text Placeholder 110">
            <a:extLst>
              <a:ext uri="{FF2B5EF4-FFF2-40B4-BE49-F238E27FC236}">
                <a16:creationId xmlns:a16="http://schemas.microsoft.com/office/drawing/2014/main" id="{54F3E4C2-C116-BF2B-7D2E-EC913C2FFF6B}"/>
              </a:ext>
            </a:extLst>
          </p:cNvPr>
          <p:cNvSpPr>
            <a:spLocks noGrp="1"/>
          </p:cNvSpPr>
          <p:nvPr>
            <p:ph type="body" sz="quarter" idx="13"/>
          </p:nvPr>
        </p:nvSpPr>
        <p:spPr/>
        <p:txBody>
          <a:bodyPr/>
          <a:lstStyle/>
          <a:p>
            <a:r>
              <a:rPr lang="de-DE" dirty="0"/>
              <a:t>02</a:t>
            </a:r>
          </a:p>
        </p:txBody>
      </p:sp>
      <p:sp>
        <p:nvSpPr>
          <p:cNvPr id="115" name="Text Placeholder 114">
            <a:extLst>
              <a:ext uri="{FF2B5EF4-FFF2-40B4-BE49-F238E27FC236}">
                <a16:creationId xmlns:a16="http://schemas.microsoft.com/office/drawing/2014/main" id="{BF060FF3-3B43-74DC-B362-43FAA23A2CF7}"/>
              </a:ext>
            </a:extLst>
          </p:cNvPr>
          <p:cNvSpPr>
            <a:spLocks noGrp="1"/>
          </p:cNvSpPr>
          <p:nvPr>
            <p:ph type="body" sz="quarter" idx="57"/>
          </p:nvPr>
        </p:nvSpPr>
        <p:spPr/>
        <p:txBody>
          <a:bodyPr/>
          <a:lstStyle/>
          <a:p>
            <a:r>
              <a:rPr lang="de-DE" dirty="0"/>
              <a:t>14</a:t>
            </a:r>
          </a:p>
        </p:txBody>
      </p:sp>
      <p:sp>
        <p:nvSpPr>
          <p:cNvPr id="116" name="Text Placeholder 115">
            <a:extLst>
              <a:ext uri="{FF2B5EF4-FFF2-40B4-BE49-F238E27FC236}">
                <a16:creationId xmlns:a16="http://schemas.microsoft.com/office/drawing/2014/main" id="{CC502D83-95C7-3E98-4D72-43C9C91F391D}"/>
              </a:ext>
            </a:extLst>
          </p:cNvPr>
          <p:cNvSpPr>
            <a:spLocks noGrp="1"/>
          </p:cNvSpPr>
          <p:nvPr>
            <p:ph type="body" sz="quarter" idx="58"/>
          </p:nvPr>
        </p:nvSpPr>
        <p:spPr/>
        <p:txBody>
          <a:bodyPr/>
          <a:lstStyle/>
          <a:p>
            <a:r>
              <a:rPr lang="de-DE" dirty="0"/>
              <a:t>Seite</a:t>
            </a:r>
          </a:p>
        </p:txBody>
      </p:sp>
      <p:sp>
        <p:nvSpPr>
          <p:cNvPr id="117" name="Text Placeholder 116">
            <a:extLst>
              <a:ext uri="{FF2B5EF4-FFF2-40B4-BE49-F238E27FC236}">
                <a16:creationId xmlns:a16="http://schemas.microsoft.com/office/drawing/2014/main" id="{11C189CD-4936-9912-0ACC-7AE1EF7B86E2}"/>
              </a:ext>
            </a:extLst>
          </p:cNvPr>
          <p:cNvSpPr>
            <a:spLocks noGrp="1"/>
          </p:cNvSpPr>
          <p:nvPr>
            <p:ph type="body" sz="quarter" idx="60"/>
          </p:nvPr>
        </p:nvSpPr>
        <p:spPr/>
        <p:txBody>
          <a:bodyPr/>
          <a:lstStyle/>
          <a:p>
            <a:r>
              <a:rPr lang="de-DE" dirty="0"/>
              <a:t>03</a:t>
            </a:r>
          </a:p>
        </p:txBody>
      </p:sp>
      <p:sp>
        <p:nvSpPr>
          <p:cNvPr id="118" name="Text Placeholder 117">
            <a:extLst>
              <a:ext uri="{FF2B5EF4-FFF2-40B4-BE49-F238E27FC236}">
                <a16:creationId xmlns:a16="http://schemas.microsoft.com/office/drawing/2014/main" id="{3B1DFBB6-2AEB-A132-CCA0-EC25040E3F8E}"/>
              </a:ext>
            </a:extLst>
          </p:cNvPr>
          <p:cNvSpPr>
            <a:spLocks noGrp="1"/>
          </p:cNvSpPr>
          <p:nvPr>
            <p:ph type="body" sz="quarter" idx="61"/>
          </p:nvPr>
        </p:nvSpPr>
        <p:spPr/>
        <p:txBody>
          <a:bodyPr/>
          <a:lstStyle/>
          <a:p>
            <a:r>
              <a:rPr lang="de-DE" dirty="0"/>
              <a:t>27</a:t>
            </a:r>
          </a:p>
        </p:txBody>
      </p:sp>
      <p:sp>
        <p:nvSpPr>
          <p:cNvPr id="119" name="Text Placeholder 118">
            <a:extLst>
              <a:ext uri="{FF2B5EF4-FFF2-40B4-BE49-F238E27FC236}">
                <a16:creationId xmlns:a16="http://schemas.microsoft.com/office/drawing/2014/main" id="{4BC9834C-16AB-4251-F257-9C4CB83F5592}"/>
              </a:ext>
            </a:extLst>
          </p:cNvPr>
          <p:cNvSpPr>
            <a:spLocks noGrp="1"/>
          </p:cNvSpPr>
          <p:nvPr>
            <p:ph type="body" sz="quarter" idx="62"/>
          </p:nvPr>
        </p:nvSpPr>
        <p:spPr/>
        <p:txBody>
          <a:bodyPr/>
          <a:lstStyle/>
          <a:p>
            <a:r>
              <a:rPr lang="de-DE" dirty="0"/>
              <a:t>Seite</a:t>
            </a:r>
          </a:p>
        </p:txBody>
      </p:sp>
      <p:sp>
        <p:nvSpPr>
          <p:cNvPr id="120" name="Text Placeholder 119">
            <a:extLst>
              <a:ext uri="{FF2B5EF4-FFF2-40B4-BE49-F238E27FC236}">
                <a16:creationId xmlns:a16="http://schemas.microsoft.com/office/drawing/2014/main" id="{212B53D7-6ED3-5E26-8F2B-BD29BD301328}"/>
              </a:ext>
            </a:extLst>
          </p:cNvPr>
          <p:cNvSpPr>
            <a:spLocks noGrp="1"/>
          </p:cNvSpPr>
          <p:nvPr>
            <p:ph type="body" sz="quarter" idx="64"/>
          </p:nvPr>
        </p:nvSpPr>
        <p:spPr/>
        <p:txBody>
          <a:bodyPr/>
          <a:lstStyle/>
          <a:p>
            <a:r>
              <a:rPr lang="de-DE" dirty="0"/>
              <a:t>04</a:t>
            </a:r>
          </a:p>
        </p:txBody>
      </p:sp>
      <p:sp>
        <p:nvSpPr>
          <p:cNvPr id="121" name="Text Placeholder 120">
            <a:extLst>
              <a:ext uri="{FF2B5EF4-FFF2-40B4-BE49-F238E27FC236}">
                <a16:creationId xmlns:a16="http://schemas.microsoft.com/office/drawing/2014/main" id="{84490626-1697-F0C5-05BA-86C9BBF76D4A}"/>
              </a:ext>
            </a:extLst>
          </p:cNvPr>
          <p:cNvSpPr>
            <a:spLocks noGrp="1"/>
          </p:cNvSpPr>
          <p:nvPr>
            <p:ph type="body" sz="quarter" idx="65"/>
          </p:nvPr>
        </p:nvSpPr>
        <p:spPr/>
        <p:txBody>
          <a:bodyPr/>
          <a:lstStyle/>
          <a:p>
            <a:r>
              <a:rPr lang="de-DE" dirty="0"/>
              <a:t>39</a:t>
            </a:r>
          </a:p>
        </p:txBody>
      </p:sp>
      <p:sp>
        <p:nvSpPr>
          <p:cNvPr id="122" name="Text Placeholder 121">
            <a:extLst>
              <a:ext uri="{FF2B5EF4-FFF2-40B4-BE49-F238E27FC236}">
                <a16:creationId xmlns:a16="http://schemas.microsoft.com/office/drawing/2014/main" id="{CEFB915B-8DC9-4E43-AA59-4848C28C35F7}"/>
              </a:ext>
            </a:extLst>
          </p:cNvPr>
          <p:cNvSpPr>
            <a:spLocks noGrp="1"/>
          </p:cNvSpPr>
          <p:nvPr>
            <p:ph type="body" sz="quarter" idx="66"/>
          </p:nvPr>
        </p:nvSpPr>
        <p:spPr/>
        <p:txBody>
          <a:bodyPr/>
          <a:lstStyle/>
          <a:p>
            <a:r>
              <a:rPr lang="de-DE" dirty="0"/>
              <a:t>Seite</a:t>
            </a:r>
          </a:p>
        </p:txBody>
      </p:sp>
      <p:sp>
        <p:nvSpPr>
          <p:cNvPr id="123" name="Text Placeholder 122">
            <a:extLst>
              <a:ext uri="{FF2B5EF4-FFF2-40B4-BE49-F238E27FC236}">
                <a16:creationId xmlns:a16="http://schemas.microsoft.com/office/drawing/2014/main" id="{9468DB7C-94F3-5609-DDC3-808787F10750}"/>
              </a:ext>
            </a:extLst>
          </p:cNvPr>
          <p:cNvSpPr>
            <a:spLocks noGrp="1"/>
          </p:cNvSpPr>
          <p:nvPr>
            <p:ph type="body" sz="quarter" idx="67"/>
          </p:nvPr>
        </p:nvSpPr>
        <p:spPr/>
        <p:txBody>
          <a:bodyPr/>
          <a:lstStyle/>
          <a:p>
            <a:r>
              <a:rPr lang="de-DE" dirty="0"/>
              <a:t>Frauen am   Berufs­anfang</a:t>
            </a:r>
          </a:p>
        </p:txBody>
      </p:sp>
      <p:sp>
        <p:nvSpPr>
          <p:cNvPr id="124" name="Text Placeholder 123">
            <a:extLst>
              <a:ext uri="{FF2B5EF4-FFF2-40B4-BE49-F238E27FC236}">
                <a16:creationId xmlns:a16="http://schemas.microsoft.com/office/drawing/2014/main" id="{2FE84FD6-2B29-0F33-F79C-32398CEEE85E}"/>
              </a:ext>
            </a:extLst>
          </p:cNvPr>
          <p:cNvSpPr>
            <a:spLocks noGrp="1"/>
          </p:cNvSpPr>
          <p:nvPr>
            <p:ph type="body" sz="quarter" idx="68"/>
          </p:nvPr>
        </p:nvSpPr>
        <p:spPr/>
        <p:txBody>
          <a:bodyPr/>
          <a:lstStyle/>
          <a:p>
            <a:r>
              <a:rPr lang="de-DE" dirty="0"/>
              <a:t>Frauen in der   Kar­rie­remitte</a:t>
            </a:r>
          </a:p>
        </p:txBody>
      </p:sp>
      <p:sp>
        <p:nvSpPr>
          <p:cNvPr id="125" name="Text Placeholder 124">
            <a:extLst>
              <a:ext uri="{FF2B5EF4-FFF2-40B4-BE49-F238E27FC236}">
                <a16:creationId xmlns:a16="http://schemas.microsoft.com/office/drawing/2014/main" id="{150845BF-3EA9-204C-0BC5-7B4AF65FE32F}"/>
              </a:ext>
            </a:extLst>
          </p:cNvPr>
          <p:cNvSpPr>
            <a:spLocks noGrp="1"/>
          </p:cNvSpPr>
          <p:nvPr>
            <p:ph type="body" sz="quarter" idx="69"/>
          </p:nvPr>
        </p:nvSpPr>
        <p:spPr/>
        <p:txBody>
          <a:bodyPr/>
          <a:lstStyle/>
          <a:p>
            <a:r>
              <a:rPr lang="de-DE" dirty="0" sz="1025"/>
              <a:t>Frauen in der   späten Kar­rie­rephase</a:t>
            </a:r>
          </a:p>
        </p:txBody>
      </p:sp>
      <p:sp>
        <p:nvSpPr>
          <p:cNvPr id="126" name="Text Placeholder 125">
            <a:extLst>
              <a:ext uri="{FF2B5EF4-FFF2-40B4-BE49-F238E27FC236}">
                <a16:creationId xmlns:a16="http://schemas.microsoft.com/office/drawing/2014/main" id="{D23EDEF5-60A6-67B6-9D89-30C99DAB6282}"/>
              </a:ext>
            </a:extLst>
          </p:cNvPr>
          <p:cNvSpPr>
            <a:spLocks noGrp="1"/>
          </p:cNvSpPr>
          <p:nvPr>
            <p:ph type="body" sz="quarter" idx="70"/>
          </p:nvPr>
        </p:nvSpPr>
        <p:spPr/>
        <p:txBody>
          <a:bodyPr/>
          <a:lstStyle/>
          <a:p>
            <a:r>
              <a:rPr lang="de-DE" dirty="0"/>
              <a:t>01</a:t>
            </a:r>
          </a:p>
        </p:txBody>
      </p:sp>
      <p:sp>
        <p:nvSpPr>
          <p:cNvPr id="127" name="Text Placeholder 126">
            <a:extLst>
              <a:ext uri="{FF2B5EF4-FFF2-40B4-BE49-F238E27FC236}">
                <a16:creationId xmlns:a16="http://schemas.microsoft.com/office/drawing/2014/main" id="{6D84AA39-86C6-17C3-1201-96785B660300}"/>
              </a:ext>
            </a:extLst>
          </p:cNvPr>
          <p:cNvSpPr>
            <a:spLocks noGrp="1"/>
          </p:cNvSpPr>
          <p:nvPr>
            <p:ph type="body" sz="quarter" idx="71"/>
          </p:nvPr>
        </p:nvSpPr>
        <p:spPr/>
        <p:txBody>
          <a:bodyPr/>
          <a:lstStyle/>
          <a:p>
            <a:pPr>
              <a:tabLst>
                <a:tab pos="3954463" algn="l"/>
              </a:tabLst>
            </a:pPr>
            <a:r>
              <a:rPr lang="de-DE" dirty="0"/>
              <a:t>Einführung 	5</a:t>
            </a:r>
          </a:p>
        </p:txBody>
      </p:sp>
      <p:pic>
        <p:nvPicPr>
          <p:cNvPr id="128" name="Picture Placeholder 40">
            <a:extLst>
              <a:ext uri="{FF2B5EF4-FFF2-40B4-BE49-F238E27FC236}">
                <a16:creationId xmlns:a16="http://schemas.microsoft.com/office/drawing/2014/main" id="{F23430AC-6AE3-E93B-3BA1-B4AAB13A17C7}"/>
              </a:ext>
            </a:extLst>
          </p:cNvPr>
          <p:cNvPicPr>
            <a:picLocks noGrp="1" noChangeAspect="1"/>
          </p:cNvPicPr>
          <p:nvPr>
            <p:ph type="pic" sz="quarter" idx="56"/>
          </p:nvPr>
        </p:nvPicPr>
        <p:blipFill rotWithShape="1">
          <a:blip r:embed="rId2"/>
          <a:srcRect t="14961" b="14961"/>
          <a:stretch/>
        </p:blipFill>
        <p:spPr/>
      </p:pic>
    </p:spTree>
    <p:extLst>
      <p:ext uri="{BB962C8B-B14F-4D97-AF65-F5344CB8AC3E}">
        <p14:creationId xmlns:p14="http://schemas.microsoft.com/office/powerpoint/2010/main" val="420580715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604EE3-4A2F-A382-0166-A72BDD020736}"/>
            </a:ext>
          </a:extLst>
        </p:cNvPr>
        <p:cNvGrpSpPr/>
        <p:nvPr/>
      </p:nvGrpSpPr>
      <p:grpSpPr>
        <a:xfrm>
          <a:off x="0" y="0"/>
          <a:ext cx="0" cy="0"/>
          <a:chOff x="0" y="0"/>
          <a:chExt cx="0" cy="0"/>
        </a:xfrm>
      </p:grpSpPr>
      <p:sp>
        <p:nvSpPr>
          <p:cNvPr id="6" name="Text Placeholder 5">
            <a:extLst>
              <a:ext uri="{FF2B5EF4-FFF2-40B4-BE49-F238E27FC236}">
                <a16:creationId xmlns:a16="http://schemas.microsoft.com/office/drawing/2014/main" id="{00182E1E-289A-4F71-7C6D-8350AFC92A5D}"/>
              </a:ext>
            </a:extLst>
          </p:cNvPr>
          <p:cNvSpPr>
            <a:spLocks noGrp="1"/>
          </p:cNvSpPr>
          <p:nvPr>
            <p:ph type="body" sz="quarter" idx="60"/>
          </p:nvPr>
        </p:nvSpPr>
        <p:spPr/>
        <p:txBody>
          <a:bodyPr/>
          <a:lstStyle/>
          <a:p>
            <a:r>
              <a:rPr lang="de-DE" dirty="0"/>
              <a:t>01</a:t>
            </a:r>
          </a:p>
        </p:txBody>
      </p:sp>
      <p:sp>
        <p:nvSpPr>
          <p:cNvPr id="7" name="Rectangle 6">
            <a:extLst>
              <a:ext uri="{FF2B5EF4-FFF2-40B4-BE49-F238E27FC236}">
                <a16:creationId xmlns:a16="http://schemas.microsoft.com/office/drawing/2014/main" id="{5583B855-0871-E262-BAE1-47E8E14D5405}"/>
              </a:ext>
            </a:extLst>
          </p:cNvPr>
          <p:cNvSpPr/>
          <p:nvPr/>
        </p:nvSpPr>
        <p:spPr>
          <a:xfrm>
            <a:off x="2777891" y="4910405"/>
            <a:ext cx="3424860" cy="606296"/>
          </a:xfrm>
          <a:prstGeom prst="rect">
            <a:avLst/>
          </a:prstGeom>
          <a:solidFill>
            <a:srgbClr val="4763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529" dirty="0">
              <a:latin typeface="Montserrat" panose="00000500000000000000" pitchFamily="50" charset="0"/>
            </a:endParaRPr>
          </a:p>
        </p:txBody>
      </p:sp>
      <p:sp>
        <p:nvSpPr>
          <p:cNvPr id="8" name="TextBox 7">
            <a:extLst>
              <a:ext uri="{FF2B5EF4-FFF2-40B4-BE49-F238E27FC236}">
                <a16:creationId xmlns:a16="http://schemas.microsoft.com/office/drawing/2014/main" id="{22EFE0EA-5F25-EB6C-E6F3-791593A0CA62}"/>
              </a:ext>
            </a:extLst>
          </p:cNvPr>
          <p:cNvSpPr txBox="1"/>
          <p:nvPr/>
        </p:nvSpPr>
        <p:spPr>
          <a:xfrm>
            <a:off x="2909998" y="4916982"/>
            <a:ext cx="3194896" cy="646331"/>
          </a:xfrm>
          <a:prstGeom prst="rect">
            <a:avLst/>
          </a:prstGeom>
          <a:noFill/>
        </p:spPr>
        <p:txBody>
          <a:bodyPr wrap="none" rtlCol="0">
            <a:spAutoFit/>
          </a:bodyPr>
          <a:lstStyle/>
          <a:p>
            <a:r>
              <a:rPr lang="de-DE" sz="3600" b="1" spc="324" dirty="0">
                <a:solidFill>
                  <a:schemeClr val="bg1"/>
                </a:solidFill>
                <a:latin typeface="Calibri" panose="020F0502020204030204" pitchFamily="34" charset="0"/>
                <a:cs typeface="Calibri" panose="020F0502020204030204" pitchFamily="34" charset="0"/>
              </a:rPr>
              <a:t>EINFÜHRUNG</a:t>
            </a:r>
          </a:p>
        </p:txBody>
      </p:sp>
    </p:spTree>
    <p:extLst>
      <p:ext uri="{BB962C8B-B14F-4D97-AF65-F5344CB8AC3E}">
        <p14:creationId xmlns:p14="http://schemas.microsoft.com/office/powerpoint/2010/main" val="10761462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D3635A50-0A7B-2B49-FB96-FC580303F480}"/>
              </a:ext>
            </a:extLst>
          </p:cNvPr>
          <p:cNvSpPr>
            <a:spLocks noGrp="1"/>
          </p:cNvSpPr>
          <p:nvPr>
            <p:ph type="body" sz="quarter" idx="49"/>
          </p:nvPr>
        </p:nvSpPr>
        <p:spPr/>
        <p:txBody>
          <a:bodyPr/>
          <a:lstStyle/>
          <a:p>
            <a:r>
              <a:rPr lang="de-DE" dirty="0"/>
              <a:t>Einführung</a:t>
            </a:r>
          </a:p>
        </p:txBody>
      </p:sp>
      <p:sp>
        <p:nvSpPr>
          <p:cNvPr id="9" name="Text Placeholder 8">
            <a:extLst>
              <a:ext uri="{FF2B5EF4-FFF2-40B4-BE49-F238E27FC236}">
                <a16:creationId xmlns:a16="http://schemas.microsoft.com/office/drawing/2014/main" id="{3BAAACC4-B04A-EA75-AC69-FBF5E145E247}"/>
              </a:ext>
            </a:extLst>
          </p:cNvPr>
          <p:cNvSpPr>
            <a:spLocks noGrp="1"/>
          </p:cNvSpPr>
          <p:nvPr>
            <p:ph type="body" sz="quarter" idx="50"/>
          </p:nvPr>
        </p:nvSpPr>
        <p:spPr/>
        <p:txBody>
          <a:bodyPr/>
          <a:lstStyle/>
          <a:p>
            <a:r>
              <a:rPr lang="de-DE" dirty="0"/>
              <a:t>Fazit</a:t>
            </a:r>
          </a:p>
        </p:txBody>
      </p:sp>
      <p:sp>
        <p:nvSpPr>
          <p:cNvPr id="7" name="Text Placeholder 6">
            <a:extLst>
              <a:ext uri="{FF2B5EF4-FFF2-40B4-BE49-F238E27FC236}">
                <a16:creationId xmlns:a16="http://schemas.microsoft.com/office/drawing/2014/main" id="{C134551B-B677-FB72-CC15-168340724920}"/>
              </a:ext>
            </a:extLst>
          </p:cNvPr>
          <p:cNvSpPr>
            <a:spLocks noGrp="1"/>
          </p:cNvSpPr>
          <p:nvPr>
            <p:ph type="body" sz="quarter" idx="61"/>
          </p:nvPr>
        </p:nvSpPr>
        <p:spPr/>
        <p:txBody>
          <a:bodyPr/>
          <a:lstStyle/>
          <a:p>
            <a:r>
              <a:rPr lang="de-DE" dirty="0"/>
              <a:t>Einführung</a:t>
            </a:r>
          </a:p>
        </p:txBody>
      </p:sp>
      <p:sp>
        <p:nvSpPr>
          <p:cNvPr id="8" name="Text Placeholder 7">
            <a:extLst>
              <a:ext uri="{FF2B5EF4-FFF2-40B4-BE49-F238E27FC236}">
                <a16:creationId xmlns:a16="http://schemas.microsoft.com/office/drawing/2014/main" id="{AB4A192F-8902-257A-3A59-35A57FF4938E}"/>
              </a:ext>
            </a:extLst>
          </p:cNvPr>
          <p:cNvSpPr>
            <a:spLocks noGrp="1"/>
          </p:cNvSpPr>
          <p:nvPr>
            <p:ph type="body" sz="quarter" idx="64"/>
          </p:nvPr>
        </p:nvSpPr>
        <p:spPr/>
        <p:txBody>
          <a:bodyPr/>
          <a:lstStyle/>
          <a:p>
            <a:pPr marL="0" indent="0" algn="ctr">
              <a:lnSpc>
                <a:spcPts val="1089"/>
              </a:lnSpc>
              <a:buNone/>
            </a:pPr>
            <a:r>
              <a:rPr lang="de-DE" sz="1250" b="1" dirty="0"/>
              <a:t>„Sparen Sie nicht, was nach dem Ausgeben übrig bleibt; geben Sie aus, was nach dem Sparen übrig bleibt.“ </a:t>
            </a:r>
            <a:r>
              <a:rPr lang="de-DE" sz="1250" dirty="0"/>
              <a:t>– Warren Buffett</a:t>
            </a:r>
          </a:p>
          <a:p>
            <a:pPr marL="0" indent="0">
              <a:lnSpc>
                <a:spcPts val="1464"/>
              </a:lnSpc>
              <a:buNone/>
            </a:pPr>
            <a:endParaRPr lang="de-DE" dirty="0" sz="1225"/>
          </a:p>
          <a:p>
            <a:pPr marL="0" indent="0">
              <a:lnSpc>
                <a:spcPts val="1109"/>
              </a:lnSpc>
              <a:buNone/>
            </a:pPr>
            <a:r>
              <a:rPr lang="de-DE" dirty="0" sz="1000"/>
              <a:t>Sparen und Investieren klingt oft kompliziert, doch die Grundidee ist einfach: Sie entscheiden im Voraus, was Ihr Geld für Sie tun soll. Dieses Modul hilft Ihnen, vom „Hoffen, dass am Monatsende etwas übrig bleibt“ zu einem klaren Plan für Ihre finanzielle Zukunft zu kommen.</a:t>
            </a:r>
          </a:p>
          <a:p>
            <a:pPr marL="0" indent="0">
              <a:lnSpc>
                <a:spcPts val="2806"/>
              </a:lnSpc>
              <a:buNone/>
            </a:pPr>
            <a:endParaRPr lang="de-DE" dirty="0" sz="2350"/>
          </a:p>
          <a:p>
            <a:pPr marL="0" indent="0">
              <a:lnSpc>
                <a:spcPts val="1109"/>
              </a:lnSpc>
              <a:buNone/>
            </a:pPr>
            <a:r>
              <a:rPr lang="de-DE" dirty="0" sz="1000"/>
              <a:t>Es geht um zwei verwandte Fähigkeiten:</a:t>
            </a:r>
          </a:p>
          <a:p>
            <a:pPr marL="0" indent="0">
              <a:lnSpc>
                <a:spcPts val="1342"/>
              </a:lnSpc>
              <a:buNone/>
            </a:pPr>
            <a:endParaRPr lang="de-DE" dirty="0" sz="1125"/>
          </a:p>
          <a:p>
            <a:pPr marL="0" indent="0">
              <a:lnSpc>
                <a:spcPts val="1109"/>
              </a:lnSpc>
              <a:buNone/>
            </a:pPr>
            <a:r>
              <a:rPr lang="de-DE" dirty="0" sz="1000"/>
              <a:t>Erstens: </a:t>
            </a:r>
            <a:r>
              <a:rPr lang="de-DE" b="1" dirty="0" sz="1000"/>
              <a:t>Sparen</a:t>
            </a:r>
            <a:r>
              <a:rPr lang="de-DE" dirty="0" sz="1000"/>
              <a:t>. Sparen bedeutet hier, Geld für kurzfristigen Bedarf und unerwartete Kosten verfügbar zu halten. Es sorgt für Stabilität im Alltag. Es kann Ihnen helfen, Dispokredite und kurzfristige Schulden zu vermeiden, wenn das Leben dazwischenkommt (z. B. eine Rechnung, eine Reparatur oder eine plötzliche Einkommensänderung).</a:t>
            </a:r>
          </a:p>
          <a:p>
            <a:pPr marL="0" indent="0">
              <a:lnSpc>
                <a:spcPts val="488"/>
              </a:lnSpc>
              <a:buNone/>
            </a:pPr>
            <a:endParaRPr lang="de-DE" dirty="0" sz="400"/>
          </a:p>
          <a:p>
            <a:pPr marL="0" indent="0">
              <a:lnSpc>
                <a:spcPts val="1109"/>
              </a:lnSpc>
              <a:spcBef>
                <a:spcPts val="1149"/>
              </a:spcBef>
              <a:buNone/>
            </a:pPr>
            <a:r>
              <a:rPr lang="de-DE" dirty="0" sz="1000"/>
              <a:t>Zweitens: </a:t>
            </a:r>
            <a:r>
              <a:rPr lang="de-DE" b="1" dirty="0" sz="1000"/>
              <a:t>Investieren</a:t>
            </a:r>
            <a:r>
              <a:rPr lang="de-DE" dirty="0" sz="1000"/>
              <a:t>. Investieren bedeutet, Geld in Vermögenswerte anzulegen, die mit der Zeit an Wert gewinnen können. Es dient längerfristigen Zielen, etwa finanzielle Sicherheit aufzubauen, für den Ruhestand vorzusorgen oder sich für später mehr Möglichkeiten zu schaffen. Investieren ist mit Unsicherheit verbunden, weil Werte steigen und fallen können; Zeit und Diversifikation können das Risiko jedoch verringern.</a:t>
            </a:r>
          </a:p>
          <a:p>
            <a:pPr marL="0" indent="0">
              <a:lnSpc>
                <a:spcPts val="610"/>
              </a:lnSpc>
              <a:buNone/>
            </a:pPr>
            <a:endParaRPr lang="de-DE" dirty="0" sz="500"/>
          </a:p>
          <a:p>
            <a:pPr marL="0" indent="0">
              <a:lnSpc>
                <a:spcPts val="1109"/>
              </a:lnSpc>
              <a:buNone/>
            </a:pPr>
            <a:r>
              <a:rPr lang="de-DE" b="1" dirty="0" sz="1000"/>
              <a:t>Warum das für Frauen wichtig ist</a:t>
            </a:r>
          </a:p>
          <a:p>
            <a:pPr marL="0" indent="0">
              <a:lnSpc>
                <a:spcPts val="1342"/>
              </a:lnSpc>
              <a:buNone/>
            </a:pPr>
            <a:endParaRPr lang="de-DE" dirty="0" sz="1125"/>
          </a:p>
          <a:p>
            <a:pPr marL="0" indent="0">
              <a:lnSpc>
                <a:spcPts val="1109"/>
              </a:lnSpc>
              <a:buNone/>
            </a:pPr>
            <a:r>
              <a:rPr lang="de-DE" dirty="0" sz="1000"/>
              <a:t>Sparen und Investieren sind für alle wichtig. Frauen sind jedoch häufig mit bestimmten Mustern konfrontiert, die ihre langfristige finanzielle Sicherheit schmälern können. In vielen europäischen Ländern haben Frauen häufiger Phasen mit geringerem Einkommen – durch Teilzeitarbeit, Erwerbsunterbrechungen oder Sorgeverpflichtungen. Dadurch bleibt oft weniger Geld zum Sparen, und es gibt weniger Gelegenheiten, langfristig Vermögen aufzubauen.</a:t>
            </a:r>
          </a:p>
          <a:p>
            <a:pPr marL="0" indent="0">
              <a:lnSpc>
                <a:spcPts val="1830"/>
              </a:lnSpc>
              <a:buNone/>
            </a:pPr>
            <a:endParaRPr lang="de-DE" dirty="0" sz="1525"/>
          </a:p>
          <a:p>
            <a:pPr marL="0" indent="0">
              <a:lnSpc>
                <a:spcPts val="1109"/>
              </a:lnSpc>
              <a:buNone/>
            </a:pPr>
            <a:r>
              <a:rPr lang="de-DE" dirty="0" sz="1000"/>
              <a:t>Frauen kümmern sich außerdem häufig um die Ausgaben für Haushalt und Betreuung und tragen bei alltäglichen Finanzaufgaben oft die größere „mentale Last“. Wenn die Zeit knapp ist, wird langfristige Planung oft aufgeschoben – nicht, weil sie unwichtig wäre, sondern weil Dringendes Vorrang hat.</a:t>
            </a:r>
          </a:p>
          <a:p>
            <a:pPr marL="0" indent="0">
              <a:lnSpc>
                <a:spcPts val="488"/>
              </a:lnSpc>
              <a:buNone/>
            </a:pPr>
            <a:endParaRPr lang="de-DE" dirty="0" sz="400"/>
          </a:p>
          <a:p>
            <a:pPr marL="0" indent="0">
              <a:lnSpc>
                <a:spcPts val="1109"/>
              </a:lnSpc>
              <a:buNone/>
            </a:pPr>
            <a:r>
              <a:rPr lang="de-DE" dirty="0" sz="1000"/>
              <a:t>Dieses Modul unterstützt Sie dabei, realistische Strategien für das echte Leben zu entwickeln. Es setzt kein hohes Einkommen voraus. Im Mittelpunkt stehen praktische Entscheidungen: einen Puffer aufbauen, Ziele wählen, die Grundlagen von Risiko verstehen und kleine Schritte gehen, aus denen mit der Zeit mehr finanzielle Widerstandskraft wachsen kann. Beim Aufbau finanzieller Sicherheit geht es nicht um Perfektion, sondern um Beständigkeit und informierte Entscheidungen.</a:t>
            </a:r>
          </a:p>
          <a:p>
            <a:pPr marL="0" indent="0">
              <a:lnSpc>
                <a:spcPts val="491"/>
              </a:lnSpc>
              <a:buNone/>
            </a:pPr>
            <a:endParaRPr lang="de-DE" dirty="0" sz="400"/>
          </a:p>
          <a:p>
            <a:pPr marL="0" indent="0">
              <a:lnSpc>
                <a:spcPts val="1109"/>
              </a:lnSpc>
              <a:buNone/>
            </a:pPr>
            <a:r>
              <a:rPr lang="de-DE" dirty="0" sz="1000"/>
              <a:t>Dieses Modul richtet sich an erwachsene Teilnehmerinnen und ist in verständlicher Sprache gehalten. Sie brauchen keine Finanzkenntnisse. Sie brauchen nur die Bereitschaft, nachzudenken, einen realistischen nächsten Schritt zu wählen und Ihren Plan beständig zu verfolgen. Sie können das gesamte Modul durcharbeiten oder direkt zu dem Abschnitt gehen, der zu Ihrer aktuellen Lebensphase passt.</a:t>
            </a:r>
          </a:p>
          <a:p>
            <a:pPr marL="0" indent="0">
              <a:lnSpc>
                <a:spcPts val="610"/>
              </a:lnSpc>
              <a:buNone/>
            </a:pPr>
            <a:endParaRPr lang="de-DE" dirty="0" sz="500"/>
          </a:p>
          <a:p>
            <a:pPr marL="0" indent="0">
              <a:lnSpc>
                <a:spcPts val="1109"/>
              </a:lnSpc>
              <a:buNone/>
            </a:pPr>
            <a:r>
              <a:rPr lang="de-DE" b="1" dirty="0" sz="1000">
                <a:solidFill>
                  <a:srgbClr val="D38CBC"/>
                </a:solidFill>
              </a:rPr>
              <a:t>WICHTIGER HINWEIS: </a:t>
            </a:r>
            <a:r>
              <a:rPr lang="de-DE" dirty="0" sz="1000">
                <a:solidFill>
                  <a:srgbClr val="D38CBC"/>
                </a:solidFill>
              </a:rPr>
              <a:t>Sparen und Investieren sind immer mit Risiken verbunden. Der Wert einer Geldanlage kann sowohl steigen als auch fallen, und Sie können einen Teil oder sogar Ihr gesamtes angelegtes Geld verlieren, vor allem kurzfristig. Dieses Modul dient </a:t>
            </a:r>
            <a:r>
              <a:rPr lang="de-DE" b="1" dirty="0" sz="1000">
                <a:solidFill>
                  <a:srgbClr val="D38CBC"/>
                </a:solidFill>
              </a:rPr>
              <a:t>ausschließlich Bildungs- und Lernzwecken</a:t>
            </a:r>
            <a:r>
              <a:rPr lang="de-DE" dirty="0" sz="1000">
                <a:solidFill>
                  <a:srgbClr val="D38CBC"/>
                </a:solidFill>
              </a:rPr>
              <a:t>. </a:t>
            </a:r>
            <a:r>
              <a:rPr lang="de-DE" b="1" dirty="0" sz="1000">
                <a:solidFill>
                  <a:srgbClr val="D38CBC"/>
                </a:solidFill>
              </a:rPr>
              <a:t>Es stellt keine Finanzberatung dar und kann keine Beratung ersetzen, die Ihre persönliche Situation berücksichtigt. Beachten Sie unseren Disclaimer oben. Holen Sie stets unabhängige, qualifizierte Finanzberatung ein und nutzen Sie offizielle Quellen für Ihr Land.</a:t>
            </a:r>
          </a:p>
          <a:p>
            <a:pPr marL="0" indent="0">
              <a:lnSpc>
                <a:spcPts val="854"/>
              </a:lnSpc>
              <a:buNone/>
            </a:pPr>
            <a:endParaRPr lang="de-DE" dirty="0" sz="700"/>
          </a:p>
          <a:p>
            <a:pPr marL="0" indent="0">
              <a:lnSpc>
                <a:spcPts val="1220"/>
              </a:lnSpc>
              <a:buNone/>
            </a:pPr>
            <a:endParaRPr lang="de-DE" dirty="0" sz="1025"/>
          </a:p>
        </p:txBody>
      </p:sp>
      <p:cxnSp>
        <p:nvCxnSpPr>
          <p:cNvPr id="12" name="Straight Connector 11">
            <a:extLst>
              <a:ext uri="{FF2B5EF4-FFF2-40B4-BE49-F238E27FC236}">
                <a16:creationId xmlns:a16="http://schemas.microsoft.com/office/drawing/2014/main" id="{251A9C13-4DCA-1412-986D-10137EE40EF5}"/>
              </a:ext>
            </a:extLst>
          </p:cNvPr>
          <p:cNvCxnSpPr>
            <a:cxnSpLocks/>
          </p:cNvCxnSpPr>
          <p:nvPr/>
        </p:nvCxnSpPr>
        <p:spPr>
          <a:xfrm>
            <a:off x="1387475" y="1264920"/>
            <a:ext cx="5882005" cy="0"/>
          </a:xfrm>
          <a:prstGeom prst="line">
            <a:avLst/>
          </a:prstGeom>
          <a:ln w="19050">
            <a:solidFill>
              <a:srgbClr val="1E2879"/>
            </a:solidFill>
            <a:prstDash val="sys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4526652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EB6012-51F5-BB84-2EA0-55ABFBFA40FF}"/>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E712575F-9F33-C7E5-AA7C-FBF52D83458B}"/>
              </a:ext>
            </a:extLst>
          </p:cNvPr>
          <p:cNvSpPr>
            <a:spLocks noGrp="1"/>
          </p:cNvSpPr>
          <p:nvPr>
            <p:ph type="body" sz="quarter" idx="49"/>
          </p:nvPr>
        </p:nvSpPr>
        <p:spPr/>
        <p:txBody>
          <a:bodyPr/>
          <a:lstStyle/>
          <a:p>
            <a:r>
              <a:rPr lang="de-DE" dirty="0"/>
              <a:t>Einführung</a:t>
            </a:r>
          </a:p>
        </p:txBody>
      </p:sp>
      <p:sp>
        <p:nvSpPr>
          <p:cNvPr id="9" name="Text Placeholder 8">
            <a:extLst>
              <a:ext uri="{FF2B5EF4-FFF2-40B4-BE49-F238E27FC236}">
                <a16:creationId xmlns:a16="http://schemas.microsoft.com/office/drawing/2014/main" id="{F445E161-37C8-1E7B-004F-A279D7389FAC}"/>
              </a:ext>
            </a:extLst>
          </p:cNvPr>
          <p:cNvSpPr>
            <a:spLocks noGrp="1"/>
          </p:cNvSpPr>
          <p:nvPr>
            <p:ph type="body" sz="quarter" idx="50"/>
          </p:nvPr>
        </p:nvSpPr>
        <p:spPr/>
        <p:txBody>
          <a:bodyPr/>
          <a:lstStyle/>
          <a:p>
            <a:r>
              <a:rPr lang="de-DE" dirty="0"/>
              <a:t>Fazit</a:t>
            </a:r>
          </a:p>
        </p:txBody>
      </p:sp>
      <p:sp>
        <p:nvSpPr>
          <p:cNvPr id="7" name="Text Placeholder 6">
            <a:extLst>
              <a:ext uri="{FF2B5EF4-FFF2-40B4-BE49-F238E27FC236}">
                <a16:creationId xmlns:a16="http://schemas.microsoft.com/office/drawing/2014/main" id="{2643AFB2-B556-42F4-224E-AD92783C0B3B}"/>
              </a:ext>
            </a:extLst>
          </p:cNvPr>
          <p:cNvSpPr>
            <a:spLocks noGrp="1"/>
          </p:cNvSpPr>
          <p:nvPr>
            <p:ph type="body" sz="quarter" idx="61"/>
          </p:nvPr>
        </p:nvSpPr>
        <p:spPr>
          <a:xfrm>
            <a:off x="1704812" y="433238"/>
            <a:ext cx="5284924" cy="722656"/>
          </a:xfrm>
        </p:spPr>
        <p:txBody>
          <a:bodyPr/>
          <a:lstStyle/>
          <a:p>
            <a:r>
              <a:rPr lang="de-DE" dirty="0"/>
              <a:t>So lernen wir in diesem Modul</a:t>
            </a:r>
          </a:p>
        </p:txBody>
      </p:sp>
      <p:sp>
        <p:nvSpPr>
          <p:cNvPr id="8" name="Text Placeholder 7">
            <a:extLst>
              <a:ext uri="{FF2B5EF4-FFF2-40B4-BE49-F238E27FC236}">
                <a16:creationId xmlns:a16="http://schemas.microsoft.com/office/drawing/2014/main" id="{D4BE4C71-D3FD-1501-A52B-0236B22F2CC5}"/>
              </a:ext>
            </a:extLst>
          </p:cNvPr>
          <p:cNvSpPr>
            <a:spLocks noGrp="1"/>
          </p:cNvSpPr>
          <p:nvPr>
            <p:ph type="body" sz="quarter" idx="64"/>
          </p:nvPr>
        </p:nvSpPr>
        <p:spPr/>
        <p:txBody>
          <a:bodyPr/>
          <a:lstStyle/>
          <a:p>
            <a:pPr marL="0" indent="0">
              <a:lnSpc>
                <a:spcPts val="1026"/>
              </a:lnSpc>
              <a:buNone/>
            </a:pPr>
            <a:r>
              <a:rPr lang="de-DE" dirty="0" sz="925"/>
              <a:t>Dieses Modul verwendet </a:t>
            </a:r>
            <a:r>
              <a:rPr lang="de-DE" b="1" dirty="0" sz="925"/>
              <a:t>einfache Begriffe</a:t>
            </a:r>
            <a:r>
              <a:rPr lang="de-DE" dirty="0" sz="925"/>
              <a:t> und erklärt Schlüsselbegriffe jeweils in einem Satz. Sie müssen keine komplizierten Formeln berechnen. Stattdessen üben Sie das Entscheiden – mit klaren Beispielen, Kurzübungen und einfachen Werkzeugen.</a:t>
            </a:r>
          </a:p>
          <a:p>
            <a:pPr marL="0" indent="0">
              <a:lnSpc>
                <a:spcPts val="1769"/>
              </a:lnSpc>
              <a:buNone/>
            </a:pPr>
            <a:endParaRPr lang="de-DE" dirty="0" sz="1475"/>
          </a:p>
          <a:p>
            <a:pPr marL="0" indent="0">
              <a:lnSpc>
                <a:spcPts val="1026"/>
              </a:lnSpc>
              <a:buNone/>
            </a:pPr>
            <a:r>
              <a:rPr lang="de-DE" dirty="0" sz="925"/>
              <a:t>Sie können dieses Modul auf zwei Arten nutzen:</a:t>
            </a:r>
          </a:p>
          <a:p>
            <a:pPr>
              <a:lnSpc>
                <a:spcPts val="1026"/>
              </a:lnSpc>
            </a:pPr>
            <a:r>
              <a:rPr lang="de-DE" dirty="0" sz="925"/>
              <a:t>Sie arbeiten das gesamte Modul von Anfang bis Ende durch, oder</a:t>
            </a:r>
          </a:p>
          <a:p>
            <a:pPr>
              <a:lnSpc>
                <a:spcPts val="1026"/>
              </a:lnSpc>
            </a:pPr>
            <a:r>
              <a:rPr lang="de-DE" dirty="0" sz="925"/>
              <a:t>Sie gehen direkt zu dem Abschnitt, der zu Ihrer aktuellen Lebensphase passt.</a:t>
            </a:r>
          </a:p>
          <a:p>
            <a:pPr marL="0" indent="0">
              <a:lnSpc>
                <a:spcPts val="1769"/>
              </a:lnSpc>
              <a:buNone/>
            </a:pPr>
            <a:endParaRPr lang="de-DE" dirty="0" sz="1475"/>
          </a:p>
          <a:p>
            <a:pPr marL="0" indent="0">
              <a:lnSpc>
                <a:spcPts val="1026"/>
              </a:lnSpc>
              <a:buNone/>
            </a:pPr>
            <a:r>
              <a:rPr lang="de-DE" dirty="0" sz="925"/>
              <a:t>Jeder Abschnitt erklärt die Inhalte verständlich und enthält:</a:t>
            </a:r>
          </a:p>
          <a:p>
            <a:pPr>
              <a:lnSpc>
                <a:spcPts val="1026"/>
              </a:lnSpc>
            </a:pPr>
            <a:r>
              <a:rPr lang="de-DE" dirty="0" sz="925"/>
              <a:t>kurze Erklärungen mit einfachen Beispielen,</a:t>
            </a:r>
          </a:p>
          <a:p>
            <a:pPr>
              <a:lnSpc>
                <a:spcPts val="1026"/>
              </a:lnSpc>
            </a:pPr>
            <a:r>
              <a:rPr lang="de-DE" dirty="0" sz="925"/>
              <a:t>praktische Tipps zum sofortigen Anwenden,</a:t>
            </a:r>
          </a:p>
          <a:p>
            <a:pPr>
              <a:lnSpc>
                <a:spcPts val="1026"/>
              </a:lnSpc>
            </a:pPr>
            <a:r>
              <a:rPr lang="de-DE" dirty="0" sz="925"/>
              <a:t>Kurzübungen und Vorlagen sowie</a:t>
            </a:r>
          </a:p>
          <a:p>
            <a:pPr>
              <a:lnSpc>
                <a:spcPts val="1026"/>
              </a:lnSpc>
            </a:pPr>
            <a:r>
              <a:rPr lang="de-DE" dirty="0" sz="925"/>
              <a:t>eine kurze Lernkontrolle, ein Quiz oder eine Aufgabe, um Ihr Verständnis zu prüfen.</a:t>
            </a:r>
          </a:p>
          <a:p>
            <a:pPr marL="0" indent="0">
              <a:lnSpc>
                <a:spcPts val="2135"/>
              </a:lnSpc>
              <a:buNone/>
            </a:pPr>
            <a:endParaRPr lang="de-DE" dirty="0" sz="1775"/>
          </a:p>
          <a:p>
            <a:pPr marL="0" indent="0">
              <a:lnSpc>
                <a:spcPts val="1026"/>
              </a:lnSpc>
              <a:buNone/>
            </a:pPr>
            <a:r>
              <a:rPr lang="de-DE" dirty="0" sz="925"/>
              <a:t>Sie müssen keine komplexen Finanzprodukte auswählen. Wir konzentrieren uns auf ein solides Fundament: wie Sie Ziele setzen, wie Sie zwischen Sparen und Investieren entscheiden und wie Sie sich vor häufigen Fehlern und Risiken schützen.</a:t>
            </a:r>
          </a:p>
          <a:p>
            <a:pPr marL="0" indent="0">
              <a:lnSpc>
                <a:spcPts val="1769"/>
              </a:lnSpc>
              <a:buNone/>
            </a:pPr>
            <a:endParaRPr lang="de-DE" dirty="0" sz="1475"/>
          </a:p>
          <a:p>
            <a:pPr marL="0" indent="0">
              <a:lnSpc>
                <a:spcPts val="1026"/>
              </a:lnSpc>
              <a:buNone/>
            </a:pPr>
            <a:r>
              <a:rPr lang="de-DE" dirty="0" sz="925"/>
              <a:t>Wenn Sie bereits Erfahrung haben, können Sie mit den Werkzeugen Ihr Vorgehen überprüfen. Wenn Sie Einsteigerin sind, beginnen Sie mit den einfachsten Schritten und bauen nach und nach Selbstvertrauen auf.</a:t>
            </a:r>
          </a:p>
          <a:p>
            <a:pPr marL="0" indent="0">
              <a:lnSpc>
                <a:spcPts val="549"/>
              </a:lnSpc>
              <a:buNone/>
            </a:pPr>
            <a:endParaRPr lang="de-DE" dirty="0" sz="450"/>
          </a:p>
          <a:p>
            <a:pPr marL="0" indent="0">
              <a:lnSpc>
                <a:spcPts val="1026"/>
              </a:lnSpc>
              <a:buNone/>
            </a:pPr>
            <a:r>
              <a:rPr lang="de-DE" dirty="0" sz="925"/>
              <a:t>Das Ziel: Sie sollen sich sicherer und kompetenter fühlen – Schritt für Schritt.</a:t>
            </a:r>
          </a:p>
          <a:p>
            <a:pPr marL="0" indent="0">
              <a:lnSpc>
                <a:spcPts val="1403"/>
              </a:lnSpc>
              <a:buNone/>
            </a:pPr>
            <a:endParaRPr lang="de-DE" b="1" dirty="0" sz="1175"/>
          </a:p>
          <a:p>
            <a:pPr marL="0" indent="0">
              <a:lnSpc>
                <a:spcPts val="1220"/>
              </a:lnSpc>
              <a:buNone/>
            </a:pPr>
            <a:endParaRPr lang="de-DE" b="1" dirty="0" sz="1025"/>
          </a:p>
          <a:p>
            <a:pPr marL="0" indent="0">
              <a:lnSpc>
                <a:spcPts val="1026"/>
              </a:lnSpc>
              <a:buNone/>
            </a:pPr>
            <a:r>
              <a:rPr lang="de-DE" b="1" dirty="0" sz="925"/>
              <a:t>Lernziele</a:t>
            </a:r>
          </a:p>
          <a:p>
            <a:pPr marL="0" indent="0">
              <a:lnSpc>
                <a:spcPts val="1403"/>
              </a:lnSpc>
              <a:buNone/>
            </a:pPr>
            <a:endParaRPr lang="de-DE" b="1" dirty="0" sz="1175"/>
          </a:p>
          <a:p>
            <a:pPr marL="0" indent="0">
              <a:lnSpc>
                <a:spcPts val="1026"/>
              </a:lnSpc>
              <a:buNone/>
            </a:pPr>
            <a:r>
              <a:rPr lang="de-DE" dirty="0" sz="925"/>
              <a:t>Am Ende dieses Moduls können Sie:</a:t>
            </a:r>
          </a:p>
          <a:p>
            <a:pPr marL="0" indent="0">
              <a:lnSpc>
                <a:spcPts val="1403"/>
              </a:lnSpc>
              <a:buNone/>
            </a:pPr>
            <a:endParaRPr lang="de-DE" dirty="0" sz="1175"/>
          </a:p>
          <a:p>
            <a:pPr>
              <a:lnSpc>
                <a:spcPts val="1026"/>
              </a:lnSpc>
            </a:pPr>
            <a:r>
              <a:rPr lang="de-DE" dirty="0" sz="925"/>
              <a:t>Den Unterschied zwischen Sparen und Investieren verstehen.</a:t>
            </a:r>
          </a:p>
          <a:p>
            <a:pPr>
              <a:lnSpc>
                <a:spcPts val="1026"/>
              </a:lnSpc>
            </a:pPr>
            <a:r>
              <a:rPr lang="de-DE" dirty="0" sz="925"/>
              <a:t>Klare kurz-, mittel- und langfristige Ziele setzen und jedem Ziel ein passendes Vorgehen zuordnen.</a:t>
            </a:r>
          </a:p>
          <a:p>
            <a:pPr>
              <a:lnSpc>
                <a:spcPts val="1026"/>
              </a:lnSpc>
            </a:pPr>
            <a:r>
              <a:rPr lang="de-DE" dirty="0" sz="925"/>
              <a:t>Die Grundideen von Risiko, Rendite, Diversifikation und Anlagehorizont in einfachen Worten erklären.</a:t>
            </a:r>
          </a:p>
          <a:p>
            <a:pPr>
              <a:lnSpc>
                <a:spcPts val="1026"/>
              </a:lnSpc>
            </a:pPr>
            <a:r>
              <a:rPr lang="de-DE" dirty="0" sz="925"/>
              <a:t>Einen realistischen Plan für den Aufbau eines Notgroschens (Puffers) erstellen und regelmäßig sparen – auch bei geringem Einkommen.</a:t>
            </a:r>
          </a:p>
          <a:p>
            <a:pPr>
              <a:lnSpc>
                <a:spcPts val="1026"/>
              </a:lnSpc>
            </a:pPr>
            <a:r>
              <a:rPr lang="de-DE" dirty="0" sz="925"/>
              <a:t>Häufige Fehler erkennen (z. B. Geld anlegen, das Sie bald brauchen könnten) und Schritt für Schritt sicherere Entscheidungen treffen.</a:t>
            </a:r>
          </a:p>
          <a:p>
            <a:pPr>
              <a:lnSpc>
                <a:spcPts val="1026"/>
              </a:lnSpc>
            </a:pPr>
            <a:r>
              <a:rPr lang="de-DE" dirty="0" sz="925"/>
              <a:t>Mit den Werkzeugen und Vorlagen dieses Moduls praktische Schritte gehen, um Ihre Spar- und Anlageroutine zu festigen.</a:t>
            </a:r>
          </a:p>
          <a:p>
            <a:pPr>
              <a:lnSpc>
                <a:spcPts val="3050"/>
              </a:lnSpc>
            </a:pPr>
            <a:endParaRPr lang="de-DE" dirty="0" sz="2550"/>
          </a:p>
          <a:p>
            <a:pPr marL="0" indent="0">
              <a:lnSpc>
                <a:spcPts val="1026"/>
              </a:lnSpc>
              <a:spcBef>
                <a:spcPts val="2540"/>
              </a:spcBef>
              <a:buNone/>
            </a:pPr>
            <a:r>
              <a:rPr lang="de-DE" b="1" dirty="0" sz="925"/>
              <a:t>Warum das für Frauen besonders wichtig ist:</a:t>
            </a:r>
            <a:endParaRPr lang="de-DE" dirty="0" sz="925"/>
          </a:p>
          <a:p>
            <a:pPr>
              <a:lnSpc>
                <a:spcPts val="1026"/>
              </a:lnSpc>
            </a:pPr>
            <a:r>
              <a:rPr lang="de-DE" dirty="0" sz="925"/>
              <a:t>Frauen haben aufgrund von Sorgeverpflichtungen häufiger Einkommensunterbrechungen.</a:t>
            </a:r>
          </a:p>
          <a:p>
            <a:pPr>
              <a:lnSpc>
                <a:spcPts val="1026"/>
              </a:lnSpc>
            </a:pPr>
            <a:r>
              <a:rPr lang="de-DE" dirty="0" sz="925"/>
              <a:t>Frauen arbeiten häufiger in Teilzeit oder haben Phasen mit geringerem Einkommen – das kann den langfristigen Vermögensaufbau bremsen.</a:t>
            </a:r>
          </a:p>
          <a:p>
            <a:pPr>
              <a:lnSpc>
                <a:spcPts val="1026"/>
              </a:lnSpc>
            </a:pPr>
            <a:r>
              <a:rPr lang="de-DE" dirty="0" sz="925"/>
              <a:t>Frauen leben im Durchschnitt oft länger; ihre finanziellen Mittel müssen im Alter daher womöglich länger reichen.</a:t>
            </a:r>
          </a:p>
          <a:p>
            <a:pPr>
              <a:lnSpc>
                <a:spcPts val="1026"/>
              </a:lnSpc>
            </a:pPr>
            <a:r>
              <a:rPr lang="de-DE" dirty="0" sz="925"/>
              <a:t>Lücken bei Einkommen und Rentenbeiträgen können eigene Ersparnisse und langfristige Geldanlagen umso wichtiger machen.</a:t>
            </a:r>
          </a:p>
          <a:p>
            <a:pPr>
              <a:lnSpc>
                <a:spcPts val="1026"/>
              </a:lnSpc>
            </a:pPr>
            <a:r>
              <a:rPr lang="de-DE" dirty="0" sz="925"/>
              <a:t>Gute Spar- und Anlagekompetenzen fördern Unabhängigkeit, Widerstandskraft und Entscheidungsfreiheit in allen Lebensphasen.</a:t>
            </a:r>
          </a:p>
          <a:p>
            <a:pPr marL="0" indent="0">
              <a:lnSpc>
                <a:spcPts val="4270"/>
              </a:lnSpc>
              <a:buNone/>
            </a:pPr>
            <a:endParaRPr lang="de-DE" dirty="0" sz="3550"/>
          </a:p>
        </p:txBody>
      </p:sp>
      <p:cxnSp>
        <p:nvCxnSpPr>
          <p:cNvPr id="12" name="Straight Connector 11">
            <a:extLst>
              <a:ext uri="{FF2B5EF4-FFF2-40B4-BE49-F238E27FC236}">
                <a16:creationId xmlns:a16="http://schemas.microsoft.com/office/drawing/2014/main" id="{194FB515-2867-4FA9-8D05-D232346B77F2}"/>
              </a:ext>
            </a:extLst>
          </p:cNvPr>
          <p:cNvCxnSpPr>
            <a:cxnSpLocks/>
          </p:cNvCxnSpPr>
          <p:nvPr/>
        </p:nvCxnSpPr>
        <p:spPr>
          <a:xfrm>
            <a:off x="1387475" y="1264920"/>
            <a:ext cx="5882005" cy="0"/>
          </a:xfrm>
          <a:prstGeom prst="line">
            <a:avLst/>
          </a:prstGeom>
          <a:ln w="19050">
            <a:solidFill>
              <a:srgbClr val="1E2879"/>
            </a:solidFill>
            <a:prstDash val="sys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0524028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F34557-FA8D-A651-4288-525D823BEA1F}"/>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12D0ED93-D39D-DADA-C44A-A9B08110FE8B}"/>
              </a:ext>
            </a:extLst>
          </p:cNvPr>
          <p:cNvSpPr>
            <a:spLocks noGrp="1"/>
          </p:cNvSpPr>
          <p:nvPr>
            <p:ph type="body" sz="quarter" idx="49"/>
          </p:nvPr>
        </p:nvSpPr>
        <p:spPr/>
        <p:txBody>
          <a:bodyPr/>
          <a:lstStyle/>
          <a:p>
            <a:r>
              <a:rPr lang="de-DE" dirty="0"/>
              <a:t>Einführung</a:t>
            </a:r>
          </a:p>
        </p:txBody>
      </p:sp>
      <p:sp>
        <p:nvSpPr>
          <p:cNvPr id="9" name="Text Placeholder 8">
            <a:extLst>
              <a:ext uri="{FF2B5EF4-FFF2-40B4-BE49-F238E27FC236}">
                <a16:creationId xmlns:a16="http://schemas.microsoft.com/office/drawing/2014/main" id="{23B6000C-DA36-36C6-8288-7D48DD49314C}"/>
              </a:ext>
            </a:extLst>
          </p:cNvPr>
          <p:cNvSpPr>
            <a:spLocks noGrp="1"/>
          </p:cNvSpPr>
          <p:nvPr>
            <p:ph type="body" sz="quarter" idx="50"/>
          </p:nvPr>
        </p:nvSpPr>
        <p:spPr/>
        <p:txBody>
          <a:bodyPr/>
          <a:lstStyle/>
          <a:p>
            <a:r>
              <a:rPr lang="de-DE" dirty="0"/>
              <a:t>Fazit</a:t>
            </a:r>
          </a:p>
        </p:txBody>
      </p:sp>
      <p:sp>
        <p:nvSpPr>
          <p:cNvPr id="8" name="Text Placeholder 7">
            <a:extLst>
              <a:ext uri="{FF2B5EF4-FFF2-40B4-BE49-F238E27FC236}">
                <a16:creationId xmlns:a16="http://schemas.microsoft.com/office/drawing/2014/main" id="{42484060-0B4A-313F-46C0-7C3354B580E3}"/>
              </a:ext>
            </a:extLst>
          </p:cNvPr>
          <p:cNvSpPr>
            <a:spLocks noGrp="1"/>
          </p:cNvSpPr>
          <p:nvPr>
            <p:ph type="body" sz="quarter" idx="64"/>
          </p:nvPr>
        </p:nvSpPr>
        <p:spPr/>
        <p:txBody>
          <a:bodyPr/>
          <a:lstStyle/>
          <a:p>
            <a:pPr marL="0" indent="0">
              <a:lnSpc>
                <a:spcPts val="1054"/>
              </a:lnSpc>
              <a:buNone/>
            </a:pPr>
            <a:r>
              <a:rPr lang="de-DE" b="1" dirty="0" sz="950"/>
              <a:t>Sparen</a:t>
            </a:r>
            <a:r>
              <a:rPr lang="de-DE" dirty="0" sz="950"/>
              <a:t> bedeutet, Geld an einem Ort zurückzulegen, an dem es </a:t>
            </a:r>
            <a:r>
              <a:rPr lang="de-DE" b="1" dirty="0" sz="950"/>
              <a:t>sicher und leicht verfügbar</a:t>
            </a:r>
            <a:r>
              <a:rPr lang="de-DE" dirty="0" sz="950"/>
              <a:t> ist. Hauptzweck ist Stabilität. Sparen eignet sich vor allem für:</a:t>
            </a:r>
          </a:p>
          <a:p>
            <a:pPr marL="0" indent="0">
              <a:lnSpc>
                <a:spcPts val="1464"/>
              </a:lnSpc>
              <a:buNone/>
            </a:pPr>
            <a:endParaRPr lang="de-DE" dirty="0" sz="1225"/>
          </a:p>
          <a:p>
            <a:pPr>
              <a:lnSpc>
                <a:spcPts val="1054"/>
              </a:lnSpc>
            </a:pPr>
            <a:r>
              <a:rPr lang="de-DE" dirty="0" sz="950"/>
              <a:t>Notfälle (z. B. eine Reparatur oder Arztkosten) und</a:t>
            </a:r>
          </a:p>
          <a:p>
            <a:pPr>
              <a:lnSpc>
                <a:spcPts val="1054"/>
              </a:lnSpc>
            </a:pPr>
            <a:r>
              <a:rPr lang="de-DE" dirty="0" sz="950"/>
              <a:t>Ziele, die bald anstehen (z. B. eine Kaution, ein Kurs oder eine Reise).</a:t>
            </a:r>
          </a:p>
          <a:p>
            <a:pPr marL="0" indent="0">
              <a:lnSpc>
                <a:spcPts val="1464"/>
              </a:lnSpc>
              <a:buNone/>
            </a:pPr>
            <a:endParaRPr lang="de-DE" dirty="0" sz="1225"/>
          </a:p>
          <a:p>
            <a:pPr marL="0" indent="0">
              <a:lnSpc>
                <a:spcPts val="1054"/>
              </a:lnSpc>
              <a:buNone/>
            </a:pPr>
            <a:r>
              <a:rPr lang="de-DE" dirty="0" sz="950"/>
              <a:t>Erspartes wächst meist langsam, denn Sicherheit und Verfügbarkeit haben Vorrang.</a:t>
            </a:r>
          </a:p>
          <a:p>
            <a:pPr marL="0" indent="0">
              <a:lnSpc>
                <a:spcPts val="1342"/>
              </a:lnSpc>
              <a:buNone/>
            </a:pPr>
            <a:endParaRPr lang="de-DE" b="1" dirty="0" sz="1125"/>
          </a:p>
          <a:p>
            <a:pPr marL="0" indent="0">
              <a:lnSpc>
                <a:spcPts val="1054"/>
              </a:lnSpc>
              <a:spcBef>
                <a:spcPts val="222"/>
              </a:spcBef>
              <a:buNone/>
            </a:pPr>
            <a:r>
              <a:rPr lang="de-DE" b="1" dirty="0" sz="950"/>
              <a:t>Investieren</a:t>
            </a:r>
            <a:r>
              <a:rPr lang="de-DE" dirty="0" sz="950"/>
              <a:t> bedeutet, Geld in Vermögenswerte anzulegen, die </a:t>
            </a:r>
            <a:r>
              <a:rPr lang="de-DE" b="1" dirty="0" sz="950"/>
              <a:t>mit der Zeit an Wert gewinnen</a:t>
            </a:r>
            <a:r>
              <a:rPr lang="de-DE" dirty="0" sz="950"/>
              <a:t> können. Hauptzweck ist Wachstum. Investieren eignet sich vor allem für längerfristige Ziele, weil Geldanlagen kurzfristig steigen und fallen können. Über längere Zeiträume wird das Auf und Ab oft weniger wichtig als die Gesamtrichtung.</a:t>
            </a:r>
          </a:p>
          <a:p>
            <a:pPr marL="0" indent="0">
              <a:lnSpc>
                <a:spcPts val="1708"/>
              </a:lnSpc>
              <a:buNone/>
            </a:pPr>
            <a:endParaRPr lang="de-DE" dirty="0" sz="1425"/>
          </a:p>
          <a:p>
            <a:pPr marL="0" indent="0">
              <a:lnSpc>
                <a:spcPts val="1220"/>
              </a:lnSpc>
              <a:buNone/>
            </a:pPr>
            <a:endParaRPr lang="de-DE" dirty="0" sz="1025"/>
          </a:p>
          <a:p>
            <a:pPr marL="0" indent="0">
              <a:lnSpc>
                <a:spcPts val="1220"/>
              </a:lnSpc>
              <a:buNone/>
            </a:pPr>
            <a:endParaRPr lang="de-DE" dirty="0" sz="1025"/>
          </a:p>
          <a:p>
            <a:pPr marL="0" indent="0">
              <a:lnSpc>
                <a:spcPts val="1220"/>
              </a:lnSpc>
              <a:buNone/>
            </a:pPr>
            <a:endParaRPr lang="de-DE" dirty="0" sz="1025"/>
          </a:p>
          <a:p>
            <a:pPr marL="0" indent="0">
              <a:lnSpc>
                <a:spcPts val="1054"/>
              </a:lnSpc>
              <a:buNone/>
            </a:pPr>
            <a:r>
              <a:rPr lang="de-DE" dirty="0" sz="950"/>
              <a:t>Eine einfache Regel: </a:t>
            </a:r>
            <a:r>
              <a:rPr lang="de-DE" b="1" dirty="0" sz="950"/>
              <a:t>Sparen für „bald“, investieren für „später“.</a:t>
            </a:r>
            <a:br>
              <a:rPr lang="de-DE" dirty="0" sz="950"/>
            </a:br>
            <a:r>
              <a:rPr lang="de-DE" dirty="0" sz="950"/>
              <a:t>Wenn Sie das Geld bald brauchen könnten, setzen Sie aufs Sparen. Wenn Sie das Geld jahrelang unangetastet lassen können, kann Investieren eine Option sein.</a:t>
            </a:r>
          </a:p>
          <a:p>
            <a:pPr marL="0" indent="0">
              <a:lnSpc>
                <a:spcPts val="1586"/>
              </a:lnSpc>
              <a:buNone/>
            </a:pPr>
            <a:endParaRPr lang="de-DE" dirty="0" sz="1325"/>
          </a:p>
          <a:p>
            <a:pPr marL="0" indent="0">
              <a:lnSpc>
                <a:spcPts val="1220"/>
              </a:lnSpc>
              <a:buNone/>
            </a:pPr>
            <a:endParaRPr lang="de-DE" dirty="0" sz="1025"/>
          </a:p>
          <a:p>
            <a:pPr marL="0" indent="0">
              <a:lnSpc>
                <a:spcPts val="1054"/>
              </a:lnSpc>
              <a:spcBef>
                <a:spcPts val="292"/>
              </a:spcBef>
              <a:buNone/>
            </a:pPr>
            <a:r>
              <a:rPr lang="de-DE" b="1" dirty="0" sz="950"/>
              <a:t>Risiko</a:t>
            </a:r>
            <a:r>
              <a:rPr lang="de-DE" dirty="0" sz="950"/>
              <a:t> ist in diesem Zusammenhang die Möglichkeit, dass Sie Geld verlieren oder dass Ihr Geld nicht verfügbar ist, wenn Sie es brauchen. Sparen ist meist mit geringem Risiko verbunden. Investieren birgt meist ein höheres Risiko, weil Kurse und Werte sowohl fallen als auch steigen können.</a:t>
            </a:r>
          </a:p>
          <a:p>
            <a:pPr marL="0" indent="0">
              <a:lnSpc>
                <a:spcPts val="488"/>
              </a:lnSpc>
              <a:buNone/>
            </a:pPr>
            <a:endParaRPr lang="de-DE" dirty="0" sz="400"/>
          </a:p>
          <a:p>
            <a:pPr marL="0" indent="0">
              <a:lnSpc>
                <a:spcPts val="1054"/>
              </a:lnSpc>
              <a:spcBef>
                <a:spcPts val="1224"/>
              </a:spcBef>
              <a:buNone/>
            </a:pPr>
            <a:r>
              <a:rPr lang="de-DE" b="1" dirty="0" sz="950"/>
              <a:t>Rendite</a:t>
            </a:r>
            <a:r>
              <a:rPr lang="de-DE" dirty="0" sz="950"/>
              <a:t> ist das, was Sie im Laufe der Zeit dazugewinnen. Beim Sparen ist die Rendite meist gering (z. B. Zinsen). Beim Investieren kann sie höher sein, ist aber nicht garantiert.</a:t>
            </a:r>
          </a:p>
          <a:p>
            <a:pPr marL="0" indent="0">
              <a:lnSpc>
                <a:spcPts val="1261"/>
              </a:lnSpc>
              <a:buNone/>
            </a:pPr>
            <a:endParaRPr lang="de-DE" dirty="0" sz="1050"/>
          </a:p>
          <a:p>
            <a:pPr marL="0" indent="0">
              <a:lnSpc>
                <a:spcPts val="1054"/>
              </a:lnSpc>
              <a:spcBef>
                <a:spcPts val="286"/>
              </a:spcBef>
              <a:buNone/>
            </a:pPr>
            <a:r>
              <a:rPr lang="de-DE" b="1" dirty="0" sz="950"/>
              <a:t>Diversifikation</a:t>
            </a:r>
            <a:r>
              <a:rPr lang="de-DE" dirty="0" sz="950"/>
              <a:t> bedeutet: „Nicht alles auf eine Karte setzen“. Statt sich auf ein Unternehmen, eine Branche oder eine Anlageklasse zu verlassen, streuen Sie Ihr Geld. Das kann die Folgen abmildern, wenn sich ein Teil schlecht entwickelt.</a:t>
            </a:r>
          </a:p>
          <a:p>
            <a:pPr marL="0" indent="0">
              <a:lnSpc>
                <a:spcPts val="1586"/>
              </a:lnSpc>
              <a:buNone/>
            </a:pPr>
            <a:endParaRPr lang="de-DE" dirty="0" sz="1325"/>
          </a:p>
          <a:p>
            <a:pPr marL="0" indent="0">
              <a:lnSpc>
                <a:spcPts val="1054"/>
              </a:lnSpc>
              <a:buNone/>
            </a:pPr>
            <a:r>
              <a:rPr lang="de-DE" b="1" dirty="0" sz="950"/>
              <a:t>Anlagehorizont</a:t>
            </a:r>
            <a:r>
              <a:rPr lang="de-DE" dirty="0" sz="950"/>
              <a:t> bezeichnet, wie lange Sie das Geld unangetastet lassen können. Wenn Sie das Geld bald brauchen, kann Investieren riskant sein, weil womöglich die Zeit fehlt, einen Kursrückgang aufzuholen. Wenn Sie länger anlegen können, fallen kurzfristige Schwankungen weniger ins Gewicht.</a:t>
            </a:r>
          </a:p>
          <a:p>
            <a:pPr marL="0" indent="0">
              <a:lnSpc>
                <a:spcPts val="488"/>
              </a:lnSpc>
              <a:buNone/>
            </a:pPr>
            <a:endParaRPr lang="de-DE" dirty="0" sz="400"/>
          </a:p>
        </p:txBody>
      </p:sp>
      <p:cxnSp>
        <p:nvCxnSpPr>
          <p:cNvPr id="12" name="Straight Connector 11">
            <a:extLst>
              <a:ext uri="{FF2B5EF4-FFF2-40B4-BE49-F238E27FC236}">
                <a16:creationId xmlns:a16="http://schemas.microsoft.com/office/drawing/2014/main" id="{78A1D9FA-63EC-AFCE-9011-E631B6E1B5B7}"/>
              </a:ext>
            </a:extLst>
          </p:cNvPr>
          <p:cNvCxnSpPr>
            <a:cxnSpLocks/>
          </p:cNvCxnSpPr>
          <p:nvPr/>
        </p:nvCxnSpPr>
        <p:spPr>
          <a:xfrm>
            <a:off x="1387475" y="1264920"/>
            <a:ext cx="5882005" cy="0"/>
          </a:xfrm>
          <a:prstGeom prst="line">
            <a:avLst/>
          </a:prstGeom>
          <a:ln w="19050">
            <a:solidFill>
              <a:srgbClr val="1E2879"/>
            </a:solidFill>
            <a:prstDash val="sysDot"/>
          </a:ln>
        </p:spPr>
        <p:style>
          <a:lnRef idx="1">
            <a:schemeClr val="accent1"/>
          </a:lnRef>
          <a:fillRef idx="0">
            <a:schemeClr val="accent1"/>
          </a:fillRef>
          <a:effectRef idx="0">
            <a:schemeClr val="accent1"/>
          </a:effectRef>
          <a:fontRef idx="minor">
            <a:schemeClr val="tx1"/>
          </a:fontRef>
        </p:style>
      </p:cxnSp>
      <p:grpSp>
        <p:nvGrpSpPr>
          <p:cNvPr id="2" name="Gruppieren 1">
            <a:extLst>
              <a:ext uri="{FF2B5EF4-FFF2-40B4-BE49-F238E27FC236}">
                <a16:creationId xmlns:a16="http://schemas.microsoft.com/office/drawing/2014/main" id="{0E3CF4C4-66D8-2D83-158A-3931F85EACDE}"/>
              </a:ext>
            </a:extLst>
          </p:cNvPr>
          <p:cNvGrpSpPr/>
          <p:nvPr/>
        </p:nvGrpSpPr>
        <p:grpSpPr>
          <a:xfrm>
            <a:off x="1715421" y="3558532"/>
            <a:ext cx="5231219" cy="982989"/>
            <a:chOff x="1700205" y="5684512"/>
            <a:chExt cx="5231219" cy="982989"/>
          </a:xfrm>
        </p:grpSpPr>
        <p:sp>
          <p:nvSpPr>
            <p:cNvPr id="3" name="Rounded Rectangle 67">
              <a:extLst>
                <a:ext uri="{FF2B5EF4-FFF2-40B4-BE49-F238E27FC236}">
                  <a16:creationId xmlns:a16="http://schemas.microsoft.com/office/drawing/2014/main" id="{1B985D7D-1175-00F6-FE04-37E45CBCD2A2}"/>
                </a:ext>
              </a:extLst>
            </p:cNvPr>
            <p:cNvSpPr/>
            <p:nvPr/>
          </p:nvSpPr>
          <p:spPr>
            <a:xfrm>
              <a:off x="1700205" y="5887713"/>
              <a:ext cx="5231219" cy="779788"/>
            </a:xfrm>
            <a:prstGeom prst="roundRect">
              <a:avLst>
                <a:gd name="adj" fmla="val 4330"/>
              </a:avLst>
            </a:prstGeom>
            <a:solidFill>
              <a:srgbClr val="4763AE">
                <a:alpha val="8000"/>
              </a:srgbClr>
            </a:solidFill>
            <a:ln w="19050">
              <a:solidFill>
                <a:srgbClr val="4763AE"/>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grpSp>
          <p:nvGrpSpPr>
            <p:cNvPr id="4" name="Group 74">
              <a:extLst>
                <a:ext uri="{FF2B5EF4-FFF2-40B4-BE49-F238E27FC236}">
                  <a16:creationId xmlns:a16="http://schemas.microsoft.com/office/drawing/2014/main" id="{9AA221BE-4DFA-4149-7BAC-7C8724D33582}"/>
                </a:ext>
              </a:extLst>
            </p:cNvPr>
            <p:cNvGrpSpPr/>
            <p:nvPr/>
          </p:nvGrpSpPr>
          <p:grpSpPr>
            <a:xfrm>
              <a:off x="1864664" y="5684512"/>
              <a:ext cx="2482610" cy="406400"/>
              <a:chOff x="1972947" y="5649738"/>
              <a:chExt cx="1790957" cy="406400"/>
            </a:xfrm>
          </p:grpSpPr>
          <p:sp>
            <p:nvSpPr>
              <p:cNvPr id="6" name="Rectangle 51">
                <a:extLst>
                  <a:ext uri="{FF2B5EF4-FFF2-40B4-BE49-F238E27FC236}">
                    <a16:creationId xmlns:a16="http://schemas.microsoft.com/office/drawing/2014/main" id="{997FC0FC-0543-1F7E-FEC5-7A36DEEA0E03}"/>
                  </a:ext>
                </a:extLst>
              </p:cNvPr>
              <p:cNvSpPr/>
              <p:nvPr/>
            </p:nvSpPr>
            <p:spPr>
              <a:xfrm>
                <a:off x="2323930" y="5705156"/>
                <a:ext cx="940638" cy="28632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10" name="Rectangle 52">
                <a:extLst>
                  <a:ext uri="{FF2B5EF4-FFF2-40B4-BE49-F238E27FC236}">
                    <a16:creationId xmlns:a16="http://schemas.microsoft.com/office/drawing/2014/main" id="{E75D15A3-EE6F-B4DD-2FEF-4DCE7B872D3A}"/>
                  </a:ext>
                </a:extLst>
              </p:cNvPr>
              <p:cNvSpPr/>
              <p:nvPr/>
            </p:nvSpPr>
            <p:spPr>
              <a:xfrm>
                <a:off x="2166912" y="5709774"/>
                <a:ext cx="1105678" cy="286328"/>
              </a:xfrm>
              <a:prstGeom prst="rect">
                <a:avLst/>
              </a:prstGeom>
              <a:solidFill>
                <a:srgbClr val="4763AE">
                  <a:alpha val="8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11" name="Text Placeholder 122">
                <a:extLst>
                  <a:ext uri="{FF2B5EF4-FFF2-40B4-BE49-F238E27FC236}">
                    <a16:creationId xmlns:a16="http://schemas.microsoft.com/office/drawing/2014/main" id="{5B5403D0-0232-9F9B-DD43-54833FE75E36}"/>
                  </a:ext>
                </a:extLst>
              </p:cNvPr>
              <p:cNvSpPr txBox="1">
                <a:spLocks/>
              </p:cNvSpPr>
              <p:nvPr/>
            </p:nvSpPr>
            <p:spPr>
              <a:xfrm>
                <a:off x="2364155" y="5713468"/>
                <a:ext cx="1399749" cy="243318"/>
              </a:xfrm>
              <a:prstGeom prst="rect">
                <a:avLst/>
              </a:prstGeom>
            </p:spPr>
            <p:txBody>
              <a:bodyP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None/>
                </a:pPr>
                <a:r>
                  <a:rPr lang="de-DE" sz="1400" b="1" dirty="0">
                    <a:solidFill>
                      <a:schemeClr val="bg1"/>
                    </a:solidFill>
                  </a:rPr>
                  <a:t>Kernbotschaft</a:t>
                </a:r>
              </a:p>
            </p:txBody>
          </p:sp>
          <p:sp>
            <p:nvSpPr>
              <p:cNvPr id="13" name="Oval 54">
                <a:extLst>
                  <a:ext uri="{FF2B5EF4-FFF2-40B4-BE49-F238E27FC236}">
                    <a16:creationId xmlns:a16="http://schemas.microsoft.com/office/drawing/2014/main" id="{BF6BBB6C-101E-EACF-45DC-AFC751DCD172}"/>
                  </a:ext>
                </a:extLst>
              </p:cNvPr>
              <p:cNvSpPr/>
              <p:nvPr/>
            </p:nvSpPr>
            <p:spPr>
              <a:xfrm>
                <a:off x="1972947" y="5649738"/>
                <a:ext cx="406400" cy="406400"/>
              </a:xfrm>
              <a:prstGeom prst="ellipse">
                <a:avLst/>
              </a:prstGeom>
              <a:solidFill>
                <a:srgbClr val="4763AE"/>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grpSp>
            <p:nvGrpSpPr>
              <p:cNvPr id="14" name="Graphic 37">
                <a:extLst>
                  <a:ext uri="{FF2B5EF4-FFF2-40B4-BE49-F238E27FC236}">
                    <a16:creationId xmlns:a16="http://schemas.microsoft.com/office/drawing/2014/main" id="{0779B0D8-E819-309E-B107-B162052DE194}"/>
                  </a:ext>
                </a:extLst>
              </p:cNvPr>
              <p:cNvGrpSpPr/>
              <p:nvPr/>
            </p:nvGrpSpPr>
            <p:grpSpPr>
              <a:xfrm>
                <a:off x="2064622" y="5732952"/>
                <a:ext cx="229999" cy="229698"/>
                <a:chOff x="5737725" y="2862443"/>
                <a:chExt cx="1034323" cy="1032970"/>
              </a:xfrm>
              <a:solidFill>
                <a:schemeClr val="bg1"/>
              </a:solidFill>
            </p:grpSpPr>
            <p:sp>
              <p:nvSpPr>
                <p:cNvPr id="15" name="Freeform 56">
                  <a:extLst>
                    <a:ext uri="{FF2B5EF4-FFF2-40B4-BE49-F238E27FC236}">
                      <a16:creationId xmlns:a16="http://schemas.microsoft.com/office/drawing/2014/main" id="{8107E206-3E08-CD28-E80C-DFA72C035FCB}"/>
                    </a:ext>
                  </a:extLst>
                </p:cNvPr>
                <p:cNvSpPr/>
                <p:nvPr/>
              </p:nvSpPr>
              <p:spPr>
                <a:xfrm>
                  <a:off x="5737725" y="3034440"/>
                  <a:ext cx="1034323" cy="860974"/>
                </a:xfrm>
                <a:custGeom>
                  <a:avLst/>
                  <a:gdLst>
                    <a:gd name="connsiteX0" fmla="*/ 0 w 1034323"/>
                    <a:gd name="connsiteY0" fmla="*/ 121848 h 860974"/>
                    <a:gd name="connsiteX1" fmla="*/ 213013 w 1034323"/>
                    <a:gd name="connsiteY1" fmla="*/ 21998 h 860974"/>
                    <a:gd name="connsiteX2" fmla="*/ 221572 w 1034323"/>
                    <a:gd name="connsiteY2" fmla="*/ 245472 h 860974"/>
                    <a:gd name="connsiteX3" fmla="*/ 270070 w 1034323"/>
                    <a:gd name="connsiteY3" fmla="*/ 297774 h 860974"/>
                    <a:gd name="connsiteX4" fmla="*/ 275776 w 1034323"/>
                    <a:gd name="connsiteY4" fmla="*/ 326302 h 860974"/>
                    <a:gd name="connsiteX5" fmla="*/ 275776 w 1034323"/>
                    <a:gd name="connsiteY5" fmla="*/ 395722 h 860974"/>
                    <a:gd name="connsiteX6" fmla="*/ 417468 w 1034323"/>
                    <a:gd name="connsiteY6" fmla="*/ 395722 h 860974"/>
                    <a:gd name="connsiteX7" fmla="*/ 428879 w 1034323"/>
                    <a:gd name="connsiteY7" fmla="*/ 407133 h 860974"/>
                    <a:gd name="connsiteX8" fmla="*/ 428879 w 1034323"/>
                    <a:gd name="connsiteY8" fmla="*/ 498424 h 860974"/>
                    <a:gd name="connsiteX9" fmla="*/ 473574 w 1034323"/>
                    <a:gd name="connsiteY9" fmla="*/ 498424 h 860974"/>
                    <a:gd name="connsiteX10" fmla="*/ 571522 w 1034323"/>
                    <a:gd name="connsiteY10" fmla="*/ 351978 h 860974"/>
                    <a:gd name="connsiteX11" fmla="*/ 598148 w 1034323"/>
                    <a:gd name="connsiteY11" fmla="*/ 371948 h 860974"/>
                    <a:gd name="connsiteX12" fmla="*/ 514465 w 1034323"/>
                    <a:gd name="connsiteY12" fmla="*/ 498424 h 860974"/>
                    <a:gd name="connsiteX13" fmla="*/ 808309 w 1034323"/>
                    <a:gd name="connsiteY13" fmla="*/ 498424 h 860974"/>
                    <a:gd name="connsiteX14" fmla="*/ 808309 w 1034323"/>
                    <a:gd name="connsiteY14" fmla="*/ 377654 h 860974"/>
                    <a:gd name="connsiteX15" fmla="*/ 666617 w 1034323"/>
                    <a:gd name="connsiteY15" fmla="*/ 377654 h 860974"/>
                    <a:gd name="connsiteX16" fmla="*/ 503053 w 1034323"/>
                    <a:gd name="connsiteY16" fmla="*/ 215992 h 860974"/>
                    <a:gd name="connsiteX17" fmla="*/ 503053 w 1034323"/>
                    <a:gd name="connsiteY17" fmla="*/ 198875 h 860974"/>
                    <a:gd name="connsiteX18" fmla="*/ 571522 w 1034323"/>
                    <a:gd name="connsiteY18" fmla="*/ 127553 h 860974"/>
                    <a:gd name="connsiteX19" fmla="*/ 598148 w 1034323"/>
                    <a:gd name="connsiteY19" fmla="*/ 125652 h 860974"/>
                    <a:gd name="connsiteX20" fmla="*/ 713213 w 1034323"/>
                    <a:gd name="connsiteY20" fmla="*/ 241668 h 860974"/>
                    <a:gd name="connsiteX21" fmla="*/ 802603 w 1034323"/>
                    <a:gd name="connsiteY21" fmla="*/ 241668 h 860974"/>
                    <a:gd name="connsiteX22" fmla="*/ 930981 w 1034323"/>
                    <a:gd name="connsiteY22" fmla="*/ 5832 h 860974"/>
                    <a:gd name="connsiteX23" fmla="*/ 977578 w 1034323"/>
                    <a:gd name="connsiteY23" fmla="*/ 246422 h 860974"/>
                    <a:gd name="connsiteX24" fmla="*/ 1031782 w 1034323"/>
                    <a:gd name="connsiteY24" fmla="*/ 316793 h 860974"/>
                    <a:gd name="connsiteX25" fmla="*/ 1031782 w 1034323"/>
                    <a:gd name="connsiteY25" fmla="*/ 573550 h 860974"/>
                    <a:gd name="connsiteX26" fmla="*/ 949049 w 1034323"/>
                    <a:gd name="connsiteY26" fmla="*/ 651528 h 860974"/>
                    <a:gd name="connsiteX27" fmla="*/ 946196 w 1034323"/>
                    <a:gd name="connsiteY27" fmla="*/ 654381 h 860974"/>
                    <a:gd name="connsiteX28" fmla="*/ 946196 w 1034323"/>
                    <a:gd name="connsiteY28" fmla="*/ 858835 h 860974"/>
                    <a:gd name="connsiteX29" fmla="*/ 911962 w 1034323"/>
                    <a:gd name="connsiteY29" fmla="*/ 858835 h 860974"/>
                    <a:gd name="connsiteX30" fmla="*/ 911962 w 1034323"/>
                    <a:gd name="connsiteY30" fmla="*/ 653430 h 860974"/>
                    <a:gd name="connsiteX31" fmla="*/ 793093 w 1034323"/>
                    <a:gd name="connsiteY31" fmla="*/ 653430 h 860974"/>
                    <a:gd name="connsiteX32" fmla="*/ 793093 w 1034323"/>
                    <a:gd name="connsiteY32" fmla="*/ 841718 h 860974"/>
                    <a:gd name="connsiteX33" fmla="*/ 775976 w 1034323"/>
                    <a:gd name="connsiteY33" fmla="*/ 858835 h 860974"/>
                    <a:gd name="connsiteX34" fmla="*/ 655205 w 1034323"/>
                    <a:gd name="connsiteY34" fmla="*/ 858835 h 860974"/>
                    <a:gd name="connsiteX35" fmla="*/ 639039 w 1034323"/>
                    <a:gd name="connsiteY35" fmla="*/ 848375 h 860974"/>
                    <a:gd name="connsiteX36" fmla="*/ 639039 w 1034323"/>
                    <a:gd name="connsiteY36" fmla="*/ 575451 h 860974"/>
                    <a:gd name="connsiteX37" fmla="*/ 654254 w 1034323"/>
                    <a:gd name="connsiteY37" fmla="*/ 532659 h 860974"/>
                    <a:gd name="connsiteX38" fmla="*/ 535385 w 1034323"/>
                    <a:gd name="connsiteY38" fmla="*/ 532659 h 860974"/>
                    <a:gd name="connsiteX39" fmla="*/ 535385 w 1034323"/>
                    <a:gd name="connsiteY39" fmla="*/ 824601 h 860974"/>
                    <a:gd name="connsiteX40" fmla="*/ 603854 w 1034323"/>
                    <a:gd name="connsiteY40" fmla="*/ 824601 h 860974"/>
                    <a:gd name="connsiteX41" fmla="*/ 603854 w 1034323"/>
                    <a:gd name="connsiteY41" fmla="*/ 858835 h 860974"/>
                    <a:gd name="connsiteX42" fmla="*/ 430781 w 1034323"/>
                    <a:gd name="connsiteY42" fmla="*/ 858835 h 860974"/>
                    <a:gd name="connsiteX43" fmla="*/ 430781 w 1034323"/>
                    <a:gd name="connsiteY43" fmla="*/ 824601 h 860974"/>
                    <a:gd name="connsiteX44" fmla="*/ 499249 w 1034323"/>
                    <a:gd name="connsiteY44" fmla="*/ 824601 h 860974"/>
                    <a:gd name="connsiteX45" fmla="*/ 499249 w 1034323"/>
                    <a:gd name="connsiteY45" fmla="*/ 532659 h 860974"/>
                    <a:gd name="connsiteX46" fmla="*/ 380381 w 1034323"/>
                    <a:gd name="connsiteY46" fmla="*/ 532659 h 860974"/>
                    <a:gd name="connsiteX47" fmla="*/ 396547 w 1034323"/>
                    <a:gd name="connsiteY47" fmla="*/ 575451 h 860974"/>
                    <a:gd name="connsiteX48" fmla="*/ 396547 w 1034323"/>
                    <a:gd name="connsiteY48" fmla="*/ 848375 h 860974"/>
                    <a:gd name="connsiteX49" fmla="*/ 379429 w 1034323"/>
                    <a:gd name="connsiteY49" fmla="*/ 858835 h 860974"/>
                    <a:gd name="connsiteX50" fmla="*/ 258659 w 1034323"/>
                    <a:gd name="connsiteY50" fmla="*/ 858835 h 860974"/>
                    <a:gd name="connsiteX51" fmla="*/ 241542 w 1034323"/>
                    <a:gd name="connsiteY51" fmla="*/ 841718 h 860974"/>
                    <a:gd name="connsiteX52" fmla="*/ 241542 w 1034323"/>
                    <a:gd name="connsiteY52" fmla="*/ 653430 h 860974"/>
                    <a:gd name="connsiteX53" fmla="*/ 122673 w 1034323"/>
                    <a:gd name="connsiteY53" fmla="*/ 653430 h 860974"/>
                    <a:gd name="connsiteX54" fmla="*/ 122673 w 1034323"/>
                    <a:gd name="connsiteY54" fmla="*/ 858835 h 860974"/>
                    <a:gd name="connsiteX55" fmla="*/ 88438 w 1034323"/>
                    <a:gd name="connsiteY55" fmla="*/ 858835 h 860974"/>
                    <a:gd name="connsiteX56" fmla="*/ 88438 w 1034323"/>
                    <a:gd name="connsiteY56" fmla="*/ 654381 h 860974"/>
                    <a:gd name="connsiteX57" fmla="*/ 69419 w 1034323"/>
                    <a:gd name="connsiteY57" fmla="*/ 650577 h 860974"/>
                    <a:gd name="connsiteX58" fmla="*/ 1902 w 1034323"/>
                    <a:gd name="connsiteY58" fmla="*/ 576402 h 860974"/>
                    <a:gd name="connsiteX59" fmla="*/ 1902 w 1034323"/>
                    <a:gd name="connsiteY59" fmla="*/ 312989 h 860974"/>
                    <a:gd name="connsiteX60" fmla="*/ 35185 w 1034323"/>
                    <a:gd name="connsiteY60" fmla="*/ 258785 h 860974"/>
                    <a:gd name="connsiteX61" fmla="*/ 56106 w 1034323"/>
                    <a:gd name="connsiteY61" fmla="*/ 244521 h 860974"/>
                    <a:gd name="connsiteX62" fmla="*/ 1902 w 1034323"/>
                    <a:gd name="connsiteY62" fmla="*/ 154180 h 860974"/>
                    <a:gd name="connsiteX63" fmla="*/ 1902 w 1034323"/>
                    <a:gd name="connsiteY63" fmla="*/ 121848 h 860974"/>
                    <a:gd name="connsiteX64" fmla="*/ 210160 w 1034323"/>
                    <a:gd name="connsiteY64" fmla="*/ 63840 h 860974"/>
                    <a:gd name="connsiteX65" fmla="*/ 61812 w 1034323"/>
                    <a:gd name="connsiteY65" fmla="*/ 207434 h 860974"/>
                    <a:gd name="connsiteX66" fmla="*/ 210160 w 1034323"/>
                    <a:gd name="connsiteY66" fmla="*/ 63840 h 860974"/>
                    <a:gd name="connsiteX67" fmla="*/ 818769 w 1034323"/>
                    <a:gd name="connsiteY67" fmla="*/ 63840 h 860974"/>
                    <a:gd name="connsiteX68" fmla="*/ 967118 w 1034323"/>
                    <a:gd name="connsiteY68" fmla="*/ 207434 h 860974"/>
                    <a:gd name="connsiteX69" fmla="*/ 818769 w 1034323"/>
                    <a:gd name="connsiteY69" fmla="*/ 63840 h 860974"/>
                    <a:gd name="connsiteX70" fmla="*/ 669470 w 1034323"/>
                    <a:gd name="connsiteY70" fmla="*/ 573550 h 860974"/>
                    <a:gd name="connsiteX71" fmla="*/ 669470 w 1034323"/>
                    <a:gd name="connsiteY71" fmla="*/ 823650 h 860974"/>
                    <a:gd name="connsiteX72" fmla="*/ 754104 w 1034323"/>
                    <a:gd name="connsiteY72" fmla="*/ 823650 h 860974"/>
                    <a:gd name="connsiteX73" fmla="*/ 754104 w 1034323"/>
                    <a:gd name="connsiteY73" fmla="*/ 635362 h 860974"/>
                    <a:gd name="connsiteX74" fmla="*/ 767418 w 1034323"/>
                    <a:gd name="connsiteY74" fmla="*/ 618244 h 860974"/>
                    <a:gd name="connsiteX75" fmla="*/ 940491 w 1034323"/>
                    <a:gd name="connsiteY75" fmla="*/ 618244 h 860974"/>
                    <a:gd name="connsiteX76" fmla="*/ 995646 w 1034323"/>
                    <a:gd name="connsiteY76" fmla="*/ 566893 h 860974"/>
                    <a:gd name="connsiteX77" fmla="*/ 995646 w 1034323"/>
                    <a:gd name="connsiteY77" fmla="*/ 323449 h 860974"/>
                    <a:gd name="connsiteX78" fmla="*/ 950000 w 1034323"/>
                    <a:gd name="connsiteY78" fmla="*/ 274000 h 860974"/>
                    <a:gd name="connsiteX79" fmla="*/ 700851 w 1034323"/>
                    <a:gd name="connsiteY79" fmla="*/ 274000 h 860974"/>
                    <a:gd name="connsiteX80" fmla="*/ 689440 w 1034323"/>
                    <a:gd name="connsiteY80" fmla="*/ 267343 h 860974"/>
                    <a:gd name="connsiteX81" fmla="*/ 585786 w 1034323"/>
                    <a:gd name="connsiteY81" fmla="*/ 163690 h 860974"/>
                    <a:gd name="connsiteX82" fmla="*/ 581031 w 1034323"/>
                    <a:gd name="connsiteY82" fmla="*/ 162739 h 860974"/>
                    <a:gd name="connsiteX83" fmla="*/ 539189 w 1034323"/>
                    <a:gd name="connsiteY83" fmla="*/ 205531 h 860974"/>
                    <a:gd name="connsiteX84" fmla="*/ 676126 w 1034323"/>
                    <a:gd name="connsiteY84" fmla="*/ 342468 h 860974"/>
                    <a:gd name="connsiteX85" fmla="*/ 823524 w 1034323"/>
                    <a:gd name="connsiteY85" fmla="*/ 342468 h 860974"/>
                    <a:gd name="connsiteX86" fmla="*/ 840641 w 1034323"/>
                    <a:gd name="connsiteY86" fmla="*/ 356733 h 860974"/>
                    <a:gd name="connsiteX87" fmla="*/ 840641 w 1034323"/>
                    <a:gd name="connsiteY87" fmla="*/ 513640 h 860974"/>
                    <a:gd name="connsiteX88" fmla="*/ 821622 w 1034323"/>
                    <a:gd name="connsiteY88" fmla="*/ 532659 h 860974"/>
                    <a:gd name="connsiteX89" fmla="*/ 669470 w 1034323"/>
                    <a:gd name="connsiteY89" fmla="*/ 573550 h 860974"/>
                    <a:gd name="connsiteX90" fmla="*/ 275776 w 1034323"/>
                    <a:gd name="connsiteY90" fmla="*/ 635362 h 860974"/>
                    <a:gd name="connsiteX91" fmla="*/ 275776 w 1034323"/>
                    <a:gd name="connsiteY91" fmla="*/ 823650 h 860974"/>
                    <a:gd name="connsiteX92" fmla="*/ 360410 w 1034323"/>
                    <a:gd name="connsiteY92" fmla="*/ 823650 h 860974"/>
                    <a:gd name="connsiteX93" fmla="*/ 360410 w 1034323"/>
                    <a:gd name="connsiteY93" fmla="*/ 573550 h 860974"/>
                    <a:gd name="connsiteX94" fmla="*/ 354705 w 1034323"/>
                    <a:gd name="connsiteY94" fmla="*/ 559285 h 860974"/>
                    <a:gd name="connsiteX95" fmla="*/ 318569 w 1034323"/>
                    <a:gd name="connsiteY95" fmla="*/ 532659 h 860974"/>
                    <a:gd name="connsiteX96" fmla="*/ 155956 w 1034323"/>
                    <a:gd name="connsiteY96" fmla="*/ 532659 h 860974"/>
                    <a:gd name="connsiteX97" fmla="*/ 136937 w 1034323"/>
                    <a:gd name="connsiteY97" fmla="*/ 515542 h 860974"/>
                    <a:gd name="connsiteX98" fmla="*/ 136937 w 1034323"/>
                    <a:gd name="connsiteY98" fmla="*/ 361487 h 860974"/>
                    <a:gd name="connsiteX99" fmla="*/ 171171 w 1034323"/>
                    <a:gd name="connsiteY99" fmla="*/ 361487 h 860974"/>
                    <a:gd name="connsiteX100" fmla="*/ 171171 w 1034323"/>
                    <a:gd name="connsiteY100" fmla="*/ 498424 h 860974"/>
                    <a:gd name="connsiteX101" fmla="*/ 394645 w 1034323"/>
                    <a:gd name="connsiteY101" fmla="*/ 498424 h 860974"/>
                    <a:gd name="connsiteX102" fmla="*/ 394645 w 1034323"/>
                    <a:gd name="connsiteY102" fmla="*/ 429956 h 860974"/>
                    <a:gd name="connsiteX103" fmla="*/ 256757 w 1034323"/>
                    <a:gd name="connsiteY103" fmla="*/ 429956 h 860974"/>
                    <a:gd name="connsiteX104" fmla="*/ 240591 w 1034323"/>
                    <a:gd name="connsiteY104" fmla="*/ 413790 h 860974"/>
                    <a:gd name="connsiteX105" fmla="*/ 192092 w 1034323"/>
                    <a:gd name="connsiteY105" fmla="*/ 274951 h 860974"/>
                    <a:gd name="connsiteX106" fmla="*/ 79880 w 1034323"/>
                    <a:gd name="connsiteY106" fmla="*/ 274951 h 860974"/>
                    <a:gd name="connsiteX107" fmla="*/ 34234 w 1034323"/>
                    <a:gd name="connsiteY107" fmla="*/ 322498 h 860974"/>
                    <a:gd name="connsiteX108" fmla="*/ 34234 w 1034323"/>
                    <a:gd name="connsiteY108" fmla="*/ 569746 h 860974"/>
                    <a:gd name="connsiteX109" fmla="*/ 91291 w 1034323"/>
                    <a:gd name="connsiteY109" fmla="*/ 619195 h 860974"/>
                    <a:gd name="connsiteX110" fmla="*/ 262463 w 1034323"/>
                    <a:gd name="connsiteY110" fmla="*/ 619195 h 860974"/>
                    <a:gd name="connsiteX111" fmla="*/ 275776 w 1034323"/>
                    <a:gd name="connsiteY111" fmla="*/ 636312 h 8609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Lst>
                  <a:rect l="l" t="t" r="r" b="b"/>
                  <a:pathLst>
                    <a:path w="1034323" h="860974">
                      <a:moveTo>
                        <a:pt x="0" y="121848"/>
                      </a:moveTo>
                      <a:cubicBezTo>
                        <a:pt x="9510" y="21047"/>
                        <a:pt x="128378" y="-33157"/>
                        <a:pt x="213013" y="21998"/>
                      </a:cubicBezTo>
                      <a:cubicBezTo>
                        <a:pt x="297648" y="77153"/>
                        <a:pt x="294795" y="188414"/>
                        <a:pt x="221572" y="245472"/>
                      </a:cubicBezTo>
                      <a:cubicBezTo>
                        <a:pt x="243444" y="256883"/>
                        <a:pt x="261512" y="273049"/>
                        <a:pt x="270070" y="297774"/>
                      </a:cubicBezTo>
                      <a:cubicBezTo>
                        <a:pt x="278629" y="322498"/>
                        <a:pt x="275776" y="320597"/>
                        <a:pt x="275776" y="326302"/>
                      </a:cubicBezTo>
                      <a:lnTo>
                        <a:pt x="275776" y="395722"/>
                      </a:lnTo>
                      <a:lnTo>
                        <a:pt x="417468" y="395722"/>
                      </a:lnTo>
                      <a:cubicBezTo>
                        <a:pt x="419370" y="395722"/>
                        <a:pt x="428879" y="404280"/>
                        <a:pt x="428879" y="407133"/>
                      </a:cubicBezTo>
                      <a:lnTo>
                        <a:pt x="428879" y="498424"/>
                      </a:lnTo>
                      <a:lnTo>
                        <a:pt x="473574" y="498424"/>
                      </a:lnTo>
                      <a:lnTo>
                        <a:pt x="571522" y="351978"/>
                      </a:lnTo>
                      <a:cubicBezTo>
                        <a:pt x="576277" y="354831"/>
                        <a:pt x="599099" y="367193"/>
                        <a:pt x="598148" y="371948"/>
                      </a:cubicBezTo>
                      <a:lnTo>
                        <a:pt x="514465" y="498424"/>
                      </a:lnTo>
                      <a:lnTo>
                        <a:pt x="808309" y="498424"/>
                      </a:lnTo>
                      <a:lnTo>
                        <a:pt x="808309" y="377654"/>
                      </a:lnTo>
                      <a:lnTo>
                        <a:pt x="666617" y="377654"/>
                      </a:lnTo>
                      <a:lnTo>
                        <a:pt x="503053" y="215992"/>
                      </a:lnTo>
                      <a:lnTo>
                        <a:pt x="503053" y="198875"/>
                      </a:lnTo>
                      <a:cubicBezTo>
                        <a:pt x="502102" y="198875"/>
                        <a:pt x="571522" y="127553"/>
                        <a:pt x="571522" y="127553"/>
                      </a:cubicBezTo>
                      <a:cubicBezTo>
                        <a:pt x="581031" y="119946"/>
                        <a:pt x="586737" y="118044"/>
                        <a:pt x="598148" y="125652"/>
                      </a:cubicBezTo>
                      <a:lnTo>
                        <a:pt x="713213" y="241668"/>
                      </a:lnTo>
                      <a:lnTo>
                        <a:pt x="802603" y="241668"/>
                      </a:lnTo>
                      <a:cubicBezTo>
                        <a:pt x="698949" y="141818"/>
                        <a:pt x="788339" y="-30304"/>
                        <a:pt x="930981" y="5832"/>
                      </a:cubicBezTo>
                      <a:cubicBezTo>
                        <a:pt x="1039390" y="33409"/>
                        <a:pt x="1067918" y="181758"/>
                        <a:pt x="977578" y="246422"/>
                      </a:cubicBezTo>
                      <a:cubicBezTo>
                        <a:pt x="1007057" y="260687"/>
                        <a:pt x="1027027" y="283510"/>
                        <a:pt x="1031782" y="316793"/>
                      </a:cubicBezTo>
                      <a:cubicBezTo>
                        <a:pt x="1027027" y="399525"/>
                        <a:pt x="1039390" y="491768"/>
                        <a:pt x="1031782" y="573550"/>
                      </a:cubicBezTo>
                      <a:cubicBezTo>
                        <a:pt x="1027978" y="616343"/>
                        <a:pt x="992793" y="651528"/>
                        <a:pt x="949049" y="651528"/>
                      </a:cubicBezTo>
                      <a:lnTo>
                        <a:pt x="946196" y="654381"/>
                      </a:lnTo>
                      <a:lnTo>
                        <a:pt x="946196" y="858835"/>
                      </a:lnTo>
                      <a:lnTo>
                        <a:pt x="911962" y="858835"/>
                      </a:lnTo>
                      <a:lnTo>
                        <a:pt x="911962" y="653430"/>
                      </a:lnTo>
                      <a:lnTo>
                        <a:pt x="793093" y="653430"/>
                      </a:lnTo>
                      <a:lnTo>
                        <a:pt x="793093" y="841718"/>
                      </a:lnTo>
                      <a:cubicBezTo>
                        <a:pt x="793093" y="849326"/>
                        <a:pt x="784535" y="857884"/>
                        <a:pt x="775976" y="858835"/>
                      </a:cubicBezTo>
                      <a:cubicBezTo>
                        <a:pt x="750300" y="861688"/>
                        <a:pt x="680881" y="861688"/>
                        <a:pt x="655205" y="858835"/>
                      </a:cubicBezTo>
                      <a:cubicBezTo>
                        <a:pt x="629530" y="855982"/>
                        <a:pt x="641892" y="855031"/>
                        <a:pt x="639039" y="848375"/>
                      </a:cubicBezTo>
                      <a:lnTo>
                        <a:pt x="639039" y="575451"/>
                      </a:lnTo>
                      <a:cubicBezTo>
                        <a:pt x="639039" y="559285"/>
                        <a:pt x="646647" y="545972"/>
                        <a:pt x="654254" y="532659"/>
                      </a:cubicBezTo>
                      <a:lnTo>
                        <a:pt x="535385" y="532659"/>
                      </a:lnTo>
                      <a:lnTo>
                        <a:pt x="535385" y="824601"/>
                      </a:lnTo>
                      <a:lnTo>
                        <a:pt x="603854" y="824601"/>
                      </a:lnTo>
                      <a:lnTo>
                        <a:pt x="603854" y="858835"/>
                      </a:lnTo>
                      <a:lnTo>
                        <a:pt x="430781" y="858835"/>
                      </a:lnTo>
                      <a:lnTo>
                        <a:pt x="430781" y="824601"/>
                      </a:lnTo>
                      <a:lnTo>
                        <a:pt x="499249" y="824601"/>
                      </a:lnTo>
                      <a:lnTo>
                        <a:pt x="499249" y="532659"/>
                      </a:lnTo>
                      <a:lnTo>
                        <a:pt x="380381" y="532659"/>
                      </a:lnTo>
                      <a:cubicBezTo>
                        <a:pt x="388939" y="545972"/>
                        <a:pt x="394645" y="560236"/>
                        <a:pt x="396547" y="575451"/>
                      </a:cubicBezTo>
                      <a:lnTo>
                        <a:pt x="396547" y="848375"/>
                      </a:lnTo>
                      <a:cubicBezTo>
                        <a:pt x="392743" y="855031"/>
                        <a:pt x="386086" y="857884"/>
                        <a:pt x="379429" y="858835"/>
                      </a:cubicBezTo>
                      <a:cubicBezTo>
                        <a:pt x="353754" y="861688"/>
                        <a:pt x="284334" y="861688"/>
                        <a:pt x="258659" y="858835"/>
                      </a:cubicBezTo>
                      <a:cubicBezTo>
                        <a:pt x="232983" y="855982"/>
                        <a:pt x="241542" y="849326"/>
                        <a:pt x="241542" y="841718"/>
                      </a:cubicBezTo>
                      <a:lnTo>
                        <a:pt x="241542" y="653430"/>
                      </a:lnTo>
                      <a:lnTo>
                        <a:pt x="122673" y="653430"/>
                      </a:lnTo>
                      <a:lnTo>
                        <a:pt x="122673" y="858835"/>
                      </a:lnTo>
                      <a:lnTo>
                        <a:pt x="88438" y="858835"/>
                      </a:lnTo>
                      <a:lnTo>
                        <a:pt x="88438" y="654381"/>
                      </a:lnTo>
                      <a:cubicBezTo>
                        <a:pt x="83684" y="648675"/>
                        <a:pt x="76076" y="652479"/>
                        <a:pt x="69419" y="650577"/>
                      </a:cubicBezTo>
                      <a:cubicBezTo>
                        <a:pt x="35185" y="643920"/>
                        <a:pt x="5706" y="611588"/>
                        <a:pt x="1902" y="576402"/>
                      </a:cubicBezTo>
                      <a:lnTo>
                        <a:pt x="1902" y="312989"/>
                      </a:lnTo>
                      <a:cubicBezTo>
                        <a:pt x="7607" y="291117"/>
                        <a:pt x="16166" y="273049"/>
                        <a:pt x="35185" y="258785"/>
                      </a:cubicBezTo>
                      <a:cubicBezTo>
                        <a:pt x="54204" y="244521"/>
                        <a:pt x="50400" y="251177"/>
                        <a:pt x="56106" y="244521"/>
                      </a:cubicBezTo>
                      <a:cubicBezTo>
                        <a:pt x="25676" y="225502"/>
                        <a:pt x="9510" y="188414"/>
                        <a:pt x="1902" y="154180"/>
                      </a:cubicBezTo>
                      <a:cubicBezTo>
                        <a:pt x="1902" y="143720"/>
                        <a:pt x="951" y="132308"/>
                        <a:pt x="1902" y="121848"/>
                      </a:cubicBezTo>
                      <a:close/>
                      <a:moveTo>
                        <a:pt x="210160" y="63840"/>
                      </a:moveTo>
                      <a:cubicBezTo>
                        <a:pt x="116967" y="-30304"/>
                        <a:pt x="-30431" y="109485"/>
                        <a:pt x="61812" y="207434"/>
                      </a:cubicBezTo>
                      <a:cubicBezTo>
                        <a:pt x="157858" y="308234"/>
                        <a:pt x="305255" y="160837"/>
                        <a:pt x="210160" y="63840"/>
                      </a:cubicBezTo>
                      <a:close/>
                      <a:moveTo>
                        <a:pt x="818769" y="63840"/>
                      </a:moveTo>
                      <a:cubicBezTo>
                        <a:pt x="723674" y="160837"/>
                        <a:pt x="871071" y="308234"/>
                        <a:pt x="967118" y="207434"/>
                      </a:cubicBezTo>
                      <a:cubicBezTo>
                        <a:pt x="1059360" y="110436"/>
                        <a:pt x="911962" y="-30304"/>
                        <a:pt x="818769" y="63840"/>
                      </a:cubicBezTo>
                      <a:close/>
                      <a:moveTo>
                        <a:pt x="669470" y="573550"/>
                      </a:moveTo>
                      <a:lnTo>
                        <a:pt x="669470" y="823650"/>
                      </a:lnTo>
                      <a:lnTo>
                        <a:pt x="754104" y="823650"/>
                      </a:lnTo>
                      <a:lnTo>
                        <a:pt x="754104" y="635362"/>
                      </a:lnTo>
                      <a:cubicBezTo>
                        <a:pt x="754104" y="630607"/>
                        <a:pt x="760761" y="619195"/>
                        <a:pt x="767418" y="618244"/>
                      </a:cubicBezTo>
                      <a:cubicBezTo>
                        <a:pt x="823524" y="614441"/>
                        <a:pt x="884385" y="622999"/>
                        <a:pt x="940491" y="618244"/>
                      </a:cubicBezTo>
                      <a:cubicBezTo>
                        <a:pt x="996597" y="613490"/>
                        <a:pt x="992793" y="599225"/>
                        <a:pt x="995646" y="566893"/>
                      </a:cubicBezTo>
                      <a:cubicBezTo>
                        <a:pt x="1002303" y="488915"/>
                        <a:pt x="990891" y="402379"/>
                        <a:pt x="995646" y="323449"/>
                      </a:cubicBezTo>
                      <a:cubicBezTo>
                        <a:pt x="993744" y="297774"/>
                        <a:pt x="975676" y="278755"/>
                        <a:pt x="950000" y="274000"/>
                      </a:cubicBezTo>
                      <a:lnTo>
                        <a:pt x="700851" y="274000"/>
                      </a:lnTo>
                      <a:cubicBezTo>
                        <a:pt x="700851" y="274000"/>
                        <a:pt x="689440" y="267343"/>
                        <a:pt x="689440" y="267343"/>
                      </a:cubicBezTo>
                      <a:lnTo>
                        <a:pt x="585786" y="163690"/>
                      </a:lnTo>
                      <a:cubicBezTo>
                        <a:pt x="583884" y="161788"/>
                        <a:pt x="582933" y="161788"/>
                        <a:pt x="581031" y="162739"/>
                      </a:cubicBezTo>
                      <a:cubicBezTo>
                        <a:pt x="570571" y="168444"/>
                        <a:pt x="550601" y="196973"/>
                        <a:pt x="539189" y="205531"/>
                      </a:cubicBezTo>
                      <a:lnTo>
                        <a:pt x="676126" y="342468"/>
                      </a:lnTo>
                      <a:lnTo>
                        <a:pt x="823524" y="342468"/>
                      </a:lnTo>
                      <a:cubicBezTo>
                        <a:pt x="832082" y="344370"/>
                        <a:pt x="838739" y="348174"/>
                        <a:pt x="840641" y="356733"/>
                      </a:cubicBezTo>
                      <a:cubicBezTo>
                        <a:pt x="837788" y="407133"/>
                        <a:pt x="845396" y="464190"/>
                        <a:pt x="840641" y="513640"/>
                      </a:cubicBezTo>
                      <a:cubicBezTo>
                        <a:pt x="835886" y="563089"/>
                        <a:pt x="833984" y="531708"/>
                        <a:pt x="821622" y="532659"/>
                      </a:cubicBezTo>
                      <a:cubicBezTo>
                        <a:pt x="777878" y="537413"/>
                        <a:pt x="678979" y="511738"/>
                        <a:pt x="669470" y="573550"/>
                      </a:cubicBezTo>
                      <a:close/>
                      <a:moveTo>
                        <a:pt x="275776" y="635362"/>
                      </a:moveTo>
                      <a:lnTo>
                        <a:pt x="275776" y="823650"/>
                      </a:lnTo>
                      <a:lnTo>
                        <a:pt x="360410" y="823650"/>
                      </a:lnTo>
                      <a:lnTo>
                        <a:pt x="360410" y="573550"/>
                      </a:lnTo>
                      <a:cubicBezTo>
                        <a:pt x="360410" y="573550"/>
                        <a:pt x="355656" y="561187"/>
                        <a:pt x="354705" y="559285"/>
                      </a:cubicBezTo>
                      <a:cubicBezTo>
                        <a:pt x="348048" y="546923"/>
                        <a:pt x="332833" y="535512"/>
                        <a:pt x="318569" y="532659"/>
                      </a:cubicBezTo>
                      <a:cubicBezTo>
                        <a:pt x="270070" y="525051"/>
                        <a:pt x="206357" y="537413"/>
                        <a:pt x="155956" y="532659"/>
                      </a:cubicBezTo>
                      <a:cubicBezTo>
                        <a:pt x="105556" y="527904"/>
                        <a:pt x="136937" y="526002"/>
                        <a:pt x="136937" y="515542"/>
                      </a:cubicBezTo>
                      <a:lnTo>
                        <a:pt x="136937" y="361487"/>
                      </a:lnTo>
                      <a:lnTo>
                        <a:pt x="171171" y="361487"/>
                      </a:lnTo>
                      <a:lnTo>
                        <a:pt x="171171" y="498424"/>
                      </a:lnTo>
                      <a:lnTo>
                        <a:pt x="394645" y="498424"/>
                      </a:lnTo>
                      <a:lnTo>
                        <a:pt x="394645" y="429956"/>
                      </a:lnTo>
                      <a:lnTo>
                        <a:pt x="256757" y="429956"/>
                      </a:lnTo>
                      <a:cubicBezTo>
                        <a:pt x="248198" y="429956"/>
                        <a:pt x="242493" y="421398"/>
                        <a:pt x="240591" y="413790"/>
                      </a:cubicBezTo>
                      <a:cubicBezTo>
                        <a:pt x="231081" y="369095"/>
                        <a:pt x="263414" y="281608"/>
                        <a:pt x="192092" y="274951"/>
                      </a:cubicBezTo>
                      <a:cubicBezTo>
                        <a:pt x="120771" y="268294"/>
                        <a:pt x="105556" y="272098"/>
                        <a:pt x="79880" y="274951"/>
                      </a:cubicBezTo>
                      <a:cubicBezTo>
                        <a:pt x="54204" y="277804"/>
                        <a:pt x="37087" y="298725"/>
                        <a:pt x="34234" y="322498"/>
                      </a:cubicBezTo>
                      <a:cubicBezTo>
                        <a:pt x="26627" y="400476"/>
                        <a:pt x="39940" y="490817"/>
                        <a:pt x="34234" y="569746"/>
                      </a:cubicBezTo>
                      <a:cubicBezTo>
                        <a:pt x="38038" y="602078"/>
                        <a:pt x="59910" y="616343"/>
                        <a:pt x="91291" y="619195"/>
                      </a:cubicBezTo>
                      <a:cubicBezTo>
                        <a:pt x="146446" y="622999"/>
                        <a:pt x="206357" y="616343"/>
                        <a:pt x="262463" y="619195"/>
                      </a:cubicBezTo>
                      <a:cubicBezTo>
                        <a:pt x="269119" y="620146"/>
                        <a:pt x="274825" y="630607"/>
                        <a:pt x="275776" y="636312"/>
                      </a:cubicBezTo>
                      <a:close/>
                    </a:path>
                  </a:pathLst>
                </a:custGeom>
                <a:grpFill/>
                <a:ln w="9502" cap="flat">
                  <a:noFill/>
                  <a:prstDash val="solid"/>
                  <a:miter/>
                </a:ln>
              </p:spPr>
              <p:txBody>
                <a:bodyPr rtlCol="0" anchor="ctr"/>
                <a:lstStyle/>
                <a:p>
                  <a:endParaRPr lang="de-DE" dirty="0"/>
                </a:p>
              </p:txBody>
            </p:sp>
            <p:sp>
              <p:nvSpPr>
                <p:cNvPr id="16" name="Freeform 57">
                  <a:extLst>
                    <a:ext uri="{FF2B5EF4-FFF2-40B4-BE49-F238E27FC236}">
                      <a16:creationId xmlns:a16="http://schemas.microsoft.com/office/drawing/2014/main" id="{62100E6D-4A86-680B-F4AB-EB5D4347BA1C}"/>
                    </a:ext>
                  </a:extLst>
                </p:cNvPr>
                <p:cNvSpPr/>
                <p:nvPr/>
              </p:nvSpPr>
              <p:spPr>
                <a:xfrm>
                  <a:off x="6027918" y="2862443"/>
                  <a:ext cx="449884" cy="361328"/>
                </a:xfrm>
                <a:custGeom>
                  <a:avLst/>
                  <a:gdLst>
                    <a:gd name="connsiteX0" fmla="*/ 405903 w 449884"/>
                    <a:gd name="connsiteY0" fmla="*/ 0 h 361328"/>
                    <a:gd name="connsiteX1" fmla="*/ 447745 w 449884"/>
                    <a:gd name="connsiteY1" fmla="*/ 45646 h 361328"/>
                    <a:gd name="connsiteX2" fmla="*/ 447745 w 449884"/>
                    <a:gd name="connsiteY2" fmla="*/ 192092 h 361328"/>
                    <a:gd name="connsiteX3" fmla="*/ 404952 w 449884"/>
                    <a:gd name="connsiteY3" fmla="*/ 239640 h 361328"/>
                    <a:gd name="connsiteX4" fmla="*/ 216664 w 449884"/>
                    <a:gd name="connsiteY4" fmla="*/ 239640 h 361328"/>
                    <a:gd name="connsiteX5" fmla="*/ 98746 w 449884"/>
                    <a:gd name="connsiteY5" fmla="*/ 357558 h 361328"/>
                    <a:gd name="connsiteX6" fmla="*/ 70217 w 449884"/>
                    <a:gd name="connsiteY6" fmla="*/ 348048 h 361328"/>
                    <a:gd name="connsiteX7" fmla="*/ 70217 w 449884"/>
                    <a:gd name="connsiteY7" fmla="*/ 240591 h 361328"/>
                    <a:gd name="connsiteX8" fmla="*/ 40738 w 449884"/>
                    <a:gd name="connsiteY8" fmla="*/ 240591 h 361328"/>
                    <a:gd name="connsiteX9" fmla="*/ 1749 w 449884"/>
                    <a:gd name="connsiteY9" fmla="*/ 196847 h 361328"/>
                    <a:gd name="connsiteX10" fmla="*/ 1749 w 449884"/>
                    <a:gd name="connsiteY10" fmla="*/ 50400 h 361328"/>
                    <a:gd name="connsiteX11" fmla="*/ 43591 w 449884"/>
                    <a:gd name="connsiteY11" fmla="*/ 951 h 361328"/>
                    <a:gd name="connsiteX12" fmla="*/ 405903 w 449884"/>
                    <a:gd name="connsiteY12" fmla="*/ 951 h 361328"/>
                    <a:gd name="connsiteX13" fmla="*/ 103501 w 449884"/>
                    <a:gd name="connsiteY13" fmla="*/ 217768 h 361328"/>
                    <a:gd name="connsiteX14" fmla="*/ 103501 w 449884"/>
                    <a:gd name="connsiteY14" fmla="*/ 299550 h 361328"/>
                    <a:gd name="connsiteX15" fmla="*/ 109206 w 449884"/>
                    <a:gd name="connsiteY15" fmla="*/ 296697 h 361328"/>
                    <a:gd name="connsiteX16" fmla="*/ 193841 w 449884"/>
                    <a:gd name="connsiteY16" fmla="*/ 212062 h 361328"/>
                    <a:gd name="connsiteX17" fmla="*/ 212860 w 449884"/>
                    <a:gd name="connsiteY17" fmla="*/ 205405 h 361328"/>
                    <a:gd name="connsiteX18" fmla="*/ 398296 w 449884"/>
                    <a:gd name="connsiteY18" fmla="*/ 205405 h 361328"/>
                    <a:gd name="connsiteX19" fmla="*/ 413511 w 449884"/>
                    <a:gd name="connsiteY19" fmla="*/ 186386 h 361328"/>
                    <a:gd name="connsiteX20" fmla="*/ 413511 w 449884"/>
                    <a:gd name="connsiteY20" fmla="*/ 53253 h 361328"/>
                    <a:gd name="connsiteX21" fmla="*/ 403050 w 449884"/>
                    <a:gd name="connsiteY21" fmla="*/ 36136 h 361328"/>
                    <a:gd name="connsiteX22" fmla="*/ 53100 w 449884"/>
                    <a:gd name="connsiteY22" fmla="*/ 34234 h 361328"/>
                    <a:gd name="connsiteX23" fmla="*/ 35983 w 449884"/>
                    <a:gd name="connsiteY23" fmla="*/ 51351 h 361328"/>
                    <a:gd name="connsiteX24" fmla="*/ 35983 w 449884"/>
                    <a:gd name="connsiteY24" fmla="*/ 191141 h 361328"/>
                    <a:gd name="connsiteX25" fmla="*/ 103501 w 449884"/>
                    <a:gd name="connsiteY25" fmla="*/ 217768 h 3613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449884" h="361328">
                      <a:moveTo>
                        <a:pt x="405903" y="0"/>
                      </a:moveTo>
                      <a:cubicBezTo>
                        <a:pt x="426824" y="6657"/>
                        <a:pt x="444892" y="22823"/>
                        <a:pt x="447745" y="45646"/>
                      </a:cubicBezTo>
                      <a:cubicBezTo>
                        <a:pt x="450598" y="68468"/>
                        <a:pt x="450598" y="160711"/>
                        <a:pt x="447745" y="192092"/>
                      </a:cubicBezTo>
                      <a:cubicBezTo>
                        <a:pt x="444892" y="223474"/>
                        <a:pt x="428726" y="235836"/>
                        <a:pt x="404952" y="239640"/>
                      </a:cubicBezTo>
                      <a:lnTo>
                        <a:pt x="216664" y="239640"/>
                      </a:lnTo>
                      <a:cubicBezTo>
                        <a:pt x="216664" y="239640"/>
                        <a:pt x="98746" y="357558"/>
                        <a:pt x="98746" y="357558"/>
                      </a:cubicBezTo>
                      <a:cubicBezTo>
                        <a:pt x="91138" y="367067"/>
                        <a:pt x="70217" y="356607"/>
                        <a:pt x="70217" y="348048"/>
                      </a:cubicBezTo>
                      <a:lnTo>
                        <a:pt x="70217" y="240591"/>
                      </a:lnTo>
                      <a:lnTo>
                        <a:pt x="40738" y="240591"/>
                      </a:lnTo>
                      <a:cubicBezTo>
                        <a:pt x="25523" y="240591"/>
                        <a:pt x="1749" y="212062"/>
                        <a:pt x="1749" y="196847"/>
                      </a:cubicBezTo>
                      <a:cubicBezTo>
                        <a:pt x="3651" y="150250"/>
                        <a:pt x="-3006" y="96997"/>
                        <a:pt x="1749" y="50400"/>
                      </a:cubicBezTo>
                      <a:cubicBezTo>
                        <a:pt x="3651" y="24725"/>
                        <a:pt x="20768" y="8559"/>
                        <a:pt x="43591" y="951"/>
                      </a:cubicBezTo>
                      <a:lnTo>
                        <a:pt x="405903" y="951"/>
                      </a:lnTo>
                      <a:close/>
                      <a:moveTo>
                        <a:pt x="103501" y="217768"/>
                      </a:moveTo>
                      <a:lnTo>
                        <a:pt x="103501" y="299550"/>
                      </a:lnTo>
                      <a:cubicBezTo>
                        <a:pt x="107304" y="299550"/>
                        <a:pt x="107304" y="297648"/>
                        <a:pt x="109206" y="296697"/>
                      </a:cubicBezTo>
                      <a:cubicBezTo>
                        <a:pt x="137735" y="274825"/>
                        <a:pt x="165313" y="232983"/>
                        <a:pt x="193841" y="212062"/>
                      </a:cubicBezTo>
                      <a:cubicBezTo>
                        <a:pt x="222370" y="191141"/>
                        <a:pt x="204302" y="205405"/>
                        <a:pt x="212860" y="205405"/>
                      </a:cubicBezTo>
                      <a:cubicBezTo>
                        <a:pt x="271819" y="200651"/>
                        <a:pt x="338386" y="209209"/>
                        <a:pt x="398296" y="205405"/>
                      </a:cubicBezTo>
                      <a:cubicBezTo>
                        <a:pt x="408756" y="203504"/>
                        <a:pt x="412560" y="196847"/>
                        <a:pt x="413511" y="186386"/>
                      </a:cubicBezTo>
                      <a:cubicBezTo>
                        <a:pt x="416364" y="155005"/>
                        <a:pt x="417315" y="83684"/>
                        <a:pt x="413511" y="53253"/>
                      </a:cubicBezTo>
                      <a:cubicBezTo>
                        <a:pt x="409707" y="22823"/>
                        <a:pt x="410658" y="38989"/>
                        <a:pt x="403050" y="36136"/>
                      </a:cubicBezTo>
                      <a:lnTo>
                        <a:pt x="53100" y="34234"/>
                      </a:lnTo>
                      <a:cubicBezTo>
                        <a:pt x="42640" y="36136"/>
                        <a:pt x="37885" y="40891"/>
                        <a:pt x="35983" y="51351"/>
                      </a:cubicBezTo>
                      <a:cubicBezTo>
                        <a:pt x="30278" y="93193"/>
                        <a:pt x="39787" y="148348"/>
                        <a:pt x="35983" y="191141"/>
                      </a:cubicBezTo>
                      <a:cubicBezTo>
                        <a:pt x="40738" y="219670"/>
                        <a:pt x="97795" y="191141"/>
                        <a:pt x="103501" y="217768"/>
                      </a:cubicBezTo>
                      <a:close/>
                    </a:path>
                  </a:pathLst>
                </a:custGeom>
                <a:grpFill/>
                <a:ln w="9502" cap="flat">
                  <a:noFill/>
                  <a:prstDash val="solid"/>
                  <a:miter/>
                </a:ln>
              </p:spPr>
              <p:txBody>
                <a:bodyPr rtlCol="0" anchor="ctr"/>
                <a:lstStyle/>
                <a:p>
                  <a:endParaRPr lang="de-DE" dirty="0"/>
                </a:p>
              </p:txBody>
            </p:sp>
            <p:sp>
              <p:nvSpPr>
                <p:cNvPr id="17" name="Freeform 58">
                  <a:extLst>
                    <a:ext uri="{FF2B5EF4-FFF2-40B4-BE49-F238E27FC236}">
                      <a16:creationId xmlns:a16="http://schemas.microsoft.com/office/drawing/2014/main" id="{804EB5F0-CC43-5001-C3BB-0274E4D53BCC}"/>
                    </a:ext>
                  </a:extLst>
                </p:cNvPr>
                <p:cNvSpPr/>
                <p:nvPr/>
              </p:nvSpPr>
              <p:spPr>
                <a:xfrm>
                  <a:off x="6097184" y="2999380"/>
                  <a:ext cx="310010" cy="34234"/>
                </a:xfrm>
                <a:custGeom>
                  <a:avLst/>
                  <a:gdLst>
                    <a:gd name="connsiteX0" fmla="*/ 0 w 310010"/>
                    <a:gd name="connsiteY0" fmla="*/ 0 h 34234"/>
                    <a:gd name="connsiteX1" fmla="*/ 310010 w 310010"/>
                    <a:gd name="connsiteY1" fmla="*/ 0 h 34234"/>
                    <a:gd name="connsiteX2" fmla="*/ 310010 w 310010"/>
                    <a:gd name="connsiteY2" fmla="*/ 34234 h 34234"/>
                    <a:gd name="connsiteX3" fmla="*/ 0 w 310010"/>
                    <a:gd name="connsiteY3" fmla="*/ 34234 h 34234"/>
                  </a:gdLst>
                  <a:ahLst/>
                  <a:cxnLst>
                    <a:cxn ang="0">
                      <a:pos x="connsiteX0" y="connsiteY0"/>
                    </a:cxn>
                    <a:cxn ang="0">
                      <a:pos x="connsiteX1" y="connsiteY1"/>
                    </a:cxn>
                    <a:cxn ang="0">
                      <a:pos x="connsiteX2" y="connsiteY2"/>
                    </a:cxn>
                    <a:cxn ang="0">
                      <a:pos x="connsiteX3" y="connsiteY3"/>
                    </a:cxn>
                  </a:cxnLst>
                  <a:rect l="l" t="t" r="r" b="b"/>
                  <a:pathLst>
                    <a:path w="310010" h="34234">
                      <a:moveTo>
                        <a:pt x="0" y="0"/>
                      </a:moveTo>
                      <a:lnTo>
                        <a:pt x="310010" y="0"/>
                      </a:lnTo>
                      <a:lnTo>
                        <a:pt x="310010" y="34234"/>
                      </a:lnTo>
                      <a:lnTo>
                        <a:pt x="0" y="34234"/>
                      </a:lnTo>
                      <a:close/>
                    </a:path>
                  </a:pathLst>
                </a:custGeom>
                <a:grpFill/>
                <a:ln w="9502" cap="flat">
                  <a:noFill/>
                  <a:prstDash val="solid"/>
                  <a:miter/>
                </a:ln>
              </p:spPr>
              <p:txBody>
                <a:bodyPr rtlCol="0" anchor="ctr"/>
                <a:lstStyle/>
                <a:p>
                  <a:endParaRPr lang="de-DE" dirty="0"/>
                </a:p>
              </p:txBody>
            </p:sp>
            <p:sp>
              <p:nvSpPr>
                <p:cNvPr id="18" name="Freeform 59">
                  <a:extLst>
                    <a:ext uri="{FF2B5EF4-FFF2-40B4-BE49-F238E27FC236}">
                      <a16:creationId xmlns:a16="http://schemas.microsoft.com/office/drawing/2014/main" id="{4140557B-ACF5-37E2-AE98-D3BB33EFE7C4}"/>
                    </a:ext>
                  </a:extLst>
                </p:cNvPr>
                <p:cNvSpPr/>
                <p:nvPr/>
              </p:nvSpPr>
              <p:spPr>
                <a:xfrm>
                  <a:off x="6234121" y="2930912"/>
                  <a:ext cx="173072" cy="34234"/>
                </a:xfrm>
                <a:custGeom>
                  <a:avLst/>
                  <a:gdLst>
                    <a:gd name="connsiteX0" fmla="*/ 173073 w 173072"/>
                    <a:gd name="connsiteY0" fmla="*/ 0 h 34234"/>
                    <a:gd name="connsiteX1" fmla="*/ 173073 w 173072"/>
                    <a:gd name="connsiteY1" fmla="*/ 34234 h 34234"/>
                    <a:gd name="connsiteX2" fmla="*/ 0 w 173072"/>
                    <a:gd name="connsiteY2" fmla="*/ 34234 h 34234"/>
                    <a:gd name="connsiteX3" fmla="*/ 0 w 173072"/>
                    <a:gd name="connsiteY3" fmla="*/ 2853 h 34234"/>
                    <a:gd name="connsiteX4" fmla="*/ 2853 w 173072"/>
                    <a:gd name="connsiteY4" fmla="*/ 0 h 34234"/>
                    <a:gd name="connsiteX5" fmla="*/ 173073 w 173072"/>
                    <a:gd name="connsiteY5" fmla="*/ 0 h 342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3072" h="34234">
                      <a:moveTo>
                        <a:pt x="173073" y="0"/>
                      </a:moveTo>
                      <a:lnTo>
                        <a:pt x="173073" y="34234"/>
                      </a:lnTo>
                      <a:lnTo>
                        <a:pt x="0" y="34234"/>
                      </a:lnTo>
                      <a:lnTo>
                        <a:pt x="0" y="2853"/>
                      </a:lnTo>
                      <a:lnTo>
                        <a:pt x="2853" y="0"/>
                      </a:lnTo>
                      <a:lnTo>
                        <a:pt x="173073" y="0"/>
                      </a:lnTo>
                      <a:close/>
                    </a:path>
                  </a:pathLst>
                </a:custGeom>
                <a:grpFill/>
                <a:ln w="9502" cap="flat">
                  <a:noFill/>
                  <a:prstDash val="solid"/>
                  <a:miter/>
                </a:ln>
              </p:spPr>
              <p:txBody>
                <a:bodyPr rtlCol="0" anchor="ctr"/>
                <a:lstStyle/>
                <a:p>
                  <a:endParaRPr lang="de-DE" dirty="0"/>
                </a:p>
              </p:txBody>
            </p:sp>
            <p:sp>
              <p:nvSpPr>
                <p:cNvPr id="19" name="Freeform 60">
                  <a:extLst>
                    <a:ext uri="{FF2B5EF4-FFF2-40B4-BE49-F238E27FC236}">
                      <a16:creationId xmlns:a16="http://schemas.microsoft.com/office/drawing/2014/main" id="{22D1175C-54F7-A901-469B-6EEE870AFCE7}"/>
                    </a:ext>
                  </a:extLst>
                </p:cNvPr>
                <p:cNvSpPr/>
                <p:nvPr/>
              </p:nvSpPr>
              <p:spPr>
                <a:xfrm>
                  <a:off x="6097184" y="2930912"/>
                  <a:ext cx="102702" cy="34234"/>
                </a:xfrm>
                <a:custGeom>
                  <a:avLst/>
                  <a:gdLst>
                    <a:gd name="connsiteX0" fmla="*/ 0 w 102702"/>
                    <a:gd name="connsiteY0" fmla="*/ 0 h 34234"/>
                    <a:gd name="connsiteX1" fmla="*/ 102703 w 102702"/>
                    <a:gd name="connsiteY1" fmla="*/ 0 h 34234"/>
                    <a:gd name="connsiteX2" fmla="*/ 102703 w 102702"/>
                    <a:gd name="connsiteY2" fmla="*/ 34234 h 34234"/>
                    <a:gd name="connsiteX3" fmla="*/ 0 w 102702"/>
                    <a:gd name="connsiteY3" fmla="*/ 34234 h 34234"/>
                  </a:gdLst>
                  <a:ahLst/>
                  <a:cxnLst>
                    <a:cxn ang="0">
                      <a:pos x="connsiteX0" y="connsiteY0"/>
                    </a:cxn>
                    <a:cxn ang="0">
                      <a:pos x="connsiteX1" y="connsiteY1"/>
                    </a:cxn>
                    <a:cxn ang="0">
                      <a:pos x="connsiteX2" y="connsiteY2"/>
                    </a:cxn>
                    <a:cxn ang="0">
                      <a:pos x="connsiteX3" y="connsiteY3"/>
                    </a:cxn>
                  </a:cxnLst>
                  <a:rect l="l" t="t" r="r" b="b"/>
                  <a:pathLst>
                    <a:path w="102702" h="34234">
                      <a:moveTo>
                        <a:pt x="0" y="0"/>
                      </a:moveTo>
                      <a:lnTo>
                        <a:pt x="102703" y="0"/>
                      </a:lnTo>
                      <a:lnTo>
                        <a:pt x="102703" y="34234"/>
                      </a:lnTo>
                      <a:lnTo>
                        <a:pt x="0" y="34234"/>
                      </a:lnTo>
                      <a:close/>
                    </a:path>
                  </a:pathLst>
                </a:custGeom>
                <a:grpFill/>
                <a:ln w="9502" cap="flat">
                  <a:noFill/>
                  <a:prstDash val="solid"/>
                  <a:miter/>
                </a:ln>
              </p:spPr>
              <p:txBody>
                <a:bodyPr rtlCol="0" anchor="ctr"/>
                <a:lstStyle/>
                <a:p>
                  <a:endParaRPr lang="de-DE" dirty="0"/>
                </a:p>
              </p:txBody>
            </p:sp>
          </p:grpSp>
        </p:grpSp>
      </p:grpSp>
      <p:sp>
        <p:nvSpPr>
          <p:cNvPr id="21" name="Textplatzhalter 20">
            <a:extLst>
              <a:ext uri="{FF2B5EF4-FFF2-40B4-BE49-F238E27FC236}">
                <a16:creationId xmlns:a16="http://schemas.microsoft.com/office/drawing/2014/main" id="{DA605D3A-6B09-B955-E34F-0427BA615E69}"/>
              </a:ext>
            </a:extLst>
          </p:cNvPr>
          <p:cNvSpPr>
            <a:spLocks noGrp="1"/>
          </p:cNvSpPr>
          <p:nvPr>
            <p:ph type="body" sz="quarter" idx="61"/>
          </p:nvPr>
        </p:nvSpPr>
        <p:spPr/>
        <p:txBody>
          <a:bodyPr/>
          <a:lstStyle/>
          <a:p>
            <a:r>
              <a:rPr lang="de-DE" dirty="0"/>
              <a:t>Wichtige Begriffe</a:t>
            </a:r>
            <a:endParaRPr lang="de-DE" dirty="0"/>
          </a:p>
        </p:txBody>
      </p:sp>
    </p:spTree>
    <p:extLst>
      <p:ext uri="{BB962C8B-B14F-4D97-AF65-F5344CB8AC3E}">
        <p14:creationId xmlns:p14="http://schemas.microsoft.com/office/powerpoint/2010/main" val="48291553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1CF1E84-5724-4B32-DC8B-8C2259222EDB}"/>
              </a:ext>
            </a:extLst>
          </p:cNvPr>
          <p:cNvSpPr>
            <a:spLocks noGrp="1"/>
          </p:cNvSpPr>
          <p:nvPr>
            <p:ph type="body" sz="quarter" idx="49"/>
          </p:nvPr>
        </p:nvSpPr>
        <p:spPr/>
        <p:txBody>
          <a:bodyPr/>
          <a:lstStyle/>
          <a:p>
            <a:endParaRPr lang="de-DE"/>
          </a:p>
        </p:txBody>
      </p:sp>
      <p:sp>
        <p:nvSpPr>
          <p:cNvPr id="3" name="Text Placeholder 2">
            <a:extLst>
              <a:ext uri="{FF2B5EF4-FFF2-40B4-BE49-F238E27FC236}">
                <a16:creationId xmlns:a16="http://schemas.microsoft.com/office/drawing/2014/main" id="{9EFA0D3F-4DD6-71BE-1CC8-B7CA7456359F}"/>
              </a:ext>
            </a:extLst>
          </p:cNvPr>
          <p:cNvSpPr>
            <a:spLocks noGrp="1"/>
          </p:cNvSpPr>
          <p:nvPr>
            <p:ph type="body" sz="quarter" idx="50"/>
          </p:nvPr>
        </p:nvSpPr>
        <p:spPr/>
        <p:txBody>
          <a:bodyPr/>
          <a:lstStyle/>
          <a:p>
            <a:endParaRPr lang="de-DE"/>
          </a:p>
        </p:txBody>
      </p:sp>
      <p:sp>
        <p:nvSpPr>
          <p:cNvPr id="4" name="Text Placeholder 3">
            <a:extLst>
              <a:ext uri="{FF2B5EF4-FFF2-40B4-BE49-F238E27FC236}">
                <a16:creationId xmlns:a16="http://schemas.microsoft.com/office/drawing/2014/main" id="{03AE3E7D-491F-4104-289D-56675F5D0A9E}"/>
              </a:ext>
            </a:extLst>
          </p:cNvPr>
          <p:cNvSpPr>
            <a:spLocks noGrp="1"/>
          </p:cNvSpPr>
          <p:nvPr>
            <p:ph type="body" sz="quarter" idx="61"/>
          </p:nvPr>
        </p:nvSpPr>
        <p:spPr/>
        <p:txBody>
          <a:bodyPr/>
          <a:lstStyle/>
          <a:p>
            <a:r>
              <a:rPr lang="de-DE" dirty="0"/>
              <a:t>Ihre persönliche Situation</a:t>
            </a:r>
          </a:p>
        </p:txBody>
      </p:sp>
      <p:sp>
        <p:nvSpPr>
          <p:cNvPr id="5" name="Text Placeholder 4">
            <a:extLst>
              <a:ext uri="{FF2B5EF4-FFF2-40B4-BE49-F238E27FC236}">
                <a16:creationId xmlns:a16="http://schemas.microsoft.com/office/drawing/2014/main" id="{2170FCE6-E691-00B9-9D4D-D20975EC4A8A}"/>
              </a:ext>
            </a:extLst>
          </p:cNvPr>
          <p:cNvSpPr>
            <a:spLocks noGrp="1"/>
          </p:cNvSpPr>
          <p:nvPr>
            <p:ph type="body" sz="quarter" idx="64"/>
          </p:nvPr>
        </p:nvSpPr>
        <p:spPr/>
        <p:txBody>
          <a:bodyPr/>
          <a:lstStyle/>
          <a:p>
            <a:pPr marL="0" indent="0">
              <a:buNone/>
            </a:pPr>
            <a:r>
              <a:rPr lang="de-DE" dirty="0"/>
              <a:t>Nehmen Sie sich vorab fünf Minuten Zeit zum Nachdenken. Ihre Antworten helfen Ihnen, realistische nächste Schritte zu wählen.</a:t>
            </a:r>
            <a:endParaRPr lang="de-DE" b="1" dirty="0"/>
          </a:p>
          <a:p>
            <a:pPr marL="0" indent="0">
              <a:lnSpc>
                <a:spcPts val="1220"/>
              </a:lnSpc>
              <a:buNone/>
            </a:pPr>
            <a:endParaRPr lang="de-DE" sz="1025" b="1" dirty="0">
              <a:solidFill>
                <a:srgbClr val="4763AE"/>
              </a:solidFill>
            </a:endParaRPr>
          </a:p>
          <a:p>
            <a:pPr marL="0" indent="0">
              <a:buNone/>
            </a:pPr>
            <a:r>
              <a:rPr lang="de-DE" sz="1400" b="1" dirty="0">
                <a:solidFill>
                  <a:srgbClr val="4763AE"/>
                </a:solidFill>
              </a:rPr>
              <a:t>1. Einkommensmuster </a:t>
            </a:r>
            <a:br>
              <a:rPr lang="de-DE" dirty="0"/>
            </a:br>
            <a:endParaRPr lang="de-DE" dirty="0"/>
          </a:p>
          <a:p>
            <a:pPr marL="0" indent="0">
              <a:buNone/>
            </a:pPr>
            <a:r>
              <a:rPr lang="de-DE" dirty="0"/>
              <a:t>Ist Ihr Einkommen überwiegend stabil, unregelmäßig oder fest (z. B. Rente)?</a:t>
            </a:r>
            <a:br>
              <a:rPr lang="de-DE" dirty="0"/>
            </a:br>
            <a:br>
              <a:rPr lang="de-DE" dirty="0"/>
            </a:br>
            <a:r>
              <a:rPr lang="de-DE" dirty="0"/>
              <a:t>Mein Einkommensmuster: _______________________________</a:t>
            </a:r>
          </a:p>
          <a:p>
            <a:pPr marL="0" indent="0">
              <a:lnSpc>
                <a:spcPts val="1220"/>
              </a:lnSpc>
              <a:buNone/>
            </a:pPr>
            <a:endParaRPr lang="de-DE" dirty="0" sz="1025"/>
          </a:p>
          <a:p>
            <a:pPr marL="0" lvl="0" indent="0">
              <a:buNone/>
            </a:pPr>
            <a:r>
              <a:rPr lang="de-DE" sz="1400" b="1" dirty="0">
                <a:solidFill>
                  <a:srgbClr val="4763AE"/>
                </a:solidFill>
              </a:rPr>
              <a:t>2. Notgroschen (Puffer) </a:t>
            </a:r>
            <a:br>
              <a:rPr lang="de-DE" dirty="0"/>
            </a:br>
            <a:endParaRPr lang="de-DE" dirty="0"/>
          </a:p>
          <a:p>
            <a:pPr marL="0" lvl="0" indent="0">
              <a:buNone/>
            </a:pPr>
            <a:r>
              <a:rPr lang="de-DE" dirty="0"/>
              <a:t>Könnten Sie etwas Unerwartetes ohne Stress bezahlen?</a:t>
            </a:r>
            <a:br>
              <a:rPr lang="de-DE" dirty="0"/>
            </a:br>
            <a:r>
              <a:rPr lang="de-DE" dirty="0"/>
              <a:t>Mein Notgroschen beträgt heute etwa: __________________</a:t>
            </a:r>
          </a:p>
          <a:p>
            <a:pPr marL="0" lvl="0" indent="0">
              <a:lnSpc>
                <a:spcPts val="1220"/>
              </a:lnSpc>
              <a:buNone/>
            </a:pPr>
            <a:endParaRPr lang="de-DE" b="1" dirty="0" sz="1025"/>
          </a:p>
          <a:p>
            <a:pPr marL="0" lvl="0" indent="0">
              <a:buNone/>
            </a:pPr>
            <a:r>
              <a:rPr lang="de-DE" sz="1400" b="1" dirty="0">
                <a:solidFill>
                  <a:srgbClr val="4763AE"/>
                </a:solidFill>
              </a:rPr>
              <a:t>3. Ziele und Anlagehorizont</a:t>
            </a:r>
          </a:p>
          <a:p>
            <a:pPr marL="0" indent="0">
              <a:buNone/>
            </a:pPr>
            <a:br>
              <a:rPr lang="de-DE" dirty="0"/>
            </a:br>
            <a:r>
              <a:rPr lang="de-DE" dirty="0"/>
              <a:t> Notieren Sie ein Ziel pro Zeitraum: </a:t>
            </a:r>
            <a:br>
              <a:rPr lang="de-DE" dirty="0"/>
            </a:br>
            <a:endParaRPr lang="de-DE" dirty="0"/>
          </a:p>
          <a:p>
            <a:r>
              <a:rPr lang="de-DE" dirty="0"/>
              <a:t>Kurzfristig (0–2 Jahre): ___________________________ </a:t>
            </a:r>
            <a:br>
              <a:rPr lang="de-DE" dirty="0"/>
            </a:br>
            <a:endParaRPr lang="de-DE" dirty="0"/>
          </a:p>
          <a:p>
            <a:r>
              <a:rPr lang="de-DE" dirty="0"/>
              <a:t>Mittelfristig (2–5 Jahre): _________________________ </a:t>
            </a:r>
            <a:br>
              <a:rPr lang="de-DE" dirty="0"/>
            </a:br>
            <a:endParaRPr lang="de-DE" dirty="0"/>
          </a:p>
          <a:p>
            <a:r>
              <a:rPr lang="de-DE" dirty="0"/>
              <a:t>Langfristig (ab 5 Jahren): ____________________________</a:t>
            </a:r>
          </a:p>
          <a:p>
            <a:pPr marL="0" lvl="0" indent="0">
              <a:lnSpc>
                <a:spcPts val="1220"/>
              </a:lnSpc>
              <a:buNone/>
            </a:pPr>
            <a:endParaRPr lang="de-DE" b="1" dirty="0" sz="1025"/>
          </a:p>
          <a:p>
            <a:pPr marL="0" lvl="0" indent="0">
              <a:buNone/>
            </a:pPr>
            <a:r>
              <a:rPr lang="de-DE" sz="1400" b="1" dirty="0">
                <a:solidFill>
                  <a:srgbClr val="4763AE"/>
                </a:solidFill>
              </a:rPr>
              <a:t>4. Risikoempfinden (Ihr Gefühl zählt)</a:t>
            </a:r>
            <a:endParaRPr lang="de-DE" sz="1400" b="1" dirty="0">
              <a:solidFill>
                <a:srgbClr val="4763AE"/>
              </a:solidFill>
            </a:endParaRPr>
          </a:p>
          <a:p>
            <a:pPr marL="0" lvl="0" indent="0">
              <a:buNone/>
            </a:pPr>
            <a:br>
              <a:rPr lang="de-DE" dirty="0"/>
            </a:br>
            <a:r>
              <a:rPr lang="de-DE" dirty="0"/>
              <a:t>Wenn Sie ans Investieren denken, fühlen Sie sich überwiegend:</a:t>
            </a:r>
            <a:br>
              <a:rPr lang="de-DE" dirty="0"/>
            </a:br>
            <a:r>
              <a:rPr lang="de-DE" dirty="0"/>
              <a:t>☐ ruhig ☐ unsicher ☐ ängstlich ☐ neugierig</a:t>
            </a:r>
            <a:br>
              <a:rPr lang="de-DE" dirty="0"/>
            </a:br>
            <a:endParaRPr lang="de-DE" dirty="0"/>
          </a:p>
          <a:p>
            <a:pPr marL="0" lvl="0" indent="0">
              <a:buNone/>
            </a:pPr>
            <a:r>
              <a:rPr lang="de-DE" dirty="0"/>
              <a:t>Was ist Ihre größte Sorge? __________________________</a:t>
            </a:r>
          </a:p>
          <a:p>
            <a:pPr marL="0" lvl="0" indent="0">
              <a:lnSpc>
                <a:spcPts val="1220"/>
              </a:lnSpc>
              <a:buNone/>
            </a:pPr>
            <a:endParaRPr lang="de-DE" b="1" dirty="0" sz="1025"/>
          </a:p>
          <a:p>
            <a:pPr marL="0" lvl="0" indent="0">
              <a:buNone/>
            </a:pPr>
            <a:r>
              <a:rPr lang="de-DE" sz="1400" b="1" dirty="0">
                <a:solidFill>
                  <a:srgbClr val="4763AE"/>
                </a:solidFill>
              </a:rPr>
              <a:t>5. Werte und Präferenzen</a:t>
            </a:r>
          </a:p>
          <a:p>
            <a:pPr marL="0" lvl="0" indent="0">
              <a:buNone/>
            </a:pPr>
            <a:br>
              <a:rPr lang="de-DE" dirty="0"/>
            </a:br>
            <a:r>
              <a:rPr lang="de-DE" dirty="0"/>
              <a:t> Sollen Ihre Geldentscheidungen Ihre Werte widerspiegeln (z. B. Nachhaltigkeit)? </a:t>
            </a:r>
            <a:br>
              <a:rPr lang="de-DE" dirty="0"/>
            </a:br>
            <a:endParaRPr lang="de-DE" dirty="0"/>
          </a:p>
          <a:p>
            <a:pPr marL="0" lvl="0" indent="0">
              <a:buNone/>
            </a:pPr>
            <a:r>
              <a:rPr lang="de-DE" dirty="0"/>
              <a:t>Meine Präferenz: _____________________________________</a:t>
            </a:r>
          </a:p>
          <a:p>
            <a:pPr marL="0" lvl="0" indent="0">
              <a:lnSpc>
                <a:spcPts val="1220"/>
              </a:lnSpc>
              <a:buNone/>
            </a:pPr>
            <a:endParaRPr lang="de-DE" b="1" dirty="0" sz="1025"/>
          </a:p>
          <a:p>
            <a:pPr marL="0" lvl="0" indent="0">
              <a:lnSpc>
                <a:spcPts val="1220"/>
              </a:lnSpc>
              <a:buNone/>
            </a:pPr>
            <a:endParaRPr lang="de-DE" b="1" dirty="0" sz="1025"/>
          </a:p>
        </p:txBody>
      </p:sp>
    </p:spTree>
    <p:extLst>
      <p:ext uri="{BB962C8B-B14F-4D97-AF65-F5344CB8AC3E}">
        <p14:creationId xmlns:p14="http://schemas.microsoft.com/office/powerpoint/2010/main" val="44192671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C888414-5917-0435-98EB-D4F89288DB59}"/>
              </a:ext>
            </a:extLst>
          </p:cNvPr>
          <p:cNvSpPr>
            <a:spLocks noGrp="1"/>
          </p:cNvSpPr>
          <p:nvPr>
            <p:ph type="body" sz="quarter" idx="49"/>
          </p:nvPr>
        </p:nvSpPr>
        <p:spPr/>
        <p:txBody>
          <a:bodyPr/>
          <a:lstStyle/>
          <a:p>
            <a:endParaRPr lang="de-DE"/>
          </a:p>
        </p:txBody>
      </p:sp>
      <p:sp>
        <p:nvSpPr>
          <p:cNvPr id="3" name="Text Placeholder 2">
            <a:extLst>
              <a:ext uri="{FF2B5EF4-FFF2-40B4-BE49-F238E27FC236}">
                <a16:creationId xmlns:a16="http://schemas.microsoft.com/office/drawing/2014/main" id="{8E865E96-D216-3D42-3EB2-A5BAC926A55A}"/>
              </a:ext>
            </a:extLst>
          </p:cNvPr>
          <p:cNvSpPr>
            <a:spLocks noGrp="1"/>
          </p:cNvSpPr>
          <p:nvPr>
            <p:ph type="body" sz="quarter" idx="50"/>
          </p:nvPr>
        </p:nvSpPr>
        <p:spPr/>
        <p:txBody>
          <a:bodyPr/>
          <a:lstStyle/>
          <a:p>
            <a:endParaRPr lang="de-DE"/>
          </a:p>
        </p:txBody>
      </p:sp>
      <p:sp>
        <p:nvSpPr>
          <p:cNvPr id="4" name="Text Placeholder 3">
            <a:extLst>
              <a:ext uri="{FF2B5EF4-FFF2-40B4-BE49-F238E27FC236}">
                <a16:creationId xmlns:a16="http://schemas.microsoft.com/office/drawing/2014/main" id="{353FF331-FEEA-FCA7-6AFB-08A70628AC92}"/>
              </a:ext>
            </a:extLst>
          </p:cNvPr>
          <p:cNvSpPr>
            <a:spLocks noGrp="1"/>
          </p:cNvSpPr>
          <p:nvPr>
            <p:ph type="body" sz="quarter" idx="61"/>
          </p:nvPr>
        </p:nvSpPr>
        <p:spPr/>
        <p:txBody>
          <a:bodyPr/>
          <a:lstStyle/>
          <a:p>
            <a:r>
              <a:rPr lang="de-DE" dirty="0"/>
              <a:t>Glossar</a:t>
            </a:r>
          </a:p>
        </p:txBody>
      </p:sp>
      <p:sp>
        <p:nvSpPr>
          <p:cNvPr id="5" name="Text Placeholder 4">
            <a:extLst>
              <a:ext uri="{FF2B5EF4-FFF2-40B4-BE49-F238E27FC236}">
                <a16:creationId xmlns:a16="http://schemas.microsoft.com/office/drawing/2014/main" id="{227EB4E2-E0F6-FC6B-11D2-BF8175295B47}"/>
              </a:ext>
            </a:extLst>
          </p:cNvPr>
          <p:cNvSpPr>
            <a:spLocks noGrp="1"/>
          </p:cNvSpPr>
          <p:nvPr>
            <p:ph type="body" sz="quarter" idx="64"/>
          </p:nvPr>
        </p:nvSpPr>
        <p:spPr/>
        <p:txBody>
          <a:bodyPr/>
          <a:lstStyle/>
          <a:p>
            <a:pPr marL="0" indent="0">
              <a:lnSpc>
                <a:spcPts val="970"/>
              </a:lnSpc>
              <a:buNone/>
            </a:pPr>
            <a:r>
              <a:rPr lang="de-DE" b="1" dirty="0" sz="875"/>
              <a:t>Vermögensaufbau</a:t>
            </a:r>
            <a:r>
              <a:rPr lang="de-DE" dirty="0" sz="875"/>
              <a:t> – Die Phase, in der Sie durch Sparen und Investieren im Laufe der Zeit Vermögen aufbauen.</a:t>
            </a:r>
          </a:p>
          <a:p>
            <a:pPr marL="0" indent="0">
              <a:lnSpc>
                <a:spcPts val="488"/>
              </a:lnSpc>
              <a:buNone/>
            </a:pPr>
            <a:endParaRPr lang="de-DE" dirty="0" sz="400"/>
          </a:p>
          <a:p>
            <a:pPr marL="0" indent="0">
              <a:lnSpc>
                <a:spcPts val="970"/>
              </a:lnSpc>
              <a:spcBef>
                <a:spcPts val="995"/>
              </a:spcBef>
              <a:buNone/>
            </a:pPr>
            <a:r>
              <a:rPr lang="de-DE" b="1" dirty="0" sz="875"/>
              <a:t>Leibrente</a:t>
            </a:r>
            <a:r>
              <a:rPr lang="de-DE" dirty="0" sz="875"/>
              <a:t> – Ein Produkt, das über längere Zeit regelmäßige Zahlungen (Einkommen) bieten kann und oft im Ruhestand genutzt wird; Bedingungen und Kosten können stark variieren.</a:t>
            </a:r>
          </a:p>
          <a:p>
            <a:pPr marL="0" indent="0">
              <a:lnSpc>
                <a:spcPts val="1708"/>
              </a:lnSpc>
              <a:buNone/>
            </a:pPr>
            <a:endParaRPr lang="de-DE" dirty="0" sz="1425"/>
          </a:p>
          <a:p>
            <a:pPr marL="0" indent="0">
              <a:lnSpc>
                <a:spcPts val="970"/>
              </a:lnSpc>
              <a:buNone/>
            </a:pPr>
            <a:r>
              <a:rPr lang="de-DE" b="1" dirty="0" sz="875"/>
              <a:t>Vermögenswert</a:t>
            </a:r>
            <a:r>
              <a:rPr lang="de-DE" dirty="0" sz="875"/>
              <a:t> – Etwas, das Ihnen gehört und einen Wert hat (z. B. Bargeld, Ersparnisse, Aktien, Anleihen, Immobilien oder Kryptowerte).</a:t>
            </a:r>
          </a:p>
          <a:p>
            <a:pPr marL="0" indent="0">
              <a:lnSpc>
                <a:spcPts val="1708"/>
              </a:lnSpc>
              <a:buNone/>
            </a:pPr>
            <a:endParaRPr lang="de-DE" dirty="0" sz="1425"/>
          </a:p>
          <a:p>
            <a:pPr marL="0" indent="0">
              <a:lnSpc>
                <a:spcPts val="970"/>
              </a:lnSpc>
              <a:buNone/>
            </a:pPr>
            <a:r>
              <a:rPr lang="de-DE" b="1" dirty="0" sz="875"/>
              <a:t>Vermögensaufteilung (Asset-Allokation)</a:t>
            </a:r>
            <a:r>
              <a:rPr lang="de-DE" dirty="0" sz="875"/>
              <a:t> – Wie Sie Ihr Geld auf verschiedene Anlageklassen verteilen (z. B. Ersparnisse, Aktien, Anleihen), um Risiko und Ziele in Einklang zu bringen.</a:t>
            </a:r>
          </a:p>
          <a:p>
            <a:pPr marL="0" indent="0">
              <a:lnSpc>
                <a:spcPts val="1708"/>
              </a:lnSpc>
              <a:buNone/>
            </a:pPr>
            <a:endParaRPr lang="de-DE" dirty="0" sz="1425"/>
          </a:p>
          <a:p>
            <a:pPr marL="0" indent="0">
              <a:lnSpc>
                <a:spcPts val="970"/>
              </a:lnSpc>
              <a:buNone/>
            </a:pPr>
            <a:r>
              <a:rPr lang="de-DE" b="1" dirty="0" sz="875"/>
              <a:t>Anleihe</a:t>
            </a:r>
            <a:r>
              <a:rPr lang="de-DE" dirty="0" sz="875"/>
              <a:t> – Eine Geldanlage, bei der Sie einem Staat oder Unternehmen Geld leihen und dafür Zinsen erhalten; die Kurse können dennoch steigen und fallen.</a:t>
            </a:r>
          </a:p>
          <a:p>
            <a:pPr marL="0" indent="0">
              <a:lnSpc>
                <a:spcPts val="1708"/>
              </a:lnSpc>
              <a:buNone/>
            </a:pPr>
            <a:endParaRPr lang="de-DE" dirty="0" sz="1425"/>
          </a:p>
          <a:p>
            <a:pPr marL="0" indent="0">
              <a:lnSpc>
                <a:spcPts val="970"/>
              </a:lnSpc>
              <a:buNone/>
            </a:pPr>
            <a:r>
              <a:rPr lang="de-DE" b="1" dirty="0" sz="875"/>
              <a:t>Puffer (Notgroschen)</a:t>
            </a:r>
            <a:r>
              <a:rPr lang="de-DE" dirty="0" sz="875"/>
              <a:t> – Geld, das für unerwartete Kosten zurückgelegt wird, damit Sie keinen teuren Kredit brauchen und Geldanlagen nicht unter Druck verkaufen müssen.</a:t>
            </a:r>
          </a:p>
          <a:p>
            <a:pPr marL="0" indent="0">
              <a:lnSpc>
                <a:spcPts val="1708"/>
              </a:lnSpc>
              <a:buNone/>
            </a:pPr>
            <a:endParaRPr lang="de-DE" dirty="0" sz="1425"/>
          </a:p>
          <a:p>
            <a:pPr marL="0" indent="0">
              <a:lnSpc>
                <a:spcPts val="970"/>
              </a:lnSpc>
              <a:buNone/>
            </a:pPr>
            <a:r>
              <a:rPr lang="de-DE" b="1" dirty="0" sz="875"/>
              <a:t>Veräußerungsgewinn (Kursgewinn)</a:t>
            </a:r>
            <a:r>
              <a:rPr lang="de-DE" dirty="0" sz="875"/>
              <a:t> – Gewinn, den Sie erzielen, wenn Sie einen Vermögenswert teurer verkaufen, als Sie ihn gekauft haben.</a:t>
            </a:r>
          </a:p>
          <a:p>
            <a:pPr marL="0" indent="0">
              <a:lnSpc>
                <a:spcPts val="488"/>
              </a:lnSpc>
              <a:buNone/>
            </a:pPr>
            <a:endParaRPr lang="de-DE" dirty="0" sz="400"/>
          </a:p>
          <a:p>
            <a:pPr marL="0" indent="0">
              <a:lnSpc>
                <a:spcPts val="970"/>
              </a:lnSpc>
              <a:buNone/>
            </a:pPr>
            <a:r>
              <a:rPr lang="de-DE" b="1" dirty="0" sz="875"/>
              <a:t>Zinseszins</a:t>
            </a:r>
            <a:r>
              <a:rPr lang="de-DE" dirty="0" sz="875"/>
              <a:t> – Zinsen, die Sie sowohl auf Ihr ursprüngliches Geld als auch auf bereits erhaltene Zinsen bekommen (Zinsen auf Zinsen).</a:t>
            </a:r>
          </a:p>
          <a:p>
            <a:pPr marL="0" indent="0">
              <a:lnSpc>
                <a:spcPts val="1708"/>
              </a:lnSpc>
              <a:buNone/>
            </a:pPr>
            <a:endParaRPr lang="de-DE" dirty="0" sz="1425"/>
          </a:p>
          <a:p>
            <a:pPr marL="0" indent="0">
              <a:lnSpc>
                <a:spcPts val="970"/>
              </a:lnSpc>
              <a:buNone/>
            </a:pPr>
            <a:r>
              <a:rPr lang="de-DE" b="1" dirty="0" sz="875"/>
              <a:t>Klumpenrisiko</a:t>
            </a:r>
            <a:r>
              <a:rPr lang="de-DE" dirty="0" sz="875"/>
              <a:t> – Das Risiko, zu viel Geld in ein Unternehmen, eine Branche, ein Land oder eine Anlageklasse zu stecken.</a:t>
            </a:r>
          </a:p>
          <a:p>
            <a:pPr marL="0" indent="0">
              <a:lnSpc>
                <a:spcPts val="1708"/>
              </a:lnSpc>
              <a:buNone/>
            </a:pPr>
            <a:endParaRPr lang="de-DE" dirty="0" sz="1425"/>
          </a:p>
          <a:p>
            <a:pPr marL="0" indent="0">
              <a:lnSpc>
                <a:spcPts val="970"/>
              </a:lnSpc>
              <a:buNone/>
            </a:pPr>
            <a:r>
              <a:rPr lang="de-DE" b="1" dirty="0" sz="875"/>
              <a:t>Kosten (Anlagekosten / Gebühren)</a:t>
            </a:r>
            <a:r>
              <a:rPr lang="de-DE" dirty="0" sz="875"/>
              <a:t> – Geld, das Sie für ein Produkt oder eine Dienstleistung zahlen (z. B. Verwaltungsgebühren oder Transaktionskosten); Kosten schmälern Ihre Rendite.</a:t>
            </a:r>
          </a:p>
          <a:p>
            <a:pPr marL="0" indent="0">
              <a:lnSpc>
                <a:spcPts val="1708"/>
              </a:lnSpc>
              <a:buNone/>
            </a:pPr>
            <a:endParaRPr lang="de-DE" dirty="0" sz="1425"/>
          </a:p>
          <a:p>
            <a:pPr marL="0" indent="0">
              <a:lnSpc>
                <a:spcPts val="970"/>
              </a:lnSpc>
              <a:buNone/>
            </a:pPr>
            <a:r>
              <a:rPr lang="de-DE" b="1" dirty="0" sz="875"/>
              <a:t>Kryptowährung (Kryptowert)</a:t>
            </a:r>
            <a:r>
              <a:rPr lang="de-DE" dirty="0" sz="875"/>
              <a:t> – Ein digitaler Vermögenswert, der online gehandelt werden kann; die Kurse können stark schwanken und die Risiken hoch sein.</a:t>
            </a:r>
          </a:p>
          <a:p>
            <a:pPr marL="0" indent="0">
              <a:lnSpc>
                <a:spcPts val="1708"/>
              </a:lnSpc>
              <a:buNone/>
            </a:pPr>
            <a:endParaRPr lang="de-DE" dirty="0" sz="1425"/>
          </a:p>
          <a:p>
            <a:pPr marL="0" indent="0">
              <a:lnSpc>
                <a:spcPts val="970"/>
              </a:lnSpc>
              <a:buNone/>
            </a:pPr>
            <a:r>
              <a:rPr lang="de-DE" b="1" dirty="0" sz="875"/>
              <a:t>Diversifikation</a:t>
            </a:r>
            <a:r>
              <a:rPr lang="de-DE" dirty="0" sz="875"/>
              <a:t> – Geld auf verschiedene Geldanlagen streuen, um weniger von einer einzelnen Option abhängig zu sein.</a:t>
            </a:r>
          </a:p>
          <a:p>
            <a:pPr marL="0" indent="0">
              <a:lnSpc>
                <a:spcPts val="1708"/>
              </a:lnSpc>
              <a:buNone/>
            </a:pPr>
            <a:endParaRPr lang="de-DE" dirty="0" sz="1425"/>
          </a:p>
          <a:p>
            <a:pPr marL="0" indent="0">
              <a:lnSpc>
                <a:spcPts val="970"/>
              </a:lnSpc>
              <a:buNone/>
            </a:pPr>
            <a:r>
              <a:rPr lang="de-DE" b="1" dirty="0" sz="875"/>
              <a:t>Dividende</a:t>
            </a:r>
            <a:r>
              <a:rPr lang="de-DE" dirty="0" sz="875"/>
              <a:t> – Eine Zahlung mancher Unternehmen an ihre Aktionärinnen und Aktionäre, oft aus dem Gewinn; Dividenden sind nicht garantiert.</a:t>
            </a:r>
          </a:p>
          <a:p>
            <a:pPr marL="0" indent="0">
              <a:lnSpc>
                <a:spcPts val="1708"/>
              </a:lnSpc>
              <a:buNone/>
            </a:pPr>
            <a:endParaRPr lang="de-DE" dirty="0" sz="1425"/>
          </a:p>
          <a:p>
            <a:pPr marL="0" indent="0">
              <a:lnSpc>
                <a:spcPts val="970"/>
              </a:lnSpc>
              <a:buNone/>
            </a:pPr>
            <a:r>
              <a:rPr lang="de-DE" b="1" dirty="0" sz="875"/>
              <a:t>ETF (Exchange-Traded Fund)</a:t>
            </a:r>
            <a:r>
              <a:rPr lang="de-DE" dirty="0" sz="875"/>
              <a:t> – Ein Fonds, der wie eine Aktie gehandelt wird; viele ETFs bilden einen Index ab und können für Diversifikation sorgen.</a:t>
            </a:r>
          </a:p>
          <a:p>
            <a:pPr marL="0" indent="0">
              <a:lnSpc>
                <a:spcPts val="1708"/>
              </a:lnSpc>
              <a:buNone/>
            </a:pPr>
            <a:endParaRPr lang="de-DE" dirty="0" sz="1425"/>
          </a:p>
          <a:p>
            <a:pPr marL="0" indent="0">
              <a:lnSpc>
                <a:spcPts val="970"/>
              </a:lnSpc>
              <a:buNone/>
            </a:pPr>
            <a:r>
              <a:rPr lang="de-DE" b="1" dirty="0" sz="875"/>
              <a:t>Gebührenbelastung (Fee Drag)</a:t>
            </a:r>
            <a:r>
              <a:rPr lang="de-DE" dirty="0" sz="875"/>
              <a:t> – Die Minderung Ihres langfristigen Ergebnisses durch laufende Gebühren, die über die Zeit von Ihrer Geldanlage abgezogen werden.</a:t>
            </a:r>
          </a:p>
          <a:p>
            <a:pPr marL="0" indent="0">
              <a:lnSpc>
                <a:spcPts val="1708"/>
              </a:lnSpc>
              <a:buNone/>
            </a:pPr>
            <a:endParaRPr lang="de-DE" dirty="0" sz="1425"/>
          </a:p>
          <a:p>
            <a:pPr marL="0" indent="0">
              <a:lnSpc>
                <a:spcPts val="970"/>
              </a:lnSpc>
              <a:buNone/>
            </a:pPr>
            <a:r>
              <a:rPr lang="de-DE" b="1" dirty="0" sz="875"/>
              <a:t>Festgeld</a:t>
            </a:r>
            <a:r>
              <a:rPr lang="de-DE" dirty="0" sz="875"/>
              <a:t> – Eine Sparform, bei der das Geld für einen festen Zeitraum gebunden ist (z. B. 6 oder 12 Monate); oft stabiler, aber weniger flexibel.</a:t>
            </a:r>
          </a:p>
          <a:p>
            <a:pPr marL="0" indent="0">
              <a:lnSpc>
                <a:spcPts val="1708"/>
              </a:lnSpc>
              <a:buNone/>
            </a:pPr>
            <a:endParaRPr lang="de-DE" dirty="0" sz="1425"/>
          </a:p>
          <a:p>
            <a:pPr marL="0" indent="0">
              <a:lnSpc>
                <a:spcPts val="970"/>
              </a:lnSpc>
              <a:buNone/>
            </a:pPr>
            <a:r>
              <a:rPr lang="de-DE" b="1" dirty="0" sz="875"/>
              <a:t>Fonds</a:t>
            </a:r>
            <a:r>
              <a:rPr lang="de-DE" dirty="0" sz="875"/>
              <a:t> – Ein „Korb“ von Geldanlagen, der als ein Produkt verwaltet wird; kann die Diversifikation gegenüber einer einzelnen Aktie erleichtern.</a:t>
            </a:r>
          </a:p>
          <a:p>
            <a:pPr marL="0" indent="0">
              <a:lnSpc>
                <a:spcPts val="1708"/>
              </a:lnSpc>
              <a:buNone/>
            </a:pPr>
            <a:endParaRPr lang="de-DE" dirty="0" sz="1425"/>
          </a:p>
          <a:p>
            <a:pPr marL="0" indent="0">
              <a:lnSpc>
                <a:spcPts val="970"/>
              </a:lnSpc>
              <a:buNone/>
            </a:pPr>
            <a:r>
              <a:rPr lang="de-DE" b="1" dirty="0" sz="875"/>
              <a:t>Garantierte Rendite</a:t>
            </a:r>
            <a:r>
              <a:rPr lang="de-DE" dirty="0" sz="875"/>
              <a:t> – Das Versprechen eines festen Gewinns; bei echten Geldanlagen sind „hohe garantierte Renditen“ oft ein Warnsignal und können auf Betrug hindeuten.</a:t>
            </a:r>
          </a:p>
          <a:p>
            <a:pPr marL="0" indent="0">
              <a:lnSpc>
                <a:spcPts val="1708"/>
              </a:lnSpc>
              <a:buNone/>
            </a:pPr>
            <a:endParaRPr lang="de-DE" dirty="0" sz="1425"/>
          </a:p>
          <a:p>
            <a:pPr marL="0" indent="0">
              <a:lnSpc>
                <a:spcPts val="970"/>
              </a:lnSpc>
              <a:buNone/>
            </a:pPr>
            <a:r>
              <a:rPr lang="de-DE" b="1" dirty="0" sz="875"/>
              <a:t>Index</a:t>
            </a:r>
            <a:r>
              <a:rPr lang="de-DE" dirty="0" sz="875"/>
              <a:t> – Eine Liste, die eine Gruppe von Geldanlagen abbildet (z. B. große Unternehmen eines Marktes); dient oft als Vergleichsmaßstab.</a:t>
            </a:r>
          </a:p>
          <a:p>
            <a:pPr marL="0" indent="0">
              <a:lnSpc>
                <a:spcPts val="1708"/>
              </a:lnSpc>
              <a:buNone/>
            </a:pPr>
            <a:endParaRPr lang="de-DE" dirty="0" sz="1425"/>
          </a:p>
        </p:txBody>
      </p:sp>
    </p:spTree>
    <p:extLst>
      <p:ext uri="{BB962C8B-B14F-4D97-AF65-F5344CB8AC3E}">
        <p14:creationId xmlns:p14="http://schemas.microsoft.com/office/powerpoint/2010/main" val="185387779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21282D-325A-A2DD-7FD9-CCB163F19151}"/>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0050686B-E224-D3E2-4379-D97406B4D519}"/>
              </a:ext>
            </a:extLst>
          </p:cNvPr>
          <p:cNvSpPr>
            <a:spLocks noGrp="1"/>
          </p:cNvSpPr>
          <p:nvPr>
            <p:ph type="body" sz="quarter" idx="49"/>
          </p:nvPr>
        </p:nvSpPr>
        <p:spPr/>
        <p:txBody>
          <a:bodyPr/>
          <a:lstStyle/>
          <a:p>
            <a:endParaRPr lang="de-DE"/>
          </a:p>
        </p:txBody>
      </p:sp>
      <p:sp>
        <p:nvSpPr>
          <p:cNvPr id="3" name="Text Placeholder 2">
            <a:extLst>
              <a:ext uri="{FF2B5EF4-FFF2-40B4-BE49-F238E27FC236}">
                <a16:creationId xmlns:a16="http://schemas.microsoft.com/office/drawing/2014/main" id="{FF8EAF6C-1ABA-63BB-7C97-0048A425B109}"/>
              </a:ext>
            </a:extLst>
          </p:cNvPr>
          <p:cNvSpPr>
            <a:spLocks noGrp="1"/>
          </p:cNvSpPr>
          <p:nvPr>
            <p:ph type="body" sz="quarter" idx="50"/>
          </p:nvPr>
        </p:nvSpPr>
        <p:spPr/>
        <p:txBody>
          <a:bodyPr/>
          <a:lstStyle/>
          <a:p>
            <a:endParaRPr lang="de-DE"/>
          </a:p>
        </p:txBody>
      </p:sp>
      <p:sp>
        <p:nvSpPr>
          <p:cNvPr id="4" name="Text Placeholder 3">
            <a:extLst>
              <a:ext uri="{FF2B5EF4-FFF2-40B4-BE49-F238E27FC236}">
                <a16:creationId xmlns:a16="http://schemas.microsoft.com/office/drawing/2014/main" id="{15E66F23-6BEF-3930-68F7-FEA7645B055D}"/>
              </a:ext>
            </a:extLst>
          </p:cNvPr>
          <p:cNvSpPr>
            <a:spLocks noGrp="1"/>
          </p:cNvSpPr>
          <p:nvPr>
            <p:ph type="body" sz="quarter" idx="61"/>
          </p:nvPr>
        </p:nvSpPr>
        <p:spPr/>
        <p:txBody>
          <a:bodyPr/>
          <a:lstStyle/>
          <a:p>
            <a:r>
              <a:rPr lang="de-DE" dirty="0"/>
              <a:t>Glossar</a:t>
            </a:r>
          </a:p>
        </p:txBody>
      </p:sp>
      <p:sp>
        <p:nvSpPr>
          <p:cNvPr id="5" name="Text Placeholder 4">
            <a:extLst>
              <a:ext uri="{FF2B5EF4-FFF2-40B4-BE49-F238E27FC236}">
                <a16:creationId xmlns:a16="http://schemas.microsoft.com/office/drawing/2014/main" id="{AB21442E-7A57-7F72-3148-E62D44D77AF4}"/>
              </a:ext>
            </a:extLst>
          </p:cNvPr>
          <p:cNvSpPr>
            <a:spLocks noGrp="1"/>
          </p:cNvSpPr>
          <p:nvPr>
            <p:ph type="body" sz="quarter" idx="64"/>
          </p:nvPr>
        </p:nvSpPr>
        <p:spPr/>
        <p:txBody>
          <a:bodyPr/>
          <a:lstStyle/>
          <a:p>
            <a:pPr marL="0" indent="0">
              <a:lnSpc>
                <a:spcPts val="1026"/>
              </a:lnSpc>
              <a:buNone/>
            </a:pPr>
            <a:r>
              <a:rPr lang="de-DE" b="1" dirty="0" sz="925"/>
              <a:t>Inflation</a:t>
            </a:r>
            <a:r>
              <a:rPr lang="de-DE" dirty="0" sz="925"/>
              <a:t> – Steigende Preise im Laufe der Zeit; Inflation verringert die Kaufkraft des Geldes.</a:t>
            </a:r>
          </a:p>
          <a:p>
            <a:pPr marL="0" indent="0">
              <a:lnSpc>
                <a:spcPts val="1403"/>
              </a:lnSpc>
              <a:buNone/>
            </a:pPr>
            <a:endParaRPr lang="de-DE" dirty="0" sz="1175"/>
          </a:p>
          <a:p>
            <a:pPr marL="0" indent="0">
              <a:lnSpc>
                <a:spcPts val="1026"/>
              </a:lnSpc>
              <a:buNone/>
            </a:pPr>
            <a:r>
              <a:rPr lang="de-DE" b="1" dirty="0" sz="925"/>
              <a:t>Zinsen</a:t>
            </a:r>
            <a:r>
              <a:rPr lang="de-DE" dirty="0" sz="925"/>
              <a:t> – Geld, das Ihnen als Prozentsatz gezahlt (oder berechnet) wird; Sparkonten können Zinsen bringen.</a:t>
            </a:r>
          </a:p>
          <a:p>
            <a:pPr marL="0" indent="0">
              <a:lnSpc>
                <a:spcPts val="1586"/>
              </a:lnSpc>
              <a:buNone/>
            </a:pPr>
            <a:endParaRPr lang="de-DE" dirty="0" sz="1325"/>
          </a:p>
          <a:p>
            <a:pPr marL="0" indent="0">
              <a:lnSpc>
                <a:spcPts val="1026"/>
              </a:lnSpc>
              <a:buNone/>
            </a:pPr>
            <a:r>
              <a:rPr lang="de-DE" b="1" dirty="0" sz="925"/>
              <a:t>Tagesgeldkonto </a:t>
            </a:r>
            <a:r>
              <a:rPr lang="de-DE" dirty="0" sz="925"/>
              <a:t>– Ein Sparkonto, auf das Sie in der Regel flexibel zugreifen können; die Zinssätze können sich ändern.</a:t>
            </a:r>
          </a:p>
          <a:p>
            <a:pPr marL="0" indent="0">
              <a:lnSpc>
                <a:spcPts val="1586"/>
              </a:lnSpc>
              <a:buNone/>
            </a:pPr>
            <a:endParaRPr lang="de-DE" dirty="0" sz="1325"/>
          </a:p>
          <a:p>
            <a:pPr marL="0" indent="0">
              <a:lnSpc>
                <a:spcPts val="1026"/>
              </a:lnSpc>
              <a:buNone/>
            </a:pPr>
            <a:r>
              <a:rPr lang="de-DE" b="1" dirty="0" sz="925"/>
              <a:t>Geldanlage</a:t>
            </a:r>
            <a:r>
              <a:rPr lang="de-DE" dirty="0" sz="925"/>
              <a:t> – Geld, das in Vermögenswerte angelegt wird, die mit der Zeit wachsen können; Geldanlagen können steigen und fallen und zu Verlusten führen.</a:t>
            </a:r>
          </a:p>
          <a:p>
            <a:pPr marL="0" indent="0">
              <a:lnSpc>
                <a:spcPts val="1586"/>
              </a:lnSpc>
              <a:buNone/>
            </a:pPr>
            <a:endParaRPr lang="de-DE" dirty="0" sz="1325"/>
          </a:p>
          <a:p>
            <a:pPr marL="0" indent="0">
              <a:lnSpc>
                <a:spcPts val="1026"/>
              </a:lnSpc>
              <a:buNone/>
            </a:pPr>
            <a:r>
              <a:rPr lang="de-DE" b="1" dirty="0" sz="925"/>
              <a:t>Basisinformationsblatt (Key Information Document, KID)</a:t>
            </a:r>
            <a:r>
              <a:rPr lang="de-DE" dirty="0" sz="925"/>
              <a:t> – Ein kurzes, standardisiertes Dokument für viele Anlageprodukte für Privatpersonen, das Risiken, Kosten und mögliche Ergebnisse zusammenfasst.</a:t>
            </a:r>
          </a:p>
          <a:p>
            <a:pPr marL="0" indent="0">
              <a:lnSpc>
                <a:spcPts val="1586"/>
              </a:lnSpc>
              <a:buNone/>
            </a:pPr>
            <a:endParaRPr lang="de-DE" dirty="0" sz="1325"/>
          </a:p>
          <a:p>
            <a:pPr marL="0" indent="0">
              <a:lnSpc>
                <a:spcPts val="1026"/>
              </a:lnSpc>
              <a:buNone/>
            </a:pPr>
            <a:r>
              <a:rPr lang="de-DE" b="1" dirty="0" sz="925"/>
              <a:t>Liquidität</a:t>
            </a:r>
            <a:r>
              <a:rPr lang="de-DE" dirty="0" sz="925"/>
              <a:t> – Wie schnell Sie an Ihr Geld kommen; hohe Liquidität heißt, dass Sie leicht darauf zugreifen können – der Wert von Geldanlagen kann dennoch schwanken.</a:t>
            </a:r>
          </a:p>
          <a:p>
            <a:pPr marL="0" indent="0">
              <a:lnSpc>
                <a:spcPts val="1586"/>
              </a:lnSpc>
              <a:buNone/>
            </a:pPr>
            <a:endParaRPr lang="de-DE" dirty="0" sz="1325"/>
          </a:p>
          <a:p>
            <a:pPr marL="0" indent="0">
              <a:lnSpc>
                <a:spcPts val="1026"/>
              </a:lnSpc>
              <a:buNone/>
            </a:pPr>
            <a:r>
              <a:rPr lang="de-DE" b="1" dirty="0" sz="925"/>
              <a:t>Langfristiges Ziel</a:t>
            </a:r>
            <a:r>
              <a:rPr lang="de-DE" dirty="0" sz="925"/>
              <a:t> – Ein Ziel, das meist 5 Jahre oder mehr entfernt liegt (z. B. Sicherheit im Ruhestand); erfordert oft ein anderes Vorgehen als kurzfristige Ziele.</a:t>
            </a:r>
          </a:p>
          <a:p>
            <a:pPr marL="0" indent="0">
              <a:lnSpc>
                <a:spcPts val="1586"/>
              </a:lnSpc>
              <a:buNone/>
            </a:pPr>
            <a:endParaRPr lang="de-DE" dirty="0" sz="1325"/>
          </a:p>
          <a:p>
            <a:pPr marL="0" indent="0">
              <a:lnSpc>
                <a:spcPts val="1026"/>
              </a:lnSpc>
              <a:buNone/>
            </a:pPr>
            <a:r>
              <a:rPr lang="de-DE" b="1" dirty="0" sz="925"/>
              <a:t>Meme-Coin</a:t>
            </a:r>
            <a:r>
              <a:rPr lang="de-DE" dirty="0" sz="925"/>
              <a:t> – Eine hochspekulative Kryptowährung, die oft von einem Hype getrieben wird; das Risiko schwerer Verluste kann sehr hoch sein.</a:t>
            </a:r>
          </a:p>
          <a:p>
            <a:pPr marL="0" indent="0">
              <a:lnSpc>
                <a:spcPts val="1586"/>
              </a:lnSpc>
              <a:buNone/>
            </a:pPr>
            <a:endParaRPr lang="de-DE" dirty="0" sz="1325"/>
          </a:p>
          <a:p>
            <a:pPr marL="0" indent="0">
              <a:lnSpc>
                <a:spcPts val="1026"/>
              </a:lnSpc>
              <a:buNone/>
            </a:pPr>
            <a:r>
              <a:rPr lang="de-DE" b="1" dirty="0" sz="925"/>
              <a:t>Marktrisiko</a:t>
            </a:r>
            <a:r>
              <a:rPr lang="de-DE" dirty="0" sz="925"/>
              <a:t> – Das Risiko, dass Kurse wegen allgemeiner Wirtschafts- oder Marktereignisse fallen, auch wenn Sie nichts „falsch“ gemacht haben.</a:t>
            </a:r>
          </a:p>
          <a:p>
            <a:pPr marL="0" indent="0">
              <a:lnSpc>
                <a:spcPts val="1586"/>
              </a:lnSpc>
              <a:buNone/>
            </a:pPr>
            <a:endParaRPr lang="de-DE" dirty="0" sz="1325"/>
          </a:p>
          <a:p>
            <a:pPr marL="0" indent="0">
              <a:lnSpc>
                <a:spcPts val="1026"/>
              </a:lnSpc>
              <a:buNone/>
            </a:pPr>
            <a:r>
              <a:rPr lang="de-DE" b="1" dirty="0" sz="925"/>
              <a:t>Vermögenserhalt</a:t>
            </a:r>
            <a:r>
              <a:rPr lang="de-DE" dirty="0" sz="925"/>
              <a:t> – Schützen, was Sie aufgebaut haben; oft eine Priorität in der späten Karrierephase und im Ruhestand; im Mittelpunkt stehen meist Stabilität und das Vermeiden folgenschwerer Verluste.</a:t>
            </a:r>
          </a:p>
          <a:p>
            <a:pPr marL="0" indent="0">
              <a:lnSpc>
                <a:spcPts val="1586"/>
              </a:lnSpc>
              <a:buNone/>
            </a:pPr>
            <a:endParaRPr lang="de-DE" dirty="0" sz="1325"/>
          </a:p>
          <a:p>
            <a:pPr marL="0" indent="0">
              <a:lnSpc>
                <a:spcPts val="1026"/>
              </a:lnSpc>
              <a:buNone/>
            </a:pPr>
            <a:r>
              <a:rPr lang="de-DE" b="1" dirty="0" sz="925"/>
              <a:t>Kaufkraft</a:t>
            </a:r>
            <a:r>
              <a:rPr lang="de-DE" dirty="0" sz="925"/>
              <a:t> – Was Sie mit Ihrem Geld kaufen können; Inflation verringert die Kaufkraft.</a:t>
            </a:r>
          </a:p>
          <a:p>
            <a:pPr marL="0" indent="0">
              <a:lnSpc>
                <a:spcPts val="1403"/>
              </a:lnSpc>
              <a:buNone/>
            </a:pPr>
            <a:endParaRPr lang="de-DE" dirty="0" sz="1175"/>
          </a:p>
          <a:p>
            <a:pPr marL="0" indent="0">
              <a:lnSpc>
                <a:spcPts val="1026"/>
              </a:lnSpc>
              <a:buNone/>
            </a:pPr>
            <a:r>
              <a:rPr lang="de-DE" b="1" dirty="0" sz="925"/>
              <a:t>Rendite</a:t>
            </a:r>
            <a:r>
              <a:rPr lang="de-DE" dirty="0" sz="925"/>
              <a:t> – Der Gewinn oder Verlust einer Geldanlage im Laufe der Zeit (aus Kursänderungen und manchmal laufenden Erträgen).</a:t>
            </a:r>
          </a:p>
          <a:p>
            <a:pPr marL="0" indent="0">
              <a:lnSpc>
                <a:spcPts val="1586"/>
              </a:lnSpc>
              <a:buNone/>
            </a:pPr>
            <a:endParaRPr lang="de-DE" dirty="0" sz="1325"/>
          </a:p>
          <a:p>
            <a:pPr marL="0" indent="0">
              <a:lnSpc>
                <a:spcPts val="1026"/>
              </a:lnSpc>
              <a:buNone/>
            </a:pPr>
            <a:r>
              <a:rPr lang="de-DE" b="1" dirty="0" sz="925"/>
              <a:t>Risiko</a:t>
            </a:r>
            <a:r>
              <a:rPr lang="de-DE" dirty="0" sz="925"/>
              <a:t> – Die Möglichkeit, dass der Wert sinkt oder Sie Geld verlieren; höhere Renditechancen gehen meist mit höherem Risiko einher.</a:t>
            </a:r>
          </a:p>
          <a:p>
            <a:pPr marL="0" indent="0">
              <a:lnSpc>
                <a:spcPts val="1586"/>
              </a:lnSpc>
              <a:buNone/>
            </a:pPr>
            <a:endParaRPr lang="de-DE" dirty="0" sz="1325"/>
          </a:p>
          <a:p>
            <a:pPr marL="0" indent="0">
              <a:lnSpc>
                <a:spcPts val="1026"/>
              </a:lnSpc>
              <a:spcBef>
                <a:spcPts val="215"/>
              </a:spcBef>
              <a:buNone/>
            </a:pPr>
            <a:r>
              <a:rPr lang="de-DE" b="1" dirty="0" sz="925"/>
              <a:t>Risikotragfähigkeit</a:t>
            </a:r>
            <a:r>
              <a:rPr lang="de-DE" dirty="0" sz="925"/>
              <a:t> – Ihre tatsächliche Fähigkeit, Verluste zu verkraften, ohne Ihre Stabilität zu gefährden (abhängig von Einkommensstabilität, Verpflichtungen, Puffer und Fixkosten).</a:t>
            </a:r>
          </a:p>
          <a:p>
            <a:pPr marL="0" indent="0">
              <a:lnSpc>
                <a:spcPts val="1586"/>
              </a:lnSpc>
              <a:buNone/>
            </a:pPr>
            <a:endParaRPr lang="de-DE" dirty="0" sz="1325"/>
          </a:p>
          <a:p>
            <a:pPr marL="0" indent="0">
              <a:lnSpc>
                <a:spcPts val="1026"/>
              </a:lnSpc>
              <a:buNone/>
            </a:pPr>
            <a:r>
              <a:rPr lang="de-DE" b="1" dirty="0" sz="925"/>
              <a:t>Risikobereitschaft</a:t>
            </a:r>
            <a:r>
              <a:rPr lang="de-DE" dirty="0" sz="925"/>
              <a:t> – Wie wohl Sie sich emotional mit Schwankungen und Unsicherheit fühlen.</a:t>
            </a:r>
          </a:p>
          <a:p>
            <a:pPr marL="0" indent="0">
              <a:lnSpc>
                <a:spcPts val="2623"/>
              </a:lnSpc>
              <a:buNone/>
            </a:pPr>
            <a:endParaRPr lang="de-DE" dirty="0" sz="2175"/>
          </a:p>
          <a:p>
            <a:pPr marL="0" indent="0">
              <a:lnSpc>
                <a:spcPts val="1026"/>
              </a:lnSpc>
              <a:buNone/>
            </a:pPr>
            <a:r>
              <a:rPr lang="de-DE" b="1" dirty="0" sz="925"/>
              <a:t>Betrugsmasche / Anlagebetrug</a:t>
            </a:r>
            <a:r>
              <a:rPr lang="de-DE" dirty="0" sz="925"/>
              <a:t> – Ein unseriöses Angebot, das Sie unter Druck dazu bringen soll, Geld zu überweisen oder Daten preiszugeben; oft mit Zeitdruck und unrealistischen Versprechen.</a:t>
            </a:r>
          </a:p>
          <a:p>
            <a:pPr marL="0" indent="0">
              <a:lnSpc>
                <a:spcPts val="1586"/>
              </a:lnSpc>
              <a:buNone/>
            </a:pPr>
            <a:endParaRPr lang="de-DE" dirty="0" sz="1325"/>
          </a:p>
          <a:p>
            <a:pPr marL="0" indent="0">
              <a:lnSpc>
                <a:spcPts val="1026"/>
              </a:lnSpc>
              <a:buNone/>
            </a:pPr>
            <a:r>
              <a:rPr lang="de-DE" b="1" dirty="0" sz="925"/>
              <a:t>Sparen</a:t>
            </a:r>
            <a:r>
              <a:rPr lang="de-DE" dirty="0" sz="925"/>
              <a:t> – Geld sicher und verfügbar für kurzfristigen Bedarf und Notfälle zurücklegen.</a:t>
            </a:r>
          </a:p>
          <a:p>
            <a:pPr marL="0" indent="0">
              <a:lnSpc>
                <a:spcPts val="2623"/>
              </a:lnSpc>
              <a:buNone/>
            </a:pPr>
            <a:endParaRPr lang="de-DE" dirty="0" sz="2175"/>
          </a:p>
          <a:p>
            <a:pPr marL="0" indent="0">
              <a:lnSpc>
                <a:spcPts val="1026"/>
              </a:lnSpc>
              <a:buNone/>
            </a:pPr>
            <a:r>
              <a:rPr lang="de-DE" b="1" dirty="0" sz="925"/>
              <a:t>Spekulation</a:t>
            </a:r>
            <a:r>
              <a:rPr lang="de-DE" dirty="0" sz="925"/>
              <a:t> – Hohe Risiken eingehen in der Hoffnung auf schnellen Gewinn; die Ergebnisse können extrem ausfallen und die Verluste hoch sein.</a:t>
            </a:r>
          </a:p>
          <a:p>
            <a:pPr marL="0" indent="0">
              <a:lnSpc>
                <a:spcPts val="1586"/>
              </a:lnSpc>
              <a:buNone/>
            </a:pPr>
            <a:endParaRPr lang="de-DE" dirty="0" sz="1325"/>
          </a:p>
          <a:p>
            <a:pPr marL="0" indent="0">
              <a:lnSpc>
                <a:spcPts val="1026"/>
              </a:lnSpc>
              <a:buNone/>
            </a:pPr>
            <a:r>
              <a:rPr lang="de-DE" b="1" dirty="0" sz="925"/>
              <a:t>Anlagehorizont</a:t>
            </a:r>
            <a:r>
              <a:rPr lang="de-DE" dirty="0" sz="925"/>
              <a:t> – Wann Sie das Geld voraussichtlich brauchen; der Anlagehorizont hilft bei der Entscheidung, ob Sparen oder Investieren besser passt.</a:t>
            </a:r>
          </a:p>
          <a:p>
            <a:pPr marL="0" indent="0">
              <a:lnSpc>
                <a:spcPts val="1586"/>
              </a:lnSpc>
              <a:buNone/>
            </a:pPr>
            <a:endParaRPr lang="de-DE" dirty="0" sz="1325"/>
          </a:p>
        </p:txBody>
      </p:sp>
    </p:spTree>
    <p:extLst>
      <p:ext uri="{BB962C8B-B14F-4D97-AF65-F5344CB8AC3E}">
        <p14:creationId xmlns:p14="http://schemas.microsoft.com/office/powerpoint/2010/main" val="425877923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67B742-074A-35AE-8D04-6485E6915DE0}"/>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19DCA477-1714-5A69-12C2-CA6DF1A2D06A}"/>
              </a:ext>
            </a:extLst>
          </p:cNvPr>
          <p:cNvSpPr>
            <a:spLocks noGrp="1"/>
          </p:cNvSpPr>
          <p:nvPr>
            <p:ph type="body" sz="quarter" idx="49"/>
          </p:nvPr>
        </p:nvSpPr>
        <p:spPr/>
        <p:txBody>
          <a:bodyPr/>
          <a:lstStyle/>
          <a:p>
            <a:endParaRPr lang="de-DE"/>
          </a:p>
        </p:txBody>
      </p:sp>
      <p:sp>
        <p:nvSpPr>
          <p:cNvPr id="3" name="Text Placeholder 2">
            <a:extLst>
              <a:ext uri="{FF2B5EF4-FFF2-40B4-BE49-F238E27FC236}">
                <a16:creationId xmlns:a16="http://schemas.microsoft.com/office/drawing/2014/main" id="{6EBD3B57-00B2-38C3-EC0E-D51174BC025A}"/>
              </a:ext>
            </a:extLst>
          </p:cNvPr>
          <p:cNvSpPr>
            <a:spLocks noGrp="1"/>
          </p:cNvSpPr>
          <p:nvPr>
            <p:ph type="body" sz="quarter" idx="50"/>
          </p:nvPr>
        </p:nvSpPr>
        <p:spPr/>
        <p:txBody>
          <a:bodyPr/>
          <a:lstStyle/>
          <a:p>
            <a:endParaRPr lang="de-DE"/>
          </a:p>
        </p:txBody>
      </p:sp>
      <p:sp>
        <p:nvSpPr>
          <p:cNvPr id="4" name="Text Placeholder 3">
            <a:extLst>
              <a:ext uri="{FF2B5EF4-FFF2-40B4-BE49-F238E27FC236}">
                <a16:creationId xmlns:a16="http://schemas.microsoft.com/office/drawing/2014/main" id="{E6EE1A96-D4FB-1816-CFF4-D57D8D61B0C0}"/>
              </a:ext>
            </a:extLst>
          </p:cNvPr>
          <p:cNvSpPr>
            <a:spLocks noGrp="1"/>
          </p:cNvSpPr>
          <p:nvPr>
            <p:ph type="body" sz="quarter" idx="61"/>
          </p:nvPr>
        </p:nvSpPr>
        <p:spPr/>
        <p:txBody>
          <a:bodyPr/>
          <a:lstStyle/>
          <a:p>
            <a:r>
              <a:rPr lang="de-DE" dirty="0"/>
              <a:t>Glossar</a:t>
            </a:r>
          </a:p>
        </p:txBody>
      </p:sp>
      <p:sp>
        <p:nvSpPr>
          <p:cNvPr id="5" name="Text Placeholder 4">
            <a:extLst>
              <a:ext uri="{FF2B5EF4-FFF2-40B4-BE49-F238E27FC236}">
                <a16:creationId xmlns:a16="http://schemas.microsoft.com/office/drawing/2014/main" id="{1C1A1D2C-43E8-37E7-936D-2B17E3D2622F}"/>
              </a:ext>
            </a:extLst>
          </p:cNvPr>
          <p:cNvSpPr>
            <a:spLocks noGrp="1"/>
          </p:cNvSpPr>
          <p:nvPr>
            <p:ph type="body" sz="quarter" idx="64"/>
          </p:nvPr>
        </p:nvSpPr>
        <p:spPr/>
        <p:txBody>
          <a:bodyPr/>
          <a:lstStyle/>
          <a:p>
            <a:pPr marL="0" indent="0">
              <a:lnSpc>
                <a:spcPts val="1109"/>
              </a:lnSpc>
              <a:buNone/>
            </a:pPr>
            <a:r>
              <a:rPr lang="de-DE" b="1" dirty="0" sz="1000"/>
              <a:t>Entnahme</a:t>
            </a:r>
            <a:r>
              <a:rPr lang="de-DE" dirty="0" sz="1000"/>
              <a:t> – Geld aus Ersparnissen oder Geldanlagen herausnehmen; Entnahmen können langfristige Pläne beeinflussen und je nach Produkt und Land Gebühren oder Steuern auslösen.</a:t>
            </a:r>
          </a:p>
          <a:p>
            <a:pPr marL="0" indent="0">
              <a:lnSpc>
                <a:spcPts val="1464"/>
              </a:lnSpc>
              <a:buNone/>
            </a:pPr>
            <a:endParaRPr lang="de-DE" dirty="0" sz="1225"/>
          </a:p>
          <a:p>
            <a:pPr marL="0" indent="0">
              <a:lnSpc>
                <a:spcPts val="1109"/>
              </a:lnSpc>
              <a:buNone/>
            </a:pPr>
            <a:r>
              <a:rPr lang="de-DE" b="1" dirty="0" sz="1000"/>
              <a:t>Entnahmestrategie</a:t>
            </a:r>
            <a:r>
              <a:rPr lang="de-DE" dirty="0" sz="1000"/>
              <a:t> – Ein strukturierter Plan, wie Sie über die Zeit Geld entnehmen; besonders wichtig im Ruhestand.</a:t>
            </a:r>
          </a:p>
        </p:txBody>
      </p:sp>
    </p:spTree>
    <p:extLst>
      <p:ext uri="{BB962C8B-B14F-4D97-AF65-F5344CB8AC3E}">
        <p14:creationId xmlns:p14="http://schemas.microsoft.com/office/powerpoint/2010/main" val="253346127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A0FE3E-5A53-F303-097B-46CF921669EA}"/>
            </a:ext>
          </a:extLst>
        </p:cNvPr>
        <p:cNvGrpSpPr/>
        <p:nvPr/>
      </p:nvGrpSpPr>
      <p:grpSpPr>
        <a:xfrm>
          <a:off x="0" y="0"/>
          <a:ext cx="0" cy="0"/>
          <a:chOff x="0" y="0"/>
          <a:chExt cx="0" cy="0"/>
        </a:xfrm>
      </p:grpSpPr>
      <p:sp>
        <p:nvSpPr>
          <p:cNvPr id="9" name="Text Placeholder 8">
            <a:extLst>
              <a:ext uri="{FF2B5EF4-FFF2-40B4-BE49-F238E27FC236}">
                <a16:creationId xmlns:a16="http://schemas.microsoft.com/office/drawing/2014/main" id="{BE6C2BDA-A966-2CE8-CF9B-B2563DF7BDE2}"/>
              </a:ext>
            </a:extLst>
          </p:cNvPr>
          <p:cNvSpPr>
            <a:spLocks noGrp="1"/>
          </p:cNvSpPr>
          <p:nvPr>
            <p:ph type="body" sz="quarter" idx="60"/>
          </p:nvPr>
        </p:nvSpPr>
        <p:spPr/>
        <p:txBody>
          <a:bodyPr/>
          <a:lstStyle/>
          <a:p>
            <a:r>
              <a:rPr lang="de-DE" dirty="0"/>
              <a:t>02</a:t>
            </a:r>
          </a:p>
        </p:txBody>
      </p:sp>
      <p:sp>
        <p:nvSpPr>
          <p:cNvPr id="10" name="Rectangle 9">
            <a:extLst>
              <a:ext uri="{FF2B5EF4-FFF2-40B4-BE49-F238E27FC236}">
                <a16:creationId xmlns:a16="http://schemas.microsoft.com/office/drawing/2014/main" id="{10E30763-7F04-80D1-53CE-7C7F69BEBF13}"/>
              </a:ext>
            </a:extLst>
          </p:cNvPr>
          <p:cNvSpPr/>
          <p:nvPr/>
        </p:nvSpPr>
        <p:spPr>
          <a:xfrm>
            <a:off x="2777892" y="5484791"/>
            <a:ext cx="3060992" cy="606296"/>
          </a:xfrm>
          <a:prstGeom prst="rect">
            <a:avLst/>
          </a:prstGeom>
          <a:solidFill>
            <a:srgbClr val="D38C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529" dirty="0">
              <a:latin typeface="Montserrat" panose="00000500000000000000" pitchFamily="50" charset="0"/>
            </a:endParaRPr>
          </a:p>
        </p:txBody>
      </p:sp>
      <p:sp>
        <p:nvSpPr>
          <p:cNvPr id="11" name="TextBox 10">
            <a:extLst>
              <a:ext uri="{FF2B5EF4-FFF2-40B4-BE49-F238E27FC236}">
                <a16:creationId xmlns:a16="http://schemas.microsoft.com/office/drawing/2014/main" id="{D955726A-0B77-F513-3595-7EA3C5A1D181}"/>
              </a:ext>
            </a:extLst>
          </p:cNvPr>
          <p:cNvSpPr txBox="1"/>
          <p:nvPr/>
        </p:nvSpPr>
        <p:spPr>
          <a:xfrm>
            <a:off x="2777892" y="5464319"/>
            <a:ext cx="2912432" cy="646331"/>
          </a:xfrm>
          <a:prstGeom prst="rect">
            <a:avLst/>
          </a:prstGeom>
          <a:noFill/>
        </p:spPr>
        <p:txBody>
          <a:bodyPr wrap="none" rtlCol="0">
            <a:spAutoFit/>
          </a:bodyPr>
          <a:lstStyle/>
          <a:p>
            <a:r>
              <a:rPr lang="de-DE" sz="3600" b="1" spc="324" dirty="0">
                <a:solidFill>
                  <a:schemeClr val="bg1"/>
                </a:solidFill>
                <a:latin typeface="Calibri" panose="020F0502020204030204" pitchFamily="34" charset="0"/>
                <a:cs typeface="Calibri" panose="020F0502020204030204" pitchFamily="34" charset="0"/>
              </a:rPr>
              <a:t>FRAUEN AM</a:t>
            </a:r>
          </a:p>
        </p:txBody>
      </p:sp>
      <p:sp>
        <p:nvSpPr>
          <p:cNvPr id="12" name="Rectangle 11">
            <a:extLst>
              <a:ext uri="{FF2B5EF4-FFF2-40B4-BE49-F238E27FC236}">
                <a16:creationId xmlns:a16="http://schemas.microsoft.com/office/drawing/2014/main" id="{C8BD1FD2-8CB6-93CE-8D24-55E1939BC1C2}"/>
              </a:ext>
            </a:extLst>
          </p:cNvPr>
          <p:cNvSpPr/>
          <p:nvPr/>
        </p:nvSpPr>
        <p:spPr>
          <a:xfrm>
            <a:off x="2777892" y="6145760"/>
            <a:ext cx="3967737" cy="606296"/>
          </a:xfrm>
          <a:prstGeom prst="rect">
            <a:avLst/>
          </a:prstGeom>
          <a:solidFill>
            <a:srgbClr val="D38C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529" dirty="0">
              <a:latin typeface="Montserrat" panose="00000500000000000000" pitchFamily="50" charset="0"/>
            </a:endParaRPr>
          </a:p>
        </p:txBody>
      </p:sp>
      <p:sp>
        <p:nvSpPr>
          <p:cNvPr id="13" name="TextBox 12">
            <a:extLst>
              <a:ext uri="{FF2B5EF4-FFF2-40B4-BE49-F238E27FC236}">
                <a16:creationId xmlns:a16="http://schemas.microsoft.com/office/drawing/2014/main" id="{2739889B-BA5D-7E17-E715-755491542661}"/>
              </a:ext>
            </a:extLst>
          </p:cNvPr>
          <p:cNvSpPr txBox="1"/>
          <p:nvPr/>
        </p:nvSpPr>
        <p:spPr>
          <a:xfrm>
            <a:off x="2777892" y="6125742"/>
            <a:ext cx="3911843" cy="646331"/>
          </a:xfrm>
          <a:prstGeom prst="rect">
            <a:avLst/>
          </a:prstGeom>
          <a:noFill/>
        </p:spPr>
        <p:txBody>
          <a:bodyPr wrap="none" rtlCol="0">
            <a:spAutoFit/>
          </a:bodyPr>
          <a:lstStyle/>
          <a:p>
            <a:r>
              <a:rPr lang="de-DE" sz="3600" b="1" spc="324" dirty="0">
                <a:solidFill>
                  <a:schemeClr val="bg1"/>
                </a:solidFill>
                <a:latin typeface="Calibri" panose="020F0502020204030204" pitchFamily="34" charset="0"/>
                <a:cs typeface="Calibri" panose="020F0502020204030204" pitchFamily="34" charset="0"/>
              </a:rPr>
              <a:t>BERUFSANFANG </a:t>
            </a:r>
          </a:p>
        </p:txBody>
      </p:sp>
    </p:spTree>
    <p:extLst>
      <p:ext uri="{BB962C8B-B14F-4D97-AF65-F5344CB8AC3E}">
        <p14:creationId xmlns:p14="http://schemas.microsoft.com/office/powerpoint/2010/main" val="227782629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0816DC-C4F5-F789-EC71-167CC6EF23E4}"/>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B455E8E1-E1AD-93DC-31DF-21603B70CC38}"/>
              </a:ext>
            </a:extLst>
          </p:cNvPr>
          <p:cNvSpPr>
            <a:spLocks noGrp="1"/>
          </p:cNvSpPr>
          <p:nvPr>
            <p:ph type="body" sz="quarter" idx="49"/>
          </p:nvPr>
        </p:nvSpPr>
        <p:spPr/>
        <p:txBody>
          <a:bodyPr/>
          <a:lstStyle/>
          <a:p>
            <a:r>
              <a:rPr lang="de-DE" dirty="0"/>
              <a:t>Einführung</a:t>
            </a:r>
          </a:p>
        </p:txBody>
      </p:sp>
      <p:sp>
        <p:nvSpPr>
          <p:cNvPr id="2" name="Text Placeholder 1">
            <a:extLst>
              <a:ext uri="{FF2B5EF4-FFF2-40B4-BE49-F238E27FC236}">
                <a16:creationId xmlns:a16="http://schemas.microsoft.com/office/drawing/2014/main" id="{07189D3D-75A6-CC28-3A40-6B97620B9F9D}"/>
              </a:ext>
            </a:extLst>
          </p:cNvPr>
          <p:cNvSpPr>
            <a:spLocks noGrp="1"/>
          </p:cNvSpPr>
          <p:nvPr>
            <p:ph type="body" sz="quarter" idx="50"/>
          </p:nvPr>
        </p:nvSpPr>
        <p:spPr/>
        <p:txBody>
          <a:bodyPr/>
          <a:lstStyle/>
          <a:p>
            <a:r>
              <a:rPr lang="de-DE" dirty="0"/>
              <a:t>Fazit</a:t>
            </a:r>
          </a:p>
        </p:txBody>
      </p:sp>
      <p:sp>
        <p:nvSpPr>
          <p:cNvPr id="7" name="Text Placeholder 6">
            <a:extLst>
              <a:ext uri="{FF2B5EF4-FFF2-40B4-BE49-F238E27FC236}">
                <a16:creationId xmlns:a16="http://schemas.microsoft.com/office/drawing/2014/main" id="{7685A8B3-07F0-016D-5858-32EBA39E3D67}"/>
              </a:ext>
            </a:extLst>
          </p:cNvPr>
          <p:cNvSpPr>
            <a:spLocks noGrp="1"/>
          </p:cNvSpPr>
          <p:nvPr>
            <p:ph type="body" sz="quarter" idx="61"/>
          </p:nvPr>
        </p:nvSpPr>
        <p:spPr/>
        <p:txBody>
          <a:bodyPr/>
          <a:lstStyle/>
          <a:p>
            <a:r>
              <a:rPr lang="de-DE" dirty="0"/>
              <a:t>Frauen am Berufsanfang</a:t>
            </a:r>
          </a:p>
        </p:txBody>
      </p:sp>
      <p:sp>
        <p:nvSpPr>
          <p:cNvPr id="8" name="Text Placeholder 7">
            <a:extLst>
              <a:ext uri="{FF2B5EF4-FFF2-40B4-BE49-F238E27FC236}">
                <a16:creationId xmlns:a16="http://schemas.microsoft.com/office/drawing/2014/main" id="{214D5150-BE8D-991B-FDD7-C71828E82476}"/>
              </a:ext>
            </a:extLst>
          </p:cNvPr>
          <p:cNvSpPr>
            <a:spLocks noGrp="1"/>
          </p:cNvSpPr>
          <p:nvPr>
            <p:ph type="body" sz="quarter" idx="64"/>
          </p:nvPr>
        </p:nvSpPr>
        <p:spPr>
          <a:xfrm>
            <a:off x="1704813" y="1874520"/>
            <a:ext cx="5238428" cy="8059894"/>
          </a:xfrm>
        </p:spPr>
        <p:txBody>
          <a:bodyPr/>
          <a:lstStyle/>
          <a:p>
            <a:pPr marL="0" indent="0">
              <a:lnSpc>
                <a:spcPts val="1026"/>
              </a:lnSpc>
              <a:buNone/>
            </a:pPr>
            <a:r>
              <a:rPr lang="de-DE" dirty="0" sz="925"/>
              <a:t>Am Berufsanfang können Sie Ihre finanzielle Routine oft zum ersten Mal selbst gestalten. Vielleicht haben Sie Ihr erstes festes Gehalt, vielleicht ist Ihr Einkommen aber auch noch unregelmäßig – wegen Ausbildung, freiberuflicher Tätigkeit, befristeter Jobs oder Jobwechseln. Zugleich haben viele Frauen am Berufsanfang hohe Lebenshaltungskosten, müssen Mietkautionen, Umzugskosten oder Studienkredite stemmen oder schnell auf eigenen Beinen stehen. Das kann das Sparen schwer machen, selbst wenn Sie wissen, wie wichtig es ist.</a:t>
            </a:r>
          </a:p>
          <a:p>
            <a:pPr marL="0" indent="0">
              <a:lnSpc>
                <a:spcPts val="2318"/>
              </a:lnSpc>
              <a:buNone/>
            </a:pPr>
            <a:endParaRPr lang="de-DE" dirty="0" sz="1925"/>
          </a:p>
          <a:p>
            <a:pPr marL="0" indent="0">
              <a:lnSpc>
                <a:spcPts val="1026"/>
              </a:lnSpc>
              <a:buNone/>
            </a:pPr>
            <a:r>
              <a:rPr lang="de-DE" dirty="0" sz="925"/>
              <a:t>In dieser Phase ist die wertvollste Fähigkeit nicht, „viel Geld zu haben“. Es geht darum, ein einfaches System zu schaffen, das mit dem funktioniert, was Sie haben. Eine kleine Spargewohnheit kann Sie vor Alltagsstress schützen und macht Sie weniger abhängig von Dispokrediten oder kurzfristigen Schulden, wenn Unerwartetes passiert. Sie stärkt auch das Selbstvertrauen: Wer einen kleinen Betrag beständig zurücklegt, kann ihn später steigern.</a:t>
            </a:r>
          </a:p>
          <a:p>
            <a:pPr marL="0" indent="0">
              <a:lnSpc>
                <a:spcPts val="2135"/>
              </a:lnSpc>
              <a:buNone/>
            </a:pPr>
            <a:endParaRPr lang="de-DE" dirty="0" sz="1775"/>
          </a:p>
          <a:p>
            <a:pPr marL="0" indent="0">
              <a:lnSpc>
                <a:spcPts val="1026"/>
              </a:lnSpc>
              <a:buNone/>
            </a:pPr>
            <a:r>
              <a:rPr lang="de-DE" dirty="0" sz="925"/>
              <a:t>Investieren mag in dieser Phase noch weit weg erscheinen, doch der Berufsanfang hat einen wichtigen Vorteil: </a:t>
            </a:r>
            <a:r>
              <a:rPr lang="de-DE" b="1" dirty="0" sz="925"/>
              <a:t>Zeit</a:t>
            </a:r>
            <a:r>
              <a:rPr lang="de-DE" dirty="0" sz="925"/>
              <a:t>. Bleibt Geld länger angelegt, kann es kurzfristige Schwankungen besser ausgleichen, und Sie können vom sogenannten Zinseszinseffekt profitieren (dazu später mehr). Das Risiko verschwindet dadurch nicht, und Sie sollten kein Geld anlegen, das Sie bald brauchen könnten. Wer die Grundprinzipien jedoch früh lernt, trifft später bessere Entscheidungen – besonders, wenn das Einkommen steigt.</a:t>
            </a:r>
          </a:p>
          <a:p>
            <a:pPr marL="0" indent="0">
              <a:lnSpc>
                <a:spcPts val="2318"/>
              </a:lnSpc>
              <a:buNone/>
            </a:pPr>
            <a:endParaRPr lang="de-DE" dirty="0" sz="1925"/>
          </a:p>
          <a:p>
            <a:pPr marL="0" indent="0">
              <a:lnSpc>
                <a:spcPts val="1026"/>
              </a:lnSpc>
              <a:spcBef>
                <a:spcPts val="1199"/>
              </a:spcBef>
              <a:buNone/>
            </a:pPr>
            <a:r>
              <a:rPr lang="de-DE" dirty="0" sz="925"/>
              <a:t>In diesem Abschnitt lernen Sie, klare Ziele zu setzen, einen ersten Notgroschen aufzubauen und den grundlegenden Unterschied zwischen Sparen und Investieren zu verstehen. Der Fokus ist realistisch: kleine Schritte, klare Prioritäten und Routinen, die Sie ohne Stress beibehalten können.</a:t>
            </a:r>
          </a:p>
          <a:p>
            <a:pPr marL="0" indent="0">
              <a:lnSpc>
                <a:spcPts val="1769"/>
              </a:lnSpc>
              <a:buNone/>
            </a:pPr>
            <a:endParaRPr lang="de-DE" sz="1475" b="1" dirty="0">
              <a:solidFill>
                <a:srgbClr val="4763AE"/>
              </a:solidFill>
            </a:endParaRPr>
          </a:p>
          <a:p>
            <a:pPr marL="0" indent="0">
              <a:lnSpc>
                <a:spcPts val="1220"/>
              </a:lnSpc>
              <a:buNone/>
            </a:pPr>
            <a:endParaRPr lang="de-DE" sz="1025" b="1" dirty="0">
              <a:solidFill>
                <a:srgbClr val="4763AE"/>
              </a:solidFill>
            </a:endParaRPr>
          </a:p>
          <a:p>
            <a:pPr marL="0" indent="0">
              <a:lnSpc>
                <a:spcPts val="1046"/>
              </a:lnSpc>
              <a:buNone/>
            </a:pPr>
            <a:r>
              <a:rPr lang="de-DE" sz="1200" b="1" dirty="0">
                <a:solidFill>
                  <a:srgbClr val="4763AE"/>
                </a:solidFill>
              </a:rPr>
              <a:t>Lernziele:</a:t>
            </a:r>
          </a:p>
          <a:p>
            <a:pPr marL="0" indent="0">
              <a:lnSpc>
                <a:spcPts val="1403"/>
              </a:lnSpc>
              <a:buNone/>
            </a:pPr>
            <a:endParaRPr lang="de-DE" sz="1175" b="1" dirty="0">
              <a:solidFill>
                <a:srgbClr val="4763AE"/>
              </a:solidFill>
            </a:endParaRPr>
          </a:p>
          <a:p>
            <a:pPr lvl="0">
              <a:lnSpc>
                <a:spcPts val="1026"/>
              </a:lnSpc>
            </a:pPr>
            <a:r>
              <a:rPr lang="de-DE" dirty="0" sz="925"/>
              <a:t>Verstehen, was Sparen und Investieren im Alltag konkret bedeuten.</a:t>
            </a:r>
          </a:p>
          <a:p>
            <a:pPr lvl="0">
              <a:lnSpc>
                <a:spcPts val="1026"/>
              </a:lnSpc>
            </a:pPr>
            <a:r>
              <a:rPr lang="de-DE" dirty="0" sz="925"/>
              <a:t>Eine erste Spargewohnheit aufbauen – auch bei geringem oder unregelmäßigem Einkommen.</a:t>
            </a:r>
          </a:p>
          <a:p>
            <a:pPr lvl="0">
              <a:lnSpc>
                <a:spcPts val="1026"/>
              </a:lnSpc>
            </a:pPr>
            <a:r>
              <a:rPr lang="de-DE" dirty="0" sz="925"/>
              <a:t>Verstehen, warum Zeit beim langfristigen Investieren wichtig ist (einfach erklärt).</a:t>
            </a:r>
          </a:p>
          <a:p>
            <a:pPr lvl="0">
              <a:lnSpc>
                <a:spcPts val="1026"/>
              </a:lnSpc>
            </a:pPr>
            <a:r>
              <a:rPr lang="de-DE" dirty="0" sz="925"/>
              <a:t>Lernen, je nach Ziel und Anlagehorizont zwischen Sparen und Investieren zu wählen.</a:t>
            </a:r>
          </a:p>
          <a:p>
            <a:pPr lvl="0">
              <a:lnSpc>
                <a:spcPts val="3172"/>
              </a:lnSpc>
            </a:pPr>
            <a:endParaRPr lang="de-DE" dirty="0" sz="2650"/>
          </a:p>
          <a:p>
            <a:pPr marL="0" indent="0">
              <a:lnSpc>
                <a:spcPts val="1046"/>
              </a:lnSpc>
              <a:buNone/>
            </a:pPr>
            <a:r>
              <a:rPr lang="de-DE" sz="1200" b="1" dirty="0">
                <a:solidFill>
                  <a:srgbClr val="4763AE"/>
                </a:solidFill>
              </a:rPr>
              <a:t>Inhalte:</a:t>
            </a:r>
          </a:p>
          <a:p>
            <a:pPr marL="0" indent="0">
              <a:lnSpc>
                <a:spcPts val="1403"/>
              </a:lnSpc>
              <a:buNone/>
            </a:pPr>
            <a:endParaRPr lang="de-DE" sz="1175" b="1" dirty="0">
              <a:solidFill>
                <a:srgbClr val="4763AE"/>
              </a:solidFill>
            </a:endParaRPr>
          </a:p>
          <a:p>
            <a:pPr lvl="0">
              <a:lnSpc>
                <a:spcPts val="1026"/>
              </a:lnSpc>
            </a:pPr>
            <a:r>
              <a:rPr lang="de-DE" dirty="0" sz="925"/>
              <a:t>Warum Sparen zuerst kommt: Grundlagen zum Notgroschen und einfache Zielsetzung.</a:t>
            </a:r>
          </a:p>
          <a:p>
            <a:pPr lvl="0">
              <a:lnSpc>
                <a:spcPts val="1026"/>
              </a:lnSpc>
            </a:pPr>
            <a:r>
              <a:rPr lang="de-DE" dirty="0" sz="925"/>
              <a:t>Sparformen und Zinsen: wie Ihr Geld langsam, aber sicher wächst.</a:t>
            </a:r>
          </a:p>
          <a:p>
            <a:pPr lvl="0">
              <a:lnSpc>
                <a:spcPts val="1026"/>
              </a:lnSpc>
            </a:pPr>
            <a:r>
              <a:rPr lang="de-DE" dirty="0" sz="925"/>
              <a:t>Grundlagen des Investierens: Risiko, Rendite und warum lange Anlagehorizonte helfen.</a:t>
            </a:r>
          </a:p>
          <a:p>
            <a:pPr lvl="0">
              <a:lnSpc>
                <a:spcPts val="1026"/>
              </a:lnSpc>
            </a:pPr>
            <a:r>
              <a:rPr lang="de-DE" dirty="0" sz="925"/>
              <a:t>Klein anfangen und dranbleiben: Automatisierung und einfache Routinen.</a:t>
            </a:r>
          </a:p>
          <a:p>
            <a:pPr lvl="0">
              <a:lnSpc>
                <a:spcPts val="1952"/>
              </a:lnSpc>
            </a:pPr>
            <a:endParaRPr lang="de-DE" sz="1625" b="1" dirty="0">
              <a:solidFill>
                <a:srgbClr val="4763AE"/>
              </a:solidFill>
            </a:endParaRPr>
          </a:p>
          <a:p>
            <a:pPr marL="0" indent="0">
              <a:lnSpc>
                <a:spcPts val="1046"/>
              </a:lnSpc>
              <a:buNone/>
            </a:pPr>
            <a:r>
              <a:rPr lang="de-DE" sz="1200" b="1" dirty="0">
                <a:solidFill>
                  <a:srgbClr val="4763AE"/>
                </a:solidFill>
              </a:rPr>
              <a:t>Übungen:</a:t>
            </a:r>
          </a:p>
          <a:p>
            <a:pPr marL="0" indent="0">
              <a:lnSpc>
                <a:spcPts val="1403"/>
              </a:lnSpc>
              <a:buNone/>
            </a:pPr>
            <a:endParaRPr lang="de-DE" sz="1175" b="1" dirty="0">
              <a:solidFill>
                <a:srgbClr val="4763AE"/>
              </a:solidFill>
            </a:endParaRPr>
          </a:p>
          <a:p>
            <a:pPr lvl="0">
              <a:lnSpc>
                <a:spcPts val="1026"/>
              </a:lnSpc>
            </a:pPr>
            <a:r>
              <a:rPr lang="de-DE" dirty="0" sz="925"/>
              <a:t>Arbeitsblatt Sparziel: ein kurzfristiges und ein langfristiges Ziel wählen.</a:t>
            </a:r>
          </a:p>
          <a:p>
            <a:pPr lvl="0">
              <a:lnSpc>
                <a:spcPts val="1026"/>
              </a:lnSpc>
            </a:pPr>
            <a:r>
              <a:rPr lang="de-DE" dirty="0" sz="925"/>
              <a:t>Entscheidungsübung „Sparen oder investieren?“: Zielen das passende Vorgehen zuordnen.</a:t>
            </a:r>
          </a:p>
          <a:p>
            <a:pPr lvl="0">
              <a:lnSpc>
                <a:spcPts val="1026"/>
              </a:lnSpc>
            </a:pPr>
            <a:r>
              <a:rPr lang="de-DE" dirty="0" sz="925"/>
              <a:t>Reflexion: „Was würden Sie mit 500 € tun?“ – Prioritäten setzen üben. </a:t>
            </a:r>
          </a:p>
          <a:p>
            <a:pPr lvl="0">
              <a:lnSpc>
                <a:spcPts val="1026"/>
              </a:lnSpc>
            </a:pPr>
            <a:r>
              <a:rPr lang="de-DE" dirty="0" sz="925"/>
              <a:t>Mini-Quiz: Sparen vs. Investieren (Zweck, Verfügbarkeit, Risiko).</a:t>
            </a:r>
          </a:p>
          <a:p>
            <a:pPr lvl="0">
              <a:lnSpc>
                <a:spcPts val="1026"/>
              </a:lnSpc>
            </a:pPr>
            <a:r>
              <a:rPr lang="de-DE" dirty="0" sz="925"/>
              <a:t>Aufteilungsübung: 100 € auf drei Ziele verteilen und begründen.</a:t>
            </a:r>
          </a:p>
          <a:p>
            <a:pPr lvl="0">
              <a:lnSpc>
                <a:spcPts val="2135"/>
              </a:lnSpc>
            </a:pPr>
            <a:endParaRPr lang="de-DE" sz="1775" b="1" dirty="0">
              <a:solidFill>
                <a:srgbClr val="4763AE"/>
              </a:solidFill>
            </a:endParaRPr>
          </a:p>
          <a:p>
            <a:pPr marL="0" indent="0">
              <a:lnSpc>
                <a:spcPts val="1046"/>
              </a:lnSpc>
              <a:buNone/>
            </a:pPr>
            <a:r>
              <a:rPr lang="de-DE" sz="1200" b="1" dirty="0">
                <a:solidFill>
                  <a:srgbClr val="4763AE"/>
                </a:solidFill>
              </a:rPr>
              <a:t>Ressourcen:</a:t>
            </a:r>
          </a:p>
          <a:p>
            <a:pPr marL="0" indent="0">
              <a:lnSpc>
                <a:spcPts val="1403"/>
              </a:lnSpc>
              <a:buNone/>
            </a:pPr>
            <a:endParaRPr lang="de-DE" sz="1175" b="1" dirty="0">
              <a:solidFill>
                <a:srgbClr val="4763AE"/>
              </a:solidFill>
            </a:endParaRPr>
          </a:p>
          <a:p>
            <a:pPr lvl="0">
              <a:lnSpc>
                <a:spcPts val="1026"/>
              </a:lnSpc>
            </a:pPr>
            <a:r>
              <a:rPr lang="de-DE" dirty="0" sz="925"/>
              <a:t>Einsteigerfreundliche Lernmaterialien und Tools für alle, die zum ersten Mal sparen oder anlegen.</a:t>
            </a:r>
          </a:p>
          <a:p>
            <a:pPr lvl="0">
              <a:lnSpc>
                <a:spcPts val="1026"/>
              </a:lnSpc>
            </a:pPr>
            <a:r>
              <a:rPr lang="de-DE" dirty="0" sz="925"/>
              <a:t>Einfache Vorlagen: Zielleiter und Notgroschen-Tracker.</a:t>
            </a:r>
          </a:p>
          <a:p>
            <a:pPr lvl="0">
              <a:lnSpc>
                <a:spcPts val="1026"/>
              </a:lnSpc>
            </a:pPr>
            <a:r>
              <a:rPr lang="de-DE" dirty="0" sz="925"/>
              <a:t>Vertrauenswürdige Websites und kurze Audio-/Videoressourcen.</a:t>
            </a:r>
          </a:p>
        </p:txBody>
      </p:sp>
      <p:grpSp>
        <p:nvGrpSpPr>
          <p:cNvPr id="4" name="Graphic 2">
            <a:extLst>
              <a:ext uri="{FF2B5EF4-FFF2-40B4-BE49-F238E27FC236}">
                <a16:creationId xmlns:a16="http://schemas.microsoft.com/office/drawing/2014/main" id="{2A09E2B0-BE6B-C57F-1501-19307734CA7F}"/>
              </a:ext>
            </a:extLst>
          </p:cNvPr>
          <p:cNvGrpSpPr/>
          <p:nvPr/>
        </p:nvGrpSpPr>
        <p:grpSpPr>
          <a:xfrm>
            <a:off x="895022" y="862601"/>
            <a:ext cx="677287" cy="579539"/>
            <a:chOff x="7236754" y="940858"/>
            <a:chExt cx="1133079" cy="969549"/>
          </a:xfrm>
          <a:solidFill>
            <a:srgbClr val="4763AE"/>
          </a:solidFill>
        </p:grpSpPr>
        <p:grpSp>
          <p:nvGrpSpPr>
            <p:cNvPr id="9" name="Graphic 2">
              <a:extLst>
                <a:ext uri="{FF2B5EF4-FFF2-40B4-BE49-F238E27FC236}">
                  <a16:creationId xmlns:a16="http://schemas.microsoft.com/office/drawing/2014/main" id="{7FFF4B5C-0A24-A1D8-0398-06F5BE6CAE4C}"/>
                </a:ext>
              </a:extLst>
            </p:cNvPr>
            <p:cNvGrpSpPr/>
            <p:nvPr/>
          </p:nvGrpSpPr>
          <p:grpSpPr>
            <a:xfrm>
              <a:off x="7884516" y="1486640"/>
              <a:ext cx="203734" cy="61120"/>
              <a:chOff x="7884516" y="1486640"/>
              <a:chExt cx="203734" cy="61120"/>
            </a:xfrm>
            <a:grpFill/>
          </p:grpSpPr>
          <p:sp>
            <p:nvSpPr>
              <p:cNvPr id="22" name="Freeform 21">
                <a:extLst>
                  <a:ext uri="{FF2B5EF4-FFF2-40B4-BE49-F238E27FC236}">
                    <a16:creationId xmlns:a16="http://schemas.microsoft.com/office/drawing/2014/main" id="{55C30595-7145-7FF5-B8FF-7EEF907748F6}"/>
                  </a:ext>
                </a:extLst>
              </p:cNvPr>
              <p:cNvSpPr/>
              <p:nvPr/>
            </p:nvSpPr>
            <p:spPr>
              <a:xfrm>
                <a:off x="8047503" y="1486640"/>
                <a:ext cx="40746" cy="40746"/>
              </a:xfrm>
              <a:custGeom>
                <a:avLst/>
                <a:gdLst>
                  <a:gd name="connsiteX0" fmla="*/ 0 w 40746"/>
                  <a:gd name="connsiteY0" fmla="*/ 20373 h 40746"/>
                  <a:gd name="connsiteX1" fmla="*/ 20373 w 40746"/>
                  <a:gd name="connsiteY1" fmla="*/ 0 h 40746"/>
                  <a:gd name="connsiteX2" fmla="*/ 40747 w 40746"/>
                  <a:gd name="connsiteY2" fmla="*/ 20373 h 40746"/>
                  <a:gd name="connsiteX3" fmla="*/ 20373 w 40746"/>
                  <a:gd name="connsiteY3" fmla="*/ 40747 h 40746"/>
                  <a:gd name="connsiteX4" fmla="*/ 0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0" y="20373"/>
                    </a:moveTo>
                    <a:cubicBezTo>
                      <a:pt x="0" y="9168"/>
                      <a:pt x="9168" y="0"/>
                      <a:pt x="20373" y="0"/>
                    </a:cubicBezTo>
                    <a:cubicBezTo>
                      <a:pt x="31579" y="0"/>
                      <a:pt x="40747" y="9168"/>
                      <a:pt x="40747" y="20373"/>
                    </a:cubicBezTo>
                    <a:cubicBezTo>
                      <a:pt x="40747" y="31579"/>
                      <a:pt x="31579" y="40747"/>
                      <a:pt x="20373" y="40747"/>
                    </a:cubicBezTo>
                    <a:cubicBezTo>
                      <a:pt x="9168" y="40747"/>
                      <a:pt x="0" y="31579"/>
                      <a:pt x="0" y="20373"/>
                    </a:cubicBezTo>
                    <a:close/>
                  </a:path>
                </a:pathLst>
              </a:custGeom>
              <a:grpFill/>
              <a:ln w="3393" cap="flat">
                <a:noFill/>
                <a:prstDash val="solid"/>
                <a:miter/>
              </a:ln>
            </p:spPr>
            <p:txBody>
              <a:bodyPr rtlCol="0" anchor="ctr"/>
              <a:lstStyle/>
              <a:p>
                <a:endParaRPr lang="de-DE" dirty="0">
                  <a:solidFill>
                    <a:schemeClr val="bg1"/>
                  </a:solidFill>
                </a:endParaRPr>
              </a:p>
            </p:txBody>
          </p:sp>
          <p:sp>
            <p:nvSpPr>
              <p:cNvPr id="23" name="Freeform 22">
                <a:extLst>
                  <a:ext uri="{FF2B5EF4-FFF2-40B4-BE49-F238E27FC236}">
                    <a16:creationId xmlns:a16="http://schemas.microsoft.com/office/drawing/2014/main" id="{0FEDB828-8265-F8DC-DA4F-1609EBE3970F}"/>
                  </a:ext>
                </a:extLst>
              </p:cNvPr>
              <p:cNvSpPr/>
              <p:nvPr/>
            </p:nvSpPr>
            <p:spPr>
              <a:xfrm>
                <a:off x="7884516" y="1507013"/>
                <a:ext cx="40746" cy="40746"/>
              </a:xfrm>
              <a:custGeom>
                <a:avLst/>
                <a:gdLst>
                  <a:gd name="connsiteX0" fmla="*/ 20373 w 40746"/>
                  <a:gd name="connsiteY0" fmla="*/ 40747 h 40746"/>
                  <a:gd name="connsiteX1" fmla="*/ 0 w 40746"/>
                  <a:gd name="connsiteY1" fmla="*/ 20373 h 40746"/>
                  <a:gd name="connsiteX2" fmla="*/ 20373 w 40746"/>
                  <a:gd name="connsiteY2" fmla="*/ 0 h 40746"/>
                  <a:gd name="connsiteX3" fmla="*/ 40747 w 40746"/>
                  <a:gd name="connsiteY3" fmla="*/ 20373 h 40746"/>
                  <a:gd name="connsiteX4" fmla="*/ 20373 w 40746"/>
                  <a:gd name="connsiteY4" fmla="*/ 40747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40747"/>
                    </a:moveTo>
                    <a:cubicBezTo>
                      <a:pt x="9168" y="40747"/>
                      <a:pt x="0" y="31579"/>
                      <a:pt x="0" y="20373"/>
                    </a:cubicBezTo>
                    <a:cubicBezTo>
                      <a:pt x="0" y="9168"/>
                      <a:pt x="9168" y="0"/>
                      <a:pt x="20373" y="0"/>
                    </a:cubicBezTo>
                    <a:cubicBezTo>
                      <a:pt x="31579" y="0"/>
                      <a:pt x="40747" y="9168"/>
                      <a:pt x="40747" y="20373"/>
                    </a:cubicBezTo>
                    <a:cubicBezTo>
                      <a:pt x="40747" y="31579"/>
                      <a:pt x="31579" y="40747"/>
                      <a:pt x="20373" y="40747"/>
                    </a:cubicBezTo>
                    <a:close/>
                  </a:path>
                </a:pathLst>
              </a:custGeom>
              <a:grpFill/>
              <a:ln w="3393" cap="flat">
                <a:noFill/>
                <a:prstDash val="solid"/>
                <a:miter/>
              </a:ln>
            </p:spPr>
            <p:txBody>
              <a:bodyPr rtlCol="0" anchor="ctr"/>
              <a:lstStyle/>
              <a:p>
                <a:endParaRPr lang="de-DE" dirty="0">
                  <a:solidFill>
                    <a:schemeClr val="bg1"/>
                  </a:solidFill>
                </a:endParaRPr>
              </a:p>
            </p:txBody>
          </p:sp>
        </p:grpSp>
        <p:grpSp>
          <p:nvGrpSpPr>
            <p:cNvPr id="10" name="Graphic 2">
              <a:extLst>
                <a:ext uri="{FF2B5EF4-FFF2-40B4-BE49-F238E27FC236}">
                  <a16:creationId xmlns:a16="http://schemas.microsoft.com/office/drawing/2014/main" id="{221B5868-3DC7-E8D6-F4A9-63FD4F523DA2}"/>
                </a:ext>
              </a:extLst>
            </p:cNvPr>
            <p:cNvGrpSpPr/>
            <p:nvPr/>
          </p:nvGrpSpPr>
          <p:grpSpPr>
            <a:xfrm>
              <a:off x="7236754" y="940858"/>
              <a:ext cx="1133079" cy="969549"/>
              <a:chOff x="7236754" y="940858"/>
              <a:chExt cx="1133079" cy="969549"/>
            </a:xfrm>
            <a:grpFill/>
          </p:grpSpPr>
          <p:sp>
            <p:nvSpPr>
              <p:cNvPr id="11" name="Freeform 10">
                <a:extLst>
                  <a:ext uri="{FF2B5EF4-FFF2-40B4-BE49-F238E27FC236}">
                    <a16:creationId xmlns:a16="http://schemas.microsoft.com/office/drawing/2014/main" id="{26A7AB5D-E1B1-A6E2-9EA2-A88A543C2195}"/>
                  </a:ext>
                </a:extLst>
              </p:cNvPr>
              <p:cNvSpPr/>
              <p:nvPr/>
            </p:nvSpPr>
            <p:spPr>
              <a:xfrm>
                <a:off x="8194447" y="1585153"/>
                <a:ext cx="32767" cy="32555"/>
              </a:xfrm>
              <a:custGeom>
                <a:avLst/>
                <a:gdLst>
                  <a:gd name="connsiteX0" fmla="*/ 16384 w 32767"/>
                  <a:gd name="connsiteY0" fmla="*/ 32556 h 32555"/>
                  <a:gd name="connsiteX1" fmla="*/ 4838 w 32767"/>
                  <a:gd name="connsiteY1" fmla="*/ 27802 h 32555"/>
                  <a:gd name="connsiteX2" fmla="*/ 4838 w 32767"/>
                  <a:gd name="connsiteY2" fmla="*/ 4712 h 32555"/>
                  <a:gd name="connsiteX3" fmla="*/ 27929 w 32767"/>
                  <a:gd name="connsiteY3" fmla="*/ 4712 h 32555"/>
                  <a:gd name="connsiteX4" fmla="*/ 27929 w 32767"/>
                  <a:gd name="connsiteY4" fmla="*/ 4712 h 32555"/>
                  <a:gd name="connsiteX5" fmla="*/ 27929 w 32767"/>
                  <a:gd name="connsiteY5" fmla="*/ 27802 h 32555"/>
                  <a:gd name="connsiteX6" fmla="*/ 16384 w 32767"/>
                  <a:gd name="connsiteY6" fmla="*/ 32556 h 325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767" h="32555">
                    <a:moveTo>
                      <a:pt x="16384" y="32556"/>
                    </a:moveTo>
                    <a:cubicBezTo>
                      <a:pt x="12309" y="32556"/>
                      <a:pt x="7895" y="30858"/>
                      <a:pt x="4838" y="27802"/>
                    </a:cubicBezTo>
                    <a:cubicBezTo>
                      <a:pt x="-1613" y="21351"/>
                      <a:pt x="-1613" y="10824"/>
                      <a:pt x="4838" y="4712"/>
                    </a:cubicBezTo>
                    <a:cubicBezTo>
                      <a:pt x="11291" y="-1400"/>
                      <a:pt x="21477" y="-1739"/>
                      <a:pt x="27929" y="4712"/>
                    </a:cubicBezTo>
                    <a:lnTo>
                      <a:pt x="27929" y="4712"/>
                    </a:lnTo>
                    <a:cubicBezTo>
                      <a:pt x="34380" y="11164"/>
                      <a:pt x="34380" y="21690"/>
                      <a:pt x="27929" y="27802"/>
                    </a:cubicBezTo>
                    <a:cubicBezTo>
                      <a:pt x="24873" y="30858"/>
                      <a:pt x="20458" y="32556"/>
                      <a:pt x="16384" y="32556"/>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2" name="Freeform 11">
                <a:extLst>
                  <a:ext uri="{FF2B5EF4-FFF2-40B4-BE49-F238E27FC236}">
                    <a16:creationId xmlns:a16="http://schemas.microsoft.com/office/drawing/2014/main" id="{36376137-258D-7CA5-922A-55F83915673F}"/>
                  </a:ext>
                </a:extLst>
              </p:cNvPr>
              <p:cNvSpPr/>
              <p:nvPr/>
            </p:nvSpPr>
            <p:spPr>
              <a:xfrm>
                <a:off x="7522044" y="1531461"/>
                <a:ext cx="847789" cy="378946"/>
              </a:xfrm>
              <a:custGeom>
                <a:avLst/>
                <a:gdLst>
                  <a:gd name="connsiteX0" fmla="*/ 16123 w 847789"/>
                  <a:gd name="connsiteY0" fmla="*/ 378947 h 378946"/>
                  <a:gd name="connsiteX1" fmla="*/ 7974 w 847789"/>
                  <a:gd name="connsiteY1" fmla="*/ 376570 h 378946"/>
                  <a:gd name="connsiteX2" fmla="*/ 2201 w 847789"/>
                  <a:gd name="connsiteY2" fmla="*/ 354159 h 378946"/>
                  <a:gd name="connsiteX3" fmla="*/ 158737 w 847789"/>
                  <a:gd name="connsiteY3" fmla="*/ 244142 h 378946"/>
                  <a:gd name="connsiteX4" fmla="*/ 290825 w 847789"/>
                  <a:gd name="connsiteY4" fmla="*/ 263157 h 378946"/>
                  <a:gd name="connsiteX5" fmla="*/ 443966 w 847789"/>
                  <a:gd name="connsiteY5" fmla="*/ 284889 h 378946"/>
                  <a:gd name="connsiteX6" fmla="*/ 678261 w 847789"/>
                  <a:gd name="connsiteY6" fmla="*/ 186417 h 378946"/>
                  <a:gd name="connsiteX7" fmla="*/ 808312 w 847789"/>
                  <a:gd name="connsiteY7" fmla="*/ 37691 h 378946"/>
                  <a:gd name="connsiteX8" fmla="*/ 790655 w 847789"/>
                  <a:gd name="connsiteY8" fmla="*/ 32258 h 378946"/>
                  <a:gd name="connsiteX9" fmla="*/ 759076 w 847789"/>
                  <a:gd name="connsiteY9" fmla="*/ 42784 h 378946"/>
                  <a:gd name="connsiteX10" fmla="*/ 698634 w 847789"/>
                  <a:gd name="connsiteY10" fmla="*/ 83192 h 378946"/>
                  <a:gd name="connsiteX11" fmla="*/ 692862 w 847789"/>
                  <a:gd name="connsiteY11" fmla="*/ 87266 h 378946"/>
                  <a:gd name="connsiteX12" fmla="*/ 607294 w 847789"/>
                  <a:gd name="connsiteY12" fmla="*/ 134465 h 378946"/>
                  <a:gd name="connsiteX13" fmla="*/ 590995 w 847789"/>
                  <a:gd name="connsiteY13" fmla="*/ 118166 h 378946"/>
                  <a:gd name="connsiteX14" fmla="*/ 607294 w 847789"/>
                  <a:gd name="connsiteY14" fmla="*/ 101867 h 378946"/>
                  <a:gd name="connsiteX15" fmla="*/ 673507 w 847789"/>
                  <a:gd name="connsiteY15" fmla="*/ 61120 h 378946"/>
                  <a:gd name="connsiteX16" fmla="*/ 679280 w 847789"/>
                  <a:gd name="connsiteY16" fmla="*/ 57046 h 378946"/>
                  <a:gd name="connsiteX17" fmla="*/ 743796 w 847789"/>
                  <a:gd name="connsiteY17" fmla="*/ 14261 h 378946"/>
                  <a:gd name="connsiteX18" fmla="*/ 790655 w 847789"/>
                  <a:gd name="connsiteY18" fmla="*/ 0 h 378946"/>
                  <a:gd name="connsiteX19" fmla="*/ 844304 w 847789"/>
                  <a:gd name="connsiteY19" fmla="*/ 26485 h 378946"/>
                  <a:gd name="connsiteX20" fmla="*/ 843625 w 847789"/>
                  <a:gd name="connsiteY20" fmla="*/ 47199 h 378946"/>
                  <a:gd name="connsiteX21" fmla="*/ 701011 w 847789"/>
                  <a:gd name="connsiteY21" fmla="*/ 210186 h 378946"/>
                  <a:gd name="connsiteX22" fmla="*/ 696597 w 847789"/>
                  <a:gd name="connsiteY22" fmla="*/ 213921 h 378946"/>
                  <a:gd name="connsiteX23" fmla="*/ 444306 w 847789"/>
                  <a:gd name="connsiteY23" fmla="*/ 317826 h 378946"/>
                  <a:gd name="connsiteX24" fmla="*/ 285053 w 847789"/>
                  <a:gd name="connsiteY24" fmla="*/ 295755 h 378946"/>
                  <a:gd name="connsiteX25" fmla="*/ 159077 w 847789"/>
                  <a:gd name="connsiteY25" fmla="*/ 277079 h 378946"/>
                  <a:gd name="connsiteX26" fmla="*/ 30384 w 847789"/>
                  <a:gd name="connsiteY26" fmla="*/ 370797 h 378946"/>
                  <a:gd name="connsiteX27" fmla="*/ 16463 w 847789"/>
                  <a:gd name="connsiteY27" fmla="*/ 378607 h 3789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847789" h="378946">
                    <a:moveTo>
                      <a:pt x="16123" y="378947"/>
                    </a:moveTo>
                    <a:cubicBezTo>
                      <a:pt x="13406" y="378947"/>
                      <a:pt x="10350" y="378267"/>
                      <a:pt x="7974" y="376570"/>
                    </a:cubicBezTo>
                    <a:cubicBezTo>
                      <a:pt x="164" y="371816"/>
                      <a:pt x="-2213" y="361969"/>
                      <a:pt x="2201" y="354159"/>
                    </a:cubicBezTo>
                    <a:cubicBezTo>
                      <a:pt x="4917" y="349745"/>
                      <a:pt x="68414" y="244142"/>
                      <a:pt x="158737" y="244142"/>
                    </a:cubicBezTo>
                    <a:cubicBezTo>
                      <a:pt x="249060" y="244142"/>
                      <a:pt x="239212" y="253310"/>
                      <a:pt x="290825" y="263157"/>
                    </a:cubicBezTo>
                    <a:cubicBezTo>
                      <a:pt x="346852" y="273684"/>
                      <a:pt x="404577" y="284889"/>
                      <a:pt x="443966" y="284889"/>
                    </a:cubicBezTo>
                    <a:cubicBezTo>
                      <a:pt x="483355" y="284889"/>
                      <a:pt x="625289" y="214940"/>
                      <a:pt x="678261" y="186417"/>
                    </a:cubicBezTo>
                    <a:lnTo>
                      <a:pt x="808312" y="37691"/>
                    </a:lnTo>
                    <a:cubicBezTo>
                      <a:pt x="803557" y="34635"/>
                      <a:pt x="797446" y="32258"/>
                      <a:pt x="790655" y="32258"/>
                    </a:cubicBezTo>
                    <a:cubicBezTo>
                      <a:pt x="783864" y="32258"/>
                      <a:pt x="772318" y="35654"/>
                      <a:pt x="759076" y="42784"/>
                    </a:cubicBezTo>
                    <a:cubicBezTo>
                      <a:pt x="741079" y="52631"/>
                      <a:pt x="721045" y="66893"/>
                      <a:pt x="698634" y="83192"/>
                    </a:cubicBezTo>
                    <a:lnTo>
                      <a:pt x="692862" y="87266"/>
                    </a:lnTo>
                    <a:cubicBezTo>
                      <a:pt x="653473" y="116468"/>
                      <a:pt x="628006" y="134465"/>
                      <a:pt x="607294" y="134465"/>
                    </a:cubicBezTo>
                    <a:cubicBezTo>
                      <a:pt x="586580" y="134465"/>
                      <a:pt x="590995" y="127334"/>
                      <a:pt x="590995" y="118166"/>
                    </a:cubicBezTo>
                    <a:cubicBezTo>
                      <a:pt x="590995" y="108998"/>
                      <a:pt x="598125" y="101867"/>
                      <a:pt x="607294" y="101867"/>
                    </a:cubicBezTo>
                    <a:cubicBezTo>
                      <a:pt x="616461" y="101867"/>
                      <a:pt x="650417" y="78438"/>
                      <a:pt x="673507" y="61120"/>
                    </a:cubicBezTo>
                    <a:lnTo>
                      <a:pt x="679280" y="57046"/>
                    </a:lnTo>
                    <a:cubicBezTo>
                      <a:pt x="702709" y="40068"/>
                      <a:pt x="723761" y="25127"/>
                      <a:pt x="743796" y="14261"/>
                    </a:cubicBezTo>
                    <a:cubicBezTo>
                      <a:pt x="762131" y="4754"/>
                      <a:pt x="777412" y="0"/>
                      <a:pt x="790655" y="0"/>
                    </a:cubicBezTo>
                    <a:cubicBezTo>
                      <a:pt x="822913" y="0"/>
                      <a:pt x="843286" y="25467"/>
                      <a:pt x="844304" y="26485"/>
                    </a:cubicBezTo>
                    <a:cubicBezTo>
                      <a:pt x="849059" y="32597"/>
                      <a:pt x="849059" y="41426"/>
                      <a:pt x="843625" y="47199"/>
                    </a:cubicBezTo>
                    <a:lnTo>
                      <a:pt x="701011" y="210186"/>
                    </a:lnTo>
                    <a:cubicBezTo>
                      <a:pt x="699653" y="211545"/>
                      <a:pt x="698294" y="212903"/>
                      <a:pt x="696597" y="213921"/>
                    </a:cubicBezTo>
                    <a:cubicBezTo>
                      <a:pt x="677242" y="224448"/>
                      <a:pt x="504407" y="317826"/>
                      <a:pt x="444306" y="317826"/>
                    </a:cubicBezTo>
                    <a:cubicBezTo>
                      <a:pt x="384203" y="317826"/>
                      <a:pt x="342438" y="306621"/>
                      <a:pt x="285053" y="295755"/>
                    </a:cubicBezTo>
                    <a:cubicBezTo>
                      <a:pt x="235138" y="286247"/>
                      <a:pt x="187600" y="277079"/>
                      <a:pt x="159077" y="277079"/>
                    </a:cubicBezTo>
                    <a:cubicBezTo>
                      <a:pt x="87090" y="277079"/>
                      <a:pt x="31063" y="370118"/>
                      <a:pt x="30384" y="370797"/>
                    </a:cubicBezTo>
                    <a:cubicBezTo>
                      <a:pt x="27328" y="375891"/>
                      <a:pt x="21895" y="378607"/>
                      <a:pt x="16463" y="378607"/>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3" name="Freeform 12">
                <a:extLst>
                  <a:ext uri="{FF2B5EF4-FFF2-40B4-BE49-F238E27FC236}">
                    <a16:creationId xmlns:a16="http://schemas.microsoft.com/office/drawing/2014/main" id="{8B66203D-7B10-CD8B-8826-1C9DDAC28F1E}"/>
                  </a:ext>
                </a:extLst>
              </p:cNvPr>
              <p:cNvSpPr/>
              <p:nvPr/>
            </p:nvSpPr>
            <p:spPr>
              <a:xfrm>
                <a:off x="7236754" y="1470341"/>
                <a:ext cx="908713" cy="317826"/>
              </a:xfrm>
              <a:custGeom>
                <a:avLst/>
                <a:gdLst>
                  <a:gd name="connsiteX0" fmla="*/ 16184 w 908713"/>
                  <a:gd name="connsiteY0" fmla="*/ 317826 h 317826"/>
                  <a:gd name="connsiteX1" fmla="*/ 2941 w 908713"/>
                  <a:gd name="connsiteY1" fmla="*/ 311035 h 317826"/>
                  <a:gd name="connsiteX2" fmla="*/ 6676 w 908713"/>
                  <a:gd name="connsiteY2" fmla="*/ 288285 h 317826"/>
                  <a:gd name="connsiteX3" fmla="*/ 146914 w 908713"/>
                  <a:gd name="connsiteY3" fmla="*/ 188115 h 317826"/>
                  <a:gd name="connsiteX4" fmla="*/ 403280 w 908713"/>
                  <a:gd name="connsiteY4" fmla="*/ 0 h 317826"/>
                  <a:gd name="connsiteX5" fmla="*/ 448780 w 908713"/>
                  <a:gd name="connsiteY5" fmla="*/ 4414 h 317826"/>
                  <a:gd name="connsiteX6" fmla="*/ 596488 w 908713"/>
                  <a:gd name="connsiteY6" fmla="*/ 84550 h 317826"/>
                  <a:gd name="connsiteX7" fmla="*/ 710920 w 908713"/>
                  <a:gd name="connsiteY7" fmla="*/ 141596 h 317826"/>
                  <a:gd name="connsiteX8" fmla="*/ 831123 w 908713"/>
                  <a:gd name="connsiteY8" fmla="*/ 122241 h 317826"/>
                  <a:gd name="connsiteX9" fmla="*/ 907863 w 908713"/>
                  <a:gd name="connsiteY9" fmla="*/ 174193 h 317826"/>
                  <a:gd name="connsiteX10" fmla="*/ 901072 w 908713"/>
                  <a:gd name="connsiteY10" fmla="*/ 193208 h 317826"/>
                  <a:gd name="connsiteX11" fmla="*/ 708882 w 908713"/>
                  <a:gd name="connsiteY11" fmla="*/ 277419 h 317826"/>
                  <a:gd name="connsiteX12" fmla="*/ 540801 w 908713"/>
                  <a:gd name="connsiteY12" fmla="*/ 235653 h 317826"/>
                  <a:gd name="connsiteX13" fmla="*/ 530614 w 908713"/>
                  <a:gd name="connsiteY13" fmla="*/ 214940 h 317826"/>
                  <a:gd name="connsiteX14" fmla="*/ 551328 w 908713"/>
                  <a:gd name="connsiteY14" fmla="*/ 204753 h 317826"/>
                  <a:gd name="connsiteX15" fmla="*/ 709222 w 908713"/>
                  <a:gd name="connsiteY15" fmla="*/ 244482 h 317826"/>
                  <a:gd name="connsiteX16" fmla="*/ 870851 w 908713"/>
                  <a:gd name="connsiteY16" fmla="*/ 173514 h 317826"/>
                  <a:gd name="connsiteX17" fmla="*/ 831463 w 908713"/>
                  <a:gd name="connsiteY17" fmla="*/ 154838 h 317826"/>
                  <a:gd name="connsiteX18" fmla="*/ 713296 w 908713"/>
                  <a:gd name="connsiteY18" fmla="*/ 174533 h 317826"/>
                  <a:gd name="connsiteX19" fmla="*/ 701751 w 908713"/>
                  <a:gd name="connsiteY19" fmla="*/ 173175 h 317826"/>
                  <a:gd name="connsiteX20" fmla="*/ 579510 w 908713"/>
                  <a:gd name="connsiteY20" fmla="*/ 112054 h 317826"/>
                  <a:gd name="connsiteX21" fmla="*/ 574757 w 908713"/>
                  <a:gd name="connsiteY21" fmla="*/ 108319 h 317826"/>
                  <a:gd name="connsiteX22" fmla="*/ 442669 w 908713"/>
                  <a:gd name="connsiteY22" fmla="*/ 35993 h 317826"/>
                  <a:gd name="connsiteX23" fmla="*/ 403280 w 908713"/>
                  <a:gd name="connsiteY23" fmla="*/ 32258 h 317826"/>
                  <a:gd name="connsiteX24" fmla="*/ 172381 w 908713"/>
                  <a:gd name="connsiteY24" fmla="*/ 208489 h 317826"/>
                  <a:gd name="connsiteX25" fmla="*/ 168306 w 908713"/>
                  <a:gd name="connsiteY25" fmla="*/ 212903 h 317826"/>
                  <a:gd name="connsiteX26" fmla="*/ 25692 w 908713"/>
                  <a:gd name="connsiteY26" fmla="*/ 314770 h 317826"/>
                  <a:gd name="connsiteX27" fmla="*/ 16184 w 908713"/>
                  <a:gd name="connsiteY27" fmla="*/ 317826 h 317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908713" h="317826">
                    <a:moveTo>
                      <a:pt x="16184" y="317826"/>
                    </a:moveTo>
                    <a:cubicBezTo>
                      <a:pt x="11090" y="317826"/>
                      <a:pt x="5997" y="315449"/>
                      <a:pt x="2941" y="311035"/>
                    </a:cubicBezTo>
                    <a:cubicBezTo>
                      <a:pt x="-2152" y="303565"/>
                      <a:pt x="-455" y="293378"/>
                      <a:pt x="6676" y="288285"/>
                    </a:cubicBezTo>
                    <a:lnTo>
                      <a:pt x="146914" y="188115"/>
                    </a:lnTo>
                    <a:cubicBezTo>
                      <a:pt x="162873" y="164346"/>
                      <a:pt x="279681" y="0"/>
                      <a:pt x="403280" y="0"/>
                    </a:cubicBezTo>
                    <a:cubicBezTo>
                      <a:pt x="526879" y="0"/>
                      <a:pt x="434180" y="1358"/>
                      <a:pt x="448780" y="4414"/>
                    </a:cubicBezTo>
                    <a:cubicBezTo>
                      <a:pt x="529595" y="20034"/>
                      <a:pt x="584943" y="72665"/>
                      <a:pt x="596488" y="84550"/>
                    </a:cubicBezTo>
                    <a:lnTo>
                      <a:pt x="710920" y="141596"/>
                    </a:lnTo>
                    <a:cubicBezTo>
                      <a:pt x="730274" y="136842"/>
                      <a:pt x="792414" y="122241"/>
                      <a:pt x="831123" y="122241"/>
                    </a:cubicBezTo>
                    <a:cubicBezTo>
                      <a:pt x="889527" y="122241"/>
                      <a:pt x="906845" y="172156"/>
                      <a:pt x="907863" y="174193"/>
                    </a:cubicBezTo>
                    <a:cubicBezTo>
                      <a:pt x="910240" y="181324"/>
                      <a:pt x="907523" y="189134"/>
                      <a:pt x="901072" y="193208"/>
                    </a:cubicBezTo>
                    <a:cubicBezTo>
                      <a:pt x="887490" y="201697"/>
                      <a:pt x="767965" y="277419"/>
                      <a:pt x="708882" y="277419"/>
                    </a:cubicBezTo>
                    <a:cubicBezTo>
                      <a:pt x="649799" y="277419"/>
                      <a:pt x="545554" y="237351"/>
                      <a:pt x="540801" y="235653"/>
                    </a:cubicBezTo>
                    <a:cubicBezTo>
                      <a:pt x="532312" y="232597"/>
                      <a:pt x="527558" y="223429"/>
                      <a:pt x="530614" y="214940"/>
                    </a:cubicBezTo>
                    <a:cubicBezTo>
                      <a:pt x="533670" y="206451"/>
                      <a:pt x="542839" y="201697"/>
                      <a:pt x="551328" y="204753"/>
                    </a:cubicBezTo>
                    <a:cubicBezTo>
                      <a:pt x="583925" y="215959"/>
                      <a:pt x="675945" y="244482"/>
                      <a:pt x="709222" y="244482"/>
                    </a:cubicBezTo>
                    <a:cubicBezTo>
                      <a:pt x="742498" y="244482"/>
                      <a:pt x="829425" y="198981"/>
                      <a:pt x="870851" y="173514"/>
                    </a:cubicBezTo>
                    <a:cubicBezTo>
                      <a:pt x="864400" y="165025"/>
                      <a:pt x="852515" y="154838"/>
                      <a:pt x="831463" y="154838"/>
                    </a:cubicBezTo>
                    <a:cubicBezTo>
                      <a:pt x="790036" y="154838"/>
                      <a:pt x="713975" y="174533"/>
                      <a:pt x="713296" y="174533"/>
                    </a:cubicBezTo>
                    <a:cubicBezTo>
                      <a:pt x="709561" y="175551"/>
                      <a:pt x="705486" y="175212"/>
                      <a:pt x="701751" y="173175"/>
                    </a:cubicBezTo>
                    <a:lnTo>
                      <a:pt x="579510" y="112054"/>
                    </a:lnTo>
                    <a:cubicBezTo>
                      <a:pt x="577812" y="111035"/>
                      <a:pt x="576115" y="110017"/>
                      <a:pt x="574757" y="108319"/>
                    </a:cubicBezTo>
                    <a:cubicBezTo>
                      <a:pt x="574417" y="107640"/>
                      <a:pt x="521106" y="51273"/>
                      <a:pt x="442669" y="35993"/>
                    </a:cubicBezTo>
                    <a:cubicBezTo>
                      <a:pt x="429766" y="33616"/>
                      <a:pt x="416862" y="32258"/>
                      <a:pt x="403280" y="32258"/>
                    </a:cubicBezTo>
                    <a:cubicBezTo>
                      <a:pt x="290207" y="32258"/>
                      <a:pt x="173399" y="206451"/>
                      <a:pt x="172381" y="208489"/>
                    </a:cubicBezTo>
                    <a:cubicBezTo>
                      <a:pt x="171362" y="210186"/>
                      <a:pt x="170004" y="211545"/>
                      <a:pt x="168306" y="212903"/>
                    </a:cubicBezTo>
                    <a:lnTo>
                      <a:pt x="25692" y="314770"/>
                    </a:lnTo>
                    <a:cubicBezTo>
                      <a:pt x="22975" y="316807"/>
                      <a:pt x="19579" y="317826"/>
                      <a:pt x="16184" y="317826"/>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4" name="Freeform 13">
                <a:extLst>
                  <a:ext uri="{FF2B5EF4-FFF2-40B4-BE49-F238E27FC236}">
                    <a16:creationId xmlns:a16="http://schemas.microsoft.com/office/drawing/2014/main" id="{55646B67-C803-B6B9-92BD-DB1BF23B0078}"/>
                  </a:ext>
                </a:extLst>
              </p:cNvPr>
              <p:cNvSpPr/>
              <p:nvPr/>
            </p:nvSpPr>
            <p:spPr>
              <a:xfrm>
                <a:off x="8173724" y="1450646"/>
                <a:ext cx="147992" cy="126655"/>
              </a:xfrm>
              <a:custGeom>
                <a:avLst/>
                <a:gdLst>
                  <a:gd name="connsiteX0" fmla="*/ 99585 w 147992"/>
                  <a:gd name="connsiteY0" fmla="*/ 125636 h 126655"/>
                  <a:gd name="connsiteX1" fmla="*/ 96530 w 147992"/>
                  <a:gd name="connsiteY1" fmla="*/ 125636 h 126655"/>
                  <a:gd name="connsiteX2" fmla="*/ 83626 w 147992"/>
                  <a:gd name="connsiteY2" fmla="*/ 106621 h 126655"/>
                  <a:gd name="connsiteX3" fmla="*/ 98227 w 147992"/>
                  <a:gd name="connsiteY3" fmla="*/ 33277 h 126655"/>
                  <a:gd name="connsiteX4" fmla="*/ 29976 w 147992"/>
                  <a:gd name="connsiteY4" fmla="*/ 86248 h 126655"/>
                  <a:gd name="connsiteX5" fmla="*/ 7226 w 147992"/>
                  <a:gd name="connsiteY5" fmla="*/ 91002 h 126655"/>
                  <a:gd name="connsiteX6" fmla="*/ 2811 w 147992"/>
                  <a:gd name="connsiteY6" fmla="*/ 68251 h 126655"/>
                  <a:gd name="connsiteX7" fmla="*/ 118261 w 147992"/>
                  <a:gd name="connsiteY7" fmla="*/ 0 h 126655"/>
                  <a:gd name="connsiteX8" fmla="*/ 130824 w 147992"/>
                  <a:gd name="connsiteY8" fmla="*/ 6112 h 126655"/>
                  <a:gd name="connsiteX9" fmla="*/ 134220 w 147992"/>
                  <a:gd name="connsiteY9" fmla="*/ 19694 h 126655"/>
                  <a:gd name="connsiteX10" fmla="*/ 115544 w 147992"/>
                  <a:gd name="connsiteY10" fmla="*/ 113412 h 126655"/>
                  <a:gd name="connsiteX11" fmla="*/ 99585 w 147992"/>
                  <a:gd name="connsiteY11" fmla="*/ 126655 h 126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7992" h="126655">
                    <a:moveTo>
                      <a:pt x="99585" y="125636"/>
                    </a:moveTo>
                    <a:cubicBezTo>
                      <a:pt x="98566" y="125636"/>
                      <a:pt x="97548" y="125636"/>
                      <a:pt x="96530" y="125636"/>
                    </a:cubicBezTo>
                    <a:cubicBezTo>
                      <a:pt x="87701" y="123939"/>
                      <a:pt x="81928" y="115450"/>
                      <a:pt x="83626" y="106621"/>
                    </a:cubicBezTo>
                    <a:lnTo>
                      <a:pt x="98227" y="33277"/>
                    </a:lnTo>
                    <a:cubicBezTo>
                      <a:pt x="68346" y="35993"/>
                      <a:pt x="55783" y="47199"/>
                      <a:pt x="29976" y="86248"/>
                    </a:cubicBezTo>
                    <a:cubicBezTo>
                      <a:pt x="24883" y="93718"/>
                      <a:pt x="15036" y="95755"/>
                      <a:pt x="7226" y="91002"/>
                    </a:cubicBezTo>
                    <a:cubicBezTo>
                      <a:pt x="-244" y="85908"/>
                      <a:pt x="-2282" y="76061"/>
                      <a:pt x="2811" y="68251"/>
                    </a:cubicBezTo>
                    <a:cubicBezTo>
                      <a:pt x="37446" y="15959"/>
                      <a:pt x="57819" y="0"/>
                      <a:pt x="118261" y="0"/>
                    </a:cubicBezTo>
                    <a:cubicBezTo>
                      <a:pt x="178702" y="0"/>
                      <a:pt x="127769" y="2037"/>
                      <a:pt x="130824" y="6112"/>
                    </a:cubicBezTo>
                    <a:cubicBezTo>
                      <a:pt x="133881" y="9847"/>
                      <a:pt x="135239" y="14941"/>
                      <a:pt x="134220" y="19694"/>
                    </a:cubicBezTo>
                    <a:lnTo>
                      <a:pt x="115544" y="113412"/>
                    </a:lnTo>
                    <a:cubicBezTo>
                      <a:pt x="113847" y="121222"/>
                      <a:pt x="107055" y="126655"/>
                      <a:pt x="99585" y="126655"/>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5" name="Freeform 14">
                <a:extLst>
                  <a:ext uri="{FF2B5EF4-FFF2-40B4-BE49-F238E27FC236}">
                    <a16:creationId xmlns:a16="http://schemas.microsoft.com/office/drawing/2014/main" id="{1935F4A3-DED8-68CE-9CDC-404313D72021}"/>
                  </a:ext>
                </a:extLst>
              </p:cNvPr>
              <p:cNvSpPr/>
              <p:nvPr/>
            </p:nvSpPr>
            <p:spPr>
              <a:xfrm>
                <a:off x="7666079" y="1388507"/>
                <a:ext cx="213901" cy="118505"/>
              </a:xfrm>
              <a:custGeom>
                <a:avLst/>
                <a:gdLst>
                  <a:gd name="connsiteX0" fmla="*/ 16399 w 213901"/>
                  <a:gd name="connsiteY0" fmla="*/ 118506 h 118505"/>
                  <a:gd name="connsiteX1" fmla="*/ 1459 w 213901"/>
                  <a:gd name="connsiteY1" fmla="*/ 108998 h 118505"/>
                  <a:gd name="connsiteX2" fmla="*/ 9268 w 213901"/>
                  <a:gd name="connsiteY2" fmla="*/ 87266 h 118505"/>
                  <a:gd name="connsiteX3" fmla="*/ 58165 w 213901"/>
                  <a:gd name="connsiteY3" fmla="*/ 50255 h 118505"/>
                  <a:gd name="connsiteX4" fmla="*/ 136602 w 213901"/>
                  <a:gd name="connsiteY4" fmla="*/ 0 h 118505"/>
                  <a:gd name="connsiteX5" fmla="*/ 155278 w 213901"/>
                  <a:gd name="connsiteY5" fmla="*/ 4754 h 118505"/>
                  <a:gd name="connsiteX6" fmla="*/ 188555 w 213901"/>
                  <a:gd name="connsiteY6" fmla="*/ 29881 h 118505"/>
                  <a:gd name="connsiteX7" fmla="*/ 201798 w 213901"/>
                  <a:gd name="connsiteY7" fmla="*/ 41087 h 118505"/>
                  <a:gd name="connsiteX8" fmla="*/ 213683 w 213901"/>
                  <a:gd name="connsiteY8" fmla="*/ 59762 h 118505"/>
                  <a:gd name="connsiteX9" fmla="*/ 194667 w 213901"/>
                  <a:gd name="connsiteY9" fmla="*/ 73005 h 118505"/>
                  <a:gd name="connsiteX10" fmla="*/ 166484 w 213901"/>
                  <a:gd name="connsiteY10" fmla="*/ 53990 h 118505"/>
                  <a:gd name="connsiteX11" fmla="*/ 141017 w 213901"/>
                  <a:gd name="connsiteY11" fmla="*/ 33956 h 118505"/>
                  <a:gd name="connsiteX12" fmla="*/ 141017 w 213901"/>
                  <a:gd name="connsiteY12" fmla="*/ 33956 h 118505"/>
                  <a:gd name="connsiteX13" fmla="*/ 136942 w 213901"/>
                  <a:gd name="connsiteY13" fmla="*/ 32598 h 118505"/>
                  <a:gd name="connsiteX14" fmla="*/ 78878 w 213901"/>
                  <a:gd name="connsiteY14" fmla="*/ 75382 h 118505"/>
                  <a:gd name="connsiteX15" fmla="*/ 22850 w 213901"/>
                  <a:gd name="connsiteY15" fmla="*/ 116808 h 118505"/>
                  <a:gd name="connsiteX16" fmla="*/ 16059 w 213901"/>
                  <a:gd name="connsiteY16" fmla="*/ 118166 h 118505"/>
                  <a:gd name="connsiteX17" fmla="*/ 200779 w 213901"/>
                  <a:gd name="connsiteY17" fmla="*/ 41426 h 118505"/>
                  <a:gd name="connsiteX18" fmla="*/ 200779 w 213901"/>
                  <a:gd name="connsiteY18" fmla="*/ 41426 h 118505"/>
                  <a:gd name="connsiteX19" fmla="*/ 200779 w 213901"/>
                  <a:gd name="connsiteY19" fmla="*/ 41426 h 1185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13901" h="118505">
                    <a:moveTo>
                      <a:pt x="16399" y="118506"/>
                    </a:moveTo>
                    <a:cubicBezTo>
                      <a:pt x="10287" y="118506"/>
                      <a:pt x="4515" y="115110"/>
                      <a:pt x="1459" y="108998"/>
                    </a:cubicBezTo>
                    <a:cubicBezTo>
                      <a:pt x="-2276" y="100849"/>
                      <a:pt x="1459" y="91001"/>
                      <a:pt x="9268" y="87266"/>
                    </a:cubicBezTo>
                    <a:cubicBezTo>
                      <a:pt x="19116" y="82852"/>
                      <a:pt x="39828" y="65535"/>
                      <a:pt x="58165" y="50255"/>
                    </a:cubicBezTo>
                    <a:cubicBezTo>
                      <a:pt x="100270" y="15280"/>
                      <a:pt x="120643" y="0"/>
                      <a:pt x="136602" y="0"/>
                    </a:cubicBezTo>
                    <a:cubicBezTo>
                      <a:pt x="152562" y="0"/>
                      <a:pt x="148827" y="1698"/>
                      <a:pt x="155278" y="4754"/>
                    </a:cubicBezTo>
                    <a:cubicBezTo>
                      <a:pt x="167503" y="10526"/>
                      <a:pt x="178708" y="20713"/>
                      <a:pt x="188555" y="29881"/>
                    </a:cubicBezTo>
                    <a:cubicBezTo>
                      <a:pt x="192969" y="33956"/>
                      <a:pt x="199082" y="39389"/>
                      <a:pt x="201798" y="41087"/>
                    </a:cubicBezTo>
                    <a:cubicBezTo>
                      <a:pt x="209947" y="43124"/>
                      <a:pt x="215041" y="51273"/>
                      <a:pt x="213683" y="59762"/>
                    </a:cubicBezTo>
                    <a:cubicBezTo>
                      <a:pt x="211985" y="68591"/>
                      <a:pt x="203835" y="74703"/>
                      <a:pt x="194667" y="73005"/>
                    </a:cubicBezTo>
                    <a:cubicBezTo>
                      <a:pt x="185499" y="71307"/>
                      <a:pt x="177689" y="64176"/>
                      <a:pt x="166484" y="53990"/>
                    </a:cubicBezTo>
                    <a:cubicBezTo>
                      <a:pt x="158674" y="46859"/>
                      <a:pt x="148487" y="37691"/>
                      <a:pt x="141017" y="33956"/>
                    </a:cubicBezTo>
                    <a:cubicBezTo>
                      <a:pt x="141017" y="33956"/>
                      <a:pt x="141017" y="33956"/>
                      <a:pt x="141017" y="33956"/>
                    </a:cubicBezTo>
                    <a:cubicBezTo>
                      <a:pt x="138980" y="32937"/>
                      <a:pt x="137621" y="32598"/>
                      <a:pt x="136942" y="32598"/>
                    </a:cubicBezTo>
                    <a:cubicBezTo>
                      <a:pt x="127435" y="34974"/>
                      <a:pt x="96874" y="60102"/>
                      <a:pt x="78878" y="75382"/>
                    </a:cubicBezTo>
                    <a:cubicBezTo>
                      <a:pt x="56127" y="94057"/>
                      <a:pt x="36433" y="110356"/>
                      <a:pt x="22850" y="116808"/>
                    </a:cubicBezTo>
                    <a:cubicBezTo>
                      <a:pt x="20474" y="117827"/>
                      <a:pt x="18437" y="118166"/>
                      <a:pt x="16059" y="118166"/>
                    </a:cubicBezTo>
                    <a:close/>
                    <a:moveTo>
                      <a:pt x="200779" y="41426"/>
                    </a:moveTo>
                    <a:cubicBezTo>
                      <a:pt x="200779" y="41426"/>
                      <a:pt x="200779" y="41426"/>
                      <a:pt x="200779" y="41426"/>
                    </a:cubicBezTo>
                    <a:cubicBezTo>
                      <a:pt x="200779" y="41426"/>
                      <a:pt x="200779" y="41426"/>
                      <a:pt x="200779" y="41426"/>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6" name="Freeform 15">
                <a:extLst>
                  <a:ext uri="{FF2B5EF4-FFF2-40B4-BE49-F238E27FC236}">
                    <a16:creationId xmlns:a16="http://schemas.microsoft.com/office/drawing/2014/main" id="{17FBAF86-7B32-D556-CE37-E12122FFB216}"/>
                  </a:ext>
                </a:extLst>
              </p:cNvPr>
              <p:cNvSpPr/>
              <p:nvPr/>
            </p:nvSpPr>
            <p:spPr>
              <a:xfrm>
                <a:off x="7798183" y="1307353"/>
                <a:ext cx="246010" cy="117486"/>
              </a:xfrm>
              <a:custGeom>
                <a:avLst/>
                <a:gdLst>
                  <a:gd name="connsiteX0" fmla="*/ 16383 w 246010"/>
                  <a:gd name="connsiteY0" fmla="*/ 117487 h 117486"/>
                  <a:gd name="connsiteX1" fmla="*/ 4838 w 246010"/>
                  <a:gd name="connsiteY1" fmla="*/ 112733 h 117486"/>
                  <a:gd name="connsiteX2" fmla="*/ 4838 w 246010"/>
                  <a:gd name="connsiteY2" fmla="*/ 89643 h 117486"/>
                  <a:gd name="connsiteX3" fmla="*/ 4838 w 246010"/>
                  <a:gd name="connsiteY3" fmla="*/ 89643 h 117486"/>
                  <a:gd name="connsiteX4" fmla="*/ 127079 w 246010"/>
                  <a:gd name="connsiteY4" fmla="*/ 0 h 117486"/>
                  <a:gd name="connsiteX5" fmla="*/ 209592 w 246010"/>
                  <a:gd name="connsiteY5" fmla="*/ 44822 h 117486"/>
                  <a:gd name="connsiteX6" fmla="*/ 234719 w 246010"/>
                  <a:gd name="connsiteY6" fmla="*/ 62818 h 117486"/>
                  <a:gd name="connsiteX7" fmla="*/ 245246 w 246010"/>
                  <a:gd name="connsiteY7" fmla="*/ 83192 h 117486"/>
                  <a:gd name="connsiteX8" fmla="*/ 224872 w 246010"/>
                  <a:gd name="connsiteY8" fmla="*/ 93718 h 117486"/>
                  <a:gd name="connsiteX9" fmla="*/ 189558 w 246010"/>
                  <a:gd name="connsiteY9" fmla="*/ 70288 h 117486"/>
                  <a:gd name="connsiteX10" fmla="*/ 127079 w 246010"/>
                  <a:gd name="connsiteY10" fmla="*/ 32258 h 117486"/>
                  <a:gd name="connsiteX11" fmla="*/ 28268 w 246010"/>
                  <a:gd name="connsiteY11" fmla="*/ 112054 h 117486"/>
                  <a:gd name="connsiteX12" fmla="*/ 27929 w 246010"/>
                  <a:gd name="connsiteY12" fmla="*/ 112394 h 117486"/>
                  <a:gd name="connsiteX13" fmla="*/ 16383 w 246010"/>
                  <a:gd name="connsiteY13" fmla="*/ 117147 h 1174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46010" h="117486">
                    <a:moveTo>
                      <a:pt x="16383" y="117487"/>
                    </a:moveTo>
                    <a:cubicBezTo>
                      <a:pt x="12309" y="117487"/>
                      <a:pt x="8234" y="115789"/>
                      <a:pt x="4838" y="112733"/>
                    </a:cubicBezTo>
                    <a:cubicBezTo>
                      <a:pt x="-1613" y="106282"/>
                      <a:pt x="-1613" y="96095"/>
                      <a:pt x="4838" y="89643"/>
                    </a:cubicBezTo>
                    <a:lnTo>
                      <a:pt x="4838" y="89643"/>
                    </a:lnTo>
                    <a:cubicBezTo>
                      <a:pt x="30645" y="62479"/>
                      <a:pt x="94481" y="0"/>
                      <a:pt x="127079" y="0"/>
                    </a:cubicBezTo>
                    <a:cubicBezTo>
                      <a:pt x="159677" y="0"/>
                      <a:pt x="176655" y="19355"/>
                      <a:pt x="209592" y="44822"/>
                    </a:cubicBezTo>
                    <a:cubicBezTo>
                      <a:pt x="218760" y="51952"/>
                      <a:pt x="230984" y="61460"/>
                      <a:pt x="234719" y="62818"/>
                    </a:cubicBezTo>
                    <a:cubicBezTo>
                      <a:pt x="243208" y="65535"/>
                      <a:pt x="247962" y="74703"/>
                      <a:pt x="245246" y="83192"/>
                    </a:cubicBezTo>
                    <a:cubicBezTo>
                      <a:pt x="242529" y="91681"/>
                      <a:pt x="233361" y="96434"/>
                      <a:pt x="224872" y="93718"/>
                    </a:cubicBezTo>
                    <a:cubicBezTo>
                      <a:pt x="216722" y="91001"/>
                      <a:pt x="207215" y="83871"/>
                      <a:pt x="189558" y="70288"/>
                    </a:cubicBezTo>
                    <a:cubicBezTo>
                      <a:pt x="172241" y="57046"/>
                      <a:pt x="140322" y="32258"/>
                      <a:pt x="127079" y="32258"/>
                    </a:cubicBezTo>
                    <a:cubicBezTo>
                      <a:pt x="116214" y="32258"/>
                      <a:pt x="73769" y="64516"/>
                      <a:pt x="28268" y="112054"/>
                    </a:cubicBezTo>
                    <a:cubicBezTo>
                      <a:pt x="28268" y="112054"/>
                      <a:pt x="28268" y="112054"/>
                      <a:pt x="27929" y="112394"/>
                    </a:cubicBezTo>
                    <a:cubicBezTo>
                      <a:pt x="24872" y="115450"/>
                      <a:pt x="20458" y="117147"/>
                      <a:pt x="16383" y="117147"/>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7" name="Freeform 16">
                <a:extLst>
                  <a:ext uri="{FF2B5EF4-FFF2-40B4-BE49-F238E27FC236}">
                    <a16:creationId xmlns:a16="http://schemas.microsoft.com/office/drawing/2014/main" id="{E66DD23E-D6AD-2EB4-33EC-6AEA9EE5E7CF}"/>
                  </a:ext>
                </a:extLst>
              </p:cNvPr>
              <p:cNvSpPr/>
              <p:nvPr/>
            </p:nvSpPr>
            <p:spPr>
              <a:xfrm>
                <a:off x="7970199" y="1368473"/>
                <a:ext cx="256590" cy="251839"/>
              </a:xfrm>
              <a:custGeom>
                <a:avLst/>
                <a:gdLst>
                  <a:gd name="connsiteX0" fmla="*/ 240292 w 256590"/>
                  <a:gd name="connsiteY0" fmla="*/ 249235 h 251839"/>
                  <a:gd name="connsiteX1" fmla="*/ 223993 w 256590"/>
                  <a:gd name="connsiteY1" fmla="*/ 232937 h 251839"/>
                  <a:gd name="connsiteX2" fmla="*/ 205657 w 256590"/>
                  <a:gd name="connsiteY2" fmla="*/ 167062 h 251839"/>
                  <a:gd name="connsiteX3" fmla="*/ 158798 w 256590"/>
                  <a:gd name="connsiteY3" fmla="*/ 111035 h 251839"/>
                  <a:gd name="connsiteX4" fmla="*/ 136727 w 256590"/>
                  <a:gd name="connsiteY4" fmla="*/ 85908 h 251839"/>
                  <a:gd name="connsiteX5" fmla="*/ 77304 w 256590"/>
                  <a:gd name="connsiteY5" fmla="*/ 32597 h 251839"/>
                  <a:gd name="connsiteX6" fmla="*/ 66098 w 256590"/>
                  <a:gd name="connsiteY6" fmla="*/ 34974 h 251839"/>
                  <a:gd name="connsiteX7" fmla="*/ 29426 w 256590"/>
                  <a:gd name="connsiteY7" fmla="*/ 66553 h 251839"/>
                  <a:gd name="connsiteX8" fmla="*/ 6676 w 256590"/>
                  <a:gd name="connsiteY8" fmla="*/ 69949 h 251839"/>
                  <a:gd name="connsiteX9" fmla="*/ 2941 w 256590"/>
                  <a:gd name="connsiteY9" fmla="*/ 47199 h 251839"/>
                  <a:gd name="connsiteX10" fmla="*/ 53535 w 256590"/>
                  <a:gd name="connsiteY10" fmla="*/ 4754 h 251839"/>
                  <a:gd name="connsiteX11" fmla="*/ 53875 w 256590"/>
                  <a:gd name="connsiteY11" fmla="*/ 4754 h 251839"/>
                  <a:gd name="connsiteX12" fmla="*/ 77304 w 256590"/>
                  <a:gd name="connsiteY12" fmla="*/ 0 h 251839"/>
                  <a:gd name="connsiteX13" fmla="*/ 164231 w 256590"/>
                  <a:gd name="connsiteY13" fmla="*/ 68251 h 251839"/>
                  <a:gd name="connsiteX14" fmla="*/ 165589 w 256590"/>
                  <a:gd name="connsiteY14" fmla="*/ 70628 h 251839"/>
                  <a:gd name="connsiteX15" fmla="*/ 181548 w 256590"/>
                  <a:gd name="connsiteY15" fmla="*/ 87606 h 251839"/>
                  <a:gd name="connsiteX16" fmla="*/ 233840 w 256590"/>
                  <a:gd name="connsiteY16" fmla="*/ 150764 h 251839"/>
                  <a:gd name="connsiteX17" fmla="*/ 256591 w 256590"/>
                  <a:gd name="connsiteY17" fmla="*/ 232937 h 251839"/>
                  <a:gd name="connsiteX18" fmla="*/ 240292 w 256590"/>
                  <a:gd name="connsiteY18" fmla="*/ 249235 h 251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56590" h="251839">
                    <a:moveTo>
                      <a:pt x="240292" y="249235"/>
                    </a:moveTo>
                    <a:cubicBezTo>
                      <a:pt x="231124" y="249235"/>
                      <a:pt x="223993" y="242105"/>
                      <a:pt x="223993" y="232937"/>
                    </a:cubicBezTo>
                    <a:cubicBezTo>
                      <a:pt x="223993" y="209847"/>
                      <a:pt x="217881" y="188455"/>
                      <a:pt x="205657" y="167062"/>
                    </a:cubicBezTo>
                    <a:cubicBezTo>
                      <a:pt x="191735" y="143293"/>
                      <a:pt x="172720" y="124618"/>
                      <a:pt x="158798" y="111035"/>
                    </a:cubicBezTo>
                    <a:cubicBezTo>
                      <a:pt x="148611" y="100849"/>
                      <a:pt x="140801" y="93378"/>
                      <a:pt x="136727" y="85908"/>
                    </a:cubicBezTo>
                    <a:cubicBezTo>
                      <a:pt x="120767" y="63158"/>
                      <a:pt x="91905" y="32597"/>
                      <a:pt x="77304" y="32597"/>
                    </a:cubicBezTo>
                    <a:cubicBezTo>
                      <a:pt x="62703" y="32597"/>
                      <a:pt x="70513" y="33277"/>
                      <a:pt x="66098" y="34974"/>
                    </a:cubicBezTo>
                    <a:cubicBezTo>
                      <a:pt x="49799" y="41766"/>
                      <a:pt x="34180" y="60102"/>
                      <a:pt x="29426" y="66553"/>
                    </a:cubicBezTo>
                    <a:cubicBezTo>
                      <a:pt x="23993" y="73684"/>
                      <a:pt x="13807" y="75382"/>
                      <a:pt x="6676" y="69949"/>
                    </a:cubicBezTo>
                    <a:cubicBezTo>
                      <a:pt x="-455" y="64516"/>
                      <a:pt x="-2152" y="54329"/>
                      <a:pt x="2941" y="47199"/>
                    </a:cubicBezTo>
                    <a:cubicBezTo>
                      <a:pt x="3959" y="45840"/>
                      <a:pt x="25351" y="16638"/>
                      <a:pt x="53535" y="4754"/>
                    </a:cubicBezTo>
                    <a:cubicBezTo>
                      <a:pt x="53535" y="4754"/>
                      <a:pt x="53535" y="4754"/>
                      <a:pt x="53875" y="4754"/>
                    </a:cubicBezTo>
                    <a:cubicBezTo>
                      <a:pt x="62024" y="1358"/>
                      <a:pt x="69834" y="0"/>
                      <a:pt x="77304" y="0"/>
                    </a:cubicBezTo>
                    <a:cubicBezTo>
                      <a:pt x="115334" y="0"/>
                      <a:pt x="156421" y="56706"/>
                      <a:pt x="164231" y="68251"/>
                    </a:cubicBezTo>
                    <a:cubicBezTo>
                      <a:pt x="164910" y="68930"/>
                      <a:pt x="165249" y="69949"/>
                      <a:pt x="165589" y="70628"/>
                    </a:cubicBezTo>
                    <a:cubicBezTo>
                      <a:pt x="166947" y="73344"/>
                      <a:pt x="175097" y="81494"/>
                      <a:pt x="181548" y="87606"/>
                    </a:cubicBezTo>
                    <a:cubicBezTo>
                      <a:pt x="196828" y="102546"/>
                      <a:pt x="217881" y="123259"/>
                      <a:pt x="233840" y="150764"/>
                    </a:cubicBezTo>
                    <a:cubicBezTo>
                      <a:pt x="248781" y="176910"/>
                      <a:pt x="256591" y="204414"/>
                      <a:pt x="256591" y="232937"/>
                    </a:cubicBezTo>
                    <a:cubicBezTo>
                      <a:pt x="256591" y="261460"/>
                      <a:pt x="249460" y="249235"/>
                      <a:pt x="240292" y="249235"/>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8" name="Freeform 17">
                <a:extLst>
                  <a:ext uri="{FF2B5EF4-FFF2-40B4-BE49-F238E27FC236}">
                    <a16:creationId xmlns:a16="http://schemas.microsoft.com/office/drawing/2014/main" id="{7BCAB157-EABF-BDDA-DAE3-E2E7744A835B}"/>
                  </a:ext>
                </a:extLst>
              </p:cNvPr>
              <p:cNvSpPr/>
              <p:nvPr/>
            </p:nvSpPr>
            <p:spPr>
              <a:xfrm>
                <a:off x="7908964" y="940858"/>
                <a:ext cx="297298" cy="278549"/>
              </a:xfrm>
              <a:custGeom>
                <a:avLst/>
                <a:gdLst>
                  <a:gd name="connsiteX0" fmla="*/ 91681 w 297298"/>
                  <a:gd name="connsiteY0" fmla="*/ 278210 h 278549"/>
                  <a:gd name="connsiteX1" fmla="*/ 56027 w 297298"/>
                  <a:gd name="connsiteY1" fmla="*/ 277531 h 278549"/>
                  <a:gd name="connsiteX2" fmla="*/ 16299 w 297298"/>
                  <a:gd name="connsiteY2" fmla="*/ 276852 h 278549"/>
                  <a:gd name="connsiteX3" fmla="*/ 4754 w 297298"/>
                  <a:gd name="connsiteY3" fmla="*/ 272098 h 278549"/>
                  <a:gd name="connsiteX4" fmla="*/ 0 w 297298"/>
                  <a:gd name="connsiteY4" fmla="*/ 260553 h 278549"/>
                  <a:gd name="connsiteX5" fmla="*/ 206791 w 297298"/>
                  <a:gd name="connsiteY5" fmla="*/ 39501 h 278549"/>
                  <a:gd name="connsiteX6" fmla="*/ 267572 w 297298"/>
                  <a:gd name="connsiteY6" fmla="*/ 7243 h 278549"/>
                  <a:gd name="connsiteX7" fmla="*/ 287605 w 297298"/>
                  <a:gd name="connsiteY7" fmla="*/ 1470 h 278549"/>
                  <a:gd name="connsiteX8" fmla="*/ 296774 w 297298"/>
                  <a:gd name="connsiteY8" fmla="*/ 20486 h 278549"/>
                  <a:gd name="connsiteX9" fmla="*/ 284210 w 297298"/>
                  <a:gd name="connsiteY9" fmla="*/ 79569 h 278549"/>
                  <a:gd name="connsiteX10" fmla="*/ 217657 w 297298"/>
                  <a:gd name="connsiteY10" fmla="*/ 239500 h 278549"/>
                  <a:gd name="connsiteX11" fmla="*/ 91342 w 297298"/>
                  <a:gd name="connsiteY11" fmla="*/ 278550 h 278549"/>
                  <a:gd name="connsiteX12" fmla="*/ 33277 w 297298"/>
                  <a:gd name="connsiteY12" fmla="*/ 244254 h 278549"/>
                  <a:gd name="connsiteX13" fmla="*/ 56706 w 297298"/>
                  <a:gd name="connsiteY13" fmla="*/ 244933 h 278549"/>
                  <a:gd name="connsiteX14" fmla="*/ 195246 w 297298"/>
                  <a:gd name="connsiteY14" fmla="*/ 215731 h 278549"/>
                  <a:gd name="connsiteX15" fmla="*/ 252292 w 297298"/>
                  <a:gd name="connsiteY15" fmla="*/ 73117 h 278549"/>
                  <a:gd name="connsiteX16" fmla="*/ 256366 w 297298"/>
                  <a:gd name="connsiteY16" fmla="*/ 53083 h 278549"/>
                  <a:gd name="connsiteX17" fmla="*/ 220034 w 297298"/>
                  <a:gd name="connsiteY17" fmla="*/ 69382 h 278549"/>
                  <a:gd name="connsiteX18" fmla="*/ 33617 w 297298"/>
                  <a:gd name="connsiteY18" fmla="*/ 244594 h 278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97298" h="278549">
                    <a:moveTo>
                      <a:pt x="91681" y="278210"/>
                    </a:moveTo>
                    <a:cubicBezTo>
                      <a:pt x="80136" y="278210"/>
                      <a:pt x="68251" y="278210"/>
                      <a:pt x="56027" y="277531"/>
                    </a:cubicBezTo>
                    <a:cubicBezTo>
                      <a:pt x="43124" y="277531"/>
                      <a:pt x="29881" y="276852"/>
                      <a:pt x="16299" y="276852"/>
                    </a:cubicBezTo>
                    <a:cubicBezTo>
                      <a:pt x="2717" y="276852"/>
                      <a:pt x="7810" y="275154"/>
                      <a:pt x="4754" y="272098"/>
                    </a:cubicBezTo>
                    <a:cubicBezTo>
                      <a:pt x="1698" y="269042"/>
                      <a:pt x="0" y="264967"/>
                      <a:pt x="0" y="260553"/>
                    </a:cubicBezTo>
                    <a:cubicBezTo>
                      <a:pt x="0" y="129484"/>
                      <a:pt x="124618" y="75154"/>
                      <a:pt x="206791" y="39501"/>
                    </a:cubicBezTo>
                    <a:cubicBezTo>
                      <a:pt x="232597" y="28296"/>
                      <a:pt x="261800" y="15392"/>
                      <a:pt x="267572" y="7243"/>
                    </a:cubicBezTo>
                    <a:cubicBezTo>
                      <a:pt x="271986" y="791"/>
                      <a:pt x="280475" y="-1925"/>
                      <a:pt x="287605" y="1470"/>
                    </a:cubicBezTo>
                    <a:cubicBezTo>
                      <a:pt x="294736" y="4866"/>
                      <a:pt x="298811" y="12676"/>
                      <a:pt x="296774" y="20486"/>
                    </a:cubicBezTo>
                    <a:cubicBezTo>
                      <a:pt x="291681" y="40180"/>
                      <a:pt x="287945" y="60214"/>
                      <a:pt x="284210" y="79569"/>
                    </a:cubicBezTo>
                    <a:cubicBezTo>
                      <a:pt x="272325" y="140350"/>
                      <a:pt x="261460" y="197735"/>
                      <a:pt x="217657" y="239500"/>
                    </a:cubicBezTo>
                    <a:cubicBezTo>
                      <a:pt x="182682" y="273117"/>
                      <a:pt x="140238" y="278550"/>
                      <a:pt x="91342" y="278550"/>
                    </a:cubicBezTo>
                    <a:close/>
                    <a:moveTo>
                      <a:pt x="33277" y="244254"/>
                    </a:moveTo>
                    <a:cubicBezTo>
                      <a:pt x="41426" y="244254"/>
                      <a:pt x="49236" y="244254"/>
                      <a:pt x="56706" y="244933"/>
                    </a:cubicBezTo>
                    <a:cubicBezTo>
                      <a:pt x="115450" y="246631"/>
                      <a:pt x="161630" y="247650"/>
                      <a:pt x="195246" y="215731"/>
                    </a:cubicBezTo>
                    <a:cubicBezTo>
                      <a:pt x="231578" y="180757"/>
                      <a:pt x="241086" y="130842"/>
                      <a:pt x="252292" y="73117"/>
                    </a:cubicBezTo>
                    <a:cubicBezTo>
                      <a:pt x="253650" y="66666"/>
                      <a:pt x="255008" y="59874"/>
                      <a:pt x="256366" y="53083"/>
                    </a:cubicBezTo>
                    <a:cubicBezTo>
                      <a:pt x="245840" y="58177"/>
                      <a:pt x="233616" y="63610"/>
                      <a:pt x="220034" y="69382"/>
                    </a:cubicBezTo>
                    <a:cubicBezTo>
                      <a:pt x="144991" y="101980"/>
                      <a:pt x="43464" y="146122"/>
                      <a:pt x="33617" y="244594"/>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9" name="Freeform 18">
                <a:extLst>
                  <a:ext uri="{FF2B5EF4-FFF2-40B4-BE49-F238E27FC236}">
                    <a16:creationId xmlns:a16="http://schemas.microsoft.com/office/drawing/2014/main" id="{B45AA1D3-5027-553A-AF12-14CC3D632375}"/>
                  </a:ext>
                </a:extLst>
              </p:cNvPr>
              <p:cNvSpPr/>
              <p:nvPr/>
            </p:nvSpPr>
            <p:spPr>
              <a:xfrm>
                <a:off x="7909031" y="1103714"/>
                <a:ext cx="154675" cy="114335"/>
              </a:xfrm>
              <a:custGeom>
                <a:avLst/>
                <a:gdLst>
                  <a:gd name="connsiteX0" fmla="*/ 16231 w 154675"/>
                  <a:gd name="connsiteY0" fmla="*/ 113996 h 114335"/>
                  <a:gd name="connsiteX1" fmla="*/ 6384 w 154675"/>
                  <a:gd name="connsiteY1" fmla="*/ 110600 h 114335"/>
                  <a:gd name="connsiteX2" fmla="*/ 3328 w 154675"/>
                  <a:gd name="connsiteY2" fmla="*/ 87850 h 114335"/>
                  <a:gd name="connsiteX3" fmla="*/ 134058 w 154675"/>
                  <a:gd name="connsiteY3" fmla="*/ 583 h 114335"/>
                  <a:gd name="connsiteX4" fmla="*/ 154092 w 154675"/>
                  <a:gd name="connsiteY4" fmla="*/ 12128 h 114335"/>
                  <a:gd name="connsiteX5" fmla="*/ 142547 w 154675"/>
                  <a:gd name="connsiteY5" fmla="*/ 32162 h 114335"/>
                  <a:gd name="connsiteX6" fmla="*/ 142547 w 154675"/>
                  <a:gd name="connsiteY6" fmla="*/ 32162 h 114335"/>
                  <a:gd name="connsiteX7" fmla="*/ 28795 w 154675"/>
                  <a:gd name="connsiteY7" fmla="*/ 107884 h 114335"/>
                  <a:gd name="connsiteX8" fmla="*/ 15891 w 154675"/>
                  <a:gd name="connsiteY8" fmla="*/ 114335 h 1143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4675" h="114335">
                    <a:moveTo>
                      <a:pt x="16231" y="113996"/>
                    </a:moveTo>
                    <a:cubicBezTo>
                      <a:pt x="12836" y="113996"/>
                      <a:pt x="9100" y="112977"/>
                      <a:pt x="6384" y="110600"/>
                    </a:cubicBezTo>
                    <a:cubicBezTo>
                      <a:pt x="-747" y="105167"/>
                      <a:pt x="-2105" y="94980"/>
                      <a:pt x="3328" y="87850"/>
                    </a:cubicBezTo>
                    <a:cubicBezTo>
                      <a:pt x="53243" y="22994"/>
                      <a:pt x="131002" y="1602"/>
                      <a:pt x="134058" y="583"/>
                    </a:cubicBezTo>
                    <a:cubicBezTo>
                      <a:pt x="142886" y="-1794"/>
                      <a:pt x="151714" y="3300"/>
                      <a:pt x="154092" y="12128"/>
                    </a:cubicBezTo>
                    <a:cubicBezTo>
                      <a:pt x="156469" y="20957"/>
                      <a:pt x="151375" y="29785"/>
                      <a:pt x="142547" y="32162"/>
                    </a:cubicBezTo>
                    <a:lnTo>
                      <a:pt x="142547" y="32162"/>
                    </a:lnTo>
                    <a:cubicBezTo>
                      <a:pt x="141868" y="32162"/>
                      <a:pt x="71918" y="52196"/>
                      <a:pt x="28795" y="107884"/>
                    </a:cubicBezTo>
                    <a:cubicBezTo>
                      <a:pt x="25739" y="111958"/>
                      <a:pt x="20646" y="114335"/>
                      <a:pt x="15891" y="114335"/>
                    </a:cubicBezTo>
                    <a:close/>
                  </a:path>
                </a:pathLst>
              </a:custGeom>
              <a:grpFill/>
              <a:ln w="3393" cap="flat">
                <a:noFill/>
                <a:prstDash val="solid"/>
                <a:miter/>
              </a:ln>
            </p:spPr>
            <p:txBody>
              <a:bodyPr rtlCol="0" anchor="ctr"/>
              <a:lstStyle/>
              <a:p>
                <a:endParaRPr lang="de-DE" dirty="0">
                  <a:solidFill>
                    <a:schemeClr val="bg1"/>
                  </a:solidFill>
                </a:endParaRPr>
              </a:p>
            </p:txBody>
          </p:sp>
          <p:sp>
            <p:nvSpPr>
              <p:cNvPr id="20" name="Freeform 19">
                <a:extLst>
                  <a:ext uri="{FF2B5EF4-FFF2-40B4-BE49-F238E27FC236}">
                    <a16:creationId xmlns:a16="http://schemas.microsoft.com/office/drawing/2014/main" id="{AC3CD568-1D53-CFE7-5164-CDE859247A7D}"/>
                  </a:ext>
                </a:extLst>
              </p:cNvPr>
              <p:cNvSpPr/>
              <p:nvPr/>
            </p:nvSpPr>
            <p:spPr>
              <a:xfrm>
                <a:off x="7908964" y="1185112"/>
                <a:ext cx="32597" cy="154838"/>
              </a:xfrm>
              <a:custGeom>
                <a:avLst/>
                <a:gdLst>
                  <a:gd name="connsiteX0" fmla="*/ 16299 w 32597"/>
                  <a:gd name="connsiteY0" fmla="*/ 154838 h 154838"/>
                  <a:gd name="connsiteX1" fmla="*/ 0 w 32597"/>
                  <a:gd name="connsiteY1" fmla="*/ 138540 h 154838"/>
                  <a:gd name="connsiteX2" fmla="*/ 0 w 32597"/>
                  <a:gd name="connsiteY2" fmla="*/ 16299 h 154838"/>
                  <a:gd name="connsiteX3" fmla="*/ 16299 w 32597"/>
                  <a:gd name="connsiteY3" fmla="*/ 0 h 154838"/>
                  <a:gd name="connsiteX4" fmla="*/ 32598 w 32597"/>
                  <a:gd name="connsiteY4" fmla="*/ 16299 h 154838"/>
                  <a:gd name="connsiteX5" fmla="*/ 32598 w 32597"/>
                  <a:gd name="connsiteY5" fmla="*/ 138540 h 154838"/>
                  <a:gd name="connsiteX6" fmla="*/ 16299 w 32597"/>
                  <a:gd name="connsiteY6" fmla="*/ 154838 h 1548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97" h="154838">
                    <a:moveTo>
                      <a:pt x="16299" y="154838"/>
                    </a:moveTo>
                    <a:cubicBezTo>
                      <a:pt x="7131" y="154838"/>
                      <a:pt x="0" y="147708"/>
                      <a:pt x="0" y="138540"/>
                    </a:cubicBezTo>
                    <a:lnTo>
                      <a:pt x="0" y="16299"/>
                    </a:lnTo>
                    <a:cubicBezTo>
                      <a:pt x="0" y="7131"/>
                      <a:pt x="7131" y="0"/>
                      <a:pt x="16299" y="0"/>
                    </a:cubicBezTo>
                    <a:cubicBezTo>
                      <a:pt x="25467" y="0"/>
                      <a:pt x="32598" y="7131"/>
                      <a:pt x="32598" y="16299"/>
                    </a:cubicBezTo>
                    <a:lnTo>
                      <a:pt x="32598" y="138540"/>
                    </a:lnTo>
                    <a:cubicBezTo>
                      <a:pt x="32598" y="147708"/>
                      <a:pt x="25467" y="154838"/>
                      <a:pt x="16299" y="154838"/>
                    </a:cubicBezTo>
                    <a:close/>
                  </a:path>
                </a:pathLst>
              </a:custGeom>
              <a:grpFill/>
              <a:ln w="3393" cap="flat">
                <a:noFill/>
                <a:prstDash val="solid"/>
                <a:miter/>
              </a:ln>
            </p:spPr>
            <p:txBody>
              <a:bodyPr rtlCol="0" anchor="ctr"/>
              <a:lstStyle/>
              <a:p>
                <a:endParaRPr lang="de-DE" dirty="0">
                  <a:solidFill>
                    <a:schemeClr val="bg1"/>
                  </a:solidFill>
                </a:endParaRPr>
              </a:p>
            </p:txBody>
          </p:sp>
          <p:sp>
            <p:nvSpPr>
              <p:cNvPr id="21" name="Freeform 20">
                <a:extLst>
                  <a:ext uri="{FF2B5EF4-FFF2-40B4-BE49-F238E27FC236}">
                    <a16:creationId xmlns:a16="http://schemas.microsoft.com/office/drawing/2014/main" id="{61E8D2DD-15BF-606D-F564-F9FBBE54788F}"/>
                  </a:ext>
                </a:extLst>
              </p:cNvPr>
              <p:cNvSpPr/>
              <p:nvPr/>
            </p:nvSpPr>
            <p:spPr>
              <a:xfrm>
                <a:off x="7685024" y="1042498"/>
                <a:ext cx="256537" cy="191350"/>
              </a:xfrm>
              <a:custGeom>
                <a:avLst/>
                <a:gdLst>
                  <a:gd name="connsiteX0" fmla="*/ 213414 w 256537"/>
                  <a:gd name="connsiteY0" fmla="*/ 175891 h 191350"/>
                  <a:gd name="connsiteX1" fmla="*/ 113923 w 256537"/>
                  <a:gd name="connsiteY1" fmla="*/ 160271 h 191350"/>
                  <a:gd name="connsiteX2" fmla="*/ 171 w 256537"/>
                  <a:gd name="connsiteY2" fmla="*/ 18676 h 191350"/>
                  <a:gd name="connsiteX3" fmla="*/ 3906 w 256537"/>
                  <a:gd name="connsiteY3" fmla="*/ 5772 h 191350"/>
                  <a:gd name="connsiteX4" fmla="*/ 16130 w 256537"/>
                  <a:gd name="connsiteY4" fmla="*/ 0 h 191350"/>
                  <a:gd name="connsiteX5" fmla="*/ 155349 w 256537"/>
                  <a:gd name="connsiteY5" fmla="*/ 24109 h 191350"/>
                  <a:gd name="connsiteX6" fmla="*/ 256538 w 256537"/>
                  <a:gd name="connsiteY6" fmla="*/ 158913 h 191350"/>
                  <a:gd name="connsiteX7" fmla="*/ 240239 w 256537"/>
                  <a:gd name="connsiteY7" fmla="*/ 175212 h 191350"/>
                  <a:gd name="connsiteX8" fmla="*/ 234805 w 256537"/>
                  <a:gd name="connsiteY8" fmla="*/ 175212 h 191350"/>
                  <a:gd name="connsiteX9" fmla="*/ 213414 w 256537"/>
                  <a:gd name="connsiteY9" fmla="*/ 175891 h 191350"/>
                  <a:gd name="connsiteX10" fmla="*/ 36164 w 256537"/>
                  <a:gd name="connsiteY10" fmla="*/ 33277 h 191350"/>
                  <a:gd name="connsiteX11" fmla="*/ 222921 w 256537"/>
                  <a:gd name="connsiteY11" fmla="*/ 143293 h 191350"/>
                  <a:gd name="connsiteX12" fmla="*/ 36164 w 256537"/>
                  <a:gd name="connsiteY12" fmla="*/ 33277 h 191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56537" h="191350">
                    <a:moveTo>
                      <a:pt x="213414" y="175891"/>
                    </a:moveTo>
                    <a:cubicBezTo>
                      <a:pt x="188286" y="175891"/>
                      <a:pt x="150935" y="173514"/>
                      <a:pt x="113923" y="160271"/>
                    </a:cubicBezTo>
                    <a:cubicBezTo>
                      <a:pt x="49746" y="136842"/>
                      <a:pt x="10358" y="87946"/>
                      <a:pt x="171" y="18676"/>
                    </a:cubicBezTo>
                    <a:cubicBezTo>
                      <a:pt x="-508" y="13922"/>
                      <a:pt x="850" y="9168"/>
                      <a:pt x="3906" y="5772"/>
                    </a:cubicBezTo>
                    <a:cubicBezTo>
                      <a:pt x="6962" y="2037"/>
                      <a:pt x="11377" y="0"/>
                      <a:pt x="16130" y="0"/>
                    </a:cubicBezTo>
                    <a:cubicBezTo>
                      <a:pt x="39560" y="0"/>
                      <a:pt x="100341" y="2377"/>
                      <a:pt x="155349" y="24109"/>
                    </a:cubicBezTo>
                    <a:cubicBezTo>
                      <a:pt x="221563" y="50594"/>
                      <a:pt x="256538" y="97114"/>
                      <a:pt x="256538" y="158913"/>
                    </a:cubicBezTo>
                    <a:cubicBezTo>
                      <a:pt x="256538" y="220713"/>
                      <a:pt x="249407" y="175212"/>
                      <a:pt x="240239" y="175212"/>
                    </a:cubicBezTo>
                    <a:cubicBezTo>
                      <a:pt x="231071" y="175212"/>
                      <a:pt x="237183" y="175212"/>
                      <a:pt x="234805" y="175212"/>
                    </a:cubicBezTo>
                    <a:cubicBezTo>
                      <a:pt x="229712" y="175212"/>
                      <a:pt x="222242" y="175891"/>
                      <a:pt x="213414" y="175891"/>
                    </a:cubicBezTo>
                    <a:close/>
                    <a:moveTo>
                      <a:pt x="36164" y="33277"/>
                    </a:moveTo>
                    <a:cubicBezTo>
                      <a:pt x="55519" y="108319"/>
                      <a:pt x="117998" y="145331"/>
                      <a:pt x="222921" y="143293"/>
                    </a:cubicBezTo>
                    <a:cubicBezTo>
                      <a:pt x="210357" y="52631"/>
                      <a:pt x="90154" y="35993"/>
                      <a:pt x="36164" y="33277"/>
                    </a:cubicBezTo>
                    <a:close/>
                  </a:path>
                </a:pathLst>
              </a:custGeom>
              <a:grpFill/>
              <a:ln w="3393" cap="flat">
                <a:noFill/>
                <a:prstDash val="solid"/>
                <a:miter/>
              </a:ln>
            </p:spPr>
            <p:txBody>
              <a:bodyPr rtlCol="0" anchor="ctr"/>
              <a:lstStyle/>
              <a:p>
                <a:endParaRPr lang="de-DE" dirty="0">
                  <a:solidFill>
                    <a:schemeClr val="bg1"/>
                  </a:solidFill>
                </a:endParaRPr>
              </a:p>
            </p:txBody>
          </p:sp>
        </p:grpSp>
      </p:grpSp>
      <p:cxnSp>
        <p:nvCxnSpPr>
          <p:cNvPr id="24" name="Straight Connector 23">
            <a:extLst>
              <a:ext uri="{FF2B5EF4-FFF2-40B4-BE49-F238E27FC236}">
                <a16:creationId xmlns:a16="http://schemas.microsoft.com/office/drawing/2014/main" id="{057D3CB5-8047-D7E4-4AC4-C7F70B5E1DEE}"/>
              </a:ext>
            </a:extLst>
          </p:cNvPr>
          <p:cNvCxnSpPr>
            <a:cxnSpLocks/>
          </p:cNvCxnSpPr>
          <p:nvPr/>
        </p:nvCxnSpPr>
        <p:spPr>
          <a:xfrm>
            <a:off x="1569720" y="1264920"/>
            <a:ext cx="5669280" cy="0"/>
          </a:xfrm>
          <a:prstGeom prst="line">
            <a:avLst/>
          </a:prstGeom>
          <a:ln w="19050">
            <a:solidFill>
              <a:srgbClr val="1E2879"/>
            </a:solidFill>
            <a:prstDash val="sys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8708751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578EEE-D609-9C0A-B45B-45A79C2053D6}"/>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21EC6244-D062-1513-5D0C-0DDE53FF5DF0}"/>
              </a:ext>
            </a:extLst>
          </p:cNvPr>
          <p:cNvSpPr>
            <a:spLocks noGrp="1"/>
          </p:cNvSpPr>
          <p:nvPr>
            <p:ph type="body" sz="quarter" idx="49"/>
          </p:nvPr>
        </p:nvSpPr>
        <p:spPr/>
        <p:txBody>
          <a:bodyPr/>
          <a:lstStyle/>
          <a:p>
            <a:r>
              <a:rPr lang="de-DE" dirty="0"/>
              <a:t>Einführung</a:t>
            </a:r>
          </a:p>
        </p:txBody>
      </p:sp>
      <p:sp>
        <p:nvSpPr>
          <p:cNvPr id="2" name="Text Placeholder 1">
            <a:extLst>
              <a:ext uri="{FF2B5EF4-FFF2-40B4-BE49-F238E27FC236}">
                <a16:creationId xmlns:a16="http://schemas.microsoft.com/office/drawing/2014/main" id="{7EDE3EF2-9E45-E081-EA66-B769F4FFD3BC}"/>
              </a:ext>
            </a:extLst>
          </p:cNvPr>
          <p:cNvSpPr>
            <a:spLocks noGrp="1"/>
          </p:cNvSpPr>
          <p:nvPr>
            <p:ph type="body" sz="quarter" idx="50"/>
          </p:nvPr>
        </p:nvSpPr>
        <p:spPr/>
        <p:txBody>
          <a:bodyPr/>
          <a:lstStyle/>
          <a:p>
            <a:r>
              <a:rPr lang="de-DE" dirty="0"/>
              <a:t>Fazit</a:t>
            </a:r>
          </a:p>
        </p:txBody>
      </p:sp>
      <p:sp>
        <p:nvSpPr>
          <p:cNvPr id="7" name="Text Placeholder 6">
            <a:extLst>
              <a:ext uri="{FF2B5EF4-FFF2-40B4-BE49-F238E27FC236}">
                <a16:creationId xmlns:a16="http://schemas.microsoft.com/office/drawing/2014/main" id="{DBFDA055-60BC-E680-4F08-0812513C7451}"/>
              </a:ext>
            </a:extLst>
          </p:cNvPr>
          <p:cNvSpPr>
            <a:spLocks noGrp="1"/>
          </p:cNvSpPr>
          <p:nvPr>
            <p:ph type="body" sz="quarter" idx="61"/>
          </p:nvPr>
        </p:nvSpPr>
        <p:spPr/>
        <p:txBody>
          <a:bodyPr/>
          <a:lstStyle/>
          <a:p>
            <a:r>
              <a:rPr lang="de-DE" dirty="0" err="1"/>
              <a:t>Warum Sparen zuerst kommt</a:t>
            </a:r>
            <a:endParaRPr lang="de-DE" dirty="0"/>
          </a:p>
        </p:txBody>
      </p:sp>
      <p:sp>
        <p:nvSpPr>
          <p:cNvPr id="8" name="Text Placeholder 7">
            <a:extLst>
              <a:ext uri="{FF2B5EF4-FFF2-40B4-BE49-F238E27FC236}">
                <a16:creationId xmlns:a16="http://schemas.microsoft.com/office/drawing/2014/main" id="{781AF74F-968F-704F-8973-F88FB7CEB720}"/>
              </a:ext>
            </a:extLst>
          </p:cNvPr>
          <p:cNvSpPr>
            <a:spLocks noGrp="1"/>
          </p:cNvSpPr>
          <p:nvPr>
            <p:ph type="body" sz="quarter" idx="64"/>
          </p:nvPr>
        </p:nvSpPr>
        <p:spPr>
          <a:xfrm>
            <a:off x="1704813" y="1874520"/>
            <a:ext cx="5238428" cy="8059894"/>
          </a:xfrm>
        </p:spPr>
        <p:txBody>
          <a:bodyPr/>
          <a:lstStyle/>
          <a:p>
            <a:pPr marL="0" indent="0">
              <a:lnSpc>
                <a:spcPts val="1109"/>
              </a:lnSpc>
              <a:buNone/>
            </a:pPr>
            <a:r>
              <a:rPr lang="de-DE" dirty="0" sz="1000"/>
              <a:t>Am Anfang ist Sparen Ihr erster Schutz. Bevor Sie ans Investieren denken, brauchen Sie ein grundlegendes „Sicherheitspolster“, damit unerwartete Kosten Sie nicht in den Dispokredit oder in teure Schulden treiben.</a:t>
            </a:r>
          </a:p>
          <a:p>
            <a:pPr marL="0" indent="0">
              <a:lnSpc>
                <a:spcPts val="1586"/>
              </a:lnSpc>
              <a:buNone/>
            </a:pPr>
            <a:endParaRPr lang="de-DE" dirty="0" sz="1325"/>
          </a:p>
          <a:p>
            <a:pPr marL="0" indent="0">
              <a:lnSpc>
                <a:spcPts val="1109"/>
              </a:lnSpc>
              <a:buNone/>
            </a:pPr>
            <a:r>
              <a:rPr lang="de-DE" dirty="0" sz="1000"/>
              <a:t>Deshalb beginnen viele Menschen mit einem </a:t>
            </a:r>
            <a:r>
              <a:rPr lang="de-DE" b="1" dirty="0" sz="1000"/>
              <a:t>Notgroschen</a:t>
            </a:r>
            <a:r>
              <a:rPr lang="de-DE" dirty="0" sz="1000"/>
              <a:t> (auch Puffer genannt). Ein Notgroschen ist Geld, das für unerwartete Kosten zurückgelegt wird, z. B. für eine Reparatur, Arztkosten, eine plötzliche Rechnung oder eine kurze Einkommenslücke. Er soll Sie nicht reich machen. Er soll Ihnen Stabilität geben.</a:t>
            </a:r>
          </a:p>
          <a:p>
            <a:pPr marL="0" indent="0">
              <a:lnSpc>
                <a:spcPts val="1708"/>
              </a:lnSpc>
              <a:buNone/>
            </a:pPr>
            <a:endParaRPr lang="de-DE" dirty="0" sz="1425"/>
          </a:p>
          <a:p>
            <a:pPr marL="0" indent="0">
              <a:lnSpc>
                <a:spcPts val="1109"/>
              </a:lnSpc>
              <a:buNone/>
            </a:pPr>
            <a:r>
              <a:rPr lang="de-DE" dirty="0" sz="1000"/>
              <a:t>Wie hoch Ihr Notgroschen sein sollte, hängt von Ihrer Situation ab. Bei unregelmäßigem Einkommen kann Ihr erstes Ziel höher sein. Wenn Sie bei der Familie wohnen und stabile Kosten haben, kann es kleiner sein. Am wichtigsten ist, mit einem </a:t>
            </a:r>
            <a:r>
              <a:rPr lang="de-DE" b="1" dirty="0" sz="1000"/>
              <a:t>einfachen, realistischen Ziel</a:t>
            </a:r>
            <a:r>
              <a:rPr lang="de-DE" dirty="0" sz="1000"/>
              <a:t> zu beginnen.</a:t>
            </a:r>
          </a:p>
          <a:p>
            <a:pPr marL="0" indent="0">
              <a:lnSpc>
                <a:spcPts val="488"/>
              </a:lnSpc>
              <a:buNone/>
            </a:pPr>
            <a:endParaRPr lang="de-DE" dirty="0" sz="400"/>
          </a:p>
          <a:p>
            <a:pPr marL="0" indent="0">
              <a:lnSpc>
                <a:spcPts val="1109"/>
              </a:lnSpc>
              <a:buNone/>
            </a:pPr>
            <a:r>
              <a:rPr lang="de-DE" dirty="0" sz="1000"/>
              <a:t>Ein hilfreicher „Startplan“ ist, in zwei Schritten zu sparen:</a:t>
            </a:r>
          </a:p>
          <a:p>
            <a:pPr marL="0" indent="0">
              <a:lnSpc>
                <a:spcPts val="1342"/>
              </a:lnSpc>
              <a:buNone/>
            </a:pPr>
            <a:endParaRPr lang="de-DE" dirty="0" sz="1125"/>
          </a:p>
          <a:p>
            <a:pPr>
              <a:lnSpc>
                <a:spcPts val="1109"/>
              </a:lnSpc>
            </a:pPr>
            <a:r>
              <a:rPr lang="de-DE" b="1" dirty="0" sz="1000"/>
              <a:t>Schritt 1 – Erstes Sicherheitsnetz:</a:t>
            </a:r>
            <a:r>
              <a:rPr lang="de-DE" dirty="0" sz="1000"/>
              <a:t> Peilen Sie einen realistischen Betrag an, der eine typische Überraschung abdeckt (z. B. 100–300 €).</a:t>
            </a:r>
            <a:br>
              <a:rPr lang="de-DE" dirty="0" sz="1000"/>
            </a:br>
            <a:endParaRPr lang="de-DE" dirty="0" sz="1000"/>
          </a:p>
          <a:p>
            <a:pPr>
              <a:lnSpc>
                <a:spcPts val="1109"/>
              </a:lnSpc>
            </a:pPr>
            <a:r>
              <a:rPr lang="de-DE" b="1" dirty="0" sz="1000"/>
              <a:t>Schritt 2 – Stabilität aufbauen:</a:t>
            </a:r>
            <a:r>
              <a:rPr lang="de-DE" dirty="0" sz="1000"/>
              <a:t> Stocken Sie diesen Betrag mit der Zeit auf, bis er die notwendigen Ausgaben für einen längeren Zeitraum deckt (oft einen Monat oder mehr, je nach Situation).</a:t>
            </a:r>
          </a:p>
          <a:p>
            <a:pPr>
              <a:lnSpc>
                <a:spcPts val="529"/>
              </a:lnSpc>
            </a:pPr>
            <a:endParaRPr lang="de-DE" dirty="0" sz="450"/>
          </a:p>
          <a:p>
            <a:pPr marL="0" indent="0">
              <a:lnSpc>
                <a:spcPts val="1109"/>
              </a:lnSpc>
              <a:buNone/>
            </a:pPr>
            <a:r>
              <a:rPr lang="de-DE" dirty="0" sz="1000"/>
              <a:t>Sparen funktioniert am besten mit klaren Zielen. Am Berufsanfang sind das häufig: unabhängig werden, Umzugskosten, Bildung, Reisen oder Schuldenabbau. Wenn Sie Ihre Ziele klar benennen, fällt das Sparen leichter, weil Sie wissen, was Sie damit absichern.</a:t>
            </a:r>
          </a:p>
          <a:p>
            <a:pPr marL="0" indent="0">
              <a:lnSpc>
                <a:spcPts val="2806"/>
              </a:lnSpc>
              <a:buNone/>
            </a:pPr>
            <a:endParaRPr lang="de-DE" dirty="0" sz="2350"/>
          </a:p>
          <a:p>
            <a:pPr marL="0" indent="0">
              <a:lnSpc>
                <a:spcPts val="1220"/>
              </a:lnSpc>
              <a:buNone/>
            </a:pPr>
            <a:endParaRPr lang="de-DE" dirty="0" sz="1025"/>
          </a:p>
          <a:p>
            <a:pPr marL="0" indent="0">
              <a:lnSpc>
                <a:spcPts val="1220"/>
              </a:lnSpc>
              <a:buNone/>
            </a:pPr>
            <a:endParaRPr lang="de-DE" dirty="0" sz="1025"/>
          </a:p>
          <a:p>
            <a:pPr marL="0" indent="0">
              <a:lnSpc>
                <a:spcPts val="1220"/>
              </a:lnSpc>
              <a:buNone/>
            </a:pPr>
            <a:endParaRPr lang="de-DE" dirty="0" sz="1025"/>
          </a:p>
          <a:p>
            <a:pPr marL="0" indent="0">
              <a:lnSpc>
                <a:spcPts val="1220"/>
              </a:lnSpc>
              <a:buNone/>
            </a:pPr>
            <a:endParaRPr lang="de-DE" dirty="0" sz="1025"/>
          </a:p>
          <a:p>
            <a:pPr marL="0" indent="0">
              <a:lnSpc>
                <a:spcPts val="1109"/>
              </a:lnSpc>
              <a:buNone/>
            </a:pPr>
            <a:r>
              <a:rPr lang="de-DE" dirty="0" sz="1000"/>
              <a:t>Eine gängige Faustregel lautet, langfristig einen Notgroschen in Höhe der </a:t>
            </a:r>
            <a:r>
              <a:rPr lang="de-DE" b="1" dirty="0" sz="1000"/>
              <a:t>notwendigen Ausgaben für 3–6 Monate</a:t>
            </a:r>
            <a:r>
              <a:rPr lang="de-DE" dirty="0" sz="1000"/>
              <a:t> anzustreben. Bei unregelmäßigem Einkommen, einem unsicheren Arbeitsplatz oder wenn andere auf Sie angewiesen sind, peilen manche </a:t>
            </a:r>
            <a:r>
              <a:rPr lang="de-DE" b="1" dirty="0" sz="1000"/>
              <a:t>6–12 Monate</a:t>
            </a:r>
            <a:r>
              <a:rPr lang="de-DE" dirty="0" sz="1000"/>
              <a:t> an. Wenn Ihnen das zu viel erscheint, fangen Sie klein an: Schon ein erstes Ziel von </a:t>
            </a:r>
            <a:r>
              <a:rPr lang="de-DE" b="1" dirty="0" sz="1000"/>
              <a:t>100–300 €</a:t>
            </a:r>
            <a:r>
              <a:rPr lang="de-DE" dirty="0" sz="1000"/>
              <a:t> verringert Stress und festigt die Gewohnheit. Alle fangen klein an.</a:t>
            </a:r>
          </a:p>
          <a:p>
            <a:pPr marL="0" indent="0">
              <a:lnSpc>
                <a:spcPts val="1830"/>
              </a:lnSpc>
              <a:buNone/>
            </a:pPr>
            <a:endParaRPr lang="de-DE" dirty="0" sz="1525"/>
          </a:p>
          <a:p>
            <a:pPr>
              <a:lnSpc>
                <a:spcPts val="1220"/>
              </a:lnSpc>
            </a:pPr>
            <a:endParaRPr lang="de-DE" dirty="0" sz="1025"/>
          </a:p>
        </p:txBody>
      </p:sp>
      <p:grpSp>
        <p:nvGrpSpPr>
          <p:cNvPr id="4" name="Graphic 2">
            <a:extLst>
              <a:ext uri="{FF2B5EF4-FFF2-40B4-BE49-F238E27FC236}">
                <a16:creationId xmlns:a16="http://schemas.microsoft.com/office/drawing/2014/main" id="{65B60990-3FE5-9E05-9121-59CE9B25278C}"/>
              </a:ext>
            </a:extLst>
          </p:cNvPr>
          <p:cNvGrpSpPr/>
          <p:nvPr/>
        </p:nvGrpSpPr>
        <p:grpSpPr>
          <a:xfrm>
            <a:off x="895022" y="862601"/>
            <a:ext cx="677287" cy="579539"/>
            <a:chOff x="7236754" y="940858"/>
            <a:chExt cx="1133079" cy="969549"/>
          </a:xfrm>
          <a:solidFill>
            <a:srgbClr val="4763AE"/>
          </a:solidFill>
        </p:grpSpPr>
        <p:grpSp>
          <p:nvGrpSpPr>
            <p:cNvPr id="9" name="Graphic 2">
              <a:extLst>
                <a:ext uri="{FF2B5EF4-FFF2-40B4-BE49-F238E27FC236}">
                  <a16:creationId xmlns:a16="http://schemas.microsoft.com/office/drawing/2014/main" id="{B25A0B52-B318-D966-AB82-7A5C2498CAFA}"/>
                </a:ext>
              </a:extLst>
            </p:cNvPr>
            <p:cNvGrpSpPr/>
            <p:nvPr/>
          </p:nvGrpSpPr>
          <p:grpSpPr>
            <a:xfrm>
              <a:off x="7884516" y="1486640"/>
              <a:ext cx="203734" cy="61120"/>
              <a:chOff x="7884516" y="1486640"/>
              <a:chExt cx="203734" cy="61120"/>
            </a:xfrm>
            <a:grpFill/>
          </p:grpSpPr>
          <p:sp>
            <p:nvSpPr>
              <p:cNvPr id="22" name="Freeform 21">
                <a:extLst>
                  <a:ext uri="{FF2B5EF4-FFF2-40B4-BE49-F238E27FC236}">
                    <a16:creationId xmlns:a16="http://schemas.microsoft.com/office/drawing/2014/main" id="{0FD1B229-81D5-724C-F25C-8E140B0D6186}"/>
                  </a:ext>
                </a:extLst>
              </p:cNvPr>
              <p:cNvSpPr/>
              <p:nvPr/>
            </p:nvSpPr>
            <p:spPr>
              <a:xfrm>
                <a:off x="8047503" y="1486640"/>
                <a:ext cx="40746" cy="40746"/>
              </a:xfrm>
              <a:custGeom>
                <a:avLst/>
                <a:gdLst>
                  <a:gd name="connsiteX0" fmla="*/ 0 w 40746"/>
                  <a:gd name="connsiteY0" fmla="*/ 20373 h 40746"/>
                  <a:gd name="connsiteX1" fmla="*/ 20373 w 40746"/>
                  <a:gd name="connsiteY1" fmla="*/ 0 h 40746"/>
                  <a:gd name="connsiteX2" fmla="*/ 40747 w 40746"/>
                  <a:gd name="connsiteY2" fmla="*/ 20373 h 40746"/>
                  <a:gd name="connsiteX3" fmla="*/ 20373 w 40746"/>
                  <a:gd name="connsiteY3" fmla="*/ 40747 h 40746"/>
                  <a:gd name="connsiteX4" fmla="*/ 0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0" y="20373"/>
                    </a:moveTo>
                    <a:cubicBezTo>
                      <a:pt x="0" y="9168"/>
                      <a:pt x="9168" y="0"/>
                      <a:pt x="20373" y="0"/>
                    </a:cubicBezTo>
                    <a:cubicBezTo>
                      <a:pt x="31579" y="0"/>
                      <a:pt x="40747" y="9168"/>
                      <a:pt x="40747" y="20373"/>
                    </a:cubicBezTo>
                    <a:cubicBezTo>
                      <a:pt x="40747" y="31579"/>
                      <a:pt x="31579" y="40747"/>
                      <a:pt x="20373" y="40747"/>
                    </a:cubicBezTo>
                    <a:cubicBezTo>
                      <a:pt x="9168" y="40747"/>
                      <a:pt x="0" y="31579"/>
                      <a:pt x="0" y="20373"/>
                    </a:cubicBezTo>
                    <a:close/>
                  </a:path>
                </a:pathLst>
              </a:custGeom>
              <a:grpFill/>
              <a:ln w="3393" cap="flat">
                <a:noFill/>
                <a:prstDash val="solid"/>
                <a:miter/>
              </a:ln>
            </p:spPr>
            <p:txBody>
              <a:bodyPr rtlCol="0" anchor="ctr"/>
              <a:lstStyle/>
              <a:p>
                <a:endParaRPr lang="de-DE" dirty="0">
                  <a:solidFill>
                    <a:schemeClr val="bg1"/>
                  </a:solidFill>
                </a:endParaRPr>
              </a:p>
            </p:txBody>
          </p:sp>
          <p:sp>
            <p:nvSpPr>
              <p:cNvPr id="23" name="Freeform 22">
                <a:extLst>
                  <a:ext uri="{FF2B5EF4-FFF2-40B4-BE49-F238E27FC236}">
                    <a16:creationId xmlns:a16="http://schemas.microsoft.com/office/drawing/2014/main" id="{020EF5A8-D794-A284-B848-5E00B3C26936}"/>
                  </a:ext>
                </a:extLst>
              </p:cNvPr>
              <p:cNvSpPr/>
              <p:nvPr/>
            </p:nvSpPr>
            <p:spPr>
              <a:xfrm>
                <a:off x="7884516" y="1507013"/>
                <a:ext cx="40746" cy="40746"/>
              </a:xfrm>
              <a:custGeom>
                <a:avLst/>
                <a:gdLst>
                  <a:gd name="connsiteX0" fmla="*/ 20373 w 40746"/>
                  <a:gd name="connsiteY0" fmla="*/ 40747 h 40746"/>
                  <a:gd name="connsiteX1" fmla="*/ 0 w 40746"/>
                  <a:gd name="connsiteY1" fmla="*/ 20373 h 40746"/>
                  <a:gd name="connsiteX2" fmla="*/ 20373 w 40746"/>
                  <a:gd name="connsiteY2" fmla="*/ 0 h 40746"/>
                  <a:gd name="connsiteX3" fmla="*/ 40747 w 40746"/>
                  <a:gd name="connsiteY3" fmla="*/ 20373 h 40746"/>
                  <a:gd name="connsiteX4" fmla="*/ 20373 w 40746"/>
                  <a:gd name="connsiteY4" fmla="*/ 40747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40747"/>
                    </a:moveTo>
                    <a:cubicBezTo>
                      <a:pt x="9168" y="40747"/>
                      <a:pt x="0" y="31579"/>
                      <a:pt x="0" y="20373"/>
                    </a:cubicBezTo>
                    <a:cubicBezTo>
                      <a:pt x="0" y="9168"/>
                      <a:pt x="9168" y="0"/>
                      <a:pt x="20373" y="0"/>
                    </a:cubicBezTo>
                    <a:cubicBezTo>
                      <a:pt x="31579" y="0"/>
                      <a:pt x="40747" y="9168"/>
                      <a:pt x="40747" y="20373"/>
                    </a:cubicBezTo>
                    <a:cubicBezTo>
                      <a:pt x="40747" y="31579"/>
                      <a:pt x="31579" y="40747"/>
                      <a:pt x="20373" y="40747"/>
                    </a:cubicBezTo>
                    <a:close/>
                  </a:path>
                </a:pathLst>
              </a:custGeom>
              <a:grpFill/>
              <a:ln w="3393" cap="flat">
                <a:noFill/>
                <a:prstDash val="solid"/>
                <a:miter/>
              </a:ln>
            </p:spPr>
            <p:txBody>
              <a:bodyPr rtlCol="0" anchor="ctr"/>
              <a:lstStyle/>
              <a:p>
                <a:endParaRPr lang="de-DE" dirty="0">
                  <a:solidFill>
                    <a:schemeClr val="bg1"/>
                  </a:solidFill>
                </a:endParaRPr>
              </a:p>
            </p:txBody>
          </p:sp>
        </p:grpSp>
        <p:grpSp>
          <p:nvGrpSpPr>
            <p:cNvPr id="10" name="Graphic 2">
              <a:extLst>
                <a:ext uri="{FF2B5EF4-FFF2-40B4-BE49-F238E27FC236}">
                  <a16:creationId xmlns:a16="http://schemas.microsoft.com/office/drawing/2014/main" id="{CD3E5C52-7DA0-EEE8-834F-5505D5B519BE}"/>
                </a:ext>
              </a:extLst>
            </p:cNvPr>
            <p:cNvGrpSpPr/>
            <p:nvPr/>
          </p:nvGrpSpPr>
          <p:grpSpPr>
            <a:xfrm>
              <a:off x="7236754" y="940858"/>
              <a:ext cx="1133079" cy="969549"/>
              <a:chOff x="7236754" y="940858"/>
              <a:chExt cx="1133079" cy="969549"/>
            </a:xfrm>
            <a:grpFill/>
          </p:grpSpPr>
          <p:sp>
            <p:nvSpPr>
              <p:cNvPr id="11" name="Freeform 10">
                <a:extLst>
                  <a:ext uri="{FF2B5EF4-FFF2-40B4-BE49-F238E27FC236}">
                    <a16:creationId xmlns:a16="http://schemas.microsoft.com/office/drawing/2014/main" id="{A61F2B1B-327A-91C0-454D-1095C314A534}"/>
                  </a:ext>
                </a:extLst>
              </p:cNvPr>
              <p:cNvSpPr/>
              <p:nvPr/>
            </p:nvSpPr>
            <p:spPr>
              <a:xfrm>
                <a:off x="8194447" y="1585153"/>
                <a:ext cx="32767" cy="32555"/>
              </a:xfrm>
              <a:custGeom>
                <a:avLst/>
                <a:gdLst>
                  <a:gd name="connsiteX0" fmla="*/ 16384 w 32767"/>
                  <a:gd name="connsiteY0" fmla="*/ 32556 h 32555"/>
                  <a:gd name="connsiteX1" fmla="*/ 4838 w 32767"/>
                  <a:gd name="connsiteY1" fmla="*/ 27802 h 32555"/>
                  <a:gd name="connsiteX2" fmla="*/ 4838 w 32767"/>
                  <a:gd name="connsiteY2" fmla="*/ 4712 h 32555"/>
                  <a:gd name="connsiteX3" fmla="*/ 27929 w 32767"/>
                  <a:gd name="connsiteY3" fmla="*/ 4712 h 32555"/>
                  <a:gd name="connsiteX4" fmla="*/ 27929 w 32767"/>
                  <a:gd name="connsiteY4" fmla="*/ 4712 h 32555"/>
                  <a:gd name="connsiteX5" fmla="*/ 27929 w 32767"/>
                  <a:gd name="connsiteY5" fmla="*/ 27802 h 32555"/>
                  <a:gd name="connsiteX6" fmla="*/ 16384 w 32767"/>
                  <a:gd name="connsiteY6" fmla="*/ 32556 h 325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767" h="32555">
                    <a:moveTo>
                      <a:pt x="16384" y="32556"/>
                    </a:moveTo>
                    <a:cubicBezTo>
                      <a:pt x="12309" y="32556"/>
                      <a:pt x="7895" y="30858"/>
                      <a:pt x="4838" y="27802"/>
                    </a:cubicBezTo>
                    <a:cubicBezTo>
                      <a:pt x="-1613" y="21351"/>
                      <a:pt x="-1613" y="10824"/>
                      <a:pt x="4838" y="4712"/>
                    </a:cubicBezTo>
                    <a:cubicBezTo>
                      <a:pt x="11291" y="-1400"/>
                      <a:pt x="21477" y="-1739"/>
                      <a:pt x="27929" y="4712"/>
                    </a:cubicBezTo>
                    <a:lnTo>
                      <a:pt x="27929" y="4712"/>
                    </a:lnTo>
                    <a:cubicBezTo>
                      <a:pt x="34380" y="11164"/>
                      <a:pt x="34380" y="21690"/>
                      <a:pt x="27929" y="27802"/>
                    </a:cubicBezTo>
                    <a:cubicBezTo>
                      <a:pt x="24873" y="30858"/>
                      <a:pt x="20458" y="32556"/>
                      <a:pt x="16384" y="32556"/>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2" name="Freeform 11">
                <a:extLst>
                  <a:ext uri="{FF2B5EF4-FFF2-40B4-BE49-F238E27FC236}">
                    <a16:creationId xmlns:a16="http://schemas.microsoft.com/office/drawing/2014/main" id="{D88E842B-9D76-5C6A-6D7B-17EAE11F4E66}"/>
                  </a:ext>
                </a:extLst>
              </p:cNvPr>
              <p:cNvSpPr/>
              <p:nvPr/>
            </p:nvSpPr>
            <p:spPr>
              <a:xfrm>
                <a:off x="7522044" y="1531461"/>
                <a:ext cx="847789" cy="378946"/>
              </a:xfrm>
              <a:custGeom>
                <a:avLst/>
                <a:gdLst>
                  <a:gd name="connsiteX0" fmla="*/ 16123 w 847789"/>
                  <a:gd name="connsiteY0" fmla="*/ 378947 h 378946"/>
                  <a:gd name="connsiteX1" fmla="*/ 7974 w 847789"/>
                  <a:gd name="connsiteY1" fmla="*/ 376570 h 378946"/>
                  <a:gd name="connsiteX2" fmla="*/ 2201 w 847789"/>
                  <a:gd name="connsiteY2" fmla="*/ 354159 h 378946"/>
                  <a:gd name="connsiteX3" fmla="*/ 158737 w 847789"/>
                  <a:gd name="connsiteY3" fmla="*/ 244142 h 378946"/>
                  <a:gd name="connsiteX4" fmla="*/ 290825 w 847789"/>
                  <a:gd name="connsiteY4" fmla="*/ 263157 h 378946"/>
                  <a:gd name="connsiteX5" fmla="*/ 443966 w 847789"/>
                  <a:gd name="connsiteY5" fmla="*/ 284889 h 378946"/>
                  <a:gd name="connsiteX6" fmla="*/ 678261 w 847789"/>
                  <a:gd name="connsiteY6" fmla="*/ 186417 h 378946"/>
                  <a:gd name="connsiteX7" fmla="*/ 808312 w 847789"/>
                  <a:gd name="connsiteY7" fmla="*/ 37691 h 378946"/>
                  <a:gd name="connsiteX8" fmla="*/ 790655 w 847789"/>
                  <a:gd name="connsiteY8" fmla="*/ 32258 h 378946"/>
                  <a:gd name="connsiteX9" fmla="*/ 759076 w 847789"/>
                  <a:gd name="connsiteY9" fmla="*/ 42784 h 378946"/>
                  <a:gd name="connsiteX10" fmla="*/ 698634 w 847789"/>
                  <a:gd name="connsiteY10" fmla="*/ 83192 h 378946"/>
                  <a:gd name="connsiteX11" fmla="*/ 692862 w 847789"/>
                  <a:gd name="connsiteY11" fmla="*/ 87266 h 378946"/>
                  <a:gd name="connsiteX12" fmla="*/ 607294 w 847789"/>
                  <a:gd name="connsiteY12" fmla="*/ 134465 h 378946"/>
                  <a:gd name="connsiteX13" fmla="*/ 590995 w 847789"/>
                  <a:gd name="connsiteY13" fmla="*/ 118166 h 378946"/>
                  <a:gd name="connsiteX14" fmla="*/ 607294 w 847789"/>
                  <a:gd name="connsiteY14" fmla="*/ 101867 h 378946"/>
                  <a:gd name="connsiteX15" fmla="*/ 673507 w 847789"/>
                  <a:gd name="connsiteY15" fmla="*/ 61120 h 378946"/>
                  <a:gd name="connsiteX16" fmla="*/ 679280 w 847789"/>
                  <a:gd name="connsiteY16" fmla="*/ 57046 h 378946"/>
                  <a:gd name="connsiteX17" fmla="*/ 743796 w 847789"/>
                  <a:gd name="connsiteY17" fmla="*/ 14261 h 378946"/>
                  <a:gd name="connsiteX18" fmla="*/ 790655 w 847789"/>
                  <a:gd name="connsiteY18" fmla="*/ 0 h 378946"/>
                  <a:gd name="connsiteX19" fmla="*/ 844304 w 847789"/>
                  <a:gd name="connsiteY19" fmla="*/ 26485 h 378946"/>
                  <a:gd name="connsiteX20" fmla="*/ 843625 w 847789"/>
                  <a:gd name="connsiteY20" fmla="*/ 47199 h 378946"/>
                  <a:gd name="connsiteX21" fmla="*/ 701011 w 847789"/>
                  <a:gd name="connsiteY21" fmla="*/ 210186 h 378946"/>
                  <a:gd name="connsiteX22" fmla="*/ 696597 w 847789"/>
                  <a:gd name="connsiteY22" fmla="*/ 213921 h 378946"/>
                  <a:gd name="connsiteX23" fmla="*/ 444306 w 847789"/>
                  <a:gd name="connsiteY23" fmla="*/ 317826 h 378946"/>
                  <a:gd name="connsiteX24" fmla="*/ 285053 w 847789"/>
                  <a:gd name="connsiteY24" fmla="*/ 295755 h 378946"/>
                  <a:gd name="connsiteX25" fmla="*/ 159077 w 847789"/>
                  <a:gd name="connsiteY25" fmla="*/ 277079 h 378946"/>
                  <a:gd name="connsiteX26" fmla="*/ 30384 w 847789"/>
                  <a:gd name="connsiteY26" fmla="*/ 370797 h 378946"/>
                  <a:gd name="connsiteX27" fmla="*/ 16463 w 847789"/>
                  <a:gd name="connsiteY27" fmla="*/ 378607 h 3789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847789" h="378946">
                    <a:moveTo>
                      <a:pt x="16123" y="378947"/>
                    </a:moveTo>
                    <a:cubicBezTo>
                      <a:pt x="13406" y="378947"/>
                      <a:pt x="10350" y="378267"/>
                      <a:pt x="7974" y="376570"/>
                    </a:cubicBezTo>
                    <a:cubicBezTo>
                      <a:pt x="164" y="371816"/>
                      <a:pt x="-2213" y="361969"/>
                      <a:pt x="2201" y="354159"/>
                    </a:cubicBezTo>
                    <a:cubicBezTo>
                      <a:pt x="4917" y="349745"/>
                      <a:pt x="68414" y="244142"/>
                      <a:pt x="158737" y="244142"/>
                    </a:cubicBezTo>
                    <a:cubicBezTo>
                      <a:pt x="249060" y="244142"/>
                      <a:pt x="239212" y="253310"/>
                      <a:pt x="290825" y="263157"/>
                    </a:cubicBezTo>
                    <a:cubicBezTo>
                      <a:pt x="346852" y="273684"/>
                      <a:pt x="404577" y="284889"/>
                      <a:pt x="443966" y="284889"/>
                    </a:cubicBezTo>
                    <a:cubicBezTo>
                      <a:pt x="483355" y="284889"/>
                      <a:pt x="625289" y="214940"/>
                      <a:pt x="678261" y="186417"/>
                    </a:cubicBezTo>
                    <a:lnTo>
                      <a:pt x="808312" y="37691"/>
                    </a:lnTo>
                    <a:cubicBezTo>
                      <a:pt x="803557" y="34635"/>
                      <a:pt x="797446" y="32258"/>
                      <a:pt x="790655" y="32258"/>
                    </a:cubicBezTo>
                    <a:cubicBezTo>
                      <a:pt x="783864" y="32258"/>
                      <a:pt x="772318" y="35654"/>
                      <a:pt x="759076" y="42784"/>
                    </a:cubicBezTo>
                    <a:cubicBezTo>
                      <a:pt x="741079" y="52631"/>
                      <a:pt x="721045" y="66893"/>
                      <a:pt x="698634" y="83192"/>
                    </a:cubicBezTo>
                    <a:lnTo>
                      <a:pt x="692862" y="87266"/>
                    </a:lnTo>
                    <a:cubicBezTo>
                      <a:pt x="653473" y="116468"/>
                      <a:pt x="628006" y="134465"/>
                      <a:pt x="607294" y="134465"/>
                    </a:cubicBezTo>
                    <a:cubicBezTo>
                      <a:pt x="586580" y="134465"/>
                      <a:pt x="590995" y="127334"/>
                      <a:pt x="590995" y="118166"/>
                    </a:cubicBezTo>
                    <a:cubicBezTo>
                      <a:pt x="590995" y="108998"/>
                      <a:pt x="598125" y="101867"/>
                      <a:pt x="607294" y="101867"/>
                    </a:cubicBezTo>
                    <a:cubicBezTo>
                      <a:pt x="616461" y="101867"/>
                      <a:pt x="650417" y="78438"/>
                      <a:pt x="673507" y="61120"/>
                    </a:cubicBezTo>
                    <a:lnTo>
                      <a:pt x="679280" y="57046"/>
                    </a:lnTo>
                    <a:cubicBezTo>
                      <a:pt x="702709" y="40068"/>
                      <a:pt x="723761" y="25127"/>
                      <a:pt x="743796" y="14261"/>
                    </a:cubicBezTo>
                    <a:cubicBezTo>
                      <a:pt x="762131" y="4754"/>
                      <a:pt x="777412" y="0"/>
                      <a:pt x="790655" y="0"/>
                    </a:cubicBezTo>
                    <a:cubicBezTo>
                      <a:pt x="822913" y="0"/>
                      <a:pt x="843286" y="25467"/>
                      <a:pt x="844304" y="26485"/>
                    </a:cubicBezTo>
                    <a:cubicBezTo>
                      <a:pt x="849059" y="32597"/>
                      <a:pt x="849059" y="41426"/>
                      <a:pt x="843625" y="47199"/>
                    </a:cubicBezTo>
                    <a:lnTo>
                      <a:pt x="701011" y="210186"/>
                    </a:lnTo>
                    <a:cubicBezTo>
                      <a:pt x="699653" y="211545"/>
                      <a:pt x="698294" y="212903"/>
                      <a:pt x="696597" y="213921"/>
                    </a:cubicBezTo>
                    <a:cubicBezTo>
                      <a:pt x="677242" y="224448"/>
                      <a:pt x="504407" y="317826"/>
                      <a:pt x="444306" y="317826"/>
                    </a:cubicBezTo>
                    <a:cubicBezTo>
                      <a:pt x="384203" y="317826"/>
                      <a:pt x="342438" y="306621"/>
                      <a:pt x="285053" y="295755"/>
                    </a:cubicBezTo>
                    <a:cubicBezTo>
                      <a:pt x="235138" y="286247"/>
                      <a:pt x="187600" y="277079"/>
                      <a:pt x="159077" y="277079"/>
                    </a:cubicBezTo>
                    <a:cubicBezTo>
                      <a:pt x="87090" y="277079"/>
                      <a:pt x="31063" y="370118"/>
                      <a:pt x="30384" y="370797"/>
                    </a:cubicBezTo>
                    <a:cubicBezTo>
                      <a:pt x="27328" y="375891"/>
                      <a:pt x="21895" y="378607"/>
                      <a:pt x="16463" y="378607"/>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3" name="Freeform 12">
                <a:extLst>
                  <a:ext uri="{FF2B5EF4-FFF2-40B4-BE49-F238E27FC236}">
                    <a16:creationId xmlns:a16="http://schemas.microsoft.com/office/drawing/2014/main" id="{2719525D-FED1-0A0F-50BC-46E40DF12472}"/>
                  </a:ext>
                </a:extLst>
              </p:cNvPr>
              <p:cNvSpPr/>
              <p:nvPr/>
            </p:nvSpPr>
            <p:spPr>
              <a:xfrm>
                <a:off x="7236754" y="1470341"/>
                <a:ext cx="908713" cy="317826"/>
              </a:xfrm>
              <a:custGeom>
                <a:avLst/>
                <a:gdLst>
                  <a:gd name="connsiteX0" fmla="*/ 16184 w 908713"/>
                  <a:gd name="connsiteY0" fmla="*/ 317826 h 317826"/>
                  <a:gd name="connsiteX1" fmla="*/ 2941 w 908713"/>
                  <a:gd name="connsiteY1" fmla="*/ 311035 h 317826"/>
                  <a:gd name="connsiteX2" fmla="*/ 6676 w 908713"/>
                  <a:gd name="connsiteY2" fmla="*/ 288285 h 317826"/>
                  <a:gd name="connsiteX3" fmla="*/ 146914 w 908713"/>
                  <a:gd name="connsiteY3" fmla="*/ 188115 h 317826"/>
                  <a:gd name="connsiteX4" fmla="*/ 403280 w 908713"/>
                  <a:gd name="connsiteY4" fmla="*/ 0 h 317826"/>
                  <a:gd name="connsiteX5" fmla="*/ 448780 w 908713"/>
                  <a:gd name="connsiteY5" fmla="*/ 4414 h 317826"/>
                  <a:gd name="connsiteX6" fmla="*/ 596488 w 908713"/>
                  <a:gd name="connsiteY6" fmla="*/ 84550 h 317826"/>
                  <a:gd name="connsiteX7" fmla="*/ 710920 w 908713"/>
                  <a:gd name="connsiteY7" fmla="*/ 141596 h 317826"/>
                  <a:gd name="connsiteX8" fmla="*/ 831123 w 908713"/>
                  <a:gd name="connsiteY8" fmla="*/ 122241 h 317826"/>
                  <a:gd name="connsiteX9" fmla="*/ 907863 w 908713"/>
                  <a:gd name="connsiteY9" fmla="*/ 174193 h 317826"/>
                  <a:gd name="connsiteX10" fmla="*/ 901072 w 908713"/>
                  <a:gd name="connsiteY10" fmla="*/ 193208 h 317826"/>
                  <a:gd name="connsiteX11" fmla="*/ 708882 w 908713"/>
                  <a:gd name="connsiteY11" fmla="*/ 277419 h 317826"/>
                  <a:gd name="connsiteX12" fmla="*/ 540801 w 908713"/>
                  <a:gd name="connsiteY12" fmla="*/ 235653 h 317826"/>
                  <a:gd name="connsiteX13" fmla="*/ 530614 w 908713"/>
                  <a:gd name="connsiteY13" fmla="*/ 214940 h 317826"/>
                  <a:gd name="connsiteX14" fmla="*/ 551328 w 908713"/>
                  <a:gd name="connsiteY14" fmla="*/ 204753 h 317826"/>
                  <a:gd name="connsiteX15" fmla="*/ 709222 w 908713"/>
                  <a:gd name="connsiteY15" fmla="*/ 244482 h 317826"/>
                  <a:gd name="connsiteX16" fmla="*/ 870851 w 908713"/>
                  <a:gd name="connsiteY16" fmla="*/ 173514 h 317826"/>
                  <a:gd name="connsiteX17" fmla="*/ 831463 w 908713"/>
                  <a:gd name="connsiteY17" fmla="*/ 154838 h 317826"/>
                  <a:gd name="connsiteX18" fmla="*/ 713296 w 908713"/>
                  <a:gd name="connsiteY18" fmla="*/ 174533 h 317826"/>
                  <a:gd name="connsiteX19" fmla="*/ 701751 w 908713"/>
                  <a:gd name="connsiteY19" fmla="*/ 173175 h 317826"/>
                  <a:gd name="connsiteX20" fmla="*/ 579510 w 908713"/>
                  <a:gd name="connsiteY20" fmla="*/ 112054 h 317826"/>
                  <a:gd name="connsiteX21" fmla="*/ 574757 w 908713"/>
                  <a:gd name="connsiteY21" fmla="*/ 108319 h 317826"/>
                  <a:gd name="connsiteX22" fmla="*/ 442669 w 908713"/>
                  <a:gd name="connsiteY22" fmla="*/ 35993 h 317826"/>
                  <a:gd name="connsiteX23" fmla="*/ 403280 w 908713"/>
                  <a:gd name="connsiteY23" fmla="*/ 32258 h 317826"/>
                  <a:gd name="connsiteX24" fmla="*/ 172381 w 908713"/>
                  <a:gd name="connsiteY24" fmla="*/ 208489 h 317826"/>
                  <a:gd name="connsiteX25" fmla="*/ 168306 w 908713"/>
                  <a:gd name="connsiteY25" fmla="*/ 212903 h 317826"/>
                  <a:gd name="connsiteX26" fmla="*/ 25692 w 908713"/>
                  <a:gd name="connsiteY26" fmla="*/ 314770 h 317826"/>
                  <a:gd name="connsiteX27" fmla="*/ 16184 w 908713"/>
                  <a:gd name="connsiteY27" fmla="*/ 317826 h 317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908713" h="317826">
                    <a:moveTo>
                      <a:pt x="16184" y="317826"/>
                    </a:moveTo>
                    <a:cubicBezTo>
                      <a:pt x="11090" y="317826"/>
                      <a:pt x="5997" y="315449"/>
                      <a:pt x="2941" y="311035"/>
                    </a:cubicBezTo>
                    <a:cubicBezTo>
                      <a:pt x="-2152" y="303565"/>
                      <a:pt x="-455" y="293378"/>
                      <a:pt x="6676" y="288285"/>
                    </a:cubicBezTo>
                    <a:lnTo>
                      <a:pt x="146914" y="188115"/>
                    </a:lnTo>
                    <a:cubicBezTo>
                      <a:pt x="162873" y="164346"/>
                      <a:pt x="279681" y="0"/>
                      <a:pt x="403280" y="0"/>
                    </a:cubicBezTo>
                    <a:cubicBezTo>
                      <a:pt x="526879" y="0"/>
                      <a:pt x="434180" y="1358"/>
                      <a:pt x="448780" y="4414"/>
                    </a:cubicBezTo>
                    <a:cubicBezTo>
                      <a:pt x="529595" y="20034"/>
                      <a:pt x="584943" y="72665"/>
                      <a:pt x="596488" y="84550"/>
                    </a:cubicBezTo>
                    <a:lnTo>
                      <a:pt x="710920" y="141596"/>
                    </a:lnTo>
                    <a:cubicBezTo>
                      <a:pt x="730274" y="136842"/>
                      <a:pt x="792414" y="122241"/>
                      <a:pt x="831123" y="122241"/>
                    </a:cubicBezTo>
                    <a:cubicBezTo>
                      <a:pt x="889527" y="122241"/>
                      <a:pt x="906845" y="172156"/>
                      <a:pt x="907863" y="174193"/>
                    </a:cubicBezTo>
                    <a:cubicBezTo>
                      <a:pt x="910240" y="181324"/>
                      <a:pt x="907523" y="189134"/>
                      <a:pt x="901072" y="193208"/>
                    </a:cubicBezTo>
                    <a:cubicBezTo>
                      <a:pt x="887490" y="201697"/>
                      <a:pt x="767965" y="277419"/>
                      <a:pt x="708882" y="277419"/>
                    </a:cubicBezTo>
                    <a:cubicBezTo>
                      <a:pt x="649799" y="277419"/>
                      <a:pt x="545554" y="237351"/>
                      <a:pt x="540801" y="235653"/>
                    </a:cubicBezTo>
                    <a:cubicBezTo>
                      <a:pt x="532312" y="232597"/>
                      <a:pt x="527558" y="223429"/>
                      <a:pt x="530614" y="214940"/>
                    </a:cubicBezTo>
                    <a:cubicBezTo>
                      <a:pt x="533670" y="206451"/>
                      <a:pt x="542839" y="201697"/>
                      <a:pt x="551328" y="204753"/>
                    </a:cubicBezTo>
                    <a:cubicBezTo>
                      <a:pt x="583925" y="215959"/>
                      <a:pt x="675945" y="244482"/>
                      <a:pt x="709222" y="244482"/>
                    </a:cubicBezTo>
                    <a:cubicBezTo>
                      <a:pt x="742498" y="244482"/>
                      <a:pt x="829425" y="198981"/>
                      <a:pt x="870851" y="173514"/>
                    </a:cubicBezTo>
                    <a:cubicBezTo>
                      <a:pt x="864400" y="165025"/>
                      <a:pt x="852515" y="154838"/>
                      <a:pt x="831463" y="154838"/>
                    </a:cubicBezTo>
                    <a:cubicBezTo>
                      <a:pt x="790036" y="154838"/>
                      <a:pt x="713975" y="174533"/>
                      <a:pt x="713296" y="174533"/>
                    </a:cubicBezTo>
                    <a:cubicBezTo>
                      <a:pt x="709561" y="175551"/>
                      <a:pt x="705486" y="175212"/>
                      <a:pt x="701751" y="173175"/>
                    </a:cubicBezTo>
                    <a:lnTo>
                      <a:pt x="579510" y="112054"/>
                    </a:lnTo>
                    <a:cubicBezTo>
                      <a:pt x="577812" y="111035"/>
                      <a:pt x="576115" y="110017"/>
                      <a:pt x="574757" y="108319"/>
                    </a:cubicBezTo>
                    <a:cubicBezTo>
                      <a:pt x="574417" y="107640"/>
                      <a:pt x="521106" y="51273"/>
                      <a:pt x="442669" y="35993"/>
                    </a:cubicBezTo>
                    <a:cubicBezTo>
                      <a:pt x="429766" y="33616"/>
                      <a:pt x="416862" y="32258"/>
                      <a:pt x="403280" y="32258"/>
                    </a:cubicBezTo>
                    <a:cubicBezTo>
                      <a:pt x="290207" y="32258"/>
                      <a:pt x="173399" y="206451"/>
                      <a:pt x="172381" y="208489"/>
                    </a:cubicBezTo>
                    <a:cubicBezTo>
                      <a:pt x="171362" y="210186"/>
                      <a:pt x="170004" y="211545"/>
                      <a:pt x="168306" y="212903"/>
                    </a:cubicBezTo>
                    <a:lnTo>
                      <a:pt x="25692" y="314770"/>
                    </a:lnTo>
                    <a:cubicBezTo>
                      <a:pt x="22975" y="316807"/>
                      <a:pt x="19579" y="317826"/>
                      <a:pt x="16184" y="317826"/>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4" name="Freeform 13">
                <a:extLst>
                  <a:ext uri="{FF2B5EF4-FFF2-40B4-BE49-F238E27FC236}">
                    <a16:creationId xmlns:a16="http://schemas.microsoft.com/office/drawing/2014/main" id="{46398ADE-BB3C-6059-7760-358D3940080D}"/>
                  </a:ext>
                </a:extLst>
              </p:cNvPr>
              <p:cNvSpPr/>
              <p:nvPr/>
            </p:nvSpPr>
            <p:spPr>
              <a:xfrm>
                <a:off x="8173724" y="1450646"/>
                <a:ext cx="147992" cy="126655"/>
              </a:xfrm>
              <a:custGeom>
                <a:avLst/>
                <a:gdLst>
                  <a:gd name="connsiteX0" fmla="*/ 99585 w 147992"/>
                  <a:gd name="connsiteY0" fmla="*/ 125636 h 126655"/>
                  <a:gd name="connsiteX1" fmla="*/ 96530 w 147992"/>
                  <a:gd name="connsiteY1" fmla="*/ 125636 h 126655"/>
                  <a:gd name="connsiteX2" fmla="*/ 83626 w 147992"/>
                  <a:gd name="connsiteY2" fmla="*/ 106621 h 126655"/>
                  <a:gd name="connsiteX3" fmla="*/ 98227 w 147992"/>
                  <a:gd name="connsiteY3" fmla="*/ 33277 h 126655"/>
                  <a:gd name="connsiteX4" fmla="*/ 29976 w 147992"/>
                  <a:gd name="connsiteY4" fmla="*/ 86248 h 126655"/>
                  <a:gd name="connsiteX5" fmla="*/ 7226 w 147992"/>
                  <a:gd name="connsiteY5" fmla="*/ 91002 h 126655"/>
                  <a:gd name="connsiteX6" fmla="*/ 2811 w 147992"/>
                  <a:gd name="connsiteY6" fmla="*/ 68251 h 126655"/>
                  <a:gd name="connsiteX7" fmla="*/ 118261 w 147992"/>
                  <a:gd name="connsiteY7" fmla="*/ 0 h 126655"/>
                  <a:gd name="connsiteX8" fmla="*/ 130824 w 147992"/>
                  <a:gd name="connsiteY8" fmla="*/ 6112 h 126655"/>
                  <a:gd name="connsiteX9" fmla="*/ 134220 w 147992"/>
                  <a:gd name="connsiteY9" fmla="*/ 19694 h 126655"/>
                  <a:gd name="connsiteX10" fmla="*/ 115544 w 147992"/>
                  <a:gd name="connsiteY10" fmla="*/ 113412 h 126655"/>
                  <a:gd name="connsiteX11" fmla="*/ 99585 w 147992"/>
                  <a:gd name="connsiteY11" fmla="*/ 126655 h 126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7992" h="126655">
                    <a:moveTo>
                      <a:pt x="99585" y="125636"/>
                    </a:moveTo>
                    <a:cubicBezTo>
                      <a:pt x="98566" y="125636"/>
                      <a:pt x="97548" y="125636"/>
                      <a:pt x="96530" y="125636"/>
                    </a:cubicBezTo>
                    <a:cubicBezTo>
                      <a:pt x="87701" y="123939"/>
                      <a:pt x="81928" y="115450"/>
                      <a:pt x="83626" y="106621"/>
                    </a:cubicBezTo>
                    <a:lnTo>
                      <a:pt x="98227" y="33277"/>
                    </a:lnTo>
                    <a:cubicBezTo>
                      <a:pt x="68346" y="35993"/>
                      <a:pt x="55783" y="47199"/>
                      <a:pt x="29976" y="86248"/>
                    </a:cubicBezTo>
                    <a:cubicBezTo>
                      <a:pt x="24883" y="93718"/>
                      <a:pt x="15036" y="95755"/>
                      <a:pt x="7226" y="91002"/>
                    </a:cubicBezTo>
                    <a:cubicBezTo>
                      <a:pt x="-244" y="85908"/>
                      <a:pt x="-2282" y="76061"/>
                      <a:pt x="2811" y="68251"/>
                    </a:cubicBezTo>
                    <a:cubicBezTo>
                      <a:pt x="37446" y="15959"/>
                      <a:pt x="57819" y="0"/>
                      <a:pt x="118261" y="0"/>
                    </a:cubicBezTo>
                    <a:cubicBezTo>
                      <a:pt x="178702" y="0"/>
                      <a:pt x="127769" y="2037"/>
                      <a:pt x="130824" y="6112"/>
                    </a:cubicBezTo>
                    <a:cubicBezTo>
                      <a:pt x="133881" y="9847"/>
                      <a:pt x="135239" y="14941"/>
                      <a:pt x="134220" y="19694"/>
                    </a:cubicBezTo>
                    <a:lnTo>
                      <a:pt x="115544" y="113412"/>
                    </a:lnTo>
                    <a:cubicBezTo>
                      <a:pt x="113847" y="121222"/>
                      <a:pt x="107055" y="126655"/>
                      <a:pt x="99585" y="126655"/>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5" name="Freeform 14">
                <a:extLst>
                  <a:ext uri="{FF2B5EF4-FFF2-40B4-BE49-F238E27FC236}">
                    <a16:creationId xmlns:a16="http://schemas.microsoft.com/office/drawing/2014/main" id="{C3D5AA42-BCCF-5B25-7EA8-512795A2AA6C}"/>
                  </a:ext>
                </a:extLst>
              </p:cNvPr>
              <p:cNvSpPr/>
              <p:nvPr/>
            </p:nvSpPr>
            <p:spPr>
              <a:xfrm>
                <a:off x="7666079" y="1388507"/>
                <a:ext cx="213901" cy="118505"/>
              </a:xfrm>
              <a:custGeom>
                <a:avLst/>
                <a:gdLst>
                  <a:gd name="connsiteX0" fmla="*/ 16399 w 213901"/>
                  <a:gd name="connsiteY0" fmla="*/ 118506 h 118505"/>
                  <a:gd name="connsiteX1" fmla="*/ 1459 w 213901"/>
                  <a:gd name="connsiteY1" fmla="*/ 108998 h 118505"/>
                  <a:gd name="connsiteX2" fmla="*/ 9268 w 213901"/>
                  <a:gd name="connsiteY2" fmla="*/ 87266 h 118505"/>
                  <a:gd name="connsiteX3" fmla="*/ 58165 w 213901"/>
                  <a:gd name="connsiteY3" fmla="*/ 50255 h 118505"/>
                  <a:gd name="connsiteX4" fmla="*/ 136602 w 213901"/>
                  <a:gd name="connsiteY4" fmla="*/ 0 h 118505"/>
                  <a:gd name="connsiteX5" fmla="*/ 155278 w 213901"/>
                  <a:gd name="connsiteY5" fmla="*/ 4754 h 118505"/>
                  <a:gd name="connsiteX6" fmla="*/ 188555 w 213901"/>
                  <a:gd name="connsiteY6" fmla="*/ 29881 h 118505"/>
                  <a:gd name="connsiteX7" fmla="*/ 201798 w 213901"/>
                  <a:gd name="connsiteY7" fmla="*/ 41087 h 118505"/>
                  <a:gd name="connsiteX8" fmla="*/ 213683 w 213901"/>
                  <a:gd name="connsiteY8" fmla="*/ 59762 h 118505"/>
                  <a:gd name="connsiteX9" fmla="*/ 194667 w 213901"/>
                  <a:gd name="connsiteY9" fmla="*/ 73005 h 118505"/>
                  <a:gd name="connsiteX10" fmla="*/ 166484 w 213901"/>
                  <a:gd name="connsiteY10" fmla="*/ 53990 h 118505"/>
                  <a:gd name="connsiteX11" fmla="*/ 141017 w 213901"/>
                  <a:gd name="connsiteY11" fmla="*/ 33956 h 118505"/>
                  <a:gd name="connsiteX12" fmla="*/ 141017 w 213901"/>
                  <a:gd name="connsiteY12" fmla="*/ 33956 h 118505"/>
                  <a:gd name="connsiteX13" fmla="*/ 136942 w 213901"/>
                  <a:gd name="connsiteY13" fmla="*/ 32598 h 118505"/>
                  <a:gd name="connsiteX14" fmla="*/ 78878 w 213901"/>
                  <a:gd name="connsiteY14" fmla="*/ 75382 h 118505"/>
                  <a:gd name="connsiteX15" fmla="*/ 22850 w 213901"/>
                  <a:gd name="connsiteY15" fmla="*/ 116808 h 118505"/>
                  <a:gd name="connsiteX16" fmla="*/ 16059 w 213901"/>
                  <a:gd name="connsiteY16" fmla="*/ 118166 h 118505"/>
                  <a:gd name="connsiteX17" fmla="*/ 200779 w 213901"/>
                  <a:gd name="connsiteY17" fmla="*/ 41426 h 118505"/>
                  <a:gd name="connsiteX18" fmla="*/ 200779 w 213901"/>
                  <a:gd name="connsiteY18" fmla="*/ 41426 h 118505"/>
                  <a:gd name="connsiteX19" fmla="*/ 200779 w 213901"/>
                  <a:gd name="connsiteY19" fmla="*/ 41426 h 1185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13901" h="118505">
                    <a:moveTo>
                      <a:pt x="16399" y="118506"/>
                    </a:moveTo>
                    <a:cubicBezTo>
                      <a:pt x="10287" y="118506"/>
                      <a:pt x="4515" y="115110"/>
                      <a:pt x="1459" y="108998"/>
                    </a:cubicBezTo>
                    <a:cubicBezTo>
                      <a:pt x="-2276" y="100849"/>
                      <a:pt x="1459" y="91001"/>
                      <a:pt x="9268" y="87266"/>
                    </a:cubicBezTo>
                    <a:cubicBezTo>
                      <a:pt x="19116" y="82852"/>
                      <a:pt x="39828" y="65535"/>
                      <a:pt x="58165" y="50255"/>
                    </a:cubicBezTo>
                    <a:cubicBezTo>
                      <a:pt x="100270" y="15280"/>
                      <a:pt x="120643" y="0"/>
                      <a:pt x="136602" y="0"/>
                    </a:cubicBezTo>
                    <a:cubicBezTo>
                      <a:pt x="152562" y="0"/>
                      <a:pt x="148827" y="1698"/>
                      <a:pt x="155278" y="4754"/>
                    </a:cubicBezTo>
                    <a:cubicBezTo>
                      <a:pt x="167503" y="10526"/>
                      <a:pt x="178708" y="20713"/>
                      <a:pt x="188555" y="29881"/>
                    </a:cubicBezTo>
                    <a:cubicBezTo>
                      <a:pt x="192969" y="33956"/>
                      <a:pt x="199082" y="39389"/>
                      <a:pt x="201798" y="41087"/>
                    </a:cubicBezTo>
                    <a:cubicBezTo>
                      <a:pt x="209947" y="43124"/>
                      <a:pt x="215041" y="51273"/>
                      <a:pt x="213683" y="59762"/>
                    </a:cubicBezTo>
                    <a:cubicBezTo>
                      <a:pt x="211985" y="68591"/>
                      <a:pt x="203835" y="74703"/>
                      <a:pt x="194667" y="73005"/>
                    </a:cubicBezTo>
                    <a:cubicBezTo>
                      <a:pt x="185499" y="71307"/>
                      <a:pt x="177689" y="64176"/>
                      <a:pt x="166484" y="53990"/>
                    </a:cubicBezTo>
                    <a:cubicBezTo>
                      <a:pt x="158674" y="46859"/>
                      <a:pt x="148487" y="37691"/>
                      <a:pt x="141017" y="33956"/>
                    </a:cubicBezTo>
                    <a:cubicBezTo>
                      <a:pt x="141017" y="33956"/>
                      <a:pt x="141017" y="33956"/>
                      <a:pt x="141017" y="33956"/>
                    </a:cubicBezTo>
                    <a:cubicBezTo>
                      <a:pt x="138980" y="32937"/>
                      <a:pt x="137621" y="32598"/>
                      <a:pt x="136942" y="32598"/>
                    </a:cubicBezTo>
                    <a:cubicBezTo>
                      <a:pt x="127435" y="34974"/>
                      <a:pt x="96874" y="60102"/>
                      <a:pt x="78878" y="75382"/>
                    </a:cubicBezTo>
                    <a:cubicBezTo>
                      <a:pt x="56127" y="94057"/>
                      <a:pt x="36433" y="110356"/>
                      <a:pt x="22850" y="116808"/>
                    </a:cubicBezTo>
                    <a:cubicBezTo>
                      <a:pt x="20474" y="117827"/>
                      <a:pt x="18437" y="118166"/>
                      <a:pt x="16059" y="118166"/>
                    </a:cubicBezTo>
                    <a:close/>
                    <a:moveTo>
                      <a:pt x="200779" y="41426"/>
                    </a:moveTo>
                    <a:cubicBezTo>
                      <a:pt x="200779" y="41426"/>
                      <a:pt x="200779" y="41426"/>
                      <a:pt x="200779" y="41426"/>
                    </a:cubicBezTo>
                    <a:cubicBezTo>
                      <a:pt x="200779" y="41426"/>
                      <a:pt x="200779" y="41426"/>
                      <a:pt x="200779" y="41426"/>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6" name="Freeform 15">
                <a:extLst>
                  <a:ext uri="{FF2B5EF4-FFF2-40B4-BE49-F238E27FC236}">
                    <a16:creationId xmlns:a16="http://schemas.microsoft.com/office/drawing/2014/main" id="{69B4F95E-EBEA-A43C-ADAC-E2BC26AB8C6F}"/>
                  </a:ext>
                </a:extLst>
              </p:cNvPr>
              <p:cNvSpPr/>
              <p:nvPr/>
            </p:nvSpPr>
            <p:spPr>
              <a:xfrm>
                <a:off x="7798183" y="1307353"/>
                <a:ext cx="246010" cy="117486"/>
              </a:xfrm>
              <a:custGeom>
                <a:avLst/>
                <a:gdLst>
                  <a:gd name="connsiteX0" fmla="*/ 16383 w 246010"/>
                  <a:gd name="connsiteY0" fmla="*/ 117487 h 117486"/>
                  <a:gd name="connsiteX1" fmla="*/ 4838 w 246010"/>
                  <a:gd name="connsiteY1" fmla="*/ 112733 h 117486"/>
                  <a:gd name="connsiteX2" fmla="*/ 4838 w 246010"/>
                  <a:gd name="connsiteY2" fmla="*/ 89643 h 117486"/>
                  <a:gd name="connsiteX3" fmla="*/ 4838 w 246010"/>
                  <a:gd name="connsiteY3" fmla="*/ 89643 h 117486"/>
                  <a:gd name="connsiteX4" fmla="*/ 127079 w 246010"/>
                  <a:gd name="connsiteY4" fmla="*/ 0 h 117486"/>
                  <a:gd name="connsiteX5" fmla="*/ 209592 w 246010"/>
                  <a:gd name="connsiteY5" fmla="*/ 44822 h 117486"/>
                  <a:gd name="connsiteX6" fmla="*/ 234719 w 246010"/>
                  <a:gd name="connsiteY6" fmla="*/ 62818 h 117486"/>
                  <a:gd name="connsiteX7" fmla="*/ 245246 w 246010"/>
                  <a:gd name="connsiteY7" fmla="*/ 83192 h 117486"/>
                  <a:gd name="connsiteX8" fmla="*/ 224872 w 246010"/>
                  <a:gd name="connsiteY8" fmla="*/ 93718 h 117486"/>
                  <a:gd name="connsiteX9" fmla="*/ 189558 w 246010"/>
                  <a:gd name="connsiteY9" fmla="*/ 70288 h 117486"/>
                  <a:gd name="connsiteX10" fmla="*/ 127079 w 246010"/>
                  <a:gd name="connsiteY10" fmla="*/ 32258 h 117486"/>
                  <a:gd name="connsiteX11" fmla="*/ 28268 w 246010"/>
                  <a:gd name="connsiteY11" fmla="*/ 112054 h 117486"/>
                  <a:gd name="connsiteX12" fmla="*/ 27929 w 246010"/>
                  <a:gd name="connsiteY12" fmla="*/ 112394 h 117486"/>
                  <a:gd name="connsiteX13" fmla="*/ 16383 w 246010"/>
                  <a:gd name="connsiteY13" fmla="*/ 117147 h 1174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46010" h="117486">
                    <a:moveTo>
                      <a:pt x="16383" y="117487"/>
                    </a:moveTo>
                    <a:cubicBezTo>
                      <a:pt x="12309" y="117487"/>
                      <a:pt x="8234" y="115789"/>
                      <a:pt x="4838" y="112733"/>
                    </a:cubicBezTo>
                    <a:cubicBezTo>
                      <a:pt x="-1613" y="106282"/>
                      <a:pt x="-1613" y="96095"/>
                      <a:pt x="4838" y="89643"/>
                    </a:cubicBezTo>
                    <a:lnTo>
                      <a:pt x="4838" y="89643"/>
                    </a:lnTo>
                    <a:cubicBezTo>
                      <a:pt x="30645" y="62479"/>
                      <a:pt x="94481" y="0"/>
                      <a:pt x="127079" y="0"/>
                    </a:cubicBezTo>
                    <a:cubicBezTo>
                      <a:pt x="159677" y="0"/>
                      <a:pt x="176655" y="19355"/>
                      <a:pt x="209592" y="44822"/>
                    </a:cubicBezTo>
                    <a:cubicBezTo>
                      <a:pt x="218760" y="51952"/>
                      <a:pt x="230984" y="61460"/>
                      <a:pt x="234719" y="62818"/>
                    </a:cubicBezTo>
                    <a:cubicBezTo>
                      <a:pt x="243208" y="65535"/>
                      <a:pt x="247962" y="74703"/>
                      <a:pt x="245246" y="83192"/>
                    </a:cubicBezTo>
                    <a:cubicBezTo>
                      <a:pt x="242529" y="91681"/>
                      <a:pt x="233361" y="96434"/>
                      <a:pt x="224872" y="93718"/>
                    </a:cubicBezTo>
                    <a:cubicBezTo>
                      <a:pt x="216722" y="91001"/>
                      <a:pt x="207215" y="83871"/>
                      <a:pt x="189558" y="70288"/>
                    </a:cubicBezTo>
                    <a:cubicBezTo>
                      <a:pt x="172241" y="57046"/>
                      <a:pt x="140322" y="32258"/>
                      <a:pt x="127079" y="32258"/>
                    </a:cubicBezTo>
                    <a:cubicBezTo>
                      <a:pt x="116214" y="32258"/>
                      <a:pt x="73769" y="64516"/>
                      <a:pt x="28268" y="112054"/>
                    </a:cubicBezTo>
                    <a:cubicBezTo>
                      <a:pt x="28268" y="112054"/>
                      <a:pt x="28268" y="112054"/>
                      <a:pt x="27929" y="112394"/>
                    </a:cubicBezTo>
                    <a:cubicBezTo>
                      <a:pt x="24872" y="115450"/>
                      <a:pt x="20458" y="117147"/>
                      <a:pt x="16383" y="117147"/>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7" name="Freeform 16">
                <a:extLst>
                  <a:ext uri="{FF2B5EF4-FFF2-40B4-BE49-F238E27FC236}">
                    <a16:creationId xmlns:a16="http://schemas.microsoft.com/office/drawing/2014/main" id="{97326026-F9CA-4648-1267-2FD85E6F1ACD}"/>
                  </a:ext>
                </a:extLst>
              </p:cNvPr>
              <p:cNvSpPr/>
              <p:nvPr/>
            </p:nvSpPr>
            <p:spPr>
              <a:xfrm>
                <a:off x="7970199" y="1368473"/>
                <a:ext cx="256590" cy="251839"/>
              </a:xfrm>
              <a:custGeom>
                <a:avLst/>
                <a:gdLst>
                  <a:gd name="connsiteX0" fmla="*/ 240292 w 256590"/>
                  <a:gd name="connsiteY0" fmla="*/ 249235 h 251839"/>
                  <a:gd name="connsiteX1" fmla="*/ 223993 w 256590"/>
                  <a:gd name="connsiteY1" fmla="*/ 232937 h 251839"/>
                  <a:gd name="connsiteX2" fmla="*/ 205657 w 256590"/>
                  <a:gd name="connsiteY2" fmla="*/ 167062 h 251839"/>
                  <a:gd name="connsiteX3" fmla="*/ 158798 w 256590"/>
                  <a:gd name="connsiteY3" fmla="*/ 111035 h 251839"/>
                  <a:gd name="connsiteX4" fmla="*/ 136727 w 256590"/>
                  <a:gd name="connsiteY4" fmla="*/ 85908 h 251839"/>
                  <a:gd name="connsiteX5" fmla="*/ 77304 w 256590"/>
                  <a:gd name="connsiteY5" fmla="*/ 32597 h 251839"/>
                  <a:gd name="connsiteX6" fmla="*/ 66098 w 256590"/>
                  <a:gd name="connsiteY6" fmla="*/ 34974 h 251839"/>
                  <a:gd name="connsiteX7" fmla="*/ 29426 w 256590"/>
                  <a:gd name="connsiteY7" fmla="*/ 66553 h 251839"/>
                  <a:gd name="connsiteX8" fmla="*/ 6676 w 256590"/>
                  <a:gd name="connsiteY8" fmla="*/ 69949 h 251839"/>
                  <a:gd name="connsiteX9" fmla="*/ 2941 w 256590"/>
                  <a:gd name="connsiteY9" fmla="*/ 47199 h 251839"/>
                  <a:gd name="connsiteX10" fmla="*/ 53535 w 256590"/>
                  <a:gd name="connsiteY10" fmla="*/ 4754 h 251839"/>
                  <a:gd name="connsiteX11" fmla="*/ 53875 w 256590"/>
                  <a:gd name="connsiteY11" fmla="*/ 4754 h 251839"/>
                  <a:gd name="connsiteX12" fmla="*/ 77304 w 256590"/>
                  <a:gd name="connsiteY12" fmla="*/ 0 h 251839"/>
                  <a:gd name="connsiteX13" fmla="*/ 164231 w 256590"/>
                  <a:gd name="connsiteY13" fmla="*/ 68251 h 251839"/>
                  <a:gd name="connsiteX14" fmla="*/ 165589 w 256590"/>
                  <a:gd name="connsiteY14" fmla="*/ 70628 h 251839"/>
                  <a:gd name="connsiteX15" fmla="*/ 181548 w 256590"/>
                  <a:gd name="connsiteY15" fmla="*/ 87606 h 251839"/>
                  <a:gd name="connsiteX16" fmla="*/ 233840 w 256590"/>
                  <a:gd name="connsiteY16" fmla="*/ 150764 h 251839"/>
                  <a:gd name="connsiteX17" fmla="*/ 256591 w 256590"/>
                  <a:gd name="connsiteY17" fmla="*/ 232937 h 251839"/>
                  <a:gd name="connsiteX18" fmla="*/ 240292 w 256590"/>
                  <a:gd name="connsiteY18" fmla="*/ 249235 h 251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56590" h="251839">
                    <a:moveTo>
                      <a:pt x="240292" y="249235"/>
                    </a:moveTo>
                    <a:cubicBezTo>
                      <a:pt x="231124" y="249235"/>
                      <a:pt x="223993" y="242105"/>
                      <a:pt x="223993" y="232937"/>
                    </a:cubicBezTo>
                    <a:cubicBezTo>
                      <a:pt x="223993" y="209847"/>
                      <a:pt x="217881" y="188455"/>
                      <a:pt x="205657" y="167062"/>
                    </a:cubicBezTo>
                    <a:cubicBezTo>
                      <a:pt x="191735" y="143293"/>
                      <a:pt x="172720" y="124618"/>
                      <a:pt x="158798" y="111035"/>
                    </a:cubicBezTo>
                    <a:cubicBezTo>
                      <a:pt x="148611" y="100849"/>
                      <a:pt x="140801" y="93378"/>
                      <a:pt x="136727" y="85908"/>
                    </a:cubicBezTo>
                    <a:cubicBezTo>
                      <a:pt x="120767" y="63158"/>
                      <a:pt x="91905" y="32597"/>
                      <a:pt x="77304" y="32597"/>
                    </a:cubicBezTo>
                    <a:cubicBezTo>
                      <a:pt x="62703" y="32597"/>
                      <a:pt x="70513" y="33277"/>
                      <a:pt x="66098" y="34974"/>
                    </a:cubicBezTo>
                    <a:cubicBezTo>
                      <a:pt x="49799" y="41766"/>
                      <a:pt x="34180" y="60102"/>
                      <a:pt x="29426" y="66553"/>
                    </a:cubicBezTo>
                    <a:cubicBezTo>
                      <a:pt x="23993" y="73684"/>
                      <a:pt x="13807" y="75382"/>
                      <a:pt x="6676" y="69949"/>
                    </a:cubicBezTo>
                    <a:cubicBezTo>
                      <a:pt x="-455" y="64516"/>
                      <a:pt x="-2152" y="54329"/>
                      <a:pt x="2941" y="47199"/>
                    </a:cubicBezTo>
                    <a:cubicBezTo>
                      <a:pt x="3959" y="45840"/>
                      <a:pt x="25351" y="16638"/>
                      <a:pt x="53535" y="4754"/>
                    </a:cubicBezTo>
                    <a:cubicBezTo>
                      <a:pt x="53535" y="4754"/>
                      <a:pt x="53535" y="4754"/>
                      <a:pt x="53875" y="4754"/>
                    </a:cubicBezTo>
                    <a:cubicBezTo>
                      <a:pt x="62024" y="1358"/>
                      <a:pt x="69834" y="0"/>
                      <a:pt x="77304" y="0"/>
                    </a:cubicBezTo>
                    <a:cubicBezTo>
                      <a:pt x="115334" y="0"/>
                      <a:pt x="156421" y="56706"/>
                      <a:pt x="164231" y="68251"/>
                    </a:cubicBezTo>
                    <a:cubicBezTo>
                      <a:pt x="164910" y="68930"/>
                      <a:pt x="165249" y="69949"/>
                      <a:pt x="165589" y="70628"/>
                    </a:cubicBezTo>
                    <a:cubicBezTo>
                      <a:pt x="166947" y="73344"/>
                      <a:pt x="175097" y="81494"/>
                      <a:pt x="181548" y="87606"/>
                    </a:cubicBezTo>
                    <a:cubicBezTo>
                      <a:pt x="196828" y="102546"/>
                      <a:pt x="217881" y="123259"/>
                      <a:pt x="233840" y="150764"/>
                    </a:cubicBezTo>
                    <a:cubicBezTo>
                      <a:pt x="248781" y="176910"/>
                      <a:pt x="256591" y="204414"/>
                      <a:pt x="256591" y="232937"/>
                    </a:cubicBezTo>
                    <a:cubicBezTo>
                      <a:pt x="256591" y="261460"/>
                      <a:pt x="249460" y="249235"/>
                      <a:pt x="240292" y="249235"/>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8" name="Freeform 17">
                <a:extLst>
                  <a:ext uri="{FF2B5EF4-FFF2-40B4-BE49-F238E27FC236}">
                    <a16:creationId xmlns:a16="http://schemas.microsoft.com/office/drawing/2014/main" id="{7451EB03-18D9-4D68-4954-D3D52FFC27E3}"/>
                  </a:ext>
                </a:extLst>
              </p:cNvPr>
              <p:cNvSpPr/>
              <p:nvPr/>
            </p:nvSpPr>
            <p:spPr>
              <a:xfrm>
                <a:off x="7908964" y="940858"/>
                <a:ext cx="297298" cy="278549"/>
              </a:xfrm>
              <a:custGeom>
                <a:avLst/>
                <a:gdLst>
                  <a:gd name="connsiteX0" fmla="*/ 91681 w 297298"/>
                  <a:gd name="connsiteY0" fmla="*/ 278210 h 278549"/>
                  <a:gd name="connsiteX1" fmla="*/ 56027 w 297298"/>
                  <a:gd name="connsiteY1" fmla="*/ 277531 h 278549"/>
                  <a:gd name="connsiteX2" fmla="*/ 16299 w 297298"/>
                  <a:gd name="connsiteY2" fmla="*/ 276852 h 278549"/>
                  <a:gd name="connsiteX3" fmla="*/ 4754 w 297298"/>
                  <a:gd name="connsiteY3" fmla="*/ 272098 h 278549"/>
                  <a:gd name="connsiteX4" fmla="*/ 0 w 297298"/>
                  <a:gd name="connsiteY4" fmla="*/ 260553 h 278549"/>
                  <a:gd name="connsiteX5" fmla="*/ 206791 w 297298"/>
                  <a:gd name="connsiteY5" fmla="*/ 39501 h 278549"/>
                  <a:gd name="connsiteX6" fmla="*/ 267572 w 297298"/>
                  <a:gd name="connsiteY6" fmla="*/ 7243 h 278549"/>
                  <a:gd name="connsiteX7" fmla="*/ 287605 w 297298"/>
                  <a:gd name="connsiteY7" fmla="*/ 1470 h 278549"/>
                  <a:gd name="connsiteX8" fmla="*/ 296774 w 297298"/>
                  <a:gd name="connsiteY8" fmla="*/ 20486 h 278549"/>
                  <a:gd name="connsiteX9" fmla="*/ 284210 w 297298"/>
                  <a:gd name="connsiteY9" fmla="*/ 79569 h 278549"/>
                  <a:gd name="connsiteX10" fmla="*/ 217657 w 297298"/>
                  <a:gd name="connsiteY10" fmla="*/ 239500 h 278549"/>
                  <a:gd name="connsiteX11" fmla="*/ 91342 w 297298"/>
                  <a:gd name="connsiteY11" fmla="*/ 278550 h 278549"/>
                  <a:gd name="connsiteX12" fmla="*/ 33277 w 297298"/>
                  <a:gd name="connsiteY12" fmla="*/ 244254 h 278549"/>
                  <a:gd name="connsiteX13" fmla="*/ 56706 w 297298"/>
                  <a:gd name="connsiteY13" fmla="*/ 244933 h 278549"/>
                  <a:gd name="connsiteX14" fmla="*/ 195246 w 297298"/>
                  <a:gd name="connsiteY14" fmla="*/ 215731 h 278549"/>
                  <a:gd name="connsiteX15" fmla="*/ 252292 w 297298"/>
                  <a:gd name="connsiteY15" fmla="*/ 73117 h 278549"/>
                  <a:gd name="connsiteX16" fmla="*/ 256366 w 297298"/>
                  <a:gd name="connsiteY16" fmla="*/ 53083 h 278549"/>
                  <a:gd name="connsiteX17" fmla="*/ 220034 w 297298"/>
                  <a:gd name="connsiteY17" fmla="*/ 69382 h 278549"/>
                  <a:gd name="connsiteX18" fmla="*/ 33617 w 297298"/>
                  <a:gd name="connsiteY18" fmla="*/ 244594 h 278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97298" h="278549">
                    <a:moveTo>
                      <a:pt x="91681" y="278210"/>
                    </a:moveTo>
                    <a:cubicBezTo>
                      <a:pt x="80136" y="278210"/>
                      <a:pt x="68251" y="278210"/>
                      <a:pt x="56027" y="277531"/>
                    </a:cubicBezTo>
                    <a:cubicBezTo>
                      <a:pt x="43124" y="277531"/>
                      <a:pt x="29881" y="276852"/>
                      <a:pt x="16299" y="276852"/>
                    </a:cubicBezTo>
                    <a:cubicBezTo>
                      <a:pt x="2717" y="276852"/>
                      <a:pt x="7810" y="275154"/>
                      <a:pt x="4754" y="272098"/>
                    </a:cubicBezTo>
                    <a:cubicBezTo>
                      <a:pt x="1698" y="269042"/>
                      <a:pt x="0" y="264967"/>
                      <a:pt x="0" y="260553"/>
                    </a:cubicBezTo>
                    <a:cubicBezTo>
                      <a:pt x="0" y="129484"/>
                      <a:pt x="124618" y="75154"/>
                      <a:pt x="206791" y="39501"/>
                    </a:cubicBezTo>
                    <a:cubicBezTo>
                      <a:pt x="232597" y="28296"/>
                      <a:pt x="261800" y="15392"/>
                      <a:pt x="267572" y="7243"/>
                    </a:cubicBezTo>
                    <a:cubicBezTo>
                      <a:pt x="271986" y="791"/>
                      <a:pt x="280475" y="-1925"/>
                      <a:pt x="287605" y="1470"/>
                    </a:cubicBezTo>
                    <a:cubicBezTo>
                      <a:pt x="294736" y="4866"/>
                      <a:pt x="298811" y="12676"/>
                      <a:pt x="296774" y="20486"/>
                    </a:cubicBezTo>
                    <a:cubicBezTo>
                      <a:pt x="291681" y="40180"/>
                      <a:pt x="287945" y="60214"/>
                      <a:pt x="284210" y="79569"/>
                    </a:cubicBezTo>
                    <a:cubicBezTo>
                      <a:pt x="272325" y="140350"/>
                      <a:pt x="261460" y="197735"/>
                      <a:pt x="217657" y="239500"/>
                    </a:cubicBezTo>
                    <a:cubicBezTo>
                      <a:pt x="182682" y="273117"/>
                      <a:pt x="140238" y="278550"/>
                      <a:pt x="91342" y="278550"/>
                    </a:cubicBezTo>
                    <a:close/>
                    <a:moveTo>
                      <a:pt x="33277" y="244254"/>
                    </a:moveTo>
                    <a:cubicBezTo>
                      <a:pt x="41426" y="244254"/>
                      <a:pt x="49236" y="244254"/>
                      <a:pt x="56706" y="244933"/>
                    </a:cubicBezTo>
                    <a:cubicBezTo>
                      <a:pt x="115450" y="246631"/>
                      <a:pt x="161630" y="247650"/>
                      <a:pt x="195246" y="215731"/>
                    </a:cubicBezTo>
                    <a:cubicBezTo>
                      <a:pt x="231578" y="180757"/>
                      <a:pt x="241086" y="130842"/>
                      <a:pt x="252292" y="73117"/>
                    </a:cubicBezTo>
                    <a:cubicBezTo>
                      <a:pt x="253650" y="66666"/>
                      <a:pt x="255008" y="59874"/>
                      <a:pt x="256366" y="53083"/>
                    </a:cubicBezTo>
                    <a:cubicBezTo>
                      <a:pt x="245840" y="58177"/>
                      <a:pt x="233616" y="63610"/>
                      <a:pt x="220034" y="69382"/>
                    </a:cubicBezTo>
                    <a:cubicBezTo>
                      <a:pt x="144991" y="101980"/>
                      <a:pt x="43464" y="146122"/>
                      <a:pt x="33617" y="244594"/>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9" name="Freeform 18">
                <a:extLst>
                  <a:ext uri="{FF2B5EF4-FFF2-40B4-BE49-F238E27FC236}">
                    <a16:creationId xmlns:a16="http://schemas.microsoft.com/office/drawing/2014/main" id="{2971D165-6E11-5FFE-8D0F-C0656E16AFA9}"/>
                  </a:ext>
                </a:extLst>
              </p:cNvPr>
              <p:cNvSpPr/>
              <p:nvPr/>
            </p:nvSpPr>
            <p:spPr>
              <a:xfrm>
                <a:off x="7909031" y="1103714"/>
                <a:ext cx="154675" cy="114335"/>
              </a:xfrm>
              <a:custGeom>
                <a:avLst/>
                <a:gdLst>
                  <a:gd name="connsiteX0" fmla="*/ 16231 w 154675"/>
                  <a:gd name="connsiteY0" fmla="*/ 113996 h 114335"/>
                  <a:gd name="connsiteX1" fmla="*/ 6384 w 154675"/>
                  <a:gd name="connsiteY1" fmla="*/ 110600 h 114335"/>
                  <a:gd name="connsiteX2" fmla="*/ 3328 w 154675"/>
                  <a:gd name="connsiteY2" fmla="*/ 87850 h 114335"/>
                  <a:gd name="connsiteX3" fmla="*/ 134058 w 154675"/>
                  <a:gd name="connsiteY3" fmla="*/ 583 h 114335"/>
                  <a:gd name="connsiteX4" fmla="*/ 154092 w 154675"/>
                  <a:gd name="connsiteY4" fmla="*/ 12128 h 114335"/>
                  <a:gd name="connsiteX5" fmla="*/ 142547 w 154675"/>
                  <a:gd name="connsiteY5" fmla="*/ 32162 h 114335"/>
                  <a:gd name="connsiteX6" fmla="*/ 142547 w 154675"/>
                  <a:gd name="connsiteY6" fmla="*/ 32162 h 114335"/>
                  <a:gd name="connsiteX7" fmla="*/ 28795 w 154675"/>
                  <a:gd name="connsiteY7" fmla="*/ 107884 h 114335"/>
                  <a:gd name="connsiteX8" fmla="*/ 15891 w 154675"/>
                  <a:gd name="connsiteY8" fmla="*/ 114335 h 1143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4675" h="114335">
                    <a:moveTo>
                      <a:pt x="16231" y="113996"/>
                    </a:moveTo>
                    <a:cubicBezTo>
                      <a:pt x="12836" y="113996"/>
                      <a:pt x="9100" y="112977"/>
                      <a:pt x="6384" y="110600"/>
                    </a:cubicBezTo>
                    <a:cubicBezTo>
                      <a:pt x="-747" y="105167"/>
                      <a:pt x="-2105" y="94980"/>
                      <a:pt x="3328" y="87850"/>
                    </a:cubicBezTo>
                    <a:cubicBezTo>
                      <a:pt x="53243" y="22994"/>
                      <a:pt x="131002" y="1602"/>
                      <a:pt x="134058" y="583"/>
                    </a:cubicBezTo>
                    <a:cubicBezTo>
                      <a:pt x="142886" y="-1794"/>
                      <a:pt x="151714" y="3300"/>
                      <a:pt x="154092" y="12128"/>
                    </a:cubicBezTo>
                    <a:cubicBezTo>
                      <a:pt x="156469" y="20957"/>
                      <a:pt x="151375" y="29785"/>
                      <a:pt x="142547" y="32162"/>
                    </a:cubicBezTo>
                    <a:lnTo>
                      <a:pt x="142547" y="32162"/>
                    </a:lnTo>
                    <a:cubicBezTo>
                      <a:pt x="141868" y="32162"/>
                      <a:pt x="71918" y="52196"/>
                      <a:pt x="28795" y="107884"/>
                    </a:cubicBezTo>
                    <a:cubicBezTo>
                      <a:pt x="25739" y="111958"/>
                      <a:pt x="20646" y="114335"/>
                      <a:pt x="15891" y="114335"/>
                    </a:cubicBezTo>
                    <a:close/>
                  </a:path>
                </a:pathLst>
              </a:custGeom>
              <a:grpFill/>
              <a:ln w="3393" cap="flat">
                <a:noFill/>
                <a:prstDash val="solid"/>
                <a:miter/>
              </a:ln>
            </p:spPr>
            <p:txBody>
              <a:bodyPr rtlCol="0" anchor="ctr"/>
              <a:lstStyle/>
              <a:p>
                <a:endParaRPr lang="de-DE" dirty="0">
                  <a:solidFill>
                    <a:schemeClr val="bg1"/>
                  </a:solidFill>
                </a:endParaRPr>
              </a:p>
            </p:txBody>
          </p:sp>
          <p:sp>
            <p:nvSpPr>
              <p:cNvPr id="20" name="Freeform 19">
                <a:extLst>
                  <a:ext uri="{FF2B5EF4-FFF2-40B4-BE49-F238E27FC236}">
                    <a16:creationId xmlns:a16="http://schemas.microsoft.com/office/drawing/2014/main" id="{A89BCA52-5FE2-8B12-0E7B-22ACE503CFB0}"/>
                  </a:ext>
                </a:extLst>
              </p:cNvPr>
              <p:cNvSpPr/>
              <p:nvPr/>
            </p:nvSpPr>
            <p:spPr>
              <a:xfrm>
                <a:off x="7908964" y="1185112"/>
                <a:ext cx="32597" cy="154838"/>
              </a:xfrm>
              <a:custGeom>
                <a:avLst/>
                <a:gdLst>
                  <a:gd name="connsiteX0" fmla="*/ 16299 w 32597"/>
                  <a:gd name="connsiteY0" fmla="*/ 154838 h 154838"/>
                  <a:gd name="connsiteX1" fmla="*/ 0 w 32597"/>
                  <a:gd name="connsiteY1" fmla="*/ 138540 h 154838"/>
                  <a:gd name="connsiteX2" fmla="*/ 0 w 32597"/>
                  <a:gd name="connsiteY2" fmla="*/ 16299 h 154838"/>
                  <a:gd name="connsiteX3" fmla="*/ 16299 w 32597"/>
                  <a:gd name="connsiteY3" fmla="*/ 0 h 154838"/>
                  <a:gd name="connsiteX4" fmla="*/ 32598 w 32597"/>
                  <a:gd name="connsiteY4" fmla="*/ 16299 h 154838"/>
                  <a:gd name="connsiteX5" fmla="*/ 32598 w 32597"/>
                  <a:gd name="connsiteY5" fmla="*/ 138540 h 154838"/>
                  <a:gd name="connsiteX6" fmla="*/ 16299 w 32597"/>
                  <a:gd name="connsiteY6" fmla="*/ 154838 h 1548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97" h="154838">
                    <a:moveTo>
                      <a:pt x="16299" y="154838"/>
                    </a:moveTo>
                    <a:cubicBezTo>
                      <a:pt x="7131" y="154838"/>
                      <a:pt x="0" y="147708"/>
                      <a:pt x="0" y="138540"/>
                    </a:cubicBezTo>
                    <a:lnTo>
                      <a:pt x="0" y="16299"/>
                    </a:lnTo>
                    <a:cubicBezTo>
                      <a:pt x="0" y="7131"/>
                      <a:pt x="7131" y="0"/>
                      <a:pt x="16299" y="0"/>
                    </a:cubicBezTo>
                    <a:cubicBezTo>
                      <a:pt x="25467" y="0"/>
                      <a:pt x="32598" y="7131"/>
                      <a:pt x="32598" y="16299"/>
                    </a:cubicBezTo>
                    <a:lnTo>
                      <a:pt x="32598" y="138540"/>
                    </a:lnTo>
                    <a:cubicBezTo>
                      <a:pt x="32598" y="147708"/>
                      <a:pt x="25467" y="154838"/>
                      <a:pt x="16299" y="154838"/>
                    </a:cubicBezTo>
                    <a:close/>
                  </a:path>
                </a:pathLst>
              </a:custGeom>
              <a:grpFill/>
              <a:ln w="3393" cap="flat">
                <a:noFill/>
                <a:prstDash val="solid"/>
                <a:miter/>
              </a:ln>
            </p:spPr>
            <p:txBody>
              <a:bodyPr rtlCol="0" anchor="ctr"/>
              <a:lstStyle/>
              <a:p>
                <a:endParaRPr lang="de-DE" dirty="0">
                  <a:solidFill>
                    <a:schemeClr val="bg1"/>
                  </a:solidFill>
                </a:endParaRPr>
              </a:p>
            </p:txBody>
          </p:sp>
          <p:sp>
            <p:nvSpPr>
              <p:cNvPr id="21" name="Freeform 20">
                <a:extLst>
                  <a:ext uri="{FF2B5EF4-FFF2-40B4-BE49-F238E27FC236}">
                    <a16:creationId xmlns:a16="http://schemas.microsoft.com/office/drawing/2014/main" id="{076A276F-076F-E9C4-D47E-D203B4AEC9D0}"/>
                  </a:ext>
                </a:extLst>
              </p:cNvPr>
              <p:cNvSpPr/>
              <p:nvPr/>
            </p:nvSpPr>
            <p:spPr>
              <a:xfrm>
                <a:off x="7685024" y="1042498"/>
                <a:ext cx="256537" cy="191350"/>
              </a:xfrm>
              <a:custGeom>
                <a:avLst/>
                <a:gdLst>
                  <a:gd name="connsiteX0" fmla="*/ 213414 w 256537"/>
                  <a:gd name="connsiteY0" fmla="*/ 175891 h 191350"/>
                  <a:gd name="connsiteX1" fmla="*/ 113923 w 256537"/>
                  <a:gd name="connsiteY1" fmla="*/ 160271 h 191350"/>
                  <a:gd name="connsiteX2" fmla="*/ 171 w 256537"/>
                  <a:gd name="connsiteY2" fmla="*/ 18676 h 191350"/>
                  <a:gd name="connsiteX3" fmla="*/ 3906 w 256537"/>
                  <a:gd name="connsiteY3" fmla="*/ 5772 h 191350"/>
                  <a:gd name="connsiteX4" fmla="*/ 16130 w 256537"/>
                  <a:gd name="connsiteY4" fmla="*/ 0 h 191350"/>
                  <a:gd name="connsiteX5" fmla="*/ 155349 w 256537"/>
                  <a:gd name="connsiteY5" fmla="*/ 24109 h 191350"/>
                  <a:gd name="connsiteX6" fmla="*/ 256538 w 256537"/>
                  <a:gd name="connsiteY6" fmla="*/ 158913 h 191350"/>
                  <a:gd name="connsiteX7" fmla="*/ 240239 w 256537"/>
                  <a:gd name="connsiteY7" fmla="*/ 175212 h 191350"/>
                  <a:gd name="connsiteX8" fmla="*/ 234805 w 256537"/>
                  <a:gd name="connsiteY8" fmla="*/ 175212 h 191350"/>
                  <a:gd name="connsiteX9" fmla="*/ 213414 w 256537"/>
                  <a:gd name="connsiteY9" fmla="*/ 175891 h 191350"/>
                  <a:gd name="connsiteX10" fmla="*/ 36164 w 256537"/>
                  <a:gd name="connsiteY10" fmla="*/ 33277 h 191350"/>
                  <a:gd name="connsiteX11" fmla="*/ 222921 w 256537"/>
                  <a:gd name="connsiteY11" fmla="*/ 143293 h 191350"/>
                  <a:gd name="connsiteX12" fmla="*/ 36164 w 256537"/>
                  <a:gd name="connsiteY12" fmla="*/ 33277 h 191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56537" h="191350">
                    <a:moveTo>
                      <a:pt x="213414" y="175891"/>
                    </a:moveTo>
                    <a:cubicBezTo>
                      <a:pt x="188286" y="175891"/>
                      <a:pt x="150935" y="173514"/>
                      <a:pt x="113923" y="160271"/>
                    </a:cubicBezTo>
                    <a:cubicBezTo>
                      <a:pt x="49746" y="136842"/>
                      <a:pt x="10358" y="87946"/>
                      <a:pt x="171" y="18676"/>
                    </a:cubicBezTo>
                    <a:cubicBezTo>
                      <a:pt x="-508" y="13922"/>
                      <a:pt x="850" y="9168"/>
                      <a:pt x="3906" y="5772"/>
                    </a:cubicBezTo>
                    <a:cubicBezTo>
                      <a:pt x="6962" y="2037"/>
                      <a:pt x="11377" y="0"/>
                      <a:pt x="16130" y="0"/>
                    </a:cubicBezTo>
                    <a:cubicBezTo>
                      <a:pt x="39560" y="0"/>
                      <a:pt x="100341" y="2377"/>
                      <a:pt x="155349" y="24109"/>
                    </a:cubicBezTo>
                    <a:cubicBezTo>
                      <a:pt x="221563" y="50594"/>
                      <a:pt x="256538" y="97114"/>
                      <a:pt x="256538" y="158913"/>
                    </a:cubicBezTo>
                    <a:cubicBezTo>
                      <a:pt x="256538" y="220713"/>
                      <a:pt x="249407" y="175212"/>
                      <a:pt x="240239" y="175212"/>
                    </a:cubicBezTo>
                    <a:cubicBezTo>
                      <a:pt x="231071" y="175212"/>
                      <a:pt x="237183" y="175212"/>
                      <a:pt x="234805" y="175212"/>
                    </a:cubicBezTo>
                    <a:cubicBezTo>
                      <a:pt x="229712" y="175212"/>
                      <a:pt x="222242" y="175891"/>
                      <a:pt x="213414" y="175891"/>
                    </a:cubicBezTo>
                    <a:close/>
                    <a:moveTo>
                      <a:pt x="36164" y="33277"/>
                    </a:moveTo>
                    <a:cubicBezTo>
                      <a:pt x="55519" y="108319"/>
                      <a:pt x="117998" y="145331"/>
                      <a:pt x="222921" y="143293"/>
                    </a:cubicBezTo>
                    <a:cubicBezTo>
                      <a:pt x="210357" y="52631"/>
                      <a:pt x="90154" y="35993"/>
                      <a:pt x="36164" y="33277"/>
                    </a:cubicBezTo>
                    <a:close/>
                  </a:path>
                </a:pathLst>
              </a:custGeom>
              <a:grpFill/>
              <a:ln w="3393" cap="flat">
                <a:noFill/>
                <a:prstDash val="solid"/>
                <a:miter/>
              </a:ln>
            </p:spPr>
            <p:txBody>
              <a:bodyPr rtlCol="0" anchor="ctr"/>
              <a:lstStyle/>
              <a:p>
                <a:endParaRPr lang="de-DE" dirty="0">
                  <a:solidFill>
                    <a:schemeClr val="bg1"/>
                  </a:solidFill>
                </a:endParaRPr>
              </a:p>
            </p:txBody>
          </p:sp>
        </p:grpSp>
      </p:grpSp>
      <p:cxnSp>
        <p:nvCxnSpPr>
          <p:cNvPr id="24" name="Straight Connector 23">
            <a:extLst>
              <a:ext uri="{FF2B5EF4-FFF2-40B4-BE49-F238E27FC236}">
                <a16:creationId xmlns:a16="http://schemas.microsoft.com/office/drawing/2014/main" id="{686B0247-A171-98F2-8375-65F0946CA3FD}"/>
              </a:ext>
            </a:extLst>
          </p:cNvPr>
          <p:cNvCxnSpPr>
            <a:cxnSpLocks/>
          </p:cNvCxnSpPr>
          <p:nvPr/>
        </p:nvCxnSpPr>
        <p:spPr>
          <a:xfrm>
            <a:off x="1569720" y="1264920"/>
            <a:ext cx="5669280" cy="0"/>
          </a:xfrm>
          <a:prstGeom prst="line">
            <a:avLst/>
          </a:prstGeom>
          <a:ln w="19050">
            <a:solidFill>
              <a:srgbClr val="1E2879"/>
            </a:solidFill>
            <a:prstDash val="sysDot"/>
          </a:ln>
        </p:spPr>
        <p:style>
          <a:lnRef idx="1">
            <a:schemeClr val="accent1"/>
          </a:lnRef>
          <a:fillRef idx="0">
            <a:schemeClr val="accent1"/>
          </a:fillRef>
          <a:effectRef idx="0">
            <a:schemeClr val="accent1"/>
          </a:effectRef>
          <a:fontRef idx="minor">
            <a:schemeClr val="tx1"/>
          </a:fontRef>
        </p:style>
      </p:cxnSp>
      <p:sp>
        <p:nvSpPr>
          <p:cNvPr id="3" name="Rounded Rectangle 67">
            <a:extLst>
              <a:ext uri="{FF2B5EF4-FFF2-40B4-BE49-F238E27FC236}">
                <a16:creationId xmlns:a16="http://schemas.microsoft.com/office/drawing/2014/main" id="{6DE31D3C-2755-915A-642B-9B61B27DCCB6}"/>
              </a:ext>
            </a:extLst>
          </p:cNvPr>
          <p:cNvSpPr/>
          <p:nvPr/>
        </p:nvSpPr>
        <p:spPr>
          <a:xfrm>
            <a:off x="1700205" y="6163938"/>
            <a:ext cx="5231219" cy="1159106"/>
          </a:xfrm>
          <a:prstGeom prst="roundRect">
            <a:avLst>
              <a:gd name="adj" fmla="val 4330"/>
            </a:avLst>
          </a:prstGeom>
          <a:solidFill>
            <a:srgbClr val="4763AE">
              <a:alpha val="8000"/>
            </a:srgbClr>
          </a:solidFill>
          <a:ln w="19050">
            <a:solidFill>
              <a:srgbClr val="4763AE"/>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grpSp>
        <p:nvGrpSpPr>
          <p:cNvPr id="6" name="Group 74">
            <a:extLst>
              <a:ext uri="{FF2B5EF4-FFF2-40B4-BE49-F238E27FC236}">
                <a16:creationId xmlns:a16="http://schemas.microsoft.com/office/drawing/2014/main" id="{D226B197-2394-D603-60E2-203DCBF19AFE}"/>
              </a:ext>
            </a:extLst>
          </p:cNvPr>
          <p:cNvGrpSpPr/>
          <p:nvPr/>
        </p:nvGrpSpPr>
        <p:grpSpPr>
          <a:xfrm>
            <a:off x="1864664" y="5960737"/>
            <a:ext cx="2482610" cy="406400"/>
            <a:chOff x="1972947" y="5649738"/>
            <a:chExt cx="1790957" cy="406400"/>
          </a:xfrm>
        </p:grpSpPr>
        <p:sp>
          <p:nvSpPr>
            <p:cNvPr id="25" name="Rectangle 51">
              <a:extLst>
                <a:ext uri="{FF2B5EF4-FFF2-40B4-BE49-F238E27FC236}">
                  <a16:creationId xmlns:a16="http://schemas.microsoft.com/office/drawing/2014/main" id="{AB55B1BA-937C-723E-3AEA-7DBD5991483B}"/>
                </a:ext>
              </a:extLst>
            </p:cNvPr>
            <p:cNvSpPr/>
            <p:nvPr/>
          </p:nvSpPr>
          <p:spPr>
            <a:xfrm>
              <a:off x="2323930" y="5705156"/>
              <a:ext cx="940638" cy="28632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26" name="Rectangle 52">
              <a:extLst>
                <a:ext uri="{FF2B5EF4-FFF2-40B4-BE49-F238E27FC236}">
                  <a16:creationId xmlns:a16="http://schemas.microsoft.com/office/drawing/2014/main" id="{DDCA58DC-26FD-4D4D-8123-9900A4493A5D}"/>
                </a:ext>
              </a:extLst>
            </p:cNvPr>
            <p:cNvSpPr/>
            <p:nvPr/>
          </p:nvSpPr>
          <p:spPr>
            <a:xfrm>
              <a:off x="2166912" y="5709774"/>
              <a:ext cx="1105678" cy="286328"/>
            </a:xfrm>
            <a:prstGeom prst="rect">
              <a:avLst/>
            </a:prstGeom>
            <a:solidFill>
              <a:srgbClr val="4763AE">
                <a:alpha val="8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27" name="Text Placeholder 122">
              <a:extLst>
                <a:ext uri="{FF2B5EF4-FFF2-40B4-BE49-F238E27FC236}">
                  <a16:creationId xmlns:a16="http://schemas.microsoft.com/office/drawing/2014/main" id="{A070A68D-9A7C-6A58-4E2D-F7EB65C18AEA}"/>
                </a:ext>
              </a:extLst>
            </p:cNvPr>
            <p:cNvSpPr txBox="1">
              <a:spLocks/>
            </p:cNvSpPr>
            <p:nvPr/>
          </p:nvSpPr>
          <p:spPr>
            <a:xfrm>
              <a:off x="2364155" y="5713468"/>
              <a:ext cx="1399749" cy="243318"/>
            </a:xfrm>
            <a:prstGeom prst="rect">
              <a:avLst/>
            </a:prstGeom>
          </p:spPr>
          <p:txBody>
            <a:bodyP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None/>
              </a:pPr>
              <a:r>
                <a:rPr lang="de-DE" sz="1400" b="1" dirty="0">
                  <a:solidFill>
                    <a:schemeClr val="bg1"/>
                  </a:solidFill>
                </a:rPr>
                <a:t>Kernbotschaft</a:t>
              </a:r>
            </a:p>
          </p:txBody>
        </p:sp>
        <p:sp>
          <p:nvSpPr>
            <p:cNvPr id="28" name="Oval 54">
              <a:extLst>
                <a:ext uri="{FF2B5EF4-FFF2-40B4-BE49-F238E27FC236}">
                  <a16:creationId xmlns:a16="http://schemas.microsoft.com/office/drawing/2014/main" id="{9E8824AF-1153-0148-5662-9604B6B5E079}"/>
                </a:ext>
              </a:extLst>
            </p:cNvPr>
            <p:cNvSpPr/>
            <p:nvPr/>
          </p:nvSpPr>
          <p:spPr>
            <a:xfrm>
              <a:off x="1972947" y="5649738"/>
              <a:ext cx="406400" cy="406400"/>
            </a:xfrm>
            <a:prstGeom prst="ellipse">
              <a:avLst/>
            </a:prstGeom>
            <a:solidFill>
              <a:srgbClr val="4763AE"/>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grpSp>
          <p:nvGrpSpPr>
            <p:cNvPr id="29" name="Graphic 37">
              <a:extLst>
                <a:ext uri="{FF2B5EF4-FFF2-40B4-BE49-F238E27FC236}">
                  <a16:creationId xmlns:a16="http://schemas.microsoft.com/office/drawing/2014/main" id="{C37541B9-BE8C-DBDE-A227-641375952224}"/>
                </a:ext>
              </a:extLst>
            </p:cNvPr>
            <p:cNvGrpSpPr/>
            <p:nvPr/>
          </p:nvGrpSpPr>
          <p:grpSpPr>
            <a:xfrm>
              <a:off x="2064622" y="5732952"/>
              <a:ext cx="229999" cy="229698"/>
              <a:chOff x="5737725" y="2862443"/>
              <a:chExt cx="1034323" cy="1032970"/>
            </a:xfrm>
            <a:solidFill>
              <a:schemeClr val="bg1"/>
            </a:solidFill>
          </p:grpSpPr>
          <p:sp>
            <p:nvSpPr>
              <p:cNvPr id="30" name="Freeform 56">
                <a:extLst>
                  <a:ext uri="{FF2B5EF4-FFF2-40B4-BE49-F238E27FC236}">
                    <a16:creationId xmlns:a16="http://schemas.microsoft.com/office/drawing/2014/main" id="{73849852-F3EA-AD93-F623-CEC01AD3CCE4}"/>
                  </a:ext>
                </a:extLst>
              </p:cNvPr>
              <p:cNvSpPr/>
              <p:nvPr/>
            </p:nvSpPr>
            <p:spPr>
              <a:xfrm>
                <a:off x="5737725" y="3034440"/>
                <a:ext cx="1034323" cy="860974"/>
              </a:xfrm>
              <a:custGeom>
                <a:avLst/>
                <a:gdLst>
                  <a:gd name="connsiteX0" fmla="*/ 0 w 1034323"/>
                  <a:gd name="connsiteY0" fmla="*/ 121848 h 860974"/>
                  <a:gd name="connsiteX1" fmla="*/ 213013 w 1034323"/>
                  <a:gd name="connsiteY1" fmla="*/ 21998 h 860974"/>
                  <a:gd name="connsiteX2" fmla="*/ 221572 w 1034323"/>
                  <a:gd name="connsiteY2" fmla="*/ 245472 h 860974"/>
                  <a:gd name="connsiteX3" fmla="*/ 270070 w 1034323"/>
                  <a:gd name="connsiteY3" fmla="*/ 297774 h 860974"/>
                  <a:gd name="connsiteX4" fmla="*/ 275776 w 1034323"/>
                  <a:gd name="connsiteY4" fmla="*/ 326302 h 860974"/>
                  <a:gd name="connsiteX5" fmla="*/ 275776 w 1034323"/>
                  <a:gd name="connsiteY5" fmla="*/ 395722 h 860974"/>
                  <a:gd name="connsiteX6" fmla="*/ 417468 w 1034323"/>
                  <a:gd name="connsiteY6" fmla="*/ 395722 h 860974"/>
                  <a:gd name="connsiteX7" fmla="*/ 428879 w 1034323"/>
                  <a:gd name="connsiteY7" fmla="*/ 407133 h 860974"/>
                  <a:gd name="connsiteX8" fmla="*/ 428879 w 1034323"/>
                  <a:gd name="connsiteY8" fmla="*/ 498424 h 860974"/>
                  <a:gd name="connsiteX9" fmla="*/ 473574 w 1034323"/>
                  <a:gd name="connsiteY9" fmla="*/ 498424 h 860974"/>
                  <a:gd name="connsiteX10" fmla="*/ 571522 w 1034323"/>
                  <a:gd name="connsiteY10" fmla="*/ 351978 h 860974"/>
                  <a:gd name="connsiteX11" fmla="*/ 598148 w 1034323"/>
                  <a:gd name="connsiteY11" fmla="*/ 371948 h 860974"/>
                  <a:gd name="connsiteX12" fmla="*/ 514465 w 1034323"/>
                  <a:gd name="connsiteY12" fmla="*/ 498424 h 860974"/>
                  <a:gd name="connsiteX13" fmla="*/ 808309 w 1034323"/>
                  <a:gd name="connsiteY13" fmla="*/ 498424 h 860974"/>
                  <a:gd name="connsiteX14" fmla="*/ 808309 w 1034323"/>
                  <a:gd name="connsiteY14" fmla="*/ 377654 h 860974"/>
                  <a:gd name="connsiteX15" fmla="*/ 666617 w 1034323"/>
                  <a:gd name="connsiteY15" fmla="*/ 377654 h 860974"/>
                  <a:gd name="connsiteX16" fmla="*/ 503053 w 1034323"/>
                  <a:gd name="connsiteY16" fmla="*/ 215992 h 860974"/>
                  <a:gd name="connsiteX17" fmla="*/ 503053 w 1034323"/>
                  <a:gd name="connsiteY17" fmla="*/ 198875 h 860974"/>
                  <a:gd name="connsiteX18" fmla="*/ 571522 w 1034323"/>
                  <a:gd name="connsiteY18" fmla="*/ 127553 h 860974"/>
                  <a:gd name="connsiteX19" fmla="*/ 598148 w 1034323"/>
                  <a:gd name="connsiteY19" fmla="*/ 125652 h 860974"/>
                  <a:gd name="connsiteX20" fmla="*/ 713213 w 1034323"/>
                  <a:gd name="connsiteY20" fmla="*/ 241668 h 860974"/>
                  <a:gd name="connsiteX21" fmla="*/ 802603 w 1034323"/>
                  <a:gd name="connsiteY21" fmla="*/ 241668 h 860974"/>
                  <a:gd name="connsiteX22" fmla="*/ 930981 w 1034323"/>
                  <a:gd name="connsiteY22" fmla="*/ 5832 h 860974"/>
                  <a:gd name="connsiteX23" fmla="*/ 977578 w 1034323"/>
                  <a:gd name="connsiteY23" fmla="*/ 246422 h 860974"/>
                  <a:gd name="connsiteX24" fmla="*/ 1031782 w 1034323"/>
                  <a:gd name="connsiteY24" fmla="*/ 316793 h 860974"/>
                  <a:gd name="connsiteX25" fmla="*/ 1031782 w 1034323"/>
                  <a:gd name="connsiteY25" fmla="*/ 573550 h 860974"/>
                  <a:gd name="connsiteX26" fmla="*/ 949049 w 1034323"/>
                  <a:gd name="connsiteY26" fmla="*/ 651528 h 860974"/>
                  <a:gd name="connsiteX27" fmla="*/ 946196 w 1034323"/>
                  <a:gd name="connsiteY27" fmla="*/ 654381 h 860974"/>
                  <a:gd name="connsiteX28" fmla="*/ 946196 w 1034323"/>
                  <a:gd name="connsiteY28" fmla="*/ 858835 h 860974"/>
                  <a:gd name="connsiteX29" fmla="*/ 911962 w 1034323"/>
                  <a:gd name="connsiteY29" fmla="*/ 858835 h 860974"/>
                  <a:gd name="connsiteX30" fmla="*/ 911962 w 1034323"/>
                  <a:gd name="connsiteY30" fmla="*/ 653430 h 860974"/>
                  <a:gd name="connsiteX31" fmla="*/ 793093 w 1034323"/>
                  <a:gd name="connsiteY31" fmla="*/ 653430 h 860974"/>
                  <a:gd name="connsiteX32" fmla="*/ 793093 w 1034323"/>
                  <a:gd name="connsiteY32" fmla="*/ 841718 h 860974"/>
                  <a:gd name="connsiteX33" fmla="*/ 775976 w 1034323"/>
                  <a:gd name="connsiteY33" fmla="*/ 858835 h 860974"/>
                  <a:gd name="connsiteX34" fmla="*/ 655205 w 1034323"/>
                  <a:gd name="connsiteY34" fmla="*/ 858835 h 860974"/>
                  <a:gd name="connsiteX35" fmla="*/ 639039 w 1034323"/>
                  <a:gd name="connsiteY35" fmla="*/ 848375 h 860974"/>
                  <a:gd name="connsiteX36" fmla="*/ 639039 w 1034323"/>
                  <a:gd name="connsiteY36" fmla="*/ 575451 h 860974"/>
                  <a:gd name="connsiteX37" fmla="*/ 654254 w 1034323"/>
                  <a:gd name="connsiteY37" fmla="*/ 532659 h 860974"/>
                  <a:gd name="connsiteX38" fmla="*/ 535385 w 1034323"/>
                  <a:gd name="connsiteY38" fmla="*/ 532659 h 860974"/>
                  <a:gd name="connsiteX39" fmla="*/ 535385 w 1034323"/>
                  <a:gd name="connsiteY39" fmla="*/ 824601 h 860974"/>
                  <a:gd name="connsiteX40" fmla="*/ 603854 w 1034323"/>
                  <a:gd name="connsiteY40" fmla="*/ 824601 h 860974"/>
                  <a:gd name="connsiteX41" fmla="*/ 603854 w 1034323"/>
                  <a:gd name="connsiteY41" fmla="*/ 858835 h 860974"/>
                  <a:gd name="connsiteX42" fmla="*/ 430781 w 1034323"/>
                  <a:gd name="connsiteY42" fmla="*/ 858835 h 860974"/>
                  <a:gd name="connsiteX43" fmla="*/ 430781 w 1034323"/>
                  <a:gd name="connsiteY43" fmla="*/ 824601 h 860974"/>
                  <a:gd name="connsiteX44" fmla="*/ 499249 w 1034323"/>
                  <a:gd name="connsiteY44" fmla="*/ 824601 h 860974"/>
                  <a:gd name="connsiteX45" fmla="*/ 499249 w 1034323"/>
                  <a:gd name="connsiteY45" fmla="*/ 532659 h 860974"/>
                  <a:gd name="connsiteX46" fmla="*/ 380381 w 1034323"/>
                  <a:gd name="connsiteY46" fmla="*/ 532659 h 860974"/>
                  <a:gd name="connsiteX47" fmla="*/ 396547 w 1034323"/>
                  <a:gd name="connsiteY47" fmla="*/ 575451 h 860974"/>
                  <a:gd name="connsiteX48" fmla="*/ 396547 w 1034323"/>
                  <a:gd name="connsiteY48" fmla="*/ 848375 h 860974"/>
                  <a:gd name="connsiteX49" fmla="*/ 379429 w 1034323"/>
                  <a:gd name="connsiteY49" fmla="*/ 858835 h 860974"/>
                  <a:gd name="connsiteX50" fmla="*/ 258659 w 1034323"/>
                  <a:gd name="connsiteY50" fmla="*/ 858835 h 860974"/>
                  <a:gd name="connsiteX51" fmla="*/ 241542 w 1034323"/>
                  <a:gd name="connsiteY51" fmla="*/ 841718 h 860974"/>
                  <a:gd name="connsiteX52" fmla="*/ 241542 w 1034323"/>
                  <a:gd name="connsiteY52" fmla="*/ 653430 h 860974"/>
                  <a:gd name="connsiteX53" fmla="*/ 122673 w 1034323"/>
                  <a:gd name="connsiteY53" fmla="*/ 653430 h 860974"/>
                  <a:gd name="connsiteX54" fmla="*/ 122673 w 1034323"/>
                  <a:gd name="connsiteY54" fmla="*/ 858835 h 860974"/>
                  <a:gd name="connsiteX55" fmla="*/ 88438 w 1034323"/>
                  <a:gd name="connsiteY55" fmla="*/ 858835 h 860974"/>
                  <a:gd name="connsiteX56" fmla="*/ 88438 w 1034323"/>
                  <a:gd name="connsiteY56" fmla="*/ 654381 h 860974"/>
                  <a:gd name="connsiteX57" fmla="*/ 69419 w 1034323"/>
                  <a:gd name="connsiteY57" fmla="*/ 650577 h 860974"/>
                  <a:gd name="connsiteX58" fmla="*/ 1902 w 1034323"/>
                  <a:gd name="connsiteY58" fmla="*/ 576402 h 860974"/>
                  <a:gd name="connsiteX59" fmla="*/ 1902 w 1034323"/>
                  <a:gd name="connsiteY59" fmla="*/ 312989 h 860974"/>
                  <a:gd name="connsiteX60" fmla="*/ 35185 w 1034323"/>
                  <a:gd name="connsiteY60" fmla="*/ 258785 h 860974"/>
                  <a:gd name="connsiteX61" fmla="*/ 56106 w 1034323"/>
                  <a:gd name="connsiteY61" fmla="*/ 244521 h 860974"/>
                  <a:gd name="connsiteX62" fmla="*/ 1902 w 1034323"/>
                  <a:gd name="connsiteY62" fmla="*/ 154180 h 860974"/>
                  <a:gd name="connsiteX63" fmla="*/ 1902 w 1034323"/>
                  <a:gd name="connsiteY63" fmla="*/ 121848 h 860974"/>
                  <a:gd name="connsiteX64" fmla="*/ 210160 w 1034323"/>
                  <a:gd name="connsiteY64" fmla="*/ 63840 h 860974"/>
                  <a:gd name="connsiteX65" fmla="*/ 61812 w 1034323"/>
                  <a:gd name="connsiteY65" fmla="*/ 207434 h 860974"/>
                  <a:gd name="connsiteX66" fmla="*/ 210160 w 1034323"/>
                  <a:gd name="connsiteY66" fmla="*/ 63840 h 860974"/>
                  <a:gd name="connsiteX67" fmla="*/ 818769 w 1034323"/>
                  <a:gd name="connsiteY67" fmla="*/ 63840 h 860974"/>
                  <a:gd name="connsiteX68" fmla="*/ 967118 w 1034323"/>
                  <a:gd name="connsiteY68" fmla="*/ 207434 h 860974"/>
                  <a:gd name="connsiteX69" fmla="*/ 818769 w 1034323"/>
                  <a:gd name="connsiteY69" fmla="*/ 63840 h 860974"/>
                  <a:gd name="connsiteX70" fmla="*/ 669470 w 1034323"/>
                  <a:gd name="connsiteY70" fmla="*/ 573550 h 860974"/>
                  <a:gd name="connsiteX71" fmla="*/ 669470 w 1034323"/>
                  <a:gd name="connsiteY71" fmla="*/ 823650 h 860974"/>
                  <a:gd name="connsiteX72" fmla="*/ 754104 w 1034323"/>
                  <a:gd name="connsiteY72" fmla="*/ 823650 h 860974"/>
                  <a:gd name="connsiteX73" fmla="*/ 754104 w 1034323"/>
                  <a:gd name="connsiteY73" fmla="*/ 635362 h 860974"/>
                  <a:gd name="connsiteX74" fmla="*/ 767418 w 1034323"/>
                  <a:gd name="connsiteY74" fmla="*/ 618244 h 860974"/>
                  <a:gd name="connsiteX75" fmla="*/ 940491 w 1034323"/>
                  <a:gd name="connsiteY75" fmla="*/ 618244 h 860974"/>
                  <a:gd name="connsiteX76" fmla="*/ 995646 w 1034323"/>
                  <a:gd name="connsiteY76" fmla="*/ 566893 h 860974"/>
                  <a:gd name="connsiteX77" fmla="*/ 995646 w 1034323"/>
                  <a:gd name="connsiteY77" fmla="*/ 323449 h 860974"/>
                  <a:gd name="connsiteX78" fmla="*/ 950000 w 1034323"/>
                  <a:gd name="connsiteY78" fmla="*/ 274000 h 860974"/>
                  <a:gd name="connsiteX79" fmla="*/ 700851 w 1034323"/>
                  <a:gd name="connsiteY79" fmla="*/ 274000 h 860974"/>
                  <a:gd name="connsiteX80" fmla="*/ 689440 w 1034323"/>
                  <a:gd name="connsiteY80" fmla="*/ 267343 h 860974"/>
                  <a:gd name="connsiteX81" fmla="*/ 585786 w 1034323"/>
                  <a:gd name="connsiteY81" fmla="*/ 163690 h 860974"/>
                  <a:gd name="connsiteX82" fmla="*/ 581031 w 1034323"/>
                  <a:gd name="connsiteY82" fmla="*/ 162739 h 860974"/>
                  <a:gd name="connsiteX83" fmla="*/ 539189 w 1034323"/>
                  <a:gd name="connsiteY83" fmla="*/ 205531 h 860974"/>
                  <a:gd name="connsiteX84" fmla="*/ 676126 w 1034323"/>
                  <a:gd name="connsiteY84" fmla="*/ 342468 h 860974"/>
                  <a:gd name="connsiteX85" fmla="*/ 823524 w 1034323"/>
                  <a:gd name="connsiteY85" fmla="*/ 342468 h 860974"/>
                  <a:gd name="connsiteX86" fmla="*/ 840641 w 1034323"/>
                  <a:gd name="connsiteY86" fmla="*/ 356733 h 860974"/>
                  <a:gd name="connsiteX87" fmla="*/ 840641 w 1034323"/>
                  <a:gd name="connsiteY87" fmla="*/ 513640 h 860974"/>
                  <a:gd name="connsiteX88" fmla="*/ 821622 w 1034323"/>
                  <a:gd name="connsiteY88" fmla="*/ 532659 h 860974"/>
                  <a:gd name="connsiteX89" fmla="*/ 669470 w 1034323"/>
                  <a:gd name="connsiteY89" fmla="*/ 573550 h 860974"/>
                  <a:gd name="connsiteX90" fmla="*/ 275776 w 1034323"/>
                  <a:gd name="connsiteY90" fmla="*/ 635362 h 860974"/>
                  <a:gd name="connsiteX91" fmla="*/ 275776 w 1034323"/>
                  <a:gd name="connsiteY91" fmla="*/ 823650 h 860974"/>
                  <a:gd name="connsiteX92" fmla="*/ 360410 w 1034323"/>
                  <a:gd name="connsiteY92" fmla="*/ 823650 h 860974"/>
                  <a:gd name="connsiteX93" fmla="*/ 360410 w 1034323"/>
                  <a:gd name="connsiteY93" fmla="*/ 573550 h 860974"/>
                  <a:gd name="connsiteX94" fmla="*/ 354705 w 1034323"/>
                  <a:gd name="connsiteY94" fmla="*/ 559285 h 860974"/>
                  <a:gd name="connsiteX95" fmla="*/ 318569 w 1034323"/>
                  <a:gd name="connsiteY95" fmla="*/ 532659 h 860974"/>
                  <a:gd name="connsiteX96" fmla="*/ 155956 w 1034323"/>
                  <a:gd name="connsiteY96" fmla="*/ 532659 h 860974"/>
                  <a:gd name="connsiteX97" fmla="*/ 136937 w 1034323"/>
                  <a:gd name="connsiteY97" fmla="*/ 515542 h 860974"/>
                  <a:gd name="connsiteX98" fmla="*/ 136937 w 1034323"/>
                  <a:gd name="connsiteY98" fmla="*/ 361487 h 860974"/>
                  <a:gd name="connsiteX99" fmla="*/ 171171 w 1034323"/>
                  <a:gd name="connsiteY99" fmla="*/ 361487 h 860974"/>
                  <a:gd name="connsiteX100" fmla="*/ 171171 w 1034323"/>
                  <a:gd name="connsiteY100" fmla="*/ 498424 h 860974"/>
                  <a:gd name="connsiteX101" fmla="*/ 394645 w 1034323"/>
                  <a:gd name="connsiteY101" fmla="*/ 498424 h 860974"/>
                  <a:gd name="connsiteX102" fmla="*/ 394645 w 1034323"/>
                  <a:gd name="connsiteY102" fmla="*/ 429956 h 860974"/>
                  <a:gd name="connsiteX103" fmla="*/ 256757 w 1034323"/>
                  <a:gd name="connsiteY103" fmla="*/ 429956 h 860974"/>
                  <a:gd name="connsiteX104" fmla="*/ 240591 w 1034323"/>
                  <a:gd name="connsiteY104" fmla="*/ 413790 h 860974"/>
                  <a:gd name="connsiteX105" fmla="*/ 192092 w 1034323"/>
                  <a:gd name="connsiteY105" fmla="*/ 274951 h 860974"/>
                  <a:gd name="connsiteX106" fmla="*/ 79880 w 1034323"/>
                  <a:gd name="connsiteY106" fmla="*/ 274951 h 860974"/>
                  <a:gd name="connsiteX107" fmla="*/ 34234 w 1034323"/>
                  <a:gd name="connsiteY107" fmla="*/ 322498 h 860974"/>
                  <a:gd name="connsiteX108" fmla="*/ 34234 w 1034323"/>
                  <a:gd name="connsiteY108" fmla="*/ 569746 h 860974"/>
                  <a:gd name="connsiteX109" fmla="*/ 91291 w 1034323"/>
                  <a:gd name="connsiteY109" fmla="*/ 619195 h 860974"/>
                  <a:gd name="connsiteX110" fmla="*/ 262463 w 1034323"/>
                  <a:gd name="connsiteY110" fmla="*/ 619195 h 860974"/>
                  <a:gd name="connsiteX111" fmla="*/ 275776 w 1034323"/>
                  <a:gd name="connsiteY111" fmla="*/ 636312 h 8609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Lst>
                <a:rect l="l" t="t" r="r" b="b"/>
                <a:pathLst>
                  <a:path w="1034323" h="860974">
                    <a:moveTo>
                      <a:pt x="0" y="121848"/>
                    </a:moveTo>
                    <a:cubicBezTo>
                      <a:pt x="9510" y="21047"/>
                      <a:pt x="128378" y="-33157"/>
                      <a:pt x="213013" y="21998"/>
                    </a:cubicBezTo>
                    <a:cubicBezTo>
                      <a:pt x="297648" y="77153"/>
                      <a:pt x="294795" y="188414"/>
                      <a:pt x="221572" y="245472"/>
                    </a:cubicBezTo>
                    <a:cubicBezTo>
                      <a:pt x="243444" y="256883"/>
                      <a:pt x="261512" y="273049"/>
                      <a:pt x="270070" y="297774"/>
                    </a:cubicBezTo>
                    <a:cubicBezTo>
                      <a:pt x="278629" y="322498"/>
                      <a:pt x="275776" y="320597"/>
                      <a:pt x="275776" y="326302"/>
                    </a:cubicBezTo>
                    <a:lnTo>
                      <a:pt x="275776" y="395722"/>
                    </a:lnTo>
                    <a:lnTo>
                      <a:pt x="417468" y="395722"/>
                    </a:lnTo>
                    <a:cubicBezTo>
                      <a:pt x="419370" y="395722"/>
                      <a:pt x="428879" y="404280"/>
                      <a:pt x="428879" y="407133"/>
                    </a:cubicBezTo>
                    <a:lnTo>
                      <a:pt x="428879" y="498424"/>
                    </a:lnTo>
                    <a:lnTo>
                      <a:pt x="473574" y="498424"/>
                    </a:lnTo>
                    <a:lnTo>
                      <a:pt x="571522" y="351978"/>
                    </a:lnTo>
                    <a:cubicBezTo>
                      <a:pt x="576277" y="354831"/>
                      <a:pt x="599099" y="367193"/>
                      <a:pt x="598148" y="371948"/>
                    </a:cubicBezTo>
                    <a:lnTo>
                      <a:pt x="514465" y="498424"/>
                    </a:lnTo>
                    <a:lnTo>
                      <a:pt x="808309" y="498424"/>
                    </a:lnTo>
                    <a:lnTo>
                      <a:pt x="808309" y="377654"/>
                    </a:lnTo>
                    <a:lnTo>
                      <a:pt x="666617" y="377654"/>
                    </a:lnTo>
                    <a:lnTo>
                      <a:pt x="503053" y="215992"/>
                    </a:lnTo>
                    <a:lnTo>
                      <a:pt x="503053" y="198875"/>
                    </a:lnTo>
                    <a:cubicBezTo>
                      <a:pt x="502102" y="198875"/>
                      <a:pt x="571522" y="127553"/>
                      <a:pt x="571522" y="127553"/>
                    </a:cubicBezTo>
                    <a:cubicBezTo>
                      <a:pt x="581031" y="119946"/>
                      <a:pt x="586737" y="118044"/>
                      <a:pt x="598148" y="125652"/>
                    </a:cubicBezTo>
                    <a:lnTo>
                      <a:pt x="713213" y="241668"/>
                    </a:lnTo>
                    <a:lnTo>
                      <a:pt x="802603" y="241668"/>
                    </a:lnTo>
                    <a:cubicBezTo>
                      <a:pt x="698949" y="141818"/>
                      <a:pt x="788339" y="-30304"/>
                      <a:pt x="930981" y="5832"/>
                    </a:cubicBezTo>
                    <a:cubicBezTo>
                      <a:pt x="1039390" y="33409"/>
                      <a:pt x="1067918" y="181758"/>
                      <a:pt x="977578" y="246422"/>
                    </a:cubicBezTo>
                    <a:cubicBezTo>
                      <a:pt x="1007057" y="260687"/>
                      <a:pt x="1027027" y="283510"/>
                      <a:pt x="1031782" y="316793"/>
                    </a:cubicBezTo>
                    <a:cubicBezTo>
                      <a:pt x="1027027" y="399525"/>
                      <a:pt x="1039390" y="491768"/>
                      <a:pt x="1031782" y="573550"/>
                    </a:cubicBezTo>
                    <a:cubicBezTo>
                      <a:pt x="1027978" y="616343"/>
                      <a:pt x="992793" y="651528"/>
                      <a:pt x="949049" y="651528"/>
                    </a:cubicBezTo>
                    <a:lnTo>
                      <a:pt x="946196" y="654381"/>
                    </a:lnTo>
                    <a:lnTo>
                      <a:pt x="946196" y="858835"/>
                    </a:lnTo>
                    <a:lnTo>
                      <a:pt x="911962" y="858835"/>
                    </a:lnTo>
                    <a:lnTo>
                      <a:pt x="911962" y="653430"/>
                    </a:lnTo>
                    <a:lnTo>
                      <a:pt x="793093" y="653430"/>
                    </a:lnTo>
                    <a:lnTo>
                      <a:pt x="793093" y="841718"/>
                    </a:lnTo>
                    <a:cubicBezTo>
                      <a:pt x="793093" y="849326"/>
                      <a:pt x="784535" y="857884"/>
                      <a:pt x="775976" y="858835"/>
                    </a:cubicBezTo>
                    <a:cubicBezTo>
                      <a:pt x="750300" y="861688"/>
                      <a:pt x="680881" y="861688"/>
                      <a:pt x="655205" y="858835"/>
                    </a:cubicBezTo>
                    <a:cubicBezTo>
                      <a:pt x="629530" y="855982"/>
                      <a:pt x="641892" y="855031"/>
                      <a:pt x="639039" y="848375"/>
                    </a:cubicBezTo>
                    <a:lnTo>
                      <a:pt x="639039" y="575451"/>
                    </a:lnTo>
                    <a:cubicBezTo>
                      <a:pt x="639039" y="559285"/>
                      <a:pt x="646647" y="545972"/>
                      <a:pt x="654254" y="532659"/>
                    </a:cubicBezTo>
                    <a:lnTo>
                      <a:pt x="535385" y="532659"/>
                    </a:lnTo>
                    <a:lnTo>
                      <a:pt x="535385" y="824601"/>
                    </a:lnTo>
                    <a:lnTo>
                      <a:pt x="603854" y="824601"/>
                    </a:lnTo>
                    <a:lnTo>
                      <a:pt x="603854" y="858835"/>
                    </a:lnTo>
                    <a:lnTo>
                      <a:pt x="430781" y="858835"/>
                    </a:lnTo>
                    <a:lnTo>
                      <a:pt x="430781" y="824601"/>
                    </a:lnTo>
                    <a:lnTo>
                      <a:pt x="499249" y="824601"/>
                    </a:lnTo>
                    <a:lnTo>
                      <a:pt x="499249" y="532659"/>
                    </a:lnTo>
                    <a:lnTo>
                      <a:pt x="380381" y="532659"/>
                    </a:lnTo>
                    <a:cubicBezTo>
                      <a:pt x="388939" y="545972"/>
                      <a:pt x="394645" y="560236"/>
                      <a:pt x="396547" y="575451"/>
                    </a:cubicBezTo>
                    <a:lnTo>
                      <a:pt x="396547" y="848375"/>
                    </a:lnTo>
                    <a:cubicBezTo>
                      <a:pt x="392743" y="855031"/>
                      <a:pt x="386086" y="857884"/>
                      <a:pt x="379429" y="858835"/>
                    </a:cubicBezTo>
                    <a:cubicBezTo>
                      <a:pt x="353754" y="861688"/>
                      <a:pt x="284334" y="861688"/>
                      <a:pt x="258659" y="858835"/>
                    </a:cubicBezTo>
                    <a:cubicBezTo>
                      <a:pt x="232983" y="855982"/>
                      <a:pt x="241542" y="849326"/>
                      <a:pt x="241542" y="841718"/>
                    </a:cubicBezTo>
                    <a:lnTo>
                      <a:pt x="241542" y="653430"/>
                    </a:lnTo>
                    <a:lnTo>
                      <a:pt x="122673" y="653430"/>
                    </a:lnTo>
                    <a:lnTo>
                      <a:pt x="122673" y="858835"/>
                    </a:lnTo>
                    <a:lnTo>
                      <a:pt x="88438" y="858835"/>
                    </a:lnTo>
                    <a:lnTo>
                      <a:pt x="88438" y="654381"/>
                    </a:lnTo>
                    <a:cubicBezTo>
                      <a:pt x="83684" y="648675"/>
                      <a:pt x="76076" y="652479"/>
                      <a:pt x="69419" y="650577"/>
                    </a:cubicBezTo>
                    <a:cubicBezTo>
                      <a:pt x="35185" y="643920"/>
                      <a:pt x="5706" y="611588"/>
                      <a:pt x="1902" y="576402"/>
                    </a:cubicBezTo>
                    <a:lnTo>
                      <a:pt x="1902" y="312989"/>
                    </a:lnTo>
                    <a:cubicBezTo>
                      <a:pt x="7607" y="291117"/>
                      <a:pt x="16166" y="273049"/>
                      <a:pt x="35185" y="258785"/>
                    </a:cubicBezTo>
                    <a:cubicBezTo>
                      <a:pt x="54204" y="244521"/>
                      <a:pt x="50400" y="251177"/>
                      <a:pt x="56106" y="244521"/>
                    </a:cubicBezTo>
                    <a:cubicBezTo>
                      <a:pt x="25676" y="225502"/>
                      <a:pt x="9510" y="188414"/>
                      <a:pt x="1902" y="154180"/>
                    </a:cubicBezTo>
                    <a:cubicBezTo>
                      <a:pt x="1902" y="143720"/>
                      <a:pt x="951" y="132308"/>
                      <a:pt x="1902" y="121848"/>
                    </a:cubicBezTo>
                    <a:close/>
                    <a:moveTo>
                      <a:pt x="210160" y="63840"/>
                    </a:moveTo>
                    <a:cubicBezTo>
                      <a:pt x="116967" y="-30304"/>
                      <a:pt x="-30431" y="109485"/>
                      <a:pt x="61812" y="207434"/>
                    </a:cubicBezTo>
                    <a:cubicBezTo>
                      <a:pt x="157858" y="308234"/>
                      <a:pt x="305255" y="160837"/>
                      <a:pt x="210160" y="63840"/>
                    </a:cubicBezTo>
                    <a:close/>
                    <a:moveTo>
                      <a:pt x="818769" y="63840"/>
                    </a:moveTo>
                    <a:cubicBezTo>
                      <a:pt x="723674" y="160837"/>
                      <a:pt x="871071" y="308234"/>
                      <a:pt x="967118" y="207434"/>
                    </a:cubicBezTo>
                    <a:cubicBezTo>
                      <a:pt x="1059360" y="110436"/>
                      <a:pt x="911962" y="-30304"/>
                      <a:pt x="818769" y="63840"/>
                    </a:cubicBezTo>
                    <a:close/>
                    <a:moveTo>
                      <a:pt x="669470" y="573550"/>
                    </a:moveTo>
                    <a:lnTo>
                      <a:pt x="669470" y="823650"/>
                    </a:lnTo>
                    <a:lnTo>
                      <a:pt x="754104" y="823650"/>
                    </a:lnTo>
                    <a:lnTo>
                      <a:pt x="754104" y="635362"/>
                    </a:lnTo>
                    <a:cubicBezTo>
                      <a:pt x="754104" y="630607"/>
                      <a:pt x="760761" y="619195"/>
                      <a:pt x="767418" y="618244"/>
                    </a:cubicBezTo>
                    <a:cubicBezTo>
                      <a:pt x="823524" y="614441"/>
                      <a:pt x="884385" y="622999"/>
                      <a:pt x="940491" y="618244"/>
                    </a:cubicBezTo>
                    <a:cubicBezTo>
                      <a:pt x="996597" y="613490"/>
                      <a:pt x="992793" y="599225"/>
                      <a:pt x="995646" y="566893"/>
                    </a:cubicBezTo>
                    <a:cubicBezTo>
                      <a:pt x="1002303" y="488915"/>
                      <a:pt x="990891" y="402379"/>
                      <a:pt x="995646" y="323449"/>
                    </a:cubicBezTo>
                    <a:cubicBezTo>
                      <a:pt x="993744" y="297774"/>
                      <a:pt x="975676" y="278755"/>
                      <a:pt x="950000" y="274000"/>
                    </a:cubicBezTo>
                    <a:lnTo>
                      <a:pt x="700851" y="274000"/>
                    </a:lnTo>
                    <a:cubicBezTo>
                      <a:pt x="700851" y="274000"/>
                      <a:pt x="689440" y="267343"/>
                      <a:pt x="689440" y="267343"/>
                    </a:cubicBezTo>
                    <a:lnTo>
                      <a:pt x="585786" y="163690"/>
                    </a:lnTo>
                    <a:cubicBezTo>
                      <a:pt x="583884" y="161788"/>
                      <a:pt x="582933" y="161788"/>
                      <a:pt x="581031" y="162739"/>
                    </a:cubicBezTo>
                    <a:cubicBezTo>
                      <a:pt x="570571" y="168444"/>
                      <a:pt x="550601" y="196973"/>
                      <a:pt x="539189" y="205531"/>
                    </a:cubicBezTo>
                    <a:lnTo>
                      <a:pt x="676126" y="342468"/>
                    </a:lnTo>
                    <a:lnTo>
                      <a:pt x="823524" y="342468"/>
                    </a:lnTo>
                    <a:cubicBezTo>
                      <a:pt x="832082" y="344370"/>
                      <a:pt x="838739" y="348174"/>
                      <a:pt x="840641" y="356733"/>
                    </a:cubicBezTo>
                    <a:cubicBezTo>
                      <a:pt x="837788" y="407133"/>
                      <a:pt x="845396" y="464190"/>
                      <a:pt x="840641" y="513640"/>
                    </a:cubicBezTo>
                    <a:cubicBezTo>
                      <a:pt x="835886" y="563089"/>
                      <a:pt x="833984" y="531708"/>
                      <a:pt x="821622" y="532659"/>
                    </a:cubicBezTo>
                    <a:cubicBezTo>
                      <a:pt x="777878" y="537413"/>
                      <a:pt x="678979" y="511738"/>
                      <a:pt x="669470" y="573550"/>
                    </a:cubicBezTo>
                    <a:close/>
                    <a:moveTo>
                      <a:pt x="275776" y="635362"/>
                    </a:moveTo>
                    <a:lnTo>
                      <a:pt x="275776" y="823650"/>
                    </a:lnTo>
                    <a:lnTo>
                      <a:pt x="360410" y="823650"/>
                    </a:lnTo>
                    <a:lnTo>
                      <a:pt x="360410" y="573550"/>
                    </a:lnTo>
                    <a:cubicBezTo>
                      <a:pt x="360410" y="573550"/>
                      <a:pt x="355656" y="561187"/>
                      <a:pt x="354705" y="559285"/>
                    </a:cubicBezTo>
                    <a:cubicBezTo>
                      <a:pt x="348048" y="546923"/>
                      <a:pt x="332833" y="535512"/>
                      <a:pt x="318569" y="532659"/>
                    </a:cubicBezTo>
                    <a:cubicBezTo>
                      <a:pt x="270070" y="525051"/>
                      <a:pt x="206357" y="537413"/>
                      <a:pt x="155956" y="532659"/>
                    </a:cubicBezTo>
                    <a:cubicBezTo>
                      <a:pt x="105556" y="527904"/>
                      <a:pt x="136937" y="526002"/>
                      <a:pt x="136937" y="515542"/>
                    </a:cubicBezTo>
                    <a:lnTo>
                      <a:pt x="136937" y="361487"/>
                    </a:lnTo>
                    <a:lnTo>
                      <a:pt x="171171" y="361487"/>
                    </a:lnTo>
                    <a:lnTo>
                      <a:pt x="171171" y="498424"/>
                    </a:lnTo>
                    <a:lnTo>
                      <a:pt x="394645" y="498424"/>
                    </a:lnTo>
                    <a:lnTo>
                      <a:pt x="394645" y="429956"/>
                    </a:lnTo>
                    <a:lnTo>
                      <a:pt x="256757" y="429956"/>
                    </a:lnTo>
                    <a:cubicBezTo>
                      <a:pt x="248198" y="429956"/>
                      <a:pt x="242493" y="421398"/>
                      <a:pt x="240591" y="413790"/>
                    </a:cubicBezTo>
                    <a:cubicBezTo>
                      <a:pt x="231081" y="369095"/>
                      <a:pt x="263414" y="281608"/>
                      <a:pt x="192092" y="274951"/>
                    </a:cubicBezTo>
                    <a:cubicBezTo>
                      <a:pt x="120771" y="268294"/>
                      <a:pt x="105556" y="272098"/>
                      <a:pt x="79880" y="274951"/>
                    </a:cubicBezTo>
                    <a:cubicBezTo>
                      <a:pt x="54204" y="277804"/>
                      <a:pt x="37087" y="298725"/>
                      <a:pt x="34234" y="322498"/>
                    </a:cubicBezTo>
                    <a:cubicBezTo>
                      <a:pt x="26627" y="400476"/>
                      <a:pt x="39940" y="490817"/>
                      <a:pt x="34234" y="569746"/>
                    </a:cubicBezTo>
                    <a:cubicBezTo>
                      <a:pt x="38038" y="602078"/>
                      <a:pt x="59910" y="616343"/>
                      <a:pt x="91291" y="619195"/>
                    </a:cubicBezTo>
                    <a:cubicBezTo>
                      <a:pt x="146446" y="622999"/>
                      <a:pt x="206357" y="616343"/>
                      <a:pt x="262463" y="619195"/>
                    </a:cubicBezTo>
                    <a:cubicBezTo>
                      <a:pt x="269119" y="620146"/>
                      <a:pt x="274825" y="630607"/>
                      <a:pt x="275776" y="636312"/>
                    </a:cubicBezTo>
                    <a:close/>
                  </a:path>
                </a:pathLst>
              </a:custGeom>
              <a:grpFill/>
              <a:ln w="9502" cap="flat">
                <a:noFill/>
                <a:prstDash val="solid"/>
                <a:miter/>
              </a:ln>
            </p:spPr>
            <p:txBody>
              <a:bodyPr rtlCol="0" anchor="ctr"/>
              <a:lstStyle/>
              <a:p>
                <a:endParaRPr lang="de-DE" dirty="0"/>
              </a:p>
            </p:txBody>
          </p:sp>
          <p:sp>
            <p:nvSpPr>
              <p:cNvPr id="31" name="Freeform 57">
                <a:extLst>
                  <a:ext uri="{FF2B5EF4-FFF2-40B4-BE49-F238E27FC236}">
                    <a16:creationId xmlns:a16="http://schemas.microsoft.com/office/drawing/2014/main" id="{0A613869-381F-D448-5B44-4C14BA27CB2E}"/>
                  </a:ext>
                </a:extLst>
              </p:cNvPr>
              <p:cNvSpPr/>
              <p:nvPr/>
            </p:nvSpPr>
            <p:spPr>
              <a:xfrm>
                <a:off x="6027918" y="2862443"/>
                <a:ext cx="449884" cy="361328"/>
              </a:xfrm>
              <a:custGeom>
                <a:avLst/>
                <a:gdLst>
                  <a:gd name="connsiteX0" fmla="*/ 405903 w 449884"/>
                  <a:gd name="connsiteY0" fmla="*/ 0 h 361328"/>
                  <a:gd name="connsiteX1" fmla="*/ 447745 w 449884"/>
                  <a:gd name="connsiteY1" fmla="*/ 45646 h 361328"/>
                  <a:gd name="connsiteX2" fmla="*/ 447745 w 449884"/>
                  <a:gd name="connsiteY2" fmla="*/ 192092 h 361328"/>
                  <a:gd name="connsiteX3" fmla="*/ 404952 w 449884"/>
                  <a:gd name="connsiteY3" fmla="*/ 239640 h 361328"/>
                  <a:gd name="connsiteX4" fmla="*/ 216664 w 449884"/>
                  <a:gd name="connsiteY4" fmla="*/ 239640 h 361328"/>
                  <a:gd name="connsiteX5" fmla="*/ 98746 w 449884"/>
                  <a:gd name="connsiteY5" fmla="*/ 357558 h 361328"/>
                  <a:gd name="connsiteX6" fmla="*/ 70217 w 449884"/>
                  <a:gd name="connsiteY6" fmla="*/ 348048 h 361328"/>
                  <a:gd name="connsiteX7" fmla="*/ 70217 w 449884"/>
                  <a:gd name="connsiteY7" fmla="*/ 240591 h 361328"/>
                  <a:gd name="connsiteX8" fmla="*/ 40738 w 449884"/>
                  <a:gd name="connsiteY8" fmla="*/ 240591 h 361328"/>
                  <a:gd name="connsiteX9" fmla="*/ 1749 w 449884"/>
                  <a:gd name="connsiteY9" fmla="*/ 196847 h 361328"/>
                  <a:gd name="connsiteX10" fmla="*/ 1749 w 449884"/>
                  <a:gd name="connsiteY10" fmla="*/ 50400 h 361328"/>
                  <a:gd name="connsiteX11" fmla="*/ 43591 w 449884"/>
                  <a:gd name="connsiteY11" fmla="*/ 951 h 361328"/>
                  <a:gd name="connsiteX12" fmla="*/ 405903 w 449884"/>
                  <a:gd name="connsiteY12" fmla="*/ 951 h 361328"/>
                  <a:gd name="connsiteX13" fmla="*/ 103501 w 449884"/>
                  <a:gd name="connsiteY13" fmla="*/ 217768 h 361328"/>
                  <a:gd name="connsiteX14" fmla="*/ 103501 w 449884"/>
                  <a:gd name="connsiteY14" fmla="*/ 299550 h 361328"/>
                  <a:gd name="connsiteX15" fmla="*/ 109206 w 449884"/>
                  <a:gd name="connsiteY15" fmla="*/ 296697 h 361328"/>
                  <a:gd name="connsiteX16" fmla="*/ 193841 w 449884"/>
                  <a:gd name="connsiteY16" fmla="*/ 212062 h 361328"/>
                  <a:gd name="connsiteX17" fmla="*/ 212860 w 449884"/>
                  <a:gd name="connsiteY17" fmla="*/ 205405 h 361328"/>
                  <a:gd name="connsiteX18" fmla="*/ 398296 w 449884"/>
                  <a:gd name="connsiteY18" fmla="*/ 205405 h 361328"/>
                  <a:gd name="connsiteX19" fmla="*/ 413511 w 449884"/>
                  <a:gd name="connsiteY19" fmla="*/ 186386 h 361328"/>
                  <a:gd name="connsiteX20" fmla="*/ 413511 w 449884"/>
                  <a:gd name="connsiteY20" fmla="*/ 53253 h 361328"/>
                  <a:gd name="connsiteX21" fmla="*/ 403050 w 449884"/>
                  <a:gd name="connsiteY21" fmla="*/ 36136 h 361328"/>
                  <a:gd name="connsiteX22" fmla="*/ 53100 w 449884"/>
                  <a:gd name="connsiteY22" fmla="*/ 34234 h 361328"/>
                  <a:gd name="connsiteX23" fmla="*/ 35983 w 449884"/>
                  <a:gd name="connsiteY23" fmla="*/ 51351 h 361328"/>
                  <a:gd name="connsiteX24" fmla="*/ 35983 w 449884"/>
                  <a:gd name="connsiteY24" fmla="*/ 191141 h 361328"/>
                  <a:gd name="connsiteX25" fmla="*/ 103501 w 449884"/>
                  <a:gd name="connsiteY25" fmla="*/ 217768 h 3613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449884" h="361328">
                    <a:moveTo>
                      <a:pt x="405903" y="0"/>
                    </a:moveTo>
                    <a:cubicBezTo>
                      <a:pt x="426824" y="6657"/>
                      <a:pt x="444892" y="22823"/>
                      <a:pt x="447745" y="45646"/>
                    </a:cubicBezTo>
                    <a:cubicBezTo>
                      <a:pt x="450598" y="68468"/>
                      <a:pt x="450598" y="160711"/>
                      <a:pt x="447745" y="192092"/>
                    </a:cubicBezTo>
                    <a:cubicBezTo>
                      <a:pt x="444892" y="223474"/>
                      <a:pt x="428726" y="235836"/>
                      <a:pt x="404952" y="239640"/>
                    </a:cubicBezTo>
                    <a:lnTo>
                      <a:pt x="216664" y="239640"/>
                    </a:lnTo>
                    <a:cubicBezTo>
                      <a:pt x="216664" y="239640"/>
                      <a:pt x="98746" y="357558"/>
                      <a:pt x="98746" y="357558"/>
                    </a:cubicBezTo>
                    <a:cubicBezTo>
                      <a:pt x="91138" y="367067"/>
                      <a:pt x="70217" y="356607"/>
                      <a:pt x="70217" y="348048"/>
                    </a:cubicBezTo>
                    <a:lnTo>
                      <a:pt x="70217" y="240591"/>
                    </a:lnTo>
                    <a:lnTo>
                      <a:pt x="40738" y="240591"/>
                    </a:lnTo>
                    <a:cubicBezTo>
                      <a:pt x="25523" y="240591"/>
                      <a:pt x="1749" y="212062"/>
                      <a:pt x="1749" y="196847"/>
                    </a:cubicBezTo>
                    <a:cubicBezTo>
                      <a:pt x="3651" y="150250"/>
                      <a:pt x="-3006" y="96997"/>
                      <a:pt x="1749" y="50400"/>
                    </a:cubicBezTo>
                    <a:cubicBezTo>
                      <a:pt x="3651" y="24725"/>
                      <a:pt x="20768" y="8559"/>
                      <a:pt x="43591" y="951"/>
                    </a:cubicBezTo>
                    <a:lnTo>
                      <a:pt x="405903" y="951"/>
                    </a:lnTo>
                    <a:close/>
                    <a:moveTo>
                      <a:pt x="103501" y="217768"/>
                    </a:moveTo>
                    <a:lnTo>
                      <a:pt x="103501" y="299550"/>
                    </a:lnTo>
                    <a:cubicBezTo>
                      <a:pt x="107304" y="299550"/>
                      <a:pt x="107304" y="297648"/>
                      <a:pt x="109206" y="296697"/>
                    </a:cubicBezTo>
                    <a:cubicBezTo>
                      <a:pt x="137735" y="274825"/>
                      <a:pt x="165313" y="232983"/>
                      <a:pt x="193841" y="212062"/>
                    </a:cubicBezTo>
                    <a:cubicBezTo>
                      <a:pt x="222370" y="191141"/>
                      <a:pt x="204302" y="205405"/>
                      <a:pt x="212860" y="205405"/>
                    </a:cubicBezTo>
                    <a:cubicBezTo>
                      <a:pt x="271819" y="200651"/>
                      <a:pt x="338386" y="209209"/>
                      <a:pt x="398296" y="205405"/>
                    </a:cubicBezTo>
                    <a:cubicBezTo>
                      <a:pt x="408756" y="203504"/>
                      <a:pt x="412560" y="196847"/>
                      <a:pt x="413511" y="186386"/>
                    </a:cubicBezTo>
                    <a:cubicBezTo>
                      <a:pt x="416364" y="155005"/>
                      <a:pt x="417315" y="83684"/>
                      <a:pt x="413511" y="53253"/>
                    </a:cubicBezTo>
                    <a:cubicBezTo>
                      <a:pt x="409707" y="22823"/>
                      <a:pt x="410658" y="38989"/>
                      <a:pt x="403050" y="36136"/>
                    </a:cubicBezTo>
                    <a:lnTo>
                      <a:pt x="53100" y="34234"/>
                    </a:lnTo>
                    <a:cubicBezTo>
                      <a:pt x="42640" y="36136"/>
                      <a:pt x="37885" y="40891"/>
                      <a:pt x="35983" y="51351"/>
                    </a:cubicBezTo>
                    <a:cubicBezTo>
                      <a:pt x="30278" y="93193"/>
                      <a:pt x="39787" y="148348"/>
                      <a:pt x="35983" y="191141"/>
                    </a:cubicBezTo>
                    <a:cubicBezTo>
                      <a:pt x="40738" y="219670"/>
                      <a:pt x="97795" y="191141"/>
                      <a:pt x="103501" y="217768"/>
                    </a:cubicBezTo>
                    <a:close/>
                  </a:path>
                </a:pathLst>
              </a:custGeom>
              <a:grpFill/>
              <a:ln w="9502" cap="flat">
                <a:noFill/>
                <a:prstDash val="solid"/>
                <a:miter/>
              </a:ln>
            </p:spPr>
            <p:txBody>
              <a:bodyPr rtlCol="0" anchor="ctr"/>
              <a:lstStyle/>
              <a:p>
                <a:endParaRPr lang="de-DE" dirty="0"/>
              </a:p>
            </p:txBody>
          </p:sp>
          <p:sp>
            <p:nvSpPr>
              <p:cNvPr id="32" name="Freeform 58">
                <a:extLst>
                  <a:ext uri="{FF2B5EF4-FFF2-40B4-BE49-F238E27FC236}">
                    <a16:creationId xmlns:a16="http://schemas.microsoft.com/office/drawing/2014/main" id="{600276A7-5F85-319C-7CEB-0BF2AB1631B3}"/>
                  </a:ext>
                </a:extLst>
              </p:cNvPr>
              <p:cNvSpPr/>
              <p:nvPr/>
            </p:nvSpPr>
            <p:spPr>
              <a:xfrm>
                <a:off x="6097184" y="2999380"/>
                <a:ext cx="310010" cy="34234"/>
              </a:xfrm>
              <a:custGeom>
                <a:avLst/>
                <a:gdLst>
                  <a:gd name="connsiteX0" fmla="*/ 0 w 310010"/>
                  <a:gd name="connsiteY0" fmla="*/ 0 h 34234"/>
                  <a:gd name="connsiteX1" fmla="*/ 310010 w 310010"/>
                  <a:gd name="connsiteY1" fmla="*/ 0 h 34234"/>
                  <a:gd name="connsiteX2" fmla="*/ 310010 w 310010"/>
                  <a:gd name="connsiteY2" fmla="*/ 34234 h 34234"/>
                  <a:gd name="connsiteX3" fmla="*/ 0 w 310010"/>
                  <a:gd name="connsiteY3" fmla="*/ 34234 h 34234"/>
                </a:gdLst>
                <a:ahLst/>
                <a:cxnLst>
                  <a:cxn ang="0">
                    <a:pos x="connsiteX0" y="connsiteY0"/>
                  </a:cxn>
                  <a:cxn ang="0">
                    <a:pos x="connsiteX1" y="connsiteY1"/>
                  </a:cxn>
                  <a:cxn ang="0">
                    <a:pos x="connsiteX2" y="connsiteY2"/>
                  </a:cxn>
                  <a:cxn ang="0">
                    <a:pos x="connsiteX3" y="connsiteY3"/>
                  </a:cxn>
                </a:cxnLst>
                <a:rect l="l" t="t" r="r" b="b"/>
                <a:pathLst>
                  <a:path w="310010" h="34234">
                    <a:moveTo>
                      <a:pt x="0" y="0"/>
                    </a:moveTo>
                    <a:lnTo>
                      <a:pt x="310010" y="0"/>
                    </a:lnTo>
                    <a:lnTo>
                      <a:pt x="310010" y="34234"/>
                    </a:lnTo>
                    <a:lnTo>
                      <a:pt x="0" y="34234"/>
                    </a:lnTo>
                    <a:close/>
                  </a:path>
                </a:pathLst>
              </a:custGeom>
              <a:grpFill/>
              <a:ln w="9502" cap="flat">
                <a:noFill/>
                <a:prstDash val="solid"/>
                <a:miter/>
              </a:ln>
            </p:spPr>
            <p:txBody>
              <a:bodyPr rtlCol="0" anchor="ctr"/>
              <a:lstStyle/>
              <a:p>
                <a:endParaRPr lang="de-DE" dirty="0"/>
              </a:p>
            </p:txBody>
          </p:sp>
          <p:sp>
            <p:nvSpPr>
              <p:cNvPr id="33" name="Freeform 59">
                <a:extLst>
                  <a:ext uri="{FF2B5EF4-FFF2-40B4-BE49-F238E27FC236}">
                    <a16:creationId xmlns:a16="http://schemas.microsoft.com/office/drawing/2014/main" id="{A811F619-961B-D02D-CDD7-F46C2160C045}"/>
                  </a:ext>
                </a:extLst>
              </p:cNvPr>
              <p:cNvSpPr/>
              <p:nvPr/>
            </p:nvSpPr>
            <p:spPr>
              <a:xfrm>
                <a:off x="6234121" y="2930912"/>
                <a:ext cx="173072" cy="34234"/>
              </a:xfrm>
              <a:custGeom>
                <a:avLst/>
                <a:gdLst>
                  <a:gd name="connsiteX0" fmla="*/ 173073 w 173072"/>
                  <a:gd name="connsiteY0" fmla="*/ 0 h 34234"/>
                  <a:gd name="connsiteX1" fmla="*/ 173073 w 173072"/>
                  <a:gd name="connsiteY1" fmla="*/ 34234 h 34234"/>
                  <a:gd name="connsiteX2" fmla="*/ 0 w 173072"/>
                  <a:gd name="connsiteY2" fmla="*/ 34234 h 34234"/>
                  <a:gd name="connsiteX3" fmla="*/ 0 w 173072"/>
                  <a:gd name="connsiteY3" fmla="*/ 2853 h 34234"/>
                  <a:gd name="connsiteX4" fmla="*/ 2853 w 173072"/>
                  <a:gd name="connsiteY4" fmla="*/ 0 h 34234"/>
                  <a:gd name="connsiteX5" fmla="*/ 173073 w 173072"/>
                  <a:gd name="connsiteY5" fmla="*/ 0 h 342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3072" h="34234">
                    <a:moveTo>
                      <a:pt x="173073" y="0"/>
                    </a:moveTo>
                    <a:lnTo>
                      <a:pt x="173073" y="34234"/>
                    </a:lnTo>
                    <a:lnTo>
                      <a:pt x="0" y="34234"/>
                    </a:lnTo>
                    <a:lnTo>
                      <a:pt x="0" y="2853"/>
                    </a:lnTo>
                    <a:lnTo>
                      <a:pt x="2853" y="0"/>
                    </a:lnTo>
                    <a:lnTo>
                      <a:pt x="173073" y="0"/>
                    </a:lnTo>
                    <a:close/>
                  </a:path>
                </a:pathLst>
              </a:custGeom>
              <a:grpFill/>
              <a:ln w="9502" cap="flat">
                <a:noFill/>
                <a:prstDash val="solid"/>
                <a:miter/>
              </a:ln>
            </p:spPr>
            <p:txBody>
              <a:bodyPr rtlCol="0" anchor="ctr"/>
              <a:lstStyle/>
              <a:p>
                <a:endParaRPr lang="de-DE" dirty="0"/>
              </a:p>
            </p:txBody>
          </p:sp>
          <p:sp>
            <p:nvSpPr>
              <p:cNvPr id="34" name="Freeform 60">
                <a:extLst>
                  <a:ext uri="{FF2B5EF4-FFF2-40B4-BE49-F238E27FC236}">
                    <a16:creationId xmlns:a16="http://schemas.microsoft.com/office/drawing/2014/main" id="{889CEC21-FED6-F3F1-3BA3-BA17DD277F07}"/>
                  </a:ext>
                </a:extLst>
              </p:cNvPr>
              <p:cNvSpPr/>
              <p:nvPr/>
            </p:nvSpPr>
            <p:spPr>
              <a:xfrm>
                <a:off x="6097184" y="2930912"/>
                <a:ext cx="102702" cy="34234"/>
              </a:xfrm>
              <a:custGeom>
                <a:avLst/>
                <a:gdLst>
                  <a:gd name="connsiteX0" fmla="*/ 0 w 102702"/>
                  <a:gd name="connsiteY0" fmla="*/ 0 h 34234"/>
                  <a:gd name="connsiteX1" fmla="*/ 102703 w 102702"/>
                  <a:gd name="connsiteY1" fmla="*/ 0 h 34234"/>
                  <a:gd name="connsiteX2" fmla="*/ 102703 w 102702"/>
                  <a:gd name="connsiteY2" fmla="*/ 34234 h 34234"/>
                  <a:gd name="connsiteX3" fmla="*/ 0 w 102702"/>
                  <a:gd name="connsiteY3" fmla="*/ 34234 h 34234"/>
                </a:gdLst>
                <a:ahLst/>
                <a:cxnLst>
                  <a:cxn ang="0">
                    <a:pos x="connsiteX0" y="connsiteY0"/>
                  </a:cxn>
                  <a:cxn ang="0">
                    <a:pos x="connsiteX1" y="connsiteY1"/>
                  </a:cxn>
                  <a:cxn ang="0">
                    <a:pos x="connsiteX2" y="connsiteY2"/>
                  </a:cxn>
                  <a:cxn ang="0">
                    <a:pos x="connsiteX3" y="connsiteY3"/>
                  </a:cxn>
                </a:cxnLst>
                <a:rect l="l" t="t" r="r" b="b"/>
                <a:pathLst>
                  <a:path w="102702" h="34234">
                    <a:moveTo>
                      <a:pt x="0" y="0"/>
                    </a:moveTo>
                    <a:lnTo>
                      <a:pt x="102703" y="0"/>
                    </a:lnTo>
                    <a:lnTo>
                      <a:pt x="102703" y="34234"/>
                    </a:lnTo>
                    <a:lnTo>
                      <a:pt x="0" y="34234"/>
                    </a:lnTo>
                    <a:close/>
                  </a:path>
                </a:pathLst>
              </a:custGeom>
              <a:grpFill/>
              <a:ln w="9502" cap="flat">
                <a:noFill/>
                <a:prstDash val="solid"/>
                <a:miter/>
              </a:ln>
            </p:spPr>
            <p:txBody>
              <a:bodyPr rtlCol="0" anchor="ctr"/>
              <a:lstStyle/>
              <a:p>
                <a:endParaRPr lang="de-DE" dirty="0"/>
              </a:p>
            </p:txBody>
          </p:sp>
        </p:grpSp>
      </p:grpSp>
    </p:spTree>
    <p:extLst>
      <p:ext uri="{BB962C8B-B14F-4D97-AF65-F5344CB8AC3E}">
        <p14:creationId xmlns:p14="http://schemas.microsoft.com/office/powerpoint/2010/main" val="103411210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4E15801-284D-0FCD-3A0B-052C1F2CE74F}"/>
              </a:ext>
            </a:extLst>
          </p:cNvPr>
          <p:cNvSpPr>
            <a:spLocks noGrp="1"/>
          </p:cNvSpPr>
          <p:nvPr>
            <p:ph type="body" sz="quarter" idx="49"/>
          </p:nvPr>
        </p:nvSpPr>
        <p:spPr/>
        <p:txBody>
          <a:bodyPr/>
          <a:lstStyle/>
          <a:p>
            <a:endParaRPr lang="de-DE"/>
          </a:p>
        </p:txBody>
      </p:sp>
      <p:sp>
        <p:nvSpPr>
          <p:cNvPr id="3" name="Text Placeholder 2">
            <a:extLst>
              <a:ext uri="{FF2B5EF4-FFF2-40B4-BE49-F238E27FC236}">
                <a16:creationId xmlns:a16="http://schemas.microsoft.com/office/drawing/2014/main" id="{C2328B52-0512-3549-3A98-818C12A00514}"/>
              </a:ext>
            </a:extLst>
          </p:cNvPr>
          <p:cNvSpPr>
            <a:spLocks noGrp="1"/>
          </p:cNvSpPr>
          <p:nvPr>
            <p:ph type="body" sz="quarter" idx="50"/>
          </p:nvPr>
        </p:nvSpPr>
        <p:spPr/>
        <p:txBody>
          <a:bodyPr/>
          <a:lstStyle/>
          <a:p>
            <a:endParaRPr lang="de-DE"/>
          </a:p>
        </p:txBody>
      </p:sp>
      <p:sp>
        <p:nvSpPr>
          <p:cNvPr id="4" name="Text Placeholder 3">
            <a:extLst>
              <a:ext uri="{FF2B5EF4-FFF2-40B4-BE49-F238E27FC236}">
                <a16:creationId xmlns:a16="http://schemas.microsoft.com/office/drawing/2014/main" id="{E3300F05-72D8-44A7-11F6-AAF2B53FB8DF}"/>
              </a:ext>
            </a:extLst>
          </p:cNvPr>
          <p:cNvSpPr>
            <a:spLocks noGrp="1"/>
          </p:cNvSpPr>
          <p:nvPr>
            <p:ph type="body" sz="quarter" idx="61"/>
          </p:nvPr>
        </p:nvSpPr>
        <p:spPr>
          <a:xfrm>
            <a:off x="1704812" y="1068038"/>
            <a:ext cx="5284924" cy="722656"/>
          </a:xfrm>
        </p:spPr>
        <p:txBody>
          <a:bodyPr/>
          <a:lstStyle/>
          <a:p>
            <a:r>
              <a:rPr lang="de-DE" dirty="0"/>
              <a:t>Sparformen und Zinsen (einfach erklärt)</a:t>
            </a:r>
            <a:endParaRPr lang="de-DE" dirty="0"/>
          </a:p>
        </p:txBody>
      </p:sp>
      <p:sp>
        <p:nvSpPr>
          <p:cNvPr id="5" name="Text Placeholder 4">
            <a:extLst>
              <a:ext uri="{FF2B5EF4-FFF2-40B4-BE49-F238E27FC236}">
                <a16:creationId xmlns:a16="http://schemas.microsoft.com/office/drawing/2014/main" id="{C66B4E6B-63CA-B9FF-1048-1ACD4DC52484}"/>
              </a:ext>
            </a:extLst>
          </p:cNvPr>
          <p:cNvSpPr>
            <a:spLocks noGrp="1"/>
          </p:cNvSpPr>
          <p:nvPr>
            <p:ph type="body" sz="quarter" idx="64"/>
          </p:nvPr>
        </p:nvSpPr>
        <p:spPr>
          <a:xfrm>
            <a:off x="1704812" y="2291731"/>
            <a:ext cx="5238428" cy="8400082"/>
          </a:xfrm>
        </p:spPr>
        <p:txBody>
          <a:bodyPr/>
          <a:lstStyle/>
          <a:p>
            <a:pPr marL="0" indent="0">
              <a:lnSpc>
                <a:spcPts val="1054"/>
              </a:lnSpc>
              <a:buNone/>
            </a:pPr>
            <a:r>
              <a:rPr lang="de-DE" dirty="0" sz="950"/>
              <a:t>Beim Sparen geht es darum, Geld </a:t>
            </a:r>
            <a:r>
              <a:rPr lang="de-DE" b="1" dirty="0" sz="950"/>
              <a:t>sicher</a:t>
            </a:r>
            <a:r>
              <a:rPr lang="de-DE" dirty="0" sz="950"/>
              <a:t> und </a:t>
            </a:r>
            <a:r>
              <a:rPr lang="de-DE" b="1" dirty="0" sz="950"/>
              <a:t>verfügbar</a:t>
            </a:r>
            <a:r>
              <a:rPr lang="de-DE" dirty="0" sz="950"/>
              <a:t> zu halten. Deshalb liegt Erspartes meist in einfachen, risikoarmen Anlageformen mit leichtem und schnellem Zugriff. Die genauen Produkte unterscheiden sich je nach Land, doch der Grundgedanke bleibt gleich: Ihr Geld ist sicher verwahrt, und Sie kommen daran, wenn Sie es brauchen.</a:t>
            </a:r>
          </a:p>
          <a:p>
            <a:pPr marL="0" indent="0">
              <a:lnSpc>
                <a:spcPts val="1830"/>
              </a:lnSpc>
              <a:buNone/>
            </a:pPr>
            <a:endParaRPr lang="de-DE" dirty="0" sz="1525"/>
          </a:p>
          <a:p>
            <a:pPr marL="0" indent="0">
              <a:lnSpc>
                <a:spcPts val="1054"/>
              </a:lnSpc>
              <a:buNone/>
            </a:pPr>
            <a:r>
              <a:rPr lang="de-DE" dirty="0" sz="950"/>
              <a:t>Eine gängige Sparform ist das </a:t>
            </a:r>
            <a:r>
              <a:rPr lang="de-DE" b="1" dirty="0" sz="950"/>
              <a:t>Sparkonto</a:t>
            </a:r>
            <a:r>
              <a:rPr lang="de-DE" dirty="0" sz="950"/>
              <a:t>. Auf einem Sparkonto gibt es in der Regel </a:t>
            </a:r>
            <a:r>
              <a:rPr lang="de-DE" b="1" dirty="0" sz="950"/>
              <a:t>Zinsen</a:t>
            </a:r>
            <a:r>
              <a:rPr lang="de-DE" dirty="0" sz="950"/>
              <a:t>, das heißt: Die Bank zahlt Ihnen einen kleinen Betrag dafür, dass Ihr Geld dort liegt. Zinsen werden meist als Prozentsatz pro Jahr angegeben. In vielen Phasen sind die Zinsen relativ niedrig, sodass Ihr Geld durch Sparen nicht schnell wächst. Beim Sparen geht es aber nicht in erster Linie um Wachstum, sondern um Stabilität und Verfügbarkeit. Wenn Sie regelmäßig sparen, schaffen Sie außerdem eine Gewohnheit. Selbst kleine Beträge können mit der Zeit viel bewirken, weil sie finanziellen Stress verringern und Sie auf unregelmäßige Kosten vorbereiten.</a:t>
            </a:r>
          </a:p>
          <a:p>
            <a:pPr marL="0" indent="0">
              <a:lnSpc>
                <a:spcPts val="2288"/>
              </a:lnSpc>
              <a:buNone/>
            </a:pPr>
            <a:endParaRPr lang="de-DE" dirty="0" sz="1900"/>
          </a:p>
          <a:p>
            <a:pPr marL="0" indent="0">
              <a:lnSpc>
                <a:spcPts val="1054"/>
              </a:lnSpc>
              <a:buNone/>
            </a:pPr>
            <a:r>
              <a:rPr lang="de-DE" dirty="0" sz="950"/>
              <a:t>Sparen fällt leichter, wenn Sie es wie eine Rechnung an sich selbst behandeln. Das nennt man oft </a:t>
            </a:r>
            <a:r>
              <a:rPr lang="de-DE" b="1" dirty="0" sz="950"/>
              <a:t>„sich selbst zuerst bezahlen“</a:t>
            </a:r>
            <a:r>
              <a:rPr lang="de-DE" dirty="0" sz="950"/>
              <a:t>. Sie legen einen kleinen Betrag fest und überweisen ihn direkt nach Geldeingang auf Ihr Sparkonto. Das hilft, weil Sie sparen, bevor das Geld für anderes ausgegeben wird.</a:t>
            </a:r>
          </a:p>
          <a:p>
            <a:pPr marL="0" indent="0">
              <a:lnSpc>
                <a:spcPts val="610"/>
              </a:lnSpc>
              <a:buNone/>
            </a:pPr>
            <a:endParaRPr lang="de-DE" dirty="0" sz="500"/>
          </a:p>
          <a:p>
            <a:pPr marL="0" indent="0">
              <a:lnSpc>
                <a:spcPts val="1054"/>
              </a:lnSpc>
              <a:spcBef>
                <a:spcPts val="2458"/>
              </a:spcBef>
              <a:buNone/>
            </a:pPr>
            <a:r>
              <a:rPr lang="de-DE" dirty="0" sz="950"/>
              <a:t>Auch bei unregelmäßigem Einkommen funktioniert dieses Prinzip. Statt eines festen Betrags können Sie sich eine Regel setzen, z. B.: „Ich spare 5–10 % von jedem Einkommen, das ich erhalte“ oder „Ich spare jede Woche 10 €, wenn möglich“. Das Ziel ist Beständigkeit, nicht Perfektion.</a:t>
            </a:r>
          </a:p>
          <a:p>
            <a:pPr marL="0" indent="0">
              <a:lnSpc>
                <a:spcPts val="1677"/>
              </a:lnSpc>
              <a:buNone/>
            </a:pPr>
            <a:endParaRPr lang="de-DE" dirty="0" sz="1400"/>
          </a:p>
          <a:p>
            <a:pPr marL="0" indent="0">
              <a:lnSpc>
                <a:spcPts val="1054"/>
              </a:lnSpc>
              <a:buNone/>
            </a:pPr>
            <a:r>
              <a:rPr lang="de-DE" dirty="0" sz="950"/>
              <a:t>Verschiedene Sparkonten erfüllen verschiedene Zwecke. Die genauen Produktnamen unterscheiden sich je nach Land, viele Menschen kombinieren jedoch Folgendes:</a:t>
            </a:r>
          </a:p>
          <a:p>
            <a:pPr marL="0" indent="0">
              <a:lnSpc>
                <a:spcPts val="1525"/>
              </a:lnSpc>
              <a:buNone/>
            </a:pPr>
            <a:endParaRPr lang="de-DE" dirty="0" sz="1275"/>
          </a:p>
          <a:p>
            <a:pPr marL="0" indent="0">
              <a:lnSpc>
                <a:spcPts val="1054"/>
              </a:lnSpc>
              <a:buNone/>
            </a:pPr>
            <a:r>
              <a:rPr lang="de-DE" dirty="0" sz="950"/>
              <a:t>Ein </a:t>
            </a:r>
            <a:r>
              <a:rPr lang="de-DE" b="1" dirty="0" sz="950"/>
              <a:t>Girokonto</a:t>
            </a:r>
            <a:r>
              <a:rPr lang="de-DE" dirty="0" sz="950"/>
              <a:t> (manchmal auch laufendes Konto genannt) ist das normale Bankkonto für tägliche Ausgaben und Rechnungen. Es ist im Alltag nützlich, eignet sich aber meist nicht gut für Ersparnisse, weil das Geld leicht ausgegeben wird und es oft kaum oder keine Zinsen gibt.</a:t>
            </a:r>
          </a:p>
          <a:p>
            <a:pPr marL="0" indent="0">
              <a:lnSpc>
                <a:spcPts val="2898"/>
              </a:lnSpc>
              <a:buNone/>
            </a:pPr>
            <a:endParaRPr lang="de-DE" dirty="0" sz="2425"/>
          </a:p>
          <a:p>
            <a:pPr marL="0" indent="0">
              <a:lnSpc>
                <a:spcPts val="1054"/>
              </a:lnSpc>
              <a:buNone/>
            </a:pPr>
            <a:r>
              <a:rPr lang="de-DE" dirty="0" sz="950"/>
              <a:t>Ein </a:t>
            </a:r>
            <a:r>
              <a:rPr lang="de-DE" b="1" dirty="0" sz="950"/>
              <a:t>Sparkonto</a:t>
            </a:r>
            <a:r>
              <a:rPr lang="de-DE" dirty="0" sz="950"/>
              <a:t> ist für Geld gedacht, das Sie zurücklegen möchten. Eine gängige Variante ist das </a:t>
            </a:r>
            <a:r>
              <a:rPr lang="de-DE" b="1" dirty="0" sz="950"/>
              <a:t>Tagesgeldkonto</a:t>
            </a:r>
            <a:r>
              <a:rPr lang="de-DE" dirty="0" sz="950"/>
              <a:t>. Es ermöglicht in der Regel flexiblen Zugriff und bringt etwas Zinsen. Eine weitere Möglichkeit ist das </a:t>
            </a:r>
            <a:r>
              <a:rPr lang="de-DE" b="1" dirty="0" sz="950"/>
              <a:t>Festgeldkonto</a:t>
            </a:r>
            <a:r>
              <a:rPr lang="de-DE" dirty="0" sz="950"/>
              <a:t>, bei dem Ihr Geld für einen festen Zeitraum gebunden ist (z. B. 6 oder 12 Monate). Das kann mitunter höhere Zinsen bringen, das Geld ist aber weniger flexibel verfügbar.</a:t>
            </a:r>
          </a:p>
          <a:p>
            <a:pPr marL="0" indent="0">
              <a:lnSpc>
                <a:spcPts val="1982"/>
              </a:lnSpc>
              <a:buNone/>
            </a:pPr>
            <a:endParaRPr lang="de-DE" dirty="0" sz="1650"/>
          </a:p>
          <a:p>
            <a:pPr marL="0" indent="0">
              <a:lnSpc>
                <a:spcPts val="1220"/>
              </a:lnSpc>
              <a:buNone/>
            </a:pPr>
            <a:endParaRPr lang="de-DE" dirty="0" sz="1025"/>
          </a:p>
          <a:p>
            <a:pPr marL="0" indent="0">
              <a:lnSpc>
                <a:spcPts val="1220"/>
              </a:lnSpc>
              <a:buNone/>
            </a:pPr>
            <a:endParaRPr lang="de-DE" dirty="0" sz="1025"/>
          </a:p>
          <a:p>
            <a:pPr marL="0" indent="0">
              <a:lnSpc>
                <a:spcPts val="1054"/>
              </a:lnSpc>
              <a:spcBef>
                <a:spcPts val="1205"/>
              </a:spcBef>
              <a:buNone/>
            </a:pPr>
            <a:r>
              <a:rPr lang="de-DE" dirty="0" sz="950"/>
              <a:t>Vergleichen Sie vor der Wahl einer Sparform zwei Dinge: </a:t>
            </a:r>
            <a:r>
              <a:rPr lang="de-DE" b="1" dirty="0" sz="950"/>
              <a:t>(1) Zinssatz</a:t>
            </a:r>
            <a:r>
              <a:rPr lang="de-DE" dirty="0" sz="950"/>
              <a:t> und </a:t>
            </a:r>
            <a:r>
              <a:rPr lang="de-DE" b="1" dirty="0" sz="950"/>
              <a:t>(2) Gebühren/Kosten</a:t>
            </a:r>
            <a:r>
              <a:rPr lang="de-DE" dirty="0" sz="950"/>
              <a:t>. Ein kleiner Unterschied kann sich mit der Zeit bemerkbar machen.</a:t>
            </a:r>
          </a:p>
          <a:p>
            <a:pPr marL="0" indent="0">
              <a:lnSpc>
                <a:spcPts val="1525"/>
              </a:lnSpc>
              <a:buNone/>
            </a:pPr>
            <a:endParaRPr lang="de-DE" b="1" dirty="0" sz="1275"/>
          </a:p>
          <a:p>
            <a:pPr marL="0" indent="0">
              <a:lnSpc>
                <a:spcPts val="1054"/>
              </a:lnSpc>
              <a:buNone/>
            </a:pPr>
            <a:r>
              <a:rPr lang="de-DE" b="1" dirty="0" sz="950"/>
              <a:t>Einfaches Beispiel:</a:t>
            </a:r>
            <a:br>
              <a:rPr lang="de-DE" dirty="0" sz="950"/>
            </a:br>
            <a:r>
              <a:rPr lang="de-DE" dirty="0" sz="950"/>
              <a:t>Wenn Sie </a:t>
            </a:r>
            <a:r>
              <a:rPr lang="de-DE" b="1" dirty="0" sz="950"/>
              <a:t>2.000 €</a:t>
            </a:r>
            <a:r>
              <a:rPr lang="de-DE" dirty="0" sz="950"/>
              <a:t> ein Jahr lang sparen:</a:t>
            </a:r>
          </a:p>
          <a:p>
            <a:pPr>
              <a:lnSpc>
                <a:spcPts val="1054"/>
              </a:lnSpc>
            </a:pPr>
            <a:r>
              <a:rPr lang="de-DE" dirty="0" sz="950"/>
              <a:t>bei </a:t>
            </a:r>
            <a:r>
              <a:rPr lang="de-DE" b="1" dirty="0" sz="950"/>
              <a:t>0 % Zinsen</a:t>
            </a:r>
            <a:r>
              <a:rPr lang="de-DE" dirty="0" sz="950"/>
              <a:t> erhalten Sie </a:t>
            </a:r>
            <a:r>
              <a:rPr lang="de-DE" b="1" dirty="0" sz="950"/>
              <a:t>0 €</a:t>
            </a:r>
            <a:r>
              <a:rPr lang="de-DE" dirty="0" sz="950"/>
              <a:t>.</a:t>
            </a:r>
          </a:p>
          <a:p>
            <a:pPr>
              <a:lnSpc>
                <a:spcPts val="1054"/>
              </a:lnSpc>
            </a:pPr>
            <a:r>
              <a:rPr lang="de-DE" dirty="0" sz="950"/>
              <a:t>bei </a:t>
            </a:r>
            <a:r>
              <a:rPr lang="de-DE" b="1" dirty="0" sz="950"/>
              <a:t>2 % Zinsen</a:t>
            </a:r>
            <a:r>
              <a:rPr lang="de-DE" dirty="0" sz="950"/>
              <a:t> erhalten Sie in einem Jahr etwa </a:t>
            </a:r>
            <a:r>
              <a:rPr lang="de-DE" b="1" dirty="0" sz="950"/>
              <a:t>40 €</a:t>
            </a:r>
            <a:r>
              <a:rPr lang="de-DE" dirty="0" sz="950"/>
              <a:t>.</a:t>
            </a:r>
          </a:p>
          <a:p>
            <a:pPr marL="0" indent="0">
              <a:lnSpc>
                <a:spcPts val="1830"/>
              </a:lnSpc>
              <a:buNone/>
            </a:pPr>
            <a:endParaRPr lang="de-DE" dirty="0" sz="1525"/>
          </a:p>
          <a:p>
            <a:pPr marL="0" indent="0">
              <a:lnSpc>
                <a:spcPts val="1054"/>
              </a:lnSpc>
              <a:buNone/>
            </a:pPr>
            <a:r>
              <a:rPr lang="de-DE" dirty="0" sz="950"/>
              <a:t>Vergleichen Sie nun die Gebühren: Kostet ein Konto </a:t>
            </a:r>
            <a:r>
              <a:rPr lang="de-DE" b="1" dirty="0" sz="950"/>
              <a:t>5 € pro Monat</a:t>
            </a:r>
            <a:r>
              <a:rPr lang="de-DE" dirty="0" sz="950"/>
              <a:t> (etwa </a:t>
            </a:r>
            <a:r>
              <a:rPr lang="de-DE" b="1" dirty="0" sz="950"/>
              <a:t>60 € pro Jahr</a:t>
            </a:r>
            <a:r>
              <a:rPr lang="de-DE" dirty="0" sz="950"/>
              <a:t>), kann diese Gebühr höher sein als Ihr Zinsertrag. In diesem Beispiel: 40 € Zinsen – 60 € Gebühren = </a:t>
            </a:r>
            <a:r>
              <a:rPr lang="de-DE" b="1" dirty="0" sz="950"/>
              <a:t>–20 €</a:t>
            </a:r>
            <a:r>
              <a:rPr lang="de-DE" dirty="0" sz="950"/>
              <a:t>.</a:t>
            </a:r>
          </a:p>
          <a:p>
            <a:pPr marL="0" indent="0">
              <a:lnSpc>
                <a:spcPts val="1525"/>
              </a:lnSpc>
              <a:buNone/>
            </a:pPr>
            <a:endParaRPr lang="de-DE" dirty="0" sz="1275"/>
          </a:p>
          <a:p>
            <a:pPr marL="0" indent="0">
              <a:lnSpc>
                <a:spcPts val="1054"/>
              </a:lnSpc>
              <a:buNone/>
            </a:pPr>
            <a:r>
              <a:rPr lang="de-DE" dirty="0" sz="950"/>
              <a:t>Deshalb ist es wichtig, Angebote zu vergleichen und eine Sparlösung zu wählen, bei der </a:t>
            </a:r>
            <a:r>
              <a:rPr lang="de-DE" b="1" dirty="0" sz="950"/>
              <a:t>die Gebühren die Vorteile nicht aufzehren</a:t>
            </a:r>
            <a:r>
              <a:rPr lang="de-DE" dirty="0" sz="950"/>
              <a:t>.</a:t>
            </a:r>
          </a:p>
          <a:p>
            <a:pPr marL="0" indent="0">
              <a:lnSpc>
                <a:spcPts val="1525"/>
              </a:lnSpc>
              <a:buNone/>
            </a:pPr>
            <a:endParaRPr lang="de-DE" dirty="0" sz="1275"/>
          </a:p>
          <a:p>
            <a:pPr marL="0" indent="0">
              <a:lnSpc>
                <a:spcPts val="1220"/>
              </a:lnSpc>
              <a:buNone/>
            </a:pPr>
            <a:endParaRPr lang="de-DE" dirty="0" sz="1025"/>
          </a:p>
        </p:txBody>
      </p:sp>
      <p:sp>
        <p:nvSpPr>
          <p:cNvPr id="8" name="Rectangle 1">
            <a:extLst>
              <a:ext uri="{FF2B5EF4-FFF2-40B4-BE49-F238E27FC236}">
                <a16:creationId xmlns:a16="http://schemas.microsoft.com/office/drawing/2014/main" id="{364204AC-7019-B5C7-B1E9-8B8EBD4B7E11}"/>
              </a:ext>
            </a:extLst>
          </p:cNvPr>
          <p:cNvSpPr>
            <a:spLocks noChangeArrowheads="1"/>
          </p:cNvSpPr>
          <p:nvPr/>
        </p:nvSpPr>
        <p:spPr bwMode="auto">
          <a:xfrm>
            <a:off x="0" y="0"/>
            <a:ext cx="7559675"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de-DE"/>
          </a:p>
        </p:txBody>
      </p:sp>
      <p:sp>
        <p:nvSpPr>
          <p:cNvPr id="7" name="Rounded Rectangle 67">
            <a:extLst>
              <a:ext uri="{FF2B5EF4-FFF2-40B4-BE49-F238E27FC236}">
                <a16:creationId xmlns:a16="http://schemas.microsoft.com/office/drawing/2014/main" id="{F34333C8-BB66-ED91-885F-0F07E7CA63FF}"/>
              </a:ext>
            </a:extLst>
          </p:cNvPr>
          <p:cNvSpPr/>
          <p:nvPr/>
        </p:nvSpPr>
        <p:spPr>
          <a:xfrm>
            <a:off x="1700205" y="7897487"/>
            <a:ext cx="5231219" cy="2309153"/>
          </a:xfrm>
          <a:prstGeom prst="roundRect">
            <a:avLst>
              <a:gd name="adj" fmla="val 4330"/>
            </a:avLst>
          </a:prstGeom>
          <a:solidFill>
            <a:srgbClr val="4763AE">
              <a:alpha val="8000"/>
            </a:srgbClr>
          </a:solidFill>
          <a:ln w="19050">
            <a:solidFill>
              <a:srgbClr val="4763AE"/>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grpSp>
        <p:nvGrpSpPr>
          <p:cNvPr id="9" name="Group 74">
            <a:extLst>
              <a:ext uri="{FF2B5EF4-FFF2-40B4-BE49-F238E27FC236}">
                <a16:creationId xmlns:a16="http://schemas.microsoft.com/office/drawing/2014/main" id="{7A8A2FD4-02D3-D496-C369-6524A310A6D0}"/>
              </a:ext>
            </a:extLst>
          </p:cNvPr>
          <p:cNvGrpSpPr/>
          <p:nvPr/>
        </p:nvGrpSpPr>
        <p:grpSpPr>
          <a:xfrm>
            <a:off x="1864664" y="7694287"/>
            <a:ext cx="2482610" cy="406400"/>
            <a:chOff x="1972947" y="5649738"/>
            <a:chExt cx="1790957" cy="406400"/>
          </a:xfrm>
        </p:grpSpPr>
        <p:sp>
          <p:nvSpPr>
            <p:cNvPr id="10" name="Rectangle 51">
              <a:extLst>
                <a:ext uri="{FF2B5EF4-FFF2-40B4-BE49-F238E27FC236}">
                  <a16:creationId xmlns:a16="http://schemas.microsoft.com/office/drawing/2014/main" id="{DCEEF39C-C851-FBFD-DEEF-E16D0F01348C}"/>
                </a:ext>
              </a:extLst>
            </p:cNvPr>
            <p:cNvSpPr/>
            <p:nvPr/>
          </p:nvSpPr>
          <p:spPr>
            <a:xfrm>
              <a:off x="2323930" y="5705156"/>
              <a:ext cx="940638" cy="28632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11" name="Rectangle 52">
              <a:extLst>
                <a:ext uri="{FF2B5EF4-FFF2-40B4-BE49-F238E27FC236}">
                  <a16:creationId xmlns:a16="http://schemas.microsoft.com/office/drawing/2014/main" id="{20743501-421C-7DCE-CDC9-2BCDCAECEA6C}"/>
                </a:ext>
              </a:extLst>
            </p:cNvPr>
            <p:cNvSpPr/>
            <p:nvPr/>
          </p:nvSpPr>
          <p:spPr>
            <a:xfrm>
              <a:off x="2166912" y="5709774"/>
              <a:ext cx="1105678" cy="286328"/>
            </a:xfrm>
            <a:prstGeom prst="rect">
              <a:avLst/>
            </a:prstGeom>
            <a:solidFill>
              <a:srgbClr val="4763AE">
                <a:alpha val="8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12" name="Text Placeholder 122">
              <a:extLst>
                <a:ext uri="{FF2B5EF4-FFF2-40B4-BE49-F238E27FC236}">
                  <a16:creationId xmlns:a16="http://schemas.microsoft.com/office/drawing/2014/main" id="{04F8C108-23C2-3FF3-CF65-6E7C38175AF0}"/>
                </a:ext>
              </a:extLst>
            </p:cNvPr>
            <p:cNvSpPr txBox="1">
              <a:spLocks/>
            </p:cNvSpPr>
            <p:nvPr/>
          </p:nvSpPr>
          <p:spPr>
            <a:xfrm>
              <a:off x="2364155" y="5713468"/>
              <a:ext cx="1399749" cy="243318"/>
            </a:xfrm>
            <a:prstGeom prst="rect">
              <a:avLst/>
            </a:prstGeom>
          </p:spPr>
          <p:txBody>
            <a:bodyP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None/>
              </a:pPr>
              <a:r>
                <a:rPr lang="de-DE" sz="1400" b="1" dirty="0">
                  <a:solidFill>
                    <a:schemeClr val="bg1"/>
                  </a:solidFill>
                </a:rPr>
                <a:t>Kernbotschaft</a:t>
              </a:r>
            </a:p>
          </p:txBody>
        </p:sp>
        <p:sp>
          <p:nvSpPr>
            <p:cNvPr id="18" name="Oval 54">
              <a:extLst>
                <a:ext uri="{FF2B5EF4-FFF2-40B4-BE49-F238E27FC236}">
                  <a16:creationId xmlns:a16="http://schemas.microsoft.com/office/drawing/2014/main" id="{193A24AA-F851-C3C8-BC25-A96490668F5D}"/>
                </a:ext>
              </a:extLst>
            </p:cNvPr>
            <p:cNvSpPr/>
            <p:nvPr/>
          </p:nvSpPr>
          <p:spPr>
            <a:xfrm>
              <a:off x="1972947" y="5649738"/>
              <a:ext cx="406400" cy="406400"/>
            </a:xfrm>
            <a:prstGeom prst="ellipse">
              <a:avLst/>
            </a:prstGeom>
            <a:solidFill>
              <a:srgbClr val="4763AE"/>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grpSp>
          <p:nvGrpSpPr>
            <p:cNvPr id="19" name="Graphic 37">
              <a:extLst>
                <a:ext uri="{FF2B5EF4-FFF2-40B4-BE49-F238E27FC236}">
                  <a16:creationId xmlns:a16="http://schemas.microsoft.com/office/drawing/2014/main" id="{709894FC-8685-A8A5-98F8-2D823C79B2EC}"/>
                </a:ext>
              </a:extLst>
            </p:cNvPr>
            <p:cNvGrpSpPr/>
            <p:nvPr/>
          </p:nvGrpSpPr>
          <p:grpSpPr>
            <a:xfrm>
              <a:off x="2064622" y="5732952"/>
              <a:ext cx="229999" cy="229698"/>
              <a:chOff x="5737725" y="2862443"/>
              <a:chExt cx="1034323" cy="1032970"/>
            </a:xfrm>
            <a:solidFill>
              <a:schemeClr val="bg1"/>
            </a:solidFill>
          </p:grpSpPr>
          <p:sp>
            <p:nvSpPr>
              <p:cNvPr id="20" name="Freeform 56">
                <a:extLst>
                  <a:ext uri="{FF2B5EF4-FFF2-40B4-BE49-F238E27FC236}">
                    <a16:creationId xmlns:a16="http://schemas.microsoft.com/office/drawing/2014/main" id="{B3954F81-6D82-EF6A-89AF-2300504102BC}"/>
                  </a:ext>
                </a:extLst>
              </p:cNvPr>
              <p:cNvSpPr/>
              <p:nvPr/>
            </p:nvSpPr>
            <p:spPr>
              <a:xfrm>
                <a:off x="5737725" y="3034440"/>
                <a:ext cx="1034323" cy="860974"/>
              </a:xfrm>
              <a:custGeom>
                <a:avLst/>
                <a:gdLst>
                  <a:gd name="connsiteX0" fmla="*/ 0 w 1034323"/>
                  <a:gd name="connsiteY0" fmla="*/ 121848 h 860974"/>
                  <a:gd name="connsiteX1" fmla="*/ 213013 w 1034323"/>
                  <a:gd name="connsiteY1" fmla="*/ 21998 h 860974"/>
                  <a:gd name="connsiteX2" fmla="*/ 221572 w 1034323"/>
                  <a:gd name="connsiteY2" fmla="*/ 245472 h 860974"/>
                  <a:gd name="connsiteX3" fmla="*/ 270070 w 1034323"/>
                  <a:gd name="connsiteY3" fmla="*/ 297774 h 860974"/>
                  <a:gd name="connsiteX4" fmla="*/ 275776 w 1034323"/>
                  <a:gd name="connsiteY4" fmla="*/ 326302 h 860974"/>
                  <a:gd name="connsiteX5" fmla="*/ 275776 w 1034323"/>
                  <a:gd name="connsiteY5" fmla="*/ 395722 h 860974"/>
                  <a:gd name="connsiteX6" fmla="*/ 417468 w 1034323"/>
                  <a:gd name="connsiteY6" fmla="*/ 395722 h 860974"/>
                  <a:gd name="connsiteX7" fmla="*/ 428879 w 1034323"/>
                  <a:gd name="connsiteY7" fmla="*/ 407133 h 860974"/>
                  <a:gd name="connsiteX8" fmla="*/ 428879 w 1034323"/>
                  <a:gd name="connsiteY8" fmla="*/ 498424 h 860974"/>
                  <a:gd name="connsiteX9" fmla="*/ 473574 w 1034323"/>
                  <a:gd name="connsiteY9" fmla="*/ 498424 h 860974"/>
                  <a:gd name="connsiteX10" fmla="*/ 571522 w 1034323"/>
                  <a:gd name="connsiteY10" fmla="*/ 351978 h 860974"/>
                  <a:gd name="connsiteX11" fmla="*/ 598148 w 1034323"/>
                  <a:gd name="connsiteY11" fmla="*/ 371948 h 860974"/>
                  <a:gd name="connsiteX12" fmla="*/ 514465 w 1034323"/>
                  <a:gd name="connsiteY12" fmla="*/ 498424 h 860974"/>
                  <a:gd name="connsiteX13" fmla="*/ 808309 w 1034323"/>
                  <a:gd name="connsiteY13" fmla="*/ 498424 h 860974"/>
                  <a:gd name="connsiteX14" fmla="*/ 808309 w 1034323"/>
                  <a:gd name="connsiteY14" fmla="*/ 377654 h 860974"/>
                  <a:gd name="connsiteX15" fmla="*/ 666617 w 1034323"/>
                  <a:gd name="connsiteY15" fmla="*/ 377654 h 860974"/>
                  <a:gd name="connsiteX16" fmla="*/ 503053 w 1034323"/>
                  <a:gd name="connsiteY16" fmla="*/ 215992 h 860974"/>
                  <a:gd name="connsiteX17" fmla="*/ 503053 w 1034323"/>
                  <a:gd name="connsiteY17" fmla="*/ 198875 h 860974"/>
                  <a:gd name="connsiteX18" fmla="*/ 571522 w 1034323"/>
                  <a:gd name="connsiteY18" fmla="*/ 127553 h 860974"/>
                  <a:gd name="connsiteX19" fmla="*/ 598148 w 1034323"/>
                  <a:gd name="connsiteY19" fmla="*/ 125652 h 860974"/>
                  <a:gd name="connsiteX20" fmla="*/ 713213 w 1034323"/>
                  <a:gd name="connsiteY20" fmla="*/ 241668 h 860974"/>
                  <a:gd name="connsiteX21" fmla="*/ 802603 w 1034323"/>
                  <a:gd name="connsiteY21" fmla="*/ 241668 h 860974"/>
                  <a:gd name="connsiteX22" fmla="*/ 930981 w 1034323"/>
                  <a:gd name="connsiteY22" fmla="*/ 5832 h 860974"/>
                  <a:gd name="connsiteX23" fmla="*/ 977578 w 1034323"/>
                  <a:gd name="connsiteY23" fmla="*/ 246422 h 860974"/>
                  <a:gd name="connsiteX24" fmla="*/ 1031782 w 1034323"/>
                  <a:gd name="connsiteY24" fmla="*/ 316793 h 860974"/>
                  <a:gd name="connsiteX25" fmla="*/ 1031782 w 1034323"/>
                  <a:gd name="connsiteY25" fmla="*/ 573550 h 860974"/>
                  <a:gd name="connsiteX26" fmla="*/ 949049 w 1034323"/>
                  <a:gd name="connsiteY26" fmla="*/ 651528 h 860974"/>
                  <a:gd name="connsiteX27" fmla="*/ 946196 w 1034323"/>
                  <a:gd name="connsiteY27" fmla="*/ 654381 h 860974"/>
                  <a:gd name="connsiteX28" fmla="*/ 946196 w 1034323"/>
                  <a:gd name="connsiteY28" fmla="*/ 858835 h 860974"/>
                  <a:gd name="connsiteX29" fmla="*/ 911962 w 1034323"/>
                  <a:gd name="connsiteY29" fmla="*/ 858835 h 860974"/>
                  <a:gd name="connsiteX30" fmla="*/ 911962 w 1034323"/>
                  <a:gd name="connsiteY30" fmla="*/ 653430 h 860974"/>
                  <a:gd name="connsiteX31" fmla="*/ 793093 w 1034323"/>
                  <a:gd name="connsiteY31" fmla="*/ 653430 h 860974"/>
                  <a:gd name="connsiteX32" fmla="*/ 793093 w 1034323"/>
                  <a:gd name="connsiteY32" fmla="*/ 841718 h 860974"/>
                  <a:gd name="connsiteX33" fmla="*/ 775976 w 1034323"/>
                  <a:gd name="connsiteY33" fmla="*/ 858835 h 860974"/>
                  <a:gd name="connsiteX34" fmla="*/ 655205 w 1034323"/>
                  <a:gd name="connsiteY34" fmla="*/ 858835 h 860974"/>
                  <a:gd name="connsiteX35" fmla="*/ 639039 w 1034323"/>
                  <a:gd name="connsiteY35" fmla="*/ 848375 h 860974"/>
                  <a:gd name="connsiteX36" fmla="*/ 639039 w 1034323"/>
                  <a:gd name="connsiteY36" fmla="*/ 575451 h 860974"/>
                  <a:gd name="connsiteX37" fmla="*/ 654254 w 1034323"/>
                  <a:gd name="connsiteY37" fmla="*/ 532659 h 860974"/>
                  <a:gd name="connsiteX38" fmla="*/ 535385 w 1034323"/>
                  <a:gd name="connsiteY38" fmla="*/ 532659 h 860974"/>
                  <a:gd name="connsiteX39" fmla="*/ 535385 w 1034323"/>
                  <a:gd name="connsiteY39" fmla="*/ 824601 h 860974"/>
                  <a:gd name="connsiteX40" fmla="*/ 603854 w 1034323"/>
                  <a:gd name="connsiteY40" fmla="*/ 824601 h 860974"/>
                  <a:gd name="connsiteX41" fmla="*/ 603854 w 1034323"/>
                  <a:gd name="connsiteY41" fmla="*/ 858835 h 860974"/>
                  <a:gd name="connsiteX42" fmla="*/ 430781 w 1034323"/>
                  <a:gd name="connsiteY42" fmla="*/ 858835 h 860974"/>
                  <a:gd name="connsiteX43" fmla="*/ 430781 w 1034323"/>
                  <a:gd name="connsiteY43" fmla="*/ 824601 h 860974"/>
                  <a:gd name="connsiteX44" fmla="*/ 499249 w 1034323"/>
                  <a:gd name="connsiteY44" fmla="*/ 824601 h 860974"/>
                  <a:gd name="connsiteX45" fmla="*/ 499249 w 1034323"/>
                  <a:gd name="connsiteY45" fmla="*/ 532659 h 860974"/>
                  <a:gd name="connsiteX46" fmla="*/ 380381 w 1034323"/>
                  <a:gd name="connsiteY46" fmla="*/ 532659 h 860974"/>
                  <a:gd name="connsiteX47" fmla="*/ 396547 w 1034323"/>
                  <a:gd name="connsiteY47" fmla="*/ 575451 h 860974"/>
                  <a:gd name="connsiteX48" fmla="*/ 396547 w 1034323"/>
                  <a:gd name="connsiteY48" fmla="*/ 848375 h 860974"/>
                  <a:gd name="connsiteX49" fmla="*/ 379429 w 1034323"/>
                  <a:gd name="connsiteY49" fmla="*/ 858835 h 860974"/>
                  <a:gd name="connsiteX50" fmla="*/ 258659 w 1034323"/>
                  <a:gd name="connsiteY50" fmla="*/ 858835 h 860974"/>
                  <a:gd name="connsiteX51" fmla="*/ 241542 w 1034323"/>
                  <a:gd name="connsiteY51" fmla="*/ 841718 h 860974"/>
                  <a:gd name="connsiteX52" fmla="*/ 241542 w 1034323"/>
                  <a:gd name="connsiteY52" fmla="*/ 653430 h 860974"/>
                  <a:gd name="connsiteX53" fmla="*/ 122673 w 1034323"/>
                  <a:gd name="connsiteY53" fmla="*/ 653430 h 860974"/>
                  <a:gd name="connsiteX54" fmla="*/ 122673 w 1034323"/>
                  <a:gd name="connsiteY54" fmla="*/ 858835 h 860974"/>
                  <a:gd name="connsiteX55" fmla="*/ 88438 w 1034323"/>
                  <a:gd name="connsiteY55" fmla="*/ 858835 h 860974"/>
                  <a:gd name="connsiteX56" fmla="*/ 88438 w 1034323"/>
                  <a:gd name="connsiteY56" fmla="*/ 654381 h 860974"/>
                  <a:gd name="connsiteX57" fmla="*/ 69419 w 1034323"/>
                  <a:gd name="connsiteY57" fmla="*/ 650577 h 860974"/>
                  <a:gd name="connsiteX58" fmla="*/ 1902 w 1034323"/>
                  <a:gd name="connsiteY58" fmla="*/ 576402 h 860974"/>
                  <a:gd name="connsiteX59" fmla="*/ 1902 w 1034323"/>
                  <a:gd name="connsiteY59" fmla="*/ 312989 h 860974"/>
                  <a:gd name="connsiteX60" fmla="*/ 35185 w 1034323"/>
                  <a:gd name="connsiteY60" fmla="*/ 258785 h 860974"/>
                  <a:gd name="connsiteX61" fmla="*/ 56106 w 1034323"/>
                  <a:gd name="connsiteY61" fmla="*/ 244521 h 860974"/>
                  <a:gd name="connsiteX62" fmla="*/ 1902 w 1034323"/>
                  <a:gd name="connsiteY62" fmla="*/ 154180 h 860974"/>
                  <a:gd name="connsiteX63" fmla="*/ 1902 w 1034323"/>
                  <a:gd name="connsiteY63" fmla="*/ 121848 h 860974"/>
                  <a:gd name="connsiteX64" fmla="*/ 210160 w 1034323"/>
                  <a:gd name="connsiteY64" fmla="*/ 63840 h 860974"/>
                  <a:gd name="connsiteX65" fmla="*/ 61812 w 1034323"/>
                  <a:gd name="connsiteY65" fmla="*/ 207434 h 860974"/>
                  <a:gd name="connsiteX66" fmla="*/ 210160 w 1034323"/>
                  <a:gd name="connsiteY66" fmla="*/ 63840 h 860974"/>
                  <a:gd name="connsiteX67" fmla="*/ 818769 w 1034323"/>
                  <a:gd name="connsiteY67" fmla="*/ 63840 h 860974"/>
                  <a:gd name="connsiteX68" fmla="*/ 967118 w 1034323"/>
                  <a:gd name="connsiteY68" fmla="*/ 207434 h 860974"/>
                  <a:gd name="connsiteX69" fmla="*/ 818769 w 1034323"/>
                  <a:gd name="connsiteY69" fmla="*/ 63840 h 860974"/>
                  <a:gd name="connsiteX70" fmla="*/ 669470 w 1034323"/>
                  <a:gd name="connsiteY70" fmla="*/ 573550 h 860974"/>
                  <a:gd name="connsiteX71" fmla="*/ 669470 w 1034323"/>
                  <a:gd name="connsiteY71" fmla="*/ 823650 h 860974"/>
                  <a:gd name="connsiteX72" fmla="*/ 754104 w 1034323"/>
                  <a:gd name="connsiteY72" fmla="*/ 823650 h 860974"/>
                  <a:gd name="connsiteX73" fmla="*/ 754104 w 1034323"/>
                  <a:gd name="connsiteY73" fmla="*/ 635362 h 860974"/>
                  <a:gd name="connsiteX74" fmla="*/ 767418 w 1034323"/>
                  <a:gd name="connsiteY74" fmla="*/ 618244 h 860974"/>
                  <a:gd name="connsiteX75" fmla="*/ 940491 w 1034323"/>
                  <a:gd name="connsiteY75" fmla="*/ 618244 h 860974"/>
                  <a:gd name="connsiteX76" fmla="*/ 995646 w 1034323"/>
                  <a:gd name="connsiteY76" fmla="*/ 566893 h 860974"/>
                  <a:gd name="connsiteX77" fmla="*/ 995646 w 1034323"/>
                  <a:gd name="connsiteY77" fmla="*/ 323449 h 860974"/>
                  <a:gd name="connsiteX78" fmla="*/ 950000 w 1034323"/>
                  <a:gd name="connsiteY78" fmla="*/ 274000 h 860974"/>
                  <a:gd name="connsiteX79" fmla="*/ 700851 w 1034323"/>
                  <a:gd name="connsiteY79" fmla="*/ 274000 h 860974"/>
                  <a:gd name="connsiteX80" fmla="*/ 689440 w 1034323"/>
                  <a:gd name="connsiteY80" fmla="*/ 267343 h 860974"/>
                  <a:gd name="connsiteX81" fmla="*/ 585786 w 1034323"/>
                  <a:gd name="connsiteY81" fmla="*/ 163690 h 860974"/>
                  <a:gd name="connsiteX82" fmla="*/ 581031 w 1034323"/>
                  <a:gd name="connsiteY82" fmla="*/ 162739 h 860974"/>
                  <a:gd name="connsiteX83" fmla="*/ 539189 w 1034323"/>
                  <a:gd name="connsiteY83" fmla="*/ 205531 h 860974"/>
                  <a:gd name="connsiteX84" fmla="*/ 676126 w 1034323"/>
                  <a:gd name="connsiteY84" fmla="*/ 342468 h 860974"/>
                  <a:gd name="connsiteX85" fmla="*/ 823524 w 1034323"/>
                  <a:gd name="connsiteY85" fmla="*/ 342468 h 860974"/>
                  <a:gd name="connsiteX86" fmla="*/ 840641 w 1034323"/>
                  <a:gd name="connsiteY86" fmla="*/ 356733 h 860974"/>
                  <a:gd name="connsiteX87" fmla="*/ 840641 w 1034323"/>
                  <a:gd name="connsiteY87" fmla="*/ 513640 h 860974"/>
                  <a:gd name="connsiteX88" fmla="*/ 821622 w 1034323"/>
                  <a:gd name="connsiteY88" fmla="*/ 532659 h 860974"/>
                  <a:gd name="connsiteX89" fmla="*/ 669470 w 1034323"/>
                  <a:gd name="connsiteY89" fmla="*/ 573550 h 860974"/>
                  <a:gd name="connsiteX90" fmla="*/ 275776 w 1034323"/>
                  <a:gd name="connsiteY90" fmla="*/ 635362 h 860974"/>
                  <a:gd name="connsiteX91" fmla="*/ 275776 w 1034323"/>
                  <a:gd name="connsiteY91" fmla="*/ 823650 h 860974"/>
                  <a:gd name="connsiteX92" fmla="*/ 360410 w 1034323"/>
                  <a:gd name="connsiteY92" fmla="*/ 823650 h 860974"/>
                  <a:gd name="connsiteX93" fmla="*/ 360410 w 1034323"/>
                  <a:gd name="connsiteY93" fmla="*/ 573550 h 860974"/>
                  <a:gd name="connsiteX94" fmla="*/ 354705 w 1034323"/>
                  <a:gd name="connsiteY94" fmla="*/ 559285 h 860974"/>
                  <a:gd name="connsiteX95" fmla="*/ 318569 w 1034323"/>
                  <a:gd name="connsiteY95" fmla="*/ 532659 h 860974"/>
                  <a:gd name="connsiteX96" fmla="*/ 155956 w 1034323"/>
                  <a:gd name="connsiteY96" fmla="*/ 532659 h 860974"/>
                  <a:gd name="connsiteX97" fmla="*/ 136937 w 1034323"/>
                  <a:gd name="connsiteY97" fmla="*/ 515542 h 860974"/>
                  <a:gd name="connsiteX98" fmla="*/ 136937 w 1034323"/>
                  <a:gd name="connsiteY98" fmla="*/ 361487 h 860974"/>
                  <a:gd name="connsiteX99" fmla="*/ 171171 w 1034323"/>
                  <a:gd name="connsiteY99" fmla="*/ 361487 h 860974"/>
                  <a:gd name="connsiteX100" fmla="*/ 171171 w 1034323"/>
                  <a:gd name="connsiteY100" fmla="*/ 498424 h 860974"/>
                  <a:gd name="connsiteX101" fmla="*/ 394645 w 1034323"/>
                  <a:gd name="connsiteY101" fmla="*/ 498424 h 860974"/>
                  <a:gd name="connsiteX102" fmla="*/ 394645 w 1034323"/>
                  <a:gd name="connsiteY102" fmla="*/ 429956 h 860974"/>
                  <a:gd name="connsiteX103" fmla="*/ 256757 w 1034323"/>
                  <a:gd name="connsiteY103" fmla="*/ 429956 h 860974"/>
                  <a:gd name="connsiteX104" fmla="*/ 240591 w 1034323"/>
                  <a:gd name="connsiteY104" fmla="*/ 413790 h 860974"/>
                  <a:gd name="connsiteX105" fmla="*/ 192092 w 1034323"/>
                  <a:gd name="connsiteY105" fmla="*/ 274951 h 860974"/>
                  <a:gd name="connsiteX106" fmla="*/ 79880 w 1034323"/>
                  <a:gd name="connsiteY106" fmla="*/ 274951 h 860974"/>
                  <a:gd name="connsiteX107" fmla="*/ 34234 w 1034323"/>
                  <a:gd name="connsiteY107" fmla="*/ 322498 h 860974"/>
                  <a:gd name="connsiteX108" fmla="*/ 34234 w 1034323"/>
                  <a:gd name="connsiteY108" fmla="*/ 569746 h 860974"/>
                  <a:gd name="connsiteX109" fmla="*/ 91291 w 1034323"/>
                  <a:gd name="connsiteY109" fmla="*/ 619195 h 860974"/>
                  <a:gd name="connsiteX110" fmla="*/ 262463 w 1034323"/>
                  <a:gd name="connsiteY110" fmla="*/ 619195 h 860974"/>
                  <a:gd name="connsiteX111" fmla="*/ 275776 w 1034323"/>
                  <a:gd name="connsiteY111" fmla="*/ 636312 h 8609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Lst>
                <a:rect l="l" t="t" r="r" b="b"/>
                <a:pathLst>
                  <a:path w="1034323" h="860974">
                    <a:moveTo>
                      <a:pt x="0" y="121848"/>
                    </a:moveTo>
                    <a:cubicBezTo>
                      <a:pt x="9510" y="21047"/>
                      <a:pt x="128378" y="-33157"/>
                      <a:pt x="213013" y="21998"/>
                    </a:cubicBezTo>
                    <a:cubicBezTo>
                      <a:pt x="297648" y="77153"/>
                      <a:pt x="294795" y="188414"/>
                      <a:pt x="221572" y="245472"/>
                    </a:cubicBezTo>
                    <a:cubicBezTo>
                      <a:pt x="243444" y="256883"/>
                      <a:pt x="261512" y="273049"/>
                      <a:pt x="270070" y="297774"/>
                    </a:cubicBezTo>
                    <a:cubicBezTo>
                      <a:pt x="278629" y="322498"/>
                      <a:pt x="275776" y="320597"/>
                      <a:pt x="275776" y="326302"/>
                    </a:cubicBezTo>
                    <a:lnTo>
                      <a:pt x="275776" y="395722"/>
                    </a:lnTo>
                    <a:lnTo>
                      <a:pt x="417468" y="395722"/>
                    </a:lnTo>
                    <a:cubicBezTo>
                      <a:pt x="419370" y="395722"/>
                      <a:pt x="428879" y="404280"/>
                      <a:pt x="428879" y="407133"/>
                    </a:cubicBezTo>
                    <a:lnTo>
                      <a:pt x="428879" y="498424"/>
                    </a:lnTo>
                    <a:lnTo>
                      <a:pt x="473574" y="498424"/>
                    </a:lnTo>
                    <a:lnTo>
                      <a:pt x="571522" y="351978"/>
                    </a:lnTo>
                    <a:cubicBezTo>
                      <a:pt x="576277" y="354831"/>
                      <a:pt x="599099" y="367193"/>
                      <a:pt x="598148" y="371948"/>
                    </a:cubicBezTo>
                    <a:lnTo>
                      <a:pt x="514465" y="498424"/>
                    </a:lnTo>
                    <a:lnTo>
                      <a:pt x="808309" y="498424"/>
                    </a:lnTo>
                    <a:lnTo>
                      <a:pt x="808309" y="377654"/>
                    </a:lnTo>
                    <a:lnTo>
                      <a:pt x="666617" y="377654"/>
                    </a:lnTo>
                    <a:lnTo>
                      <a:pt x="503053" y="215992"/>
                    </a:lnTo>
                    <a:lnTo>
                      <a:pt x="503053" y="198875"/>
                    </a:lnTo>
                    <a:cubicBezTo>
                      <a:pt x="502102" y="198875"/>
                      <a:pt x="571522" y="127553"/>
                      <a:pt x="571522" y="127553"/>
                    </a:cubicBezTo>
                    <a:cubicBezTo>
                      <a:pt x="581031" y="119946"/>
                      <a:pt x="586737" y="118044"/>
                      <a:pt x="598148" y="125652"/>
                    </a:cubicBezTo>
                    <a:lnTo>
                      <a:pt x="713213" y="241668"/>
                    </a:lnTo>
                    <a:lnTo>
                      <a:pt x="802603" y="241668"/>
                    </a:lnTo>
                    <a:cubicBezTo>
                      <a:pt x="698949" y="141818"/>
                      <a:pt x="788339" y="-30304"/>
                      <a:pt x="930981" y="5832"/>
                    </a:cubicBezTo>
                    <a:cubicBezTo>
                      <a:pt x="1039390" y="33409"/>
                      <a:pt x="1067918" y="181758"/>
                      <a:pt x="977578" y="246422"/>
                    </a:cubicBezTo>
                    <a:cubicBezTo>
                      <a:pt x="1007057" y="260687"/>
                      <a:pt x="1027027" y="283510"/>
                      <a:pt x="1031782" y="316793"/>
                    </a:cubicBezTo>
                    <a:cubicBezTo>
                      <a:pt x="1027027" y="399525"/>
                      <a:pt x="1039390" y="491768"/>
                      <a:pt x="1031782" y="573550"/>
                    </a:cubicBezTo>
                    <a:cubicBezTo>
                      <a:pt x="1027978" y="616343"/>
                      <a:pt x="992793" y="651528"/>
                      <a:pt x="949049" y="651528"/>
                    </a:cubicBezTo>
                    <a:lnTo>
                      <a:pt x="946196" y="654381"/>
                    </a:lnTo>
                    <a:lnTo>
                      <a:pt x="946196" y="858835"/>
                    </a:lnTo>
                    <a:lnTo>
                      <a:pt x="911962" y="858835"/>
                    </a:lnTo>
                    <a:lnTo>
                      <a:pt x="911962" y="653430"/>
                    </a:lnTo>
                    <a:lnTo>
                      <a:pt x="793093" y="653430"/>
                    </a:lnTo>
                    <a:lnTo>
                      <a:pt x="793093" y="841718"/>
                    </a:lnTo>
                    <a:cubicBezTo>
                      <a:pt x="793093" y="849326"/>
                      <a:pt x="784535" y="857884"/>
                      <a:pt x="775976" y="858835"/>
                    </a:cubicBezTo>
                    <a:cubicBezTo>
                      <a:pt x="750300" y="861688"/>
                      <a:pt x="680881" y="861688"/>
                      <a:pt x="655205" y="858835"/>
                    </a:cubicBezTo>
                    <a:cubicBezTo>
                      <a:pt x="629530" y="855982"/>
                      <a:pt x="641892" y="855031"/>
                      <a:pt x="639039" y="848375"/>
                    </a:cubicBezTo>
                    <a:lnTo>
                      <a:pt x="639039" y="575451"/>
                    </a:lnTo>
                    <a:cubicBezTo>
                      <a:pt x="639039" y="559285"/>
                      <a:pt x="646647" y="545972"/>
                      <a:pt x="654254" y="532659"/>
                    </a:cubicBezTo>
                    <a:lnTo>
                      <a:pt x="535385" y="532659"/>
                    </a:lnTo>
                    <a:lnTo>
                      <a:pt x="535385" y="824601"/>
                    </a:lnTo>
                    <a:lnTo>
                      <a:pt x="603854" y="824601"/>
                    </a:lnTo>
                    <a:lnTo>
                      <a:pt x="603854" y="858835"/>
                    </a:lnTo>
                    <a:lnTo>
                      <a:pt x="430781" y="858835"/>
                    </a:lnTo>
                    <a:lnTo>
                      <a:pt x="430781" y="824601"/>
                    </a:lnTo>
                    <a:lnTo>
                      <a:pt x="499249" y="824601"/>
                    </a:lnTo>
                    <a:lnTo>
                      <a:pt x="499249" y="532659"/>
                    </a:lnTo>
                    <a:lnTo>
                      <a:pt x="380381" y="532659"/>
                    </a:lnTo>
                    <a:cubicBezTo>
                      <a:pt x="388939" y="545972"/>
                      <a:pt x="394645" y="560236"/>
                      <a:pt x="396547" y="575451"/>
                    </a:cubicBezTo>
                    <a:lnTo>
                      <a:pt x="396547" y="848375"/>
                    </a:lnTo>
                    <a:cubicBezTo>
                      <a:pt x="392743" y="855031"/>
                      <a:pt x="386086" y="857884"/>
                      <a:pt x="379429" y="858835"/>
                    </a:cubicBezTo>
                    <a:cubicBezTo>
                      <a:pt x="353754" y="861688"/>
                      <a:pt x="284334" y="861688"/>
                      <a:pt x="258659" y="858835"/>
                    </a:cubicBezTo>
                    <a:cubicBezTo>
                      <a:pt x="232983" y="855982"/>
                      <a:pt x="241542" y="849326"/>
                      <a:pt x="241542" y="841718"/>
                    </a:cubicBezTo>
                    <a:lnTo>
                      <a:pt x="241542" y="653430"/>
                    </a:lnTo>
                    <a:lnTo>
                      <a:pt x="122673" y="653430"/>
                    </a:lnTo>
                    <a:lnTo>
                      <a:pt x="122673" y="858835"/>
                    </a:lnTo>
                    <a:lnTo>
                      <a:pt x="88438" y="858835"/>
                    </a:lnTo>
                    <a:lnTo>
                      <a:pt x="88438" y="654381"/>
                    </a:lnTo>
                    <a:cubicBezTo>
                      <a:pt x="83684" y="648675"/>
                      <a:pt x="76076" y="652479"/>
                      <a:pt x="69419" y="650577"/>
                    </a:cubicBezTo>
                    <a:cubicBezTo>
                      <a:pt x="35185" y="643920"/>
                      <a:pt x="5706" y="611588"/>
                      <a:pt x="1902" y="576402"/>
                    </a:cubicBezTo>
                    <a:lnTo>
                      <a:pt x="1902" y="312989"/>
                    </a:lnTo>
                    <a:cubicBezTo>
                      <a:pt x="7607" y="291117"/>
                      <a:pt x="16166" y="273049"/>
                      <a:pt x="35185" y="258785"/>
                    </a:cubicBezTo>
                    <a:cubicBezTo>
                      <a:pt x="54204" y="244521"/>
                      <a:pt x="50400" y="251177"/>
                      <a:pt x="56106" y="244521"/>
                    </a:cubicBezTo>
                    <a:cubicBezTo>
                      <a:pt x="25676" y="225502"/>
                      <a:pt x="9510" y="188414"/>
                      <a:pt x="1902" y="154180"/>
                    </a:cubicBezTo>
                    <a:cubicBezTo>
                      <a:pt x="1902" y="143720"/>
                      <a:pt x="951" y="132308"/>
                      <a:pt x="1902" y="121848"/>
                    </a:cubicBezTo>
                    <a:close/>
                    <a:moveTo>
                      <a:pt x="210160" y="63840"/>
                    </a:moveTo>
                    <a:cubicBezTo>
                      <a:pt x="116967" y="-30304"/>
                      <a:pt x="-30431" y="109485"/>
                      <a:pt x="61812" y="207434"/>
                    </a:cubicBezTo>
                    <a:cubicBezTo>
                      <a:pt x="157858" y="308234"/>
                      <a:pt x="305255" y="160837"/>
                      <a:pt x="210160" y="63840"/>
                    </a:cubicBezTo>
                    <a:close/>
                    <a:moveTo>
                      <a:pt x="818769" y="63840"/>
                    </a:moveTo>
                    <a:cubicBezTo>
                      <a:pt x="723674" y="160837"/>
                      <a:pt x="871071" y="308234"/>
                      <a:pt x="967118" y="207434"/>
                    </a:cubicBezTo>
                    <a:cubicBezTo>
                      <a:pt x="1059360" y="110436"/>
                      <a:pt x="911962" y="-30304"/>
                      <a:pt x="818769" y="63840"/>
                    </a:cubicBezTo>
                    <a:close/>
                    <a:moveTo>
                      <a:pt x="669470" y="573550"/>
                    </a:moveTo>
                    <a:lnTo>
                      <a:pt x="669470" y="823650"/>
                    </a:lnTo>
                    <a:lnTo>
                      <a:pt x="754104" y="823650"/>
                    </a:lnTo>
                    <a:lnTo>
                      <a:pt x="754104" y="635362"/>
                    </a:lnTo>
                    <a:cubicBezTo>
                      <a:pt x="754104" y="630607"/>
                      <a:pt x="760761" y="619195"/>
                      <a:pt x="767418" y="618244"/>
                    </a:cubicBezTo>
                    <a:cubicBezTo>
                      <a:pt x="823524" y="614441"/>
                      <a:pt x="884385" y="622999"/>
                      <a:pt x="940491" y="618244"/>
                    </a:cubicBezTo>
                    <a:cubicBezTo>
                      <a:pt x="996597" y="613490"/>
                      <a:pt x="992793" y="599225"/>
                      <a:pt x="995646" y="566893"/>
                    </a:cubicBezTo>
                    <a:cubicBezTo>
                      <a:pt x="1002303" y="488915"/>
                      <a:pt x="990891" y="402379"/>
                      <a:pt x="995646" y="323449"/>
                    </a:cubicBezTo>
                    <a:cubicBezTo>
                      <a:pt x="993744" y="297774"/>
                      <a:pt x="975676" y="278755"/>
                      <a:pt x="950000" y="274000"/>
                    </a:cubicBezTo>
                    <a:lnTo>
                      <a:pt x="700851" y="274000"/>
                    </a:lnTo>
                    <a:cubicBezTo>
                      <a:pt x="700851" y="274000"/>
                      <a:pt x="689440" y="267343"/>
                      <a:pt x="689440" y="267343"/>
                    </a:cubicBezTo>
                    <a:lnTo>
                      <a:pt x="585786" y="163690"/>
                    </a:lnTo>
                    <a:cubicBezTo>
                      <a:pt x="583884" y="161788"/>
                      <a:pt x="582933" y="161788"/>
                      <a:pt x="581031" y="162739"/>
                    </a:cubicBezTo>
                    <a:cubicBezTo>
                      <a:pt x="570571" y="168444"/>
                      <a:pt x="550601" y="196973"/>
                      <a:pt x="539189" y="205531"/>
                    </a:cubicBezTo>
                    <a:lnTo>
                      <a:pt x="676126" y="342468"/>
                    </a:lnTo>
                    <a:lnTo>
                      <a:pt x="823524" y="342468"/>
                    </a:lnTo>
                    <a:cubicBezTo>
                      <a:pt x="832082" y="344370"/>
                      <a:pt x="838739" y="348174"/>
                      <a:pt x="840641" y="356733"/>
                    </a:cubicBezTo>
                    <a:cubicBezTo>
                      <a:pt x="837788" y="407133"/>
                      <a:pt x="845396" y="464190"/>
                      <a:pt x="840641" y="513640"/>
                    </a:cubicBezTo>
                    <a:cubicBezTo>
                      <a:pt x="835886" y="563089"/>
                      <a:pt x="833984" y="531708"/>
                      <a:pt x="821622" y="532659"/>
                    </a:cubicBezTo>
                    <a:cubicBezTo>
                      <a:pt x="777878" y="537413"/>
                      <a:pt x="678979" y="511738"/>
                      <a:pt x="669470" y="573550"/>
                    </a:cubicBezTo>
                    <a:close/>
                    <a:moveTo>
                      <a:pt x="275776" y="635362"/>
                    </a:moveTo>
                    <a:lnTo>
                      <a:pt x="275776" y="823650"/>
                    </a:lnTo>
                    <a:lnTo>
                      <a:pt x="360410" y="823650"/>
                    </a:lnTo>
                    <a:lnTo>
                      <a:pt x="360410" y="573550"/>
                    </a:lnTo>
                    <a:cubicBezTo>
                      <a:pt x="360410" y="573550"/>
                      <a:pt x="355656" y="561187"/>
                      <a:pt x="354705" y="559285"/>
                    </a:cubicBezTo>
                    <a:cubicBezTo>
                      <a:pt x="348048" y="546923"/>
                      <a:pt x="332833" y="535512"/>
                      <a:pt x="318569" y="532659"/>
                    </a:cubicBezTo>
                    <a:cubicBezTo>
                      <a:pt x="270070" y="525051"/>
                      <a:pt x="206357" y="537413"/>
                      <a:pt x="155956" y="532659"/>
                    </a:cubicBezTo>
                    <a:cubicBezTo>
                      <a:pt x="105556" y="527904"/>
                      <a:pt x="136937" y="526002"/>
                      <a:pt x="136937" y="515542"/>
                    </a:cubicBezTo>
                    <a:lnTo>
                      <a:pt x="136937" y="361487"/>
                    </a:lnTo>
                    <a:lnTo>
                      <a:pt x="171171" y="361487"/>
                    </a:lnTo>
                    <a:lnTo>
                      <a:pt x="171171" y="498424"/>
                    </a:lnTo>
                    <a:lnTo>
                      <a:pt x="394645" y="498424"/>
                    </a:lnTo>
                    <a:lnTo>
                      <a:pt x="394645" y="429956"/>
                    </a:lnTo>
                    <a:lnTo>
                      <a:pt x="256757" y="429956"/>
                    </a:lnTo>
                    <a:cubicBezTo>
                      <a:pt x="248198" y="429956"/>
                      <a:pt x="242493" y="421398"/>
                      <a:pt x="240591" y="413790"/>
                    </a:cubicBezTo>
                    <a:cubicBezTo>
                      <a:pt x="231081" y="369095"/>
                      <a:pt x="263414" y="281608"/>
                      <a:pt x="192092" y="274951"/>
                    </a:cubicBezTo>
                    <a:cubicBezTo>
                      <a:pt x="120771" y="268294"/>
                      <a:pt x="105556" y="272098"/>
                      <a:pt x="79880" y="274951"/>
                    </a:cubicBezTo>
                    <a:cubicBezTo>
                      <a:pt x="54204" y="277804"/>
                      <a:pt x="37087" y="298725"/>
                      <a:pt x="34234" y="322498"/>
                    </a:cubicBezTo>
                    <a:cubicBezTo>
                      <a:pt x="26627" y="400476"/>
                      <a:pt x="39940" y="490817"/>
                      <a:pt x="34234" y="569746"/>
                    </a:cubicBezTo>
                    <a:cubicBezTo>
                      <a:pt x="38038" y="602078"/>
                      <a:pt x="59910" y="616343"/>
                      <a:pt x="91291" y="619195"/>
                    </a:cubicBezTo>
                    <a:cubicBezTo>
                      <a:pt x="146446" y="622999"/>
                      <a:pt x="206357" y="616343"/>
                      <a:pt x="262463" y="619195"/>
                    </a:cubicBezTo>
                    <a:cubicBezTo>
                      <a:pt x="269119" y="620146"/>
                      <a:pt x="274825" y="630607"/>
                      <a:pt x="275776" y="636312"/>
                    </a:cubicBezTo>
                    <a:close/>
                  </a:path>
                </a:pathLst>
              </a:custGeom>
              <a:grpFill/>
              <a:ln w="9502" cap="flat">
                <a:noFill/>
                <a:prstDash val="solid"/>
                <a:miter/>
              </a:ln>
            </p:spPr>
            <p:txBody>
              <a:bodyPr rtlCol="0" anchor="ctr"/>
              <a:lstStyle/>
              <a:p>
                <a:endParaRPr lang="de-DE" dirty="0"/>
              </a:p>
            </p:txBody>
          </p:sp>
          <p:sp>
            <p:nvSpPr>
              <p:cNvPr id="21" name="Freeform 57">
                <a:extLst>
                  <a:ext uri="{FF2B5EF4-FFF2-40B4-BE49-F238E27FC236}">
                    <a16:creationId xmlns:a16="http://schemas.microsoft.com/office/drawing/2014/main" id="{F506429D-685F-0062-3594-970ED94AC71E}"/>
                  </a:ext>
                </a:extLst>
              </p:cNvPr>
              <p:cNvSpPr/>
              <p:nvPr/>
            </p:nvSpPr>
            <p:spPr>
              <a:xfrm>
                <a:off x="6027918" y="2862443"/>
                <a:ext cx="449884" cy="361328"/>
              </a:xfrm>
              <a:custGeom>
                <a:avLst/>
                <a:gdLst>
                  <a:gd name="connsiteX0" fmla="*/ 405903 w 449884"/>
                  <a:gd name="connsiteY0" fmla="*/ 0 h 361328"/>
                  <a:gd name="connsiteX1" fmla="*/ 447745 w 449884"/>
                  <a:gd name="connsiteY1" fmla="*/ 45646 h 361328"/>
                  <a:gd name="connsiteX2" fmla="*/ 447745 w 449884"/>
                  <a:gd name="connsiteY2" fmla="*/ 192092 h 361328"/>
                  <a:gd name="connsiteX3" fmla="*/ 404952 w 449884"/>
                  <a:gd name="connsiteY3" fmla="*/ 239640 h 361328"/>
                  <a:gd name="connsiteX4" fmla="*/ 216664 w 449884"/>
                  <a:gd name="connsiteY4" fmla="*/ 239640 h 361328"/>
                  <a:gd name="connsiteX5" fmla="*/ 98746 w 449884"/>
                  <a:gd name="connsiteY5" fmla="*/ 357558 h 361328"/>
                  <a:gd name="connsiteX6" fmla="*/ 70217 w 449884"/>
                  <a:gd name="connsiteY6" fmla="*/ 348048 h 361328"/>
                  <a:gd name="connsiteX7" fmla="*/ 70217 w 449884"/>
                  <a:gd name="connsiteY7" fmla="*/ 240591 h 361328"/>
                  <a:gd name="connsiteX8" fmla="*/ 40738 w 449884"/>
                  <a:gd name="connsiteY8" fmla="*/ 240591 h 361328"/>
                  <a:gd name="connsiteX9" fmla="*/ 1749 w 449884"/>
                  <a:gd name="connsiteY9" fmla="*/ 196847 h 361328"/>
                  <a:gd name="connsiteX10" fmla="*/ 1749 w 449884"/>
                  <a:gd name="connsiteY10" fmla="*/ 50400 h 361328"/>
                  <a:gd name="connsiteX11" fmla="*/ 43591 w 449884"/>
                  <a:gd name="connsiteY11" fmla="*/ 951 h 361328"/>
                  <a:gd name="connsiteX12" fmla="*/ 405903 w 449884"/>
                  <a:gd name="connsiteY12" fmla="*/ 951 h 361328"/>
                  <a:gd name="connsiteX13" fmla="*/ 103501 w 449884"/>
                  <a:gd name="connsiteY13" fmla="*/ 217768 h 361328"/>
                  <a:gd name="connsiteX14" fmla="*/ 103501 w 449884"/>
                  <a:gd name="connsiteY14" fmla="*/ 299550 h 361328"/>
                  <a:gd name="connsiteX15" fmla="*/ 109206 w 449884"/>
                  <a:gd name="connsiteY15" fmla="*/ 296697 h 361328"/>
                  <a:gd name="connsiteX16" fmla="*/ 193841 w 449884"/>
                  <a:gd name="connsiteY16" fmla="*/ 212062 h 361328"/>
                  <a:gd name="connsiteX17" fmla="*/ 212860 w 449884"/>
                  <a:gd name="connsiteY17" fmla="*/ 205405 h 361328"/>
                  <a:gd name="connsiteX18" fmla="*/ 398296 w 449884"/>
                  <a:gd name="connsiteY18" fmla="*/ 205405 h 361328"/>
                  <a:gd name="connsiteX19" fmla="*/ 413511 w 449884"/>
                  <a:gd name="connsiteY19" fmla="*/ 186386 h 361328"/>
                  <a:gd name="connsiteX20" fmla="*/ 413511 w 449884"/>
                  <a:gd name="connsiteY20" fmla="*/ 53253 h 361328"/>
                  <a:gd name="connsiteX21" fmla="*/ 403050 w 449884"/>
                  <a:gd name="connsiteY21" fmla="*/ 36136 h 361328"/>
                  <a:gd name="connsiteX22" fmla="*/ 53100 w 449884"/>
                  <a:gd name="connsiteY22" fmla="*/ 34234 h 361328"/>
                  <a:gd name="connsiteX23" fmla="*/ 35983 w 449884"/>
                  <a:gd name="connsiteY23" fmla="*/ 51351 h 361328"/>
                  <a:gd name="connsiteX24" fmla="*/ 35983 w 449884"/>
                  <a:gd name="connsiteY24" fmla="*/ 191141 h 361328"/>
                  <a:gd name="connsiteX25" fmla="*/ 103501 w 449884"/>
                  <a:gd name="connsiteY25" fmla="*/ 217768 h 3613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449884" h="361328">
                    <a:moveTo>
                      <a:pt x="405903" y="0"/>
                    </a:moveTo>
                    <a:cubicBezTo>
                      <a:pt x="426824" y="6657"/>
                      <a:pt x="444892" y="22823"/>
                      <a:pt x="447745" y="45646"/>
                    </a:cubicBezTo>
                    <a:cubicBezTo>
                      <a:pt x="450598" y="68468"/>
                      <a:pt x="450598" y="160711"/>
                      <a:pt x="447745" y="192092"/>
                    </a:cubicBezTo>
                    <a:cubicBezTo>
                      <a:pt x="444892" y="223474"/>
                      <a:pt x="428726" y="235836"/>
                      <a:pt x="404952" y="239640"/>
                    </a:cubicBezTo>
                    <a:lnTo>
                      <a:pt x="216664" y="239640"/>
                    </a:lnTo>
                    <a:cubicBezTo>
                      <a:pt x="216664" y="239640"/>
                      <a:pt x="98746" y="357558"/>
                      <a:pt x="98746" y="357558"/>
                    </a:cubicBezTo>
                    <a:cubicBezTo>
                      <a:pt x="91138" y="367067"/>
                      <a:pt x="70217" y="356607"/>
                      <a:pt x="70217" y="348048"/>
                    </a:cubicBezTo>
                    <a:lnTo>
                      <a:pt x="70217" y="240591"/>
                    </a:lnTo>
                    <a:lnTo>
                      <a:pt x="40738" y="240591"/>
                    </a:lnTo>
                    <a:cubicBezTo>
                      <a:pt x="25523" y="240591"/>
                      <a:pt x="1749" y="212062"/>
                      <a:pt x="1749" y="196847"/>
                    </a:cubicBezTo>
                    <a:cubicBezTo>
                      <a:pt x="3651" y="150250"/>
                      <a:pt x="-3006" y="96997"/>
                      <a:pt x="1749" y="50400"/>
                    </a:cubicBezTo>
                    <a:cubicBezTo>
                      <a:pt x="3651" y="24725"/>
                      <a:pt x="20768" y="8559"/>
                      <a:pt x="43591" y="951"/>
                    </a:cubicBezTo>
                    <a:lnTo>
                      <a:pt x="405903" y="951"/>
                    </a:lnTo>
                    <a:close/>
                    <a:moveTo>
                      <a:pt x="103501" y="217768"/>
                    </a:moveTo>
                    <a:lnTo>
                      <a:pt x="103501" y="299550"/>
                    </a:lnTo>
                    <a:cubicBezTo>
                      <a:pt x="107304" y="299550"/>
                      <a:pt x="107304" y="297648"/>
                      <a:pt x="109206" y="296697"/>
                    </a:cubicBezTo>
                    <a:cubicBezTo>
                      <a:pt x="137735" y="274825"/>
                      <a:pt x="165313" y="232983"/>
                      <a:pt x="193841" y="212062"/>
                    </a:cubicBezTo>
                    <a:cubicBezTo>
                      <a:pt x="222370" y="191141"/>
                      <a:pt x="204302" y="205405"/>
                      <a:pt x="212860" y="205405"/>
                    </a:cubicBezTo>
                    <a:cubicBezTo>
                      <a:pt x="271819" y="200651"/>
                      <a:pt x="338386" y="209209"/>
                      <a:pt x="398296" y="205405"/>
                    </a:cubicBezTo>
                    <a:cubicBezTo>
                      <a:pt x="408756" y="203504"/>
                      <a:pt x="412560" y="196847"/>
                      <a:pt x="413511" y="186386"/>
                    </a:cubicBezTo>
                    <a:cubicBezTo>
                      <a:pt x="416364" y="155005"/>
                      <a:pt x="417315" y="83684"/>
                      <a:pt x="413511" y="53253"/>
                    </a:cubicBezTo>
                    <a:cubicBezTo>
                      <a:pt x="409707" y="22823"/>
                      <a:pt x="410658" y="38989"/>
                      <a:pt x="403050" y="36136"/>
                    </a:cubicBezTo>
                    <a:lnTo>
                      <a:pt x="53100" y="34234"/>
                    </a:lnTo>
                    <a:cubicBezTo>
                      <a:pt x="42640" y="36136"/>
                      <a:pt x="37885" y="40891"/>
                      <a:pt x="35983" y="51351"/>
                    </a:cubicBezTo>
                    <a:cubicBezTo>
                      <a:pt x="30278" y="93193"/>
                      <a:pt x="39787" y="148348"/>
                      <a:pt x="35983" y="191141"/>
                    </a:cubicBezTo>
                    <a:cubicBezTo>
                      <a:pt x="40738" y="219670"/>
                      <a:pt x="97795" y="191141"/>
                      <a:pt x="103501" y="217768"/>
                    </a:cubicBezTo>
                    <a:close/>
                  </a:path>
                </a:pathLst>
              </a:custGeom>
              <a:grpFill/>
              <a:ln w="9502" cap="flat">
                <a:noFill/>
                <a:prstDash val="solid"/>
                <a:miter/>
              </a:ln>
            </p:spPr>
            <p:txBody>
              <a:bodyPr rtlCol="0" anchor="ctr"/>
              <a:lstStyle/>
              <a:p>
                <a:endParaRPr lang="de-DE" dirty="0"/>
              </a:p>
            </p:txBody>
          </p:sp>
          <p:sp>
            <p:nvSpPr>
              <p:cNvPr id="22" name="Freeform 58">
                <a:extLst>
                  <a:ext uri="{FF2B5EF4-FFF2-40B4-BE49-F238E27FC236}">
                    <a16:creationId xmlns:a16="http://schemas.microsoft.com/office/drawing/2014/main" id="{A4C63520-9C7D-F3FC-A950-B9834F6B1FCA}"/>
                  </a:ext>
                </a:extLst>
              </p:cNvPr>
              <p:cNvSpPr/>
              <p:nvPr/>
            </p:nvSpPr>
            <p:spPr>
              <a:xfrm>
                <a:off x="6097184" y="2999380"/>
                <a:ext cx="310010" cy="34234"/>
              </a:xfrm>
              <a:custGeom>
                <a:avLst/>
                <a:gdLst>
                  <a:gd name="connsiteX0" fmla="*/ 0 w 310010"/>
                  <a:gd name="connsiteY0" fmla="*/ 0 h 34234"/>
                  <a:gd name="connsiteX1" fmla="*/ 310010 w 310010"/>
                  <a:gd name="connsiteY1" fmla="*/ 0 h 34234"/>
                  <a:gd name="connsiteX2" fmla="*/ 310010 w 310010"/>
                  <a:gd name="connsiteY2" fmla="*/ 34234 h 34234"/>
                  <a:gd name="connsiteX3" fmla="*/ 0 w 310010"/>
                  <a:gd name="connsiteY3" fmla="*/ 34234 h 34234"/>
                </a:gdLst>
                <a:ahLst/>
                <a:cxnLst>
                  <a:cxn ang="0">
                    <a:pos x="connsiteX0" y="connsiteY0"/>
                  </a:cxn>
                  <a:cxn ang="0">
                    <a:pos x="connsiteX1" y="connsiteY1"/>
                  </a:cxn>
                  <a:cxn ang="0">
                    <a:pos x="connsiteX2" y="connsiteY2"/>
                  </a:cxn>
                  <a:cxn ang="0">
                    <a:pos x="connsiteX3" y="connsiteY3"/>
                  </a:cxn>
                </a:cxnLst>
                <a:rect l="l" t="t" r="r" b="b"/>
                <a:pathLst>
                  <a:path w="310010" h="34234">
                    <a:moveTo>
                      <a:pt x="0" y="0"/>
                    </a:moveTo>
                    <a:lnTo>
                      <a:pt x="310010" y="0"/>
                    </a:lnTo>
                    <a:lnTo>
                      <a:pt x="310010" y="34234"/>
                    </a:lnTo>
                    <a:lnTo>
                      <a:pt x="0" y="34234"/>
                    </a:lnTo>
                    <a:close/>
                  </a:path>
                </a:pathLst>
              </a:custGeom>
              <a:grpFill/>
              <a:ln w="9502" cap="flat">
                <a:noFill/>
                <a:prstDash val="solid"/>
                <a:miter/>
              </a:ln>
            </p:spPr>
            <p:txBody>
              <a:bodyPr rtlCol="0" anchor="ctr"/>
              <a:lstStyle/>
              <a:p>
                <a:endParaRPr lang="de-DE" dirty="0"/>
              </a:p>
            </p:txBody>
          </p:sp>
          <p:sp>
            <p:nvSpPr>
              <p:cNvPr id="23" name="Freeform 59">
                <a:extLst>
                  <a:ext uri="{FF2B5EF4-FFF2-40B4-BE49-F238E27FC236}">
                    <a16:creationId xmlns:a16="http://schemas.microsoft.com/office/drawing/2014/main" id="{A6EDBEC5-2DBF-2E54-9F41-1198B19EEC88}"/>
                  </a:ext>
                </a:extLst>
              </p:cNvPr>
              <p:cNvSpPr/>
              <p:nvPr/>
            </p:nvSpPr>
            <p:spPr>
              <a:xfrm>
                <a:off x="6234121" y="2930912"/>
                <a:ext cx="173072" cy="34234"/>
              </a:xfrm>
              <a:custGeom>
                <a:avLst/>
                <a:gdLst>
                  <a:gd name="connsiteX0" fmla="*/ 173073 w 173072"/>
                  <a:gd name="connsiteY0" fmla="*/ 0 h 34234"/>
                  <a:gd name="connsiteX1" fmla="*/ 173073 w 173072"/>
                  <a:gd name="connsiteY1" fmla="*/ 34234 h 34234"/>
                  <a:gd name="connsiteX2" fmla="*/ 0 w 173072"/>
                  <a:gd name="connsiteY2" fmla="*/ 34234 h 34234"/>
                  <a:gd name="connsiteX3" fmla="*/ 0 w 173072"/>
                  <a:gd name="connsiteY3" fmla="*/ 2853 h 34234"/>
                  <a:gd name="connsiteX4" fmla="*/ 2853 w 173072"/>
                  <a:gd name="connsiteY4" fmla="*/ 0 h 34234"/>
                  <a:gd name="connsiteX5" fmla="*/ 173073 w 173072"/>
                  <a:gd name="connsiteY5" fmla="*/ 0 h 342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3072" h="34234">
                    <a:moveTo>
                      <a:pt x="173073" y="0"/>
                    </a:moveTo>
                    <a:lnTo>
                      <a:pt x="173073" y="34234"/>
                    </a:lnTo>
                    <a:lnTo>
                      <a:pt x="0" y="34234"/>
                    </a:lnTo>
                    <a:lnTo>
                      <a:pt x="0" y="2853"/>
                    </a:lnTo>
                    <a:lnTo>
                      <a:pt x="2853" y="0"/>
                    </a:lnTo>
                    <a:lnTo>
                      <a:pt x="173073" y="0"/>
                    </a:lnTo>
                    <a:close/>
                  </a:path>
                </a:pathLst>
              </a:custGeom>
              <a:grpFill/>
              <a:ln w="9502" cap="flat">
                <a:noFill/>
                <a:prstDash val="solid"/>
                <a:miter/>
              </a:ln>
            </p:spPr>
            <p:txBody>
              <a:bodyPr rtlCol="0" anchor="ctr"/>
              <a:lstStyle/>
              <a:p>
                <a:endParaRPr lang="de-DE" dirty="0"/>
              </a:p>
            </p:txBody>
          </p:sp>
          <p:sp>
            <p:nvSpPr>
              <p:cNvPr id="24" name="Freeform 60">
                <a:extLst>
                  <a:ext uri="{FF2B5EF4-FFF2-40B4-BE49-F238E27FC236}">
                    <a16:creationId xmlns:a16="http://schemas.microsoft.com/office/drawing/2014/main" id="{29C4D2ED-0BD9-9CB4-CE77-AC525B9BA941}"/>
                  </a:ext>
                </a:extLst>
              </p:cNvPr>
              <p:cNvSpPr/>
              <p:nvPr/>
            </p:nvSpPr>
            <p:spPr>
              <a:xfrm>
                <a:off x="6097184" y="2930912"/>
                <a:ext cx="102702" cy="34234"/>
              </a:xfrm>
              <a:custGeom>
                <a:avLst/>
                <a:gdLst>
                  <a:gd name="connsiteX0" fmla="*/ 0 w 102702"/>
                  <a:gd name="connsiteY0" fmla="*/ 0 h 34234"/>
                  <a:gd name="connsiteX1" fmla="*/ 102703 w 102702"/>
                  <a:gd name="connsiteY1" fmla="*/ 0 h 34234"/>
                  <a:gd name="connsiteX2" fmla="*/ 102703 w 102702"/>
                  <a:gd name="connsiteY2" fmla="*/ 34234 h 34234"/>
                  <a:gd name="connsiteX3" fmla="*/ 0 w 102702"/>
                  <a:gd name="connsiteY3" fmla="*/ 34234 h 34234"/>
                </a:gdLst>
                <a:ahLst/>
                <a:cxnLst>
                  <a:cxn ang="0">
                    <a:pos x="connsiteX0" y="connsiteY0"/>
                  </a:cxn>
                  <a:cxn ang="0">
                    <a:pos x="connsiteX1" y="connsiteY1"/>
                  </a:cxn>
                  <a:cxn ang="0">
                    <a:pos x="connsiteX2" y="connsiteY2"/>
                  </a:cxn>
                  <a:cxn ang="0">
                    <a:pos x="connsiteX3" y="connsiteY3"/>
                  </a:cxn>
                </a:cxnLst>
                <a:rect l="l" t="t" r="r" b="b"/>
                <a:pathLst>
                  <a:path w="102702" h="34234">
                    <a:moveTo>
                      <a:pt x="0" y="0"/>
                    </a:moveTo>
                    <a:lnTo>
                      <a:pt x="102703" y="0"/>
                    </a:lnTo>
                    <a:lnTo>
                      <a:pt x="102703" y="34234"/>
                    </a:lnTo>
                    <a:lnTo>
                      <a:pt x="0" y="34234"/>
                    </a:lnTo>
                    <a:close/>
                  </a:path>
                </a:pathLst>
              </a:custGeom>
              <a:grpFill/>
              <a:ln w="9502" cap="flat">
                <a:noFill/>
                <a:prstDash val="solid"/>
                <a:miter/>
              </a:ln>
            </p:spPr>
            <p:txBody>
              <a:bodyPr rtlCol="0" anchor="ctr"/>
              <a:lstStyle/>
              <a:p>
                <a:endParaRPr lang="de-DE" dirty="0"/>
              </a:p>
            </p:txBody>
          </p:sp>
        </p:grpSp>
      </p:grpSp>
    </p:spTree>
    <p:extLst>
      <p:ext uri="{BB962C8B-B14F-4D97-AF65-F5344CB8AC3E}">
        <p14:creationId xmlns:p14="http://schemas.microsoft.com/office/powerpoint/2010/main" val="232095144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007CB6-7135-2EE6-397B-C8D238F45C9B}"/>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63E830E5-7C54-E919-046C-7C4CE54E6ED4}"/>
              </a:ext>
            </a:extLst>
          </p:cNvPr>
          <p:cNvSpPr>
            <a:spLocks noGrp="1"/>
          </p:cNvSpPr>
          <p:nvPr>
            <p:ph type="body" sz="quarter" idx="49"/>
          </p:nvPr>
        </p:nvSpPr>
        <p:spPr/>
        <p:txBody>
          <a:bodyPr/>
          <a:lstStyle/>
          <a:p>
            <a:endParaRPr lang="de-DE"/>
          </a:p>
        </p:txBody>
      </p:sp>
      <p:sp>
        <p:nvSpPr>
          <p:cNvPr id="3" name="Text Placeholder 2">
            <a:extLst>
              <a:ext uri="{FF2B5EF4-FFF2-40B4-BE49-F238E27FC236}">
                <a16:creationId xmlns:a16="http://schemas.microsoft.com/office/drawing/2014/main" id="{AB828968-7432-4520-B69A-F105E427B0DF}"/>
              </a:ext>
            </a:extLst>
          </p:cNvPr>
          <p:cNvSpPr>
            <a:spLocks noGrp="1"/>
          </p:cNvSpPr>
          <p:nvPr>
            <p:ph type="body" sz="quarter" idx="50"/>
          </p:nvPr>
        </p:nvSpPr>
        <p:spPr/>
        <p:txBody>
          <a:bodyPr/>
          <a:lstStyle/>
          <a:p>
            <a:endParaRPr lang="de-DE"/>
          </a:p>
        </p:txBody>
      </p:sp>
      <p:sp>
        <p:nvSpPr>
          <p:cNvPr id="4" name="Text Placeholder 3">
            <a:extLst>
              <a:ext uri="{FF2B5EF4-FFF2-40B4-BE49-F238E27FC236}">
                <a16:creationId xmlns:a16="http://schemas.microsoft.com/office/drawing/2014/main" id="{3EC63F53-A268-E767-5601-1A34457F55F0}"/>
              </a:ext>
            </a:extLst>
          </p:cNvPr>
          <p:cNvSpPr>
            <a:spLocks noGrp="1"/>
          </p:cNvSpPr>
          <p:nvPr>
            <p:ph type="body" sz="quarter" idx="61"/>
          </p:nvPr>
        </p:nvSpPr>
        <p:spPr>
          <a:xfrm>
            <a:off x="1704812" y="1068038"/>
            <a:ext cx="5284924" cy="722656"/>
          </a:xfrm>
        </p:spPr>
        <p:txBody>
          <a:bodyPr/>
          <a:lstStyle/>
          <a:p>
            <a:r>
              <a:rPr lang="de-DE" dirty="0"/>
              <a:t>Zinseszins: Warum Zeit wichtig ist</a:t>
            </a:r>
            <a:endParaRPr lang="de-DE" dirty="0"/>
          </a:p>
        </p:txBody>
      </p:sp>
      <mc:AlternateContent xmlns:mc="http://schemas.openxmlformats.org/markup-compatibility/2006" xmlns:a14="http://schemas.microsoft.com/office/drawing/2010/main">
        <mc:Choice Requires="a14">
          <p:sp>
            <p:nvSpPr>
              <p:cNvPr id="5" name="Text Placeholder 4">
                <a:extLst>
                  <a:ext uri="{FF2B5EF4-FFF2-40B4-BE49-F238E27FC236}">
                    <a16:creationId xmlns:a16="http://schemas.microsoft.com/office/drawing/2014/main" id="{5A05DBEB-9B2C-B26C-834B-991D087609A3}"/>
                  </a:ext>
                </a:extLst>
              </p:cNvPr>
              <p:cNvSpPr>
                <a:spLocks noGrp="1"/>
              </p:cNvSpPr>
              <p:nvPr>
                <p:ph type="body" sz="quarter" idx="64"/>
              </p:nvPr>
            </p:nvSpPr>
            <p:spPr>
              <a:xfrm>
                <a:off x="1704812" y="2291731"/>
                <a:ext cx="5238428" cy="8400082"/>
              </a:xfrm>
            </p:spPr>
            <p:txBody>
              <a:bodyPr/>
              <a:lstStyle/>
              <a:p>
                <a:pPr marL="0" indent="0">
                  <a:lnSpc>
                    <a:spcPts val="1137"/>
                  </a:lnSpc>
                  <a:buNone/>
                </a:pPr>
                <a:r>
                  <a:rPr lang="de-DE" dirty="0" sz="1025"/>
                  <a:t>Ein sehr wichtiger Aspekt beim Sparen wie beim Investieren ist der </a:t>
                </a:r>
                <a:r>
                  <a:rPr lang="de-DE" b="1" dirty="0" sz="1025"/>
                  <a:t>Zinseszinseffekt</a:t>
                </a:r>
                <a:r>
                  <a:rPr lang="de-DE" dirty="0" sz="1025"/>
                  <a:t>.</a:t>
                </a:r>
              </a:p>
              <a:p>
                <a:pPr marL="0" indent="0">
                  <a:lnSpc>
                    <a:spcPts val="1312"/>
                  </a:lnSpc>
                  <a:buNone/>
                </a:pPr>
                <a:endParaRPr lang="de-DE" b="1" dirty="0" sz="1100"/>
              </a:p>
              <a:p>
                <a:pPr marL="0" indent="0">
                  <a:lnSpc>
                    <a:spcPts val="1137"/>
                  </a:lnSpc>
                  <a:buNone/>
                </a:pPr>
                <a:r>
                  <a:rPr lang="de-DE" b="1" dirty="0" sz="1025"/>
                  <a:t>Zinseszins</a:t>
                </a:r>
                <a:r>
                  <a:rPr lang="de-DE" dirty="0" sz="1025"/>
                  <a:t> bedeutet, dass Sie nicht nur auf Ihr gespartes Geld Zinsen erhalten, sondern auch auf die zuvor erhaltenen Zinsen. Ganz einfach gesagt: </a:t>
                </a:r>
                <a:r>
                  <a:rPr lang="de-DE" b="1" dirty="0" sz="1025"/>
                  <a:t>Ihr Geld beginnt, Geld zu verdienen</a:t>
                </a:r>
                <a:r>
                  <a:rPr lang="de-DE" dirty="0" sz="1025"/>
                  <a:t>.</a:t>
                </a:r>
              </a:p>
              <a:p>
                <a:pPr marL="0" indent="0">
                  <a:lnSpc>
                    <a:spcPts val="1403"/>
                  </a:lnSpc>
                  <a:buNone/>
                </a:pPr>
                <a:endParaRPr lang="de-DE" dirty="0" sz="1175"/>
              </a:p>
              <a:p>
                <a:pPr marL="0" indent="0">
                  <a:lnSpc>
                    <a:spcPts val="1137"/>
                  </a:lnSpc>
                  <a:buNone/>
                </a:pPr>
                <a:r>
                  <a:rPr lang="de-DE" dirty="0" sz="1025"/>
                  <a:t>Das ist ein Grund, warum es so wirkungsvoll sein kann, früh anzufangen (auch mit kleinen Beträgen). Selbst wenn Sie nur wenig sparen, lässt die Zeit den Anteil „Zinsen auf Zinsen“ wachsen. </a:t>
                </a:r>
              </a:p>
              <a:p>
                <a:pPr marL="0" indent="0">
                  <a:lnSpc>
                    <a:spcPts val="1495"/>
                  </a:lnSpc>
                  <a:buNone/>
                </a:pPr>
                <a:endParaRPr lang="de-DE" dirty="0" sz="1250"/>
              </a:p>
              <a:p>
                <a:pPr marL="0" indent="0">
                  <a:lnSpc>
                    <a:spcPts val="1137"/>
                  </a:lnSpc>
                  <a:buNone/>
                </a:pPr>
                <a:r>
                  <a:rPr lang="de-DE" dirty="0" sz="1025">
                    <a:solidFill>
                      <a:srgbClr val="D38CBC"/>
                    </a:solidFill>
                  </a:rPr>
                  <a:t>Bitte beachten Sie: Zinssätze und Anlagerenditen können sich ändern, und es kann zu Verlusten kommen. Das folgende Beispiel dient nur der Veranschaulichung und Lernzwecken.</a:t>
                </a:r>
              </a:p>
              <a:p>
                <a:pPr marL="0" indent="0">
                  <a:lnSpc>
                    <a:spcPts val="1403"/>
                  </a:lnSpc>
                  <a:buNone/>
                </a:pPr>
                <a:endParaRPr lang="de-DE" b="1" dirty="0" sz="1175"/>
              </a:p>
              <a:p>
                <a:pPr marL="0" indent="0">
                  <a:lnSpc>
                    <a:spcPts val="1137"/>
                  </a:lnSpc>
                  <a:buNone/>
                </a:pPr>
                <a:r>
                  <a:rPr lang="de-DE" b="1" dirty="0" sz="1025"/>
                  <a:t>Einfaches Beispiel zur Veranschaulichung:</a:t>
                </a:r>
                <a:br>
                  <a:rPr lang="de-DE" dirty="0" sz="1025"/>
                </a:br>
                <a:r>
                  <a:rPr lang="de-DE" dirty="0" sz="1025"/>
                  <a:t>Angenommen, Sie sparen </a:t>
                </a:r>
                <a:r>
                  <a:rPr lang="de-DE" b="1" dirty="0" sz="1025"/>
                  <a:t>500 € pro Jahr</a:t>
                </a:r>
                <a:r>
                  <a:rPr lang="de-DE" dirty="0" sz="1025"/>
                  <a:t> und erhalten </a:t>
                </a:r>
                <a:r>
                  <a:rPr lang="de-DE" b="1" dirty="0" sz="1025"/>
                  <a:t>5 % Zinsen pro Jahr</a:t>
                </a:r>
                <a:r>
                  <a:rPr lang="de-DE" dirty="0" sz="1025"/>
                  <a:t>.</a:t>
                </a:r>
                <a:br>
                  <a:rPr lang="de-DE" dirty="0" sz="1025"/>
                </a:br>
                <a:r>
                  <a:rPr lang="de-DE" dirty="0" sz="1025"/>
                  <a:t>Die Tabelle zeigt die jährlichen Zinsen und wie viel davon auf den </a:t>
                </a:r>
                <a:r>
                  <a:rPr lang="de-DE" b="1" dirty="0" sz="1025"/>
                  <a:t>Zinseszins</a:t>
                </a:r>
                <a:r>
                  <a:rPr lang="de-DE" dirty="0" sz="1025"/>
                  <a:t> (Zinsen auf frühere Zinsen) entfällt.</a:t>
                </a:r>
              </a:p>
              <a:p>
                <a:pPr marL="0" indent="0">
                  <a:lnSpc>
                    <a:spcPts val="1586"/>
                  </a:lnSpc>
                  <a:buNone/>
                </a:pPr>
                <a:endParaRPr lang="de-DE" dirty="0" sz="1325"/>
              </a:p>
              <a:p>
                <a:pPr marL="0" indent="0">
                  <a:lnSpc>
                    <a:spcPts val="1220"/>
                  </a:lnSpc>
                  <a:buNone/>
                </a:pPr>
                <a:endParaRPr lang="de-DE" dirty="0" sz="1025"/>
              </a:p>
              <a:p>
                <a:pPr marL="0" indent="0">
                  <a:lnSpc>
                    <a:spcPts val="1220"/>
                  </a:lnSpc>
                  <a:buNone/>
                </a:pPr>
                <a:endParaRPr lang="de-DE" dirty="0" sz="1025"/>
              </a:p>
              <a:p>
                <a:pPr marL="0" indent="0">
                  <a:lnSpc>
                    <a:spcPts val="1220"/>
                  </a:lnSpc>
                  <a:buNone/>
                </a:pPr>
                <a:endParaRPr lang="de-DE" dirty="0" sz="1025"/>
              </a:p>
              <a:p>
                <a:pPr marL="0" indent="0">
                  <a:lnSpc>
                    <a:spcPts val="1220"/>
                  </a:lnSpc>
                  <a:buNone/>
                </a:pPr>
                <a:endParaRPr lang="de-DE" dirty="0" sz="1025"/>
              </a:p>
              <a:p>
                <a:pPr marL="0" indent="0">
                  <a:lnSpc>
                    <a:spcPts val="1220"/>
                  </a:lnSpc>
                  <a:buNone/>
                </a:pPr>
                <a:endParaRPr lang="de-DE" dirty="0" sz="1025"/>
              </a:p>
              <a:p>
                <a:pPr marL="0" indent="0">
                  <a:lnSpc>
                    <a:spcPts val="1220"/>
                  </a:lnSpc>
                  <a:buNone/>
                </a:pPr>
                <a:endParaRPr lang="de-DE" dirty="0" sz="1025"/>
              </a:p>
              <a:p>
                <a:pPr marL="0" indent="0">
                  <a:lnSpc>
                    <a:spcPts val="1220"/>
                  </a:lnSpc>
                  <a:buNone/>
                </a:pPr>
                <a:endParaRPr lang="de-DE" dirty="0" sz="1025"/>
              </a:p>
              <a:p>
                <a:pPr marL="0" indent="0">
                  <a:lnSpc>
                    <a:spcPts val="1220"/>
                  </a:lnSpc>
                  <a:buNone/>
                </a:pPr>
                <a:endParaRPr lang="de-DE" dirty="0" sz="1025"/>
              </a:p>
              <a:p>
                <a:pPr marL="0" indent="0">
                  <a:lnSpc>
                    <a:spcPts val="1220"/>
                  </a:lnSpc>
                  <a:buNone/>
                </a:pPr>
                <a:endParaRPr lang="de-DE" dirty="0" sz="1025"/>
              </a:p>
              <a:p>
                <a:pPr marL="0" indent="0">
                  <a:lnSpc>
                    <a:spcPts val="1220"/>
                  </a:lnSpc>
                  <a:buNone/>
                </a:pPr>
                <a:endParaRPr lang="de-DE" dirty="0" sz="1025"/>
              </a:p>
              <a:p>
                <a:pPr marL="0" indent="0">
                  <a:lnSpc>
                    <a:spcPts val="1220"/>
                  </a:lnSpc>
                  <a:buNone/>
                </a:pPr>
                <a:endParaRPr lang="de-DE" dirty="0" sz="1025"/>
              </a:p>
              <a:p>
                <a:pPr marL="0" indent="0">
                  <a:lnSpc>
                    <a:spcPts val="1220"/>
                  </a:lnSpc>
                  <a:buNone/>
                </a:pPr>
                <a:endParaRPr lang="de-DE" dirty="0" sz="1025"/>
              </a:p>
              <a:p>
                <a:pPr marL="0" indent="0">
                  <a:lnSpc>
                    <a:spcPts val="1220"/>
                  </a:lnSpc>
                  <a:buNone/>
                </a:pPr>
                <a:endParaRPr lang="de-DE" dirty="0" sz="1025"/>
              </a:p>
              <a:p>
                <a:pPr marL="0" indent="0">
                  <a:lnSpc>
                    <a:spcPts val="1220"/>
                  </a:lnSpc>
                  <a:buNone/>
                </a:pPr>
                <a:endParaRPr lang="de-DE" dirty="0" sz="1025"/>
              </a:p>
              <a:p>
                <a:pPr marL="0" indent="0">
                  <a:lnSpc>
                    <a:spcPts val="1220"/>
                  </a:lnSpc>
                  <a:buNone/>
                </a:pPr>
                <a:endParaRPr lang="de-DE" dirty="0" sz="1025"/>
              </a:p>
              <a:p>
                <a:pPr marL="0" indent="0">
                  <a:lnSpc>
                    <a:spcPts val="1220"/>
                  </a:lnSpc>
                  <a:buNone/>
                </a:pPr>
                <a:endParaRPr lang="de-DE" dirty="0" sz="1025"/>
              </a:p>
              <a:p>
                <a:pPr marL="0" indent="0">
                  <a:lnSpc>
                    <a:spcPts val="1220"/>
                  </a:lnSpc>
                  <a:buNone/>
                </a:pPr>
                <a:endParaRPr lang="de-DE" dirty="0" sz="1025"/>
              </a:p>
              <a:p>
                <a:pPr marL="0" indent="0">
                  <a:lnSpc>
                    <a:spcPts val="1220"/>
                  </a:lnSpc>
                  <a:buNone/>
                </a:pPr>
                <a:endParaRPr lang="de-DE" dirty="0" sz="1025"/>
              </a:p>
              <a:p>
                <a:pPr marL="0" indent="0">
                  <a:lnSpc>
                    <a:spcPts val="1220"/>
                  </a:lnSpc>
                  <a:buNone/>
                </a:pPr>
                <a:endParaRPr lang="de-DE" dirty="0" sz="1025"/>
              </a:p>
              <a:p>
                <a:pPr marL="0" indent="0">
                  <a:lnSpc>
                    <a:spcPts val="1137"/>
                  </a:lnSpc>
                  <a:buNone/>
                </a:pPr>
                <a:r>
                  <a:rPr lang="de-DE" dirty="0" sz="1025"/>
                  <a:t>Am Anfang ist der Zinseszins gering. Über längere Zeiträume fällt er stärker ins Gewicht, weil die Basis für „Zinsen auf Zinsen“ wächst.</a:t>
                </a:r>
              </a:p>
              <a:p>
                <a:pPr marL="0" indent="0">
                  <a:lnSpc>
                    <a:spcPts val="1403"/>
                  </a:lnSpc>
                  <a:buNone/>
                </a:pPr>
                <a:endParaRPr lang="de-DE" dirty="0" sz="1175"/>
              </a:p>
              <a:p>
                <a:pPr marL="0" indent="0">
                  <a:lnSpc>
                    <a:spcPts val="1137"/>
                  </a:lnSpc>
                  <a:buNone/>
                </a:pPr>
                <a:r>
                  <a:rPr lang="de-DE" dirty="0" sz="1025"/>
                  <a:t>In </a:t>
                </a:r>
                <a:r>
                  <a:rPr lang="de-DE" b="1" dirty="0" sz="1025"/>
                  <a:t>Jahr 10</a:t>
                </a:r>
                <a:r>
                  <a:rPr lang="de-DE" dirty="0" sz="1025"/>
                  <a:t> beträgt der Zinseszinsanteil in diesem Beispiel </a:t>
                </a:r>
                <a:r>
                  <a:rPr lang="de-DE" b="1" dirty="0" sz="1025"/>
                  <a:t>64,45 €</a:t>
                </a:r>
                <a:r>
                  <a:rPr lang="de-DE" dirty="0" sz="1025"/>
                  <a:t> von insgesamt </a:t>
                </a:r>
                <a:r>
                  <a:rPr lang="de-DE" b="1" dirty="0" sz="1025"/>
                  <a:t>314,45 €</a:t>
                </a:r>
                <a:r>
                  <a:rPr lang="de-DE" dirty="0" sz="1025"/>
                  <a:t> Zinsen in diesem Jahr.</a:t>
                </a:r>
              </a:p>
              <a:p>
                <a:pPr marL="0" indent="0">
                  <a:lnSpc>
                    <a:spcPts val="1403"/>
                  </a:lnSpc>
                  <a:buNone/>
                </a:pPr>
                <a:endParaRPr lang="de-DE" dirty="0" sz="1175"/>
              </a:p>
              <a:p>
                <a:pPr marL="0" indent="0">
                  <a:lnSpc>
                    <a:spcPts val="1220"/>
                  </a:lnSpc>
                  <a:buNone/>
                </a:pPr>
                <a:endParaRPr lang="de-DE" sz="1025" dirty="0"/>
              </a:p>
              <a:p>
                <a:pPr marL="0" indent="0" algn="ctr">
                  <a:lnSpc>
                    <a:spcPts val="1125"/>
                  </a:lnSpc>
                  <a:buNone/>
                </a:pPr>
                <a14:m>
                  <m:oMath xmlns:m="http://schemas.openxmlformats.org/officeDocument/2006/math">
                    <m:f>
                      <m:fPr>
                        <m:ctrlPr>
                          <a:rPr lang="de-DE" sz="1600" b="1" i="1">
                            <a:latin typeface="Cambria Math" panose="02040503050406030204" pitchFamily="18" charset="0"/>
                          </a:rPr>
                        </m:ctrlPr>
                      </m:fPr>
                      <m:num>
                        <m:r>
                          <a:rPr lang="de-DE" sz="1600" b="1" i="1">
                            <a:latin typeface="Cambria Math" panose="02040503050406030204" pitchFamily="18" charset="0"/>
                          </a:rPr>
                          <m:t>𝟔𝟒</m:t>
                        </m:r>
                        <m:r>
                          <a:rPr lang="de-DE" sz="1600" b="1">
                            <a:latin typeface="Cambria Math" panose="02040503050406030204" pitchFamily="18" charset="0"/>
                          </a:rPr>
                          <m:t>,</m:t>
                        </m:r>
                        <m:r>
                          <a:rPr lang="de-DE" sz="1600" b="1" i="1">
                            <a:latin typeface="Cambria Math" panose="02040503050406030204" pitchFamily="18" charset="0"/>
                          </a:rPr>
                          <m:t>𝟒𝟓</m:t>
                        </m:r>
                      </m:num>
                      <m:den>
                        <m:r>
                          <a:rPr lang="de-DE" sz="1600" b="1" i="1">
                            <a:latin typeface="Cambria Math" panose="02040503050406030204" pitchFamily="18" charset="0"/>
                          </a:rPr>
                          <m:t>𝟑𝟏𝟒</m:t>
                        </m:r>
                        <m:r>
                          <a:rPr lang="de-DE" sz="1600" b="1">
                            <a:latin typeface="Cambria Math" panose="02040503050406030204" pitchFamily="18" charset="0"/>
                          </a:rPr>
                          <m:t>,</m:t>
                        </m:r>
                        <m:r>
                          <a:rPr lang="de-DE" sz="1600" b="1" i="1">
                            <a:latin typeface="Cambria Math" panose="02040503050406030204" pitchFamily="18" charset="0"/>
                          </a:rPr>
                          <m:t>𝟒𝟓</m:t>
                        </m:r>
                      </m:den>
                    </m:f>
                    <m:r>
                      <a:rPr lang="de-DE" sz="1600" b="1">
                        <a:latin typeface="Cambria Math" panose="02040503050406030204" pitchFamily="18" charset="0"/>
                      </a:rPr>
                      <m:t>≈</m:t>
                    </m:r>
                    <m:r>
                      <a:rPr lang="de-DE" sz="1600" b="1" i="1">
                        <a:latin typeface="Cambria Math" panose="02040503050406030204" pitchFamily="18" charset="0"/>
                      </a:rPr>
                      <m:t>𝟎</m:t>
                    </m:r>
                    <m:r>
                      <a:rPr lang="de-DE" sz="1600" b="1">
                        <a:latin typeface="Cambria Math" panose="02040503050406030204" pitchFamily="18" charset="0"/>
                      </a:rPr>
                      <m:t>,</m:t>
                    </m:r>
                    <m:r>
                      <a:rPr lang="de-DE" sz="1600" b="1" i="1">
                        <a:latin typeface="Cambria Math" panose="02040503050406030204" pitchFamily="18" charset="0"/>
                      </a:rPr>
                      <m:t>𝟐𝟎𝟓</m:t>
                    </m:r>
                    <m:r>
                      <m:rPr>
                        <m:nor/>
                      </m:rPr>
                      <a:rPr lang="de-DE" sz="1600" b="1" i="1"/>
                      <m:t>  </m:t>
                    </m:r>
                    <m:r>
                      <a:rPr lang="de-DE" sz="1600" b="1">
                        <a:latin typeface="Cambria Math" panose="02040503050406030204" pitchFamily="18" charset="0"/>
                      </a:rPr>
                      <m:t>⇒</m:t>
                    </m:r>
                    <m:r>
                      <m:rPr>
                        <m:nor/>
                      </m:rPr>
                      <a:rPr lang="de-DE" sz="1600" b="1" i="1"/>
                      <m:t>  </m:t>
                    </m:r>
                    <m:r>
                      <m:rPr>
                        <m:nor/>
                      </m:rPr>
                      <a:rPr lang="de-DE" sz="1600" b="1" i="1" smtClean="0"/>
                      <m:t>ca.</m:t>
                    </m:r>
                  </m:oMath>
                </a14:m>
                <a:r>
                  <a:rPr lang="de-DE" sz="1475" b="1" dirty="0"/>
                  <a:t> 20,5 %</a:t>
                </a:r>
                <a:endParaRPr lang="de-DE" sz="1475" b="1" dirty="0"/>
              </a:p>
              <a:p>
                <a:pPr marL="0" indent="0">
                  <a:lnSpc>
                    <a:spcPts val="1312"/>
                  </a:lnSpc>
                  <a:buNone/>
                </a:pPr>
                <a:endParaRPr lang="de-DE" dirty="0" sz="1100"/>
              </a:p>
              <a:p>
                <a:pPr marL="0" indent="0">
                  <a:lnSpc>
                    <a:spcPts val="1220"/>
                  </a:lnSpc>
                  <a:buNone/>
                </a:pPr>
                <a:endParaRPr lang="de-DE" b="1" dirty="0" sz="1025"/>
              </a:p>
              <a:p>
                <a:pPr marL="0" indent="0">
                  <a:lnSpc>
                    <a:spcPts val="1137"/>
                  </a:lnSpc>
                  <a:buNone/>
                </a:pPr>
                <a:r>
                  <a:rPr lang="de-DE" b="1" dirty="0" sz="1025"/>
                  <a:t>Also</a:t>
                </a:r>
                <a:r>
                  <a:rPr lang="de-DE" dirty="0" sz="1025"/>
                  <a:t>: </a:t>
                </a:r>
                <a:r>
                  <a:rPr lang="de-DE" b="1" dirty="0" err="1" sz="1025"/>
                  <a:t>Rund 20,5 % der Zinsen in Jahr 10 stammen aus dem Zinseszins (Zinsen auf frühere Zinsen). </a:t>
                </a:r>
                <a:r>
                  <a:rPr lang="de-DE" dirty="0" sz="1025"/>
                  <a:t>Der </a:t>
                </a:r>
                <a:r>
                  <a:rPr lang="de-DE" b="1" dirty="0" sz="1025"/>
                  <a:t>insgesamt erzielte Zinseszinsanteil</a:t>
                </a:r>
                <a:r>
                  <a:rPr lang="de-DE" dirty="0" sz="1025"/>
                  <a:t> (d. h. die Summe der Spalte „davon Zinseszins“ für die Jahre 1–10) beträgt: </a:t>
                </a:r>
                <a:r>
                  <a:rPr lang="de-DE" b="1" dirty="0" sz="1025"/>
                  <a:t>228,39 €</a:t>
                </a:r>
                <a:r>
                  <a:rPr lang="de-DE" dirty="0" sz="1025"/>
                  <a:t>.</a:t>
                </a:r>
              </a:p>
              <a:p>
                <a:pPr marL="0" indent="0">
                  <a:lnSpc>
                    <a:spcPts val="1137"/>
                  </a:lnSpc>
                  <a:buNone/>
                </a:pPr>
                <a:r>
                  <a:rPr lang="de-DE" b="1" dirty="0" sz="1025"/>
                  <a:t> – oder anders gesagt: zusätzliches Geld, das Ihr Geld für Sie verdient hat</a:t>
                </a:r>
                <a:r>
                  <a:rPr lang="de-DE" dirty="0" sz="1025"/>
                  <a:t>.</a:t>
                </a:r>
              </a:p>
              <a:p>
                <a:pPr marL="0" indent="0">
                  <a:lnSpc>
                    <a:spcPts val="1586"/>
                  </a:lnSpc>
                  <a:buNone/>
                </a:pPr>
                <a:endParaRPr lang="de-DE" dirty="0" sz="1325"/>
              </a:p>
            </p:txBody>
          </p:sp>
        </mc:Choice>
        <mc:Fallback xmlns="">
          <p:sp>
            <p:nvSpPr>
              <p:cNvPr id="5" name="Text Placeholder 4">
                <a:extLst>
                  <a:ext uri="{FF2B5EF4-FFF2-40B4-BE49-F238E27FC236}">
                    <a16:creationId xmlns:a16="http://schemas.microsoft.com/office/drawing/2014/main" id="{5A05DBEB-9B2C-B26C-834B-991D087609A3}"/>
                  </a:ext>
                </a:extLst>
              </p:cNvPr>
              <p:cNvSpPr>
                <a:spLocks noGrp="1" noRot="1" noChangeAspect="1" noMove="1" noResize="1" noEditPoints="1" noAdjustHandles="1" noChangeArrowheads="1" noChangeShapeType="1" noTextEdit="1"/>
              </p:cNvSpPr>
              <p:nvPr>
                <p:ph type="body" sz="quarter" idx="64"/>
              </p:nvPr>
            </p:nvSpPr>
            <p:spPr>
              <a:xfrm>
                <a:off x="1704812" y="2291731"/>
                <a:ext cx="5238428" cy="8400082"/>
              </a:xfrm>
              <a:blipFill>
                <a:blip r:embed="rId2"/>
                <a:stretch>
                  <a:fillRect t="-218"/>
                </a:stretch>
              </a:blipFill>
            </p:spPr>
            <p:txBody>
              <a:bodyPr/>
              <a:lstStyle/>
              <a:p>
                <a:r>
                  <a:rPr lang="de-DE">
                    <a:noFill/>
                  </a:rPr>
                  <a:t> </a:t>
                </a:r>
              </a:p>
            </p:txBody>
          </p:sp>
        </mc:Fallback>
      </mc:AlternateContent>
      <p:sp>
        <p:nvSpPr>
          <p:cNvPr id="8" name="Rectangle 1">
            <a:extLst>
              <a:ext uri="{FF2B5EF4-FFF2-40B4-BE49-F238E27FC236}">
                <a16:creationId xmlns:a16="http://schemas.microsoft.com/office/drawing/2014/main" id="{6BBE7C0E-C0FF-960B-1913-F19CAC3797F4}"/>
              </a:ext>
            </a:extLst>
          </p:cNvPr>
          <p:cNvSpPr>
            <a:spLocks noChangeArrowheads="1"/>
          </p:cNvSpPr>
          <p:nvPr/>
        </p:nvSpPr>
        <p:spPr bwMode="auto">
          <a:xfrm>
            <a:off x="0" y="0"/>
            <a:ext cx="7559675"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de-DE"/>
          </a:p>
        </p:txBody>
      </p:sp>
      <p:graphicFrame>
        <p:nvGraphicFramePr>
          <p:cNvPr id="14" name="Tabelle 13">
            <a:extLst>
              <a:ext uri="{FF2B5EF4-FFF2-40B4-BE49-F238E27FC236}">
                <a16:creationId xmlns:a16="http://schemas.microsoft.com/office/drawing/2014/main" id="{8A93BAEA-A871-39C4-64AA-DD83542FC56A}"/>
              </a:ext>
            </a:extLst>
          </p:cNvPr>
          <p:cNvGraphicFramePr>
            <a:graphicFrameLocks noGrp="1"/>
          </p:cNvGraphicFramePr>
          <p:nvPr>
            <p:extLst>
              <p:ext uri="{D42A27DB-BD31-4B8C-83A1-F6EECF244321}">
                <p14:modId xmlns:p14="http://schemas.microsoft.com/office/powerpoint/2010/main" val="4268007535"/>
              </p:ext>
            </p:extLst>
          </p:nvPr>
        </p:nvGraphicFramePr>
        <p:xfrm>
          <a:off x="1804133" y="4999478"/>
          <a:ext cx="5039785" cy="2788920"/>
        </p:xfrm>
        <a:graphic>
          <a:graphicData uri="http://schemas.openxmlformats.org/drawingml/2006/table">
            <a:tbl>
              <a:tblPr firstRow="1" bandRow="1">
                <a:tableStyleId>{5C22544A-7EE6-4342-B048-85BDC9FD1C3A}</a:tableStyleId>
              </a:tblPr>
              <a:tblGrid>
                <a:gridCol w="1007957">
                  <a:extLst>
                    <a:ext uri="{9D8B030D-6E8A-4147-A177-3AD203B41FA5}">
                      <a16:colId xmlns:a16="http://schemas.microsoft.com/office/drawing/2014/main" val="2219952056"/>
                    </a:ext>
                  </a:extLst>
                </a:gridCol>
                <a:gridCol w="1007957">
                  <a:extLst>
                    <a:ext uri="{9D8B030D-6E8A-4147-A177-3AD203B41FA5}">
                      <a16:colId xmlns:a16="http://schemas.microsoft.com/office/drawing/2014/main" val="1201308730"/>
                    </a:ext>
                  </a:extLst>
                </a:gridCol>
                <a:gridCol w="1007957">
                  <a:extLst>
                    <a:ext uri="{9D8B030D-6E8A-4147-A177-3AD203B41FA5}">
                      <a16:colId xmlns:a16="http://schemas.microsoft.com/office/drawing/2014/main" val="4208521151"/>
                    </a:ext>
                  </a:extLst>
                </a:gridCol>
                <a:gridCol w="1007957">
                  <a:extLst>
                    <a:ext uri="{9D8B030D-6E8A-4147-A177-3AD203B41FA5}">
                      <a16:colId xmlns:a16="http://schemas.microsoft.com/office/drawing/2014/main" val="1207928403"/>
                    </a:ext>
                  </a:extLst>
                </a:gridCol>
                <a:gridCol w="1007957">
                  <a:extLst>
                    <a:ext uri="{9D8B030D-6E8A-4147-A177-3AD203B41FA5}">
                      <a16:colId xmlns:a16="http://schemas.microsoft.com/office/drawing/2014/main" val="3761512899"/>
                    </a:ext>
                  </a:extLst>
                </a:gridCol>
              </a:tblGrid>
              <a:tr h="220854">
                <a:tc>
                  <a:txBody>
                    <a:bodyPr/>
                    <a:lstStyle/>
                    <a:p>
                      <a:pPr algn="r">
                        <a:buNone/>
                      </a:pPr>
                      <a:r>
                        <a:rPr lang="de-DE" sz="900"/>
                        <a:t>Jahr</a:t>
                      </a:r>
                    </a:p>
                  </a:txBody>
                  <a:tcPr anchor="ctr"/>
                </a:tc>
                <a:tc>
                  <a:txBody>
                    <a:bodyPr/>
                    <a:lstStyle/>
                    <a:p>
                      <a:pPr algn="r">
                        <a:buNone/>
                      </a:pPr>
                      <a:r>
                        <a:rPr lang="de-DE" sz="900"/>
                        <a:t>Gespart gesamt (Ein­zah­lun­gen)</a:t>
                      </a:r>
                    </a:p>
                  </a:txBody>
                  <a:tcPr anchor="ctr"/>
                </a:tc>
                <a:tc>
                  <a:txBody>
                    <a:bodyPr/>
                    <a:lstStyle/>
                    <a:p>
                      <a:pPr algn="r">
                        <a:buNone/>
                      </a:pPr>
                      <a:r>
                        <a:rPr lang="de-DE" sz="900"/>
                        <a:t>Zinsen im Jahr</a:t>
                      </a:r>
                    </a:p>
                  </a:txBody>
                  <a:tcPr anchor="ctr"/>
                </a:tc>
                <a:tc>
                  <a:txBody>
                    <a:bodyPr/>
                    <a:lstStyle/>
                    <a:p>
                      <a:pPr algn="r">
                        <a:buNone/>
                      </a:pPr>
                      <a:r>
                        <a:rPr lang="de-DE" sz="900" dirty="0"/>
                        <a:t>…davon Zin­ses­zins</a:t>
                      </a:r>
                      <a:endParaRPr lang="de-DE" sz="900" dirty="0"/>
                    </a:p>
                  </a:txBody>
                  <a:tcPr anchor="ctr"/>
                </a:tc>
                <a:tc>
                  <a:txBody>
                    <a:bodyPr/>
                    <a:lstStyle/>
                    <a:p>
                      <a:pPr algn="r">
                        <a:buNone/>
                      </a:pPr>
                      <a:r>
                        <a:rPr lang="de-DE" sz="900"/>
                        <a:t>Guthaben am Jah­res­ende</a:t>
                      </a:r>
                    </a:p>
                  </a:txBody>
                  <a:tcPr anchor="ctr"/>
                </a:tc>
                <a:extLst>
                  <a:ext uri="{0D108BD9-81ED-4DB2-BD59-A6C34878D82A}">
                    <a16:rowId xmlns:a16="http://schemas.microsoft.com/office/drawing/2014/main" val="2577534397"/>
                  </a:ext>
                </a:extLst>
              </a:tr>
              <a:tr h="220854">
                <a:tc>
                  <a:txBody>
                    <a:bodyPr/>
                    <a:lstStyle/>
                    <a:p>
                      <a:pPr algn="r">
                        <a:buNone/>
                      </a:pPr>
                      <a:r>
                        <a:rPr lang="de-DE" sz="900"/>
                        <a:t>1</a:t>
                      </a:r>
                    </a:p>
                  </a:txBody>
                  <a:tcPr anchor="ctr"/>
                </a:tc>
                <a:tc>
                  <a:txBody>
                    <a:bodyPr/>
                    <a:lstStyle/>
                    <a:p>
                      <a:pPr algn="r">
                        <a:buNone/>
                      </a:pPr>
                      <a:r>
                        <a:rPr lang="de-DE" sz="900"/>
                        <a:t>500 €</a:t>
                      </a:r>
                    </a:p>
                  </a:txBody>
                  <a:tcPr anchor="ctr"/>
                </a:tc>
                <a:tc>
                  <a:txBody>
                    <a:bodyPr/>
                    <a:lstStyle/>
                    <a:p>
                      <a:pPr algn="r">
                        <a:buNone/>
                      </a:pPr>
                      <a:r>
                        <a:rPr lang="de-DE" sz="900"/>
                        <a:t>25,00 €</a:t>
                      </a:r>
                    </a:p>
                  </a:txBody>
                  <a:tcPr anchor="ctr"/>
                </a:tc>
                <a:tc>
                  <a:txBody>
                    <a:bodyPr/>
                    <a:lstStyle/>
                    <a:p>
                      <a:pPr algn="r">
                        <a:buNone/>
                      </a:pPr>
                      <a:r>
                        <a:rPr lang="de-DE" sz="900"/>
                        <a:t>0,00 €</a:t>
                      </a:r>
                    </a:p>
                  </a:txBody>
                  <a:tcPr anchor="ctr"/>
                </a:tc>
                <a:tc>
                  <a:txBody>
                    <a:bodyPr/>
                    <a:lstStyle/>
                    <a:p>
                      <a:pPr algn="r">
                        <a:buNone/>
                      </a:pPr>
                      <a:r>
                        <a:rPr lang="de-DE" sz="900"/>
                        <a:t>525,00 €</a:t>
                      </a:r>
                    </a:p>
                  </a:txBody>
                  <a:tcPr anchor="ctr"/>
                </a:tc>
                <a:extLst>
                  <a:ext uri="{0D108BD9-81ED-4DB2-BD59-A6C34878D82A}">
                    <a16:rowId xmlns:a16="http://schemas.microsoft.com/office/drawing/2014/main" val="3849322550"/>
                  </a:ext>
                </a:extLst>
              </a:tr>
              <a:tr h="220854">
                <a:tc>
                  <a:txBody>
                    <a:bodyPr/>
                    <a:lstStyle/>
                    <a:p>
                      <a:pPr algn="r">
                        <a:buNone/>
                      </a:pPr>
                      <a:r>
                        <a:rPr lang="de-DE" sz="900"/>
                        <a:t>2</a:t>
                      </a:r>
                    </a:p>
                  </a:txBody>
                  <a:tcPr anchor="ctr"/>
                </a:tc>
                <a:tc>
                  <a:txBody>
                    <a:bodyPr/>
                    <a:lstStyle/>
                    <a:p>
                      <a:pPr algn="r">
                        <a:buNone/>
                      </a:pPr>
                      <a:r>
                        <a:rPr lang="de-DE" sz="900"/>
                        <a:t>1.000 €</a:t>
                      </a:r>
                    </a:p>
                  </a:txBody>
                  <a:tcPr anchor="ctr"/>
                </a:tc>
                <a:tc>
                  <a:txBody>
                    <a:bodyPr/>
                    <a:lstStyle/>
                    <a:p>
                      <a:pPr algn="r">
                        <a:buNone/>
                      </a:pPr>
                      <a:r>
                        <a:rPr lang="de-DE" sz="900"/>
                        <a:t>51,25 €</a:t>
                      </a:r>
                    </a:p>
                  </a:txBody>
                  <a:tcPr anchor="ctr"/>
                </a:tc>
                <a:tc>
                  <a:txBody>
                    <a:bodyPr/>
                    <a:lstStyle/>
                    <a:p>
                      <a:pPr algn="r">
                        <a:buNone/>
                      </a:pPr>
                      <a:r>
                        <a:rPr lang="de-DE" sz="900"/>
                        <a:t>1,25 €</a:t>
                      </a:r>
                    </a:p>
                  </a:txBody>
                  <a:tcPr anchor="ctr"/>
                </a:tc>
                <a:tc>
                  <a:txBody>
                    <a:bodyPr/>
                    <a:lstStyle/>
                    <a:p>
                      <a:pPr algn="r">
                        <a:buNone/>
                      </a:pPr>
                      <a:r>
                        <a:rPr lang="de-DE" sz="900"/>
                        <a:t>1.076,25 €</a:t>
                      </a:r>
                    </a:p>
                  </a:txBody>
                  <a:tcPr anchor="ctr"/>
                </a:tc>
                <a:extLst>
                  <a:ext uri="{0D108BD9-81ED-4DB2-BD59-A6C34878D82A}">
                    <a16:rowId xmlns:a16="http://schemas.microsoft.com/office/drawing/2014/main" val="3017183942"/>
                  </a:ext>
                </a:extLst>
              </a:tr>
              <a:tr h="220854">
                <a:tc>
                  <a:txBody>
                    <a:bodyPr/>
                    <a:lstStyle/>
                    <a:p>
                      <a:pPr algn="r">
                        <a:buNone/>
                      </a:pPr>
                      <a:r>
                        <a:rPr lang="de-DE" sz="900"/>
                        <a:t>3</a:t>
                      </a:r>
                    </a:p>
                  </a:txBody>
                  <a:tcPr anchor="ctr"/>
                </a:tc>
                <a:tc>
                  <a:txBody>
                    <a:bodyPr/>
                    <a:lstStyle/>
                    <a:p>
                      <a:pPr algn="r">
                        <a:buNone/>
                      </a:pPr>
                      <a:r>
                        <a:rPr lang="de-DE" sz="900"/>
                        <a:t>1.500 €</a:t>
                      </a:r>
                    </a:p>
                  </a:txBody>
                  <a:tcPr anchor="ctr"/>
                </a:tc>
                <a:tc>
                  <a:txBody>
                    <a:bodyPr/>
                    <a:lstStyle/>
                    <a:p>
                      <a:pPr algn="r">
                        <a:buNone/>
                      </a:pPr>
                      <a:r>
                        <a:rPr lang="de-DE" sz="900"/>
                        <a:t>78,81 €</a:t>
                      </a:r>
                    </a:p>
                  </a:txBody>
                  <a:tcPr anchor="ctr"/>
                </a:tc>
                <a:tc>
                  <a:txBody>
                    <a:bodyPr/>
                    <a:lstStyle/>
                    <a:p>
                      <a:pPr algn="r">
                        <a:buNone/>
                      </a:pPr>
                      <a:r>
                        <a:rPr lang="de-DE" sz="900"/>
                        <a:t>3,81 €</a:t>
                      </a:r>
                    </a:p>
                  </a:txBody>
                  <a:tcPr anchor="ctr"/>
                </a:tc>
                <a:tc>
                  <a:txBody>
                    <a:bodyPr/>
                    <a:lstStyle/>
                    <a:p>
                      <a:pPr algn="r">
                        <a:buNone/>
                      </a:pPr>
                      <a:r>
                        <a:rPr lang="de-DE" sz="900"/>
                        <a:t>1.655,06 €</a:t>
                      </a:r>
                    </a:p>
                  </a:txBody>
                  <a:tcPr anchor="ctr"/>
                </a:tc>
                <a:extLst>
                  <a:ext uri="{0D108BD9-81ED-4DB2-BD59-A6C34878D82A}">
                    <a16:rowId xmlns:a16="http://schemas.microsoft.com/office/drawing/2014/main" val="3696874415"/>
                  </a:ext>
                </a:extLst>
              </a:tr>
              <a:tr h="220854">
                <a:tc>
                  <a:txBody>
                    <a:bodyPr/>
                    <a:lstStyle/>
                    <a:p>
                      <a:pPr algn="r">
                        <a:buNone/>
                      </a:pPr>
                      <a:r>
                        <a:rPr lang="de-DE" sz="900"/>
                        <a:t>4</a:t>
                      </a:r>
                    </a:p>
                  </a:txBody>
                  <a:tcPr anchor="ctr"/>
                </a:tc>
                <a:tc>
                  <a:txBody>
                    <a:bodyPr/>
                    <a:lstStyle/>
                    <a:p>
                      <a:pPr algn="r">
                        <a:buNone/>
                      </a:pPr>
                      <a:r>
                        <a:rPr lang="de-DE" sz="900"/>
                        <a:t>2.000 €</a:t>
                      </a:r>
                    </a:p>
                  </a:txBody>
                  <a:tcPr anchor="ctr"/>
                </a:tc>
                <a:tc>
                  <a:txBody>
                    <a:bodyPr/>
                    <a:lstStyle/>
                    <a:p>
                      <a:pPr algn="r">
                        <a:buNone/>
                      </a:pPr>
                      <a:r>
                        <a:rPr lang="de-DE" sz="900"/>
                        <a:t>107,75 €</a:t>
                      </a:r>
                    </a:p>
                  </a:txBody>
                  <a:tcPr anchor="ctr"/>
                </a:tc>
                <a:tc>
                  <a:txBody>
                    <a:bodyPr/>
                    <a:lstStyle/>
                    <a:p>
                      <a:pPr algn="r">
                        <a:buNone/>
                      </a:pPr>
                      <a:r>
                        <a:rPr lang="de-DE" sz="900"/>
                        <a:t>7,75 €</a:t>
                      </a:r>
                    </a:p>
                  </a:txBody>
                  <a:tcPr anchor="ctr"/>
                </a:tc>
                <a:tc>
                  <a:txBody>
                    <a:bodyPr/>
                    <a:lstStyle/>
                    <a:p>
                      <a:pPr algn="r">
                        <a:buNone/>
                      </a:pPr>
                      <a:r>
                        <a:rPr lang="de-DE" sz="900"/>
                        <a:t>2.262,82 €</a:t>
                      </a:r>
                    </a:p>
                  </a:txBody>
                  <a:tcPr anchor="ctr"/>
                </a:tc>
                <a:extLst>
                  <a:ext uri="{0D108BD9-81ED-4DB2-BD59-A6C34878D82A}">
                    <a16:rowId xmlns:a16="http://schemas.microsoft.com/office/drawing/2014/main" val="3751162513"/>
                  </a:ext>
                </a:extLst>
              </a:tr>
              <a:tr h="220854">
                <a:tc>
                  <a:txBody>
                    <a:bodyPr/>
                    <a:lstStyle/>
                    <a:p>
                      <a:pPr algn="r">
                        <a:buNone/>
                      </a:pPr>
                      <a:r>
                        <a:rPr lang="de-DE" sz="900"/>
                        <a:t>5</a:t>
                      </a:r>
                    </a:p>
                  </a:txBody>
                  <a:tcPr anchor="ctr"/>
                </a:tc>
                <a:tc>
                  <a:txBody>
                    <a:bodyPr/>
                    <a:lstStyle/>
                    <a:p>
                      <a:pPr algn="r">
                        <a:buNone/>
                      </a:pPr>
                      <a:r>
                        <a:rPr lang="de-DE" sz="900"/>
                        <a:t>2.500 €</a:t>
                      </a:r>
                    </a:p>
                  </a:txBody>
                  <a:tcPr anchor="ctr"/>
                </a:tc>
                <a:tc>
                  <a:txBody>
                    <a:bodyPr/>
                    <a:lstStyle/>
                    <a:p>
                      <a:pPr algn="r">
                        <a:buNone/>
                      </a:pPr>
                      <a:r>
                        <a:rPr lang="de-DE" sz="900"/>
                        <a:t>138,14 €</a:t>
                      </a:r>
                    </a:p>
                  </a:txBody>
                  <a:tcPr anchor="ctr"/>
                </a:tc>
                <a:tc>
                  <a:txBody>
                    <a:bodyPr/>
                    <a:lstStyle/>
                    <a:p>
                      <a:pPr algn="r">
                        <a:buNone/>
                      </a:pPr>
                      <a:r>
                        <a:rPr lang="de-DE" sz="900"/>
                        <a:t>13,14 €</a:t>
                      </a:r>
                    </a:p>
                  </a:txBody>
                  <a:tcPr anchor="ctr"/>
                </a:tc>
                <a:tc>
                  <a:txBody>
                    <a:bodyPr/>
                    <a:lstStyle/>
                    <a:p>
                      <a:pPr algn="r">
                        <a:buNone/>
                      </a:pPr>
                      <a:r>
                        <a:rPr lang="de-DE" sz="900"/>
                        <a:t>2.900,96 €</a:t>
                      </a:r>
                    </a:p>
                  </a:txBody>
                  <a:tcPr anchor="ctr"/>
                </a:tc>
                <a:extLst>
                  <a:ext uri="{0D108BD9-81ED-4DB2-BD59-A6C34878D82A}">
                    <a16:rowId xmlns:a16="http://schemas.microsoft.com/office/drawing/2014/main" val="1465218882"/>
                  </a:ext>
                </a:extLst>
              </a:tr>
              <a:tr h="220854">
                <a:tc>
                  <a:txBody>
                    <a:bodyPr/>
                    <a:lstStyle/>
                    <a:p>
                      <a:pPr algn="r">
                        <a:buNone/>
                      </a:pPr>
                      <a:r>
                        <a:rPr lang="de-DE" sz="900"/>
                        <a:t>6</a:t>
                      </a:r>
                    </a:p>
                  </a:txBody>
                  <a:tcPr anchor="ctr"/>
                </a:tc>
                <a:tc>
                  <a:txBody>
                    <a:bodyPr/>
                    <a:lstStyle/>
                    <a:p>
                      <a:pPr algn="r">
                        <a:buNone/>
                      </a:pPr>
                      <a:r>
                        <a:rPr lang="de-DE" sz="900"/>
                        <a:t>3.000 €</a:t>
                      </a:r>
                    </a:p>
                  </a:txBody>
                  <a:tcPr anchor="ctr"/>
                </a:tc>
                <a:tc>
                  <a:txBody>
                    <a:bodyPr/>
                    <a:lstStyle/>
                    <a:p>
                      <a:pPr algn="r">
                        <a:buNone/>
                      </a:pPr>
                      <a:r>
                        <a:rPr lang="de-DE" sz="900"/>
                        <a:t>170,05 €</a:t>
                      </a:r>
                    </a:p>
                  </a:txBody>
                  <a:tcPr anchor="ctr"/>
                </a:tc>
                <a:tc>
                  <a:txBody>
                    <a:bodyPr/>
                    <a:lstStyle/>
                    <a:p>
                      <a:pPr algn="r">
                        <a:buNone/>
                      </a:pPr>
                      <a:r>
                        <a:rPr lang="de-DE" sz="900"/>
                        <a:t>20,05 €</a:t>
                      </a:r>
                    </a:p>
                  </a:txBody>
                  <a:tcPr anchor="ctr"/>
                </a:tc>
                <a:tc>
                  <a:txBody>
                    <a:bodyPr/>
                    <a:lstStyle/>
                    <a:p>
                      <a:pPr algn="r">
                        <a:buNone/>
                      </a:pPr>
                      <a:r>
                        <a:rPr lang="de-DE" sz="900"/>
                        <a:t>3.571,00 €</a:t>
                      </a:r>
                    </a:p>
                  </a:txBody>
                  <a:tcPr anchor="ctr"/>
                </a:tc>
                <a:extLst>
                  <a:ext uri="{0D108BD9-81ED-4DB2-BD59-A6C34878D82A}">
                    <a16:rowId xmlns:a16="http://schemas.microsoft.com/office/drawing/2014/main" val="3576917228"/>
                  </a:ext>
                </a:extLst>
              </a:tr>
              <a:tr h="220854">
                <a:tc>
                  <a:txBody>
                    <a:bodyPr/>
                    <a:lstStyle/>
                    <a:p>
                      <a:pPr algn="r">
                        <a:buNone/>
                      </a:pPr>
                      <a:r>
                        <a:rPr lang="de-DE" sz="900"/>
                        <a:t>7</a:t>
                      </a:r>
                    </a:p>
                  </a:txBody>
                  <a:tcPr anchor="ctr"/>
                </a:tc>
                <a:tc>
                  <a:txBody>
                    <a:bodyPr/>
                    <a:lstStyle/>
                    <a:p>
                      <a:pPr algn="r">
                        <a:buNone/>
                      </a:pPr>
                      <a:r>
                        <a:rPr lang="de-DE" sz="900"/>
                        <a:t>3.500 €</a:t>
                      </a:r>
                    </a:p>
                  </a:txBody>
                  <a:tcPr anchor="ctr"/>
                </a:tc>
                <a:tc>
                  <a:txBody>
                    <a:bodyPr/>
                    <a:lstStyle/>
                    <a:p>
                      <a:pPr algn="r">
                        <a:buNone/>
                      </a:pPr>
                      <a:r>
                        <a:rPr lang="de-DE" sz="900"/>
                        <a:t>203,55 €</a:t>
                      </a:r>
                    </a:p>
                  </a:txBody>
                  <a:tcPr anchor="ctr"/>
                </a:tc>
                <a:tc>
                  <a:txBody>
                    <a:bodyPr/>
                    <a:lstStyle/>
                    <a:p>
                      <a:pPr algn="r">
                        <a:buNone/>
                      </a:pPr>
                      <a:r>
                        <a:rPr lang="de-DE" sz="900"/>
                        <a:t>28,55 €</a:t>
                      </a:r>
                    </a:p>
                  </a:txBody>
                  <a:tcPr anchor="ctr"/>
                </a:tc>
                <a:tc>
                  <a:txBody>
                    <a:bodyPr/>
                    <a:lstStyle/>
                    <a:p>
                      <a:pPr algn="r">
                        <a:buNone/>
                      </a:pPr>
                      <a:r>
                        <a:rPr lang="de-DE" sz="900"/>
                        <a:t>4.274,55 €</a:t>
                      </a:r>
                    </a:p>
                  </a:txBody>
                  <a:tcPr anchor="ctr"/>
                </a:tc>
                <a:extLst>
                  <a:ext uri="{0D108BD9-81ED-4DB2-BD59-A6C34878D82A}">
                    <a16:rowId xmlns:a16="http://schemas.microsoft.com/office/drawing/2014/main" val="667261819"/>
                  </a:ext>
                </a:extLst>
              </a:tr>
              <a:tr h="220854">
                <a:tc>
                  <a:txBody>
                    <a:bodyPr/>
                    <a:lstStyle/>
                    <a:p>
                      <a:pPr algn="r">
                        <a:buNone/>
                      </a:pPr>
                      <a:r>
                        <a:rPr lang="de-DE" sz="900"/>
                        <a:t>8</a:t>
                      </a:r>
                    </a:p>
                  </a:txBody>
                  <a:tcPr anchor="ctr"/>
                </a:tc>
                <a:tc>
                  <a:txBody>
                    <a:bodyPr/>
                    <a:lstStyle/>
                    <a:p>
                      <a:pPr algn="r">
                        <a:buNone/>
                      </a:pPr>
                      <a:r>
                        <a:rPr lang="de-DE" sz="900"/>
                        <a:t>4.000 €</a:t>
                      </a:r>
                    </a:p>
                  </a:txBody>
                  <a:tcPr anchor="ctr"/>
                </a:tc>
                <a:tc>
                  <a:txBody>
                    <a:bodyPr/>
                    <a:lstStyle/>
                    <a:p>
                      <a:pPr algn="r">
                        <a:buNone/>
                      </a:pPr>
                      <a:r>
                        <a:rPr lang="de-DE" sz="900"/>
                        <a:t>238,73 €</a:t>
                      </a:r>
                    </a:p>
                  </a:txBody>
                  <a:tcPr anchor="ctr"/>
                </a:tc>
                <a:tc>
                  <a:txBody>
                    <a:bodyPr/>
                    <a:lstStyle/>
                    <a:p>
                      <a:pPr algn="r">
                        <a:buNone/>
                      </a:pPr>
                      <a:r>
                        <a:rPr lang="de-DE" sz="900"/>
                        <a:t>38,73 €</a:t>
                      </a:r>
                    </a:p>
                  </a:txBody>
                  <a:tcPr anchor="ctr"/>
                </a:tc>
                <a:tc>
                  <a:txBody>
                    <a:bodyPr/>
                    <a:lstStyle/>
                    <a:p>
                      <a:pPr algn="r">
                        <a:buNone/>
                      </a:pPr>
                      <a:r>
                        <a:rPr lang="de-DE" sz="900"/>
                        <a:t>5.013,28 €</a:t>
                      </a:r>
                    </a:p>
                  </a:txBody>
                  <a:tcPr anchor="ctr"/>
                </a:tc>
                <a:extLst>
                  <a:ext uri="{0D108BD9-81ED-4DB2-BD59-A6C34878D82A}">
                    <a16:rowId xmlns:a16="http://schemas.microsoft.com/office/drawing/2014/main" val="1378910443"/>
                  </a:ext>
                </a:extLst>
              </a:tr>
              <a:tr h="220854">
                <a:tc>
                  <a:txBody>
                    <a:bodyPr/>
                    <a:lstStyle/>
                    <a:p>
                      <a:pPr algn="r">
                        <a:buNone/>
                      </a:pPr>
                      <a:r>
                        <a:rPr lang="de-DE" sz="900"/>
                        <a:t>9</a:t>
                      </a:r>
                    </a:p>
                  </a:txBody>
                  <a:tcPr anchor="ctr"/>
                </a:tc>
                <a:tc>
                  <a:txBody>
                    <a:bodyPr/>
                    <a:lstStyle/>
                    <a:p>
                      <a:pPr algn="r">
                        <a:buNone/>
                      </a:pPr>
                      <a:r>
                        <a:rPr lang="de-DE" sz="900"/>
                        <a:t>4.500 €</a:t>
                      </a:r>
                    </a:p>
                  </a:txBody>
                  <a:tcPr anchor="ctr"/>
                </a:tc>
                <a:tc>
                  <a:txBody>
                    <a:bodyPr/>
                    <a:lstStyle/>
                    <a:p>
                      <a:pPr algn="r">
                        <a:buNone/>
                      </a:pPr>
                      <a:r>
                        <a:rPr lang="de-DE" sz="900"/>
                        <a:t>275,66 €</a:t>
                      </a:r>
                    </a:p>
                  </a:txBody>
                  <a:tcPr anchor="ctr"/>
                </a:tc>
                <a:tc>
                  <a:txBody>
                    <a:bodyPr/>
                    <a:lstStyle/>
                    <a:p>
                      <a:pPr algn="r">
                        <a:buNone/>
                      </a:pPr>
                      <a:r>
                        <a:rPr lang="de-DE" sz="900"/>
                        <a:t>50,66 €</a:t>
                      </a:r>
                    </a:p>
                  </a:txBody>
                  <a:tcPr anchor="ctr"/>
                </a:tc>
                <a:tc>
                  <a:txBody>
                    <a:bodyPr/>
                    <a:lstStyle/>
                    <a:p>
                      <a:pPr algn="r">
                        <a:buNone/>
                      </a:pPr>
                      <a:r>
                        <a:rPr lang="de-DE" sz="900"/>
                        <a:t>5.788,95 €</a:t>
                      </a:r>
                    </a:p>
                  </a:txBody>
                  <a:tcPr anchor="ctr"/>
                </a:tc>
                <a:extLst>
                  <a:ext uri="{0D108BD9-81ED-4DB2-BD59-A6C34878D82A}">
                    <a16:rowId xmlns:a16="http://schemas.microsoft.com/office/drawing/2014/main" val="1799932790"/>
                  </a:ext>
                </a:extLst>
              </a:tr>
              <a:tr h="220854">
                <a:tc>
                  <a:txBody>
                    <a:bodyPr/>
                    <a:lstStyle/>
                    <a:p>
                      <a:pPr algn="r">
                        <a:buNone/>
                      </a:pPr>
                      <a:r>
                        <a:rPr lang="de-DE" sz="900"/>
                        <a:t>10</a:t>
                      </a:r>
                    </a:p>
                  </a:txBody>
                  <a:tcPr anchor="ctr"/>
                </a:tc>
                <a:tc>
                  <a:txBody>
                    <a:bodyPr/>
                    <a:lstStyle/>
                    <a:p>
                      <a:pPr algn="r">
                        <a:buNone/>
                      </a:pPr>
                      <a:r>
                        <a:rPr lang="de-DE" sz="900"/>
                        <a:t>5.000 €</a:t>
                      </a:r>
                    </a:p>
                  </a:txBody>
                  <a:tcPr anchor="ctr"/>
                </a:tc>
                <a:tc>
                  <a:txBody>
                    <a:bodyPr/>
                    <a:lstStyle/>
                    <a:p>
                      <a:pPr algn="r">
                        <a:buNone/>
                      </a:pPr>
                      <a:r>
                        <a:rPr lang="de-DE" sz="900"/>
                        <a:t>314,45 €</a:t>
                      </a:r>
                    </a:p>
                  </a:txBody>
                  <a:tcPr anchor="ctr"/>
                </a:tc>
                <a:tc>
                  <a:txBody>
                    <a:bodyPr/>
                    <a:lstStyle/>
                    <a:p>
                      <a:pPr algn="r">
                        <a:buNone/>
                      </a:pPr>
                      <a:r>
                        <a:rPr lang="de-DE" sz="900"/>
                        <a:t>64,45 €</a:t>
                      </a:r>
                    </a:p>
                  </a:txBody>
                  <a:tcPr anchor="ctr"/>
                </a:tc>
                <a:tc>
                  <a:txBody>
                    <a:bodyPr/>
                    <a:lstStyle/>
                    <a:p>
                      <a:pPr algn="r">
                        <a:buNone/>
                      </a:pPr>
                      <a:r>
                        <a:rPr lang="de-DE" sz="900" dirty="0"/>
                        <a:t>6.603,39 €</a:t>
                      </a:r>
                    </a:p>
                  </a:txBody>
                  <a:tcPr anchor="ctr"/>
                </a:tc>
                <a:extLst>
                  <a:ext uri="{0D108BD9-81ED-4DB2-BD59-A6C34878D82A}">
                    <a16:rowId xmlns:a16="http://schemas.microsoft.com/office/drawing/2014/main" val="1690531187"/>
                  </a:ext>
                </a:extLst>
              </a:tr>
            </a:tbl>
          </a:graphicData>
        </a:graphic>
      </p:graphicFrame>
    </p:spTree>
    <p:extLst>
      <p:ext uri="{BB962C8B-B14F-4D97-AF65-F5344CB8AC3E}">
        <p14:creationId xmlns:p14="http://schemas.microsoft.com/office/powerpoint/2010/main" val="333769877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C52151-2A5E-9CC3-B50C-7839305C3E2B}"/>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D3F4F962-3F07-B683-059D-91323A207C11}"/>
              </a:ext>
            </a:extLst>
          </p:cNvPr>
          <p:cNvSpPr>
            <a:spLocks noGrp="1"/>
          </p:cNvSpPr>
          <p:nvPr>
            <p:ph type="body" sz="quarter" idx="49"/>
          </p:nvPr>
        </p:nvSpPr>
        <p:spPr/>
        <p:txBody>
          <a:bodyPr/>
          <a:lstStyle/>
          <a:p>
            <a:endParaRPr lang="de-DE"/>
          </a:p>
        </p:txBody>
      </p:sp>
      <p:sp>
        <p:nvSpPr>
          <p:cNvPr id="3" name="Text Placeholder 2">
            <a:extLst>
              <a:ext uri="{FF2B5EF4-FFF2-40B4-BE49-F238E27FC236}">
                <a16:creationId xmlns:a16="http://schemas.microsoft.com/office/drawing/2014/main" id="{848AFC8A-0735-2394-5B72-6CBC5FFF8DD1}"/>
              </a:ext>
            </a:extLst>
          </p:cNvPr>
          <p:cNvSpPr>
            <a:spLocks noGrp="1"/>
          </p:cNvSpPr>
          <p:nvPr>
            <p:ph type="body" sz="quarter" idx="50"/>
          </p:nvPr>
        </p:nvSpPr>
        <p:spPr/>
        <p:txBody>
          <a:bodyPr/>
          <a:lstStyle/>
          <a:p>
            <a:endParaRPr lang="de-DE"/>
          </a:p>
        </p:txBody>
      </p:sp>
      <p:sp>
        <p:nvSpPr>
          <p:cNvPr id="4" name="Text Placeholder 3">
            <a:extLst>
              <a:ext uri="{FF2B5EF4-FFF2-40B4-BE49-F238E27FC236}">
                <a16:creationId xmlns:a16="http://schemas.microsoft.com/office/drawing/2014/main" id="{5FE109EB-C260-28F1-02AC-E43A2D778066}"/>
              </a:ext>
            </a:extLst>
          </p:cNvPr>
          <p:cNvSpPr>
            <a:spLocks noGrp="1"/>
          </p:cNvSpPr>
          <p:nvPr>
            <p:ph type="body" sz="quarter" idx="61"/>
          </p:nvPr>
        </p:nvSpPr>
        <p:spPr>
          <a:xfrm>
            <a:off x="1704812" y="1068038"/>
            <a:ext cx="5284924" cy="722656"/>
          </a:xfrm>
        </p:spPr>
        <p:txBody>
          <a:bodyPr/>
          <a:lstStyle/>
          <a:p>
            <a:r>
              <a:rPr lang="de-DE" dirty="0"/>
              <a:t>Grundlagen des Investierens </a:t>
            </a:r>
            <a:endParaRPr lang="de-DE" dirty="0"/>
          </a:p>
        </p:txBody>
      </p:sp>
      <p:sp>
        <p:nvSpPr>
          <p:cNvPr id="5" name="Text Placeholder 4">
            <a:extLst>
              <a:ext uri="{FF2B5EF4-FFF2-40B4-BE49-F238E27FC236}">
                <a16:creationId xmlns:a16="http://schemas.microsoft.com/office/drawing/2014/main" id="{9DBB0545-AA7A-6655-E62E-A0648892D850}"/>
              </a:ext>
            </a:extLst>
          </p:cNvPr>
          <p:cNvSpPr>
            <a:spLocks noGrp="1"/>
          </p:cNvSpPr>
          <p:nvPr>
            <p:ph type="body" sz="quarter" idx="64"/>
          </p:nvPr>
        </p:nvSpPr>
        <p:spPr>
          <a:xfrm>
            <a:off x="1704812" y="2291731"/>
            <a:ext cx="5238428" cy="8400082"/>
          </a:xfrm>
        </p:spPr>
        <p:txBody>
          <a:bodyPr/>
          <a:lstStyle/>
          <a:p>
            <a:pPr marL="0" indent="0">
              <a:lnSpc>
                <a:spcPts val="1026"/>
              </a:lnSpc>
              <a:buNone/>
            </a:pPr>
            <a:r>
              <a:rPr lang="de-DE" dirty="0" sz="925"/>
              <a:t>Investieren bedeutet, Geld in </a:t>
            </a:r>
            <a:r>
              <a:rPr lang="de-DE" b="1" dirty="0" sz="925"/>
              <a:t>Vermögenswerte</a:t>
            </a:r>
            <a:r>
              <a:rPr lang="de-DE" dirty="0" sz="925"/>
              <a:t> anzulegen, die mit der Zeit an Wert gewinnen können. Ein </a:t>
            </a:r>
            <a:r>
              <a:rPr lang="de-DE" b="1" dirty="0" sz="925"/>
              <a:t>Vermögenswert</a:t>
            </a:r>
            <a:r>
              <a:rPr lang="de-DE" dirty="0" sz="925"/>
              <a:t> ist einfach etwas, das Ihnen gehört und einen Wert hat. Beispiele sind Geld auf einem Konto, Aktien von Unternehmen oder Anleihen.</a:t>
            </a:r>
          </a:p>
          <a:p>
            <a:pPr marL="0" indent="0">
              <a:lnSpc>
                <a:spcPts val="1769"/>
              </a:lnSpc>
              <a:buNone/>
            </a:pPr>
            <a:endParaRPr lang="de-DE" dirty="0" sz="1475"/>
          </a:p>
          <a:p>
            <a:pPr marL="0" indent="0">
              <a:lnSpc>
                <a:spcPts val="1026"/>
              </a:lnSpc>
              <a:buNone/>
            </a:pPr>
            <a:r>
              <a:rPr lang="de-DE" dirty="0" sz="925"/>
              <a:t>Menschen investieren, weil Erspartes allein oft nur langsam wächst. Investieren kann langfristig mehr Wachstum bieten, ist aber mit Unsicherheit verbunden. Deshalb eignet es sich nicht für Geld, das Sie bald für Miete, Rechnungen oder Notfälle brauchen.</a:t>
            </a:r>
          </a:p>
          <a:p>
            <a:pPr marL="0" indent="0">
              <a:lnSpc>
                <a:spcPts val="1769"/>
              </a:lnSpc>
              <a:buNone/>
            </a:pPr>
            <a:endParaRPr lang="de-DE" dirty="0" sz="1475"/>
          </a:p>
          <a:p>
            <a:pPr marL="0" indent="0">
              <a:lnSpc>
                <a:spcPts val="1026"/>
              </a:lnSpc>
              <a:buNone/>
            </a:pPr>
            <a:r>
              <a:rPr lang="de-DE" dirty="0" sz="925"/>
              <a:t>Eine hilfreiche Einstellung für Einsteigerinnen: </a:t>
            </a:r>
            <a:r>
              <a:rPr lang="de-DE" b="1" dirty="0" sz="925"/>
              <a:t>Investieren ist ein langfristiges Werkzeug.</a:t>
            </a:r>
            <a:r>
              <a:rPr lang="de-DE" dirty="0" sz="925"/>
              <a:t> Es funktioniert am besten, wenn Sie das Geld jahrelang unangetastet lassen und bei Schwankungen ruhig bleiben können.</a:t>
            </a:r>
          </a:p>
          <a:p>
            <a:pPr marL="0" indent="0">
              <a:lnSpc>
                <a:spcPts val="549"/>
              </a:lnSpc>
              <a:buNone/>
            </a:pPr>
            <a:endParaRPr lang="de-DE" dirty="0" sz="450"/>
          </a:p>
          <a:p>
            <a:pPr marL="0" indent="0">
              <a:lnSpc>
                <a:spcPts val="1026"/>
              </a:lnSpc>
              <a:buNone/>
            </a:pPr>
            <a:r>
              <a:rPr lang="de-DE" dirty="0" sz="925"/>
              <a:t>Um das Investieren verständlicher zu machen, beginnt dieses Modul mit einer praktischen Frage: </a:t>
            </a:r>
            <a:br>
              <a:rPr lang="de-DE" dirty="0" sz="925"/>
            </a:br>
            <a:endParaRPr lang="de-DE" dirty="0" sz="925"/>
          </a:p>
          <a:p>
            <a:pPr marL="0" indent="0">
              <a:lnSpc>
                <a:spcPts val="1026"/>
              </a:lnSpc>
              <a:spcBef>
                <a:spcPts val="482"/>
              </a:spcBef>
              <a:buNone/>
            </a:pPr>
            <a:r>
              <a:rPr lang="de-DE" b="1" dirty="0" sz="925"/>
              <a:t>Worin genau können Sie investieren?</a:t>
            </a:r>
          </a:p>
          <a:p>
            <a:pPr marL="0" indent="0">
              <a:lnSpc>
                <a:spcPts val="1026"/>
              </a:lnSpc>
              <a:buNone/>
            </a:pPr>
            <a:r>
              <a:rPr lang="de-DE" dirty="0" sz="925"/>
              <a:t>Die meisten Geldanlagen für Einsteigerinnen bestehen aus wenigen Grundbausteinen. </a:t>
            </a:r>
          </a:p>
          <a:p>
            <a:pPr>
              <a:lnSpc>
                <a:spcPts val="1026"/>
              </a:lnSpc>
            </a:pPr>
            <a:r>
              <a:rPr lang="de-DE" dirty="0" sz="925"/>
              <a:t>der Kauf eines kleinen Anteils an einem Unternehmen (</a:t>
            </a:r>
            <a:r>
              <a:rPr lang="de-DE" b="1" dirty="0" sz="925"/>
              <a:t>eine Aktie</a:t>
            </a:r>
            <a:r>
              <a:rPr lang="de-DE" dirty="0" sz="925"/>
              <a:t>) und</a:t>
            </a:r>
          </a:p>
          <a:p>
            <a:pPr>
              <a:lnSpc>
                <a:spcPts val="1026"/>
              </a:lnSpc>
            </a:pPr>
            <a:r>
              <a:rPr lang="de-DE" dirty="0" sz="925"/>
              <a:t>die Anlage in einen „Korb“ mit vielen Geldanlagen (</a:t>
            </a:r>
            <a:r>
              <a:rPr lang="de-DE" b="1" dirty="0" sz="925"/>
              <a:t>ein Fonds oder ETF</a:t>
            </a:r>
            <a:r>
              <a:rPr lang="de-DE" dirty="0" sz="925"/>
              <a:t>).</a:t>
            </a:r>
          </a:p>
          <a:p>
            <a:pPr marL="0" indent="0">
              <a:lnSpc>
                <a:spcPts val="1989"/>
              </a:lnSpc>
              <a:buNone/>
            </a:pPr>
            <a:endParaRPr lang="de-DE" dirty="0" sz="1650"/>
          </a:p>
          <a:p>
            <a:pPr marL="0" indent="0">
              <a:lnSpc>
                <a:spcPts val="1026"/>
              </a:lnSpc>
              <a:buNone/>
            </a:pPr>
            <a:r>
              <a:rPr lang="de-DE" dirty="0" sz="925"/>
              <a:t>Wenn Sie diese Bausteine verstehen, erkennen Sie, warum Diversifikation wichtig ist und warum viele Einsteigerinnen mit einfachen, breit gestreuten Anlagen beginnen statt mit „Tipps“ zu einzelnen Unternehmen.</a:t>
            </a:r>
          </a:p>
          <a:p>
            <a:pPr marL="0" indent="0">
              <a:lnSpc>
                <a:spcPts val="1769"/>
              </a:lnSpc>
              <a:buNone/>
            </a:pPr>
            <a:endParaRPr lang="de-DE" dirty="0" sz="1475"/>
          </a:p>
          <a:p>
            <a:pPr marL="0" indent="0">
              <a:lnSpc>
                <a:spcPts val="1026"/>
              </a:lnSpc>
              <a:buNone/>
            </a:pPr>
            <a:r>
              <a:rPr lang="de-DE" dirty="0" sz="925"/>
              <a:t>Sie wissen nun, dass Investieren bedeutet, Geld in Vermögenswerte anzulegen. Als Nächstes geht es um die gängigsten „Bausteine“.</a:t>
            </a:r>
          </a:p>
          <a:p>
            <a:pPr marL="0" indent="0">
              <a:lnSpc>
                <a:spcPts val="1586"/>
              </a:lnSpc>
              <a:buNone/>
            </a:pPr>
            <a:endParaRPr lang="de-DE" dirty="0" sz="1325"/>
          </a:p>
          <a:p>
            <a:pPr>
              <a:lnSpc>
                <a:spcPts val="1026"/>
              </a:lnSpc>
            </a:pPr>
            <a:r>
              <a:rPr lang="de-DE" dirty="0" sz="925"/>
              <a:t>Eine </a:t>
            </a:r>
            <a:r>
              <a:rPr lang="de-DE" b="1" dirty="0" sz="925"/>
              <a:t>Aktie</a:t>
            </a:r>
            <a:r>
              <a:rPr lang="de-DE" dirty="0" sz="925"/>
              <a:t> (englisch „share“ oder „stock“) ist ein kleiner Eigentumsanteil an einem Unternehmen. Läuft es für das Unternehmen gut, kann der Wert der Aktie steigen. Läuft es schlecht, kann er fallen. Weil ein einzelnes Unternehmen gute und schlechte Jahre haben kann, kann es riskant wirken, nur eine einzige Aktie zu kaufen.</a:t>
            </a:r>
          </a:p>
          <a:p>
            <a:pPr>
              <a:lnSpc>
                <a:spcPts val="1952"/>
              </a:lnSpc>
            </a:pPr>
            <a:endParaRPr lang="de-DE" dirty="0" sz="1625"/>
          </a:p>
          <a:p>
            <a:pPr>
              <a:lnSpc>
                <a:spcPts val="1026"/>
              </a:lnSpc>
            </a:pPr>
            <a:r>
              <a:rPr lang="de-DE" dirty="0" sz="925"/>
              <a:t>Ein </a:t>
            </a:r>
            <a:r>
              <a:rPr lang="de-DE" b="1" dirty="0" sz="925"/>
              <a:t>Fonds</a:t>
            </a:r>
            <a:r>
              <a:rPr lang="de-DE" dirty="0" sz="925"/>
              <a:t> ist ein „Korb“, der viele Geldanlagen bündelt. Statt von einem Unternehmen abzuhängen, ist Ihr Geld auf viele verteilt. Das kann das Risiko senken, weil die Probleme eines einzelnen Unternehmens Ihr Ergebnis weniger stark prägen.</a:t>
            </a:r>
          </a:p>
          <a:p>
            <a:pPr>
              <a:lnSpc>
                <a:spcPts val="1769"/>
              </a:lnSpc>
            </a:pPr>
            <a:endParaRPr lang="de-DE" dirty="0" sz="1475"/>
          </a:p>
          <a:p>
            <a:pPr>
              <a:lnSpc>
                <a:spcPts val="1026"/>
              </a:lnSpc>
            </a:pPr>
            <a:r>
              <a:rPr lang="de-DE" dirty="0" sz="925"/>
              <a:t>Ein </a:t>
            </a:r>
            <a:r>
              <a:rPr lang="de-DE" b="1" dirty="0" sz="925"/>
              <a:t>ETF</a:t>
            </a:r>
            <a:r>
              <a:rPr lang="de-DE" dirty="0" sz="925"/>
              <a:t> (Exchange-Traded Fund) ist ein Fonds, den Sie einfacher kaufen und verkaufen können, ähnlich wie eine Aktie. Viele ETFs bilden einen </a:t>
            </a:r>
            <a:r>
              <a:rPr lang="de-DE" b="1" dirty="0" sz="925"/>
              <a:t>Index</a:t>
            </a:r>
            <a:r>
              <a:rPr lang="de-DE" dirty="0" sz="925"/>
              <a:t> ab, also eine Liste, die eine Gruppe von Unternehmen repräsentiert (z. B. große Unternehmen einer Region). Bildet ein ETF einen Index ab, soll er der Entwicklung dieser gesamten Gruppe folgen.</a:t>
            </a:r>
          </a:p>
          <a:p>
            <a:pPr>
              <a:lnSpc>
                <a:spcPts val="1952"/>
              </a:lnSpc>
            </a:pPr>
            <a:endParaRPr lang="de-DE" dirty="0" sz="1625"/>
          </a:p>
          <a:p>
            <a:pPr>
              <a:lnSpc>
                <a:spcPts val="1026"/>
              </a:lnSpc>
            </a:pPr>
            <a:r>
              <a:rPr lang="de-DE" dirty="0" sz="925"/>
              <a:t>Deshalb werden Fonds und ETFs oft zur </a:t>
            </a:r>
            <a:r>
              <a:rPr lang="de-DE" b="1" dirty="0" sz="925"/>
              <a:t>Diversifikation</a:t>
            </a:r>
            <a:r>
              <a:rPr lang="de-DE" dirty="0" sz="925"/>
              <a:t> genutzt: Sie streuen das Risiko automatisch – hilfreich für Einsteigerinnen.</a:t>
            </a:r>
          </a:p>
          <a:p>
            <a:pPr marL="0" indent="0">
              <a:lnSpc>
                <a:spcPts val="1586"/>
              </a:lnSpc>
              <a:buNone/>
            </a:pPr>
            <a:endParaRPr lang="de-DE" dirty="0" sz="1325"/>
          </a:p>
        </p:txBody>
      </p:sp>
      <p:sp>
        <p:nvSpPr>
          <p:cNvPr id="8" name="Rectangle 1">
            <a:extLst>
              <a:ext uri="{FF2B5EF4-FFF2-40B4-BE49-F238E27FC236}">
                <a16:creationId xmlns:a16="http://schemas.microsoft.com/office/drawing/2014/main" id="{F9CDE0C6-20B7-EC35-6D5F-EFAC5A3792D6}"/>
              </a:ext>
            </a:extLst>
          </p:cNvPr>
          <p:cNvSpPr>
            <a:spLocks noChangeArrowheads="1"/>
          </p:cNvSpPr>
          <p:nvPr/>
        </p:nvSpPr>
        <p:spPr bwMode="auto">
          <a:xfrm>
            <a:off x="0" y="0"/>
            <a:ext cx="7559675"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de-DE"/>
          </a:p>
        </p:txBody>
      </p:sp>
    </p:spTree>
    <p:extLst>
      <p:ext uri="{BB962C8B-B14F-4D97-AF65-F5344CB8AC3E}">
        <p14:creationId xmlns:p14="http://schemas.microsoft.com/office/powerpoint/2010/main" val="5428760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02FB29-4DE3-C6CF-AB09-0A42684529A6}"/>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1DD3BB47-5675-E807-2F20-102FFE5D867D}"/>
              </a:ext>
            </a:extLst>
          </p:cNvPr>
          <p:cNvSpPr>
            <a:spLocks noGrp="1"/>
          </p:cNvSpPr>
          <p:nvPr>
            <p:ph type="body" sz="quarter" idx="49"/>
          </p:nvPr>
        </p:nvSpPr>
        <p:spPr/>
        <p:txBody>
          <a:bodyPr/>
          <a:lstStyle/>
          <a:p>
            <a:endParaRPr lang="de-DE"/>
          </a:p>
        </p:txBody>
      </p:sp>
      <p:sp>
        <p:nvSpPr>
          <p:cNvPr id="3" name="Text Placeholder 2">
            <a:extLst>
              <a:ext uri="{FF2B5EF4-FFF2-40B4-BE49-F238E27FC236}">
                <a16:creationId xmlns:a16="http://schemas.microsoft.com/office/drawing/2014/main" id="{00FA47C3-08AA-07D3-8D91-BA09FDF1C256}"/>
              </a:ext>
            </a:extLst>
          </p:cNvPr>
          <p:cNvSpPr>
            <a:spLocks noGrp="1"/>
          </p:cNvSpPr>
          <p:nvPr>
            <p:ph type="body" sz="quarter" idx="50"/>
          </p:nvPr>
        </p:nvSpPr>
        <p:spPr/>
        <p:txBody>
          <a:bodyPr/>
          <a:lstStyle/>
          <a:p>
            <a:endParaRPr lang="de-DE"/>
          </a:p>
        </p:txBody>
      </p:sp>
      <p:sp>
        <p:nvSpPr>
          <p:cNvPr id="4" name="Text Placeholder 3">
            <a:extLst>
              <a:ext uri="{FF2B5EF4-FFF2-40B4-BE49-F238E27FC236}">
                <a16:creationId xmlns:a16="http://schemas.microsoft.com/office/drawing/2014/main" id="{7ECEEDE0-3E29-FC90-7F8C-70BF0B23C776}"/>
              </a:ext>
            </a:extLst>
          </p:cNvPr>
          <p:cNvSpPr>
            <a:spLocks noGrp="1"/>
          </p:cNvSpPr>
          <p:nvPr>
            <p:ph type="body" sz="quarter" idx="61"/>
          </p:nvPr>
        </p:nvSpPr>
        <p:spPr>
          <a:xfrm>
            <a:off x="1704812" y="1068038"/>
            <a:ext cx="5284924" cy="722656"/>
          </a:xfrm>
        </p:spPr>
        <p:txBody>
          <a:bodyPr/>
          <a:lstStyle/>
          <a:p>
            <a:r>
              <a:rPr lang="de-DE" dirty="0"/>
              <a:t>Grundlagen des Investierens: Risiko und Rendite – was Sie wissen sollten</a:t>
            </a:r>
            <a:endParaRPr lang="de-DE" dirty="0"/>
          </a:p>
        </p:txBody>
      </p:sp>
      <p:sp>
        <p:nvSpPr>
          <p:cNvPr id="5" name="Text Placeholder 4">
            <a:extLst>
              <a:ext uri="{FF2B5EF4-FFF2-40B4-BE49-F238E27FC236}">
                <a16:creationId xmlns:a16="http://schemas.microsoft.com/office/drawing/2014/main" id="{071EF4E3-5BBC-C5CB-4A30-A82F65DD3B23}"/>
              </a:ext>
            </a:extLst>
          </p:cNvPr>
          <p:cNvSpPr>
            <a:spLocks noGrp="1"/>
          </p:cNvSpPr>
          <p:nvPr>
            <p:ph type="body" sz="quarter" idx="64"/>
          </p:nvPr>
        </p:nvSpPr>
        <p:spPr>
          <a:xfrm>
            <a:off x="1704812" y="2291731"/>
            <a:ext cx="5238428" cy="8400082"/>
          </a:xfrm>
        </p:spPr>
        <p:txBody>
          <a:bodyPr/>
          <a:lstStyle/>
          <a:p>
            <a:pPr marL="0" indent="0">
              <a:lnSpc>
                <a:spcPts val="970"/>
              </a:lnSpc>
              <a:buNone/>
            </a:pPr>
            <a:r>
              <a:rPr lang="de-DE" dirty="0" sz="875"/>
              <a:t>Beim Investieren ist die </a:t>
            </a:r>
            <a:r>
              <a:rPr lang="de-DE" b="1" dirty="0" sz="875"/>
              <a:t>Rendite</a:t>
            </a:r>
            <a:r>
              <a:rPr lang="de-DE" dirty="0" sz="875"/>
              <a:t> das, was Sie im Laufe der Zeit gewinnen (oder verlieren). Rendite kann aus zwei Quellen stammen:</a:t>
            </a:r>
            <a:br>
              <a:rPr lang="de-DE" dirty="0" sz="875"/>
            </a:br>
            <a:endParaRPr lang="de-DE" dirty="0" sz="875"/>
          </a:p>
          <a:p>
            <a:pPr>
              <a:lnSpc>
                <a:spcPts val="970"/>
              </a:lnSpc>
              <a:spcBef>
                <a:spcPts val="762"/>
              </a:spcBef>
            </a:pPr>
            <a:r>
              <a:rPr lang="de-DE" b="1" dirty="0" sz="875"/>
              <a:t>Kursänderung</a:t>
            </a:r>
            <a:r>
              <a:rPr lang="de-DE" dirty="0" sz="875"/>
              <a:t> (der Wert des Vermögenswerts steigt oder fällt) und manchmal</a:t>
            </a:r>
          </a:p>
          <a:p>
            <a:pPr>
              <a:lnSpc>
                <a:spcPts val="970"/>
              </a:lnSpc>
            </a:pPr>
            <a:r>
              <a:rPr lang="de-DE" b="1" dirty="0" sz="875"/>
              <a:t>Laufende Erträge</a:t>
            </a:r>
            <a:r>
              <a:rPr lang="de-DE" dirty="0" sz="875"/>
              <a:t> (z. B. Dividenden aus Aktien oder zinsähnliche Zahlungen bestimmter Produkte).</a:t>
            </a:r>
          </a:p>
          <a:p>
            <a:pPr marL="0" indent="0">
              <a:lnSpc>
                <a:spcPts val="2937"/>
              </a:lnSpc>
              <a:buNone/>
            </a:pPr>
            <a:endParaRPr lang="de-DE" b="1" dirty="0" sz="2450"/>
          </a:p>
          <a:p>
            <a:pPr marL="0" indent="0">
              <a:lnSpc>
                <a:spcPts val="970"/>
              </a:lnSpc>
              <a:buNone/>
            </a:pPr>
            <a:r>
              <a:rPr lang="de-DE" b="1" dirty="0" sz="875"/>
              <a:t>Risiko</a:t>
            </a:r>
            <a:r>
              <a:rPr lang="de-DE" dirty="0" sz="875"/>
              <a:t> ist die Möglichkeit, dass Ihr Ergebnis schlechter ausfällt als erhofft – bis hin zum Verlust von Geld. Risiko hat mehrere Facetten. Einsteigerinnen denken oft, Risiko bedeute nur, dass „der Kurs fällt“, doch es gibt mehrere gängige Risikoarten:</a:t>
            </a:r>
            <a:br>
              <a:rPr lang="de-DE" dirty="0" sz="875"/>
            </a:br>
            <a:endParaRPr lang="de-DE" dirty="0" sz="875"/>
          </a:p>
          <a:p>
            <a:pPr marL="228600" indent="-228600">
              <a:lnSpc>
                <a:spcPts val="970"/>
              </a:lnSpc>
              <a:spcBef>
                <a:spcPts val="998"/>
              </a:spcBef>
              <a:buFont typeface="+mj-lt"/>
              <a:buAutoNum type="arabicPeriod"/>
            </a:pPr>
            <a:r>
              <a:rPr lang="de-DE" b="1" dirty="0" sz="875"/>
              <a:t>Marktrisiko (Auf und Ab)</a:t>
            </a:r>
            <a:br>
              <a:rPr lang="de-DE" dirty="0" sz="875"/>
            </a:br>
            <a:r>
              <a:rPr lang="de-DE" dirty="0" sz="875"/>
              <a:t>Kurse können kurzfristig fallen – durch wirtschaftliche Ereignisse, Krisen oder Stimmungsumschwünge. Auch breit gestreute Geldanlagen können vorübergehend an Wert verlieren.</a:t>
            </a:r>
            <a:br>
              <a:rPr lang="de-DE" dirty="0" sz="875"/>
            </a:br>
            <a:endParaRPr lang="de-DE" dirty="0" sz="875"/>
          </a:p>
          <a:p>
            <a:pPr marL="228600" indent="-228600">
              <a:lnSpc>
                <a:spcPts val="970"/>
              </a:lnSpc>
              <a:spcBef>
                <a:spcPts val="998"/>
              </a:spcBef>
              <a:buFont typeface="+mj-lt"/>
              <a:buAutoNum type="arabicPeriod"/>
            </a:pPr>
            <a:r>
              <a:rPr lang="de-DE" b="1" dirty="0" sz="875"/>
              <a:t>Klumpenrisiko (zu viel an einer Stelle)</a:t>
            </a:r>
            <a:br>
              <a:rPr lang="de-DE" dirty="0" sz="875"/>
            </a:br>
            <a:r>
              <a:rPr lang="de-DE" dirty="0" sz="875"/>
              <a:t>Wenn Sie nur in ein Unternehmen, eine Branche oder ein Land investieren, kann ein einziges negatives Ereignis Ihr Ergebnis stark beeinträchtigen. Deshalb ist </a:t>
            </a:r>
            <a:r>
              <a:rPr lang="de-DE" b="1" dirty="0" sz="875"/>
              <a:t>Diversifikation</a:t>
            </a:r>
            <a:r>
              <a:rPr lang="de-DE" dirty="0" sz="875"/>
              <a:t> wichtig.</a:t>
            </a:r>
            <a:br>
              <a:rPr lang="de-DE" dirty="0" sz="875"/>
            </a:br>
            <a:endParaRPr lang="de-DE" dirty="0" sz="875"/>
          </a:p>
          <a:p>
            <a:pPr marL="228600" indent="-228600">
              <a:lnSpc>
                <a:spcPts val="970"/>
              </a:lnSpc>
              <a:spcBef>
                <a:spcPts val="998"/>
              </a:spcBef>
              <a:buFont typeface="+mj-lt"/>
              <a:buAutoNum type="arabicPeriod"/>
            </a:pPr>
            <a:r>
              <a:rPr lang="de-DE" b="1" dirty="0" sz="875"/>
              <a:t>Inflationsrisiko (Ihr Geld ist weniger wert)</a:t>
            </a:r>
            <a:br>
              <a:rPr lang="de-DE" dirty="0" sz="875"/>
            </a:br>
            <a:r>
              <a:rPr lang="de-DE" dirty="0" sz="875"/>
              <a:t>Auch wenn der Betrag auf Ihrem Konto gleich bleibt, können steigende Preise mit der Zeit schmälern, was Sie sich dafür kaufen können. Das ist ein Grund, warum langfristige Ziele Wachstum erfordern können.</a:t>
            </a:r>
            <a:br>
              <a:rPr lang="de-DE" dirty="0" sz="875"/>
            </a:br>
            <a:endParaRPr lang="de-DE" dirty="0" sz="875"/>
          </a:p>
          <a:p>
            <a:pPr marL="228600" indent="-228600">
              <a:lnSpc>
                <a:spcPts val="970"/>
              </a:lnSpc>
              <a:spcBef>
                <a:spcPts val="2217"/>
              </a:spcBef>
              <a:buFont typeface="+mj-lt"/>
              <a:buAutoNum type="arabicPeriod"/>
            </a:pPr>
            <a:r>
              <a:rPr lang="de-DE" b="1" dirty="0" sz="875"/>
              <a:t>Liquiditätsrisiko (Zugriff auf Ihr Geld)</a:t>
            </a:r>
            <a:br>
              <a:rPr lang="de-DE" dirty="0" sz="875"/>
            </a:br>
            <a:r>
              <a:rPr lang="de-DE" dirty="0" sz="875"/>
              <a:t>Manche Vermögenswerte lassen sich nur schwer schnell oder ohne Verlust verkaufen. Wenn Sie das Geld bald brauchen könnten, wiegt dieses Risiko schwerer.</a:t>
            </a:r>
            <a:br>
              <a:rPr lang="de-DE" dirty="0" sz="875"/>
            </a:br>
            <a:endParaRPr lang="de-DE" dirty="0" sz="875"/>
          </a:p>
          <a:p>
            <a:pPr marL="228600" indent="-228600">
              <a:lnSpc>
                <a:spcPts val="970"/>
              </a:lnSpc>
              <a:spcBef>
                <a:spcPts val="998"/>
              </a:spcBef>
              <a:buFont typeface="+mj-lt"/>
              <a:buAutoNum type="arabicPeriod"/>
            </a:pPr>
            <a:r>
              <a:rPr lang="de-DE" b="1" dirty="0" err="1" sz="875"/>
              <a:t>Verhaltensrisiko (Entscheidungen unter Stress)</a:t>
            </a:r>
            <a:br>
              <a:rPr lang="de-DE" dirty="0" sz="875"/>
            </a:br>
            <a:r>
              <a:rPr lang="de-DE" dirty="0" sz="875"/>
              <a:t>Viele Verluste entstehen, wenn Menschen nach einem Kursrückgang panisch verkaufen oder nach einem Anstieg einem Hype hinterherlaufen. Ein Plan, der zu Ihrem Anlagehorizont und Risikoempfinden passt, hilft, emotionale Entscheidungen zu vermeiden.</a:t>
            </a:r>
          </a:p>
          <a:p>
            <a:pPr marL="228600" indent="-228600">
              <a:lnSpc>
                <a:spcPts val="4207"/>
              </a:lnSpc>
              <a:buFont typeface="+mj-lt"/>
              <a:buAutoNum type="arabicPeriod"/>
            </a:pPr>
            <a:endParaRPr lang="de-DE" dirty="0" sz="3500"/>
          </a:p>
          <a:p>
            <a:pPr marL="228600" indent="-228600">
              <a:lnSpc>
                <a:spcPts val="150"/>
              </a:lnSpc>
              <a:buFont typeface="+mj-lt"/>
              <a:buAutoNum type="arabicPeriod"/>
            </a:pPr>
            <a:endParaRPr lang="de-DE" dirty="0" sz="125"/>
          </a:p>
          <a:p>
            <a:pPr marL="228600" indent="-228600">
              <a:lnSpc>
                <a:spcPts val="150"/>
              </a:lnSpc>
              <a:buFont typeface="+mj-lt"/>
              <a:buAutoNum type="arabicPeriod"/>
            </a:pPr>
            <a:endParaRPr lang="de-DE" dirty="0" sz="125"/>
          </a:p>
          <a:p>
            <a:pPr marL="0" indent="0">
              <a:lnSpc>
                <a:spcPts val="150"/>
              </a:lnSpc>
              <a:buNone/>
            </a:pPr>
            <a:endParaRPr lang="de-DE" dirty="0" sz="125"/>
          </a:p>
          <a:p>
            <a:pPr marL="0" indent="0">
              <a:lnSpc>
                <a:spcPts val="970"/>
              </a:lnSpc>
              <a:buNone/>
            </a:pPr>
            <a:r>
              <a:rPr lang="de-DE" dirty="0" sz="875"/>
              <a:t>Eine praktische Regel für Einsteigerinnen: </a:t>
            </a:r>
            <a:r>
              <a:rPr lang="de-DE" b="1" dirty="0" sz="875"/>
              <a:t>Höhere Renditechancen gehen meist mit höherem Risiko einher.</a:t>
            </a:r>
            <a:br>
              <a:rPr lang="de-DE" dirty="0" sz="875"/>
            </a:br>
            <a:r>
              <a:rPr lang="de-DE" dirty="0" sz="875"/>
              <a:t>Deshalb sollten Sie das Investieren immer an Ihrem </a:t>
            </a:r>
            <a:r>
              <a:rPr lang="de-DE" b="1" dirty="0" sz="875"/>
              <a:t>Anlagehorizont</a:t>
            </a:r>
            <a:r>
              <a:rPr lang="de-DE" dirty="0" sz="875"/>
              <a:t> (wann Sie das Geld brauchen) ausrichten – und an Ihrer persönlichen Fähigkeit, bei Marktschwankungen ruhig zu bleiben. </a:t>
            </a:r>
          </a:p>
        </p:txBody>
      </p:sp>
      <p:sp>
        <p:nvSpPr>
          <p:cNvPr id="8" name="Rectangle 1">
            <a:extLst>
              <a:ext uri="{FF2B5EF4-FFF2-40B4-BE49-F238E27FC236}">
                <a16:creationId xmlns:a16="http://schemas.microsoft.com/office/drawing/2014/main" id="{DB8E3F23-4615-8D7D-BE2F-5DD73D7169D2}"/>
              </a:ext>
            </a:extLst>
          </p:cNvPr>
          <p:cNvSpPr>
            <a:spLocks noChangeArrowheads="1"/>
          </p:cNvSpPr>
          <p:nvPr/>
        </p:nvSpPr>
        <p:spPr bwMode="auto">
          <a:xfrm>
            <a:off x="0" y="0"/>
            <a:ext cx="7559675"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de-DE"/>
          </a:p>
        </p:txBody>
      </p:sp>
      <p:sp>
        <p:nvSpPr>
          <p:cNvPr id="6" name="Rounded Rectangle 67">
            <a:extLst>
              <a:ext uri="{FF2B5EF4-FFF2-40B4-BE49-F238E27FC236}">
                <a16:creationId xmlns:a16="http://schemas.microsoft.com/office/drawing/2014/main" id="{2A10C280-9803-F8C9-B3FF-2C5DBE676C26}"/>
              </a:ext>
            </a:extLst>
          </p:cNvPr>
          <p:cNvSpPr/>
          <p:nvPr/>
        </p:nvSpPr>
        <p:spPr>
          <a:xfrm>
            <a:off x="1700205" y="7367715"/>
            <a:ext cx="5231219" cy="897650"/>
          </a:xfrm>
          <a:prstGeom prst="roundRect">
            <a:avLst>
              <a:gd name="adj" fmla="val 4330"/>
            </a:avLst>
          </a:prstGeom>
          <a:solidFill>
            <a:srgbClr val="4763AE">
              <a:alpha val="8000"/>
            </a:srgbClr>
          </a:solidFill>
          <a:ln w="19050">
            <a:solidFill>
              <a:srgbClr val="4763AE"/>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grpSp>
        <p:nvGrpSpPr>
          <p:cNvPr id="7" name="Group 74">
            <a:extLst>
              <a:ext uri="{FF2B5EF4-FFF2-40B4-BE49-F238E27FC236}">
                <a16:creationId xmlns:a16="http://schemas.microsoft.com/office/drawing/2014/main" id="{A2D29BFA-1198-9B18-124C-68B23C8CFADC}"/>
              </a:ext>
            </a:extLst>
          </p:cNvPr>
          <p:cNvGrpSpPr/>
          <p:nvPr/>
        </p:nvGrpSpPr>
        <p:grpSpPr>
          <a:xfrm>
            <a:off x="1864664" y="7164514"/>
            <a:ext cx="2482610" cy="406400"/>
            <a:chOff x="1972947" y="5649738"/>
            <a:chExt cx="1790957" cy="406400"/>
          </a:xfrm>
        </p:grpSpPr>
        <p:sp>
          <p:nvSpPr>
            <p:cNvPr id="9" name="Rectangle 51">
              <a:extLst>
                <a:ext uri="{FF2B5EF4-FFF2-40B4-BE49-F238E27FC236}">
                  <a16:creationId xmlns:a16="http://schemas.microsoft.com/office/drawing/2014/main" id="{8B07D31A-7D38-2F88-1BF3-62FB916857D2}"/>
                </a:ext>
              </a:extLst>
            </p:cNvPr>
            <p:cNvSpPr/>
            <p:nvPr/>
          </p:nvSpPr>
          <p:spPr>
            <a:xfrm>
              <a:off x="2323930" y="5705156"/>
              <a:ext cx="940638" cy="28632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10" name="Rectangle 52">
              <a:extLst>
                <a:ext uri="{FF2B5EF4-FFF2-40B4-BE49-F238E27FC236}">
                  <a16:creationId xmlns:a16="http://schemas.microsoft.com/office/drawing/2014/main" id="{0AB01F13-A03C-7514-3B8E-BFC60F70B86F}"/>
                </a:ext>
              </a:extLst>
            </p:cNvPr>
            <p:cNvSpPr/>
            <p:nvPr/>
          </p:nvSpPr>
          <p:spPr>
            <a:xfrm>
              <a:off x="2166912" y="5709774"/>
              <a:ext cx="1105678" cy="286328"/>
            </a:xfrm>
            <a:prstGeom prst="rect">
              <a:avLst/>
            </a:prstGeom>
            <a:solidFill>
              <a:srgbClr val="4763AE">
                <a:alpha val="8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11" name="Text Placeholder 122">
              <a:extLst>
                <a:ext uri="{FF2B5EF4-FFF2-40B4-BE49-F238E27FC236}">
                  <a16:creationId xmlns:a16="http://schemas.microsoft.com/office/drawing/2014/main" id="{84AB4BB6-BC51-C734-C65F-1CB2AF975D37}"/>
                </a:ext>
              </a:extLst>
            </p:cNvPr>
            <p:cNvSpPr txBox="1">
              <a:spLocks/>
            </p:cNvSpPr>
            <p:nvPr/>
          </p:nvSpPr>
          <p:spPr>
            <a:xfrm>
              <a:off x="2364155" y="5713468"/>
              <a:ext cx="1399749" cy="243318"/>
            </a:xfrm>
            <a:prstGeom prst="rect">
              <a:avLst/>
            </a:prstGeom>
          </p:spPr>
          <p:txBody>
            <a:bodyP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None/>
              </a:pPr>
              <a:r>
                <a:rPr lang="de-DE" sz="1400" b="1" dirty="0">
                  <a:solidFill>
                    <a:schemeClr val="bg1"/>
                  </a:solidFill>
                </a:rPr>
                <a:t>Kernbotschaft</a:t>
              </a:r>
            </a:p>
          </p:txBody>
        </p:sp>
        <p:sp>
          <p:nvSpPr>
            <p:cNvPr id="12" name="Oval 54">
              <a:extLst>
                <a:ext uri="{FF2B5EF4-FFF2-40B4-BE49-F238E27FC236}">
                  <a16:creationId xmlns:a16="http://schemas.microsoft.com/office/drawing/2014/main" id="{EF418CFD-63C1-B35F-464E-39BB96502EAD}"/>
                </a:ext>
              </a:extLst>
            </p:cNvPr>
            <p:cNvSpPr/>
            <p:nvPr/>
          </p:nvSpPr>
          <p:spPr>
            <a:xfrm>
              <a:off x="1972947" y="5649738"/>
              <a:ext cx="406400" cy="406400"/>
            </a:xfrm>
            <a:prstGeom prst="ellipse">
              <a:avLst/>
            </a:prstGeom>
            <a:solidFill>
              <a:srgbClr val="4763AE"/>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grpSp>
          <p:nvGrpSpPr>
            <p:cNvPr id="13" name="Graphic 37">
              <a:extLst>
                <a:ext uri="{FF2B5EF4-FFF2-40B4-BE49-F238E27FC236}">
                  <a16:creationId xmlns:a16="http://schemas.microsoft.com/office/drawing/2014/main" id="{CF7BD2A2-453D-F174-9BD5-5211C8441B5E}"/>
                </a:ext>
              </a:extLst>
            </p:cNvPr>
            <p:cNvGrpSpPr/>
            <p:nvPr/>
          </p:nvGrpSpPr>
          <p:grpSpPr>
            <a:xfrm>
              <a:off x="2064622" y="5732952"/>
              <a:ext cx="229999" cy="229698"/>
              <a:chOff x="5737725" y="2862443"/>
              <a:chExt cx="1034323" cy="1032970"/>
            </a:xfrm>
            <a:solidFill>
              <a:schemeClr val="bg1"/>
            </a:solidFill>
          </p:grpSpPr>
          <p:sp>
            <p:nvSpPr>
              <p:cNvPr id="14" name="Freeform 56">
                <a:extLst>
                  <a:ext uri="{FF2B5EF4-FFF2-40B4-BE49-F238E27FC236}">
                    <a16:creationId xmlns:a16="http://schemas.microsoft.com/office/drawing/2014/main" id="{D0E75486-0361-B249-DEAC-6FBD1B4D5E2F}"/>
                  </a:ext>
                </a:extLst>
              </p:cNvPr>
              <p:cNvSpPr/>
              <p:nvPr/>
            </p:nvSpPr>
            <p:spPr>
              <a:xfrm>
                <a:off x="5737725" y="3034440"/>
                <a:ext cx="1034323" cy="860974"/>
              </a:xfrm>
              <a:custGeom>
                <a:avLst/>
                <a:gdLst>
                  <a:gd name="connsiteX0" fmla="*/ 0 w 1034323"/>
                  <a:gd name="connsiteY0" fmla="*/ 121848 h 860974"/>
                  <a:gd name="connsiteX1" fmla="*/ 213013 w 1034323"/>
                  <a:gd name="connsiteY1" fmla="*/ 21998 h 860974"/>
                  <a:gd name="connsiteX2" fmla="*/ 221572 w 1034323"/>
                  <a:gd name="connsiteY2" fmla="*/ 245472 h 860974"/>
                  <a:gd name="connsiteX3" fmla="*/ 270070 w 1034323"/>
                  <a:gd name="connsiteY3" fmla="*/ 297774 h 860974"/>
                  <a:gd name="connsiteX4" fmla="*/ 275776 w 1034323"/>
                  <a:gd name="connsiteY4" fmla="*/ 326302 h 860974"/>
                  <a:gd name="connsiteX5" fmla="*/ 275776 w 1034323"/>
                  <a:gd name="connsiteY5" fmla="*/ 395722 h 860974"/>
                  <a:gd name="connsiteX6" fmla="*/ 417468 w 1034323"/>
                  <a:gd name="connsiteY6" fmla="*/ 395722 h 860974"/>
                  <a:gd name="connsiteX7" fmla="*/ 428879 w 1034323"/>
                  <a:gd name="connsiteY7" fmla="*/ 407133 h 860974"/>
                  <a:gd name="connsiteX8" fmla="*/ 428879 w 1034323"/>
                  <a:gd name="connsiteY8" fmla="*/ 498424 h 860974"/>
                  <a:gd name="connsiteX9" fmla="*/ 473574 w 1034323"/>
                  <a:gd name="connsiteY9" fmla="*/ 498424 h 860974"/>
                  <a:gd name="connsiteX10" fmla="*/ 571522 w 1034323"/>
                  <a:gd name="connsiteY10" fmla="*/ 351978 h 860974"/>
                  <a:gd name="connsiteX11" fmla="*/ 598148 w 1034323"/>
                  <a:gd name="connsiteY11" fmla="*/ 371948 h 860974"/>
                  <a:gd name="connsiteX12" fmla="*/ 514465 w 1034323"/>
                  <a:gd name="connsiteY12" fmla="*/ 498424 h 860974"/>
                  <a:gd name="connsiteX13" fmla="*/ 808309 w 1034323"/>
                  <a:gd name="connsiteY13" fmla="*/ 498424 h 860974"/>
                  <a:gd name="connsiteX14" fmla="*/ 808309 w 1034323"/>
                  <a:gd name="connsiteY14" fmla="*/ 377654 h 860974"/>
                  <a:gd name="connsiteX15" fmla="*/ 666617 w 1034323"/>
                  <a:gd name="connsiteY15" fmla="*/ 377654 h 860974"/>
                  <a:gd name="connsiteX16" fmla="*/ 503053 w 1034323"/>
                  <a:gd name="connsiteY16" fmla="*/ 215992 h 860974"/>
                  <a:gd name="connsiteX17" fmla="*/ 503053 w 1034323"/>
                  <a:gd name="connsiteY17" fmla="*/ 198875 h 860974"/>
                  <a:gd name="connsiteX18" fmla="*/ 571522 w 1034323"/>
                  <a:gd name="connsiteY18" fmla="*/ 127553 h 860974"/>
                  <a:gd name="connsiteX19" fmla="*/ 598148 w 1034323"/>
                  <a:gd name="connsiteY19" fmla="*/ 125652 h 860974"/>
                  <a:gd name="connsiteX20" fmla="*/ 713213 w 1034323"/>
                  <a:gd name="connsiteY20" fmla="*/ 241668 h 860974"/>
                  <a:gd name="connsiteX21" fmla="*/ 802603 w 1034323"/>
                  <a:gd name="connsiteY21" fmla="*/ 241668 h 860974"/>
                  <a:gd name="connsiteX22" fmla="*/ 930981 w 1034323"/>
                  <a:gd name="connsiteY22" fmla="*/ 5832 h 860974"/>
                  <a:gd name="connsiteX23" fmla="*/ 977578 w 1034323"/>
                  <a:gd name="connsiteY23" fmla="*/ 246422 h 860974"/>
                  <a:gd name="connsiteX24" fmla="*/ 1031782 w 1034323"/>
                  <a:gd name="connsiteY24" fmla="*/ 316793 h 860974"/>
                  <a:gd name="connsiteX25" fmla="*/ 1031782 w 1034323"/>
                  <a:gd name="connsiteY25" fmla="*/ 573550 h 860974"/>
                  <a:gd name="connsiteX26" fmla="*/ 949049 w 1034323"/>
                  <a:gd name="connsiteY26" fmla="*/ 651528 h 860974"/>
                  <a:gd name="connsiteX27" fmla="*/ 946196 w 1034323"/>
                  <a:gd name="connsiteY27" fmla="*/ 654381 h 860974"/>
                  <a:gd name="connsiteX28" fmla="*/ 946196 w 1034323"/>
                  <a:gd name="connsiteY28" fmla="*/ 858835 h 860974"/>
                  <a:gd name="connsiteX29" fmla="*/ 911962 w 1034323"/>
                  <a:gd name="connsiteY29" fmla="*/ 858835 h 860974"/>
                  <a:gd name="connsiteX30" fmla="*/ 911962 w 1034323"/>
                  <a:gd name="connsiteY30" fmla="*/ 653430 h 860974"/>
                  <a:gd name="connsiteX31" fmla="*/ 793093 w 1034323"/>
                  <a:gd name="connsiteY31" fmla="*/ 653430 h 860974"/>
                  <a:gd name="connsiteX32" fmla="*/ 793093 w 1034323"/>
                  <a:gd name="connsiteY32" fmla="*/ 841718 h 860974"/>
                  <a:gd name="connsiteX33" fmla="*/ 775976 w 1034323"/>
                  <a:gd name="connsiteY33" fmla="*/ 858835 h 860974"/>
                  <a:gd name="connsiteX34" fmla="*/ 655205 w 1034323"/>
                  <a:gd name="connsiteY34" fmla="*/ 858835 h 860974"/>
                  <a:gd name="connsiteX35" fmla="*/ 639039 w 1034323"/>
                  <a:gd name="connsiteY35" fmla="*/ 848375 h 860974"/>
                  <a:gd name="connsiteX36" fmla="*/ 639039 w 1034323"/>
                  <a:gd name="connsiteY36" fmla="*/ 575451 h 860974"/>
                  <a:gd name="connsiteX37" fmla="*/ 654254 w 1034323"/>
                  <a:gd name="connsiteY37" fmla="*/ 532659 h 860974"/>
                  <a:gd name="connsiteX38" fmla="*/ 535385 w 1034323"/>
                  <a:gd name="connsiteY38" fmla="*/ 532659 h 860974"/>
                  <a:gd name="connsiteX39" fmla="*/ 535385 w 1034323"/>
                  <a:gd name="connsiteY39" fmla="*/ 824601 h 860974"/>
                  <a:gd name="connsiteX40" fmla="*/ 603854 w 1034323"/>
                  <a:gd name="connsiteY40" fmla="*/ 824601 h 860974"/>
                  <a:gd name="connsiteX41" fmla="*/ 603854 w 1034323"/>
                  <a:gd name="connsiteY41" fmla="*/ 858835 h 860974"/>
                  <a:gd name="connsiteX42" fmla="*/ 430781 w 1034323"/>
                  <a:gd name="connsiteY42" fmla="*/ 858835 h 860974"/>
                  <a:gd name="connsiteX43" fmla="*/ 430781 w 1034323"/>
                  <a:gd name="connsiteY43" fmla="*/ 824601 h 860974"/>
                  <a:gd name="connsiteX44" fmla="*/ 499249 w 1034323"/>
                  <a:gd name="connsiteY44" fmla="*/ 824601 h 860974"/>
                  <a:gd name="connsiteX45" fmla="*/ 499249 w 1034323"/>
                  <a:gd name="connsiteY45" fmla="*/ 532659 h 860974"/>
                  <a:gd name="connsiteX46" fmla="*/ 380381 w 1034323"/>
                  <a:gd name="connsiteY46" fmla="*/ 532659 h 860974"/>
                  <a:gd name="connsiteX47" fmla="*/ 396547 w 1034323"/>
                  <a:gd name="connsiteY47" fmla="*/ 575451 h 860974"/>
                  <a:gd name="connsiteX48" fmla="*/ 396547 w 1034323"/>
                  <a:gd name="connsiteY48" fmla="*/ 848375 h 860974"/>
                  <a:gd name="connsiteX49" fmla="*/ 379429 w 1034323"/>
                  <a:gd name="connsiteY49" fmla="*/ 858835 h 860974"/>
                  <a:gd name="connsiteX50" fmla="*/ 258659 w 1034323"/>
                  <a:gd name="connsiteY50" fmla="*/ 858835 h 860974"/>
                  <a:gd name="connsiteX51" fmla="*/ 241542 w 1034323"/>
                  <a:gd name="connsiteY51" fmla="*/ 841718 h 860974"/>
                  <a:gd name="connsiteX52" fmla="*/ 241542 w 1034323"/>
                  <a:gd name="connsiteY52" fmla="*/ 653430 h 860974"/>
                  <a:gd name="connsiteX53" fmla="*/ 122673 w 1034323"/>
                  <a:gd name="connsiteY53" fmla="*/ 653430 h 860974"/>
                  <a:gd name="connsiteX54" fmla="*/ 122673 w 1034323"/>
                  <a:gd name="connsiteY54" fmla="*/ 858835 h 860974"/>
                  <a:gd name="connsiteX55" fmla="*/ 88438 w 1034323"/>
                  <a:gd name="connsiteY55" fmla="*/ 858835 h 860974"/>
                  <a:gd name="connsiteX56" fmla="*/ 88438 w 1034323"/>
                  <a:gd name="connsiteY56" fmla="*/ 654381 h 860974"/>
                  <a:gd name="connsiteX57" fmla="*/ 69419 w 1034323"/>
                  <a:gd name="connsiteY57" fmla="*/ 650577 h 860974"/>
                  <a:gd name="connsiteX58" fmla="*/ 1902 w 1034323"/>
                  <a:gd name="connsiteY58" fmla="*/ 576402 h 860974"/>
                  <a:gd name="connsiteX59" fmla="*/ 1902 w 1034323"/>
                  <a:gd name="connsiteY59" fmla="*/ 312989 h 860974"/>
                  <a:gd name="connsiteX60" fmla="*/ 35185 w 1034323"/>
                  <a:gd name="connsiteY60" fmla="*/ 258785 h 860974"/>
                  <a:gd name="connsiteX61" fmla="*/ 56106 w 1034323"/>
                  <a:gd name="connsiteY61" fmla="*/ 244521 h 860974"/>
                  <a:gd name="connsiteX62" fmla="*/ 1902 w 1034323"/>
                  <a:gd name="connsiteY62" fmla="*/ 154180 h 860974"/>
                  <a:gd name="connsiteX63" fmla="*/ 1902 w 1034323"/>
                  <a:gd name="connsiteY63" fmla="*/ 121848 h 860974"/>
                  <a:gd name="connsiteX64" fmla="*/ 210160 w 1034323"/>
                  <a:gd name="connsiteY64" fmla="*/ 63840 h 860974"/>
                  <a:gd name="connsiteX65" fmla="*/ 61812 w 1034323"/>
                  <a:gd name="connsiteY65" fmla="*/ 207434 h 860974"/>
                  <a:gd name="connsiteX66" fmla="*/ 210160 w 1034323"/>
                  <a:gd name="connsiteY66" fmla="*/ 63840 h 860974"/>
                  <a:gd name="connsiteX67" fmla="*/ 818769 w 1034323"/>
                  <a:gd name="connsiteY67" fmla="*/ 63840 h 860974"/>
                  <a:gd name="connsiteX68" fmla="*/ 967118 w 1034323"/>
                  <a:gd name="connsiteY68" fmla="*/ 207434 h 860974"/>
                  <a:gd name="connsiteX69" fmla="*/ 818769 w 1034323"/>
                  <a:gd name="connsiteY69" fmla="*/ 63840 h 860974"/>
                  <a:gd name="connsiteX70" fmla="*/ 669470 w 1034323"/>
                  <a:gd name="connsiteY70" fmla="*/ 573550 h 860974"/>
                  <a:gd name="connsiteX71" fmla="*/ 669470 w 1034323"/>
                  <a:gd name="connsiteY71" fmla="*/ 823650 h 860974"/>
                  <a:gd name="connsiteX72" fmla="*/ 754104 w 1034323"/>
                  <a:gd name="connsiteY72" fmla="*/ 823650 h 860974"/>
                  <a:gd name="connsiteX73" fmla="*/ 754104 w 1034323"/>
                  <a:gd name="connsiteY73" fmla="*/ 635362 h 860974"/>
                  <a:gd name="connsiteX74" fmla="*/ 767418 w 1034323"/>
                  <a:gd name="connsiteY74" fmla="*/ 618244 h 860974"/>
                  <a:gd name="connsiteX75" fmla="*/ 940491 w 1034323"/>
                  <a:gd name="connsiteY75" fmla="*/ 618244 h 860974"/>
                  <a:gd name="connsiteX76" fmla="*/ 995646 w 1034323"/>
                  <a:gd name="connsiteY76" fmla="*/ 566893 h 860974"/>
                  <a:gd name="connsiteX77" fmla="*/ 995646 w 1034323"/>
                  <a:gd name="connsiteY77" fmla="*/ 323449 h 860974"/>
                  <a:gd name="connsiteX78" fmla="*/ 950000 w 1034323"/>
                  <a:gd name="connsiteY78" fmla="*/ 274000 h 860974"/>
                  <a:gd name="connsiteX79" fmla="*/ 700851 w 1034323"/>
                  <a:gd name="connsiteY79" fmla="*/ 274000 h 860974"/>
                  <a:gd name="connsiteX80" fmla="*/ 689440 w 1034323"/>
                  <a:gd name="connsiteY80" fmla="*/ 267343 h 860974"/>
                  <a:gd name="connsiteX81" fmla="*/ 585786 w 1034323"/>
                  <a:gd name="connsiteY81" fmla="*/ 163690 h 860974"/>
                  <a:gd name="connsiteX82" fmla="*/ 581031 w 1034323"/>
                  <a:gd name="connsiteY82" fmla="*/ 162739 h 860974"/>
                  <a:gd name="connsiteX83" fmla="*/ 539189 w 1034323"/>
                  <a:gd name="connsiteY83" fmla="*/ 205531 h 860974"/>
                  <a:gd name="connsiteX84" fmla="*/ 676126 w 1034323"/>
                  <a:gd name="connsiteY84" fmla="*/ 342468 h 860974"/>
                  <a:gd name="connsiteX85" fmla="*/ 823524 w 1034323"/>
                  <a:gd name="connsiteY85" fmla="*/ 342468 h 860974"/>
                  <a:gd name="connsiteX86" fmla="*/ 840641 w 1034323"/>
                  <a:gd name="connsiteY86" fmla="*/ 356733 h 860974"/>
                  <a:gd name="connsiteX87" fmla="*/ 840641 w 1034323"/>
                  <a:gd name="connsiteY87" fmla="*/ 513640 h 860974"/>
                  <a:gd name="connsiteX88" fmla="*/ 821622 w 1034323"/>
                  <a:gd name="connsiteY88" fmla="*/ 532659 h 860974"/>
                  <a:gd name="connsiteX89" fmla="*/ 669470 w 1034323"/>
                  <a:gd name="connsiteY89" fmla="*/ 573550 h 860974"/>
                  <a:gd name="connsiteX90" fmla="*/ 275776 w 1034323"/>
                  <a:gd name="connsiteY90" fmla="*/ 635362 h 860974"/>
                  <a:gd name="connsiteX91" fmla="*/ 275776 w 1034323"/>
                  <a:gd name="connsiteY91" fmla="*/ 823650 h 860974"/>
                  <a:gd name="connsiteX92" fmla="*/ 360410 w 1034323"/>
                  <a:gd name="connsiteY92" fmla="*/ 823650 h 860974"/>
                  <a:gd name="connsiteX93" fmla="*/ 360410 w 1034323"/>
                  <a:gd name="connsiteY93" fmla="*/ 573550 h 860974"/>
                  <a:gd name="connsiteX94" fmla="*/ 354705 w 1034323"/>
                  <a:gd name="connsiteY94" fmla="*/ 559285 h 860974"/>
                  <a:gd name="connsiteX95" fmla="*/ 318569 w 1034323"/>
                  <a:gd name="connsiteY95" fmla="*/ 532659 h 860974"/>
                  <a:gd name="connsiteX96" fmla="*/ 155956 w 1034323"/>
                  <a:gd name="connsiteY96" fmla="*/ 532659 h 860974"/>
                  <a:gd name="connsiteX97" fmla="*/ 136937 w 1034323"/>
                  <a:gd name="connsiteY97" fmla="*/ 515542 h 860974"/>
                  <a:gd name="connsiteX98" fmla="*/ 136937 w 1034323"/>
                  <a:gd name="connsiteY98" fmla="*/ 361487 h 860974"/>
                  <a:gd name="connsiteX99" fmla="*/ 171171 w 1034323"/>
                  <a:gd name="connsiteY99" fmla="*/ 361487 h 860974"/>
                  <a:gd name="connsiteX100" fmla="*/ 171171 w 1034323"/>
                  <a:gd name="connsiteY100" fmla="*/ 498424 h 860974"/>
                  <a:gd name="connsiteX101" fmla="*/ 394645 w 1034323"/>
                  <a:gd name="connsiteY101" fmla="*/ 498424 h 860974"/>
                  <a:gd name="connsiteX102" fmla="*/ 394645 w 1034323"/>
                  <a:gd name="connsiteY102" fmla="*/ 429956 h 860974"/>
                  <a:gd name="connsiteX103" fmla="*/ 256757 w 1034323"/>
                  <a:gd name="connsiteY103" fmla="*/ 429956 h 860974"/>
                  <a:gd name="connsiteX104" fmla="*/ 240591 w 1034323"/>
                  <a:gd name="connsiteY104" fmla="*/ 413790 h 860974"/>
                  <a:gd name="connsiteX105" fmla="*/ 192092 w 1034323"/>
                  <a:gd name="connsiteY105" fmla="*/ 274951 h 860974"/>
                  <a:gd name="connsiteX106" fmla="*/ 79880 w 1034323"/>
                  <a:gd name="connsiteY106" fmla="*/ 274951 h 860974"/>
                  <a:gd name="connsiteX107" fmla="*/ 34234 w 1034323"/>
                  <a:gd name="connsiteY107" fmla="*/ 322498 h 860974"/>
                  <a:gd name="connsiteX108" fmla="*/ 34234 w 1034323"/>
                  <a:gd name="connsiteY108" fmla="*/ 569746 h 860974"/>
                  <a:gd name="connsiteX109" fmla="*/ 91291 w 1034323"/>
                  <a:gd name="connsiteY109" fmla="*/ 619195 h 860974"/>
                  <a:gd name="connsiteX110" fmla="*/ 262463 w 1034323"/>
                  <a:gd name="connsiteY110" fmla="*/ 619195 h 860974"/>
                  <a:gd name="connsiteX111" fmla="*/ 275776 w 1034323"/>
                  <a:gd name="connsiteY111" fmla="*/ 636312 h 8609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Lst>
                <a:rect l="l" t="t" r="r" b="b"/>
                <a:pathLst>
                  <a:path w="1034323" h="860974">
                    <a:moveTo>
                      <a:pt x="0" y="121848"/>
                    </a:moveTo>
                    <a:cubicBezTo>
                      <a:pt x="9510" y="21047"/>
                      <a:pt x="128378" y="-33157"/>
                      <a:pt x="213013" y="21998"/>
                    </a:cubicBezTo>
                    <a:cubicBezTo>
                      <a:pt x="297648" y="77153"/>
                      <a:pt x="294795" y="188414"/>
                      <a:pt x="221572" y="245472"/>
                    </a:cubicBezTo>
                    <a:cubicBezTo>
                      <a:pt x="243444" y="256883"/>
                      <a:pt x="261512" y="273049"/>
                      <a:pt x="270070" y="297774"/>
                    </a:cubicBezTo>
                    <a:cubicBezTo>
                      <a:pt x="278629" y="322498"/>
                      <a:pt x="275776" y="320597"/>
                      <a:pt x="275776" y="326302"/>
                    </a:cubicBezTo>
                    <a:lnTo>
                      <a:pt x="275776" y="395722"/>
                    </a:lnTo>
                    <a:lnTo>
                      <a:pt x="417468" y="395722"/>
                    </a:lnTo>
                    <a:cubicBezTo>
                      <a:pt x="419370" y="395722"/>
                      <a:pt x="428879" y="404280"/>
                      <a:pt x="428879" y="407133"/>
                    </a:cubicBezTo>
                    <a:lnTo>
                      <a:pt x="428879" y="498424"/>
                    </a:lnTo>
                    <a:lnTo>
                      <a:pt x="473574" y="498424"/>
                    </a:lnTo>
                    <a:lnTo>
                      <a:pt x="571522" y="351978"/>
                    </a:lnTo>
                    <a:cubicBezTo>
                      <a:pt x="576277" y="354831"/>
                      <a:pt x="599099" y="367193"/>
                      <a:pt x="598148" y="371948"/>
                    </a:cubicBezTo>
                    <a:lnTo>
                      <a:pt x="514465" y="498424"/>
                    </a:lnTo>
                    <a:lnTo>
                      <a:pt x="808309" y="498424"/>
                    </a:lnTo>
                    <a:lnTo>
                      <a:pt x="808309" y="377654"/>
                    </a:lnTo>
                    <a:lnTo>
                      <a:pt x="666617" y="377654"/>
                    </a:lnTo>
                    <a:lnTo>
                      <a:pt x="503053" y="215992"/>
                    </a:lnTo>
                    <a:lnTo>
                      <a:pt x="503053" y="198875"/>
                    </a:lnTo>
                    <a:cubicBezTo>
                      <a:pt x="502102" y="198875"/>
                      <a:pt x="571522" y="127553"/>
                      <a:pt x="571522" y="127553"/>
                    </a:cubicBezTo>
                    <a:cubicBezTo>
                      <a:pt x="581031" y="119946"/>
                      <a:pt x="586737" y="118044"/>
                      <a:pt x="598148" y="125652"/>
                    </a:cubicBezTo>
                    <a:lnTo>
                      <a:pt x="713213" y="241668"/>
                    </a:lnTo>
                    <a:lnTo>
                      <a:pt x="802603" y="241668"/>
                    </a:lnTo>
                    <a:cubicBezTo>
                      <a:pt x="698949" y="141818"/>
                      <a:pt x="788339" y="-30304"/>
                      <a:pt x="930981" y="5832"/>
                    </a:cubicBezTo>
                    <a:cubicBezTo>
                      <a:pt x="1039390" y="33409"/>
                      <a:pt x="1067918" y="181758"/>
                      <a:pt x="977578" y="246422"/>
                    </a:cubicBezTo>
                    <a:cubicBezTo>
                      <a:pt x="1007057" y="260687"/>
                      <a:pt x="1027027" y="283510"/>
                      <a:pt x="1031782" y="316793"/>
                    </a:cubicBezTo>
                    <a:cubicBezTo>
                      <a:pt x="1027027" y="399525"/>
                      <a:pt x="1039390" y="491768"/>
                      <a:pt x="1031782" y="573550"/>
                    </a:cubicBezTo>
                    <a:cubicBezTo>
                      <a:pt x="1027978" y="616343"/>
                      <a:pt x="992793" y="651528"/>
                      <a:pt x="949049" y="651528"/>
                    </a:cubicBezTo>
                    <a:lnTo>
                      <a:pt x="946196" y="654381"/>
                    </a:lnTo>
                    <a:lnTo>
                      <a:pt x="946196" y="858835"/>
                    </a:lnTo>
                    <a:lnTo>
                      <a:pt x="911962" y="858835"/>
                    </a:lnTo>
                    <a:lnTo>
                      <a:pt x="911962" y="653430"/>
                    </a:lnTo>
                    <a:lnTo>
                      <a:pt x="793093" y="653430"/>
                    </a:lnTo>
                    <a:lnTo>
                      <a:pt x="793093" y="841718"/>
                    </a:lnTo>
                    <a:cubicBezTo>
                      <a:pt x="793093" y="849326"/>
                      <a:pt x="784535" y="857884"/>
                      <a:pt x="775976" y="858835"/>
                    </a:cubicBezTo>
                    <a:cubicBezTo>
                      <a:pt x="750300" y="861688"/>
                      <a:pt x="680881" y="861688"/>
                      <a:pt x="655205" y="858835"/>
                    </a:cubicBezTo>
                    <a:cubicBezTo>
                      <a:pt x="629530" y="855982"/>
                      <a:pt x="641892" y="855031"/>
                      <a:pt x="639039" y="848375"/>
                    </a:cubicBezTo>
                    <a:lnTo>
                      <a:pt x="639039" y="575451"/>
                    </a:lnTo>
                    <a:cubicBezTo>
                      <a:pt x="639039" y="559285"/>
                      <a:pt x="646647" y="545972"/>
                      <a:pt x="654254" y="532659"/>
                    </a:cubicBezTo>
                    <a:lnTo>
                      <a:pt x="535385" y="532659"/>
                    </a:lnTo>
                    <a:lnTo>
                      <a:pt x="535385" y="824601"/>
                    </a:lnTo>
                    <a:lnTo>
                      <a:pt x="603854" y="824601"/>
                    </a:lnTo>
                    <a:lnTo>
                      <a:pt x="603854" y="858835"/>
                    </a:lnTo>
                    <a:lnTo>
                      <a:pt x="430781" y="858835"/>
                    </a:lnTo>
                    <a:lnTo>
                      <a:pt x="430781" y="824601"/>
                    </a:lnTo>
                    <a:lnTo>
                      <a:pt x="499249" y="824601"/>
                    </a:lnTo>
                    <a:lnTo>
                      <a:pt x="499249" y="532659"/>
                    </a:lnTo>
                    <a:lnTo>
                      <a:pt x="380381" y="532659"/>
                    </a:lnTo>
                    <a:cubicBezTo>
                      <a:pt x="388939" y="545972"/>
                      <a:pt x="394645" y="560236"/>
                      <a:pt x="396547" y="575451"/>
                    </a:cubicBezTo>
                    <a:lnTo>
                      <a:pt x="396547" y="848375"/>
                    </a:lnTo>
                    <a:cubicBezTo>
                      <a:pt x="392743" y="855031"/>
                      <a:pt x="386086" y="857884"/>
                      <a:pt x="379429" y="858835"/>
                    </a:cubicBezTo>
                    <a:cubicBezTo>
                      <a:pt x="353754" y="861688"/>
                      <a:pt x="284334" y="861688"/>
                      <a:pt x="258659" y="858835"/>
                    </a:cubicBezTo>
                    <a:cubicBezTo>
                      <a:pt x="232983" y="855982"/>
                      <a:pt x="241542" y="849326"/>
                      <a:pt x="241542" y="841718"/>
                    </a:cubicBezTo>
                    <a:lnTo>
                      <a:pt x="241542" y="653430"/>
                    </a:lnTo>
                    <a:lnTo>
                      <a:pt x="122673" y="653430"/>
                    </a:lnTo>
                    <a:lnTo>
                      <a:pt x="122673" y="858835"/>
                    </a:lnTo>
                    <a:lnTo>
                      <a:pt x="88438" y="858835"/>
                    </a:lnTo>
                    <a:lnTo>
                      <a:pt x="88438" y="654381"/>
                    </a:lnTo>
                    <a:cubicBezTo>
                      <a:pt x="83684" y="648675"/>
                      <a:pt x="76076" y="652479"/>
                      <a:pt x="69419" y="650577"/>
                    </a:cubicBezTo>
                    <a:cubicBezTo>
                      <a:pt x="35185" y="643920"/>
                      <a:pt x="5706" y="611588"/>
                      <a:pt x="1902" y="576402"/>
                    </a:cubicBezTo>
                    <a:lnTo>
                      <a:pt x="1902" y="312989"/>
                    </a:lnTo>
                    <a:cubicBezTo>
                      <a:pt x="7607" y="291117"/>
                      <a:pt x="16166" y="273049"/>
                      <a:pt x="35185" y="258785"/>
                    </a:cubicBezTo>
                    <a:cubicBezTo>
                      <a:pt x="54204" y="244521"/>
                      <a:pt x="50400" y="251177"/>
                      <a:pt x="56106" y="244521"/>
                    </a:cubicBezTo>
                    <a:cubicBezTo>
                      <a:pt x="25676" y="225502"/>
                      <a:pt x="9510" y="188414"/>
                      <a:pt x="1902" y="154180"/>
                    </a:cubicBezTo>
                    <a:cubicBezTo>
                      <a:pt x="1902" y="143720"/>
                      <a:pt x="951" y="132308"/>
                      <a:pt x="1902" y="121848"/>
                    </a:cubicBezTo>
                    <a:close/>
                    <a:moveTo>
                      <a:pt x="210160" y="63840"/>
                    </a:moveTo>
                    <a:cubicBezTo>
                      <a:pt x="116967" y="-30304"/>
                      <a:pt x="-30431" y="109485"/>
                      <a:pt x="61812" y="207434"/>
                    </a:cubicBezTo>
                    <a:cubicBezTo>
                      <a:pt x="157858" y="308234"/>
                      <a:pt x="305255" y="160837"/>
                      <a:pt x="210160" y="63840"/>
                    </a:cubicBezTo>
                    <a:close/>
                    <a:moveTo>
                      <a:pt x="818769" y="63840"/>
                    </a:moveTo>
                    <a:cubicBezTo>
                      <a:pt x="723674" y="160837"/>
                      <a:pt x="871071" y="308234"/>
                      <a:pt x="967118" y="207434"/>
                    </a:cubicBezTo>
                    <a:cubicBezTo>
                      <a:pt x="1059360" y="110436"/>
                      <a:pt x="911962" y="-30304"/>
                      <a:pt x="818769" y="63840"/>
                    </a:cubicBezTo>
                    <a:close/>
                    <a:moveTo>
                      <a:pt x="669470" y="573550"/>
                    </a:moveTo>
                    <a:lnTo>
                      <a:pt x="669470" y="823650"/>
                    </a:lnTo>
                    <a:lnTo>
                      <a:pt x="754104" y="823650"/>
                    </a:lnTo>
                    <a:lnTo>
                      <a:pt x="754104" y="635362"/>
                    </a:lnTo>
                    <a:cubicBezTo>
                      <a:pt x="754104" y="630607"/>
                      <a:pt x="760761" y="619195"/>
                      <a:pt x="767418" y="618244"/>
                    </a:cubicBezTo>
                    <a:cubicBezTo>
                      <a:pt x="823524" y="614441"/>
                      <a:pt x="884385" y="622999"/>
                      <a:pt x="940491" y="618244"/>
                    </a:cubicBezTo>
                    <a:cubicBezTo>
                      <a:pt x="996597" y="613490"/>
                      <a:pt x="992793" y="599225"/>
                      <a:pt x="995646" y="566893"/>
                    </a:cubicBezTo>
                    <a:cubicBezTo>
                      <a:pt x="1002303" y="488915"/>
                      <a:pt x="990891" y="402379"/>
                      <a:pt x="995646" y="323449"/>
                    </a:cubicBezTo>
                    <a:cubicBezTo>
                      <a:pt x="993744" y="297774"/>
                      <a:pt x="975676" y="278755"/>
                      <a:pt x="950000" y="274000"/>
                    </a:cubicBezTo>
                    <a:lnTo>
                      <a:pt x="700851" y="274000"/>
                    </a:lnTo>
                    <a:cubicBezTo>
                      <a:pt x="700851" y="274000"/>
                      <a:pt x="689440" y="267343"/>
                      <a:pt x="689440" y="267343"/>
                    </a:cubicBezTo>
                    <a:lnTo>
                      <a:pt x="585786" y="163690"/>
                    </a:lnTo>
                    <a:cubicBezTo>
                      <a:pt x="583884" y="161788"/>
                      <a:pt x="582933" y="161788"/>
                      <a:pt x="581031" y="162739"/>
                    </a:cubicBezTo>
                    <a:cubicBezTo>
                      <a:pt x="570571" y="168444"/>
                      <a:pt x="550601" y="196973"/>
                      <a:pt x="539189" y="205531"/>
                    </a:cubicBezTo>
                    <a:lnTo>
                      <a:pt x="676126" y="342468"/>
                    </a:lnTo>
                    <a:lnTo>
                      <a:pt x="823524" y="342468"/>
                    </a:lnTo>
                    <a:cubicBezTo>
                      <a:pt x="832082" y="344370"/>
                      <a:pt x="838739" y="348174"/>
                      <a:pt x="840641" y="356733"/>
                    </a:cubicBezTo>
                    <a:cubicBezTo>
                      <a:pt x="837788" y="407133"/>
                      <a:pt x="845396" y="464190"/>
                      <a:pt x="840641" y="513640"/>
                    </a:cubicBezTo>
                    <a:cubicBezTo>
                      <a:pt x="835886" y="563089"/>
                      <a:pt x="833984" y="531708"/>
                      <a:pt x="821622" y="532659"/>
                    </a:cubicBezTo>
                    <a:cubicBezTo>
                      <a:pt x="777878" y="537413"/>
                      <a:pt x="678979" y="511738"/>
                      <a:pt x="669470" y="573550"/>
                    </a:cubicBezTo>
                    <a:close/>
                    <a:moveTo>
                      <a:pt x="275776" y="635362"/>
                    </a:moveTo>
                    <a:lnTo>
                      <a:pt x="275776" y="823650"/>
                    </a:lnTo>
                    <a:lnTo>
                      <a:pt x="360410" y="823650"/>
                    </a:lnTo>
                    <a:lnTo>
                      <a:pt x="360410" y="573550"/>
                    </a:lnTo>
                    <a:cubicBezTo>
                      <a:pt x="360410" y="573550"/>
                      <a:pt x="355656" y="561187"/>
                      <a:pt x="354705" y="559285"/>
                    </a:cubicBezTo>
                    <a:cubicBezTo>
                      <a:pt x="348048" y="546923"/>
                      <a:pt x="332833" y="535512"/>
                      <a:pt x="318569" y="532659"/>
                    </a:cubicBezTo>
                    <a:cubicBezTo>
                      <a:pt x="270070" y="525051"/>
                      <a:pt x="206357" y="537413"/>
                      <a:pt x="155956" y="532659"/>
                    </a:cubicBezTo>
                    <a:cubicBezTo>
                      <a:pt x="105556" y="527904"/>
                      <a:pt x="136937" y="526002"/>
                      <a:pt x="136937" y="515542"/>
                    </a:cubicBezTo>
                    <a:lnTo>
                      <a:pt x="136937" y="361487"/>
                    </a:lnTo>
                    <a:lnTo>
                      <a:pt x="171171" y="361487"/>
                    </a:lnTo>
                    <a:lnTo>
                      <a:pt x="171171" y="498424"/>
                    </a:lnTo>
                    <a:lnTo>
                      <a:pt x="394645" y="498424"/>
                    </a:lnTo>
                    <a:lnTo>
                      <a:pt x="394645" y="429956"/>
                    </a:lnTo>
                    <a:lnTo>
                      <a:pt x="256757" y="429956"/>
                    </a:lnTo>
                    <a:cubicBezTo>
                      <a:pt x="248198" y="429956"/>
                      <a:pt x="242493" y="421398"/>
                      <a:pt x="240591" y="413790"/>
                    </a:cubicBezTo>
                    <a:cubicBezTo>
                      <a:pt x="231081" y="369095"/>
                      <a:pt x="263414" y="281608"/>
                      <a:pt x="192092" y="274951"/>
                    </a:cubicBezTo>
                    <a:cubicBezTo>
                      <a:pt x="120771" y="268294"/>
                      <a:pt x="105556" y="272098"/>
                      <a:pt x="79880" y="274951"/>
                    </a:cubicBezTo>
                    <a:cubicBezTo>
                      <a:pt x="54204" y="277804"/>
                      <a:pt x="37087" y="298725"/>
                      <a:pt x="34234" y="322498"/>
                    </a:cubicBezTo>
                    <a:cubicBezTo>
                      <a:pt x="26627" y="400476"/>
                      <a:pt x="39940" y="490817"/>
                      <a:pt x="34234" y="569746"/>
                    </a:cubicBezTo>
                    <a:cubicBezTo>
                      <a:pt x="38038" y="602078"/>
                      <a:pt x="59910" y="616343"/>
                      <a:pt x="91291" y="619195"/>
                    </a:cubicBezTo>
                    <a:cubicBezTo>
                      <a:pt x="146446" y="622999"/>
                      <a:pt x="206357" y="616343"/>
                      <a:pt x="262463" y="619195"/>
                    </a:cubicBezTo>
                    <a:cubicBezTo>
                      <a:pt x="269119" y="620146"/>
                      <a:pt x="274825" y="630607"/>
                      <a:pt x="275776" y="636312"/>
                    </a:cubicBezTo>
                    <a:close/>
                  </a:path>
                </a:pathLst>
              </a:custGeom>
              <a:grpFill/>
              <a:ln w="9502" cap="flat">
                <a:noFill/>
                <a:prstDash val="solid"/>
                <a:miter/>
              </a:ln>
            </p:spPr>
            <p:txBody>
              <a:bodyPr rtlCol="0" anchor="ctr"/>
              <a:lstStyle/>
              <a:p>
                <a:endParaRPr lang="de-DE" dirty="0"/>
              </a:p>
            </p:txBody>
          </p:sp>
          <p:sp>
            <p:nvSpPr>
              <p:cNvPr id="15" name="Freeform 57">
                <a:extLst>
                  <a:ext uri="{FF2B5EF4-FFF2-40B4-BE49-F238E27FC236}">
                    <a16:creationId xmlns:a16="http://schemas.microsoft.com/office/drawing/2014/main" id="{E0459888-55A2-1587-9948-C00C5848B1B4}"/>
                  </a:ext>
                </a:extLst>
              </p:cNvPr>
              <p:cNvSpPr/>
              <p:nvPr/>
            </p:nvSpPr>
            <p:spPr>
              <a:xfrm>
                <a:off x="6027918" y="2862443"/>
                <a:ext cx="449884" cy="361328"/>
              </a:xfrm>
              <a:custGeom>
                <a:avLst/>
                <a:gdLst>
                  <a:gd name="connsiteX0" fmla="*/ 405903 w 449884"/>
                  <a:gd name="connsiteY0" fmla="*/ 0 h 361328"/>
                  <a:gd name="connsiteX1" fmla="*/ 447745 w 449884"/>
                  <a:gd name="connsiteY1" fmla="*/ 45646 h 361328"/>
                  <a:gd name="connsiteX2" fmla="*/ 447745 w 449884"/>
                  <a:gd name="connsiteY2" fmla="*/ 192092 h 361328"/>
                  <a:gd name="connsiteX3" fmla="*/ 404952 w 449884"/>
                  <a:gd name="connsiteY3" fmla="*/ 239640 h 361328"/>
                  <a:gd name="connsiteX4" fmla="*/ 216664 w 449884"/>
                  <a:gd name="connsiteY4" fmla="*/ 239640 h 361328"/>
                  <a:gd name="connsiteX5" fmla="*/ 98746 w 449884"/>
                  <a:gd name="connsiteY5" fmla="*/ 357558 h 361328"/>
                  <a:gd name="connsiteX6" fmla="*/ 70217 w 449884"/>
                  <a:gd name="connsiteY6" fmla="*/ 348048 h 361328"/>
                  <a:gd name="connsiteX7" fmla="*/ 70217 w 449884"/>
                  <a:gd name="connsiteY7" fmla="*/ 240591 h 361328"/>
                  <a:gd name="connsiteX8" fmla="*/ 40738 w 449884"/>
                  <a:gd name="connsiteY8" fmla="*/ 240591 h 361328"/>
                  <a:gd name="connsiteX9" fmla="*/ 1749 w 449884"/>
                  <a:gd name="connsiteY9" fmla="*/ 196847 h 361328"/>
                  <a:gd name="connsiteX10" fmla="*/ 1749 w 449884"/>
                  <a:gd name="connsiteY10" fmla="*/ 50400 h 361328"/>
                  <a:gd name="connsiteX11" fmla="*/ 43591 w 449884"/>
                  <a:gd name="connsiteY11" fmla="*/ 951 h 361328"/>
                  <a:gd name="connsiteX12" fmla="*/ 405903 w 449884"/>
                  <a:gd name="connsiteY12" fmla="*/ 951 h 361328"/>
                  <a:gd name="connsiteX13" fmla="*/ 103501 w 449884"/>
                  <a:gd name="connsiteY13" fmla="*/ 217768 h 361328"/>
                  <a:gd name="connsiteX14" fmla="*/ 103501 w 449884"/>
                  <a:gd name="connsiteY14" fmla="*/ 299550 h 361328"/>
                  <a:gd name="connsiteX15" fmla="*/ 109206 w 449884"/>
                  <a:gd name="connsiteY15" fmla="*/ 296697 h 361328"/>
                  <a:gd name="connsiteX16" fmla="*/ 193841 w 449884"/>
                  <a:gd name="connsiteY16" fmla="*/ 212062 h 361328"/>
                  <a:gd name="connsiteX17" fmla="*/ 212860 w 449884"/>
                  <a:gd name="connsiteY17" fmla="*/ 205405 h 361328"/>
                  <a:gd name="connsiteX18" fmla="*/ 398296 w 449884"/>
                  <a:gd name="connsiteY18" fmla="*/ 205405 h 361328"/>
                  <a:gd name="connsiteX19" fmla="*/ 413511 w 449884"/>
                  <a:gd name="connsiteY19" fmla="*/ 186386 h 361328"/>
                  <a:gd name="connsiteX20" fmla="*/ 413511 w 449884"/>
                  <a:gd name="connsiteY20" fmla="*/ 53253 h 361328"/>
                  <a:gd name="connsiteX21" fmla="*/ 403050 w 449884"/>
                  <a:gd name="connsiteY21" fmla="*/ 36136 h 361328"/>
                  <a:gd name="connsiteX22" fmla="*/ 53100 w 449884"/>
                  <a:gd name="connsiteY22" fmla="*/ 34234 h 361328"/>
                  <a:gd name="connsiteX23" fmla="*/ 35983 w 449884"/>
                  <a:gd name="connsiteY23" fmla="*/ 51351 h 361328"/>
                  <a:gd name="connsiteX24" fmla="*/ 35983 w 449884"/>
                  <a:gd name="connsiteY24" fmla="*/ 191141 h 361328"/>
                  <a:gd name="connsiteX25" fmla="*/ 103501 w 449884"/>
                  <a:gd name="connsiteY25" fmla="*/ 217768 h 3613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449884" h="361328">
                    <a:moveTo>
                      <a:pt x="405903" y="0"/>
                    </a:moveTo>
                    <a:cubicBezTo>
                      <a:pt x="426824" y="6657"/>
                      <a:pt x="444892" y="22823"/>
                      <a:pt x="447745" y="45646"/>
                    </a:cubicBezTo>
                    <a:cubicBezTo>
                      <a:pt x="450598" y="68468"/>
                      <a:pt x="450598" y="160711"/>
                      <a:pt x="447745" y="192092"/>
                    </a:cubicBezTo>
                    <a:cubicBezTo>
                      <a:pt x="444892" y="223474"/>
                      <a:pt x="428726" y="235836"/>
                      <a:pt x="404952" y="239640"/>
                    </a:cubicBezTo>
                    <a:lnTo>
                      <a:pt x="216664" y="239640"/>
                    </a:lnTo>
                    <a:cubicBezTo>
                      <a:pt x="216664" y="239640"/>
                      <a:pt x="98746" y="357558"/>
                      <a:pt x="98746" y="357558"/>
                    </a:cubicBezTo>
                    <a:cubicBezTo>
                      <a:pt x="91138" y="367067"/>
                      <a:pt x="70217" y="356607"/>
                      <a:pt x="70217" y="348048"/>
                    </a:cubicBezTo>
                    <a:lnTo>
                      <a:pt x="70217" y="240591"/>
                    </a:lnTo>
                    <a:lnTo>
                      <a:pt x="40738" y="240591"/>
                    </a:lnTo>
                    <a:cubicBezTo>
                      <a:pt x="25523" y="240591"/>
                      <a:pt x="1749" y="212062"/>
                      <a:pt x="1749" y="196847"/>
                    </a:cubicBezTo>
                    <a:cubicBezTo>
                      <a:pt x="3651" y="150250"/>
                      <a:pt x="-3006" y="96997"/>
                      <a:pt x="1749" y="50400"/>
                    </a:cubicBezTo>
                    <a:cubicBezTo>
                      <a:pt x="3651" y="24725"/>
                      <a:pt x="20768" y="8559"/>
                      <a:pt x="43591" y="951"/>
                    </a:cubicBezTo>
                    <a:lnTo>
                      <a:pt x="405903" y="951"/>
                    </a:lnTo>
                    <a:close/>
                    <a:moveTo>
                      <a:pt x="103501" y="217768"/>
                    </a:moveTo>
                    <a:lnTo>
                      <a:pt x="103501" y="299550"/>
                    </a:lnTo>
                    <a:cubicBezTo>
                      <a:pt x="107304" y="299550"/>
                      <a:pt x="107304" y="297648"/>
                      <a:pt x="109206" y="296697"/>
                    </a:cubicBezTo>
                    <a:cubicBezTo>
                      <a:pt x="137735" y="274825"/>
                      <a:pt x="165313" y="232983"/>
                      <a:pt x="193841" y="212062"/>
                    </a:cubicBezTo>
                    <a:cubicBezTo>
                      <a:pt x="222370" y="191141"/>
                      <a:pt x="204302" y="205405"/>
                      <a:pt x="212860" y="205405"/>
                    </a:cubicBezTo>
                    <a:cubicBezTo>
                      <a:pt x="271819" y="200651"/>
                      <a:pt x="338386" y="209209"/>
                      <a:pt x="398296" y="205405"/>
                    </a:cubicBezTo>
                    <a:cubicBezTo>
                      <a:pt x="408756" y="203504"/>
                      <a:pt x="412560" y="196847"/>
                      <a:pt x="413511" y="186386"/>
                    </a:cubicBezTo>
                    <a:cubicBezTo>
                      <a:pt x="416364" y="155005"/>
                      <a:pt x="417315" y="83684"/>
                      <a:pt x="413511" y="53253"/>
                    </a:cubicBezTo>
                    <a:cubicBezTo>
                      <a:pt x="409707" y="22823"/>
                      <a:pt x="410658" y="38989"/>
                      <a:pt x="403050" y="36136"/>
                    </a:cubicBezTo>
                    <a:lnTo>
                      <a:pt x="53100" y="34234"/>
                    </a:lnTo>
                    <a:cubicBezTo>
                      <a:pt x="42640" y="36136"/>
                      <a:pt x="37885" y="40891"/>
                      <a:pt x="35983" y="51351"/>
                    </a:cubicBezTo>
                    <a:cubicBezTo>
                      <a:pt x="30278" y="93193"/>
                      <a:pt x="39787" y="148348"/>
                      <a:pt x="35983" y="191141"/>
                    </a:cubicBezTo>
                    <a:cubicBezTo>
                      <a:pt x="40738" y="219670"/>
                      <a:pt x="97795" y="191141"/>
                      <a:pt x="103501" y="217768"/>
                    </a:cubicBezTo>
                    <a:close/>
                  </a:path>
                </a:pathLst>
              </a:custGeom>
              <a:grpFill/>
              <a:ln w="9502" cap="flat">
                <a:noFill/>
                <a:prstDash val="solid"/>
                <a:miter/>
              </a:ln>
            </p:spPr>
            <p:txBody>
              <a:bodyPr rtlCol="0" anchor="ctr"/>
              <a:lstStyle/>
              <a:p>
                <a:endParaRPr lang="de-DE" dirty="0"/>
              </a:p>
            </p:txBody>
          </p:sp>
          <p:sp>
            <p:nvSpPr>
              <p:cNvPr id="16" name="Freeform 58">
                <a:extLst>
                  <a:ext uri="{FF2B5EF4-FFF2-40B4-BE49-F238E27FC236}">
                    <a16:creationId xmlns:a16="http://schemas.microsoft.com/office/drawing/2014/main" id="{76C486F1-DE32-3111-0D6D-C0C8C4B9DF9C}"/>
                  </a:ext>
                </a:extLst>
              </p:cNvPr>
              <p:cNvSpPr/>
              <p:nvPr/>
            </p:nvSpPr>
            <p:spPr>
              <a:xfrm>
                <a:off x="6097184" y="2999380"/>
                <a:ext cx="310010" cy="34234"/>
              </a:xfrm>
              <a:custGeom>
                <a:avLst/>
                <a:gdLst>
                  <a:gd name="connsiteX0" fmla="*/ 0 w 310010"/>
                  <a:gd name="connsiteY0" fmla="*/ 0 h 34234"/>
                  <a:gd name="connsiteX1" fmla="*/ 310010 w 310010"/>
                  <a:gd name="connsiteY1" fmla="*/ 0 h 34234"/>
                  <a:gd name="connsiteX2" fmla="*/ 310010 w 310010"/>
                  <a:gd name="connsiteY2" fmla="*/ 34234 h 34234"/>
                  <a:gd name="connsiteX3" fmla="*/ 0 w 310010"/>
                  <a:gd name="connsiteY3" fmla="*/ 34234 h 34234"/>
                </a:gdLst>
                <a:ahLst/>
                <a:cxnLst>
                  <a:cxn ang="0">
                    <a:pos x="connsiteX0" y="connsiteY0"/>
                  </a:cxn>
                  <a:cxn ang="0">
                    <a:pos x="connsiteX1" y="connsiteY1"/>
                  </a:cxn>
                  <a:cxn ang="0">
                    <a:pos x="connsiteX2" y="connsiteY2"/>
                  </a:cxn>
                  <a:cxn ang="0">
                    <a:pos x="connsiteX3" y="connsiteY3"/>
                  </a:cxn>
                </a:cxnLst>
                <a:rect l="l" t="t" r="r" b="b"/>
                <a:pathLst>
                  <a:path w="310010" h="34234">
                    <a:moveTo>
                      <a:pt x="0" y="0"/>
                    </a:moveTo>
                    <a:lnTo>
                      <a:pt x="310010" y="0"/>
                    </a:lnTo>
                    <a:lnTo>
                      <a:pt x="310010" y="34234"/>
                    </a:lnTo>
                    <a:lnTo>
                      <a:pt x="0" y="34234"/>
                    </a:lnTo>
                    <a:close/>
                  </a:path>
                </a:pathLst>
              </a:custGeom>
              <a:grpFill/>
              <a:ln w="9502" cap="flat">
                <a:noFill/>
                <a:prstDash val="solid"/>
                <a:miter/>
              </a:ln>
            </p:spPr>
            <p:txBody>
              <a:bodyPr rtlCol="0" anchor="ctr"/>
              <a:lstStyle/>
              <a:p>
                <a:endParaRPr lang="de-DE" dirty="0"/>
              </a:p>
            </p:txBody>
          </p:sp>
          <p:sp>
            <p:nvSpPr>
              <p:cNvPr id="17" name="Freeform 59">
                <a:extLst>
                  <a:ext uri="{FF2B5EF4-FFF2-40B4-BE49-F238E27FC236}">
                    <a16:creationId xmlns:a16="http://schemas.microsoft.com/office/drawing/2014/main" id="{5D1FEB48-72ED-C95B-96C8-EACF5CEEF33C}"/>
                  </a:ext>
                </a:extLst>
              </p:cNvPr>
              <p:cNvSpPr/>
              <p:nvPr/>
            </p:nvSpPr>
            <p:spPr>
              <a:xfrm>
                <a:off x="6234121" y="2930912"/>
                <a:ext cx="173072" cy="34234"/>
              </a:xfrm>
              <a:custGeom>
                <a:avLst/>
                <a:gdLst>
                  <a:gd name="connsiteX0" fmla="*/ 173073 w 173072"/>
                  <a:gd name="connsiteY0" fmla="*/ 0 h 34234"/>
                  <a:gd name="connsiteX1" fmla="*/ 173073 w 173072"/>
                  <a:gd name="connsiteY1" fmla="*/ 34234 h 34234"/>
                  <a:gd name="connsiteX2" fmla="*/ 0 w 173072"/>
                  <a:gd name="connsiteY2" fmla="*/ 34234 h 34234"/>
                  <a:gd name="connsiteX3" fmla="*/ 0 w 173072"/>
                  <a:gd name="connsiteY3" fmla="*/ 2853 h 34234"/>
                  <a:gd name="connsiteX4" fmla="*/ 2853 w 173072"/>
                  <a:gd name="connsiteY4" fmla="*/ 0 h 34234"/>
                  <a:gd name="connsiteX5" fmla="*/ 173073 w 173072"/>
                  <a:gd name="connsiteY5" fmla="*/ 0 h 342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3072" h="34234">
                    <a:moveTo>
                      <a:pt x="173073" y="0"/>
                    </a:moveTo>
                    <a:lnTo>
                      <a:pt x="173073" y="34234"/>
                    </a:lnTo>
                    <a:lnTo>
                      <a:pt x="0" y="34234"/>
                    </a:lnTo>
                    <a:lnTo>
                      <a:pt x="0" y="2853"/>
                    </a:lnTo>
                    <a:lnTo>
                      <a:pt x="2853" y="0"/>
                    </a:lnTo>
                    <a:lnTo>
                      <a:pt x="173073" y="0"/>
                    </a:lnTo>
                    <a:close/>
                  </a:path>
                </a:pathLst>
              </a:custGeom>
              <a:grpFill/>
              <a:ln w="9502" cap="flat">
                <a:noFill/>
                <a:prstDash val="solid"/>
                <a:miter/>
              </a:ln>
            </p:spPr>
            <p:txBody>
              <a:bodyPr rtlCol="0" anchor="ctr"/>
              <a:lstStyle/>
              <a:p>
                <a:endParaRPr lang="de-DE" dirty="0"/>
              </a:p>
            </p:txBody>
          </p:sp>
          <p:sp>
            <p:nvSpPr>
              <p:cNvPr id="18" name="Freeform 60">
                <a:extLst>
                  <a:ext uri="{FF2B5EF4-FFF2-40B4-BE49-F238E27FC236}">
                    <a16:creationId xmlns:a16="http://schemas.microsoft.com/office/drawing/2014/main" id="{68AA45C9-0022-4931-BEA3-CC1B15855FAC}"/>
                  </a:ext>
                </a:extLst>
              </p:cNvPr>
              <p:cNvSpPr/>
              <p:nvPr/>
            </p:nvSpPr>
            <p:spPr>
              <a:xfrm>
                <a:off x="6097184" y="2930912"/>
                <a:ext cx="102702" cy="34234"/>
              </a:xfrm>
              <a:custGeom>
                <a:avLst/>
                <a:gdLst>
                  <a:gd name="connsiteX0" fmla="*/ 0 w 102702"/>
                  <a:gd name="connsiteY0" fmla="*/ 0 h 34234"/>
                  <a:gd name="connsiteX1" fmla="*/ 102703 w 102702"/>
                  <a:gd name="connsiteY1" fmla="*/ 0 h 34234"/>
                  <a:gd name="connsiteX2" fmla="*/ 102703 w 102702"/>
                  <a:gd name="connsiteY2" fmla="*/ 34234 h 34234"/>
                  <a:gd name="connsiteX3" fmla="*/ 0 w 102702"/>
                  <a:gd name="connsiteY3" fmla="*/ 34234 h 34234"/>
                </a:gdLst>
                <a:ahLst/>
                <a:cxnLst>
                  <a:cxn ang="0">
                    <a:pos x="connsiteX0" y="connsiteY0"/>
                  </a:cxn>
                  <a:cxn ang="0">
                    <a:pos x="connsiteX1" y="connsiteY1"/>
                  </a:cxn>
                  <a:cxn ang="0">
                    <a:pos x="connsiteX2" y="connsiteY2"/>
                  </a:cxn>
                  <a:cxn ang="0">
                    <a:pos x="connsiteX3" y="connsiteY3"/>
                  </a:cxn>
                </a:cxnLst>
                <a:rect l="l" t="t" r="r" b="b"/>
                <a:pathLst>
                  <a:path w="102702" h="34234">
                    <a:moveTo>
                      <a:pt x="0" y="0"/>
                    </a:moveTo>
                    <a:lnTo>
                      <a:pt x="102703" y="0"/>
                    </a:lnTo>
                    <a:lnTo>
                      <a:pt x="102703" y="34234"/>
                    </a:lnTo>
                    <a:lnTo>
                      <a:pt x="0" y="34234"/>
                    </a:lnTo>
                    <a:close/>
                  </a:path>
                </a:pathLst>
              </a:custGeom>
              <a:grpFill/>
              <a:ln w="9502" cap="flat">
                <a:noFill/>
                <a:prstDash val="solid"/>
                <a:miter/>
              </a:ln>
            </p:spPr>
            <p:txBody>
              <a:bodyPr rtlCol="0" anchor="ctr"/>
              <a:lstStyle/>
              <a:p>
                <a:endParaRPr lang="de-DE" dirty="0"/>
              </a:p>
            </p:txBody>
          </p:sp>
        </p:grpSp>
      </p:grpSp>
    </p:spTree>
    <p:extLst>
      <p:ext uri="{BB962C8B-B14F-4D97-AF65-F5344CB8AC3E}">
        <p14:creationId xmlns:p14="http://schemas.microsoft.com/office/powerpoint/2010/main" val="295311075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9DDB13-A770-AEE4-FC3F-8E54A782CE94}"/>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73FDB02B-4310-8B76-202F-97AF97CE8815}"/>
              </a:ext>
            </a:extLst>
          </p:cNvPr>
          <p:cNvSpPr>
            <a:spLocks noGrp="1"/>
          </p:cNvSpPr>
          <p:nvPr>
            <p:ph type="body" sz="quarter" idx="49"/>
          </p:nvPr>
        </p:nvSpPr>
        <p:spPr/>
        <p:txBody>
          <a:bodyPr/>
          <a:lstStyle/>
          <a:p>
            <a:endParaRPr lang="de-DE"/>
          </a:p>
        </p:txBody>
      </p:sp>
      <p:sp>
        <p:nvSpPr>
          <p:cNvPr id="3" name="Text Placeholder 2">
            <a:extLst>
              <a:ext uri="{FF2B5EF4-FFF2-40B4-BE49-F238E27FC236}">
                <a16:creationId xmlns:a16="http://schemas.microsoft.com/office/drawing/2014/main" id="{3A3D765E-CEDB-172C-ECCE-44079F01F3FD}"/>
              </a:ext>
            </a:extLst>
          </p:cNvPr>
          <p:cNvSpPr>
            <a:spLocks noGrp="1"/>
          </p:cNvSpPr>
          <p:nvPr>
            <p:ph type="body" sz="quarter" idx="50"/>
          </p:nvPr>
        </p:nvSpPr>
        <p:spPr/>
        <p:txBody>
          <a:bodyPr/>
          <a:lstStyle/>
          <a:p>
            <a:endParaRPr lang="de-DE"/>
          </a:p>
        </p:txBody>
      </p:sp>
      <p:sp>
        <p:nvSpPr>
          <p:cNvPr id="4" name="Text Placeholder 3">
            <a:extLst>
              <a:ext uri="{FF2B5EF4-FFF2-40B4-BE49-F238E27FC236}">
                <a16:creationId xmlns:a16="http://schemas.microsoft.com/office/drawing/2014/main" id="{AFCA5D93-CEAA-5C8A-6266-2EB1D9FCA3B3}"/>
              </a:ext>
            </a:extLst>
          </p:cNvPr>
          <p:cNvSpPr>
            <a:spLocks noGrp="1"/>
          </p:cNvSpPr>
          <p:nvPr>
            <p:ph type="body" sz="quarter" idx="61"/>
          </p:nvPr>
        </p:nvSpPr>
        <p:spPr>
          <a:xfrm>
            <a:off x="1704812" y="1068038"/>
            <a:ext cx="5284924" cy="722656"/>
          </a:xfrm>
        </p:spPr>
        <p:txBody>
          <a:bodyPr/>
          <a:lstStyle/>
          <a:p>
            <a:r>
              <a:rPr lang="de-DE" dirty="0"/>
              <a:t>Hochriskante Anlagen: Bitcoin, Meme-Coins und Spekulation</a:t>
            </a:r>
            <a:endParaRPr lang="de-DE" dirty="0"/>
          </a:p>
        </p:txBody>
      </p:sp>
      <p:sp>
        <p:nvSpPr>
          <p:cNvPr id="5" name="Text Placeholder 4">
            <a:extLst>
              <a:ext uri="{FF2B5EF4-FFF2-40B4-BE49-F238E27FC236}">
                <a16:creationId xmlns:a16="http://schemas.microsoft.com/office/drawing/2014/main" id="{A706BC2E-C467-9599-FFD3-939E93CAF938}"/>
              </a:ext>
            </a:extLst>
          </p:cNvPr>
          <p:cNvSpPr>
            <a:spLocks noGrp="1"/>
          </p:cNvSpPr>
          <p:nvPr>
            <p:ph type="body" sz="quarter" idx="64"/>
          </p:nvPr>
        </p:nvSpPr>
        <p:spPr>
          <a:xfrm>
            <a:off x="1704812" y="2291731"/>
            <a:ext cx="5238428" cy="8400082"/>
          </a:xfrm>
        </p:spPr>
        <p:txBody>
          <a:bodyPr/>
          <a:lstStyle/>
          <a:p>
            <a:pPr marL="0" indent="0">
              <a:lnSpc>
                <a:spcPts val="998"/>
              </a:lnSpc>
              <a:buNone/>
            </a:pPr>
            <a:r>
              <a:rPr lang="de-DE" dirty="0" sz="900"/>
              <a:t>Manche „Vermögenswerte“ bekommen online viel Aufmerksamkeit, vor allem </a:t>
            </a:r>
            <a:r>
              <a:rPr lang="de-DE" b="1" dirty="0" sz="900"/>
              <a:t>Kryptowährungen</a:t>
            </a:r>
            <a:r>
              <a:rPr lang="de-DE" dirty="0" sz="900"/>
              <a:t> wie </a:t>
            </a:r>
            <a:r>
              <a:rPr lang="de-DE" b="1" dirty="0" sz="900"/>
              <a:t>Bitcoin</a:t>
            </a:r>
            <a:r>
              <a:rPr lang="de-DE" dirty="0" sz="900"/>
              <a:t> und hochspekulative Token, die oft </a:t>
            </a:r>
            <a:r>
              <a:rPr lang="de-DE" b="1" dirty="0" sz="900"/>
              <a:t>Meme-Coins</a:t>
            </a:r>
            <a:r>
              <a:rPr lang="de-DE" dirty="0" sz="900"/>
              <a:t> genannt werden. Es ist wichtig zu verstehen, wo diese im Risikospektrum stehen.</a:t>
            </a:r>
            <a:br>
              <a:rPr lang="de-DE" dirty="0" sz="900"/>
            </a:br>
            <a:endParaRPr lang="de-DE" dirty="0" sz="900"/>
          </a:p>
          <a:p>
            <a:pPr>
              <a:lnSpc>
                <a:spcPts val="998"/>
              </a:lnSpc>
              <a:spcBef>
                <a:spcPts val="898"/>
              </a:spcBef>
            </a:pPr>
            <a:r>
              <a:rPr lang="de-DE" b="1" dirty="0" sz="900"/>
              <a:t>Kryptowährungen sind hochriskant und sehr volatil.</a:t>
            </a:r>
            <a:br>
              <a:rPr lang="de-DE" dirty="0" sz="900"/>
            </a:br>
            <a:r>
              <a:rPr lang="de-DE" dirty="0" sz="900"/>
              <a:t>Das heißt: Die Kurse können schnell steigen, aber auch stark fallen – manchmal innerhalb von Tagen oder Stunden. Anders als breit gestreute Fonds verkörpern viele Kryptowerte kein Eigentum an einem Vermögenswert, z. B. an einem Unternehmen mit Zahlungsströmen, und ihr Wert kann stark von Marktstimmung, Social-Media-Trends und Spekulation abhängen.</a:t>
            </a:r>
            <a:br>
              <a:rPr lang="de-DE" dirty="0" sz="900"/>
            </a:br>
            <a:endParaRPr lang="de-DE" dirty="0" sz="900"/>
          </a:p>
          <a:p>
            <a:pPr>
              <a:lnSpc>
                <a:spcPts val="998"/>
              </a:lnSpc>
              <a:spcBef>
                <a:spcPts val="1327"/>
              </a:spcBef>
            </a:pPr>
            <a:r>
              <a:rPr lang="de-DE" b="1" dirty="0" sz="900"/>
              <a:t>Meme-Coins sind in der Regel noch riskanter.</a:t>
            </a:r>
            <a:br>
              <a:rPr lang="de-DE" dirty="0" sz="900"/>
            </a:br>
            <a:r>
              <a:rPr lang="de-DE" dirty="0" sz="900"/>
              <a:t>Sie werden oft vor allem von Hype und Online-Communitys getrieben. Häufig gibt es wenig Transparenz und kaum fundamentalen Wert. Manche stehen in Verbindung mit Betrugsmaschen oder manipulativen Praktiken. Es ist realistisch möglich, einen großen Teil des angelegten Geldes zu verlieren – oder alles.</a:t>
            </a:r>
          </a:p>
          <a:p>
            <a:pPr marL="0" indent="0">
              <a:lnSpc>
                <a:spcPts val="3323"/>
              </a:lnSpc>
              <a:buNone/>
            </a:pPr>
            <a:endParaRPr lang="de-DE" b="1" dirty="0" sz="2775"/>
          </a:p>
          <a:p>
            <a:pPr marL="0" indent="0">
              <a:lnSpc>
                <a:spcPts val="998"/>
              </a:lnSpc>
              <a:buNone/>
            </a:pPr>
            <a:r>
              <a:rPr lang="de-DE" b="1" dirty="0" sz="900"/>
              <a:t>Weitere Risiken, die Sie kennen sollten (Beispiele):</a:t>
            </a:r>
            <a:endParaRPr lang="de-DE" dirty="0" sz="900"/>
          </a:p>
          <a:p>
            <a:pPr>
              <a:lnSpc>
                <a:spcPts val="998"/>
              </a:lnSpc>
            </a:pPr>
            <a:r>
              <a:rPr lang="de-DE" b="1" dirty="0" sz="900"/>
              <a:t>Betrugsrisiko:</a:t>
            </a:r>
            <a:r>
              <a:rPr lang="de-DE" dirty="0" sz="900"/>
              <a:t> gefälschte Handelsplattformen, gefälschte „Anlagechancen“, Identitätstäuschung und Drucktaktiken.</a:t>
            </a:r>
          </a:p>
          <a:p>
            <a:pPr>
              <a:lnSpc>
                <a:spcPts val="998"/>
              </a:lnSpc>
            </a:pPr>
            <a:r>
              <a:rPr lang="de-DE" b="1" dirty="0" sz="900"/>
              <a:t>Sicherheitsrisiko:</a:t>
            </a:r>
            <a:r>
              <a:rPr lang="de-DE" dirty="0" sz="900"/>
              <a:t> Der Verlust des Zugangs zu Wallets, Passwörtern oder Schlüsseln kann dauerhaften Verlust bedeuten.</a:t>
            </a:r>
          </a:p>
          <a:p>
            <a:pPr>
              <a:lnSpc>
                <a:spcPts val="998"/>
              </a:lnSpc>
            </a:pPr>
            <a:r>
              <a:rPr lang="de-DE" b="1" dirty="0" sz="900"/>
              <a:t>Plattformrisiko:</a:t>
            </a:r>
            <a:r>
              <a:rPr lang="de-DE" dirty="0" sz="900"/>
              <a:t> Anbieter können insolvent werden, Auszahlungen sperren oder gehackt werden.</a:t>
            </a:r>
          </a:p>
          <a:p>
            <a:pPr>
              <a:lnSpc>
                <a:spcPts val="998"/>
              </a:lnSpc>
            </a:pPr>
            <a:r>
              <a:rPr lang="de-DE" b="1" dirty="0" sz="900"/>
              <a:t>Regulierungsrisiko:</a:t>
            </a:r>
            <a:r>
              <a:rPr lang="de-DE" dirty="0" sz="900"/>
              <a:t> Regeln können sich ändern – mit Folgen für Zugang, Besteuerung oder Legalität.</a:t>
            </a:r>
          </a:p>
          <a:p>
            <a:pPr marL="0" indent="0">
              <a:lnSpc>
                <a:spcPts val="1494"/>
              </a:lnSpc>
              <a:buNone/>
            </a:pPr>
            <a:endParaRPr lang="de-DE" b="1" dirty="0" sz="1250"/>
          </a:p>
          <a:p>
            <a:pPr marL="0" indent="0">
              <a:lnSpc>
                <a:spcPts val="1220"/>
              </a:lnSpc>
              <a:buNone/>
            </a:pPr>
            <a:endParaRPr lang="de-DE" b="1" dirty="0" sz="1025"/>
          </a:p>
          <a:p>
            <a:pPr marL="0" indent="0">
              <a:lnSpc>
                <a:spcPts val="1220"/>
              </a:lnSpc>
              <a:buNone/>
            </a:pPr>
            <a:endParaRPr lang="de-DE" b="1" dirty="0" sz="1025"/>
          </a:p>
          <a:p>
            <a:pPr marL="0" indent="0">
              <a:lnSpc>
                <a:spcPts val="1220"/>
              </a:lnSpc>
              <a:buNone/>
            </a:pPr>
            <a:endParaRPr lang="de-DE" b="1" dirty="0" sz="1025"/>
          </a:p>
          <a:p>
            <a:pPr marL="0" indent="0">
              <a:lnSpc>
                <a:spcPts val="1220"/>
              </a:lnSpc>
              <a:buNone/>
            </a:pPr>
            <a:endParaRPr lang="de-DE" b="1" dirty="0" sz="1025"/>
          </a:p>
          <a:p>
            <a:pPr marL="0" indent="0">
              <a:lnSpc>
                <a:spcPts val="998"/>
              </a:lnSpc>
              <a:buNone/>
            </a:pPr>
            <a:r>
              <a:rPr lang="de-DE" b="1" dirty="0" sz="900"/>
              <a:t>Sicherheitsprinzip für Einsteigerinnen:</a:t>
            </a:r>
            <a:br>
              <a:rPr lang="de-DE" dirty="0" sz="900"/>
            </a:br>
            <a:r>
              <a:rPr lang="de-DE" dirty="0" sz="900"/>
              <a:t>Wenn ein Vermögenswert schwer zu erklären ist, online stark beworben wird oder schnelle Gewinne verspricht, werten Sie das als Warnsignal. Wie im Disclaimer am Anfang dieses Moduls erläutert, dienen diese Inhalte nur Lernzwecken. Wenn Sie eine hochriskante Anlage erwägen, holen Sie unabhängigen, qualifizierten Rat ein und legen Sie kein Geld an, dessen Verlust Sie sich nicht leisten können.</a:t>
            </a:r>
          </a:p>
        </p:txBody>
      </p:sp>
      <p:sp>
        <p:nvSpPr>
          <p:cNvPr id="8" name="Rectangle 1">
            <a:extLst>
              <a:ext uri="{FF2B5EF4-FFF2-40B4-BE49-F238E27FC236}">
                <a16:creationId xmlns:a16="http://schemas.microsoft.com/office/drawing/2014/main" id="{4DBC552E-92D3-E41F-ED55-81311C5C2A7D}"/>
              </a:ext>
            </a:extLst>
          </p:cNvPr>
          <p:cNvSpPr>
            <a:spLocks noChangeArrowheads="1"/>
          </p:cNvSpPr>
          <p:nvPr/>
        </p:nvSpPr>
        <p:spPr bwMode="auto">
          <a:xfrm>
            <a:off x="0" y="0"/>
            <a:ext cx="7559675"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de-DE"/>
          </a:p>
        </p:txBody>
      </p:sp>
      <p:sp>
        <p:nvSpPr>
          <p:cNvPr id="6" name="Rounded Rectangle 67">
            <a:extLst>
              <a:ext uri="{FF2B5EF4-FFF2-40B4-BE49-F238E27FC236}">
                <a16:creationId xmlns:a16="http://schemas.microsoft.com/office/drawing/2014/main" id="{E1580463-A5EF-0904-1461-97AEF616B123}"/>
              </a:ext>
            </a:extLst>
          </p:cNvPr>
          <p:cNvSpPr/>
          <p:nvPr/>
        </p:nvSpPr>
        <p:spPr>
          <a:xfrm>
            <a:off x="1700205" y="6161214"/>
            <a:ext cx="5231219" cy="1166681"/>
          </a:xfrm>
          <a:prstGeom prst="roundRect">
            <a:avLst>
              <a:gd name="adj" fmla="val 4330"/>
            </a:avLst>
          </a:prstGeom>
          <a:solidFill>
            <a:srgbClr val="4763AE">
              <a:alpha val="8000"/>
            </a:srgbClr>
          </a:solidFill>
          <a:ln w="19050">
            <a:solidFill>
              <a:srgbClr val="4763AE"/>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grpSp>
        <p:nvGrpSpPr>
          <p:cNvPr id="7" name="Group 74">
            <a:extLst>
              <a:ext uri="{FF2B5EF4-FFF2-40B4-BE49-F238E27FC236}">
                <a16:creationId xmlns:a16="http://schemas.microsoft.com/office/drawing/2014/main" id="{DACF7F4D-8139-7191-8751-ED72C975B6D5}"/>
              </a:ext>
            </a:extLst>
          </p:cNvPr>
          <p:cNvGrpSpPr/>
          <p:nvPr/>
        </p:nvGrpSpPr>
        <p:grpSpPr>
          <a:xfrm>
            <a:off x="1864664" y="5958014"/>
            <a:ext cx="2482610" cy="406400"/>
            <a:chOff x="1972947" y="5649738"/>
            <a:chExt cx="1790957" cy="406400"/>
          </a:xfrm>
        </p:grpSpPr>
        <p:sp>
          <p:nvSpPr>
            <p:cNvPr id="9" name="Rectangle 51">
              <a:extLst>
                <a:ext uri="{FF2B5EF4-FFF2-40B4-BE49-F238E27FC236}">
                  <a16:creationId xmlns:a16="http://schemas.microsoft.com/office/drawing/2014/main" id="{5C2D1C91-DA89-0CB0-4059-B77F7C832F29}"/>
                </a:ext>
              </a:extLst>
            </p:cNvPr>
            <p:cNvSpPr/>
            <p:nvPr/>
          </p:nvSpPr>
          <p:spPr>
            <a:xfrm>
              <a:off x="2323930" y="5705156"/>
              <a:ext cx="940638" cy="28632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10" name="Rectangle 52">
              <a:extLst>
                <a:ext uri="{FF2B5EF4-FFF2-40B4-BE49-F238E27FC236}">
                  <a16:creationId xmlns:a16="http://schemas.microsoft.com/office/drawing/2014/main" id="{E3FAE545-AA9D-37BE-7E6E-45A49ECD4235}"/>
                </a:ext>
              </a:extLst>
            </p:cNvPr>
            <p:cNvSpPr/>
            <p:nvPr/>
          </p:nvSpPr>
          <p:spPr>
            <a:xfrm>
              <a:off x="2166912" y="5709774"/>
              <a:ext cx="1105678" cy="286328"/>
            </a:xfrm>
            <a:prstGeom prst="rect">
              <a:avLst/>
            </a:prstGeom>
            <a:solidFill>
              <a:srgbClr val="4763AE">
                <a:alpha val="8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11" name="Text Placeholder 122">
              <a:extLst>
                <a:ext uri="{FF2B5EF4-FFF2-40B4-BE49-F238E27FC236}">
                  <a16:creationId xmlns:a16="http://schemas.microsoft.com/office/drawing/2014/main" id="{12AE402B-35F9-C1ED-138A-B9FA12F8E8E5}"/>
                </a:ext>
              </a:extLst>
            </p:cNvPr>
            <p:cNvSpPr txBox="1">
              <a:spLocks/>
            </p:cNvSpPr>
            <p:nvPr/>
          </p:nvSpPr>
          <p:spPr>
            <a:xfrm>
              <a:off x="2364155" y="5713468"/>
              <a:ext cx="1399749" cy="243318"/>
            </a:xfrm>
            <a:prstGeom prst="rect">
              <a:avLst/>
            </a:prstGeom>
          </p:spPr>
          <p:txBody>
            <a:bodyP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None/>
              </a:pPr>
              <a:r>
                <a:rPr lang="de-DE" sz="1400" b="1" dirty="0">
                  <a:solidFill>
                    <a:schemeClr val="bg1"/>
                  </a:solidFill>
                </a:rPr>
                <a:t>Kernbotschaft</a:t>
              </a:r>
            </a:p>
          </p:txBody>
        </p:sp>
        <p:sp>
          <p:nvSpPr>
            <p:cNvPr id="12" name="Oval 54">
              <a:extLst>
                <a:ext uri="{FF2B5EF4-FFF2-40B4-BE49-F238E27FC236}">
                  <a16:creationId xmlns:a16="http://schemas.microsoft.com/office/drawing/2014/main" id="{4B1A46E7-3E25-3EF7-60CD-39A53519EF55}"/>
                </a:ext>
              </a:extLst>
            </p:cNvPr>
            <p:cNvSpPr/>
            <p:nvPr/>
          </p:nvSpPr>
          <p:spPr>
            <a:xfrm>
              <a:off x="1972947" y="5649738"/>
              <a:ext cx="406400" cy="406400"/>
            </a:xfrm>
            <a:prstGeom prst="ellipse">
              <a:avLst/>
            </a:prstGeom>
            <a:solidFill>
              <a:srgbClr val="4763AE"/>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grpSp>
          <p:nvGrpSpPr>
            <p:cNvPr id="13" name="Graphic 37">
              <a:extLst>
                <a:ext uri="{FF2B5EF4-FFF2-40B4-BE49-F238E27FC236}">
                  <a16:creationId xmlns:a16="http://schemas.microsoft.com/office/drawing/2014/main" id="{3713EA2F-29B2-8DBB-35D8-9ECBCC8A1430}"/>
                </a:ext>
              </a:extLst>
            </p:cNvPr>
            <p:cNvGrpSpPr/>
            <p:nvPr/>
          </p:nvGrpSpPr>
          <p:grpSpPr>
            <a:xfrm>
              <a:off x="2064622" y="5732952"/>
              <a:ext cx="229999" cy="229698"/>
              <a:chOff x="5737725" y="2862443"/>
              <a:chExt cx="1034323" cy="1032970"/>
            </a:xfrm>
            <a:solidFill>
              <a:schemeClr val="bg1"/>
            </a:solidFill>
          </p:grpSpPr>
          <p:sp>
            <p:nvSpPr>
              <p:cNvPr id="14" name="Freeform 56">
                <a:extLst>
                  <a:ext uri="{FF2B5EF4-FFF2-40B4-BE49-F238E27FC236}">
                    <a16:creationId xmlns:a16="http://schemas.microsoft.com/office/drawing/2014/main" id="{D4D26D09-C9F3-CB32-0E95-95B0AA2688D2}"/>
                  </a:ext>
                </a:extLst>
              </p:cNvPr>
              <p:cNvSpPr/>
              <p:nvPr/>
            </p:nvSpPr>
            <p:spPr>
              <a:xfrm>
                <a:off x="5737725" y="3034440"/>
                <a:ext cx="1034323" cy="860974"/>
              </a:xfrm>
              <a:custGeom>
                <a:avLst/>
                <a:gdLst>
                  <a:gd name="connsiteX0" fmla="*/ 0 w 1034323"/>
                  <a:gd name="connsiteY0" fmla="*/ 121848 h 860974"/>
                  <a:gd name="connsiteX1" fmla="*/ 213013 w 1034323"/>
                  <a:gd name="connsiteY1" fmla="*/ 21998 h 860974"/>
                  <a:gd name="connsiteX2" fmla="*/ 221572 w 1034323"/>
                  <a:gd name="connsiteY2" fmla="*/ 245472 h 860974"/>
                  <a:gd name="connsiteX3" fmla="*/ 270070 w 1034323"/>
                  <a:gd name="connsiteY3" fmla="*/ 297774 h 860974"/>
                  <a:gd name="connsiteX4" fmla="*/ 275776 w 1034323"/>
                  <a:gd name="connsiteY4" fmla="*/ 326302 h 860974"/>
                  <a:gd name="connsiteX5" fmla="*/ 275776 w 1034323"/>
                  <a:gd name="connsiteY5" fmla="*/ 395722 h 860974"/>
                  <a:gd name="connsiteX6" fmla="*/ 417468 w 1034323"/>
                  <a:gd name="connsiteY6" fmla="*/ 395722 h 860974"/>
                  <a:gd name="connsiteX7" fmla="*/ 428879 w 1034323"/>
                  <a:gd name="connsiteY7" fmla="*/ 407133 h 860974"/>
                  <a:gd name="connsiteX8" fmla="*/ 428879 w 1034323"/>
                  <a:gd name="connsiteY8" fmla="*/ 498424 h 860974"/>
                  <a:gd name="connsiteX9" fmla="*/ 473574 w 1034323"/>
                  <a:gd name="connsiteY9" fmla="*/ 498424 h 860974"/>
                  <a:gd name="connsiteX10" fmla="*/ 571522 w 1034323"/>
                  <a:gd name="connsiteY10" fmla="*/ 351978 h 860974"/>
                  <a:gd name="connsiteX11" fmla="*/ 598148 w 1034323"/>
                  <a:gd name="connsiteY11" fmla="*/ 371948 h 860974"/>
                  <a:gd name="connsiteX12" fmla="*/ 514465 w 1034323"/>
                  <a:gd name="connsiteY12" fmla="*/ 498424 h 860974"/>
                  <a:gd name="connsiteX13" fmla="*/ 808309 w 1034323"/>
                  <a:gd name="connsiteY13" fmla="*/ 498424 h 860974"/>
                  <a:gd name="connsiteX14" fmla="*/ 808309 w 1034323"/>
                  <a:gd name="connsiteY14" fmla="*/ 377654 h 860974"/>
                  <a:gd name="connsiteX15" fmla="*/ 666617 w 1034323"/>
                  <a:gd name="connsiteY15" fmla="*/ 377654 h 860974"/>
                  <a:gd name="connsiteX16" fmla="*/ 503053 w 1034323"/>
                  <a:gd name="connsiteY16" fmla="*/ 215992 h 860974"/>
                  <a:gd name="connsiteX17" fmla="*/ 503053 w 1034323"/>
                  <a:gd name="connsiteY17" fmla="*/ 198875 h 860974"/>
                  <a:gd name="connsiteX18" fmla="*/ 571522 w 1034323"/>
                  <a:gd name="connsiteY18" fmla="*/ 127553 h 860974"/>
                  <a:gd name="connsiteX19" fmla="*/ 598148 w 1034323"/>
                  <a:gd name="connsiteY19" fmla="*/ 125652 h 860974"/>
                  <a:gd name="connsiteX20" fmla="*/ 713213 w 1034323"/>
                  <a:gd name="connsiteY20" fmla="*/ 241668 h 860974"/>
                  <a:gd name="connsiteX21" fmla="*/ 802603 w 1034323"/>
                  <a:gd name="connsiteY21" fmla="*/ 241668 h 860974"/>
                  <a:gd name="connsiteX22" fmla="*/ 930981 w 1034323"/>
                  <a:gd name="connsiteY22" fmla="*/ 5832 h 860974"/>
                  <a:gd name="connsiteX23" fmla="*/ 977578 w 1034323"/>
                  <a:gd name="connsiteY23" fmla="*/ 246422 h 860974"/>
                  <a:gd name="connsiteX24" fmla="*/ 1031782 w 1034323"/>
                  <a:gd name="connsiteY24" fmla="*/ 316793 h 860974"/>
                  <a:gd name="connsiteX25" fmla="*/ 1031782 w 1034323"/>
                  <a:gd name="connsiteY25" fmla="*/ 573550 h 860974"/>
                  <a:gd name="connsiteX26" fmla="*/ 949049 w 1034323"/>
                  <a:gd name="connsiteY26" fmla="*/ 651528 h 860974"/>
                  <a:gd name="connsiteX27" fmla="*/ 946196 w 1034323"/>
                  <a:gd name="connsiteY27" fmla="*/ 654381 h 860974"/>
                  <a:gd name="connsiteX28" fmla="*/ 946196 w 1034323"/>
                  <a:gd name="connsiteY28" fmla="*/ 858835 h 860974"/>
                  <a:gd name="connsiteX29" fmla="*/ 911962 w 1034323"/>
                  <a:gd name="connsiteY29" fmla="*/ 858835 h 860974"/>
                  <a:gd name="connsiteX30" fmla="*/ 911962 w 1034323"/>
                  <a:gd name="connsiteY30" fmla="*/ 653430 h 860974"/>
                  <a:gd name="connsiteX31" fmla="*/ 793093 w 1034323"/>
                  <a:gd name="connsiteY31" fmla="*/ 653430 h 860974"/>
                  <a:gd name="connsiteX32" fmla="*/ 793093 w 1034323"/>
                  <a:gd name="connsiteY32" fmla="*/ 841718 h 860974"/>
                  <a:gd name="connsiteX33" fmla="*/ 775976 w 1034323"/>
                  <a:gd name="connsiteY33" fmla="*/ 858835 h 860974"/>
                  <a:gd name="connsiteX34" fmla="*/ 655205 w 1034323"/>
                  <a:gd name="connsiteY34" fmla="*/ 858835 h 860974"/>
                  <a:gd name="connsiteX35" fmla="*/ 639039 w 1034323"/>
                  <a:gd name="connsiteY35" fmla="*/ 848375 h 860974"/>
                  <a:gd name="connsiteX36" fmla="*/ 639039 w 1034323"/>
                  <a:gd name="connsiteY36" fmla="*/ 575451 h 860974"/>
                  <a:gd name="connsiteX37" fmla="*/ 654254 w 1034323"/>
                  <a:gd name="connsiteY37" fmla="*/ 532659 h 860974"/>
                  <a:gd name="connsiteX38" fmla="*/ 535385 w 1034323"/>
                  <a:gd name="connsiteY38" fmla="*/ 532659 h 860974"/>
                  <a:gd name="connsiteX39" fmla="*/ 535385 w 1034323"/>
                  <a:gd name="connsiteY39" fmla="*/ 824601 h 860974"/>
                  <a:gd name="connsiteX40" fmla="*/ 603854 w 1034323"/>
                  <a:gd name="connsiteY40" fmla="*/ 824601 h 860974"/>
                  <a:gd name="connsiteX41" fmla="*/ 603854 w 1034323"/>
                  <a:gd name="connsiteY41" fmla="*/ 858835 h 860974"/>
                  <a:gd name="connsiteX42" fmla="*/ 430781 w 1034323"/>
                  <a:gd name="connsiteY42" fmla="*/ 858835 h 860974"/>
                  <a:gd name="connsiteX43" fmla="*/ 430781 w 1034323"/>
                  <a:gd name="connsiteY43" fmla="*/ 824601 h 860974"/>
                  <a:gd name="connsiteX44" fmla="*/ 499249 w 1034323"/>
                  <a:gd name="connsiteY44" fmla="*/ 824601 h 860974"/>
                  <a:gd name="connsiteX45" fmla="*/ 499249 w 1034323"/>
                  <a:gd name="connsiteY45" fmla="*/ 532659 h 860974"/>
                  <a:gd name="connsiteX46" fmla="*/ 380381 w 1034323"/>
                  <a:gd name="connsiteY46" fmla="*/ 532659 h 860974"/>
                  <a:gd name="connsiteX47" fmla="*/ 396547 w 1034323"/>
                  <a:gd name="connsiteY47" fmla="*/ 575451 h 860974"/>
                  <a:gd name="connsiteX48" fmla="*/ 396547 w 1034323"/>
                  <a:gd name="connsiteY48" fmla="*/ 848375 h 860974"/>
                  <a:gd name="connsiteX49" fmla="*/ 379429 w 1034323"/>
                  <a:gd name="connsiteY49" fmla="*/ 858835 h 860974"/>
                  <a:gd name="connsiteX50" fmla="*/ 258659 w 1034323"/>
                  <a:gd name="connsiteY50" fmla="*/ 858835 h 860974"/>
                  <a:gd name="connsiteX51" fmla="*/ 241542 w 1034323"/>
                  <a:gd name="connsiteY51" fmla="*/ 841718 h 860974"/>
                  <a:gd name="connsiteX52" fmla="*/ 241542 w 1034323"/>
                  <a:gd name="connsiteY52" fmla="*/ 653430 h 860974"/>
                  <a:gd name="connsiteX53" fmla="*/ 122673 w 1034323"/>
                  <a:gd name="connsiteY53" fmla="*/ 653430 h 860974"/>
                  <a:gd name="connsiteX54" fmla="*/ 122673 w 1034323"/>
                  <a:gd name="connsiteY54" fmla="*/ 858835 h 860974"/>
                  <a:gd name="connsiteX55" fmla="*/ 88438 w 1034323"/>
                  <a:gd name="connsiteY55" fmla="*/ 858835 h 860974"/>
                  <a:gd name="connsiteX56" fmla="*/ 88438 w 1034323"/>
                  <a:gd name="connsiteY56" fmla="*/ 654381 h 860974"/>
                  <a:gd name="connsiteX57" fmla="*/ 69419 w 1034323"/>
                  <a:gd name="connsiteY57" fmla="*/ 650577 h 860974"/>
                  <a:gd name="connsiteX58" fmla="*/ 1902 w 1034323"/>
                  <a:gd name="connsiteY58" fmla="*/ 576402 h 860974"/>
                  <a:gd name="connsiteX59" fmla="*/ 1902 w 1034323"/>
                  <a:gd name="connsiteY59" fmla="*/ 312989 h 860974"/>
                  <a:gd name="connsiteX60" fmla="*/ 35185 w 1034323"/>
                  <a:gd name="connsiteY60" fmla="*/ 258785 h 860974"/>
                  <a:gd name="connsiteX61" fmla="*/ 56106 w 1034323"/>
                  <a:gd name="connsiteY61" fmla="*/ 244521 h 860974"/>
                  <a:gd name="connsiteX62" fmla="*/ 1902 w 1034323"/>
                  <a:gd name="connsiteY62" fmla="*/ 154180 h 860974"/>
                  <a:gd name="connsiteX63" fmla="*/ 1902 w 1034323"/>
                  <a:gd name="connsiteY63" fmla="*/ 121848 h 860974"/>
                  <a:gd name="connsiteX64" fmla="*/ 210160 w 1034323"/>
                  <a:gd name="connsiteY64" fmla="*/ 63840 h 860974"/>
                  <a:gd name="connsiteX65" fmla="*/ 61812 w 1034323"/>
                  <a:gd name="connsiteY65" fmla="*/ 207434 h 860974"/>
                  <a:gd name="connsiteX66" fmla="*/ 210160 w 1034323"/>
                  <a:gd name="connsiteY66" fmla="*/ 63840 h 860974"/>
                  <a:gd name="connsiteX67" fmla="*/ 818769 w 1034323"/>
                  <a:gd name="connsiteY67" fmla="*/ 63840 h 860974"/>
                  <a:gd name="connsiteX68" fmla="*/ 967118 w 1034323"/>
                  <a:gd name="connsiteY68" fmla="*/ 207434 h 860974"/>
                  <a:gd name="connsiteX69" fmla="*/ 818769 w 1034323"/>
                  <a:gd name="connsiteY69" fmla="*/ 63840 h 860974"/>
                  <a:gd name="connsiteX70" fmla="*/ 669470 w 1034323"/>
                  <a:gd name="connsiteY70" fmla="*/ 573550 h 860974"/>
                  <a:gd name="connsiteX71" fmla="*/ 669470 w 1034323"/>
                  <a:gd name="connsiteY71" fmla="*/ 823650 h 860974"/>
                  <a:gd name="connsiteX72" fmla="*/ 754104 w 1034323"/>
                  <a:gd name="connsiteY72" fmla="*/ 823650 h 860974"/>
                  <a:gd name="connsiteX73" fmla="*/ 754104 w 1034323"/>
                  <a:gd name="connsiteY73" fmla="*/ 635362 h 860974"/>
                  <a:gd name="connsiteX74" fmla="*/ 767418 w 1034323"/>
                  <a:gd name="connsiteY74" fmla="*/ 618244 h 860974"/>
                  <a:gd name="connsiteX75" fmla="*/ 940491 w 1034323"/>
                  <a:gd name="connsiteY75" fmla="*/ 618244 h 860974"/>
                  <a:gd name="connsiteX76" fmla="*/ 995646 w 1034323"/>
                  <a:gd name="connsiteY76" fmla="*/ 566893 h 860974"/>
                  <a:gd name="connsiteX77" fmla="*/ 995646 w 1034323"/>
                  <a:gd name="connsiteY77" fmla="*/ 323449 h 860974"/>
                  <a:gd name="connsiteX78" fmla="*/ 950000 w 1034323"/>
                  <a:gd name="connsiteY78" fmla="*/ 274000 h 860974"/>
                  <a:gd name="connsiteX79" fmla="*/ 700851 w 1034323"/>
                  <a:gd name="connsiteY79" fmla="*/ 274000 h 860974"/>
                  <a:gd name="connsiteX80" fmla="*/ 689440 w 1034323"/>
                  <a:gd name="connsiteY80" fmla="*/ 267343 h 860974"/>
                  <a:gd name="connsiteX81" fmla="*/ 585786 w 1034323"/>
                  <a:gd name="connsiteY81" fmla="*/ 163690 h 860974"/>
                  <a:gd name="connsiteX82" fmla="*/ 581031 w 1034323"/>
                  <a:gd name="connsiteY82" fmla="*/ 162739 h 860974"/>
                  <a:gd name="connsiteX83" fmla="*/ 539189 w 1034323"/>
                  <a:gd name="connsiteY83" fmla="*/ 205531 h 860974"/>
                  <a:gd name="connsiteX84" fmla="*/ 676126 w 1034323"/>
                  <a:gd name="connsiteY84" fmla="*/ 342468 h 860974"/>
                  <a:gd name="connsiteX85" fmla="*/ 823524 w 1034323"/>
                  <a:gd name="connsiteY85" fmla="*/ 342468 h 860974"/>
                  <a:gd name="connsiteX86" fmla="*/ 840641 w 1034323"/>
                  <a:gd name="connsiteY86" fmla="*/ 356733 h 860974"/>
                  <a:gd name="connsiteX87" fmla="*/ 840641 w 1034323"/>
                  <a:gd name="connsiteY87" fmla="*/ 513640 h 860974"/>
                  <a:gd name="connsiteX88" fmla="*/ 821622 w 1034323"/>
                  <a:gd name="connsiteY88" fmla="*/ 532659 h 860974"/>
                  <a:gd name="connsiteX89" fmla="*/ 669470 w 1034323"/>
                  <a:gd name="connsiteY89" fmla="*/ 573550 h 860974"/>
                  <a:gd name="connsiteX90" fmla="*/ 275776 w 1034323"/>
                  <a:gd name="connsiteY90" fmla="*/ 635362 h 860974"/>
                  <a:gd name="connsiteX91" fmla="*/ 275776 w 1034323"/>
                  <a:gd name="connsiteY91" fmla="*/ 823650 h 860974"/>
                  <a:gd name="connsiteX92" fmla="*/ 360410 w 1034323"/>
                  <a:gd name="connsiteY92" fmla="*/ 823650 h 860974"/>
                  <a:gd name="connsiteX93" fmla="*/ 360410 w 1034323"/>
                  <a:gd name="connsiteY93" fmla="*/ 573550 h 860974"/>
                  <a:gd name="connsiteX94" fmla="*/ 354705 w 1034323"/>
                  <a:gd name="connsiteY94" fmla="*/ 559285 h 860974"/>
                  <a:gd name="connsiteX95" fmla="*/ 318569 w 1034323"/>
                  <a:gd name="connsiteY95" fmla="*/ 532659 h 860974"/>
                  <a:gd name="connsiteX96" fmla="*/ 155956 w 1034323"/>
                  <a:gd name="connsiteY96" fmla="*/ 532659 h 860974"/>
                  <a:gd name="connsiteX97" fmla="*/ 136937 w 1034323"/>
                  <a:gd name="connsiteY97" fmla="*/ 515542 h 860974"/>
                  <a:gd name="connsiteX98" fmla="*/ 136937 w 1034323"/>
                  <a:gd name="connsiteY98" fmla="*/ 361487 h 860974"/>
                  <a:gd name="connsiteX99" fmla="*/ 171171 w 1034323"/>
                  <a:gd name="connsiteY99" fmla="*/ 361487 h 860974"/>
                  <a:gd name="connsiteX100" fmla="*/ 171171 w 1034323"/>
                  <a:gd name="connsiteY100" fmla="*/ 498424 h 860974"/>
                  <a:gd name="connsiteX101" fmla="*/ 394645 w 1034323"/>
                  <a:gd name="connsiteY101" fmla="*/ 498424 h 860974"/>
                  <a:gd name="connsiteX102" fmla="*/ 394645 w 1034323"/>
                  <a:gd name="connsiteY102" fmla="*/ 429956 h 860974"/>
                  <a:gd name="connsiteX103" fmla="*/ 256757 w 1034323"/>
                  <a:gd name="connsiteY103" fmla="*/ 429956 h 860974"/>
                  <a:gd name="connsiteX104" fmla="*/ 240591 w 1034323"/>
                  <a:gd name="connsiteY104" fmla="*/ 413790 h 860974"/>
                  <a:gd name="connsiteX105" fmla="*/ 192092 w 1034323"/>
                  <a:gd name="connsiteY105" fmla="*/ 274951 h 860974"/>
                  <a:gd name="connsiteX106" fmla="*/ 79880 w 1034323"/>
                  <a:gd name="connsiteY106" fmla="*/ 274951 h 860974"/>
                  <a:gd name="connsiteX107" fmla="*/ 34234 w 1034323"/>
                  <a:gd name="connsiteY107" fmla="*/ 322498 h 860974"/>
                  <a:gd name="connsiteX108" fmla="*/ 34234 w 1034323"/>
                  <a:gd name="connsiteY108" fmla="*/ 569746 h 860974"/>
                  <a:gd name="connsiteX109" fmla="*/ 91291 w 1034323"/>
                  <a:gd name="connsiteY109" fmla="*/ 619195 h 860974"/>
                  <a:gd name="connsiteX110" fmla="*/ 262463 w 1034323"/>
                  <a:gd name="connsiteY110" fmla="*/ 619195 h 860974"/>
                  <a:gd name="connsiteX111" fmla="*/ 275776 w 1034323"/>
                  <a:gd name="connsiteY111" fmla="*/ 636312 h 8609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Lst>
                <a:rect l="l" t="t" r="r" b="b"/>
                <a:pathLst>
                  <a:path w="1034323" h="860974">
                    <a:moveTo>
                      <a:pt x="0" y="121848"/>
                    </a:moveTo>
                    <a:cubicBezTo>
                      <a:pt x="9510" y="21047"/>
                      <a:pt x="128378" y="-33157"/>
                      <a:pt x="213013" y="21998"/>
                    </a:cubicBezTo>
                    <a:cubicBezTo>
                      <a:pt x="297648" y="77153"/>
                      <a:pt x="294795" y="188414"/>
                      <a:pt x="221572" y="245472"/>
                    </a:cubicBezTo>
                    <a:cubicBezTo>
                      <a:pt x="243444" y="256883"/>
                      <a:pt x="261512" y="273049"/>
                      <a:pt x="270070" y="297774"/>
                    </a:cubicBezTo>
                    <a:cubicBezTo>
                      <a:pt x="278629" y="322498"/>
                      <a:pt x="275776" y="320597"/>
                      <a:pt x="275776" y="326302"/>
                    </a:cubicBezTo>
                    <a:lnTo>
                      <a:pt x="275776" y="395722"/>
                    </a:lnTo>
                    <a:lnTo>
                      <a:pt x="417468" y="395722"/>
                    </a:lnTo>
                    <a:cubicBezTo>
                      <a:pt x="419370" y="395722"/>
                      <a:pt x="428879" y="404280"/>
                      <a:pt x="428879" y="407133"/>
                    </a:cubicBezTo>
                    <a:lnTo>
                      <a:pt x="428879" y="498424"/>
                    </a:lnTo>
                    <a:lnTo>
                      <a:pt x="473574" y="498424"/>
                    </a:lnTo>
                    <a:lnTo>
                      <a:pt x="571522" y="351978"/>
                    </a:lnTo>
                    <a:cubicBezTo>
                      <a:pt x="576277" y="354831"/>
                      <a:pt x="599099" y="367193"/>
                      <a:pt x="598148" y="371948"/>
                    </a:cubicBezTo>
                    <a:lnTo>
                      <a:pt x="514465" y="498424"/>
                    </a:lnTo>
                    <a:lnTo>
                      <a:pt x="808309" y="498424"/>
                    </a:lnTo>
                    <a:lnTo>
                      <a:pt x="808309" y="377654"/>
                    </a:lnTo>
                    <a:lnTo>
                      <a:pt x="666617" y="377654"/>
                    </a:lnTo>
                    <a:lnTo>
                      <a:pt x="503053" y="215992"/>
                    </a:lnTo>
                    <a:lnTo>
                      <a:pt x="503053" y="198875"/>
                    </a:lnTo>
                    <a:cubicBezTo>
                      <a:pt x="502102" y="198875"/>
                      <a:pt x="571522" y="127553"/>
                      <a:pt x="571522" y="127553"/>
                    </a:cubicBezTo>
                    <a:cubicBezTo>
                      <a:pt x="581031" y="119946"/>
                      <a:pt x="586737" y="118044"/>
                      <a:pt x="598148" y="125652"/>
                    </a:cubicBezTo>
                    <a:lnTo>
                      <a:pt x="713213" y="241668"/>
                    </a:lnTo>
                    <a:lnTo>
                      <a:pt x="802603" y="241668"/>
                    </a:lnTo>
                    <a:cubicBezTo>
                      <a:pt x="698949" y="141818"/>
                      <a:pt x="788339" y="-30304"/>
                      <a:pt x="930981" y="5832"/>
                    </a:cubicBezTo>
                    <a:cubicBezTo>
                      <a:pt x="1039390" y="33409"/>
                      <a:pt x="1067918" y="181758"/>
                      <a:pt x="977578" y="246422"/>
                    </a:cubicBezTo>
                    <a:cubicBezTo>
                      <a:pt x="1007057" y="260687"/>
                      <a:pt x="1027027" y="283510"/>
                      <a:pt x="1031782" y="316793"/>
                    </a:cubicBezTo>
                    <a:cubicBezTo>
                      <a:pt x="1027027" y="399525"/>
                      <a:pt x="1039390" y="491768"/>
                      <a:pt x="1031782" y="573550"/>
                    </a:cubicBezTo>
                    <a:cubicBezTo>
                      <a:pt x="1027978" y="616343"/>
                      <a:pt x="992793" y="651528"/>
                      <a:pt x="949049" y="651528"/>
                    </a:cubicBezTo>
                    <a:lnTo>
                      <a:pt x="946196" y="654381"/>
                    </a:lnTo>
                    <a:lnTo>
                      <a:pt x="946196" y="858835"/>
                    </a:lnTo>
                    <a:lnTo>
                      <a:pt x="911962" y="858835"/>
                    </a:lnTo>
                    <a:lnTo>
                      <a:pt x="911962" y="653430"/>
                    </a:lnTo>
                    <a:lnTo>
                      <a:pt x="793093" y="653430"/>
                    </a:lnTo>
                    <a:lnTo>
                      <a:pt x="793093" y="841718"/>
                    </a:lnTo>
                    <a:cubicBezTo>
                      <a:pt x="793093" y="849326"/>
                      <a:pt x="784535" y="857884"/>
                      <a:pt x="775976" y="858835"/>
                    </a:cubicBezTo>
                    <a:cubicBezTo>
                      <a:pt x="750300" y="861688"/>
                      <a:pt x="680881" y="861688"/>
                      <a:pt x="655205" y="858835"/>
                    </a:cubicBezTo>
                    <a:cubicBezTo>
                      <a:pt x="629530" y="855982"/>
                      <a:pt x="641892" y="855031"/>
                      <a:pt x="639039" y="848375"/>
                    </a:cubicBezTo>
                    <a:lnTo>
                      <a:pt x="639039" y="575451"/>
                    </a:lnTo>
                    <a:cubicBezTo>
                      <a:pt x="639039" y="559285"/>
                      <a:pt x="646647" y="545972"/>
                      <a:pt x="654254" y="532659"/>
                    </a:cubicBezTo>
                    <a:lnTo>
                      <a:pt x="535385" y="532659"/>
                    </a:lnTo>
                    <a:lnTo>
                      <a:pt x="535385" y="824601"/>
                    </a:lnTo>
                    <a:lnTo>
                      <a:pt x="603854" y="824601"/>
                    </a:lnTo>
                    <a:lnTo>
                      <a:pt x="603854" y="858835"/>
                    </a:lnTo>
                    <a:lnTo>
                      <a:pt x="430781" y="858835"/>
                    </a:lnTo>
                    <a:lnTo>
                      <a:pt x="430781" y="824601"/>
                    </a:lnTo>
                    <a:lnTo>
                      <a:pt x="499249" y="824601"/>
                    </a:lnTo>
                    <a:lnTo>
                      <a:pt x="499249" y="532659"/>
                    </a:lnTo>
                    <a:lnTo>
                      <a:pt x="380381" y="532659"/>
                    </a:lnTo>
                    <a:cubicBezTo>
                      <a:pt x="388939" y="545972"/>
                      <a:pt x="394645" y="560236"/>
                      <a:pt x="396547" y="575451"/>
                    </a:cubicBezTo>
                    <a:lnTo>
                      <a:pt x="396547" y="848375"/>
                    </a:lnTo>
                    <a:cubicBezTo>
                      <a:pt x="392743" y="855031"/>
                      <a:pt x="386086" y="857884"/>
                      <a:pt x="379429" y="858835"/>
                    </a:cubicBezTo>
                    <a:cubicBezTo>
                      <a:pt x="353754" y="861688"/>
                      <a:pt x="284334" y="861688"/>
                      <a:pt x="258659" y="858835"/>
                    </a:cubicBezTo>
                    <a:cubicBezTo>
                      <a:pt x="232983" y="855982"/>
                      <a:pt x="241542" y="849326"/>
                      <a:pt x="241542" y="841718"/>
                    </a:cubicBezTo>
                    <a:lnTo>
                      <a:pt x="241542" y="653430"/>
                    </a:lnTo>
                    <a:lnTo>
                      <a:pt x="122673" y="653430"/>
                    </a:lnTo>
                    <a:lnTo>
                      <a:pt x="122673" y="858835"/>
                    </a:lnTo>
                    <a:lnTo>
                      <a:pt x="88438" y="858835"/>
                    </a:lnTo>
                    <a:lnTo>
                      <a:pt x="88438" y="654381"/>
                    </a:lnTo>
                    <a:cubicBezTo>
                      <a:pt x="83684" y="648675"/>
                      <a:pt x="76076" y="652479"/>
                      <a:pt x="69419" y="650577"/>
                    </a:cubicBezTo>
                    <a:cubicBezTo>
                      <a:pt x="35185" y="643920"/>
                      <a:pt x="5706" y="611588"/>
                      <a:pt x="1902" y="576402"/>
                    </a:cubicBezTo>
                    <a:lnTo>
                      <a:pt x="1902" y="312989"/>
                    </a:lnTo>
                    <a:cubicBezTo>
                      <a:pt x="7607" y="291117"/>
                      <a:pt x="16166" y="273049"/>
                      <a:pt x="35185" y="258785"/>
                    </a:cubicBezTo>
                    <a:cubicBezTo>
                      <a:pt x="54204" y="244521"/>
                      <a:pt x="50400" y="251177"/>
                      <a:pt x="56106" y="244521"/>
                    </a:cubicBezTo>
                    <a:cubicBezTo>
                      <a:pt x="25676" y="225502"/>
                      <a:pt x="9510" y="188414"/>
                      <a:pt x="1902" y="154180"/>
                    </a:cubicBezTo>
                    <a:cubicBezTo>
                      <a:pt x="1902" y="143720"/>
                      <a:pt x="951" y="132308"/>
                      <a:pt x="1902" y="121848"/>
                    </a:cubicBezTo>
                    <a:close/>
                    <a:moveTo>
                      <a:pt x="210160" y="63840"/>
                    </a:moveTo>
                    <a:cubicBezTo>
                      <a:pt x="116967" y="-30304"/>
                      <a:pt x="-30431" y="109485"/>
                      <a:pt x="61812" y="207434"/>
                    </a:cubicBezTo>
                    <a:cubicBezTo>
                      <a:pt x="157858" y="308234"/>
                      <a:pt x="305255" y="160837"/>
                      <a:pt x="210160" y="63840"/>
                    </a:cubicBezTo>
                    <a:close/>
                    <a:moveTo>
                      <a:pt x="818769" y="63840"/>
                    </a:moveTo>
                    <a:cubicBezTo>
                      <a:pt x="723674" y="160837"/>
                      <a:pt x="871071" y="308234"/>
                      <a:pt x="967118" y="207434"/>
                    </a:cubicBezTo>
                    <a:cubicBezTo>
                      <a:pt x="1059360" y="110436"/>
                      <a:pt x="911962" y="-30304"/>
                      <a:pt x="818769" y="63840"/>
                    </a:cubicBezTo>
                    <a:close/>
                    <a:moveTo>
                      <a:pt x="669470" y="573550"/>
                    </a:moveTo>
                    <a:lnTo>
                      <a:pt x="669470" y="823650"/>
                    </a:lnTo>
                    <a:lnTo>
                      <a:pt x="754104" y="823650"/>
                    </a:lnTo>
                    <a:lnTo>
                      <a:pt x="754104" y="635362"/>
                    </a:lnTo>
                    <a:cubicBezTo>
                      <a:pt x="754104" y="630607"/>
                      <a:pt x="760761" y="619195"/>
                      <a:pt x="767418" y="618244"/>
                    </a:cubicBezTo>
                    <a:cubicBezTo>
                      <a:pt x="823524" y="614441"/>
                      <a:pt x="884385" y="622999"/>
                      <a:pt x="940491" y="618244"/>
                    </a:cubicBezTo>
                    <a:cubicBezTo>
                      <a:pt x="996597" y="613490"/>
                      <a:pt x="992793" y="599225"/>
                      <a:pt x="995646" y="566893"/>
                    </a:cubicBezTo>
                    <a:cubicBezTo>
                      <a:pt x="1002303" y="488915"/>
                      <a:pt x="990891" y="402379"/>
                      <a:pt x="995646" y="323449"/>
                    </a:cubicBezTo>
                    <a:cubicBezTo>
                      <a:pt x="993744" y="297774"/>
                      <a:pt x="975676" y="278755"/>
                      <a:pt x="950000" y="274000"/>
                    </a:cubicBezTo>
                    <a:lnTo>
                      <a:pt x="700851" y="274000"/>
                    </a:lnTo>
                    <a:cubicBezTo>
                      <a:pt x="700851" y="274000"/>
                      <a:pt x="689440" y="267343"/>
                      <a:pt x="689440" y="267343"/>
                    </a:cubicBezTo>
                    <a:lnTo>
                      <a:pt x="585786" y="163690"/>
                    </a:lnTo>
                    <a:cubicBezTo>
                      <a:pt x="583884" y="161788"/>
                      <a:pt x="582933" y="161788"/>
                      <a:pt x="581031" y="162739"/>
                    </a:cubicBezTo>
                    <a:cubicBezTo>
                      <a:pt x="570571" y="168444"/>
                      <a:pt x="550601" y="196973"/>
                      <a:pt x="539189" y="205531"/>
                    </a:cubicBezTo>
                    <a:lnTo>
                      <a:pt x="676126" y="342468"/>
                    </a:lnTo>
                    <a:lnTo>
                      <a:pt x="823524" y="342468"/>
                    </a:lnTo>
                    <a:cubicBezTo>
                      <a:pt x="832082" y="344370"/>
                      <a:pt x="838739" y="348174"/>
                      <a:pt x="840641" y="356733"/>
                    </a:cubicBezTo>
                    <a:cubicBezTo>
                      <a:pt x="837788" y="407133"/>
                      <a:pt x="845396" y="464190"/>
                      <a:pt x="840641" y="513640"/>
                    </a:cubicBezTo>
                    <a:cubicBezTo>
                      <a:pt x="835886" y="563089"/>
                      <a:pt x="833984" y="531708"/>
                      <a:pt x="821622" y="532659"/>
                    </a:cubicBezTo>
                    <a:cubicBezTo>
                      <a:pt x="777878" y="537413"/>
                      <a:pt x="678979" y="511738"/>
                      <a:pt x="669470" y="573550"/>
                    </a:cubicBezTo>
                    <a:close/>
                    <a:moveTo>
                      <a:pt x="275776" y="635362"/>
                    </a:moveTo>
                    <a:lnTo>
                      <a:pt x="275776" y="823650"/>
                    </a:lnTo>
                    <a:lnTo>
                      <a:pt x="360410" y="823650"/>
                    </a:lnTo>
                    <a:lnTo>
                      <a:pt x="360410" y="573550"/>
                    </a:lnTo>
                    <a:cubicBezTo>
                      <a:pt x="360410" y="573550"/>
                      <a:pt x="355656" y="561187"/>
                      <a:pt x="354705" y="559285"/>
                    </a:cubicBezTo>
                    <a:cubicBezTo>
                      <a:pt x="348048" y="546923"/>
                      <a:pt x="332833" y="535512"/>
                      <a:pt x="318569" y="532659"/>
                    </a:cubicBezTo>
                    <a:cubicBezTo>
                      <a:pt x="270070" y="525051"/>
                      <a:pt x="206357" y="537413"/>
                      <a:pt x="155956" y="532659"/>
                    </a:cubicBezTo>
                    <a:cubicBezTo>
                      <a:pt x="105556" y="527904"/>
                      <a:pt x="136937" y="526002"/>
                      <a:pt x="136937" y="515542"/>
                    </a:cubicBezTo>
                    <a:lnTo>
                      <a:pt x="136937" y="361487"/>
                    </a:lnTo>
                    <a:lnTo>
                      <a:pt x="171171" y="361487"/>
                    </a:lnTo>
                    <a:lnTo>
                      <a:pt x="171171" y="498424"/>
                    </a:lnTo>
                    <a:lnTo>
                      <a:pt x="394645" y="498424"/>
                    </a:lnTo>
                    <a:lnTo>
                      <a:pt x="394645" y="429956"/>
                    </a:lnTo>
                    <a:lnTo>
                      <a:pt x="256757" y="429956"/>
                    </a:lnTo>
                    <a:cubicBezTo>
                      <a:pt x="248198" y="429956"/>
                      <a:pt x="242493" y="421398"/>
                      <a:pt x="240591" y="413790"/>
                    </a:cubicBezTo>
                    <a:cubicBezTo>
                      <a:pt x="231081" y="369095"/>
                      <a:pt x="263414" y="281608"/>
                      <a:pt x="192092" y="274951"/>
                    </a:cubicBezTo>
                    <a:cubicBezTo>
                      <a:pt x="120771" y="268294"/>
                      <a:pt x="105556" y="272098"/>
                      <a:pt x="79880" y="274951"/>
                    </a:cubicBezTo>
                    <a:cubicBezTo>
                      <a:pt x="54204" y="277804"/>
                      <a:pt x="37087" y="298725"/>
                      <a:pt x="34234" y="322498"/>
                    </a:cubicBezTo>
                    <a:cubicBezTo>
                      <a:pt x="26627" y="400476"/>
                      <a:pt x="39940" y="490817"/>
                      <a:pt x="34234" y="569746"/>
                    </a:cubicBezTo>
                    <a:cubicBezTo>
                      <a:pt x="38038" y="602078"/>
                      <a:pt x="59910" y="616343"/>
                      <a:pt x="91291" y="619195"/>
                    </a:cubicBezTo>
                    <a:cubicBezTo>
                      <a:pt x="146446" y="622999"/>
                      <a:pt x="206357" y="616343"/>
                      <a:pt x="262463" y="619195"/>
                    </a:cubicBezTo>
                    <a:cubicBezTo>
                      <a:pt x="269119" y="620146"/>
                      <a:pt x="274825" y="630607"/>
                      <a:pt x="275776" y="636312"/>
                    </a:cubicBezTo>
                    <a:close/>
                  </a:path>
                </a:pathLst>
              </a:custGeom>
              <a:grpFill/>
              <a:ln w="9502" cap="flat">
                <a:noFill/>
                <a:prstDash val="solid"/>
                <a:miter/>
              </a:ln>
            </p:spPr>
            <p:txBody>
              <a:bodyPr rtlCol="0" anchor="ctr"/>
              <a:lstStyle/>
              <a:p>
                <a:endParaRPr lang="de-DE" dirty="0"/>
              </a:p>
            </p:txBody>
          </p:sp>
          <p:sp>
            <p:nvSpPr>
              <p:cNvPr id="15" name="Freeform 57">
                <a:extLst>
                  <a:ext uri="{FF2B5EF4-FFF2-40B4-BE49-F238E27FC236}">
                    <a16:creationId xmlns:a16="http://schemas.microsoft.com/office/drawing/2014/main" id="{CF3AD5FE-5DA8-0E40-FA99-39B79EA13C0C}"/>
                  </a:ext>
                </a:extLst>
              </p:cNvPr>
              <p:cNvSpPr/>
              <p:nvPr/>
            </p:nvSpPr>
            <p:spPr>
              <a:xfrm>
                <a:off x="6027918" y="2862443"/>
                <a:ext cx="449884" cy="361328"/>
              </a:xfrm>
              <a:custGeom>
                <a:avLst/>
                <a:gdLst>
                  <a:gd name="connsiteX0" fmla="*/ 405903 w 449884"/>
                  <a:gd name="connsiteY0" fmla="*/ 0 h 361328"/>
                  <a:gd name="connsiteX1" fmla="*/ 447745 w 449884"/>
                  <a:gd name="connsiteY1" fmla="*/ 45646 h 361328"/>
                  <a:gd name="connsiteX2" fmla="*/ 447745 w 449884"/>
                  <a:gd name="connsiteY2" fmla="*/ 192092 h 361328"/>
                  <a:gd name="connsiteX3" fmla="*/ 404952 w 449884"/>
                  <a:gd name="connsiteY3" fmla="*/ 239640 h 361328"/>
                  <a:gd name="connsiteX4" fmla="*/ 216664 w 449884"/>
                  <a:gd name="connsiteY4" fmla="*/ 239640 h 361328"/>
                  <a:gd name="connsiteX5" fmla="*/ 98746 w 449884"/>
                  <a:gd name="connsiteY5" fmla="*/ 357558 h 361328"/>
                  <a:gd name="connsiteX6" fmla="*/ 70217 w 449884"/>
                  <a:gd name="connsiteY6" fmla="*/ 348048 h 361328"/>
                  <a:gd name="connsiteX7" fmla="*/ 70217 w 449884"/>
                  <a:gd name="connsiteY7" fmla="*/ 240591 h 361328"/>
                  <a:gd name="connsiteX8" fmla="*/ 40738 w 449884"/>
                  <a:gd name="connsiteY8" fmla="*/ 240591 h 361328"/>
                  <a:gd name="connsiteX9" fmla="*/ 1749 w 449884"/>
                  <a:gd name="connsiteY9" fmla="*/ 196847 h 361328"/>
                  <a:gd name="connsiteX10" fmla="*/ 1749 w 449884"/>
                  <a:gd name="connsiteY10" fmla="*/ 50400 h 361328"/>
                  <a:gd name="connsiteX11" fmla="*/ 43591 w 449884"/>
                  <a:gd name="connsiteY11" fmla="*/ 951 h 361328"/>
                  <a:gd name="connsiteX12" fmla="*/ 405903 w 449884"/>
                  <a:gd name="connsiteY12" fmla="*/ 951 h 361328"/>
                  <a:gd name="connsiteX13" fmla="*/ 103501 w 449884"/>
                  <a:gd name="connsiteY13" fmla="*/ 217768 h 361328"/>
                  <a:gd name="connsiteX14" fmla="*/ 103501 w 449884"/>
                  <a:gd name="connsiteY14" fmla="*/ 299550 h 361328"/>
                  <a:gd name="connsiteX15" fmla="*/ 109206 w 449884"/>
                  <a:gd name="connsiteY15" fmla="*/ 296697 h 361328"/>
                  <a:gd name="connsiteX16" fmla="*/ 193841 w 449884"/>
                  <a:gd name="connsiteY16" fmla="*/ 212062 h 361328"/>
                  <a:gd name="connsiteX17" fmla="*/ 212860 w 449884"/>
                  <a:gd name="connsiteY17" fmla="*/ 205405 h 361328"/>
                  <a:gd name="connsiteX18" fmla="*/ 398296 w 449884"/>
                  <a:gd name="connsiteY18" fmla="*/ 205405 h 361328"/>
                  <a:gd name="connsiteX19" fmla="*/ 413511 w 449884"/>
                  <a:gd name="connsiteY19" fmla="*/ 186386 h 361328"/>
                  <a:gd name="connsiteX20" fmla="*/ 413511 w 449884"/>
                  <a:gd name="connsiteY20" fmla="*/ 53253 h 361328"/>
                  <a:gd name="connsiteX21" fmla="*/ 403050 w 449884"/>
                  <a:gd name="connsiteY21" fmla="*/ 36136 h 361328"/>
                  <a:gd name="connsiteX22" fmla="*/ 53100 w 449884"/>
                  <a:gd name="connsiteY22" fmla="*/ 34234 h 361328"/>
                  <a:gd name="connsiteX23" fmla="*/ 35983 w 449884"/>
                  <a:gd name="connsiteY23" fmla="*/ 51351 h 361328"/>
                  <a:gd name="connsiteX24" fmla="*/ 35983 w 449884"/>
                  <a:gd name="connsiteY24" fmla="*/ 191141 h 361328"/>
                  <a:gd name="connsiteX25" fmla="*/ 103501 w 449884"/>
                  <a:gd name="connsiteY25" fmla="*/ 217768 h 3613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449884" h="361328">
                    <a:moveTo>
                      <a:pt x="405903" y="0"/>
                    </a:moveTo>
                    <a:cubicBezTo>
                      <a:pt x="426824" y="6657"/>
                      <a:pt x="444892" y="22823"/>
                      <a:pt x="447745" y="45646"/>
                    </a:cubicBezTo>
                    <a:cubicBezTo>
                      <a:pt x="450598" y="68468"/>
                      <a:pt x="450598" y="160711"/>
                      <a:pt x="447745" y="192092"/>
                    </a:cubicBezTo>
                    <a:cubicBezTo>
                      <a:pt x="444892" y="223474"/>
                      <a:pt x="428726" y="235836"/>
                      <a:pt x="404952" y="239640"/>
                    </a:cubicBezTo>
                    <a:lnTo>
                      <a:pt x="216664" y="239640"/>
                    </a:lnTo>
                    <a:cubicBezTo>
                      <a:pt x="216664" y="239640"/>
                      <a:pt x="98746" y="357558"/>
                      <a:pt x="98746" y="357558"/>
                    </a:cubicBezTo>
                    <a:cubicBezTo>
                      <a:pt x="91138" y="367067"/>
                      <a:pt x="70217" y="356607"/>
                      <a:pt x="70217" y="348048"/>
                    </a:cubicBezTo>
                    <a:lnTo>
                      <a:pt x="70217" y="240591"/>
                    </a:lnTo>
                    <a:lnTo>
                      <a:pt x="40738" y="240591"/>
                    </a:lnTo>
                    <a:cubicBezTo>
                      <a:pt x="25523" y="240591"/>
                      <a:pt x="1749" y="212062"/>
                      <a:pt x="1749" y="196847"/>
                    </a:cubicBezTo>
                    <a:cubicBezTo>
                      <a:pt x="3651" y="150250"/>
                      <a:pt x="-3006" y="96997"/>
                      <a:pt x="1749" y="50400"/>
                    </a:cubicBezTo>
                    <a:cubicBezTo>
                      <a:pt x="3651" y="24725"/>
                      <a:pt x="20768" y="8559"/>
                      <a:pt x="43591" y="951"/>
                    </a:cubicBezTo>
                    <a:lnTo>
                      <a:pt x="405903" y="951"/>
                    </a:lnTo>
                    <a:close/>
                    <a:moveTo>
                      <a:pt x="103501" y="217768"/>
                    </a:moveTo>
                    <a:lnTo>
                      <a:pt x="103501" y="299550"/>
                    </a:lnTo>
                    <a:cubicBezTo>
                      <a:pt x="107304" y="299550"/>
                      <a:pt x="107304" y="297648"/>
                      <a:pt x="109206" y="296697"/>
                    </a:cubicBezTo>
                    <a:cubicBezTo>
                      <a:pt x="137735" y="274825"/>
                      <a:pt x="165313" y="232983"/>
                      <a:pt x="193841" y="212062"/>
                    </a:cubicBezTo>
                    <a:cubicBezTo>
                      <a:pt x="222370" y="191141"/>
                      <a:pt x="204302" y="205405"/>
                      <a:pt x="212860" y="205405"/>
                    </a:cubicBezTo>
                    <a:cubicBezTo>
                      <a:pt x="271819" y="200651"/>
                      <a:pt x="338386" y="209209"/>
                      <a:pt x="398296" y="205405"/>
                    </a:cubicBezTo>
                    <a:cubicBezTo>
                      <a:pt x="408756" y="203504"/>
                      <a:pt x="412560" y="196847"/>
                      <a:pt x="413511" y="186386"/>
                    </a:cubicBezTo>
                    <a:cubicBezTo>
                      <a:pt x="416364" y="155005"/>
                      <a:pt x="417315" y="83684"/>
                      <a:pt x="413511" y="53253"/>
                    </a:cubicBezTo>
                    <a:cubicBezTo>
                      <a:pt x="409707" y="22823"/>
                      <a:pt x="410658" y="38989"/>
                      <a:pt x="403050" y="36136"/>
                    </a:cubicBezTo>
                    <a:lnTo>
                      <a:pt x="53100" y="34234"/>
                    </a:lnTo>
                    <a:cubicBezTo>
                      <a:pt x="42640" y="36136"/>
                      <a:pt x="37885" y="40891"/>
                      <a:pt x="35983" y="51351"/>
                    </a:cubicBezTo>
                    <a:cubicBezTo>
                      <a:pt x="30278" y="93193"/>
                      <a:pt x="39787" y="148348"/>
                      <a:pt x="35983" y="191141"/>
                    </a:cubicBezTo>
                    <a:cubicBezTo>
                      <a:pt x="40738" y="219670"/>
                      <a:pt x="97795" y="191141"/>
                      <a:pt x="103501" y="217768"/>
                    </a:cubicBezTo>
                    <a:close/>
                  </a:path>
                </a:pathLst>
              </a:custGeom>
              <a:grpFill/>
              <a:ln w="9502" cap="flat">
                <a:noFill/>
                <a:prstDash val="solid"/>
                <a:miter/>
              </a:ln>
            </p:spPr>
            <p:txBody>
              <a:bodyPr rtlCol="0" anchor="ctr"/>
              <a:lstStyle/>
              <a:p>
                <a:endParaRPr lang="de-DE" dirty="0"/>
              </a:p>
            </p:txBody>
          </p:sp>
          <p:sp>
            <p:nvSpPr>
              <p:cNvPr id="16" name="Freeform 58">
                <a:extLst>
                  <a:ext uri="{FF2B5EF4-FFF2-40B4-BE49-F238E27FC236}">
                    <a16:creationId xmlns:a16="http://schemas.microsoft.com/office/drawing/2014/main" id="{E85C23A0-814C-BD12-077C-E7AD84BB9BC3}"/>
                  </a:ext>
                </a:extLst>
              </p:cNvPr>
              <p:cNvSpPr/>
              <p:nvPr/>
            </p:nvSpPr>
            <p:spPr>
              <a:xfrm>
                <a:off x="6097184" y="2999380"/>
                <a:ext cx="310010" cy="34234"/>
              </a:xfrm>
              <a:custGeom>
                <a:avLst/>
                <a:gdLst>
                  <a:gd name="connsiteX0" fmla="*/ 0 w 310010"/>
                  <a:gd name="connsiteY0" fmla="*/ 0 h 34234"/>
                  <a:gd name="connsiteX1" fmla="*/ 310010 w 310010"/>
                  <a:gd name="connsiteY1" fmla="*/ 0 h 34234"/>
                  <a:gd name="connsiteX2" fmla="*/ 310010 w 310010"/>
                  <a:gd name="connsiteY2" fmla="*/ 34234 h 34234"/>
                  <a:gd name="connsiteX3" fmla="*/ 0 w 310010"/>
                  <a:gd name="connsiteY3" fmla="*/ 34234 h 34234"/>
                </a:gdLst>
                <a:ahLst/>
                <a:cxnLst>
                  <a:cxn ang="0">
                    <a:pos x="connsiteX0" y="connsiteY0"/>
                  </a:cxn>
                  <a:cxn ang="0">
                    <a:pos x="connsiteX1" y="connsiteY1"/>
                  </a:cxn>
                  <a:cxn ang="0">
                    <a:pos x="connsiteX2" y="connsiteY2"/>
                  </a:cxn>
                  <a:cxn ang="0">
                    <a:pos x="connsiteX3" y="connsiteY3"/>
                  </a:cxn>
                </a:cxnLst>
                <a:rect l="l" t="t" r="r" b="b"/>
                <a:pathLst>
                  <a:path w="310010" h="34234">
                    <a:moveTo>
                      <a:pt x="0" y="0"/>
                    </a:moveTo>
                    <a:lnTo>
                      <a:pt x="310010" y="0"/>
                    </a:lnTo>
                    <a:lnTo>
                      <a:pt x="310010" y="34234"/>
                    </a:lnTo>
                    <a:lnTo>
                      <a:pt x="0" y="34234"/>
                    </a:lnTo>
                    <a:close/>
                  </a:path>
                </a:pathLst>
              </a:custGeom>
              <a:grpFill/>
              <a:ln w="9502" cap="flat">
                <a:noFill/>
                <a:prstDash val="solid"/>
                <a:miter/>
              </a:ln>
            </p:spPr>
            <p:txBody>
              <a:bodyPr rtlCol="0" anchor="ctr"/>
              <a:lstStyle/>
              <a:p>
                <a:endParaRPr lang="de-DE" dirty="0"/>
              </a:p>
            </p:txBody>
          </p:sp>
          <p:sp>
            <p:nvSpPr>
              <p:cNvPr id="17" name="Freeform 59">
                <a:extLst>
                  <a:ext uri="{FF2B5EF4-FFF2-40B4-BE49-F238E27FC236}">
                    <a16:creationId xmlns:a16="http://schemas.microsoft.com/office/drawing/2014/main" id="{130503C5-60A9-CDB9-39E0-87D18BDA07DE}"/>
                  </a:ext>
                </a:extLst>
              </p:cNvPr>
              <p:cNvSpPr/>
              <p:nvPr/>
            </p:nvSpPr>
            <p:spPr>
              <a:xfrm>
                <a:off x="6234121" y="2930912"/>
                <a:ext cx="173072" cy="34234"/>
              </a:xfrm>
              <a:custGeom>
                <a:avLst/>
                <a:gdLst>
                  <a:gd name="connsiteX0" fmla="*/ 173073 w 173072"/>
                  <a:gd name="connsiteY0" fmla="*/ 0 h 34234"/>
                  <a:gd name="connsiteX1" fmla="*/ 173073 w 173072"/>
                  <a:gd name="connsiteY1" fmla="*/ 34234 h 34234"/>
                  <a:gd name="connsiteX2" fmla="*/ 0 w 173072"/>
                  <a:gd name="connsiteY2" fmla="*/ 34234 h 34234"/>
                  <a:gd name="connsiteX3" fmla="*/ 0 w 173072"/>
                  <a:gd name="connsiteY3" fmla="*/ 2853 h 34234"/>
                  <a:gd name="connsiteX4" fmla="*/ 2853 w 173072"/>
                  <a:gd name="connsiteY4" fmla="*/ 0 h 34234"/>
                  <a:gd name="connsiteX5" fmla="*/ 173073 w 173072"/>
                  <a:gd name="connsiteY5" fmla="*/ 0 h 342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3072" h="34234">
                    <a:moveTo>
                      <a:pt x="173073" y="0"/>
                    </a:moveTo>
                    <a:lnTo>
                      <a:pt x="173073" y="34234"/>
                    </a:lnTo>
                    <a:lnTo>
                      <a:pt x="0" y="34234"/>
                    </a:lnTo>
                    <a:lnTo>
                      <a:pt x="0" y="2853"/>
                    </a:lnTo>
                    <a:lnTo>
                      <a:pt x="2853" y="0"/>
                    </a:lnTo>
                    <a:lnTo>
                      <a:pt x="173073" y="0"/>
                    </a:lnTo>
                    <a:close/>
                  </a:path>
                </a:pathLst>
              </a:custGeom>
              <a:grpFill/>
              <a:ln w="9502" cap="flat">
                <a:noFill/>
                <a:prstDash val="solid"/>
                <a:miter/>
              </a:ln>
            </p:spPr>
            <p:txBody>
              <a:bodyPr rtlCol="0" anchor="ctr"/>
              <a:lstStyle/>
              <a:p>
                <a:endParaRPr lang="de-DE" dirty="0"/>
              </a:p>
            </p:txBody>
          </p:sp>
          <p:sp>
            <p:nvSpPr>
              <p:cNvPr id="18" name="Freeform 60">
                <a:extLst>
                  <a:ext uri="{FF2B5EF4-FFF2-40B4-BE49-F238E27FC236}">
                    <a16:creationId xmlns:a16="http://schemas.microsoft.com/office/drawing/2014/main" id="{F01F51B9-E7E1-4B49-69D7-D98A248F3BDE}"/>
                  </a:ext>
                </a:extLst>
              </p:cNvPr>
              <p:cNvSpPr/>
              <p:nvPr/>
            </p:nvSpPr>
            <p:spPr>
              <a:xfrm>
                <a:off x="6097184" y="2930912"/>
                <a:ext cx="102702" cy="34234"/>
              </a:xfrm>
              <a:custGeom>
                <a:avLst/>
                <a:gdLst>
                  <a:gd name="connsiteX0" fmla="*/ 0 w 102702"/>
                  <a:gd name="connsiteY0" fmla="*/ 0 h 34234"/>
                  <a:gd name="connsiteX1" fmla="*/ 102703 w 102702"/>
                  <a:gd name="connsiteY1" fmla="*/ 0 h 34234"/>
                  <a:gd name="connsiteX2" fmla="*/ 102703 w 102702"/>
                  <a:gd name="connsiteY2" fmla="*/ 34234 h 34234"/>
                  <a:gd name="connsiteX3" fmla="*/ 0 w 102702"/>
                  <a:gd name="connsiteY3" fmla="*/ 34234 h 34234"/>
                </a:gdLst>
                <a:ahLst/>
                <a:cxnLst>
                  <a:cxn ang="0">
                    <a:pos x="connsiteX0" y="connsiteY0"/>
                  </a:cxn>
                  <a:cxn ang="0">
                    <a:pos x="connsiteX1" y="connsiteY1"/>
                  </a:cxn>
                  <a:cxn ang="0">
                    <a:pos x="connsiteX2" y="connsiteY2"/>
                  </a:cxn>
                  <a:cxn ang="0">
                    <a:pos x="connsiteX3" y="connsiteY3"/>
                  </a:cxn>
                </a:cxnLst>
                <a:rect l="l" t="t" r="r" b="b"/>
                <a:pathLst>
                  <a:path w="102702" h="34234">
                    <a:moveTo>
                      <a:pt x="0" y="0"/>
                    </a:moveTo>
                    <a:lnTo>
                      <a:pt x="102703" y="0"/>
                    </a:lnTo>
                    <a:lnTo>
                      <a:pt x="102703" y="34234"/>
                    </a:lnTo>
                    <a:lnTo>
                      <a:pt x="0" y="34234"/>
                    </a:lnTo>
                    <a:close/>
                  </a:path>
                </a:pathLst>
              </a:custGeom>
              <a:grpFill/>
              <a:ln w="9502" cap="flat">
                <a:noFill/>
                <a:prstDash val="solid"/>
                <a:miter/>
              </a:ln>
            </p:spPr>
            <p:txBody>
              <a:bodyPr rtlCol="0" anchor="ctr"/>
              <a:lstStyle/>
              <a:p>
                <a:endParaRPr lang="de-DE" dirty="0"/>
              </a:p>
            </p:txBody>
          </p:sp>
        </p:grpSp>
      </p:grpSp>
    </p:spTree>
    <p:extLst>
      <p:ext uri="{BB962C8B-B14F-4D97-AF65-F5344CB8AC3E}">
        <p14:creationId xmlns:p14="http://schemas.microsoft.com/office/powerpoint/2010/main" val="205530569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839168-253D-796F-4838-092D4652466B}"/>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9DB7991B-0BC3-8FD5-D8ED-BF10C3409C66}"/>
              </a:ext>
            </a:extLst>
          </p:cNvPr>
          <p:cNvSpPr>
            <a:spLocks noGrp="1"/>
          </p:cNvSpPr>
          <p:nvPr>
            <p:ph type="body" sz="quarter" idx="49"/>
          </p:nvPr>
        </p:nvSpPr>
        <p:spPr/>
        <p:txBody>
          <a:bodyPr/>
          <a:lstStyle/>
          <a:p>
            <a:endParaRPr lang="de-DE"/>
          </a:p>
        </p:txBody>
      </p:sp>
      <p:sp>
        <p:nvSpPr>
          <p:cNvPr id="3" name="Text Placeholder 2">
            <a:extLst>
              <a:ext uri="{FF2B5EF4-FFF2-40B4-BE49-F238E27FC236}">
                <a16:creationId xmlns:a16="http://schemas.microsoft.com/office/drawing/2014/main" id="{7AF5B0E2-51D8-F106-ABC6-B95EAA521C1B}"/>
              </a:ext>
            </a:extLst>
          </p:cNvPr>
          <p:cNvSpPr>
            <a:spLocks noGrp="1"/>
          </p:cNvSpPr>
          <p:nvPr>
            <p:ph type="body" sz="quarter" idx="50"/>
          </p:nvPr>
        </p:nvSpPr>
        <p:spPr/>
        <p:txBody>
          <a:bodyPr/>
          <a:lstStyle/>
          <a:p>
            <a:endParaRPr lang="de-DE"/>
          </a:p>
        </p:txBody>
      </p:sp>
      <p:sp>
        <p:nvSpPr>
          <p:cNvPr id="4" name="Text Placeholder 3">
            <a:extLst>
              <a:ext uri="{FF2B5EF4-FFF2-40B4-BE49-F238E27FC236}">
                <a16:creationId xmlns:a16="http://schemas.microsoft.com/office/drawing/2014/main" id="{77E29B72-D42E-3D72-4287-828B543674ED}"/>
              </a:ext>
            </a:extLst>
          </p:cNvPr>
          <p:cNvSpPr>
            <a:spLocks noGrp="1"/>
          </p:cNvSpPr>
          <p:nvPr>
            <p:ph type="body" sz="quarter" idx="61"/>
          </p:nvPr>
        </p:nvSpPr>
        <p:spPr>
          <a:xfrm>
            <a:off x="1704812" y="1068038"/>
            <a:ext cx="5284924" cy="722656"/>
          </a:xfrm>
        </p:spPr>
        <p:txBody>
          <a:bodyPr/>
          <a:lstStyle/>
          <a:p>
            <a:r>
              <a:rPr lang="de-DE" dirty="0"/>
              <a:t>Grundlagen des Investierens: Risiko und Rendite</a:t>
            </a:r>
            <a:endParaRPr lang="de-DE" dirty="0"/>
          </a:p>
        </p:txBody>
      </p:sp>
      <p:sp>
        <p:nvSpPr>
          <p:cNvPr id="5" name="Text Placeholder 4">
            <a:extLst>
              <a:ext uri="{FF2B5EF4-FFF2-40B4-BE49-F238E27FC236}">
                <a16:creationId xmlns:a16="http://schemas.microsoft.com/office/drawing/2014/main" id="{F2440113-3155-971E-F9D2-CE541A91FF68}"/>
              </a:ext>
            </a:extLst>
          </p:cNvPr>
          <p:cNvSpPr>
            <a:spLocks noGrp="1"/>
          </p:cNvSpPr>
          <p:nvPr>
            <p:ph type="body" sz="quarter" idx="64"/>
          </p:nvPr>
        </p:nvSpPr>
        <p:spPr>
          <a:xfrm>
            <a:off x="1704812" y="2291731"/>
            <a:ext cx="5238428" cy="8400082"/>
          </a:xfrm>
        </p:spPr>
        <p:txBody>
          <a:bodyPr/>
          <a:lstStyle/>
          <a:p>
            <a:pPr marL="0" indent="0">
              <a:lnSpc>
                <a:spcPts val="1026"/>
              </a:lnSpc>
              <a:buNone/>
            </a:pPr>
            <a:r>
              <a:rPr lang="de-DE" dirty="0" sz="925"/>
              <a:t>Eine hilfreiche Einstellung für Einsteigerinnen: </a:t>
            </a:r>
            <a:r>
              <a:rPr lang="de-DE" b="1" dirty="0" sz="925"/>
              <a:t>Investieren ist ein langfristiges Werkzeug.</a:t>
            </a:r>
            <a:r>
              <a:rPr lang="de-DE" dirty="0" sz="925"/>
              <a:t> Es funktioniert am besten, wenn Sie das Geld jahrelang unangetastet lassen und bei Schwankungen ruhig bleiben können. Nehmen Sie Entscheidungen immer ernst und holen Sie unabhängigen Rat ein:</a:t>
            </a:r>
          </a:p>
        </p:txBody>
      </p:sp>
      <p:sp>
        <p:nvSpPr>
          <p:cNvPr id="8" name="Rectangle 1">
            <a:extLst>
              <a:ext uri="{FF2B5EF4-FFF2-40B4-BE49-F238E27FC236}">
                <a16:creationId xmlns:a16="http://schemas.microsoft.com/office/drawing/2014/main" id="{0AEE6796-0A19-E80E-B52B-7913C341ECDB}"/>
              </a:ext>
            </a:extLst>
          </p:cNvPr>
          <p:cNvSpPr>
            <a:spLocks noChangeArrowheads="1"/>
          </p:cNvSpPr>
          <p:nvPr/>
        </p:nvSpPr>
        <p:spPr bwMode="auto">
          <a:xfrm>
            <a:off x="0" y="0"/>
            <a:ext cx="7559675"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de-DE"/>
          </a:p>
        </p:txBody>
      </p:sp>
      <p:pic>
        <p:nvPicPr>
          <p:cNvPr id="19" name="Grafik 18">
            <a:extLst>
              <a:ext uri="{FF2B5EF4-FFF2-40B4-BE49-F238E27FC236}">
                <a16:creationId xmlns:a16="http://schemas.microsoft.com/office/drawing/2014/main" id="{EE3259E6-0410-BF3A-3477-82423ABC173F}"/>
              </a:ext>
            </a:extLst>
          </p:cNvPr>
          <p:cNvPicPr>
            <a:picLocks noChangeAspect="1"/>
          </p:cNvPicPr>
          <p:nvPr/>
        </p:nvPicPr>
        <p:blipFill>
          <a:blip r:embed="rId2"/>
          <a:stretch>
            <a:fillRect/>
          </a:stretch>
        </p:blipFill>
        <p:spPr>
          <a:xfrm>
            <a:off x="1704812" y="2800350"/>
            <a:ext cx="5286294" cy="3874408"/>
          </a:xfrm>
          <a:prstGeom prst="rect">
            <a:avLst/>
          </a:prstGeom>
        </p:spPr>
      </p:pic>
    </p:spTree>
    <p:extLst>
      <p:ext uri="{BB962C8B-B14F-4D97-AF65-F5344CB8AC3E}">
        <p14:creationId xmlns:p14="http://schemas.microsoft.com/office/powerpoint/2010/main" val="89221838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0E90B0-84E0-D492-3550-F00D2BF1CC01}"/>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DCA0FA15-1F3B-09A0-B3F1-33BDB08C8018}"/>
              </a:ext>
            </a:extLst>
          </p:cNvPr>
          <p:cNvSpPr>
            <a:spLocks noGrp="1"/>
          </p:cNvSpPr>
          <p:nvPr>
            <p:ph type="body" sz="quarter" idx="49"/>
          </p:nvPr>
        </p:nvSpPr>
        <p:spPr/>
        <p:txBody>
          <a:bodyPr/>
          <a:lstStyle/>
          <a:p>
            <a:endParaRPr lang="de-DE"/>
          </a:p>
        </p:txBody>
      </p:sp>
      <p:sp>
        <p:nvSpPr>
          <p:cNvPr id="3" name="Text Placeholder 2">
            <a:extLst>
              <a:ext uri="{FF2B5EF4-FFF2-40B4-BE49-F238E27FC236}">
                <a16:creationId xmlns:a16="http://schemas.microsoft.com/office/drawing/2014/main" id="{51352AFE-F4F0-A677-7494-99CB9ED3D1F3}"/>
              </a:ext>
            </a:extLst>
          </p:cNvPr>
          <p:cNvSpPr>
            <a:spLocks noGrp="1"/>
          </p:cNvSpPr>
          <p:nvPr>
            <p:ph type="body" sz="quarter" idx="50"/>
          </p:nvPr>
        </p:nvSpPr>
        <p:spPr/>
        <p:txBody>
          <a:bodyPr/>
          <a:lstStyle/>
          <a:p>
            <a:endParaRPr lang="de-DE"/>
          </a:p>
        </p:txBody>
      </p:sp>
      <p:sp>
        <p:nvSpPr>
          <p:cNvPr id="4" name="Text Placeholder 3">
            <a:extLst>
              <a:ext uri="{FF2B5EF4-FFF2-40B4-BE49-F238E27FC236}">
                <a16:creationId xmlns:a16="http://schemas.microsoft.com/office/drawing/2014/main" id="{990E35BB-5161-38CF-D357-6CCC77390872}"/>
              </a:ext>
            </a:extLst>
          </p:cNvPr>
          <p:cNvSpPr>
            <a:spLocks noGrp="1"/>
          </p:cNvSpPr>
          <p:nvPr>
            <p:ph type="body" sz="quarter" idx="61"/>
          </p:nvPr>
        </p:nvSpPr>
        <p:spPr>
          <a:xfrm>
            <a:off x="1704812" y="1068038"/>
            <a:ext cx="5284924" cy="722656"/>
          </a:xfrm>
        </p:spPr>
        <p:txBody>
          <a:bodyPr/>
          <a:lstStyle/>
          <a:p>
            <a:r>
              <a:rPr lang="de-DE" dirty="0"/>
              <a:t>Kurzübung: Risikostufen-Check</a:t>
            </a:r>
            <a:endParaRPr lang="de-DE" dirty="0"/>
          </a:p>
        </p:txBody>
      </p:sp>
      <p:sp>
        <p:nvSpPr>
          <p:cNvPr id="5" name="Text Placeholder 4">
            <a:extLst>
              <a:ext uri="{FF2B5EF4-FFF2-40B4-BE49-F238E27FC236}">
                <a16:creationId xmlns:a16="http://schemas.microsoft.com/office/drawing/2014/main" id="{5CA8D5D7-5EC7-7982-F497-8477233E03D8}"/>
              </a:ext>
            </a:extLst>
          </p:cNvPr>
          <p:cNvSpPr>
            <a:spLocks noGrp="1"/>
          </p:cNvSpPr>
          <p:nvPr>
            <p:ph type="body" sz="quarter" idx="64"/>
          </p:nvPr>
        </p:nvSpPr>
        <p:spPr>
          <a:xfrm>
            <a:off x="1704812" y="2291731"/>
            <a:ext cx="5238428" cy="8400082"/>
          </a:xfrm>
        </p:spPr>
        <p:txBody>
          <a:bodyPr/>
          <a:lstStyle/>
          <a:p>
            <a:pPr marL="0" indent="0">
              <a:lnSpc>
                <a:spcPts val="1109"/>
              </a:lnSpc>
              <a:buNone/>
            </a:pPr>
            <a:r>
              <a:rPr lang="de-DE" dirty="0" sz="1000"/>
              <a:t>Diese Übung trainiert eine Schlüsselkompetenz: die Risikostufe eines Vermögenswerts mit Ihrem Anlagehorizont und Sicherheitsbedürfnis abzugleichen. Perfekte Antworten gibt es nicht. Ziel ist, klar zu denken und „aus dem Zusammenhang gerissene“ Entscheidungen zu vermeiden.</a:t>
            </a:r>
          </a:p>
          <a:p>
            <a:pPr marL="0" indent="0">
              <a:lnSpc>
                <a:spcPts val="1586"/>
              </a:lnSpc>
              <a:buNone/>
            </a:pPr>
            <a:endParaRPr lang="de-DE" dirty="0" sz="1325"/>
          </a:p>
          <a:p>
            <a:pPr marL="0" indent="0">
              <a:lnSpc>
                <a:spcPts val="1109"/>
              </a:lnSpc>
              <a:buNone/>
            </a:pPr>
            <a:r>
              <a:rPr lang="de-DE" b="1" dirty="0" sz="1000"/>
              <a:t>Vermögenswert einstufen (pro Zeile ankreuzen)</a:t>
            </a:r>
          </a:p>
          <a:p>
            <a:pPr marL="0" indent="0">
              <a:lnSpc>
                <a:spcPts val="1342"/>
              </a:lnSpc>
              <a:buNone/>
            </a:pPr>
            <a:endParaRPr lang="de-DE" b="1" dirty="0" sz="1125"/>
          </a:p>
          <a:p>
            <a:pPr marL="0" indent="0">
              <a:lnSpc>
                <a:spcPts val="1220"/>
              </a:lnSpc>
              <a:buNone/>
            </a:pPr>
            <a:endParaRPr lang="de-DE" b="1" dirty="0" sz="1025"/>
          </a:p>
          <a:p>
            <a:pPr marL="0" indent="0">
              <a:lnSpc>
                <a:spcPts val="1220"/>
              </a:lnSpc>
              <a:buNone/>
            </a:pPr>
            <a:endParaRPr lang="de-DE" b="1" dirty="0" sz="1025"/>
          </a:p>
          <a:p>
            <a:pPr marL="0" indent="0">
              <a:lnSpc>
                <a:spcPts val="1220"/>
              </a:lnSpc>
              <a:buNone/>
            </a:pPr>
            <a:endParaRPr lang="de-DE" b="1" dirty="0" sz="1025"/>
          </a:p>
          <a:p>
            <a:pPr marL="0" indent="0">
              <a:lnSpc>
                <a:spcPts val="1220"/>
              </a:lnSpc>
              <a:buNone/>
            </a:pPr>
            <a:endParaRPr lang="de-DE" b="1" dirty="0" sz="1025"/>
          </a:p>
          <a:p>
            <a:pPr marL="0" indent="0">
              <a:lnSpc>
                <a:spcPts val="1220"/>
              </a:lnSpc>
              <a:buNone/>
            </a:pPr>
            <a:endParaRPr lang="de-DE" b="1" dirty="0" sz="1025"/>
          </a:p>
          <a:p>
            <a:pPr marL="0" indent="0">
              <a:lnSpc>
                <a:spcPts val="1220"/>
              </a:lnSpc>
              <a:buNone/>
            </a:pPr>
            <a:endParaRPr lang="de-DE" b="1" dirty="0" sz="1025"/>
          </a:p>
          <a:p>
            <a:pPr marL="0" indent="0">
              <a:lnSpc>
                <a:spcPts val="1220"/>
              </a:lnSpc>
              <a:buNone/>
            </a:pPr>
            <a:endParaRPr lang="de-DE" b="1" dirty="0" sz="1025"/>
          </a:p>
          <a:p>
            <a:pPr marL="0" indent="0">
              <a:lnSpc>
                <a:spcPts val="1220"/>
              </a:lnSpc>
              <a:buNone/>
            </a:pPr>
            <a:endParaRPr lang="de-DE" b="1" dirty="0" sz="1025"/>
          </a:p>
          <a:p>
            <a:pPr marL="0" indent="0">
              <a:lnSpc>
                <a:spcPts val="1220"/>
              </a:lnSpc>
              <a:buNone/>
            </a:pPr>
            <a:endParaRPr lang="de-DE" b="1" dirty="0" sz="1025"/>
          </a:p>
          <a:p>
            <a:pPr marL="0" indent="0">
              <a:lnSpc>
                <a:spcPts val="1220"/>
              </a:lnSpc>
              <a:buNone/>
            </a:pPr>
            <a:endParaRPr lang="de-DE" b="1" dirty="0" sz="1025"/>
          </a:p>
          <a:p>
            <a:pPr marL="0" indent="0">
              <a:lnSpc>
                <a:spcPts val="1220"/>
              </a:lnSpc>
              <a:buNone/>
            </a:pPr>
            <a:endParaRPr lang="de-DE" b="1" dirty="0" sz="1025"/>
          </a:p>
          <a:p>
            <a:pPr marL="0" indent="0">
              <a:lnSpc>
                <a:spcPts val="1220"/>
              </a:lnSpc>
              <a:buNone/>
            </a:pPr>
            <a:endParaRPr lang="de-DE" b="1" dirty="0" sz="1025"/>
          </a:p>
          <a:p>
            <a:pPr marL="0" indent="0">
              <a:lnSpc>
                <a:spcPts val="1220"/>
              </a:lnSpc>
              <a:buNone/>
            </a:pPr>
            <a:endParaRPr lang="de-DE" b="1" dirty="0" sz="1025"/>
          </a:p>
          <a:p>
            <a:pPr marL="0" indent="0">
              <a:lnSpc>
                <a:spcPts val="1220"/>
              </a:lnSpc>
              <a:buNone/>
            </a:pPr>
            <a:endParaRPr lang="de-DE" b="1" dirty="0" sz="1025"/>
          </a:p>
          <a:p>
            <a:pPr marL="0" indent="0">
              <a:lnSpc>
                <a:spcPts val="1220"/>
              </a:lnSpc>
              <a:buNone/>
            </a:pPr>
            <a:endParaRPr lang="de-DE" b="1" dirty="0" sz="1025"/>
          </a:p>
          <a:p>
            <a:pPr marL="0" indent="0">
              <a:lnSpc>
                <a:spcPts val="1220"/>
              </a:lnSpc>
              <a:buNone/>
            </a:pPr>
            <a:endParaRPr lang="de-DE" b="1" dirty="0" sz="1025"/>
          </a:p>
          <a:p>
            <a:pPr marL="0" indent="0">
              <a:lnSpc>
                <a:spcPts val="1220"/>
              </a:lnSpc>
              <a:buNone/>
            </a:pPr>
            <a:endParaRPr lang="de-DE" b="1" dirty="0" sz="1025"/>
          </a:p>
          <a:p>
            <a:pPr marL="0" indent="0">
              <a:lnSpc>
                <a:spcPts val="1220"/>
              </a:lnSpc>
              <a:buNone/>
            </a:pPr>
            <a:endParaRPr lang="de-DE" b="1" dirty="0" sz="1025"/>
          </a:p>
          <a:p>
            <a:pPr marL="0" indent="0">
              <a:lnSpc>
                <a:spcPts val="1220"/>
              </a:lnSpc>
              <a:buNone/>
            </a:pPr>
            <a:endParaRPr lang="de-DE" b="1" dirty="0" sz="1025"/>
          </a:p>
          <a:p>
            <a:pPr marL="0" indent="0">
              <a:lnSpc>
                <a:spcPts val="1220"/>
              </a:lnSpc>
              <a:buNone/>
            </a:pPr>
            <a:endParaRPr lang="de-DE" b="1" dirty="0" sz="1025"/>
          </a:p>
          <a:p>
            <a:pPr marL="0" indent="0">
              <a:lnSpc>
                <a:spcPts val="1220"/>
              </a:lnSpc>
              <a:buNone/>
            </a:pPr>
            <a:endParaRPr lang="de-DE" b="1" dirty="0" sz="1025"/>
          </a:p>
          <a:p>
            <a:pPr marL="0" indent="0">
              <a:lnSpc>
                <a:spcPts val="1220"/>
              </a:lnSpc>
              <a:buNone/>
            </a:pPr>
            <a:endParaRPr lang="de-DE" dirty="0" sz="1025"/>
          </a:p>
          <a:p>
            <a:pPr marL="0" indent="0">
              <a:lnSpc>
                <a:spcPts val="1109"/>
              </a:lnSpc>
              <a:buNone/>
            </a:pPr>
            <a:r>
              <a:rPr lang="de-DE" dirty="0" sz="1000"/>
              <a:t>Auflösung auf der nächsten Folie</a:t>
            </a:r>
          </a:p>
        </p:txBody>
      </p:sp>
      <p:sp>
        <p:nvSpPr>
          <p:cNvPr id="8" name="Rectangle 1">
            <a:extLst>
              <a:ext uri="{FF2B5EF4-FFF2-40B4-BE49-F238E27FC236}">
                <a16:creationId xmlns:a16="http://schemas.microsoft.com/office/drawing/2014/main" id="{8FA3BC81-9F99-DE12-C535-CC7B192DFDC2}"/>
              </a:ext>
            </a:extLst>
          </p:cNvPr>
          <p:cNvSpPr>
            <a:spLocks noChangeArrowheads="1"/>
          </p:cNvSpPr>
          <p:nvPr/>
        </p:nvSpPr>
        <p:spPr bwMode="auto">
          <a:xfrm>
            <a:off x="0" y="0"/>
            <a:ext cx="7559675"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de-DE"/>
          </a:p>
        </p:txBody>
      </p:sp>
      <p:pic>
        <p:nvPicPr>
          <p:cNvPr id="11" name="Grafik 10">
            <a:extLst>
              <a:ext uri="{FF2B5EF4-FFF2-40B4-BE49-F238E27FC236}">
                <a16:creationId xmlns:a16="http://schemas.microsoft.com/office/drawing/2014/main" id="{A4C18410-BD7F-3B1B-ECC2-C01D86865208}"/>
              </a:ext>
            </a:extLst>
          </p:cNvPr>
          <p:cNvPicPr>
            <a:picLocks noChangeAspect="1"/>
          </p:cNvPicPr>
          <p:nvPr/>
        </p:nvPicPr>
        <p:blipFill>
          <a:blip r:embed="rId2"/>
          <a:stretch>
            <a:fillRect/>
          </a:stretch>
        </p:blipFill>
        <p:spPr>
          <a:xfrm>
            <a:off x="1405611" y="3157181"/>
            <a:ext cx="5836829" cy="2998189"/>
          </a:xfrm>
          <a:prstGeom prst="rect">
            <a:avLst/>
          </a:prstGeom>
        </p:spPr>
      </p:pic>
    </p:spTree>
    <p:extLst>
      <p:ext uri="{BB962C8B-B14F-4D97-AF65-F5344CB8AC3E}">
        <p14:creationId xmlns:p14="http://schemas.microsoft.com/office/powerpoint/2010/main" val="79305350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727C7C-1334-5C8E-1EE2-89BA4FE26712}"/>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F0EEB2CA-B3DB-8FE4-8732-B0D80A0C444A}"/>
              </a:ext>
            </a:extLst>
          </p:cNvPr>
          <p:cNvSpPr>
            <a:spLocks noGrp="1"/>
          </p:cNvSpPr>
          <p:nvPr>
            <p:ph type="body" sz="quarter" idx="49"/>
          </p:nvPr>
        </p:nvSpPr>
        <p:spPr/>
        <p:txBody>
          <a:bodyPr/>
          <a:lstStyle/>
          <a:p>
            <a:endParaRPr lang="de-DE"/>
          </a:p>
        </p:txBody>
      </p:sp>
      <p:sp>
        <p:nvSpPr>
          <p:cNvPr id="3" name="Text Placeholder 2">
            <a:extLst>
              <a:ext uri="{FF2B5EF4-FFF2-40B4-BE49-F238E27FC236}">
                <a16:creationId xmlns:a16="http://schemas.microsoft.com/office/drawing/2014/main" id="{1F390B97-BD8F-4A13-A779-8C0F88789575}"/>
              </a:ext>
            </a:extLst>
          </p:cNvPr>
          <p:cNvSpPr>
            <a:spLocks noGrp="1"/>
          </p:cNvSpPr>
          <p:nvPr>
            <p:ph type="body" sz="quarter" idx="50"/>
          </p:nvPr>
        </p:nvSpPr>
        <p:spPr/>
        <p:txBody>
          <a:bodyPr/>
          <a:lstStyle/>
          <a:p>
            <a:endParaRPr lang="de-DE"/>
          </a:p>
        </p:txBody>
      </p:sp>
      <p:sp>
        <p:nvSpPr>
          <p:cNvPr id="4" name="Text Placeholder 3">
            <a:extLst>
              <a:ext uri="{FF2B5EF4-FFF2-40B4-BE49-F238E27FC236}">
                <a16:creationId xmlns:a16="http://schemas.microsoft.com/office/drawing/2014/main" id="{4ADF8A38-3155-14A2-12E5-24AA141E5975}"/>
              </a:ext>
            </a:extLst>
          </p:cNvPr>
          <p:cNvSpPr>
            <a:spLocks noGrp="1"/>
          </p:cNvSpPr>
          <p:nvPr>
            <p:ph type="body" sz="quarter" idx="61"/>
          </p:nvPr>
        </p:nvSpPr>
        <p:spPr>
          <a:xfrm>
            <a:off x="1704812" y="1068038"/>
            <a:ext cx="5284924" cy="722656"/>
          </a:xfrm>
        </p:spPr>
        <p:txBody>
          <a:bodyPr/>
          <a:lstStyle/>
          <a:p>
            <a:r>
              <a:rPr lang="de-DE" dirty="0"/>
              <a:t>Kurzübung: Risikostufen-Check</a:t>
            </a:r>
            <a:endParaRPr lang="de-DE" dirty="0"/>
          </a:p>
        </p:txBody>
      </p:sp>
      <p:sp>
        <p:nvSpPr>
          <p:cNvPr id="5" name="Text Placeholder 4">
            <a:extLst>
              <a:ext uri="{FF2B5EF4-FFF2-40B4-BE49-F238E27FC236}">
                <a16:creationId xmlns:a16="http://schemas.microsoft.com/office/drawing/2014/main" id="{D7A30634-CFF6-B7DA-ECED-CF5EB6688861}"/>
              </a:ext>
            </a:extLst>
          </p:cNvPr>
          <p:cNvSpPr>
            <a:spLocks noGrp="1"/>
          </p:cNvSpPr>
          <p:nvPr>
            <p:ph type="body" sz="quarter" idx="64"/>
          </p:nvPr>
        </p:nvSpPr>
        <p:spPr>
          <a:xfrm>
            <a:off x="1704812" y="2291731"/>
            <a:ext cx="5238428" cy="8400082"/>
          </a:xfrm>
        </p:spPr>
        <p:txBody>
          <a:bodyPr/>
          <a:lstStyle/>
          <a:p>
            <a:pPr marL="0" indent="0">
              <a:lnSpc>
                <a:spcPts val="1026"/>
              </a:lnSpc>
              <a:buNone/>
            </a:pPr>
            <a:r>
              <a:rPr lang="de-DE" dirty="0" sz="925"/>
              <a:t>Bitte beachten Sie: Die folgenden Einstufungen sind subjektive, verallgemeinernde und unverbindliche Einschätzungen, die nur Lernzwecken dienen und keine Finanzberatung darstellen. Je nach Risikoprofil können einzelne Vermögenswerte mit anderen tatsächlichen Risiken verbunden sein. </a:t>
            </a:r>
          </a:p>
          <a:p>
            <a:pPr marL="0" indent="0">
              <a:lnSpc>
                <a:spcPts val="1026"/>
              </a:lnSpc>
              <a:buNone/>
            </a:pPr>
            <a:endParaRPr lang="de-DE" dirty="0" sz="925"/>
          </a:p>
          <a:p>
            <a:pPr marL="0" indent="0">
              <a:lnSpc>
                <a:spcPts val="1026"/>
              </a:lnSpc>
              <a:buNone/>
            </a:pPr>
            <a:endParaRPr lang="de-DE" dirty="0" sz="925"/>
          </a:p>
        </p:txBody>
      </p:sp>
      <p:sp>
        <p:nvSpPr>
          <p:cNvPr id="8" name="Rectangle 1">
            <a:extLst>
              <a:ext uri="{FF2B5EF4-FFF2-40B4-BE49-F238E27FC236}">
                <a16:creationId xmlns:a16="http://schemas.microsoft.com/office/drawing/2014/main" id="{432A6A8E-579E-454C-AD5B-ADB150ABBEE2}"/>
              </a:ext>
            </a:extLst>
          </p:cNvPr>
          <p:cNvSpPr>
            <a:spLocks noChangeArrowheads="1"/>
          </p:cNvSpPr>
          <p:nvPr/>
        </p:nvSpPr>
        <p:spPr bwMode="auto">
          <a:xfrm>
            <a:off x="0" y="0"/>
            <a:ext cx="7559675"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de-DE"/>
          </a:p>
        </p:txBody>
      </p:sp>
      <p:graphicFrame>
        <p:nvGraphicFramePr>
          <p:cNvPr id="6" name="Tabelle 5">
            <a:extLst>
              <a:ext uri="{FF2B5EF4-FFF2-40B4-BE49-F238E27FC236}">
                <a16:creationId xmlns:a16="http://schemas.microsoft.com/office/drawing/2014/main" id="{193158ED-3B3B-AAC3-48AB-00975CB4668E}"/>
              </a:ext>
            </a:extLst>
          </p:cNvPr>
          <p:cNvGraphicFramePr>
            <a:graphicFrameLocks noGrp="1"/>
          </p:cNvGraphicFramePr>
          <p:nvPr>
            <p:extLst>
              <p:ext uri="{D42A27DB-BD31-4B8C-83A1-F6EECF244321}">
                <p14:modId xmlns:p14="http://schemas.microsoft.com/office/powerpoint/2010/main" val="2436958389"/>
              </p:ext>
            </p:extLst>
          </p:nvPr>
        </p:nvGraphicFramePr>
        <p:xfrm>
          <a:off x="1827213" y="2858731"/>
          <a:ext cx="5116026" cy="7146736"/>
        </p:xfrm>
        <a:graphic>
          <a:graphicData uri="http://schemas.openxmlformats.org/drawingml/2006/table">
            <a:tbl>
              <a:tblPr/>
              <a:tblGrid>
                <a:gridCol w="1284287">
                  <a:extLst>
                    <a:ext uri="{9D8B030D-6E8A-4147-A177-3AD203B41FA5}">
                      <a16:colId xmlns:a16="http://schemas.microsoft.com/office/drawing/2014/main" val="1201210092"/>
                    </a:ext>
                  </a:extLst>
                </a:gridCol>
                <a:gridCol w="1377950">
                  <a:extLst>
                    <a:ext uri="{9D8B030D-6E8A-4147-A177-3AD203B41FA5}">
                      <a16:colId xmlns:a16="http://schemas.microsoft.com/office/drawing/2014/main" val="4269975422"/>
                    </a:ext>
                  </a:extLst>
                </a:gridCol>
                <a:gridCol w="2453789">
                  <a:extLst>
                    <a:ext uri="{9D8B030D-6E8A-4147-A177-3AD203B41FA5}">
                      <a16:colId xmlns:a16="http://schemas.microsoft.com/office/drawing/2014/main" val="2486668493"/>
                    </a:ext>
                  </a:extLst>
                </a:gridCol>
              </a:tblGrid>
              <a:tr h="544957">
                <a:tc>
                  <a:txBody>
                    <a:bodyPr/>
                    <a:lstStyle/>
                    <a:p>
                      <a:pPr>
                        <a:buNone/>
                      </a:pPr>
                      <a:r>
                        <a:rPr lang="de-DE" sz="1125" b="1" i="0" kern="1200" dirty="0">
                          <a:solidFill>
                            <a:schemeClr val="bg1"/>
                          </a:solidFill>
                          <a:highlight>
                            <a:srgbClr val="D38CBC"/>
                          </a:highlight>
                          <a:latin typeface="Calibri" panose="020F0502020204030204" pitchFamily="34" charset="0"/>
                          <a:ea typeface="Open Sans" panose="020B0606030504020204" pitchFamily="34" charset="0"/>
                          <a:cs typeface="Calibri" panose="020F0502020204030204" pitchFamily="34" charset="0"/>
                        </a:rPr>
                        <a:t>Ver­mögens­wert / Option</a:t>
                      </a:r>
                      <a:endParaRPr lang="de-DE" sz="1125" b="1" i="0" kern="1200" dirty="0">
                        <a:solidFill>
                          <a:schemeClr val="bg1"/>
                        </a:solidFill>
                        <a:highlight>
                          <a:srgbClr val="D38CBC"/>
                        </a:highlight>
                        <a:latin typeface="Calibri" panose="020F0502020204030204" pitchFamily="34" charset="0"/>
                        <a:ea typeface="Open Sans" panose="020B0606030504020204" pitchFamily="34" charset="0"/>
                        <a:cs typeface="Calibri" panose="020F0502020204030204" pitchFamily="34" charset="0"/>
                      </a:endParaRPr>
                    </a:p>
                  </a:txBody>
                  <a:tcPr anchor="ctr">
                    <a:lnL>
                      <a:noFill/>
                    </a:lnL>
                    <a:lnR>
                      <a:noFill/>
                    </a:lnR>
                    <a:lnT>
                      <a:noFill/>
                    </a:lnT>
                    <a:lnB>
                      <a:noFill/>
                    </a:lnB>
                    <a:noFill/>
                  </a:tcPr>
                </a:tc>
                <a:tc>
                  <a:txBody>
                    <a:bodyPr/>
                    <a:lstStyle/>
                    <a:p>
                      <a:pPr>
                        <a:buNone/>
                      </a:pPr>
                      <a:r>
                        <a:rPr lang="de-DE" sz="1125" b="1" i="0" kern="1200" dirty="0">
                          <a:solidFill>
                            <a:schemeClr val="bg1"/>
                          </a:solidFill>
                          <a:highlight>
                            <a:srgbClr val="D38CBC"/>
                          </a:highlight>
                          <a:latin typeface="Calibri" panose="020F0502020204030204" pitchFamily="34" charset="0"/>
                          <a:ea typeface="Open Sans" panose="020B0606030504020204" pitchFamily="34" charset="0"/>
                          <a:cs typeface="Calibri" panose="020F0502020204030204" pitchFamily="34" charset="0"/>
                        </a:rPr>
                        <a:t>Typische Risi­kostufe (Faust­regel)</a:t>
                      </a:r>
                    </a:p>
                  </a:txBody>
                  <a:tcPr anchor="ctr">
                    <a:lnL>
                      <a:noFill/>
                    </a:lnL>
                    <a:lnR>
                      <a:noFill/>
                    </a:lnR>
                    <a:lnT>
                      <a:noFill/>
                    </a:lnT>
                    <a:lnB>
                      <a:noFill/>
                    </a:lnB>
                    <a:noFill/>
                  </a:tcPr>
                </a:tc>
                <a:tc>
                  <a:txBody>
                    <a:bodyPr/>
                    <a:lstStyle/>
                    <a:p>
                      <a:pPr>
                        <a:buNone/>
                      </a:pPr>
                      <a:r>
                        <a:rPr lang="de-DE" sz="1125" b="1" i="0" kern="1200" dirty="0" err="1">
                          <a:solidFill>
                            <a:schemeClr val="bg1"/>
                          </a:solidFill>
                          <a:highlight>
                            <a:srgbClr val="D38CBC"/>
                          </a:highlight>
                          <a:latin typeface="Calibri" panose="020F0502020204030204" pitchFamily="34" charset="0"/>
                          <a:ea typeface="Open Sans" panose="020B0606030504020204" pitchFamily="34" charset="0"/>
                          <a:cs typeface="Calibri" panose="020F0502020204030204" pitchFamily="34" charset="0"/>
                        </a:rPr>
                        <a:t>Begrün­dung </a:t>
                      </a:r>
                    </a:p>
                  </a:txBody>
                  <a:tcPr anchor="ctr">
                    <a:lnL>
                      <a:noFill/>
                    </a:lnL>
                    <a:lnR>
                      <a:noFill/>
                    </a:lnR>
                    <a:lnT>
                      <a:noFill/>
                    </a:lnT>
                    <a:lnB>
                      <a:noFill/>
                    </a:lnB>
                    <a:noFill/>
                  </a:tcPr>
                </a:tc>
                <a:extLst>
                  <a:ext uri="{0D108BD9-81ED-4DB2-BD59-A6C34878D82A}">
                    <a16:rowId xmlns:a16="http://schemas.microsoft.com/office/drawing/2014/main" val="1610790442"/>
                  </a:ext>
                </a:extLst>
              </a:tr>
              <a:tr h="771716">
                <a:tc>
                  <a:txBody>
                    <a:bodyPr/>
                    <a:lstStyle/>
                    <a:p>
                      <a:pPr>
                        <a:buNone/>
                      </a:pPr>
                      <a:r>
                        <a:rPr lang="de-DE" sz="875" b="0" i="0" kern="1200" dirty="0">
                          <a:solidFill>
                            <a:srgbClr val="1E2879"/>
                          </a:solidFill>
                          <a:latin typeface="Calibri" panose="020F0502020204030204" pitchFamily="34" charset="0"/>
                          <a:ea typeface="Open Sans" panose="020B0606030504020204" pitchFamily="34" charset="0"/>
                          <a:cs typeface="Calibri" panose="020F0502020204030204" pitchFamily="34" charset="0"/>
                        </a:rPr>
                        <a:t>Sparkonto / Tagesgeld</a:t>
                      </a:r>
                    </a:p>
                  </a:txBody>
                  <a:tcPr anchor="ctr">
                    <a:lnL>
                      <a:noFill/>
                    </a:lnL>
                    <a:lnR>
                      <a:noFill/>
                    </a:lnR>
                    <a:lnT>
                      <a:noFill/>
                    </a:lnT>
                    <a:lnB>
                      <a:noFill/>
                    </a:lnB>
                    <a:noFill/>
                  </a:tcPr>
                </a:tc>
                <a:tc>
                  <a:txBody>
                    <a:bodyPr/>
                    <a:lstStyle/>
                    <a:p>
                      <a:pPr>
                        <a:buNone/>
                      </a:pPr>
                      <a:r>
                        <a:rPr lang="de-DE" sz="875" b="0" i="0" kern="1200">
                          <a:solidFill>
                            <a:srgbClr val="1E2879"/>
                          </a:solidFill>
                          <a:latin typeface="Calibri" panose="020F0502020204030204" pitchFamily="34" charset="0"/>
                          <a:ea typeface="Open Sans" panose="020B0606030504020204" pitchFamily="34" charset="0"/>
                          <a:cs typeface="Calibri" panose="020F0502020204030204" pitchFamily="34" charset="0"/>
                        </a:rPr>
                        <a:t>Niedrig</a:t>
                      </a:r>
                    </a:p>
                  </a:txBody>
                  <a:tcPr anchor="ctr">
                    <a:lnL>
                      <a:noFill/>
                    </a:lnL>
                    <a:lnR>
                      <a:noFill/>
                    </a:lnR>
                    <a:lnT>
                      <a:noFill/>
                    </a:lnT>
                    <a:lnB>
                      <a:noFill/>
                    </a:lnB>
                    <a:noFill/>
                  </a:tcPr>
                </a:tc>
                <a:tc>
                  <a:txBody>
                    <a:bodyPr/>
                    <a:lstStyle/>
                    <a:p>
                      <a:pPr>
                        <a:buNone/>
                      </a:pPr>
                      <a:r>
                        <a:rPr lang="de-DE" sz="875" b="0" i="0" kern="1200" dirty="0">
                          <a:solidFill>
                            <a:srgbClr val="1E2879"/>
                          </a:solidFill>
                          <a:latin typeface="Calibri" panose="020F0502020204030204" pitchFamily="34" charset="0"/>
                          <a:ea typeface="Open Sans" panose="020B0606030504020204" pitchFamily="34" charset="0"/>
                          <a:cs typeface="Calibri" panose="020F0502020204030204" pitchFamily="34" charset="0"/>
                        </a:rPr>
                        <a:t>Die Ein­lagen­siche­rungs­richt­linie (2014/49/EU, auch DGSD genannt) legt ein­heit­liche Regeln und ein har­moni­sier­tes Schutz­niveau für die natio­nalen Ein­lagen­siche­rungs­sys­teme in der Euro­päi­schen Union (EU) fest. In jedem EU-Mit­glieds­taat garan­tie­ren die natio­nalen Ein­lagen­siche­rungs­sys­teme, dass bis zu 100.000 € pro Kundin bzw. Kunde und pro Bank geschützt sind (z. B. bei Insolvenz einer Bank). Gilt nur für regu­lierte Banken in EU-Mit­glieds­taa­ten.</a:t>
                      </a:r>
                    </a:p>
                  </a:txBody>
                  <a:tcPr anchor="ctr">
                    <a:lnL>
                      <a:noFill/>
                    </a:lnL>
                    <a:lnR>
                      <a:noFill/>
                    </a:lnR>
                    <a:lnT>
                      <a:noFill/>
                    </a:lnT>
                    <a:lnB>
                      <a:noFill/>
                    </a:lnB>
                    <a:noFill/>
                  </a:tcPr>
                </a:tc>
                <a:extLst>
                  <a:ext uri="{0D108BD9-81ED-4DB2-BD59-A6C34878D82A}">
                    <a16:rowId xmlns:a16="http://schemas.microsoft.com/office/drawing/2014/main" val="293590522"/>
                  </a:ext>
                </a:extLst>
              </a:tr>
              <a:tr h="771716">
                <a:tc>
                  <a:txBody>
                    <a:bodyPr/>
                    <a:lstStyle/>
                    <a:p>
                      <a:pPr>
                        <a:buNone/>
                      </a:pPr>
                      <a:r>
                        <a:rPr lang="de-DE" sz="875" b="0" i="0" kern="1200" dirty="0">
                          <a:solidFill>
                            <a:srgbClr val="1E2879"/>
                          </a:solidFill>
                          <a:latin typeface="Calibri" panose="020F0502020204030204" pitchFamily="34" charset="0"/>
                          <a:ea typeface="Open Sans" panose="020B0606030504020204" pitchFamily="34" charset="0"/>
                          <a:cs typeface="Calibri" panose="020F0502020204030204" pitchFamily="34" charset="0"/>
                        </a:rPr>
                        <a:t>Festgeld</a:t>
                      </a:r>
                      <a:endParaRPr lang="de-DE" sz="875" b="0" i="0" kern="1200" dirty="0">
                        <a:solidFill>
                          <a:srgbClr val="1E2879"/>
                        </a:solidFill>
                        <a:latin typeface="Calibri" panose="020F0502020204030204" pitchFamily="34" charset="0"/>
                        <a:ea typeface="Open Sans" panose="020B0606030504020204" pitchFamily="34" charset="0"/>
                        <a:cs typeface="Calibri" panose="020F0502020204030204" pitchFamily="34" charset="0"/>
                      </a:endParaRPr>
                    </a:p>
                  </a:txBody>
                  <a:tcPr anchor="ctr">
                    <a:lnL>
                      <a:noFill/>
                    </a:lnL>
                    <a:lnR>
                      <a:noFill/>
                    </a:lnR>
                    <a:lnT>
                      <a:noFill/>
                    </a:lnT>
                    <a:lnB>
                      <a:noFill/>
                    </a:lnB>
                    <a:noFill/>
                  </a:tcPr>
                </a:tc>
                <a:tc>
                  <a:txBody>
                    <a:bodyPr/>
                    <a:lstStyle/>
                    <a:p>
                      <a:pPr>
                        <a:buNone/>
                      </a:pPr>
                      <a:r>
                        <a:rPr lang="de-DE" sz="875" b="0" i="0" kern="1200" dirty="0">
                          <a:solidFill>
                            <a:srgbClr val="1E2879"/>
                          </a:solidFill>
                          <a:latin typeface="Calibri" panose="020F0502020204030204" pitchFamily="34" charset="0"/>
                          <a:ea typeface="Open Sans" panose="020B0606030504020204" pitchFamily="34" charset="0"/>
                          <a:cs typeface="Calibri" panose="020F0502020204030204" pitchFamily="34" charset="0"/>
                        </a:rPr>
                        <a:t>Niedrig</a:t>
                      </a:r>
                    </a:p>
                  </a:txBody>
                  <a:tcPr anchor="ctr">
                    <a:lnL>
                      <a:noFill/>
                    </a:lnL>
                    <a:lnR>
                      <a:noFill/>
                    </a:lnR>
                    <a:lnT>
                      <a:noFill/>
                    </a:lnT>
                    <a:lnB>
                      <a:noFill/>
                    </a:lnB>
                    <a:noFill/>
                  </a:tcPr>
                </a:tc>
                <a:tc>
                  <a:txBody>
                    <a:bodyPr/>
                    <a:lstStyle/>
                    <a:p>
                      <a:pPr>
                        <a:buNone/>
                      </a:pPr>
                      <a:r>
                        <a:rPr lang="de-DE" sz="875" b="0" i="0" kern="1200">
                          <a:solidFill>
                            <a:srgbClr val="1E2879"/>
                          </a:solidFill>
                          <a:latin typeface="Calibri" panose="020F0502020204030204" pitchFamily="34" charset="0"/>
                          <a:ea typeface="Open Sans" panose="020B0606030504020204" pitchFamily="34" charset="0"/>
                          <a:cs typeface="Calibri" panose="020F0502020204030204" pitchFamily="34" charset="0"/>
                        </a:rPr>
                        <a:t>Meist stabile Rendite, aber das Geld ist für eine Zeit gebunden (weniger flexibel).</a:t>
                      </a:r>
                    </a:p>
                  </a:txBody>
                  <a:tcPr anchor="ctr">
                    <a:lnL>
                      <a:noFill/>
                    </a:lnL>
                    <a:lnR>
                      <a:noFill/>
                    </a:lnR>
                    <a:lnT>
                      <a:noFill/>
                    </a:lnT>
                    <a:lnB>
                      <a:noFill/>
                    </a:lnB>
                    <a:noFill/>
                  </a:tcPr>
                </a:tc>
                <a:extLst>
                  <a:ext uri="{0D108BD9-81ED-4DB2-BD59-A6C34878D82A}">
                    <a16:rowId xmlns:a16="http://schemas.microsoft.com/office/drawing/2014/main" val="4214499072"/>
                  </a:ext>
                </a:extLst>
              </a:tr>
              <a:tr h="998474">
                <a:tc>
                  <a:txBody>
                    <a:bodyPr/>
                    <a:lstStyle/>
                    <a:p>
                      <a:pPr>
                        <a:buNone/>
                      </a:pPr>
                      <a:r>
                        <a:rPr lang="de-DE" sz="875" b="0" i="0" kern="1200">
                          <a:solidFill>
                            <a:srgbClr val="1E2879"/>
                          </a:solidFill>
                          <a:latin typeface="Calibri" panose="020F0502020204030204" pitchFamily="34" charset="0"/>
                          <a:ea typeface="Open Sans" panose="020B0606030504020204" pitchFamily="34" charset="0"/>
                          <a:cs typeface="Calibri" panose="020F0502020204030204" pitchFamily="34" charset="0"/>
                        </a:rPr>
                        <a:t>Breit gestreu­ter Fonds / ETF (Gesamt­markt)</a:t>
                      </a:r>
                    </a:p>
                  </a:txBody>
                  <a:tcPr anchor="ctr">
                    <a:lnL>
                      <a:noFill/>
                    </a:lnL>
                    <a:lnR>
                      <a:noFill/>
                    </a:lnR>
                    <a:lnT>
                      <a:noFill/>
                    </a:lnT>
                    <a:lnB>
                      <a:noFill/>
                    </a:lnB>
                    <a:noFill/>
                  </a:tcPr>
                </a:tc>
                <a:tc>
                  <a:txBody>
                    <a:bodyPr/>
                    <a:lstStyle/>
                    <a:p>
                      <a:pPr>
                        <a:buNone/>
                      </a:pPr>
                      <a:r>
                        <a:rPr lang="de-DE" sz="875" b="0" i="0" kern="1200" dirty="0">
                          <a:solidFill>
                            <a:srgbClr val="1E2879"/>
                          </a:solidFill>
                          <a:latin typeface="Calibri" panose="020F0502020204030204" pitchFamily="34" charset="0"/>
                          <a:ea typeface="Open Sans" panose="020B0606030504020204" pitchFamily="34" charset="0"/>
                          <a:cs typeface="Calibri" panose="020F0502020204030204" pitchFamily="34" charset="0"/>
                        </a:rPr>
                        <a:t>Mittel</a:t>
                      </a:r>
                    </a:p>
                  </a:txBody>
                  <a:tcPr anchor="ctr">
                    <a:lnL>
                      <a:noFill/>
                    </a:lnL>
                    <a:lnR>
                      <a:noFill/>
                    </a:lnR>
                    <a:lnT>
                      <a:noFill/>
                    </a:lnT>
                    <a:lnB>
                      <a:noFill/>
                    </a:lnB>
                    <a:noFill/>
                  </a:tcPr>
                </a:tc>
                <a:tc>
                  <a:txBody>
                    <a:bodyPr/>
                    <a:lstStyle/>
                    <a:p>
                      <a:pPr>
                        <a:buNone/>
                      </a:pPr>
                      <a:r>
                        <a:rPr lang="de-DE" sz="875" b="0" i="0" kern="1200">
                          <a:solidFill>
                            <a:srgbClr val="1E2879"/>
                          </a:solidFill>
                          <a:latin typeface="Calibri" panose="020F0502020204030204" pitchFamily="34" charset="0"/>
                          <a:ea typeface="Open Sans" panose="020B0606030504020204" pitchFamily="34" charset="0"/>
                          <a:cs typeface="Calibri" panose="020F0502020204030204" pitchFamily="34" charset="0"/>
                        </a:rPr>
                        <a:t>Der Wert kann steigen und fallen, aber Diver­sifi­kation ver­rin­gert die Abhän­gig­keit von einzelnen Unter­neh­men.</a:t>
                      </a:r>
                    </a:p>
                  </a:txBody>
                  <a:tcPr anchor="ctr">
                    <a:lnL>
                      <a:noFill/>
                    </a:lnL>
                    <a:lnR>
                      <a:noFill/>
                    </a:lnR>
                    <a:lnT>
                      <a:noFill/>
                    </a:lnT>
                    <a:lnB>
                      <a:noFill/>
                    </a:lnB>
                    <a:noFill/>
                  </a:tcPr>
                </a:tc>
                <a:extLst>
                  <a:ext uri="{0D108BD9-81ED-4DB2-BD59-A6C34878D82A}">
                    <a16:rowId xmlns:a16="http://schemas.microsoft.com/office/drawing/2014/main" val="1456373407"/>
                  </a:ext>
                </a:extLst>
              </a:tr>
              <a:tr h="771716">
                <a:tc>
                  <a:txBody>
                    <a:bodyPr/>
                    <a:lstStyle/>
                    <a:p>
                      <a:pPr>
                        <a:buNone/>
                      </a:pPr>
                      <a:r>
                        <a:rPr lang="de-DE" sz="875" b="0" i="0" kern="1200">
                          <a:solidFill>
                            <a:srgbClr val="1E2879"/>
                          </a:solidFill>
                          <a:latin typeface="Calibri" panose="020F0502020204030204" pitchFamily="34" charset="0"/>
                          <a:ea typeface="Open Sans" panose="020B0606030504020204" pitchFamily="34" charset="0"/>
                          <a:cs typeface="Calibri" panose="020F0502020204030204" pitchFamily="34" charset="0"/>
                        </a:rPr>
                        <a:t>Ein­zelak­tie (ein Unter­neh­men)</a:t>
                      </a:r>
                    </a:p>
                  </a:txBody>
                  <a:tcPr anchor="ctr">
                    <a:lnL>
                      <a:noFill/>
                    </a:lnL>
                    <a:lnR>
                      <a:noFill/>
                    </a:lnR>
                    <a:lnT>
                      <a:noFill/>
                    </a:lnT>
                    <a:lnB>
                      <a:noFill/>
                    </a:lnB>
                    <a:noFill/>
                  </a:tcPr>
                </a:tc>
                <a:tc>
                  <a:txBody>
                    <a:bodyPr/>
                    <a:lstStyle/>
                    <a:p>
                      <a:pPr>
                        <a:buNone/>
                      </a:pPr>
                      <a:r>
                        <a:rPr lang="de-DE" sz="875" b="0" i="0" kern="1200">
                          <a:solidFill>
                            <a:srgbClr val="1E2879"/>
                          </a:solidFill>
                          <a:latin typeface="Calibri" panose="020F0502020204030204" pitchFamily="34" charset="0"/>
                          <a:ea typeface="Open Sans" panose="020B0606030504020204" pitchFamily="34" charset="0"/>
                          <a:cs typeface="Calibri" panose="020F0502020204030204" pitchFamily="34" charset="0"/>
                        </a:rPr>
                        <a:t>Hoch</a:t>
                      </a:r>
                    </a:p>
                  </a:txBody>
                  <a:tcPr anchor="ctr">
                    <a:lnL>
                      <a:noFill/>
                    </a:lnL>
                    <a:lnR>
                      <a:noFill/>
                    </a:lnR>
                    <a:lnT>
                      <a:noFill/>
                    </a:lnT>
                    <a:lnB>
                      <a:noFill/>
                    </a:lnB>
                    <a:noFill/>
                  </a:tcPr>
                </a:tc>
                <a:tc>
                  <a:txBody>
                    <a:bodyPr/>
                    <a:lstStyle/>
                    <a:p>
                      <a:pPr>
                        <a:buNone/>
                      </a:pPr>
                      <a:r>
                        <a:rPr lang="de-DE" sz="875" b="0" i="0" kern="1200" dirty="0">
                          <a:solidFill>
                            <a:srgbClr val="1E2879"/>
                          </a:solidFill>
                          <a:latin typeface="Calibri" panose="020F0502020204030204" pitchFamily="34" charset="0"/>
                          <a:ea typeface="Open Sans" panose="020B0606030504020204" pitchFamily="34" charset="0"/>
                          <a:cs typeface="Calibri" panose="020F0502020204030204" pitchFamily="34" charset="0"/>
                        </a:rPr>
                        <a:t>Hängt von einem Unter­neh­men ab; größere Schwan­kun­gen sind üblich.</a:t>
                      </a:r>
                    </a:p>
                  </a:txBody>
                  <a:tcPr anchor="ctr">
                    <a:lnL>
                      <a:noFill/>
                    </a:lnL>
                    <a:lnR>
                      <a:noFill/>
                    </a:lnR>
                    <a:lnT>
                      <a:noFill/>
                    </a:lnT>
                    <a:lnB>
                      <a:noFill/>
                    </a:lnB>
                    <a:noFill/>
                  </a:tcPr>
                </a:tc>
                <a:extLst>
                  <a:ext uri="{0D108BD9-81ED-4DB2-BD59-A6C34878D82A}">
                    <a16:rowId xmlns:a16="http://schemas.microsoft.com/office/drawing/2014/main" val="441497377"/>
                  </a:ext>
                </a:extLst>
              </a:tr>
              <a:tr h="998474">
                <a:tc>
                  <a:txBody>
                    <a:bodyPr/>
                    <a:lstStyle/>
                    <a:p>
                      <a:pPr>
                        <a:buNone/>
                      </a:pPr>
                      <a:r>
                        <a:rPr lang="de-DE" sz="875" b="0" i="0" kern="1200">
                          <a:solidFill>
                            <a:srgbClr val="1E2879"/>
                          </a:solidFill>
                          <a:latin typeface="Calibri" panose="020F0502020204030204" pitchFamily="34" charset="0"/>
                          <a:ea typeface="Open Sans" panose="020B0606030504020204" pitchFamily="34" charset="0"/>
                          <a:cs typeface="Calibri" panose="020F0502020204030204" pitchFamily="34" charset="0"/>
                        </a:rPr>
                        <a:t>Bitcoin</a:t>
                      </a:r>
                    </a:p>
                  </a:txBody>
                  <a:tcPr anchor="ctr">
                    <a:lnL>
                      <a:noFill/>
                    </a:lnL>
                    <a:lnR>
                      <a:noFill/>
                    </a:lnR>
                    <a:lnT>
                      <a:noFill/>
                    </a:lnT>
                    <a:lnB>
                      <a:noFill/>
                    </a:lnB>
                    <a:noFill/>
                  </a:tcPr>
                </a:tc>
                <a:tc>
                  <a:txBody>
                    <a:bodyPr/>
                    <a:lstStyle/>
                    <a:p>
                      <a:pPr>
                        <a:buNone/>
                      </a:pPr>
                      <a:r>
                        <a:rPr lang="de-DE" sz="875" b="0" i="0" kern="1200" dirty="0" err="1">
                          <a:solidFill>
                            <a:srgbClr val="1E2879"/>
                          </a:solidFill>
                          <a:latin typeface="Calibri" panose="020F0502020204030204" pitchFamily="34" charset="0"/>
                          <a:ea typeface="Open Sans" panose="020B0606030504020204" pitchFamily="34" charset="0"/>
                          <a:cs typeface="Calibri" panose="020F0502020204030204" pitchFamily="34" charset="0"/>
                        </a:rPr>
                        <a:t>Spe­kula­tiv</a:t>
                      </a:r>
                      <a:endParaRPr lang="de-DE" sz="875" b="0" i="0" kern="1200" dirty="0">
                        <a:solidFill>
                          <a:srgbClr val="1E2879"/>
                        </a:solidFill>
                        <a:latin typeface="Calibri" panose="020F0502020204030204" pitchFamily="34" charset="0"/>
                        <a:ea typeface="Open Sans" panose="020B0606030504020204" pitchFamily="34" charset="0"/>
                        <a:cs typeface="Calibri" panose="020F0502020204030204" pitchFamily="34" charset="0"/>
                      </a:endParaRPr>
                    </a:p>
                  </a:txBody>
                  <a:tcPr anchor="ctr">
                    <a:lnL>
                      <a:noFill/>
                    </a:lnL>
                    <a:lnR>
                      <a:noFill/>
                    </a:lnR>
                    <a:lnT>
                      <a:noFill/>
                    </a:lnT>
                    <a:lnB>
                      <a:noFill/>
                    </a:lnB>
                    <a:noFill/>
                  </a:tcPr>
                </a:tc>
                <a:tc>
                  <a:txBody>
                    <a:bodyPr/>
                    <a:lstStyle/>
                    <a:p>
                      <a:pPr>
                        <a:buNone/>
                      </a:pPr>
                      <a:r>
                        <a:rPr lang="de-DE" sz="875" b="0" i="0" kern="1200" dirty="0">
                          <a:solidFill>
                            <a:srgbClr val="1E2879"/>
                          </a:solidFill>
                          <a:latin typeface="Calibri" panose="020F0502020204030204" pitchFamily="34" charset="0"/>
                          <a:ea typeface="Open Sans" panose="020B0606030504020204" pitchFamily="34" charset="0"/>
                          <a:cs typeface="Calibri" panose="020F0502020204030204" pitchFamily="34" charset="0"/>
                        </a:rPr>
                        <a:t>Sehr volatil; der Kurs kann heftig aus­schla­gen und hängt stark von der Stimmung ab.</a:t>
                      </a:r>
                    </a:p>
                  </a:txBody>
                  <a:tcPr anchor="ctr">
                    <a:lnL>
                      <a:noFill/>
                    </a:lnL>
                    <a:lnR>
                      <a:noFill/>
                    </a:lnR>
                    <a:lnT>
                      <a:noFill/>
                    </a:lnT>
                    <a:lnB>
                      <a:noFill/>
                    </a:lnB>
                    <a:noFill/>
                  </a:tcPr>
                </a:tc>
                <a:extLst>
                  <a:ext uri="{0D108BD9-81ED-4DB2-BD59-A6C34878D82A}">
                    <a16:rowId xmlns:a16="http://schemas.microsoft.com/office/drawing/2014/main" val="4059926278"/>
                  </a:ext>
                </a:extLst>
              </a:tr>
              <a:tr h="771716">
                <a:tc>
                  <a:txBody>
                    <a:bodyPr/>
                    <a:lstStyle/>
                    <a:p>
                      <a:pPr>
                        <a:buNone/>
                      </a:pPr>
                      <a:r>
                        <a:rPr lang="de-DE" sz="875" b="0" i="0" kern="1200" dirty="0">
                          <a:solidFill>
                            <a:srgbClr val="1E2879"/>
                          </a:solidFill>
                          <a:latin typeface="Calibri" panose="020F0502020204030204" pitchFamily="34" charset="0"/>
                          <a:ea typeface="Open Sans" panose="020B0606030504020204" pitchFamily="34" charset="0"/>
                          <a:cs typeface="Calibri" panose="020F0502020204030204" pitchFamily="34" charset="0"/>
                        </a:rPr>
                        <a:t>Meme-Coins</a:t>
                      </a:r>
                      <a:endParaRPr lang="de-DE" sz="875" b="0" i="0" kern="1200" dirty="0">
                        <a:solidFill>
                          <a:srgbClr val="1E2879"/>
                        </a:solidFill>
                        <a:latin typeface="Calibri" panose="020F0502020204030204" pitchFamily="34" charset="0"/>
                        <a:ea typeface="Open Sans" panose="020B0606030504020204" pitchFamily="34" charset="0"/>
                        <a:cs typeface="Calibri" panose="020F0502020204030204" pitchFamily="34" charset="0"/>
                      </a:endParaRPr>
                    </a:p>
                  </a:txBody>
                  <a:tcPr anchor="ctr">
                    <a:lnL>
                      <a:noFill/>
                    </a:lnL>
                    <a:lnR>
                      <a:noFill/>
                    </a:lnR>
                    <a:lnT>
                      <a:noFill/>
                    </a:lnT>
                    <a:lnB>
                      <a:noFill/>
                    </a:lnB>
                    <a:noFill/>
                  </a:tcPr>
                </a:tc>
                <a:tc>
                  <a:txBody>
                    <a:bodyPr/>
                    <a:lstStyle/>
                    <a:p>
                      <a:pPr>
                        <a:buNone/>
                      </a:pPr>
                      <a:r>
                        <a:rPr lang="de-DE" sz="875" b="0" i="0" kern="1200">
                          <a:solidFill>
                            <a:srgbClr val="1E2879"/>
                          </a:solidFill>
                          <a:latin typeface="Calibri" panose="020F0502020204030204" pitchFamily="34" charset="0"/>
                          <a:ea typeface="Open Sans" panose="020B0606030504020204" pitchFamily="34" charset="0"/>
                          <a:cs typeface="Calibri" panose="020F0502020204030204" pitchFamily="34" charset="0"/>
                        </a:rPr>
                        <a:t>Spe­kula­tiv (sehr hoch)</a:t>
                      </a:r>
                    </a:p>
                  </a:txBody>
                  <a:tcPr anchor="ctr">
                    <a:lnL>
                      <a:noFill/>
                    </a:lnL>
                    <a:lnR>
                      <a:noFill/>
                    </a:lnR>
                    <a:lnT>
                      <a:noFill/>
                    </a:lnT>
                    <a:lnB>
                      <a:noFill/>
                    </a:lnB>
                    <a:noFill/>
                  </a:tcPr>
                </a:tc>
                <a:tc>
                  <a:txBody>
                    <a:bodyPr/>
                    <a:lstStyle/>
                    <a:p>
                      <a:pPr>
                        <a:buNone/>
                      </a:pPr>
                      <a:r>
                        <a:rPr lang="de-DE" sz="875" b="0" i="0" kern="1200" dirty="0">
                          <a:solidFill>
                            <a:srgbClr val="1E2879"/>
                          </a:solidFill>
                          <a:latin typeface="Calibri" panose="020F0502020204030204" pitchFamily="34" charset="0"/>
                          <a:ea typeface="Open Sans" panose="020B0606030504020204" pitchFamily="34" charset="0"/>
                          <a:cs typeface="Calibri" panose="020F0502020204030204" pitchFamily="34" charset="0"/>
                        </a:rPr>
                        <a:t>Oft hype­getrie­ben; hohes Risiko für schwere Verluste und Betrug.</a:t>
                      </a:r>
                    </a:p>
                  </a:txBody>
                  <a:tcPr anchor="ctr">
                    <a:lnL>
                      <a:noFill/>
                    </a:lnL>
                    <a:lnR>
                      <a:noFill/>
                    </a:lnR>
                    <a:lnT>
                      <a:noFill/>
                    </a:lnT>
                    <a:lnB>
                      <a:noFill/>
                    </a:lnB>
                    <a:noFill/>
                  </a:tcPr>
                </a:tc>
                <a:extLst>
                  <a:ext uri="{0D108BD9-81ED-4DB2-BD59-A6C34878D82A}">
                    <a16:rowId xmlns:a16="http://schemas.microsoft.com/office/drawing/2014/main" val="474096412"/>
                  </a:ext>
                </a:extLst>
              </a:tr>
            </a:tbl>
          </a:graphicData>
        </a:graphic>
      </p:graphicFrame>
    </p:spTree>
    <p:extLst>
      <p:ext uri="{BB962C8B-B14F-4D97-AF65-F5344CB8AC3E}">
        <p14:creationId xmlns:p14="http://schemas.microsoft.com/office/powerpoint/2010/main" val="139801146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5AEBCD-2D98-23D0-E15B-DC8A7DA4F744}"/>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AA0D160B-0143-F2A1-CEFE-F800F02CD7D3}"/>
              </a:ext>
            </a:extLst>
          </p:cNvPr>
          <p:cNvSpPr>
            <a:spLocks noGrp="1"/>
          </p:cNvSpPr>
          <p:nvPr>
            <p:ph type="body" sz="quarter" idx="49"/>
          </p:nvPr>
        </p:nvSpPr>
        <p:spPr/>
        <p:txBody>
          <a:bodyPr/>
          <a:lstStyle/>
          <a:p>
            <a:endParaRPr lang="de-DE"/>
          </a:p>
        </p:txBody>
      </p:sp>
      <p:sp>
        <p:nvSpPr>
          <p:cNvPr id="3" name="Text Placeholder 2">
            <a:extLst>
              <a:ext uri="{FF2B5EF4-FFF2-40B4-BE49-F238E27FC236}">
                <a16:creationId xmlns:a16="http://schemas.microsoft.com/office/drawing/2014/main" id="{77CAE844-337A-468E-7459-890BA0B4A6AA}"/>
              </a:ext>
            </a:extLst>
          </p:cNvPr>
          <p:cNvSpPr>
            <a:spLocks noGrp="1"/>
          </p:cNvSpPr>
          <p:nvPr>
            <p:ph type="body" sz="quarter" idx="50"/>
          </p:nvPr>
        </p:nvSpPr>
        <p:spPr/>
        <p:txBody>
          <a:bodyPr/>
          <a:lstStyle/>
          <a:p>
            <a:endParaRPr lang="de-DE"/>
          </a:p>
        </p:txBody>
      </p:sp>
      <p:sp>
        <p:nvSpPr>
          <p:cNvPr id="4" name="Text Placeholder 3">
            <a:extLst>
              <a:ext uri="{FF2B5EF4-FFF2-40B4-BE49-F238E27FC236}">
                <a16:creationId xmlns:a16="http://schemas.microsoft.com/office/drawing/2014/main" id="{603B0D58-4D1C-C51E-8F97-8450BF27E805}"/>
              </a:ext>
            </a:extLst>
          </p:cNvPr>
          <p:cNvSpPr>
            <a:spLocks noGrp="1"/>
          </p:cNvSpPr>
          <p:nvPr>
            <p:ph type="body" sz="quarter" idx="61"/>
          </p:nvPr>
        </p:nvSpPr>
        <p:spPr>
          <a:xfrm>
            <a:off x="1704812" y="1068038"/>
            <a:ext cx="5284924" cy="722656"/>
          </a:xfrm>
        </p:spPr>
        <p:txBody>
          <a:bodyPr/>
          <a:lstStyle/>
          <a:p>
            <a:r>
              <a:rPr lang="de-DE" dirty="0"/>
              <a:t>Klein anfangen und dranbleiben</a:t>
            </a:r>
            <a:endParaRPr lang="de-DE" dirty="0"/>
          </a:p>
        </p:txBody>
      </p:sp>
      <p:sp>
        <p:nvSpPr>
          <p:cNvPr id="5" name="Text Placeholder 4">
            <a:extLst>
              <a:ext uri="{FF2B5EF4-FFF2-40B4-BE49-F238E27FC236}">
                <a16:creationId xmlns:a16="http://schemas.microsoft.com/office/drawing/2014/main" id="{2580FD97-2503-9962-9109-A3607BD82CC0}"/>
              </a:ext>
            </a:extLst>
          </p:cNvPr>
          <p:cNvSpPr>
            <a:spLocks noGrp="1"/>
          </p:cNvSpPr>
          <p:nvPr>
            <p:ph type="body" sz="quarter" idx="64"/>
          </p:nvPr>
        </p:nvSpPr>
        <p:spPr>
          <a:xfrm>
            <a:off x="1704812" y="2291731"/>
            <a:ext cx="5238428" cy="8400082"/>
          </a:xfrm>
        </p:spPr>
        <p:txBody>
          <a:bodyPr/>
          <a:lstStyle/>
          <a:p>
            <a:pPr marL="0" indent="0">
              <a:lnSpc>
                <a:spcPts val="1192"/>
              </a:lnSpc>
              <a:buNone/>
            </a:pPr>
            <a:r>
              <a:rPr lang="de-DE" dirty="0" sz="1075"/>
              <a:t>Am Berufsanfang besteht die größte Herausforderung oft nicht darin, Sparen und Investieren zu verstehen, sondern darin, </a:t>
            </a:r>
            <a:r>
              <a:rPr lang="de-DE" b="1" dirty="0" sz="1075"/>
              <a:t>dranzubleiben</a:t>
            </a:r>
            <a:r>
              <a:rPr lang="de-DE" dirty="0" sz="1075"/>
              <a:t>. Beständigkeit ist wichtig, weil sie Stress verringert, Selbstvertrauen stärkt und auch mit kleinen Beträgen Fortschritte bringt.</a:t>
            </a:r>
          </a:p>
          <a:p>
            <a:pPr marL="0" indent="0">
              <a:lnSpc>
                <a:spcPts val="1311"/>
              </a:lnSpc>
              <a:buNone/>
            </a:pPr>
            <a:endParaRPr lang="de-DE" dirty="0" sz="1100"/>
          </a:p>
          <a:p>
            <a:pPr marL="0" indent="0">
              <a:lnSpc>
                <a:spcPts val="1192"/>
              </a:lnSpc>
              <a:buNone/>
            </a:pPr>
            <a:r>
              <a:rPr lang="de-DE" dirty="0" sz="1075"/>
              <a:t>Ein praktischer Einstieg ist eine einfache Regel, die Sie jeden Monat einhalten können. Zum Beispiel: </a:t>
            </a:r>
            <a:br>
              <a:rPr lang="de-DE" dirty="0" sz="1075"/>
            </a:br>
            <a:endParaRPr lang="de-DE" dirty="0" sz="1075"/>
          </a:p>
          <a:p>
            <a:pPr>
              <a:lnSpc>
                <a:spcPts val="1192"/>
              </a:lnSpc>
            </a:pPr>
            <a:r>
              <a:rPr lang="de-DE" dirty="0" sz="1075"/>
              <a:t>„Ich spare 25 €, sobald mein Einkommen eingeht.“</a:t>
            </a:r>
          </a:p>
          <a:p>
            <a:pPr>
              <a:lnSpc>
                <a:spcPts val="1192"/>
              </a:lnSpc>
            </a:pPr>
            <a:r>
              <a:rPr lang="de-DE" dirty="0" sz="1075"/>
              <a:t>„Ich spare 5 % von jeder Zahlung, die ich erhalte.“</a:t>
            </a:r>
          </a:p>
          <a:p>
            <a:pPr>
              <a:lnSpc>
                <a:spcPts val="1192"/>
              </a:lnSpc>
            </a:pPr>
            <a:r>
              <a:rPr lang="de-DE" dirty="0" sz="1075"/>
              <a:t>„Ich spare 10 € pro Woche, wenn möglich.“</a:t>
            </a:r>
          </a:p>
          <a:p>
            <a:pPr marL="0" indent="0">
              <a:lnSpc>
                <a:spcPts val="1403"/>
              </a:lnSpc>
              <a:buNone/>
            </a:pPr>
            <a:endParaRPr lang="de-DE" dirty="0" sz="1175"/>
          </a:p>
          <a:p>
            <a:pPr marL="0" indent="0">
              <a:lnSpc>
                <a:spcPts val="1192"/>
              </a:lnSpc>
              <a:buNone/>
            </a:pPr>
            <a:r>
              <a:rPr lang="de-DE" dirty="0" sz="1075"/>
              <a:t>Dieser Ansatz funktioniert, weil er realistisch ist. Er hängt nicht von der täglichen Motivation ab. Er wird zur Routine.</a:t>
            </a:r>
          </a:p>
          <a:p>
            <a:pPr marL="0" indent="0">
              <a:lnSpc>
                <a:spcPts val="1281"/>
              </a:lnSpc>
              <a:buNone/>
            </a:pPr>
            <a:endParaRPr lang="de-DE" b="1" dirty="0" sz="1075"/>
          </a:p>
          <a:p>
            <a:pPr marL="0" indent="0">
              <a:lnSpc>
                <a:spcPts val="1192"/>
              </a:lnSpc>
              <a:buNone/>
            </a:pPr>
            <a:r>
              <a:rPr lang="de-DE" b="1" dirty="0" sz="1075"/>
              <a:t>Automatisierung</a:t>
            </a:r>
            <a:r>
              <a:rPr lang="de-DE" dirty="0" sz="1075"/>
              <a:t> kann das erleichtern. Automatisierung heißt, einen Dauerauftrag von Ihrem Girokonto auf ein Sparkonto (oder ein separates Zielkonto) einzurichten. Wenn das Sparen automatisch läuft, ist die Gefahr geringer, dass Sie das Geld erst ausgeben und später zu sparen versuchen.</a:t>
            </a:r>
            <a:br>
              <a:rPr lang="de-DE" dirty="0" sz="1075"/>
            </a:br>
            <a:endParaRPr lang="de-DE" dirty="0" sz="1075"/>
          </a:p>
          <a:p>
            <a:pPr marL="0" indent="0">
              <a:lnSpc>
                <a:spcPts val="1192"/>
              </a:lnSpc>
              <a:buNone/>
            </a:pPr>
            <a:r>
              <a:rPr lang="de-DE" dirty="0" sz="1075"/>
              <a:t>Auch bei unregelmäßigem Einkommen kann Automatisierung funktionieren. Sie können einen kleinen festen Betrag festlegen oder eine flexible Regel wählen, z. B. nach jedem Zahlungseingang Geld zu überweisen. Ziel ist eine Gewohnheit, die zu Ihrem Leben passt. </a:t>
            </a:r>
            <a:br>
              <a:rPr lang="de-DE" dirty="0" sz="1075"/>
            </a:br>
            <a:endParaRPr lang="de-DE" dirty="0" sz="1075"/>
          </a:p>
          <a:p>
            <a:pPr marL="0" indent="0">
              <a:lnSpc>
                <a:spcPts val="1192"/>
              </a:lnSpc>
              <a:buNone/>
            </a:pPr>
            <a:r>
              <a:rPr lang="de-DE" dirty="0" sz="1075"/>
              <a:t>Und schließlich: Halten Sie Ihr System einfach. Am Anfang ist es besser, ein klares Sparziel und ein klares Pufferziel zu haben, als alles auf einmal zu versuchen. Kleine, regelmäßig wiederholte Fortschritte schaffen langfristig finanzielle Widerstandskraft.</a:t>
            </a:r>
          </a:p>
        </p:txBody>
      </p:sp>
      <p:sp>
        <p:nvSpPr>
          <p:cNvPr id="8" name="Rectangle 1">
            <a:extLst>
              <a:ext uri="{FF2B5EF4-FFF2-40B4-BE49-F238E27FC236}">
                <a16:creationId xmlns:a16="http://schemas.microsoft.com/office/drawing/2014/main" id="{DF13AB37-ECA8-D807-1E88-0108E3DB003E}"/>
              </a:ext>
            </a:extLst>
          </p:cNvPr>
          <p:cNvSpPr>
            <a:spLocks noChangeArrowheads="1"/>
          </p:cNvSpPr>
          <p:nvPr/>
        </p:nvSpPr>
        <p:spPr bwMode="auto">
          <a:xfrm>
            <a:off x="0" y="0"/>
            <a:ext cx="7559675"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de-DE"/>
          </a:p>
        </p:txBody>
      </p:sp>
    </p:spTree>
    <p:extLst>
      <p:ext uri="{BB962C8B-B14F-4D97-AF65-F5344CB8AC3E}">
        <p14:creationId xmlns:p14="http://schemas.microsoft.com/office/powerpoint/2010/main" val="296007460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735A26-7370-E764-3548-0384CDABB515}"/>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FF23189D-4544-BB22-5606-11C0BDFABC48}"/>
              </a:ext>
            </a:extLst>
          </p:cNvPr>
          <p:cNvSpPr>
            <a:spLocks noGrp="1"/>
          </p:cNvSpPr>
          <p:nvPr>
            <p:ph type="body" sz="quarter" idx="49"/>
          </p:nvPr>
        </p:nvSpPr>
        <p:spPr/>
        <p:txBody>
          <a:bodyPr/>
          <a:lstStyle/>
          <a:p>
            <a:endParaRPr lang="de-DE"/>
          </a:p>
        </p:txBody>
      </p:sp>
      <p:sp>
        <p:nvSpPr>
          <p:cNvPr id="3" name="Text Placeholder 2">
            <a:extLst>
              <a:ext uri="{FF2B5EF4-FFF2-40B4-BE49-F238E27FC236}">
                <a16:creationId xmlns:a16="http://schemas.microsoft.com/office/drawing/2014/main" id="{C7BF8D33-B34E-1FF1-9A88-A5AD72DEC19D}"/>
              </a:ext>
            </a:extLst>
          </p:cNvPr>
          <p:cNvSpPr>
            <a:spLocks noGrp="1"/>
          </p:cNvSpPr>
          <p:nvPr>
            <p:ph type="body" sz="quarter" idx="50"/>
          </p:nvPr>
        </p:nvSpPr>
        <p:spPr/>
        <p:txBody>
          <a:bodyPr/>
          <a:lstStyle/>
          <a:p>
            <a:endParaRPr lang="de-DE"/>
          </a:p>
        </p:txBody>
      </p:sp>
      <p:sp>
        <p:nvSpPr>
          <p:cNvPr id="4" name="Text Placeholder 3">
            <a:extLst>
              <a:ext uri="{FF2B5EF4-FFF2-40B4-BE49-F238E27FC236}">
                <a16:creationId xmlns:a16="http://schemas.microsoft.com/office/drawing/2014/main" id="{866B7DAD-5712-E09B-9063-7097D3AD69F0}"/>
              </a:ext>
            </a:extLst>
          </p:cNvPr>
          <p:cNvSpPr>
            <a:spLocks noGrp="1"/>
          </p:cNvSpPr>
          <p:nvPr>
            <p:ph type="body" sz="quarter" idx="61"/>
          </p:nvPr>
        </p:nvSpPr>
        <p:spPr>
          <a:xfrm>
            <a:off x="1704812" y="1068038"/>
            <a:ext cx="5284924" cy="722656"/>
          </a:xfrm>
        </p:spPr>
        <p:txBody>
          <a:bodyPr/>
          <a:lstStyle/>
          <a:p>
            <a:r>
              <a:rPr lang="de-DE" dirty="0"/>
              <a:t>Kurzübung: Sparziel</a:t>
            </a:r>
            <a:endParaRPr lang="de-DE" dirty="0"/>
          </a:p>
        </p:txBody>
      </p:sp>
      <p:sp>
        <p:nvSpPr>
          <p:cNvPr id="8" name="Rectangle 1">
            <a:extLst>
              <a:ext uri="{FF2B5EF4-FFF2-40B4-BE49-F238E27FC236}">
                <a16:creationId xmlns:a16="http://schemas.microsoft.com/office/drawing/2014/main" id="{EFA5A7EC-6AE6-7B01-D835-5F44D5AF3AF6}"/>
              </a:ext>
            </a:extLst>
          </p:cNvPr>
          <p:cNvSpPr>
            <a:spLocks noChangeArrowheads="1"/>
          </p:cNvSpPr>
          <p:nvPr/>
        </p:nvSpPr>
        <p:spPr bwMode="auto">
          <a:xfrm>
            <a:off x="0" y="0"/>
            <a:ext cx="7559675"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de-DE"/>
          </a:p>
        </p:txBody>
      </p:sp>
      <p:sp>
        <p:nvSpPr>
          <p:cNvPr id="7" name="Textplatzhalter 6">
            <a:extLst>
              <a:ext uri="{FF2B5EF4-FFF2-40B4-BE49-F238E27FC236}">
                <a16:creationId xmlns:a16="http://schemas.microsoft.com/office/drawing/2014/main" id="{9533A1D5-8A1B-1479-9614-6F7FB643CCA4}"/>
              </a:ext>
            </a:extLst>
          </p:cNvPr>
          <p:cNvSpPr>
            <a:spLocks noGrp="1"/>
          </p:cNvSpPr>
          <p:nvPr>
            <p:ph type="body" sz="quarter" idx="64"/>
          </p:nvPr>
        </p:nvSpPr>
        <p:spPr/>
        <p:txBody>
          <a:bodyPr/>
          <a:lstStyle/>
          <a:p>
            <a:endParaRPr lang="de-DE"/>
          </a:p>
        </p:txBody>
      </p:sp>
      <p:pic>
        <p:nvPicPr>
          <p:cNvPr id="26" name="Grafik 25">
            <a:extLst>
              <a:ext uri="{FF2B5EF4-FFF2-40B4-BE49-F238E27FC236}">
                <a16:creationId xmlns:a16="http://schemas.microsoft.com/office/drawing/2014/main" id="{054B8D8A-2568-2B12-9371-957BB1637B27}"/>
              </a:ext>
            </a:extLst>
          </p:cNvPr>
          <p:cNvPicPr>
            <a:picLocks noChangeAspect="1"/>
          </p:cNvPicPr>
          <p:nvPr/>
        </p:nvPicPr>
        <p:blipFill>
          <a:blip r:embed="rId2"/>
          <a:stretch>
            <a:fillRect/>
          </a:stretch>
        </p:blipFill>
        <p:spPr>
          <a:xfrm>
            <a:off x="1685296" y="2116482"/>
            <a:ext cx="6094361" cy="7236782"/>
          </a:xfrm>
          <a:prstGeom prst="rect">
            <a:avLst/>
          </a:prstGeom>
        </p:spPr>
      </p:pic>
    </p:spTree>
    <p:extLst>
      <p:ext uri="{BB962C8B-B14F-4D97-AF65-F5344CB8AC3E}">
        <p14:creationId xmlns:p14="http://schemas.microsoft.com/office/powerpoint/2010/main" val="23550384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5A85CD-A546-3EF2-8D15-0F994BDDC77B}"/>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3AF4E1F6-8261-4111-9520-224245E84BC0}"/>
              </a:ext>
            </a:extLst>
          </p:cNvPr>
          <p:cNvSpPr>
            <a:spLocks noGrp="1"/>
          </p:cNvSpPr>
          <p:nvPr>
            <p:ph type="body" sz="quarter" idx="49"/>
          </p:nvPr>
        </p:nvSpPr>
        <p:spPr/>
        <p:txBody>
          <a:bodyPr/>
          <a:lstStyle/>
          <a:p>
            <a:r>
              <a:rPr lang="de-DE" dirty="0"/>
              <a:t>Einführung</a:t>
            </a:r>
          </a:p>
        </p:txBody>
      </p:sp>
      <p:sp>
        <p:nvSpPr>
          <p:cNvPr id="2" name="Text Placeholder 1">
            <a:extLst>
              <a:ext uri="{FF2B5EF4-FFF2-40B4-BE49-F238E27FC236}">
                <a16:creationId xmlns:a16="http://schemas.microsoft.com/office/drawing/2014/main" id="{741A3B27-824A-A310-24C8-CD14F08AC2D0}"/>
              </a:ext>
            </a:extLst>
          </p:cNvPr>
          <p:cNvSpPr>
            <a:spLocks noGrp="1"/>
          </p:cNvSpPr>
          <p:nvPr>
            <p:ph type="body" sz="quarter" idx="50"/>
          </p:nvPr>
        </p:nvSpPr>
        <p:spPr/>
        <p:txBody>
          <a:bodyPr/>
          <a:lstStyle/>
          <a:p>
            <a:r>
              <a:rPr lang="de-DE" dirty="0"/>
              <a:t>Fazit</a:t>
            </a:r>
          </a:p>
        </p:txBody>
      </p:sp>
      <p:sp>
        <p:nvSpPr>
          <p:cNvPr id="7" name="Text Placeholder 6">
            <a:extLst>
              <a:ext uri="{FF2B5EF4-FFF2-40B4-BE49-F238E27FC236}">
                <a16:creationId xmlns:a16="http://schemas.microsoft.com/office/drawing/2014/main" id="{192233DA-363C-4F97-E3BE-5693EA77C9AA}"/>
              </a:ext>
            </a:extLst>
          </p:cNvPr>
          <p:cNvSpPr>
            <a:spLocks noGrp="1"/>
          </p:cNvSpPr>
          <p:nvPr>
            <p:ph type="body" sz="quarter" idx="61"/>
          </p:nvPr>
        </p:nvSpPr>
        <p:spPr/>
        <p:txBody>
          <a:bodyPr/>
          <a:lstStyle/>
          <a:p>
            <a:r>
              <a:rPr lang="de-DE" dirty="0"/>
              <a:t>Ressourcen</a:t>
            </a:r>
          </a:p>
        </p:txBody>
      </p:sp>
      <p:grpSp>
        <p:nvGrpSpPr>
          <p:cNvPr id="4" name="Graphic 2">
            <a:extLst>
              <a:ext uri="{FF2B5EF4-FFF2-40B4-BE49-F238E27FC236}">
                <a16:creationId xmlns:a16="http://schemas.microsoft.com/office/drawing/2014/main" id="{33F6CFA1-3520-B7A8-1595-6DEFB689CFBA}"/>
              </a:ext>
            </a:extLst>
          </p:cNvPr>
          <p:cNvGrpSpPr/>
          <p:nvPr/>
        </p:nvGrpSpPr>
        <p:grpSpPr>
          <a:xfrm>
            <a:off x="895022" y="862601"/>
            <a:ext cx="677287" cy="579539"/>
            <a:chOff x="7236754" y="940858"/>
            <a:chExt cx="1133079" cy="969549"/>
          </a:xfrm>
          <a:solidFill>
            <a:srgbClr val="4763AE"/>
          </a:solidFill>
        </p:grpSpPr>
        <p:grpSp>
          <p:nvGrpSpPr>
            <p:cNvPr id="9" name="Graphic 2">
              <a:extLst>
                <a:ext uri="{FF2B5EF4-FFF2-40B4-BE49-F238E27FC236}">
                  <a16:creationId xmlns:a16="http://schemas.microsoft.com/office/drawing/2014/main" id="{BC5337DA-F913-D05E-1753-843546A4CBCA}"/>
                </a:ext>
              </a:extLst>
            </p:cNvPr>
            <p:cNvGrpSpPr/>
            <p:nvPr/>
          </p:nvGrpSpPr>
          <p:grpSpPr>
            <a:xfrm>
              <a:off x="7884516" y="1486640"/>
              <a:ext cx="203734" cy="61120"/>
              <a:chOff x="7884516" y="1486640"/>
              <a:chExt cx="203734" cy="61120"/>
            </a:xfrm>
            <a:grpFill/>
          </p:grpSpPr>
          <p:sp>
            <p:nvSpPr>
              <p:cNvPr id="22" name="Freeform 21">
                <a:extLst>
                  <a:ext uri="{FF2B5EF4-FFF2-40B4-BE49-F238E27FC236}">
                    <a16:creationId xmlns:a16="http://schemas.microsoft.com/office/drawing/2014/main" id="{39B3E3F3-FFF8-5583-4D37-468461E7B313}"/>
                  </a:ext>
                </a:extLst>
              </p:cNvPr>
              <p:cNvSpPr/>
              <p:nvPr/>
            </p:nvSpPr>
            <p:spPr>
              <a:xfrm>
                <a:off x="8047503" y="1486640"/>
                <a:ext cx="40746" cy="40746"/>
              </a:xfrm>
              <a:custGeom>
                <a:avLst/>
                <a:gdLst>
                  <a:gd name="connsiteX0" fmla="*/ 0 w 40746"/>
                  <a:gd name="connsiteY0" fmla="*/ 20373 h 40746"/>
                  <a:gd name="connsiteX1" fmla="*/ 20373 w 40746"/>
                  <a:gd name="connsiteY1" fmla="*/ 0 h 40746"/>
                  <a:gd name="connsiteX2" fmla="*/ 40747 w 40746"/>
                  <a:gd name="connsiteY2" fmla="*/ 20373 h 40746"/>
                  <a:gd name="connsiteX3" fmla="*/ 20373 w 40746"/>
                  <a:gd name="connsiteY3" fmla="*/ 40747 h 40746"/>
                  <a:gd name="connsiteX4" fmla="*/ 0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0" y="20373"/>
                    </a:moveTo>
                    <a:cubicBezTo>
                      <a:pt x="0" y="9168"/>
                      <a:pt x="9168" y="0"/>
                      <a:pt x="20373" y="0"/>
                    </a:cubicBezTo>
                    <a:cubicBezTo>
                      <a:pt x="31579" y="0"/>
                      <a:pt x="40747" y="9168"/>
                      <a:pt x="40747" y="20373"/>
                    </a:cubicBezTo>
                    <a:cubicBezTo>
                      <a:pt x="40747" y="31579"/>
                      <a:pt x="31579" y="40747"/>
                      <a:pt x="20373" y="40747"/>
                    </a:cubicBezTo>
                    <a:cubicBezTo>
                      <a:pt x="9168" y="40747"/>
                      <a:pt x="0" y="31579"/>
                      <a:pt x="0" y="20373"/>
                    </a:cubicBezTo>
                    <a:close/>
                  </a:path>
                </a:pathLst>
              </a:custGeom>
              <a:grpFill/>
              <a:ln w="3393" cap="flat">
                <a:noFill/>
                <a:prstDash val="solid"/>
                <a:miter/>
              </a:ln>
            </p:spPr>
            <p:txBody>
              <a:bodyPr rtlCol="0" anchor="ctr"/>
              <a:lstStyle/>
              <a:p>
                <a:endParaRPr lang="de-DE" dirty="0">
                  <a:solidFill>
                    <a:schemeClr val="bg1"/>
                  </a:solidFill>
                </a:endParaRPr>
              </a:p>
            </p:txBody>
          </p:sp>
          <p:sp>
            <p:nvSpPr>
              <p:cNvPr id="23" name="Freeform 22">
                <a:extLst>
                  <a:ext uri="{FF2B5EF4-FFF2-40B4-BE49-F238E27FC236}">
                    <a16:creationId xmlns:a16="http://schemas.microsoft.com/office/drawing/2014/main" id="{76C547D5-2B87-C293-642B-7243E78D33A7}"/>
                  </a:ext>
                </a:extLst>
              </p:cNvPr>
              <p:cNvSpPr/>
              <p:nvPr/>
            </p:nvSpPr>
            <p:spPr>
              <a:xfrm>
                <a:off x="7884516" y="1507013"/>
                <a:ext cx="40746" cy="40746"/>
              </a:xfrm>
              <a:custGeom>
                <a:avLst/>
                <a:gdLst>
                  <a:gd name="connsiteX0" fmla="*/ 20373 w 40746"/>
                  <a:gd name="connsiteY0" fmla="*/ 40747 h 40746"/>
                  <a:gd name="connsiteX1" fmla="*/ 0 w 40746"/>
                  <a:gd name="connsiteY1" fmla="*/ 20373 h 40746"/>
                  <a:gd name="connsiteX2" fmla="*/ 20373 w 40746"/>
                  <a:gd name="connsiteY2" fmla="*/ 0 h 40746"/>
                  <a:gd name="connsiteX3" fmla="*/ 40747 w 40746"/>
                  <a:gd name="connsiteY3" fmla="*/ 20373 h 40746"/>
                  <a:gd name="connsiteX4" fmla="*/ 20373 w 40746"/>
                  <a:gd name="connsiteY4" fmla="*/ 40747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40747"/>
                    </a:moveTo>
                    <a:cubicBezTo>
                      <a:pt x="9168" y="40747"/>
                      <a:pt x="0" y="31579"/>
                      <a:pt x="0" y="20373"/>
                    </a:cubicBezTo>
                    <a:cubicBezTo>
                      <a:pt x="0" y="9168"/>
                      <a:pt x="9168" y="0"/>
                      <a:pt x="20373" y="0"/>
                    </a:cubicBezTo>
                    <a:cubicBezTo>
                      <a:pt x="31579" y="0"/>
                      <a:pt x="40747" y="9168"/>
                      <a:pt x="40747" y="20373"/>
                    </a:cubicBezTo>
                    <a:cubicBezTo>
                      <a:pt x="40747" y="31579"/>
                      <a:pt x="31579" y="40747"/>
                      <a:pt x="20373" y="40747"/>
                    </a:cubicBezTo>
                    <a:close/>
                  </a:path>
                </a:pathLst>
              </a:custGeom>
              <a:grpFill/>
              <a:ln w="3393" cap="flat">
                <a:noFill/>
                <a:prstDash val="solid"/>
                <a:miter/>
              </a:ln>
            </p:spPr>
            <p:txBody>
              <a:bodyPr rtlCol="0" anchor="ctr"/>
              <a:lstStyle/>
              <a:p>
                <a:endParaRPr lang="de-DE" dirty="0">
                  <a:solidFill>
                    <a:schemeClr val="bg1"/>
                  </a:solidFill>
                </a:endParaRPr>
              </a:p>
            </p:txBody>
          </p:sp>
        </p:grpSp>
        <p:grpSp>
          <p:nvGrpSpPr>
            <p:cNvPr id="10" name="Graphic 2">
              <a:extLst>
                <a:ext uri="{FF2B5EF4-FFF2-40B4-BE49-F238E27FC236}">
                  <a16:creationId xmlns:a16="http://schemas.microsoft.com/office/drawing/2014/main" id="{9E363C49-41F6-E9D7-6341-DF458642CCEF}"/>
                </a:ext>
              </a:extLst>
            </p:cNvPr>
            <p:cNvGrpSpPr/>
            <p:nvPr/>
          </p:nvGrpSpPr>
          <p:grpSpPr>
            <a:xfrm>
              <a:off x="7236754" y="940858"/>
              <a:ext cx="1133079" cy="969549"/>
              <a:chOff x="7236754" y="940858"/>
              <a:chExt cx="1133079" cy="969549"/>
            </a:xfrm>
            <a:grpFill/>
          </p:grpSpPr>
          <p:sp>
            <p:nvSpPr>
              <p:cNvPr id="11" name="Freeform 10">
                <a:extLst>
                  <a:ext uri="{FF2B5EF4-FFF2-40B4-BE49-F238E27FC236}">
                    <a16:creationId xmlns:a16="http://schemas.microsoft.com/office/drawing/2014/main" id="{B9A14149-7BA9-C025-B9BC-796FC4127381}"/>
                  </a:ext>
                </a:extLst>
              </p:cNvPr>
              <p:cNvSpPr/>
              <p:nvPr/>
            </p:nvSpPr>
            <p:spPr>
              <a:xfrm>
                <a:off x="8194447" y="1585153"/>
                <a:ext cx="32767" cy="32555"/>
              </a:xfrm>
              <a:custGeom>
                <a:avLst/>
                <a:gdLst>
                  <a:gd name="connsiteX0" fmla="*/ 16384 w 32767"/>
                  <a:gd name="connsiteY0" fmla="*/ 32556 h 32555"/>
                  <a:gd name="connsiteX1" fmla="*/ 4838 w 32767"/>
                  <a:gd name="connsiteY1" fmla="*/ 27802 h 32555"/>
                  <a:gd name="connsiteX2" fmla="*/ 4838 w 32767"/>
                  <a:gd name="connsiteY2" fmla="*/ 4712 h 32555"/>
                  <a:gd name="connsiteX3" fmla="*/ 27929 w 32767"/>
                  <a:gd name="connsiteY3" fmla="*/ 4712 h 32555"/>
                  <a:gd name="connsiteX4" fmla="*/ 27929 w 32767"/>
                  <a:gd name="connsiteY4" fmla="*/ 4712 h 32555"/>
                  <a:gd name="connsiteX5" fmla="*/ 27929 w 32767"/>
                  <a:gd name="connsiteY5" fmla="*/ 27802 h 32555"/>
                  <a:gd name="connsiteX6" fmla="*/ 16384 w 32767"/>
                  <a:gd name="connsiteY6" fmla="*/ 32556 h 325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767" h="32555">
                    <a:moveTo>
                      <a:pt x="16384" y="32556"/>
                    </a:moveTo>
                    <a:cubicBezTo>
                      <a:pt x="12309" y="32556"/>
                      <a:pt x="7895" y="30858"/>
                      <a:pt x="4838" y="27802"/>
                    </a:cubicBezTo>
                    <a:cubicBezTo>
                      <a:pt x="-1613" y="21351"/>
                      <a:pt x="-1613" y="10824"/>
                      <a:pt x="4838" y="4712"/>
                    </a:cubicBezTo>
                    <a:cubicBezTo>
                      <a:pt x="11291" y="-1400"/>
                      <a:pt x="21477" y="-1739"/>
                      <a:pt x="27929" y="4712"/>
                    </a:cubicBezTo>
                    <a:lnTo>
                      <a:pt x="27929" y="4712"/>
                    </a:lnTo>
                    <a:cubicBezTo>
                      <a:pt x="34380" y="11164"/>
                      <a:pt x="34380" y="21690"/>
                      <a:pt x="27929" y="27802"/>
                    </a:cubicBezTo>
                    <a:cubicBezTo>
                      <a:pt x="24873" y="30858"/>
                      <a:pt x="20458" y="32556"/>
                      <a:pt x="16384" y="32556"/>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2" name="Freeform 11">
                <a:extLst>
                  <a:ext uri="{FF2B5EF4-FFF2-40B4-BE49-F238E27FC236}">
                    <a16:creationId xmlns:a16="http://schemas.microsoft.com/office/drawing/2014/main" id="{7B4E8C13-FE15-A57F-918B-B47737810E49}"/>
                  </a:ext>
                </a:extLst>
              </p:cNvPr>
              <p:cNvSpPr/>
              <p:nvPr/>
            </p:nvSpPr>
            <p:spPr>
              <a:xfrm>
                <a:off x="7522044" y="1531461"/>
                <a:ext cx="847789" cy="378946"/>
              </a:xfrm>
              <a:custGeom>
                <a:avLst/>
                <a:gdLst>
                  <a:gd name="connsiteX0" fmla="*/ 16123 w 847789"/>
                  <a:gd name="connsiteY0" fmla="*/ 378947 h 378946"/>
                  <a:gd name="connsiteX1" fmla="*/ 7974 w 847789"/>
                  <a:gd name="connsiteY1" fmla="*/ 376570 h 378946"/>
                  <a:gd name="connsiteX2" fmla="*/ 2201 w 847789"/>
                  <a:gd name="connsiteY2" fmla="*/ 354159 h 378946"/>
                  <a:gd name="connsiteX3" fmla="*/ 158737 w 847789"/>
                  <a:gd name="connsiteY3" fmla="*/ 244142 h 378946"/>
                  <a:gd name="connsiteX4" fmla="*/ 290825 w 847789"/>
                  <a:gd name="connsiteY4" fmla="*/ 263157 h 378946"/>
                  <a:gd name="connsiteX5" fmla="*/ 443966 w 847789"/>
                  <a:gd name="connsiteY5" fmla="*/ 284889 h 378946"/>
                  <a:gd name="connsiteX6" fmla="*/ 678261 w 847789"/>
                  <a:gd name="connsiteY6" fmla="*/ 186417 h 378946"/>
                  <a:gd name="connsiteX7" fmla="*/ 808312 w 847789"/>
                  <a:gd name="connsiteY7" fmla="*/ 37691 h 378946"/>
                  <a:gd name="connsiteX8" fmla="*/ 790655 w 847789"/>
                  <a:gd name="connsiteY8" fmla="*/ 32258 h 378946"/>
                  <a:gd name="connsiteX9" fmla="*/ 759076 w 847789"/>
                  <a:gd name="connsiteY9" fmla="*/ 42784 h 378946"/>
                  <a:gd name="connsiteX10" fmla="*/ 698634 w 847789"/>
                  <a:gd name="connsiteY10" fmla="*/ 83192 h 378946"/>
                  <a:gd name="connsiteX11" fmla="*/ 692862 w 847789"/>
                  <a:gd name="connsiteY11" fmla="*/ 87266 h 378946"/>
                  <a:gd name="connsiteX12" fmla="*/ 607294 w 847789"/>
                  <a:gd name="connsiteY12" fmla="*/ 134465 h 378946"/>
                  <a:gd name="connsiteX13" fmla="*/ 590995 w 847789"/>
                  <a:gd name="connsiteY13" fmla="*/ 118166 h 378946"/>
                  <a:gd name="connsiteX14" fmla="*/ 607294 w 847789"/>
                  <a:gd name="connsiteY14" fmla="*/ 101867 h 378946"/>
                  <a:gd name="connsiteX15" fmla="*/ 673507 w 847789"/>
                  <a:gd name="connsiteY15" fmla="*/ 61120 h 378946"/>
                  <a:gd name="connsiteX16" fmla="*/ 679280 w 847789"/>
                  <a:gd name="connsiteY16" fmla="*/ 57046 h 378946"/>
                  <a:gd name="connsiteX17" fmla="*/ 743796 w 847789"/>
                  <a:gd name="connsiteY17" fmla="*/ 14261 h 378946"/>
                  <a:gd name="connsiteX18" fmla="*/ 790655 w 847789"/>
                  <a:gd name="connsiteY18" fmla="*/ 0 h 378946"/>
                  <a:gd name="connsiteX19" fmla="*/ 844304 w 847789"/>
                  <a:gd name="connsiteY19" fmla="*/ 26485 h 378946"/>
                  <a:gd name="connsiteX20" fmla="*/ 843625 w 847789"/>
                  <a:gd name="connsiteY20" fmla="*/ 47199 h 378946"/>
                  <a:gd name="connsiteX21" fmla="*/ 701011 w 847789"/>
                  <a:gd name="connsiteY21" fmla="*/ 210186 h 378946"/>
                  <a:gd name="connsiteX22" fmla="*/ 696597 w 847789"/>
                  <a:gd name="connsiteY22" fmla="*/ 213921 h 378946"/>
                  <a:gd name="connsiteX23" fmla="*/ 444306 w 847789"/>
                  <a:gd name="connsiteY23" fmla="*/ 317826 h 378946"/>
                  <a:gd name="connsiteX24" fmla="*/ 285053 w 847789"/>
                  <a:gd name="connsiteY24" fmla="*/ 295755 h 378946"/>
                  <a:gd name="connsiteX25" fmla="*/ 159077 w 847789"/>
                  <a:gd name="connsiteY25" fmla="*/ 277079 h 378946"/>
                  <a:gd name="connsiteX26" fmla="*/ 30384 w 847789"/>
                  <a:gd name="connsiteY26" fmla="*/ 370797 h 378946"/>
                  <a:gd name="connsiteX27" fmla="*/ 16463 w 847789"/>
                  <a:gd name="connsiteY27" fmla="*/ 378607 h 3789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847789" h="378946">
                    <a:moveTo>
                      <a:pt x="16123" y="378947"/>
                    </a:moveTo>
                    <a:cubicBezTo>
                      <a:pt x="13406" y="378947"/>
                      <a:pt x="10350" y="378267"/>
                      <a:pt x="7974" y="376570"/>
                    </a:cubicBezTo>
                    <a:cubicBezTo>
                      <a:pt x="164" y="371816"/>
                      <a:pt x="-2213" y="361969"/>
                      <a:pt x="2201" y="354159"/>
                    </a:cubicBezTo>
                    <a:cubicBezTo>
                      <a:pt x="4917" y="349745"/>
                      <a:pt x="68414" y="244142"/>
                      <a:pt x="158737" y="244142"/>
                    </a:cubicBezTo>
                    <a:cubicBezTo>
                      <a:pt x="249060" y="244142"/>
                      <a:pt x="239212" y="253310"/>
                      <a:pt x="290825" y="263157"/>
                    </a:cubicBezTo>
                    <a:cubicBezTo>
                      <a:pt x="346852" y="273684"/>
                      <a:pt x="404577" y="284889"/>
                      <a:pt x="443966" y="284889"/>
                    </a:cubicBezTo>
                    <a:cubicBezTo>
                      <a:pt x="483355" y="284889"/>
                      <a:pt x="625289" y="214940"/>
                      <a:pt x="678261" y="186417"/>
                    </a:cubicBezTo>
                    <a:lnTo>
                      <a:pt x="808312" y="37691"/>
                    </a:lnTo>
                    <a:cubicBezTo>
                      <a:pt x="803557" y="34635"/>
                      <a:pt x="797446" y="32258"/>
                      <a:pt x="790655" y="32258"/>
                    </a:cubicBezTo>
                    <a:cubicBezTo>
                      <a:pt x="783864" y="32258"/>
                      <a:pt x="772318" y="35654"/>
                      <a:pt x="759076" y="42784"/>
                    </a:cubicBezTo>
                    <a:cubicBezTo>
                      <a:pt x="741079" y="52631"/>
                      <a:pt x="721045" y="66893"/>
                      <a:pt x="698634" y="83192"/>
                    </a:cubicBezTo>
                    <a:lnTo>
                      <a:pt x="692862" y="87266"/>
                    </a:lnTo>
                    <a:cubicBezTo>
                      <a:pt x="653473" y="116468"/>
                      <a:pt x="628006" y="134465"/>
                      <a:pt x="607294" y="134465"/>
                    </a:cubicBezTo>
                    <a:cubicBezTo>
                      <a:pt x="586580" y="134465"/>
                      <a:pt x="590995" y="127334"/>
                      <a:pt x="590995" y="118166"/>
                    </a:cubicBezTo>
                    <a:cubicBezTo>
                      <a:pt x="590995" y="108998"/>
                      <a:pt x="598125" y="101867"/>
                      <a:pt x="607294" y="101867"/>
                    </a:cubicBezTo>
                    <a:cubicBezTo>
                      <a:pt x="616461" y="101867"/>
                      <a:pt x="650417" y="78438"/>
                      <a:pt x="673507" y="61120"/>
                    </a:cubicBezTo>
                    <a:lnTo>
                      <a:pt x="679280" y="57046"/>
                    </a:lnTo>
                    <a:cubicBezTo>
                      <a:pt x="702709" y="40068"/>
                      <a:pt x="723761" y="25127"/>
                      <a:pt x="743796" y="14261"/>
                    </a:cubicBezTo>
                    <a:cubicBezTo>
                      <a:pt x="762131" y="4754"/>
                      <a:pt x="777412" y="0"/>
                      <a:pt x="790655" y="0"/>
                    </a:cubicBezTo>
                    <a:cubicBezTo>
                      <a:pt x="822913" y="0"/>
                      <a:pt x="843286" y="25467"/>
                      <a:pt x="844304" y="26485"/>
                    </a:cubicBezTo>
                    <a:cubicBezTo>
                      <a:pt x="849059" y="32597"/>
                      <a:pt x="849059" y="41426"/>
                      <a:pt x="843625" y="47199"/>
                    </a:cubicBezTo>
                    <a:lnTo>
                      <a:pt x="701011" y="210186"/>
                    </a:lnTo>
                    <a:cubicBezTo>
                      <a:pt x="699653" y="211545"/>
                      <a:pt x="698294" y="212903"/>
                      <a:pt x="696597" y="213921"/>
                    </a:cubicBezTo>
                    <a:cubicBezTo>
                      <a:pt x="677242" y="224448"/>
                      <a:pt x="504407" y="317826"/>
                      <a:pt x="444306" y="317826"/>
                    </a:cubicBezTo>
                    <a:cubicBezTo>
                      <a:pt x="384203" y="317826"/>
                      <a:pt x="342438" y="306621"/>
                      <a:pt x="285053" y="295755"/>
                    </a:cubicBezTo>
                    <a:cubicBezTo>
                      <a:pt x="235138" y="286247"/>
                      <a:pt x="187600" y="277079"/>
                      <a:pt x="159077" y="277079"/>
                    </a:cubicBezTo>
                    <a:cubicBezTo>
                      <a:pt x="87090" y="277079"/>
                      <a:pt x="31063" y="370118"/>
                      <a:pt x="30384" y="370797"/>
                    </a:cubicBezTo>
                    <a:cubicBezTo>
                      <a:pt x="27328" y="375891"/>
                      <a:pt x="21895" y="378607"/>
                      <a:pt x="16463" y="378607"/>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3" name="Freeform 12">
                <a:extLst>
                  <a:ext uri="{FF2B5EF4-FFF2-40B4-BE49-F238E27FC236}">
                    <a16:creationId xmlns:a16="http://schemas.microsoft.com/office/drawing/2014/main" id="{F5E698CF-709E-D87C-66FC-841CD86F4ADC}"/>
                  </a:ext>
                </a:extLst>
              </p:cNvPr>
              <p:cNvSpPr/>
              <p:nvPr/>
            </p:nvSpPr>
            <p:spPr>
              <a:xfrm>
                <a:off x="7236754" y="1470341"/>
                <a:ext cx="908713" cy="317826"/>
              </a:xfrm>
              <a:custGeom>
                <a:avLst/>
                <a:gdLst>
                  <a:gd name="connsiteX0" fmla="*/ 16184 w 908713"/>
                  <a:gd name="connsiteY0" fmla="*/ 317826 h 317826"/>
                  <a:gd name="connsiteX1" fmla="*/ 2941 w 908713"/>
                  <a:gd name="connsiteY1" fmla="*/ 311035 h 317826"/>
                  <a:gd name="connsiteX2" fmla="*/ 6676 w 908713"/>
                  <a:gd name="connsiteY2" fmla="*/ 288285 h 317826"/>
                  <a:gd name="connsiteX3" fmla="*/ 146914 w 908713"/>
                  <a:gd name="connsiteY3" fmla="*/ 188115 h 317826"/>
                  <a:gd name="connsiteX4" fmla="*/ 403280 w 908713"/>
                  <a:gd name="connsiteY4" fmla="*/ 0 h 317826"/>
                  <a:gd name="connsiteX5" fmla="*/ 448780 w 908713"/>
                  <a:gd name="connsiteY5" fmla="*/ 4414 h 317826"/>
                  <a:gd name="connsiteX6" fmla="*/ 596488 w 908713"/>
                  <a:gd name="connsiteY6" fmla="*/ 84550 h 317826"/>
                  <a:gd name="connsiteX7" fmla="*/ 710920 w 908713"/>
                  <a:gd name="connsiteY7" fmla="*/ 141596 h 317826"/>
                  <a:gd name="connsiteX8" fmla="*/ 831123 w 908713"/>
                  <a:gd name="connsiteY8" fmla="*/ 122241 h 317826"/>
                  <a:gd name="connsiteX9" fmla="*/ 907863 w 908713"/>
                  <a:gd name="connsiteY9" fmla="*/ 174193 h 317826"/>
                  <a:gd name="connsiteX10" fmla="*/ 901072 w 908713"/>
                  <a:gd name="connsiteY10" fmla="*/ 193208 h 317826"/>
                  <a:gd name="connsiteX11" fmla="*/ 708882 w 908713"/>
                  <a:gd name="connsiteY11" fmla="*/ 277419 h 317826"/>
                  <a:gd name="connsiteX12" fmla="*/ 540801 w 908713"/>
                  <a:gd name="connsiteY12" fmla="*/ 235653 h 317826"/>
                  <a:gd name="connsiteX13" fmla="*/ 530614 w 908713"/>
                  <a:gd name="connsiteY13" fmla="*/ 214940 h 317826"/>
                  <a:gd name="connsiteX14" fmla="*/ 551328 w 908713"/>
                  <a:gd name="connsiteY14" fmla="*/ 204753 h 317826"/>
                  <a:gd name="connsiteX15" fmla="*/ 709222 w 908713"/>
                  <a:gd name="connsiteY15" fmla="*/ 244482 h 317826"/>
                  <a:gd name="connsiteX16" fmla="*/ 870851 w 908713"/>
                  <a:gd name="connsiteY16" fmla="*/ 173514 h 317826"/>
                  <a:gd name="connsiteX17" fmla="*/ 831463 w 908713"/>
                  <a:gd name="connsiteY17" fmla="*/ 154838 h 317826"/>
                  <a:gd name="connsiteX18" fmla="*/ 713296 w 908713"/>
                  <a:gd name="connsiteY18" fmla="*/ 174533 h 317826"/>
                  <a:gd name="connsiteX19" fmla="*/ 701751 w 908713"/>
                  <a:gd name="connsiteY19" fmla="*/ 173175 h 317826"/>
                  <a:gd name="connsiteX20" fmla="*/ 579510 w 908713"/>
                  <a:gd name="connsiteY20" fmla="*/ 112054 h 317826"/>
                  <a:gd name="connsiteX21" fmla="*/ 574757 w 908713"/>
                  <a:gd name="connsiteY21" fmla="*/ 108319 h 317826"/>
                  <a:gd name="connsiteX22" fmla="*/ 442669 w 908713"/>
                  <a:gd name="connsiteY22" fmla="*/ 35993 h 317826"/>
                  <a:gd name="connsiteX23" fmla="*/ 403280 w 908713"/>
                  <a:gd name="connsiteY23" fmla="*/ 32258 h 317826"/>
                  <a:gd name="connsiteX24" fmla="*/ 172381 w 908713"/>
                  <a:gd name="connsiteY24" fmla="*/ 208489 h 317826"/>
                  <a:gd name="connsiteX25" fmla="*/ 168306 w 908713"/>
                  <a:gd name="connsiteY25" fmla="*/ 212903 h 317826"/>
                  <a:gd name="connsiteX26" fmla="*/ 25692 w 908713"/>
                  <a:gd name="connsiteY26" fmla="*/ 314770 h 317826"/>
                  <a:gd name="connsiteX27" fmla="*/ 16184 w 908713"/>
                  <a:gd name="connsiteY27" fmla="*/ 317826 h 317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908713" h="317826">
                    <a:moveTo>
                      <a:pt x="16184" y="317826"/>
                    </a:moveTo>
                    <a:cubicBezTo>
                      <a:pt x="11090" y="317826"/>
                      <a:pt x="5997" y="315449"/>
                      <a:pt x="2941" y="311035"/>
                    </a:cubicBezTo>
                    <a:cubicBezTo>
                      <a:pt x="-2152" y="303565"/>
                      <a:pt x="-455" y="293378"/>
                      <a:pt x="6676" y="288285"/>
                    </a:cubicBezTo>
                    <a:lnTo>
                      <a:pt x="146914" y="188115"/>
                    </a:lnTo>
                    <a:cubicBezTo>
                      <a:pt x="162873" y="164346"/>
                      <a:pt x="279681" y="0"/>
                      <a:pt x="403280" y="0"/>
                    </a:cubicBezTo>
                    <a:cubicBezTo>
                      <a:pt x="526879" y="0"/>
                      <a:pt x="434180" y="1358"/>
                      <a:pt x="448780" y="4414"/>
                    </a:cubicBezTo>
                    <a:cubicBezTo>
                      <a:pt x="529595" y="20034"/>
                      <a:pt x="584943" y="72665"/>
                      <a:pt x="596488" y="84550"/>
                    </a:cubicBezTo>
                    <a:lnTo>
                      <a:pt x="710920" y="141596"/>
                    </a:lnTo>
                    <a:cubicBezTo>
                      <a:pt x="730274" y="136842"/>
                      <a:pt x="792414" y="122241"/>
                      <a:pt x="831123" y="122241"/>
                    </a:cubicBezTo>
                    <a:cubicBezTo>
                      <a:pt x="889527" y="122241"/>
                      <a:pt x="906845" y="172156"/>
                      <a:pt x="907863" y="174193"/>
                    </a:cubicBezTo>
                    <a:cubicBezTo>
                      <a:pt x="910240" y="181324"/>
                      <a:pt x="907523" y="189134"/>
                      <a:pt x="901072" y="193208"/>
                    </a:cubicBezTo>
                    <a:cubicBezTo>
                      <a:pt x="887490" y="201697"/>
                      <a:pt x="767965" y="277419"/>
                      <a:pt x="708882" y="277419"/>
                    </a:cubicBezTo>
                    <a:cubicBezTo>
                      <a:pt x="649799" y="277419"/>
                      <a:pt x="545554" y="237351"/>
                      <a:pt x="540801" y="235653"/>
                    </a:cubicBezTo>
                    <a:cubicBezTo>
                      <a:pt x="532312" y="232597"/>
                      <a:pt x="527558" y="223429"/>
                      <a:pt x="530614" y="214940"/>
                    </a:cubicBezTo>
                    <a:cubicBezTo>
                      <a:pt x="533670" y="206451"/>
                      <a:pt x="542839" y="201697"/>
                      <a:pt x="551328" y="204753"/>
                    </a:cubicBezTo>
                    <a:cubicBezTo>
                      <a:pt x="583925" y="215959"/>
                      <a:pt x="675945" y="244482"/>
                      <a:pt x="709222" y="244482"/>
                    </a:cubicBezTo>
                    <a:cubicBezTo>
                      <a:pt x="742498" y="244482"/>
                      <a:pt x="829425" y="198981"/>
                      <a:pt x="870851" y="173514"/>
                    </a:cubicBezTo>
                    <a:cubicBezTo>
                      <a:pt x="864400" y="165025"/>
                      <a:pt x="852515" y="154838"/>
                      <a:pt x="831463" y="154838"/>
                    </a:cubicBezTo>
                    <a:cubicBezTo>
                      <a:pt x="790036" y="154838"/>
                      <a:pt x="713975" y="174533"/>
                      <a:pt x="713296" y="174533"/>
                    </a:cubicBezTo>
                    <a:cubicBezTo>
                      <a:pt x="709561" y="175551"/>
                      <a:pt x="705486" y="175212"/>
                      <a:pt x="701751" y="173175"/>
                    </a:cubicBezTo>
                    <a:lnTo>
                      <a:pt x="579510" y="112054"/>
                    </a:lnTo>
                    <a:cubicBezTo>
                      <a:pt x="577812" y="111035"/>
                      <a:pt x="576115" y="110017"/>
                      <a:pt x="574757" y="108319"/>
                    </a:cubicBezTo>
                    <a:cubicBezTo>
                      <a:pt x="574417" y="107640"/>
                      <a:pt x="521106" y="51273"/>
                      <a:pt x="442669" y="35993"/>
                    </a:cubicBezTo>
                    <a:cubicBezTo>
                      <a:pt x="429766" y="33616"/>
                      <a:pt x="416862" y="32258"/>
                      <a:pt x="403280" y="32258"/>
                    </a:cubicBezTo>
                    <a:cubicBezTo>
                      <a:pt x="290207" y="32258"/>
                      <a:pt x="173399" y="206451"/>
                      <a:pt x="172381" y="208489"/>
                    </a:cubicBezTo>
                    <a:cubicBezTo>
                      <a:pt x="171362" y="210186"/>
                      <a:pt x="170004" y="211545"/>
                      <a:pt x="168306" y="212903"/>
                    </a:cubicBezTo>
                    <a:lnTo>
                      <a:pt x="25692" y="314770"/>
                    </a:lnTo>
                    <a:cubicBezTo>
                      <a:pt x="22975" y="316807"/>
                      <a:pt x="19579" y="317826"/>
                      <a:pt x="16184" y="317826"/>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4" name="Freeform 13">
                <a:extLst>
                  <a:ext uri="{FF2B5EF4-FFF2-40B4-BE49-F238E27FC236}">
                    <a16:creationId xmlns:a16="http://schemas.microsoft.com/office/drawing/2014/main" id="{0A2651E2-B418-2CD5-D5EF-4F8FF5A6ECED}"/>
                  </a:ext>
                </a:extLst>
              </p:cNvPr>
              <p:cNvSpPr/>
              <p:nvPr/>
            </p:nvSpPr>
            <p:spPr>
              <a:xfrm>
                <a:off x="8173724" y="1450646"/>
                <a:ext cx="147992" cy="126655"/>
              </a:xfrm>
              <a:custGeom>
                <a:avLst/>
                <a:gdLst>
                  <a:gd name="connsiteX0" fmla="*/ 99585 w 147992"/>
                  <a:gd name="connsiteY0" fmla="*/ 125636 h 126655"/>
                  <a:gd name="connsiteX1" fmla="*/ 96530 w 147992"/>
                  <a:gd name="connsiteY1" fmla="*/ 125636 h 126655"/>
                  <a:gd name="connsiteX2" fmla="*/ 83626 w 147992"/>
                  <a:gd name="connsiteY2" fmla="*/ 106621 h 126655"/>
                  <a:gd name="connsiteX3" fmla="*/ 98227 w 147992"/>
                  <a:gd name="connsiteY3" fmla="*/ 33277 h 126655"/>
                  <a:gd name="connsiteX4" fmla="*/ 29976 w 147992"/>
                  <a:gd name="connsiteY4" fmla="*/ 86248 h 126655"/>
                  <a:gd name="connsiteX5" fmla="*/ 7226 w 147992"/>
                  <a:gd name="connsiteY5" fmla="*/ 91002 h 126655"/>
                  <a:gd name="connsiteX6" fmla="*/ 2811 w 147992"/>
                  <a:gd name="connsiteY6" fmla="*/ 68251 h 126655"/>
                  <a:gd name="connsiteX7" fmla="*/ 118261 w 147992"/>
                  <a:gd name="connsiteY7" fmla="*/ 0 h 126655"/>
                  <a:gd name="connsiteX8" fmla="*/ 130824 w 147992"/>
                  <a:gd name="connsiteY8" fmla="*/ 6112 h 126655"/>
                  <a:gd name="connsiteX9" fmla="*/ 134220 w 147992"/>
                  <a:gd name="connsiteY9" fmla="*/ 19694 h 126655"/>
                  <a:gd name="connsiteX10" fmla="*/ 115544 w 147992"/>
                  <a:gd name="connsiteY10" fmla="*/ 113412 h 126655"/>
                  <a:gd name="connsiteX11" fmla="*/ 99585 w 147992"/>
                  <a:gd name="connsiteY11" fmla="*/ 126655 h 126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7992" h="126655">
                    <a:moveTo>
                      <a:pt x="99585" y="125636"/>
                    </a:moveTo>
                    <a:cubicBezTo>
                      <a:pt x="98566" y="125636"/>
                      <a:pt x="97548" y="125636"/>
                      <a:pt x="96530" y="125636"/>
                    </a:cubicBezTo>
                    <a:cubicBezTo>
                      <a:pt x="87701" y="123939"/>
                      <a:pt x="81928" y="115450"/>
                      <a:pt x="83626" y="106621"/>
                    </a:cubicBezTo>
                    <a:lnTo>
                      <a:pt x="98227" y="33277"/>
                    </a:lnTo>
                    <a:cubicBezTo>
                      <a:pt x="68346" y="35993"/>
                      <a:pt x="55783" y="47199"/>
                      <a:pt x="29976" y="86248"/>
                    </a:cubicBezTo>
                    <a:cubicBezTo>
                      <a:pt x="24883" y="93718"/>
                      <a:pt x="15036" y="95755"/>
                      <a:pt x="7226" y="91002"/>
                    </a:cubicBezTo>
                    <a:cubicBezTo>
                      <a:pt x="-244" y="85908"/>
                      <a:pt x="-2282" y="76061"/>
                      <a:pt x="2811" y="68251"/>
                    </a:cubicBezTo>
                    <a:cubicBezTo>
                      <a:pt x="37446" y="15959"/>
                      <a:pt x="57819" y="0"/>
                      <a:pt x="118261" y="0"/>
                    </a:cubicBezTo>
                    <a:cubicBezTo>
                      <a:pt x="178702" y="0"/>
                      <a:pt x="127769" y="2037"/>
                      <a:pt x="130824" y="6112"/>
                    </a:cubicBezTo>
                    <a:cubicBezTo>
                      <a:pt x="133881" y="9847"/>
                      <a:pt x="135239" y="14941"/>
                      <a:pt x="134220" y="19694"/>
                    </a:cubicBezTo>
                    <a:lnTo>
                      <a:pt x="115544" y="113412"/>
                    </a:lnTo>
                    <a:cubicBezTo>
                      <a:pt x="113847" y="121222"/>
                      <a:pt x="107055" y="126655"/>
                      <a:pt x="99585" y="126655"/>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5" name="Freeform 14">
                <a:extLst>
                  <a:ext uri="{FF2B5EF4-FFF2-40B4-BE49-F238E27FC236}">
                    <a16:creationId xmlns:a16="http://schemas.microsoft.com/office/drawing/2014/main" id="{AD87B52C-C441-52B7-693A-CCE66EA99A5C}"/>
                  </a:ext>
                </a:extLst>
              </p:cNvPr>
              <p:cNvSpPr/>
              <p:nvPr/>
            </p:nvSpPr>
            <p:spPr>
              <a:xfrm>
                <a:off x="7666079" y="1388507"/>
                <a:ext cx="213901" cy="118505"/>
              </a:xfrm>
              <a:custGeom>
                <a:avLst/>
                <a:gdLst>
                  <a:gd name="connsiteX0" fmla="*/ 16399 w 213901"/>
                  <a:gd name="connsiteY0" fmla="*/ 118506 h 118505"/>
                  <a:gd name="connsiteX1" fmla="*/ 1459 w 213901"/>
                  <a:gd name="connsiteY1" fmla="*/ 108998 h 118505"/>
                  <a:gd name="connsiteX2" fmla="*/ 9268 w 213901"/>
                  <a:gd name="connsiteY2" fmla="*/ 87266 h 118505"/>
                  <a:gd name="connsiteX3" fmla="*/ 58165 w 213901"/>
                  <a:gd name="connsiteY3" fmla="*/ 50255 h 118505"/>
                  <a:gd name="connsiteX4" fmla="*/ 136602 w 213901"/>
                  <a:gd name="connsiteY4" fmla="*/ 0 h 118505"/>
                  <a:gd name="connsiteX5" fmla="*/ 155278 w 213901"/>
                  <a:gd name="connsiteY5" fmla="*/ 4754 h 118505"/>
                  <a:gd name="connsiteX6" fmla="*/ 188555 w 213901"/>
                  <a:gd name="connsiteY6" fmla="*/ 29881 h 118505"/>
                  <a:gd name="connsiteX7" fmla="*/ 201798 w 213901"/>
                  <a:gd name="connsiteY7" fmla="*/ 41087 h 118505"/>
                  <a:gd name="connsiteX8" fmla="*/ 213683 w 213901"/>
                  <a:gd name="connsiteY8" fmla="*/ 59762 h 118505"/>
                  <a:gd name="connsiteX9" fmla="*/ 194667 w 213901"/>
                  <a:gd name="connsiteY9" fmla="*/ 73005 h 118505"/>
                  <a:gd name="connsiteX10" fmla="*/ 166484 w 213901"/>
                  <a:gd name="connsiteY10" fmla="*/ 53990 h 118505"/>
                  <a:gd name="connsiteX11" fmla="*/ 141017 w 213901"/>
                  <a:gd name="connsiteY11" fmla="*/ 33956 h 118505"/>
                  <a:gd name="connsiteX12" fmla="*/ 141017 w 213901"/>
                  <a:gd name="connsiteY12" fmla="*/ 33956 h 118505"/>
                  <a:gd name="connsiteX13" fmla="*/ 136942 w 213901"/>
                  <a:gd name="connsiteY13" fmla="*/ 32598 h 118505"/>
                  <a:gd name="connsiteX14" fmla="*/ 78878 w 213901"/>
                  <a:gd name="connsiteY14" fmla="*/ 75382 h 118505"/>
                  <a:gd name="connsiteX15" fmla="*/ 22850 w 213901"/>
                  <a:gd name="connsiteY15" fmla="*/ 116808 h 118505"/>
                  <a:gd name="connsiteX16" fmla="*/ 16059 w 213901"/>
                  <a:gd name="connsiteY16" fmla="*/ 118166 h 118505"/>
                  <a:gd name="connsiteX17" fmla="*/ 200779 w 213901"/>
                  <a:gd name="connsiteY17" fmla="*/ 41426 h 118505"/>
                  <a:gd name="connsiteX18" fmla="*/ 200779 w 213901"/>
                  <a:gd name="connsiteY18" fmla="*/ 41426 h 118505"/>
                  <a:gd name="connsiteX19" fmla="*/ 200779 w 213901"/>
                  <a:gd name="connsiteY19" fmla="*/ 41426 h 1185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13901" h="118505">
                    <a:moveTo>
                      <a:pt x="16399" y="118506"/>
                    </a:moveTo>
                    <a:cubicBezTo>
                      <a:pt x="10287" y="118506"/>
                      <a:pt x="4515" y="115110"/>
                      <a:pt x="1459" y="108998"/>
                    </a:cubicBezTo>
                    <a:cubicBezTo>
                      <a:pt x="-2276" y="100849"/>
                      <a:pt x="1459" y="91001"/>
                      <a:pt x="9268" y="87266"/>
                    </a:cubicBezTo>
                    <a:cubicBezTo>
                      <a:pt x="19116" y="82852"/>
                      <a:pt x="39828" y="65535"/>
                      <a:pt x="58165" y="50255"/>
                    </a:cubicBezTo>
                    <a:cubicBezTo>
                      <a:pt x="100270" y="15280"/>
                      <a:pt x="120643" y="0"/>
                      <a:pt x="136602" y="0"/>
                    </a:cubicBezTo>
                    <a:cubicBezTo>
                      <a:pt x="152562" y="0"/>
                      <a:pt x="148827" y="1698"/>
                      <a:pt x="155278" y="4754"/>
                    </a:cubicBezTo>
                    <a:cubicBezTo>
                      <a:pt x="167503" y="10526"/>
                      <a:pt x="178708" y="20713"/>
                      <a:pt x="188555" y="29881"/>
                    </a:cubicBezTo>
                    <a:cubicBezTo>
                      <a:pt x="192969" y="33956"/>
                      <a:pt x="199082" y="39389"/>
                      <a:pt x="201798" y="41087"/>
                    </a:cubicBezTo>
                    <a:cubicBezTo>
                      <a:pt x="209947" y="43124"/>
                      <a:pt x="215041" y="51273"/>
                      <a:pt x="213683" y="59762"/>
                    </a:cubicBezTo>
                    <a:cubicBezTo>
                      <a:pt x="211985" y="68591"/>
                      <a:pt x="203835" y="74703"/>
                      <a:pt x="194667" y="73005"/>
                    </a:cubicBezTo>
                    <a:cubicBezTo>
                      <a:pt x="185499" y="71307"/>
                      <a:pt x="177689" y="64176"/>
                      <a:pt x="166484" y="53990"/>
                    </a:cubicBezTo>
                    <a:cubicBezTo>
                      <a:pt x="158674" y="46859"/>
                      <a:pt x="148487" y="37691"/>
                      <a:pt x="141017" y="33956"/>
                    </a:cubicBezTo>
                    <a:cubicBezTo>
                      <a:pt x="141017" y="33956"/>
                      <a:pt x="141017" y="33956"/>
                      <a:pt x="141017" y="33956"/>
                    </a:cubicBezTo>
                    <a:cubicBezTo>
                      <a:pt x="138980" y="32937"/>
                      <a:pt x="137621" y="32598"/>
                      <a:pt x="136942" y="32598"/>
                    </a:cubicBezTo>
                    <a:cubicBezTo>
                      <a:pt x="127435" y="34974"/>
                      <a:pt x="96874" y="60102"/>
                      <a:pt x="78878" y="75382"/>
                    </a:cubicBezTo>
                    <a:cubicBezTo>
                      <a:pt x="56127" y="94057"/>
                      <a:pt x="36433" y="110356"/>
                      <a:pt x="22850" y="116808"/>
                    </a:cubicBezTo>
                    <a:cubicBezTo>
                      <a:pt x="20474" y="117827"/>
                      <a:pt x="18437" y="118166"/>
                      <a:pt x="16059" y="118166"/>
                    </a:cubicBezTo>
                    <a:close/>
                    <a:moveTo>
                      <a:pt x="200779" y="41426"/>
                    </a:moveTo>
                    <a:cubicBezTo>
                      <a:pt x="200779" y="41426"/>
                      <a:pt x="200779" y="41426"/>
                      <a:pt x="200779" y="41426"/>
                    </a:cubicBezTo>
                    <a:cubicBezTo>
                      <a:pt x="200779" y="41426"/>
                      <a:pt x="200779" y="41426"/>
                      <a:pt x="200779" y="41426"/>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6" name="Freeform 15">
                <a:extLst>
                  <a:ext uri="{FF2B5EF4-FFF2-40B4-BE49-F238E27FC236}">
                    <a16:creationId xmlns:a16="http://schemas.microsoft.com/office/drawing/2014/main" id="{1B92BE38-9667-B990-00D0-430E5D131278}"/>
                  </a:ext>
                </a:extLst>
              </p:cNvPr>
              <p:cNvSpPr/>
              <p:nvPr/>
            </p:nvSpPr>
            <p:spPr>
              <a:xfrm>
                <a:off x="7798183" y="1307353"/>
                <a:ext cx="246010" cy="117486"/>
              </a:xfrm>
              <a:custGeom>
                <a:avLst/>
                <a:gdLst>
                  <a:gd name="connsiteX0" fmla="*/ 16383 w 246010"/>
                  <a:gd name="connsiteY0" fmla="*/ 117487 h 117486"/>
                  <a:gd name="connsiteX1" fmla="*/ 4838 w 246010"/>
                  <a:gd name="connsiteY1" fmla="*/ 112733 h 117486"/>
                  <a:gd name="connsiteX2" fmla="*/ 4838 w 246010"/>
                  <a:gd name="connsiteY2" fmla="*/ 89643 h 117486"/>
                  <a:gd name="connsiteX3" fmla="*/ 4838 w 246010"/>
                  <a:gd name="connsiteY3" fmla="*/ 89643 h 117486"/>
                  <a:gd name="connsiteX4" fmla="*/ 127079 w 246010"/>
                  <a:gd name="connsiteY4" fmla="*/ 0 h 117486"/>
                  <a:gd name="connsiteX5" fmla="*/ 209592 w 246010"/>
                  <a:gd name="connsiteY5" fmla="*/ 44822 h 117486"/>
                  <a:gd name="connsiteX6" fmla="*/ 234719 w 246010"/>
                  <a:gd name="connsiteY6" fmla="*/ 62818 h 117486"/>
                  <a:gd name="connsiteX7" fmla="*/ 245246 w 246010"/>
                  <a:gd name="connsiteY7" fmla="*/ 83192 h 117486"/>
                  <a:gd name="connsiteX8" fmla="*/ 224872 w 246010"/>
                  <a:gd name="connsiteY8" fmla="*/ 93718 h 117486"/>
                  <a:gd name="connsiteX9" fmla="*/ 189558 w 246010"/>
                  <a:gd name="connsiteY9" fmla="*/ 70288 h 117486"/>
                  <a:gd name="connsiteX10" fmla="*/ 127079 w 246010"/>
                  <a:gd name="connsiteY10" fmla="*/ 32258 h 117486"/>
                  <a:gd name="connsiteX11" fmla="*/ 28268 w 246010"/>
                  <a:gd name="connsiteY11" fmla="*/ 112054 h 117486"/>
                  <a:gd name="connsiteX12" fmla="*/ 27929 w 246010"/>
                  <a:gd name="connsiteY12" fmla="*/ 112394 h 117486"/>
                  <a:gd name="connsiteX13" fmla="*/ 16383 w 246010"/>
                  <a:gd name="connsiteY13" fmla="*/ 117147 h 1174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46010" h="117486">
                    <a:moveTo>
                      <a:pt x="16383" y="117487"/>
                    </a:moveTo>
                    <a:cubicBezTo>
                      <a:pt x="12309" y="117487"/>
                      <a:pt x="8234" y="115789"/>
                      <a:pt x="4838" y="112733"/>
                    </a:cubicBezTo>
                    <a:cubicBezTo>
                      <a:pt x="-1613" y="106282"/>
                      <a:pt x="-1613" y="96095"/>
                      <a:pt x="4838" y="89643"/>
                    </a:cubicBezTo>
                    <a:lnTo>
                      <a:pt x="4838" y="89643"/>
                    </a:lnTo>
                    <a:cubicBezTo>
                      <a:pt x="30645" y="62479"/>
                      <a:pt x="94481" y="0"/>
                      <a:pt x="127079" y="0"/>
                    </a:cubicBezTo>
                    <a:cubicBezTo>
                      <a:pt x="159677" y="0"/>
                      <a:pt x="176655" y="19355"/>
                      <a:pt x="209592" y="44822"/>
                    </a:cubicBezTo>
                    <a:cubicBezTo>
                      <a:pt x="218760" y="51952"/>
                      <a:pt x="230984" y="61460"/>
                      <a:pt x="234719" y="62818"/>
                    </a:cubicBezTo>
                    <a:cubicBezTo>
                      <a:pt x="243208" y="65535"/>
                      <a:pt x="247962" y="74703"/>
                      <a:pt x="245246" y="83192"/>
                    </a:cubicBezTo>
                    <a:cubicBezTo>
                      <a:pt x="242529" y="91681"/>
                      <a:pt x="233361" y="96434"/>
                      <a:pt x="224872" y="93718"/>
                    </a:cubicBezTo>
                    <a:cubicBezTo>
                      <a:pt x="216722" y="91001"/>
                      <a:pt x="207215" y="83871"/>
                      <a:pt x="189558" y="70288"/>
                    </a:cubicBezTo>
                    <a:cubicBezTo>
                      <a:pt x="172241" y="57046"/>
                      <a:pt x="140322" y="32258"/>
                      <a:pt x="127079" y="32258"/>
                    </a:cubicBezTo>
                    <a:cubicBezTo>
                      <a:pt x="116214" y="32258"/>
                      <a:pt x="73769" y="64516"/>
                      <a:pt x="28268" y="112054"/>
                    </a:cubicBezTo>
                    <a:cubicBezTo>
                      <a:pt x="28268" y="112054"/>
                      <a:pt x="28268" y="112054"/>
                      <a:pt x="27929" y="112394"/>
                    </a:cubicBezTo>
                    <a:cubicBezTo>
                      <a:pt x="24872" y="115450"/>
                      <a:pt x="20458" y="117147"/>
                      <a:pt x="16383" y="117147"/>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7" name="Freeform 16">
                <a:extLst>
                  <a:ext uri="{FF2B5EF4-FFF2-40B4-BE49-F238E27FC236}">
                    <a16:creationId xmlns:a16="http://schemas.microsoft.com/office/drawing/2014/main" id="{D9083721-59B5-FC49-BE99-87A8E087B76C}"/>
                  </a:ext>
                </a:extLst>
              </p:cNvPr>
              <p:cNvSpPr/>
              <p:nvPr/>
            </p:nvSpPr>
            <p:spPr>
              <a:xfrm>
                <a:off x="7970199" y="1368473"/>
                <a:ext cx="256590" cy="251839"/>
              </a:xfrm>
              <a:custGeom>
                <a:avLst/>
                <a:gdLst>
                  <a:gd name="connsiteX0" fmla="*/ 240292 w 256590"/>
                  <a:gd name="connsiteY0" fmla="*/ 249235 h 251839"/>
                  <a:gd name="connsiteX1" fmla="*/ 223993 w 256590"/>
                  <a:gd name="connsiteY1" fmla="*/ 232937 h 251839"/>
                  <a:gd name="connsiteX2" fmla="*/ 205657 w 256590"/>
                  <a:gd name="connsiteY2" fmla="*/ 167062 h 251839"/>
                  <a:gd name="connsiteX3" fmla="*/ 158798 w 256590"/>
                  <a:gd name="connsiteY3" fmla="*/ 111035 h 251839"/>
                  <a:gd name="connsiteX4" fmla="*/ 136727 w 256590"/>
                  <a:gd name="connsiteY4" fmla="*/ 85908 h 251839"/>
                  <a:gd name="connsiteX5" fmla="*/ 77304 w 256590"/>
                  <a:gd name="connsiteY5" fmla="*/ 32597 h 251839"/>
                  <a:gd name="connsiteX6" fmla="*/ 66098 w 256590"/>
                  <a:gd name="connsiteY6" fmla="*/ 34974 h 251839"/>
                  <a:gd name="connsiteX7" fmla="*/ 29426 w 256590"/>
                  <a:gd name="connsiteY7" fmla="*/ 66553 h 251839"/>
                  <a:gd name="connsiteX8" fmla="*/ 6676 w 256590"/>
                  <a:gd name="connsiteY8" fmla="*/ 69949 h 251839"/>
                  <a:gd name="connsiteX9" fmla="*/ 2941 w 256590"/>
                  <a:gd name="connsiteY9" fmla="*/ 47199 h 251839"/>
                  <a:gd name="connsiteX10" fmla="*/ 53535 w 256590"/>
                  <a:gd name="connsiteY10" fmla="*/ 4754 h 251839"/>
                  <a:gd name="connsiteX11" fmla="*/ 53875 w 256590"/>
                  <a:gd name="connsiteY11" fmla="*/ 4754 h 251839"/>
                  <a:gd name="connsiteX12" fmla="*/ 77304 w 256590"/>
                  <a:gd name="connsiteY12" fmla="*/ 0 h 251839"/>
                  <a:gd name="connsiteX13" fmla="*/ 164231 w 256590"/>
                  <a:gd name="connsiteY13" fmla="*/ 68251 h 251839"/>
                  <a:gd name="connsiteX14" fmla="*/ 165589 w 256590"/>
                  <a:gd name="connsiteY14" fmla="*/ 70628 h 251839"/>
                  <a:gd name="connsiteX15" fmla="*/ 181548 w 256590"/>
                  <a:gd name="connsiteY15" fmla="*/ 87606 h 251839"/>
                  <a:gd name="connsiteX16" fmla="*/ 233840 w 256590"/>
                  <a:gd name="connsiteY16" fmla="*/ 150764 h 251839"/>
                  <a:gd name="connsiteX17" fmla="*/ 256591 w 256590"/>
                  <a:gd name="connsiteY17" fmla="*/ 232937 h 251839"/>
                  <a:gd name="connsiteX18" fmla="*/ 240292 w 256590"/>
                  <a:gd name="connsiteY18" fmla="*/ 249235 h 251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56590" h="251839">
                    <a:moveTo>
                      <a:pt x="240292" y="249235"/>
                    </a:moveTo>
                    <a:cubicBezTo>
                      <a:pt x="231124" y="249235"/>
                      <a:pt x="223993" y="242105"/>
                      <a:pt x="223993" y="232937"/>
                    </a:cubicBezTo>
                    <a:cubicBezTo>
                      <a:pt x="223993" y="209847"/>
                      <a:pt x="217881" y="188455"/>
                      <a:pt x="205657" y="167062"/>
                    </a:cubicBezTo>
                    <a:cubicBezTo>
                      <a:pt x="191735" y="143293"/>
                      <a:pt x="172720" y="124618"/>
                      <a:pt x="158798" y="111035"/>
                    </a:cubicBezTo>
                    <a:cubicBezTo>
                      <a:pt x="148611" y="100849"/>
                      <a:pt x="140801" y="93378"/>
                      <a:pt x="136727" y="85908"/>
                    </a:cubicBezTo>
                    <a:cubicBezTo>
                      <a:pt x="120767" y="63158"/>
                      <a:pt x="91905" y="32597"/>
                      <a:pt x="77304" y="32597"/>
                    </a:cubicBezTo>
                    <a:cubicBezTo>
                      <a:pt x="62703" y="32597"/>
                      <a:pt x="70513" y="33277"/>
                      <a:pt x="66098" y="34974"/>
                    </a:cubicBezTo>
                    <a:cubicBezTo>
                      <a:pt x="49799" y="41766"/>
                      <a:pt x="34180" y="60102"/>
                      <a:pt x="29426" y="66553"/>
                    </a:cubicBezTo>
                    <a:cubicBezTo>
                      <a:pt x="23993" y="73684"/>
                      <a:pt x="13807" y="75382"/>
                      <a:pt x="6676" y="69949"/>
                    </a:cubicBezTo>
                    <a:cubicBezTo>
                      <a:pt x="-455" y="64516"/>
                      <a:pt x="-2152" y="54329"/>
                      <a:pt x="2941" y="47199"/>
                    </a:cubicBezTo>
                    <a:cubicBezTo>
                      <a:pt x="3959" y="45840"/>
                      <a:pt x="25351" y="16638"/>
                      <a:pt x="53535" y="4754"/>
                    </a:cubicBezTo>
                    <a:cubicBezTo>
                      <a:pt x="53535" y="4754"/>
                      <a:pt x="53535" y="4754"/>
                      <a:pt x="53875" y="4754"/>
                    </a:cubicBezTo>
                    <a:cubicBezTo>
                      <a:pt x="62024" y="1358"/>
                      <a:pt x="69834" y="0"/>
                      <a:pt x="77304" y="0"/>
                    </a:cubicBezTo>
                    <a:cubicBezTo>
                      <a:pt x="115334" y="0"/>
                      <a:pt x="156421" y="56706"/>
                      <a:pt x="164231" y="68251"/>
                    </a:cubicBezTo>
                    <a:cubicBezTo>
                      <a:pt x="164910" y="68930"/>
                      <a:pt x="165249" y="69949"/>
                      <a:pt x="165589" y="70628"/>
                    </a:cubicBezTo>
                    <a:cubicBezTo>
                      <a:pt x="166947" y="73344"/>
                      <a:pt x="175097" y="81494"/>
                      <a:pt x="181548" y="87606"/>
                    </a:cubicBezTo>
                    <a:cubicBezTo>
                      <a:pt x="196828" y="102546"/>
                      <a:pt x="217881" y="123259"/>
                      <a:pt x="233840" y="150764"/>
                    </a:cubicBezTo>
                    <a:cubicBezTo>
                      <a:pt x="248781" y="176910"/>
                      <a:pt x="256591" y="204414"/>
                      <a:pt x="256591" y="232937"/>
                    </a:cubicBezTo>
                    <a:cubicBezTo>
                      <a:pt x="256591" y="261460"/>
                      <a:pt x="249460" y="249235"/>
                      <a:pt x="240292" y="249235"/>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8" name="Freeform 17">
                <a:extLst>
                  <a:ext uri="{FF2B5EF4-FFF2-40B4-BE49-F238E27FC236}">
                    <a16:creationId xmlns:a16="http://schemas.microsoft.com/office/drawing/2014/main" id="{775244A4-646D-D686-F85C-DB323C1D2F49}"/>
                  </a:ext>
                </a:extLst>
              </p:cNvPr>
              <p:cNvSpPr/>
              <p:nvPr/>
            </p:nvSpPr>
            <p:spPr>
              <a:xfrm>
                <a:off x="7908964" y="940858"/>
                <a:ext cx="297298" cy="278549"/>
              </a:xfrm>
              <a:custGeom>
                <a:avLst/>
                <a:gdLst>
                  <a:gd name="connsiteX0" fmla="*/ 91681 w 297298"/>
                  <a:gd name="connsiteY0" fmla="*/ 278210 h 278549"/>
                  <a:gd name="connsiteX1" fmla="*/ 56027 w 297298"/>
                  <a:gd name="connsiteY1" fmla="*/ 277531 h 278549"/>
                  <a:gd name="connsiteX2" fmla="*/ 16299 w 297298"/>
                  <a:gd name="connsiteY2" fmla="*/ 276852 h 278549"/>
                  <a:gd name="connsiteX3" fmla="*/ 4754 w 297298"/>
                  <a:gd name="connsiteY3" fmla="*/ 272098 h 278549"/>
                  <a:gd name="connsiteX4" fmla="*/ 0 w 297298"/>
                  <a:gd name="connsiteY4" fmla="*/ 260553 h 278549"/>
                  <a:gd name="connsiteX5" fmla="*/ 206791 w 297298"/>
                  <a:gd name="connsiteY5" fmla="*/ 39501 h 278549"/>
                  <a:gd name="connsiteX6" fmla="*/ 267572 w 297298"/>
                  <a:gd name="connsiteY6" fmla="*/ 7243 h 278549"/>
                  <a:gd name="connsiteX7" fmla="*/ 287605 w 297298"/>
                  <a:gd name="connsiteY7" fmla="*/ 1470 h 278549"/>
                  <a:gd name="connsiteX8" fmla="*/ 296774 w 297298"/>
                  <a:gd name="connsiteY8" fmla="*/ 20486 h 278549"/>
                  <a:gd name="connsiteX9" fmla="*/ 284210 w 297298"/>
                  <a:gd name="connsiteY9" fmla="*/ 79569 h 278549"/>
                  <a:gd name="connsiteX10" fmla="*/ 217657 w 297298"/>
                  <a:gd name="connsiteY10" fmla="*/ 239500 h 278549"/>
                  <a:gd name="connsiteX11" fmla="*/ 91342 w 297298"/>
                  <a:gd name="connsiteY11" fmla="*/ 278550 h 278549"/>
                  <a:gd name="connsiteX12" fmla="*/ 33277 w 297298"/>
                  <a:gd name="connsiteY12" fmla="*/ 244254 h 278549"/>
                  <a:gd name="connsiteX13" fmla="*/ 56706 w 297298"/>
                  <a:gd name="connsiteY13" fmla="*/ 244933 h 278549"/>
                  <a:gd name="connsiteX14" fmla="*/ 195246 w 297298"/>
                  <a:gd name="connsiteY14" fmla="*/ 215731 h 278549"/>
                  <a:gd name="connsiteX15" fmla="*/ 252292 w 297298"/>
                  <a:gd name="connsiteY15" fmla="*/ 73117 h 278549"/>
                  <a:gd name="connsiteX16" fmla="*/ 256366 w 297298"/>
                  <a:gd name="connsiteY16" fmla="*/ 53083 h 278549"/>
                  <a:gd name="connsiteX17" fmla="*/ 220034 w 297298"/>
                  <a:gd name="connsiteY17" fmla="*/ 69382 h 278549"/>
                  <a:gd name="connsiteX18" fmla="*/ 33617 w 297298"/>
                  <a:gd name="connsiteY18" fmla="*/ 244594 h 278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97298" h="278549">
                    <a:moveTo>
                      <a:pt x="91681" y="278210"/>
                    </a:moveTo>
                    <a:cubicBezTo>
                      <a:pt x="80136" y="278210"/>
                      <a:pt x="68251" y="278210"/>
                      <a:pt x="56027" y="277531"/>
                    </a:cubicBezTo>
                    <a:cubicBezTo>
                      <a:pt x="43124" y="277531"/>
                      <a:pt x="29881" y="276852"/>
                      <a:pt x="16299" y="276852"/>
                    </a:cubicBezTo>
                    <a:cubicBezTo>
                      <a:pt x="2717" y="276852"/>
                      <a:pt x="7810" y="275154"/>
                      <a:pt x="4754" y="272098"/>
                    </a:cubicBezTo>
                    <a:cubicBezTo>
                      <a:pt x="1698" y="269042"/>
                      <a:pt x="0" y="264967"/>
                      <a:pt x="0" y="260553"/>
                    </a:cubicBezTo>
                    <a:cubicBezTo>
                      <a:pt x="0" y="129484"/>
                      <a:pt x="124618" y="75154"/>
                      <a:pt x="206791" y="39501"/>
                    </a:cubicBezTo>
                    <a:cubicBezTo>
                      <a:pt x="232597" y="28296"/>
                      <a:pt x="261800" y="15392"/>
                      <a:pt x="267572" y="7243"/>
                    </a:cubicBezTo>
                    <a:cubicBezTo>
                      <a:pt x="271986" y="791"/>
                      <a:pt x="280475" y="-1925"/>
                      <a:pt x="287605" y="1470"/>
                    </a:cubicBezTo>
                    <a:cubicBezTo>
                      <a:pt x="294736" y="4866"/>
                      <a:pt x="298811" y="12676"/>
                      <a:pt x="296774" y="20486"/>
                    </a:cubicBezTo>
                    <a:cubicBezTo>
                      <a:pt x="291681" y="40180"/>
                      <a:pt x="287945" y="60214"/>
                      <a:pt x="284210" y="79569"/>
                    </a:cubicBezTo>
                    <a:cubicBezTo>
                      <a:pt x="272325" y="140350"/>
                      <a:pt x="261460" y="197735"/>
                      <a:pt x="217657" y="239500"/>
                    </a:cubicBezTo>
                    <a:cubicBezTo>
                      <a:pt x="182682" y="273117"/>
                      <a:pt x="140238" y="278550"/>
                      <a:pt x="91342" y="278550"/>
                    </a:cubicBezTo>
                    <a:close/>
                    <a:moveTo>
                      <a:pt x="33277" y="244254"/>
                    </a:moveTo>
                    <a:cubicBezTo>
                      <a:pt x="41426" y="244254"/>
                      <a:pt x="49236" y="244254"/>
                      <a:pt x="56706" y="244933"/>
                    </a:cubicBezTo>
                    <a:cubicBezTo>
                      <a:pt x="115450" y="246631"/>
                      <a:pt x="161630" y="247650"/>
                      <a:pt x="195246" y="215731"/>
                    </a:cubicBezTo>
                    <a:cubicBezTo>
                      <a:pt x="231578" y="180757"/>
                      <a:pt x="241086" y="130842"/>
                      <a:pt x="252292" y="73117"/>
                    </a:cubicBezTo>
                    <a:cubicBezTo>
                      <a:pt x="253650" y="66666"/>
                      <a:pt x="255008" y="59874"/>
                      <a:pt x="256366" y="53083"/>
                    </a:cubicBezTo>
                    <a:cubicBezTo>
                      <a:pt x="245840" y="58177"/>
                      <a:pt x="233616" y="63610"/>
                      <a:pt x="220034" y="69382"/>
                    </a:cubicBezTo>
                    <a:cubicBezTo>
                      <a:pt x="144991" y="101980"/>
                      <a:pt x="43464" y="146122"/>
                      <a:pt x="33617" y="244594"/>
                    </a:cubicBezTo>
                    <a:close/>
                  </a:path>
                </a:pathLst>
              </a:custGeom>
              <a:grpFill/>
              <a:ln w="3393" cap="flat">
                <a:noFill/>
                <a:prstDash val="solid"/>
                <a:miter/>
              </a:ln>
            </p:spPr>
            <p:txBody>
              <a:bodyPr rtlCol="0" anchor="ctr"/>
              <a:lstStyle/>
              <a:p>
                <a:endParaRPr lang="de-DE" dirty="0">
                  <a:solidFill>
                    <a:schemeClr val="bg1"/>
                  </a:solidFill>
                </a:endParaRPr>
              </a:p>
            </p:txBody>
          </p:sp>
          <p:sp>
            <p:nvSpPr>
              <p:cNvPr id="19" name="Freeform 18">
                <a:extLst>
                  <a:ext uri="{FF2B5EF4-FFF2-40B4-BE49-F238E27FC236}">
                    <a16:creationId xmlns:a16="http://schemas.microsoft.com/office/drawing/2014/main" id="{4B70F1F3-1E74-60D2-2505-49E31E576B93}"/>
                  </a:ext>
                </a:extLst>
              </p:cNvPr>
              <p:cNvSpPr/>
              <p:nvPr/>
            </p:nvSpPr>
            <p:spPr>
              <a:xfrm>
                <a:off x="7909031" y="1103714"/>
                <a:ext cx="154675" cy="114335"/>
              </a:xfrm>
              <a:custGeom>
                <a:avLst/>
                <a:gdLst>
                  <a:gd name="connsiteX0" fmla="*/ 16231 w 154675"/>
                  <a:gd name="connsiteY0" fmla="*/ 113996 h 114335"/>
                  <a:gd name="connsiteX1" fmla="*/ 6384 w 154675"/>
                  <a:gd name="connsiteY1" fmla="*/ 110600 h 114335"/>
                  <a:gd name="connsiteX2" fmla="*/ 3328 w 154675"/>
                  <a:gd name="connsiteY2" fmla="*/ 87850 h 114335"/>
                  <a:gd name="connsiteX3" fmla="*/ 134058 w 154675"/>
                  <a:gd name="connsiteY3" fmla="*/ 583 h 114335"/>
                  <a:gd name="connsiteX4" fmla="*/ 154092 w 154675"/>
                  <a:gd name="connsiteY4" fmla="*/ 12128 h 114335"/>
                  <a:gd name="connsiteX5" fmla="*/ 142547 w 154675"/>
                  <a:gd name="connsiteY5" fmla="*/ 32162 h 114335"/>
                  <a:gd name="connsiteX6" fmla="*/ 142547 w 154675"/>
                  <a:gd name="connsiteY6" fmla="*/ 32162 h 114335"/>
                  <a:gd name="connsiteX7" fmla="*/ 28795 w 154675"/>
                  <a:gd name="connsiteY7" fmla="*/ 107884 h 114335"/>
                  <a:gd name="connsiteX8" fmla="*/ 15891 w 154675"/>
                  <a:gd name="connsiteY8" fmla="*/ 114335 h 1143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4675" h="114335">
                    <a:moveTo>
                      <a:pt x="16231" y="113996"/>
                    </a:moveTo>
                    <a:cubicBezTo>
                      <a:pt x="12836" y="113996"/>
                      <a:pt x="9100" y="112977"/>
                      <a:pt x="6384" y="110600"/>
                    </a:cubicBezTo>
                    <a:cubicBezTo>
                      <a:pt x="-747" y="105167"/>
                      <a:pt x="-2105" y="94980"/>
                      <a:pt x="3328" y="87850"/>
                    </a:cubicBezTo>
                    <a:cubicBezTo>
                      <a:pt x="53243" y="22994"/>
                      <a:pt x="131002" y="1602"/>
                      <a:pt x="134058" y="583"/>
                    </a:cubicBezTo>
                    <a:cubicBezTo>
                      <a:pt x="142886" y="-1794"/>
                      <a:pt x="151714" y="3300"/>
                      <a:pt x="154092" y="12128"/>
                    </a:cubicBezTo>
                    <a:cubicBezTo>
                      <a:pt x="156469" y="20957"/>
                      <a:pt x="151375" y="29785"/>
                      <a:pt x="142547" y="32162"/>
                    </a:cubicBezTo>
                    <a:lnTo>
                      <a:pt x="142547" y="32162"/>
                    </a:lnTo>
                    <a:cubicBezTo>
                      <a:pt x="141868" y="32162"/>
                      <a:pt x="71918" y="52196"/>
                      <a:pt x="28795" y="107884"/>
                    </a:cubicBezTo>
                    <a:cubicBezTo>
                      <a:pt x="25739" y="111958"/>
                      <a:pt x="20646" y="114335"/>
                      <a:pt x="15891" y="114335"/>
                    </a:cubicBezTo>
                    <a:close/>
                  </a:path>
                </a:pathLst>
              </a:custGeom>
              <a:grpFill/>
              <a:ln w="3393" cap="flat">
                <a:noFill/>
                <a:prstDash val="solid"/>
                <a:miter/>
              </a:ln>
            </p:spPr>
            <p:txBody>
              <a:bodyPr rtlCol="0" anchor="ctr"/>
              <a:lstStyle/>
              <a:p>
                <a:endParaRPr lang="de-DE" dirty="0">
                  <a:solidFill>
                    <a:schemeClr val="bg1"/>
                  </a:solidFill>
                </a:endParaRPr>
              </a:p>
            </p:txBody>
          </p:sp>
          <p:sp>
            <p:nvSpPr>
              <p:cNvPr id="20" name="Freeform 19">
                <a:extLst>
                  <a:ext uri="{FF2B5EF4-FFF2-40B4-BE49-F238E27FC236}">
                    <a16:creationId xmlns:a16="http://schemas.microsoft.com/office/drawing/2014/main" id="{6C174518-EB65-FA81-B1B3-2CC16AE4725C}"/>
                  </a:ext>
                </a:extLst>
              </p:cNvPr>
              <p:cNvSpPr/>
              <p:nvPr/>
            </p:nvSpPr>
            <p:spPr>
              <a:xfrm>
                <a:off x="7908964" y="1185112"/>
                <a:ext cx="32597" cy="154838"/>
              </a:xfrm>
              <a:custGeom>
                <a:avLst/>
                <a:gdLst>
                  <a:gd name="connsiteX0" fmla="*/ 16299 w 32597"/>
                  <a:gd name="connsiteY0" fmla="*/ 154838 h 154838"/>
                  <a:gd name="connsiteX1" fmla="*/ 0 w 32597"/>
                  <a:gd name="connsiteY1" fmla="*/ 138540 h 154838"/>
                  <a:gd name="connsiteX2" fmla="*/ 0 w 32597"/>
                  <a:gd name="connsiteY2" fmla="*/ 16299 h 154838"/>
                  <a:gd name="connsiteX3" fmla="*/ 16299 w 32597"/>
                  <a:gd name="connsiteY3" fmla="*/ 0 h 154838"/>
                  <a:gd name="connsiteX4" fmla="*/ 32598 w 32597"/>
                  <a:gd name="connsiteY4" fmla="*/ 16299 h 154838"/>
                  <a:gd name="connsiteX5" fmla="*/ 32598 w 32597"/>
                  <a:gd name="connsiteY5" fmla="*/ 138540 h 154838"/>
                  <a:gd name="connsiteX6" fmla="*/ 16299 w 32597"/>
                  <a:gd name="connsiteY6" fmla="*/ 154838 h 1548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97" h="154838">
                    <a:moveTo>
                      <a:pt x="16299" y="154838"/>
                    </a:moveTo>
                    <a:cubicBezTo>
                      <a:pt x="7131" y="154838"/>
                      <a:pt x="0" y="147708"/>
                      <a:pt x="0" y="138540"/>
                    </a:cubicBezTo>
                    <a:lnTo>
                      <a:pt x="0" y="16299"/>
                    </a:lnTo>
                    <a:cubicBezTo>
                      <a:pt x="0" y="7131"/>
                      <a:pt x="7131" y="0"/>
                      <a:pt x="16299" y="0"/>
                    </a:cubicBezTo>
                    <a:cubicBezTo>
                      <a:pt x="25467" y="0"/>
                      <a:pt x="32598" y="7131"/>
                      <a:pt x="32598" y="16299"/>
                    </a:cubicBezTo>
                    <a:lnTo>
                      <a:pt x="32598" y="138540"/>
                    </a:lnTo>
                    <a:cubicBezTo>
                      <a:pt x="32598" y="147708"/>
                      <a:pt x="25467" y="154838"/>
                      <a:pt x="16299" y="154838"/>
                    </a:cubicBezTo>
                    <a:close/>
                  </a:path>
                </a:pathLst>
              </a:custGeom>
              <a:grpFill/>
              <a:ln w="3393" cap="flat">
                <a:noFill/>
                <a:prstDash val="solid"/>
                <a:miter/>
              </a:ln>
            </p:spPr>
            <p:txBody>
              <a:bodyPr rtlCol="0" anchor="ctr"/>
              <a:lstStyle/>
              <a:p>
                <a:endParaRPr lang="de-DE" dirty="0">
                  <a:solidFill>
                    <a:schemeClr val="bg1"/>
                  </a:solidFill>
                </a:endParaRPr>
              </a:p>
            </p:txBody>
          </p:sp>
          <p:sp>
            <p:nvSpPr>
              <p:cNvPr id="21" name="Freeform 20">
                <a:extLst>
                  <a:ext uri="{FF2B5EF4-FFF2-40B4-BE49-F238E27FC236}">
                    <a16:creationId xmlns:a16="http://schemas.microsoft.com/office/drawing/2014/main" id="{ABCFBBD6-80B9-27BE-7327-AD2C6E8CC53D}"/>
                  </a:ext>
                </a:extLst>
              </p:cNvPr>
              <p:cNvSpPr/>
              <p:nvPr/>
            </p:nvSpPr>
            <p:spPr>
              <a:xfrm>
                <a:off x="7685024" y="1042498"/>
                <a:ext cx="256537" cy="191350"/>
              </a:xfrm>
              <a:custGeom>
                <a:avLst/>
                <a:gdLst>
                  <a:gd name="connsiteX0" fmla="*/ 213414 w 256537"/>
                  <a:gd name="connsiteY0" fmla="*/ 175891 h 191350"/>
                  <a:gd name="connsiteX1" fmla="*/ 113923 w 256537"/>
                  <a:gd name="connsiteY1" fmla="*/ 160271 h 191350"/>
                  <a:gd name="connsiteX2" fmla="*/ 171 w 256537"/>
                  <a:gd name="connsiteY2" fmla="*/ 18676 h 191350"/>
                  <a:gd name="connsiteX3" fmla="*/ 3906 w 256537"/>
                  <a:gd name="connsiteY3" fmla="*/ 5772 h 191350"/>
                  <a:gd name="connsiteX4" fmla="*/ 16130 w 256537"/>
                  <a:gd name="connsiteY4" fmla="*/ 0 h 191350"/>
                  <a:gd name="connsiteX5" fmla="*/ 155349 w 256537"/>
                  <a:gd name="connsiteY5" fmla="*/ 24109 h 191350"/>
                  <a:gd name="connsiteX6" fmla="*/ 256538 w 256537"/>
                  <a:gd name="connsiteY6" fmla="*/ 158913 h 191350"/>
                  <a:gd name="connsiteX7" fmla="*/ 240239 w 256537"/>
                  <a:gd name="connsiteY7" fmla="*/ 175212 h 191350"/>
                  <a:gd name="connsiteX8" fmla="*/ 234805 w 256537"/>
                  <a:gd name="connsiteY8" fmla="*/ 175212 h 191350"/>
                  <a:gd name="connsiteX9" fmla="*/ 213414 w 256537"/>
                  <a:gd name="connsiteY9" fmla="*/ 175891 h 191350"/>
                  <a:gd name="connsiteX10" fmla="*/ 36164 w 256537"/>
                  <a:gd name="connsiteY10" fmla="*/ 33277 h 191350"/>
                  <a:gd name="connsiteX11" fmla="*/ 222921 w 256537"/>
                  <a:gd name="connsiteY11" fmla="*/ 143293 h 191350"/>
                  <a:gd name="connsiteX12" fmla="*/ 36164 w 256537"/>
                  <a:gd name="connsiteY12" fmla="*/ 33277 h 191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56537" h="191350">
                    <a:moveTo>
                      <a:pt x="213414" y="175891"/>
                    </a:moveTo>
                    <a:cubicBezTo>
                      <a:pt x="188286" y="175891"/>
                      <a:pt x="150935" y="173514"/>
                      <a:pt x="113923" y="160271"/>
                    </a:cubicBezTo>
                    <a:cubicBezTo>
                      <a:pt x="49746" y="136842"/>
                      <a:pt x="10358" y="87946"/>
                      <a:pt x="171" y="18676"/>
                    </a:cubicBezTo>
                    <a:cubicBezTo>
                      <a:pt x="-508" y="13922"/>
                      <a:pt x="850" y="9168"/>
                      <a:pt x="3906" y="5772"/>
                    </a:cubicBezTo>
                    <a:cubicBezTo>
                      <a:pt x="6962" y="2037"/>
                      <a:pt x="11377" y="0"/>
                      <a:pt x="16130" y="0"/>
                    </a:cubicBezTo>
                    <a:cubicBezTo>
                      <a:pt x="39560" y="0"/>
                      <a:pt x="100341" y="2377"/>
                      <a:pt x="155349" y="24109"/>
                    </a:cubicBezTo>
                    <a:cubicBezTo>
                      <a:pt x="221563" y="50594"/>
                      <a:pt x="256538" y="97114"/>
                      <a:pt x="256538" y="158913"/>
                    </a:cubicBezTo>
                    <a:cubicBezTo>
                      <a:pt x="256538" y="220713"/>
                      <a:pt x="249407" y="175212"/>
                      <a:pt x="240239" y="175212"/>
                    </a:cubicBezTo>
                    <a:cubicBezTo>
                      <a:pt x="231071" y="175212"/>
                      <a:pt x="237183" y="175212"/>
                      <a:pt x="234805" y="175212"/>
                    </a:cubicBezTo>
                    <a:cubicBezTo>
                      <a:pt x="229712" y="175212"/>
                      <a:pt x="222242" y="175891"/>
                      <a:pt x="213414" y="175891"/>
                    </a:cubicBezTo>
                    <a:close/>
                    <a:moveTo>
                      <a:pt x="36164" y="33277"/>
                    </a:moveTo>
                    <a:cubicBezTo>
                      <a:pt x="55519" y="108319"/>
                      <a:pt x="117998" y="145331"/>
                      <a:pt x="222921" y="143293"/>
                    </a:cubicBezTo>
                    <a:cubicBezTo>
                      <a:pt x="210357" y="52631"/>
                      <a:pt x="90154" y="35993"/>
                      <a:pt x="36164" y="33277"/>
                    </a:cubicBezTo>
                    <a:close/>
                  </a:path>
                </a:pathLst>
              </a:custGeom>
              <a:grpFill/>
              <a:ln w="3393" cap="flat">
                <a:noFill/>
                <a:prstDash val="solid"/>
                <a:miter/>
              </a:ln>
            </p:spPr>
            <p:txBody>
              <a:bodyPr rtlCol="0" anchor="ctr"/>
              <a:lstStyle/>
              <a:p>
                <a:endParaRPr lang="de-DE" dirty="0">
                  <a:solidFill>
                    <a:schemeClr val="bg1"/>
                  </a:solidFill>
                </a:endParaRPr>
              </a:p>
            </p:txBody>
          </p:sp>
        </p:grpSp>
      </p:grpSp>
      <p:cxnSp>
        <p:nvCxnSpPr>
          <p:cNvPr id="24" name="Straight Connector 23">
            <a:extLst>
              <a:ext uri="{FF2B5EF4-FFF2-40B4-BE49-F238E27FC236}">
                <a16:creationId xmlns:a16="http://schemas.microsoft.com/office/drawing/2014/main" id="{0DA82576-213F-DFDC-303A-62DE004EE3BC}"/>
              </a:ext>
            </a:extLst>
          </p:cNvPr>
          <p:cNvCxnSpPr>
            <a:cxnSpLocks/>
          </p:cNvCxnSpPr>
          <p:nvPr/>
        </p:nvCxnSpPr>
        <p:spPr>
          <a:xfrm>
            <a:off x="1569720" y="1264920"/>
            <a:ext cx="5669280" cy="0"/>
          </a:xfrm>
          <a:prstGeom prst="line">
            <a:avLst/>
          </a:prstGeom>
          <a:ln w="19050">
            <a:solidFill>
              <a:srgbClr val="1E2879"/>
            </a:solidFill>
            <a:prstDash val="sysDot"/>
          </a:ln>
        </p:spPr>
        <p:style>
          <a:lnRef idx="1">
            <a:schemeClr val="accent1"/>
          </a:lnRef>
          <a:fillRef idx="0">
            <a:schemeClr val="accent1"/>
          </a:fillRef>
          <a:effectRef idx="0">
            <a:schemeClr val="accent1"/>
          </a:effectRef>
          <a:fontRef idx="minor">
            <a:schemeClr val="tx1"/>
          </a:fontRef>
        </p:style>
      </p:cxnSp>
      <p:sp>
        <p:nvSpPr>
          <p:cNvPr id="25" name="Rounded Rectangle 24">
            <a:extLst>
              <a:ext uri="{FF2B5EF4-FFF2-40B4-BE49-F238E27FC236}">
                <a16:creationId xmlns:a16="http://schemas.microsoft.com/office/drawing/2014/main" id="{B6EBD181-7627-51C9-117E-CF8CE0BAF653}"/>
              </a:ext>
            </a:extLst>
          </p:cNvPr>
          <p:cNvSpPr/>
          <p:nvPr/>
        </p:nvSpPr>
        <p:spPr>
          <a:xfrm>
            <a:off x="1668175" y="1731356"/>
            <a:ext cx="5420016" cy="5470104"/>
          </a:xfrm>
          <a:prstGeom prst="roundRect">
            <a:avLst>
              <a:gd name="adj" fmla="val 991"/>
            </a:avLst>
          </a:prstGeom>
          <a:solidFill>
            <a:srgbClr val="4763AE">
              <a:alpha val="8000"/>
            </a:srgbClr>
          </a:solidFill>
          <a:ln w="19050">
            <a:solidFill>
              <a:srgbClr val="4763AE"/>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81" name="Text Placeholder 7">
            <a:extLst>
              <a:ext uri="{FF2B5EF4-FFF2-40B4-BE49-F238E27FC236}">
                <a16:creationId xmlns:a16="http://schemas.microsoft.com/office/drawing/2014/main" id="{3CCF7E3C-1C8E-C54A-0BFE-D8B4EB9DE041}"/>
              </a:ext>
            </a:extLst>
          </p:cNvPr>
          <p:cNvSpPr txBox="1">
            <a:spLocks/>
          </p:cNvSpPr>
          <p:nvPr/>
        </p:nvSpPr>
        <p:spPr>
          <a:xfrm>
            <a:off x="1668176" y="2068587"/>
            <a:ext cx="5245268" cy="1614955"/>
          </a:xfrm>
          <a:prstGeom prst="rect">
            <a:avLst/>
          </a:prstGeom>
          <a:ln>
            <a:noFill/>
          </a:ln>
        </p:spPr>
        <p:txBody>
          <a:bodyPr numCol="1" spcCol="288000" anchor="t">
            <a:noAutofit/>
          </a:bodyPr>
          <a:lstStyle>
            <a:lvl1pPr marL="171450" indent="-171450" algn="l" defTabSz="755934" rtl="0" eaLnBrk="1" latinLnBrk="0" hangingPunct="1">
              <a:lnSpc>
                <a:spcPts val="1220"/>
              </a:lnSpc>
              <a:spcBef>
                <a:spcPts val="0"/>
              </a:spcBef>
              <a:buClr>
                <a:srgbClr val="4763AE"/>
              </a:buClr>
              <a:buFont typeface="Arial" panose="020B0604020202020204" pitchFamily="34" charset="0"/>
              <a:buChar char="•"/>
              <a:defRPr sz="1100" b="0" i="0" kern="120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77967"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2pPr>
            <a:lvl3pPr marL="755934"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3pPr>
            <a:lvl4pPr marL="1133901"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4pPr>
            <a:lvl5pPr marL="1511869"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lnSpc>
                <a:spcPts val="1165"/>
              </a:lnSpc>
              <a:buNone/>
            </a:pPr>
            <a:r>
              <a:rPr lang="de-DE" b="1" dirty="0" sz="1050"/>
              <a:t>Grundlagen des Investierens für Einsteigerinnen</a:t>
            </a:r>
            <a:endParaRPr lang="de-DE" b="1" dirty="0" sz="1050"/>
          </a:p>
          <a:p>
            <a:pPr marL="0" indent="0">
              <a:lnSpc>
                <a:spcPts val="1281"/>
              </a:lnSpc>
              <a:buNone/>
            </a:pPr>
            <a:endParaRPr lang="de-DE" b="1" dirty="0" sz="1075"/>
          </a:p>
          <a:p>
            <a:pPr lvl="0">
              <a:lnSpc>
                <a:spcPts val="1165"/>
              </a:lnSpc>
            </a:pPr>
            <a:r>
              <a:rPr lang="de-DE" dirty="0" sz="1050"/>
              <a:t>ESMA (EU-Wertpapieraufsicht) – </a:t>
            </a:r>
            <a:r>
              <a:rPr lang="de-DE" i="1" dirty="0" sz="1050"/>
              <a:t>Get ready to invest</a:t>
            </a:r>
            <a:r>
              <a:rPr lang="de-DE" dirty="0" sz="1050"/>
              <a:t> (grundlegende Dos und Don’ts vor dem Investieren): </a:t>
            </a:r>
            <a:r>
              <a:rPr lang="de-DE" u="sng" dirty="0" sz="1050">
                <a:hlinkClick r:id="rId2"/>
              </a:rPr>
              <a:t>https://www.esma.europa.eu/investor-corner/get-ready-invest</a:t>
            </a:r>
            <a:endParaRPr lang="de-DE" dirty="0" sz="1050"/>
          </a:p>
          <a:p>
            <a:pPr lvl="0">
              <a:lnSpc>
                <a:spcPts val="1165"/>
              </a:lnSpc>
            </a:pPr>
            <a:r>
              <a:rPr lang="de-DE" dirty="0" sz="1050"/>
              <a:t>ESMA – </a:t>
            </a:r>
            <a:r>
              <a:rPr lang="de-DE" i="1" dirty="0" sz="1050"/>
              <a:t>Guide to investing</a:t>
            </a:r>
            <a:r>
              <a:rPr lang="de-DE" dirty="0" sz="1050"/>
              <a:t> (Überblick in verständlicher Sprache)</a:t>
            </a:r>
            <a:br>
              <a:rPr lang="de-DE" dirty="0" sz="1050"/>
            </a:br>
            <a:r>
              <a:rPr lang="de-DE" u="sng" dirty="0" sz="1050">
                <a:hlinkClick r:id="rId3"/>
              </a:rPr>
              <a:t>https://www.esma.europa.eu/document/guide-investing</a:t>
            </a:r>
            <a:endParaRPr lang="de-DE" dirty="0" sz="1050"/>
          </a:p>
          <a:p>
            <a:pPr marL="0" indent="0">
              <a:lnSpc>
                <a:spcPts val="1464"/>
              </a:lnSpc>
              <a:buNone/>
            </a:pPr>
            <a:endParaRPr lang="de-DE" b="1" dirty="0" sz="1225"/>
          </a:p>
          <a:p>
            <a:pPr marL="0" indent="0">
              <a:lnSpc>
                <a:spcPts val="1165"/>
              </a:lnSpc>
              <a:buNone/>
            </a:pPr>
            <a:r>
              <a:rPr lang="de-DE" b="1" dirty="0" sz="1050"/>
              <a:t>Risiken prüfen und schlechte Angebote meiden </a:t>
            </a:r>
            <a:br>
              <a:rPr lang="de-DE" b="1" dirty="0" sz="1050"/>
            </a:br>
            <a:endParaRPr lang="de-DE" dirty="0" sz="1050"/>
          </a:p>
          <a:p>
            <a:pPr lvl="0">
              <a:lnSpc>
                <a:spcPts val="1165"/>
              </a:lnSpc>
            </a:pPr>
            <a:r>
              <a:rPr lang="de-DE" dirty="0" sz="1050"/>
              <a:t>FCA (britische Finanzaufsicht) – </a:t>
            </a:r>
            <a:r>
              <a:rPr lang="de-DE" i="1" dirty="0" sz="1050"/>
              <a:t>5 smart investment checks</a:t>
            </a:r>
            <a:r>
              <a:rPr lang="de-DE" dirty="0" sz="1050"/>
              <a:t> (einfache Fragen vor dem Investieren):</a:t>
            </a:r>
            <a:br>
              <a:rPr lang="de-DE" dirty="0" sz="1050"/>
            </a:br>
            <a:r>
              <a:rPr lang="de-DE" u="sng" dirty="0" sz="1050">
                <a:hlinkClick r:id="rId4"/>
              </a:rPr>
              <a:t>https://www.fca.org.uk/investsmart/5-smart-investment-checks</a:t>
            </a:r>
            <a:endParaRPr lang="de-DE" dirty="0" sz="1050"/>
          </a:p>
          <a:p>
            <a:pPr lvl="0">
              <a:lnSpc>
                <a:spcPts val="1165"/>
              </a:lnSpc>
            </a:pPr>
            <a:r>
              <a:rPr lang="de-DE" dirty="0" sz="1050"/>
              <a:t>FCA – </a:t>
            </a:r>
            <a:r>
              <a:rPr lang="de-DE" i="1" dirty="0" sz="1050"/>
              <a:t>Should you invest?</a:t>
            </a:r>
            <a:r>
              <a:rPr lang="de-DE" dirty="0" sz="1050"/>
              <a:t> (Einstiegsleitfaden: Notgroschen, Anlagehorizont, Risiko):</a:t>
            </a:r>
            <a:br>
              <a:rPr lang="de-DE" dirty="0" sz="1050"/>
            </a:br>
            <a:r>
              <a:rPr lang="de-DE" u="sng" dirty="0" sz="1050">
                <a:hlinkClick r:id="rId5"/>
              </a:rPr>
              <a:t>https://www.fca.org.uk/investsmart/should-you-invest</a:t>
            </a:r>
            <a:endParaRPr lang="de-DE" dirty="0" sz="1050"/>
          </a:p>
          <a:p>
            <a:pPr lvl="0">
              <a:lnSpc>
                <a:spcPts val="1165"/>
              </a:lnSpc>
            </a:pPr>
            <a:r>
              <a:rPr lang="de-DE" dirty="0" sz="1050"/>
              <a:t>BaFin (Deutschland) – </a:t>
            </a:r>
            <a:r>
              <a:rPr lang="de-DE" i="1" dirty="0" sz="1050"/>
              <a:t>How to recognise dubious investment offers / scammers</a:t>
            </a:r>
            <a:r>
              <a:rPr lang="de-DE" dirty="0" sz="1050"/>
              <a:t> (sehr praktische Warnsignale):</a:t>
            </a:r>
            <a:br>
              <a:rPr lang="de-DE" dirty="0" sz="1050"/>
            </a:br>
            <a:r>
              <a:rPr lang="de-DE" u="sng" dirty="0" sz="1050">
                <a:hlinkClick r:id="rId6"/>
              </a:rPr>
              <a:t>https://www.bafin.de/EN/Verbraucher/Finanzbetrug/Anlagebetrug/UnserioeseAnbieter/unserioese_anbieter_erkennen_artikel_en.html</a:t>
            </a:r>
            <a:endParaRPr lang="de-DE" dirty="0" sz="1050"/>
          </a:p>
          <a:p>
            <a:pPr marL="0" indent="0">
              <a:lnSpc>
                <a:spcPts val="671"/>
              </a:lnSpc>
              <a:buNone/>
            </a:pPr>
            <a:endParaRPr lang="de-DE" b="1" dirty="0" sz="550"/>
          </a:p>
          <a:p>
            <a:pPr marL="0" indent="0">
              <a:lnSpc>
                <a:spcPts val="1165"/>
              </a:lnSpc>
              <a:buNone/>
            </a:pPr>
            <a:r>
              <a:rPr lang="de-DE" b="1" dirty="0" sz="1050"/>
              <a:t>Kosten- und Risikoinformationen vor dem Produktkauf verstehen (EU-Verbrauchertransparenz) </a:t>
            </a:r>
            <a:br>
              <a:rPr lang="de-DE" b="1" dirty="0" sz="1050"/>
            </a:br>
            <a:endParaRPr lang="de-DE" dirty="0" sz="1050"/>
          </a:p>
          <a:p>
            <a:pPr lvl="0">
              <a:lnSpc>
                <a:spcPts val="1165"/>
              </a:lnSpc>
            </a:pPr>
            <a:r>
              <a:rPr lang="de-DE" dirty="0" sz="1050"/>
              <a:t>EIOPA – PRIIPs / Basisinformationsblätter (KIDs): was sie sind und warum sie wichtig sind (Risiken + Kosten):</a:t>
            </a:r>
            <a:br>
              <a:rPr lang="de-DE" dirty="0" sz="1050"/>
            </a:br>
            <a:r>
              <a:rPr lang="de-DE" u="sng" dirty="0" sz="1050">
                <a:hlinkClick r:id="rId7"/>
              </a:rPr>
              <a:t>https://www.eiopa.europa.eu/browse/regulation-and-policy/packaged-retail-and-insurance-based-investment-products-priips_en</a:t>
            </a:r>
            <a:endParaRPr lang="de-DE" dirty="0" sz="1050"/>
          </a:p>
          <a:p>
            <a:pPr marL="0" indent="0">
              <a:lnSpc>
                <a:spcPts val="1440"/>
              </a:lnSpc>
              <a:buNone/>
            </a:pPr>
            <a:endParaRPr lang="de-DE" b="1" dirty="0" sz="1200"/>
          </a:p>
          <a:p>
            <a:pPr marL="0" indent="0">
              <a:lnSpc>
                <a:spcPts val="1165"/>
              </a:lnSpc>
              <a:buNone/>
            </a:pPr>
            <a:r>
              <a:rPr lang="de-DE" b="1" dirty="0" sz="1050"/>
              <a:t>Online-Betrug und Anlagebetrug </a:t>
            </a:r>
          </a:p>
          <a:p>
            <a:pPr marL="0" indent="0">
              <a:lnSpc>
                <a:spcPts val="1281"/>
              </a:lnSpc>
              <a:buNone/>
            </a:pPr>
            <a:endParaRPr lang="de-DE" dirty="0" sz="1075"/>
          </a:p>
          <a:p>
            <a:pPr lvl="0">
              <a:lnSpc>
                <a:spcPts val="1165"/>
              </a:lnSpc>
            </a:pPr>
            <a:r>
              <a:rPr lang="de-DE" dirty="0" sz="1050"/>
              <a:t>Europäische Aufsichtsbehörden (EBA/ESMA/EIOPA) – Tipps, wie Sie Online-Betrugsmaschen erkennen und darauf reagieren:</a:t>
            </a:r>
            <a:br>
              <a:rPr lang="de-DE" dirty="0" sz="1050"/>
            </a:br>
            <a:r>
              <a:rPr lang="de-DE" u="sng" dirty="0" sz="1050">
                <a:hlinkClick r:id="rId8"/>
              </a:rPr>
              <a:t>https://www.eba.europa.eu/publications-and-media/press-releases/esas-publish-key-tips-help-consumers-detect-prevent-and-act-online-frauds-and-scams</a:t>
            </a:r>
            <a:endParaRPr lang="de-DE" dirty="0" sz="1050"/>
          </a:p>
          <a:p>
            <a:pPr marL="0" indent="0">
              <a:lnSpc>
                <a:spcPts val="1464"/>
              </a:lnSpc>
              <a:buNone/>
            </a:pPr>
            <a:r>
              <a:rPr lang="de-DE" dirty="0" sz="1225"/>
              <a:t> </a:t>
            </a:r>
            <a:endParaRPr lang="de-DE" dirty="0" sz="1225"/>
          </a:p>
          <a:p>
            <a:pPr>
              <a:lnSpc>
                <a:spcPts val="1220"/>
              </a:lnSpc>
            </a:pPr>
            <a:endParaRPr lang="de-DE" dirty="0" sz="1025"/>
          </a:p>
        </p:txBody>
      </p:sp>
      <p:grpSp>
        <p:nvGrpSpPr>
          <p:cNvPr id="130" name="Group 129">
            <a:extLst>
              <a:ext uri="{FF2B5EF4-FFF2-40B4-BE49-F238E27FC236}">
                <a16:creationId xmlns:a16="http://schemas.microsoft.com/office/drawing/2014/main" id="{201F8D39-7EC2-3324-B2E0-943DE2DB6FFA}"/>
              </a:ext>
            </a:extLst>
          </p:cNvPr>
          <p:cNvGrpSpPr/>
          <p:nvPr/>
        </p:nvGrpSpPr>
        <p:grpSpPr>
          <a:xfrm>
            <a:off x="1668175" y="1490447"/>
            <a:ext cx="3256249" cy="406400"/>
            <a:chOff x="1972947" y="5649738"/>
            <a:chExt cx="3256249" cy="406400"/>
          </a:xfrm>
        </p:grpSpPr>
        <p:sp>
          <p:nvSpPr>
            <p:cNvPr id="131" name="Rectangle 130">
              <a:extLst>
                <a:ext uri="{FF2B5EF4-FFF2-40B4-BE49-F238E27FC236}">
                  <a16:creationId xmlns:a16="http://schemas.microsoft.com/office/drawing/2014/main" id="{99626C98-6228-69B4-12D5-1941927FBCA4}"/>
                </a:ext>
              </a:extLst>
            </p:cNvPr>
            <p:cNvSpPr/>
            <p:nvPr/>
          </p:nvSpPr>
          <p:spPr>
            <a:xfrm>
              <a:off x="2323929" y="5705156"/>
              <a:ext cx="3086797" cy="28632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132" name="Rectangle 131">
              <a:extLst>
                <a:ext uri="{FF2B5EF4-FFF2-40B4-BE49-F238E27FC236}">
                  <a16:creationId xmlns:a16="http://schemas.microsoft.com/office/drawing/2014/main" id="{09DB0C96-BA5B-4DB8-667E-E26C1DD99B99}"/>
                </a:ext>
              </a:extLst>
            </p:cNvPr>
            <p:cNvSpPr/>
            <p:nvPr/>
          </p:nvSpPr>
          <p:spPr>
            <a:xfrm>
              <a:off x="2293719" y="5702261"/>
              <a:ext cx="3117007" cy="286328"/>
            </a:xfrm>
            <a:prstGeom prst="rect">
              <a:avLst/>
            </a:prstGeom>
            <a:solidFill>
              <a:srgbClr val="4763AE">
                <a:alpha val="8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133" name="Text Placeholder 122">
              <a:extLst>
                <a:ext uri="{FF2B5EF4-FFF2-40B4-BE49-F238E27FC236}">
                  <a16:creationId xmlns:a16="http://schemas.microsoft.com/office/drawing/2014/main" id="{793D6165-B601-6E31-BCFA-7B9DC67B52DF}"/>
                </a:ext>
              </a:extLst>
            </p:cNvPr>
            <p:cNvSpPr txBox="1">
              <a:spLocks/>
            </p:cNvSpPr>
            <p:nvPr/>
          </p:nvSpPr>
          <p:spPr>
            <a:xfrm>
              <a:off x="2378885" y="5713467"/>
              <a:ext cx="3295890" cy="286328"/>
            </a:xfrm>
            <a:prstGeom prst="rect">
              <a:avLst/>
            </a:prstGeom>
          </p:spPr>
          <p:txBody>
            <a:bodyP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None/>
              </a:pPr>
              <a:r>
                <a:rPr lang="de-DE" sz="1400" b="1" dirty="0">
                  <a:solidFill>
                    <a:schemeClr val="bg1"/>
                  </a:solidFill>
                </a:rPr>
                <a:t>Ressourcen &amp; weiterführende Literatur</a:t>
              </a:r>
            </a:p>
          </p:txBody>
        </p:sp>
        <p:sp>
          <p:nvSpPr>
            <p:cNvPr id="134" name="Oval 133">
              <a:extLst>
                <a:ext uri="{FF2B5EF4-FFF2-40B4-BE49-F238E27FC236}">
                  <a16:creationId xmlns:a16="http://schemas.microsoft.com/office/drawing/2014/main" id="{72C1586B-3707-46E9-E9F7-4D766E88A306}"/>
                </a:ext>
              </a:extLst>
            </p:cNvPr>
            <p:cNvSpPr/>
            <p:nvPr/>
          </p:nvSpPr>
          <p:spPr>
            <a:xfrm>
              <a:off x="1972947" y="5649738"/>
              <a:ext cx="406400" cy="406400"/>
            </a:xfrm>
            <a:prstGeom prst="ellipse">
              <a:avLst/>
            </a:prstGeom>
            <a:solidFill>
              <a:srgbClr val="4763AE"/>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grpSp>
          <p:nvGrpSpPr>
            <p:cNvPr id="135" name="Graphic 37">
              <a:extLst>
                <a:ext uri="{FF2B5EF4-FFF2-40B4-BE49-F238E27FC236}">
                  <a16:creationId xmlns:a16="http://schemas.microsoft.com/office/drawing/2014/main" id="{F8235026-478A-D8AF-0E47-EBD9748AB7A0}"/>
                </a:ext>
              </a:extLst>
            </p:cNvPr>
            <p:cNvGrpSpPr/>
            <p:nvPr/>
          </p:nvGrpSpPr>
          <p:grpSpPr>
            <a:xfrm>
              <a:off x="2064622" y="5732952"/>
              <a:ext cx="229999" cy="229698"/>
              <a:chOff x="5737725" y="2862443"/>
              <a:chExt cx="1034323" cy="1032970"/>
            </a:xfrm>
            <a:solidFill>
              <a:schemeClr val="bg1"/>
            </a:solidFill>
          </p:grpSpPr>
          <p:sp>
            <p:nvSpPr>
              <p:cNvPr id="136" name="Freeform 135">
                <a:extLst>
                  <a:ext uri="{FF2B5EF4-FFF2-40B4-BE49-F238E27FC236}">
                    <a16:creationId xmlns:a16="http://schemas.microsoft.com/office/drawing/2014/main" id="{33C1AA2C-271C-4AD2-4C71-EB9E2CB95FF5}"/>
                  </a:ext>
                </a:extLst>
              </p:cNvPr>
              <p:cNvSpPr/>
              <p:nvPr/>
            </p:nvSpPr>
            <p:spPr>
              <a:xfrm>
                <a:off x="5737725" y="3034440"/>
                <a:ext cx="1034323" cy="860974"/>
              </a:xfrm>
              <a:custGeom>
                <a:avLst/>
                <a:gdLst>
                  <a:gd name="connsiteX0" fmla="*/ 0 w 1034323"/>
                  <a:gd name="connsiteY0" fmla="*/ 121848 h 860974"/>
                  <a:gd name="connsiteX1" fmla="*/ 213013 w 1034323"/>
                  <a:gd name="connsiteY1" fmla="*/ 21998 h 860974"/>
                  <a:gd name="connsiteX2" fmla="*/ 221572 w 1034323"/>
                  <a:gd name="connsiteY2" fmla="*/ 245472 h 860974"/>
                  <a:gd name="connsiteX3" fmla="*/ 270070 w 1034323"/>
                  <a:gd name="connsiteY3" fmla="*/ 297774 h 860974"/>
                  <a:gd name="connsiteX4" fmla="*/ 275776 w 1034323"/>
                  <a:gd name="connsiteY4" fmla="*/ 326302 h 860974"/>
                  <a:gd name="connsiteX5" fmla="*/ 275776 w 1034323"/>
                  <a:gd name="connsiteY5" fmla="*/ 395722 h 860974"/>
                  <a:gd name="connsiteX6" fmla="*/ 417468 w 1034323"/>
                  <a:gd name="connsiteY6" fmla="*/ 395722 h 860974"/>
                  <a:gd name="connsiteX7" fmla="*/ 428879 w 1034323"/>
                  <a:gd name="connsiteY7" fmla="*/ 407133 h 860974"/>
                  <a:gd name="connsiteX8" fmla="*/ 428879 w 1034323"/>
                  <a:gd name="connsiteY8" fmla="*/ 498424 h 860974"/>
                  <a:gd name="connsiteX9" fmla="*/ 473574 w 1034323"/>
                  <a:gd name="connsiteY9" fmla="*/ 498424 h 860974"/>
                  <a:gd name="connsiteX10" fmla="*/ 571522 w 1034323"/>
                  <a:gd name="connsiteY10" fmla="*/ 351978 h 860974"/>
                  <a:gd name="connsiteX11" fmla="*/ 598148 w 1034323"/>
                  <a:gd name="connsiteY11" fmla="*/ 371948 h 860974"/>
                  <a:gd name="connsiteX12" fmla="*/ 514465 w 1034323"/>
                  <a:gd name="connsiteY12" fmla="*/ 498424 h 860974"/>
                  <a:gd name="connsiteX13" fmla="*/ 808309 w 1034323"/>
                  <a:gd name="connsiteY13" fmla="*/ 498424 h 860974"/>
                  <a:gd name="connsiteX14" fmla="*/ 808309 w 1034323"/>
                  <a:gd name="connsiteY14" fmla="*/ 377654 h 860974"/>
                  <a:gd name="connsiteX15" fmla="*/ 666617 w 1034323"/>
                  <a:gd name="connsiteY15" fmla="*/ 377654 h 860974"/>
                  <a:gd name="connsiteX16" fmla="*/ 503053 w 1034323"/>
                  <a:gd name="connsiteY16" fmla="*/ 215992 h 860974"/>
                  <a:gd name="connsiteX17" fmla="*/ 503053 w 1034323"/>
                  <a:gd name="connsiteY17" fmla="*/ 198875 h 860974"/>
                  <a:gd name="connsiteX18" fmla="*/ 571522 w 1034323"/>
                  <a:gd name="connsiteY18" fmla="*/ 127553 h 860974"/>
                  <a:gd name="connsiteX19" fmla="*/ 598148 w 1034323"/>
                  <a:gd name="connsiteY19" fmla="*/ 125652 h 860974"/>
                  <a:gd name="connsiteX20" fmla="*/ 713213 w 1034323"/>
                  <a:gd name="connsiteY20" fmla="*/ 241668 h 860974"/>
                  <a:gd name="connsiteX21" fmla="*/ 802603 w 1034323"/>
                  <a:gd name="connsiteY21" fmla="*/ 241668 h 860974"/>
                  <a:gd name="connsiteX22" fmla="*/ 930981 w 1034323"/>
                  <a:gd name="connsiteY22" fmla="*/ 5832 h 860974"/>
                  <a:gd name="connsiteX23" fmla="*/ 977578 w 1034323"/>
                  <a:gd name="connsiteY23" fmla="*/ 246422 h 860974"/>
                  <a:gd name="connsiteX24" fmla="*/ 1031782 w 1034323"/>
                  <a:gd name="connsiteY24" fmla="*/ 316793 h 860974"/>
                  <a:gd name="connsiteX25" fmla="*/ 1031782 w 1034323"/>
                  <a:gd name="connsiteY25" fmla="*/ 573550 h 860974"/>
                  <a:gd name="connsiteX26" fmla="*/ 949049 w 1034323"/>
                  <a:gd name="connsiteY26" fmla="*/ 651528 h 860974"/>
                  <a:gd name="connsiteX27" fmla="*/ 946196 w 1034323"/>
                  <a:gd name="connsiteY27" fmla="*/ 654381 h 860974"/>
                  <a:gd name="connsiteX28" fmla="*/ 946196 w 1034323"/>
                  <a:gd name="connsiteY28" fmla="*/ 858835 h 860974"/>
                  <a:gd name="connsiteX29" fmla="*/ 911962 w 1034323"/>
                  <a:gd name="connsiteY29" fmla="*/ 858835 h 860974"/>
                  <a:gd name="connsiteX30" fmla="*/ 911962 w 1034323"/>
                  <a:gd name="connsiteY30" fmla="*/ 653430 h 860974"/>
                  <a:gd name="connsiteX31" fmla="*/ 793093 w 1034323"/>
                  <a:gd name="connsiteY31" fmla="*/ 653430 h 860974"/>
                  <a:gd name="connsiteX32" fmla="*/ 793093 w 1034323"/>
                  <a:gd name="connsiteY32" fmla="*/ 841718 h 860974"/>
                  <a:gd name="connsiteX33" fmla="*/ 775976 w 1034323"/>
                  <a:gd name="connsiteY33" fmla="*/ 858835 h 860974"/>
                  <a:gd name="connsiteX34" fmla="*/ 655205 w 1034323"/>
                  <a:gd name="connsiteY34" fmla="*/ 858835 h 860974"/>
                  <a:gd name="connsiteX35" fmla="*/ 639039 w 1034323"/>
                  <a:gd name="connsiteY35" fmla="*/ 848375 h 860974"/>
                  <a:gd name="connsiteX36" fmla="*/ 639039 w 1034323"/>
                  <a:gd name="connsiteY36" fmla="*/ 575451 h 860974"/>
                  <a:gd name="connsiteX37" fmla="*/ 654254 w 1034323"/>
                  <a:gd name="connsiteY37" fmla="*/ 532659 h 860974"/>
                  <a:gd name="connsiteX38" fmla="*/ 535385 w 1034323"/>
                  <a:gd name="connsiteY38" fmla="*/ 532659 h 860974"/>
                  <a:gd name="connsiteX39" fmla="*/ 535385 w 1034323"/>
                  <a:gd name="connsiteY39" fmla="*/ 824601 h 860974"/>
                  <a:gd name="connsiteX40" fmla="*/ 603854 w 1034323"/>
                  <a:gd name="connsiteY40" fmla="*/ 824601 h 860974"/>
                  <a:gd name="connsiteX41" fmla="*/ 603854 w 1034323"/>
                  <a:gd name="connsiteY41" fmla="*/ 858835 h 860974"/>
                  <a:gd name="connsiteX42" fmla="*/ 430781 w 1034323"/>
                  <a:gd name="connsiteY42" fmla="*/ 858835 h 860974"/>
                  <a:gd name="connsiteX43" fmla="*/ 430781 w 1034323"/>
                  <a:gd name="connsiteY43" fmla="*/ 824601 h 860974"/>
                  <a:gd name="connsiteX44" fmla="*/ 499249 w 1034323"/>
                  <a:gd name="connsiteY44" fmla="*/ 824601 h 860974"/>
                  <a:gd name="connsiteX45" fmla="*/ 499249 w 1034323"/>
                  <a:gd name="connsiteY45" fmla="*/ 532659 h 860974"/>
                  <a:gd name="connsiteX46" fmla="*/ 380381 w 1034323"/>
                  <a:gd name="connsiteY46" fmla="*/ 532659 h 860974"/>
                  <a:gd name="connsiteX47" fmla="*/ 396547 w 1034323"/>
                  <a:gd name="connsiteY47" fmla="*/ 575451 h 860974"/>
                  <a:gd name="connsiteX48" fmla="*/ 396547 w 1034323"/>
                  <a:gd name="connsiteY48" fmla="*/ 848375 h 860974"/>
                  <a:gd name="connsiteX49" fmla="*/ 379429 w 1034323"/>
                  <a:gd name="connsiteY49" fmla="*/ 858835 h 860974"/>
                  <a:gd name="connsiteX50" fmla="*/ 258659 w 1034323"/>
                  <a:gd name="connsiteY50" fmla="*/ 858835 h 860974"/>
                  <a:gd name="connsiteX51" fmla="*/ 241542 w 1034323"/>
                  <a:gd name="connsiteY51" fmla="*/ 841718 h 860974"/>
                  <a:gd name="connsiteX52" fmla="*/ 241542 w 1034323"/>
                  <a:gd name="connsiteY52" fmla="*/ 653430 h 860974"/>
                  <a:gd name="connsiteX53" fmla="*/ 122673 w 1034323"/>
                  <a:gd name="connsiteY53" fmla="*/ 653430 h 860974"/>
                  <a:gd name="connsiteX54" fmla="*/ 122673 w 1034323"/>
                  <a:gd name="connsiteY54" fmla="*/ 858835 h 860974"/>
                  <a:gd name="connsiteX55" fmla="*/ 88438 w 1034323"/>
                  <a:gd name="connsiteY55" fmla="*/ 858835 h 860974"/>
                  <a:gd name="connsiteX56" fmla="*/ 88438 w 1034323"/>
                  <a:gd name="connsiteY56" fmla="*/ 654381 h 860974"/>
                  <a:gd name="connsiteX57" fmla="*/ 69419 w 1034323"/>
                  <a:gd name="connsiteY57" fmla="*/ 650577 h 860974"/>
                  <a:gd name="connsiteX58" fmla="*/ 1902 w 1034323"/>
                  <a:gd name="connsiteY58" fmla="*/ 576402 h 860974"/>
                  <a:gd name="connsiteX59" fmla="*/ 1902 w 1034323"/>
                  <a:gd name="connsiteY59" fmla="*/ 312989 h 860974"/>
                  <a:gd name="connsiteX60" fmla="*/ 35185 w 1034323"/>
                  <a:gd name="connsiteY60" fmla="*/ 258785 h 860974"/>
                  <a:gd name="connsiteX61" fmla="*/ 56106 w 1034323"/>
                  <a:gd name="connsiteY61" fmla="*/ 244521 h 860974"/>
                  <a:gd name="connsiteX62" fmla="*/ 1902 w 1034323"/>
                  <a:gd name="connsiteY62" fmla="*/ 154180 h 860974"/>
                  <a:gd name="connsiteX63" fmla="*/ 1902 w 1034323"/>
                  <a:gd name="connsiteY63" fmla="*/ 121848 h 860974"/>
                  <a:gd name="connsiteX64" fmla="*/ 210160 w 1034323"/>
                  <a:gd name="connsiteY64" fmla="*/ 63840 h 860974"/>
                  <a:gd name="connsiteX65" fmla="*/ 61812 w 1034323"/>
                  <a:gd name="connsiteY65" fmla="*/ 207434 h 860974"/>
                  <a:gd name="connsiteX66" fmla="*/ 210160 w 1034323"/>
                  <a:gd name="connsiteY66" fmla="*/ 63840 h 860974"/>
                  <a:gd name="connsiteX67" fmla="*/ 818769 w 1034323"/>
                  <a:gd name="connsiteY67" fmla="*/ 63840 h 860974"/>
                  <a:gd name="connsiteX68" fmla="*/ 967118 w 1034323"/>
                  <a:gd name="connsiteY68" fmla="*/ 207434 h 860974"/>
                  <a:gd name="connsiteX69" fmla="*/ 818769 w 1034323"/>
                  <a:gd name="connsiteY69" fmla="*/ 63840 h 860974"/>
                  <a:gd name="connsiteX70" fmla="*/ 669470 w 1034323"/>
                  <a:gd name="connsiteY70" fmla="*/ 573550 h 860974"/>
                  <a:gd name="connsiteX71" fmla="*/ 669470 w 1034323"/>
                  <a:gd name="connsiteY71" fmla="*/ 823650 h 860974"/>
                  <a:gd name="connsiteX72" fmla="*/ 754104 w 1034323"/>
                  <a:gd name="connsiteY72" fmla="*/ 823650 h 860974"/>
                  <a:gd name="connsiteX73" fmla="*/ 754104 w 1034323"/>
                  <a:gd name="connsiteY73" fmla="*/ 635362 h 860974"/>
                  <a:gd name="connsiteX74" fmla="*/ 767418 w 1034323"/>
                  <a:gd name="connsiteY74" fmla="*/ 618244 h 860974"/>
                  <a:gd name="connsiteX75" fmla="*/ 940491 w 1034323"/>
                  <a:gd name="connsiteY75" fmla="*/ 618244 h 860974"/>
                  <a:gd name="connsiteX76" fmla="*/ 995646 w 1034323"/>
                  <a:gd name="connsiteY76" fmla="*/ 566893 h 860974"/>
                  <a:gd name="connsiteX77" fmla="*/ 995646 w 1034323"/>
                  <a:gd name="connsiteY77" fmla="*/ 323449 h 860974"/>
                  <a:gd name="connsiteX78" fmla="*/ 950000 w 1034323"/>
                  <a:gd name="connsiteY78" fmla="*/ 274000 h 860974"/>
                  <a:gd name="connsiteX79" fmla="*/ 700851 w 1034323"/>
                  <a:gd name="connsiteY79" fmla="*/ 274000 h 860974"/>
                  <a:gd name="connsiteX80" fmla="*/ 689440 w 1034323"/>
                  <a:gd name="connsiteY80" fmla="*/ 267343 h 860974"/>
                  <a:gd name="connsiteX81" fmla="*/ 585786 w 1034323"/>
                  <a:gd name="connsiteY81" fmla="*/ 163690 h 860974"/>
                  <a:gd name="connsiteX82" fmla="*/ 581031 w 1034323"/>
                  <a:gd name="connsiteY82" fmla="*/ 162739 h 860974"/>
                  <a:gd name="connsiteX83" fmla="*/ 539189 w 1034323"/>
                  <a:gd name="connsiteY83" fmla="*/ 205531 h 860974"/>
                  <a:gd name="connsiteX84" fmla="*/ 676126 w 1034323"/>
                  <a:gd name="connsiteY84" fmla="*/ 342468 h 860974"/>
                  <a:gd name="connsiteX85" fmla="*/ 823524 w 1034323"/>
                  <a:gd name="connsiteY85" fmla="*/ 342468 h 860974"/>
                  <a:gd name="connsiteX86" fmla="*/ 840641 w 1034323"/>
                  <a:gd name="connsiteY86" fmla="*/ 356733 h 860974"/>
                  <a:gd name="connsiteX87" fmla="*/ 840641 w 1034323"/>
                  <a:gd name="connsiteY87" fmla="*/ 513640 h 860974"/>
                  <a:gd name="connsiteX88" fmla="*/ 821622 w 1034323"/>
                  <a:gd name="connsiteY88" fmla="*/ 532659 h 860974"/>
                  <a:gd name="connsiteX89" fmla="*/ 669470 w 1034323"/>
                  <a:gd name="connsiteY89" fmla="*/ 573550 h 860974"/>
                  <a:gd name="connsiteX90" fmla="*/ 275776 w 1034323"/>
                  <a:gd name="connsiteY90" fmla="*/ 635362 h 860974"/>
                  <a:gd name="connsiteX91" fmla="*/ 275776 w 1034323"/>
                  <a:gd name="connsiteY91" fmla="*/ 823650 h 860974"/>
                  <a:gd name="connsiteX92" fmla="*/ 360410 w 1034323"/>
                  <a:gd name="connsiteY92" fmla="*/ 823650 h 860974"/>
                  <a:gd name="connsiteX93" fmla="*/ 360410 w 1034323"/>
                  <a:gd name="connsiteY93" fmla="*/ 573550 h 860974"/>
                  <a:gd name="connsiteX94" fmla="*/ 354705 w 1034323"/>
                  <a:gd name="connsiteY94" fmla="*/ 559285 h 860974"/>
                  <a:gd name="connsiteX95" fmla="*/ 318569 w 1034323"/>
                  <a:gd name="connsiteY95" fmla="*/ 532659 h 860974"/>
                  <a:gd name="connsiteX96" fmla="*/ 155956 w 1034323"/>
                  <a:gd name="connsiteY96" fmla="*/ 532659 h 860974"/>
                  <a:gd name="connsiteX97" fmla="*/ 136937 w 1034323"/>
                  <a:gd name="connsiteY97" fmla="*/ 515542 h 860974"/>
                  <a:gd name="connsiteX98" fmla="*/ 136937 w 1034323"/>
                  <a:gd name="connsiteY98" fmla="*/ 361487 h 860974"/>
                  <a:gd name="connsiteX99" fmla="*/ 171171 w 1034323"/>
                  <a:gd name="connsiteY99" fmla="*/ 361487 h 860974"/>
                  <a:gd name="connsiteX100" fmla="*/ 171171 w 1034323"/>
                  <a:gd name="connsiteY100" fmla="*/ 498424 h 860974"/>
                  <a:gd name="connsiteX101" fmla="*/ 394645 w 1034323"/>
                  <a:gd name="connsiteY101" fmla="*/ 498424 h 860974"/>
                  <a:gd name="connsiteX102" fmla="*/ 394645 w 1034323"/>
                  <a:gd name="connsiteY102" fmla="*/ 429956 h 860974"/>
                  <a:gd name="connsiteX103" fmla="*/ 256757 w 1034323"/>
                  <a:gd name="connsiteY103" fmla="*/ 429956 h 860974"/>
                  <a:gd name="connsiteX104" fmla="*/ 240591 w 1034323"/>
                  <a:gd name="connsiteY104" fmla="*/ 413790 h 860974"/>
                  <a:gd name="connsiteX105" fmla="*/ 192092 w 1034323"/>
                  <a:gd name="connsiteY105" fmla="*/ 274951 h 860974"/>
                  <a:gd name="connsiteX106" fmla="*/ 79880 w 1034323"/>
                  <a:gd name="connsiteY106" fmla="*/ 274951 h 860974"/>
                  <a:gd name="connsiteX107" fmla="*/ 34234 w 1034323"/>
                  <a:gd name="connsiteY107" fmla="*/ 322498 h 860974"/>
                  <a:gd name="connsiteX108" fmla="*/ 34234 w 1034323"/>
                  <a:gd name="connsiteY108" fmla="*/ 569746 h 860974"/>
                  <a:gd name="connsiteX109" fmla="*/ 91291 w 1034323"/>
                  <a:gd name="connsiteY109" fmla="*/ 619195 h 860974"/>
                  <a:gd name="connsiteX110" fmla="*/ 262463 w 1034323"/>
                  <a:gd name="connsiteY110" fmla="*/ 619195 h 860974"/>
                  <a:gd name="connsiteX111" fmla="*/ 275776 w 1034323"/>
                  <a:gd name="connsiteY111" fmla="*/ 636312 h 8609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Lst>
                <a:rect l="l" t="t" r="r" b="b"/>
                <a:pathLst>
                  <a:path w="1034323" h="860974">
                    <a:moveTo>
                      <a:pt x="0" y="121848"/>
                    </a:moveTo>
                    <a:cubicBezTo>
                      <a:pt x="9510" y="21047"/>
                      <a:pt x="128378" y="-33157"/>
                      <a:pt x="213013" y="21998"/>
                    </a:cubicBezTo>
                    <a:cubicBezTo>
                      <a:pt x="297648" y="77153"/>
                      <a:pt x="294795" y="188414"/>
                      <a:pt x="221572" y="245472"/>
                    </a:cubicBezTo>
                    <a:cubicBezTo>
                      <a:pt x="243444" y="256883"/>
                      <a:pt x="261512" y="273049"/>
                      <a:pt x="270070" y="297774"/>
                    </a:cubicBezTo>
                    <a:cubicBezTo>
                      <a:pt x="278629" y="322498"/>
                      <a:pt x="275776" y="320597"/>
                      <a:pt x="275776" y="326302"/>
                    </a:cubicBezTo>
                    <a:lnTo>
                      <a:pt x="275776" y="395722"/>
                    </a:lnTo>
                    <a:lnTo>
                      <a:pt x="417468" y="395722"/>
                    </a:lnTo>
                    <a:cubicBezTo>
                      <a:pt x="419370" y="395722"/>
                      <a:pt x="428879" y="404280"/>
                      <a:pt x="428879" y="407133"/>
                    </a:cubicBezTo>
                    <a:lnTo>
                      <a:pt x="428879" y="498424"/>
                    </a:lnTo>
                    <a:lnTo>
                      <a:pt x="473574" y="498424"/>
                    </a:lnTo>
                    <a:lnTo>
                      <a:pt x="571522" y="351978"/>
                    </a:lnTo>
                    <a:cubicBezTo>
                      <a:pt x="576277" y="354831"/>
                      <a:pt x="599099" y="367193"/>
                      <a:pt x="598148" y="371948"/>
                    </a:cubicBezTo>
                    <a:lnTo>
                      <a:pt x="514465" y="498424"/>
                    </a:lnTo>
                    <a:lnTo>
                      <a:pt x="808309" y="498424"/>
                    </a:lnTo>
                    <a:lnTo>
                      <a:pt x="808309" y="377654"/>
                    </a:lnTo>
                    <a:lnTo>
                      <a:pt x="666617" y="377654"/>
                    </a:lnTo>
                    <a:lnTo>
                      <a:pt x="503053" y="215992"/>
                    </a:lnTo>
                    <a:lnTo>
                      <a:pt x="503053" y="198875"/>
                    </a:lnTo>
                    <a:cubicBezTo>
                      <a:pt x="502102" y="198875"/>
                      <a:pt x="571522" y="127553"/>
                      <a:pt x="571522" y="127553"/>
                    </a:cubicBezTo>
                    <a:cubicBezTo>
                      <a:pt x="581031" y="119946"/>
                      <a:pt x="586737" y="118044"/>
                      <a:pt x="598148" y="125652"/>
                    </a:cubicBezTo>
                    <a:lnTo>
                      <a:pt x="713213" y="241668"/>
                    </a:lnTo>
                    <a:lnTo>
                      <a:pt x="802603" y="241668"/>
                    </a:lnTo>
                    <a:cubicBezTo>
                      <a:pt x="698949" y="141818"/>
                      <a:pt x="788339" y="-30304"/>
                      <a:pt x="930981" y="5832"/>
                    </a:cubicBezTo>
                    <a:cubicBezTo>
                      <a:pt x="1039390" y="33409"/>
                      <a:pt x="1067918" y="181758"/>
                      <a:pt x="977578" y="246422"/>
                    </a:cubicBezTo>
                    <a:cubicBezTo>
                      <a:pt x="1007057" y="260687"/>
                      <a:pt x="1027027" y="283510"/>
                      <a:pt x="1031782" y="316793"/>
                    </a:cubicBezTo>
                    <a:cubicBezTo>
                      <a:pt x="1027027" y="399525"/>
                      <a:pt x="1039390" y="491768"/>
                      <a:pt x="1031782" y="573550"/>
                    </a:cubicBezTo>
                    <a:cubicBezTo>
                      <a:pt x="1027978" y="616343"/>
                      <a:pt x="992793" y="651528"/>
                      <a:pt x="949049" y="651528"/>
                    </a:cubicBezTo>
                    <a:lnTo>
                      <a:pt x="946196" y="654381"/>
                    </a:lnTo>
                    <a:lnTo>
                      <a:pt x="946196" y="858835"/>
                    </a:lnTo>
                    <a:lnTo>
                      <a:pt x="911962" y="858835"/>
                    </a:lnTo>
                    <a:lnTo>
                      <a:pt x="911962" y="653430"/>
                    </a:lnTo>
                    <a:lnTo>
                      <a:pt x="793093" y="653430"/>
                    </a:lnTo>
                    <a:lnTo>
                      <a:pt x="793093" y="841718"/>
                    </a:lnTo>
                    <a:cubicBezTo>
                      <a:pt x="793093" y="849326"/>
                      <a:pt x="784535" y="857884"/>
                      <a:pt x="775976" y="858835"/>
                    </a:cubicBezTo>
                    <a:cubicBezTo>
                      <a:pt x="750300" y="861688"/>
                      <a:pt x="680881" y="861688"/>
                      <a:pt x="655205" y="858835"/>
                    </a:cubicBezTo>
                    <a:cubicBezTo>
                      <a:pt x="629530" y="855982"/>
                      <a:pt x="641892" y="855031"/>
                      <a:pt x="639039" y="848375"/>
                    </a:cubicBezTo>
                    <a:lnTo>
                      <a:pt x="639039" y="575451"/>
                    </a:lnTo>
                    <a:cubicBezTo>
                      <a:pt x="639039" y="559285"/>
                      <a:pt x="646647" y="545972"/>
                      <a:pt x="654254" y="532659"/>
                    </a:cubicBezTo>
                    <a:lnTo>
                      <a:pt x="535385" y="532659"/>
                    </a:lnTo>
                    <a:lnTo>
                      <a:pt x="535385" y="824601"/>
                    </a:lnTo>
                    <a:lnTo>
                      <a:pt x="603854" y="824601"/>
                    </a:lnTo>
                    <a:lnTo>
                      <a:pt x="603854" y="858835"/>
                    </a:lnTo>
                    <a:lnTo>
                      <a:pt x="430781" y="858835"/>
                    </a:lnTo>
                    <a:lnTo>
                      <a:pt x="430781" y="824601"/>
                    </a:lnTo>
                    <a:lnTo>
                      <a:pt x="499249" y="824601"/>
                    </a:lnTo>
                    <a:lnTo>
                      <a:pt x="499249" y="532659"/>
                    </a:lnTo>
                    <a:lnTo>
                      <a:pt x="380381" y="532659"/>
                    </a:lnTo>
                    <a:cubicBezTo>
                      <a:pt x="388939" y="545972"/>
                      <a:pt x="394645" y="560236"/>
                      <a:pt x="396547" y="575451"/>
                    </a:cubicBezTo>
                    <a:lnTo>
                      <a:pt x="396547" y="848375"/>
                    </a:lnTo>
                    <a:cubicBezTo>
                      <a:pt x="392743" y="855031"/>
                      <a:pt x="386086" y="857884"/>
                      <a:pt x="379429" y="858835"/>
                    </a:cubicBezTo>
                    <a:cubicBezTo>
                      <a:pt x="353754" y="861688"/>
                      <a:pt x="284334" y="861688"/>
                      <a:pt x="258659" y="858835"/>
                    </a:cubicBezTo>
                    <a:cubicBezTo>
                      <a:pt x="232983" y="855982"/>
                      <a:pt x="241542" y="849326"/>
                      <a:pt x="241542" y="841718"/>
                    </a:cubicBezTo>
                    <a:lnTo>
                      <a:pt x="241542" y="653430"/>
                    </a:lnTo>
                    <a:lnTo>
                      <a:pt x="122673" y="653430"/>
                    </a:lnTo>
                    <a:lnTo>
                      <a:pt x="122673" y="858835"/>
                    </a:lnTo>
                    <a:lnTo>
                      <a:pt x="88438" y="858835"/>
                    </a:lnTo>
                    <a:lnTo>
                      <a:pt x="88438" y="654381"/>
                    </a:lnTo>
                    <a:cubicBezTo>
                      <a:pt x="83684" y="648675"/>
                      <a:pt x="76076" y="652479"/>
                      <a:pt x="69419" y="650577"/>
                    </a:cubicBezTo>
                    <a:cubicBezTo>
                      <a:pt x="35185" y="643920"/>
                      <a:pt x="5706" y="611588"/>
                      <a:pt x="1902" y="576402"/>
                    </a:cubicBezTo>
                    <a:lnTo>
                      <a:pt x="1902" y="312989"/>
                    </a:lnTo>
                    <a:cubicBezTo>
                      <a:pt x="7607" y="291117"/>
                      <a:pt x="16166" y="273049"/>
                      <a:pt x="35185" y="258785"/>
                    </a:cubicBezTo>
                    <a:cubicBezTo>
                      <a:pt x="54204" y="244521"/>
                      <a:pt x="50400" y="251177"/>
                      <a:pt x="56106" y="244521"/>
                    </a:cubicBezTo>
                    <a:cubicBezTo>
                      <a:pt x="25676" y="225502"/>
                      <a:pt x="9510" y="188414"/>
                      <a:pt x="1902" y="154180"/>
                    </a:cubicBezTo>
                    <a:cubicBezTo>
                      <a:pt x="1902" y="143720"/>
                      <a:pt x="951" y="132308"/>
                      <a:pt x="1902" y="121848"/>
                    </a:cubicBezTo>
                    <a:close/>
                    <a:moveTo>
                      <a:pt x="210160" y="63840"/>
                    </a:moveTo>
                    <a:cubicBezTo>
                      <a:pt x="116967" y="-30304"/>
                      <a:pt x="-30431" y="109485"/>
                      <a:pt x="61812" y="207434"/>
                    </a:cubicBezTo>
                    <a:cubicBezTo>
                      <a:pt x="157858" y="308234"/>
                      <a:pt x="305255" y="160837"/>
                      <a:pt x="210160" y="63840"/>
                    </a:cubicBezTo>
                    <a:close/>
                    <a:moveTo>
                      <a:pt x="818769" y="63840"/>
                    </a:moveTo>
                    <a:cubicBezTo>
                      <a:pt x="723674" y="160837"/>
                      <a:pt x="871071" y="308234"/>
                      <a:pt x="967118" y="207434"/>
                    </a:cubicBezTo>
                    <a:cubicBezTo>
                      <a:pt x="1059360" y="110436"/>
                      <a:pt x="911962" y="-30304"/>
                      <a:pt x="818769" y="63840"/>
                    </a:cubicBezTo>
                    <a:close/>
                    <a:moveTo>
                      <a:pt x="669470" y="573550"/>
                    </a:moveTo>
                    <a:lnTo>
                      <a:pt x="669470" y="823650"/>
                    </a:lnTo>
                    <a:lnTo>
                      <a:pt x="754104" y="823650"/>
                    </a:lnTo>
                    <a:lnTo>
                      <a:pt x="754104" y="635362"/>
                    </a:lnTo>
                    <a:cubicBezTo>
                      <a:pt x="754104" y="630607"/>
                      <a:pt x="760761" y="619195"/>
                      <a:pt x="767418" y="618244"/>
                    </a:cubicBezTo>
                    <a:cubicBezTo>
                      <a:pt x="823524" y="614441"/>
                      <a:pt x="884385" y="622999"/>
                      <a:pt x="940491" y="618244"/>
                    </a:cubicBezTo>
                    <a:cubicBezTo>
                      <a:pt x="996597" y="613490"/>
                      <a:pt x="992793" y="599225"/>
                      <a:pt x="995646" y="566893"/>
                    </a:cubicBezTo>
                    <a:cubicBezTo>
                      <a:pt x="1002303" y="488915"/>
                      <a:pt x="990891" y="402379"/>
                      <a:pt x="995646" y="323449"/>
                    </a:cubicBezTo>
                    <a:cubicBezTo>
                      <a:pt x="993744" y="297774"/>
                      <a:pt x="975676" y="278755"/>
                      <a:pt x="950000" y="274000"/>
                    </a:cubicBezTo>
                    <a:lnTo>
                      <a:pt x="700851" y="274000"/>
                    </a:lnTo>
                    <a:cubicBezTo>
                      <a:pt x="700851" y="274000"/>
                      <a:pt x="689440" y="267343"/>
                      <a:pt x="689440" y="267343"/>
                    </a:cubicBezTo>
                    <a:lnTo>
                      <a:pt x="585786" y="163690"/>
                    </a:lnTo>
                    <a:cubicBezTo>
                      <a:pt x="583884" y="161788"/>
                      <a:pt x="582933" y="161788"/>
                      <a:pt x="581031" y="162739"/>
                    </a:cubicBezTo>
                    <a:cubicBezTo>
                      <a:pt x="570571" y="168444"/>
                      <a:pt x="550601" y="196973"/>
                      <a:pt x="539189" y="205531"/>
                    </a:cubicBezTo>
                    <a:lnTo>
                      <a:pt x="676126" y="342468"/>
                    </a:lnTo>
                    <a:lnTo>
                      <a:pt x="823524" y="342468"/>
                    </a:lnTo>
                    <a:cubicBezTo>
                      <a:pt x="832082" y="344370"/>
                      <a:pt x="838739" y="348174"/>
                      <a:pt x="840641" y="356733"/>
                    </a:cubicBezTo>
                    <a:cubicBezTo>
                      <a:pt x="837788" y="407133"/>
                      <a:pt x="845396" y="464190"/>
                      <a:pt x="840641" y="513640"/>
                    </a:cubicBezTo>
                    <a:cubicBezTo>
                      <a:pt x="835886" y="563089"/>
                      <a:pt x="833984" y="531708"/>
                      <a:pt x="821622" y="532659"/>
                    </a:cubicBezTo>
                    <a:cubicBezTo>
                      <a:pt x="777878" y="537413"/>
                      <a:pt x="678979" y="511738"/>
                      <a:pt x="669470" y="573550"/>
                    </a:cubicBezTo>
                    <a:close/>
                    <a:moveTo>
                      <a:pt x="275776" y="635362"/>
                    </a:moveTo>
                    <a:lnTo>
                      <a:pt x="275776" y="823650"/>
                    </a:lnTo>
                    <a:lnTo>
                      <a:pt x="360410" y="823650"/>
                    </a:lnTo>
                    <a:lnTo>
                      <a:pt x="360410" y="573550"/>
                    </a:lnTo>
                    <a:cubicBezTo>
                      <a:pt x="360410" y="573550"/>
                      <a:pt x="355656" y="561187"/>
                      <a:pt x="354705" y="559285"/>
                    </a:cubicBezTo>
                    <a:cubicBezTo>
                      <a:pt x="348048" y="546923"/>
                      <a:pt x="332833" y="535512"/>
                      <a:pt x="318569" y="532659"/>
                    </a:cubicBezTo>
                    <a:cubicBezTo>
                      <a:pt x="270070" y="525051"/>
                      <a:pt x="206357" y="537413"/>
                      <a:pt x="155956" y="532659"/>
                    </a:cubicBezTo>
                    <a:cubicBezTo>
                      <a:pt x="105556" y="527904"/>
                      <a:pt x="136937" y="526002"/>
                      <a:pt x="136937" y="515542"/>
                    </a:cubicBezTo>
                    <a:lnTo>
                      <a:pt x="136937" y="361487"/>
                    </a:lnTo>
                    <a:lnTo>
                      <a:pt x="171171" y="361487"/>
                    </a:lnTo>
                    <a:lnTo>
                      <a:pt x="171171" y="498424"/>
                    </a:lnTo>
                    <a:lnTo>
                      <a:pt x="394645" y="498424"/>
                    </a:lnTo>
                    <a:lnTo>
                      <a:pt x="394645" y="429956"/>
                    </a:lnTo>
                    <a:lnTo>
                      <a:pt x="256757" y="429956"/>
                    </a:lnTo>
                    <a:cubicBezTo>
                      <a:pt x="248198" y="429956"/>
                      <a:pt x="242493" y="421398"/>
                      <a:pt x="240591" y="413790"/>
                    </a:cubicBezTo>
                    <a:cubicBezTo>
                      <a:pt x="231081" y="369095"/>
                      <a:pt x="263414" y="281608"/>
                      <a:pt x="192092" y="274951"/>
                    </a:cubicBezTo>
                    <a:cubicBezTo>
                      <a:pt x="120771" y="268294"/>
                      <a:pt x="105556" y="272098"/>
                      <a:pt x="79880" y="274951"/>
                    </a:cubicBezTo>
                    <a:cubicBezTo>
                      <a:pt x="54204" y="277804"/>
                      <a:pt x="37087" y="298725"/>
                      <a:pt x="34234" y="322498"/>
                    </a:cubicBezTo>
                    <a:cubicBezTo>
                      <a:pt x="26627" y="400476"/>
                      <a:pt x="39940" y="490817"/>
                      <a:pt x="34234" y="569746"/>
                    </a:cubicBezTo>
                    <a:cubicBezTo>
                      <a:pt x="38038" y="602078"/>
                      <a:pt x="59910" y="616343"/>
                      <a:pt x="91291" y="619195"/>
                    </a:cubicBezTo>
                    <a:cubicBezTo>
                      <a:pt x="146446" y="622999"/>
                      <a:pt x="206357" y="616343"/>
                      <a:pt x="262463" y="619195"/>
                    </a:cubicBezTo>
                    <a:cubicBezTo>
                      <a:pt x="269119" y="620146"/>
                      <a:pt x="274825" y="630607"/>
                      <a:pt x="275776" y="636312"/>
                    </a:cubicBezTo>
                    <a:close/>
                  </a:path>
                </a:pathLst>
              </a:custGeom>
              <a:grpFill/>
              <a:ln w="9502" cap="flat">
                <a:noFill/>
                <a:prstDash val="solid"/>
                <a:miter/>
              </a:ln>
            </p:spPr>
            <p:txBody>
              <a:bodyPr rtlCol="0" anchor="ctr"/>
              <a:lstStyle/>
              <a:p>
                <a:endParaRPr lang="de-DE" dirty="0"/>
              </a:p>
            </p:txBody>
          </p:sp>
          <p:sp>
            <p:nvSpPr>
              <p:cNvPr id="137" name="Freeform 136">
                <a:extLst>
                  <a:ext uri="{FF2B5EF4-FFF2-40B4-BE49-F238E27FC236}">
                    <a16:creationId xmlns:a16="http://schemas.microsoft.com/office/drawing/2014/main" id="{984ECE9D-DB3D-5131-28FE-0FFAD4905B1A}"/>
                  </a:ext>
                </a:extLst>
              </p:cNvPr>
              <p:cNvSpPr/>
              <p:nvPr/>
            </p:nvSpPr>
            <p:spPr>
              <a:xfrm>
                <a:off x="6027918" y="2862443"/>
                <a:ext cx="449884" cy="361328"/>
              </a:xfrm>
              <a:custGeom>
                <a:avLst/>
                <a:gdLst>
                  <a:gd name="connsiteX0" fmla="*/ 405903 w 449884"/>
                  <a:gd name="connsiteY0" fmla="*/ 0 h 361328"/>
                  <a:gd name="connsiteX1" fmla="*/ 447745 w 449884"/>
                  <a:gd name="connsiteY1" fmla="*/ 45646 h 361328"/>
                  <a:gd name="connsiteX2" fmla="*/ 447745 w 449884"/>
                  <a:gd name="connsiteY2" fmla="*/ 192092 h 361328"/>
                  <a:gd name="connsiteX3" fmla="*/ 404952 w 449884"/>
                  <a:gd name="connsiteY3" fmla="*/ 239640 h 361328"/>
                  <a:gd name="connsiteX4" fmla="*/ 216664 w 449884"/>
                  <a:gd name="connsiteY4" fmla="*/ 239640 h 361328"/>
                  <a:gd name="connsiteX5" fmla="*/ 98746 w 449884"/>
                  <a:gd name="connsiteY5" fmla="*/ 357558 h 361328"/>
                  <a:gd name="connsiteX6" fmla="*/ 70217 w 449884"/>
                  <a:gd name="connsiteY6" fmla="*/ 348048 h 361328"/>
                  <a:gd name="connsiteX7" fmla="*/ 70217 w 449884"/>
                  <a:gd name="connsiteY7" fmla="*/ 240591 h 361328"/>
                  <a:gd name="connsiteX8" fmla="*/ 40738 w 449884"/>
                  <a:gd name="connsiteY8" fmla="*/ 240591 h 361328"/>
                  <a:gd name="connsiteX9" fmla="*/ 1749 w 449884"/>
                  <a:gd name="connsiteY9" fmla="*/ 196847 h 361328"/>
                  <a:gd name="connsiteX10" fmla="*/ 1749 w 449884"/>
                  <a:gd name="connsiteY10" fmla="*/ 50400 h 361328"/>
                  <a:gd name="connsiteX11" fmla="*/ 43591 w 449884"/>
                  <a:gd name="connsiteY11" fmla="*/ 951 h 361328"/>
                  <a:gd name="connsiteX12" fmla="*/ 405903 w 449884"/>
                  <a:gd name="connsiteY12" fmla="*/ 951 h 361328"/>
                  <a:gd name="connsiteX13" fmla="*/ 103501 w 449884"/>
                  <a:gd name="connsiteY13" fmla="*/ 217768 h 361328"/>
                  <a:gd name="connsiteX14" fmla="*/ 103501 w 449884"/>
                  <a:gd name="connsiteY14" fmla="*/ 299550 h 361328"/>
                  <a:gd name="connsiteX15" fmla="*/ 109206 w 449884"/>
                  <a:gd name="connsiteY15" fmla="*/ 296697 h 361328"/>
                  <a:gd name="connsiteX16" fmla="*/ 193841 w 449884"/>
                  <a:gd name="connsiteY16" fmla="*/ 212062 h 361328"/>
                  <a:gd name="connsiteX17" fmla="*/ 212860 w 449884"/>
                  <a:gd name="connsiteY17" fmla="*/ 205405 h 361328"/>
                  <a:gd name="connsiteX18" fmla="*/ 398296 w 449884"/>
                  <a:gd name="connsiteY18" fmla="*/ 205405 h 361328"/>
                  <a:gd name="connsiteX19" fmla="*/ 413511 w 449884"/>
                  <a:gd name="connsiteY19" fmla="*/ 186386 h 361328"/>
                  <a:gd name="connsiteX20" fmla="*/ 413511 w 449884"/>
                  <a:gd name="connsiteY20" fmla="*/ 53253 h 361328"/>
                  <a:gd name="connsiteX21" fmla="*/ 403050 w 449884"/>
                  <a:gd name="connsiteY21" fmla="*/ 36136 h 361328"/>
                  <a:gd name="connsiteX22" fmla="*/ 53100 w 449884"/>
                  <a:gd name="connsiteY22" fmla="*/ 34234 h 361328"/>
                  <a:gd name="connsiteX23" fmla="*/ 35983 w 449884"/>
                  <a:gd name="connsiteY23" fmla="*/ 51351 h 361328"/>
                  <a:gd name="connsiteX24" fmla="*/ 35983 w 449884"/>
                  <a:gd name="connsiteY24" fmla="*/ 191141 h 361328"/>
                  <a:gd name="connsiteX25" fmla="*/ 103501 w 449884"/>
                  <a:gd name="connsiteY25" fmla="*/ 217768 h 3613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449884" h="361328">
                    <a:moveTo>
                      <a:pt x="405903" y="0"/>
                    </a:moveTo>
                    <a:cubicBezTo>
                      <a:pt x="426824" y="6657"/>
                      <a:pt x="444892" y="22823"/>
                      <a:pt x="447745" y="45646"/>
                    </a:cubicBezTo>
                    <a:cubicBezTo>
                      <a:pt x="450598" y="68468"/>
                      <a:pt x="450598" y="160711"/>
                      <a:pt x="447745" y="192092"/>
                    </a:cubicBezTo>
                    <a:cubicBezTo>
                      <a:pt x="444892" y="223474"/>
                      <a:pt x="428726" y="235836"/>
                      <a:pt x="404952" y="239640"/>
                    </a:cubicBezTo>
                    <a:lnTo>
                      <a:pt x="216664" y="239640"/>
                    </a:lnTo>
                    <a:cubicBezTo>
                      <a:pt x="216664" y="239640"/>
                      <a:pt x="98746" y="357558"/>
                      <a:pt x="98746" y="357558"/>
                    </a:cubicBezTo>
                    <a:cubicBezTo>
                      <a:pt x="91138" y="367067"/>
                      <a:pt x="70217" y="356607"/>
                      <a:pt x="70217" y="348048"/>
                    </a:cubicBezTo>
                    <a:lnTo>
                      <a:pt x="70217" y="240591"/>
                    </a:lnTo>
                    <a:lnTo>
                      <a:pt x="40738" y="240591"/>
                    </a:lnTo>
                    <a:cubicBezTo>
                      <a:pt x="25523" y="240591"/>
                      <a:pt x="1749" y="212062"/>
                      <a:pt x="1749" y="196847"/>
                    </a:cubicBezTo>
                    <a:cubicBezTo>
                      <a:pt x="3651" y="150250"/>
                      <a:pt x="-3006" y="96997"/>
                      <a:pt x="1749" y="50400"/>
                    </a:cubicBezTo>
                    <a:cubicBezTo>
                      <a:pt x="3651" y="24725"/>
                      <a:pt x="20768" y="8559"/>
                      <a:pt x="43591" y="951"/>
                    </a:cubicBezTo>
                    <a:lnTo>
                      <a:pt x="405903" y="951"/>
                    </a:lnTo>
                    <a:close/>
                    <a:moveTo>
                      <a:pt x="103501" y="217768"/>
                    </a:moveTo>
                    <a:lnTo>
                      <a:pt x="103501" y="299550"/>
                    </a:lnTo>
                    <a:cubicBezTo>
                      <a:pt x="107304" y="299550"/>
                      <a:pt x="107304" y="297648"/>
                      <a:pt x="109206" y="296697"/>
                    </a:cubicBezTo>
                    <a:cubicBezTo>
                      <a:pt x="137735" y="274825"/>
                      <a:pt x="165313" y="232983"/>
                      <a:pt x="193841" y="212062"/>
                    </a:cubicBezTo>
                    <a:cubicBezTo>
                      <a:pt x="222370" y="191141"/>
                      <a:pt x="204302" y="205405"/>
                      <a:pt x="212860" y="205405"/>
                    </a:cubicBezTo>
                    <a:cubicBezTo>
                      <a:pt x="271819" y="200651"/>
                      <a:pt x="338386" y="209209"/>
                      <a:pt x="398296" y="205405"/>
                    </a:cubicBezTo>
                    <a:cubicBezTo>
                      <a:pt x="408756" y="203504"/>
                      <a:pt x="412560" y="196847"/>
                      <a:pt x="413511" y="186386"/>
                    </a:cubicBezTo>
                    <a:cubicBezTo>
                      <a:pt x="416364" y="155005"/>
                      <a:pt x="417315" y="83684"/>
                      <a:pt x="413511" y="53253"/>
                    </a:cubicBezTo>
                    <a:cubicBezTo>
                      <a:pt x="409707" y="22823"/>
                      <a:pt x="410658" y="38989"/>
                      <a:pt x="403050" y="36136"/>
                    </a:cubicBezTo>
                    <a:lnTo>
                      <a:pt x="53100" y="34234"/>
                    </a:lnTo>
                    <a:cubicBezTo>
                      <a:pt x="42640" y="36136"/>
                      <a:pt x="37885" y="40891"/>
                      <a:pt x="35983" y="51351"/>
                    </a:cubicBezTo>
                    <a:cubicBezTo>
                      <a:pt x="30278" y="93193"/>
                      <a:pt x="39787" y="148348"/>
                      <a:pt x="35983" y="191141"/>
                    </a:cubicBezTo>
                    <a:cubicBezTo>
                      <a:pt x="40738" y="219670"/>
                      <a:pt x="97795" y="191141"/>
                      <a:pt x="103501" y="217768"/>
                    </a:cubicBezTo>
                    <a:close/>
                  </a:path>
                </a:pathLst>
              </a:custGeom>
              <a:grpFill/>
              <a:ln w="9502" cap="flat">
                <a:noFill/>
                <a:prstDash val="solid"/>
                <a:miter/>
              </a:ln>
            </p:spPr>
            <p:txBody>
              <a:bodyPr rtlCol="0" anchor="ctr"/>
              <a:lstStyle/>
              <a:p>
                <a:endParaRPr lang="de-DE" dirty="0"/>
              </a:p>
            </p:txBody>
          </p:sp>
          <p:sp>
            <p:nvSpPr>
              <p:cNvPr id="138" name="Freeform 137">
                <a:extLst>
                  <a:ext uri="{FF2B5EF4-FFF2-40B4-BE49-F238E27FC236}">
                    <a16:creationId xmlns:a16="http://schemas.microsoft.com/office/drawing/2014/main" id="{443E3138-7993-AE99-0EE5-DBF9B3FE3BF9}"/>
                  </a:ext>
                </a:extLst>
              </p:cNvPr>
              <p:cNvSpPr/>
              <p:nvPr/>
            </p:nvSpPr>
            <p:spPr>
              <a:xfrm>
                <a:off x="6097184" y="2999380"/>
                <a:ext cx="310010" cy="34234"/>
              </a:xfrm>
              <a:custGeom>
                <a:avLst/>
                <a:gdLst>
                  <a:gd name="connsiteX0" fmla="*/ 0 w 310010"/>
                  <a:gd name="connsiteY0" fmla="*/ 0 h 34234"/>
                  <a:gd name="connsiteX1" fmla="*/ 310010 w 310010"/>
                  <a:gd name="connsiteY1" fmla="*/ 0 h 34234"/>
                  <a:gd name="connsiteX2" fmla="*/ 310010 w 310010"/>
                  <a:gd name="connsiteY2" fmla="*/ 34234 h 34234"/>
                  <a:gd name="connsiteX3" fmla="*/ 0 w 310010"/>
                  <a:gd name="connsiteY3" fmla="*/ 34234 h 34234"/>
                </a:gdLst>
                <a:ahLst/>
                <a:cxnLst>
                  <a:cxn ang="0">
                    <a:pos x="connsiteX0" y="connsiteY0"/>
                  </a:cxn>
                  <a:cxn ang="0">
                    <a:pos x="connsiteX1" y="connsiteY1"/>
                  </a:cxn>
                  <a:cxn ang="0">
                    <a:pos x="connsiteX2" y="connsiteY2"/>
                  </a:cxn>
                  <a:cxn ang="0">
                    <a:pos x="connsiteX3" y="connsiteY3"/>
                  </a:cxn>
                </a:cxnLst>
                <a:rect l="l" t="t" r="r" b="b"/>
                <a:pathLst>
                  <a:path w="310010" h="34234">
                    <a:moveTo>
                      <a:pt x="0" y="0"/>
                    </a:moveTo>
                    <a:lnTo>
                      <a:pt x="310010" y="0"/>
                    </a:lnTo>
                    <a:lnTo>
                      <a:pt x="310010" y="34234"/>
                    </a:lnTo>
                    <a:lnTo>
                      <a:pt x="0" y="34234"/>
                    </a:lnTo>
                    <a:close/>
                  </a:path>
                </a:pathLst>
              </a:custGeom>
              <a:grpFill/>
              <a:ln w="9502" cap="flat">
                <a:noFill/>
                <a:prstDash val="solid"/>
                <a:miter/>
              </a:ln>
            </p:spPr>
            <p:txBody>
              <a:bodyPr rtlCol="0" anchor="ctr"/>
              <a:lstStyle/>
              <a:p>
                <a:endParaRPr lang="de-DE" dirty="0"/>
              </a:p>
            </p:txBody>
          </p:sp>
          <p:sp>
            <p:nvSpPr>
              <p:cNvPr id="139" name="Freeform 138">
                <a:extLst>
                  <a:ext uri="{FF2B5EF4-FFF2-40B4-BE49-F238E27FC236}">
                    <a16:creationId xmlns:a16="http://schemas.microsoft.com/office/drawing/2014/main" id="{5D5047D2-4ACF-1EC7-DD59-FCC470049A3F}"/>
                  </a:ext>
                </a:extLst>
              </p:cNvPr>
              <p:cNvSpPr/>
              <p:nvPr/>
            </p:nvSpPr>
            <p:spPr>
              <a:xfrm>
                <a:off x="6234121" y="2930912"/>
                <a:ext cx="173072" cy="34234"/>
              </a:xfrm>
              <a:custGeom>
                <a:avLst/>
                <a:gdLst>
                  <a:gd name="connsiteX0" fmla="*/ 173073 w 173072"/>
                  <a:gd name="connsiteY0" fmla="*/ 0 h 34234"/>
                  <a:gd name="connsiteX1" fmla="*/ 173073 w 173072"/>
                  <a:gd name="connsiteY1" fmla="*/ 34234 h 34234"/>
                  <a:gd name="connsiteX2" fmla="*/ 0 w 173072"/>
                  <a:gd name="connsiteY2" fmla="*/ 34234 h 34234"/>
                  <a:gd name="connsiteX3" fmla="*/ 0 w 173072"/>
                  <a:gd name="connsiteY3" fmla="*/ 2853 h 34234"/>
                  <a:gd name="connsiteX4" fmla="*/ 2853 w 173072"/>
                  <a:gd name="connsiteY4" fmla="*/ 0 h 34234"/>
                  <a:gd name="connsiteX5" fmla="*/ 173073 w 173072"/>
                  <a:gd name="connsiteY5" fmla="*/ 0 h 342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3072" h="34234">
                    <a:moveTo>
                      <a:pt x="173073" y="0"/>
                    </a:moveTo>
                    <a:lnTo>
                      <a:pt x="173073" y="34234"/>
                    </a:lnTo>
                    <a:lnTo>
                      <a:pt x="0" y="34234"/>
                    </a:lnTo>
                    <a:lnTo>
                      <a:pt x="0" y="2853"/>
                    </a:lnTo>
                    <a:lnTo>
                      <a:pt x="2853" y="0"/>
                    </a:lnTo>
                    <a:lnTo>
                      <a:pt x="173073" y="0"/>
                    </a:lnTo>
                    <a:close/>
                  </a:path>
                </a:pathLst>
              </a:custGeom>
              <a:grpFill/>
              <a:ln w="9502" cap="flat">
                <a:noFill/>
                <a:prstDash val="solid"/>
                <a:miter/>
              </a:ln>
            </p:spPr>
            <p:txBody>
              <a:bodyPr rtlCol="0" anchor="ctr"/>
              <a:lstStyle/>
              <a:p>
                <a:endParaRPr lang="de-DE" dirty="0"/>
              </a:p>
            </p:txBody>
          </p:sp>
          <p:sp>
            <p:nvSpPr>
              <p:cNvPr id="140" name="Freeform 139">
                <a:extLst>
                  <a:ext uri="{FF2B5EF4-FFF2-40B4-BE49-F238E27FC236}">
                    <a16:creationId xmlns:a16="http://schemas.microsoft.com/office/drawing/2014/main" id="{76C62E9C-5E34-1258-B306-3AB54CB8E71F}"/>
                  </a:ext>
                </a:extLst>
              </p:cNvPr>
              <p:cNvSpPr/>
              <p:nvPr/>
            </p:nvSpPr>
            <p:spPr>
              <a:xfrm>
                <a:off x="6097184" y="2930912"/>
                <a:ext cx="102702" cy="34234"/>
              </a:xfrm>
              <a:custGeom>
                <a:avLst/>
                <a:gdLst>
                  <a:gd name="connsiteX0" fmla="*/ 0 w 102702"/>
                  <a:gd name="connsiteY0" fmla="*/ 0 h 34234"/>
                  <a:gd name="connsiteX1" fmla="*/ 102703 w 102702"/>
                  <a:gd name="connsiteY1" fmla="*/ 0 h 34234"/>
                  <a:gd name="connsiteX2" fmla="*/ 102703 w 102702"/>
                  <a:gd name="connsiteY2" fmla="*/ 34234 h 34234"/>
                  <a:gd name="connsiteX3" fmla="*/ 0 w 102702"/>
                  <a:gd name="connsiteY3" fmla="*/ 34234 h 34234"/>
                </a:gdLst>
                <a:ahLst/>
                <a:cxnLst>
                  <a:cxn ang="0">
                    <a:pos x="connsiteX0" y="connsiteY0"/>
                  </a:cxn>
                  <a:cxn ang="0">
                    <a:pos x="connsiteX1" y="connsiteY1"/>
                  </a:cxn>
                  <a:cxn ang="0">
                    <a:pos x="connsiteX2" y="connsiteY2"/>
                  </a:cxn>
                  <a:cxn ang="0">
                    <a:pos x="connsiteX3" y="connsiteY3"/>
                  </a:cxn>
                </a:cxnLst>
                <a:rect l="l" t="t" r="r" b="b"/>
                <a:pathLst>
                  <a:path w="102702" h="34234">
                    <a:moveTo>
                      <a:pt x="0" y="0"/>
                    </a:moveTo>
                    <a:lnTo>
                      <a:pt x="102703" y="0"/>
                    </a:lnTo>
                    <a:lnTo>
                      <a:pt x="102703" y="34234"/>
                    </a:lnTo>
                    <a:lnTo>
                      <a:pt x="0" y="34234"/>
                    </a:lnTo>
                    <a:close/>
                  </a:path>
                </a:pathLst>
              </a:custGeom>
              <a:grpFill/>
              <a:ln w="9502" cap="flat">
                <a:noFill/>
                <a:prstDash val="solid"/>
                <a:miter/>
              </a:ln>
            </p:spPr>
            <p:txBody>
              <a:bodyPr rtlCol="0" anchor="ctr"/>
              <a:lstStyle/>
              <a:p>
                <a:endParaRPr lang="de-DE" dirty="0"/>
              </a:p>
            </p:txBody>
          </p:sp>
        </p:grpSp>
      </p:grpSp>
    </p:spTree>
    <p:extLst>
      <p:ext uri="{BB962C8B-B14F-4D97-AF65-F5344CB8AC3E}">
        <p14:creationId xmlns:p14="http://schemas.microsoft.com/office/powerpoint/2010/main" val="63622746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CA3012-8A59-F624-79D0-37A6417A6311}"/>
            </a:ext>
          </a:extLst>
        </p:cNvPr>
        <p:cNvGrpSpPr/>
        <p:nvPr/>
      </p:nvGrpSpPr>
      <p:grpSpPr>
        <a:xfrm>
          <a:off x="0" y="0"/>
          <a:ext cx="0" cy="0"/>
          <a:chOff x="0" y="0"/>
          <a:chExt cx="0" cy="0"/>
        </a:xfrm>
      </p:grpSpPr>
      <p:sp>
        <p:nvSpPr>
          <p:cNvPr id="81" name="Text Placeholder 80">
            <a:extLst>
              <a:ext uri="{FF2B5EF4-FFF2-40B4-BE49-F238E27FC236}">
                <a16:creationId xmlns:a16="http://schemas.microsoft.com/office/drawing/2014/main" id="{D3C33F3F-B4E5-A9B1-61C7-EDEABAA1BD7B}"/>
              </a:ext>
            </a:extLst>
          </p:cNvPr>
          <p:cNvSpPr>
            <a:spLocks noGrp="1"/>
          </p:cNvSpPr>
          <p:nvPr>
            <p:ph type="body" sz="quarter" idx="60"/>
          </p:nvPr>
        </p:nvSpPr>
        <p:spPr/>
        <p:txBody>
          <a:bodyPr/>
          <a:lstStyle/>
          <a:p>
            <a:r>
              <a:rPr lang="de-DE" dirty="0"/>
              <a:t>03</a:t>
            </a:r>
          </a:p>
        </p:txBody>
      </p:sp>
      <p:sp>
        <p:nvSpPr>
          <p:cNvPr id="82" name="Rectangle 81">
            <a:extLst>
              <a:ext uri="{FF2B5EF4-FFF2-40B4-BE49-F238E27FC236}">
                <a16:creationId xmlns:a16="http://schemas.microsoft.com/office/drawing/2014/main" id="{C48965F3-F218-C8C9-0E94-D3EC5EE53021}"/>
              </a:ext>
            </a:extLst>
          </p:cNvPr>
          <p:cNvSpPr/>
          <p:nvPr/>
        </p:nvSpPr>
        <p:spPr>
          <a:xfrm>
            <a:off x="2861347" y="3494641"/>
            <a:ext cx="3196765" cy="606296"/>
          </a:xfrm>
          <a:prstGeom prst="rect">
            <a:avLst/>
          </a:prstGeom>
          <a:solidFill>
            <a:srgbClr val="4763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529" dirty="0">
              <a:latin typeface="Montserrat" panose="00000500000000000000" pitchFamily="50" charset="0"/>
            </a:endParaRPr>
          </a:p>
        </p:txBody>
      </p:sp>
      <p:sp>
        <p:nvSpPr>
          <p:cNvPr id="83" name="TextBox 82">
            <a:extLst>
              <a:ext uri="{FF2B5EF4-FFF2-40B4-BE49-F238E27FC236}">
                <a16:creationId xmlns:a16="http://schemas.microsoft.com/office/drawing/2014/main" id="{0EB259D3-4711-9E1E-889E-E6AF7A84BBFF}"/>
              </a:ext>
            </a:extLst>
          </p:cNvPr>
          <p:cNvSpPr txBox="1"/>
          <p:nvPr/>
        </p:nvSpPr>
        <p:spPr>
          <a:xfrm>
            <a:off x="2858372" y="3494668"/>
            <a:ext cx="3140840" cy="646331"/>
          </a:xfrm>
          <a:prstGeom prst="rect">
            <a:avLst/>
          </a:prstGeom>
          <a:noFill/>
        </p:spPr>
        <p:txBody>
          <a:bodyPr wrap="none" rtlCol="0">
            <a:spAutoFit/>
          </a:bodyPr>
          <a:lstStyle/>
          <a:p>
            <a:r>
              <a:rPr lang="de-DE" sz="2600" b="1" spc="324" dirty="0">
                <a:solidFill>
                  <a:schemeClr val="bg1"/>
                </a:solidFill>
                <a:latin typeface="Calibri" panose="020F0502020204030204" pitchFamily="34" charset="0"/>
                <a:cs typeface="Calibri" panose="020F0502020204030204" pitchFamily="34" charset="0"/>
              </a:rPr>
              <a:t>FRAUEN IN DER</a:t>
            </a:r>
          </a:p>
        </p:txBody>
      </p:sp>
      <p:sp>
        <p:nvSpPr>
          <p:cNvPr id="84" name="Rectangle 83">
            <a:extLst>
              <a:ext uri="{FF2B5EF4-FFF2-40B4-BE49-F238E27FC236}">
                <a16:creationId xmlns:a16="http://schemas.microsoft.com/office/drawing/2014/main" id="{98D37BF4-228D-1E0D-697A-E2795CD8A0D5}"/>
              </a:ext>
            </a:extLst>
          </p:cNvPr>
          <p:cNvSpPr/>
          <p:nvPr/>
        </p:nvSpPr>
        <p:spPr>
          <a:xfrm>
            <a:off x="2849204" y="4229249"/>
            <a:ext cx="3008672" cy="606296"/>
          </a:xfrm>
          <a:prstGeom prst="rect">
            <a:avLst/>
          </a:prstGeom>
          <a:solidFill>
            <a:srgbClr val="4763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529" dirty="0">
              <a:latin typeface="Montserrat" panose="00000500000000000000" pitchFamily="50" charset="0"/>
            </a:endParaRPr>
          </a:p>
        </p:txBody>
      </p:sp>
      <p:sp>
        <p:nvSpPr>
          <p:cNvPr id="85" name="TextBox 84">
            <a:extLst>
              <a:ext uri="{FF2B5EF4-FFF2-40B4-BE49-F238E27FC236}">
                <a16:creationId xmlns:a16="http://schemas.microsoft.com/office/drawing/2014/main" id="{B6FE1776-0F00-B6E4-7CFE-03BCDA923C78}"/>
              </a:ext>
            </a:extLst>
          </p:cNvPr>
          <p:cNvSpPr txBox="1"/>
          <p:nvPr/>
        </p:nvSpPr>
        <p:spPr>
          <a:xfrm>
            <a:off x="2858372" y="4208877"/>
            <a:ext cx="3075703" cy="646331"/>
          </a:xfrm>
          <a:prstGeom prst="rect">
            <a:avLst/>
          </a:prstGeom>
          <a:noFill/>
        </p:spPr>
        <p:txBody>
          <a:bodyPr wrap="square" rtlCol="0"/>
          <a:lstStyle/>
          <a:p>
            <a:r>
              <a:rPr lang="de-DE" sz="2600" b="1" spc="324" dirty="0">
                <a:solidFill>
                  <a:schemeClr val="bg1"/>
                </a:solidFill>
                <a:latin typeface="Calibri" panose="020F0502020204030204" pitchFamily="34" charset="0"/>
                <a:cs typeface="Calibri" panose="020F0502020204030204" pitchFamily="34" charset="0"/>
              </a:rPr>
              <a:t>KARRIEREMITTE </a:t>
            </a:r>
          </a:p>
        </p:txBody>
      </p:sp>
    </p:spTree>
    <p:extLst>
      <p:ext uri="{BB962C8B-B14F-4D97-AF65-F5344CB8AC3E}">
        <p14:creationId xmlns:p14="http://schemas.microsoft.com/office/powerpoint/2010/main" val="294117764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5F9C1C-9155-8C76-0C04-6B3EB825285B}"/>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50766C75-5604-B86B-D8EA-C1A7A22DDF1F}"/>
              </a:ext>
            </a:extLst>
          </p:cNvPr>
          <p:cNvSpPr>
            <a:spLocks noGrp="1"/>
          </p:cNvSpPr>
          <p:nvPr>
            <p:ph type="body" sz="quarter" idx="49"/>
          </p:nvPr>
        </p:nvSpPr>
        <p:spPr/>
        <p:txBody>
          <a:bodyPr/>
          <a:lstStyle/>
          <a:p>
            <a:r>
              <a:rPr lang="de-DE" dirty="0"/>
              <a:t>Einführung</a:t>
            </a:r>
          </a:p>
        </p:txBody>
      </p:sp>
      <p:sp>
        <p:nvSpPr>
          <p:cNvPr id="6" name="Text Placeholder 5">
            <a:extLst>
              <a:ext uri="{FF2B5EF4-FFF2-40B4-BE49-F238E27FC236}">
                <a16:creationId xmlns:a16="http://schemas.microsoft.com/office/drawing/2014/main" id="{E4459764-5D0B-7854-48A3-9698413652E7}"/>
              </a:ext>
            </a:extLst>
          </p:cNvPr>
          <p:cNvSpPr>
            <a:spLocks noGrp="1"/>
          </p:cNvSpPr>
          <p:nvPr>
            <p:ph type="body" sz="quarter" idx="50"/>
          </p:nvPr>
        </p:nvSpPr>
        <p:spPr/>
        <p:txBody>
          <a:bodyPr/>
          <a:lstStyle/>
          <a:p>
            <a:r>
              <a:rPr lang="de-DE" dirty="0"/>
              <a:t>Fazit</a:t>
            </a:r>
          </a:p>
        </p:txBody>
      </p:sp>
      <p:sp>
        <p:nvSpPr>
          <p:cNvPr id="7" name="Text Placeholder 6">
            <a:extLst>
              <a:ext uri="{FF2B5EF4-FFF2-40B4-BE49-F238E27FC236}">
                <a16:creationId xmlns:a16="http://schemas.microsoft.com/office/drawing/2014/main" id="{269D48EA-DC19-14BD-F29F-80CC5F92FA4E}"/>
              </a:ext>
            </a:extLst>
          </p:cNvPr>
          <p:cNvSpPr>
            <a:spLocks noGrp="1"/>
          </p:cNvSpPr>
          <p:nvPr>
            <p:ph type="body" sz="quarter" idx="61"/>
          </p:nvPr>
        </p:nvSpPr>
        <p:spPr/>
        <p:txBody>
          <a:bodyPr/>
          <a:lstStyle/>
          <a:p>
            <a:r>
              <a:rPr lang="de-DE" dirty="0"/>
              <a:t>Frauen in der Karrieremitte</a:t>
            </a:r>
          </a:p>
        </p:txBody>
      </p:sp>
      <p:sp>
        <p:nvSpPr>
          <p:cNvPr id="8" name="Text Placeholder 7">
            <a:extLst>
              <a:ext uri="{FF2B5EF4-FFF2-40B4-BE49-F238E27FC236}">
                <a16:creationId xmlns:a16="http://schemas.microsoft.com/office/drawing/2014/main" id="{6E72862E-C533-8C1B-7902-D1B57B07C55F}"/>
              </a:ext>
            </a:extLst>
          </p:cNvPr>
          <p:cNvSpPr>
            <a:spLocks noGrp="1"/>
          </p:cNvSpPr>
          <p:nvPr>
            <p:ph type="body" sz="quarter" idx="64"/>
          </p:nvPr>
        </p:nvSpPr>
        <p:spPr>
          <a:xfrm>
            <a:off x="1704813" y="1844040"/>
            <a:ext cx="5238428" cy="8090374"/>
          </a:xfrm>
        </p:spPr>
        <p:txBody>
          <a:bodyPr/>
          <a:lstStyle/>
          <a:p>
            <a:pPr marL="0" indent="0">
              <a:lnSpc>
                <a:spcPts val="1109"/>
              </a:lnSpc>
              <a:buNone/>
            </a:pPr>
            <a:r>
              <a:rPr lang="de-DE" dirty="0" sz="1000"/>
              <a:t>In der Karrieremitte ist das Finanzleben oft am komplexesten. Viele Frauen jonglieren mehrere Ziele gleichzeitig: Stabilität im Alltag, die Bedürfnisse der Kinder, Wohnkosten, den Aufbau eines Notgroschens und die Vorsorge fürs Alter. Spar- und Anlageentscheidungen sind in dieser Phase selten „rein finanziell“. Sie hängen eng mit Zeitdruck, Verantwortung und dem Wunsch zusammen, dass der Alltag reibungslos läuft. In dieser Phase ist das Einkommen oft höher als am Berufsanfang, doch häufig steigen auch die Ausgaben. Es kann sich anfühlen, als bliebe nie „genug übrig“, um zu sparen oder zu investieren. Tatsächlich sind Fortschritte möglich, wenn Sparen und Investieren strukturiert organisiert sind. Entscheidend ist, Prioritäten zu setzen, den Grundbedarf abzusichern und Strategien zu meiden, die auf Motivation oder perfekte Monate angewiesen sind.</a:t>
            </a:r>
          </a:p>
          <a:p>
            <a:pPr marL="0" indent="0">
              <a:lnSpc>
                <a:spcPts val="1220"/>
              </a:lnSpc>
              <a:buNone/>
            </a:pPr>
            <a:endParaRPr lang="de-DE" dirty="0" sz="1025"/>
          </a:p>
          <a:p>
            <a:pPr marL="0" indent="0">
              <a:lnSpc>
                <a:spcPts val="1109"/>
              </a:lnSpc>
              <a:spcBef>
                <a:spcPts val="1002"/>
              </a:spcBef>
              <a:buNone/>
            </a:pPr>
            <a:r>
              <a:rPr lang="de-DE" dirty="0" sz="1000"/>
              <a:t>Investieren kann in der Karrieremitte sinnvoll sein, weil Sie noch Zeit haben, von langfristigem Wachstum zu profitieren. Zugleich fühlen Sie sich mit Risiko vielleicht weniger wohl, weil Sie mehr Verantwortung tragen und sich von größeren Fehlern nicht so leicht erholen. Deshalb wird Risikomanagement wichtiger. Diversifikation, realistische Anlagehorizonte und Kostenbewusstsein (Gebühren) sind unverzichtbar. Entscheidungen sollten Sie außerdem in Ruhe treffen – nicht unter dem Druck von Verkaufstaktiken oder Versprechen, die „zu schön, um wahr zu sein“ klingen.</a:t>
            </a:r>
          </a:p>
          <a:p>
            <a:pPr marL="0" indent="0">
              <a:lnSpc>
                <a:spcPts val="854"/>
              </a:lnSpc>
              <a:buNone/>
            </a:pPr>
            <a:endParaRPr lang="de-DE" dirty="0" sz="700"/>
          </a:p>
          <a:p>
            <a:pPr marL="0" indent="0">
              <a:lnSpc>
                <a:spcPts val="1109"/>
              </a:lnSpc>
              <a:spcBef>
                <a:spcPts val="1029"/>
              </a:spcBef>
              <a:buNone/>
            </a:pPr>
            <a:r>
              <a:rPr lang="de-DE" dirty="0" sz="1000"/>
              <a:t>In diesem Abschnitt lernen Sie, zu prüfen, ob Ihr Notgroschen noch zu Ihrer Situation passt, Ihre Ziele in praktische „Spartöpfe“ zu ordnen und Anlagemöglichkeiten klarer und sicherer zu bewerten. Es geht nicht um komplexe Produkte. Es geht ums Entscheiden: zu wissen, welche Fragen Sie stellen sollten, welche Risiken Sie meiden sollten und wie Sie einen Plan aufbauen, den Sie auf Dauer durchhalten. </a:t>
            </a:r>
            <a:r>
              <a:rPr lang="de-DE" b="1" dirty="0" sz="1000"/>
              <a:t>Bitte beachten Sie: </a:t>
            </a:r>
            <a:r>
              <a:rPr lang="de-DE" dirty="0" sz="1000"/>
              <a:t>Grundlegende Informationen finden Sie bei Bedarf in Abschnitt 02.</a:t>
            </a:r>
          </a:p>
          <a:p>
            <a:pPr marL="0" indent="0">
              <a:lnSpc>
                <a:spcPts val="1952"/>
              </a:lnSpc>
              <a:buNone/>
            </a:pPr>
            <a:endParaRPr lang="de-DE" dirty="0" sz="1625"/>
          </a:p>
          <a:p>
            <a:pPr marL="0" indent="0">
              <a:lnSpc>
                <a:spcPts val="1089"/>
              </a:lnSpc>
              <a:buNone/>
            </a:pPr>
            <a:r>
              <a:rPr lang="de-DE" sz="1250" b="1" dirty="0">
                <a:solidFill>
                  <a:srgbClr val="F16024"/>
                </a:solidFill>
              </a:rPr>
              <a:t>Lernziele:</a:t>
            </a:r>
            <a:endParaRPr lang="de-DE" sz="1250" b="1" dirty="0">
              <a:solidFill>
                <a:srgbClr val="F16024"/>
              </a:solidFill>
            </a:endParaRPr>
          </a:p>
          <a:p>
            <a:pPr marL="0" indent="0">
              <a:lnSpc>
                <a:spcPts val="1342"/>
              </a:lnSpc>
              <a:buNone/>
            </a:pPr>
            <a:endParaRPr lang="de-DE" sz="1125" b="1" dirty="0"/>
          </a:p>
          <a:p>
            <a:pPr lvl="0">
              <a:lnSpc>
                <a:spcPts val="1109"/>
              </a:lnSpc>
            </a:pPr>
            <a:r>
              <a:rPr lang="de-DE" dirty="0" sz="1000"/>
              <a:t>Ihre aktuellen Spar- und Anlagegewohnheiten überprüfen und Lücken erkennen.</a:t>
            </a:r>
          </a:p>
          <a:p>
            <a:pPr lvl="0">
              <a:lnSpc>
                <a:spcPts val="1109"/>
              </a:lnSpc>
            </a:pPr>
            <a:r>
              <a:rPr lang="de-DE" dirty="0" sz="1000"/>
              <a:t>Klare Prioritäten für mehrere Ziele setzen (Familie, Sicherheit, Ruhestand).</a:t>
            </a:r>
          </a:p>
          <a:p>
            <a:pPr lvl="0">
              <a:lnSpc>
                <a:spcPts val="1109"/>
              </a:lnSpc>
            </a:pPr>
            <a:r>
              <a:rPr lang="de-DE" dirty="0" sz="1000"/>
              <a:t>Diversifikation und die Rolle des Risikomanagements bei Entscheidungen in der Karrieremitte verstehen.</a:t>
            </a:r>
          </a:p>
          <a:p>
            <a:pPr lvl="0">
              <a:lnSpc>
                <a:spcPts val="1109"/>
              </a:lnSpc>
            </a:pPr>
            <a:r>
              <a:rPr lang="de-DE" dirty="0" sz="1000"/>
              <a:t>Lernen, Beratung, Gebühren und Produktinformationen zu bewerten, bevor Sie sich festlegen.</a:t>
            </a:r>
          </a:p>
          <a:p>
            <a:pPr marL="0" indent="0">
              <a:lnSpc>
                <a:spcPts val="610"/>
              </a:lnSpc>
              <a:buNone/>
            </a:pPr>
            <a:endParaRPr lang="de-DE" sz="500" b="1" dirty="0">
              <a:solidFill>
                <a:srgbClr val="F16024"/>
              </a:solidFill>
            </a:endParaRPr>
          </a:p>
          <a:p>
            <a:pPr marL="0" indent="0">
              <a:lnSpc>
                <a:spcPts val="1089"/>
              </a:lnSpc>
              <a:buNone/>
            </a:pPr>
            <a:r>
              <a:rPr lang="de-DE" sz="1250" b="1" dirty="0">
                <a:solidFill>
                  <a:srgbClr val="F16024"/>
                </a:solidFill>
              </a:rPr>
              <a:t>Inhalte:</a:t>
            </a:r>
          </a:p>
          <a:p>
            <a:pPr marL="0" indent="0">
              <a:lnSpc>
                <a:spcPts val="1342"/>
              </a:lnSpc>
              <a:buNone/>
            </a:pPr>
            <a:endParaRPr lang="de-DE" sz="1125" dirty="0">
              <a:solidFill>
                <a:srgbClr val="F16024"/>
              </a:solidFill>
            </a:endParaRPr>
          </a:p>
          <a:p>
            <a:pPr lvl="0">
              <a:lnSpc>
                <a:spcPts val="1109"/>
              </a:lnSpc>
            </a:pPr>
            <a:r>
              <a:rPr lang="de-DE" dirty="0" sz="1000"/>
              <a:t>Notgroschen überprüfen: Reicht er für Ihr heutiges Leben noch aus?</a:t>
            </a:r>
          </a:p>
          <a:p>
            <a:pPr lvl="0">
              <a:lnSpc>
                <a:spcPts val="1109"/>
              </a:lnSpc>
            </a:pPr>
            <a:r>
              <a:rPr lang="de-DE" dirty="0" sz="1000"/>
              <a:t>„Spartöpfe“: kurz-, mittel- und langfristige Ziele und ihre Finanzierung.</a:t>
            </a:r>
          </a:p>
          <a:p>
            <a:pPr lvl="0">
              <a:lnSpc>
                <a:spcPts val="1109"/>
              </a:lnSpc>
            </a:pPr>
            <a:r>
              <a:rPr lang="de-DE" dirty="0" sz="1000"/>
              <a:t>Diversifikation in der Praxis: Risiko über Geldanlagen und Zeit streuen.</a:t>
            </a:r>
          </a:p>
          <a:p>
            <a:pPr lvl="0">
              <a:lnSpc>
                <a:spcPts val="1109"/>
              </a:lnSpc>
            </a:pPr>
            <a:r>
              <a:rPr lang="de-DE" dirty="0" sz="1000"/>
              <a:t>Beratung klug wählen: wichtige Fragen, Gebühren und Druck vermeiden.</a:t>
            </a:r>
          </a:p>
          <a:p>
            <a:pPr lvl="0">
              <a:lnSpc>
                <a:spcPts val="1708"/>
              </a:lnSpc>
            </a:pPr>
            <a:endParaRPr lang="de-DE" b="1" dirty="0" sz="1425"/>
          </a:p>
          <a:p>
            <a:pPr marL="0" indent="0">
              <a:lnSpc>
                <a:spcPts val="1089"/>
              </a:lnSpc>
              <a:buNone/>
            </a:pPr>
            <a:r>
              <a:rPr lang="de-DE" sz="1250" b="1" dirty="0">
                <a:solidFill>
                  <a:srgbClr val="F16024"/>
                </a:solidFill>
              </a:rPr>
              <a:t>Übungen:</a:t>
            </a:r>
          </a:p>
          <a:p>
            <a:pPr marL="0" indent="0">
              <a:lnSpc>
                <a:spcPts val="1342"/>
              </a:lnSpc>
              <a:buNone/>
            </a:pPr>
            <a:endParaRPr lang="de-DE" sz="1125" dirty="0">
              <a:solidFill>
                <a:srgbClr val="F16024"/>
              </a:solidFill>
            </a:endParaRPr>
          </a:p>
          <a:p>
            <a:pPr lvl="0">
              <a:lnSpc>
                <a:spcPts val="1109"/>
              </a:lnSpc>
            </a:pPr>
            <a:r>
              <a:rPr lang="de-DE" dirty="0" sz="1000"/>
              <a:t>Selbst-Check: Sparlücken und Stärken.</a:t>
            </a:r>
          </a:p>
          <a:p>
            <a:pPr lvl="0">
              <a:lnSpc>
                <a:spcPts val="1109"/>
              </a:lnSpc>
            </a:pPr>
            <a:r>
              <a:rPr lang="de-DE" dirty="0" sz="1000"/>
              <a:t>Vorlage Spartöpfe: jedem Topf einen Monatsbetrag zuweisen.</a:t>
            </a:r>
          </a:p>
          <a:p>
            <a:pPr lvl="0">
              <a:lnSpc>
                <a:spcPts val="1109"/>
              </a:lnSpc>
            </a:pPr>
            <a:r>
              <a:rPr lang="de-DE" dirty="0" sz="1000"/>
              <a:t>Rollenspiel: Fragen an Finanzberatung oder Anbieter.</a:t>
            </a:r>
          </a:p>
          <a:p>
            <a:pPr lvl="0">
              <a:lnSpc>
                <a:spcPts val="1586"/>
              </a:lnSpc>
            </a:pPr>
            <a:endParaRPr lang="de-DE" b="1" dirty="0" sz="1325"/>
          </a:p>
          <a:p>
            <a:pPr marL="0" indent="0">
              <a:lnSpc>
                <a:spcPts val="1089"/>
              </a:lnSpc>
              <a:buNone/>
            </a:pPr>
            <a:r>
              <a:rPr lang="de-DE" sz="1250" b="1" dirty="0">
                <a:solidFill>
                  <a:srgbClr val="F16024"/>
                </a:solidFill>
              </a:rPr>
              <a:t>Formative Lernkontrolle:</a:t>
            </a:r>
          </a:p>
          <a:p>
            <a:pPr marL="0" indent="0">
              <a:lnSpc>
                <a:spcPts val="1342"/>
              </a:lnSpc>
              <a:buNone/>
            </a:pPr>
            <a:endParaRPr lang="de-DE" sz="1125" dirty="0">
              <a:solidFill>
                <a:srgbClr val="F16024"/>
              </a:solidFill>
            </a:endParaRPr>
          </a:p>
          <a:p>
            <a:pPr lvl="0">
              <a:lnSpc>
                <a:spcPts val="1109"/>
              </a:lnSpc>
            </a:pPr>
            <a:r>
              <a:rPr lang="de-DE" dirty="0" sz="1000"/>
              <a:t>Reflexion: Wie wohl fühlen Sie sich mit Risiko – und warum?</a:t>
            </a:r>
          </a:p>
          <a:p>
            <a:pPr lvl="0">
              <a:lnSpc>
                <a:spcPts val="1109"/>
              </a:lnSpc>
            </a:pPr>
            <a:r>
              <a:rPr lang="de-DE" dirty="0" sz="1000"/>
              <a:t>Mini-Quiz: Begriffe zuordnen (Diversifikation, Gebühr, Anlagehorizont, Inflation).</a:t>
            </a:r>
          </a:p>
          <a:p>
            <a:pPr lvl="0">
              <a:lnSpc>
                <a:spcPts val="1109"/>
              </a:lnSpc>
            </a:pPr>
            <a:r>
              <a:rPr lang="de-DE" dirty="0" sz="1000"/>
              <a:t>Fallfrage: zwei Ziele bei begrenztem monatlichem Spielraum in Einklang bringen.</a:t>
            </a:r>
          </a:p>
          <a:p>
            <a:pPr lvl="0">
              <a:lnSpc>
                <a:spcPts val="1586"/>
              </a:lnSpc>
            </a:pPr>
            <a:endParaRPr lang="de-DE" b="1" dirty="0" sz="1325"/>
          </a:p>
          <a:p>
            <a:pPr marL="0" indent="0">
              <a:lnSpc>
                <a:spcPts val="1089"/>
              </a:lnSpc>
              <a:buNone/>
            </a:pPr>
            <a:r>
              <a:rPr lang="de-DE" sz="1250" b="1" dirty="0">
                <a:solidFill>
                  <a:srgbClr val="F16024"/>
                </a:solidFill>
              </a:rPr>
              <a:t>Ressourcen:</a:t>
            </a:r>
          </a:p>
          <a:p>
            <a:pPr marL="0" indent="0">
              <a:lnSpc>
                <a:spcPts val="1135"/>
              </a:lnSpc>
              <a:buNone/>
            </a:pPr>
            <a:endParaRPr lang="de-DE" sz="950" dirty="0">
              <a:solidFill>
                <a:srgbClr val="F16024"/>
              </a:solidFill>
            </a:endParaRPr>
          </a:p>
          <a:p>
            <a:pPr lvl="0">
              <a:lnSpc>
                <a:spcPts val="1109"/>
              </a:lnSpc>
            </a:pPr>
            <a:r>
              <a:rPr lang="de-DE" dirty="0" sz="1000">
                <a:highlight>
                  <a:srgbClr val="FF0000"/>
                </a:highlight>
              </a:rPr>
              <a:t>Orientierung für die Karrieremitte zu Anlageentscheidungen, Gebühren und Risiko.</a:t>
            </a:r>
          </a:p>
          <a:p>
            <a:pPr lvl="0">
              <a:lnSpc>
                <a:spcPts val="1109"/>
              </a:lnSpc>
            </a:pPr>
            <a:r>
              <a:rPr lang="de-DE" dirty="0" sz="1000">
                <a:highlight>
                  <a:srgbClr val="FF0000"/>
                </a:highlight>
              </a:rPr>
              <a:t>Werkzeuge/Vorlagen: Arbeitsblatt Spartöpfe + Fragen fürs Beratungsgespräch.</a:t>
            </a:r>
          </a:p>
          <a:p>
            <a:pPr lvl="0">
              <a:lnSpc>
                <a:spcPts val="1109"/>
              </a:lnSpc>
            </a:pPr>
            <a:r>
              <a:rPr lang="de-DE" dirty="0" sz="1000">
                <a:highlight>
                  <a:srgbClr val="FF0000"/>
                </a:highlight>
              </a:rPr>
              <a:t>Weiterführende Literatur für Frauen mit mehreren Zielen.</a:t>
            </a:r>
          </a:p>
        </p:txBody>
      </p:sp>
      <p:cxnSp>
        <p:nvCxnSpPr>
          <p:cNvPr id="24" name="Straight Connector 23">
            <a:extLst>
              <a:ext uri="{FF2B5EF4-FFF2-40B4-BE49-F238E27FC236}">
                <a16:creationId xmlns:a16="http://schemas.microsoft.com/office/drawing/2014/main" id="{8D8EB065-D841-8BD9-17A8-9FBEB1CEB76C}"/>
              </a:ext>
            </a:extLst>
          </p:cNvPr>
          <p:cNvCxnSpPr>
            <a:cxnSpLocks/>
          </p:cNvCxnSpPr>
          <p:nvPr/>
        </p:nvCxnSpPr>
        <p:spPr>
          <a:xfrm>
            <a:off x="1569720" y="1264920"/>
            <a:ext cx="5669280" cy="0"/>
          </a:xfrm>
          <a:prstGeom prst="line">
            <a:avLst/>
          </a:prstGeom>
          <a:ln w="19050">
            <a:solidFill>
              <a:srgbClr val="F16024"/>
            </a:solidFill>
            <a:prstDash val="sysDot"/>
          </a:ln>
        </p:spPr>
        <p:style>
          <a:lnRef idx="1">
            <a:schemeClr val="accent1"/>
          </a:lnRef>
          <a:fillRef idx="0">
            <a:schemeClr val="accent1"/>
          </a:fillRef>
          <a:effectRef idx="0">
            <a:schemeClr val="accent1"/>
          </a:effectRef>
          <a:fontRef idx="minor">
            <a:schemeClr val="tx1"/>
          </a:fontRef>
        </p:style>
      </p:cxnSp>
      <p:grpSp>
        <p:nvGrpSpPr>
          <p:cNvPr id="25" name="Graphic 2">
            <a:extLst>
              <a:ext uri="{FF2B5EF4-FFF2-40B4-BE49-F238E27FC236}">
                <a16:creationId xmlns:a16="http://schemas.microsoft.com/office/drawing/2014/main" id="{EE986F79-903D-7C9D-8E4C-1BB5B1036734}"/>
              </a:ext>
            </a:extLst>
          </p:cNvPr>
          <p:cNvGrpSpPr/>
          <p:nvPr/>
        </p:nvGrpSpPr>
        <p:grpSpPr>
          <a:xfrm>
            <a:off x="928234" y="582146"/>
            <a:ext cx="713270" cy="688476"/>
            <a:chOff x="7216180" y="2896437"/>
            <a:chExt cx="1173608" cy="1132811"/>
          </a:xfrm>
          <a:solidFill>
            <a:srgbClr val="F16024"/>
          </a:solidFill>
        </p:grpSpPr>
        <p:grpSp>
          <p:nvGrpSpPr>
            <p:cNvPr id="26" name="Graphic 2">
              <a:extLst>
                <a:ext uri="{FF2B5EF4-FFF2-40B4-BE49-F238E27FC236}">
                  <a16:creationId xmlns:a16="http://schemas.microsoft.com/office/drawing/2014/main" id="{56F47DB2-69C3-3A68-B319-F7B1BAE96A5D}"/>
                </a:ext>
              </a:extLst>
            </p:cNvPr>
            <p:cNvGrpSpPr/>
            <p:nvPr/>
          </p:nvGrpSpPr>
          <p:grpSpPr>
            <a:xfrm>
              <a:off x="7884516" y="3299879"/>
              <a:ext cx="244481" cy="366043"/>
              <a:chOff x="7884516" y="3299879"/>
              <a:chExt cx="244481" cy="366043"/>
            </a:xfrm>
            <a:grpFill/>
          </p:grpSpPr>
          <p:sp>
            <p:nvSpPr>
              <p:cNvPr id="41" name="Freeform 40">
                <a:extLst>
                  <a:ext uri="{FF2B5EF4-FFF2-40B4-BE49-F238E27FC236}">
                    <a16:creationId xmlns:a16="http://schemas.microsoft.com/office/drawing/2014/main" id="{E6D3B448-7AB2-0BB2-910A-CFCAB1500272}"/>
                  </a:ext>
                </a:extLst>
              </p:cNvPr>
              <p:cNvSpPr/>
              <p:nvPr/>
            </p:nvSpPr>
            <p:spPr>
              <a:xfrm>
                <a:off x="8088250" y="342212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de-DE" dirty="0">
                  <a:solidFill>
                    <a:schemeClr val="bg1"/>
                  </a:solidFill>
                </a:endParaRPr>
              </a:p>
            </p:txBody>
          </p:sp>
          <p:sp>
            <p:nvSpPr>
              <p:cNvPr id="42" name="Freeform 41">
                <a:extLst>
                  <a:ext uri="{FF2B5EF4-FFF2-40B4-BE49-F238E27FC236}">
                    <a16:creationId xmlns:a16="http://schemas.microsoft.com/office/drawing/2014/main" id="{B043FFBF-4EFD-66BE-EBA3-EF594A6FF7D9}"/>
                  </a:ext>
                </a:extLst>
              </p:cNvPr>
              <p:cNvSpPr/>
              <p:nvPr/>
            </p:nvSpPr>
            <p:spPr>
              <a:xfrm>
                <a:off x="8027130" y="336099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de-DE" dirty="0">
                  <a:solidFill>
                    <a:schemeClr val="bg1"/>
                  </a:solidFill>
                </a:endParaRPr>
              </a:p>
            </p:txBody>
          </p:sp>
          <p:sp>
            <p:nvSpPr>
              <p:cNvPr id="43" name="Freeform 42">
                <a:extLst>
                  <a:ext uri="{FF2B5EF4-FFF2-40B4-BE49-F238E27FC236}">
                    <a16:creationId xmlns:a16="http://schemas.microsoft.com/office/drawing/2014/main" id="{081DAA11-6EED-A0E9-B398-160CFB10F1EA}"/>
                  </a:ext>
                </a:extLst>
              </p:cNvPr>
              <p:cNvSpPr/>
              <p:nvPr/>
            </p:nvSpPr>
            <p:spPr>
              <a:xfrm>
                <a:off x="8027130" y="3462867"/>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de-DE" dirty="0">
                  <a:solidFill>
                    <a:schemeClr val="bg1"/>
                  </a:solidFill>
                </a:endParaRPr>
              </a:p>
            </p:txBody>
          </p:sp>
          <p:sp>
            <p:nvSpPr>
              <p:cNvPr id="44" name="Freeform 43">
                <a:extLst>
                  <a:ext uri="{FF2B5EF4-FFF2-40B4-BE49-F238E27FC236}">
                    <a16:creationId xmlns:a16="http://schemas.microsoft.com/office/drawing/2014/main" id="{FCD2803A-A6C3-5875-64B8-76F6B968A472}"/>
                  </a:ext>
                </a:extLst>
              </p:cNvPr>
              <p:cNvSpPr/>
              <p:nvPr/>
            </p:nvSpPr>
            <p:spPr>
              <a:xfrm>
                <a:off x="8006756" y="3625175"/>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8829"/>
                      <a:pt x="40747" y="20373"/>
                    </a:cubicBezTo>
                    <a:cubicBezTo>
                      <a:pt x="40747" y="3191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de-DE" dirty="0">
                  <a:solidFill>
                    <a:schemeClr val="bg1"/>
                  </a:solidFill>
                </a:endParaRPr>
              </a:p>
            </p:txBody>
          </p:sp>
          <p:sp>
            <p:nvSpPr>
              <p:cNvPr id="45" name="Freeform 44">
                <a:extLst>
                  <a:ext uri="{FF2B5EF4-FFF2-40B4-BE49-F238E27FC236}">
                    <a16:creationId xmlns:a16="http://schemas.microsoft.com/office/drawing/2014/main" id="{8533E6B8-CBED-E214-7B6B-9905454E8D86}"/>
                  </a:ext>
                </a:extLst>
              </p:cNvPr>
              <p:cNvSpPr/>
              <p:nvPr/>
            </p:nvSpPr>
            <p:spPr>
              <a:xfrm>
                <a:off x="7986383" y="354436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de-DE" dirty="0">
                  <a:solidFill>
                    <a:schemeClr val="bg1"/>
                  </a:solidFill>
                </a:endParaRPr>
              </a:p>
            </p:txBody>
          </p:sp>
          <p:sp>
            <p:nvSpPr>
              <p:cNvPr id="46" name="Freeform 45">
                <a:extLst>
                  <a:ext uri="{FF2B5EF4-FFF2-40B4-BE49-F238E27FC236}">
                    <a16:creationId xmlns:a16="http://schemas.microsoft.com/office/drawing/2014/main" id="{977B183A-D8AE-233F-BEA4-1745E1070576}"/>
                  </a:ext>
                </a:extLst>
              </p:cNvPr>
              <p:cNvSpPr/>
              <p:nvPr/>
            </p:nvSpPr>
            <p:spPr>
              <a:xfrm>
                <a:off x="7966009" y="3320252"/>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de-DE" dirty="0">
                  <a:solidFill>
                    <a:schemeClr val="bg1"/>
                  </a:solidFill>
                </a:endParaRPr>
              </a:p>
            </p:txBody>
          </p:sp>
          <p:sp>
            <p:nvSpPr>
              <p:cNvPr id="47" name="Freeform 46">
                <a:extLst>
                  <a:ext uri="{FF2B5EF4-FFF2-40B4-BE49-F238E27FC236}">
                    <a16:creationId xmlns:a16="http://schemas.microsoft.com/office/drawing/2014/main" id="{41BCB709-B1EB-AB51-CA9F-AEF6B0C52B56}"/>
                  </a:ext>
                </a:extLst>
              </p:cNvPr>
              <p:cNvSpPr/>
              <p:nvPr/>
            </p:nvSpPr>
            <p:spPr>
              <a:xfrm>
                <a:off x="7966009" y="3401746"/>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de-DE" dirty="0">
                  <a:solidFill>
                    <a:schemeClr val="bg1"/>
                  </a:solidFill>
                </a:endParaRPr>
              </a:p>
            </p:txBody>
          </p:sp>
          <p:sp>
            <p:nvSpPr>
              <p:cNvPr id="48" name="Freeform 47">
                <a:extLst>
                  <a:ext uri="{FF2B5EF4-FFF2-40B4-BE49-F238E27FC236}">
                    <a16:creationId xmlns:a16="http://schemas.microsoft.com/office/drawing/2014/main" id="{6E7AA1AF-5D34-B5ED-A7BF-C33E5CDBCE8F}"/>
                  </a:ext>
                </a:extLst>
              </p:cNvPr>
              <p:cNvSpPr/>
              <p:nvPr/>
            </p:nvSpPr>
            <p:spPr>
              <a:xfrm>
                <a:off x="7945636" y="348324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de-DE" dirty="0">
                  <a:solidFill>
                    <a:schemeClr val="bg1"/>
                  </a:solidFill>
                </a:endParaRPr>
              </a:p>
            </p:txBody>
          </p:sp>
          <p:sp>
            <p:nvSpPr>
              <p:cNvPr id="49" name="Freeform 48">
                <a:extLst>
                  <a:ext uri="{FF2B5EF4-FFF2-40B4-BE49-F238E27FC236}">
                    <a16:creationId xmlns:a16="http://schemas.microsoft.com/office/drawing/2014/main" id="{F550CC7B-9D46-A9A5-E4DA-D62CF1486560}"/>
                  </a:ext>
                </a:extLst>
              </p:cNvPr>
              <p:cNvSpPr/>
              <p:nvPr/>
            </p:nvSpPr>
            <p:spPr>
              <a:xfrm>
                <a:off x="7904889" y="336099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de-DE" dirty="0">
                  <a:solidFill>
                    <a:schemeClr val="bg1"/>
                  </a:solidFill>
                </a:endParaRPr>
              </a:p>
            </p:txBody>
          </p:sp>
          <p:sp>
            <p:nvSpPr>
              <p:cNvPr id="50" name="Freeform 49">
                <a:extLst>
                  <a:ext uri="{FF2B5EF4-FFF2-40B4-BE49-F238E27FC236}">
                    <a16:creationId xmlns:a16="http://schemas.microsoft.com/office/drawing/2014/main" id="{09DEF1D1-A449-0750-E6C3-03AE7DE4844D}"/>
                  </a:ext>
                </a:extLst>
              </p:cNvPr>
              <p:cNvSpPr/>
              <p:nvPr/>
            </p:nvSpPr>
            <p:spPr>
              <a:xfrm>
                <a:off x="7884516" y="329987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de-DE" dirty="0">
                  <a:solidFill>
                    <a:schemeClr val="bg1"/>
                  </a:solidFill>
                </a:endParaRPr>
              </a:p>
            </p:txBody>
          </p:sp>
          <p:sp>
            <p:nvSpPr>
              <p:cNvPr id="51" name="Freeform 50">
                <a:extLst>
                  <a:ext uri="{FF2B5EF4-FFF2-40B4-BE49-F238E27FC236}">
                    <a16:creationId xmlns:a16="http://schemas.microsoft.com/office/drawing/2014/main" id="{27A3CEC4-B7DA-647E-CFEB-8DD9F18E1D2E}"/>
                  </a:ext>
                </a:extLst>
              </p:cNvPr>
              <p:cNvSpPr/>
              <p:nvPr/>
            </p:nvSpPr>
            <p:spPr>
              <a:xfrm>
                <a:off x="7884516" y="342212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de-DE" dirty="0">
                  <a:solidFill>
                    <a:schemeClr val="bg1"/>
                  </a:solidFill>
                </a:endParaRPr>
              </a:p>
            </p:txBody>
          </p:sp>
        </p:grpSp>
        <p:grpSp>
          <p:nvGrpSpPr>
            <p:cNvPr id="27" name="Graphic 2">
              <a:extLst>
                <a:ext uri="{FF2B5EF4-FFF2-40B4-BE49-F238E27FC236}">
                  <a16:creationId xmlns:a16="http://schemas.microsoft.com/office/drawing/2014/main" id="{A3A03C59-B362-886B-304A-CC5BC02AEFC1}"/>
                </a:ext>
              </a:extLst>
            </p:cNvPr>
            <p:cNvGrpSpPr/>
            <p:nvPr/>
          </p:nvGrpSpPr>
          <p:grpSpPr>
            <a:xfrm>
              <a:off x="7216180" y="2896437"/>
              <a:ext cx="1173608" cy="1132811"/>
              <a:chOff x="7216180" y="2896437"/>
              <a:chExt cx="1173608" cy="1132811"/>
            </a:xfrm>
            <a:grpFill/>
          </p:grpSpPr>
          <p:sp>
            <p:nvSpPr>
              <p:cNvPr id="28" name="Freeform 27">
                <a:extLst>
                  <a:ext uri="{FF2B5EF4-FFF2-40B4-BE49-F238E27FC236}">
                    <a16:creationId xmlns:a16="http://schemas.microsoft.com/office/drawing/2014/main" id="{61A13AFB-0444-ACF9-D4FA-2E0D6D2CE15A}"/>
                  </a:ext>
                </a:extLst>
              </p:cNvPr>
              <p:cNvSpPr/>
              <p:nvPr/>
            </p:nvSpPr>
            <p:spPr>
              <a:xfrm>
                <a:off x="8071951" y="3507734"/>
                <a:ext cx="113751" cy="195879"/>
              </a:xfrm>
              <a:custGeom>
                <a:avLst/>
                <a:gdLst>
                  <a:gd name="connsiteX0" fmla="*/ 57046 w 113751"/>
                  <a:gd name="connsiteY0" fmla="*/ 195540 h 195879"/>
                  <a:gd name="connsiteX1" fmla="*/ 46859 w 113751"/>
                  <a:gd name="connsiteY1" fmla="*/ 192144 h 195879"/>
                  <a:gd name="connsiteX2" fmla="*/ 43124 w 113751"/>
                  <a:gd name="connsiteY2" fmla="*/ 189428 h 195879"/>
                  <a:gd name="connsiteX3" fmla="*/ 0 w 113751"/>
                  <a:gd name="connsiteY3" fmla="*/ 117102 h 195879"/>
                  <a:gd name="connsiteX4" fmla="*/ 11545 w 113751"/>
                  <a:gd name="connsiteY4" fmla="*/ 60735 h 195879"/>
                  <a:gd name="connsiteX5" fmla="*/ 19355 w 113751"/>
                  <a:gd name="connsiteY5" fmla="*/ 18970 h 195879"/>
                  <a:gd name="connsiteX6" fmla="*/ 25467 w 113751"/>
                  <a:gd name="connsiteY6" fmla="*/ 3350 h 195879"/>
                  <a:gd name="connsiteX7" fmla="*/ 42106 w 113751"/>
                  <a:gd name="connsiteY7" fmla="*/ 1652 h 195879"/>
                  <a:gd name="connsiteX8" fmla="*/ 113752 w 113751"/>
                  <a:gd name="connsiteY8" fmla="*/ 117441 h 195879"/>
                  <a:gd name="connsiteX9" fmla="*/ 64177 w 113751"/>
                  <a:gd name="connsiteY9" fmla="*/ 193842 h 195879"/>
                  <a:gd name="connsiteX10" fmla="*/ 56706 w 113751"/>
                  <a:gd name="connsiteY10" fmla="*/ 195879 h 195879"/>
                  <a:gd name="connsiteX11" fmla="*/ 49915 w 113751"/>
                  <a:gd name="connsiteY11" fmla="*/ 45795 h 195879"/>
                  <a:gd name="connsiteX12" fmla="*/ 42785 w 113751"/>
                  <a:gd name="connsiteY12" fmla="*/ 70583 h 195879"/>
                  <a:gd name="connsiteX13" fmla="*/ 32937 w 113751"/>
                  <a:gd name="connsiteY13" fmla="*/ 116762 h 195879"/>
                  <a:gd name="connsiteX14" fmla="*/ 57725 w 113751"/>
                  <a:gd name="connsiteY14" fmla="*/ 159207 h 195879"/>
                  <a:gd name="connsiteX15" fmla="*/ 81834 w 113751"/>
                  <a:gd name="connsiteY15" fmla="*/ 116762 h 195879"/>
                  <a:gd name="connsiteX16" fmla="*/ 50255 w 113751"/>
                  <a:gd name="connsiteY16" fmla="*/ 45455 h 1958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13751" h="195879">
                    <a:moveTo>
                      <a:pt x="57046" y="195540"/>
                    </a:moveTo>
                    <a:cubicBezTo>
                      <a:pt x="53310" y="195540"/>
                      <a:pt x="49915" y="194521"/>
                      <a:pt x="46859" y="192144"/>
                    </a:cubicBezTo>
                    <a:cubicBezTo>
                      <a:pt x="45840" y="191465"/>
                      <a:pt x="44482" y="190446"/>
                      <a:pt x="43124" y="189428"/>
                    </a:cubicBezTo>
                    <a:cubicBezTo>
                      <a:pt x="30221" y="180260"/>
                      <a:pt x="0" y="158868"/>
                      <a:pt x="0" y="117102"/>
                    </a:cubicBezTo>
                    <a:cubicBezTo>
                      <a:pt x="0" y="75336"/>
                      <a:pt x="6112" y="77374"/>
                      <a:pt x="11545" y="60735"/>
                    </a:cubicBezTo>
                    <a:cubicBezTo>
                      <a:pt x="16639" y="44437"/>
                      <a:pt x="21392" y="30515"/>
                      <a:pt x="19355" y="18970"/>
                    </a:cubicBezTo>
                    <a:cubicBezTo>
                      <a:pt x="18337" y="12858"/>
                      <a:pt x="20713" y="7085"/>
                      <a:pt x="25467" y="3350"/>
                    </a:cubicBezTo>
                    <a:cubicBezTo>
                      <a:pt x="30221" y="-385"/>
                      <a:pt x="36672" y="-1064"/>
                      <a:pt x="42106" y="1652"/>
                    </a:cubicBezTo>
                    <a:cubicBezTo>
                      <a:pt x="45161" y="3010"/>
                      <a:pt x="113752" y="35948"/>
                      <a:pt x="113752" y="117441"/>
                    </a:cubicBezTo>
                    <a:cubicBezTo>
                      <a:pt x="113752" y="198935"/>
                      <a:pt x="66214" y="192823"/>
                      <a:pt x="64177" y="193842"/>
                    </a:cubicBezTo>
                    <a:cubicBezTo>
                      <a:pt x="61799" y="195200"/>
                      <a:pt x="59084" y="195879"/>
                      <a:pt x="56706" y="195879"/>
                    </a:cubicBezTo>
                    <a:close/>
                    <a:moveTo>
                      <a:pt x="49915" y="45795"/>
                    </a:moveTo>
                    <a:cubicBezTo>
                      <a:pt x="47878" y="54284"/>
                      <a:pt x="45161" y="62433"/>
                      <a:pt x="42785" y="70583"/>
                    </a:cubicBezTo>
                    <a:cubicBezTo>
                      <a:pt x="38030" y="85523"/>
                      <a:pt x="32937" y="101143"/>
                      <a:pt x="32937" y="116762"/>
                    </a:cubicBezTo>
                    <a:cubicBezTo>
                      <a:pt x="32937" y="132382"/>
                      <a:pt x="44482" y="149360"/>
                      <a:pt x="57725" y="159207"/>
                    </a:cubicBezTo>
                    <a:cubicBezTo>
                      <a:pt x="67233" y="151737"/>
                      <a:pt x="81834" y="137136"/>
                      <a:pt x="81834" y="116762"/>
                    </a:cubicBezTo>
                    <a:cubicBezTo>
                      <a:pt x="81834" y="82128"/>
                      <a:pt x="64856" y="59037"/>
                      <a:pt x="50255" y="45455"/>
                    </a:cubicBezTo>
                    <a:close/>
                  </a:path>
                </a:pathLst>
              </a:custGeom>
              <a:grpFill/>
              <a:ln w="3393" cap="flat">
                <a:noFill/>
                <a:prstDash val="solid"/>
                <a:miter/>
              </a:ln>
            </p:spPr>
            <p:txBody>
              <a:bodyPr rtlCol="0" anchor="ctr"/>
              <a:lstStyle/>
              <a:p>
                <a:endParaRPr lang="de-DE" dirty="0">
                  <a:solidFill>
                    <a:schemeClr val="bg1"/>
                  </a:solidFill>
                </a:endParaRPr>
              </a:p>
            </p:txBody>
          </p:sp>
          <p:sp>
            <p:nvSpPr>
              <p:cNvPr id="29" name="Freeform 28">
                <a:extLst>
                  <a:ext uri="{FF2B5EF4-FFF2-40B4-BE49-F238E27FC236}">
                    <a16:creationId xmlns:a16="http://schemas.microsoft.com/office/drawing/2014/main" id="{CD098007-6E73-CFA1-586C-BF3D106C821B}"/>
                  </a:ext>
                </a:extLst>
              </p:cNvPr>
              <p:cNvSpPr/>
              <p:nvPr/>
            </p:nvSpPr>
            <p:spPr>
              <a:xfrm>
                <a:off x="7990457" y="3680307"/>
                <a:ext cx="154782" cy="145546"/>
              </a:xfrm>
              <a:custGeom>
                <a:avLst/>
                <a:gdLst>
                  <a:gd name="connsiteX0" fmla="*/ 82853 w 154782"/>
                  <a:gd name="connsiteY0" fmla="*/ 145207 h 145546"/>
                  <a:gd name="connsiteX1" fmla="*/ 31919 w 154782"/>
                  <a:gd name="connsiteY1" fmla="*/ 131964 h 145546"/>
                  <a:gd name="connsiteX2" fmla="*/ 0 w 154782"/>
                  <a:gd name="connsiteY2" fmla="*/ 27041 h 145546"/>
                  <a:gd name="connsiteX3" fmla="*/ 10187 w 154782"/>
                  <a:gd name="connsiteY3" fmla="*/ 11761 h 145546"/>
                  <a:gd name="connsiteX4" fmla="*/ 28183 w 154782"/>
                  <a:gd name="connsiteY4" fmla="*/ 15835 h 145546"/>
                  <a:gd name="connsiteX5" fmla="*/ 64516 w 154782"/>
                  <a:gd name="connsiteY5" fmla="*/ 35869 h 145546"/>
                  <a:gd name="connsiteX6" fmla="*/ 153820 w 154782"/>
                  <a:gd name="connsiteY6" fmla="*/ 117024 h 145546"/>
                  <a:gd name="connsiteX7" fmla="*/ 152801 w 154782"/>
                  <a:gd name="connsiteY7" fmla="*/ 130606 h 145546"/>
                  <a:gd name="connsiteX8" fmla="*/ 141935 w 154782"/>
                  <a:gd name="connsiteY8" fmla="*/ 138755 h 145546"/>
                  <a:gd name="connsiteX9" fmla="*/ 82853 w 154782"/>
                  <a:gd name="connsiteY9" fmla="*/ 145547 h 145546"/>
                  <a:gd name="connsiteX10" fmla="*/ 34296 w 154782"/>
                  <a:gd name="connsiteY10" fmla="*/ 58280 h 145546"/>
                  <a:gd name="connsiteX11" fmla="*/ 53990 w 154782"/>
                  <a:gd name="connsiteY11" fmla="*/ 107856 h 145546"/>
                  <a:gd name="connsiteX12" fmla="*/ 114771 w 154782"/>
                  <a:gd name="connsiteY12" fmla="*/ 110232 h 145546"/>
                  <a:gd name="connsiteX13" fmla="*/ 52292 w 154782"/>
                  <a:gd name="connsiteY13" fmla="*/ 66090 h 145546"/>
                  <a:gd name="connsiteX14" fmla="*/ 34296 w 154782"/>
                  <a:gd name="connsiteY14" fmla="*/ 58620 h 1455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54782" h="145546">
                    <a:moveTo>
                      <a:pt x="82853" y="145207"/>
                    </a:moveTo>
                    <a:cubicBezTo>
                      <a:pt x="62818" y="145207"/>
                      <a:pt x="43124" y="142151"/>
                      <a:pt x="31919" y="131964"/>
                    </a:cubicBezTo>
                    <a:cubicBezTo>
                      <a:pt x="10187" y="112270"/>
                      <a:pt x="0" y="78993"/>
                      <a:pt x="0" y="27041"/>
                    </a:cubicBezTo>
                    <a:cubicBezTo>
                      <a:pt x="0" y="-24912"/>
                      <a:pt x="4075" y="14477"/>
                      <a:pt x="10187" y="11761"/>
                    </a:cubicBezTo>
                    <a:cubicBezTo>
                      <a:pt x="16299" y="9384"/>
                      <a:pt x="23430" y="10742"/>
                      <a:pt x="28183" y="15835"/>
                    </a:cubicBezTo>
                    <a:cubicBezTo>
                      <a:pt x="35993" y="23985"/>
                      <a:pt x="49236" y="29418"/>
                      <a:pt x="64516" y="35869"/>
                    </a:cubicBezTo>
                    <a:cubicBezTo>
                      <a:pt x="96095" y="48773"/>
                      <a:pt x="135144" y="64732"/>
                      <a:pt x="153820" y="117024"/>
                    </a:cubicBezTo>
                    <a:cubicBezTo>
                      <a:pt x="155518" y="121438"/>
                      <a:pt x="154839" y="126531"/>
                      <a:pt x="152801" y="130606"/>
                    </a:cubicBezTo>
                    <a:cubicBezTo>
                      <a:pt x="150424" y="134680"/>
                      <a:pt x="146689" y="137737"/>
                      <a:pt x="141935" y="138755"/>
                    </a:cubicBezTo>
                    <a:cubicBezTo>
                      <a:pt x="131409" y="141132"/>
                      <a:pt x="106961" y="145547"/>
                      <a:pt x="82853" y="145547"/>
                    </a:cubicBezTo>
                    <a:close/>
                    <a:moveTo>
                      <a:pt x="34296" y="58280"/>
                    </a:moveTo>
                    <a:cubicBezTo>
                      <a:pt x="37351" y="82049"/>
                      <a:pt x="43803" y="98687"/>
                      <a:pt x="53990" y="107856"/>
                    </a:cubicBezTo>
                    <a:cubicBezTo>
                      <a:pt x="60441" y="113628"/>
                      <a:pt x="87946" y="113628"/>
                      <a:pt x="114771" y="110232"/>
                    </a:cubicBezTo>
                    <a:cubicBezTo>
                      <a:pt x="99491" y="85445"/>
                      <a:pt x="76401" y="75937"/>
                      <a:pt x="52292" y="66090"/>
                    </a:cubicBezTo>
                    <a:cubicBezTo>
                      <a:pt x="46180" y="63713"/>
                      <a:pt x="40068" y="60997"/>
                      <a:pt x="34296" y="58620"/>
                    </a:cubicBezTo>
                    <a:close/>
                  </a:path>
                </a:pathLst>
              </a:custGeom>
              <a:grpFill/>
              <a:ln w="3393" cap="flat">
                <a:noFill/>
                <a:prstDash val="solid"/>
                <a:miter/>
              </a:ln>
            </p:spPr>
            <p:txBody>
              <a:bodyPr rtlCol="0" anchor="ctr"/>
              <a:lstStyle/>
              <a:p>
                <a:endParaRPr lang="de-DE" dirty="0">
                  <a:solidFill>
                    <a:schemeClr val="bg1"/>
                  </a:solidFill>
                </a:endParaRPr>
              </a:p>
            </p:txBody>
          </p:sp>
          <p:sp>
            <p:nvSpPr>
              <p:cNvPr id="30" name="Freeform 29">
                <a:extLst>
                  <a:ext uri="{FF2B5EF4-FFF2-40B4-BE49-F238E27FC236}">
                    <a16:creationId xmlns:a16="http://schemas.microsoft.com/office/drawing/2014/main" id="{4EC1052F-63D7-4581-30FB-EC10660AA742}"/>
                  </a:ext>
                </a:extLst>
              </p:cNvPr>
              <p:cNvSpPr/>
              <p:nvPr/>
            </p:nvSpPr>
            <p:spPr>
              <a:xfrm>
                <a:off x="8112656" y="3691513"/>
                <a:ext cx="175076" cy="134340"/>
              </a:xfrm>
              <a:custGeom>
                <a:avLst/>
                <a:gdLst>
                  <a:gd name="connsiteX0" fmla="*/ 64558 w 175076"/>
                  <a:gd name="connsiteY0" fmla="*/ 134001 h 134340"/>
                  <a:gd name="connsiteX1" fmla="*/ 10908 w 175076"/>
                  <a:gd name="connsiteY1" fmla="*/ 124833 h 134340"/>
                  <a:gd name="connsiteX2" fmla="*/ 1061 w 175076"/>
                  <a:gd name="connsiteY2" fmla="*/ 115325 h 134340"/>
                  <a:gd name="connsiteX3" fmla="*/ 2080 w 175076"/>
                  <a:gd name="connsiteY3" fmla="*/ 101403 h 134340"/>
                  <a:gd name="connsiteX4" fmla="*/ 149109 w 175076"/>
                  <a:gd name="connsiteY4" fmla="*/ 1234 h 134340"/>
                  <a:gd name="connsiteX5" fmla="*/ 152504 w 175076"/>
                  <a:gd name="connsiteY5" fmla="*/ 1234 h 134340"/>
                  <a:gd name="connsiteX6" fmla="*/ 166087 w 175076"/>
                  <a:gd name="connsiteY6" fmla="*/ 1573 h 134340"/>
                  <a:gd name="connsiteX7" fmla="*/ 173557 w 175076"/>
                  <a:gd name="connsiteY7" fmla="*/ 22965 h 134340"/>
                  <a:gd name="connsiteX8" fmla="*/ 167105 w 175076"/>
                  <a:gd name="connsiteY8" fmla="*/ 46395 h 134340"/>
                  <a:gd name="connsiteX9" fmla="*/ 137563 w 175076"/>
                  <a:gd name="connsiteY9" fmla="*/ 108534 h 134340"/>
                  <a:gd name="connsiteX10" fmla="*/ 86629 w 175076"/>
                  <a:gd name="connsiteY10" fmla="*/ 132643 h 134340"/>
                  <a:gd name="connsiteX11" fmla="*/ 64219 w 175076"/>
                  <a:gd name="connsiteY11" fmla="*/ 134341 h 134340"/>
                  <a:gd name="connsiteX12" fmla="*/ 41808 w 175076"/>
                  <a:gd name="connsiteY12" fmla="*/ 99366 h 134340"/>
                  <a:gd name="connsiteX13" fmla="*/ 112436 w 175076"/>
                  <a:gd name="connsiteY13" fmla="*/ 87481 h 134340"/>
                  <a:gd name="connsiteX14" fmla="*/ 135186 w 175076"/>
                  <a:gd name="connsiteY14" fmla="*/ 40623 h 134340"/>
                  <a:gd name="connsiteX15" fmla="*/ 136205 w 175076"/>
                  <a:gd name="connsiteY15" fmla="*/ 35189 h 134340"/>
                  <a:gd name="connsiteX16" fmla="*/ 41808 w 175076"/>
                  <a:gd name="connsiteY16" fmla="*/ 99366 h 134340"/>
                  <a:gd name="connsiteX17" fmla="*/ 144694 w 175076"/>
                  <a:gd name="connsiteY17" fmla="*/ 7685 h 134340"/>
                  <a:gd name="connsiteX18" fmla="*/ 144694 w 175076"/>
                  <a:gd name="connsiteY18" fmla="*/ 7685 h 134340"/>
                  <a:gd name="connsiteX19" fmla="*/ 144694 w 175076"/>
                  <a:gd name="connsiteY19" fmla="*/ 7685 h 1343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75076" h="134340">
                    <a:moveTo>
                      <a:pt x="64558" y="134001"/>
                    </a:moveTo>
                    <a:cubicBezTo>
                      <a:pt x="49618" y="134001"/>
                      <a:pt x="31281" y="131624"/>
                      <a:pt x="10908" y="124833"/>
                    </a:cubicBezTo>
                    <a:cubicBezTo>
                      <a:pt x="6494" y="123135"/>
                      <a:pt x="2759" y="119739"/>
                      <a:pt x="1061" y="115325"/>
                    </a:cubicBezTo>
                    <a:cubicBezTo>
                      <a:pt x="-637" y="110911"/>
                      <a:pt x="-297" y="105818"/>
                      <a:pt x="2080" y="101403"/>
                    </a:cubicBezTo>
                    <a:cubicBezTo>
                      <a:pt x="55050" y="8025"/>
                      <a:pt x="126018" y="2932"/>
                      <a:pt x="149109" y="1234"/>
                    </a:cubicBezTo>
                    <a:cubicBezTo>
                      <a:pt x="150127" y="1234"/>
                      <a:pt x="151485" y="1234"/>
                      <a:pt x="152504" y="1234"/>
                    </a:cubicBezTo>
                    <a:cubicBezTo>
                      <a:pt x="156918" y="-464"/>
                      <a:pt x="161672" y="-464"/>
                      <a:pt x="166087" y="1573"/>
                    </a:cubicBezTo>
                    <a:cubicBezTo>
                      <a:pt x="173896" y="5648"/>
                      <a:pt x="177291" y="14816"/>
                      <a:pt x="173557" y="22965"/>
                    </a:cubicBezTo>
                    <a:cubicBezTo>
                      <a:pt x="169482" y="31794"/>
                      <a:pt x="168463" y="38585"/>
                      <a:pt x="167105" y="46395"/>
                    </a:cubicBezTo>
                    <a:cubicBezTo>
                      <a:pt x="164728" y="61675"/>
                      <a:pt x="161672" y="78992"/>
                      <a:pt x="137563" y="108534"/>
                    </a:cubicBezTo>
                    <a:cubicBezTo>
                      <a:pt x="128055" y="120419"/>
                      <a:pt x="109380" y="129247"/>
                      <a:pt x="86629" y="132643"/>
                    </a:cubicBezTo>
                    <a:cubicBezTo>
                      <a:pt x="80517" y="133661"/>
                      <a:pt x="73047" y="134341"/>
                      <a:pt x="64219" y="134341"/>
                    </a:cubicBezTo>
                    <a:close/>
                    <a:moveTo>
                      <a:pt x="41808" y="99366"/>
                    </a:moveTo>
                    <a:cubicBezTo>
                      <a:pt x="76783" y="105818"/>
                      <a:pt x="105305" y="96310"/>
                      <a:pt x="112436" y="87481"/>
                    </a:cubicBezTo>
                    <a:cubicBezTo>
                      <a:pt x="131112" y="64731"/>
                      <a:pt x="133149" y="54205"/>
                      <a:pt x="135186" y="40623"/>
                    </a:cubicBezTo>
                    <a:cubicBezTo>
                      <a:pt x="135186" y="38925"/>
                      <a:pt x="135865" y="37227"/>
                      <a:pt x="136205" y="35189"/>
                    </a:cubicBezTo>
                    <a:cubicBezTo>
                      <a:pt x="112436" y="38925"/>
                      <a:pt x="75424" y="51149"/>
                      <a:pt x="41808" y="99366"/>
                    </a:cubicBezTo>
                    <a:close/>
                    <a:moveTo>
                      <a:pt x="144694" y="7685"/>
                    </a:moveTo>
                    <a:cubicBezTo>
                      <a:pt x="144694" y="7685"/>
                      <a:pt x="144694" y="7685"/>
                      <a:pt x="144694" y="7685"/>
                    </a:cubicBezTo>
                    <a:cubicBezTo>
                      <a:pt x="144694" y="7685"/>
                      <a:pt x="144694" y="7685"/>
                      <a:pt x="144694" y="7685"/>
                    </a:cubicBezTo>
                    <a:close/>
                  </a:path>
                </a:pathLst>
              </a:custGeom>
              <a:grpFill/>
              <a:ln w="3393" cap="flat">
                <a:noFill/>
                <a:prstDash val="solid"/>
                <a:miter/>
              </a:ln>
            </p:spPr>
            <p:txBody>
              <a:bodyPr rtlCol="0" anchor="ctr"/>
              <a:lstStyle/>
              <a:p>
                <a:endParaRPr lang="de-DE" dirty="0">
                  <a:solidFill>
                    <a:schemeClr val="bg1"/>
                  </a:solidFill>
                </a:endParaRPr>
              </a:p>
            </p:txBody>
          </p:sp>
          <p:sp>
            <p:nvSpPr>
              <p:cNvPr id="31" name="Freeform 30">
                <a:extLst>
                  <a:ext uri="{FF2B5EF4-FFF2-40B4-BE49-F238E27FC236}">
                    <a16:creationId xmlns:a16="http://schemas.microsoft.com/office/drawing/2014/main" id="{884EB1F9-2155-486B-8CDE-83E6235DC515}"/>
                  </a:ext>
                </a:extLst>
              </p:cNvPr>
              <p:cNvSpPr/>
              <p:nvPr/>
            </p:nvSpPr>
            <p:spPr>
              <a:xfrm>
                <a:off x="8112698" y="3670676"/>
                <a:ext cx="32597" cy="236332"/>
              </a:xfrm>
              <a:custGeom>
                <a:avLst/>
                <a:gdLst>
                  <a:gd name="connsiteX0" fmla="*/ 16299 w 32597"/>
                  <a:gd name="connsiteY0" fmla="*/ 236332 h 236332"/>
                  <a:gd name="connsiteX1" fmla="*/ 0 w 32597"/>
                  <a:gd name="connsiteY1" fmla="*/ 220033 h 236332"/>
                  <a:gd name="connsiteX2" fmla="*/ 0 w 32597"/>
                  <a:gd name="connsiteY2" fmla="*/ 16299 h 236332"/>
                  <a:gd name="connsiteX3" fmla="*/ 16299 w 32597"/>
                  <a:gd name="connsiteY3" fmla="*/ 0 h 236332"/>
                  <a:gd name="connsiteX4" fmla="*/ 32598 w 32597"/>
                  <a:gd name="connsiteY4" fmla="*/ 16299 h 236332"/>
                  <a:gd name="connsiteX5" fmla="*/ 32598 w 32597"/>
                  <a:gd name="connsiteY5" fmla="*/ 220033 h 236332"/>
                  <a:gd name="connsiteX6" fmla="*/ 16299 w 32597"/>
                  <a:gd name="connsiteY6" fmla="*/ 236332 h 236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97" h="236332">
                    <a:moveTo>
                      <a:pt x="16299" y="236332"/>
                    </a:moveTo>
                    <a:cubicBezTo>
                      <a:pt x="7131" y="236332"/>
                      <a:pt x="0" y="229201"/>
                      <a:pt x="0" y="220033"/>
                    </a:cubicBezTo>
                    <a:lnTo>
                      <a:pt x="0" y="16299"/>
                    </a:lnTo>
                    <a:cubicBezTo>
                      <a:pt x="0" y="7131"/>
                      <a:pt x="7131" y="0"/>
                      <a:pt x="16299" y="0"/>
                    </a:cubicBezTo>
                    <a:cubicBezTo>
                      <a:pt x="25467" y="0"/>
                      <a:pt x="32598" y="7131"/>
                      <a:pt x="32598" y="16299"/>
                    </a:cubicBezTo>
                    <a:lnTo>
                      <a:pt x="32598" y="220033"/>
                    </a:lnTo>
                    <a:cubicBezTo>
                      <a:pt x="32598" y="229201"/>
                      <a:pt x="25467" y="236332"/>
                      <a:pt x="16299" y="236332"/>
                    </a:cubicBezTo>
                    <a:close/>
                  </a:path>
                </a:pathLst>
              </a:custGeom>
              <a:grpFill/>
              <a:ln w="3393" cap="flat">
                <a:noFill/>
                <a:prstDash val="solid"/>
                <a:miter/>
              </a:ln>
            </p:spPr>
            <p:txBody>
              <a:bodyPr rtlCol="0" anchor="ctr"/>
              <a:lstStyle/>
              <a:p>
                <a:endParaRPr lang="de-DE" dirty="0">
                  <a:solidFill>
                    <a:schemeClr val="bg1"/>
                  </a:solidFill>
                </a:endParaRPr>
              </a:p>
            </p:txBody>
          </p:sp>
          <p:sp>
            <p:nvSpPr>
              <p:cNvPr id="32" name="Freeform 31">
                <a:extLst>
                  <a:ext uri="{FF2B5EF4-FFF2-40B4-BE49-F238E27FC236}">
                    <a16:creationId xmlns:a16="http://schemas.microsoft.com/office/drawing/2014/main" id="{31AB39BD-2C7C-3D5A-E21C-34CDA4ED0341}"/>
                  </a:ext>
                </a:extLst>
              </p:cNvPr>
              <p:cNvSpPr/>
              <p:nvPr/>
            </p:nvSpPr>
            <p:spPr>
              <a:xfrm>
                <a:off x="7827422" y="3874071"/>
                <a:ext cx="562367" cy="155178"/>
              </a:xfrm>
              <a:custGeom>
                <a:avLst/>
                <a:gdLst>
                  <a:gd name="connsiteX0" fmla="*/ 512441 w 562367"/>
                  <a:gd name="connsiteY0" fmla="*/ 155178 h 155178"/>
                  <a:gd name="connsiteX1" fmla="*/ 379674 w 562367"/>
                  <a:gd name="connsiteY1" fmla="*/ 142275 h 155178"/>
                  <a:gd name="connsiteX2" fmla="*/ 340625 w 562367"/>
                  <a:gd name="connsiteY2" fmla="*/ 137521 h 155178"/>
                  <a:gd name="connsiteX3" fmla="*/ 305990 w 562367"/>
                  <a:gd name="connsiteY3" fmla="*/ 144312 h 155178"/>
                  <a:gd name="connsiteX4" fmla="*/ 246906 w 562367"/>
                  <a:gd name="connsiteY4" fmla="*/ 153480 h 155178"/>
                  <a:gd name="connsiteX5" fmla="*/ 221779 w 562367"/>
                  <a:gd name="connsiteY5" fmla="*/ 149405 h 155178"/>
                  <a:gd name="connsiteX6" fmla="*/ 170846 w 562367"/>
                  <a:gd name="connsiteY6" fmla="*/ 147708 h 155178"/>
                  <a:gd name="connsiteX7" fmla="*/ 82900 w 562367"/>
                  <a:gd name="connsiteY7" fmla="*/ 149066 h 155178"/>
                  <a:gd name="connsiteX8" fmla="*/ 5141 w 562367"/>
                  <a:gd name="connsiteY8" fmla="*/ 130390 h 155178"/>
                  <a:gd name="connsiteX9" fmla="*/ 1067 w 562367"/>
                  <a:gd name="connsiteY9" fmla="*/ 111715 h 155178"/>
                  <a:gd name="connsiteX10" fmla="*/ 73053 w 562367"/>
                  <a:gd name="connsiteY10" fmla="*/ 62818 h 155178"/>
                  <a:gd name="connsiteX11" fmla="*/ 107008 w 562367"/>
                  <a:gd name="connsiteY11" fmla="*/ 50934 h 155178"/>
                  <a:gd name="connsiteX12" fmla="*/ 118214 w 562367"/>
                  <a:gd name="connsiteY12" fmla="*/ 44143 h 155178"/>
                  <a:gd name="connsiteX13" fmla="*/ 225175 w 562367"/>
                  <a:gd name="connsiteY13" fmla="*/ 19015 h 155178"/>
                  <a:gd name="connsiteX14" fmla="*/ 247925 w 562367"/>
                  <a:gd name="connsiteY14" fmla="*/ 12224 h 155178"/>
                  <a:gd name="connsiteX15" fmla="*/ 300896 w 562367"/>
                  <a:gd name="connsiteY15" fmla="*/ 0 h 155178"/>
                  <a:gd name="connsiteX16" fmla="*/ 301575 w 562367"/>
                  <a:gd name="connsiteY16" fmla="*/ 0 h 155178"/>
                  <a:gd name="connsiteX17" fmla="*/ 367449 w 562367"/>
                  <a:gd name="connsiteY17" fmla="*/ 10187 h 155178"/>
                  <a:gd name="connsiteX18" fmla="*/ 389860 w 562367"/>
                  <a:gd name="connsiteY18" fmla="*/ 14941 h 155178"/>
                  <a:gd name="connsiteX19" fmla="*/ 432645 w 562367"/>
                  <a:gd name="connsiteY19" fmla="*/ 40407 h 155178"/>
                  <a:gd name="connsiteX20" fmla="*/ 450641 w 562367"/>
                  <a:gd name="connsiteY20" fmla="*/ 53311 h 155178"/>
                  <a:gd name="connsiteX21" fmla="*/ 526023 w 562367"/>
                  <a:gd name="connsiteY21" fmla="*/ 83192 h 155178"/>
                  <a:gd name="connsiteX22" fmla="*/ 562356 w 562367"/>
                  <a:gd name="connsiteY22" fmla="*/ 131749 h 155178"/>
                  <a:gd name="connsiteX23" fmla="*/ 544359 w 562367"/>
                  <a:gd name="connsiteY23" fmla="*/ 152801 h 155178"/>
                  <a:gd name="connsiteX24" fmla="*/ 512441 w 562367"/>
                  <a:gd name="connsiteY24" fmla="*/ 154499 h 155178"/>
                  <a:gd name="connsiteX25" fmla="*/ 340625 w 562367"/>
                  <a:gd name="connsiteY25" fmla="*/ 104923 h 155178"/>
                  <a:gd name="connsiteX26" fmla="*/ 384427 w 562367"/>
                  <a:gd name="connsiteY26" fmla="*/ 110017 h 155178"/>
                  <a:gd name="connsiteX27" fmla="*/ 520250 w 562367"/>
                  <a:gd name="connsiteY27" fmla="*/ 122241 h 155178"/>
                  <a:gd name="connsiteX28" fmla="*/ 449623 w 562367"/>
                  <a:gd name="connsiteY28" fmla="*/ 86248 h 155178"/>
                  <a:gd name="connsiteX29" fmla="*/ 410913 w 562367"/>
                  <a:gd name="connsiteY29" fmla="*/ 64855 h 155178"/>
                  <a:gd name="connsiteX30" fmla="*/ 384088 w 562367"/>
                  <a:gd name="connsiteY30" fmla="*/ 47199 h 155178"/>
                  <a:gd name="connsiteX31" fmla="*/ 360319 w 562367"/>
                  <a:gd name="connsiteY31" fmla="*/ 42105 h 155178"/>
                  <a:gd name="connsiteX32" fmla="*/ 301575 w 562367"/>
                  <a:gd name="connsiteY32" fmla="*/ 32597 h 155178"/>
                  <a:gd name="connsiteX33" fmla="*/ 300896 w 562367"/>
                  <a:gd name="connsiteY33" fmla="*/ 32597 h 155178"/>
                  <a:gd name="connsiteX34" fmla="*/ 258452 w 562367"/>
                  <a:gd name="connsiteY34" fmla="*/ 42784 h 155178"/>
                  <a:gd name="connsiteX35" fmla="*/ 209895 w 562367"/>
                  <a:gd name="connsiteY35" fmla="*/ 47199 h 155178"/>
                  <a:gd name="connsiteX36" fmla="*/ 139266 w 562367"/>
                  <a:gd name="connsiteY36" fmla="*/ 68591 h 155178"/>
                  <a:gd name="connsiteX37" fmla="*/ 121610 w 562367"/>
                  <a:gd name="connsiteY37" fmla="*/ 79796 h 155178"/>
                  <a:gd name="connsiteX38" fmla="*/ 121610 w 562367"/>
                  <a:gd name="connsiteY38" fmla="*/ 79796 h 155178"/>
                  <a:gd name="connsiteX39" fmla="*/ 81882 w 562367"/>
                  <a:gd name="connsiteY39" fmla="*/ 93718 h 155178"/>
                  <a:gd name="connsiteX40" fmla="*/ 40456 w 562367"/>
                  <a:gd name="connsiteY40" fmla="*/ 110356 h 155178"/>
                  <a:gd name="connsiteX41" fmla="*/ 162357 w 562367"/>
                  <a:gd name="connsiteY41" fmla="*/ 115789 h 155178"/>
                  <a:gd name="connsiteX42" fmla="*/ 227552 w 562367"/>
                  <a:gd name="connsiteY42" fmla="*/ 116808 h 155178"/>
                  <a:gd name="connsiteX43" fmla="*/ 249623 w 562367"/>
                  <a:gd name="connsiteY43" fmla="*/ 120204 h 155178"/>
                  <a:gd name="connsiteX44" fmla="*/ 297501 w 562367"/>
                  <a:gd name="connsiteY44" fmla="*/ 112054 h 155178"/>
                  <a:gd name="connsiteX45" fmla="*/ 340285 w 562367"/>
                  <a:gd name="connsiteY45" fmla="*/ 103905 h 155178"/>
                  <a:gd name="connsiteX46" fmla="*/ 31967 w 562367"/>
                  <a:gd name="connsiteY46" fmla="*/ 122241 h 155178"/>
                  <a:gd name="connsiteX47" fmla="*/ 31967 w 562367"/>
                  <a:gd name="connsiteY47" fmla="*/ 122241 h 155178"/>
                  <a:gd name="connsiteX48" fmla="*/ 31967 w 562367"/>
                  <a:gd name="connsiteY48" fmla="*/ 122241 h 155178"/>
                  <a:gd name="connsiteX49" fmla="*/ 114479 w 562367"/>
                  <a:gd name="connsiteY49" fmla="*/ 65874 h 155178"/>
                  <a:gd name="connsiteX50" fmla="*/ 114479 w 562367"/>
                  <a:gd name="connsiteY50" fmla="*/ 65874 h 155178"/>
                  <a:gd name="connsiteX51" fmla="*/ 114479 w 562367"/>
                  <a:gd name="connsiteY51" fmla="*/ 65874 h 155178"/>
                  <a:gd name="connsiteX52" fmla="*/ 227212 w 562367"/>
                  <a:gd name="connsiteY52" fmla="*/ 20034 h 155178"/>
                  <a:gd name="connsiteX53" fmla="*/ 227212 w 562367"/>
                  <a:gd name="connsiteY53" fmla="*/ 20034 h 155178"/>
                  <a:gd name="connsiteX54" fmla="*/ 227212 w 562367"/>
                  <a:gd name="connsiteY54" fmla="*/ 20034 h 155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562367" h="155178">
                    <a:moveTo>
                      <a:pt x="512441" y="155178"/>
                    </a:moveTo>
                    <a:cubicBezTo>
                      <a:pt x="468299" y="155178"/>
                      <a:pt x="416346" y="147708"/>
                      <a:pt x="379674" y="142275"/>
                    </a:cubicBezTo>
                    <a:cubicBezTo>
                      <a:pt x="362356" y="139898"/>
                      <a:pt x="346058" y="137521"/>
                      <a:pt x="340625" y="137521"/>
                    </a:cubicBezTo>
                    <a:cubicBezTo>
                      <a:pt x="335191" y="137521"/>
                      <a:pt x="318893" y="140917"/>
                      <a:pt x="305990" y="144312"/>
                    </a:cubicBezTo>
                    <a:cubicBezTo>
                      <a:pt x="285616" y="149745"/>
                      <a:pt x="264903" y="155178"/>
                      <a:pt x="246906" y="153480"/>
                    </a:cubicBezTo>
                    <a:cubicBezTo>
                      <a:pt x="238078" y="152462"/>
                      <a:pt x="229928" y="151103"/>
                      <a:pt x="221779" y="149405"/>
                    </a:cubicBezTo>
                    <a:cubicBezTo>
                      <a:pt x="203782" y="146010"/>
                      <a:pt x="188502" y="142954"/>
                      <a:pt x="170846" y="147708"/>
                    </a:cubicBezTo>
                    <a:cubicBezTo>
                      <a:pt x="151830" y="152801"/>
                      <a:pt x="113121" y="151783"/>
                      <a:pt x="82900" y="149066"/>
                    </a:cubicBezTo>
                    <a:cubicBezTo>
                      <a:pt x="17366" y="143633"/>
                      <a:pt x="8537" y="133786"/>
                      <a:pt x="5141" y="130390"/>
                    </a:cubicBezTo>
                    <a:cubicBezTo>
                      <a:pt x="388" y="125297"/>
                      <a:pt x="-1310" y="118166"/>
                      <a:pt x="1067" y="111715"/>
                    </a:cubicBezTo>
                    <a:cubicBezTo>
                      <a:pt x="11593" y="80475"/>
                      <a:pt x="44190" y="71307"/>
                      <a:pt x="73053" y="62818"/>
                    </a:cubicBezTo>
                    <a:cubicBezTo>
                      <a:pt x="85616" y="59083"/>
                      <a:pt x="97501" y="55688"/>
                      <a:pt x="107008" y="50934"/>
                    </a:cubicBezTo>
                    <a:cubicBezTo>
                      <a:pt x="112102" y="48557"/>
                      <a:pt x="115497" y="46180"/>
                      <a:pt x="118214" y="44143"/>
                    </a:cubicBezTo>
                    <a:cubicBezTo>
                      <a:pt x="132815" y="31919"/>
                      <a:pt x="193257" y="1698"/>
                      <a:pt x="225175" y="19015"/>
                    </a:cubicBezTo>
                    <a:cubicBezTo>
                      <a:pt x="229589" y="18676"/>
                      <a:pt x="240115" y="14941"/>
                      <a:pt x="247925" y="12224"/>
                    </a:cubicBezTo>
                    <a:cubicBezTo>
                      <a:pt x="264564" y="6452"/>
                      <a:pt x="283240" y="0"/>
                      <a:pt x="300896" y="0"/>
                    </a:cubicBezTo>
                    <a:lnTo>
                      <a:pt x="301575" y="0"/>
                    </a:lnTo>
                    <a:cubicBezTo>
                      <a:pt x="323307" y="0"/>
                      <a:pt x="346737" y="5433"/>
                      <a:pt x="367449" y="10187"/>
                    </a:cubicBezTo>
                    <a:cubicBezTo>
                      <a:pt x="375599" y="11885"/>
                      <a:pt x="383409" y="13922"/>
                      <a:pt x="389860" y="14941"/>
                    </a:cubicBezTo>
                    <a:cubicBezTo>
                      <a:pt x="407857" y="18336"/>
                      <a:pt x="421439" y="30560"/>
                      <a:pt x="432645" y="40407"/>
                    </a:cubicBezTo>
                    <a:cubicBezTo>
                      <a:pt x="438417" y="45501"/>
                      <a:pt x="446906" y="53311"/>
                      <a:pt x="450641" y="53311"/>
                    </a:cubicBezTo>
                    <a:cubicBezTo>
                      <a:pt x="483579" y="54329"/>
                      <a:pt x="511761" y="72665"/>
                      <a:pt x="526023" y="83192"/>
                    </a:cubicBezTo>
                    <a:cubicBezTo>
                      <a:pt x="531796" y="87606"/>
                      <a:pt x="561677" y="111375"/>
                      <a:pt x="562356" y="131749"/>
                    </a:cubicBezTo>
                    <a:cubicBezTo>
                      <a:pt x="562695" y="142614"/>
                      <a:pt x="555225" y="151443"/>
                      <a:pt x="544359" y="152801"/>
                    </a:cubicBezTo>
                    <a:cubicBezTo>
                      <a:pt x="534512" y="153820"/>
                      <a:pt x="523646" y="154499"/>
                      <a:pt x="512441" y="154499"/>
                    </a:cubicBezTo>
                    <a:close/>
                    <a:moveTo>
                      <a:pt x="340625" y="104923"/>
                    </a:moveTo>
                    <a:cubicBezTo>
                      <a:pt x="348774" y="104923"/>
                      <a:pt x="363715" y="106961"/>
                      <a:pt x="384427" y="110017"/>
                    </a:cubicBezTo>
                    <a:cubicBezTo>
                      <a:pt x="422458" y="115450"/>
                      <a:pt x="477467" y="123260"/>
                      <a:pt x="520250" y="122241"/>
                    </a:cubicBezTo>
                    <a:cubicBezTo>
                      <a:pt x="505989" y="107640"/>
                      <a:pt x="478485" y="87267"/>
                      <a:pt x="449623" y="86248"/>
                    </a:cubicBezTo>
                    <a:cubicBezTo>
                      <a:pt x="434003" y="85908"/>
                      <a:pt x="422458" y="75042"/>
                      <a:pt x="410913" y="64855"/>
                    </a:cubicBezTo>
                    <a:cubicBezTo>
                      <a:pt x="402085" y="57046"/>
                      <a:pt x="392916" y="48896"/>
                      <a:pt x="384088" y="47199"/>
                    </a:cubicBezTo>
                    <a:cubicBezTo>
                      <a:pt x="376618" y="45840"/>
                      <a:pt x="368808" y="44143"/>
                      <a:pt x="360319" y="42105"/>
                    </a:cubicBezTo>
                    <a:cubicBezTo>
                      <a:pt x="341303" y="37691"/>
                      <a:pt x="319572" y="32937"/>
                      <a:pt x="301575" y="32597"/>
                    </a:cubicBezTo>
                    <a:lnTo>
                      <a:pt x="300896" y="32597"/>
                    </a:lnTo>
                    <a:cubicBezTo>
                      <a:pt x="288672" y="32597"/>
                      <a:pt x="272713" y="38031"/>
                      <a:pt x="258452" y="42784"/>
                    </a:cubicBezTo>
                    <a:cubicBezTo>
                      <a:pt x="238078" y="49915"/>
                      <a:pt x="222119" y="55348"/>
                      <a:pt x="209895" y="47199"/>
                    </a:cubicBezTo>
                    <a:cubicBezTo>
                      <a:pt x="199368" y="40407"/>
                      <a:pt x="153189" y="57385"/>
                      <a:pt x="139266" y="68591"/>
                    </a:cubicBezTo>
                    <a:cubicBezTo>
                      <a:pt x="134852" y="72665"/>
                      <a:pt x="129080" y="76061"/>
                      <a:pt x="121610" y="79796"/>
                    </a:cubicBezTo>
                    <a:cubicBezTo>
                      <a:pt x="121610" y="79796"/>
                      <a:pt x="121610" y="79796"/>
                      <a:pt x="121610" y="79796"/>
                    </a:cubicBezTo>
                    <a:cubicBezTo>
                      <a:pt x="109385" y="85908"/>
                      <a:pt x="95464" y="89983"/>
                      <a:pt x="81882" y="93718"/>
                    </a:cubicBezTo>
                    <a:cubicBezTo>
                      <a:pt x="65583" y="98472"/>
                      <a:pt x="50302" y="102886"/>
                      <a:pt x="40456" y="110356"/>
                    </a:cubicBezTo>
                    <a:cubicBezTo>
                      <a:pt x="70676" y="116469"/>
                      <a:pt x="139606" y="121901"/>
                      <a:pt x="162357" y="115789"/>
                    </a:cubicBezTo>
                    <a:cubicBezTo>
                      <a:pt x="187144" y="109338"/>
                      <a:pt x="208537" y="113412"/>
                      <a:pt x="227552" y="116808"/>
                    </a:cubicBezTo>
                    <a:cubicBezTo>
                      <a:pt x="235022" y="118166"/>
                      <a:pt x="242493" y="119525"/>
                      <a:pt x="249623" y="120204"/>
                    </a:cubicBezTo>
                    <a:cubicBezTo>
                      <a:pt x="261507" y="121222"/>
                      <a:pt x="280523" y="116469"/>
                      <a:pt x="297501" y="112054"/>
                    </a:cubicBezTo>
                    <a:cubicBezTo>
                      <a:pt x="313460" y="107980"/>
                      <a:pt x="328061" y="103905"/>
                      <a:pt x="340285" y="103905"/>
                    </a:cubicBezTo>
                    <a:close/>
                    <a:moveTo>
                      <a:pt x="31967" y="122241"/>
                    </a:moveTo>
                    <a:cubicBezTo>
                      <a:pt x="31967" y="122241"/>
                      <a:pt x="31967" y="122241"/>
                      <a:pt x="31967" y="122241"/>
                    </a:cubicBezTo>
                    <a:cubicBezTo>
                      <a:pt x="31967" y="122241"/>
                      <a:pt x="31967" y="122241"/>
                      <a:pt x="31967" y="122241"/>
                    </a:cubicBezTo>
                    <a:close/>
                    <a:moveTo>
                      <a:pt x="114479" y="65874"/>
                    </a:moveTo>
                    <a:lnTo>
                      <a:pt x="114479" y="65874"/>
                    </a:lnTo>
                    <a:lnTo>
                      <a:pt x="114479" y="65874"/>
                    </a:lnTo>
                    <a:close/>
                    <a:moveTo>
                      <a:pt x="227212" y="20034"/>
                    </a:moveTo>
                    <a:cubicBezTo>
                      <a:pt x="227212" y="20034"/>
                      <a:pt x="227212" y="20034"/>
                      <a:pt x="227212" y="20034"/>
                    </a:cubicBezTo>
                    <a:cubicBezTo>
                      <a:pt x="227212" y="20034"/>
                      <a:pt x="227212" y="20034"/>
                      <a:pt x="227212" y="20034"/>
                    </a:cubicBezTo>
                    <a:close/>
                  </a:path>
                </a:pathLst>
              </a:custGeom>
              <a:grpFill/>
              <a:ln w="3393" cap="flat">
                <a:noFill/>
                <a:prstDash val="solid"/>
                <a:miter/>
              </a:ln>
            </p:spPr>
            <p:txBody>
              <a:bodyPr rtlCol="0" anchor="ctr"/>
              <a:lstStyle/>
              <a:p>
                <a:endParaRPr lang="de-DE" dirty="0">
                  <a:solidFill>
                    <a:schemeClr val="bg1"/>
                  </a:solidFill>
                </a:endParaRPr>
              </a:p>
            </p:txBody>
          </p:sp>
          <p:sp>
            <p:nvSpPr>
              <p:cNvPr id="33" name="Freeform 32">
                <a:extLst>
                  <a:ext uri="{FF2B5EF4-FFF2-40B4-BE49-F238E27FC236}">
                    <a16:creationId xmlns:a16="http://schemas.microsoft.com/office/drawing/2014/main" id="{EE1AAFCA-C168-0AFC-92DE-C65B283B0A58}"/>
                  </a:ext>
                </a:extLst>
              </p:cNvPr>
              <p:cNvSpPr/>
              <p:nvPr/>
            </p:nvSpPr>
            <p:spPr>
              <a:xfrm>
                <a:off x="8151791" y="3935436"/>
                <a:ext cx="75094" cy="76155"/>
              </a:xfrm>
              <a:custGeom>
                <a:avLst/>
                <a:gdLst>
                  <a:gd name="connsiteX0" fmla="*/ 16256 w 75094"/>
                  <a:gd name="connsiteY0" fmla="*/ 76156 h 76155"/>
                  <a:gd name="connsiteX1" fmla="*/ 297 w 75094"/>
                  <a:gd name="connsiteY1" fmla="*/ 62913 h 76155"/>
                  <a:gd name="connsiteX2" fmla="*/ 12860 w 75094"/>
                  <a:gd name="connsiteY2" fmla="*/ 43898 h 76155"/>
                  <a:gd name="connsiteX3" fmla="*/ 45118 w 75094"/>
                  <a:gd name="connsiteY3" fmla="*/ 7226 h 76155"/>
                  <a:gd name="connsiteX4" fmla="*/ 67868 w 75094"/>
                  <a:gd name="connsiteY4" fmla="*/ 2811 h 76155"/>
                  <a:gd name="connsiteX5" fmla="*/ 72283 w 75094"/>
                  <a:gd name="connsiteY5" fmla="*/ 25562 h 76155"/>
                  <a:gd name="connsiteX6" fmla="*/ 19312 w 75094"/>
                  <a:gd name="connsiteY6" fmla="*/ 76156 h 76155"/>
                  <a:gd name="connsiteX7" fmla="*/ 16256 w 75094"/>
                  <a:gd name="connsiteY7" fmla="*/ 76156 h 76155"/>
                  <a:gd name="connsiteX8" fmla="*/ 13200 w 75094"/>
                  <a:gd name="connsiteY8" fmla="*/ 43898 h 76155"/>
                  <a:gd name="connsiteX9" fmla="*/ 13200 w 75094"/>
                  <a:gd name="connsiteY9" fmla="*/ 43898 h 76155"/>
                  <a:gd name="connsiteX10" fmla="*/ 13200 w 75094"/>
                  <a:gd name="connsiteY10" fmla="*/ 43898 h 761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5094" h="76155">
                    <a:moveTo>
                      <a:pt x="16256" y="76156"/>
                    </a:moveTo>
                    <a:cubicBezTo>
                      <a:pt x="8446" y="76156"/>
                      <a:pt x="1655" y="70723"/>
                      <a:pt x="297" y="62913"/>
                    </a:cubicBezTo>
                    <a:cubicBezTo>
                      <a:pt x="-1401" y="54085"/>
                      <a:pt x="4371" y="45935"/>
                      <a:pt x="12860" y="43898"/>
                    </a:cubicBezTo>
                    <a:cubicBezTo>
                      <a:pt x="18633" y="41521"/>
                      <a:pt x="33913" y="24204"/>
                      <a:pt x="45118" y="7226"/>
                    </a:cubicBezTo>
                    <a:cubicBezTo>
                      <a:pt x="50212" y="-245"/>
                      <a:pt x="60058" y="-2282"/>
                      <a:pt x="67868" y="2811"/>
                    </a:cubicBezTo>
                    <a:cubicBezTo>
                      <a:pt x="75339" y="7905"/>
                      <a:pt x="77376" y="17752"/>
                      <a:pt x="72283" y="25562"/>
                    </a:cubicBezTo>
                    <a:cubicBezTo>
                      <a:pt x="60738" y="42879"/>
                      <a:pt x="38667" y="72421"/>
                      <a:pt x="19312" y="76156"/>
                    </a:cubicBezTo>
                    <a:cubicBezTo>
                      <a:pt x="18294" y="76156"/>
                      <a:pt x="17275" y="76156"/>
                      <a:pt x="16256" y="76156"/>
                    </a:cubicBezTo>
                    <a:close/>
                    <a:moveTo>
                      <a:pt x="13200" y="43898"/>
                    </a:moveTo>
                    <a:cubicBezTo>
                      <a:pt x="13200" y="43898"/>
                      <a:pt x="13200" y="43898"/>
                      <a:pt x="13200" y="43898"/>
                    </a:cubicBezTo>
                    <a:cubicBezTo>
                      <a:pt x="13200" y="43898"/>
                      <a:pt x="13200" y="43898"/>
                      <a:pt x="13200" y="43898"/>
                    </a:cubicBezTo>
                    <a:close/>
                  </a:path>
                </a:pathLst>
              </a:custGeom>
              <a:grpFill/>
              <a:ln w="3393" cap="flat">
                <a:noFill/>
                <a:prstDash val="solid"/>
                <a:miter/>
              </a:ln>
            </p:spPr>
            <p:txBody>
              <a:bodyPr rtlCol="0" anchor="ctr"/>
              <a:lstStyle/>
              <a:p>
                <a:endParaRPr lang="de-DE" dirty="0">
                  <a:solidFill>
                    <a:schemeClr val="bg1"/>
                  </a:solidFill>
                </a:endParaRPr>
              </a:p>
            </p:txBody>
          </p:sp>
          <p:sp>
            <p:nvSpPr>
              <p:cNvPr id="34" name="Freeform 33">
                <a:extLst>
                  <a:ext uri="{FF2B5EF4-FFF2-40B4-BE49-F238E27FC236}">
                    <a16:creationId xmlns:a16="http://schemas.microsoft.com/office/drawing/2014/main" id="{0479C41E-AD74-1EB1-2ED8-ED19750A7FD7}"/>
                  </a:ext>
                </a:extLst>
              </p:cNvPr>
              <p:cNvSpPr/>
              <p:nvPr/>
            </p:nvSpPr>
            <p:spPr>
              <a:xfrm>
                <a:off x="7925698" y="3923403"/>
                <a:ext cx="77226" cy="44725"/>
              </a:xfrm>
              <a:custGeom>
                <a:avLst/>
                <a:gdLst>
                  <a:gd name="connsiteX0" fmla="*/ 60685 w 77226"/>
                  <a:gd name="connsiteY0" fmla="*/ 44726 h 44725"/>
                  <a:gd name="connsiteX1" fmla="*/ 56610 w 77226"/>
                  <a:gd name="connsiteY1" fmla="*/ 44047 h 44725"/>
                  <a:gd name="connsiteX2" fmla="*/ 12128 w 77226"/>
                  <a:gd name="connsiteY2" fmla="*/ 32162 h 44725"/>
                  <a:gd name="connsiteX3" fmla="*/ 583 w 77226"/>
                  <a:gd name="connsiteY3" fmla="*/ 12128 h 44725"/>
                  <a:gd name="connsiteX4" fmla="*/ 20617 w 77226"/>
                  <a:gd name="connsiteY4" fmla="*/ 583 h 44725"/>
                  <a:gd name="connsiteX5" fmla="*/ 65099 w 77226"/>
                  <a:gd name="connsiteY5" fmla="*/ 12468 h 44725"/>
                  <a:gd name="connsiteX6" fmla="*/ 76644 w 77226"/>
                  <a:gd name="connsiteY6" fmla="*/ 32501 h 44725"/>
                  <a:gd name="connsiteX7" fmla="*/ 61025 w 77226"/>
                  <a:gd name="connsiteY7" fmla="*/ 44726 h 44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7226" h="44725">
                    <a:moveTo>
                      <a:pt x="60685" y="44726"/>
                    </a:moveTo>
                    <a:cubicBezTo>
                      <a:pt x="59327" y="44726"/>
                      <a:pt x="57968" y="44726"/>
                      <a:pt x="56610" y="44047"/>
                    </a:cubicBezTo>
                    <a:lnTo>
                      <a:pt x="12128" y="32162"/>
                    </a:lnTo>
                    <a:cubicBezTo>
                      <a:pt x="3300" y="29785"/>
                      <a:pt x="-1794" y="20957"/>
                      <a:pt x="583" y="12128"/>
                    </a:cubicBezTo>
                    <a:cubicBezTo>
                      <a:pt x="2960" y="3300"/>
                      <a:pt x="11789" y="-1794"/>
                      <a:pt x="20617" y="583"/>
                    </a:cubicBezTo>
                    <a:lnTo>
                      <a:pt x="65099" y="12468"/>
                    </a:lnTo>
                    <a:cubicBezTo>
                      <a:pt x="73927" y="14845"/>
                      <a:pt x="79021" y="23673"/>
                      <a:pt x="76644" y="32501"/>
                    </a:cubicBezTo>
                    <a:cubicBezTo>
                      <a:pt x="74607" y="39972"/>
                      <a:pt x="68155" y="44726"/>
                      <a:pt x="61025" y="44726"/>
                    </a:cubicBezTo>
                    <a:close/>
                  </a:path>
                </a:pathLst>
              </a:custGeom>
              <a:grpFill/>
              <a:ln w="3393" cap="flat">
                <a:noFill/>
                <a:prstDash val="solid"/>
                <a:miter/>
              </a:ln>
            </p:spPr>
            <p:txBody>
              <a:bodyPr rtlCol="0" anchor="ctr"/>
              <a:lstStyle/>
              <a:p>
                <a:endParaRPr lang="de-DE" dirty="0">
                  <a:solidFill>
                    <a:schemeClr val="bg1"/>
                  </a:solidFill>
                </a:endParaRPr>
              </a:p>
            </p:txBody>
          </p:sp>
          <p:sp>
            <p:nvSpPr>
              <p:cNvPr id="35" name="Freeform 34">
                <a:extLst>
                  <a:ext uri="{FF2B5EF4-FFF2-40B4-BE49-F238E27FC236}">
                    <a16:creationId xmlns:a16="http://schemas.microsoft.com/office/drawing/2014/main" id="{3BC505C6-AAD3-C344-364C-72F2EA98996E}"/>
                  </a:ext>
                </a:extLst>
              </p:cNvPr>
              <p:cNvSpPr/>
              <p:nvPr/>
            </p:nvSpPr>
            <p:spPr>
              <a:xfrm>
                <a:off x="7419915" y="2998266"/>
                <a:ext cx="277249" cy="277164"/>
              </a:xfrm>
              <a:custGeom>
                <a:avLst/>
                <a:gdLst>
                  <a:gd name="connsiteX0" fmla="*/ 199745 w 277249"/>
                  <a:gd name="connsiteY0" fmla="*/ 277164 h 277164"/>
                  <a:gd name="connsiteX1" fmla="*/ 188200 w 277249"/>
                  <a:gd name="connsiteY1" fmla="*/ 272410 h 277164"/>
                  <a:gd name="connsiteX2" fmla="*/ 4839 w 277249"/>
                  <a:gd name="connsiteY2" fmla="*/ 89049 h 277164"/>
                  <a:gd name="connsiteX3" fmla="*/ 4839 w 277249"/>
                  <a:gd name="connsiteY3" fmla="*/ 65959 h 277164"/>
                  <a:gd name="connsiteX4" fmla="*/ 65960 w 277249"/>
                  <a:gd name="connsiteY4" fmla="*/ 4839 h 277164"/>
                  <a:gd name="connsiteX5" fmla="*/ 89049 w 277249"/>
                  <a:gd name="connsiteY5" fmla="*/ 4839 h 277164"/>
                  <a:gd name="connsiteX6" fmla="*/ 272410 w 277249"/>
                  <a:gd name="connsiteY6" fmla="*/ 188200 h 277164"/>
                  <a:gd name="connsiteX7" fmla="*/ 272410 w 277249"/>
                  <a:gd name="connsiteY7" fmla="*/ 211290 h 277164"/>
                  <a:gd name="connsiteX8" fmla="*/ 211290 w 277249"/>
                  <a:gd name="connsiteY8" fmla="*/ 272410 h 277164"/>
                  <a:gd name="connsiteX9" fmla="*/ 199745 w 277249"/>
                  <a:gd name="connsiteY9" fmla="*/ 277164 h 277164"/>
                  <a:gd name="connsiteX10" fmla="*/ 39474 w 277249"/>
                  <a:gd name="connsiteY10" fmla="*/ 77504 h 277164"/>
                  <a:gd name="connsiteX11" fmla="*/ 199745 w 277249"/>
                  <a:gd name="connsiteY11" fmla="*/ 237775 h 277164"/>
                  <a:gd name="connsiteX12" fmla="*/ 237775 w 277249"/>
                  <a:gd name="connsiteY12" fmla="*/ 199745 h 277164"/>
                  <a:gd name="connsiteX13" fmla="*/ 77504 w 277249"/>
                  <a:gd name="connsiteY13" fmla="*/ 39474 h 277164"/>
                  <a:gd name="connsiteX14" fmla="*/ 39474 w 277249"/>
                  <a:gd name="connsiteY14" fmla="*/ 77504 h 277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7249" h="277164">
                    <a:moveTo>
                      <a:pt x="199745" y="277164"/>
                    </a:moveTo>
                    <a:cubicBezTo>
                      <a:pt x="195670" y="277164"/>
                      <a:pt x="191256" y="275466"/>
                      <a:pt x="188200" y="272410"/>
                    </a:cubicBezTo>
                    <a:lnTo>
                      <a:pt x="4839" y="89049"/>
                    </a:lnTo>
                    <a:cubicBezTo>
                      <a:pt x="-1613" y="82597"/>
                      <a:pt x="-1613" y="72411"/>
                      <a:pt x="4839" y="65959"/>
                    </a:cubicBezTo>
                    <a:lnTo>
                      <a:pt x="65960" y="4839"/>
                    </a:lnTo>
                    <a:cubicBezTo>
                      <a:pt x="72411" y="-1613"/>
                      <a:pt x="82598" y="-1613"/>
                      <a:pt x="89049" y="4839"/>
                    </a:cubicBezTo>
                    <a:lnTo>
                      <a:pt x="272410" y="188200"/>
                    </a:lnTo>
                    <a:cubicBezTo>
                      <a:pt x="278862" y="194652"/>
                      <a:pt x="278862" y="204838"/>
                      <a:pt x="272410" y="211290"/>
                    </a:cubicBezTo>
                    <a:lnTo>
                      <a:pt x="211290" y="272410"/>
                    </a:lnTo>
                    <a:cubicBezTo>
                      <a:pt x="208234" y="275466"/>
                      <a:pt x="203820" y="277164"/>
                      <a:pt x="199745" y="277164"/>
                    </a:cubicBezTo>
                    <a:close/>
                    <a:moveTo>
                      <a:pt x="39474" y="77504"/>
                    </a:moveTo>
                    <a:lnTo>
                      <a:pt x="199745" y="237775"/>
                    </a:lnTo>
                    <a:lnTo>
                      <a:pt x="237775" y="199745"/>
                    </a:lnTo>
                    <a:lnTo>
                      <a:pt x="77504" y="39474"/>
                    </a:lnTo>
                    <a:lnTo>
                      <a:pt x="39474" y="77504"/>
                    </a:lnTo>
                    <a:close/>
                  </a:path>
                </a:pathLst>
              </a:custGeom>
              <a:grpFill/>
              <a:ln w="3393" cap="flat">
                <a:noFill/>
                <a:prstDash val="solid"/>
                <a:miter/>
              </a:ln>
            </p:spPr>
            <p:txBody>
              <a:bodyPr rtlCol="0" anchor="ctr"/>
              <a:lstStyle/>
              <a:p>
                <a:endParaRPr lang="de-DE" dirty="0">
                  <a:solidFill>
                    <a:schemeClr val="bg1"/>
                  </a:solidFill>
                </a:endParaRPr>
              </a:p>
            </p:txBody>
          </p:sp>
          <p:sp>
            <p:nvSpPr>
              <p:cNvPr id="36" name="Freeform 35">
                <a:extLst>
                  <a:ext uri="{FF2B5EF4-FFF2-40B4-BE49-F238E27FC236}">
                    <a16:creationId xmlns:a16="http://schemas.microsoft.com/office/drawing/2014/main" id="{5B3B4ABC-A89D-D0F2-5389-A370AD908A57}"/>
                  </a:ext>
                </a:extLst>
              </p:cNvPr>
              <p:cNvSpPr/>
              <p:nvPr/>
            </p:nvSpPr>
            <p:spPr>
              <a:xfrm>
                <a:off x="7216180" y="3202001"/>
                <a:ext cx="277249" cy="277164"/>
              </a:xfrm>
              <a:custGeom>
                <a:avLst/>
                <a:gdLst>
                  <a:gd name="connsiteX0" fmla="*/ 199745 w 277249"/>
                  <a:gd name="connsiteY0" fmla="*/ 277164 h 277164"/>
                  <a:gd name="connsiteX1" fmla="*/ 188200 w 277249"/>
                  <a:gd name="connsiteY1" fmla="*/ 272410 h 277164"/>
                  <a:gd name="connsiteX2" fmla="*/ 4839 w 277249"/>
                  <a:gd name="connsiteY2" fmla="*/ 89049 h 277164"/>
                  <a:gd name="connsiteX3" fmla="*/ 4839 w 277249"/>
                  <a:gd name="connsiteY3" fmla="*/ 65959 h 277164"/>
                  <a:gd name="connsiteX4" fmla="*/ 65959 w 277249"/>
                  <a:gd name="connsiteY4" fmla="*/ 4839 h 277164"/>
                  <a:gd name="connsiteX5" fmla="*/ 89049 w 277249"/>
                  <a:gd name="connsiteY5" fmla="*/ 4839 h 277164"/>
                  <a:gd name="connsiteX6" fmla="*/ 272410 w 277249"/>
                  <a:gd name="connsiteY6" fmla="*/ 188200 h 277164"/>
                  <a:gd name="connsiteX7" fmla="*/ 272410 w 277249"/>
                  <a:gd name="connsiteY7" fmla="*/ 211290 h 277164"/>
                  <a:gd name="connsiteX8" fmla="*/ 211290 w 277249"/>
                  <a:gd name="connsiteY8" fmla="*/ 272410 h 277164"/>
                  <a:gd name="connsiteX9" fmla="*/ 199745 w 277249"/>
                  <a:gd name="connsiteY9" fmla="*/ 277164 h 277164"/>
                  <a:gd name="connsiteX10" fmla="*/ 39474 w 277249"/>
                  <a:gd name="connsiteY10" fmla="*/ 77504 h 277164"/>
                  <a:gd name="connsiteX11" fmla="*/ 199745 w 277249"/>
                  <a:gd name="connsiteY11" fmla="*/ 237775 h 277164"/>
                  <a:gd name="connsiteX12" fmla="*/ 237775 w 277249"/>
                  <a:gd name="connsiteY12" fmla="*/ 199745 h 277164"/>
                  <a:gd name="connsiteX13" fmla="*/ 77504 w 277249"/>
                  <a:gd name="connsiteY13" fmla="*/ 39474 h 277164"/>
                  <a:gd name="connsiteX14" fmla="*/ 39474 w 277249"/>
                  <a:gd name="connsiteY14" fmla="*/ 77504 h 277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7249" h="277164">
                    <a:moveTo>
                      <a:pt x="199745" y="277164"/>
                    </a:moveTo>
                    <a:cubicBezTo>
                      <a:pt x="195671" y="277164"/>
                      <a:pt x="191256" y="275466"/>
                      <a:pt x="188200" y="272410"/>
                    </a:cubicBezTo>
                    <a:lnTo>
                      <a:pt x="4839" y="89049"/>
                    </a:lnTo>
                    <a:cubicBezTo>
                      <a:pt x="-1613" y="82597"/>
                      <a:pt x="-1613" y="72411"/>
                      <a:pt x="4839" y="65959"/>
                    </a:cubicBezTo>
                    <a:lnTo>
                      <a:pt x="65959" y="4839"/>
                    </a:lnTo>
                    <a:cubicBezTo>
                      <a:pt x="72411" y="-1613"/>
                      <a:pt x="82598" y="-1613"/>
                      <a:pt x="89049" y="4839"/>
                    </a:cubicBezTo>
                    <a:lnTo>
                      <a:pt x="272410" y="188200"/>
                    </a:lnTo>
                    <a:cubicBezTo>
                      <a:pt x="278862" y="194652"/>
                      <a:pt x="278862" y="204838"/>
                      <a:pt x="272410" y="211290"/>
                    </a:cubicBezTo>
                    <a:lnTo>
                      <a:pt x="211290" y="272410"/>
                    </a:lnTo>
                    <a:cubicBezTo>
                      <a:pt x="208234" y="275466"/>
                      <a:pt x="203820" y="277164"/>
                      <a:pt x="199745" y="277164"/>
                    </a:cubicBezTo>
                    <a:close/>
                    <a:moveTo>
                      <a:pt x="39474" y="77504"/>
                    </a:moveTo>
                    <a:lnTo>
                      <a:pt x="199745" y="237775"/>
                    </a:lnTo>
                    <a:lnTo>
                      <a:pt x="237775" y="199745"/>
                    </a:lnTo>
                    <a:lnTo>
                      <a:pt x="77504" y="39474"/>
                    </a:lnTo>
                    <a:lnTo>
                      <a:pt x="39474" y="77504"/>
                    </a:lnTo>
                    <a:close/>
                  </a:path>
                </a:pathLst>
              </a:custGeom>
              <a:grpFill/>
              <a:ln w="3393" cap="flat">
                <a:noFill/>
                <a:prstDash val="solid"/>
                <a:miter/>
              </a:ln>
            </p:spPr>
            <p:txBody>
              <a:bodyPr rtlCol="0" anchor="ctr"/>
              <a:lstStyle/>
              <a:p>
                <a:endParaRPr lang="de-DE" dirty="0">
                  <a:solidFill>
                    <a:schemeClr val="bg1"/>
                  </a:solidFill>
                </a:endParaRPr>
              </a:p>
            </p:txBody>
          </p:sp>
          <p:sp>
            <p:nvSpPr>
              <p:cNvPr id="37" name="Freeform 36">
                <a:extLst>
                  <a:ext uri="{FF2B5EF4-FFF2-40B4-BE49-F238E27FC236}">
                    <a16:creationId xmlns:a16="http://schemas.microsoft.com/office/drawing/2014/main" id="{459FAEB2-BA8A-90D5-0B44-AEFC3DC8DD3D}"/>
                  </a:ext>
                </a:extLst>
              </p:cNvPr>
              <p:cNvSpPr/>
              <p:nvPr/>
            </p:nvSpPr>
            <p:spPr>
              <a:xfrm>
                <a:off x="7460662" y="3303869"/>
                <a:ext cx="114261" cy="114176"/>
              </a:xfrm>
              <a:custGeom>
                <a:avLst/>
                <a:gdLst>
                  <a:gd name="connsiteX0" fmla="*/ 16384 w 114261"/>
                  <a:gd name="connsiteY0" fmla="*/ 114176 h 114176"/>
                  <a:gd name="connsiteX1" fmla="*/ 4839 w 114261"/>
                  <a:gd name="connsiteY1" fmla="*/ 109423 h 114176"/>
                  <a:gd name="connsiteX2" fmla="*/ 4839 w 114261"/>
                  <a:gd name="connsiteY2" fmla="*/ 86333 h 114176"/>
                  <a:gd name="connsiteX3" fmla="*/ 86333 w 114261"/>
                  <a:gd name="connsiteY3" fmla="*/ 4839 h 114176"/>
                  <a:gd name="connsiteX4" fmla="*/ 109422 w 114261"/>
                  <a:gd name="connsiteY4" fmla="*/ 4839 h 114176"/>
                  <a:gd name="connsiteX5" fmla="*/ 109422 w 114261"/>
                  <a:gd name="connsiteY5" fmla="*/ 27929 h 114176"/>
                  <a:gd name="connsiteX6" fmla="*/ 27928 w 114261"/>
                  <a:gd name="connsiteY6" fmla="*/ 109423 h 114176"/>
                  <a:gd name="connsiteX7" fmla="*/ 16384 w 114261"/>
                  <a:gd name="connsiteY7" fmla="*/ 114176 h 114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4261" h="114176">
                    <a:moveTo>
                      <a:pt x="16384" y="114176"/>
                    </a:moveTo>
                    <a:cubicBezTo>
                      <a:pt x="12309" y="114176"/>
                      <a:pt x="7895" y="112479"/>
                      <a:pt x="4839" y="109423"/>
                    </a:cubicBezTo>
                    <a:cubicBezTo>
                      <a:pt x="-1613" y="102971"/>
                      <a:pt x="-1613" y="92784"/>
                      <a:pt x="4839" y="86333"/>
                    </a:cubicBezTo>
                    <a:lnTo>
                      <a:pt x="86333" y="4839"/>
                    </a:lnTo>
                    <a:cubicBezTo>
                      <a:pt x="92784" y="-1613"/>
                      <a:pt x="102971" y="-1613"/>
                      <a:pt x="109422" y="4839"/>
                    </a:cubicBezTo>
                    <a:cubicBezTo>
                      <a:pt x="115874" y="11290"/>
                      <a:pt x="115874" y="21477"/>
                      <a:pt x="109422" y="27929"/>
                    </a:cubicBezTo>
                    <a:lnTo>
                      <a:pt x="27928" y="109423"/>
                    </a:lnTo>
                    <a:cubicBezTo>
                      <a:pt x="24873" y="112479"/>
                      <a:pt x="20458" y="114176"/>
                      <a:pt x="16384" y="114176"/>
                    </a:cubicBezTo>
                    <a:close/>
                  </a:path>
                </a:pathLst>
              </a:custGeom>
              <a:grpFill/>
              <a:ln w="3393" cap="flat">
                <a:noFill/>
                <a:prstDash val="solid"/>
                <a:miter/>
              </a:ln>
            </p:spPr>
            <p:txBody>
              <a:bodyPr rtlCol="0" anchor="ctr"/>
              <a:lstStyle/>
              <a:p>
                <a:endParaRPr lang="de-DE" dirty="0">
                  <a:solidFill>
                    <a:schemeClr val="bg1"/>
                  </a:solidFill>
                </a:endParaRPr>
              </a:p>
            </p:txBody>
          </p:sp>
          <p:sp>
            <p:nvSpPr>
              <p:cNvPr id="38" name="Freeform 37">
                <a:extLst>
                  <a:ext uri="{FF2B5EF4-FFF2-40B4-BE49-F238E27FC236}">
                    <a16:creationId xmlns:a16="http://schemas.microsoft.com/office/drawing/2014/main" id="{7C287925-1355-30A4-8832-C5C27BE93891}"/>
                  </a:ext>
                </a:extLst>
              </p:cNvPr>
              <p:cNvSpPr/>
              <p:nvPr/>
            </p:nvSpPr>
            <p:spPr>
              <a:xfrm>
                <a:off x="7287488" y="3069574"/>
                <a:ext cx="175381" cy="175296"/>
              </a:xfrm>
              <a:custGeom>
                <a:avLst/>
                <a:gdLst>
                  <a:gd name="connsiteX0" fmla="*/ 16384 w 175381"/>
                  <a:gd name="connsiteY0" fmla="*/ 175297 h 175296"/>
                  <a:gd name="connsiteX1" fmla="*/ 4839 w 175381"/>
                  <a:gd name="connsiteY1" fmla="*/ 170543 h 175296"/>
                  <a:gd name="connsiteX2" fmla="*/ 4839 w 175381"/>
                  <a:gd name="connsiteY2" fmla="*/ 147453 h 175296"/>
                  <a:gd name="connsiteX3" fmla="*/ 147454 w 175381"/>
                  <a:gd name="connsiteY3" fmla="*/ 4839 h 175296"/>
                  <a:gd name="connsiteX4" fmla="*/ 170543 w 175381"/>
                  <a:gd name="connsiteY4" fmla="*/ 4839 h 175296"/>
                  <a:gd name="connsiteX5" fmla="*/ 170543 w 175381"/>
                  <a:gd name="connsiteY5" fmla="*/ 27929 h 175296"/>
                  <a:gd name="connsiteX6" fmla="*/ 27928 w 175381"/>
                  <a:gd name="connsiteY6" fmla="*/ 170543 h 175296"/>
                  <a:gd name="connsiteX7" fmla="*/ 16384 w 175381"/>
                  <a:gd name="connsiteY7" fmla="*/ 175297 h 175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5381" h="175296">
                    <a:moveTo>
                      <a:pt x="16384" y="175297"/>
                    </a:moveTo>
                    <a:cubicBezTo>
                      <a:pt x="12309" y="175297"/>
                      <a:pt x="7895" y="173599"/>
                      <a:pt x="4839" y="170543"/>
                    </a:cubicBezTo>
                    <a:cubicBezTo>
                      <a:pt x="-1613" y="164091"/>
                      <a:pt x="-1613" y="153905"/>
                      <a:pt x="4839" y="147453"/>
                    </a:cubicBezTo>
                    <a:lnTo>
                      <a:pt x="147454" y="4839"/>
                    </a:lnTo>
                    <a:cubicBezTo>
                      <a:pt x="153905" y="-1613"/>
                      <a:pt x="164092" y="-1613"/>
                      <a:pt x="170543" y="4839"/>
                    </a:cubicBezTo>
                    <a:cubicBezTo>
                      <a:pt x="176995" y="11290"/>
                      <a:pt x="176995" y="21477"/>
                      <a:pt x="170543" y="27929"/>
                    </a:cubicBezTo>
                    <a:lnTo>
                      <a:pt x="27928" y="170543"/>
                    </a:lnTo>
                    <a:cubicBezTo>
                      <a:pt x="24873" y="173599"/>
                      <a:pt x="20458" y="175297"/>
                      <a:pt x="16384" y="175297"/>
                    </a:cubicBezTo>
                    <a:close/>
                  </a:path>
                </a:pathLst>
              </a:custGeom>
              <a:grpFill/>
              <a:ln w="3393" cap="flat">
                <a:noFill/>
                <a:prstDash val="solid"/>
                <a:miter/>
              </a:ln>
            </p:spPr>
            <p:txBody>
              <a:bodyPr rtlCol="0" anchor="ctr"/>
              <a:lstStyle/>
              <a:p>
                <a:endParaRPr lang="de-DE" dirty="0">
                  <a:solidFill>
                    <a:schemeClr val="bg1"/>
                  </a:solidFill>
                </a:endParaRPr>
              </a:p>
            </p:txBody>
          </p:sp>
          <p:sp>
            <p:nvSpPr>
              <p:cNvPr id="39" name="Freeform 38">
                <a:extLst>
                  <a:ext uri="{FF2B5EF4-FFF2-40B4-BE49-F238E27FC236}">
                    <a16:creationId xmlns:a16="http://schemas.microsoft.com/office/drawing/2014/main" id="{A26227E9-065E-E506-BF90-E872751ABEF0}"/>
                  </a:ext>
                </a:extLst>
              </p:cNvPr>
              <p:cNvSpPr/>
              <p:nvPr/>
            </p:nvSpPr>
            <p:spPr>
              <a:xfrm>
                <a:off x="7277386" y="2896437"/>
                <a:ext cx="419693" cy="338585"/>
              </a:xfrm>
              <a:custGeom>
                <a:avLst/>
                <a:gdLst>
                  <a:gd name="connsiteX0" fmla="*/ 16299 w 419693"/>
                  <a:gd name="connsiteY0" fmla="*/ 338246 h 338585"/>
                  <a:gd name="connsiteX1" fmla="*/ 0 w 419693"/>
                  <a:gd name="connsiteY1" fmla="*/ 321947 h 338585"/>
                  <a:gd name="connsiteX2" fmla="*/ 0 w 419693"/>
                  <a:gd name="connsiteY2" fmla="*/ 201744 h 338585"/>
                  <a:gd name="connsiteX3" fmla="*/ 20713 w 419693"/>
                  <a:gd name="connsiteY3" fmla="*/ 151829 h 338585"/>
                  <a:gd name="connsiteX4" fmla="*/ 151782 w 419693"/>
                  <a:gd name="connsiteY4" fmla="*/ 20759 h 338585"/>
                  <a:gd name="connsiteX5" fmla="*/ 198981 w 419693"/>
                  <a:gd name="connsiteY5" fmla="*/ 47 h 338585"/>
                  <a:gd name="connsiteX6" fmla="*/ 248556 w 419693"/>
                  <a:gd name="connsiteY6" fmla="*/ 18043 h 338585"/>
                  <a:gd name="connsiteX7" fmla="*/ 396264 w 419693"/>
                  <a:gd name="connsiteY7" fmla="*/ 151150 h 338585"/>
                  <a:gd name="connsiteX8" fmla="*/ 419694 w 419693"/>
                  <a:gd name="connsiteY8" fmla="*/ 203442 h 338585"/>
                  <a:gd name="connsiteX9" fmla="*/ 419694 w 419693"/>
                  <a:gd name="connsiteY9" fmla="*/ 301574 h 338585"/>
                  <a:gd name="connsiteX10" fmla="*/ 403395 w 419693"/>
                  <a:gd name="connsiteY10" fmla="*/ 317873 h 338585"/>
                  <a:gd name="connsiteX11" fmla="*/ 387096 w 419693"/>
                  <a:gd name="connsiteY11" fmla="*/ 301574 h 338585"/>
                  <a:gd name="connsiteX12" fmla="*/ 387096 w 419693"/>
                  <a:gd name="connsiteY12" fmla="*/ 203442 h 338585"/>
                  <a:gd name="connsiteX13" fmla="*/ 374533 w 419693"/>
                  <a:gd name="connsiteY13" fmla="*/ 175598 h 338585"/>
                  <a:gd name="connsiteX14" fmla="*/ 226825 w 419693"/>
                  <a:gd name="connsiteY14" fmla="*/ 42491 h 338585"/>
                  <a:gd name="connsiteX15" fmla="*/ 200000 w 419693"/>
                  <a:gd name="connsiteY15" fmla="*/ 32984 h 338585"/>
                  <a:gd name="connsiteX16" fmla="*/ 174872 w 419693"/>
                  <a:gd name="connsiteY16" fmla="*/ 44189 h 338585"/>
                  <a:gd name="connsiteX17" fmla="*/ 43803 w 419693"/>
                  <a:gd name="connsiteY17" fmla="*/ 175258 h 338585"/>
                  <a:gd name="connsiteX18" fmla="*/ 32598 w 419693"/>
                  <a:gd name="connsiteY18" fmla="*/ 202083 h 338585"/>
                  <a:gd name="connsiteX19" fmla="*/ 32598 w 419693"/>
                  <a:gd name="connsiteY19" fmla="*/ 322287 h 338585"/>
                  <a:gd name="connsiteX20" fmla="*/ 16299 w 419693"/>
                  <a:gd name="connsiteY20" fmla="*/ 338586 h 338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19693" h="338585">
                    <a:moveTo>
                      <a:pt x="16299" y="338246"/>
                    </a:moveTo>
                    <a:cubicBezTo>
                      <a:pt x="7131" y="338246"/>
                      <a:pt x="0" y="331115"/>
                      <a:pt x="0" y="321947"/>
                    </a:cubicBezTo>
                    <a:lnTo>
                      <a:pt x="0" y="201744"/>
                    </a:lnTo>
                    <a:cubicBezTo>
                      <a:pt x="0" y="183068"/>
                      <a:pt x="7471" y="165072"/>
                      <a:pt x="20713" y="151829"/>
                    </a:cubicBezTo>
                    <a:lnTo>
                      <a:pt x="151782" y="20759"/>
                    </a:lnTo>
                    <a:cubicBezTo>
                      <a:pt x="164686" y="7856"/>
                      <a:pt x="180985" y="726"/>
                      <a:pt x="198981" y="47"/>
                    </a:cubicBezTo>
                    <a:cubicBezTo>
                      <a:pt x="216978" y="-633"/>
                      <a:pt x="234974" y="6159"/>
                      <a:pt x="248556" y="18043"/>
                    </a:cubicBezTo>
                    <a:lnTo>
                      <a:pt x="396264" y="151150"/>
                    </a:lnTo>
                    <a:cubicBezTo>
                      <a:pt x="411205" y="164392"/>
                      <a:pt x="419694" y="183408"/>
                      <a:pt x="419694" y="203442"/>
                    </a:cubicBezTo>
                    <a:lnTo>
                      <a:pt x="419694" y="301574"/>
                    </a:lnTo>
                    <a:cubicBezTo>
                      <a:pt x="419694" y="310742"/>
                      <a:pt x="412563" y="317873"/>
                      <a:pt x="403395" y="317873"/>
                    </a:cubicBezTo>
                    <a:cubicBezTo>
                      <a:pt x="394227" y="317873"/>
                      <a:pt x="387096" y="310742"/>
                      <a:pt x="387096" y="301574"/>
                    </a:cubicBezTo>
                    <a:lnTo>
                      <a:pt x="387096" y="203442"/>
                    </a:lnTo>
                    <a:cubicBezTo>
                      <a:pt x="387096" y="192915"/>
                      <a:pt x="382682" y="182389"/>
                      <a:pt x="374533" y="175598"/>
                    </a:cubicBezTo>
                    <a:lnTo>
                      <a:pt x="226825" y="42491"/>
                    </a:lnTo>
                    <a:cubicBezTo>
                      <a:pt x="219694" y="36040"/>
                      <a:pt x="209847" y="32644"/>
                      <a:pt x="200000" y="32984"/>
                    </a:cubicBezTo>
                    <a:cubicBezTo>
                      <a:pt x="190492" y="32984"/>
                      <a:pt x="182003" y="37058"/>
                      <a:pt x="174872" y="44189"/>
                    </a:cubicBezTo>
                    <a:lnTo>
                      <a:pt x="43803" y="175258"/>
                    </a:lnTo>
                    <a:cubicBezTo>
                      <a:pt x="36672" y="182389"/>
                      <a:pt x="32598" y="191897"/>
                      <a:pt x="32598" y="202083"/>
                    </a:cubicBezTo>
                    <a:lnTo>
                      <a:pt x="32598" y="322287"/>
                    </a:lnTo>
                    <a:cubicBezTo>
                      <a:pt x="32598" y="331455"/>
                      <a:pt x="25467" y="338586"/>
                      <a:pt x="16299" y="338586"/>
                    </a:cubicBezTo>
                    <a:close/>
                  </a:path>
                </a:pathLst>
              </a:custGeom>
              <a:grpFill/>
              <a:ln w="3393" cap="flat">
                <a:noFill/>
                <a:prstDash val="solid"/>
                <a:miter/>
              </a:ln>
            </p:spPr>
            <p:txBody>
              <a:bodyPr rtlCol="0" anchor="ctr"/>
              <a:lstStyle/>
              <a:p>
                <a:endParaRPr lang="de-DE" dirty="0">
                  <a:solidFill>
                    <a:schemeClr val="bg1"/>
                  </a:solidFill>
                </a:endParaRPr>
              </a:p>
            </p:txBody>
          </p:sp>
          <p:sp>
            <p:nvSpPr>
              <p:cNvPr id="40" name="Freeform 39">
                <a:extLst>
                  <a:ext uri="{FF2B5EF4-FFF2-40B4-BE49-F238E27FC236}">
                    <a16:creationId xmlns:a16="http://schemas.microsoft.com/office/drawing/2014/main" id="{2F4BA5A4-5462-FB7B-2695-4CC14D24CE94}"/>
                  </a:ext>
                </a:extLst>
              </p:cNvPr>
              <p:cNvSpPr/>
              <p:nvPr/>
            </p:nvSpPr>
            <p:spPr>
              <a:xfrm>
                <a:off x="7460747" y="3242408"/>
                <a:ext cx="399320" cy="216383"/>
              </a:xfrm>
              <a:custGeom>
                <a:avLst/>
                <a:gdLst>
                  <a:gd name="connsiteX0" fmla="*/ 383022 w 399320"/>
                  <a:gd name="connsiteY0" fmla="*/ 216383 h 216383"/>
                  <a:gd name="connsiteX1" fmla="*/ 375890 w 399320"/>
                  <a:gd name="connsiteY1" fmla="*/ 214686 h 216383"/>
                  <a:gd name="connsiteX2" fmla="*/ 297792 w 399320"/>
                  <a:gd name="connsiteY2" fmla="*/ 175636 h 216383"/>
                  <a:gd name="connsiteX3" fmla="*/ 16299 w 399320"/>
                  <a:gd name="connsiteY3" fmla="*/ 175636 h 216383"/>
                  <a:gd name="connsiteX4" fmla="*/ 0 w 399320"/>
                  <a:gd name="connsiteY4" fmla="*/ 159338 h 216383"/>
                  <a:gd name="connsiteX5" fmla="*/ 16299 w 399320"/>
                  <a:gd name="connsiteY5" fmla="*/ 143039 h 216383"/>
                  <a:gd name="connsiteX6" fmla="*/ 301528 w 399320"/>
                  <a:gd name="connsiteY6" fmla="*/ 143039 h 216383"/>
                  <a:gd name="connsiteX7" fmla="*/ 308659 w 399320"/>
                  <a:gd name="connsiteY7" fmla="*/ 144737 h 216383"/>
                  <a:gd name="connsiteX8" fmla="*/ 366723 w 399320"/>
                  <a:gd name="connsiteY8" fmla="*/ 173599 h 216383"/>
                  <a:gd name="connsiteX9" fmla="*/ 366723 w 399320"/>
                  <a:gd name="connsiteY9" fmla="*/ 63243 h 216383"/>
                  <a:gd name="connsiteX10" fmla="*/ 308659 w 399320"/>
                  <a:gd name="connsiteY10" fmla="*/ 92105 h 216383"/>
                  <a:gd name="connsiteX11" fmla="*/ 301528 w 399320"/>
                  <a:gd name="connsiteY11" fmla="*/ 93803 h 216383"/>
                  <a:gd name="connsiteX12" fmla="*/ 184040 w 399320"/>
                  <a:gd name="connsiteY12" fmla="*/ 93803 h 216383"/>
                  <a:gd name="connsiteX13" fmla="*/ 135823 w 399320"/>
                  <a:gd name="connsiteY13" fmla="*/ 61884 h 216383"/>
                  <a:gd name="connsiteX14" fmla="*/ 147029 w 399320"/>
                  <a:gd name="connsiteY14" fmla="*/ 4839 h 216383"/>
                  <a:gd name="connsiteX15" fmla="*/ 170119 w 399320"/>
                  <a:gd name="connsiteY15" fmla="*/ 4839 h 216383"/>
                  <a:gd name="connsiteX16" fmla="*/ 170119 w 399320"/>
                  <a:gd name="connsiteY16" fmla="*/ 27929 h 216383"/>
                  <a:gd name="connsiteX17" fmla="*/ 166044 w 399320"/>
                  <a:gd name="connsiteY17" fmla="*/ 49321 h 216383"/>
                  <a:gd name="connsiteX18" fmla="*/ 184040 w 399320"/>
                  <a:gd name="connsiteY18" fmla="*/ 61205 h 216383"/>
                  <a:gd name="connsiteX19" fmla="*/ 297453 w 399320"/>
                  <a:gd name="connsiteY19" fmla="*/ 61205 h 216383"/>
                  <a:gd name="connsiteX20" fmla="*/ 375551 w 399320"/>
                  <a:gd name="connsiteY20" fmla="*/ 22156 h 216383"/>
                  <a:gd name="connsiteX21" fmla="*/ 391510 w 399320"/>
                  <a:gd name="connsiteY21" fmla="*/ 22835 h 216383"/>
                  <a:gd name="connsiteX22" fmla="*/ 399320 w 399320"/>
                  <a:gd name="connsiteY22" fmla="*/ 36757 h 216383"/>
                  <a:gd name="connsiteX23" fmla="*/ 399320 w 399320"/>
                  <a:gd name="connsiteY23" fmla="*/ 199745 h 216383"/>
                  <a:gd name="connsiteX24" fmla="*/ 391510 w 399320"/>
                  <a:gd name="connsiteY24" fmla="*/ 213667 h 216383"/>
                  <a:gd name="connsiteX25" fmla="*/ 383022 w 399320"/>
                  <a:gd name="connsiteY25" fmla="*/ 216044 h 2163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399320" h="216383">
                    <a:moveTo>
                      <a:pt x="383022" y="216383"/>
                    </a:moveTo>
                    <a:cubicBezTo>
                      <a:pt x="380645" y="216383"/>
                      <a:pt x="377928" y="215704"/>
                      <a:pt x="375890" y="214686"/>
                    </a:cubicBezTo>
                    <a:lnTo>
                      <a:pt x="297792" y="175636"/>
                    </a:lnTo>
                    <a:lnTo>
                      <a:pt x="16299" y="175636"/>
                    </a:lnTo>
                    <a:cubicBezTo>
                      <a:pt x="7131" y="175636"/>
                      <a:pt x="0" y="168506"/>
                      <a:pt x="0" y="159338"/>
                    </a:cubicBezTo>
                    <a:cubicBezTo>
                      <a:pt x="0" y="150170"/>
                      <a:pt x="7131" y="143039"/>
                      <a:pt x="16299" y="143039"/>
                    </a:cubicBezTo>
                    <a:lnTo>
                      <a:pt x="301528" y="143039"/>
                    </a:lnTo>
                    <a:cubicBezTo>
                      <a:pt x="303904" y="143039"/>
                      <a:pt x="306621" y="143718"/>
                      <a:pt x="308659" y="144737"/>
                    </a:cubicBezTo>
                    <a:lnTo>
                      <a:pt x="366723" y="173599"/>
                    </a:lnTo>
                    <a:lnTo>
                      <a:pt x="366723" y="63243"/>
                    </a:lnTo>
                    <a:lnTo>
                      <a:pt x="308659" y="92105"/>
                    </a:lnTo>
                    <a:cubicBezTo>
                      <a:pt x="306281" y="93124"/>
                      <a:pt x="303904" y="93803"/>
                      <a:pt x="301528" y="93803"/>
                    </a:cubicBezTo>
                    <a:lnTo>
                      <a:pt x="184040" y="93803"/>
                    </a:lnTo>
                    <a:cubicBezTo>
                      <a:pt x="162988" y="93803"/>
                      <a:pt x="143973" y="81239"/>
                      <a:pt x="135823" y="61884"/>
                    </a:cubicBezTo>
                    <a:cubicBezTo>
                      <a:pt x="127674" y="42190"/>
                      <a:pt x="132089" y="19779"/>
                      <a:pt x="147029" y="4839"/>
                    </a:cubicBezTo>
                    <a:cubicBezTo>
                      <a:pt x="153480" y="-1613"/>
                      <a:pt x="163667" y="-1613"/>
                      <a:pt x="170119" y="4839"/>
                    </a:cubicBezTo>
                    <a:cubicBezTo>
                      <a:pt x="176570" y="11290"/>
                      <a:pt x="176570" y="21477"/>
                      <a:pt x="170119" y="27929"/>
                    </a:cubicBezTo>
                    <a:cubicBezTo>
                      <a:pt x="164686" y="33362"/>
                      <a:pt x="162988" y="41851"/>
                      <a:pt x="166044" y="49321"/>
                    </a:cubicBezTo>
                    <a:cubicBezTo>
                      <a:pt x="169100" y="56452"/>
                      <a:pt x="176231" y="61205"/>
                      <a:pt x="184040" y="61205"/>
                    </a:cubicBezTo>
                    <a:lnTo>
                      <a:pt x="297453" y="61205"/>
                    </a:lnTo>
                    <a:lnTo>
                      <a:pt x="375551" y="22156"/>
                    </a:lnTo>
                    <a:cubicBezTo>
                      <a:pt x="380645" y="19779"/>
                      <a:pt x="386757" y="19779"/>
                      <a:pt x="391510" y="22835"/>
                    </a:cubicBezTo>
                    <a:cubicBezTo>
                      <a:pt x="396264" y="25891"/>
                      <a:pt x="399320" y="30985"/>
                      <a:pt x="399320" y="36757"/>
                    </a:cubicBezTo>
                    <a:lnTo>
                      <a:pt x="399320" y="199745"/>
                    </a:lnTo>
                    <a:cubicBezTo>
                      <a:pt x="399320" y="205517"/>
                      <a:pt x="396264" y="210611"/>
                      <a:pt x="391510" y="213667"/>
                    </a:cubicBezTo>
                    <a:cubicBezTo>
                      <a:pt x="388794" y="215365"/>
                      <a:pt x="386077" y="216044"/>
                      <a:pt x="383022" y="216044"/>
                    </a:cubicBezTo>
                    <a:close/>
                  </a:path>
                </a:pathLst>
              </a:custGeom>
              <a:grpFill/>
              <a:ln w="3393" cap="flat">
                <a:noFill/>
                <a:prstDash val="solid"/>
                <a:miter/>
              </a:ln>
            </p:spPr>
            <p:txBody>
              <a:bodyPr rtlCol="0" anchor="ctr"/>
              <a:lstStyle/>
              <a:p>
                <a:endParaRPr lang="de-DE" dirty="0">
                  <a:solidFill>
                    <a:schemeClr val="bg1"/>
                  </a:solidFill>
                </a:endParaRPr>
              </a:p>
            </p:txBody>
          </p:sp>
        </p:grpSp>
      </p:grpSp>
    </p:spTree>
    <p:extLst>
      <p:ext uri="{BB962C8B-B14F-4D97-AF65-F5344CB8AC3E}">
        <p14:creationId xmlns:p14="http://schemas.microsoft.com/office/powerpoint/2010/main" val="52572265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785C0C-B9B5-2DEF-A37B-EEBDFF7982C2}"/>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987E7367-620C-A004-01BB-CC1B920F475A}"/>
              </a:ext>
            </a:extLst>
          </p:cNvPr>
          <p:cNvSpPr>
            <a:spLocks noGrp="1"/>
          </p:cNvSpPr>
          <p:nvPr>
            <p:ph type="body" sz="quarter" idx="49"/>
          </p:nvPr>
        </p:nvSpPr>
        <p:spPr/>
        <p:txBody>
          <a:bodyPr/>
          <a:lstStyle/>
          <a:p>
            <a:r>
              <a:rPr lang="de-DE" dirty="0"/>
              <a:t>Einführung</a:t>
            </a:r>
          </a:p>
        </p:txBody>
      </p:sp>
      <p:sp>
        <p:nvSpPr>
          <p:cNvPr id="6" name="Text Placeholder 5">
            <a:extLst>
              <a:ext uri="{FF2B5EF4-FFF2-40B4-BE49-F238E27FC236}">
                <a16:creationId xmlns:a16="http://schemas.microsoft.com/office/drawing/2014/main" id="{98B85A9D-7F4C-6FBD-A44D-D0195E42139D}"/>
              </a:ext>
            </a:extLst>
          </p:cNvPr>
          <p:cNvSpPr>
            <a:spLocks noGrp="1"/>
          </p:cNvSpPr>
          <p:nvPr>
            <p:ph type="body" sz="quarter" idx="50"/>
          </p:nvPr>
        </p:nvSpPr>
        <p:spPr/>
        <p:txBody>
          <a:bodyPr/>
          <a:lstStyle/>
          <a:p>
            <a:r>
              <a:rPr lang="de-DE" dirty="0"/>
              <a:t>Fazit</a:t>
            </a:r>
          </a:p>
        </p:txBody>
      </p:sp>
      <p:sp>
        <p:nvSpPr>
          <p:cNvPr id="7" name="Text Placeholder 6">
            <a:extLst>
              <a:ext uri="{FF2B5EF4-FFF2-40B4-BE49-F238E27FC236}">
                <a16:creationId xmlns:a16="http://schemas.microsoft.com/office/drawing/2014/main" id="{DDE19316-3F13-5CFE-8AE2-EE77A0AB27F3}"/>
              </a:ext>
            </a:extLst>
          </p:cNvPr>
          <p:cNvSpPr>
            <a:spLocks noGrp="1"/>
          </p:cNvSpPr>
          <p:nvPr>
            <p:ph type="body" sz="quarter" idx="61"/>
          </p:nvPr>
        </p:nvSpPr>
        <p:spPr/>
        <p:txBody>
          <a:bodyPr/>
          <a:lstStyle/>
          <a:p>
            <a:r>
              <a:rPr lang="de-DE" dirty="0"/>
              <a:t>Notgroschen überprüfen</a:t>
            </a:r>
            <a:endParaRPr lang="de-DE" dirty="0"/>
          </a:p>
        </p:txBody>
      </p:sp>
      <p:sp>
        <p:nvSpPr>
          <p:cNvPr id="8" name="Text Placeholder 7">
            <a:extLst>
              <a:ext uri="{FF2B5EF4-FFF2-40B4-BE49-F238E27FC236}">
                <a16:creationId xmlns:a16="http://schemas.microsoft.com/office/drawing/2014/main" id="{B529D295-C8AA-62A2-14EE-C592F91187E1}"/>
              </a:ext>
            </a:extLst>
          </p:cNvPr>
          <p:cNvSpPr>
            <a:spLocks noGrp="1"/>
          </p:cNvSpPr>
          <p:nvPr>
            <p:ph type="body" sz="quarter" idx="64"/>
          </p:nvPr>
        </p:nvSpPr>
        <p:spPr>
          <a:xfrm>
            <a:off x="1704813" y="1844040"/>
            <a:ext cx="5238428" cy="8090374"/>
          </a:xfrm>
        </p:spPr>
        <p:txBody>
          <a:bodyPr/>
          <a:lstStyle/>
          <a:p>
            <a:pPr marL="0" indent="0">
              <a:lnSpc>
                <a:spcPts val="1109"/>
              </a:lnSpc>
              <a:buNone/>
            </a:pPr>
            <a:r>
              <a:rPr lang="de-DE" dirty="0" sz="1000"/>
              <a:t>Ein Notgroschen ist kein Thema nach dem Motto „einmal einrichten und vergessen“. In der Karrieremitte sieht Ihr Leben vielleicht ganz anders aus als am Berufsanfang. Die Kosten sind oft höher, und viele hängen mit Haushalt und Familie zusammen. Der Notgroschen, den Sie früher aufgebaut haben, reicht deshalb womöglich nicht mehr aus.</a:t>
            </a:r>
          </a:p>
          <a:p>
            <a:pPr marL="0" indent="0">
              <a:lnSpc>
                <a:spcPts val="1708"/>
              </a:lnSpc>
              <a:buNone/>
            </a:pPr>
            <a:endParaRPr lang="de-DE" dirty="0" sz="1425"/>
          </a:p>
          <a:p>
            <a:pPr marL="0" indent="0">
              <a:lnSpc>
                <a:spcPts val="1109"/>
              </a:lnSpc>
              <a:buNone/>
            </a:pPr>
            <a:r>
              <a:rPr lang="de-DE" b="1" dirty="0" sz="1000"/>
              <a:t>In der Karrieremitte dient ein Notgroschen drei Zielen: </a:t>
            </a:r>
            <a:br>
              <a:rPr lang="de-DE" b="1" dirty="0" sz="1000"/>
            </a:br>
            <a:endParaRPr lang="de-DE" b="1" dirty="0" sz="1000"/>
          </a:p>
          <a:p>
            <a:pPr>
              <a:lnSpc>
                <a:spcPts val="1109"/>
              </a:lnSpc>
            </a:pPr>
            <a:r>
              <a:rPr lang="de-DE" b="1" dirty="0" sz="1000"/>
              <a:t>Stabilität:</a:t>
            </a:r>
            <a:r>
              <a:rPr lang="de-DE" dirty="0" sz="1000"/>
              <a:t> Sie können unerwartete Rechnungen ohne Panik bezahlen.</a:t>
            </a:r>
          </a:p>
          <a:p>
            <a:pPr>
              <a:lnSpc>
                <a:spcPts val="1109"/>
              </a:lnSpc>
            </a:pPr>
            <a:r>
              <a:rPr lang="de-DE" b="1" dirty="0" sz="1000"/>
              <a:t>Schutz:</a:t>
            </a:r>
            <a:r>
              <a:rPr lang="de-DE" dirty="0" sz="1000"/>
              <a:t> Sie senken das Risiko von Dispokrediten, Kreditkartenschulden oder versäumten Zahlungen.</a:t>
            </a:r>
          </a:p>
          <a:p>
            <a:pPr>
              <a:lnSpc>
                <a:spcPts val="1109"/>
              </a:lnSpc>
            </a:pPr>
            <a:r>
              <a:rPr lang="de-DE" b="1" dirty="0" sz="1000"/>
              <a:t>Freiheit:</a:t>
            </a:r>
            <a:r>
              <a:rPr lang="de-DE" dirty="0" sz="1000"/>
              <a:t> Sie müssen seltener unter Druck schnell entscheiden (z. B. irgendeinen Kredit annehmen oder Geldanlagen zu einem ungünstigen Zeitpunkt verkaufen).</a:t>
            </a:r>
          </a:p>
          <a:p>
            <a:pPr marL="0" indent="0">
              <a:lnSpc>
                <a:spcPts val="854"/>
              </a:lnSpc>
              <a:buNone/>
            </a:pPr>
            <a:endParaRPr lang="de-DE" dirty="0" sz="700"/>
          </a:p>
          <a:p>
            <a:pPr marL="0" indent="0">
              <a:lnSpc>
                <a:spcPts val="1109"/>
              </a:lnSpc>
              <a:buNone/>
            </a:pPr>
            <a:r>
              <a:rPr lang="de-DE" dirty="0" sz="1000"/>
              <a:t>Um Ihren Notgroschen zu überprüfen, konzentrieren Sie sich am besten auf die </a:t>
            </a:r>
            <a:r>
              <a:rPr lang="de-DE" b="1" dirty="0" sz="1000"/>
              <a:t>notwendigen monatlichen Ausgaben</a:t>
            </a:r>
            <a:r>
              <a:rPr lang="de-DE" dirty="0" sz="1000"/>
              <a:t>. Dazu gehören in der Regel Wohnen, Nebenkosten, Lebensmittel, Mobilität, wirklich nötige Versicherungen sowie wichtige Gesundheits- oder Betreuungskosten. Die Frage lautet: </a:t>
            </a:r>
            <a:r>
              <a:rPr lang="de-DE" b="1" dirty="0" sz="1000"/>
              <a:t>Wenn etwas Unerwartetes passiert – für wie viele Monate könnten Sie Ihren Grundbedarf decken?</a:t>
            </a:r>
          </a:p>
          <a:p>
            <a:pPr marL="0" indent="0">
              <a:lnSpc>
                <a:spcPts val="610"/>
              </a:lnSpc>
              <a:buNone/>
            </a:pPr>
            <a:endParaRPr lang="de-DE" dirty="0" sz="500"/>
          </a:p>
          <a:p>
            <a:pPr marL="0" indent="0">
              <a:lnSpc>
                <a:spcPts val="1109"/>
              </a:lnSpc>
              <a:buNone/>
            </a:pPr>
            <a:r>
              <a:rPr lang="de-DE" dirty="0" sz="1000"/>
              <a:t>Eine gängige Faustregel sind die </a:t>
            </a:r>
            <a:r>
              <a:rPr lang="de-DE" b="1" dirty="0" sz="1000"/>
              <a:t>notwendigen Ausgaben für 3–6 Monate</a:t>
            </a:r>
            <a:r>
              <a:rPr lang="de-DE" dirty="0" sz="1000"/>
              <a:t>. Bei unregelmäßigem Einkommen, Selbstständigkeit oder großer Verantwortung peilen manche </a:t>
            </a:r>
            <a:r>
              <a:rPr lang="de-DE" b="1" dirty="0" sz="1000"/>
              <a:t>6–12 Monate</a:t>
            </a:r>
            <a:r>
              <a:rPr lang="de-DE" dirty="0" sz="1000"/>
              <a:t> an. Das ist keine starre Regel, sondern eine Planungshilfe.</a:t>
            </a:r>
          </a:p>
          <a:p>
            <a:pPr marL="0" indent="0">
              <a:lnSpc>
                <a:spcPts val="1372"/>
              </a:lnSpc>
              <a:buNone/>
            </a:pPr>
            <a:endParaRPr lang="de-DE" dirty="0" sz="1150"/>
          </a:p>
          <a:p>
            <a:pPr marL="0" indent="0">
              <a:lnSpc>
                <a:spcPts val="1109"/>
              </a:lnSpc>
              <a:buNone/>
            </a:pPr>
            <a:r>
              <a:rPr lang="de-DE" dirty="0" sz="1000"/>
              <a:t>Wenn Ihr Notgroschen noch nicht die Zielhöhe erreicht hat, lassen Sie sich nicht entmutigen. In der Karrieremitte entsteht Fortschritt oft durch kleine, beständige Schritte: eine monatliche Überweisung, eine jährliche Aufstockung (Bonus/Steuererstattung) und das Senken einiger wiederkehrender Kosten, die sich unbemerkt summieren.</a:t>
            </a:r>
          </a:p>
          <a:p>
            <a:pPr marL="0" indent="0">
              <a:lnSpc>
                <a:spcPts val="488"/>
              </a:lnSpc>
              <a:buNone/>
            </a:pPr>
            <a:endParaRPr lang="de-DE" dirty="0" sz="400"/>
          </a:p>
          <a:p>
            <a:pPr marL="0" indent="0">
              <a:lnSpc>
                <a:spcPts val="1220"/>
              </a:lnSpc>
              <a:buNone/>
            </a:pPr>
            <a:endParaRPr lang="de-DE" dirty="0" sz="1025"/>
          </a:p>
          <a:p>
            <a:pPr marL="0" indent="0">
              <a:lnSpc>
                <a:spcPts val="1220"/>
              </a:lnSpc>
              <a:buNone/>
            </a:pPr>
            <a:endParaRPr lang="de-DE" dirty="0" sz="1025"/>
          </a:p>
          <a:p>
            <a:pPr marL="0" indent="0">
              <a:lnSpc>
                <a:spcPts val="1220"/>
              </a:lnSpc>
              <a:buNone/>
            </a:pPr>
            <a:endParaRPr lang="de-DE" dirty="0" sz="1025"/>
          </a:p>
          <a:p>
            <a:pPr marL="0" indent="0">
              <a:lnSpc>
                <a:spcPts val="1109"/>
              </a:lnSpc>
              <a:buNone/>
            </a:pPr>
            <a:r>
              <a:rPr lang="de-DE" dirty="0" sz="1000"/>
              <a:t>Am wichtigsten: Legen Sie kein Geld an, das Sie für Notfälle brauchen könnten. Ein Notgroschen schützt Ihren langfristigen Plan, weil er verhindert, dass Sie Geldanlagen in einem Abschwung verkaufen müssen.</a:t>
            </a:r>
          </a:p>
        </p:txBody>
      </p:sp>
      <p:cxnSp>
        <p:nvCxnSpPr>
          <p:cNvPr id="24" name="Straight Connector 23">
            <a:extLst>
              <a:ext uri="{FF2B5EF4-FFF2-40B4-BE49-F238E27FC236}">
                <a16:creationId xmlns:a16="http://schemas.microsoft.com/office/drawing/2014/main" id="{F163288F-3413-93D0-83E2-B2D20C1859D4}"/>
              </a:ext>
            </a:extLst>
          </p:cNvPr>
          <p:cNvCxnSpPr>
            <a:cxnSpLocks/>
          </p:cNvCxnSpPr>
          <p:nvPr/>
        </p:nvCxnSpPr>
        <p:spPr>
          <a:xfrm>
            <a:off x="1569720" y="1264920"/>
            <a:ext cx="5669280" cy="0"/>
          </a:xfrm>
          <a:prstGeom prst="line">
            <a:avLst/>
          </a:prstGeom>
          <a:ln w="19050">
            <a:solidFill>
              <a:srgbClr val="F16024"/>
            </a:solidFill>
            <a:prstDash val="sysDot"/>
          </a:ln>
        </p:spPr>
        <p:style>
          <a:lnRef idx="1">
            <a:schemeClr val="accent1"/>
          </a:lnRef>
          <a:fillRef idx="0">
            <a:schemeClr val="accent1"/>
          </a:fillRef>
          <a:effectRef idx="0">
            <a:schemeClr val="accent1"/>
          </a:effectRef>
          <a:fontRef idx="minor">
            <a:schemeClr val="tx1"/>
          </a:fontRef>
        </p:style>
      </p:cxnSp>
      <p:grpSp>
        <p:nvGrpSpPr>
          <p:cNvPr id="25" name="Graphic 2">
            <a:extLst>
              <a:ext uri="{FF2B5EF4-FFF2-40B4-BE49-F238E27FC236}">
                <a16:creationId xmlns:a16="http://schemas.microsoft.com/office/drawing/2014/main" id="{73487E3C-4A07-DF6F-B7AF-BFF72D649938}"/>
              </a:ext>
            </a:extLst>
          </p:cNvPr>
          <p:cNvGrpSpPr/>
          <p:nvPr/>
        </p:nvGrpSpPr>
        <p:grpSpPr>
          <a:xfrm>
            <a:off x="928234" y="582146"/>
            <a:ext cx="713270" cy="688476"/>
            <a:chOff x="7216180" y="2896437"/>
            <a:chExt cx="1173608" cy="1132811"/>
          </a:xfrm>
          <a:solidFill>
            <a:srgbClr val="F16024"/>
          </a:solidFill>
        </p:grpSpPr>
        <p:grpSp>
          <p:nvGrpSpPr>
            <p:cNvPr id="26" name="Graphic 2">
              <a:extLst>
                <a:ext uri="{FF2B5EF4-FFF2-40B4-BE49-F238E27FC236}">
                  <a16:creationId xmlns:a16="http://schemas.microsoft.com/office/drawing/2014/main" id="{7434570D-57AD-C042-248E-F99ABEFCEC9E}"/>
                </a:ext>
              </a:extLst>
            </p:cNvPr>
            <p:cNvGrpSpPr/>
            <p:nvPr/>
          </p:nvGrpSpPr>
          <p:grpSpPr>
            <a:xfrm>
              <a:off x="7884516" y="3299879"/>
              <a:ext cx="244481" cy="366043"/>
              <a:chOff x="7884516" y="3299879"/>
              <a:chExt cx="244481" cy="366043"/>
            </a:xfrm>
            <a:grpFill/>
          </p:grpSpPr>
          <p:sp>
            <p:nvSpPr>
              <p:cNvPr id="41" name="Freeform 40">
                <a:extLst>
                  <a:ext uri="{FF2B5EF4-FFF2-40B4-BE49-F238E27FC236}">
                    <a16:creationId xmlns:a16="http://schemas.microsoft.com/office/drawing/2014/main" id="{F6BEA47E-2A81-4B6C-AC1D-45F25859DB1E}"/>
                  </a:ext>
                </a:extLst>
              </p:cNvPr>
              <p:cNvSpPr/>
              <p:nvPr/>
            </p:nvSpPr>
            <p:spPr>
              <a:xfrm>
                <a:off x="8088250" y="342212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de-DE" dirty="0">
                  <a:solidFill>
                    <a:schemeClr val="bg1"/>
                  </a:solidFill>
                </a:endParaRPr>
              </a:p>
            </p:txBody>
          </p:sp>
          <p:sp>
            <p:nvSpPr>
              <p:cNvPr id="42" name="Freeform 41">
                <a:extLst>
                  <a:ext uri="{FF2B5EF4-FFF2-40B4-BE49-F238E27FC236}">
                    <a16:creationId xmlns:a16="http://schemas.microsoft.com/office/drawing/2014/main" id="{3307EA53-7B70-3FC8-3A3C-330C04CB70EC}"/>
                  </a:ext>
                </a:extLst>
              </p:cNvPr>
              <p:cNvSpPr/>
              <p:nvPr/>
            </p:nvSpPr>
            <p:spPr>
              <a:xfrm>
                <a:off x="8027130" y="336099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de-DE" dirty="0">
                  <a:solidFill>
                    <a:schemeClr val="bg1"/>
                  </a:solidFill>
                </a:endParaRPr>
              </a:p>
            </p:txBody>
          </p:sp>
          <p:sp>
            <p:nvSpPr>
              <p:cNvPr id="43" name="Freeform 42">
                <a:extLst>
                  <a:ext uri="{FF2B5EF4-FFF2-40B4-BE49-F238E27FC236}">
                    <a16:creationId xmlns:a16="http://schemas.microsoft.com/office/drawing/2014/main" id="{3565E3CE-26B0-8C06-A84D-B088C4DF1A9A}"/>
                  </a:ext>
                </a:extLst>
              </p:cNvPr>
              <p:cNvSpPr/>
              <p:nvPr/>
            </p:nvSpPr>
            <p:spPr>
              <a:xfrm>
                <a:off x="8027130" y="3462867"/>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de-DE" dirty="0">
                  <a:solidFill>
                    <a:schemeClr val="bg1"/>
                  </a:solidFill>
                </a:endParaRPr>
              </a:p>
            </p:txBody>
          </p:sp>
          <p:sp>
            <p:nvSpPr>
              <p:cNvPr id="44" name="Freeform 43">
                <a:extLst>
                  <a:ext uri="{FF2B5EF4-FFF2-40B4-BE49-F238E27FC236}">
                    <a16:creationId xmlns:a16="http://schemas.microsoft.com/office/drawing/2014/main" id="{5A64586D-A011-97F6-3F9A-80D802ADED0F}"/>
                  </a:ext>
                </a:extLst>
              </p:cNvPr>
              <p:cNvSpPr/>
              <p:nvPr/>
            </p:nvSpPr>
            <p:spPr>
              <a:xfrm>
                <a:off x="8006756" y="3625175"/>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8829"/>
                      <a:pt x="40747" y="20373"/>
                    </a:cubicBezTo>
                    <a:cubicBezTo>
                      <a:pt x="40747" y="3191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de-DE" dirty="0">
                  <a:solidFill>
                    <a:schemeClr val="bg1"/>
                  </a:solidFill>
                </a:endParaRPr>
              </a:p>
            </p:txBody>
          </p:sp>
          <p:sp>
            <p:nvSpPr>
              <p:cNvPr id="45" name="Freeform 44">
                <a:extLst>
                  <a:ext uri="{FF2B5EF4-FFF2-40B4-BE49-F238E27FC236}">
                    <a16:creationId xmlns:a16="http://schemas.microsoft.com/office/drawing/2014/main" id="{678FE445-ED88-479F-790B-A5967AB1FA0D}"/>
                  </a:ext>
                </a:extLst>
              </p:cNvPr>
              <p:cNvSpPr/>
              <p:nvPr/>
            </p:nvSpPr>
            <p:spPr>
              <a:xfrm>
                <a:off x="7986383" y="354436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de-DE" dirty="0">
                  <a:solidFill>
                    <a:schemeClr val="bg1"/>
                  </a:solidFill>
                </a:endParaRPr>
              </a:p>
            </p:txBody>
          </p:sp>
          <p:sp>
            <p:nvSpPr>
              <p:cNvPr id="46" name="Freeform 45">
                <a:extLst>
                  <a:ext uri="{FF2B5EF4-FFF2-40B4-BE49-F238E27FC236}">
                    <a16:creationId xmlns:a16="http://schemas.microsoft.com/office/drawing/2014/main" id="{132F9D21-18FE-0BDE-C012-1141EEECF40E}"/>
                  </a:ext>
                </a:extLst>
              </p:cNvPr>
              <p:cNvSpPr/>
              <p:nvPr/>
            </p:nvSpPr>
            <p:spPr>
              <a:xfrm>
                <a:off x="7966009" y="3320252"/>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de-DE" dirty="0">
                  <a:solidFill>
                    <a:schemeClr val="bg1"/>
                  </a:solidFill>
                </a:endParaRPr>
              </a:p>
            </p:txBody>
          </p:sp>
          <p:sp>
            <p:nvSpPr>
              <p:cNvPr id="47" name="Freeform 46">
                <a:extLst>
                  <a:ext uri="{FF2B5EF4-FFF2-40B4-BE49-F238E27FC236}">
                    <a16:creationId xmlns:a16="http://schemas.microsoft.com/office/drawing/2014/main" id="{A5F2C4E4-6655-9442-9BF8-78CB482796B7}"/>
                  </a:ext>
                </a:extLst>
              </p:cNvPr>
              <p:cNvSpPr/>
              <p:nvPr/>
            </p:nvSpPr>
            <p:spPr>
              <a:xfrm>
                <a:off x="7966009" y="3401746"/>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de-DE" dirty="0">
                  <a:solidFill>
                    <a:schemeClr val="bg1"/>
                  </a:solidFill>
                </a:endParaRPr>
              </a:p>
            </p:txBody>
          </p:sp>
          <p:sp>
            <p:nvSpPr>
              <p:cNvPr id="48" name="Freeform 47">
                <a:extLst>
                  <a:ext uri="{FF2B5EF4-FFF2-40B4-BE49-F238E27FC236}">
                    <a16:creationId xmlns:a16="http://schemas.microsoft.com/office/drawing/2014/main" id="{DBAB13AD-83B0-3EBA-58CB-5531E2119D79}"/>
                  </a:ext>
                </a:extLst>
              </p:cNvPr>
              <p:cNvSpPr/>
              <p:nvPr/>
            </p:nvSpPr>
            <p:spPr>
              <a:xfrm>
                <a:off x="7945636" y="348324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de-DE" dirty="0">
                  <a:solidFill>
                    <a:schemeClr val="bg1"/>
                  </a:solidFill>
                </a:endParaRPr>
              </a:p>
            </p:txBody>
          </p:sp>
          <p:sp>
            <p:nvSpPr>
              <p:cNvPr id="49" name="Freeform 48">
                <a:extLst>
                  <a:ext uri="{FF2B5EF4-FFF2-40B4-BE49-F238E27FC236}">
                    <a16:creationId xmlns:a16="http://schemas.microsoft.com/office/drawing/2014/main" id="{B7FEDE6C-887C-9FD7-E342-929350286F46}"/>
                  </a:ext>
                </a:extLst>
              </p:cNvPr>
              <p:cNvSpPr/>
              <p:nvPr/>
            </p:nvSpPr>
            <p:spPr>
              <a:xfrm>
                <a:off x="7904889" y="336099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de-DE" dirty="0">
                  <a:solidFill>
                    <a:schemeClr val="bg1"/>
                  </a:solidFill>
                </a:endParaRPr>
              </a:p>
            </p:txBody>
          </p:sp>
          <p:sp>
            <p:nvSpPr>
              <p:cNvPr id="50" name="Freeform 49">
                <a:extLst>
                  <a:ext uri="{FF2B5EF4-FFF2-40B4-BE49-F238E27FC236}">
                    <a16:creationId xmlns:a16="http://schemas.microsoft.com/office/drawing/2014/main" id="{C8A875AE-0F55-1271-14B6-D2174EC69CA6}"/>
                  </a:ext>
                </a:extLst>
              </p:cNvPr>
              <p:cNvSpPr/>
              <p:nvPr/>
            </p:nvSpPr>
            <p:spPr>
              <a:xfrm>
                <a:off x="7884516" y="329987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de-DE" dirty="0">
                  <a:solidFill>
                    <a:schemeClr val="bg1"/>
                  </a:solidFill>
                </a:endParaRPr>
              </a:p>
            </p:txBody>
          </p:sp>
          <p:sp>
            <p:nvSpPr>
              <p:cNvPr id="51" name="Freeform 50">
                <a:extLst>
                  <a:ext uri="{FF2B5EF4-FFF2-40B4-BE49-F238E27FC236}">
                    <a16:creationId xmlns:a16="http://schemas.microsoft.com/office/drawing/2014/main" id="{D58F488E-D991-3156-399C-E08646391D97}"/>
                  </a:ext>
                </a:extLst>
              </p:cNvPr>
              <p:cNvSpPr/>
              <p:nvPr/>
            </p:nvSpPr>
            <p:spPr>
              <a:xfrm>
                <a:off x="7884516" y="342212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de-DE" dirty="0">
                  <a:solidFill>
                    <a:schemeClr val="bg1"/>
                  </a:solidFill>
                </a:endParaRPr>
              </a:p>
            </p:txBody>
          </p:sp>
        </p:grpSp>
        <p:grpSp>
          <p:nvGrpSpPr>
            <p:cNvPr id="27" name="Graphic 2">
              <a:extLst>
                <a:ext uri="{FF2B5EF4-FFF2-40B4-BE49-F238E27FC236}">
                  <a16:creationId xmlns:a16="http://schemas.microsoft.com/office/drawing/2014/main" id="{F9D92D16-8591-BF9B-C04C-E88A495CA5B4}"/>
                </a:ext>
              </a:extLst>
            </p:cNvPr>
            <p:cNvGrpSpPr/>
            <p:nvPr/>
          </p:nvGrpSpPr>
          <p:grpSpPr>
            <a:xfrm>
              <a:off x="7216180" y="2896437"/>
              <a:ext cx="1173608" cy="1132811"/>
              <a:chOff x="7216180" y="2896437"/>
              <a:chExt cx="1173608" cy="1132811"/>
            </a:xfrm>
            <a:grpFill/>
          </p:grpSpPr>
          <p:sp>
            <p:nvSpPr>
              <p:cNvPr id="28" name="Freeform 27">
                <a:extLst>
                  <a:ext uri="{FF2B5EF4-FFF2-40B4-BE49-F238E27FC236}">
                    <a16:creationId xmlns:a16="http://schemas.microsoft.com/office/drawing/2014/main" id="{F386EC78-9D24-2DB1-A672-2242C67A317F}"/>
                  </a:ext>
                </a:extLst>
              </p:cNvPr>
              <p:cNvSpPr/>
              <p:nvPr/>
            </p:nvSpPr>
            <p:spPr>
              <a:xfrm>
                <a:off x="8071951" y="3507734"/>
                <a:ext cx="113751" cy="195879"/>
              </a:xfrm>
              <a:custGeom>
                <a:avLst/>
                <a:gdLst>
                  <a:gd name="connsiteX0" fmla="*/ 57046 w 113751"/>
                  <a:gd name="connsiteY0" fmla="*/ 195540 h 195879"/>
                  <a:gd name="connsiteX1" fmla="*/ 46859 w 113751"/>
                  <a:gd name="connsiteY1" fmla="*/ 192144 h 195879"/>
                  <a:gd name="connsiteX2" fmla="*/ 43124 w 113751"/>
                  <a:gd name="connsiteY2" fmla="*/ 189428 h 195879"/>
                  <a:gd name="connsiteX3" fmla="*/ 0 w 113751"/>
                  <a:gd name="connsiteY3" fmla="*/ 117102 h 195879"/>
                  <a:gd name="connsiteX4" fmla="*/ 11545 w 113751"/>
                  <a:gd name="connsiteY4" fmla="*/ 60735 h 195879"/>
                  <a:gd name="connsiteX5" fmla="*/ 19355 w 113751"/>
                  <a:gd name="connsiteY5" fmla="*/ 18970 h 195879"/>
                  <a:gd name="connsiteX6" fmla="*/ 25467 w 113751"/>
                  <a:gd name="connsiteY6" fmla="*/ 3350 h 195879"/>
                  <a:gd name="connsiteX7" fmla="*/ 42106 w 113751"/>
                  <a:gd name="connsiteY7" fmla="*/ 1652 h 195879"/>
                  <a:gd name="connsiteX8" fmla="*/ 113752 w 113751"/>
                  <a:gd name="connsiteY8" fmla="*/ 117441 h 195879"/>
                  <a:gd name="connsiteX9" fmla="*/ 64177 w 113751"/>
                  <a:gd name="connsiteY9" fmla="*/ 193842 h 195879"/>
                  <a:gd name="connsiteX10" fmla="*/ 56706 w 113751"/>
                  <a:gd name="connsiteY10" fmla="*/ 195879 h 195879"/>
                  <a:gd name="connsiteX11" fmla="*/ 49915 w 113751"/>
                  <a:gd name="connsiteY11" fmla="*/ 45795 h 195879"/>
                  <a:gd name="connsiteX12" fmla="*/ 42785 w 113751"/>
                  <a:gd name="connsiteY12" fmla="*/ 70583 h 195879"/>
                  <a:gd name="connsiteX13" fmla="*/ 32937 w 113751"/>
                  <a:gd name="connsiteY13" fmla="*/ 116762 h 195879"/>
                  <a:gd name="connsiteX14" fmla="*/ 57725 w 113751"/>
                  <a:gd name="connsiteY14" fmla="*/ 159207 h 195879"/>
                  <a:gd name="connsiteX15" fmla="*/ 81834 w 113751"/>
                  <a:gd name="connsiteY15" fmla="*/ 116762 h 195879"/>
                  <a:gd name="connsiteX16" fmla="*/ 50255 w 113751"/>
                  <a:gd name="connsiteY16" fmla="*/ 45455 h 1958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13751" h="195879">
                    <a:moveTo>
                      <a:pt x="57046" y="195540"/>
                    </a:moveTo>
                    <a:cubicBezTo>
                      <a:pt x="53310" y="195540"/>
                      <a:pt x="49915" y="194521"/>
                      <a:pt x="46859" y="192144"/>
                    </a:cubicBezTo>
                    <a:cubicBezTo>
                      <a:pt x="45840" y="191465"/>
                      <a:pt x="44482" y="190446"/>
                      <a:pt x="43124" y="189428"/>
                    </a:cubicBezTo>
                    <a:cubicBezTo>
                      <a:pt x="30221" y="180260"/>
                      <a:pt x="0" y="158868"/>
                      <a:pt x="0" y="117102"/>
                    </a:cubicBezTo>
                    <a:cubicBezTo>
                      <a:pt x="0" y="75336"/>
                      <a:pt x="6112" y="77374"/>
                      <a:pt x="11545" y="60735"/>
                    </a:cubicBezTo>
                    <a:cubicBezTo>
                      <a:pt x="16639" y="44437"/>
                      <a:pt x="21392" y="30515"/>
                      <a:pt x="19355" y="18970"/>
                    </a:cubicBezTo>
                    <a:cubicBezTo>
                      <a:pt x="18337" y="12858"/>
                      <a:pt x="20713" y="7085"/>
                      <a:pt x="25467" y="3350"/>
                    </a:cubicBezTo>
                    <a:cubicBezTo>
                      <a:pt x="30221" y="-385"/>
                      <a:pt x="36672" y="-1064"/>
                      <a:pt x="42106" y="1652"/>
                    </a:cubicBezTo>
                    <a:cubicBezTo>
                      <a:pt x="45161" y="3010"/>
                      <a:pt x="113752" y="35948"/>
                      <a:pt x="113752" y="117441"/>
                    </a:cubicBezTo>
                    <a:cubicBezTo>
                      <a:pt x="113752" y="198935"/>
                      <a:pt x="66214" y="192823"/>
                      <a:pt x="64177" y="193842"/>
                    </a:cubicBezTo>
                    <a:cubicBezTo>
                      <a:pt x="61799" y="195200"/>
                      <a:pt x="59084" y="195879"/>
                      <a:pt x="56706" y="195879"/>
                    </a:cubicBezTo>
                    <a:close/>
                    <a:moveTo>
                      <a:pt x="49915" y="45795"/>
                    </a:moveTo>
                    <a:cubicBezTo>
                      <a:pt x="47878" y="54284"/>
                      <a:pt x="45161" y="62433"/>
                      <a:pt x="42785" y="70583"/>
                    </a:cubicBezTo>
                    <a:cubicBezTo>
                      <a:pt x="38030" y="85523"/>
                      <a:pt x="32937" y="101143"/>
                      <a:pt x="32937" y="116762"/>
                    </a:cubicBezTo>
                    <a:cubicBezTo>
                      <a:pt x="32937" y="132382"/>
                      <a:pt x="44482" y="149360"/>
                      <a:pt x="57725" y="159207"/>
                    </a:cubicBezTo>
                    <a:cubicBezTo>
                      <a:pt x="67233" y="151737"/>
                      <a:pt x="81834" y="137136"/>
                      <a:pt x="81834" y="116762"/>
                    </a:cubicBezTo>
                    <a:cubicBezTo>
                      <a:pt x="81834" y="82128"/>
                      <a:pt x="64856" y="59037"/>
                      <a:pt x="50255" y="45455"/>
                    </a:cubicBezTo>
                    <a:close/>
                  </a:path>
                </a:pathLst>
              </a:custGeom>
              <a:grpFill/>
              <a:ln w="3393" cap="flat">
                <a:noFill/>
                <a:prstDash val="solid"/>
                <a:miter/>
              </a:ln>
            </p:spPr>
            <p:txBody>
              <a:bodyPr rtlCol="0" anchor="ctr"/>
              <a:lstStyle/>
              <a:p>
                <a:endParaRPr lang="de-DE" dirty="0">
                  <a:solidFill>
                    <a:schemeClr val="bg1"/>
                  </a:solidFill>
                </a:endParaRPr>
              </a:p>
            </p:txBody>
          </p:sp>
          <p:sp>
            <p:nvSpPr>
              <p:cNvPr id="29" name="Freeform 28">
                <a:extLst>
                  <a:ext uri="{FF2B5EF4-FFF2-40B4-BE49-F238E27FC236}">
                    <a16:creationId xmlns:a16="http://schemas.microsoft.com/office/drawing/2014/main" id="{E7CC69F4-0EC2-9FCE-0A28-A4800D3610E6}"/>
                  </a:ext>
                </a:extLst>
              </p:cNvPr>
              <p:cNvSpPr/>
              <p:nvPr/>
            </p:nvSpPr>
            <p:spPr>
              <a:xfrm>
                <a:off x="7990457" y="3680307"/>
                <a:ext cx="154782" cy="145546"/>
              </a:xfrm>
              <a:custGeom>
                <a:avLst/>
                <a:gdLst>
                  <a:gd name="connsiteX0" fmla="*/ 82853 w 154782"/>
                  <a:gd name="connsiteY0" fmla="*/ 145207 h 145546"/>
                  <a:gd name="connsiteX1" fmla="*/ 31919 w 154782"/>
                  <a:gd name="connsiteY1" fmla="*/ 131964 h 145546"/>
                  <a:gd name="connsiteX2" fmla="*/ 0 w 154782"/>
                  <a:gd name="connsiteY2" fmla="*/ 27041 h 145546"/>
                  <a:gd name="connsiteX3" fmla="*/ 10187 w 154782"/>
                  <a:gd name="connsiteY3" fmla="*/ 11761 h 145546"/>
                  <a:gd name="connsiteX4" fmla="*/ 28183 w 154782"/>
                  <a:gd name="connsiteY4" fmla="*/ 15835 h 145546"/>
                  <a:gd name="connsiteX5" fmla="*/ 64516 w 154782"/>
                  <a:gd name="connsiteY5" fmla="*/ 35869 h 145546"/>
                  <a:gd name="connsiteX6" fmla="*/ 153820 w 154782"/>
                  <a:gd name="connsiteY6" fmla="*/ 117024 h 145546"/>
                  <a:gd name="connsiteX7" fmla="*/ 152801 w 154782"/>
                  <a:gd name="connsiteY7" fmla="*/ 130606 h 145546"/>
                  <a:gd name="connsiteX8" fmla="*/ 141935 w 154782"/>
                  <a:gd name="connsiteY8" fmla="*/ 138755 h 145546"/>
                  <a:gd name="connsiteX9" fmla="*/ 82853 w 154782"/>
                  <a:gd name="connsiteY9" fmla="*/ 145547 h 145546"/>
                  <a:gd name="connsiteX10" fmla="*/ 34296 w 154782"/>
                  <a:gd name="connsiteY10" fmla="*/ 58280 h 145546"/>
                  <a:gd name="connsiteX11" fmla="*/ 53990 w 154782"/>
                  <a:gd name="connsiteY11" fmla="*/ 107856 h 145546"/>
                  <a:gd name="connsiteX12" fmla="*/ 114771 w 154782"/>
                  <a:gd name="connsiteY12" fmla="*/ 110232 h 145546"/>
                  <a:gd name="connsiteX13" fmla="*/ 52292 w 154782"/>
                  <a:gd name="connsiteY13" fmla="*/ 66090 h 145546"/>
                  <a:gd name="connsiteX14" fmla="*/ 34296 w 154782"/>
                  <a:gd name="connsiteY14" fmla="*/ 58620 h 1455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54782" h="145546">
                    <a:moveTo>
                      <a:pt x="82853" y="145207"/>
                    </a:moveTo>
                    <a:cubicBezTo>
                      <a:pt x="62818" y="145207"/>
                      <a:pt x="43124" y="142151"/>
                      <a:pt x="31919" y="131964"/>
                    </a:cubicBezTo>
                    <a:cubicBezTo>
                      <a:pt x="10187" y="112270"/>
                      <a:pt x="0" y="78993"/>
                      <a:pt x="0" y="27041"/>
                    </a:cubicBezTo>
                    <a:cubicBezTo>
                      <a:pt x="0" y="-24912"/>
                      <a:pt x="4075" y="14477"/>
                      <a:pt x="10187" y="11761"/>
                    </a:cubicBezTo>
                    <a:cubicBezTo>
                      <a:pt x="16299" y="9384"/>
                      <a:pt x="23430" y="10742"/>
                      <a:pt x="28183" y="15835"/>
                    </a:cubicBezTo>
                    <a:cubicBezTo>
                      <a:pt x="35993" y="23985"/>
                      <a:pt x="49236" y="29418"/>
                      <a:pt x="64516" y="35869"/>
                    </a:cubicBezTo>
                    <a:cubicBezTo>
                      <a:pt x="96095" y="48773"/>
                      <a:pt x="135144" y="64732"/>
                      <a:pt x="153820" y="117024"/>
                    </a:cubicBezTo>
                    <a:cubicBezTo>
                      <a:pt x="155518" y="121438"/>
                      <a:pt x="154839" y="126531"/>
                      <a:pt x="152801" y="130606"/>
                    </a:cubicBezTo>
                    <a:cubicBezTo>
                      <a:pt x="150424" y="134680"/>
                      <a:pt x="146689" y="137737"/>
                      <a:pt x="141935" y="138755"/>
                    </a:cubicBezTo>
                    <a:cubicBezTo>
                      <a:pt x="131409" y="141132"/>
                      <a:pt x="106961" y="145547"/>
                      <a:pt x="82853" y="145547"/>
                    </a:cubicBezTo>
                    <a:close/>
                    <a:moveTo>
                      <a:pt x="34296" y="58280"/>
                    </a:moveTo>
                    <a:cubicBezTo>
                      <a:pt x="37351" y="82049"/>
                      <a:pt x="43803" y="98687"/>
                      <a:pt x="53990" y="107856"/>
                    </a:cubicBezTo>
                    <a:cubicBezTo>
                      <a:pt x="60441" y="113628"/>
                      <a:pt x="87946" y="113628"/>
                      <a:pt x="114771" y="110232"/>
                    </a:cubicBezTo>
                    <a:cubicBezTo>
                      <a:pt x="99491" y="85445"/>
                      <a:pt x="76401" y="75937"/>
                      <a:pt x="52292" y="66090"/>
                    </a:cubicBezTo>
                    <a:cubicBezTo>
                      <a:pt x="46180" y="63713"/>
                      <a:pt x="40068" y="60997"/>
                      <a:pt x="34296" y="58620"/>
                    </a:cubicBezTo>
                    <a:close/>
                  </a:path>
                </a:pathLst>
              </a:custGeom>
              <a:grpFill/>
              <a:ln w="3393" cap="flat">
                <a:noFill/>
                <a:prstDash val="solid"/>
                <a:miter/>
              </a:ln>
            </p:spPr>
            <p:txBody>
              <a:bodyPr rtlCol="0" anchor="ctr"/>
              <a:lstStyle/>
              <a:p>
                <a:endParaRPr lang="de-DE" dirty="0">
                  <a:solidFill>
                    <a:schemeClr val="bg1"/>
                  </a:solidFill>
                </a:endParaRPr>
              </a:p>
            </p:txBody>
          </p:sp>
          <p:sp>
            <p:nvSpPr>
              <p:cNvPr id="30" name="Freeform 29">
                <a:extLst>
                  <a:ext uri="{FF2B5EF4-FFF2-40B4-BE49-F238E27FC236}">
                    <a16:creationId xmlns:a16="http://schemas.microsoft.com/office/drawing/2014/main" id="{0CD4CB4A-DB39-8EE6-35CD-D05BBB75C308}"/>
                  </a:ext>
                </a:extLst>
              </p:cNvPr>
              <p:cNvSpPr/>
              <p:nvPr/>
            </p:nvSpPr>
            <p:spPr>
              <a:xfrm>
                <a:off x="8112656" y="3691513"/>
                <a:ext cx="175076" cy="134340"/>
              </a:xfrm>
              <a:custGeom>
                <a:avLst/>
                <a:gdLst>
                  <a:gd name="connsiteX0" fmla="*/ 64558 w 175076"/>
                  <a:gd name="connsiteY0" fmla="*/ 134001 h 134340"/>
                  <a:gd name="connsiteX1" fmla="*/ 10908 w 175076"/>
                  <a:gd name="connsiteY1" fmla="*/ 124833 h 134340"/>
                  <a:gd name="connsiteX2" fmla="*/ 1061 w 175076"/>
                  <a:gd name="connsiteY2" fmla="*/ 115325 h 134340"/>
                  <a:gd name="connsiteX3" fmla="*/ 2080 w 175076"/>
                  <a:gd name="connsiteY3" fmla="*/ 101403 h 134340"/>
                  <a:gd name="connsiteX4" fmla="*/ 149109 w 175076"/>
                  <a:gd name="connsiteY4" fmla="*/ 1234 h 134340"/>
                  <a:gd name="connsiteX5" fmla="*/ 152504 w 175076"/>
                  <a:gd name="connsiteY5" fmla="*/ 1234 h 134340"/>
                  <a:gd name="connsiteX6" fmla="*/ 166087 w 175076"/>
                  <a:gd name="connsiteY6" fmla="*/ 1573 h 134340"/>
                  <a:gd name="connsiteX7" fmla="*/ 173557 w 175076"/>
                  <a:gd name="connsiteY7" fmla="*/ 22965 h 134340"/>
                  <a:gd name="connsiteX8" fmla="*/ 167105 w 175076"/>
                  <a:gd name="connsiteY8" fmla="*/ 46395 h 134340"/>
                  <a:gd name="connsiteX9" fmla="*/ 137563 w 175076"/>
                  <a:gd name="connsiteY9" fmla="*/ 108534 h 134340"/>
                  <a:gd name="connsiteX10" fmla="*/ 86629 w 175076"/>
                  <a:gd name="connsiteY10" fmla="*/ 132643 h 134340"/>
                  <a:gd name="connsiteX11" fmla="*/ 64219 w 175076"/>
                  <a:gd name="connsiteY11" fmla="*/ 134341 h 134340"/>
                  <a:gd name="connsiteX12" fmla="*/ 41808 w 175076"/>
                  <a:gd name="connsiteY12" fmla="*/ 99366 h 134340"/>
                  <a:gd name="connsiteX13" fmla="*/ 112436 w 175076"/>
                  <a:gd name="connsiteY13" fmla="*/ 87481 h 134340"/>
                  <a:gd name="connsiteX14" fmla="*/ 135186 w 175076"/>
                  <a:gd name="connsiteY14" fmla="*/ 40623 h 134340"/>
                  <a:gd name="connsiteX15" fmla="*/ 136205 w 175076"/>
                  <a:gd name="connsiteY15" fmla="*/ 35189 h 134340"/>
                  <a:gd name="connsiteX16" fmla="*/ 41808 w 175076"/>
                  <a:gd name="connsiteY16" fmla="*/ 99366 h 134340"/>
                  <a:gd name="connsiteX17" fmla="*/ 144694 w 175076"/>
                  <a:gd name="connsiteY17" fmla="*/ 7685 h 134340"/>
                  <a:gd name="connsiteX18" fmla="*/ 144694 w 175076"/>
                  <a:gd name="connsiteY18" fmla="*/ 7685 h 134340"/>
                  <a:gd name="connsiteX19" fmla="*/ 144694 w 175076"/>
                  <a:gd name="connsiteY19" fmla="*/ 7685 h 1343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75076" h="134340">
                    <a:moveTo>
                      <a:pt x="64558" y="134001"/>
                    </a:moveTo>
                    <a:cubicBezTo>
                      <a:pt x="49618" y="134001"/>
                      <a:pt x="31281" y="131624"/>
                      <a:pt x="10908" y="124833"/>
                    </a:cubicBezTo>
                    <a:cubicBezTo>
                      <a:pt x="6494" y="123135"/>
                      <a:pt x="2759" y="119739"/>
                      <a:pt x="1061" y="115325"/>
                    </a:cubicBezTo>
                    <a:cubicBezTo>
                      <a:pt x="-637" y="110911"/>
                      <a:pt x="-297" y="105818"/>
                      <a:pt x="2080" y="101403"/>
                    </a:cubicBezTo>
                    <a:cubicBezTo>
                      <a:pt x="55050" y="8025"/>
                      <a:pt x="126018" y="2932"/>
                      <a:pt x="149109" y="1234"/>
                    </a:cubicBezTo>
                    <a:cubicBezTo>
                      <a:pt x="150127" y="1234"/>
                      <a:pt x="151485" y="1234"/>
                      <a:pt x="152504" y="1234"/>
                    </a:cubicBezTo>
                    <a:cubicBezTo>
                      <a:pt x="156918" y="-464"/>
                      <a:pt x="161672" y="-464"/>
                      <a:pt x="166087" y="1573"/>
                    </a:cubicBezTo>
                    <a:cubicBezTo>
                      <a:pt x="173896" y="5648"/>
                      <a:pt x="177291" y="14816"/>
                      <a:pt x="173557" y="22965"/>
                    </a:cubicBezTo>
                    <a:cubicBezTo>
                      <a:pt x="169482" y="31794"/>
                      <a:pt x="168463" y="38585"/>
                      <a:pt x="167105" y="46395"/>
                    </a:cubicBezTo>
                    <a:cubicBezTo>
                      <a:pt x="164728" y="61675"/>
                      <a:pt x="161672" y="78992"/>
                      <a:pt x="137563" y="108534"/>
                    </a:cubicBezTo>
                    <a:cubicBezTo>
                      <a:pt x="128055" y="120419"/>
                      <a:pt x="109380" y="129247"/>
                      <a:pt x="86629" y="132643"/>
                    </a:cubicBezTo>
                    <a:cubicBezTo>
                      <a:pt x="80517" y="133661"/>
                      <a:pt x="73047" y="134341"/>
                      <a:pt x="64219" y="134341"/>
                    </a:cubicBezTo>
                    <a:close/>
                    <a:moveTo>
                      <a:pt x="41808" y="99366"/>
                    </a:moveTo>
                    <a:cubicBezTo>
                      <a:pt x="76783" y="105818"/>
                      <a:pt x="105305" y="96310"/>
                      <a:pt x="112436" y="87481"/>
                    </a:cubicBezTo>
                    <a:cubicBezTo>
                      <a:pt x="131112" y="64731"/>
                      <a:pt x="133149" y="54205"/>
                      <a:pt x="135186" y="40623"/>
                    </a:cubicBezTo>
                    <a:cubicBezTo>
                      <a:pt x="135186" y="38925"/>
                      <a:pt x="135865" y="37227"/>
                      <a:pt x="136205" y="35189"/>
                    </a:cubicBezTo>
                    <a:cubicBezTo>
                      <a:pt x="112436" y="38925"/>
                      <a:pt x="75424" y="51149"/>
                      <a:pt x="41808" y="99366"/>
                    </a:cubicBezTo>
                    <a:close/>
                    <a:moveTo>
                      <a:pt x="144694" y="7685"/>
                    </a:moveTo>
                    <a:cubicBezTo>
                      <a:pt x="144694" y="7685"/>
                      <a:pt x="144694" y="7685"/>
                      <a:pt x="144694" y="7685"/>
                    </a:cubicBezTo>
                    <a:cubicBezTo>
                      <a:pt x="144694" y="7685"/>
                      <a:pt x="144694" y="7685"/>
                      <a:pt x="144694" y="7685"/>
                    </a:cubicBezTo>
                    <a:close/>
                  </a:path>
                </a:pathLst>
              </a:custGeom>
              <a:grpFill/>
              <a:ln w="3393" cap="flat">
                <a:noFill/>
                <a:prstDash val="solid"/>
                <a:miter/>
              </a:ln>
            </p:spPr>
            <p:txBody>
              <a:bodyPr rtlCol="0" anchor="ctr"/>
              <a:lstStyle/>
              <a:p>
                <a:endParaRPr lang="de-DE" dirty="0">
                  <a:solidFill>
                    <a:schemeClr val="bg1"/>
                  </a:solidFill>
                </a:endParaRPr>
              </a:p>
            </p:txBody>
          </p:sp>
          <p:sp>
            <p:nvSpPr>
              <p:cNvPr id="31" name="Freeform 30">
                <a:extLst>
                  <a:ext uri="{FF2B5EF4-FFF2-40B4-BE49-F238E27FC236}">
                    <a16:creationId xmlns:a16="http://schemas.microsoft.com/office/drawing/2014/main" id="{55608755-DB50-BF67-5F65-F4732DFE99E1}"/>
                  </a:ext>
                </a:extLst>
              </p:cNvPr>
              <p:cNvSpPr/>
              <p:nvPr/>
            </p:nvSpPr>
            <p:spPr>
              <a:xfrm>
                <a:off x="8112698" y="3670676"/>
                <a:ext cx="32597" cy="236332"/>
              </a:xfrm>
              <a:custGeom>
                <a:avLst/>
                <a:gdLst>
                  <a:gd name="connsiteX0" fmla="*/ 16299 w 32597"/>
                  <a:gd name="connsiteY0" fmla="*/ 236332 h 236332"/>
                  <a:gd name="connsiteX1" fmla="*/ 0 w 32597"/>
                  <a:gd name="connsiteY1" fmla="*/ 220033 h 236332"/>
                  <a:gd name="connsiteX2" fmla="*/ 0 w 32597"/>
                  <a:gd name="connsiteY2" fmla="*/ 16299 h 236332"/>
                  <a:gd name="connsiteX3" fmla="*/ 16299 w 32597"/>
                  <a:gd name="connsiteY3" fmla="*/ 0 h 236332"/>
                  <a:gd name="connsiteX4" fmla="*/ 32598 w 32597"/>
                  <a:gd name="connsiteY4" fmla="*/ 16299 h 236332"/>
                  <a:gd name="connsiteX5" fmla="*/ 32598 w 32597"/>
                  <a:gd name="connsiteY5" fmla="*/ 220033 h 236332"/>
                  <a:gd name="connsiteX6" fmla="*/ 16299 w 32597"/>
                  <a:gd name="connsiteY6" fmla="*/ 236332 h 236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97" h="236332">
                    <a:moveTo>
                      <a:pt x="16299" y="236332"/>
                    </a:moveTo>
                    <a:cubicBezTo>
                      <a:pt x="7131" y="236332"/>
                      <a:pt x="0" y="229201"/>
                      <a:pt x="0" y="220033"/>
                    </a:cubicBezTo>
                    <a:lnTo>
                      <a:pt x="0" y="16299"/>
                    </a:lnTo>
                    <a:cubicBezTo>
                      <a:pt x="0" y="7131"/>
                      <a:pt x="7131" y="0"/>
                      <a:pt x="16299" y="0"/>
                    </a:cubicBezTo>
                    <a:cubicBezTo>
                      <a:pt x="25467" y="0"/>
                      <a:pt x="32598" y="7131"/>
                      <a:pt x="32598" y="16299"/>
                    </a:cubicBezTo>
                    <a:lnTo>
                      <a:pt x="32598" y="220033"/>
                    </a:lnTo>
                    <a:cubicBezTo>
                      <a:pt x="32598" y="229201"/>
                      <a:pt x="25467" y="236332"/>
                      <a:pt x="16299" y="236332"/>
                    </a:cubicBezTo>
                    <a:close/>
                  </a:path>
                </a:pathLst>
              </a:custGeom>
              <a:grpFill/>
              <a:ln w="3393" cap="flat">
                <a:noFill/>
                <a:prstDash val="solid"/>
                <a:miter/>
              </a:ln>
            </p:spPr>
            <p:txBody>
              <a:bodyPr rtlCol="0" anchor="ctr"/>
              <a:lstStyle/>
              <a:p>
                <a:endParaRPr lang="de-DE" dirty="0">
                  <a:solidFill>
                    <a:schemeClr val="bg1"/>
                  </a:solidFill>
                </a:endParaRPr>
              </a:p>
            </p:txBody>
          </p:sp>
          <p:sp>
            <p:nvSpPr>
              <p:cNvPr id="32" name="Freeform 31">
                <a:extLst>
                  <a:ext uri="{FF2B5EF4-FFF2-40B4-BE49-F238E27FC236}">
                    <a16:creationId xmlns:a16="http://schemas.microsoft.com/office/drawing/2014/main" id="{0DEED4AD-D5F7-5795-EC4C-2156B91EC6AA}"/>
                  </a:ext>
                </a:extLst>
              </p:cNvPr>
              <p:cNvSpPr/>
              <p:nvPr/>
            </p:nvSpPr>
            <p:spPr>
              <a:xfrm>
                <a:off x="7827422" y="3874071"/>
                <a:ext cx="562367" cy="155178"/>
              </a:xfrm>
              <a:custGeom>
                <a:avLst/>
                <a:gdLst>
                  <a:gd name="connsiteX0" fmla="*/ 512441 w 562367"/>
                  <a:gd name="connsiteY0" fmla="*/ 155178 h 155178"/>
                  <a:gd name="connsiteX1" fmla="*/ 379674 w 562367"/>
                  <a:gd name="connsiteY1" fmla="*/ 142275 h 155178"/>
                  <a:gd name="connsiteX2" fmla="*/ 340625 w 562367"/>
                  <a:gd name="connsiteY2" fmla="*/ 137521 h 155178"/>
                  <a:gd name="connsiteX3" fmla="*/ 305990 w 562367"/>
                  <a:gd name="connsiteY3" fmla="*/ 144312 h 155178"/>
                  <a:gd name="connsiteX4" fmla="*/ 246906 w 562367"/>
                  <a:gd name="connsiteY4" fmla="*/ 153480 h 155178"/>
                  <a:gd name="connsiteX5" fmla="*/ 221779 w 562367"/>
                  <a:gd name="connsiteY5" fmla="*/ 149405 h 155178"/>
                  <a:gd name="connsiteX6" fmla="*/ 170846 w 562367"/>
                  <a:gd name="connsiteY6" fmla="*/ 147708 h 155178"/>
                  <a:gd name="connsiteX7" fmla="*/ 82900 w 562367"/>
                  <a:gd name="connsiteY7" fmla="*/ 149066 h 155178"/>
                  <a:gd name="connsiteX8" fmla="*/ 5141 w 562367"/>
                  <a:gd name="connsiteY8" fmla="*/ 130390 h 155178"/>
                  <a:gd name="connsiteX9" fmla="*/ 1067 w 562367"/>
                  <a:gd name="connsiteY9" fmla="*/ 111715 h 155178"/>
                  <a:gd name="connsiteX10" fmla="*/ 73053 w 562367"/>
                  <a:gd name="connsiteY10" fmla="*/ 62818 h 155178"/>
                  <a:gd name="connsiteX11" fmla="*/ 107008 w 562367"/>
                  <a:gd name="connsiteY11" fmla="*/ 50934 h 155178"/>
                  <a:gd name="connsiteX12" fmla="*/ 118214 w 562367"/>
                  <a:gd name="connsiteY12" fmla="*/ 44143 h 155178"/>
                  <a:gd name="connsiteX13" fmla="*/ 225175 w 562367"/>
                  <a:gd name="connsiteY13" fmla="*/ 19015 h 155178"/>
                  <a:gd name="connsiteX14" fmla="*/ 247925 w 562367"/>
                  <a:gd name="connsiteY14" fmla="*/ 12224 h 155178"/>
                  <a:gd name="connsiteX15" fmla="*/ 300896 w 562367"/>
                  <a:gd name="connsiteY15" fmla="*/ 0 h 155178"/>
                  <a:gd name="connsiteX16" fmla="*/ 301575 w 562367"/>
                  <a:gd name="connsiteY16" fmla="*/ 0 h 155178"/>
                  <a:gd name="connsiteX17" fmla="*/ 367449 w 562367"/>
                  <a:gd name="connsiteY17" fmla="*/ 10187 h 155178"/>
                  <a:gd name="connsiteX18" fmla="*/ 389860 w 562367"/>
                  <a:gd name="connsiteY18" fmla="*/ 14941 h 155178"/>
                  <a:gd name="connsiteX19" fmla="*/ 432645 w 562367"/>
                  <a:gd name="connsiteY19" fmla="*/ 40407 h 155178"/>
                  <a:gd name="connsiteX20" fmla="*/ 450641 w 562367"/>
                  <a:gd name="connsiteY20" fmla="*/ 53311 h 155178"/>
                  <a:gd name="connsiteX21" fmla="*/ 526023 w 562367"/>
                  <a:gd name="connsiteY21" fmla="*/ 83192 h 155178"/>
                  <a:gd name="connsiteX22" fmla="*/ 562356 w 562367"/>
                  <a:gd name="connsiteY22" fmla="*/ 131749 h 155178"/>
                  <a:gd name="connsiteX23" fmla="*/ 544359 w 562367"/>
                  <a:gd name="connsiteY23" fmla="*/ 152801 h 155178"/>
                  <a:gd name="connsiteX24" fmla="*/ 512441 w 562367"/>
                  <a:gd name="connsiteY24" fmla="*/ 154499 h 155178"/>
                  <a:gd name="connsiteX25" fmla="*/ 340625 w 562367"/>
                  <a:gd name="connsiteY25" fmla="*/ 104923 h 155178"/>
                  <a:gd name="connsiteX26" fmla="*/ 384427 w 562367"/>
                  <a:gd name="connsiteY26" fmla="*/ 110017 h 155178"/>
                  <a:gd name="connsiteX27" fmla="*/ 520250 w 562367"/>
                  <a:gd name="connsiteY27" fmla="*/ 122241 h 155178"/>
                  <a:gd name="connsiteX28" fmla="*/ 449623 w 562367"/>
                  <a:gd name="connsiteY28" fmla="*/ 86248 h 155178"/>
                  <a:gd name="connsiteX29" fmla="*/ 410913 w 562367"/>
                  <a:gd name="connsiteY29" fmla="*/ 64855 h 155178"/>
                  <a:gd name="connsiteX30" fmla="*/ 384088 w 562367"/>
                  <a:gd name="connsiteY30" fmla="*/ 47199 h 155178"/>
                  <a:gd name="connsiteX31" fmla="*/ 360319 w 562367"/>
                  <a:gd name="connsiteY31" fmla="*/ 42105 h 155178"/>
                  <a:gd name="connsiteX32" fmla="*/ 301575 w 562367"/>
                  <a:gd name="connsiteY32" fmla="*/ 32597 h 155178"/>
                  <a:gd name="connsiteX33" fmla="*/ 300896 w 562367"/>
                  <a:gd name="connsiteY33" fmla="*/ 32597 h 155178"/>
                  <a:gd name="connsiteX34" fmla="*/ 258452 w 562367"/>
                  <a:gd name="connsiteY34" fmla="*/ 42784 h 155178"/>
                  <a:gd name="connsiteX35" fmla="*/ 209895 w 562367"/>
                  <a:gd name="connsiteY35" fmla="*/ 47199 h 155178"/>
                  <a:gd name="connsiteX36" fmla="*/ 139266 w 562367"/>
                  <a:gd name="connsiteY36" fmla="*/ 68591 h 155178"/>
                  <a:gd name="connsiteX37" fmla="*/ 121610 w 562367"/>
                  <a:gd name="connsiteY37" fmla="*/ 79796 h 155178"/>
                  <a:gd name="connsiteX38" fmla="*/ 121610 w 562367"/>
                  <a:gd name="connsiteY38" fmla="*/ 79796 h 155178"/>
                  <a:gd name="connsiteX39" fmla="*/ 81882 w 562367"/>
                  <a:gd name="connsiteY39" fmla="*/ 93718 h 155178"/>
                  <a:gd name="connsiteX40" fmla="*/ 40456 w 562367"/>
                  <a:gd name="connsiteY40" fmla="*/ 110356 h 155178"/>
                  <a:gd name="connsiteX41" fmla="*/ 162357 w 562367"/>
                  <a:gd name="connsiteY41" fmla="*/ 115789 h 155178"/>
                  <a:gd name="connsiteX42" fmla="*/ 227552 w 562367"/>
                  <a:gd name="connsiteY42" fmla="*/ 116808 h 155178"/>
                  <a:gd name="connsiteX43" fmla="*/ 249623 w 562367"/>
                  <a:gd name="connsiteY43" fmla="*/ 120204 h 155178"/>
                  <a:gd name="connsiteX44" fmla="*/ 297501 w 562367"/>
                  <a:gd name="connsiteY44" fmla="*/ 112054 h 155178"/>
                  <a:gd name="connsiteX45" fmla="*/ 340285 w 562367"/>
                  <a:gd name="connsiteY45" fmla="*/ 103905 h 155178"/>
                  <a:gd name="connsiteX46" fmla="*/ 31967 w 562367"/>
                  <a:gd name="connsiteY46" fmla="*/ 122241 h 155178"/>
                  <a:gd name="connsiteX47" fmla="*/ 31967 w 562367"/>
                  <a:gd name="connsiteY47" fmla="*/ 122241 h 155178"/>
                  <a:gd name="connsiteX48" fmla="*/ 31967 w 562367"/>
                  <a:gd name="connsiteY48" fmla="*/ 122241 h 155178"/>
                  <a:gd name="connsiteX49" fmla="*/ 114479 w 562367"/>
                  <a:gd name="connsiteY49" fmla="*/ 65874 h 155178"/>
                  <a:gd name="connsiteX50" fmla="*/ 114479 w 562367"/>
                  <a:gd name="connsiteY50" fmla="*/ 65874 h 155178"/>
                  <a:gd name="connsiteX51" fmla="*/ 114479 w 562367"/>
                  <a:gd name="connsiteY51" fmla="*/ 65874 h 155178"/>
                  <a:gd name="connsiteX52" fmla="*/ 227212 w 562367"/>
                  <a:gd name="connsiteY52" fmla="*/ 20034 h 155178"/>
                  <a:gd name="connsiteX53" fmla="*/ 227212 w 562367"/>
                  <a:gd name="connsiteY53" fmla="*/ 20034 h 155178"/>
                  <a:gd name="connsiteX54" fmla="*/ 227212 w 562367"/>
                  <a:gd name="connsiteY54" fmla="*/ 20034 h 155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562367" h="155178">
                    <a:moveTo>
                      <a:pt x="512441" y="155178"/>
                    </a:moveTo>
                    <a:cubicBezTo>
                      <a:pt x="468299" y="155178"/>
                      <a:pt x="416346" y="147708"/>
                      <a:pt x="379674" y="142275"/>
                    </a:cubicBezTo>
                    <a:cubicBezTo>
                      <a:pt x="362356" y="139898"/>
                      <a:pt x="346058" y="137521"/>
                      <a:pt x="340625" y="137521"/>
                    </a:cubicBezTo>
                    <a:cubicBezTo>
                      <a:pt x="335191" y="137521"/>
                      <a:pt x="318893" y="140917"/>
                      <a:pt x="305990" y="144312"/>
                    </a:cubicBezTo>
                    <a:cubicBezTo>
                      <a:pt x="285616" y="149745"/>
                      <a:pt x="264903" y="155178"/>
                      <a:pt x="246906" y="153480"/>
                    </a:cubicBezTo>
                    <a:cubicBezTo>
                      <a:pt x="238078" y="152462"/>
                      <a:pt x="229928" y="151103"/>
                      <a:pt x="221779" y="149405"/>
                    </a:cubicBezTo>
                    <a:cubicBezTo>
                      <a:pt x="203782" y="146010"/>
                      <a:pt x="188502" y="142954"/>
                      <a:pt x="170846" y="147708"/>
                    </a:cubicBezTo>
                    <a:cubicBezTo>
                      <a:pt x="151830" y="152801"/>
                      <a:pt x="113121" y="151783"/>
                      <a:pt x="82900" y="149066"/>
                    </a:cubicBezTo>
                    <a:cubicBezTo>
                      <a:pt x="17366" y="143633"/>
                      <a:pt x="8537" y="133786"/>
                      <a:pt x="5141" y="130390"/>
                    </a:cubicBezTo>
                    <a:cubicBezTo>
                      <a:pt x="388" y="125297"/>
                      <a:pt x="-1310" y="118166"/>
                      <a:pt x="1067" y="111715"/>
                    </a:cubicBezTo>
                    <a:cubicBezTo>
                      <a:pt x="11593" y="80475"/>
                      <a:pt x="44190" y="71307"/>
                      <a:pt x="73053" y="62818"/>
                    </a:cubicBezTo>
                    <a:cubicBezTo>
                      <a:pt x="85616" y="59083"/>
                      <a:pt x="97501" y="55688"/>
                      <a:pt x="107008" y="50934"/>
                    </a:cubicBezTo>
                    <a:cubicBezTo>
                      <a:pt x="112102" y="48557"/>
                      <a:pt x="115497" y="46180"/>
                      <a:pt x="118214" y="44143"/>
                    </a:cubicBezTo>
                    <a:cubicBezTo>
                      <a:pt x="132815" y="31919"/>
                      <a:pt x="193257" y="1698"/>
                      <a:pt x="225175" y="19015"/>
                    </a:cubicBezTo>
                    <a:cubicBezTo>
                      <a:pt x="229589" y="18676"/>
                      <a:pt x="240115" y="14941"/>
                      <a:pt x="247925" y="12224"/>
                    </a:cubicBezTo>
                    <a:cubicBezTo>
                      <a:pt x="264564" y="6452"/>
                      <a:pt x="283240" y="0"/>
                      <a:pt x="300896" y="0"/>
                    </a:cubicBezTo>
                    <a:lnTo>
                      <a:pt x="301575" y="0"/>
                    </a:lnTo>
                    <a:cubicBezTo>
                      <a:pt x="323307" y="0"/>
                      <a:pt x="346737" y="5433"/>
                      <a:pt x="367449" y="10187"/>
                    </a:cubicBezTo>
                    <a:cubicBezTo>
                      <a:pt x="375599" y="11885"/>
                      <a:pt x="383409" y="13922"/>
                      <a:pt x="389860" y="14941"/>
                    </a:cubicBezTo>
                    <a:cubicBezTo>
                      <a:pt x="407857" y="18336"/>
                      <a:pt x="421439" y="30560"/>
                      <a:pt x="432645" y="40407"/>
                    </a:cubicBezTo>
                    <a:cubicBezTo>
                      <a:pt x="438417" y="45501"/>
                      <a:pt x="446906" y="53311"/>
                      <a:pt x="450641" y="53311"/>
                    </a:cubicBezTo>
                    <a:cubicBezTo>
                      <a:pt x="483579" y="54329"/>
                      <a:pt x="511761" y="72665"/>
                      <a:pt x="526023" y="83192"/>
                    </a:cubicBezTo>
                    <a:cubicBezTo>
                      <a:pt x="531796" y="87606"/>
                      <a:pt x="561677" y="111375"/>
                      <a:pt x="562356" y="131749"/>
                    </a:cubicBezTo>
                    <a:cubicBezTo>
                      <a:pt x="562695" y="142614"/>
                      <a:pt x="555225" y="151443"/>
                      <a:pt x="544359" y="152801"/>
                    </a:cubicBezTo>
                    <a:cubicBezTo>
                      <a:pt x="534512" y="153820"/>
                      <a:pt x="523646" y="154499"/>
                      <a:pt x="512441" y="154499"/>
                    </a:cubicBezTo>
                    <a:close/>
                    <a:moveTo>
                      <a:pt x="340625" y="104923"/>
                    </a:moveTo>
                    <a:cubicBezTo>
                      <a:pt x="348774" y="104923"/>
                      <a:pt x="363715" y="106961"/>
                      <a:pt x="384427" y="110017"/>
                    </a:cubicBezTo>
                    <a:cubicBezTo>
                      <a:pt x="422458" y="115450"/>
                      <a:pt x="477467" y="123260"/>
                      <a:pt x="520250" y="122241"/>
                    </a:cubicBezTo>
                    <a:cubicBezTo>
                      <a:pt x="505989" y="107640"/>
                      <a:pt x="478485" y="87267"/>
                      <a:pt x="449623" y="86248"/>
                    </a:cubicBezTo>
                    <a:cubicBezTo>
                      <a:pt x="434003" y="85908"/>
                      <a:pt x="422458" y="75042"/>
                      <a:pt x="410913" y="64855"/>
                    </a:cubicBezTo>
                    <a:cubicBezTo>
                      <a:pt x="402085" y="57046"/>
                      <a:pt x="392916" y="48896"/>
                      <a:pt x="384088" y="47199"/>
                    </a:cubicBezTo>
                    <a:cubicBezTo>
                      <a:pt x="376618" y="45840"/>
                      <a:pt x="368808" y="44143"/>
                      <a:pt x="360319" y="42105"/>
                    </a:cubicBezTo>
                    <a:cubicBezTo>
                      <a:pt x="341303" y="37691"/>
                      <a:pt x="319572" y="32937"/>
                      <a:pt x="301575" y="32597"/>
                    </a:cubicBezTo>
                    <a:lnTo>
                      <a:pt x="300896" y="32597"/>
                    </a:lnTo>
                    <a:cubicBezTo>
                      <a:pt x="288672" y="32597"/>
                      <a:pt x="272713" y="38031"/>
                      <a:pt x="258452" y="42784"/>
                    </a:cubicBezTo>
                    <a:cubicBezTo>
                      <a:pt x="238078" y="49915"/>
                      <a:pt x="222119" y="55348"/>
                      <a:pt x="209895" y="47199"/>
                    </a:cubicBezTo>
                    <a:cubicBezTo>
                      <a:pt x="199368" y="40407"/>
                      <a:pt x="153189" y="57385"/>
                      <a:pt x="139266" y="68591"/>
                    </a:cubicBezTo>
                    <a:cubicBezTo>
                      <a:pt x="134852" y="72665"/>
                      <a:pt x="129080" y="76061"/>
                      <a:pt x="121610" y="79796"/>
                    </a:cubicBezTo>
                    <a:cubicBezTo>
                      <a:pt x="121610" y="79796"/>
                      <a:pt x="121610" y="79796"/>
                      <a:pt x="121610" y="79796"/>
                    </a:cubicBezTo>
                    <a:cubicBezTo>
                      <a:pt x="109385" y="85908"/>
                      <a:pt x="95464" y="89983"/>
                      <a:pt x="81882" y="93718"/>
                    </a:cubicBezTo>
                    <a:cubicBezTo>
                      <a:pt x="65583" y="98472"/>
                      <a:pt x="50302" y="102886"/>
                      <a:pt x="40456" y="110356"/>
                    </a:cubicBezTo>
                    <a:cubicBezTo>
                      <a:pt x="70676" y="116469"/>
                      <a:pt x="139606" y="121901"/>
                      <a:pt x="162357" y="115789"/>
                    </a:cubicBezTo>
                    <a:cubicBezTo>
                      <a:pt x="187144" y="109338"/>
                      <a:pt x="208537" y="113412"/>
                      <a:pt x="227552" y="116808"/>
                    </a:cubicBezTo>
                    <a:cubicBezTo>
                      <a:pt x="235022" y="118166"/>
                      <a:pt x="242493" y="119525"/>
                      <a:pt x="249623" y="120204"/>
                    </a:cubicBezTo>
                    <a:cubicBezTo>
                      <a:pt x="261507" y="121222"/>
                      <a:pt x="280523" y="116469"/>
                      <a:pt x="297501" y="112054"/>
                    </a:cubicBezTo>
                    <a:cubicBezTo>
                      <a:pt x="313460" y="107980"/>
                      <a:pt x="328061" y="103905"/>
                      <a:pt x="340285" y="103905"/>
                    </a:cubicBezTo>
                    <a:close/>
                    <a:moveTo>
                      <a:pt x="31967" y="122241"/>
                    </a:moveTo>
                    <a:cubicBezTo>
                      <a:pt x="31967" y="122241"/>
                      <a:pt x="31967" y="122241"/>
                      <a:pt x="31967" y="122241"/>
                    </a:cubicBezTo>
                    <a:cubicBezTo>
                      <a:pt x="31967" y="122241"/>
                      <a:pt x="31967" y="122241"/>
                      <a:pt x="31967" y="122241"/>
                    </a:cubicBezTo>
                    <a:close/>
                    <a:moveTo>
                      <a:pt x="114479" y="65874"/>
                    </a:moveTo>
                    <a:lnTo>
                      <a:pt x="114479" y="65874"/>
                    </a:lnTo>
                    <a:lnTo>
                      <a:pt x="114479" y="65874"/>
                    </a:lnTo>
                    <a:close/>
                    <a:moveTo>
                      <a:pt x="227212" y="20034"/>
                    </a:moveTo>
                    <a:cubicBezTo>
                      <a:pt x="227212" y="20034"/>
                      <a:pt x="227212" y="20034"/>
                      <a:pt x="227212" y="20034"/>
                    </a:cubicBezTo>
                    <a:cubicBezTo>
                      <a:pt x="227212" y="20034"/>
                      <a:pt x="227212" y="20034"/>
                      <a:pt x="227212" y="20034"/>
                    </a:cubicBezTo>
                    <a:close/>
                  </a:path>
                </a:pathLst>
              </a:custGeom>
              <a:grpFill/>
              <a:ln w="3393" cap="flat">
                <a:noFill/>
                <a:prstDash val="solid"/>
                <a:miter/>
              </a:ln>
            </p:spPr>
            <p:txBody>
              <a:bodyPr rtlCol="0" anchor="ctr"/>
              <a:lstStyle/>
              <a:p>
                <a:endParaRPr lang="de-DE" dirty="0">
                  <a:solidFill>
                    <a:schemeClr val="bg1"/>
                  </a:solidFill>
                </a:endParaRPr>
              </a:p>
            </p:txBody>
          </p:sp>
          <p:sp>
            <p:nvSpPr>
              <p:cNvPr id="33" name="Freeform 32">
                <a:extLst>
                  <a:ext uri="{FF2B5EF4-FFF2-40B4-BE49-F238E27FC236}">
                    <a16:creationId xmlns:a16="http://schemas.microsoft.com/office/drawing/2014/main" id="{65FDB1B3-49E5-9C59-2BF2-F0D11BEA0122}"/>
                  </a:ext>
                </a:extLst>
              </p:cNvPr>
              <p:cNvSpPr/>
              <p:nvPr/>
            </p:nvSpPr>
            <p:spPr>
              <a:xfrm>
                <a:off x="8151791" y="3935436"/>
                <a:ext cx="75094" cy="76155"/>
              </a:xfrm>
              <a:custGeom>
                <a:avLst/>
                <a:gdLst>
                  <a:gd name="connsiteX0" fmla="*/ 16256 w 75094"/>
                  <a:gd name="connsiteY0" fmla="*/ 76156 h 76155"/>
                  <a:gd name="connsiteX1" fmla="*/ 297 w 75094"/>
                  <a:gd name="connsiteY1" fmla="*/ 62913 h 76155"/>
                  <a:gd name="connsiteX2" fmla="*/ 12860 w 75094"/>
                  <a:gd name="connsiteY2" fmla="*/ 43898 h 76155"/>
                  <a:gd name="connsiteX3" fmla="*/ 45118 w 75094"/>
                  <a:gd name="connsiteY3" fmla="*/ 7226 h 76155"/>
                  <a:gd name="connsiteX4" fmla="*/ 67868 w 75094"/>
                  <a:gd name="connsiteY4" fmla="*/ 2811 h 76155"/>
                  <a:gd name="connsiteX5" fmla="*/ 72283 w 75094"/>
                  <a:gd name="connsiteY5" fmla="*/ 25562 h 76155"/>
                  <a:gd name="connsiteX6" fmla="*/ 19312 w 75094"/>
                  <a:gd name="connsiteY6" fmla="*/ 76156 h 76155"/>
                  <a:gd name="connsiteX7" fmla="*/ 16256 w 75094"/>
                  <a:gd name="connsiteY7" fmla="*/ 76156 h 76155"/>
                  <a:gd name="connsiteX8" fmla="*/ 13200 w 75094"/>
                  <a:gd name="connsiteY8" fmla="*/ 43898 h 76155"/>
                  <a:gd name="connsiteX9" fmla="*/ 13200 w 75094"/>
                  <a:gd name="connsiteY9" fmla="*/ 43898 h 76155"/>
                  <a:gd name="connsiteX10" fmla="*/ 13200 w 75094"/>
                  <a:gd name="connsiteY10" fmla="*/ 43898 h 761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5094" h="76155">
                    <a:moveTo>
                      <a:pt x="16256" y="76156"/>
                    </a:moveTo>
                    <a:cubicBezTo>
                      <a:pt x="8446" y="76156"/>
                      <a:pt x="1655" y="70723"/>
                      <a:pt x="297" y="62913"/>
                    </a:cubicBezTo>
                    <a:cubicBezTo>
                      <a:pt x="-1401" y="54085"/>
                      <a:pt x="4371" y="45935"/>
                      <a:pt x="12860" y="43898"/>
                    </a:cubicBezTo>
                    <a:cubicBezTo>
                      <a:pt x="18633" y="41521"/>
                      <a:pt x="33913" y="24204"/>
                      <a:pt x="45118" y="7226"/>
                    </a:cubicBezTo>
                    <a:cubicBezTo>
                      <a:pt x="50212" y="-245"/>
                      <a:pt x="60058" y="-2282"/>
                      <a:pt x="67868" y="2811"/>
                    </a:cubicBezTo>
                    <a:cubicBezTo>
                      <a:pt x="75339" y="7905"/>
                      <a:pt x="77376" y="17752"/>
                      <a:pt x="72283" y="25562"/>
                    </a:cubicBezTo>
                    <a:cubicBezTo>
                      <a:pt x="60738" y="42879"/>
                      <a:pt x="38667" y="72421"/>
                      <a:pt x="19312" y="76156"/>
                    </a:cubicBezTo>
                    <a:cubicBezTo>
                      <a:pt x="18294" y="76156"/>
                      <a:pt x="17275" y="76156"/>
                      <a:pt x="16256" y="76156"/>
                    </a:cubicBezTo>
                    <a:close/>
                    <a:moveTo>
                      <a:pt x="13200" y="43898"/>
                    </a:moveTo>
                    <a:cubicBezTo>
                      <a:pt x="13200" y="43898"/>
                      <a:pt x="13200" y="43898"/>
                      <a:pt x="13200" y="43898"/>
                    </a:cubicBezTo>
                    <a:cubicBezTo>
                      <a:pt x="13200" y="43898"/>
                      <a:pt x="13200" y="43898"/>
                      <a:pt x="13200" y="43898"/>
                    </a:cubicBezTo>
                    <a:close/>
                  </a:path>
                </a:pathLst>
              </a:custGeom>
              <a:grpFill/>
              <a:ln w="3393" cap="flat">
                <a:noFill/>
                <a:prstDash val="solid"/>
                <a:miter/>
              </a:ln>
            </p:spPr>
            <p:txBody>
              <a:bodyPr rtlCol="0" anchor="ctr"/>
              <a:lstStyle/>
              <a:p>
                <a:endParaRPr lang="de-DE" dirty="0">
                  <a:solidFill>
                    <a:schemeClr val="bg1"/>
                  </a:solidFill>
                </a:endParaRPr>
              </a:p>
            </p:txBody>
          </p:sp>
          <p:sp>
            <p:nvSpPr>
              <p:cNvPr id="34" name="Freeform 33">
                <a:extLst>
                  <a:ext uri="{FF2B5EF4-FFF2-40B4-BE49-F238E27FC236}">
                    <a16:creationId xmlns:a16="http://schemas.microsoft.com/office/drawing/2014/main" id="{76DD3ECC-DF8F-6331-15FB-4013AD1FB981}"/>
                  </a:ext>
                </a:extLst>
              </p:cNvPr>
              <p:cNvSpPr/>
              <p:nvPr/>
            </p:nvSpPr>
            <p:spPr>
              <a:xfrm>
                <a:off x="7925698" y="3923403"/>
                <a:ext cx="77226" cy="44725"/>
              </a:xfrm>
              <a:custGeom>
                <a:avLst/>
                <a:gdLst>
                  <a:gd name="connsiteX0" fmla="*/ 60685 w 77226"/>
                  <a:gd name="connsiteY0" fmla="*/ 44726 h 44725"/>
                  <a:gd name="connsiteX1" fmla="*/ 56610 w 77226"/>
                  <a:gd name="connsiteY1" fmla="*/ 44047 h 44725"/>
                  <a:gd name="connsiteX2" fmla="*/ 12128 w 77226"/>
                  <a:gd name="connsiteY2" fmla="*/ 32162 h 44725"/>
                  <a:gd name="connsiteX3" fmla="*/ 583 w 77226"/>
                  <a:gd name="connsiteY3" fmla="*/ 12128 h 44725"/>
                  <a:gd name="connsiteX4" fmla="*/ 20617 w 77226"/>
                  <a:gd name="connsiteY4" fmla="*/ 583 h 44725"/>
                  <a:gd name="connsiteX5" fmla="*/ 65099 w 77226"/>
                  <a:gd name="connsiteY5" fmla="*/ 12468 h 44725"/>
                  <a:gd name="connsiteX6" fmla="*/ 76644 w 77226"/>
                  <a:gd name="connsiteY6" fmla="*/ 32501 h 44725"/>
                  <a:gd name="connsiteX7" fmla="*/ 61025 w 77226"/>
                  <a:gd name="connsiteY7" fmla="*/ 44726 h 44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7226" h="44725">
                    <a:moveTo>
                      <a:pt x="60685" y="44726"/>
                    </a:moveTo>
                    <a:cubicBezTo>
                      <a:pt x="59327" y="44726"/>
                      <a:pt x="57968" y="44726"/>
                      <a:pt x="56610" y="44047"/>
                    </a:cubicBezTo>
                    <a:lnTo>
                      <a:pt x="12128" y="32162"/>
                    </a:lnTo>
                    <a:cubicBezTo>
                      <a:pt x="3300" y="29785"/>
                      <a:pt x="-1794" y="20957"/>
                      <a:pt x="583" y="12128"/>
                    </a:cubicBezTo>
                    <a:cubicBezTo>
                      <a:pt x="2960" y="3300"/>
                      <a:pt x="11789" y="-1794"/>
                      <a:pt x="20617" y="583"/>
                    </a:cubicBezTo>
                    <a:lnTo>
                      <a:pt x="65099" y="12468"/>
                    </a:lnTo>
                    <a:cubicBezTo>
                      <a:pt x="73927" y="14845"/>
                      <a:pt x="79021" y="23673"/>
                      <a:pt x="76644" y="32501"/>
                    </a:cubicBezTo>
                    <a:cubicBezTo>
                      <a:pt x="74607" y="39972"/>
                      <a:pt x="68155" y="44726"/>
                      <a:pt x="61025" y="44726"/>
                    </a:cubicBezTo>
                    <a:close/>
                  </a:path>
                </a:pathLst>
              </a:custGeom>
              <a:grpFill/>
              <a:ln w="3393" cap="flat">
                <a:noFill/>
                <a:prstDash val="solid"/>
                <a:miter/>
              </a:ln>
            </p:spPr>
            <p:txBody>
              <a:bodyPr rtlCol="0" anchor="ctr"/>
              <a:lstStyle/>
              <a:p>
                <a:endParaRPr lang="de-DE" dirty="0">
                  <a:solidFill>
                    <a:schemeClr val="bg1"/>
                  </a:solidFill>
                </a:endParaRPr>
              </a:p>
            </p:txBody>
          </p:sp>
          <p:sp>
            <p:nvSpPr>
              <p:cNvPr id="35" name="Freeform 34">
                <a:extLst>
                  <a:ext uri="{FF2B5EF4-FFF2-40B4-BE49-F238E27FC236}">
                    <a16:creationId xmlns:a16="http://schemas.microsoft.com/office/drawing/2014/main" id="{76AB6CE1-64DB-AC0C-32E3-19725A279374}"/>
                  </a:ext>
                </a:extLst>
              </p:cNvPr>
              <p:cNvSpPr/>
              <p:nvPr/>
            </p:nvSpPr>
            <p:spPr>
              <a:xfrm>
                <a:off x="7419915" y="2998266"/>
                <a:ext cx="277249" cy="277164"/>
              </a:xfrm>
              <a:custGeom>
                <a:avLst/>
                <a:gdLst>
                  <a:gd name="connsiteX0" fmla="*/ 199745 w 277249"/>
                  <a:gd name="connsiteY0" fmla="*/ 277164 h 277164"/>
                  <a:gd name="connsiteX1" fmla="*/ 188200 w 277249"/>
                  <a:gd name="connsiteY1" fmla="*/ 272410 h 277164"/>
                  <a:gd name="connsiteX2" fmla="*/ 4839 w 277249"/>
                  <a:gd name="connsiteY2" fmla="*/ 89049 h 277164"/>
                  <a:gd name="connsiteX3" fmla="*/ 4839 w 277249"/>
                  <a:gd name="connsiteY3" fmla="*/ 65959 h 277164"/>
                  <a:gd name="connsiteX4" fmla="*/ 65960 w 277249"/>
                  <a:gd name="connsiteY4" fmla="*/ 4839 h 277164"/>
                  <a:gd name="connsiteX5" fmla="*/ 89049 w 277249"/>
                  <a:gd name="connsiteY5" fmla="*/ 4839 h 277164"/>
                  <a:gd name="connsiteX6" fmla="*/ 272410 w 277249"/>
                  <a:gd name="connsiteY6" fmla="*/ 188200 h 277164"/>
                  <a:gd name="connsiteX7" fmla="*/ 272410 w 277249"/>
                  <a:gd name="connsiteY7" fmla="*/ 211290 h 277164"/>
                  <a:gd name="connsiteX8" fmla="*/ 211290 w 277249"/>
                  <a:gd name="connsiteY8" fmla="*/ 272410 h 277164"/>
                  <a:gd name="connsiteX9" fmla="*/ 199745 w 277249"/>
                  <a:gd name="connsiteY9" fmla="*/ 277164 h 277164"/>
                  <a:gd name="connsiteX10" fmla="*/ 39474 w 277249"/>
                  <a:gd name="connsiteY10" fmla="*/ 77504 h 277164"/>
                  <a:gd name="connsiteX11" fmla="*/ 199745 w 277249"/>
                  <a:gd name="connsiteY11" fmla="*/ 237775 h 277164"/>
                  <a:gd name="connsiteX12" fmla="*/ 237775 w 277249"/>
                  <a:gd name="connsiteY12" fmla="*/ 199745 h 277164"/>
                  <a:gd name="connsiteX13" fmla="*/ 77504 w 277249"/>
                  <a:gd name="connsiteY13" fmla="*/ 39474 h 277164"/>
                  <a:gd name="connsiteX14" fmla="*/ 39474 w 277249"/>
                  <a:gd name="connsiteY14" fmla="*/ 77504 h 277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7249" h="277164">
                    <a:moveTo>
                      <a:pt x="199745" y="277164"/>
                    </a:moveTo>
                    <a:cubicBezTo>
                      <a:pt x="195670" y="277164"/>
                      <a:pt x="191256" y="275466"/>
                      <a:pt x="188200" y="272410"/>
                    </a:cubicBezTo>
                    <a:lnTo>
                      <a:pt x="4839" y="89049"/>
                    </a:lnTo>
                    <a:cubicBezTo>
                      <a:pt x="-1613" y="82597"/>
                      <a:pt x="-1613" y="72411"/>
                      <a:pt x="4839" y="65959"/>
                    </a:cubicBezTo>
                    <a:lnTo>
                      <a:pt x="65960" y="4839"/>
                    </a:lnTo>
                    <a:cubicBezTo>
                      <a:pt x="72411" y="-1613"/>
                      <a:pt x="82598" y="-1613"/>
                      <a:pt x="89049" y="4839"/>
                    </a:cubicBezTo>
                    <a:lnTo>
                      <a:pt x="272410" y="188200"/>
                    </a:lnTo>
                    <a:cubicBezTo>
                      <a:pt x="278862" y="194652"/>
                      <a:pt x="278862" y="204838"/>
                      <a:pt x="272410" y="211290"/>
                    </a:cubicBezTo>
                    <a:lnTo>
                      <a:pt x="211290" y="272410"/>
                    </a:lnTo>
                    <a:cubicBezTo>
                      <a:pt x="208234" y="275466"/>
                      <a:pt x="203820" y="277164"/>
                      <a:pt x="199745" y="277164"/>
                    </a:cubicBezTo>
                    <a:close/>
                    <a:moveTo>
                      <a:pt x="39474" y="77504"/>
                    </a:moveTo>
                    <a:lnTo>
                      <a:pt x="199745" y="237775"/>
                    </a:lnTo>
                    <a:lnTo>
                      <a:pt x="237775" y="199745"/>
                    </a:lnTo>
                    <a:lnTo>
                      <a:pt x="77504" y="39474"/>
                    </a:lnTo>
                    <a:lnTo>
                      <a:pt x="39474" y="77504"/>
                    </a:lnTo>
                    <a:close/>
                  </a:path>
                </a:pathLst>
              </a:custGeom>
              <a:grpFill/>
              <a:ln w="3393" cap="flat">
                <a:noFill/>
                <a:prstDash val="solid"/>
                <a:miter/>
              </a:ln>
            </p:spPr>
            <p:txBody>
              <a:bodyPr rtlCol="0" anchor="ctr"/>
              <a:lstStyle/>
              <a:p>
                <a:endParaRPr lang="de-DE" dirty="0">
                  <a:solidFill>
                    <a:schemeClr val="bg1"/>
                  </a:solidFill>
                </a:endParaRPr>
              </a:p>
            </p:txBody>
          </p:sp>
          <p:sp>
            <p:nvSpPr>
              <p:cNvPr id="36" name="Freeform 35">
                <a:extLst>
                  <a:ext uri="{FF2B5EF4-FFF2-40B4-BE49-F238E27FC236}">
                    <a16:creationId xmlns:a16="http://schemas.microsoft.com/office/drawing/2014/main" id="{7FAC1386-2FEB-09FD-E9C1-6B85D0493941}"/>
                  </a:ext>
                </a:extLst>
              </p:cNvPr>
              <p:cNvSpPr/>
              <p:nvPr/>
            </p:nvSpPr>
            <p:spPr>
              <a:xfrm>
                <a:off x="7216180" y="3202001"/>
                <a:ext cx="277249" cy="277164"/>
              </a:xfrm>
              <a:custGeom>
                <a:avLst/>
                <a:gdLst>
                  <a:gd name="connsiteX0" fmla="*/ 199745 w 277249"/>
                  <a:gd name="connsiteY0" fmla="*/ 277164 h 277164"/>
                  <a:gd name="connsiteX1" fmla="*/ 188200 w 277249"/>
                  <a:gd name="connsiteY1" fmla="*/ 272410 h 277164"/>
                  <a:gd name="connsiteX2" fmla="*/ 4839 w 277249"/>
                  <a:gd name="connsiteY2" fmla="*/ 89049 h 277164"/>
                  <a:gd name="connsiteX3" fmla="*/ 4839 w 277249"/>
                  <a:gd name="connsiteY3" fmla="*/ 65959 h 277164"/>
                  <a:gd name="connsiteX4" fmla="*/ 65959 w 277249"/>
                  <a:gd name="connsiteY4" fmla="*/ 4839 h 277164"/>
                  <a:gd name="connsiteX5" fmla="*/ 89049 w 277249"/>
                  <a:gd name="connsiteY5" fmla="*/ 4839 h 277164"/>
                  <a:gd name="connsiteX6" fmla="*/ 272410 w 277249"/>
                  <a:gd name="connsiteY6" fmla="*/ 188200 h 277164"/>
                  <a:gd name="connsiteX7" fmla="*/ 272410 w 277249"/>
                  <a:gd name="connsiteY7" fmla="*/ 211290 h 277164"/>
                  <a:gd name="connsiteX8" fmla="*/ 211290 w 277249"/>
                  <a:gd name="connsiteY8" fmla="*/ 272410 h 277164"/>
                  <a:gd name="connsiteX9" fmla="*/ 199745 w 277249"/>
                  <a:gd name="connsiteY9" fmla="*/ 277164 h 277164"/>
                  <a:gd name="connsiteX10" fmla="*/ 39474 w 277249"/>
                  <a:gd name="connsiteY10" fmla="*/ 77504 h 277164"/>
                  <a:gd name="connsiteX11" fmla="*/ 199745 w 277249"/>
                  <a:gd name="connsiteY11" fmla="*/ 237775 h 277164"/>
                  <a:gd name="connsiteX12" fmla="*/ 237775 w 277249"/>
                  <a:gd name="connsiteY12" fmla="*/ 199745 h 277164"/>
                  <a:gd name="connsiteX13" fmla="*/ 77504 w 277249"/>
                  <a:gd name="connsiteY13" fmla="*/ 39474 h 277164"/>
                  <a:gd name="connsiteX14" fmla="*/ 39474 w 277249"/>
                  <a:gd name="connsiteY14" fmla="*/ 77504 h 277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7249" h="277164">
                    <a:moveTo>
                      <a:pt x="199745" y="277164"/>
                    </a:moveTo>
                    <a:cubicBezTo>
                      <a:pt x="195671" y="277164"/>
                      <a:pt x="191256" y="275466"/>
                      <a:pt x="188200" y="272410"/>
                    </a:cubicBezTo>
                    <a:lnTo>
                      <a:pt x="4839" y="89049"/>
                    </a:lnTo>
                    <a:cubicBezTo>
                      <a:pt x="-1613" y="82597"/>
                      <a:pt x="-1613" y="72411"/>
                      <a:pt x="4839" y="65959"/>
                    </a:cubicBezTo>
                    <a:lnTo>
                      <a:pt x="65959" y="4839"/>
                    </a:lnTo>
                    <a:cubicBezTo>
                      <a:pt x="72411" y="-1613"/>
                      <a:pt x="82598" y="-1613"/>
                      <a:pt x="89049" y="4839"/>
                    </a:cubicBezTo>
                    <a:lnTo>
                      <a:pt x="272410" y="188200"/>
                    </a:lnTo>
                    <a:cubicBezTo>
                      <a:pt x="278862" y="194652"/>
                      <a:pt x="278862" y="204838"/>
                      <a:pt x="272410" y="211290"/>
                    </a:cubicBezTo>
                    <a:lnTo>
                      <a:pt x="211290" y="272410"/>
                    </a:lnTo>
                    <a:cubicBezTo>
                      <a:pt x="208234" y="275466"/>
                      <a:pt x="203820" y="277164"/>
                      <a:pt x="199745" y="277164"/>
                    </a:cubicBezTo>
                    <a:close/>
                    <a:moveTo>
                      <a:pt x="39474" y="77504"/>
                    </a:moveTo>
                    <a:lnTo>
                      <a:pt x="199745" y="237775"/>
                    </a:lnTo>
                    <a:lnTo>
                      <a:pt x="237775" y="199745"/>
                    </a:lnTo>
                    <a:lnTo>
                      <a:pt x="77504" y="39474"/>
                    </a:lnTo>
                    <a:lnTo>
                      <a:pt x="39474" y="77504"/>
                    </a:lnTo>
                    <a:close/>
                  </a:path>
                </a:pathLst>
              </a:custGeom>
              <a:grpFill/>
              <a:ln w="3393" cap="flat">
                <a:noFill/>
                <a:prstDash val="solid"/>
                <a:miter/>
              </a:ln>
            </p:spPr>
            <p:txBody>
              <a:bodyPr rtlCol="0" anchor="ctr"/>
              <a:lstStyle/>
              <a:p>
                <a:endParaRPr lang="de-DE" dirty="0">
                  <a:solidFill>
                    <a:schemeClr val="bg1"/>
                  </a:solidFill>
                </a:endParaRPr>
              </a:p>
            </p:txBody>
          </p:sp>
          <p:sp>
            <p:nvSpPr>
              <p:cNvPr id="37" name="Freeform 36">
                <a:extLst>
                  <a:ext uri="{FF2B5EF4-FFF2-40B4-BE49-F238E27FC236}">
                    <a16:creationId xmlns:a16="http://schemas.microsoft.com/office/drawing/2014/main" id="{CA64ED66-6EB7-2C37-6386-B5EFEFA3DEDE}"/>
                  </a:ext>
                </a:extLst>
              </p:cNvPr>
              <p:cNvSpPr/>
              <p:nvPr/>
            </p:nvSpPr>
            <p:spPr>
              <a:xfrm>
                <a:off x="7460662" y="3303869"/>
                <a:ext cx="114261" cy="114176"/>
              </a:xfrm>
              <a:custGeom>
                <a:avLst/>
                <a:gdLst>
                  <a:gd name="connsiteX0" fmla="*/ 16384 w 114261"/>
                  <a:gd name="connsiteY0" fmla="*/ 114176 h 114176"/>
                  <a:gd name="connsiteX1" fmla="*/ 4839 w 114261"/>
                  <a:gd name="connsiteY1" fmla="*/ 109423 h 114176"/>
                  <a:gd name="connsiteX2" fmla="*/ 4839 w 114261"/>
                  <a:gd name="connsiteY2" fmla="*/ 86333 h 114176"/>
                  <a:gd name="connsiteX3" fmla="*/ 86333 w 114261"/>
                  <a:gd name="connsiteY3" fmla="*/ 4839 h 114176"/>
                  <a:gd name="connsiteX4" fmla="*/ 109422 w 114261"/>
                  <a:gd name="connsiteY4" fmla="*/ 4839 h 114176"/>
                  <a:gd name="connsiteX5" fmla="*/ 109422 w 114261"/>
                  <a:gd name="connsiteY5" fmla="*/ 27929 h 114176"/>
                  <a:gd name="connsiteX6" fmla="*/ 27928 w 114261"/>
                  <a:gd name="connsiteY6" fmla="*/ 109423 h 114176"/>
                  <a:gd name="connsiteX7" fmla="*/ 16384 w 114261"/>
                  <a:gd name="connsiteY7" fmla="*/ 114176 h 114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4261" h="114176">
                    <a:moveTo>
                      <a:pt x="16384" y="114176"/>
                    </a:moveTo>
                    <a:cubicBezTo>
                      <a:pt x="12309" y="114176"/>
                      <a:pt x="7895" y="112479"/>
                      <a:pt x="4839" y="109423"/>
                    </a:cubicBezTo>
                    <a:cubicBezTo>
                      <a:pt x="-1613" y="102971"/>
                      <a:pt x="-1613" y="92784"/>
                      <a:pt x="4839" y="86333"/>
                    </a:cubicBezTo>
                    <a:lnTo>
                      <a:pt x="86333" y="4839"/>
                    </a:lnTo>
                    <a:cubicBezTo>
                      <a:pt x="92784" y="-1613"/>
                      <a:pt x="102971" y="-1613"/>
                      <a:pt x="109422" y="4839"/>
                    </a:cubicBezTo>
                    <a:cubicBezTo>
                      <a:pt x="115874" y="11290"/>
                      <a:pt x="115874" y="21477"/>
                      <a:pt x="109422" y="27929"/>
                    </a:cubicBezTo>
                    <a:lnTo>
                      <a:pt x="27928" y="109423"/>
                    </a:lnTo>
                    <a:cubicBezTo>
                      <a:pt x="24873" y="112479"/>
                      <a:pt x="20458" y="114176"/>
                      <a:pt x="16384" y="114176"/>
                    </a:cubicBezTo>
                    <a:close/>
                  </a:path>
                </a:pathLst>
              </a:custGeom>
              <a:grpFill/>
              <a:ln w="3393" cap="flat">
                <a:noFill/>
                <a:prstDash val="solid"/>
                <a:miter/>
              </a:ln>
            </p:spPr>
            <p:txBody>
              <a:bodyPr rtlCol="0" anchor="ctr"/>
              <a:lstStyle/>
              <a:p>
                <a:endParaRPr lang="de-DE" dirty="0">
                  <a:solidFill>
                    <a:schemeClr val="bg1"/>
                  </a:solidFill>
                </a:endParaRPr>
              </a:p>
            </p:txBody>
          </p:sp>
          <p:sp>
            <p:nvSpPr>
              <p:cNvPr id="38" name="Freeform 37">
                <a:extLst>
                  <a:ext uri="{FF2B5EF4-FFF2-40B4-BE49-F238E27FC236}">
                    <a16:creationId xmlns:a16="http://schemas.microsoft.com/office/drawing/2014/main" id="{3F17329E-3D3E-473E-AB9E-CC412A86547E}"/>
                  </a:ext>
                </a:extLst>
              </p:cNvPr>
              <p:cNvSpPr/>
              <p:nvPr/>
            </p:nvSpPr>
            <p:spPr>
              <a:xfrm>
                <a:off x="7287488" y="3069574"/>
                <a:ext cx="175381" cy="175296"/>
              </a:xfrm>
              <a:custGeom>
                <a:avLst/>
                <a:gdLst>
                  <a:gd name="connsiteX0" fmla="*/ 16384 w 175381"/>
                  <a:gd name="connsiteY0" fmla="*/ 175297 h 175296"/>
                  <a:gd name="connsiteX1" fmla="*/ 4839 w 175381"/>
                  <a:gd name="connsiteY1" fmla="*/ 170543 h 175296"/>
                  <a:gd name="connsiteX2" fmla="*/ 4839 w 175381"/>
                  <a:gd name="connsiteY2" fmla="*/ 147453 h 175296"/>
                  <a:gd name="connsiteX3" fmla="*/ 147454 w 175381"/>
                  <a:gd name="connsiteY3" fmla="*/ 4839 h 175296"/>
                  <a:gd name="connsiteX4" fmla="*/ 170543 w 175381"/>
                  <a:gd name="connsiteY4" fmla="*/ 4839 h 175296"/>
                  <a:gd name="connsiteX5" fmla="*/ 170543 w 175381"/>
                  <a:gd name="connsiteY5" fmla="*/ 27929 h 175296"/>
                  <a:gd name="connsiteX6" fmla="*/ 27928 w 175381"/>
                  <a:gd name="connsiteY6" fmla="*/ 170543 h 175296"/>
                  <a:gd name="connsiteX7" fmla="*/ 16384 w 175381"/>
                  <a:gd name="connsiteY7" fmla="*/ 175297 h 175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5381" h="175296">
                    <a:moveTo>
                      <a:pt x="16384" y="175297"/>
                    </a:moveTo>
                    <a:cubicBezTo>
                      <a:pt x="12309" y="175297"/>
                      <a:pt x="7895" y="173599"/>
                      <a:pt x="4839" y="170543"/>
                    </a:cubicBezTo>
                    <a:cubicBezTo>
                      <a:pt x="-1613" y="164091"/>
                      <a:pt x="-1613" y="153905"/>
                      <a:pt x="4839" y="147453"/>
                    </a:cubicBezTo>
                    <a:lnTo>
                      <a:pt x="147454" y="4839"/>
                    </a:lnTo>
                    <a:cubicBezTo>
                      <a:pt x="153905" y="-1613"/>
                      <a:pt x="164092" y="-1613"/>
                      <a:pt x="170543" y="4839"/>
                    </a:cubicBezTo>
                    <a:cubicBezTo>
                      <a:pt x="176995" y="11290"/>
                      <a:pt x="176995" y="21477"/>
                      <a:pt x="170543" y="27929"/>
                    </a:cubicBezTo>
                    <a:lnTo>
                      <a:pt x="27928" y="170543"/>
                    </a:lnTo>
                    <a:cubicBezTo>
                      <a:pt x="24873" y="173599"/>
                      <a:pt x="20458" y="175297"/>
                      <a:pt x="16384" y="175297"/>
                    </a:cubicBezTo>
                    <a:close/>
                  </a:path>
                </a:pathLst>
              </a:custGeom>
              <a:grpFill/>
              <a:ln w="3393" cap="flat">
                <a:noFill/>
                <a:prstDash val="solid"/>
                <a:miter/>
              </a:ln>
            </p:spPr>
            <p:txBody>
              <a:bodyPr rtlCol="0" anchor="ctr"/>
              <a:lstStyle/>
              <a:p>
                <a:endParaRPr lang="de-DE" dirty="0">
                  <a:solidFill>
                    <a:schemeClr val="bg1"/>
                  </a:solidFill>
                </a:endParaRPr>
              </a:p>
            </p:txBody>
          </p:sp>
          <p:sp>
            <p:nvSpPr>
              <p:cNvPr id="39" name="Freeform 38">
                <a:extLst>
                  <a:ext uri="{FF2B5EF4-FFF2-40B4-BE49-F238E27FC236}">
                    <a16:creationId xmlns:a16="http://schemas.microsoft.com/office/drawing/2014/main" id="{0434B968-4B11-7DC8-A266-A23EEC8A3725}"/>
                  </a:ext>
                </a:extLst>
              </p:cNvPr>
              <p:cNvSpPr/>
              <p:nvPr/>
            </p:nvSpPr>
            <p:spPr>
              <a:xfrm>
                <a:off x="7277386" y="2896437"/>
                <a:ext cx="419693" cy="338585"/>
              </a:xfrm>
              <a:custGeom>
                <a:avLst/>
                <a:gdLst>
                  <a:gd name="connsiteX0" fmla="*/ 16299 w 419693"/>
                  <a:gd name="connsiteY0" fmla="*/ 338246 h 338585"/>
                  <a:gd name="connsiteX1" fmla="*/ 0 w 419693"/>
                  <a:gd name="connsiteY1" fmla="*/ 321947 h 338585"/>
                  <a:gd name="connsiteX2" fmla="*/ 0 w 419693"/>
                  <a:gd name="connsiteY2" fmla="*/ 201744 h 338585"/>
                  <a:gd name="connsiteX3" fmla="*/ 20713 w 419693"/>
                  <a:gd name="connsiteY3" fmla="*/ 151829 h 338585"/>
                  <a:gd name="connsiteX4" fmla="*/ 151782 w 419693"/>
                  <a:gd name="connsiteY4" fmla="*/ 20759 h 338585"/>
                  <a:gd name="connsiteX5" fmla="*/ 198981 w 419693"/>
                  <a:gd name="connsiteY5" fmla="*/ 47 h 338585"/>
                  <a:gd name="connsiteX6" fmla="*/ 248556 w 419693"/>
                  <a:gd name="connsiteY6" fmla="*/ 18043 h 338585"/>
                  <a:gd name="connsiteX7" fmla="*/ 396264 w 419693"/>
                  <a:gd name="connsiteY7" fmla="*/ 151150 h 338585"/>
                  <a:gd name="connsiteX8" fmla="*/ 419694 w 419693"/>
                  <a:gd name="connsiteY8" fmla="*/ 203442 h 338585"/>
                  <a:gd name="connsiteX9" fmla="*/ 419694 w 419693"/>
                  <a:gd name="connsiteY9" fmla="*/ 301574 h 338585"/>
                  <a:gd name="connsiteX10" fmla="*/ 403395 w 419693"/>
                  <a:gd name="connsiteY10" fmla="*/ 317873 h 338585"/>
                  <a:gd name="connsiteX11" fmla="*/ 387096 w 419693"/>
                  <a:gd name="connsiteY11" fmla="*/ 301574 h 338585"/>
                  <a:gd name="connsiteX12" fmla="*/ 387096 w 419693"/>
                  <a:gd name="connsiteY12" fmla="*/ 203442 h 338585"/>
                  <a:gd name="connsiteX13" fmla="*/ 374533 w 419693"/>
                  <a:gd name="connsiteY13" fmla="*/ 175598 h 338585"/>
                  <a:gd name="connsiteX14" fmla="*/ 226825 w 419693"/>
                  <a:gd name="connsiteY14" fmla="*/ 42491 h 338585"/>
                  <a:gd name="connsiteX15" fmla="*/ 200000 w 419693"/>
                  <a:gd name="connsiteY15" fmla="*/ 32984 h 338585"/>
                  <a:gd name="connsiteX16" fmla="*/ 174872 w 419693"/>
                  <a:gd name="connsiteY16" fmla="*/ 44189 h 338585"/>
                  <a:gd name="connsiteX17" fmla="*/ 43803 w 419693"/>
                  <a:gd name="connsiteY17" fmla="*/ 175258 h 338585"/>
                  <a:gd name="connsiteX18" fmla="*/ 32598 w 419693"/>
                  <a:gd name="connsiteY18" fmla="*/ 202083 h 338585"/>
                  <a:gd name="connsiteX19" fmla="*/ 32598 w 419693"/>
                  <a:gd name="connsiteY19" fmla="*/ 322287 h 338585"/>
                  <a:gd name="connsiteX20" fmla="*/ 16299 w 419693"/>
                  <a:gd name="connsiteY20" fmla="*/ 338586 h 338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19693" h="338585">
                    <a:moveTo>
                      <a:pt x="16299" y="338246"/>
                    </a:moveTo>
                    <a:cubicBezTo>
                      <a:pt x="7131" y="338246"/>
                      <a:pt x="0" y="331115"/>
                      <a:pt x="0" y="321947"/>
                    </a:cubicBezTo>
                    <a:lnTo>
                      <a:pt x="0" y="201744"/>
                    </a:lnTo>
                    <a:cubicBezTo>
                      <a:pt x="0" y="183068"/>
                      <a:pt x="7471" y="165072"/>
                      <a:pt x="20713" y="151829"/>
                    </a:cubicBezTo>
                    <a:lnTo>
                      <a:pt x="151782" y="20759"/>
                    </a:lnTo>
                    <a:cubicBezTo>
                      <a:pt x="164686" y="7856"/>
                      <a:pt x="180985" y="726"/>
                      <a:pt x="198981" y="47"/>
                    </a:cubicBezTo>
                    <a:cubicBezTo>
                      <a:pt x="216978" y="-633"/>
                      <a:pt x="234974" y="6159"/>
                      <a:pt x="248556" y="18043"/>
                    </a:cubicBezTo>
                    <a:lnTo>
                      <a:pt x="396264" y="151150"/>
                    </a:lnTo>
                    <a:cubicBezTo>
                      <a:pt x="411205" y="164392"/>
                      <a:pt x="419694" y="183408"/>
                      <a:pt x="419694" y="203442"/>
                    </a:cubicBezTo>
                    <a:lnTo>
                      <a:pt x="419694" y="301574"/>
                    </a:lnTo>
                    <a:cubicBezTo>
                      <a:pt x="419694" y="310742"/>
                      <a:pt x="412563" y="317873"/>
                      <a:pt x="403395" y="317873"/>
                    </a:cubicBezTo>
                    <a:cubicBezTo>
                      <a:pt x="394227" y="317873"/>
                      <a:pt x="387096" y="310742"/>
                      <a:pt x="387096" y="301574"/>
                    </a:cubicBezTo>
                    <a:lnTo>
                      <a:pt x="387096" y="203442"/>
                    </a:lnTo>
                    <a:cubicBezTo>
                      <a:pt x="387096" y="192915"/>
                      <a:pt x="382682" y="182389"/>
                      <a:pt x="374533" y="175598"/>
                    </a:cubicBezTo>
                    <a:lnTo>
                      <a:pt x="226825" y="42491"/>
                    </a:lnTo>
                    <a:cubicBezTo>
                      <a:pt x="219694" y="36040"/>
                      <a:pt x="209847" y="32644"/>
                      <a:pt x="200000" y="32984"/>
                    </a:cubicBezTo>
                    <a:cubicBezTo>
                      <a:pt x="190492" y="32984"/>
                      <a:pt x="182003" y="37058"/>
                      <a:pt x="174872" y="44189"/>
                    </a:cubicBezTo>
                    <a:lnTo>
                      <a:pt x="43803" y="175258"/>
                    </a:lnTo>
                    <a:cubicBezTo>
                      <a:pt x="36672" y="182389"/>
                      <a:pt x="32598" y="191897"/>
                      <a:pt x="32598" y="202083"/>
                    </a:cubicBezTo>
                    <a:lnTo>
                      <a:pt x="32598" y="322287"/>
                    </a:lnTo>
                    <a:cubicBezTo>
                      <a:pt x="32598" y="331455"/>
                      <a:pt x="25467" y="338586"/>
                      <a:pt x="16299" y="338586"/>
                    </a:cubicBezTo>
                    <a:close/>
                  </a:path>
                </a:pathLst>
              </a:custGeom>
              <a:grpFill/>
              <a:ln w="3393" cap="flat">
                <a:noFill/>
                <a:prstDash val="solid"/>
                <a:miter/>
              </a:ln>
            </p:spPr>
            <p:txBody>
              <a:bodyPr rtlCol="0" anchor="ctr"/>
              <a:lstStyle/>
              <a:p>
                <a:endParaRPr lang="de-DE" dirty="0">
                  <a:solidFill>
                    <a:schemeClr val="bg1"/>
                  </a:solidFill>
                </a:endParaRPr>
              </a:p>
            </p:txBody>
          </p:sp>
          <p:sp>
            <p:nvSpPr>
              <p:cNvPr id="40" name="Freeform 39">
                <a:extLst>
                  <a:ext uri="{FF2B5EF4-FFF2-40B4-BE49-F238E27FC236}">
                    <a16:creationId xmlns:a16="http://schemas.microsoft.com/office/drawing/2014/main" id="{60E9D7F1-DA3C-E2BD-A53C-5D92EAA975DE}"/>
                  </a:ext>
                </a:extLst>
              </p:cNvPr>
              <p:cNvSpPr/>
              <p:nvPr/>
            </p:nvSpPr>
            <p:spPr>
              <a:xfrm>
                <a:off x="7460747" y="3242408"/>
                <a:ext cx="399320" cy="216383"/>
              </a:xfrm>
              <a:custGeom>
                <a:avLst/>
                <a:gdLst>
                  <a:gd name="connsiteX0" fmla="*/ 383022 w 399320"/>
                  <a:gd name="connsiteY0" fmla="*/ 216383 h 216383"/>
                  <a:gd name="connsiteX1" fmla="*/ 375890 w 399320"/>
                  <a:gd name="connsiteY1" fmla="*/ 214686 h 216383"/>
                  <a:gd name="connsiteX2" fmla="*/ 297792 w 399320"/>
                  <a:gd name="connsiteY2" fmla="*/ 175636 h 216383"/>
                  <a:gd name="connsiteX3" fmla="*/ 16299 w 399320"/>
                  <a:gd name="connsiteY3" fmla="*/ 175636 h 216383"/>
                  <a:gd name="connsiteX4" fmla="*/ 0 w 399320"/>
                  <a:gd name="connsiteY4" fmla="*/ 159338 h 216383"/>
                  <a:gd name="connsiteX5" fmla="*/ 16299 w 399320"/>
                  <a:gd name="connsiteY5" fmla="*/ 143039 h 216383"/>
                  <a:gd name="connsiteX6" fmla="*/ 301528 w 399320"/>
                  <a:gd name="connsiteY6" fmla="*/ 143039 h 216383"/>
                  <a:gd name="connsiteX7" fmla="*/ 308659 w 399320"/>
                  <a:gd name="connsiteY7" fmla="*/ 144737 h 216383"/>
                  <a:gd name="connsiteX8" fmla="*/ 366723 w 399320"/>
                  <a:gd name="connsiteY8" fmla="*/ 173599 h 216383"/>
                  <a:gd name="connsiteX9" fmla="*/ 366723 w 399320"/>
                  <a:gd name="connsiteY9" fmla="*/ 63243 h 216383"/>
                  <a:gd name="connsiteX10" fmla="*/ 308659 w 399320"/>
                  <a:gd name="connsiteY10" fmla="*/ 92105 h 216383"/>
                  <a:gd name="connsiteX11" fmla="*/ 301528 w 399320"/>
                  <a:gd name="connsiteY11" fmla="*/ 93803 h 216383"/>
                  <a:gd name="connsiteX12" fmla="*/ 184040 w 399320"/>
                  <a:gd name="connsiteY12" fmla="*/ 93803 h 216383"/>
                  <a:gd name="connsiteX13" fmla="*/ 135823 w 399320"/>
                  <a:gd name="connsiteY13" fmla="*/ 61884 h 216383"/>
                  <a:gd name="connsiteX14" fmla="*/ 147029 w 399320"/>
                  <a:gd name="connsiteY14" fmla="*/ 4839 h 216383"/>
                  <a:gd name="connsiteX15" fmla="*/ 170119 w 399320"/>
                  <a:gd name="connsiteY15" fmla="*/ 4839 h 216383"/>
                  <a:gd name="connsiteX16" fmla="*/ 170119 w 399320"/>
                  <a:gd name="connsiteY16" fmla="*/ 27929 h 216383"/>
                  <a:gd name="connsiteX17" fmla="*/ 166044 w 399320"/>
                  <a:gd name="connsiteY17" fmla="*/ 49321 h 216383"/>
                  <a:gd name="connsiteX18" fmla="*/ 184040 w 399320"/>
                  <a:gd name="connsiteY18" fmla="*/ 61205 h 216383"/>
                  <a:gd name="connsiteX19" fmla="*/ 297453 w 399320"/>
                  <a:gd name="connsiteY19" fmla="*/ 61205 h 216383"/>
                  <a:gd name="connsiteX20" fmla="*/ 375551 w 399320"/>
                  <a:gd name="connsiteY20" fmla="*/ 22156 h 216383"/>
                  <a:gd name="connsiteX21" fmla="*/ 391510 w 399320"/>
                  <a:gd name="connsiteY21" fmla="*/ 22835 h 216383"/>
                  <a:gd name="connsiteX22" fmla="*/ 399320 w 399320"/>
                  <a:gd name="connsiteY22" fmla="*/ 36757 h 216383"/>
                  <a:gd name="connsiteX23" fmla="*/ 399320 w 399320"/>
                  <a:gd name="connsiteY23" fmla="*/ 199745 h 216383"/>
                  <a:gd name="connsiteX24" fmla="*/ 391510 w 399320"/>
                  <a:gd name="connsiteY24" fmla="*/ 213667 h 216383"/>
                  <a:gd name="connsiteX25" fmla="*/ 383022 w 399320"/>
                  <a:gd name="connsiteY25" fmla="*/ 216044 h 2163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399320" h="216383">
                    <a:moveTo>
                      <a:pt x="383022" y="216383"/>
                    </a:moveTo>
                    <a:cubicBezTo>
                      <a:pt x="380645" y="216383"/>
                      <a:pt x="377928" y="215704"/>
                      <a:pt x="375890" y="214686"/>
                    </a:cubicBezTo>
                    <a:lnTo>
                      <a:pt x="297792" y="175636"/>
                    </a:lnTo>
                    <a:lnTo>
                      <a:pt x="16299" y="175636"/>
                    </a:lnTo>
                    <a:cubicBezTo>
                      <a:pt x="7131" y="175636"/>
                      <a:pt x="0" y="168506"/>
                      <a:pt x="0" y="159338"/>
                    </a:cubicBezTo>
                    <a:cubicBezTo>
                      <a:pt x="0" y="150170"/>
                      <a:pt x="7131" y="143039"/>
                      <a:pt x="16299" y="143039"/>
                    </a:cubicBezTo>
                    <a:lnTo>
                      <a:pt x="301528" y="143039"/>
                    </a:lnTo>
                    <a:cubicBezTo>
                      <a:pt x="303904" y="143039"/>
                      <a:pt x="306621" y="143718"/>
                      <a:pt x="308659" y="144737"/>
                    </a:cubicBezTo>
                    <a:lnTo>
                      <a:pt x="366723" y="173599"/>
                    </a:lnTo>
                    <a:lnTo>
                      <a:pt x="366723" y="63243"/>
                    </a:lnTo>
                    <a:lnTo>
                      <a:pt x="308659" y="92105"/>
                    </a:lnTo>
                    <a:cubicBezTo>
                      <a:pt x="306281" y="93124"/>
                      <a:pt x="303904" y="93803"/>
                      <a:pt x="301528" y="93803"/>
                    </a:cubicBezTo>
                    <a:lnTo>
                      <a:pt x="184040" y="93803"/>
                    </a:lnTo>
                    <a:cubicBezTo>
                      <a:pt x="162988" y="93803"/>
                      <a:pt x="143973" y="81239"/>
                      <a:pt x="135823" y="61884"/>
                    </a:cubicBezTo>
                    <a:cubicBezTo>
                      <a:pt x="127674" y="42190"/>
                      <a:pt x="132089" y="19779"/>
                      <a:pt x="147029" y="4839"/>
                    </a:cubicBezTo>
                    <a:cubicBezTo>
                      <a:pt x="153480" y="-1613"/>
                      <a:pt x="163667" y="-1613"/>
                      <a:pt x="170119" y="4839"/>
                    </a:cubicBezTo>
                    <a:cubicBezTo>
                      <a:pt x="176570" y="11290"/>
                      <a:pt x="176570" y="21477"/>
                      <a:pt x="170119" y="27929"/>
                    </a:cubicBezTo>
                    <a:cubicBezTo>
                      <a:pt x="164686" y="33362"/>
                      <a:pt x="162988" y="41851"/>
                      <a:pt x="166044" y="49321"/>
                    </a:cubicBezTo>
                    <a:cubicBezTo>
                      <a:pt x="169100" y="56452"/>
                      <a:pt x="176231" y="61205"/>
                      <a:pt x="184040" y="61205"/>
                    </a:cubicBezTo>
                    <a:lnTo>
                      <a:pt x="297453" y="61205"/>
                    </a:lnTo>
                    <a:lnTo>
                      <a:pt x="375551" y="22156"/>
                    </a:lnTo>
                    <a:cubicBezTo>
                      <a:pt x="380645" y="19779"/>
                      <a:pt x="386757" y="19779"/>
                      <a:pt x="391510" y="22835"/>
                    </a:cubicBezTo>
                    <a:cubicBezTo>
                      <a:pt x="396264" y="25891"/>
                      <a:pt x="399320" y="30985"/>
                      <a:pt x="399320" y="36757"/>
                    </a:cubicBezTo>
                    <a:lnTo>
                      <a:pt x="399320" y="199745"/>
                    </a:lnTo>
                    <a:cubicBezTo>
                      <a:pt x="399320" y="205517"/>
                      <a:pt x="396264" y="210611"/>
                      <a:pt x="391510" y="213667"/>
                    </a:cubicBezTo>
                    <a:cubicBezTo>
                      <a:pt x="388794" y="215365"/>
                      <a:pt x="386077" y="216044"/>
                      <a:pt x="383022" y="216044"/>
                    </a:cubicBezTo>
                    <a:close/>
                  </a:path>
                </a:pathLst>
              </a:custGeom>
              <a:grpFill/>
              <a:ln w="3393" cap="flat">
                <a:noFill/>
                <a:prstDash val="solid"/>
                <a:miter/>
              </a:ln>
            </p:spPr>
            <p:txBody>
              <a:bodyPr rtlCol="0" anchor="ctr"/>
              <a:lstStyle/>
              <a:p>
                <a:endParaRPr lang="de-DE" dirty="0">
                  <a:solidFill>
                    <a:schemeClr val="bg1"/>
                  </a:solidFill>
                </a:endParaRPr>
              </a:p>
            </p:txBody>
          </p:sp>
        </p:grpSp>
      </p:grpSp>
      <p:sp>
        <p:nvSpPr>
          <p:cNvPr id="22" name="Rounded Rectangle 67">
            <a:extLst>
              <a:ext uri="{FF2B5EF4-FFF2-40B4-BE49-F238E27FC236}">
                <a16:creationId xmlns:a16="http://schemas.microsoft.com/office/drawing/2014/main" id="{9775E721-0C15-A239-3B14-E7EDE8464236}"/>
              </a:ext>
            </a:extLst>
          </p:cNvPr>
          <p:cNvSpPr/>
          <p:nvPr/>
        </p:nvSpPr>
        <p:spPr>
          <a:xfrm>
            <a:off x="1569721" y="5905420"/>
            <a:ext cx="5343724" cy="800213"/>
          </a:xfrm>
          <a:prstGeom prst="roundRect">
            <a:avLst>
              <a:gd name="adj" fmla="val 4330"/>
            </a:avLst>
          </a:prstGeom>
          <a:solidFill>
            <a:srgbClr val="4763AE">
              <a:alpha val="8000"/>
            </a:srgbClr>
          </a:solidFill>
          <a:ln w="19050">
            <a:solidFill>
              <a:srgbClr val="4763AE"/>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grpSp>
        <p:nvGrpSpPr>
          <p:cNvPr id="23" name="Group 115">
            <a:extLst>
              <a:ext uri="{FF2B5EF4-FFF2-40B4-BE49-F238E27FC236}">
                <a16:creationId xmlns:a16="http://schemas.microsoft.com/office/drawing/2014/main" id="{70BB9D23-2F3C-7BFE-02C7-51E3DCB8B533}"/>
              </a:ext>
            </a:extLst>
          </p:cNvPr>
          <p:cNvGrpSpPr/>
          <p:nvPr/>
        </p:nvGrpSpPr>
        <p:grpSpPr>
          <a:xfrm>
            <a:off x="1668176" y="5685538"/>
            <a:ext cx="2613752" cy="406400"/>
            <a:chOff x="1997756" y="3611831"/>
            <a:chExt cx="2613752" cy="406400"/>
          </a:xfrm>
        </p:grpSpPr>
        <p:grpSp>
          <p:nvGrpSpPr>
            <p:cNvPr id="52" name="Group 116">
              <a:extLst>
                <a:ext uri="{FF2B5EF4-FFF2-40B4-BE49-F238E27FC236}">
                  <a16:creationId xmlns:a16="http://schemas.microsoft.com/office/drawing/2014/main" id="{BE9C0CE4-7F00-FA19-B46B-14A850F88E39}"/>
                </a:ext>
              </a:extLst>
            </p:cNvPr>
            <p:cNvGrpSpPr/>
            <p:nvPr/>
          </p:nvGrpSpPr>
          <p:grpSpPr>
            <a:xfrm>
              <a:off x="1997756" y="3611831"/>
              <a:ext cx="2613752" cy="406400"/>
              <a:chOff x="1590175" y="6032510"/>
              <a:chExt cx="2613752" cy="406400"/>
            </a:xfrm>
          </p:grpSpPr>
          <p:sp>
            <p:nvSpPr>
              <p:cNvPr id="60" name="Rectangle 124">
                <a:extLst>
                  <a:ext uri="{FF2B5EF4-FFF2-40B4-BE49-F238E27FC236}">
                    <a16:creationId xmlns:a16="http://schemas.microsoft.com/office/drawing/2014/main" id="{1FE9DB3A-4131-CB00-C486-46B541816DBD}"/>
                  </a:ext>
                </a:extLst>
              </p:cNvPr>
              <p:cNvSpPr/>
              <p:nvPr/>
            </p:nvSpPr>
            <p:spPr>
              <a:xfrm>
                <a:off x="1941158" y="6087928"/>
                <a:ext cx="1585910" cy="28632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61" name="Rectangle 125">
                <a:extLst>
                  <a:ext uri="{FF2B5EF4-FFF2-40B4-BE49-F238E27FC236}">
                    <a16:creationId xmlns:a16="http://schemas.microsoft.com/office/drawing/2014/main" id="{401FFE43-59AA-B88F-1AAD-913944EE4000}"/>
                  </a:ext>
                </a:extLst>
              </p:cNvPr>
              <p:cNvSpPr/>
              <p:nvPr/>
            </p:nvSpPr>
            <p:spPr>
              <a:xfrm>
                <a:off x="1941158" y="6101348"/>
                <a:ext cx="1585910" cy="286328"/>
              </a:xfrm>
              <a:prstGeom prst="rect">
                <a:avLst/>
              </a:prstGeom>
              <a:solidFill>
                <a:srgbClr val="4763AE">
                  <a:alpha val="8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62" name="Text Placeholder 122">
                <a:extLst>
                  <a:ext uri="{FF2B5EF4-FFF2-40B4-BE49-F238E27FC236}">
                    <a16:creationId xmlns:a16="http://schemas.microsoft.com/office/drawing/2014/main" id="{CC61BD04-41FE-4FD1-6501-DE0FD68D5EF7}"/>
                  </a:ext>
                </a:extLst>
              </p:cNvPr>
              <p:cNvSpPr txBox="1">
                <a:spLocks/>
              </p:cNvSpPr>
              <p:nvPr/>
            </p:nvSpPr>
            <p:spPr>
              <a:xfrm>
                <a:off x="1996113" y="6119253"/>
                <a:ext cx="2207814" cy="237626"/>
              </a:xfrm>
              <a:prstGeom prst="rect">
                <a:avLst/>
              </a:prstGeom>
            </p:spPr>
            <p:txBody>
              <a:bodyP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None/>
                </a:pPr>
                <a:r>
                  <a:rPr lang="de-DE" sz="1400" b="1" dirty="0">
                    <a:solidFill>
                      <a:schemeClr val="bg1"/>
                    </a:solidFill>
                  </a:rPr>
                  <a:t>Kernbotschaft</a:t>
                </a:r>
              </a:p>
            </p:txBody>
          </p:sp>
          <p:sp>
            <p:nvSpPr>
              <p:cNvPr id="63" name="Oval 127">
                <a:extLst>
                  <a:ext uri="{FF2B5EF4-FFF2-40B4-BE49-F238E27FC236}">
                    <a16:creationId xmlns:a16="http://schemas.microsoft.com/office/drawing/2014/main" id="{E5ECA847-C0E7-AFED-0CB2-CBDA1AA87CFC}"/>
                  </a:ext>
                </a:extLst>
              </p:cNvPr>
              <p:cNvSpPr/>
              <p:nvPr/>
            </p:nvSpPr>
            <p:spPr>
              <a:xfrm>
                <a:off x="1590175" y="6032510"/>
                <a:ext cx="406400" cy="406400"/>
              </a:xfrm>
              <a:prstGeom prst="ellipse">
                <a:avLst/>
              </a:prstGeom>
              <a:solidFill>
                <a:srgbClr val="4763AE"/>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64" name="Freeform 128">
                <a:extLst>
                  <a:ext uri="{FF2B5EF4-FFF2-40B4-BE49-F238E27FC236}">
                    <a16:creationId xmlns:a16="http://schemas.microsoft.com/office/drawing/2014/main" id="{ABE0CC37-A869-2A98-AFC0-236A63693489}"/>
                  </a:ext>
                </a:extLst>
              </p:cNvPr>
              <p:cNvSpPr/>
              <p:nvPr/>
            </p:nvSpPr>
            <p:spPr>
              <a:xfrm>
                <a:off x="1791425" y="6345201"/>
                <a:ext cx="10615" cy="9828"/>
              </a:xfrm>
              <a:custGeom>
                <a:avLst/>
                <a:gdLst>
                  <a:gd name="connsiteX0" fmla="*/ 32338 w 57855"/>
                  <a:gd name="connsiteY0" fmla="*/ 53568 h 53568"/>
                  <a:gd name="connsiteX1" fmla="*/ 19025 w 57855"/>
                  <a:gd name="connsiteY1" fmla="*/ 53568 h 53568"/>
                  <a:gd name="connsiteX2" fmla="*/ 37093 w 57855"/>
                  <a:gd name="connsiteY2" fmla="*/ 2217 h 53568"/>
                  <a:gd name="connsiteX3" fmla="*/ 33289 w 57855"/>
                  <a:gd name="connsiteY3" fmla="*/ 53568 h 53568"/>
                </a:gdLst>
                <a:ahLst/>
                <a:cxnLst>
                  <a:cxn ang="0">
                    <a:pos x="connsiteX0" y="connsiteY0"/>
                  </a:cxn>
                  <a:cxn ang="0">
                    <a:pos x="connsiteX1" y="connsiteY1"/>
                  </a:cxn>
                  <a:cxn ang="0">
                    <a:pos x="connsiteX2" y="connsiteY2"/>
                  </a:cxn>
                  <a:cxn ang="0">
                    <a:pos x="connsiteX3" y="connsiteY3"/>
                  </a:cxn>
                </a:cxnLst>
                <a:rect l="l" t="t" r="r" b="b"/>
                <a:pathLst>
                  <a:path w="57855" h="53568">
                    <a:moveTo>
                      <a:pt x="32338" y="53568"/>
                    </a:moveTo>
                    <a:lnTo>
                      <a:pt x="19025" y="53568"/>
                    </a:lnTo>
                    <a:cubicBezTo>
                      <a:pt x="-16161" y="39304"/>
                      <a:pt x="1908" y="-11096"/>
                      <a:pt x="37093" y="2217"/>
                    </a:cubicBezTo>
                    <a:cubicBezTo>
                      <a:pt x="72278" y="15530"/>
                      <a:pt x="57063" y="45010"/>
                      <a:pt x="33289" y="53568"/>
                    </a:cubicBezTo>
                    <a:close/>
                  </a:path>
                </a:pathLst>
              </a:custGeom>
              <a:solidFill>
                <a:schemeClr val="bg1"/>
              </a:solidFill>
              <a:ln w="9502" cap="flat">
                <a:noFill/>
                <a:prstDash val="solid"/>
                <a:miter/>
              </a:ln>
            </p:spPr>
            <p:txBody>
              <a:bodyPr rtlCol="0" anchor="ctr"/>
              <a:lstStyle/>
              <a:p>
                <a:endParaRPr lang="de-DE" dirty="0"/>
              </a:p>
            </p:txBody>
          </p:sp>
        </p:grpSp>
        <p:grpSp>
          <p:nvGrpSpPr>
            <p:cNvPr id="53" name="Group 117">
              <a:extLst>
                <a:ext uri="{FF2B5EF4-FFF2-40B4-BE49-F238E27FC236}">
                  <a16:creationId xmlns:a16="http://schemas.microsoft.com/office/drawing/2014/main" id="{EE662CF6-0F3D-466E-C262-9F06E08D68DC}"/>
                </a:ext>
              </a:extLst>
            </p:cNvPr>
            <p:cNvGrpSpPr/>
            <p:nvPr/>
          </p:nvGrpSpPr>
          <p:grpSpPr>
            <a:xfrm>
              <a:off x="2082840" y="3699396"/>
              <a:ext cx="249276" cy="237604"/>
              <a:chOff x="8687174" y="1568164"/>
              <a:chExt cx="1195477" cy="1139501"/>
            </a:xfrm>
            <a:solidFill>
              <a:schemeClr val="bg1"/>
            </a:solidFill>
          </p:grpSpPr>
          <p:grpSp>
            <p:nvGrpSpPr>
              <p:cNvPr id="54" name="Graphic 37">
                <a:extLst>
                  <a:ext uri="{FF2B5EF4-FFF2-40B4-BE49-F238E27FC236}">
                    <a16:creationId xmlns:a16="http://schemas.microsoft.com/office/drawing/2014/main" id="{2E03309B-8AE4-AE67-D805-06784F83CBDA}"/>
                  </a:ext>
                </a:extLst>
              </p:cNvPr>
              <p:cNvGrpSpPr/>
              <p:nvPr/>
            </p:nvGrpSpPr>
            <p:grpSpPr>
              <a:xfrm>
                <a:off x="9122006" y="1798742"/>
                <a:ext cx="652378" cy="709850"/>
                <a:chOff x="4172018" y="1336363"/>
                <a:chExt cx="742283" cy="807675"/>
              </a:xfrm>
              <a:grpFill/>
            </p:grpSpPr>
            <p:sp>
              <p:nvSpPr>
                <p:cNvPr id="56" name="Freeform 120">
                  <a:extLst>
                    <a:ext uri="{FF2B5EF4-FFF2-40B4-BE49-F238E27FC236}">
                      <a16:creationId xmlns:a16="http://schemas.microsoft.com/office/drawing/2014/main" id="{A48763D5-C0DE-BEC7-9827-532FB12AA1D9}"/>
                    </a:ext>
                  </a:extLst>
                </p:cNvPr>
                <p:cNvSpPr/>
                <p:nvPr/>
              </p:nvSpPr>
              <p:spPr>
                <a:xfrm>
                  <a:off x="4172018" y="1603142"/>
                  <a:ext cx="326273" cy="540896"/>
                </a:xfrm>
                <a:custGeom>
                  <a:avLst/>
                  <a:gdLst>
                    <a:gd name="connsiteX0" fmla="*/ 270512 w 326273"/>
                    <a:gd name="connsiteY0" fmla="*/ 377770 h 540896"/>
                    <a:gd name="connsiteX1" fmla="*/ 323765 w 326273"/>
                    <a:gd name="connsiteY1" fmla="*/ 400593 h 540896"/>
                    <a:gd name="connsiteX2" fmla="*/ 323765 w 326273"/>
                    <a:gd name="connsiteY2" fmla="*/ 517560 h 540896"/>
                    <a:gd name="connsiteX3" fmla="*/ 296187 w 326273"/>
                    <a:gd name="connsiteY3" fmla="*/ 538481 h 540896"/>
                    <a:gd name="connsiteX4" fmla="*/ 30872 w 326273"/>
                    <a:gd name="connsiteY4" fmla="*/ 538481 h 540896"/>
                    <a:gd name="connsiteX5" fmla="*/ 3294 w 326273"/>
                    <a:gd name="connsiteY5" fmla="*/ 515658 h 540896"/>
                    <a:gd name="connsiteX6" fmla="*/ 3294 w 326273"/>
                    <a:gd name="connsiteY6" fmla="*/ 398691 h 540896"/>
                    <a:gd name="connsiteX7" fmla="*/ 56548 w 326273"/>
                    <a:gd name="connsiteY7" fmla="*/ 377770 h 540896"/>
                    <a:gd name="connsiteX8" fmla="*/ 56548 w 326273"/>
                    <a:gd name="connsiteY8" fmla="*/ 162855 h 540896"/>
                    <a:gd name="connsiteX9" fmla="*/ 3294 w 326273"/>
                    <a:gd name="connsiteY9" fmla="*/ 141934 h 540896"/>
                    <a:gd name="connsiteX10" fmla="*/ 3294 w 326273"/>
                    <a:gd name="connsiteY10" fmla="*/ 24967 h 540896"/>
                    <a:gd name="connsiteX11" fmla="*/ 30872 w 326273"/>
                    <a:gd name="connsiteY11" fmla="*/ 2144 h 540896"/>
                    <a:gd name="connsiteX12" fmla="*/ 245787 w 326273"/>
                    <a:gd name="connsiteY12" fmla="*/ 2144 h 540896"/>
                    <a:gd name="connsiteX13" fmla="*/ 271462 w 326273"/>
                    <a:gd name="connsiteY13" fmla="*/ 22114 h 540896"/>
                    <a:gd name="connsiteX14" fmla="*/ 271462 w 326273"/>
                    <a:gd name="connsiteY14" fmla="*/ 377770 h 540896"/>
                    <a:gd name="connsiteX15" fmla="*/ 217258 w 326273"/>
                    <a:gd name="connsiteY15" fmla="*/ 55397 h 540896"/>
                    <a:gd name="connsiteX16" fmla="*/ 56548 w 326273"/>
                    <a:gd name="connsiteY16" fmla="*/ 55397 h 540896"/>
                    <a:gd name="connsiteX17" fmla="*/ 56548 w 326273"/>
                    <a:gd name="connsiteY17" fmla="*/ 108651 h 540896"/>
                    <a:gd name="connsiteX18" fmla="*/ 109801 w 326273"/>
                    <a:gd name="connsiteY18" fmla="*/ 129572 h 540896"/>
                    <a:gd name="connsiteX19" fmla="*/ 109801 w 326273"/>
                    <a:gd name="connsiteY19" fmla="*/ 402494 h 540896"/>
                    <a:gd name="connsiteX20" fmla="*/ 56548 w 326273"/>
                    <a:gd name="connsiteY20" fmla="*/ 430072 h 540896"/>
                    <a:gd name="connsiteX21" fmla="*/ 56548 w 326273"/>
                    <a:gd name="connsiteY21" fmla="*/ 483325 h 540896"/>
                    <a:gd name="connsiteX22" fmla="*/ 271462 w 326273"/>
                    <a:gd name="connsiteY22" fmla="*/ 483325 h 540896"/>
                    <a:gd name="connsiteX23" fmla="*/ 271462 w 326273"/>
                    <a:gd name="connsiteY23" fmla="*/ 430072 h 540896"/>
                    <a:gd name="connsiteX24" fmla="*/ 236277 w 326273"/>
                    <a:gd name="connsiteY24" fmla="*/ 429121 h 540896"/>
                    <a:gd name="connsiteX25" fmla="*/ 217258 w 326273"/>
                    <a:gd name="connsiteY25" fmla="*/ 410102 h 540896"/>
                    <a:gd name="connsiteX26" fmla="*/ 217258 w 326273"/>
                    <a:gd name="connsiteY26" fmla="*/ 54446 h 540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26273" h="540896">
                      <a:moveTo>
                        <a:pt x="270512" y="377770"/>
                      </a:moveTo>
                      <a:cubicBezTo>
                        <a:pt x="290481" y="375868"/>
                        <a:pt x="319961" y="375868"/>
                        <a:pt x="323765" y="400593"/>
                      </a:cubicBezTo>
                      <a:cubicBezTo>
                        <a:pt x="327569" y="425317"/>
                        <a:pt x="326618" y="504246"/>
                        <a:pt x="323765" y="517560"/>
                      </a:cubicBezTo>
                      <a:cubicBezTo>
                        <a:pt x="320912" y="530873"/>
                        <a:pt x="307599" y="537530"/>
                        <a:pt x="296187" y="538481"/>
                      </a:cubicBezTo>
                      <a:cubicBezTo>
                        <a:pt x="211553" y="546088"/>
                        <a:pt x="116457" y="532775"/>
                        <a:pt x="30872" y="538481"/>
                      </a:cubicBezTo>
                      <a:cubicBezTo>
                        <a:pt x="18509" y="539432"/>
                        <a:pt x="5196" y="527069"/>
                        <a:pt x="3294" y="515658"/>
                      </a:cubicBezTo>
                      <a:cubicBezTo>
                        <a:pt x="1392" y="504246"/>
                        <a:pt x="441" y="412004"/>
                        <a:pt x="3294" y="398691"/>
                      </a:cubicBezTo>
                      <a:cubicBezTo>
                        <a:pt x="8049" y="375868"/>
                        <a:pt x="37528" y="376819"/>
                        <a:pt x="56548" y="377770"/>
                      </a:cubicBezTo>
                      <a:lnTo>
                        <a:pt x="56548" y="162855"/>
                      </a:lnTo>
                      <a:cubicBezTo>
                        <a:pt x="38479" y="163806"/>
                        <a:pt x="9000" y="165708"/>
                        <a:pt x="3294" y="141934"/>
                      </a:cubicBezTo>
                      <a:cubicBezTo>
                        <a:pt x="-2412" y="118160"/>
                        <a:pt x="441" y="39231"/>
                        <a:pt x="3294" y="24967"/>
                      </a:cubicBezTo>
                      <a:cubicBezTo>
                        <a:pt x="6147" y="10703"/>
                        <a:pt x="18509" y="3095"/>
                        <a:pt x="30872" y="2144"/>
                      </a:cubicBezTo>
                      <a:cubicBezTo>
                        <a:pt x="99340" y="-4513"/>
                        <a:pt x="176367" y="6899"/>
                        <a:pt x="245787" y="2144"/>
                      </a:cubicBezTo>
                      <a:cubicBezTo>
                        <a:pt x="253394" y="242"/>
                        <a:pt x="271462" y="17359"/>
                        <a:pt x="271462" y="22114"/>
                      </a:cubicBezTo>
                      <a:lnTo>
                        <a:pt x="271462" y="377770"/>
                      </a:lnTo>
                      <a:close/>
                      <a:moveTo>
                        <a:pt x="217258" y="55397"/>
                      </a:moveTo>
                      <a:lnTo>
                        <a:pt x="56548" y="55397"/>
                      </a:lnTo>
                      <a:lnTo>
                        <a:pt x="56548" y="108651"/>
                      </a:lnTo>
                      <a:cubicBezTo>
                        <a:pt x="78419" y="108651"/>
                        <a:pt x="100291" y="104847"/>
                        <a:pt x="109801" y="129572"/>
                      </a:cubicBezTo>
                      <a:lnTo>
                        <a:pt x="109801" y="402494"/>
                      </a:lnTo>
                      <a:cubicBezTo>
                        <a:pt x="107899" y="432925"/>
                        <a:pt x="81272" y="431974"/>
                        <a:pt x="56548" y="430072"/>
                      </a:cubicBezTo>
                      <a:lnTo>
                        <a:pt x="56548" y="483325"/>
                      </a:lnTo>
                      <a:lnTo>
                        <a:pt x="271462" y="483325"/>
                      </a:lnTo>
                      <a:lnTo>
                        <a:pt x="271462" y="430072"/>
                      </a:lnTo>
                      <a:cubicBezTo>
                        <a:pt x="260051" y="429121"/>
                        <a:pt x="246738" y="431974"/>
                        <a:pt x="236277" y="429121"/>
                      </a:cubicBezTo>
                      <a:cubicBezTo>
                        <a:pt x="225817" y="426268"/>
                        <a:pt x="217258" y="413906"/>
                        <a:pt x="217258" y="410102"/>
                      </a:cubicBezTo>
                      <a:lnTo>
                        <a:pt x="217258" y="54446"/>
                      </a:lnTo>
                      <a:close/>
                    </a:path>
                  </a:pathLst>
                </a:custGeom>
                <a:grpFill/>
                <a:ln w="9502" cap="flat">
                  <a:noFill/>
                  <a:prstDash val="solid"/>
                  <a:miter/>
                </a:ln>
              </p:spPr>
              <p:txBody>
                <a:bodyPr rtlCol="0" anchor="ctr"/>
                <a:lstStyle/>
                <a:p>
                  <a:endParaRPr lang="de-DE" dirty="0"/>
                </a:p>
              </p:txBody>
            </p:sp>
            <p:sp>
              <p:nvSpPr>
                <p:cNvPr id="57" name="Freeform 121">
                  <a:extLst>
                    <a:ext uri="{FF2B5EF4-FFF2-40B4-BE49-F238E27FC236}">
                      <a16:creationId xmlns:a16="http://schemas.microsoft.com/office/drawing/2014/main" id="{0BFC49C8-9CBD-3FDE-FEF3-2FFAA76A84D9}"/>
                    </a:ext>
                  </a:extLst>
                </p:cNvPr>
                <p:cNvSpPr/>
                <p:nvPr/>
              </p:nvSpPr>
              <p:spPr>
                <a:xfrm>
                  <a:off x="4229167" y="1336363"/>
                  <a:ext cx="210937" cy="214976"/>
                </a:xfrm>
                <a:custGeom>
                  <a:avLst/>
                  <a:gdLst>
                    <a:gd name="connsiteX0" fmla="*/ 94493 w 210937"/>
                    <a:gd name="connsiteY0" fmla="*/ 755 h 214976"/>
                    <a:gd name="connsiteX1" fmla="*/ 112561 w 210937"/>
                    <a:gd name="connsiteY1" fmla="*/ 214719 h 214976"/>
                    <a:gd name="connsiteX2" fmla="*/ 94493 w 210937"/>
                    <a:gd name="connsiteY2" fmla="*/ 755 h 214976"/>
                    <a:gd name="connsiteX3" fmla="*/ 97346 w 210937"/>
                    <a:gd name="connsiteY3" fmla="*/ 54959 h 214976"/>
                    <a:gd name="connsiteX4" fmla="*/ 112561 w 210937"/>
                    <a:gd name="connsiteY4" fmla="*/ 161466 h 214976"/>
                    <a:gd name="connsiteX5" fmla="*/ 97346 w 210937"/>
                    <a:gd name="connsiteY5" fmla="*/ 54959 h 2149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0937" h="214976">
                      <a:moveTo>
                        <a:pt x="94493" y="755"/>
                      </a:moveTo>
                      <a:cubicBezTo>
                        <a:pt x="237136" y="-14460"/>
                        <a:pt x="255204" y="205210"/>
                        <a:pt x="112561" y="214719"/>
                      </a:cubicBezTo>
                      <a:cubicBezTo>
                        <a:pt x="-24376" y="223278"/>
                        <a:pt x="-43395" y="15970"/>
                        <a:pt x="94493" y="755"/>
                      </a:cubicBezTo>
                      <a:close/>
                      <a:moveTo>
                        <a:pt x="97346" y="54959"/>
                      </a:moveTo>
                      <a:cubicBezTo>
                        <a:pt x="32681" y="63518"/>
                        <a:pt x="40289" y="168122"/>
                        <a:pt x="112561" y="161466"/>
                      </a:cubicBezTo>
                      <a:cubicBezTo>
                        <a:pt x="184833" y="154809"/>
                        <a:pt x="172471" y="45450"/>
                        <a:pt x="97346" y="54959"/>
                      </a:cubicBezTo>
                      <a:close/>
                    </a:path>
                  </a:pathLst>
                </a:custGeom>
                <a:grpFill/>
                <a:ln w="9502" cap="flat">
                  <a:noFill/>
                  <a:prstDash val="solid"/>
                  <a:miter/>
                </a:ln>
              </p:spPr>
              <p:txBody>
                <a:bodyPr rtlCol="0" anchor="ctr"/>
                <a:lstStyle/>
                <a:p>
                  <a:endParaRPr lang="de-DE" dirty="0"/>
                </a:p>
              </p:txBody>
            </p:sp>
            <p:sp>
              <p:nvSpPr>
                <p:cNvPr id="58" name="Freeform 122">
                  <a:extLst>
                    <a:ext uri="{FF2B5EF4-FFF2-40B4-BE49-F238E27FC236}">
                      <a16:creationId xmlns:a16="http://schemas.microsoft.com/office/drawing/2014/main" id="{8B9C0E1A-0497-276F-56B8-18300D41A9C2}"/>
                    </a:ext>
                  </a:extLst>
                </p:cNvPr>
                <p:cNvSpPr/>
                <p:nvPr/>
              </p:nvSpPr>
              <p:spPr>
                <a:xfrm>
                  <a:off x="4809596" y="1481626"/>
                  <a:ext cx="104705" cy="404660"/>
                </a:xfrm>
                <a:custGeom>
                  <a:avLst/>
                  <a:gdLst>
                    <a:gd name="connsiteX0" fmla="*/ 85586 w 104705"/>
                    <a:gd name="connsiteY0" fmla="*/ 385172 h 404660"/>
                    <a:gd name="connsiteX1" fmla="*/ 40891 w 104705"/>
                    <a:gd name="connsiteY1" fmla="*/ 368055 h 404660"/>
                    <a:gd name="connsiteX2" fmla="*/ 31381 w 104705"/>
                    <a:gd name="connsiteY2" fmla="*/ 115102 h 404660"/>
                    <a:gd name="connsiteX3" fmla="*/ 0 w 104705"/>
                    <a:gd name="connsiteY3" fmla="*/ 27614 h 404660"/>
                    <a:gd name="connsiteX4" fmla="*/ 45646 w 104705"/>
                    <a:gd name="connsiteY4" fmla="*/ 8595 h 404660"/>
                    <a:gd name="connsiteX5" fmla="*/ 84635 w 104705"/>
                    <a:gd name="connsiteY5" fmla="*/ 108445 h 404660"/>
                    <a:gd name="connsiteX6" fmla="*/ 93193 w 104705"/>
                    <a:gd name="connsiteY6" fmla="*/ 368055 h 404660"/>
                    <a:gd name="connsiteX7" fmla="*/ 84635 w 104705"/>
                    <a:gd name="connsiteY7" fmla="*/ 385172 h 404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4705" h="404660">
                      <a:moveTo>
                        <a:pt x="85586" y="385172"/>
                      </a:moveTo>
                      <a:cubicBezTo>
                        <a:pt x="69419" y="399436"/>
                        <a:pt x="45646" y="388025"/>
                        <a:pt x="40891" y="368055"/>
                      </a:cubicBezTo>
                      <a:cubicBezTo>
                        <a:pt x="56106" y="281518"/>
                        <a:pt x="55155" y="199736"/>
                        <a:pt x="31381" y="115102"/>
                      </a:cubicBezTo>
                      <a:cubicBezTo>
                        <a:pt x="7608" y="30467"/>
                        <a:pt x="951" y="42829"/>
                        <a:pt x="0" y="27614"/>
                      </a:cubicBezTo>
                      <a:cubicBezTo>
                        <a:pt x="0" y="2889"/>
                        <a:pt x="28529" y="-9473"/>
                        <a:pt x="45646" y="8595"/>
                      </a:cubicBezTo>
                      <a:cubicBezTo>
                        <a:pt x="62763" y="26663"/>
                        <a:pt x="79880" y="88475"/>
                        <a:pt x="84635" y="108445"/>
                      </a:cubicBezTo>
                      <a:cubicBezTo>
                        <a:pt x="103654" y="181668"/>
                        <a:pt x="114114" y="294831"/>
                        <a:pt x="93193" y="368055"/>
                      </a:cubicBezTo>
                      <a:cubicBezTo>
                        <a:pt x="72272" y="441278"/>
                        <a:pt x="88438" y="381368"/>
                        <a:pt x="84635" y="385172"/>
                      </a:cubicBezTo>
                      <a:close/>
                    </a:path>
                  </a:pathLst>
                </a:custGeom>
                <a:grpFill/>
                <a:ln w="9502" cap="flat">
                  <a:noFill/>
                  <a:prstDash val="solid"/>
                  <a:miter/>
                </a:ln>
              </p:spPr>
              <p:txBody>
                <a:bodyPr rtlCol="0" anchor="ctr"/>
                <a:lstStyle/>
                <a:p>
                  <a:endParaRPr lang="de-DE" dirty="0"/>
                </a:p>
              </p:txBody>
            </p:sp>
            <p:sp>
              <p:nvSpPr>
                <p:cNvPr id="59" name="Freeform 123">
                  <a:extLst>
                    <a:ext uri="{FF2B5EF4-FFF2-40B4-BE49-F238E27FC236}">
                      <a16:creationId xmlns:a16="http://schemas.microsoft.com/office/drawing/2014/main" id="{F15DEEA0-EC57-340E-9C77-1610E9D62B41}"/>
                    </a:ext>
                  </a:extLst>
                </p:cNvPr>
                <p:cNvSpPr/>
                <p:nvPr/>
              </p:nvSpPr>
              <p:spPr>
                <a:xfrm>
                  <a:off x="4756500" y="1389805"/>
                  <a:ext cx="50819" cy="51633"/>
                </a:xfrm>
                <a:custGeom>
                  <a:avLst/>
                  <a:gdLst>
                    <a:gd name="connsiteX0" fmla="*/ 17911 w 50819"/>
                    <a:gd name="connsiteY0" fmla="*/ 566 h 51633"/>
                    <a:gd name="connsiteX1" fmla="*/ 36930 w 50819"/>
                    <a:gd name="connsiteY1" fmla="*/ 49064 h 51633"/>
                    <a:gd name="connsiteX2" fmla="*/ 17911 w 50819"/>
                    <a:gd name="connsiteY2" fmla="*/ 566 h 51633"/>
                  </a:gdLst>
                  <a:ahLst/>
                  <a:cxnLst>
                    <a:cxn ang="0">
                      <a:pos x="connsiteX0" y="connsiteY0"/>
                    </a:cxn>
                    <a:cxn ang="0">
                      <a:pos x="connsiteX1" y="connsiteY1"/>
                    </a:cxn>
                    <a:cxn ang="0">
                      <a:pos x="connsiteX2" y="connsiteY2"/>
                    </a:cxn>
                  </a:cxnLst>
                  <a:rect l="l" t="t" r="r" b="b"/>
                  <a:pathLst>
                    <a:path w="50819" h="51633">
                      <a:moveTo>
                        <a:pt x="17911" y="566"/>
                      </a:moveTo>
                      <a:cubicBezTo>
                        <a:pt x="45489" y="-5140"/>
                        <a:pt x="65459" y="33849"/>
                        <a:pt x="36930" y="49064"/>
                      </a:cubicBezTo>
                      <a:cubicBezTo>
                        <a:pt x="8402" y="64279"/>
                        <a:pt x="-19176" y="7222"/>
                        <a:pt x="17911" y="566"/>
                      </a:cubicBezTo>
                      <a:close/>
                    </a:path>
                  </a:pathLst>
                </a:custGeom>
                <a:grpFill/>
                <a:ln w="9502" cap="flat">
                  <a:noFill/>
                  <a:prstDash val="solid"/>
                  <a:miter/>
                </a:ln>
              </p:spPr>
              <p:txBody>
                <a:bodyPr rtlCol="0" anchor="ctr"/>
                <a:lstStyle/>
                <a:p>
                  <a:endParaRPr lang="de-DE" dirty="0"/>
                </a:p>
              </p:txBody>
            </p:sp>
          </p:grpSp>
          <p:sp>
            <p:nvSpPr>
              <p:cNvPr id="55" name="Oval Callout 119">
                <a:extLst>
                  <a:ext uri="{FF2B5EF4-FFF2-40B4-BE49-F238E27FC236}">
                    <a16:creationId xmlns:a16="http://schemas.microsoft.com/office/drawing/2014/main" id="{BFAF95ED-38E2-FC55-FB19-8AD341551201}"/>
                  </a:ext>
                </a:extLst>
              </p:cNvPr>
              <p:cNvSpPr/>
              <p:nvPr/>
            </p:nvSpPr>
            <p:spPr>
              <a:xfrm rot="1336282">
                <a:off x="8687174" y="1568164"/>
                <a:ext cx="1195477" cy="1139501"/>
              </a:xfrm>
              <a:prstGeom prst="wedgeEllipseCallout">
                <a:avLst>
                  <a:gd name="adj1" fmla="val -24644"/>
                  <a:gd name="adj2" fmla="val 67550"/>
                </a:avLst>
              </a:prstGeom>
              <a:no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grpSp>
      </p:grpSp>
    </p:spTree>
    <p:extLst>
      <p:ext uri="{BB962C8B-B14F-4D97-AF65-F5344CB8AC3E}">
        <p14:creationId xmlns:p14="http://schemas.microsoft.com/office/powerpoint/2010/main" val="229513563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CDECC9-1E9F-4A91-1722-1118AA9C7D42}"/>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E34D035D-F158-FB5F-F843-CB7FA06BC1B3}"/>
              </a:ext>
            </a:extLst>
          </p:cNvPr>
          <p:cNvSpPr>
            <a:spLocks noGrp="1"/>
          </p:cNvSpPr>
          <p:nvPr>
            <p:ph type="body" sz="quarter" idx="49"/>
          </p:nvPr>
        </p:nvSpPr>
        <p:spPr/>
        <p:txBody>
          <a:bodyPr/>
          <a:lstStyle/>
          <a:p>
            <a:r>
              <a:rPr lang="de-DE" dirty="0"/>
              <a:t>Einführung</a:t>
            </a:r>
          </a:p>
        </p:txBody>
      </p:sp>
      <p:sp>
        <p:nvSpPr>
          <p:cNvPr id="6" name="Text Placeholder 5">
            <a:extLst>
              <a:ext uri="{FF2B5EF4-FFF2-40B4-BE49-F238E27FC236}">
                <a16:creationId xmlns:a16="http://schemas.microsoft.com/office/drawing/2014/main" id="{34CA3006-DEBE-7E39-C833-08F57F9E34EC}"/>
              </a:ext>
            </a:extLst>
          </p:cNvPr>
          <p:cNvSpPr>
            <a:spLocks noGrp="1"/>
          </p:cNvSpPr>
          <p:nvPr>
            <p:ph type="body" sz="quarter" idx="50"/>
          </p:nvPr>
        </p:nvSpPr>
        <p:spPr/>
        <p:txBody>
          <a:bodyPr/>
          <a:lstStyle/>
          <a:p>
            <a:r>
              <a:rPr lang="de-DE" dirty="0"/>
              <a:t>Fazit</a:t>
            </a:r>
          </a:p>
        </p:txBody>
      </p:sp>
      <p:sp>
        <p:nvSpPr>
          <p:cNvPr id="7" name="Text Placeholder 6">
            <a:extLst>
              <a:ext uri="{FF2B5EF4-FFF2-40B4-BE49-F238E27FC236}">
                <a16:creationId xmlns:a16="http://schemas.microsoft.com/office/drawing/2014/main" id="{64093D2D-B9BF-AFDC-28AA-E2208F9DF264}"/>
              </a:ext>
            </a:extLst>
          </p:cNvPr>
          <p:cNvSpPr>
            <a:spLocks noGrp="1"/>
          </p:cNvSpPr>
          <p:nvPr>
            <p:ph type="body" sz="quarter" idx="61"/>
          </p:nvPr>
        </p:nvSpPr>
        <p:spPr>
          <a:xfrm>
            <a:off x="1704812" y="458638"/>
            <a:ext cx="5626312" cy="722656"/>
          </a:xfrm>
        </p:spPr>
        <p:txBody>
          <a:bodyPr/>
          <a:lstStyle/>
          <a:p>
            <a:r>
              <a:rPr lang="de-DE" dirty="0"/>
              <a:t>Spartöpfe: eine einfache Struktur für die Karrieremitte</a:t>
            </a:r>
          </a:p>
        </p:txBody>
      </p:sp>
      <p:sp>
        <p:nvSpPr>
          <p:cNvPr id="8" name="Text Placeholder 7">
            <a:extLst>
              <a:ext uri="{FF2B5EF4-FFF2-40B4-BE49-F238E27FC236}">
                <a16:creationId xmlns:a16="http://schemas.microsoft.com/office/drawing/2014/main" id="{D6D05A01-F152-677D-B98D-A8EF65A8C571}"/>
              </a:ext>
            </a:extLst>
          </p:cNvPr>
          <p:cNvSpPr>
            <a:spLocks noGrp="1"/>
          </p:cNvSpPr>
          <p:nvPr>
            <p:ph type="body" sz="quarter" idx="64"/>
          </p:nvPr>
        </p:nvSpPr>
        <p:spPr>
          <a:xfrm>
            <a:off x="1704813" y="1844040"/>
            <a:ext cx="5238428" cy="8090374"/>
          </a:xfrm>
        </p:spPr>
        <p:txBody>
          <a:bodyPr/>
          <a:lstStyle/>
          <a:p>
            <a:pPr marL="0" indent="0">
              <a:buNone/>
            </a:pPr>
            <a:r>
              <a:rPr lang="de-DE" dirty="0"/>
              <a:t>In der Karrieremitte sparen Sie oft für mehrere Zwecke gleichzeitig. Liegen alle Ziele vermischt auf einem Konto, fällt es schwer, motiviert zu bleiben, und Geld, das für etwas Wichtiges gedacht war, ist schnell ausgegeben. Eine einfache Lösung sind </a:t>
            </a:r>
            <a:r>
              <a:rPr lang="de-DE" b="1" dirty="0"/>
              <a:t>Spartöpfe</a:t>
            </a:r>
            <a:r>
              <a:rPr lang="de-DE" dirty="0"/>
              <a:t>.</a:t>
            </a:r>
          </a:p>
          <a:p>
            <a:pPr marL="0" indent="0">
              <a:lnSpc>
                <a:spcPts val="1220"/>
              </a:lnSpc>
              <a:buNone/>
            </a:pPr>
            <a:endParaRPr lang="de-DE" dirty="0" sz="1025"/>
          </a:p>
          <a:p>
            <a:pPr marL="0" indent="0">
              <a:spcBef>
                <a:spcPts val="1219"/>
              </a:spcBef>
              <a:buNone/>
            </a:pPr>
            <a:r>
              <a:rPr lang="de-DE" dirty="0"/>
              <a:t>Ein </a:t>
            </a:r>
            <a:r>
              <a:rPr lang="de-DE" b="1" dirty="0"/>
              <a:t>Spartopf</a:t>
            </a:r>
            <a:r>
              <a:rPr lang="de-DE" dirty="0"/>
              <a:t> ist eine Kategorie, die Geld nach Zweck und Anlagehorizont trennt. Das hilft Ihnen, klarer zu entscheiden, und verringert Stress.</a:t>
            </a:r>
          </a:p>
          <a:p>
            <a:pPr marL="0" indent="0">
              <a:lnSpc>
                <a:spcPts val="1220"/>
              </a:lnSpc>
              <a:buNone/>
            </a:pPr>
            <a:endParaRPr lang="de-DE" dirty="0" sz="1025"/>
          </a:p>
          <a:p>
            <a:pPr marL="0" indent="0">
              <a:buNone/>
            </a:pPr>
            <a:r>
              <a:rPr lang="de-DE" dirty="0"/>
              <a:t>Eine praktische Aufteilung der Töpfe:</a:t>
            </a:r>
          </a:p>
          <a:p>
            <a:pPr marL="0" indent="0">
              <a:lnSpc>
                <a:spcPts val="1220"/>
              </a:lnSpc>
              <a:buNone/>
            </a:pPr>
            <a:endParaRPr lang="de-DE" dirty="0" sz="1025"/>
          </a:p>
          <a:p>
            <a:pPr marL="0" indent="0">
              <a:lnSpc>
                <a:spcPts val="1220"/>
              </a:lnSpc>
              <a:buNone/>
            </a:pPr>
            <a:endParaRPr lang="de-DE" dirty="0" sz="1025"/>
          </a:p>
          <a:p>
            <a:pPr marL="0" indent="0">
              <a:lnSpc>
                <a:spcPts val="1220"/>
              </a:lnSpc>
              <a:buNone/>
            </a:pPr>
            <a:endParaRPr lang="de-DE" dirty="0" sz="1025"/>
          </a:p>
          <a:p>
            <a:pPr marL="0" indent="0">
              <a:lnSpc>
                <a:spcPts val="1220"/>
              </a:lnSpc>
              <a:buNone/>
            </a:pPr>
            <a:endParaRPr lang="de-DE" dirty="0" sz="1025"/>
          </a:p>
          <a:p>
            <a:pPr marL="0" indent="0">
              <a:lnSpc>
                <a:spcPts val="1220"/>
              </a:lnSpc>
              <a:buNone/>
            </a:pPr>
            <a:endParaRPr lang="de-DE" dirty="0" sz="1025"/>
          </a:p>
          <a:p>
            <a:pPr marL="0" indent="0">
              <a:lnSpc>
                <a:spcPts val="1220"/>
              </a:lnSpc>
              <a:buNone/>
            </a:pPr>
            <a:endParaRPr lang="de-DE" dirty="0" sz="1025"/>
          </a:p>
          <a:p>
            <a:pPr marL="0" indent="0">
              <a:lnSpc>
                <a:spcPts val="1220"/>
              </a:lnSpc>
              <a:buNone/>
            </a:pPr>
            <a:endParaRPr lang="de-DE" dirty="0" sz="1025"/>
          </a:p>
          <a:p>
            <a:pPr marL="0" indent="0">
              <a:lnSpc>
                <a:spcPts val="1220"/>
              </a:lnSpc>
              <a:buNone/>
            </a:pPr>
            <a:endParaRPr lang="de-DE" dirty="0" sz="1025"/>
          </a:p>
          <a:p>
            <a:pPr marL="0" indent="0">
              <a:lnSpc>
                <a:spcPts val="1220"/>
              </a:lnSpc>
              <a:buNone/>
            </a:pPr>
            <a:endParaRPr lang="de-DE" dirty="0" sz="1025"/>
          </a:p>
          <a:p>
            <a:pPr marL="0" indent="0">
              <a:lnSpc>
                <a:spcPts val="1220"/>
              </a:lnSpc>
              <a:buNone/>
            </a:pPr>
            <a:endParaRPr lang="de-DE" dirty="0" sz="1025"/>
          </a:p>
          <a:p>
            <a:pPr marL="0" indent="0">
              <a:lnSpc>
                <a:spcPts val="1220"/>
              </a:lnSpc>
              <a:buNone/>
            </a:pPr>
            <a:endParaRPr lang="de-DE" dirty="0" sz="1025"/>
          </a:p>
          <a:p>
            <a:pPr marL="0" indent="0">
              <a:lnSpc>
                <a:spcPts val="1220"/>
              </a:lnSpc>
              <a:buNone/>
            </a:pPr>
            <a:endParaRPr lang="de-DE" dirty="0" sz="1025"/>
          </a:p>
          <a:p>
            <a:pPr marL="0" indent="0">
              <a:lnSpc>
                <a:spcPts val="1220"/>
              </a:lnSpc>
              <a:buNone/>
            </a:pPr>
            <a:endParaRPr lang="de-DE" dirty="0" sz="1025"/>
          </a:p>
          <a:p>
            <a:pPr marL="0" indent="0">
              <a:lnSpc>
                <a:spcPts val="1220"/>
              </a:lnSpc>
              <a:buNone/>
            </a:pPr>
            <a:endParaRPr lang="de-DE" dirty="0" sz="1025"/>
          </a:p>
          <a:p>
            <a:pPr marL="0" indent="0">
              <a:lnSpc>
                <a:spcPts val="1220"/>
              </a:lnSpc>
              <a:buNone/>
            </a:pPr>
            <a:endParaRPr lang="de-DE" dirty="0" sz="1025"/>
          </a:p>
          <a:p>
            <a:pPr marL="0" indent="0">
              <a:lnSpc>
                <a:spcPts val="1220"/>
              </a:lnSpc>
              <a:buNone/>
            </a:pPr>
            <a:endParaRPr lang="de-DE" dirty="0" sz="1025"/>
          </a:p>
          <a:p>
            <a:pPr marL="0" indent="0">
              <a:lnSpc>
                <a:spcPts val="1220"/>
              </a:lnSpc>
              <a:buNone/>
            </a:pPr>
            <a:endParaRPr lang="de-DE" dirty="0" sz="1025"/>
          </a:p>
          <a:p>
            <a:pPr marL="0" indent="0">
              <a:lnSpc>
                <a:spcPts val="1220"/>
              </a:lnSpc>
              <a:buNone/>
            </a:pPr>
            <a:endParaRPr lang="de-DE" dirty="0" sz="1025"/>
          </a:p>
          <a:p>
            <a:pPr marL="0" indent="0">
              <a:lnSpc>
                <a:spcPts val="1220"/>
              </a:lnSpc>
              <a:buNone/>
            </a:pPr>
            <a:endParaRPr lang="de-DE" dirty="0" sz="1025"/>
          </a:p>
          <a:p>
            <a:pPr marL="0" indent="0">
              <a:lnSpc>
                <a:spcPts val="1220"/>
              </a:lnSpc>
              <a:buNone/>
            </a:pPr>
            <a:endParaRPr lang="de-DE" dirty="0" sz="1025"/>
          </a:p>
          <a:p>
            <a:pPr marL="0" indent="0">
              <a:lnSpc>
                <a:spcPts val="1220"/>
              </a:lnSpc>
              <a:buNone/>
            </a:pPr>
            <a:endParaRPr lang="de-DE" dirty="0" sz="1025"/>
          </a:p>
          <a:p>
            <a:pPr marL="0" indent="0">
              <a:lnSpc>
                <a:spcPts val="1220"/>
              </a:lnSpc>
              <a:buNone/>
            </a:pPr>
            <a:endParaRPr lang="de-DE" dirty="0" sz="1025"/>
          </a:p>
          <a:p>
            <a:pPr marL="0" indent="0">
              <a:lnSpc>
                <a:spcPts val="1220"/>
              </a:lnSpc>
              <a:buNone/>
            </a:pPr>
            <a:endParaRPr lang="de-DE" dirty="0" sz="1025"/>
          </a:p>
          <a:p>
            <a:pPr marL="0" indent="0">
              <a:lnSpc>
                <a:spcPts val="1220"/>
              </a:lnSpc>
              <a:buNone/>
            </a:pPr>
            <a:endParaRPr lang="de-DE" dirty="0" sz="1025"/>
          </a:p>
          <a:p>
            <a:pPr marL="0" indent="0">
              <a:lnSpc>
                <a:spcPts val="1220"/>
              </a:lnSpc>
              <a:buNone/>
            </a:pPr>
            <a:endParaRPr lang="de-DE" dirty="0" sz="1025"/>
          </a:p>
          <a:p>
            <a:pPr marL="0" indent="0">
              <a:lnSpc>
                <a:spcPts val="1220"/>
              </a:lnSpc>
              <a:buNone/>
            </a:pPr>
            <a:endParaRPr lang="de-DE" dirty="0" sz="1025"/>
          </a:p>
          <a:p>
            <a:pPr marL="0" indent="0">
              <a:buNone/>
            </a:pPr>
            <a:r>
              <a:rPr lang="de-DE" dirty="0"/>
              <a:t>Spartöpfe machen Prioritäten sichtbar. Sie helfen auch, einen häufigen Fehler zu vermeiden: Geld anzulegen, das bald gebraucht wird. Wenn Sie wissen, in welchen Topf ein Ziel gehört, können Sie ein passenderes Vorgehen wählen.</a:t>
            </a:r>
          </a:p>
          <a:p>
            <a:pPr marL="0" indent="0">
              <a:lnSpc>
                <a:spcPts val="1220"/>
              </a:lnSpc>
              <a:buNone/>
            </a:pPr>
            <a:endParaRPr lang="de-DE" dirty="0" sz="1025"/>
          </a:p>
          <a:p>
            <a:pPr marL="0" indent="0">
              <a:buNone/>
            </a:pPr>
            <a:r>
              <a:rPr lang="de-DE" dirty="0"/>
              <a:t>Eine hilfreiche Gewohnheit: Legen Sie für jeden Topf einen Monatsbetrag fest, auch wenn er klein ist. So kommen Sie bei allen Zielen voran – auch ohne perfekte Monate.</a:t>
            </a:r>
          </a:p>
          <a:p>
            <a:pPr marL="0" indent="0">
              <a:lnSpc>
                <a:spcPts val="1220"/>
              </a:lnSpc>
              <a:buNone/>
            </a:pPr>
            <a:endParaRPr lang="de-DE" dirty="0" sz="1025"/>
          </a:p>
        </p:txBody>
      </p:sp>
      <p:cxnSp>
        <p:nvCxnSpPr>
          <p:cNvPr id="24" name="Straight Connector 23">
            <a:extLst>
              <a:ext uri="{FF2B5EF4-FFF2-40B4-BE49-F238E27FC236}">
                <a16:creationId xmlns:a16="http://schemas.microsoft.com/office/drawing/2014/main" id="{0AFAF9D4-31D4-1C70-5BC0-3B10EB243747}"/>
              </a:ext>
            </a:extLst>
          </p:cNvPr>
          <p:cNvCxnSpPr>
            <a:cxnSpLocks/>
          </p:cNvCxnSpPr>
          <p:nvPr/>
        </p:nvCxnSpPr>
        <p:spPr>
          <a:xfrm>
            <a:off x="1569720" y="1264920"/>
            <a:ext cx="5669280" cy="0"/>
          </a:xfrm>
          <a:prstGeom prst="line">
            <a:avLst/>
          </a:prstGeom>
          <a:ln w="19050">
            <a:solidFill>
              <a:srgbClr val="F16024"/>
            </a:solidFill>
            <a:prstDash val="sysDot"/>
          </a:ln>
        </p:spPr>
        <p:style>
          <a:lnRef idx="1">
            <a:schemeClr val="accent1"/>
          </a:lnRef>
          <a:fillRef idx="0">
            <a:schemeClr val="accent1"/>
          </a:fillRef>
          <a:effectRef idx="0">
            <a:schemeClr val="accent1"/>
          </a:effectRef>
          <a:fontRef idx="minor">
            <a:schemeClr val="tx1"/>
          </a:fontRef>
        </p:style>
      </p:cxnSp>
      <p:grpSp>
        <p:nvGrpSpPr>
          <p:cNvPr id="25" name="Graphic 2">
            <a:extLst>
              <a:ext uri="{FF2B5EF4-FFF2-40B4-BE49-F238E27FC236}">
                <a16:creationId xmlns:a16="http://schemas.microsoft.com/office/drawing/2014/main" id="{98668261-DAB1-7AE2-54D1-75FFA7CD6672}"/>
              </a:ext>
            </a:extLst>
          </p:cNvPr>
          <p:cNvGrpSpPr/>
          <p:nvPr/>
        </p:nvGrpSpPr>
        <p:grpSpPr>
          <a:xfrm>
            <a:off x="928234" y="582146"/>
            <a:ext cx="713270" cy="688476"/>
            <a:chOff x="7216180" y="2896437"/>
            <a:chExt cx="1173608" cy="1132811"/>
          </a:xfrm>
          <a:solidFill>
            <a:srgbClr val="F16024"/>
          </a:solidFill>
        </p:grpSpPr>
        <p:grpSp>
          <p:nvGrpSpPr>
            <p:cNvPr id="26" name="Graphic 2">
              <a:extLst>
                <a:ext uri="{FF2B5EF4-FFF2-40B4-BE49-F238E27FC236}">
                  <a16:creationId xmlns:a16="http://schemas.microsoft.com/office/drawing/2014/main" id="{C0DF24AC-F643-E640-B2BE-AF907B39246C}"/>
                </a:ext>
              </a:extLst>
            </p:cNvPr>
            <p:cNvGrpSpPr/>
            <p:nvPr/>
          </p:nvGrpSpPr>
          <p:grpSpPr>
            <a:xfrm>
              <a:off x="7884516" y="3299879"/>
              <a:ext cx="244481" cy="366043"/>
              <a:chOff x="7884516" y="3299879"/>
              <a:chExt cx="244481" cy="366043"/>
            </a:xfrm>
            <a:grpFill/>
          </p:grpSpPr>
          <p:sp>
            <p:nvSpPr>
              <p:cNvPr id="41" name="Freeform 40">
                <a:extLst>
                  <a:ext uri="{FF2B5EF4-FFF2-40B4-BE49-F238E27FC236}">
                    <a16:creationId xmlns:a16="http://schemas.microsoft.com/office/drawing/2014/main" id="{9FFB7910-7D2A-AC20-EFC3-BC3AA3DEEB7D}"/>
                  </a:ext>
                </a:extLst>
              </p:cNvPr>
              <p:cNvSpPr/>
              <p:nvPr/>
            </p:nvSpPr>
            <p:spPr>
              <a:xfrm>
                <a:off x="8088250" y="342212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de-DE" dirty="0">
                  <a:solidFill>
                    <a:schemeClr val="bg1"/>
                  </a:solidFill>
                </a:endParaRPr>
              </a:p>
            </p:txBody>
          </p:sp>
          <p:sp>
            <p:nvSpPr>
              <p:cNvPr id="42" name="Freeform 41">
                <a:extLst>
                  <a:ext uri="{FF2B5EF4-FFF2-40B4-BE49-F238E27FC236}">
                    <a16:creationId xmlns:a16="http://schemas.microsoft.com/office/drawing/2014/main" id="{04851A22-1CC3-E406-F82A-AA960F59CDEE}"/>
                  </a:ext>
                </a:extLst>
              </p:cNvPr>
              <p:cNvSpPr/>
              <p:nvPr/>
            </p:nvSpPr>
            <p:spPr>
              <a:xfrm>
                <a:off x="8027130" y="336099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de-DE" dirty="0">
                  <a:solidFill>
                    <a:schemeClr val="bg1"/>
                  </a:solidFill>
                </a:endParaRPr>
              </a:p>
            </p:txBody>
          </p:sp>
          <p:sp>
            <p:nvSpPr>
              <p:cNvPr id="43" name="Freeform 42">
                <a:extLst>
                  <a:ext uri="{FF2B5EF4-FFF2-40B4-BE49-F238E27FC236}">
                    <a16:creationId xmlns:a16="http://schemas.microsoft.com/office/drawing/2014/main" id="{2A1677F9-1965-310D-833D-07B87B68E315}"/>
                  </a:ext>
                </a:extLst>
              </p:cNvPr>
              <p:cNvSpPr/>
              <p:nvPr/>
            </p:nvSpPr>
            <p:spPr>
              <a:xfrm>
                <a:off x="8027130" y="3462867"/>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de-DE" dirty="0">
                  <a:solidFill>
                    <a:schemeClr val="bg1"/>
                  </a:solidFill>
                </a:endParaRPr>
              </a:p>
            </p:txBody>
          </p:sp>
          <p:sp>
            <p:nvSpPr>
              <p:cNvPr id="44" name="Freeform 43">
                <a:extLst>
                  <a:ext uri="{FF2B5EF4-FFF2-40B4-BE49-F238E27FC236}">
                    <a16:creationId xmlns:a16="http://schemas.microsoft.com/office/drawing/2014/main" id="{B7043527-141E-9AE0-3372-F0BC35F4AF9D}"/>
                  </a:ext>
                </a:extLst>
              </p:cNvPr>
              <p:cNvSpPr/>
              <p:nvPr/>
            </p:nvSpPr>
            <p:spPr>
              <a:xfrm>
                <a:off x="8006756" y="3625175"/>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8829"/>
                      <a:pt x="40747" y="20373"/>
                    </a:cubicBezTo>
                    <a:cubicBezTo>
                      <a:pt x="40747" y="3191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de-DE" dirty="0">
                  <a:solidFill>
                    <a:schemeClr val="bg1"/>
                  </a:solidFill>
                </a:endParaRPr>
              </a:p>
            </p:txBody>
          </p:sp>
          <p:sp>
            <p:nvSpPr>
              <p:cNvPr id="45" name="Freeform 44">
                <a:extLst>
                  <a:ext uri="{FF2B5EF4-FFF2-40B4-BE49-F238E27FC236}">
                    <a16:creationId xmlns:a16="http://schemas.microsoft.com/office/drawing/2014/main" id="{C2411ECA-DB10-22A2-A754-87FAD8C7C30F}"/>
                  </a:ext>
                </a:extLst>
              </p:cNvPr>
              <p:cNvSpPr/>
              <p:nvPr/>
            </p:nvSpPr>
            <p:spPr>
              <a:xfrm>
                <a:off x="7986383" y="354436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de-DE" dirty="0">
                  <a:solidFill>
                    <a:schemeClr val="bg1"/>
                  </a:solidFill>
                </a:endParaRPr>
              </a:p>
            </p:txBody>
          </p:sp>
          <p:sp>
            <p:nvSpPr>
              <p:cNvPr id="46" name="Freeform 45">
                <a:extLst>
                  <a:ext uri="{FF2B5EF4-FFF2-40B4-BE49-F238E27FC236}">
                    <a16:creationId xmlns:a16="http://schemas.microsoft.com/office/drawing/2014/main" id="{62F1DCD9-8052-8F80-F0EC-26E00110E531}"/>
                  </a:ext>
                </a:extLst>
              </p:cNvPr>
              <p:cNvSpPr/>
              <p:nvPr/>
            </p:nvSpPr>
            <p:spPr>
              <a:xfrm>
                <a:off x="7966009" y="3320252"/>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de-DE" dirty="0">
                  <a:solidFill>
                    <a:schemeClr val="bg1"/>
                  </a:solidFill>
                </a:endParaRPr>
              </a:p>
            </p:txBody>
          </p:sp>
          <p:sp>
            <p:nvSpPr>
              <p:cNvPr id="47" name="Freeform 46">
                <a:extLst>
                  <a:ext uri="{FF2B5EF4-FFF2-40B4-BE49-F238E27FC236}">
                    <a16:creationId xmlns:a16="http://schemas.microsoft.com/office/drawing/2014/main" id="{43DD6A70-95C2-7EF3-4800-8F6B862E4A37}"/>
                  </a:ext>
                </a:extLst>
              </p:cNvPr>
              <p:cNvSpPr/>
              <p:nvPr/>
            </p:nvSpPr>
            <p:spPr>
              <a:xfrm>
                <a:off x="7966009" y="3401746"/>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de-DE" dirty="0">
                  <a:solidFill>
                    <a:schemeClr val="bg1"/>
                  </a:solidFill>
                </a:endParaRPr>
              </a:p>
            </p:txBody>
          </p:sp>
          <p:sp>
            <p:nvSpPr>
              <p:cNvPr id="48" name="Freeform 47">
                <a:extLst>
                  <a:ext uri="{FF2B5EF4-FFF2-40B4-BE49-F238E27FC236}">
                    <a16:creationId xmlns:a16="http://schemas.microsoft.com/office/drawing/2014/main" id="{AFAB0A07-59D4-2E40-186B-04C9C7E29A0B}"/>
                  </a:ext>
                </a:extLst>
              </p:cNvPr>
              <p:cNvSpPr/>
              <p:nvPr/>
            </p:nvSpPr>
            <p:spPr>
              <a:xfrm>
                <a:off x="7945636" y="348324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de-DE" dirty="0">
                  <a:solidFill>
                    <a:schemeClr val="bg1"/>
                  </a:solidFill>
                </a:endParaRPr>
              </a:p>
            </p:txBody>
          </p:sp>
          <p:sp>
            <p:nvSpPr>
              <p:cNvPr id="49" name="Freeform 48">
                <a:extLst>
                  <a:ext uri="{FF2B5EF4-FFF2-40B4-BE49-F238E27FC236}">
                    <a16:creationId xmlns:a16="http://schemas.microsoft.com/office/drawing/2014/main" id="{7F3ED3F1-08D6-C833-A002-F144C6ECE755}"/>
                  </a:ext>
                </a:extLst>
              </p:cNvPr>
              <p:cNvSpPr/>
              <p:nvPr/>
            </p:nvSpPr>
            <p:spPr>
              <a:xfrm>
                <a:off x="7904889" y="336099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de-DE" dirty="0">
                  <a:solidFill>
                    <a:schemeClr val="bg1"/>
                  </a:solidFill>
                </a:endParaRPr>
              </a:p>
            </p:txBody>
          </p:sp>
          <p:sp>
            <p:nvSpPr>
              <p:cNvPr id="50" name="Freeform 49">
                <a:extLst>
                  <a:ext uri="{FF2B5EF4-FFF2-40B4-BE49-F238E27FC236}">
                    <a16:creationId xmlns:a16="http://schemas.microsoft.com/office/drawing/2014/main" id="{EDE4D64F-FAA9-AF17-0EDC-18185AC957D2}"/>
                  </a:ext>
                </a:extLst>
              </p:cNvPr>
              <p:cNvSpPr/>
              <p:nvPr/>
            </p:nvSpPr>
            <p:spPr>
              <a:xfrm>
                <a:off x="7884516" y="329987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de-DE" dirty="0">
                  <a:solidFill>
                    <a:schemeClr val="bg1"/>
                  </a:solidFill>
                </a:endParaRPr>
              </a:p>
            </p:txBody>
          </p:sp>
          <p:sp>
            <p:nvSpPr>
              <p:cNvPr id="51" name="Freeform 50">
                <a:extLst>
                  <a:ext uri="{FF2B5EF4-FFF2-40B4-BE49-F238E27FC236}">
                    <a16:creationId xmlns:a16="http://schemas.microsoft.com/office/drawing/2014/main" id="{E6CA2581-65A8-4544-0AA3-7D9B2611B212}"/>
                  </a:ext>
                </a:extLst>
              </p:cNvPr>
              <p:cNvSpPr/>
              <p:nvPr/>
            </p:nvSpPr>
            <p:spPr>
              <a:xfrm>
                <a:off x="7884516" y="342212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de-DE" dirty="0">
                  <a:solidFill>
                    <a:schemeClr val="bg1"/>
                  </a:solidFill>
                </a:endParaRPr>
              </a:p>
            </p:txBody>
          </p:sp>
        </p:grpSp>
        <p:grpSp>
          <p:nvGrpSpPr>
            <p:cNvPr id="27" name="Graphic 2">
              <a:extLst>
                <a:ext uri="{FF2B5EF4-FFF2-40B4-BE49-F238E27FC236}">
                  <a16:creationId xmlns:a16="http://schemas.microsoft.com/office/drawing/2014/main" id="{875E353C-9373-8C57-AF96-F33F82D3D0F4}"/>
                </a:ext>
              </a:extLst>
            </p:cNvPr>
            <p:cNvGrpSpPr/>
            <p:nvPr/>
          </p:nvGrpSpPr>
          <p:grpSpPr>
            <a:xfrm>
              <a:off x="7216180" y="2896437"/>
              <a:ext cx="1173608" cy="1132811"/>
              <a:chOff x="7216180" y="2896437"/>
              <a:chExt cx="1173608" cy="1132811"/>
            </a:xfrm>
            <a:grpFill/>
          </p:grpSpPr>
          <p:sp>
            <p:nvSpPr>
              <p:cNvPr id="28" name="Freeform 27">
                <a:extLst>
                  <a:ext uri="{FF2B5EF4-FFF2-40B4-BE49-F238E27FC236}">
                    <a16:creationId xmlns:a16="http://schemas.microsoft.com/office/drawing/2014/main" id="{99FCFFB9-9665-F4F3-5AD8-EDB43343F6F3}"/>
                  </a:ext>
                </a:extLst>
              </p:cNvPr>
              <p:cNvSpPr/>
              <p:nvPr/>
            </p:nvSpPr>
            <p:spPr>
              <a:xfrm>
                <a:off x="8071951" y="3507734"/>
                <a:ext cx="113751" cy="195879"/>
              </a:xfrm>
              <a:custGeom>
                <a:avLst/>
                <a:gdLst>
                  <a:gd name="connsiteX0" fmla="*/ 57046 w 113751"/>
                  <a:gd name="connsiteY0" fmla="*/ 195540 h 195879"/>
                  <a:gd name="connsiteX1" fmla="*/ 46859 w 113751"/>
                  <a:gd name="connsiteY1" fmla="*/ 192144 h 195879"/>
                  <a:gd name="connsiteX2" fmla="*/ 43124 w 113751"/>
                  <a:gd name="connsiteY2" fmla="*/ 189428 h 195879"/>
                  <a:gd name="connsiteX3" fmla="*/ 0 w 113751"/>
                  <a:gd name="connsiteY3" fmla="*/ 117102 h 195879"/>
                  <a:gd name="connsiteX4" fmla="*/ 11545 w 113751"/>
                  <a:gd name="connsiteY4" fmla="*/ 60735 h 195879"/>
                  <a:gd name="connsiteX5" fmla="*/ 19355 w 113751"/>
                  <a:gd name="connsiteY5" fmla="*/ 18970 h 195879"/>
                  <a:gd name="connsiteX6" fmla="*/ 25467 w 113751"/>
                  <a:gd name="connsiteY6" fmla="*/ 3350 h 195879"/>
                  <a:gd name="connsiteX7" fmla="*/ 42106 w 113751"/>
                  <a:gd name="connsiteY7" fmla="*/ 1652 h 195879"/>
                  <a:gd name="connsiteX8" fmla="*/ 113752 w 113751"/>
                  <a:gd name="connsiteY8" fmla="*/ 117441 h 195879"/>
                  <a:gd name="connsiteX9" fmla="*/ 64177 w 113751"/>
                  <a:gd name="connsiteY9" fmla="*/ 193842 h 195879"/>
                  <a:gd name="connsiteX10" fmla="*/ 56706 w 113751"/>
                  <a:gd name="connsiteY10" fmla="*/ 195879 h 195879"/>
                  <a:gd name="connsiteX11" fmla="*/ 49915 w 113751"/>
                  <a:gd name="connsiteY11" fmla="*/ 45795 h 195879"/>
                  <a:gd name="connsiteX12" fmla="*/ 42785 w 113751"/>
                  <a:gd name="connsiteY12" fmla="*/ 70583 h 195879"/>
                  <a:gd name="connsiteX13" fmla="*/ 32937 w 113751"/>
                  <a:gd name="connsiteY13" fmla="*/ 116762 h 195879"/>
                  <a:gd name="connsiteX14" fmla="*/ 57725 w 113751"/>
                  <a:gd name="connsiteY14" fmla="*/ 159207 h 195879"/>
                  <a:gd name="connsiteX15" fmla="*/ 81834 w 113751"/>
                  <a:gd name="connsiteY15" fmla="*/ 116762 h 195879"/>
                  <a:gd name="connsiteX16" fmla="*/ 50255 w 113751"/>
                  <a:gd name="connsiteY16" fmla="*/ 45455 h 1958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13751" h="195879">
                    <a:moveTo>
                      <a:pt x="57046" y="195540"/>
                    </a:moveTo>
                    <a:cubicBezTo>
                      <a:pt x="53310" y="195540"/>
                      <a:pt x="49915" y="194521"/>
                      <a:pt x="46859" y="192144"/>
                    </a:cubicBezTo>
                    <a:cubicBezTo>
                      <a:pt x="45840" y="191465"/>
                      <a:pt x="44482" y="190446"/>
                      <a:pt x="43124" y="189428"/>
                    </a:cubicBezTo>
                    <a:cubicBezTo>
                      <a:pt x="30221" y="180260"/>
                      <a:pt x="0" y="158868"/>
                      <a:pt x="0" y="117102"/>
                    </a:cubicBezTo>
                    <a:cubicBezTo>
                      <a:pt x="0" y="75336"/>
                      <a:pt x="6112" y="77374"/>
                      <a:pt x="11545" y="60735"/>
                    </a:cubicBezTo>
                    <a:cubicBezTo>
                      <a:pt x="16639" y="44437"/>
                      <a:pt x="21392" y="30515"/>
                      <a:pt x="19355" y="18970"/>
                    </a:cubicBezTo>
                    <a:cubicBezTo>
                      <a:pt x="18337" y="12858"/>
                      <a:pt x="20713" y="7085"/>
                      <a:pt x="25467" y="3350"/>
                    </a:cubicBezTo>
                    <a:cubicBezTo>
                      <a:pt x="30221" y="-385"/>
                      <a:pt x="36672" y="-1064"/>
                      <a:pt x="42106" y="1652"/>
                    </a:cubicBezTo>
                    <a:cubicBezTo>
                      <a:pt x="45161" y="3010"/>
                      <a:pt x="113752" y="35948"/>
                      <a:pt x="113752" y="117441"/>
                    </a:cubicBezTo>
                    <a:cubicBezTo>
                      <a:pt x="113752" y="198935"/>
                      <a:pt x="66214" y="192823"/>
                      <a:pt x="64177" y="193842"/>
                    </a:cubicBezTo>
                    <a:cubicBezTo>
                      <a:pt x="61799" y="195200"/>
                      <a:pt x="59084" y="195879"/>
                      <a:pt x="56706" y="195879"/>
                    </a:cubicBezTo>
                    <a:close/>
                    <a:moveTo>
                      <a:pt x="49915" y="45795"/>
                    </a:moveTo>
                    <a:cubicBezTo>
                      <a:pt x="47878" y="54284"/>
                      <a:pt x="45161" y="62433"/>
                      <a:pt x="42785" y="70583"/>
                    </a:cubicBezTo>
                    <a:cubicBezTo>
                      <a:pt x="38030" y="85523"/>
                      <a:pt x="32937" y="101143"/>
                      <a:pt x="32937" y="116762"/>
                    </a:cubicBezTo>
                    <a:cubicBezTo>
                      <a:pt x="32937" y="132382"/>
                      <a:pt x="44482" y="149360"/>
                      <a:pt x="57725" y="159207"/>
                    </a:cubicBezTo>
                    <a:cubicBezTo>
                      <a:pt x="67233" y="151737"/>
                      <a:pt x="81834" y="137136"/>
                      <a:pt x="81834" y="116762"/>
                    </a:cubicBezTo>
                    <a:cubicBezTo>
                      <a:pt x="81834" y="82128"/>
                      <a:pt x="64856" y="59037"/>
                      <a:pt x="50255" y="45455"/>
                    </a:cubicBezTo>
                    <a:close/>
                  </a:path>
                </a:pathLst>
              </a:custGeom>
              <a:grpFill/>
              <a:ln w="3393" cap="flat">
                <a:noFill/>
                <a:prstDash val="solid"/>
                <a:miter/>
              </a:ln>
            </p:spPr>
            <p:txBody>
              <a:bodyPr rtlCol="0" anchor="ctr"/>
              <a:lstStyle/>
              <a:p>
                <a:endParaRPr lang="de-DE" dirty="0">
                  <a:solidFill>
                    <a:schemeClr val="bg1"/>
                  </a:solidFill>
                </a:endParaRPr>
              </a:p>
            </p:txBody>
          </p:sp>
          <p:sp>
            <p:nvSpPr>
              <p:cNvPr id="29" name="Freeform 28">
                <a:extLst>
                  <a:ext uri="{FF2B5EF4-FFF2-40B4-BE49-F238E27FC236}">
                    <a16:creationId xmlns:a16="http://schemas.microsoft.com/office/drawing/2014/main" id="{877EDFD9-FA56-DF79-267A-D7C98AFE880E}"/>
                  </a:ext>
                </a:extLst>
              </p:cNvPr>
              <p:cNvSpPr/>
              <p:nvPr/>
            </p:nvSpPr>
            <p:spPr>
              <a:xfrm>
                <a:off x="7990457" y="3680307"/>
                <a:ext cx="154782" cy="145546"/>
              </a:xfrm>
              <a:custGeom>
                <a:avLst/>
                <a:gdLst>
                  <a:gd name="connsiteX0" fmla="*/ 82853 w 154782"/>
                  <a:gd name="connsiteY0" fmla="*/ 145207 h 145546"/>
                  <a:gd name="connsiteX1" fmla="*/ 31919 w 154782"/>
                  <a:gd name="connsiteY1" fmla="*/ 131964 h 145546"/>
                  <a:gd name="connsiteX2" fmla="*/ 0 w 154782"/>
                  <a:gd name="connsiteY2" fmla="*/ 27041 h 145546"/>
                  <a:gd name="connsiteX3" fmla="*/ 10187 w 154782"/>
                  <a:gd name="connsiteY3" fmla="*/ 11761 h 145546"/>
                  <a:gd name="connsiteX4" fmla="*/ 28183 w 154782"/>
                  <a:gd name="connsiteY4" fmla="*/ 15835 h 145546"/>
                  <a:gd name="connsiteX5" fmla="*/ 64516 w 154782"/>
                  <a:gd name="connsiteY5" fmla="*/ 35869 h 145546"/>
                  <a:gd name="connsiteX6" fmla="*/ 153820 w 154782"/>
                  <a:gd name="connsiteY6" fmla="*/ 117024 h 145546"/>
                  <a:gd name="connsiteX7" fmla="*/ 152801 w 154782"/>
                  <a:gd name="connsiteY7" fmla="*/ 130606 h 145546"/>
                  <a:gd name="connsiteX8" fmla="*/ 141935 w 154782"/>
                  <a:gd name="connsiteY8" fmla="*/ 138755 h 145546"/>
                  <a:gd name="connsiteX9" fmla="*/ 82853 w 154782"/>
                  <a:gd name="connsiteY9" fmla="*/ 145547 h 145546"/>
                  <a:gd name="connsiteX10" fmla="*/ 34296 w 154782"/>
                  <a:gd name="connsiteY10" fmla="*/ 58280 h 145546"/>
                  <a:gd name="connsiteX11" fmla="*/ 53990 w 154782"/>
                  <a:gd name="connsiteY11" fmla="*/ 107856 h 145546"/>
                  <a:gd name="connsiteX12" fmla="*/ 114771 w 154782"/>
                  <a:gd name="connsiteY12" fmla="*/ 110232 h 145546"/>
                  <a:gd name="connsiteX13" fmla="*/ 52292 w 154782"/>
                  <a:gd name="connsiteY13" fmla="*/ 66090 h 145546"/>
                  <a:gd name="connsiteX14" fmla="*/ 34296 w 154782"/>
                  <a:gd name="connsiteY14" fmla="*/ 58620 h 1455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54782" h="145546">
                    <a:moveTo>
                      <a:pt x="82853" y="145207"/>
                    </a:moveTo>
                    <a:cubicBezTo>
                      <a:pt x="62818" y="145207"/>
                      <a:pt x="43124" y="142151"/>
                      <a:pt x="31919" y="131964"/>
                    </a:cubicBezTo>
                    <a:cubicBezTo>
                      <a:pt x="10187" y="112270"/>
                      <a:pt x="0" y="78993"/>
                      <a:pt x="0" y="27041"/>
                    </a:cubicBezTo>
                    <a:cubicBezTo>
                      <a:pt x="0" y="-24912"/>
                      <a:pt x="4075" y="14477"/>
                      <a:pt x="10187" y="11761"/>
                    </a:cubicBezTo>
                    <a:cubicBezTo>
                      <a:pt x="16299" y="9384"/>
                      <a:pt x="23430" y="10742"/>
                      <a:pt x="28183" y="15835"/>
                    </a:cubicBezTo>
                    <a:cubicBezTo>
                      <a:pt x="35993" y="23985"/>
                      <a:pt x="49236" y="29418"/>
                      <a:pt x="64516" y="35869"/>
                    </a:cubicBezTo>
                    <a:cubicBezTo>
                      <a:pt x="96095" y="48773"/>
                      <a:pt x="135144" y="64732"/>
                      <a:pt x="153820" y="117024"/>
                    </a:cubicBezTo>
                    <a:cubicBezTo>
                      <a:pt x="155518" y="121438"/>
                      <a:pt x="154839" y="126531"/>
                      <a:pt x="152801" y="130606"/>
                    </a:cubicBezTo>
                    <a:cubicBezTo>
                      <a:pt x="150424" y="134680"/>
                      <a:pt x="146689" y="137737"/>
                      <a:pt x="141935" y="138755"/>
                    </a:cubicBezTo>
                    <a:cubicBezTo>
                      <a:pt x="131409" y="141132"/>
                      <a:pt x="106961" y="145547"/>
                      <a:pt x="82853" y="145547"/>
                    </a:cubicBezTo>
                    <a:close/>
                    <a:moveTo>
                      <a:pt x="34296" y="58280"/>
                    </a:moveTo>
                    <a:cubicBezTo>
                      <a:pt x="37351" y="82049"/>
                      <a:pt x="43803" y="98687"/>
                      <a:pt x="53990" y="107856"/>
                    </a:cubicBezTo>
                    <a:cubicBezTo>
                      <a:pt x="60441" y="113628"/>
                      <a:pt x="87946" y="113628"/>
                      <a:pt x="114771" y="110232"/>
                    </a:cubicBezTo>
                    <a:cubicBezTo>
                      <a:pt x="99491" y="85445"/>
                      <a:pt x="76401" y="75937"/>
                      <a:pt x="52292" y="66090"/>
                    </a:cubicBezTo>
                    <a:cubicBezTo>
                      <a:pt x="46180" y="63713"/>
                      <a:pt x="40068" y="60997"/>
                      <a:pt x="34296" y="58620"/>
                    </a:cubicBezTo>
                    <a:close/>
                  </a:path>
                </a:pathLst>
              </a:custGeom>
              <a:grpFill/>
              <a:ln w="3393" cap="flat">
                <a:noFill/>
                <a:prstDash val="solid"/>
                <a:miter/>
              </a:ln>
            </p:spPr>
            <p:txBody>
              <a:bodyPr rtlCol="0" anchor="ctr"/>
              <a:lstStyle/>
              <a:p>
                <a:endParaRPr lang="de-DE" dirty="0">
                  <a:solidFill>
                    <a:schemeClr val="bg1"/>
                  </a:solidFill>
                </a:endParaRPr>
              </a:p>
            </p:txBody>
          </p:sp>
          <p:sp>
            <p:nvSpPr>
              <p:cNvPr id="30" name="Freeform 29">
                <a:extLst>
                  <a:ext uri="{FF2B5EF4-FFF2-40B4-BE49-F238E27FC236}">
                    <a16:creationId xmlns:a16="http://schemas.microsoft.com/office/drawing/2014/main" id="{50A48511-1585-9E75-CEAA-13DEC9D2C144}"/>
                  </a:ext>
                </a:extLst>
              </p:cNvPr>
              <p:cNvSpPr/>
              <p:nvPr/>
            </p:nvSpPr>
            <p:spPr>
              <a:xfrm>
                <a:off x="8112656" y="3691513"/>
                <a:ext cx="175076" cy="134340"/>
              </a:xfrm>
              <a:custGeom>
                <a:avLst/>
                <a:gdLst>
                  <a:gd name="connsiteX0" fmla="*/ 64558 w 175076"/>
                  <a:gd name="connsiteY0" fmla="*/ 134001 h 134340"/>
                  <a:gd name="connsiteX1" fmla="*/ 10908 w 175076"/>
                  <a:gd name="connsiteY1" fmla="*/ 124833 h 134340"/>
                  <a:gd name="connsiteX2" fmla="*/ 1061 w 175076"/>
                  <a:gd name="connsiteY2" fmla="*/ 115325 h 134340"/>
                  <a:gd name="connsiteX3" fmla="*/ 2080 w 175076"/>
                  <a:gd name="connsiteY3" fmla="*/ 101403 h 134340"/>
                  <a:gd name="connsiteX4" fmla="*/ 149109 w 175076"/>
                  <a:gd name="connsiteY4" fmla="*/ 1234 h 134340"/>
                  <a:gd name="connsiteX5" fmla="*/ 152504 w 175076"/>
                  <a:gd name="connsiteY5" fmla="*/ 1234 h 134340"/>
                  <a:gd name="connsiteX6" fmla="*/ 166087 w 175076"/>
                  <a:gd name="connsiteY6" fmla="*/ 1573 h 134340"/>
                  <a:gd name="connsiteX7" fmla="*/ 173557 w 175076"/>
                  <a:gd name="connsiteY7" fmla="*/ 22965 h 134340"/>
                  <a:gd name="connsiteX8" fmla="*/ 167105 w 175076"/>
                  <a:gd name="connsiteY8" fmla="*/ 46395 h 134340"/>
                  <a:gd name="connsiteX9" fmla="*/ 137563 w 175076"/>
                  <a:gd name="connsiteY9" fmla="*/ 108534 h 134340"/>
                  <a:gd name="connsiteX10" fmla="*/ 86629 w 175076"/>
                  <a:gd name="connsiteY10" fmla="*/ 132643 h 134340"/>
                  <a:gd name="connsiteX11" fmla="*/ 64219 w 175076"/>
                  <a:gd name="connsiteY11" fmla="*/ 134341 h 134340"/>
                  <a:gd name="connsiteX12" fmla="*/ 41808 w 175076"/>
                  <a:gd name="connsiteY12" fmla="*/ 99366 h 134340"/>
                  <a:gd name="connsiteX13" fmla="*/ 112436 w 175076"/>
                  <a:gd name="connsiteY13" fmla="*/ 87481 h 134340"/>
                  <a:gd name="connsiteX14" fmla="*/ 135186 w 175076"/>
                  <a:gd name="connsiteY14" fmla="*/ 40623 h 134340"/>
                  <a:gd name="connsiteX15" fmla="*/ 136205 w 175076"/>
                  <a:gd name="connsiteY15" fmla="*/ 35189 h 134340"/>
                  <a:gd name="connsiteX16" fmla="*/ 41808 w 175076"/>
                  <a:gd name="connsiteY16" fmla="*/ 99366 h 134340"/>
                  <a:gd name="connsiteX17" fmla="*/ 144694 w 175076"/>
                  <a:gd name="connsiteY17" fmla="*/ 7685 h 134340"/>
                  <a:gd name="connsiteX18" fmla="*/ 144694 w 175076"/>
                  <a:gd name="connsiteY18" fmla="*/ 7685 h 134340"/>
                  <a:gd name="connsiteX19" fmla="*/ 144694 w 175076"/>
                  <a:gd name="connsiteY19" fmla="*/ 7685 h 1343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75076" h="134340">
                    <a:moveTo>
                      <a:pt x="64558" y="134001"/>
                    </a:moveTo>
                    <a:cubicBezTo>
                      <a:pt x="49618" y="134001"/>
                      <a:pt x="31281" y="131624"/>
                      <a:pt x="10908" y="124833"/>
                    </a:cubicBezTo>
                    <a:cubicBezTo>
                      <a:pt x="6494" y="123135"/>
                      <a:pt x="2759" y="119739"/>
                      <a:pt x="1061" y="115325"/>
                    </a:cubicBezTo>
                    <a:cubicBezTo>
                      <a:pt x="-637" y="110911"/>
                      <a:pt x="-297" y="105818"/>
                      <a:pt x="2080" y="101403"/>
                    </a:cubicBezTo>
                    <a:cubicBezTo>
                      <a:pt x="55050" y="8025"/>
                      <a:pt x="126018" y="2932"/>
                      <a:pt x="149109" y="1234"/>
                    </a:cubicBezTo>
                    <a:cubicBezTo>
                      <a:pt x="150127" y="1234"/>
                      <a:pt x="151485" y="1234"/>
                      <a:pt x="152504" y="1234"/>
                    </a:cubicBezTo>
                    <a:cubicBezTo>
                      <a:pt x="156918" y="-464"/>
                      <a:pt x="161672" y="-464"/>
                      <a:pt x="166087" y="1573"/>
                    </a:cubicBezTo>
                    <a:cubicBezTo>
                      <a:pt x="173896" y="5648"/>
                      <a:pt x="177291" y="14816"/>
                      <a:pt x="173557" y="22965"/>
                    </a:cubicBezTo>
                    <a:cubicBezTo>
                      <a:pt x="169482" y="31794"/>
                      <a:pt x="168463" y="38585"/>
                      <a:pt x="167105" y="46395"/>
                    </a:cubicBezTo>
                    <a:cubicBezTo>
                      <a:pt x="164728" y="61675"/>
                      <a:pt x="161672" y="78992"/>
                      <a:pt x="137563" y="108534"/>
                    </a:cubicBezTo>
                    <a:cubicBezTo>
                      <a:pt x="128055" y="120419"/>
                      <a:pt x="109380" y="129247"/>
                      <a:pt x="86629" y="132643"/>
                    </a:cubicBezTo>
                    <a:cubicBezTo>
                      <a:pt x="80517" y="133661"/>
                      <a:pt x="73047" y="134341"/>
                      <a:pt x="64219" y="134341"/>
                    </a:cubicBezTo>
                    <a:close/>
                    <a:moveTo>
                      <a:pt x="41808" y="99366"/>
                    </a:moveTo>
                    <a:cubicBezTo>
                      <a:pt x="76783" y="105818"/>
                      <a:pt x="105305" y="96310"/>
                      <a:pt x="112436" y="87481"/>
                    </a:cubicBezTo>
                    <a:cubicBezTo>
                      <a:pt x="131112" y="64731"/>
                      <a:pt x="133149" y="54205"/>
                      <a:pt x="135186" y="40623"/>
                    </a:cubicBezTo>
                    <a:cubicBezTo>
                      <a:pt x="135186" y="38925"/>
                      <a:pt x="135865" y="37227"/>
                      <a:pt x="136205" y="35189"/>
                    </a:cubicBezTo>
                    <a:cubicBezTo>
                      <a:pt x="112436" y="38925"/>
                      <a:pt x="75424" y="51149"/>
                      <a:pt x="41808" y="99366"/>
                    </a:cubicBezTo>
                    <a:close/>
                    <a:moveTo>
                      <a:pt x="144694" y="7685"/>
                    </a:moveTo>
                    <a:cubicBezTo>
                      <a:pt x="144694" y="7685"/>
                      <a:pt x="144694" y="7685"/>
                      <a:pt x="144694" y="7685"/>
                    </a:cubicBezTo>
                    <a:cubicBezTo>
                      <a:pt x="144694" y="7685"/>
                      <a:pt x="144694" y="7685"/>
                      <a:pt x="144694" y="7685"/>
                    </a:cubicBezTo>
                    <a:close/>
                  </a:path>
                </a:pathLst>
              </a:custGeom>
              <a:grpFill/>
              <a:ln w="3393" cap="flat">
                <a:noFill/>
                <a:prstDash val="solid"/>
                <a:miter/>
              </a:ln>
            </p:spPr>
            <p:txBody>
              <a:bodyPr rtlCol="0" anchor="ctr"/>
              <a:lstStyle/>
              <a:p>
                <a:endParaRPr lang="de-DE" dirty="0">
                  <a:solidFill>
                    <a:schemeClr val="bg1"/>
                  </a:solidFill>
                </a:endParaRPr>
              </a:p>
            </p:txBody>
          </p:sp>
          <p:sp>
            <p:nvSpPr>
              <p:cNvPr id="31" name="Freeform 30">
                <a:extLst>
                  <a:ext uri="{FF2B5EF4-FFF2-40B4-BE49-F238E27FC236}">
                    <a16:creationId xmlns:a16="http://schemas.microsoft.com/office/drawing/2014/main" id="{7933EC7F-694A-8378-FAAA-829B007B281B}"/>
                  </a:ext>
                </a:extLst>
              </p:cNvPr>
              <p:cNvSpPr/>
              <p:nvPr/>
            </p:nvSpPr>
            <p:spPr>
              <a:xfrm>
                <a:off x="8112698" y="3670676"/>
                <a:ext cx="32597" cy="236332"/>
              </a:xfrm>
              <a:custGeom>
                <a:avLst/>
                <a:gdLst>
                  <a:gd name="connsiteX0" fmla="*/ 16299 w 32597"/>
                  <a:gd name="connsiteY0" fmla="*/ 236332 h 236332"/>
                  <a:gd name="connsiteX1" fmla="*/ 0 w 32597"/>
                  <a:gd name="connsiteY1" fmla="*/ 220033 h 236332"/>
                  <a:gd name="connsiteX2" fmla="*/ 0 w 32597"/>
                  <a:gd name="connsiteY2" fmla="*/ 16299 h 236332"/>
                  <a:gd name="connsiteX3" fmla="*/ 16299 w 32597"/>
                  <a:gd name="connsiteY3" fmla="*/ 0 h 236332"/>
                  <a:gd name="connsiteX4" fmla="*/ 32598 w 32597"/>
                  <a:gd name="connsiteY4" fmla="*/ 16299 h 236332"/>
                  <a:gd name="connsiteX5" fmla="*/ 32598 w 32597"/>
                  <a:gd name="connsiteY5" fmla="*/ 220033 h 236332"/>
                  <a:gd name="connsiteX6" fmla="*/ 16299 w 32597"/>
                  <a:gd name="connsiteY6" fmla="*/ 236332 h 236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97" h="236332">
                    <a:moveTo>
                      <a:pt x="16299" y="236332"/>
                    </a:moveTo>
                    <a:cubicBezTo>
                      <a:pt x="7131" y="236332"/>
                      <a:pt x="0" y="229201"/>
                      <a:pt x="0" y="220033"/>
                    </a:cubicBezTo>
                    <a:lnTo>
                      <a:pt x="0" y="16299"/>
                    </a:lnTo>
                    <a:cubicBezTo>
                      <a:pt x="0" y="7131"/>
                      <a:pt x="7131" y="0"/>
                      <a:pt x="16299" y="0"/>
                    </a:cubicBezTo>
                    <a:cubicBezTo>
                      <a:pt x="25467" y="0"/>
                      <a:pt x="32598" y="7131"/>
                      <a:pt x="32598" y="16299"/>
                    </a:cubicBezTo>
                    <a:lnTo>
                      <a:pt x="32598" y="220033"/>
                    </a:lnTo>
                    <a:cubicBezTo>
                      <a:pt x="32598" y="229201"/>
                      <a:pt x="25467" y="236332"/>
                      <a:pt x="16299" y="236332"/>
                    </a:cubicBezTo>
                    <a:close/>
                  </a:path>
                </a:pathLst>
              </a:custGeom>
              <a:grpFill/>
              <a:ln w="3393" cap="flat">
                <a:noFill/>
                <a:prstDash val="solid"/>
                <a:miter/>
              </a:ln>
            </p:spPr>
            <p:txBody>
              <a:bodyPr rtlCol="0" anchor="ctr"/>
              <a:lstStyle/>
              <a:p>
                <a:endParaRPr lang="de-DE" dirty="0">
                  <a:solidFill>
                    <a:schemeClr val="bg1"/>
                  </a:solidFill>
                </a:endParaRPr>
              </a:p>
            </p:txBody>
          </p:sp>
          <p:sp>
            <p:nvSpPr>
              <p:cNvPr id="32" name="Freeform 31">
                <a:extLst>
                  <a:ext uri="{FF2B5EF4-FFF2-40B4-BE49-F238E27FC236}">
                    <a16:creationId xmlns:a16="http://schemas.microsoft.com/office/drawing/2014/main" id="{EE56D3DE-0781-EF24-E83B-E950FD19B885}"/>
                  </a:ext>
                </a:extLst>
              </p:cNvPr>
              <p:cNvSpPr/>
              <p:nvPr/>
            </p:nvSpPr>
            <p:spPr>
              <a:xfrm>
                <a:off x="7827422" y="3874071"/>
                <a:ext cx="562367" cy="155178"/>
              </a:xfrm>
              <a:custGeom>
                <a:avLst/>
                <a:gdLst>
                  <a:gd name="connsiteX0" fmla="*/ 512441 w 562367"/>
                  <a:gd name="connsiteY0" fmla="*/ 155178 h 155178"/>
                  <a:gd name="connsiteX1" fmla="*/ 379674 w 562367"/>
                  <a:gd name="connsiteY1" fmla="*/ 142275 h 155178"/>
                  <a:gd name="connsiteX2" fmla="*/ 340625 w 562367"/>
                  <a:gd name="connsiteY2" fmla="*/ 137521 h 155178"/>
                  <a:gd name="connsiteX3" fmla="*/ 305990 w 562367"/>
                  <a:gd name="connsiteY3" fmla="*/ 144312 h 155178"/>
                  <a:gd name="connsiteX4" fmla="*/ 246906 w 562367"/>
                  <a:gd name="connsiteY4" fmla="*/ 153480 h 155178"/>
                  <a:gd name="connsiteX5" fmla="*/ 221779 w 562367"/>
                  <a:gd name="connsiteY5" fmla="*/ 149405 h 155178"/>
                  <a:gd name="connsiteX6" fmla="*/ 170846 w 562367"/>
                  <a:gd name="connsiteY6" fmla="*/ 147708 h 155178"/>
                  <a:gd name="connsiteX7" fmla="*/ 82900 w 562367"/>
                  <a:gd name="connsiteY7" fmla="*/ 149066 h 155178"/>
                  <a:gd name="connsiteX8" fmla="*/ 5141 w 562367"/>
                  <a:gd name="connsiteY8" fmla="*/ 130390 h 155178"/>
                  <a:gd name="connsiteX9" fmla="*/ 1067 w 562367"/>
                  <a:gd name="connsiteY9" fmla="*/ 111715 h 155178"/>
                  <a:gd name="connsiteX10" fmla="*/ 73053 w 562367"/>
                  <a:gd name="connsiteY10" fmla="*/ 62818 h 155178"/>
                  <a:gd name="connsiteX11" fmla="*/ 107008 w 562367"/>
                  <a:gd name="connsiteY11" fmla="*/ 50934 h 155178"/>
                  <a:gd name="connsiteX12" fmla="*/ 118214 w 562367"/>
                  <a:gd name="connsiteY12" fmla="*/ 44143 h 155178"/>
                  <a:gd name="connsiteX13" fmla="*/ 225175 w 562367"/>
                  <a:gd name="connsiteY13" fmla="*/ 19015 h 155178"/>
                  <a:gd name="connsiteX14" fmla="*/ 247925 w 562367"/>
                  <a:gd name="connsiteY14" fmla="*/ 12224 h 155178"/>
                  <a:gd name="connsiteX15" fmla="*/ 300896 w 562367"/>
                  <a:gd name="connsiteY15" fmla="*/ 0 h 155178"/>
                  <a:gd name="connsiteX16" fmla="*/ 301575 w 562367"/>
                  <a:gd name="connsiteY16" fmla="*/ 0 h 155178"/>
                  <a:gd name="connsiteX17" fmla="*/ 367449 w 562367"/>
                  <a:gd name="connsiteY17" fmla="*/ 10187 h 155178"/>
                  <a:gd name="connsiteX18" fmla="*/ 389860 w 562367"/>
                  <a:gd name="connsiteY18" fmla="*/ 14941 h 155178"/>
                  <a:gd name="connsiteX19" fmla="*/ 432645 w 562367"/>
                  <a:gd name="connsiteY19" fmla="*/ 40407 h 155178"/>
                  <a:gd name="connsiteX20" fmla="*/ 450641 w 562367"/>
                  <a:gd name="connsiteY20" fmla="*/ 53311 h 155178"/>
                  <a:gd name="connsiteX21" fmla="*/ 526023 w 562367"/>
                  <a:gd name="connsiteY21" fmla="*/ 83192 h 155178"/>
                  <a:gd name="connsiteX22" fmla="*/ 562356 w 562367"/>
                  <a:gd name="connsiteY22" fmla="*/ 131749 h 155178"/>
                  <a:gd name="connsiteX23" fmla="*/ 544359 w 562367"/>
                  <a:gd name="connsiteY23" fmla="*/ 152801 h 155178"/>
                  <a:gd name="connsiteX24" fmla="*/ 512441 w 562367"/>
                  <a:gd name="connsiteY24" fmla="*/ 154499 h 155178"/>
                  <a:gd name="connsiteX25" fmla="*/ 340625 w 562367"/>
                  <a:gd name="connsiteY25" fmla="*/ 104923 h 155178"/>
                  <a:gd name="connsiteX26" fmla="*/ 384427 w 562367"/>
                  <a:gd name="connsiteY26" fmla="*/ 110017 h 155178"/>
                  <a:gd name="connsiteX27" fmla="*/ 520250 w 562367"/>
                  <a:gd name="connsiteY27" fmla="*/ 122241 h 155178"/>
                  <a:gd name="connsiteX28" fmla="*/ 449623 w 562367"/>
                  <a:gd name="connsiteY28" fmla="*/ 86248 h 155178"/>
                  <a:gd name="connsiteX29" fmla="*/ 410913 w 562367"/>
                  <a:gd name="connsiteY29" fmla="*/ 64855 h 155178"/>
                  <a:gd name="connsiteX30" fmla="*/ 384088 w 562367"/>
                  <a:gd name="connsiteY30" fmla="*/ 47199 h 155178"/>
                  <a:gd name="connsiteX31" fmla="*/ 360319 w 562367"/>
                  <a:gd name="connsiteY31" fmla="*/ 42105 h 155178"/>
                  <a:gd name="connsiteX32" fmla="*/ 301575 w 562367"/>
                  <a:gd name="connsiteY32" fmla="*/ 32597 h 155178"/>
                  <a:gd name="connsiteX33" fmla="*/ 300896 w 562367"/>
                  <a:gd name="connsiteY33" fmla="*/ 32597 h 155178"/>
                  <a:gd name="connsiteX34" fmla="*/ 258452 w 562367"/>
                  <a:gd name="connsiteY34" fmla="*/ 42784 h 155178"/>
                  <a:gd name="connsiteX35" fmla="*/ 209895 w 562367"/>
                  <a:gd name="connsiteY35" fmla="*/ 47199 h 155178"/>
                  <a:gd name="connsiteX36" fmla="*/ 139266 w 562367"/>
                  <a:gd name="connsiteY36" fmla="*/ 68591 h 155178"/>
                  <a:gd name="connsiteX37" fmla="*/ 121610 w 562367"/>
                  <a:gd name="connsiteY37" fmla="*/ 79796 h 155178"/>
                  <a:gd name="connsiteX38" fmla="*/ 121610 w 562367"/>
                  <a:gd name="connsiteY38" fmla="*/ 79796 h 155178"/>
                  <a:gd name="connsiteX39" fmla="*/ 81882 w 562367"/>
                  <a:gd name="connsiteY39" fmla="*/ 93718 h 155178"/>
                  <a:gd name="connsiteX40" fmla="*/ 40456 w 562367"/>
                  <a:gd name="connsiteY40" fmla="*/ 110356 h 155178"/>
                  <a:gd name="connsiteX41" fmla="*/ 162357 w 562367"/>
                  <a:gd name="connsiteY41" fmla="*/ 115789 h 155178"/>
                  <a:gd name="connsiteX42" fmla="*/ 227552 w 562367"/>
                  <a:gd name="connsiteY42" fmla="*/ 116808 h 155178"/>
                  <a:gd name="connsiteX43" fmla="*/ 249623 w 562367"/>
                  <a:gd name="connsiteY43" fmla="*/ 120204 h 155178"/>
                  <a:gd name="connsiteX44" fmla="*/ 297501 w 562367"/>
                  <a:gd name="connsiteY44" fmla="*/ 112054 h 155178"/>
                  <a:gd name="connsiteX45" fmla="*/ 340285 w 562367"/>
                  <a:gd name="connsiteY45" fmla="*/ 103905 h 155178"/>
                  <a:gd name="connsiteX46" fmla="*/ 31967 w 562367"/>
                  <a:gd name="connsiteY46" fmla="*/ 122241 h 155178"/>
                  <a:gd name="connsiteX47" fmla="*/ 31967 w 562367"/>
                  <a:gd name="connsiteY47" fmla="*/ 122241 h 155178"/>
                  <a:gd name="connsiteX48" fmla="*/ 31967 w 562367"/>
                  <a:gd name="connsiteY48" fmla="*/ 122241 h 155178"/>
                  <a:gd name="connsiteX49" fmla="*/ 114479 w 562367"/>
                  <a:gd name="connsiteY49" fmla="*/ 65874 h 155178"/>
                  <a:gd name="connsiteX50" fmla="*/ 114479 w 562367"/>
                  <a:gd name="connsiteY50" fmla="*/ 65874 h 155178"/>
                  <a:gd name="connsiteX51" fmla="*/ 114479 w 562367"/>
                  <a:gd name="connsiteY51" fmla="*/ 65874 h 155178"/>
                  <a:gd name="connsiteX52" fmla="*/ 227212 w 562367"/>
                  <a:gd name="connsiteY52" fmla="*/ 20034 h 155178"/>
                  <a:gd name="connsiteX53" fmla="*/ 227212 w 562367"/>
                  <a:gd name="connsiteY53" fmla="*/ 20034 h 155178"/>
                  <a:gd name="connsiteX54" fmla="*/ 227212 w 562367"/>
                  <a:gd name="connsiteY54" fmla="*/ 20034 h 155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562367" h="155178">
                    <a:moveTo>
                      <a:pt x="512441" y="155178"/>
                    </a:moveTo>
                    <a:cubicBezTo>
                      <a:pt x="468299" y="155178"/>
                      <a:pt x="416346" y="147708"/>
                      <a:pt x="379674" y="142275"/>
                    </a:cubicBezTo>
                    <a:cubicBezTo>
                      <a:pt x="362356" y="139898"/>
                      <a:pt x="346058" y="137521"/>
                      <a:pt x="340625" y="137521"/>
                    </a:cubicBezTo>
                    <a:cubicBezTo>
                      <a:pt x="335191" y="137521"/>
                      <a:pt x="318893" y="140917"/>
                      <a:pt x="305990" y="144312"/>
                    </a:cubicBezTo>
                    <a:cubicBezTo>
                      <a:pt x="285616" y="149745"/>
                      <a:pt x="264903" y="155178"/>
                      <a:pt x="246906" y="153480"/>
                    </a:cubicBezTo>
                    <a:cubicBezTo>
                      <a:pt x="238078" y="152462"/>
                      <a:pt x="229928" y="151103"/>
                      <a:pt x="221779" y="149405"/>
                    </a:cubicBezTo>
                    <a:cubicBezTo>
                      <a:pt x="203782" y="146010"/>
                      <a:pt x="188502" y="142954"/>
                      <a:pt x="170846" y="147708"/>
                    </a:cubicBezTo>
                    <a:cubicBezTo>
                      <a:pt x="151830" y="152801"/>
                      <a:pt x="113121" y="151783"/>
                      <a:pt x="82900" y="149066"/>
                    </a:cubicBezTo>
                    <a:cubicBezTo>
                      <a:pt x="17366" y="143633"/>
                      <a:pt x="8537" y="133786"/>
                      <a:pt x="5141" y="130390"/>
                    </a:cubicBezTo>
                    <a:cubicBezTo>
                      <a:pt x="388" y="125297"/>
                      <a:pt x="-1310" y="118166"/>
                      <a:pt x="1067" y="111715"/>
                    </a:cubicBezTo>
                    <a:cubicBezTo>
                      <a:pt x="11593" y="80475"/>
                      <a:pt x="44190" y="71307"/>
                      <a:pt x="73053" y="62818"/>
                    </a:cubicBezTo>
                    <a:cubicBezTo>
                      <a:pt x="85616" y="59083"/>
                      <a:pt x="97501" y="55688"/>
                      <a:pt x="107008" y="50934"/>
                    </a:cubicBezTo>
                    <a:cubicBezTo>
                      <a:pt x="112102" y="48557"/>
                      <a:pt x="115497" y="46180"/>
                      <a:pt x="118214" y="44143"/>
                    </a:cubicBezTo>
                    <a:cubicBezTo>
                      <a:pt x="132815" y="31919"/>
                      <a:pt x="193257" y="1698"/>
                      <a:pt x="225175" y="19015"/>
                    </a:cubicBezTo>
                    <a:cubicBezTo>
                      <a:pt x="229589" y="18676"/>
                      <a:pt x="240115" y="14941"/>
                      <a:pt x="247925" y="12224"/>
                    </a:cubicBezTo>
                    <a:cubicBezTo>
                      <a:pt x="264564" y="6452"/>
                      <a:pt x="283240" y="0"/>
                      <a:pt x="300896" y="0"/>
                    </a:cubicBezTo>
                    <a:lnTo>
                      <a:pt x="301575" y="0"/>
                    </a:lnTo>
                    <a:cubicBezTo>
                      <a:pt x="323307" y="0"/>
                      <a:pt x="346737" y="5433"/>
                      <a:pt x="367449" y="10187"/>
                    </a:cubicBezTo>
                    <a:cubicBezTo>
                      <a:pt x="375599" y="11885"/>
                      <a:pt x="383409" y="13922"/>
                      <a:pt x="389860" y="14941"/>
                    </a:cubicBezTo>
                    <a:cubicBezTo>
                      <a:pt x="407857" y="18336"/>
                      <a:pt x="421439" y="30560"/>
                      <a:pt x="432645" y="40407"/>
                    </a:cubicBezTo>
                    <a:cubicBezTo>
                      <a:pt x="438417" y="45501"/>
                      <a:pt x="446906" y="53311"/>
                      <a:pt x="450641" y="53311"/>
                    </a:cubicBezTo>
                    <a:cubicBezTo>
                      <a:pt x="483579" y="54329"/>
                      <a:pt x="511761" y="72665"/>
                      <a:pt x="526023" y="83192"/>
                    </a:cubicBezTo>
                    <a:cubicBezTo>
                      <a:pt x="531796" y="87606"/>
                      <a:pt x="561677" y="111375"/>
                      <a:pt x="562356" y="131749"/>
                    </a:cubicBezTo>
                    <a:cubicBezTo>
                      <a:pt x="562695" y="142614"/>
                      <a:pt x="555225" y="151443"/>
                      <a:pt x="544359" y="152801"/>
                    </a:cubicBezTo>
                    <a:cubicBezTo>
                      <a:pt x="534512" y="153820"/>
                      <a:pt x="523646" y="154499"/>
                      <a:pt x="512441" y="154499"/>
                    </a:cubicBezTo>
                    <a:close/>
                    <a:moveTo>
                      <a:pt x="340625" y="104923"/>
                    </a:moveTo>
                    <a:cubicBezTo>
                      <a:pt x="348774" y="104923"/>
                      <a:pt x="363715" y="106961"/>
                      <a:pt x="384427" y="110017"/>
                    </a:cubicBezTo>
                    <a:cubicBezTo>
                      <a:pt x="422458" y="115450"/>
                      <a:pt x="477467" y="123260"/>
                      <a:pt x="520250" y="122241"/>
                    </a:cubicBezTo>
                    <a:cubicBezTo>
                      <a:pt x="505989" y="107640"/>
                      <a:pt x="478485" y="87267"/>
                      <a:pt x="449623" y="86248"/>
                    </a:cubicBezTo>
                    <a:cubicBezTo>
                      <a:pt x="434003" y="85908"/>
                      <a:pt x="422458" y="75042"/>
                      <a:pt x="410913" y="64855"/>
                    </a:cubicBezTo>
                    <a:cubicBezTo>
                      <a:pt x="402085" y="57046"/>
                      <a:pt x="392916" y="48896"/>
                      <a:pt x="384088" y="47199"/>
                    </a:cubicBezTo>
                    <a:cubicBezTo>
                      <a:pt x="376618" y="45840"/>
                      <a:pt x="368808" y="44143"/>
                      <a:pt x="360319" y="42105"/>
                    </a:cubicBezTo>
                    <a:cubicBezTo>
                      <a:pt x="341303" y="37691"/>
                      <a:pt x="319572" y="32937"/>
                      <a:pt x="301575" y="32597"/>
                    </a:cubicBezTo>
                    <a:lnTo>
                      <a:pt x="300896" y="32597"/>
                    </a:lnTo>
                    <a:cubicBezTo>
                      <a:pt x="288672" y="32597"/>
                      <a:pt x="272713" y="38031"/>
                      <a:pt x="258452" y="42784"/>
                    </a:cubicBezTo>
                    <a:cubicBezTo>
                      <a:pt x="238078" y="49915"/>
                      <a:pt x="222119" y="55348"/>
                      <a:pt x="209895" y="47199"/>
                    </a:cubicBezTo>
                    <a:cubicBezTo>
                      <a:pt x="199368" y="40407"/>
                      <a:pt x="153189" y="57385"/>
                      <a:pt x="139266" y="68591"/>
                    </a:cubicBezTo>
                    <a:cubicBezTo>
                      <a:pt x="134852" y="72665"/>
                      <a:pt x="129080" y="76061"/>
                      <a:pt x="121610" y="79796"/>
                    </a:cubicBezTo>
                    <a:cubicBezTo>
                      <a:pt x="121610" y="79796"/>
                      <a:pt x="121610" y="79796"/>
                      <a:pt x="121610" y="79796"/>
                    </a:cubicBezTo>
                    <a:cubicBezTo>
                      <a:pt x="109385" y="85908"/>
                      <a:pt x="95464" y="89983"/>
                      <a:pt x="81882" y="93718"/>
                    </a:cubicBezTo>
                    <a:cubicBezTo>
                      <a:pt x="65583" y="98472"/>
                      <a:pt x="50302" y="102886"/>
                      <a:pt x="40456" y="110356"/>
                    </a:cubicBezTo>
                    <a:cubicBezTo>
                      <a:pt x="70676" y="116469"/>
                      <a:pt x="139606" y="121901"/>
                      <a:pt x="162357" y="115789"/>
                    </a:cubicBezTo>
                    <a:cubicBezTo>
                      <a:pt x="187144" y="109338"/>
                      <a:pt x="208537" y="113412"/>
                      <a:pt x="227552" y="116808"/>
                    </a:cubicBezTo>
                    <a:cubicBezTo>
                      <a:pt x="235022" y="118166"/>
                      <a:pt x="242493" y="119525"/>
                      <a:pt x="249623" y="120204"/>
                    </a:cubicBezTo>
                    <a:cubicBezTo>
                      <a:pt x="261507" y="121222"/>
                      <a:pt x="280523" y="116469"/>
                      <a:pt x="297501" y="112054"/>
                    </a:cubicBezTo>
                    <a:cubicBezTo>
                      <a:pt x="313460" y="107980"/>
                      <a:pt x="328061" y="103905"/>
                      <a:pt x="340285" y="103905"/>
                    </a:cubicBezTo>
                    <a:close/>
                    <a:moveTo>
                      <a:pt x="31967" y="122241"/>
                    </a:moveTo>
                    <a:cubicBezTo>
                      <a:pt x="31967" y="122241"/>
                      <a:pt x="31967" y="122241"/>
                      <a:pt x="31967" y="122241"/>
                    </a:cubicBezTo>
                    <a:cubicBezTo>
                      <a:pt x="31967" y="122241"/>
                      <a:pt x="31967" y="122241"/>
                      <a:pt x="31967" y="122241"/>
                    </a:cubicBezTo>
                    <a:close/>
                    <a:moveTo>
                      <a:pt x="114479" y="65874"/>
                    </a:moveTo>
                    <a:lnTo>
                      <a:pt x="114479" y="65874"/>
                    </a:lnTo>
                    <a:lnTo>
                      <a:pt x="114479" y="65874"/>
                    </a:lnTo>
                    <a:close/>
                    <a:moveTo>
                      <a:pt x="227212" y="20034"/>
                    </a:moveTo>
                    <a:cubicBezTo>
                      <a:pt x="227212" y="20034"/>
                      <a:pt x="227212" y="20034"/>
                      <a:pt x="227212" y="20034"/>
                    </a:cubicBezTo>
                    <a:cubicBezTo>
                      <a:pt x="227212" y="20034"/>
                      <a:pt x="227212" y="20034"/>
                      <a:pt x="227212" y="20034"/>
                    </a:cubicBezTo>
                    <a:close/>
                  </a:path>
                </a:pathLst>
              </a:custGeom>
              <a:grpFill/>
              <a:ln w="3393" cap="flat">
                <a:noFill/>
                <a:prstDash val="solid"/>
                <a:miter/>
              </a:ln>
            </p:spPr>
            <p:txBody>
              <a:bodyPr rtlCol="0" anchor="ctr"/>
              <a:lstStyle/>
              <a:p>
                <a:endParaRPr lang="de-DE" dirty="0">
                  <a:solidFill>
                    <a:schemeClr val="bg1"/>
                  </a:solidFill>
                </a:endParaRPr>
              </a:p>
            </p:txBody>
          </p:sp>
          <p:sp>
            <p:nvSpPr>
              <p:cNvPr id="33" name="Freeform 32">
                <a:extLst>
                  <a:ext uri="{FF2B5EF4-FFF2-40B4-BE49-F238E27FC236}">
                    <a16:creationId xmlns:a16="http://schemas.microsoft.com/office/drawing/2014/main" id="{343A8865-1401-ABE6-B05A-2DEE2944811D}"/>
                  </a:ext>
                </a:extLst>
              </p:cNvPr>
              <p:cNvSpPr/>
              <p:nvPr/>
            </p:nvSpPr>
            <p:spPr>
              <a:xfrm>
                <a:off x="8151791" y="3935436"/>
                <a:ext cx="75094" cy="76155"/>
              </a:xfrm>
              <a:custGeom>
                <a:avLst/>
                <a:gdLst>
                  <a:gd name="connsiteX0" fmla="*/ 16256 w 75094"/>
                  <a:gd name="connsiteY0" fmla="*/ 76156 h 76155"/>
                  <a:gd name="connsiteX1" fmla="*/ 297 w 75094"/>
                  <a:gd name="connsiteY1" fmla="*/ 62913 h 76155"/>
                  <a:gd name="connsiteX2" fmla="*/ 12860 w 75094"/>
                  <a:gd name="connsiteY2" fmla="*/ 43898 h 76155"/>
                  <a:gd name="connsiteX3" fmla="*/ 45118 w 75094"/>
                  <a:gd name="connsiteY3" fmla="*/ 7226 h 76155"/>
                  <a:gd name="connsiteX4" fmla="*/ 67868 w 75094"/>
                  <a:gd name="connsiteY4" fmla="*/ 2811 h 76155"/>
                  <a:gd name="connsiteX5" fmla="*/ 72283 w 75094"/>
                  <a:gd name="connsiteY5" fmla="*/ 25562 h 76155"/>
                  <a:gd name="connsiteX6" fmla="*/ 19312 w 75094"/>
                  <a:gd name="connsiteY6" fmla="*/ 76156 h 76155"/>
                  <a:gd name="connsiteX7" fmla="*/ 16256 w 75094"/>
                  <a:gd name="connsiteY7" fmla="*/ 76156 h 76155"/>
                  <a:gd name="connsiteX8" fmla="*/ 13200 w 75094"/>
                  <a:gd name="connsiteY8" fmla="*/ 43898 h 76155"/>
                  <a:gd name="connsiteX9" fmla="*/ 13200 w 75094"/>
                  <a:gd name="connsiteY9" fmla="*/ 43898 h 76155"/>
                  <a:gd name="connsiteX10" fmla="*/ 13200 w 75094"/>
                  <a:gd name="connsiteY10" fmla="*/ 43898 h 761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5094" h="76155">
                    <a:moveTo>
                      <a:pt x="16256" y="76156"/>
                    </a:moveTo>
                    <a:cubicBezTo>
                      <a:pt x="8446" y="76156"/>
                      <a:pt x="1655" y="70723"/>
                      <a:pt x="297" y="62913"/>
                    </a:cubicBezTo>
                    <a:cubicBezTo>
                      <a:pt x="-1401" y="54085"/>
                      <a:pt x="4371" y="45935"/>
                      <a:pt x="12860" y="43898"/>
                    </a:cubicBezTo>
                    <a:cubicBezTo>
                      <a:pt x="18633" y="41521"/>
                      <a:pt x="33913" y="24204"/>
                      <a:pt x="45118" y="7226"/>
                    </a:cubicBezTo>
                    <a:cubicBezTo>
                      <a:pt x="50212" y="-245"/>
                      <a:pt x="60058" y="-2282"/>
                      <a:pt x="67868" y="2811"/>
                    </a:cubicBezTo>
                    <a:cubicBezTo>
                      <a:pt x="75339" y="7905"/>
                      <a:pt x="77376" y="17752"/>
                      <a:pt x="72283" y="25562"/>
                    </a:cubicBezTo>
                    <a:cubicBezTo>
                      <a:pt x="60738" y="42879"/>
                      <a:pt x="38667" y="72421"/>
                      <a:pt x="19312" y="76156"/>
                    </a:cubicBezTo>
                    <a:cubicBezTo>
                      <a:pt x="18294" y="76156"/>
                      <a:pt x="17275" y="76156"/>
                      <a:pt x="16256" y="76156"/>
                    </a:cubicBezTo>
                    <a:close/>
                    <a:moveTo>
                      <a:pt x="13200" y="43898"/>
                    </a:moveTo>
                    <a:cubicBezTo>
                      <a:pt x="13200" y="43898"/>
                      <a:pt x="13200" y="43898"/>
                      <a:pt x="13200" y="43898"/>
                    </a:cubicBezTo>
                    <a:cubicBezTo>
                      <a:pt x="13200" y="43898"/>
                      <a:pt x="13200" y="43898"/>
                      <a:pt x="13200" y="43898"/>
                    </a:cubicBezTo>
                    <a:close/>
                  </a:path>
                </a:pathLst>
              </a:custGeom>
              <a:grpFill/>
              <a:ln w="3393" cap="flat">
                <a:noFill/>
                <a:prstDash val="solid"/>
                <a:miter/>
              </a:ln>
            </p:spPr>
            <p:txBody>
              <a:bodyPr rtlCol="0" anchor="ctr"/>
              <a:lstStyle/>
              <a:p>
                <a:endParaRPr lang="de-DE" dirty="0">
                  <a:solidFill>
                    <a:schemeClr val="bg1"/>
                  </a:solidFill>
                </a:endParaRPr>
              </a:p>
            </p:txBody>
          </p:sp>
          <p:sp>
            <p:nvSpPr>
              <p:cNvPr id="34" name="Freeform 33">
                <a:extLst>
                  <a:ext uri="{FF2B5EF4-FFF2-40B4-BE49-F238E27FC236}">
                    <a16:creationId xmlns:a16="http://schemas.microsoft.com/office/drawing/2014/main" id="{2BC8CAFA-C252-D5AF-43CA-BB9C9E237CC0}"/>
                  </a:ext>
                </a:extLst>
              </p:cNvPr>
              <p:cNvSpPr/>
              <p:nvPr/>
            </p:nvSpPr>
            <p:spPr>
              <a:xfrm>
                <a:off x="7925698" y="3923403"/>
                <a:ext cx="77226" cy="44725"/>
              </a:xfrm>
              <a:custGeom>
                <a:avLst/>
                <a:gdLst>
                  <a:gd name="connsiteX0" fmla="*/ 60685 w 77226"/>
                  <a:gd name="connsiteY0" fmla="*/ 44726 h 44725"/>
                  <a:gd name="connsiteX1" fmla="*/ 56610 w 77226"/>
                  <a:gd name="connsiteY1" fmla="*/ 44047 h 44725"/>
                  <a:gd name="connsiteX2" fmla="*/ 12128 w 77226"/>
                  <a:gd name="connsiteY2" fmla="*/ 32162 h 44725"/>
                  <a:gd name="connsiteX3" fmla="*/ 583 w 77226"/>
                  <a:gd name="connsiteY3" fmla="*/ 12128 h 44725"/>
                  <a:gd name="connsiteX4" fmla="*/ 20617 w 77226"/>
                  <a:gd name="connsiteY4" fmla="*/ 583 h 44725"/>
                  <a:gd name="connsiteX5" fmla="*/ 65099 w 77226"/>
                  <a:gd name="connsiteY5" fmla="*/ 12468 h 44725"/>
                  <a:gd name="connsiteX6" fmla="*/ 76644 w 77226"/>
                  <a:gd name="connsiteY6" fmla="*/ 32501 h 44725"/>
                  <a:gd name="connsiteX7" fmla="*/ 61025 w 77226"/>
                  <a:gd name="connsiteY7" fmla="*/ 44726 h 44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7226" h="44725">
                    <a:moveTo>
                      <a:pt x="60685" y="44726"/>
                    </a:moveTo>
                    <a:cubicBezTo>
                      <a:pt x="59327" y="44726"/>
                      <a:pt x="57968" y="44726"/>
                      <a:pt x="56610" y="44047"/>
                    </a:cubicBezTo>
                    <a:lnTo>
                      <a:pt x="12128" y="32162"/>
                    </a:lnTo>
                    <a:cubicBezTo>
                      <a:pt x="3300" y="29785"/>
                      <a:pt x="-1794" y="20957"/>
                      <a:pt x="583" y="12128"/>
                    </a:cubicBezTo>
                    <a:cubicBezTo>
                      <a:pt x="2960" y="3300"/>
                      <a:pt x="11789" y="-1794"/>
                      <a:pt x="20617" y="583"/>
                    </a:cubicBezTo>
                    <a:lnTo>
                      <a:pt x="65099" y="12468"/>
                    </a:lnTo>
                    <a:cubicBezTo>
                      <a:pt x="73927" y="14845"/>
                      <a:pt x="79021" y="23673"/>
                      <a:pt x="76644" y="32501"/>
                    </a:cubicBezTo>
                    <a:cubicBezTo>
                      <a:pt x="74607" y="39972"/>
                      <a:pt x="68155" y="44726"/>
                      <a:pt x="61025" y="44726"/>
                    </a:cubicBezTo>
                    <a:close/>
                  </a:path>
                </a:pathLst>
              </a:custGeom>
              <a:grpFill/>
              <a:ln w="3393" cap="flat">
                <a:noFill/>
                <a:prstDash val="solid"/>
                <a:miter/>
              </a:ln>
            </p:spPr>
            <p:txBody>
              <a:bodyPr rtlCol="0" anchor="ctr"/>
              <a:lstStyle/>
              <a:p>
                <a:endParaRPr lang="de-DE" dirty="0">
                  <a:solidFill>
                    <a:schemeClr val="bg1"/>
                  </a:solidFill>
                </a:endParaRPr>
              </a:p>
            </p:txBody>
          </p:sp>
          <p:sp>
            <p:nvSpPr>
              <p:cNvPr id="35" name="Freeform 34">
                <a:extLst>
                  <a:ext uri="{FF2B5EF4-FFF2-40B4-BE49-F238E27FC236}">
                    <a16:creationId xmlns:a16="http://schemas.microsoft.com/office/drawing/2014/main" id="{DF57C048-8D54-CA13-F6E8-F25AED59AD70}"/>
                  </a:ext>
                </a:extLst>
              </p:cNvPr>
              <p:cNvSpPr/>
              <p:nvPr/>
            </p:nvSpPr>
            <p:spPr>
              <a:xfrm>
                <a:off x="7419915" y="2998266"/>
                <a:ext cx="277249" cy="277164"/>
              </a:xfrm>
              <a:custGeom>
                <a:avLst/>
                <a:gdLst>
                  <a:gd name="connsiteX0" fmla="*/ 199745 w 277249"/>
                  <a:gd name="connsiteY0" fmla="*/ 277164 h 277164"/>
                  <a:gd name="connsiteX1" fmla="*/ 188200 w 277249"/>
                  <a:gd name="connsiteY1" fmla="*/ 272410 h 277164"/>
                  <a:gd name="connsiteX2" fmla="*/ 4839 w 277249"/>
                  <a:gd name="connsiteY2" fmla="*/ 89049 h 277164"/>
                  <a:gd name="connsiteX3" fmla="*/ 4839 w 277249"/>
                  <a:gd name="connsiteY3" fmla="*/ 65959 h 277164"/>
                  <a:gd name="connsiteX4" fmla="*/ 65960 w 277249"/>
                  <a:gd name="connsiteY4" fmla="*/ 4839 h 277164"/>
                  <a:gd name="connsiteX5" fmla="*/ 89049 w 277249"/>
                  <a:gd name="connsiteY5" fmla="*/ 4839 h 277164"/>
                  <a:gd name="connsiteX6" fmla="*/ 272410 w 277249"/>
                  <a:gd name="connsiteY6" fmla="*/ 188200 h 277164"/>
                  <a:gd name="connsiteX7" fmla="*/ 272410 w 277249"/>
                  <a:gd name="connsiteY7" fmla="*/ 211290 h 277164"/>
                  <a:gd name="connsiteX8" fmla="*/ 211290 w 277249"/>
                  <a:gd name="connsiteY8" fmla="*/ 272410 h 277164"/>
                  <a:gd name="connsiteX9" fmla="*/ 199745 w 277249"/>
                  <a:gd name="connsiteY9" fmla="*/ 277164 h 277164"/>
                  <a:gd name="connsiteX10" fmla="*/ 39474 w 277249"/>
                  <a:gd name="connsiteY10" fmla="*/ 77504 h 277164"/>
                  <a:gd name="connsiteX11" fmla="*/ 199745 w 277249"/>
                  <a:gd name="connsiteY11" fmla="*/ 237775 h 277164"/>
                  <a:gd name="connsiteX12" fmla="*/ 237775 w 277249"/>
                  <a:gd name="connsiteY12" fmla="*/ 199745 h 277164"/>
                  <a:gd name="connsiteX13" fmla="*/ 77504 w 277249"/>
                  <a:gd name="connsiteY13" fmla="*/ 39474 h 277164"/>
                  <a:gd name="connsiteX14" fmla="*/ 39474 w 277249"/>
                  <a:gd name="connsiteY14" fmla="*/ 77504 h 277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7249" h="277164">
                    <a:moveTo>
                      <a:pt x="199745" y="277164"/>
                    </a:moveTo>
                    <a:cubicBezTo>
                      <a:pt x="195670" y="277164"/>
                      <a:pt x="191256" y="275466"/>
                      <a:pt x="188200" y="272410"/>
                    </a:cubicBezTo>
                    <a:lnTo>
                      <a:pt x="4839" y="89049"/>
                    </a:lnTo>
                    <a:cubicBezTo>
                      <a:pt x="-1613" y="82597"/>
                      <a:pt x="-1613" y="72411"/>
                      <a:pt x="4839" y="65959"/>
                    </a:cubicBezTo>
                    <a:lnTo>
                      <a:pt x="65960" y="4839"/>
                    </a:lnTo>
                    <a:cubicBezTo>
                      <a:pt x="72411" y="-1613"/>
                      <a:pt x="82598" y="-1613"/>
                      <a:pt x="89049" y="4839"/>
                    </a:cubicBezTo>
                    <a:lnTo>
                      <a:pt x="272410" y="188200"/>
                    </a:lnTo>
                    <a:cubicBezTo>
                      <a:pt x="278862" y="194652"/>
                      <a:pt x="278862" y="204838"/>
                      <a:pt x="272410" y="211290"/>
                    </a:cubicBezTo>
                    <a:lnTo>
                      <a:pt x="211290" y="272410"/>
                    </a:lnTo>
                    <a:cubicBezTo>
                      <a:pt x="208234" y="275466"/>
                      <a:pt x="203820" y="277164"/>
                      <a:pt x="199745" y="277164"/>
                    </a:cubicBezTo>
                    <a:close/>
                    <a:moveTo>
                      <a:pt x="39474" y="77504"/>
                    </a:moveTo>
                    <a:lnTo>
                      <a:pt x="199745" y="237775"/>
                    </a:lnTo>
                    <a:lnTo>
                      <a:pt x="237775" y="199745"/>
                    </a:lnTo>
                    <a:lnTo>
                      <a:pt x="77504" y="39474"/>
                    </a:lnTo>
                    <a:lnTo>
                      <a:pt x="39474" y="77504"/>
                    </a:lnTo>
                    <a:close/>
                  </a:path>
                </a:pathLst>
              </a:custGeom>
              <a:grpFill/>
              <a:ln w="3393" cap="flat">
                <a:noFill/>
                <a:prstDash val="solid"/>
                <a:miter/>
              </a:ln>
            </p:spPr>
            <p:txBody>
              <a:bodyPr rtlCol="0" anchor="ctr"/>
              <a:lstStyle/>
              <a:p>
                <a:endParaRPr lang="de-DE" dirty="0">
                  <a:solidFill>
                    <a:schemeClr val="bg1"/>
                  </a:solidFill>
                </a:endParaRPr>
              </a:p>
            </p:txBody>
          </p:sp>
          <p:sp>
            <p:nvSpPr>
              <p:cNvPr id="36" name="Freeform 35">
                <a:extLst>
                  <a:ext uri="{FF2B5EF4-FFF2-40B4-BE49-F238E27FC236}">
                    <a16:creationId xmlns:a16="http://schemas.microsoft.com/office/drawing/2014/main" id="{5280B3D9-FE13-CCD8-0888-0F42E8F7B93A}"/>
                  </a:ext>
                </a:extLst>
              </p:cNvPr>
              <p:cNvSpPr/>
              <p:nvPr/>
            </p:nvSpPr>
            <p:spPr>
              <a:xfrm>
                <a:off x="7216180" y="3202001"/>
                <a:ext cx="277249" cy="277164"/>
              </a:xfrm>
              <a:custGeom>
                <a:avLst/>
                <a:gdLst>
                  <a:gd name="connsiteX0" fmla="*/ 199745 w 277249"/>
                  <a:gd name="connsiteY0" fmla="*/ 277164 h 277164"/>
                  <a:gd name="connsiteX1" fmla="*/ 188200 w 277249"/>
                  <a:gd name="connsiteY1" fmla="*/ 272410 h 277164"/>
                  <a:gd name="connsiteX2" fmla="*/ 4839 w 277249"/>
                  <a:gd name="connsiteY2" fmla="*/ 89049 h 277164"/>
                  <a:gd name="connsiteX3" fmla="*/ 4839 w 277249"/>
                  <a:gd name="connsiteY3" fmla="*/ 65959 h 277164"/>
                  <a:gd name="connsiteX4" fmla="*/ 65959 w 277249"/>
                  <a:gd name="connsiteY4" fmla="*/ 4839 h 277164"/>
                  <a:gd name="connsiteX5" fmla="*/ 89049 w 277249"/>
                  <a:gd name="connsiteY5" fmla="*/ 4839 h 277164"/>
                  <a:gd name="connsiteX6" fmla="*/ 272410 w 277249"/>
                  <a:gd name="connsiteY6" fmla="*/ 188200 h 277164"/>
                  <a:gd name="connsiteX7" fmla="*/ 272410 w 277249"/>
                  <a:gd name="connsiteY7" fmla="*/ 211290 h 277164"/>
                  <a:gd name="connsiteX8" fmla="*/ 211290 w 277249"/>
                  <a:gd name="connsiteY8" fmla="*/ 272410 h 277164"/>
                  <a:gd name="connsiteX9" fmla="*/ 199745 w 277249"/>
                  <a:gd name="connsiteY9" fmla="*/ 277164 h 277164"/>
                  <a:gd name="connsiteX10" fmla="*/ 39474 w 277249"/>
                  <a:gd name="connsiteY10" fmla="*/ 77504 h 277164"/>
                  <a:gd name="connsiteX11" fmla="*/ 199745 w 277249"/>
                  <a:gd name="connsiteY11" fmla="*/ 237775 h 277164"/>
                  <a:gd name="connsiteX12" fmla="*/ 237775 w 277249"/>
                  <a:gd name="connsiteY12" fmla="*/ 199745 h 277164"/>
                  <a:gd name="connsiteX13" fmla="*/ 77504 w 277249"/>
                  <a:gd name="connsiteY13" fmla="*/ 39474 h 277164"/>
                  <a:gd name="connsiteX14" fmla="*/ 39474 w 277249"/>
                  <a:gd name="connsiteY14" fmla="*/ 77504 h 277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7249" h="277164">
                    <a:moveTo>
                      <a:pt x="199745" y="277164"/>
                    </a:moveTo>
                    <a:cubicBezTo>
                      <a:pt x="195671" y="277164"/>
                      <a:pt x="191256" y="275466"/>
                      <a:pt x="188200" y="272410"/>
                    </a:cubicBezTo>
                    <a:lnTo>
                      <a:pt x="4839" y="89049"/>
                    </a:lnTo>
                    <a:cubicBezTo>
                      <a:pt x="-1613" y="82597"/>
                      <a:pt x="-1613" y="72411"/>
                      <a:pt x="4839" y="65959"/>
                    </a:cubicBezTo>
                    <a:lnTo>
                      <a:pt x="65959" y="4839"/>
                    </a:lnTo>
                    <a:cubicBezTo>
                      <a:pt x="72411" y="-1613"/>
                      <a:pt x="82598" y="-1613"/>
                      <a:pt x="89049" y="4839"/>
                    </a:cubicBezTo>
                    <a:lnTo>
                      <a:pt x="272410" y="188200"/>
                    </a:lnTo>
                    <a:cubicBezTo>
                      <a:pt x="278862" y="194652"/>
                      <a:pt x="278862" y="204838"/>
                      <a:pt x="272410" y="211290"/>
                    </a:cubicBezTo>
                    <a:lnTo>
                      <a:pt x="211290" y="272410"/>
                    </a:lnTo>
                    <a:cubicBezTo>
                      <a:pt x="208234" y="275466"/>
                      <a:pt x="203820" y="277164"/>
                      <a:pt x="199745" y="277164"/>
                    </a:cubicBezTo>
                    <a:close/>
                    <a:moveTo>
                      <a:pt x="39474" y="77504"/>
                    </a:moveTo>
                    <a:lnTo>
                      <a:pt x="199745" y="237775"/>
                    </a:lnTo>
                    <a:lnTo>
                      <a:pt x="237775" y="199745"/>
                    </a:lnTo>
                    <a:lnTo>
                      <a:pt x="77504" y="39474"/>
                    </a:lnTo>
                    <a:lnTo>
                      <a:pt x="39474" y="77504"/>
                    </a:lnTo>
                    <a:close/>
                  </a:path>
                </a:pathLst>
              </a:custGeom>
              <a:grpFill/>
              <a:ln w="3393" cap="flat">
                <a:noFill/>
                <a:prstDash val="solid"/>
                <a:miter/>
              </a:ln>
            </p:spPr>
            <p:txBody>
              <a:bodyPr rtlCol="0" anchor="ctr"/>
              <a:lstStyle/>
              <a:p>
                <a:endParaRPr lang="de-DE" dirty="0">
                  <a:solidFill>
                    <a:schemeClr val="bg1"/>
                  </a:solidFill>
                </a:endParaRPr>
              </a:p>
            </p:txBody>
          </p:sp>
          <p:sp>
            <p:nvSpPr>
              <p:cNvPr id="37" name="Freeform 36">
                <a:extLst>
                  <a:ext uri="{FF2B5EF4-FFF2-40B4-BE49-F238E27FC236}">
                    <a16:creationId xmlns:a16="http://schemas.microsoft.com/office/drawing/2014/main" id="{C0B0CD29-E5EC-A0F8-89FD-84A710116DFF}"/>
                  </a:ext>
                </a:extLst>
              </p:cNvPr>
              <p:cNvSpPr/>
              <p:nvPr/>
            </p:nvSpPr>
            <p:spPr>
              <a:xfrm>
                <a:off x="7460662" y="3303869"/>
                <a:ext cx="114261" cy="114176"/>
              </a:xfrm>
              <a:custGeom>
                <a:avLst/>
                <a:gdLst>
                  <a:gd name="connsiteX0" fmla="*/ 16384 w 114261"/>
                  <a:gd name="connsiteY0" fmla="*/ 114176 h 114176"/>
                  <a:gd name="connsiteX1" fmla="*/ 4839 w 114261"/>
                  <a:gd name="connsiteY1" fmla="*/ 109423 h 114176"/>
                  <a:gd name="connsiteX2" fmla="*/ 4839 w 114261"/>
                  <a:gd name="connsiteY2" fmla="*/ 86333 h 114176"/>
                  <a:gd name="connsiteX3" fmla="*/ 86333 w 114261"/>
                  <a:gd name="connsiteY3" fmla="*/ 4839 h 114176"/>
                  <a:gd name="connsiteX4" fmla="*/ 109422 w 114261"/>
                  <a:gd name="connsiteY4" fmla="*/ 4839 h 114176"/>
                  <a:gd name="connsiteX5" fmla="*/ 109422 w 114261"/>
                  <a:gd name="connsiteY5" fmla="*/ 27929 h 114176"/>
                  <a:gd name="connsiteX6" fmla="*/ 27928 w 114261"/>
                  <a:gd name="connsiteY6" fmla="*/ 109423 h 114176"/>
                  <a:gd name="connsiteX7" fmla="*/ 16384 w 114261"/>
                  <a:gd name="connsiteY7" fmla="*/ 114176 h 114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4261" h="114176">
                    <a:moveTo>
                      <a:pt x="16384" y="114176"/>
                    </a:moveTo>
                    <a:cubicBezTo>
                      <a:pt x="12309" y="114176"/>
                      <a:pt x="7895" y="112479"/>
                      <a:pt x="4839" y="109423"/>
                    </a:cubicBezTo>
                    <a:cubicBezTo>
                      <a:pt x="-1613" y="102971"/>
                      <a:pt x="-1613" y="92784"/>
                      <a:pt x="4839" y="86333"/>
                    </a:cubicBezTo>
                    <a:lnTo>
                      <a:pt x="86333" y="4839"/>
                    </a:lnTo>
                    <a:cubicBezTo>
                      <a:pt x="92784" y="-1613"/>
                      <a:pt x="102971" y="-1613"/>
                      <a:pt x="109422" y="4839"/>
                    </a:cubicBezTo>
                    <a:cubicBezTo>
                      <a:pt x="115874" y="11290"/>
                      <a:pt x="115874" y="21477"/>
                      <a:pt x="109422" y="27929"/>
                    </a:cubicBezTo>
                    <a:lnTo>
                      <a:pt x="27928" y="109423"/>
                    </a:lnTo>
                    <a:cubicBezTo>
                      <a:pt x="24873" y="112479"/>
                      <a:pt x="20458" y="114176"/>
                      <a:pt x="16384" y="114176"/>
                    </a:cubicBezTo>
                    <a:close/>
                  </a:path>
                </a:pathLst>
              </a:custGeom>
              <a:grpFill/>
              <a:ln w="3393" cap="flat">
                <a:noFill/>
                <a:prstDash val="solid"/>
                <a:miter/>
              </a:ln>
            </p:spPr>
            <p:txBody>
              <a:bodyPr rtlCol="0" anchor="ctr"/>
              <a:lstStyle/>
              <a:p>
                <a:endParaRPr lang="de-DE" dirty="0">
                  <a:solidFill>
                    <a:schemeClr val="bg1"/>
                  </a:solidFill>
                </a:endParaRPr>
              </a:p>
            </p:txBody>
          </p:sp>
          <p:sp>
            <p:nvSpPr>
              <p:cNvPr id="38" name="Freeform 37">
                <a:extLst>
                  <a:ext uri="{FF2B5EF4-FFF2-40B4-BE49-F238E27FC236}">
                    <a16:creationId xmlns:a16="http://schemas.microsoft.com/office/drawing/2014/main" id="{D3803D55-2E3A-E1D1-6B6C-9E151DFBD700}"/>
                  </a:ext>
                </a:extLst>
              </p:cNvPr>
              <p:cNvSpPr/>
              <p:nvPr/>
            </p:nvSpPr>
            <p:spPr>
              <a:xfrm>
                <a:off x="7287488" y="3069574"/>
                <a:ext cx="175381" cy="175296"/>
              </a:xfrm>
              <a:custGeom>
                <a:avLst/>
                <a:gdLst>
                  <a:gd name="connsiteX0" fmla="*/ 16384 w 175381"/>
                  <a:gd name="connsiteY0" fmla="*/ 175297 h 175296"/>
                  <a:gd name="connsiteX1" fmla="*/ 4839 w 175381"/>
                  <a:gd name="connsiteY1" fmla="*/ 170543 h 175296"/>
                  <a:gd name="connsiteX2" fmla="*/ 4839 w 175381"/>
                  <a:gd name="connsiteY2" fmla="*/ 147453 h 175296"/>
                  <a:gd name="connsiteX3" fmla="*/ 147454 w 175381"/>
                  <a:gd name="connsiteY3" fmla="*/ 4839 h 175296"/>
                  <a:gd name="connsiteX4" fmla="*/ 170543 w 175381"/>
                  <a:gd name="connsiteY4" fmla="*/ 4839 h 175296"/>
                  <a:gd name="connsiteX5" fmla="*/ 170543 w 175381"/>
                  <a:gd name="connsiteY5" fmla="*/ 27929 h 175296"/>
                  <a:gd name="connsiteX6" fmla="*/ 27928 w 175381"/>
                  <a:gd name="connsiteY6" fmla="*/ 170543 h 175296"/>
                  <a:gd name="connsiteX7" fmla="*/ 16384 w 175381"/>
                  <a:gd name="connsiteY7" fmla="*/ 175297 h 175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5381" h="175296">
                    <a:moveTo>
                      <a:pt x="16384" y="175297"/>
                    </a:moveTo>
                    <a:cubicBezTo>
                      <a:pt x="12309" y="175297"/>
                      <a:pt x="7895" y="173599"/>
                      <a:pt x="4839" y="170543"/>
                    </a:cubicBezTo>
                    <a:cubicBezTo>
                      <a:pt x="-1613" y="164091"/>
                      <a:pt x="-1613" y="153905"/>
                      <a:pt x="4839" y="147453"/>
                    </a:cubicBezTo>
                    <a:lnTo>
                      <a:pt x="147454" y="4839"/>
                    </a:lnTo>
                    <a:cubicBezTo>
                      <a:pt x="153905" y="-1613"/>
                      <a:pt x="164092" y="-1613"/>
                      <a:pt x="170543" y="4839"/>
                    </a:cubicBezTo>
                    <a:cubicBezTo>
                      <a:pt x="176995" y="11290"/>
                      <a:pt x="176995" y="21477"/>
                      <a:pt x="170543" y="27929"/>
                    </a:cubicBezTo>
                    <a:lnTo>
                      <a:pt x="27928" y="170543"/>
                    </a:lnTo>
                    <a:cubicBezTo>
                      <a:pt x="24873" y="173599"/>
                      <a:pt x="20458" y="175297"/>
                      <a:pt x="16384" y="175297"/>
                    </a:cubicBezTo>
                    <a:close/>
                  </a:path>
                </a:pathLst>
              </a:custGeom>
              <a:grpFill/>
              <a:ln w="3393" cap="flat">
                <a:noFill/>
                <a:prstDash val="solid"/>
                <a:miter/>
              </a:ln>
            </p:spPr>
            <p:txBody>
              <a:bodyPr rtlCol="0" anchor="ctr"/>
              <a:lstStyle/>
              <a:p>
                <a:endParaRPr lang="de-DE" dirty="0">
                  <a:solidFill>
                    <a:schemeClr val="bg1"/>
                  </a:solidFill>
                </a:endParaRPr>
              </a:p>
            </p:txBody>
          </p:sp>
          <p:sp>
            <p:nvSpPr>
              <p:cNvPr id="39" name="Freeform 38">
                <a:extLst>
                  <a:ext uri="{FF2B5EF4-FFF2-40B4-BE49-F238E27FC236}">
                    <a16:creationId xmlns:a16="http://schemas.microsoft.com/office/drawing/2014/main" id="{1C8A1087-6F58-15EC-C4BF-223F518284A5}"/>
                  </a:ext>
                </a:extLst>
              </p:cNvPr>
              <p:cNvSpPr/>
              <p:nvPr/>
            </p:nvSpPr>
            <p:spPr>
              <a:xfrm>
                <a:off x="7277386" y="2896437"/>
                <a:ext cx="419693" cy="338585"/>
              </a:xfrm>
              <a:custGeom>
                <a:avLst/>
                <a:gdLst>
                  <a:gd name="connsiteX0" fmla="*/ 16299 w 419693"/>
                  <a:gd name="connsiteY0" fmla="*/ 338246 h 338585"/>
                  <a:gd name="connsiteX1" fmla="*/ 0 w 419693"/>
                  <a:gd name="connsiteY1" fmla="*/ 321947 h 338585"/>
                  <a:gd name="connsiteX2" fmla="*/ 0 w 419693"/>
                  <a:gd name="connsiteY2" fmla="*/ 201744 h 338585"/>
                  <a:gd name="connsiteX3" fmla="*/ 20713 w 419693"/>
                  <a:gd name="connsiteY3" fmla="*/ 151829 h 338585"/>
                  <a:gd name="connsiteX4" fmla="*/ 151782 w 419693"/>
                  <a:gd name="connsiteY4" fmla="*/ 20759 h 338585"/>
                  <a:gd name="connsiteX5" fmla="*/ 198981 w 419693"/>
                  <a:gd name="connsiteY5" fmla="*/ 47 h 338585"/>
                  <a:gd name="connsiteX6" fmla="*/ 248556 w 419693"/>
                  <a:gd name="connsiteY6" fmla="*/ 18043 h 338585"/>
                  <a:gd name="connsiteX7" fmla="*/ 396264 w 419693"/>
                  <a:gd name="connsiteY7" fmla="*/ 151150 h 338585"/>
                  <a:gd name="connsiteX8" fmla="*/ 419694 w 419693"/>
                  <a:gd name="connsiteY8" fmla="*/ 203442 h 338585"/>
                  <a:gd name="connsiteX9" fmla="*/ 419694 w 419693"/>
                  <a:gd name="connsiteY9" fmla="*/ 301574 h 338585"/>
                  <a:gd name="connsiteX10" fmla="*/ 403395 w 419693"/>
                  <a:gd name="connsiteY10" fmla="*/ 317873 h 338585"/>
                  <a:gd name="connsiteX11" fmla="*/ 387096 w 419693"/>
                  <a:gd name="connsiteY11" fmla="*/ 301574 h 338585"/>
                  <a:gd name="connsiteX12" fmla="*/ 387096 w 419693"/>
                  <a:gd name="connsiteY12" fmla="*/ 203442 h 338585"/>
                  <a:gd name="connsiteX13" fmla="*/ 374533 w 419693"/>
                  <a:gd name="connsiteY13" fmla="*/ 175598 h 338585"/>
                  <a:gd name="connsiteX14" fmla="*/ 226825 w 419693"/>
                  <a:gd name="connsiteY14" fmla="*/ 42491 h 338585"/>
                  <a:gd name="connsiteX15" fmla="*/ 200000 w 419693"/>
                  <a:gd name="connsiteY15" fmla="*/ 32984 h 338585"/>
                  <a:gd name="connsiteX16" fmla="*/ 174872 w 419693"/>
                  <a:gd name="connsiteY16" fmla="*/ 44189 h 338585"/>
                  <a:gd name="connsiteX17" fmla="*/ 43803 w 419693"/>
                  <a:gd name="connsiteY17" fmla="*/ 175258 h 338585"/>
                  <a:gd name="connsiteX18" fmla="*/ 32598 w 419693"/>
                  <a:gd name="connsiteY18" fmla="*/ 202083 h 338585"/>
                  <a:gd name="connsiteX19" fmla="*/ 32598 w 419693"/>
                  <a:gd name="connsiteY19" fmla="*/ 322287 h 338585"/>
                  <a:gd name="connsiteX20" fmla="*/ 16299 w 419693"/>
                  <a:gd name="connsiteY20" fmla="*/ 338586 h 338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19693" h="338585">
                    <a:moveTo>
                      <a:pt x="16299" y="338246"/>
                    </a:moveTo>
                    <a:cubicBezTo>
                      <a:pt x="7131" y="338246"/>
                      <a:pt x="0" y="331115"/>
                      <a:pt x="0" y="321947"/>
                    </a:cubicBezTo>
                    <a:lnTo>
                      <a:pt x="0" y="201744"/>
                    </a:lnTo>
                    <a:cubicBezTo>
                      <a:pt x="0" y="183068"/>
                      <a:pt x="7471" y="165072"/>
                      <a:pt x="20713" y="151829"/>
                    </a:cubicBezTo>
                    <a:lnTo>
                      <a:pt x="151782" y="20759"/>
                    </a:lnTo>
                    <a:cubicBezTo>
                      <a:pt x="164686" y="7856"/>
                      <a:pt x="180985" y="726"/>
                      <a:pt x="198981" y="47"/>
                    </a:cubicBezTo>
                    <a:cubicBezTo>
                      <a:pt x="216978" y="-633"/>
                      <a:pt x="234974" y="6159"/>
                      <a:pt x="248556" y="18043"/>
                    </a:cubicBezTo>
                    <a:lnTo>
                      <a:pt x="396264" y="151150"/>
                    </a:lnTo>
                    <a:cubicBezTo>
                      <a:pt x="411205" y="164392"/>
                      <a:pt x="419694" y="183408"/>
                      <a:pt x="419694" y="203442"/>
                    </a:cubicBezTo>
                    <a:lnTo>
                      <a:pt x="419694" y="301574"/>
                    </a:lnTo>
                    <a:cubicBezTo>
                      <a:pt x="419694" y="310742"/>
                      <a:pt x="412563" y="317873"/>
                      <a:pt x="403395" y="317873"/>
                    </a:cubicBezTo>
                    <a:cubicBezTo>
                      <a:pt x="394227" y="317873"/>
                      <a:pt x="387096" y="310742"/>
                      <a:pt x="387096" y="301574"/>
                    </a:cubicBezTo>
                    <a:lnTo>
                      <a:pt x="387096" y="203442"/>
                    </a:lnTo>
                    <a:cubicBezTo>
                      <a:pt x="387096" y="192915"/>
                      <a:pt x="382682" y="182389"/>
                      <a:pt x="374533" y="175598"/>
                    </a:cubicBezTo>
                    <a:lnTo>
                      <a:pt x="226825" y="42491"/>
                    </a:lnTo>
                    <a:cubicBezTo>
                      <a:pt x="219694" y="36040"/>
                      <a:pt x="209847" y="32644"/>
                      <a:pt x="200000" y="32984"/>
                    </a:cubicBezTo>
                    <a:cubicBezTo>
                      <a:pt x="190492" y="32984"/>
                      <a:pt x="182003" y="37058"/>
                      <a:pt x="174872" y="44189"/>
                    </a:cubicBezTo>
                    <a:lnTo>
                      <a:pt x="43803" y="175258"/>
                    </a:lnTo>
                    <a:cubicBezTo>
                      <a:pt x="36672" y="182389"/>
                      <a:pt x="32598" y="191897"/>
                      <a:pt x="32598" y="202083"/>
                    </a:cubicBezTo>
                    <a:lnTo>
                      <a:pt x="32598" y="322287"/>
                    </a:lnTo>
                    <a:cubicBezTo>
                      <a:pt x="32598" y="331455"/>
                      <a:pt x="25467" y="338586"/>
                      <a:pt x="16299" y="338586"/>
                    </a:cubicBezTo>
                    <a:close/>
                  </a:path>
                </a:pathLst>
              </a:custGeom>
              <a:grpFill/>
              <a:ln w="3393" cap="flat">
                <a:noFill/>
                <a:prstDash val="solid"/>
                <a:miter/>
              </a:ln>
            </p:spPr>
            <p:txBody>
              <a:bodyPr rtlCol="0" anchor="ctr"/>
              <a:lstStyle/>
              <a:p>
                <a:endParaRPr lang="de-DE" dirty="0">
                  <a:solidFill>
                    <a:schemeClr val="bg1"/>
                  </a:solidFill>
                </a:endParaRPr>
              </a:p>
            </p:txBody>
          </p:sp>
          <p:sp>
            <p:nvSpPr>
              <p:cNvPr id="40" name="Freeform 39">
                <a:extLst>
                  <a:ext uri="{FF2B5EF4-FFF2-40B4-BE49-F238E27FC236}">
                    <a16:creationId xmlns:a16="http://schemas.microsoft.com/office/drawing/2014/main" id="{922E9908-2EE8-6532-4453-D875099942BA}"/>
                  </a:ext>
                </a:extLst>
              </p:cNvPr>
              <p:cNvSpPr/>
              <p:nvPr/>
            </p:nvSpPr>
            <p:spPr>
              <a:xfrm>
                <a:off x="7460747" y="3242408"/>
                <a:ext cx="399320" cy="216383"/>
              </a:xfrm>
              <a:custGeom>
                <a:avLst/>
                <a:gdLst>
                  <a:gd name="connsiteX0" fmla="*/ 383022 w 399320"/>
                  <a:gd name="connsiteY0" fmla="*/ 216383 h 216383"/>
                  <a:gd name="connsiteX1" fmla="*/ 375890 w 399320"/>
                  <a:gd name="connsiteY1" fmla="*/ 214686 h 216383"/>
                  <a:gd name="connsiteX2" fmla="*/ 297792 w 399320"/>
                  <a:gd name="connsiteY2" fmla="*/ 175636 h 216383"/>
                  <a:gd name="connsiteX3" fmla="*/ 16299 w 399320"/>
                  <a:gd name="connsiteY3" fmla="*/ 175636 h 216383"/>
                  <a:gd name="connsiteX4" fmla="*/ 0 w 399320"/>
                  <a:gd name="connsiteY4" fmla="*/ 159338 h 216383"/>
                  <a:gd name="connsiteX5" fmla="*/ 16299 w 399320"/>
                  <a:gd name="connsiteY5" fmla="*/ 143039 h 216383"/>
                  <a:gd name="connsiteX6" fmla="*/ 301528 w 399320"/>
                  <a:gd name="connsiteY6" fmla="*/ 143039 h 216383"/>
                  <a:gd name="connsiteX7" fmla="*/ 308659 w 399320"/>
                  <a:gd name="connsiteY7" fmla="*/ 144737 h 216383"/>
                  <a:gd name="connsiteX8" fmla="*/ 366723 w 399320"/>
                  <a:gd name="connsiteY8" fmla="*/ 173599 h 216383"/>
                  <a:gd name="connsiteX9" fmla="*/ 366723 w 399320"/>
                  <a:gd name="connsiteY9" fmla="*/ 63243 h 216383"/>
                  <a:gd name="connsiteX10" fmla="*/ 308659 w 399320"/>
                  <a:gd name="connsiteY10" fmla="*/ 92105 h 216383"/>
                  <a:gd name="connsiteX11" fmla="*/ 301528 w 399320"/>
                  <a:gd name="connsiteY11" fmla="*/ 93803 h 216383"/>
                  <a:gd name="connsiteX12" fmla="*/ 184040 w 399320"/>
                  <a:gd name="connsiteY12" fmla="*/ 93803 h 216383"/>
                  <a:gd name="connsiteX13" fmla="*/ 135823 w 399320"/>
                  <a:gd name="connsiteY13" fmla="*/ 61884 h 216383"/>
                  <a:gd name="connsiteX14" fmla="*/ 147029 w 399320"/>
                  <a:gd name="connsiteY14" fmla="*/ 4839 h 216383"/>
                  <a:gd name="connsiteX15" fmla="*/ 170119 w 399320"/>
                  <a:gd name="connsiteY15" fmla="*/ 4839 h 216383"/>
                  <a:gd name="connsiteX16" fmla="*/ 170119 w 399320"/>
                  <a:gd name="connsiteY16" fmla="*/ 27929 h 216383"/>
                  <a:gd name="connsiteX17" fmla="*/ 166044 w 399320"/>
                  <a:gd name="connsiteY17" fmla="*/ 49321 h 216383"/>
                  <a:gd name="connsiteX18" fmla="*/ 184040 w 399320"/>
                  <a:gd name="connsiteY18" fmla="*/ 61205 h 216383"/>
                  <a:gd name="connsiteX19" fmla="*/ 297453 w 399320"/>
                  <a:gd name="connsiteY19" fmla="*/ 61205 h 216383"/>
                  <a:gd name="connsiteX20" fmla="*/ 375551 w 399320"/>
                  <a:gd name="connsiteY20" fmla="*/ 22156 h 216383"/>
                  <a:gd name="connsiteX21" fmla="*/ 391510 w 399320"/>
                  <a:gd name="connsiteY21" fmla="*/ 22835 h 216383"/>
                  <a:gd name="connsiteX22" fmla="*/ 399320 w 399320"/>
                  <a:gd name="connsiteY22" fmla="*/ 36757 h 216383"/>
                  <a:gd name="connsiteX23" fmla="*/ 399320 w 399320"/>
                  <a:gd name="connsiteY23" fmla="*/ 199745 h 216383"/>
                  <a:gd name="connsiteX24" fmla="*/ 391510 w 399320"/>
                  <a:gd name="connsiteY24" fmla="*/ 213667 h 216383"/>
                  <a:gd name="connsiteX25" fmla="*/ 383022 w 399320"/>
                  <a:gd name="connsiteY25" fmla="*/ 216044 h 2163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399320" h="216383">
                    <a:moveTo>
                      <a:pt x="383022" y="216383"/>
                    </a:moveTo>
                    <a:cubicBezTo>
                      <a:pt x="380645" y="216383"/>
                      <a:pt x="377928" y="215704"/>
                      <a:pt x="375890" y="214686"/>
                    </a:cubicBezTo>
                    <a:lnTo>
                      <a:pt x="297792" y="175636"/>
                    </a:lnTo>
                    <a:lnTo>
                      <a:pt x="16299" y="175636"/>
                    </a:lnTo>
                    <a:cubicBezTo>
                      <a:pt x="7131" y="175636"/>
                      <a:pt x="0" y="168506"/>
                      <a:pt x="0" y="159338"/>
                    </a:cubicBezTo>
                    <a:cubicBezTo>
                      <a:pt x="0" y="150170"/>
                      <a:pt x="7131" y="143039"/>
                      <a:pt x="16299" y="143039"/>
                    </a:cubicBezTo>
                    <a:lnTo>
                      <a:pt x="301528" y="143039"/>
                    </a:lnTo>
                    <a:cubicBezTo>
                      <a:pt x="303904" y="143039"/>
                      <a:pt x="306621" y="143718"/>
                      <a:pt x="308659" y="144737"/>
                    </a:cubicBezTo>
                    <a:lnTo>
                      <a:pt x="366723" y="173599"/>
                    </a:lnTo>
                    <a:lnTo>
                      <a:pt x="366723" y="63243"/>
                    </a:lnTo>
                    <a:lnTo>
                      <a:pt x="308659" y="92105"/>
                    </a:lnTo>
                    <a:cubicBezTo>
                      <a:pt x="306281" y="93124"/>
                      <a:pt x="303904" y="93803"/>
                      <a:pt x="301528" y="93803"/>
                    </a:cubicBezTo>
                    <a:lnTo>
                      <a:pt x="184040" y="93803"/>
                    </a:lnTo>
                    <a:cubicBezTo>
                      <a:pt x="162988" y="93803"/>
                      <a:pt x="143973" y="81239"/>
                      <a:pt x="135823" y="61884"/>
                    </a:cubicBezTo>
                    <a:cubicBezTo>
                      <a:pt x="127674" y="42190"/>
                      <a:pt x="132089" y="19779"/>
                      <a:pt x="147029" y="4839"/>
                    </a:cubicBezTo>
                    <a:cubicBezTo>
                      <a:pt x="153480" y="-1613"/>
                      <a:pt x="163667" y="-1613"/>
                      <a:pt x="170119" y="4839"/>
                    </a:cubicBezTo>
                    <a:cubicBezTo>
                      <a:pt x="176570" y="11290"/>
                      <a:pt x="176570" y="21477"/>
                      <a:pt x="170119" y="27929"/>
                    </a:cubicBezTo>
                    <a:cubicBezTo>
                      <a:pt x="164686" y="33362"/>
                      <a:pt x="162988" y="41851"/>
                      <a:pt x="166044" y="49321"/>
                    </a:cubicBezTo>
                    <a:cubicBezTo>
                      <a:pt x="169100" y="56452"/>
                      <a:pt x="176231" y="61205"/>
                      <a:pt x="184040" y="61205"/>
                    </a:cubicBezTo>
                    <a:lnTo>
                      <a:pt x="297453" y="61205"/>
                    </a:lnTo>
                    <a:lnTo>
                      <a:pt x="375551" y="22156"/>
                    </a:lnTo>
                    <a:cubicBezTo>
                      <a:pt x="380645" y="19779"/>
                      <a:pt x="386757" y="19779"/>
                      <a:pt x="391510" y="22835"/>
                    </a:cubicBezTo>
                    <a:cubicBezTo>
                      <a:pt x="396264" y="25891"/>
                      <a:pt x="399320" y="30985"/>
                      <a:pt x="399320" y="36757"/>
                    </a:cubicBezTo>
                    <a:lnTo>
                      <a:pt x="399320" y="199745"/>
                    </a:lnTo>
                    <a:cubicBezTo>
                      <a:pt x="399320" y="205517"/>
                      <a:pt x="396264" y="210611"/>
                      <a:pt x="391510" y="213667"/>
                    </a:cubicBezTo>
                    <a:cubicBezTo>
                      <a:pt x="388794" y="215365"/>
                      <a:pt x="386077" y="216044"/>
                      <a:pt x="383022" y="216044"/>
                    </a:cubicBezTo>
                    <a:close/>
                  </a:path>
                </a:pathLst>
              </a:custGeom>
              <a:grpFill/>
              <a:ln w="3393" cap="flat">
                <a:noFill/>
                <a:prstDash val="solid"/>
                <a:miter/>
              </a:ln>
            </p:spPr>
            <p:txBody>
              <a:bodyPr rtlCol="0" anchor="ctr"/>
              <a:lstStyle/>
              <a:p>
                <a:endParaRPr lang="de-DE" dirty="0">
                  <a:solidFill>
                    <a:schemeClr val="bg1"/>
                  </a:solidFill>
                </a:endParaRPr>
              </a:p>
            </p:txBody>
          </p:sp>
        </p:grpSp>
      </p:grpSp>
      <p:pic>
        <p:nvPicPr>
          <p:cNvPr id="75" name="Grafik 74">
            <a:extLst>
              <a:ext uri="{FF2B5EF4-FFF2-40B4-BE49-F238E27FC236}">
                <a16:creationId xmlns:a16="http://schemas.microsoft.com/office/drawing/2014/main" id="{05EECD25-7881-F2E3-E124-A020BDEC30A5}"/>
              </a:ext>
            </a:extLst>
          </p:cNvPr>
          <p:cNvPicPr>
            <a:picLocks noChangeAspect="1"/>
          </p:cNvPicPr>
          <p:nvPr/>
        </p:nvPicPr>
        <p:blipFill>
          <a:blip r:embed="rId2"/>
          <a:stretch>
            <a:fillRect/>
          </a:stretch>
        </p:blipFill>
        <p:spPr>
          <a:xfrm>
            <a:off x="1704811" y="3619500"/>
            <a:ext cx="5169389" cy="2749550"/>
          </a:xfrm>
          <a:prstGeom prst="rect">
            <a:avLst/>
          </a:prstGeom>
        </p:spPr>
      </p:pic>
      <p:sp>
        <p:nvSpPr>
          <p:cNvPr id="76" name="Rounded Rectangle 67">
            <a:extLst>
              <a:ext uri="{FF2B5EF4-FFF2-40B4-BE49-F238E27FC236}">
                <a16:creationId xmlns:a16="http://schemas.microsoft.com/office/drawing/2014/main" id="{6696D323-E678-7E54-4F67-AEF7366F79C9}"/>
              </a:ext>
            </a:extLst>
          </p:cNvPr>
          <p:cNvSpPr/>
          <p:nvPr/>
        </p:nvSpPr>
        <p:spPr>
          <a:xfrm>
            <a:off x="1704811" y="6948169"/>
            <a:ext cx="5343724" cy="1287780"/>
          </a:xfrm>
          <a:prstGeom prst="roundRect">
            <a:avLst>
              <a:gd name="adj" fmla="val 4330"/>
            </a:avLst>
          </a:prstGeom>
          <a:solidFill>
            <a:srgbClr val="4763AE">
              <a:alpha val="8000"/>
            </a:srgbClr>
          </a:solidFill>
          <a:ln w="19050">
            <a:solidFill>
              <a:srgbClr val="4763AE"/>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grpSp>
        <p:nvGrpSpPr>
          <p:cNvPr id="77" name="Group 115">
            <a:extLst>
              <a:ext uri="{FF2B5EF4-FFF2-40B4-BE49-F238E27FC236}">
                <a16:creationId xmlns:a16="http://schemas.microsoft.com/office/drawing/2014/main" id="{E32B4430-42FE-DFCE-6633-07B630AD84CB}"/>
              </a:ext>
            </a:extLst>
          </p:cNvPr>
          <p:cNvGrpSpPr/>
          <p:nvPr/>
        </p:nvGrpSpPr>
        <p:grpSpPr>
          <a:xfrm>
            <a:off x="1803266" y="6728287"/>
            <a:ext cx="2613752" cy="406400"/>
            <a:chOff x="1997756" y="3611831"/>
            <a:chExt cx="2613752" cy="406400"/>
          </a:xfrm>
        </p:grpSpPr>
        <p:grpSp>
          <p:nvGrpSpPr>
            <p:cNvPr id="78" name="Group 116">
              <a:extLst>
                <a:ext uri="{FF2B5EF4-FFF2-40B4-BE49-F238E27FC236}">
                  <a16:creationId xmlns:a16="http://schemas.microsoft.com/office/drawing/2014/main" id="{C18E137D-37C0-4C2C-8ADF-2DDCE9879AE0}"/>
                </a:ext>
              </a:extLst>
            </p:cNvPr>
            <p:cNvGrpSpPr/>
            <p:nvPr/>
          </p:nvGrpSpPr>
          <p:grpSpPr>
            <a:xfrm>
              <a:off x="1997756" y="3611831"/>
              <a:ext cx="2613752" cy="406400"/>
              <a:chOff x="1590175" y="6032510"/>
              <a:chExt cx="2613752" cy="406400"/>
            </a:xfrm>
          </p:grpSpPr>
          <p:sp>
            <p:nvSpPr>
              <p:cNvPr id="86" name="Rectangle 124">
                <a:extLst>
                  <a:ext uri="{FF2B5EF4-FFF2-40B4-BE49-F238E27FC236}">
                    <a16:creationId xmlns:a16="http://schemas.microsoft.com/office/drawing/2014/main" id="{8DCC9133-CE70-D837-23CA-25A4E3E4C3F9}"/>
                  </a:ext>
                </a:extLst>
              </p:cNvPr>
              <p:cNvSpPr/>
              <p:nvPr/>
            </p:nvSpPr>
            <p:spPr>
              <a:xfrm>
                <a:off x="1941158" y="6087928"/>
                <a:ext cx="1585910" cy="28632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87" name="Rectangle 125">
                <a:extLst>
                  <a:ext uri="{FF2B5EF4-FFF2-40B4-BE49-F238E27FC236}">
                    <a16:creationId xmlns:a16="http://schemas.microsoft.com/office/drawing/2014/main" id="{BC48BF65-FD4B-338E-290B-D928ACA0A06D}"/>
                  </a:ext>
                </a:extLst>
              </p:cNvPr>
              <p:cNvSpPr/>
              <p:nvPr/>
            </p:nvSpPr>
            <p:spPr>
              <a:xfrm>
                <a:off x="1941158" y="6101348"/>
                <a:ext cx="1585910" cy="286328"/>
              </a:xfrm>
              <a:prstGeom prst="rect">
                <a:avLst/>
              </a:prstGeom>
              <a:solidFill>
                <a:srgbClr val="4763AE">
                  <a:alpha val="8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88" name="Text Placeholder 122">
                <a:extLst>
                  <a:ext uri="{FF2B5EF4-FFF2-40B4-BE49-F238E27FC236}">
                    <a16:creationId xmlns:a16="http://schemas.microsoft.com/office/drawing/2014/main" id="{9CBA84B5-BB51-A09E-4355-0BE5A29B832D}"/>
                  </a:ext>
                </a:extLst>
              </p:cNvPr>
              <p:cNvSpPr txBox="1">
                <a:spLocks/>
              </p:cNvSpPr>
              <p:nvPr/>
            </p:nvSpPr>
            <p:spPr>
              <a:xfrm>
                <a:off x="1996113" y="6119253"/>
                <a:ext cx="2207814" cy="237626"/>
              </a:xfrm>
              <a:prstGeom prst="rect">
                <a:avLst/>
              </a:prstGeom>
            </p:spPr>
            <p:txBody>
              <a:bodyP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None/>
                </a:pPr>
                <a:r>
                  <a:rPr lang="de-DE" sz="1400" b="1" dirty="0">
                    <a:solidFill>
                      <a:schemeClr val="bg1"/>
                    </a:solidFill>
                  </a:rPr>
                  <a:t>Kernbotschaft</a:t>
                </a:r>
              </a:p>
            </p:txBody>
          </p:sp>
          <p:sp>
            <p:nvSpPr>
              <p:cNvPr id="89" name="Oval 127">
                <a:extLst>
                  <a:ext uri="{FF2B5EF4-FFF2-40B4-BE49-F238E27FC236}">
                    <a16:creationId xmlns:a16="http://schemas.microsoft.com/office/drawing/2014/main" id="{442E2EEB-7D68-6D14-B8A2-62C68CD3CBC2}"/>
                  </a:ext>
                </a:extLst>
              </p:cNvPr>
              <p:cNvSpPr/>
              <p:nvPr/>
            </p:nvSpPr>
            <p:spPr>
              <a:xfrm>
                <a:off x="1590175" y="6032510"/>
                <a:ext cx="406400" cy="406400"/>
              </a:xfrm>
              <a:prstGeom prst="ellipse">
                <a:avLst/>
              </a:prstGeom>
              <a:solidFill>
                <a:srgbClr val="4763AE"/>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90" name="Freeform 128">
                <a:extLst>
                  <a:ext uri="{FF2B5EF4-FFF2-40B4-BE49-F238E27FC236}">
                    <a16:creationId xmlns:a16="http://schemas.microsoft.com/office/drawing/2014/main" id="{06C8B863-F274-9B77-3101-AF2D10D38AD6}"/>
                  </a:ext>
                </a:extLst>
              </p:cNvPr>
              <p:cNvSpPr/>
              <p:nvPr/>
            </p:nvSpPr>
            <p:spPr>
              <a:xfrm>
                <a:off x="1791425" y="6345201"/>
                <a:ext cx="10615" cy="9828"/>
              </a:xfrm>
              <a:custGeom>
                <a:avLst/>
                <a:gdLst>
                  <a:gd name="connsiteX0" fmla="*/ 32338 w 57855"/>
                  <a:gd name="connsiteY0" fmla="*/ 53568 h 53568"/>
                  <a:gd name="connsiteX1" fmla="*/ 19025 w 57855"/>
                  <a:gd name="connsiteY1" fmla="*/ 53568 h 53568"/>
                  <a:gd name="connsiteX2" fmla="*/ 37093 w 57855"/>
                  <a:gd name="connsiteY2" fmla="*/ 2217 h 53568"/>
                  <a:gd name="connsiteX3" fmla="*/ 33289 w 57855"/>
                  <a:gd name="connsiteY3" fmla="*/ 53568 h 53568"/>
                </a:gdLst>
                <a:ahLst/>
                <a:cxnLst>
                  <a:cxn ang="0">
                    <a:pos x="connsiteX0" y="connsiteY0"/>
                  </a:cxn>
                  <a:cxn ang="0">
                    <a:pos x="connsiteX1" y="connsiteY1"/>
                  </a:cxn>
                  <a:cxn ang="0">
                    <a:pos x="connsiteX2" y="connsiteY2"/>
                  </a:cxn>
                  <a:cxn ang="0">
                    <a:pos x="connsiteX3" y="connsiteY3"/>
                  </a:cxn>
                </a:cxnLst>
                <a:rect l="l" t="t" r="r" b="b"/>
                <a:pathLst>
                  <a:path w="57855" h="53568">
                    <a:moveTo>
                      <a:pt x="32338" y="53568"/>
                    </a:moveTo>
                    <a:lnTo>
                      <a:pt x="19025" y="53568"/>
                    </a:lnTo>
                    <a:cubicBezTo>
                      <a:pt x="-16161" y="39304"/>
                      <a:pt x="1908" y="-11096"/>
                      <a:pt x="37093" y="2217"/>
                    </a:cubicBezTo>
                    <a:cubicBezTo>
                      <a:pt x="72278" y="15530"/>
                      <a:pt x="57063" y="45010"/>
                      <a:pt x="33289" y="53568"/>
                    </a:cubicBezTo>
                    <a:close/>
                  </a:path>
                </a:pathLst>
              </a:custGeom>
              <a:solidFill>
                <a:schemeClr val="bg1"/>
              </a:solidFill>
              <a:ln w="9502" cap="flat">
                <a:noFill/>
                <a:prstDash val="solid"/>
                <a:miter/>
              </a:ln>
            </p:spPr>
            <p:txBody>
              <a:bodyPr rtlCol="0" anchor="ctr"/>
              <a:lstStyle/>
              <a:p>
                <a:endParaRPr lang="de-DE" dirty="0"/>
              </a:p>
            </p:txBody>
          </p:sp>
        </p:grpSp>
        <p:grpSp>
          <p:nvGrpSpPr>
            <p:cNvPr id="79" name="Group 117">
              <a:extLst>
                <a:ext uri="{FF2B5EF4-FFF2-40B4-BE49-F238E27FC236}">
                  <a16:creationId xmlns:a16="http://schemas.microsoft.com/office/drawing/2014/main" id="{5E247471-2A18-883E-BAAA-E372EEB4474C}"/>
                </a:ext>
              </a:extLst>
            </p:cNvPr>
            <p:cNvGrpSpPr/>
            <p:nvPr/>
          </p:nvGrpSpPr>
          <p:grpSpPr>
            <a:xfrm>
              <a:off x="2082840" y="3699396"/>
              <a:ext cx="249276" cy="237604"/>
              <a:chOff x="8687174" y="1568164"/>
              <a:chExt cx="1195477" cy="1139501"/>
            </a:xfrm>
            <a:solidFill>
              <a:schemeClr val="bg1"/>
            </a:solidFill>
          </p:grpSpPr>
          <p:grpSp>
            <p:nvGrpSpPr>
              <p:cNvPr id="80" name="Graphic 37">
                <a:extLst>
                  <a:ext uri="{FF2B5EF4-FFF2-40B4-BE49-F238E27FC236}">
                    <a16:creationId xmlns:a16="http://schemas.microsoft.com/office/drawing/2014/main" id="{539C397E-1308-95FD-2991-8BB296C9956A}"/>
                  </a:ext>
                </a:extLst>
              </p:cNvPr>
              <p:cNvGrpSpPr/>
              <p:nvPr/>
            </p:nvGrpSpPr>
            <p:grpSpPr>
              <a:xfrm>
                <a:off x="9122006" y="1798742"/>
                <a:ext cx="652378" cy="709850"/>
                <a:chOff x="4172018" y="1336363"/>
                <a:chExt cx="742283" cy="807675"/>
              </a:xfrm>
              <a:grpFill/>
            </p:grpSpPr>
            <p:sp>
              <p:nvSpPr>
                <p:cNvPr id="82" name="Freeform 120">
                  <a:extLst>
                    <a:ext uri="{FF2B5EF4-FFF2-40B4-BE49-F238E27FC236}">
                      <a16:creationId xmlns:a16="http://schemas.microsoft.com/office/drawing/2014/main" id="{DE1AF11C-45A2-187C-9772-58BAFD837310}"/>
                    </a:ext>
                  </a:extLst>
                </p:cNvPr>
                <p:cNvSpPr/>
                <p:nvPr/>
              </p:nvSpPr>
              <p:spPr>
                <a:xfrm>
                  <a:off x="4172018" y="1603142"/>
                  <a:ext cx="326273" cy="540896"/>
                </a:xfrm>
                <a:custGeom>
                  <a:avLst/>
                  <a:gdLst>
                    <a:gd name="connsiteX0" fmla="*/ 270512 w 326273"/>
                    <a:gd name="connsiteY0" fmla="*/ 377770 h 540896"/>
                    <a:gd name="connsiteX1" fmla="*/ 323765 w 326273"/>
                    <a:gd name="connsiteY1" fmla="*/ 400593 h 540896"/>
                    <a:gd name="connsiteX2" fmla="*/ 323765 w 326273"/>
                    <a:gd name="connsiteY2" fmla="*/ 517560 h 540896"/>
                    <a:gd name="connsiteX3" fmla="*/ 296187 w 326273"/>
                    <a:gd name="connsiteY3" fmla="*/ 538481 h 540896"/>
                    <a:gd name="connsiteX4" fmla="*/ 30872 w 326273"/>
                    <a:gd name="connsiteY4" fmla="*/ 538481 h 540896"/>
                    <a:gd name="connsiteX5" fmla="*/ 3294 w 326273"/>
                    <a:gd name="connsiteY5" fmla="*/ 515658 h 540896"/>
                    <a:gd name="connsiteX6" fmla="*/ 3294 w 326273"/>
                    <a:gd name="connsiteY6" fmla="*/ 398691 h 540896"/>
                    <a:gd name="connsiteX7" fmla="*/ 56548 w 326273"/>
                    <a:gd name="connsiteY7" fmla="*/ 377770 h 540896"/>
                    <a:gd name="connsiteX8" fmla="*/ 56548 w 326273"/>
                    <a:gd name="connsiteY8" fmla="*/ 162855 h 540896"/>
                    <a:gd name="connsiteX9" fmla="*/ 3294 w 326273"/>
                    <a:gd name="connsiteY9" fmla="*/ 141934 h 540896"/>
                    <a:gd name="connsiteX10" fmla="*/ 3294 w 326273"/>
                    <a:gd name="connsiteY10" fmla="*/ 24967 h 540896"/>
                    <a:gd name="connsiteX11" fmla="*/ 30872 w 326273"/>
                    <a:gd name="connsiteY11" fmla="*/ 2144 h 540896"/>
                    <a:gd name="connsiteX12" fmla="*/ 245787 w 326273"/>
                    <a:gd name="connsiteY12" fmla="*/ 2144 h 540896"/>
                    <a:gd name="connsiteX13" fmla="*/ 271462 w 326273"/>
                    <a:gd name="connsiteY13" fmla="*/ 22114 h 540896"/>
                    <a:gd name="connsiteX14" fmla="*/ 271462 w 326273"/>
                    <a:gd name="connsiteY14" fmla="*/ 377770 h 540896"/>
                    <a:gd name="connsiteX15" fmla="*/ 217258 w 326273"/>
                    <a:gd name="connsiteY15" fmla="*/ 55397 h 540896"/>
                    <a:gd name="connsiteX16" fmla="*/ 56548 w 326273"/>
                    <a:gd name="connsiteY16" fmla="*/ 55397 h 540896"/>
                    <a:gd name="connsiteX17" fmla="*/ 56548 w 326273"/>
                    <a:gd name="connsiteY17" fmla="*/ 108651 h 540896"/>
                    <a:gd name="connsiteX18" fmla="*/ 109801 w 326273"/>
                    <a:gd name="connsiteY18" fmla="*/ 129572 h 540896"/>
                    <a:gd name="connsiteX19" fmla="*/ 109801 w 326273"/>
                    <a:gd name="connsiteY19" fmla="*/ 402494 h 540896"/>
                    <a:gd name="connsiteX20" fmla="*/ 56548 w 326273"/>
                    <a:gd name="connsiteY20" fmla="*/ 430072 h 540896"/>
                    <a:gd name="connsiteX21" fmla="*/ 56548 w 326273"/>
                    <a:gd name="connsiteY21" fmla="*/ 483325 h 540896"/>
                    <a:gd name="connsiteX22" fmla="*/ 271462 w 326273"/>
                    <a:gd name="connsiteY22" fmla="*/ 483325 h 540896"/>
                    <a:gd name="connsiteX23" fmla="*/ 271462 w 326273"/>
                    <a:gd name="connsiteY23" fmla="*/ 430072 h 540896"/>
                    <a:gd name="connsiteX24" fmla="*/ 236277 w 326273"/>
                    <a:gd name="connsiteY24" fmla="*/ 429121 h 540896"/>
                    <a:gd name="connsiteX25" fmla="*/ 217258 w 326273"/>
                    <a:gd name="connsiteY25" fmla="*/ 410102 h 540896"/>
                    <a:gd name="connsiteX26" fmla="*/ 217258 w 326273"/>
                    <a:gd name="connsiteY26" fmla="*/ 54446 h 540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26273" h="540896">
                      <a:moveTo>
                        <a:pt x="270512" y="377770"/>
                      </a:moveTo>
                      <a:cubicBezTo>
                        <a:pt x="290481" y="375868"/>
                        <a:pt x="319961" y="375868"/>
                        <a:pt x="323765" y="400593"/>
                      </a:cubicBezTo>
                      <a:cubicBezTo>
                        <a:pt x="327569" y="425317"/>
                        <a:pt x="326618" y="504246"/>
                        <a:pt x="323765" y="517560"/>
                      </a:cubicBezTo>
                      <a:cubicBezTo>
                        <a:pt x="320912" y="530873"/>
                        <a:pt x="307599" y="537530"/>
                        <a:pt x="296187" y="538481"/>
                      </a:cubicBezTo>
                      <a:cubicBezTo>
                        <a:pt x="211553" y="546088"/>
                        <a:pt x="116457" y="532775"/>
                        <a:pt x="30872" y="538481"/>
                      </a:cubicBezTo>
                      <a:cubicBezTo>
                        <a:pt x="18509" y="539432"/>
                        <a:pt x="5196" y="527069"/>
                        <a:pt x="3294" y="515658"/>
                      </a:cubicBezTo>
                      <a:cubicBezTo>
                        <a:pt x="1392" y="504246"/>
                        <a:pt x="441" y="412004"/>
                        <a:pt x="3294" y="398691"/>
                      </a:cubicBezTo>
                      <a:cubicBezTo>
                        <a:pt x="8049" y="375868"/>
                        <a:pt x="37528" y="376819"/>
                        <a:pt x="56548" y="377770"/>
                      </a:cubicBezTo>
                      <a:lnTo>
                        <a:pt x="56548" y="162855"/>
                      </a:lnTo>
                      <a:cubicBezTo>
                        <a:pt x="38479" y="163806"/>
                        <a:pt x="9000" y="165708"/>
                        <a:pt x="3294" y="141934"/>
                      </a:cubicBezTo>
                      <a:cubicBezTo>
                        <a:pt x="-2412" y="118160"/>
                        <a:pt x="441" y="39231"/>
                        <a:pt x="3294" y="24967"/>
                      </a:cubicBezTo>
                      <a:cubicBezTo>
                        <a:pt x="6147" y="10703"/>
                        <a:pt x="18509" y="3095"/>
                        <a:pt x="30872" y="2144"/>
                      </a:cubicBezTo>
                      <a:cubicBezTo>
                        <a:pt x="99340" y="-4513"/>
                        <a:pt x="176367" y="6899"/>
                        <a:pt x="245787" y="2144"/>
                      </a:cubicBezTo>
                      <a:cubicBezTo>
                        <a:pt x="253394" y="242"/>
                        <a:pt x="271462" y="17359"/>
                        <a:pt x="271462" y="22114"/>
                      </a:cubicBezTo>
                      <a:lnTo>
                        <a:pt x="271462" y="377770"/>
                      </a:lnTo>
                      <a:close/>
                      <a:moveTo>
                        <a:pt x="217258" y="55397"/>
                      </a:moveTo>
                      <a:lnTo>
                        <a:pt x="56548" y="55397"/>
                      </a:lnTo>
                      <a:lnTo>
                        <a:pt x="56548" y="108651"/>
                      </a:lnTo>
                      <a:cubicBezTo>
                        <a:pt x="78419" y="108651"/>
                        <a:pt x="100291" y="104847"/>
                        <a:pt x="109801" y="129572"/>
                      </a:cubicBezTo>
                      <a:lnTo>
                        <a:pt x="109801" y="402494"/>
                      </a:lnTo>
                      <a:cubicBezTo>
                        <a:pt x="107899" y="432925"/>
                        <a:pt x="81272" y="431974"/>
                        <a:pt x="56548" y="430072"/>
                      </a:cubicBezTo>
                      <a:lnTo>
                        <a:pt x="56548" y="483325"/>
                      </a:lnTo>
                      <a:lnTo>
                        <a:pt x="271462" y="483325"/>
                      </a:lnTo>
                      <a:lnTo>
                        <a:pt x="271462" y="430072"/>
                      </a:lnTo>
                      <a:cubicBezTo>
                        <a:pt x="260051" y="429121"/>
                        <a:pt x="246738" y="431974"/>
                        <a:pt x="236277" y="429121"/>
                      </a:cubicBezTo>
                      <a:cubicBezTo>
                        <a:pt x="225817" y="426268"/>
                        <a:pt x="217258" y="413906"/>
                        <a:pt x="217258" y="410102"/>
                      </a:cubicBezTo>
                      <a:lnTo>
                        <a:pt x="217258" y="54446"/>
                      </a:lnTo>
                      <a:close/>
                    </a:path>
                  </a:pathLst>
                </a:custGeom>
                <a:grpFill/>
                <a:ln w="9502" cap="flat">
                  <a:noFill/>
                  <a:prstDash val="solid"/>
                  <a:miter/>
                </a:ln>
              </p:spPr>
              <p:txBody>
                <a:bodyPr rtlCol="0" anchor="ctr"/>
                <a:lstStyle/>
                <a:p>
                  <a:endParaRPr lang="de-DE" dirty="0"/>
                </a:p>
              </p:txBody>
            </p:sp>
            <p:sp>
              <p:nvSpPr>
                <p:cNvPr id="83" name="Freeform 121">
                  <a:extLst>
                    <a:ext uri="{FF2B5EF4-FFF2-40B4-BE49-F238E27FC236}">
                      <a16:creationId xmlns:a16="http://schemas.microsoft.com/office/drawing/2014/main" id="{F4D4BD65-C479-FFA6-CEA3-BBFB8EE4E3B0}"/>
                    </a:ext>
                  </a:extLst>
                </p:cNvPr>
                <p:cNvSpPr/>
                <p:nvPr/>
              </p:nvSpPr>
              <p:spPr>
                <a:xfrm>
                  <a:off x="4229167" y="1336363"/>
                  <a:ext cx="210937" cy="214976"/>
                </a:xfrm>
                <a:custGeom>
                  <a:avLst/>
                  <a:gdLst>
                    <a:gd name="connsiteX0" fmla="*/ 94493 w 210937"/>
                    <a:gd name="connsiteY0" fmla="*/ 755 h 214976"/>
                    <a:gd name="connsiteX1" fmla="*/ 112561 w 210937"/>
                    <a:gd name="connsiteY1" fmla="*/ 214719 h 214976"/>
                    <a:gd name="connsiteX2" fmla="*/ 94493 w 210937"/>
                    <a:gd name="connsiteY2" fmla="*/ 755 h 214976"/>
                    <a:gd name="connsiteX3" fmla="*/ 97346 w 210937"/>
                    <a:gd name="connsiteY3" fmla="*/ 54959 h 214976"/>
                    <a:gd name="connsiteX4" fmla="*/ 112561 w 210937"/>
                    <a:gd name="connsiteY4" fmla="*/ 161466 h 214976"/>
                    <a:gd name="connsiteX5" fmla="*/ 97346 w 210937"/>
                    <a:gd name="connsiteY5" fmla="*/ 54959 h 2149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0937" h="214976">
                      <a:moveTo>
                        <a:pt x="94493" y="755"/>
                      </a:moveTo>
                      <a:cubicBezTo>
                        <a:pt x="237136" y="-14460"/>
                        <a:pt x="255204" y="205210"/>
                        <a:pt x="112561" y="214719"/>
                      </a:cubicBezTo>
                      <a:cubicBezTo>
                        <a:pt x="-24376" y="223278"/>
                        <a:pt x="-43395" y="15970"/>
                        <a:pt x="94493" y="755"/>
                      </a:cubicBezTo>
                      <a:close/>
                      <a:moveTo>
                        <a:pt x="97346" y="54959"/>
                      </a:moveTo>
                      <a:cubicBezTo>
                        <a:pt x="32681" y="63518"/>
                        <a:pt x="40289" y="168122"/>
                        <a:pt x="112561" y="161466"/>
                      </a:cubicBezTo>
                      <a:cubicBezTo>
                        <a:pt x="184833" y="154809"/>
                        <a:pt x="172471" y="45450"/>
                        <a:pt x="97346" y="54959"/>
                      </a:cubicBezTo>
                      <a:close/>
                    </a:path>
                  </a:pathLst>
                </a:custGeom>
                <a:grpFill/>
                <a:ln w="9502" cap="flat">
                  <a:noFill/>
                  <a:prstDash val="solid"/>
                  <a:miter/>
                </a:ln>
              </p:spPr>
              <p:txBody>
                <a:bodyPr rtlCol="0" anchor="ctr"/>
                <a:lstStyle/>
                <a:p>
                  <a:endParaRPr lang="de-DE" dirty="0"/>
                </a:p>
              </p:txBody>
            </p:sp>
            <p:sp>
              <p:nvSpPr>
                <p:cNvPr id="84" name="Freeform 122">
                  <a:extLst>
                    <a:ext uri="{FF2B5EF4-FFF2-40B4-BE49-F238E27FC236}">
                      <a16:creationId xmlns:a16="http://schemas.microsoft.com/office/drawing/2014/main" id="{8EC90879-4628-DE42-97B4-3F0A269C4F2E}"/>
                    </a:ext>
                  </a:extLst>
                </p:cNvPr>
                <p:cNvSpPr/>
                <p:nvPr/>
              </p:nvSpPr>
              <p:spPr>
                <a:xfrm>
                  <a:off x="4809596" y="1481626"/>
                  <a:ext cx="104705" cy="404660"/>
                </a:xfrm>
                <a:custGeom>
                  <a:avLst/>
                  <a:gdLst>
                    <a:gd name="connsiteX0" fmla="*/ 85586 w 104705"/>
                    <a:gd name="connsiteY0" fmla="*/ 385172 h 404660"/>
                    <a:gd name="connsiteX1" fmla="*/ 40891 w 104705"/>
                    <a:gd name="connsiteY1" fmla="*/ 368055 h 404660"/>
                    <a:gd name="connsiteX2" fmla="*/ 31381 w 104705"/>
                    <a:gd name="connsiteY2" fmla="*/ 115102 h 404660"/>
                    <a:gd name="connsiteX3" fmla="*/ 0 w 104705"/>
                    <a:gd name="connsiteY3" fmla="*/ 27614 h 404660"/>
                    <a:gd name="connsiteX4" fmla="*/ 45646 w 104705"/>
                    <a:gd name="connsiteY4" fmla="*/ 8595 h 404660"/>
                    <a:gd name="connsiteX5" fmla="*/ 84635 w 104705"/>
                    <a:gd name="connsiteY5" fmla="*/ 108445 h 404660"/>
                    <a:gd name="connsiteX6" fmla="*/ 93193 w 104705"/>
                    <a:gd name="connsiteY6" fmla="*/ 368055 h 404660"/>
                    <a:gd name="connsiteX7" fmla="*/ 84635 w 104705"/>
                    <a:gd name="connsiteY7" fmla="*/ 385172 h 404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4705" h="404660">
                      <a:moveTo>
                        <a:pt x="85586" y="385172"/>
                      </a:moveTo>
                      <a:cubicBezTo>
                        <a:pt x="69419" y="399436"/>
                        <a:pt x="45646" y="388025"/>
                        <a:pt x="40891" y="368055"/>
                      </a:cubicBezTo>
                      <a:cubicBezTo>
                        <a:pt x="56106" y="281518"/>
                        <a:pt x="55155" y="199736"/>
                        <a:pt x="31381" y="115102"/>
                      </a:cubicBezTo>
                      <a:cubicBezTo>
                        <a:pt x="7608" y="30467"/>
                        <a:pt x="951" y="42829"/>
                        <a:pt x="0" y="27614"/>
                      </a:cubicBezTo>
                      <a:cubicBezTo>
                        <a:pt x="0" y="2889"/>
                        <a:pt x="28529" y="-9473"/>
                        <a:pt x="45646" y="8595"/>
                      </a:cubicBezTo>
                      <a:cubicBezTo>
                        <a:pt x="62763" y="26663"/>
                        <a:pt x="79880" y="88475"/>
                        <a:pt x="84635" y="108445"/>
                      </a:cubicBezTo>
                      <a:cubicBezTo>
                        <a:pt x="103654" y="181668"/>
                        <a:pt x="114114" y="294831"/>
                        <a:pt x="93193" y="368055"/>
                      </a:cubicBezTo>
                      <a:cubicBezTo>
                        <a:pt x="72272" y="441278"/>
                        <a:pt x="88438" y="381368"/>
                        <a:pt x="84635" y="385172"/>
                      </a:cubicBezTo>
                      <a:close/>
                    </a:path>
                  </a:pathLst>
                </a:custGeom>
                <a:grpFill/>
                <a:ln w="9502" cap="flat">
                  <a:noFill/>
                  <a:prstDash val="solid"/>
                  <a:miter/>
                </a:ln>
              </p:spPr>
              <p:txBody>
                <a:bodyPr rtlCol="0" anchor="ctr"/>
                <a:lstStyle/>
                <a:p>
                  <a:endParaRPr lang="de-DE" dirty="0"/>
                </a:p>
              </p:txBody>
            </p:sp>
            <p:sp>
              <p:nvSpPr>
                <p:cNvPr id="85" name="Freeform 123">
                  <a:extLst>
                    <a:ext uri="{FF2B5EF4-FFF2-40B4-BE49-F238E27FC236}">
                      <a16:creationId xmlns:a16="http://schemas.microsoft.com/office/drawing/2014/main" id="{0DB30EB1-99D8-C369-7CFA-EC9C3085552F}"/>
                    </a:ext>
                  </a:extLst>
                </p:cNvPr>
                <p:cNvSpPr/>
                <p:nvPr/>
              </p:nvSpPr>
              <p:spPr>
                <a:xfrm>
                  <a:off x="4756500" y="1389805"/>
                  <a:ext cx="50819" cy="51633"/>
                </a:xfrm>
                <a:custGeom>
                  <a:avLst/>
                  <a:gdLst>
                    <a:gd name="connsiteX0" fmla="*/ 17911 w 50819"/>
                    <a:gd name="connsiteY0" fmla="*/ 566 h 51633"/>
                    <a:gd name="connsiteX1" fmla="*/ 36930 w 50819"/>
                    <a:gd name="connsiteY1" fmla="*/ 49064 h 51633"/>
                    <a:gd name="connsiteX2" fmla="*/ 17911 w 50819"/>
                    <a:gd name="connsiteY2" fmla="*/ 566 h 51633"/>
                  </a:gdLst>
                  <a:ahLst/>
                  <a:cxnLst>
                    <a:cxn ang="0">
                      <a:pos x="connsiteX0" y="connsiteY0"/>
                    </a:cxn>
                    <a:cxn ang="0">
                      <a:pos x="connsiteX1" y="connsiteY1"/>
                    </a:cxn>
                    <a:cxn ang="0">
                      <a:pos x="connsiteX2" y="connsiteY2"/>
                    </a:cxn>
                  </a:cxnLst>
                  <a:rect l="l" t="t" r="r" b="b"/>
                  <a:pathLst>
                    <a:path w="50819" h="51633">
                      <a:moveTo>
                        <a:pt x="17911" y="566"/>
                      </a:moveTo>
                      <a:cubicBezTo>
                        <a:pt x="45489" y="-5140"/>
                        <a:pt x="65459" y="33849"/>
                        <a:pt x="36930" y="49064"/>
                      </a:cubicBezTo>
                      <a:cubicBezTo>
                        <a:pt x="8402" y="64279"/>
                        <a:pt x="-19176" y="7222"/>
                        <a:pt x="17911" y="566"/>
                      </a:cubicBezTo>
                      <a:close/>
                    </a:path>
                  </a:pathLst>
                </a:custGeom>
                <a:grpFill/>
                <a:ln w="9502" cap="flat">
                  <a:noFill/>
                  <a:prstDash val="solid"/>
                  <a:miter/>
                </a:ln>
              </p:spPr>
              <p:txBody>
                <a:bodyPr rtlCol="0" anchor="ctr"/>
                <a:lstStyle/>
                <a:p>
                  <a:endParaRPr lang="de-DE" dirty="0"/>
                </a:p>
              </p:txBody>
            </p:sp>
          </p:grpSp>
          <p:sp>
            <p:nvSpPr>
              <p:cNvPr id="81" name="Oval Callout 119">
                <a:extLst>
                  <a:ext uri="{FF2B5EF4-FFF2-40B4-BE49-F238E27FC236}">
                    <a16:creationId xmlns:a16="http://schemas.microsoft.com/office/drawing/2014/main" id="{C41105BC-F4A5-5E0E-1D55-F873630B9366}"/>
                  </a:ext>
                </a:extLst>
              </p:cNvPr>
              <p:cNvSpPr/>
              <p:nvPr/>
            </p:nvSpPr>
            <p:spPr>
              <a:xfrm rot="1336282">
                <a:off x="8687174" y="1568164"/>
                <a:ext cx="1195477" cy="1139501"/>
              </a:xfrm>
              <a:prstGeom prst="wedgeEllipseCallout">
                <a:avLst>
                  <a:gd name="adj1" fmla="val -24644"/>
                  <a:gd name="adj2" fmla="val 67550"/>
                </a:avLst>
              </a:prstGeom>
              <a:no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grpSp>
      </p:grpSp>
    </p:spTree>
    <p:extLst>
      <p:ext uri="{BB962C8B-B14F-4D97-AF65-F5344CB8AC3E}">
        <p14:creationId xmlns:p14="http://schemas.microsoft.com/office/powerpoint/2010/main" val="43255951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AB6BC0-F06A-EA54-86A0-DA35AAE9226E}"/>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195DC94A-5235-FF5A-B1FA-59265A7CCFF0}"/>
              </a:ext>
            </a:extLst>
          </p:cNvPr>
          <p:cNvSpPr>
            <a:spLocks noGrp="1"/>
          </p:cNvSpPr>
          <p:nvPr>
            <p:ph type="body" sz="quarter" idx="49"/>
          </p:nvPr>
        </p:nvSpPr>
        <p:spPr/>
        <p:txBody>
          <a:bodyPr/>
          <a:lstStyle/>
          <a:p>
            <a:r>
              <a:rPr lang="de-DE" dirty="0"/>
              <a:t>Einführung</a:t>
            </a:r>
          </a:p>
        </p:txBody>
      </p:sp>
      <p:sp>
        <p:nvSpPr>
          <p:cNvPr id="6" name="Text Placeholder 5">
            <a:extLst>
              <a:ext uri="{FF2B5EF4-FFF2-40B4-BE49-F238E27FC236}">
                <a16:creationId xmlns:a16="http://schemas.microsoft.com/office/drawing/2014/main" id="{6B368B5C-E5DD-7FB7-1BE3-F177798096C2}"/>
              </a:ext>
            </a:extLst>
          </p:cNvPr>
          <p:cNvSpPr>
            <a:spLocks noGrp="1"/>
          </p:cNvSpPr>
          <p:nvPr>
            <p:ph type="body" sz="quarter" idx="50"/>
          </p:nvPr>
        </p:nvSpPr>
        <p:spPr/>
        <p:txBody>
          <a:bodyPr/>
          <a:lstStyle/>
          <a:p>
            <a:r>
              <a:rPr lang="de-DE" dirty="0"/>
              <a:t>Fazit</a:t>
            </a:r>
          </a:p>
        </p:txBody>
      </p:sp>
      <p:sp>
        <p:nvSpPr>
          <p:cNvPr id="7" name="Text Placeholder 6">
            <a:extLst>
              <a:ext uri="{FF2B5EF4-FFF2-40B4-BE49-F238E27FC236}">
                <a16:creationId xmlns:a16="http://schemas.microsoft.com/office/drawing/2014/main" id="{1AFB72FA-E20E-69CD-C8C8-382590FBD955}"/>
              </a:ext>
            </a:extLst>
          </p:cNvPr>
          <p:cNvSpPr>
            <a:spLocks noGrp="1"/>
          </p:cNvSpPr>
          <p:nvPr>
            <p:ph type="body" sz="quarter" idx="61"/>
          </p:nvPr>
        </p:nvSpPr>
        <p:spPr>
          <a:xfrm>
            <a:off x="1704812" y="458638"/>
            <a:ext cx="5626312" cy="722656"/>
          </a:xfrm>
        </p:spPr>
        <p:txBody>
          <a:bodyPr/>
          <a:lstStyle/>
          <a:p>
            <a:r>
              <a:rPr lang="de-DE" dirty="0"/>
              <a:t>Spartöpfe: eine einfache Struktur für die Karrieremitte</a:t>
            </a:r>
          </a:p>
        </p:txBody>
      </p:sp>
      <p:sp>
        <p:nvSpPr>
          <p:cNvPr id="8" name="Text Placeholder 7">
            <a:extLst>
              <a:ext uri="{FF2B5EF4-FFF2-40B4-BE49-F238E27FC236}">
                <a16:creationId xmlns:a16="http://schemas.microsoft.com/office/drawing/2014/main" id="{E1060AF5-ACBC-91A8-BFF8-0B963CE93A63}"/>
              </a:ext>
            </a:extLst>
          </p:cNvPr>
          <p:cNvSpPr>
            <a:spLocks noGrp="1"/>
          </p:cNvSpPr>
          <p:nvPr>
            <p:ph type="body" sz="quarter" idx="64"/>
          </p:nvPr>
        </p:nvSpPr>
        <p:spPr>
          <a:xfrm>
            <a:off x="1704813" y="1844040"/>
            <a:ext cx="5238428" cy="8090374"/>
          </a:xfrm>
        </p:spPr>
        <p:txBody>
          <a:bodyPr/>
          <a:lstStyle/>
          <a:p>
            <a:pPr marL="0" indent="0">
              <a:buNone/>
            </a:pPr>
            <a:endParaRPr lang="de-DE" dirty="0"/>
          </a:p>
          <a:p>
            <a:pPr marL="0" indent="0">
              <a:buNone/>
            </a:pPr>
            <a:endParaRPr lang="de-DE" dirty="0"/>
          </a:p>
          <a:p>
            <a:pPr marL="0" indent="0">
              <a:buNone/>
            </a:pPr>
            <a:endParaRPr lang="de-DE" dirty="0"/>
          </a:p>
          <a:p>
            <a:pPr marL="0" indent="0">
              <a:buNone/>
            </a:pPr>
            <a:endParaRPr lang="de-DE" dirty="0"/>
          </a:p>
          <a:p>
            <a:pPr marL="0" indent="0">
              <a:buNone/>
            </a:pPr>
            <a:endParaRPr lang="de-DE" dirty="0"/>
          </a:p>
          <a:p>
            <a:pPr marL="0" indent="0">
              <a:buNone/>
            </a:pPr>
            <a:endParaRPr lang="de-DE" dirty="0"/>
          </a:p>
          <a:p>
            <a:pPr marL="0" indent="0">
              <a:buNone/>
            </a:pPr>
            <a:endParaRPr lang="de-DE" dirty="0"/>
          </a:p>
          <a:p>
            <a:pPr marL="0" indent="0">
              <a:buNone/>
            </a:pPr>
            <a:endParaRPr lang="de-DE" dirty="0"/>
          </a:p>
          <a:p>
            <a:pPr marL="0" indent="0">
              <a:buNone/>
            </a:pPr>
            <a:endParaRPr lang="de-DE" dirty="0"/>
          </a:p>
          <a:p>
            <a:pPr marL="0" indent="0">
              <a:buNone/>
            </a:pPr>
            <a:endParaRPr lang="de-DE" dirty="0"/>
          </a:p>
          <a:p>
            <a:pPr marL="0" indent="0">
              <a:buNone/>
            </a:pPr>
            <a:endParaRPr lang="de-DE" dirty="0"/>
          </a:p>
          <a:p>
            <a:pPr marL="0" indent="0">
              <a:buNone/>
            </a:pPr>
            <a:endParaRPr lang="de-DE" dirty="0"/>
          </a:p>
          <a:p>
            <a:pPr marL="0" indent="0">
              <a:buNone/>
            </a:pPr>
            <a:endParaRPr lang="de-DE" dirty="0"/>
          </a:p>
          <a:p>
            <a:pPr marL="0" indent="0">
              <a:buNone/>
            </a:pPr>
            <a:endParaRPr lang="de-DE" dirty="0"/>
          </a:p>
          <a:p>
            <a:pPr marL="0" indent="0">
              <a:buNone/>
            </a:pPr>
            <a:endParaRPr lang="de-DE" dirty="0"/>
          </a:p>
          <a:p>
            <a:pPr marL="0" indent="0">
              <a:buNone/>
            </a:pPr>
            <a:endParaRPr lang="de-DE" dirty="0"/>
          </a:p>
          <a:p>
            <a:pPr marL="0" indent="0">
              <a:buNone/>
            </a:pPr>
            <a:endParaRPr lang="de-DE" dirty="0"/>
          </a:p>
          <a:p>
            <a:pPr marL="0" indent="0">
              <a:buNone/>
            </a:pPr>
            <a:endParaRPr lang="de-DE" dirty="0"/>
          </a:p>
          <a:p>
            <a:pPr marL="0" indent="0">
              <a:buNone/>
            </a:pPr>
            <a:endParaRPr lang="de-DE" dirty="0"/>
          </a:p>
        </p:txBody>
      </p:sp>
      <p:cxnSp>
        <p:nvCxnSpPr>
          <p:cNvPr id="24" name="Straight Connector 23">
            <a:extLst>
              <a:ext uri="{FF2B5EF4-FFF2-40B4-BE49-F238E27FC236}">
                <a16:creationId xmlns:a16="http://schemas.microsoft.com/office/drawing/2014/main" id="{A5850460-7058-3F6C-4925-C8C0879437A3}"/>
              </a:ext>
            </a:extLst>
          </p:cNvPr>
          <p:cNvCxnSpPr>
            <a:cxnSpLocks/>
          </p:cNvCxnSpPr>
          <p:nvPr/>
        </p:nvCxnSpPr>
        <p:spPr>
          <a:xfrm>
            <a:off x="1569720" y="1264920"/>
            <a:ext cx="5669280" cy="0"/>
          </a:xfrm>
          <a:prstGeom prst="line">
            <a:avLst/>
          </a:prstGeom>
          <a:ln w="19050">
            <a:solidFill>
              <a:srgbClr val="F16024"/>
            </a:solidFill>
            <a:prstDash val="sysDot"/>
          </a:ln>
        </p:spPr>
        <p:style>
          <a:lnRef idx="1">
            <a:schemeClr val="accent1"/>
          </a:lnRef>
          <a:fillRef idx="0">
            <a:schemeClr val="accent1"/>
          </a:fillRef>
          <a:effectRef idx="0">
            <a:schemeClr val="accent1"/>
          </a:effectRef>
          <a:fontRef idx="minor">
            <a:schemeClr val="tx1"/>
          </a:fontRef>
        </p:style>
      </p:cxnSp>
      <p:grpSp>
        <p:nvGrpSpPr>
          <p:cNvPr id="25" name="Graphic 2">
            <a:extLst>
              <a:ext uri="{FF2B5EF4-FFF2-40B4-BE49-F238E27FC236}">
                <a16:creationId xmlns:a16="http://schemas.microsoft.com/office/drawing/2014/main" id="{7C0D87EF-46FA-919F-2512-C551830CBCCD}"/>
              </a:ext>
            </a:extLst>
          </p:cNvPr>
          <p:cNvGrpSpPr/>
          <p:nvPr/>
        </p:nvGrpSpPr>
        <p:grpSpPr>
          <a:xfrm>
            <a:off x="928234" y="582146"/>
            <a:ext cx="713270" cy="688476"/>
            <a:chOff x="7216180" y="2896437"/>
            <a:chExt cx="1173608" cy="1132811"/>
          </a:xfrm>
          <a:solidFill>
            <a:srgbClr val="F16024"/>
          </a:solidFill>
        </p:grpSpPr>
        <p:grpSp>
          <p:nvGrpSpPr>
            <p:cNvPr id="26" name="Graphic 2">
              <a:extLst>
                <a:ext uri="{FF2B5EF4-FFF2-40B4-BE49-F238E27FC236}">
                  <a16:creationId xmlns:a16="http://schemas.microsoft.com/office/drawing/2014/main" id="{14F000A0-E607-5647-698C-EF5E1E841A71}"/>
                </a:ext>
              </a:extLst>
            </p:cNvPr>
            <p:cNvGrpSpPr/>
            <p:nvPr/>
          </p:nvGrpSpPr>
          <p:grpSpPr>
            <a:xfrm>
              <a:off x="7884516" y="3299879"/>
              <a:ext cx="244481" cy="366043"/>
              <a:chOff x="7884516" y="3299879"/>
              <a:chExt cx="244481" cy="366043"/>
            </a:xfrm>
            <a:grpFill/>
          </p:grpSpPr>
          <p:sp>
            <p:nvSpPr>
              <p:cNvPr id="41" name="Freeform 40">
                <a:extLst>
                  <a:ext uri="{FF2B5EF4-FFF2-40B4-BE49-F238E27FC236}">
                    <a16:creationId xmlns:a16="http://schemas.microsoft.com/office/drawing/2014/main" id="{A4AB588F-6156-EC6B-285D-8BDDE067CA34}"/>
                  </a:ext>
                </a:extLst>
              </p:cNvPr>
              <p:cNvSpPr/>
              <p:nvPr/>
            </p:nvSpPr>
            <p:spPr>
              <a:xfrm>
                <a:off x="8088250" y="342212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de-DE" dirty="0">
                  <a:solidFill>
                    <a:schemeClr val="bg1"/>
                  </a:solidFill>
                </a:endParaRPr>
              </a:p>
            </p:txBody>
          </p:sp>
          <p:sp>
            <p:nvSpPr>
              <p:cNvPr id="42" name="Freeform 41">
                <a:extLst>
                  <a:ext uri="{FF2B5EF4-FFF2-40B4-BE49-F238E27FC236}">
                    <a16:creationId xmlns:a16="http://schemas.microsoft.com/office/drawing/2014/main" id="{578989AA-F4DE-EC7E-D445-59450A4BFC23}"/>
                  </a:ext>
                </a:extLst>
              </p:cNvPr>
              <p:cNvSpPr/>
              <p:nvPr/>
            </p:nvSpPr>
            <p:spPr>
              <a:xfrm>
                <a:off x="8027130" y="336099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de-DE" dirty="0">
                  <a:solidFill>
                    <a:schemeClr val="bg1"/>
                  </a:solidFill>
                </a:endParaRPr>
              </a:p>
            </p:txBody>
          </p:sp>
          <p:sp>
            <p:nvSpPr>
              <p:cNvPr id="43" name="Freeform 42">
                <a:extLst>
                  <a:ext uri="{FF2B5EF4-FFF2-40B4-BE49-F238E27FC236}">
                    <a16:creationId xmlns:a16="http://schemas.microsoft.com/office/drawing/2014/main" id="{4D81D57D-E737-ED42-860A-8B09FF9520DD}"/>
                  </a:ext>
                </a:extLst>
              </p:cNvPr>
              <p:cNvSpPr/>
              <p:nvPr/>
            </p:nvSpPr>
            <p:spPr>
              <a:xfrm>
                <a:off x="8027130" y="3462867"/>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de-DE" dirty="0">
                  <a:solidFill>
                    <a:schemeClr val="bg1"/>
                  </a:solidFill>
                </a:endParaRPr>
              </a:p>
            </p:txBody>
          </p:sp>
          <p:sp>
            <p:nvSpPr>
              <p:cNvPr id="44" name="Freeform 43">
                <a:extLst>
                  <a:ext uri="{FF2B5EF4-FFF2-40B4-BE49-F238E27FC236}">
                    <a16:creationId xmlns:a16="http://schemas.microsoft.com/office/drawing/2014/main" id="{5869F558-F0CE-3E7D-9029-5B440379000A}"/>
                  </a:ext>
                </a:extLst>
              </p:cNvPr>
              <p:cNvSpPr/>
              <p:nvPr/>
            </p:nvSpPr>
            <p:spPr>
              <a:xfrm>
                <a:off x="8006756" y="3625175"/>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8829"/>
                      <a:pt x="40747" y="20373"/>
                    </a:cubicBezTo>
                    <a:cubicBezTo>
                      <a:pt x="40747" y="3191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de-DE" dirty="0">
                  <a:solidFill>
                    <a:schemeClr val="bg1"/>
                  </a:solidFill>
                </a:endParaRPr>
              </a:p>
            </p:txBody>
          </p:sp>
          <p:sp>
            <p:nvSpPr>
              <p:cNvPr id="45" name="Freeform 44">
                <a:extLst>
                  <a:ext uri="{FF2B5EF4-FFF2-40B4-BE49-F238E27FC236}">
                    <a16:creationId xmlns:a16="http://schemas.microsoft.com/office/drawing/2014/main" id="{9A649E65-3E1A-B449-9858-FD51AF64E2E5}"/>
                  </a:ext>
                </a:extLst>
              </p:cNvPr>
              <p:cNvSpPr/>
              <p:nvPr/>
            </p:nvSpPr>
            <p:spPr>
              <a:xfrm>
                <a:off x="7986383" y="354436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de-DE" dirty="0">
                  <a:solidFill>
                    <a:schemeClr val="bg1"/>
                  </a:solidFill>
                </a:endParaRPr>
              </a:p>
            </p:txBody>
          </p:sp>
          <p:sp>
            <p:nvSpPr>
              <p:cNvPr id="46" name="Freeform 45">
                <a:extLst>
                  <a:ext uri="{FF2B5EF4-FFF2-40B4-BE49-F238E27FC236}">
                    <a16:creationId xmlns:a16="http://schemas.microsoft.com/office/drawing/2014/main" id="{E8B631B1-157B-5DC1-A14C-A163A8BD1C82}"/>
                  </a:ext>
                </a:extLst>
              </p:cNvPr>
              <p:cNvSpPr/>
              <p:nvPr/>
            </p:nvSpPr>
            <p:spPr>
              <a:xfrm>
                <a:off x="7966009" y="3320252"/>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de-DE" dirty="0">
                  <a:solidFill>
                    <a:schemeClr val="bg1"/>
                  </a:solidFill>
                </a:endParaRPr>
              </a:p>
            </p:txBody>
          </p:sp>
          <p:sp>
            <p:nvSpPr>
              <p:cNvPr id="47" name="Freeform 46">
                <a:extLst>
                  <a:ext uri="{FF2B5EF4-FFF2-40B4-BE49-F238E27FC236}">
                    <a16:creationId xmlns:a16="http://schemas.microsoft.com/office/drawing/2014/main" id="{292F9F22-445C-D095-FE14-300AB3961BE1}"/>
                  </a:ext>
                </a:extLst>
              </p:cNvPr>
              <p:cNvSpPr/>
              <p:nvPr/>
            </p:nvSpPr>
            <p:spPr>
              <a:xfrm>
                <a:off x="7966009" y="3401746"/>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de-DE" dirty="0">
                  <a:solidFill>
                    <a:schemeClr val="bg1"/>
                  </a:solidFill>
                </a:endParaRPr>
              </a:p>
            </p:txBody>
          </p:sp>
          <p:sp>
            <p:nvSpPr>
              <p:cNvPr id="48" name="Freeform 47">
                <a:extLst>
                  <a:ext uri="{FF2B5EF4-FFF2-40B4-BE49-F238E27FC236}">
                    <a16:creationId xmlns:a16="http://schemas.microsoft.com/office/drawing/2014/main" id="{8C4E60C2-2015-4C42-C556-D596D6D31F0D}"/>
                  </a:ext>
                </a:extLst>
              </p:cNvPr>
              <p:cNvSpPr/>
              <p:nvPr/>
            </p:nvSpPr>
            <p:spPr>
              <a:xfrm>
                <a:off x="7945636" y="348324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de-DE" dirty="0">
                  <a:solidFill>
                    <a:schemeClr val="bg1"/>
                  </a:solidFill>
                </a:endParaRPr>
              </a:p>
            </p:txBody>
          </p:sp>
          <p:sp>
            <p:nvSpPr>
              <p:cNvPr id="49" name="Freeform 48">
                <a:extLst>
                  <a:ext uri="{FF2B5EF4-FFF2-40B4-BE49-F238E27FC236}">
                    <a16:creationId xmlns:a16="http://schemas.microsoft.com/office/drawing/2014/main" id="{BA06CE7F-8C70-6C73-47AE-C01A9AE86760}"/>
                  </a:ext>
                </a:extLst>
              </p:cNvPr>
              <p:cNvSpPr/>
              <p:nvPr/>
            </p:nvSpPr>
            <p:spPr>
              <a:xfrm>
                <a:off x="7904889" y="336099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de-DE" dirty="0">
                  <a:solidFill>
                    <a:schemeClr val="bg1"/>
                  </a:solidFill>
                </a:endParaRPr>
              </a:p>
            </p:txBody>
          </p:sp>
          <p:sp>
            <p:nvSpPr>
              <p:cNvPr id="50" name="Freeform 49">
                <a:extLst>
                  <a:ext uri="{FF2B5EF4-FFF2-40B4-BE49-F238E27FC236}">
                    <a16:creationId xmlns:a16="http://schemas.microsoft.com/office/drawing/2014/main" id="{DA3EF944-D59E-D987-2DB4-DC0B18D6861B}"/>
                  </a:ext>
                </a:extLst>
              </p:cNvPr>
              <p:cNvSpPr/>
              <p:nvPr/>
            </p:nvSpPr>
            <p:spPr>
              <a:xfrm>
                <a:off x="7884516" y="329987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de-DE" dirty="0">
                  <a:solidFill>
                    <a:schemeClr val="bg1"/>
                  </a:solidFill>
                </a:endParaRPr>
              </a:p>
            </p:txBody>
          </p:sp>
          <p:sp>
            <p:nvSpPr>
              <p:cNvPr id="51" name="Freeform 50">
                <a:extLst>
                  <a:ext uri="{FF2B5EF4-FFF2-40B4-BE49-F238E27FC236}">
                    <a16:creationId xmlns:a16="http://schemas.microsoft.com/office/drawing/2014/main" id="{BEBBCF78-3503-3991-1EAD-8C9A0825CF9C}"/>
                  </a:ext>
                </a:extLst>
              </p:cNvPr>
              <p:cNvSpPr/>
              <p:nvPr/>
            </p:nvSpPr>
            <p:spPr>
              <a:xfrm>
                <a:off x="7884516" y="342212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de-DE" dirty="0">
                  <a:solidFill>
                    <a:schemeClr val="bg1"/>
                  </a:solidFill>
                </a:endParaRPr>
              </a:p>
            </p:txBody>
          </p:sp>
        </p:grpSp>
        <p:grpSp>
          <p:nvGrpSpPr>
            <p:cNvPr id="27" name="Graphic 2">
              <a:extLst>
                <a:ext uri="{FF2B5EF4-FFF2-40B4-BE49-F238E27FC236}">
                  <a16:creationId xmlns:a16="http://schemas.microsoft.com/office/drawing/2014/main" id="{80382D33-3704-AECD-B885-8B108104A3EB}"/>
                </a:ext>
              </a:extLst>
            </p:cNvPr>
            <p:cNvGrpSpPr/>
            <p:nvPr/>
          </p:nvGrpSpPr>
          <p:grpSpPr>
            <a:xfrm>
              <a:off x="7216180" y="2896437"/>
              <a:ext cx="1173608" cy="1132811"/>
              <a:chOff x="7216180" y="2896437"/>
              <a:chExt cx="1173608" cy="1132811"/>
            </a:xfrm>
            <a:grpFill/>
          </p:grpSpPr>
          <p:sp>
            <p:nvSpPr>
              <p:cNvPr id="28" name="Freeform 27">
                <a:extLst>
                  <a:ext uri="{FF2B5EF4-FFF2-40B4-BE49-F238E27FC236}">
                    <a16:creationId xmlns:a16="http://schemas.microsoft.com/office/drawing/2014/main" id="{B2340C54-52B2-4948-A335-AE93581D5454}"/>
                  </a:ext>
                </a:extLst>
              </p:cNvPr>
              <p:cNvSpPr/>
              <p:nvPr/>
            </p:nvSpPr>
            <p:spPr>
              <a:xfrm>
                <a:off x="8071951" y="3507734"/>
                <a:ext cx="113751" cy="195879"/>
              </a:xfrm>
              <a:custGeom>
                <a:avLst/>
                <a:gdLst>
                  <a:gd name="connsiteX0" fmla="*/ 57046 w 113751"/>
                  <a:gd name="connsiteY0" fmla="*/ 195540 h 195879"/>
                  <a:gd name="connsiteX1" fmla="*/ 46859 w 113751"/>
                  <a:gd name="connsiteY1" fmla="*/ 192144 h 195879"/>
                  <a:gd name="connsiteX2" fmla="*/ 43124 w 113751"/>
                  <a:gd name="connsiteY2" fmla="*/ 189428 h 195879"/>
                  <a:gd name="connsiteX3" fmla="*/ 0 w 113751"/>
                  <a:gd name="connsiteY3" fmla="*/ 117102 h 195879"/>
                  <a:gd name="connsiteX4" fmla="*/ 11545 w 113751"/>
                  <a:gd name="connsiteY4" fmla="*/ 60735 h 195879"/>
                  <a:gd name="connsiteX5" fmla="*/ 19355 w 113751"/>
                  <a:gd name="connsiteY5" fmla="*/ 18970 h 195879"/>
                  <a:gd name="connsiteX6" fmla="*/ 25467 w 113751"/>
                  <a:gd name="connsiteY6" fmla="*/ 3350 h 195879"/>
                  <a:gd name="connsiteX7" fmla="*/ 42106 w 113751"/>
                  <a:gd name="connsiteY7" fmla="*/ 1652 h 195879"/>
                  <a:gd name="connsiteX8" fmla="*/ 113752 w 113751"/>
                  <a:gd name="connsiteY8" fmla="*/ 117441 h 195879"/>
                  <a:gd name="connsiteX9" fmla="*/ 64177 w 113751"/>
                  <a:gd name="connsiteY9" fmla="*/ 193842 h 195879"/>
                  <a:gd name="connsiteX10" fmla="*/ 56706 w 113751"/>
                  <a:gd name="connsiteY10" fmla="*/ 195879 h 195879"/>
                  <a:gd name="connsiteX11" fmla="*/ 49915 w 113751"/>
                  <a:gd name="connsiteY11" fmla="*/ 45795 h 195879"/>
                  <a:gd name="connsiteX12" fmla="*/ 42785 w 113751"/>
                  <a:gd name="connsiteY12" fmla="*/ 70583 h 195879"/>
                  <a:gd name="connsiteX13" fmla="*/ 32937 w 113751"/>
                  <a:gd name="connsiteY13" fmla="*/ 116762 h 195879"/>
                  <a:gd name="connsiteX14" fmla="*/ 57725 w 113751"/>
                  <a:gd name="connsiteY14" fmla="*/ 159207 h 195879"/>
                  <a:gd name="connsiteX15" fmla="*/ 81834 w 113751"/>
                  <a:gd name="connsiteY15" fmla="*/ 116762 h 195879"/>
                  <a:gd name="connsiteX16" fmla="*/ 50255 w 113751"/>
                  <a:gd name="connsiteY16" fmla="*/ 45455 h 1958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13751" h="195879">
                    <a:moveTo>
                      <a:pt x="57046" y="195540"/>
                    </a:moveTo>
                    <a:cubicBezTo>
                      <a:pt x="53310" y="195540"/>
                      <a:pt x="49915" y="194521"/>
                      <a:pt x="46859" y="192144"/>
                    </a:cubicBezTo>
                    <a:cubicBezTo>
                      <a:pt x="45840" y="191465"/>
                      <a:pt x="44482" y="190446"/>
                      <a:pt x="43124" y="189428"/>
                    </a:cubicBezTo>
                    <a:cubicBezTo>
                      <a:pt x="30221" y="180260"/>
                      <a:pt x="0" y="158868"/>
                      <a:pt x="0" y="117102"/>
                    </a:cubicBezTo>
                    <a:cubicBezTo>
                      <a:pt x="0" y="75336"/>
                      <a:pt x="6112" y="77374"/>
                      <a:pt x="11545" y="60735"/>
                    </a:cubicBezTo>
                    <a:cubicBezTo>
                      <a:pt x="16639" y="44437"/>
                      <a:pt x="21392" y="30515"/>
                      <a:pt x="19355" y="18970"/>
                    </a:cubicBezTo>
                    <a:cubicBezTo>
                      <a:pt x="18337" y="12858"/>
                      <a:pt x="20713" y="7085"/>
                      <a:pt x="25467" y="3350"/>
                    </a:cubicBezTo>
                    <a:cubicBezTo>
                      <a:pt x="30221" y="-385"/>
                      <a:pt x="36672" y="-1064"/>
                      <a:pt x="42106" y="1652"/>
                    </a:cubicBezTo>
                    <a:cubicBezTo>
                      <a:pt x="45161" y="3010"/>
                      <a:pt x="113752" y="35948"/>
                      <a:pt x="113752" y="117441"/>
                    </a:cubicBezTo>
                    <a:cubicBezTo>
                      <a:pt x="113752" y="198935"/>
                      <a:pt x="66214" y="192823"/>
                      <a:pt x="64177" y="193842"/>
                    </a:cubicBezTo>
                    <a:cubicBezTo>
                      <a:pt x="61799" y="195200"/>
                      <a:pt x="59084" y="195879"/>
                      <a:pt x="56706" y="195879"/>
                    </a:cubicBezTo>
                    <a:close/>
                    <a:moveTo>
                      <a:pt x="49915" y="45795"/>
                    </a:moveTo>
                    <a:cubicBezTo>
                      <a:pt x="47878" y="54284"/>
                      <a:pt x="45161" y="62433"/>
                      <a:pt x="42785" y="70583"/>
                    </a:cubicBezTo>
                    <a:cubicBezTo>
                      <a:pt x="38030" y="85523"/>
                      <a:pt x="32937" y="101143"/>
                      <a:pt x="32937" y="116762"/>
                    </a:cubicBezTo>
                    <a:cubicBezTo>
                      <a:pt x="32937" y="132382"/>
                      <a:pt x="44482" y="149360"/>
                      <a:pt x="57725" y="159207"/>
                    </a:cubicBezTo>
                    <a:cubicBezTo>
                      <a:pt x="67233" y="151737"/>
                      <a:pt x="81834" y="137136"/>
                      <a:pt x="81834" y="116762"/>
                    </a:cubicBezTo>
                    <a:cubicBezTo>
                      <a:pt x="81834" y="82128"/>
                      <a:pt x="64856" y="59037"/>
                      <a:pt x="50255" y="45455"/>
                    </a:cubicBezTo>
                    <a:close/>
                  </a:path>
                </a:pathLst>
              </a:custGeom>
              <a:grpFill/>
              <a:ln w="3393" cap="flat">
                <a:noFill/>
                <a:prstDash val="solid"/>
                <a:miter/>
              </a:ln>
            </p:spPr>
            <p:txBody>
              <a:bodyPr rtlCol="0" anchor="ctr"/>
              <a:lstStyle/>
              <a:p>
                <a:endParaRPr lang="de-DE" dirty="0">
                  <a:solidFill>
                    <a:schemeClr val="bg1"/>
                  </a:solidFill>
                </a:endParaRPr>
              </a:p>
            </p:txBody>
          </p:sp>
          <p:sp>
            <p:nvSpPr>
              <p:cNvPr id="29" name="Freeform 28">
                <a:extLst>
                  <a:ext uri="{FF2B5EF4-FFF2-40B4-BE49-F238E27FC236}">
                    <a16:creationId xmlns:a16="http://schemas.microsoft.com/office/drawing/2014/main" id="{48B77577-4D0F-C074-0DF6-1861D5AE1903}"/>
                  </a:ext>
                </a:extLst>
              </p:cNvPr>
              <p:cNvSpPr/>
              <p:nvPr/>
            </p:nvSpPr>
            <p:spPr>
              <a:xfrm>
                <a:off x="7990457" y="3680307"/>
                <a:ext cx="154782" cy="145546"/>
              </a:xfrm>
              <a:custGeom>
                <a:avLst/>
                <a:gdLst>
                  <a:gd name="connsiteX0" fmla="*/ 82853 w 154782"/>
                  <a:gd name="connsiteY0" fmla="*/ 145207 h 145546"/>
                  <a:gd name="connsiteX1" fmla="*/ 31919 w 154782"/>
                  <a:gd name="connsiteY1" fmla="*/ 131964 h 145546"/>
                  <a:gd name="connsiteX2" fmla="*/ 0 w 154782"/>
                  <a:gd name="connsiteY2" fmla="*/ 27041 h 145546"/>
                  <a:gd name="connsiteX3" fmla="*/ 10187 w 154782"/>
                  <a:gd name="connsiteY3" fmla="*/ 11761 h 145546"/>
                  <a:gd name="connsiteX4" fmla="*/ 28183 w 154782"/>
                  <a:gd name="connsiteY4" fmla="*/ 15835 h 145546"/>
                  <a:gd name="connsiteX5" fmla="*/ 64516 w 154782"/>
                  <a:gd name="connsiteY5" fmla="*/ 35869 h 145546"/>
                  <a:gd name="connsiteX6" fmla="*/ 153820 w 154782"/>
                  <a:gd name="connsiteY6" fmla="*/ 117024 h 145546"/>
                  <a:gd name="connsiteX7" fmla="*/ 152801 w 154782"/>
                  <a:gd name="connsiteY7" fmla="*/ 130606 h 145546"/>
                  <a:gd name="connsiteX8" fmla="*/ 141935 w 154782"/>
                  <a:gd name="connsiteY8" fmla="*/ 138755 h 145546"/>
                  <a:gd name="connsiteX9" fmla="*/ 82853 w 154782"/>
                  <a:gd name="connsiteY9" fmla="*/ 145547 h 145546"/>
                  <a:gd name="connsiteX10" fmla="*/ 34296 w 154782"/>
                  <a:gd name="connsiteY10" fmla="*/ 58280 h 145546"/>
                  <a:gd name="connsiteX11" fmla="*/ 53990 w 154782"/>
                  <a:gd name="connsiteY11" fmla="*/ 107856 h 145546"/>
                  <a:gd name="connsiteX12" fmla="*/ 114771 w 154782"/>
                  <a:gd name="connsiteY12" fmla="*/ 110232 h 145546"/>
                  <a:gd name="connsiteX13" fmla="*/ 52292 w 154782"/>
                  <a:gd name="connsiteY13" fmla="*/ 66090 h 145546"/>
                  <a:gd name="connsiteX14" fmla="*/ 34296 w 154782"/>
                  <a:gd name="connsiteY14" fmla="*/ 58620 h 1455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54782" h="145546">
                    <a:moveTo>
                      <a:pt x="82853" y="145207"/>
                    </a:moveTo>
                    <a:cubicBezTo>
                      <a:pt x="62818" y="145207"/>
                      <a:pt x="43124" y="142151"/>
                      <a:pt x="31919" y="131964"/>
                    </a:cubicBezTo>
                    <a:cubicBezTo>
                      <a:pt x="10187" y="112270"/>
                      <a:pt x="0" y="78993"/>
                      <a:pt x="0" y="27041"/>
                    </a:cubicBezTo>
                    <a:cubicBezTo>
                      <a:pt x="0" y="-24912"/>
                      <a:pt x="4075" y="14477"/>
                      <a:pt x="10187" y="11761"/>
                    </a:cubicBezTo>
                    <a:cubicBezTo>
                      <a:pt x="16299" y="9384"/>
                      <a:pt x="23430" y="10742"/>
                      <a:pt x="28183" y="15835"/>
                    </a:cubicBezTo>
                    <a:cubicBezTo>
                      <a:pt x="35993" y="23985"/>
                      <a:pt x="49236" y="29418"/>
                      <a:pt x="64516" y="35869"/>
                    </a:cubicBezTo>
                    <a:cubicBezTo>
                      <a:pt x="96095" y="48773"/>
                      <a:pt x="135144" y="64732"/>
                      <a:pt x="153820" y="117024"/>
                    </a:cubicBezTo>
                    <a:cubicBezTo>
                      <a:pt x="155518" y="121438"/>
                      <a:pt x="154839" y="126531"/>
                      <a:pt x="152801" y="130606"/>
                    </a:cubicBezTo>
                    <a:cubicBezTo>
                      <a:pt x="150424" y="134680"/>
                      <a:pt x="146689" y="137737"/>
                      <a:pt x="141935" y="138755"/>
                    </a:cubicBezTo>
                    <a:cubicBezTo>
                      <a:pt x="131409" y="141132"/>
                      <a:pt x="106961" y="145547"/>
                      <a:pt x="82853" y="145547"/>
                    </a:cubicBezTo>
                    <a:close/>
                    <a:moveTo>
                      <a:pt x="34296" y="58280"/>
                    </a:moveTo>
                    <a:cubicBezTo>
                      <a:pt x="37351" y="82049"/>
                      <a:pt x="43803" y="98687"/>
                      <a:pt x="53990" y="107856"/>
                    </a:cubicBezTo>
                    <a:cubicBezTo>
                      <a:pt x="60441" y="113628"/>
                      <a:pt x="87946" y="113628"/>
                      <a:pt x="114771" y="110232"/>
                    </a:cubicBezTo>
                    <a:cubicBezTo>
                      <a:pt x="99491" y="85445"/>
                      <a:pt x="76401" y="75937"/>
                      <a:pt x="52292" y="66090"/>
                    </a:cubicBezTo>
                    <a:cubicBezTo>
                      <a:pt x="46180" y="63713"/>
                      <a:pt x="40068" y="60997"/>
                      <a:pt x="34296" y="58620"/>
                    </a:cubicBezTo>
                    <a:close/>
                  </a:path>
                </a:pathLst>
              </a:custGeom>
              <a:grpFill/>
              <a:ln w="3393" cap="flat">
                <a:noFill/>
                <a:prstDash val="solid"/>
                <a:miter/>
              </a:ln>
            </p:spPr>
            <p:txBody>
              <a:bodyPr rtlCol="0" anchor="ctr"/>
              <a:lstStyle/>
              <a:p>
                <a:endParaRPr lang="de-DE" dirty="0">
                  <a:solidFill>
                    <a:schemeClr val="bg1"/>
                  </a:solidFill>
                </a:endParaRPr>
              </a:p>
            </p:txBody>
          </p:sp>
          <p:sp>
            <p:nvSpPr>
              <p:cNvPr id="30" name="Freeform 29">
                <a:extLst>
                  <a:ext uri="{FF2B5EF4-FFF2-40B4-BE49-F238E27FC236}">
                    <a16:creationId xmlns:a16="http://schemas.microsoft.com/office/drawing/2014/main" id="{9B00A253-EB65-5DE4-4A4B-0C3F3C411E5E}"/>
                  </a:ext>
                </a:extLst>
              </p:cNvPr>
              <p:cNvSpPr/>
              <p:nvPr/>
            </p:nvSpPr>
            <p:spPr>
              <a:xfrm>
                <a:off x="8112656" y="3691513"/>
                <a:ext cx="175076" cy="134340"/>
              </a:xfrm>
              <a:custGeom>
                <a:avLst/>
                <a:gdLst>
                  <a:gd name="connsiteX0" fmla="*/ 64558 w 175076"/>
                  <a:gd name="connsiteY0" fmla="*/ 134001 h 134340"/>
                  <a:gd name="connsiteX1" fmla="*/ 10908 w 175076"/>
                  <a:gd name="connsiteY1" fmla="*/ 124833 h 134340"/>
                  <a:gd name="connsiteX2" fmla="*/ 1061 w 175076"/>
                  <a:gd name="connsiteY2" fmla="*/ 115325 h 134340"/>
                  <a:gd name="connsiteX3" fmla="*/ 2080 w 175076"/>
                  <a:gd name="connsiteY3" fmla="*/ 101403 h 134340"/>
                  <a:gd name="connsiteX4" fmla="*/ 149109 w 175076"/>
                  <a:gd name="connsiteY4" fmla="*/ 1234 h 134340"/>
                  <a:gd name="connsiteX5" fmla="*/ 152504 w 175076"/>
                  <a:gd name="connsiteY5" fmla="*/ 1234 h 134340"/>
                  <a:gd name="connsiteX6" fmla="*/ 166087 w 175076"/>
                  <a:gd name="connsiteY6" fmla="*/ 1573 h 134340"/>
                  <a:gd name="connsiteX7" fmla="*/ 173557 w 175076"/>
                  <a:gd name="connsiteY7" fmla="*/ 22965 h 134340"/>
                  <a:gd name="connsiteX8" fmla="*/ 167105 w 175076"/>
                  <a:gd name="connsiteY8" fmla="*/ 46395 h 134340"/>
                  <a:gd name="connsiteX9" fmla="*/ 137563 w 175076"/>
                  <a:gd name="connsiteY9" fmla="*/ 108534 h 134340"/>
                  <a:gd name="connsiteX10" fmla="*/ 86629 w 175076"/>
                  <a:gd name="connsiteY10" fmla="*/ 132643 h 134340"/>
                  <a:gd name="connsiteX11" fmla="*/ 64219 w 175076"/>
                  <a:gd name="connsiteY11" fmla="*/ 134341 h 134340"/>
                  <a:gd name="connsiteX12" fmla="*/ 41808 w 175076"/>
                  <a:gd name="connsiteY12" fmla="*/ 99366 h 134340"/>
                  <a:gd name="connsiteX13" fmla="*/ 112436 w 175076"/>
                  <a:gd name="connsiteY13" fmla="*/ 87481 h 134340"/>
                  <a:gd name="connsiteX14" fmla="*/ 135186 w 175076"/>
                  <a:gd name="connsiteY14" fmla="*/ 40623 h 134340"/>
                  <a:gd name="connsiteX15" fmla="*/ 136205 w 175076"/>
                  <a:gd name="connsiteY15" fmla="*/ 35189 h 134340"/>
                  <a:gd name="connsiteX16" fmla="*/ 41808 w 175076"/>
                  <a:gd name="connsiteY16" fmla="*/ 99366 h 134340"/>
                  <a:gd name="connsiteX17" fmla="*/ 144694 w 175076"/>
                  <a:gd name="connsiteY17" fmla="*/ 7685 h 134340"/>
                  <a:gd name="connsiteX18" fmla="*/ 144694 w 175076"/>
                  <a:gd name="connsiteY18" fmla="*/ 7685 h 134340"/>
                  <a:gd name="connsiteX19" fmla="*/ 144694 w 175076"/>
                  <a:gd name="connsiteY19" fmla="*/ 7685 h 1343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75076" h="134340">
                    <a:moveTo>
                      <a:pt x="64558" y="134001"/>
                    </a:moveTo>
                    <a:cubicBezTo>
                      <a:pt x="49618" y="134001"/>
                      <a:pt x="31281" y="131624"/>
                      <a:pt x="10908" y="124833"/>
                    </a:cubicBezTo>
                    <a:cubicBezTo>
                      <a:pt x="6494" y="123135"/>
                      <a:pt x="2759" y="119739"/>
                      <a:pt x="1061" y="115325"/>
                    </a:cubicBezTo>
                    <a:cubicBezTo>
                      <a:pt x="-637" y="110911"/>
                      <a:pt x="-297" y="105818"/>
                      <a:pt x="2080" y="101403"/>
                    </a:cubicBezTo>
                    <a:cubicBezTo>
                      <a:pt x="55050" y="8025"/>
                      <a:pt x="126018" y="2932"/>
                      <a:pt x="149109" y="1234"/>
                    </a:cubicBezTo>
                    <a:cubicBezTo>
                      <a:pt x="150127" y="1234"/>
                      <a:pt x="151485" y="1234"/>
                      <a:pt x="152504" y="1234"/>
                    </a:cubicBezTo>
                    <a:cubicBezTo>
                      <a:pt x="156918" y="-464"/>
                      <a:pt x="161672" y="-464"/>
                      <a:pt x="166087" y="1573"/>
                    </a:cubicBezTo>
                    <a:cubicBezTo>
                      <a:pt x="173896" y="5648"/>
                      <a:pt x="177291" y="14816"/>
                      <a:pt x="173557" y="22965"/>
                    </a:cubicBezTo>
                    <a:cubicBezTo>
                      <a:pt x="169482" y="31794"/>
                      <a:pt x="168463" y="38585"/>
                      <a:pt x="167105" y="46395"/>
                    </a:cubicBezTo>
                    <a:cubicBezTo>
                      <a:pt x="164728" y="61675"/>
                      <a:pt x="161672" y="78992"/>
                      <a:pt x="137563" y="108534"/>
                    </a:cubicBezTo>
                    <a:cubicBezTo>
                      <a:pt x="128055" y="120419"/>
                      <a:pt x="109380" y="129247"/>
                      <a:pt x="86629" y="132643"/>
                    </a:cubicBezTo>
                    <a:cubicBezTo>
                      <a:pt x="80517" y="133661"/>
                      <a:pt x="73047" y="134341"/>
                      <a:pt x="64219" y="134341"/>
                    </a:cubicBezTo>
                    <a:close/>
                    <a:moveTo>
                      <a:pt x="41808" y="99366"/>
                    </a:moveTo>
                    <a:cubicBezTo>
                      <a:pt x="76783" y="105818"/>
                      <a:pt x="105305" y="96310"/>
                      <a:pt x="112436" y="87481"/>
                    </a:cubicBezTo>
                    <a:cubicBezTo>
                      <a:pt x="131112" y="64731"/>
                      <a:pt x="133149" y="54205"/>
                      <a:pt x="135186" y="40623"/>
                    </a:cubicBezTo>
                    <a:cubicBezTo>
                      <a:pt x="135186" y="38925"/>
                      <a:pt x="135865" y="37227"/>
                      <a:pt x="136205" y="35189"/>
                    </a:cubicBezTo>
                    <a:cubicBezTo>
                      <a:pt x="112436" y="38925"/>
                      <a:pt x="75424" y="51149"/>
                      <a:pt x="41808" y="99366"/>
                    </a:cubicBezTo>
                    <a:close/>
                    <a:moveTo>
                      <a:pt x="144694" y="7685"/>
                    </a:moveTo>
                    <a:cubicBezTo>
                      <a:pt x="144694" y="7685"/>
                      <a:pt x="144694" y="7685"/>
                      <a:pt x="144694" y="7685"/>
                    </a:cubicBezTo>
                    <a:cubicBezTo>
                      <a:pt x="144694" y="7685"/>
                      <a:pt x="144694" y="7685"/>
                      <a:pt x="144694" y="7685"/>
                    </a:cubicBezTo>
                    <a:close/>
                  </a:path>
                </a:pathLst>
              </a:custGeom>
              <a:grpFill/>
              <a:ln w="3393" cap="flat">
                <a:noFill/>
                <a:prstDash val="solid"/>
                <a:miter/>
              </a:ln>
            </p:spPr>
            <p:txBody>
              <a:bodyPr rtlCol="0" anchor="ctr"/>
              <a:lstStyle/>
              <a:p>
                <a:endParaRPr lang="de-DE" dirty="0">
                  <a:solidFill>
                    <a:schemeClr val="bg1"/>
                  </a:solidFill>
                </a:endParaRPr>
              </a:p>
            </p:txBody>
          </p:sp>
          <p:sp>
            <p:nvSpPr>
              <p:cNvPr id="31" name="Freeform 30">
                <a:extLst>
                  <a:ext uri="{FF2B5EF4-FFF2-40B4-BE49-F238E27FC236}">
                    <a16:creationId xmlns:a16="http://schemas.microsoft.com/office/drawing/2014/main" id="{B8B45136-8E0F-9B9E-CDF1-143893E5A38B}"/>
                  </a:ext>
                </a:extLst>
              </p:cNvPr>
              <p:cNvSpPr/>
              <p:nvPr/>
            </p:nvSpPr>
            <p:spPr>
              <a:xfrm>
                <a:off x="8112698" y="3670676"/>
                <a:ext cx="32597" cy="236332"/>
              </a:xfrm>
              <a:custGeom>
                <a:avLst/>
                <a:gdLst>
                  <a:gd name="connsiteX0" fmla="*/ 16299 w 32597"/>
                  <a:gd name="connsiteY0" fmla="*/ 236332 h 236332"/>
                  <a:gd name="connsiteX1" fmla="*/ 0 w 32597"/>
                  <a:gd name="connsiteY1" fmla="*/ 220033 h 236332"/>
                  <a:gd name="connsiteX2" fmla="*/ 0 w 32597"/>
                  <a:gd name="connsiteY2" fmla="*/ 16299 h 236332"/>
                  <a:gd name="connsiteX3" fmla="*/ 16299 w 32597"/>
                  <a:gd name="connsiteY3" fmla="*/ 0 h 236332"/>
                  <a:gd name="connsiteX4" fmla="*/ 32598 w 32597"/>
                  <a:gd name="connsiteY4" fmla="*/ 16299 h 236332"/>
                  <a:gd name="connsiteX5" fmla="*/ 32598 w 32597"/>
                  <a:gd name="connsiteY5" fmla="*/ 220033 h 236332"/>
                  <a:gd name="connsiteX6" fmla="*/ 16299 w 32597"/>
                  <a:gd name="connsiteY6" fmla="*/ 236332 h 236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97" h="236332">
                    <a:moveTo>
                      <a:pt x="16299" y="236332"/>
                    </a:moveTo>
                    <a:cubicBezTo>
                      <a:pt x="7131" y="236332"/>
                      <a:pt x="0" y="229201"/>
                      <a:pt x="0" y="220033"/>
                    </a:cubicBezTo>
                    <a:lnTo>
                      <a:pt x="0" y="16299"/>
                    </a:lnTo>
                    <a:cubicBezTo>
                      <a:pt x="0" y="7131"/>
                      <a:pt x="7131" y="0"/>
                      <a:pt x="16299" y="0"/>
                    </a:cubicBezTo>
                    <a:cubicBezTo>
                      <a:pt x="25467" y="0"/>
                      <a:pt x="32598" y="7131"/>
                      <a:pt x="32598" y="16299"/>
                    </a:cubicBezTo>
                    <a:lnTo>
                      <a:pt x="32598" y="220033"/>
                    </a:lnTo>
                    <a:cubicBezTo>
                      <a:pt x="32598" y="229201"/>
                      <a:pt x="25467" y="236332"/>
                      <a:pt x="16299" y="236332"/>
                    </a:cubicBezTo>
                    <a:close/>
                  </a:path>
                </a:pathLst>
              </a:custGeom>
              <a:grpFill/>
              <a:ln w="3393" cap="flat">
                <a:noFill/>
                <a:prstDash val="solid"/>
                <a:miter/>
              </a:ln>
            </p:spPr>
            <p:txBody>
              <a:bodyPr rtlCol="0" anchor="ctr"/>
              <a:lstStyle/>
              <a:p>
                <a:endParaRPr lang="de-DE" dirty="0">
                  <a:solidFill>
                    <a:schemeClr val="bg1"/>
                  </a:solidFill>
                </a:endParaRPr>
              </a:p>
            </p:txBody>
          </p:sp>
          <p:sp>
            <p:nvSpPr>
              <p:cNvPr id="32" name="Freeform 31">
                <a:extLst>
                  <a:ext uri="{FF2B5EF4-FFF2-40B4-BE49-F238E27FC236}">
                    <a16:creationId xmlns:a16="http://schemas.microsoft.com/office/drawing/2014/main" id="{5CA5B19F-76B7-3444-3209-B4FCBE574D3A}"/>
                  </a:ext>
                </a:extLst>
              </p:cNvPr>
              <p:cNvSpPr/>
              <p:nvPr/>
            </p:nvSpPr>
            <p:spPr>
              <a:xfrm>
                <a:off x="7827422" y="3874071"/>
                <a:ext cx="562367" cy="155178"/>
              </a:xfrm>
              <a:custGeom>
                <a:avLst/>
                <a:gdLst>
                  <a:gd name="connsiteX0" fmla="*/ 512441 w 562367"/>
                  <a:gd name="connsiteY0" fmla="*/ 155178 h 155178"/>
                  <a:gd name="connsiteX1" fmla="*/ 379674 w 562367"/>
                  <a:gd name="connsiteY1" fmla="*/ 142275 h 155178"/>
                  <a:gd name="connsiteX2" fmla="*/ 340625 w 562367"/>
                  <a:gd name="connsiteY2" fmla="*/ 137521 h 155178"/>
                  <a:gd name="connsiteX3" fmla="*/ 305990 w 562367"/>
                  <a:gd name="connsiteY3" fmla="*/ 144312 h 155178"/>
                  <a:gd name="connsiteX4" fmla="*/ 246906 w 562367"/>
                  <a:gd name="connsiteY4" fmla="*/ 153480 h 155178"/>
                  <a:gd name="connsiteX5" fmla="*/ 221779 w 562367"/>
                  <a:gd name="connsiteY5" fmla="*/ 149405 h 155178"/>
                  <a:gd name="connsiteX6" fmla="*/ 170846 w 562367"/>
                  <a:gd name="connsiteY6" fmla="*/ 147708 h 155178"/>
                  <a:gd name="connsiteX7" fmla="*/ 82900 w 562367"/>
                  <a:gd name="connsiteY7" fmla="*/ 149066 h 155178"/>
                  <a:gd name="connsiteX8" fmla="*/ 5141 w 562367"/>
                  <a:gd name="connsiteY8" fmla="*/ 130390 h 155178"/>
                  <a:gd name="connsiteX9" fmla="*/ 1067 w 562367"/>
                  <a:gd name="connsiteY9" fmla="*/ 111715 h 155178"/>
                  <a:gd name="connsiteX10" fmla="*/ 73053 w 562367"/>
                  <a:gd name="connsiteY10" fmla="*/ 62818 h 155178"/>
                  <a:gd name="connsiteX11" fmla="*/ 107008 w 562367"/>
                  <a:gd name="connsiteY11" fmla="*/ 50934 h 155178"/>
                  <a:gd name="connsiteX12" fmla="*/ 118214 w 562367"/>
                  <a:gd name="connsiteY12" fmla="*/ 44143 h 155178"/>
                  <a:gd name="connsiteX13" fmla="*/ 225175 w 562367"/>
                  <a:gd name="connsiteY13" fmla="*/ 19015 h 155178"/>
                  <a:gd name="connsiteX14" fmla="*/ 247925 w 562367"/>
                  <a:gd name="connsiteY14" fmla="*/ 12224 h 155178"/>
                  <a:gd name="connsiteX15" fmla="*/ 300896 w 562367"/>
                  <a:gd name="connsiteY15" fmla="*/ 0 h 155178"/>
                  <a:gd name="connsiteX16" fmla="*/ 301575 w 562367"/>
                  <a:gd name="connsiteY16" fmla="*/ 0 h 155178"/>
                  <a:gd name="connsiteX17" fmla="*/ 367449 w 562367"/>
                  <a:gd name="connsiteY17" fmla="*/ 10187 h 155178"/>
                  <a:gd name="connsiteX18" fmla="*/ 389860 w 562367"/>
                  <a:gd name="connsiteY18" fmla="*/ 14941 h 155178"/>
                  <a:gd name="connsiteX19" fmla="*/ 432645 w 562367"/>
                  <a:gd name="connsiteY19" fmla="*/ 40407 h 155178"/>
                  <a:gd name="connsiteX20" fmla="*/ 450641 w 562367"/>
                  <a:gd name="connsiteY20" fmla="*/ 53311 h 155178"/>
                  <a:gd name="connsiteX21" fmla="*/ 526023 w 562367"/>
                  <a:gd name="connsiteY21" fmla="*/ 83192 h 155178"/>
                  <a:gd name="connsiteX22" fmla="*/ 562356 w 562367"/>
                  <a:gd name="connsiteY22" fmla="*/ 131749 h 155178"/>
                  <a:gd name="connsiteX23" fmla="*/ 544359 w 562367"/>
                  <a:gd name="connsiteY23" fmla="*/ 152801 h 155178"/>
                  <a:gd name="connsiteX24" fmla="*/ 512441 w 562367"/>
                  <a:gd name="connsiteY24" fmla="*/ 154499 h 155178"/>
                  <a:gd name="connsiteX25" fmla="*/ 340625 w 562367"/>
                  <a:gd name="connsiteY25" fmla="*/ 104923 h 155178"/>
                  <a:gd name="connsiteX26" fmla="*/ 384427 w 562367"/>
                  <a:gd name="connsiteY26" fmla="*/ 110017 h 155178"/>
                  <a:gd name="connsiteX27" fmla="*/ 520250 w 562367"/>
                  <a:gd name="connsiteY27" fmla="*/ 122241 h 155178"/>
                  <a:gd name="connsiteX28" fmla="*/ 449623 w 562367"/>
                  <a:gd name="connsiteY28" fmla="*/ 86248 h 155178"/>
                  <a:gd name="connsiteX29" fmla="*/ 410913 w 562367"/>
                  <a:gd name="connsiteY29" fmla="*/ 64855 h 155178"/>
                  <a:gd name="connsiteX30" fmla="*/ 384088 w 562367"/>
                  <a:gd name="connsiteY30" fmla="*/ 47199 h 155178"/>
                  <a:gd name="connsiteX31" fmla="*/ 360319 w 562367"/>
                  <a:gd name="connsiteY31" fmla="*/ 42105 h 155178"/>
                  <a:gd name="connsiteX32" fmla="*/ 301575 w 562367"/>
                  <a:gd name="connsiteY32" fmla="*/ 32597 h 155178"/>
                  <a:gd name="connsiteX33" fmla="*/ 300896 w 562367"/>
                  <a:gd name="connsiteY33" fmla="*/ 32597 h 155178"/>
                  <a:gd name="connsiteX34" fmla="*/ 258452 w 562367"/>
                  <a:gd name="connsiteY34" fmla="*/ 42784 h 155178"/>
                  <a:gd name="connsiteX35" fmla="*/ 209895 w 562367"/>
                  <a:gd name="connsiteY35" fmla="*/ 47199 h 155178"/>
                  <a:gd name="connsiteX36" fmla="*/ 139266 w 562367"/>
                  <a:gd name="connsiteY36" fmla="*/ 68591 h 155178"/>
                  <a:gd name="connsiteX37" fmla="*/ 121610 w 562367"/>
                  <a:gd name="connsiteY37" fmla="*/ 79796 h 155178"/>
                  <a:gd name="connsiteX38" fmla="*/ 121610 w 562367"/>
                  <a:gd name="connsiteY38" fmla="*/ 79796 h 155178"/>
                  <a:gd name="connsiteX39" fmla="*/ 81882 w 562367"/>
                  <a:gd name="connsiteY39" fmla="*/ 93718 h 155178"/>
                  <a:gd name="connsiteX40" fmla="*/ 40456 w 562367"/>
                  <a:gd name="connsiteY40" fmla="*/ 110356 h 155178"/>
                  <a:gd name="connsiteX41" fmla="*/ 162357 w 562367"/>
                  <a:gd name="connsiteY41" fmla="*/ 115789 h 155178"/>
                  <a:gd name="connsiteX42" fmla="*/ 227552 w 562367"/>
                  <a:gd name="connsiteY42" fmla="*/ 116808 h 155178"/>
                  <a:gd name="connsiteX43" fmla="*/ 249623 w 562367"/>
                  <a:gd name="connsiteY43" fmla="*/ 120204 h 155178"/>
                  <a:gd name="connsiteX44" fmla="*/ 297501 w 562367"/>
                  <a:gd name="connsiteY44" fmla="*/ 112054 h 155178"/>
                  <a:gd name="connsiteX45" fmla="*/ 340285 w 562367"/>
                  <a:gd name="connsiteY45" fmla="*/ 103905 h 155178"/>
                  <a:gd name="connsiteX46" fmla="*/ 31967 w 562367"/>
                  <a:gd name="connsiteY46" fmla="*/ 122241 h 155178"/>
                  <a:gd name="connsiteX47" fmla="*/ 31967 w 562367"/>
                  <a:gd name="connsiteY47" fmla="*/ 122241 h 155178"/>
                  <a:gd name="connsiteX48" fmla="*/ 31967 w 562367"/>
                  <a:gd name="connsiteY48" fmla="*/ 122241 h 155178"/>
                  <a:gd name="connsiteX49" fmla="*/ 114479 w 562367"/>
                  <a:gd name="connsiteY49" fmla="*/ 65874 h 155178"/>
                  <a:gd name="connsiteX50" fmla="*/ 114479 w 562367"/>
                  <a:gd name="connsiteY50" fmla="*/ 65874 h 155178"/>
                  <a:gd name="connsiteX51" fmla="*/ 114479 w 562367"/>
                  <a:gd name="connsiteY51" fmla="*/ 65874 h 155178"/>
                  <a:gd name="connsiteX52" fmla="*/ 227212 w 562367"/>
                  <a:gd name="connsiteY52" fmla="*/ 20034 h 155178"/>
                  <a:gd name="connsiteX53" fmla="*/ 227212 w 562367"/>
                  <a:gd name="connsiteY53" fmla="*/ 20034 h 155178"/>
                  <a:gd name="connsiteX54" fmla="*/ 227212 w 562367"/>
                  <a:gd name="connsiteY54" fmla="*/ 20034 h 155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562367" h="155178">
                    <a:moveTo>
                      <a:pt x="512441" y="155178"/>
                    </a:moveTo>
                    <a:cubicBezTo>
                      <a:pt x="468299" y="155178"/>
                      <a:pt x="416346" y="147708"/>
                      <a:pt x="379674" y="142275"/>
                    </a:cubicBezTo>
                    <a:cubicBezTo>
                      <a:pt x="362356" y="139898"/>
                      <a:pt x="346058" y="137521"/>
                      <a:pt x="340625" y="137521"/>
                    </a:cubicBezTo>
                    <a:cubicBezTo>
                      <a:pt x="335191" y="137521"/>
                      <a:pt x="318893" y="140917"/>
                      <a:pt x="305990" y="144312"/>
                    </a:cubicBezTo>
                    <a:cubicBezTo>
                      <a:pt x="285616" y="149745"/>
                      <a:pt x="264903" y="155178"/>
                      <a:pt x="246906" y="153480"/>
                    </a:cubicBezTo>
                    <a:cubicBezTo>
                      <a:pt x="238078" y="152462"/>
                      <a:pt x="229928" y="151103"/>
                      <a:pt x="221779" y="149405"/>
                    </a:cubicBezTo>
                    <a:cubicBezTo>
                      <a:pt x="203782" y="146010"/>
                      <a:pt x="188502" y="142954"/>
                      <a:pt x="170846" y="147708"/>
                    </a:cubicBezTo>
                    <a:cubicBezTo>
                      <a:pt x="151830" y="152801"/>
                      <a:pt x="113121" y="151783"/>
                      <a:pt x="82900" y="149066"/>
                    </a:cubicBezTo>
                    <a:cubicBezTo>
                      <a:pt x="17366" y="143633"/>
                      <a:pt x="8537" y="133786"/>
                      <a:pt x="5141" y="130390"/>
                    </a:cubicBezTo>
                    <a:cubicBezTo>
                      <a:pt x="388" y="125297"/>
                      <a:pt x="-1310" y="118166"/>
                      <a:pt x="1067" y="111715"/>
                    </a:cubicBezTo>
                    <a:cubicBezTo>
                      <a:pt x="11593" y="80475"/>
                      <a:pt x="44190" y="71307"/>
                      <a:pt x="73053" y="62818"/>
                    </a:cubicBezTo>
                    <a:cubicBezTo>
                      <a:pt x="85616" y="59083"/>
                      <a:pt x="97501" y="55688"/>
                      <a:pt x="107008" y="50934"/>
                    </a:cubicBezTo>
                    <a:cubicBezTo>
                      <a:pt x="112102" y="48557"/>
                      <a:pt x="115497" y="46180"/>
                      <a:pt x="118214" y="44143"/>
                    </a:cubicBezTo>
                    <a:cubicBezTo>
                      <a:pt x="132815" y="31919"/>
                      <a:pt x="193257" y="1698"/>
                      <a:pt x="225175" y="19015"/>
                    </a:cubicBezTo>
                    <a:cubicBezTo>
                      <a:pt x="229589" y="18676"/>
                      <a:pt x="240115" y="14941"/>
                      <a:pt x="247925" y="12224"/>
                    </a:cubicBezTo>
                    <a:cubicBezTo>
                      <a:pt x="264564" y="6452"/>
                      <a:pt x="283240" y="0"/>
                      <a:pt x="300896" y="0"/>
                    </a:cubicBezTo>
                    <a:lnTo>
                      <a:pt x="301575" y="0"/>
                    </a:lnTo>
                    <a:cubicBezTo>
                      <a:pt x="323307" y="0"/>
                      <a:pt x="346737" y="5433"/>
                      <a:pt x="367449" y="10187"/>
                    </a:cubicBezTo>
                    <a:cubicBezTo>
                      <a:pt x="375599" y="11885"/>
                      <a:pt x="383409" y="13922"/>
                      <a:pt x="389860" y="14941"/>
                    </a:cubicBezTo>
                    <a:cubicBezTo>
                      <a:pt x="407857" y="18336"/>
                      <a:pt x="421439" y="30560"/>
                      <a:pt x="432645" y="40407"/>
                    </a:cubicBezTo>
                    <a:cubicBezTo>
                      <a:pt x="438417" y="45501"/>
                      <a:pt x="446906" y="53311"/>
                      <a:pt x="450641" y="53311"/>
                    </a:cubicBezTo>
                    <a:cubicBezTo>
                      <a:pt x="483579" y="54329"/>
                      <a:pt x="511761" y="72665"/>
                      <a:pt x="526023" y="83192"/>
                    </a:cubicBezTo>
                    <a:cubicBezTo>
                      <a:pt x="531796" y="87606"/>
                      <a:pt x="561677" y="111375"/>
                      <a:pt x="562356" y="131749"/>
                    </a:cubicBezTo>
                    <a:cubicBezTo>
                      <a:pt x="562695" y="142614"/>
                      <a:pt x="555225" y="151443"/>
                      <a:pt x="544359" y="152801"/>
                    </a:cubicBezTo>
                    <a:cubicBezTo>
                      <a:pt x="534512" y="153820"/>
                      <a:pt x="523646" y="154499"/>
                      <a:pt x="512441" y="154499"/>
                    </a:cubicBezTo>
                    <a:close/>
                    <a:moveTo>
                      <a:pt x="340625" y="104923"/>
                    </a:moveTo>
                    <a:cubicBezTo>
                      <a:pt x="348774" y="104923"/>
                      <a:pt x="363715" y="106961"/>
                      <a:pt x="384427" y="110017"/>
                    </a:cubicBezTo>
                    <a:cubicBezTo>
                      <a:pt x="422458" y="115450"/>
                      <a:pt x="477467" y="123260"/>
                      <a:pt x="520250" y="122241"/>
                    </a:cubicBezTo>
                    <a:cubicBezTo>
                      <a:pt x="505989" y="107640"/>
                      <a:pt x="478485" y="87267"/>
                      <a:pt x="449623" y="86248"/>
                    </a:cubicBezTo>
                    <a:cubicBezTo>
                      <a:pt x="434003" y="85908"/>
                      <a:pt x="422458" y="75042"/>
                      <a:pt x="410913" y="64855"/>
                    </a:cubicBezTo>
                    <a:cubicBezTo>
                      <a:pt x="402085" y="57046"/>
                      <a:pt x="392916" y="48896"/>
                      <a:pt x="384088" y="47199"/>
                    </a:cubicBezTo>
                    <a:cubicBezTo>
                      <a:pt x="376618" y="45840"/>
                      <a:pt x="368808" y="44143"/>
                      <a:pt x="360319" y="42105"/>
                    </a:cubicBezTo>
                    <a:cubicBezTo>
                      <a:pt x="341303" y="37691"/>
                      <a:pt x="319572" y="32937"/>
                      <a:pt x="301575" y="32597"/>
                    </a:cubicBezTo>
                    <a:lnTo>
                      <a:pt x="300896" y="32597"/>
                    </a:lnTo>
                    <a:cubicBezTo>
                      <a:pt x="288672" y="32597"/>
                      <a:pt x="272713" y="38031"/>
                      <a:pt x="258452" y="42784"/>
                    </a:cubicBezTo>
                    <a:cubicBezTo>
                      <a:pt x="238078" y="49915"/>
                      <a:pt x="222119" y="55348"/>
                      <a:pt x="209895" y="47199"/>
                    </a:cubicBezTo>
                    <a:cubicBezTo>
                      <a:pt x="199368" y="40407"/>
                      <a:pt x="153189" y="57385"/>
                      <a:pt x="139266" y="68591"/>
                    </a:cubicBezTo>
                    <a:cubicBezTo>
                      <a:pt x="134852" y="72665"/>
                      <a:pt x="129080" y="76061"/>
                      <a:pt x="121610" y="79796"/>
                    </a:cubicBezTo>
                    <a:cubicBezTo>
                      <a:pt x="121610" y="79796"/>
                      <a:pt x="121610" y="79796"/>
                      <a:pt x="121610" y="79796"/>
                    </a:cubicBezTo>
                    <a:cubicBezTo>
                      <a:pt x="109385" y="85908"/>
                      <a:pt x="95464" y="89983"/>
                      <a:pt x="81882" y="93718"/>
                    </a:cubicBezTo>
                    <a:cubicBezTo>
                      <a:pt x="65583" y="98472"/>
                      <a:pt x="50302" y="102886"/>
                      <a:pt x="40456" y="110356"/>
                    </a:cubicBezTo>
                    <a:cubicBezTo>
                      <a:pt x="70676" y="116469"/>
                      <a:pt x="139606" y="121901"/>
                      <a:pt x="162357" y="115789"/>
                    </a:cubicBezTo>
                    <a:cubicBezTo>
                      <a:pt x="187144" y="109338"/>
                      <a:pt x="208537" y="113412"/>
                      <a:pt x="227552" y="116808"/>
                    </a:cubicBezTo>
                    <a:cubicBezTo>
                      <a:pt x="235022" y="118166"/>
                      <a:pt x="242493" y="119525"/>
                      <a:pt x="249623" y="120204"/>
                    </a:cubicBezTo>
                    <a:cubicBezTo>
                      <a:pt x="261507" y="121222"/>
                      <a:pt x="280523" y="116469"/>
                      <a:pt x="297501" y="112054"/>
                    </a:cubicBezTo>
                    <a:cubicBezTo>
                      <a:pt x="313460" y="107980"/>
                      <a:pt x="328061" y="103905"/>
                      <a:pt x="340285" y="103905"/>
                    </a:cubicBezTo>
                    <a:close/>
                    <a:moveTo>
                      <a:pt x="31967" y="122241"/>
                    </a:moveTo>
                    <a:cubicBezTo>
                      <a:pt x="31967" y="122241"/>
                      <a:pt x="31967" y="122241"/>
                      <a:pt x="31967" y="122241"/>
                    </a:cubicBezTo>
                    <a:cubicBezTo>
                      <a:pt x="31967" y="122241"/>
                      <a:pt x="31967" y="122241"/>
                      <a:pt x="31967" y="122241"/>
                    </a:cubicBezTo>
                    <a:close/>
                    <a:moveTo>
                      <a:pt x="114479" y="65874"/>
                    </a:moveTo>
                    <a:lnTo>
                      <a:pt x="114479" y="65874"/>
                    </a:lnTo>
                    <a:lnTo>
                      <a:pt x="114479" y="65874"/>
                    </a:lnTo>
                    <a:close/>
                    <a:moveTo>
                      <a:pt x="227212" y="20034"/>
                    </a:moveTo>
                    <a:cubicBezTo>
                      <a:pt x="227212" y="20034"/>
                      <a:pt x="227212" y="20034"/>
                      <a:pt x="227212" y="20034"/>
                    </a:cubicBezTo>
                    <a:cubicBezTo>
                      <a:pt x="227212" y="20034"/>
                      <a:pt x="227212" y="20034"/>
                      <a:pt x="227212" y="20034"/>
                    </a:cubicBezTo>
                    <a:close/>
                  </a:path>
                </a:pathLst>
              </a:custGeom>
              <a:grpFill/>
              <a:ln w="3393" cap="flat">
                <a:noFill/>
                <a:prstDash val="solid"/>
                <a:miter/>
              </a:ln>
            </p:spPr>
            <p:txBody>
              <a:bodyPr rtlCol="0" anchor="ctr"/>
              <a:lstStyle/>
              <a:p>
                <a:endParaRPr lang="de-DE" dirty="0">
                  <a:solidFill>
                    <a:schemeClr val="bg1"/>
                  </a:solidFill>
                </a:endParaRPr>
              </a:p>
            </p:txBody>
          </p:sp>
          <p:sp>
            <p:nvSpPr>
              <p:cNvPr id="33" name="Freeform 32">
                <a:extLst>
                  <a:ext uri="{FF2B5EF4-FFF2-40B4-BE49-F238E27FC236}">
                    <a16:creationId xmlns:a16="http://schemas.microsoft.com/office/drawing/2014/main" id="{A4D840FA-4567-1158-16EA-1FA85E1524F4}"/>
                  </a:ext>
                </a:extLst>
              </p:cNvPr>
              <p:cNvSpPr/>
              <p:nvPr/>
            </p:nvSpPr>
            <p:spPr>
              <a:xfrm>
                <a:off x="8151791" y="3935436"/>
                <a:ext cx="75094" cy="76155"/>
              </a:xfrm>
              <a:custGeom>
                <a:avLst/>
                <a:gdLst>
                  <a:gd name="connsiteX0" fmla="*/ 16256 w 75094"/>
                  <a:gd name="connsiteY0" fmla="*/ 76156 h 76155"/>
                  <a:gd name="connsiteX1" fmla="*/ 297 w 75094"/>
                  <a:gd name="connsiteY1" fmla="*/ 62913 h 76155"/>
                  <a:gd name="connsiteX2" fmla="*/ 12860 w 75094"/>
                  <a:gd name="connsiteY2" fmla="*/ 43898 h 76155"/>
                  <a:gd name="connsiteX3" fmla="*/ 45118 w 75094"/>
                  <a:gd name="connsiteY3" fmla="*/ 7226 h 76155"/>
                  <a:gd name="connsiteX4" fmla="*/ 67868 w 75094"/>
                  <a:gd name="connsiteY4" fmla="*/ 2811 h 76155"/>
                  <a:gd name="connsiteX5" fmla="*/ 72283 w 75094"/>
                  <a:gd name="connsiteY5" fmla="*/ 25562 h 76155"/>
                  <a:gd name="connsiteX6" fmla="*/ 19312 w 75094"/>
                  <a:gd name="connsiteY6" fmla="*/ 76156 h 76155"/>
                  <a:gd name="connsiteX7" fmla="*/ 16256 w 75094"/>
                  <a:gd name="connsiteY7" fmla="*/ 76156 h 76155"/>
                  <a:gd name="connsiteX8" fmla="*/ 13200 w 75094"/>
                  <a:gd name="connsiteY8" fmla="*/ 43898 h 76155"/>
                  <a:gd name="connsiteX9" fmla="*/ 13200 w 75094"/>
                  <a:gd name="connsiteY9" fmla="*/ 43898 h 76155"/>
                  <a:gd name="connsiteX10" fmla="*/ 13200 w 75094"/>
                  <a:gd name="connsiteY10" fmla="*/ 43898 h 761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5094" h="76155">
                    <a:moveTo>
                      <a:pt x="16256" y="76156"/>
                    </a:moveTo>
                    <a:cubicBezTo>
                      <a:pt x="8446" y="76156"/>
                      <a:pt x="1655" y="70723"/>
                      <a:pt x="297" y="62913"/>
                    </a:cubicBezTo>
                    <a:cubicBezTo>
                      <a:pt x="-1401" y="54085"/>
                      <a:pt x="4371" y="45935"/>
                      <a:pt x="12860" y="43898"/>
                    </a:cubicBezTo>
                    <a:cubicBezTo>
                      <a:pt x="18633" y="41521"/>
                      <a:pt x="33913" y="24204"/>
                      <a:pt x="45118" y="7226"/>
                    </a:cubicBezTo>
                    <a:cubicBezTo>
                      <a:pt x="50212" y="-245"/>
                      <a:pt x="60058" y="-2282"/>
                      <a:pt x="67868" y="2811"/>
                    </a:cubicBezTo>
                    <a:cubicBezTo>
                      <a:pt x="75339" y="7905"/>
                      <a:pt x="77376" y="17752"/>
                      <a:pt x="72283" y="25562"/>
                    </a:cubicBezTo>
                    <a:cubicBezTo>
                      <a:pt x="60738" y="42879"/>
                      <a:pt x="38667" y="72421"/>
                      <a:pt x="19312" y="76156"/>
                    </a:cubicBezTo>
                    <a:cubicBezTo>
                      <a:pt x="18294" y="76156"/>
                      <a:pt x="17275" y="76156"/>
                      <a:pt x="16256" y="76156"/>
                    </a:cubicBezTo>
                    <a:close/>
                    <a:moveTo>
                      <a:pt x="13200" y="43898"/>
                    </a:moveTo>
                    <a:cubicBezTo>
                      <a:pt x="13200" y="43898"/>
                      <a:pt x="13200" y="43898"/>
                      <a:pt x="13200" y="43898"/>
                    </a:cubicBezTo>
                    <a:cubicBezTo>
                      <a:pt x="13200" y="43898"/>
                      <a:pt x="13200" y="43898"/>
                      <a:pt x="13200" y="43898"/>
                    </a:cubicBezTo>
                    <a:close/>
                  </a:path>
                </a:pathLst>
              </a:custGeom>
              <a:grpFill/>
              <a:ln w="3393" cap="flat">
                <a:noFill/>
                <a:prstDash val="solid"/>
                <a:miter/>
              </a:ln>
            </p:spPr>
            <p:txBody>
              <a:bodyPr rtlCol="0" anchor="ctr"/>
              <a:lstStyle/>
              <a:p>
                <a:endParaRPr lang="de-DE" dirty="0">
                  <a:solidFill>
                    <a:schemeClr val="bg1"/>
                  </a:solidFill>
                </a:endParaRPr>
              </a:p>
            </p:txBody>
          </p:sp>
          <p:sp>
            <p:nvSpPr>
              <p:cNvPr id="34" name="Freeform 33">
                <a:extLst>
                  <a:ext uri="{FF2B5EF4-FFF2-40B4-BE49-F238E27FC236}">
                    <a16:creationId xmlns:a16="http://schemas.microsoft.com/office/drawing/2014/main" id="{F0633A48-7926-104A-8BCF-7AE475806D0D}"/>
                  </a:ext>
                </a:extLst>
              </p:cNvPr>
              <p:cNvSpPr/>
              <p:nvPr/>
            </p:nvSpPr>
            <p:spPr>
              <a:xfrm>
                <a:off x="7925698" y="3923403"/>
                <a:ext cx="77226" cy="44725"/>
              </a:xfrm>
              <a:custGeom>
                <a:avLst/>
                <a:gdLst>
                  <a:gd name="connsiteX0" fmla="*/ 60685 w 77226"/>
                  <a:gd name="connsiteY0" fmla="*/ 44726 h 44725"/>
                  <a:gd name="connsiteX1" fmla="*/ 56610 w 77226"/>
                  <a:gd name="connsiteY1" fmla="*/ 44047 h 44725"/>
                  <a:gd name="connsiteX2" fmla="*/ 12128 w 77226"/>
                  <a:gd name="connsiteY2" fmla="*/ 32162 h 44725"/>
                  <a:gd name="connsiteX3" fmla="*/ 583 w 77226"/>
                  <a:gd name="connsiteY3" fmla="*/ 12128 h 44725"/>
                  <a:gd name="connsiteX4" fmla="*/ 20617 w 77226"/>
                  <a:gd name="connsiteY4" fmla="*/ 583 h 44725"/>
                  <a:gd name="connsiteX5" fmla="*/ 65099 w 77226"/>
                  <a:gd name="connsiteY5" fmla="*/ 12468 h 44725"/>
                  <a:gd name="connsiteX6" fmla="*/ 76644 w 77226"/>
                  <a:gd name="connsiteY6" fmla="*/ 32501 h 44725"/>
                  <a:gd name="connsiteX7" fmla="*/ 61025 w 77226"/>
                  <a:gd name="connsiteY7" fmla="*/ 44726 h 44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7226" h="44725">
                    <a:moveTo>
                      <a:pt x="60685" y="44726"/>
                    </a:moveTo>
                    <a:cubicBezTo>
                      <a:pt x="59327" y="44726"/>
                      <a:pt x="57968" y="44726"/>
                      <a:pt x="56610" y="44047"/>
                    </a:cubicBezTo>
                    <a:lnTo>
                      <a:pt x="12128" y="32162"/>
                    </a:lnTo>
                    <a:cubicBezTo>
                      <a:pt x="3300" y="29785"/>
                      <a:pt x="-1794" y="20957"/>
                      <a:pt x="583" y="12128"/>
                    </a:cubicBezTo>
                    <a:cubicBezTo>
                      <a:pt x="2960" y="3300"/>
                      <a:pt x="11789" y="-1794"/>
                      <a:pt x="20617" y="583"/>
                    </a:cubicBezTo>
                    <a:lnTo>
                      <a:pt x="65099" y="12468"/>
                    </a:lnTo>
                    <a:cubicBezTo>
                      <a:pt x="73927" y="14845"/>
                      <a:pt x="79021" y="23673"/>
                      <a:pt x="76644" y="32501"/>
                    </a:cubicBezTo>
                    <a:cubicBezTo>
                      <a:pt x="74607" y="39972"/>
                      <a:pt x="68155" y="44726"/>
                      <a:pt x="61025" y="44726"/>
                    </a:cubicBezTo>
                    <a:close/>
                  </a:path>
                </a:pathLst>
              </a:custGeom>
              <a:grpFill/>
              <a:ln w="3393" cap="flat">
                <a:noFill/>
                <a:prstDash val="solid"/>
                <a:miter/>
              </a:ln>
            </p:spPr>
            <p:txBody>
              <a:bodyPr rtlCol="0" anchor="ctr"/>
              <a:lstStyle/>
              <a:p>
                <a:endParaRPr lang="de-DE" dirty="0">
                  <a:solidFill>
                    <a:schemeClr val="bg1"/>
                  </a:solidFill>
                </a:endParaRPr>
              </a:p>
            </p:txBody>
          </p:sp>
          <p:sp>
            <p:nvSpPr>
              <p:cNvPr id="35" name="Freeform 34">
                <a:extLst>
                  <a:ext uri="{FF2B5EF4-FFF2-40B4-BE49-F238E27FC236}">
                    <a16:creationId xmlns:a16="http://schemas.microsoft.com/office/drawing/2014/main" id="{B6F1C0C9-31F2-40B4-755A-983B7595351B}"/>
                  </a:ext>
                </a:extLst>
              </p:cNvPr>
              <p:cNvSpPr/>
              <p:nvPr/>
            </p:nvSpPr>
            <p:spPr>
              <a:xfrm>
                <a:off x="7419915" y="2998266"/>
                <a:ext cx="277249" cy="277164"/>
              </a:xfrm>
              <a:custGeom>
                <a:avLst/>
                <a:gdLst>
                  <a:gd name="connsiteX0" fmla="*/ 199745 w 277249"/>
                  <a:gd name="connsiteY0" fmla="*/ 277164 h 277164"/>
                  <a:gd name="connsiteX1" fmla="*/ 188200 w 277249"/>
                  <a:gd name="connsiteY1" fmla="*/ 272410 h 277164"/>
                  <a:gd name="connsiteX2" fmla="*/ 4839 w 277249"/>
                  <a:gd name="connsiteY2" fmla="*/ 89049 h 277164"/>
                  <a:gd name="connsiteX3" fmla="*/ 4839 w 277249"/>
                  <a:gd name="connsiteY3" fmla="*/ 65959 h 277164"/>
                  <a:gd name="connsiteX4" fmla="*/ 65960 w 277249"/>
                  <a:gd name="connsiteY4" fmla="*/ 4839 h 277164"/>
                  <a:gd name="connsiteX5" fmla="*/ 89049 w 277249"/>
                  <a:gd name="connsiteY5" fmla="*/ 4839 h 277164"/>
                  <a:gd name="connsiteX6" fmla="*/ 272410 w 277249"/>
                  <a:gd name="connsiteY6" fmla="*/ 188200 h 277164"/>
                  <a:gd name="connsiteX7" fmla="*/ 272410 w 277249"/>
                  <a:gd name="connsiteY7" fmla="*/ 211290 h 277164"/>
                  <a:gd name="connsiteX8" fmla="*/ 211290 w 277249"/>
                  <a:gd name="connsiteY8" fmla="*/ 272410 h 277164"/>
                  <a:gd name="connsiteX9" fmla="*/ 199745 w 277249"/>
                  <a:gd name="connsiteY9" fmla="*/ 277164 h 277164"/>
                  <a:gd name="connsiteX10" fmla="*/ 39474 w 277249"/>
                  <a:gd name="connsiteY10" fmla="*/ 77504 h 277164"/>
                  <a:gd name="connsiteX11" fmla="*/ 199745 w 277249"/>
                  <a:gd name="connsiteY11" fmla="*/ 237775 h 277164"/>
                  <a:gd name="connsiteX12" fmla="*/ 237775 w 277249"/>
                  <a:gd name="connsiteY12" fmla="*/ 199745 h 277164"/>
                  <a:gd name="connsiteX13" fmla="*/ 77504 w 277249"/>
                  <a:gd name="connsiteY13" fmla="*/ 39474 h 277164"/>
                  <a:gd name="connsiteX14" fmla="*/ 39474 w 277249"/>
                  <a:gd name="connsiteY14" fmla="*/ 77504 h 277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7249" h="277164">
                    <a:moveTo>
                      <a:pt x="199745" y="277164"/>
                    </a:moveTo>
                    <a:cubicBezTo>
                      <a:pt x="195670" y="277164"/>
                      <a:pt x="191256" y="275466"/>
                      <a:pt x="188200" y="272410"/>
                    </a:cubicBezTo>
                    <a:lnTo>
                      <a:pt x="4839" y="89049"/>
                    </a:lnTo>
                    <a:cubicBezTo>
                      <a:pt x="-1613" y="82597"/>
                      <a:pt x="-1613" y="72411"/>
                      <a:pt x="4839" y="65959"/>
                    </a:cubicBezTo>
                    <a:lnTo>
                      <a:pt x="65960" y="4839"/>
                    </a:lnTo>
                    <a:cubicBezTo>
                      <a:pt x="72411" y="-1613"/>
                      <a:pt x="82598" y="-1613"/>
                      <a:pt x="89049" y="4839"/>
                    </a:cubicBezTo>
                    <a:lnTo>
                      <a:pt x="272410" y="188200"/>
                    </a:lnTo>
                    <a:cubicBezTo>
                      <a:pt x="278862" y="194652"/>
                      <a:pt x="278862" y="204838"/>
                      <a:pt x="272410" y="211290"/>
                    </a:cubicBezTo>
                    <a:lnTo>
                      <a:pt x="211290" y="272410"/>
                    </a:lnTo>
                    <a:cubicBezTo>
                      <a:pt x="208234" y="275466"/>
                      <a:pt x="203820" y="277164"/>
                      <a:pt x="199745" y="277164"/>
                    </a:cubicBezTo>
                    <a:close/>
                    <a:moveTo>
                      <a:pt x="39474" y="77504"/>
                    </a:moveTo>
                    <a:lnTo>
                      <a:pt x="199745" y="237775"/>
                    </a:lnTo>
                    <a:lnTo>
                      <a:pt x="237775" y="199745"/>
                    </a:lnTo>
                    <a:lnTo>
                      <a:pt x="77504" y="39474"/>
                    </a:lnTo>
                    <a:lnTo>
                      <a:pt x="39474" y="77504"/>
                    </a:lnTo>
                    <a:close/>
                  </a:path>
                </a:pathLst>
              </a:custGeom>
              <a:grpFill/>
              <a:ln w="3393" cap="flat">
                <a:noFill/>
                <a:prstDash val="solid"/>
                <a:miter/>
              </a:ln>
            </p:spPr>
            <p:txBody>
              <a:bodyPr rtlCol="0" anchor="ctr"/>
              <a:lstStyle/>
              <a:p>
                <a:endParaRPr lang="de-DE" dirty="0">
                  <a:solidFill>
                    <a:schemeClr val="bg1"/>
                  </a:solidFill>
                </a:endParaRPr>
              </a:p>
            </p:txBody>
          </p:sp>
          <p:sp>
            <p:nvSpPr>
              <p:cNvPr id="36" name="Freeform 35">
                <a:extLst>
                  <a:ext uri="{FF2B5EF4-FFF2-40B4-BE49-F238E27FC236}">
                    <a16:creationId xmlns:a16="http://schemas.microsoft.com/office/drawing/2014/main" id="{BE680298-0E5F-DB6C-7C1F-29D75FF0C864}"/>
                  </a:ext>
                </a:extLst>
              </p:cNvPr>
              <p:cNvSpPr/>
              <p:nvPr/>
            </p:nvSpPr>
            <p:spPr>
              <a:xfrm>
                <a:off x="7216180" y="3202001"/>
                <a:ext cx="277249" cy="277164"/>
              </a:xfrm>
              <a:custGeom>
                <a:avLst/>
                <a:gdLst>
                  <a:gd name="connsiteX0" fmla="*/ 199745 w 277249"/>
                  <a:gd name="connsiteY0" fmla="*/ 277164 h 277164"/>
                  <a:gd name="connsiteX1" fmla="*/ 188200 w 277249"/>
                  <a:gd name="connsiteY1" fmla="*/ 272410 h 277164"/>
                  <a:gd name="connsiteX2" fmla="*/ 4839 w 277249"/>
                  <a:gd name="connsiteY2" fmla="*/ 89049 h 277164"/>
                  <a:gd name="connsiteX3" fmla="*/ 4839 w 277249"/>
                  <a:gd name="connsiteY3" fmla="*/ 65959 h 277164"/>
                  <a:gd name="connsiteX4" fmla="*/ 65959 w 277249"/>
                  <a:gd name="connsiteY4" fmla="*/ 4839 h 277164"/>
                  <a:gd name="connsiteX5" fmla="*/ 89049 w 277249"/>
                  <a:gd name="connsiteY5" fmla="*/ 4839 h 277164"/>
                  <a:gd name="connsiteX6" fmla="*/ 272410 w 277249"/>
                  <a:gd name="connsiteY6" fmla="*/ 188200 h 277164"/>
                  <a:gd name="connsiteX7" fmla="*/ 272410 w 277249"/>
                  <a:gd name="connsiteY7" fmla="*/ 211290 h 277164"/>
                  <a:gd name="connsiteX8" fmla="*/ 211290 w 277249"/>
                  <a:gd name="connsiteY8" fmla="*/ 272410 h 277164"/>
                  <a:gd name="connsiteX9" fmla="*/ 199745 w 277249"/>
                  <a:gd name="connsiteY9" fmla="*/ 277164 h 277164"/>
                  <a:gd name="connsiteX10" fmla="*/ 39474 w 277249"/>
                  <a:gd name="connsiteY10" fmla="*/ 77504 h 277164"/>
                  <a:gd name="connsiteX11" fmla="*/ 199745 w 277249"/>
                  <a:gd name="connsiteY11" fmla="*/ 237775 h 277164"/>
                  <a:gd name="connsiteX12" fmla="*/ 237775 w 277249"/>
                  <a:gd name="connsiteY12" fmla="*/ 199745 h 277164"/>
                  <a:gd name="connsiteX13" fmla="*/ 77504 w 277249"/>
                  <a:gd name="connsiteY13" fmla="*/ 39474 h 277164"/>
                  <a:gd name="connsiteX14" fmla="*/ 39474 w 277249"/>
                  <a:gd name="connsiteY14" fmla="*/ 77504 h 277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7249" h="277164">
                    <a:moveTo>
                      <a:pt x="199745" y="277164"/>
                    </a:moveTo>
                    <a:cubicBezTo>
                      <a:pt x="195671" y="277164"/>
                      <a:pt x="191256" y="275466"/>
                      <a:pt x="188200" y="272410"/>
                    </a:cubicBezTo>
                    <a:lnTo>
                      <a:pt x="4839" y="89049"/>
                    </a:lnTo>
                    <a:cubicBezTo>
                      <a:pt x="-1613" y="82597"/>
                      <a:pt x="-1613" y="72411"/>
                      <a:pt x="4839" y="65959"/>
                    </a:cubicBezTo>
                    <a:lnTo>
                      <a:pt x="65959" y="4839"/>
                    </a:lnTo>
                    <a:cubicBezTo>
                      <a:pt x="72411" y="-1613"/>
                      <a:pt x="82598" y="-1613"/>
                      <a:pt x="89049" y="4839"/>
                    </a:cubicBezTo>
                    <a:lnTo>
                      <a:pt x="272410" y="188200"/>
                    </a:lnTo>
                    <a:cubicBezTo>
                      <a:pt x="278862" y="194652"/>
                      <a:pt x="278862" y="204838"/>
                      <a:pt x="272410" y="211290"/>
                    </a:cubicBezTo>
                    <a:lnTo>
                      <a:pt x="211290" y="272410"/>
                    </a:lnTo>
                    <a:cubicBezTo>
                      <a:pt x="208234" y="275466"/>
                      <a:pt x="203820" y="277164"/>
                      <a:pt x="199745" y="277164"/>
                    </a:cubicBezTo>
                    <a:close/>
                    <a:moveTo>
                      <a:pt x="39474" y="77504"/>
                    </a:moveTo>
                    <a:lnTo>
                      <a:pt x="199745" y="237775"/>
                    </a:lnTo>
                    <a:lnTo>
                      <a:pt x="237775" y="199745"/>
                    </a:lnTo>
                    <a:lnTo>
                      <a:pt x="77504" y="39474"/>
                    </a:lnTo>
                    <a:lnTo>
                      <a:pt x="39474" y="77504"/>
                    </a:lnTo>
                    <a:close/>
                  </a:path>
                </a:pathLst>
              </a:custGeom>
              <a:grpFill/>
              <a:ln w="3393" cap="flat">
                <a:noFill/>
                <a:prstDash val="solid"/>
                <a:miter/>
              </a:ln>
            </p:spPr>
            <p:txBody>
              <a:bodyPr rtlCol="0" anchor="ctr"/>
              <a:lstStyle/>
              <a:p>
                <a:endParaRPr lang="de-DE" dirty="0">
                  <a:solidFill>
                    <a:schemeClr val="bg1"/>
                  </a:solidFill>
                </a:endParaRPr>
              </a:p>
            </p:txBody>
          </p:sp>
          <p:sp>
            <p:nvSpPr>
              <p:cNvPr id="37" name="Freeform 36">
                <a:extLst>
                  <a:ext uri="{FF2B5EF4-FFF2-40B4-BE49-F238E27FC236}">
                    <a16:creationId xmlns:a16="http://schemas.microsoft.com/office/drawing/2014/main" id="{E425B25A-62D0-83AE-3F73-658D8095DDAB}"/>
                  </a:ext>
                </a:extLst>
              </p:cNvPr>
              <p:cNvSpPr/>
              <p:nvPr/>
            </p:nvSpPr>
            <p:spPr>
              <a:xfrm>
                <a:off x="7460662" y="3303869"/>
                <a:ext cx="114261" cy="114176"/>
              </a:xfrm>
              <a:custGeom>
                <a:avLst/>
                <a:gdLst>
                  <a:gd name="connsiteX0" fmla="*/ 16384 w 114261"/>
                  <a:gd name="connsiteY0" fmla="*/ 114176 h 114176"/>
                  <a:gd name="connsiteX1" fmla="*/ 4839 w 114261"/>
                  <a:gd name="connsiteY1" fmla="*/ 109423 h 114176"/>
                  <a:gd name="connsiteX2" fmla="*/ 4839 w 114261"/>
                  <a:gd name="connsiteY2" fmla="*/ 86333 h 114176"/>
                  <a:gd name="connsiteX3" fmla="*/ 86333 w 114261"/>
                  <a:gd name="connsiteY3" fmla="*/ 4839 h 114176"/>
                  <a:gd name="connsiteX4" fmla="*/ 109422 w 114261"/>
                  <a:gd name="connsiteY4" fmla="*/ 4839 h 114176"/>
                  <a:gd name="connsiteX5" fmla="*/ 109422 w 114261"/>
                  <a:gd name="connsiteY5" fmla="*/ 27929 h 114176"/>
                  <a:gd name="connsiteX6" fmla="*/ 27928 w 114261"/>
                  <a:gd name="connsiteY6" fmla="*/ 109423 h 114176"/>
                  <a:gd name="connsiteX7" fmla="*/ 16384 w 114261"/>
                  <a:gd name="connsiteY7" fmla="*/ 114176 h 114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4261" h="114176">
                    <a:moveTo>
                      <a:pt x="16384" y="114176"/>
                    </a:moveTo>
                    <a:cubicBezTo>
                      <a:pt x="12309" y="114176"/>
                      <a:pt x="7895" y="112479"/>
                      <a:pt x="4839" y="109423"/>
                    </a:cubicBezTo>
                    <a:cubicBezTo>
                      <a:pt x="-1613" y="102971"/>
                      <a:pt x="-1613" y="92784"/>
                      <a:pt x="4839" y="86333"/>
                    </a:cubicBezTo>
                    <a:lnTo>
                      <a:pt x="86333" y="4839"/>
                    </a:lnTo>
                    <a:cubicBezTo>
                      <a:pt x="92784" y="-1613"/>
                      <a:pt x="102971" y="-1613"/>
                      <a:pt x="109422" y="4839"/>
                    </a:cubicBezTo>
                    <a:cubicBezTo>
                      <a:pt x="115874" y="11290"/>
                      <a:pt x="115874" y="21477"/>
                      <a:pt x="109422" y="27929"/>
                    </a:cubicBezTo>
                    <a:lnTo>
                      <a:pt x="27928" y="109423"/>
                    </a:lnTo>
                    <a:cubicBezTo>
                      <a:pt x="24873" y="112479"/>
                      <a:pt x="20458" y="114176"/>
                      <a:pt x="16384" y="114176"/>
                    </a:cubicBezTo>
                    <a:close/>
                  </a:path>
                </a:pathLst>
              </a:custGeom>
              <a:grpFill/>
              <a:ln w="3393" cap="flat">
                <a:noFill/>
                <a:prstDash val="solid"/>
                <a:miter/>
              </a:ln>
            </p:spPr>
            <p:txBody>
              <a:bodyPr rtlCol="0" anchor="ctr"/>
              <a:lstStyle/>
              <a:p>
                <a:endParaRPr lang="de-DE" dirty="0">
                  <a:solidFill>
                    <a:schemeClr val="bg1"/>
                  </a:solidFill>
                </a:endParaRPr>
              </a:p>
            </p:txBody>
          </p:sp>
          <p:sp>
            <p:nvSpPr>
              <p:cNvPr id="38" name="Freeform 37">
                <a:extLst>
                  <a:ext uri="{FF2B5EF4-FFF2-40B4-BE49-F238E27FC236}">
                    <a16:creationId xmlns:a16="http://schemas.microsoft.com/office/drawing/2014/main" id="{D2376BD1-4861-0F47-9E85-53EDB88DF6EF}"/>
                  </a:ext>
                </a:extLst>
              </p:cNvPr>
              <p:cNvSpPr/>
              <p:nvPr/>
            </p:nvSpPr>
            <p:spPr>
              <a:xfrm>
                <a:off x="7287488" y="3069574"/>
                <a:ext cx="175381" cy="175296"/>
              </a:xfrm>
              <a:custGeom>
                <a:avLst/>
                <a:gdLst>
                  <a:gd name="connsiteX0" fmla="*/ 16384 w 175381"/>
                  <a:gd name="connsiteY0" fmla="*/ 175297 h 175296"/>
                  <a:gd name="connsiteX1" fmla="*/ 4839 w 175381"/>
                  <a:gd name="connsiteY1" fmla="*/ 170543 h 175296"/>
                  <a:gd name="connsiteX2" fmla="*/ 4839 w 175381"/>
                  <a:gd name="connsiteY2" fmla="*/ 147453 h 175296"/>
                  <a:gd name="connsiteX3" fmla="*/ 147454 w 175381"/>
                  <a:gd name="connsiteY3" fmla="*/ 4839 h 175296"/>
                  <a:gd name="connsiteX4" fmla="*/ 170543 w 175381"/>
                  <a:gd name="connsiteY4" fmla="*/ 4839 h 175296"/>
                  <a:gd name="connsiteX5" fmla="*/ 170543 w 175381"/>
                  <a:gd name="connsiteY5" fmla="*/ 27929 h 175296"/>
                  <a:gd name="connsiteX6" fmla="*/ 27928 w 175381"/>
                  <a:gd name="connsiteY6" fmla="*/ 170543 h 175296"/>
                  <a:gd name="connsiteX7" fmla="*/ 16384 w 175381"/>
                  <a:gd name="connsiteY7" fmla="*/ 175297 h 175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5381" h="175296">
                    <a:moveTo>
                      <a:pt x="16384" y="175297"/>
                    </a:moveTo>
                    <a:cubicBezTo>
                      <a:pt x="12309" y="175297"/>
                      <a:pt x="7895" y="173599"/>
                      <a:pt x="4839" y="170543"/>
                    </a:cubicBezTo>
                    <a:cubicBezTo>
                      <a:pt x="-1613" y="164091"/>
                      <a:pt x="-1613" y="153905"/>
                      <a:pt x="4839" y="147453"/>
                    </a:cubicBezTo>
                    <a:lnTo>
                      <a:pt x="147454" y="4839"/>
                    </a:lnTo>
                    <a:cubicBezTo>
                      <a:pt x="153905" y="-1613"/>
                      <a:pt x="164092" y="-1613"/>
                      <a:pt x="170543" y="4839"/>
                    </a:cubicBezTo>
                    <a:cubicBezTo>
                      <a:pt x="176995" y="11290"/>
                      <a:pt x="176995" y="21477"/>
                      <a:pt x="170543" y="27929"/>
                    </a:cubicBezTo>
                    <a:lnTo>
                      <a:pt x="27928" y="170543"/>
                    </a:lnTo>
                    <a:cubicBezTo>
                      <a:pt x="24873" y="173599"/>
                      <a:pt x="20458" y="175297"/>
                      <a:pt x="16384" y="175297"/>
                    </a:cubicBezTo>
                    <a:close/>
                  </a:path>
                </a:pathLst>
              </a:custGeom>
              <a:grpFill/>
              <a:ln w="3393" cap="flat">
                <a:noFill/>
                <a:prstDash val="solid"/>
                <a:miter/>
              </a:ln>
            </p:spPr>
            <p:txBody>
              <a:bodyPr rtlCol="0" anchor="ctr"/>
              <a:lstStyle/>
              <a:p>
                <a:endParaRPr lang="de-DE" dirty="0">
                  <a:solidFill>
                    <a:schemeClr val="bg1"/>
                  </a:solidFill>
                </a:endParaRPr>
              </a:p>
            </p:txBody>
          </p:sp>
          <p:sp>
            <p:nvSpPr>
              <p:cNvPr id="39" name="Freeform 38">
                <a:extLst>
                  <a:ext uri="{FF2B5EF4-FFF2-40B4-BE49-F238E27FC236}">
                    <a16:creationId xmlns:a16="http://schemas.microsoft.com/office/drawing/2014/main" id="{C87B0DCF-EE29-F9AD-AD8C-2DCD62BEF0AF}"/>
                  </a:ext>
                </a:extLst>
              </p:cNvPr>
              <p:cNvSpPr/>
              <p:nvPr/>
            </p:nvSpPr>
            <p:spPr>
              <a:xfrm>
                <a:off x="7277386" y="2896437"/>
                <a:ext cx="419693" cy="338585"/>
              </a:xfrm>
              <a:custGeom>
                <a:avLst/>
                <a:gdLst>
                  <a:gd name="connsiteX0" fmla="*/ 16299 w 419693"/>
                  <a:gd name="connsiteY0" fmla="*/ 338246 h 338585"/>
                  <a:gd name="connsiteX1" fmla="*/ 0 w 419693"/>
                  <a:gd name="connsiteY1" fmla="*/ 321947 h 338585"/>
                  <a:gd name="connsiteX2" fmla="*/ 0 w 419693"/>
                  <a:gd name="connsiteY2" fmla="*/ 201744 h 338585"/>
                  <a:gd name="connsiteX3" fmla="*/ 20713 w 419693"/>
                  <a:gd name="connsiteY3" fmla="*/ 151829 h 338585"/>
                  <a:gd name="connsiteX4" fmla="*/ 151782 w 419693"/>
                  <a:gd name="connsiteY4" fmla="*/ 20759 h 338585"/>
                  <a:gd name="connsiteX5" fmla="*/ 198981 w 419693"/>
                  <a:gd name="connsiteY5" fmla="*/ 47 h 338585"/>
                  <a:gd name="connsiteX6" fmla="*/ 248556 w 419693"/>
                  <a:gd name="connsiteY6" fmla="*/ 18043 h 338585"/>
                  <a:gd name="connsiteX7" fmla="*/ 396264 w 419693"/>
                  <a:gd name="connsiteY7" fmla="*/ 151150 h 338585"/>
                  <a:gd name="connsiteX8" fmla="*/ 419694 w 419693"/>
                  <a:gd name="connsiteY8" fmla="*/ 203442 h 338585"/>
                  <a:gd name="connsiteX9" fmla="*/ 419694 w 419693"/>
                  <a:gd name="connsiteY9" fmla="*/ 301574 h 338585"/>
                  <a:gd name="connsiteX10" fmla="*/ 403395 w 419693"/>
                  <a:gd name="connsiteY10" fmla="*/ 317873 h 338585"/>
                  <a:gd name="connsiteX11" fmla="*/ 387096 w 419693"/>
                  <a:gd name="connsiteY11" fmla="*/ 301574 h 338585"/>
                  <a:gd name="connsiteX12" fmla="*/ 387096 w 419693"/>
                  <a:gd name="connsiteY12" fmla="*/ 203442 h 338585"/>
                  <a:gd name="connsiteX13" fmla="*/ 374533 w 419693"/>
                  <a:gd name="connsiteY13" fmla="*/ 175598 h 338585"/>
                  <a:gd name="connsiteX14" fmla="*/ 226825 w 419693"/>
                  <a:gd name="connsiteY14" fmla="*/ 42491 h 338585"/>
                  <a:gd name="connsiteX15" fmla="*/ 200000 w 419693"/>
                  <a:gd name="connsiteY15" fmla="*/ 32984 h 338585"/>
                  <a:gd name="connsiteX16" fmla="*/ 174872 w 419693"/>
                  <a:gd name="connsiteY16" fmla="*/ 44189 h 338585"/>
                  <a:gd name="connsiteX17" fmla="*/ 43803 w 419693"/>
                  <a:gd name="connsiteY17" fmla="*/ 175258 h 338585"/>
                  <a:gd name="connsiteX18" fmla="*/ 32598 w 419693"/>
                  <a:gd name="connsiteY18" fmla="*/ 202083 h 338585"/>
                  <a:gd name="connsiteX19" fmla="*/ 32598 w 419693"/>
                  <a:gd name="connsiteY19" fmla="*/ 322287 h 338585"/>
                  <a:gd name="connsiteX20" fmla="*/ 16299 w 419693"/>
                  <a:gd name="connsiteY20" fmla="*/ 338586 h 338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19693" h="338585">
                    <a:moveTo>
                      <a:pt x="16299" y="338246"/>
                    </a:moveTo>
                    <a:cubicBezTo>
                      <a:pt x="7131" y="338246"/>
                      <a:pt x="0" y="331115"/>
                      <a:pt x="0" y="321947"/>
                    </a:cubicBezTo>
                    <a:lnTo>
                      <a:pt x="0" y="201744"/>
                    </a:lnTo>
                    <a:cubicBezTo>
                      <a:pt x="0" y="183068"/>
                      <a:pt x="7471" y="165072"/>
                      <a:pt x="20713" y="151829"/>
                    </a:cubicBezTo>
                    <a:lnTo>
                      <a:pt x="151782" y="20759"/>
                    </a:lnTo>
                    <a:cubicBezTo>
                      <a:pt x="164686" y="7856"/>
                      <a:pt x="180985" y="726"/>
                      <a:pt x="198981" y="47"/>
                    </a:cubicBezTo>
                    <a:cubicBezTo>
                      <a:pt x="216978" y="-633"/>
                      <a:pt x="234974" y="6159"/>
                      <a:pt x="248556" y="18043"/>
                    </a:cubicBezTo>
                    <a:lnTo>
                      <a:pt x="396264" y="151150"/>
                    </a:lnTo>
                    <a:cubicBezTo>
                      <a:pt x="411205" y="164392"/>
                      <a:pt x="419694" y="183408"/>
                      <a:pt x="419694" y="203442"/>
                    </a:cubicBezTo>
                    <a:lnTo>
                      <a:pt x="419694" y="301574"/>
                    </a:lnTo>
                    <a:cubicBezTo>
                      <a:pt x="419694" y="310742"/>
                      <a:pt x="412563" y="317873"/>
                      <a:pt x="403395" y="317873"/>
                    </a:cubicBezTo>
                    <a:cubicBezTo>
                      <a:pt x="394227" y="317873"/>
                      <a:pt x="387096" y="310742"/>
                      <a:pt x="387096" y="301574"/>
                    </a:cubicBezTo>
                    <a:lnTo>
                      <a:pt x="387096" y="203442"/>
                    </a:lnTo>
                    <a:cubicBezTo>
                      <a:pt x="387096" y="192915"/>
                      <a:pt x="382682" y="182389"/>
                      <a:pt x="374533" y="175598"/>
                    </a:cubicBezTo>
                    <a:lnTo>
                      <a:pt x="226825" y="42491"/>
                    </a:lnTo>
                    <a:cubicBezTo>
                      <a:pt x="219694" y="36040"/>
                      <a:pt x="209847" y="32644"/>
                      <a:pt x="200000" y="32984"/>
                    </a:cubicBezTo>
                    <a:cubicBezTo>
                      <a:pt x="190492" y="32984"/>
                      <a:pt x="182003" y="37058"/>
                      <a:pt x="174872" y="44189"/>
                    </a:cubicBezTo>
                    <a:lnTo>
                      <a:pt x="43803" y="175258"/>
                    </a:lnTo>
                    <a:cubicBezTo>
                      <a:pt x="36672" y="182389"/>
                      <a:pt x="32598" y="191897"/>
                      <a:pt x="32598" y="202083"/>
                    </a:cubicBezTo>
                    <a:lnTo>
                      <a:pt x="32598" y="322287"/>
                    </a:lnTo>
                    <a:cubicBezTo>
                      <a:pt x="32598" y="331455"/>
                      <a:pt x="25467" y="338586"/>
                      <a:pt x="16299" y="338586"/>
                    </a:cubicBezTo>
                    <a:close/>
                  </a:path>
                </a:pathLst>
              </a:custGeom>
              <a:grpFill/>
              <a:ln w="3393" cap="flat">
                <a:noFill/>
                <a:prstDash val="solid"/>
                <a:miter/>
              </a:ln>
            </p:spPr>
            <p:txBody>
              <a:bodyPr rtlCol="0" anchor="ctr"/>
              <a:lstStyle/>
              <a:p>
                <a:endParaRPr lang="de-DE" dirty="0">
                  <a:solidFill>
                    <a:schemeClr val="bg1"/>
                  </a:solidFill>
                </a:endParaRPr>
              </a:p>
            </p:txBody>
          </p:sp>
          <p:sp>
            <p:nvSpPr>
              <p:cNvPr id="40" name="Freeform 39">
                <a:extLst>
                  <a:ext uri="{FF2B5EF4-FFF2-40B4-BE49-F238E27FC236}">
                    <a16:creationId xmlns:a16="http://schemas.microsoft.com/office/drawing/2014/main" id="{1652BE57-DF73-A2A7-C84A-1E252BF139CE}"/>
                  </a:ext>
                </a:extLst>
              </p:cNvPr>
              <p:cNvSpPr/>
              <p:nvPr/>
            </p:nvSpPr>
            <p:spPr>
              <a:xfrm>
                <a:off x="7460747" y="3242408"/>
                <a:ext cx="399320" cy="216383"/>
              </a:xfrm>
              <a:custGeom>
                <a:avLst/>
                <a:gdLst>
                  <a:gd name="connsiteX0" fmla="*/ 383022 w 399320"/>
                  <a:gd name="connsiteY0" fmla="*/ 216383 h 216383"/>
                  <a:gd name="connsiteX1" fmla="*/ 375890 w 399320"/>
                  <a:gd name="connsiteY1" fmla="*/ 214686 h 216383"/>
                  <a:gd name="connsiteX2" fmla="*/ 297792 w 399320"/>
                  <a:gd name="connsiteY2" fmla="*/ 175636 h 216383"/>
                  <a:gd name="connsiteX3" fmla="*/ 16299 w 399320"/>
                  <a:gd name="connsiteY3" fmla="*/ 175636 h 216383"/>
                  <a:gd name="connsiteX4" fmla="*/ 0 w 399320"/>
                  <a:gd name="connsiteY4" fmla="*/ 159338 h 216383"/>
                  <a:gd name="connsiteX5" fmla="*/ 16299 w 399320"/>
                  <a:gd name="connsiteY5" fmla="*/ 143039 h 216383"/>
                  <a:gd name="connsiteX6" fmla="*/ 301528 w 399320"/>
                  <a:gd name="connsiteY6" fmla="*/ 143039 h 216383"/>
                  <a:gd name="connsiteX7" fmla="*/ 308659 w 399320"/>
                  <a:gd name="connsiteY7" fmla="*/ 144737 h 216383"/>
                  <a:gd name="connsiteX8" fmla="*/ 366723 w 399320"/>
                  <a:gd name="connsiteY8" fmla="*/ 173599 h 216383"/>
                  <a:gd name="connsiteX9" fmla="*/ 366723 w 399320"/>
                  <a:gd name="connsiteY9" fmla="*/ 63243 h 216383"/>
                  <a:gd name="connsiteX10" fmla="*/ 308659 w 399320"/>
                  <a:gd name="connsiteY10" fmla="*/ 92105 h 216383"/>
                  <a:gd name="connsiteX11" fmla="*/ 301528 w 399320"/>
                  <a:gd name="connsiteY11" fmla="*/ 93803 h 216383"/>
                  <a:gd name="connsiteX12" fmla="*/ 184040 w 399320"/>
                  <a:gd name="connsiteY12" fmla="*/ 93803 h 216383"/>
                  <a:gd name="connsiteX13" fmla="*/ 135823 w 399320"/>
                  <a:gd name="connsiteY13" fmla="*/ 61884 h 216383"/>
                  <a:gd name="connsiteX14" fmla="*/ 147029 w 399320"/>
                  <a:gd name="connsiteY14" fmla="*/ 4839 h 216383"/>
                  <a:gd name="connsiteX15" fmla="*/ 170119 w 399320"/>
                  <a:gd name="connsiteY15" fmla="*/ 4839 h 216383"/>
                  <a:gd name="connsiteX16" fmla="*/ 170119 w 399320"/>
                  <a:gd name="connsiteY16" fmla="*/ 27929 h 216383"/>
                  <a:gd name="connsiteX17" fmla="*/ 166044 w 399320"/>
                  <a:gd name="connsiteY17" fmla="*/ 49321 h 216383"/>
                  <a:gd name="connsiteX18" fmla="*/ 184040 w 399320"/>
                  <a:gd name="connsiteY18" fmla="*/ 61205 h 216383"/>
                  <a:gd name="connsiteX19" fmla="*/ 297453 w 399320"/>
                  <a:gd name="connsiteY19" fmla="*/ 61205 h 216383"/>
                  <a:gd name="connsiteX20" fmla="*/ 375551 w 399320"/>
                  <a:gd name="connsiteY20" fmla="*/ 22156 h 216383"/>
                  <a:gd name="connsiteX21" fmla="*/ 391510 w 399320"/>
                  <a:gd name="connsiteY21" fmla="*/ 22835 h 216383"/>
                  <a:gd name="connsiteX22" fmla="*/ 399320 w 399320"/>
                  <a:gd name="connsiteY22" fmla="*/ 36757 h 216383"/>
                  <a:gd name="connsiteX23" fmla="*/ 399320 w 399320"/>
                  <a:gd name="connsiteY23" fmla="*/ 199745 h 216383"/>
                  <a:gd name="connsiteX24" fmla="*/ 391510 w 399320"/>
                  <a:gd name="connsiteY24" fmla="*/ 213667 h 216383"/>
                  <a:gd name="connsiteX25" fmla="*/ 383022 w 399320"/>
                  <a:gd name="connsiteY25" fmla="*/ 216044 h 2163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399320" h="216383">
                    <a:moveTo>
                      <a:pt x="383022" y="216383"/>
                    </a:moveTo>
                    <a:cubicBezTo>
                      <a:pt x="380645" y="216383"/>
                      <a:pt x="377928" y="215704"/>
                      <a:pt x="375890" y="214686"/>
                    </a:cubicBezTo>
                    <a:lnTo>
                      <a:pt x="297792" y="175636"/>
                    </a:lnTo>
                    <a:lnTo>
                      <a:pt x="16299" y="175636"/>
                    </a:lnTo>
                    <a:cubicBezTo>
                      <a:pt x="7131" y="175636"/>
                      <a:pt x="0" y="168506"/>
                      <a:pt x="0" y="159338"/>
                    </a:cubicBezTo>
                    <a:cubicBezTo>
                      <a:pt x="0" y="150170"/>
                      <a:pt x="7131" y="143039"/>
                      <a:pt x="16299" y="143039"/>
                    </a:cubicBezTo>
                    <a:lnTo>
                      <a:pt x="301528" y="143039"/>
                    </a:lnTo>
                    <a:cubicBezTo>
                      <a:pt x="303904" y="143039"/>
                      <a:pt x="306621" y="143718"/>
                      <a:pt x="308659" y="144737"/>
                    </a:cubicBezTo>
                    <a:lnTo>
                      <a:pt x="366723" y="173599"/>
                    </a:lnTo>
                    <a:lnTo>
                      <a:pt x="366723" y="63243"/>
                    </a:lnTo>
                    <a:lnTo>
                      <a:pt x="308659" y="92105"/>
                    </a:lnTo>
                    <a:cubicBezTo>
                      <a:pt x="306281" y="93124"/>
                      <a:pt x="303904" y="93803"/>
                      <a:pt x="301528" y="93803"/>
                    </a:cubicBezTo>
                    <a:lnTo>
                      <a:pt x="184040" y="93803"/>
                    </a:lnTo>
                    <a:cubicBezTo>
                      <a:pt x="162988" y="93803"/>
                      <a:pt x="143973" y="81239"/>
                      <a:pt x="135823" y="61884"/>
                    </a:cubicBezTo>
                    <a:cubicBezTo>
                      <a:pt x="127674" y="42190"/>
                      <a:pt x="132089" y="19779"/>
                      <a:pt x="147029" y="4839"/>
                    </a:cubicBezTo>
                    <a:cubicBezTo>
                      <a:pt x="153480" y="-1613"/>
                      <a:pt x="163667" y="-1613"/>
                      <a:pt x="170119" y="4839"/>
                    </a:cubicBezTo>
                    <a:cubicBezTo>
                      <a:pt x="176570" y="11290"/>
                      <a:pt x="176570" y="21477"/>
                      <a:pt x="170119" y="27929"/>
                    </a:cubicBezTo>
                    <a:cubicBezTo>
                      <a:pt x="164686" y="33362"/>
                      <a:pt x="162988" y="41851"/>
                      <a:pt x="166044" y="49321"/>
                    </a:cubicBezTo>
                    <a:cubicBezTo>
                      <a:pt x="169100" y="56452"/>
                      <a:pt x="176231" y="61205"/>
                      <a:pt x="184040" y="61205"/>
                    </a:cubicBezTo>
                    <a:lnTo>
                      <a:pt x="297453" y="61205"/>
                    </a:lnTo>
                    <a:lnTo>
                      <a:pt x="375551" y="22156"/>
                    </a:lnTo>
                    <a:cubicBezTo>
                      <a:pt x="380645" y="19779"/>
                      <a:pt x="386757" y="19779"/>
                      <a:pt x="391510" y="22835"/>
                    </a:cubicBezTo>
                    <a:cubicBezTo>
                      <a:pt x="396264" y="25891"/>
                      <a:pt x="399320" y="30985"/>
                      <a:pt x="399320" y="36757"/>
                    </a:cubicBezTo>
                    <a:lnTo>
                      <a:pt x="399320" y="199745"/>
                    </a:lnTo>
                    <a:cubicBezTo>
                      <a:pt x="399320" y="205517"/>
                      <a:pt x="396264" y="210611"/>
                      <a:pt x="391510" y="213667"/>
                    </a:cubicBezTo>
                    <a:cubicBezTo>
                      <a:pt x="388794" y="215365"/>
                      <a:pt x="386077" y="216044"/>
                      <a:pt x="383022" y="216044"/>
                    </a:cubicBezTo>
                    <a:close/>
                  </a:path>
                </a:pathLst>
              </a:custGeom>
              <a:grpFill/>
              <a:ln w="3393" cap="flat">
                <a:noFill/>
                <a:prstDash val="solid"/>
                <a:miter/>
              </a:ln>
            </p:spPr>
            <p:txBody>
              <a:bodyPr rtlCol="0" anchor="ctr"/>
              <a:lstStyle/>
              <a:p>
                <a:endParaRPr lang="de-DE" dirty="0">
                  <a:solidFill>
                    <a:schemeClr val="bg1"/>
                  </a:solidFill>
                </a:endParaRPr>
              </a:p>
            </p:txBody>
          </p:sp>
        </p:grpSp>
      </p:grpSp>
      <p:pic>
        <p:nvPicPr>
          <p:cNvPr id="21" name="Grafik 20">
            <a:extLst>
              <a:ext uri="{FF2B5EF4-FFF2-40B4-BE49-F238E27FC236}">
                <a16:creationId xmlns:a16="http://schemas.microsoft.com/office/drawing/2014/main" id="{1DD7032B-0F0F-8FE6-D627-2A963CB5F6FC}"/>
              </a:ext>
            </a:extLst>
          </p:cNvPr>
          <p:cNvPicPr>
            <a:picLocks noChangeAspect="1"/>
          </p:cNvPicPr>
          <p:nvPr/>
        </p:nvPicPr>
        <p:blipFill>
          <a:blip r:embed="rId2"/>
          <a:stretch>
            <a:fillRect/>
          </a:stretch>
        </p:blipFill>
        <p:spPr>
          <a:xfrm>
            <a:off x="1346803" y="1724850"/>
            <a:ext cx="5789288" cy="7938234"/>
          </a:xfrm>
          <a:prstGeom prst="rect">
            <a:avLst/>
          </a:prstGeom>
        </p:spPr>
      </p:pic>
    </p:spTree>
    <p:extLst>
      <p:ext uri="{BB962C8B-B14F-4D97-AF65-F5344CB8AC3E}">
        <p14:creationId xmlns:p14="http://schemas.microsoft.com/office/powerpoint/2010/main" val="157342238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4EC57F-1F35-3232-5131-9FA966D79796}"/>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E313BD82-FA03-7F18-5990-6773A6250592}"/>
              </a:ext>
            </a:extLst>
          </p:cNvPr>
          <p:cNvSpPr>
            <a:spLocks noGrp="1"/>
          </p:cNvSpPr>
          <p:nvPr>
            <p:ph type="body" sz="quarter" idx="49"/>
          </p:nvPr>
        </p:nvSpPr>
        <p:spPr/>
        <p:txBody>
          <a:bodyPr/>
          <a:lstStyle/>
          <a:p>
            <a:r>
              <a:rPr lang="de-DE" dirty="0"/>
              <a:t>Einführung</a:t>
            </a:r>
          </a:p>
        </p:txBody>
      </p:sp>
      <p:sp>
        <p:nvSpPr>
          <p:cNvPr id="6" name="Text Placeholder 5">
            <a:extLst>
              <a:ext uri="{FF2B5EF4-FFF2-40B4-BE49-F238E27FC236}">
                <a16:creationId xmlns:a16="http://schemas.microsoft.com/office/drawing/2014/main" id="{093C48AA-2751-2F8E-4FD4-EBB98DB56E48}"/>
              </a:ext>
            </a:extLst>
          </p:cNvPr>
          <p:cNvSpPr>
            <a:spLocks noGrp="1"/>
          </p:cNvSpPr>
          <p:nvPr>
            <p:ph type="body" sz="quarter" idx="50"/>
          </p:nvPr>
        </p:nvSpPr>
        <p:spPr/>
        <p:txBody>
          <a:bodyPr/>
          <a:lstStyle/>
          <a:p>
            <a:r>
              <a:rPr lang="de-DE" dirty="0"/>
              <a:t>Fazit</a:t>
            </a:r>
          </a:p>
        </p:txBody>
      </p:sp>
      <p:sp>
        <p:nvSpPr>
          <p:cNvPr id="7" name="Text Placeholder 6">
            <a:extLst>
              <a:ext uri="{FF2B5EF4-FFF2-40B4-BE49-F238E27FC236}">
                <a16:creationId xmlns:a16="http://schemas.microsoft.com/office/drawing/2014/main" id="{2F44DE75-3ABA-E9CC-4771-6F5FD4F4E01C}"/>
              </a:ext>
            </a:extLst>
          </p:cNvPr>
          <p:cNvSpPr>
            <a:spLocks noGrp="1"/>
          </p:cNvSpPr>
          <p:nvPr>
            <p:ph type="body" sz="quarter" idx="61"/>
          </p:nvPr>
        </p:nvSpPr>
        <p:spPr>
          <a:xfrm>
            <a:off x="1704812" y="458638"/>
            <a:ext cx="5626312" cy="722656"/>
          </a:xfrm>
        </p:spPr>
        <p:txBody>
          <a:bodyPr/>
          <a:lstStyle/>
          <a:p>
            <a:r>
              <a:rPr lang="de-DE" dirty="0"/>
              <a:t>Diversifikation: Risiko in der Praxis senken</a:t>
            </a:r>
          </a:p>
        </p:txBody>
      </p:sp>
      <p:sp>
        <p:nvSpPr>
          <p:cNvPr id="8" name="Text Placeholder 7">
            <a:extLst>
              <a:ext uri="{FF2B5EF4-FFF2-40B4-BE49-F238E27FC236}">
                <a16:creationId xmlns:a16="http://schemas.microsoft.com/office/drawing/2014/main" id="{A3FD2841-73B6-B45A-5CC6-B939397EA462}"/>
              </a:ext>
            </a:extLst>
          </p:cNvPr>
          <p:cNvSpPr>
            <a:spLocks noGrp="1"/>
          </p:cNvSpPr>
          <p:nvPr>
            <p:ph type="body" sz="quarter" idx="64"/>
          </p:nvPr>
        </p:nvSpPr>
        <p:spPr>
          <a:xfrm>
            <a:off x="1704813" y="1844040"/>
            <a:ext cx="5238428" cy="8090374"/>
          </a:xfrm>
        </p:spPr>
        <p:txBody>
          <a:bodyPr/>
          <a:lstStyle/>
          <a:p>
            <a:pPr marL="0" indent="0">
              <a:lnSpc>
                <a:spcPts val="1054"/>
              </a:lnSpc>
              <a:buNone/>
            </a:pPr>
            <a:r>
              <a:rPr lang="de-DE" dirty="0" sz="950"/>
              <a:t>In der Karrieremitte sollten Anlageentscheidungen nicht von einer einzigen „perfekten“ Wahl abhängen. Sicherer ist es, Risiken durch </a:t>
            </a:r>
            <a:r>
              <a:rPr lang="de-DE" b="1" dirty="0" sz="950"/>
              <a:t>Diversifikation</a:t>
            </a:r>
            <a:r>
              <a:rPr lang="de-DE" dirty="0" sz="950"/>
              <a:t> zu steuern. Diversifikation bedeutet, Geld auf verschiedene Geldanlagen zu streuen, damit ein einzelnes Problem nicht Ihren gesamten Plan gefährdet.</a:t>
            </a:r>
          </a:p>
          <a:p>
            <a:pPr marL="0" indent="0">
              <a:lnSpc>
                <a:spcPts val="1830"/>
              </a:lnSpc>
              <a:buNone/>
            </a:pPr>
            <a:endParaRPr lang="de-DE" dirty="0" sz="1525"/>
          </a:p>
          <a:p>
            <a:pPr marL="0" indent="0">
              <a:lnSpc>
                <a:spcPts val="1054"/>
              </a:lnSpc>
              <a:buNone/>
            </a:pPr>
            <a:r>
              <a:rPr lang="de-DE" dirty="0" sz="950"/>
              <a:t>Diversifikation ist auf mehrere Arten möglich: </a:t>
            </a:r>
            <a:br>
              <a:rPr lang="de-DE" dirty="0" sz="950"/>
            </a:br>
            <a:endParaRPr lang="de-DE" dirty="0" sz="950"/>
          </a:p>
          <a:p>
            <a:pPr>
              <a:lnSpc>
                <a:spcPts val="1054"/>
              </a:lnSpc>
              <a:spcBef>
                <a:spcPts val="383"/>
              </a:spcBef>
            </a:pPr>
            <a:r>
              <a:rPr lang="de-DE" b="1" dirty="0" sz="950"/>
              <a:t>Diversifikation über Geldanlagen</a:t>
            </a:r>
            <a:br>
              <a:rPr lang="de-DE" dirty="0" sz="950"/>
            </a:br>
            <a:r>
              <a:rPr lang="de-DE" dirty="0" sz="950"/>
              <a:t>Statt in ein Unternehmen zu investieren, verteilen Sie Ihr Geld auf viele (z. B. über einen ETF oder eine andere Art von Fonds). So sinkt das Risiko, dass die Schwierigkeiten eines Unternehmens Ihr Ergebnis stark beeinträchtigen.</a:t>
            </a:r>
            <a:br>
              <a:rPr lang="de-DE" dirty="0" sz="950"/>
            </a:br>
            <a:endParaRPr lang="de-DE" dirty="0" sz="950"/>
          </a:p>
          <a:p>
            <a:pPr>
              <a:lnSpc>
                <a:spcPts val="1054"/>
              </a:lnSpc>
              <a:spcBef>
                <a:spcPts val="822"/>
              </a:spcBef>
            </a:pPr>
            <a:r>
              <a:rPr lang="de-DE" b="1" dirty="0" sz="950"/>
              <a:t>Diversifikation über Branchen und Regionen</a:t>
            </a:r>
            <a:br>
              <a:rPr lang="de-DE" dirty="0" sz="950"/>
            </a:br>
            <a:r>
              <a:rPr lang="de-DE" dirty="0" sz="950"/>
              <a:t>Verschiedene Branchen und Länder können sich im selben Jahr unterschiedlich entwickeln. Die Streuung über Branchen und Regionen kann die Abhängigkeit von einem Markt verringern.</a:t>
            </a:r>
            <a:br>
              <a:rPr lang="de-DE" dirty="0" sz="950"/>
            </a:br>
            <a:endParaRPr lang="de-DE" dirty="0" sz="950"/>
          </a:p>
          <a:p>
            <a:pPr>
              <a:lnSpc>
                <a:spcPts val="1054"/>
              </a:lnSpc>
              <a:spcBef>
                <a:spcPts val="657"/>
              </a:spcBef>
            </a:pPr>
            <a:r>
              <a:rPr lang="de-DE" b="1" dirty="0" sz="950"/>
              <a:t>Diversifikation über die Zeit</a:t>
            </a:r>
            <a:br>
              <a:rPr lang="de-DE" dirty="0" sz="950"/>
            </a:br>
            <a:r>
              <a:rPr lang="de-DE" dirty="0" sz="950"/>
              <a:t>Wenn Sie regelmäßig investieren (z. B. monatlich), legen Sie nicht alles zu einem einzigen Kurs an. Das kann das Risiko senken, Ihr gesamtes Geld kurz vor einem Markteinbruch anzulegen. Regelmäßiges Investieren lässt sich auch leichter als Routine beibehalten.</a:t>
            </a:r>
          </a:p>
          <a:p>
            <a:pPr>
              <a:lnSpc>
                <a:spcPts val="3508"/>
              </a:lnSpc>
            </a:pPr>
            <a:endParaRPr lang="de-DE" dirty="0" sz="2925"/>
          </a:p>
          <a:p>
            <a:pPr>
              <a:lnSpc>
                <a:spcPts val="1220"/>
              </a:lnSpc>
            </a:pPr>
            <a:endParaRPr lang="de-DE" dirty="0" sz="1025"/>
          </a:p>
          <a:p>
            <a:pPr>
              <a:lnSpc>
                <a:spcPts val="657"/>
              </a:lnSpc>
            </a:pPr>
            <a:endParaRPr lang="de-DE" dirty="0" sz="550"/>
          </a:p>
          <a:p>
            <a:pPr marL="0" indent="0">
              <a:lnSpc>
                <a:spcPts val="150"/>
              </a:lnSpc>
              <a:buNone/>
            </a:pPr>
            <a:endParaRPr lang="de-DE" dirty="0" sz="125"/>
          </a:p>
          <a:p>
            <a:pPr marL="0" indent="0">
              <a:lnSpc>
                <a:spcPts val="1054"/>
              </a:lnSpc>
              <a:buNone/>
            </a:pPr>
            <a:r>
              <a:rPr lang="de-DE" dirty="0" sz="950"/>
              <a:t>Diversifikation beseitigt das Risiko nicht. Die Märkte können trotzdem fallen. Sie kann aber das Risiko extremer Ergebnisse verringern, die durch zu starke Konzentration an einer Stelle entstehen.</a:t>
            </a:r>
          </a:p>
          <a:p>
            <a:pPr marL="0" indent="0">
              <a:lnSpc>
                <a:spcPts val="1525"/>
              </a:lnSpc>
              <a:buNone/>
            </a:pPr>
            <a:endParaRPr lang="de-DE" dirty="0" sz="1275"/>
          </a:p>
          <a:p>
            <a:pPr marL="0" indent="0">
              <a:lnSpc>
                <a:spcPts val="1220"/>
              </a:lnSpc>
              <a:buNone/>
            </a:pPr>
            <a:endParaRPr lang="de-DE" dirty="0" sz="1025"/>
          </a:p>
          <a:p>
            <a:pPr marL="0" indent="0">
              <a:lnSpc>
                <a:spcPts val="1054"/>
              </a:lnSpc>
              <a:buNone/>
            </a:pPr>
            <a:r>
              <a:rPr lang="de-DE" dirty="0" sz="950"/>
              <a:t>Für Frauen in der Karrieremitte dient Diversifikation einem praktischen Ziel: So können Sie stabiler investieren und leichter ruhig bleiben – besonders wichtig, wenn Sie viel Verantwortung tragen.</a:t>
            </a:r>
          </a:p>
          <a:p>
            <a:pPr marL="0" indent="0">
              <a:lnSpc>
                <a:spcPts val="2745"/>
              </a:lnSpc>
              <a:buNone/>
            </a:pPr>
            <a:endParaRPr lang="de-DE" dirty="0" sz="2275"/>
          </a:p>
        </p:txBody>
      </p:sp>
      <p:cxnSp>
        <p:nvCxnSpPr>
          <p:cNvPr id="24" name="Straight Connector 23">
            <a:extLst>
              <a:ext uri="{FF2B5EF4-FFF2-40B4-BE49-F238E27FC236}">
                <a16:creationId xmlns:a16="http://schemas.microsoft.com/office/drawing/2014/main" id="{5FA24455-4109-9157-678A-577E6FFE6EFA}"/>
              </a:ext>
            </a:extLst>
          </p:cNvPr>
          <p:cNvCxnSpPr>
            <a:cxnSpLocks/>
          </p:cNvCxnSpPr>
          <p:nvPr/>
        </p:nvCxnSpPr>
        <p:spPr>
          <a:xfrm>
            <a:off x="1569720" y="1264920"/>
            <a:ext cx="5669280" cy="0"/>
          </a:xfrm>
          <a:prstGeom prst="line">
            <a:avLst/>
          </a:prstGeom>
          <a:ln w="19050">
            <a:solidFill>
              <a:srgbClr val="F16024"/>
            </a:solidFill>
            <a:prstDash val="sysDot"/>
          </a:ln>
        </p:spPr>
        <p:style>
          <a:lnRef idx="1">
            <a:schemeClr val="accent1"/>
          </a:lnRef>
          <a:fillRef idx="0">
            <a:schemeClr val="accent1"/>
          </a:fillRef>
          <a:effectRef idx="0">
            <a:schemeClr val="accent1"/>
          </a:effectRef>
          <a:fontRef idx="minor">
            <a:schemeClr val="tx1"/>
          </a:fontRef>
        </p:style>
      </p:cxnSp>
      <p:grpSp>
        <p:nvGrpSpPr>
          <p:cNvPr id="25" name="Graphic 2">
            <a:extLst>
              <a:ext uri="{FF2B5EF4-FFF2-40B4-BE49-F238E27FC236}">
                <a16:creationId xmlns:a16="http://schemas.microsoft.com/office/drawing/2014/main" id="{D1C070C7-A3D4-B401-04B0-BC73C7A9B1D5}"/>
              </a:ext>
            </a:extLst>
          </p:cNvPr>
          <p:cNvGrpSpPr/>
          <p:nvPr/>
        </p:nvGrpSpPr>
        <p:grpSpPr>
          <a:xfrm>
            <a:off x="928234" y="582146"/>
            <a:ext cx="713270" cy="688476"/>
            <a:chOff x="7216180" y="2896437"/>
            <a:chExt cx="1173608" cy="1132811"/>
          </a:xfrm>
          <a:solidFill>
            <a:srgbClr val="F16024"/>
          </a:solidFill>
        </p:grpSpPr>
        <p:grpSp>
          <p:nvGrpSpPr>
            <p:cNvPr id="26" name="Graphic 2">
              <a:extLst>
                <a:ext uri="{FF2B5EF4-FFF2-40B4-BE49-F238E27FC236}">
                  <a16:creationId xmlns:a16="http://schemas.microsoft.com/office/drawing/2014/main" id="{D007D4F1-6D26-CB73-E8DF-2BAA146E29EC}"/>
                </a:ext>
              </a:extLst>
            </p:cNvPr>
            <p:cNvGrpSpPr/>
            <p:nvPr/>
          </p:nvGrpSpPr>
          <p:grpSpPr>
            <a:xfrm>
              <a:off x="7884516" y="3299879"/>
              <a:ext cx="244481" cy="366043"/>
              <a:chOff x="7884516" y="3299879"/>
              <a:chExt cx="244481" cy="366043"/>
            </a:xfrm>
            <a:grpFill/>
          </p:grpSpPr>
          <p:sp>
            <p:nvSpPr>
              <p:cNvPr id="41" name="Freeform 40">
                <a:extLst>
                  <a:ext uri="{FF2B5EF4-FFF2-40B4-BE49-F238E27FC236}">
                    <a16:creationId xmlns:a16="http://schemas.microsoft.com/office/drawing/2014/main" id="{9AE98126-BBA4-F1D3-7A39-C022D843F783}"/>
                  </a:ext>
                </a:extLst>
              </p:cNvPr>
              <p:cNvSpPr/>
              <p:nvPr/>
            </p:nvSpPr>
            <p:spPr>
              <a:xfrm>
                <a:off x="8088250" y="342212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de-DE" dirty="0">
                  <a:solidFill>
                    <a:schemeClr val="bg1"/>
                  </a:solidFill>
                </a:endParaRPr>
              </a:p>
            </p:txBody>
          </p:sp>
          <p:sp>
            <p:nvSpPr>
              <p:cNvPr id="42" name="Freeform 41">
                <a:extLst>
                  <a:ext uri="{FF2B5EF4-FFF2-40B4-BE49-F238E27FC236}">
                    <a16:creationId xmlns:a16="http://schemas.microsoft.com/office/drawing/2014/main" id="{1E352142-EA57-862B-0758-FEE3D6D4CA37}"/>
                  </a:ext>
                </a:extLst>
              </p:cNvPr>
              <p:cNvSpPr/>
              <p:nvPr/>
            </p:nvSpPr>
            <p:spPr>
              <a:xfrm>
                <a:off x="8027130" y="336099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de-DE" dirty="0">
                  <a:solidFill>
                    <a:schemeClr val="bg1"/>
                  </a:solidFill>
                </a:endParaRPr>
              </a:p>
            </p:txBody>
          </p:sp>
          <p:sp>
            <p:nvSpPr>
              <p:cNvPr id="43" name="Freeform 42">
                <a:extLst>
                  <a:ext uri="{FF2B5EF4-FFF2-40B4-BE49-F238E27FC236}">
                    <a16:creationId xmlns:a16="http://schemas.microsoft.com/office/drawing/2014/main" id="{6122831D-D25C-771B-DEDF-EB3097BB52B4}"/>
                  </a:ext>
                </a:extLst>
              </p:cNvPr>
              <p:cNvSpPr/>
              <p:nvPr/>
            </p:nvSpPr>
            <p:spPr>
              <a:xfrm>
                <a:off x="8027130" y="3462867"/>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de-DE" dirty="0">
                  <a:solidFill>
                    <a:schemeClr val="bg1"/>
                  </a:solidFill>
                </a:endParaRPr>
              </a:p>
            </p:txBody>
          </p:sp>
          <p:sp>
            <p:nvSpPr>
              <p:cNvPr id="44" name="Freeform 43">
                <a:extLst>
                  <a:ext uri="{FF2B5EF4-FFF2-40B4-BE49-F238E27FC236}">
                    <a16:creationId xmlns:a16="http://schemas.microsoft.com/office/drawing/2014/main" id="{E1C4542D-ABB5-EDD2-36D3-C6A5A96EFBB8}"/>
                  </a:ext>
                </a:extLst>
              </p:cNvPr>
              <p:cNvSpPr/>
              <p:nvPr/>
            </p:nvSpPr>
            <p:spPr>
              <a:xfrm>
                <a:off x="8006756" y="3625175"/>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8829"/>
                      <a:pt x="40747" y="20373"/>
                    </a:cubicBezTo>
                    <a:cubicBezTo>
                      <a:pt x="40747" y="3191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de-DE" dirty="0">
                  <a:solidFill>
                    <a:schemeClr val="bg1"/>
                  </a:solidFill>
                </a:endParaRPr>
              </a:p>
            </p:txBody>
          </p:sp>
          <p:sp>
            <p:nvSpPr>
              <p:cNvPr id="45" name="Freeform 44">
                <a:extLst>
                  <a:ext uri="{FF2B5EF4-FFF2-40B4-BE49-F238E27FC236}">
                    <a16:creationId xmlns:a16="http://schemas.microsoft.com/office/drawing/2014/main" id="{9BDBFE64-2B9C-6DE3-EC17-D41ACED2F0B6}"/>
                  </a:ext>
                </a:extLst>
              </p:cNvPr>
              <p:cNvSpPr/>
              <p:nvPr/>
            </p:nvSpPr>
            <p:spPr>
              <a:xfrm>
                <a:off x="7986383" y="354436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de-DE" dirty="0">
                  <a:solidFill>
                    <a:schemeClr val="bg1"/>
                  </a:solidFill>
                </a:endParaRPr>
              </a:p>
            </p:txBody>
          </p:sp>
          <p:sp>
            <p:nvSpPr>
              <p:cNvPr id="46" name="Freeform 45">
                <a:extLst>
                  <a:ext uri="{FF2B5EF4-FFF2-40B4-BE49-F238E27FC236}">
                    <a16:creationId xmlns:a16="http://schemas.microsoft.com/office/drawing/2014/main" id="{FAB00894-DFD3-9CFB-8C3B-8E97E43D80B4}"/>
                  </a:ext>
                </a:extLst>
              </p:cNvPr>
              <p:cNvSpPr/>
              <p:nvPr/>
            </p:nvSpPr>
            <p:spPr>
              <a:xfrm>
                <a:off x="7966009" y="3320252"/>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de-DE" dirty="0">
                  <a:solidFill>
                    <a:schemeClr val="bg1"/>
                  </a:solidFill>
                </a:endParaRPr>
              </a:p>
            </p:txBody>
          </p:sp>
          <p:sp>
            <p:nvSpPr>
              <p:cNvPr id="47" name="Freeform 46">
                <a:extLst>
                  <a:ext uri="{FF2B5EF4-FFF2-40B4-BE49-F238E27FC236}">
                    <a16:creationId xmlns:a16="http://schemas.microsoft.com/office/drawing/2014/main" id="{E3E02F22-371A-FBD1-E54F-A8FF14D51576}"/>
                  </a:ext>
                </a:extLst>
              </p:cNvPr>
              <p:cNvSpPr/>
              <p:nvPr/>
            </p:nvSpPr>
            <p:spPr>
              <a:xfrm>
                <a:off x="7966009" y="3401746"/>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de-DE" dirty="0">
                  <a:solidFill>
                    <a:schemeClr val="bg1"/>
                  </a:solidFill>
                </a:endParaRPr>
              </a:p>
            </p:txBody>
          </p:sp>
          <p:sp>
            <p:nvSpPr>
              <p:cNvPr id="48" name="Freeform 47">
                <a:extLst>
                  <a:ext uri="{FF2B5EF4-FFF2-40B4-BE49-F238E27FC236}">
                    <a16:creationId xmlns:a16="http://schemas.microsoft.com/office/drawing/2014/main" id="{0694ADF1-2425-53EE-D0A2-2806E840DC9B}"/>
                  </a:ext>
                </a:extLst>
              </p:cNvPr>
              <p:cNvSpPr/>
              <p:nvPr/>
            </p:nvSpPr>
            <p:spPr>
              <a:xfrm>
                <a:off x="7945636" y="348324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de-DE" dirty="0">
                  <a:solidFill>
                    <a:schemeClr val="bg1"/>
                  </a:solidFill>
                </a:endParaRPr>
              </a:p>
            </p:txBody>
          </p:sp>
          <p:sp>
            <p:nvSpPr>
              <p:cNvPr id="49" name="Freeform 48">
                <a:extLst>
                  <a:ext uri="{FF2B5EF4-FFF2-40B4-BE49-F238E27FC236}">
                    <a16:creationId xmlns:a16="http://schemas.microsoft.com/office/drawing/2014/main" id="{BB2D2307-0509-A1AD-6B24-9D4D1A182B35}"/>
                  </a:ext>
                </a:extLst>
              </p:cNvPr>
              <p:cNvSpPr/>
              <p:nvPr/>
            </p:nvSpPr>
            <p:spPr>
              <a:xfrm>
                <a:off x="7904889" y="336099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de-DE" dirty="0">
                  <a:solidFill>
                    <a:schemeClr val="bg1"/>
                  </a:solidFill>
                </a:endParaRPr>
              </a:p>
            </p:txBody>
          </p:sp>
          <p:sp>
            <p:nvSpPr>
              <p:cNvPr id="50" name="Freeform 49">
                <a:extLst>
                  <a:ext uri="{FF2B5EF4-FFF2-40B4-BE49-F238E27FC236}">
                    <a16:creationId xmlns:a16="http://schemas.microsoft.com/office/drawing/2014/main" id="{121F1F3A-5F9C-CB15-77CE-368399A2C924}"/>
                  </a:ext>
                </a:extLst>
              </p:cNvPr>
              <p:cNvSpPr/>
              <p:nvPr/>
            </p:nvSpPr>
            <p:spPr>
              <a:xfrm>
                <a:off x="7884516" y="329987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de-DE" dirty="0">
                  <a:solidFill>
                    <a:schemeClr val="bg1"/>
                  </a:solidFill>
                </a:endParaRPr>
              </a:p>
            </p:txBody>
          </p:sp>
          <p:sp>
            <p:nvSpPr>
              <p:cNvPr id="51" name="Freeform 50">
                <a:extLst>
                  <a:ext uri="{FF2B5EF4-FFF2-40B4-BE49-F238E27FC236}">
                    <a16:creationId xmlns:a16="http://schemas.microsoft.com/office/drawing/2014/main" id="{7FF4D802-66C2-88E1-6985-B7EE62EBC99C}"/>
                  </a:ext>
                </a:extLst>
              </p:cNvPr>
              <p:cNvSpPr/>
              <p:nvPr/>
            </p:nvSpPr>
            <p:spPr>
              <a:xfrm>
                <a:off x="7884516" y="342212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de-DE" dirty="0">
                  <a:solidFill>
                    <a:schemeClr val="bg1"/>
                  </a:solidFill>
                </a:endParaRPr>
              </a:p>
            </p:txBody>
          </p:sp>
        </p:grpSp>
        <p:grpSp>
          <p:nvGrpSpPr>
            <p:cNvPr id="27" name="Graphic 2">
              <a:extLst>
                <a:ext uri="{FF2B5EF4-FFF2-40B4-BE49-F238E27FC236}">
                  <a16:creationId xmlns:a16="http://schemas.microsoft.com/office/drawing/2014/main" id="{646D56C5-CD4F-DF14-B89C-EAFA66077ADB}"/>
                </a:ext>
              </a:extLst>
            </p:cNvPr>
            <p:cNvGrpSpPr/>
            <p:nvPr/>
          </p:nvGrpSpPr>
          <p:grpSpPr>
            <a:xfrm>
              <a:off x="7216180" y="2896437"/>
              <a:ext cx="1173608" cy="1132811"/>
              <a:chOff x="7216180" y="2896437"/>
              <a:chExt cx="1173608" cy="1132811"/>
            </a:xfrm>
            <a:grpFill/>
          </p:grpSpPr>
          <p:sp>
            <p:nvSpPr>
              <p:cNvPr id="28" name="Freeform 27">
                <a:extLst>
                  <a:ext uri="{FF2B5EF4-FFF2-40B4-BE49-F238E27FC236}">
                    <a16:creationId xmlns:a16="http://schemas.microsoft.com/office/drawing/2014/main" id="{A264CD73-9E86-83C6-5A57-9EE3EBFC52B7}"/>
                  </a:ext>
                </a:extLst>
              </p:cNvPr>
              <p:cNvSpPr/>
              <p:nvPr/>
            </p:nvSpPr>
            <p:spPr>
              <a:xfrm>
                <a:off x="8071951" y="3507734"/>
                <a:ext cx="113751" cy="195879"/>
              </a:xfrm>
              <a:custGeom>
                <a:avLst/>
                <a:gdLst>
                  <a:gd name="connsiteX0" fmla="*/ 57046 w 113751"/>
                  <a:gd name="connsiteY0" fmla="*/ 195540 h 195879"/>
                  <a:gd name="connsiteX1" fmla="*/ 46859 w 113751"/>
                  <a:gd name="connsiteY1" fmla="*/ 192144 h 195879"/>
                  <a:gd name="connsiteX2" fmla="*/ 43124 w 113751"/>
                  <a:gd name="connsiteY2" fmla="*/ 189428 h 195879"/>
                  <a:gd name="connsiteX3" fmla="*/ 0 w 113751"/>
                  <a:gd name="connsiteY3" fmla="*/ 117102 h 195879"/>
                  <a:gd name="connsiteX4" fmla="*/ 11545 w 113751"/>
                  <a:gd name="connsiteY4" fmla="*/ 60735 h 195879"/>
                  <a:gd name="connsiteX5" fmla="*/ 19355 w 113751"/>
                  <a:gd name="connsiteY5" fmla="*/ 18970 h 195879"/>
                  <a:gd name="connsiteX6" fmla="*/ 25467 w 113751"/>
                  <a:gd name="connsiteY6" fmla="*/ 3350 h 195879"/>
                  <a:gd name="connsiteX7" fmla="*/ 42106 w 113751"/>
                  <a:gd name="connsiteY7" fmla="*/ 1652 h 195879"/>
                  <a:gd name="connsiteX8" fmla="*/ 113752 w 113751"/>
                  <a:gd name="connsiteY8" fmla="*/ 117441 h 195879"/>
                  <a:gd name="connsiteX9" fmla="*/ 64177 w 113751"/>
                  <a:gd name="connsiteY9" fmla="*/ 193842 h 195879"/>
                  <a:gd name="connsiteX10" fmla="*/ 56706 w 113751"/>
                  <a:gd name="connsiteY10" fmla="*/ 195879 h 195879"/>
                  <a:gd name="connsiteX11" fmla="*/ 49915 w 113751"/>
                  <a:gd name="connsiteY11" fmla="*/ 45795 h 195879"/>
                  <a:gd name="connsiteX12" fmla="*/ 42785 w 113751"/>
                  <a:gd name="connsiteY12" fmla="*/ 70583 h 195879"/>
                  <a:gd name="connsiteX13" fmla="*/ 32937 w 113751"/>
                  <a:gd name="connsiteY13" fmla="*/ 116762 h 195879"/>
                  <a:gd name="connsiteX14" fmla="*/ 57725 w 113751"/>
                  <a:gd name="connsiteY14" fmla="*/ 159207 h 195879"/>
                  <a:gd name="connsiteX15" fmla="*/ 81834 w 113751"/>
                  <a:gd name="connsiteY15" fmla="*/ 116762 h 195879"/>
                  <a:gd name="connsiteX16" fmla="*/ 50255 w 113751"/>
                  <a:gd name="connsiteY16" fmla="*/ 45455 h 1958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13751" h="195879">
                    <a:moveTo>
                      <a:pt x="57046" y="195540"/>
                    </a:moveTo>
                    <a:cubicBezTo>
                      <a:pt x="53310" y="195540"/>
                      <a:pt x="49915" y="194521"/>
                      <a:pt x="46859" y="192144"/>
                    </a:cubicBezTo>
                    <a:cubicBezTo>
                      <a:pt x="45840" y="191465"/>
                      <a:pt x="44482" y="190446"/>
                      <a:pt x="43124" y="189428"/>
                    </a:cubicBezTo>
                    <a:cubicBezTo>
                      <a:pt x="30221" y="180260"/>
                      <a:pt x="0" y="158868"/>
                      <a:pt x="0" y="117102"/>
                    </a:cubicBezTo>
                    <a:cubicBezTo>
                      <a:pt x="0" y="75336"/>
                      <a:pt x="6112" y="77374"/>
                      <a:pt x="11545" y="60735"/>
                    </a:cubicBezTo>
                    <a:cubicBezTo>
                      <a:pt x="16639" y="44437"/>
                      <a:pt x="21392" y="30515"/>
                      <a:pt x="19355" y="18970"/>
                    </a:cubicBezTo>
                    <a:cubicBezTo>
                      <a:pt x="18337" y="12858"/>
                      <a:pt x="20713" y="7085"/>
                      <a:pt x="25467" y="3350"/>
                    </a:cubicBezTo>
                    <a:cubicBezTo>
                      <a:pt x="30221" y="-385"/>
                      <a:pt x="36672" y="-1064"/>
                      <a:pt x="42106" y="1652"/>
                    </a:cubicBezTo>
                    <a:cubicBezTo>
                      <a:pt x="45161" y="3010"/>
                      <a:pt x="113752" y="35948"/>
                      <a:pt x="113752" y="117441"/>
                    </a:cubicBezTo>
                    <a:cubicBezTo>
                      <a:pt x="113752" y="198935"/>
                      <a:pt x="66214" y="192823"/>
                      <a:pt x="64177" y="193842"/>
                    </a:cubicBezTo>
                    <a:cubicBezTo>
                      <a:pt x="61799" y="195200"/>
                      <a:pt x="59084" y="195879"/>
                      <a:pt x="56706" y="195879"/>
                    </a:cubicBezTo>
                    <a:close/>
                    <a:moveTo>
                      <a:pt x="49915" y="45795"/>
                    </a:moveTo>
                    <a:cubicBezTo>
                      <a:pt x="47878" y="54284"/>
                      <a:pt x="45161" y="62433"/>
                      <a:pt x="42785" y="70583"/>
                    </a:cubicBezTo>
                    <a:cubicBezTo>
                      <a:pt x="38030" y="85523"/>
                      <a:pt x="32937" y="101143"/>
                      <a:pt x="32937" y="116762"/>
                    </a:cubicBezTo>
                    <a:cubicBezTo>
                      <a:pt x="32937" y="132382"/>
                      <a:pt x="44482" y="149360"/>
                      <a:pt x="57725" y="159207"/>
                    </a:cubicBezTo>
                    <a:cubicBezTo>
                      <a:pt x="67233" y="151737"/>
                      <a:pt x="81834" y="137136"/>
                      <a:pt x="81834" y="116762"/>
                    </a:cubicBezTo>
                    <a:cubicBezTo>
                      <a:pt x="81834" y="82128"/>
                      <a:pt x="64856" y="59037"/>
                      <a:pt x="50255" y="45455"/>
                    </a:cubicBezTo>
                    <a:close/>
                  </a:path>
                </a:pathLst>
              </a:custGeom>
              <a:grpFill/>
              <a:ln w="3393" cap="flat">
                <a:noFill/>
                <a:prstDash val="solid"/>
                <a:miter/>
              </a:ln>
            </p:spPr>
            <p:txBody>
              <a:bodyPr rtlCol="0" anchor="ctr"/>
              <a:lstStyle/>
              <a:p>
                <a:endParaRPr lang="de-DE" dirty="0">
                  <a:solidFill>
                    <a:schemeClr val="bg1"/>
                  </a:solidFill>
                </a:endParaRPr>
              </a:p>
            </p:txBody>
          </p:sp>
          <p:sp>
            <p:nvSpPr>
              <p:cNvPr id="29" name="Freeform 28">
                <a:extLst>
                  <a:ext uri="{FF2B5EF4-FFF2-40B4-BE49-F238E27FC236}">
                    <a16:creationId xmlns:a16="http://schemas.microsoft.com/office/drawing/2014/main" id="{560014D8-0429-BF54-E60E-A46634C5D71B}"/>
                  </a:ext>
                </a:extLst>
              </p:cNvPr>
              <p:cNvSpPr/>
              <p:nvPr/>
            </p:nvSpPr>
            <p:spPr>
              <a:xfrm>
                <a:off x="7990457" y="3680307"/>
                <a:ext cx="154782" cy="145546"/>
              </a:xfrm>
              <a:custGeom>
                <a:avLst/>
                <a:gdLst>
                  <a:gd name="connsiteX0" fmla="*/ 82853 w 154782"/>
                  <a:gd name="connsiteY0" fmla="*/ 145207 h 145546"/>
                  <a:gd name="connsiteX1" fmla="*/ 31919 w 154782"/>
                  <a:gd name="connsiteY1" fmla="*/ 131964 h 145546"/>
                  <a:gd name="connsiteX2" fmla="*/ 0 w 154782"/>
                  <a:gd name="connsiteY2" fmla="*/ 27041 h 145546"/>
                  <a:gd name="connsiteX3" fmla="*/ 10187 w 154782"/>
                  <a:gd name="connsiteY3" fmla="*/ 11761 h 145546"/>
                  <a:gd name="connsiteX4" fmla="*/ 28183 w 154782"/>
                  <a:gd name="connsiteY4" fmla="*/ 15835 h 145546"/>
                  <a:gd name="connsiteX5" fmla="*/ 64516 w 154782"/>
                  <a:gd name="connsiteY5" fmla="*/ 35869 h 145546"/>
                  <a:gd name="connsiteX6" fmla="*/ 153820 w 154782"/>
                  <a:gd name="connsiteY6" fmla="*/ 117024 h 145546"/>
                  <a:gd name="connsiteX7" fmla="*/ 152801 w 154782"/>
                  <a:gd name="connsiteY7" fmla="*/ 130606 h 145546"/>
                  <a:gd name="connsiteX8" fmla="*/ 141935 w 154782"/>
                  <a:gd name="connsiteY8" fmla="*/ 138755 h 145546"/>
                  <a:gd name="connsiteX9" fmla="*/ 82853 w 154782"/>
                  <a:gd name="connsiteY9" fmla="*/ 145547 h 145546"/>
                  <a:gd name="connsiteX10" fmla="*/ 34296 w 154782"/>
                  <a:gd name="connsiteY10" fmla="*/ 58280 h 145546"/>
                  <a:gd name="connsiteX11" fmla="*/ 53990 w 154782"/>
                  <a:gd name="connsiteY11" fmla="*/ 107856 h 145546"/>
                  <a:gd name="connsiteX12" fmla="*/ 114771 w 154782"/>
                  <a:gd name="connsiteY12" fmla="*/ 110232 h 145546"/>
                  <a:gd name="connsiteX13" fmla="*/ 52292 w 154782"/>
                  <a:gd name="connsiteY13" fmla="*/ 66090 h 145546"/>
                  <a:gd name="connsiteX14" fmla="*/ 34296 w 154782"/>
                  <a:gd name="connsiteY14" fmla="*/ 58620 h 1455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54782" h="145546">
                    <a:moveTo>
                      <a:pt x="82853" y="145207"/>
                    </a:moveTo>
                    <a:cubicBezTo>
                      <a:pt x="62818" y="145207"/>
                      <a:pt x="43124" y="142151"/>
                      <a:pt x="31919" y="131964"/>
                    </a:cubicBezTo>
                    <a:cubicBezTo>
                      <a:pt x="10187" y="112270"/>
                      <a:pt x="0" y="78993"/>
                      <a:pt x="0" y="27041"/>
                    </a:cubicBezTo>
                    <a:cubicBezTo>
                      <a:pt x="0" y="-24912"/>
                      <a:pt x="4075" y="14477"/>
                      <a:pt x="10187" y="11761"/>
                    </a:cubicBezTo>
                    <a:cubicBezTo>
                      <a:pt x="16299" y="9384"/>
                      <a:pt x="23430" y="10742"/>
                      <a:pt x="28183" y="15835"/>
                    </a:cubicBezTo>
                    <a:cubicBezTo>
                      <a:pt x="35993" y="23985"/>
                      <a:pt x="49236" y="29418"/>
                      <a:pt x="64516" y="35869"/>
                    </a:cubicBezTo>
                    <a:cubicBezTo>
                      <a:pt x="96095" y="48773"/>
                      <a:pt x="135144" y="64732"/>
                      <a:pt x="153820" y="117024"/>
                    </a:cubicBezTo>
                    <a:cubicBezTo>
                      <a:pt x="155518" y="121438"/>
                      <a:pt x="154839" y="126531"/>
                      <a:pt x="152801" y="130606"/>
                    </a:cubicBezTo>
                    <a:cubicBezTo>
                      <a:pt x="150424" y="134680"/>
                      <a:pt x="146689" y="137737"/>
                      <a:pt x="141935" y="138755"/>
                    </a:cubicBezTo>
                    <a:cubicBezTo>
                      <a:pt x="131409" y="141132"/>
                      <a:pt x="106961" y="145547"/>
                      <a:pt x="82853" y="145547"/>
                    </a:cubicBezTo>
                    <a:close/>
                    <a:moveTo>
                      <a:pt x="34296" y="58280"/>
                    </a:moveTo>
                    <a:cubicBezTo>
                      <a:pt x="37351" y="82049"/>
                      <a:pt x="43803" y="98687"/>
                      <a:pt x="53990" y="107856"/>
                    </a:cubicBezTo>
                    <a:cubicBezTo>
                      <a:pt x="60441" y="113628"/>
                      <a:pt x="87946" y="113628"/>
                      <a:pt x="114771" y="110232"/>
                    </a:cubicBezTo>
                    <a:cubicBezTo>
                      <a:pt x="99491" y="85445"/>
                      <a:pt x="76401" y="75937"/>
                      <a:pt x="52292" y="66090"/>
                    </a:cubicBezTo>
                    <a:cubicBezTo>
                      <a:pt x="46180" y="63713"/>
                      <a:pt x="40068" y="60997"/>
                      <a:pt x="34296" y="58620"/>
                    </a:cubicBezTo>
                    <a:close/>
                  </a:path>
                </a:pathLst>
              </a:custGeom>
              <a:grpFill/>
              <a:ln w="3393" cap="flat">
                <a:noFill/>
                <a:prstDash val="solid"/>
                <a:miter/>
              </a:ln>
            </p:spPr>
            <p:txBody>
              <a:bodyPr rtlCol="0" anchor="ctr"/>
              <a:lstStyle/>
              <a:p>
                <a:endParaRPr lang="de-DE" dirty="0">
                  <a:solidFill>
                    <a:schemeClr val="bg1"/>
                  </a:solidFill>
                </a:endParaRPr>
              </a:p>
            </p:txBody>
          </p:sp>
          <p:sp>
            <p:nvSpPr>
              <p:cNvPr id="30" name="Freeform 29">
                <a:extLst>
                  <a:ext uri="{FF2B5EF4-FFF2-40B4-BE49-F238E27FC236}">
                    <a16:creationId xmlns:a16="http://schemas.microsoft.com/office/drawing/2014/main" id="{6A1EFE68-DF87-99C7-258F-C6AD8EF8B6E0}"/>
                  </a:ext>
                </a:extLst>
              </p:cNvPr>
              <p:cNvSpPr/>
              <p:nvPr/>
            </p:nvSpPr>
            <p:spPr>
              <a:xfrm>
                <a:off x="8112656" y="3691513"/>
                <a:ext cx="175076" cy="134340"/>
              </a:xfrm>
              <a:custGeom>
                <a:avLst/>
                <a:gdLst>
                  <a:gd name="connsiteX0" fmla="*/ 64558 w 175076"/>
                  <a:gd name="connsiteY0" fmla="*/ 134001 h 134340"/>
                  <a:gd name="connsiteX1" fmla="*/ 10908 w 175076"/>
                  <a:gd name="connsiteY1" fmla="*/ 124833 h 134340"/>
                  <a:gd name="connsiteX2" fmla="*/ 1061 w 175076"/>
                  <a:gd name="connsiteY2" fmla="*/ 115325 h 134340"/>
                  <a:gd name="connsiteX3" fmla="*/ 2080 w 175076"/>
                  <a:gd name="connsiteY3" fmla="*/ 101403 h 134340"/>
                  <a:gd name="connsiteX4" fmla="*/ 149109 w 175076"/>
                  <a:gd name="connsiteY4" fmla="*/ 1234 h 134340"/>
                  <a:gd name="connsiteX5" fmla="*/ 152504 w 175076"/>
                  <a:gd name="connsiteY5" fmla="*/ 1234 h 134340"/>
                  <a:gd name="connsiteX6" fmla="*/ 166087 w 175076"/>
                  <a:gd name="connsiteY6" fmla="*/ 1573 h 134340"/>
                  <a:gd name="connsiteX7" fmla="*/ 173557 w 175076"/>
                  <a:gd name="connsiteY7" fmla="*/ 22965 h 134340"/>
                  <a:gd name="connsiteX8" fmla="*/ 167105 w 175076"/>
                  <a:gd name="connsiteY8" fmla="*/ 46395 h 134340"/>
                  <a:gd name="connsiteX9" fmla="*/ 137563 w 175076"/>
                  <a:gd name="connsiteY9" fmla="*/ 108534 h 134340"/>
                  <a:gd name="connsiteX10" fmla="*/ 86629 w 175076"/>
                  <a:gd name="connsiteY10" fmla="*/ 132643 h 134340"/>
                  <a:gd name="connsiteX11" fmla="*/ 64219 w 175076"/>
                  <a:gd name="connsiteY11" fmla="*/ 134341 h 134340"/>
                  <a:gd name="connsiteX12" fmla="*/ 41808 w 175076"/>
                  <a:gd name="connsiteY12" fmla="*/ 99366 h 134340"/>
                  <a:gd name="connsiteX13" fmla="*/ 112436 w 175076"/>
                  <a:gd name="connsiteY13" fmla="*/ 87481 h 134340"/>
                  <a:gd name="connsiteX14" fmla="*/ 135186 w 175076"/>
                  <a:gd name="connsiteY14" fmla="*/ 40623 h 134340"/>
                  <a:gd name="connsiteX15" fmla="*/ 136205 w 175076"/>
                  <a:gd name="connsiteY15" fmla="*/ 35189 h 134340"/>
                  <a:gd name="connsiteX16" fmla="*/ 41808 w 175076"/>
                  <a:gd name="connsiteY16" fmla="*/ 99366 h 134340"/>
                  <a:gd name="connsiteX17" fmla="*/ 144694 w 175076"/>
                  <a:gd name="connsiteY17" fmla="*/ 7685 h 134340"/>
                  <a:gd name="connsiteX18" fmla="*/ 144694 w 175076"/>
                  <a:gd name="connsiteY18" fmla="*/ 7685 h 134340"/>
                  <a:gd name="connsiteX19" fmla="*/ 144694 w 175076"/>
                  <a:gd name="connsiteY19" fmla="*/ 7685 h 1343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75076" h="134340">
                    <a:moveTo>
                      <a:pt x="64558" y="134001"/>
                    </a:moveTo>
                    <a:cubicBezTo>
                      <a:pt x="49618" y="134001"/>
                      <a:pt x="31281" y="131624"/>
                      <a:pt x="10908" y="124833"/>
                    </a:cubicBezTo>
                    <a:cubicBezTo>
                      <a:pt x="6494" y="123135"/>
                      <a:pt x="2759" y="119739"/>
                      <a:pt x="1061" y="115325"/>
                    </a:cubicBezTo>
                    <a:cubicBezTo>
                      <a:pt x="-637" y="110911"/>
                      <a:pt x="-297" y="105818"/>
                      <a:pt x="2080" y="101403"/>
                    </a:cubicBezTo>
                    <a:cubicBezTo>
                      <a:pt x="55050" y="8025"/>
                      <a:pt x="126018" y="2932"/>
                      <a:pt x="149109" y="1234"/>
                    </a:cubicBezTo>
                    <a:cubicBezTo>
                      <a:pt x="150127" y="1234"/>
                      <a:pt x="151485" y="1234"/>
                      <a:pt x="152504" y="1234"/>
                    </a:cubicBezTo>
                    <a:cubicBezTo>
                      <a:pt x="156918" y="-464"/>
                      <a:pt x="161672" y="-464"/>
                      <a:pt x="166087" y="1573"/>
                    </a:cubicBezTo>
                    <a:cubicBezTo>
                      <a:pt x="173896" y="5648"/>
                      <a:pt x="177291" y="14816"/>
                      <a:pt x="173557" y="22965"/>
                    </a:cubicBezTo>
                    <a:cubicBezTo>
                      <a:pt x="169482" y="31794"/>
                      <a:pt x="168463" y="38585"/>
                      <a:pt x="167105" y="46395"/>
                    </a:cubicBezTo>
                    <a:cubicBezTo>
                      <a:pt x="164728" y="61675"/>
                      <a:pt x="161672" y="78992"/>
                      <a:pt x="137563" y="108534"/>
                    </a:cubicBezTo>
                    <a:cubicBezTo>
                      <a:pt x="128055" y="120419"/>
                      <a:pt x="109380" y="129247"/>
                      <a:pt x="86629" y="132643"/>
                    </a:cubicBezTo>
                    <a:cubicBezTo>
                      <a:pt x="80517" y="133661"/>
                      <a:pt x="73047" y="134341"/>
                      <a:pt x="64219" y="134341"/>
                    </a:cubicBezTo>
                    <a:close/>
                    <a:moveTo>
                      <a:pt x="41808" y="99366"/>
                    </a:moveTo>
                    <a:cubicBezTo>
                      <a:pt x="76783" y="105818"/>
                      <a:pt x="105305" y="96310"/>
                      <a:pt x="112436" y="87481"/>
                    </a:cubicBezTo>
                    <a:cubicBezTo>
                      <a:pt x="131112" y="64731"/>
                      <a:pt x="133149" y="54205"/>
                      <a:pt x="135186" y="40623"/>
                    </a:cubicBezTo>
                    <a:cubicBezTo>
                      <a:pt x="135186" y="38925"/>
                      <a:pt x="135865" y="37227"/>
                      <a:pt x="136205" y="35189"/>
                    </a:cubicBezTo>
                    <a:cubicBezTo>
                      <a:pt x="112436" y="38925"/>
                      <a:pt x="75424" y="51149"/>
                      <a:pt x="41808" y="99366"/>
                    </a:cubicBezTo>
                    <a:close/>
                    <a:moveTo>
                      <a:pt x="144694" y="7685"/>
                    </a:moveTo>
                    <a:cubicBezTo>
                      <a:pt x="144694" y="7685"/>
                      <a:pt x="144694" y="7685"/>
                      <a:pt x="144694" y="7685"/>
                    </a:cubicBezTo>
                    <a:cubicBezTo>
                      <a:pt x="144694" y="7685"/>
                      <a:pt x="144694" y="7685"/>
                      <a:pt x="144694" y="7685"/>
                    </a:cubicBezTo>
                    <a:close/>
                  </a:path>
                </a:pathLst>
              </a:custGeom>
              <a:grpFill/>
              <a:ln w="3393" cap="flat">
                <a:noFill/>
                <a:prstDash val="solid"/>
                <a:miter/>
              </a:ln>
            </p:spPr>
            <p:txBody>
              <a:bodyPr rtlCol="0" anchor="ctr"/>
              <a:lstStyle/>
              <a:p>
                <a:endParaRPr lang="de-DE" dirty="0">
                  <a:solidFill>
                    <a:schemeClr val="bg1"/>
                  </a:solidFill>
                </a:endParaRPr>
              </a:p>
            </p:txBody>
          </p:sp>
          <p:sp>
            <p:nvSpPr>
              <p:cNvPr id="31" name="Freeform 30">
                <a:extLst>
                  <a:ext uri="{FF2B5EF4-FFF2-40B4-BE49-F238E27FC236}">
                    <a16:creationId xmlns:a16="http://schemas.microsoft.com/office/drawing/2014/main" id="{C8C2B8F6-9F8A-232B-A479-46721FE6B9E8}"/>
                  </a:ext>
                </a:extLst>
              </p:cNvPr>
              <p:cNvSpPr/>
              <p:nvPr/>
            </p:nvSpPr>
            <p:spPr>
              <a:xfrm>
                <a:off x="8112698" y="3670676"/>
                <a:ext cx="32597" cy="236332"/>
              </a:xfrm>
              <a:custGeom>
                <a:avLst/>
                <a:gdLst>
                  <a:gd name="connsiteX0" fmla="*/ 16299 w 32597"/>
                  <a:gd name="connsiteY0" fmla="*/ 236332 h 236332"/>
                  <a:gd name="connsiteX1" fmla="*/ 0 w 32597"/>
                  <a:gd name="connsiteY1" fmla="*/ 220033 h 236332"/>
                  <a:gd name="connsiteX2" fmla="*/ 0 w 32597"/>
                  <a:gd name="connsiteY2" fmla="*/ 16299 h 236332"/>
                  <a:gd name="connsiteX3" fmla="*/ 16299 w 32597"/>
                  <a:gd name="connsiteY3" fmla="*/ 0 h 236332"/>
                  <a:gd name="connsiteX4" fmla="*/ 32598 w 32597"/>
                  <a:gd name="connsiteY4" fmla="*/ 16299 h 236332"/>
                  <a:gd name="connsiteX5" fmla="*/ 32598 w 32597"/>
                  <a:gd name="connsiteY5" fmla="*/ 220033 h 236332"/>
                  <a:gd name="connsiteX6" fmla="*/ 16299 w 32597"/>
                  <a:gd name="connsiteY6" fmla="*/ 236332 h 236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97" h="236332">
                    <a:moveTo>
                      <a:pt x="16299" y="236332"/>
                    </a:moveTo>
                    <a:cubicBezTo>
                      <a:pt x="7131" y="236332"/>
                      <a:pt x="0" y="229201"/>
                      <a:pt x="0" y="220033"/>
                    </a:cubicBezTo>
                    <a:lnTo>
                      <a:pt x="0" y="16299"/>
                    </a:lnTo>
                    <a:cubicBezTo>
                      <a:pt x="0" y="7131"/>
                      <a:pt x="7131" y="0"/>
                      <a:pt x="16299" y="0"/>
                    </a:cubicBezTo>
                    <a:cubicBezTo>
                      <a:pt x="25467" y="0"/>
                      <a:pt x="32598" y="7131"/>
                      <a:pt x="32598" y="16299"/>
                    </a:cubicBezTo>
                    <a:lnTo>
                      <a:pt x="32598" y="220033"/>
                    </a:lnTo>
                    <a:cubicBezTo>
                      <a:pt x="32598" y="229201"/>
                      <a:pt x="25467" y="236332"/>
                      <a:pt x="16299" y="236332"/>
                    </a:cubicBezTo>
                    <a:close/>
                  </a:path>
                </a:pathLst>
              </a:custGeom>
              <a:grpFill/>
              <a:ln w="3393" cap="flat">
                <a:noFill/>
                <a:prstDash val="solid"/>
                <a:miter/>
              </a:ln>
            </p:spPr>
            <p:txBody>
              <a:bodyPr rtlCol="0" anchor="ctr"/>
              <a:lstStyle/>
              <a:p>
                <a:endParaRPr lang="de-DE" dirty="0">
                  <a:solidFill>
                    <a:schemeClr val="bg1"/>
                  </a:solidFill>
                </a:endParaRPr>
              </a:p>
            </p:txBody>
          </p:sp>
          <p:sp>
            <p:nvSpPr>
              <p:cNvPr id="32" name="Freeform 31">
                <a:extLst>
                  <a:ext uri="{FF2B5EF4-FFF2-40B4-BE49-F238E27FC236}">
                    <a16:creationId xmlns:a16="http://schemas.microsoft.com/office/drawing/2014/main" id="{D10681D4-2509-5526-BF85-31E2A22EA2C6}"/>
                  </a:ext>
                </a:extLst>
              </p:cNvPr>
              <p:cNvSpPr/>
              <p:nvPr/>
            </p:nvSpPr>
            <p:spPr>
              <a:xfrm>
                <a:off x="7827422" y="3874071"/>
                <a:ext cx="562367" cy="155178"/>
              </a:xfrm>
              <a:custGeom>
                <a:avLst/>
                <a:gdLst>
                  <a:gd name="connsiteX0" fmla="*/ 512441 w 562367"/>
                  <a:gd name="connsiteY0" fmla="*/ 155178 h 155178"/>
                  <a:gd name="connsiteX1" fmla="*/ 379674 w 562367"/>
                  <a:gd name="connsiteY1" fmla="*/ 142275 h 155178"/>
                  <a:gd name="connsiteX2" fmla="*/ 340625 w 562367"/>
                  <a:gd name="connsiteY2" fmla="*/ 137521 h 155178"/>
                  <a:gd name="connsiteX3" fmla="*/ 305990 w 562367"/>
                  <a:gd name="connsiteY3" fmla="*/ 144312 h 155178"/>
                  <a:gd name="connsiteX4" fmla="*/ 246906 w 562367"/>
                  <a:gd name="connsiteY4" fmla="*/ 153480 h 155178"/>
                  <a:gd name="connsiteX5" fmla="*/ 221779 w 562367"/>
                  <a:gd name="connsiteY5" fmla="*/ 149405 h 155178"/>
                  <a:gd name="connsiteX6" fmla="*/ 170846 w 562367"/>
                  <a:gd name="connsiteY6" fmla="*/ 147708 h 155178"/>
                  <a:gd name="connsiteX7" fmla="*/ 82900 w 562367"/>
                  <a:gd name="connsiteY7" fmla="*/ 149066 h 155178"/>
                  <a:gd name="connsiteX8" fmla="*/ 5141 w 562367"/>
                  <a:gd name="connsiteY8" fmla="*/ 130390 h 155178"/>
                  <a:gd name="connsiteX9" fmla="*/ 1067 w 562367"/>
                  <a:gd name="connsiteY9" fmla="*/ 111715 h 155178"/>
                  <a:gd name="connsiteX10" fmla="*/ 73053 w 562367"/>
                  <a:gd name="connsiteY10" fmla="*/ 62818 h 155178"/>
                  <a:gd name="connsiteX11" fmla="*/ 107008 w 562367"/>
                  <a:gd name="connsiteY11" fmla="*/ 50934 h 155178"/>
                  <a:gd name="connsiteX12" fmla="*/ 118214 w 562367"/>
                  <a:gd name="connsiteY12" fmla="*/ 44143 h 155178"/>
                  <a:gd name="connsiteX13" fmla="*/ 225175 w 562367"/>
                  <a:gd name="connsiteY13" fmla="*/ 19015 h 155178"/>
                  <a:gd name="connsiteX14" fmla="*/ 247925 w 562367"/>
                  <a:gd name="connsiteY14" fmla="*/ 12224 h 155178"/>
                  <a:gd name="connsiteX15" fmla="*/ 300896 w 562367"/>
                  <a:gd name="connsiteY15" fmla="*/ 0 h 155178"/>
                  <a:gd name="connsiteX16" fmla="*/ 301575 w 562367"/>
                  <a:gd name="connsiteY16" fmla="*/ 0 h 155178"/>
                  <a:gd name="connsiteX17" fmla="*/ 367449 w 562367"/>
                  <a:gd name="connsiteY17" fmla="*/ 10187 h 155178"/>
                  <a:gd name="connsiteX18" fmla="*/ 389860 w 562367"/>
                  <a:gd name="connsiteY18" fmla="*/ 14941 h 155178"/>
                  <a:gd name="connsiteX19" fmla="*/ 432645 w 562367"/>
                  <a:gd name="connsiteY19" fmla="*/ 40407 h 155178"/>
                  <a:gd name="connsiteX20" fmla="*/ 450641 w 562367"/>
                  <a:gd name="connsiteY20" fmla="*/ 53311 h 155178"/>
                  <a:gd name="connsiteX21" fmla="*/ 526023 w 562367"/>
                  <a:gd name="connsiteY21" fmla="*/ 83192 h 155178"/>
                  <a:gd name="connsiteX22" fmla="*/ 562356 w 562367"/>
                  <a:gd name="connsiteY22" fmla="*/ 131749 h 155178"/>
                  <a:gd name="connsiteX23" fmla="*/ 544359 w 562367"/>
                  <a:gd name="connsiteY23" fmla="*/ 152801 h 155178"/>
                  <a:gd name="connsiteX24" fmla="*/ 512441 w 562367"/>
                  <a:gd name="connsiteY24" fmla="*/ 154499 h 155178"/>
                  <a:gd name="connsiteX25" fmla="*/ 340625 w 562367"/>
                  <a:gd name="connsiteY25" fmla="*/ 104923 h 155178"/>
                  <a:gd name="connsiteX26" fmla="*/ 384427 w 562367"/>
                  <a:gd name="connsiteY26" fmla="*/ 110017 h 155178"/>
                  <a:gd name="connsiteX27" fmla="*/ 520250 w 562367"/>
                  <a:gd name="connsiteY27" fmla="*/ 122241 h 155178"/>
                  <a:gd name="connsiteX28" fmla="*/ 449623 w 562367"/>
                  <a:gd name="connsiteY28" fmla="*/ 86248 h 155178"/>
                  <a:gd name="connsiteX29" fmla="*/ 410913 w 562367"/>
                  <a:gd name="connsiteY29" fmla="*/ 64855 h 155178"/>
                  <a:gd name="connsiteX30" fmla="*/ 384088 w 562367"/>
                  <a:gd name="connsiteY30" fmla="*/ 47199 h 155178"/>
                  <a:gd name="connsiteX31" fmla="*/ 360319 w 562367"/>
                  <a:gd name="connsiteY31" fmla="*/ 42105 h 155178"/>
                  <a:gd name="connsiteX32" fmla="*/ 301575 w 562367"/>
                  <a:gd name="connsiteY32" fmla="*/ 32597 h 155178"/>
                  <a:gd name="connsiteX33" fmla="*/ 300896 w 562367"/>
                  <a:gd name="connsiteY33" fmla="*/ 32597 h 155178"/>
                  <a:gd name="connsiteX34" fmla="*/ 258452 w 562367"/>
                  <a:gd name="connsiteY34" fmla="*/ 42784 h 155178"/>
                  <a:gd name="connsiteX35" fmla="*/ 209895 w 562367"/>
                  <a:gd name="connsiteY35" fmla="*/ 47199 h 155178"/>
                  <a:gd name="connsiteX36" fmla="*/ 139266 w 562367"/>
                  <a:gd name="connsiteY36" fmla="*/ 68591 h 155178"/>
                  <a:gd name="connsiteX37" fmla="*/ 121610 w 562367"/>
                  <a:gd name="connsiteY37" fmla="*/ 79796 h 155178"/>
                  <a:gd name="connsiteX38" fmla="*/ 121610 w 562367"/>
                  <a:gd name="connsiteY38" fmla="*/ 79796 h 155178"/>
                  <a:gd name="connsiteX39" fmla="*/ 81882 w 562367"/>
                  <a:gd name="connsiteY39" fmla="*/ 93718 h 155178"/>
                  <a:gd name="connsiteX40" fmla="*/ 40456 w 562367"/>
                  <a:gd name="connsiteY40" fmla="*/ 110356 h 155178"/>
                  <a:gd name="connsiteX41" fmla="*/ 162357 w 562367"/>
                  <a:gd name="connsiteY41" fmla="*/ 115789 h 155178"/>
                  <a:gd name="connsiteX42" fmla="*/ 227552 w 562367"/>
                  <a:gd name="connsiteY42" fmla="*/ 116808 h 155178"/>
                  <a:gd name="connsiteX43" fmla="*/ 249623 w 562367"/>
                  <a:gd name="connsiteY43" fmla="*/ 120204 h 155178"/>
                  <a:gd name="connsiteX44" fmla="*/ 297501 w 562367"/>
                  <a:gd name="connsiteY44" fmla="*/ 112054 h 155178"/>
                  <a:gd name="connsiteX45" fmla="*/ 340285 w 562367"/>
                  <a:gd name="connsiteY45" fmla="*/ 103905 h 155178"/>
                  <a:gd name="connsiteX46" fmla="*/ 31967 w 562367"/>
                  <a:gd name="connsiteY46" fmla="*/ 122241 h 155178"/>
                  <a:gd name="connsiteX47" fmla="*/ 31967 w 562367"/>
                  <a:gd name="connsiteY47" fmla="*/ 122241 h 155178"/>
                  <a:gd name="connsiteX48" fmla="*/ 31967 w 562367"/>
                  <a:gd name="connsiteY48" fmla="*/ 122241 h 155178"/>
                  <a:gd name="connsiteX49" fmla="*/ 114479 w 562367"/>
                  <a:gd name="connsiteY49" fmla="*/ 65874 h 155178"/>
                  <a:gd name="connsiteX50" fmla="*/ 114479 w 562367"/>
                  <a:gd name="connsiteY50" fmla="*/ 65874 h 155178"/>
                  <a:gd name="connsiteX51" fmla="*/ 114479 w 562367"/>
                  <a:gd name="connsiteY51" fmla="*/ 65874 h 155178"/>
                  <a:gd name="connsiteX52" fmla="*/ 227212 w 562367"/>
                  <a:gd name="connsiteY52" fmla="*/ 20034 h 155178"/>
                  <a:gd name="connsiteX53" fmla="*/ 227212 w 562367"/>
                  <a:gd name="connsiteY53" fmla="*/ 20034 h 155178"/>
                  <a:gd name="connsiteX54" fmla="*/ 227212 w 562367"/>
                  <a:gd name="connsiteY54" fmla="*/ 20034 h 155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562367" h="155178">
                    <a:moveTo>
                      <a:pt x="512441" y="155178"/>
                    </a:moveTo>
                    <a:cubicBezTo>
                      <a:pt x="468299" y="155178"/>
                      <a:pt x="416346" y="147708"/>
                      <a:pt x="379674" y="142275"/>
                    </a:cubicBezTo>
                    <a:cubicBezTo>
                      <a:pt x="362356" y="139898"/>
                      <a:pt x="346058" y="137521"/>
                      <a:pt x="340625" y="137521"/>
                    </a:cubicBezTo>
                    <a:cubicBezTo>
                      <a:pt x="335191" y="137521"/>
                      <a:pt x="318893" y="140917"/>
                      <a:pt x="305990" y="144312"/>
                    </a:cubicBezTo>
                    <a:cubicBezTo>
                      <a:pt x="285616" y="149745"/>
                      <a:pt x="264903" y="155178"/>
                      <a:pt x="246906" y="153480"/>
                    </a:cubicBezTo>
                    <a:cubicBezTo>
                      <a:pt x="238078" y="152462"/>
                      <a:pt x="229928" y="151103"/>
                      <a:pt x="221779" y="149405"/>
                    </a:cubicBezTo>
                    <a:cubicBezTo>
                      <a:pt x="203782" y="146010"/>
                      <a:pt x="188502" y="142954"/>
                      <a:pt x="170846" y="147708"/>
                    </a:cubicBezTo>
                    <a:cubicBezTo>
                      <a:pt x="151830" y="152801"/>
                      <a:pt x="113121" y="151783"/>
                      <a:pt x="82900" y="149066"/>
                    </a:cubicBezTo>
                    <a:cubicBezTo>
                      <a:pt x="17366" y="143633"/>
                      <a:pt x="8537" y="133786"/>
                      <a:pt x="5141" y="130390"/>
                    </a:cubicBezTo>
                    <a:cubicBezTo>
                      <a:pt x="388" y="125297"/>
                      <a:pt x="-1310" y="118166"/>
                      <a:pt x="1067" y="111715"/>
                    </a:cubicBezTo>
                    <a:cubicBezTo>
                      <a:pt x="11593" y="80475"/>
                      <a:pt x="44190" y="71307"/>
                      <a:pt x="73053" y="62818"/>
                    </a:cubicBezTo>
                    <a:cubicBezTo>
                      <a:pt x="85616" y="59083"/>
                      <a:pt x="97501" y="55688"/>
                      <a:pt x="107008" y="50934"/>
                    </a:cubicBezTo>
                    <a:cubicBezTo>
                      <a:pt x="112102" y="48557"/>
                      <a:pt x="115497" y="46180"/>
                      <a:pt x="118214" y="44143"/>
                    </a:cubicBezTo>
                    <a:cubicBezTo>
                      <a:pt x="132815" y="31919"/>
                      <a:pt x="193257" y="1698"/>
                      <a:pt x="225175" y="19015"/>
                    </a:cubicBezTo>
                    <a:cubicBezTo>
                      <a:pt x="229589" y="18676"/>
                      <a:pt x="240115" y="14941"/>
                      <a:pt x="247925" y="12224"/>
                    </a:cubicBezTo>
                    <a:cubicBezTo>
                      <a:pt x="264564" y="6452"/>
                      <a:pt x="283240" y="0"/>
                      <a:pt x="300896" y="0"/>
                    </a:cubicBezTo>
                    <a:lnTo>
                      <a:pt x="301575" y="0"/>
                    </a:lnTo>
                    <a:cubicBezTo>
                      <a:pt x="323307" y="0"/>
                      <a:pt x="346737" y="5433"/>
                      <a:pt x="367449" y="10187"/>
                    </a:cubicBezTo>
                    <a:cubicBezTo>
                      <a:pt x="375599" y="11885"/>
                      <a:pt x="383409" y="13922"/>
                      <a:pt x="389860" y="14941"/>
                    </a:cubicBezTo>
                    <a:cubicBezTo>
                      <a:pt x="407857" y="18336"/>
                      <a:pt x="421439" y="30560"/>
                      <a:pt x="432645" y="40407"/>
                    </a:cubicBezTo>
                    <a:cubicBezTo>
                      <a:pt x="438417" y="45501"/>
                      <a:pt x="446906" y="53311"/>
                      <a:pt x="450641" y="53311"/>
                    </a:cubicBezTo>
                    <a:cubicBezTo>
                      <a:pt x="483579" y="54329"/>
                      <a:pt x="511761" y="72665"/>
                      <a:pt x="526023" y="83192"/>
                    </a:cubicBezTo>
                    <a:cubicBezTo>
                      <a:pt x="531796" y="87606"/>
                      <a:pt x="561677" y="111375"/>
                      <a:pt x="562356" y="131749"/>
                    </a:cubicBezTo>
                    <a:cubicBezTo>
                      <a:pt x="562695" y="142614"/>
                      <a:pt x="555225" y="151443"/>
                      <a:pt x="544359" y="152801"/>
                    </a:cubicBezTo>
                    <a:cubicBezTo>
                      <a:pt x="534512" y="153820"/>
                      <a:pt x="523646" y="154499"/>
                      <a:pt x="512441" y="154499"/>
                    </a:cubicBezTo>
                    <a:close/>
                    <a:moveTo>
                      <a:pt x="340625" y="104923"/>
                    </a:moveTo>
                    <a:cubicBezTo>
                      <a:pt x="348774" y="104923"/>
                      <a:pt x="363715" y="106961"/>
                      <a:pt x="384427" y="110017"/>
                    </a:cubicBezTo>
                    <a:cubicBezTo>
                      <a:pt x="422458" y="115450"/>
                      <a:pt x="477467" y="123260"/>
                      <a:pt x="520250" y="122241"/>
                    </a:cubicBezTo>
                    <a:cubicBezTo>
                      <a:pt x="505989" y="107640"/>
                      <a:pt x="478485" y="87267"/>
                      <a:pt x="449623" y="86248"/>
                    </a:cubicBezTo>
                    <a:cubicBezTo>
                      <a:pt x="434003" y="85908"/>
                      <a:pt x="422458" y="75042"/>
                      <a:pt x="410913" y="64855"/>
                    </a:cubicBezTo>
                    <a:cubicBezTo>
                      <a:pt x="402085" y="57046"/>
                      <a:pt x="392916" y="48896"/>
                      <a:pt x="384088" y="47199"/>
                    </a:cubicBezTo>
                    <a:cubicBezTo>
                      <a:pt x="376618" y="45840"/>
                      <a:pt x="368808" y="44143"/>
                      <a:pt x="360319" y="42105"/>
                    </a:cubicBezTo>
                    <a:cubicBezTo>
                      <a:pt x="341303" y="37691"/>
                      <a:pt x="319572" y="32937"/>
                      <a:pt x="301575" y="32597"/>
                    </a:cubicBezTo>
                    <a:lnTo>
                      <a:pt x="300896" y="32597"/>
                    </a:lnTo>
                    <a:cubicBezTo>
                      <a:pt x="288672" y="32597"/>
                      <a:pt x="272713" y="38031"/>
                      <a:pt x="258452" y="42784"/>
                    </a:cubicBezTo>
                    <a:cubicBezTo>
                      <a:pt x="238078" y="49915"/>
                      <a:pt x="222119" y="55348"/>
                      <a:pt x="209895" y="47199"/>
                    </a:cubicBezTo>
                    <a:cubicBezTo>
                      <a:pt x="199368" y="40407"/>
                      <a:pt x="153189" y="57385"/>
                      <a:pt x="139266" y="68591"/>
                    </a:cubicBezTo>
                    <a:cubicBezTo>
                      <a:pt x="134852" y="72665"/>
                      <a:pt x="129080" y="76061"/>
                      <a:pt x="121610" y="79796"/>
                    </a:cubicBezTo>
                    <a:cubicBezTo>
                      <a:pt x="121610" y="79796"/>
                      <a:pt x="121610" y="79796"/>
                      <a:pt x="121610" y="79796"/>
                    </a:cubicBezTo>
                    <a:cubicBezTo>
                      <a:pt x="109385" y="85908"/>
                      <a:pt x="95464" y="89983"/>
                      <a:pt x="81882" y="93718"/>
                    </a:cubicBezTo>
                    <a:cubicBezTo>
                      <a:pt x="65583" y="98472"/>
                      <a:pt x="50302" y="102886"/>
                      <a:pt x="40456" y="110356"/>
                    </a:cubicBezTo>
                    <a:cubicBezTo>
                      <a:pt x="70676" y="116469"/>
                      <a:pt x="139606" y="121901"/>
                      <a:pt x="162357" y="115789"/>
                    </a:cubicBezTo>
                    <a:cubicBezTo>
                      <a:pt x="187144" y="109338"/>
                      <a:pt x="208537" y="113412"/>
                      <a:pt x="227552" y="116808"/>
                    </a:cubicBezTo>
                    <a:cubicBezTo>
                      <a:pt x="235022" y="118166"/>
                      <a:pt x="242493" y="119525"/>
                      <a:pt x="249623" y="120204"/>
                    </a:cubicBezTo>
                    <a:cubicBezTo>
                      <a:pt x="261507" y="121222"/>
                      <a:pt x="280523" y="116469"/>
                      <a:pt x="297501" y="112054"/>
                    </a:cubicBezTo>
                    <a:cubicBezTo>
                      <a:pt x="313460" y="107980"/>
                      <a:pt x="328061" y="103905"/>
                      <a:pt x="340285" y="103905"/>
                    </a:cubicBezTo>
                    <a:close/>
                    <a:moveTo>
                      <a:pt x="31967" y="122241"/>
                    </a:moveTo>
                    <a:cubicBezTo>
                      <a:pt x="31967" y="122241"/>
                      <a:pt x="31967" y="122241"/>
                      <a:pt x="31967" y="122241"/>
                    </a:cubicBezTo>
                    <a:cubicBezTo>
                      <a:pt x="31967" y="122241"/>
                      <a:pt x="31967" y="122241"/>
                      <a:pt x="31967" y="122241"/>
                    </a:cubicBezTo>
                    <a:close/>
                    <a:moveTo>
                      <a:pt x="114479" y="65874"/>
                    </a:moveTo>
                    <a:lnTo>
                      <a:pt x="114479" y="65874"/>
                    </a:lnTo>
                    <a:lnTo>
                      <a:pt x="114479" y="65874"/>
                    </a:lnTo>
                    <a:close/>
                    <a:moveTo>
                      <a:pt x="227212" y="20034"/>
                    </a:moveTo>
                    <a:cubicBezTo>
                      <a:pt x="227212" y="20034"/>
                      <a:pt x="227212" y="20034"/>
                      <a:pt x="227212" y="20034"/>
                    </a:cubicBezTo>
                    <a:cubicBezTo>
                      <a:pt x="227212" y="20034"/>
                      <a:pt x="227212" y="20034"/>
                      <a:pt x="227212" y="20034"/>
                    </a:cubicBezTo>
                    <a:close/>
                  </a:path>
                </a:pathLst>
              </a:custGeom>
              <a:grpFill/>
              <a:ln w="3393" cap="flat">
                <a:noFill/>
                <a:prstDash val="solid"/>
                <a:miter/>
              </a:ln>
            </p:spPr>
            <p:txBody>
              <a:bodyPr rtlCol="0" anchor="ctr"/>
              <a:lstStyle/>
              <a:p>
                <a:endParaRPr lang="de-DE" dirty="0">
                  <a:solidFill>
                    <a:schemeClr val="bg1"/>
                  </a:solidFill>
                </a:endParaRPr>
              </a:p>
            </p:txBody>
          </p:sp>
          <p:sp>
            <p:nvSpPr>
              <p:cNvPr id="33" name="Freeform 32">
                <a:extLst>
                  <a:ext uri="{FF2B5EF4-FFF2-40B4-BE49-F238E27FC236}">
                    <a16:creationId xmlns:a16="http://schemas.microsoft.com/office/drawing/2014/main" id="{FA6C2270-0D64-2083-B274-205E789CF011}"/>
                  </a:ext>
                </a:extLst>
              </p:cNvPr>
              <p:cNvSpPr/>
              <p:nvPr/>
            </p:nvSpPr>
            <p:spPr>
              <a:xfrm>
                <a:off x="8151791" y="3935436"/>
                <a:ext cx="75094" cy="76155"/>
              </a:xfrm>
              <a:custGeom>
                <a:avLst/>
                <a:gdLst>
                  <a:gd name="connsiteX0" fmla="*/ 16256 w 75094"/>
                  <a:gd name="connsiteY0" fmla="*/ 76156 h 76155"/>
                  <a:gd name="connsiteX1" fmla="*/ 297 w 75094"/>
                  <a:gd name="connsiteY1" fmla="*/ 62913 h 76155"/>
                  <a:gd name="connsiteX2" fmla="*/ 12860 w 75094"/>
                  <a:gd name="connsiteY2" fmla="*/ 43898 h 76155"/>
                  <a:gd name="connsiteX3" fmla="*/ 45118 w 75094"/>
                  <a:gd name="connsiteY3" fmla="*/ 7226 h 76155"/>
                  <a:gd name="connsiteX4" fmla="*/ 67868 w 75094"/>
                  <a:gd name="connsiteY4" fmla="*/ 2811 h 76155"/>
                  <a:gd name="connsiteX5" fmla="*/ 72283 w 75094"/>
                  <a:gd name="connsiteY5" fmla="*/ 25562 h 76155"/>
                  <a:gd name="connsiteX6" fmla="*/ 19312 w 75094"/>
                  <a:gd name="connsiteY6" fmla="*/ 76156 h 76155"/>
                  <a:gd name="connsiteX7" fmla="*/ 16256 w 75094"/>
                  <a:gd name="connsiteY7" fmla="*/ 76156 h 76155"/>
                  <a:gd name="connsiteX8" fmla="*/ 13200 w 75094"/>
                  <a:gd name="connsiteY8" fmla="*/ 43898 h 76155"/>
                  <a:gd name="connsiteX9" fmla="*/ 13200 w 75094"/>
                  <a:gd name="connsiteY9" fmla="*/ 43898 h 76155"/>
                  <a:gd name="connsiteX10" fmla="*/ 13200 w 75094"/>
                  <a:gd name="connsiteY10" fmla="*/ 43898 h 761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5094" h="76155">
                    <a:moveTo>
                      <a:pt x="16256" y="76156"/>
                    </a:moveTo>
                    <a:cubicBezTo>
                      <a:pt x="8446" y="76156"/>
                      <a:pt x="1655" y="70723"/>
                      <a:pt x="297" y="62913"/>
                    </a:cubicBezTo>
                    <a:cubicBezTo>
                      <a:pt x="-1401" y="54085"/>
                      <a:pt x="4371" y="45935"/>
                      <a:pt x="12860" y="43898"/>
                    </a:cubicBezTo>
                    <a:cubicBezTo>
                      <a:pt x="18633" y="41521"/>
                      <a:pt x="33913" y="24204"/>
                      <a:pt x="45118" y="7226"/>
                    </a:cubicBezTo>
                    <a:cubicBezTo>
                      <a:pt x="50212" y="-245"/>
                      <a:pt x="60058" y="-2282"/>
                      <a:pt x="67868" y="2811"/>
                    </a:cubicBezTo>
                    <a:cubicBezTo>
                      <a:pt x="75339" y="7905"/>
                      <a:pt x="77376" y="17752"/>
                      <a:pt x="72283" y="25562"/>
                    </a:cubicBezTo>
                    <a:cubicBezTo>
                      <a:pt x="60738" y="42879"/>
                      <a:pt x="38667" y="72421"/>
                      <a:pt x="19312" y="76156"/>
                    </a:cubicBezTo>
                    <a:cubicBezTo>
                      <a:pt x="18294" y="76156"/>
                      <a:pt x="17275" y="76156"/>
                      <a:pt x="16256" y="76156"/>
                    </a:cubicBezTo>
                    <a:close/>
                    <a:moveTo>
                      <a:pt x="13200" y="43898"/>
                    </a:moveTo>
                    <a:cubicBezTo>
                      <a:pt x="13200" y="43898"/>
                      <a:pt x="13200" y="43898"/>
                      <a:pt x="13200" y="43898"/>
                    </a:cubicBezTo>
                    <a:cubicBezTo>
                      <a:pt x="13200" y="43898"/>
                      <a:pt x="13200" y="43898"/>
                      <a:pt x="13200" y="43898"/>
                    </a:cubicBezTo>
                    <a:close/>
                  </a:path>
                </a:pathLst>
              </a:custGeom>
              <a:grpFill/>
              <a:ln w="3393" cap="flat">
                <a:noFill/>
                <a:prstDash val="solid"/>
                <a:miter/>
              </a:ln>
            </p:spPr>
            <p:txBody>
              <a:bodyPr rtlCol="0" anchor="ctr"/>
              <a:lstStyle/>
              <a:p>
                <a:endParaRPr lang="de-DE" dirty="0">
                  <a:solidFill>
                    <a:schemeClr val="bg1"/>
                  </a:solidFill>
                </a:endParaRPr>
              </a:p>
            </p:txBody>
          </p:sp>
          <p:sp>
            <p:nvSpPr>
              <p:cNvPr id="34" name="Freeform 33">
                <a:extLst>
                  <a:ext uri="{FF2B5EF4-FFF2-40B4-BE49-F238E27FC236}">
                    <a16:creationId xmlns:a16="http://schemas.microsoft.com/office/drawing/2014/main" id="{9BC2B8B6-A616-8FD0-9E22-999404A7E914}"/>
                  </a:ext>
                </a:extLst>
              </p:cNvPr>
              <p:cNvSpPr/>
              <p:nvPr/>
            </p:nvSpPr>
            <p:spPr>
              <a:xfrm>
                <a:off x="7925698" y="3923403"/>
                <a:ext cx="77226" cy="44725"/>
              </a:xfrm>
              <a:custGeom>
                <a:avLst/>
                <a:gdLst>
                  <a:gd name="connsiteX0" fmla="*/ 60685 w 77226"/>
                  <a:gd name="connsiteY0" fmla="*/ 44726 h 44725"/>
                  <a:gd name="connsiteX1" fmla="*/ 56610 w 77226"/>
                  <a:gd name="connsiteY1" fmla="*/ 44047 h 44725"/>
                  <a:gd name="connsiteX2" fmla="*/ 12128 w 77226"/>
                  <a:gd name="connsiteY2" fmla="*/ 32162 h 44725"/>
                  <a:gd name="connsiteX3" fmla="*/ 583 w 77226"/>
                  <a:gd name="connsiteY3" fmla="*/ 12128 h 44725"/>
                  <a:gd name="connsiteX4" fmla="*/ 20617 w 77226"/>
                  <a:gd name="connsiteY4" fmla="*/ 583 h 44725"/>
                  <a:gd name="connsiteX5" fmla="*/ 65099 w 77226"/>
                  <a:gd name="connsiteY5" fmla="*/ 12468 h 44725"/>
                  <a:gd name="connsiteX6" fmla="*/ 76644 w 77226"/>
                  <a:gd name="connsiteY6" fmla="*/ 32501 h 44725"/>
                  <a:gd name="connsiteX7" fmla="*/ 61025 w 77226"/>
                  <a:gd name="connsiteY7" fmla="*/ 44726 h 44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7226" h="44725">
                    <a:moveTo>
                      <a:pt x="60685" y="44726"/>
                    </a:moveTo>
                    <a:cubicBezTo>
                      <a:pt x="59327" y="44726"/>
                      <a:pt x="57968" y="44726"/>
                      <a:pt x="56610" y="44047"/>
                    </a:cubicBezTo>
                    <a:lnTo>
                      <a:pt x="12128" y="32162"/>
                    </a:lnTo>
                    <a:cubicBezTo>
                      <a:pt x="3300" y="29785"/>
                      <a:pt x="-1794" y="20957"/>
                      <a:pt x="583" y="12128"/>
                    </a:cubicBezTo>
                    <a:cubicBezTo>
                      <a:pt x="2960" y="3300"/>
                      <a:pt x="11789" y="-1794"/>
                      <a:pt x="20617" y="583"/>
                    </a:cubicBezTo>
                    <a:lnTo>
                      <a:pt x="65099" y="12468"/>
                    </a:lnTo>
                    <a:cubicBezTo>
                      <a:pt x="73927" y="14845"/>
                      <a:pt x="79021" y="23673"/>
                      <a:pt x="76644" y="32501"/>
                    </a:cubicBezTo>
                    <a:cubicBezTo>
                      <a:pt x="74607" y="39972"/>
                      <a:pt x="68155" y="44726"/>
                      <a:pt x="61025" y="44726"/>
                    </a:cubicBezTo>
                    <a:close/>
                  </a:path>
                </a:pathLst>
              </a:custGeom>
              <a:grpFill/>
              <a:ln w="3393" cap="flat">
                <a:noFill/>
                <a:prstDash val="solid"/>
                <a:miter/>
              </a:ln>
            </p:spPr>
            <p:txBody>
              <a:bodyPr rtlCol="0" anchor="ctr"/>
              <a:lstStyle/>
              <a:p>
                <a:endParaRPr lang="de-DE" dirty="0">
                  <a:solidFill>
                    <a:schemeClr val="bg1"/>
                  </a:solidFill>
                </a:endParaRPr>
              </a:p>
            </p:txBody>
          </p:sp>
          <p:sp>
            <p:nvSpPr>
              <p:cNvPr id="35" name="Freeform 34">
                <a:extLst>
                  <a:ext uri="{FF2B5EF4-FFF2-40B4-BE49-F238E27FC236}">
                    <a16:creationId xmlns:a16="http://schemas.microsoft.com/office/drawing/2014/main" id="{B5DF55D7-B3FE-9ABB-3196-F998CDB5A004}"/>
                  </a:ext>
                </a:extLst>
              </p:cNvPr>
              <p:cNvSpPr/>
              <p:nvPr/>
            </p:nvSpPr>
            <p:spPr>
              <a:xfrm>
                <a:off x="7419915" y="2998266"/>
                <a:ext cx="277249" cy="277164"/>
              </a:xfrm>
              <a:custGeom>
                <a:avLst/>
                <a:gdLst>
                  <a:gd name="connsiteX0" fmla="*/ 199745 w 277249"/>
                  <a:gd name="connsiteY0" fmla="*/ 277164 h 277164"/>
                  <a:gd name="connsiteX1" fmla="*/ 188200 w 277249"/>
                  <a:gd name="connsiteY1" fmla="*/ 272410 h 277164"/>
                  <a:gd name="connsiteX2" fmla="*/ 4839 w 277249"/>
                  <a:gd name="connsiteY2" fmla="*/ 89049 h 277164"/>
                  <a:gd name="connsiteX3" fmla="*/ 4839 w 277249"/>
                  <a:gd name="connsiteY3" fmla="*/ 65959 h 277164"/>
                  <a:gd name="connsiteX4" fmla="*/ 65960 w 277249"/>
                  <a:gd name="connsiteY4" fmla="*/ 4839 h 277164"/>
                  <a:gd name="connsiteX5" fmla="*/ 89049 w 277249"/>
                  <a:gd name="connsiteY5" fmla="*/ 4839 h 277164"/>
                  <a:gd name="connsiteX6" fmla="*/ 272410 w 277249"/>
                  <a:gd name="connsiteY6" fmla="*/ 188200 h 277164"/>
                  <a:gd name="connsiteX7" fmla="*/ 272410 w 277249"/>
                  <a:gd name="connsiteY7" fmla="*/ 211290 h 277164"/>
                  <a:gd name="connsiteX8" fmla="*/ 211290 w 277249"/>
                  <a:gd name="connsiteY8" fmla="*/ 272410 h 277164"/>
                  <a:gd name="connsiteX9" fmla="*/ 199745 w 277249"/>
                  <a:gd name="connsiteY9" fmla="*/ 277164 h 277164"/>
                  <a:gd name="connsiteX10" fmla="*/ 39474 w 277249"/>
                  <a:gd name="connsiteY10" fmla="*/ 77504 h 277164"/>
                  <a:gd name="connsiteX11" fmla="*/ 199745 w 277249"/>
                  <a:gd name="connsiteY11" fmla="*/ 237775 h 277164"/>
                  <a:gd name="connsiteX12" fmla="*/ 237775 w 277249"/>
                  <a:gd name="connsiteY12" fmla="*/ 199745 h 277164"/>
                  <a:gd name="connsiteX13" fmla="*/ 77504 w 277249"/>
                  <a:gd name="connsiteY13" fmla="*/ 39474 h 277164"/>
                  <a:gd name="connsiteX14" fmla="*/ 39474 w 277249"/>
                  <a:gd name="connsiteY14" fmla="*/ 77504 h 277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7249" h="277164">
                    <a:moveTo>
                      <a:pt x="199745" y="277164"/>
                    </a:moveTo>
                    <a:cubicBezTo>
                      <a:pt x="195670" y="277164"/>
                      <a:pt x="191256" y="275466"/>
                      <a:pt x="188200" y="272410"/>
                    </a:cubicBezTo>
                    <a:lnTo>
                      <a:pt x="4839" y="89049"/>
                    </a:lnTo>
                    <a:cubicBezTo>
                      <a:pt x="-1613" y="82597"/>
                      <a:pt x="-1613" y="72411"/>
                      <a:pt x="4839" y="65959"/>
                    </a:cubicBezTo>
                    <a:lnTo>
                      <a:pt x="65960" y="4839"/>
                    </a:lnTo>
                    <a:cubicBezTo>
                      <a:pt x="72411" y="-1613"/>
                      <a:pt x="82598" y="-1613"/>
                      <a:pt x="89049" y="4839"/>
                    </a:cubicBezTo>
                    <a:lnTo>
                      <a:pt x="272410" y="188200"/>
                    </a:lnTo>
                    <a:cubicBezTo>
                      <a:pt x="278862" y="194652"/>
                      <a:pt x="278862" y="204838"/>
                      <a:pt x="272410" y="211290"/>
                    </a:cubicBezTo>
                    <a:lnTo>
                      <a:pt x="211290" y="272410"/>
                    </a:lnTo>
                    <a:cubicBezTo>
                      <a:pt x="208234" y="275466"/>
                      <a:pt x="203820" y="277164"/>
                      <a:pt x="199745" y="277164"/>
                    </a:cubicBezTo>
                    <a:close/>
                    <a:moveTo>
                      <a:pt x="39474" y="77504"/>
                    </a:moveTo>
                    <a:lnTo>
                      <a:pt x="199745" y="237775"/>
                    </a:lnTo>
                    <a:lnTo>
                      <a:pt x="237775" y="199745"/>
                    </a:lnTo>
                    <a:lnTo>
                      <a:pt x="77504" y="39474"/>
                    </a:lnTo>
                    <a:lnTo>
                      <a:pt x="39474" y="77504"/>
                    </a:lnTo>
                    <a:close/>
                  </a:path>
                </a:pathLst>
              </a:custGeom>
              <a:grpFill/>
              <a:ln w="3393" cap="flat">
                <a:noFill/>
                <a:prstDash val="solid"/>
                <a:miter/>
              </a:ln>
            </p:spPr>
            <p:txBody>
              <a:bodyPr rtlCol="0" anchor="ctr"/>
              <a:lstStyle/>
              <a:p>
                <a:endParaRPr lang="de-DE" dirty="0">
                  <a:solidFill>
                    <a:schemeClr val="bg1"/>
                  </a:solidFill>
                </a:endParaRPr>
              </a:p>
            </p:txBody>
          </p:sp>
          <p:sp>
            <p:nvSpPr>
              <p:cNvPr id="36" name="Freeform 35">
                <a:extLst>
                  <a:ext uri="{FF2B5EF4-FFF2-40B4-BE49-F238E27FC236}">
                    <a16:creationId xmlns:a16="http://schemas.microsoft.com/office/drawing/2014/main" id="{7117C679-B057-EC06-E349-1D87F8B59DFA}"/>
                  </a:ext>
                </a:extLst>
              </p:cNvPr>
              <p:cNvSpPr/>
              <p:nvPr/>
            </p:nvSpPr>
            <p:spPr>
              <a:xfrm>
                <a:off x="7216180" y="3202001"/>
                <a:ext cx="277249" cy="277164"/>
              </a:xfrm>
              <a:custGeom>
                <a:avLst/>
                <a:gdLst>
                  <a:gd name="connsiteX0" fmla="*/ 199745 w 277249"/>
                  <a:gd name="connsiteY0" fmla="*/ 277164 h 277164"/>
                  <a:gd name="connsiteX1" fmla="*/ 188200 w 277249"/>
                  <a:gd name="connsiteY1" fmla="*/ 272410 h 277164"/>
                  <a:gd name="connsiteX2" fmla="*/ 4839 w 277249"/>
                  <a:gd name="connsiteY2" fmla="*/ 89049 h 277164"/>
                  <a:gd name="connsiteX3" fmla="*/ 4839 w 277249"/>
                  <a:gd name="connsiteY3" fmla="*/ 65959 h 277164"/>
                  <a:gd name="connsiteX4" fmla="*/ 65959 w 277249"/>
                  <a:gd name="connsiteY4" fmla="*/ 4839 h 277164"/>
                  <a:gd name="connsiteX5" fmla="*/ 89049 w 277249"/>
                  <a:gd name="connsiteY5" fmla="*/ 4839 h 277164"/>
                  <a:gd name="connsiteX6" fmla="*/ 272410 w 277249"/>
                  <a:gd name="connsiteY6" fmla="*/ 188200 h 277164"/>
                  <a:gd name="connsiteX7" fmla="*/ 272410 w 277249"/>
                  <a:gd name="connsiteY7" fmla="*/ 211290 h 277164"/>
                  <a:gd name="connsiteX8" fmla="*/ 211290 w 277249"/>
                  <a:gd name="connsiteY8" fmla="*/ 272410 h 277164"/>
                  <a:gd name="connsiteX9" fmla="*/ 199745 w 277249"/>
                  <a:gd name="connsiteY9" fmla="*/ 277164 h 277164"/>
                  <a:gd name="connsiteX10" fmla="*/ 39474 w 277249"/>
                  <a:gd name="connsiteY10" fmla="*/ 77504 h 277164"/>
                  <a:gd name="connsiteX11" fmla="*/ 199745 w 277249"/>
                  <a:gd name="connsiteY11" fmla="*/ 237775 h 277164"/>
                  <a:gd name="connsiteX12" fmla="*/ 237775 w 277249"/>
                  <a:gd name="connsiteY12" fmla="*/ 199745 h 277164"/>
                  <a:gd name="connsiteX13" fmla="*/ 77504 w 277249"/>
                  <a:gd name="connsiteY13" fmla="*/ 39474 h 277164"/>
                  <a:gd name="connsiteX14" fmla="*/ 39474 w 277249"/>
                  <a:gd name="connsiteY14" fmla="*/ 77504 h 277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7249" h="277164">
                    <a:moveTo>
                      <a:pt x="199745" y="277164"/>
                    </a:moveTo>
                    <a:cubicBezTo>
                      <a:pt x="195671" y="277164"/>
                      <a:pt x="191256" y="275466"/>
                      <a:pt x="188200" y="272410"/>
                    </a:cubicBezTo>
                    <a:lnTo>
                      <a:pt x="4839" y="89049"/>
                    </a:lnTo>
                    <a:cubicBezTo>
                      <a:pt x="-1613" y="82597"/>
                      <a:pt x="-1613" y="72411"/>
                      <a:pt x="4839" y="65959"/>
                    </a:cubicBezTo>
                    <a:lnTo>
                      <a:pt x="65959" y="4839"/>
                    </a:lnTo>
                    <a:cubicBezTo>
                      <a:pt x="72411" y="-1613"/>
                      <a:pt x="82598" y="-1613"/>
                      <a:pt x="89049" y="4839"/>
                    </a:cubicBezTo>
                    <a:lnTo>
                      <a:pt x="272410" y="188200"/>
                    </a:lnTo>
                    <a:cubicBezTo>
                      <a:pt x="278862" y="194652"/>
                      <a:pt x="278862" y="204838"/>
                      <a:pt x="272410" y="211290"/>
                    </a:cubicBezTo>
                    <a:lnTo>
                      <a:pt x="211290" y="272410"/>
                    </a:lnTo>
                    <a:cubicBezTo>
                      <a:pt x="208234" y="275466"/>
                      <a:pt x="203820" y="277164"/>
                      <a:pt x="199745" y="277164"/>
                    </a:cubicBezTo>
                    <a:close/>
                    <a:moveTo>
                      <a:pt x="39474" y="77504"/>
                    </a:moveTo>
                    <a:lnTo>
                      <a:pt x="199745" y="237775"/>
                    </a:lnTo>
                    <a:lnTo>
                      <a:pt x="237775" y="199745"/>
                    </a:lnTo>
                    <a:lnTo>
                      <a:pt x="77504" y="39474"/>
                    </a:lnTo>
                    <a:lnTo>
                      <a:pt x="39474" y="77504"/>
                    </a:lnTo>
                    <a:close/>
                  </a:path>
                </a:pathLst>
              </a:custGeom>
              <a:grpFill/>
              <a:ln w="3393" cap="flat">
                <a:noFill/>
                <a:prstDash val="solid"/>
                <a:miter/>
              </a:ln>
            </p:spPr>
            <p:txBody>
              <a:bodyPr rtlCol="0" anchor="ctr"/>
              <a:lstStyle/>
              <a:p>
                <a:endParaRPr lang="de-DE" dirty="0">
                  <a:solidFill>
                    <a:schemeClr val="bg1"/>
                  </a:solidFill>
                </a:endParaRPr>
              </a:p>
            </p:txBody>
          </p:sp>
          <p:sp>
            <p:nvSpPr>
              <p:cNvPr id="37" name="Freeform 36">
                <a:extLst>
                  <a:ext uri="{FF2B5EF4-FFF2-40B4-BE49-F238E27FC236}">
                    <a16:creationId xmlns:a16="http://schemas.microsoft.com/office/drawing/2014/main" id="{AA6401C6-6EEC-2409-D19C-7E3980E441E4}"/>
                  </a:ext>
                </a:extLst>
              </p:cNvPr>
              <p:cNvSpPr/>
              <p:nvPr/>
            </p:nvSpPr>
            <p:spPr>
              <a:xfrm>
                <a:off x="7460662" y="3303869"/>
                <a:ext cx="114261" cy="114176"/>
              </a:xfrm>
              <a:custGeom>
                <a:avLst/>
                <a:gdLst>
                  <a:gd name="connsiteX0" fmla="*/ 16384 w 114261"/>
                  <a:gd name="connsiteY0" fmla="*/ 114176 h 114176"/>
                  <a:gd name="connsiteX1" fmla="*/ 4839 w 114261"/>
                  <a:gd name="connsiteY1" fmla="*/ 109423 h 114176"/>
                  <a:gd name="connsiteX2" fmla="*/ 4839 w 114261"/>
                  <a:gd name="connsiteY2" fmla="*/ 86333 h 114176"/>
                  <a:gd name="connsiteX3" fmla="*/ 86333 w 114261"/>
                  <a:gd name="connsiteY3" fmla="*/ 4839 h 114176"/>
                  <a:gd name="connsiteX4" fmla="*/ 109422 w 114261"/>
                  <a:gd name="connsiteY4" fmla="*/ 4839 h 114176"/>
                  <a:gd name="connsiteX5" fmla="*/ 109422 w 114261"/>
                  <a:gd name="connsiteY5" fmla="*/ 27929 h 114176"/>
                  <a:gd name="connsiteX6" fmla="*/ 27928 w 114261"/>
                  <a:gd name="connsiteY6" fmla="*/ 109423 h 114176"/>
                  <a:gd name="connsiteX7" fmla="*/ 16384 w 114261"/>
                  <a:gd name="connsiteY7" fmla="*/ 114176 h 114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4261" h="114176">
                    <a:moveTo>
                      <a:pt x="16384" y="114176"/>
                    </a:moveTo>
                    <a:cubicBezTo>
                      <a:pt x="12309" y="114176"/>
                      <a:pt x="7895" y="112479"/>
                      <a:pt x="4839" y="109423"/>
                    </a:cubicBezTo>
                    <a:cubicBezTo>
                      <a:pt x="-1613" y="102971"/>
                      <a:pt x="-1613" y="92784"/>
                      <a:pt x="4839" y="86333"/>
                    </a:cubicBezTo>
                    <a:lnTo>
                      <a:pt x="86333" y="4839"/>
                    </a:lnTo>
                    <a:cubicBezTo>
                      <a:pt x="92784" y="-1613"/>
                      <a:pt x="102971" y="-1613"/>
                      <a:pt x="109422" y="4839"/>
                    </a:cubicBezTo>
                    <a:cubicBezTo>
                      <a:pt x="115874" y="11290"/>
                      <a:pt x="115874" y="21477"/>
                      <a:pt x="109422" y="27929"/>
                    </a:cubicBezTo>
                    <a:lnTo>
                      <a:pt x="27928" y="109423"/>
                    </a:lnTo>
                    <a:cubicBezTo>
                      <a:pt x="24873" y="112479"/>
                      <a:pt x="20458" y="114176"/>
                      <a:pt x="16384" y="114176"/>
                    </a:cubicBezTo>
                    <a:close/>
                  </a:path>
                </a:pathLst>
              </a:custGeom>
              <a:grpFill/>
              <a:ln w="3393" cap="flat">
                <a:noFill/>
                <a:prstDash val="solid"/>
                <a:miter/>
              </a:ln>
            </p:spPr>
            <p:txBody>
              <a:bodyPr rtlCol="0" anchor="ctr"/>
              <a:lstStyle/>
              <a:p>
                <a:endParaRPr lang="de-DE" dirty="0">
                  <a:solidFill>
                    <a:schemeClr val="bg1"/>
                  </a:solidFill>
                </a:endParaRPr>
              </a:p>
            </p:txBody>
          </p:sp>
          <p:sp>
            <p:nvSpPr>
              <p:cNvPr id="38" name="Freeform 37">
                <a:extLst>
                  <a:ext uri="{FF2B5EF4-FFF2-40B4-BE49-F238E27FC236}">
                    <a16:creationId xmlns:a16="http://schemas.microsoft.com/office/drawing/2014/main" id="{F5E6DB02-532F-BF72-01A3-EF6EAE18DE0D}"/>
                  </a:ext>
                </a:extLst>
              </p:cNvPr>
              <p:cNvSpPr/>
              <p:nvPr/>
            </p:nvSpPr>
            <p:spPr>
              <a:xfrm>
                <a:off x="7287488" y="3069574"/>
                <a:ext cx="175381" cy="175296"/>
              </a:xfrm>
              <a:custGeom>
                <a:avLst/>
                <a:gdLst>
                  <a:gd name="connsiteX0" fmla="*/ 16384 w 175381"/>
                  <a:gd name="connsiteY0" fmla="*/ 175297 h 175296"/>
                  <a:gd name="connsiteX1" fmla="*/ 4839 w 175381"/>
                  <a:gd name="connsiteY1" fmla="*/ 170543 h 175296"/>
                  <a:gd name="connsiteX2" fmla="*/ 4839 w 175381"/>
                  <a:gd name="connsiteY2" fmla="*/ 147453 h 175296"/>
                  <a:gd name="connsiteX3" fmla="*/ 147454 w 175381"/>
                  <a:gd name="connsiteY3" fmla="*/ 4839 h 175296"/>
                  <a:gd name="connsiteX4" fmla="*/ 170543 w 175381"/>
                  <a:gd name="connsiteY4" fmla="*/ 4839 h 175296"/>
                  <a:gd name="connsiteX5" fmla="*/ 170543 w 175381"/>
                  <a:gd name="connsiteY5" fmla="*/ 27929 h 175296"/>
                  <a:gd name="connsiteX6" fmla="*/ 27928 w 175381"/>
                  <a:gd name="connsiteY6" fmla="*/ 170543 h 175296"/>
                  <a:gd name="connsiteX7" fmla="*/ 16384 w 175381"/>
                  <a:gd name="connsiteY7" fmla="*/ 175297 h 175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5381" h="175296">
                    <a:moveTo>
                      <a:pt x="16384" y="175297"/>
                    </a:moveTo>
                    <a:cubicBezTo>
                      <a:pt x="12309" y="175297"/>
                      <a:pt x="7895" y="173599"/>
                      <a:pt x="4839" y="170543"/>
                    </a:cubicBezTo>
                    <a:cubicBezTo>
                      <a:pt x="-1613" y="164091"/>
                      <a:pt x="-1613" y="153905"/>
                      <a:pt x="4839" y="147453"/>
                    </a:cubicBezTo>
                    <a:lnTo>
                      <a:pt x="147454" y="4839"/>
                    </a:lnTo>
                    <a:cubicBezTo>
                      <a:pt x="153905" y="-1613"/>
                      <a:pt x="164092" y="-1613"/>
                      <a:pt x="170543" y="4839"/>
                    </a:cubicBezTo>
                    <a:cubicBezTo>
                      <a:pt x="176995" y="11290"/>
                      <a:pt x="176995" y="21477"/>
                      <a:pt x="170543" y="27929"/>
                    </a:cubicBezTo>
                    <a:lnTo>
                      <a:pt x="27928" y="170543"/>
                    </a:lnTo>
                    <a:cubicBezTo>
                      <a:pt x="24873" y="173599"/>
                      <a:pt x="20458" y="175297"/>
                      <a:pt x="16384" y="175297"/>
                    </a:cubicBezTo>
                    <a:close/>
                  </a:path>
                </a:pathLst>
              </a:custGeom>
              <a:grpFill/>
              <a:ln w="3393" cap="flat">
                <a:noFill/>
                <a:prstDash val="solid"/>
                <a:miter/>
              </a:ln>
            </p:spPr>
            <p:txBody>
              <a:bodyPr rtlCol="0" anchor="ctr"/>
              <a:lstStyle/>
              <a:p>
                <a:endParaRPr lang="de-DE" dirty="0">
                  <a:solidFill>
                    <a:schemeClr val="bg1"/>
                  </a:solidFill>
                </a:endParaRPr>
              </a:p>
            </p:txBody>
          </p:sp>
          <p:sp>
            <p:nvSpPr>
              <p:cNvPr id="39" name="Freeform 38">
                <a:extLst>
                  <a:ext uri="{FF2B5EF4-FFF2-40B4-BE49-F238E27FC236}">
                    <a16:creationId xmlns:a16="http://schemas.microsoft.com/office/drawing/2014/main" id="{DF7374F0-E1FB-8820-9CBA-03DF47D2693C}"/>
                  </a:ext>
                </a:extLst>
              </p:cNvPr>
              <p:cNvSpPr/>
              <p:nvPr/>
            </p:nvSpPr>
            <p:spPr>
              <a:xfrm>
                <a:off x="7277386" y="2896437"/>
                <a:ext cx="419693" cy="338585"/>
              </a:xfrm>
              <a:custGeom>
                <a:avLst/>
                <a:gdLst>
                  <a:gd name="connsiteX0" fmla="*/ 16299 w 419693"/>
                  <a:gd name="connsiteY0" fmla="*/ 338246 h 338585"/>
                  <a:gd name="connsiteX1" fmla="*/ 0 w 419693"/>
                  <a:gd name="connsiteY1" fmla="*/ 321947 h 338585"/>
                  <a:gd name="connsiteX2" fmla="*/ 0 w 419693"/>
                  <a:gd name="connsiteY2" fmla="*/ 201744 h 338585"/>
                  <a:gd name="connsiteX3" fmla="*/ 20713 w 419693"/>
                  <a:gd name="connsiteY3" fmla="*/ 151829 h 338585"/>
                  <a:gd name="connsiteX4" fmla="*/ 151782 w 419693"/>
                  <a:gd name="connsiteY4" fmla="*/ 20759 h 338585"/>
                  <a:gd name="connsiteX5" fmla="*/ 198981 w 419693"/>
                  <a:gd name="connsiteY5" fmla="*/ 47 h 338585"/>
                  <a:gd name="connsiteX6" fmla="*/ 248556 w 419693"/>
                  <a:gd name="connsiteY6" fmla="*/ 18043 h 338585"/>
                  <a:gd name="connsiteX7" fmla="*/ 396264 w 419693"/>
                  <a:gd name="connsiteY7" fmla="*/ 151150 h 338585"/>
                  <a:gd name="connsiteX8" fmla="*/ 419694 w 419693"/>
                  <a:gd name="connsiteY8" fmla="*/ 203442 h 338585"/>
                  <a:gd name="connsiteX9" fmla="*/ 419694 w 419693"/>
                  <a:gd name="connsiteY9" fmla="*/ 301574 h 338585"/>
                  <a:gd name="connsiteX10" fmla="*/ 403395 w 419693"/>
                  <a:gd name="connsiteY10" fmla="*/ 317873 h 338585"/>
                  <a:gd name="connsiteX11" fmla="*/ 387096 w 419693"/>
                  <a:gd name="connsiteY11" fmla="*/ 301574 h 338585"/>
                  <a:gd name="connsiteX12" fmla="*/ 387096 w 419693"/>
                  <a:gd name="connsiteY12" fmla="*/ 203442 h 338585"/>
                  <a:gd name="connsiteX13" fmla="*/ 374533 w 419693"/>
                  <a:gd name="connsiteY13" fmla="*/ 175598 h 338585"/>
                  <a:gd name="connsiteX14" fmla="*/ 226825 w 419693"/>
                  <a:gd name="connsiteY14" fmla="*/ 42491 h 338585"/>
                  <a:gd name="connsiteX15" fmla="*/ 200000 w 419693"/>
                  <a:gd name="connsiteY15" fmla="*/ 32984 h 338585"/>
                  <a:gd name="connsiteX16" fmla="*/ 174872 w 419693"/>
                  <a:gd name="connsiteY16" fmla="*/ 44189 h 338585"/>
                  <a:gd name="connsiteX17" fmla="*/ 43803 w 419693"/>
                  <a:gd name="connsiteY17" fmla="*/ 175258 h 338585"/>
                  <a:gd name="connsiteX18" fmla="*/ 32598 w 419693"/>
                  <a:gd name="connsiteY18" fmla="*/ 202083 h 338585"/>
                  <a:gd name="connsiteX19" fmla="*/ 32598 w 419693"/>
                  <a:gd name="connsiteY19" fmla="*/ 322287 h 338585"/>
                  <a:gd name="connsiteX20" fmla="*/ 16299 w 419693"/>
                  <a:gd name="connsiteY20" fmla="*/ 338586 h 338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19693" h="338585">
                    <a:moveTo>
                      <a:pt x="16299" y="338246"/>
                    </a:moveTo>
                    <a:cubicBezTo>
                      <a:pt x="7131" y="338246"/>
                      <a:pt x="0" y="331115"/>
                      <a:pt x="0" y="321947"/>
                    </a:cubicBezTo>
                    <a:lnTo>
                      <a:pt x="0" y="201744"/>
                    </a:lnTo>
                    <a:cubicBezTo>
                      <a:pt x="0" y="183068"/>
                      <a:pt x="7471" y="165072"/>
                      <a:pt x="20713" y="151829"/>
                    </a:cubicBezTo>
                    <a:lnTo>
                      <a:pt x="151782" y="20759"/>
                    </a:lnTo>
                    <a:cubicBezTo>
                      <a:pt x="164686" y="7856"/>
                      <a:pt x="180985" y="726"/>
                      <a:pt x="198981" y="47"/>
                    </a:cubicBezTo>
                    <a:cubicBezTo>
                      <a:pt x="216978" y="-633"/>
                      <a:pt x="234974" y="6159"/>
                      <a:pt x="248556" y="18043"/>
                    </a:cubicBezTo>
                    <a:lnTo>
                      <a:pt x="396264" y="151150"/>
                    </a:lnTo>
                    <a:cubicBezTo>
                      <a:pt x="411205" y="164392"/>
                      <a:pt x="419694" y="183408"/>
                      <a:pt x="419694" y="203442"/>
                    </a:cubicBezTo>
                    <a:lnTo>
                      <a:pt x="419694" y="301574"/>
                    </a:lnTo>
                    <a:cubicBezTo>
                      <a:pt x="419694" y="310742"/>
                      <a:pt x="412563" y="317873"/>
                      <a:pt x="403395" y="317873"/>
                    </a:cubicBezTo>
                    <a:cubicBezTo>
                      <a:pt x="394227" y="317873"/>
                      <a:pt x="387096" y="310742"/>
                      <a:pt x="387096" y="301574"/>
                    </a:cubicBezTo>
                    <a:lnTo>
                      <a:pt x="387096" y="203442"/>
                    </a:lnTo>
                    <a:cubicBezTo>
                      <a:pt x="387096" y="192915"/>
                      <a:pt x="382682" y="182389"/>
                      <a:pt x="374533" y="175598"/>
                    </a:cubicBezTo>
                    <a:lnTo>
                      <a:pt x="226825" y="42491"/>
                    </a:lnTo>
                    <a:cubicBezTo>
                      <a:pt x="219694" y="36040"/>
                      <a:pt x="209847" y="32644"/>
                      <a:pt x="200000" y="32984"/>
                    </a:cubicBezTo>
                    <a:cubicBezTo>
                      <a:pt x="190492" y="32984"/>
                      <a:pt x="182003" y="37058"/>
                      <a:pt x="174872" y="44189"/>
                    </a:cubicBezTo>
                    <a:lnTo>
                      <a:pt x="43803" y="175258"/>
                    </a:lnTo>
                    <a:cubicBezTo>
                      <a:pt x="36672" y="182389"/>
                      <a:pt x="32598" y="191897"/>
                      <a:pt x="32598" y="202083"/>
                    </a:cubicBezTo>
                    <a:lnTo>
                      <a:pt x="32598" y="322287"/>
                    </a:lnTo>
                    <a:cubicBezTo>
                      <a:pt x="32598" y="331455"/>
                      <a:pt x="25467" y="338586"/>
                      <a:pt x="16299" y="338586"/>
                    </a:cubicBezTo>
                    <a:close/>
                  </a:path>
                </a:pathLst>
              </a:custGeom>
              <a:grpFill/>
              <a:ln w="3393" cap="flat">
                <a:noFill/>
                <a:prstDash val="solid"/>
                <a:miter/>
              </a:ln>
            </p:spPr>
            <p:txBody>
              <a:bodyPr rtlCol="0" anchor="ctr"/>
              <a:lstStyle/>
              <a:p>
                <a:endParaRPr lang="de-DE" dirty="0">
                  <a:solidFill>
                    <a:schemeClr val="bg1"/>
                  </a:solidFill>
                </a:endParaRPr>
              </a:p>
            </p:txBody>
          </p:sp>
          <p:sp>
            <p:nvSpPr>
              <p:cNvPr id="40" name="Freeform 39">
                <a:extLst>
                  <a:ext uri="{FF2B5EF4-FFF2-40B4-BE49-F238E27FC236}">
                    <a16:creationId xmlns:a16="http://schemas.microsoft.com/office/drawing/2014/main" id="{43D6A696-C072-FA43-2ABA-FDAE1C612F62}"/>
                  </a:ext>
                </a:extLst>
              </p:cNvPr>
              <p:cNvSpPr/>
              <p:nvPr/>
            </p:nvSpPr>
            <p:spPr>
              <a:xfrm>
                <a:off x="7460747" y="3242408"/>
                <a:ext cx="399320" cy="216383"/>
              </a:xfrm>
              <a:custGeom>
                <a:avLst/>
                <a:gdLst>
                  <a:gd name="connsiteX0" fmla="*/ 383022 w 399320"/>
                  <a:gd name="connsiteY0" fmla="*/ 216383 h 216383"/>
                  <a:gd name="connsiteX1" fmla="*/ 375890 w 399320"/>
                  <a:gd name="connsiteY1" fmla="*/ 214686 h 216383"/>
                  <a:gd name="connsiteX2" fmla="*/ 297792 w 399320"/>
                  <a:gd name="connsiteY2" fmla="*/ 175636 h 216383"/>
                  <a:gd name="connsiteX3" fmla="*/ 16299 w 399320"/>
                  <a:gd name="connsiteY3" fmla="*/ 175636 h 216383"/>
                  <a:gd name="connsiteX4" fmla="*/ 0 w 399320"/>
                  <a:gd name="connsiteY4" fmla="*/ 159338 h 216383"/>
                  <a:gd name="connsiteX5" fmla="*/ 16299 w 399320"/>
                  <a:gd name="connsiteY5" fmla="*/ 143039 h 216383"/>
                  <a:gd name="connsiteX6" fmla="*/ 301528 w 399320"/>
                  <a:gd name="connsiteY6" fmla="*/ 143039 h 216383"/>
                  <a:gd name="connsiteX7" fmla="*/ 308659 w 399320"/>
                  <a:gd name="connsiteY7" fmla="*/ 144737 h 216383"/>
                  <a:gd name="connsiteX8" fmla="*/ 366723 w 399320"/>
                  <a:gd name="connsiteY8" fmla="*/ 173599 h 216383"/>
                  <a:gd name="connsiteX9" fmla="*/ 366723 w 399320"/>
                  <a:gd name="connsiteY9" fmla="*/ 63243 h 216383"/>
                  <a:gd name="connsiteX10" fmla="*/ 308659 w 399320"/>
                  <a:gd name="connsiteY10" fmla="*/ 92105 h 216383"/>
                  <a:gd name="connsiteX11" fmla="*/ 301528 w 399320"/>
                  <a:gd name="connsiteY11" fmla="*/ 93803 h 216383"/>
                  <a:gd name="connsiteX12" fmla="*/ 184040 w 399320"/>
                  <a:gd name="connsiteY12" fmla="*/ 93803 h 216383"/>
                  <a:gd name="connsiteX13" fmla="*/ 135823 w 399320"/>
                  <a:gd name="connsiteY13" fmla="*/ 61884 h 216383"/>
                  <a:gd name="connsiteX14" fmla="*/ 147029 w 399320"/>
                  <a:gd name="connsiteY14" fmla="*/ 4839 h 216383"/>
                  <a:gd name="connsiteX15" fmla="*/ 170119 w 399320"/>
                  <a:gd name="connsiteY15" fmla="*/ 4839 h 216383"/>
                  <a:gd name="connsiteX16" fmla="*/ 170119 w 399320"/>
                  <a:gd name="connsiteY16" fmla="*/ 27929 h 216383"/>
                  <a:gd name="connsiteX17" fmla="*/ 166044 w 399320"/>
                  <a:gd name="connsiteY17" fmla="*/ 49321 h 216383"/>
                  <a:gd name="connsiteX18" fmla="*/ 184040 w 399320"/>
                  <a:gd name="connsiteY18" fmla="*/ 61205 h 216383"/>
                  <a:gd name="connsiteX19" fmla="*/ 297453 w 399320"/>
                  <a:gd name="connsiteY19" fmla="*/ 61205 h 216383"/>
                  <a:gd name="connsiteX20" fmla="*/ 375551 w 399320"/>
                  <a:gd name="connsiteY20" fmla="*/ 22156 h 216383"/>
                  <a:gd name="connsiteX21" fmla="*/ 391510 w 399320"/>
                  <a:gd name="connsiteY21" fmla="*/ 22835 h 216383"/>
                  <a:gd name="connsiteX22" fmla="*/ 399320 w 399320"/>
                  <a:gd name="connsiteY22" fmla="*/ 36757 h 216383"/>
                  <a:gd name="connsiteX23" fmla="*/ 399320 w 399320"/>
                  <a:gd name="connsiteY23" fmla="*/ 199745 h 216383"/>
                  <a:gd name="connsiteX24" fmla="*/ 391510 w 399320"/>
                  <a:gd name="connsiteY24" fmla="*/ 213667 h 216383"/>
                  <a:gd name="connsiteX25" fmla="*/ 383022 w 399320"/>
                  <a:gd name="connsiteY25" fmla="*/ 216044 h 2163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399320" h="216383">
                    <a:moveTo>
                      <a:pt x="383022" y="216383"/>
                    </a:moveTo>
                    <a:cubicBezTo>
                      <a:pt x="380645" y="216383"/>
                      <a:pt x="377928" y="215704"/>
                      <a:pt x="375890" y="214686"/>
                    </a:cubicBezTo>
                    <a:lnTo>
                      <a:pt x="297792" y="175636"/>
                    </a:lnTo>
                    <a:lnTo>
                      <a:pt x="16299" y="175636"/>
                    </a:lnTo>
                    <a:cubicBezTo>
                      <a:pt x="7131" y="175636"/>
                      <a:pt x="0" y="168506"/>
                      <a:pt x="0" y="159338"/>
                    </a:cubicBezTo>
                    <a:cubicBezTo>
                      <a:pt x="0" y="150170"/>
                      <a:pt x="7131" y="143039"/>
                      <a:pt x="16299" y="143039"/>
                    </a:cubicBezTo>
                    <a:lnTo>
                      <a:pt x="301528" y="143039"/>
                    </a:lnTo>
                    <a:cubicBezTo>
                      <a:pt x="303904" y="143039"/>
                      <a:pt x="306621" y="143718"/>
                      <a:pt x="308659" y="144737"/>
                    </a:cubicBezTo>
                    <a:lnTo>
                      <a:pt x="366723" y="173599"/>
                    </a:lnTo>
                    <a:lnTo>
                      <a:pt x="366723" y="63243"/>
                    </a:lnTo>
                    <a:lnTo>
                      <a:pt x="308659" y="92105"/>
                    </a:lnTo>
                    <a:cubicBezTo>
                      <a:pt x="306281" y="93124"/>
                      <a:pt x="303904" y="93803"/>
                      <a:pt x="301528" y="93803"/>
                    </a:cubicBezTo>
                    <a:lnTo>
                      <a:pt x="184040" y="93803"/>
                    </a:lnTo>
                    <a:cubicBezTo>
                      <a:pt x="162988" y="93803"/>
                      <a:pt x="143973" y="81239"/>
                      <a:pt x="135823" y="61884"/>
                    </a:cubicBezTo>
                    <a:cubicBezTo>
                      <a:pt x="127674" y="42190"/>
                      <a:pt x="132089" y="19779"/>
                      <a:pt x="147029" y="4839"/>
                    </a:cubicBezTo>
                    <a:cubicBezTo>
                      <a:pt x="153480" y="-1613"/>
                      <a:pt x="163667" y="-1613"/>
                      <a:pt x="170119" y="4839"/>
                    </a:cubicBezTo>
                    <a:cubicBezTo>
                      <a:pt x="176570" y="11290"/>
                      <a:pt x="176570" y="21477"/>
                      <a:pt x="170119" y="27929"/>
                    </a:cubicBezTo>
                    <a:cubicBezTo>
                      <a:pt x="164686" y="33362"/>
                      <a:pt x="162988" y="41851"/>
                      <a:pt x="166044" y="49321"/>
                    </a:cubicBezTo>
                    <a:cubicBezTo>
                      <a:pt x="169100" y="56452"/>
                      <a:pt x="176231" y="61205"/>
                      <a:pt x="184040" y="61205"/>
                    </a:cubicBezTo>
                    <a:lnTo>
                      <a:pt x="297453" y="61205"/>
                    </a:lnTo>
                    <a:lnTo>
                      <a:pt x="375551" y="22156"/>
                    </a:lnTo>
                    <a:cubicBezTo>
                      <a:pt x="380645" y="19779"/>
                      <a:pt x="386757" y="19779"/>
                      <a:pt x="391510" y="22835"/>
                    </a:cubicBezTo>
                    <a:cubicBezTo>
                      <a:pt x="396264" y="25891"/>
                      <a:pt x="399320" y="30985"/>
                      <a:pt x="399320" y="36757"/>
                    </a:cubicBezTo>
                    <a:lnTo>
                      <a:pt x="399320" y="199745"/>
                    </a:lnTo>
                    <a:cubicBezTo>
                      <a:pt x="399320" y="205517"/>
                      <a:pt x="396264" y="210611"/>
                      <a:pt x="391510" y="213667"/>
                    </a:cubicBezTo>
                    <a:cubicBezTo>
                      <a:pt x="388794" y="215365"/>
                      <a:pt x="386077" y="216044"/>
                      <a:pt x="383022" y="216044"/>
                    </a:cubicBezTo>
                    <a:close/>
                  </a:path>
                </a:pathLst>
              </a:custGeom>
              <a:grpFill/>
              <a:ln w="3393" cap="flat">
                <a:noFill/>
                <a:prstDash val="solid"/>
                <a:miter/>
              </a:ln>
            </p:spPr>
            <p:txBody>
              <a:bodyPr rtlCol="0" anchor="ctr"/>
              <a:lstStyle/>
              <a:p>
                <a:endParaRPr lang="de-DE" dirty="0">
                  <a:solidFill>
                    <a:schemeClr val="bg1"/>
                  </a:solidFill>
                </a:endParaRPr>
              </a:p>
            </p:txBody>
          </p:sp>
        </p:grpSp>
      </p:grpSp>
      <p:sp>
        <p:nvSpPr>
          <p:cNvPr id="76" name="Rounded Rectangle 67">
            <a:extLst>
              <a:ext uri="{FF2B5EF4-FFF2-40B4-BE49-F238E27FC236}">
                <a16:creationId xmlns:a16="http://schemas.microsoft.com/office/drawing/2014/main" id="{0ED94E73-7B2E-ED7D-F8CD-594699383BD6}"/>
              </a:ext>
            </a:extLst>
          </p:cNvPr>
          <p:cNvSpPr/>
          <p:nvPr/>
        </p:nvSpPr>
        <p:spPr>
          <a:xfrm>
            <a:off x="1704812" y="5297169"/>
            <a:ext cx="5343724" cy="642896"/>
          </a:xfrm>
          <a:prstGeom prst="roundRect">
            <a:avLst>
              <a:gd name="adj" fmla="val 4330"/>
            </a:avLst>
          </a:prstGeom>
          <a:solidFill>
            <a:srgbClr val="4763AE">
              <a:alpha val="8000"/>
            </a:srgbClr>
          </a:solidFill>
          <a:ln w="19050">
            <a:solidFill>
              <a:srgbClr val="4763AE"/>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grpSp>
        <p:nvGrpSpPr>
          <p:cNvPr id="77" name="Group 115">
            <a:extLst>
              <a:ext uri="{FF2B5EF4-FFF2-40B4-BE49-F238E27FC236}">
                <a16:creationId xmlns:a16="http://schemas.microsoft.com/office/drawing/2014/main" id="{D0FCD3BC-32A8-6EC1-535B-3B6994A37907}"/>
              </a:ext>
            </a:extLst>
          </p:cNvPr>
          <p:cNvGrpSpPr/>
          <p:nvPr/>
        </p:nvGrpSpPr>
        <p:grpSpPr>
          <a:xfrm>
            <a:off x="1803267" y="5077287"/>
            <a:ext cx="2613752" cy="406400"/>
            <a:chOff x="1997756" y="3611831"/>
            <a:chExt cx="2613752" cy="406400"/>
          </a:xfrm>
        </p:grpSpPr>
        <p:grpSp>
          <p:nvGrpSpPr>
            <p:cNvPr id="78" name="Group 116">
              <a:extLst>
                <a:ext uri="{FF2B5EF4-FFF2-40B4-BE49-F238E27FC236}">
                  <a16:creationId xmlns:a16="http://schemas.microsoft.com/office/drawing/2014/main" id="{C2446A3A-284A-3709-1451-C722E171A1AD}"/>
                </a:ext>
              </a:extLst>
            </p:cNvPr>
            <p:cNvGrpSpPr/>
            <p:nvPr/>
          </p:nvGrpSpPr>
          <p:grpSpPr>
            <a:xfrm>
              <a:off x="1997756" y="3611831"/>
              <a:ext cx="2613752" cy="406400"/>
              <a:chOff x="1590175" y="6032510"/>
              <a:chExt cx="2613752" cy="406400"/>
            </a:xfrm>
          </p:grpSpPr>
          <p:sp>
            <p:nvSpPr>
              <p:cNvPr id="86" name="Rectangle 124">
                <a:extLst>
                  <a:ext uri="{FF2B5EF4-FFF2-40B4-BE49-F238E27FC236}">
                    <a16:creationId xmlns:a16="http://schemas.microsoft.com/office/drawing/2014/main" id="{00B351B6-2ED8-B7FE-E834-460157C62CDE}"/>
                  </a:ext>
                </a:extLst>
              </p:cNvPr>
              <p:cNvSpPr/>
              <p:nvPr/>
            </p:nvSpPr>
            <p:spPr>
              <a:xfrm>
                <a:off x="1941158" y="6087928"/>
                <a:ext cx="1585910" cy="28632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87" name="Rectangle 125">
                <a:extLst>
                  <a:ext uri="{FF2B5EF4-FFF2-40B4-BE49-F238E27FC236}">
                    <a16:creationId xmlns:a16="http://schemas.microsoft.com/office/drawing/2014/main" id="{9BE7B6DB-1744-E687-9262-8C83D72DCCB3}"/>
                  </a:ext>
                </a:extLst>
              </p:cNvPr>
              <p:cNvSpPr/>
              <p:nvPr/>
            </p:nvSpPr>
            <p:spPr>
              <a:xfrm>
                <a:off x="1941158" y="6101348"/>
                <a:ext cx="1585910" cy="286328"/>
              </a:xfrm>
              <a:prstGeom prst="rect">
                <a:avLst/>
              </a:prstGeom>
              <a:solidFill>
                <a:srgbClr val="4763AE">
                  <a:alpha val="8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88" name="Text Placeholder 122">
                <a:extLst>
                  <a:ext uri="{FF2B5EF4-FFF2-40B4-BE49-F238E27FC236}">
                    <a16:creationId xmlns:a16="http://schemas.microsoft.com/office/drawing/2014/main" id="{9095D5D1-70E5-1A46-A870-442E863E657F}"/>
                  </a:ext>
                </a:extLst>
              </p:cNvPr>
              <p:cNvSpPr txBox="1">
                <a:spLocks/>
              </p:cNvSpPr>
              <p:nvPr/>
            </p:nvSpPr>
            <p:spPr>
              <a:xfrm>
                <a:off x="1996113" y="6119253"/>
                <a:ext cx="2207814" cy="237626"/>
              </a:xfrm>
              <a:prstGeom prst="rect">
                <a:avLst/>
              </a:prstGeom>
            </p:spPr>
            <p:txBody>
              <a:bodyP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None/>
                </a:pPr>
                <a:r>
                  <a:rPr lang="de-DE" sz="1400" b="1" dirty="0">
                    <a:solidFill>
                      <a:schemeClr val="bg1"/>
                    </a:solidFill>
                  </a:rPr>
                  <a:t>Kernbotschaft</a:t>
                </a:r>
              </a:p>
            </p:txBody>
          </p:sp>
          <p:sp>
            <p:nvSpPr>
              <p:cNvPr id="89" name="Oval 127">
                <a:extLst>
                  <a:ext uri="{FF2B5EF4-FFF2-40B4-BE49-F238E27FC236}">
                    <a16:creationId xmlns:a16="http://schemas.microsoft.com/office/drawing/2014/main" id="{19C4017C-4C3F-4A83-7E63-2330DE2D096A}"/>
                  </a:ext>
                </a:extLst>
              </p:cNvPr>
              <p:cNvSpPr/>
              <p:nvPr/>
            </p:nvSpPr>
            <p:spPr>
              <a:xfrm>
                <a:off x="1590175" y="6032510"/>
                <a:ext cx="406400" cy="406400"/>
              </a:xfrm>
              <a:prstGeom prst="ellipse">
                <a:avLst/>
              </a:prstGeom>
              <a:solidFill>
                <a:srgbClr val="4763AE"/>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90" name="Freeform 128">
                <a:extLst>
                  <a:ext uri="{FF2B5EF4-FFF2-40B4-BE49-F238E27FC236}">
                    <a16:creationId xmlns:a16="http://schemas.microsoft.com/office/drawing/2014/main" id="{110EE49E-6A79-5036-451E-1D2274CEB433}"/>
                  </a:ext>
                </a:extLst>
              </p:cNvPr>
              <p:cNvSpPr/>
              <p:nvPr/>
            </p:nvSpPr>
            <p:spPr>
              <a:xfrm>
                <a:off x="1791425" y="6345201"/>
                <a:ext cx="10615" cy="9828"/>
              </a:xfrm>
              <a:custGeom>
                <a:avLst/>
                <a:gdLst>
                  <a:gd name="connsiteX0" fmla="*/ 32338 w 57855"/>
                  <a:gd name="connsiteY0" fmla="*/ 53568 h 53568"/>
                  <a:gd name="connsiteX1" fmla="*/ 19025 w 57855"/>
                  <a:gd name="connsiteY1" fmla="*/ 53568 h 53568"/>
                  <a:gd name="connsiteX2" fmla="*/ 37093 w 57855"/>
                  <a:gd name="connsiteY2" fmla="*/ 2217 h 53568"/>
                  <a:gd name="connsiteX3" fmla="*/ 33289 w 57855"/>
                  <a:gd name="connsiteY3" fmla="*/ 53568 h 53568"/>
                </a:gdLst>
                <a:ahLst/>
                <a:cxnLst>
                  <a:cxn ang="0">
                    <a:pos x="connsiteX0" y="connsiteY0"/>
                  </a:cxn>
                  <a:cxn ang="0">
                    <a:pos x="connsiteX1" y="connsiteY1"/>
                  </a:cxn>
                  <a:cxn ang="0">
                    <a:pos x="connsiteX2" y="connsiteY2"/>
                  </a:cxn>
                  <a:cxn ang="0">
                    <a:pos x="connsiteX3" y="connsiteY3"/>
                  </a:cxn>
                </a:cxnLst>
                <a:rect l="l" t="t" r="r" b="b"/>
                <a:pathLst>
                  <a:path w="57855" h="53568">
                    <a:moveTo>
                      <a:pt x="32338" y="53568"/>
                    </a:moveTo>
                    <a:lnTo>
                      <a:pt x="19025" y="53568"/>
                    </a:lnTo>
                    <a:cubicBezTo>
                      <a:pt x="-16161" y="39304"/>
                      <a:pt x="1908" y="-11096"/>
                      <a:pt x="37093" y="2217"/>
                    </a:cubicBezTo>
                    <a:cubicBezTo>
                      <a:pt x="72278" y="15530"/>
                      <a:pt x="57063" y="45010"/>
                      <a:pt x="33289" y="53568"/>
                    </a:cubicBezTo>
                    <a:close/>
                  </a:path>
                </a:pathLst>
              </a:custGeom>
              <a:solidFill>
                <a:schemeClr val="bg1"/>
              </a:solidFill>
              <a:ln w="9502" cap="flat">
                <a:noFill/>
                <a:prstDash val="solid"/>
                <a:miter/>
              </a:ln>
            </p:spPr>
            <p:txBody>
              <a:bodyPr rtlCol="0" anchor="ctr"/>
              <a:lstStyle/>
              <a:p>
                <a:endParaRPr lang="de-DE" dirty="0"/>
              </a:p>
            </p:txBody>
          </p:sp>
        </p:grpSp>
        <p:grpSp>
          <p:nvGrpSpPr>
            <p:cNvPr id="79" name="Group 117">
              <a:extLst>
                <a:ext uri="{FF2B5EF4-FFF2-40B4-BE49-F238E27FC236}">
                  <a16:creationId xmlns:a16="http://schemas.microsoft.com/office/drawing/2014/main" id="{3923864D-7249-99E6-14A7-8F706F504725}"/>
                </a:ext>
              </a:extLst>
            </p:cNvPr>
            <p:cNvGrpSpPr/>
            <p:nvPr/>
          </p:nvGrpSpPr>
          <p:grpSpPr>
            <a:xfrm>
              <a:off x="2082840" y="3699396"/>
              <a:ext cx="249276" cy="237604"/>
              <a:chOff x="8687174" y="1568164"/>
              <a:chExt cx="1195477" cy="1139501"/>
            </a:xfrm>
            <a:solidFill>
              <a:schemeClr val="bg1"/>
            </a:solidFill>
          </p:grpSpPr>
          <p:grpSp>
            <p:nvGrpSpPr>
              <p:cNvPr id="80" name="Graphic 37">
                <a:extLst>
                  <a:ext uri="{FF2B5EF4-FFF2-40B4-BE49-F238E27FC236}">
                    <a16:creationId xmlns:a16="http://schemas.microsoft.com/office/drawing/2014/main" id="{729AB49C-F498-6167-961F-3977CD815873}"/>
                  </a:ext>
                </a:extLst>
              </p:cNvPr>
              <p:cNvGrpSpPr/>
              <p:nvPr/>
            </p:nvGrpSpPr>
            <p:grpSpPr>
              <a:xfrm>
                <a:off x="9122006" y="1798742"/>
                <a:ext cx="652378" cy="709850"/>
                <a:chOff x="4172018" y="1336363"/>
                <a:chExt cx="742283" cy="807675"/>
              </a:xfrm>
              <a:grpFill/>
            </p:grpSpPr>
            <p:sp>
              <p:nvSpPr>
                <p:cNvPr id="82" name="Freeform 120">
                  <a:extLst>
                    <a:ext uri="{FF2B5EF4-FFF2-40B4-BE49-F238E27FC236}">
                      <a16:creationId xmlns:a16="http://schemas.microsoft.com/office/drawing/2014/main" id="{85EBEB34-E6F2-0061-70AD-6496AB7705E1}"/>
                    </a:ext>
                  </a:extLst>
                </p:cNvPr>
                <p:cNvSpPr/>
                <p:nvPr/>
              </p:nvSpPr>
              <p:spPr>
                <a:xfrm>
                  <a:off x="4172018" y="1603142"/>
                  <a:ext cx="326273" cy="540896"/>
                </a:xfrm>
                <a:custGeom>
                  <a:avLst/>
                  <a:gdLst>
                    <a:gd name="connsiteX0" fmla="*/ 270512 w 326273"/>
                    <a:gd name="connsiteY0" fmla="*/ 377770 h 540896"/>
                    <a:gd name="connsiteX1" fmla="*/ 323765 w 326273"/>
                    <a:gd name="connsiteY1" fmla="*/ 400593 h 540896"/>
                    <a:gd name="connsiteX2" fmla="*/ 323765 w 326273"/>
                    <a:gd name="connsiteY2" fmla="*/ 517560 h 540896"/>
                    <a:gd name="connsiteX3" fmla="*/ 296187 w 326273"/>
                    <a:gd name="connsiteY3" fmla="*/ 538481 h 540896"/>
                    <a:gd name="connsiteX4" fmla="*/ 30872 w 326273"/>
                    <a:gd name="connsiteY4" fmla="*/ 538481 h 540896"/>
                    <a:gd name="connsiteX5" fmla="*/ 3294 w 326273"/>
                    <a:gd name="connsiteY5" fmla="*/ 515658 h 540896"/>
                    <a:gd name="connsiteX6" fmla="*/ 3294 w 326273"/>
                    <a:gd name="connsiteY6" fmla="*/ 398691 h 540896"/>
                    <a:gd name="connsiteX7" fmla="*/ 56548 w 326273"/>
                    <a:gd name="connsiteY7" fmla="*/ 377770 h 540896"/>
                    <a:gd name="connsiteX8" fmla="*/ 56548 w 326273"/>
                    <a:gd name="connsiteY8" fmla="*/ 162855 h 540896"/>
                    <a:gd name="connsiteX9" fmla="*/ 3294 w 326273"/>
                    <a:gd name="connsiteY9" fmla="*/ 141934 h 540896"/>
                    <a:gd name="connsiteX10" fmla="*/ 3294 w 326273"/>
                    <a:gd name="connsiteY10" fmla="*/ 24967 h 540896"/>
                    <a:gd name="connsiteX11" fmla="*/ 30872 w 326273"/>
                    <a:gd name="connsiteY11" fmla="*/ 2144 h 540896"/>
                    <a:gd name="connsiteX12" fmla="*/ 245787 w 326273"/>
                    <a:gd name="connsiteY12" fmla="*/ 2144 h 540896"/>
                    <a:gd name="connsiteX13" fmla="*/ 271462 w 326273"/>
                    <a:gd name="connsiteY13" fmla="*/ 22114 h 540896"/>
                    <a:gd name="connsiteX14" fmla="*/ 271462 w 326273"/>
                    <a:gd name="connsiteY14" fmla="*/ 377770 h 540896"/>
                    <a:gd name="connsiteX15" fmla="*/ 217258 w 326273"/>
                    <a:gd name="connsiteY15" fmla="*/ 55397 h 540896"/>
                    <a:gd name="connsiteX16" fmla="*/ 56548 w 326273"/>
                    <a:gd name="connsiteY16" fmla="*/ 55397 h 540896"/>
                    <a:gd name="connsiteX17" fmla="*/ 56548 w 326273"/>
                    <a:gd name="connsiteY17" fmla="*/ 108651 h 540896"/>
                    <a:gd name="connsiteX18" fmla="*/ 109801 w 326273"/>
                    <a:gd name="connsiteY18" fmla="*/ 129572 h 540896"/>
                    <a:gd name="connsiteX19" fmla="*/ 109801 w 326273"/>
                    <a:gd name="connsiteY19" fmla="*/ 402494 h 540896"/>
                    <a:gd name="connsiteX20" fmla="*/ 56548 w 326273"/>
                    <a:gd name="connsiteY20" fmla="*/ 430072 h 540896"/>
                    <a:gd name="connsiteX21" fmla="*/ 56548 w 326273"/>
                    <a:gd name="connsiteY21" fmla="*/ 483325 h 540896"/>
                    <a:gd name="connsiteX22" fmla="*/ 271462 w 326273"/>
                    <a:gd name="connsiteY22" fmla="*/ 483325 h 540896"/>
                    <a:gd name="connsiteX23" fmla="*/ 271462 w 326273"/>
                    <a:gd name="connsiteY23" fmla="*/ 430072 h 540896"/>
                    <a:gd name="connsiteX24" fmla="*/ 236277 w 326273"/>
                    <a:gd name="connsiteY24" fmla="*/ 429121 h 540896"/>
                    <a:gd name="connsiteX25" fmla="*/ 217258 w 326273"/>
                    <a:gd name="connsiteY25" fmla="*/ 410102 h 540896"/>
                    <a:gd name="connsiteX26" fmla="*/ 217258 w 326273"/>
                    <a:gd name="connsiteY26" fmla="*/ 54446 h 540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26273" h="540896">
                      <a:moveTo>
                        <a:pt x="270512" y="377770"/>
                      </a:moveTo>
                      <a:cubicBezTo>
                        <a:pt x="290481" y="375868"/>
                        <a:pt x="319961" y="375868"/>
                        <a:pt x="323765" y="400593"/>
                      </a:cubicBezTo>
                      <a:cubicBezTo>
                        <a:pt x="327569" y="425317"/>
                        <a:pt x="326618" y="504246"/>
                        <a:pt x="323765" y="517560"/>
                      </a:cubicBezTo>
                      <a:cubicBezTo>
                        <a:pt x="320912" y="530873"/>
                        <a:pt x="307599" y="537530"/>
                        <a:pt x="296187" y="538481"/>
                      </a:cubicBezTo>
                      <a:cubicBezTo>
                        <a:pt x="211553" y="546088"/>
                        <a:pt x="116457" y="532775"/>
                        <a:pt x="30872" y="538481"/>
                      </a:cubicBezTo>
                      <a:cubicBezTo>
                        <a:pt x="18509" y="539432"/>
                        <a:pt x="5196" y="527069"/>
                        <a:pt x="3294" y="515658"/>
                      </a:cubicBezTo>
                      <a:cubicBezTo>
                        <a:pt x="1392" y="504246"/>
                        <a:pt x="441" y="412004"/>
                        <a:pt x="3294" y="398691"/>
                      </a:cubicBezTo>
                      <a:cubicBezTo>
                        <a:pt x="8049" y="375868"/>
                        <a:pt x="37528" y="376819"/>
                        <a:pt x="56548" y="377770"/>
                      </a:cubicBezTo>
                      <a:lnTo>
                        <a:pt x="56548" y="162855"/>
                      </a:lnTo>
                      <a:cubicBezTo>
                        <a:pt x="38479" y="163806"/>
                        <a:pt x="9000" y="165708"/>
                        <a:pt x="3294" y="141934"/>
                      </a:cubicBezTo>
                      <a:cubicBezTo>
                        <a:pt x="-2412" y="118160"/>
                        <a:pt x="441" y="39231"/>
                        <a:pt x="3294" y="24967"/>
                      </a:cubicBezTo>
                      <a:cubicBezTo>
                        <a:pt x="6147" y="10703"/>
                        <a:pt x="18509" y="3095"/>
                        <a:pt x="30872" y="2144"/>
                      </a:cubicBezTo>
                      <a:cubicBezTo>
                        <a:pt x="99340" y="-4513"/>
                        <a:pt x="176367" y="6899"/>
                        <a:pt x="245787" y="2144"/>
                      </a:cubicBezTo>
                      <a:cubicBezTo>
                        <a:pt x="253394" y="242"/>
                        <a:pt x="271462" y="17359"/>
                        <a:pt x="271462" y="22114"/>
                      </a:cubicBezTo>
                      <a:lnTo>
                        <a:pt x="271462" y="377770"/>
                      </a:lnTo>
                      <a:close/>
                      <a:moveTo>
                        <a:pt x="217258" y="55397"/>
                      </a:moveTo>
                      <a:lnTo>
                        <a:pt x="56548" y="55397"/>
                      </a:lnTo>
                      <a:lnTo>
                        <a:pt x="56548" y="108651"/>
                      </a:lnTo>
                      <a:cubicBezTo>
                        <a:pt x="78419" y="108651"/>
                        <a:pt x="100291" y="104847"/>
                        <a:pt x="109801" y="129572"/>
                      </a:cubicBezTo>
                      <a:lnTo>
                        <a:pt x="109801" y="402494"/>
                      </a:lnTo>
                      <a:cubicBezTo>
                        <a:pt x="107899" y="432925"/>
                        <a:pt x="81272" y="431974"/>
                        <a:pt x="56548" y="430072"/>
                      </a:cubicBezTo>
                      <a:lnTo>
                        <a:pt x="56548" y="483325"/>
                      </a:lnTo>
                      <a:lnTo>
                        <a:pt x="271462" y="483325"/>
                      </a:lnTo>
                      <a:lnTo>
                        <a:pt x="271462" y="430072"/>
                      </a:lnTo>
                      <a:cubicBezTo>
                        <a:pt x="260051" y="429121"/>
                        <a:pt x="246738" y="431974"/>
                        <a:pt x="236277" y="429121"/>
                      </a:cubicBezTo>
                      <a:cubicBezTo>
                        <a:pt x="225817" y="426268"/>
                        <a:pt x="217258" y="413906"/>
                        <a:pt x="217258" y="410102"/>
                      </a:cubicBezTo>
                      <a:lnTo>
                        <a:pt x="217258" y="54446"/>
                      </a:lnTo>
                      <a:close/>
                    </a:path>
                  </a:pathLst>
                </a:custGeom>
                <a:grpFill/>
                <a:ln w="9502" cap="flat">
                  <a:noFill/>
                  <a:prstDash val="solid"/>
                  <a:miter/>
                </a:ln>
              </p:spPr>
              <p:txBody>
                <a:bodyPr rtlCol="0" anchor="ctr"/>
                <a:lstStyle/>
                <a:p>
                  <a:endParaRPr lang="de-DE" dirty="0"/>
                </a:p>
              </p:txBody>
            </p:sp>
            <p:sp>
              <p:nvSpPr>
                <p:cNvPr id="83" name="Freeform 121">
                  <a:extLst>
                    <a:ext uri="{FF2B5EF4-FFF2-40B4-BE49-F238E27FC236}">
                      <a16:creationId xmlns:a16="http://schemas.microsoft.com/office/drawing/2014/main" id="{9CD0D9F6-96A8-FB07-D511-535907A7A2DD}"/>
                    </a:ext>
                  </a:extLst>
                </p:cNvPr>
                <p:cNvSpPr/>
                <p:nvPr/>
              </p:nvSpPr>
              <p:spPr>
                <a:xfrm>
                  <a:off x="4229167" y="1336363"/>
                  <a:ext cx="210937" cy="214976"/>
                </a:xfrm>
                <a:custGeom>
                  <a:avLst/>
                  <a:gdLst>
                    <a:gd name="connsiteX0" fmla="*/ 94493 w 210937"/>
                    <a:gd name="connsiteY0" fmla="*/ 755 h 214976"/>
                    <a:gd name="connsiteX1" fmla="*/ 112561 w 210937"/>
                    <a:gd name="connsiteY1" fmla="*/ 214719 h 214976"/>
                    <a:gd name="connsiteX2" fmla="*/ 94493 w 210937"/>
                    <a:gd name="connsiteY2" fmla="*/ 755 h 214976"/>
                    <a:gd name="connsiteX3" fmla="*/ 97346 w 210937"/>
                    <a:gd name="connsiteY3" fmla="*/ 54959 h 214976"/>
                    <a:gd name="connsiteX4" fmla="*/ 112561 w 210937"/>
                    <a:gd name="connsiteY4" fmla="*/ 161466 h 214976"/>
                    <a:gd name="connsiteX5" fmla="*/ 97346 w 210937"/>
                    <a:gd name="connsiteY5" fmla="*/ 54959 h 2149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0937" h="214976">
                      <a:moveTo>
                        <a:pt x="94493" y="755"/>
                      </a:moveTo>
                      <a:cubicBezTo>
                        <a:pt x="237136" y="-14460"/>
                        <a:pt x="255204" y="205210"/>
                        <a:pt x="112561" y="214719"/>
                      </a:cubicBezTo>
                      <a:cubicBezTo>
                        <a:pt x="-24376" y="223278"/>
                        <a:pt x="-43395" y="15970"/>
                        <a:pt x="94493" y="755"/>
                      </a:cubicBezTo>
                      <a:close/>
                      <a:moveTo>
                        <a:pt x="97346" y="54959"/>
                      </a:moveTo>
                      <a:cubicBezTo>
                        <a:pt x="32681" y="63518"/>
                        <a:pt x="40289" y="168122"/>
                        <a:pt x="112561" y="161466"/>
                      </a:cubicBezTo>
                      <a:cubicBezTo>
                        <a:pt x="184833" y="154809"/>
                        <a:pt x="172471" y="45450"/>
                        <a:pt x="97346" y="54959"/>
                      </a:cubicBezTo>
                      <a:close/>
                    </a:path>
                  </a:pathLst>
                </a:custGeom>
                <a:grpFill/>
                <a:ln w="9502" cap="flat">
                  <a:noFill/>
                  <a:prstDash val="solid"/>
                  <a:miter/>
                </a:ln>
              </p:spPr>
              <p:txBody>
                <a:bodyPr rtlCol="0" anchor="ctr"/>
                <a:lstStyle/>
                <a:p>
                  <a:endParaRPr lang="de-DE" dirty="0"/>
                </a:p>
              </p:txBody>
            </p:sp>
            <p:sp>
              <p:nvSpPr>
                <p:cNvPr id="84" name="Freeform 122">
                  <a:extLst>
                    <a:ext uri="{FF2B5EF4-FFF2-40B4-BE49-F238E27FC236}">
                      <a16:creationId xmlns:a16="http://schemas.microsoft.com/office/drawing/2014/main" id="{35A516A3-7A5E-6F52-0997-F5064DC0CD45}"/>
                    </a:ext>
                  </a:extLst>
                </p:cNvPr>
                <p:cNvSpPr/>
                <p:nvPr/>
              </p:nvSpPr>
              <p:spPr>
                <a:xfrm>
                  <a:off x="4809596" y="1481626"/>
                  <a:ext cx="104705" cy="404660"/>
                </a:xfrm>
                <a:custGeom>
                  <a:avLst/>
                  <a:gdLst>
                    <a:gd name="connsiteX0" fmla="*/ 85586 w 104705"/>
                    <a:gd name="connsiteY0" fmla="*/ 385172 h 404660"/>
                    <a:gd name="connsiteX1" fmla="*/ 40891 w 104705"/>
                    <a:gd name="connsiteY1" fmla="*/ 368055 h 404660"/>
                    <a:gd name="connsiteX2" fmla="*/ 31381 w 104705"/>
                    <a:gd name="connsiteY2" fmla="*/ 115102 h 404660"/>
                    <a:gd name="connsiteX3" fmla="*/ 0 w 104705"/>
                    <a:gd name="connsiteY3" fmla="*/ 27614 h 404660"/>
                    <a:gd name="connsiteX4" fmla="*/ 45646 w 104705"/>
                    <a:gd name="connsiteY4" fmla="*/ 8595 h 404660"/>
                    <a:gd name="connsiteX5" fmla="*/ 84635 w 104705"/>
                    <a:gd name="connsiteY5" fmla="*/ 108445 h 404660"/>
                    <a:gd name="connsiteX6" fmla="*/ 93193 w 104705"/>
                    <a:gd name="connsiteY6" fmla="*/ 368055 h 404660"/>
                    <a:gd name="connsiteX7" fmla="*/ 84635 w 104705"/>
                    <a:gd name="connsiteY7" fmla="*/ 385172 h 404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4705" h="404660">
                      <a:moveTo>
                        <a:pt x="85586" y="385172"/>
                      </a:moveTo>
                      <a:cubicBezTo>
                        <a:pt x="69419" y="399436"/>
                        <a:pt x="45646" y="388025"/>
                        <a:pt x="40891" y="368055"/>
                      </a:cubicBezTo>
                      <a:cubicBezTo>
                        <a:pt x="56106" y="281518"/>
                        <a:pt x="55155" y="199736"/>
                        <a:pt x="31381" y="115102"/>
                      </a:cubicBezTo>
                      <a:cubicBezTo>
                        <a:pt x="7608" y="30467"/>
                        <a:pt x="951" y="42829"/>
                        <a:pt x="0" y="27614"/>
                      </a:cubicBezTo>
                      <a:cubicBezTo>
                        <a:pt x="0" y="2889"/>
                        <a:pt x="28529" y="-9473"/>
                        <a:pt x="45646" y="8595"/>
                      </a:cubicBezTo>
                      <a:cubicBezTo>
                        <a:pt x="62763" y="26663"/>
                        <a:pt x="79880" y="88475"/>
                        <a:pt x="84635" y="108445"/>
                      </a:cubicBezTo>
                      <a:cubicBezTo>
                        <a:pt x="103654" y="181668"/>
                        <a:pt x="114114" y="294831"/>
                        <a:pt x="93193" y="368055"/>
                      </a:cubicBezTo>
                      <a:cubicBezTo>
                        <a:pt x="72272" y="441278"/>
                        <a:pt x="88438" y="381368"/>
                        <a:pt x="84635" y="385172"/>
                      </a:cubicBezTo>
                      <a:close/>
                    </a:path>
                  </a:pathLst>
                </a:custGeom>
                <a:grpFill/>
                <a:ln w="9502" cap="flat">
                  <a:noFill/>
                  <a:prstDash val="solid"/>
                  <a:miter/>
                </a:ln>
              </p:spPr>
              <p:txBody>
                <a:bodyPr rtlCol="0" anchor="ctr"/>
                <a:lstStyle/>
                <a:p>
                  <a:endParaRPr lang="de-DE" dirty="0"/>
                </a:p>
              </p:txBody>
            </p:sp>
            <p:sp>
              <p:nvSpPr>
                <p:cNvPr id="85" name="Freeform 123">
                  <a:extLst>
                    <a:ext uri="{FF2B5EF4-FFF2-40B4-BE49-F238E27FC236}">
                      <a16:creationId xmlns:a16="http://schemas.microsoft.com/office/drawing/2014/main" id="{9F63E838-FF9D-EC35-3E33-61BB83BF59D0}"/>
                    </a:ext>
                  </a:extLst>
                </p:cNvPr>
                <p:cNvSpPr/>
                <p:nvPr/>
              </p:nvSpPr>
              <p:spPr>
                <a:xfrm>
                  <a:off x="4756500" y="1389805"/>
                  <a:ext cx="50819" cy="51633"/>
                </a:xfrm>
                <a:custGeom>
                  <a:avLst/>
                  <a:gdLst>
                    <a:gd name="connsiteX0" fmla="*/ 17911 w 50819"/>
                    <a:gd name="connsiteY0" fmla="*/ 566 h 51633"/>
                    <a:gd name="connsiteX1" fmla="*/ 36930 w 50819"/>
                    <a:gd name="connsiteY1" fmla="*/ 49064 h 51633"/>
                    <a:gd name="connsiteX2" fmla="*/ 17911 w 50819"/>
                    <a:gd name="connsiteY2" fmla="*/ 566 h 51633"/>
                  </a:gdLst>
                  <a:ahLst/>
                  <a:cxnLst>
                    <a:cxn ang="0">
                      <a:pos x="connsiteX0" y="connsiteY0"/>
                    </a:cxn>
                    <a:cxn ang="0">
                      <a:pos x="connsiteX1" y="connsiteY1"/>
                    </a:cxn>
                    <a:cxn ang="0">
                      <a:pos x="connsiteX2" y="connsiteY2"/>
                    </a:cxn>
                  </a:cxnLst>
                  <a:rect l="l" t="t" r="r" b="b"/>
                  <a:pathLst>
                    <a:path w="50819" h="51633">
                      <a:moveTo>
                        <a:pt x="17911" y="566"/>
                      </a:moveTo>
                      <a:cubicBezTo>
                        <a:pt x="45489" y="-5140"/>
                        <a:pt x="65459" y="33849"/>
                        <a:pt x="36930" y="49064"/>
                      </a:cubicBezTo>
                      <a:cubicBezTo>
                        <a:pt x="8402" y="64279"/>
                        <a:pt x="-19176" y="7222"/>
                        <a:pt x="17911" y="566"/>
                      </a:cubicBezTo>
                      <a:close/>
                    </a:path>
                  </a:pathLst>
                </a:custGeom>
                <a:grpFill/>
                <a:ln w="9502" cap="flat">
                  <a:noFill/>
                  <a:prstDash val="solid"/>
                  <a:miter/>
                </a:ln>
              </p:spPr>
              <p:txBody>
                <a:bodyPr rtlCol="0" anchor="ctr"/>
                <a:lstStyle/>
                <a:p>
                  <a:endParaRPr lang="de-DE" dirty="0"/>
                </a:p>
              </p:txBody>
            </p:sp>
          </p:grpSp>
          <p:sp>
            <p:nvSpPr>
              <p:cNvPr id="81" name="Oval Callout 119">
                <a:extLst>
                  <a:ext uri="{FF2B5EF4-FFF2-40B4-BE49-F238E27FC236}">
                    <a16:creationId xmlns:a16="http://schemas.microsoft.com/office/drawing/2014/main" id="{80869CEE-A0B8-27CC-5729-1E2520F2B292}"/>
                  </a:ext>
                </a:extLst>
              </p:cNvPr>
              <p:cNvSpPr/>
              <p:nvPr/>
            </p:nvSpPr>
            <p:spPr>
              <a:xfrm rot="1336282">
                <a:off x="8687174" y="1568164"/>
                <a:ext cx="1195477" cy="1139501"/>
              </a:xfrm>
              <a:prstGeom prst="wedgeEllipseCallout">
                <a:avLst>
                  <a:gd name="adj1" fmla="val -24644"/>
                  <a:gd name="adj2" fmla="val 67550"/>
                </a:avLst>
              </a:prstGeom>
              <a:no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grpSp>
      </p:grpSp>
    </p:spTree>
    <p:extLst>
      <p:ext uri="{BB962C8B-B14F-4D97-AF65-F5344CB8AC3E}">
        <p14:creationId xmlns:p14="http://schemas.microsoft.com/office/powerpoint/2010/main" val="256176307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F02016-62DE-FFD9-5331-06AA8D8C05F6}"/>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6A9869AF-497F-AFAA-A97C-D3AEBCFAA0EC}"/>
              </a:ext>
            </a:extLst>
          </p:cNvPr>
          <p:cNvSpPr>
            <a:spLocks noGrp="1"/>
          </p:cNvSpPr>
          <p:nvPr>
            <p:ph type="body" sz="quarter" idx="49"/>
          </p:nvPr>
        </p:nvSpPr>
        <p:spPr/>
        <p:txBody>
          <a:bodyPr/>
          <a:lstStyle/>
          <a:p>
            <a:r>
              <a:rPr lang="de-DE" dirty="0"/>
              <a:t>Einführung</a:t>
            </a:r>
          </a:p>
        </p:txBody>
      </p:sp>
      <p:sp>
        <p:nvSpPr>
          <p:cNvPr id="6" name="Text Placeholder 5">
            <a:extLst>
              <a:ext uri="{FF2B5EF4-FFF2-40B4-BE49-F238E27FC236}">
                <a16:creationId xmlns:a16="http://schemas.microsoft.com/office/drawing/2014/main" id="{9848369B-A915-78B1-DDE9-AAC968759EFB}"/>
              </a:ext>
            </a:extLst>
          </p:cNvPr>
          <p:cNvSpPr>
            <a:spLocks noGrp="1"/>
          </p:cNvSpPr>
          <p:nvPr>
            <p:ph type="body" sz="quarter" idx="50"/>
          </p:nvPr>
        </p:nvSpPr>
        <p:spPr/>
        <p:txBody>
          <a:bodyPr/>
          <a:lstStyle/>
          <a:p>
            <a:r>
              <a:rPr lang="de-DE" dirty="0"/>
              <a:t>Fazit</a:t>
            </a:r>
          </a:p>
        </p:txBody>
      </p:sp>
      <p:sp>
        <p:nvSpPr>
          <p:cNvPr id="7" name="Text Placeholder 6">
            <a:extLst>
              <a:ext uri="{FF2B5EF4-FFF2-40B4-BE49-F238E27FC236}">
                <a16:creationId xmlns:a16="http://schemas.microsoft.com/office/drawing/2014/main" id="{B6FC08E9-E2C8-491C-F57A-FA60F7324306}"/>
              </a:ext>
            </a:extLst>
          </p:cNvPr>
          <p:cNvSpPr>
            <a:spLocks noGrp="1"/>
          </p:cNvSpPr>
          <p:nvPr>
            <p:ph type="body" sz="quarter" idx="61"/>
          </p:nvPr>
        </p:nvSpPr>
        <p:spPr>
          <a:xfrm>
            <a:off x="1704812" y="458638"/>
            <a:ext cx="5626312" cy="722656"/>
          </a:xfrm>
        </p:spPr>
        <p:txBody>
          <a:bodyPr/>
          <a:lstStyle/>
          <a:p>
            <a:r>
              <a:rPr lang="de-DE" dirty="0"/>
              <a:t>Beratung klug wählen: Gebühren, Fragen und Druck</a:t>
            </a:r>
          </a:p>
        </p:txBody>
      </p:sp>
      <p:sp>
        <p:nvSpPr>
          <p:cNvPr id="8" name="Text Placeholder 7">
            <a:extLst>
              <a:ext uri="{FF2B5EF4-FFF2-40B4-BE49-F238E27FC236}">
                <a16:creationId xmlns:a16="http://schemas.microsoft.com/office/drawing/2014/main" id="{110DCF8A-3DFA-AAC0-E178-A9D250AF699E}"/>
              </a:ext>
            </a:extLst>
          </p:cNvPr>
          <p:cNvSpPr>
            <a:spLocks noGrp="1"/>
          </p:cNvSpPr>
          <p:nvPr>
            <p:ph type="body" sz="quarter" idx="64"/>
          </p:nvPr>
        </p:nvSpPr>
        <p:spPr>
          <a:xfrm>
            <a:off x="1704813" y="1844040"/>
            <a:ext cx="5238428" cy="8090374"/>
          </a:xfrm>
        </p:spPr>
        <p:txBody>
          <a:bodyPr/>
          <a:lstStyle/>
          <a:p>
            <a:pPr marL="0" indent="0">
              <a:lnSpc>
                <a:spcPts val="1109"/>
              </a:lnSpc>
              <a:buNone/>
            </a:pPr>
            <a:r>
              <a:rPr lang="de-DE" dirty="0" sz="1000"/>
              <a:t>In der Karrieremitte erhalten viele Frauen mehr Finanzangebote: Anlageprodukte, Altersvorsorgeprodukte, Versicherungsanlageprodukte oder online beworbene „Gelegenheiten“. Manche Beratung ist hilfreich, manche Angebote sind jedoch ungeeignet, überteuert oder sogar betrügerisch. Deshalb ist es wichtig, Entscheidungen in Ruhe zu treffen und klare Fragen zu stellen.</a:t>
            </a:r>
          </a:p>
          <a:p>
            <a:pPr marL="0" indent="0">
              <a:lnSpc>
                <a:spcPts val="610"/>
              </a:lnSpc>
              <a:buNone/>
            </a:pPr>
            <a:endParaRPr lang="de-DE" dirty="0" sz="500"/>
          </a:p>
          <a:p>
            <a:pPr marL="0" indent="0">
              <a:lnSpc>
                <a:spcPts val="1109"/>
              </a:lnSpc>
              <a:spcBef>
                <a:spcPts val="1058"/>
              </a:spcBef>
              <a:buNone/>
            </a:pPr>
            <a:r>
              <a:rPr lang="de-DE" dirty="0" sz="1000"/>
              <a:t>Ein praktischer erster Schritt ist, die </a:t>
            </a:r>
            <a:r>
              <a:rPr lang="de-DE" b="1" dirty="0" sz="1000"/>
              <a:t>Gebühren</a:t>
            </a:r>
            <a:r>
              <a:rPr lang="de-DE" dirty="0" sz="1000"/>
              <a:t> zu verstehen. Gebühren sind Kosten, die Sie für ein Produkt oder eine Dienstleistung zahlen. Auch kleine Gebühren können ins Gewicht fallen, weil sie Ihre Rendite Jahr für Jahr schmälern. Wenn Sie nicht verstehen, wofür Sie zahlen, können Sie nicht beurteilen, ob sich ein Angebot lohnt.</a:t>
            </a:r>
          </a:p>
          <a:p>
            <a:pPr marL="0" indent="0">
              <a:lnSpc>
                <a:spcPts val="488"/>
              </a:lnSpc>
              <a:buNone/>
            </a:pPr>
            <a:endParaRPr lang="de-DE" dirty="0" sz="400"/>
          </a:p>
          <a:p>
            <a:pPr marL="0" indent="0">
              <a:lnSpc>
                <a:spcPts val="1109"/>
              </a:lnSpc>
              <a:buNone/>
            </a:pPr>
            <a:r>
              <a:rPr lang="de-DE" dirty="0" sz="1000"/>
              <a:t>Nutzen Sie im Gespräch mit Anbietern oder Beratenden einige einfache Fragen: </a:t>
            </a:r>
            <a:br>
              <a:rPr lang="de-DE" dirty="0" sz="1000"/>
            </a:br>
            <a:endParaRPr lang="de-DE" dirty="0" sz="1000"/>
          </a:p>
          <a:p>
            <a:pPr>
              <a:lnSpc>
                <a:spcPts val="1109"/>
              </a:lnSpc>
            </a:pPr>
            <a:r>
              <a:rPr lang="de-DE" b="1" dirty="0" sz="1000"/>
              <a:t>Was ist das Ziel dieses Produkts?</a:t>
            </a:r>
            <a:br>
              <a:rPr lang="de-DE" dirty="0" sz="1000"/>
            </a:br>
            <a:r>
              <a:rPr lang="de-DE" dirty="0" sz="1000"/>
              <a:t>Ist es auf Wachstum, Einkommen oder Absicherung ausgelegt? Passt es zu meinem Spartopf?</a:t>
            </a:r>
            <a:br>
              <a:rPr lang="de-DE" dirty="0" sz="1000"/>
            </a:br>
            <a:endParaRPr lang="de-DE" dirty="0" sz="1000"/>
          </a:p>
          <a:p>
            <a:pPr>
              <a:lnSpc>
                <a:spcPts val="1109"/>
              </a:lnSpc>
              <a:spcBef>
                <a:spcPts val="507"/>
              </a:spcBef>
            </a:pPr>
            <a:r>
              <a:rPr lang="de-DE" b="1" dirty="0" sz="1000"/>
              <a:t>Welche Risiken gibt es und was könnte ich verlieren?</a:t>
            </a:r>
            <a:br>
              <a:rPr lang="de-DE" dirty="0" sz="1000"/>
            </a:br>
            <a:r>
              <a:rPr lang="de-DE" dirty="0" sz="1000"/>
              <a:t>Bitten Sie um eine klare Erklärung in verständlicher Sprache.</a:t>
            </a:r>
            <a:br>
              <a:rPr lang="de-DE" dirty="0" sz="1000"/>
            </a:br>
            <a:endParaRPr lang="de-DE" dirty="0" sz="1000"/>
          </a:p>
          <a:p>
            <a:pPr>
              <a:lnSpc>
                <a:spcPts val="1109"/>
              </a:lnSpc>
              <a:spcBef>
                <a:spcPts val="332"/>
              </a:spcBef>
            </a:pPr>
            <a:r>
              <a:rPr lang="de-DE" b="1" dirty="0" sz="1000"/>
              <a:t>Welche Kosten und Gebühren fallen insgesamt an?</a:t>
            </a:r>
            <a:br>
              <a:rPr lang="de-DE" dirty="0" sz="1000"/>
            </a:br>
            <a:r>
              <a:rPr lang="de-DE" dirty="0" sz="1000"/>
              <a:t>Bitten Sie um die vollständige Liste: Einstiegsgebühren, Jahresgebühren, Verwaltungsgebühren, Ausstiegsgebühren und etwaige versteckte Kosten.</a:t>
            </a:r>
            <a:br>
              <a:rPr lang="de-DE" dirty="0" sz="1000"/>
            </a:br>
            <a:endParaRPr lang="de-DE" dirty="0" sz="1000"/>
          </a:p>
          <a:p>
            <a:pPr>
              <a:lnSpc>
                <a:spcPts val="1109"/>
              </a:lnSpc>
              <a:spcBef>
                <a:spcPts val="442"/>
              </a:spcBef>
            </a:pPr>
            <a:r>
              <a:rPr lang="de-DE" b="1" dirty="0" sz="1000"/>
              <a:t>Wie leicht komme ich an das Geld?</a:t>
            </a:r>
            <a:br>
              <a:rPr lang="de-DE" dirty="0" sz="1000"/>
            </a:br>
            <a:r>
              <a:rPr lang="de-DE" dirty="0" sz="1000"/>
              <a:t>Kann ich Beiträge stoppen oder ändern? Fallen bei vorzeitigem Ausstieg Strafgebühren an?</a:t>
            </a:r>
            <a:br>
              <a:rPr lang="de-DE" dirty="0" sz="1000"/>
            </a:br>
            <a:endParaRPr lang="de-DE" dirty="0" sz="1000"/>
          </a:p>
          <a:p>
            <a:pPr>
              <a:lnSpc>
                <a:spcPts val="1109"/>
              </a:lnSpc>
              <a:spcBef>
                <a:spcPts val="332"/>
              </a:spcBef>
            </a:pPr>
            <a:r>
              <a:rPr lang="de-DE" b="1" dirty="0" sz="1000"/>
              <a:t>Werde ich gedrängt, schnell zu unterschreiben?</a:t>
            </a:r>
            <a:br>
              <a:rPr lang="de-DE" dirty="0" sz="1000"/>
            </a:br>
            <a:r>
              <a:rPr lang="de-DE" dirty="0" sz="1000"/>
              <a:t>Druck ist ein Warnsignal. Gute Entscheidungen können warten. Wenn jemand „nur heute“ sagt oder mit Angst arbeitet, nehmen Sie Abstand.</a:t>
            </a:r>
          </a:p>
          <a:p>
            <a:pPr>
              <a:lnSpc>
                <a:spcPts val="3416"/>
              </a:lnSpc>
            </a:pPr>
            <a:endParaRPr lang="de-DE" dirty="0" sz="2850"/>
          </a:p>
          <a:p>
            <a:pPr marL="0" indent="0">
              <a:lnSpc>
                <a:spcPts val="1220"/>
              </a:lnSpc>
              <a:buNone/>
            </a:pPr>
            <a:endParaRPr lang="de-DE" dirty="0" sz="1025"/>
          </a:p>
          <a:p>
            <a:pPr marL="0" indent="0">
              <a:lnSpc>
                <a:spcPts val="425"/>
              </a:lnSpc>
              <a:buNone/>
            </a:pPr>
            <a:endParaRPr lang="de-DE" dirty="0" sz="350"/>
          </a:p>
          <a:p>
            <a:pPr marL="0" indent="0">
              <a:lnSpc>
                <a:spcPts val="150"/>
              </a:lnSpc>
              <a:buNone/>
            </a:pPr>
            <a:endParaRPr lang="de-DE" dirty="0" sz="125"/>
          </a:p>
          <a:p>
            <a:pPr marL="0" indent="0">
              <a:lnSpc>
                <a:spcPts val="1109"/>
              </a:lnSpc>
              <a:buNone/>
            </a:pPr>
            <a:r>
              <a:rPr lang="de-DE" dirty="0" sz="1000"/>
              <a:t>Eine starke Schutzregel lautet: </a:t>
            </a:r>
            <a:r>
              <a:rPr lang="de-DE" b="1" dirty="0" sz="1000"/>
              <a:t>Unterschreiben Sie nie etwas, das Sie nicht verstehen.</a:t>
            </a:r>
            <a:br>
              <a:rPr lang="de-DE" dirty="0" sz="1000"/>
            </a:br>
            <a:r>
              <a:rPr lang="de-DE" dirty="0" sz="1000"/>
              <a:t>Wenn Sie unsicher sind, vergleichen Sie Angebote und holen Sie unabhängigen Rat ein. </a:t>
            </a:r>
          </a:p>
        </p:txBody>
      </p:sp>
      <p:cxnSp>
        <p:nvCxnSpPr>
          <p:cNvPr id="24" name="Straight Connector 23">
            <a:extLst>
              <a:ext uri="{FF2B5EF4-FFF2-40B4-BE49-F238E27FC236}">
                <a16:creationId xmlns:a16="http://schemas.microsoft.com/office/drawing/2014/main" id="{5250F392-54AA-B23D-D7A0-49E144EE6046}"/>
              </a:ext>
            </a:extLst>
          </p:cNvPr>
          <p:cNvCxnSpPr>
            <a:cxnSpLocks/>
          </p:cNvCxnSpPr>
          <p:nvPr/>
        </p:nvCxnSpPr>
        <p:spPr>
          <a:xfrm>
            <a:off x="1569720" y="1264920"/>
            <a:ext cx="5669280" cy="0"/>
          </a:xfrm>
          <a:prstGeom prst="line">
            <a:avLst/>
          </a:prstGeom>
          <a:ln w="19050">
            <a:solidFill>
              <a:srgbClr val="F16024"/>
            </a:solidFill>
            <a:prstDash val="sysDot"/>
          </a:ln>
        </p:spPr>
        <p:style>
          <a:lnRef idx="1">
            <a:schemeClr val="accent1"/>
          </a:lnRef>
          <a:fillRef idx="0">
            <a:schemeClr val="accent1"/>
          </a:fillRef>
          <a:effectRef idx="0">
            <a:schemeClr val="accent1"/>
          </a:effectRef>
          <a:fontRef idx="minor">
            <a:schemeClr val="tx1"/>
          </a:fontRef>
        </p:style>
      </p:cxnSp>
      <p:grpSp>
        <p:nvGrpSpPr>
          <p:cNvPr id="25" name="Graphic 2">
            <a:extLst>
              <a:ext uri="{FF2B5EF4-FFF2-40B4-BE49-F238E27FC236}">
                <a16:creationId xmlns:a16="http://schemas.microsoft.com/office/drawing/2014/main" id="{1BB1EE03-C1CC-A8C5-6F51-E2D6B5E6BF7C}"/>
              </a:ext>
            </a:extLst>
          </p:cNvPr>
          <p:cNvGrpSpPr/>
          <p:nvPr/>
        </p:nvGrpSpPr>
        <p:grpSpPr>
          <a:xfrm>
            <a:off x="928234" y="582146"/>
            <a:ext cx="713270" cy="688476"/>
            <a:chOff x="7216180" y="2896437"/>
            <a:chExt cx="1173608" cy="1132811"/>
          </a:xfrm>
          <a:solidFill>
            <a:srgbClr val="F16024"/>
          </a:solidFill>
        </p:grpSpPr>
        <p:grpSp>
          <p:nvGrpSpPr>
            <p:cNvPr id="26" name="Graphic 2">
              <a:extLst>
                <a:ext uri="{FF2B5EF4-FFF2-40B4-BE49-F238E27FC236}">
                  <a16:creationId xmlns:a16="http://schemas.microsoft.com/office/drawing/2014/main" id="{90066BE9-7231-4549-B561-C5E37B403734}"/>
                </a:ext>
              </a:extLst>
            </p:cNvPr>
            <p:cNvGrpSpPr/>
            <p:nvPr/>
          </p:nvGrpSpPr>
          <p:grpSpPr>
            <a:xfrm>
              <a:off x="7884516" y="3299879"/>
              <a:ext cx="244481" cy="366043"/>
              <a:chOff x="7884516" y="3299879"/>
              <a:chExt cx="244481" cy="366043"/>
            </a:xfrm>
            <a:grpFill/>
          </p:grpSpPr>
          <p:sp>
            <p:nvSpPr>
              <p:cNvPr id="41" name="Freeform 40">
                <a:extLst>
                  <a:ext uri="{FF2B5EF4-FFF2-40B4-BE49-F238E27FC236}">
                    <a16:creationId xmlns:a16="http://schemas.microsoft.com/office/drawing/2014/main" id="{10AA9EF3-3DB7-5017-4C99-F3743919811F}"/>
                  </a:ext>
                </a:extLst>
              </p:cNvPr>
              <p:cNvSpPr/>
              <p:nvPr/>
            </p:nvSpPr>
            <p:spPr>
              <a:xfrm>
                <a:off x="8088250" y="342212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de-DE" dirty="0">
                  <a:solidFill>
                    <a:schemeClr val="bg1"/>
                  </a:solidFill>
                </a:endParaRPr>
              </a:p>
            </p:txBody>
          </p:sp>
          <p:sp>
            <p:nvSpPr>
              <p:cNvPr id="42" name="Freeform 41">
                <a:extLst>
                  <a:ext uri="{FF2B5EF4-FFF2-40B4-BE49-F238E27FC236}">
                    <a16:creationId xmlns:a16="http://schemas.microsoft.com/office/drawing/2014/main" id="{9D8B892D-70FE-0E5D-1BDE-8FD7AD841970}"/>
                  </a:ext>
                </a:extLst>
              </p:cNvPr>
              <p:cNvSpPr/>
              <p:nvPr/>
            </p:nvSpPr>
            <p:spPr>
              <a:xfrm>
                <a:off x="8027130" y="336099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de-DE" dirty="0">
                  <a:solidFill>
                    <a:schemeClr val="bg1"/>
                  </a:solidFill>
                </a:endParaRPr>
              </a:p>
            </p:txBody>
          </p:sp>
          <p:sp>
            <p:nvSpPr>
              <p:cNvPr id="43" name="Freeform 42">
                <a:extLst>
                  <a:ext uri="{FF2B5EF4-FFF2-40B4-BE49-F238E27FC236}">
                    <a16:creationId xmlns:a16="http://schemas.microsoft.com/office/drawing/2014/main" id="{06DCEDE6-7AF2-6771-424F-56514EEFD1A0}"/>
                  </a:ext>
                </a:extLst>
              </p:cNvPr>
              <p:cNvSpPr/>
              <p:nvPr/>
            </p:nvSpPr>
            <p:spPr>
              <a:xfrm>
                <a:off x="8027130" y="3462867"/>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de-DE" dirty="0">
                  <a:solidFill>
                    <a:schemeClr val="bg1"/>
                  </a:solidFill>
                </a:endParaRPr>
              </a:p>
            </p:txBody>
          </p:sp>
          <p:sp>
            <p:nvSpPr>
              <p:cNvPr id="44" name="Freeform 43">
                <a:extLst>
                  <a:ext uri="{FF2B5EF4-FFF2-40B4-BE49-F238E27FC236}">
                    <a16:creationId xmlns:a16="http://schemas.microsoft.com/office/drawing/2014/main" id="{D97A1891-E14D-CA2D-2386-F35B28D1CE12}"/>
                  </a:ext>
                </a:extLst>
              </p:cNvPr>
              <p:cNvSpPr/>
              <p:nvPr/>
            </p:nvSpPr>
            <p:spPr>
              <a:xfrm>
                <a:off x="8006756" y="3625175"/>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8829"/>
                      <a:pt x="40747" y="20373"/>
                    </a:cubicBezTo>
                    <a:cubicBezTo>
                      <a:pt x="40747" y="3191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de-DE" dirty="0">
                  <a:solidFill>
                    <a:schemeClr val="bg1"/>
                  </a:solidFill>
                </a:endParaRPr>
              </a:p>
            </p:txBody>
          </p:sp>
          <p:sp>
            <p:nvSpPr>
              <p:cNvPr id="45" name="Freeform 44">
                <a:extLst>
                  <a:ext uri="{FF2B5EF4-FFF2-40B4-BE49-F238E27FC236}">
                    <a16:creationId xmlns:a16="http://schemas.microsoft.com/office/drawing/2014/main" id="{BD1B3C98-C2AC-DD4F-8A21-DB0910C54E73}"/>
                  </a:ext>
                </a:extLst>
              </p:cNvPr>
              <p:cNvSpPr/>
              <p:nvPr/>
            </p:nvSpPr>
            <p:spPr>
              <a:xfrm>
                <a:off x="7986383" y="354436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de-DE" dirty="0">
                  <a:solidFill>
                    <a:schemeClr val="bg1"/>
                  </a:solidFill>
                </a:endParaRPr>
              </a:p>
            </p:txBody>
          </p:sp>
          <p:sp>
            <p:nvSpPr>
              <p:cNvPr id="46" name="Freeform 45">
                <a:extLst>
                  <a:ext uri="{FF2B5EF4-FFF2-40B4-BE49-F238E27FC236}">
                    <a16:creationId xmlns:a16="http://schemas.microsoft.com/office/drawing/2014/main" id="{551E41B3-EF03-D1E4-9A4F-E63E8B4B06ED}"/>
                  </a:ext>
                </a:extLst>
              </p:cNvPr>
              <p:cNvSpPr/>
              <p:nvPr/>
            </p:nvSpPr>
            <p:spPr>
              <a:xfrm>
                <a:off x="7966009" y="3320252"/>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de-DE" dirty="0">
                  <a:solidFill>
                    <a:schemeClr val="bg1"/>
                  </a:solidFill>
                </a:endParaRPr>
              </a:p>
            </p:txBody>
          </p:sp>
          <p:sp>
            <p:nvSpPr>
              <p:cNvPr id="47" name="Freeform 46">
                <a:extLst>
                  <a:ext uri="{FF2B5EF4-FFF2-40B4-BE49-F238E27FC236}">
                    <a16:creationId xmlns:a16="http://schemas.microsoft.com/office/drawing/2014/main" id="{82372E92-F749-7C5E-DBA4-32ADAA080628}"/>
                  </a:ext>
                </a:extLst>
              </p:cNvPr>
              <p:cNvSpPr/>
              <p:nvPr/>
            </p:nvSpPr>
            <p:spPr>
              <a:xfrm>
                <a:off x="7966009" y="3401746"/>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de-DE" dirty="0">
                  <a:solidFill>
                    <a:schemeClr val="bg1"/>
                  </a:solidFill>
                </a:endParaRPr>
              </a:p>
            </p:txBody>
          </p:sp>
          <p:sp>
            <p:nvSpPr>
              <p:cNvPr id="48" name="Freeform 47">
                <a:extLst>
                  <a:ext uri="{FF2B5EF4-FFF2-40B4-BE49-F238E27FC236}">
                    <a16:creationId xmlns:a16="http://schemas.microsoft.com/office/drawing/2014/main" id="{F6E754F8-019E-B2F7-7635-6D9C3647A659}"/>
                  </a:ext>
                </a:extLst>
              </p:cNvPr>
              <p:cNvSpPr/>
              <p:nvPr/>
            </p:nvSpPr>
            <p:spPr>
              <a:xfrm>
                <a:off x="7945636" y="348324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de-DE" dirty="0">
                  <a:solidFill>
                    <a:schemeClr val="bg1"/>
                  </a:solidFill>
                </a:endParaRPr>
              </a:p>
            </p:txBody>
          </p:sp>
          <p:sp>
            <p:nvSpPr>
              <p:cNvPr id="49" name="Freeform 48">
                <a:extLst>
                  <a:ext uri="{FF2B5EF4-FFF2-40B4-BE49-F238E27FC236}">
                    <a16:creationId xmlns:a16="http://schemas.microsoft.com/office/drawing/2014/main" id="{778014C3-2A10-33D8-1981-F74101043A63}"/>
                  </a:ext>
                </a:extLst>
              </p:cNvPr>
              <p:cNvSpPr/>
              <p:nvPr/>
            </p:nvSpPr>
            <p:spPr>
              <a:xfrm>
                <a:off x="7904889" y="336099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de-DE" dirty="0">
                  <a:solidFill>
                    <a:schemeClr val="bg1"/>
                  </a:solidFill>
                </a:endParaRPr>
              </a:p>
            </p:txBody>
          </p:sp>
          <p:sp>
            <p:nvSpPr>
              <p:cNvPr id="50" name="Freeform 49">
                <a:extLst>
                  <a:ext uri="{FF2B5EF4-FFF2-40B4-BE49-F238E27FC236}">
                    <a16:creationId xmlns:a16="http://schemas.microsoft.com/office/drawing/2014/main" id="{D65F3F08-D9ED-16A5-3098-A6A22299B5CF}"/>
                  </a:ext>
                </a:extLst>
              </p:cNvPr>
              <p:cNvSpPr/>
              <p:nvPr/>
            </p:nvSpPr>
            <p:spPr>
              <a:xfrm>
                <a:off x="7884516" y="329987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de-DE" dirty="0">
                  <a:solidFill>
                    <a:schemeClr val="bg1"/>
                  </a:solidFill>
                </a:endParaRPr>
              </a:p>
            </p:txBody>
          </p:sp>
          <p:sp>
            <p:nvSpPr>
              <p:cNvPr id="51" name="Freeform 50">
                <a:extLst>
                  <a:ext uri="{FF2B5EF4-FFF2-40B4-BE49-F238E27FC236}">
                    <a16:creationId xmlns:a16="http://schemas.microsoft.com/office/drawing/2014/main" id="{969B4A2E-C791-2026-953E-140EB574CC4E}"/>
                  </a:ext>
                </a:extLst>
              </p:cNvPr>
              <p:cNvSpPr/>
              <p:nvPr/>
            </p:nvSpPr>
            <p:spPr>
              <a:xfrm>
                <a:off x="7884516" y="342212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de-DE" dirty="0">
                  <a:solidFill>
                    <a:schemeClr val="bg1"/>
                  </a:solidFill>
                </a:endParaRPr>
              </a:p>
            </p:txBody>
          </p:sp>
        </p:grpSp>
        <p:grpSp>
          <p:nvGrpSpPr>
            <p:cNvPr id="27" name="Graphic 2">
              <a:extLst>
                <a:ext uri="{FF2B5EF4-FFF2-40B4-BE49-F238E27FC236}">
                  <a16:creationId xmlns:a16="http://schemas.microsoft.com/office/drawing/2014/main" id="{7535B665-54F9-A3A9-4140-4B4826EB3890}"/>
                </a:ext>
              </a:extLst>
            </p:cNvPr>
            <p:cNvGrpSpPr/>
            <p:nvPr/>
          </p:nvGrpSpPr>
          <p:grpSpPr>
            <a:xfrm>
              <a:off x="7216180" y="2896437"/>
              <a:ext cx="1173608" cy="1132811"/>
              <a:chOff x="7216180" y="2896437"/>
              <a:chExt cx="1173608" cy="1132811"/>
            </a:xfrm>
            <a:grpFill/>
          </p:grpSpPr>
          <p:sp>
            <p:nvSpPr>
              <p:cNvPr id="28" name="Freeform 27">
                <a:extLst>
                  <a:ext uri="{FF2B5EF4-FFF2-40B4-BE49-F238E27FC236}">
                    <a16:creationId xmlns:a16="http://schemas.microsoft.com/office/drawing/2014/main" id="{7E2AF98F-BE1D-8820-5FC3-4A002C950103}"/>
                  </a:ext>
                </a:extLst>
              </p:cNvPr>
              <p:cNvSpPr/>
              <p:nvPr/>
            </p:nvSpPr>
            <p:spPr>
              <a:xfrm>
                <a:off x="8071951" y="3507734"/>
                <a:ext cx="113751" cy="195879"/>
              </a:xfrm>
              <a:custGeom>
                <a:avLst/>
                <a:gdLst>
                  <a:gd name="connsiteX0" fmla="*/ 57046 w 113751"/>
                  <a:gd name="connsiteY0" fmla="*/ 195540 h 195879"/>
                  <a:gd name="connsiteX1" fmla="*/ 46859 w 113751"/>
                  <a:gd name="connsiteY1" fmla="*/ 192144 h 195879"/>
                  <a:gd name="connsiteX2" fmla="*/ 43124 w 113751"/>
                  <a:gd name="connsiteY2" fmla="*/ 189428 h 195879"/>
                  <a:gd name="connsiteX3" fmla="*/ 0 w 113751"/>
                  <a:gd name="connsiteY3" fmla="*/ 117102 h 195879"/>
                  <a:gd name="connsiteX4" fmla="*/ 11545 w 113751"/>
                  <a:gd name="connsiteY4" fmla="*/ 60735 h 195879"/>
                  <a:gd name="connsiteX5" fmla="*/ 19355 w 113751"/>
                  <a:gd name="connsiteY5" fmla="*/ 18970 h 195879"/>
                  <a:gd name="connsiteX6" fmla="*/ 25467 w 113751"/>
                  <a:gd name="connsiteY6" fmla="*/ 3350 h 195879"/>
                  <a:gd name="connsiteX7" fmla="*/ 42106 w 113751"/>
                  <a:gd name="connsiteY7" fmla="*/ 1652 h 195879"/>
                  <a:gd name="connsiteX8" fmla="*/ 113752 w 113751"/>
                  <a:gd name="connsiteY8" fmla="*/ 117441 h 195879"/>
                  <a:gd name="connsiteX9" fmla="*/ 64177 w 113751"/>
                  <a:gd name="connsiteY9" fmla="*/ 193842 h 195879"/>
                  <a:gd name="connsiteX10" fmla="*/ 56706 w 113751"/>
                  <a:gd name="connsiteY10" fmla="*/ 195879 h 195879"/>
                  <a:gd name="connsiteX11" fmla="*/ 49915 w 113751"/>
                  <a:gd name="connsiteY11" fmla="*/ 45795 h 195879"/>
                  <a:gd name="connsiteX12" fmla="*/ 42785 w 113751"/>
                  <a:gd name="connsiteY12" fmla="*/ 70583 h 195879"/>
                  <a:gd name="connsiteX13" fmla="*/ 32937 w 113751"/>
                  <a:gd name="connsiteY13" fmla="*/ 116762 h 195879"/>
                  <a:gd name="connsiteX14" fmla="*/ 57725 w 113751"/>
                  <a:gd name="connsiteY14" fmla="*/ 159207 h 195879"/>
                  <a:gd name="connsiteX15" fmla="*/ 81834 w 113751"/>
                  <a:gd name="connsiteY15" fmla="*/ 116762 h 195879"/>
                  <a:gd name="connsiteX16" fmla="*/ 50255 w 113751"/>
                  <a:gd name="connsiteY16" fmla="*/ 45455 h 1958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13751" h="195879">
                    <a:moveTo>
                      <a:pt x="57046" y="195540"/>
                    </a:moveTo>
                    <a:cubicBezTo>
                      <a:pt x="53310" y="195540"/>
                      <a:pt x="49915" y="194521"/>
                      <a:pt x="46859" y="192144"/>
                    </a:cubicBezTo>
                    <a:cubicBezTo>
                      <a:pt x="45840" y="191465"/>
                      <a:pt x="44482" y="190446"/>
                      <a:pt x="43124" y="189428"/>
                    </a:cubicBezTo>
                    <a:cubicBezTo>
                      <a:pt x="30221" y="180260"/>
                      <a:pt x="0" y="158868"/>
                      <a:pt x="0" y="117102"/>
                    </a:cubicBezTo>
                    <a:cubicBezTo>
                      <a:pt x="0" y="75336"/>
                      <a:pt x="6112" y="77374"/>
                      <a:pt x="11545" y="60735"/>
                    </a:cubicBezTo>
                    <a:cubicBezTo>
                      <a:pt x="16639" y="44437"/>
                      <a:pt x="21392" y="30515"/>
                      <a:pt x="19355" y="18970"/>
                    </a:cubicBezTo>
                    <a:cubicBezTo>
                      <a:pt x="18337" y="12858"/>
                      <a:pt x="20713" y="7085"/>
                      <a:pt x="25467" y="3350"/>
                    </a:cubicBezTo>
                    <a:cubicBezTo>
                      <a:pt x="30221" y="-385"/>
                      <a:pt x="36672" y="-1064"/>
                      <a:pt x="42106" y="1652"/>
                    </a:cubicBezTo>
                    <a:cubicBezTo>
                      <a:pt x="45161" y="3010"/>
                      <a:pt x="113752" y="35948"/>
                      <a:pt x="113752" y="117441"/>
                    </a:cubicBezTo>
                    <a:cubicBezTo>
                      <a:pt x="113752" y="198935"/>
                      <a:pt x="66214" y="192823"/>
                      <a:pt x="64177" y="193842"/>
                    </a:cubicBezTo>
                    <a:cubicBezTo>
                      <a:pt x="61799" y="195200"/>
                      <a:pt x="59084" y="195879"/>
                      <a:pt x="56706" y="195879"/>
                    </a:cubicBezTo>
                    <a:close/>
                    <a:moveTo>
                      <a:pt x="49915" y="45795"/>
                    </a:moveTo>
                    <a:cubicBezTo>
                      <a:pt x="47878" y="54284"/>
                      <a:pt x="45161" y="62433"/>
                      <a:pt x="42785" y="70583"/>
                    </a:cubicBezTo>
                    <a:cubicBezTo>
                      <a:pt x="38030" y="85523"/>
                      <a:pt x="32937" y="101143"/>
                      <a:pt x="32937" y="116762"/>
                    </a:cubicBezTo>
                    <a:cubicBezTo>
                      <a:pt x="32937" y="132382"/>
                      <a:pt x="44482" y="149360"/>
                      <a:pt x="57725" y="159207"/>
                    </a:cubicBezTo>
                    <a:cubicBezTo>
                      <a:pt x="67233" y="151737"/>
                      <a:pt x="81834" y="137136"/>
                      <a:pt x="81834" y="116762"/>
                    </a:cubicBezTo>
                    <a:cubicBezTo>
                      <a:pt x="81834" y="82128"/>
                      <a:pt x="64856" y="59037"/>
                      <a:pt x="50255" y="45455"/>
                    </a:cubicBezTo>
                    <a:close/>
                  </a:path>
                </a:pathLst>
              </a:custGeom>
              <a:grpFill/>
              <a:ln w="3393" cap="flat">
                <a:noFill/>
                <a:prstDash val="solid"/>
                <a:miter/>
              </a:ln>
            </p:spPr>
            <p:txBody>
              <a:bodyPr rtlCol="0" anchor="ctr"/>
              <a:lstStyle/>
              <a:p>
                <a:endParaRPr lang="de-DE" dirty="0">
                  <a:solidFill>
                    <a:schemeClr val="bg1"/>
                  </a:solidFill>
                </a:endParaRPr>
              </a:p>
            </p:txBody>
          </p:sp>
          <p:sp>
            <p:nvSpPr>
              <p:cNvPr id="29" name="Freeform 28">
                <a:extLst>
                  <a:ext uri="{FF2B5EF4-FFF2-40B4-BE49-F238E27FC236}">
                    <a16:creationId xmlns:a16="http://schemas.microsoft.com/office/drawing/2014/main" id="{5B8A084D-34B5-C5BC-019F-81001DC40A8F}"/>
                  </a:ext>
                </a:extLst>
              </p:cNvPr>
              <p:cNvSpPr/>
              <p:nvPr/>
            </p:nvSpPr>
            <p:spPr>
              <a:xfrm>
                <a:off x="7990457" y="3680307"/>
                <a:ext cx="154782" cy="145546"/>
              </a:xfrm>
              <a:custGeom>
                <a:avLst/>
                <a:gdLst>
                  <a:gd name="connsiteX0" fmla="*/ 82853 w 154782"/>
                  <a:gd name="connsiteY0" fmla="*/ 145207 h 145546"/>
                  <a:gd name="connsiteX1" fmla="*/ 31919 w 154782"/>
                  <a:gd name="connsiteY1" fmla="*/ 131964 h 145546"/>
                  <a:gd name="connsiteX2" fmla="*/ 0 w 154782"/>
                  <a:gd name="connsiteY2" fmla="*/ 27041 h 145546"/>
                  <a:gd name="connsiteX3" fmla="*/ 10187 w 154782"/>
                  <a:gd name="connsiteY3" fmla="*/ 11761 h 145546"/>
                  <a:gd name="connsiteX4" fmla="*/ 28183 w 154782"/>
                  <a:gd name="connsiteY4" fmla="*/ 15835 h 145546"/>
                  <a:gd name="connsiteX5" fmla="*/ 64516 w 154782"/>
                  <a:gd name="connsiteY5" fmla="*/ 35869 h 145546"/>
                  <a:gd name="connsiteX6" fmla="*/ 153820 w 154782"/>
                  <a:gd name="connsiteY6" fmla="*/ 117024 h 145546"/>
                  <a:gd name="connsiteX7" fmla="*/ 152801 w 154782"/>
                  <a:gd name="connsiteY7" fmla="*/ 130606 h 145546"/>
                  <a:gd name="connsiteX8" fmla="*/ 141935 w 154782"/>
                  <a:gd name="connsiteY8" fmla="*/ 138755 h 145546"/>
                  <a:gd name="connsiteX9" fmla="*/ 82853 w 154782"/>
                  <a:gd name="connsiteY9" fmla="*/ 145547 h 145546"/>
                  <a:gd name="connsiteX10" fmla="*/ 34296 w 154782"/>
                  <a:gd name="connsiteY10" fmla="*/ 58280 h 145546"/>
                  <a:gd name="connsiteX11" fmla="*/ 53990 w 154782"/>
                  <a:gd name="connsiteY11" fmla="*/ 107856 h 145546"/>
                  <a:gd name="connsiteX12" fmla="*/ 114771 w 154782"/>
                  <a:gd name="connsiteY12" fmla="*/ 110232 h 145546"/>
                  <a:gd name="connsiteX13" fmla="*/ 52292 w 154782"/>
                  <a:gd name="connsiteY13" fmla="*/ 66090 h 145546"/>
                  <a:gd name="connsiteX14" fmla="*/ 34296 w 154782"/>
                  <a:gd name="connsiteY14" fmla="*/ 58620 h 1455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54782" h="145546">
                    <a:moveTo>
                      <a:pt x="82853" y="145207"/>
                    </a:moveTo>
                    <a:cubicBezTo>
                      <a:pt x="62818" y="145207"/>
                      <a:pt x="43124" y="142151"/>
                      <a:pt x="31919" y="131964"/>
                    </a:cubicBezTo>
                    <a:cubicBezTo>
                      <a:pt x="10187" y="112270"/>
                      <a:pt x="0" y="78993"/>
                      <a:pt x="0" y="27041"/>
                    </a:cubicBezTo>
                    <a:cubicBezTo>
                      <a:pt x="0" y="-24912"/>
                      <a:pt x="4075" y="14477"/>
                      <a:pt x="10187" y="11761"/>
                    </a:cubicBezTo>
                    <a:cubicBezTo>
                      <a:pt x="16299" y="9384"/>
                      <a:pt x="23430" y="10742"/>
                      <a:pt x="28183" y="15835"/>
                    </a:cubicBezTo>
                    <a:cubicBezTo>
                      <a:pt x="35993" y="23985"/>
                      <a:pt x="49236" y="29418"/>
                      <a:pt x="64516" y="35869"/>
                    </a:cubicBezTo>
                    <a:cubicBezTo>
                      <a:pt x="96095" y="48773"/>
                      <a:pt x="135144" y="64732"/>
                      <a:pt x="153820" y="117024"/>
                    </a:cubicBezTo>
                    <a:cubicBezTo>
                      <a:pt x="155518" y="121438"/>
                      <a:pt x="154839" y="126531"/>
                      <a:pt x="152801" y="130606"/>
                    </a:cubicBezTo>
                    <a:cubicBezTo>
                      <a:pt x="150424" y="134680"/>
                      <a:pt x="146689" y="137737"/>
                      <a:pt x="141935" y="138755"/>
                    </a:cubicBezTo>
                    <a:cubicBezTo>
                      <a:pt x="131409" y="141132"/>
                      <a:pt x="106961" y="145547"/>
                      <a:pt x="82853" y="145547"/>
                    </a:cubicBezTo>
                    <a:close/>
                    <a:moveTo>
                      <a:pt x="34296" y="58280"/>
                    </a:moveTo>
                    <a:cubicBezTo>
                      <a:pt x="37351" y="82049"/>
                      <a:pt x="43803" y="98687"/>
                      <a:pt x="53990" y="107856"/>
                    </a:cubicBezTo>
                    <a:cubicBezTo>
                      <a:pt x="60441" y="113628"/>
                      <a:pt x="87946" y="113628"/>
                      <a:pt x="114771" y="110232"/>
                    </a:cubicBezTo>
                    <a:cubicBezTo>
                      <a:pt x="99491" y="85445"/>
                      <a:pt x="76401" y="75937"/>
                      <a:pt x="52292" y="66090"/>
                    </a:cubicBezTo>
                    <a:cubicBezTo>
                      <a:pt x="46180" y="63713"/>
                      <a:pt x="40068" y="60997"/>
                      <a:pt x="34296" y="58620"/>
                    </a:cubicBezTo>
                    <a:close/>
                  </a:path>
                </a:pathLst>
              </a:custGeom>
              <a:grpFill/>
              <a:ln w="3393" cap="flat">
                <a:noFill/>
                <a:prstDash val="solid"/>
                <a:miter/>
              </a:ln>
            </p:spPr>
            <p:txBody>
              <a:bodyPr rtlCol="0" anchor="ctr"/>
              <a:lstStyle/>
              <a:p>
                <a:endParaRPr lang="de-DE" dirty="0">
                  <a:solidFill>
                    <a:schemeClr val="bg1"/>
                  </a:solidFill>
                </a:endParaRPr>
              </a:p>
            </p:txBody>
          </p:sp>
          <p:sp>
            <p:nvSpPr>
              <p:cNvPr id="30" name="Freeform 29">
                <a:extLst>
                  <a:ext uri="{FF2B5EF4-FFF2-40B4-BE49-F238E27FC236}">
                    <a16:creationId xmlns:a16="http://schemas.microsoft.com/office/drawing/2014/main" id="{57760528-E69D-E2DF-70B2-35E50D9821D0}"/>
                  </a:ext>
                </a:extLst>
              </p:cNvPr>
              <p:cNvSpPr/>
              <p:nvPr/>
            </p:nvSpPr>
            <p:spPr>
              <a:xfrm>
                <a:off x="8112656" y="3691513"/>
                <a:ext cx="175076" cy="134340"/>
              </a:xfrm>
              <a:custGeom>
                <a:avLst/>
                <a:gdLst>
                  <a:gd name="connsiteX0" fmla="*/ 64558 w 175076"/>
                  <a:gd name="connsiteY0" fmla="*/ 134001 h 134340"/>
                  <a:gd name="connsiteX1" fmla="*/ 10908 w 175076"/>
                  <a:gd name="connsiteY1" fmla="*/ 124833 h 134340"/>
                  <a:gd name="connsiteX2" fmla="*/ 1061 w 175076"/>
                  <a:gd name="connsiteY2" fmla="*/ 115325 h 134340"/>
                  <a:gd name="connsiteX3" fmla="*/ 2080 w 175076"/>
                  <a:gd name="connsiteY3" fmla="*/ 101403 h 134340"/>
                  <a:gd name="connsiteX4" fmla="*/ 149109 w 175076"/>
                  <a:gd name="connsiteY4" fmla="*/ 1234 h 134340"/>
                  <a:gd name="connsiteX5" fmla="*/ 152504 w 175076"/>
                  <a:gd name="connsiteY5" fmla="*/ 1234 h 134340"/>
                  <a:gd name="connsiteX6" fmla="*/ 166087 w 175076"/>
                  <a:gd name="connsiteY6" fmla="*/ 1573 h 134340"/>
                  <a:gd name="connsiteX7" fmla="*/ 173557 w 175076"/>
                  <a:gd name="connsiteY7" fmla="*/ 22965 h 134340"/>
                  <a:gd name="connsiteX8" fmla="*/ 167105 w 175076"/>
                  <a:gd name="connsiteY8" fmla="*/ 46395 h 134340"/>
                  <a:gd name="connsiteX9" fmla="*/ 137563 w 175076"/>
                  <a:gd name="connsiteY9" fmla="*/ 108534 h 134340"/>
                  <a:gd name="connsiteX10" fmla="*/ 86629 w 175076"/>
                  <a:gd name="connsiteY10" fmla="*/ 132643 h 134340"/>
                  <a:gd name="connsiteX11" fmla="*/ 64219 w 175076"/>
                  <a:gd name="connsiteY11" fmla="*/ 134341 h 134340"/>
                  <a:gd name="connsiteX12" fmla="*/ 41808 w 175076"/>
                  <a:gd name="connsiteY12" fmla="*/ 99366 h 134340"/>
                  <a:gd name="connsiteX13" fmla="*/ 112436 w 175076"/>
                  <a:gd name="connsiteY13" fmla="*/ 87481 h 134340"/>
                  <a:gd name="connsiteX14" fmla="*/ 135186 w 175076"/>
                  <a:gd name="connsiteY14" fmla="*/ 40623 h 134340"/>
                  <a:gd name="connsiteX15" fmla="*/ 136205 w 175076"/>
                  <a:gd name="connsiteY15" fmla="*/ 35189 h 134340"/>
                  <a:gd name="connsiteX16" fmla="*/ 41808 w 175076"/>
                  <a:gd name="connsiteY16" fmla="*/ 99366 h 134340"/>
                  <a:gd name="connsiteX17" fmla="*/ 144694 w 175076"/>
                  <a:gd name="connsiteY17" fmla="*/ 7685 h 134340"/>
                  <a:gd name="connsiteX18" fmla="*/ 144694 w 175076"/>
                  <a:gd name="connsiteY18" fmla="*/ 7685 h 134340"/>
                  <a:gd name="connsiteX19" fmla="*/ 144694 w 175076"/>
                  <a:gd name="connsiteY19" fmla="*/ 7685 h 1343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75076" h="134340">
                    <a:moveTo>
                      <a:pt x="64558" y="134001"/>
                    </a:moveTo>
                    <a:cubicBezTo>
                      <a:pt x="49618" y="134001"/>
                      <a:pt x="31281" y="131624"/>
                      <a:pt x="10908" y="124833"/>
                    </a:cubicBezTo>
                    <a:cubicBezTo>
                      <a:pt x="6494" y="123135"/>
                      <a:pt x="2759" y="119739"/>
                      <a:pt x="1061" y="115325"/>
                    </a:cubicBezTo>
                    <a:cubicBezTo>
                      <a:pt x="-637" y="110911"/>
                      <a:pt x="-297" y="105818"/>
                      <a:pt x="2080" y="101403"/>
                    </a:cubicBezTo>
                    <a:cubicBezTo>
                      <a:pt x="55050" y="8025"/>
                      <a:pt x="126018" y="2932"/>
                      <a:pt x="149109" y="1234"/>
                    </a:cubicBezTo>
                    <a:cubicBezTo>
                      <a:pt x="150127" y="1234"/>
                      <a:pt x="151485" y="1234"/>
                      <a:pt x="152504" y="1234"/>
                    </a:cubicBezTo>
                    <a:cubicBezTo>
                      <a:pt x="156918" y="-464"/>
                      <a:pt x="161672" y="-464"/>
                      <a:pt x="166087" y="1573"/>
                    </a:cubicBezTo>
                    <a:cubicBezTo>
                      <a:pt x="173896" y="5648"/>
                      <a:pt x="177291" y="14816"/>
                      <a:pt x="173557" y="22965"/>
                    </a:cubicBezTo>
                    <a:cubicBezTo>
                      <a:pt x="169482" y="31794"/>
                      <a:pt x="168463" y="38585"/>
                      <a:pt x="167105" y="46395"/>
                    </a:cubicBezTo>
                    <a:cubicBezTo>
                      <a:pt x="164728" y="61675"/>
                      <a:pt x="161672" y="78992"/>
                      <a:pt x="137563" y="108534"/>
                    </a:cubicBezTo>
                    <a:cubicBezTo>
                      <a:pt x="128055" y="120419"/>
                      <a:pt x="109380" y="129247"/>
                      <a:pt x="86629" y="132643"/>
                    </a:cubicBezTo>
                    <a:cubicBezTo>
                      <a:pt x="80517" y="133661"/>
                      <a:pt x="73047" y="134341"/>
                      <a:pt x="64219" y="134341"/>
                    </a:cubicBezTo>
                    <a:close/>
                    <a:moveTo>
                      <a:pt x="41808" y="99366"/>
                    </a:moveTo>
                    <a:cubicBezTo>
                      <a:pt x="76783" y="105818"/>
                      <a:pt x="105305" y="96310"/>
                      <a:pt x="112436" y="87481"/>
                    </a:cubicBezTo>
                    <a:cubicBezTo>
                      <a:pt x="131112" y="64731"/>
                      <a:pt x="133149" y="54205"/>
                      <a:pt x="135186" y="40623"/>
                    </a:cubicBezTo>
                    <a:cubicBezTo>
                      <a:pt x="135186" y="38925"/>
                      <a:pt x="135865" y="37227"/>
                      <a:pt x="136205" y="35189"/>
                    </a:cubicBezTo>
                    <a:cubicBezTo>
                      <a:pt x="112436" y="38925"/>
                      <a:pt x="75424" y="51149"/>
                      <a:pt x="41808" y="99366"/>
                    </a:cubicBezTo>
                    <a:close/>
                    <a:moveTo>
                      <a:pt x="144694" y="7685"/>
                    </a:moveTo>
                    <a:cubicBezTo>
                      <a:pt x="144694" y="7685"/>
                      <a:pt x="144694" y="7685"/>
                      <a:pt x="144694" y="7685"/>
                    </a:cubicBezTo>
                    <a:cubicBezTo>
                      <a:pt x="144694" y="7685"/>
                      <a:pt x="144694" y="7685"/>
                      <a:pt x="144694" y="7685"/>
                    </a:cubicBezTo>
                    <a:close/>
                  </a:path>
                </a:pathLst>
              </a:custGeom>
              <a:grpFill/>
              <a:ln w="3393" cap="flat">
                <a:noFill/>
                <a:prstDash val="solid"/>
                <a:miter/>
              </a:ln>
            </p:spPr>
            <p:txBody>
              <a:bodyPr rtlCol="0" anchor="ctr"/>
              <a:lstStyle/>
              <a:p>
                <a:endParaRPr lang="de-DE" dirty="0">
                  <a:solidFill>
                    <a:schemeClr val="bg1"/>
                  </a:solidFill>
                </a:endParaRPr>
              </a:p>
            </p:txBody>
          </p:sp>
          <p:sp>
            <p:nvSpPr>
              <p:cNvPr id="31" name="Freeform 30">
                <a:extLst>
                  <a:ext uri="{FF2B5EF4-FFF2-40B4-BE49-F238E27FC236}">
                    <a16:creationId xmlns:a16="http://schemas.microsoft.com/office/drawing/2014/main" id="{BCA34632-F1AB-FC5D-B4C0-8258ED9EA029}"/>
                  </a:ext>
                </a:extLst>
              </p:cNvPr>
              <p:cNvSpPr/>
              <p:nvPr/>
            </p:nvSpPr>
            <p:spPr>
              <a:xfrm>
                <a:off x="8112698" y="3670676"/>
                <a:ext cx="32597" cy="236332"/>
              </a:xfrm>
              <a:custGeom>
                <a:avLst/>
                <a:gdLst>
                  <a:gd name="connsiteX0" fmla="*/ 16299 w 32597"/>
                  <a:gd name="connsiteY0" fmla="*/ 236332 h 236332"/>
                  <a:gd name="connsiteX1" fmla="*/ 0 w 32597"/>
                  <a:gd name="connsiteY1" fmla="*/ 220033 h 236332"/>
                  <a:gd name="connsiteX2" fmla="*/ 0 w 32597"/>
                  <a:gd name="connsiteY2" fmla="*/ 16299 h 236332"/>
                  <a:gd name="connsiteX3" fmla="*/ 16299 w 32597"/>
                  <a:gd name="connsiteY3" fmla="*/ 0 h 236332"/>
                  <a:gd name="connsiteX4" fmla="*/ 32598 w 32597"/>
                  <a:gd name="connsiteY4" fmla="*/ 16299 h 236332"/>
                  <a:gd name="connsiteX5" fmla="*/ 32598 w 32597"/>
                  <a:gd name="connsiteY5" fmla="*/ 220033 h 236332"/>
                  <a:gd name="connsiteX6" fmla="*/ 16299 w 32597"/>
                  <a:gd name="connsiteY6" fmla="*/ 236332 h 236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97" h="236332">
                    <a:moveTo>
                      <a:pt x="16299" y="236332"/>
                    </a:moveTo>
                    <a:cubicBezTo>
                      <a:pt x="7131" y="236332"/>
                      <a:pt x="0" y="229201"/>
                      <a:pt x="0" y="220033"/>
                    </a:cubicBezTo>
                    <a:lnTo>
                      <a:pt x="0" y="16299"/>
                    </a:lnTo>
                    <a:cubicBezTo>
                      <a:pt x="0" y="7131"/>
                      <a:pt x="7131" y="0"/>
                      <a:pt x="16299" y="0"/>
                    </a:cubicBezTo>
                    <a:cubicBezTo>
                      <a:pt x="25467" y="0"/>
                      <a:pt x="32598" y="7131"/>
                      <a:pt x="32598" y="16299"/>
                    </a:cubicBezTo>
                    <a:lnTo>
                      <a:pt x="32598" y="220033"/>
                    </a:lnTo>
                    <a:cubicBezTo>
                      <a:pt x="32598" y="229201"/>
                      <a:pt x="25467" y="236332"/>
                      <a:pt x="16299" y="236332"/>
                    </a:cubicBezTo>
                    <a:close/>
                  </a:path>
                </a:pathLst>
              </a:custGeom>
              <a:grpFill/>
              <a:ln w="3393" cap="flat">
                <a:noFill/>
                <a:prstDash val="solid"/>
                <a:miter/>
              </a:ln>
            </p:spPr>
            <p:txBody>
              <a:bodyPr rtlCol="0" anchor="ctr"/>
              <a:lstStyle/>
              <a:p>
                <a:endParaRPr lang="de-DE" dirty="0">
                  <a:solidFill>
                    <a:schemeClr val="bg1"/>
                  </a:solidFill>
                </a:endParaRPr>
              </a:p>
            </p:txBody>
          </p:sp>
          <p:sp>
            <p:nvSpPr>
              <p:cNvPr id="32" name="Freeform 31">
                <a:extLst>
                  <a:ext uri="{FF2B5EF4-FFF2-40B4-BE49-F238E27FC236}">
                    <a16:creationId xmlns:a16="http://schemas.microsoft.com/office/drawing/2014/main" id="{60E9D2A7-8B27-0631-3B7B-410CB23BD9A7}"/>
                  </a:ext>
                </a:extLst>
              </p:cNvPr>
              <p:cNvSpPr/>
              <p:nvPr/>
            </p:nvSpPr>
            <p:spPr>
              <a:xfrm>
                <a:off x="7827422" y="3874071"/>
                <a:ext cx="562367" cy="155178"/>
              </a:xfrm>
              <a:custGeom>
                <a:avLst/>
                <a:gdLst>
                  <a:gd name="connsiteX0" fmla="*/ 512441 w 562367"/>
                  <a:gd name="connsiteY0" fmla="*/ 155178 h 155178"/>
                  <a:gd name="connsiteX1" fmla="*/ 379674 w 562367"/>
                  <a:gd name="connsiteY1" fmla="*/ 142275 h 155178"/>
                  <a:gd name="connsiteX2" fmla="*/ 340625 w 562367"/>
                  <a:gd name="connsiteY2" fmla="*/ 137521 h 155178"/>
                  <a:gd name="connsiteX3" fmla="*/ 305990 w 562367"/>
                  <a:gd name="connsiteY3" fmla="*/ 144312 h 155178"/>
                  <a:gd name="connsiteX4" fmla="*/ 246906 w 562367"/>
                  <a:gd name="connsiteY4" fmla="*/ 153480 h 155178"/>
                  <a:gd name="connsiteX5" fmla="*/ 221779 w 562367"/>
                  <a:gd name="connsiteY5" fmla="*/ 149405 h 155178"/>
                  <a:gd name="connsiteX6" fmla="*/ 170846 w 562367"/>
                  <a:gd name="connsiteY6" fmla="*/ 147708 h 155178"/>
                  <a:gd name="connsiteX7" fmla="*/ 82900 w 562367"/>
                  <a:gd name="connsiteY7" fmla="*/ 149066 h 155178"/>
                  <a:gd name="connsiteX8" fmla="*/ 5141 w 562367"/>
                  <a:gd name="connsiteY8" fmla="*/ 130390 h 155178"/>
                  <a:gd name="connsiteX9" fmla="*/ 1067 w 562367"/>
                  <a:gd name="connsiteY9" fmla="*/ 111715 h 155178"/>
                  <a:gd name="connsiteX10" fmla="*/ 73053 w 562367"/>
                  <a:gd name="connsiteY10" fmla="*/ 62818 h 155178"/>
                  <a:gd name="connsiteX11" fmla="*/ 107008 w 562367"/>
                  <a:gd name="connsiteY11" fmla="*/ 50934 h 155178"/>
                  <a:gd name="connsiteX12" fmla="*/ 118214 w 562367"/>
                  <a:gd name="connsiteY12" fmla="*/ 44143 h 155178"/>
                  <a:gd name="connsiteX13" fmla="*/ 225175 w 562367"/>
                  <a:gd name="connsiteY13" fmla="*/ 19015 h 155178"/>
                  <a:gd name="connsiteX14" fmla="*/ 247925 w 562367"/>
                  <a:gd name="connsiteY14" fmla="*/ 12224 h 155178"/>
                  <a:gd name="connsiteX15" fmla="*/ 300896 w 562367"/>
                  <a:gd name="connsiteY15" fmla="*/ 0 h 155178"/>
                  <a:gd name="connsiteX16" fmla="*/ 301575 w 562367"/>
                  <a:gd name="connsiteY16" fmla="*/ 0 h 155178"/>
                  <a:gd name="connsiteX17" fmla="*/ 367449 w 562367"/>
                  <a:gd name="connsiteY17" fmla="*/ 10187 h 155178"/>
                  <a:gd name="connsiteX18" fmla="*/ 389860 w 562367"/>
                  <a:gd name="connsiteY18" fmla="*/ 14941 h 155178"/>
                  <a:gd name="connsiteX19" fmla="*/ 432645 w 562367"/>
                  <a:gd name="connsiteY19" fmla="*/ 40407 h 155178"/>
                  <a:gd name="connsiteX20" fmla="*/ 450641 w 562367"/>
                  <a:gd name="connsiteY20" fmla="*/ 53311 h 155178"/>
                  <a:gd name="connsiteX21" fmla="*/ 526023 w 562367"/>
                  <a:gd name="connsiteY21" fmla="*/ 83192 h 155178"/>
                  <a:gd name="connsiteX22" fmla="*/ 562356 w 562367"/>
                  <a:gd name="connsiteY22" fmla="*/ 131749 h 155178"/>
                  <a:gd name="connsiteX23" fmla="*/ 544359 w 562367"/>
                  <a:gd name="connsiteY23" fmla="*/ 152801 h 155178"/>
                  <a:gd name="connsiteX24" fmla="*/ 512441 w 562367"/>
                  <a:gd name="connsiteY24" fmla="*/ 154499 h 155178"/>
                  <a:gd name="connsiteX25" fmla="*/ 340625 w 562367"/>
                  <a:gd name="connsiteY25" fmla="*/ 104923 h 155178"/>
                  <a:gd name="connsiteX26" fmla="*/ 384427 w 562367"/>
                  <a:gd name="connsiteY26" fmla="*/ 110017 h 155178"/>
                  <a:gd name="connsiteX27" fmla="*/ 520250 w 562367"/>
                  <a:gd name="connsiteY27" fmla="*/ 122241 h 155178"/>
                  <a:gd name="connsiteX28" fmla="*/ 449623 w 562367"/>
                  <a:gd name="connsiteY28" fmla="*/ 86248 h 155178"/>
                  <a:gd name="connsiteX29" fmla="*/ 410913 w 562367"/>
                  <a:gd name="connsiteY29" fmla="*/ 64855 h 155178"/>
                  <a:gd name="connsiteX30" fmla="*/ 384088 w 562367"/>
                  <a:gd name="connsiteY30" fmla="*/ 47199 h 155178"/>
                  <a:gd name="connsiteX31" fmla="*/ 360319 w 562367"/>
                  <a:gd name="connsiteY31" fmla="*/ 42105 h 155178"/>
                  <a:gd name="connsiteX32" fmla="*/ 301575 w 562367"/>
                  <a:gd name="connsiteY32" fmla="*/ 32597 h 155178"/>
                  <a:gd name="connsiteX33" fmla="*/ 300896 w 562367"/>
                  <a:gd name="connsiteY33" fmla="*/ 32597 h 155178"/>
                  <a:gd name="connsiteX34" fmla="*/ 258452 w 562367"/>
                  <a:gd name="connsiteY34" fmla="*/ 42784 h 155178"/>
                  <a:gd name="connsiteX35" fmla="*/ 209895 w 562367"/>
                  <a:gd name="connsiteY35" fmla="*/ 47199 h 155178"/>
                  <a:gd name="connsiteX36" fmla="*/ 139266 w 562367"/>
                  <a:gd name="connsiteY36" fmla="*/ 68591 h 155178"/>
                  <a:gd name="connsiteX37" fmla="*/ 121610 w 562367"/>
                  <a:gd name="connsiteY37" fmla="*/ 79796 h 155178"/>
                  <a:gd name="connsiteX38" fmla="*/ 121610 w 562367"/>
                  <a:gd name="connsiteY38" fmla="*/ 79796 h 155178"/>
                  <a:gd name="connsiteX39" fmla="*/ 81882 w 562367"/>
                  <a:gd name="connsiteY39" fmla="*/ 93718 h 155178"/>
                  <a:gd name="connsiteX40" fmla="*/ 40456 w 562367"/>
                  <a:gd name="connsiteY40" fmla="*/ 110356 h 155178"/>
                  <a:gd name="connsiteX41" fmla="*/ 162357 w 562367"/>
                  <a:gd name="connsiteY41" fmla="*/ 115789 h 155178"/>
                  <a:gd name="connsiteX42" fmla="*/ 227552 w 562367"/>
                  <a:gd name="connsiteY42" fmla="*/ 116808 h 155178"/>
                  <a:gd name="connsiteX43" fmla="*/ 249623 w 562367"/>
                  <a:gd name="connsiteY43" fmla="*/ 120204 h 155178"/>
                  <a:gd name="connsiteX44" fmla="*/ 297501 w 562367"/>
                  <a:gd name="connsiteY44" fmla="*/ 112054 h 155178"/>
                  <a:gd name="connsiteX45" fmla="*/ 340285 w 562367"/>
                  <a:gd name="connsiteY45" fmla="*/ 103905 h 155178"/>
                  <a:gd name="connsiteX46" fmla="*/ 31967 w 562367"/>
                  <a:gd name="connsiteY46" fmla="*/ 122241 h 155178"/>
                  <a:gd name="connsiteX47" fmla="*/ 31967 w 562367"/>
                  <a:gd name="connsiteY47" fmla="*/ 122241 h 155178"/>
                  <a:gd name="connsiteX48" fmla="*/ 31967 w 562367"/>
                  <a:gd name="connsiteY48" fmla="*/ 122241 h 155178"/>
                  <a:gd name="connsiteX49" fmla="*/ 114479 w 562367"/>
                  <a:gd name="connsiteY49" fmla="*/ 65874 h 155178"/>
                  <a:gd name="connsiteX50" fmla="*/ 114479 w 562367"/>
                  <a:gd name="connsiteY50" fmla="*/ 65874 h 155178"/>
                  <a:gd name="connsiteX51" fmla="*/ 114479 w 562367"/>
                  <a:gd name="connsiteY51" fmla="*/ 65874 h 155178"/>
                  <a:gd name="connsiteX52" fmla="*/ 227212 w 562367"/>
                  <a:gd name="connsiteY52" fmla="*/ 20034 h 155178"/>
                  <a:gd name="connsiteX53" fmla="*/ 227212 w 562367"/>
                  <a:gd name="connsiteY53" fmla="*/ 20034 h 155178"/>
                  <a:gd name="connsiteX54" fmla="*/ 227212 w 562367"/>
                  <a:gd name="connsiteY54" fmla="*/ 20034 h 155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562367" h="155178">
                    <a:moveTo>
                      <a:pt x="512441" y="155178"/>
                    </a:moveTo>
                    <a:cubicBezTo>
                      <a:pt x="468299" y="155178"/>
                      <a:pt x="416346" y="147708"/>
                      <a:pt x="379674" y="142275"/>
                    </a:cubicBezTo>
                    <a:cubicBezTo>
                      <a:pt x="362356" y="139898"/>
                      <a:pt x="346058" y="137521"/>
                      <a:pt x="340625" y="137521"/>
                    </a:cubicBezTo>
                    <a:cubicBezTo>
                      <a:pt x="335191" y="137521"/>
                      <a:pt x="318893" y="140917"/>
                      <a:pt x="305990" y="144312"/>
                    </a:cubicBezTo>
                    <a:cubicBezTo>
                      <a:pt x="285616" y="149745"/>
                      <a:pt x="264903" y="155178"/>
                      <a:pt x="246906" y="153480"/>
                    </a:cubicBezTo>
                    <a:cubicBezTo>
                      <a:pt x="238078" y="152462"/>
                      <a:pt x="229928" y="151103"/>
                      <a:pt x="221779" y="149405"/>
                    </a:cubicBezTo>
                    <a:cubicBezTo>
                      <a:pt x="203782" y="146010"/>
                      <a:pt x="188502" y="142954"/>
                      <a:pt x="170846" y="147708"/>
                    </a:cubicBezTo>
                    <a:cubicBezTo>
                      <a:pt x="151830" y="152801"/>
                      <a:pt x="113121" y="151783"/>
                      <a:pt x="82900" y="149066"/>
                    </a:cubicBezTo>
                    <a:cubicBezTo>
                      <a:pt x="17366" y="143633"/>
                      <a:pt x="8537" y="133786"/>
                      <a:pt x="5141" y="130390"/>
                    </a:cubicBezTo>
                    <a:cubicBezTo>
                      <a:pt x="388" y="125297"/>
                      <a:pt x="-1310" y="118166"/>
                      <a:pt x="1067" y="111715"/>
                    </a:cubicBezTo>
                    <a:cubicBezTo>
                      <a:pt x="11593" y="80475"/>
                      <a:pt x="44190" y="71307"/>
                      <a:pt x="73053" y="62818"/>
                    </a:cubicBezTo>
                    <a:cubicBezTo>
                      <a:pt x="85616" y="59083"/>
                      <a:pt x="97501" y="55688"/>
                      <a:pt x="107008" y="50934"/>
                    </a:cubicBezTo>
                    <a:cubicBezTo>
                      <a:pt x="112102" y="48557"/>
                      <a:pt x="115497" y="46180"/>
                      <a:pt x="118214" y="44143"/>
                    </a:cubicBezTo>
                    <a:cubicBezTo>
                      <a:pt x="132815" y="31919"/>
                      <a:pt x="193257" y="1698"/>
                      <a:pt x="225175" y="19015"/>
                    </a:cubicBezTo>
                    <a:cubicBezTo>
                      <a:pt x="229589" y="18676"/>
                      <a:pt x="240115" y="14941"/>
                      <a:pt x="247925" y="12224"/>
                    </a:cubicBezTo>
                    <a:cubicBezTo>
                      <a:pt x="264564" y="6452"/>
                      <a:pt x="283240" y="0"/>
                      <a:pt x="300896" y="0"/>
                    </a:cubicBezTo>
                    <a:lnTo>
                      <a:pt x="301575" y="0"/>
                    </a:lnTo>
                    <a:cubicBezTo>
                      <a:pt x="323307" y="0"/>
                      <a:pt x="346737" y="5433"/>
                      <a:pt x="367449" y="10187"/>
                    </a:cubicBezTo>
                    <a:cubicBezTo>
                      <a:pt x="375599" y="11885"/>
                      <a:pt x="383409" y="13922"/>
                      <a:pt x="389860" y="14941"/>
                    </a:cubicBezTo>
                    <a:cubicBezTo>
                      <a:pt x="407857" y="18336"/>
                      <a:pt x="421439" y="30560"/>
                      <a:pt x="432645" y="40407"/>
                    </a:cubicBezTo>
                    <a:cubicBezTo>
                      <a:pt x="438417" y="45501"/>
                      <a:pt x="446906" y="53311"/>
                      <a:pt x="450641" y="53311"/>
                    </a:cubicBezTo>
                    <a:cubicBezTo>
                      <a:pt x="483579" y="54329"/>
                      <a:pt x="511761" y="72665"/>
                      <a:pt x="526023" y="83192"/>
                    </a:cubicBezTo>
                    <a:cubicBezTo>
                      <a:pt x="531796" y="87606"/>
                      <a:pt x="561677" y="111375"/>
                      <a:pt x="562356" y="131749"/>
                    </a:cubicBezTo>
                    <a:cubicBezTo>
                      <a:pt x="562695" y="142614"/>
                      <a:pt x="555225" y="151443"/>
                      <a:pt x="544359" y="152801"/>
                    </a:cubicBezTo>
                    <a:cubicBezTo>
                      <a:pt x="534512" y="153820"/>
                      <a:pt x="523646" y="154499"/>
                      <a:pt x="512441" y="154499"/>
                    </a:cubicBezTo>
                    <a:close/>
                    <a:moveTo>
                      <a:pt x="340625" y="104923"/>
                    </a:moveTo>
                    <a:cubicBezTo>
                      <a:pt x="348774" y="104923"/>
                      <a:pt x="363715" y="106961"/>
                      <a:pt x="384427" y="110017"/>
                    </a:cubicBezTo>
                    <a:cubicBezTo>
                      <a:pt x="422458" y="115450"/>
                      <a:pt x="477467" y="123260"/>
                      <a:pt x="520250" y="122241"/>
                    </a:cubicBezTo>
                    <a:cubicBezTo>
                      <a:pt x="505989" y="107640"/>
                      <a:pt x="478485" y="87267"/>
                      <a:pt x="449623" y="86248"/>
                    </a:cubicBezTo>
                    <a:cubicBezTo>
                      <a:pt x="434003" y="85908"/>
                      <a:pt x="422458" y="75042"/>
                      <a:pt x="410913" y="64855"/>
                    </a:cubicBezTo>
                    <a:cubicBezTo>
                      <a:pt x="402085" y="57046"/>
                      <a:pt x="392916" y="48896"/>
                      <a:pt x="384088" y="47199"/>
                    </a:cubicBezTo>
                    <a:cubicBezTo>
                      <a:pt x="376618" y="45840"/>
                      <a:pt x="368808" y="44143"/>
                      <a:pt x="360319" y="42105"/>
                    </a:cubicBezTo>
                    <a:cubicBezTo>
                      <a:pt x="341303" y="37691"/>
                      <a:pt x="319572" y="32937"/>
                      <a:pt x="301575" y="32597"/>
                    </a:cubicBezTo>
                    <a:lnTo>
                      <a:pt x="300896" y="32597"/>
                    </a:lnTo>
                    <a:cubicBezTo>
                      <a:pt x="288672" y="32597"/>
                      <a:pt x="272713" y="38031"/>
                      <a:pt x="258452" y="42784"/>
                    </a:cubicBezTo>
                    <a:cubicBezTo>
                      <a:pt x="238078" y="49915"/>
                      <a:pt x="222119" y="55348"/>
                      <a:pt x="209895" y="47199"/>
                    </a:cubicBezTo>
                    <a:cubicBezTo>
                      <a:pt x="199368" y="40407"/>
                      <a:pt x="153189" y="57385"/>
                      <a:pt x="139266" y="68591"/>
                    </a:cubicBezTo>
                    <a:cubicBezTo>
                      <a:pt x="134852" y="72665"/>
                      <a:pt x="129080" y="76061"/>
                      <a:pt x="121610" y="79796"/>
                    </a:cubicBezTo>
                    <a:cubicBezTo>
                      <a:pt x="121610" y="79796"/>
                      <a:pt x="121610" y="79796"/>
                      <a:pt x="121610" y="79796"/>
                    </a:cubicBezTo>
                    <a:cubicBezTo>
                      <a:pt x="109385" y="85908"/>
                      <a:pt x="95464" y="89983"/>
                      <a:pt x="81882" y="93718"/>
                    </a:cubicBezTo>
                    <a:cubicBezTo>
                      <a:pt x="65583" y="98472"/>
                      <a:pt x="50302" y="102886"/>
                      <a:pt x="40456" y="110356"/>
                    </a:cubicBezTo>
                    <a:cubicBezTo>
                      <a:pt x="70676" y="116469"/>
                      <a:pt x="139606" y="121901"/>
                      <a:pt x="162357" y="115789"/>
                    </a:cubicBezTo>
                    <a:cubicBezTo>
                      <a:pt x="187144" y="109338"/>
                      <a:pt x="208537" y="113412"/>
                      <a:pt x="227552" y="116808"/>
                    </a:cubicBezTo>
                    <a:cubicBezTo>
                      <a:pt x="235022" y="118166"/>
                      <a:pt x="242493" y="119525"/>
                      <a:pt x="249623" y="120204"/>
                    </a:cubicBezTo>
                    <a:cubicBezTo>
                      <a:pt x="261507" y="121222"/>
                      <a:pt x="280523" y="116469"/>
                      <a:pt x="297501" y="112054"/>
                    </a:cubicBezTo>
                    <a:cubicBezTo>
                      <a:pt x="313460" y="107980"/>
                      <a:pt x="328061" y="103905"/>
                      <a:pt x="340285" y="103905"/>
                    </a:cubicBezTo>
                    <a:close/>
                    <a:moveTo>
                      <a:pt x="31967" y="122241"/>
                    </a:moveTo>
                    <a:cubicBezTo>
                      <a:pt x="31967" y="122241"/>
                      <a:pt x="31967" y="122241"/>
                      <a:pt x="31967" y="122241"/>
                    </a:cubicBezTo>
                    <a:cubicBezTo>
                      <a:pt x="31967" y="122241"/>
                      <a:pt x="31967" y="122241"/>
                      <a:pt x="31967" y="122241"/>
                    </a:cubicBezTo>
                    <a:close/>
                    <a:moveTo>
                      <a:pt x="114479" y="65874"/>
                    </a:moveTo>
                    <a:lnTo>
                      <a:pt x="114479" y="65874"/>
                    </a:lnTo>
                    <a:lnTo>
                      <a:pt x="114479" y="65874"/>
                    </a:lnTo>
                    <a:close/>
                    <a:moveTo>
                      <a:pt x="227212" y="20034"/>
                    </a:moveTo>
                    <a:cubicBezTo>
                      <a:pt x="227212" y="20034"/>
                      <a:pt x="227212" y="20034"/>
                      <a:pt x="227212" y="20034"/>
                    </a:cubicBezTo>
                    <a:cubicBezTo>
                      <a:pt x="227212" y="20034"/>
                      <a:pt x="227212" y="20034"/>
                      <a:pt x="227212" y="20034"/>
                    </a:cubicBezTo>
                    <a:close/>
                  </a:path>
                </a:pathLst>
              </a:custGeom>
              <a:grpFill/>
              <a:ln w="3393" cap="flat">
                <a:noFill/>
                <a:prstDash val="solid"/>
                <a:miter/>
              </a:ln>
            </p:spPr>
            <p:txBody>
              <a:bodyPr rtlCol="0" anchor="ctr"/>
              <a:lstStyle/>
              <a:p>
                <a:endParaRPr lang="de-DE" dirty="0">
                  <a:solidFill>
                    <a:schemeClr val="bg1"/>
                  </a:solidFill>
                </a:endParaRPr>
              </a:p>
            </p:txBody>
          </p:sp>
          <p:sp>
            <p:nvSpPr>
              <p:cNvPr id="33" name="Freeform 32">
                <a:extLst>
                  <a:ext uri="{FF2B5EF4-FFF2-40B4-BE49-F238E27FC236}">
                    <a16:creationId xmlns:a16="http://schemas.microsoft.com/office/drawing/2014/main" id="{3A9D8DC8-1090-2213-EBE9-C52A937D482F}"/>
                  </a:ext>
                </a:extLst>
              </p:cNvPr>
              <p:cNvSpPr/>
              <p:nvPr/>
            </p:nvSpPr>
            <p:spPr>
              <a:xfrm>
                <a:off x="8151791" y="3935436"/>
                <a:ext cx="75094" cy="76155"/>
              </a:xfrm>
              <a:custGeom>
                <a:avLst/>
                <a:gdLst>
                  <a:gd name="connsiteX0" fmla="*/ 16256 w 75094"/>
                  <a:gd name="connsiteY0" fmla="*/ 76156 h 76155"/>
                  <a:gd name="connsiteX1" fmla="*/ 297 w 75094"/>
                  <a:gd name="connsiteY1" fmla="*/ 62913 h 76155"/>
                  <a:gd name="connsiteX2" fmla="*/ 12860 w 75094"/>
                  <a:gd name="connsiteY2" fmla="*/ 43898 h 76155"/>
                  <a:gd name="connsiteX3" fmla="*/ 45118 w 75094"/>
                  <a:gd name="connsiteY3" fmla="*/ 7226 h 76155"/>
                  <a:gd name="connsiteX4" fmla="*/ 67868 w 75094"/>
                  <a:gd name="connsiteY4" fmla="*/ 2811 h 76155"/>
                  <a:gd name="connsiteX5" fmla="*/ 72283 w 75094"/>
                  <a:gd name="connsiteY5" fmla="*/ 25562 h 76155"/>
                  <a:gd name="connsiteX6" fmla="*/ 19312 w 75094"/>
                  <a:gd name="connsiteY6" fmla="*/ 76156 h 76155"/>
                  <a:gd name="connsiteX7" fmla="*/ 16256 w 75094"/>
                  <a:gd name="connsiteY7" fmla="*/ 76156 h 76155"/>
                  <a:gd name="connsiteX8" fmla="*/ 13200 w 75094"/>
                  <a:gd name="connsiteY8" fmla="*/ 43898 h 76155"/>
                  <a:gd name="connsiteX9" fmla="*/ 13200 w 75094"/>
                  <a:gd name="connsiteY9" fmla="*/ 43898 h 76155"/>
                  <a:gd name="connsiteX10" fmla="*/ 13200 w 75094"/>
                  <a:gd name="connsiteY10" fmla="*/ 43898 h 761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5094" h="76155">
                    <a:moveTo>
                      <a:pt x="16256" y="76156"/>
                    </a:moveTo>
                    <a:cubicBezTo>
                      <a:pt x="8446" y="76156"/>
                      <a:pt x="1655" y="70723"/>
                      <a:pt x="297" y="62913"/>
                    </a:cubicBezTo>
                    <a:cubicBezTo>
                      <a:pt x="-1401" y="54085"/>
                      <a:pt x="4371" y="45935"/>
                      <a:pt x="12860" y="43898"/>
                    </a:cubicBezTo>
                    <a:cubicBezTo>
                      <a:pt x="18633" y="41521"/>
                      <a:pt x="33913" y="24204"/>
                      <a:pt x="45118" y="7226"/>
                    </a:cubicBezTo>
                    <a:cubicBezTo>
                      <a:pt x="50212" y="-245"/>
                      <a:pt x="60058" y="-2282"/>
                      <a:pt x="67868" y="2811"/>
                    </a:cubicBezTo>
                    <a:cubicBezTo>
                      <a:pt x="75339" y="7905"/>
                      <a:pt x="77376" y="17752"/>
                      <a:pt x="72283" y="25562"/>
                    </a:cubicBezTo>
                    <a:cubicBezTo>
                      <a:pt x="60738" y="42879"/>
                      <a:pt x="38667" y="72421"/>
                      <a:pt x="19312" y="76156"/>
                    </a:cubicBezTo>
                    <a:cubicBezTo>
                      <a:pt x="18294" y="76156"/>
                      <a:pt x="17275" y="76156"/>
                      <a:pt x="16256" y="76156"/>
                    </a:cubicBezTo>
                    <a:close/>
                    <a:moveTo>
                      <a:pt x="13200" y="43898"/>
                    </a:moveTo>
                    <a:cubicBezTo>
                      <a:pt x="13200" y="43898"/>
                      <a:pt x="13200" y="43898"/>
                      <a:pt x="13200" y="43898"/>
                    </a:cubicBezTo>
                    <a:cubicBezTo>
                      <a:pt x="13200" y="43898"/>
                      <a:pt x="13200" y="43898"/>
                      <a:pt x="13200" y="43898"/>
                    </a:cubicBezTo>
                    <a:close/>
                  </a:path>
                </a:pathLst>
              </a:custGeom>
              <a:grpFill/>
              <a:ln w="3393" cap="flat">
                <a:noFill/>
                <a:prstDash val="solid"/>
                <a:miter/>
              </a:ln>
            </p:spPr>
            <p:txBody>
              <a:bodyPr rtlCol="0" anchor="ctr"/>
              <a:lstStyle/>
              <a:p>
                <a:endParaRPr lang="de-DE" dirty="0">
                  <a:solidFill>
                    <a:schemeClr val="bg1"/>
                  </a:solidFill>
                </a:endParaRPr>
              </a:p>
            </p:txBody>
          </p:sp>
          <p:sp>
            <p:nvSpPr>
              <p:cNvPr id="34" name="Freeform 33">
                <a:extLst>
                  <a:ext uri="{FF2B5EF4-FFF2-40B4-BE49-F238E27FC236}">
                    <a16:creationId xmlns:a16="http://schemas.microsoft.com/office/drawing/2014/main" id="{842A0AC7-24AC-CF52-1DBC-61D931162D90}"/>
                  </a:ext>
                </a:extLst>
              </p:cNvPr>
              <p:cNvSpPr/>
              <p:nvPr/>
            </p:nvSpPr>
            <p:spPr>
              <a:xfrm>
                <a:off x="7925698" y="3923403"/>
                <a:ext cx="77226" cy="44725"/>
              </a:xfrm>
              <a:custGeom>
                <a:avLst/>
                <a:gdLst>
                  <a:gd name="connsiteX0" fmla="*/ 60685 w 77226"/>
                  <a:gd name="connsiteY0" fmla="*/ 44726 h 44725"/>
                  <a:gd name="connsiteX1" fmla="*/ 56610 w 77226"/>
                  <a:gd name="connsiteY1" fmla="*/ 44047 h 44725"/>
                  <a:gd name="connsiteX2" fmla="*/ 12128 w 77226"/>
                  <a:gd name="connsiteY2" fmla="*/ 32162 h 44725"/>
                  <a:gd name="connsiteX3" fmla="*/ 583 w 77226"/>
                  <a:gd name="connsiteY3" fmla="*/ 12128 h 44725"/>
                  <a:gd name="connsiteX4" fmla="*/ 20617 w 77226"/>
                  <a:gd name="connsiteY4" fmla="*/ 583 h 44725"/>
                  <a:gd name="connsiteX5" fmla="*/ 65099 w 77226"/>
                  <a:gd name="connsiteY5" fmla="*/ 12468 h 44725"/>
                  <a:gd name="connsiteX6" fmla="*/ 76644 w 77226"/>
                  <a:gd name="connsiteY6" fmla="*/ 32501 h 44725"/>
                  <a:gd name="connsiteX7" fmla="*/ 61025 w 77226"/>
                  <a:gd name="connsiteY7" fmla="*/ 44726 h 44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7226" h="44725">
                    <a:moveTo>
                      <a:pt x="60685" y="44726"/>
                    </a:moveTo>
                    <a:cubicBezTo>
                      <a:pt x="59327" y="44726"/>
                      <a:pt x="57968" y="44726"/>
                      <a:pt x="56610" y="44047"/>
                    </a:cubicBezTo>
                    <a:lnTo>
                      <a:pt x="12128" y="32162"/>
                    </a:lnTo>
                    <a:cubicBezTo>
                      <a:pt x="3300" y="29785"/>
                      <a:pt x="-1794" y="20957"/>
                      <a:pt x="583" y="12128"/>
                    </a:cubicBezTo>
                    <a:cubicBezTo>
                      <a:pt x="2960" y="3300"/>
                      <a:pt x="11789" y="-1794"/>
                      <a:pt x="20617" y="583"/>
                    </a:cubicBezTo>
                    <a:lnTo>
                      <a:pt x="65099" y="12468"/>
                    </a:lnTo>
                    <a:cubicBezTo>
                      <a:pt x="73927" y="14845"/>
                      <a:pt x="79021" y="23673"/>
                      <a:pt x="76644" y="32501"/>
                    </a:cubicBezTo>
                    <a:cubicBezTo>
                      <a:pt x="74607" y="39972"/>
                      <a:pt x="68155" y="44726"/>
                      <a:pt x="61025" y="44726"/>
                    </a:cubicBezTo>
                    <a:close/>
                  </a:path>
                </a:pathLst>
              </a:custGeom>
              <a:grpFill/>
              <a:ln w="3393" cap="flat">
                <a:noFill/>
                <a:prstDash val="solid"/>
                <a:miter/>
              </a:ln>
            </p:spPr>
            <p:txBody>
              <a:bodyPr rtlCol="0" anchor="ctr"/>
              <a:lstStyle/>
              <a:p>
                <a:endParaRPr lang="de-DE" dirty="0">
                  <a:solidFill>
                    <a:schemeClr val="bg1"/>
                  </a:solidFill>
                </a:endParaRPr>
              </a:p>
            </p:txBody>
          </p:sp>
          <p:sp>
            <p:nvSpPr>
              <p:cNvPr id="35" name="Freeform 34">
                <a:extLst>
                  <a:ext uri="{FF2B5EF4-FFF2-40B4-BE49-F238E27FC236}">
                    <a16:creationId xmlns:a16="http://schemas.microsoft.com/office/drawing/2014/main" id="{7FB5FD35-4DF1-E976-E3FD-25B59FF90BE7}"/>
                  </a:ext>
                </a:extLst>
              </p:cNvPr>
              <p:cNvSpPr/>
              <p:nvPr/>
            </p:nvSpPr>
            <p:spPr>
              <a:xfrm>
                <a:off x="7419915" y="2998266"/>
                <a:ext cx="277249" cy="277164"/>
              </a:xfrm>
              <a:custGeom>
                <a:avLst/>
                <a:gdLst>
                  <a:gd name="connsiteX0" fmla="*/ 199745 w 277249"/>
                  <a:gd name="connsiteY0" fmla="*/ 277164 h 277164"/>
                  <a:gd name="connsiteX1" fmla="*/ 188200 w 277249"/>
                  <a:gd name="connsiteY1" fmla="*/ 272410 h 277164"/>
                  <a:gd name="connsiteX2" fmla="*/ 4839 w 277249"/>
                  <a:gd name="connsiteY2" fmla="*/ 89049 h 277164"/>
                  <a:gd name="connsiteX3" fmla="*/ 4839 w 277249"/>
                  <a:gd name="connsiteY3" fmla="*/ 65959 h 277164"/>
                  <a:gd name="connsiteX4" fmla="*/ 65960 w 277249"/>
                  <a:gd name="connsiteY4" fmla="*/ 4839 h 277164"/>
                  <a:gd name="connsiteX5" fmla="*/ 89049 w 277249"/>
                  <a:gd name="connsiteY5" fmla="*/ 4839 h 277164"/>
                  <a:gd name="connsiteX6" fmla="*/ 272410 w 277249"/>
                  <a:gd name="connsiteY6" fmla="*/ 188200 h 277164"/>
                  <a:gd name="connsiteX7" fmla="*/ 272410 w 277249"/>
                  <a:gd name="connsiteY7" fmla="*/ 211290 h 277164"/>
                  <a:gd name="connsiteX8" fmla="*/ 211290 w 277249"/>
                  <a:gd name="connsiteY8" fmla="*/ 272410 h 277164"/>
                  <a:gd name="connsiteX9" fmla="*/ 199745 w 277249"/>
                  <a:gd name="connsiteY9" fmla="*/ 277164 h 277164"/>
                  <a:gd name="connsiteX10" fmla="*/ 39474 w 277249"/>
                  <a:gd name="connsiteY10" fmla="*/ 77504 h 277164"/>
                  <a:gd name="connsiteX11" fmla="*/ 199745 w 277249"/>
                  <a:gd name="connsiteY11" fmla="*/ 237775 h 277164"/>
                  <a:gd name="connsiteX12" fmla="*/ 237775 w 277249"/>
                  <a:gd name="connsiteY12" fmla="*/ 199745 h 277164"/>
                  <a:gd name="connsiteX13" fmla="*/ 77504 w 277249"/>
                  <a:gd name="connsiteY13" fmla="*/ 39474 h 277164"/>
                  <a:gd name="connsiteX14" fmla="*/ 39474 w 277249"/>
                  <a:gd name="connsiteY14" fmla="*/ 77504 h 277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7249" h="277164">
                    <a:moveTo>
                      <a:pt x="199745" y="277164"/>
                    </a:moveTo>
                    <a:cubicBezTo>
                      <a:pt x="195670" y="277164"/>
                      <a:pt x="191256" y="275466"/>
                      <a:pt x="188200" y="272410"/>
                    </a:cubicBezTo>
                    <a:lnTo>
                      <a:pt x="4839" y="89049"/>
                    </a:lnTo>
                    <a:cubicBezTo>
                      <a:pt x="-1613" y="82597"/>
                      <a:pt x="-1613" y="72411"/>
                      <a:pt x="4839" y="65959"/>
                    </a:cubicBezTo>
                    <a:lnTo>
                      <a:pt x="65960" y="4839"/>
                    </a:lnTo>
                    <a:cubicBezTo>
                      <a:pt x="72411" y="-1613"/>
                      <a:pt x="82598" y="-1613"/>
                      <a:pt x="89049" y="4839"/>
                    </a:cubicBezTo>
                    <a:lnTo>
                      <a:pt x="272410" y="188200"/>
                    </a:lnTo>
                    <a:cubicBezTo>
                      <a:pt x="278862" y="194652"/>
                      <a:pt x="278862" y="204838"/>
                      <a:pt x="272410" y="211290"/>
                    </a:cubicBezTo>
                    <a:lnTo>
                      <a:pt x="211290" y="272410"/>
                    </a:lnTo>
                    <a:cubicBezTo>
                      <a:pt x="208234" y="275466"/>
                      <a:pt x="203820" y="277164"/>
                      <a:pt x="199745" y="277164"/>
                    </a:cubicBezTo>
                    <a:close/>
                    <a:moveTo>
                      <a:pt x="39474" y="77504"/>
                    </a:moveTo>
                    <a:lnTo>
                      <a:pt x="199745" y="237775"/>
                    </a:lnTo>
                    <a:lnTo>
                      <a:pt x="237775" y="199745"/>
                    </a:lnTo>
                    <a:lnTo>
                      <a:pt x="77504" y="39474"/>
                    </a:lnTo>
                    <a:lnTo>
                      <a:pt x="39474" y="77504"/>
                    </a:lnTo>
                    <a:close/>
                  </a:path>
                </a:pathLst>
              </a:custGeom>
              <a:grpFill/>
              <a:ln w="3393" cap="flat">
                <a:noFill/>
                <a:prstDash val="solid"/>
                <a:miter/>
              </a:ln>
            </p:spPr>
            <p:txBody>
              <a:bodyPr rtlCol="0" anchor="ctr"/>
              <a:lstStyle/>
              <a:p>
                <a:endParaRPr lang="de-DE" dirty="0">
                  <a:solidFill>
                    <a:schemeClr val="bg1"/>
                  </a:solidFill>
                </a:endParaRPr>
              </a:p>
            </p:txBody>
          </p:sp>
          <p:sp>
            <p:nvSpPr>
              <p:cNvPr id="36" name="Freeform 35">
                <a:extLst>
                  <a:ext uri="{FF2B5EF4-FFF2-40B4-BE49-F238E27FC236}">
                    <a16:creationId xmlns:a16="http://schemas.microsoft.com/office/drawing/2014/main" id="{DDEB41B3-CE18-A3D0-4853-90058F456384}"/>
                  </a:ext>
                </a:extLst>
              </p:cNvPr>
              <p:cNvSpPr/>
              <p:nvPr/>
            </p:nvSpPr>
            <p:spPr>
              <a:xfrm>
                <a:off x="7216180" y="3202001"/>
                <a:ext cx="277249" cy="277164"/>
              </a:xfrm>
              <a:custGeom>
                <a:avLst/>
                <a:gdLst>
                  <a:gd name="connsiteX0" fmla="*/ 199745 w 277249"/>
                  <a:gd name="connsiteY0" fmla="*/ 277164 h 277164"/>
                  <a:gd name="connsiteX1" fmla="*/ 188200 w 277249"/>
                  <a:gd name="connsiteY1" fmla="*/ 272410 h 277164"/>
                  <a:gd name="connsiteX2" fmla="*/ 4839 w 277249"/>
                  <a:gd name="connsiteY2" fmla="*/ 89049 h 277164"/>
                  <a:gd name="connsiteX3" fmla="*/ 4839 w 277249"/>
                  <a:gd name="connsiteY3" fmla="*/ 65959 h 277164"/>
                  <a:gd name="connsiteX4" fmla="*/ 65959 w 277249"/>
                  <a:gd name="connsiteY4" fmla="*/ 4839 h 277164"/>
                  <a:gd name="connsiteX5" fmla="*/ 89049 w 277249"/>
                  <a:gd name="connsiteY5" fmla="*/ 4839 h 277164"/>
                  <a:gd name="connsiteX6" fmla="*/ 272410 w 277249"/>
                  <a:gd name="connsiteY6" fmla="*/ 188200 h 277164"/>
                  <a:gd name="connsiteX7" fmla="*/ 272410 w 277249"/>
                  <a:gd name="connsiteY7" fmla="*/ 211290 h 277164"/>
                  <a:gd name="connsiteX8" fmla="*/ 211290 w 277249"/>
                  <a:gd name="connsiteY8" fmla="*/ 272410 h 277164"/>
                  <a:gd name="connsiteX9" fmla="*/ 199745 w 277249"/>
                  <a:gd name="connsiteY9" fmla="*/ 277164 h 277164"/>
                  <a:gd name="connsiteX10" fmla="*/ 39474 w 277249"/>
                  <a:gd name="connsiteY10" fmla="*/ 77504 h 277164"/>
                  <a:gd name="connsiteX11" fmla="*/ 199745 w 277249"/>
                  <a:gd name="connsiteY11" fmla="*/ 237775 h 277164"/>
                  <a:gd name="connsiteX12" fmla="*/ 237775 w 277249"/>
                  <a:gd name="connsiteY12" fmla="*/ 199745 h 277164"/>
                  <a:gd name="connsiteX13" fmla="*/ 77504 w 277249"/>
                  <a:gd name="connsiteY13" fmla="*/ 39474 h 277164"/>
                  <a:gd name="connsiteX14" fmla="*/ 39474 w 277249"/>
                  <a:gd name="connsiteY14" fmla="*/ 77504 h 277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7249" h="277164">
                    <a:moveTo>
                      <a:pt x="199745" y="277164"/>
                    </a:moveTo>
                    <a:cubicBezTo>
                      <a:pt x="195671" y="277164"/>
                      <a:pt x="191256" y="275466"/>
                      <a:pt x="188200" y="272410"/>
                    </a:cubicBezTo>
                    <a:lnTo>
                      <a:pt x="4839" y="89049"/>
                    </a:lnTo>
                    <a:cubicBezTo>
                      <a:pt x="-1613" y="82597"/>
                      <a:pt x="-1613" y="72411"/>
                      <a:pt x="4839" y="65959"/>
                    </a:cubicBezTo>
                    <a:lnTo>
                      <a:pt x="65959" y="4839"/>
                    </a:lnTo>
                    <a:cubicBezTo>
                      <a:pt x="72411" y="-1613"/>
                      <a:pt x="82598" y="-1613"/>
                      <a:pt x="89049" y="4839"/>
                    </a:cubicBezTo>
                    <a:lnTo>
                      <a:pt x="272410" y="188200"/>
                    </a:lnTo>
                    <a:cubicBezTo>
                      <a:pt x="278862" y="194652"/>
                      <a:pt x="278862" y="204838"/>
                      <a:pt x="272410" y="211290"/>
                    </a:cubicBezTo>
                    <a:lnTo>
                      <a:pt x="211290" y="272410"/>
                    </a:lnTo>
                    <a:cubicBezTo>
                      <a:pt x="208234" y="275466"/>
                      <a:pt x="203820" y="277164"/>
                      <a:pt x="199745" y="277164"/>
                    </a:cubicBezTo>
                    <a:close/>
                    <a:moveTo>
                      <a:pt x="39474" y="77504"/>
                    </a:moveTo>
                    <a:lnTo>
                      <a:pt x="199745" y="237775"/>
                    </a:lnTo>
                    <a:lnTo>
                      <a:pt x="237775" y="199745"/>
                    </a:lnTo>
                    <a:lnTo>
                      <a:pt x="77504" y="39474"/>
                    </a:lnTo>
                    <a:lnTo>
                      <a:pt x="39474" y="77504"/>
                    </a:lnTo>
                    <a:close/>
                  </a:path>
                </a:pathLst>
              </a:custGeom>
              <a:grpFill/>
              <a:ln w="3393" cap="flat">
                <a:noFill/>
                <a:prstDash val="solid"/>
                <a:miter/>
              </a:ln>
            </p:spPr>
            <p:txBody>
              <a:bodyPr rtlCol="0" anchor="ctr"/>
              <a:lstStyle/>
              <a:p>
                <a:endParaRPr lang="de-DE" dirty="0">
                  <a:solidFill>
                    <a:schemeClr val="bg1"/>
                  </a:solidFill>
                </a:endParaRPr>
              </a:p>
            </p:txBody>
          </p:sp>
          <p:sp>
            <p:nvSpPr>
              <p:cNvPr id="37" name="Freeform 36">
                <a:extLst>
                  <a:ext uri="{FF2B5EF4-FFF2-40B4-BE49-F238E27FC236}">
                    <a16:creationId xmlns:a16="http://schemas.microsoft.com/office/drawing/2014/main" id="{AB4DE91E-E6B3-6A88-C67C-A20C82B4E23C}"/>
                  </a:ext>
                </a:extLst>
              </p:cNvPr>
              <p:cNvSpPr/>
              <p:nvPr/>
            </p:nvSpPr>
            <p:spPr>
              <a:xfrm>
                <a:off x="7460662" y="3303869"/>
                <a:ext cx="114261" cy="114176"/>
              </a:xfrm>
              <a:custGeom>
                <a:avLst/>
                <a:gdLst>
                  <a:gd name="connsiteX0" fmla="*/ 16384 w 114261"/>
                  <a:gd name="connsiteY0" fmla="*/ 114176 h 114176"/>
                  <a:gd name="connsiteX1" fmla="*/ 4839 w 114261"/>
                  <a:gd name="connsiteY1" fmla="*/ 109423 h 114176"/>
                  <a:gd name="connsiteX2" fmla="*/ 4839 w 114261"/>
                  <a:gd name="connsiteY2" fmla="*/ 86333 h 114176"/>
                  <a:gd name="connsiteX3" fmla="*/ 86333 w 114261"/>
                  <a:gd name="connsiteY3" fmla="*/ 4839 h 114176"/>
                  <a:gd name="connsiteX4" fmla="*/ 109422 w 114261"/>
                  <a:gd name="connsiteY4" fmla="*/ 4839 h 114176"/>
                  <a:gd name="connsiteX5" fmla="*/ 109422 w 114261"/>
                  <a:gd name="connsiteY5" fmla="*/ 27929 h 114176"/>
                  <a:gd name="connsiteX6" fmla="*/ 27928 w 114261"/>
                  <a:gd name="connsiteY6" fmla="*/ 109423 h 114176"/>
                  <a:gd name="connsiteX7" fmla="*/ 16384 w 114261"/>
                  <a:gd name="connsiteY7" fmla="*/ 114176 h 114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4261" h="114176">
                    <a:moveTo>
                      <a:pt x="16384" y="114176"/>
                    </a:moveTo>
                    <a:cubicBezTo>
                      <a:pt x="12309" y="114176"/>
                      <a:pt x="7895" y="112479"/>
                      <a:pt x="4839" y="109423"/>
                    </a:cubicBezTo>
                    <a:cubicBezTo>
                      <a:pt x="-1613" y="102971"/>
                      <a:pt x="-1613" y="92784"/>
                      <a:pt x="4839" y="86333"/>
                    </a:cubicBezTo>
                    <a:lnTo>
                      <a:pt x="86333" y="4839"/>
                    </a:lnTo>
                    <a:cubicBezTo>
                      <a:pt x="92784" y="-1613"/>
                      <a:pt x="102971" y="-1613"/>
                      <a:pt x="109422" y="4839"/>
                    </a:cubicBezTo>
                    <a:cubicBezTo>
                      <a:pt x="115874" y="11290"/>
                      <a:pt x="115874" y="21477"/>
                      <a:pt x="109422" y="27929"/>
                    </a:cubicBezTo>
                    <a:lnTo>
                      <a:pt x="27928" y="109423"/>
                    </a:lnTo>
                    <a:cubicBezTo>
                      <a:pt x="24873" y="112479"/>
                      <a:pt x="20458" y="114176"/>
                      <a:pt x="16384" y="114176"/>
                    </a:cubicBezTo>
                    <a:close/>
                  </a:path>
                </a:pathLst>
              </a:custGeom>
              <a:grpFill/>
              <a:ln w="3393" cap="flat">
                <a:noFill/>
                <a:prstDash val="solid"/>
                <a:miter/>
              </a:ln>
            </p:spPr>
            <p:txBody>
              <a:bodyPr rtlCol="0" anchor="ctr"/>
              <a:lstStyle/>
              <a:p>
                <a:endParaRPr lang="de-DE" dirty="0">
                  <a:solidFill>
                    <a:schemeClr val="bg1"/>
                  </a:solidFill>
                </a:endParaRPr>
              </a:p>
            </p:txBody>
          </p:sp>
          <p:sp>
            <p:nvSpPr>
              <p:cNvPr id="38" name="Freeform 37">
                <a:extLst>
                  <a:ext uri="{FF2B5EF4-FFF2-40B4-BE49-F238E27FC236}">
                    <a16:creationId xmlns:a16="http://schemas.microsoft.com/office/drawing/2014/main" id="{FD3B1F75-7A6A-C543-688C-EBFF4F9704C5}"/>
                  </a:ext>
                </a:extLst>
              </p:cNvPr>
              <p:cNvSpPr/>
              <p:nvPr/>
            </p:nvSpPr>
            <p:spPr>
              <a:xfrm>
                <a:off x="7287488" y="3069574"/>
                <a:ext cx="175381" cy="175296"/>
              </a:xfrm>
              <a:custGeom>
                <a:avLst/>
                <a:gdLst>
                  <a:gd name="connsiteX0" fmla="*/ 16384 w 175381"/>
                  <a:gd name="connsiteY0" fmla="*/ 175297 h 175296"/>
                  <a:gd name="connsiteX1" fmla="*/ 4839 w 175381"/>
                  <a:gd name="connsiteY1" fmla="*/ 170543 h 175296"/>
                  <a:gd name="connsiteX2" fmla="*/ 4839 w 175381"/>
                  <a:gd name="connsiteY2" fmla="*/ 147453 h 175296"/>
                  <a:gd name="connsiteX3" fmla="*/ 147454 w 175381"/>
                  <a:gd name="connsiteY3" fmla="*/ 4839 h 175296"/>
                  <a:gd name="connsiteX4" fmla="*/ 170543 w 175381"/>
                  <a:gd name="connsiteY4" fmla="*/ 4839 h 175296"/>
                  <a:gd name="connsiteX5" fmla="*/ 170543 w 175381"/>
                  <a:gd name="connsiteY5" fmla="*/ 27929 h 175296"/>
                  <a:gd name="connsiteX6" fmla="*/ 27928 w 175381"/>
                  <a:gd name="connsiteY6" fmla="*/ 170543 h 175296"/>
                  <a:gd name="connsiteX7" fmla="*/ 16384 w 175381"/>
                  <a:gd name="connsiteY7" fmla="*/ 175297 h 175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5381" h="175296">
                    <a:moveTo>
                      <a:pt x="16384" y="175297"/>
                    </a:moveTo>
                    <a:cubicBezTo>
                      <a:pt x="12309" y="175297"/>
                      <a:pt x="7895" y="173599"/>
                      <a:pt x="4839" y="170543"/>
                    </a:cubicBezTo>
                    <a:cubicBezTo>
                      <a:pt x="-1613" y="164091"/>
                      <a:pt x="-1613" y="153905"/>
                      <a:pt x="4839" y="147453"/>
                    </a:cubicBezTo>
                    <a:lnTo>
                      <a:pt x="147454" y="4839"/>
                    </a:lnTo>
                    <a:cubicBezTo>
                      <a:pt x="153905" y="-1613"/>
                      <a:pt x="164092" y="-1613"/>
                      <a:pt x="170543" y="4839"/>
                    </a:cubicBezTo>
                    <a:cubicBezTo>
                      <a:pt x="176995" y="11290"/>
                      <a:pt x="176995" y="21477"/>
                      <a:pt x="170543" y="27929"/>
                    </a:cubicBezTo>
                    <a:lnTo>
                      <a:pt x="27928" y="170543"/>
                    </a:lnTo>
                    <a:cubicBezTo>
                      <a:pt x="24873" y="173599"/>
                      <a:pt x="20458" y="175297"/>
                      <a:pt x="16384" y="175297"/>
                    </a:cubicBezTo>
                    <a:close/>
                  </a:path>
                </a:pathLst>
              </a:custGeom>
              <a:grpFill/>
              <a:ln w="3393" cap="flat">
                <a:noFill/>
                <a:prstDash val="solid"/>
                <a:miter/>
              </a:ln>
            </p:spPr>
            <p:txBody>
              <a:bodyPr rtlCol="0" anchor="ctr"/>
              <a:lstStyle/>
              <a:p>
                <a:endParaRPr lang="de-DE" dirty="0">
                  <a:solidFill>
                    <a:schemeClr val="bg1"/>
                  </a:solidFill>
                </a:endParaRPr>
              </a:p>
            </p:txBody>
          </p:sp>
          <p:sp>
            <p:nvSpPr>
              <p:cNvPr id="39" name="Freeform 38">
                <a:extLst>
                  <a:ext uri="{FF2B5EF4-FFF2-40B4-BE49-F238E27FC236}">
                    <a16:creationId xmlns:a16="http://schemas.microsoft.com/office/drawing/2014/main" id="{85409E07-B630-56C8-75D9-309F3ACDBA85}"/>
                  </a:ext>
                </a:extLst>
              </p:cNvPr>
              <p:cNvSpPr/>
              <p:nvPr/>
            </p:nvSpPr>
            <p:spPr>
              <a:xfrm>
                <a:off x="7277386" y="2896437"/>
                <a:ext cx="419693" cy="338585"/>
              </a:xfrm>
              <a:custGeom>
                <a:avLst/>
                <a:gdLst>
                  <a:gd name="connsiteX0" fmla="*/ 16299 w 419693"/>
                  <a:gd name="connsiteY0" fmla="*/ 338246 h 338585"/>
                  <a:gd name="connsiteX1" fmla="*/ 0 w 419693"/>
                  <a:gd name="connsiteY1" fmla="*/ 321947 h 338585"/>
                  <a:gd name="connsiteX2" fmla="*/ 0 w 419693"/>
                  <a:gd name="connsiteY2" fmla="*/ 201744 h 338585"/>
                  <a:gd name="connsiteX3" fmla="*/ 20713 w 419693"/>
                  <a:gd name="connsiteY3" fmla="*/ 151829 h 338585"/>
                  <a:gd name="connsiteX4" fmla="*/ 151782 w 419693"/>
                  <a:gd name="connsiteY4" fmla="*/ 20759 h 338585"/>
                  <a:gd name="connsiteX5" fmla="*/ 198981 w 419693"/>
                  <a:gd name="connsiteY5" fmla="*/ 47 h 338585"/>
                  <a:gd name="connsiteX6" fmla="*/ 248556 w 419693"/>
                  <a:gd name="connsiteY6" fmla="*/ 18043 h 338585"/>
                  <a:gd name="connsiteX7" fmla="*/ 396264 w 419693"/>
                  <a:gd name="connsiteY7" fmla="*/ 151150 h 338585"/>
                  <a:gd name="connsiteX8" fmla="*/ 419694 w 419693"/>
                  <a:gd name="connsiteY8" fmla="*/ 203442 h 338585"/>
                  <a:gd name="connsiteX9" fmla="*/ 419694 w 419693"/>
                  <a:gd name="connsiteY9" fmla="*/ 301574 h 338585"/>
                  <a:gd name="connsiteX10" fmla="*/ 403395 w 419693"/>
                  <a:gd name="connsiteY10" fmla="*/ 317873 h 338585"/>
                  <a:gd name="connsiteX11" fmla="*/ 387096 w 419693"/>
                  <a:gd name="connsiteY11" fmla="*/ 301574 h 338585"/>
                  <a:gd name="connsiteX12" fmla="*/ 387096 w 419693"/>
                  <a:gd name="connsiteY12" fmla="*/ 203442 h 338585"/>
                  <a:gd name="connsiteX13" fmla="*/ 374533 w 419693"/>
                  <a:gd name="connsiteY13" fmla="*/ 175598 h 338585"/>
                  <a:gd name="connsiteX14" fmla="*/ 226825 w 419693"/>
                  <a:gd name="connsiteY14" fmla="*/ 42491 h 338585"/>
                  <a:gd name="connsiteX15" fmla="*/ 200000 w 419693"/>
                  <a:gd name="connsiteY15" fmla="*/ 32984 h 338585"/>
                  <a:gd name="connsiteX16" fmla="*/ 174872 w 419693"/>
                  <a:gd name="connsiteY16" fmla="*/ 44189 h 338585"/>
                  <a:gd name="connsiteX17" fmla="*/ 43803 w 419693"/>
                  <a:gd name="connsiteY17" fmla="*/ 175258 h 338585"/>
                  <a:gd name="connsiteX18" fmla="*/ 32598 w 419693"/>
                  <a:gd name="connsiteY18" fmla="*/ 202083 h 338585"/>
                  <a:gd name="connsiteX19" fmla="*/ 32598 w 419693"/>
                  <a:gd name="connsiteY19" fmla="*/ 322287 h 338585"/>
                  <a:gd name="connsiteX20" fmla="*/ 16299 w 419693"/>
                  <a:gd name="connsiteY20" fmla="*/ 338586 h 338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19693" h="338585">
                    <a:moveTo>
                      <a:pt x="16299" y="338246"/>
                    </a:moveTo>
                    <a:cubicBezTo>
                      <a:pt x="7131" y="338246"/>
                      <a:pt x="0" y="331115"/>
                      <a:pt x="0" y="321947"/>
                    </a:cubicBezTo>
                    <a:lnTo>
                      <a:pt x="0" y="201744"/>
                    </a:lnTo>
                    <a:cubicBezTo>
                      <a:pt x="0" y="183068"/>
                      <a:pt x="7471" y="165072"/>
                      <a:pt x="20713" y="151829"/>
                    </a:cubicBezTo>
                    <a:lnTo>
                      <a:pt x="151782" y="20759"/>
                    </a:lnTo>
                    <a:cubicBezTo>
                      <a:pt x="164686" y="7856"/>
                      <a:pt x="180985" y="726"/>
                      <a:pt x="198981" y="47"/>
                    </a:cubicBezTo>
                    <a:cubicBezTo>
                      <a:pt x="216978" y="-633"/>
                      <a:pt x="234974" y="6159"/>
                      <a:pt x="248556" y="18043"/>
                    </a:cubicBezTo>
                    <a:lnTo>
                      <a:pt x="396264" y="151150"/>
                    </a:lnTo>
                    <a:cubicBezTo>
                      <a:pt x="411205" y="164392"/>
                      <a:pt x="419694" y="183408"/>
                      <a:pt x="419694" y="203442"/>
                    </a:cubicBezTo>
                    <a:lnTo>
                      <a:pt x="419694" y="301574"/>
                    </a:lnTo>
                    <a:cubicBezTo>
                      <a:pt x="419694" y="310742"/>
                      <a:pt x="412563" y="317873"/>
                      <a:pt x="403395" y="317873"/>
                    </a:cubicBezTo>
                    <a:cubicBezTo>
                      <a:pt x="394227" y="317873"/>
                      <a:pt x="387096" y="310742"/>
                      <a:pt x="387096" y="301574"/>
                    </a:cubicBezTo>
                    <a:lnTo>
                      <a:pt x="387096" y="203442"/>
                    </a:lnTo>
                    <a:cubicBezTo>
                      <a:pt x="387096" y="192915"/>
                      <a:pt x="382682" y="182389"/>
                      <a:pt x="374533" y="175598"/>
                    </a:cubicBezTo>
                    <a:lnTo>
                      <a:pt x="226825" y="42491"/>
                    </a:lnTo>
                    <a:cubicBezTo>
                      <a:pt x="219694" y="36040"/>
                      <a:pt x="209847" y="32644"/>
                      <a:pt x="200000" y="32984"/>
                    </a:cubicBezTo>
                    <a:cubicBezTo>
                      <a:pt x="190492" y="32984"/>
                      <a:pt x="182003" y="37058"/>
                      <a:pt x="174872" y="44189"/>
                    </a:cubicBezTo>
                    <a:lnTo>
                      <a:pt x="43803" y="175258"/>
                    </a:lnTo>
                    <a:cubicBezTo>
                      <a:pt x="36672" y="182389"/>
                      <a:pt x="32598" y="191897"/>
                      <a:pt x="32598" y="202083"/>
                    </a:cubicBezTo>
                    <a:lnTo>
                      <a:pt x="32598" y="322287"/>
                    </a:lnTo>
                    <a:cubicBezTo>
                      <a:pt x="32598" y="331455"/>
                      <a:pt x="25467" y="338586"/>
                      <a:pt x="16299" y="338586"/>
                    </a:cubicBezTo>
                    <a:close/>
                  </a:path>
                </a:pathLst>
              </a:custGeom>
              <a:grpFill/>
              <a:ln w="3393" cap="flat">
                <a:noFill/>
                <a:prstDash val="solid"/>
                <a:miter/>
              </a:ln>
            </p:spPr>
            <p:txBody>
              <a:bodyPr rtlCol="0" anchor="ctr"/>
              <a:lstStyle/>
              <a:p>
                <a:endParaRPr lang="de-DE" dirty="0">
                  <a:solidFill>
                    <a:schemeClr val="bg1"/>
                  </a:solidFill>
                </a:endParaRPr>
              </a:p>
            </p:txBody>
          </p:sp>
          <p:sp>
            <p:nvSpPr>
              <p:cNvPr id="40" name="Freeform 39">
                <a:extLst>
                  <a:ext uri="{FF2B5EF4-FFF2-40B4-BE49-F238E27FC236}">
                    <a16:creationId xmlns:a16="http://schemas.microsoft.com/office/drawing/2014/main" id="{31647F8B-5C07-BEC6-04C4-048D96C7C2E5}"/>
                  </a:ext>
                </a:extLst>
              </p:cNvPr>
              <p:cNvSpPr/>
              <p:nvPr/>
            </p:nvSpPr>
            <p:spPr>
              <a:xfrm>
                <a:off x="7460747" y="3242408"/>
                <a:ext cx="399320" cy="216383"/>
              </a:xfrm>
              <a:custGeom>
                <a:avLst/>
                <a:gdLst>
                  <a:gd name="connsiteX0" fmla="*/ 383022 w 399320"/>
                  <a:gd name="connsiteY0" fmla="*/ 216383 h 216383"/>
                  <a:gd name="connsiteX1" fmla="*/ 375890 w 399320"/>
                  <a:gd name="connsiteY1" fmla="*/ 214686 h 216383"/>
                  <a:gd name="connsiteX2" fmla="*/ 297792 w 399320"/>
                  <a:gd name="connsiteY2" fmla="*/ 175636 h 216383"/>
                  <a:gd name="connsiteX3" fmla="*/ 16299 w 399320"/>
                  <a:gd name="connsiteY3" fmla="*/ 175636 h 216383"/>
                  <a:gd name="connsiteX4" fmla="*/ 0 w 399320"/>
                  <a:gd name="connsiteY4" fmla="*/ 159338 h 216383"/>
                  <a:gd name="connsiteX5" fmla="*/ 16299 w 399320"/>
                  <a:gd name="connsiteY5" fmla="*/ 143039 h 216383"/>
                  <a:gd name="connsiteX6" fmla="*/ 301528 w 399320"/>
                  <a:gd name="connsiteY6" fmla="*/ 143039 h 216383"/>
                  <a:gd name="connsiteX7" fmla="*/ 308659 w 399320"/>
                  <a:gd name="connsiteY7" fmla="*/ 144737 h 216383"/>
                  <a:gd name="connsiteX8" fmla="*/ 366723 w 399320"/>
                  <a:gd name="connsiteY8" fmla="*/ 173599 h 216383"/>
                  <a:gd name="connsiteX9" fmla="*/ 366723 w 399320"/>
                  <a:gd name="connsiteY9" fmla="*/ 63243 h 216383"/>
                  <a:gd name="connsiteX10" fmla="*/ 308659 w 399320"/>
                  <a:gd name="connsiteY10" fmla="*/ 92105 h 216383"/>
                  <a:gd name="connsiteX11" fmla="*/ 301528 w 399320"/>
                  <a:gd name="connsiteY11" fmla="*/ 93803 h 216383"/>
                  <a:gd name="connsiteX12" fmla="*/ 184040 w 399320"/>
                  <a:gd name="connsiteY12" fmla="*/ 93803 h 216383"/>
                  <a:gd name="connsiteX13" fmla="*/ 135823 w 399320"/>
                  <a:gd name="connsiteY13" fmla="*/ 61884 h 216383"/>
                  <a:gd name="connsiteX14" fmla="*/ 147029 w 399320"/>
                  <a:gd name="connsiteY14" fmla="*/ 4839 h 216383"/>
                  <a:gd name="connsiteX15" fmla="*/ 170119 w 399320"/>
                  <a:gd name="connsiteY15" fmla="*/ 4839 h 216383"/>
                  <a:gd name="connsiteX16" fmla="*/ 170119 w 399320"/>
                  <a:gd name="connsiteY16" fmla="*/ 27929 h 216383"/>
                  <a:gd name="connsiteX17" fmla="*/ 166044 w 399320"/>
                  <a:gd name="connsiteY17" fmla="*/ 49321 h 216383"/>
                  <a:gd name="connsiteX18" fmla="*/ 184040 w 399320"/>
                  <a:gd name="connsiteY18" fmla="*/ 61205 h 216383"/>
                  <a:gd name="connsiteX19" fmla="*/ 297453 w 399320"/>
                  <a:gd name="connsiteY19" fmla="*/ 61205 h 216383"/>
                  <a:gd name="connsiteX20" fmla="*/ 375551 w 399320"/>
                  <a:gd name="connsiteY20" fmla="*/ 22156 h 216383"/>
                  <a:gd name="connsiteX21" fmla="*/ 391510 w 399320"/>
                  <a:gd name="connsiteY21" fmla="*/ 22835 h 216383"/>
                  <a:gd name="connsiteX22" fmla="*/ 399320 w 399320"/>
                  <a:gd name="connsiteY22" fmla="*/ 36757 h 216383"/>
                  <a:gd name="connsiteX23" fmla="*/ 399320 w 399320"/>
                  <a:gd name="connsiteY23" fmla="*/ 199745 h 216383"/>
                  <a:gd name="connsiteX24" fmla="*/ 391510 w 399320"/>
                  <a:gd name="connsiteY24" fmla="*/ 213667 h 216383"/>
                  <a:gd name="connsiteX25" fmla="*/ 383022 w 399320"/>
                  <a:gd name="connsiteY25" fmla="*/ 216044 h 2163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399320" h="216383">
                    <a:moveTo>
                      <a:pt x="383022" y="216383"/>
                    </a:moveTo>
                    <a:cubicBezTo>
                      <a:pt x="380645" y="216383"/>
                      <a:pt x="377928" y="215704"/>
                      <a:pt x="375890" y="214686"/>
                    </a:cubicBezTo>
                    <a:lnTo>
                      <a:pt x="297792" y="175636"/>
                    </a:lnTo>
                    <a:lnTo>
                      <a:pt x="16299" y="175636"/>
                    </a:lnTo>
                    <a:cubicBezTo>
                      <a:pt x="7131" y="175636"/>
                      <a:pt x="0" y="168506"/>
                      <a:pt x="0" y="159338"/>
                    </a:cubicBezTo>
                    <a:cubicBezTo>
                      <a:pt x="0" y="150170"/>
                      <a:pt x="7131" y="143039"/>
                      <a:pt x="16299" y="143039"/>
                    </a:cubicBezTo>
                    <a:lnTo>
                      <a:pt x="301528" y="143039"/>
                    </a:lnTo>
                    <a:cubicBezTo>
                      <a:pt x="303904" y="143039"/>
                      <a:pt x="306621" y="143718"/>
                      <a:pt x="308659" y="144737"/>
                    </a:cubicBezTo>
                    <a:lnTo>
                      <a:pt x="366723" y="173599"/>
                    </a:lnTo>
                    <a:lnTo>
                      <a:pt x="366723" y="63243"/>
                    </a:lnTo>
                    <a:lnTo>
                      <a:pt x="308659" y="92105"/>
                    </a:lnTo>
                    <a:cubicBezTo>
                      <a:pt x="306281" y="93124"/>
                      <a:pt x="303904" y="93803"/>
                      <a:pt x="301528" y="93803"/>
                    </a:cubicBezTo>
                    <a:lnTo>
                      <a:pt x="184040" y="93803"/>
                    </a:lnTo>
                    <a:cubicBezTo>
                      <a:pt x="162988" y="93803"/>
                      <a:pt x="143973" y="81239"/>
                      <a:pt x="135823" y="61884"/>
                    </a:cubicBezTo>
                    <a:cubicBezTo>
                      <a:pt x="127674" y="42190"/>
                      <a:pt x="132089" y="19779"/>
                      <a:pt x="147029" y="4839"/>
                    </a:cubicBezTo>
                    <a:cubicBezTo>
                      <a:pt x="153480" y="-1613"/>
                      <a:pt x="163667" y="-1613"/>
                      <a:pt x="170119" y="4839"/>
                    </a:cubicBezTo>
                    <a:cubicBezTo>
                      <a:pt x="176570" y="11290"/>
                      <a:pt x="176570" y="21477"/>
                      <a:pt x="170119" y="27929"/>
                    </a:cubicBezTo>
                    <a:cubicBezTo>
                      <a:pt x="164686" y="33362"/>
                      <a:pt x="162988" y="41851"/>
                      <a:pt x="166044" y="49321"/>
                    </a:cubicBezTo>
                    <a:cubicBezTo>
                      <a:pt x="169100" y="56452"/>
                      <a:pt x="176231" y="61205"/>
                      <a:pt x="184040" y="61205"/>
                    </a:cubicBezTo>
                    <a:lnTo>
                      <a:pt x="297453" y="61205"/>
                    </a:lnTo>
                    <a:lnTo>
                      <a:pt x="375551" y="22156"/>
                    </a:lnTo>
                    <a:cubicBezTo>
                      <a:pt x="380645" y="19779"/>
                      <a:pt x="386757" y="19779"/>
                      <a:pt x="391510" y="22835"/>
                    </a:cubicBezTo>
                    <a:cubicBezTo>
                      <a:pt x="396264" y="25891"/>
                      <a:pt x="399320" y="30985"/>
                      <a:pt x="399320" y="36757"/>
                    </a:cubicBezTo>
                    <a:lnTo>
                      <a:pt x="399320" y="199745"/>
                    </a:lnTo>
                    <a:cubicBezTo>
                      <a:pt x="399320" y="205517"/>
                      <a:pt x="396264" y="210611"/>
                      <a:pt x="391510" y="213667"/>
                    </a:cubicBezTo>
                    <a:cubicBezTo>
                      <a:pt x="388794" y="215365"/>
                      <a:pt x="386077" y="216044"/>
                      <a:pt x="383022" y="216044"/>
                    </a:cubicBezTo>
                    <a:close/>
                  </a:path>
                </a:pathLst>
              </a:custGeom>
              <a:grpFill/>
              <a:ln w="3393" cap="flat">
                <a:noFill/>
                <a:prstDash val="solid"/>
                <a:miter/>
              </a:ln>
            </p:spPr>
            <p:txBody>
              <a:bodyPr rtlCol="0" anchor="ctr"/>
              <a:lstStyle/>
              <a:p>
                <a:endParaRPr lang="de-DE" dirty="0">
                  <a:solidFill>
                    <a:schemeClr val="bg1"/>
                  </a:solidFill>
                </a:endParaRPr>
              </a:p>
            </p:txBody>
          </p:sp>
        </p:grpSp>
      </p:grpSp>
      <p:sp>
        <p:nvSpPr>
          <p:cNvPr id="76" name="Rounded Rectangle 67">
            <a:extLst>
              <a:ext uri="{FF2B5EF4-FFF2-40B4-BE49-F238E27FC236}">
                <a16:creationId xmlns:a16="http://schemas.microsoft.com/office/drawing/2014/main" id="{36EB2DF3-E42E-D8D7-D244-43359F3415B4}"/>
              </a:ext>
            </a:extLst>
          </p:cNvPr>
          <p:cNvSpPr/>
          <p:nvPr/>
        </p:nvSpPr>
        <p:spPr>
          <a:xfrm>
            <a:off x="1704812" y="6376668"/>
            <a:ext cx="5343724" cy="683607"/>
          </a:xfrm>
          <a:prstGeom prst="roundRect">
            <a:avLst>
              <a:gd name="adj" fmla="val 4330"/>
            </a:avLst>
          </a:prstGeom>
          <a:solidFill>
            <a:srgbClr val="4763AE">
              <a:alpha val="8000"/>
            </a:srgbClr>
          </a:solidFill>
          <a:ln w="19050">
            <a:solidFill>
              <a:srgbClr val="4763AE"/>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grpSp>
        <p:nvGrpSpPr>
          <p:cNvPr id="77" name="Group 115">
            <a:extLst>
              <a:ext uri="{FF2B5EF4-FFF2-40B4-BE49-F238E27FC236}">
                <a16:creationId xmlns:a16="http://schemas.microsoft.com/office/drawing/2014/main" id="{7B05BD79-FFA0-4273-AB3C-AAF1DB8325D8}"/>
              </a:ext>
            </a:extLst>
          </p:cNvPr>
          <p:cNvGrpSpPr/>
          <p:nvPr/>
        </p:nvGrpSpPr>
        <p:grpSpPr>
          <a:xfrm>
            <a:off x="1803267" y="6156787"/>
            <a:ext cx="2613752" cy="406400"/>
            <a:chOff x="1997756" y="3611831"/>
            <a:chExt cx="2613752" cy="406400"/>
          </a:xfrm>
        </p:grpSpPr>
        <p:grpSp>
          <p:nvGrpSpPr>
            <p:cNvPr id="78" name="Group 116">
              <a:extLst>
                <a:ext uri="{FF2B5EF4-FFF2-40B4-BE49-F238E27FC236}">
                  <a16:creationId xmlns:a16="http://schemas.microsoft.com/office/drawing/2014/main" id="{F702FB8B-59E9-DDC3-EB98-A6B90E69E868}"/>
                </a:ext>
              </a:extLst>
            </p:cNvPr>
            <p:cNvGrpSpPr/>
            <p:nvPr/>
          </p:nvGrpSpPr>
          <p:grpSpPr>
            <a:xfrm>
              <a:off x="1997756" y="3611831"/>
              <a:ext cx="2613752" cy="406400"/>
              <a:chOff x="1590175" y="6032510"/>
              <a:chExt cx="2613752" cy="406400"/>
            </a:xfrm>
          </p:grpSpPr>
          <p:sp>
            <p:nvSpPr>
              <p:cNvPr id="86" name="Rectangle 124">
                <a:extLst>
                  <a:ext uri="{FF2B5EF4-FFF2-40B4-BE49-F238E27FC236}">
                    <a16:creationId xmlns:a16="http://schemas.microsoft.com/office/drawing/2014/main" id="{13859B67-D543-73D2-D7E4-979ACD932CE1}"/>
                  </a:ext>
                </a:extLst>
              </p:cNvPr>
              <p:cNvSpPr/>
              <p:nvPr/>
            </p:nvSpPr>
            <p:spPr>
              <a:xfrm>
                <a:off x="1941158" y="6087928"/>
                <a:ext cx="1585910" cy="28632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87" name="Rectangle 125">
                <a:extLst>
                  <a:ext uri="{FF2B5EF4-FFF2-40B4-BE49-F238E27FC236}">
                    <a16:creationId xmlns:a16="http://schemas.microsoft.com/office/drawing/2014/main" id="{991DEB56-248C-72CF-4B1D-A0EF8EC33E35}"/>
                  </a:ext>
                </a:extLst>
              </p:cNvPr>
              <p:cNvSpPr/>
              <p:nvPr/>
            </p:nvSpPr>
            <p:spPr>
              <a:xfrm>
                <a:off x="1941158" y="6101348"/>
                <a:ext cx="1585910" cy="286328"/>
              </a:xfrm>
              <a:prstGeom prst="rect">
                <a:avLst/>
              </a:prstGeom>
              <a:solidFill>
                <a:srgbClr val="4763AE">
                  <a:alpha val="8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88" name="Text Placeholder 122">
                <a:extLst>
                  <a:ext uri="{FF2B5EF4-FFF2-40B4-BE49-F238E27FC236}">
                    <a16:creationId xmlns:a16="http://schemas.microsoft.com/office/drawing/2014/main" id="{D17AB5D7-532F-4E80-4611-84E1C32C099A}"/>
                  </a:ext>
                </a:extLst>
              </p:cNvPr>
              <p:cNvSpPr txBox="1">
                <a:spLocks/>
              </p:cNvSpPr>
              <p:nvPr/>
            </p:nvSpPr>
            <p:spPr>
              <a:xfrm>
                <a:off x="1996113" y="6119253"/>
                <a:ext cx="2207814" cy="237626"/>
              </a:xfrm>
              <a:prstGeom prst="rect">
                <a:avLst/>
              </a:prstGeom>
            </p:spPr>
            <p:txBody>
              <a:bodyP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None/>
                </a:pPr>
                <a:r>
                  <a:rPr lang="de-DE" sz="1400" b="1" dirty="0">
                    <a:solidFill>
                      <a:schemeClr val="bg1"/>
                    </a:solidFill>
                  </a:rPr>
                  <a:t>Kernbotschaft</a:t>
                </a:r>
              </a:p>
            </p:txBody>
          </p:sp>
          <p:sp>
            <p:nvSpPr>
              <p:cNvPr id="89" name="Oval 127">
                <a:extLst>
                  <a:ext uri="{FF2B5EF4-FFF2-40B4-BE49-F238E27FC236}">
                    <a16:creationId xmlns:a16="http://schemas.microsoft.com/office/drawing/2014/main" id="{B7B61EE1-DF4B-D9F3-CC7E-6C7B75A752BF}"/>
                  </a:ext>
                </a:extLst>
              </p:cNvPr>
              <p:cNvSpPr/>
              <p:nvPr/>
            </p:nvSpPr>
            <p:spPr>
              <a:xfrm>
                <a:off x="1590175" y="6032510"/>
                <a:ext cx="406400" cy="406400"/>
              </a:xfrm>
              <a:prstGeom prst="ellipse">
                <a:avLst/>
              </a:prstGeom>
              <a:solidFill>
                <a:srgbClr val="4763AE"/>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90" name="Freeform 128">
                <a:extLst>
                  <a:ext uri="{FF2B5EF4-FFF2-40B4-BE49-F238E27FC236}">
                    <a16:creationId xmlns:a16="http://schemas.microsoft.com/office/drawing/2014/main" id="{BD27E892-F922-77C3-15DD-C9D5EBB18D26}"/>
                  </a:ext>
                </a:extLst>
              </p:cNvPr>
              <p:cNvSpPr/>
              <p:nvPr/>
            </p:nvSpPr>
            <p:spPr>
              <a:xfrm>
                <a:off x="1791425" y="6345201"/>
                <a:ext cx="10615" cy="9828"/>
              </a:xfrm>
              <a:custGeom>
                <a:avLst/>
                <a:gdLst>
                  <a:gd name="connsiteX0" fmla="*/ 32338 w 57855"/>
                  <a:gd name="connsiteY0" fmla="*/ 53568 h 53568"/>
                  <a:gd name="connsiteX1" fmla="*/ 19025 w 57855"/>
                  <a:gd name="connsiteY1" fmla="*/ 53568 h 53568"/>
                  <a:gd name="connsiteX2" fmla="*/ 37093 w 57855"/>
                  <a:gd name="connsiteY2" fmla="*/ 2217 h 53568"/>
                  <a:gd name="connsiteX3" fmla="*/ 33289 w 57855"/>
                  <a:gd name="connsiteY3" fmla="*/ 53568 h 53568"/>
                </a:gdLst>
                <a:ahLst/>
                <a:cxnLst>
                  <a:cxn ang="0">
                    <a:pos x="connsiteX0" y="connsiteY0"/>
                  </a:cxn>
                  <a:cxn ang="0">
                    <a:pos x="connsiteX1" y="connsiteY1"/>
                  </a:cxn>
                  <a:cxn ang="0">
                    <a:pos x="connsiteX2" y="connsiteY2"/>
                  </a:cxn>
                  <a:cxn ang="0">
                    <a:pos x="connsiteX3" y="connsiteY3"/>
                  </a:cxn>
                </a:cxnLst>
                <a:rect l="l" t="t" r="r" b="b"/>
                <a:pathLst>
                  <a:path w="57855" h="53568">
                    <a:moveTo>
                      <a:pt x="32338" y="53568"/>
                    </a:moveTo>
                    <a:lnTo>
                      <a:pt x="19025" y="53568"/>
                    </a:lnTo>
                    <a:cubicBezTo>
                      <a:pt x="-16161" y="39304"/>
                      <a:pt x="1908" y="-11096"/>
                      <a:pt x="37093" y="2217"/>
                    </a:cubicBezTo>
                    <a:cubicBezTo>
                      <a:pt x="72278" y="15530"/>
                      <a:pt x="57063" y="45010"/>
                      <a:pt x="33289" y="53568"/>
                    </a:cubicBezTo>
                    <a:close/>
                  </a:path>
                </a:pathLst>
              </a:custGeom>
              <a:solidFill>
                <a:schemeClr val="bg1"/>
              </a:solidFill>
              <a:ln w="9502" cap="flat">
                <a:noFill/>
                <a:prstDash val="solid"/>
                <a:miter/>
              </a:ln>
            </p:spPr>
            <p:txBody>
              <a:bodyPr rtlCol="0" anchor="ctr"/>
              <a:lstStyle/>
              <a:p>
                <a:endParaRPr lang="de-DE" dirty="0"/>
              </a:p>
            </p:txBody>
          </p:sp>
        </p:grpSp>
        <p:grpSp>
          <p:nvGrpSpPr>
            <p:cNvPr id="79" name="Group 117">
              <a:extLst>
                <a:ext uri="{FF2B5EF4-FFF2-40B4-BE49-F238E27FC236}">
                  <a16:creationId xmlns:a16="http://schemas.microsoft.com/office/drawing/2014/main" id="{185E03C3-0464-55D5-8BEF-1E99C4E09BA1}"/>
                </a:ext>
              </a:extLst>
            </p:cNvPr>
            <p:cNvGrpSpPr/>
            <p:nvPr/>
          </p:nvGrpSpPr>
          <p:grpSpPr>
            <a:xfrm>
              <a:off x="2082840" y="3699396"/>
              <a:ext cx="249276" cy="237604"/>
              <a:chOff x="8687174" y="1568164"/>
              <a:chExt cx="1195477" cy="1139501"/>
            </a:xfrm>
            <a:solidFill>
              <a:schemeClr val="bg1"/>
            </a:solidFill>
          </p:grpSpPr>
          <p:grpSp>
            <p:nvGrpSpPr>
              <p:cNvPr id="80" name="Graphic 37">
                <a:extLst>
                  <a:ext uri="{FF2B5EF4-FFF2-40B4-BE49-F238E27FC236}">
                    <a16:creationId xmlns:a16="http://schemas.microsoft.com/office/drawing/2014/main" id="{C255466D-489A-26E9-2DC3-F08CF067C9CE}"/>
                  </a:ext>
                </a:extLst>
              </p:cNvPr>
              <p:cNvGrpSpPr/>
              <p:nvPr/>
            </p:nvGrpSpPr>
            <p:grpSpPr>
              <a:xfrm>
                <a:off x="9122006" y="1798742"/>
                <a:ext cx="652378" cy="709850"/>
                <a:chOff x="4172018" y="1336363"/>
                <a:chExt cx="742283" cy="807675"/>
              </a:xfrm>
              <a:grpFill/>
            </p:grpSpPr>
            <p:sp>
              <p:nvSpPr>
                <p:cNvPr id="82" name="Freeform 120">
                  <a:extLst>
                    <a:ext uri="{FF2B5EF4-FFF2-40B4-BE49-F238E27FC236}">
                      <a16:creationId xmlns:a16="http://schemas.microsoft.com/office/drawing/2014/main" id="{65A8E35C-73E1-C254-5E80-229F37EF4F8A}"/>
                    </a:ext>
                  </a:extLst>
                </p:cNvPr>
                <p:cNvSpPr/>
                <p:nvPr/>
              </p:nvSpPr>
              <p:spPr>
                <a:xfrm>
                  <a:off x="4172018" y="1603142"/>
                  <a:ext cx="326273" cy="540896"/>
                </a:xfrm>
                <a:custGeom>
                  <a:avLst/>
                  <a:gdLst>
                    <a:gd name="connsiteX0" fmla="*/ 270512 w 326273"/>
                    <a:gd name="connsiteY0" fmla="*/ 377770 h 540896"/>
                    <a:gd name="connsiteX1" fmla="*/ 323765 w 326273"/>
                    <a:gd name="connsiteY1" fmla="*/ 400593 h 540896"/>
                    <a:gd name="connsiteX2" fmla="*/ 323765 w 326273"/>
                    <a:gd name="connsiteY2" fmla="*/ 517560 h 540896"/>
                    <a:gd name="connsiteX3" fmla="*/ 296187 w 326273"/>
                    <a:gd name="connsiteY3" fmla="*/ 538481 h 540896"/>
                    <a:gd name="connsiteX4" fmla="*/ 30872 w 326273"/>
                    <a:gd name="connsiteY4" fmla="*/ 538481 h 540896"/>
                    <a:gd name="connsiteX5" fmla="*/ 3294 w 326273"/>
                    <a:gd name="connsiteY5" fmla="*/ 515658 h 540896"/>
                    <a:gd name="connsiteX6" fmla="*/ 3294 w 326273"/>
                    <a:gd name="connsiteY6" fmla="*/ 398691 h 540896"/>
                    <a:gd name="connsiteX7" fmla="*/ 56548 w 326273"/>
                    <a:gd name="connsiteY7" fmla="*/ 377770 h 540896"/>
                    <a:gd name="connsiteX8" fmla="*/ 56548 w 326273"/>
                    <a:gd name="connsiteY8" fmla="*/ 162855 h 540896"/>
                    <a:gd name="connsiteX9" fmla="*/ 3294 w 326273"/>
                    <a:gd name="connsiteY9" fmla="*/ 141934 h 540896"/>
                    <a:gd name="connsiteX10" fmla="*/ 3294 w 326273"/>
                    <a:gd name="connsiteY10" fmla="*/ 24967 h 540896"/>
                    <a:gd name="connsiteX11" fmla="*/ 30872 w 326273"/>
                    <a:gd name="connsiteY11" fmla="*/ 2144 h 540896"/>
                    <a:gd name="connsiteX12" fmla="*/ 245787 w 326273"/>
                    <a:gd name="connsiteY12" fmla="*/ 2144 h 540896"/>
                    <a:gd name="connsiteX13" fmla="*/ 271462 w 326273"/>
                    <a:gd name="connsiteY13" fmla="*/ 22114 h 540896"/>
                    <a:gd name="connsiteX14" fmla="*/ 271462 w 326273"/>
                    <a:gd name="connsiteY14" fmla="*/ 377770 h 540896"/>
                    <a:gd name="connsiteX15" fmla="*/ 217258 w 326273"/>
                    <a:gd name="connsiteY15" fmla="*/ 55397 h 540896"/>
                    <a:gd name="connsiteX16" fmla="*/ 56548 w 326273"/>
                    <a:gd name="connsiteY16" fmla="*/ 55397 h 540896"/>
                    <a:gd name="connsiteX17" fmla="*/ 56548 w 326273"/>
                    <a:gd name="connsiteY17" fmla="*/ 108651 h 540896"/>
                    <a:gd name="connsiteX18" fmla="*/ 109801 w 326273"/>
                    <a:gd name="connsiteY18" fmla="*/ 129572 h 540896"/>
                    <a:gd name="connsiteX19" fmla="*/ 109801 w 326273"/>
                    <a:gd name="connsiteY19" fmla="*/ 402494 h 540896"/>
                    <a:gd name="connsiteX20" fmla="*/ 56548 w 326273"/>
                    <a:gd name="connsiteY20" fmla="*/ 430072 h 540896"/>
                    <a:gd name="connsiteX21" fmla="*/ 56548 w 326273"/>
                    <a:gd name="connsiteY21" fmla="*/ 483325 h 540896"/>
                    <a:gd name="connsiteX22" fmla="*/ 271462 w 326273"/>
                    <a:gd name="connsiteY22" fmla="*/ 483325 h 540896"/>
                    <a:gd name="connsiteX23" fmla="*/ 271462 w 326273"/>
                    <a:gd name="connsiteY23" fmla="*/ 430072 h 540896"/>
                    <a:gd name="connsiteX24" fmla="*/ 236277 w 326273"/>
                    <a:gd name="connsiteY24" fmla="*/ 429121 h 540896"/>
                    <a:gd name="connsiteX25" fmla="*/ 217258 w 326273"/>
                    <a:gd name="connsiteY25" fmla="*/ 410102 h 540896"/>
                    <a:gd name="connsiteX26" fmla="*/ 217258 w 326273"/>
                    <a:gd name="connsiteY26" fmla="*/ 54446 h 540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26273" h="540896">
                      <a:moveTo>
                        <a:pt x="270512" y="377770"/>
                      </a:moveTo>
                      <a:cubicBezTo>
                        <a:pt x="290481" y="375868"/>
                        <a:pt x="319961" y="375868"/>
                        <a:pt x="323765" y="400593"/>
                      </a:cubicBezTo>
                      <a:cubicBezTo>
                        <a:pt x="327569" y="425317"/>
                        <a:pt x="326618" y="504246"/>
                        <a:pt x="323765" y="517560"/>
                      </a:cubicBezTo>
                      <a:cubicBezTo>
                        <a:pt x="320912" y="530873"/>
                        <a:pt x="307599" y="537530"/>
                        <a:pt x="296187" y="538481"/>
                      </a:cubicBezTo>
                      <a:cubicBezTo>
                        <a:pt x="211553" y="546088"/>
                        <a:pt x="116457" y="532775"/>
                        <a:pt x="30872" y="538481"/>
                      </a:cubicBezTo>
                      <a:cubicBezTo>
                        <a:pt x="18509" y="539432"/>
                        <a:pt x="5196" y="527069"/>
                        <a:pt x="3294" y="515658"/>
                      </a:cubicBezTo>
                      <a:cubicBezTo>
                        <a:pt x="1392" y="504246"/>
                        <a:pt x="441" y="412004"/>
                        <a:pt x="3294" y="398691"/>
                      </a:cubicBezTo>
                      <a:cubicBezTo>
                        <a:pt x="8049" y="375868"/>
                        <a:pt x="37528" y="376819"/>
                        <a:pt x="56548" y="377770"/>
                      </a:cubicBezTo>
                      <a:lnTo>
                        <a:pt x="56548" y="162855"/>
                      </a:lnTo>
                      <a:cubicBezTo>
                        <a:pt x="38479" y="163806"/>
                        <a:pt x="9000" y="165708"/>
                        <a:pt x="3294" y="141934"/>
                      </a:cubicBezTo>
                      <a:cubicBezTo>
                        <a:pt x="-2412" y="118160"/>
                        <a:pt x="441" y="39231"/>
                        <a:pt x="3294" y="24967"/>
                      </a:cubicBezTo>
                      <a:cubicBezTo>
                        <a:pt x="6147" y="10703"/>
                        <a:pt x="18509" y="3095"/>
                        <a:pt x="30872" y="2144"/>
                      </a:cubicBezTo>
                      <a:cubicBezTo>
                        <a:pt x="99340" y="-4513"/>
                        <a:pt x="176367" y="6899"/>
                        <a:pt x="245787" y="2144"/>
                      </a:cubicBezTo>
                      <a:cubicBezTo>
                        <a:pt x="253394" y="242"/>
                        <a:pt x="271462" y="17359"/>
                        <a:pt x="271462" y="22114"/>
                      </a:cubicBezTo>
                      <a:lnTo>
                        <a:pt x="271462" y="377770"/>
                      </a:lnTo>
                      <a:close/>
                      <a:moveTo>
                        <a:pt x="217258" y="55397"/>
                      </a:moveTo>
                      <a:lnTo>
                        <a:pt x="56548" y="55397"/>
                      </a:lnTo>
                      <a:lnTo>
                        <a:pt x="56548" y="108651"/>
                      </a:lnTo>
                      <a:cubicBezTo>
                        <a:pt x="78419" y="108651"/>
                        <a:pt x="100291" y="104847"/>
                        <a:pt x="109801" y="129572"/>
                      </a:cubicBezTo>
                      <a:lnTo>
                        <a:pt x="109801" y="402494"/>
                      </a:lnTo>
                      <a:cubicBezTo>
                        <a:pt x="107899" y="432925"/>
                        <a:pt x="81272" y="431974"/>
                        <a:pt x="56548" y="430072"/>
                      </a:cubicBezTo>
                      <a:lnTo>
                        <a:pt x="56548" y="483325"/>
                      </a:lnTo>
                      <a:lnTo>
                        <a:pt x="271462" y="483325"/>
                      </a:lnTo>
                      <a:lnTo>
                        <a:pt x="271462" y="430072"/>
                      </a:lnTo>
                      <a:cubicBezTo>
                        <a:pt x="260051" y="429121"/>
                        <a:pt x="246738" y="431974"/>
                        <a:pt x="236277" y="429121"/>
                      </a:cubicBezTo>
                      <a:cubicBezTo>
                        <a:pt x="225817" y="426268"/>
                        <a:pt x="217258" y="413906"/>
                        <a:pt x="217258" y="410102"/>
                      </a:cubicBezTo>
                      <a:lnTo>
                        <a:pt x="217258" y="54446"/>
                      </a:lnTo>
                      <a:close/>
                    </a:path>
                  </a:pathLst>
                </a:custGeom>
                <a:grpFill/>
                <a:ln w="9502" cap="flat">
                  <a:noFill/>
                  <a:prstDash val="solid"/>
                  <a:miter/>
                </a:ln>
              </p:spPr>
              <p:txBody>
                <a:bodyPr rtlCol="0" anchor="ctr"/>
                <a:lstStyle/>
                <a:p>
                  <a:endParaRPr lang="de-DE" dirty="0"/>
                </a:p>
              </p:txBody>
            </p:sp>
            <p:sp>
              <p:nvSpPr>
                <p:cNvPr id="83" name="Freeform 121">
                  <a:extLst>
                    <a:ext uri="{FF2B5EF4-FFF2-40B4-BE49-F238E27FC236}">
                      <a16:creationId xmlns:a16="http://schemas.microsoft.com/office/drawing/2014/main" id="{C2DF386A-9B58-41DD-3880-E37684C29F87}"/>
                    </a:ext>
                  </a:extLst>
                </p:cNvPr>
                <p:cNvSpPr/>
                <p:nvPr/>
              </p:nvSpPr>
              <p:spPr>
                <a:xfrm>
                  <a:off x="4229167" y="1336363"/>
                  <a:ext cx="210937" cy="214976"/>
                </a:xfrm>
                <a:custGeom>
                  <a:avLst/>
                  <a:gdLst>
                    <a:gd name="connsiteX0" fmla="*/ 94493 w 210937"/>
                    <a:gd name="connsiteY0" fmla="*/ 755 h 214976"/>
                    <a:gd name="connsiteX1" fmla="*/ 112561 w 210937"/>
                    <a:gd name="connsiteY1" fmla="*/ 214719 h 214976"/>
                    <a:gd name="connsiteX2" fmla="*/ 94493 w 210937"/>
                    <a:gd name="connsiteY2" fmla="*/ 755 h 214976"/>
                    <a:gd name="connsiteX3" fmla="*/ 97346 w 210937"/>
                    <a:gd name="connsiteY3" fmla="*/ 54959 h 214976"/>
                    <a:gd name="connsiteX4" fmla="*/ 112561 w 210937"/>
                    <a:gd name="connsiteY4" fmla="*/ 161466 h 214976"/>
                    <a:gd name="connsiteX5" fmla="*/ 97346 w 210937"/>
                    <a:gd name="connsiteY5" fmla="*/ 54959 h 2149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0937" h="214976">
                      <a:moveTo>
                        <a:pt x="94493" y="755"/>
                      </a:moveTo>
                      <a:cubicBezTo>
                        <a:pt x="237136" y="-14460"/>
                        <a:pt x="255204" y="205210"/>
                        <a:pt x="112561" y="214719"/>
                      </a:cubicBezTo>
                      <a:cubicBezTo>
                        <a:pt x="-24376" y="223278"/>
                        <a:pt x="-43395" y="15970"/>
                        <a:pt x="94493" y="755"/>
                      </a:cubicBezTo>
                      <a:close/>
                      <a:moveTo>
                        <a:pt x="97346" y="54959"/>
                      </a:moveTo>
                      <a:cubicBezTo>
                        <a:pt x="32681" y="63518"/>
                        <a:pt x="40289" y="168122"/>
                        <a:pt x="112561" y="161466"/>
                      </a:cubicBezTo>
                      <a:cubicBezTo>
                        <a:pt x="184833" y="154809"/>
                        <a:pt x="172471" y="45450"/>
                        <a:pt x="97346" y="54959"/>
                      </a:cubicBezTo>
                      <a:close/>
                    </a:path>
                  </a:pathLst>
                </a:custGeom>
                <a:grpFill/>
                <a:ln w="9502" cap="flat">
                  <a:noFill/>
                  <a:prstDash val="solid"/>
                  <a:miter/>
                </a:ln>
              </p:spPr>
              <p:txBody>
                <a:bodyPr rtlCol="0" anchor="ctr"/>
                <a:lstStyle/>
                <a:p>
                  <a:endParaRPr lang="de-DE" dirty="0"/>
                </a:p>
              </p:txBody>
            </p:sp>
            <p:sp>
              <p:nvSpPr>
                <p:cNvPr id="84" name="Freeform 122">
                  <a:extLst>
                    <a:ext uri="{FF2B5EF4-FFF2-40B4-BE49-F238E27FC236}">
                      <a16:creationId xmlns:a16="http://schemas.microsoft.com/office/drawing/2014/main" id="{E755D34C-C3D3-97DD-0DB0-1535C36C82CF}"/>
                    </a:ext>
                  </a:extLst>
                </p:cNvPr>
                <p:cNvSpPr/>
                <p:nvPr/>
              </p:nvSpPr>
              <p:spPr>
                <a:xfrm>
                  <a:off x="4809596" y="1481626"/>
                  <a:ext cx="104705" cy="404660"/>
                </a:xfrm>
                <a:custGeom>
                  <a:avLst/>
                  <a:gdLst>
                    <a:gd name="connsiteX0" fmla="*/ 85586 w 104705"/>
                    <a:gd name="connsiteY0" fmla="*/ 385172 h 404660"/>
                    <a:gd name="connsiteX1" fmla="*/ 40891 w 104705"/>
                    <a:gd name="connsiteY1" fmla="*/ 368055 h 404660"/>
                    <a:gd name="connsiteX2" fmla="*/ 31381 w 104705"/>
                    <a:gd name="connsiteY2" fmla="*/ 115102 h 404660"/>
                    <a:gd name="connsiteX3" fmla="*/ 0 w 104705"/>
                    <a:gd name="connsiteY3" fmla="*/ 27614 h 404660"/>
                    <a:gd name="connsiteX4" fmla="*/ 45646 w 104705"/>
                    <a:gd name="connsiteY4" fmla="*/ 8595 h 404660"/>
                    <a:gd name="connsiteX5" fmla="*/ 84635 w 104705"/>
                    <a:gd name="connsiteY5" fmla="*/ 108445 h 404660"/>
                    <a:gd name="connsiteX6" fmla="*/ 93193 w 104705"/>
                    <a:gd name="connsiteY6" fmla="*/ 368055 h 404660"/>
                    <a:gd name="connsiteX7" fmla="*/ 84635 w 104705"/>
                    <a:gd name="connsiteY7" fmla="*/ 385172 h 404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4705" h="404660">
                      <a:moveTo>
                        <a:pt x="85586" y="385172"/>
                      </a:moveTo>
                      <a:cubicBezTo>
                        <a:pt x="69419" y="399436"/>
                        <a:pt x="45646" y="388025"/>
                        <a:pt x="40891" y="368055"/>
                      </a:cubicBezTo>
                      <a:cubicBezTo>
                        <a:pt x="56106" y="281518"/>
                        <a:pt x="55155" y="199736"/>
                        <a:pt x="31381" y="115102"/>
                      </a:cubicBezTo>
                      <a:cubicBezTo>
                        <a:pt x="7608" y="30467"/>
                        <a:pt x="951" y="42829"/>
                        <a:pt x="0" y="27614"/>
                      </a:cubicBezTo>
                      <a:cubicBezTo>
                        <a:pt x="0" y="2889"/>
                        <a:pt x="28529" y="-9473"/>
                        <a:pt x="45646" y="8595"/>
                      </a:cubicBezTo>
                      <a:cubicBezTo>
                        <a:pt x="62763" y="26663"/>
                        <a:pt x="79880" y="88475"/>
                        <a:pt x="84635" y="108445"/>
                      </a:cubicBezTo>
                      <a:cubicBezTo>
                        <a:pt x="103654" y="181668"/>
                        <a:pt x="114114" y="294831"/>
                        <a:pt x="93193" y="368055"/>
                      </a:cubicBezTo>
                      <a:cubicBezTo>
                        <a:pt x="72272" y="441278"/>
                        <a:pt x="88438" y="381368"/>
                        <a:pt x="84635" y="385172"/>
                      </a:cubicBezTo>
                      <a:close/>
                    </a:path>
                  </a:pathLst>
                </a:custGeom>
                <a:grpFill/>
                <a:ln w="9502" cap="flat">
                  <a:noFill/>
                  <a:prstDash val="solid"/>
                  <a:miter/>
                </a:ln>
              </p:spPr>
              <p:txBody>
                <a:bodyPr rtlCol="0" anchor="ctr"/>
                <a:lstStyle/>
                <a:p>
                  <a:endParaRPr lang="de-DE" dirty="0"/>
                </a:p>
              </p:txBody>
            </p:sp>
            <p:sp>
              <p:nvSpPr>
                <p:cNvPr id="85" name="Freeform 123">
                  <a:extLst>
                    <a:ext uri="{FF2B5EF4-FFF2-40B4-BE49-F238E27FC236}">
                      <a16:creationId xmlns:a16="http://schemas.microsoft.com/office/drawing/2014/main" id="{03189E5B-B208-4140-D68C-B7CE27E02298}"/>
                    </a:ext>
                  </a:extLst>
                </p:cNvPr>
                <p:cNvSpPr/>
                <p:nvPr/>
              </p:nvSpPr>
              <p:spPr>
                <a:xfrm>
                  <a:off x="4756500" y="1389805"/>
                  <a:ext cx="50819" cy="51633"/>
                </a:xfrm>
                <a:custGeom>
                  <a:avLst/>
                  <a:gdLst>
                    <a:gd name="connsiteX0" fmla="*/ 17911 w 50819"/>
                    <a:gd name="connsiteY0" fmla="*/ 566 h 51633"/>
                    <a:gd name="connsiteX1" fmla="*/ 36930 w 50819"/>
                    <a:gd name="connsiteY1" fmla="*/ 49064 h 51633"/>
                    <a:gd name="connsiteX2" fmla="*/ 17911 w 50819"/>
                    <a:gd name="connsiteY2" fmla="*/ 566 h 51633"/>
                  </a:gdLst>
                  <a:ahLst/>
                  <a:cxnLst>
                    <a:cxn ang="0">
                      <a:pos x="connsiteX0" y="connsiteY0"/>
                    </a:cxn>
                    <a:cxn ang="0">
                      <a:pos x="connsiteX1" y="connsiteY1"/>
                    </a:cxn>
                    <a:cxn ang="0">
                      <a:pos x="connsiteX2" y="connsiteY2"/>
                    </a:cxn>
                  </a:cxnLst>
                  <a:rect l="l" t="t" r="r" b="b"/>
                  <a:pathLst>
                    <a:path w="50819" h="51633">
                      <a:moveTo>
                        <a:pt x="17911" y="566"/>
                      </a:moveTo>
                      <a:cubicBezTo>
                        <a:pt x="45489" y="-5140"/>
                        <a:pt x="65459" y="33849"/>
                        <a:pt x="36930" y="49064"/>
                      </a:cubicBezTo>
                      <a:cubicBezTo>
                        <a:pt x="8402" y="64279"/>
                        <a:pt x="-19176" y="7222"/>
                        <a:pt x="17911" y="566"/>
                      </a:cubicBezTo>
                      <a:close/>
                    </a:path>
                  </a:pathLst>
                </a:custGeom>
                <a:grpFill/>
                <a:ln w="9502" cap="flat">
                  <a:noFill/>
                  <a:prstDash val="solid"/>
                  <a:miter/>
                </a:ln>
              </p:spPr>
              <p:txBody>
                <a:bodyPr rtlCol="0" anchor="ctr"/>
                <a:lstStyle/>
                <a:p>
                  <a:endParaRPr lang="de-DE" dirty="0"/>
                </a:p>
              </p:txBody>
            </p:sp>
          </p:grpSp>
          <p:sp>
            <p:nvSpPr>
              <p:cNvPr id="81" name="Oval Callout 119">
                <a:extLst>
                  <a:ext uri="{FF2B5EF4-FFF2-40B4-BE49-F238E27FC236}">
                    <a16:creationId xmlns:a16="http://schemas.microsoft.com/office/drawing/2014/main" id="{8614D825-CE9B-FB2F-212F-5960FDA78C60}"/>
                  </a:ext>
                </a:extLst>
              </p:cNvPr>
              <p:cNvSpPr/>
              <p:nvPr/>
            </p:nvSpPr>
            <p:spPr>
              <a:xfrm rot="1336282">
                <a:off x="8687174" y="1568164"/>
                <a:ext cx="1195477" cy="1139501"/>
              </a:xfrm>
              <a:prstGeom prst="wedgeEllipseCallout">
                <a:avLst>
                  <a:gd name="adj1" fmla="val -24644"/>
                  <a:gd name="adj2" fmla="val 67550"/>
                </a:avLst>
              </a:prstGeom>
              <a:no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grpSp>
      </p:grpSp>
    </p:spTree>
    <p:extLst>
      <p:ext uri="{BB962C8B-B14F-4D97-AF65-F5344CB8AC3E}">
        <p14:creationId xmlns:p14="http://schemas.microsoft.com/office/powerpoint/2010/main" val="251789227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C53780-4597-7AEC-D6A2-13B1C3CC652E}"/>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E8EBC9CA-9D4C-AD14-CBF2-BD0FF0AC874B}"/>
              </a:ext>
            </a:extLst>
          </p:cNvPr>
          <p:cNvSpPr>
            <a:spLocks noGrp="1"/>
          </p:cNvSpPr>
          <p:nvPr>
            <p:ph type="body" sz="quarter" idx="49"/>
          </p:nvPr>
        </p:nvSpPr>
        <p:spPr/>
        <p:txBody>
          <a:bodyPr/>
          <a:lstStyle/>
          <a:p>
            <a:r>
              <a:rPr lang="de-DE" dirty="0"/>
              <a:t>Einführung</a:t>
            </a:r>
          </a:p>
        </p:txBody>
      </p:sp>
      <p:sp>
        <p:nvSpPr>
          <p:cNvPr id="6" name="Text Placeholder 5">
            <a:extLst>
              <a:ext uri="{FF2B5EF4-FFF2-40B4-BE49-F238E27FC236}">
                <a16:creationId xmlns:a16="http://schemas.microsoft.com/office/drawing/2014/main" id="{EBE7703A-1EB3-9D40-CA64-76AAFF6D1BB9}"/>
              </a:ext>
            </a:extLst>
          </p:cNvPr>
          <p:cNvSpPr>
            <a:spLocks noGrp="1"/>
          </p:cNvSpPr>
          <p:nvPr>
            <p:ph type="body" sz="quarter" idx="50"/>
          </p:nvPr>
        </p:nvSpPr>
        <p:spPr/>
        <p:txBody>
          <a:bodyPr/>
          <a:lstStyle/>
          <a:p>
            <a:r>
              <a:rPr lang="de-DE" dirty="0"/>
              <a:t>Fazit</a:t>
            </a:r>
          </a:p>
        </p:txBody>
      </p:sp>
      <p:sp>
        <p:nvSpPr>
          <p:cNvPr id="7" name="Text Placeholder 6">
            <a:extLst>
              <a:ext uri="{FF2B5EF4-FFF2-40B4-BE49-F238E27FC236}">
                <a16:creationId xmlns:a16="http://schemas.microsoft.com/office/drawing/2014/main" id="{DBAB1ABA-7DE9-0FDB-8514-F4D53576D1BC}"/>
              </a:ext>
            </a:extLst>
          </p:cNvPr>
          <p:cNvSpPr>
            <a:spLocks noGrp="1"/>
          </p:cNvSpPr>
          <p:nvPr>
            <p:ph type="body" sz="quarter" idx="61"/>
          </p:nvPr>
        </p:nvSpPr>
        <p:spPr>
          <a:xfrm>
            <a:off x="1704812" y="458638"/>
            <a:ext cx="5626312" cy="722656"/>
          </a:xfrm>
        </p:spPr>
        <p:txBody>
          <a:bodyPr/>
          <a:lstStyle/>
          <a:p>
            <a:r>
              <a:rPr lang="de-DE" dirty="0"/>
              <a:t>Inflation: Warum „Geld einfach liegen lassen“ riskant sein kann</a:t>
            </a:r>
          </a:p>
        </p:txBody>
      </p:sp>
      <p:sp>
        <p:nvSpPr>
          <p:cNvPr id="8" name="Text Placeholder 7">
            <a:extLst>
              <a:ext uri="{FF2B5EF4-FFF2-40B4-BE49-F238E27FC236}">
                <a16:creationId xmlns:a16="http://schemas.microsoft.com/office/drawing/2014/main" id="{DDAFAE2E-2442-9A2A-B6A7-18A7EC208E13}"/>
              </a:ext>
            </a:extLst>
          </p:cNvPr>
          <p:cNvSpPr>
            <a:spLocks noGrp="1"/>
          </p:cNvSpPr>
          <p:nvPr>
            <p:ph type="body" sz="quarter" idx="64"/>
          </p:nvPr>
        </p:nvSpPr>
        <p:spPr>
          <a:xfrm>
            <a:off x="1704813" y="1844040"/>
            <a:ext cx="5238428" cy="8090374"/>
          </a:xfrm>
        </p:spPr>
        <p:txBody>
          <a:bodyPr/>
          <a:lstStyle/>
          <a:p>
            <a:pPr marL="0" indent="0">
              <a:lnSpc>
                <a:spcPts val="1109"/>
              </a:lnSpc>
              <a:buNone/>
            </a:pPr>
            <a:r>
              <a:rPr lang="de-DE" b="1" dirty="0" sz="1000"/>
              <a:t>Inflation</a:t>
            </a:r>
            <a:r>
              <a:rPr lang="de-DE" dirty="0" sz="1000"/>
              <a:t> bedeutet, dass die Preise mit der Zeit steigen. Wenn die Preise steigen, bekommen Sie für denselben Betrag weniger. Das nennt man einen Verlust an </a:t>
            </a:r>
            <a:r>
              <a:rPr lang="de-DE" b="1" dirty="0" sz="1000"/>
              <a:t>Kaufkraft</a:t>
            </a:r>
            <a:r>
              <a:rPr lang="de-DE" dirty="0" sz="1000"/>
              <a:t>.</a:t>
            </a:r>
          </a:p>
          <a:p>
            <a:pPr marL="0" indent="0">
              <a:lnSpc>
                <a:spcPts val="1464"/>
              </a:lnSpc>
              <a:buNone/>
            </a:pPr>
            <a:endParaRPr lang="de-DE" dirty="0" sz="1225"/>
          </a:p>
          <a:p>
            <a:pPr marL="0" indent="0">
              <a:lnSpc>
                <a:spcPts val="1109"/>
              </a:lnSpc>
              <a:buNone/>
            </a:pPr>
            <a:r>
              <a:rPr lang="de-DE" dirty="0" sz="1000"/>
              <a:t>Inflation ist für Ziele in der Karrieremitte wichtig, weil viele davon langfristig sind. Wenn Sie für etwas sparen, das 10–20 Jahre entfernt liegt, reicht es nicht, nur auf den Betrag auf Ihrem Konto zu schauen. Sie müssen auch bedenken, was dieses Geld tatsächlich wert sein wird, wenn Sie es brauchen.</a:t>
            </a:r>
          </a:p>
          <a:p>
            <a:pPr marL="0" indent="0">
              <a:lnSpc>
                <a:spcPts val="1708"/>
              </a:lnSpc>
              <a:buNone/>
            </a:pPr>
            <a:endParaRPr lang="de-DE" dirty="0" sz="1425"/>
          </a:p>
          <a:p>
            <a:pPr marL="0" indent="0">
              <a:lnSpc>
                <a:spcPts val="1109"/>
              </a:lnSpc>
              <a:buNone/>
            </a:pPr>
            <a:r>
              <a:rPr lang="de-DE" dirty="0" sz="1000"/>
              <a:t>Geld sicher zu verwahren ist wichtig, vor allem für Notfälle und kurzfristigen Bedarf. Bei längerfristigen Zielen kann es aber ein anderes Risiko schaffen, alles als Bargeld oder auf dem Konto zu halten: Ihr Geld wächst womöglich zu langsam, um mit steigenden Kosten Schritt zu halten.</a:t>
            </a:r>
          </a:p>
          <a:p>
            <a:pPr marL="0" indent="0">
              <a:lnSpc>
                <a:spcPts val="488"/>
              </a:lnSpc>
              <a:buNone/>
            </a:pPr>
            <a:endParaRPr lang="de-DE" dirty="0" sz="400"/>
          </a:p>
          <a:p>
            <a:pPr marL="0" indent="0">
              <a:lnSpc>
                <a:spcPts val="1109"/>
              </a:lnSpc>
              <a:buNone/>
            </a:pPr>
            <a:r>
              <a:rPr lang="de-DE" dirty="0" sz="1000"/>
              <a:t>Das heißt nicht, dass Sie hohe Risiken eingehen sollten. Es heißt, dass das Vorgehen zum Ziel passen sollte: </a:t>
            </a:r>
            <a:br>
              <a:rPr lang="de-DE" dirty="0" sz="1000"/>
            </a:br>
            <a:endParaRPr lang="de-DE" dirty="0" sz="1000"/>
          </a:p>
          <a:p>
            <a:pPr>
              <a:lnSpc>
                <a:spcPts val="1109"/>
              </a:lnSpc>
              <a:spcBef>
                <a:spcPts val="222"/>
              </a:spcBef>
            </a:pPr>
            <a:r>
              <a:rPr lang="de-DE" b="1" dirty="0" sz="1000"/>
              <a:t>Kurzfristige Ziele und Notgroschen:</a:t>
            </a:r>
            <a:r>
              <a:rPr lang="de-DE" dirty="0" sz="1000"/>
              <a:t> in der Regel Sparen (Stabilität und Verfügbarkeit).</a:t>
            </a:r>
          </a:p>
          <a:p>
            <a:pPr>
              <a:lnSpc>
                <a:spcPts val="1109"/>
              </a:lnSpc>
            </a:pPr>
            <a:r>
              <a:rPr lang="de-DE" b="1" dirty="0" sz="1000"/>
              <a:t>Langfristige Ziele:</a:t>
            </a:r>
            <a:r>
              <a:rPr lang="de-DE" dirty="0" sz="1000"/>
              <a:t> erfordern möglicherweise Wachstum – und damit oft ein gewisses Anlagerisiko.</a:t>
            </a:r>
          </a:p>
          <a:p>
            <a:pPr marL="0" indent="0">
              <a:lnSpc>
                <a:spcPts val="332"/>
              </a:lnSpc>
              <a:buNone/>
            </a:pPr>
            <a:endParaRPr lang="de-DE" dirty="0" sz="275"/>
          </a:p>
          <a:p>
            <a:pPr marL="0" indent="0">
              <a:lnSpc>
                <a:spcPts val="1109"/>
              </a:lnSpc>
              <a:buNone/>
            </a:pPr>
            <a:r>
              <a:rPr lang="de-DE" dirty="0" sz="1000"/>
              <a:t>Entscheidend ist die Balance: heute die Stabilität sichern und zugleich realistisch für die künftige Kaufkraft planen.</a:t>
            </a:r>
          </a:p>
        </p:txBody>
      </p:sp>
      <p:cxnSp>
        <p:nvCxnSpPr>
          <p:cNvPr id="24" name="Straight Connector 23">
            <a:extLst>
              <a:ext uri="{FF2B5EF4-FFF2-40B4-BE49-F238E27FC236}">
                <a16:creationId xmlns:a16="http://schemas.microsoft.com/office/drawing/2014/main" id="{1DB7B483-DB13-DBB7-B19C-255E4225B989}"/>
              </a:ext>
            </a:extLst>
          </p:cNvPr>
          <p:cNvCxnSpPr>
            <a:cxnSpLocks/>
          </p:cNvCxnSpPr>
          <p:nvPr/>
        </p:nvCxnSpPr>
        <p:spPr>
          <a:xfrm>
            <a:off x="1569720" y="1264920"/>
            <a:ext cx="5669280" cy="0"/>
          </a:xfrm>
          <a:prstGeom prst="line">
            <a:avLst/>
          </a:prstGeom>
          <a:ln w="19050">
            <a:solidFill>
              <a:srgbClr val="F16024"/>
            </a:solidFill>
            <a:prstDash val="sysDot"/>
          </a:ln>
        </p:spPr>
        <p:style>
          <a:lnRef idx="1">
            <a:schemeClr val="accent1"/>
          </a:lnRef>
          <a:fillRef idx="0">
            <a:schemeClr val="accent1"/>
          </a:fillRef>
          <a:effectRef idx="0">
            <a:schemeClr val="accent1"/>
          </a:effectRef>
          <a:fontRef idx="minor">
            <a:schemeClr val="tx1"/>
          </a:fontRef>
        </p:style>
      </p:cxnSp>
      <p:grpSp>
        <p:nvGrpSpPr>
          <p:cNvPr id="25" name="Graphic 2">
            <a:extLst>
              <a:ext uri="{FF2B5EF4-FFF2-40B4-BE49-F238E27FC236}">
                <a16:creationId xmlns:a16="http://schemas.microsoft.com/office/drawing/2014/main" id="{FE0C53B0-4572-A78E-8DB9-5CAB296A6859}"/>
              </a:ext>
            </a:extLst>
          </p:cNvPr>
          <p:cNvGrpSpPr/>
          <p:nvPr/>
        </p:nvGrpSpPr>
        <p:grpSpPr>
          <a:xfrm>
            <a:off x="928234" y="582146"/>
            <a:ext cx="713270" cy="688476"/>
            <a:chOff x="7216180" y="2896437"/>
            <a:chExt cx="1173608" cy="1132811"/>
          </a:xfrm>
          <a:solidFill>
            <a:srgbClr val="F16024"/>
          </a:solidFill>
        </p:grpSpPr>
        <p:grpSp>
          <p:nvGrpSpPr>
            <p:cNvPr id="26" name="Graphic 2">
              <a:extLst>
                <a:ext uri="{FF2B5EF4-FFF2-40B4-BE49-F238E27FC236}">
                  <a16:creationId xmlns:a16="http://schemas.microsoft.com/office/drawing/2014/main" id="{DE1B21FF-5D08-4664-551D-29F9ED7C2834}"/>
                </a:ext>
              </a:extLst>
            </p:cNvPr>
            <p:cNvGrpSpPr/>
            <p:nvPr/>
          </p:nvGrpSpPr>
          <p:grpSpPr>
            <a:xfrm>
              <a:off x="7884516" y="3299879"/>
              <a:ext cx="244481" cy="366043"/>
              <a:chOff x="7884516" y="3299879"/>
              <a:chExt cx="244481" cy="366043"/>
            </a:xfrm>
            <a:grpFill/>
          </p:grpSpPr>
          <p:sp>
            <p:nvSpPr>
              <p:cNvPr id="41" name="Freeform 40">
                <a:extLst>
                  <a:ext uri="{FF2B5EF4-FFF2-40B4-BE49-F238E27FC236}">
                    <a16:creationId xmlns:a16="http://schemas.microsoft.com/office/drawing/2014/main" id="{31572EC3-6D81-6F91-EF10-B977C711B122}"/>
                  </a:ext>
                </a:extLst>
              </p:cNvPr>
              <p:cNvSpPr/>
              <p:nvPr/>
            </p:nvSpPr>
            <p:spPr>
              <a:xfrm>
                <a:off x="8088250" y="342212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de-DE" dirty="0">
                  <a:solidFill>
                    <a:schemeClr val="bg1"/>
                  </a:solidFill>
                </a:endParaRPr>
              </a:p>
            </p:txBody>
          </p:sp>
          <p:sp>
            <p:nvSpPr>
              <p:cNvPr id="42" name="Freeform 41">
                <a:extLst>
                  <a:ext uri="{FF2B5EF4-FFF2-40B4-BE49-F238E27FC236}">
                    <a16:creationId xmlns:a16="http://schemas.microsoft.com/office/drawing/2014/main" id="{9CA069E2-B642-8889-B0CC-832CBA8E0F66}"/>
                  </a:ext>
                </a:extLst>
              </p:cNvPr>
              <p:cNvSpPr/>
              <p:nvPr/>
            </p:nvSpPr>
            <p:spPr>
              <a:xfrm>
                <a:off x="8027130" y="336099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de-DE" dirty="0">
                  <a:solidFill>
                    <a:schemeClr val="bg1"/>
                  </a:solidFill>
                </a:endParaRPr>
              </a:p>
            </p:txBody>
          </p:sp>
          <p:sp>
            <p:nvSpPr>
              <p:cNvPr id="43" name="Freeform 42">
                <a:extLst>
                  <a:ext uri="{FF2B5EF4-FFF2-40B4-BE49-F238E27FC236}">
                    <a16:creationId xmlns:a16="http://schemas.microsoft.com/office/drawing/2014/main" id="{5A43ECE4-E245-E735-AEEE-B4106E67633F}"/>
                  </a:ext>
                </a:extLst>
              </p:cNvPr>
              <p:cNvSpPr/>
              <p:nvPr/>
            </p:nvSpPr>
            <p:spPr>
              <a:xfrm>
                <a:off x="8027130" y="3462867"/>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de-DE" dirty="0">
                  <a:solidFill>
                    <a:schemeClr val="bg1"/>
                  </a:solidFill>
                </a:endParaRPr>
              </a:p>
            </p:txBody>
          </p:sp>
          <p:sp>
            <p:nvSpPr>
              <p:cNvPr id="44" name="Freeform 43">
                <a:extLst>
                  <a:ext uri="{FF2B5EF4-FFF2-40B4-BE49-F238E27FC236}">
                    <a16:creationId xmlns:a16="http://schemas.microsoft.com/office/drawing/2014/main" id="{2F37BBC2-7925-DC3C-10F5-351816CCC685}"/>
                  </a:ext>
                </a:extLst>
              </p:cNvPr>
              <p:cNvSpPr/>
              <p:nvPr/>
            </p:nvSpPr>
            <p:spPr>
              <a:xfrm>
                <a:off x="8006756" y="3625175"/>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8829"/>
                      <a:pt x="40747" y="20373"/>
                    </a:cubicBezTo>
                    <a:cubicBezTo>
                      <a:pt x="40747" y="3191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de-DE" dirty="0">
                  <a:solidFill>
                    <a:schemeClr val="bg1"/>
                  </a:solidFill>
                </a:endParaRPr>
              </a:p>
            </p:txBody>
          </p:sp>
          <p:sp>
            <p:nvSpPr>
              <p:cNvPr id="45" name="Freeform 44">
                <a:extLst>
                  <a:ext uri="{FF2B5EF4-FFF2-40B4-BE49-F238E27FC236}">
                    <a16:creationId xmlns:a16="http://schemas.microsoft.com/office/drawing/2014/main" id="{F63C465B-CEC2-FA57-FF4D-A76F279B7E48}"/>
                  </a:ext>
                </a:extLst>
              </p:cNvPr>
              <p:cNvSpPr/>
              <p:nvPr/>
            </p:nvSpPr>
            <p:spPr>
              <a:xfrm>
                <a:off x="7986383" y="354436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de-DE" dirty="0">
                  <a:solidFill>
                    <a:schemeClr val="bg1"/>
                  </a:solidFill>
                </a:endParaRPr>
              </a:p>
            </p:txBody>
          </p:sp>
          <p:sp>
            <p:nvSpPr>
              <p:cNvPr id="46" name="Freeform 45">
                <a:extLst>
                  <a:ext uri="{FF2B5EF4-FFF2-40B4-BE49-F238E27FC236}">
                    <a16:creationId xmlns:a16="http://schemas.microsoft.com/office/drawing/2014/main" id="{0C9F47C4-30BD-1F24-91C4-4C4BFB210C5C}"/>
                  </a:ext>
                </a:extLst>
              </p:cNvPr>
              <p:cNvSpPr/>
              <p:nvPr/>
            </p:nvSpPr>
            <p:spPr>
              <a:xfrm>
                <a:off x="7966009" y="3320252"/>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de-DE" dirty="0">
                  <a:solidFill>
                    <a:schemeClr val="bg1"/>
                  </a:solidFill>
                </a:endParaRPr>
              </a:p>
            </p:txBody>
          </p:sp>
          <p:sp>
            <p:nvSpPr>
              <p:cNvPr id="47" name="Freeform 46">
                <a:extLst>
                  <a:ext uri="{FF2B5EF4-FFF2-40B4-BE49-F238E27FC236}">
                    <a16:creationId xmlns:a16="http://schemas.microsoft.com/office/drawing/2014/main" id="{62CE3ED6-8117-E9CA-F356-7EEC86A7A30F}"/>
                  </a:ext>
                </a:extLst>
              </p:cNvPr>
              <p:cNvSpPr/>
              <p:nvPr/>
            </p:nvSpPr>
            <p:spPr>
              <a:xfrm>
                <a:off x="7966009" y="3401746"/>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de-DE" dirty="0">
                  <a:solidFill>
                    <a:schemeClr val="bg1"/>
                  </a:solidFill>
                </a:endParaRPr>
              </a:p>
            </p:txBody>
          </p:sp>
          <p:sp>
            <p:nvSpPr>
              <p:cNvPr id="48" name="Freeform 47">
                <a:extLst>
                  <a:ext uri="{FF2B5EF4-FFF2-40B4-BE49-F238E27FC236}">
                    <a16:creationId xmlns:a16="http://schemas.microsoft.com/office/drawing/2014/main" id="{22B4A2AF-2DD9-8000-C60A-F283F2994849}"/>
                  </a:ext>
                </a:extLst>
              </p:cNvPr>
              <p:cNvSpPr/>
              <p:nvPr/>
            </p:nvSpPr>
            <p:spPr>
              <a:xfrm>
                <a:off x="7945636" y="348324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de-DE" dirty="0">
                  <a:solidFill>
                    <a:schemeClr val="bg1"/>
                  </a:solidFill>
                </a:endParaRPr>
              </a:p>
            </p:txBody>
          </p:sp>
          <p:sp>
            <p:nvSpPr>
              <p:cNvPr id="49" name="Freeform 48">
                <a:extLst>
                  <a:ext uri="{FF2B5EF4-FFF2-40B4-BE49-F238E27FC236}">
                    <a16:creationId xmlns:a16="http://schemas.microsoft.com/office/drawing/2014/main" id="{421C3599-1F62-926D-ECC3-D9BB3EEC2516}"/>
                  </a:ext>
                </a:extLst>
              </p:cNvPr>
              <p:cNvSpPr/>
              <p:nvPr/>
            </p:nvSpPr>
            <p:spPr>
              <a:xfrm>
                <a:off x="7904889" y="336099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de-DE" dirty="0">
                  <a:solidFill>
                    <a:schemeClr val="bg1"/>
                  </a:solidFill>
                </a:endParaRPr>
              </a:p>
            </p:txBody>
          </p:sp>
          <p:sp>
            <p:nvSpPr>
              <p:cNvPr id="50" name="Freeform 49">
                <a:extLst>
                  <a:ext uri="{FF2B5EF4-FFF2-40B4-BE49-F238E27FC236}">
                    <a16:creationId xmlns:a16="http://schemas.microsoft.com/office/drawing/2014/main" id="{9F63AE51-737A-ECAC-3421-47554B4181D6}"/>
                  </a:ext>
                </a:extLst>
              </p:cNvPr>
              <p:cNvSpPr/>
              <p:nvPr/>
            </p:nvSpPr>
            <p:spPr>
              <a:xfrm>
                <a:off x="7884516" y="329987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de-DE" dirty="0">
                  <a:solidFill>
                    <a:schemeClr val="bg1"/>
                  </a:solidFill>
                </a:endParaRPr>
              </a:p>
            </p:txBody>
          </p:sp>
          <p:sp>
            <p:nvSpPr>
              <p:cNvPr id="51" name="Freeform 50">
                <a:extLst>
                  <a:ext uri="{FF2B5EF4-FFF2-40B4-BE49-F238E27FC236}">
                    <a16:creationId xmlns:a16="http://schemas.microsoft.com/office/drawing/2014/main" id="{A7D110A1-23AD-BAEB-5A4D-FDB6D7A51C90}"/>
                  </a:ext>
                </a:extLst>
              </p:cNvPr>
              <p:cNvSpPr/>
              <p:nvPr/>
            </p:nvSpPr>
            <p:spPr>
              <a:xfrm>
                <a:off x="7884516" y="342212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de-DE" dirty="0">
                  <a:solidFill>
                    <a:schemeClr val="bg1"/>
                  </a:solidFill>
                </a:endParaRPr>
              </a:p>
            </p:txBody>
          </p:sp>
        </p:grpSp>
        <p:grpSp>
          <p:nvGrpSpPr>
            <p:cNvPr id="27" name="Graphic 2">
              <a:extLst>
                <a:ext uri="{FF2B5EF4-FFF2-40B4-BE49-F238E27FC236}">
                  <a16:creationId xmlns:a16="http://schemas.microsoft.com/office/drawing/2014/main" id="{999316ED-CD0A-95E5-9741-FD6ED0FEFD29}"/>
                </a:ext>
              </a:extLst>
            </p:cNvPr>
            <p:cNvGrpSpPr/>
            <p:nvPr/>
          </p:nvGrpSpPr>
          <p:grpSpPr>
            <a:xfrm>
              <a:off x="7216180" y="2896437"/>
              <a:ext cx="1173608" cy="1132811"/>
              <a:chOff x="7216180" y="2896437"/>
              <a:chExt cx="1173608" cy="1132811"/>
            </a:xfrm>
            <a:grpFill/>
          </p:grpSpPr>
          <p:sp>
            <p:nvSpPr>
              <p:cNvPr id="28" name="Freeform 27">
                <a:extLst>
                  <a:ext uri="{FF2B5EF4-FFF2-40B4-BE49-F238E27FC236}">
                    <a16:creationId xmlns:a16="http://schemas.microsoft.com/office/drawing/2014/main" id="{B673A99C-4FB9-5391-7D63-D6E71581F77F}"/>
                  </a:ext>
                </a:extLst>
              </p:cNvPr>
              <p:cNvSpPr/>
              <p:nvPr/>
            </p:nvSpPr>
            <p:spPr>
              <a:xfrm>
                <a:off x="8071951" y="3507734"/>
                <a:ext cx="113751" cy="195879"/>
              </a:xfrm>
              <a:custGeom>
                <a:avLst/>
                <a:gdLst>
                  <a:gd name="connsiteX0" fmla="*/ 57046 w 113751"/>
                  <a:gd name="connsiteY0" fmla="*/ 195540 h 195879"/>
                  <a:gd name="connsiteX1" fmla="*/ 46859 w 113751"/>
                  <a:gd name="connsiteY1" fmla="*/ 192144 h 195879"/>
                  <a:gd name="connsiteX2" fmla="*/ 43124 w 113751"/>
                  <a:gd name="connsiteY2" fmla="*/ 189428 h 195879"/>
                  <a:gd name="connsiteX3" fmla="*/ 0 w 113751"/>
                  <a:gd name="connsiteY3" fmla="*/ 117102 h 195879"/>
                  <a:gd name="connsiteX4" fmla="*/ 11545 w 113751"/>
                  <a:gd name="connsiteY4" fmla="*/ 60735 h 195879"/>
                  <a:gd name="connsiteX5" fmla="*/ 19355 w 113751"/>
                  <a:gd name="connsiteY5" fmla="*/ 18970 h 195879"/>
                  <a:gd name="connsiteX6" fmla="*/ 25467 w 113751"/>
                  <a:gd name="connsiteY6" fmla="*/ 3350 h 195879"/>
                  <a:gd name="connsiteX7" fmla="*/ 42106 w 113751"/>
                  <a:gd name="connsiteY7" fmla="*/ 1652 h 195879"/>
                  <a:gd name="connsiteX8" fmla="*/ 113752 w 113751"/>
                  <a:gd name="connsiteY8" fmla="*/ 117441 h 195879"/>
                  <a:gd name="connsiteX9" fmla="*/ 64177 w 113751"/>
                  <a:gd name="connsiteY9" fmla="*/ 193842 h 195879"/>
                  <a:gd name="connsiteX10" fmla="*/ 56706 w 113751"/>
                  <a:gd name="connsiteY10" fmla="*/ 195879 h 195879"/>
                  <a:gd name="connsiteX11" fmla="*/ 49915 w 113751"/>
                  <a:gd name="connsiteY11" fmla="*/ 45795 h 195879"/>
                  <a:gd name="connsiteX12" fmla="*/ 42785 w 113751"/>
                  <a:gd name="connsiteY12" fmla="*/ 70583 h 195879"/>
                  <a:gd name="connsiteX13" fmla="*/ 32937 w 113751"/>
                  <a:gd name="connsiteY13" fmla="*/ 116762 h 195879"/>
                  <a:gd name="connsiteX14" fmla="*/ 57725 w 113751"/>
                  <a:gd name="connsiteY14" fmla="*/ 159207 h 195879"/>
                  <a:gd name="connsiteX15" fmla="*/ 81834 w 113751"/>
                  <a:gd name="connsiteY15" fmla="*/ 116762 h 195879"/>
                  <a:gd name="connsiteX16" fmla="*/ 50255 w 113751"/>
                  <a:gd name="connsiteY16" fmla="*/ 45455 h 1958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13751" h="195879">
                    <a:moveTo>
                      <a:pt x="57046" y="195540"/>
                    </a:moveTo>
                    <a:cubicBezTo>
                      <a:pt x="53310" y="195540"/>
                      <a:pt x="49915" y="194521"/>
                      <a:pt x="46859" y="192144"/>
                    </a:cubicBezTo>
                    <a:cubicBezTo>
                      <a:pt x="45840" y="191465"/>
                      <a:pt x="44482" y="190446"/>
                      <a:pt x="43124" y="189428"/>
                    </a:cubicBezTo>
                    <a:cubicBezTo>
                      <a:pt x="30221" y="180260"/>
                      <a:pt x="0" y="158868"/>
                      <a:pt x="0" y="117102"/>
                    </a:cubicBezTo>
                    <a:cubicBezTo>
                      <a:pt x="0" y="75336"/>
                      <a:pt x="6112" y="77374"/>
                      <a:pt x="11545" y="60735"/>
                    </a:cubicBezTo>
                    <a:cubicBezTo>
                      <a:pt x="16639" y="44437"/>
                      <a:pt x="21392" y="30515"/>
                      <a:pt x="19355" y="18970"/>
                    </a:cubicBezTo>
                    <a:cubicBezTo>
                      <a:pt x="18337" y="12858"/>
                      <a:pt x="20713" y="7085"/>
                      <a:pt x="25467" y="3350"/>
                    </a:cubicBezTo>
                    <a:cubicBezTo>
                      <a:pt x="30221" y="-385"/>
                      <a:pt x="36672" y="-1064"/>
                      <a:pt x="42106" y="1652"/>
                    </a:cubicBezTo>
                    <a:cubicBezTo>
                      <a:pt x="45161" y="3010"/>
                      <a:pt x="113752" y="35948"/>
                      <a:pt x="113752" y="117441"/>
                    </a:cubicBezTo>
                    <a:cubicBezTo>
                      <a:pt x="113752" y="198935"/>
                      <a:pt x="66214" y="192823"/>
                      <a:pt x="64177" y="193842"/>
                    </a:cubicBezTo>
                    <a:cubicBezTo>
                      <a:pt x="61799" y="195200"/>
                      <a:pt x="59084" y="195879"/>
                      <a:pt x="56706" y="195879"/>
                    </a:cubicBezTo>
                    <a:close/>
                    <a:moveTo>
                      <a:pt x="49915" y="45795"/>
                    </a:moveTo>
                    <a:cubicBezTo>
                      <a:pt x="47878" y="54284"/>
                      <a:pt x="45161" y="62433"/>
                      <a:pt x="42785" y="70583"/>
                    </a:cubicBezTo>
                    <a:cubicBezTo>
                      <a:pt x="38030" y="85523"/>
                      <a:pt x="32937" y="101143"/>
                      <a:pt x="32937" y="116762"/>
                    </a:cubicBezTo>
                    <a:cubicBezTo>
                      <a:pt x="32937" y="132382"/>
                      <a:pt x="44482" y="149360"/>
                      <a:pt x="57725" y="159207"/>
                    </a:cubicBezTo>
                    <a:cubicBezTo>
                      <a:pt x="67233" y="151737"/>
                      <a:pt x="81834" y="137136"/>
                      <a:pt x="81834" y="116762"/>
                    </a:cubicBezTo>
                    <a:cubicBezTo>
                      <a:pt x="81834" y="82128"/>
                      <a:pt x="64856" y="59037"/>
                      <a:pt x="50255" y="45455"/>
                    </a:cubicBezTo>
                    <a:close/>
                  </a:path>
                </a:pathLst>
              </a:custGeom>
              <a:grpFill/>
              <a:ln w="3393" cap="flat">
                <a:noFill/>
                <a:prstDash val="solid"/>
                <a:miter/>
              </a:ln>
            </p:spPr>
            <p:txBody>
              <a:bodyPr rtlCol="0" anchor="ctr"/>
              <a:lstStyle/>
              <a:p>
                <a:endParaRPr lang="de-DE" dirty="0">
                  <a:solidFill>
                    <a:schemeClr val="bg1"/>
                  </a:solidFill>
                </a:endParaRPr>
              </a:p>
            </p:txBody>
          </p:sp>
          <p:sp>
            <p:nvSpPr>
              <p:cNvPr id="29" name="Freeform 28">
                <a:extLst>
                  <a:ext uri="{FF2B5EF4-FFF2-40B4-BE49-F238E27FC236}">
                    <a16:creationId xmlns:a16="http://schemas.microsoft.com/office/drawing/2014/main" id="{0D894891-80DC-686B-47FC-9A096625BCC3}"/>
                  </a:ext>
                </a:extLst>
              </p:cNvPr>
              <p:cNvSpPr/>
              <p:nvPr/>
            </p:nvSpPr>
            <p:spPr>
              <a:xfrm>
                <a:off x="7990457" y="3680307"/>
                <a:ext cx="154782" cy="145546"/>
              </a:xfrm>
              <a:custGeom>
                <a:avLst/>
                <a:gdLst>
                  <a:gd name="connsiteX0" fmla="*/ 82853 w 154782"/>
                  <a:gd name="connsiteY0" fmla="*/ 145207 h 145546"/>
                  <a:gd name="connsiteX1" fmla="*/ 31919 w 154782"/>
                  <a:gd name="connsiteY1" fmla="*/ 131964 h 145546"/>
                  <a:gd name="connsiteX2" fmla="*/ 0 w 154782"/>
                  <a:gd name="connsiteY2" fmla="*/ 27041 h 145546"/>
                  <a:gd name="connsiteX3" fmla="*/ 10187 w 154782"/>
                  <a:gd name="connsiteY3" fmla="*/ 11761 h 145546"/>
                  <a:gd name="connsiteX4" fmla="*/ 28183 w 154782"/>
                  <a:gd name="connsiteY4" fmla="*/ 15835 h 145546"/>
                  <a:gd name="connsiteX5" fmla="*/ 64516 w 154782"/>
                  <a:gd name="connsiteY5" fmla="*/ 35869 h 145546"/>
                  <a:gd name="connsiteX6" fmla="*/ 153820 w 154782"/>
                  <a:gd name="connsiteY6" fmla="*/ 117024 h 145546"/>
                  <a:gd name="connsiteX7" fmla="*/ 152801 w 154782"/>
                  <a:gd name="connsiteY7" fmla="*/ 130606 h 145546"/>
                  <a:gd name="connsiteX8" fmla="*/ 141935 w 154782"/>
                  <a:gd name="connsiteY8" fmla="*/ 138755 h 145546"/>
                  <a:gd name="connsiteX9" fmla="*/ 82853 w 154782"/>
                  <a:gd name="connsiteY9" fmla="*/ 145547 h 145546"/>
                  <a:gd name="connsiteX10" fmla="*/ 34296 w 154782"/>
                  <a:gd name="connsiteY10" fmla="*/ 58280 h 145546"/>
                  <a:gd name="connsiteX11" fmla="*/ 53990 w 154782"/>
                  <a:gd name="connsiteY11" fmla="*/ 107856 h 145546"/>
                  <a:gd name="connsiteX12" fmla="*/ 114771 w 154782"/>
                  <a:gd name="connsiteY12" fmla="*/ 110232 h 145546"/>
                  <a:gd name="connsiteX13" fmla="*/ 52292 w 154782"/>
                  <a:gd name="connsiteY13" fmla="*/ 66090 h 145546"/>
                  <a:gd name="connsiteX14" fmla="*/ 34296 w 154782"/>
                  <a:gd name="connsiteY14" fmla="*/ 58620 h 1455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54782" h="145546">
                    <a:moveTo>
                      <a:pt x="82853" y="145207"/>
                    </a:moveTo>
                    <a:cubicBezTo>
                      <a:pt x="62818" y="145207"/>
                      <a:pt x="43124" y="142151"/>
                      <a:pt x="31919" y="131964"/>
                    </a:cubicBezTo>
                    <a:cubicBezTo>
                      <a:pt x="10187" y="112270"/>
                      <a:pt x="0" y="78993"/>
                      <a:pt x="0" y="27041"/>
                    </a:cubicBezTo>
                    <a:cubicBezTo>
                      <a:pt x="0" y="-24912"/>
                      <a:pt x="4075" y="14477"/>
                      <a:pt x="10187" y="11761"/>
                    </a:cubicBezTo>
                    <a:cubicBezTo>
                      <a:pt x="16299" y="9384"/>
                      <a:pt x="23430" y="10742"/>
                      <a:pt x="28183" y="15835"/>
                    </a:cubicBezTo>
                    <a:cubicBezTo>
                      <a:pt x="35993" y="23985"/>
                      <a:pt x="49236" y="29418"/>
                      <a:pt x="64516" y="35869"/>
                    </a:cubicBezTo>
                    <a:cubicBezTo>
                      <a:pt x="96095" y="48773"/>
                      <a:pt x="135144" y="64732"/>
                      <a:pt x="153820" y="117024"/>
                    </a:cubicBezTo>
                    <a:cubicBezTo>
                      <a:pt x="155518" y="121438"/>
                      <a:pt x="154839" y="126531"/>
                      <a:pt x="152801" y="130606"/>
                    </a:cubicBezTo>
                    <a:cubicBezTo>
                      <a:pt x="150424" y="134680"/>
                      <a:pt x="146689" y="137737"/>
                      <a:pt x="141935" y="138755"/>
                    </a:cubicBezTo>
                    <a:cubicBezTo>
                      <a:pt x="131409" y="141132"/>
                      <a:pt x="106961" y="145547"/>
                      <a:pt x="82853" y="145547"/>
                    </a:cubicBezTo>
                    <a:close/>
                    <a:moveTo>
                      <a:pt x="34296" y="58280"/>
                    </a:moveTo>
                    <a:cubicBezTo>
                      <a:pt x="37351" y="82049"/>
                      <a:pt x="43803" y="98687"/>
                      <a:pt x="53990" y="107856"/>
                    </a:cubicBezTo>
                    <a:cubicBezTo>
                      <a:pt x="60441" y="113628"/>
                      <a:pt x="87946" y="113628"/>
                      <a:pt x="114771" y="110232"/>
                    </a:cubicBezTo>
                    <a:cubicBezTo>
                      <a:pt x="99491" y="85445"/>
                      <a:pt x="76401" y="75937"/>
                      <a:pt x="52292" y="66090"/>
                    </a:cubicBezTo>
                    <a:cubicBezTo>
                      <a:pt x="46180" y="63713"/>
                      <a:pt x="40068" y="60997"/>
                      <a:pt x="34296" y="58620"/>
                    </a:cubicBezTo>
                    <a:close/>
                  </a:path>
                </a:pathLst>
              </a:custGeom>
              <a:grpFill/>
              <a:ln w="3393" cap="flat">
                <a:noFill/>
                <a:prstDash val="solid"/>
                <a:miter/>
              </a:ln>
            </p:spPr>
            <p:txBody>
              <a:bodyPr rtlCol="0" anchor="ctr"/>
              <a:lstStyle/>
              <a:p>
                <a:endParaRPr lang="de-DE" dirty="0">
                  <a:solidFill>
                    <a:schemeClr val="bg1"/>
                  </a:solidFill>
                </a:endParaRPr>
              </a:p>
            </p:txBody>
          </p:sp>
          <p:sp>
            <p:nvSpPr>
              <p:cNvPr id="30" name="Freeform 29">
                <a:extLst>
                  <a:ext uri="{FF2B5EF4-FFF2-40B4-BE49-F238E27FC236}">
                    <a16:creationId xmlns:a16="http://schemas.microsoft.com/office/drawing/2014/main" id="{7946055C-9DC0-1F66-8C07-D9FB729B3143}"/>
                  </a:ext>
                </a:extLst>
              </p:cNvPr>
              <p:cNvSpPr/>
              <p:nvPr/>
            </p:nvSpPr>
            <p:spPr>
              <a:xfrm>
                <a:off x="8112656" y="3691513"/>
                <a:ext cx="175076" cy="134340"/>
              </a:xfrm>
              <a:custGeom>
                <a:avLst/>
                <a:gdLst>
                  <a:gd name="connsiteX0" fmla="*/ 64558 w 175076"/>
                  <a:gd name="connsiteY0" fmla="*/ 134001 h 134340"/>
                  <a:gd name="connsiteX1" fmla="*/ 10908 w 175076"/>
                  <a:gd name="connsiteY1" fmla="*/ 124833 h 134340"/>
                  <a:gd name="connsiteX2" fmla="*/ 1061 w 175076"/>
                  <a:gd name="connsiteY2" fmla="*/ 115325 h 134340"/>
                  <a:gd name="connsiteX3" fmla="*/ 2080 w 175076"/>
                  <a:gd name="connsiteY3" fmla="*/ 101403 h 134340"/>
                  <a:gd name="connsiteX4" fmla="*/ 149109 w 175076"/>
                  <a:gd name="connsiteY4" fmla="*/ 1234 h 134340"/>
                  <a:gd name="connsiteX5" fmla="*/ 152504 w 175076"/>
                  <a:gd name="connsiteY5" fmla="*/ 1234 h 134340"/>
                  <a:gd name="connsiteX6" fmla="*/ 166087 w 175076"/>
                  <a:gd name="connsiteY6" fmla="*/ 1573 h 134340"/>
                  <a:gd name="connsiteX7" fmla="*/ 173557 w 175076"/>
                  <a:gd name="connsiteY7" fmla="*/ 22965 h 134340"/>
                  <a:gd name="connsiteX8" fmla="*/ 167105 w 175076"/>
                  <a:gd name="connsiteY8" fmla="*/ 46395 h 134340"/>
                  <a:gd name="connsiteX9" fmla="*/ 137563 w 175076"/>
                  <a:gd name="connsiteY9" fmla="*/ 108534 h 134340"/>
                  <a:gd name="connsiteX10" fmla="*/ 86629 w 175076"/>
                  <a:gd name="connsiteY10" fmla="*/ 132643 h 134340"/>
                  <a:gd name="connsiteX11" fmla="*/ 64219 w 175076"/>
                  <a:gd name="connsiteY11" fmla="*/ 134341 h 134340"/>
                  <a:gd name="connsiteX12" fmla="*/ 41808 w 175076"/>
                  <a:gd name="connsiteY12" fmla="*/ 99366 h 134340"/>
                  <a:gd name="connsiteX13" fmla="*/ 112436 w 175076"/>
                  <a:gd name="connsiteY13" fmla="*/ 87481 h 134340"/>
                  <a:gd name="connsiteX14" fmla="*/ 135186 w 175076"/>
                  <a:gd name="connsiteY14" fmla="*/ 40623 h 134340"/>
                  <a:gd name="connsiteX15" fmla="*/ 136205 w 175076"/>
                  <a:gd name="connsiteY15" fmla="*/ 35189 h 134340"/>
                  <a:gd name="connsiteX16" fmla="*/ 41808 w 175076"/>
                  <a:gd name="connsiteY16" fmla="*/ 99366 h 134340"/>
                  <a:gd name="connsiteX17" fmla="*/ 144694 w 175076"/>
                  <a:gd name="connsiteY17" fmla="*/ 7685 h 134340"/>
                  <a:gd name="connsiteX18" fmla="*/ 144694 w 175076"/>
                  <a:gd name="connsiteY18" fmla="*/ 7685 h 134340"/>
                  <a:gd name="connsiteX19" fmla="*/ 144694 w 175076"/>
                  <a:gd name="connsiteY19" fmla="*/ 7685 h 1343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75076" h="134340">
                    <a:moveTo>
                      <a:pt x="64558" y="134001"/>
                    </a:moveTo>
                    <a:cubicBezTo>
                      <a:pt x="49618" y="134001"/>
                      <a:pt x="31281" y="131624"/>
                      <a:pt x="10908" y="124833"/>
                    </a:cubicBezTo>
                    <a:cubicBezTo>
                      <a:pt x="6494" y="123135"/>
                      <a:pt x="2759" y="119739"/>
                      <a:pt x="1061" y="115325"/>
                    </a:cubicBezTo>
                    <a:cubicBezTo>
                      <a:pt x="-637" y="110911"/>
                      <a:pt x="-297" y="105818"/>
                      <a:pt x="2080" y="101403"/>
                    </a:cubicBezTo>
                    <a:cubicBezTo>
                      <a:pt x="55050" y="8025"/>
                      <a:pt x="126018" y="2932"/>
                      <a:pt x="149109" y="1234"/>
                    </a:cubicBezTo>
                    <a:cubicBezTo>
                      <a:pt x="150127" y="1234"/>
                      <a:pt x="151485" y="1234"/>
                      <a:pt x="152504" y="1234"/>
                    </a:cubicBezTo>
                    <a:cubicBezTo>
                      <a:pt x="156918" y="-464"/>
                      <a:pt x="161672" y="-464"/>
                      <a:pt x="166087" y="1573"/>
                    </a:cubicBezTo>
                    <a:cubicBezTo>
                      <a:pt x="173896" y="5648"/>
                      <a:pt x="177291" y="14816"/>
                      <a:pt x="173557" y="22965"/>
                    </a:cubicBezTo>
                    <a:cubicBezTo>
                      <a:pt x="169482" y="31794"/>
                      <a:pt x="168463" y="38585"/>
                      <a:pt x="167105" y="46395"/>
                    </a:cubicBezTo>
                    <a:cubicBezTo>
                      <a:pt x="164728" y="61675"/>
                      <a:pt x="161672" y="78992"/>
                      <a:pt x="137563" y="108534"/>
                    </a:cubicBezTo>
                    <a:cubicBezTo>
                      <a:pt x="128055" y="120419"/>
                      <a:pt x="109380" y="129247"/>
                      <a:pt x="86629" y="132643"/>
                    </a:cubicBezTo>
                    <a:cubicBezTo>
                      <a:pt x="80517" y="133661"/>
                      <a:pt x="73047" y="134341"/>
                      <a:pt x="64219" y="134341"/>
                    </a:cubicBezTo>
                    <a:close/>
                    <a:moveTo>
                      <a:pt x="41808" y="99366"/>
                    </a:moveTo>
                    <a:cubicBezTo>
                      <a:pt x="76783" y="105818"/>
                      <a:pt x="105305" y="96310"/>
                      <a:pt x="112436" y="87481"/>
                    </a:cubicBezTo>
                    <a:cubicBezTo>
                      <a:pt x="131112" y="64731"/>
                      <a:pt x="133149" y="54205"/>
                      <a:pt x="135186" y="40623"/>
                    </a:cubicBezTo>
                    <a:cubicBezTo>
                      <a:pt x="135186" y="38925"/>
                      <a:pt x="135865" y="37227"/>
                      <a:pt x="136205" y="35189"/>
                    </a:cubicBezTo>
                    <a:cubicBezTo>
                      <a:pt x="112436" y="38925"/>
                      <a:pt x="75424" y="51149"/>
                      <a:pt x="41808" y="99366"/>
                    </a:cubicBezTo>
                    <a:close/>
                    <a:moveTo>
                      <a:pt x="144694" y="7685"/>
                    </a:moveTo>
                    <a:cubicBezTo>
                      <a:pt x="144694" y="7685"/>
                      <a:pt x="144694" y="7685"/>
                      <a:pt x="144694" y="7685"/>
                    </a:cubicBezTo>
                    <a:cubicBezTo>
                      <a:pt x="144694" y="7685"/>
                      <a:pt x="144694" y="7685"/>
                      <a:pt x="144694" y="7685"/>
                    </a:cubicBezTo>
                    <a:close/>
                  </a:path>
                </a:pathLst>
              </a:custGeom>
              <a:grpFill/>
              <a:ln w="3393" cap="flat">
                <a:noFill/>
                <a:prstDash val="solid"/>
                <a:miter/>
              </a:ln>
            </p:spPr>
            <p:txBody>
              <a:bodyPr rtlCol="0" anchor="ctr"/>
              <a:lstStyle/>
              <a:p>
                <a:endParaRPr lang="de-DE" dirty="0">
                  <a:solidFill>
                    <a:schemeClr val="bg1"/>
                  </a:solidFill>
                </a:endParaRPr>
              </a:p>
            </p:txBody>
          </p:sp>
          <p:sp>
            <p:nvSpPr>
              <p:cNvPr id="31" name="Freeform 30">
                <a:extLst>
                  <a:ext uri="{FF2B5EF4-FFF2-40B4-BE49-F238E27FC236}">
                    <a16:creationId xmlns:a16="http://schemas.microsoft.com/office/drawing/2014/main" id="{FA6CD556-4386-2184-480A-AE511FDD8643}"/>
                  </a:ext>
                </a:extLst>
              </p:cNvPr>
              <p:cNvSpPr/>
              <p:nvPr/>
            </p:nvSpPr>
            <p:spPr>
              <a:xfrm>
                <a:off x="8112698" y="3670676"/>
                <a:ext cx="32597" cy="236332"/>
              </a:xfrm>
              <a:custGeom>
                <a:avLst/>
                <a:gdLst>
                  <a:gd name="connsiteX0" fmla="*/ 16299 w 32597"/>
                  <a:gd name="connsiteY0" fmla="*/ 236332 h 236332"/>
                  <a:gd name="connsiteX1" fmla="*/ 0 w 32597"/>
                  <a:gd name="connsiteY1" fmla="*/ 220033 h 236332"/>
                  <a:gd name="connsiteX2" fmla="*/ 0 w 32597"/>
                  <a:gd name="connsiteY2" fmla="*/ 16299 h 236332"/>
                  <a:gd name="connsiteX3" fmla="*/ 16299 w 32597"/>
                  <a:gd name="connsiteY3" fmla="*/ 0 h 236332"/>
                  <a:gd name="connsiteX4" fmla="*/ 32598 w 32597"/>
                  <a:gd name="connsiteY4" fmla="*/ 16299 h 236332"/>
                  <a:gd name="connsiteX5" fmla="*/ 32598 w 32597"/>
                  <a:gd name="connsiteY5" fmla="*/ 220033 h 236332"/>
                  <a:gd name="connsiteX6" fmla="*/ 16299 w 32597"/>
                  <a:gd name="connsiteY6" fmla="*/ 236332 h 236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97" h="236332">
                    <a:moveTo>
                      <a:pt x="16299" y="236332"/>
                    </a:moveTo>
                    <a:cubicBezTo>
                      <a:pt x="7131" y="236332"/>
                      <a:pt x="0" y="229201"/>
                      <a:pt x="0" y="220033"/>
                    </a:cubicBezTo>
                    <a:lnTo>
                      <a:pt x="0" y="16299"/>
                    </a:lnTo>
                    <a:cubicBezTo>
                      <a:pt x="0" y="7131"/>
                      <a:pt x="7131" y="0"/>
                      <a:pt x="16299" y="0"/>
                    </a:cubicBezTo>
                    <a:cubicBezTo>
                      <a:pt x="25467" y="0"/>
                      <a:pt x="32598" y="7131"/>
                      <a:pt x="32598" y="16299"/>
                    </a:cubicBezTo>
                    <a:lnTo>
                      <a:pt x="32598" y="220033"/>
                    </a:lnTo>
                    <a:cubicBezTo>
                      <a:pt x="32598" y="229201"/>
                      <a:pt x="25467" y="236332"/>
                      <a:pt x="16299" y="236332"/>
                    </a:cubicBezTo>
                    <a:close/>
                  </a:path>
                </a:pathLst>
              </a:custGeom>
              <a:grpFill/>
              <a:ln w="3393" cap="flat">
                <a:noFill/>
                <a:prstDash val="solid"/>
                <a:miter/>
              </a:ln>
            </p:spPr>
            <p:txBody>
              <a:bodyPr rtlCol="0" anchor="ctr"/>
              <a:lstStyle/>
              <a:p>
                <a:endParaRPr lang="de-DE" dirty="0">
                  <a:solidFill>
                    <a:schemeClr val="bg1"/>
                  </a:solidFill>
                </a:endParaRPr>
              </a:p>
            </p:txBody>
          </p:sp>
          <p:sp>
            <p:nvSpPr>
              <p:cNvPr id="32" name="Freeform 31">
                <a:extLst>
                  <a:ext uri="{FF2B5EF4-FFF2-40B4-BE49-F238E27FC236}">
                    <a16:creationId xmlns:a16="http://schemas.microsoft.com/office/drawing/2014/main" id="{375E7AB1-4DC0-7322-4C19-2617EB6FEA9D}"/>
                  </a:ext>
                </a:extLst>
              </p:cNvPr>
              <p:cNvSpPr/>
              <p:nvPr/>
            </p:nvSpPr>
            <p:spPr>
              <a:xfrm>
                <a:off x="7827422" y="3874071"/>
                <a:ext cx="562367" cy="155178"/>
              </a:xfrm>
              <a:custGeom>
                <a:avLst/>
                <a:gdLst>
                  <a:gd name="connsiteX0" fmla="*/ 512441 w 562367"/>
                  <a:gd name="connsiteY0" fmla="*/ 155178 h 155178"/>
                  <a:gd name="connsiteX1" fmla="*/ 379674 w 562367"/>
                  <a:gd name="connsiteY1" fmla="*/ 142275 h 155178"/>
                  <a:gd name="connsiteX2" fmla="*/ 340625 w 562367"/>
                  <a:gd name="connsiteY2" fmla="*/ 137521 h 155178"/>
                  <a:gd name="connsiteX3" fmla="*/ 305990 w 562367"/>
                  <a:gd name="connsiteY3" fmla="*/ 144312 h 155178"/>
                  <a:gd name="connsiteX4" fmla="*/ 246906 w 562367"/>
                  <a:gd name="connsiteY4" fmla="*/ 153480 h 155178"/>
                  <a:gd name="connsiteX5" fmla="*/ 221779 w 562367"/>
                  <a:gd name="connsiteY5" fmla="*/ 149405 h 155178"/>
                  <a:gd name="connsiteX6" fmla="*/ 170846 w 562367"/>
                  <a:gd name="connsiteY6" fmla="*/ 147708 h 155178"/>
                  <a:gd name="connsiteX7" fmla="*/ 82900 w 562367"/>
                  <a:gd name="connsiteY7" fmla="*/ 149066 h 155178"/>
                  <a:gd name="connsiteX8" fmla="*/ 5141 w 562367"/>
                  <a:gd name="connsiteY8" fmla="*/ 130390 h 155178"/>
                  <a:gd name="connsiteX9" fmla="*/ 1067 w 562367"/>
                  <a:gd name="connsiteY9" fmla="*/ 111715 h 155178"/>
                  <a:gd name="connsiteX10" fmla="*/ 73053 w 562367"/>
                  <a:gd name="connsiteY10" fmla="*/ 62818 h 155178"/>
                  <a:gd name="connsiteX11" fmla="*/ 107008 w 562367"/>
                  <a:gd name="connsiteY11" fmla="*/ 50934 h 155178"/>
                  <a:gd name="connsiteX12" fmla="*/ 118214 w 562367"/>
                  <a:gd name="connsiteY12" fmla="*/ 44143 h 155178"/>
                  <a:gd name="connsiteX13" fmla="*/ 225175 w 562367"/>
                  <a:gd name="connsiteY13" fmla="*/ 19015 h 155178"/>
                  <a:gd name="connsiteX14" fmla="*/ 247925 w 562367"/>
                  <a:gd name="connsiteY14" fmla="*/ 12224 h 155178"/>
                  <a:gd name="connsiteX15" fmla="*/ 300896 w 562367"/>
                  <a:gd name="connsiteY15" fmla="*/ 0 h 155178"/>
                  <a:gd name="connsiteX16" fmla="*/ 301575 w 562367"/>
                  <a:gd name="connsiteY16" fmla="*/ 0 h 155178"/>
                  <a:gd name="connsiteX17" fmla="*/ 367449 w 562367"/>
                  <a:gd name="connsiteY17" fmla="*/ 10187 h 155178"/>
                  <a:gd name="connsiteX18" fmla="*/ 389860 w 562367"/>
                  <a:gd name="connsiteY18" fmla="*/ 14941 h 155178"/>
                  <a:gd name="connsiteX19" fmla="*/ 432645 w 562367"/>
                  <a:gd name="connsiteY19" fmla="*/ 40407 h 155178"/>
                  <a:gd name="connsiteX20" fmla="*/ 450641 w 562367"/>
                  <a:gd name="connsiteY20" fmla="*/ 53311 h 155178"/>
                  <a:gd name="connsiteX21" fmla="*/ 526023 w 562367"/>
                  <a:gd name="connsiteY21" fmla="*/ 83192 h 155178"/>
                  <a:gd name="connsiteX22" fmla="*/ 562356 w 562367"/>
                  <a:gd name="connsiteY22" fmla="*/ 131749 h 155178"/>
                  <a:gd name="connsiteX23" fmla="*/ 544359 w 562367"/>
                  <a:gd name="connsiteY23" fmla="*/ 152801 h 155178"/>
                  <a:gd name="connsiteX24" fmla="*/ 512441 w 562367"/>
                  <a:gd name="connsiteY24" fmla="*/ 154499 h 155178"/>
                  <a:gd name="connsiteX25" fmla="*/ 340625 w 562367"/>
                  <a:gd name="connsiteY25" fmla="*/ 104923 h 155178"/>
                  <a:gd name="connsiteX26" fmla="*/ 384427 w 562367"/>
                  <a:gd name="connsiteY26" fmla="*/ 110017 h 155178"/>
                  <a:gd name="connsiteX27" fmla="*/ 520250 w 562367"/>
                  <a:gd name="connsiteY27" fmla="*/ 122241 h 155178"/>
                  <a:gd name="connsiteX28" fmla="*/ 449623 w 562367"/>
                  <a:gd name="connsiteY28" fmla="*/ 86248 h 155178"/>
                  <a:gd name="connsiteX29" fmla="*/ 410913 w 562367"/>
                  <a:gd name="connsiteY29" fmla="*/ 64855 h 155178"/>
                  <a:gd name="connsiteX30" fmla="*/ 384088 w 562367"/>
                  <a:gd name="connsiteY30" fmla="*/ 47199 h 155178"/>
                  <a:gd name="connsiteX31" fmla="*/ 360319 w 562367"/>
                  <a:gd name="connsiteY31" fmla="*/ 42105 h 155178"/>
                  <a:gd name="connsiteX32" fmla="*/ 301575 w 562367"/>
                  <a:gd name="connsiteY32" fmla="*/ 32597 h 155178"/>
                  <a:gd name="connsiteX33" fmla="*/ 300896 w 562367"/>
                  <a:gd name="connsiteY33" fmla="*/ 32597 h 155178"/>
                  <a:gd name="connsiteX34" fmla="*/ 258452 w 562367"/>
                  <a:gd name="connsiteY34" fmla="*/ 42784 h 155178"/>
                  <a:gd name="connsiteX35" fmla="*/ 209895 w 562367"/>
                  <a:gd name="connsiteY35" fmla="*/ 47199 h 155178"/>
                  <a:gd name="connsiteX36" fmla="*/ 139266 w 562367"/>
                  <a:gd name="connsiteY36" fmla="*/ 68591 h 155178"/>
                  <a:gd name="connsiteX37" fmla="*/ 121610 w 562367"/>
                  <a:gd name="connsiteY37" fmla="*/ 79796 h 155178"/>
                  <a:gd name="connsiteX38" fmla="*/ 121610 w 562367"/>
                  <a:gd name="connsiteY38" fmla="*/ 79796 h 155178"/>
                  <a:gd name="connsiteX39" fmla="*/ 81882 w 562367"/>
                  <a:gd name="connsiteY39" fmla="*/ 93718 h 155178"/>
                  <a:gd name="connsiteX40" fmla="*/ 40456 w 562367"/>
                  <a:gd name="connsiteY40" fmla="*/ 110356 h 155178"/>
                  <a:gd name="connsiteX41" fmla="*/ 162357 w 562367"/>
                  <a:gd name="connsiteY41" fmla="*/ 115789 h 155178"/>
                  <a:gd name="connsiteX42" fmla="*/ 227552 w 562367"/>
                  <a:gd name="connsiteY42" fmla="*/ 116808 h 155178"/>
                  <a:gd name="connsiteX43" fmla="*/ 249623 w 562367"/>
                  <a:gd name="connsiteY43" fmla="*/ 120204 h 155178"/>
                  <a:gd name="connsiteX44" fmla="*/ 297501 w 562367"/>
                  <a:gd name="connsiteY44" fmla="*/ 112054 h 155178"/>
                  <a:gd name="connsiteX45" fmla="*/ 340285 w 562367"/>
                  <a:gd name="connsiteY45" fmla="*/ 103905 h 155178"/>
                  <a:gd name="connsiteX46" fmla="*/ 31967 w 562367"/>
                  <a:gd name="connsiteY46" fmla="*/ 122241 h 155178"/>
                  <a:gd name="connsiteX47" fmla="*/ 31967 w 562367"/>
                  <a:gd name="connsiteY47" fmla="*/ 122241 h 155178"/>
                  <a:gd name="connsiteX48" fmla="*/ 31967 w 562367"/>
                  <a:gd name="connsiteY48" fmla="*/ 122241 h 155178"/>
                  <a:gd name="connsiteX49" fmla="*/ 114479 w 562367"/>
                  <a:gd name="connsiteY49" fmla="*/ 65874 h 155178"/>
                  <a:gd name="connsiteX50" fmla="*/ 114479 w 562367"/>
                  <a:gd name="connsiteY50" fmla="*/ 65874 h 155178"/>
                  <a:gd name="connsiteX51" fmla="*/ 114479 w 562367"/>
                  <a:gd name="connsiteY51" fmla="*/ 65874 h 155178"/>
                  <a:gd name="connsiteX52" fmla="*/ 227212 w 562367"/>
                  <a:gd name="connsiteY52" fmla="*/ 20034 h 155178"/>
                  <a:gd name="connsiteX53" fmla="*/ 227212 w 562367"/>
                  <a:gd name="connsiteY53" fmla="*/ 20034 h 155178"/>
                  <a:gd name="connsiteX54" fmla="*/ 227212 w 562367"/>
                  <a:gd name="connsiteY54" fmla="*/ 20034 h 155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562367" h="155178">
                    <a:moveTo>
                      <a:pt x="512441" y="155178"/>
                    </a:moveTo>
                    <a:cubicBezTo>
                      <a:pt x="468299" y="155178"/>
                      <a:pt x="416346" y="147708"/>
                      <a:pt x="379674" y="142275"/>
                    </a:cubicBezTo>
                    <a:cubicBezTo>
                      <a:pt x="362356" y="139898"/>
                      <a:pt x="346058" y="137521"/>
                      <a:pt x="340625" y="137521"/>
                    </a:cubicBezTo>
                    <a:cubicBezTo>
                      <a:pt x="335191" y="137521"/>
                      <a:pt x="318893" y="140917"/>
                      <a:pt x="305990" y="144312"/>
                    </a:cubicBezTo>
                    <a:cubicBezTo>
                      <a:pt x="285616" y="149745"/>
                      <a:pt x="264903" y="155178"/>
                      <a:pt x="246906" y="153480"/>
                    </a:cubicBezTo>
                    <a:cubicBezTo>
                      <a:pt x="238078" y="152462"/>
                      <a:pt x="229928" y="151103"/>
                      <a:pt x="221779" y="149405"/>
                    </a:cubicBezTo>
                    <a:cubicBezTo>
                      <a:pt x="203782" y="146010"/>
                      <a:pt x="188502" y="142954"/>
                      <a:pt x="170846" y="147708"/>
                    </a:cubicBezTo>
                    <a:cubicBezTo>
                      <a:pt x="151830" y="152801"/>
                      <a:pt x="113121" y="151783"/>
                      <a:pt x="82900" y="149066"/>
                    </a:cubicBezTo>
                    <a:cubicBezTo>
                      <a:pt x="17366" y="143633"/>
                      <a:pt x="8537" y="133786"/>
                      <a:pt x="5141" y="130390"/>
                    </a:cubicBezTo>
                    <a:cubicBezTo>
                      <a:pt x="388" y="125297"/>
                      <a:pt x="-1310" y="118166"/>
                      <a:pt x="1067" y="111715"/>
                    </a:cubicBezTo>
                    <a:cubicBezTo>
                      <a:pt x="11593" y="80475"/>
                      <a:pt x="44190" y="71307"/>
                      <a:pt x="73053" y="62818"/>
                    </a:cubicBezTo>
                    <a:cubicBezTo>
                      <a:pt x="85616" y="59083"/>
                      <a:pt x="97501" y="55688"/>
                      <a:pt x="107008" y="50934"/>
                    </a:cubicBezTo>
                    <a:cubicBezTo>
                      <a:pt x="112102" y="48557"/>
                      <a:pt x="115497" y="46180"/>
                      <a:pt x="118214" y="44143"/>
                    </a:cubicBezTo>
                    <a:cubicBezTo>
                      <a:pt x="132815" y="31919"/>
                      <a:pt x="193257" y="1698"/>
                      <a:pt x="225175" y="19015"/>
                    </a:cubicBezTo>
                    <a:cubicBezTo>
                      <a:pt x="229589" y="18676"/>
                      <a:pt x="240115" y="14941"/>
                      <a:pt x="247925" y="12224"/>
                    </a:cubicBezTo>
                    <a:cubicBezTo>
                      <a:pt x="264564" y="6452"/>
                      <a:pt x="283240" y="0"/>
                      <a:pt x="300896" y="0"/>
                    </a:cubicBezTo>
                    <a:lnTo>
                      <a:pt x="301575" y="0"/>
                    </a:lnTo>
                    <a:cubicBezTo>
                      <a:pt x="323307" y="0"/>
                      <a:pt x="346737" y="5433"/>
                      <a:pt x="367449" y="10187"/>
                    </a:cubicBezTo>
                    <a:cubicBezTo>
                      <a:pt x="375599" y="11885"/>
                      <a:pt x="383409" y="13922"/>
                      <a:pt x="389860" y="14941"/>
                    </a:cubicBezTo>
                    <a:cubicBezTo>
                      <a:pt x="407857" y="18336"/>
                      <a:pt x="421439" y="30560"/>
                      <a:pt x="432645" y="40407"/>
                    </a:cubicBezTo>
                    <a:cubicBezTo>
                      <a:pt x="438417" y="45501"/>
                      <a:pt x="446906" y="53311"/>
                      <a:pt x="450641" y="53311"/>
                    </a:cubicBezTo>
                    <a:cubicBezTo>
                      <a:pt x="483579" y="54329"/>
                      <a:pt x="511761" y="72665"/>
                      <a:pt x="526023" y="83192"/>
                    </a:cubicBezTo>
                    <a:cubicBezTo>
                      <a:pt x="531796" y="87606"/>
                      <a:pt x="561677" y="111375"/>
                      <a:pt x="562356" y="131749"/>
                    </a:cubicBezTo>
                    <a:cubicBezTo>
                      <a:pt x="562695" y="142614"/>
                      <a:pt x="555225" y="151443"/>
                      <a:pt x="544359" y="152801"/>
                    </a:cubicBezTo>
                    <a:cubicBezTo>
                      <a:pt x="534512" y="153820"/>
                      <a:pt x="523646" y="154499"/>
                      <a:pt x="512441" y="154499"/>
                    </a:cubicBezTo>
                    <a:close/>
                    <a:moveTo>
                      <a:pt x="340625" y="104923"/>
                    </a:moveTo>
                    <a:cubicBezTo>
                      <a:pt x="348774" y="104923"/>
                      <a:pt x="363715" y="106961"/>
                      <a:pt x="384427" y="110017"/>
                    </a:cubicBezTo>
                    <a:cubicBezTo>
                      <a:pt x="422458" y="115450"/>
                      <a:pt x="477467" y="123260"/>
                      <a:pt x="520250" y="122241"/>
                    </a:cubicBezTo>
                    <a:cubicBezTo>
                      <a:pt x="505989" y="107640"/>
                      <a:pt x="478485" y="87267"/>
                      <a:pt x="449623" y="86248"/>
                    </a:cubicBezTo>
                    <a:cubicBezTo>
                      <a:pt x="434003" y="85908"/>
                      <a:pt x="422458" y="75042"/>
                      <a:pt x="410913" y="64855"/>
                    </a:cubicBezTo>
                    <a:cubicBezTo>
                      <a:pt x="402085" y="57046"/>
                      <a:pt x="392916" y="48896"/>
                      <a:pt x="384088" y="47199"/>
                    </a:cubicBezTo>
                    <a:cubicBezTo>
                      <a:pt x="376618" y="45840"/>
                      <a:pt x="368808" y="44143"/>
                      <a:pt x="360319" y="42105"/>
                    </a:cubicBezTo>
                    <a:cubicBezTo>
                      <a:pt x="341303" y="37691"/>
                      <a:pt x="319572" y="32937"/>
                      <a:pt x="301575" y="32597"/>
                    </a:cubicBezTo>
                    <a:lnTo>
                      <a:pt x="300896" y="32597"/>
                    </a:lnTo>
                    <a:cubicBezTo>
                      <a:pt x="288672" y="32597"/>
                      <a:pt x="272713" y="38031"/>
                      <a:pt x="258452" y="42784"/>
                    </a:cubicBezTo>
                    <a:cubicBezTo>
                      <a:pt x="238078" y="49915"/>
                      <a:pt x="222119" y="55348"/>
                      <a:pt x="209895" y="47199"/>
                    </a:cubicBezTo>
                    <a:cubicBezTo>
                      <a:pt x="199368" y="40407"/>
                      <a:pt x="153189" y="57385"/>
                      <a:pt x="139266" y="68591"/>
                    </a:cubicBezTo>
                    <a:cubicBezTo>
                      <a:pt x="134852" y="72665"/>
                      <a:pt x="129080" y="76061"/>
                      <a:pt x="121610" y="79796"/>
                    </a:cubicBezTo>
                    <a:cubicBezTo>
                      <a:pt x="121610" y="79796"/>
                      <a:pt x="121610" y="79796"/>
                      <a:pt x="121610" y="79796"/>
                    </a:cubicBezTo>
                    <a:cubicBezTo>
                      <a:pt x="109385" y="85908"/>
                      <a:pt x="95464" y="89983"/>
                      <a:pt x="81882" y="93718"/>
                    </a:cubicBezTo>
                    <a:cubicBezTo>
                      <a:pt x="65583" y="98472"/>
                      <a:pt x="50302" y="102886"/>
                      <a:pt x="40456" y="110356"/>
                    </a:cubicBezTo>
                    <a:cubicBezTo>
                      <a:pt x="70676" y="116469"/>
                      <a:pt x="139606" y="121901"/>
                      <a:pt x="162357" y="115789"/>
                    </a:cubicBezTo>
                    <a:cubicBezTo>
                      <a:pt x="187144" y="109338"/>
                      <a:pt x="208537" y="113412"/>
                      <a:pt x="227552" y="116808"/>
                    </a:cubicBezTo>
                    <a:cubicBezTo>
                      <a:pt x="235022" y="118166"/>
                      <a:pt x="242493" y="119525"/>
                      <a:pt x="249623" y="120204"/>
                    </a:cubicBezTo>
                    <a:cubicBezTo>
                      <a:pt x="261507" y="121222"/>
                      <a:pt x="280523" y="116469"/>
                      <a:pt x="297501" y="112054"/>
                    </a:cubicBezTo>
                    <a:cubicBezTo>
                      <a:pt x="313460" y="107980"/>
                      <a:pt x="328061" y="103905"/>
                      <a:pt x="340285" y="103905"/>
                    </a:cubicBezTo>
                    <a:close/>
                    <a:moveTo>
                      <a:pt x="31967" y="122241"/>
                    </a:moveTo>
                    <a:cubicBezTo>
                      <a:pt x="31967" y="122241"/>
                      <a:pt x="31967" y="122241"/>
                      <a:pt x="31967" y="122241"/>
                    </a:cubicBezTo>
                    <a:cubicBezTo>
                      <a:pt x="31967" y="122241"/>
                      <a:pt x="31967" y="122241"/>
                      <a:pt x="31967" y="122241"/>
                    </a:cubicBezTo>
                    <a:close/>
                    <a:moveTo>
                      <a:pt x="114479" y="65874"/>
                    </a:moveTo>
                    <a:lnTo>
                      <a:pt x="114479" y="65874"/>
                    </a:lnTo>
                    <a:lnTo>
                      <a:pt x="114479" y="65874"/>
                    </a:lnTo>
                    <a:close/>
                    <a:moveTo>
                      <a:pt x="227212" y="20034"/>
                    </a:moveTo>
                    <a:cubicBezTo>
                      <a:pt x="227212" y="20034"/>
                      <a:pt x="227212" y="20034"/>
                      <a:pt x="227212" y="20034"/>
                    </a:cubicBezTo>
                    <a:cubicBezTo>
                      <a:pt x="227212" y="20034"/>
                      <a:pt x="227212" y="20034"/>
                      <a:pt x="227212" y="20034"/>
                    </a:cubicBezTo>
                    <a:close/>
                  </a:path>
                </a:pathLst>
              </a:custGeom>
              <a:grpFill/>
              <a:ln w="3393" cap="flat">
                <a:noFill/>
                <a:prstDash val="solid"/>
                <a:miter/>
              </a:ln>
            </p:spPr>
            <p:txBody>
              <a:bodyPr rtlCol="0" anchor="ctr"/>
              <a:lstStyle/>
              <a:p>
                <a:endParaRPr lang="de-DE" dirty="0">
                  <a:solidFill>
                    <a:schemeClr val="bg1"/>
                  </a:solidFill>
                </a:endParaRPr>
              </a:p>
            </p:txBody>
          </p:sp>
          <p:sp>
            <p:nvSpPr>
              <p:cNvPr id="33" name="Freeform 32">
                <a:extLst>
                  <a:ext uri="{FF2B5EF4-FFF2-40B4-BE49-F238E27FC236}">
                    <a16:creationId xmlns:a16="http://schemas.microsoft.com/office/drawing/2014/main" id="{24E347A9-E686-9093-BB9E-9913A2936DE4}"/>
                  </a:ext>
                </a:extLst>
              </p:cNvPr>
              <p:cNvSpPr/>
              <p:nvPr/>
            </p:nvSpPr>
            <p:spPr>
              <a:xfrm>
                <a:off x="8151791" y="3935436"/>
                <a:ext cx="75094" cy="76155"/>
              </a:xfrm>
              <a:custGeom>
                <a:avLst/>
                <a:gdLst>
                  <a:gd name="connsiteX0" fmla="*/ 16256 w 75094"/>
                  <a:gd name="connsiteY0" fmla="*/ 76156 h 76155"/>
                  <a:gd name="connsiteX1" fmla="*/ 297 w 75094"/>
                  <a:gd name="connsiteY1" fmla="*/ 62913 h 76155"/>
                  <a:gd name="connsiteX2" fmla="*/ 12860 w 75094"/>
                  <a:gd name="connsiteY2" fmla="*/ 43898 h 76155"/>
                  <a:gd name="connsiteX3" fmla="*/ 45118 w 75094"/>
                  <a:gd name="connsiteY3" fmla="*/ 7226 h 76155"/>
                  <a:gd name="connsiteX4" fmla="*/ 67868 w 75094"/>
                  <a:gd name="connsiteY4" fmla="*/ 2811 h 76155"/>
                  <a:gd name="connsiteX5" fmla="*/ 72283 w 75094"/>
                  <a:gd name="connsiteY5" fmla="*/ 25562 h 76155"/>
                  <a:gd name="connsiteX6" fmla="*/ 19312 w 75094"/>
                  <a:gd name="connsiteY6" fmla="*/ 76156 h 76155"/>
                  <a:gd name="connsiteX7" fmla="*/ 16256 w 75094"/>
                  <a:gd name="connsiteY7" fmla="*/ 76156 h 76155"/>
                  <a:gd name="connsiteX8" fmla="*/ 13200 w 75094"/>
                  <a:gd name="connsiteY8" fmla="*/ 43898 h 76155"/>
                  <a:gd name="connsiteX9" fmla="*/ 13200 w 75094"/>
                  <a:gd name="connsiteY9" fmla="*/ 43898 h 76155"/>
                  <a:gd name="connsiteX10" fmla="*/ 13200 w 75094"/>
                  <a:gd name="connsiteY10" fmla="*/ 43898 h 761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5094" h="76155">
                    <a:moveTo>
                      <a:pt x="16256" y="76156"/>
                    </a:moveTo>
                    <a:cubicBezTo>
                      <a:pt x="8446" y="76156"/>
                      <a:pt x="1655" y="70723"/>
                      <a:pt x="297" y="62913"/>
                    </a:cubicBezTo>
                    <a:cubicBezTo>
                      <a:pt x="-1401" y="54085"/>
                      <a:pt x="4371" y="45935"/>
                      <a:pt x="12860" y="43898"/>
                    </a:cubicBezTo>
                    <a:cubicBezTo>
                      <a:pt x="18633" y="41521"/>
                      <a:pt x="33913" y="24204"/>
                      <a:pt x="45118" y="7226"/>
                    </a:cubicBezTo>
                    <a:cubicBezTo>
                      <a:pt x="50212" y="-245"/>
                      <a:pt x="60058" y="-2282"/>
                      <a:pt x="67868" y="2811"/>
                    </a:cubicBezTo>
                    <a:cubicBezTo>
                      <a:pt x="75339" y="7905"/>
                      <a:pt x="77376" y="17752"/>
                      <a:pt x="72283" y="25562"/>
                    </a:cubicBezTo>
                    <a:cubicBezTo>
                      <a:pt x="60738" y="42879"/>
                      <a:pt x="38667" y="72421"/>
                      <a:pt x="19312" y="76156"/>
                    </a:cubicBezTo>
                    <a:cubicBezTo>
                      <a:pt x="18294" y="76156"/>
                      <a:pt x="17275" y="76156"/>
                      <a:pt x="16256" y="76156"/>
                    </a:cubicBezTo>
                    <a:close/>
                    <a:moveTo>
                      <a:pt x="13200" y="43898"/>
                    </a:moveTo>
                    <a:cubicBezTo>
                      <a:pt x="13200" y="43898"/>
                      <a:pt x="13200" y="43898"/>
                      <a:pt x="13200" y="43898"/>
                    </a:cubicBezTo>
                    <a:cubicBezTo>
                      <a:pt x="13200" y="43898"/>
                      <a:pt x="13200" y="43898"/>
                      <a:pt x="13200" y="43898"/>
                    </a:cubicBezTo>
                    <a:close/>
                  </a:path>
                </a:pathLst>
              </a:custGeom>
              <a:grpFill/>
              <a:ln w="3393" cap="flat">
                <a:noFill/>
                <a:prstDash val="solid"/>
                <a:miter/>
              </a:ln>
            </p:spPr>
            <p:txBody>
              <a:bodyPr rtlCol="0" anchor="ctr"/>
              <a:lstStyle/>
              <a:p>
                <a:endParaRPr lang="de-DE" dirty="0">
                  <a:solidFill>
                    <a:schemeClr val="bg1"/>
                  </a:solidFill>
                </a:endParaRPr>
              </a:p>
            </p:txBody>
          </p:sp>
          <p:sp>
            <p:nvSpPr>
              <p:cNvPr id="34" name="Freeform 33">
                <a:extLst>
                  <a:ext uri="{FF2B5EF4-FFF2-40B4-BE49-F238E27FC236}">
                    <a16:creationId xmlns:a16="http://schemas.microsoft.com/office/drawing/2014/main" id="{C7C2020C-1678-0317-96C4-AA45E8913816}"/>
                  </a:ext>
                </a:extLst>
              </p:cNvPr>
              <p:cNvSpPr/>
              <p:nvPr/>
            </p:nvSpPr>
            <p:spPr>
              <a:xfrm>
                <a:off x="7925698" y="3923403"/>
                <a:ext cx="77226" cy="44725"/>
              </a:xfrm>
              <a:custGeom>
                <a:avLst/>
                <a:gdLst>
                  <a:gd name="connsiteX0" fmla="*/ 60685 w 77226"/>
                  <a:gd name="connsiteY0" fmla="*/ 44726 h 44725"/>
                  <a:gd name="connsiteX1" fmla="*/ 56610 w 77226"/>
                  <a:gd name="connsiteY1" fmla="*/ 44047 h 44725"/>
                  <a:gd name="connsiteX2" fmla="*/ 12128 w 77226"/>
                  <a:gd name="connsiteY2" fmla="*/ 32162 h 44725"/>
                  <a:gd name="connsiteX3" fmla="*/ 583 w 77226"/>
                  <a:gd name="connsiteY3" fmla="*/ 12128 h 44725"/>
                  <a:gd name="connsiteX4" fmla="*/ 20617 w 77226"/>
                  <a:gd name="connsiteY4" fmla="*/ 583 h 44725"/>
                  <a:gd name="connsiteX5" fmla="*/ 65099 w 77226"/>
                  <a:gd name="connsiteY5" fmla="*/ 12468 h 44725"/>
                  <a:gd name="connsiteX6" fmla="*/ 76644 w 77226"/>
                  <a:gd name="connsiteY6" fmla="*/ 32501 h 44725"/>
                  <a:gd name="connsiteX7" fmla="*/ 61025 w 77226"/>
                  <a:gd name="connsiteY7" fmla="*/ 44726 h 44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7226" h="44725">
                    <a:moveTo>
                      <a:pt x="60685" y="44726"/>
                    </a:moveTo>
                    <a:cubicBezTo>
                      <a:pt x="59327" y="44726"/>
                      <a:pt x="57968" y="44726"/>
                      <a:pt x="56610" y="44047"/>
                    </a:cubicBezTo>
                    <a:lnTo>
                      <a:pt x="12128" y="32162"/>
                    </a:lnTo>
                    <a:cubicBezTo>
                      <a:pt x="3300" y="29785"/>
                      <a:pt x="-1794" y="20957"/>
                      <a:pt x="583" y="12128"/>
                    </a:cubicBezTo>
                    <a:cubicBezTo>
                      <a:pt x="2960" y="3300"/>
                      <a:pt x="11789" y="-1794"/>
                      <a:pt x="20617" y="583"/>
                    </a:cubicBezTo>
                    <a:lnTo>
                      <a:pt x="65099" y="12468"/>
                    </a:lnTo>
                    <a:cubicBezTo>
                      <a:pt x="73927" y="14845"/>
                      <a:pt x="79021" y="23673"/>
                      <a:pt x="76644" y="32501"/>
                    </a:cubicBezTo>
                    <a:cubicBezTo>
                      <a:pt x="74607" y="39972"/>
                      <a:pt x="68155" y="44726"/>
                      <a:pt x="61025" y="44726"/>
                    </a:cubicBezTo>
                    <a:close/>
                  </a:path>
                </a:pathLst>
              </a:custGeom>
              <a:grpFill/>
              <a:ln w="3393" cap="flat">
                <a:noFill/>
                <a:prstDash val="solid"/>
                <a:miter/>
              </a:ln>
            </p:spPr>
            <p:txBody>
              <a:bodyPr rtlCol="0" anchor="ctr"/>
              <a:lstStyle/>
              <a:p>
                <a:endParaRPr lang="de-DE" dirty="0">
                  <a:solidFill>
                    <a:schemeClr val="bg1"/>
                  </a:solidFill>
                </a:endParaRPr>
              </a:p>
            </p:txBody>
          </p:sp>
          <p:sp>
            <p:nvSpPr>
              <p:cNvPr id="35" name="Freeform 34">
                <a:extLst>
                  <a:ext uri="{FF2B5EF4-FFF2-40B4-BE49-F238E27FC236}">
                    <a16:creationId xmlns:a16="http://schemas.microsoft.com/office/drawing/2014/main" id="{373693C1-1F32-20B1-4FC5-712EF5A1DDF1}"/>
                  </a:ext>
                </a:extLst>
              </p:cNvPr>
              <p:cNvSpPr/>
              <p:nvPr/>
            </p:nvSpPr>
            <p:spPr>
              <a:xfrm>
                <a:off x="7419915" y="2998266"/>
                <a:ext cx="277249" cy="277164"/>
              </a:xfrm>
              <a:custGeom>
                <a:avLst/>
                <a:gdLst>
                  <a:gd name="connsiteX0" fmla="*/ 199745 w 277249"/>
                  <a:gd name="connsiteY0" fmla="*/ 277164 h 277164"/>
                  <a:gd name="connsiteX1" fmla="*/ 188200 w 277249"/>
                  <a:gd name="connsiteY1" fmla="*/ 272410 h 277164"/>
                  <a:gd name="connsiteX2" fmla="*/ 4839 w 277249"/>
                  <a:gd name="connsiteY2" fmla="*/ 89049 h 277164"/>
                  <a:gd name="connsiteX3" fmla="*/ 4839 w 277249"/>
                  <a:gd name="connsiteY3" fmla="*/ 65959 h 277164"/>
                  <a:gd name="connsiteX4" fmla="*/ 65960 w 277249"/>
                  <a:gd name="connsiteY4" fmla="*/ 4839 h 277164"/>
                  <a:gd name="connsiteX5" fmla="*/ 89049 w 277249"/>
                  <a:gd name="connsiteY5" fmla="*/ 4839 h 277164"/>
                  <a:gd name="connsiteX6" fmla="*/ 272410 w 277249"/>
                  <a:gd name="connsiteY6" fmla="*/ 188200 h 277164"/>
                  <a:gd name="connsiteX7" fmla="*/ 272410 w 277249"/>
                  <a:gd name="connsiteY7" fmla="*/ 211290 h 277164"/>
                  <a:gd name="connsiteX8" fmla="*/ 211290 w 277249"/>
                  <a:gd name="connsiteY8" fmla="*/ 272410 h 277164"/>
                  <a:gd name="connsiteX9" fmla="*/ 199745 w 277249"/>
                  <a:gd name="connsiteY9" fmla="*/ 277164 h 277164"/>
                  <a:gd name="connsiteX10" fmla="*/ 39474 w 277249"/>
                  <a:gd name="connsiteY10" fmla="*/ 77504 h 277164"/>
                  <a:gd name="connsiteX11" fmla="*/ 199745 w 277249"/>
                  <a:gd name="connsiteY11" fmla="*/ 237775 h 277164"/>
                  <a:gd name="connsiteX12" fmla="*/ 237775 w 277249"/>
                  <a:gd name="connsiteY12" fmla="*/ 199745 h 277164"/>
                  <a:gd name="connsiteX13" fmla="*/ 77504 w 277249"/>
                  <a:gd name="connsiteY13" fmla="*/ 39474 h 277164"/>
                  <a:gd name="connsiteX14" fmla="*/ 39474 w 277249"/>
                  <a:gd name="connsiteY14" fmla="*/ 77504 h 277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7249" h="277164">
                    <a:moveTo>
                      <a:pt x="199745" y="277164"/>
                    </a:moveTo>
                    <a:cubicBezTo>
                      <a:pt x="195670" y="277164"/>
                      <a:pt x="191256" y="275466"/>
                      <a:pt x="188200" y="272410"/>
                    </a:cubicBezTo>
                    <a:lnTo>
                      <a:pt x="4839" y="89049"/>
                    </a:lnTo>
                    <a:cubicBezTo>
                      <a:pt x="-1613" y="82597"/>
                      <a:pt x="-1613" y="72411"/>
                      <a:pt x="4839" y="65959"/>
                    </a:cubicBezTo>
                    <a:lnTo>
                      <a:pt x="65960" y="4839"/>
                    </a:lnTo>
                    <a:cubicBezTo>
                      <a:pt x="72411" y="-1613"/>
                      <a:pt x="82598" y="-1613"/>
                      <a:pt x="89049" y="4839"/>
                    </a:cubicBezTo>
                    <a:lnTo>
                      <a:pt x="272410" y="188200"/>
                    </a:lnTo>
                    <a:cubicBezTo>
                      <a:pt x="278862" y="194652"/>
                      <a:pt x="278862" y="204838"/>
                      <a:pt x="272410" y="211290"/>
                    </a:cubicBezTo>
                    <a:lnTo>
                      <a:pt x="211290" y="272410"/>
                    </a:lnTo>
                    <a:cubicBezTo>
                      <a:pt x="208234" y="275466"/>
                      <a:pt x="203820" y="277164"/>
                      <a:pt x="199745" y="277164"/>
                    </a:cubicBezTo>
                    <a:close/>
                    <a:moveTo>
                      <a:pt x="39474" y="77504"/>
                    </a:moveTo>
                    <a:lnTo>
                      <a:pt x="199745" y="237775"/>
                    </a:lnTo>
                    <a:lnTo>
                      <a:pt x="237775" y="199745"/>
                    </a:lnTo>
                    <a:lnTo>
                      <a:pt x="77504" y="39474"/>
                    </a:lnTo>
                    <a:lnTo>
                      <a:pt x="39474" y="77504"/>
                    </a:lnTo>
                    <a:close/>
                  </a:path>
                </a:pathLst>
              </a:custGeom>
              <a:grpFill/>
              <a:ln w="3393" cap="flat">
                <a:noFill/>
                <a:prstDash val="solid"/>
                <a:miter/>
              </a:ln>
            </p:spPr>
            <p:txBody>
              <a:bodyPr rtlCol="0" anchor="ctr"/>
              <a:lstStyle/>
              <a:p>
                <a:endParaRPr lang="de-DE" dirty="0">
                  <a:solidFill>
                    <a:schemeClr val="bg1"/>
                  </a:solidFill>
                </a:endParaRPr>
              </a:p>
            </p:txBody>
          </p:sp>
          <p:sp>
            <p:nvSpPr>
              <p:cNvPr id="36" name="Freeform 35">
                <a:extLst>
                  <a:ext uri="{FF2B5EF4-FFF2-40B4-BE49-F238E27FC236}">
                    <a16:creationId xmlns:a16="http://schemas.microsoft.com/office/drawing/2014/main" id="{1C548327-ABA2-DF00-C2E5-CB221A10CE49}"/>
                  </a:ext>
                </a:extLst>
              </p:cNvPr>
              <p:cNvSpPr/>
              <p:nvPr/>
            </p:nvSpPr>
            <p:spPr>
              <a:xfrm>
                <a:off x="7216180" y="3202001"/>
                <a:ext cx="277249" cy="277164"/>
              </a:xfrm>
              <a:custGeom>
                <a:avLst/>
                <a:gdLst>
                  <a:gd name="connsiteX0" fmla="*/ 199745 w 277249"/>
                  <a:gd name="connsiteY0" fmla="*/ 277164 h 277164"/>
                  <a:gd name="connsiteX1" fmla="*/ 188200 w 277249"/>
                  <a:gd name="connsiteY1" fmla="*/ 272410 h 277164"/>
                  <a:gd name="connsiteX2" fmla="*/ 4839 w 277249"/>
                  <a:gd name="connsiteY2" fmla="*/ 89049 h 277164"/>
                  <a:gd name="connsiteX3" fmla="*/ 4839 w 277249"/>
                  <a:gd name="connsiteY3" fmla="*/ 65959 h 277164"/>
                  <a:gd name="connsiteX4" fmla="*/ 65959 w 277249"/>
                  <a:gd name="connsiteY4" fmla="*/ 4839 h 277164"/>
                  <a:gd name="connsiteX5" fmla="*/ 89049 w 277249"/>
                  <a:gd name="connsiteY5" fmla="*/ 4839 h 277164"/>
                  <a:gd name="connsiteX6" fmla="*/ 272410 w 277249"/>
                  <a:gd name="connsiteY6" fmla="*/ 188200 h 277164"/>
                  <a:gd name="connsiteX7" fmla="*/ 272410 w 277249"/>
                  <a:gd name="connsiteY7" fmla="*/ 211290 h 277164"/>
                  <a:gd name="connsiteX8" fmla="*/ 211290 w 277249"/>
                  <a:gd name="connsiteY8" fmla="*/ 272410 h 277164"/>
                  <a:gd name="connsiteX9" fmla="*/ 199745 w 277249"/>
                  <a:gd name="connsiteY9" fmla="*/ 277164 h 277164"/>
                  <a:gd name="connsiteX10" fmla="*/ 39474 w 277249"/>
                  <a:gd name="connsiteY10" fmla="*/ 77504 h 277164"/>
                  <a:gd name="connsiteX11" fmla="*/ 199745 w 277249"/>
                  <a:gd name="connsiteY11" fmla="*/ 237775 h 277164"/>
                  <a:gd name="connsiteX12" fmla="*/ 237775 w 277249"/>
                  <a:gd name="connsiteY12" fmla="*/ 199745 h 277164"/>
                  <a:gd name="connsiteX13" fmla="*/ 77504 w 277249"/>
                  <a:gd name="connsiteY13" fmla="*/ 39474 h 277164"/>
                  <a:gd name="connsiteX14" fmla="*/ 39474 w 277249"/>
                  <a:gd name="connsiteY14" fmla="*/ 77504 h 277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7249" h="277164">
                    <a:moveTo>
                      <a:pt x="199745" y="277164"/>
                    </a:moveTo>
                    <a:cubicBezTo>
                      <a:pt x="195671" y="277164"/>
                      <a:pt x="191256" y="275466"/>
                      <a:pt x="188200" y="272410"/>
                    </a:cubicBezTo>
                    <a:lnTo>
                      <a:pt x="4839" y="89049"/>
                    </a:lnTo>
                    <a:cubicBezTo>
                      <a:pt x="-1613" y="82597"/>
                      <a:pt x="-1613" y="72411"/>
                      <a:pt x="4839" y="65959"/>
                    </a:cubicBezTo>
                    <a:lnTo>
                      <a:pt x="65959" y="4839"/>
                    </a:lnTo>
                    <a:cubicBezTo>
                      <a:pt x="72411" y="-1613"/>
                      <a:pt x="82598" y="-1613"/>
                      <a:pt x="89049" y="4839"/>
                    </a:cubicBezTo>
                    <a:lnTo>
                      <a:pt x="272410" y="188200"/>
                    </a:lnTo>
                    <a:cubicBezTo>
                      <a:pt x="278862" y="194652"/>
                      <a:pt x="278862" y="204838"/>
                      <a:pt x="272410" y="211290"/>
                    </a:cubicBezTo>
                    <a:lnTo>
                      <a:pt x="211290" y="272410"/>
                    </a:lnTo>
                    <a:cubicBezTo>
                      <a:pt x="208234" y="275466"/>
                      <a:pt x="203820" y="277164"/>
                      <a:pt x="199745" y="277164"/>
                    </a:cubicBezTo>
                    <a:close/>
                    <a:moveTo>
                      <a:pt x="39474" y="77504"/>
                    </a:moveTo>
                    <a:lnTo>
                      <a:pt x="199745" y="237775"/>
                    </a:lnTo>
                    <a:lnTo>
                      <a:pt x="237775" y="199745"/>
                    </a:lnTo>
                    <a:lnTo>
                      <a:pt x="77504" y="39474"/>
                    </a:lnTo>
                    <a:lnTo>
                      <a:pt x="39474" y="77504"/>
                    </a:lnTo>
                    <a:close/>
                  </a:path>
                </a:pathLst>
              </a:custGeom>
              <a:grpFill/>
              <a:ln w="3393" cap="flat">
                <a:noFill/>
                <a:prstDash val="solid"/>
                <a:miter/>
              </a:ln>
            </p:spPr>
            <p:txBody>
              <a:bodyPr rtlCol="0" anchor="ctr"/>
              <a:lstStyle/>
              <a:p>
                <a:endParaRPr lang="de-DE" dirty="0">
                  <a:solidFill>
                    <a:schemeClr val="bg1"/>
                  </a:solidFill>
                </a:endParaRPr>
              </a:p>
            </p:txBody>
          </p:sp>
          <p:sp>
            <p:nvSpPr>
              <p:cNvPr id="37" name="Freeform 36">
                <a:extLst>
                  <a:ext uri="{FF2B5EF4-FFF2-40B4-BE49-F238E27FC236}">
                    <a16:creationId xmlns:a16="http://schemas.microsoft.com/office/drawing/2014/main" id="{EF72F4C5-ED15-9999-AAE0-09583F9836CB}"/>
                  </a:ext>
                </a:extLst>
              </p:cNvPr>
              <p:cNvSpPr/>
              <p:nvPr/>
            </p:nvSpPr>
            <p:spPr>
              <a:xfrm>
                <a:off x="7460662" y="3303869"/>
                <a:ext cx="114261" cy="114176"/>
              </a:xfrm>
              <a:custGeom>
                <a:avLst/>
                <a:gdLst>
                  <a:gd name="connsiteX0" fmla="*/ 16384 w 114261"/>
                  <a:gd name="connsiteY0" fmla="*/ 114176 h 114176"/>
                  <a:gd name="connsiteX1" fmla="*/ 4839 w 114261"/>
                  <a:gd name="connsiteY1" fmla="*/ 109423 h 114176"/>
                  <a:gd name="connsiteX2" fmla="*/ 4839 w 114261"/>
                  <a:gd name="connsiteY2" fmla="*/ 86333 h 114176"/>
                  <a:gd name="connsiteX3" fmla="*/ 86333 w 114261"/>
                  <a:gd name="connsiteY3" fmla="*/ 4839 h 114176"/>
                  <a:gd name="connsiteX4" fmla="*/ 109422 w 114261"/>
                  <a:gd name="connsiteY4" fmla="*/ 4839 h 114176"/>
                  <a:gd name="connsiteX5" fmla="*/ 109422 w 114261"/>
                  <a:gd name="connsiteY5" fmla="*/ 27929 h 114176"/>
                  <a:gd name="connsiteX6" fmla="*/ 27928 w 114261"/>
                  <a:gd name="connsiteY6" fmla="*/ 109423 h 114176"/>
                  <a:gd name="connsiteX7" fmla="*/ 16384 w 114261"/>
                  <a:gd name="connsiteY7" fmla="*/ 114176 h 114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4261" h="114176">
                    <a:moveTo>
                      <a:pt x="16384" y="114176"/>
                    </a:moveTo>
                    <a:cubicBezTo>
                      <a:pt x="12309" y="114176"/>
                      <a:pt x="7895" y="112479"/>
                      <a:pt x="4839" y="109423"/>
                    </a:cubicBezTo>
                    <a:cubicBezTo>
                      <a:pt x="-1613" y="102971"/>
                      <a:pt x="-1613" y="92784"/>
                      <a:pt x="4839" y="86333"/>
                    </a:cubicBezTo>
                    <a:lnTo>
                      <a:pt x="86333" y="4839"/>
                    </a:lnTo>
                    <a:cubicBezTo>
                      <a:pt x="92784" y="-1613"/>
                      <a:pt x="102971" y="-1613"/>
                      <a:pt x="109422" y="4839"/>
                    </a:cubicBezTo>
                    <a:cubicBezTo>
                      <a:pt x="115874" y="11290"/>
                      <a:pt x="115874" y="21477"/>
                      <a:pt x="109422" y="27929"/>
                    </a:cubicBezTo>
                    <a:lnTo>
                      <a:pt x="27928" y="109423"/>
                    </a:lnTo>
                    <a:cubicBezTo>
                      <a:pt x="24873" y="112479"/>
                      <a:pt x="20458" y="114176"/>
                      <a:pt x="16384" y="114176"/>
                    </a:cubicBezTo>
                    <a:close/>
                  </a:path>
                </a:pathLst>
              </a:custGeom>
              <a:grpFill/>
              <a:ln w="3393" cap="flat">
                <a:noFill/>
                <a:prstDash val="solid"/>
                <a:miter/>
              </a:ln>
            </p:spPr>
            <p:txBody>
              <a:bodyPr rtlCol="0" anchor="ctr"/>
              <a:lstStyle/>
              <a:p>
                <a:endParaRPr lang="de-DE" dirty="0">
                  <a:solidFill>
                    <a:schemeClr val="bg1"/>
                  </a:solidFill>
                </a:endParaRPr>
              </a:p>
            </p:txBody>
          </p:sp>
          <p:sp>
            <p:nvSpPr>
              <p:cNvPr id="38" name="Freeform 37">
                <a:extLst>
                  <a:ext uri="{FF2B5EF4-FFF2-40B4-BE49-F238E27FC236}">
                    <a16:creationId xmlns:a16="http://schemas.microsoft.com/office/drawing/2014/main" id="{F68DCE6C-1317-B0FF-1C0D-CB9C849BF4FB}"/>
                  </a:ext>
                </a:extLst>
              </p:cNvPr>
              <p:cNvSpPr/>
              <p:nvPr/>
            </p:nvSpPr>
            <p:spPr>
              <a:xfrm>
                <a:off x="7287488" y="3069574"/>
                <a:ext cx="175381" cy="175296"/>
              </a:xfrm>
              <a:custGeom>
                <a:avLst/>
                <a:gdLst>
                  <a:gd name="connsiteX0" fmla="*/ 16384 w 175381"/>
                  <a:gd name="connsiteY0" fmla="*/ 175297 h 175296"/>
                  <a:gd name="connsiteX1" fmla="*/ 4839 w 175381"/>
                  <a:gd name="connsiteY1" fmla="*/ 170543 h 175296"/>
                  <a:gd name="connsiteX2" fmla="*/ 4839 w 175381"/>
                  <a:gd name="connsiteY2" fmla="*/ 147453 h 175296"/>
                  <a:gd name="connsiteX3" fmla="*/ 147454 w 175381"/>
                  <a:gd name="connsiteY3" fmla="*/ 4839 h 175296"/>
                  <a:gd name="connsiteX4" fmla="*/ 170543 w 175381"/>
                  <a:gd name="connsiteY4" fmla="*/ 4839 h 175296"/>
                  <a:gd name="connsiteX5" fmla="*/ 170543 w 175381"/>
                  <a:gd name="connsiteY5" fmla="*/ 27929 h 175296"/>
                  <a:gd name="connsiteX6" fmla="*/ 27928 w 175381"/>
                  <a:gd name="connsiteY6" fmla="*/ 170543 h 175296"/>
                  <a:gd name="connsiteX7" fmla="*/ 16384 w 175381"/>
                  <a:gd name="connsiteY7" fmla="*/ 175297 h 175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5381" h="175296">
                    <a:moveTo>
                      <a:pt x="16384" y="175297"/>
                    </a:moveTo>
                    <a:cubicBezTo>
                      <a:pt x="12309" y="175297"/>
                      <a:pt x="7895" y="173599"/>
                      <a:pt x="4839" y="170543"/>
                    </a:cubicBezTo>
                    <a:cubicBezTo>
                      <a:pt x="-1613" y="164091"/>
                      <a:pt x="-1613" y="153905"/>
                      <a:pt x="4839" y="147453"/>
                    </a:cubicBezTo>
                    <a:lnTo>
                      <a:pt x="147454" y="4839"/>
                    </a:lnTo>
                    <a:cubicBezTo>
                      <a:pt x="153905" y="-1613"/>
                      <a:pt x="164092" y="-1613"/>
                      <a:pt x="170543" y="4839"/>
                    </a:cubicBezTo>
                    <a:cubicBezTo>
                      <a:pt x="176995" y="11290"/>
                      <a:pt x="176995" y="21477"/>
                      <a:pt x="170543" y="27929"/>
                    </a:cubicBezTo>
                    <a:lnTo>
                      <a:pt x="27928" y="170543"/>
                    </a:lnTo>
                    <a:cubicBezTo>
                      <a:pt x="24873" y="173599"/>
                      <a:pt x="20458" y="175297"/>
                      <a:pt x="16384" y="175297"/>
                    </a:cubicBezTo>
                    <a:close/>
                  </a:path>
                </a:pathLst>
              </a:custGeom>
              <a:grpFill/>
              <a:ln w="3393" cap="flat">
                <a:noFill/>
                <a:prstDash val="solid"/>
                <a:miter/>
              </a:ln>
            </p:spPr>
            <p:txBody>
              <a:bodyPr rtlCol="0" anchor="ctr"/>
              <a:lstStyle/>
              <a:p>
                <a:endParaRPr lang="de-DE" dirty="0">
                  <a:solidFill>
                    <a:schemeClr val="bg1"/>
                  </a:solidFill>
                </a:endParaRPr>
              </a:p>
            </p:txBody>
          </p:sp>
          <p:sp>
            <p:nvSpPr>
              <p:cNvPr id="39" name="Freeform 38">
                <a:extLst>
                  <a:ext uri="{FF2B5EF4-FFF2-40B4-BE49-F238E27FC236}">
                    <a16:creationId xmlns:a16="http://schemas.microsoft.com/office/drawing/2014/main" id="{96BA53BB-EB18-367E-0951-4E3D4749F009}"/>
                  </a:ext>
                </a:extLst>
              </p:cNvPr>
              <p:cNvSpPr/>
              <p:nvPr/>
            </p:nvSpPr>
            <p:spPr>
              <a:xfrm>
                <a:off x="7277386" y="2896437"/>
                <a:ext cx="419693" cy="338585"/>
              </a:xfrm>
              <a:custGeom>
                <a:avLst/>
                <a:gdLst>
                  <a:gd name="connsiteX0" fmla="*/ 16299 w 419693"/>
                  <a:gd name="connsiteY0" fmla="*/ 338246 h 338585"/>
                  <a:gd name="connsiteX1" fmla="*/ 0 w 419693"/>
                  <a:gd name="connsiteY1" fmla="*/ 321947 h 338585"/>
                  <a:gd name="connsiteX2" fmla="*/ 0 w 419693"/>
                  <a:gd name="connsiteY2" fmla="*/ 201744 h 338585"/>
                  <a:gd name="connsiteX3" fmla="*/ 20713 w 419693"/>
                  <a:gd name="connsiteY3" fmla="*/ 151829 h 338585"/>
                  <a:gd name="connsiteX4" fmla="*/ 151782 w 419693"/>
                  <a:gd name="connsiteY4" fmla="*/ 20759 h 338585"/>
                  <a:gd name="connsiteX5" fmla="*/ 198981 w 419693"/>
                  <a:gd name="connsiteY5" fmla="*/ 47 h 338585"/>
                  <a:gd name="connsiteX6" fmla="*/ 248556 w 419693"/>
                  <a:gd name="connsiteY6" fmla="*/ 18043 h 338585"/>
                  <a:gd name="connsiteX7" fmla="*/ 396264 w 419693"/>
                  <a:gd name="connsiteY7" fmla="*/ 151150 h 338585"/>
                  <a:gd name="connsiteX8" fmla="*/ 419694 w 419693"/>
                  <a:gd name="connsiteY8" fmla="*/ 203442 h 338585"/>
                  <a:gd name="connsiteX9" fmla="*/ 419694 w 419693"/>
                  <a:gd name="connsiteY9" fmla="*/ 301574 h 338585"/>
                  <a:gd name="connsiteX10" fmla="*/ 403395 w 419693"/>
                  <a:gd name="connsiteY10" fmla="*/ 317873 h 338585"/>
                  <a:gd name="connsiteX11" fmla="*/ 387096 w 419693"/>
                  <a:gd name="connsiteY11" fmla="*/ 301574 h 338585"/>
                  <a:gd name="connsiteX12" fmla="*/ 387096 w 419693"/>
                  <a:gd name="connsiteY12" fmla="*/ 203442 h 338585"/>
                  <a:gd name="connsiteX13" fmla="*/ 374533 w 419693"/>
                  <a:gd name="connsiteY13" fmla="*/ 175598 h 338585"/>
                  <a:gd name="connsiteX14" fmla="*/ 226825 w 419693"/>
                  <a:gd name="connsiteY14" fmla="*/ 42491 h 338585"/>
                  <a:gd name="connsiteX15" fmla="*/ 200000 w 419693"/>
                  <a:gd name="connsiteY15" fmla="*/ 32984 h 338585"/>
                  <a:gd name="connsiteX16" fmla="*/ 174872 w 419693"/>
                  <a:gd name="connsiteY16" fmla="*/ 44189 h 338585"/>
                  <a:gd name="connsiteX17" fmla="*/ 43803 w 419693"/>
                  <a:gd name="connsiteY17" fmla="*/ 175258 h 338585"/>
                  <a:gd name="connsiteX18" fmla="*/ 32598 w 419693"/>
                  <a:gd name="connsiteY18" fmla="*/ 202083 h 338585"/>
                  <a:gd name="connsiteX19" fmla="*/ 32598 w 419693"/>
                  <a:gd name="connsiteY19" fmla="*/ 322287 h 338585"/>
                  <a:gd name="connsiteX20" fmla="*/ 16299 w 419693"/>
                  <a:gd name="connsiteY20" fmla="*/ 338586 h 338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19693" h="338585">
                    <a:moveTo>
                      <a:pt x="16299" y="338246"/>
                    </a:moveTo>
                    <a:cubicBezTo>
                      <a:pt x="7131" y="338246"/>
                      <a:pt x="0" y="331115"/>
                      <a:pt x="0" y="321947"/>
                    </a:cubicBezTo>
                    <a:lnTo>
                      <a:pt x="0" y="201744"/>
                    </a:lnTo>
                    <a:cubicBezTo>
                      <a:pt x="0" y="183068"/>
                      <a:pt x="7471" y="165072"/>
                      <a:pt x="20713" y="151829"/>
                    </a:cubicBezTo>
                    <a:lnTo>
                      <a:pt x="151782" y="20759"/>
                    </a:lnTo>
                    <a:cubicBezTo>
                      <a:pt x="164686" y="7856"/>
                      <a:pt x="180985" y="726"/>
                      <a:pt x="198981" y="47"/>
                    </a:cubicBezTo>
                    <a:cubicBezTo>
                      <a:pt x="216978" y="-633"/>
                      <a:pt x="234974" y="6159"/>
                      <a:pt x="248556" y="18043"/>
                    </a:cubicBezTo>
                    <a:lnTo>
                      <a:pt x="396264" y="151150"/>
                    </a:lnTo>
                    <a:cubicBezTo>
                      <a:pt x="411205" y="164392"/>
                      <a:pt x="419694" y="183408"/>
                      <a:pt x="419694" y="203442"/>
                    </a:cubicBezTo>
                    <a:lnTo>
                      <a:pt x="419694" y="301574"/>
                    </a:lnTo>
                    <a:cubicBezTo>
                      <a:pt x="419694" y="310742"/>
                      <a:pt x="412563" y="317873"/>
                      <a:pt x="403395" y="317873"/>
                    </a:cubicBezTo>
                    <a:cubicBezTo>
                      <a:pt x="394227" y="317873"/>
                      <a:pt x="387096" y="310742"/>
                      <a:pt x="387096" y="301574"/>
                    </a:cubicBezTo>
                    <a:lnTo>
                      <a:pt x="387096" y="203442"/>
                    </a:lnTo>
                    <a:cubicBezTo>
                      <a:pt x="387096" y="192915"/>
                      <a:pt x="382682" y="182389"/>
                      <a:pt x="374533" y="175598"/>
                    </a:cubicBezTo>
                    <a:lnTo>
                      <a:pt x="226825" y="42491"/>
                    </a:lnTo>
                    <a:cubicBezTo>
                      <a:pt x="219694" y="36040"/>
                      <a:pt x="209847" y="32644"/>
                      <a:pt x="200000" y="32984"/>
                    </a:cubicBezTo>
                    <a:cubicBezTo>
                      <a:pt x="190492" y="32984"/>
                      <a:pt x="182003" y="37058"/>
                      <a:pt x="174872" y="44189"/>
                    </a:cubicBezTo>
                    <a:lnTo>
                      <a:pt x="43803" y="175258"/>
                    </a:lnTo>
                    <a:cubicBezTo>
                      <a:pt x="36672" y="182389"/>
                      <a:pt x="32598" y="191897"/>
                      <a:pt x="32598" y="202083"/>
                    </a:cubicBezTo>
                    <a:lnTo>
                      <a:pt x="32598" y="322287"/>
                    </a:lnTo>
                    <a:cubicBezTo>
                      <a:pt x="32598" y="331455"/>
                      <a:pt x="25467" y="338586"/>
                      <a:pt x="16299" y="338586"/>
                    </a:cubicBezTo>
                    <a:close/>
                  </a:path>
                </a:pathLst>
              </a:custGeom>
              <a:grpFill/>
              <a:ln w="3393" cap="flat">
                <a:noFill/>
                <a:prstDash val="solid"/>
                <a:miter/>
              </a:ln>
            </p:spPr>
            <p:txBody>
              <a:bodyPr rtlCol="0" anchor="ctr"/>
              <a:lstStyle/>
              <a:p>
                <a:endParaRPr lang="de-DE" dirty="0">
                  <a:solidFill>
                    <a:schemeClr val="bg1"/>
                  </a:solidFill>
                </a:endParaRPr>
              </a:p>
            </p:txBody>
          </p:sp>
          <p:sp>
            <p:nvSpPr>
              <p:cNvPr id="40" name="Freeform 39">
                <a:extLst>
                  <a:ext uri="{FF2B5EF4-FFF2-40B4-BE49-F238E27FC236}">
                    <a16:creationId xmlns:a16="http://schemas.microsoft.com/office/drawing/2014/main" id="{CE30C4AE-1768-E340-BCB0-D5608C597F67}"/>
                  </a:ext>
                </a:extLst>
              </p:cNvPr>
              <p:cNvSpPr/>
              <p:nvPr/>
            </p:nvSpPr>
            <p:spPr>
              <a:xfrm>
                <a:off x="7460747" y="3242408"/>
                <a:ext cx="399320" cy="216383"/>
              </a:xfrm>
              <a:custGeom>
                <a:avLst/>
                <a:gdLst>
                  <a:gd name="connsiteX0" fmla="*/ 383022 w 399320"/>
                  <a:gd name="connsiteY0" fmla="*/ 216383 h 216383"/>
                  <a:gd name="connsiteX1" fmla="*/ 375890 w 399320"/>
                  <a:gd name="connsiteY1" fmla="*/ 214686 h 216383"/>
                  <a:gd name="connsiteX2" fmla="*/ 297792 w 399320"/>
                  <a:gd name="connsiteY2" fmla="*/ 175636 h 216383"/>
                  <a:gd name="connsiteX3" fmla="*/ 16299 w 399320"/>
                  <a:gd name="connsiteY3" fmla="*/ 175636 h 216383"/>
                  <a:gd name="connsiteX4" fmla="*/ 0 w 399320"/>
                  <a:gd name="connsiteY4" fmla="*/ 159338 h 216383"/>
                  <a:gd name="connsiteX5" fmla="*/ 16299 w 399320"/>
                  <a:gd name="connsiteY5" fmla="*/ 143039 h 216383"/>
                  <a:gd name="connsiteX6" fmla="*/ 301528 w 399320"/>
                  <a:gd name="connsiteY6" fmla="*/ 143039 h 216383"/>
                  <a:gd name="connsiteX7" fmla="*/ 308659 w 399320"/>
                  <a:gd name="connsiteY7" fmla="*/ 144737 h 216383"/>
                  <a:gd name="connsiteX8" fmla="*/ 366723 w 399320"/>
                  <a:gd name="connsiteY8" fmla="*/ 173599 h 216383"/>
                  <a:gd name="connsiteX9" fmla="*/ 366723 w 399320"/>
                  <a:gd name="connsiteY9" fmla="*/ 63243 h 216383"/>
                  <a:gd name="connsiteX10" fmla="*/ 308659 w 399320"/>
                  <a:gd name="connsiteY10" fmla="*/ 92105 h 216383"/>
                  <a:gd name="connsiteX11" fmla="*/ 301528 w 399320"/>
                  <a:gd name="connsiteY11" fmla="*/ 93803 h 216383"/>
                  <a:gd name="connsiteX12" fmla="*/ 184040 w 399320"/>
                  <a:gd name="connsiteY12" fmla="*/ 93803 h 216383"/>
                  <a:gd name="connsiteX13" fmla="*/ 135823 w 399320"/>
                  <a:gd name="connsiteY13" fmla="*/ 61884 h 216383"/>
                  <a:gd name="connsiteX14" fmla="*/ 147029 w 399320"/>
                  <a:gd name="connsiteY14" fmla="*/ 4839 h 216383"/>
                  <a:gd name="connsiteX15" fmla="*/ 170119 w 399320"/>
                  <a:gd name="connsiteY15" fmla="*/ 4839 h 216383"/>
                  <a:gd name="connsiteX16" fmla="*/ 170119 w 399320"/>
                  <a:gd name="connsiteY16" fmla="*/ 27929 h 216383"/>
                  <a:gd name="connsiteX17" fmla="*/ 166044 w 399320"/>
                  <a:gd name="connsiteY17" fmla="*/ 49321 h 216383"/>
                  <a:gd name="connsiteX18" fmla="*/ 184040 w 399320"/>
                  <a:gd name="connsiteY18" fmla="*/ 61205 h 216383"/>
                  <a:gd name="connsiteX19" fmla="*/ 297453 w 399320"/>
                  <a:gd name="connsiteY19" fmla="*/ 61205 h 216383"/>
                  <a:gd name="connsiteX20" fmla="*/ 375551 w 399320"/>
                  <a:gd name="connsiteY20" fmla="*/ 22156 h 216383"/>
                  <a:gd name="connsiteX21" fmla="*/ 391510 w 399320"/>
                  <a:gd name="connsiteY21" fmla="*/ 22835 h 216383"/>
                  <a:gd name="connsiteX22" fmla="*/ 399320 w 399320"/>
                  <a:gd name="connsiteY22" fmla="*/ 36757 h 216383"/>
                  <a:gd name="connsiteX23" fmla="*/ 399320 w 399320"/>
                  <a:gd name="connsiteY23" fmla="*/ 199745 h 216383"/>
                  <a:gd name="connsiteX24" fmla="*/ 391510 w 399320"/>
                  <a:gd name="connsiteY24" fmla="*/ 213667 h 216383"/>
                  <a:gd name="connsiteX25" fmla="*/ 383022 w 399320"/>
                  <a:gd name="connsiteY25" fmla="*/ 216044 h 2163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399320" h="216383">
                    <a:moveTo>
                      <a:pt x="383022" y="216383"/>
                    </a:moveTo>
                    <a:cubicBezTo>
                      <a:pt x="380645" y="216383"/>
                      <a:pt x="377928" y="215704"/>
                      <a:pt x="375890" y="214686"/>
                    </a:cubicBezTo>
                    <a:lnTo>
                      <a:pt x="297792" y="175636"/>
                    </a:lnTo>
                    <a:lnTo>
                      <a:pt x="16299" y="175636"/>
                    </a:lnTo>
                    <a:cubicBezTo>
                      <a:pt x="7131" y="175636"/>
                      <a:pt x="0" y="168506"/>
                      <a:pt x="0" y="159338"/>
                    </a:cubicBezTo>
                    <a:cubicBezTo>
                      <a:pt x="0" y="150170"/>
                      <a:pt x="7131" y="143039"/>
                      <a:pt x="16299" y="143039"/>
                    </a:cubicBezTo>
                    <a:lnTo>
                      <a:pt x="301528" y="143039"/>
                    </a:lnTo>
                    <a:cubicBezTo>
                      <a:pt x="303904" y="143039"/>
                      <a:pt x="306621" y="143718"/>
                      <a:pt x="308659" y="144737"/>
                    </a:cubicBezTo>
                    <a:lnTo>
                      <a:pt x="366723" y="173599"/>
                    </a:lnTo>
                    <a:lnTo>
                      <a:pt x="366723" y="63243"/>
                    </a:lnTo>
                    <a:lnTo>
                      <a:pt x="308659" y="92105"/>
                    </a:lnTo>
                    <a:cubicBezTo>
                      <a:pt x="306281" y="93124"/>
                      <a:pt x="303904" y="93803"/>
                      <a:pt x="301528" y="93803"/>
                    </a:cubicBezTo>
                    <a:lnTo>
                      <a:pt x="184040" y="93803"/>
                    </a:lnTo>
                    <a:cubicBezTo>
                      <a:pt x="162988" y="93803"/>
                      <a:pt x="143973" y="81239"/>
                      <a:pt x="135823" y="61884"/>
                    </a:cubicBezTo>
                    <a:cubicBezTo>
                      <a:pt x="127674" y="42190"/>
                      <a:pt x="132089" y="19779"/>
                      <a:pt x="147029" y="4839"/>
                    </a:cubicBezTo>
                    <a:cubicBezTo>
                      <a:pt x="153480" y="-1613"/>
                      <a:pt x="163667" y="-1613"/>
                      <a:pt x="170119" y="4839"/>
                    </a:cubicBezTo>
                    <a:cubicBezTo>
                      <a:pt x="176570" y="11290"/>
                      <a:pt x="176570" y="21477"/>
                      <a:pt x="170119" y="27929"/>
                    </a:cubicBezTo>
                    <a:cubicBezTo>
                      <a:pt x="164686" y="33362"/>
                      <a:pt x="162988" y="41851"/>
                      <a:pt x="166044" y="49321"/>
                    </a:cubicBezTo>
                    <a:cubicBezTo>
                      <a:pt x="169100" y="56452"/>
                      <a:pt x="176231" y="61205"/>
                      <a:pt x="184040" y="61205"/>
                    </a:cubicBezTo>
                    <a:lnTo>
                      <a:pt x="297453" y="61205"/>
                    </a:lnTo>
                    <a:lnTo>
                      <a:pt x="375551" y="22156"/>
                    </a:lnTo>
                    <a:cubicBezTo>
                      <a:pt x="380645" y="19779"/>
                      <a:pt x="386757" y="19779"/>
                      <a:pt x="391510" y="22835"/>
                    </a:cubicBezTo>
                    <a:cubicBezTo>
                      <a:pt x="396264" y="25891"/>
                      <a:pt x="399320" y="30985"/>
                      <a:pt x="399320" y="36757"/>
                    </a:cubicBezTo>
                    <a:lnTo>
                      <a:pt x="399320" y="199745"/>
                    </a:lnTo>
                    <a:cubicBezTo>
                      <a:pt x="399320" y="205517"/>
                      <a:pt x="396264" y="210611"/>
                      <a:pt x="391510" y="213667"/>
                    </a:cubicBezTo>
                    <a:cubicBezTo>
                      <a:pt x="388794" y="215365"/>
                      <a:pt x="386077" y="216044"/>
                      <a:pt x="383022" y="216044"/>
                    </a:cubicBezTo>
                    <a:close/>
                  </a:path>
                </a:pathLst>
              </a:custGeom>
              <a:grpFill/>
              <a:ln w="3393" cap="flat">
                <a:noFill/>
                <a:prstDash val="solid"/>
                <a:miter/>
              </a:ln>
            </p:spPr>
            <p:txBody>
              <a:bodyPr rtlCol="0" anchor="ctr"/>
              <a:lstStyle/>
              <a:p>
                <a:endParaRPr lang="de-DE" dirty="0">
                  <a:solidFill>
                    <a:schemeClr val="bg1"/>
                  </a:solidFill>
                </a:endParaRPr>
              </a:p>
            </p:txBody>
          </p:sp>
        </p:grpSp>
      </p:grpSp>
    </p:spTree>
    <p:extLst>
      <p:ext uri="{BB962C8B-B14F-4D97-AF65-F5344CB8AC3E}">
        <p14:creationId xmlns:p14="http://schemas.microsoft.com/office/powerpoint/2010/main" val="249512163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0B3A34-CCE7-67D3-C770-E6F7A6557042}"/>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25221A99-BC86-FE30-0A7D-2CB8B72A11F6}"/>
              </a:ext>
            </a:extLst>
          </p:cNvPr>
          <p:cNvSpPr>
            <a:spLocks noGrp="1"/>
          </p:cNvSpPr>
          <p:nvPr>
            <p:ph type="body" sz="quarter" idx="49"/>
          </p:nvPr>
        </p:nvSpPr>
        <p:spPr/>
        <p:txBody>
          <a:bodyPr/>
          <a:lstStyle/>
          <a:p>
            <a:r>
              <a:rPr lang="de-DE" dirty="0"/>
              <a:t>Einführung</a:t>
            </a:r>
          </a:p>
        </p:txBody>
      </p:sp>
      <p:sp>
        <p:nvSpPr>
          <p:cNvPr id="6" name="Text Placeholder 5">
            <a:extLst>
              <a:ext uri="{FF2B5EF4-FFF2-40B4-BE49-F238E27FC236}">
                <a16:creationId xmlns:a16="http://schemas.microsoft.com/office/drawing/2014/main" id="{57D1C405-E6BA-FB9C-5E87-886738D15B57}"/>
              </a:ext>
            </a:extLst>
          </p:cNvPr>
          <p:cNvSpPr>
            <a:spLocks noGrp="1"/>
          </p:cNvSpPr>
          <p:nvPr>
            <p:ph type="body" sz="quarter" idx="50"/>
          </p:nvPr>
        </p:nvSpPr>
        <p:spPr/>
        <p:txBody>
          <a:bodyPr/>
          <a:lstStyle/>
          <a:p>
            <a:r>
              <a:rPr lang="de-DE" dirty="0"/>
              <a:t>Fazit</a:t>
            </a:r>
          </a:p>
        </p:txBody>
      </p:sp>
      <p:sp>
        <p:nvSpPr>
          <p:cNvPr id="7" name="Text Placeholder 6">
            <a:extLst>
              <a:ext uri="{FF2B5EF4-FFF2-40B4-BE49-F238E27FC236}">
                <a16:creationId xmlns:a16="http://schemas.microsoft.com/office/drawing/2014/main" id="{A30A3FE3-C6D6-352B-38EA-3680F8C533D9}"/>
              </a:ext>
            </a:extLst>
          </p:cNvPr>
          <p:cNvSpPr>
            <a:spLocks noGrp="1"/>
          </p:cNvSpPr>
          <p:nvPr>
            <p:ph type="body" sz="quarter" idx="61"/>
          </p:nvPr>
        </p:nvSpPr>
        <p:spPr>
          <a:xfrm>
            <a:off x="1704812" y="458638"/>
            <a:ext cx="5626312" cy="722656"/>
          </a:xfrm>
        </p:spPr>
        <p:txBody>
          <a:bodyPr/>
          <a:lstStyle/>
          <a:p>
            <a:r>
              <a:rPr lang="de-DE" dirty="0"/>
              <a:t>Gebühren: die stillen Kosten, die Ihre Rendite schmälern</a:t>
            </a:r>
          </a:p>
        </p:txBody>
      </p:sp>
      <p:sp>
        <p:nvSpPr>
          <p:cNvPr id="8" name="Text Placeholder 7">
            <a:extLst>
              <a:ext uri="{FF2B5EF4-FFF2-40B4-BE49-F238E27FC236}">
                <a16:creationId xmlns:a16="http://schemas.microsoft.com/office/drawing/2014/main" id="{5504CD63-382E-1917-33E8-0A0CF689C8F0}"/>
              </a:ext>
            </a:extLst>
          </p:cNvPr>
          <p:cNvSpPr>
            <a:spLocks noGrp="1"/>
          </p:cNvSpPr>
          <p:nvPr>
            <p:ph type="body" sz="quarter" idx="64"/>
          </p:nvPr>
        </p:nvSpPr>
        <p:spPr>
          <a:xfrm>
            <a:off x="1704813" y="1844040"/>
            <a:ext cx="5238428" cy="8090374"/>
          </a:xfrm>
        </p:spPr>
        <p:txBody>
          <a:bodyPr/>
          <a:lstStyle/>
          <a:p>
            <a:pPr marL="0" indent="0">
              <a:buNone/>
            </a:pPr>
            <a:r>
              <a:rPr lang="de-DE" dirty="0"/>
              <a:t>Gebühren werden leicht übersehen, weil sie oft klein wirken. Beim Investieren sind sie aber wichtig, weil sie Ihre Rendite Jahr für Jahr schmälern können. Über viele Jahre kann das Ihr Endergebnis deutlich verringern.</a:t>
            </a:r>
          </a:p>
          <a:p>
            <a:pPr marL="0" indent="0">
              <a:lnSpc>
                <a:spcPts val="1220"/>
              </a:lnSpc>
              <a:buNone/>
            </a:pPr>
            <a:endParaRPr lang="de-DE" dirty="0" sz="1025"/>
          </a:p>
          <a:p>
            <a:pPr marL="0" indent="0">
              <a:buNone/>
            </a:pPr>
            <a:r>
              <a:rPr lang="de-DE" dirty="0"/>
              <a:t>Gebühren gibt es in verschiedenen Formen:</a:t>
            </a:r>
          </a:p>
          <a:p>
            <a:r>
              <a:rPr lang="de-DE" dirty="0"/>
              <a:t>eine einmalige Einstiegsgebühr,</a:t>
            </a:r>
          </a:p>
          <a:p>
            <a:r>
              <a:rPr lang="de-DE" dirty="0"/>
              <a:t>eine jährliche Verwaltungsgebühr (Prozentsatz pro Jahr),</a:t>
            </a:r>
          </a:p>
          <a:p>
            <a:r>
              <a:rPr lang="de-DE" dirty="0"/>
              <a:t>Transaktionskosten oder</a:t>
            </a:r>
          </a:p>
          <a:p>
            <a:r>
              <a:rPr lang="de-DE" dirty="0"/>
              <a:t>Gebühren bei vorzeitigem Ausstieg.</a:t>
            </a:r>
          </a:p>
        </p:txBody>
      </p:sp>
      <p:cxnSp>
        <p:nvCxnSpPr>
          <p:cNvPr id="24" name="Straight Connector 23">
            <a:extLst>
              <a:ext uri="{FF2B5EF4-FFF2-40B4-BE49-F238E27FC236}">
                <a16:creationId xmlns:a16="http://schemas.microsoft.com/office/drawing/2014/main" id="{CC8DBEA6-0607-D508-94F1-A2061214E039}"/>
              </a:ext>
            </a:extLst>
          </p:cNvPr>
          <p:cNvCxnSpPr>
            <a:cxnSpLocks/>
          </p:cNvCxnSpPr>
          <p:nvPr/>
        </p:nvCxnSpPr>
        <p:spPr>
          <a:xfrm>
            <a:off x="1569720" y="1264920"/>
            <a:ext cx="5669280" cy="0"/>
          </a:xfrm>
          <a:prstGeom prst="line">
            <a:avLst/>
          </a:prstGeom>
          <a:ln w="19050">
            <a:solidFill>
              <a:srgbClr val="F16024"/>
            </a:solidFill>
            <a:prstDash val="sysDot"/>
          </a:ln>
        </p:spPr>
        <p:style>
          <a:lnRef idx="1">
            <a:schemeClr val="accent1"/>
          </a:lnRef>
          <a:fillRef idx="0">
            <a:schemeClr val="accent1"/>
          </a:fillRef>
          <a:effectRef idx="0">
            <a:schemeClr val="accent1"/>
          </a:effectRef>
          <a:fontRef idx="minor">
            <a:schemeClr val="tx1"/>
          </a:fontRef>
        </p:style>
      </p:cxnSp>
      <p:grpSp>
        <p:nvGrpSpPr>
          <p:cNvPr id="25" name="Graphic 2">
            <a:extLst>
              <a:ext uri="{FF2B5EF4-FFF2-40B4-BE49-F238E27FC236}">
                <a16:creationId xmlns:a16="http://schemas.microsoft.com/office/drawing/2014/main" id="{2515B26B-C278-9E20-1B91-77A256040B00}"/>
              </a:ext>
            </a:extLst>
          </p:cNvPr>
          <p:cNvGrpSpPr/>
          <p:nvPr/>
        </p:nvGrpSpPr>
        <p:grpSpPr>
          <a:xfrm>
            <a:off x="928234" y="582146"/>
            <a:ext cx="713270" cy="688476"/>
            <a:chOff x="7216180" y="2896437"/>
            <a:chExt cx="1173608" cy="1132811"/>
          </a:xfrm>
          <a:solidFill>
            <a:srgbClr val="F16024"/>
          </a:solidFill>
        </p:grpSpPr>
        <p:grpSp>
          <p:nvGrpSpPr>
            <p:cNvPr id="26" name="Graphic 2">
              <a:extLst>
                <a:ext uri="{FF2B5EF4-FFF2-40B4-BE49-F238E27FC236}">
                  <a16:creationId xmlns:a16="http://schemas.microsoft.com/office/drawing/2014/main" id="{0B9D24CC-E4B3-B52D-1C57-12B789844714}"/>
                </a:ext>
              </a:extLst>
            </p:cNvPr>
            <p:cNvGrpSpPr/>
            <p:nvPr/>
          </p:nvGrpSpPr>
          <p:grpSpPr>
            <a:xfrm>
              <a:off x="7884516" y="3299879"/>
              <a:ext cx="244481" cy="366043"/>
              <a:chOff x="7884516" y="3299879"/>
              <a:chExt cx="244481" cy="366043"/>
            </a:xfrm>
            <a:grpFill/>
          </p:grpSpPr>
          <p:sp>
            <p:nvSpPr>
              <p:cNvPr id="41" name="Freeform 40">
                <a:extLst>
                  <a:ext uri="{FF2B5EF4-FFF2-40B4-BE49-F238E27FC236}">
                    <a16:creationId xmlns:a16="http://schemas.microsoft.com/office/drawing/2014/main" id="{5BC71426-BF35-7ABA-29E8-3D8C8D9F58C9}"/>
                  </a:ext>
                </a:extLst>
              </p:cNvPr>
              <p:cNvSpPr/>
              <p:nvPr/>
            </p:nvSpPr>
            <p:spPr>
              <a:xfrm>
                <a:off x="8088250" y="342212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de-DE" dirty="0">
                  <a:solidFill>
                    <a:schemeClr val="bg1"/>
                  </a:solidFill>
                </a:endParaRPr>
              </a:p>
            </p:txBody>
          </p:sp>
          <p:sp>
            <p:nvSpPr>
              <p:cNvPr id="42" name="Freeform 41">
                <a:extLst>
                  <a:ext uri="{FF2B5EF4-FFF2-40B4-BE49-F238E27FC236}">
                    <a16:creationId xmlns:a16="http://schemas.microsoft.com/office/drawing/2014/main" id="{5A85BC81-DD7D-E3B7-FC14-D6D650F0FE78}"/>
                  </a:ext>
                </a:extLst>
              </p:cNvPr>
              <p:cNvSpPr/>
              <p:nvPr/>
            </p:nvSpPr>
            <p:spPr>
              <a:xfrm>
                <a:off x="8027130" y="336099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de-DE" dirty="0">
                  <a:solidFill>
                    <a:schemeClr val="bg1"/>
                  </a:solidFill>
                </a:endParaRPr>
              </a:p>
            </p:txBody>
          </p:sp>
          <p:sp>
            <p:nvSpPr>
              <p:cNvPr id="43" name="Freeform 42">
                <a:extLst>
                  <a:ext uri="{FF2B5EF4-FFF2-40B4-BE49-F238E27FC236}">
                    <a16:creationId xmlns:a16="http://schemas.microsoft.com/office/drawing/2014/main" id="{B9C661AB-DFF7-259B-0D60-441F5B64617D}"/>
                  </a:ext>
                </a:extLst>
              </p:cNvPr>
              <p:cNvSpPr/>
              <p:nvPr/>
            </p:nvSpPr>
            <p:spPr>
              <a:xfrm>
                <a:off x="8027130" y="3462867"/>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de-DE" dirty="0">
                  <a:solidFill>
                    <a:schemeClr val="bg1"/>
                  </a:solidFill>
                </a:endParaRPr>
              </a:p>
            </p:txBody>
          </p:sp>
          <p:sp>
            <p:nvSpPr>
              <p:cNvPr id="44" name="Freeform 43">
                <a:extLst>
                  <a:ext uri="{FF2B5EF4-FFF2-40B4-BE49-F238E27FC236}">
                    <a16:creationId xmlns:a16="http://schemas.microsoft.com/office/drawing/2014/main" id="{DB94CDF6-3F68-99A8-5D6E-13427135593A}"/>
                  </a:ext>
                </a:extLst>
              </p:cNvPr>
              <p:cNvSpPr/>
              <p:nvPr/>
            </p:nvSpPr>
            <p:spPr>
              <a:xfrm>
                <a:off x="8006756" y="3625175"/>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8829"/>
                      <a:pt x="40747" y="20373"/>
                    </a:cubicBezTo>
                    <a:cubicBezTo>
                      <a:pt x="40747" y="3191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de-DE" dirty="0">
                  <a:solidFill>
                    <a:schemeClr val="bg1"/>
                  </a:solidFill>
                </a:endParaRPr>
              </a:p>
            </p:txBody>
          </p:sp>
          <p:sp>
            <p:nvSpPr>
              <p:cNvPr id="45" name="Freeform 44">
                <a:extLst>
                  <a:ext uri="{FF2B5EF4-FFF2-40B4-BE49-F238E27FC236}">
                    <a16:creationId xmlns:a16="http://schemas.microsoft.com/office/drawing/2014/main" id="{E01BFA0A-DBA9-6B17-042F-EBF3CC93F287}"/>
                  </a:ext>
                </a:extLst>
              </p:cNvPr>
              <p:cNvSpPr/>
              <p:nvPr/>
            </p:nvSpPr>
            <p:spPr>
              <a:xfrm>
                <a:off x="7986383" y="354436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de-DE" dirty="0">
                  <a:solidFill>
                    <a:schemeClr val="bg1"/>
                  </a:solidFill>
                </a:endParaRPr>
              </a:p>
            </p:txBody>
          </p:sp>
          <p:sp>
            <p:nvSpPr>
              <p:cNvPr id="46" name="Freeform 45">
                <a:extLst>
                  <a:ext uri="{FF2B5EF4-FFF2-40B4-BE49-F238E27FC236}">
                    <a16:creationId xmlns:a16="http://schemas.microsoft.com/office/drawing/2014/main" id="{C06D18F3-ABDA-321A-5000-08F8CDE18C0A}"/>
                  </a:ext>
                </a:extLst>
              </p:cNvPr>
              <p:cNvSpPr/>
              <p:nvPr/>
            </p:nvSpPr>
            <p:spPr>
              <a:xfrm>
                <a:off x="7966009" y="3320252"/>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de-DE" dirty="0">
                  <a:solidFill>
                    <a:schemeClr val="bg1"/>
                  </a:solidFill>
                </a:endParaRPr>
              </a:p>
            </p:txBody>
          </p:sp>
          <p:sp>
            <p:nvSpPr>
              <p:cNvPr id="47" name="Freeform 46">
                <a:extLst>
                  <a:ext uri="{FF2B5EF4-FFF2-40B4-BE49-F238E27FC236}">
                    <a16:creationId xmlns:a16="http://schemas.microsoft.com/office/drawing/2014/main" id="{218B361A-FC70-669C-1D7E-879692A89C61}"/>
                  </a:ext>
                </a:extLst>
              </p:cNvPr>
              <p:cNvSpPr/>
              <p:nvPr/>
            </p:nvSpPr>
            <p:spPr>
              <a:xfrm>
                <a:off x="7966009" y="3401746"/>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de-DE" dirty="0">
                  <a:solidFill>
                    <a:schemeClr val="bg1"/>
                  </a:solidFill>
                </a:endParaRPr>
              </a:p>
            </p:txBody>
          </p:sp>
          <p:sp>
            <p:nvSpPr>
              <p:cNvPr id="48" name="Freeform 47">
                <a:extLst>
                  <a:ext uri="{FF2B5EF4-FFF2-40B4-BE49-F238E27FC236}">
                    <a16:creationId xmlns:a16="http://schemas.microsoft.com/office/drawing/2014/main" id="{B267314B-5B60-60C9-A689-E73C55BF0421}"/>
                  </a:ext>
                </a:extLst>
              </p:cNvPr>
              <p:cNvSpPr/>
              <p:nvPr/>
            </p:nvSpPr>
            <p:spPr>
              <a:xfrm>
                <a:off x="7945636" y="348324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de-DE" dirty="0">
                  <a:solidFill>
                    <a:schemeClr val="bg1"/>
                  </a:solidFill>
                </a:endParaRPr>
              </a:p>
            </p:txBody>
          </p:sp>
          <p:sp>
            <p:nvSpPr>
              <p:cNvPr id="49" name="Freeform 48">
                <a:extLst>
                  <a:ext uri="{FF2B5EF4-FFF2-40B4-BE49-F238E27FC236}">
                    <a16:creationId xmlns:a16="http://schemas.microsoft.com/office/drawing/2014/main" id="{CB7D794C-F049-A19A-81F4-39E2B4BCBF30}"/>
                  </a:ext>
                </a:extLst>
              </p:cNvPr>
              <p:cNvSpPr/>
              <p:nvPr/>
            </p:nvSpPr>
            <p:spPr>
              <a:xfrm>
                <a:off x="7904889" y="336099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de-DE" dirty="0">
                  <a:solidFill>
                    <a:schemeClr val="bg1"/>
                  </a:solidFill>
                </a:endParaRPr>
              </a:p>
            </p:txBody>
          </p:sp>
          <p:sp>
            <p:nvSpPr>
              <p:cNvPr id="50" name="Freeform 49">
                <a:extLst>
                  <a:ext uri="{FF2B5EF4-FFF2-40B4-BE49-F238E27FC236}">
                    <a16:creationId xmlns:a16="http://schemas.microsoft.com/office/drawing/2014/main" id="{B3ED51D1-950F-10CE-9AC3-10308E9C37FC}"/>
                  </a:ext>
                </a:extLst>
              </p:cNvPr>
              <p:cNvSpPr/>
              <p:nvPr/>
            </p:nvSpPr>
            <p:spPr>
              <a:xfrm>
                <a:off x="7884516" y="329987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de-DE" dirty="0">
                  <a:solidFill>
                    <a:schemeClr val="bg1"/>
                  </a:solidFill>
                </a:endParaRPr>
              </a:p>
            </p:txBody>
          </p:sp>
          <p:sp>
            <p:nvSpPr>
              <p:cNvPr id="51" name="Freeform 50">
                <a:extLst>
                  <a:ext uri="{FF2B5EF4-FFF2-40B4-BE49-F238E27FC236}">
                    <a16:creationId xmlns:a16="http://schemas.microsoft.com/office/drawing/2014/main" id="{F491A9FF-8437-36B2-BFB3-472AF3BC9928}"/>
                  </a:ext>
                </a:extLst>
              </p:cNvPr>
              <p:cNvSpPr/>
              <p:nvPr/>
            </p:nvSpPr>
            <p:spPr>
              <a:xfrm>
                <a:off x="7884516" y="342212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de-DE" dirty="0">
                  <a:solidFill>
                    <a:schemeClr val="bg1"/>
                  </a:solidFill>
                </a:endParaRPr>
              </a:p>
            </p:txBody>
          </p:sp>
        </p:grpSp>
        <p:grpSp>
          <p:nvGrpSpPr>
            <p:cNvPr id="27" name="Graphic 2">
              <a:extLst>
                <a:ext uri="{FF2B5EF4-FFF2-40B4-BE49-F238E27FC236}">
                  <a16:creationId xmlns:a16="http://schemas.microsoft.com/office/drawing/2014/main" id="{C21550A0-04A8-A40E-0A89-80BD659D63F9}"/>
                </a:ext>
              </a:extLst>
            </p:cNvPr>
            <p:cNvGrpSpPr/>
            <p:nvPr/>
          </p:nvGrpSpPr>
          <p:grpSpPr>
            <a:xfrm>
              <a:off x="7216180" y="2896437"/>
              <a:ext cx="1173608" cy="1132811"/>
              <a:chOff x="7216180" y="2896437"/>
              <a:chExt cx="1173608" cy="1132811"/>
            </a:xfrm>
            <a:grpFill/>
          </p:grpSpPr>
          <p:sp>
            <p:nvSpPr>
              <p:cNvPr id="28" name="Freeform 27">
                <a:extLst>
                  <a:ext uri="{FF2B5EF4-FFF2-40B4-BE49-F238E27FC236}">
                    <a16:creationId xmlns:a16="http://schemas.microsoft.com/office/drawing/2014/main" id="{EE441734-CFD9-3C86-CAAB-B0DA0388B3FB}"/>
                  </a:ext>
                </a:extLst>
              </p:cNvPr>
              <p:cNvSpPr/>
              <p:nvPr/>
            </p:nvSpPr>
            <p:spPr>
              <a:xfrm>
                <a:off x="8071951" y="3507734"/>
                <a:ext cx="113751" cy="195879"/>
              </a:xfrm>
              <a:custGeom>
                <a:avLst/>
                <a:gdLst>
                  <a:gd name="connsiteX0" fmla="*/ 57046 w 113751"/>
                  <a:gd name="connsiteY0" fmla="*/ 195540 h 195879"/>
                  <a:gd name="connsiteX1" fmla="*/ 46859 w 113751"/>
                  <a:gd name="connsiteY1" fmla="*/ 192144 h 195879"/>
                  <a:gd name="connsiteX2" fmla="*/ 43124 w 113751"/>
                  <a:gd name="connsiteY2" fmla="*/ 189428 h 195879"/>
                  <a:gd name="connsiteX3" fmla="*/ 0 w 113751"/>
                  <a:gd name="connsiteY3" fmla="*/ 117102 h 195879"/>
                  <a:gd name="connsiteX4" fmla="*/ 11545 w 113751"/>
                  <a:gd name="connsiteY4" fmla="*/ 60735 h 195879"/>
                  <a:gd name="connsiteX5" fmla="*/ 19355 w 113751"/>
                  <a:gd name="connsiteY5" fmla="*/ 18970 h 195879"/>
                  <a:gd name="connsiteX6" fmla="*/ 25467 w 113751"/>
                  <a:gd name="connsiteY6" fmla="*/ 3350 h 195879"/>
                  <a:gd name="connsiteX7" fmla="*/ 42106 w 113751"/>
                  <a:gd name="connsiteY7" fmla="*/ 1652 h 195879"/>
                  <a:gd name="connsiteX8" fmla="*/ 113752 w 113751"/>
                  <a:gd name="connsiteY8" fmla="*/ 117441 h 195879"/>
                  <a:gd name="connsiteX9" fmla="*/ 64177 w 113751"/>
                  <a:gd name="connsiteY9" fmla="*/ 193842 h 195879"/>
                  <a:gd name="connsiteX10" fmla="*/ 56706 w 113751"/>
                  <a:gd name="connsiteY10" fmla="*/ 195879 h 195879"/>
                  <a:gd name="connsiteX11" fmla="*/ 49915 w 113751"/>
                  <a:gd name="connsiteY11" fmla="*/ 45795 h 195879"/>
                  <a:gd name="connsiteX12" fmla="*/ 42785 w 113751"/>
                  <a:gd name="connsiteY12" fmla="*/ 70583 h 195879"/>
                  <a:gd name="connsiteX13" fmla="*/ 32937 w 113751"/>
                  <a:gd name="connsiteY13" fmla="*/ 116762 h 195879"/>
                  <a:gd name="connsiteX14" fmla="*/ 57725 w 113751"/>
                  <a:gd name="connsiteY14" fmla="*/ 159207 h 195879"/>
                  <a:gd name="connsiteX15" fmla="*/ 81834 w 113751"/>
                  <a:gd name="connsiteY15" fmla="*/ 116762 h 195879"/>
                  <a:gd name="connsiteX16" fmla="*/ 50255 w 113751"/>
                  <a:gd name="connsiteY16" fmla="*/ 45455 h 1958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13751" h="195879">
                    <a:moveTo>
                      <a:pt x="57046" y="195540"/>
                    </a:moveTo>
                    <a:cubicBezTo>
                      <a:pt x="53310" y="195540"/>
                      <a:pt x="49915" y="194521"/>
                      <a:pt x="46859" y="192144"/>
                    </a:cubicBezTo>
                    <a:cubicBezTo>
                      <a:pt x="45840" y="191465"/>
                      <a:pt x="44482" y="190446"/>
                      <a:pt x="43124" y="189428"/>
                    </a:cubicBezTo>
                    <a:cubicBezTo>
                      <a:pt x="30221" y="180260"/>
                      <a:pt x="0" y="158868"/>
                      <a:pt x="0" y="117102"/>
                    </a:cubicBezTo>
                    <a:cubicBezTo>
                      <a:pt x="0" y="75336"/>
                      <a:pt x="6112" y="77374"/>
                      <a:pt x="11545" y="60735"/>
                    </a:cubicBezTo>
                    <a:cubicBezTo>
                      <a:pt x="16639" y="44437"/>
                      <a:pt x="21392" y="30515"/>
                      <a:pt x="19355" y="18970"/>
                    </a:cubicBezTo>
                    <a:cubicBezTo>
                      <a:pt x="18337" y="12858"/>
                      <a:pt x="20713" y="7085"/>
                      <a:pt x="25467" y="3350"/>
                    </a:cubicBezTo>
                    <a:cubicBezTo>
                      <a:pt x="30221" y="-385"/>
                      <a:pt x="36672" y="-1064"/>
                      <a:pt x="42106" y="1652"/>
                    </a:cubicBezTo>
                    <a:cubicBezTo>
                      <a:pt x="45161" y="3010"/>
                      <a:pt x="113752" y="35948"/>
                      <a:pt x="113752" y="117441"/>
                    </a:cubicBezTo>
                    <a:cubicBezTo>
                      <a:pt x="113752" y="198935"/>
                      <a:pt x="66214" y="192823"/>
                      <a:pt x="64177" y="193842"/>
                    </a:cubicBezTo>
                    <a:cubicBezTo>
                      <a:pt x="61799" y="195200"/>
                      <a:pt x="59084" y="195879"/>
                      <a:pt x="56706" y="195879"/>
                    </a:cubicBezTo>
                    <a:close/>
                    <a:moveTo>
                      <a:pt x="49915" y="45795"/>
                    </a:moveTo>
                    <a:cubicBezTo>
                      <a:pt x="47878" y="54284"/>
                      <a:pt x="45161" y="62433"/>
                      <a:pt x="42785" y="70583"/>
                    </a:cubicBezTo>
                    <a:cubicBezTo>
                      <a:pt x="38030" y="85523"/>
                      <a:pt x="32937" y="101143"/>
                      <a:pt x="32937" y="116762"/>
                    </a:cubicBezTo>
                    <a:cubicBezTo>
                      <a:pt x="32937" y="132382"/>
                      <a:pt x="44482" y="149360"/>
                      <a:pt x="57725" y="159207"/>
                    </a:cubicBezTo>
                    <a:cubicBezTo>
                      <a:pt x="67233" y="151737"/>
                      <a:pt x="81834" y="137136"/>
                      <a:pt x="81834" y="116762"/>
                    </a:cubicBezTo>
                    <a:cubicBezTo>
                      <a:pt x="81834" y="82128"/>
                      <a:pt x="64856" y="59037"/>
                      <a:pt x="50255" y="45455"/>
                    </a:cubicBezTo>
                    <a:close/>
                  </a:path>
                </a:pathLst>
              </a:custGeom>
              <a:grpFill/>
              <a:ln w="3393" cap="flat">
                <a:noFill/>
                <a:prstDash val="solid"/>
                <a:miter/>
              </a:ln>
            </p:spPr>
            <p:txBody>
              <a:bodyPr rtlCol="0" anchor="ctr"/>
              <a:lstStyle/>
              <a:p>
                <a:endParaRPr lang="de-DE" dirty="0">
                  <a:solidFill>
                    <a:schemeClr val="bg1"/>
                  </a:solidFill>
                </a:endParaRPr>
              </a:p>
            </p:txBody>
          </p:sp>
          <p:sp>
            <p:nvSpPr>
              <p:cNvPr id="29" name="Freeform 28">
                <a:extLst>
                  <a:ext uri="{FF2B5EF4-FFF2-40B4-BE49-F238E27FC236}">
                    <a16:creationId xmlns:a16="http://schemas.microsoft.com/office/drawing/2014/main" id="{3D0C7012-B678-40C1-04B5-7B3833FD5A28}"/>
                  </a:ext>
                </a:extLst>
              </p:cNvPr>
              <p:cNvSpPr/>
              <p:nvPr/>
            </p:nvSpPr>
            <p:spPr>
              <a:xfrm>
                <a:off x="7990457" y="3680307"/>
                <a:ext cx="154782" cy="145546"/>
              </a:xfrm>
              <a:custGeom>
                <a:avLst/>
                <a:gdLst>
                  <a:gd name="connsiteX0" fmla="*/ 82853 w 154782"/>
                  <a:gd name="connsiteY0" fmla="*/ 145207 h 145546"/>
                  <a:gd name="connsiteX1" fmla="*/ 31919 w 154782"/>
                  <a:gd name="connsiteY1" fmla="*/ 131964 h 145546"/>
                  <a:gd name="connsiteX2" fmla="*/ 0 w 154782"/>
                  <a:gd name="connsiteY2" fmla="*/ 27041 h 145546"/>
                  <a:gd name="connsiteX3" fmla="*/ 10187 w 154782"/>
                  <a:gd name="connsiteY3" fmla="*/ 11761 h 145546"/>
                  <a:gd name="connsiteX4" fmla="*/ 28183 w 154782"/>
                  <a:gd name="connsiteY4" fmla="*/ 15835 h 145546"/>
                  <a:gd name="connsiteX5" fmla="*/ 64516 w 154782"/>
                  <a:gd name="connsiteY5" fmla="*/ 35869 h 145546"/>
                  <a:gd name="connsiteX6" fmla="*/ 153820 w 154782"/>
                  <a:gd name="connsiteY6" fmla="*/ 117024 h 145546"/>
                  <a:gd name="connsiteX7" fmla="*/ 152801 w 154782"/>
                  <a:gd name="connsiteY7" fmla="*/ 130606 h 145546"/>
                  <a:gd name="connsiteX8" fmla="*/ 141935 w 154782"/>
                  <a:gd name="connsiteY8" fmla="*/ 138755 h 145546"/>
                  <a:gd name="connsiteX9" fmla="*/ 82853 w 154782"/>
                  <a:gd name="connsiteY9" fmla="*/ 145547 h 145546"/>
                  <a:gd name="connsiteX10" fmla="*/ 34296 w 154782"/>
                  <a:gd name="connsiteY10" fmla="*/ 58280 h 145546"/>
                  <a:gd name="connsiteX11" fmla="*/ 53990 w 154782"/>
                  <a:gd name="connsiteY11" fmla="*/ 107856 h 145546"/>
                  <a:gd name="connsiteX12" fmla="*/ 114771 w 154782"/>
                  <a:gd name="connsiteY12" fmla="*/ 110232 h 145546"/>
                  <a:gd name="connsiteX13" fmla="*/ 52292 w 154782"/>
                  <a:gd name="connsiteY13" fmla="*/ 66090 h 145546"/>
                  <a:gd name="connsiteX14" fmla="*/ 34296 w 154782"/>
                  <a:gd name="connsiteY14" fmla="*/ 58620 h 1455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54782" h="145546">
                    <a:moveTo>
                      <a:pt x="82853" y="145207"/>
                    </a:moveTo>
                    <a:cubicBezTo>
                      <a:pt x="62818" y="145207"/>
                      <a:pt x="43124" y="142151"/>
                      <a:pt x="31919" y="131964"/>
                    </a:cubicBezTo>
                    <a:cubicBezTo>
                      <a:pt x="10187" y="112270"/>
                      <a:pt x="0" y="78993"/>
                      <a:pt x="0" y="27041"/>
                    </a:cubicBezTo>
                    <a:cubicBezTo>
                      <a:pt x="0" y="-24912"/>
                      <a:pt x="4075" y="14477"/>
                      <a:pt x="10187" y="11761"/>
                    </a:cubicBezTo>
                    <a:cubicBezTo>
                      <a:pt x="16299" y="9384"/>
                      <a:pt x="23430" y="10742"/>
                      <a:pt x="28183" y="15835"/>
                    </a:cubicBezTo>
                    <a:cubicBezTo>
                      <a:pt x="35993" y="23985"/>
                      <a:pt x="49236" y="29418"/>
                      <a:pt x="64516" y="35869"/>
                    </a:cubicBezTo>
                    <a:cubicBezTo>
                      <a:pt x="96095" y="48773"/>
                      <a:pt x="135144" y="64732"/>
                      <a:pt x="153820" y="117024"/>
                    </a:cubicBezTo>
                    <a:cubicBezTo>
                      <a:pt x="155518" y="121438"/>
                      <a:pt x="154839" y="126531"/>
                      <a:pt x="152801" y="130606"/>
                    </a:cubicBezTo>
                    <a:cubicBezTo>
                      <a:pt x="150424" y="134680"/>
                      <a:pt x="146689" y="137737"/>
                      <a:pt x="141935" y="138755"/>
                    </a:cubicBezTo>
                    <a:cubicBezTo>
                      <a:pt x="131409" y="141132"/>
                      <a:pt x="106961" y="145547"/>
                      <a:pt x="82853" y="145547"/>
                    </a:cubicBezTo>
                    <a:close/>
                    <a:moveTo>
                      <a:pt x="34296" y="58280"/>
                    </a:moveTo>
                    <a:cubicBezTo>
                      <a:pt x="37351" y="82049"/>
                      <a:pt x="43803" y="98687"/>
                      <a:pt x="53990" y="107856"/>
                    </a:cubicBezTo>
                    <a:cubicBezTo>
                      <a:pt x="60441" y="113628"/>
                      <a:pt x="87946" y="113628"/>
                      <a:pt x="114771" y="110232"/>
                    </a:cubicBezTo>
                    <a:cubicBezTo>
                      <a:pt x="99491" y="85445"/>
                      <a:pt x="76401" y="75937"/>
                      <a:pt x="52292" y="66090"/>
                    </a:cubicBezTo>
                    <a:cubicBezTo>
                      <a:pt x="46180" y="63713"/>
                      <a:pt x="40068" y="60997"/>
                      <a:pt x="34296" y="58620"/>
                    </a:cubicBezTo>
                    <a:close/>
                  </a:path>
                </a:pathLst>
              </a:custGeom>
              <a:grpFill/>
              <a:ln w="3393" cap="flat">
                <a:noFill/>
                <a:prstDash val="solid"/>
                <a:miter/>
              </a:ln>
            </p:spPr>
            <p:txBody>
              <a:bodyPr rtlCol="0" anchor="ctr"/>
              <a:lstStyle/>
              <a:p>
                <a:endParaRPr lang="de-DE" dirty="0">
                  <a:solidFill>
                    <a:schemeClr val="bg1"/>
                  </a:solidFill>
                </a:endParaRPr>
              </a:p>
            </p:txBody>
          </p:sp>
          <p:sp>
            <p:nvSpPr>
              <p:cNvPr id="30" name="Freeform 29">
                <a:extLst>
                  <a:ext uri="{FF2B5EF4-FFF2-40B4-BE49-F238E27FC236}">
                    <a16:creationId xmlns:a16="http://schemas.microsoft.com/office/drawing/2014/main" id="{EC7EB776-BB2B-0B47-8DF2-7925A8A8F160}"/>
                  </a:ext>
                </a:extLst>
              </p:cNvPr>
              <p:cNvSpPr/>
              <p:nvPr/>
            </p:nvSpPr>
            <p:spPr>
              <a:xfrm>
                <a:off x="8112656" y="3691513"/>
                <a:ext cx="175076" cy="134340"/>
              </a:xfrm>
              <a:custGeom>
                <a:avLst/>
                <a:gdLst>
                  <a:gd name="connsiteX0" fmla="*/ 64558 w 175076"/>
                  <a:gd name="connsiteY0" fmla="*/ 134001 h 134340"/>
                  <a:gd name="connsiteX1" fmla="*/ 10908 w 175076"/>
                  <a:gd name="connsiteY1" fmla="*/ 124833 h 134340"/>
                  <a:gd name="connsiteX2" fmla="*/ 1061 w 175076"/>
                  <a:gd name="connsiteY2" fmla="*/ 115325 h 134340"/>
                  <a:gd name="connsiteX3" fmla="*/ 2080 w 175076"/>
                  <a:gd name="connsiteY3" fmla="*/ 101403 h 134340"/>
                  <a:gd name="connsiteX4" fmla="*/ 149109 w 175076"/>
                  <a:gd name="connsiteY4" fmla="*/ 1234 h 134340"/>
                  <a:gd name="connsiteX5" fmla="*/ 152504 w 175076"/>
                  <a:gd name="connsiteY5" fmla="*/ 1234 h 134340"/>
                  <a:gd name="connsiteX6" fmla="*/ 166087 w 175076"/>
                  <a:gd name="connsiteY6" fmla="*/ 1573 h 134340"/>
                  <a:gd name="connsiteX7" fmla="*/ 173557 w 175076"/>
                  <a:gd name="connsiteY7" fmla="*/ 22965 h 134340"/>
                  <a:gd name="connsiteX8" fmla="*/ 167105 w 175076"/>
                  <a:gd name="connsiteY8" fmla="*/ 46395 h 134340"/>
                  <a:gd name="connsiteX9" fmla="*/ 137563 w 175076"/>
                  <a:gd name="connsiteY9" fmla="*/ 108534 h 134340"/>
                  <a:gd name="connsiteX10" fmla="*/ 86629 w 175076"/>
                  <a:gd name="connsiteY10" fmla="*/ 132643 h 134340"/>
                  <a:gd name="connsiteX11" fmla="*/ 64219 w 175076"/>
                  <a:gd name="connsiteY11" fmla="*/ 134341 h 134340"/>
                  <a:gd name="connsiteX12" fmla="*/ 41808 w 175076"/>
                  <a:gd name="connsiteY12" fmla="*/ 99366 h 134340"/>
                  <a:gd name="connsiteX13" fmla="*/ 112436 w 175076"/>
                  <a:gd name="connsiteY13" fmla="*/ 87481 h 134340"/>
                  <a:gd name="connsiteX14" fmla="*/ 135186 w 175076"/>
                  <a:gd name="connsiteY14" fmla="*/ 40623 h 134340"/>
                  <a:gd name="connsiteX15" fmla="*/ 136205 w 175076"/>
                  <a:gd name="connsiteY15" fmla="*/ 35189 h 134340"/>
                  <a:gd name="connsiteX16" fmla="*/ 41808 w 175076"/>
                  <a:gd name="connsiteY16" fmla="*/ 99366 h 134340"/>
                  <a:gd name="connsiteX17" fmla="*/ 144694 w 175076"/>
                  <a:gd name="connsiteY17" fmla="*/ 7685 h 134340"/>
                  <a:gd name="connsiteX18" fmla="*/ 144694 w 175076"/>
                  <a:gd name="connsiteY18" fmla="*/ 7685 h 134340"/>
                  <a:gd name="connsiteX19" fmla="*/ 144694 w 175076"/>
                  <a:gd name="connsiteY19" fmla="*/ 7685 h 1343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75076" h="134340">
                    <a:moveTo>
                      <a:pt x="64558" y="134001"/>
                    </a:moveTo>
                    <a:cubicBezTo>
                      <a:pt x="49618" y="134001"/>
                      <a:pt x="31281" y="131624"/>
                      <a:pt x="10908" y="124833"/>
                    </a:cubicBezTo>
                    <a:cubicBezTo>
                      <a:pt x="6494" y="123135"/>
                      <a:pt x="2759" y="119739"/>
                      <a:pt x="1061" y="115325"/>
                    </a:cubicBezTo>
                    <a:cubicBezTo>
                      <a:pt x="-637" y="110911"/>
                      <a:pt x="-297" y="105818"/>
                      <a:pt x="2080" y="101403"/>
                    </a:cubicBezTo>
                    <a:cubicBezTo>
                      <a:pt x="55050" y="8025"/>
                      <a:pt x="126018" y="2932"/>
                      <a:pt x="149109" y="1234"/>
                    </a:cubicBezTo>
                    <a:cubicBezTo>
                      <a:pt x="150127" y="1234"/>
                      <a:pt x="151485" y="1234"/>
                      <a:pt x="152504" y="1234"/>
                    </a:cubicBezTo>
                    <a:cubicBezTo>
                      <a:pt x="156918" y="-464"/>
                      <a:pt x="161672" y="-464"/>
                      <a:pt x="166087" y="1573"/>
                    </a:cubicBezTo>
                    <a:cubicBezTo>
                      <a:pt x="173896" y="5648"/>
                      <a:pt x="177291" y="14816"/>
                      <a:pt x="173557" y="22965"/>
                    </a:cubicBezTo>
                    <a:cubicBezTo>
                      <a:pt x="169482" y="31794"/>
                      <a:pt x="168463" y="38585"/>
                      <a:pt x="167105" y="46395"/>
                    </a:cubicBezTo>
                    <a:cubicBezTo>
                      <a:pt x="164728" y="61675"/>
                      <a:pt x="161672" y="78992"/>
                      <a:pt x="137563" y="108534"/>
                    </a:cubicBezTo>
                    <a:cubicBezTo>
                      <a:pt x="128055" y="120419"/>
                      <a:pt x="109380" y="129247"/>
                      <a:pt x="86629" y="132643"/>
                    </a:cubicBezTo>
                    <a:cubicBezTo>
                      <a:pt x="80517" y="133661"/>
                      <a:pt x="73047" y="134341"/>
                      <a:pt x="64219" y="134341"/>
                    </a:cubicBezTo>
                    <a:close/>
                    <a:moveTo>
                      <a:pt x="41808" y="99366"/>
                    </a:moveTo>
                    <a:cubicBezTo>
                      <a:pt x="76783" y="105818"/>
                      <a:pt x="105305" y="96310"/>
                      <a:pt x="112436" y="87481"/>
                    </a:cubicBezTo>
                    <a:cubicBezTo>
                      <a:pt x="131112" y="64731"/>
                      <a:pt x="133149" y="54205"/>
                      <a:pt x="135186" y="40623"/>
                    </a:cubicBezTo>
                    <a:cubicBezTo>
                      <a:pt x="135186" y="38925"/>
                      <a:pt x="135865" y="37227"/>
                      <a:pt x="136205" y="35189"/>
                    </a:cubicBezTo>
                    <a:cubicBezTo>
                      <a:pt x="112436" y="38925"/>
                      <a:pt x="75424" y="51149"/>
                      <a:pt x="41808" y="99366"/>
                    </a:cubicBezTo>
                    <a:close/>
                    <a:moveTo>
                      <a:pt x="144694" y="7685"/>
                    </a:moveTo>
                    <a:cubicBezTo>
                      <a:pt x="144694" y="7685"/>
                      <a:pt x="144694" y="7685"/>
                      <a:pt x="144694" y="7685"/>
                    </a:cubicBezTo>
                    <a:cubicBezTo>
                      <a:pt x="144694" y="7685"/>
                      <a:pt x="144694" y="7685"/>
                      <a:pt x="144694" y="7685"/>
                    </a:cubicBezTo>
                    <a:close/>
                  </a:path>
                </a:pathLst>
              </a:custGeom>
              <a:grpFill/>
              <a:ln w="3393" cap="flat">
                <a:noFill/>
                <a:prstDash val="solid"/>
                <a:miter/>
              </a:ln>
            </p:spPr>
            <p:txBody>
              <a:bodyPr rtlCol="0" anchor="ctr"/>
              <a:lstStyle/>
              <a:p>
                <a:endParaRPr lang="de-DE" dirty="0">
                  <a:solidFill>
                    <a:schemeClr val="bg1"/>
                  </a:solidFill>
                </a:endParaRPr>
              </a:p>
            </p:txBody>
          </p:sp>
          <p:sp>
            <p:nvSpPr>
              <p:cNvPr id="31" name="Freeform 30">
                <a:extLst>
                  <a:ext uri="{FF2B5EF4-FFF2-40B4-BE49-F238E27FC236}">
                    <a16:creationId xmlns:a16="http://schemas.microsoft.com/office/drawing/2014/main" id="{AFE9C5E6-49ED-9C7A-5686-843BD98307F7}"/>
                  </a:ext>
                </a:extLst>
              </p:cNvPr>
              <p:cNvSpPr/>
              <p:nvPr/>
            </p:nvSpPr>
            <p:spPr>
              <a:xfrm>
                <a:off x="8112698" y="3670676"/>
                <a:ext cx="32597" cy="236332"/>
              </a:xfrm>
              <a:custGeom>
                <a:avLst/>
                <a:gdLst>
                  <a:gd name="connsiteX0" fmla="*/ 16299 w 32597"/>
                  <a:gd name="connsiteY0" fmla="*/ 236332 h 236332"/>
                  <a:gd name="connsiteX1" fmla="*/ 0 w 32597"/>
                  <a:gd name="connsiteY1" fmla="*/ 220033 h 236332"/>
                  <a:gd name="connsiteX2" fmla="*/ 0 w 32597"/>
                  <a:gd name="connsiteY2" fmla="*/ 16299 h 236332"/>
                  <a:gd name="connsiteX3" fmla="*/ 16299 w 32597"/>
                  <a:gd name="connsiteY3" fmla="*/ 0 h 236332"/>
                  <a:gd name="connsiteX4" fmla="*/ 32598 w 32597"/>
                  <a:gd name="connsiteY4" fmla="*/ 16299 h 236332"/>
                  <a:gd name="connsiteX5" fmla="*/ 32598 w 32597"/>
                  <a:gd name="connsiteY5" fmla="*/ 220033 h 236332"/>
                  <a:gd name="connsiteX6" fmla="*/ 16299 w 32597"/>
                  <a:gd name="connsiteY6" fmla="*/ 236332 h 236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97" h="236332">
                    <a:moveTo>
                      <a:pt x="16299" y="236332"/>
                    </a:moveTo>
                    <a:cubicBezTo>
                      <a:pt x="7131" y="236332"/>
                      <a:pt x="0" y="229201"/>
                      <a:pt x="0" y="220033"/>
                    </a:cubicBezTo>
                    <a:lnTo>
                      <a:pt x="0" y="16299"/>
                    </a:lnTo>
                    <a:cubicBezTo>
                      <a:pt x="0" y="7131"/>
                      <a:pt x="7131" y="0"/>
                      <a:pt x="16299" y="0"/>
                    </a:cubicBezTo>
                    <a:cubicBezTo>
                      <a:pt x="25467" y="0"/>
                      <a:pt x="32598" y="7131"/>
                      <a:pt x="32598" y="16299"/>
                    </a:cubicBezTo>
                    <a:lnTo>
                      <a:pt x="32598" y="220033"/>
                    </a:lnTo>
                    <a:cubicBezTo>
                      <a:pt x="32598" y="229201"/>
                      <a:pt x="25467" y="236332"/>
                      <a:pt x="16299" y="236332"/>
                    </a:cubicBezTo>
                    <a:close/>
                  </a:path>
                </a:pathLst>
              </a:custGeom>
              <a:grpFill/>
              <a:ln w="3393" cap="flat">
                <a:noFill/>
                <a:prstDash val="solid"/>
                <a:miter/>
              </a:ln>
            </p:spPr>
            <p:txBody>
              <a:bodyPr rtlCol="0" anchor="ctr"/>
              <a:lstStyle/>
              <a:p>
                <a:endParaRPr lang="de-DE" dirty="0">
                  <a:solidFill>
                    <a:schemeClr val="bg1"/>
                  </a:solidFill>
                </a:endParaRPr>
              </a:p>
            </p:txBody>
          </p:sp>
          <p:sp>
            <p:nvSpPr>
              <p:cNvPr id="32" name="Freeform 31">
                <a:extLst>
                  <a:ext uri="{FF2B5EF4-FFF2-40B4-BE49-F238E27FC236}">
                    <a16:creationId xmlns:a16="http://schemas.microsoft.com/office/drawing/2014/main" id="{4F1771A7-9DB4-6454-712C-BB0AFFE3AEA8}"/>
                  </a:ext>
                </a:extLst>
              </p:cNvPr>
              <p:cNvSpPr/>
              <p:nvPr/>
            </p:nvSpPr>
            <p:spPr>
              <a:xfrm>
                <a:off x="7827422" y="3874071"/>
                <a:ext cx="562367" cy="155178"/>
              </a:xfrm>
              <a:custGeom>
                <a:avLst/>
                <a:gdLst>
                  <a:gd name="connsiteX0" fmla="*/ 512441 w 562367"/>
                  <a:gd name="connsiteY0" fmla="*/ 155178 h 155178"/>
                  <a:gd name="connsiteX1" fmla="*/ 379674 w 562367"/>
                  <a:gd name="connsiteY1" fmla="*/ 142275 h 155178"/>
                  <a:gd name="connsiteX2" fmla="*/ 340625 w 562367"/>
                  <a:gd name="connsiteY2" fmla="*/ 137521 h 155178"/>
                  <a:gd name="connsiteX3" fmla="*/ 305990 w 562367"/>
                  <a:gd name="connsiteY3" fmla="*/ 144312 h 155178"/>
                  <a:gd name="connsiteX4" fmla="*/ 246906 w 562367"/>
                  <a:gd name="connsiteY4" fmla="*/ 153480 h 155178"/>
                  <a:gd name="connsiteX5" fmla="*/ 221779 w 562367"/>
                  <a:gd name="connsiteY5" fmla="*/ 149405 h 155178"/>
                  <a:gd name="connsiteX6" fmla="*/ 170846 w 562367"/>
                  <a:gd name="connsiteY6" fmla="*/ 147708 h 155178"/>
                  <a:gd name="connsiteX7" fmla="*/ 82900 w 562367"/>
                  <a:gd name="connsiteY7" fmla="*/ 149066 h 155178"/>
                  <a:gd name="connsiteX8" fmla="*/ 5141 w 562367"/>
                  <a:gd name="connsiteY8" fmla="*/ 130390 h 155178"/>
                  <a:gd name="connsiteX9" fmla="*/ 1067 w 562367"/>
                  <a:gd name="connsiteY9" fmla="*/ 111715 h 155178"/>
                  <a:gd name="connsiteX10" fmla="*/ 73053 w 562367"/>
                  <a:gd name="connsiteY10" fmla="*/ 62818 h 155178"/>
                  <a:gd name="connsiteX11" fmla="*/ 107008 w 562367"/>
                  <a:gd name="connsiteY11" fmla="*/ 50934 h 155178"/>
                  <a:gd name="connsiteX12" fmla="*/ 118214 w 562367"/>
                  <a:gd name="connsiteY12" fmla="*/ 44143 h 155178"/>
                  <a:gd name="connsiteX13" fmla="*/ 225175 w 562367"/>
                  <a:gd name="connsiteY13" fmla="*/ 19015 h 155178"/>
                  <a:gd name="connsiteX14" fmla="*/ 247925 w 562367"/>
                  <a:gd name="connsiteY14" fmla="*/ 12224 h 155178"/>
                  <a:gd name="connsiteX15" fmla="*/ 300896 w 562367"/>
                  <a:gd name="connsiteY15" fmla="*/ 0 h 155178"/>
                  <a:gd name="connsiteX16" fmla="*/ 301575 w 562367"/>
                  <a:gd name="connsiteY16" fmla="*/ 0 h 155178"/>
                  <a:gd name="connsiteX17" fmla="*/ 367449 w 562367"/>
                  <a:gd name="connsiteY17" fmla="*/ 10187 h 155178"/>
                  <a:gd name="connsiteX18" fmla="*/ 389860 w 562367"/>
                  <a:gd name="connsiteY18" fmla="*/ 14941 h 155178"/>
                  <a:gd name="connsiteX19" fmla="*/ 432645 w 562367"/>
                  <a:gd name="connsiteY19" fmla="*/ 40407 h 155178"/>
                  <a:gd name="connsiteX20" fmla="*/ 450641 w 562367"/>
                  <a:gd name="connsiteY20" fmla="*/ 53311 h 155178"/>
                  <a:gd name="connsiteX21" fmla="*/ 526023 w 562367"/>
                  <a:gd name="connsiteY21" fmla="*/ 83192 h 155178"/>
                  <a:gd name="connsiteX22" fmla="*/ 562356 w 562367"/>
                  <a:gd name="connsiteY22" fmla="*/ 131749 h 155178"/>
                  <a:gd name="connsiteX23" fmla="*/ 544359 w 562367"/>
                  <a:gd name="connsiteY23" fmla="*/ 152801 h 155178"/>
                  <a:gd name="connsiteX24" fmla="*/ 512441 w 562367"/>
                  <a:gd name="connsiteY24" fmla="*/ 154499 h 155178"/>
                  <a:gd name="connsiteX25" fmla="*/ 340625 w 562367"/>
                  <a:gd name="connsiteY25" fmla="*/ 104923 h 155178"/>
                  <a:gd name="connsiteX26" fmla="*/ 384427 w 562367"/>
                  <a:gd name="connsiteY26" fmla="*/ 110017 h 155178"/>
                  <a:gd name="connsiteX27" fmla="*/ 520250 w 562367"/>
                  <a:gd name="connsiteY27" fmla="*/ 122241 h 155178"/>
                  <a:gd name="connsiteX28" fmla="*/ 449623 w 562367"/>
                  <a:gd name="connsiteY28" fmla="*/ 86248 h 155178"/>
                  <a:gd name="connsiteX29" fmla="*/ 410913 w 562367"/>
                  <a:gd name="connsiteY29" fmla="*/ 64855 h 155178"/>
                  <a:gd name="connsiteX30" fmla="*/ 384088 w 562367"/>
                  <a:gd name="connsiteY30" fmla="*/ 47199 h 155178"/>
                  <a:gd name="connsiteX31" fmla="*/ 360319 w 562367"/>
                  <a:gd name="connsiteY31" fmla="*/ 42105 h 155178"/>
                  <a:gd name="connsiteX32" fmla="*/ 301575 w 562367"/>
                  <a:gd name="connsiteY32" fmla="*/ 32597 h 155178"/>
                  <a:gd name="connsiteX33" fmla="*/ 300896 w 562367"/>
                  <a:gd name="connsiteY33" fmla="*/ 32597 h 155178"/>
                  <a:gd name="connsiteX34" fmla="*/ 258452 w 562367"/>
                  <a:gd name="connsiteY34" fmla="*/ 42784 h 155178"/>
                  <a:gd name="connsiteX35" fmla="*/ 209895 w 562367"/>
                  <a:gd name="connsiteY35" fmla="*/ 47199 h 155178"/>
                  <a:gd name="connsiteX36" fmla="*/ 139266 w 562367"/>
                  <a:gd name="connsiteY36" fmla="*/ 68591 h 155178"/>
                  <a:gd name="connsiteX37" fmla="*/ 121610 w 562367"/>
                  <a:gd name="connsiteY37" fmla="*/ 79796 h 155178"/>
                  <a:gd name="connsiteX38" fmla="*/ 121610 w 562367"/>
                  <a:gd name="connsiteY38" fmla="*/ 79796 h 155178"/>
                  <a:gd name="connsiteX39" fmla="*/ 81882 w 562367"/>
                  <a:gd name="connsiteY39" fmla="*/ 93718 h 155178"/>
                  <a:gd name="connsiteX40" fmla="*/ 40456 w 562367"/>
                  <a:gd name="connsiteY40" fmla="*/ 110356 h 155178"/>
                  <a:gd name="connsiteX41" fmla="*/ 162357 w 562367"/>
                  <a:gd name="connsiteY41" fmla="*/ 115789 h 155178"/>
                  <a:gd name="connsiteX42" fmla="*/ 227552 w 562367"/>
                  <a:gd name="connsiteY42" fmla="*/ 116808 h 155178"/>
                  <a:gd name="connsiteX43" fmla="*/ 249623 w 562367"/>
                  <a:gd name="connsiteY43" fmla="*/ 120204 h 155178"/>
                  <a:gd name="connsiteX44" fmla="*/ 297501 w 562367"/>
                  <a:gd name="connsiteY44" fmla="*/ 112054 h 155178"/>
                  <a:gd name="connsiteX45" fmla="*/ 340285 w 562367"/>
                  <a:gd name="connsiteY45" fmla="*/ 103905 h 155178"/>
                  <a:gd name="connsiteX46" fmla="*/ 31967 w 562367"/>
                  <a:gd name="connsiteY46" fmla="*/ 122241 h 155178"/>
                  <a:gd name="connsiteX47" fmla="*/ 31967 w 562367"/>
                  <a:gd name="connsiteY47" fmla="*/ 122241 h 155178"/>
                  <a:gd name="connsiteX48" fmla="*/ 31967 w 562367"/>
                  <a:gd name="connsiteY48" fmla="*/ 122241 h 155178"/>
                  <a:gd name="connsiteX49" fmla="*/ 114479 w 562367"/>
                  <a:gd name="connsiteY49" fmla="*/ 65874 h 155178"/>
                  <a:gd name="connsiteX50" fmla="*/ 114479 w 562367"/>
                  <a:gd name="connsiteY50" fmla="*/ 65874 h 155178"/>
                  <a:gd name="connsiteX51" fmla="*/ 114479 w 562367"/>
                  <a:gd name="connsiteY51" fmla="*/ 65874 h 155178"/>
                  <a:gd name="connsiteX52" fmla="*/ 227212 w 562367"/>
                  <a:gd name="connsiteY52" fmla="*/ 20034 h 155178"/>
                  <a:gd name="connsiteX53" fmla="*/ 227212 w 562367"/>
                  <a:gd name="connsiteY53" fmla="*/ 20034 h 155178"/>
                  <a:gd name="connsiteX54" fmla="*/ 227212 w 562367"/>
                  <a:gd name="connsiteY54" fmla="*/ 20034 h 155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562367" h="155178">
                    <a:moveTo>
                      <a:pt x="512441" y="155178"/>
                    </a:moveTo>
                    <a:cubicBezTo>
                      <a:pt x="468299" y="155178"/>
                      <a:pt x="416346" y="147708"/>
                      <a:pt x="379674" y="142275"/>
                    </a:cubicBezTo>
                    <a:cubicBezTo>
                      <a:pt x="362356" y="139898"/>
                      <a:pt x="346058" y="137521"/>
                      <a:pt x="340625" y="137521"/>
                    </a:cubicBezTo>
                    <a:cubicBezTo>
                      <a:pt x="335191" y="137521"/>
                      <a:pt x="318893" y="140917"/>
                      <a:pt x="305990" y="144312"/>
                    </a:cubicBezTo>
                    <a:cubicBezTo>
                      <a:pt x="285616" y="149745"/>
                      <a:pt x="264903" y="155178"/>
                      <a:pt x="246906" y="153480"/>
                    </a:cubicBezTo>
                    <a:cubicBezTo>
                      <a:pt x="238078" y="152462"/>
                      <a:pt x="229928" y="151103"/>
                      <a:pt x="221779" y="149405"/>
                    </a:cubicBezTo>
                    <a:cubicBezTo>
                      <a:pt x="203782" y="146010"/>
                      <a:pt x="188502" y="142954"/>
                      <a:pt x="170846" y="147708"/>
                    </a:cubicBezTo>
                    <a:cubicBezTo>
                      <a:pt x="151830" y="152801"/>
                      <a:pt x="113121" y="151783"/>
                      <a:pt x="82900" y="149066"/>
                    </a:cubicBezTo>
                    <a:cubicBezTo>
                      <a:pt x="17366" y="143633"/>
                      <a:pt x="8537" y="133786"/>
                      <a:pt x="5141" y="130390"/>
                    </a:cubicBezTo>
                    <a:cubicBezTo>
                      <a:pt x="388" y="125297"/>
                      <a:pt x="-1310" y="118166"/>
                      <a:pt x="1067" y="111715"/>
                    </a:cubicBezTo>
                    <a:cubicBezTo>
                      <a:pt x="11593" y="80475"/>
                      <a:pt x="44190" y="71307"/>
                      <a:pt x="73053" y="62818"/>
                    </a:cubicBezTo>
                    <a:cubicBezTo>
                      <a:pt x="85616" y="59083"/>
                      <a:pt x="97501" y="55688"/>
                      <a:pt x="107008" y="50934"/>
                    </a:cubicBezTo>
                    <a:cubicBezTo>
                      <a:pt x="112102" y="48557"/>
                      <a:pt x="115497" y="46180"/>
                      <a:pt x="118214" y="44143"/>
                    </a:cubicBezTo>
                    <a:cubicBezTo>
                      <a:pt x="132815" y="31919"/>
                      <a:pt x="193257" y="1698"/>
                      <a:pt x="225175" y="19015"/>
                    </a:cubicBezTo>
                    <a:cubicBezTo>
                      <a:pt x="229589" y="18676"/>
                      <a:pt x="240115" y="14941"/>
                      <a:pt x="247925" y="12224"/>
                    </a:cubicBezTo>
                    <a:cubicBezTo>
                      <a:pt x="264564" y="6452"/>
                      <a:pt x="283240" y="0"/>
                      <a:pt x="300896" y="0"/>
                    </a:cubicBezTo>
                    <a:lnTo>
                      <a:pt x="301575" y="0"/>
                    </a:lnTo>
                    <a:cubicBezTo>
                      <a:pt x="323307" y="0"/>
                      <a:pt x="346737" y="5433"/>
                      <a:pt x="367449" y="10187"/>
                    </a:cubicBezTo>
                    <a:cubicBezTo>
                      <a:pt x="375599" y="11885"/>
                      <a:pt x="383409" y="13922"/>
                      <a:pt x="389860" y="14941"/>
                    </a:cubicBezTo>
                    <a:cubicBezTo>
                      <a:pt x="407857" y="18336"/>
                      <a:pt x="421439" y="30560"/>
                      <a:pt x="432645" y="40407"/>
                    </a:cubicBezTo>
                    <a:cubicBezTo>
                      <a:pt x="438417" y="45501"/>
                      <a:pt x="446906" y="53311"/>
                      <a:pt x="450641" y="53311"/>
                    </a:cubicBezTo>
                    <a:cubicBezTo>
                      <a:pt x="483579" y="54329"/>
                      <a:pt x="511761" y="72665"/>
                      <a:pt x="526023" y="83192"/>
                    </a:cubicBezTo>
                    <a:cubicBezTo>
                      <a:pt x="531796" y="87606"/>
                      <a:pt x="561677" y="111375"/>
                      <a:pt x="562356" y="131749"/>
                    </a:cubicBezTo>
                    <a:cubicBezTo>
                      <a:pt x="562695" y="142614"/>
                      <a:pt x="555225" y="151443"/>
                      <a:pt x="544359" y="152801"/>
                    </a:cubicBezTo>
                    <a:cubicBezTo>
                      <a:pt x="534512" y="153820"/>
                      <a:pt x="523646" y="154499"/>
                      <a:pt x="512441" y="154499"/>
                    </a:cubicBezTo>
                    <a:close/>
                    <a:moveTo>
                      <a:pt x="340625" y="104923"/>
                    </a:moveTo>
                    <a:cubicBezTo>
                      <a:pt x="348774" y="104923"/>
                      <a:pt x="363715" y="106961"/>
                      <a:pt x="384427" y="110017"/>
                    </a:cubicBezTo>
                    <a:cubicBezTo>
                      <a:pt x="422458" y="115450"/>
                      <a:pt x="477467" y="123260"/>
                      <a:pt x="520250" y="122241"/>
                    </a:cubicBezTo>
                    <a:cubicBezTo>
                      <a:pt x="505989" y="107640"/>
                      <a:pt x="478485" y="87267"/>
                      <a:pt x="449623" y="86248"/>
                    </a:cubicBezTo>
                    <a:cubicBezTo>
                      <a:pt x="434003" y="85908"/>
                      <a:pt x="422458" y="75042"/>
                      <a:pt x="410913" y="64855"/>
                    </a:cubicBezTo>
                    <a:cubicBezTo>
                      <a:pt x="402085" y="57046"/>
                      <a:pt x="392916" y="48896"/>
                      <a:pt x="384088" y="47199"/>
                    </a:cubicBezTo>
                    <a:cubicBezTo>
                      <a:pt x="376618" y="45840"/>
                      <a:pt x="368808" y="44143"/>
                      <a:pt x="360319" y="42105"/>
                    </a:cubicBezTo>
                    <a:cubicBezTo>
                      <a:pt x="341303" y="37691"/>
                      <a:pt x="319572" y="32937"/>
                      <a:pt x="301575" y="32597"/>
                    </a:cubicBezTo>
                    <a:lnTo>
                      <a:pt x="300896" y="32597"/>
                    </a:lnTo>
                    <a:cubicBezTo>
                      <a:pt x="288672" y="32597"/>
                      <a:pt x="272713" y="38031"/>
                      <a:pt x="258452" y="42784"/>
                    </a:cubicBezTo>
                    <a:cubicBezTo>
                      <a:pt x="238078" y="49915"/>
                      <a:pt x="222119" y="55348"/>
                      <a:pt x="209895" y="47199"/>
                    </a:cubicBezTo>
                    <a:cubicBezTo>
                      <a:pt x="199368" y="40407"/>
                      <a:pt x="153189" y="57385"/>
                      <a:pt x="139266" y="68591"/>
                    </a:cubicBezTo>
                    <a:cubicBezTo>
                      <a:pt x="134852" y="72665"/>
                      <a:pt x="129080" y="76061"/>
                      <a:pt x="121610" y="79796"/>
                    </a:cubicBezTo>
                    <a:cubicBezTo>
                      <a:pt x="121610" y="79796"/>
                      <a:pt x="121610" y="79796"/>
                      <a:pt x="121610" y="79796"/>
                    </a:cubicBezTo>
                    <a:cubicBezTo>
                      <a:pt x="109385" y="85908"/>
                      <a:pt x="95464" y="89983"/>
                      <a:pt x="81882" y="93718"/>
                    </a:cubicBezTo>
                    <a:cubicBezTo>
                      <a:pt x="65583" y="98472"/>
                      <a:pt x="50302" y="102886"/>
                      <a:pt x="40456" y="110356"/>
                    </a:cubicBezTo>
                    <a:cubicBezTo>
                      <a:pt x="70676" y="116469"/>
                      <a:pt x="139606" y="121901"/>
                      <a:pt x="162357" y="115789"/>
                    </a:cubicBezTo>
                    <a:cubicBezTo>
                      <a:pt x="187144" y="109338"/>
                      <a:pt x="208537" y="113412"/>
                      <a:pt x="227552" y="116808"/>
                    </a:cubicBezTo>
                    <a:cubicBezTo>
                      <a:pt x="235022" y="118166"/>
                      <a:pt x="242493" y="119525"/>
                      <a:pt x="249623" y="120204"/>
                    </a:cubicBezTo>
                    <a:cubicBezTo>
                      <a:pt x="261507" y="121222"/>
                      <a:pt x="280523" y="116469"/>
                      <a:pt x="297501" y="112054"/>
                    </a:cubicBezTo>
                    <a:cubicBezTo>
                      <a:pt x="313460" y="107980"/>
                      <a:pt x="328061" y="103905"/>
                      <a:pt x="340285" y="103905"/>
                    </a:cubicBezTo>
                    <a:close/>
                    <a:moveTo>
                      <a:pt x="31967" y="122241"/>
                    </a:moveTo>
                    <a:cubicBezTo>
                      <a:pt x="31967" y="122241"/>
                      <a:pt x="31967" y="122241"/>
                      <a:pt x="31967" y="122241"/>
                    </a:cubicBezTo>
                    <a:cubicBezTo>
                      <a:pt x="31967" y="122241"/>
                      <a:pt x="31967" y="122241"/>
                      <a:pt x="31967" y="122241"/>
                    </a:cubicBezTo>
                    <a:close/>
                    <a:moveTo>
                      <a:pt x="114479" y="65874"/>
                    </a:moveTo>
                    <a:lnTo>
                      <a:pt x="114479" y="65874"/>
                    </a:lnTo>
                    <a:lnTo>
                      <a:pt x="114479" y="65874"/>
                    </a:lnTo>
                    <a:close/>
                    <a:moveTo>
                      <a:pt x="227212" y="20034"/>
                    </a:moveTo>
                    <a:cubicBezTo>
                      <a:pt x="227212" y="20034"/>
                      <a:pt x="227212" y="20034"/>
                      <a:pt x="227212" y="20034"/>
                    </a:cubicBezTo>
                    <a:cubicBezTo>
                      <a:pt x="227212" y="20034"/>
                      <a:pt x="227212" y="20034"/>
                      <a:pt x="227212" y="20034"/>
                    </a:cubicBezTo>
                    <a:close/>
                  </a:path>
                </a:pathLst>
              </a:custGeom>
              <a:grpFill/>
              <a:ln w="3393" cap="flat">
                <a:noFill/>
                <a:prstDash val="solid"/>
                <a:miter/>
              </a:ln>
            </p:spPr>
            <p:txBody>
              <a:bodyPr rtlCol="0" anchor="ctr"/>
              <a:lstStyle/>
              <a:p>
                <a:endParaRPr lang="de-DE" dirty="0">
                  <a:solidFill>
                    <a:schemeClr val="bg1"/>
                  </a:solidFill>
                </a:endParaRPr>
              </a:p>
            </p:txBody>
          </p:sp>
          <p:sp>
            <p:nvSpPr>
              <p:cNvPr id="33" name="Freeform 32">
                <a:extLst>
                  <a:ext uri="{FF2B5EF4-FFF2-40B4-BE49-F238E27FC236}">
                    <a16:creationId xmlns:a16="http://schemas.microsoft.com/office/drawing/2014/main" id="{49C0BE0B-FCC1-E19F-3F75-AF4F65634906}"/>
                  </a:ext>
                </a:extLst>
              </p:cNvPr>
              <p:cNvSpPr/>
              <p:nvPr/>
            </p:nvSpPr>
            <p:spPr>
              <a:xfrm>
                <a:off x="8151791" y="3935436"/>
                <a:ext cx="75094" cy="76155"/>
              </a:xfrm>
              <a:custGeom>
                <a:avLst/>
                <a:gdLst>
                  <a:gd name="connsiteX0" fmla="*/ 16256 w 75094"/>
                  <a:gd name="connsiteY0" fmla="*/ 76156 h 76155"/>
                  <a:gd name="connsiteX1" fmla="*/ 297 w 75094"/>
                  <a:gd name="connsiteY1" fmla="*/ 62913 h 76155"/>
                  <a:gd name="connsiteX2" fmla="*/ 12860 w 75094"/>
                  <a:gd name="connsiteY2" fmla="*/ 43898 h 76155"/>
                  <a:gd name="connsiteX3" fmla="*/ 45118 w 75094"/>
                  <a:gd name="connsiteY3" fmla="*/ 7226 h 76155"/>
                  <a:gd name="connsiteX4" fmla="*/ 67868 w 75094"/>
                  <a:gd name="connsiteY4" fmla="*/ 2811 h 76155"/>
                  <a:gd name="connsiteX5" fmla="*/ 72283 w 75094"/>
                  <a:gd name="connsiteY5" fmla="*/ 25562 h 76155"/>
                  <a:gd name="connsiteX6" fmla="*/ 19312 w 75094"/>
                  <a:gd name="connsiteY6" fmla="*/ 76156 h 76155"/>
                  <a:gd name="connsiteX7" fmla="*/ 16256 w 75094"/>
                  <a:gd name="connsiteY7" fmla="*/ 76156 h 76155"/>
                  <a:gd name="connsiteX8" fmla="*/ 13200 w 75094"/>
                  <a:gd name="connsiteY8" fmla="*/ 43898 h 76155"/>
                  <a:gd name="connsiteX9" fmla="*/ 13200 w 75094"/>
                  <a:gd name="connsiteY9" fmla="*/ 43898 h 76155"/>
                  <a:gd name="connsiteX10" fmla="*/ 13200 w 75094"/>
                  <a:gd name="connsiteY10" fmla="*/ 43898 h 761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5094" h="76155">
                    <a:moveTo>
                      <a:pt x="16256" y="76156"/>
                    </a:moveTo>
                    <a:cubicBezTo>
                      <a:pt x="8446" y="76156"/>
                      <a:pt x="1655" y="70723"/>
                      <a:pt x="297" y="62913"/>
                    </a:cubicBezTo>
                    <a:cubicBezTo>
                      <a:pt x="-1401" y="54085"/>
                      <a:pt x="4371" y="45935"/>
                      <a:pt x="12860" y="43898"/>
                    </a:cubicBezTo>
                    <a:cubicBezTo>
                      <a:pt x="18633" y="41521"/>
                      <a:pt x="33913" y="24204"/>
                      <a:pt x="45118" y="7226"/>
                    </a:cubicBezTo>
                    <a:cubicBezTo>
                      <a:pt x="50212" y="-245"/>
                      <a:pt x="60058" y="-2282"/>
                      <a:pt x="67868" y="2811"/>
                    </a:cubicBezTo>
                    <a:cubicBezTo>
                      <a:pt x="75339" y="7905"/>
                      <a:pt x="77376" y="17752"/>
                      <a:pt x="72283" y="25562"/>
                    </a:cubicBezTo>
                    <a:cubicBezTo>
                      <a:pt x="60738" y="42879"/>
                      <a:pt x="38667" y="72421"/>
                      <a:pt x="19312" y="76156"/>
                    </a:cubicBezTo>
                    <a:cubicBezTo>
                      <a:pt x="18294" y="76156"/>
                      <a:pt x="17275" y="76156"/>
                      <a:pt x="16256" y="76156"/>
                    </a:cubicBezTo>
                    <a:close/>
                    <a:moveTo>
                      <a:pt x="13200" y="43898"/>
                    </a:moveTo>
                    <a:cubicBezTo>
                      <a:pt x="13200" y="43898"/>
                      <a:pt x="13200" y="43898"/>
                      <a:pt x="13200" y="43898"/>
                    </a:cubicBezTo>
                    <a:cubicBezTo>
                      <a:pt x="13200" y="43898"/>
                      <a:pt x="13200" y="43898"/>
                      <a:pt x="13200" y="43898"/>
                    </a:cubicBezTo>
                    <a:close/>
                  </a:path>
                </a:pathLst>
              </a:custGeom>
              <a:grpFill/>
              <a:ln w="3393" cap="flat">
                <a:noFill/>
                <a:prstDash val="solid"/>
                <a:miter/>
              </a:ln>
            </p:spPr>
            <p:txBody>
              <a:bodyPr rtlCol="0" anchor="ctr"/>
              <a:lstStyle/>
              <a:p>
                <a:endParaRPr lang="de-DE" dirty="0">
                  <a:solidFill>
                    <a:schemeClr val="bg1"/>
                  </a:solidFill>
                </a:endParaRPr>
              </a:p>
            </p:txBody>
          </p:sp>
          <p:sp>
            <p:nvSpPr>
              <p:cNvPr id="34" name="Freeform 33">
                <a:extLst>
                  <a:ext uri="{FF2B5EF4-FFF2-40B4-BE49-F238E27FC236}">
                    <a16:creationId xmlns:a16="http://schemas.microsoft.com/office/drawing/2014/main" id="{EC038F53-2622-B5DD-9753-872F190DCDDC}"/>
                  </a:ext>
                </a:extLst>
              </p:cNvPr>
              <p:cNvSpPr/>
              <p:nvPr/>
            </p:nvSpPr>
            <p:spPr>
              <a:xfrm>
                <a:off x="7925698" y="3923403"/>
                <a:ext cx="77226" cy="44725"/>
              </a:xfrm>
              <a:custGeom>
                <a:avLst/>
                <a:gdLst>
                  <a:gd name="connsiteX0" fmla="*/ 60685 w 77226"/>
                  <a:gd name="connsiteY0" fmla="*/ 44726 h 44725"/>
                  <a:gd name="connsiteX1" fmla="*/ 56610 w 77226"/>
                  <a:gd name="connsiteY1" fmla="*/ 44047 h 44725"/>
                  <a:gd name="connsiteX2" fmla="*/ 12128 w 77226"/>
                  <a:gd name="connsiteY2" fmla="*/ 32162 h 44725"/>
                  <a:gd name="connsiteX3" fmla="*/ 583 w 77226"/>
                  <a:gd name="connsiteY3" fmla="*/ 12128 h 44725"/>
                  <a:gd name="connsiteX4" fmla="*/ 20617 w 77226"/>
                  <a:gd name="connsiteY4" fmla="*/ 583 h 44725"/>
                  <a:gd name="connsiteX5" fmla="*/ 65099 w 77226"/>
                  <a:gd name="connsiteY5" fmla="*/ 12468 h 44725"/>
                  <a:gd name="connsiteX6" fmla="*/ 76644 w 77226"/>
                  <a:gd name="connsiteY6" fmla="*/ 32501 h 44725"/>
                  <a:gd name="connsiteX7" fmla="*/ 61025 w 77226"/>
                  <a:gd name="connsiteY7" fmla="*/ 44726 h 44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7226" h="44725">
                    <a:moveTo>
                      <a:pt x="60685" y="44726"/>
                    </a:moveTo>
                    <a:cubicBezTo>
                      <a:pt x="59327" y="44726"/>
                      <a:pt x="57968" y="44726"/>
                      <a:pt x="56610" y="44047"/>
                    </a:cubicBezTo>
                    <a:lnTo>
                      <a:pt x="12128" y="32162"/>
                    </a:lnTo>
                    <a:cubicBezTo>
                      <a:pt x="3300" y="29785"/>
                      <a:pt x="-1794" y="20957"/>
                      <a:pt x="583" y="12128"/>
                    </a:cubicBezTo>
                    <a:cubicBezTo>
                      <a:pt x="2960" y="3300"/>
                      <a:pt x="11789" y="-1794"/>
                      <a:pt x="20617" y="583"/>
                    </a:cubicBezTo>
                    <a:lnTo>
                      <a:pt x="65099" y="12468"/>
                    </a:lnTo>
                    <a:cubicBezTo>
                      <a:pt x="73927" y="14845"/>
                      <a:pt x="79021" y="23673"/>
                      <a:pt x="76644" y="32501"/>
                    </a:cubicBezTo>
                    <a:cubicBezTo>
                      <a:pt x="74607" y="39972"/>
                      <a:pt x="68155" y="44726"/>
                      <a:pt x="61025" y="44726"/>
                    </a:cubicBezTo>
                    <a:close/>
                  </a:path>
                </a:pathLst>
              </a:custGeom>
              <a:grpFill/>
              <a:ln w="3393" cap="flat">
                <a:noFill/>
                <a:prstDash val="solid"/>
                <a:miter/>
              </a:ln>
            </p:spPr>
            <p:txBody>
              <a:bodyPr rtlCol="0" anchor="ctr"/>
              <a:lstStyle/>
              <a:p>
                <a:endParaRPr lang="de-DE" dirty="0">
                  <a:solidFill>
                    <a:schemeClr val="bg1"/>
                  </a:solidFill>
                </a:endParaRPr>
              </a:p>
            </p:txBody>
          </p:sp>
          <p:sp>
            <p:nvSpPr>
              <p:cNvPr id="35" name="Freeform 34">
                <a:extLst>
                  <a:ext uri="{FF2B5EF4-FFF2-40B4-BE49-F238E27FC236}">
                    <a16:creationId xmlns:a16="http://schemas.microsoft.com/office/drawing/2014/main" id="{39E1EDC4-F56F-FE41-AD8C-67DE4532EA90}"/>
                  </a:ext>
                </a:extLst>
              </p:cNvPr>
              <p:cNvSpPr/>
              <p:nvPr/>
            </p:nvSpPr>
            <p:spPr>
              <a:xfrm>
                <a:off x="7419915" y="2998266"/>
                <a:ext cx="277249" cy="277164"/>
              </a:xfrm>
              <a:custGeom>
                <a:avLst/>
                <a:gdLst>
                  <a:gd name="connsiteX0" fmla="*/ 199745 w 277249"/>
                  <a:gd name="connsiteY0" fmla="*/ 277164 h 277164"/>
                  <a:gd name="connsiteX1" fmla="*/ 188200 w 277249"/>
                  <a:gd name="connsiteY1" fmla="*/ 272410 h 277164"/>
                  <a:gd name="connsiteX2" fmla="*/ 4839 w 277249"/>
                  <a:gd name="connsiteY2" fmla="*/ 89049 h 277164"/>
                  <a:gd name="connsiteX3" fmla="*/ 4839 w 277249"/>
                  <a:gd name="connsiteY3" fmla="*/ 65959 h 277164"/>
                  <a:gd name="connsiteX4" fmla="*/ 65960 w 277249"/>
                  <a:gd name="connsiteY4" fmla="*/ 4839 h 277164"/>
                  <a:gd name="connsiteX5" fmla="*/ 89049 w 277249"/>
                  <a:gd name="connsiteY5" fmla="*/ 4839 h 277164"/>
                  <a:gd name="connsiteX6" fmla="*/ 272410 w 277249"/>
                  <a:gd name="connsiteY6" fmla="*/ 188200 h 277164"/>
                  <a:gd name="connsiteX7" fmla="*/ 272410 w 277249"/>
                  <a:gd name="connsiteY7" fmla="*/ 211290 h 277164"/>
                  <a:gd name="connsiteX8" fmla="*/ 211290 w 277249"/>
                  <a:gd name="connsiteY8" fmla="*/ 272410 h 277164"/>
                  <a:gd name="connsiteX9" fmla="*/ 199745 w 277249"/>
                  <a:gd name="connsiteY9" fmla="*/ 277164 h 277164"/>
                  <a:gd name="connsiteX10" fmla="*/ 39474 w 277249"/>
                  <a:gd name="connsiteY10" fmla="*/ 77504 h 277164"/>
                  <a:gd name="connsiteX11" fmla="*/ 199745 w 277249"/>
                  <a:gd name="connsiteY11" fmla="*/ 237775 h 277164"/>
                  <a:gd name="connsiteX12" fmla="*/ 237775 w 277249"/>
                  <a:gd name="connsiteY12" fmla="*/ 199745 h 277164"/>
                  <a:gd name="connsiteX13" fmla="*/ 77504 w 277249"/>
                  <a:gd name="connsiteY13" fmla="*/ 39474 h 277164"/>
                  <a:gd name="connsiteX14" fmla="*/ 39474 w 277249"/>
                  <a:gd name="connsiteY14" fmla="*/ 77504 h 277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7249" h="277164">
                    <a:moveTo>
                      <a:pt x="199745" y="277164"/>
                    </a:moveTo>
                    <a:cubicBezTo>
                      <a:pt x="195670" y="277164"/>
                      <a:pt x="191256" y="275466"/>
                      <a:pt x="188200" y="272410"/>
                    </a:cubicBezTo>
                    <a:lnTo>
                      <a:pt x="4839" y="89049"/>
                    </a:lnTo>
                    <a:cubicBezTo>
                      <a:pt x="-1613" y="82597"/>
                      <a:pt x="-1613" y="72411"/>
                      <a:pt x="4839" y="65959"/>
                    </a:cubicBezTo>
                    <a:lnTo>
                      <a:pt x="65960" y="4839"/>
                    </a:lnTo>
                    <a:cubicBezTo>
                      <a:pt x="72411" y="-1613"/>
                      <a:pt x="82598" y="-1613"/>
                      <a:pt x="89049" y="4839"/>
                    </a:cubicBezTo>
                    <a:lnTo>
                      <a:pt x="272410" y="188200"/>
                    </a:lnTo>
                    <a:cubicBezTo>
                      <a:pt x="278862" y="194652"/>
                      <a:pt x="278862" y="204838"/>
                      <a:pt x="272410" y="211290"/>
                    </a:cubicBezTo>
                    <a:lnTo>
                      <a:pt x="211290" y="272410"/>
                    </a:lnTo>
                    <a:cubicBezTo>
                      <a:pt x="208234" y="275466"/>
                      <a:pt x="203820" y="277164"/>
                      <a:pt x="199745" y="277164"/>
                    </a:cubicBezTo>
                    <a:close/>
                    <a:moveTo>
                      <a:pt x="39474" y="77504"/>
                    </a:moveTo>
                    <a:lnTo>
                      <a:pt x="199745" y="237775"/>
                    </a:lnTo>
                    <a:lnTo>
                      <a:pt x="237775" y="199745"/>
                    </a:lnTo>
                    <a:lnTo>
                      <a:pt x="77504" y="39474"/>
                    </a:lnTo>
                    <a:lnTo>
                      <a:pt x="39474" y="77504"/>
                    </a:lnTo>
                    <a:close/>
                  </a:path>
                </a:pathLst>
              </a:custGeom>
              <a:grpFill/>
              <a:ln w="3393" cap="flat">
                <a:noFill/>
                <a:prstDash val="solid"/>
                <a:miter/>
              </a:ln>
            </p:spPr>
            <p:txBody>
              <a:bodyPr rtlCol="0" anchor="ctr"/>
              <a:lstStyle/>
              <a:p>
                <a:endParaRPr lang="de-DE" dirty="0">
                  <a:solidFill>
                    <a:schemeClr val="bg1"/>
                  </a:solidFill>
                </a:endParaRPr>
              </a:p>
            </p:txBody>
          </p:sp>
          <p:sp>
            <p:nvSpPr>
              <p:cNvPr id="36" name="Freeform 35">
                <a:extLst>
                  <a:ext uri="{FF2B5EF4-FFF2-40B4-BE49-F238E27FC236}">
                    <a16:creationId xmlns:a16="http://schemas.microsoft.com/office/drawing/2014/main" id="{0BDFEA15-6545-387C-762E-E52EA6B50A09}"/>
                  </a:ext>
                </a:extLst>
              </p:cNvPr>
              <p:cNvSpPr/>
              <p:nvPr/>
            </p:nvSpPr>
            <p:spPr>
              <a:xfrm>
                <a:off x="7216180" y="3202001"/>
                <a:ext cx="277249" cy="277164"/>
              </a:xfrm>
              <a:custGeom>
                <a:avLst/>
                <a:gdLst>
                  <a:gd name="connsiteX0" fmla="*/ 199745 w 277249"/>
                  <a:gd name="connsiteY0" fmla="*/ 277164 h 277164"/>
                  <a:gd name="connsiteX1" fmla="*/ 188200 w 277249"/>
                  <a:gd name="connsiteY1" fmla="*/ 272410 h 277164"/>
                  <a:gd name="connsiteX2" fmla="*/ 4839 w 277249"/>
                  <a:gd name="connsiteY2" fmla="*/ 89049 h 277164"/>
                  <a:gd name="connsiteX3" fmla="*/ 4839 w 277249"/>
                  <a:gd name="connsiteY3" fmla="*/ 65959 h 277164"/>
                  <a:gd name="connsiteX4" fmla="*/ 65959 w 277249"/>
                  <a:gd name="connsiteY4" fmla="*/ 4839 h 277164"/>
                  <a:gd name="connsiteX5" fmla="*/ 89049 w 277249"/>
                  <a:gd name="connsiteY5" fmla="*/ 4839 h 277164"/>
                  <a:gd name="connsiteX6" fmla="*/ 272410 w 277249"/>
                  <a:gd name="connsiteY6" fmla="*/ 188200 h 277164"/>
                  <a:gd name="connsiteX7" fmla="*/ 272410 w 277249"/>
                  <a:gd name="connsiteY7" fmla="*/ 211290 h 277164"/>
                  <a:gd name="connsiteX8" fmla="*/ 211290 w 277249"/>
                  <a:gd name="connsiteY8" fmla="*/ 272410 h 277164"/>
                  <a:gd name="connsiteX9" fmla="*/ 199745 w 277249"/>
                  <a:gd name="connsiteY9" fmla="*/ 277164 h 277164"/>
                  <a:gd name="connsiteX10" fmla="*/ 39474 w 277249"/>
                  <a:gd name="connsiteY10" fmla="*/ 77504 h 277164"/>
                  <a:gd name="connsiteX11" fmla="*/ 199745 w 277249"/>
                  <a:gd name="connsiteY11" fmla="*/ 237775 h 277164"/>
                  <a:gd name="connsiteX12" fmla="*/ 237775 w 277249"/>
                  <a:gd name="connsiteY12" fmla="*/ 199745 h 277164"/>
                  <a:gd name="connsiteX13" fmla="*/ 77504 w 277249"/>
                  <a:gd name="connsiteY13" fmla="*/ 39474 h 277164"/>
                  <a:gd name="connsiteX14" fmla="*/ 39474 w 277249"/>
                  <a:gd name="connsiteY14" fmla="*/ 77504 h 277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7249" h="277164">
                    <a:moveTo>
                      <a:pt x="199745" y="277164"/>
                    </a:moveTo>
                    <a:cubicBezTo>
                      <a:pt x="195671" y="277164"/>
                      <a:pt x="191256" y="275466"/>
                      <a:pt x="188200" y="272410"/>
                    </a:cubicBezTo>
                    <a:lnTo>
                      <a:pt x="4839" y="89049"/>
                    </a:lnTo>
                    <a:cubicBezTo>
                      <a:pt x="-1613" y="82597"/>
                      <a:pt x="-1613" y="72411"/>
                      <a:pt x="4839" y="65959"/>
                    </a:cubicBezTo>
                    <a:lnTo>
                      <a:pt x="65959" y="4839"/>
                    </a:lnTo>
                    <a:cubicBezTo>
                      <a:pt x="72411" y="-1613"/>
                      <a:pt x="82598" y="-1613"/>
                      <a:pt x="89049" y="4839"/>
                    </a:cubicBezTo>
                    <a:lnTo>
                      <a:pt x="272410" y="188200"/>
                    </a:lnTo>
                    <a:cubicBezTo>
                      <a:pt x="278862" y="194652"/>
                      <a:pt x="278862" y="204838"/>
                      <a:pt x="272410" y="211290"/>
                    </a:cubicBezTo>
                    <a:lnTo>
                      <a:pt x="211290" y="272410"/>
                    </a:lnTo>
                    <a:cubicBezTo>
                      <a:pt x="208234" y="275466"/>
                      <a:pt x="203820" y="277164"/>
                      <a:pt x="199745" y="277164"/>
                    </a:cubicBezTo>
                    <a:close/>
                    <a:moveTo>
                      <a:pt x="39474" y="77504"/>
                    </a:moveTo>
                    <a:lnTo>
                      <a:pt x="199745" y="237775"/>
                    </a:lnTo>
                    <a:lnTo>
                      <a:pt x="237775" y="199745"/>
                    </a:lnTo>
                    <a:lnTo>
                      <a:pt x="77504" y="39474"/>
                    </a:lnTo>
                    <a:lnTo>
                      <a:pt x="39474" y="77504"/>
                    </a:lnTo>
                    <a:close/>
                  </a:path>
                </a:pathLst>
              </a:custGeom>
              <a:grpFill/>
              <a:ln w="3393" cap="flat">
                <a:noFill/>
                <a:prstDash val="solid"/>
                <a:miter/>
              </a:ln>
            </p:spPr>
            <p:txBody>
              <a:bodyPr rtlCol="0" anchor="ctr"/>
              <a:lstStyle/>
              <a:p>
                <a:endParaRPr lang="de-DE" dirty="0">
                  <a:solidFill>
                    <a:schemeClr val="bg1"/>
                  </a:solidFill>
                </a:endParaRPr>
              </a:p>
            </p:txBody>
          </p:sp>
          <p:sp>
            <p:nvSpPr>
              <p:cNvPr id="37" name="Freeform 36">
                <a:extLst>
                  <a:ext uri="{FF2B5EF4-FFF2-40B4-BE49-F238E27FC236}">
                    <a16:creationId xmlns:a16="http://schemas.microsoft.com/office/drawing/2014/main" id="{874E6908-3B5E-35EE-31CB-4C21522B888D}"/>
                  </a:ext>
                </a:extLst>
              </p:cNvPr>
              <p:cNvSpPr/>
              <p:nvPr/>
            </p:nvSpPr>
            <p:spPr>
              <a:xfrm>
                <a:off x="7460662" y="3303869"/>
                <a:ext cx="114261" cy="114176"/>
              </a:xfrm>
              <a:custGeom>
                <a:avLst/>
                <a:gdLst>
                  <a:gd name="connsiteX0" fmla="*/ 16384 w 114261"/>
                  <a:gd name="connsiteY0" fmla="*/ 114176 h 114176"/>
                  <a:gd name="connsiteX1" fmla="*/ 4839 w 114261"/>
                  <a:gd name="connsiteY1" fmla="*/ 109423 h 114176"/>
                  <a:gd name="connsiteX2" fmla="*/ 4839 w 114261"/>
                  <a:gd name="connsiteY2" fmla="*/ 86333 h 114176"/>
                  <a:gd name="connsiteX3" fmla="*/ 86333 w 114261"/>
                  <a:gd name="connsiteY3" fmla="*/ 4839 h 114176"/>
                  <a:gd name="connsiteX4" fmla="*/ 109422 w 114261"/>
                  <a:gd name="connsiteY4" fmla="*/ 4839 h 114176"/>
                  <a:gd name="connsiteX5" fmla="*/ 109422 w 114261"/>
                  <a:gd name="connsiteY5" fmla="*/ 27929 h 114176"/>
                  <a:gd name="connsiteX6" fmla="*/ 27928 w 114261"/>
                  <a:gd name="connsiteY6" fmla="*/ 109423 h 114176"/>
                  <a:gd name="connsiteX7" fmla="*/ 16384 w 114261"/>
                  <a:gd name="connsiteY7" fmla="*/ 114176 h 114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4261" h="114176">
                    <a:moveTo>
                      <a:pt x="16384" y="114176"/>
                    </a:moveTo>
                    <a:cubicBezTo>
                      <a:pt x="12309" y="114176"/>
                      <a:pt x="7895" y="112479"/>
                      <a:pt x="4839" y="109423"/>
                    </a:cubicBezTo>
                    <a:cubicBezTo>
                      <a:pt x="-1613" y="102971"/>
                      <a:pt x="-1613" y="92784"/>
                      <a:pt x="4839" y="86333"/>
                    </a:cubicBezTo>
                    <a:lnTo>
                      <a:pt x="86333" y="4839"/>
                    </a:lnTo>
                    <a:cubicBezTo>
                      <a:pt x="92784" y="-1613"/>
                      <a:pt x="102971" y="-1613"/>
                      <a:pt x="109422" y="4839"/>
                    </a:cubicBezTo>
                    <a:cubicBezTo>
                      <a:pt x="115874" y="11290"/>
                      <a:pt x="115874" y="21477"/>
                      <a:pt x="109422" y="27929"/>
                    </a:cubicBezTo>
                    <a:lnTo>
                      <a:pt x="27928" y="109423"/>
                    </a:lnTo>
                    <a:cubicBezTo>
                      <a:pt x="24873" y="112479"/>
                      <a:pt x="20458" y="114176"/>
                      <a:pt x="16384" y="114176"/>
                    </a:cubicBezTo>
                    <a:close/>
                  </a:path>
                </a:pathLst>
              </a:custGeom>
              <a:grpFill/>
              <a:ln w="3393" cap="flat">
                <a:noFill/>
                <a:prstDash val="solid"/>
                <a:miter/>
              </a:ln>
            </p:spPr>
            <p:txBody>
              <a:bodyPr rtlCol="0" anchor="ctr"/>
              <a:lstStyle/>
              <a:p>
                <a:endParaRPr lang="de-DE" dirty="0">
                  <a:solidFill>
                    <a:schemeClr val="bg1"/>
                  </a:solidFill>
                </a:endParaRPr>
              </a:p>
            </p:txBody>
          </p:sp>
          <p:sp>
            <p:nvSpPr>
              <p:cNvPr id="38" name="Freeform 37">
                <a:extLst>
                  <a:ext uri="{FF2B5EF4-FFF2-40B4-BE49-F238E27FC236}">
                    <a16:creationId xmlns:a16="http://schemas.microsoft.com/office/drawing/2014/main" id="{FE226629-CBA4-7920-8712-346D5449B41B}"/>
                  </a:ext>
                </a:extLst>
              </p:cNvPr>
              <p:cNvSpPr/>
              <p:nvPr/>
            </p:nvSpPr>
            <p:spPr>
              <a:xfrm>
                <a:off x="7287488" y="3069574"/>
                <a:ext cx="175381" cy="175296"/>
              </a:xfrm>
              <a:custGeom>
                <a:avLst/>
                <a:gdLst>
                  <a:gd name="connsiteX0" fmla="*/ 16384 w 175381"/>
                  <a:gd name="connsiteY0" fmla="*/ 175297 h 175296"/>
                  <a:gd name="connsiteX1" fmla="*/ 4839 w 175381"/>
                  <a:gd name="connsiteY1" fmla="*/ 170543 h 175296"/>
                  <a:gd name="connsiteX2" fmla="*/ 4839 w 175381"/>
                  <a:gd name="connsiteY2" fmla="*/ 147453 h 175296"/>
                  <a:gd name="connsiteX3" fmla="*/ 147454 w 175381"/>
                  <a:gd name="connsiteY3" fmla="*/ 4839 h 175296"/>
                  <a:gd name="connsiteX4" fmla="*/ 170543 w 175381"/>
                  <a:gd name="connsiteY4" fmla="*/ 4839 h 175296"/>
                  <a:gd name="connsiteX5" fmla="*/ 170543 w 175381"/>
                  <a:gd name="connsiteY5" fmla="*/ 27929 h 175296"/>
                  <a:gd name="connsiteX6" fmla="*/ 27928 w 175381"/>
                  <a:gd name="connsiteY6" fmla="*/ 170543 h 175296"/>
                  <a:gd name="connsiteX7" fmla="*/ 16384 w 175381"/>
                  <a:gd name="connsiteY7" fmla="*/ 175297 h 175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5381" h="175296">
                    <a:moveTo>
                      <a:pt x="16384" y="175297"/>
                    </a:moveTo>
                    <a:cubicBezTo>
                      <a:pt x="12309" y="175297"/>
                      <a:pt x="7895" y="173599"/>
                      <a:pt x="4839" y="170543"/>
                    </a:cubicBezTo>
                    <a:cubicBezTo>
                      <a:pt x="-1613" y="164091"/>
                      <a:pt x="-1613" y="153905"/>
                      <a:pt x="4839" y="147453"/>
                    </a:cubicBezTo>
                    <a:lnTo>
                      <a:pt x="147454" y="4839"/>
                    </a:lnTo>
                    <a:cubicBezTo>
                      <a:pt x="153905" y="-1613"/>
                      <a:pt x="164092" y="-1613"/>
                      <a:pt x="170543" y="4839"/>
                    </a:cubicBezTo>
                    <a:cubicBezTo>
                      <a:pt x="176995" y="11290"/>
                      <a:pt x="176995" y="21477"/>
                      <a:pt x="170543" y="27929"/>
                    </a:cubicBezTo>
                    <a:lnTo>
                      <a:pt x="27928" y="170543"/>
                    </a:lnTo>
                    <a:cubicBezTo>
                      <a:pt x="24873" y="173599"/>
                      <a:pt x="20458" y="175297"/>
                      <a:pt x="16384" y="175297"/>
                    </a:cubicBezTo>
                    <a:close/>
                  </a:path>
                </a:pathLst>
              </a:custGeom>
              <a:grpFill/>
              <a:ln w="3393" cap="flat">
                <a:noFill/>
                <a:prstDash val="solid"/>
                <a:miter/>
              </a:ln>
            </p:spPr>
            <p:txBody>
              <a:bodyPr rtlCol="0" anchor="ctr"/>
              <a:lstStyle/>
              <a:p>
                <a:endParaRPr lang="de-DE" dirty="0">
                  <a:solidFill>
                    <a:schemeClr val="bg1"/>
                  </a:solidFill>
                </a:endParaRPr>
              </a:p>
            </p:txBody>
          </p:sp>
          <p:sp>
            <p:nvSpPr>
              <p:cNvPr id="39" name="Freeform 38">
                <a:extLst>
                  <a:ext uri="{FF2B5EF4-FFF2-40B4-BE49-F238E27FC236}">
                    <a16:creationId xmlns:a16="http://schemas.microsoft.com/office/drawing/2014/main" id="{573868B3-AF00-EB5E-14BA-A2B756863612}"/>
                  </a:ext>
                </a:extLst>
              </p:cNvPr>
              <p:cNvSpPr/>
              <p:nvPr/>
            </p:nvSpPr>
            <p:spPr>
              <a:xfrm>
                <a:off x="7277386" y="2896437"/>
                <a:ext cx="419693" cy="338585"/>
              </a:xfrm>
              <a:custGeom>
                <a:avLst/>
                <a:gdLst>
                  <a:gd name="connsiteX0" fmla="*/ 16299 w 419693"/>
                  <a:gd name="connsiteY0" fmla="*/ 338246 h 338585"/>
                  <a:gd name="connsiteX1" fmla="*/ 0 w 419693"/>
                  <a:gd name="connsiteY1" fmla="*/ 321947 h 338585"/>
                  <a:gd name="connsiteX2" fmla="*/ 0 w 419693"/>
                  <a:gd name="connsiteY2" fmla="*/ 201744 h 338585"/>
                  <a:gd name="connsiteX3" fmla="*/ 20713 w 419693"/>
                  <a:gd name="connsiteY3" fmla="*/ 151829 h 338585"/>
                  <a:gd name="connsiteX4" fmla="*/ 151782 w 419693"/>
                  <a:gd name="connsiteY4" fmla="*/ 20759 h 338585"/>
                  <a:gd name="connsiteX5" fmla="*/ 198981 w 419693"/>
                  <a:gd name="connsiteY5" fmla="*/ 47 h 338585"/>
                  <a:gd name="connsiteX6" fmla="*/ 248556 w 419693"/>
                  <a:gd name="connsiteY6" fmla="*/ 18043 h 338585"/>
                  <a:gd name="connsiteX7" fmla="*/ 396264 w 419693"/>
                  <a:gd name="connsiteY7" fmla="*/ 151150 h 338585"/>
                  <a:gd name="connsiteX8" fmla="*/ 419694 w 419693"/>
                  <a:gd name="connsiteY8" fmla="*/ 203442 h 338585"/>
                  <a:gd name="connsiteX9" fmla="*/ 419694 w 419693"/>
                  <a:gd name="connsiteY9" fmla="*/ 301574 h 338585"/>
                  <a:gd name="connsiteX10" fmla="*/ 403395 w 419693"/>
                  <a:gd name="connsiteY10" fmla="*/ 317873 h 338585"/>
                  <a:gd name="connsiteX11" fmla="*/ 387096 w 419693"/>
                  <a:gd name="connsiteY11" fmla="*/ 301574 h 338585"/>
                  <a:gd name="connsiteX12" fmla="*/ 387096 w 419693"/>
                  <a:gd name="connsiteY12" fmla="*/ 203442 h 338585"/>
                  <a:gd name="connsiteX13" fmla="*/ 374533 w 419693"/>
                  <a:gd name="connsiteY13" fmla="*/ 175598 h 338585"/>
                  <a:gd name="connsiteX14" fmla="*/ 226825 w 419693"/>
                  <a:gd name="connsiteY14" fmla="*/ 42491 h 338585"/>
                  <a:gd name="connsiteX15" fmla="*/ 200000 w 419693"/>
                  <a:gd name="connsiteY15" fmla="*/ 32984 h 338585"/>
                  <a:gd name="connsiteX16" fmla="*/ 174872 w 419693"/>
                  <a:gd name="connsiteY16" fmla="*/ 44189 h 338585"/>
                  <a:gd name="connsiteX17" fmla="*/ 43803 w 419693"/>
                  <a:gd name="connsiteY17" fmla="*/ 175258 h 338585"/>
                  <a:gd name="connsiteX18" fmla="*/ 32598 w 419693"/>
                  <a:gd name="connsiteY18" fmla="*/ 202083 h 338585"/>
                  <a:gd name="connsiteX19" fmla="*/ 32598 w 419693"/>
                  <a:gd name="connsiteY19" fmla="*/ 322287 h 338585"/>
                  <a:gd name="connsiteX20" fmla="*/ 16299 w 419693"/>
                  <a:gd name="connsiteY20" fmla="*/ 338586 h 338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19693" h="338585">
                    <a:moveTo>
                      <a:pt x="16299" y="338246"/>
                    </a:moveTo>
                    <a:cubicBezTo>
                      <a:pt x="7131" y="338246"/>
                      <a:pt x="0" y="331115"/>
                      <a:pt x="0" y="321947"/>
                    </a:cubicBezTo>
                    <a:lnTo>
                      <a:pt x="0" y="201744"/>
                    </a:lnTo>
                    <a:cubicBezTo>
                      <a:pt x="0" y="183068"/>
                      <a:pt x="7471" y="165072"/>
                      <a:pt x="20713" y="151829"/>
                    </a:cubicBezTo>
                    <a:lnTo>
                      <a:pt x="151782" y="20759"/>
                    </a:lnTo>
                    <a:cubicBezTo>
                      <a:pt x="164686" y="7856"/>
                      <a:pt x="180985" y="726"/>
                      <a:pt x="198981" y="47"/>
                    </a:cubicBezTo>
                    <a:cubicBezTo>
                      <a:pt x="216978" y="-633"/>
                      <a:pt x="234974" y="6159"/>
                      <a:pt x="248556" y="18043"/>
                    </a:cubicBezTo>
                    <a:lnTo>
                      <a:pt x="396264" y="151150"/>
                    </a:lnTo>
                    <a:cubicBezTo>
                      <a:pt x="411205" y="164392"/>
                      <a:pt x="419694" y="183408"/>
                      <a:pt x="419694" y="203442"/>
                    </a:cubicBezTo>
                    <a:lnTo>
                      <a:pt x="419694" y="301574"/>
                    </a:lnTo>
                    <a:cubicBezTo>
                      <a:pt x="419694" y="310742"/>
                      <a:pt x="412563" y="317873"/>
                      <a:pt x="403395" y="317873"/>
                    </a:cubicBezTo>
                    <a:cubicBezTo>
                      <a:pt x="394227" y="317873"/>
                      <a:pt x="387096" y="310742"/>
                      <a:pt x="387096" y="301574"/>
                    </a:cubicBezTo>
                    <a:lnTo>
                      <a:pt x="387096" y="203442"/>
                    </a:lnTo>
                    <a:cubicBezTo>
                      <a:pt x="387096" y="192915"/>
                      <a:pt x="382682" y="182389"/>
                      <a:pt x="374533" y="175598"/>
                    </a:cubicBezTo>
                    <a:lnTo>
                      <a:pt x="226825" y="42491"/>
                    </a:lnTo>
                    <a:cubicBezTo>
                      <a:pt x="219694" y="36040"/>
                      <a:pt x="209847" y="32644"/>
                      <a:pt x="200000" y="32984"/>
                    </a:cubicBezTo>
                    <a:cubicBezTo>
                      <a:pt x="190492" y="32984"/>
                      <a:pt x="182003" y="37058"/>
                      <a:pt x="174872" y="44189"/>
                    </a:cubicBezTo>
                    <a:lnTo>
                      <a:pt x="43803" y="175258"/>
                    </a:lnTo>
                    <a:cubicBezTo>
                      <a:pt x="36672" y="182389"/>
                      <a:pt x="32598" y="191897"/>
                      <a:pt x="32598" y="202083"/>
                    </a:cubicBezTo>
                    <a:lnTo>
                      <a:pt x="32598" y="322287"/>
                    </a:lnTo>
                    <a:cubicBezTo>
                      <a:pt x="32598" y="331455"/>
                      <a:pt x="25467" y="338586"/>
                      <a:pt x="16299" y="338586"/>
                    </a:cubicBezTo>
                    <a:close/>
                  </a:path>
                </a:pathLst>
              </a:custGeom>
              <a:grpFill/>
              <a:ln w="3393" cap="flat">
                <a:noFill/>
                <a:prstDash val="solid"/>
                <a:miter/>
              </a:ln>
            </p:spPr>
            <p:txBody>
              <a:bodyPr rtlCol="0" anchor="ctr"/>
              <a:lstStyle/>
              <a:p>
                <a:endParaRPr lang="de-DE" dirty="0">
                  <a:solidFill>
                    <a:schemeClr val="bg1"/>
                  </a:solidFill>
                </a:endParaRPr>
              </a:p>
            </p:txBody>
          </p:sp>
          <p:sp>
            <p:nvSpPr>
              <p:cNvPr id="40" name="Freeform 39">
                <a:extLst>
                  <a:ext uri="{FF2B5EF4-FFF2-40B4-BE49-F238E27FC236}">
                    <a16:creationId xmlns:a16="http://schemas.microsoft.com/office/drawing/2014/main" id="{FC94526E-5D25-420B-CD52-C8C431DD2132}"/>
                  </a:ext>
                </a:extLst>
              </p:cNvPr>
              <p:cNvSpPr/>
              <p:nvPr/>
            </p:nvSpPr>
            <p:spPr>
              <a:xfrm>
                <a:off x="7460747" y="3242408"/>
                <a:ext cx="399320" cy="216383"/>
              </a:xfrm>
              <a:custGeom>
                <a:avLst/>
                <a:gdLst>
                  <a:gd name="connsiteX0" fmla="*/ 383022 w 399320"/>
                  <a:gd name="connsiteY0" fmla="*/ 216383 h 216383"/>
                  <a:gd name="connsiteX1" fmla="*/ 375890 w 399320"/>
                  <a:gd name="connsiteY1" fmla="*/ 214686 h 216383"/>
                  <a:gd name="connsiteX2" fmla="*/ 297792 w 399320"/>
                  <a:gd name="connsiteY2" fmla="*/ 175636 h 216383"/>
                  <a:gd name="connsiteX3" fmla="*/ 16299 w 399320"/>
                  <a:gd name="connsiteY3" fmla="*/ 175636 h 216383"/>
                  <a:gd name="connsiteX4" fmla="*/ 0 w 399320"/>
                  <a:gd name="connsiteY4" fmla="*/ 159338 h 216383"/>
                  <a:gd name="connsiteX5" fmla="*/ 16299 w 399320"/>
                  <a:gd name="connsiteY5" fmla="*/ 143039 h 216383"/>
                  <a:gd name="connsiteX6" fmla="*/ 301528 w 399320"/>
                  <a:gd name="connsiteY6" fmla="*/ 143039 h 216383"/>
                  <a:gd name="connsiteX7" fmla="*/ 308659 w 399320"/>
                  <a:gd name="connsiteY7" fmla="*/ 144737 h 216383"/>
                  <a:gd name="connsiteX8" fmla="*/ 366723 w 399320"/>
                  <a:gd name="connsiteY8" fmla="*/ 173599 h 216383"/>
                  <a:gd name="connsiteX9" fmla="*/ 366723 w 399320"/>
                  <a:gd name="connsiteY9" fmla="*/ 63243 h 216383"/>
                  <a:gd name="connsiteX10" fmla="*/ 308659 w 399320"/>
                  <a:gd name="connsiteY10" fmla="*/ 92105 h 216383"/>
                  <a:gd name="connsiteX11" fmla="*/ 301528 w 399320"/>
                  <a:gd name="connsiteY11" fmla="*/ 93803 h 216383"/>
                  <a:gd name="connsiteX12" fmla="*/ 184040 w 399320"/>
                  <a:gd name="connsiteY12" fmla="*/ 93803 h 216383"/>
                  <a:gd name="connsiteX13" fmla="*/ 135823 w 399320"/>
                  <a:gd name="connsiteY13" fmla="*/ 61884 h 216383"/>
                  <a:gd name="connsiteX14" fmla="*/ 147029 w 399320"/>
                  <a:gd name="connsiteY14" fmla="*/ 4839 h 216383"/>
                  <a:gd name="connsiteX15" fmla="*/ 170119 w 399320"/>
                  <a:gd name="connsiteY15" fmla="*/ 4839 h 216383"/>
                  <a:gd name="connsiteX16" fmla="*/ 170119 w 399320"/>
                  <a:gd name="connsiteY16" fmla="*/ 27929 h 216383"/>
                  <a:gd name="connsiteX17" fmla="*/ 166044 w 399320"/>
                  <a:gd name="connsiteY17" fmla="*/ 49321 h 216383"/>
                  <a:gd name="connsiteX18" fmla="*/ 184040 w 399320"/>
                  <a:gd name="connsiteY18" fmla="*/ 61205 h 216383"/>
                  <a:gd name="connsiteX19" fmla="*/ 297453 w 399320"/>
                  <a:gd name="connsiteY19" fmla="*/ 61205 h 216383"/>
                  <a:gd name="connsiteX20" fmla="*/ 375551 w 399320"/>
                  <a:gd name="connsiteY20" fmla="*/ 22156 h 216383"/>
                  <a:gd name="connsiteX21" fmla="*/ 391510 w 399320"/>
                  <a:gd name="connsiteY21" fmla="*/ 22835 h 216383"/>
                  <a:gd name="connsiteX22" fmla="*/ 399320 w 399320"/>
                  <a:gd name="connsiteY22" fmla="*/ 36757 h 216383"/>
                  <a:gd name="connsiteX23" fmla="*/ 399320 w 399320"/>
                  <a:gd name="connsiteY23" fmla="*/ 199745 h 216383"/>
                  <a:gd name="connsiteX24" fmla="*/ 391510 w 399320"/>
                  <a:gd name="connsiteY24" fmla="*/ 213667 h 216383"/>
                  <a:gd name="connsiteX25" fmla="*/ 383022 w 399320"/>
                  <a:gd name="connsiteY25" fmla="*/ 216044 h 2163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399320" h="216383">
                    <a:moveTo>
                      <a:pt x="383022" y="216383"/>
                    </a:moveTo>
                    <a:cubicBezTo>
                      <a:pt x="380645" y="216383"/>
                      <a:pt x="377928" y="215704"/>
                      <a:pt x="375890" y="214686"/>
                    </a:cubicBezTo>
                    <a:lnTo>
                      <a:pt x="297792" y="175636"/>
                    </a:lnTo>
                    <a:lnTo>
                      <a:pt x="16299" y="175636"/>
                    </a:lnTo>
                    <a:cubicBezTo>
                      <a:pt x="7131" y="175636"/>
                      <a:pt x="0" y="168506"/>
                      <a:pt x="0" y="159338"/>
                    </a:cubicBezTo>
                    <a:cubicBezTo>
                      <a:pt x="0" y="150170"/>
                      <a:pt x="7131" y="143039"/>
                      <a:pt x="16299" y="143039"/>
                    </a:cubicBezTo>
                    <a:lnTo>
                      <a:pt x="301528" y="143039"/>
                    </a:lnTo>
                    <a:cubicBezTo>
                      <a:pt x="303904" y="143039"/>
                      <a:pt x="306621" y="143718"/>
                      <a:pt x="308659" y="144737"/>
                    </a:cubicBezTo>
                    <a:lnTo>
                      <a:pt x="366723" y="173599"/>
                    </a:lnTo>
                    <a:lnTo>
                      <a:pt x="366723" y="63243"/>
                    </a:lnTo>
                    <a:lnTo>
                      <a:pt x="308659" y="92105"/>
                    </a:lnTo>
                    <a:cubicBezTo>
                      <a:pt x="306281" y="93124"/>
                      <a:pt x="303904" y="93803"/>
                      <a:pt x="301528" y="93803"/>
                    </a:cubicBezTo>
                    <a:lnTo>
                      <a:pt x="184040" y="93803"/>
                    </a:lnTo>
                    <a:cubicBezTo>
                      <a:pt x="162988" y="93803"/>
                      <a:pt x="143973" y="81239"/>
                      <a:pt x="135823" y="61884"/>
                    </a:cubicBezTo>
                    <a:cubicBezTo>
                      <a:pt x="127674" y="42190"/>
                      <a:pt x="132089" y="19779"/>
                      <a:pt x="147029" y="4839"/>
                    </a:cubicBezTo>
                    <a:cubicBezTo>
                      <a:pt x="153480" y="-1613"/>
                      <a:pt x="163667" y="-1613"/>
                      <a:pt x="170119" y="4839"/>
                    </a:cubicBezTo>
                    <a:cubicBezTo>
                      <a:pt x="176570" y="11290"/>
                      <a:pt x="176570" y="21477"/>
                      <a:pt x="170119" y="27929"/>
                    </a:cubicBezTo>
                    <a:cubicBezTo>
                      <a:pt x="164686" y="33362"/>
                      <a:pt x="162988" y="41851"/>
                      <a:pt x="166044" y="49321"/>
                    </a:cubicBezTo>
                    <a:cubicBezTo>
                      <a:pt x="169100" y="56452"/>
                      <a:pt x="176231" y="61205"/>
                      <a:pt x="184040" y="61205"/>
                    </a:cubicBezTo>
                    <a:lnTo>
                      <a:pt x="297453" y="61205"/>
                    </a:lnTo>
                    <a:lnTo>
                      <a:pt x="375551" y="22156"/>
                    </a:lnTo>
                    <a:cubicBezTo>
                      <a:pt x="380645" y="19779"/>
                      <a:pt x="386757" y="19779"/>
                      <a:pt x="391510" y="22835"/>
                    </a:cubicBezTo>
                    <a:cubicBezTo>
                      <a:pt x="396264" y="25891"/>
                      <a:pt x="399320" y="30985"/>
                      <a:pt x="399320" y="36757"/>
                    </a:cubicBezTo>
                    <a:lnTo>
                      <a:pt x="399320" y="199745"/>
                    </a:lnTo>
                    <a:cubicBezTo>
                      <a:pt x="399320" y="205517"/>
                      <a:pt x="396264" y="210611"/>
                      <a:pt x="391510" y="213667"/>
                    </a:cubicBezTo>
                    <a:cubicBezTo>
                      <a:pt x="388794" y="215365"/>
                      <a:pt x="386077" y="216044"/>
                      <a:pt x="383022" y="216044"/>
                    </a:cubicBezTo>
                    <a:close/>
                  </a:path>
                </a:pathLst>
              </a:custGeom>
              <a:grpFill/>
              <a:ln w="3393" cap="flat">
                <a:noFill/>
                <a:prstDash val="solid"/>
                <a:miter/>
              </a:ln>
            </p:spPr>
            <p:txBody>
              <a:bodyPr rtlCol="0" anchor="ctr"/>
              <a:lstStyle/>
              <a:p>
                <a:endParaRPr lang="de-DE" dirty="0">
                  <a:solidFill>
                    <a:schemeClr val="bg1"/>
                  </a:solidFill>
                </a:endParaRPr>
              </a:p>
            </p:txBody>
          </p:sp>
        </p:grpSp>
      </p:grpSp>
      <p:sp>
        <p:nvSpPr>
          <p:cNvPr id="2" name="Rounded Rectangle 49">
            <a:extLst>
              <a:ext uri="{FF2B5EF4-FFF2-40B4-BE49-F238E27FC236}">
                <a16:creationId xmlns:a16="http://schemas.microsoft.com/office/drawing/2014/main" id="{321F255C-E1FB-B14E-7CBA-384AFAEB61C8}"/>
              </a:ext>
            </a:extLst>
          </p:cNvPr>
          <p:cNvSpPr/>
          <p:nvPr/>
        </p:nvSpPr>
        <p:spPr>
          <a:xfrm>
            <a:off x="1758517" y="3623240"/>
            <a:ext cx="5231219" cy="2046736"/>
          </a:xfrm>
          <a:prstGeom prst="roundRect">
            <a:avLst>
              <a:gd name="adj" fmla="val 4330"/>
            </a:avLst>
          </a:prstGeom>
          <a:solidFill>
            <a:srgbClr val="F16024">
              <a:alpha val="8000"/>
            </a:srgbClr>
          </a:solidFill>
          <a:ln w="19050">
            <a:solidFill>
              <a:srgbClr val="F16024"/>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a:p>
            <a:pPr algn="ctr"/>
            <a:endParaRPr lang="de-DE" dirty="0"/>
          </a:p>
        </p:txBody>
      </p:sp>
      <p:grpSp>
        <p:nvGrpSpPr>
          <p:cNvPr id="3" name="Group 74">
            <a:extLst>
              <a:ext uri="{FF2B5EF4-FFF2-40B4-BE49-F238E27FC236}">
                <a16:creationId xmlns:a16="http://schemas.microsoft.com/office/drawing/2014/main" id="{24F66437-4A83-F203-503F-1EE6E6EE9AAE}"/>
              </a:ext>
            </a:extLst>
          </p:cNvPr>
          <p:cNvGrpSpPr/>
          <p:nvPr/>
        </p:nvGrpSpPr>
        <p:grpSpPr>
          <a:xfrm>
            <a:off x="1941650" y="3442792"/>
            <a:ext cx="1323705" cy="406400"/>
            <a:chOff x="1972947" y="5649738"/>
            <a:chExt cx="1323705" cy="406400"/>
          </a:xfrm>
        </p:grpSpPr>
        <p:sp>
          <p:nvSpPr>
            <p:cNvPr id="4" name="Rectangle 51">
              <a:extLst>
                <a:ext uri="{FF2B5EF4-FFF2-40B4-BE49-F238E27FC236}">
                  <a16:creationId xmlns:a16="http://schemas.microsoft.com/office/drawing/2014/main" id="{1B47128D-6F3A-9AF9-4026-A751B7EC2CB6}"/>
                </a:ext>
              </a:extLst>
            </p:cNvPr>
            <p:cNvSpPr/>
            <p:nvPr/>
          </p:nvSpPr>
          <p:spPr>
            <a:xfrm>
              <a:off x="2323930" y="5705156"/>
              <a:ext cx="940638" cy="28632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9" name="Rectangle 52">
              <a:extLst>
                <a:ext uri="{FF2B5EF4-FFF2-40B4-BE49-F238E27FC236}">
                  <a16:creationId xmlns:a16="http://schemas.microsoft.com/office/drawing/2014/main" id="{0013A796-FE01-9458-F31A-FC77E352B583}"/>
                </a:ext>
              </a:extLst>
            </p:cNvPr>
            <p:cNvSpPr/>
            <p:nvPr/>
          </p:nvSpPr>
          <p:spPr>
            <a:xfrm>
              <a:off x="2166912" y="5709774"/>
              <a:ext cx="1105678" cy="286328"/>
            </a:xfrm>
            <a:prstGeom prst="rect">
              <a:avLst/>
            </a:prstGeom>
            <a:solidFill>
              <a:srgbClr val="F16024">
                <a:alpha val="8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10" name="Text Placeholder 122">
              <a:extLst>
                <a:ext uri="{FF2B5EF4-FFF2-40B4-BE49-F238E27FC236}">
                  <a16:creationId xmlns:a16="http://schemas.microsoft.com/office/drawing/2014/main" id="{C32D601E-FD8D-22E4-0533-7C7FA4D05BF0}"/>
                </a:ext>
              </a:extLst>
            </p:cNvPr>
            <p:cNvSpPr txBox="1">
              <a:spLocks/>
            </p:cNvSpPr>
            <p:nvPr/>
          </p:nvSpPr>
          <p:spPr>
            <a:xfrm>
              <a:off x="2364155" y="5713467"/>
              <a:ext cx="932497" cy="278017"/>
            </a:xfrm>
            <a:prstGeom prst="rect">
              <a:avLst/>
            </a:prstGeom>
          </p:spPr>
          <p:txBody>
            <a:bodyP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None/>
              </a:pPr>
              <a:r>
                <a:rPr lang="de-DE" sz="1400" b="1" dirty="0">
                  <a:solidFill>
                    <a:schemeClr val="bg1"/>
                  </a:solidFill>
                </a:rPr>
                <a:t>Beispiel</a:t>
              </a:r>
            </a:p>
          </p:txBody>
        </p:sp>
        <p:sp>
          <p:nvSpPr>
            <p:cNvPr id="11" name="Oval 54">
              <a:extLst>
                <a:ext uri="{FF2B5EF4-FFF2-40B4-BE49-F238E27FC236}">
                  <a16:creationId xmlns:a16="http://schemas.microsoft.com/office/drawing/2014/main" id="{EA058926-7690-7D83-A7EB-D4F2B938B043}"/>
                </a:ext>
              </a:extLst>
            </p:cNvPr>
            <p:cNvSpPr/>
            <p:nvPr/>
          </p:nvSpPr>
          <p:spPr>
            <a:xfrm>
              <a:off x="1972947" y="5649738"/>
              <a:ext cx="406400" cy="406400"/>
            </a:xfrm>
            <a:prstGeom prst="ellipse">
              <a:avLst/>
            </a:prstGeom>
            <a:solidFill>
              <a:srgbClr val="F16024"/>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grpSp>
          <p:nvGrpSpPr>
            <p:cNvPr id="12" name="Graphic 37">
              <a:extLst>
                <a:ext uri="{FF2B5EF4-FFF2-40B4-BE49-F238E27FC236}">
                  <a16:creationId xmlns:a16="http://schemas.microsoft.com/office/drawing/2014/main" id="{CE2FF8A2-79DB-1DB2-1B77-0053BA5135CC}"/>
                </a:ext>
              </a:extLst>
            </p:cNvPr>
            <p:cNvGrpSpPr/>
            <p:nvPr/>
          </p:nvGrpSpPr>
          <p:grpSpPr>
            <a:xfrm>
              <a:off x="2064622" y="5732952"/>
              <a:ext cx="229999" cy="229698"/>
              <a:chOff x="5737725" y="2862443"/>
              <a:chExt cx="1034323" cy="1032970"/>
            </a:xfrm>
            <a:solidFill>
              <a:schemeClr val="bg1"/>
            </a:solidFill>
          </p:grpSpPr>
          <p:sp>
            <p:nvSpPr>
              <p:cNvPr id="13" name="Freeform 56">
                <a:extLst>
                  <a:ext uri="{FF2B5EF4-FFF2-40B4-BE49-F238E27FC236}">
                    <a16:creationId xmlns:a16="http://schemas.microsoft.com/office/drawing/2014/main" id="{A06C145D-FCC2-F4E7-54B2-A7C4120B9470}"/>
                  </a:ext>
                </a:extLst>
              </p:cNvPr>
              <p:cNvSpPr/>
              <p:nvPr/>
            </p:nvSpPr>
            <p:spPr>
              <a:xfrm>
                <a:off x="5737725" y="3034440"/>
                <a:ext cx="1034323" cy="860974"/>
              </a:xfrm>
              <a:custGeom>
                <a:avLst/>
                <a:gdLst>
                  <a:gd name="connsiteX0" fmla="*/ 0 w 1034323"/>
                  <a:gd name="connsiteY0" fmla="*/ 121848 h 860974"/>
                  <a:gd name="connsiteX1" fmla="*/ 213013 w 1034323"/>
                  <a:gd name="connsiteY1" fmla="*/ 21998 h 860974"/>
                  <a:gd name="connsiteX2" fmla="*/ 221572 w 1034323"/>
                  <a:gd name="connsiteY2" fmla="*/ 245472 h 860974"/>
                  <a:gd name="connsiteX3" fmla="*/ 270070 w 1034323"/>
                  <a:gd name="connsiteY3" fmla="*/ 297774 h 860974"/>
                  <a:gd name="connsiteX4" fmla="*/ 275776 w 1034323"/>
                  <a:gd name="connsiteY4" fmla="*/ 326302 h 860974"/>
                  <a:gd name="connsiteX5" fmla="*/ 275776 w 1034323"/>
                  <a:gd name="connsiteY5" fmla="*/ 395722 h 860974"/>
                  <a:gd name="connsiteX6" fmla="*/ 417468 w 1034323"/>
                  <a:gd name="connsiteY6" fmla="*/ 395722 h 860974"/>
                  <a:gd name="connsiteX7" fmla="*/ 428879 w 1034323"/>
                  <a:gd name="connsiteY7" fmla="*/ 407133 h 860974"/>
                  <a:gd name="connsiteX8" fmla="*/ 428879 w 1034323"/>
                  <a:gd name="connsiteY8" fmla="*/ 498424 h 860974"/>
                  <a:gd name="connsiteX9" fmla="*/ 473574 w 1034323"/>
                  <a:gd name="connsiteY9" fmla="*/ 498424 h 860974"/>
                  <a:gd name="connsiteX10" fmla="*/ 571522 w 1034323"/>
                  <a:gd name="connsiteY10" fmla="*/ 351978 h 860974"/>
                  <a:gd name="connsiteX11" fmla="*/ 598148 w 1034323"/>
                  <a:gd name="connsiteY11" fmla="*/ 371948 h 860974"/>
                  <a:gd name="connsiteX12" fmla="*/ 514465 w 1034323"/>
                  <a:gd name="connsiteY12" fmla="*/ 498424 h 860974"/>
                  <a:gd name="connsiteX13" fmla="*/ 808309 w 1034323"/>
                  <a:gd name="connsiteY13" fmla="*/ 498424 h 860974"/>
                  <a:gd name="connsiteX14" fmla="*/ 808309 w 1034323"/>
                  <a:gd name="connsiteY14" fmla="*/ 377654 h 860974"/>
                  <a:gd name="connsiteX15" fmla="*/ 666617 w 1034323"/>
                  <a:gd name="connsiteY15" fmla="*/ 377654 h 860974"/>
                  <a:gd name="connsiteX16" fmla="*/ 503053 w 1034323"/>
                  <a:gd name="connsiteY16" fmla="*/ 215992 h 860974"/>
                  <a:gd name="connsiteX17" fmla="*/ 503053 w 1034323"/>
                  <a:gd name="connsiteY17" fmla="*/ 198875 h 860974"/>
                  <a:gd name="connsiteX18" fmla="*/ 571522 w 1034323"/>
                  <a:gd name="connsiteY18" fmla="*/ 127553 h 860974"/>
                  <a:gd name="connsiteX19" fmla="*/ 598148 w 1034323"/>
                  <a:gd name="connsiteY19" fmla="*/ 125652 h 860974"/>
                  <a:gd name="connsiteX20" fmla="*/ 713213 w 1034323"/>
                  <a:gd name="connsiteY20" fmla="*/ 241668 h 860974"/>
                  <a:gd name="connsiteX21" fmla="*/ 802603 w 1034323"/>
                  <a:gd name="connsiteY21" fmla="*/ 241668 h 860974"/>
                  <a:gd name="connsiteX22" fmla="*/ 930981 w 1034323"/>
                  <a:gd name="connsiteY22" fmla="*/ 5832 h 860974"/>
                  <a:gd name="connsiteX23" fmla="*/ 977578 w 1034323"/>
                  <a:gd name="connsiteY23" fmla="*/ 246422 h 860974"/>
                  <a:gd name="connsiteX24" fmla="*/ 1031782 w 1034323"/>
                  <a:gd name="connsiteY24" fmla="*/ 316793 h 860974"/>
                  <a:gd name="connsiteX25" fmla="*/ 1031782 w 1034323"/>
                  <a:gd name="connsiteY25" fmla="*/ 573550 h 860974"/>
                  <a:gd name="connsiteX26" fmla="*/ 949049 w 1034323"/>
                  <a:gd name="connsiteY26" fmla="*/ 651528 h 860974"/>
                  <a:gd name="connsiteX27" fmla="*/ 946196 w 1034323"/>
                  <a:gd name="connsiteY27" fmla="*/ 654381 h 860974"/>
                  <a:gd name="connsiteX28" fmla="*/ 946196 w 1034323"/>
                  <a:gd name="connsiteY28" fmla="*/ 858835 h 860974"/>
                  <a:gd name="connsiteX29" fmla="*/ 911962 w 1034323"/>
                  <a:gd name="connsiteY29" fmla="*/ 858835 h 860974"/>
                  <a:gd name="connsiteX30" fmla="*/ 911962 w 1034323"/>
                  <a:gd name="connsiteY30" fmla="*/ 653430 h 860974"/>
                  <a:gd name="connsiteX31" fmla="*/ 793093 w 1034323"/>
                  <a:gd name="connsiteY31" fmla="*/ 653430 h 860974"/>
                  <a:gd name="connsiteX32" fmla="*/ 793093 w 1034323"/>
                  <a:gd name="connsiteY32" fmla="*/ 841718 h 860974"/>
                  <a:gd name="connsiteX33" fmla="*/ 775976 w 1034323"/>
                  <a:gd name="connsiteY33" fmla="*/ 858835 h 860974"/>
                  <a:gd name="connsiteX34" fmla="*/ 655205 w 1034323"/>
                  <a:gd name="connsiteY34" fmla="*/ 858835 h 860974"/>
                  <a:gd name="connsiteX35" fmla="*/ 639039 w 1034323"/>
                  <a:gd name="connsiteY35" fmla="*/ 848375 h 860974"/>
                  <a:gd name="connsiteX36" fmla="*/ 639039 w 1034323"/>
                  <a:gd name="connsiteY36" fmla="*/ 575451 h 860974"/>
                  <a:gd name="connsiteX37" fmla="*/ 654254 w 1034323"/>
                  <a:gd name="connsiteY37" fmla="*/ 532659 h 860974"/>
                  <a:gd name="connsiteX38" fmla="*/ 535385 w 1034323"/>
                  <a:gd name="connsiteY38" fmla="*/ 532659 h 860974"/>
                  <a:gd name="connsiteX39" fmla="*/ 535385 w 1034323"/>
                  <a:gd name="connsiteY39" fmla="*/ 824601 h 860974"/>
                  <a:gd name="connsiteX40" fmla="*/ 603854 w 1034323"/>
                  <a:gd name="connsiteY40" fmla="*/ 824601 h 860974"/>
                  <a:gd name="connsiteX41" fmla="*/ 603854 w 1034323"/>
                  <a:gd name="connsiteY41" fmla="*/ 858835 h 860974"/>
                  <a:gd name="connsiteX42" fmla="*/ 430781 w 1034323"/>
                  <a:gd name="connsiteY42" fmla="*/ 858835 h 860974"/>
                  <a:gd name="connsiteX43" fmla="*/ 430781 w 1034323"/>
                  <a:gd name="connsiteY43" fmla="*/ 824601 h 860974"/>
                  <a:gd name="connsiteX44" fmla="*/ 499249 w 1034323"/>
                  <a:gd name="connsiteY44" fmla="*/ 824601 h 860974"/>
                  <a:gd name="connsiteX45" fmla="*/ 499249 w 1034323"/>
                  <a:gd name="connsiteY45" fmla="*/ 532659 h 860974"/>
                  <a:gd name="connsiteX46" fmla="*/ 380381 w 1034323"/>
                  <a:gd name="connsiteY46" fmla="*/ 532659 h 860974"/>
                  <a:gd name="connsiteX47" fmla="*/ 396547 w 1034323"/>
                  <a:gd name="connsiteY47" fmla="*/ 575451 h 860974"/>
                  <a:gd name="connsiteX48" fmla="*/ 396547 w 1034323"/>
                  <a:gd name="connsiteY48" fmla="*/ 848375 h 860974"/>
                  <a:gd name="connsiteX49" fmla="*/ 379429 w 1034323"/>
                  <a:gd name="connsiteY49" fmla="*/ 858835 h 860974"/>
                  <a:gd name="connsiteX50" fmla="*/ 258659 w 1034323"/>
                  <a:gd name="connsiteY50" fmla="*/ 858835 h 860974"/>
                  <a:gd name="connsiteX51" fmla="*/ 241542 w 1034323"/>
                  <a:gd name="connsiteY51" fmla="*/ 841718 h 860974"/>
                  <a:gd name="connsiteX52" fmla="*/ 241542 w 1034323"/>
                  <a:gd name="connsiteY52" fmla="*/ 653430 h 860974"/>
                  <a:gd name="connsiteX53" fmla="*/ 122673 w 1034323"/>
                  <a:gd name="connsiteY53" fmla="*/ 653430 h 860974"/>
                  <a:gd name="connsiteX54" fmla="*/ 122673 w 1034323"/>
                  <a:gd name="connsiteY54" fmla="*/ 858835 h 860974"/>
                  <a:gd name="connsiteX55" fmla="*/ 88438 w 1034323"/>
                  <a:gd name="connsiteY55" fmla="*/ 858835 h 860974"/>
                  <a:gd name="connsiteX56" fmla="*/ 88438 w 1034323"/>
                  <a:gd name="connsiteY56" fmla="*/ 654381 h 860974"/>
                  <a:gd name="connsiteX57" fmla="*/ 69419 w 1034323"/>
                  <a:gd name="connsiteY57" fmla="*/ 650577 h 860974"/>
                  <a:gd name="connsiteX58" fmla="*/ 1902 w 1034323"/>
                  <a:gd name="connsiteY58" fmla="*/ 576402 h 860974"/>
                  <a:gd name="connsiteX59" fmla="*/ 1902 w 1034323"/>
                  <a:gd name="connsiteY59" fmla="*/ 312989 h 860974"/>
                  <a:gd name="connsiteX60" fmla="*/ 35185 w 1034323"/>
                  <a:gd name="connsiteY60" fmla="*/ 258785 h 860974"/>
                  <a:gd name="connsiteX61" fmla="*/ 56106 w 1034323"/>
                  <a:gd name="connsiteY61" fmla="*/ 244521 h 860974"/>
                  <a:gd name="connsiteX62" fmla="*/ 1902 w 1034323"/>
                  <a:gd name="connsiteY62" fmla="*/ 154180 h 860974"/>
                  <a:gd name="connsiteX63" fmla="*/ 1902 w 1034323"/>
                  <a:gd name="connsiteY63" fmla="*/ 121848 h 860974"/>
                  <a:gd name="connsiteX64" fmla="*/ 210160 w 1034323"/>
                  <a:gd name="connsiteY64" fmla="*/ 63840 h 860974"/>
                  <a:gd name="connsiteX65" fmla="*/ 61812 w 1034323"/>
                  <a:gd name="connsiteY65" fmla="*/ 207434 h 860974"/>
                  <a:gd name="connsiteX66" fmla="*/ 210160 w 1034323"/>
                  <a:gd name="connsiteY66" fmla="*/ 63840 h 860974"/>
                  <a:gd name="connsiteX67" fmla="*/ 818769 w 1034323"/>
                  <a:gd name="connsiteY67" fmla="*/ 63840 h 860974"/>
                  <a:gd name="connsiteX68" fmla="*/ 967118 w 1034323"/>
                  <a:gd name="connsiteY68" fmla="*/ 207434 h 860974"/>
                  <a:gd name="connsiteX69" fmla="*/ 818769 w 1034323"/>
                  <a:gd name="connsiteY69" fmla="*/ 63840 h 860974"/>
                  <a:gd name="connsiteX70" fmla="*/ 669470 w 1034323"/>
                  <a:gd name="connsiteY70" fmla="*/ 573550 h 860974"/>
                  <a:gd name="connsiteX71" fmla="*/ 669470 w 1034323"/>
                  <a:gd name="connsiteY71" fmla="*/ 823650 h 860974"/>
                  <a:gd name="connsiteX72" fmla="*/ 754104 w 1034323"/>
                  <a:gd name="connsiteY72" fmla="*/ 823650 h 860974"/>
                  <a:gd name="connsiteX73" fmla="*/ 754104 w 1034323"/>
                  <a:gd name="connsiteY73" fmla="*/ 635362 h 860974"/>
                  <a:gd name="connsiteX74" fmla="*/ 767418 w 1034323"/>
                  <a:gd name="connsiteY74" fmla="*/ 618244 h 860974"/>
                  <a:gd name="connsiteX75" fmla="*/ 940491 w 1034323"/>
                  <a:gd name="connsiteY75" fmla="*/ 618244 h 860974"/>
                  <a:gd name="connsiteX76" fmla="*/ 995646 w 1034323"/>
                  <a:gd name="connsiteY76" fmla="*/ 566893 h 860974"/>
                  <a:gd name="connsiteX77" fmla="*/ 995646 w 1034323"/>
                  <a:gd name="connsiteY77" fmla="*/ 323449 h 860974"/>
                  <a:gd name="connsiteX78" fmla="*/ 950000 w 1034323"/>
                  <a:gd name="connsiteY78" fmla="*/ 274000 h 860974"/>
                  <a:gd name="connsiteX79" fmla="*/ 700851 w 1034323"/>
                  <a:gd name="connsiteY79" fmla="*/ 274000 h 860974"/>
                  <a:gd name="connsiteX80" fmla="*/ 689440 w 1034323"/>
                  <a:gd name="connsiteY80" fmla="*/ 267343 h 860974"/>
                  <a:gd name="connsiteX81" fmla="*/ 585786 w 1034323"/>
                  <a:gd name="connsiteY81" fmla="*/ 163690 h 860974"/>
                  <a:gd name="connsiteX82" fmla="*/ 581031 w 1034323"/>
                  <a:gd name="connsiteY82" fmla="*/ 162739 h 860974"/>
                  <a:gd name="connsiteX83" fmla="*/ 539189 w 1034323"/>
                  <a:gd name="connsiteY83" fmla="*/ 205531 h 860974"/>
                  <a:gd name="connsiteX84" fmla="*/ 676126 w 1034323"/>
                  <a:gd name="connsiteY84" fmla="*/ 342468 h 860974"/>
                  <a:gd name="connsiteX85" fmla="*/ 823524 w 1034323"/>
                  <a:gd name="connsiteY85" fmla="*/ 342468 h 860974"/>
                  <a:gd name="connsiteX86" fmla="*/ 840641 w 1034323"/>
                  <a:gd name="connsiteY86" fmla="*/ 356733 h 860974"/>
                  <a:gd name="connsiteX87" fmla="*/ 840641 w 1034323"/>
                  <a:gd name="connsiteY87" fmla="*/ 513640 h 860974"/>
                  <a:gd name="connsiteX88" fmla="*/ 821622 w 1034323"/>
                  <a:gd name="connsiteY88" fmla="*/ 532659 h 860974"/>
                  <a:gd name="connsiteX89" fmla="*/ 669470 w 1034323"/>
                  <a:gd name="connsiteY89" fmla="*/ 573550 h 860974"/>
                  <a:gd name="connsiteX90" fmla="*/ 275776 w 1034323"/>
                  <a:gd name="connsiteY90" fmla="*/ 635362 h 860974"/>
                  <a:gd name="connsiteX91" fmla="*/ 275776 w 1034323"/>
                  <a:gd name="connsiteY91" fmla="*/ 823650 h 860974"/>
                  <a:gd name="connsiteX92" fmla="*/ 360410 w 1034323"/>
                  <a:gd name="connsiteY92" fmla="*/ 823650 h 860974"/>
                  <a:gd name="connsiteX93" fmla="*/ 360410 w 1034323"/>
                  <a:gd name="connsiteY93" fmla="*/ 573550 h 860974"/>
                  <a:gd name="connsiteX94" fmla="*/ 354705 w 1034323"/>
                  <a:gd name="connsiteY94" fmla="*/ 559285 h 860974"/>
                  <a:gd name="connsiteX95" fmla="*/ 318569 w 1034323"/>
                  <a:gd name="connsiteY95" fmla="*/ 532659 h 860974"/>
                  <a:gd name="connsiteX96" fmla="*/ 155956 w 1034323"/>
                  <a:gd name="connsiteY96" fmla="*/ 532659 h 860974"/>
                  <a:gd name="connsiteX97" fmla="*/ 136937 w 1034323"/>
                  <a:gd name="connsiteY97" fmla="*/ 515542 h 860974"/>
                  <a:gd name="connsiteX98" fmla="*/ 136937 w 1034323"/>
                  <a:gd name="connsiteY98" fmla="*/ 361487 h 860974"/>
                  <a:gd name="connsiteX99" fmla="*/ 171171 w 1034323"/>
                  <a:gd name="connsiteY99" fmla="*/ 361487 h 860974"/>
                  <a:gd name="connsiteX100" fmla="*/ 171171 w 1034323"/>
                  <a:gd name="connsiteY100" fmla="*/ 498424 h 860974"/>
                  <a:gd name="connsiteX101" fmla="*/ 394645 w 1034323"/>
                  <a:gd name="connsiteY101" fmla="*/ 498424 h 860974"/>
                  <a:gd name="connsiteX102" fmla="*/ 394645 w 1034323"/>
                  <a:gd name="connsiteY102" fmla="*/ 429956 h 860974"/>
                  <a:gd name="connsiteX103" fmla="*/ 256757 w 1034323"/>
                  <a:gd name="connsiteY103" fmla="*/ 429956 h 860974"/>
                  <a:gd name="connsiteX104" fmla="*/ 240591 w 1034323"/>
                  <a:gd name="connsiteY104" fmla="*/ 413790 h 860974"/>
                  <a:gd name="connsiteX105" fmla="*/ 192092 w 1034323"/>
                  <a:gd name="connsiteY105" fmla="*/ 274951 h 860974"/>
                  <a:gd name="connsiteX106" fmla="*/ 79880 w 1034323"/>
                  <a:gd name="connsiteY106" fmla="*/ 274951 h 860974"/>
                  <a:gd name="connsiteX107" fmla="*/ 34234 w 1034323"/>
                  <a:gd name="connsiteY107" fmla="*/ 322498 h 860974"/>
                  <a:gd name="connsiteX108" fmla="*/ 34234 w 1034323"/>
                  <a:gd name="connsiteY108" fmla="*/ 569746 h 860974"/>
                  <a:gd name="connsiteX109" fmla="*/ 91291 w 1034323"/>
                  <a:gd name="connsiteY109" fmla="*/ 619195 h 860974"/>
                  <a:gd name="connsiteX110" fmla="*/ 262463 w 1034323"/>
                  <a:gd name="connsiteY110" fmla="*/ 619195 h 860974"/>
                  <a:gd name="connsiteX111" fmla="*/ 275776 w 1034323"/>
                  <a:gd name="connsiteY111" fmla="*/ 636312 h 8609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Lst>
                <a:rect l="l" t="t" r="r" b="b"/>
                <a:pathLst>
                  <a:path w="1034323" h="860974">
                    <a:moveTo>
                      <a:pt x="0" y="121848"/>
                    </a:moveTo>
                    <a:cubicBezTo>
                      <a:pt x="9510" y="21047"/>
                      <a:pt x="128378" y="-33157"/>
                      <a:pt x="213013" y="21998"/>
                    </a:cubicBezTo>
                    <a:cubicBezTo>
                      <a:pt x="297648" y="77153"/>
                      <a:pt x="294795" y="188414"/>
                      <a:pt x="221572" y="245472"/>
                    </a:cubicBezTo>
                    <a:cubicBezTo>
                      <a:pt x="243444" y="256883"/>
                      <a:pt x="261512" y="273049"/>
                      <a:pt x="270070" y="297774"/>
                    </a:cubicBezTo>
                    <a:cubicBezTo>
                      <a:pt x="278629" y="322498"/>
                      <a:pt x="275776" y="320597"/>
                      <a:pt x="275776" y="326302"/>
                    </a:cubicBezTo>
                    <a:lnTo>
                      <a:pt x="275776" y="395722"/>
                    </a:lnTo>
                    <a:lnTo>
                      <a:pt x="417468" y="395722"/>
                    </a:lnTo>
                    <a:cubicBezTo>
                      <a:pt x="419370" y="395722"/>
                      <a:pt x="428879" y="404280"/>
                      <a:pt x="428879" y="407133"/>
                    </a:cubicBezTo>
                    <a:lnTo>
                      <a:pt x="428879" y="498424"/>
                    </a:lnTo>
                    <a:lnTo>
                      <a:pt x="473574" y="498424"/>
                    </a:lnTo>
                    <a:lnTo>
                      <a:pt x="571522" y="351978"/>
                    </a:lnTo>
                    <a:cubicBezTo>
                      <a:pt x="576277" y="354831"/>
                      <a:pt x="599099" y="367193"/>
                      <a:pt x="598148" y="371948"/>
                    </a:cubicBezTo>
                    <a:lnTo>
                      <a:pt x="514465" y="498424"/>
                    </a:lnTo>
                    <a:lnTo>
                      <a:pt x="808309" y="498424"/>
                    </a:lnTo>
                    <a:lnTo>
                      <a:pt x="808309" y="377654"/>
                    </a:lnTo>
                    <a:lnTo>
                      <a:pt x="666617" y="377654"/>
                    </a:lnTo>
                    <a:lnTo>
                      <a:pt x="503053" y="215992"/>
                    </a:lnTo>
                    <a:lnTo>
                      <a:pt x="503053" y="198875"/>
                    </a:lnTo>
                    <a:cubicBezTo>
                      <a:pt x="502102" y="198875"/>
                      <a:pt x="571522" y="127553"/>
                      <a:pt x="571522" y="127553"/>
                    </a:cubicBezTo>
                    <a:cubicBezTo>
                      <a:pt x="581031" y="119946"/>
                      <a:pt x="586737" y="118044"/>
                      <a:pt x="598148" y="125652"/>
                    </a:cubicBezTo>
                    <a:lnTo>
                      <a:pt x="713213" y="241668"/>
                    </a:lnTo>
                    <a:lnTo>
                      <a:pt x="802603" y="241668"/>
                    </a:lnTo>
                    <a:cubicBezTo>
                      <a:pt x="698949" y="141818"/>
                      <a:pt x="788339" y="-30304"/>
                      <a:pt x="930981" y="5832"/>
                    </a:cubicBezTo>
                    <a:cubicBezTo>
                      <a:pt x="1039390" y="33409"/>
                      <a:pt x="1067918" y="181758"/>
                      <a:pt x="977578" y="246422"/>
                    </a:cubicBezTo>
                    <a:cubicBezTo>
                      <a:pt x="1007057" y="260687"/>
                      <a:pt x="1027027" y="283510"/>
                      <a:pt x="1031782" y="316793"/>
                    </a:cubicBezTo>
                    <a:cubicBezTo>
                      <a:pt x="1027027" y="399525"/>
                      <a:pt x="1039390" y="491768"/>
                      <a:pt x="1031782" y="573550"/>
                    </a:cubicBezTo>
                    <a:cubicBezTo>
                      <a:pt x="1027978" y="616343"/>
                      <a:pt x="992793" y="651528"/>
                      <a:pt x="949049" y="651528"/>
                    </a:cubicBezTo>
                    <a:lnTo>
                      <a:pt x="946196" y="654381"/>
                    </a:lnTo>
                    <a:lnTo>
                      <a:pt x="946196" y="858835"/>
                    </a:lnTo>
                    <a:lnTo>
                      <a:pt x="911962" y="858835"/>
                    </a:lnTo>
                    <a:lnTo>
                      <a:pt x="911962" y="653430"/>
                    </a:lnTo>
                    <a:lnTo>
                      <a:pt x="793093" y="653430"/>
                    </a:lnTo>
                    <a:lnTo>
                      <a:pt x="793093" y="841718"/>
                    </a:lnTo>
                    <a:cubicBezTo>
                      <a:pt x="793093" y="849326"/>
                      <a:pt x="784535" y="857884"/>
                      <a:pt x="775976" y="858835"/>
                    </a:cubicBezTo>
                    <a:cubicBezTo>
                      <a:pt x="750300" y="861688"/>
                      <a:pt x="680881" y="861688"/>
                      <a:pt x="655205" y="858835"/>
                    </a:cubicBezTo>
                    <a:cubicBezTo>
                      <a:pt x="629530" y="855982"/>
                      <a:pt x="641892" y="855031"/>
                      <a:pt x="639039" y="848375"/>
                    </a:cubicBezTo>
                    <a:lnTo>
                      <a:pt x="639039" y="575451"/>
                    </a:lnTo>
                    <a:cubicBezTo>
                      <a:pt x="639039" y="559285"/>
                      <a:pt x="646647" y="545972"/>
                      <a:pt x="654254" y="532659"/>
                    </a:cubicBezTo>
                    <a:lnTo>
                      <a:pt x="535385" y="532659"/>
                    </a:lnTo>
                    <a:lnTo>
                      <a:pt x="535385" y="824601"/>
                    </a:lnTo>
                    <a:lnTo>
                      <a:pt x="603854" y="824601"/>
                    </a:lnTo>
                    <a:lnTo>
                      <a:pt x="603854" y="858835"/>
                    </a:lnTo>
                    <a:lnTo>
                      <a:pt x="430781" y="858835"/>
                    </a:lnTo>
                    <a:lnTo>
                      <a:pt x="430781" y="824601"/>
                    </a:lnTo>
                    <a:lnTo>
                      <a:pt x="499249" y="824601"/>
                    </a:lnTo>
                    <a:lnTo>
                      <a:pt x="499249" y="532659"/>
                    </a:lnTo>
                    <a:lnTo>
                      <a:pt x="380381" y="532659"/>
                    </a:lnTo>
                    <a:cubicBezTo>
                      <a:pt x="388939" y="545972"/>
                      <a:pt x="394645" y="560236"/>
                      <a:pt x="396547" y="575451"/>
                    </a:cubicBezTo>
                    <a:lnTo>
                      <a:pt x="396547" y="848375"/>
                    </a:lnTo>
                    <a:cubicBezTo>
                      <a:pt x="392743" y="855031"/>
                      <a:pt x="386086" y="857884"/>
                      <a:pt x="379429" y="858835"/>
                    </a:cubicBezTo>
                    <a:cubicBezTo>
                      <a:pt x="353754" y="861688"/>
                      <a:pt x="284334" y="861688"/>
                      <a:pt x="258659" y="858835"/>
                    </a:cubicBezTo>
                    <a:cubicBezTo>
                      <a:pt x="232983" y="855982"/>
                      <a:pt x="241542" y="849326"/>
                      <a:pt x="241542" y="841718"/>
                    </a:cubicBezTo>
                    <a:lnTo>
                      <a:pt x="241542" y="653430"/>
                    </a:lnTo>
                    <a:lnTo>
                      <a:pt x="122673" y="653430"/>
                    </a:lnTo>
                    <a:lnTo>
                      <a:pt x="122673" y="858835"/>
                    </a:lnTo>
                    <a:lnTo>
                      <a:pt x="88438" y="858835"/>
                    </a:lnTo>
                    <a:lnTo>
                      <a:pt x="88438" y="654381"/>
                    </a:lnTo>
                    <a:cubicBezTo>
                      <a:pt x="83684" y="648675"/>
                      <a:pt x="76076" y="652479"/>
                      <a:pt x="69419" y="650577"/>
                    </a:cubicBezTo>
                    <a:cubicBezTo>
                      <a:pt x="35185" y="643920"/>
                      <a:pt x="5706" y="611588"/>
                      <a:pt x="1902" y="576402"/>
                    </a:cubicBezTo>
                    <a:lnTo>
                      <a:pt x="1902" y="312989"/>
                    </a:lnTo>
                    <a:cubicBezTo>
                      <a:pt x="7607" y="291117"/>
                      <a:pt x="16166" y="273049"/>
                      <a:pt x="35185" y="258785"/>
                    </a:cubicBezTo>
                    <a:cubicBezTo>
                      <a:pt x="54204" y="244521"/>
                      <a:pt x="50400" y="251177"/>
                      <a:pt x="56106" y="244521"/>
                    </a:cubicBezTo>
                    <a:cubicBezTo>
                      <a:pt x="25676" y="225502"/>
                      <a:pt x="9510" y="188414"/>
                      <a:pt x="1902" y="154180"/>
                    </a:cubicBezTo>
                    <a:cubicBezTo>
                      <a:pt x="1902" y="143720"/>
                      <a:pt x="951" y="132308"/>
                      <a:pt x="1902" y="121848"/>
                    </a:cubicBezTo>
                    <a:close/>
                    <a:moveTo>
                      <a:pt x="210160" y="63840"/>
                    </a:moveTo>
                    <a:cubicBezTo>
                      <a:pt x="116967" y="-30304"/>
                      <a:pt x="-30431" y="109485"/>
                      <a:pt x="61812" y="207434"/>
                    </a:cubicBezTo>
                    <a:cubicBezTo>
                      <a:pt x="157858" y="308234"/>
                      <a:pt x="305255" y="160837"/>
                      <a:pt x="210160" y="63840"/>
                    </a:cubicBezTo>
                    <a:close/>
                    <a:moveTo>
                      <a:pt x="818769" y="63840"/>
                    </a:moveTo>
                    <a:cubicBezTo>
                      <a:pt x="723674" y="160837"/>
                      <a:pt x="871071" y="308234"/>
                      <a:pt x="967118" y="207434"/>
                    </a:cubicBezTo>
                    <a:cubicBezTo>
                      <a:pt x="1059360" y="110436"/>
                      <a:pt x="911962" y="-30304"/>
                      <a:pt x="818769" y="63840"/>
                    </a:cubicBezTo>
                    <a:close/>
                    <a:moveTo>
                      <a:pt x="669470" y="573550"/>
                    </a:moveTo>
                    <a:lnTo>
                      <a:pt x="669470" y="823650"/>
                    </a:lnTo>
                    <a:lnTo>
                      <a:pt x="754104" y="823650"/>
                    </a:lnTo>
                    <a:lnTo>
                      <a:pt x="754104" y="635362"/>
                    </a:lnTo>
                    <a:cubicBezTo>
                      <a:pt x="754104" y="630607"/>
                      <a:pt x="760761" y="619195"/>
                      <a:pt x="767418" y="618244"/>
                    </a:cubicBezTo>
                    <a:cubicBezTo>
                      <a:pt x="823524" y="614441"/>
                      <a:pt x="884385" y="622999"/>
                      <a:pt x="940491" y="618244"/>
                    </a:cubicBezTo>
                    <a:cubicBezTo>
                      <a:pt x="996597" y="613490"/>
                      <a:pt x="992793" y="599225"/>
                      <a:pt x="995646" y="566893"/>
                    </a:cubicBezTo>
                    <a:cubicBezTo>
                      <a:pt x="1002303" y="488915"/>
                      <a:pt x="990891" y="402379"/>
                      <a:pt x="995646" y="323449"/>
                    </a:cubicBezTo>
                    <a:cubicBezTo>
                      <a:pt x="993744" y="297774"/>
                      <a:pt x="975676" y="278755"/>
                      <a:pt x="950000" y="274000"/>
                    </a:cubicBezTo>
                    <a:lnTo>
                      <a:pt x="700851" y="274000"/>
                    </a:lnTo>
                    <a:cubicBezTo>
                      <a:pt x="700851" y="274000"/>
                      <a:pt x="689440" y="267343"/>
                      <a:pt x="689440" y="267343"/>
                    </a:cubicBezTo>
                    <a:lnTo>
                      <a:pt x="585786" y="163690"/>
                    </a:lnTo>
                    <a:cubicBezTo>
                      <a:pt x="583884" y="161788"/>
                      <a:pt x="582933" y="161788"/>
                      <a:pt x="581031" y="162739"/>
                    </a:cubicBezTo>
                    <a:cubicBezTo>
                      <a:pt x="570571" y="168444"/>
                      <a:pt x="550601" y="196973"/>
                      <a:pt x="539189" y="205531"/>
                    </a:cubicBezTo>
                    <a:lnTo>
                      <a:pt x="676126" y="342468"/>
                    </a:lnTo>
                    <a:lnTo>
                      <a:pt x="823524" y="342468"/>
                    </a:lnTo>
                    <a:cubicBezTo>
                      <a:pt x="832082" y="344370"/>
                      <a:pt x="838739" y="348174"/>
                      <a:pt x="840641" y="356733"/>
                    </a:cubicBezTo>
                    <a:cubicBezTo>
                      <a:pt x="837788" y="407133"/>
                      <a:pt x="845396" y="464190"/>
                      <a:pt x="840641" y="513640"/>
                    </a:cubicBezTo>
                    <a:cubicBezTo>
                      <a:pt x="835886" y="563089"/>
                      <a:pt x="833984" y="531708"/>
                      <a:pt x="821622" y="532659"/>
                    </a:cubicBezTo>
                    <a:cubicBezTo>
                      <a:pt x="777878" y="537413"/>
                      <a:pt x="678979" y="511738"/>
                      <a:pt x="669470" y="573550"/>
                    </a:cubicBezTo>
                    <a:close/>
                    <a:moveTo>
                      <a:pt x="275776" y="635362"/>
                    </a:moveTo>
                    <a:lnTo>
                      <a:pt x="275776" y="823650"/>
                    </a:lnTo>
                    <a:lnTo>
                      <a:pt x="360410" y="823650"/>
                    </a:lnTo>
                    <a:lnTo>
                      <a:pt x="360410" y="573550"/>
                    </a:lnTo>
                    <a:cubicBezTo>
                      <a:pt x="360410" y="573550"/>
                      <a:pt x="355656" y="561187"/>
                      <a:pt x="354705" y="559285"/>
                    </a:cubicBezTo>
                    <a:cubicBezTo>
                      <a:pt x="348048" y="546923"/>
                      <a:pt x="332833" y="535512"/>
                      <a:pt x="318569" y="532659"/>
                    </a:cubicBezTo>
                    <a:cubicBezTo>
                      <a:pt x="270070" y="525051"/>
                      <a:pt x="206357" y="537413"/>
                      <a:pt x="155956" y="532659"/>
                    </a:cubicBezTo>
                    <a:cubicBezTo>
                      <a:pt x="105556" y="527904"/>
                      <a:pt x="136937" y="526002"/>
                      <a:pt x="136937" y="515542"/>
                    </a:cubicBezTo>
                    <a:lnTo>
                      <a:pt x="136937" y="361487"/>
                    </a:lnTo>
                    <a:lnTo>
                      <a:pt x="171171" y="361487"/>
                    </a:lnTo>
                    <a:lnTo>
                      <a:pt x="171171" y="498424"/>
                    </a:lnTo>
                    <a:lnTo>
                      <a:pt x="394645" y="498424"/>
                    </a:lnTo>
                    <a:lnTo>
                      <a:pt x="394645" y="429956"/>
                    </a:lnTo>
                    <a:lnTo>
                      <a:pt x="256757" y="429956"/>
                    </a:lnTo>
                    <a:cubicBezTo>
                      <a:pt x="248198" y="429956"/>
                      <a:pt x="242493" y="421398"/>
                      <a:pt x="240591" y="413790"/>
                    </a:cubicBezTo>
                    <a:cubicBezTo>
                      <a:pt x="231081" y="369095"/>
                      <a:pt x="263414" y="281608"/>
                      <a:pt x="192092" y="274951"/>
                    </a:cubicBezTo>
                    <a:cubicBezTo>
                      <a:pt x="120771" y="268294"/>
                      <a:pt x="105556" y="272098"/>
                      <a:pt x="79880" y="274951"/>
                    </a:cubicBezTo>
                    <a:cubicBezTo>
                      <a:pt x="54204" y="277804"/>
                      <a:pt x="37087" y="298725"/>
                      <a:pt x="34234" y="322498"/>
                    </a:cubicBezTo>
                    <a:cubicBezTo>
                      <a:pt x="26627" y="400476"/>
                      <a:pt x="39940" y="490817"/>
                      <a:pt x="34234" y="569746"/>
                    </a:cubicBezTo>
                    <a:cubicBezTo>
                      <a:pt x="38038" y="602078"/>
                      <a:pt x="59910" y="616343"/>
                      <a:pt x="91291" y="619195"/>
                    </a:cubicBezTo>
                    <a:cubicBezTo>
                      <a:pt x="146446" y="622999"/>
                      <a:pt x="206357" y="616343"/>
                      <a:pt x="262463" y="619195"/>
                    </a:cubicBezTo>
                    <a:cubicBezTo>
                      <a:pt x="269119" y="620146"/>
                      <a:pt x="274825" y="630607"/>
                      <a:pt x="275776" y="636312"/>
                    </a:cubicBezTo>
                    <a:close/>
                  </a:path>
                </a:pathLst>
              </a:custGeom>
              <a:grpFill/>
              <a:ln w="9502" cap="flat">
                <a:noFill/>
                <a:prstDash val="solid"/>
                <a:miter/>
              </a:ln>
            </p:spPr>
            <p:txBody>
              <a:bodyPr rtlCol="0" anchor="ctr"/>
              <a:lstStyle/>
              <a:p>
                <a:endParaRPr lang="de-DE" dirty="0"/>
              </a:p>
            </p:txBody>
          </p:sp>
          <p:sp>
            <p:nvSpPr>
              <p:cNvPr id="14" name="Freeform 57">
                <a:extLst>
                  <a:ext uri="{FF2B5EF4-FFF2-40B4-BE49-F238E27FC236}">
                    <a16:creationId xmlns:a16="http://schemas.microsoft.com/office/drawing/2014/main" id="{BEE8F2EF-589C-B33D-4638-E64DF8D898EE}"/>
                  </a:ext>
                </a:extLst>
              </p:cNvPr>
              <p:cNvSpPr/>
              <p:nvPr/>
            </p:nvSpPr>
            <p:spPr>
              <a:xfrm>
                <a:off x="6027918" y="2862443"/>
                <a:ext cx="449884" cy="361328"/>
              </a:xfrm>
              <a:custGeom>
                <a:avLst/>
                <a:gdLst>
                  <a:gd name="connsiteX0" fmla="*/ 405903 w 449884"/>
                  <a:gd name="connsiteY0" fmla="*/ 0 h 361328"/>
                  <a:gd name="connsiteX1" fmla="*/ 447745 w 449884"/>
                  <a:gd name="connsiteY1" fmla="*/ 45646 h 361328"/>
                  <a:gd name="connsiteX2" fmla="*/ 447745 w 449884"/>
                  <a:gd name="connsiteY2" fmla="*/ 192092 h 361328"/>
                  <a:gd name="connsiteX3" fmla="*/ 404952 w 449884"/>
                  <a:gd name="connsiteY3" fmla="*/ 239640 h 361328"/>
                  <a:gd name="connsiteX4" fmla="*/ 216664 w 449884"/>
                  <a:gd name="connsiteY4" fmla="*/ 239640 h 361328"/>
                  <a:gd name="connsiteX5" fmla="*/ 98746 w 449884"/>
                  <a:gd name="connsiteY5" fmla="*/ 357558 h 361328"/>
                  <a:gd name="connsiteX6" fmla="*/ 70217 w 449884"/>
                  <a:gd name="connsiteY6" fmla="*/ 348048 h 361328"/>
                  <a:gd name="connsiteX7" fmla="*/ 70217 w 449884"/>
                  <a:gd name="connsiteY7" fmla="*/ 240591 h 361328"/>
                  <a:gd name="connsiteX8" fmla="*/ 40738 w 449884"/>
                  <a:gd name="connsiteY8" fmla="*/ 240591 h 361328"/>
                  <a:gd name="connsiteX9" fmla="*/ 1749 w 449884"/>
                  <a:gd name="connsiteY9" fmla="*/ 196847 h 361328"/>
                  <a:gd name="connsiteX10" fmla="*/ 1749 w 449884"/>
                  <a:gd name="connsiteY10" fmla="*/ 50400 h 361328"/>
                  <a:gd name="connsiteX11" fmla="*/ 43591 w 449884"/>
                  <a:gd name="connsiteY11" fmla="*/ 951 h 361328"/>
                  <a:gd name="connsiteX12" fmla="*/ 405903 w 449884"/>
                  <a:gd name="connsiteY12" fmla="*/ 951 h 361328"/>
                  <a:gd name="connsiteX13" fmla="*/ 103501 w 449884"/>
                  <a:gd name="connsiteY13" fmla="*/ 217768 h 361328"/>
                  <a:gd name="connsiteX14" fmla="*/ 103501 w 449884"/>
                  <a:gd name="connsiteY14" fmla="*/ 299550 h 361328"/>
                  <a:gd name="connsiteX15" fmla="*/ 109206 w 449884"/>
                  <a:gd name="connsiteY15" fmla="*/ 296697 h 361328"/>
                  <a:gd name="connsiteX16" fmla="*/ 193841 w 449884"/>
                  <a:gd name="connsiteY16" fmla="*/ 212062 h 361328"/>
                  <a:gd name="connsiteX17" fmla="*/ 212860 w 449884"/>
                  <a:gd name="connsiteY17" fmla="*/ 205405 h 361328"/>
                  <a:gd name="connsiteX18" fmla="*/ 398296 w 449884"/>
                  <a:gd name="connsiteY18" fmla="*/ 205405 h 361328"/>
                  <a:gd name="connsiteX19" fmla="*/ 413511 w 449884"/>
                  <a:gd name="connsiteY19" fmla="*/ 186386 h 361328"/>
                  <a:gd name="connsiteX20" fmla="*/ 413511 w 449884"/>
                  <a:gd name="connsiteY20" fmla="*/ 53253 h 361328"/>
                  <a:gd name="connsiteX21" fmla="*/ 403050 w 449884"/>
                  <a:gd name="connsiteY21" fmla="*/ 36136 h 361328"/>
                  <a:gd name="connsiteX22" fmla="*/ 53100 w 449884"/>
                  <a:gd name="connsiteY22" fmla="*/ 34234 h 361328"/>
                  <a:gd name="connsiteX23" fmla="*/ 35983 w 449884"/>
                  <a:gd name="connsiteY23" fmla="*/ 51351 h 361328"/>
                  <a:gd name="connsiteX24" fmla="*/ 35983 w 449884"/>
                  <a:gd name="connsiteY24" fmla="*/ 191141 h 361328"/>
                  <a:gd name="connsiteX25" fmla="*/ 103501 w 449884"/>
                  <a:gd name="connsiteY25" fmla="*/ 217768 h 3613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449884" h="361328">
                    <a:moveTo>
                      <a:pt x="405903" y="0"/>
                    </a:moveTo>
                    <a:cubicBezTo>
                      <a:pt x="426824" y="6657"/>
                      <a:pt x="444892" y="22823"/>
                      <a:pt x="447745" y="45646"/>
                    </a:cubicBezTo>
                    <a:cubicBezTo>
                      <a:pt x="450598" y="68468"/>
                      <a:pt x="450598" y="160711"/>
                      <a:pt x="447745" y="192092"/>
                    </a:cubicBezTo>
                    <a:cubicBezTo>
                      <a:pt x="444892" y="223474"/>
                      <a:pt x="428726" y="235836"/>
                      <a:pt x="404952" y="239640"/>
                    </a:cubicBezTo>
                    <a:lnTo>
                      <a:pt x="216664" y="239640"/>
                    </a:lnTo>
                    <a:cubicBezTo>
                      <a:pt x="216664" y="239640"/>
                      <a:pt x="98746" y="357558"/>
                      <a:pt x="98746" y="357558"/>
                    </a:cubicBezTo>
                    <a:cubicBezTo>
                      <a:pt x="91138" y="367067"/>
                      <a:pt x="70217" y="356607"/>
                      <a:pt x="70217" y="348048"/>
                    </a:cubicBezTo>
                    <a:lnTo>
                      <a:pt x="70217" y="240591"/>
                    </a:lnTo>
                    <a:lnTo>
                      <a:pt x="40738" y="240591"/>
                    </a:lnTo>
                    <a:cubicBezTo>
                      <a:pt x="25523" y="240591"/>
                      <a:pt x="1749" y="212062"/>
                      <a:pt x="1749" y="196847"/>
                    </a:cubicBezTo>
                    <a:cubicBezTo>
                      <a:pt x="3651" y="150250"/>
                      <a:pt x="-3006" y="96997"/>
                      <a:pt x="1749" y="50400"/>
                    </a:cubicBezTo>
                    <a:cubicBezTo>
                      <a:pt x="3651" y="24725"/>
                      <a:pt x="20768" y="8559"/>
                      <a:pt x="43591" y="951"/>
                    </a:cubicBezTo>
                    <a:lnTo>
                      <a:pt x="405903" y="951"/>
                    </a:lnTo>
                    <a:close/>
                    <a:moveTo>
                      <a:pt x="103501" y="217768"/>
                    </a:moveTo>
                    <a:lnTo>
                      <a:pt x="103501" y="299550"/>
                    </a:lnTo>
                    <a:cubicBezTo>
                      <a:pt x="107304" y="299550"/>
                      <a:pt x="107304" y="297648"/>
                      <a:pt x="109206" y="296697"/>
                    </a:cubicBezTo>
                    <a:cubicBezTo>
                      <a:pt x="137735" y="274825"/>
                      <a:pt x="165313" y="232983"/>
                      <a:pt x="193841" y="212062"/>
                    </a:cubicBezTo>
                    <a:cubicBezTo>
                      <a:pt x="222370" y="191141"/>
                      <a:pt x="204302" y="205405"/>
                      <a:pt x="212860" y="205405"/>
                    </a:cubicBezTo>
                    <a:cubicBezTo>
                      <a:pt x="271819" y="200651"/>
                      <a:pt x="338386" y="209209"/>
                      <a:pt x="398296" y="205405"/>
                    </a:cubicBezTo>
                    <a:cubicBezTo>
                      <a:pt x="408756" y="203504"/>
                      <a:pt x="412560" y="196847"/>
                      <a:pt x="413511" y="186386"/>
                    </a:cubicBezTo>
                    <a:cubicBezTo>
                      <a:pt x="416364" y="155005"/>
                      <a:pt x="417315" y="83684"/>
                      <a:pt x="413511" y="53253"/>
                    </a:cubicBezTo>
                    <a:cubicBezTo>
                      <a:pt x="409707" y="22823"/>
                      <a:pt x="410658" y="38989"/>
                      <a:pt x="403050" y="36136"/>
                    </a:cubicBezTo>
                    <a:lnTo>
                      <a:pt x="53100" y="34234"/>
                    </a:lnTo>
                    <a:cubicBezTo>
                      <a:pt x="42640" y="36136"/>
                      <a:pt x="37885" y="40891"/>
                      <a:pt x="35983" y="51351"/>
                    </a:cubicBezTo>
                    <a:cubicBezTo>
                      <a:pt x="30278" y="93193"/>
                      <a:pt x="39787" y="148348"/>
                      <a:pt x="35983" y="191141"/>
                    </a:cubicBezTo>
                    <a:cubicBezTo>
                      <a:pt x="40738" y="219670"/>
                      <a:pt x="97795" y="191141"/>
                      <a:pt x="103501" y="217768"/>
                    </a:cubicBezTo>
                    <a:close/>
                  </a:path>
                </a:pathLst>
              </a:custGeom>
              <a:grpFill/>
              <a:ln w="9502" cap="flat">
                <a:noFill/>
                <a:prstDash val="solid"/>
                <a:miter/>
              </a:ln>
            </p:spPr>
            <p:txBody>
              <a:bodyPr rtlCol="0" anchor="ctr"/>
              <a:lstStyle/>
              <a:p>
                <a:endParaRPr lang="de-DE" dirty="0"/>
              </a:p>
            </p:txBody>
          </p:sp>
          <p:sp>
            <p:nvSpPr>
              <p:cNvPr id="15" name="Freeform 58">
                <a:extLst>
                  <a:ext uri="{FF2B5EF4-FFF2-40B4-BE49-F238E27FC236}">
                    <a16:creationId xmlns:a16="http://schemas.microsoft.com/office/drawing/2014/main" id="{719BBD9E-187F-C3E7-53D3-9FC8217B5C81}"/>
                  </a:ext>
                </a:extLst>
              </p:cNvPr>
              <p:cNvSpPr/>
              <p:nvPr/>
            </p:nvSpPr>
            <p:spPr>
              <a:xfrm>
                <a:off x="6097184" y="2999380"/>
                <a:ext cx="310010" cy="34234"/>
              </a:xfrm>
              <a:custGeom>
                <a:avLst/>
                <a:gdLst>
                  <a:gd name="connsiteX0" fmla="*/ 0 w 310010"/>
                  <a:gd name="connsiteY0" fmla="*/ 0 h 34234"/>
                  <a:gd name="connsiteX1" fmla="*/ 310010 w 310010"/>
                  <a:gd name="connsiteY1" fmla="*/ 0 h 34234"/>
                  <a:gd name="connsiteX2" fmla="*/ 310010 w 310010"/>
                  <a:gd name="connsiteY2" fmla="*/ 34234 h 34234"/>
                  <a:gd name="connsiteX3" fmla="*/ 0 w 310010"/>
                  <a:gd name="connsiteY3" fmla="*/ 34234 h 34234"/>
                </a:gdLst>
                <a:ahLst/>
                <a:cxnLst>
                  <a:cxn ang="0">
                    <a:pos x="connsiteX0" y="connsiteY0"/>
                  </a:cxn>
                  <a:cxn ang="0">
                    <a:pos x="connsiteX1" y="connsiteY1"/>
                  </a:cxn>
                  <a:cxn ang="0">
                    <a:pos x="connsiteX2" y="connsiteY2"/>
                  </a:cxn>
                  <a:cxn ang="0">
                    <a:pos x="connsiteX3" y="connsiteY3"/>
                  </a:cxn>
                </a:cxnLst>
                <a:rect l="l" t="t" r="r" b="b"/>
                <a:pathLst>
                  <a:path w="310010" h="34234">
                    <a:moveTo>
                      <a:pt x="0" y="0"/>
                    </a:moveTo>
                    <a:lnTo>
                      <a:pt x="310010" y="0"/>
                    </a:lnTo>
                    <a:lnTo>
                      <a:pt x="310010" y="34234"/>
                    </a:lnTo>
                    <a:lnTo>
                      <a:pt x="0" y="34234"/>
                    </a:lnTo>
                    <a:close/>
                  </a:path>
                </a:pathLst>
              </a:custGeom>
              <a:grpFill/>
              <a:ln w="9502" cap="flat">
                <a:noFill/>
                <a:prstDash val="solid"/>
                <a:miter/>
              </a:ln>
            </p:spPr>
            <p:txBody>
              <a:bodyPr rtlCol="0" anchor="ctr"/>
              <a:lstStyle/>
              <a:p>
                <a:endParaRPr lang="de-DE" dirty="0"/>
              </a:p>
            </p:txBody>
          </p:sp>
          <p:sp>
            <p:nvSpPr>
              <p:cNvPr id="16" name="Freeform 59">
                <a:extLst>
                  <a:ext uri="{FF2B5EF4-FFF2-40B4-BE49-F238E27FC236}">
                    <a16:creationId xmlns:a16="http://schemas.microsoft.com/office/drawing/2014/main" id="{F3F50AA2-BB34-411C-905D-FFF470D85FA4}"/>
                  </a:ext>
                </a:extLst>
              </p:cNvPr>
              <p:cNvSpPr/>
              <p:nvPr/>
            </p:nvSpPr>
            <p:spPr>
              <a:xfrm>
                <a:off x="6234121" y="2930912"/>
                <a:ext cx="173072" cy="34234"/>
              </a:xfrm>
              <a:custGeom>
                <a:avLst/>
                <a:gdLst>
                  <a:gd name="connsiteX0" fmla="*/ 173073 w 173072"/>
                  <a:gd name="connsiteY0" fmla="*/ 0 h 34234"/>
                  <a:gd name="connsiteX1" fmla="*/ 173073 w 173072"/>
                  <a:gd name="connsiteY1" fmla="*/ 34234 h 34234"/>
                  <a:gd name="connsiteX2" fmla="*/ 0 w 173072"/>
                  <a:gd name="connsiteY2" fmla="*/ 34234 h 34234"/>
                  <a:gd name="connsiteX3" fmla="*/ 0 w 173072"/>
                  <a:gd name="connsiteY3" fmla="*/ 2853 h 34234"/>
                  <a:gd name="connsiteX4" fmla="*/ 2853 w 173072"/>
                  <a:gd name="connsiteY4" fmla="*/ 0 h 34234"/>
                  <a:gd name="connsiteX5" fmla="*/ 173073 w 173072"/>
                  <a:gd name="connsiteY5" fmla="*/ 0 h 342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3072" h="34234">
                    <a:moveTo>
                      <a:pt x="173073" y="0"/>
                    </a:moveTo>
                    <a:lnTo>
                      <a:pt x="173073" y="34234"/>
                    </a:lnTo>
                    <a:lnTo>
                      <a:pt x="0" y="34234"/>
                    </a:lnTo>
                    <a:lnTo>
                      <a:pt x="0" y="2853"/>
                    </a:lnTo>
                    <a:lnTo>
                      <a:pt x="2853" y="0"/>
                    </a:lnTo>
                    <a:lnTo>
                      <a:pt x="173073" y="0"/>
                    </a:lnTo>
                    <a:close/>
                  </a:path>
                </a:pathLst>
              </a:custGeom>
              <a:grpFill/>
              <a:ln w="9502" cap="flat">
                <a:noFill/>
                <a:prstDash val="solid"/>
                <a:miter/>
              </a:ln>
            </p:spPr>
            <p:txBody>
              <a:bodyPr rtlCol="0" anchor="ctr"/>
              <a:lstStyle/>
              <a:p>
                <a:endParaRPr lang="de-DE" dirty="0"/>
              </a:p>
            </p:txBody>
          </p:sp>
          <p:sp>
            <p:nvSpPr>
              <p:cNvPr id="17" name="Freeform 60">
                <a:extLst>
                  <a:ext uri="{FF2B5EF4-FFF2-40B4-BE49-F238E27FC236}">
                    <a16:creationId xmlns:a16="http://schemas.microsoft.com/office/drawing/2014/main" id="{6EB766A8-2B42-F821-2174-18125BF9F778}"/>
                  </a:ext>
                </a:extLst>
              </p:cNvPr>
              <p:cNvSpPr/>
              <p:nvPr/>
            </p:nvSpPr>
            <p:spPr>
              <a:xfrm>
                <a:off x="6097184" y="2930912"/>
                <a:ext cx="102702" cy="34234"/>
              </a:xfrm>
              <a:custGeom>
                <a:avLst/>
                <a:gdLst>
                  <a:gd name="connsiteX0" fmla="*/ 0 w 102702"/>
                  <a:gd name="connsiteY0" fmla="*/ 0 h 34234"/>
                  <a:gd name="connsiteX1" fmla="*/ 102703 w 102702"/>
                  <a:gd name="connsiteY1" fmla="*/ 0 h 34234"/>
                  <a:gd name="connsiteX2" fmla="*/ 102703 w 102702"/>
                  <a:gd name="connsiteY2" fmla="*/ 34234 h 34234"/>
                  <a:gd name="connsiteX3" fmla="*/ 0 w 102702"/>
                  <a:gd name="connsiteY3" fmla="*/ 34234 h 34234"/>
                </a:gdLst>
                <a:ahLst/>
                <a:cxnLst>
                  <a:cxn ang="0">
                    <a:pos x="connsiteX0" y="connsiteY0"/>
                  </a:cxn>
                  <a:cxn ang="0">
                    <a:pos x="connsiteX1" y="connsiteY1"/>
                  </a:cxn>
                  <a:cxn ang="0">
                    <a:pos x="connsiteX2" y="connsiteY2"/>
                  </a:cxn>
                  <a:cxn ang="0">
                    <a:pos x="connsiteX3" y="connsiteY3"/>
                  </a:cxn>
                </a:cxnLst>
                <a:rect l="l" t="t" r="r" b="b"/>
                <a:pathLst>
                  <a:path w="102702" h="34234">
                    <a:moveTo>
                      <a:pt x="0" y="0"/>
                    </a:moveTo>
                    <a:lnTo>
                      <a:pt x="102703" y="0"/>
                    </a:lnTo>
                    <a:lnTo>
                      <a:pt x="102703" y="34234"/>
                    </a:lnTo>
                    <a:lnTo>
                      <a:pt x="0" y="34234"/>
                    </a:lnTo>
                    <a:close/>
                  </a:path>
                </a:pathLst>
              </a:custGeom>
              <a:grpFill/>
              <a:ln w="9502" cap="flat">
                <a:noFill/>
                <a:prstDash val="solid"/>
                <a:miter/>
              </a:ln>
            </p:spPr>
            <p:txBody>
              <a:bodyPr rtlCol="0" anchor="ctr"/>
              <a:lstStyle/>
              <a:p>
                <a:endParaRPr lang="de-DE" dirty="0"/>
              </a:p>
            </p:txBody>
          </p:sp>
        </p:grpSp>
      </p:grpSp>
      <p:sp>
        <p:nvSpPr>
          <p:cNvPr id="18" name="Text Placeholder 7">
            <a:extLst>
              <a:ext uri="{FF2B5EF4-FFF2-40B4-BE49-F238E27FC236}">
                <a16:creationId xmlns:a16="http://schemas.microsoft.com/office/drawing/2014/main" id="{F4BF48D5-16C2-C080-554F-68353BA5044C}"/>
              </a:ext>
            </a:extLst>
          </p:cNvPr>
          <p:cNvSpPr txBox="1">
            <a:spLocks/>
          </p:cNvSpPr>
          <p:nvPr/>
        </p:nvSpPr>
        <p:spPr>
          <a:xfrm>
            <a:off x="2000341" y="3907662"/>
            <a:ext cx="4794159" cy="5369688"/>
          </a:xfrm>
          <a:prstGeom prst="rect">
            <a:avLst/>
          </a:prstGeom>
          <a:ln>
            <a:noFill/>
          </a:ln>
        </p:spPr>
        <p:txBody>
          <a:bodyPr numCol="1" spcCol="288000" anchor="t">
            <a:noAutofit/>
          </a:bodyPr>
          <a:lstStyle>
            <a:lvl1pPr marL="171450" indent="-171450" algn="l" defTabSz="755934" rtl="0" eaLnBrk="1" latinLnBrk="0" hangingPunct="1">
              <a:lnSpc>
                <a:spcPts val="1220"/>
              </a:lnSpc>
              <a:spcBef>
                <a:spcPts val="0"/>
              </a:spcBef>
              <a:buClr>
                <a:srgbClr val="4763AE"/>
              </a:buClr>
              <a:buFont typeface="Arial" panose="020B0604020202020204" pitchFamily="34" charset="0"/>
              <a:buChar char="•"/>
              <a:defRPr sz="1100" b="0" i="0" kern="120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77967"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2pPr>
            <a:lvl3pPr marL="755934"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3pPr>
            <a:lvl4pPr marL="1133901"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4pPr>
            <a:lvl5pPr marL="1511869"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lnSpc>
                <a:spcPts val="915"/>
              </a:lnSpc>
              <a:buNone/>
            </a:pPr>
            <a:r>
              <a:rPr lang="de-DE" dirty="0" sz="825"/>
              <a:t>Stellen Sie sich vor, Sie legen </a:t>
            </a:r>
            <a:r>
              <a:rPr lang="de-DE" b="1" dirty="0" sz="825"/>
              <a:t>10.000 €</a:t>
            </a:r>
            <a:r>
              <a:rPr lang="de-DE" dirty="0" sz="825"/>
              <a:t> für ein Jahr an und die Geldanlage wächst um </a:t>
            </a:r>
            <a:r>
              <a:rPr lang="de-DE" b="1" dirty="0" sz="825"/>
              <a:t>5 %</a:t>
            </a:r>
            <a:r>
              <a:rPr lang="de-DE" dirty="0" sz="825"/>
              <a:t>.</a:t>
            </a:r>
          </a:p>
          <a:p>
            <a:pPr>
              <a:lnSpc>
                <a:spcPts val="1525"/>
              </a:lnSpc>
            </a:pPr>
            <a:endParaRPr lang="de-DE" dirty="0" sz="1275"/>
          </a:p>
          <a:p>
            <a:pPr>
              <a:lnSpc>
                <a:spcPts val="915"/>
              </a:lnSpc>
            </a:pPr>
            <a:r>
              <a:rPr lang="de-DE" dirty="0" sz="825"/>
              <a:t>Ohne Gebühren: 5 % Wachstum = </a:t>
            </a:r>
            <a:r>
              <a:rPr lang="de-DE" b="1" dirty="0" sz="825"/>
              <a:t>500 €</a:t>
            </a:r>
            <a:r>
              <a:rPr lang="de-DE" dirty="0" sz="825"/>
              <a:t> Gewinn.</a:t>
            </a:r>
          </a:p>
          <a:p>
            <a:pPr>
              <a:lnSpc>
                <a:spcPts val="915"/>
              </a:lnSpc>
            </a:pPr>
            <a:r>
              <a:rPr lang="de-DE" dirty="0" sz="825"/>
              <a:t>Bei einer Jahresgebühr von 1,5 % beträgt die Gebühr </a:t>
            </a:r>
            <a:r>
              <a:rPr lang="de-DE" b="1" dirty="0" sz="825"/>
              <a:t>150 €</a:t>
            </a:r>
            <a:r>
              <a:rPr lang="de-DE" dirty="0" sz="825"/>
              <a:t> (1,5 % von 10.000 €).</a:t>
            </a:r>
          </a:p>
          <a:p>
            <a:pPr>
              <a:lnSpc>
                <a:spcPts val="1830"/>
              </a:lnSpc>
            </a:pPr>
            <a:endParaRPr lang="de-DE" dirty="0" sz="1525"/>
          </a:p>
          <a:p>
            <a:pPr marL="0" indent="0">
              <a:lnSpc>
                <a:spcPts val="915"/>
              </a:lnSpc>
              <a:buNone/>
            </a:pPr>
            <a:r>
              <a:rPr lang="de-DE" dirty="0" sz="825"/>
              <a:t>Ihr Gewinn nach Gebühr beträgt dann </a:t>
            </a:r>
            <a:r>
              <a:rPr lang="de-DE" b="1" dirty="0" sz="825"/>
              <a:t>500 € – 150 € = 350 €</a:t>
            </a:r>
            <a:r>
              <a:rPr lang="de-DE" dirty="0" sz="825"/>
              <a:t>.</a:t>
            </a:r>
          </a:p>
          <a:p>
            <a:pPr marL="0" indent="0">
              <a:lnSpc>
                <a:spcPts val="1525"/>
              </a:lnSpc>
              <a:buNone/>
            </a:pPr>
            <a:endParaRPr lang="de-DE" dirty="0" sz="1275"/>
          </a:p>
          <a:p>
            <a:pPr marL="0" indent="0">
              <a:lnSpc>
                <a:spcPts val="915"/>
              </a:lnSpc>
              <a:buNone/>
            </a:pPr>
            <a:r>
              <a:rPr lang="de-DE" dirty="0" sz="825"/>
              <a:t>Stellen Sie sich nun vor, das passiert Jahr für Jahr. Je länger der Zeitraum, desto stärker können Gebühren Ihr Ergebnis schmälern. Deshalb lautet eine wichtige Regel: </a:t>
            </a:r>
            <a:r>
              <a:rPr lang="de-DE" b="1" dirty="0" sz="825"/>
              <a:t>Prüfen Sie immer die Gesamtkosten und suchen Sie nach möglichen versteckten Gebühren. Vergleichen Sie, bevor Sie sich festlegen</a:t>
            </a:r>
            <a:r>
              <a:rPr lang="de-DE" dirty="0" sz="825"/>
              <a:t>.</a:t>
            </a:r>
          </a:p>
        </p:txBody>
      </p:sp>
    </p:spTree>
    <p:extLst>
      <p:ext uri="{BB962C8B-B14F-4D97-AF65-F5344CB8AC3E}">
        <p14:creationId xmlns:p14="http://schemas.microsoft.com/office/powerpoint/2010/main" val="324838351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75619D-CCF8-4E6E-D777-DC6D59BB2172}"/>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C2B3D905-1E28-CF39-5A56-4C6C6ABFBA9B}"/>
              </a:ext>
            </a:extLst>
          </p:cNvPr>
          <p:cNvSpPr>
            <a:spLocks noGrp="1"/>
          </p:cNvSpPr>
          <p:nvPr>
            <p:ph type="body" sz="quarter" idx="49"/>
          </p:nvPr>
        </p:nvSpPr>
        <p:spPr/>
        <p:txBody>
          <a:bodyPr/>
          <a:lstStyle/>
          <a:p>
            <a:r>
              <a:rPr lang="de-DE" dirty="0"/>
              <a:t>Einführung</a:t>
            </a:r>
          </a:p>
        </p:txBody>
      </p:sp>
      <p:sp>
        <p:nvSpPr>
          <p:cNvPr id="6" name="Text Placeholder 5">
            <a:extLst>
              <a:ext uri="{FF2B5EF4-FFF2-40B4-BE49-F238E27FC236}">
                <a16:creationId xmlns:a16="http://schemas.microsoft.com/office/drawing/2014/main" id="{58CCDE1F-278D-D4A8-C20A-572AC6319FDC}"/>
              </a:ext>
            </a:extLst>
          </p:cNvPr>
          <p:cNvSpPr>
            <a:spLocks noGrp="1"/>
          </p:cNvSpPr>
          <p:nvPr>
            <p:ph type="body" sz="quarter" idx="50"/>
          </p:nvPr>
        </p:nvSpPr>
        <p:spPr/>
        <p:txBody>
          <a:bodyPr/>
          <a:lstStyle/>
          <a:p>
            <a:r>
              <a:rPr lang="de-DE" dirty="0"/>
              <a:t>Fazit</a:t>
            </a:r>
          </a:p>
        </p:txBody>
      </p:sp>
      <p:sp>
        <p:nvSpPr>
          <p:cNvPr id="7" name="Text Placeholder 6">
            <a:extLst>
              <a:ext uri="{FF2B5EF4-FFF2-40B4-BE49-F238E27FC236}">
                <a16:creationId xmlns:a16="http://schemas.microsoft.com/office/drawing/2014/main" id="{5C5EB3A7-3CD9-616F-0AE8-29F14787F060}"/>
              </a:ext>
            </a:extLst>
          </p:cNvPr>
          <p:cNvSpPr>
            <a:spLocks noGrp="1"/>
          </p:cNvSpPr>
          <p:nvPr>
            <p:ph type="body" sz="quarter" idx="61"/>
          </p:nvPr>
        </p:nvSpPr>
        <p:spPr>
          <a:xfrm>
            <a:off x="1704812" y="458638"/>
            <a:ext cx="5626312" cy="722656"/>
          </a:xfrm>
        </p:spPr>
        <p:txBody>
          <a:bodyPr/>
          <a:lstStyle/>
          <a:p>
            <a:r>
              <a:rPr lang="de-DE" dirty="0"/>
              <a:t>Risikobereitschaft vs. Risikotragfähigkeit (beides zählt)</a:t>
            </a:r>
          </a:p>
        </p:txBody>
      </p:sp>
      <p:sp>
        <p:nvSpPr>
          <p:cNvPr id="8" name="Text Placeholder 7">
            <a:extLst>
              <a:ext uri="{FF2B5EF4-FFF2-40B4-BE49-F238E27FC236}">
                <a16:creationId xmlns:a16="http://schemas.microsoft.com/office/drawing/2014/main" id="{B4CA0C5B-4A60-9963-3EF6-BF4F55F55A23}"/>
              </a:ext>
            </a:extLst>
          </p:cNvPr>
          <p:cNvSpPr>
            <a:spLocks noGrp="1"/>
          </p:cNvSpPr>
          <p:nvPr>
            <p:ph type="body" sz="quarter" idx="64"/>
          </p:nvPr>
        </p:nvSpPr>
        <p:spPr>
          <a:xfrm>
            <a:off x="1704813" y="1844040"/>
            <a:ext cx="5238428" cy="8090374"/>
          </a:xfrm>
        </p:spPr>
        <p:txBody>
          <a:bodyPr/>
          <a:lstStyle/>
          <a:p>
            <a:pPr marL="0" indent="0">
              <a:lnSpc>
                <a:spcPts val="1054"/>
              </a:lnSpc>
              <a:buNone/>
            </a:pPr>
            <a:r>
              <a:rPr lang="de-DE" dirty="0" sz="950"/>
              <a:t>Beim Anlagerisiko denken viele vor allem an eine Frage: „Wie fühle ich mich, wenn die Kurse steigen und fallen?“ Diese Frage ist wichtig, reicht in der Karrieremitte aber nicht aus. </a:t>
            </a:r>
          </a:p>
          <a:p>
            <a:pPr marL="0" indent="0">
              <a:lnSpc>
                <a:spcPts val="1525"/>
              </a:lnSpc>
              <a:buNone/>
            </a:pPr>
            <a:endParaRPr lang="de-DE" dirty="0" sz="1275"/>
          </a:p>
          <a:p>
            <a:pPr marL="0" indent="0">
              <a:lnSpc>
                <a:spcPts val="1054"/>
              </a:lnSpc>
              <a:buNone/>
            </a:pPr>
            <a:r>
              <a:rPr lang="de-DE" dirty="0" sz="950"/>
              <a:t>Sicherer ist es, </a:t>
            </a:r>
            <a:r>
              <a:rPr lang="de-DE" b="1" dirty="0" sz="950"/>
              <a:t>zwei verschiedene Dinge</a:t>
            </a:r>
            <a:r>
              <a:rPr lang="de-DE" dirty="0" sz="950"/>
              <a:t> zu trennen:</a:t>
            </a:r>
            <a:br>
              <a:rPr lang="de-DE" dirty="0" sz="950"/>
            </a:br>
            <a:endParaRPr lang="de-DE" dirty="0" sz="950"/>
          </a:p>
          <a:p>
            <a:pPr>
              <a:lnSpc>
                <a:spcPts val="1054"/>
              </a:lnSpc>
            </a:pPr>
            <a:r>
              <a:rPr lang="de-DE" b="1" dirty="0" sz="950"/>
              <a:t>Risikobereitschaft = Ihre Gefühle und Ihr Wohlbefinden beim Thema Risiko</a:t>
            </a:r>
            <a:br>
              <a:rPr lang="de-DE" b="1" dirty="0" sz="950"/>
            </a:br>
            <a:br>
              <a:rPr lang="de-DE" dirty="0" sz="950"/>
            </a:br>
            <a:r>
              <a:rPr lang="de-DE" dirty="0" sz="950"/>
              <a:t>Gemeint ist, wie Sie sich fühlen, wenn Geldanlagen schwanken. Manche bleiben bei einem Kursrückgang ruhig. Andere werden schnell unruhig oder schlafen schlecht. Beide Reaktionen sind normal. Wichtig ist, die eigene Reaktion zu kennen, denn starke Gefühle können zu übereilten Entscheidungen führen (z. B. zum Verkauf im ungünstigsten Moment).</a:t>
            </a:r>
            <a:br>
              <a:rPr lang="de-DE" dirty="0" sz="950"/>
            </a:br>
            <a:endParaRPr lang="de-DE" dirty="0" sz="950"/>
          </a:p>
          <a:p>
            <a:pPr>
              <a:lnSpc>
                <a:spcPts val="1054"/>
              </a:lnSpc>
            </a:pPr>
            <a:r>
              <a:rPr lang="de-DE" b="1" dirty="0" sz="950"/>
              <a:t>Risikotragfähigkeit = Ihre tatsächliche Fähigkeit, Verluste zu verkraften</a:t>
            </a:r>
            <a:br>
              <a:rPr lang="de-DE" b="1" dirty="0" sz="950"/>
            </a:br>
            <a:br>
              <a:rPr lang="de-DE" dirty="0" sz="950"/>
            </a:br>
            <a:r>
              <a:rPr lang="de-DE" dirty="0" sz="950"/>
              <a:t>Das ist Ihr finanzieller „Stoßdämpfer“. Er hängt von Ihren Verpflichtungen und Ihrer Flexibilität ab. Die Risikotragfähigkeit wird oft davon beeinflusst,</a:t>
            </a:r>
            <a:br>
              <a:rPr lang="de-DE" dirty="0" sz="950"/>
            </a:br>
            <a:endParaRPr lang="de-DE" dirty="0" sz="950"/>
          </a:p>
          <a:p>
            <a:pPr marL="449263">
              <a:lnSpc>
                <a:spcPts val="1054"/>
              </a:lnSpc>
              <a:spcBef>
                <a:spcPts val="2333"/>
              </a:spcBef>
              <a:tabLst>
                <a:tab pos="266700" algn="l"/>
              </a:tabLst>
            </a:pPr>
            <a:r>
              <a:rPr lang="de-DE" dirty="0" sz="950"/>
              <a:t>wie hoch Ihre monatlichen Fixkosten sind,</a:t>
            </a:r>
          </a:p>
          <a:p>
            <a:pPr marL="449263">
              <a:lnSpc>
                <a:spcPts val="1054"/>
              </a:lnSpc>
              <a:tabLst>
                <a:tab pos="266700" algn="l"/>
              </a:tabLst>
            </a:pPr>
            <a:r>
              <a:rPr lang="de-DE" dirty="0" sz="950"/>
              <a:t>ob andere finanziell von Ihnen abhängen oder Sie Sorgeverpflichtungen haben,</a:t>
            </a:r>
          </a:p>
          <a:p>
            <a:pPr marL="449263">
              <a:lnSpc>
                <a:spcPts val="1054"/>
              </a:lnSpc>
              <a:tabLst>
                <a:tab pos="266700" algn="l"/>
              </a:tabLst>
            </a:pPr>
            <a:r>
              <a:rPr lang="de-DE" dirty="0" sz="950"/>
              <a:t>ob Ihr Einkommen stabil oder unregelmäßig ist,</a:t>
            </a:r>
          </a:p>
          <a:p>
            <a:pPr marL="449263">
              <a:lnSpc>
                <a:spcPts val="1054"/>
              </a:lnSpc>
              <a:tabLst>
                <a:tab pos="266700" algn="l"/>
              </a:tabLst>
            </a:pPr>
            <a:r>
              <a:rPr lang="de-DE" dirty="0" sz="950"/>
              <a:t>ob Sie einen Notgroschen haben und</a:t>
            </a:r>
          </a:p>
          <a:p>
            <a:pPr marL="449263">
              <a:lnSpc>
                <a:spcPts val="1054"/>
              </a:lnSpc>
              <a:tabLst>
                <a:tab pos="266700" algn="l"/>
              </a:tabLst>
            </a:pPr>
            <a:r>
              <a:rPr lang="de-DE" dirty="0" sz="950"/>
              <a:t>ob Sie Ihre Ausgaben bei Bedarf schnell senken könnten.</a:t>
            </a:r>
          </a:p>
          <a:p>
            <a:pPr marL="0" indent="0">
              <a:lnSpc>
                <a:spcPts val="1878"/>
              </a:lnSpc>
              <a:buNone/>
            </a:pPr>
            <a:endParaRPr lang="de-DE" dirty="0" sz="1575"/>
          </a:p>
          <a:p>
            <a:pPr marL="0" indent="0">
              <a:lnSpc>
                <a:spcPts val="1054"/>
              </a:lnSpc>
              <a:buNone/>
            </a:pPr>
            <a:r>
              <a:rPr lang="de-DE" dirty="0" sz="950"/>
              <a:t>So testen Sie Ihre Risikotragfähigkeit ganz einfach – fragen Sie sich:</a:t>
            </a:r>
            <a:br>
              <a:rPr lang="de-DE" dirty="0" sz="950"/>
            </a:br>
            <a:br>
              <a:rPr lang="de-DE" dirty="0" sz="950"/>
            </a:br>
            <a:r>
              <a:rPr lang="de-DE" b="1" dirty="0" sz="950"/>
              <a:t>Wenn meine Geldanlagen eine Zeit lang um 20 % fielen, könnte ich meinen Grundbedarf dann noch ohne Panik oder Schulden decken?</a:t>
            </a:r>
            <a:br>
              <a:rPr lang="de-DE" dirty="0" sz="950"/>
            </a:br>
            <a:br>
              <a:rPr lang="de-DE" dirty="0" sz="950"/>
            </a:br>
            <a:r>
              <a:rPr lang="de-DE" dirty="0" sz="950"/>
              <a:t>Lautet die Antwort „Nein“, ist Ihre Risikotragfähigkeit derzeit möglicherweise gering – auch wenn Sie sich sicher fühlen.</a:t>
            </a:r>
          </a:p>
          <a:p>
            <a:pPr marL="0" indent="0">
              <a:lnSpc>
                <a:spcPts val="1068"/>
              </a:lnSpc>
              <a:buNone/>
            </a:pPr>
            <a:endParaRPr lang="de-DE" dirty="0" sz="900"/>
          </a:p>
          <a:p>
            <a:pPr marL="0" indent="0">
              <a:lnSpc>
                <a:spcPts val="1054"/>
              </a:lnSpc>
              <a:spcBef>
                <a:spcPts val="247"/>
              </a:spcBef>
              <a:buNone/>
            </a:pPr>
            <a:r>
              <a:rPr lang="de-DE" dirty="0" sz="950"/>
              <a:t>Das heißt nicht, dass Sie das Investieren ganz meiden sollten. Es heißt, dass Ihre Strategie zu Ihrem Leben passen sollte. Vielen Frauen in der Karrieremitte hilft ein Vorgehen, das Stress verringert:</a:t>
            </a:r>
          </a:p>
          <a:p>
            <a:pPr marL="0" indent="0">
              <a:lnSpc>
                <a:spcPts val="1525"/>
              </a:lnSpc>
              <a:buNone/>
            </a:pPr>
            <a:endParaRPr lang="de-DE" dirty="0" sz="1275"/>
          </a:p>
          <a:p>
            <a:pPr>
              <a:lnSpc>
                <a:spcPts val="1054"/>
              </a:lnSpc>
            </a:pPr>
            <a:r>
              <a:rPr lang="de-DE" dirty="0" sz="950"/>
              <a:t>zuerst einen Puffer sichern,</a:t>
            </a:r>
          </a:p>
          <a:p>
            <a:pPr>
              <a:lnSpc>
                <a:spcPts val="1054"/>
              </a:lnSpc>
            </a:pPr>
            <a:r>
              <a:rPr lang="de-DE" dirty="0" sz="950"/>
              <a:t>diversifizieren,</a:t>
            </a:r>
          </a:p>
          <a:p>
            <a:pPr>
              <a:lnSpc>
                <a:spcPts val="1054"/>
              </a:lnSpc>
            </a:pPr>
            <a:r>
              <a:rPr lang="de-DE" dirty="0" sz="950"/>
              <a:t>Klumpenrisiken vermeiden und</a:t>
            </a:r>
          </a:p>
          <a:p>
            <a:pPr>
              <a:lnSpc>
                <a:spcPts val="1054"/>
              </a:lnSpc>
            </a:pPr>
            <a:r>
              <a:rPr lang="de-DE" dirty="0" sz="950"/>
              <a:t>so investieren, dass Sie auch bei normalen Marktschwankungen dabeibleiben können.  </a:t>
            </a:r>
            <a:br>
              <a:rPr lang="de-DE" dirty="0" sz="950"/>
            </a:br>
            <a:br>
              <a:rPr lang="de-DE" dirty="0" sz="950"/>
            </a:br>
            <a:endParaRPr lang="de-DE" dirty="0" sz="950"/>
          </a:p>
          <a:p>
            <a:pPr marL="0" indent="0">
              <a:lnSpc>
                <a:spcPts val="2135"/>
              </a:lnSpc>
              <a:buNone/>
            </a:pPr>
            <a:endParaRPr lang="de-DE" dirty="0" sz="1775"/>
          </a:p>
          <a:p>
            <a:pPr marL="0" indent="0">
              <a:lnSpc>
                <a:spcPts val="1054"/>
              </a:lnSpc>
              <a:buNone/>
            </a:pPr>
            <a:r>
              <a:rPr lang="de-DE" dirty="0" sz="950"/>
              <a:t>D</a:t>
            </a:r>
            <a:r>
              <a:rPr lang="de-DE" b="1" dirty="0" sz="950"/>
              <a:t>er beste Plan ist nicht der mit der höchsten möglichen Rendite, sondern der, den Sie beständig durchhalten, ohne Ihre Stabilität zu gefährden.</a:t>
            </a:r>
            <a:endParaRPr lang="de-DE" dirty="0" sz="950"/>
          </a:p>
        </p:txBody>
      </p:sp>
      <p:cxnSp>
        <p:nvCxnSpPr>
          <p:cNvPr id="24" name="Straight Connector 23">
            <a:extLst>
              <a:ext uri="{FF2B5EF4-FFF2-40B4-BE49-F238E27FC236}">
                <a16:creationId xmlns:a16="http://schemas.microsoft.com/office/drawing/2014/main" id="{E3456401-4E49-C5DD-33E7-BE21CE525F06}"/>
              </a:ext>
            </a:extLst>
          </p:cNvPr>
          <p:cNvCxnSpPr>
            <a:cxnSpLocks/>
          </p:cNvCxnSpPr>
          <p:nvPr/>
        </p:nvCxnSpPr>
        <p:spPr>
          <a:xfrm>
            <a:off x="1569720" y="1264920"/>
            <a:ext cx="5669280" cy="0"/>
          </a:xfrm>
          <a:prstGeom prst="line">
            <a:avLst/>
          </a:prstGeom>
          <a:ln w="19050">
            <a:solidFill>
              <a:srgbClr val="F16024"/>
            </a:solidFill>
            <a:prstDash val="sysDot"/>
          </a:ln>
        </p:spPr>
        <p:style>
          <a:lnRef idx="1">
            <a:schemeClr val="accent1"/>
          </a:lnRef>
          <a:fillRef idx="0">
            <a:schemeClr val="accent1"/>
          </a:fillRef>
          <a:effectRef idx="0">
            <a:schemeClr val="accent1"/>
          </a:effectRef>
          <a:fontRef idx="minor">
            <a:schemeClr val="tx1"/>
          </a:fontRef>
        </p:style>
      </p:cxnSp>
      <p:grpSp>
        <p:nvGrpSpPr>
          <p:cNvPr id="25" name="Graphic 2">
            <a:extLst>
              <a:ext uri="{FF2B5EF4-FFF2-40B4-BE49-F238E27FC236}">
                <a16:creationId xmlns:a16="http://schemas.microsoft.com/office/drawing/2014/main" id="{CB0EE54E-10FC-A5DB-881E-907F3C6A0BB3}"/>
              </a:ext>
            </a:extLst>
          </p:cNvPr>
          <p:cNvGrpSpPr/>
          <p:nvPr/>
        </p:nvGrpSpPr>
        <p:grpSpPr>
          <a:xfrm>
            <a:off x="928234" y="582146"/>
            <a:ext cx="713270" cy="688476"/>
            <a:chOff x="7216180" y="2896437"/>
            <a:chExt cx="1173608" cy="1132811"/>
          </a:xfrm>
          <a:solidFill>
            <a:srgbClr val="F16024"/>
          </a:solidFill>
        </p:grpSpPr>
        <p:grpSp>
          <p:nvGrpSpPr>
            <p:cNvPr id="26" name="Graphic 2">
              <a:extLst>
                <a:ext uri="{FF2B5EF4-FFF2-40B4-BE49-F238E27FC236}">
                  <a16:creationId xmlns:a16="http://schemas.microsoft.com/office/drawing/2014/main" id="{8E6C149A-8920-44F4-0208-9561F94A479B}"/>
                </a:ext>
              </a:extLst>
            </p:cNvPr>
            <p:cNvGrpSpPr/>
            <p:nvPr/>
          </p:nvGrpSpPr>
          <p:grpSpPr>
            <a:xfrm>
              <a:off x="7884516" y="3299879"/>
              <a:ext cx="244481" cy="366043"/>
              <a:chOff x="7884516" y="3299879"/>
              <a:chExt cx="244481" cy="366043"/>
            </a:xfrm>
            <a:grpFill/>
          </p:grpSpPr>
          <p:sp>
            <p:nvSpPr>
              <p:cNvPr id="41" name="Freeform 40">
                <a:extLst>
                  <a:ext uri="{FF2B5EF4-FFF2-40B4-BE49-F238E27FC236}">
                    <a16:creationId xmlns:a16="http://schemas.microsoft.com/office/drawing/2014/main" id="{99630E16-52A7-D3AE-496C-ED1AD7580D1F}"/>
                  </a:ext>
                </a:extLst>
              </p:cNvPr>
              <p:cNvSpPr/>
              <p:nvPr/>
            </p:nvSpPr>
            <p:spPr>
              <a:xfrm>
                <a:off x="8088250" y="342212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de-DE" dirty="0">
                  <a:solidFill>
                    <a:schemeClr val="bg1"/>
                  </a:solidFill>
                </a:endParaRPr>
              </a:p>
            </p:txBody>
          </p:sp>
          <p:sp>
            <p:nvSpPr>
              <p:cNvPr id="42" name="Freeform 41">
                <a:extLst>
                  <a:ext uri="{FF2B5EF4-FFF2-40B4-BE49-F238E27FC236}">
                    <a16:creationId xmlns:a16="http://schemas.microsoft.com/office/drawing/2014/main" id="{5931FF4D-E023-EA70-4803-1523F86FB9A5}"/>
                  </a:ext>
                </a:extLst>
              </p:cNvPr>
              <p:cNvSpPr/>
              <p:nvPr/>
            </p:nvSpPr>
            <p:spPr>
              <a:xfrm>
                <a:off x="8027130" y="336099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de-DE" dirty="0">
                  <a:solidFill>
                    <a:schemeClr val="bg1"/>
                  </a:solidFill>
                </a:endParaRPr>
              </a:p>
            </p:txBody>
          </p:sp>
          <p:sp>
            <p:nvSpPr>
              <p:cNvPr id="43" name="Freeform 42">
                <a:extLst>
                  <a:ext uri="{FF2B5EF4-FFF2-40B4-BE49-F238E27FC236}">
                    <a16:creationId xmlns:a16="http://schemas.microsoft.com/office/drawing/2014/main" id="{DF1AD9A6-E182-95A6-D926-C1F91C0B7ADA}"/>
                  </a:ext>
                </a:extLst>
              </p:cNvPr>
              <p:cNvSpPr/>
              <p:nvPr/>
            </p:nvSpPr>
            <p:spPr>
              <a:xfrm>
                <a:off x="8027130" y="3462867"/>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de-DE" dirty="0">
                  <a:solidFill>
                    <a:schemeClr val="bg1"/>
                  </a:solidFill>
                </a:endParaRPr>
              </a:p>
            </p:txBody>
          </p:sp>
          <p:sp>
            <p:nvSpPr>
              <p:cNvPr id="44" name="Freeform 43">
                <a:extLst>
                  <a:ext uri="{FF2B5EF4-FFF2-40B4-BE49-F238E27FC236}">
                    <a16:creationId xmlns:a16="http://schemas.microsoft.com/office/drawing/2014/main" id="{73E95513-139F-2719-3306-2333CBD83A10}"/>
                  </a:ext>
                </a:extLst>
              </p:cNvPr>
              <p:cNvSpPr/>
              <p:nvPr/>
            </p:nvSpPr>
            <p:spPr>
              <a:xfrm>
                <a:off x="8006756" y="3625175"/>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8829"/>
                      <a:pt x="40747" y="20373"/>
                    </a:cubicBezTo>
                    <a:cubicBezTo>
                      <a:pt x="40747" y="3191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de-DE" dirty="0">
                  <a:solidFill>
                    <a:schemeClr val="bg1"/>
                  </a:solidFill>
                </a:endParaRPr>
              </a:p>
            </p:txBody>
          </p:sp>
          <p:sp>
            <p:nvSpPr>
              <p:cNvPr id="45" name="Freeform 44">
                <a:extLst>
                  <a:ext uri="{FF2B5EF4-FFF2-40B4-BE49-F238E27FC236}">
                    <a16:creationId xmlns:a16="http://schemas.microsoft.com/office/drawing/2014/main" id="{CC5F8BD3-1D05-3E57-6254-FBB1A7FBA7AD}"/>
                  </a:ext>
                </a:extLst>
              </p:cNvPr>
              <p:cNvSpPr/>
              <p:nvPr/>
            </p:nvSpPr>
            <p:spPr>
              <a:xfrm>
                <a:off x="7986383" y="354436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de-DE" dirty="0">
                  <a:solidFill>
                    <a:schemeClr val="bg1"/>
                  </a:solidFill>
                </a:endParaRPr>
              </a:p>
            </p:txBody>
          </p:sp>
          <p:sp>
            <p:nvSpPr>
              <p:cNvPr id="46" name="Freeform 45">
                <a:extLst>
                  <a:ext uri="{FF2B5EF4-FFF2-40B4-BE49-F238E27FC236}">
                    <a16:creationId xmlns:a16="http://schemas.microsoft.com/office/drawing/2014/main" id="{D528D691-857A-6389-FE56-B590FD32E743}"/>
                  </a:ext>
                </a:extLst>
              </p:cNvPr>
              <p:cNvSpPr/>
              <p:nvPr/>
            </p:nvSpPr>
            <p:spPr>
              <a:xfrm>
                <a:off x="7966009" y="3320252"/>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de-DE" dirty="0">
                  <a:solidFill>
                    <a:schemeClr val="bg1"/>
                  </a:solidFill>
                </a:endParaRPr>
              </a:p>
            </p:txBody>
          </p:sp>
          <p:sp>
            <p:nvSpPr>
              <p:cNvPr id="47" name="Freeform 46">
                <a:extLst>
                  <a:ext uri="{FF2B5EF4-FFF2-40B4-BE49-F238E27FC236}">
                    <a16:creationId xmlns:a16="http://schemas.microsoft.com/office/drawing/2014/main" id="{485C375E-DCCB-6130-4AD6-EBADAD9BA162}"/>
                  </a:ext>
                </a:extLst>
              </p:cNvPr>
              <p:cNvSpPr/>
              <p:nvPr/>
            </p:nvSpPr>
            <p:spPr>
              <a:xfrm>
                <a:off x="7966009" y="3401746"/>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de-DE" dirty="0">
                  <a:solidFill>
                    <a:schemeClr val="bg1"/>
                  </a:solidFill>
                </a:endParaRPr>
              </a:p>
            </p:txBody>
          </p:sp>
          <p:sp>
            <p:nvSpPr>
              <p:cNvPr id="48" name="Freeform 47">
                <a:extLst>
                  <a:ext uri="{FF2B5EF4-FFF2-40B4-BE49-F238E27FC236}">
                    <a16:creationId xmlns:a16="http://schemas.microsoft.com/office/drawing/2014/main" id="{C0AFC8CD-7351-CD32-7628-E521F99BAF83}"/>
                  </a:ext>
                </a:extLst>
              </p:cNvPr>
              <p:cNvSpPr/>
              <p:nvPr/>
            </p:nvSpPr>
            <p:spPr>
              <a:xfrm>
                <a:off x="7945636" y="348324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de-DE" dirty="0">
                  <a:solidFill>
                    <a:schemeClr val="bg1"/>
                  </a:solidFill>
                </a:endParaRPr>
              </a:p>
            </p:txBody>
          </p:sp>
          <p:sp>
            <p:nvSpPr>
              <p:cNvPr id="49" name="Freeform 48">
                <a:extLst>
                  <a:ext uri="{FF2B5EF4-FFF2-40B4-BE49-F238E27FC236}">
                    <a16:creationId xmlns:a16="http://schemas.microsoft.com/office/drawing/2014/main" id="{04B84E02-BE2E-7B7B-BA50-F52A7536646C}"/>
                  </a:ext>
                </a:extLst>
              </p:cNvPr>
              <p:cNvSpPr/>
              <p:nvPr/>
            </p:nvSpPr>
            <p:spPr>
              <a:xfrm>
                <a:off x="7904889" y="336099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de-DE" dirty="0">
                  <a:solidFill>
                    <a:schemeClr val="bg1"/>
                  </a:solidFill>
                </a:endParaRPr>
              </a:p>
            </p:txBody>
          </p:sp>
          <p:sp>
            <p:nvSpPr>
              <p:cNvPr id="50" name="Freeform 49">
                <a:extLst>
                  <a:ext uri="{FF2B5EF4-FFF2-40B4-BE49-F238E27FC236}">
                    <a16:creationId xmlns:a16="http://schemas.microsoft.com/office/drawing/2014/main" id="{E8FC522A-9641-2A9F-67A0-6BD34BD731C0}"/>
                  </a:ext>
                </a:extLst>
              </p:cNvPr>
              <p:cNvSpPr/>
              <p:nvPr/>
            </p:nvSpPr>
            <p:spPr>
              <a:xfrm>
                <a:off x="7884516" y="329987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de-DE" dirty="0">
                  <a:solidFill>
                    <a:schemeClr val="bg1"/>
                  </a:solidFill>
                </a:endParaRPr>
              </a:p>
            </p:txBody>
          </p:sp>
          <p:sp>
            <p:nvSpPr>
              <p:cNvPr id="51" name="Freeform 50">
                <a:extLst>
                  <a:ext uri="{FF2B5EF4-FFF2-40B4-BE49-F238E27FC236}">
                    <a16:creationId xmlns:a16="http://schemas.microsoft.com/office/drawing/2014/main" id="{163DA0B3-4382-2BC9-C957-6262BCF78E17}"/>
                  </a:ext>
                </a:extLst>
              </p:cNvPr>
              <p:cNvSpPr/>
              <p:nvPr/>
            </p:nvSpPr>
            <p:spPr>
              <a:xfrm>
                <a:off x="7884516" y="342212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de-DE" dirty="0">
                  <a:solidFill>
                    <a:schemeClr val="bg1"/>
                  </a:solidFill>
                </a:endParaRPr>
              </a:p>
            </p:txBody>
          </p:sp>
        </p:grpSp>
        <p:grpSp>
          <p:nvGrpSpPr>
            <p:cNvPr id="27" name="Graphic 2">
              <a:extLst>
                <a:ext uri="{FF2B5EF4-FFF2-40B4-BE49-F238E27FC236}">
                  <a16:creationId xmlns:a16="http://schemas.microsoft.com/office/drawing/2014/main" id="{A984B8FF-AC99-C2D9-E074-1E46D4470E25}"/>
                </a:ext>
              </a:extLst>
            </p:cNvPr>
            <p:cNvGrpSpPr/>
            <p:nvPr/>
          </p:nvGrpSpPr>
          <p:grpSpPr>
            <a:xfrm>
              <a:off x="7216180" y="2896437"/>
              <a:ext cx="1173608" cy="1132811"/>
              <a:chOff x="7216180" y="2896437"/>
              <a:chExt cx="1173608" cy="1132811"/>
            </a:xfrm>
            <a:grpFill/>
          </p:grpSpPr>
          <p:sp>
            <p:nvSpPr>
              <p:cNvPr id="28" name="Freeform 27">
                <a:extLst>
                  <a:ext uri="{FF2B5EF4-FFF2-40B4-BE49-F238E27FC236}">
                    <a16:creationId xmlns:a16="http://schemas.microsoft.com/office/drawing/2014/main" id="{750C72EC-19D0-2E42-F255-15980CA1215F}"/>
                  </a:ext>
                </a:extLst>
              </p:cNvPr>
              <p:cNvSpPr/>
              <p:nvPr/>
            </p:nvSpPr>
            <p:spPr>
              <a:xfrm>
                <a:off x="8071951" y="3507734"/>
                <a:ext cx="113751" cy="195879"/>
              </a:xfrm>
              <a:custGeom>
                <a:avLst/>
                <a:gdLst>
                  <a:gd name="connsiteX0" fmla="*/ 57046 w 113751"/>
                  <a:gd name="connsiteY0" fmla="*/ 195540 h 195879"/>
                  <a:gd name="connsiteX1" fmla="*/ 46859 w 113751"/>
                  <a:gd name="connsiteY1" fmla="*/ 192144 h 195879"/>
                  <a:gd name="connsiteX2" fmla="*/ 43124 w 113751"/>
                  <a:gd name="connsiteY2" fmla="*/ 189428 h 195879"/>
                  <a:gd name="connsiteX3" fmla="*/ 0 w 113751"/>
                  <a:gd name="connsiteY3" fmla="*/ 117102 h 195879"/>
                  <a:gd name="connsiteX4" fmla="*/ 11545 w 113751"/>
                  <a:gd name="connsiteY4" fmla="*/ 60735 h 195879"/>
                  <a:gd name="connsiteX5" fmla="*/ 19355 w 113751"/>
                  <a:gd name="connsiteY5" fmla="*/ 18970 h 195879"/>
                  <a:gd name="connsiteX6" fmla="*/ 25467 w 113751"/>
                  <a:gd name="connsiteY6" fmla="*/ 3350 h 195879"/>
                  <a:gd name="connsiteX7" fmla="*/ 42106 w 113751"/>
                  <a:gd name="connsiteY7" fmla="*/ 1652 h 195879"/>
                  <a:gd name="connsiteX8" fmla="*/ 113752 w 113751"/>
                  <a:gd name="connsiteY8" fmla="*/ 117441 h 195879"/>
                  <a:gd name="connsiteX9" fmla="*/ 64177 w 113751"/>
                  <a:gd name="connsiteY9" fmla="*/ 193842 h 195879"/>
                  <a:gd name="connsiteX10" fmla="*/ 56706 w 113751"/>
                  <a:gd name="connsiteY10" fmla="*/ 195879 h 195879"/>
                  <a:gd name="connsiteX11" fmla="*/ 49915 w 113751"/>
                  <a:gd name="connsiteY11" fmla="*/ 45795 h 195879"/>
                  <a:gd name="connsiteX12" fmla="*/ 42785 w 113751"/>
                  <a:gd name="connsiteY12" fmla="*/ 70583 h 195879"/>
                  <a:gd name="connsiteX13" fmla="*/ 32937 w 113751"/>
                  <a:gd name="connsiteY13" fmla="*/ 116762 h 195879"/>
                  <a:gd name="connsiteX14" fmla="*/ 57725 w 113751"/>
                  <a:gd name="connsiteY14" fmla="*/ 159207 h 195879"/>
                  <a:gd name="connsiteX15" fmla="*/ 81834 w 113751"/>
                  <a:gd name="connsiteY15" fmla="*/ 116762 h 195879"/>
                  <a:gd name="connsiteX16" fmla="*/ 50255 w 113751"/>
                  <a:gd name="connsiteY16" fmla="*/ 45455 h 1958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13751" h="195879">
                    <a:moveTo>
                      <a:pt x="57046" y="195540"/>
                    </a:moveTo>
                    <a:cubicBezTo>
                      <a:pt x="53310" y="195540"/>
                      <a:pt x="49915" y="194521"/>
                      <a:pt x="46859" y="192144"/>
                    </a:cubicBezTo>
                    <a:cubicBezTo>
                      <a:pt x="45840" y="191465"/>
                      <a:pt x="44482" y="190446"/>
                      <a:pt x="43124" y="189428"/>
                    </a:cubicBezTo>
                    <a:cubicBezTo>
                      <a:pt x="30221" y="180260"/>
                      <a:pt x="0" y="158868"/>
                      <a:pt x="0" y="117102"/>
                    </a:cubicBezTo>
                    <a:cubicBezTo>
                      <a:pt x="0" y="75336"/>
                      <a:pt x="6112" y="77374"/>
                      <a:pt x="11545" y="60735"/>
                    </a:cubicBezTo>
                    <a:cubicBezTo>
                      <a:pt x="16639" y="44437"/>
                      <a:pt x="21392" y="30515"/>
                      <a:pt x="19355" y="18970"/>
                    </a:cubicBezTo>
                    <a:cubicBezTo>
                      <a:pt x="18337" y="12858"/>
                      <a:pt x="20713" y="7085"/>
                      <a:pt x="25467" y="3350"/>
                    </a:cubicBezTo>
                    <a:cubicBezTo>
                      <a:pt x="30221" y="-385"/>
                      <a:pt x="36672" y="-1064"/>
                      <a:pt x="42106" y="1652"/>
                    </a:cubicBezTo>
                    <a:cubicBezTo>
                      <a:pt x="45161" y="3010"/>
                      <a:pt x="113752" y="35948"/>
                      <a:pt x="113752" y="117441"/>
                    </a:cubicBezTo>
                    <a:cubicBezTo>
                      <a:pt x="113752" y="198935"/>
                      <a:pt x="66214" y="192823"/>
                      <a:pt x="64177" y="193842"/>
                    </a:cubicBezTo>
                    <a:cubicBezTo>
                      <a:pt x="61799" y="195200"/>
                      <a:pt x="59084" y="195879"/>
                      <a:pt x="56706" y="195879"/>
                    </a:cubicBezTo>
                    <a:close/>
                    <a:moveTo>
                      <a:pt x="49915" y="45795"/>
                    </a:moveTo>
                    <a:cubicBezTo>
                      <a:pt x="47878" y="54284"/>
                      <a:pt x="45161" y="62433"/>
                      <a:pt x="42785" y="70583"/>
                    </a:cubicBezTo>
                    <a:cubicBezTo>
                      <a:pt x="38030" y="85523"/>
                      <a:pt x="32937" y="101143"/>
                      <a:pt x="32937" y="116762"/>
                    </a:cubicBezTo>
                    <a:cubicBezTo>
                      <a:pt x="32937" y="132382"/>
                      <a:pt x="44482" y="149360"/>
                      <a:pt x="57725" y="159207"/>
                    </a:cubicBezTo>
                    <a:cubicBezTo>
                      <a:pt x="67233" y="151737"/>
                      <a:pt x="81834" y="137136"/>
                      <a:pt x="81834" y="116762"/>
                    </a:cubicBezTo>
                    <a:cubicBezTo>
                      <a:pt x="81834" y="82128"/>
                      <a:pt x="64856" y="59037"/>
                      <a:pt x="50255" y="45455"/>
                    </a:cubicBezTo>
                    <a:close/>
                  </a:path>
                </a:pathLst>
              </a:custGeom>
              <a:grpFill/>
              <a:ln w="3393" cap="flat">
                <a:noFill/>
                <a:prstDash val="solid"/>
                <a:miter/>
              </a:ln>
            </p:spPr>
            <p:txBody>
              <a:bodyPr rtlCol="0" anchor="ctr"/>
              <a:lstStyle/>
              <a:p>
                <a:endParaRPr lang="de-DE" dirty="0">
                  <a:solidFill>
                    <a:schemeClr val="bg1"/>
                  </a:solidFill>
                </a:endParaRPr>
              </a:p>
            </p:txBody>
          </p:sp>
          <p:sp>
            <p:nvSpPr>
              <p:cNvPr id="29" name="Freeform 28">
                <a:extLst>
                  <a:ext uri="{FF2B5EF4-FFF2-40B4-BE49-F238E27FC236}">
                    <a16:creationId xmlns:a16="http://schemas.microsoft.com/office/drawing/2014/main" id="{3C00F3E2-05AE-AE54-E2AC-28B7A4AFA177}"/>
                  </a:ext>
                </a:extLst>
              </p:cNvPr>
              <p:cNvSpPr/>
              <p:nvPr/>
            </p:nvSpPr>
            <p:spPr>
              <a:xfrm>
                <a:off x="7990457" y="3680307"/>
                <a:ext cx="154782" cy="145546"/>
              </a:xfrm>
              <a:custGeom>
                <a:avLst/>
                <a:gdLst>
                  <a:gd name="connsiteX0" fmla="*/ 82853 w 154782"/>
                  <a:gd name="connsiteY0" fmla="*/ 145207 h 145546"/>
                  <a:gd name="connsiteX1" fmla="*/ 31919 w 154782"/>
                  <a:gd name="connsiteY1" fmla="*/ 131964 h 145546"/>
                  <a:gd name="connsiteX2" fmla="*/ 0 w 154782"/>
                  <a:gd name="connsiteY2" fmla="*/ 27041 h 145546"/>
                  <a:gd name="connsiteX3" fmla="*/ 10187 w 154782"/>
                  <a:gd name="connsiteY3" fmla="*/ 11761 h 145546"/>
                  <a:gd name="connsiteX4" fmla="*/ 28183 w 154782"/>
                  <a:gd name="connsiteY4" fmla="*/ 15835 h 145546"/>
                  <a:gd name="connsiteX5" fmla="*/ 64516 w 154782"/>
                  <a:gd name="connsiteY5" fmla="*/ 35869 h 145546"/>
                  <a:gd name="connsiteX6" fmla="*/ 153820 w 154782"/>
                  <a:gd name="connsiteY6" fmla="*/ 117024 h 145546"/>
                  <a:gd name="connsiteX7" fmla="*/ 152801 w 154782"/>
                  <a:gd name="connsiteY7" fmla="*/ 130606 h 145546"/>
                  <a:gd name="connsiteX8" fmla="*/ 141935 w 154782"/>
                  <a:gd name="connsiteY8" fmla="*/ 138755 h 145546"/>
                  <a:gd name="connsiteX9" fmla="*/ 82853 w 154782"/>
                  <a:gd name="connsiteY9" fmla="*/ 145547 h 145546"/>
                  <a:gd name="connsiteX10" fmla="*/ 34296 w 154782"/>
                  <a:gd name="connsiteY10" fmla="*/ 58280 h 145546"/>
                  <a:gd name="connsiteX11" fmla="*/ 53990 w 154782"/>
                  <a:gd name="connsiteY11" fmla="*/ 107856 h 145546"/>
                  <a:gd name="connsiteX12" fmla="*/ 114771 w 154782"/>
                  <a:gd name="connsiteY12" fmla="*/ 110232 h 145546"/>
                  <a:gd name="connsiteX13" fmla="*/ 52292 w 154782"/>
                  <a:gd name="connsiteY13" fmla="*/ 66090 h 145546"/>
                  <a:gd name="connsiteX14" fmla="*/ 34296 w 154782"/>
                  <a:gd name="connsiteY14" fmla="*/ 58620 h 1455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54782" h="145546">
                    <a:moveTo>
                      <a:pt x="82853" y="145207"/>
                    </a:moveTo>
                    <a:cubicBezTo>
                      <a:pt x="62818" y="145207"/>
                      <a:pt x="43124" y="142151"/>
                      <a:pt x="31919" y="131964"/>
                    </a:cubicBezTo>
                    <a:cubicBezTo>
                      <a:pt x="10187" y="112270"/>
                      <a:pt x="0" y="78993"/>
                      <a:pt x="0" y="27041"/>
                    </a:cubicBezTo>
                    <a:cubicBezTo>
                      <a:pt x="0" y="-24912"/>
                      <a:pt x="4075" y="14477"/>
                      <a:pt x="10187" y="11761"/>
                    </a:cubicBezTo>
                    <a:cubicBezTo>
                      <a:pt x="16299" y="9384"/>
                      <a:pt x="23430" y="10742"/>
                      <a:pt x="28183" y="15835"/>
                    </a:cubicBezTo>
                    <a:cubicBezTo>
                      <a:pt x="35993" y="23985"/>
                      <a:pt x="49236" y="29418"/>
                      <a:pt x="64516" y="35869"/>
                    </a:cubicBezTo>
                    <a:cubicBezTo>
                      <a:pt x="96095" y="48773"/>
                      <a:pt x="135144" y="64732"/>
                      <a:pt x="153820" y="117024"/>
                    </a:cubicBezTo>
                    <a:cubicBezTo>
                      <a:pt x="155518" y="121438"/>
                      <a:pt x="154839" y="126531"/>
                      <a:pt x="152801" y="130606"/>
                    </a:cubicBezTo>
                    <a:cubicBezTo>
                      <a:pt x="150424" y="134680"/>
                      <a:pt x="146689" y="137737"/>
                      <a:pt x="141935" y="138755"/>
                    </a:cubicBezTo>
                    <a:cubicBezTo>
                      <a:pt x="131409" y="141132"/>
                      <a:pt x="106961" y="145547"/>
                      <a:pt x="82853" y="145547"/>
                    </a:cubicBezTo>
                    <a:close/>
                    <a:moveTo>
                      <a:pt x="34296" y="58280"/>
                    </a:moveTo>
                    <a:cubicBezTo>
                      <a:pt x="37351" y="82049"/>
                      <a:pt x="43803" y="98687"/>
                      <a:pt x="53990" y="107856"/>
                    </a:cubicBezTo>
                    <a:cubicBezTo>
                      <a:pt x="60441" y="113628"/>
                      <a:pt x="87946" y="113628"/>
                      <a:pt x="114771" y="110232"/>
                    </a:cubicBezTo>
                    <a:cubicBezTo>
                      <a:pt x="99491" y="85445"/>
                      <a:pt x="76401" y="75937"/>
                      <a:pt x="52292" y="66090"/>
                    </a:cubicBezTo>
                    <a:cubicBezTo>
                      <a:pt x="46180" y="63713"/>
                      <a:pt x="40068" y="60997"/>
                      <a:pt x="34296" y="58620"/>
                    </a:cubicBezTo>
                    <a:close/>
                  </a:path>
                </a:pathLst>
              </a:custGeom>
              <a:grpFill/>
              <a:ln w="3393" cap="flat">
                <a:noFill/>
                <a:prstDash val="solid"/>
                <a:miter/>
              </a:ln>
            </p:spPr>
            <p:txBody>
              <a:bodyPr rtlCol="0" anchor="ctr"/>
              <a:lstStyle/>
              <a:p>
                <a:endParaRPr lang="de-DE" dirty="0">
                  <a:solidFill>
                    <a:schemeClr val="bg1"/>
                  </a:solidFill>
                </a:endParaRPr>
              </a:p>
            </p:txBody>
          </p:sp>
          <p:sp>
            <p:nvSpPr>
              <p:cNvPr id="30" name="Freeform 29">
                <a:extLst>
                  <a:ext uri="{FF2B5EF4-FFF2-40B4-BE49-F238E27FC236}">
                    <a16:creationId xmlns:a16="http://schemas.microsoft.com/office/drawing/2014/main" id="{AEC190C5-97F6-7D4F-9E65-772562606DF4}"/>
                  </a:ext>
                </a:extLst>
              </p:cNvPr>
              <p:cNvSpPr/>
              <p:nvPr/>
            </p:nvSpPr>
            <p:spPr>
              <a:xfrm>
                <a:off x="8112656" y="3691513"/>
                <a:ext cx="175076" cy="134340"/>
              </a:xfrm>
              <a:custGeom>
                <a:avLst/>
                <a:gdLst>
                  <a:gd name="connsiteX0" fmla="*/ 64558 w 175076"/>
                  <a:gd name="connsiteY0" fmla="*/ 134001 h 134340"/>
                  <a:gd name="connsiteX1" fmla="*/ 10908 w 175076"/>
                  <a:gd name="connsiteY1" fmla="*/ 124833 h 134340"/>
                  <a:gd name="connsiteX2" fmla="*/ 1061 w 175076"/>
                  <a:gd name="connsiteY2" fmla="*/ 115325 h 134340"/>
                  <a:gd name="connsiteX3" fmla="*/ 2080 w 175076"/>
                  <a:gd name="connsiteY3" fmla="*/ 101403 h 134340"/>
                  <a:gd name="connsiteX4" fmla="*/ 149109 w 175076"/>
                  <a:gd name="connsiteY4" fmla="*/ 1234 h 134340"/>
                  <a:gd name="connsiteX5" fmla="*/ 152504 w 175076"/>
                  <a:gd name="connsiteY5" fmla="*/ 1234 h 134340"/>
                  <a:gd name="connsiteX6" fmla="*/ 166087 w 175076"/>
                  <a:gd name="connsiteY6" fmla="*/ 1573 h 134340"/>
                  <a:gd name="connsiteX7" fmla="*/ 173557 w 175076"/>
                  <a:gd name="connsiteY7" fmla="*/ 22965 h 134340"/>
                  <a:gd name="connsiteX8" fmla="*/ 167105 w 175076"/>
                  <a:gd name="connsiteY8" fmla="*/ 46395 h 134340"/>
                  <a:gd name="connsiteX9" fmla="*/ 137563 w 175076"/>
                  <a:gd name="connsiteY9" fmla="*/ 108534 h 134340"/>
                  <a:gd name="connsiteX10" fmla="*/ 86629 w 175076"/>
                  <a:gd name="connsiteY10" fmla="*/ 132643 h 134340"/>
                  <a:gd name="connsiteX11" fmla="*/ 64219 w 175076"/>
                  <a:gd name="connsiteY11" fmla="*/ 134341 h 134340"/>
                  <a:gd name="connsiteX12" fmla="*/ 41808 w 175076"/>
                  <a:gd name="connsiteY12" fmla="*/ 99366 h 134340"/>
                  <a:gd name="connsiteX13" fmla="*/ 112436 w 175076"/>
                  <a:gd name="connsiteY13" fmla="*/ 87481 h 134340"/>
                  <a:gd name="connsiteX14" fmla="*/ 135186 w 175076"/>
                  <a:gd name="connsiteY14" fmla="*/ 40623 h 134340"/>
                  <a:gd name="connsiteX15" fmla="*/ 136205 w 175076"/>
                  <a:gd name="connsiteY15" fmla="*/ 35189 h 134340"/>
                  <a:gd name="connsiteX16" fmla="*/ 41808 w 175076"/>
                  <a:gd name="connsiteY16" fmla="*/ 99366 h 134340"/>
                  <a:gd name="connsiteX17" fmla="*/ 144694 w 175076"/>
                  <a:gd name="connsiteY17" fmla="*/ 7685 h 134340"/>
                  <a:gd name="connsiteX18" fmla="*/ 144694 w 175076"/>
                  <a:gd name="connsiteY18" fmla="*/ 7685 h 134340"/>
                  <a:gd name="connsiteX19" fmla="*/ 144694 w 175076"/>
                  <a:gd name="connsiteY19" fmla="*/ 7685 h 1343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75076" h="134340">
                    <a:moveTo>
                      <a:pt x="64558" y="134001"/>
                    </a:moveTo>
                    <a:cubicBezTo>
                      <a:pt x="49618" y="134001"/>
                      <a:pt x="31281" y="131624"/>
                      <a:pt x="10908" y="124833"/>
                    </a:cubicBezTo>
                    <a:cubicBezTo>
                      <a:pt x="6494" y="123135"/>
                      <a:pt x="2759" y="119739"/>
                      <a:pt x="1061" y="115325"/>
                    </a:cubicBezTo>
                    <a:cubicBezTo>
                      <a:pt x="-637" y="110911"/>
                      <a:pt x="-297" y="105818"/>
                      <a:pt x="2080" y="101403"/>
                    </a:cubicBezTo>
                    <a:cubicBezTo>
                      <a:pt x="55050" y="8025"/>
                      <a:pt x="126018" y="2932"/>
                      <a:pt x="149109" y="1234"/>
                    </a:cubicBezTo>
                    <a:cubicBezTo>
                      <a:pt x="150127" y="1234"/>
                      <a:pt x="151485" y="1234"/>
                      <a:pt x="152504" y="1234"/>
                    </a:cubicBezTo>
                    <a:cubicBezTo>
                      <a:pt x="156918" y="-464"/>
                      <a:pt x="161672" y="-464"/>
                      <a:pt x="166087" y="1573"/>
                    </a:cubicBezTo>
                    <a:cubicBezTo>
                      <a:pt x="173896" y="5648"/>
                      <a:pt x="177291" y="14816"/>
                      <a:pt x="173557" y="22965"/>
                    </a:cubicBezTo>
                    <a:cubicBezTo>
                      <a:pt x="169482" y="31794"/>
                      <a:pt x="168463" y="38585"/>
                      <a:pt x="167105" y="46395"/>
                    </a:cubicBezTo>
                    <a:cubicBezTo>
                      <a:pt x="164728" y="61675"/>
                      <a:pt x="161672" y="78992"/>
                      <a:pt x="137563" y="108534"/>
                    </a:cubicBezTo>
                    <a:cubicBezTo>
                      <a:pt x="128055" y="120419"/>
                      <a:pt x="109380" y="129247"/>
                      <a:pt x="86629" y="132643"/>
                    </a:cubicBezTo>
                    <a:cubicBezTo>
                      <a:pt x="80517" y="133661"/>
                      <a:pt x="73047" y="134341"/>
                      <a:pt x="64219" y="134341"/>
                    </a:cubicBezTo>
                    <a:close/>
                    <a:moveTo>
                      <a:pt x="41808" y="99366"/>
                    </a:moveTo>
                    <a:cubicBezTo>
                      <a:pt x="76783" y="105818"/>
                      <a:pt x="105305" y="96310"/>
                      <a:pt x="112436" y="87481"/>
                    </a:cubicBezTo>
                    <a:cubicBezTo>
                      <a:pt x="131112" y="64731"/>
                      <a:pt x="133149" y="54205"/>
                      <a:pt x="135186" y="40623"/>
                    </a:cubicBezTo>
                    <a:cubicBezTo>
                      <a:pt x="135186" y="38925"/>
                      <a:pt x="135865" y="37227"/>
                      <a:pt x="136205" y="35189"/>
                    </a:cubicBezTo>
                    <a:cubicBezTo>
                      <a:pt x="112436" y="38925"/>
                      <a:pt x="75424" y="51149"/>
                      <a:pt x="41808" y="99366"/>
                    </a:cubicBezTo>
                    <a:close/>
                    <a:moveTo>
                      <a:pt x="144694" y="7685"/>
                    </a:moveTo>
                    <a:cubicBezTo>
                      <a:pt x="144694" y="7685"/>
                      <a:pt x="144694" y="7685"/>
                      <a:pt x="144694" y="7685"/>
                    </a:cubicBezTo>
                    <a:cubicBezTo>
                      <a:pt x="144694" y="7685"/>
                      <a:pt x="144694" y="7685"/>
                      <a:pt x="144694" y="7685"/>
                    </a:cubicBezTo>
                    <a:close/>
                  </a:path>
                </a:pathLst>
              </a:custGeom>
              <a:grpFill/>
              <a:ln w="3393" cap="flat">
                <a:noFill/>
                <a:prstDash val="solid"/>
                <a:miter/>
              </a:ln>
            </p:spPr>
            <p:txBody>
              <a:bodyPr rtlCol="0" anchor="ctr"/>
              <a:lstStyle/>
              <a:p>
                <a:endParaRPr lang="de-DE" dirty="0">
                  <a:solidFill>
                    <a:schemeClr val="bg1"/>
                  </a:solidFill>
                </a:endParaRPr>
              </a:p>
            </p:txBody>
          </p:sp>
          <p:sp>
            <p:nvSpPr>
              <p:cNvPr id="31" name="Freeform 30">
                <a:extLst>
                  <a:ext uri="{FF2B5EF4-FFF2-40B4-BE49-F238E27FC236}">
                    <a16:creationId xmlns:a16="http://schemas.microsoft.com/office/drawing/2014/main" id="{76477B4C-138E-25DD-3B4D-EE7CF69212D0}"/>
                  </a:ext>
                </a:extLst>
              </p:cNvPr>
              <p:cNvSpPr/>
              <p:nvPr/>
            </p:nvSpPr>
            <p:spPr>
              <a:xfrm>
                <a:off x="8112698" y="3670676"/>
                <a:ext cx="32597" cy="236332"/>
              </a:xfrm>
              <a:custGeom>
                <a:avLst/>
                <a:gdLst>
                  <a:gd name="connsiteX0" fmla="*/ 16299 w 32597"/>
                  <a:gd name="connsiteY0" fmla="*/ 236332 h 236332"/>
                  <a:gd name="connsiteX1" fmla="*/ 0 w 32597"/>
                  <a:gd name="connsiteY1" fmla="*/ 220033 h 236332"/>
                  <a:gd name="connsiteX2" fmla="*/ 0 w 32597"/>
                  <a:gd name="connsiteY2" fmla="*/ 16299 h 236332"/>
                  <a:gd name="connsiteX3" fmla="*/ 16299 w 32597"/>
                  <a:gd name="connsiteY3" fmla="*/ 0 h 236332"/>
                  <a:gd name="connsiteX4" fmla="*/ 32598 w 32597"/>
                  <a:gd name="connsiteY4" fmla="*/ 16299 h 236332"/>
                  <a:gd name="connsiteX5" fmla="*/ 32598 w 32597"/>
                  <a:gd name="connsiteY5" fmla="*/ 220033 h 236332"/>
                  <a:gd name="connsiteX6" fmla="*/ 16299 w 32597"/>
                  <a:gd name="connsiteY6" fmla="*/ 236332 h 236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97" h="236332">
                    <a:moveTo>
                      <a:pt x="16299" y="236332"/>
                    </a:moveTo>
                    <a:cubicBezTo>
                      <a:pt x="7131" y="236332"/>
                      <a:pt x="0" y="229201"/>
                      <a:pt x="0" y="220033"/>
                    </a:cubicBezTo>
                    <a:lnTo>
                      <a:pt x="0" y="16299"/>
                    </a:lnTo>
                    <a:cubicBezTo>
                      <a:pt x="0" y="7131"/>
                      <a:pt x="7131" y="0"/>
                      <a:pt x="16299" y="0"/>
                    </a:cubicBezTo>
                    <a:cubicBezTo>
                      <a:pt x="25467" y="0"/>
                      <a:pt x="32598" y="7131"/>
                      <a:pt x="32598" y="16299"/>
                    </a:cubicBezTo>
                    <a:lnTo>
                      <a:pt x="32598" y="220033"/>
                    </a:lnTo>
                    <a:cubicBezTo>
                      <a:pt x="32598" y="229201"/>
                      <a:pt x="25467" y="236332"/>
                      <a:pt x="16299" y="236332"/>
                    </a:cubicBezTo>
                    <a:close/>
                  </a:path>
                </a:pathLst>
              </a:custGeom>
              <a:grpFill/>
              <a:ln w="3393" cap="flat">
                <a:noFill/>
                <a:prstDash val="solid"/>
                <a:miter/>
              </a:ln>
            </p:spPr>
            <p:txBody>
              <a:bodyPr rtlCol="0" anchor="ctr"/>
              <a:lstStyle/>
              <a:p>
                <a:endParaRPr lang="de-DE" dirty="0">
                  <a:solidFill>
                    <a:schemeClr val="bg1"/>
                  </a:solidFill>
                </a:endParaRPr>
              </a:p>
            </p:txBody>
          </p:sp>
          <p:sp>
            <p:nvSpPr>
              <p:cNvPr id="32" name="Freeform 31">
                <a:extLst>
                  <a:ext uri="{FF2B5EF4-FFF2-40B4-BE49-F238E27FC236}">
                    <a16:creationId xmlns:a16="http://schemas.microsoft.com/office/drawing/2014/main" id="{AA96A2FA-5822-2FCC-9361-9FCC72553F2F}"/>
                  </a:ext>
                </a:extLst>
              </p:cNvPr>
              <p:cNvSpPr/>
              <p:nvPr/>
            </p:nvSpPr>
            <p:spPr>
              <a:xfrm>
                <a:off x="7827422" y="3874071"/>
                <a:ext cx="562367" cy="155178"/>
              </a:xfrm>
              <a:custGeom>
                <a:avLst/>
                <a:gdLst>
                  <a:gd name="connsiteX0" fmla="*/ 512441 w 562367"/>
                  <a:gd name="connsiteY0" fmla="*/ 155178 h 155178"/>
                  <a:gd name="connsiteX1" fmla="*/ 379674 w 562367"/>
                  <a:gd name="connsiteY1" fmla="*/ 142275 h 155178"/>
                  <a:gd name="connsiteX2" fmla="*/ 340625 w 562367"/>
                  <a:gd name="connsiteY2" fmla="*/ 137521 h 155178"/>
                  <a:gd name="connsiteX3" fmla="*/ 305990 w 562367"/>
                  <a:gd name="connsiteY3" fmla="*/ 144312 h 155178"/>
                  <a:gd name="connsiteX4" fmla="*/ 246906 w 562367"/>
                  <a:gd name="connsiteY4" fmla="*/ 153480 h 155178"/>
                  <a:gd name="connsiteX5" fmla="*/ 221779 w 562367"/>
                  <a:gd name="connsiteY5" fmla="*/ 149405 h 155178"/>
                  <a:gd name="connsiteX6" fmla="*/ 170846 w 562367"/>
                  <a:gd name="connsiteY6" fmla="*/ 147708 h 155178"/>
                  <a:gd name="connsiteX7" fmla="*/ 82900 w 562367"/>
                  <a:gd name="connsiteY7" fmla="*/ 149066 h 155178"/>
                  <a:gd name="connsiteX8" fmla="*/ 5141 w 562367"/>
                  <a:gd name="connsiteY8" fmla="*/ 130390 h 155178"/>
                  <a:gd name="connsiteX9" fmla="*/ 1067 w 562367"/>
                  <a:gd name="connsiteY9" fmla="*/ 111715 h 155178"/>
                  <a:gd name="connsiteX10" fmla="*/ 73053 w 562367"/>
                  <a:gd name="connsiteY10" fmla="*/ 62818 h 155178"/>
                  <a:gd name="connsiteX11" fmla="*/ 107008 w 562367"/>
                  <a:gd name="connsiteY11" fmla="*/ 50934 h 155178"/>
                  <a:gd name="connsiteX12" fmla="*/ 118214 w 562367"/>
                  <a:gd name="connsiteY12" fmla="*/ 44143 h 155178"/>
                  <a:gd name="connsiteX13" fmla="*/ 225175 w 562367"/>
                  <a:gd name="connsiteY13" fmla="*/ 19015 h 155178"/>
                  <a:gd name="connsiteX14" fmla="*/ 247925 w 562367"/>
                  <a:gd name="connsiteY14" fmla="*/ 12224 h 155178"/>
                  <a:gd name="connsiteX15" fmla="*/ 300896 w 562367"/>
                  <a:gd name="connsiteY15" fmla="*/ 0 h 155178"/>
                  <a:gd name="connsiteX16" fmla="*/ 301575 w 562367"/>
                  <a:gd name="connsiteY16" fmla="*/ 0 h 155178"/>
                  <a:gd name="connsiteX17" fmla="*/ 367449 w 562367"/>
                  <a:gd name="connsiteY17" fmla="*/ 10187 h 155178"/>
                  <a:gd name="connsiteX18" fmla="*/ 389860 w 562367"/>
                  <a:gd name="connsiteY18" fmla="*/ 14941 h 155178"/>
                  <a:gd name="connsiteX19" fmla="*/ 432645 w 562367"/>
                  <a:gd name="connsiteY19" fmla="*/ 40407 h 155178"/>
                  <a:gd name="connsiteX20" fmla="*/ 450641 w 562367"/>
                  <a:gd name="connsiteY20" fmla="*/ 53311 h 155178"/>
                  <a:gd name="connsiteX21" fmla="*/ 526023 w 562367"/>
                  <a:gd name="connsiteY21" fmla="*/ 83192 h 155178"/>
                  <a:gd name="connsiteX22" fmla="*/ 562356 w 562367"/>
                  <a:gd name="connsiteY22" fmla="*/ 131749 h 155178"/>
                  <a:gd name="connsiteX23" fmla="*/ 544359 w 562367"/>
                  <a:gd name="connsiteY23" fmla="*/ 152801 h 155178"/>
                  <a:gd name="connsiteX24" fmla="*/ 512441 w 562367"/>
                  <a:gd name="connsiteY24" fmla="*/ 154499 h 155178"/>
                  <a:gd name="connsiteX25" fmla="*/ 340625 w 562367"/>
                  <a:gd name="connsiteY25" fmla="*/ 104923 h 155178"/>
                  <a:gd name="connsiteX26" fmla="*/ 384427 w 562367"/>
                  <a:gd name="connsiteY26" fmla="*/ 110017 h 155178"/>
                  <a:gd name="connsiteX27" fmla="*/ 520250 w 562367"/>
                  <a:gd name="connsiteY27" fmla="*/ 122241 h 155178"/>
                  <a:gd name="connsiteX28" fmla="*/ 449623 w 562367"/>
                  <a:gd name="connsiteY28" fmla="*/ 86248 h 155178"/>
                  <a:gd name="connsiteX29" fmla="*/ 410913 w 562367"/>
                  <a:gd name="connsiteY29" fmla="*/ 64855 h 155178"/>
                  <a:gd name="connsiteX30" fmla="*/ 384088 w 562367"/>
                  <a:gd name="connsiteY30" fmla="*/ 47199 h 155178"/>
                  <a:gd name="connsiteX31" fmla="*/ 360319 w 562367"/>
                  <a:gd name="connsiteY31" fmla="*/ 42105 h 155178"/>
                  <a:gd name="connsiteX32" fmla="*/ 301575 w 562367"/>
                  <a:gd name="connsiteY32" fmla="*/ 32597 h 155178"/>
                  <a:gd name="connsiteX33" fmla="*/ 300896 w 562367"/>
                  <a:gd name="connsiteY33" fmla="*/ 32597 h 155178"/>
                  <a:gd name="connsiteX34" fmla="*/ 258452 w 562367"/>
                  <a:gd name="connsiteY34" fmla="*/ 42784 h 155178"/>
                  <a:gd name="connsiteX35" fmla="*/ 209895 w 562367"/>
                  <a:gd name="connsiteY35" fmla="*/ 47199 h 155178"/>
                  <a:gd name="connsiteX36" fmla="*/ 139266 w 562367"/>
                  <a:gd name="connsiteY36" fmla="*/ 68591 h 155178"/>
                  <a:gd name="connsiteX37" fmla="*/ 121610 w 562367"/>
                  <a:gd name="connsiteY37" fmla="*/ 79796 h 155178"/>
                  <a:gd name="connsiteX38" fmla="*/ 121610 w 562367"/>
                  <a:gd name="connsiteY38" fmla="*/ 79796 h 155178"/>
                  <a:gd name="connsiteX39" fmla="*/ 81882 w 562367"/>
                  <a:gd name="connsiteY39" fmla="*/ 93718 h 155178"/>
                  <a:gd name="connsiteX40" fmla="*/ 40456 w 562367"/>
                  <a:gd name="connsiteY40" fmla="*/ 110356 h 155178"/>
                  <a:gd name="connsiteX41" fmla="*/ 162357 w 562367"/>
                  <a:gd name="connsiteY41" fmla="*/ 115789 h 155178"/>
                  <a:gd name="connsiteX42" fmla="*/ 227552 w 562367"/>
                  <a:gd name="connsiteY42" fmla="*/ 116808 h 155178"/>
                  <a:gd name="connsiteX43" fmla="*/ 249623 w 562367"/>
                  <a:gd name="connsiteY43" fmla="*/ 120204 h 155178"/>
                  <a:gd name="connsiteX44" fmla="*/ 297501 w 562367"/>
                  <a:gd name="connsiteY44" fmla="*/ 112054 h 155178"/>
                  <a:gd name="connsiteX45" fmla="*/ 340285 w 562367"/>
                  <a:gd name="connsiteY45" fmla="*/ 103905 h 155178"/>
                  <a:gd name="connsiteX46" fmla="*/ 31967 w 562367"/>
                  <a:gd name="connsiteY46" fmla="*/ 122241 h 155178"/>
                  <a:gd name="connsiteX47" fmla="*/ 31967 w 562367"/>
                  <a:gd name="connsiteY47" fmla="*/ 122241 h 155178"/>
                  <a:gd name="connsiteX48" fmla="*/ 31967 w 562367"/>
                  <a:gd name="connsiteY48" fmla="*/ 122241 h 155178"/>
                  <a:gd name="connsiteX49" fmla="*/ 114479 w 562367"/>
                  <a:gd name="connsiteY49" fmla="*/ 65874 h 155178"/>
                  <a:gd name="connsiteX50" fmla="*/ 114479 w 562367"/>
                  <a:gd name="connsiteY50" fmla="*/ 65874 h 155178"/>
                  <a:gd name="connsiteX51" fmla="*/ 114479 w 562367"/>
                  <a:gd name="connsiteY51" fmla="*/ 65874 h 155178"/>
                  <a:gd name="connsiteX52" fmla="*/ 227212 w 562367"/>
                  <a:gd name="connsiteY52" fmla="*/ 20034 h 155178"/>
                  <a:gd name="connsiteX53" fmla="*/ 227212 w 562367"/>
                  <a:gd name="connsiteY53" fmla="*/ 20034 h 155178"/>
                  <a:gd name="connsiteX54" fmla="*/ 227212 w 562367"/>
                  <a:gd name="connsiteY54" fmla="*/ 20034 h 155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562367" h="155178">
                    <a:moveTo>
                      <a:pt x="512441" y="155178"/>
                    </a:moveTo>
                    <a:cubicBezTo>
                      <a:pt x="468299" y="155178"/>
                      <a:pt x="416346" y="147708"/>
                      <a:pt x="379674" y="142275"/>
                    </a:cubicBezTo>
                    <a:cubicBezTo>
                      <a:pt x="362356" y="139898"/>
                      <a:pt x="346058" y="137521"/>
                      <a:pt x="340625" y="137521"/>
                    </a:cubicBezTo>
                    <a:cubicBezTo>
                      <a:pt x="335191" y="137521"/>
                      <a:pt x="318893" y="140917"/>
                      <a:pt x="305990" y="144312"/>
                    </a:cubicBezTo>
                    <a:cubicBezTo>
                      <a:pt x="285616" y="149745"/>
                      <a:pt x="264903" y="155178"/>
                      <a:pt x="246906" y="153480"/>
                    </a:cubicBezTo>
                    <a:cubicBezTo>
                      <a:pt x="238078" y="152462"/>
                      <a:pt x="229928" y="151103"/>
                      <a:pt x="221779" y="149405"/>
                    </a:cubicBezTo>
                    <a:cubicBezTo>
                      <a:pt x="203782" y="146010"/>
                      <a:pt x="188502" y="142954"/>
                      <a:pt x="170846" y="147708"/>
                    </a:cubicBezTo>
                    <a:cubicBezTo>
                      <a:pt x="151830" y="152801"/>
                      <a:pt x="113121" y="151783"/>
                      <a:pt x="82900" y="149066"/>
                    </a:cubicBezTo>
                    <a:cubicBezTo>
                      <a:pt x="17366" y="143633"/>
                      <a:pt x="8537" y="133786"/>
                      <a:pt x="5141" y="130390"/>
                    </a:cubicBezTo>
                    <a:cubicBezTo>
                      <a:pt x="388" y="125297"/>
                      <a:pt x="-1310" y="118166"/>
                      <a:pt x="1067" y="111715"/>
                    </a:cubicBezTo>
                    <a:cubicBezTo>
                      <a:pt x="11593" y="80475"/>
                      <a:pt x="44190" y="71307"/>
                      <a:pt x="73053" y="62818"/>
                    </a:cubicBezTo>
                    <a:cubicBezTo>
                      <a:pt x="85616" y="59083"/>
                      <a:pt x="97501" y="55688"/>
                      <a:pt x="107008" y="50934"/>
                    </a:cubicBezTo>
                    <a:cubicBezTo>
                      <a:pt x="112102" y="48557"/>
                      <a:pt x="115497" y="46180"/>
                      <a:pt x="118214" y="44143"/>
                    </a:cubicBezTo>
                    <a:cubicBezTo>
                      <a:pt x="132815" y="31919"/>
                      <a:pt x="193257" y="1698"/>
                      <a:pt x="225175" y="19015"/>
                    </a:cubicBezTo>
                    <a:cubicBezTo>
                      <a:pt x="229589" y="18676"/>
                      <a:pt x="240115" y="14941"/>
                      <a:pt x="247925" y="12224"/>
                    </a:cubicBezTo>
                    <a:cubicBezTo>
                      <a:pt x="264564" y="6452"/>
                      <a:pt x="283240" y="0"/>
                      <a:pt x="300896" y="0"/>
                    </a:cubicBezTo>
                    <a:lnTo>
                      <a:pt x="301575" y="0"/>
                    </a:lnTo>
                    <a:cubicBezTo>
                      <a:pt x="323307" y="0"/>
                      <a:pt x="346737" y="5433"/>
                      <a:pt x="367449" y="10187"/>
                    </a:cubicBezTo>
                    <a:cubicBezTo>
                      <a:pt x="375599" y="11885"/>
                      <a:pt x="383409" y="13922"/>
                      <a:pt x="389860" y="14941"/>
                    </a:cubicBezTo>
                    <a:cubicBezTo>
                      <a:pt x="407857" y="18336"/>
                      <a:pt x="421439" y="30560"/>
                      <a:pt x="432645" y="40407"/>
                    </a:cubicBezTo>
                    <a:cubicBezTo>
                      <a:pt x="438417" y="45501"/>
                      <a:pt x="446906" y="53311"/>
                      <a:pt x="450641" y="53311"/>
                    </a:cubicBezTo>
                    <a:cubicBezTo>
                      <a:pt x="483579" y="54329"/>
                      <a:pt x="511761" y="72665"/>
                      <a:pt x="526023" y="83192"/>
                    </a:cubicBezTo>
                    <a:cubicBezTo>
                      <a:pt x="531796" y="87606"/>
                      <a:pt x="561677" y="111375"/>
                      <a:pt x="562356" y="131749"/>
                    </a:cubicBezTo>
                    <a:cubicBezTo>
                      <a:pt x="562695" y="142614"/>
                      <a:pt x="555225" y="151443"/>
                      <a:pt x="544359" y="152801"/>
                    </a:cubicBezTo>
                    <a:cubicBezTo>
                      <a:pt x="534512" y="153820"/>
                      <a:pt x="523646" y="154499"/>
                      <a:pt x="512441" y="154499"/>
                    </a:cubicBezTo>
                    <a:close/>
                    <a:moveTo>
                      <a:pt x="340625" y="104923"/>
                    </a:moveTo>
                    <a:cubicBezTo>
                      <a:pt x="348774" y="104923"/>
                      <a:pt x="363715" y="106961"/>
                      <a:pt x="384427" y="110017"/>
                    </a:cubicBezTo>
                    <a:cubicBezTo>
                      <a:pt x="422458" y="115450"/>
                      <a:pt x="477467" y="123260"/>
                      <a:pt x="520250" y="122241"/>
                    </a:cubicBezTo>
                    <a:cubicBezTo>
                      <a:pt x="505989" y="107640"/>
                      <a:pt x="478485" y="87267"/>
                      <a:pt x="449623" y="86248"/>
                    </a:cubicBezTo>
                    <a:cubicBezTo>
                      <a:pt x="434003" y="85908"/>
                      <a:pt x="422458" y="75042"/>
                      <a:pt x="410913" y="64855"/>
                    </a:cubicBezTo>
                    <a:cubicBezTo>
                      <a:pt x="402085" y="57046"/>
                      <a:pt x="392916" y="48896"/>
                      <a:pt x="384088" y="47199"/>
                    </a:cubicBezTo>
                    <a:cubicBezTo>
                      <a:pt x="376618" y="45840"/>
                      <a:pt x="368808" y="44143"/>
                      <a:pt x="360319" y="42105"/>
                    </a:cubicBezTo>
                    <a:cubicBezTo>
                      <a:pt x="341303" y="37691"/>
                      <a:pt x="319572" y="32937"/>
                      <a:pt x="301575" y="32597"/>
                    </a:cubicBezTo>
                    <a:lnTo>
                      <a:pt x="300896" y="32597"/>
                    </a:lnTo>
                    <a:cubicBezTo>
                      <a:pt x="288672" y="32597"/>
                      <a:pt x="272713" y="38031"/>
                      <a:pt x="258452" y="42784"/>
                    </a:cubicBezTo>
                    <a:cubicBezTo>
                      <a:pt x="238078" y="49915"/>
                      <a:pt x="222119" y="55348"/>
                      <a:pt x="209895" y="47199"/>
                    </a:cubicBezTo>
                    <a:cubicBezTo>
                      <a:pt x="199368" y="40407"/>
                      <a:pt x="153189" y="57385"/>
                      <a:pt x="139266" y="68591"/>
                    </a:cubicBezTo>
                    <a:cubicBezTo>
                      <a:pt x="134852" y="72665"/>
                      <a:pt x="129080" y="76061"/>
                      <a:pt x="121610" y="79796"/>
                    </a:cubicBezTo>
                    <a:cubicBezTo>
                      <a:pt x="121610" y="79796"/>
                      <a:pt x="121610" y="79796"/>
                      <a:pt x="121610" y="79796"/>
                    </a:cubicBezTo>
                    <a:cubicBezTo>
                      <a:pt x="109385" y="85908"/>
                      <a:pt x="95464" y="89983"/>
                      <a:pt x="81882" y="93718"/>
                    </a:cubicBezTo>
                    <a:cubicBezTo>
                      <a:pt x="65583" y="98472"/>
                      <a:pt x="50302" y="102886"/>
                      <a:pt x="40456" y="110356"/>
                    </a:cubicBezTo>
                    <a:cubicBezTo>
                      <a:pt x="70676" y="116469"/>
                      <a:pt x="139606" y="121901"/>
                      <a:pt x="162357" y="115789"/>
                    </a:cubicBezTo>
                    <a:cubicBezTo>
                      <a:pt x="187144" y="109338"/>
                      <a:pt x="208537" y="113412"/>
                      <a:pt x="227552" y="116808"/>
                    </a:cubicBezTo>
                    <a:cubicBezTo>
                      <a:pt x="235022" y="118166"/>
                      <a:pt x="242493" y="119525"/>
                      <a:pt x="249623" y="120204"/>
                    </a:cubicBezTo>
                    <a:cubicBezTo>
                      <a:pt x="261507" y="121222"/>
                      <a:pt x="280523" y="116469"/>
                      <a:pt x="297501" y="112054"/>
                    </a:cubicBezTo>
                    <a:cubicBezTo>
                      <a:pt x="313460" y="107980"/>
                      <a:pt x="328061" y="103905"/>
                      <a:pt x="340285" y="103905"/>
                    </a:cubicBezTo>
                    <a:close/>
                    <a:moveTo>
                      <a:pt x="31967" y="122241"/>
                    </a:moveTo>
                    <a:cubicBezTo>
                      <a:pt x="31967" y="122241"/>
                      <a:pt x="31967" y="122241"/>
                      <a:pt x="31967" y="122241"/>
                    </a:cubicBezTo>
                    <a:cubicBezTo>
                      <a:pt x="31967" y="122241"/>
                      <a:pt x="31967" y="122241"/>
                      <a:pt x="31967" y="122241"/>
                    </a:cubicBezTo>
                    <a:close/>
                    <a:moveTo>
                      <a:pt x="114479" y="65874"/>
                    </a:moveTo>
                    <a:lnTo>
                      <a:pt x="114479" y="65874"/>
                    </a:lnTo>
                    <a:lnTo>
                      <a:pt x="114479" y="65874"/>
                    </a:lnTo>
                    <a:close/>
                    <a:moveTo>
                      <a:pt x="227212" y="20034"/>
                    </a:moveTo>
                    <a:cubicBezTo>
                      <a:pt x="227212" y="20034"/>
                      <a:pt x="227212" y="20034"/>
                      <a:pt x="227212" y="20034"/>
                    </a:cubicBezTo>
                    <a:cubicBezTo>
                      <a:pt x="227212" y="20034"/>
                      <a:pt x="227212" y="20034"/>
                      <a:pt x="227212" y="20034"/>
                    </a:cubicBezTo>
                    <a:close/>
                  </a:path>
                </a:pathLst>
              </a:custGeom>
              <a:grpFill/>
              <a:ln w="3393" cap="flat">
                <a:noFill/>
                <a:prstDash val="solid"/>
                <a:miter/>
              </a:ln>
            </p:spPr>
            <p:txBody>
              <a:bodyPr rtlCol="0" anchor="ctr"/>
              <a:lstStyle/>
              <a:p>
                <a:endParaRPr lang="de-DE" dirty="0">
                  <a:solidFill>
                    <a:schemeClr val="bg1"/>
                  </a:solidFill>
                </a:endParaRPr>
              </a:p>
            </p:txBody>
          </p:sp>
          <p:sp>
            <p:nvSpPr>
              <p:cNvPr id="33" name="Freeform 32">
                <a:extLst>
                  <a:ext uri="{FF2B5EF4-FFF2-40B4-BE49-F238E27FC236}">
                    <a16:creationId xmlns:a16="http://schemas.microsoft.com/office/drawing/2014/main" id="{8A52F72E-F540-C087-CA6B-527F081DC56C}"/>
                  </a:ext>
                </a:extLst>
              </p:cNvPr>
              <p:cNvSpPr/>
              <p:nvPr/>
            </p:nvSpPr>
            <p:spPr>
              <a:xfrm>
                <a:off x="8151791" y="3935436"/>
                <a:ext cx="75094" cy="76155"/>
              </a:xfrm>
              <a:custGeom>
                <a:avLst/>
                <a:gdLst>
                  <a:gd name="connsiteX0" fmla="*/ 16256 w 75094"/>
                  <a:gd name="connsiteY0" fmla="*/ 76156 h 76155"/>
                  <a:gd name="connsiteX1" fmla="*/ 297 w 75094"/>
                  <a:gd name="connsiteY1" fmla="*/ 62913 h 76155"/>
                  <a:gd name="connsiteX2" fmla="*/ 12860 w 75094"/>
                  <a:gd name="connsiteY2" fmla="*/ 43898 h 76155"/>
                  <a:gd name="connsiteX3" fmla="*/ 45118 w 75094"/>
                  <a:gd name="connsiteY3" fmla="*/ 7226 h 76155"/>
                  <a:gd name="connsiteX4" fmla="*/ 67868 w 75094"/>
                  <a:gd name="connsiteY4" fmla="*/ 2811 h 76155"/>
                  <a:gd name="connsiteX5" fmla="*/ 72283 w 75094"/>
                  <a:gd name="connsiteY5" fmla="*/ 25562 h 76155"/>
                  <a:gd name="connsiteX6" fmla="*/ 19312 w 75094"/>
                  <a:gd name="connsiteY6" fmla="*/ 76156 h 76155"/>
                  <a:gd name="connsiteX7" fmla="*/ 16256 w 75094"/>
                  <a:gd name="connsiteY7" fmla="*/ 76156 h 76155"/>
                  <a:gd name="connsiteX8" fmla="*/ 13200 w 75094"/>
                  <a:gd name="connsiteY8" fmla="*/ 43898 h 76155"/>
                  <a:gd name="connsiteX9" fmla="*/ 13200 w 75094"/>
                  <a:gd name="connsiteY9" fmla="*/ 43898 h 76155"/>
                  <a:gd name="connsiteX10" fmla="*/ 13200 w 75094"/>
                  <a:gd name="connsiteY10" fmla="*/ 43898 h 761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5094" h="76155">
                    <a:moveTo>
                      <a:pt x="16256" y="76156"/>
                    </a:moveTo>
                    <a:cubicBezTo>
                      <a:pt x="8446" y="76156"/>
                      <a:pt x="1655" y="70723"/>
                      <a:pt x="297" y="62913"/>
                    </a:cubicBezTo>
                    <a:cubicBezTo>
                      <a:pt x="-1401" y="54085"/>
                      <a:pt x="4371" y="45935"/>
                      <a:pt x="12860" y="43898"/>
                    </a:cubicBezTo>
                    <a:cubicBezTo>
                      <a:pt x="18633" y="41521"/>
                      <a:pt x="33913" y="24204"/>
                      <a:pt x="45118" y="7226"/>
                    </a:cubicBezTo>
                    <a:cubicBezTo>
                      <a:pt x="50212" y="-245"/>
                      <a:pt x="60058" y="-2282"/>
                      <a:pt x="67868" y="2811"/>
                    </a:cubicBezTo>
                    <a:cubicBezTo>
                      <a:pt x="75339" y="7905"/>
                      <a:pt x="77376" y="17752"/>
                      <a:pt x="72283" y="25562"/>
                    </a:cubicBezTo>
                    <a:cubicBezTo>
                      <a:pt x="60738" y="42879"/>
                      <a:pt x="38667" y="72421"/>
                      <a:pt x="19312" y="76156"/>
                    </a:cubicBezTo>
                    <a:cubicBezTo>
                      <a:pt x="18294" y="76156"/>
                      <a:pt x="17275" y="76156"/>
                      <a:pt x="16256" y="76156"/>
                    </a:cubicBezTo>
                    <a:close/>
                    <a:moveTo>
                      <a:pt x="13200" y="43898"/>
                    </a:moveTo>
                    <a:cubicBezTo>
                      <a:pt x="13200" y="43898"/>
                      <a:pt x="13200" y="43898"/>
                      <a:pt x="13200" y="43898"/>
                    </a:cubicBezTo>
                    <a:cubicBezTo>
                      <a:pt x="13200" y="43898"/>
                      <a:pt x="13200" y="43898"/>
                      <a:pt x="13200" y="43898"/>
                    </a:cubicBezTo>
                    <a:close/>
                  </a:path>
                </a:pathLst>
              </a:custGeom>
              <a:grpFill/>
              <a:ln w="3393" cap="flat">
                <a:noFill/>
                <a:prstDash val="solid"/>
                <a:miter/>
              </a:ln>
            </p:spPr>
            <p:txBody>
              <a:bodyPr rtlCol="0" anchor="ctr"/>
              <a:lstStyle/>
              <a:p>
                <a:endParaRPr lang="de-DE" dirty="0">
                  <a:solidFill>
                    <a:schemeClr val="bg1"/>
                  </a:solidFill>
                </a:endParaRPr>
              </a:p>
            </p:txBody>
          </p:sp>
          <p:sp>
            <p:nvSpPr>
              <p:cNvPr id="34" name="Freeform 33">
                <a:extLst>
                  <a:ext uri="{FF2B5EF4-FFF2-40B4-BE49-F238E27FC236}">
                    <a16:creationId xmlns:a16="http://schemas.microsoft.com/office/drawing/2014/main" id="{FB323B80-FB14-B1A5-BB4F-33DFCA59DB33}"/>
                  </a:ext>
                </a:extLst>
              </p:cNvPr>
              <p:cNvSpPr/>
              <p:nvPr/>
            </p:nvSpPr>
            <p:spPr>
              <a:xfrm>
                <a:off x="7925698" y="3923403"/>
                <a:ext cx="77226" cy="44725"/>
              </a:xfrm>
              <a:custGeom>
                <a:avLst/>
                <a:gdLst>
                  <a:gd name="connsiteX0" fmla="*/ 60685 w 77226"/>
                  <a:gd name="connsiteY0" fmla="*/ 44726 h 44725"/>
                  <a:gd name="connsiteX1" fmla="*/ 56610 w 77226"/>
                  <a:gd name="connsiteY1" fmla="*/ 44047 h 44725"/>
                  <a:gd name="connsiteX2" fmla="*/ 12128 w 77226"/>
                  <a:gd name="connsiteY2" fmla="*/ 32162 h 44725"/>
                  <a:gd name="connsiteX3" fmla="*/ 583 w 77226"/>
                  <a:gd name="connsiteY3" fmla="*/ 12128 h 44725"/>
                  <a:gd name="connsiteX4" fmla="*/ 20617 w 77226"/>
                  <a:gd name="connsiteY4" fmla="*/ 583 h 44725"/>
                  <a:gd name="connsiteX5" fmla="*/ 65099 w 77226"/>
                  <a:gd name="connsiteY5" fmla="*/ 12468 h 44725"/>
                  <a:gd name="connsiteX6" fmla="*/ 76644 w 77226"/>
                  <a:gd name="connsiteY6" fmla="*/ 32501 h 44725"/>
                  <a:gd name="connsiteX7" fmla="*/ 61025 w 77226"/>
                  <a:gd name="connsiteY7" fmla="*/ 44726 h 44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7226" h="44725">
                    <a:moveTo>
                      <a:pt x="60685" y="44726"/>
                    </a:moveTo>
                    <a:cubicBezTo>
                      <a:pt x="59327" y="44726"/>
                      <a:pt x="57968" y="44726"/>
                      <a:pt x="56610" y="44047"/>
                    </a:cubicBezTo>
                    <a:lnTo>
                      <a:pt x="12128" y="32162"/>
                    </a:lnTo>
                    <a:cubicBezTo>
                      <a:pt x="3300" y="29785"/>
                      <a:pt x="-1794" y="20957"/>
                      <a:pt x="583" y="12128"/>
                    </a:cubicBezTo>
                    <a:cubicBezTo>
                      <a:pt x="2960" y="3300"/>
                      <a:pt x="11789" y="-1794"/>
                      <a:pt x="20617" y="583"/>
                    </a:cubicBezTo>
                    <a:lnTo>
                      <a:pt x="65099" y="12468"/>
                    </a:lnTo>
                    <a:cubicBezTo>
                      <a:pt x="73927" y="14845"/>
                      <a:pt x="79021" y="23673"/>
                      <a:pt x="76644" y="32501"/>
                    </a:cubicBezTo>
                    <a:cubicBezTo>
                      <a:pt x="74607" y="39972"/>
                      <a:pt x="68155" y="44726"/>
                      <a:pt x="61025" y="44726"/>
                    </a:cubicBezTo>
                    <a:close/>
                  </a:path>
                </a:pathLst>
              </a:custGeom>
              <a:grpFill/>
              <a:ln w="3393" cap="flat">
                <a:noFill/>
                <a:prstDash val="solid"/>
                <a:miter/>
              </a:ln>
            </p:spPr>
            <p:txBody>
              <a:bodyPr rtlCol="0" anchor="ctr"/>
              <a:lstStyle/>
              <a:p>
                <a:endParaRPr lang="de-DE" dirty="0">
                  <a:solidFill>
                    <a:schemeClr val="bg1"/>
                  </a:solidFill>
                </a:endParaRPr>
              </a:p>
            </p:txBody>
          </p:sp>
          <p:sp>
            <p:nvSpPr>
              <p:cNvPr id="35" name="Freeform 34">
                <a:extLst>
                  <a:ext uri="{FF2B5EF4-FFF2-40B4-BE49-F238E27FC236}">
                    <a16:creationId xmlns:a16="http://schemas.microsoft.com/office/drawing/2014/main" id="{4AA8D152-B350-91C8-9DBF-1C62DCB659C0}"/>
                  </a:ext>
                </a:extLst>
              </p:cNvPr>
              <p:cNvSpPr/>
              <p:nvPr/>
            </p:nvSpPr>
            <p:spPr>
              <a:xfrm>
                <a:off x="7419915" y="2998266"/>
                <a:ext cx="277249" cy="277164"/>
              </a:xfrm>
              <a:custGeom>
                <a:avLst/>
                <a:gdLst>
                  <a:gd name="connsiteX0" fmla="*/ 199745 w 277249"/>
                  <a:gd name="connsiteY0" fmla="*/ 277164 h 277164"/>
                  <a:gd name="connsiteX1" fmla="*/ 188200 w 277249"/>
                  <a:gd name="connsiteY1" fmla="*/ 272410 h 277164"/>
                  <a:gd name="connsiteX2" fmla="*/ 4839 w 277249"/>
                  <a:gd name="connsiteY2" fmla="*/ 89049 h 277164"/>
                  <a:gd name="connsiteX3" fmla="*/ 4839 w 277249"/>
                  <a:gd name="connsiteY3" fmla="*/ 65959 h 277164"/>
                  <a:gd name="connsiteX4" fmla="*/ 65960 w 277249"/>
                  <a:gd name="connsiteY4" fmla="*/ 4839 h 277164"/>
                  <a:gd name="connsiteX5" fmla="*/ 89049 w 277249"/>
                  <a:gd name="connsiteY5" fmla="*/ 4839 h 277164"/>
                  <a:gd name="connsiteX6" fmla="*/ 272410 w 277249"/>
                  <a:gd name="connsiteY6" fmla="*/ 188200 h 277164"/>
                  <a:gd name="connsiteX7" fmla="*/ 272410 w 277249"/>
                  <a:gd name="connsiteY7" fmla="*/ 211290 h 277164"/>
                  <a:gd name="connsiteX8" fmla="*/ 211290 w 277249"/>
                  <a:gd name="connsiteY8" fmla="*/ 272410 h 277164"/>
                  <a:gd name="connsiteX9" fmla="*/ 199745 w 277249"/>
                  <a:gd name="connsiteY9" fmla="*/ 277164 h 277164"/>
                  <a:gd name="connsiteX10" fmla="*/ 39474 w 277249"/>
                  <a:gd name="connsiteY10" fmla="*/ 77504 h 277164"/>
                  <a:gd name="connsiteX11" fmla="*/ 199745 w 277249"/>
                  <a:gd name="connsiteY11" fmla="*/ 237775 h 277164"/>
                  <a:gd name="connsiteX12" fmla="*/ 237775 w 277249"/>
                  <a:gd name="connsiteY12" fmla="*/ 199745 h 277164"/>
                  <a:gd name="connsiteX13" fmla="*/ 77504 w 277249"/>
                  <a:gd name="connsiteY13" fmla="*/ 39474 h 277164"/>
                  <a:gd name="connsiteX14" fmla="*/ 39474 w 277249"/>
                  <a:gd name="connsiteY14" fmla="*/ 77504 h 277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7249" h="277164">
                    <a:moveTo>
                      <a:pt x="199745" y="277164"/>
                    </a:moveTo>
                    <a:cubicBezTo>
                      <a:pt x="195670" y="277164"/>
                      <a:pt x="191256" y="275466"/>
                      <a:pt x="188200" y="272410"/>
                    </a:cubicBezTo>
                    <a:lnTo>
                      <a:pt x="4839" y="89049"/>
                    </a:lnTo>
                    <a:cubicBezTo>
                      <a:pt x="-1613" y="82597"/>
                      <a:pt x="-1613" y="72411"/>
                      <a:pt x="4839" y="65959"/>
                    </a:cubicBezTo>
                    <a:lnTo>
                      <a:pt x="65960" y="4839"/>
                    </a:lnTo>
                    <a:cubicBezTo>
                      <a:pt x="72411" y="-1613"/>
                      <a:pt x="82598" y="-1613"/>
                      <a:pt x="89049" y="4839"/>
                    </a:cubicBezTo>
                    <a:lnTo>
                      <a:pt x="272410" y="188200"/>
                    </a:lnTo>
                    <a:cubicBezTo>
                      <a:pt x="278862" y="194652"/>
                      <a:pt x="278862" y="204838"/>
                      <a:pt x="272410" y="211290"/>
                    </a:cubicBezTo>
                    <a:lnTo>
                      <a:pt x="211290" y="272410"/>
                    </a:lnTo>
                    <a:cubicBezTo>
                      <a:pt x="208234" y="275466"/>
                      <a:pt x="203820" y="277164"/>
                      <a:pt x="199745" y="277164"/>
                    </a:cubicBezTo>
                    <a:close/>
                    <a:moveTo>
                      <a:pt x="39474" y="77504"/>
                    </a:moveTo>
                    <a:lnTo>
                      <a:pt x="199745" y="237775"/>
                    </a:lnTo>
                    <a:lnTo>
                      <a:pt x="237775" y="199745"/>
                    </a:lnTo>
                    <a:lnTo>
                      <a:pt x="77504" y="39474"/>
                    </a:lnTo>
                    <a:lnTo>
                      <a:pt x="39474" y="77504"/>
                    </a:lnTo>
                    <a:close/>
                  </a:path>
                </a:pathLst>
              </a:custGeom>
              <a:grpFill/>
              <a:ln w="3393" cap="flat">
                <a:noFill/>
                <a:prstDash val="solid"/>
                <a:miter/>
              </a:ln>
            </p:spPr>
            <p:txBody>
              <a:bodyPr rtlCol="0" anchor="ctr"/>
              <a:lstStyle/>
              <a:p>
                <a:endParaRPr lang="de-DE" dirty="0">
                  <a:solidFill>
                    <a:schemeClr val="bg1"/>
                  </a:solidFill>
                </a:endParaRPr>
              </a:p>
            </p:txBody>
          </p:sp>
          <p:sp>
            <p:nvSpPr>
              <p:cNvPr id="36" name="Freeform 35">
                <a:extLst>
                  <a:ext uri="{FF2B5EF4-FFF2-40B4-BE49-F238E27FC236}">
                    <a16:creationId xmlns:a16="http://schemas.microsoft.com/office/drawing/2014/main" id="{BBC6CC7E-AEA4-1519-3B1F-528323271F5A}"/>
                  </a:ext>
                </a:extLst>
              </p:cNvPr>
              <p:cNvSpPr/>
              <p:nvPr/>
            </p:nvSpPr>
            <p:spPr>
              <a:xfrm>
                <a:off x="7216180" y="3202001"/>
                <a:ext cx="277249" cy="277164"/>
              </a:xfrm>
              <a:custGeom>
                <a:avLst/>
                <a:gdLst>
                  <a:gd name="connsiteX0" fmla="*/ 199745 w 277249"/>
                  <a:gd name="connsiteY0" fmla="*/ 277164 h 277164"/>
                  <a:gd name="connsiteX1" fmla="*/ 188200 w 277249"/>
                  <a:gd name="connsiteY1" fmla="*/ 272410 h 277164"/>
                  <a:gd name="connsiteX2" fmla="*/ 4839 w 277249"/>
                  <a:gd name="connsiteY2" fmla="*/ 89049 h 277164"/>
                  <a:gd name="connsiteX3" fmla="*/ 4839 w 277249"/>
                  <a:gd name="connsiteY3" fmla="*/ 65959 h 277164"/>
                  <a:gd name="connsiteX4" fmla="*/ 65959 w 277249"/>
                  <a:gd name="connsiteY4" fmla="*/ 4839 h 277164"/>
                  <a:gd name="connsiteX5" fmla="*/ 89049 w 277249"/>
                  <a:gd name="connsiteY5" fmla="*/ 4839 h 277164"/>
                  <a:gd name="connsiteX6" fmla="*/ 272410 w 277249"/>
                  <a:gd name="connsiteY6" fmla="*/ 188200 h 277164"/>
                  <a:gd name="connsiteX7" fmla="*/ 272410 w 277249"/>
                  <a:gd name="connsiteY7" fmla="*/ 211290 h 277164"/>
                  <a:gd name="connsiteX8" fmla="*/ 211290 w 277249"/>
                  <a:gd name="connsiteY8" fmla="*/ 272410 h 277164"/>
                  <a:gd name="connsiteX9" fmla="*/ 199745 w 277249"/>
                  <a:gd name="connsiteY9" fmla="*/ 277164 h 277164"/>
                  <a:gd name="connsiteX10" fmla="*/ 39474 w 277249"/>
                  <a:gd name="connsiteY10" fmla="*/ 77504 h 277164"/>
                  <a:gd name="connsiteX11" fmla="*/ 199745 w 277249"/>
                  <a:gd name="connsiteY11" fmla="*/ 237775 h 277164"/>
                  <a:gd name="connsiteX12" fmla="*/ 237775 w 277249"/>
                  <a:gd name="connsiteY12" fmla="*/ 199745 h 277164"/>
                  <a:gd name="connsiteX13" fmla="*/ 77504 w 277249"/>
                  <a:gd name="connsiteY13" fmla="*/ 39474 h 277164"/>
                  <a:gd name="connsiteX14" fmla="*/ 39474 w 277249"/>
                  <a:gd name="connsiteY14" fmla="*/ 77504 h 277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7249" h="277164">
                    <a:moveTo>
                      <a:pt x="199745" y="277164"/>
                    </a:moveTo>
                    <a:cubicBezTo>
                      <a:pt x="195671" y="277164"/>
                      <a:pt x="191256" y="275466"/>
                      <a:pt x="188200" y="272410"/>
                    </a:cubicBezTo>
                    <a:lnTo>
                      <a:pt x="4839" y="89049"/>
                    </a:lnTo>
                    <a:cubicBezTo>
                      <a:pt x="-1613" y="82597"/>
                      <a:pt x="-1613" y="72411"/>
                      <a:pt x="4839" y="65959"/>
                    </a:cubicBezTo>
                    <a:lnTo>
                      <a:pt x="65959" y="4839"/>
                    </a:lnTo>
                    <a:cubicBezTo>
                      <a:pt x="72411" y="-1613"/>
                      <a:pt x="82598" y="-1613"/>
                      <a:pt x="89049" y="4839"/>
                    </a:cubicBezTo>
                    <a:lnTo>
                      <a:pt x="272410" y="188200"/>
                    </a:lnTo>
                    <a:cubicBezTo>
                      <a:pt x="278862" y="194652"/>
                      <a:pt x="278862" y="204838"/>
                      <a:pt x="272410" y="211290"/>
                    </a:cubicBezTo>
                    <a:lnTo>
                      <a:pt x="211290" y="272410"/>
                    </a:lnTo>
                    <a:cubicBezTo>
                      <a:pt x="208234" y="275466"/>
                      <a:pt x="203820" y="277164"/>
                      <a:pt x="199745" y="277164"/>
                    </a:cubicBezTo>
                    <a:close/>
                    <a:moveTo>
                      <a:pt x="39474" y="77504"/>
                    </a:moveTo>
                    <a:lnTo>
                      <a:pt x="199745" y="237775"/>
                    </a:lnTo>
                    <a:lnTo>
                      <a:pt x="237775" y="199745"/>
                    </a:lnTo>
                    <a:lnTo>
                      <a:pt x="77504" y="39474"/>
                    </a:lnTo>
                    <a:lnTo>
                      <a:pt x="39474" y="77504"/>
                    </a:lnTo>
                    <a:close/>
                  </a:path>
                </a:pathLst>
              </a:custGeom>
              <a:grpFill/>
              <a:ln w="3393" cap="flat">
                <a:noFill/>
                <a:prstDash val="solid"/>
                <a:miter/>
              </a:ln>
            </p:spPr>
            <p:txBody>
              <a:bodyPr rtlCol="0" anchor="ctr"/>
              <a:lstStyle/>
              <a:p>
                <a:endParaRPr lang="de-DE" dirty="0">
                  <a:solidFill>
                    <a:schemeClr val="bg1"/>
                  </a:solidFill>
                </a:endParaRPr>
              </a:p>
            </p:txBody>
          </p:sp>
          <p:sp>
            <p:nvSpPr>
              <p:cNvPr id="37" name="Freeform 36">
                <a:extLst>
                  <a:ext uri="{FF2B5EF4-FFF2-40B4-BE49-F238E27FC236}">
                    <a16:creationId xmlns:a16="http://schemas.microsoft.com/office/drawing/2014/main" id="{CBC83F53-B555-6ADB-D19B-A1F9686DB69A}"/>
                  </a:ext>
                </a:extLst>
              </p:cNvPr>
              <p:cNvSpPr/>
              <p:nvPr/>
            </p:nvSpPr>
            <p:spPr>
              <a:xfrm>
                <a:off x="7460662" y="3303869"/>
                <a:ext cx="114261" cy="114176"/>
              </a:xfrm>
              <a:custGeom>
                <a:avLst/>
                <a:gdLst>
                  <a:gd name="connsiteX0" fmla="*/ 16384 w 114261"/>
                  <a:gd name="connsiteY0" fmla="*/ 114176 h 114176"/>
                  <a:gd name="connsiteX1" fmla="*/ 4839 w 114261"/>
                  <a:gd name="connsiteY1" fmla="*/ 109423 h 114176"/>
                  <a:gd name="connsiteX2" fmla="*/ 4839 w 114261"/>
                  <a:gd name="connsiteY2" fmla="*/ 86333 h 114176"/>
                  <a:gd name="connsiteX3" fmla="*/ 86333 w 114261"/>
                  <a:gd name="connsiteY3" fmla="*/ 4839 h 114176"/>
                  <a:gd name="connsiteX4" fmla="*/ 109422 w 114261"/>
                  <a:gd name="connsiteY4" fmla="*/ 4839 h 114176"/>
                  <a:gd name="connsiteX5" fmla="*/ 109422 w 114261"/>
                  <a:gd name="connsiteY5" fmla="*/ 27929 h 114176"/>
                  <a:gd name="connsiteX6" fmla="*/ 27928 w 114261"/>
                  <a:gd name="connsiteY6" fmla="*/ 109423 h 114176"/>
                  <a:gd name="connsiteX7" fmla="*/ 16384 w 114261"/>
                  <a:gd name="connsiteY7" fmla="*/ 114176 h 114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4261" h="114176">
                    <a:moveTo>
                      <a:pt x="16384" y="114176"/>
                    </a:moveTo>
                    <a:cubicBezTo>
                      <a:pt x="12309" y="114176"/>
                      <a:pt x="7895" y="112479"/>
                      <a:pt x="4839" y="109423"/>
                    </a:cubicBezTo>
                    <a:cubicBezTo>
                      <a:pt x="-1613" y="102971"/>
                      <a:pt x="-1613" y="92784"/>
                      <a:pt x="4839" y="86333"/>
                    </a:cubicBezTo>
                    <a:lnTo>
                      <a:pt x="86333" y="4839"/>
                    </a:lnTo>
                    <a:cubicBezTo>
                      <a:pt x="92784" y="-1613"/>
                      <a:pt x="102971" y="-1613"/>
                      <a:pt x="109422" y="4839"/>
                    </a:cubicBezTo>
                    <a:cubicBezTo>
                      <a:pt x="115874" y="11290"/>
                      <a:pt x="115874" y="21477"/>
                      <a:pt x="109422" y="27929"/>
                    </a:cubicBezTo>
                    <a:lnTo>
                      <a:pt x="27928" y="109423"/>
                    </a:lnTo>
                    <a:cubicBezTo>
                      <a:pt x="24873" y="112479"/>
                      <a:pt x="20458" y="114176"/>
                      <a:pt x="16384" y="114176"/>
                    </a:cubicBezTo>
                    <a:close/>
                  </a:path>
                </a:pathLst>
              </a:custGeom>
              <a:grpFill/>
              <a:ln w="3393" cap="flat">
                <a:noFill/>
                <a:prstDash val="solid"/>
                <a:miter/>
              </a:ln>
            </p:spPr>
            <p:txBody>
              <a:bodyPr rtlCol="0" anchor="ctr"/>
              <a:lstStyle/>
              <a:p>
                <a:endParaRPr lang="de-DE" dirty="0">
                  <a:solidFill>
                    <a:schemeClr val="bg1"/>
                  </a:solidFill>
                </a:endParaRPr>
              </a:p>
            </p:txBody>
          </p:sp>
          <p:sp>
            <p:nvSpPr>
              <p:cNvPr id="38" name="Freeform 37">
                <a:extLst>
                  <a:ext uri="{FF2B5EF4-FFF2-40B4-BE49-F238E27FC236}">
                    <a16:creationId xmlns:a16="http://schemas.microsoft.com/office/drawing/2014/main" id="{E0A2208A-E8D5-BC86-EC32-9887B9EEB586}"/>
                  </a:ext>
                </a:extLst>
              </p:cNvPr>
              <p:cNvSpPr/>
              <p:nvPr/>
            </p:nvSpPr>
            <p:spPr>
              <a:xfrm>
                <a:off x="7287488" y="3069574"/>
                <a:ext cx="175381" cy="175296"/>
              </a:xfrm>
              <a:custGeom>
                <a:avLst/>
                <a:gdLst>
                  <a:gd name="connsiteX0" fmla="*/ 16384 w 175381"/>
                  <a:gd name="connsiteY0" fmla="*/ 175297 h 175296"/>
                  <a:gd name="connsiteX1" fmla="*/ 4839 w 175381"/>
                  <a:gd name="connsiteY1" fmla="*/ 170543 h 175296"/>
                  <a:gd name="connsiteX2" fmla="*/ 4839 w 175381"/>
                  <a:gd name="connsiteY2" fmla="*/ 147453 h 175296"/>
                  <a:gd name="connsiteX3" fmla="*/ 147454 w 175381"/>
                  <a:gd name="connsiteY3" fmla="*/ 4839 h 175296"/>
                  <a:gd name="connsiteX4" fmla="*/ 170543 w 175381"/>
                  <a:gd name="connsiteY4" fmla="*/ 4839 h 175296"/>
                  <a:gd name="connsiteX5" fmla="*/ 170543 w 175381"/>
                  <a:gd name="connsiteY5" fmla="*/ 27929 h 175296"/>
                  <a:gd name="connsiteX6" fmla="*/ 27928 w 175381"/>
                  <a:gd name="connsiteY6" fmla="*/ 170543 h 175296"/>
                  <a:gd name="connsiteX7" fmla="*/ 16384 w 175381"/>
                  <a:gd name="connsiteY7" fmla="*/ 175297 h 175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5381" h="175296">
                    <a:moveTo>
                      <a:pt x="16384" y="175297"/>
                    </a:moveTo>
                    <a:cubicBezTo>
                      <a:pt x="12309" y="175297"/>
                      <a:pt x="7895" y="173599"/>
                      <a:pt x="4839" y="170543"/>
                    </a:cubicBezTo>
                    <a:cubicBezTo>
                      <a:pt x="-1613" y="164091"/>
                      <a:pt x="-1613" y="153905"/>
                      <a:pt x="4839" y="147453"/>
                    </a:cubicBezTo>
                    <a:lnTo>
                      <a:pt x="147454" y="4839"/>
                    </a:lnTo>
                    <a:cubicBezTo>
                      <a:pt x="153905" y="-1613"/>
                      <a:pt x="164092" y="-1613"/>
                      <a:pt x="170543" y="4839"/>
                    </a:cubicBezTo>
                    <a:cubicBezTo>
                      <a:pt x="176995" y="11290"/>
                      <a:pt x="176995" y="21477"/>
                      <a:pt x="170543" y="27929"/>
                    </a:cubicBezTo>
                    <a:lnTo>
                      <a:pt x="27928" y="170543"/>
                    </a:lnTo>
                    <a:cubicBezTo>
                      <a:pt x="24873" y="173599"/>
                      <a:pt x="20458" y="175297"/>
                      <a:pt x="16384" y="175297"/>
                    </a:cubicBezTo>
                    <a:close/>
                  </a:path>
                </a:pathLst>
              </a:custGeom>
              <a:grpFill/>
              <a:ln w="3393" cap="flat">
                <a:noFill/>
                <a:prstDash val="solid"/>
                <a:miter/>
              </a:ln>
            </p:spPr>
            <p:txBody>
              <a:bodyPr rtlCol="0" anchor="ctr"/>
              <a:lstStyle/>
              <a:p>
                <a:endParaRPr lang="de-DE" dirty="0">
                  <a:solidFill>
                    <a:schemeClr val="bg1"/>
                  </a:solidFill>
                </a:endParaRPr>
              </a:p>
            </p:txBody>
          </p:sp>
          <p:sp>
            <p:nvSpPr>
              <p:cNvPr id="39" name="Freeform 38">
                <a:extLst>
                  <a:ext uri="{FF2B5EF4-FFF2-40B4-BE49-F238E27FC236}">
                    <a16:creationId xmlns:a16="http://schemas.microsoft.com/office/drawing/2014/main" id="{9B8BA71C-4DBD-1A2C-82A8-0C0C9447E532}"/>
                  </a:ext>
                </a:extLst>
              </p:cNvPr>
              <p:cNvSpPr/>
              <p:nvPr/>
            </p:nvSpPr>
            <p:spPr>
              <a:xfrm>
                <a:off x="7277386" y="2896437"/>
                <a:ext cx="419693" cy="338585"/>
              </a:xfrm>
              <a:custGeom>
                <a:avLst/>
                <a:gdLst>
                  <a:gd name="connsiteX0" fmla="*/ 16299 w 419693"/>
                  <a:gd name="connsiteY0" fmla="*/ 338246 h 338585"/>
                  <a:gd name="connsiteX1" fmla="*/ 0 w 419693"/>
                  <a:gd name="connsiteY1" fmla="*/ 321947 h 338585"/>
                  <a:gd name="connsiteX2" fmla="*/ 0 w 419693"/>
                  <a:gd name="connsiteY2" fmla="*/ 201744 h 338585"/>
                  <a:gd name="connsiteX3" fmla="*/ 20713 w 419693"/>
                  <a:gd name="connsiteY3" fmla="*/ 151829 h 338585"/>
                  <a:gd name="connsiteX4" fmla="*/ 151782 w 419693"/>
                  <a:gd name="connsiteY4" fmla="*/ 20759 h 338585"/>
                  <a:gd name="connsiteX5" fmla="*/ 198981 w 419693"/>
                  <a:gd name="connsiteY5" fmla="*/ 47 h 338585"/>
                  <a:gd name="connsiteX6" fmla="*/ 248556 w 419693"/>
                  <a:gd name="connsiteY6" fmla="*/ 18043 h 338585"/>
                  <a:gd name="connsiteX7" fmla="*/ 396264 w 419693"/>
                  <a:gd name="connsiteY7" fmla="*/ 151150 h 338585"/>
                  <a:gd name="connsiteX8" fmla="*/ 419694 w 419693"/>
                  <a:gd name="connsiteY8" fmla="*/ 203442 h 338585"/>
                  <a:gd name="connsiteX9" fmla="*/ 419694 w 419693"/>
                  <a:gd name="connsiteY9" fmla="*/ 301574 h 338585"/>
                  <a:gd name="connsiteX10" fmla="*/ 403395 w 419693"/>
                  <a:gd name="connsiteY10" fmla="*/ 317873 h 338585"/>
                  <a:gd name="connsiteX11" fmla="*/ 387096 w 419693"/>
                  <a:gd name="connsiteY11" fmla="*/ 301574 h 338585"/>
                  <a:gd name="connsiteX12" fmla="*/ 387096 w 419693"/>
                  <a:gd name="connsiteY12" fmla="*/ 203442 h 338585"/>
                  <a:gd name="connsiteX13" fmla="*/ 374533 w 419693"/>
                  <a:gd name="connsiteY13" fmla="*/ 175598 h 338585"/>
                  <a:gd name="connsiteX14" fmla="*/ 226825 w 419693"/>
                  <a:gd name="connsiteY14" fmla="*/ 42491 h 338585"/>
                  <a:gd name="connsiteX15" fmla="*/ 200000 w 419693"/>
                  <a:gd name="connsiteY15" fmla="*/ 32984 h 338585"/>
                  <a:gd name="connsiteX16" fmla="*/ 174872 w 419693"/>
                  <a:gd name="connsiteY16" fmla="*/ 44189 h 338585"/>
                  <a:gd name="connsiteX17" fmla="*/ 43803 w 419693"/>
                  <a:gd name="connsiteY17" fmla="*/ 175258 h 338585"/>
                  <a:gd name="connsiteX18" fmla="*/ 32598 w 419693"/>
                  <a:gd name="connsiteY18" fmla="*/ 202083 h 338585"/>
                  <a:gd name="connsiteX19" fmla="*/ 32598 w 419693"/>
                  <a:gd name="connsiteY19" fmla="*/ 322287 h 338585"/>
                  <a:gd name="connsiteX20" fmla="*/ 16299 w 419693"/>
                  <a:gd name="connsiteY20" fmla="*/ 338586 h 338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19693" h="338585">
                    <a:moveTo>
                      <a:pt x="16299" y="338246"/>
                    </a:moveTo>
                    <a:cubicBezTo>
                      <a:pt x="7131" y="338246"/>
                      <a:pt x="0" y="331115"/>
                      <a:pt x="0" y="321947"/>
                    </a:cubicBezTo>
                    <a:lnTo>
                      <a:pt x="0" y="201744"/>
                    </a:lnTo>
                    <a:cubicBezTo>
                      <a:pt x="0" y="183068"/>
                      <a:pt x="7471" y="165072"/>
                      <a:pt x="20713" y="151829"/>
                    </a:cubicBezTo>
                    <a:lnTo>
                      <a:pt x="151782" y="20759"/>
                    </a:lnTo>
                    <a:cubicBezTo>
                      <a:pt x="164686" y="7856"/>
                      <a:pt x="180985" y="726"/>
                      <a:pt x="198981" y="47"/>
                    </a:cubicBezTo>
                    <a:cubicBezTo>
                      <a:pt x="216978" y="-633"/>
                      <a:pt x="234974" y="6159"/>
                      <a:pt x="248556" y="18043"/>
                    </a:cubicBezTo>
                    <a:lnTo>
                      <a:pt x="396264" y="151150"/>
                    </a:lnTo>
                    <a:cubicBezTo>
                      <a:pt x="411205" y="164392"/>
                      <a:pt x="419694" y="183408"/>
                      <a:pt x="419694" y="203442"/>
                    </a:cubicBezTo>
                    <a:lnTo>
                      <a:pt x="419694" y="301574"/>
                    </a:lnTo>
                    <a:cubicBezTo>
                      <a:pt x="419694" y="310742"/>
                      <a:pt x="412563" y="317873"/>
                      <a:pt x="403395" y="317873"/>
                    </a:cubicBezTo>
                    <a:cubicBezTo>
                      <a:pt x="394227" y="317873"/>
                      <a:pt x="387096" y="310742"/>
                      <a:pt x="387096" y="301574"/>
                    </a:cubicBezTo>
                    <a:lnTo>
                      <a:pt x="387096" y="203442"/>
                    </a:lnTo>
                    <a:cubicBezTo>
                      <a:pt x="387096" y="192915"/>
                      <a:pt x="382682" y="182389"/>
                      <a:pt x="374533" y="175598"/>
                    </a:cubicBezTo>
                    <a:lnTo>
                      <a:pt x="226825" y="42491"/>
                    </a:lnTo>
                    <a:cubicBezTo>
                      <a:pt x="219694" y="36040"/>
                      <a:pt x="209847" y="32644"/>
                      <a:pt x="200000" y="32984"/>
                    </a:cubicBezTo>
                    <a:cubicBezTo>
                      <a:pt x="190492" y="32984"/>
                      <a:pt x="182003" y="37058"/>
                      <a:pt x="174872" y="44189"/>
                    </a:cubicBezTo>
                    <a:lnTo>
                      <a:pt x="43803" y="175258"/>
                    </a:lnTo>
                    <a:cubicBezTo>
                      <a:pt x="36672" y="182389"/>
                      <a:pt x="32598" y="191897"/>
                      <a:pt x="32598" y="202083"/>
                    </a:cubicBezTo>
                    <a:lnTo>
                      <a:pt x="32598" y="322287"/>
                    </a:lnTo>
                    <a:cubicBezTo>
                      <a:pt x="32598" y="331455"/>
                      <a:pt x="25467" y="338586"/>
                      <a:pt x="16299" y="338586"/>
                    </a:cubicBezTo>
                    <a:close/>
                  </a:path>
                </a:pathLst>
              </a:custGeom>
              <a:grpFill/>
              <a:ln w="3393" cap="flat">
                <a:noFill/>
                <a:prstDash val="solid"/>
                <a:miter/>
              </a:ln>
            </p:spPr>
            <p:txBody>
              <a:bodyPr rtlCol="0" anchor="ctr"/>
              <a:lstStyle/>
              <a:p>
                <a:endParaRPr lang="de-DE" dirty="0">
                  <a:solidFill>
                    <a:schemeClr val="bg1"/>
                  </a:solidFill>
                </a:endParaRPr>
              </a:p>
            </p:txBody>
          </p:sp>
          <p:sp>
            <p:nvSpPr>
              <p:cNvPr id="40" name="Freeform 39">
                <a:extLst>
                  <a:ext uri="{FF2B5EF4-FFF2-40B4-BE49-F238E27FC236}">
                    <a16:creationId xmlns:a16="http://schemas.microsoft.com/office/drawing/2014/main" id="{02295299-8D97-A418-C838-0D458623CECC}"/>
                  </a:ext>
                </a:extLst>
              </p:cNvPr>
              <p:cNvSpPr/>
              <p:nvPr/>
            </p:nvSpPr>
            <p:spPr>
              <a:xfrm>
                <a:off x="7460747" y="3242408"/>
                <a:ext cx="399320" cy="216383"/>
              </a:xfrm>
              <a:custGeom>
                <a:avLst/>
                <a:gdLst>
                  <a:gd name="connsiteX0" fmla="*/ 383022 w 399320"/>
                  <a:gd name="connsiteY0" fmla="*/ 216383 h 216383"/>
                  <a:gd name="connsiteX1" fmla="*/ 375890 w 399320"/>
                  <a:gd name="connsiteY1" fmla="*/ 214686 h 216383"/>
                  <a:gd name="connsiteX2" fmla="*/ 297792 w 399320"/>
                  <a:gd name="connsiteY2" fmla="*/ 175636 h 216383"/>
                  <a:gd name="connsiteX3" fmla="*/ 16299 w 399320"/>
                  <a:gd name="connsiteY3" fmla="*/ 175636 h 216383"/>
                  <a:gd name="connsiteX4" fmla="*/ 0 w 399320"/>
                  <a:gd name="connsiteY4" fmla="*/ 159338 h 216383"/>
                  <a:gd name="connsiteX5" fmla="*/ 16299 w 399320"/>
                  <a:gd name="connsiteY5" fmla="*/ 143039 h 216383"/>
                  <a:gd name="connsiteX6" fmla="*/ 301528 w 399320"/>
                  <a:gd name="connsiteY6" fmla="*/ 143039 h 216383"/>
                  <a:gd name="connsiteX7" fmla="*/ 308659 w 399320"/>
                  <a:gd name="connsiteY7" fmla="*/ 144737 h 216383"/>
                  <a:gd name="connsiteX8" fmla="*/ 366723 w 399320"/>
                  <a:gd name="connsiteY8" fmla="*/ 173599 h 216383"/>
                  <a:gd name="connsiteX9" fmla="*/ 366723 w 399320"/>
                  <a:gd name="connsiteY9" fmla="*/ 63243 h 216383"/>
                  <a:gd name="connsiteX10" fmla="*/ 308659 w 399320"/>
                  <a:gd name="connsiteY10" fmla="*/ 92105 h 216383"/>
                  <a:gd name="connsiteX11" fmla="*/ 301528 w 399320"/>
                  <a:gd name="connsiteY11" fmla="*/ 93803 h 216383"/>
                  <a:gd name="connsiteX12" fmla="*/ 184040 w 399320"/>
                  <a:gd name="connsiteY12" fmla="*/ 93803 h 216383"/>
                  <a:gd name="connsiteX13" fmla="*/ 135823 w 399320"/>
                  <a:gd name="connsiteY13" fmla="*/ 61884 h 216383"/>
                  <a:gd name="connsiteX14" fmla="*/ 147029 w 399320"/>
                  <a:gd name="connsiteY14" fmla="*/ 4839 h 216383"/>
                  <a:gd name="connsiteX15" fmla="*/ 170119 w 399320"/>
                  <a:gd name="connsiteY15" fmla="*/ 4839 h 216383"/>
                  <a:gd name="connsiteX16" fmla="*/ 170119 w 399320"/>
                  <a:gd name="connsiteY16" fmla="*/ 27929 h 216383"/>
                  <a:gd name="connsiteX17" fmla="*/ 166044 w 399320"/>
                  <a:gd name="connsiteY17" fmla="*/ 49321 h 216383"/>
                  <a:gd name="connsiteX18" fmla="*/ 184040 w 399320"/>
                  <a:gd name="connsiteY18" fmla="*/ 61205 h 216383"/>
                  <a:gd name="connsiteX19" fmla="*/ 297453 w 399320"/>
                  <a:gd name="connsiteY19" fmla="*/ 61205 h 216383"/>
                  <a:gd name="connsiteX20" fmla="*/ 375551 w 399320"/>
                  <a:gd name="connsiteY20" fmla="*/ 22156 h 216383"/>
                  <a:gd name="connsiteX21" fmla="*/ 391510 w 399320"/>
                  <a:gd name="connsiteY21" fmla="*/ 22835 h 216383"/>
                  <a:gd name="connsiteX22" fmla="*/ 399320 w 399320"/>
                  <a:gd name="connsiteY22" fmla="*/ 36757 h 216383"/>
                  <a:gd name="connsiteX23" fmla="*/ 399320 w 399320"/>
                  <a:gd name="connsiteY23" fmla="*/ 199745 h 216383"/>
                  <a:gd name="connsiteX24" fmla="*/ 391510 w 399320"/>
                  <a:gd name="connsiteY24" fmla="*/ 213667 h 216383"/>
                  <a:gd name="connsiteX25" fmla="*/ 383022 w 399320"/>
                  <a:gd name="connsiteY25" fmla="*/ 216044 h 2163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399320" h="216383">
                    <a:moveTo>
                      <a:pt x="383022" y="216383"/>
                    </a:moveTo>
                    <a:cubicBezTo>
                      <a:pt x="380645" y="216383"/>
                      <a:pt x="377928" y="215704"/>
                      <a:pt x="375890" y="214686"/>
                    </a:cubicBezTo>
                    <a:lnTo>
                      <a:pt x="297792" y="175636"/>
                    </a:lnTo>
                    <a:lnTo>
                      <a:pt x="16299" y="175636"/>
                    </a:lnTo>
                    <a:cubicBezTo>
                      <a:pt x="7131" y="175636"/>
                      <a:pt x="0" y="168506"/>
                      <a:pt x="0" y="159338"/>
                    </a:cubicBezTo>
                    <a:cubicBezTo>
                      <a:pt x="0" y="150170"/>
                      <a:pt x="7131" y="143039"/>
                      <a:pt x="16299" y="143039"/>
                    </a:cubicBezTo>
                    <a:lnTo>
                      <a:pt x="301528" y="143039"/>
                    </a:lnTo>
                    <a:cubicBezTo>
                      <a:pt x="303904" y="143039"/>
                      <a:pt x="306621" y="143718"/>
                      <a:pt x="308659" y="144737"/>
                    </a:cubicBezTo>
                    <a:lnTo>
                      <a:pt x="366723" y="173599"/>
                    </a:lnTo>
                    <a:lnTo>
                      <a:pt x="366723" y="63243"/>
                    </a:lnTo>
                    <a:lnTo>
                      <a:pt x="308659" y="92105"/>
                    </a:lnTo>
                    <a:cubicBezTo>
                      <a:pt x="306281" y="93124"/>
                      <a:pt x="303904" y="93803"/>
                      <a:pt x="301528" y="93803"/>
                    </a:cubicBezTo>
                    <a:lnTo>
                      <a:pt x="184040" y="93803"/>
                    </a:lnTo>
                    <a:cubicBezTo>
                      <a:pt x="162988" y="93803"/>
                      <a:pt x="143973" y="81239"/>
                      <a:pt x="135823" y="61884"/>
                    </a:cubicBezTo>
                    <a:cubicBezTo>
                      <a:pt x="127674" y="42190"/>
                      <a:pt x="132089" y="19779"/>
                      <a:pt x="147029" y="4839"/>
                    </a:cubicBezTo>
                    <a:cubicBezTo>
                      <a:pt x="153480" y="-1613"/>
                      <a:pt x="163667" y="-1613"/>
                      <a:pt x="170119" y="4839"/>
                    </a:cubicBezTo>
                    <a:cubicBezTo>
                      <a:pt x="176570" y="11290"/>
                      <a:pt x="176570" y="21477"/>
                      <a:pt x="170119" y="27929"/>
                    </a:cubicBezTo>
                    <a:cubicBezTo>
                      <a:pt x="164686" y="33362"/>
                      <a:pt x="162988" y="41851"/>
                      <a:pt x="166044" y="49321"/>
                    </a:cubicBezTo>
                    <a:cubicBezTo>
                      <a:pt x="169100" y="56452"/>
                      <a:pt x="176231" y="61205"/>
                      <a:pt x="184040" y="61205"/>
                    </a:cubicBezTo>
                    <a:lnTo>
                      <a:pt x="297453" y="61205"/>
                    </a:lnTo>
                    <a:lnTo>
                      <a:pt x="375551" y="22156"/>
                    </a:lnTo>
                    <a:cubicBezTo>
                      <a:pt x="380645" y="19779"/>
                      <a:pt x="386757" y="19779"/>
                      <a:pt x="391510" y="22835"/>
                    </a:cubicBezTo>
                    <a:cubicBezTo>
                      <a:pt x="396264" y="25891"/>
                      <a:pt x="399320" y="30985"/>
                      <a:pt x="399320" y="36757"/>
                    </a:cubicBezTo>
                    <a:lnTo>
                      <a:pt x="399320" y="199745"/>
                    </a:lnTo>
                    <a:cubicBezTo>
                      <a:pt x="399320" y="205517"/>
                      <a:pt x="396264" y="210611"/>
                      <a:pt x="391510" y="213667"/>
                    </a:cubicBezTo>
                    <a:cubicBezTo>
                      <a:pt x="388794" y="215365"/>
                      <a:pt x="386077" y="216044"/>
                      <a:pt x="383022" y="216044"/>
                    </a:cubicBezTo>
                    <a:close/>
                  </a:path>
                </a:pathLst>
              </a:custGeom>
              <a:grpFill/>
              <a:ln w="3393" cap="flat">
                <a:noFill/>
                <a:prstDash val="solid"/>
                <a:miter/>
              </a:ln>
            </p:spPr>
            <p:txBody>
              <a:bodyPr rtlCol="0" anchor="ctr"/>
              <a:lstStyle/>
              <a:p>
                <a:endParaRPr lang="de-DE" dirty="0">
                  <a:solidFill>
                    <a:schemeClr val="bg1"/>
                  </a:solidFill>
                </a:endParaRPr>
              </a:p>
            </p:txBody>
          </p:sp>
        </p:grpSp>
      </p:grpSp>
      <p:sp>
        <p:nvSpPr>
          <p:cNvPr id="2" name="Rounded Rectangle 67">
            <a:extLst>
              <a:ext uri="{FF2B5EF4-FFF2-40B4-BE49-F238E27FC236}">
                <a16:creationId xmlns:a16="http://schemas.microsoft.com/office/drawing/2014/main" id="{16A3B77F-FD52-3735-D4BD-78BDEB0C7EE4}"/>
              </a:ext>
            </a:extLst>
          </p:cNvPr>
          <p:cNvSpPr/>
          <p:nvPr/>
        </p:nvSpPr>
        <p:spPr>
          <a:xfrm>
            <a:off x="1704812" y="7793988"/>
            <a:ext cx="5343724" cy="683607"/>
          </a:xfrm>
          <a:prstGeom prst="roundRect">
            <a:avLst>
              <a:gd name="adj" fmla="val 4330"/>
            </a:avLst>
          </a:prstGeom>
          <a:solidFill>
            <a:srgbClr val="4763AE">
              <a:alpha val="8000"/>
            </a:srgbClr>
          </a:solidFill>
          <a:ln w="19050">
            <a:solidFill>
              <a:srgbClr val="4763AE"/>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grpSp>
        <p:nvGrpSpPr>
          <p:cNvPr id="3" name="Group 115">
            <a:extLst>
              <a:ext uri="{FF2B5EF4-FFF2-40B4-BE49-F238E27FC236}">
                <a16:creationId xmlns:a16="http://schemas.microsoft.com/office/drawing/2014/main" id="{411FC2D3-989A-EE39-D8AA-2022F50542BB}"/>
              </a:ext>
            </a:extLst>
          </p:cNvPr>
          <p:cNvGrpSpPr/>
          <p:nvPr/>
        </p:nvGrpSpPr>
        <p:grpSpPr>
          <a:xfrm>
            <a:off x="1803267" y="7574107"/>
            <a:ext cx="2613752" cy="406400"/>
            <a:chOff x="1997756" y="3611831"/>
            <a:chExt cx="2613752" cy="406400"/>
          </a:xfrm>
        </p:grpSpPr>
        <p:grpSp>
          <p:nvGrpSpPr>
            <p:cNvPr id="4" name="Group 116">
              <a:extLst>
                <a:ext uri="{FF2B5EF4-FFF2-40B4-BE49-F238E27FC236}">
                  <a16:creationId xmlns:a16="http://schemas.microsoft.com/office/drawing/2014/main" id="{FD101CC7-FD45-05A5-8863-673ACC40FBCF}"/>
                </a:ext>
              </a:extLst>
            </p:cNvPr>
            <p:cNvGrpSpPr/>
            <p:nvPr/>
          </p:nvGrpSpPr>
          <p:grpSpPr>
            <a:xfrm>
              <a:off x="1997756" y="3611831"/>
              <a:ext cx="2613752" cy="406400"/>
              <a:chOff x="1590175" y="6032510"/>
              <a:chExt cx="2613752" cy="406400"/>
            </a:xfrm>
          </p:grpSpPr>
          <p:sp>
            <p:nvSpPr>
              <p:cNvPr id="16" name="Rectangle 124">
                <a:extLst>
                  <a:ext uri="{FF2B5EF4-FFF2-40B4-BE49-F238E27FC236}">
                    <a16:creationId xmlns:a16="http://schemas.microsoft.com/office/drawing/2014/main" id="{FA2BB9B7-1E78-E56B-C329-7FC97DAB265F}"/>
                  </a:ext>
                </a:extLst>
              </p:cNvPr>
              <p:cNvSpPr/>
              <p:nvPr/>
            </p:nvSpPr>
            <p:spPr>
              <a:xfrm>
                <a:off x="1941158" y="6087928"/>
                <a:ext cx="1585910" cy="28632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17" name="Rectangle 125">
                <a:extLst>
                  <a:ext uri="{FF2B5EF4-FFF2-40B4-BE49-F238E27FC236}">
                    <a16:creationId xmlns:a16="http://schemas.microsoft.com/office/drawing/2014/main" id="{583CFDB2-F8BD-4D90-C15C-614D0D39B776}"/>
                  </a:ext>
                </a:extLst>
              </p:cNvPr>
              <p:cNvSpPr/>
              <p:nvPr/>
            </p:nvSpPr>
            <p:spPr>
              <a:xfrm>
                <a:off x="1941158" y="6101348"/>
                <a:ext cx="1585910" cy="286328"/>
              </a:xfrm>
              <a:prstGeom prst="rect">
                <a:avLst/>
              </a:prstGeom>
              <a:solidFill>
                <a:srgbClr val="4763AE">
                  <a:alpha val="8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18" name="Text Placeholder 122">
                <a:extLst>
                  <a:ext uri="{FF2B5EF4-FFF2-40B4-BE49-F238E27FC236}">
                    <a16:creationId xmlns:a16="http://schemas.microsoft.com/office/drawing/2014/main" id="{9FAEB781-C853-602D-BAFC-887CF4D5BF42}"/>
                  </a:ext>
                </a:extLst>
              </p:cNvPr>
              <p:cNvSpPr txBox="1">
                <a:spLocks/>
              </p:cNvSpPr>
              <p:nvPr/>
            </p:nvSpPr>
            <p:spPr>
              <a:xfrm>
                <a:off x="1996113" y="6119253"/>
                <a:ext cx="2207814" cy="237626"/>
              </a:xfrm>
              <a:prstGeom prst="rect">
                <a:avLst/>
              </a:prstGeom>
            </p:spPr>
            <p:txBody>
              <a:bodyP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None/>
                </a:pPr>
                <a:r>
                  <a:rPr lang="de-DE" sz="1400" b="1" dirty="0">
                    <a:solidFill>
                      <a:schemeClr val="bg1"/>
                    </a:solidFill>
                  </a:rPr>
                  <a:t>Kernbotschaft</a:t>
                </a:r>
              </a:p>
            </p:txBody>
          </p:sp>
          <p:sp>
            <p:nvSpPr>
              <p:cNvPr id="19" name="Oval 127">
                <a:extLst>
                  <a:ext uri="{FF2B5EF4-FFF2-40B4-BE49-F238E27FC236}">
                    <a16:creationId xmlns:a16="http://schemas.microsoft.com/office/drawing/2014/main" id="{50EE3C3E-B0B5-627D-A006-E912784477DA}"/>
                  </a:ext>
                </a:extLst>
              </p:cNvPr>
              <p:cNvSpPr/>
              <p:nvPr/>
            </p:nvSpPr>
            <p:spPr>
              <a:xfrm>
                <a:off x="1590175" y="6032510"/>
                <a:ext cx="406400" cy="406400"/>
              </a:xfrm>
              <a:prstGeom prst="ellipse">
                <a:avLst/>
              </a:prstGeom>
              <a:solidFill>
                <a:srgbClr val="4763AE"/>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20" name="Freeform 128">
                <a:extLst>
                  <a:ext uri="{FF2B5EF4-FFF2-40B4-BE49-F238E27FC236}">
                    <a16:creationId xmlns:a16="http://schemas.microsoft.com/office/drawing/2014/main" id="{0599BB19-AF01-957C-04C1-C3179BCD85B0}"/>
                  </a:ext>
                </a:extLst>
              </p:cNvPr>
              <p:cNvSpPr/>
              <p:nvPr/>
            </p:nvSpPr>
            <p:spPr>
              <a:xfrm>
                <a:off x="1791425" y="6345201"/>
                <a:ext cx="10615" cy="9828"/>
              </a:xfrm>
              <a:custGeom>
                <a:avLst/>
                <a:gdLst>
                  <a:gd name="connsiteX0" fmla="*/ 32338 w 57855"/>
                  <a:gd name="connsiteY0" fmla="*/ 53568 h 53568"/>
                  <a:gd name="connsiteX1" fmla="*/ 19025 w 57855"/>
                  <a:gd name="connsiteY1" fmla="*/ 53568 h 53568"/>
                  <a:gd name="connsiteX2" fmla="*/ 37093 w 57855"/>
                  <a:gd name="connsiteY2" fmla="*/ 2217 h 53568"/>
                  <a:gd name="connsiteX3" fmla="*/ 33289 w 57855"/>
                  <a:gd name="connsiteY3" fmla="*/ 53568 h 53568"/>
                </a:gdLst>
                <a:ahLst/>
                <a:cxnLst>
                  <a:cxn ang="0">
                    <a:pos x="connsiteX0" y="connsiteY0"/>
                  </a:cxn>
                  <a:cxn ang="0">
                    <a:pos x="connsiteX1" y="connsiteY1"/>
                  </a:cxn>
                  <a:cxn ang="0">
                    <a:pos x="connsiteX2" y="connsiteY2"/>
                  </a:cxn>
                  <a:cxn ang="0">
                    <a:pos x="connsiteX3" y="connsiteY3"/>
                  </a:cxn>
                </a:cxnLst>
                <a:rect l="l" t="t" r="r" b="b"/>
                <a:pathLst>
                  <a:path w="57855" h="53568">
                    <a:moveTo>
                      <a:pt x="32338" y="53568"/>
                    </a:moveTo>
                    <a:lnTo>
                      <a:pt x="19025" y="53568"/>
                    </a:lnTo>
                    <a:cubicBezTo>
                      <a:pt x="-16161" y="39304"/>
                      <a:pt x="1908" y="-11096"/>
                      <a:pt x="37093" y="2217"/>
                    </a:cubicBezTo>
                    <a:cubicBezTo>
                      <a:pt x="72278" y="15530"/>
                      <a:pt x="57063" y="45010"/>
                      <a:pt x="33289" y="53568"/>
                    </a:cubicBezTo>
                    <a:close/>
                  </a:path>
                </a:pathLst>
              </a:custGeom>
              <a:solidFill>
                <a:schemeClr val="bg1"/>
              </a:solidFill>
              <a:ln w="9502" cap="flat">
                <a:noFill/>
                <a:prstDash val="solid"/>
                <a:miter/>
              </a:ln>
            </p:spPr>
            <p:txBody>
              <a:bodyPr rtlCol="0" anchor="ctr"/>
              <a:lstStyle/>
              <a:p>
                <a:endParaRPr lang="de-DE" dirty="0"/>
              </a:p>
            </p:txBody>
          </p:sp>
        </p:grpSp>
        <p:grpSp>
          <p:nvGrpSpPr>
            <p:cNvPr id="9" name="Group 117">
              <a:extLst>
                <a:ext uri="{FF2B5EF4-FFF2-40B4-BE49-F238E27FC236}">
                  <a16:creationId xmlns:a16="http://schemas.microsoft.com/office/drawing/2014/main" id="{C220DF29-16E8-708D-C428-44FD39E94642}"/>
                </a:ext>
              </a:extLst>
            </p:cNvPr>
            <p:cNvGrpSpPr/>
            <p:nvPr/>
          </p:nvGrpSpPr>
          <p:grpSpPr>
            <a:xfrm>
              <a:off x="2082840" y="3699396"/>
              <a:ext cx="249276" cy="237604"/>
              <a:chOff x="8687174" y="1568164"/>
              <a:chExt cx="1195477" cy="1139501"/>
            </a:xfrm>
            <a:solidFill>
              <a:schemeClr val="bg1"/>
            </a:solidFill>
          </p:grpSpPr>
          <p:grpSp>
            <p:nvGrpSpPr>
              <p:cNvPr id="10" name="Graphic 37">
                <a:extLst>
                  <a:ext uri="{FF2B5EF4-FFF2-40B4-BE49-F238E27FC236}">
                    <a16:creationId xmlns:a16="http://schemas.microsoft.com/office/drawing/2014/main" id="{8552E480-6A2D-DF11-A863-748C6F06FA05}"/>
                  </a:ext>
                </a:extLst>
              </p:cNvPr>
              <p:cNvGrpSpPr/>
              <p:nvPr/>
            </p:nvGrpSpPr>
            <p:grpSpPr>
              <a:xfrm>
                <a:off x="9122006" y="1798742"/>
                <a:ext cx="652378" cy="709850"/>
                <a:chOff x="4172018" y="1336363"/>
                <a:chExt cx="742283" cy="807675"/>
              </a:xfrm>
              <a:grpFill/>
            </p:grpSpPr>
            <p:sp>
              <p:nvSpPr>
                <p:cNvPr id="12" name="Freeform 120">
                  <a:extLst>
                    <a:ext uri="{FF2B5EF4-FFF2-40B4-BE49-F238E27FC236}">
                      <a16:creationId xmlns:a16="http://schemas.microsoft.com/office/drawing/2014/main" id="{65B4AE77-87B4-B0A0-B488-B8B272FB848B}"/>
                    </a:ext>
                  </a:extLst>
                </p:cNvPr>
                <p:cNvSpPr/>
                <p:nvPr/>
              </p:nvSpPr>
              <p:spPr>
                <a:xfrm>
                  <a:off x="4172018" y="1603142"/>
                  <a:ext cx="326273" cy="540896"/>
                </a:xfrm>
                <a:custGeom>
                  <a:avLst/>
                  <a:gdLst>
                    <a:gd name="connsiteX0" fmla="*/ 270512 w 326273"/>
                    <a:gd name="connsiteY0" fmla="*/ 377770 h 540896"/>
                    <a:gd name="connsiteX1" fmla="*/ 323765 w 326273"/>
                    <a:gd name="connsiteY1" fmla="*/ 400593 h 540896"/>
                    <a:gd name="connsiteX2" fmla="*/ 323765 w 326273"/>
                    <a:gd name="connsiteY2" fmla="*/ 517560 h 540896"/>
                    <a:gd name="connsiteX3" fmla="*/ 296187 w 326273"/>
                    <a:gd name="connsiteY3" fmla="*/ 538481 h 540896"/>
                    <a:gd name="connsiteX4" fmla="*/ 30872 w 326273"/>
                    <a:gd name="connsiteY4" fmla="*/ 538481 h 540896"/>
                    <a:gd name="connsiteX5" fmla="*/ 3294 w 326273"/>
                    <a:gd name="connsiteY5" fmla="*/ 515658 h 540896"/>
                    <a:gd name="connsiteX6" fmla="*/ 3294 w 326273"/>
                    <a:gd name="connsiteY6" fmla="*/ 398691 h 540896"/>
                    <a:gd name="connsiteX7" fmla="*/ 56548 w 326273"/>
                    <a:gd name="connsiteY7" fmla="*/ 377770 h 540896"/>
                    <a:gd name="connsiteX8" fmla="*/ 56548 w 326273"/>
                    <a:gd name="connsiteY8" fmla="*/ 162855 h 540896"/>
                    <a:gd name="connsiteX9" fmla="*/ 3294 w 326273"/>
                    <a:gd name="connsiteY9" fmla="*/ 141934 h 540896"/>
                    <a:gd name="connsiteX10" fmla="*/ 3294 w 326273"/>
                    <a:gd name="connsiteY10" fmla="*/ 24967 h 540896"/>
                    <a:gd name="connsiteX11" fmla="*/ 30872 w 326273"/>
                    <a:gd name="connsiteY11" fmla="*/ 2144 h 540896"/>
                    <a:gd name="connsiteX12" fmla="*/ 245787 w 326273"/>
                    <a:gd name="connsiteY12" fmla="*/ 2144 h 540896"/>
                    <a:gd name="connsiteX13" fmla="*/ 271462 w 326273"/>
                    <a:gd name="connsiteY13" fmla="*/ 22114 h 540896"/>
                    <a:gd name="connsiteX14" fmla="*/ 271462 w 326273"/>
                    <a:gd name="connsiteY14" fmla="*/ 377770 h 540896"/>
                    <a:gd name="connsiteX15" fmla="*/ 217258 w 326273"/>
                    <a:gd name="connsiteY15" fmla="*/ 55397 h 540896"/>
                    <a:gd name="connsiteX16" fmla="*/ 56548 w 326273"/>
                    <a:gd name="connsiteY16" fmla="*/ 55397 h 540896"/>
                    <a:gd name="connsiteX17" fmla="*/ 56548 w 326273"/>
                    <a:gd name="connsiteY17" fmla="*/ 108651 h 540896"/>
                    <a:gd name="connsiteX18" fmla="*/ 109801 w 326273"/>
                    <a:gd name="connsiteY18" fmla="*/ 129572 h 540896"/>
                    <a:gd name="connsiteX19" fmla="*/ 109801 w 326273"/>
                    <a:gd name="connsiteY19" fmla="*/ 402494 h 540896"/>
                    <a:gd name="connsiteX20" fmla="*/ 56548 w 326273"/>
                    <a:gd name="connsiteY20" fmla="*/ 430072 h 540896"/>
                    <a:gd name="connsiteX21" fmla="*/ 56548 w 326273"/>
                    <a:gd name="connsiteY21" fmla="*/ 483325 h 540896"/>
                    <a:gd name="connsiteX22" fmla="*/ 271462 w 326273"/>
                    <a:gd name="connsiteY22" fmla="*/ 483325 h 540896"/>
                    <a:gd name="connsiteX23" fmla="*/ 271462 w 326273"/>
                    <a:gd name="connsiteY23" fmla="*/ 430072 h 540896"/>
                    <a:gd name="connsiteX24" fmla="*/ 236277 w 326273"/>
                    <a:gd name="connsiteY24" fmla="*/ 429121 h 540896"/>
                    <a:gd name="connsiteX25" fmla="*/ 217258 w 326273"/>
                    <a:gd name="connsiteY25" fmla="*/ 410102 h 540896"/>
                    <a:gd name="connsiteX26" fmla="*/ 217258 w 326273"/>
                    <a:gd name="connsiteY26" fmla="*/ 54446 h 540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26273" h="540896">
                      <a:moveTo>
                        <a:pt x="270512" y="377770"/>
                      </a:moveTo>
                      <a:cubicBezTo>
                        <a:pt x="290481" y="375868"/>
                        <a:pt x="319961" y="375868"/>
                        <a:pt x="323765" y="400593"/>
                      </a:cubicBezTo>
                      <a:cubicBezTo>
                        <a:pt x="327569" y="425317"/>
                        <a:pt x="326618" y="504246"/>
                        <a:pt x="323765" y="517560"/>
                      </a:cubicBezTo>
                      <a:cubicBezTo>
                        <a:pt x="320912" y="530873"/>
                        <a:pt x="307599" y="537530"/>
                        <a:pt x="296187" y="538481"/>
                      </a:cubicBezTo>
                      <a:cubicBezTo>
                        <a:pt x="211553" y="546088"/>
                        <a:pt x="116457" y="532775"/>
                        <a:pt x="30872" y="538481"/>
                      </a:cubicBezTo>
                      <a:cubicBezTo>
                        <a:pt x="18509" y="539432"/>
                        <a:pt x="5196" y="527069"/>
                        <a:pt x="3294" y="515658"/>
                      </a:cubicBezTo>
                      <a:cubicBezTo>
                        <a:pt x="1392" y="504246"/>
                        <a:pt x="441" y="412004"/>
                        <a:pt x="3294" y="398691"/>
                      </a:cubicBezTo>
                      <a:cubicBezTo>
                        <a:pt x="8049" y="375868"/>
                        <a:pt x="37528" y="376819"/>
                        <a:pt x="56548" y="377770"/>
                      </a:cubicBezTo>
                      <a:lnTo>
                        <a:pt x="56548" y="162855"/>
                      </a:lnTo>
                      <a:cubicBezTo>
                        <a:pt x="38479" y="163806"/>
                        <a:pt x="9000" y="165708"/>
                        <a:pt x="3294" y="141934"/>
                      </a:cubicBezTo>
                      <a:cubicBezTo>
                        <a:pt x="-2412" y="118160"/>
                        <a:pt x="441" y="39231"/>
                        <a:pt x="3294" y="24967"/>
                      </a:cubicBezTo>
                      <a:cubicBezTo>
                        <a:pt x="6147" y="10703"/>
                        <a:pt x="18509" y="3095"/>
                        <a:pt x="30872" y="2144"/>
                      </a:cubicBezTo>
                      <a:cubicBezTo>
                        <a:pt x="99340" y="-4513"/>
                        <a:pt x="176367" y="6899"/>
                        <a:pt x="245787" y="2144"/>
                      </a:cubicBezTo>
                      <a:cubicBezTo>
                        <a:pt x="253394" y="242"/>
                        <a:pt x="271462" y="17359"/>
                        <a:pt x="271462" y="22114"/>
                      </a:cubicBezTo>
                      <a:lnTo>
                        <a:pt x="271462" y="377770"/>
                      </a:lnTo>
                      <a:close/>
                      <a:moveTo>
                        <a:pt x="217258" y="55397"/>
                      </a:moveTo>
                      <a:lnTo>
                        <a:pt x="56548" y="55397"/>
                      </a:lnTo>
                      <a:lnTo>
                        <a:pt x="56548" y="108651"/>
                      </a:lnTo>
                      <a:cubicBezTo>
                        <a:pt x="78419" y="108651"/>
                        <a:pt x="100291" y="104847"/>
                        <a:pt x="109801" y="129572"/>
                      </a:cubicBezTo>
                      <a:lnTo>
                        <a:pt x="109801" y="402494"/>
                      </a:lnTo>
                      <a:cubicBezTo>
                        <a:pt x="107899" y="432925"/>
                        <a:pt x="81272" y="431974"/>
                        <a:pt x="56548" y="430072"/>
                      </a:cubicBezTo>
                      <a:lnTo>
                        <a:pt x="56548" y="483325"/>
                      </a:lnTo>
                      <a:lnTo>
                        <a:pt x="271462" y="483325"/>
                      </a:lnTo>
                      <a:lnTo>
                        <a:pt x="271462" y="430072"/>
                      </a:lnTo>
                      <a:cubicBezTo>
                        <a:pt x="260051" y="429121"/>
                        <a:pt x="246738" y="431974"/>
                        <a:pt x="236277" y="429121"/>
                      </a:cubicBezTo>
                      <a:cubicBezTo>
                        <a:pt x="225817" y="426268"/>
                        <a:pt x="217258" y="413906"/>
                        <a:pt x="217258" y="410102"/>
                      </a:cubicBezTo>
                      <a:lnTo>
                        <a:pt x="217258" y="54446"/>
                      </a:lnTo>
                      <a:close/>
                    </a:path>
                  </a:pathLst>
                </a:custGeom>
                <a:grpFill/>
                <a:ln w="9502" cap="flat">
                  <a:noFill/>
                  <a:prstDash val="solid"/>
                  <a:miter/>
                </a:ln>
              </p:spPr>
              <p:txBody>
                <a:bodyPr rtlCol="0" anchor="ctr"/>
                <a:lstStyle/>
                <a:p>
                  <a:endParaRPr lang="de-DE" dirty="0"/>
                </a:p>
              </p:txBody>
            </p:sp>
            <p:sp>
              <p:nvSpPr>
                <p:cNvPr id="13" name="Freeform 121">
                  <a:extLst>
                    <a:ext uri="{FF2B5EF4-FFF2-40B4-BE49-F238E27FC236}">
                      <a16:creationId xmlns:a16="http://schemas.microsoft.com/office/drawing/2014/main" id="{EB17520B-814C-BE63-09B4-7036F6736787}"/>
                    </a:ext>
                  </a:extLst>
                </p:cNvPr>
                <p:cNvSpPr/>
                <p:nvPr/>
              </p:nvSpPr>
              <p:spPr>
                <a:xfrm>
                  <a:off x="4229167" y="1336363"/>
                  <a:ext cx="210937" cy="214976"/>
                </a:xfrm>
                <a:custGeom>
                  <a:avLst/>
                  <a:gdLst>
                    <a:gd name="connsiteX0" fmla="*/ 94493 w 210937"/>
                    <a:gd name="connsiteY0" fmla="*/ 755 h 214976"/>
                    <a:gd name="connsiteX1" fmla="*/ 112561 w 210937"/>
                    <a:gd name="connsiteY1" fmla="*/ 214719 h 214976"/>
                    <a:gd name="connsiteX2" fmla="*/ 94493 w 210937"/>
                    <a:gd name="connsiteY2" fmla="*/ 755 h 214976"/>
                    <a:gd name="connsiteX3" fmla="*/ 97346 w 210937"/>
                    <a:gd name="connsiteY3" fmla="*/ 54959 h 214976"/>
                    <a:gd name="connsiteX4" fmla="*/ 112561 w 210937"/>
                    <a:gd name="connsiteY4" fmla="*/ 161466 h 214976"/>
                    <a:gd name="connsiteX5" fmla="*/ 97346 w 210937"/>
                    <a:gd name="connsiteY5" fmla="*/ 54959 h 2149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0937" h="214976">
                      <a:moveTo>
                        <a:pt x="94493" y="755"/>
                      </a:moveTo>
                      <a:cubicBezTo>
                        <a:pt x="237136" y="-14460"/>
                        <a:pt x="255204" y="205210"/>
                        <a:pt x="112561" y="214719"/>
                      </a:cubicBezTo>
                      <a:cubicBezTo>
                        <a:pt x="-24376" y="223278"/>
                        <a:pt x="-43395" y="15970"/>
                        <a:pt x="94493" y="755"/>
                      </a:cubicBezTo>
                      <a:close/>
                      <a:moveTo>
                        <a:pt x="97346" y="54959"/>
                      </a:moveTo>
                      <a:cubicBezTo>
                        <a:pt x="32681" y="63518"/>
                        <a:pt x="40289" y="168122"/>
                        <a:pt x="112561" y="161466"/>
                      </a:cubicBezTo>
                      <a:cubicBezTo>
                        <a:pt x="184833" y="154809"/>
                        <a:pt x="172471" y="45450"/>
                        <a:pt x="97346" y="54959"/>
                      </a:cubicBezTo>
                      <a:close/>
                    </a:path>
                  </a:pathLst>
                </a:custGeom>
                <a:grpFill/>
                <a:ln w="9502" cap="flat">
                  <a:noFill/>
                  <a:prstDash val="solid"/>
                  <a:miter/>
                </a:ln>
              </p:spPr>
              <p:txBody>
                <a:bodyPr rtlCol="0" anchor="ctr"/>
                <a:lstStyle/>
                <a:p>
                  <a:endParaRPr lang="de-DE" dirty="0"/>
                </a:p>
              </p:txBody>
            </p:sp>
            <p:sp>
              <p:nvSpPr>
                <p:cNvPr id="14" name="Freeform 122">
                  <a:extLst>
                    <a:ext uri="{FF2B5EF4-FFF2-40B4-BE49-F238E27FC236}">
                      <a16:creationId xmlns:a16="http://schemas.microsoft.com/office/drawing/2014/main" id="{C7509317-9DF9-F192-93A8-83AC31160C32}"/>
                    </a:ext>
                  </a:extLst>
                </p:cNvPr>
                <p:cNvSpPr/>
                <p:nvPr/>
              </p:nvSpPr>
              <p:spPr>
                <a:xfrm>
                  <a:off x="4809596" y="1481626"/>
                  <a:ext cx="104705" cy="404660"/>
                </a:xfrm>
                <a:custGeom>
                  <a:avLst/>
                  <a:gdLst>
                    <a:gd name="connsiteX0" fmla="*/ 85586 w 104705"/>
                    <a:gd name="connsiteY0" fmla="*/ 385172 h 404660"/>
                    <a:gd name="connsiteX1" fmla="*/ 40891 w 104705"/>
                    <a:gd name="connsiteY1" fmla="*/ 368055 h 404660"/>
                    <a:gd name="connsiteX2" fmla="*/ 31381 w 104705"/>
                    <a:gd name="connsiteY2" fmla="*/ 115102 h 404660"/>
                    <a:gd name="connsiteX3" fmla="*/ 0 w 104705"/>
                    <a:gd name="connsiteY3" fmla="*/ 27614 h 404660"/>
                    <a:gd name="connsiteX4" fmla="*/ 45646 w 104705"/>
                    <a:gd name="connsiteY4" fmla="*/ 8595 h 404660"/>
                    <a:gd name="connsiteX5" fmla="*/ 84635 w 104705"/>
                    <a:gd name="connsiteY5" fmla="*/ 108445 h 404660"/>
                    <a:gd name="connsiteX6" fmla="*/ 93193 w 104705"/>
                    <a:gd name="connsiteY6" fmla="*/ 368055 h 404660"/>
                    <a:gd name="connsiteX7" fmla="*/ 84635 w 104705"/>
                    <a:gd name="connsiteY7" fmla="*/ 385172 h 404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4705" h="404660">
                      <a:moveTo>
                        <a:pt x="85586" y="385172"/>
                      </a:moveTo>
                      <a:cubicBezTo>
                        <a:pt x="69419" y="399436"/>
                        <a:pt x="45646" y="388025"/>
                        <a:pt x="40891" y="368055"/>
                      </a:cubicBezTo>
                      <a:cubicBezTo>
                        <a:pt x="56106" y="281518"/>
                        <a:pt x="55155" y="199736"/>
                        <a:pt x="31381" y="115102"/>
                      </a:cubicBezTo>
                      <a:cubicBezTo>
                        <a:pt x="7608" y="30467"/>
                        <a:pt x="951" y="42829"/>
                        <a:pt x="0" y="27614"/>
                      </a:cubicBezTo>
                      <a:cubicBezTo>
                        <a:pt x="0" y="2889"/>
                        <a:pt x="28529" y="-9473"/>
                        <a:pt x="45646" y="8595"/>
                      </a:cubicBezTo>
                      <a:cubicBezTo>
                        <a:pt x="62763" y="26663"/>
                        <a:pt x="79880" y="88475"/>
                        <a:pt x="84635" y="108445"/>
                      </a:cubicBezTo>
                      <a:cubicBezTo>
                        <a:pt x="103654" y="181668"/>
                        <a:pt x="114114" y="294831"/>
                        <a:pt x="93193" y="368055"/>
                      </a:cubicBezTo>
                      <a:cubicBezTo>
                        <a:pt x="72272" y="441278"/>
                        <a:pt x="88438" y="381368"/>
                        <a:pt x="84635" y="385172"/>
                      </a:cubicBezTo>
                      <a:close/>
                    </a:path>
                  </a:pathLst>
                </a:custGeom>
                <a:grpFill/>
                <a:ln w="9502" cap="flat">
                  <a:noFill/>
                  <a:prstDash val="solid"/>
                  <a:miter/>
                </a:ln>
              </p:spPr>
              <p:txBody>
                <a:bodyPr rtlCol="0" anchor="ctr"/>
                <a:lstStyle/>
                <a:p>
                  <a:endParaRPr lang="de-DE" dirty="0"/>
                </a:p>
              </p:txBody>
            </p:sp>
            <p:sp>
              <p:nvSpPr>
                <p:cNvPr id="15" name="Freeform 123">
                  <a:extLst>
                    <a:ext uri="{FF2B5EF4-FFF2-40B4-BE49-F238E27FC236}">
                      <a16:creationId xmlns:a16="http://schemas.microsoft.com/office/drawing/2014/main" id="{E5B646F3-28A8-6AE7-5974-DF206F6D202E}"/>
                    </a:ext>
                  </a:extLst>
                </p:cNvPr>
                <p:cNvSpPr/>
                <p:nvPr/>
              </p:nvSpPr>
              <p:spPr>
                <a:xfrm>
                  <a:off x="4756500" y="1389805"/>
                  <a:ext cx="50819" cy="51633"/>
                </a:xfrm>
                <a:custGeom>
                  <a:avLst/>
                  <a:gdLst>
                    <a:gd name="connsiteX0" fmla="*/ 17911 w 50819"/>
                    <a:gd name="connsiteY0" fmla="*/ 566 h 51633"/>
                    <a:gd name="connsiteX1" fmla="*/ 36930 w 50819"/>
                    <a:gd name="connsiteY1" fmla="*/ 49064 h 51633"/>
                    <a:gd name="connsiteX2" fmla="*/ 17911 w 50819"/>
                    <a:gd name="connsiteY2" fmla="*/ 566 h 51633"/>
                  </a:gdLst>
                  <a:ahLst/>
                  <a:cxnLst>
                    <a:cxn ang="0">
                      <a:pos x="connsiteX0" y="connsiteY0"/>
                    </a:cxn>
                    <a:cxn ang="0">
                      <a:pos x="connsiteX1" y="connsiteY1"/>
                    </a:cxn>
                    <a:cxn ang="0">
                      <a:pos x="connsiteX2" y="connsiteY2"/>
                    </a:cxn>
                  </a:cxnLst>
                  <a:rect l="l" t="t" r="r" b="b"/>
                  <a:pathLst>
                    <a:path w="50819" h="51633">
                      <a:moveTo>
                        <a:pt x="17911" y="566"/>
                      </a:moveTo>
                      <a:cubicBezTo>
                        <a:pt x="45489" y="-5140"/>
                        <a:pt x="65459" y="33849"/>
                        <a:pt x="36930" y="49064"/>
                      </a:cubicBezTo>
                      <a:cubicBezTo>
                        <a:pt x="8402" y="64279"/>
                        <a:pt x="-19176" y="7222"/>
                        <a:pt x="17911" y="566"/>
                      </a:cubicBezTo>
                      <a:close/>
                    </a:path>
                  </a:pathLst>
                </a:custGeom>
                <a:grpFill/>
                <a:ln w="9502" cap="flat">
                  <a:noFill/>
                  <a:prstDash val="solid"/>
                  <a:miter/>
                </a:ln>
              </p:spPr>
              <p:txBody>
                <a:bodyPr rtlCol="0" anchor="ctr"/>
                <a:lstStyle/>
                <a:p>
                  <a:endParaRPr lang="de-DE" dirty="0"/>
                </a:p>
              </p:txBody>
            </p:sp>
          </p:grpSp>
          <p:sp>
            <p:nvSpPr>
              <p:cNvPr id="11" name="Oval Callout 119">
                <a:extLst>
                  <a:ext uri="{FF2B5EF4-FFF2-40B4-BE49-F238E27FC236}">
                    <a16:creationId xmlns:a16="http://schemas.microsoft.com/office/drawing/2014/main" id="{3CF1D577-457F-B461-FE8E-4C1613F6B9A8}"/>
                  </a:ext>
                </a:extLst>
              </p:cNvPr>
              <p:cNvSpPr/>
              <p:nvPr/>
            </p:nvSpPr>
            <p:spPr>
              <a:xfrm rot="1336282">
                <a:off x="8687174" y="1568164"/>
                <a:ext cx="1195477" cy="1139501"/>
              </a:xfrm>
              <a:prstGeom prst="wedgeEllipseCallout">
                <a:avLst>
                  <a:gd name="adj1" fmla="val -24644"/>
                  <a:gd name="adj2" fmla="val 67550"/>
                </a:avLst>
              </a:prstGeom>
              <a:no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grpSp>
      </p:grpSp>
    </p:spTree>
    <p:extLst>
      <p:ext uri="{BB962C8B-B14F-4D97-AF65-F5344CB8AC3E}">
        <p14:creationId xmlns:p14="http://schemas.microsoft.com/office/powerpoint/2010/main" val="221862657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3BC65D-3ADA-3AF0-B9E8-2651C21C63AE}"/>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ABE71E94-3347-2693-B5E2-F3C5F987C204}"/>
              </a:ext>
            </a:extLst>
          </p:cNvPr>
          <p:cNvSpPr>
            <a:spLocks noGrp="1"/>
          </p:cNvSpPr>
          <p:nvPr>
            <p:ph type="body" sz="quarter" idx="49"/>
          </p:nvPr>
        </p:nvSpPr>
        <p:spPr/>
        <p:txBody>
          <a:bodyPr/>
          <a:lstStyle/>
          <a:p>
            <a:r>
              <a:rPr lang="de-DE" dirty="0"/>
              <a:t>Einführung</a:t>
            </a:r>
          </a:p>
        </p:txBody>
      </p:sp>
      <p:sp>
        <p:nvSpPr>
          <p:cNvPr id="6" name="Text Placeholder 5">
            <a:extLst>
              <a:ext uri="{FF2B5EF4-FFF2-40B4-BE49-F238E27FC236}">
                <a16:creationId xmlns:a16="http://schemas.microsoft.com/office/drawing/2014/main" id="{7F8C6AA9-7498-887A-6335-EEAACF231C3B}"/>
              </a:ext>
            </a:extLst>
          </p:cNvPr>
          <p:cNvSpPr>
            <a:spLocks noGrp="1"/>
          </p:cNvSpPr>
          <p:nvPr>
            <p:ph type="body" sz="quarter" idx="50"/>
          </p:nvPr>
        </p:nvSpPr>
        <p:spPr/>
        <p:txBody>
          <a:bodyPr/>
          <a:lstStyle/>
          <a:p>
            <a:r>
              <a:rPr lang="de-DE" dirty="0"/>
              <a:t>Fazit</a:t>
            </a:r>
          </a:p>
        </p:txBody>
      </p:sp>
      <p:sp>
        <p:nvSpPr>
          <p:cNvPr id="7" name="Text Placeholder 6">
            <a:extLst>
              <a:ext uri="{FF2B5EF4-FFF2-40B4-BE49-F238E27FC236}">
                <a16:creationId xmlns:a16="http://schemas.microsoft.com/office/drawing/2014/main" id="{542650B0-A04D-2DC5-7673-A4CCCFD797D2}"/>
              </a:ext>
            </a:extLst>
          </p:cNvPr>
          <p:cNvSpPr>
            <a:spLocks noGrp="1"/>
          </p:cNvSpPr>
          <p:nvPr>
            <p:ph type="body" sz="quarter" idx="61"/>
          </p:nvPr>
        </p:nvSpPr>
        <p:spPr>
          <a:xfrm>
            <a:off x="1704812" y="458638"/>
            <a:ext cx="5626312" cy="722656"/>
          </a:xfrm>
        </p:spPr>
        <p:txBody>
          <a:bodyPr/>
          <a:lstStyle/>
          <a:p>
            <a:r>
              <a:rPr lang="de-DE" dirty="0"/>
              <a:t>Reihenfolge der Ziele: eine praktische Prioritätenleiter</a:t>
            </a:r>
          </a:p>
        </p:txBody>
      </p:sp>
      <p:sp>
        <p:nvSpPr>
          <p:cNvPr id="8" name="Text Placeholder 7">
            <a:extLst>
              <a:ext uri="{FF2B5EF4-FFF2-40B4-BE49-F238E27FC236}">
                <a16:creationId xmlns:a16="http://schemas.microsoft.com/office/drawing/2014/main" id="{CBCF7694-9FCB-88B3-6683-9F3E4EBBDCD4}"/>
              </a:ext>
            </a:extLst>
          </p:cNvPr>
          <p:cNvSpPr>
            <a:spLocks noGrp="1"/>
          </p:cNvSpPr>
          <p:nvPr>
            <p:ph type="body" sz="quarter" idx="64"/>
          </p:nvPr>
        </p:nvSpPr>
        <p:spPr>
          <a:xfrm>
            <a:off x="1704813" y="1844040"/>
            <a:ext cx="5238428" cy="8090374"/>
          </a:xfrm>
        </p:spPr>
        <p:txBody>
          <a:bodyPr/>
          <a:lstStyle/>
          <a:p>
            <a:pPr marL="0" indent="0">
              <a:lnSpc>
                <a:spcPts val="998"/>
              </a:lnSpc>
              <a:buNone/>
            </a:pPr>
            <a:r>
              <a:rPr lang="de-DE" dirty="0" sz="900"/>
              <a:t>In der Karrieremitte stehen viele Frauen vor derselben Herausforderung: mehrere wichtige Ziele, aber nur begrenzter monatlicher Spielraum. Ohne klare Reihenfolge wirken Sparen und Investieren schnell chaotisch: Geld wird zwischen Zielen hin- und hergeschoben, die Motivation sinkt, der Fortschritt stockt. Eine praktische Lösung ist eine </a:t>
            </a:r>
            <a:r>
              <a:rPr lang="de-DE" b="1" dirty="0" sz="900"/>
              <a:t>Prioritätenleiter</a:t>
            </a:r>
            <a:r>
              <a:rPr lang="de-DE" dirty="0" sz="900"/>
              <a:t>, die Ihnen hilft zu entscheiden, was zuerst kommt.</a:t>
            </a:r>
          </a:p>
          <a:p>
            <a:pPr marL="0" indent="0">
              <a:lnSpc>
                <a:spcPts val="2074"/>
              </a:lnSpc>
              <a:buNone/>
            </a:pPr>
            <a:endParaRPr lang="de-DE" dirty="0" sz="1725"/>
          </a:p>
          <a:p>
            <a:pPr marL="0" indent="0">
              <a:lnSpc>
                <a:spcPts val="998"/>
              </a:lnSpc>
              <a:buNone/>
            </a:pPr>
            <a:r>
              <a:rPr lang="de-DE" dirty="0" sz="900"/>
              <a:t>Diese Leiter ist keine starre Regel. Sie ist eine Entscheidungshilfe, die für Klarheit sorgt.</a:t>
            </a:r>
          </a:p>
          <a:p>
            <a:pPr marL="0" indent="0">
              <a:lnSpc>
                <a:spcPts val="1434"/>
              </a:lnSpc>
              <a:buNone/>
            </a:pPr>
            <a:endParaRPr lang="de-DE" b="1" dirty="0" sz="1200"/>
          </a:p>
          <a:p>
            <a:pPr marL="0" indent="0">
              <a:lnSpc>
                <a:spcPts val="998"/>
              </a:lnSpc>
              <a:buNone/>
            </a:pPr>
            <a:r>
              <a:rPr lang="de-DE" b="1" dirty="0" sz="900"/>
              <a:t>1) Eine stabile Basis schaffen: Grundbedarf und Rechnungen. </a:t>
            </a:r>
            <a:br>
              <a:rPr lang="de-DE" dirty="0" sz="900"/>
            </a:br>
            <a:endParaRPr lang="de-DE" dirty="0" sz="900"/>
          </a:p>
          <a:p>
            <a:pPr marL="0" indent="0">
              <a:lnSpc>
                <a:spcPts val="998"/>
              </a:lnSpc>
              <a:spcBef>
                <a:spcPts val="490"/>
              </a:spcBef>
              <a:buNone/>
            </a:pPr>
            <a:r>
              <a:rPr lang="de-DE" dirty="0" sz="900"/>
              <a:t>Ihr Plan muss zuerst Wohnen, Nebenkosten, Lebensmittel, Mobilität sowie wichtige Versicherungen und Gesundheitskosten abdecken. Ist der Grundbedarf nicht gesichert, werden Sparen und Investieren zur Belastung, weil jede Überraschung zur Krise wird.</a:t>
            </a:r>
          </a:p>
          <a:p>
            <a:pPr marL="0" indent="0">
              <a:lnSpc>
                <a:spcPts val="1662"/>
              </a:lnSpc>
              <a:buNone/>
            </a:pPr>
            <a:endParaRPr lang="de-DE" b="1" dirty="0" sz="1375"/>
          </a:p>
          <a:p>
            <a:pPr marL="0" indent="0">
              <a:lnSpc>
                <a:spcPts val="998"/>
              </a:lnSpc>
              <a:buNone/>
            </a:pPr>
            <a:r>
              <a:rPr lang="de-DE" b="1" dirty="0" sz="900"/>
              <a:t>2) Den Notgroschen (Puffer) sichern.</a:t>
            </a:r>
            <a:br>
              <a:rPr lang="de-DE" dirty="0" sz="900"/>
            </a:br>
            <a:br>
              <a:rPr lang="de-DE" dirty="0" sz="900"/>
            </a:br>
            <a:r>
              <a:rPr lang="de-DE" dirty="0" sz="900"/>
              <a:t>Ein Puffer verhindert, dass kurzfristige Schocks langfristige Fortschritte zunichtemachen. Er senkt auch das Risiko, dass Sie Geldanlagen zu einem ungünstigen Zeitpunkt verkaufen. Schon ein kleiner Puffer ist ein Fortschritt.</a:t>
            </a:r>
          </a:p>
          <a:p>
            <a:pPr marL="0" indent="0">
              <a:lnSpc>
                <a:spcPts val="1067"/>
              </a:lnSpc>
              <a:buNone/>
            </a:pPr>
            <a:endParaRPr lang="de-DE" b="1" dirty="0" sz="900"/>
          </a:p>
          <a:p>
            <a:pPr marL="0" indent="0">
              <a:lnSpc>
                <a:spcPts val="998"/>
              </a:lnSpc>
              <a:buNone/>
            </a:pPr>
            <a:r>
              <a:rPr lang="de-DE" b="1" dirty="0" sz="900"/>
              <a:t>3) Teure Schulden angehen (falls vorhanden).</a:t>
            </a:r>
            <a:br>
              <a:rPr lang="de-DE" dirty="0" sz="900"/>
            </a:br>
            <a:br>
              <a:rPr lang="de-DE" dirty="0" sz="900"/>
            </a:br>
            <a:r>
              <a:rPr lang="de-DE" dirty="0" sz="900"/>
              <a:t>Schulden mit hohen Zinsen können jeden Monat „gegen Sie arbeiten“. Teure Schulden abzubauen kann einer der wirksamsten finanziellen Schritte sein, weil es Ihnen künftig mehr Spielraum verschafft. Es geht nicht darum, wegen Schulden ein schlechtes Gewissen zu haben. Es geht darum, Druck zu verringern und die Stabilität zu verbessern.</a:t>
            </a:r>
          </a:p>
          <a:p>
            <a:pPr marL="0" indent="0">
              <a:lnSpc>
                <a:spcPts val="2501"/>
              </a:lnSpc>
              <a:buNone/>
            </a:pPr>
            <a:endParaRPr lang="de-DE" dirty="0" sz="2075"/>
          </a:p>
          <a:p>
            <a:pPr marL="0" indent="0">
              <a:lnSpc>
                <a:spcPts val="998"/>
              </a:lnSpc>
              <a:buNone/>
            </a:pPr>
            <a:r>
              <a:rPr lang="de-DE" b="1" dirty="0" sz="900"/>
              <a:t>4) Beiträge zur langfristigen Absicherung stärken (falls zutreffend).</a:t>
            </a:r>
            <a:br>
              <a:rPr lang="de-DE" dirty="0" sz="900"/>
            </a:br>
            <a:br>
              <a:rPr lang="de-DE" dirty="0" sz="900"/>
            </a:br>
            <a:r>
              <a:rPr lang="de-DE" dirty="0" sz="900"/>
              <a:t>Viele Länder haben Altersvorsorgesysteme und betriebliche Angebote, die sich langfristig auswirken. Wo es Arbeitgeberbeiträge oder Arbeitgeberzuschüsse zu Ihren eigenen Beiträgen gibt, können sie ein wertvoller Teil Ihres langfristigen Plans sein. Dieses Modul bietet keine länderspezifische Beratung, ermutigt Sie aber, offizielle Quellen zu prüfen und zu klären, was für Sie gilt.</a:t>
            </a:r>
          </a:p>
          <a:p>
            <a:pPr marL="0" indent="0">
              <a:lnSpc>
                <a:spcPts val="3721"/>
              </a:lnSpc>
              <a:buNone/>
            </a:pPr>
            <a:endParaRPr lang="de-DE" dirty="0" sz="3100"/>
          </a:p>
          <a:p>
            <a:pPr marL="0" indent="0">
              <a:lnSpc>
                <a:spcPts val="998"/>
              </a:lnSpc>
              <a:buNone/>
            </a:pPr>
            <a:r>
              <a:rPr lang="de-DE" b="1" dirty="0" sz="900"/>
              <a:t>5) Mittelfristige Ziele mit klarem Zeitplan finanzieren.</a:t>
            </a:r>
            <a:br>
              <a:rPr lang="de-DE" dirty="0" sz="900"/>
            </a:br>
            <a:br>
              <a:rPr lang="de-DE" dirty="0" sz="900"/>
            </a:br>
            <a:r>
              <a:rPr lang="de-DE" dirty="0" sz="900"/>
              <a:t>In der Karrieremitte stehen oft geplante Kosten an, etwa für Bildung, Renovierungen oder familiäre Ziele. Diese Ziele brauchen einen klaren Anlagehorizont, damit Sie entscheiden können, ob Sparen oder Investieren besser passt. Ein Ziel ohne Zeitplan wird oft zur Stressquelle.</a:t>
            </a:r>
          </a:p>
          <a:p>
            <a:pPr marL="0" indent="0">
              <a:lnSpc>
                <a:spcPts val="2288"/>
              </a:lnSpc>
              <a:buNone/>
            </a:pPr>
            <a:endParaRPr lang="de-DE" b="1" dirty="0" sz="1900"/>
          </a:p>
          <a:p>
            <a:pPr marL="0" indent="0">
              <a:lnSpc>
                <a:spcPts val="998"/>
              </a:lnSpc>
              <a:buNone/>
            </a:pPr>
            <a:r>
              <a:rPr lang="de-DE" b="1" dirty="0" sz="900"/>
              <a:t>6) Zusätzliche langfristige Geldanlagen Schritt für Schritt aufbauen.</a:t>
            </a:r>
            <a:br>
              <a:rPr lang="de-DE" dirty="0" sz="900"/>
            </a:br>
            <a:br>
              <a:rPr lang="de-DE" dirty="0" sz="900"/>
            </a:br>
            <a:r>
              <a:rPr lang="de-DE" dirty="0" sz="900"/>
              <a:t>Sobald das Fundament steht, wird langfristiges Investieren leichter und sicherer, weil es nicht mit Notfällen und dringendem Bedarf konkurriert. Dann sind Beständigkeit und Diversifikation am nützlichsten.</a:t>
            </a:r>
          </a:p>
          <a:p>
            <a:pPr marL="0" indent="0">
              <a:lnSpc>
                <a:spcPts val="3294"/>
              </a:lnSpc>
              <a:buNone/>
            </a:pPr>
            <a:endParaRPr lang="de-DE" b="1" dirty="0" sz="2750"/>
          </a:p>
          <a:p>
            <a:pPr marL="0" indent="0">
              <a:lnSpc>
                <a:spcPts val="998"/>
              </a:lnSpc>
              <a:spcBef>
                <a:spcPts val="414"/>
              </a:spcBef>
              <a:buNone/>
            </a:pPr>
            <a:r>
              <a:rPr lang="de-DE" b="1" dirty="0" sz="900"/>
              <a:t>So nutzen Sie die Leiter im Alltag:</a:t>
            </a:r>
            <a:br>
              <a:rPr lang="de-DE" dirty="0" sz="900"/>
            </a:br>
            <a:r>
              <a:rPr lang="de-DE" dirty="0" sz="900"/>
              <a:t>Wählen Sie eine Stufe, die jetzt Aufmerksamkeit braucht. Wählen Sie dann einen kleinen Schritt, um sie diesen Monat zu verbessern (z. B. den Puffer um 10 € erhöhen, eine wiederkehrende Ausgabe streichen oder einem Spartopf einen Monatsbetrag zuweisen). Kleine Schritte sorgen für stetigen Fortschritt.</a:t>
            </a:r>
          </a:p>
        </p:txBody>
      </p:sp>
      <p:cxnSp>
        <p:nvCxnSpPr>
          <p:cNvPr id="24" name="Straight Connector 23">
            <a:extLst>
              <a:ext uri="{FF2B5EF4-FFF2-40B4-BE49-F238E27FC236}">
                <a16:creationId xmlns:a16="http://schemas.microsoft.com/office/drawing/2014/main" id="{27127D11-2CED-006B-DF0A-4DB462DBED45}"/>
              </a:ext>
            </a:extLst>
          </p:cNvPr>
          <p:cNvCxnSpPr>
            <a:cxnSpLocks/>
          </p:cNvCxnSpPr>
          <p:nvPr/>
        </p:nvCxnSpPr>
        <p:spPr>
          <a:xfrm>
            <a:off x="1569720" y="1264920"/>
            <a:ext cx="5669280" cy="0"/>
          </a:xfrm>
          <a:prstGeom prst="line">
            <a:avLst/>
          </a:prstGeom>
          <a:ln w="19050">
            <a:solidFill>
              <a:srgbClr val="F16024"/>
            </a:solidFill>
            <a:prstDash val="sysDot"/>
          </a:ln>
        </p:spPr>
        <p:style>
          <a:lnRef idx="1">
            <a:schemeClr val="accent1"/>
          </a:lnRef>
          <a:fillRef idx="0">
            <a:schemeClr val="accent1"/>
          </a:fillRef>
          <a:effectRef idx="0">
            <a:schemeClr val="accent1"/>
          </a:effectRef>
          <a:fontRef idx="minor">
            <a:schemeClr val="tx1"/>
          </a:fontRef>
        </p:style>
      </p:cxnSp>
      <p:grpSp>
        <p:nvGrpSpPr>
          <p:cNvPr id="25" name="Graphic 2">
            <a:extLst>
              <a:ext uri="{FF2B5EF4-FFF2-40B4-BE49-F238E27FC236}">
                <a16:creationId xmlns:a16="http://schemas.microsoft.com/office/drawing/2014/main" id="{2CECB697-9B62-00BC-3D41-8EC3E95AADBB}"/>
              </a:ext>
            </a:extLst>
          </p:cNvPr>
          <p:cNvGrpSpPr/>
          <p:nvPr/>
        </p:nvGrpSpPr>
        <p:grpSpPr>
          <a:xfrm>
            <a:off x="928234" y="582146"/>
            <a:ext cx="713270" cy="688476"/>
            <a:chOff x="7216180" y="2896437"/>
            <a:chExt cx="1173608" cy="1132811"/>
          </a:xfrm>
          <a:solidFill>
            <a:srgbClr val="F16024"/>
          </a:solidFill>
        </p:grpSpPr>
        <p:grpSp>
          <p:nvGrpSpPr>
            <p:cNvPr id="26" name="Graphic 2">
              <a:extLst>
                <a:ext uri="{FF2B5EF4-FFF2-40B4-BE49-F238E27FC236}">
                  <a16:creationId xmlns:a16="http://schemas.microsoft.com/office/drawing/2014/main" id="{DA4384D6-73A0-5469-A708-1F01D9C6ADBA}"/>
                </a:ext>
              </a:extLst>
            </p:cNvPr>
            <p:cNvGrpSpPr/>
            <p:nvPr/>
          </p:nvGrpSpPr>
          <p:grpSpPr>
            <a:xfrm>
              <a:off x="7884516" y="3299879"/>
              <a:ext cx="244481" cy="366043"/>
              <a:chOff x="7884516" y="3299879"/>
              <a:chExt cx="244481" cy="366043"/>
            </a:xfrm>
            <a:grpFill/>
          </p:grpSpPr>
          <p:sp>
            <p:nvSpPr>
              <p:cNvPr id="41" name="Freeform 40">
                <a:extLst>
                  <a:ext uri="{FF2B5EF4-FFF2-40B4-BE49-F238E27FC236}">
                    <a16:creationId xmlns:a16="http://schemas.microsoft.com/office/drawing/2014/main" id="{B9FE13A7-8185-1CC1-0D1A-D0C0DE9B5087}"/>
                  </a:ext>
                </a:extLst>
              </p:cNvPr>
              <p:cNvSpPr/>
              <p:nvPr/>
            </p:nvSpPr>
            <p:spPr>
              <a:xfrm>
                <a:off x="8088250" y="342212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de-DE" dirty="0">
                  <a:solidFill>
                    <a:schemeClr val="bg1"/>
                  </a:solidFill>
                </a:endParaRPr>
              </a:p>
            </p:txBody>
          </p:sp>
          <p:sp>
            <p:nvSpPr>
              <p:cNvPr id="42" name="Freeform 41">
                <a:extLst>
                  <a:ext uri="{FF2B5EF4-FFF2-40B4-BE49-F238E27FC236}">
                    <a16:creationId xmlns:a16="http://schemas.microsoft.com/office/drawing/2014/main" id="{EED0F576-9522-EF4A-44EB-46B2228381F4}"/>
                  </a:ext>
                </a:extLst>
              </p:cNvPr>
              <p:cNvSpPr/>
              <p:nvPr/>
            </p:nvSpPr>
            <p:spPr>
              <a:xfrm>
                <a:off x="8027130" y="336099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de-DE" dirty="0">
                  <a:solidFill>
                    <a:schemeClr val="bg1"/>
                  </a:solidFill>
                </a:endParaRPr>
              </a:p>
            </p:txBody>
          </p:sp>
          <p:sp>
            <p:nvSpPr>
              <p:cNvPr id="43" name="Freeform 42">
                <a:extLst>
                  <a:ext uri="{FF2B5EF4-FFF2-40B4-BE49-F238E27FC236}">
                    <a16:creationId xmlns:a16="http://schemas.microsoft.com/office/drawing/2014/main" id="{17AFF387-ADBF-6B7E-0809-212DB46353A4}"/>
                  </a:ext>
                </a:extLst>
              </p:cNvPr>
              <p:cNvSpPr/>
              <p:nvPr/>
            </p:nvSpPr>
            <p:spPr>
              <a:xfrm>
                <a:off x="8027130" y="3462867"/>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de-DE" dirty="0">
                  <a:solidFill>
                    <a:schemeClr val="bg1"/>
                  </a:solidFill>
                </a:endParaRPr>
              </a:p>
            </p:txBody>
          </p:sp>
          <p:sp>
            <p:nvSpPr>
              <p:cNvPr id="44" name="Freeform 43">
                <a:extLst>
                  <a:ext uri="{FF2B5EF4-FFF2-40B4-BE49-F238E27FC236}">
                    <a16:creationId xmlns:a16="http://schemas.microsoft.com/office/drawing/2014/main" id="{3660A277-A368-18DC-F4FF-E9DB415927FE}"/>
                  </a:ext>
                </a:extLst>
              </p:cNvPr>
              <p:cNvSpPr/>
              <p:nvPr/>
            </p:nvSpPr>
            <p:spPr>
              <a:xfrm>
                <a:off x="8006756" y="3625175"/>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8829"/>
                      <a:pt x="40747" y="20373"/>
                    </a:cubicBezTo>
                    <a:cubicBezTo>
                      <a:pt x="40747" y="3191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de-DE" dirty="0">
                  <a:solidFill>
                    <a:schemeClr val="bg1"/>
                  </a:solidFill>
                </a:endParaRPr>
              </a:p>
            </p:txBody>
          </p:sp>
          <p:sp>
            <p:nvSpPr>
              <p:cNvPr id="45" name="Freeform 44">
                <a:extLst>
                  <a:ext uri="{FF2B5EF4-FFF2-40B4-BE49-F238E27FC236}">
                    <a16:creationId xmlns:a16="http://schemas.microsoft.com/office/drawing/2014/main" id="{CA556A40-1410-D903-4503-A102394EFD6A}"/>
                  </a:ext>
                </a:extLst>
              </p:cNvPr>
              <p:cNvSpPr/>
              <p:nvPr/>
            </p:nvSpPr>
            <p:spPr>
              <a:xfrm>
                <a:off x="7986383" y="354436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de-DE" dirty="0">
                  <a:solidFill>
                    <a:schemeClr val="bg1"/>
                  </a:solidFill>
                </a:endParaRPr>
              </a:p>
            </p:txBody>
          </p:sp>
          <p:sp>
            <p:nvSpPr>
              <p:cNvPr id="46" name="Freeform 45">
                <a:extLst>
                  <a:ext uri="{FF2B5EF4-FFF2-40B4-BE49-F238E27FC236}">
                    <a16:creationId xmlns:a16="http://schemas.microsoft.com/office/drawing/2014/main" id="{162C5AA3-3C1A-9629-64BE-6A9442CA3F57}"/>
                  </a:ext>
                </a:extLst>
              </p:cNvPr>
              <p:cNvSpPr/>
              <p:nvPr/>
            </p:nvSpPr>
            <p:spPr>
              <a:xfrm>
                <a:off x="7966009" y="3320252"/>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de-DE" dirty="0">
                  <a:solidFill>
                    <a:schemeClr val="bg1"/>
                  </a:solidFill>
                </a:endParaRPr>
              </a:p>
            </p:txBody>
          </p:sp>
          <p:sp>
            <p:nvSpPr>
              <p:cNvPr id="47" name="Freeform 46">
                <a:extLst>
                  <a:ext uri="{FF2B5EF4-FFF2-40B4-BE49-F238E27FC236}">
                    <a16:creationId xmlns:a16="http://schemas.microsoft.com/office/drawing/2014/main" id="{8829FC46-3D0E-DD53-0737-60A7AC7B1D39}"/>
                  </a:ext>
                </a:extLst>
              </p:cNvPr>
              <p:cNvSpPr/>
              <p:nvPr/>
            </p:nvSpPr>
            <p:spPr>
              <a:xfrm>
                <a:off x="7966009" y="3401746"/>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de-DE" dirty="0">
                  <a:solidFill>
                    <a:schemeClr val="bg1"/>
                  </a:solidFill>
                </a:endParaRPr>
              </a:p>
            </p:txBody>
          </p:sp>
          <p:sp>
            <p:nvSpPr>
              <p:cNvPr id="48" name="Freeform 47">
                <a:extLst>
                  <a:ext uri="{FF2B5EF4-FFF2-40B4-BE49-F238E27FC236}">
                    <a16:creationId xmlns:a16="http://schemas.microsoft.com/office/drawing/2014/main" id="{E97CCC3D-246D-53E0-0081-6AF1A3B9A4F3}"/>
                  </a:ext>
                </a:extLst>
              </p:cNvPr>
              <p:cNvSpPr/>
              <p:nvPr/>
            </p:nvSpPr>
            <p:spPr>
              <a:xfrm>
                <a:off x="7945636" y="348324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de-DE" dirty="0">
                  <a:solidFill>
                    <a:schemeClr val="bg1"/>
                  </a:solidFill>
                </a:endParaRPr>
              </a:p>
            </p:txBody>
          </p:sp>
          <p:sp>
            <p:nvSpPr>
              <p:cNvPr id="49" name="Freeform 48">
                <a:extLst>
                  <a:ext uri="{FF2B5EF4-FFF2-40B4-BE49-F238E27FC236}">
                    <a16:creationId xmlns:a16="http://schemas.microsoft.com/office/drawing/2014/main" id="{E2B12939-9F18-8E84-4BE9-9915C1B29D7F}"/>
                  </a:ext>
                </a:extLst>
              </p:cNvPr>
              <p:cNvSpPr/>
              <p:nvPr/>
            </p:nvSpPr>
            <p:spPr>
              <a:xfrm>
                <a:off x="7904889" y="336099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de-DE" dirty="0">
                  <a:solidFill>
                    <a:schemeClr val="bg1"/>
                  </a:solidFill>
                </a:endParaRPr>
              </a:p>
            </p:txBody>
          </p:sp>
          <p:sp>
            <p:nvSpPr>
              <p:cNvPr id="50" name="Freeform 49">
                <a:extLst>
                  <a:ext uri="{FF2B5EF4-FFF2-40B4-BE49-F238E27FC236}">
                    <a16:creationId xmlns:a16="http://schemas.microsoft.com/office/drawing/2014/main" id="{D17C25B1-6040-0A98-03F5-514D30780300}"/>
                  </a:ext>
                </a:extLst>
              </p:cNvPr>
              <p:cNvSpPr/>
              <p:nvPr/>
            </p:nvSpPr>
            <p:spPr>
              <a:xfrm>
                <a:off x="7884516" y="329987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de-DE" dirty="0">
                  <a:solidFill>
                    <a:schemeClr val="bg1"/>
                  </a:solidFill>
                </a:endParaRPr>
              </a:p>
            </p:txBody>
          </p:sp>
          <p:sp>
            <p:nvSpPr>
              <p:cNvPr id="51" name="Freeform 50">
                <a:extLst>
                  <a:ext uri="{FF2B5EF4-FFF2-40B4-BE49-F238E27FC236}">
                    <a16:creationId xmlns:a16="http://schemas.microsoft.com/office/drawing/2014/main" id="{628772BC-8DDA-C3A2-F8AA-355FCABC0EC2}"/>
                  </a:ext>
                </a:extLst>
              </p:cNvPr>
              <p:cNvSpPr/>
              <p:nvPr/>
            </p:nvSpPr>
            <p:spPr>
              <a:xfrm>
                <a:off x="7884516" y="342212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de-DE" dirty="0">
                  <a:solidFill>
                    <a:schemeClr val="bg1"/>
                  </a:solidFill>
                </a:endParaRPr>
              </a:p>
            </p:txBody>
          </p:sp>
        </p:grpSp>
        <p:grpSp>
          <p:nvGrpSpPr>
            <p:cNvPr id="27" name="Graphic 2">
              <a:extLst>
                <a:ext uri="{FF2B5EF4-FFF2-40B4-BE49-F238E27FC236}">
                  <a16:creationId xmlns:a16="http://schemas.microsoft.com/office/drawing/2014/main" id="{6C112BD4-56C1-0999-E769-A44F43986A96}"/>
                </a:ext>
              </a:extLst>
            </p:cNvPr>
            <p:cNvGrpSpPr/>
            <p:nvPr/>
          </p:nvGrpSpPr>
          <p:grpSpPr>
            <a:xfrm>
              <a:off x="7216180" y="2896437"/>
              <a:ext cx="1173608" cy="1132811"/>
              <a:chOff x="7216180" y="2896437"/>
              <a:chExt cx="1173608" cy="1132811"/>
            </a:xfrm>
            <a:grpFill/>
          </p:grpSpPr>
          <p:sp>
            <p:nvSpPr>
              <p:cNvPr id="28" name="Freeform 27">
                <a:extLst>
                  <a:ext uri="{FF2B5EF4-FFF2-40B4-BE49-F238E27FC236}">
                    <a16:creationId xmlns:a16="http://schemas.microsoft.com/office/drawing/2014/main" id="{485DC957-5670-2212-2FE0-2564016FCB21}"/>
                  </a:ext>
                </a:extLst>
              </p:cNvPr>
              <p:cNvSpPr/>
              <p:nvPr/>
            </p:nvSpPr>
            <p:spPr>
              <a:xfrm>
                <a:off x="8071951" y="3507734"/>
                <a:ext cx="113751" cy="195879"/>
              </a:xfrm>
              <a:custGeom>
                <a:avLst/>
                <a:gdLst>
                  <a:gd name="connsiteX0" fmla="*/ 57046 w 113751"/>
                  <a:gd name="connsiteY0" fmla="*/ 195540 h 195879"/>
                  <a:gd name="connsiteX1" fmla="*/ 46859 w 113751"/>
                  <a:gd name="connsiteY1" fmla="*/ 192144 h 195879"/>
                  <a:gd name="connsiteX2" fmla="*/ 43124 w 113751"/>
                  <a:gd name="connsiteY2" fmla="*/ 189428 h 195879"/>
                  <a:gd name="connsiteX3" fmla="*/ 0 w 113751"/>
                  <a:gd name="connsiteY3" fmla="*/ 117102 h 195879"/>
                  <a:gd name="connsiteX4" fmla="*/ 11545 w 113751"/>
                  <a:gd name="connsiteY4" fmla="*/ 60735 h 195879"/>
                  <a:gd name="connsiteX5" fmla="*/ 19355 w 113751"/>
                  <a:gd name="connsiteY5" fmla="*/ 18970 h 195879"/>
                  <a:gd name="connsiteX6" fmla="*/ 25467 w 113751"/>
                  <a:gd name="connsiteY6" fmla="*/ 3350 h 195879"/>
                  <a:gd name="connsiteX7" fmla="*/ 42106 w 113751"/>
                  <a:gd name="connsiteY7" fmla="*/ 1652 h 195879"/>
                  <a:gd name="connsiteX8" fmla="*/ 113752 w 113751"/>
                  <a:gd name="connsiteY8" fmla="*/ 117441 h 195879"/>
                  <a:gd name="connsiteX9" fmla="*/ 64177 w 113751"/>
                  <a:gd name="connsiteY9" fmla="*/ 193842 h 195879"/>
                  <a:gd name="connsiteX10" fmla="*/ 56706 w 113751"/>
                  <a:gd name="connsiteY10" fmla="*/ 195879 h 195879"/>
                  <a:gd name="connsiteX11" fmla="*/ 49915 w 113751"/>
                  <a:gd name="connsiteY11" fmla="*/ 45795 h 195879"/>
                  <a:gd name="connsiteX12" fmla="*/ 42785 w 113751"/>
                  <a:gd name="connsiteY12" fmla="*/ 70583 h 195879"/>
                  <a:gd name="connsiteX13" fmla="*/ 32937 w 113751"/>
                  <a:gd name="connsiteY13" fmla="*/ 116762 h 195879"/>
                  <a:gd name="connsiteX14" fmla="*/ 57725 w 113751"/>
                  <a:gd name="connsiteY14" fmla="*/ 159207 h 195879"/>
                  <a:gd name="connsiteX15" fmla="*/ 81834 w 113751"/>
                  <a:gd name="connsiteY15" fmla="*/ 116762 h 195879"/>
                  <a:gd name="connsiteX16" fmla="*/ 50255 w 113751"/>
                  <a:gd name="connsiteY16" fmla="*/ 45455 h 1958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13751" h="195879">
                    <a:moveTo>
                      <a:pt x="57046" y="195540"/>
                    </a:moveTo>
                    <a:cubicBezTo>
                      <a:pt x="53310" y="195540"/>
                      <a:pt x="49915" y="194521"/>
                      <a:pt x="46859" y="192144"/>
                    </a:cubicBezTo>
                    <a:cubicBezTo>
                      <a:pt x="45840" y="191465"/>
                      <a:pt x="44482" y="190446"/>
                      <a:pt x="43124" y="189428"/>
                    </a:cubicBezTo>
                    <a:cubicBezTo>
                      <a:pt x="30221" y="180260"/>
                      <a:pt x="0" y="158868"/>
                      <a:pt x="0" y="117102"/>
                    </a:cubicBezTo>
                    <a:cubicBezTo>
                      <a:pt x="0" y="75336"/>
                      <a:pt x="6112" y="77374"/>
                      <a:pt x="11545" y="60735"/>
                    </a:cubicBezTo>
                    <a:cubicBezTo>
                      <a:pt x="16639" y="44437"/>
                      <a:pt x="21392" y="30515"/>
                      <a:pt x="19355" y="18970"/>
                    </a:cubicBezTo>
                    <a:cubicBezTo>
                      <a:pt x="18337" y="12858"/>
                      <a:pt x="20713" y="7085"/>
                      <a:pt x="25467" y="3350"/>
                    </a:cubicBezTo>
                    <a:cubicBezTo>
                      <a:pt x="30221" y="-385"/>
                      <a:pt x="36672" y="-1064"/>
                      <a:pt x="42106" y="1652"/>
                    </a:cubicBezTo>
                    <a:cubicBezTo>
                      <a:pt x="45161" y="3010"/>
                      <a:pt x="113752" y="35948"/>
                      <a:pt x="113752" y="117441"/>
                    </a:cubicBezTo>
                    <a:cubicBezTo>
                      <a:pt x="113752" y="198935"/>
                      <a:pt x="66214" y="192823"/>
                      <a:pt x="64177" y="193842"/>
                    </a:cubicBezTo>
                    <a:cubicBezTo>
                      <a:pt x="61799" y="195200"/>
                      <a:pt x="59084" y="195879"/>
                      <a:pt x="56706" y="195879"/>
                    </a:cubicBezTo>
                    <a:close/>
                    <a:moveTo>
                      <a:pt x="49915" y="45795"/>
                    </a:moveTo>
                    <a:cubicBezTo>
                      <a:pt x="47878" y="54284"/>
                      <a:pt x="45161" y="62433"/>
                      <a:pt x="42785" y="70583"/>
                    </a:cubicBezTo>
                    <a:cubicBezTo>
                      <a:pt x="38030" y="85523"/>
                      <a:pt x="32937" y="101143"/>
                      <a:pt x="32937" y="116762"/>
                    </a:cubicBezTo>
                    <a:cubicBezTo>
                      <a:pt x="32937" y="132382"/>
                      <a:pt x="44482" y="149360"/>
                      <a:pt x="57725" y="159207"/>
                    </a:cubicBezTo>
                    <a:cubicBezTo>
                      <a:pt x="67233" y="151737"/>
                      <a:pt x="81834" y="137136"/>
                      <a:pt x="81834" y="116762"/>
                    </a:cubicBezTo>
                    <a:cubicBezTo>
                      <a:pt x="81834" y="82128"/>
                      <a:pt x="64856" y="59037"/>
                      <a:pt x="50255" y="45455"/>
                    </a:cubicBezTo>
                    <a:close/>
                  </a:path>
                </a:pathLst>
              </a:custGeom>
              <a:grpFill/>
              <a:ln w="3393" cap="flat">
                <a:noFill/>
                <a:prstDash val="solid"/>
                <a:miter/>
              </a:ln>
            </p:spPr>
            <p:txBody>
              <a:bodyPr rtlCol="0" anchor="ctr"/>
              <a:lstStyle/>
              <a:p>
                <a:endParaRPr lang="de-DE" dirty="0">
                  <a:solidFill>
                    <a:schemeClr val="bg1"/>
                  </a:solidFill>
                </a:endParaRPr>
              </a:p>
            </p:txBody>
          </p:sp>
          <p:sp>
            <p:nvSpPr>
              <p:cNvPr id="29" name="Freeform 28">
                <a:extLst>
                  <a:ext uri="{FF2B5EF4-FFF2-40B4-BE49-F238E27FC236}">
                    <a16:creationId xmlns:a16="http://schemas.microsoft.com/office/drawing/2014/main" id="{5589376B-C5DE-C99F-87EC-2CA351222E2F}"/>
                  </a:ext>
                </a:extLst>
              </p:cNvPr>
              <p:cNvSpPr/>
              <p:nvPr/>
            </p:nvSpPr>
            <p:spPr>
              <a:xfrm>
                <a:off x="7990457" y="3680307"/>
                <a:ext cx="154782" cy="145546"/>
              </a:xfrm>
              <a:custGeom>
                <a:avLst/>
                <a:gdLst>
                  <a:gd name="connsiteX0" fmla="*/ 82853 w 154782"/>
                  <a:gd name="connsiteY0" fmla="*/ 145207 h 145546"/>
                  <a:gd name="connsiteX1" fmla="*/ 31919 w 154782"/>
                  <a:gd name="connsiteY1" fmla="*/ 131964 h 145546"/>
                  <a:gd name="connsiteX2" fmla="*/ 0 w 154782"/>
                  <a:gd name="connsiteY2" fmla="*/ 27041 h 145546"/>
                  <a:gd name="connsiteX3" fmla="*/ 10187 w 154782"/>
                  <a:gd name="connsiteY3" fmla="*/ 11761 h 145546"/>
                  <a:gd name="connsiteX4" fmla="*/ 28183 w 154782"/>
                  <a:gd name="connsiteY4" fmla="*/ 15835 h 145546"/>
                  <a:gd name="connsiteX5" fmla="*/ 64516 w 154782"/>
                  <a:gd name="connsiteY5" fmla="*/ 35869 h 145546"/>
                  <a:gd name="connsiteX6" fmla="*/ 153820 w 154782"/>
                  <a:gd name="connsiteY6" fmla="*/ 117024 h 145546"/>
                  <a:gd name="connsiteX7" fmla="*/ 152801 w 154782"/>
                  <a:gd name="connsiteY7" fmla="*/ 130606 h 145546"/>
                  <a:gd name="connsiteX8" fmla="*/ 141935 w 154782"/>
                  <a:gd name="connsiteY8" fmla="*/ 138755 h 145546"/>
                  <a:gd name="connsiteX9" fmla="*/ 82853 w 154782"/>
                  <a:gd name="connsiteY9" fmla="*/ 145547 h 145546"/>
                  <a:gd name="connsiteX10" fmla="*/ 34296 w 154782"/>
                  <a:gd name="connsiteY10" fmla="*/ 58280 h 145546"/>
                  <a:gd name="connsiteX11" fmla="*/ 53990 w 154782"/>
                  <a:gd name="connsiteY11" fmla="*/ 107856 h 145546"/>
                  <a:gd name="connsiteX12" fmla="*/ 114771 w 154782"/>
                  <a:gd name="connsiteY12" fmla="*/ 110232 h 145546"/>
                  <a:gd name="connsiteX13" fmla="*/ 52292 w 154782"/>
                  <a:gd name="connsiteY13" fmla="*/ 66090 h 145546"/>
                  <a:gd name="connsiteX14" fmla="*/ 34296 w 154782"/>
                  <a:gd name="connsiteY14" fmla="*/ 58620 h 1455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54782" h="145546">
                    <a:moveTo>
                      <a:pt x="82853" y="145207"/>
                    </a:moveTo>
                    <a:cubicBezTo>
                      <a:pt x="62818" y="145207"/>
                      <a:pt x="43124" y="142151"/>
                      <a:pt x="31919" y="131964"/>
                    </a:cubicBezTo>
                    <a:cubicBezTo>
                      <a:pt x="10187" y="112270"/>
                      <a:pt x="0" y="78993"/>
                      <a:pt x="0" y="27041"/>
                    </a:cubicBezTo>
                    <a:cubicBezTo>
                      <a:pt x="0" y="-24912"/>
                      <a:pt x="4075" y="14477"/>
                      <a:pt x="10187" y="11761"/>
                    </a:cubicBezTo>
                    <a:cubicBezTo>
                      <a:pt x="16299" y="9384"/>
                      <a:pt x="23430" y="10742"/>
                      <a:pt x="28183" y="15835"/>
                    </a:cubicBezTo>
                    <a:cubicBezTo>
                      <a:pt x="35993" y="23985"/>
                      <a:pt x="49236" y="29418"/>
                      <a:pt x="64516" y="35869"/>
                    </a:cubicBezTo>
                    <a:cubicBezTo>
                      <a:pt x="96095" y="48773"/>
                      <a:pt x="135144" y="64732"/>
                      <a:pt x="153820" y="117024"/>
                    </a:cubicBezTo>
                    <a:cubicBezTo>
                      <a:pt x="155518" y="121438"/>
                      <a:pt x="154839" y="126531"/>
                      <a:pt x="152801" y="130606"/>
                    </a:cubicBezTo>
                    <a:cubicBezTo>
                      <a:pt x="150424" y="134680"/>
                      <a:pt x="146689" y="137737"/>
                      <a:pt x="141935" y="138755"/>
                    </a:cubicBezTo>
                    <a:cubicBezTo>
                      <a:pt x="131409" y="141132"/>
                      <a:pt x="106961" y="145547"/>
                      <a:pt x="82853" y="145547"/>
                    </a:cubicBezTo>
                    <a:close/>
                    <a:moveTo>
                      <a:pt x="34296" y="58280"/>
                    </a:moveTo>
                    <a:cubicBezTo>
                      <a:pt x="37351" y="82049"/>
                      <a:pt x="43803" y="98687"/>
                      <a:pt x="53990" y="107856"/>
                    </a:cubicBezTo>
                    <a:cubicBezTo>
                      <a:pt x="60441" y="113628"/>
                      <a:pt x="87946" y="113628"/>
                      <a:pt x="114771" y="110232"/>
                    </a:cubicBezTo>
                    <a:cubicBezTo>
                      <a:pt x="99491" y="85445"/>
                      <a:pt x="76401" y="75937"/>
                      <a:pt x="52292" y="66090"/>
                    </a:cubicBezTo>
                    <a:cubicBezTo>
                      <a:pt x="46180" y="63713"/>
                      <a:pt x="40068" y="60997"/>
                      <a:pt x="34296" y="58620"/>
                    </a:cubicBezTo>
                    <a:close/>
                  </a:path>
                </a:pathLst>
              </a:custGeom>
              <a:grpFill/>
              <a:ln w="3393" cap="flat">
                <a:noFill/>
                <a:prstDash val="solid"/>
                <a:miter/>
              </a:ln>
            </p:spPr>
            <p:txBody>
              <a:bodyPr rtlCol="0" anchor="ctr"/>
              <a:lstStyle/>
              <a:p>
                <a:endParaRPr lang="de-DE" dirty="0">
                  <a:solidFill>
                    <a:schemeClr val="bg1"/>
                  </a:solidFill>
                </a:endParaRPr>
              </a:p>
            </p:txBody>
          </p:sp>
          <p:sp>
            <p:nvSpPr>
              <p:cNvPr id="30" name="Freeform 29">
                <a:extLst>
                  <a:ext uri="{FF2B5EF4-FFF2-40B4-BE49-F238E27FC236}">
                    <a16:creationId xmlns:a16="http://schemas.microsoft.com/office/drawing/2014/main" id="{8A4E2167-DE94-DCA1-F127-13098572E394}"/>
                  </a:ext>
                </a:extLst>
              </p:cNvPr>
              <p:cNvSpPr/>
              <p:nvPr/>
            </p:nvSpPr>
            <p:spPr>
              <a:xfrm>
                <a:off x="8112656" y="3691513"/>
                <a:ext cx="175076" cy="134340"/>
              </a:xfrm>
              <a:custGeom>
                <a:avLst/>
                <a:gdLst>
                  <a:gd name="connsiteX0" fmla="*/ 64558 w 175076"/>
                  <a:gd name="connsiteY0" fmla="*/ 134001 h 134340"/>
                  <a:gd name="connsiteX1" fmla="*/ 10908 w 175076"/>
                  <a:gd name="connsiteY1" fmla="*/ 124833 h 134340"/>
                  <a:gd name="connsiteX2" fmla="*/ 1061 w 175076"/>
                  <a:gd name="connsiteY2" fmla="*/ 115325 h 134340"/>
                  <a:gd name="connsiteX3" fmla="*/ 2080 w 175076"/>
                  <a:gd name="connsiteY3" fmla="*/ 101403 h 134340"/>
                  <a:gd name="connsiteX4" fmla="*/ 149109 w 175076"/>
                  <a:gd name="connsiteY4" fmla="*/ 1234 h 134340"/>
                  <a:gd name="connsiteX5" fmla="*/ 152504 w 175076"/>
                  <a:gd name="connsiteY5" fmla="*/ 1234 h 134340"/>
                  <a:gd name="connsiteX6" fmla="*/ 166087 w 175076"/>
                  <a:gd name="connsiteY6" fmla="*/ 1573 h 134340"/>
                  <a:gd name="connsiteX7" fmla="*/ 173557 w 175076"/>
                  <a:gd name="connsiteY7" fmla="*/ 22965 h 134340"/>
                  <a:gd name="connsiteX8" fmla="*/ 167105 w 175076"/>
                  <a:gd name="connsiteY8" fmla="*/ 46395 h 134340"/>
                  <a:gd name="connsiteX9" fmla="*/ 137563 w 175076"/>
                  <a:gd name="connsiteY9" fmla="*/ 108534 h 134340"/>
                  <a:gd name="connsiteX10" fmla="*/ 86629 w 175076"/>
                  <a:gd name="connsiteY10" fmla="*/ 132643 h 134340"/>
                  <a:gd name="connsiteX11" fmla="*/ 64219 w 175076"/>
                  <a:gd name="connsiteY11" fmla="*/ 134341 h 134340"/>
                  <a:gd name="connsiteX12" fmla="*/ 41808 w 175076"/>
                  <a:gd name="connsiteY12" fmla="*/ 99366 h 134340"/>
                  <a:gd name="connsiteX13" fmla="*/ 112436 w 175076"/>
                  <a:gd name="connsiteY13" fmla="*/ 87481 h 134340"/>
                  <a:gd name="connsiteX14" fmla="*/ 135186 w 175076"/>
                  <a:gd name="connsiteY14" fmla="*/ 40623 h 134340"/>
                  <a:gd name="connsiteX15" fmla="*/ 136205 w 175076"/>
                  <a:gd name="connsiteY15" fmla="*/ 35189 h 134340"/>
                  <a:gd name="connsiteX16" fmla="*/ 41808 w 175076"/>
                  <a:gd name="connsiteY16" fmla="*/ 99366 h 134340"/>
                  <a:gd name="connsiteX17" fmla="*/ 144694 w 175076"/>
                  <a:gd name="connsiteY17" fmla="*/ 7685 h 134340"/>
                  <a:gd name="connsiteX18" fmla="*/ 144694 w 175076"/>
                  <a:gd name="connsiteY18" fmla="*/ 7685 h 134340"/>
                  <a:gd name="connsiteX19" fmla="*/ 144694 w 175076"/>
                  <a:gd name="connsiteY19" fmla="*/ 7685 h 1343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75076" h="134340">
                    <a:moveTo>
                      <a:pt x="64558" y="134001"/>
                    </a:moveTo>
                    <a:cubicBezTo>
                      <a:pt x="49618" y="134001"/>
                      <a:pt x="31281" y="131624"/>
                      <a:pt x="10908" y="124833"/>
                    </a:cubicBezTo>
                    <a:cubicBezTo>
                      <a:pt x="6494" y="123135"/>
                      <a:pt x="2759" y="119739"/>
                      <a:pt x="1061" y="115325"/>
                    </a:cubicBezTo>
                    <a:cubicBezTo>
                      <a:pt x="-637" y="110911"/>
                      <a:pt x="-297" y="105818"/>
                      <a:pt x="2080" y="101403"/>
                    </a:cubicBezTo>
                    <a:cubicBezTo>
                      <a:pt x="55050" y="8025"/>
                      <a:pt x="126018" y="2932"/>
                      <a:pt x="149109" y="1234"/>
                    </a:cubicBezTo>
                    <a:cubicBezTo>
                      <a:pt x="150127" y="1234"/>
                      <a:pt x="151485" y="1234"/>
                      <a:pt x="152504" y="1234"/>
                    </a:cubicBezTo>
                    <a:cubicBezTo>
                      <a:pt x="156918" y="-464"/>
                      <a:pt x="161672" y="-464"/>
                      <a:pt x="166087" y="1573"/>
                    </a:cubicBezTo>
                    <a:cubicBezTo>
                      <a:pt x="173896" y="5648"/>
                      <a:pt x="177291" y="14816"/>
                      <a:pt x="173557" y="22965"/>
                    </a:cubicBezTo>
                    <a:cubicBezTo>
                      <a:pt x="169482" y="31794"/>
                      <a:pt x="168463" y="38585"/>
                      <a:pt x="167105" y="46395"/>
                    </a:cubicBezTo>
                    <a:cubicBezTo>
                      <a:pt x="164728" y="61675"/>
                      <a:pt x="161672" y="78992"/>
                      <a:pt x="137563" y="108534"/>
                    </a:cubicBezTo>
                    <a:cubicBezTo>
                      <a:pt x="128055" y="120419"/>
                      <a:pt x="109380" y="129247"/>
                      <a:pt x="86629" y="132643"/>
                    </a:cubicBezTo>
                    <a:cubicBezTo>
                      <a:pt x="80517" y="133661"/>
                      <a:pt x="73047" y="134341"/>
                      <a:pt x="64219" y="134341"/>
                    </a:cubicBezTo>
                    <a:close/>
                    <a:moveTo>
                      <a:pt x="41808" y="99366"/>
                    </a:moveTo>
                    <a:cubicBezTo>
                      <a:pt x="76783" y="105818"/>
                      <a:pt x="105305" y="96310"/>
                      <a:pt x="112436" y="87481"/>
                    </a:cubicBezTo>
                    <a:cubicBezTo>
                      <a:pt x="131112" y="64731"/>
                      <a:pt x="133149" y="54205"/>
                      <a:pt x="135186" y="40623"/>
                    </a:cubicBezTo>
                    <a:cubicBezTo>
                      <a:pt x="135186" y="38925"/>
                      <a:pt x="135865" y="37227"/>
                      <a:pt x="136205" y="35189"/>
                    </a:cubicBezTo>
                    <a:cubicBezTo>
                      <a:pt x="112436" y="38925"/>
                      <a:pt x="75424" y="51149"/>
                      <a:pt x="41808" y="99366"/>
                    </a:cubicBezTo>
                    <a:close/>
                    <a:moveTo>
                      <a:pt x="144694" y="7685"/>
                    </a:moveTo>
                    <a:cubicBezTo>
                      <a:pt x="144694" y="7685"/>
                      <a:pt x="144694" y="7685"/>
                      <a:pt x="144694" y="7685"/>
                    </a:cubicBezTo>
                    <a:cubicBezTo>
                      <a:pt x="144694" y="7685"/>
                      <a:pt x="144694" y="7685"/>
                      <a:pt x="144694" y="7685"/>
                    </a:cubicBezTo>
                    <a:close/>
                  </a:path>
                </a:pathLst>
              </a:custGeom>
              <a:grpFill/>
              <a:ln w="3393" cap="flat">
                <a:noFill/>
                <a:prstDash val="solid"/>
                <a:miter/>
              </a:ln>
            </p:spPr>
            <p:txBody>
              <a:bodyPr rtlCol="0" anchor="ctr"/>
              <a:lstStyle/>
              <a:p>
                <a:endParaRPr lang="de-DE" dirty="0">
                  <a:solidFill>
                    <a:schemeClr val="bg1"/>
                  </a:solidFill>
                </a:endParaRPr>
              </a:p>
            </p:txBody>
          </p:sp>
          <p:sp>
            <p:nvSpPr>
              <p:cNvPr id="31" name="Freeform 30">
                <a:extLst>
                  <a:ext uri="{FF2B5EF4-FFF2-40B4-BE49-F238E27FC236}">
                    <a16:creationId xmlns:a16="http://schemas.microsoft.com/office/drawing/2014/main" id="{ED457F3A-1F33-389B-AEE2-A7F27FB50271}"/>
                  </a:ext>
                </a:extLst>
              </p:cNvPr>
              <p:cNvSpPr/>
              <p:nvPr/>
            </p:nvSpPr>
            <p:spPr>
              <a:xfrm>
                <a:off x="8112698" y="3670676"/>
                <a:ext cx="32597" cy="236332"/>
              </a:xfrm>
              <a:custGeom>
                <a:avLst/>
                <a:gdLst>
                  <a:gd name="connsiteX0" fmla="*/ 16299 w 32597"/>
                  <a:gd name="connsiteY0" fmla="*/ 236332 h 236332"/>
                  <a:gd name="connsiteX1" fmla="*/ 0 w 32597"/>
                  <a:gd name="connsiteY1" fmla="*/ 220033 h 236332"/>
                  <a:gd name="connsiteX2" fmla="*/ 0 w 32597"/>
                  <a:gd name="connsiteY2" fmla="*/ 16299 h 236332"/>
                  <a:gd name="connsiteX3" fmla="*/ 16299 w 32597"/>
                  <a:gd name="connsiteY3" fmla="*/ 0 h 236332"/>
                  <a:gd name="connsiteX4" fmla="*/ 32598 w 32597"/>
                  <a:gd name="connsiteY4" fmla="*/ 16299 h 236332"/>
                  <a:gd name="connsiteX5" fmla="*/ 32598 w 32597"/>
                  <a:gd name="connsiteY5" fmla="*/ 220033 h 236332"/>
                  <a:gd name="connsiteX6" fmla="*/ 16299 w 32597"/>
                  <a:gd name="connsiteY6" fmla="*/ 236332 h 236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97" h="236332">
                    <a:moveTo>
                      <a:pt x="16299" y="236332"/>
                    </a:moveTo>
                    <a:cubicBezTo>
                      <a:pt x="7131" y="236332"/>
                      <a:pt x="0" y="229201"/>
                      <a:pt x="0" y="220033"/>
                    </a:cubicBezTo>
                    <a:lnTo>
                      <a:pt x="0" y="16299"/>
                    </a:lnTo>
                    <a:cubicBezTo>
                      <a:pt x="0" y="7131"/>
                      <a:pt x="7131" y="0"/>
                      <a:pt x="16299" y="0"/>
                    </a:cubicBezTo>
                    <a:cubicBezTo>
                      <a:pt x="25467" y="0"/>
                      <a:pt x="32598" y="7131"/>
                      <a:pt x="32598" y="16299"/>
                    </a:cubicBezTo>
                    <a:lnTo>
                      <a:pt x="32598" y="220033"/>
                    </a:lnTo>
                    <a:cubicBezTo>
                      <a:pt x="32598" y="229201"/>
                      <a:pt x="25467" y="236332"/>
                      <a:pt x="16299" y="236332"/>
                    </a:cubicBezTo>
                    <a:close/>
                  </a:path>
                </a:pathLst>
              </a:custGeom>
              <a:grpFill/>
              <a:ln w="3393" cap="flat">
                <a:noFill/>
                <a:prstDash val="solid"/>
                <a:miter/>
              </a:ln>
            </p:spPr>
            <p:txBody>
              <a:bodyPr rtlCol="0" anchor="ctr"/>
              <a:lstStyle/>
              <a:p>
                <a:endParaRPr lang="de-DE" dirty="0">
                  <a:solidFill>
                    <a:schemeClr val="bg1"/>
                  </a:solidFill>
                </a:endParaRPr>
              </a:p>
            </p:txBody>
          </p:sp>
          <p:sp>
            <p:nvSpPr>
              <p:cNvPr id="32" name="Freeform 31">
                <a:extLst>
                  <a:ext uri="{FF2B5EF4-FFF2-40B4-BE49-F238E27FC236}">
                    <a16:creationId xmlns:a16="http://schemas.microsoft.com/office/drawing/2014/main" id="{E84D148D-ED05-A3A9-BF3F-5F370F9A511A}"/>
                  </a:ext>
                </a:extLst>
              </p:cNvPr>
              <p:cNvSpPr/>
              <p:nvPr/>
            </p:nvSpPr>
            <p:spPr>
              <a:xfrm>
                <a:off x="7827422" y="3874071"/>
                <a:ext cx="562367" cy="155178"/>
              </a:xfrm>
              <a:custGeom>
                <a:avLst/>
                <a:gdLst>
                  <a:gd name="connsiteX0" fmla="*/ 512441 w 562367"/>
                  <a:gd name="connsiteY0" fmla="*/ 155178 h 155178"/>
                  <a:gd name="connsiteX1" fmla="*/ 379674 w 562367"/>
                  <a:gd name="connsiteY1" fmla="*/ 142275 h 155178"/>
                  <a:gd name="connsiteX2" fmla="*/ 340625 w 562367"/>
                  <a:gd name="connsiteY2" fmla="*/ 137521 h 155178"/>
                  <a:gd name="connsiteX3" fmla="*/ 305990 w 562367"/>
                  <a:gd name="connsiteY3" fmla="*/ 144312 h 155178"/>
                  <a:gd name="connsiteX4" fmla="*/ 246906 w 562367"/>
                  <a:gd name="connsiteY4" fmla="*/ 153480 h 155178"/>
                  <a:gd name="connsiteX5" fmla="*/ 221779 w 562367"/>
                  <a:gd name="connsiteY5" fmla="*/ 149405 h 155178"/>
                  <a:gd name="connsiteX6" fmla="*/ 170846 w 562367"/>
                  <a:gd name="connsiteY6" fmla="*/ 147708 h 155178"/>
                  <a:gd name="connsiteX7" fmla="*/ 82900 w 562367"/>
                  <a:gd name="connsiteY7" fmla="*/ 149066 h 155178"/>
                  <a:gd name="connsiteX8" fmla="*/ 5141 w 562367"/>
                  <a:gd name="connsiteY8" fmla="*/ 130390 h 155178"/>
                  <a:gd name="connsiteX9" fmla="*/ 1067 w 562367"/>
                  <a:gd name="connsiteY9" fmla="*/ 111715 h 155178"/>
                  <a:gd name="connsiteX10" fmla="*/ 73053 w 562367"/>
                  <a:gd name="connsiteY10" fmla="*/ 62818 h 155178"/>
                  <a:gd name="connsiteX11" fmla="*/ 107008 w 562367"/>
                  <a:gd name="connsiteY11" fmla="*/ 50934 h 155178"/>
                  <a:gd name="connsiteX12" fmla="*/ 118214 w 562367"/>
                  <a:gd name="connsiteY12" fmla="*/ 44143 h 155178"/>
                  <a:gd name="connsiteX13" fmla="*/ 225175 w 562367"/>
                  <a:gd name="connsiteY13" fmla="*/ 19015 h 155178"/>
                  <a:gd name="connsiteX14" fmla="*/ 247925 w 562367"/>
                  <a:gd name="connsiteY14" fmla="*/ 12224 h 155178"/>
                  <a:gd name="connsiteX15" fmla="*/ 300896 w 562367"/>
                  <a:gd name="connsiteY15" fmla="*/ 0 h 155178"/>
                  <a:gd name="connsiteX16" fmla="*/ 301575 w 562367"/>
                  <a:gd name="connsiteY16" fmla="*/ 0 h 155178"/>
                  <a:gd name="connsiteX17" fmla="*/ 367449 w 562367"/>
                  <a:gd name="connsiteY17" fmla="*/ 10187 h 155178"/>
                  <a:gd name="connsiteX18" fmla="*/ 389860 w 562367"/>
                  <a:gd name="connsiteY18" fmla="*/ 14941 h 155178"/>
                  <a:gd name="connsiteX19" fmla="*/ 432645 w 562367"/>
                  <a:gd name="connsiteY19" fmla="*/ 40407 h 155178"/>
                  <a:gd name="connsiteX20" fmla="*/ 450641 w 562367"/>
                  <a:gd name="connsiteY20" fmla="*/ 53311 h 155178"/>
                  <a:gd name="connsiteX21" fmla="*/ 526023 w 562367"/>
                  <a:gd name="connsiteY21" fmla="*/ 83192 h 155178"/>
                  <a:gd name="connsiteX22" fmla="*/ 562356 w 562367"/>
                  <a:gd name="connsiteY22" fmla="*/ 131749 h 155178"/>
                  <a:gd name="connsiteX23" fmla="*/ 544359 w 562367"/>
                  <a:gd name="connsiteY23" fmla="*/ 152801 h 155178"/>
                  <a:gd name="connsiteX24" fmla="*/ 512441 w 562367"/>
                  <a:gd name="connsiteY24" fmla="*/ 154499 h 155178"/>
                  <a:gd name="connsiteX25" fmla="*/ 340625 w 562367"/>
                  <a:gd name="connsiteY25" fmla="*/ 104923 h 155178"/>
                  <a:gd name="connsiteX26" fmla="*/ 384427 w 562367"/>
                  <a:gd name="connsiteY26" fmla="*/ 110017 h 155178"/>
                  <a:gd name="connsiteX27" fmla="*/ 520250 w 562367"/>
                  <a:gd name="connsiteY27" fmla="*/ 122241 h 155178"/>
                  <a:gd name="connsiteX28" fmla="*/ 449623 w 562367"/>
                  <a:gd name="connsiteY28" fmla="*/ 86248 h 155178"/>
                  <a:gd name="connsiteX29" fmla="*/ 410913 w 562367"/>
                  <a:gd name="connsiteY29" fmla="*/ 64855 h 155178"/>
                  <a:gd name="connsiteX30" fmla="*/ 384088 w 562367"/>
                  <a:gd name="connsiteY30" fmla="*/ 47199 h 155178"/>
                  <a:gd name="connsiteX31" fmla="*/ 360319 w 562367"/>
                  <a:gd name="connsiteY31" fmla="*/ 42105 h 155178"/>
                  <a:gd name="connsiteX32" fmla="*/ 301575 w 562367"/>
                  <a:gd name="connsiteY32" fmla="*/ 32597 h 155178"/>
                  <a:gd name="connsiteX33" fmla="*/ 300896 w 562367"/>
                  <a:gd name="connsiteY33" fmla="*/ 32597 h 155178"/>
                  <a:gd name="connsiteX34" fmla="*/ 258452 w 562367"/>
                  <a:gd name="connsiteY34" fmla="*/ 42784 h 155178"/>
                  <a:gd name="connsiteX35" fmla="*/ 209895 w 562367"/>
                  <a:gd name="connsiteY35" fmla="*/ 47199 h 155178"/>
                  <a:gd name="connsiteX36" fmla="*/ 139266 w 562367"/>
                  <a:gd name="connsiteY36" fmla="*/ 68591 h 155178"/>
                  <a:gd name="connsiteX37" fmla="*/ 121610 w 562367"/>
                  <a:gd name="connsiteY37" fmla="*/ 79796 h 155178"/>
                  <a:gd name="connsiteX38" fmla="*/ 121610 w 562367"/>
                  <a:gd name="connsiteY38" fmla="*/ 79796 h 155178"/>
                  <a:gd name="connsiteX39" fmla="*/ 81882 w 562367"/>
                  <a:gd name="connsiteY39" fmla="*/ 93718 h 155178"/>
                  <a:gd name="connsiteX40" fmla="*/ 40456 w 562367"/>
                  <a:gd name="connsiteY40" fmla="*/ 110356 h 155178"/>
                  <a:gd name="connsiteX41" fmla="*/ 162357 w 562367"/>
                  <a:gd name="connsiteY41" fmla="*/ 115789 h 155178"/>
                  <a:gd name="connsiteX42" fmla="*/ 227552 w 562367"/>
                  <a:gd name="connsiteY42" fmla="*/ 116808 h 155178"/>
                  <a:gd name="connsiteX43" fmla="*/ 249623 w 562367"/>
                  <a:gd name="connsiteY43" fmla="*/ 120204 h 155178"/>
                  <a:gd name="connsiteX44" fmla="*/ 297501 w 562367"/>
                  <a:gd name="connsiteY44" fmla="*/ 112054 h 155178"/>
                  <a:gd name="connsiteX45" fmla="*/ 340285 w 562367"/>
                  <a:gd name="connsiteY45" fmla="*/ 103905 h 155178"/>
                  <a:gd name="connsiteX46" fmla="*/ 31967 w 562367"/>
                  <a:gd name="connsiteY46" fmla="*/ 122241 h 155178"/>
                  <a:gd name="connsiteX47" fmla="*/ 31967 w 562367"/>
                  <a:gd name="connsiteY47" fmla="*/ 122241 h 155178"/>
                  <a:gd name="connsiteX48" fmla="*/ 31967 w 562367"/>
                  <a:gd name="connsiteY48" fmla="*/ 122241 h 155178"/>
                  <a:gd name="connsiteX49" fmla="*/ 114479 w 562367"/>
                  <a:gd name="connsiteY49" fmla="*/ 65874 h 155178"/>
                  <a:gd name="connsiteX50" fmla="*/ 114479 w 562367"/>
                  <a:gd name="connsiteY50" fmla="*/ 65874 h 155178"/>
                  <a:gd name="connsiteX51" fmla="*/ 114479 w 562367"/>
                  <a:gd name="connsiteY51" fmla="*/ 65874 h 155178"/>
                  <a:gd name="connsiteX52" fmla="*/ 227212 w 562367"/>
                  <a:gd name="connsiteY52" fmla="*/ 20034 h 155178"/>
                  <a:gd name="connsiteX53" fmla="*/ 227212 w 562367"/>
                  <a:gd name="connsiteY53" fmla="*/ 20034 h 155178"/>
                  <a:gd name="connsiteX54" fmla="*/ 227212 w 562367"/>
                  <a:gd name="connsiteY54" fmla="*/ 20034 h 155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562367" h="155178">
                    <a:moveTo>
                      <a:pt x="512441" y="155178"/>
                    </a:moveTo>
                    <a:cubicBezTo>
                      <a:pt x="468299" y="155178"/>
                      <a:pt x="416346" y="147708"/>
                      <a:pt x="379674" y="142275"/>
                    </a:cubicBezTo>
                    <a:cubicBezTo>
                      <a:pt x="362356" y="139898"/>
                      <a:pt x="346058" y="137521"/>
                      <a:pt x="340625" y="137521"/>
                    </a:cubicBezTo>
                    <a:cubicBezTo>
                      <a:pt x="335191" y="137521"/>
                      <a:pt x="318893" y="140917"/>
                      <a:pt x="305990" y="144312"/>
                    </a:cubicBezTo>
                    <a:cubicBezTo>
                      <a:pt x="285616" y="149745"/>
                      <a:pt x="264903" y="155178"/>
                      <a:pt x="246906" y="153480"/>
                    </a:cubicBezTo>
                    <a:cubicBezTo>
                      <a:pt x="238078" y="152462"/>
                      <a:pt x="229928" y="151103"/>
                      <a:pt x="221779" y="149405"/>
                    </a:cubicBezTo>
                    <a:cubicBezTo>
                      <a:pt x="203782" y="146010"/>
                      <a:pt x="188502" y="142954"/>
                      <a:pt x="170846" y="147708"/>
                    </a:cubicBezTo>
                    <a:cubicBezTo>
                      <a:pt x="151830" y="152801"/>
                      <a:pt x="113121" y="151783"/>
                      <a:pt x="82900" y="149066"/>
                    </a:cubicBezTo>
                    <a:cubicBezTo>
                      <a:pt x="17366" y="143633"/>
                      <a:pt x="8537" y="133786"/>
                      <a:pt x="5141" y="130390"/>
                    </a:cubicBezTo>
                    <a:cubicBezTo>
                      <a:pt x="388" y="125297"/>
                      <a:pt x="-1310" y="118166"/>
                      <a:pt x="1067" y="111715"/>
                    </a:cubicBezTo>
                    <a:cubicBezTo>
                      <a:pt x="11593" y="80475"/>
                      <a:pt x="44190" y="71307"/>
                      <a:pt x="73053" y="62818"/>
                    </a:cubicBezTo>
                    <a:cubicBezTo>
                      <a:pt x="85616" y="59083"/>
                      <a:pt x="97501" y="55688"/>
                      <a:pt x="107008" y="50934"/>
                    </a:cubicBezTo>
                    <a:cubicBezTo>
                      <a:pt x="112102" y="48557"/>
                      <a:pt x="115497" y="46180"/>
                      <a:pt x="118214" y="44143"/>
                    </a:cubicBezTo>
                    <a:cubicBezTo>
                      <a:pt x="132815" y="31919"/>
                      <a:pt x="193257" y="1698"/>
                      <a:pt x="225175" y="19015"/>
                    </a:cubicBezTo>
                    <a:cubicBezTo>
                      <a:pt x="229589" y="18676"/>
                      <a:pt x="240115" y="14941"/>
                      <a:pt x="247925" y="12224"/>
                    </a:cubicBezTo>
                    <a:cubicBezTo>
                      <a:pt x="264564" y="6452"/>
                      <a:pt x="283240" y="0"/>
                      <a:pt x="300896" y="0"/>
                    </a:cubicBezTo>
                    <a:lnTo>
                      <a:pt x="301575" y="0"/>
                    </a:lnTo>
                    <a:cubicBezTo>
                      <a:pt x="323307" y="0"/>
                      <a:pt x="346737" y="5433"/>
                      <a:pt x="367449" y="10187"/>
                    </a:cubicBezTo>
                    <a:cubicBezTo>
                      <a:pt x="375599" y="11885"/>
                      <a:pt x="383409" y="13922"/>
                      <a:pt x="389860" y="14941"/>
                    </a:cubicBezTo>
                    <a:cubicBezTo>
                      <a:pt x="407857" y="18336"/>
                      <a:pt x="421439" y="30560"/>
                      <a:pt x="432645" y="40407"/>
                    </a:cubicBezTo>
                    <a:cubicBezTo>
                      <a:pt x="438417" y="45501"/>
                      <a:pt x="446906" y="53311"/>
                      <a:pt x="450641" y="53311"/>
                    </a:cubicBezTo>
                    <a:cubicBezTo>
                      <a:pt x="483579" y="54329"/>
                      <a:pt x="511761" y="72665"/>
                      <a:pt x="526023" y="83192"/>
                    </a:cubicBezTo>
                    <a:cubicBezTo>
                      <a:pt x="531796" y="87606"/>
                      <a:pt x="561677" y="111375"/>
                      <a:pt x="562356" y="131749"/>
                    </a:cubicBezTo>
                    <a:cubicBezTo>
                      <a:pt x="562695" y="142614"/>
                      <a:pt x="555225" y="151443"/>
                      <a:pt x="544359" y="152801"/>
                    </a:cubicBezTo>
                    <a:cubicBezTo>
                      <a:pt x="534512" y="153820"/>
                      <a:pt x="523646" y="154499"/>
                      <a:pt x="512441" y="154499"/>
                    </a:cubicBezTo>
                    <a:close/>
                    <a:moveTo>
                      <a:pt x="340625" y="104923"/>
                    </a:moveTo>
                    <a:cubicBezTo>
                      <a:pt x="348774" y="104923"/>
                      <a:pt x="363715" y="106961"/>
                      <a:pt x="384427" y="110017"/>
                    </a:cubicBezTo>
                    <a:cubicBezTo>
                      <a:pt x="422458" y="115450"/>
                      <a:pt x="477467" y="123260"/>
                      <a:pt x="520250" y="122241"/>
                    </a:cubicBezTo>
                    <a:cubicBezTo>
                      <a:pt x="505989" y="107640"/>
                      <a:pt x="478485" y="87267"/>
                      <a:pt x="449623" y="86248"/>
                    </a:cubicBezTo>
                    <a:cubicBezTo>
                      <a:pt x="434003" y="85908"/>
                      <a:pt x="422458" y="75042"/>
                      <a:pt x="410913" y="64855"/>
                    </a:cubicBezTo>
                    <a:cubicBezTo>
                      <a:pt x="402085" y="57046"/>
                      <a:pt x="392916" y="48896"/>
                      <a:pt x="384088" y="47199"/>
                    </a:cubicBezTo>
                    <a:cubicBezTo>
                      <a:pt x="376618" y="45840"/>
                      <a:pt x="368808" y="44143"/>
                      <a:pt x="360319" y="42105"/>
                    </a:cubicBezTo>
                    <a:cubicBezTo>
                      <a:pt x="341303" y="37691"/>
                      <a:pt x="319572" y="32937"/>
                      <a:pt x="301575" y="32597"/>
                    </a:cubicBezTo>
                    <a:lnTo>
                      <a:pt x="300896" y="32597"/>
                    </a:lnTo>
                    <a:cubicBezTo>
                      <a:pt x="288672" y="32597"/>
                      <a:pt x="272713" y="38031"/>
                      <a:pt x="258452" y="42784"/>
                    </a:cubicBezTo>
                    <a:cubicBezTo>
                      <a:pt x="238078" y="49915"/>
                      <a:pt x="222119" y="55348"/>
                      <a:pt x="209895" y="47199"/>
                    </a:cubicBezTo>
                    <a:cubicBezTo>
                      <a:pt x="199368" y="40407"/>
                      <a:pt x="153189" y="57385"/>
                      <a:pt x="139266" y="68591"/>
                    </a:cubicBezTo>
                    <a:cubicBezTo>
                      <a:pt x="134852" y="72665"/>
                      <a:pt x="129080" y="76061"/>
                      <a:pt x="121610" y="79796"/>
                    </a:cubicBezTo>
                    <a:cubicBezTo>
                      <a:pt x="121610" y="79796"/>
                      <a:pt x="121610" y="79796"/>
                      <a:pt x="121610" y="79796"/>
                    </a:cubicBezTo>
                    <a:cubicBezTo>
                      <a:pt x="109385" y="85908"/>
                      <a:pt x="95464" y="89983"/>
                      <a:pt x="81882" y="93718"/>
                    </a:cubicBezTo>
                    <a:cubicBezTo>
                      <a:pt x="65583" y="98472"/>
                      <a:pt x="50302" y="102886"/>
                      <a:pt x="40456" y="110356"/>
                    </a:cubicBezTo>
                    <a:cubicBezTo>
                      <a:pt x="70676" y="116469"/>
                      <a:pt x="139606" y="121901"/>
                      <a:pt x="162357" y="115789"/>
                    </a:cubicBezTo>
                    <a:cubicBezTo>
                      <a:pt x="187144" y="109338"/>
                      <a:pt x="208537" y="113412"/>
                      <a:pt x="227552" y="116808"/>
                    </a:cubicBezTo>
                    <a:cubicBezTo>
                      <a:pt x="235022" y="118166"/>
                      <a:pt x="242493" y="119525"/>
                      <a:pt x="249623" y="120204"/>
                    </a:cubicBezTo>
                    <a:cubicBezTo>
                      <a:pt x="261507" y="121222"/>
                      <a:pt x="280523" y="116469"/>
                      <a:pt x="297501" y="112054"/>
                    </a:cubicBezTo>
                    <a:cubicBezTo>
                      <a:pt x="313460" y="107980"/>
                      <a:pt x="328061" y="103905"/>
                      <a:pt x="340285" y="103905"/>
                    </a:cubicBezTo>
                    <a:close/>
                    <a:moveTo>
                      <a:pt x="31967" y="122241"/>
                    </a:moveTo>
                    <a:cubicBezTo>
                      <a:pt x="31967" y="122241"/>
                      <a:pt x="31967" y="122241"/>
                      <a:pt x="31967" y="122241"/>
                    </a:cubicBezTo>
                    <a:cubicBezTo>
                      <a:pt x="31967" y="122241"/>
                      <a:pt x="31967" y="122241"/>
                      <a:pt x="31967" y="122241"/>
                    </a:cubicBezTo>
                    <a:close/>
                    <a:moveTo>
                      <a:pt x="114479" y="65874"/>
                    </a:moveTo>
                    <a:lnTo>
                      <a:pt x="114479" y="65874"/>
                    </a:lnTo>
                    <a:lnTo>
                      <a:pt x="114479" y="65874"/>
                    </a:lnTo>
                    <a:close/>
                    <a:moveTo>
                      <a:pt x="227212" y="20034"/>
                    </a:moveTo>
                    <a:cubicBezTo>
                      <a:pt x="227212" y="20034"/>
                      <a:pt x="227212" y="20034"/>
                      <a:pt x="227212" y="20034"/>
                    </a:cubicBezTo>
                    <a:cubicBezTo>
                      <a:pt x="227212" y="20034"/>
                      <a:pt x="227212" y="20034"/>
                      <a:pt x="227212" y="20034"/>
                    </a:cubicBezTo>
                    <a:close/>
                  </a:path>
                </a:pathLst>
              </a:custGeom>
              <a:grpFill/>
              <a:ln w="3393" cap="flat">
                <a:noFill/>
                <a:prstDash val="solid"/>
                <a:miter/>
              </a:ln>
            </p:spPr>
            <p:txBody>
              <a:bodyPr rtlCol="0" anchor="ctr"/>
              <a:lstStyle/>
              <a:p>
                <a:endParaRPr lang="de-DE" dirty="0">
                  <a:solidFill>
                    <a:schemeClr val="bg1"/>
                  </a:solidFill>
                </a:endParaRPr>
              </a:p>
            </p:txBody>
          </p:sp>
          <p:sp>
            <p:nvSpPr>
              <p:cNvPr id="33" name="Freeform 32">
                <a:extLst>
                  <a:ext uri="{FF2B5EF4-FFF2-40B4-BE49-F238E27FC236}">
                    <a16:creationId xmlns:a16="http://schemas.microsoft.com/office/drawing/2014/main" id="{3EBEDF0A-14E8-EC34-1BA8-9AAFBBCF1E94}"/>
                  </a:ext>
                </a:extLst>
              </p:cNvPr>
              <p:cNvSpPr/>
              <p:nvPr/>
            </p:nvSpPr>
            <p:spPr>
              <a:xfrm>
                <a:off x="8151791" y="3935436"/>
                <a:ext cx="75094" cy="76155"/>
              </a:xfrm>
              <a:custGeom>
                <a:avLst/>
                <a:gdLst>
                  <a:gd name="connsiteX0" fmla="*/ 16256 w 75094"/>
                  <a:gd name="connsiteY0" fmla="*/ 76156 h 76155"/>
                  <a:gd name="connsiteX1" fmla="*/ 297 w 75094"/>
                  <a:gd name="connsiteY1" fmla="*/ 62913 h 76155"/>
                  <a:gd name="connsiteX2" fmla="*/ 12860 w 75094"/>
                  <a:gd name="connsiteY2" fmla="*/ 43898 h 76155"/>
                  <a:gd name="connsiteX3" fmla="*/ 45118 w 75094"/>
                  <a:gd name="connsiteY3" fmla="*/ 7226 h 76155"/>
                  <a:gd name="connsiteX4" fmla="*/ 67868 w 75094"/>
                  <a:gd name="connsiteY4" fmla="*/ 2811 h 76155"/>
                  <a:gd name="connsiteX5" fmla="*/ 72283 w 75094"/>
                  <a:gd name="connsiteY5" fmla="*/ 25562 h 76155"/>
                  <a:gd name="connsiteX6" fmla="*/ 19312 w 75094"/>
                  <a:gd name="connsiteY6" fmla="*/ 76156 h 76155"/>
                  <a:gd name="connsiteX7" fmla="*/ 16256 w 75094"/>
                  <a:gd name="connsiteY7" fmla="*/ 76156 h 76155"/>
                  <a:gd name="connsiteX8" fmla="*/ 13200 w 75094"/>
                  <a:gd name="connsiteY8" fmla="*/ 43898 h 76155"/>
                  <a:gd name="connsiteX9" fmla="*/ 13200 w 75094"/>
                  <a:gd name="connsiteY9" fmla="*/ 43898 h 76155"/>
                  <a:gd name="connsiteX10" fmla="*/ 13200 w 75094"/>
                  <a:gd name="connsiteY10" fmla="*/ 43898 h 761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5094" h="76155">
                    <a:moveTo>
                      <a:pt x="16256" y="76156"/>
                    </a:moveTo>
                    <a:cubicBezTo>
                      <a:pt x="8446" y="76156"/>
                      <a:pt x="1655" y="70723"/>
                      <a:pt x="297" y="62913"/>
                    </a:cubicBezTo>
                    <a:cubicBezTo>
                      <a:pt x="-1401" y="54085"/>
                      <a:pt x="4371" y="45935"/>
                      <a:pt x="12860" y="43898"/>
                    </a:cubicBezTo>
                    <a:cubicBezTo>
                      <a:pt x="18633" y="41521"/>
                      <a:pt x="33913" y="24204"/>
                      <a:pt x="45118" y="7226"/>
                    </a:cubicBezTo>
                    <a:cubicBezTo>
                      <a:pt x="50212" y="-245"/>
                      <a:pt x="60058" y="-2282"/>
                      <a:pt x="67868" y="2811"/>
                    </a:cubicBezTo>
                    <a:cubicBezTo>
                      <a:pt x="75339" y="7905"/>
                      <a:pt x="77376" y="17752"/>
                      <a:pt x="72283" y="25562"/>
                    </a:cubicBezTo>
                    <a:cubicBezTo>
                      <a:pt x="60738" y="42879"/>
                      <a:pt x="38667" y="72421"/>
                      <a:pt x="19312" y="76156"/>
                    </a:cubicBezTo>
                    <a:cubicBezTo>
                      <a:pt x="18294" y="76156"/>
                      <a:pt x="17275" y="76156"/>
                      <a:pt x="16256" y="76156"/>
                    </a:cubicBezTo>
                    <a:close/>
                    <a:moveTo>
                      <a:pt x="13200" y="43898"/>
                    </a:moveTo>
                    <a:cubicBezTo>
                      <a:pt x="13200" y="43898"/>
                      <a:pt x="13200" y="43898"/>
                      <a:pt x="13200" y="43898"/>
                    </a:cubicBezTo>
                    <a:cubicBezTo>
                      <a:pt x="13200" y="43898"/>
                      <a:pt x="13200" y="43898"/>
                      <a:pt x="13200" y="43898"/>
                    </a:cubicBezTo>
                    <a:close/>
                  </a:path>
                </a:pathLst>
              </a:custGeom>
              <a:grpFill/>
              <a:ln w="3393" cap="flat">
                <a:noFill/>
                <a:prstDash val="solid"/>
                <a:miter/>
              </a:ln>
            </p:spPr>
            <p:txBody>
              <a:bodyPr rtlCol="0" anchor="ctr"/>
              <a:lstStyle/>
              <a:p>
                <a:endParaRPr lang="de-DE" dirty="0">
                  <a:solidFill>
                    <a:schemeClr val="bg1"/>
                  </a:solidFill>
                </a:endParaRPr>
              </a:p>
            </p:txBody>
          </p:sp>
          <p:sp>
            <p:nvSpPr>
              <p:cNvPr id="34" name="Freeform 33">
                <a:extLst>
                  <a:ext uri="{FF2B5EF4-FFF2-40B4-BE49-F238E27FC236}">
                    <a16:creationId xmlns:a16="http://schemas.microsoft.com/office/drawing/2014/main" id="{D08CD237-82C5-F7F8-93F3-2FE26709E279}"/>
                  </a:ext>
                </a:extLst>
              </p:cNvPr>
              <p:cNvSpPr/>
              <p:nvPr/>
            </p:nvSpPr>
            <p:spPr>
              <a:xfrm>
                <a:off x="7925698" y="3923403"/>
                <a:ext cx="77226" cy="44725"/>
              </a:xfrm>
              <a:custGeom>
                <a:avLst/>
                <a:gdLst>
                  <a:gd name="connsiteX0" fmla="*/ 60685 w 77226"/>
                  <a:gd name="connsiteY0" fmla="*/ 44726 h 44725"/>
                  <a:gd name="connsiteX1" fmla="*/ 56610 w 77226"/>
                  <a:gd name="connsiteY1" fmla="*/ 44047 h 44725"/>
                  <a:gd name="connsiteX2" fmla="*/ 12128 w 77226"/>
                  <a:gd name="connsiteY2" fmla="*/ 32162 h 44725"/>
                  <a:gd name="connsiteX3" fmla="*/ 583 w 77226"/>
                  <a:gd name="connsiteY3" fmla="*/ 12128 h 44725"/>
                  <a:gd name="connsiteX4" fmla="*/ 20617 w 77226"/>
                  <a:gd name="connsiteY4" fmla="*/ 583 h 44725"/>
                  <a:gd name="connsiteX5" fmla="*/ 65099 w 77226"/>
                  <a:gd name="connsiteY5" fmla="*/ 12468 h 44725"/>
                  <a:gd name="connsiteX6" fmla="*/ 76644 w 77226"/>
                  <a:gd name="connsiteY6" fmla="*/ 32501 h 44725"/>
                  <a:gd name="connsiteX7" fmla="*/ 61025 w 77226"/>
                  <a:gd name="connsiteY7" fmla="*/ 44726 h 44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7226" h="44725">
                    <a:moveTo>
                      <a:pt x="60685" y="44726"/>
                    </a:moveTo>
                    <a:cubicBezTo>
                      <a:pt x="59327" y="44726"/>
                      <a:pt x="57968" y="44726"/>
                      <a:pt x="56610" y="44047"/>
                    </a:cubicBezTo>
                    <a:lnTo>
                      <a:pt x="12128" y="32162"/>
                    </a:lnTo>
                    <a:cubicBezTo>
                      <a:pt x="3300" y="29785"/>
                      <a:pt x="-1794" y="20957"/>
                      <a:pt x="583" y="12128"/>
                    </a:cubicBezTo>
                    <a:cubicBezTo>
                      <a:pt x="2960" y="3300"/>
                      <a:pt x="11789" y="-1794"/>
                      <a:pt x="20617" y="583"/>
                    </a:cubicBezTo>
                    <a:lnTo>
                      <a:pt x="65099" y="12468"/>
                    </a:lnTo>
                    <a:cubicBezTo>
                      <a:pt x="73927" y="14845"/>
                      <a:pt x="79021" y="23673"/>
                      <a:pt x="76644" y="32501"/>
                    </a:cubicBezTo>
                    <a:cubicBezTo>
                      <a:pt x="74607" y="39972"/>
                      <a:pt x="68155" y="44726"/>
                      <a:pt x="61025" y="44726"/>
                    </a:cubicBezTo>
                    <a:close/>
                  </a:path>
                </a:pathLst>
              </a:custGeom>
              <a:grpFill/>
              <a:ln w="3393" cap="flat">
                <a:noFill/>
                <a:prstDash val="solid"/>
                <a:miter/>
              </a:ln>
            </p:spPr>
            <p:txBody>
              <a:bodyPr rtlCol="0" anchor="ctr"/>
              <a:lstStyle/>
              <a:p>
                <a:endParaRPr lang="de-DE" dirty="0">
                  <a:solidFill>
                    <a:schemeClr val="bg1"/>
                  </a:solidFill>
                </a:endParaRPr>
              </a:p>
            </p:txBody>
          </p:sp>
          <p:sp>
            <p:nvSpPr>
              <p:cNvPr id="35" name="Freeform 34">
                <a:extLst>
                  <a:ext uri="{FF2B5EF4-FFF2-40B4-BE49-F238E27FC236}">
                    <a16:creationId xmlns:a16="http://schemas.microsoft.com/office/drawing/2014/main" id="{F51C3ED7-C4EB-764D-D575-1F622F8B024E}"/>
                  </a:ext>
                </a:extLst>
              </p:cNvPr>
              <p:cNvSpPr/>
              <p:nvPr/>
            </p:nvSpPr>
            <p:spPr>
              <a:xfrm>
                <a:off x="7419915" y="2998266"/>
                <a:ext cx="277249" cy="277164"/>
              </a:xfrm>
              <a:custGeom>
                <a:avLst/>
                <a:gdLst>
                  <a:gd name="connsiteX0" fmla="*/ 199745 w 277249"/>
                  <a:gd name="connsiteY0" fmla="*/ 277164 h 277164"/>
                  <a:gd name="connsiteX1" fmla="*/ 188200 w 277249"/>
                  <a:gd name="connsiteY1" fmla="*/ 272410 h 277164"/>
                  <a:gd name="connsiteX2" fmla="*/ 4839 w 277249"/>
                  <a:gd name="connsiteY2" fmla="*/ 89049 h 277164"/>
                  <a:gd name="connsiteX3" fmla="*/ 4839 w 277249"/>
                  <a:gd name="connsiteY3" fmla="*/ 65959 h 277164"/>
                  <a:gd name="connsiteX4" fmla="*/ 65960 w 277249"/>
                  <a:gd name="connsiteY4" fmla="*/ 4839 h 277164"/>
                  <a:gd name="connsiteX5" fmla="*/ 89049 w 277249"/>
                  <a:gd name="connsiteY5" fmla="*/ 4839 h 277164"/>
                  <a:gd name="connsiteX6" fmla="*/ 272410 w 277249"/>
                  <a:gd name="connsiteY6" fmla="*/ 188200 h 277164"/>
                  <a:gd name="connsiteX7" fmla="*/ 272410 w 277249"/>
                  <a:gd name="connsiteY7" fmla="*/ 211290 h 277164"/>
                  <a:gd name="connsiteX8" fmla="*/ 211290 w 277249"/>
                  <a:gd name="connsiteY8" fmla="*/ 272410 h 277164"/>
                  <a:gd name="connsiteX9" fmla="*/ 199745 w 277249"/>
                  <a:gd name="connsiteY9" fmla="*/ 277164 h 277164"/>
                  <a:gd name="connsiteX10" fmla="*/ 39474 w 277249"/>
                  <a:gd name="connsiteY10" fmla="*/ 77504 h 277164"/>
                  <a:gd name="connsiteX11" fmla="*/ 199745 w 277249"/>
                  <a:gd name="connsiteY11" fmla="*/ 237775 h 277164"/>
                  <a:gd name="connsiteX12" fmla="*/ 237775 w 277249"/>
                  <a:gd name="connsiteY12" fmla="*/ 199745 h 277164"/>
                  <a:gd name="connsiteX13" fmla="*/ 77504 w 277249"/>
                  <a:gd name="connsiteY13" fmla="*/ 39474 h 277164"/>
                  <a:gd name="connsiteX14" fmla="*/ 39474 w 277249"/>
                  <a:gd name="connsiteY14" fmla="*/ 77504 h 277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7249" h="277164">
                    <a:moveTo>
                      <a:pt x="199745" y="277164"/>
                    </a:moveTo>
                    <a:cubicBezTo>
                      <a:pt x="195670" y="277164"/>
                      <a:pt x="191256" y="275466"/>
                      <a:pt x="188200" y="272410"/>
                    </a:cubicBezTo>
                    <a:lnTo>
                      <a:pt x="4839" y="89049"/>
                    </a:lnTo>
                    <a:cubicBezTo>
                      <a:pt x="-1613" y="82597"/>
                      <a:pt x="-1613" y="72411"/>
                      <a:pt x="4839" y="65959"/>
                    </a:cubicBezTo>
                    <a:lnTo>
                      <a:pt x="65960" y="4839"/>
                    </a:lnTo>
                    <a:cubicBezTo>
                      <a:pt x="72411" y="-1613"/>
                      <a:pt x="82598" y="-1613"/>
                      <a:pt x="89049" y="4839"/>
                    </a:cubicBezTo>
                    <a:lnTo>
                      <a:pt x="272410" y="188200"/>
                    </a:lnTo>
                    <a:cubicBezTo>
                      <a:pt x="278862" y="194652"/>
                      <a:pt x="278862" y="204838"/>
                      <a:pt x="272410" y="211290"/>
                    </a:cubicBezTo>
                    <a:lnTo>
                      <a:pt x="211290" y="272410"/>
                    </a:lnTo>
                    <a:cubicBezTo>
                      <a:pt x="208234" y="275466"/>
                      <a:pt x="203820" y="277164"/>
                      <a:pt x="199745" y="277164"/>
                    </a:cubicBezTo>
                    <a:close/>
                    <a:moveTo>
                      <a:pt x="39474" y="77504"/>
                    </a:moveTo>
                    <a:lnTo>
                      <a:pt x="199745" y="237775"/>
                    </a:lnTo>
                    <a:lnTo>
                      <a:pt x="237775" y="199745"/>
                    </a:lnTo>
                    <a:lnTo>
                      <a:pt x="77504" y="39474"/>
                    </a:lnTo>
                    <a:lnTo>
                      <a:pt x="39474" y="77504"/>
                    </a:lnTo>
                    <a:close/>
                  </a:path>
                </a:pathLst>
              </a:custGeom>
              <a:grpFill/>
              <a:ln w="3393" cap="flat">
                <a:noFill/>
                <a:prstDash val="solid"/>
                <a:miter/>
              </a:ln>
            </p:spPr>
            <p:txBody>
              <a:bodyPr rtlCol="0" anchor="ctr"/>
              <a:lstStyle/>
              <a:p>
                <a:endParaRPr lang="de-DE" dirty="0">
                  <a:solidFill>
                    <a:schemeClr val="bg1"/>
                  </a:solidFill>
                </a:endParaRPr>
              </a:p>
            </p:txBody>
          </p:sp>
          <p:sp>
            <p:nvSpPr>
              <p:cNvPr id="36" name="Freeform 35">
                <a:extLst>
                  <a:ext uri="{FF2B5EF4-FFF2-40B4-BE49-F238E27FC236}">
                    <a16:creationId xmlns:a16="http://schemas.microsoft.com/office/drawing/2014/main" id="{F156C7C0-094B-2BE8-D436-A04D56FBDEEC}"/>
                  </a:ext>
                </a:extLst>
              </p:cNvPr>
              <p:cNvSpPr/>
              <p:nvPr/>
            </p:nvSpPr>
            <p:spPr>
              <a:xfrm>
                <a:off x="7216180" y="3202001"/>
                <a:ext cx="277249" cy="277164"/>
              </a:xfrm>
              <a:custGeom>
                <a:avLst/>
                <a:gdLst>
                  <a:gd name="connsiteX0" fmla="*/ 199745 w 277249"/>
                  <a:gd name="connsiteY0" fmla="*/ 277164 h 277164"/>
                  <a:gd name="connsiteX1" fmla="*/ 188200 w 277249"/>
                  <a:gd name="connsiteY1" fmla="*/ 272410 h 277164"/>
                  <a:gd name="connsiteX2" fmla="*/ 4839 w 277249"/>
                  <a:gd name="connsiteY2" fmla="*/ 89049 h 277164"/>
                  <a:gd name="connsiteX3" fmla="*/ 4839 w 277249"/>
                  <a:gd name="connsiteY3" fmla="*/ 65959 h 277164"/>
                  <a:gd name="connsiteX4" fmla="*/ 65959 w 277249"/>
                  <a:gd name="connsiteY4" fmla="*/ 4839 h 277164"/>
                  <a:gd name="connsiteX5" fmla="*/ 89049 w 277249"/>
                  <a:gd name="connsiteY5" fmla="*/ 4839 h 277164"/>
                  <a:gd name="connsiteX6" fmla="*/ 272410 w 277249"/>
                  <a:gd name="connsiteY6" fmla="*/ 188200 h 277164"/>
                  <a:gd name="connsiteX7" fmla="*/ 272410 w 277249"/>
                  <a:gd name="connsiteY7" fmla="*/ 211290 h 277164"/>
                  <a:gd name="connsiteX8" fmla="*/ 211290 w 277249"/>
                  <a:gd name="connsiteY8" fmla="*/ 272410 h 277164"/>
                  <a:gd name="connsiteX9" fmla="*/ 199745 w 277249"/>
                  <a:gd name="connsiteY9" fmla="*/ 277164 h 277164"/>
                  <a:gd name="connsiteX10" fmla="*/ 39474 w 277249"/>
                  <a:gd name="connsiteY10" fmla="*/ 77504 h 277164"/>
                  <a:gd name="connsiteX11" fmla="*/ 199745 w 277249"/>
                  <a:gd name="connsiteY11" fmla="*/ 237775 h 277164"/>
                  <a:gd name="connsiteX12" fmla="*/ 237775 w 277249"/>
                  <a:gd name="connsiteY12" fmla="*/ 199745 h 277164"/>
                  <a:gd name="connsiteX13" fmla="*/ 77504 w 277249"/>
                  <a:gd name="connsiteY13" fmla="*/ 39474 h 277164"/>
                  <a:gd name="connsiteX14" fmla="*/ 39474 w 277249"/>
                  <a:gd name="connsiteY14" fmla="*/ 77504 h 277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7249" h="277164">
                    <a:moveTo>
                      <a:pt x="199745" y="277164"/>
                    </a:moveTo>
                    <a:cubicBezTo>
                      <a:pt x="195671" y="277164"/>
                      <a:pt x="191256" y="275466"/>
                      <a:pt x="188200" y="272410"/>
                    </a:cubicBezTo>
                    <a:lnTo>
                      <a:pt x="4839" y="89049"/>
                    </a:lnTo>
                    <a:cubicBezTo>
                      <a:pt x="-1613" y="82597"/>
                      <a:pt x="-1613" y="72411"/>
                      <a:pt x="4839" y="65959"/>
                    </a:cubicBezTo>
                    <a:lnTo>
                      <a:pt x="65959" y="4839"/>
                    </a:lnTo>
                    <a:cubicBezTo>
                      <a:pt x="72411" y="-1613"/>
                      <a:pt x="82598" y="-1613"/>
                      <a:pt x="89049" y="4839"/>
                    </a:cubicBezTo>
                    <a:lnTo>
                      <a:pt x="272410" y="188200"/>
                    </a:lnTo>
                    <a:cubicBezTo>
                      <a:pt x="278862" y="194652"/>
                      <a:pt x="278862" y="204838"/>
                      <a:pt x="272410" y="211290"/>
                    </a:cubicBezTo>
                    <a:lnTo>
                      <a:pt x="211290" y="272410"/>
                    </a:lnTo>
                    <a:cubicBezTo>
                      <a:pt x="208234" y="275466"/>
                      <a:pt x="203820" y="277164"/>
                      <a:pt x="199745" y="277164"/>
                    </a:cubicBezTo>
                    <a:close/>
                    <a:moveTo>
                      <a:pt x="39474" y="77504"/>
                    </a:moveTo>
                    <a:lnTo>
                      <a:pt x="199745" y="237775"/>
                    </a:lnTo>
                    <a:lnTo>
                      <a:pt x="237775" y="199745"/>
                    </a:lnTo>
                    <a:lnTo>
                      <a:pt x="77504" y="39474"/>
                    </a:lnTo>
                    <a:lnTo>
                      <a:pt x="39474" y="77504"/>
                    </a:lnTo>
                    <a:close/>
                  </a:path>
                </a:pathLst>
              </a:custGeom>
              <a:grpFill/>
              <a:ln w="3393" cap="flat">
                <a:noFill/>
                <a:prstDash val="solid"/>
                <a:miter/>
              </a:ln>
            </p:spPr>
            <p:txBody>
              <a:bodyPr rtlCol="0" anchor="ctr"/>
              <a:lstStyle/>
              <a:p>
                <a:endParaRPr lang="de-DE" dirty="0">
                  <a:solidFill>
                    <a:schemeClr val="bg1"/>
                  </a:solidFill>
                </a:endParaRPr>
              </a:p>
            </p:txBody>
          </p:sp>
          <p:sp>
            <p:nvSpPr>
              <p:cNvPr id="37" name="Freeform 36">
                <a:extLst>
                  <a:ext uri="{FF2B5EF4-FFF2-40B4-BE49-F238E27FC236}">
                    <a16:creationId xmlns:a16="http://schemas.microsoft.com/office/drawing/2014/main" id="{93702673-3BEF-5C53-4CEA-B157D17C1571}"/>
                  </a:ext>
                </a:extLst>
              </p:cNvPr>
              <p:cNvSpPr/>
              <p:nvPr/>
            </p:nvSpPr>
            <p:spPr>
              <a:xfrm>
                <a:off x="7460662" y="3303869"/>
                <a:ext cx="114261" cy="114176"/>
              </a:xfrm>
              <a:custGeom>
                <a:avLst/>
                <a:gdLst>
                  <a:gd name="connsiteX0" fmla="*/ 16384 w 114261"/>
                  <a:gd name="connsiteY0" fmla="*/ 114176 h 114176"/>
                  <a:gd name="connsiteX1" fmla="*/ 4839 w 114261"/>
                  <a:gd name="connsiteY1" fmla="*/ 109423 h 114176"/>
                  <a:gd name="connsiteX2" fmla="*/ 4839 w 114261"/>
                  <a:gd name="connsiteY2" fmla="*/ 86333 h 114176"/>
                  <a:gd name="connsiteX3" fmla="*/ 86333 w 114261"/>
                  <a:gd name="connsiteY3" fmla="*/ 4839 h 114176"/>
                  <a:gd name="connsiteX4" fmla="*/ 109422 w 114261"/>
                  <a:gd name="connsiteY4" fmla="*/ 4839 h 114176"/>
                  <a:gd name="connsiteX5" fmla="*/ 109422 w 114261"/>
                  <a:gd name="connsiteY5" fmla="*/ 27929 h 114176"/>
                  <a:gd name="connsiteX6" fmla="*/ 27928 w 114261"/>
                  <a:gd name="connsiteY6" fmla="*/ 109423 h 114176"/>
                  <a:gd name="connsiteX7" fmla="*/ 16384 w 114261"/>
                  <a:gd name="connsiteY7" fmla="*/ 114176 h 114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4261" h="114176">
                    <a:moveTo>
                      <a:pt x="16384" y="114176"/>
                    </a:moveTo>
                    <a:cubicBezTo>
                      <a:pt x="12309" y="114176"/>
                      <a:pt x="7895" y="112479"/>
                      <a:pt x="4839" y="109423"/>
                    </a:cubicBezTo>
                    <a:cubicBezTo>
                      <a:pt x="-1613" y="102971"/>
                      <a:pt x="-1613" y="92784"/>
                      <a:pt x="4839" y="86333"/>
                    </a:cubicBezTo>
                    <a:lnTo>
                      <a:pt x="86333" y="4839"/>
                    </a:lnTo>
                    <a:cubicBezTo>
                      <a:pt x="92784" y="-1613"/>
                      <a:pt x="102971" y="-1613"/>
                      <a:pt x="109422" y="4839"/>
                    </a:cubicBezTo>
                    <a:cubicBezTo>
                      <a:pt x="115874" y="11290"/>
                      <a:pt x="115874" y="21477"/>
                      <a:pt x="109422" y="27929"/>
                    </a:cubicBezTo>
                    <a:lnTo>
                      <a:pt x="27928" y="109423"/>
                    </a:lnTo>
                    <a:cubicBezTo>
                      <a:pt x="24873" y="112479"/>
                      <a:pt x="20458" y="114176"/>
                      <a:pt x="16384" y="114176"/>
                    </a:cubicBezTo>
                    <a:close/>
                  </a:path>
                </a:pathLst>
              </a:custGeom>
              <a:grpFill/>
              <a:ln w="3393" cap="flat">
                <a:noFill/>
                <a:prstDash val="solid"/>
                <a:miter/>
              </a:ln>
            </p:spPr>
            <p:txBody>
              <a:bodyPr rtlCol="0" anchor="ctr"/>
              <a:lstStyle/>
              <a:p>
                <a:endParaRPr lang="de-DE" dirty="0">
                  <a:solidFill>
                    <a:schemeClr val="bg1"/>
                  </a:solidFill>
                </a:endParaRPr>
              </a:p>
            </p:txBody>
          </p:sp>
          <p:sp>
            <p:nvSpPr>
              <p:cNvPr id="38" name="Freeform 37">
                <a:extLst>
                  <a:ext uri="{FF2B5EF4-FFF2-40B4-BE49-F238E27FC236}">
                    <a16:creationId xmlns:a16="http://schemas.microsoft.com/office/drawing/2014/main" id="{75D58338-9A68-BC65-440D-F46B5BEB1716}"/>
                  </a:ext>
                </a:extLst>
              </p:cNvPr>
              <p:cNvSpPr/>
              <p:nvPr/>
            </p:nvSpPr>
            <p:spPr>
              <a:xfrm>
                <a:off x="7287488" y="3069574"/>
                <a:ext cx="175381" cy="175296"/>
              </a:xfrm>
              <a:custGeom>
                <a:avLst/>
                <a:gdLst>
                  <a:gd name="connsiteX0" fmla="*/ 16384 w 175381"/>
                  <a:gd name="connsiteY0" fmla="*/ 175297 h 175296"/>
                  <a:gd name="connsiteX1" fmla="*/ 4839 w 175381"/>
                  <a:gd name="connsiteY1" fmla="*/ 170543 h 175296"/>
                  <a:gd name="connsiteX2" fmla="*/ 4839 w 175381"/>
                  <a:gd name="connsiteY2" fmla="*/ 147453 h 175296"/>
                  <a:gd name="connsiteX3" fmla="*/ 147454 w 175381"/>
                  <a:gd name="connsiteY3" fmla="*/ 4839 h 175296"/>
                  <a:gd name="connsiteX4" fmla="*/ 170543 w 175381"/>
                  <a:gd name="connsiteY4" fmla="*/ 4839 h 175296"/>
                  <a:gd name="connsiteX5" fmla="*/ 170543 w 175381"/>
                  <a:gd name="connsiteY5" fmla="*/ 27929 h 175296"/>
                  <a:gd name="connsiteX6" fmla="*/ 27928 w 175381"/>
                  <a:gd name="connsiteY6" fmla="*/ 170543 h 175296"/>
                  <a:gd name="connsiteX7" fmla="*/ 16384 w 175381"/>
                  <a:gd name="connsiteY7" fmla="*/ 175297 h 175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5381" h="175296">
                    <a:moveTo>
                      <a:pt x="16384" y="175297"/>
                    </a:moveTo>
                    <a:cubicBezTo>
                      <a:pt x="12309" y="175297"/>
                      <a:pt x="7895" y="173599"/>
                      <a:pt x="4839" y="170543"/>
                    </a:cubicBezTo>
                    <a:cubicBezTo>
                      <a:pt x="-1613" y="164091"/>
                      <a:pt x="-1613" y="153905"/>
                      <a:pt x="4839" y="147453"/>
                    </a:cubicBezTo>
                    <a:lnTo>
                      <a:pt x="147454" y="4839"/>
                    </a:lnTo>
                    <a:cubicBezTo>
                      <a:pt x="153905" y="-1613"/>
                      <a:pt x="164092" y="-1613"/>
                      <a:pt x="170543" y="4839"/>
                    </a:cubicBezTo>
                    <a:cubicBezTo>
                      <a:pt x="176995" y="11290"/>
                      <a:pt x="176995" y="21477"/>
                      <a:pt x="170543" y="27929"/>
                    </a:cubicBezTo>
                    <a:lnTo>
                      <a:pt x="27928" y="170543"/>
                    </a:lnTo>
                    <a:cubicBezTo>
                      <a:pt x="24873" y="173599"/>
                      <a:pt x="20458" y="175297"/>
                      <a:pt x="16384" y="175297"/>
                    </a:cubicBezTo>
                    <a:close/>
                  </a:path>
                </a:pathLst>
              </a:custGeom>
              <a:grpFill/>
              <a:ln w="3393" cap="flat">
                <a:noFill/>
                <a:prstDash val="solid"/>
                <a:miter/>
              </a:ln>
            </p:spPr>
            <p:txBody>
              <a:bodyPr rtlCol="0" anchor="ctr"/>
              <a:lstStyle/>
              <a:p>
                <a:endParaRPr lang="de-DE" dirty="0">
                  <a:solidFill>
                    <a:schemeClr val="bg1"/>
                  </a:solidFill>
                </a:endParaRPr>
              </a:p>
            </p:txBody>
          </p:sp>
          <p:sp>
            <p:nvSpPr>
              <p:cNvPr id="39" name="Freeform 38">
                <a:extLst>
                  <a:ext uri="{FF2B5EF4-FFF2-40B4-BE49-F238E27FC236}">
                    <a16:creationId xmlns:a16="http://schemas.microsoft.com/office/drawing/2014/main" id="{833821C1-2912-F299-6A8E-044E611097AA}"/>
                  </a:ext>
                </a:extLst>
              </p:cNvPr>
              <p:cNvSpPr/>
              <p:nvPr/>
            </p:nvSpPr>
            <p:spPr>
              <a:xfrm>
                <a:off x="7277386" y="2896437"/>
                <a:ext cx="419693" cy="338585"/>
              </a:xfrm>
              <a:custGeom>
                <a:avLst/>
                <a:gdLst>
                  <a:gd name="connsiteX0" fmla="*/ 16299 w 419693"/>
                  <a:gd name="connsiteY0" fmla="*/ 338246 h 338585"/>
                  <a:gd name="connsiteX1" fmla="*/ 0 w 419693"/>
                  <a:gd name="connsiteY1" fmla="*/ 321947 h 338585"/>
                  <a:gd name="connsiteX2" fmla="*/ 0 w 419693"/>
                  <a:gd name="connsiteY2" fmla="*/ 201744 h 338585"/>
                  <a:gd name="connsiteX3" fmla="*/ 20713 w 419693"/>
                  <a:gd name="connsiteY3" fmla="*/ 151829 h 338585"/>
                  <a:gd name="connsiteX4" fmla="*/ 151782 w 419693"/>
                  <a:gd name="connsiteY4" fmla="*/ 20759 h 338585"/>
                  <a:gd name="connsiteX5" fmla="*/ 198981 w 419693"/>
                  <a:gd name="connsiteY5" fmla="*/ 47 h 338585"/>
                  <a:gd name="connsiteX6" fmla="*/ 248556 w 419693"/>
                  <a:gd name="connsiteY6" fmla="*/ 18043 h 338585"/>
                  <a:gd name="connsiteX7" fmla="*/ 396264 w 419693"/>
                  <a:gd name="connsiteY7" fmla="*/ 151150 h 338585"/>
                  <a:gd name="connsiteX8" fmla="*/ 419694 w 419693"/>
                  <a:gd name="connsiteY8" fmla="*/ 203442 h 338585"/>
                  <a:gd name="connsiteX9" fmla="*/ 419694 w 419693"/>
                  <a:gd name="connsiteY9" fmla="*/ 301574 h 338585"/>
                  <a:gd name="connsiteX10" fmla="*/ 403395 w 419693"/>
                  <a:gd name="connsiteY10" fmla="*/ 317873 h 338585"/>
                  <a:gd name="connsiteX11" fmla="*/ 387096 w 419693"/>
                  <a:gd name="connsiteY11" fmla="*/ 301574 h 338585"/>
                  <a:gd name="connsiteX12" fmla="*/ 387096 w 419693"/>
                  <a:gd name="connsiteY12" fmla="*/ 203442 h 338585"/>
                  <a:gd name="connsiteX13" fmla="*/ 374533 w 419693"/>
                  <a:gd name="connsiteY13" fmla="*/ 175598 h 338585"/>
                  <a:gd name="connsiteX14" fmla="*/ 226825 w 419693"/>
                  <a:gd name="connsiteY14" fmla="*/ 42491 h 338585"/>
                  <a:gd name="connsiteX15" fmla="*/ 200000 w 419693"/>
                  <a:gd name="connsiteY15" fmla="*/ 32984 h 338585"/>
                  <a:gd name="connsiteX16" fmla="*/ 174872 w 419693"/>
                  <a:gd name="connsiteY16" fmla="*/ 44189 h 338585"/>
                  <a:gd name="connsiteX17" fmla="*/ 43803 w 419693"/>
                  <a:gd name="connsiteY17" fmla="*/ 175258 h 338585"/>
                  <a:gd name="connsiteX18" fmla="*/ 32598 w 419693"/>
                  <a:gd name="connsiteY18" fmla="*/ 202083 h 338585"/>
                  <a:gd name="connsiteX19" fmla="*/ 32598 w 419693"/>
                  <a:gd name="connsiteY19" fmla="*/ 322287 h 338585"/>
                  <a:gd name="connsiteX20" fmla="*/ 16299 w 419693"/>
                  <a:gd name="connsiteY20" fmla="*/ 338586 h 338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19693" h="338585">
                    <a:moveTo>
                      <a:pt x="16299" y="338246"/>
                    </a:moveTo>
                    <a:cubicBezTo>
                      <a:pt x="7131" y="338246"/>
                      <a:pt x="0" y="331115"/>
                      <a:pt x="0" y="321947"/>
                    </a:cubicBezTo>
                    <a:lnTo>
                      <a:pt x="0" y="201744"/>
                    </a:lnTo>
                    <a:cubicBezTo>
                      <a:pt x="0" y="183068"/>
                      <a:pt x="7471" y="165072"/>
                      <a:pt x="20713" y="151829"/>
                    </a:cubicBezTo>
                    <a:lnTo>
                      <a:pt x="151782" y="20759"/>
                    </a:lnTo>
                    <a:cubicBezTo>
                      <a:pt x="164686" y="7856"/>
                      <a:pt x="180985" y="726"/>
                      <a:pt x="198981" y="47"/>
                    </a:cubicBezTo>
                    <a:cubicBezTo>
                      <a:pt x="216978" y="-633"/>
                      <a:pt x="234974" y="6159"/>
                      <a:pt x="248556" y="18043"/>
                    </a:cubicBezTo>
                    <a:lnTo>
                      <a:pt x="396264" y="151150"/>
                    </a:lnTo>
                    <a:cubicBezTo>
                      <a:pt x="411205" y="164392"/>
                      <a:pt x="419694" y="183408"/>
                      <a:pt x="419694" y="203442"/>
                    </a:cubicBezTo>
                    <a:lnTo>
                      <a:pt x="419694" y="301574"/>
                    </a:lnTo>
                    <a:cubicBezTo>
                      <a:pt x="419694" y="310742"/>
                      <a:pt x="412563" y="317873"/>
                      <a:pt x="403395" y="317873"/>
                    </a:cubicBezTo>
                    <a:cubicBezTo>
                      <a:pt x="394227" y="317873"/>
                      <a:pt x="387096" y="310742"/>
                      <a:pt x="387096" y="301574"/>
                    </a:cubicBezTo>
                    <a:lnTo>
                      <a:pt x="387096" y="203442"/>
                    </a:lnTo>
                    <a:cubicBezTo>
                      <a:pt x="387096" y="192915"/>
                      <a:pt x="382682" y="182389"/>
                      <a:pt x="374533" y="175598"/>
                    </a:cubicBezTo>
                    <a:lnTo>
                      <a:pt x="226825" y="42491"/>
                    </a:lnTo>
                    <a:cubicBezTo>
                      <a:pt x="219694" y="36040"/>
                      <a:pt x="209847" y="32644"/>
                      <a:pt x="200000" y="32984"/>
                    </a:cubicBezTo>
                    <a:cubicBezTo>
                      <a:pt x="190492" y="32984"/>
                      <a:pt x="182003" y="37058"/>
                      <a:pt x="174872" y="44189"/>
                    </a:cubicBezTo>
                    <a:lnTo>
                      <a:pt x="43803" y="175258"/>
                    </a:lnTo>
                    <a:cubicBezTo>
                      <a:pt x="36672" y="182389"/>
                      <a:pt x="32598" y="191897"/>
                      <a:pt x="32598" y="202083"/>
                    </a:cubicBezTo>
                    <a:lnTo>
                      <a:pt x="32598" y="322287"/>
                    </a:lnTo>
                    <a:cubicBezTo>
                      <a:pt x="32598" y="331455"/>
                      <a:pt x="25467" y="338586"/>
                      <a:pt x="16299" y="338586"/>
                    </a:cubicBezTo>
                    <a:close/>
                  </a:path>
                </a:pathLst>
              </a:custGeom>
              <a:grpFill/>
              <a:ln w="3393" cap="flat">
                <a:noFill/>
                <a:prstDash val="solid"/>
                <a:miter/>
              </a:ln>
            </p:spPr>
            <p:txBody>
              <a:bodyPr rtlCol="0" anchor="ctr"/>
              <a:lstStyle/>
              <a:p>
                <a:endParaRPr lang="de-DE" dirty="0">
                  <a:solidFill>
                    <a:schemeClr val="bg1"/>
                  </a:solidFill>
                </a:endParaRPr>
              </a:p>
            </p:txBody>
          </p:sp>
          <p:sp>
            <p:nvSpPr>
              <p:cNvPr id="40" name="Freeform 39">
                <a:extLst>
                  <a:ext uri="{FF2B5EF4-FFF2-40B4-BE49-F238E27FC236}">
                    <a16:creationId xmlns:a16="http://schemas.microsoft.com/office/drawing/2014/main" id="{C8B98001-1C7F-08D5-7438-B9A37092EF95}"/>
                  </a:ext>
                </a:extLst>
              </p:cNvPr>
              <p:cNvSpPr/>
              <p:nvPr/>
            </p:nvSpPr>
            <p:spPr>
              <a:xfrm>
                <a:off x="7460747" y="3242408"/>
                <a:ext cx="399320" cy="216383"/>
              </a:xfrm>
              <a:custGeom>
                <a:avLst/>
                <a:gdLst>
                  <a:gd name="connsiteX0" fmla="*/ 383022 w 399320"/>
                  <a:gd name="connsiteY0" fmla="*/ 216383 h 216383"/>
                  <a:gd name="connsiteX1" fmla="*/ 375890 w 399320"/>
                  <a:gd name="connsiteY1" fmla="*/ 214686 h 216383"/>
                  <a:gd name="connsiteX2" fmla="*/ 297792 w 399320"/>
                  <a:gd name="connsiteY2" fmla="*/ 175636 h 216383"/>
                  <a:gd name="connsiteX3" fmla="*/ 16299 w 399320"/>
                  <a:gd name="connsiteY3" fmla="*/ 175636 h 216383"/>
                  <a:gd name="connsiteX4" fmla="*/ 0 w 399320"/>
                  <a:gd name="connsiteY4" fmla="*/ 159338 h 216383"/>
                  <a:gd name="connsiteX5" fmla="*/ 16299 w 399320"/>
                  <a:gd name="connsiteY5" fmla="*/ 143039 h 216383"/>
                  <a:gd name="connsiteX6" fmla="*/ 301528 w 399320"/>
                  <a:gd name="connsiteY6" fmla="*/ 143039 h 216383"/>
                  <a:gd name="connsiteX7" fmla="*/ 308659 w 399320"/>
                  <a:gd name="connsiteY7" fmla="*/ 144737 h 216383"/>
                  <a:gd name="connsiteX8" fmla="*/ 366723 w 399320"/>
                  <a:gd name="connsiteY8" fmla="*/ 173599 h 216383"/>
                  <a:gd name="connsiteX9" fmla="*/ 366723 w 399320"/>
                  <a:gd name="connsiteY9" fmla="*/ 63243 h 216383"/>
                  <a:gd name="connsiteX10" fmla="*/ 308659 w 399320"/>
                  <a:gd name="connsiteY10" fmla="*/ 92105 h 216383"/>
                  <a:gd name="connsiteX11" fmla="*/ 301528 w 399320"/>
                  <a:gd name="connsiteY11" fmla="*/ 93803 h 216383"/>
                  <a:gd name="connsiteX12" fmla="*/ 184040 w 399320"/>
                  <a:gd name="connsiteY12" fmla="*/ 93803 h 216383"/>
                  <a:gd name="connsiteX13" fmla="*/ 135823 w 399320"/>
                  <a:gd name="connsiteY13" fmla="*/ 61884 h 216383"/>
                  <a:gd name="connsiteX14" fmla="*/ 147029 w 399320"/>
                  <a:gd name="connsiteY14" fmla="*/ 4839 h 216383"/>
                  <a:gd name="connsiteX15" fmla="*/ 170119 w 399320"/>
                  <a:gd name="connsiteY15" fmla="*/ 4839 h 216383"/>
                  <a:gd name="connsiteX16" fmla="*/ 170119 w 399320"/>
                  <a:gd name="connsiteY16" fmla="*/ 27929 h 216383"/>
                  <a:gd name="connsiteX17" fmla="*/ 166044 w 399320"/>
                  <a:gd name="connsiteY17" fmla="*/ 49321 h 216383"/>
                  <a:gd name="connsiteX18" fmla="*/ 184040 w 399320"/>
                  <a:gd name="connsiteY18" fmla="*/ 61205 h 216383"/>
                  <a:gd name="connsiteX19" fmla="*/ 297453 w 399320"/>
                  <a:gd name="connsiteY19" fmla="*/ 61205 h 216383"/>
                  <a:gd name="connsiteX20" fmla="*/ 375551 w 399320"/>
                  <a:gd name="connsiteY20" fmla="*/ 22156 h 216383"/>
                  <a:gd name="connsiteX21" fmla="*/ 391510 w 399320"/>
                  <a:gd name="connsiteY21" fmla="*/ 22835 h 216383"/>
                  <a:gd name="connsiteX22" fmla="*/ 399320 w 399320"/>
                  <a:gd name="connsiteY22" fmla="*/ 36757 h 216383"/>
                  <a:gd name="connsiteX23" fmla="*/ 399320 w 399320"/>
                  <a:gd name="connsiteY23" fmla="*/ 199745 h 216383"/>
                  <a:gd name="connsiteX24" fmla="*/ 391510 w 399320"/>
                  <a:gd name="connsiteY24" fmla="*/ 213667 h 216383"/>
                  <a:gd name="connsiteX25" fmla="*/ 383022 w 399320"/>
                  <a:gd name="connsiteY25" fmla="*/ 216044 h 2163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399320" h="216383">
                    <a:moveTo>
                      <a:pt x="383022" y="216383"/>
                    </a:moveTo>
                    <a:cubicBezTo>
                      <a:pt x="380645" y="216383"/>
                      <a:pt x="377928" y="215704"/>
                      <a:pt x="375890" y="214686"/>
                    </a:cubicBezTo>
                    <a:lnTo>
                      <a:pt x="297792" y="175636"/>
                    </a:lnTo>
                    <a:lnTo>
                      <a:pt x="16299" y="175636"/>
                    </a:lnTo>
                    <a:cubicBezTo>
                      <a:pt x="7131" y="175636"/>
                      <a:pt x="0" y="168506"/>
                      <a:pt x="0" y="159338"/>
                    </a:cubicBezTo>
                    <a:cubicBezTo>
                      <a:pt x="0" y="150170"/>
                      <a:pt x="7131" y="143039"/>
                      <a:pt x="16299" y="143039"/>
                    </a:cubicBezTo>
                    <a:lnTo>
                      <a:pt x="301528" y="143039"/>
                    </a:lnTo>
                    <a:cubicBezTo>
                      <a:pt x="303904" y="143039"/>
                      <a:pt x="306621" y="143718"/>
                      <a:pt x="308659" y="144737"/>
                    </a:cubicBezTo>
                    <a:lnTo>
                      <a:pt x="366723" y="173599"/>
                    </a:lnTo>
                    <a:lnTo>
                      <a:pt x="366723" y="63243"/>
                    </a:lnTo>
                    <a:lnTo>
                      <a:pt x="308659" y="92105"/>
                    </a:lnTo>
                    <a:cubicBezTo>
                      <a:pt x="306281" y="93124"/>
                      <a:pt x="303904" y="93803"/>
                      <a:pt x="301528" y="93803"/>
                    </a:cubicBezTo>
                    <a:lnTo>
                      <a:pt x="184040" y="93803"/>
                    </a:lnTo>
                    <a:cubicBezTo>
                      <a:pt x="162988" y="93803"/>
                      <a:pt x="143973" y="81239"/>
                      <a:pt x="135823" y="61884"/>
                    </a:cubicBezTo>
                    <a:cubicBezTo>
                      <a:pt x="127674" y="42190"/>
                      <a:pt x="132089" y="19779"/>
                      <a:pt x="147029" y="4839"/>
                    </a:cubicBezTo>
                    <a:cubicBezTo>
                      <a:pt x="153480" y="-1613"/>
                      <a:pt x="163667" y="-1613"/>
                      <a:pt x="170119" y="4839"/>
                    </a:cubicBezTo>
                    <a:cubicBezTo>
                      <a:pt x="176570" y="11290"/>
                      <a:pt x="176570" y="21477"/>
                      <a:pt x="170119" y="27929"/>
                    </a:cubicBezTo>
                    <a:cubicBezTo>
                      <a:pt x="164686" y="33362"/>
                      <a:pt x="162988" y="41851"/>
                      <a:pt x="166044" y="49321"/>
                    </a:cubicBezTo>
                    <a:cubicBezTo>
                      <a:pt x="169100" y="56452"/>
                      <a:pt x="176231" y="61205"/>
                      <a:pt x="184040" y="61205"/>
                    </a:cubicBezTo>
                    <a:lnTo>
                      <a:pt x="297453" y="61205"/>
                    </a:lnTo>
                    <a:lnTo>
                      <a:pt x="375551" y="22156"/>
                    </a:lnTo>
                    <a:cubicBezTo>
                      <a:pt x="380645" y="19779"/>
                      <a:pt x="386757" y="19779"/>
                      <a:pt x="391510" y="22835"/>
                    </a:cubicBezTo>
                    <a:cubicBezTo>
                      <a:pt x="396264" y="25891"/>
                      <a:pt x="399320" y="30985"/>
                      <a:pt x="399320" y="36757"/>
                    </a:cubicBezTo>
                    <a:lnTo>
                      <a:pt x="399320" y="199745"/>
                    </a:lnTo>
                    <a:cubicBezTo>
                      <a:pt x="399320" y="205517"/>
                      <a:pt x="396264" y="210611"/>
                      <a:pt x="391510" y="213667"/>
                    </a:cubicBezTo>
                    <a:cubicBezTo>
                      <a:pt x="388794" y="215365"/>
                      <a:pt x="386077" y="216044"/>
                      <a:pt x="383022" y="216044"/>
                    </a:cubicBezTo>
                    <a:close/>
                  </a:path>
                </a:pathLst>
              </a:custGeom>
              <a:grpFill/>
              <a:ln w="3393" cap="flat">
                <a:noFill/>
                <a:prstDash val="solid"/>
                <a:miter/>
              </a:ln>
            </p:spPr>
            <p:txBody>
              <a:bodyPr rtlCol="0" anchor="ctr"/>
              <a:lstStyle/>
              <a:p>
                <a:endParaRPr lang="de-DE" dirty="0">
                  <a:solidFill>
                    <a:schemeClr val="bg1"/>
                  </a:solidFill>
                </a:endParaRPr>
              </a:p>
            </p:txBody>
          </p:sp>
        </p:grpSp>
      </p:grpSp>
    </p:spTree>
    <p:extLst>
      <p:ext uri="{BB962C8B-B14F-4D97-AF65-F5344CB8AC3E}">
        <p14:creationId xmlns:p14="http://schemas.microsoft.com/office/powerpoint/2010/main" val="168533750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2A7EB0-0BDC-1DBE-1980-8929797F8B5C}"/>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A10B6172-321F-FC08-AEA8-C0768BCF3B3F}"/>
              </a:ext>
            </a:extLst>
          </p:cNvPr>
          <p:cNvSpPr>
            <a:spLocks noGrp="1"/>
          </p:cNvSpPr>
          <p:nvPr>
            <p:ph type="body" sz="quarter" idx="49"/>
          </p:nvPr>
        </p:nvSpPr>
        <p:spPr/>
        <p:txBody>
          <a:bodyPr/>
          <a:lstStyle/>
          <a:p>
            <a:r>
              <a:rPr lang="de-DE" dirty="0"/>
              <a:t>Einführung</a:t>
            </a:r>
          </a:p>
        </p:txBody>
      </p:sp>
      <p:sp>
        <p:nvSpPr>
          <p:cNvPr id="6" name="Text Placeholder 5">
            <a:extLst>
              <a:ext uri="{FF2B5EF4-FFF2-40B4-BE49-F238E27FC236}">
                <a16:creationId xmlns:a16="http://schemas.microsoft.com/office/drawing/2014/main" id="{C72649DB-1753-21FD-3853-F3AD04567521}"/>
              </a:ext>
            </a:extLst>
          </p:cNvPr>
          <p:cNvSpPr>
            <a:spLocks noGrp="1"/>
          </p:cNvSpPr>
          <p:nvPr>
            <p:ph type="body" sz="quarter" idx="50"/>
          </p:nvPr>
        </p:nvSpPr>
        <p:spPr/>
        <p:txBody>
          <a:bodyPr/>
          <a:lstStyle/>
          <a:p>
            <a:r>
              <a:rPr lang="de-DE" dirty="0"/>
              <a:t>Fazit</a:t>
            </a:r>
          </a:p>
        </p:txBody>
      </p:sp>
      <p:sp>
        <p:nvSpPr>
          <p:cNvPr id="7" name="Text Placeholder 6">
            <a:extLst>
              <a:ext uri="{FF2B5EF4-FFF2-40B4-BE49-F238E27FC236}">
                <a16:creationId xmlns:a16="http://schemas.microsoft.com/office/drawing/2014/main" id="{73A4C8B7-164C-8757-A962-5AA149BEF09A}"/>
              </a:ext>
            </a:extLst>
          </p:cNvPr>
          <p:cNvSpPr>
            <a:spLocks noGrp="1"/>
          </p:cNvSpPr>
          <p:nvPr>
            <p:ph type="body" sz="quarter" idx="61"/>
          </p:nvPr>
        </p:nvSpPr>
        <p:spPr>
          <a:xfrm>
            <a:off x="1704812" y="452281"/>
            <a:ext cx="5284924" cy="722656"/>
          </a:xfrm>
        </p:spPr>
        <p:txBody>
          <a:bodyPr/>
          <a:lstStyle/>
          <a:p>
            <a:r>
              <a:rPr lang="de-DE" dirty="0"/>
              <a:t>Ressourcen</a:t>
            </a:r>
          </a:p>
        </p:txBody>
      </p:sp>
      <p:cxnSp>
        <p:nvCxnSpPr>
          <p:cNvPr id="24" name="Straight Connector 23">
            <a:extLst>
              <a:ext uri="{FF2B5EF4-FFF2-40B4-BE49-F238E27FC236}">
                <a16:creationId xmlns:a16="http://schemas.microsoft.com/office/drawing/2014/main" id="{D078D6AE-C002-E167-F97C-5C3E3E565A6B}"/>
              </a:ext>
            </a:extLst>
          </p:cNvPr>
          <p:cNvCxnSpPr>
            <a:cxnSpLocks/>
          </p:cNvCxnSpPr>
          <p:nvPr/>
        </p:nvCxnSpPr>
        <p:spPr>
          <a:xfrm>
            <a:off x="1569720" y="1264920"/>
            <a:ext cx="5669280" cy="0"/>
          </a:xfrm>
          <a:prstGeom prst="line">
            <a:avLst/>
          </a:prstGeom>
          <a:ln w="19050">
            <a:solidFill>
              <a:srgbClr val="F16024"/>
            </a:solidFill>
            <a:prstDash val="sysDot"/>
          </a:ln>
        </p:spPr>
        <p:style>
          <a:lnRef idx="1">
            <a:schemeClr val="accent1"/>
          </a:lnRef>
          <a:fillRef idx="0">
            <a:schemeClr val="accent1"/>
          </a:fillRef>
          <a:effectRef idx="0">
            <a:schemeClr val="accent1"/>
          </a:effectRef>
          <a:fontRef idx="minor">
            <a:schemeClr val="tx1"/>
          </a:fontRef>
        </p:style>
      </p:cxnSp>
      <p:grpSp>
        <p:nvGrpSpPr>
          <p:cNvPr id="25" name="Graphic 2">
            <a:extLst>
              <a:ext uri="{FF2B5EF4-FFF2-40B4-BE49-F238E27FC236}">
                <a16:creationId xmlns:a16="http://schemas.microsoft.com/office/drawing/2014/main" id="{B5192C1D-A05F-7E2B-363C-AA477EFA1193}"/>
              </a:ext>
            </a:extLst>
          </p:cNvPr>
          <p:cNvGrpSpPr/>
          <p:nvPr/>
        </p:nvGrpSpPr>
        <p:grpSpPr>
          <a:xfrm>
            <a:off x="928234" y="582146"/>
            <a:ext cx="713270" cy="688476"/>
            <a:chOff x="7216180" y="2896437"/>
            <a:chExt cx="1173608" cy="1132811"/>
          </a:xfrm>
          <a:solidFill>
            <a:srgbClr val="F16024"/>
          </a:solidFill>
        </p:grpSpPr>
        <p:grpSp>
          <p:nvGrpSpPr>
            <p:cNvPr id="26" name="Graphic 2">
              <a:extLst>
                <a:ext uri="{FF2B5EF4-FFF2-40B4-BE49-F238E27FC236}">
                  <a16:creationId xmlns:a16="http://schemas.microsoft.com/office/drawing/2014/main" id="{4CEA08E5-8C2E-2A36-F9A6-8FC9A2885504}"/>
                </a:ext>
              </a:extLst>
            </p:cNvPr>
            <p:cNvGrpSpPr/>
            <p:nvPr/>
          </p:nvGrpSpPr>
          <p:grpSpPr>
            <a:xfrm>
              <a:off x="7884516" y="3299879"/>
              <a:ext cx="244481" cy="366043"/>
              <a:chOff x="7884516" y="3299879"/>
              <a:chExt cx="244481" cy="366043"/>
            </a:xfrm>
            <a:grpFill/>
          </p:grpSpPr>
          <p:sp>
            <p:nvSpPr>
              <p:cNvPr id="41" name="Freeform 40">
                <a:extLst>
                  <a:ext uri="{FF2B5EF4-FFF2-40B4-BE49-F238E27FC236}">
                    <a16:creationId xmlns:a16="http://schemas.microsoft.com/office/drawing/2014/main" id="{A1088FB2-0427-1324-D62F-09BF54C46BF5}"/>
                  </a:ext>
                </a:extLst>
              </p:cNvPr>
              <p:cNvSpPr/>
              <p:nvPr/>
            </p:nvSpPr>
            <p:spPr>
              <a:xfrm>
                <a:off x="8088250" y="342212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de-DE" dirty="0">
                  <a:solidFill>
                    <a:schemeClr val="bg1"/>
                  </a:solidFill>
                </a:endParaRPr>
              </a:p>
            </p:txBody>
          </p:sp>
          <p:sp>
            <p:nvSpPr>
              <p:cNvPr id="42" name="Freeform 41">
                <a:extLst>
                  <a:ext uri="{FF2B5EF4-FFF2-40B4-BE49-F238E27FC236}">
                    <a16:creationId xmlns:a16="http://schemas.microsoft.com/office/drawing/2014/main" id="{14E6FA9B-37E4-2B0A-3105-823B3AAB2EAC}"/>
                  </a:ext>
                </a:extLst>
              </p:cNvPr>
              <p:cNvSpPr/>
              <p:nvPr/>
            </p:nvSpPr>
            <p:spPr>
              <a:xfrm>
                <a:off x="8027130" y="336099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de-DE" dirty="0">
                  <a:solidFill>
                    <a:schemeClr val="bg1"/>
                  </a:solidFill>
                </a:endParaRPr>
              </a:p>
            </p:txBody>
          </p:sp>
          <p:sp>
            <p:nvSpPr>
              <p:cNvPr id="43" name="Freeform 42">
                <a:extLst>
                  <a:ext uri="{FF2B5EF4-FFF2-40B4-BE49-F238E27FC236}">
                    <a16:creationId xmlns:a16="http://schemas.microsoft.com/office/drawing/2014/main" id="{53DF4BD0-B8E8-82AC-AF62-17A9EFA48C39}"/>
                  </a:ext>
                </a:extLst>
              </p:cNvPr>
              <p:cNvSpPr/>
              <p:nvPr/>
            </p:nvSpPr>
            <p:spPr>
              <a:xfrm>
                <a:off x="8027130" y="3462867"/>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de-DE" dirty="0">
                  <a:solidFill>
                    <a:schemeClr val="bg1"/>
                  </a:solidFill>
                </a:endParaRPr>
              </a:p>
            </p:txBody>
          </p:sp>
          <p:sp>
            <p:nvSpPr>
              <p:cNvPr id="44" name="Freeform 43">
                <a:extLst>
                  <a:ext uri="{FF2B5EF4-FFF2-40B4-BE49-F238E27FC236}">
                    <a16:creationId xmlns:a16="http://schemas.microsoft.com/office/drawing/2014/main" id="{5891C5CF-72EA-2994-E7C0-4F591C753E3B}"/>
                  </a:ext>
                </a:extLst>
              </p:cNvPr>
              <p:cNvSpPr/>
              <p:nvPr/>
            </p:nvSpPr>
            <p:spPr>
              <a:xfrm>
                <a:off x="8006756" y="3625175"/>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8829"/>
                      <a:pt x="40747" y="20373"/>
                    </a:cubicBezTo>
                    <a:cubicBezTo>
                      <a:pt x="40747" y="3191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de-DE" dirty="0">
                  <a:solidFill>
                    <a:schemeClr val="bg1"/>
                  </a:solidFill>
                </a:endParaRPr>
              </a:p>
            </p:txBody>
          </p:sp>
          <p:sp>
            <p:nvSpPr>
              <p:cNvPr id="45" name="Freeform 44">
                <a:extLst>
                  <a:ext uri="{FF2B5EF4-FFF2-40B4-BE49-F238E27FC236}">
                    <a16:creationId xmlns:a16="http://schemas.microsoft.com/office/drawing/2014/main" id="{F6BDD454-EBDE-AB0F-5538-09495D67DE4E}"/>
                  </a:ext>
                </a:extLst>
              </p:cNvPr>
              <p:cNvSpPr/>
              <p:nvPr/>
            </p:nvSpPr>
            <p:spPr>
              <a:xfrm>
                <a:off x="7986383" y="354436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de-DE" dirty="0">
                  <a:solidFill>
                    <a:schemeClr val="bg1"/>
                  </a:solidFill>
                </a:endParaRPr>
              </a:p>
            </p:txBody>
          </p:sp>
          <p:sp>
            <p:nvSpPr>
              <p:cNvPr id="46" name="Freeform 45">
                <a:extLst>
                  <a:ext uri="{FF2B5EF4-FFF2-40B4-BE49-F238E27FC236}">
                    <a16:creationId xmlns:a16="http://schemas.microsoft.com/office/drawing/2014/main" id="{4F108D2C-D375-B89C-6EBD-3573F18A591E}"/>
                  </a:ext>
                </a:extLst>
              </p:cNvPr>
              <p:cNvSpPr/>
              <p:nvPr/>
            </p:nvSpPr>
            <p:spPr>
              <a:xfrm>
                <a:off x="7966009" y="3320252"/>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de-DE" dirty="0">
                  <a:solidFill>
                    <a:schemeClr val="bg1"/>
                  </a:solidFill>
                </a:endParaRPr>
              </a:p>
            </p:txBody>
          </p:sp>
          <p:sp>
            <p:nvSpPr>
              <p:cNvPr id="47" name="Freeform 46">
                <a:extLst>
                  <a:ext uri="{FF2B5EF4-FFF2-40B4-BE49-F238E27FC236}">
                    <a16:creationId xmlns:a16="http://schemas.microsoft.com/office/drawing/2014/main" id="{070D0146-5023-901B-22F7-ABCB704DC112}"/>
                  </a:ext>
                </a:extLst>
              </p:cNvPr>
              <p:cNvSpPr/>
              <p:nvPr/>
            </p:nvSpPr>
            <p:spPr>
              <a:xfrm>
                <a:off x="7966009" y="3401746"/>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de-DE" dirty="0">
                  <a:solidFill>
                    <a:schemeClr val="bg1"/>
                  </a:solidFill>
                </a:endParaRPr>
              </a:p>
            </p:txBody>
          </p:sp>
          <p:sp>
            <p:nvSpPr>
              <p:cNvPr id="48" name="Freeform 47">
                <a:extLst>
                  <a:ext uri="{FF2B5EF4-FFF2-40B4-BE49-F238E27FC236}">
                    <a16:creationId xmlns:a16="http://schemas.microsoft.com/office/drawing/2014/main" id="{E42E4C17-D58D-C278-B6C0-87A8F44030A8}"/>
                  </a:ext>
                </a:extLst>
              </p:cNvPr>
              <p:cNvSpPr/>
              <p:nvPr/>
            </p:nvSpPr>
            <p:spPr>
              <a:xfrm>
                <a:off x="7945636" y="348324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de-DE" dirty="0">
                  <a:solidFill>
                    <a:schemeClr val="bg1"/>
                  </a:solidFill>
                </a:endParaRPr>
              </a:p>
            </p:txBody>
          </p:sp>
          <p:sp>
            <p:nvSpPr>
              <p:cNvPr id="49" name="Freeform 48">
                <a:extLst>
                  <a:ext uri="{FF2B5EF4-FFF2-40B4-BE49-F238E27FC236}">
                    <a16:creationId xmlns:a16="http://schemas.microsoft.com/office/drawing/2014/main" id="{F1740B39-0E62-DA34-7297-B63B2C44C770}"/>
                  </a:ext>
                </a:extLst>
              </p:cNvPr>
              <p:cNvSpPr/>
              <p:nvPr/>
            </p:nvSpPr>
            <p:spPr>
              <a:xfrm>
                <a:off x="7904889" y="336099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de-DE" dirty="0">
                  <a:solidFill>
                    <a:schemeClr val="bg1"/>
                  </a:solidFill>
                </a:endParaRPr>
              </a:p>
            </p:txBody>
          </p:sp>
          <p:sp>
            <p:nvSpPr>
              <p:cNvPr id="50" name="Freeform 49">
                <a:extLst>
                  <a:ext uri="{FF2B5EF4-FFF2-40B4-BE49-F238E27FC236}">
                    <a16:creationId xmlns:a16="http://schemas.microsoft.com/office/drawing/2014/main" id="{2734DEEA-C277-7AD0-7A5F-29A9C7F56C5B}"/>
                  </a:ext>
                </a:extLst>
              </p:cNvPr>
              <p:cNvSpPr/>
              <p:nvPr/>
            </p:nvSpPr>
            <p:spPr>
              <a:xfrm>
                <a:off x="7884516" y="329987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de-DE" dirty="0">
                  <a:solidFill>
                    <a:schemeClr val="bg1"/>
                  </a:solidFill>
                </a:endParaRPr>
              </a:p>
            </p:txBody>
          </p:sp>
          <p:sp>
            <p:nvSpPr>
              <p:cNvPr id="51" name="Freeform 50">
                <a:extLst>
                  <a:ext uri="{FF2B5EF4-FFF2-40B4-BE49-F238E27FC236}">
                    <a16:creationId xmlns:a16="http://schemas.microsoft.com/office/drawing/2014/main" id="{23927488-4D53-3880-37DF-D01AE6869D16}"/>
                  </a:ext>
                </a:extLst>
              </p:cNvPr>
              <p:cNvSpPr/>
              <p:nvPr/>
            </p:nvSpPr>
            <p:spPr>
              <a:xfrm>
                <a:off x="7884516" y="342212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de-DE" dirty="0">
                  <a:solidFill>
                    <a:schemeClr val="bg1"/>
                  </a:solidFill>
                </a:endParaRPr>
              </a:p>
            </p:txBody>
          </p:sp>
        </p:grpSp>
        <p:grpSp>
          <p:nvGrpSpPr>
            <p:cNvPr id="27" name="Graphic 2">
              <a:extLst>
                <a:ext uri="{FF2B5EF4-FFF2-40B4-BE49-F238E27FC236}">
                  <a16:creationId xmlns:a16="http://schemas.microsoft.com/office/drawing/2014/main" id="{0E878817-F9DB-06E2-25DE-C1A12E3CACAC}"/>
                </a:ext>
              </a:extLst>
            </p:cNvPr>
            <p:cNvGrpSpPr/>
            <p:nvPr/>
          </p:nvGrpSpPr>
          <p:grpSpPr>
            <a:xfrm>
              <a:off x="7216180" y="2896437"/>
              <a:ext cx="1173608" cy="1132811"/>
              <a:chOff x="7216180" y="2896437"/>
              <a:chExt cx="1173608" cy="1132811"/>
            </a:xfrm>
            <a:grpFill/>
          </p:grpSpPr>
          <p:sp>
            <p:nvSpPr>
              <p:cNvPr id="28" name="Freeform 27">
                <a:extLst>
                  <a:ext uri="{FF2B5EF4-FFF2-40B4-BE49-F238E27FC236}">
                    <a16:creationId xmlns:a16="http://schemas.microsoft.com/office/drawing/2014/main" id="{12947A08-53B8-6044-F687-BC5D6E6F21C8}"/>
                  </a:ext>
                </a:extLst>
              </p:cNvPr>
              <p:cNvSpPr/>
              <p:nvPr/>
            </p:nvSpPr>
            <p:spPr>
              <a:xfrm>
                <a:off x="8071951" y="3507734"/>
                <a:ext cx="113751" cy="195879"/>
              </a:xfrm>
              <a:custGeom>
                <a:avLst/>
                <a:gdLst>
                  <a:gd name="connsiteX0" fmla="*/ 57046 w 113751"/>
                  <a:gd name="connsiteY0" fmla="*/ 195540 h 195879"/>
                  <a:gd name="connsiteX1" fmla="*/ 46859 w 113751"/>
                  <a:gd name="connsiteY1" fmla="*/ 192144 h 195879"/>
                  <a:gd name="connsiteX2" fmla="*/ 43124 w 113751"/>
                  <a:gd name="connsiteY2" fmla="*/ 189428 h 195879"/>
                  <a:gd name="connsiteX3" fmla="*/ 0 w 113751"/>
                  <a:gd name="connsiteY3" fmla="*/ 117102 h 195879"/>
                  <a:gd name="connsiteX4" fmla="*/ 11545 w 113751"/>
                  <a:gd name="connsiteY4" fmla="*/ 60735 h 195879"/>
                  <a:gd name="connsiteX5" fmla="*/ 19355 w 113751"/>
                  <a:gd name="connsiteY5" fmla="*/ 18970 h 195879"/>
                  <a:gd name="connsiteX6" fmla="*/ 25467 w 113751"/>
                  <a:gd name="connsiteY6" fmla="*/ 3350 h 195879"/>
                  <a:gd name="connsiteX7" fmla="*/ 42106 w 113751"/>
                  <a:gd name="connsiteY7" fmla="*/ 1652 h 195879"/>
                  <a:gd name="connsiteX8" fmla="*/ 113752 w 113751"/>
                  <a:gd name="connsiteY8" fmla="*/ 117441 h 195879"/>
                  <a:gd name="connsiteX9" fmla="*/ 64177 w 113751"/>
                  <a:gd name="connsiteY9" fmla="*/ 193842 h 195879"/>
                  <a:gd name="connsiteX10" fmla="*/ 56706 w 113751"/>
                  <a:gd name="connsiteY10" fmla="*/ 195879 h 195879"/>
                  <a:gd name="connsiteX11" fmla="*/ 49915 w 113751"/>
                  <a:gd name="connsiteY11" fmla="*/ 45795 h 195879"/>
                  <a:gd name="connsiteX12" fmla="*/ 42785 w 113751"/>
                  <a:gd name="connsiteY12" fmla="*/ 70583 h 195879"/>
                  <a:gd name="connsiteX13" fmla="*/ 32937 w 113751"/>
                  <a:gd name="connsiteY13" fmla="*/ 116762 h 195879"/>
                  <a:gd name="connsiteX14" fmla="*/ 57725 w 113751"/>
                  <a:gd name="connsiteY14" fmla="*/ 159207 h 195879"/>
                  <a:gd name="connsiteX15" fmla="*/ 81834 w 113751"/>
                  <a:gd name="connsiteY15" fmla="*/ 116762 h 195879"/>
                  <a:gd name="connsiteX16" fmla="*/ 50255 w 113751"/>
                  <a:gd name="connsiteY16" fmla="*/ 45455 h 1958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13751" h="195879">
                    <a:moveTo>
                      <a:pt x="57046" y="195540"/>
                    </a:moveTo>
                    <a:cubicBezTo>
                      <a:pt x="53310" y="195540"/>
                      <a:pt x="49915" y="194521"/>
                      <a:pt x="46859" y="192144"/>
                    </a:cubicBezTo>
                    <a:cubicBezTo>
                      <a:pt x="45840" y="191465"/>
                      <a:pt x="44482" y="190446"/>
                      <a:pt x="43124" y="189428"/>
                    </a:cubicBezTo>
                    <a:cubicBezTo>
                      <a:pt x="30221" y="180260"/>
                      <a:pt x="0" y="158868"/>
                      <a:pt x="0" y="117102"/>
                    </a:cubicBezTo>
                    <a:cubicBezTo>
                      <a:pt x="0" y="75336"/>
                      <a:pt x="6112" y="77374"/>
                      <a:pt x="11545" y="60735"/>
                    </a:cubicBezTo>
                    <a:cubicBezTo>
                      <a:pt x="16639" y="44437"/>
                      <a:pt x="21392" y="30515"/>
                      <a:pt x="19355" y="18970"/>
                    </a:cubicBezTo>
                    <a:cubicBezTo>
                      <a:pt x="18337" y="12858"/>
                      <a:pt x="20713" y="7085"/>
                      <a:pt x="25467" y="3350"/>
                    </a:cubicBezTo>
                    <a:cubicBezTo>
                      <a:pt x="30221" y="-385"/>
                      <a:pt x="36672" y="-1064"/>
                      <a:pt x="42106" y="1652"/>
                    </a:cubicBezTo>
                    <a:cubicBezTo>
                      <a:pt x="45161" y="3010"/>
                      <a:pt x="113752" y="35948"/>
                      <a:pt x="113752" y="117441"/>
                    </a:cubicBezTo>
                    <a:cubicBezTo>
                      <a:pt x="113752" y="198935"/>
                      <a:pt x="66214" y="192823"/>
                      <a:pt x="64177" y="193842"/>
                    </a:cubicBezTo>
                    <a:cubicBezTo>
                      <a:pt x="61799" y="195200"/>
                      <a:pt x="59084" y="195879"/>
                      <a:pt x="56706" y="195879"/>
                    </a:cubicBezTo>
                    <a:close/>
                    <a:moveTo>
                      <a:pt x="49915" y="45795"/>
                    </a:moveTo>
                    <a:cubicBezTo>
                      <a:pt x="47878" y="54284"/>
                      <a:pt x="45161" y="62433"/>
                      <a:pt x="42785" y="70583"/>
                    </a:cubicBezTo>
                    <a:cubicBezTo>
                      <a:pt x="38030" y="85523"/>
                      <a:pt x="32937" y="101143"/>
                      <a:pt x="32937" y="116762"/>
                    </a:cubicBezTo>
                    <a:cubicBezTo>
                      <a:pt x="32937" y="132382"/>
                      <a:pt x="44482" y="149360"/>
                      <a:pt x="57725" y="159207"/>
                    </a:cubicBezTo>
                    <a:cubicBezTo>
                      <a:pt x="67233" y="151737"/>
                      <a:pt x="81834" y="137136"/>
                      <a:pt x="81834" y="116762"/>
                    </a:cubicBezTo>
                    <a:cubicBezTo>
                      <a:pt x="81834" y="82128"/>
                      <a:pt x="64856" y="59037"/>
                      <a:pt x="50255" y="45455"/>
                    </a:cubicBezTo>
                    <a:close/>
                  </a:path>
                </a:pathLst>
              </a:custGeom>
              <a:grpFill/>
              <a:ln w="3393" cap="flat">
                <a:noFill/>
                <a:prstDash val="solid"/>
                <a:miter/>
              </a:ln>
            </p:spPr>
            <p:txBody>
              <a:bodyPr rtlCol="0" anchor="ctr"/>
              <a:lstStyle/>
              <a:p>
                <a:endParaRPr lang="de-DE" dirty="0">
                  <a:solidFill>
                    <a:schemeClr val="bg1"/>
                  </a:solidFill>
                </a:endParaRPr>
              </a:p>
            </p:txBody>
          </p:sp>
          <p:sp>
            <p:nvSpPr>
              <p:cNvPr id="29" name="Freeform 28">
                <a:extLst>
                  <a:ext uri="{FF2B5EF4-FFF2-40B4-BE49-F238E27FC236}">
                    <a16:creationId xmlns:a16="http://schemas.microsoft.com/office/drawing/2014/main" id="{443A6370-C622-123C-1229-CD9719B73403}"/>
                  </a:ext>
                </a:extLst>
              </p:cNvPr>
              <p:cNvSpPr/>
              <p:nvPr/>
            </p:nvSpPr>
            <p:spPr>
              <a:xfrm>
                <a:off x="7990457" y="3680307"/>
                <a:ext cx="154782" cy="145546"/>
              </a:xfrm>
              <a:custGeom>
                <a:avLst/>
                <a:gdLst>
                  <a:gd name="connsiteX0" fmla="*/ 82853 w 154782"/>
                  <a:gd name="connsiteY0" fmla="*/ 145207 h 145546"/>
                  <a:gd name="connsiteX1" fmla="*/ 31919 w 154782"/>
                  <a:gd name="connsiteY1" fmla="*/ 131964 h 145546"/>
                  <a:gd name="connsiteX2" fmla="*/ 0 w 154782"/>
                  <a:gd name="connsiteY2" fmla="*/ 27041 h 145546"/>
                  <a:gd name="connsiteX3" fmla="*/ 10187 w 154782"/>
                  <a:gd name="connsiteY3" fmla="*/ 11761 h 145546"/>
                  <a:gd name="connsiteX4" fmla="*/ 28183 w 154782"/>
                  <a:gd name="connsiteY4" fmla="*/ 15835 h 145546"/>
                  <a:gd name="connsiteX5" fmla="*/ 64516 w 154782"/>
                  <a:gd name="connsiteY5" fmla="*/ 35869 h 145546"/>
                  <a:gd name="connsiteX6" fmla="*/ 153820 w 154782"/>
                  <a:gd name="connsiteY6" fmla="*/ 117024 h 145546"/>
                  <a:gd name="connsiteX7" fmla="*/ 152801 w 154782"/>
                  <a:gd name="connsiteY7" fmla="*/ 130606 h 145546"/>
                  <a:gd name="connsiteX8" fmla="*/ 141935 w 154782"/>
                  <a:gd name="connsiteY8" fmla="*/ 138755 h 145546"/>
                  <a:gd name="connsiteX9" fmla="*/ 82853 w 154782"/>
                  <a:gd name="connsiteY9" fmla="*/ 145547 h 145546"/>
                  <a:gd name="connsiteX10" fmla="*/ 34296 w 154782"/>
                  <a:gd name="connsiteY10" fmla="*/ 58280 h 145546"/>
                  <a:gd name="connsiteX11" fmla="*/ 53990 w 154782"/>
                  <a:gd name="connsiteY11" fmla="*/ 107856 h 145546"/>
                  <a:gd name="connsiteX12" fmla="*/ 114771 w 154782"/>
                  <a:gd name="connsiteY12" fmla="*/ 110232 h 145546"/>
                  <a:gd name="connsiteX13" fmla="*/ 52292 w 154782"/>
                  <a:gd name="connsiteY13" fmla="*/ 66090 h 145546"/>
                  <a:gd name="connsiteX14" fmla="*/ 34296 w 154782"/>
                  <a:gd name="connsiteY14" fmla="*/ 58620 h 1455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54782" h="145546">
                    <a:moveTo>
                      <a:pt x="82853" y="145207"/>
                    </a:moveTo>
                    <a:cubicBezTo>
                      <a:pt x="62818" y="145207"/>
                      <a:pt x="43124" y="142151"/>
                      <a:pt x="31919" y="131964"/>
                    </a:cubicBezTo>
                    <a:cubicBezTo>
                      <a:pt x="10187" y="112270"/>
                      <a:pt x="0" y="78993"/>
                      <a:pt x="0" y="27041"/>
                    </a:cubicBezTo>
                    <a:cubicBezTo>
                      <a:pt x="0" y="-24912"/>
                      <a:pt x="4075" y="14477"/>
                      <a:pt x="10187" y="11761"/>
                    </a:cubicBezTo>
                    <a:cubicBezTo>
                      <a:pt x="16299" y="9384"/>
                      <a:pt x="23430" y="10742"/>
                      <a:pt x="28183" y="15835"/>
                    </a:cubicBezTo>
                    <a:cubicBezTo>
                      <a:pt x="35993" y="23985"/>
                      <a:pt x="49236" y="29418"/>
                      <a:pt x="64516" y="35869"/>
                    </a:cubicBezTo>
                    <a:cubicBezTo>
                      <a:pt x="96095" y="48773"/>
                      <a:pt x="135144" y="64732"/>
                      <a:pt x="153820" y="117024"/>
                    </a:cubicBezTo>
                    <a:cubicBezTo>
                      <a:pt x="155518" y="121438"/>
                      <a:pt x="154839" y="126531"/>
                      <a:pt x="152801" y="130606"/>
                    </a:cubicBezTo>
                    <a:cubicBezTo>
                      <a:pt x="150424" y="134680"/>
                      <a:pt x="146689" y="137737"/>
                      <a:pt x="141935" y="138755"/>
                    </a:cubicBezTo>
                    <a:cubicBezTo>
                      <a:pt x="131409" y="141132"/>
                      <a:pt x="106961" y="145547"/>
                      <a:pt x="82853" y="145547"/>
                    </a:cubicBezTo>
                    <a:close/>
                    <a:moveTo>
                      <a:pt x="34296" y="58280"/>
                    </a:moveTo>
                    <a:cubicBezTo>
                      <a:pt x="37351" y="82049"/>
                      <a:pt x="43803" y="98687"/>
                      <a:pt x="53990" y="107856"/>
                    </a:cubicBezTo>
                    <a:cubicBezTo>
                      <a:pt x="60441" y="113628"/>
                      <a:pt x="87946" y="113628"/>
                      <a:pt x="114771" y="110232"/>
                    </a:cubicBezTo>
                    <a:cubicBezTo>
                      <a:pt x="99491" y="85445"/>
                      <a:pt x="76401" y="75937"/>
                      <a:pt x="52292" y="66090"/>
                    </a:cubicBezTo>
                    <a:cubicBezTo>
                      <a:pt x="46180" y="63713"/>
                      <a:pt x="40068" y="60997"/>
                      <a:pt x="34296" y="58620"/>
                    </a:cubicBezTo>
                    <a:close/>
                  </a:path>
                </a:pathLst>
              </a:custGeom>
              <a:grpFill/>
              <a:ln w="3393" cap="flat">
                <a:noFill/>
                <a:prstDash val="solid"/>
                <a:miter/>
              </a:ln>
            </p:spPr>
            <p:txBody>
              <a:bodyPr rtlCol="0" anchor="ctr"/>
              <a:lstStyle/>
              <a:p>
                <a:endParaRPr lang="de-DE" dirty="0">
                  <a:solidFill>
                    <a:schemeClr val="bg1"/>
                  </a:solidFill>
                </a:endParaRPr>
              </a:p>
            </p:txBody>
          </p:sp>
          <p:sp>
            <p:nvSpPr>
              <p:cNvPr id="30" name="Freeform 29">
                <a:extLst>
                  <a:ext uri="{FF2B5EF4-FFF2-40B4-BE49-F238E27FC236}">
                    <a16:creationId xmlns:a16="http://schemas.microsoft.com/office/drawing/2014/main" id="{75DDAA0B-CBAE-329C-1A95-77B71D65089F}"/>
                  </a:ext>
                </a:extLst>
              </p:cNvPr>
              <p:cNvSpPr/>
              <p:nvPr/>
            </p:nvSpPr>
            <p:spPr>
              <a:xfrm>
                <a:off x="8112656" y="3691513"/>
                <a:ext cx="175076" cy="134340"/>
              </a:xfrm>
              <a:custGeom>
                <a:avLst/>
                <a:gdLst>
                  <a:gd name="connsiteX0" fmla="*/ 64558 w 175076"/>
                  <a:gd name="connsiteY0" fmla="*/ 134001 h 134340"/>
                  <a:gd name="connsiteX1" fmla="*/ 10908 w 175076"/>
                  <a:gd name="connsiteY1" fmla="*/ 124833 h 134340"/>
                  <a:gd name="connsiteX2" fmla="*/ 1061 w 175076"/>
                  <a:gd name="connsiteY2" fmla="*/ 115325 h 134340"/>
                  <a:gd name="connsiteX3" fmla="*/ 2080 w 175076"/>
                  <a:gd name="connsiteY3" fmla="*/ 101403 h 134340"/>
                  <a:gd name="connsiteX4" fmla="*/ 149109 w 175076"/>
                  <a:gd name="connsiteY4" fmla="*/ 1234 h 134340"/>
                  <a:gd name="connsiteX5" fmla="*/ 152504 w 175076"/>
                  <a:gd name="connsiteY5" fmla="*/ 1234 h 134340"/>
                  <a:gd name="connsiteX6" fmla="*/ 166087 w 175076"/>
                  <a:gd name="connsiteY6" fmla="*/ 1573 h 134340"/>
                  <a:gd name="connsiteX7" fmla="*/ 173557 w 175076"/>
                  <a:gd name="connsiteY7" fmla="*/ 22965 h 134340"/>
                  <a:gd name="connsiteX8" fmla="*/ 167105 w 175076"/>
                  <a:gd name="connsiteY8" fmla="*/ 46395 h 134340"/>
                  <a:gd name="connsiteX9" fmla="*/ 137563 w 175076"/>
                  <a:gd name="connsiteY9" fmla="*/ 108534 h 134340"/>
                  <a:gd name="connsiteX10" fmla="*/ 86629 w 175076"/>
                  <a:gd name="connsiteY10" fmla="*/ 132643 h 134340"/>
                  <a:gd name="connsiteX11" fmla="*/ 64219 w 175076"/>
                  <a:gd name="connsiteY11" fmla="*/ 134341 h 134340"/>
                  <a:gd name="connsiteX12" fmla="*/ 41808 w 175076"/>
                  <a:gd name="connsiteY12" fmla="*/ 99366 h 134340"/>
                  <a:gd name="connsiteX13" fmla="*/ 112436 w 175076"/>
                  <a:gd name="connsiteY13" fmla="*/ 87481 h 134340"/>
                  <a:gd name="connsiteX14" fmla="*/ 135186 w 175076"/>
                  <a:gd name="connsiteY14" fmla="*/ 40623 h 134340"/>
                  <a:gd name="connsiteX15" fmla="*/ 136205 w 175076"/>
                  <a:gd name="connsiteY15" fmla="*/ 35189 h 134340"/>
                  <a:gd name="connsiteX16" fmla="*/ 41808 w 175076"/>
                  <a:gd name="connsiteY16" fmla="*/ 99366 h 134340"/>
                  <a:gd name="connsiteX17" fmla="*/ 144694 w 175076"/>
                  <a:gd name="connsiteY17" fmla="*/ 7685 h 134340"/>
                  <a:gd name="connsiteX18" fmla="*/ 144694 w 175076"/>
                  <a:gd name="connsiteY18" fmla="*/ 7685 h 134340"/>
                  <a:gd name="connsiteX19" fmla="*/ 144694 w 175076"/>
                  <a:gd name="connsiteY19" fmla="*/ 7685 h 1343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75076" h="134340">
                    <a:moveTo>
                      <a:pt x="64558" y="134001"/>
                    </a:moveTo>
                    <a:cubicBezTo>
                      <a:pt x="49618" y="134001"/>
                      <a:pt x="31281" y="131624"/>
                      <a:pt x="10908" y="124833"/>
                    </a:cubicBezTo>
                    <a:cubicBezTo>
                      <a:pt x="6494" y="123135"/>
                      <a:pt x="2759" y="119739"/>
                      <a:pt x="1061" y="115325"/>
                    </a:cubicBezTo>
                    <a:cubicBezTo>
                      <a:pt x="-637" y="110911"/>
                      <a:pt x="-297" y="105818"/>
                      <a:pt x="2080" y="101403"/>
                    </a:cubicBezTo>
                    <a:cubicBezTo>
                      <a:pt x="55050" y="8025"/>
                      <a:pt x="126018" y="2932"/>
                      <a:pt x="149109" y="1234"/>
                    </a:cubicBezTo>
                    <a:cubicBezTo>
                      <a:pt x="150127" y="1234"/>
                      <a:pt x="151485" y="1234"/>
                      <a:pt x="152504" y="1234"/>
                    </a:cubicBezTo>
                    <a:cubicBezTo>
                      <a:pt x="156918" y="-464"/>
                      <a:pt x="161672" y="-464"/>
                      <a:pt x="166087" y="1573"/>
                    </a:cubicBezTo>
                    <a:cubicBezTo>
                      <a:pt x="173896" y="5648"/>
                      <a:pt x="177291" y="14816"/>
                      <a:pt x="173557" y="22965"/>
                    </a:cubicBezTo>
                    <a:cubicBezTo>
                      <a:pt x="169482" y="31794"/>
                      <a:pt x="168463" y="38585"/>
                      <a:pt x="167105" y="46395"/>
                    </a:cubicBezTo>
                    <a:cubicBezTo>
                      <a:pt x="164728" y="61675"/>
                      <a:pt x="161672" y="78992"/>
                      <a:pt x="137563" y="108534"/>
                    </a:cubicBezTo>
                    <a:cubicBezTo>
                      <a:pt x="128055" y="120419"/>
                      <a:pt x="109380" y="129247"/>
                      <a:pt x="86629" y="132643"/>
                    </a:cubicBezTo>
                    <a:cubicBezTo>
                      <a:pt x="80517" y="133661"/>
                      <a:pt x="73047" y="134341"/>
                      <a:pt x="64219" y="134341"/>
                    </a:cubicBezTo>
                    <a:close/>
                    <a:moveTo>
                      <a:pt x="41808" y="99366"/>
                    </a:moveTo>
                    <a:cubicBezTo>
                      <a:pt x="76783" y="105818"/>
                      <a:pt x="105305" y="96310"/>
                      <a:pt x="112436" y="87481"/>
                    </a:cubicBezTo>
                    <a:cubicBezTo>
                      <a:pt x="131112" y="64731"/>
                      <a:pt x="133149" y="54205"/>
                      <a:pt x="135186" y="40623"/>
                    </a:cubicBezTo>
                    <a:cubicBezTo>
                      <a:pt x="135186" y="38925"/>
                      <a:pt x="135865" y="37227"/>
                      <a:pt x="136205" y="35189"/>
                    </a:cubicBezTo>
                    <a:cubicBezTo>
                      <a:pt x="112436" y="38925"/>
                      <a:pt x="75424" y="51149"/>
                      <a:pt x="41808" y="99366"/>
                    </a:cubicBezTo>
                    <a:close/>
                    <a:moveTo>
                      <a:pt x="144694" y="7685"/>
                    </a:moveTo>
                    <a:cubicBezTo>
                      <a:pt x="144694" y="7685"/>
                      <a:pt x="144694" y="7685"/>
                      <a:pt x="144694" y="7685"/>
                    </a:cubicBezTo>
                    <a:cubicBezTo>
                      <a:pt x="144694" y="7685"/>
                      <a:pt x="144694" y="7685"/>
                      <a:pt x="144694" y="7685"/>
                    </a:cubicBezTo>
                    <a:close/>
                  </a:path>
                </a:pathLst>
              </a:custGeom>
              <a:grpFill/>
              <a:ln w="3393" cap="flat">
                <a:noFill/>
                <a:prstDash val="solid"/>
                <a:miter/>
              </a:ln>
            </p:spPr>
            <p:txBody>
              <a:bodyPr rtlCol="0" anchor="ctr"/>
              <a:lstStyle/>
              <a:p>
                <a:endParaRPr lang="de-DE" dirty="0">
                  <a:solidFill>
                    <a:schemeClr val="bg1"/>
                  </a:solidFill>
                </a:endParaRPr>
              </a:p>
            </p:txBody>
          </p:sp>
          <p:sp>
            <p:nvSpPr>
              <p:cNvPr id="31" name="Freeform 30">
                <a:extLst>
                  <a:ext uri="{FF2B5EF4-FFF2-40B4-BE49-F238E27FC236}">
                    <a16:creationId xmlns:a16="http://schemas.microsoft.com/office/drawing/2014/main" id="{C5ECC56C-E915-3409-03A3-3F19E597BAC2}"/>
                  </a:ext>
                </a:extLst>
              </p:cNvPr>
              <p:cNvSpPr/>
              <p:nvPr/>
            </p:nvSpPr>
            <p:spPr>
              <a:xfrm>
                <a:off x="8112698" y="3670676"/>
                <a:ext cx="32597" cy="236332"/>
              </a:xfrm>
              <a:custGeom>
                <a:avLst/>
                <a:gdLst>
                  <a:gd name="connsiteX0" fmla="*/ 16299 w 32597"/>
                  <a:gd name="connsiteY0" fmla="*/ 236332 h 236332"/>
                  <a:gd name="connsiteX1" fmla="*/ 0 w 32597"/>
                  <a:gd name="connsiteY1" fmla="*/ 220033 h 236332"/>
                  <a:gd name="connsiteX2" fmla="*/ 0 w 32597"/>
                  <a:gd name="connsiteY2" fmla="*/ 16299 h 236332"/>
                  <a:gd name="connsiteX3" fmla="*/ 16299 w 32597"/>
                  <a:gd name="connsiteY3" fmla="*/ 0 h 236332"/>
                  <a:gd name="connsiteX4" fmla="*/ 32598 w 32597"/>
                  <a:gd name="connsiteY4" fmla="*/ 16299 h 236332"/>
                  <a:gd name="connsiteX5" fmla="*/ 32598 w 32597"/>
                  <a:gd name="connsiteY5" fmla="*/ 220033 h 236332"/>
                  <a:gd name="connsiteX6" fmla="*/ 16299 w 32597"/>
                  <a:gd name="connsiteY6" fmla="*/ 236332 h 236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97" h="236332">
                    <a:moveTo>
                      <a:pt x="16299" y="236332"/>
                    </a:moveTo>
                    <a:cubicBezTo>
                      <a:pt x="7131" y="236332"/>
                      <a:pt x="0" y="229201"/>
                      <a:pt x="0" y="220033"/>
                    </a:cubicBezTo>
                    <a:lnTo>
                      <a:pt x="0" y="16299"/>
                    </a:lnTo>
                    <a:cubicBezTo>
                      <a:pt x="0" y="7131"/>
                      <a:pt x="7131" y="0"/>
                      <a:pt x="16299" y="0"/>
                    </a:cubicBezTo>
                    <a:cubicBezTo>
                      <a:pt x="25467" y="0"/>
                      <a:pt x="32598" y="7131"/>
                      <a:pt x="32598" y="16299"/>
                    </a:cubicBezTo>
                    <a:lnTo>
                      <a:pt x="32598" y="220033"/>
                    </a:lnTo>
                    <a:cubicBezTo>
                      <a:pt x="32598" y="229201"/>
                      <a:pt x="25467" y="236332"/>
                      <a:pt x="16299" y="236332"/>
                    </a:cubicBezTo>
                    <a:close/>
                  </a:path>
                </a:pathLst>
              </a:custGeom>
              <a:grpFill/>
              <a:ln w="3393" cap="flat">
                <a:noFill/>
                <a:prstDash val="solid"/>
                <a:miter/>
              </a:ln>
            </p:spPr>
            <p:txBody>
              <a:bodyPr rtlCol="0" anchor="ctr"/>
              <a:lstStyle/>
              <a:p>
                <a:endParaRPr lang="de-DE" dirty="0">
                  <a:solidFill>
                    <a:schemeClr val="bg1"/>
                  </a:solidFill>
                </a:endParaRPr>
              </a:p>
            </p:txBody>
          </p:sp>
          <p:sp>
            <p:nvSpPr>
              <p:cNvPr id="32" name="Freeform 31">
                <a:extLst>
                  <a:ext uri="{FF2B5EF4-FFF2-40B4-BE49-F238E27FC236}">
                    <a16:creationId xmlns:a16="http://schemas.microsoft.com/office/drawing/2014/main" id="{2E03C498-DD6D-453C-01B8-AF6F8800DDDE}"/>
                  </a:ext>
                </a:extLst>
              </p:cNvPr>
              <p:cNvSpPr/>
              <p:nvPr/>
            </p:nvSpPr>
            <p:spPr>
              <a:xfrm>
                <a:off x="7827422" y="3874071"/>
                <a:ext cx="562367" cy="155178"/>
              </a:xfrm>
              <a:custGeom>
                <a:avLst/>
                <a:gdLst>
                  <a:gd name="connsiteX0" fmla="*/ 512441 w 562367"/>
                  <a:gd name="connsiteY0" fmla="*/ 155178 h 155178"/>
                  <a:gd name="connsiteX1" fmla="*/ 379674 w 562367"/>
                  <a:gd name="connsiteY1" fmla="*/ 142275 h 155178"/>
                  <a:gd name="connsiteX2" fmla="*/ 340625 w 562367"/>
                  <a:gd name="connsiteY2" fmla="*/ 137521 h 155178"/>
                  <a:gd name="connsiteX3" fmla="*/ 305990 w 562367"/>
                  <a:gd name="connsiteY3" fmla="*/ 144312 h 155178"/>
                  <a:gd name="connsiteX4" fmla="*/ 246906 w 562367"/>
                  <a:gd name="connsiteY4" fmla="*/ 153480 h 155178"/>
                  <a:gd name="connsiteX5" fmla="*/ 221779 w 562367"/>
                  <a:gd name="connsiteY5" fmla="*/ 149405 h 155178"/>
                  <a:gd name="connsiteX6" fmla="*/ 170846 w 562367"/>
                  <a:gd name="connsiteY6" fmla="*/ 147708 h 155178"/>
                  <a:gd name="connsiteX7" fmla="*/ 82900 w 562367"/>
                  <a:gd name="connsiteY7" fmla="*/ 149066 h 155178"/>
                  <a:gd name="connsiteX8" fmla="*/ 5141 w 562367"/>
                  <a:gd name="connsiteY8" fmla="*/ 130390 h 155178"/>
                  <a:gd name="connsiteX9" fmla="*/ 1067 w 562367"/>
                  <a:gd name="connsiteY9" fmla="*/ 111715 h 155178"/>
                  <a:gd name="connsiteX10" fmla="*/ 73053 w 562367"/>
                  <a:gd name="connsiteY10" fmla="*/ 62818 h 155178"/>
                  <a:gd name="connsiteX11" fmla="*/ 107008 w 562367"/>
                  <a:gd name="connsiteY11" fmla="*/ 50934 h 155178"/>
                  <a:gd name="connsiteX12" fmla="*/ 118214 w 562367"/>
                  <a:gd name="connsiteY12" fmla="*/ 44143 h 155178"/>
                  <a:gd name="connsiteX13" fmla="*/ 225175 w 562367"/>
                  <a:gd name="connsiteY13" fmla="*/ 19015 h 155178"/>
                  <a:gd name="connsiteX14" fmla="*/ 247925 w 562367"/>
                  <a:gd name="connsiteY14" fmla="*/ 12224 h 155178"/>
                  <a:gd name="connsiteX15" fmla="*/ 300896 w 562367"/>
                  <a:gd name="connsiteY15" fmla="*/ 0 h 155178"/>
                  <a:gd name="connsiteX16" fmla="*/ 301575 w 562367"/>
                  <a:gd name="connsiteY16" fmla="*/ 0 h 155178"/>
                  <a:gd name="connsiteX17" fmla="*/ 367449 w 562367"/>
                  <a:gd name="connsiteY17" fmla="*/ 10187 h 155178"/>
                  <a:gd name="connsiteX18" fmla="*/ 389860 w 562367"/>
                  <a:gd name="connsiteY18" fmla="*/ 14941 h 155178"/>
                  <a:gd name="connsiteX19" fmla="*/ 432645 w 562367"/>
                  <a:gd name="connsiteY19" fmla="*/ 40407 h 155178"/>
                  <a:gd name="connsiteX20" fmla="*/ 450641 w 562367"/>
                  <a:gd name="connsiteY20" fmla="*/ 53311 h 155178"/>
                  <a:gd name="connsiteX21" fmla="*/ 526023 w 562367"/>
                  <a:gd name="connsiteY21" fmla="*/ 83192 h 155178"/>
                  <a:gd name="connsiteX22" fmla="*/ 562356 w 562367"/>
                  <a:gd name="connsiteY22" fmla="*/ 131749 h 155178"/>
                  <a:gd name="connsiteX23" fmla="*/ 544359 w 562367"/>
                  <a:gd name="connsiteY23" fmla="*/ 152801 h 155178"/>
                  <a:gd name="connsiteX24" fmla="*/ 512441 w 562367"/>
                  <a:gd name="connsiteY24" fmla="*/ 154499 h 155178"/>
                  <a:gd name="connsiteX25" fmla="*/ 340625 w 562367"/>
                  <a:gd name="connsiteY25" fmla="*/ 104923 h 155178"/>
                  <a:gd name="connsiteX26" fmla="*/ 384427 w 562367"/>
                  <a:gd name="connsiteY26" fmla="*/ 110017 h 155178"/>
                  <a:gd name="connsiteX27" fmla="*/ 520250 w 562367"/>
                  <a:gd name="connsiteY27" fmla="*/ 122241 h 155178"/>
                  <a:gd name="connsiteX28" fmla="*/ 449623 w 562367"/>
                  <a:gd name="connsiteY28" fmla="*/ 86248 h 155178"/>
                  <a:gd name="connsiteX29" fmla="*/ 410913 w 562367"/>
                  <a:gd name="connsiteY29" fmla="*/ 64855 h 155178"/>
                  <a:gd name="connsiteX30" fmla="*/ 384088 w 562367"/>
                  <a:gd name="connsiteY30" fmla="*/ 47199 h 155178"/>
                  <a:gd name="connsiteX31" fmla="*/ 360319 w 562367"/>
                  <a:gd name="connsiteY31" fmla="*/ 42105 h 155178"/>
                  <a:gd name="connsiteX32" fmla="*/ 301575 w 562367"/>
                  <a:gd name="connsiteY32" fmla="*/ 32597 h 155178"/>
                  <a:gd name="connsiteX33" fmla="*/ 300896 w 562367"/>
                  <a:gd name="connsiteY33" fmla="*/ 32597 h 155178"/>
                  <a:gd name="connsiteX34" fmla="*/ 258452 w 562367"/>
                  <a:gd name="connsiteY34" fmla="*/ 42784 h 155178"/>
                  <a:gd name="connsiteX35" fmla="*/ 209895 w 562367"/>
                  <a:gd name="connsiteY35" fmla="*/ 47199 h 155178"/>
                  <a:gd name="connsiteX36" fmla="*/ 139266 w 562367"/>
                  <a:gd name="connsiteY36" fmla="*/ 68591 h 155178"/>
                  <a:gd name="connsiteX37" fmla="*/ 121610 w 562367"/>
                  <a:gd name="connsiteY37" fmla="*/ 79796 h 155178"/>
                  <a:gd name="connsiteX38" fmla="*/ 121610 w 562367"/>
                  <a:gd name="connsiteY38" fmla="*/ 79796 h 155178"/>
                  <a:gd name="connsiteX39" fmla="*/ 81882 w 562367"/>
                  <a:gd name="connsiteY39" fmla="*/ 93718 h 155178"/>
                  <a:gd name="connsiteX40" fmla="*/ 40456 w 562367"/>
                  <a:gd name="connsiteY40" fmla="*/ 110356 h 155178"/>
                  <a:gd name="connsiteX41" fmla="*/ 162357 w 562367"/>
                  <a:gd name="connsiteY41" fmla="*/ 115789 h 155178"/>
                  <a:gd name="connsiteX42" fmla="*/ 227552 w 562367"/>
                  <a:gd name="connsiteY42" fmla="*/ 116808 h 155178"/>
                  <a:gd name="connsiteX43" fmla="*/ 249623 w 562367"/>
                  <a:gd name="connsiteY43" fmla="*/ 120204 h 155178"/>
                  <a:gd name="connsiteX44" fmla="*/ 297501 w 562367"/>
                  <a:gd name="connsiteY44" fmla="*/ 112054 h 155178"/>
                  <a:gd name="connsiteX45" fmla="*/ 340285 w 562367"/>
                  <a:gd name="connsiteY45" fmla="*/ 103905 h 155178"/>
                  <a:gd name="connsiteX46" fmla="*/ 31967 w 562367"/>
                  <a:gd name="connsiteY46" fmla="*/ 122241 h 155178"/>
                  <a:gd name="connsiteX47" fmla="*/ 31967 w 562367"/>
                  <a:gd name="connsiteY47" fmla="*/ 122241 h 155178"/>
                  <a:gd name="connsiteX48" fmla="*/ 31967 w 562367"/>
                  <a:gd name="connsiteY48" fmla="*/ 122241 h 155178"/>
                  <a:gd name="connsiteX49" fmla="*/ 114479 w 562367"/>
                  <a:gd name="connsiteY49" fmla="*/ 65874 h 155178"/>
                  <a:gd name="connsiteX50" fmla="*/ 114479 w 562367"/>
                  <a:gd name="connsiteY50" fmla="*/ 65874 h 155178"/>
                  <a:gd name="connsiteX51" fmla="*/ 114479 w 562367"/>
                  <a:gd name="connsiteY51" fmla="*/ 65874 h 155178"/>
                  <a:gd name="connsiteX52" fmla="*/ 227212 w 562367"/>
                  <a:gd name="connsiteY52" fmla="*/ 20034 h 155178"/>
                  <a:gd name="connsiteX53" fmla="*/ 227212 w 562367"/>
                  <a:gd name="connsiteY53" fmla="*/ 20034 h 155178"/>
                  <a:gd name="connsiteX54" fmla="*/ 227212 w 562367"/>
                  <a:gd name="connsiteY54" fmla="*/ 20034 h 155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562367" h="155178">
                    <a:moveTo>
                      <a:pt x="512441" y="155178"/>
                    </a:moveTo>
                    <a:cubicBezTo>
                      <a:pt x="468299" y="155178"/>
                      <a:pt x="416346" y="147708"/>
                      <a:pt x="379674" y="142275"/>
                    </a:cubicBezTo>
                    <a:cubicBezTo>
                      <a:pt x="362356" y="139898"/>
                      <a:pt x="346058" y="137521"/>
                      <a:pt x="340625" y="137521"/>
                    </a:cubicBezTo>
                    <a:cubicBezTo>
                      <a:pt x="335191" y="137521"/>
                      <a:pt x="318893" y="140917"/>
                      <a:pt x="305990" y="144312"/>
                    </a:cubicBezTo>
                    <a:cubicBezTo>
                      <a:pt x="285616" y="149745"/>
                      <a:pt x="264903" y="155178"/>
                      <a:pt x="246906" y="153480"/>
                    </a:cubicBezTo>
                    <a:cubicBezTo>
                      <a:pt x="238078" y="152462"/>
                      <a:pt x="229928" y="151103"/>
                      <a:pt x="221779" y="149405"/>
                    </a:cubicBezTo>
                    <a:cubicBezTo>
                      <a:pt x="203782" y="146010"/>
                      <a:pt x="188502" y="142954"/>
                      <a:pt x="170846" y="147708"/>
                    </a:cubicBezTo>
                    <a:cubicBezTo>
                      <a:pt x="151830" y="152801"/>
                      <a:pt x="113121" y="151783"/>
                      <a:pt x="82900" y="149066"/>
                    </a:cubicBezTo>
                    <a:cubicBezTo>
                      <a:pt x="17366" y="143633"/>
                      <a:pt x="8537" y="133786"/>
                      <a:pt x="5141" y="130390"/>
                    </a:cubicBezTo>
                    <a:cubicBezTo>
                      <a:pt x="388" y="125297"/>
                      <a:pt x="-1310" y="118166"/>
                      <a:pt x="1067" y="111715"/>
                    </a:cubicBezTo>
                    <a:cubicBezTo>
                      <a:pt x="11593" y="80475"/>
                      <a:pt x="44190" y="71307"/>
                      <a:pt x="73053" y="62818"/>
                    </a:cubicBezTo>
                    <a:cubicBezTo>
                      <a:pt x="85616" y="59083"/>
                      <a:pt x="97501" y="55688"/>
                      <a:pt x="107008" y="50934"/>
                    </a:cubicBezTo>
                    <a:cubicBezTo>
                      <a:pt x="112102" y="48557"/>
                      <a:pt x="115497" y="46180"/>
                      <a:pt x="118214" y="44143"/>
                    </a:cubicBezTo>
                    <a:cubicBezTo>
                      <a:pt x="132815" y="31919"/>
                      <a:pt x="193257" y="1698"/>
                      <a:pt x="225175" y="19015"/>
                    </a:cubicBezTo>
                    <a:cubicBezTo>
                      <a:pt x="229589" y="18676"/>
                      <a:pt x="240115" y="14941"/>
                      <a:pt x="247925" y="12224"/>
                    </a:cubicBezTo>
                    <a:cubicBezTo>
                      <a:pt x="264564" y="6452"/>
                      <a:pt x="283240" y="0"/>
                      <a:pt x="300896" y="0"/>
                    </a:cubicBezTo>
                    <a:lnTo>
                      <a:pt x="301575" y="0"/>
                    </a:lnTo>
                    <a:cubicBezTo>
                      <a:pt x="323307" y="0"/>
                      <a:pt x="346737" y="5433"/>
                      <a:pt x="367449" y="10187"/>
                    </a:cubicBezTo>
                    <a:cubicBezTo>
                      <a:pt x="375599" y="11885"/>
                      <a:pt x="383409" y="13922"/>
                      <a:pt x="389860" y="14941"/>
                    </a:cubicBezTo>
                    <a:cubicBezTo>
                      <a:pt x="407857" y="18336"/>
                      <a:pt x="421439" y="30560"/>
                      <a:pt x="432645" y="40407"/>
                    </a:cubicBezTo>
                    <a:cubicBezTo>
                      <a:pt x="438417" y="45501"/>
                      <a:pt x="446906" y="53311"/>
                      <a:pt x="450641" y="53311"/>
                    </a:cubicBezTo>
                    <a:cubicBezTo>
                      <a:pt x="483579" y="54329"/>
                      <a:pt x="511761" y="72665"/>
                      <a:pt x="526023" y="83192"/>
                    </a:cubicBezTo>
                    <a:cubicBezTo>
                      <a:pt x="531796" y="87606"/>
                      <a:pt x="561677" y="111375"/>
                      <a:pt x="562356" y="131749"/>
                    </a:cubicBezTo>
                    <a:cubicBezTo>
                      <a:pt x="562695" y="142614"/>
                      <a:pt x="555225" y="151443"/>
                      <a:pt x="544359" y="152801"/>
                    </a:cubicBezTo>
                    <a:cubicBezTo>
                      <a:pt x="534512" y="153820"/>
                      <a:pt x="523646" y="154499"/>
                      <a:pt x="512441" y="154499"/>
                    </a:cubicBezTo>
                    <a:close/>
                    <a:moveTo>
                      <a:pt x="340625" y="104923"/>
                    </a:moveTo>
                    <a:cubicBezTo>
                      <a:pt x="348774" y="104923"/>
                      <a:pt x="363715" y="106961"/>
                      <a:pt x="384427" y="110017"/>
                    </a:cubicBezTo>
                    <a:cubicBezTo>
                      <a:pt x="422458" y="115450"/>
                      <a:pt x="477467" y="123260"/>
                      <a:pt x="520250" y="122241"/>
                    </a:cubicBezTo>
                    <a:cubicBezTo>
                      <a:pt x="505989" y="107640"/>
                      <a:pt x="478485" y="87267"/>
                      <a:pt x="449623" y="86248"/>
                    </a:cubicBezTo>
                    <a:cubicBezTo>
                      <a:pt x="434003" y="85908"/>
                      <a:pt x="422458" y="75042"/>
                      <a:pt x="410913" y="64855"/>
                    </a:cubicBezTo>
                    <a:cubicBezTo>
                      <a:pt x="402085" y="57046"/>
                      <a:pt x="392916" y="48896"/>
                      <a:pt x="384088" y="47199"/>
                    </a:cubicBezTo>
                    <a:cubicBezTo>
                      <a:pt x="376618" y="45840"/>
                      <a:pt x="368808" y="44143"/>
                      <a:pt x="360319" y="42105"/>
                    </a:cubicBezTo>
                    <a:cubicBezTo>
                      <a:pt x="341303" y="37691"/>
                      <a:pt x="319572" y="32937"/>
                      <a:pt x="301575" y="32597"/>
                    </a:cubicBezTo>
                    <a:lnTo>
                      <a:pt x="300896" y="32597"/>
                    </a:lnTo>
                    <a:cubicBezTo>
                      <a:pt x="288672" y="32597"/>
                      <a:pt x="272713" y="38031"/>
                      <a:pt x="258452" y="42784"/>
                    </a:cubicBezTo>
                    <a:cubicBezTo>
                      <a:pt x="238078" y="49915"/>
                      <a:pt x="222119" y="55348"/>
                      <a:pt x="209895" y="47199"/>
                    </a:cubicBezTo>
                    <a:cubicBezTo>
                      <a:pt x="199368" y="40407"/>
                      <a:pt x="153189" y="57385"/>
                      <a:pt x="139266" y="68591"/>
                    </a:cubicBezTo>
                    <a:cubicBezTo>
                      <a:pt x="134852" y="72665"/>
                      <a:pt x="129080" y="76061"/>
                      <a:pt x="121610" y="79796"/>
                    </a:cubicBezTo>
                    <a:cubicBezTo>
                      <a:pt x="121610" y="79796"/>
                      <a:pt x="121610" y="79796"/>
                      <a:pt x="121610" y="79796"/>
                    </a:cubicBezTo>
                    <a:cubicBezTo>
                      <a:pt x="109385" y="85908"/>
                      <a:pt x="95464" y="89983"/>
                      <a:pt x="81882" y="93718"/>
                    </a:cubicBezTo>
                    <a:cubicBezTo>
                      <a:pt x="65583" y="98472"/>
                      <a:pt x="50302" y="102886"/>
                      <a:pt x="40456" y="110356"/>
                    </a:cubicBezTo>
                    <a:cubicBezTo>
                      <a:pt x="70676" y="116469"/>
                      <a:pt x="139606" y="121901"/>
                      <a:pt x="162357" y="115789"/>
                    </a:cubicBezTo>
                    <a:cubicBezTo>
                      <a:pt x="187144" y="109338"/>
                      <a:pt x="208537" y="113412"/>
                      <a:pt x="227552" y="116808"/>
                    </a:cubicBezTo>
                    <a:cubicBezTo>
                      <a:pt x="235022" y="118166"/>
                      <a:pt x="242493" y="119525"/>
                      <a:pt x="249623" y="120204"/>
                    </a:cubicBezTo>
                    <a:cubicBezTo>
                      <a:pt x="261507" y="121222"/>
                      <a:pt x="280523" y="116469"/>
                      <a:pt x="297501" y="112054"/>
                    </a:cubicBezTo>
                    <a:cubicBezTo>
                      <a:pt x="313460" y="107980"/>
                      <a:pt x="328061" y="103905"/>
                      <a:pt x="340285" y="103905"/>
                    </a:cubicBezTo>
                    <a:close/>
                    <a:moveTo>
                      <a:pt x="31967" y="122241"/>
                    </a:moveTo>
                    <a:cubicBezTo>
                      <a:pt x="31967" y="122241"/>
                      <a:pt x="31967" y="122241"/>
                      <a:pt x="31967" y="122241"/>
                    </a:cubicBezTo>
                    <a:cubicBezTo>
                      <a:pt x="31967" y="122241"/>
                      <a:pt x="31967" y="122241"/>
                      <a:pt x="31967" y="122241"/>
                    </a:cubicBezTo>
                    <a:close/>
                    <a:moveTo>
                      <a:pt x="114479" y="65874"/>
                    </a:moveTo>
                    <a:lnTo>
                      <a:pt x="114479" y="65874"/>
                    </a:lnTo>
                    <a:lnTo>
                      <a:pt x="114479" y="65874"/>
                    </a:lnTo>
                    <a:close/>
                    <a:moveTo>
                      <a:pt x="227212" y="20034"/>
                    </a:moveTo>
                    <a:cubicBezTo>
                      <a:pt x="227212" y="20034"/>
                      <a:pt x="227212" y="20034"/>
                      <a:pt x="227212" y="20034"/>
                    </a:cubicBezTo>
                    <a:cubicBezTo>
                      <a:pt x="227212" y="20034"/>
                      <a:pt x="227212" y="20034"/>
                      <a:pt x="227212" y="20034"/>
                    </a:cubicBezTo>
                    <a:close/>
                  </a:path>
                </a:pathLst>
              </a:custGeom>
              <a:grpFill/>
              <a:ln w="3393" cap="flat">
                <a:noFill/>
                <a:prstDash val="solid"/>
                <a:miter/>
              </a:ln>
            </p:spPr>
            <p:txBody>
              <a:bodyPr rtlCol="0" anchor="ctr"/>
              <a:lstStyle/>
              <a:p>
                <a:endParaRPr lang="de-DE" dirty="0">
                  <a:solidFill>
                    <a:schemeClr val="bg1"/>
                  </a:solidFill>
                </a:endParaRPr>
              </a:p>
            </p:txBody>
          </p:sp>
          <p:sp>
            <p:nvSpPr>
              <p:cNvPr id="33" name="Freeform 32">
                <a:extLst>
                  <a:ext uri="{FF2B5EF4-FFF2-40B4-BE49-F238E27FC236}">
                    <a16:creationId xmlns:a16="http://schemas.microsoft.com/office/drawing/2014/main" id="{077D590C-938D-2CDD-3449-BEEBC2A00C30}"/>
                  </a:ext>
                </a:extLst>
              </p:cNvPr>
              <p:cNvSpPr/>
              <p:nvPr/>
            </p:nvSpPr>
            <p:spPr>
              <a:xfrm>
                <a:off x="8151791" y="3935436"/>
                <a:ext cx="75094" cy="76155"/>
              </a:xfrm>
              <a:custGeom>
                <a:avLst/>
                <a:gdLst>
                  <a:gd name="connsiteX0" fmla="*/ 16256 w 75094"/>
                  <a:gd name="connsiteY0" fmla="*/ 76156 h 76155"/>
                  <a:gd name="connsiteX1" fmla="*/ 297 w 75094"/>
                  <a:gd name="connsiteY1" fmla="*/ 62913 h 76155"/>
                  <a:gd name="connsiteX2" fmla="*/ 12860 w 75094"/>
                  <a:gd name="connsiteY2" fmla="*/ 43898 h 76155"/>
                  <a:gd name="connsiteX3" fmla="*/ 45118 w 75094"/>
                  <a:gd name="connsiteY3" fmla="*/ 7226 h 76155"/>
                  <a:gd name="connsiteX4" fmla="*/ 67868 w 75094"/>
                  <a:gd name="connsiteY4" fmla="*/ 2811 h 76155"/>
                  <a:gd name="connsiteX5" fmla="*/ 72283 w 75094"/>
                  <a:gd name="connsiteY5" fmla="*/ 25562 h 76155"/>
                  <a:gd name="connsiteX6" fmla="*/ 19312 w 75094"/>
                  <a:gd name="connsiteY6" fmla="*/ 76156 h 76155"/>
                  <a:gd name="connsiteX7" fmla="*/ 16256 w 75094"/>
                  <a:gd name="connsiteY7" fmla="*/ 76156 h 76155"/>
                  <a:gd name="connsiteX8" fmla="*/ 13200 w 75094"/>
                  <a:gd name="connsiteY8" fmla="*/ 43898 h 76155"/>
                  <a:gd name="connsiteX9" fmla="*/ 13200 w 75094"/>
                  <a:gd name="connsiteY9" fmla="*/ 43898 h 76155"/>
                  <a:gd name="connsiteX10" fmla="*/ 13200 w 75094"/>
                  <a:gd name="connsiteY10" fmla="*/ 43898 h 761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5094" h="76155">
                    <a:moveTo>
                      <a:pt x="16256" y="76156"/>
                    </a:moveTo>
                    <a:cubicBezTo>
                      <a:pt x="8446" y="76156"/>
                      <a:pt x="1655" y="70723"/>
                      <a:pt x="297" y="62913"/>
                    </a:cubicBezTo>
                    <a:cubicBezTo>
                      <a:pt x="-1401" y="54085"/>
                      <a:pt x="4371" y="45935"/>
                      <a:pt x="12860" y="43898"/>
                    </a:cubicBezTo>
                    <a:cubicBezTo>
                      <a:pt x="18633" y="41521"/>
                      <a:pt x="33913" y="24204"/>
                      <a:pt x="45118" y="7226"/>
                    </a:cubicBezTo>
                    <a:cubicBezTo>
                      <a:pt x="50212" y="-245"/>
                      <a:pt x="60058" y="-2282"/>
                      <a:pt x="67868" y="2811"/>
                    </a:cubicBezTo>
                    <a:cubicBezTo>
                      <a:pt x="75339" y="7905"/>
                      <a:pt x="77376" y="17752"/>
                      <a:pt x="72283" y="25562"/>
                    </a:cubicBezTo>
                    <a:cubicBezTo>
                      <a:pt x="60738" y="42879"/>
                      <a:pt x="38667" y="72421"/>
                      <a:pt x="19312" y="76156"/>
                    </a:cubicBezTo>
                    <a:cubicBezTo>
                      <a:pt x="18294" y="76156"/>
                      <a:pt x="17275" y="76156"/>
                      <a:pt x="16256" y="76156"/>
                    </a:cubicBezTo>
                    <a:close/>
                    <a:moveTo>
                      <a:pt x="13200" y="43898"/>
                    </a:moveTo>
                    <a:cubicBezTo>
                      <a:pt x="13200" y="43898"/>
                      <a:pt x="13200" y="43898"/>
                      <a:pt x="13200" y="43898"/>
                    </a:cubicBezTo>
                    <a:cubicBezTo>
                      <a:pt x="13200" y="43898"/>
                      <a:pt x="13200" y="43898"/>
                      <a:pt x="13200" y="43898"/>
                    </a:cubicBezTo>
                    <a:close/>
                  </a:path>
                </a:pathLst>
              </a:custGeom>
              <a:grpFill/>
              <a:ln w="3393" cap="flat">
                <a:noFill/>
                <a:prstDash val="solid"/>
                <a:miter/>
              </a:ln>
            </p:spPr>
            <p:txBody>
              <a:bodyPr rtlCol="0" anchor="ctr"/>
              <a:lstStyle/>
              <a:p>
                <a:endParaRPr lang="de-DE" dirty="0">
                  <a:solidFill>
                    <a:schemeClr val="bg1"/>
                  </a:solidFill>
                </a:endParaRPr>
              </a:p>
            </p:txBody>
          </p:sp>
          <p:sp>
            <p:nvSpPr>
              <p:cNvPr id="34" name="Freeform 33">
                <a:extLst>
                  <a:ext uri="{FF2B5EF4-FFF2-40B4-BE49-F238E27FC236}">
                    <a16:creationId xmlns:a16="http://schemas.microsoft.com/office/drawing/2014/main" id="{3A09C4DA-92C3-219F-DD29-FE6A0A4633B1}"/>
                  </a:ext>
                </a:extLst>
              </p:cNvPr>
              <p:cNvSpPr/>
              <p:nvPr/>
            </p:nvSpPr>
            <p:spPr>
              <a:xfrm>
                <a:off x="7925698" y="3923403"/>
                <a:ext cx="77226" cy="44725"/>
              </a:xfrm>
              <a:custGeom>
                <a:avLst/>
                <a:gdLst>
                  <a:gd name="connsiteX0" fmla="*/ 60685 w 77226"/>
                  <a:gd name="connsiteY0" fmla="*/ 44726 h 44725"/>
                  <a:gd name="connsiteX1" fmla="*/ 56610 w 77226"/>
                  <a:gd name="connsiteY1" fmla="*/ 44047 h 44725"/>
                  <a:gd name="connsiteX2" fmla="*/ 12128 w 77226"/>
                  <a:gd name="connsiteY2" fmla="*/ 32162 h 44725"/>
                  <a:gd name="connsiteX3" fmla="*/ 583 w 77226"/>
                  <a:gd name="connsiteY3" fmla="*/ 12128 h 44725"/>
                  <a:gd name="connsiteX4" fmla="*/ 20617 w 77226"/>
                  <a:gd name="connsiteY4" fmla="*/ 583 h 44725"/>
                  <a:gd name="connsiteX5" fmla="*/ 65099 w 77226"/>
                  <a:gd name="connsiteY5" fmla="*/ 12468 h 44725"/>
                  <a:gd name="connsiteX6" fmla="*/ 76644 w 77226"/>
                  <a:gd name="connsiteY6" fmla="*/ 32501 h 44725"/>
                  <a:gd name="connsiteX7" fmla="*/ 61025 w 77226"/>
                  <a:gd name="connsiteY7" fmla="*/ 44726 h 44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7226" h="44725">
                    <a:moveTo>
                      <a:pt x="60685" y="44726"/>
                    </a:moveTo>
                    <a:cubicBezTo>
                      <a:pt x="59327" y="44726"/>
                      <a:pt x="57968" y="44726"/>
                      <a:pt x="56610" y="44047"/>
                    </a:cubicBezTo>
                    <a:lnTo>
                      <a:pt x="12128" y="32162"/>
                    </a:lnTo>
                    <a:cubicBezTo>
                      <a:pt x="3300" y="29785"/>
                      <a:pt x="-1794" y="20957"/>
                      <a:pt x="583" y="12128"/>
                    </a:cubicBezTo>
                    <a:cubicBezTo>
                      <a:pt x="2960" y="3300"/>
                      <a:pt x="11789" y="-1794"/>
                      <a:pt x="20617" y="583"/>
                    </a:cubicBezTo>
                    <a:lnTo>
                      <a:pt x="65099" y="12468"/>
                    </a:lnTo>
                    <a:cubicBezTo>
                      <a:pt x="73927" y="14845"/>
                      <a:pt x="79021" y="23673"/>
                      <a:pt x="76644" y="32501"/>
                    </a:cubicBezTo>
                    <a:cubicBezTo>
                      <a:pt x="74607" y="39972"/>
                      <a:pt x="68155" y="44726"/>
                      <a:pt x="61025" y="44726"/>
                    </a:cubicBezTo>
                    <a:close/>
                  </a:path>
                </a:pathLst>
              </a:custGeom>
              <a:grpFill/>
              <a:ln w="3393" cap="flat">
                <a:noFill/>
                <a:prstDash val="solid"/>
                <a:miter/>
              </a:ln>
            </p:spPr>
            <p:txBody>
              <a:bodyPr rtlCol="0" anchor="ctr"/>
              <a:lstStyle/>
              <a:p>
                <a:endParaRPr lang="de-DE" dirty="0">
                  <a:solidFill>
                    <a:schemeClr val="bg1"/>
                  </a:solidFill>
                </a:endParaRPr>
              </a:p>
            </p:txBody>
          </p:sp>
          <p:sp>
            <p:nvSpPr>
              <p:cNvPr id="35" name="Freeform 34">
                <a:extLst>
                  <a:ext uri="{FF2B5EF4-FFF2-40B4-BE49-F238E27FC236}">
                    <a16:creationId xmlns:a16="http://schemas.microsoft.com/office/drawing/2014/main" id="{0847A92D-A4C5-F507-0927-F6D310B5CFEF}"/>
                  </a:ext>
                </a:extLst>
              </p:cNvPr>
              <p:cNvSpPr/>
              <p:nvPr/>
            </p:nvSpPr>
            <p:spPr>
              <a:xfrm>
                <a:off x="7419915" y="2998266"/>
                <a:ext cx="277249" cy="277164"/>
              </a:xfrm>
              <a:custGeom>
                <a:avLst/>
                <a:gdLst>
                  <a:gd name="connsiteX0" fmla="*/ 199745 w 277249"/>
                  <a:gd name="connsiteY0" fmla="*/ 277164 h 277164"/>
                  <a:gd name="connsiteX1" fmla="*/ 188200 w 277249"/>
                  <a:gd name="connsiteY1" fmla="*/ 272410 h 277164"/>
                  <a:gd name="connsiteX2" fmla="*/ 4839 w 277249"/>
                  <a:gd name="connsiteY2" fmla="*/ 89049 h 277164"/>
                  <a:gd name="connsiteX3" fmla="*/ 4839 w 277249"/>
                  <a:gd name="connsiteY3" fmla="*/ 65959 h 277164"/>
                  <a:gd name="connsiteX4" fmla="*/ 65960 w 277249"/>
                  <a:gd name="connsiteY4" fmla="*/ 4839 h 277164"/>
                  <a:gd name="connsiteX5" fmla="*/ 89049 w 277249"/>
                  <a:gd name="connsiteY5" fmla="*/ 4839 h 277164"/>
                  <a:gd name="connsiteX6" fmla="*/ 272410 w 277249"/>
                  <a:gd name="connsiteY6" fmla="*/ 188200 h 277164"/>
                  <a:gd name="connsiteX7" fmla="*/ 272410 w 277249"/>
                  <a:gd name="connsiteY7" fmla="*/ 211290 h 277164"/>
                  <a:gd name="connsiteX8" fmla="*/ 211290 w 277249"/>
                  <a:gd name="connsiteY8" fmla="*/ 272410 h 277164"/>
                  <a:gd name="connsiteX9" fmla="*/ 199745 w 277249"/>
                  <a:gd name="connsiteY9" fmla="*/ 277164 h 277164"/>
                  <a:gd name="connsiteX10" fmla="*/ 39474 w 277249"/>
                  <a:gd name="connsiteY10" fmla="*/ 77504 h 277164"/>
                  <a:gd name="connsiteX11" fmla="*/ 199745 w 277249"/>
                  <a:gd name="connsiteY11" fmla="*/ 237775 h 277164"/>
                  <a:gd name="connsiteX12" fmla="*/ 237775 w 277249"/>
                  <a:gd name="connsiteY12" fmla="*/ 199745 h 277164"/>
                  <a:gd name="connsiteX13" fmla="*/ 77504 w 277249"/>
                  <a:gd name="connsiteY13" fmla="*/ 39474 h 277164"/>
                  <a:gd name="connsiteX14" fmla="*/ 39474 w 277249"/>
                  <a:gd name="connsiteY14" fmla="*/ 77504 h 277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7249" h="277164">
                    <a:moveTo>
                      <a:pt x="199745" y="277164"/>
                    </a:moveTo>
                    <a:cubicBezTo>
                      <a:pt x="195670" y="277164"/>
                      <a:pt x="191256" y="275466"/>
                      <a:pt x="188200" y="272410"/>
                    </a:cubicBezTo>
                    <a:lnTo>
                      <a:pt x="4839" y="89049"/>
                    </a:lnTo>
                    <a:cubicBezTo>
                      <a:pt x="-1613" y="82597"/>
                      <a:pt x="-1613" y="72411"/>
                      <a:pt x="4839" y="65959"/>
                    </a:cubicBezTo>
                    <a:lnTo>
                      <a:pt x="65960" y="4839"/>
                    </a:lnTo>
                    <a:cubicBezTo>
                      <a:pt x="72411" y="-1613"/>
                      <a:pt x="82598" y="-1613"/>
                      <a:pt x="89049" y="4839"/>
                    </a:cubicBezTo>
                    <a:lnTo>
                      <a:pt x="272410" y="188200"/>
                    </a:lnTo>
                    <a:cubicBezTo>
                      <a:pt x="278862" y="194652"/>
                      <a:pt x="278862" y="204838"/>
                      <a:pt x="272410" y="211290"/>
                    </a:cubicBezTo>
                    <a:lnTo>
                      <a:pt x="211290" y="272410"/>
                    </a:lnTo>
                    <a:cubicBezTo>
                      <a:pt x="208234" y="275466"/>
                      <a:pt x="203820" y="277164"/>
                      <a:pt x="199745" y="277164"/>
                    </a:cubicBezTo>
                    <a:close/>
                    <a:moveTo>
                      <a:pt x="39474" y="77504"/>
                    </a:moveTo>
                    <a:lnTo>
                      <a:pt x="199745" y="237775"/>
                    </a:lnTo>
                    <a:lnTo>
                      <a:pt x="237775" y="199745"/>
                    </a:lnTo>
                    <a:lnTo>
                      <a:pt x="77504" y="39474"/>
                    </a:lnTo>
                    <a:lnTo>
                      <a:pt x="39474" y="77504"/>
                    </a:lnTo>
                    <a:close/>
                  </a:path>
                </a:pathLst>
              </a:custGeom>
              <a:grpFill/>
              <a:ln w="3393" cap="flat">
                <a:noFill/>
                <a:prstDash val="solid"/>
                <a:miter/>
              </a:ln>
            </p:spPr>
            <p:txBody>
              <a:bodyPr rtlCol="0" anchor="ctr"/>
              <a:lstStyle/>
              <a:p>
                <a:endParaRPr lang="de-DE" dirty="0">
                  <a:solidFill>
                    <a:schemeClr val="bg1"/>
                  </a:solidFill>
                </a:endParaRPr>
              </a:p>
            </p:txBody>
          </p:sp>
          <p:sp>
            <p:nvSpPr>
              <p:cNvPr id="36" name="Freeform 35">
                <a:extLst>
                  <a:ext uri="{FF2B5EF4-FFF2-40B4-BE49-F238E27FC236}">
                    <a16:creationId xmlns:a16="http://schemas.microsoft.com/office/drawing/2014/main" id="{F112E8BA-C7ED-D2BC-811D-3510D6F7761A}"/>
                  </a:ext>
                </a:extLst>
              </p:cNvPr>
              <p:cNvSpPr/>
              <p:nvPr/>
            </p:nvSpPr>
            <p:spPr>
              <a:xfrm>
                <a:off x="7216180" y="3202001"/>
                <a:ext cx="277249" cy="277164"/>
              </a:xfrm>
              <a:custGeom>
                <a:avLst/>
                <a:gdLst>
                  <a:gd name="connsiteX0" fmla="*/ 199745 w 277249"/>
                  <a:gd name="connsiteY0" fmla="*/ 277164 h 277164"/>
                  <a:gd name="connsiteX1" fmla="*/ 188200 w 277249"/>
                  <a:gd name="connsiteY1" fmla="*/ 272410 h 277164"/>
                  <a:gd name="connsiteX2" fmla="*/ 4839 w 277249"/>
                  <a:gd name="connsiteY2" fmla="*/ 89049 h 277164"/>
                  <a:gd name="connsiteX3" fmla="*/ 4839 w 277249"/>
                  <a:gd name="connsiteY3" fmla="*/ 65959 h 277164"/>
                  <a:gd name="connsiteX4" fmla="*/ 65959 w 277249"/>
                  <a:gd name="connsiteY4" fmla="*/ 4839 h 277164"/>
                  <a:gd name="connsiteX5" fmla="*/ 89049 w 277249"/>
                  <a:gd name="connsiteY5" fmla="*/ 4839 h 277164"/>
                  <a:gd name="connsiteX6" fmla="*/ 272410 w 277249"/>
                  <a:gd name="connsiteY6" fmla="*/ 188200 h 277164"/>
                  <a:gd name="connsiteX7" fmla="*/ 272410 w 277249"/>
                  <a:gd name="connsiteY7" fmla="*/ 211290 h 277164"/>
                  <a:gd name="connsiteX8" fmla="*/ 211290 w 277249"/>
                  <a:gd name="connsiteY8" fmla="*/ 272410 h 277164"/>
                  <a:gd name="connsiteX9" fmla="*/ 199745 w 277249"/>
                  <a:gd name="connsiteY9" fmla="*/ 277164 h 277164"/>
                  <a:gd name="connsiteX10" fmla="*/ 39474 w 277249"/>
                  <a:gd name="connsiteY10" fmla="*/ 77504 h 277164"/>
                  <a:gd name="connsiteX11" fmla="*/ 199745 w 277249"/>
                  <a:gd name="connsiteY11" fmla="*/ 237775 h 277164"/>
                  <a:gd name="connsiteX12" fmla="*/ 237775 w 277249"/>
                  <a:gd name="connsiteY12" fmla="*/ 199745 h 277164"/>
                  <a:gd name="connsiteX13" fmla="*/ 77504 w 277249"/>
                  <a:gd name="connsiteY13" fmla="*/ 39474 h 277164"/>
                  <a:gd name="connsiteX14" fmla="*/ 39474 w 277249"/>
                  <a:gd name="connsiteY14" fmla="*/ 77504 h 277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7249" h="277164">
                    <a:moveTo>
                      <a:pt x="199745" y="277164"/>
                    </a:moveTo>
                    <a:cubicBezTo>
                      <a:pt x="195671" y="277164"/>
                      <a:pt x="191256" y="275466"/>
                      <a:pt x="188200" y="272410"/>
                    </a:cubicBezTo>
                    <a:lnTo>
                      <a:pt x="4839" y="89049"/>
                    </a:lnTo>
                    <a:cubicBezTo>
                      <a:pt x="-1613" y="82597"/>
                      <a:pt x="-1613" y="72411"/>
                      <a:pt x="4839" y="65959"/>
                    </a:cubicBezTo>
                    <a:lnTo>
                      <a:pt x="65959" y="4839"/>
                    </a:lnTo>
                    <a:cubicBezTo>
                      <a:pt x="72411" y="-1613"/>
                      <a:pt x="82598" y="-1613"/>
                      <a:pt x="89049" y="4839"/>
                    </a:cubicBezTo>
                    <a:lnTo>
                      <a:pt x="272410" y="188200"/>
                    </a:lnTo>
                    <a:cubicBezTo>
                      <a:pt x="278862" y="194652"/>
                      <a:pt x="278862" y="204838"/>
                      <a:pt x="272410" y="211290"/>
                    </a:cubicBezTo>
                    <a:lnTo>
                      <a:pt x="211290" y="272410"/>
                    </a:lnTo>
                    <a:cubicBezTo>
                      <a:pt x="208234" y="275466"/>
                      <a:pt x="203820" y="277164"/>
                      <a:pt x="199745" y="277164"/>
                    </a:cubicBezTo>
                    <a:close/>
                    <a:moveTo>
                      <a:pt x="39474" y="77504"/>
                    </a:moveTo>
                    <a:lnTo>
                      <a:pt x="199745" y="237775"/>
                    </a:lnTo>
                    <a:lnTo>
                      <a:pt x="237775" y="199745"/>
                    </a:lnTo>
                    <a:lnTo>
                      <a:pt x="77504" y="39474"/>
                    </a:lnTo>
                    <a:lnTo>
                      <a:pt x="39474" y="77504"/>
                    </a:lnTo>
                    <a:close/>
                  </a:path>
                </a:pathLst>
              </a:custGeom>
              <a:grpFill/>
              <a:ln w="3393" cap="flat">
                <a:noFill/>
                <a:prstDash val="solid"/>
                <a:miter/>
              </a:ln>
            </p:spPr>
            <p:txBody>
              <a:bodyPr rtlCol="0" anchor="ctr"/>
              <a:lstStyle/>
              <a:p>
                <a:endParaRPr lang="de-DE" dirty="0">
                  <a:solidFill>
                    <a:schemeClr val="bg1"/>
                  </a:solidFill>
                </a:endParaRPr>
              </a:p>
            </p:txBody>
          </p:sp>
          <p:sp>
            <p:nvSpPr>
              <p:cNvPr id="37" name="Freeform 36">
                <a:extLst>
                  <a:ext uri="{FF2B5EF4-FFF2-40B4-BE49-F238E27FC236}">
                    <a16:creationId xmlns:a16="http://schemas.microsoft.com/office/drawing/2014/main" id="{BA5AA59D-11D8-D6C1-7848-759006890EB7}"/>
                  </a:ext>
                </a:extLst>
              </p:cNvPr>
              <p:cNvSpPr/>
              <p:nvPr/>
            </p:nvSpPr>
            <p:spPr>
              <a:xfrm>
                <a:off x="7460662" y="3303869"/>
                <a:ext cx="114261" cy="114176"/>
              </a:xfrm>
              <a:custGeom>
                <a:avLst/>
                <a:gdLst>
                  <a:gd name="connsiteX0" fmla="*/ 16384 w 114261"/>
                  <a:gd name="connsiteY0" fmla="*/ 114176 h 114176"/>
                  <a:gd name="connsiteX1" fmla="*/ 4839 w 114261"/>
                  <a:gd name="connsiteY1" fmla="*/ 109423 h 114176"/>
                  <a:gd name="connsiteX2" fmla="*/ 4839 w 114261"/>
                  <a:gd name="connsiteY2" fmla="*/ 86333 h 114176"/>
                  <a:gd name="connsiteX3" fmla="*/ 86333 w 114261"/>
                  <a:gd name="connsiteY3" fmla="*/ 4839 h 114176"/>
                  <a:gd name="connsiteX4" fmla="*/ 109422 w 114261"/>
                  <a:gd name="connsiteY4" fmla="*/ 4839 h 114176"/>
                  <a:gd name="connsiteX5" fmla="*/ 109422 w 114261"/>
                  <a:gd name="connsiteY5" fmla="*/ 27929 h 114176"/>
                  <a:gd name="connsiteX6" fmla="*/ 27928 w 114261"/>
                  <a:gd name="connsiteY6" fmla="*/ 109423 h 114176"/>
                  <a:gd name="connsiteX7" fmla="*/ 16384 w 114261"/>
                  <a:gd name="connsiteY7" fmla="*/ 114176 h 114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4261" h="114176">
                    <a:moveTo>
                      <a:pt x="16384" y="114176"/>
                    </a:moveTo>
                    <a:cubicBezTo>
                      <a:pt x="12309" y="114176"/>
                      <a:pt x="7895" y="112479"/>
                      <a:pt x="4839" y="109423"/>
                    </a:cubicBezTo>
                    <a:cubicBezTo>
                      <a:pt x="-1613" y="102971"/>
                      <a:pt x="-1613" y="92784"/>
                      <a:pt x="4839" y="86333"/>
                    </a:cubicBezTo>
                    <a:lnTo>
                      <a:pt x="86333" y="4839"/>
                    </a:lnTo>
                    <a:cubicBezTo>
                      <a:pt x="92784" y="-1613"/>
                      <a:pt x="102971" y="-1613"/>
                      <a:pt x="109422" y="4839"/>
                    </a:cubicBezTo>
                    <a:cubicBezTo>
                      <a:pt x="115874" y="11290"/>
                      <a:pt x="115874" y="21477"/>
                      <a:pt x="109422" y="27929"/>
                    </a:cubicBezTo>
                    <a:lnTo>
                      <a:pt x="27928" y="109423"/>
                    </a:lnTo>
                    <a:cubicBezTo>
                      <a:pt x="24873" y="112479"/>
                      <a:pt x="20458" y="114176"/>
                      <a:pt x="16384" y="114176"/>
                    </a:cubicBezTo>
                    <a:close/>
                  </a:path>
                </a:pathLst>
              </a:custGeom>
              <a:grpFill/>
              <a:ln w="3393" cap="flat">
                <a:noFill/>
                <a:prstDash val="solid"/>
                <a:miter/>
              </a:ln>
            </p:spPr>
            <p:txBody>
              <a:bodyPr rtlCol="0" anchor="ctr"/>
              <a:lstStyle/>
              <a:p>
                <a:endParaRPr lang="de-DE" dirty="0">
                  <a:solidFill>
                    <a:schemeClr val="bg1"/>
                  </a:solidFill>
                </a:endParaRPr>
              </a:p>
            </p:txBody>
          </p:sp>
          <p:sp>
            <p:nvSpPr>
              <p:cNvPr id="38" name="Freeform 37">
                <a:extLst>
                  <a:ext uri="{FF2B5EF4-FFF2-40B4-BE49-F238E27FC236}">
                    <a16:creationId xmlns:a16="http://schemas.microsoft.com/office/drawing/2014/main" id="{8918C938-D8B7-E818-C225-8D40382D545E}"/>
                  </a:ext>
                </a:extLst>
              </p:cNvPr>
              <p:cNvSpPr/>
              <p:nvPr/>
            </p:nvSpPr>
            <p:spPr>
              <a:xfrm>
                <a:off x="7287488" y="3069574"/>
                <a:ext cx="175381" cy="175296"/>
              </a:xfrm>
              <a:custGeom>
                <a:avLst/>
                <a:gdLst>
                  <a:gd name="connsiteX0" fmla="*/ 16384 w 175381"/>
                  <a:gd name="connsiteY0" fmla="*/ 175297 h 175296"/>
                  <a:gd name="connsiteX1" fmla="*/ 4839 w 175381"/>
                  <a:gd name="connsiteY1" fmla="*/ 170543 h 175296"/>
                  <a:gd name="connsiteX2" fmla="*/ 4839 w 175381"/>
                  <a:gd name="connsiteY2" fmla="*/ 147453 h 175296"/>
                  <a:gd name="connsiteX3" fmla="*/ 147454 w 175381"/>
                  <a:gd name="connsiteY3" fmla="*/ 4839 h 175296"/>
                  <a:gd name="connsiteX4" fmla="*/ 170543 w 175381"/>
                  <a:gd name="connsiteY4" fmla="*/ 4839 h 175296"/>
                  <a:gd name="connsiteX5" fmla="*/ 170543 w 175381"/>
                  <a:gd name="connsiteY5" fmla="*/ 27929 h 175296"/>
                  <a:gd name="connsiteX6" fmla="*/ 27928 w 175381"/>
                  <a:gd name="connsiteY6" fmla="*/ 170543 h 175296"/>
                  <a:gd name="connsiteX7" fmla="*/ 16384 w 175381"/>
                  <a:gd name="connsiteY7" fmla="*/ 175297 h 175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5381" h="175296">
                    <a:moveTo>
                      <a:pt x="16384" y="175297"/>
                    </a:moveTo>
                    <a:cubicBezTo>
                      <a:pt x="12309" y="175297"/>
                      <a:pt x="7895" y="173599"/>
                      <a:pt x="4839" y="170543"/>
                    </a:cubicBezTo>
                    <a:cubicBezTo>
                      <a:pt x="-1613" y="164091"/>
                      <a:pt x="-1613" y="153905"/>
                      <a:pt x="4839" y="147453"/>
                    </a:cubicBezTo>
                    <a:lnTo>
                      <a:pt x="147454" y="4839"/>
                    </a:lnTo>
                    <a:cubicBezTo>
                      <a:pt x="153905" y="-1613"/>
                      <a:pt x="164092" y="-1613"/>
                      <a:pt x="170543" y="4839"/>
                    </a:cubicBezTo>
                    <a:cubicBezTo>
                      <a:pt x="176995" y="11290"/>
                      <a:pt x="176995" y="21477"/>
                      <a:pt x="170543" y="27929"/>
                    </a:cubicBezTo>
                    <a:lnTo>
                      <a:pt x="27928" y="170543"/>
                    </a:lnTo>
                    <a:cubicBezTo>
                      <a:pt x="24873" y="173599"/>
                      <a:pt x="20458" y="175297"/>
                      <a:pt x="16384" y="175297"/>
                    </a:cubicBezTo>
                    <a:close/>
                  </a:path>
                </a:pathLst>
              </a:custGeom>
              <a:grpFill/>
              <a:ln w="3393" cap="flat">
                <a:noFill/>
                <a:prstDash val="solid"/>
                <a:miter/>
              </a:ln>
            </p:spPr>
            <p:txBody>
              <a:bodyPr rtlCol="0" anchor="ctr"/>
              <a:lstStyle/>
              <a:p>
                <a:endParaRPr lang="de-DE" dirty="0">
                  <a:solidFill>
                    <a:schemeClr val="bg1"/>
                  </a:solidFill>
                </a:endParaRPr>
              </a:p>
            </p:txBody>
          </p:sp>
          <p:sp>
            <p:nvSpPr>
              <p:cNvPr id="39" name="Freeform 38">
                <a:extLst>
                  <a:ext uri="{FF2B5EF4-FFF2-40B4-BE49-F238E27FC236}">
                    <a16:creationId xmlns:a16="http://schemas.microsoft.com/office/drawing/2014/main" id="{90CDE8E9-BAA6-7A3D-2E5D-9CE3E38F61F6}"/>
                  </a:ext>
                </a:extLst>
              </p:cNvPr>
              <p:cNvSpPr/>
              <p:nvPr/>
            </p:nvSpPr>
            <p:spPr>
              <a:xfrm>
                <a:off x="7277386" y="2896437"/>
                <a:ext cx="419693" cy="338585"/>
              </a:xfrm>
              <a:custGeom>
                <a:avLst/>
                <a:gdLst>
                  <a:gd name="connsiteX0" fmla="*/ 16299 w 419693"/>
                  <a:gd name="connsiteY0" fmla="*/ 338246 h 338585"/>
                  <a:gd name="connsiteX1" fmla="*/ 0 w 419693"/>
                  <a:gd name="connsiteY1" fmla="*/ 321947 h 338585"/>
                  <a:gd name="connsiteX2" fmla="*/ 0 w 419693"/>
                  <a:gd name="connsiteY2" fmla="*/ 201744 h 338585"/>
                  <a:gd name="connsiteX3" fmla="*/ 20713 w 419693"/>
                  <a:gd name="connsiteY3" fmla="*/ 151829 h 338585"/>
                  <a:gd name="connsiteX4" fmla="*/ 151782 w 419693"/>
                  <a:gd name="connsiteY4" fmla="*/ 20759 h 338585"/>
                  <a:gd name="connsiteX5" fmla="*/ 198981 w 419693"/>
                  <a:gd name="connsiteY5" fmla="*/ 47 h 338585"/>
                  <a:gd name="connsiteX6" fmla="*/ 248556 w 419693"/>
                  <a:gd name="connsiteY6" fmla="*/ 18043 h 338585"/>
                  <a:gd name="connsiteX7" fmla="*/ 396264 w 419693"/>
                  <a:gd name="connsiteY7" fmla="*/ 151150 h 338585"/>
                  <a:gd name="connsiteX8" fmla="*/ 419694 w 419693"/>
                  <a:gd name="connsiteY8" fmla="*/ 203442 h 338585"/>
                  <a:gd name="connsiteX9" fmla="*/ 419694 w 419693"/>
                  <a:gd name="connsiteY9" fmla="*/ 301574 h 338585"/>
                  <a:gd name="connsiteX10" fmla="*/ 403395 w 419693"/>
                  <a:gd name="connsiteY10" fmla="*/ 317873 h 338585"/>
                  <a:gd name="connsiteX11" fmla="*/ 387096 w 419693"/>
                  <a:gd name="connsiteY11" fmla="*/ 301574 h 338585"/>
                  <a:gd name="connsiteX12" fmla="*/ 387096 w 419693"/>
                  <a:gd name="connsiteY12" fmla="*/ 203442 h 338585"/>
                  <a:gd name="connsiteX13" fmla="*/ 374533 w 419693"/>
                  <a:gd name="connsiteY13" fmla="*/ 175598 h 338585"/>
                  <a:gd name="connsiteX14" fmla="*/ 226825 w 419693"/>
                  <a:gd name="connsiteY14" fmla="*/ 42491 h 338585"/>
                  <a:gd name="connsiteX15" fmla="*/ 200000 w 419693"/>
                  <a:gd name="connsiteY15" fmla="*/ 32984 h 338585"/>
                  <a:gd name="connsiteX16" fmla="*/ 174872 w 419693"/>
                  <a:gd name="connsiteY16" fmla="*/ 44189 h 338585"/>
                  <a:gd name="connsiteX17" fmla="*/ 43803 w 419693"/>
                  <a:gd name="connsiteY17" fmla="*/ 175258 h 338585"/>
                  <a:gd name="connsiteX18" fmla="*/ 32598 w 419693"/>
                  <a:gd name="connsiteY18" fmla="*/ 202083 h 338585"/>
                  <a:gd name="connsiteX19" fmla="*/ 32598 w 419693"/>
                  <a:gd name="connsiteY19" fmla="*/ 322287 h 338585"/>
                  <a:gd name="connsiteX20" fmla="*/ 16299 w 419693"/>
                  <a:gd name="connsiteY20" fmla="*/ 338586 h 338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19693" h="338585">
                    <a:moveTo>
                      <a:pt x="16299" y="338246"/>
                    </a:moveTo>
                    <a:cubicBezTo>
                      <a:pt x="7131" y="338246"/>
                      <a:pt x="0" y="331115"/>
                      <a:pt x="0" y="321947"/>
                    </a:cubicBezTo>
                    <a:lnTo>
                      <a:pt x="0" y="201744"/>
                    </a:lnTo>
                    <a:cubicBezTo>
                      <a:pt x="0" y="183068"/>
                      <a:pt x="7471" y="165072"/>
                      <a:pt x="20713" y="151829"/>
                    </a:cubicBezTo>
                    <a:lnTo>
                      <a:pt x="151782" y="20759"/>
                    </a:lnTo>
                    <a:cubicBezTo>
                      <a:pt x="164686" y="7856"/>
                      <a:pt x="180985" y="726"/>
                      <a:pt x="198981" y="47"/>
                    </a:cubicBezTo>
                    <a:cubicBezTo>
                      <a:pt x="216978" y="-633"/>
                      <a:pt x="234974" y="6159"/>
                      <a:pt x="248556" y="18043"/>
                    </a:cubicBezTo>
                    <a:lnTo>
                      <a:pt x="396264" y="151150"/>
                    </a:lnTo>
                    <a:cubicBezTo>
                      <a:pt x="411205" y="164392"/>
                      <a:pt x="419694" y="183408"/>
                      <a:pt x="419694" y="203442"/>
                    </a:cubicBezTo>
                    <a:lnTo>
                      <a:pt x="419694" y="301574"/>
                    </a:lnTo>
                    <a:cubicBezTo>
                      <a:pt x="419694" y="310742"/>
                      <a:pt x="412563" y="317873"/>
                      <a:pt x="403395" y="317873"/>
                    </a:cubicBezTo>
                    <a:cubicBezTo>
                      <a:pt x="394227" y="317873"/>
                      <a:pt x="387096" y="310742"/>
                      <a:pt x="387096" y="301574"/>
                    </a:cubicBezTo>
                    <a:lnTo>
                      <a:pt x="387096" y="203442"/>
                    </a:lnTo>
                    <a:cubicBezTo>
                      <a:pt x="387096" y="192915"/>
                      <a:pt x="382682" y="182389"/>
                      <a:pt x="374533" y="175598"/>
                    </a:cubicBezTo>
                    <a:lnTo>
                      <a:pt x="226825" y="42491"/>
                    </a:lnTo>
                    <a:cubicBezTo>
                      <a:pt x="219694" y="36040"/>
                      <a:pt x="209847" y="32644"/>
                      <a:pt x="200000" y="32984"/>
                    </a:cubicBezTo>
                    <a:cubicBezTo>
                      <a:pt x="190492" y="32984"/>
                      <a:pt x="182003" y="37058"/>
                      <a:pt x="174872" y="44189"/>
                    </a:cubicBezTo>
                    <a:lnTo>
                      <a:pt x="43803" y="175258"/>
                    </a:lnTo>
                    <a:cubicBezTo>
                      <a:pt x="36672" y="182389"/>
                      <a:pt x="32598" y="191897"/>
                      <a:pt x="32598" y="202083"/>
                    </a:cubicBezTo>
                    <a:lnTo>
                      <a:pt x="32598" y="322287"/>
                    </a:lnTo>
                    <a:cubicBezTo>
                      <a:pt x="32598" y="331455"/>
                      <a:pt x="25467" y="338586"/>
                      <a:pt x="16299" y="338586"/>
                    </a:cubicBezTo>
                    <a:close/>
                  </a:path>
                </a:pathLst>
              </a:custGeom>
              <a:grpFill/>
              <a:ln w="3393" cap="flat">
                <a:noFill/>
                <a:prstDash val="solid"/>
                <a:miter/>
              </a:ln>
            </p:spPr>
            <p:txBody>
              <a:bodyPr rtlCol="0" anchor="ctr"/>
              <a:lstStyle/>
              <a:p>
                <a:endParaRPr lang="de-DE" dirty="0">
                  <a:solidFill>
                    <a:schemeClr val="bg1"/>
                  </a:solidFill>
                </a:endParaRPr>
              </a:p>
            </p:txBody>
          </p:sp>
          <p:sp>
            <p:nvSpPr>
              <p:cNvPr id="40" name="Freeform 39">
                <a:extLst>
                  <a:ext uri="{FF2B5EF4-FFF2-40B4-BE49-F238E27FC236}">
                    <a16:creationId xmlns:a16="http://schemas.microsoft.com/office/drawing/2014/main" id="{D2B9E7D6-6971-C7D4-1119-45C3EC6B3793}"/>
                  </a:ext>
                </a:extLst>
              </p:cNvPr>
              <p:cNvSpPr/>
              <p:nvPr/>
            </p:nvSpPr>
            <p:spPr>
              <a:xfrm>
                <a:off x="7460747" y="3242408"/>
                <a:ext cx="399320" cy="216383"/>
              </a:xfrm>
              <a:custGeom>
                <a:avLst/>
                <a:gdLst>
                  <a:gd name="connsiteX0" fmla="*/ 383022 w 399320"/>
                  <a:gd name="connsiteY0" fmla="*/ 216383 h 216383"/>
                  <a:gd name="connsiteX1" fmla="*/ 375890 w 399320"/>
                  <a:gd name="connsiteY1" fmla="*/ 214686 h 216383"/>
                  <a:gd name="connsiteX2" fmla="*/ 297792 w 399320"/>
                  <a:gd name="connsiteY2" fmla="*/ 175636 h 216383"/>
                  <a:gd name="connsiteX3" fmla="*/ 16299 w 399320"/>
                  <a:gd name="connsiteY3" fmla="*/ 175636 h 216383"/>
                  <a:gd name="connsiteX4" fmla="*/ 0 w 399320"/>
                  <a:gd name="connsiteY4" fmla="*/ 159338 h 216383"/>
                  <a:gd name="connsiteX5" fmla="*/ 16299 w 399320"/>
                  <a:gd name="connsiteY5" fmla="*/ 143039 h 216383"/>
                  <a:gd name="connsiteX6" fmla="*/ 301528 w 399320"/>
                  <a:gd name="connsiteY6" fmla="*/ 143039 h 216383"/>
                  <a:gd name="connsiteX7" fmla="*/ 308659 w 399320"/>
                  <a:gd name="connsiteY7" fmla="*/ 144737 h 216383"/>
                  <a:gd name="connsiteX8" fmla="*/ 366723 w 399320"/>
                  <a:gd name="connsiteY8" fmla="*/ 173599 h 216383"/>
                  <a:gd name="connsiteX9" fmla="*/ 366723 w 399320"/>
                  <a:gd name="connsiteY9" fmla="*/ 63243 h 216383"/>
                  <a:gd name="connsiteX10" fmla="*/ 308659 w 399320"/>
                  <a:gd name="connsiteY10" fmla="*/ 92105 h 216383"/>
                  <a:gd name="connsiteX11" fmla="*/ 301528 w 399320"/>
                  <a:gd name="connsiteY11" fmla="*/ 93803 h 216383"/>
                  <a:gd name="connsiteX12" fmla="*/ 184040 w 399320"/>
                  <a:gd name="connsiteY12" fmla="*/ 93803 h 216383"/>
                  <a:gd name="connsiteX13" fmla="*/ 135823 w 399320"/>
                  <a:gd name="connsiteY13" fmla="*/ 61884 h 216383"/>
                  <a:gd name="connsiteX14" fmla="*/ 147029 w 399320"/>
                  <a:gd name="connsiteY14" fmla="*/ 4839 h 216383"/>
                  <a:gd name="connsiteX15" fmla="*/ 170119 w 399320"/>
                  <a:gd name="connsiteY15" fmla="*/ 4839 h 216383"/>
                  <a:gd name="connsiteX16" fmla="*/ 170119 w 399320"/>
                  <a:gd name="connsiteY16" fmla="*/ 27929 h 216383"/>
                  <a:gd name="connsiteX17" fmla="*/ 166044 w 399320"/>
                  <a:gd name="connsiteY17" fmla="*/ 49321 h 216383"/>
                  <a:gd name="connsiteX18" fmla="*/ 184040 w 399320"/>
                  <a:gd name="connsiteY18" fmla="*/ 61205 h 216383"/>
                  <a:gd name="connsiteX19" fmla="*/ 297453 w 399320"/>
                  <a:gd name="connsiteY19" fmla="*/ 61205 h 216383"/>
                  <a:gd name="connsiteX20" fmla="*/ 375551 w 399320"/>
                  <a:gd name="connsiteY20" fmla="*/ 22156 h 216383"/>
                  <a:gd name="connsiteX21" fmla="*/ 391510 w 399320"/>
                  <a:gd name="connsiteY21" fmla="*/ 22835 h 216383"/>
                  <a:gd name="connsiteX22" fmla="*/ 399320 w 399320"/>
                  <a:gd name="connsiteY22" fmla="*/ 36757 h 216383"/>
                  <a:gd name="connsiteX23" fmla="*/ 399320 w 399320"/>
                  <a:gd name="connsiteY23" fmla="*/ 199745 h 216383"/>
                  <a:gd name="connsiteX24" fmla="*/ 391510 w 399320"/>
                  <a:gd name="connsiteY24" fmla="*/ 213667 h 216383"/>
                  <a:gd name="connsiteX25" fmla="*/ 383022 w 399320"/>
                  <a:gd name="connsiteY25" fmla="*/ 216044 h 2163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399320" h="216383">
                    <a:moveTo>
                      <a:pt x="383022" y="216383"/>
                    </a:moveTo>
                    <a:cubicBezTo>
                      <a:pt x="380645" y="216383"/>
                      <a:pt x="377928" y="215704"/>
                      <a:pt x="375890" y="214686"/>
                    </a:cubicBezTo>
                    <a:lnTo>
                      <a:pt x="297792" y="175636"/>
                    </a:lnTo>
                    <a:lnTo>
                      <a:pt x="16299" y="175636"/>
                    </a:lnTo>
                    <a:cubicBezTo>
                      <a:pt x="7131" y="175636"/>
                      <a:pt x="0" y="168506"/>
                      <a:pt x="0" y="159338"/>
                    </a:cubicBezTo>
                    <a:cubicBezTo>
                      <a:pt x="0" y="150170"/>
                      <a:pt x="7131" y="143039"/>
                      <a:pt x="16299" y="143039"/>
                    </a:cubicBezTo>
                    <a:lnTo>
                      <a:pt x="301528" y="143039"/>
                    </a:lnTo>
                    <a:cubicBezTo>
                      <a:pt x="303904" y="143039"/>
                      <a:pt x="306621" y="143718"/>
                      <a:pt x="308659" y="144737"/>
                    </a:cubicBezTo>
                    <a:lnTo>
                      <a:pt x="366723" y="173599"/>
                    </a:lnTo>
                    <a:lnTo>
                      <a:pt x="366723" y="63243"/>
                    </a:lnTo>
                    <a:lnTo>
                      <a:pt x="308659" y="92105"/>
                    </a:lnTo>
                    <a:cubicBezTo>
                      <a:pt x="306281" y="93124"/>
                      <a:pt x="303904" y="93803"/>
                      <a:pt x="301528" y="93803"/>
                    </a:cubicBezTo>
                    <a:lnTo>
                      <a:pt x="184040" y="93803"/>
                    </a:lnTo>
                    <a:cubicBezTo>
                      <a:pt x="162988" y="93803"/>
                      <a:pt x="143973" y="81239"/>
                      <a:pt x="135823" y="61884"/>
                    </a:cubicBezTo>
                    <a:cubicBezTo>
                      <a:pt x="127674" y="42190"/>
                      <a:pt x="132089" y="19779"/>
                      <a:pt x="147029" y="4839"/>
                    </a:cubicBezTo>
                    <a:cubicBezTo>
                      <a:pt x="153480" y="-1613"/>
                      <a:pt x="163667" y="-1613"/>
                      <a:pt x="170119" y="4839"/>
                    </a:cubicBezTo>
                    <a:cubicBezTo>
                      <a:pt x="176570" y="11290"/>
                      <a:pt x="176570" y="21477"/>
                      <a:pt x="170119" y="27929"/>
                    </a:cubicBezTo>
                    <a:cubicBezTo>
                      <a:pt x="164686" y="33362"/>
                      <a:pt x="162988" y="41851"/>
                      <a:pt x="166044" y="49321"/>
                    </a:cubicBezTo>
                    <a:cubicBezTo>
                      <a:pt x="169100" y="56452"/>
                      <a:pt x="176231" y="61205"/>
                      <a:pt x="184040" y="61205"/>
                    </a:cubicBezTo>
                    <a:lnTo>
                      <a:pt x="297453" y="61205"/>
                    </a:lnTo>
                    <a:lnTo>
                      <a:pt x="375551" y="22156"/>
                    </a:lnTo>
                    <a:cubicBezTo>
                      <a:pt x="380645" y="19779"/>
                      <a:pt x="386757" y="19779"/>
                      <a:pt x="391510" y="22835"/>
                    </a:cubicBezTo>
                    <a:cubicBezTo>
                      <a:pt x="396264" y="25891"/>
                      <a:pt x="399320" y="30985"/>
                      <a:pt x="399320" y="36757"/>
                    </a:cubicBezTo>
                    <a:lnTo>
                      <a:pt x="399320" y="199745"/>
                    </a:lnTo>
                    <a:cubicBezTo>
                      <a:pt x="399320" y="205517"/>
                      <a:pt x="396264" y="210611"/>
                      <a:pt x="391510" y="213667"/>
                    </a:cubicBezTo>
                    <a:cubicBezTo>
                      <a:pt x="388794" y="215365"/>
                      <a:pt x="386077" y="216044"/>
                      <a:pt x="383022" y="216044"/>
                    </a:cubicBezTo>
                    <a:close/>
                  </a:path>
                </a:pathLst>
              </a:custGeom>
              <a:grpFill/>
              <a:ln w="3393" cap="flat">
                <a:noFill/>
                <a:prstDash val="solid"/>
                <a:miter/>
              </a:ln>
            </p:spPr>
            <p:txBody>
              <a:bodyPr rtlCol="0" anchor="ctr"/>
              <a:lstStyle/>
              <a:p>
                <a:endParaRPr lang="de-DE" dirty="0">
                  <a:solidFill>
                    <a:schemeClr val="bg1"/>
                  </a:solidFill>
                </a:endParaRPr>
              </a:p>
            </p:txBody>
          </p:sp>
        </p:grpSp>
      </p:grpSp>
      <p:sp>
        <p:nvSpPr>
          <p:cNvPr id="55" name="Rounded Rectangle 24">
            <a:extLst>
              <a:ext uri="{FF2B5EF4-FFF2-40B4-BE49-F238E27FC236}">
                <a16:creationId xmlns:a16="http://schemas.microsoft.com/office/drawing/2014/main" id="{D1D26BA7-25D9-610F-81D9-ADB1E3ABD8EF}"/>
              </a:ext>
            </a:extLst>
          </p:cNvPr>
          <p:cNvSpPr/>
          <p:nvPr/>
        </p:nvSpPr>
        <p:spPr>
          <a:xfrm>
            <a:off x="1569721" y="1635546"/>
            <a:ext cx="5420016" cy="6848053"/>
          </a:xfrm>
          <a:prstGeom prst="roundRect">
            <a:avLst>
              <a:gd name="adj" fmla="val 991"/>
            </a:avLst>
          </a:prstGeom>
          <a:solidFill>
            <a:srgbClr val="4763AE">
              <a:alpha val="8000"/>
            </a:srgbClr>
          </a:solidFill>
          <a:ln w="19050">
            <a:solidFill>
              <a:srgbClr val="4763AE"/>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57" name="Text Placeholder 7">
            <a:extLst>
              <a:ext uri="{FF2B5EF4-FFF2-40B4-BE49-F238E27FC236}">
                <a16:creationId xmlns:a16="http://schemas.microsoft.com/office/drawing/2014/main" id="{B7A14475-CCFE-15EB-5009-518D76D3583B}"/>
              </a:ext>
            </a:extLst>
          </p:cNvPr>
          <p:cNvSpPr txBox="1">
            <a:spLocks/>
          </p:cNvSpPr>
          <p:nvPr/>
        </p:nvSpPr>
        <p:spPr>
          <a:xfrm>
            <a:off x="1668177" y="2010486"/>
            <a:ext cx="5245268" cy="1614955"/>
          </a:xfrm>
          <a:prstGeom prst="rect">
            <a:avLst/>
          </a:prstGeom>
          <a:ln>
            <a:noFill/>
          </a:ln>
        </p:spPr>
        <p:txBody>
          <a:bodyPr numCol="1" spcCol="288000" anchor="t">
            <a:noAutofit/>
          </a:bodyPr>
          <a:lstStyle>
            <a:lvl1pPr marL="171450" indent="-171450" algn="l" defTabSz="755934" rtl="0" eaLnBrk="1" latinLnBrk="0" hangingPunct="1">
              <a:lnSpc>
                <a:spcPts val="1220"/>
              </a:lnSpc>
              <a:spcBef>
                <a:spcPts val="0"/>
              </a:spcBef>
              <a:buClr>
                <a:srgbClr val="4763AE"/>
              </a:buClr>
              <a:buFont typeface="Arial" panose="020B0604020202020204" pitchFamily="34" charset="0"/>
              <a:buChar char="•"/>
              <a:defRPr sz="1100" b="0" i="0" kern="120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77967"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2pPr>
            <a:lvl3pPr marL="755934"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3pPr>
            <a:lvl4pPr marL="1133901"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4pPr>
            <a:lvl5pPr marL="1511869"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lnSpc>
                <a:spcPts val="1137"/>
              </a:lnSpc>
              <a:buNone/>
            </a:pPr>
            <a:r>
              <a:rPr lang="de-DE" b="1" dirty="0" sz="1025"/>
              <a:t>Podcasts </a:t>
            </a:r>
            <a:endParaRPr lang="de-DE" dirty="0" sz="1025"/>
          </a:p>
          <a:p>
            <a:pPr>
              <a:lnSpc>
                <a:spcPts val="1137"/>
              </a:lnSpc>
            </a:pPr>
            <a:r>
              <a:rPr lang="de-DE" dirty="0" sz="1025"/>
              <a:t>Morningstar – The Long View (Podcast)</a:t>
            </a:r>
            <a:br>
              <a:rPr lang="de-DE" dirty="0" sz="1025"/>
            </a:br>
            <a:r>
              <a:rPr lang="de-DE" dirty="0" sz="1025"/>
              <a:t>Fundierte, aber verständliche Gespräche über Vermögensaufteilung, das Abwägen von Risiko und Rendite und langfristige Planung.</a:t>
            </a:r>
            <a:br>
              <a:rPr lang="de-DE" dirty="0" sz="1025"/>
            </a:br>
            <a:r>
              <a:rPr lang="de-DE" dirty="0" sz="1025">
                <a:hlinkClick r:id="rId2"/>
              </a:rPr>
              <a:t>https://www.morningstar.com/podcasts/the-long-view</a:t>
            </a:r>
            <a:endParaRPr lang="de-DE" dirty="0" sz="1025"/>
          </a:p>
          <a:p>
            <a:pPr>
              <a:lnSpc>
                <a:spcPts val="1137"/>
              </a:lnSpc>
            </a:pPr>
            <a:r>
              <a:rPr lang="de-DE" dirty="0" err="1" sz="1025"/>
              <a:t>Bogleheads on Investing (John C. Bogle Center) (Podcast)</a:t>
            </a:r>
            <a:br>
              <a:rPr lang="de-DE" dirty="0" sz="1025"/>
            </a:br>
            <a:r>
              <a:rPr lang="de-DE" dirty="0" sz="1025"/>
              <a:t>Praktische Grundsätze für langfristiges Investieren, Diversifikation, Verhalten und Kosten – hilfreich für Entscheidungen in der Karrieremitte.</a:t>
            </a:r>
            <a:br>
              <a:rPr lang="de-DE" dirty="0" sz="1025"/>
            </a:br>
            <a:r>
              <a:rPr lang="de-DE" dirty="0" sz="1025">
                <a:hlinkClick r:id="rId3"/>
              </a:rPr>
              <a:t>https://boglecenter.net/podcasts/</a:t>
            </a:r>
            <a:endParaRPr lang="de-DE" dirty="0" sz="1025"/>
          </a:p>
          <a:p>
            <a:pPr marL="0" indent="0">
              <a:lnSpc>
                <a:spcPts val="1495"/>
              </a:lnSpc>
              <a:buNone/>
            </a:pPr>
            <a:endParaRPr lang="de-DE" b="1" dirty="0" sz="1250"/>
          </a:p>
          <a:p>
            <a:pPr marL="0" indent="0">
              <a:lnSpc>
                <a:spcPts val="1137"/>
              </a:lnSpc>
              <a:spcBef>
                <a:spcPts val="467"/>
              </a:spcBef>
              <a:buNone/>
            </a:pPr>
            <a:r>
              <a:rPr lang="de-DE" b="1" dirty="0" sz="1025"/>
              <a:t>Videos </a:t>
            </a:r>
            <a:endParaRPr lang="de-DE" dirty="0" sz="1025"/>
          </a:p>
          <a:p>
            <a:pPr>
              <a:lnSpc>
                <a:spcPts val="1137"/>
              </a:lnSpc>
            </a:pPr>
            <a:r>
              <a:rPr lang="de-DE" dirty="0" sz="1025"/>
              <a:t>BlackRock Basics – „Ultimate Guide to Exchange-Traded Funds (ETFs)“ (YouTube)</a:t>
            </a:r>
            <a:br>
              <a:rPr lang="de-DE" dirty="0" sz="1025"/>
            </a:br>
            <a:r>
              <a:rPr lang="de-DE" dirty="0" sz="1025"/>
              <a:t>Eine strukturierte, einsteigerfreundliche Erklärung von ETFs und der praktischen Funktionsweise von Diversifikation. </a:t>
            </a:r>
            <a:r>
              <a:rPr lang="de-DE" dirty="0" sz="1025">
                <a:hlinkClick r:id="rId4"/>
              </a:rPr>
              <a:t>https://www.youtube.com/watch?v=0sNurrtlimg</a:t>
            </a:r>
            <a:endParaRPr lang="de-DE" dirty="0" sz="1025"/>
          </a:p>
          <a:p>
            <a:pPr>
              <a:lnSpc>
                <a:spcPts val="1342"/>
              </a:lnSpc>
            </a:pPr>
            <a:endParaRPr lang="de-DE" dirty="0" sz="1125"/>
          </a:p>
          <a:p>
            <a:pPr>
              <a:lnSpc>
                <a:spcPts val="1137"/>
              </a:lnSpc>
              <a:spcBef>
                <a:spcPts val="207"/>
              </a:spcBef>
            </a:pPr>
            <a:r>
              <a:rPr lang="de-DE" dirty="0" sz="1025"/>
              <a:t>iShares (BlackRock) – Investing 101 (Lernportal)</a:t>
            </a:r>
            <a:br>
              <a:rPr lang="de-DE" dirty="0" sz="1025"/>
            </a:br>
            <a:r>
              <a:rPr lang="de-DE" dirty="0" sz="1025"/>
              <a:t>Kurze Lernbeiträge – nützlich, wenn Sie in der Karrieremitte einen „Spartopf“-Plan aufbauen und Ihr Wissen zu Diversifikation und häufigen Fehlern auffrischen möchten.</a:t>
            </a:r>
            <a:br>
              <a:rPr lang="de-DE" dirty="0" sz="1025"/>
            </a:br>
            <a:r>
              <a:rPr lang="de-DE" dirty="0" sz="1025">
                <a:hlinkClick r:id="rId5"/>
              </a:rPr>
              <a:t>https://www.ishares.com/us/investor-education/investing-101</a:t>
            </a:r>
            <a:endParaRPr lang="de-DE" dirty="0" sz="1025"/>
          </a:p>
          <a:p>
            <a:pPr>
              <a:lnSpc>
                <a:spcPts val="1342"/>
              </a:lnSpc>
            </a:pPr>
            <a:endParaRPr lang="de-DE" dirty="0" sz="1125"/>
          </a:p>
          <a:p>
            <a:pPr>
              <a:lnSpc>
                <a:spcPts val="1137"/>
              </a:lnSpc>
              <a:spcBef>
                <a:spcPts val="207"/>
              </a:spcBef>
            </a:pPr>
            <a:r>
              <a:rPr lang="de-DE" dirty="0" sz="1025"/>
              <a:t>Morningstar-Webinarseite – Diversification strategies (Webinar-Ressource)</a:t>
            </a:r>
            <a:br>
              <a:rPr lang="de-DE" dirty="0" sz="1025"/>
            </a:br>
            <a:r>
              <a:rPr lang="de-DE" dirty="0" sz="1025"/>
              <a:t>Nützlich für Teilnehmerinnen in der Karrieremitte, die Diversifikation über die Grundlagen hinaus praktisch durchdenken möchten.</a:t>
            </a:r>
            <a:br>
              <a:rPr lang="de-DE" dirty="0" sz="1025"/>
            </a:br>
            <a:r>
              <a:rPr lang="de-DE" dirty="0" sz="1025">
                <a:hlinkClick r:id="rId6"/>
              </a:rPr>
              <a:t>https://www.morningstar.com/portfolios/best-ways-diversify-your-investment-portfolio-todays-market</a:t>
            </a:r>
            <a:endParaRPr lang="de-DE" dirty="0" sz="1025"/>
          </a:p>
          <a:p>
            <a:pPr>
              <a:lnSpc>
                <a:spcPts val="1373"/>
              </a:lnSpc>
            </a:pPr>
            <a:endParaRPr lang="de-DE" dirty="0" sz="1150"/>
          </a:p>
          <a:p>
            <a:pPr>
              <a:lnSpc>
                <a:spcPts val="1220"/>
              </a:lnSpc>
            </a:pPr>
            <a:endParaRPr lang="de-DE" b="1" dirty="0" sz="1025"/>
          </a:p>
          <a:p>
            <a:pPr marL="0" indent="0">
              <a:lnSpc>
                <a:spcPts val="1137"/>
              </a:lnSpc>
              <a:spcBef>
                <a:spcPts val="238"/>
              </a:spcBef>
              <a:buNone/>
            </a:pPr>
            <a:r>
              <a:rPr lang="de-DE" b="1" dirty="0" sz="1025"/>
              <a:t>Websites &amp; Leitfäden </a:t>
            </a:r>
          </a:p>
          <a:p>
            <a:pPr>
              <a:lnSpc>
                <a:spcPts val="1137"/>
              </a:lnSpc>
            </a:pPr>
            <a:r>
              <a:rPr lang="de-DE" dirty="0" sz="1025"/>
              <a:t>Morningstar – Guide to Portfolio Diversification</a:t>
            </a:r>
            <a:br>
              <a:rPr lang="de-DE" dirty="0" sz="1025"/>
            </a:br>
            <a:r>
              <a:rPr lang="de-DE" dirty="0" sz="1025"/>
              <a:t>Verständliche Erläuterungen dazu, warum Diversifikation wichtig ist und wie sie das Klumpenrisiko verringert.</a:t>
            </a:r>
            <a:br>
              <a:rPr lang="de-DE" dirty="0" sz="1025"/>
            </a:br>
            <a:r>
              <a:rPr lang="de-DE" dirty="0" sz="1025">
                <a:hlinkClick r:id="rId7"/>
              </a:rPr>
              <a:t>https://www.morningstar.com/portfolios/morningstars-guide-portfolio-diversification</a:t>
            </a:r>
            <a:endParaRPr lang="de-DE" dirty="0" sz="1025"/>
          </a:p>
          <a:p>
            <a:pPr>
              <a:lnSpc>
                <a:spcPts val="1137"/>
              </a:lnSpc>
            </a:pPr>
            <a:r>
              <a:rPr lang="de-DE" dirty="0" sz="1025"/>
              <a:t>Morningstar Spotlight – „The Predictive Power of Fees“</a:t>
            </a:r>
            <a:br>
              <a:rPr lang="de-DE" dirty="0" sz="1025"/>
            </a:br>
            <a:r>
              <a:rPr lang="de-DE" dirty="0" sz="1025"/>
              <a:t>Eine klare Erklärung, warum Kosten zu den aussagekräftigsten Faktoren für den Anlageerfolg gehören (in der Karrieremitte entscheidend).</a:t>
            </a:r>
            <a:br>
              <a:rPr lang="de-DE" dirty="0" sz="1025"/>
            </a:br>
            <a:r>
              <a:rPr lang="de-DE" dirty="0" sz="1025">
                <a:hlinkClick r:id="rId8"/>
              </a:rPr>
              <a:t>https://spotlight.morningstarhub.com.au/2325-2/</a:t>
            </a:r>
            <a:endParaRPr lang="de-DE" dirty="0" sz="1025"/>
          </a:p>
          <a:p>
            <a:pPr>
              <a:lnSpc>
                <a:spcPts val="1137"/>
              </a:lnSpc>
            </a:pPr>
            <a:r>
              <a:rPr lang="de-DE" dirty="0" err="1" sz="1025"/>
              <a:t>Bogleheads Wiki – Getting started / Grundprinzipien des Investierens (von der Community gepflegtes Nachschlagewerk)</a:t>
            </a:r>
            <a:br>
              <a:rPr lang="de-DE" dirty="0" sz="1025"/>
            </a:br>
            <a:r>
              <a:rPr lang="de-DE" dirty="0" sz="1025"/>
              <a:t>Hilfreich, um einfache, langfristige Grundsätze zu festigen und „Lärm“ und Hype auszublenden.</a:t>
            </a:r>
            <a:br>
              <a:rPr lang="de-DE" dirty="0" sz="1025"/>
            </a:br>
            <a:r>
              <a:rPr lang="de-DE" dirty="0" sz="1025">
                <a:hlinkClick r:id="rId9"/>
              </a:rPr>
              <a:t>https://www.bogleheads.org/wiki/Main_Page</a:t>
            </a:r>
            <a:endParaRPr lang="de-DE" dirty="0" sz="1025"/>
          </a:p>
          <a:p>
            <a:pPr marL="0" indent="0">
              <a:lnSpc>
                <a:spcPts val="427"/>
              </a:lnSpc>
              <a:buNone/>
            </a:pPr>
            <a:endParaRPr lang="de-DE" dirty="0" sz="350"/>
          </a:p>
        </p:txBody>
      </p:sp>
      <p:grpSp>
        <p:nvGrpSpPr>
          <p:cNvPr id="72" name="Group 129">
            <a:extLst>
              <a:ext uri="{FF2B5EF4-FFF2-40B4-BE49-F238E27FC236}">
                <a16:creationId xmlns:a16="http://schemas.microsoft.com/office/drawing/2014/main" id="{38C9DB72-EC9E-607B-539E-D4CEB69E9342}"/>
              </a:ext>
            </a:extLst>
          </p:cNvPr>
          <p:cNvGrpSpPr/>
          <p:nvPr/>
        </p:nvGrpSpPr>
        <p:grpSpPr>
          <a:xfrm>
            <a:off x="1668176" y="1432346"/>
            <a:ext cx="3256249" cy="406400"/>
            <a:chOff x="1972947" y="5649738"/>
            <a:chExt cx="3256249" cy="406400"/>
          </a:xfrm>
        </p:grpSpPr>
        <p:sp>
          <p:nvSpPr>
            <p:cNvPr id="73" name="Rectangle 130">
              <a:extLst>
                <a:ext uri="{FF2B5EF4-FFF2-40B4-BE49-F238E27FC236}">
                  <a16:creationId xmlns:a16="http://schemas.microsoft.com/office/drawing/2014/main" id="{572C36B9-1AA6-18E8-A44C-E1B358C22B8E}"/>
                </a:ext>
              </a:extLst>
            </p:cNvPr>
            <p:cNvSpPr/>
            <p:nvPr/>
          </p:nvSpPr>
          <p:spPr>
            <a:xfrm>
              <a:off x="2323929" y="5705156"/>
              <a:ext cx="3086796" cy="28632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74" name="Rectangle 131">
              <a:extLst>
                <a:ext uri="{FF2B5EF4-FFF2-40B4-BE49-F238E27FC236}">
                  <a16:creationId xmlns:a16="http://schemas.microsoft.com/office/drawing/2014/main" id="{CFF402CC-E1F3-21C1-6279-B652DDDE1415}"/>
                </a:ext>
              </a:extLst>
            </p:cNvPr>
            <p:cNvSpPr/>
            <p:nvPr/>
          </p:nvSpPr>
          <p:spPr>
            <a:xfrm>
              <a:off x="2293719" y="5702261"/>
              <a:ext cx="3117006" cy="286328"/>
            </a:xfrm>
            <a:prstGeom prst="rect">
              <a:avLst/>
            </a:prstGeom>
            <a:solidFill>
              <a:srgbClr val="4763AE">
                <a:alpha val="8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75" name="Text Placeholder 122">
              <a:extLst>
                <a:ext uri="{FF2B5EF4-FFF2-40B4-BE49-F238E27FC236}">
                  <a16:creationId xmlns:a16="http://schemas.microsoft.com/office/drawing/2014/main" id="{745605D4-6C7C-C034-B5CE-D11DE1DDA9FC}"/>
                </a:ext>
              </a:extLst>
            </p:cNvPr>
            <p:cNvSpPr txBox="1">
              <a:spLocks/>
            </p:cNvSpPr>
            <p:nvPr/>
          </p:nvSpPr>
          <p:spPr>
            <a:xfrm>
              <a:off x="2378885" y="5713467"/>
              <a:ext cx="3295890" cy="286328"/>
            </a:xfrm>
            <a:prstGeom prst="rect">
              <a:avLst/>
            </a:prstGeom>
          </p:spPr>
          <p:txBody>
            <a:bodyP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None/>
              </a:pPr>
              <a:r>
                <a:rPr lang="de-DE" sz="1400" b="1" dirty="0">
                  <a:solidFill>
                    <a:schemeClr val="bg1"/>
                  </a:solidFill>
                </a:rPr>
                <a:t>Ressourcen &amp; weiterführende Literatur</a:t>
              </a:r>
            </a:p>
          </p:txBody>
        </p:sp>
        <p:sp>
          <p:nvSpPr>
            <p:cNvPr id="76" name="Oval 133">
              <a:extLst>
                <a:ext uri="{FF2B5EF4-FFF2-40B4-BE49-F238E27FC236}">
                  <a16:creationId xmlns:a16="http://schemas.microsoft.com/office/drawing/2014/main" id="{D1222FD8-DAB0-82E8-5824-2AF1F8F6937B}"/>
                </a:ext>
              </a:extLst>
            </p:cNvPr>
            <p:cNvSpPr/>
            <p:nvPr/>
          </p:nvSpPr>
          <p:spPr>
            <a:xfrm>
              <a:off x="1972947" y="5649738"/>
              <a:ext cx="406400" cy="406400"/>
            </a:xfrm>
            <a:prstGeom prst="ellipse">
              <a:avLst/>
            </a:prstGeom>
            <a:solidFill>
              <a:srgbClr val="4763AE"/>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grpSp>
          <p:nvGrpSpPr>
            <p:cNvPr id="77" name="Graphic 37">
              <a:extLst>
                <a:ext uri="{FF2B5EF4-FFF2-40B4-BE49-F238E27FC236}">
                  <a16:creationId xmlns:a16="http://schemas.microsoft.com/office/drawing/2014/main" id="{2F352413-B580-1B95-36ED-B35CC597D9ED}"/>
                </a:ext>
              </a:extLst>
            </p:cNvPr>
            <p:cNvGrpSpPr/>
            <p:nvPr/>
          </p:nvGrpSpPr>
          <p:grpSpPr>
            <a:xfrm>
              <a:off x="2064622" y="5732952"/>
              <a:ext cx="229999" cy="229698"/>
              <a:chOff x="5737725" y="2862443"/>
              <a:chExt cx="1034323" cy="1032970"/>
            </a:xfrm>
            <a:solidFill>
              <a:schemeClr val="bg1"/>
            </a:solidFill>
          </p:grpSpPr>
          <p:sp>
            <p:nvSpPr>
              <p:cNvPr id="78" name="Freeform 135">
                <a:extLst>
                  <a:ext uri="{FF2B5EF4-FFF2-40B4-BE49-F238E27FC236}">
                    <a16:creationId xmlns:a16="http://schemas.microsoft.com/office/drawing/2014/main" id="{86060021-47DD-AC66-0AD9-3167150DAC81}"/>
                  </a:ext>
                </a:extLst>
              </p:cNvPr>
              <p:cNvSpPr/>
              <p:nvPr/>
            </p:nvSpPr>
            <p:spPr>
              <a:xfrm>
                <a:off x="5737725" y="3034440"/>
                <a:ext cx="1034323" cy="860974"/>
              </a:xfrm>
              <a:custGeom>
                <a:avLst/>
                <a:gdLst>
                  <a:gd name="connsiteX0" fmla="*/ 0 w 1034323"/>
                  <a:gd name="connsiteY0" fmla="*/ 121848 h 860974"/>
                  <a:gd name="connsiteX1" fmla="*/ 213013 w 1034323"/>
                  <a:gd name="connsiteY1" fmla="*/ 21998 h 860974"/>
                  <a:gd name="connsiteX2" fmla="*/ 221572 w 1034323"/>
                  <a:gd name="connsiteY2" fmla="*/ 245472 h 860974"/>
                  <a:gd name="connsiteX3" fmla="*/ 270070 w 1034323"/>
                  <a:gd name="connsiteY3" fmla="*/ 297774 h 860974"/>
                  <a:gd name="connsiteX4" fmla="*/ 275776 w 1034323"/>
                  <a:gd name="connsiteY4" fmla="*/ 326302 h 860974"/>
                  <a:gd name="connsiteX5" fmla="*/ 275776 w 1034323"/>
                  <a:gd name="connsiteY5" fmla="*/ 395722 h 860974"/>
                  <a:gd name="connsiteX6" fmla="*/ 417468 w 1034323"/>
                  <a:gd name="connsiteY6" fmla="*/ 395722 h 860974"/>
                  <a:gd name="connsiteX7" fmla="*/ 428879 w 1034323"/>
                  <a:gd name="connsiteY7" fmla="*/ 407133 h 860974"/>
                  <a:gd name="connsiteX8" fmla="*/ 428879 w 1034323"/>
                  <a:gd name="connsiteY8" fmla="*/ 498424 h 860974"/>
                  <a:gd name="connsiteX9" fmla="*/ 473574 w 1034323"/>
                  <a:gd name="connsiteY9" fmla="*/ 498424 h 860974"/>
                  <a:gd name="connsiteX10" fmla="*/ 571522 w 1034323"/>
                  <a:gd name="connsiteY10" fmla="*/ 351978 h 860974"/>
                  <a:gd name="connsiteX11" fmla="*/ 598148 w 1034323"/>
                  <a:gd name="connsiteY11" fmla="*/ 371948 h 860974"/>
                  <a:gd name="connsiteX12" fmla="*/ 514465 w 1034323"/>
                  <a:gd name="connsiteY12" fmla="*/ 498424 h 860974"/>
                  <a:gd name="connsiteX13" fmla="*/ 808309 w 1034323"/>
                  <a:gd name="connsiteY13" fmla="*/ 498424 h 860974"/>
                  <a:gd name="connsiteX14" fmla="*/ 808309 w 1034323"/>
                  <a:gd name="connsiteY14" fmla="*/ 377654 h 860974"/>
                  <a:gd name="connsiteX15" fmla="*/ 666617 w 1034323"/>
                  <a:gd name="connsiteY15" fmla="*/ 377654 h 860974"/>
                  <a:gd name="connsiteX16" fmla="*/ 503053 w 1034323"/>
                  <a:gd name="connsiteY16" fmla="*/ 215992 h 860974"/>
                  <a:gd name="connsiteX17" fmla="*/ 503053 w 1034323"/>
                  <a:gd name="connsiteY17" fmla="*/ 198875 h 860974"/>
                  <a:gd name="connsiteX18" fmla="*/ 571522 w 1034323"/>
                  <a:gd name="connsiteY18" fmla="*/ 127553 h 860974"/>
                  <a:gd name="connsiteX19" fmla="*/ 598148 w 1034323"/>
                  <a:gd name="connsiteY19" fmla="*/ 125652 h 860974"/>
                  <a:gd name="connsiteX20" fmla="*/ 713213 w 1034323"/>
                  <a:gd name="connsiteY20" fmla="*/ 241668 h 860974"/>
                  <a:gd name="connsiteX21" fmla="*/ 802603 w 1034323"/>
                  <a:gd name="connsiteY21" fmla="*/ 241668 h 860974"/>
                  <a:gd name="connsiteX22" fmla="*/ 930981 w 1034323"/>
                  <a:gd name="connsiteY22" fmla="*/ 5832 h 860974"/>
                  <a:gd name="connsiteX23" fmla="*/ 977578 w 1034323"/>
                  <a:gd name="connsiteY23" fmla="*/ 246422 h 860974"/>
                  <a:gd name="connsiteX24" fmla="*/ 1031782 w 1034323"/>
                  <a:gd name="connsiteY24" fmla="*/ 316793 h 860974"/>
                  <a:gd name="connsiteX25" fmla="*/ 1031782 w 1034323"/>
                  <a:gd name="connsiteY25" fmla="*/ 573550 h 860974"/>
                  <a:gd name="connsiteX26" fmla="*/ 949049 w 1034323"/>
                  <a:gd name="connsiteY26" fmla="*/ 651528 h 860974"/>
                  <a:gd name="connsiteX27" fmla="*/ 946196 w 1034323"/>
                  <a:gd name="connsiteY27" fmla="*/ 654381 h 860974"/>
                  <a:gd name="connsiteX28" fmla="*/ 946196 w 1034323"/>
                  <a:gd name="connsiteY28" fmla="*/ 858835 h 860974"/>
                  <a:gd name="connsiteX29" fmla="*/ 911962 w 1034323"/>
                  <a:gd name="connsiteY29" fmla="*/ 858835 h 860974"/>
                  <a:gd name="connsiteX30" fmla="*/ 911962 w 1034323"/>
                  <a:gd name="connsiteY30" fmla="*/ 653430 h 860974"/>
                  <a:gd name="connsiteX31" fmla="*/ 793093 w 1034323"/>
                  <a:gd name="connsiteY31" fmla="*/ 653430 h 860974"/>
                  <a:gd name="connsiteX32" fmla="*/ 793093 w 1034323"/>
                  <a:gd name="connsiteY32" fmla="*/ 841718 h 860974"/>
                  <a:gd name="connsiteX33" fmla="*/ 775976 w 1034323"/>
                  <a:gd name="connsiteY33" fmla="*/ 858835 h 860974"/>
                  <a:gd name="connsiteX34" fmla="*/ 655205 w 1034323"/>
                  <a:gd name="connsiteY34" fmla="*/ 858835 h 860974"/>
                  <a:gd name="connsiteX35" fmla="*/ 639039 w 1034323"/>
                  <a:gd name="connsiteY35" fmla="*/ 848375 h 860974"/>
                  <a:gd name="connsiteX36" fmla="*/ 639039 w 1034323"/>
                  <a:gd name="connsiteY36" fmla="*/ 575451 h 860974"/>
                  <a:gd name="connsiteX37" fmla="*/ 654254 w 1034323"/>
                  <a:gd name="connsiteY37" fmla="*/ 532659 h 860974"/>
                  <a:gd name="connsiteX38" fmla="*/ 535385 w 1034323"/>
                  <a:gd name="connsiteY38" fmla="*/ 532659 h 860974"/>
                  <a:gd name="connsiteX39" fmla="*/ 535385 w 1034323"/>
                  <a:gd name="connsiteY39" fmla="*/ 824601 h 860974"/>
                  <a:gd name="connsiteX40" fmla="*/ 603854 w 1034323"/>
                  <a:gd name="connsiteY40" fmla="*/ 824601 h 860974"/>
                  <a:gd name="connsiteX41" fmla="*/ 603854 w 1034323"/>
                  <a:gd name="connsiteY41" fmla="*/ 858835 h 860974"/>
                  <a:gd name="connsiteX42" fmla="*/ 430781 w 1034323"/>
                  <a:gd name="connsiteY42" fmla="*/ 858835 h 860974"/>
                  <a:gd name="connsiteX43" fmla="*/ 430781 w 1034323"/>
                  <a:gd name="connsiteY43" fmla="*/ 824601 h 860974"/>
                  <a:gd name="connsiteX44" fmla="*/ 499249 w 1034323"/>
                  <a:gd name="connsiteY44" fmla="*/ 824601 h 860974"/>
                  <a:gd name="connsiteX45" fmla="*/ 499249 w 1034323"/>
                  <a:gd name="connsiteY45" fmla="*/ 532659 h 860974"/>
                  <a:gd name="connsiteX46" fmla="*/ 380381 w 1034323"/>
                  <a:gd name="connsiteY46" fmla="*/ 532659 h 860974"/>
                  <a:gd name="connsiteX47" fmla="*/ 396547 w 1034323"/>
                  <a:gd name="connsiteY47" fmla="*/ 575451 h 860974"/>
                  <a:gd name="connsiteX48" fmla="*/ 396547 w 1034323"/>
                  <a:gd name="connsiteY48" fmla="*/ 848375 h 860974"/>
                  <a:gd name="connsiteX49" fmla="*/ 379429 w 1034323"/>
                  <a:gd name="connsiteY49" fmla="*/ 858835 h 860974"/>
                  <a:gd name="connsiteX50" fmla="*/ 258659 w 1034323"/>
                  <a:gd name="connsiteY50" fmla="*/ 858835 h 860974"/>
                  <a:gd name="connsiteX51" fmla="*/ 241542 w 1034323"/>
                  <a:gd name="connsiteY51" fmla="*/ 841718 h 860974"/>
                  <a:gd name="connsiteX52" fmla="*/ 241542 w 1034323"/>
                  <a:gd name="connsiteY52" fmla="*/ 653430 h 860974"/>
                  <a:gd name="connsiteX53" fmla="*/ 122673 w 1034323"/>
                  <a:gd name="connsiteY53" fmla="*/ 653430 h 860974"/>
                  <a:gd name="connsiteX54" fmla="*/ 122673 w 1034323"/>
                  <a:gd name="connsiteY54" fmla="*/ 858835 h 860974"/>
                  <a:gd name="connsiteX55" fmla="*/ 88438 w 1034323"/>
                  <a:gd name="connsiteY55" fmla="*/ 858835 h 860974"/>
                  <a:gd name="connsiteX56" fmla="*/ 88438 w 1034323"/>
                  <a:gd name="connsiteY56" fmla="*/ 654381 h 860974"/>
                  <a:gd name="connsiteX57" fmla="*/ 69419 w 1034323"/>
                  <a:gd name="connsiteY57" fmla="*/ 650577 h 860974"/>
                  <a:gd name="connsiteX58" fmla="*/ 1902 w 1034323"/>
                  <a:gd name="connsiteY58" fmla="*/ 576402 h 860974"/>
                  <a:gd name="connsiteX59" fmla="*/ 1902 w 1034323"/>
                  <a:gd name="connsiteY59" fmla="*/ 312989 h 860974"/>
                  <a:gd name="connsiteX60" fmla="*/ 35185 w 1034323"/>
                  <a:gd name="connsiteY60" fmla="*/ 258785 h 860974"/>
                  <a:gd name="connsiteX61" fmla="*/ 56106 w 1034323"/>
                  <a:gd name="connsiteY61" fmla="*/ 244521 h 860974"/>
                  <a:gd name="connsiteX62" fmla="*/ 1902 w 1034323"/>
                  <a:gd name="connsiteY62" fmla="*/ 154180 h 860974"/>
                  <a:gd name="connsiteX63" fmla="*/ 1902 w 1034323"/>
                  <a:gd name="connsiteY63" fmla="*/ 121848 h 860974"/>
                  <a:gd name="connsiteX64" fmla="*/ 210160 w 1034323"/>
                  <a:gd name="connsiteY64" fmla="*/ 63840 h 860974"/>
                  <a:gd name="connsiteX65" fmla="*/ 61812 w 1034323"/>
                  <a:gd name="connsiteY65" fmla="*/ 207434 h 860974"/>
                  <a:gd name="connsiteX66" fmla="*/ 210160 w 1034323"/>
                  <a:gd name="connsiteY66" fmla="*/ 63840 h 860974"/>
                  <a:gd name="connsiteX67" fmla="*/ 818769 w 1034323"/>
                  <a:gd name="connsiteY67" fmla="*/ 63840 h 860974"/>
                  <a:gd name="connsiteX68" fmla="*/ 967118 w 1034323"/>
                  <a:gd name="connsiteY68" fmla="*/ 207434 h 860974"/>
                  <a:gd name="connsiteX69" fmla="*/ 818769 w 1034323"/>
                  <a:gd name="connsiteY69" fmla="*/ 63840 h 860974"/>
                  <a:gd name="connsiteX70" fmla="*/ 669470 w 1034323"/>
                  <a:gd name="connsiteY70" fmla="*/ 573550 h 860974"/>
                  <a:gd name="connsiteX71" fmla="*/ 669470 w 1034323"/>
                  <a:gd name="connsiteY71" fmla="*/ 823650 h 860974"/>
                  <a:gd name="connsiteX72" fmla="*/ 754104 w 1034323"/>
                  <a:gd name="connsiteY72" fmla="*/ 823650 h 860974"/>
                  <a:gd name="connsiteX73" fmla="*/ 754104 w 1034323"/>
                  <a:gd name="connsiteY73" fmla="*/ 635362 h 860974"/>
                  <a:gd name="connsiteX74" fmla="*/ 767418 w 1034323"/>
                  <a:gd name="connsiteY74" fmla="*/ 618244 h 860974"/>
                  <a:gd name="connsiteX75" fmla="*/ 940491 w 1034323"/>
                  <a:gd name="connsiteY75" fmla="*/ 618244 h 860974"/>
                  <a:gd name="connsiteX76" fmla="*/ 995646 w 1034323"/>
                  <a:gd name="connsiteY76" fmla="*/ 566893 h 860974"/>
                  <a:gd name="connsiteX77" fmla="*/ 995646 w 1034323"/>
                  <a:gd name="connsiteY77" fmla="*/ 323449 h 860974"/>
                  <a:gd name="connsiteX78" fmla="*/ 950000 w 1034323"/>
                  <a:gd name="connsiteY78" fmla="*/ 274000 h 860974"/>
                  <a:gd name="connsiteX79" fmla="*/ 700851 w 1034323"/>
                  <a:gd name="connsiteY79" fmla="*/ 274000 h 860974"/>
                  <a:gd name="connsiteX80" fmla="*/ 689440 w 1034323"/>
                  <a:gd name="connsiteY80" fmla="*/ 267343 h 860974"/>
                  <a:gd name="connsiteX81" fmla="*/ 585786 w 1034323"/>
                  <a:gd name="connsiteY81" fmla="*/ 163690 h 860974"/>
                  <a:gd name="connsiteX82" fmla="*/ 581031 w 1034323"/>
                  <a:gd name="connsiteY82" fmla="*/ 162739 h 860974"/>
                  <a:gd name="connsiteX83" fmla="*/ 539189 w 1034323"/>
                  <a:gd name="connsiteY83" fmla="*/ 205531 h 860974"/>
                  <a:gd name="connsiteX84" fmla="*/ 676126 w 1034323"/>
                  <a:gd name="connsiteY84" fmla="*/ 342468 h 860974"/>
                  <a:gd name="connsiteX85" fmla="*/ 823524 w 1034323"/>
                  <a:gd name="connsiteY85" fmla="*/ 342468 h 860974"/>
                  <a:gd name="connsiteX86" fmla="*/ 840641 w 1034323"/>
                  <a:gd name="connsiteY86" fmla="*/ 356733 h 860974"/>
                  <a:gd name="connsiteX87" fmla="*/ 840641 w 1034323"/>
                  <a:gd name="connsiteY87" fmla="*/ 513640 h 860974"/>
                  <a:gd name="connsiteX88" fmla="*/ 821622 w 1034323"/>
                  <a:gd name="connsiteY88" fmla="*/ 532659 h 860974"/>
                  <a:gd name="connsiteX89" fmla="*/ 669470 w 1034323"/>
                  <a:gd name="connsiteY89" fmla="*/ 573550 h 860974"/>
                  <a:gd name="connsiteX90" fmla="*/ 275776 w 1034323"/>
                  <a:gd name="connsiteY90" fmla="*/ 635362 h 860974"/>
                  <a:gd name="connsiteX91" fmla="*/ 275776 w 1034323"/>
                  <a:gd name="connsiteY91" fmla="*/ 823650 h 860974"/>
                  <a:gd name="connsiteX92" fmla="*/ 360410 w 1034323"/>
                  <a:gd name="connsiteY92" fmla="*/ 823650 h 860974"/>
                  <a:gd name="connsiteX93" fmla="*/ 360410 w 1034323"/>
                  <a:gd name="connsiteY93" fmla="*/ 573550 h 860974"/>
                  <a:gd name="connsiteX94" fmla="*/ 354705 w 1034323"/>
                  <a:gd name="connsiteY94" fmla="*/ 559285 h 860974"/>
                  <a:gd name="connsiteX95" fmla="*/ 318569 w 1034323"/>
                  <a:gd name="connsiteY95" fmla="*/ 532659 h 860974"/>
                  <a:gd name="connsiteX96" fmla="*/ 155956 w 1034323"/>
                  <a:gd name="connsiteY96" fmla="*/ 532659 h 860974"/>
                  <a:gd name="connsiteX97" fmla="*/ 136937 w 1034323"/>
                  <a:gd name="connsiteY97" fmla="*/ 515542 h 860974"/>
                  <a:gd name="connsiteX98" fmla="*/ 136937 w 1034323"/>
                  <a:gd name="connsiteY98" fmla="*/ 361487 h 860974"/>
                  <a:gd name="connsiteX99" fmla="*/ 171171 w 1034323"/>
                  <a:gd name="connsiteY99" fmla="*/ 361487 h 860974"/>
                  <a:gd name="connsiteX100" fmla="*/ 171171 w 1034323"/>
                  <a:gd name="connsiteY100" fmla="*/ 498424 h 860974"/>
                  <a:gd name="connsiteX101" fmla="*/ 394645 w 1034323"/>
                  <a:gd name="connsiteY101" fmla="*/ 498424 h 860974"/>
                  <a:gd name="connsiteX102" fmla="*/ 394645 w 1034323"/>
                  <a:gd name="connsiteY102" fmla="*/ 429956 h 860974"/>
                  <a:gd name="connsiteX103" fmla="*/ 256757 w 1034323"/>
                  <a:gd name="connsiteY103" fmla="*/ 429956 h 860974"/>
                  <a:gd name="connsiteX104" fmla="*/ 240591 w 1034323"/>
                  <a:gd name="connsiteY104" fmla="*/ 413790 h 860974"/>
                  <a:gd name="connsiteX105" fmla="*/ 192092 w 1034323"/>
                  <a:gd name="connsiteY105" fmla="*/ 274951 h 860974"/>
                  <a:gd name="connsiteX106" fmla="*/ 79880 w 1034323"/>
                  <a:gd name="connsiteY106" fmla="*/ 274951 h 860974"/>
                  <a:gd name="connsiteX107" fmla="*/ 34234 w 1034323"/>
                  <a:gd name="connsiteY107" fmla="*/ 322498 h 860974"/>
                  <a:gd name="connsiteX108" fmla="*/ 34234 w 1034323"/>
                  <a:gd name="connsiteY108" fmla="*/ 569746 h 860974"/>
                  <a:gd name="connsiteX109" fmla="*/ 91291 w 1034323"/>
                  <a:gd name="connsiteY109" fmla="*/ 619195 h 860974"/>
                  <a:gd name="connsiteX110" fmla="*/ 262463 w 1034323"/>
                  <a:gd name="connsiteY110" fmla="*/ 619195 h 860974"/>
                  <a:gd name="connsiteX111" fmla="*/ 275776 w 1034323"/>
                  <a:gd name="connsiteY111" fmla="*/ 636312 h 8609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Lst>
                <a:rect l="l" t="t" r="r" b="b"/>
                <a:pathLst>
                  <a:path w="1034323" h="860974">
                    <a:moveTo>
                      <a:pt x="0" y="121848"/>
                    </a:moveTo>
                    <a:cubicBezTo>
                      <a:pt x="9510" y="21047"/>
                      <a:pt x="128378" y="-33157"/>
                      <a:pt x="213013" y="21998"/>
                    </a:cubicBezTo>
                    <a:cubicBezTo>
                      <a:pt x="297648" y="77153"/>
                      <a:pt x="294795" y="188414"/>
                      <a:pt x="221572" y="245472"/>
                    </a:cubicBezTo>
                    <a:cubicBezTo>
                      <a:pt x="243444" y="256883"/>
                      <a:pt x="261512" y="273049"/>
                      <a:pt x="270070" y="297774"/>
                    </a:cubicBezTo>
                    <a:cubicBezTo>
                      <a:pt x="278629" y="322498"/>
                      <a:pt x="275776" y="320597"/>
                      <a:pt x="275776" y="326302"/>
                    </a:cubicBezTo>
                    <a:lnTo>
                      <a:pt x="275776" y="395722"/>
                    </a:lnTo>
                    <a:lnTo>
                      <a:pt x="417468" y="395722"/>
                    </a:lnTo>
                    <a:cubicBezTo>
                      <a:pt x="419370" y="395722"/>
                      <a:pt x="428879" y="404280"/>
                      <a:pt x="428879" y="407133"/>
                    </a:cubicBezTo>
                    <a:lnTo>
                      <a:pt x="428879" y="498424"/>
                    </a:lnTo>
                    <a:lnTo>
                      <a:pt x="473574" y="498424"/>
                    </a:lnTo>
                    <a:lnTo>
                      <a:pt x="571522" y="351978"/>
                    </a:lnTo>
                    <a:cubicBezTo>
                      <a:pt x="576277" y="354831"/>
                      <a:pt x="599099" y="367193"/>
                      <a:pt x="598148" y="371948"/>
                    </a:cubicBezTo>
                    <a:lnTo>
                      <a:pt x="514465" y="498424"/>
                    </a:lnTo>
                    <a:lnTo>
                      <a:pt x="808309" y="498424"/>
                    </a:lnTo>
                    <a:lnTo>
                      <a:pt x="808309" y="377654"/>
                    </a:lnTo>
                    <a:lnTo>
                      <a:pt x="666617" y="377654"/>
                    </a:lnTo>
                    <a:lnTo>
                      <a:pt x="503053" y="215992"/>
                    </a:lnTo>
                    <a:lnTo>
                      <a:pt x="503053" y="198875"/>
                    </a:lnTo>
                    <a:cubicBezTo>
                      <a:pt x="502102" y="198875"/>
                      <a:pt x="571522" y="127553"/>
                      <a:pt x="571522" y="127553"/>
                    </a:cubicBezTo>
                    <a:cubicBezTo>
                      <a:pt x="581031" y="119946"/>
                      <a:pt x="586737" y="118044"/>
                      <a:pt x="598148" y="125652"/>
                    </a:cubicBezTo>
                    <a:lnTo>
                      <a:pt x="713213" y="241668"/>
                    </a:lnTo>
                    <a:lnTo>
                      <a:pt x="802603" y="241668"/>
                    </a:lnTo>
                    <a:cubicBezTo>
                      <a:pt x="698949" y="141818"/>
                      <a:pt x="788339" y="-30304"/>
                      <a:pt x="930981" y="5832"/>
                    </a:cubicBezTo>
                    <a:cubicBezTo>
                      <a:pt x="1039390" y="33409"/>
                      <a:pt x="1067918" y="181758"/>
                      <a:pt x="977578" y="246422"/>
                    </a:cubicBezTo>
                    <a:cubicBezTo>
                      <a:pt x="1007057" y="260687"/>
                      <a:pt x="1027027" y="283510"/>
                      <a:pt x="1031782" y="316793"/>
                    </a:cubicBezTo>
                    <a:cubicBezTo>
                      <a:pt x="1027027" y="399525"/>
                      <a:pt x="1039390" y="491768"/>
                      <a:pt x="1031782" y="573550"/>
                    </a:cubicBezTo>
                    <a:cubicBezTo>
                      <a:pt x="1027978" y="616343"/>
                      <a:pt x="992793" y="651528"/>
                      <a:pt x="949049" y="651528"/>
                    </a:cubicBezTo>
                    <a:lnTo>
                      <a:pt x="946196" y="654381"/>
                    </a:lnTo>
                    <a:lnTo>
                      <a:pt x="946196" y="858835"/>
                    </a:lnTo>
                    <a:lnTo>
                      <a:pt x="911962" y="858835"/>
                    </a:lnTo>
                    <a:lnTo>
                      <a:pt x="911962" y="653430"/>
                    </a:lnTo>
                    <a:lnTo>
                      <a:pt x="793093" y="653430"/>
                    </a:lnTo>
                    <a:lnTo>
                      <a:pt x="793093" y="841718"/>
                    </a:lnTo>
                    <a:cubicBezTo>
                      <a:pt x="793093" y="849326"/>
                      <a:pt x="784535" y="857884"/>
                      <a:pt x="775976" y="858835"/>
                    </a:cubicBezTo>
                    <a:cubicBezTo>
                      <a:pt x="750300" y="861688"/>
                      <a:pt x="680881" y="861688"/>
                      <a:pt x="655205" y="858835"/>
                    </a:cubicBezTo>
                    <a:cubicBezTo>
                      <a:pt x="629530" y="855982"/>
                      <a:pt x="641892" y="855031"/>
                      <a:pt x="639039" y="848375"/>
                    </a:cubicBezTo>
                    <a:lnTo>
                      <a:pt x="639039" y="575451"/>
                    </a:lnTo>
                    <a:cubicBezTo>
                      <a:pt x="639039" y="559285"/>
                      <a:pt x="646647" y="545972"/>
                      <a:pt x="654254" y="532659"/>
                    </a:cubicBezTo>
                    <a:lnTo>
                      <a:pt x="535385" y="532659"/>
                    </a:lnTo>
                    <a:lnTo>
                      <a:pt x="535385" y="824601"/>
                    </a:lnTo>
                    <a:lnTo>
                      <a:pt x="603854" y="824601"/>
                    </a:lnTo>
                    <a:lnTo>
                      <a:pt x="603854" y="858835"/>
                    </a:lnTo>
                    <a:lnTo>
                      <a:pt x="430781" y="858835"/>
                    </a:lnTo>
                    <a:lnTo>
                      <a:pt x="430781" y="824601"/>
                    </a:lnTo>
                    <a:lnTo>
                      <a:pt x="499249" y="824601"/>
                    </a:lnTo>
                    <a:lnTo>
                      <a:pt x="499249" y="532659"/>
                    </a:lnTo>
                    <a:lnTo>
                      <a:pt x="380381" y="532659"/>
                    </a:lnTo>
                    <a:cubicBezTo>
                      <a:pt x="388939" y="545972"/>
                      <a:pt x="394645" y="560236"/>
                      <a:pt x="396547" y="575451"/>
                    </a:cubicBezTo>
                    <a:lnTo>
                      <a:pt x="396547" y="848375"/>
                    </a:lnTo>
                    <a:cubicBezTo>
                      <a:pt x="392743" y="855031"/>
                      <a:pt x="386086" y="857884"/>
                      <a:pt x="379429" y="858835"/>
                    </a:cubicBezTo>
                    <a:cubicBezTo>
                      <a:pt x="353754" y="861688"/>
                      <a:pt x="284334" y="861688"/>
                      <a:pt x="258659" y="858835"/>
                    </a:cubicBezTo>
                    <a:cubicBezTo>
                      <a:pt x="232983" y="855982"/>
                      <a:pt x="241542" y="849326"/>
                      <a:pt x="241542" y="841718"/>
                    </a:cubicBezTo>
                    <a:lnTo>
                      <a:pt x="241542" y="653430"/>
                    </a:lnTo>
                    <a:lnTo>
                      <a:pt x="122673" y="653430"/>
                    </a:lnTo>
                    <a:lnTo>
                      <a:pt x="122673" y="858835"/>
                    </a:lnTo>
                    <a:lnTo>
                      <a:pt x="88438" y="858835"/>
                    </a:lnTo>
                    <a:lnTo>
                      <a:pt x="88438" y="654381"/>
                    </a:lnTo>
                    <a:cubicBezTo>
                      <a:pt x="83684" y="648675"/>
                      <a:pt x="76076" y="652479"/>
                      <a:pt x="69419" y="650577"/>
                    </a:cubicBezTo>
                    <a:cubicBezTo>
                      <a:pt x="35185" y="643920"/>
                      <a:pt x="5706" y="611588"/>
                      <a:pt x="1902" y="576402"/>
                    </a:cubicBezTo>
                    <a:lnTo>
                      <a:pt x="1902" y="312989"/>
                    </a:lnTo>
                    <a:cubicBezTo>
                      <a:pt x="7607" y="291117"/>
                      <a:pt x="16166" y="273049"/>
                      <a:pt x="35185" y="258785"/>
                    </a:cubicBezTo>
                    <a:cubicBezTo>
                      <a:pt x="54204" y="244521"/>
                      <a:pt x="50400" y="251177"/>
                      <a:pt x="56106" y="244521"/>
                    </a:cubicBezTo>
                    <a:cubicBezTo>
                      <a:pt x="25676" y="225502"/>
                      <a:pt x="9510" y="188414"/>
                      <a:pt x="1902" y="154180"/>
                    </a:cubicBezTo>
                    <a:cubicBezTo>
                      <a:pt x="1902" y="143720"/>
                      <a:pt x="951" y="132308"/>
                      <a:pt x="1902" y="121848"/>
                    </a:cubicBezTo>
                    <a:close/>
                    <a:moveTo>
                      <a:pt x="210160" y="63840"/>
                    </a:moveTo>
                    <a:cubicBezTo>
                      <a:pt x="116967" y="-30304"/>
                      <a:pt x="-30431" y="109485"/>
                      <a:pt x="61812" y="207434"/>
                    </a:cubicBezTo>
                    <a:cubicBezTo>
                      <a:pt x="157858" y="308234"/>
                      <a:pt x="305255" y="160837"/>
                      <a:pt x="210160" y="63840"/>
                    </a:cubicBezTo>
                    <a:close/>
                    <a:moveTo>
                      <a:pt x="818769" y="63840"/>
                    </a:moveTo>
                    <a:cubicBezTo>
                      <a:pt x="723674" y="160837"/>
                      <a:pt x="871071" y="308234"/>
                      <a:pt x="967118" y="207434"/>
                    </a:cubicBezTo>
                    <a:cubicBezTo>
                      <a:pt x="1059360" y="110436"/>
                      <a:pt x="911962" y="-30304"/>
                      <a:pt x="818769" y="63840"/>
                    </a:cubicBezTo>
                    <a:close/>
                    <a:moveTo>
                      <a:pt x="669470" y="573550"/>
                    </a:moveTo>
                    <a:lnTo>
                      <a:pt x="669470" y="823650"/>
                    </a:lnTo>
                    <a:lnTo>
                      <a:pt x="754104" y="823650"/>
                    </a:lnTo>
                    <a:lnTo>
                      <a:pt x="754104" y="635362"/>
                    </a:lnTo>
                    <a:cubicBezTo>
                      <a:pt x="754104" y="630607"/>
                      <a:pt x="760761" y="619195"/>
                      <a:pt x="767418" y="618244"/>
                    </a:cubicBezTo>
                    <a:cubicBezTo>
                      <a:pt x="823524" y="614441"/>
                      <a:pt x="884385" y="622999"/>
                      <a:pt x="940491" y="618244"/>
                    </a:cubicBezTo>
                    <a:cubicBezTo>
                      <a:pt x="996597" y="613490"/>
                      <a:pt x="992793" y="599225"/>
                      <a:pt x="995646" y="566893"/>
                    </a:cubicBezTo>
                    <a:cubicBezTo>
                      <a:pt x="1002303" y="488915"/>
                      <a:pt x="990891" y="402379"/>
                      <a:pt x="995646" y="323449"/>
                    </a:cubicBezTo>
                    <a:cubicBezTo>
                      <a:pt x="993744" y="297774"/>
                      <a:pt x="975676" y="278755"/>
                      <a:pt x="950000" y="274000"/>
                    </a:cubicBezTo>
                    <a:lnTo>
                      <a:pt x="700851" y="274000"/>
                    </a:lnTo>
                    <a:cubicBezTo>
                      <a:pt x="700851" y="274000"/>
                      <a:pt x="689440" y="267343"/>
                      <a:pt x="689440" y="267343"/>
                    </a:cubicBezTo>
                    <a:lnTo>
                      <a:pt x="585786" y="163690"/>
                    </a:lnTo>
                    <a:cubicBezTo>
                      <a:pt x="583884" y="161788"/>
                      <a:pt x="582933" y="161788"/>
                      <a:pt x="581031" y="162739"/>
                    </a:cubicBezTo>
                    <a:cubicBezTo>
                      <a:pt x="570571" y="168444"/>
                      <a:pt x="550601" y="196973"/>
                      <a:pt x="539189" y="205531"/>
                    </a:cubicBezTo>
                    <a:lnTo>
                      <a:pt x="676126" y="342468"/>
                    </a:lnTo>
                    <a:lnTo>
                      <a:pt x="823524" y="342468"/>
                    </a:lnTo>
                    <a:cubicBezTo>
                      <a:pt x="832082" y="344370"/>
                      <a:pt x="838739" y="348174"/>
                      <a:pt x="840641" y="356733"/>
                    </a:cubicBezTo>
                    <a:cubicBezTo>
                      <a:pt x="837788" y="407133"/>
                      <a:pt x="845396" y="464190"/>
                      <a:pt x="840641" y="513640"/>
                    </a:cubicBezTo>
                    <a:cubicBezTo>
                      <a:pt x="835886" y="563089"/>
                      <a:pt x="833984" y="531708"/>
                      <a:pt x="821622" y="532659"/>
                    </a:cubicBezTo>
                    <a:cubicBezTo>
                      <a:pt x="777878" y="537413"/>
                      <a:pt x="678979" y="511738"/>
                      <a:pt x="669470" y="573550"/>
                    </a:cubicBezTo>
                    <a:close/>
                    <a:moveTo>
                      <a:pt x="275776" y="635362"/>
                    </a:moveTo>
                    <a:lnTo>
                      <a:pt x="275776" y="823650"/>
                    </a:lnTo>
                    <a:lnTo>
                      <a:pt x="360410" y="823650"/>
                    </a:lnTo>
                    <a:lnTo>
                      <a:pt x="360410" y="573550"/>
                    </a:lnTo>
                    <a:cubicBezTo>
                      <a:pt x="360410" y="573550"/>
                      <a:pt x="355656" y="561187"/>
                      <a:pt x="354705" y="559285"/>
                    </a:cubicBezTo>
                    <a:cubicBezTo>
                      <a:pt x="348048" y="546923"/>
                      <a:pt x="332833" y="535512"/>
                      <a:pt x="318569" y="532659"/>
                    </a:cubicBezTo>
                    <a:cubicBezTo>
                      <a:pt x="270070" y="525051"/>
                      <a:pt x="206357" y="537413"/>
                      <a:pt x="155956" y="532659"/>
                    </a:cubicBezTo>
                    <a:cubicBezTo>
                      <a:pt x="105556" y="527904"/>
                      <a:pt x="136937" y="526002"/>
                      <a:pt x="136937" y="515542"/>
                    </a:cubicBezTo>
                    <a:lnTo>
                      <a:pt x="136937" y="361487"/>
                    </a:lnTo>
                    <a:lnTo>
                      <a:pt x="171171" y="361487"/>
                    </a:lnTo>
                    <a:lnTo>
                      <a:pt x="171171" y="498424"/>
                    </a:lnTo>
                    <a:lnTo>
                      <a:pt x="394645" y="498424"/>
                    </a:lnTo>
                    <a:lnTo>
                      <a:pt x="394645" y="429956"/>
                    </a:lnTo>
                    <a:lnTo>
                      <a:pt x="256757" y="429956"/>
                    </a:lnTo>
                    <a:cubicBezTo>
                      <a:pt x="248198" y="429956"/>
                      <a:pt x="242493" y="421398"/>
                      <a:pt x="240591" y="413790"/>
                    </a:cubicBezTo>
                    <a:cubicBezTo>
                      <a:pt x="231081" y="369095"/>
                      <a:pt x="263414" y="281608"/>
                      <a:pt x="192092" y="274951"/>
                    </a:cubicBezTo>
                    <a:cubicBezTo>
                      <a:pt x="120771" y="268294"/>
                      <a:pt x="105556" y="272098"/>
                      <a:pt x="79880" y="274951"/>
                    </a:cubicBezTo>
                    <a:cubicBezTo>
                      <a:pt x="54204" y="277804"/>
                      <a:pt x="37087" y="298725"/>
                      <a:pt x="34234" y="322498"/>
                    </a:cubicBezTo>
                    <a:cubicBezTo>
                      <a:pt x="26627" y="400476"/>
                      <a:pt x="39940" y="490817"/>
                      <a:pt x="34234" y="569746"/>
                    </a:cubicBezTo>
                    <a:cubicBezTo>
                      <a:pt x="38038" y="602078"/>
                      <a:pt x="59910" y="616343"/>
                      <a:pt x="91291" y="619195"/>
                    </a:cubicBezTo>
                    <a:cubicBezTo>
                      <a:pt x="146446" y="622999"/>
                      <a:pt x="206357" y="616343"/>
                      <a:pt x="262463" y="619195"/>
                    </a:cubicBezTo>
                    <a:cubicBezTo>
                      <a:pt x="269119" y="620146"/>
                      <a:pt x="274825" y="630607"/>
                      <a:pt x="275776" y="636312"/>
                    </a:cubicBezTo>
                    <a:close/>
                  </a:path>
                </a:pathLst>
              </a:custGeom>
              <a:grpFill/>
              <a:ln w="9502" cap="flat">
                <a:noFill/>
                <a:prstDash val="solid"/>
                <a:miter/>
              </a:ln>
            </p:spPr>
            <p:txBody>
              <a:bodyPr rtlCol="0" anchor="ctr"/>
              <a:lstStyle/>
              <a:p>
                <a:endParaRPr lang="de-DE" dirty="0"/>
              </a:p>
            </p:txBody>
          </p:sp>
          <p:sp>
            <p:nvSpPr>
              <p:cNvPr id="79" name="Freeform 136">
                <a:extLst>
                  <a:ext uri="{FF2B5EF4-FFF2-40B4-BE49-F238E27FC236}">
                    <a16:creationId xmlns:a16="http://schemas.microsoft.com/office/drawing/2014/main" id="{A76D5F74-3E7A-AA38-EF64-A2F9E653AAC7}"/>
                  </a:ext>
                </a:extLst>
              </p:cNvPr>
              <p:cNvSpPr/>
              <p:nvPr/>
            </p:nvSpPr>
            <p:spPr>
              <a:xfrm>
                <a:off x="6027918" y="2862443"/>
                <a:ext cx="449884" cy="361328"/>
              </a:xfrm>
              <a:custGeom>
                <a:avLst/>
                <a:gdLst>
                  <a:gd name="connsiteX0" fmla="*/ 405903 w 449884"/>
                  <a:gd name="connsiteY0" fmla="*/ 0 h 361328"/>
                  <a:gd name="connsiteX1" fmla="*/ 447745 w 449884"/>
                  <a:gd name="connsiteY1" fmla="*/ 45646 h 361328"/>
                  <a:gd name="connsiteX2" fmla="*/ 447745 w 449884"/>
                  <a:gd name="connsiteY2" fmla="*/ 192092 h 361328"/>
                  <a:gd name="connsiteX3" fmla="*/ 404952 w 449884"/>
                  <a:gd name="connsiteY3" fmla="*/ 239640 h 361328"/>
                  <a:gd name="connsiteX4" fmla="*/ 216664 w 449884"/>
                  <a:gd name="connsiteY4" fmla="*/ 239640 h 361328"/>
                  <a:gd name="connsiteX5" fmla="*/ 98746 w 449884"/>
                  <a:gd name="connsiteY5" fmla="*/ 357558 h 361328"/>
                  <a:gd name="connsiteX6" fmla="*/ 70217 w 449884"/>
                  <a:gd name="connsiteY6" fmla="*/ 348048 h 361328"/>
                  <a:gd name="connsiteX7" fmla="*/ 70217 w 449884"/>
                  <a:gd name="connsiteY7" fmla="*/ 240591 h 361328"/>
                  <a:gd name="connsiteX8" fmla="*/ 40738 w 449884"/>
                  <a:gd name="connsiteY8" fmla="*/ 240591 h 361328"/>
                  <a:gd name="connsiteX9" fmla="*/ 1749 w 449884"/>
                  <a:gd name="connsiteY9" fmla="*/ 196847 h 361328"/>
                  <a:gd name="connsiteX10" fmla="*/ 1749 w 449884"/>
                  <a:gd name="connsiteY10" fmla="*/ 50400 h 361328"/>
                  <a:gd name="connsiteX11" fmla="*/ 43591 w 449884"/>
                  <a:gd name="connsiteY11" fmla="*/ 951 h 361328"/>
                  <a:gd name="connsiteX12" fmla="*/ 405903 w 449884"/>
                  <a:gd name="connsiteY12" fmla="*/ 951 h 361328"/>
                  <a:gd name="connsiteX13" fmla="*/ 103501 w 449884"/>
                  <a:gd name="connsiteY13" fmla="*/ 217768 h 361328"/>
                  <a:gd name="connsiteX14" fmla="*/ 103501 w 449884"/>
                  <a:gd name="connsiteY14" fmla="*/ 299550 h 361328"/>
                  <a:gd name="connsiteX15" fmla="*/ 109206 w 449884"/>
                  <a:gd name="connsiteY15" fmla="*/ 296697 h 361328"/>
                  <a:gd name="connsiteX16" fmla="*/ 193841 w 449884"/>
                  <a:gd name="connsiteY16" fmla="*/ 212062 h 361328"/>
                  <a:gd name="connsiteX17" fmla="*/ 212860 w 449884"/>
                  <a:gd name="connsiteY17" fmla="*/ 205405 h 361328"/>
                  <a:gd name="connsiteX18" fmla="*/ 398296 w 449884"/>
                  <a:gd name="connsiteY18" fmla="*/ 205405 h 361328"/>
                  <a:gd name="connsiteX19" fmla="*/ 413511 w 449884"/>
                  <a:gd name="connsiteY19" fmla="*/ 186386 h 361328"/>
                  <a:gd name="connsiteX20" fmla="*/ 413511 w 449884"/>
                  <a:gd name="connsiteY20" fmla="*/ 53253 h 361328"/>
                  <a:gd name="connsiteX21" fmla="*/ 403050 w 449884"/>
                  <a:gd name="connsiteY21" fmla="*/ 36136 h 361328"/>
                  <a:gd name="connsiteX22" fmla="*/ 53100 w 449884"/>
                  <a:gd name="connsiteY22" fmla="*/ 34234 h 361328"/>
                  <a:gd name="connsiteX23" fmla="*/ 35983 w 449884"/>
                  <a:gd name="connsiteY23" fmla="*/ 51351 h 361328"/>
                  <a:gd name="connsiteX24" fmla="*/ 35983 w 449884"/>
                  <a:gd name="connsiteY24" fmla="*/ 191141 h 361328"/>
                  <a:gd name="connsiteX25" fmla="*/ 103501 w 449884"/>
                  <a:gd name="connsiteY25" fmla="*/ 217768 h 3613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449884" h="361328">
                    <a:moveTo>
                      <a:pt x="405903" y="0"/>
                    </a:moveTo>
                    <a:cubicBezTo>
                      <a:pt x="426824" y="6657"/>
                      <a:pt x="444892" y="22823"/>
                      <a:pt x="447745" y="45646"/>
                    </a:cubicBezTo>
                    <a:cubicBezTo>
                      <a:pt x="450598" y="68468"/>
                      <a:pt x="450598" y="160711"/>
                      <a:pt x="447745" y="192092"/>
                    </a:cubicBezTo>
                    <a:cubicBezTo>
                      <a:pt x="444892" y="223474"/>
                      <a:pt x="428726" y="235836"/>
                      <a:pt x="404952" y="239640"/>
                    </a:cubicBezTo>
                    <a:lnTo>
                      <a:pt x="216664" y="239640"/>
                    </a:lnTo>
                    <a:cubicBezTo>
                      <a:pt x="216664" y="239640"/>
                      <a:pt x="98746" y="357558"/>
                      <a:pt x="98746" y="357558"/>
                    </a:cubicBezTo>
                    <a:cubicBezTo>
                      <a:pt x="91138" y="367067"/>
                      <a:pt x="70217" y="356607"/>
                      <a:pt x="70217" y="348048"/>
                    </a:cubicBezTo>
                    <a:lnTo>
                      <a:pt x="70217" y="240591"/>
                    </a:lnTo>
                    <a:lnTo>
                      <a:pt x="40738" y="240591"/>
                    </a:lnTo>
                    <a:cubicBezTo>
                      <a:pt x="25523" y="240591"/>
                      <a:pt x="1749" y="212062"/>
                      <a:pt x="1749" y="196847"/>
                    </a:cubicBezTo>
                    <a:cubicBezTo>
                      <a:pt x="3651" y="150250"/>
                      <a:pt x="-3006" y="96997"/>
                      <a:pt x="1749" y="50400"/>
                    </a:cubicBezTo>
                    <a:cubicBezTo>
                      <a:pt x="3651" y="24725"/>
                      <a:pt x="20768" y="8559"/>
                      <a:pt x="43591" y="951"/>
                    </a:cubicBezTo>
                    <a:lnTo>
                      <a:pt x="405903" y="951"/>
                    </a:lnTo>
                    <a:close/>
                    <a:moveTo>
                      <a:pt x="103501" y="217768"/>
                    </a:moveTo>
                    <a:lnTo>
                      <a:pt x="103501" y="299550"/>
                    </a:lnTo>
                    <a:cubicBezTo>
                      <a:pt x="107304" y="299550"/>
                      <a:pt x="107304" y="297648"/>
                      <a:pt x="109206" y="296697"/>
                    </a:cubicBezTo>
                    <a:cubicBezTo>
                      <a:pt x="137735" y="274825"/>
                      <a:pt x="165313" y="232983"/>
                      <a:pt x="193841" y="212062"/>
                    </a:cubicBezTo>
                    <a:cubicBezTo>
                      <a:pt x="222370" y="191141"/>
                      <a:pt x="204302" y="205405"/>
                      <a:pt x="212860" y="205405"/>
                    </a:cubicBezTo>
                    <a:cubicBezTo>
                      <a:pt x="271819" y="200651"/>
                      <a:pt x="338386" y="209209"/>
                      <a:pt x="398296" y="205405"/>
                    </a:cubicBezTo>
                    <a:cubicBezTo>
                      <a:pt x="408756" y="203504"/>
                      <a:pt x="412560" y="196847"/>
                      <a:pt x="413511" y="186386"/>
                    </a:cubicBezTo>
                    <a:cubicBezTo>
                      <a:pt x="416364" y="155005"/>
                      <a:pt x="417315" y="83684"/>
                      <a:pt x="413511" y="53253"/>
                    </a:cubicBezTo>
                    <a:cubicBezTo>
                      <a:pt x="409707" y="22823"/>
                      <a:pt x="410658" y="38989"/>
                      <a:pt x="403050" y="36136"/>
                    </a:cubicBezTo>
                    <a:lnTo>
                      <a:pt x="53100" y="34234"/>
                    </a:lnTo>
                    <a:cubicBezTo>
                      <a:pt x="42640" y="36136"/>
                      <a:pt x="37885" y="40891"/>
                      <a:pt x="35983" y="51351"/>
                    </a:cubicBezTo>
                    <a:cubicBezTo>
                      <a:pt x="30278" y="93193"/>
                      <a:pt x="39787" y="148348"/>
                      <a:pt x="35983" y="191141"/>
                    </a:cubicBezTo>
                    <a:cubicBezTo>
                      <a:pt x="40738" y="219670"/>
                      <a:pt x="97795" y="191141"/>
                      <a:pt x="103501" y="217768"/>
                    </a:cubicBezTo>
                    <a:close/>
                  </a:path>
                </a:pathLst>
              </a:custGeom>
              <a:grpFill/>
              <a:ln w="9502" cap="flat">
                <a:noFill/>
                <a:prstDash val="solid"/>
                <a:miter/>
              </a:ln>
            </p:spPr>
            <p:txBody>
              <a:bodyPr rtlCol="0" anchor="ctr"/>
              <a:lstStyle/>
              <a:p>
                <a:endParaRPr lang="de-DE" dirty="0"/>
              </a:p>
            </p:txBody>
          </p:sp>
          <p:sp>
            <p:nvSpPr>
              <p:cNvPr id="80" name="Freeform 137">
                <a:extLst>
                  <a:ext uri="{FF2B5EF4-FFF2-40B4-BE49-F238E27FC236}">
                    <a16:creationId xmlns:a16="http://schemas.microsoft.com/office/drawing/2014/main" id="{3BA3BA36-36F6-D1BD-1A48-0FAABC71C803}"/>
                  </a:ext>
                </a:extLst>
              </p:cNvPr>
              <p:cNvSpPr/>
              <p:nvPr/>
            </p:nvSpPr>
            <p:spPr>
              <a:xfrm>
                <a:off x="6097184" y="2999380"/>
                <a:ext cx="310010" cy="34234"/>
              </a:xfrm>
              <a:custGeom>
                <a:avLst/>
                <a:gdLst>
                  <a:gd name="connsiteX0" fmla="*/ 0 w 310010"/>
                  <a:gd name="connsiteY0" fmla="*/ 0 h 34234"/>
                  <a:gd name="connsiteX1" fmla="*/ 310010 w 310010"/>
                  <a:gd name="connsiteY1" fmla="*/ 0 h 34234"/>
                  <a:gd name="connsiteX2" fmla="*/ 310010 w 310010"/>
                  <a:gd name="connsiteY2" fmla="*/ 34234 h 34234"/>
                  <a:gd name="connsiteX3" fmla="*/ 0 w 310010"/>
                  <a:gd name="connsiteY3" fmla="*/ 34234 h 34234"/>
                </a:gdLst>
                <a:ahLst/>
                <a:cxnLst>
                  <a:cxn ang="0">
                    <a:pos x="connsiteX0" y="connsiteY0"/>
                  </a:cxn>
                  <a:cxn ang="0">
                    <a:pos x="connsiteX1" y="connsiteY1"/>
                  </a:cxn>
                  <a:cxn ang="0">
                    <a:pos x="connsiteX2" y="connsiteY2"/>
                  </a:cxn>
                  <a:cxn ang="0">
                    <a:pos x="connsiteX3" y="connsiteY3"/>
                  </a:cxn>
                </a:cxnLst>
                <a:rect l="l" t="t" r="r" b="b"/>
                <a:pathLst>
                  <a:path w="310010" h="34234">
                    <a:moveTo>
                      <a:pt x="0" y="0"/>
                    </a:moveTo>
                    <a:lnTo>
                      <a:pt x="310010" y="0"/>
                    </a:lnTo>
                    <a:lnTo>
                      <a:pt x="310010" y="34234"/>
                    </a:lnTo>
                    <a:lnTo>
                      <a:pt x="0" y="34234"/>
                    </a:lnTo>
                    <a:close/>
                  </a:path>
                </a:pathLst>
              </a:custGeom>
              <a:grpFill/>
              <a:ln w="9502" cap="flat">
                <a:noFill/>
                <a:prstDash val="solid"/>
                <a:miter/>
              </a:ln>
            </p:spPr>
            <p:txBody>
              <a:bodyPr rtlCol="0" anchor="ctr"/>
              <a:lstStyle/>
              <a:p>
                <a:endParaRPr lang="de-DE" dirty="0"/>
              </a:p>
            </p:txBody>
          </p:sp>
          <p:sp>
            <p:nvSpPr>
              <p:cNvPr id="81" name="Freeform 138">
                <a:extLst>
                  <a:ext uri="{FF2B5EF4-FFF2-40B4-BE49-F238E27FC236}">
                    <a16:creationId xmlns:a16="http://schemas.microsoft.com/office/drawing/2014/main" id="{F5621ADF-0144-DE28-910B-B8D6F3E4827D}"/>
                  </a:ext>
                </a:extLst>
              </p:cNvPr>
              <p:cNvSpPr/>
              <p:nvPr/>
            </p:nvSpPr>
            <p:spPr>
              <a:xfrm>
                <a:off x="6234121" y="2930912"/>
                <a:ext cx="173072" cy="34234"/>
              </a:xfrm>
              <a:custGeom>
                <a:avLst/>
                <a:gdLst>
                  <a:gd name="connsiteX0" fmla="*/ 173073 w 173072"/>
                  <a:gd name="connsiteY0" fmla="*/ 0 h 34234"/>
                  <a:gd name="connsiteX1" fmla="*/ 173073 w 173072"/>
                  <a:gd name="connsiteY1" fmla="*/ 34234 h 34234"/>
                  <a:gd name="connsiteX2" fmla="*/ 0 w 173072"/>
                  <a:gd name="connsiteY2" fmla="*/ 34234 h 34234"/>
                  <a:gd name="connsiteX3" fmla="*/ 0 w 173072"/>
                  <a:gd name="connsiteY3" fmla="*/ 2853 h 34234"/>
                  <a:gd name="connsiteX4" fmla="*/ 2853 w 173072"/>
                  <a:gd name="connsiteY4" fmla="*/ 0 h 34234"/>
                  <a:gd name="connsiteX5" fmla="*/ 173073 w 173072"/>
                  <a:gd name="connsiteY5" fmla="*/ 0 h 342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3072" h="34234">
                    <a:moveTo>
                      <a:pt x="173073" y="0"/>
                    </a:moveTo>
                    <a:lnTo>
                      <a:pt x="173073" y="34234"/>
                    </a:lnTo>
                    <a:lnTo>
                      <a:pt x="0" y="34234"/>
                    </a:lnTo>
                    <a:lnTo>
                      <a:pt x="0" y="2853"/>
                    </a:lnTo>
                    <a:lnTo>
                      <a:pt x="2853" y="0"/>
                    </a:lnTo>
                    <a:lnTo>
                      <a:pt x="173073" y="0"/>
                    </a:lnTo>
                    <a:close/>
                  </a:path>
                </a:pathLst>
              </a:custGeom>
              <a:grpFill/>
              <a:ln w="9502" cap="flat">
                <a:noFill/>
                <a:prstDash val="solid"/>
                <a:miter/>
              </a:ln>
            </p:spPr>
            <p:txBody>
              <a:bodyPr rtlCol="0" anchor="ctr"/>
              <a:lstStyle/>
              <a:p>
                <a:endParaRPr lang="de-DE" dirty="0"/>
              </a:p>
            </p:txBody>
          </p:sp>
          <p:sp>
            <p:nvSpPr>
              <p:cNvPr id="82" name="Freeform 139">
                <a:extLst>
                  <a:ext uri="{FF2B5EF4-FFF2-40B4-BE49-F238E27FC236}">
                    <a16:creationId xmlns:a16="http://schemas.microsoft.com/office/drawing/2014/main" id="{B6A86756-356B-631C-5B69-3E5BF1D2DDBF}"/>
                  </a:ext>
                </a:extLst>
              </p:cNvPr>
              <p:cNvSpPr/>
              <p:nvPr/>
            </p:nvSpPr>
            <p:spPr>
              <a:xfrm>
                <a:off x="6097184" y="2930912"/>
                <a:ext cx="102702" cy="34234"/>
              </a:xfrm>
              <a:custGeom>
                <a:avLst/>
                <a:gdLst>
                  <a:gd name="connsiteX0" fmla="*/ 0 w 102702"/>
                  <a:gd name="connsiteY0" fmla="*/ 0 h 34234"/>
                  <a:gd name="connsiteX1" fmla="*/ 102703 w 102702"/>
                  <a:gd name="connsiteY1" fmla="*/ 0 h 34234"/>
                  <a:gd name="connsiteX2" fmla="*/ 102703 w 102702"/>
                  <a:gd name="connsiteY2" fmla="*/ 34234 h 34234"/>
                  <a:gd name="connsiteX3" fmla="*/ 0 w 102702"/>
                  <a:gd name="connsiteY3" fmla="*/ 34234 h 34234"/>
                </a:gdLst>
                <a:ahLst/>
                <a:cxnLst>
                  <a:cxn ang="0">
                    <a:pos x="connsiteX0" y="connsiteY0"/>
                  </a:cxn>
                  <a:cxn ang="0">
                    <a:pos x="connsiteX1" y="connsiteY1"/>
                  </a:cxn>
                  <a:cxn ang="0">
                    <a:pos x="connsiteX2" y="connsiteY2"/>
                  </a:cxn>
                  <a:cxn ang="0">
                    <a:pos x="connsiteX3" y="connsiteY3"/>
                  </a:cxn>
                </a:cxnLst>
                <a:rect l="l" t="t" r="r" b="b"/>
                <a:pathLst>
                  <a:path w="102702" h="34234">
                    <a:moveTo>
                      <a:pt x="0" y="0"/>
                    </a:moveTo>
                    <a:lnTo>
                      <a:pt x="102703" y="0"/>
                    </a:lnTo>
                    <a:lnTo>
                      <a:pt x="102703" y="34234"/>
                    </a:lnTo>
                    <a:lnTo>
                      <a:pt x="0" y="34234"/>
                    </a:lnTo>
                    <a:close/>
                  </a:path>
                </a:pathLst>
              </a:custGeom>
              <a:grpFill/>
              <a:ln w="9502" cap="flat">
                <a:noFill/>
                <a:prstDash val="solid"/>
                <a:miter/>
              </a:ln>
            </p:spPr>
            <p:txBody>
              <a:bodyPr rtlCol="0" anchor="ctr"/>
              <a:lstStyle/>
              <a:p>
                <a:endParaRPr lang="de-DE" dirty="0"/>
              </a:p>
            </p:txBody>
          </p:sp>
        </p:grpSp>
      </p:grpSp>
    </p:spTree>
    <p:extLst>
      <p:ext uri="{BB962C8B-B14F-4D97-AF65-F5344CB8AC3E}">
        <p14:creationId xmlns:p14="http://schemas.microsoft.com/office/powerpoint/2010/main" val="80507321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A36255-C92C-891F-42E9-FC7E49D6451B}"/>
            </a:ext>
          </a:extLst>
        </p:cNvPr>
        <p:cNvGrpSpPr/>
        <p:nvPr/>
      </p:nvGrpSpPr>
      <p:grpSpPr>
        <a:xfrm>
          <a:off x="0" y="0"/>
          <a:ext cx="0" cy="0"/>
          <a:chOff x="0" y="0"/>
          <a:chExt cx="0" cy="0"/>
        </a:xfrm>
      </p:grpSpPr>
      <p:sp>
        <p:nvSpPr>
          <p:cNvPr id="26" name="Text Placeholder 25">
            <a:extLst>
              <a:ext uri="{FF2B5EF4-FFF2-40B4-BE49-F238E27FC236}">
                <a16:creationId xmlns:a16="http://schemas.microsoft.com/office/drawing/2014/main" id="{1BA36F0E-4DC0-3A67-CA2A-9F8D42605E0E}"/>
              </a:ext>
            </a:extLst>
          </p:cNvPr>
          <p:cNvSpPr>
            <a:spLocks noGrp="1"/>
          </p:cNvSpPr>
          <p:nvPr>
            <p:ph type="body" sz="quarter" idx="60"/>
          </p:nvPr>
        </p:nvSpPr>
        <p:spPr/>
        <p:txBody>
          <a:bodyPr/>
          <a:lstStyle/>
          <a:p>
            <a:r>
              <a:rPr lang="de-DE" dirty="0"/>
              <a:t>04</a:t>
            </a:r>
          </a:p>
        </p:txBody>
      </p:sp>
      <p:sp>
        <p:nvSpPr>
          <p:cNvPr id="27" name="Rectangle 26">
            <a:extLst>
              <a:ext uri="{FF2B5EF4-FFF2-40B4-BE49-F238E27FC236}">
                <a16:creationId xmlns:a16="http://schemas.microsoft.com/office/drawing/2014/main" id="{C9321519-6980-CB5F-6EEF-F2BC7FBC9F30}"/>
              </a:ext>
            </a:extLst>
          </p:cNvPr>
          <p:cNvSpPr/>
          <p:nvPr/>
        </p:nvSpPr>
        <p:spPr>
          <a:xfrm>
            <a:off x="2777891" y="3507055"/>
            <a:ext cx="3442046" cy="606296"/>
          </a:xfrm>
          <a:prstGeom prst="rect">
            <a:avLst/>
          </a:prstGeom>
          <a:solidFill>
            <a:srgbClr val="4763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529" dirty="0">
              <a:latin typeface="Montserrat" panose="00000500000000000000" pitchFamily="50" charset="0"/>
            </a:endParaRPr>
          </a:p>
        </p:txBody>
      </p:sp>
      <p:sp>
        <p:nvSpPr>
          <p:cNvPr id="28" name="TextBox 27">
            <a:extLst>
              <a:ext uri="{FF2B5EF4-FFF2-40B4-BE49-F238E27FC236}">
                <a16:creationId xmlns:a16="http://schemas.microsoft.com/office/drawing/2014/main" id="{A970A281-E5CD-5565-FC5F-64B85DEAEA2E}"/>
              </a:ext>
            </a:extLst>
          </p:cNvPr>
          <p:cNvSpPr txBox="1"/>
          <p:nvPr/>
        </p:nvSpPr>
        <p:spPr>
          <a:xfrm>
            <a:off x="2909998" y="3486738"/>
            <a:ext cx="3161379" cy="646331"/>
          </a:xfrm>
          <a:prstGeom prst="rect">
            <a:avLst/>
          </a:prstGeom>
          <a:noFill/>
        </p:spPr>
        <p:txBody>
          <a:bodyPr wrap="none" rtlCol="0">
            <a:spAutoFit/>
          </a:bodyPr>
          <a:lstStyle/>
          <a:p>
            <a:r>
              <a:rPr lang="de-DE" sz="2950" b="1" spc="324" dirty="0">
                <a:solidFill>
                  <a:schemeClr val="bg1"/>
                </a:solidFill>
                <a:latin typeface="Calibri" panose="020F0502020204030204" pitchFamily="34" charset="0"/>
                <a:cs typeface="Calibri" panose="020F0502020204030204" pitchFamily="34" charset="0"/>
              </a:rPr>
              <a:t>FRAUEN IN DER</a:t>
            </a:r>
          </a:p>
        </p:txBody>
      </p:sp>
      <p:sp>
        <p:nvSpPr>
          <p:cNvPr id="29" name="Rectangle 28">
            <a:extLst>
              <a:ext uri="{FF2B5EF4-FFF2-40B4-BE49-F238E27FC236}">
                <a16:creationId xmlns:a16="http://schemas.microsoft.com/office/drawing/2014/main" id="{AF854748-37B4-6CFD-6B2D-2D0807256AAE}"/>
              </a:ext>
            </a:extLst>
          </p:cNvPr>
          <p:cNvSpPr/>
          <p:nvPr/>
        </p:nvSpPr>
        <p:spPr>
          <a:xfrm>
            <a:off x="2777891" y="4184145"/>
            <a:ext cx="3805236" cy="606296"/>
          </a:xfrm>
          <a:prstGeom prst="rect">
            <a:avLst/>
          </a:prstGeom>
          <a:solidFill>
            <a:srgbClr val="4763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529" dirty="0">
              <a:latin typeface="Montserrat" panose="00000500000000000000" pitchFamily="50" charset="0"/>
            </a:endParaRPr>
          </a:p>
        </p:txBody>
      </p:sp>
      <p:sp>
        <p:nvSpPr>
          <p:cNvPr id="30" name="TextBox 29">
            <a:extLst>
              <a:ext uri="{FF2B5EF4-FFF2-40B4-BE49-F238E27FC236}">
                <a16:creationId xmlns:a16="http://schemas.microsoft.com/office/drawing/2014/main" id="{8B5D9E30-49B7-8A67-B440-6DE7DCDCE2D4}"/>
              </a:ext>
            </a:extLst>
          </p:cNvPr>
          <p:cNvSpPr txBox="1"/>
          <p:nvPr/>
        </p:nvSpPr>
        <p:spPr>
          <a:xfrm>
            <a:off x="2909998" y="4163828"/>
            <a:ext cx="3724569" cy="646331"/>
          </a:xfrm>
          <a:prstGeom prst="rect">
            <a:avLst/>
          </a:prstGeom>
          <a:noFill/>
        </p:spPr>
        <p:txBody>
          <a:bodyPr wrap="none" rtlCol="0">
            <a:spAutoFit/>
          </a:bodyPr>
          <a:lstStyle/>
          <a:p>
            <a:r>
              <a:rPr lang="de-DE" sz="2950" b="1" spc="324" dirty="0">
                <a:solidFill>
                  <a:schemeClr val="bg1"/>
                </a:solidFill>
                <a:latin typeface="Calibri" panose="020F0502020204030204" pitchFamily="34" charset="0"/>
                <a:cs typeface="Calibri" panose="020F0502020204030204" pitchFamily="34" charset="0"/>
              </a:rPr>
              <a:t>SPÄTEN KARRIERE </a:t>
            </a:r>
          </a:p>
        </p:txBody>
      </p:sp>
    </p:spTree>
    <p:extLst>
      <p:ext uri="{BB962C8B-B14F-4D97-AF65-F5344CB8AC3E}">
        <p14:creationId xmlns:p14="http://schemas.microsoft.com/office/powerpoint/2010/main" val="139927568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B31BF5-25FE-E1D5-CA1C-D0DE86928A50}"/>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CD394904-0D30-B256-30BE-D21AFA929D2C}"/>
              </a:ext>
            </a:extLst>
          </p:cNvPr>
          <p:cNvSpPr>
            <a:spLocks noGrp="1"/>
          </p:cNvSpPr>
          <p:nvPr>
            <p:ph type="body" sz="quarter" idx="49"/>
          </p:nvPr>
        </p:nvSpPr>
        <p:spPr/>
        <p:txBody>
          <a:bodyPr/>
          <a:lstStyle/>
          <a:p>
            <a:r>
              <a:rPr lang="de-DE" dirty="0"/>
              <a:t>Einführung</a:t>
            </a:r>
          </a:p>
        </p:txBody>
      </p:sp>
      <p:sp>
        <p:nvSpPr>
          <p:cNvPr id="4" name="Text Placeholder 3">
            <a:extLst>
              <a:ext uri="{FF2B5EF4-FFF2-40B4-BE49-F238E27FC236}">
                <a16:creationId xmlns:a16="http://schemas.microsoft.com/office/drawing/2014/main" id="{5E07FCE2-13EB-E3A0-35E7-70F7CED20209}"/>
              </a:ext>
            </a:extLst>
          </p:cNvPr>
          <p:cNvSpPr>
            <a:spLocks noGrp="1"/>
          </p:cNvSpPr>
          <p:nvPr>
            <p:ph type="body" sz="quarter" idx="50"/>
          </p:nvPr>
        </p:nvSpPr>
        <p:spPr/>
        <p:txBody>
          <a:bodyPr/>
          <a:lstStyle/>
          <a:p>
            <a:r>
              <a:rPr lang="de-DE" dirty="0"/>
              <a:t>Fazit</a:t>
            </a:r>
          </a:p>
        </p:txBody>
      </p:sp>
      <p:sp>
        <p:nvSpPr>
          <p:cNvPr id="7" name="Text Placeholder 6">
            <a:extLst>
              <a:ext uri="{FF2B5EF4-FFF2-40B4-BE49-F238E27FC236}">
                <a16:creationId xmlns:a16="http://schemas.microsoft.com/office/drawing/2014/main" id="{72972928-2454-CF6F-0EC3-32A9573B720D}"/>
              </a:ext>
            </a:extLst>
          </p:cNvPr>
          <p:cNvSpPr>
            <a:spLocks noGrp="1"/>
          </p:cNvSpPr>
          <p:nvPr>
            <p:ph type="body" sz="quarter" idx="61"/>
          </p:nvPr>
        </p:nvSpPr>
        <p:spPr/>
        <p:txBody>
          <a:bodyPr/>
          <a:lstStyle/>
          <a:p>
            <a:pPr>
              <a:lnSpc>
                <a:spcPts val="3420"/>
              </a:lnSpc>
            </a:pPr>
            <a:r>
              <a:rPr lang="de-DE" dirty="0" sz="2700"/>
              <a:t>Frauen in der späten Karrierephase</a:t>
            </a:r>
          </a:p>
        </p:txBody>
      </p:sp>
      <p:sp>
        <p:nvSpPr>
          <p:cNvPr id="8" name="Text Placeholder 7">
            <a:extLst>
              <a:ext uri="{FF2B5EF4-FFF2-40B4-BE49-F238E27FC236}">
                <a16:creationId xmlns:a16="http://schemas.microsoft.com/office/drawing/2014/main" id="{2000BA94-2871-DDE3-CC21-BCAF16FEA177}"/>
              </a:ext>
            </a:extLst>
          </p:cNvPr>
          <p:cNvSpPr>
            <a:spLocks noGrp="1"/>
          </p:cNvSpPr>
          <p:nvPr>
            <p:ph type="body" sz="quarter" idx="64"/>
          </p:nvPr>
        </p:nvSpPr>
        <p:spPr/>
        <p:txBody>
          <a:bodyPr/>
          <a:lstStyle/>
          <a:p>
            <a:pPr marL="0" indent="0">
              <a:lnSpc>
                <a:spcPts val="1137"/>
              </a:lnSpc>
              <a:buNone/>
            </a:pPr>
            <a:r>
              <a:rPr lang="de-DE" dirty="0" sz="1025"/>
              <a:t>In der späten Karrierephase und im Ruhestand ändert sich oft der Zweck des Sparens und Investierens. Für viele Frauen lautet die Hauptfrage nicht mehr „Wie kann ich mein Geld möglichst stark vermehren?“, sondern „Wie kann ich schützen, was ich aufgebaut habe, und es sicher nutzen?“ Das nennt man </a:t>
            </a:r>
            <a:r>
              <a:rPr lang="de-DE" b="1" dirty="0" sz="1025"/>
              <a:t>Vermögenserhalt</a:t>
            </a:r>
            <a:r>
              <a:rPr lang="de-DE" dirty="0" sz="1025"/>
              <a:t>. Vermögenserhalt bedeutet, Ihre finanziellen Mittel stabil zu halten und das Risiko von Verlusten zu verringern, die Ihre Unabhängigkeit gefährden könnten.</a:t>
            </a:r>
          </a:p>
          <a:p>
            <a:pPr marL="0" indent="0">
              <a:lnSpc>
                <a:spcPts val="549"/>
              </a:lnSpc>
              <a:buNone/>
            </a:pPr>
            <a:endParaRPr lang="de-DE" dirty="0" sz="450"/>
          </a:p>
          <a:p>
            <a:pPr marL="0" indent="0">
              <a:lnSpc>
                <a:spcPts val="1137"/>
              </a:lnSpc>
              <a:buNone/>
            </a:pPr>
            <a:r>
              <a:rPr lang="de-DE" dirty="0" sz="1025"/>
              <a:t>In dieser Lebensphase verschieben sich die finanziellen Prioritäten oft. Das Einkommen stammt vielleicht hauptsächlich aus Renten, Sozialleistungen oder einem festen Gehalt kurz vor dem Ruhestand. Manche Kosten sinken, andere können wichtiger werden, etwa Gesundheitsausgaben, die Unterstützung von Familienangehörigen und die Instandhaltung von Haus oder Wohnung. Bei festem Einkommen können unerwartete Kosten belastender wirken, weil es weniger Spielraum gibt, das Einkommen schnell zu erhöhen.</a:t>
            </a:r>
          </a:p>
          <a:p>
            <a:pPr marL="0" indent="0">
              <a:lnSpc>
                <a:spcPts val="549"/>
              </a:lnSpc>
              <a:buNone/>
            </a:pPr>
            <a:endParaRPr lang="de-DE" dirty="0" sz="450"/>
          </a:p>
          <a:p>
            <a:pPr marL="0" indent="0">
              <a:lnSpc>
                <a:spcPts val="1137"/>
              </a:lnSpc>
              <a:buNone/>
            </a:pPr>
            <a:r>
              <a:rPr lang="de-DE" dirty="0" sz="1025"/>
              <a:t>Investieren kann auch in der späten Karrierephase sinnvoll sein, erfordert aber meist ein vorsichtigeres Vorgehen. Bei Entscheidungen sollten Klarheit, Diversifikation und Kostenbewusstsein im Mittelpunkt stehen. Produkte, die komplex, teuer oder schwer zu kündigen sind, können Risiken und Stress verursachen. Wichtig ist auch, auf Betrug zu achten: Betrugsmaschen und Drucktaktiken zielen oft auf ältere Menschen ab, vor allem mit dem Versprechen schneller Gewinne, „sicherer“ Renditen oder dringender Gelegenheiten.</a:t>
            </a:r>
          </a:p>
          <a:p>
            <a:pPr marL="0" indent="0">
              <a:lnSpc>
                <a:spcPts val="549"/>
              </a:lnSpc>
              <a:buNone/>
            </a:pPr>
            <a:endParaRPr lang="de-DE" dirty="0" sz="450"/>
          </a:p>
          <a:p>
            <a:pPr marL="0" indent="0">
              <a:lnSpc>
                <a:spcPts val="1137"/>
              </a:lnSpc>
              <a:buNone/>
            </a:pPr>
            <a:r>
              <a:rPr lang="de-DE" dirty="0" sz="1025"/>
              <a:t>In diesem Abschnitt lernen Sie, Ihre Einkommensquellen zu erfassen, den Unterschied zwischen Wachstums- und Erhaltungszielen zu verstehen, Warnsignale für Betrugsmaschen zu erkennen und in Ruhe und strukturiert über den Zugriff auf Ihr Geld nachzudenken. Ziel sind Stabilität, Sicherheit und innere Ruhe.</a:t>
            </a:r>
          </a:p>
        </p:txBody>
      </p:sp>
      <p:cxnSp>
        <p:nvCxnSpPr>
          <p:cNvPr id="19" name="Straight Connector 18">
            <a:extLst>
              <a:ext uri="{FF2B5EF4-FFF2-40B4-BE49-F238E27FC236}">
                <a16:creationId xmlns:a16="http://schemas.microsoft.com/office/drawing/2014/main" id="{C8B36576-DF1D-796F-EF2C-2D3FEE429B92}"/>
              </a:ext>
            </a:extLst>
          </p:cNvPr>
          <p:cNvCxnSpPr>
            <a:cxnSpLocks/>
          </p:cNvCxnSpPr>
          <p:nvPr/>
        </p:nvCxnSpPr>
        <p:spPr>
          <a:xfrm>
            <a:off x="1471747" y="1264920"/>
            <a:ext cx="5778139" cy="0"/>
          </a:xfrm>
          <a:prstGeom prst="line">
            <a:avLst/>
          </a:prstGeom>
          <a:ln w="19050">
            <a:solidFill>
              <a:srgbClr val="D38CBC"/>
            </a:solidFill>
            <a:prstDash val="sysDot"/>
          </a:ln>
        </p:spPr>
        <p:style>
          <a:lnRef idx="1">
            <a:schemeClr val="accent1"/>
          </a:lnRef>
          <a:fillRef idx="0">
            <a:schemeClr val="accent1"/>
          </a:fillRef>
          <a:effectRef idx="0">
            <a:schemeClr val="accent1"/>
          </a:effectRef>
          <a:fontRef idx="minor">
            <a:schemeClr val="tx1"/>
          </a:fontRef>
        </p:style>
      </p:cxnSp>
      <p:grpSp>
        <p:nvGrpSpPr>
          <p:cNvPr id="20" name="Graphic 2">
            <a:extLst>
              <a:ext uri="{FF2B5EF4-FFF2-40B4-BE49-F238E27FC236}">
                <a16:creationId xmlns:a16="http://schemas.microsoft.com/office/drawing/2014/main" id="{0D3FD9D7-DC51-5A7B-4CCB-31C69CEEE793}"/>
              </a:ext>
            </a:extLst>
          </p:cNvPr>
          <p:cNvGrpSpPr/>
          <p:nvPr/>
        </p:nvGrpSpPr>
        <p:grpSpPr>
          <a:xfrm>
            <a:off x="973372" y="543749"/>
            <a:ext cx="594171" cy="758066"/>
            <a:chOff x="5321116" y="858896"/>
            <a:chExt cx="888315" cy="1133345"/>
          </a:xfrm>
          <a:solidFill>
            <a:srgbClr val="D38CBC"/>
          </a:solidFill>
        </p:grpSpPr>
        <p:sp>
          <p:nvSpPr>
            <p:cNvPr id="21" name="Freeform 20">
              <a:extLst>
                <a:ext uri="{FF2B5EF4-FFF2-40B4-BE49-F238E27FC236}">
                  <a16:creationId xmlns:a16="http://schemas.microsoft.com/office/drawing/2014/main" id="{08B175B2-DF00-CE02-30A0-63DCD7CC8382}"/>
                </a:ext>
              </a:extLst>
            </p:cNvPr>
            <p:cNvSpPr/>
            <p:nvPr/>
          </p:nvSpPr>
          <p:spPr>
            <a:xfrm>
              <a:off x="5484486" y="1083374"/>
              <a:ext cx="277113" cy="317697"/>
            </a:xfrm>
            <a:custGeom>
              <a:avLst/>
              <a:gdLst>
                <a:gd name="connsiteX0" fmla="*/ 260815 w 277113"/>
                <a:gd name="connsiteY0" fmla="*/ 317697 h 317697"/>
                <a:gd name="connsiteX1" fmla="*/ 248251 w 277113"/>
                <a:gd name="connsiteY1" fmla="*/ 311925 h 317697"/>
                <a:gd name="connsiteX2" fmla="*/ 191206 w 277113"/>
                <a:gd name="connsiteY2" fmla="*/ 277969 h 317697"/>
                <a:gd name="connsiteX3" fmla="*/ 89338 w 277113"/>
                <a:gd name="connsiteY3" fmla="*/ 228394 h 317697"/>
                <a:gd name="connsiteX4" fmla="*/ 15314 w 277113"/>
                <a:gd name="connsiteY4" fmla="*/ 79328 h 317697"/>
                <a:gd name="connsiteX5" fmla="*/ 1053 w 277113"/>
                <a:gd name="connsiteY5" fmla="*/ 22282 h 317697"/>
                <a:gd name="connsiteX6" fmla="*/ 7165 w 277113"/>
                <a:gd name="connsiteY6" fmla="*/ 2927 h 317697"/>
                <a:gd name="connsiteX7" fmla="*/ 27539 w 277113"/>
                <a:gd name="connsiteY7" fmla="*/ 4285 h 317697"/>
                <a:gd name="connsiteX8" fmla="*/ 114126 w 277113"/>
                <a:gd name="connsiteY8" fmla="*/ 38920 h 317697"/>
                <a:gd name="connsiteX9" fmla="*/ 211918 w 277113"/>
                <a:gd name="connsiteY9" fmla="*/ 77290 h 317697"/>
                <a:gd name="connsiteX10" fmla="*/ 211918 w 277113"/>
                <a:gd name="connsiteY10" fmla="*/ 77290 h 317697"/>
                <a:gd name="connsiteX11" fmla="*/ 212937 w 277113"/>
                <a:gd name="connsiteY11" fmla="*/ 77969 h 317697"/>
                <a:gd name="connsiteX12" fmla="*/ 217351 w 277113"/>
                <a:gd name="connsiteY12" fmla="*/ 81365 h 317697"/>
                <a:gd name="connsiteX13" fmla="*/ 277114 w 277113"/>
                <a:gd name="connsiteY13" fmla="*/ 237222 h 317697"/>
                <a:gd name="connsiteX14" fmla="*/ 277114 w 277113"/>
                <a:gd name="connsiteY14" fmla="*/ 238580 h 317697"/>
                <a:gd name="connsiteX15" fmla="*/ 277114 w 277113"/>
                <a:gd name="connsiteY15" fmla="*/ 238580 h 317697"/>
                <a:gd name="connsiteX16" fmla="*/ 277114 w 277113"/>
                <a:gd name="connsiteY16" fmla="*/ 248767 h 317697"/>
                <a:gd name="connsiteX17" fmla="*/ 277114 w 277113"/>
                <a:gd name="connsiteY17" fmla="*/ 274234 h 317697"/>
                <a:gd name="connsiteX18" fmla="*/ 277114 w 277113"/>
                <a:gd name="connsiteY18" fmla="*/ 301398 h 317697"/>
                <a:gd name="connsiteX19" fmla="*/ 266248 w 277113"/>
                <a:gd name="connsiteY19" fmla="*/ 316679 h 317697"/>
                <a:gd name="connsiteX20" fmla="*/ 260815 w 277113"/>
                <a:gd name="connsiteY20" fmla="*/ 317697 h 317697"/>
                <a:gd name="connsiteX21" fmla="*/ 42819 w 277113"/>
                <a:gd name="connsiteY21" fmla="*/ 49786 h 317697"/>
                <a:gd name="connsiteX22" fmla="*/ 47572 w 277113"/>
                <a:gd name="connsiteY22" fmla="*/ 72536 h 317697"/>
                <a:gd name="connsiteX23" fmla="*/ 108353 w 277113"/>
                <a:gd name="connsiteY23" fmla="*/ 201568 h 317697"/>
                <a:gd name="connsiteX24" fmla="*/ 200713 w 277113"/>
                <a:gd name="connsiteY24" fmla="*/ 246730 h 317697"/>
                <a:gd name="connsiteX25" fmla="*/ 245195 w 277113"/>
                <a:gd name="connsiteY25" fmla="*/ 265066 h 317697"/>
                <a:gd name="connsiteX26" fmla="*/ 245195 w 277113"/>
                <a:gd name="connsiteY26" fmla="*/ 248767 h 317697"/>
                <a:gd name="connsiteX27" fmla="*/ 245195 w 277113"/>
                <a:gd name="connsiteY27" fmla="*/ 240957 h 317697"/>
                <a:gd name="connsiteX28" fmla="*/ 245195 w 277113"/>
                <a:gd name="connsiteY28" fmla="*/ 238580 h 317697"/>
                <a:gd name="connsiteX29" fmla="*/ 245195 w 277113"/>
                <a:gd name="connsiteY29" fmla="*/ 237562 h 317697"/>
                <a:gd name="connsiteX30" fmla="*/ 196978 w 277113"/>
                <a:gd name="connsiteY30" fmla="*/ 106153 h 317697"/>
                <a:gd name="connsiteX31" fmla="*/ 194262 w 277113"/>
                <a:gd name="connsiteY31" fmla="*/ 104115 h 317697"/>
                <a:gd name="connsiteX32" fmla="*/ 193243 w 277113"/>
                <a:gd name="connsiteY32" fmla="*/ 103436 h 317697"/>
                <a:gd name="connsiteX33" fmla="*/ 105297 w 277113"/>
                <a:gd name="connsiteY33" fmla="*/ 69820 h 317697"/>
                <a:gd name="connsiteX34" fmla="*/ 42819 w 277113"/>
                <a:gd name="connsiteY34" fmla="*/ 49786 h 3176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277113" h="317697">
                  <a:moveTo>
                    <a:pt x="260815" y="317697"/>
                  </a:moveTo>
                  <a:cubicBezTo>
                    <a:pt x="256061" y="317697"/>
                    <a:pt x="251647" y="315660"/>
                    <a:pt x="248251" y="311925"/>
                  </a:cubicBezTo>
                  <a:cubicBezTo>
                    <a:pt x="229236" y="289174"/>
                    <a:pt x="214975" y="285100"/>
                    <a:pt x="191206" y="277969"/>
                  </a:cubicBezTo>
                  <a:cubicBezTo>
                    <a:pt x="166418" y="270499"/>
                    <a:pt x="135518" y="261331"/>
                    <a:pt x="89338" y="228394"/>
                  </a:cubicBezTo>
                  <a:cubicBezTo>
                    <a:pt x="37386" y="191382"/>
                    <a:pt x="25841" y="131959"/>
                    <a:pt x="15314" y="79328"/>
                  </a:cubicBezTo>
                  <a:cubicBezTo>
                    <a:pt x="11240" y="58275"/>
                    <a:pt x="7165" y="38241"/>
                    <a:pt x="1053" y="22282"/>
                  </a:cubicBezTo>
                  <a:cubicBezTo>
                    <a:pt x="-1664" y="15151"/>
                    <a:pt x="1053" y="7341"/>
                    <a:pt x="7165" y="2927"/>
                  </a:cubicBezTo>
                  <a:cubicBezTo>
                    <a:pt x="13277" y="-1487"/>
                    <a:pt x="21766" y="-808"/>
                    <a:pt x="27539" y="4285"/>
                  </a:cubicBezTo>
                  <a:cubicBezTo>
                    <a:pt x="42479" y="18207"/>
                    <a:pt x="79151" y="28734"/>
                    <a:pt x="114126" y="38920"/>
                  </a:cubicBezTo>
                  <a:cubicBezTo>
                    <a:pt x="150459" y="49446"/>
                    <a:pt x="188489" y="60312"/>
                    <a:pt x="211918" y="77290"/>
                  </a:cubicBezTo>
                  <a:cubicBezTo>
                    <a:pt x="211918" y="77290"/>
                    <a:pt x="211918" y="77290"/>
                    <a:pt x="211918" y="77290"/>
                  </a:cubicBezTo>
                  <a:lnTo>
                    <a:pt x="212937" y="77969"/>
                  </a:lnTo>
                  <a:cubicBezTo>
                    <a:pt x="214635" y="78988"/>
                    <a:pt x="215993" y="80007"/>
                    <a:pt x="217351" y="81365"/>
                  </a:cubicBezTo>
                  <a:cubicBezTo>
                    <a:pt x="271002" y="126866"/>
                    <a:pt x="276434" y="185609"/>
                    <a:pt x="277114" y="237222"/>
                  </a:cubicBezTo>
                  <a:cubicBezTo>
                    <a:pt x="277114" y="237562"/>
                    <a:pt x="277114" y="238241"/>
                    <a:pt x="277114" y="238580"/>
                  </a:cubicBezTo>
                  <a:lnTo>
                    <a:pt x="277114" y="238580"/>
                  </a:lnTo>
                  <a:cubicBezTo>
                    <a:pt x="277114" y="242315"/>
                    <a:pt x="277114" y="245711"/>
                    <a:pt x="277114" y="248767"/>
                  </a:cubicBezTo>
                  <a:cubicBezTo>
                    <a:pt x="277114" y="257256"/>
                    <a:pt x="277114" y="265745"/>
                    <a:pt x="277114" y="274234"/>
                  </a:cubicBezTo>
                  <a:cubicBezTo>
                    <a:pt x="277114" y="283062"/>
                    <a:pt x="277114" y="292230"/>
                    <a:pt x="277114" y="301398"/>
                  </a:cubicBezTo>
                  <a:cubicBezTo>
                    <a:pt x="277114" y="310567"/>
                    <a:pt x="272699" y="314302"/>
                    <a:pt x="266248" y="316679"/>
                  </a:cubicBezTo>
                  <a:cubicBezTo>
                    <a:pt x="264550" y="317358"/>
                    <a:pt x="262513" y="317697"/>
                    <a:pt x="260815" y="317697"/>
                  </a:cubicBezTo>
                  <a:close/>
                  <a:moveTo>
                    <a:pt x="42819" y="49786"/>
                  </a:moveTo>
                  <a:cubicBezTo>
                    <a:pt x="44517" y="57256"/>
                    <a:pt x="45875" y="64727"/>
                    <a:pt x="47572" y="72536"/>
                  </a:cubicBezTo>
                  <a:cubicBezTo>
                    <a:pt x="57080" y="121433"/>
                    <a:pt x="66927" y="172027"/>
                    <a:pt x="108353" y="201568"/>
                  </a:cubicBezTo>
                  <a:cubicBezTo>
                    <a:pt x="150119" y="231450"/>
                    <a:pt x="176944" y="239599"/>
                    <a:pt x="200713" y="246730"/>
                  </a:cubicBezTo>
                  <a:cubicBezTo>
                    <a:pt x="216333" y="251483"/>
                    <a:pt x="230594" y="255558"/>
                    <a:pt x="245195" y="265066"/>
                  </a:cubicBezTo>
                  <a:cubicBezTo>
                    <a:pt x="245195" y="259633"/>
                    <a:pt x="245195" y="254200"/>
                    <a:pt x="245195" y="248767"/>
                  </a:cubicBezTo>
                  <a:cubicBezTo>
                    <a:pt x="245195" y="243334"/>
                    <a:pt x="245195" y="243334"/>
                    <a:pt x="245195" y="240957"/>
                  </a:cubicBezTo>
                  <a:cubicBezTo>
                    <a:pt x="245195" y="240278"/>
                    <a:pt x="245195" y="239259"/>
                    <a:pt x="245195" y="238580"/>
                  </a:cubicBezTo>
                  <a:cubicBezTo>
                    <a:pt x="245195" y="238580"/>
                    <a:pt x="245195" y="237901"/>
                    <a:pt x="245195" y="237562"/>
                  </a:cubicBezTo>
                  <a:cubicBezTo>
                    <a:pt x="244516" y="180855"/>
                    <a:pt x="236027" y="139090"/>
                    <a:pt x="196978" y="106153"/>
                  </a:cubicBezTo>
                  <a:cubicBezTo>
                    <a:pt x="195959" y="105474"/>
                    <a:pt x="195280" y="104794"/>
                    <a:pt x="194262" y="104115"/>
                  </a:cubicBezTo>
                  <a:lnTo>
                    <a:pt x="193243" y="103436"/>
                  </a:lnTo>
                  <a:cubicBezTo>
                    <a:pt x="174228" y="89854"/>
                    <a:pt x="139253" y="79667"/>
                    <a:pt x="105297" y="69820"/>
                  </a:cubicBezTo>
                  <a:cubicBezTo>
                    <a:pt x="82886" y="63368"/>
                    <a:pt x="61155" y="57256"/>
                    <a:pt x="42819" y="49786"/>
                  </a:cubicBezTo>
                  <a:close/>
                </a:path>
              </a:pathLst>
            </a:custGeom>
            <a:grpFill/>
            <a:ln w="3393" cap="flat">
              <a:noFill/>
              <a:prstDash val="solid"/>
              <a:miter/>
            </a:ln>
          </p:spPr>
          <p:txBody>
            <a:bodyPr rtlCol="0" anchor="ctr"/>
            <a:lstStyle/>
            <a:p>
              <a:endParaRPr lang="de-DE" dirty="0">
                <a:solidFill>
                  <a:schemeClr val="bg1"/>
                </a:solidFill>
              </a:endParaRPr>
            </a:p>
          </p:txBody>
        </p:sp>
        <p:sp>
          <p:nvSpPr>
            <p:cNvPr id="22" name="Freeform 21">
              <a:extLst>
                <a:ext uri="{FF2B5EF4-FFF2-40B4-BE49-F238E27FC236}">
                  <a16:creationId xmlns:a16="http://schemas.microsoft.com/office/drawing/2014/main" id="{C72C2F18-B7DE-1FD4-6936-5FEFEEF3D042}"/>
                </a:ext>
              </a:extLst>
            </p:cNvPr>
            <p:cNvSpPr/>
            <p:nvPr/>
          </p:nvSpPr>
          <p:spPr>
            <a:xfrm>
              <a:off x="5667542" y="858896"/>
              <a:ext cx="256366" cy="489883"/>
            </a:xfrm>
            <a:custGeom>
              <a:avLst/>
              <a:gdLst>
                <a:gd name="connsiteX0" fmla="*/ 77759 w 256366"/>
                <a:gd name="connsiteY0" fmla="*/ 489883 h 489883"/>
                <a:gd name="connsiteX1" fmla="*/ 66214 w 256366"/>
                <a:gd name="connsiteY1" fmla="*/ 485129 h 489883"/>
                <a:gd name="connsiteX2" fmla="*/ 66214 w 256366"/>
                <a:gd name="connsiteY2" fmla="*/ 462040 h 489883"/>
                <a:gd name="connsiteX3" fmla="*/ 66214 w 256366"/>
                <a:gd name="connsiteY3" fmla="*/ 462040 h 489883"/>
                <a:gd name="connsiteX4" fmla="*/ 130730 w 256366"/>
                <a:gd name="connsiteY4" fmla="*/ 400919 h 489883"/>
                <a:gd name="connsiteX5" fmla="*/ 224448 w 256366"/>
                <a:gd name="connsiteY5" fmla="*/ 240308 h 489883"/>
                <a:gd name="connsiteX6" fmla="*/ 201019 w 256366"/>
                <a:gd name="connsiteY6" fmla="*/ 100410 h 489883"/>
                <a:gd name="connsiteX7" fmla="*/ 188794 w 256366"/>
                <a:gd name="connsiteY7" fmla="*/ 54230 h 489883"/>
                <a:gd name="connsiteX8" fmla="*/ 138540 w 256366"/>
                <a:gd name="connsiteY8" fmla="*/ 99052 h 489883"/>
                <a:gd name="connsiteX9" fmla="*/ 32937 w 256366"/>
                <a:gd name="connsiteY9" fmla="*/ 263398 h 489883"/>
                <a:gd name="connsiteX10" fmla="*/ 35654 w 256366"/>
                <a:gd name="connsiteY10" fmla="*/ 312634 h 489883"/>
                <a:gd name="connsiteX11" fmla="*/ 21392 w 256366"/>
                <a:gd name="connsiteY11" fmla="*/ 330970 h 489883"/>
                <a:gd name="connsiteX12" fmla="*/ 3056 w 256366"/>
                <a:gd name="connsiteY12" fmla="*/ 316709 h 489883"/>
                <a:gd name="connsiteX13" fmla="*/ 0 w 256366"/>
                <a:gd name="connsiteY13" fmla="*/ 263398 h 489883"/>
                <a:gd name="connsiteX14" fmla="*/ 117487 w 256366"/>
                <a:gd name="connsiteY14" fmla="*/ 73925 h 489883"/>
                <a:gd name="connsiteX15" fmla="*/ 188115 w 256366"/>
                <a:gd name="connsiteY15" fmla="*/ 6353 h 489883"/>
                <a:gd name="connsiteX16" fmla="*/ 206112 w 256366"/>
                <a:gd name="connsiteY16" fmla="*/ 920 h 489883"/>
                <a:gd name="connsiteX17" fmla="*/ 216978 w 256366"/>
                <a:gd name="connsiteY17" fmla="*/ 16200 h 489883"/>
                <a:gd name="connsiteX18" fmla="*/ 231918 w 256366"/>
                <a:gd name="connsiteY18" fmla="*/ 91582 h 489883"/>
                <a:gd name="connsiteX19" fmla="*/ 256366 w 256366"/>
                <a:gd name="connsiteY19" fmla="*/ 240308 h 489883"/>
                <a:gd name="connsiteX20" fmla="*/ 151443 w 256366"/>
                <a:gd name="connsiteY20" fmla="*/ 425707 h 489883"/>
                <a:gd name="connsiteX21" fmla="*/ 89643 w 256366"/>
                <a:gd name="connsiteY21" fmla="*/ 483771 h 489883"/>
                <a:gd name="connsiteX22" fmla="*/ 88964 w 256366"/>
                <a:gd name="connsiteY22" fmla="*/ 484450 h 489883"/>
                <a:gd name="connsiteX23" fmla="*/ 88625 w 256366"/>
                <a:gd name="connsiteY23" fmla="*/ 484450 h 489883"/>
                <a:gd name="connsiteX24" fmla="*/ 77080 w 256366"/>
                <a:gd name="connsiteY24" fmla="*/ 489544 h 489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6366" h="489883">
                  <a:moveTo>
                    <a:pt x="77759" y="489883"/>
                  </a:moveTo>
                  <a:cubicBezTo>
                    <a:pt x="73684" y="489883"/>
                    <a:pt x="69270" y="488185"/>
                    <a:pt x="66214" y="485129"/>
                  </a:cubicBezTo>
                  <a:cubicBezTo>
                    <a:pt x="59762" y="478678"/>
                    <a:pt x="59762" y="468491"/>
                    <a:pt x="66214" y="462040"/>
                  </a:cubicBezTo>
                  <a:lnTo>
                    <a:pt x="66214" y="462040"/>
                  </a:lnTo>
                  <a:cubicBezTo>
                    <a:pt x="87267" y="438270"/>
                    <a:pt x="109338" y="419255"/>
                    <a:pt x="130730" y="400919"/>
                  </a:cubicBezTo>
                  <a:cubicBezTo>
                    <a:pt x="183022" y="356097"/>
                    <a:pt x="224448" y="320444"/>
                    <a:pt x="224448" y="240308"/>
                  </a:cubicBezTo>
                  <a:cubicBezTo>
                    <a:pt x="224448" y="160173"/>
                    <a:pt x="212224" y="138101"/>
                    <a:pt x="201019" y="100410"/>
                  </a:cubicBezTo>
                  <a:cubicBezTo>
                    <a:pt x="196604" y="84791"/>
                    <a:pt x="191850" y="69511"/>
                    <a:pt x="188794" y="54230"/>
                  </a:cubicBezTo>
                  <a:cubicBezTo>
                    <a:pt x="172835" y="70190"/>
                    <a:pt x="155518" y="84791"/>
                    <a:pt x="138540" y="99052"/>
                  </a:cubicBezTo>
                  <a:cubicBezTo>
                    <a:pt x="84211" y="144553"/>
                    <a:pt x="32937" y="187677"/>
                    <a:pt x="32937" y="263398"/>
                  </a:cubicBezTo>
                  <a:cubicBezTo>
                    <a:pt x="32937" y="339120"/>
                    <a:pt x="33956" y="298033"/>
                    <a:pt x="35654" y="312634"/>
                  </a:cubicBezTo>
                  <a:cubicBezTo>
                    <a:pt x="36672" y="321462"/>
                    <a:pt x="30560" y="329612"/>
                    <a:pt x="21392" y="330970"/>
                  </a:cubicBezTo>
                  <a:cubicBezTo>
                    <a:pt x="12564" y="331989"/>
                    <a:pt x="4414" y="325877"/>
                    <a:pt x="3056" y="316709"/>
                  </a:cubicBezTo>
                  <a:cubicBezTo>
                    <a:pt x="1019" y="300750"/>
                    <a:pt x="0" y="283092"/>
                    <a:pt x="0" y="263398"/>
                  </a:cubicBezTo>
                  <a:cubicBezTo>
                    <a:pt x="0" y="172397"/>
                    <a:pt x="59762" y="122482"/>
                    <a:pt x="117487" y="73925"/>
                  </a:cubicBezTo>
                  <a:cubicBezTo>
                    <a:pt x="143973" y="51854"/>
                    <a:pt x="169100" y="30801"/>
                    <a:pt x="188115" y="6353"/>
                  </a:cubicBezTo>
                  <a:cubicBezTo>
                    <a:pt x="192530" y="920"/>
                    <a:pt x="199660" y="-1457"/>
                    <a:pt x="206112" y="920"/>
                  </a:cubicBezTo>
                  <a:cubicBezTo>
                    <a:pt x="212563" y="3297"/>
                    <a:pt x="216978" y="9409"/>
                    <a:pt x="216978" y="16200"/>
                  </a:cubicBezTo>
                  <a:cubicBezTo>
                    <a:pt x="216978" y="39969"/>
                    <a:pt x="223769" y="63738"/>
                    <a:pt x="231918" y="91582"/>
                  </a:cubicBezTo>
                  <a:cubicBezTo>
                    <a:pt x="242784" y="129273"/>
                    <a:pt x="256366" y="176132"/>
                    <a:pt x="256366" y="240308"/>
                  </a:cubicBezTo>
                  <a:cubicBezTo>
                    <a:pt x="256366" y="335384"/>
                    <a:pt x="205433" y="379187"/>
                    <a:pt x="151443" y="425707"/>
                  </a:cubicBezTo>
                  <a:cubicBezTo>
                    <a:pt x="130730" y="443364"/>
                    <a:pt x="109338" y="461700"/>
                    <a:pt x="89643" y="483771"/>
                  </a:cubicBezTo>
                  <a:cubicBezTo>
                    <a:pt x="89643" y="483771"/>
                    <a:pt x="89304" y="484111"/>
                    <a:pt x="88964" y="484450"/>
                  </a:cubicBezTo>
                  <a:lnTo>
                    <a:pt x="88625" y="484450"/>
                  </a:lnTo>
                  <a:cubicBezTo>
                    <a:pt x="85569" y="488185"/>
                    <a:pt x="81154" y="489544"/>
                    <a:pt x="77080" y="489544"/>
                  </a:cubicBezTo>
                  <a:close/>
                </a:path>
              </a:pathLst>
            </a:custGeom>
            <a:grpFill/>
            <a:ln w="3393" cap="flat">
              <a:noFill/>
              <a:prstDash val="solid"/>
              <a:miter/>
            </a:ln>
          </p:spPr>
          <p:txBody>
            <a:bodyPr rtlCol="0" anchor="ctr"/>
            <a:lstStyle/>
            <a:p>
              <a:endParaRPr lang="de-DE" dirty="0">
                <a:solidFill>
                  <a:schemeClr val="bg1"/>
                </a:solidFill>
              </a:endParaRPr>
            </a:p>
          </p:txBody>
        </p:sp>
        <p:sp>
          <p:nvSpPr>
            <p:cNvPr id="23" name="Freeform 22">
              <a:extLst>
                <a:ext uri="{FF2B5EF4-FFF2-40B4-BE49-F238E27FC236}">
                  <a16:creationId xmlns:a16="http://schemas.microsoft.com/office/drawing/2014/main" id="{21E4EDBB-269F-8CEA-0ACF-E2D020D85216}"/>
                </a:ext>
              </a:extLst>
            </p:cNvPr>
            <p:cNvSpPr/>
            <p:nvPr/>
          </p:nvSpPr>
          <p:spPr>
            <a:xfrm>
              <a:off x="5729002" y="1020941"/>
              <a:ext cx="113833" cy="327837"/>
            </a:xfrm>
            <a:custGeom>
              <a:avLst/>
              <a:gdLst>
                <a:gd name="connsiteX0" fmla="*/ 16299 w 113833"/>
                <a:gd name="connsiteY0" fmla="*/ 327838 h 327837"/>
                <a:gd name="connsiteX1" fmla="*/ 0 w 113833"/>
                <a:gd name="connsiteY1" fmla="*/ 311539 h 327837"/>
                <a:gd name="connsiteX2" fmla="*/ 0 w 113833"/>
                <a:gd name="connsiteY2" fmla="*/ 301692 h 327837"/>
                <a:gd name="connsiteX3" fmla="*/ 0 w 113833"/>
                <a:gd name="connsiteY3" fmla="*/ 299654 h 327837"/>
                <a:gd name="connsiteX4" fmla="*/ 0 w 113833"/>
                <a:gd name="connsiteY4" fmla="*/ 299315 h 327837"/>
                <a:gd name="connsiteX5" fmla="*/ 83871 w 113833"/>
                <a:gd name="connsiteY5" fmla="*/ 7635 h 327837"/>
                <a:gd name="connsiteX6" fmla="*/ 106282 w 113833"/>
                <a:gd name="connsiteY6" fmla="*/ 2541 h 327837"/>
                <a:gd name="connsiteX7" fmla="*/ 111375 w 113833"/>
                <a:gd name="connsiteY7" fmla="*/ 24952 h 327837"/>
                <a:gd name="connsiteX8" fmla="*/ 111375 w 113833"/>
                <a:gd name="connsiteY8" fmla="*/ 24952 h 327837"/>
                <a:gd name="connsiteX9" fmla="*/ 32598 w 113833"/>
                <a:gd name="connsiteY9" fmla="*/ 299994 h 327837"/>
                <a:gd name="connsiteX10" fmla="*/ 32598 w 113833"/>
                <a:gd name="connsiteY10" fmla="*/ 302371 h 327837"/>
                <a:gd name="connsiteX11" fmla="*/ 32598 w 113833"/>
                <a:gd name="connsiteY11" fmla="*/ 303390 h 327837"/>
                <a:gd name="connsiteX12" fmla="*/ 32598 w 113833"/>
                <a:gd name="connsiteY12" fmla="*/ 311539 h 327837"/>
                <a:gd name="connsiteX13" fmla="*/ 16299 w 113833"/>
                <a:gd name="connsiteY13" fmla="*/ 327838 h 3278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3833" h="327837">
                  <a:moveTo>
                    <a:pt x="16299" y="327838"/>
                  </a:moveTo>
                  <a:cubicBezTo>
                    <a:pt x="7131" y="327838"/>
                    <a:pt x="0" y="320707"/>
                    <a:pt x="0" y="311539"/>
                  </a:cubicBezTo>
                  <a:cubicBezTo>
                    <a:pt x="0" y="302371"/>
                    <a:pt x="0" y="305087"/>
                    <a:pt x="0" y="301692"/>
                  </a:cubicBezTo>
                  <a:lnTo>
                    <a:pt x="0" y="299654"/>
                  </a:lnTo>
                  <a:cubicBezTo>
                    <a:pt x="0" y="299654"/>
                    <a:pt x="0" y="299654"/>
                    <a:pt x="0" y="299315"/>
                  </a:cubicBezTo>
                  <a:cubicBezTo>
                    <a:pt x="3735" y="138025"/>
                    <a:pt x="80475" y="12728"/>
                    <a:pt x="83871" y="7635"/>
                  </a:cubicBezTo>
                  <a:cubicBezTo>
                    <a:pt x="88625" y="-175"/>
                    <a:pt x="98812" y="-2213"/>
                    <a:pt x="106282" y="2541"/>
                  </a:cubicBezTo>
                  <a:cubicBezTo>
                    <a:pt x="113752" y="7295"/>
                    <a:pt x="116129" y="17482"/>
                    <a:pt x="111375" y="24952"/>
                  </a:cubicBezTo>
                  <a:lnTo>
                    <a:pt x="111375" y="24952"/>
                  </a:lnTo>
                  <a:cubicBezTo>
                    <a:pt x="110696" y="26310"/>
                    <a:pt x="35993" y="148212"/>
                    <a:pt x="32598" y="299994"/>
                  </a:cubicBezTo>
                  <a:lnTo>
                    <a:pt x="32598" y="302371"/>
                  </a:lnTo>
                  <a:cubicBezTo>
                    <a:pt x="32598" y="302710"/>
                    <a:pt x="32598" y="303050"/>
                    <a:pt x="32598" y="303390"/>
                  </a:cubicBezTo>
                  <a:cubicBezTo>
                    <a:pt x="32598" y="305766"/>
                    <a:pt x="32598" y="308822"/>
                    <a:pt x="32598" y="311539"/>
                  </a:cubicBezTo>
                  <a:cubicBezTo>
                    <a:pt x="32598" y="320707"/>
                    <a:pt x="25467" y="327838"/>
                    <a:pt x="16299" y="327838"/>
                  </a:cubicBezTo>
                  <a:close/>
                </a:path>
              </a:pathLst>
            </a:custGeom>
            <a:grpFill/>
            <a:ln w="3393" cap="flat">
              <a:noFill/>
              <a:prstDash val="solid"/>
              <a:miter/>
            </a:ln>
          </p:spPr>
          <p:txBody>
            <a:bodyPr rtlCol="0" anchor="ctr"/>
            <a:lstStyle/>
            <a:p>
              <a:endParaRPr lang="de-DE" dirty="0">
                <a:solidFill>
                  <a:schemeClr val="bg1"/>
                </a:solidFill>
              </a:endParaRPr>
            </a:p>
          </p:txBody>
        </p:sp>
        <p:sp>
          <p:nvSpPr>
            <p:cNvPr id="52" name="Freeform 51">
              <a:extLst>
                <a:ext uri="{FF2B5EF4-FFF2-40B4-BE49-F238E27FC236}">
                  <a16:creationId xmlns:a16="http://schemas.microsoft.com/office/drawing/2014/main" id="{AAAD527C-3A36-3C45-54DA-5901A0E76A61}"/>
                </a:ext>
              </a:extLst>
            </p:cNvPr>
            <p:cNvSpPr/>
            <p:nvPr/>
          </p:nvSpPr>
          <p:spPr>
            <a:xfrm>
              <a:off x="5606832" y="1205557"/>
              <a:ext cx="155106" cy="644069"/>
            </a:xfrm>
            <a:custGeom>
              <a:avLst/>
              <a:gdLst>
                <a:gd name="connsiteX0" fmla="*/ 138468 w 155106"/>
                <a:gd name="connsiteY0" fmla="*/ 643730 h 644069"/>
                <a:gd name="connsiteX1" fmla="*/ 122169 w 155106"/>
                <a:gd name="connsiteY1" fmla="*/ 627432 h 644069"/>
                <a:gd name="connsiteX2" fmla="*/ 122169 w 155106"/>
                <a:gd name="connsiteY2" fmla="*/ 179215 h 644069"/>
                <a:gd name="connsiteX3" fmla="*/ 5362 w 155106"/>
                <a:gd name="connsiteY3" fmla="*/ 28451 h 644069"/>
                <a:gd name="connsiteX4" fmla="*/ 4343 w 155106"/>
                <a:gd name="connsiteY4" fmla="*/ 5361 h 644069"/>
                <a:gd name="connsiteX5" fmla="*/ 27433 w 155106"/>
                <a:gd name="connsiteY5" fmla="*/ 4343 h 644069"/>
                <a:gd name="connsiteX6" fmla="*/ 155107 w 155106"/>
                <a:gd name="connsiteY6" fmla="*/ 179555 h 644069"/>
                <a:gd name="connsiteX7" fmla="*/ 155107 w 155106"/>
                <a:gd name="connsiteY7" fmla="*/ 627771 h 644069"/>
                <a:gd name="connsiteX8" fmla="*/ 138808 w 155106"/>
                <a:gd name="connsiteY8" fmla="*/ 644070 h 6440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5106" h="644069">
                  <a:moveTo>
                    <a:pt x="138468" y="643730"/>
                  </a:moveTo>
                  <a:cubicBezTo>
                    <a:pt x="129300" y="643730"/>
                    <a:pt x="122169" y="636600"/>
                    <a:pt x="122169" y="627432"/>
                  </a:cubicBezTo>
                  <a:lnTo>
                    <a:pt x="122169" y="179215"/>
                  </a:lnTo>
                  <a:cubicBezTo>
                    <a:pt x="122169" y="148315"/>
                    <a:pt x="53918" y="72254"/>
                    <a:pt x="5362" y="28451"/>
                  </a:cubicBezTo>
                  <a:cubicBezTo>
                    <a:pt x="-1430" y="22339"/>
                    <a:pt x="-1769" y="12153"/>
                    <a:pt x="4343" y="5361"/>
                  </a:cubicBezTo>
                  <a:cubicBezTo>
                    <a:pt x="10455" y="-1430"/>
                    <a:pt x="20642" y="-1769"/>
                    <a:pt x="27433" y="4343"/>
                  </a:cubicBezTo>
                  <a:cubicBezTo>
                    <a:pt x="48825" y="23698"/>
                    <a:pt x="155107" y="122848"/>
                    <a:pt x="155107" y="179555"/>
                  </a:cubicBezTo>
                  <a:lnTo>
                    <a:pt x="155107" y="627771"/>
                  </a:lnTo>
                  <a:cubicBezTo>
                    <a:pt x="155107" y="636939"/>
                    <a:pt x="147976" y="644070"/>
                    <a:pt x="138808" y="644070"/>
                  </a:cubicBezTo>
                  <a:close/>
                </a:path>
              </a:pathLst>
            </a:custGeom>
            <a:grpFill/>
            <a:ln w="3393" cap="flat">
              <a:noFill/>
              <a:prstDash val="solid"/>
              <a:miter/>
            </a:ln>
          </p:spPr>
          <p:txBody>
            <a:bodyPr rtlCol="0" anchor="ctr"/>
            <a:lstStyle/>
            <a:p>
              <a:endParaRPr lang="de-DE" dirty="0">
                <a:solidFill>
                  <a:schemeClr val="bg1"/>
                </a:solidFill>
              </a:endParaRPr>
            </a:p>
          </p:txBody>
        </p:sp>
        <p:sp>
          <p:nvSpPr>
            <p:cNvPr id="53" name="Freeform 52">
              <a:extLst>
                <a:ext uri="{FF2B5EF4-FFF2-40B4-BE49-F238E27FC236}">
                  <a16:creationId xmlns:a16="http://schemas.microsoft.com/office/drawing/2014/main" id="{27F142A1-AE9C-341F-B843-2DC732B79DA6}"/>
                </a:ext>
              </a:extLst>
            </p:cNvPr>
            <p:cNvSpPr/>
            <p:nvPr/>
          </p:nvSpPr>
          <p:spPr>
            <a:xfrm>
              <a:off x="5810496" y="1205446"/>
              <a:ext cx="398935" cy="381363"/>
            </a:xfrm>
            <a:custGeom>
              <a:avLst/>
              <a:gdLst>
                <a:gd name="connsiteX0" fmla="*/ 16299 w 398935"/>
                <a:gd name="connsiteY0" fmla="*/ 381363 h 381363"/>
                <a:gd name="connsiteX1" fmla="*/ 0 w 398935"/>
                <a:gd name="connsiteY1" fmla="*/ 365064 h 381363"/>
                <a:gd name="connsiteX2" fmla="*/ 0 w 398935"/>
                <a:gd name="connsiteY2" fmla="*/ 359631 h 381363"/>
                <a:gd name="connsiteX3" fmla="*/ 117827 w 398935"/>
                <a:gd name="connsiteY3" fmla="*/ 103265 h 381363"/>
                <a:gd name="connsiteX4" fmla="*/ 379286 w 398935"/>
                <a:gd name="connsiteY4" fmla="*/ 379 h 381363"/>
                <a:gd name="connsiteX5" fmla="*/ 395585 w 398935"/>
                <a:gd name="connsiteY5" fmla="*/ 6152 h 381363"/>
                <a:gd name="connsiteX6" fmla="*/ 397283 w 398935"/>
                <a:gd name="connsiteY6" fmla="*/ 23469 h 381363"/>
                <a:gd name="connsiteX7" fmla="*/ 376909 w 398935"/>
                <a:gd name="connsiteY7" fmla="*/ 80175 h 381363"/>
                <a:gd name="connsiteX8" fmla="*/ 261800 w 398935"/>
                <a:gd name="connsiteY8" fmla="*/ 307000 h 381363"/>
                <a:gd name="connsiteX9" fmla="*/ 16299 w 398935"/>
                <a:gd name="connsiteY9" fmla="*/ 381363 h 381363"/>
                <a:gd name="connsiteX10" fmla="*/ 356196 w 398935"/>
                <a:gd name="connsiteY10" fmla="*/ 39768 h 381363"/>
                <a:gd name="connsiteX11" fmla="*/ 136163 w 398935"/>
                <a:gd name="connsiteY11" fmla="*/ 130430 h 381363"/>
                <a:gd name="connsiteX12" fmla="*/ 33616 w 398935"/>
                <a:gd name="connsiteY12" fmla="*/ 348426 h 381363"/>
                <a:gd name="connsiteX13" fmla="*/ 239388 w 398935"/>
                <a:gd name="connsiteY13" fmla="*/ 283231 h 381363"/>
                <a:gd name="connsiteX14" fmla="*/ 346349 w 398935"/>
                <a:gd name="connsiteY14" fmla="*/ 69649 h 381363"/>
                <a:gd name="connsiteX15" fmla="*/ 356536 w 398935"/>
                <a:gd name="connsiteY15" fmla="*/ 39428 h 381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98935" h="381363">
                  <a:moveTo>
                    <a:pt x="16299" y="381363"/>
                  </a:moveTo>
                  <a:cubicBezTo>
                    <a:pt x="7471" y="381363"/>
                    <a:pt x="0" y="373893"/>
                    <a:pt x="0" y="365064"/>
                  </a:cubicBezTo>
                  <a:cubicBezTo>
                    <a:pt x="0" y="365064"/>
                    <a:pt x="0" y="363027"/>
                    <a:pt x="0" y="359631"/>
                  </a:cubicBezTo>
                  <a:cubicBezTo>
                    <a:pt x="1019" y="328392"/>
                    <a:pt x="11206" y="174233"/>
                    <a:pt x="117827" y="103265"/>
                  </a:cubicBezTo>
                  <a:cubicBezTo>
                    <a:pt x="219355" y="35354"/>
                    <a:pt x="372835" y="1737"/>
                    <a:pt x="379286" y="379"/>
                  </a:cubicBezTo>
                  <a:cubicBezTo>
                    <a:pt x="385398" y="-979"/>
                    <a:pt x="391850" y="1398"/>
                    <a:pt x="395585" y="6152"/>
                  </a:cubicBezTo>
                  <a:cubicBezTo>
                    <a:pt x="399320" y="10905"/>
                    <a:pt x="399999" y="17696"/>
                    <a:pt x="397283" y="23469"/>
                  </a:cubicBezTo>
                  <a:cubicBezTo>
                    <a:pt x="391510" y="35354"/>
                    <a:pt x="384719" y="56067"/>
                    <a:pt x="376909" y="80175"/>
                  </a:cubicBezTo>
                  <a:cubicBezTo>
                    <a:pt x="354838" y="147747"/>
                    <a:pt x="321222" y="249615"/>
                    <a:pt x="261800" y="307000"/>
                  </a:cubicBezTo>
                  <a:cubicBezTo>
                    <a:pt x="194906" y="371855"/>
                    <a:pt x="79117" y="381363"/>
                    <a:pt x="16299" y="381363"/>
                  </a:cubicBezTo>
                  <a:close/>
                  <a:moveTo>
                    <a:pt x="356196" y="39768"/>
                  </a:moveTo>
                  <a:cubicBezTo>
                    <a:pt x="306621" y="53010"/>
                    <a:pt x="206451" y="83571"/>
                    <a:pt x="136163" y="130430"/>
                  </a:cubicBezTo>
                  <a:cubicBezTo>
                    <a:pt x="52631" y="186117"/>
                    <a:pt x="36672" y="307339"/>
                    <a:pt x="33616" y="348426"/>
                  </a:cubicBezTo>
                  <a:cubicBezTo>
                    <a:pt x="93718" y="346728"/>
                    <a:pt x="186078" y="334844"/>
                    <a:pt x="239388" y="283231"/>
                  </a:cubicBezTo>
                  <a:cubicBezTo>
                    <a:pt x="293039" y="231278"/>
                    <a:pt x="325297" y="133825"/>
                    <a:pt x="346349" y="69649"/>
                  </a:cubicBezTo>
                  <a:cubicBezTo>
                    <a:pt x="350085" y="58443"/>
                    <a:pt x="353140" y="48596"/>
                    <a:pt x="356536" y="39428"/>
                  </a:cubicBezTo>
                  <a:close/>
                </a:path>
              </a:pathLst>
            </a:custGeom>
            <a:grpFill/>
            <a:ln w="3393" cap="flat">
              <a:noFill/>
              <a:prstDash val="solid"/>
              <a:miter/>
            </a:ln>
          </p:spPr>
          <p:txBody>
            <a:bodyPr rtlCol="0" anchor="ctr"/>
            <a:lstStyle/>
            <a:p>
              <a:endParaRPr lang="de-DE" dirty="0">
                <a:solidFill>
                  <a:schemeClr val="bg1"/>
                </a:solidFill>
              </a:endParaRPr>
            </a:p>
          </p:txBody>
        </p:sp>
        <p:sp>
          <p:nvSpPr>
            <p:cNvPr id="54" name="Freeform 53">
              <a:extLst>
                <a:ext uri="{FF2B5EF4-FFF2-40B4-BE49-F238E27FC236}">
                  <a16:creationId xmlns:a16="http://schemas.microsoft.com/office/drawing/2014/main" id="{4AF6317C-8F85-CD7B-E318-F18FB6F0F0A2}"/>
                </a:ext>
              </a:extLst>
            </p:cNvPr>
            <p:cNvSpPr/>
            <p:nvPr/>
          </p:nvSpPr>
          <p:spPr>
            <a:xfrm>
              <a:off x="5729070" y="1388914"/>
              <a:ext cx="276943" cy="338132"/>
            </a:xfrm>
            <a:custGeom>
              <a:avLst/>
              <a:gdLst>
                <a:gd name="connsiteX0" fmla="*/ 16231 w 276943"/>
                <a:gd name="connsiteY0" fmla="*/ 338132 h 338132"/>
                <a:gd name="connsiteX1" fmla="*/ 11477 w 276943"/>
                <a:gd name="connsiteY1" fmla="*/ 337453 h 338132"/>
                <a:gd name="connsiteX2" fmla="*/ 611 w 276943"/>
                <a:gd name="connsiteY2" fmla="*/ 317080 h 338132"/>
                <a:gd name="connsiteX3" fmla="*/ 85161 w 276943"/>
                <a:gd name="connsiteY3" fmla="*/ 166995 h 338132"/>
                <a:gd name="connsiteX4" fmla="*/ 250865 w 276943"/>
                <a:gd name="connsiteY4" fmla="*/ 3328 h 338132"/>
                <a:gd name="connsiteX5" fmla="*/ 273616 w 276943"/>
                <a:gd name="connsiteY5" fmla="*/ 6384 h 338132"/>
                <a:gd name="connsiteX6" fmla="*/ 270560 w 276943"/>
                <a:gd name="connsiteY6" fmla="*/ 29134 h 338132"/>
                <a:gd name="connsiteX7" fmla="*/ 110628 w 276943"/>
                <a:gd name="connsiteY7" fmla="*/ 187029 h 338132"/>
                <a:gd name="connsiteX8" fmla="*/ 31850 w 276943"/>
                <a:gd name="connsiteY8" fmla="*/ 326587 h 338132"/>
                <a:gd name="connsiteX9" fmla="*/ 16231 w 276943"/>
                <a:gd name="connsiteY9" fmla="*/ 338132 h 3381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6943" h="338132">
                  <a:moveTo>
                    <a:pt x="16231" y="338132"/>
                  </a:moveTo>
                  <a:cubicBezTo>
                    <a:pt x="14533" y="338132"/>
                    <a:pt x="12835" y="338132"/>
                    <a:pt x="11477" y="337453"/>
                  </a:cubicBezTo>
                  <a:cubicBezTo>
                    <a:pt x="2988" y="334737"/>
                    <a:pt x="-1766" y="325569"/>
                    <a:pt x="611" y="317080"/>
                  </a:cubicBezTo>
                  <a:cubicBezTo>
                    <a:pt x="15212" y="269881"/>
                    <a:pt x="43735" y="219287"/>
                    <a:pt x="85161" y="166995"/>
                  </a:cubicBezTo>
                  <a:cubicBezTo>
                    <a:pt x="158506" y="73617"/>
                    <a:pt x="247130" y="6045"/>
                    <a:pt x="250865" y="3328"/>
                  </a:cubicBezTo>
                  <a:cubicBezTo>
                    <a:pt x="257996" y="-2105"/>
                    <a:pt x="268182" y="-747"/>
                    <a:pt x="273616" y="6384"/>
                  </a:cubicBezTo>
                  <a:cubicBezTo>
                    <a:pt x="279049" y="13515"/>
                    <a:pt x="277690" y="23702"/>
                    <a:pt x="270560" y="29134"/>
                  </a:cubicBezTo>
                  <a:cubicBezTo>
                    <a:pt x="269541" y="29814"/>
                    <a:pt x="181595" y="97386"/>
                    <a:pt x="110628" y="187029"/>
                  </a:cubicBezTo>
                  <a:cubicBezTo>
                    <a:pt x="71579" y="236265"/>
                    <a:pt x="45093" y="283124"/>
                    <a:pt x="31850" y="326587"/>
                  </a:cubicBezTo>
                  <a:cubicBezTo>
                    <a:pt x="29813" y="333718"/>
                    <a:pt x="23361" y="338132"/>
                    <a:pt x="16231" y="338132"/>
                  </a:cubicBezTo>
                  <a:close/>
                </a:path>
              </a:pathLst>
            </a:custGeom>
            <a:grpFill/>
            <a:ln w="3393" cap="flat">
              <a:noFill/>
              <a:prstDash val="solid"/>
              <a:miter/>
            </a:ln>
          </p:spPr>
          <p:txBody>
            <a:bodyPr rtlCol="0" anchor="ctr"/>
            <a:lstStyle/>
            <a:p>
              <a:endParaRPr lang="de-DE" dirty="0">
                <a:solidFill>
                  <a:schemeClr val="bg1"/>
                </a:solidFill>
              </a:endParaRPr>
            </a:p>
          </p:txBody>
        </p:sp>
        <p:sp>
          <p:nvSpPr>
            <p:cNvPr id="55" name="Freeform 54">
              <a:extLst>
                <a:ext uri="{FF2B5EF4-FFF2-40B4-BE49-F238E27FC236}">
                  <a16:creationId xmlns:a16="http://schemas.microsoft.com/office/drawing/2014/main" id="{4D65898A-C696-CB4B-8E5E-F3DD4EEAE4E8}"/>
                </a:ext>
              </a:extLst>
            </p:cNvPr>
            <p:cNvSpPr/>
            <p:nvPr/>
          </p:nvSpPr>
          <p:spPr>
            <a:xfrm>
              <a:off x="5506225" y="1471221"/>
              <a:ext cx="255802" cy="296572"/>
            </a:xfrm>
            <a:custGeom>
              <a:avLst/>
              <a:gdLst>
                <a:gd name="connsiteX0" fmla="*/ 239076 w 255802"/>
                <a:gd name="connsiteY0" fmla="*/ 296573 h 296572"/>
                <a:gd name="connsiteX1" fmla="*/ 224135 w 255802"/>
                <a:gd name="connsiteY1" fmla="*/ 286725 h 296572"/>
                <a:gd name="connsiteX2" fmla="*/ 159959 w 255802"/>
                <a:gd name="connsiteY2" fmla="*/ 186216 h 296572"/>
                <a:gd name="connsiteX3" fmla="*/ 5800 w 255802"/>
                <a:gd name="connsiteY3" fmla="*/ 29001 h 296572"/>
                <a:gd name="connsiteX4" fmla="*/ 3762 w 255802"/>
                <a:gd name="connsiteY4" fmla="*/ 5911 h 296572"/>
                <a:gd name="connsiteX5" fmla="*/ 26852 w 255802"/>
                <a:gd name="connsiteY5" fmla="*/ 3874 h 296572"/>
                <a:gd name="connsiteX6" fmla="*/ 185765 w 255802"/>
                <a:gd name="connsiteY6" fmla="*/ 165843 h 296572"/>
                <a:gd name="connsiteX7" fmla="*/ 254356 w 255802"/>
                <a:gd name="connsiteY7" fmla="*/ 273483 h 296572"/>
                <a:gd name="connsiteX8" fmla="*/ 245867 w 255802"/>
                <a:gd name="connsiteY8" fmla="*/ 294875 h 296572"/>
                <a:gd name="connsiteX9" fmla="*/ 239415 w 255802"/>
                <a:gd name="connsiteY9" fmla="*/ 296233 h 2965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55802" h="296572">
                  <a:moveTo>
                    <a:pt x="239076" y="296573"/>
                  </a:moveTo>
                  <a:cubicBezTo>
                    <a:pt x="232964" y="296573"/>
                    <a:pt x="226852" y="292837"/>
                    <a:pt x="224135" y="286725"/>
                  </a:cubicBezTo>
                  <a:cubicBezTo>
                    <a:pt x="210892" y="256844"/>
                    <a:pt x="189500" y="222889"/>
                    <a:pt x="159959" y="186216"/>
                  </a:cubicBezTo>
                  <a:cubicBezTo>
                    <a:pt x="92726" y="101666"/>
                    <a:pt x="6479" y="29680"/>
                    <a:pt x="5800" y="29001"/>
                  </a:cubicBezTo>
                  <a:cubicBezTo>
                    <a:pt x="-992" y="23228"/>
                    <a:pt x="-2010" y="13042"/>
                    <a:pt x="3762" y="5911"/>
                  </a:cubicBezTo>
                  <a:cubicBezTo>
                    <a:pt x="9535" y="-1220"/>
                    <a:pt x="19721" y="-1899"/>
                    <a:pt x="26852" y="3874"/>
                  </a:cubicBezTo>
                  <a:cubicBezTo>
                    <a:pt x="30587" y="6930"/>
                    <a:pt x="116156" y="78576"/>
                    <a:pt x="185765" y="165843"/>
                  </a:cubicBezTo>
                  <a:cubicBezTo>
                    <a:pt x="217005" y="204892"/>
                    <a:pt x="240095" y="241225"/>
                    <a:pt x="254356" y="273483"/>
                  </a:cubicBezTo>
                  <a:cubicBezTo>
                    <a:pt x="258091" y="281632"/>
                    <a:pt x="254356" y="291479"/>
                    <a:pt x="245867" y="294875"/>
                  </a:cubicBezTo>
                  <a:cubicBezTo>
                    <a:pt x="243830" y="295893"/>
                    <a:pt x="241453" y="296233"/>
                    <a:pt x="239415" y="296233"/>
                  </a:cubicBezTo>
                  <a:close/>
                </a:path>
              </a:pathLst>
            </a:custGeom>
            <a:grpFill/>
            <a:ln w="3393" cap="flat">
              <a:noFill/>
              <a:prstDash val="solid"/>
              <a:miter/>
            </a:ln>
          </p:spPr>
          <p:txBody>
            <a:bodyPr rtlCol="0" anchor="ctr"/>
            <a:lstStyle/>
            <a:p>
              <a:endParaRPr lang="de-DE" dirty="0">
                <a:solidFill>
                  <a:schemeClr val="bg1"/>
                </a:solidFill>
              </a:endParaRPr>
            </a:p>
          </p:txBody>
        </p:sp>
        <p:sp>
          <p:nvSpPr>
            <p:cNvPr id="56" name="Freeform 55">
              <a:extLst>
                <a:ext uri="{FF2B5EF4-FFF2-40B4-BE49-F238E27FC236}">
                  <a16:creationId xmlns:a16="http://schemas.microsoft.com/office/drawing/2014/main" id="{1CB7663D-F20D-678B-2867-C63BE92A41F5}"/>
                </a:ext>
              </a:extLst>
            </p:cNvPr>
            <p:cNvSpPr/>
            <p:nvPr/>
          </p:nvSpPr>
          <p:spPr>
            <a:xfrm>
              <a:off x="5321116" y="1246520"/>
              <a:ext cx="378785" cy="419745"/>
            </a:xfrm>
            <a:custGeom>
              <a:avLst/>
              <a:gdLst>
                <a:gd name="connsiteX0" fmla="*/ 363065 w 378785"/>
                <a:gd name="connsiteY0" fmla="*/ 419406 h 419745"/>
                <a:gd name="connsiteX1" fmla="*/ 354915 w 378785"/>
                <a:gd name="connsiteY1" fmla="*/ 417368 h 419745"/>
                <a:gd name="connsiteX2" fmla="*/ 352878 w 378785"/>
                <a:gd name="connsiteY2" fmla="*/ 416689 h 419745"/>
                <a:gd name="connsiteX3" fmla="*/ 352199 w 378785"/>
                <a:gd name="connsiteY3" fmla="*/ 416689 h 419745"/>
                <a:gd name="connsiteX4" fmla="*/ 306359 w 378785"/>
                <a:gd name="connsiteY4" fmla="*/ 409898 h 419745"/>
                <a:gd name="connsiteX5" fmla="*/ 103982 w 378785"/>
                <a:gd name="connsiteY5" fmla="*/ 335535 h 419745"/>
                <a:gd name="connsiteX6" fmla="*/ 13999 w 378785"/>
                <a:gd name="connsiteY6" fmla="*/ 81885 h 419745"/>
                <a:gd name="connsiteX7" fmla="*/ 756 w 378785"/>
                <a:gd name="connsiteY7" fmla="*/ 21104 h 419745"/>
                <a:gd name="connsiteX8" fmla="*/ 8566 w 378785"/>
                <a:gd name="connsiteY8" fmla="*/ 2089 h 419745"/>
                <a:gd name="connsiteX9" fmla="*/ 28600 w 378785"/>
                <a:gd name="connsiteY9" fmla="*/ 5485 h 419745"/>
                <a:gd name="connsiteX10" fmla="*/ 127072 w 378785"/>
                <a:gd name="connsiteY10" fmla="*/ 58456 h 419745"/>
                <a:gd name="connsiteX11" fmla="*/ 267649 w 378785"/>
                <a:gd name="connsiteY11" fmla="*/ 138931 h 419745"/>
                <a:gd name="connsiteX12" fmla="*/ 358990 w 378785"/>
                <a:gd name="connsiteY12" fmla="*/ 315841 h 419745"/>
                <a:gd name="connsiteX13" fmla="*/ 378005 w 378785"/>
                <a:gd name="connsiteY13" fmla="*/ 398353 h 419745"/>
                <a:gd name="connsiteX14" fmla="*/ 372912 w 378785"/>
                <a:gd name="connsiteY14" fmla="*/ 416010 h 419745"/>
                <a:gd name="connsiteX15" fmla="*/ 362725 w 378785"/>
                <a:gd name="connsiteY15" fmla="*/ 419745 h 419745"/>
                <a:gd name="connsiteX16" fmla="*/ 42182 w 378785"/>
                <a:gd name="connsiteY16" fmla="*/ 54381 h 419745"/>
                <a:gd name="connsiteX17" fmla="*/ 46257 w 378785"/>
                <a:gd name="connsiteY17" fmla="*/ 75434 h 419745"/>
                <a:gd name="connsiteX18" fmla="*/ 128091 w 378785"/>
                <a:gd name="connsiteY18" fmla="*/ 312785 h 419745"/>
                <a:gd name="connsiteX19" fmla="*/ 310094 w 378785"/>
                <a:gd name="connsiteY19" fmla="*/ 376961 h 419745"/>
                <a:gd name="connsiteX20" fmla="*/ 339295 w 378785"/>
                <a:gd name="connsiteY20" fmla="*/ 380357 h 419745"/>
                <a:gd name="connsiteX21" fmla="*/ 327411 w 378785"/>
                <a:gd name="connsiteY21" fmla="*/ 320594 h 419745"/>
                <a:gd name="connsiteX22" fmla="*/ 244219 w 378785"/>
                <a:gd name="connsiteY22" fmla="*/ 160663 h 419745"/>
                <a:gd name="connsiteX23" fmla="*/ 114848 w 378785"/>
                <a:gd name="connsiteY23" fmla="*/ 87997 h 419745"/>
                <a:gd name="connsiteX24" fmla="*/ 42522 w 378785"/>
                <a:gd name="connsiteY24" fmla="*/ 54381 h 419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78785" h="419745">
                  <a:moveTo>
                    <a:pt x="363065" y="419406"/>
                  </a:moveTo>
                  <a:cubicBezTo>
                    <a:pt x="360348" y="419406"/>
                    <a:pt x="357632" y="418727"/>
                    <a:pt x="354915" y="417368"/>
                  </a:cubicBezTo>
                  <a:cubicBezTo>
                    <a:pt x="354576" y="417368"/>
                    <a:pt x="353897" y="416689"/>
                    <a:pt x="352878" y="416689"/>
                  </a:cubicBezTo>
                  <a:cubicBezTo>
                    <a:pt x="352878" y="416689"/>
                    <a:pt x="352538" y="416689"/>
                    <a:pt x="352199" y="416689"/>
                  </a:cubicBezTo>
                  <a:cubicBezTo>
                    <a:pt x="343370" y="413633"/>
                    <a:pt x="326053" y="411936"/>
                    <a:pt x="306359" y="409898"/>
                  </a:cubicBezTo>
                  <a:cubicBezTo>
                    <a:pt x="247615" y="403786"/>
                    <a:pt x="159330" y="394958"/>
                    <a:pt x="103982" y="335535"/>
                  </a:cubicBezTo>
                  <a:cubicBezTo>
                    <a:pt x="52369" y="280527"/>
                    <a:pt x="29279" y="161002"/>
                    <a:pt x="13999" y="81885"/>
                  </a:cubicBezTo>
                  <a:cubicBezTo>
                    <a:pt x="8905" y="56079"/>
                    <a:pt x="4831" y="34008"/>
                    <a:pt x="756" y="21104"/>
                  </a:cubicBezTo>
                  <a:cubicBezTo>
                    <a:pt x="-1621" y="13634"/>
                    <a:pt x="1775" y="5824"/>
                    <a:pt x="8566" y="2089"/>
                  </a:cubicBezTo>
                  <a:cubicBezTo>
                    <a:pt x="15357" y="-1646"/>
                    <a:pt x="23507" y="-288"/>
                    <a:pt x="28600" y="5485"/>
                  </a:cubicBezTo>
                  <a:cubicBezTo>
                    <a:pt x="43201" y="22123"/>
                    <a:pt x="85985" y="40799"/>
                    <a:pt x="127072" y="58456"/>
                  </a:cubicBezTo>
                  <a:cubicBezTo>
                    <a:pt x="181401" y="81885"/>
                    <a:pt x="237768" y="106333"/>
                    <a:pt x="267649" y="138931"/>
                  </a:cubicBezTo>
                  <a:cubicBezTo>
                    <a:pt x="343710" y="222462"/>
                    <a:pt x="350501" y="263549"/>
                    <a:pt x="358990" y="315841"/>
                  </a:cubicBezTo>
                  <a:cubicBezTo>
                    <a:pt x="362725" y="338591"/>
                    <a:pt x="366800" y="364737"/>
                    <a:pt x="378005" y="398353"/>
                  </a:cubicBezTo>
                  <a:cubicBezTo>
                    <a:pt x="380042" y="404805"/>
                    <a:pt x="378005" y="411936"/>
                    <a:pt x="372912" y="416010"/>
                  </a:cubicBezTo>
                  <a:cubicBezTo>
                    <a:pt x="369856" y="418387"/>
                    <a:pt x="366121" y="419745"/>
                    <a:pt x="362725" y="419745"/>
                  </a:cubicBezTo>
                  <a:close/>
                  <a:moveTo>
                    <a:pt x="42182" y="54381"/>
                  </a:moveTo>
                  <a:cubicBezTo>
                    <a:pt x="43541" y="60833"/>
                    <a:pt x="44899" y="67963"/>
                    <a:pt x="46257" y="75434"/>
                  </a:cubicBezTo>
                  <a:cubicBezTo>
                    <a:pt x="60858" y="150816"/>
                    <a:pt x="82929" y="264567"/>
                    <a:pt x="128091" y="312785"/>
                  </a:cubicBezTo>
                  <a:cubicBezTo>
                    <a:pt x="174949" y="363039"/>
                    <a:pt x="256104" y="371528"/>
                    <a:pt x="310094" y="376961"/>
                  </a:cubicBezTo>
                  <a:cubicBezTo>
                    <a:pt x="320959" y="377980"/>
                    <a:pt x="330807" y="378998"/>
                    <a:pt x="339295" y="380357"/>
                  </a:cubicBezTo>
                  <a:cubicBezTo>
                    <a:pt x="333183" y="357267"/>
                    <a:pt x="330128" y="338251"/>
                    <a:pt x="327411" y="320594"/>
                  </a:cubicBezTo>
                  <a:cubicBezTo>
                    <a:pt x="319601" y="272038"/>
                    <a:pt x="313829" y="236724"/>
                    <a:pt x="244219" y="160663"/>
                  </a:cubicBezTo>
                  <a:cubicBezTo>
                    <a:pt x="219092" y="133158"/>
                    <a:pt x="163744" y="109050"/>
                    <a:pt x="114848" y="87997"/>
                  </a:cubicBezTo>
                  <a:cubicBezTo>
                    <a:pt x="87683" y="76452"/>
                    <a:pt x="62895" y="65586"/>
                    <a:pt x="42522" y="54381"/>
                  </a:cubicBezTo>
                  <a:close/>
                </a:path>
              </a:pathLst>
            </a:custGeom>
            <a:grpFill/>
            <a:ln w="3393" cap="flat">
              <a:noFill/>
              <a:prstDash val="solid"/>
              <a:miter/>
            </a:ln>
          </p:spPr>
          <p:txBody>
            <a:bodyPr rtlCol="0" anchor="ctr"/>
            <a:lstStyle/>
            <a:p>
              <a:endParaRPr lang="de-DE" dirty="0">
                <a:solidFill>
                  <a:schemeClr val="bg1"/>
                </a:solidFill>
              </a:endParaRPr>
            </a:p>
          </p:txBody>
        </p:sp>
        <p:sp>
          <p:nvSpPr>
            <p:cNvPr id="57" name="Freeform 56">
              <a:extLst>
                <a:ext uri="{FF2B5EF4-FFF2-40B4-BE49-F238E27FC236}">
                  <a16:creationId xmlns:a16="http://schemas.microsoft.com/office/drawing/2014/main" id="{D88DFCB7-E405-7FAF-4170-28FFB80750AA}"/>
                </a:ext>
              </a:extLst>
            </p:cNvPr>
            <p:cNvSpPr/>
            <p:nvPr/>
          </p:nvSpPr>
          <p:spPr>
            <a:xfrm>
              <a:off x="5464146" y="1816690"/>
              <a:ext cx="562308" cy="175551"/>
            </a:xfrm>
            <a:custGeom>
              <a:avLst/>
              <a:gdLst>
                <a:gd name="connsiteX0" fmla="*/ 484889 w 562308"/>
                <a:gd name="connsiteY0" fmla="*/ 175212 h 175551"/>
                <a:gd name="connsiteX1" fmla="*/ 58404 w 562308"/>
                <a:gd name="connsiteY1" fmla="*/ 175212 h 175551"/>
                <a:gd name="connsiteX2" fmla="*/ 0 w 562308"/>
                <a:gd name="connsiteY2" fmla="*/ 118166 h 175551"/>
                <a:gd name="connsiteX3" fmla="*/ 87267 w 562308"/>
                <a:gd name="connsiteY3" fmla="*/ 63837 h 175551"/>
                <a:gd name="connsiteX4" fmla="*/ 126655 w 562308"/>
                <a:gd name="connsiteY4" fmla="*/ 49915 h 175551"/>
                <a:gd name="connsiteX5" fmla="*/ 281154 w 562308"/>
                <a:gd name="connsiteY5" fmla="*/ 0 h 175551"/>
                <a:gd name="connsiteX6" fmla="*/ 347028 w 562308"/>
                <a:gd name="connsiteY6" fmla="*/ 36333 h 175551"/>
                <a:gd name="connsiteX7" fmla="*/ 455348 w 562308"/>
                <a:gd name="connsiteY7" fmla="*/ 36333 h 175551"/>
                <a:gd name="connsiteX8" fmla="*/ 490661 w 562308"/>
                <a:gd name="connsiteY8" fmla="*/ 62139 h 175551"/>
                <a:gd name="connsiteX9" fmla="*/ 562308 w 562308"/>
                <a:gd name="connsiteY9" fmla="*/ 118506 h 175551"/>
                <a:gd name="connsiteX10" fmla="*/ 484889 w 562308"/>
                <a:gd name="connsiteY10" fmla="*/ 175551 h 175551"/>
                <a:gd name="connsiteX11" fmla="*/ 32598 w 562308"/>
                <a:gd name="connsiteY11" fmla="*/ 120203 h 175551"/>
                <a:gd name="connsiteX12" fmla="*/ 58065 w 562308"/>
                <a:gd name="connsiteY12" fmla="*/ 142614 h 175551"/>
                <a:gd name="connsiteX13" fmla="*/ 484549 w 562308"/>
                <a:gd name="connsiteY13" fmla="*/ 142614 h 175551"/>
                <a:gd name="connsiteX14" fmla="*/ 529371 w 562308"/>
                <a:gd name="connsiteY14" fmla="*/ 118166 h 175551"/>
                <a:gd name="connsiteX15" fmla="*/ 481833 w 562308"/>
                <a:gd name="connsiteY15" fmla="*/ 93378 h 175551"/>
                <a:gd name="connsiteX16" fmla="*/ 476739 w 562308"/>
                <a:gd name="connsiteY16" fmla="*/ 91681 h 175551"/>
                <a:gd name="connsiteX17" fmla="*/ 432597 w 562308"/>
                <a:gd name="connsiteY17" fmla="*/ 59762 h 175551"/>
                <a:gd name="connsiteX18" fmla="*/ 385059 w 562308"/>
                <a:gd name="connsiteY18" fmla="*/ 56027 h 175551"/>
                <a:gd name="connsiteX19" fmla="*/ 350424 w 562308"/>
                <a:gd name="connsiteY19" fmla="*/ 70968 h 175551"/>
                <a:gd name="connsiteX20" fmla="*/ 328353 w 562308"/>
                <a:gd name="connsiteY20" fmla="*/ 65535 h 175551"/>
                <a:gd name="connsiteX21" fmla="*/ 281154 w 562308"/>
                <a:gd name="connsiteY21" fmla="*/ 32597 h 175551"/>
                <a:gd name="connsiteX22" fmla="*/ 151103 w 562308"/>
                <a:gd name="connsiteY22" fmla="*/ 71307 h 175551"/>
                <a:gd name="connsiteX23" fmla="*/ 96774 w 562308"/>
                <a:gd name="connsiteY23" fmla="*/ 95076 h 175551"/>
                <a:gd name="connsiteX24" fmla="*/ 32598 w 562308"/>
                <a:gd name="connsiteY24" fmla="*/ 120543 h 175551"/>
                <a:gd name="connsiteX25" fmla="*/ 126995 w 562308"/>
                <a:gd name="connsiteY25" fmla="*/ 49575 h 175551"/>
                <a:gd name="connsiteX26" fmla="*/ 126995 w 562308"/>
                <a:gd name="connsiteY26" fmla="*/ 49575 h 175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562308" h="175551">
                  <a:moveTo>
                    <a:pt x="484889" y="175212"/>
                  </a:moveTo>
                  <a:lnTo>
                    <a:pt x="58404" y="175212"/>
                  </a:lnTo>
                  <a:cubicBezTo>
                    <a:pt x="23430" y="175212"/>
                    <a:pt x="0" y="152122"/>
                    <a:pt x="0" y="118166"/>
                  </a:cubicBezTo>
                  <a:cubicBezTo>
                    <a:pt x="0" y="84210"/>
                    <a:pt x="40407" y="78098"/>
                    <a:pt x="87267" y="63837"/>
                  </a:cubicBezTo>
                  <a:cubicBezTo>
                    <a:pt x="101867" y="59423"/>
                    <a:pt x="121562" y="53311"/>
                    <a:pt x="126655" y="49915"/>
                  </a:cubicBezTo>
                  <a:cubicBezTo>
                    <a:pt x="133446" y="42105"/>
                    <a:pt x="174533" y="0"/>
                    <a:pt x="281154" y="0"/>
                  </a:cubicBezTo>
                  <a:cubicBezTo>
                    <a:pt x="387775" y="0"/>
                    <a:pt x="334804" y="21732"/>
                    <a:pt x="347028" y="36333"/>
                  </a:cubicBezTo>
                  <a:cubicBezTo>
                    <a:pt x="371137" y="24788"/>
                    <a:pt x="422410" y="6112"/>
                    <a:pt x="455348" y="36333"/>
                  </a:cubicBezTo>
                  <a:cubicBezTo>
                    <a:pt x="468930" y="49236"/>
                    <a:pt x="484889" y="58743"/>
                    <a:pt x="490661" y="62139"/>
                  </a:cubicBezTo>
                  <a:cubicBezTo>
                    <a:pt x="505602" y="65195"/>
                    <a:pt x="562308" y="78777"/>
                    <a:pt x="562308" y="118506"/>
                  </a:cubicBezTo>
                  <a:cubicBezTo>
                    <a:pt x="562308" y="158234"/>
                    <a:pt x="541935" y="175551"/>
                    <a:pt x="484889" y="175551"/>
                  </a:cubicBezTo>
                  <a:close/>
                  <a:moveTo>
                    <a:pt x="32598" y="120203"/>
                  </a:moveTo>
                  <a:cubicBezTo>
                    <a:pt x="33616" y="138540"/>
                    <a:pt x="46859" y="142614"/>
                    <a:pt x="58065" y="142614"/>
                  </a:cubicBezTo>
                  <a:lnTo>
                    <a:pt x="484549" y="142614"/>
                  </a:lnTo>
                  <a:cubicBezTo>
                    <a:pt x="525975" y="142614"/>
                    <a:pt x="529371" y="123939"/>
                    <a:pt x="529371" y="118166"/>
                  </a:cubicBezTo>
                  <a:cubicBezTo>
                    <a:pt x="529371" y="112394"/>
                    <a:pt x="511375" y="98472"/>
                    <a:pt x="481833" y="93378"/>
                  </a:cubicBezTo>
                  <a:cubicBezTo>
                    <a:pt x="480135" y="93378"/>
                    <a:pt x="478437" y="92360"/>
                    <a:pt x="476739" y="91681"/>
                  </a:cubicBezTo>
                  <a:cubicBezTo>
                    <a:pt x="475721" y="91001"/>
                    <a:pt x="452631" y="78777"/>
                    <a:pt x="432597" y="59762"/>
                  </a:cubicBezTo>
                  <a:cubicBezTo>
                    <a:pt x="420712" y="48557"/>
                    <a:pt x="399999" y="51613"/>
                    <a:pt x="385059" y="56027"/>
                  </a:cubicBezTo>
                  <a:cubicBezTo>
                    <a:pt x="366044" y="61460"/>
                    <a:pt x="350424" y="70968"/>
                    <a:pt x="350424" y="70968"/>
                  </a:cubicBezTo>
                  <a:cubicBezTo>
                    <a:pt x="342954" y="75382"/>
                    <a:pt x="332767" y="73344"/>
                    <a:pt x="328353" y="65535"/>
                  </a:cubicBezTo>
                  <a:cubicBezTo>
                    <a:pt x="322580" y="56367"/>
                    <a:pt x="302546" y="32597"/>
                    <a:pt x="281154" y="32597"/>
                  </a:cubicBezTo>
                  <a:cubicBezTo>
                    <a:pt x="183701" y="32597"/>
                    <a:pt x="151443" y="70968"/>
                    <a:pt x="151103" y="71307"/>
                  </a:cubicBezTo>
                  <a:cubicBezTo>
                    <a:pt x="143973" y="80136"/>
                    <a:pt x="128353" y="85229"/>
                    <a:pt x="96774" y="95076"/>
                  </a:cubicBezTo>
                  <a:cubicBezTo>
                    <a:pt x="78438" y="100849"/>
                    <a:pt x="40747" y="112394"/>
                    <a:pt x="32598" y="120543"/>
                  </a:cubicBezTo>
                  <a:close/>
                  <a:moveTo>
                    <a:pt x="126995" y="49575"/>
                  </a:moveTo>
                  <a:lnTo>
                    <a:pt x="126995" y="49575"/>
                  </a:lnTo>
                  <a:close/>
                </a:path>
              </a:pathLst>
            </a:custGeom>
            <a:grpFill/>
            <a:ln w="3393" cap="flat">
              <a:noFill/>
              <a:prstDash val="solid"/>
              <a:miter/>
            </a:ln>
          </p:spPr>
          <p:txBody>
            <a:bodyPr rtlCol="0" anchor="ctr"/>
            <a:lstStyle/>
            <a:p>
              <a:endParaRPr lang="de-DE" dirty="0">
                <a:solidFill>
                  <a:schemeClr val="bg1"/>
                </a:solidFill>
              </a:endParaRPr>
            </a:p>
          </p:txBody>
        </p:sp>
      </p:grpSp>
    </p:spTree>
    <p:extLst>
      <p:ext uri="{BB962C8B-B14F-4D97-AF65-F5344CB8AC3E}">
        <p14:creationId xmlns:p14="http://schemas.microsoft.com/office/powerpoint/2010/main" val="366895125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EEACF9-80D8-124A-E152-26B7EA707A56}"/>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ABA34F55-98AC-11B1-45E2-9CDC930F47FF}"/>
              </a:ext>
            </a:extLst>
          </p:cNvPr>
          <p:cNvSpPr>
            <a:spLocks noGrp="1"/>
          </p:cNvSpPr>
          <p:nvPr>
            <p:ph type="body" sz="quarter" idx="49"/>
          </p:nvPr>
        </p:nvSpPr>
        <p:spPr/>
        <p:txBody>
          <a:bodyPr/>
          <a:lstStyle/>
          <a:p>
            <a:r>
              <a:rPr lang="de-DE" dirty="0"/>
              <a:t>Einführung</a:t>
            </a:r>
          </a:p>
        </p:txBody>
      </p:sp>
      <p:sp>
        <p:nvSpPr>
          <p:cNvPr id="4" name="Text Placeholder 3">
            <a:extLst>
              <a:ext uri="{FF2B5EF4-FFF2-40B4-BE49-F238E27FC236}">
                <a16:creationId xmlns:a16="http://schemas.microsoft.com/office/drawing/2014/main" id="{17E19E94-6177-E58E-003D-AB292139C76F}"/>
              </a:ext>
            </a:extLst>
          </p:cNvPr>
          <p:cNvSpPr>
            <a:spLocks noGrp="1"/>
          </p:cNvSpPr>
          <p:nvPr>
            <p:ph type="body" sz="quarter" idx="50"/>
          </p:nvPr>
        </p:nvSpPr>
        <p:spPr/>
        <p:txBody>
          <a:bodyPr/>
          <a:lstStyle/>
          <a:p>
            <a:r>
              <a:rPr lang="de-DE" dirty="0"/>
              <a:t>Fazit</a:t>
            </a:r>
          </a:p>
        </p:txBody>
      </p:sp>
      <p:sp>
        <p:nvSpPr>
          <p:cNvPr id="7" name="Text Placeholder 6">
            <a:extLst>
              <a:ext uri="{FF2B5EF4-FFF2-40B4-BE49-F238E27FC236}">
                <a16:creationId xmlns:a16="http://schemas.microsoft.com/office/drawing/2014/main" id="{121AB7C3-1108-D826-F1F7-F42193615323}"/>
              </a:ext>
            </a:extLst>
          </p:cNvPr>
          <p:cNvSpPr>
            <a:spLocks noGrp="1"/>
          </p:cNvSpPr>
          <p:nvPr>
            <p:ph type="body" sz="quarter" idx="61"/>
          </p:nvPr>
        </p:nvSpPr>
        <p:spPr/>
        <p:txBody>
          <a:bodyPr/>
          <a:lstStyle/>
          <a:p>
            <a:pPr>
              <a:lnSpc>
                <a:spcPts val="3420"/>
              </a:lnSpc>
            </a:pPr>
            <a:r>
              <a:rPr lang="de-DE" dirty="0" sz="2700"/>
              <a:t>Frauen in der späten Karrierephase</a:t>
            </a:r>
          </a:p>
        </p:txBody>
      </p:sp>
      <p:sp>
        <p:nvSpPr>
          <p:cNvPr id="8" name="Text Placeholder 7">
            <a:extLst>
              <a:ext uri="{FF2B5EF4-FFF2-40B4-BE49-F238E27FC236}">
                <a16:creationId xmlns:a16="http://schemas.microsoft.com/office/drawing/2014/main" id="{36EC76D0-1C8B-368E-3CCA-98751E9D60D8}"/>
              </a:ext>
            </a:extLst>
          </p:cNvPr>
          <p:cNvSpPr>
            <a:spLocks noGrp="1"/>
          </p:cNvSpPr>
          <p:nvPr>
            <p:ph type="body" sz="quarter" idx="64"/>
          </p:nvPr>
        </p:nvSpPr>
        <p:spPr/>
        <p:txBody>
          <a:bodyPr/>
          <a:lstStyle/>
          <a:p>
            <a:pPr marL="0" indent="0">
              <a:lnSpc>
                <a:spcPts val="1068"/>
              </a:lnSpc>
              <a:buNone/>
            </a:pPr>
            <a:r>
              <a:rPr lang="de-DE" sz="1225" b="1" dirty="0">
                <a:solidFill>
                  <a:srgbClr val="D38CBC"/>
                </a:solidFill>
              </a:rPr>
              <a:t>Lernziele</a:t>
            </a:r>
            <a:endParaRPr lang="de-DE" dirty="0" sz="950"/>
          </a:p>
          <a:p>
            <a:pPr>
              <a:lnSpc>
                <a:spcPts val="1373"/>
              </a:lnSpc>
            </a:pPr>
            <a:endParaRPr lang="de-DE" dirty="0" sz="1150"/>
          </a:p>
          <a:p>
            <a:pPr lvl="0">
              <a:lnSpc>
                <a:spcPts val="1054"/>
              </a:lnSpc>
            </a:pPr>
            <a:r>
              <a:rPr lang="de-DE" dirty="0" sz="950"/>
              <a:t>Den Wandel vom Vermögensaufbau zum Schutz des Vermögens („Vermögenserhalt“) verstehen.</a:t>
            </a:r>
          </a:p>
          <a:p>
            <a:pPr lvl="0">
              <a:lnSpc>
                <a:spcPts val="1054"/>
              </a:lnSpc>
            </a:pPr>
            <a:r>
              <a:rPr lang="de-DE" dirty="0" sz="950"/>
              <a:t>Risikoärmere Optionen und einfache einkommensorientierte Ansätze im Alter erkennen.</a:t>
            </a:r>
          </a:p>
          <a:p>
            <a:pPr lvl="0">
              <a:lnSpc>
                <a:spcPts val="1054"/>
              </a:lnSpc>
            </a:pPr>
            <a:r>
              <a:rPr lang="de-DE" dirty="0" err="1" sz="950"/>
              <a:t>Häufige Betrugsrisiken und Betrugsmaschen rund um Geldanlagen und Altersvorsorge erkennen.</a:t>
            </a:r>
          </a:p>
          <a:p>
            <a:pPr lvl="0">
              <a:lnSpc>
                <a:spcPts val="1054"/>
              </a:lnSpc>
            </a:pPr>
            <a:r>
              <a:rPr lang="de-DE" dirty="0" sz="950"/>
              <a:t>Entnahmen und den Zugriff auf Geld strukturiert und in Ruhe planen.</a:t>
            </a:r>
          </a:p>
          <a:p>
            <a:pPr lvl="0">
              <a:lnSpc>
                <a:spcPts val="1381"/>
              </a:lnSpc>
            </a:pPr>
            <a:endParaRPr lang="de-DE" b="1" dirty="0" sz="1150"/>
          </a:p>
          <a:p>
            <a:pPr marL="0" indent="0">
              <a:lnSpc>
                <a:spcPts val="1068"/>
              </a:lnSpc>
              <a:buNone/>
            </a:pPr>
            <a:r>
              <a:rPr lang="de-DE" sz="1225" b="1" dirty="0">
                <a:solidFill>
                  <a:srgbClr val="D38CBC"/>
                </a:solidFill>
              </a:rPr>
              <a:t>Inhalte:</a:t>
            </a:r>
          </a:p>
          <a:p>
            <a:pPr marL="0" indent="0">
              <a:lnSpc>
                <a:spcPts val="1373"/>
              </a:lnSpc>
              <a:buNone/>
            </a:pPr>
            <a:endParaRPr lang="de-DE" sz="1150" b="1" dirty="0">
              <a:solidFill>
                <a:srgbClr val="D38CBC"/>
              </a:solidFill>
            </a:endParaRPr>
          </a:p>
          <a:p>
            <a:pPr lvl="0">
              <a:lnSpc>
                <a:spcPts val="1054"/>
              </a:lnSpc>
              <a:spcBef>
                <a:spcPts val="375"/>
              </a:spcBef>
            </a:pPr>
            <a:r>
              <a:rPr lang="de-DE" dirty="0" sz="950"/>
              <a:t>Vermögenserhalt als Einstellung: schützen, was Sie aufgebaut haben.</a:t>
            </a:r>
          </a:p>
          <a:p>
            <a:pPr lvl="0">
              <a:lnSpc>
                <a:spcPts val="1054"/>
              </a:lnSpc>
            </a:pPr>
            <a:r>
              <a:rPr lang="de-DE" dirty="0" sz="950"/>
              <a:t>Risikoärmere Optionen und was „Einkommen erzielen“ im Ruhestand bedeuten kann.</a:t>
            </a:r>
          </a:p>
          <a:p>
            <a:pPr lvl="0">
              <a:lnSpc>
                <a:spcPts val="1054"/>
              </a:lnSpc>
            </a:pPr>
            <a:r>
              <a:rPr lang="de-DE" dirty="0" sz="950"/>
              <a:t>Gebühren, Komplexität und warum „zu schön, um wahr zu sein“ ein Warnsignal ist.</a:t>
            </a:r>
          </a:p>
          <a:p>
            <a:pPr lvl="0">
              <a:lnSpc>
                <a:spcPts val="1054"/>
              </a:lnSpc>
            </a:pPr>
            <a:r>
              <a:rPr lang="de-DE" dirty="0" sz="950"/>
              <a:t>Betrugsprävention: Anlagebetrug und Drucktaktiken, die auf ältere Menschen zielen.</a:t>
            </a:r>
          </a:p>
          <a:p>
            <a:pPr lvl="0">
              <a:lnSpc>
                <a:spcPts val="1497"/>
              </a:lnSpc>
            </a:pPr>
            <a:endParaRPr lang="de-DE" sz="1250" b="1" dirty="0">
              <a:solidFill>
                <a:srgbClr val="D38CBC"/>
              </a:solidFill>
            </a:endParaRPr>
          </a:p>
          <a:p>
            <a:pPr marL="0" lvl="0" indent="0">
              <a:lnSpc>
                <a:spcPts val="1068"/>
              </a:lnSpc>
              <a:buNone/>
            </a:pPr>
            <a:r>
              <a:rPr lang="de-DE" sz="1225" b="1" dirty="0">
                <a:solidFill>
                  <a:srgbClr val="D38CBC"/>
                </a:solidFill>
              </a:rPr>
              <a:t>Übungen:</a:t>
            </a:r>
          </a:p>
          <a:p>
            <a:pPr marL="0" indent="0">
              <a:lnSpc>
                <a:spcPts val="1372"/>
              </a:lnSpc>
              <a:buNone/>
            </a:pPr>
            <a:endParaRPr lang="de-DE" sz="1150" b="1" dirty="0">
              <a:solidFill>
                <a:srgbClr val="D38CBC"/>
              </a:solidFill>
            </a:endParaRPr>
          </a:p>
          <a:p>
            <a:pPr lvl="0">
              <a:lnSpc>
                <a:spcPts val="1054"/>
              </a:lnSpc>
              <a:spcBef>
                <a:spcPts val="375"/>
              </a:spcBef>
            </a:pPr>
            <a:r>
              <a:rPr lang="de-DE" dirty="0" sz="950"/>
              <a:t>Einkommens- und Vermögensübersicht: Einkommensquellen und monatliche Zahlungstermine auflisten.</a:t>
            </a:r>
          </a:p>
          <a:p>
            <a:pPr lvl="0">
              <a:lnSpc>
                <a:spcPts val="1054"/>
              </a:lnSpc>
            </a:pPr>
            <a:r>
              <a:rPr lang="de-DE" dirty="0" sz="950"/>
              <a:t>Warnsignal-Checkliste: ein „Anlageangebot“ analysieren und Warnsignale erkennen.</a:t>
            </a:r>
          </a:p>
          <a:p>
            <a:pPr lvl="0">
              <a:lnSpc>
                <a:spcPts val="1054"/>
              </a:lnSpc>
            </a:pPr>
            <a:r>
              <a:rPr lang="de-DE" dirty="0" sz="950"/>
              <a:t>Impuls zur Entnahmeplanung: Was brauchen Sie monatlich, was ist flexibel?</a:t>
            </a:r>
          </a:p>
          <a:p>
            <a:pPr lvl="0">
              <a:lnSpc>
                <a:spcPts val="280"/>
              </a:lnSpc>
            </a:pPr>
            <a:endParaRPr lang="de-DE" b="1" dirty="0" sz="225"/>
          </a:p>
          <a:p>
            <a:pPr marL="0" indent="0">
              <a:lnSpc>
                <a:spcPts val="1068"/>
              </a:lnSpc>
              <a:buNone/>
            </a:pPr>
            <a:r>
              <a:rPr lang="de-DE" sz="1225" b="1" dirty="0">
                <a:solidFill>
                  <a:srgbClr val="D38CBC"/>
                </a:solidFill>
              </a:rPr>
              <a:t>Formative Lernkontrolle:</a:t>
            </a:r>
          </a:p>
          <a:p>
            <a:pPr marL="0" indent="0">
              <a:lnSpc>
                <a:spcPts val="1373"/>
              </a:lnSpc>
              <a:buNone/>
            </a:pPr>
            <a:endParaRPr lang="de-DE" sz="1150" dirty="0">
              <a:solidFill>
                <a:srgbClr val="D38CBC"/>
              </a:solidFill>
            </a:endParaRPr>
          </a:p>
          <a:p>
            <a:pPr lvl="0">
              <a:lnSpc>
                <a:spcPts val="1054"/>
              </a:lnSpc>
              <a:spcBef>
                <a:spcPts val="375"/>
              </a:spcBef>
            </a:pPr>
            <a:r>
              <a:rPr lang="de-DE" dirty="0" sz="950"/>
              <a:t>Szenario: Wie würden Sie auf ein Anlageangebot mit starkem Verkaufsdruck reagieren?</a:t>
            </a:r>
          </a:p>
          <a:p>
            <a:pPr lvl="0">
              <a:lnSpc>
                <a:spcPts val="1054"/>
              </a:lnSpc>
            </a:pPr>
            <a:r>
              <a:rPr lang="de-DE" dirty="0" sz="950"/>
              <a:t>Checkliste: Ist Ihr Plan einfach, sicher und auf Ihre Bedürfnisse abgestimmt?</a:t>
            </a:r>
          </a:p>
          <a:p>
            <a:pPr lvl="0">
              <a:lnSpc>
                <a:spcPts val="1054"/>
              </a:lnSpc>
            </a:pPr>
            <a:r>
              <a:rPr lang="de-DE" dirty="0" sz="950"/>
              <a:t>Mini-Quiz: Erhalt vs. Wachstum; risikoarme vs. hochriskante Anlagen.</a:t>
            </a:r>
          </a:p>
          <a:p>
            <a:pPr lvl="0">
              <a:lnSpc>
                <a:spcPts val="1333"/>
              </a:lnSpc>
            </a:pPr>
            <a:endParaRPr lang="de-DE" b="1" dirty="0" sz="1100"/>
          </a:p>
          <a:p>
            <a:pPr marL="0" indent="0">
              <a:lnSpc>
                <a:spcPts val="1068"/>
              </a:lnSpc>
              <a:buNone/>
            </a:pPr>
            <a:r>
              <a:rPr lang="de-DE" sz="1225" b="1" dirty="0">
                <a:solidFill>
                  <a:srgbClr val="D38CBC"/>
                </a:solidFill>
              </a:rPr>
              <a:t>Ressourcen:</a:t>
            </a:r>
          </a:p>
          <a:p>
            <a:pPr marL="0" indent="0">
              <a:lnSpc>
                <a:spcPts val="1372"/>
              </a:lnSpc>
              <a:buNone/>
            </a:pPr>
            <a:endParaRPr lang="de-DE" sz="1150" b="1" dirty="0">
              <a:solidFill>
                <a:srgbClr val="D38CBC"/>
              </a:solidFill>
            </a:endParaRPr>
          </a:p>
          <a:p>
            <a:pPr lvl="0">
              <a:lnSpc>
                <a:spcPts val="1054"/>
              </a:lnSpc>
              <a:spcBef>
                <a:spcPts val="375"/>
              </a:spcBef>
            </a:pPr>
            <a:r>
              <a:rPr lang="de-DE" dirty="0" sz="950"/>
              <a:t>Leitfäden zu sicheren Entscheidungen in der späten Karrierephase und im Ruhestand.</a:t>
            </a:r>
          </a:p>
          <a:p>
            <a:pPr lvl="0">
              <a:lnSpc>
                <a:spcPts val="1054"/>
              </a:lnSpc>
            </a:pPr>
            <a:r>
              <a:rPr lang="de-DE" dirty="0" sz="950"/>
              <a:t>Ressourcen zur Betrugsprävention (inkl. Drucktaktiken nach Art des „Enkeltricks“).</a:t>
            </a:r>
          </a:p>
          <a:p>
            <a:pPr lvl="0">
              <a:lnSpc>
                <a:spcPts val="1054"/>
              </a:lnSpc>
            </a:pPr>
            <a:r>
              <a:rPr lang="de-DE" dirty="0" sz="950"/>
              <a:t>Vorlagen: Einkommens-/Vermögensübersicht + Warnsignal-Checkliste Betrug.</a:t>
            </a:r>
            <a:endParaRPr lang="de-DE" dirty="0" sz="950"/>
          </a:p>
          <a:p>
            <a:pPr>
              <a:lnSpc>
                <a:spcPts val="1677"/>
              </a:lnSpc>
            </a:pPr>
            <a:endParaRPr lang="de-DE" dirty="0" sz="1400"/>
          </a:p>
        </p:txBody>
      </p:sp>
      <p:cxnSp>
        <p:nvCxnSpPr>
          <p:cNvPr id="19" name="Straight Connector 18">
            <a:extLst>
              <a:ext uri="{FF2B5EF4-FFF2-40B4-BE49-F238E27FC236}">
                <a16:creationId xmlns:a16="http://schemas.microsoft.com/office/drawing/2014/main" id="{B52FA7C3-6913-53E7-BA86-7799F79B3DBF}"/>
              </a:ext>
            </a:extLst>
          </p:cNvPr>
          <p:cNvCxnSpPr>
            <a:cxnSpLocks/>
          </p:cNvCxnSpPr>
          <p:nvPr/>
        </p:nvCxnSpPr>
        <p:spPr>
          <a:xfrm>
            <a:off x="1471747" y="1264920"/>
            <a:ext cx="5778139" cy="0"/>
          </a:xfrm>
          <a:prstGeom prst="line">
            <a:avLst/>
          </a:prstGeom>
          <a:ln w="19050">
            <a:solidFill>
              <a:srgbClr val="D38CBC"/>
            </a:solidFill>
            <a:prstDash val="sysDot"/>
          </a:ln>
        </p:spPr>
        <p:style>
          <a:lnRef idx="1">
            <a:schemeClr val="accent1"/>
          </a:lnRef>
          <a:fillRef idx="0">
            <a:schemeClr val="accent1"/>
          </a:fillRef>
          <a:effectRef idx="0">
            <a:schemeClr val="accent1"/>
          </a:effectRef>
          <a:fontRef idx="minor">
            <a:schemeClr val="tx1"/>
          </a:fontRef>
        </p:style>
      </p:cxnSp>
      <p:grpSp>
        <p:nvGrpSpPr>
          <p:cNvPr id="20" name="Graphic 2">
            <a:extLst>
              <a:ext uri="{FF2B5EF4-FFF2-40B4-BE49-F238E27FC236}">
                <a16:creationId xmlns:a16="http://schemas.microsoft.com/office/drawing/2014/main" id="{BB09DC87-3989-A9DD-C6CF-57A61B715E16}"/>
              </a:ext>
            </a:extLst>
          </p:cNvPr>
          <p:cNvGrpSpPr/>
          <p:nvPr/>
        </p:nvGrpSpPr>
        <p:grpSpPr>
          <a:xfrm>
            <a:off x="973372" y="543749"/>
            <a:ext cx="594171" cy="758066"/>
            <a:chOff x="5321116" y="858896"/>
            <a:chExt cx="888315" cy="1133345"/>
          </a:xfrm>
          <a:solidFill>
            <a:srgbClr val="D38CBC"/>
          </a:solidFill>
        </p:grpSpPr>
        <p:sp>
          <p:nvSpPr>
            <p:cNvPr id="21" name="Freeform 20">
              <a:extLst>
                <a:ext uri="{FF2B5EF4-FFF2-40B4-BE49-F238E27FC236}">
                  <a16:creationId xmlns:a16="http://schemas.microsoft.com/office/drawing/2014/main" id="{6DDC8B66-E0E4-830C-660A-84D80946EE56}"/>
                </a:ext>
              </a:extLst>
            </p:cNvPr>
            <p:cNvSpPr/>
            <p:nvPr/>
          </p:nvSpPr>
          <p:spPr>
            <a:xfrm>
              <a:off x="5484486" y="1083374"/>
              <a:ext cx="277113" cy="317697"/>
            </a:xfrm>
            <a:custGeom>
              <a:avLst/>
              <a:gdLst>
                <a:gd name="connsiteX0" fmla="*/ 260815 w 277113"/>
                <a:gd name="connsiteY0" fmla="*/ 317697 h 317697"/>
                <a:gd name="connsiteX1" fmla="*/ 248251 w 277113"/>
                <a:gd name="connsiteY1" fmla="*/ 311925 h 317697"/>
                <a:gd name="connsiteX2" fmla="*/ 191206 w 277113"/>
                <a:gd name="connsiteY2" fmla="*/ 277969 h 317697"/>
                <a:gd name="connsiteX3" fmla="*/ 89338 w 277113"/>
                <a:gd name="connsiteY3" fmla="*/ 228394 h 317697"/>
                <a:gd name="connsiteX4" fmla="*/ 15314 w 277113"/>
                <a:gd name="connsiteY4" fmla="*/ 79328 h 317697"/>
                <a:gd name="connsiteX5" fmla="*/ 1053 w 277113"/>
                <a:gd name="connsiteY5" fmla="*/ 22282 h 317697"/>
                <a:gd name="connsiteX6" fmla="*/ 7165 w 277113"/>
                <a:gd name="connsiteY6" fmla="*/ 2927 h 317697"/>
                <a:gd name="connsiteX7" fmla="*/ 27539 w 277113"/>
                <a:gd name="connsiteY7" fmla="*/ 4285 h 317697"/>
                <a:gd name="connsiteX8" fmla="*/ 114126 w 277113"/>
                <a:gd name="connsiteY8" fmla="*/ 38920 h 317697"/>
                <a:gd name="connsiteX9" fmla="*/ 211918 w 277113"/>
                <a:gd name="connsiteY9" fmla="*/ 77290 h 317697"/>
                <a:gd name="connsiteX10" fmla="*/ 211918 w 277113"/>
                <a:gd name="connsiteY10" fmla="*/ 77290 h 317697"/>
                <a:gd name="connsiteX11" fmla="*/ 212937 w 277113"/>
                <a:gd name="connsiteY11" fmla="*/ 77969 h 317697"/>
                <a:gd name="connsiteX12" fmla="*/ 217351 w 277113"/>
                <a:gd name="connsiteY12" fmla="*/ 81365 h 317697"/>
                <a:gd name="connsiteX13" fmla="*/ 277114 w 277113"/>
                <a:gd name="connsiteY13" fmla="*/ 237222 h 317697"/>
                <a:gd name="connsiteX14" fmla="*/ 277114 w 277113"/>
                <a:gd name="connsiteY14" fmla="*/ 238580 h 317697"/>
                <a:gd name="connsiteX15" fmla="*/ 277114 w 277113"/>
                <a:gd name="connsiteY15" fmla="*/ 238580 h 317697"/>
                <a:gd name="connsiteX16" fmla="*/ 277114 w 277113"/>
                <a:gd name="connsiteY16" fmla="*/ 248767 h 317697"/>
                <a:gd name="connsiteX17" fmla="*/ 277114 w 277113"/>
                <a:gd name="connsiteY17" fmla="*/ 274234 h 317697"/>
                <a:gd name="connsiteX18" fmla="*/ 277114 w 277113"/>
                <a:gd name="connsiteY18" fmla="*/ 301398 h 317697"/>
                <a:gd name="connsiteX19" fmla="*/ 266248 w 277113"/>
                <a:gd name="connsiteY19" fmla="*/ 316679 h 317697"/>
                <a:gd name="connsiteX20" fmla="*/ 260815 w 277113"/>
                <a:gd name="connsiteY20" fmla="*/ 317697 h 317697"/>
                <a:gd name="connsiteX21" fmla="*/ 42819 w 277113"/>
                <a:gd name="connsiteY21" fmla="*/ 49786 h 317697"/>
                <a:gd name="connsiteX22" fmla="*/ 47572 w 277113"/>
                <a:gd name="connsiteY22" fmla="*/ 72536 h 317697"/>
                <a:gd name="connsiteX23" fmla="*/ 108353 w 277113"/>
                <a:gd name="connsiteY23" fmla="*/ 201568 h 317697"/>
                <a:gd name="connsiteX24" fmla="*/ 200713 w 277113"/>
                <a:gd name="connsiteY24" fmla="*/ 246730 h 317697"/>
                <a:gd name="connsiteX25" fmla="*/ 245195 w 277113"/>
                <a:gd name="connsiteY25" fmla="*/ 265066 h 317697"/>
                <a:gd name="connsiteX26" fmla="*/ 245195 w 277113"/>
                <a:gd name="connsiteY26" fmla="*/ 248767 h 317697"/>
                <a:gd name="connsiteX27" fmla="*/ 245195 w 277113"/>
                <a:gd name="connsiteY27" fmla="*/ 240957 h 317697"/>
                <a:gd name="connsiteX28" fmla="*/ 245195 w 277113"/>
                <a:gd name="connsiteY28" fmla="*/ 238580 h 317697"/>
                <a:gd name="connsiteX29" fmla="*/ 245195 w 277113"/>
                <a:gd name="connsiteY29" fmla="*/ 237562 h 317697"/>
                <a:gd name="connsiteX30" fmla="*/ 196978 w 277113"/>
                <a:gd name="connsiteY30" fmla="*/ 106153 h 317697"/>
                <a:gd name="connsiteX31" fmla="*/ 194262 w 277113"/>
                <a:gd name="connsiteY31" fmla="*/ 104115 h 317697"/>
                <a:gd name="connsiteX32" fmla="*/ 193243 w 277113"/>
                <a:gd name="connsiteY32" fmla="*/ 103436 h 317697"/>
                <a:gd name="connsiteX33" fmla="*/ 105297 w 277113"/>
                <a:gd name="connsiteY33" fmla="*/ 69820 h 317697"/>
                <a:gd name="connsiteX34" fmla="*/ 42819 w 277113"/>
                <a:gd name="connsiteY34" fmla="*/ 49786 h 3176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277113" h="317697">
                  <a:moveTo>
                    <a:pt x="260815" y="317697"/>
                  </a:moveTo>
                  <a:cubicBezTo>
                    <a:pt x="256061" y="317697"/>
                    <a:pt x="251647" y="315660"/>
                    <a:pt x="248251" y="311925"/>
                  </a:cubicBezTo>
                  <a:cubicBezTo>
                    <a:pt x="229236" y="289174"/>
                    <a:pt x="214975" y="285100"/>
                    <a:pt x="191206" y="277969"/>
                  </a:cubicBezTo>
                  <a:cubicBezTo>
                    <a:pt x="166418" y="270499"/>
                    <a:pt x="135518" y="261331"/>
                    <a:pt x="89338" y="228394"/>
                  </a:cubicBezTo>
                  <a:cubicBezTo>
                    <a:pt x="37386" y="191382"/>
                    <a:pt x="25841" y="131959"/>
                    <a:pt x="15314" y="79328"/>
                  </a:cubicBezTo>
                  <a:cubicBezTo>
                    <a:pt x="11240" y="58275"/>
                    <a:pt x="7165" y="38241"/>
                    <a:pt x="1053" y="22282"/>
                  </a:cubicBezTo>
                  <a:cubicBezTo>
                    <a:pt x="-1664" y="15151"/>
                    <a:pt x="1053" y="7341"/>
                    <a:pt x="7165" y="2927"/>
                  </a:cubicBezTo>
                  <a:cubicBezTo>
                    <a:pt x="13277" y="-1487"/>
                    <a:pt x="21766" y="-808"/>
                    <a:pt x="27539" y="4285"/>
                  </a:cubicBezTo>
                  <a:cubicBezTo>
                    <a:pt x="42479" y="18207"/>
                    <a:pt x="79151" y="28734"/>
                    <a:pt x="114126" y="38920"/>
                  </a:cubicBezTo>
                  <a:cubicBezTo>
                    <a:pt x="150459" y="49446"/>
                    <a:pt x="188489" y="60312"/>
                    <a:pt x="211918" y="77290"/>
                  </a:cubicBezTo>
                  <a:cubicBezTo>
                    <a:pt x="211918" y="77290"/>
                    <a:pt x="211918" y="77290"/>
                    <a:pt x="211918" y="77290"/>
                  </a:cubicBezTo>
                  <a:lnTo>
                    <a:pt x="212937" y="77969"/>
                  </a:lnTo>
                  <a:cubicBezTo>
                    <a:pt x="214635" y="78988"/>
                    <a:pt x="215993" y="80007"/>
                    <a:pt x="217351" y="81365"/>
                  </a:cubicBezTo>
                  <a:cubicBezTo>
                    <a:pt x="271002" y="126866"/>
                    <a:pt x="276434" y="185609"/>
                    <a:pt x="277114" y="237222"/>
                  </a:cubicBezTo>
                  <a:cubicBezTo>
                    <a:pt x="277114" y="237562"/>
                    <a:pt x="277114" y="238241"/>
                    <a:pt x="277114" y="238580"/>
                  </a:cubicBezTo>
                  <a:lnTo>
                    <a:pt x="277114" y="238580"/>
                  </a:lnTo>
                  <a:cubicBezTo>
                    <a:pt x="277114" y="242315"/>
                    <a:pt x="277114" y="245711"/>
                    <a:pt x="277114" y="248767"/>
                  </a:cubicBezTo>
                  <a:cubicBezTo>
                    <a:pt x="277114" y="257256"/>
                    <a:pt x="277114" y="265745"/>
                    <a:pt x="277114" y="274234"/>
                  </a:cubicBezTo>
                  <a:cubicBezTo>
                    <a:pt x="277114" y="283062"/>
                    <a:pt x="277114" y="292230"/>
                    <a:pt x="277114" y="301398"/>
                  </a:cubicBezTo>
                  <a:cubicBezTo>
                    <a:pt x="277114" y="310567"/>
                    <a:pt x="272699" y="314302"/>
                    <a:pt x="266248" y="316679"/>
                  </a:cubicBezTo>
                  <a:cubicBezTo>
                    <a:pt x="264550" y="317358"/>
                    <a:pt x="262513" y="317697"/>
                    <a:pt x="260815" y="317697"/>
                  </a:cubicBezTo>
                  <a:close/>
                  <a:moveTo>
                    <a:pt x="42819" y="49786"/>
                  </a:moveTo>
                  <a:cubicBezTo>
                    <a:pt x="44517" y="57256"/>
                    <a:pt x="45875" y="64727"/>
                    <a:pt x="47572" y="72536"/>
                  </a:cubicBezTo>
                  <a:cubicBezTo>
                    <a:pt x="57080" y="121433"/>
                    <a:pt x="66927" y="172027"/>
                    <a:pt x="108353" y="201568"/>
                  </a:cubicBezTo>
                  <a:cubicBezTo>
                    <a:pt x="150119" y="231450"/>
                    <a:pt x="176944" y="239599"/>
                    <a:pt x="200713" y="246730"/>
                  </a:cubicBezTo>
                  <a:cubicBezTo>
                    <a:pt x="216333" y="251483"/>
                    <a:pt x="230594" y="255558"/>
                    <a:pt x="245195" y="265066"/>
                  </a:cubicBezTo>
                  <a:cubicBezTo>
                    <a:pt x="245195" y="259633"/>
                    <a:pt x="245195" y="254200"/>
                    <a:pt x="245195" y="248767"/>
                  </a:cubicBezTo>
                  <a:cubicBezTo>
                    <a:pt x="245195" y="243334"/>
                    <a:pt x="245195" y="243334"/>
                    <a:pt x="245195" y="240957"/>
                  </a:cubicBezTo>
                  <a:cubicBezTo>
                    <a:pt x="245195" y="240278"/>
                    <a:pt x="245195" y="239259"/>
                    <a:pt x="245195" y="238580"/>
                  </a:cubicBezTo>
                  <a:cubicBezTo>
                    <a:pt x="245195" y="238580"/>
                    <a:pt x="245195" y="237901"/>
                    <a:pt x="245195" y="237562"/>
                  </a:cubicBezTo>
                  <a:cubicBezTo>
                    <a:pt x="244516" y="180855"/>
                    <a:pt x="236027" y="139090"/>
                    <a:pt x="196978" y="106153"/>
                  </a:cubicBezTo>
                  <a:cubicBezTo>
                    <a:pt x="195959" y="105474"/>
                    <a:pt x="195280" y="104794"/>
                    <a:pt x="194262" y="104115"/>
                  </a:cubicBezTo>
                  <a:lnTo>
                    <a:pt x="193243" y="103436"/>
                  </a:lnTo>
                  <a:cubicBezTo>
                    <a:pt x="174228" y="89854"/>
                    <a:pt x="139253" y="79667"/>
                    <a:pt x="105297" y="69820"/>
                  </a:cubicBezTo>
                  <a:cubicBezTo>
                    <a:pt x="82886" y="63368"/>
                    <a:pt x="61155" y="57256"/>
                    <a:pt x="42819" y="49786"/>
                  </a:cubicBezTo>
                  <a:close/>
                </a:path>
              </a:pathLst>
            </a:custGeom>
            <a:grpFill/>
            <a:ln w="3393" cap="flat">
              <a:noFill/>
              <a:prstDash val="solid"/>
              <a:miter/>
            </a:ln>
          </p:spPr>
          <p:txBody>
            <a:bodyPr rtlCol="0" anchor="ctr"/>
            <a:lstStyle/>
            <a:p>
              <a:endParaRPr lang="de-DE" dirty="0">
                <a:solidFill>
                  <a:schemeClr val="bg1"/>
                </a:solidFill>
              </a:endParaRPr>
            </a:p>
          </p:txBody>
        </p:sp>
        <p:sp>
          <p:nvSpPr>
            <p:cNvPr id="22" name="Freeform 21">
              <a:extLst>
                <a:ext uri="{FF2B5EF4-FFF2-40B4-BE49-F238E27FC236}">
                  <a16:creationId xmlns:a16="http://schemas.microsoft.com/office/drawing/2014/main" id="{D34F0D28-E560-E453-67CC-AE0A2C1B5E77}"/>
                </a:ext>
              </a:extLst>
            </p:cNvPr>
            <p:cNvSpPr/>
            <p:nvPr/>
          </p:nvSpPr>
          <p:spPr>
            <a:xfrm>
              <a:off x="5667542" y="858896"/>
              <a:ext cx="256366" cy="489883"/>
            </a:xfrm>
            <a:custGeom>
              <a:avLst/>
              <a:gdLst>
                <a:gd name="connsiteX0" fmla="*/ 77759 w 256366"/>
                <a:gd name="connsiteY0" fmla="*/ 489883 h 489883"/>
                <a:gd name="connsiteX1" fmla="*/ 66214 w 256366"/>
                <a:gd name="connsiteY1" fmla="*/ 485129 h 489883"/>
                <a:gd name="connsiteX2" fmla="*/ 66214 w 256366"/>
                <a:gd name="connsiteY2" fmla="*/ 462040 h 489883"/>
                <a:gd name="connsiteX3" fmla="*/ 66214 w 256366"/>
                <a:gd name="connsiteY3" fmla="*/ 462040 h 489883"/>
                <a:gd name="connsiteX4" fmla="*/ 130730 w 256366"/>
                <a:gd name="connsiteY4" fmla="*/ 400919 h 489883"/>
                <a:gd name="connsiteX5" fmla="*/ 224448 w 256366"/>
                <a:gd name="connsiteY5" fmla="*/ 240308 h 489883"/>
                <a:gd name="connsiteX6" fmla="*/ 201019 w 256366"/>
                <a:gd name="connsiteY6" fmla="*/ 100410 h 489883"/>
                <a:gd name="connsiteX7" fmla="*/ 188794 w 256366"/>
                <a:gd name="connsiteY7" fmla="*/ 54230 h 489883"/>
                <a:gd name="connsiteX8" fmla="*/ 138540 w 256366"/>
                <a:gd name="connsiteY8" fmla="*/ 99052 h 489883"/>
                <a:gd name="connsiteX9" fmla="*/ 32937 w 256366"/>
                <a:gd name="connsiteY9" fmla="*/ 263398 h 489883"/>
                <a:gd name="connsiteX10" fmla="*/ 35654 w 256366"/>
                <a:gd name="connsiteY10" fmla="*/ 312634 h 489883"/>
                <a:gd name="connsiteX11" fmla="*/ 21392 w 256366"/>
                <a:gd name="connsiteY11" fmla="*/ 330970 h 489883"/>
                <a:gd name="connsiteX12" fmla="*/ 3056 w 256366"/>
                <a:gd name="connsiteY12" fmla="*/ 316709 h 489883"/>
                <a:gd name="connsiteX13" fmla="*/ 0 w 256366"/>
                <a:gd name="connsiteY13" fmla="*/ 263398 h 489883"/>
                <a:gd name="connsiteX14" fmla="*/ 117487 w 256366"/>
                <a:gd name="connsiteY14" fmla="*/ 73925 h 489883"/>
                <a:gd name="connsiteX15" fmla="*/ 188115 w 256366"/>
                <a:gd name="connsiteY15" fmla="*/ 6353 h 489883"/>
                <a:gd name="connsiteX16" fmla="*/ 206112 w 256366"/>
                <a:gd name="connsiteY16" fmla="*/ 920 h 489883"/>
                <a:gd name="connsiteX17" fmla="*/ 216978 w 256366"/>
                <a:gd name="connsiteY17" fmla="*/ 16200 h 489883"/>
                <a:gd name="connsiteX18" fmla="*/ 231918 w 256366"/>
                <a:gd name="connsiteY18" fmla="*/ 91582 h 489883"/>
                <a:gd name="connsiteX19" fmla="*/ 256366 w 256366"/>
                <a:gd name="connsiteY19" fmla="*/ 240308 h 489883"/>
                <a:gd name="connsiteX20" fmla="*/ 151443 w 256366"/>
                <a:gd name="connsiteY20" fmla="*/ 425707 h 489883"/>
                <a:gd name="connsiteX21" fmla="*/ 89643 w 256366"/>
                <a:gd name="connsiteY21" fmla="*/ 483771 h 489883"/>
                <a:gd name="connsiteX22" fmla="*/ 88964 w 256366"/>
                <a:gd name="connsiteY22" fmla="*/ 484450 h 489883"/>
                <a:gd name="connsiteX23" fmla="*/ 88625 w 256366"/>
                <a:gd name="connsiteY23" fmla="*/ 484450 h 489883"/>
                <a:gd name="connsiteX24" fmla="*/ 77080 w 256366"/>
                <a:gd name="connsiteY24" fmla="*/ 489544 h 489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6366" h="489883">
                  <a:moveTo>
                    <a:pt x="77759" y="489883"/>
                  </a:moveTo>
                  <a:cubicBezTo>
                    <a:pt x="73684" y="489883"/>
                    <a:pt x="69270" y="488185"/>
                    <a:pt x="66214" y="485129"/>
                  </a:cubicBezTo>
                  <a:cubicBezTo>
                    <a:pt x="59762" y="478678"/>
                    <a:pt x="59762" y="468491"/>
                    <a:pt x="66214" y="462040"/>
                  </a:cubicBezTo>
                  <a:lnTo>
                    <a:pt x="66214" y="462040"/>
                  </a:lnTo>
                  <a:cubicBezTo>
                    <a:pt x="87267" y="438270"/>
                    <a:pt x="109338" y="419255"/>
                    <a:pt x="130730" y="400919"/>
                  </a:cubicBezTo>
                  <a:cubicBezTo>
                    <a:pt x="183022" y="356097"/>
                    <a:pt x="224448" y="320444"/>
                    <a:pt x="224448" y="240308"/>
                  </a:cubicBezTo>
                  <a:cubicBezTo>
                    <a:pt x="224448" y="160173"/>
                    <a:pt x="212224" y="138101"/>
                    <a:pt x="201019" y="100410"/>
                  </a:cubicBezTo>
                  <a:cubicBezTo>
                    <a:pt x="196604" y="84791"/>
                    <a:pt x="191850" y="69511"/>
                    <a:pt x="188794" y="54230"/>
                  </a:cubicBezTo>
                  <a:cubicBezTo>
                    <a:pt x="172835" y="70190"/>
                    <a:pt x="155518" y="84791"/>
                    <a:pt x="138540" y="99052"/>
                  </a:cubicBezTo>
                  <a:cubicBezTo>
                    <a:pt x="84211" y="144553"/>
                    <a:pt x="32937" y="187677"/>
                    <a:pt x="32937" y="263398"/>
                  </a:cubicBezTo>
                  <a:cubicBezTo>
                    <a:pt x="32937" y="339120"/>
                    <a:pt x="33956" y="298033"/>
                    <a:pt x="35654" y="312634"/>
                  </a:cubicBezTo>
                  <a:cubicBezTo>
                    <a:pt x="36672" y="321462"/>
                    <a:pt x="30560" y="329612"/>
                    <a:pt x="21392" y="330970"/>
                  </a:cubicBezTo>
                  <a:cubicBezTo>
                    <a:pt x="12564" y="331989"/>
                    <a:pt x="4414" y="325877"/>
                    <a:pt x="3056" y="316709"/>
                  </a:cubicBezTo>
                  <a:cubicBezTo>
                    <a:pt x="1019" y="300750"/>
                    <a:pt x="0" y="283092"/>
                    <a:pt x="0" y="263398"/>
                  </a:cubicBezTo>
                  <a:cubicBezTo>
                    <a:pt x="0" y="172397"/>
                    <a:pt x="59762" y="122482"/>
                    <a:pt x="117487" y="73925"/>
                  </a:cubicBezTo>
                  <a:cubicBezTo>
                    <a:pt x="143973" y="51854"/>
                    <a:pt x="169100" y="30801"/>
                    <a:pt x="188115" y="6353"/>
                  </a:cubicBezTo>
                  <a:cubicBezTo>
                    <a:pt x="192530" y="920"/>
                    <a:pt x="199660" y="-1457"/>
                    <a:pt x="206112" y="920"/>
                  </a:cubicBezTo>
                  <a:cubicBezTo>
                    <a:pt x="212563" y="3297"/>
                    <a:pt x="216978" y="9409"/>
                    <a:pt x="216978" y="16200"/>
                  </a:cubicBezTo>
                  <a:cubicBezTo>
                    <a:pt x="216978" y="39969"/>
                    <a:pt x="223769" y="63738"/>
                    <a:pt x="231918" y="91582"/>
                  </a:cubicBezTo>
                  <a:cubicBezTo>
                    <a:pt x="242784" y="129273"/>
                    <a:pt x="256366" y="176132"/>
                    <a:pt x="256366" y="240308"/>
                  </a:cubicBezTo>
                  <a:cubicBezTo>
                    <a:pt x="256366" y="335384"/>
                    <a:pt x="205433" y="379187"/>
                    <a:pt x="151443" y="425707"/>
                  </a:cubicBezTo>
                  <a:cubicBezTo>
                    <a:pt x="130730" y="443364"/>
                    <a:pt x="109338" y="461700"/>
                    <a:pt x="89643" y="483771"/>
                  </a:cubicBezTo>
                  <a:cubicBezTo>
                    <a:pt x="89643" y="483771"/>
                    <a:pt x="89304" y="484111"/>
                    <a:pt x="88964" y="484450"/>
                  </a:cubicBezTo>
                  <a:lnTo>
                    <a:pt x="88625" y="484450"/>
                  </a:lnTo>
                  <a:cubicBezTo>
                    <a:pt x="85569" y="488185"/>
                    <a:pt x="81154" y="489544"/>
                    <a:pt x="77080" y="489544"/>
                  </a:cubicBezTo>
                  <a:close/>
                </a:path>
              </a:pathLst>
            </a:custGeom>
            <a:grpFill/>
            <a:ln w="3393" cap="flat">
              <a:noFill/>
              <a:prstDash val="solid"/>
              <a:miter/>
            </a:ln>
          </p:spPr>
          <p:txBody>
            <a:bodyPr rtlCol="0" anchor="ctr"/>
            <a:lstStyle/>
            <a:p>
              <a:endParaRPr lang="de-DE" dirty="0">
                <a:solidFill>
                  <a:schemeClr val="bg1"/>
                </a:solidFill>
              </a:endParaRPr>
            </a:p>
          </p:txBody>
        </p:sp>
        <p:sp>
          <p:nvSpPr>
            <p:cNvPr id="23" name="Freeform 22">
              <a:extLst>
                <a:ext uri="{FF2B5EF4-FFF2-40B4-BE49-F238E27FC236}">
                  <a16:creationId xmlns:a16="http://schemas.microsoft.com/office/drawing/2014/main" id="{A27DB77D-8BCC-DDC7-B4FD-8F8594672BD1}"/>
                </a:ext>
              </a:extLst>
            </p:cNvPr>
            <p:cNvSpPr/>
            <p:nvPr/>
          </p:nvSpPr>
          <p:spPr>
            <a:xfrm>
              <a:off x="5729002" y="1020941"/>
              <a:ext cx="113833" cy="327837"/>
            </a:xfrm>
            <a:custGeom>
              <a:avLst/>
              <a:gdLst>
                <a:gd name="connsiteX0" fmla="*/ 16299 w 113833"/>
                <a:gd name="connsiteY0" fmla="*/ 327838 h 327837"/>
                <a:gd name="connsiteX1" fmla="*/ 0 w 113833"/>
                <a:gd name="connsiteY1" fmla="*/ 311539 h 327837"/>
                <a:gd name="connsiteX2" fmla="*/ 0 w 113833"/>
                <a:gd name="connsiteY2" fmla="*/ 301692 h 327837"/>
                <a:gd name="connsiteX3" fmla="*/ 0 w 113833"/>
                <a:gd name="connsiteY3" fmla="*/ 299654 h 327837"/>
                <a:gd name="connsiteX4" fmla="*/ 0 w 113833"/>
                <a:gd name="connsiteY4" fmla="*/ 299315 h 327837"/>
                <a:gd name="connsiteX5" fmla="*/ 83871 w 113833"/>
                <a:gd name="connsiteY5" fmla="*/ 7635 h 327837"/>
                <a:gd name="connsiteX6" fmla="*/ 106282 w 113833"/>
                <a:gd name="connsiteY6" fmla="*/ 2541 h 327837"/>
                <a:gd name="connsiteX7" fmla="*/ 111375 w 113833"/>
                <a:gd name="connsiteY7" fmla="*/ 24952 h 327837"/>
                <a:gd name="connsiteX8" fmla="*/ 111375 w 113833"/>
                <a:gd name="connsiteY8" fmla="*/ 24952 h 327837"/>
                <a:gd name="connsiteX9" fmla="*/ 32598 w 113833"/>
                <a:gd name="connsiteY9" fmla="*/ 299994 h 327837"/>
                <a:gd name="connsiteX10" fmla="*/ 32598 w 113833"/>
                <a:gd name="connsiteY10" fmla="*/ 302371 h 327837"/>
                <a:gd name="connsiteX11" fmla="*/ 32598 w 113833"/>
                <a:gd name="connsiteY11" fmla="*/ 303390 h 327837"/>
                <a:gd name="connsiteX12" fmla="*/ 32598 w 113833"/>
                <a:gd name="connsiteY12" fmla="*/ 311539 h 327837"/>
                <a:gd name="connsiteX13" fmla="*/ 16299 w 113833"/>
                <a:gd name="connsiteY13" fmla="*/ 327838 h 3278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3833" h="327837">
                  <a:moveTo>
                    <a:pt x="16299" y="327838"/>
                  </a:moveTo>
                  <a:cubicBezTo>
                    <a:pt x="7131" y="327838"/>
                    <a:pt x="0" y="320707"/>
                    <a:pt x="0" y="311539"/>
                  </a:cubicBezTo>
                  <a:cubicBezTo>
                    <a:pt x="0" y="302371"/>
                    <a:pt x="0" y="305087"/>
                    <a:pt x="0" y="301692"/>
                  </a:cubicBezTo>
                  <a:lnTo>
                    <a:pt x="0" y="299654"/>
                  </a:lnTo>
                  <a:cubicBezTo>
                    <a:pt x="0" y="299654"/>
                    <a:pt x="0" y="299654"/>
                    <a:pt x="0" y="299315"/>
                  </a:cubicBezTo>
                  <a:cubicBezTo>
                    <a:pt x="3735" y="138025"/>
                    <a:pt x="80475" y="12728"/>
                    <a:pt x="83871" y="7635"/>
                  </a:cubicBezTo>
                  <a:cubicBezTo>
                    <a:pt x="88625" y="-175"/>
                    <a:pt x="98812" y="-2213"/>
                    <a:pt x="106282" y="2541"/>
                  </a:cubicBezTo>
                  <a:cubicBezTo>
                    <a:pt x="113752" y="7295"/>
                    <a:pt x="116129" y="17482"/>
                    <a:pt x="111375" y="24952"/>
                  </a:cubicBezTo>
                  <a:lnTo>
                    <a:pt x="111375" y="24952"/>
                  </a:lnTo>
                  <a:cubicBezTo>
                    <a:pt x="110696" y="26310"/>
                    <a:pt x="35993" y="148212"/>
                    <a:pt x="32598" y="299994"/>
                  </a:cubicBezTo>
                  <a:lnTo>
                    <a:pt x="32598" y="302371"/>
                  </a:lnTo>
                  <a:cubicBezTo>
                    <a:pt x="32598" y="302710"/>
                    <a:pt x="32598" y="303050"/>
                    <a:pt x="32598" y="303390"/>
                  </a:cubicBezTo>
                  <a:cubicBezTo>
                    <a:pt x="32598" y="305766"/>
                    <a:pt x="32598" y="308822"/>
                    <a:pt x="32598" y="311539"/>
                  </a:cubicBezTo>
                  <a:cubicBezTo>
                    <a:pt x="32598" y="320707"/>
                    <a:pt x="25467" y="327838"/>
                    <a:pt x="16299" y="327838"/>
                  </a:cubicBezTo>
                  <a:close/>
                </a:path>
              </a:pathLst>
            </a:custGeom>
            <a:grpFill/>
            <a:ln w="3393" cap="flat">
              <a:noFill/>
              <a:prstDash val="solid"/>
              <a:miter/>
            </a:ln>
          </p:spPr>
          <p:txBody>
            <a:bodyPr rtlCol="0" anchor="ctr"/>
            <a:lstStyle/>
            <a:p>
              <a:endParaRPr lang="de-DE" dirty="0">
                <a:solidFill>
                  <a:schemeClr val="bg1"/>
                </a:solidFill>
              </a:endParaRPr>
            </a:p>
          </p:txBody>
        </p:sp>
        <p:sp>
          <p:nvSpPr>
            <p:cNvPr id="52" name="Freeform 51">
              <a:extLst>
                <a:ext uri="{FF2B5EF4-FFF2-40B4-BE49-F238E27FC236}">
                  <a16:creationId xmlns:a16="http://schemas.microsoft.com/office/drawing/2014/main" id="{52DEB10E-CB32-531C-1E83-47E58C8017FC}"/>
                </a:ext>
              </a:extLst>
            </p:cNvPr>
            <p:cNvSpPr/>
            <p:nvPr/>
          </p:nvSpPr>
          <p:spPr>
            <a:xfrm>
              <a:off x="5606832" y="1205557"/>
              <a:ext cx="155106" cy="644069"/>
            </a:xfrm>
            <a:custGeom>
              <a:avLst/>
              <a:gdLst>
                <a:gd name="connsiteX0" fmla="*/ 138468 w 155106"/>
                <a:gd name="connsiteY0" fmla="*/ 643730 h 644069"/>
                <a:gd name="connsiteX1" fmla="*/ 122169 w 155106"/>
                <a:gd name="connsiteY1" fmla="*/ 627432 h 644069"/>
                <a:gd name="connsiteX2" fmla="*/ 122169 w 155106"/>
                <a:gd name="connsiteY2" fmla="*/ 179215 h 644069"/>
                <a:gd name="connsiteX3" fmla="*/ 5362 w 155106"/>
                <a:gd name="connsiteY3" fmla="*/ 28451 h 644069"/>
                <a:gd name="connsiteX4" fmla="*/ 4343 w 155106"/>
                <a:gd name="connsiteY4" fmla="*/ 5361 h 644069"/>
                <a:gd name="connsiteX5" fmla="*/ 27433 w 155106"/>
                <a:gd name="connsiteY5" fmla="*/ 4343 h 644069"/>
                <a:gd name="connsiteX6" fmla="*/ 155107 w 155106"/>
                <a:gd name="connsiteY6" fmla="*/ 179555 h 644069"/>
                <a:gd name="connsiteX7" fmla="*/ 155107 w 155106"/>
                <a:gd name="connsiteY7" fmla="*/ 627771 h 644069"/>
                <a:gd name="connsiteX8" fmla="*/ 138808 w 155106"/>
                <a:gd name="connsiteY8" fmla="*/ 644070 h 6440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5106" h="644069">
                  <a:moveTo>
                    <a:pt x="138468" y="643730"/>
                  </a:moveTo>
                  <a:cubicBezTo>
                    <a:pt x="129300" y="643730"/>
                    <a:pt x="122169" y="636600"/>
                    <a:pt x="122169" y="627432"/>
                  </a:cubicBezTo>
                  <a:lnTo>
                    <a:pt x="122169" y="179215"/>
                  </a:lnTo>
                  <a:cubicBezTo>
                    <a:pt x="122169" y="148315"/>
                    <a:pt x="53918" y="72254"/>
                    <a:pt x="5362" y="28451"/>
                  </a:cubicBezTo>
                  <a:cubicBezTo>
                    <a:pt x="-1430" y="22339"/>
                    <a:pt x="-1769" y="12153"/>
                    <a:pt x="4343" y="5361"/>
                  </a:cubicBezTo>
                  <a:cubicBezTo>
                    <a:pt x="10455" y="-1430"/>
                    <a:pt x="20642" y="-1769"/>
                    <a:pt x="27433" y="4343"/>
                  </a:cubicBezTo>
                  <a:cubicBezTo>
                    <a:pt x="48825" y="23698"/>
                    <a:pt x="155107" y="122848"/>
                    <a:pt x="155107" y="179555"/>
                  </a:cubicBezTo>
                  <a:lnTo>
                    <a:pt x="155107" y="627771"/>
                  </a:lnTo>
                  <a:cubicBezTo>
                    <a:pt x="155107" y="636939"/>
                    <a:pt x="147976" y="644070"/>
                    <a:pt x="138808" y="644070"/>
                  </a:cubicBezTo>
                  <a:close/>
                </a:path>
              </a:pathLst>
            </a:custGeom>
            <a:grpFill/>
            <a:ln w="3393" cap="flat">
              <a:noFill/>
              <a:prstDash val="solid"/>
              <a:miter/>
            </a:ln>
          </p:spPr>
          <p:txBody>
            <a:bodyPr rtlCol="0" anchor="ctr"/>
            <a:lstStyle/>
            <a:p>
              <a:endParaRPr lang="de-DE" dirty="0">
                <a:solidFill>
                  <a:schemeClr val="bg1"/>
                </a:solidFill>
              </a:endParaRPr>
            </a:p>
          </p:txBody>
        </p:sp>
        <p:sp>
          <p:nvSpPr>
            <p:cNvPr id="53" name="Freeform 52">
              <a:extLst>
                <a:ext uri="{FF2B5EF4-FFF2-40B4-BE49-F238E27FC236}">
                  <a16:creationId xmlns:a16="http://schemas.microsoft.com/office/drawing/2014/main" id="{8146DFE1-593C-425E-0887-302F30EF3332}"/>
                </a:ext>
              </a:extLst>
            </p:cNvPr>
            <p:cNvSpPr/>
            <p:nvPr/>
          </p:nvSpPr>
          <p:spPr>
            <a:xfrm>
              <a:off x="5810496" y="1205446"/>
              <a:ext cx="398935" cy="381363"/>
            </a:xfrm>
            <a:custGeom>
              <a:avLst/>
              <a:gdLst>
                <a:gd name="connsiteX0" fmla="*/ 16299 w 398935"/>
                <a:gd name="connsiteY0" fmla="*/ 381363 h 381363"/>
                <a:gd name="connsiteX1" fmla="*/ 0 w 398935"/>
                <a:gd name="connsiteY1" fmla="*/ 365064 h 381363"/>
                <a:gd name="connsiteX2" fmla="*/ 0 w 398935"/>
                <a:gd name="connsiteY2" fmla="*/ 359631 h 381363"/>
                <a:gd name="connsiteX3" fmla="*/ 117827 w 398935"/>
                <a:gd name="connsiteY3" fmla="*/ 103265 h 381363"/>
                <a:gd name="connsiteX4" fmla="*/ 379286 w 398935"/>
                <a:gd name="connsiteY4" fmla="*/ 379 h 381363"/>
                <a:gd name="connsiteX5" fmla="*/ 395585 w 398935"/>
                <a:gd name="connsiteY5" fmla="*/ 6152 h 381363"/>
                <a:gd name="connsiteX6" fmla="*/ 397283 w 398935"/>
                <a:gd name="connsiteY6" fmla="*/ 23469 h 381363"/>
                <a:gd name="connsiteX7" fmla="*/ 376909 w 398935"/>
                <a:gd name="connsiteY7" fmla="*/ 80175 h 381363"/>
                <a:gd name="connsiteX8" fmla="*/ 261800 w 398935"/>
                <a:gd name="connsiteY8" fmla="*/ 307000 h 381363"/>
                <a:gd name="connsiteX9" fmla="*/ 16299 w 398935"/>
                <a:gd name="connsiteY9" fmla="*/ 381363 h 381363"/>
                <a:gd name="connsiteX10" fmla="*/ 356196 w 398935"/>
                <a:gd name="connsiteY10" fmla="*/ 39768 h 381363"/>
                <a:gd name="connsiteX11" fmla="*/ 136163 w 398935"/>
                <a:gd name="connsiteY11" fmla="*/ 130430 h 381363"/>
                <a:gd name="connsiteX12" fmla="*/ 33616 w 398935"/>
                <a:gd name="connsiteY12" fmla="*/ 348426 h 381363"/>
                <a:gd name="connsiteX13" fmla="*/ 239388 w 398935"/>
                <a:gd name="connsiteY13" fmla="*/ 283231 h 381363"/>
                <a:gd name="connsiteX14" fmla="*/ 346349 w 398935"/>
                <a:gd name="connsiteY14" fmla="*/ 69649 h 381363"/>
                <a:gd name="connsiteX15" fmla="*/ 356536 w 398935"/>
                <a:gd name="connsiteY15" fmla="*/ 39428 h 381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98935" h="381363">
                  <a:moveTo>
                    <a:pt x="16299" y="381363"/>
                  </a:moveTo>
                  <a:cubicBezTo>
                    <a:pt x="7471" y="381363"/>
                    <a:pt x="0" y="373893"/>
                    <a:pt x="0" y="365064"/>
                  </a:cubicBezTo>
                  <a:cubicBezTo>
                    <a:pt x="0" y="365064"/>
                    <a:pt x="0" y="363027"/>
                    <a:pt x="0" y="359631"/>
                  </a:cubicBezTo>
                  <a:cubicBezTo>
                    <a:pt x="1019" y="328392"/>
                    <a:pt x="11206" y="174233"/>
                    <a:pt x="117827" y="103265"/>
                  </a:cubicBezTo>
                  <a:cubicBezTo>
                    <a:pt x="219355" y="35354"/>
                    <a:pt x="372835" y="1737"/>
                    <a:pt x="379286" y="379"/>
                  </a:cubicBezTo>
                  <a:cubicBezTo>
                    <a:pt x="385398" y="-979"/>
                    <a:pt x="391850" y="1398"/>
                    <a:pt x="395585" y="6152"/>
                  </a:cubicBezTo>
                  <a:cubicBezTo>
                    <a:pt x="399320" y="10905"/>
                    <a:pt x="399999" y="17696"/>
                    <a:pt x="397283" y="23469"/>
                  </a:cubicBezTo>
                  <a:cubicBezTo>
                    <a:pt x="391510" y="35354"/>
                    <a:pt x="384719" y="56067"/>
                    <a:pt x="376909" y="80175"/>
                  </a:cubicBezTo>
                  <a:cubicBezTo>
                    <a:pt x="354838" y="147747"/>
                    <a:pt x="321222" y="249615"/>
                    <a:pt x="261800" y="307000"/>
                  </a:cubicBezTo>
                  <a:cubicBezTo>
                    <a:pt x="194906" y="371855"/>
                    <a:pt x="79117" y="381363"/>
                    <a:pt x="16299" y="381363"/>
                  </a:cubicBezTo>
                  <a:close/>
                  <a:moveTo>
                    <a:pt x="356196" y="39768"/>
                  </a:moveTo>
                  <a:cubicBezTo>
                    <a:pt x="306621" y="53010"/>
                    <a:pt x="206451" y="83571"/>
                    <a:pt x="136163" y="130430"/>
                  </a:cubicBezTo>
                  <a:cubicBezTo>
                    <a:pt x="52631" y="186117"/>
                    <a:pt x="36672" y="307339"/>
                    <a:pt x="33616" y="348426"/>
                  </a:cubicBezTo>
                  <a:cubicBezTo>
                    <a:pt x="93718" y="346728"/>
                    <a:pt x="186078" y="334844"/>
                    <a:pt x="239388" y="283231"/>
                  </a:cubicBezTo>
                  <a:cubicBezTo>
                    <a:pt x="293039" y="231278"/>
                    <a:pt x="325297" y="133825"/>
                    <a:pt x="346349" y="69649"/>
                  </a:cubicBezTo>
                  <a:cubicBezTo>
                    <a:pt x="350085" y="58443"/>
                    <a:pt x="353140" y="48596"/>
                    <a:pt x="356536" y="39428"/>
                  </a:cubicBezTo>
                  <a:close/>
                </a:path>
              </a:pathLst>
            </a:custGeom>
            <a:grpFill/>
            <a:ln w="3393" cap="flat">
              <a:noFill/>
              <a:prstDash val="solid"/>
              <a:miter/>
            </a:ln>
          </p:spPr>
          <p:txBody>
            <a:bodyPr rtlCol="0" anchor="ctr"/>
            <a:lstStyle/>
            <a:p>
              <a:endParaRPr lang="de-DE" dirty="0">
                <a:solidFill>
                  <a:schemeClr val="bg1"/>
                </a:solidFill>
              </a:endParaRPr>
            </a:p>
          </p:txBody>
        </p:sp>
        <p:sp>
          <p:nvSpPr>
            <p:cNvPr id="54" name="Freeform 53">
              <a:extLst>
                <a:ext uri="{FF2B5EF4-FFF2-40B4-BE49-F238E27FC236}">
                  <a16:creationId xmlns:a16="http://schemas.microsoft.com/office/drawing/2014/main" id="{1F6B6CF7-2A83-5852-78B4-FE63EFDBCA56}"/>
                </a:ext>
              </a:extLst>
            </p:cNvPr>
            <p:cNvSpPr/>
            <p:nvPr/>
          </p:nvSpPr>
          <p:spPr>
            <a:xfrm>
              <a:off x="5729070" y="1388914"/>
              <a:ext cx="276943" cy="338132"/>
            </a:xfrm>
            <a:custGeom>
              <a:avLst/>
              <a:gdLst>
                <a:gd name="connsiteX0" fmla="*/ 16231 w 276943"/>
                <a:gd name="connsiteY0" fmla="*/ 338132 h 338132"/>
                <a:gd name="connsiteX1" fmla="*/ 11477 w 276943"/>
                <a:gd name="connsiteY1" fmla="*/ 337453 h 338132"/>
                <a:gd name="connsiteX2" fmla="*/ 611 w 276943"/>
                <a:gd name="connsiteY2" fmla="*/ 317080 h 338132"/>
                <a:gd name="connsiteX3" fmla="*/ 85161 w 276943"/>
                <a:gd name="connsiteY3" fmla="*/ 166995 h 338132"/>
                <a:gd name="connsiteX4" fmla="*/ 250865 w 276943"/>
                <a:gd name="connsiteY4" fmla="*/ 3328 h 338132"/>
                <a:gd name="connsiteX5" fmla="*/ 273616 w 276943"/>
                <a:gd name="connsiteY5" fmla="*/ 6384 h 338132"/>
                <a:gd name="connsiteX6" fmla="*/ 270560 w 276943"/>
                <a:gd name="connsiteY6" fmla="*/ 29134 h 338132"/>
                <a:gd name="connsiteX7" fmla="*/ 110628 w 276943"/>
                <a:gd name="connsiteY7" fmla="*/ 187029 h 338132"/>
                <a:gd name="connsiteX8" fmla="*/ 31850 w 276943"/>
                <a:gd name="connsiteY8" fmla="*/ 326587 h 338132"/>
                <a:gd name="connsiteX9" fmla="*/ 16231 w 276943"/>
                <a:gd name="connsiteY9" fmla="*/ 338132 h 3381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6943" h="338132">
                  <a:moveTo>
                    <a:pt x="16231" y="338132"/>
                  </a:moveTo>
                  <a:cubicBezTo>
                    <a:pt x="14533" y="338132"/>
                    <a:pt x="12835" y="338132"/>
                    <a:pt x="11477" y="337453"/>
                  </a:cubicBezTo>
                  <a:cubicBezTo>
                    <a:pt x="2988" y="334737"/>
                    <a:pt x="-1766" y="325569"/>
                    <a:pt x="611" y="317080"/>
                  </a:cubicBezTo>
                  <a:cubicBezTo>
                    <a:pt x="15212" y="269881"/>
                    <a:pt x="43735" y="219287"/>
                    <a:pt x="85161" y="166995"/>
                  </a:cubicBezTo>
                  <a:cubicBezTo>
                    <a:pt x="158506" y="73617"/>
                    <a:pt x="247130" y="6045"/>
                    <a:pt x="250865" y="3328"/>
                  </a:cubicBezTo>
                  <a:cubicBezTo>
                    <a:pt x="257996" y="-2105"/>
                    <a:pt x="268182" y="-747"/>
                    <a:pt x="273616" y="6384"/>
                  </a:cubicBezTo>
                  <a:cubicBezTo>
                    <a:pt x="279049" y="13515"/>
                    <a:pt x="277690" y="23702"/>
                    <a:pt x="270560" y="29134"/>
                  </a:cubicBezTo>
                  <a:cubicBezTo>
                    <a:pt x="269541" y="29814"/>
                    <a:pt x="181595" y="97386"/>
                    <a:pt x="110628" y="187029"/>
                  </a:cubicBezTo>
                  <a:cubicBezTo>
                    <a:pt x="71579" y="236265"/>
                    <a:pt x="45093" y="283124"/>
                    <a:pt x="31850" y="326587"/>
                  </a:cubicBezTo>
                  <a:cubicBezTo>
                    <a:pt x="29813" y="333718"/>
                    <a:pt x="23361" y="338132"/>
                    <a:pt x="16231" y="338132"/>
                  </a:cubicBezTo>
                  <a:close/>
                </a:path>
              </a:pathLst>
            </a:custGeom>
            <a:grpFill/>
            <a:ln w="3393" cap="flat">
              <a:noFill/>
              <a:prstDash val="solid"/>
              <a:miter/>
            </a:ln>
          </p:spPr>
          <p:txBody>
            <a:bodyPr rtlCol="0" anchor="ctr"/>
            <a:lstStyle/>
            <a:p>
              <a:endParaRPr lang="de-DE" dirty="0">
                <a:solidFill>
                  <a:schemeClr val="bg1"/>
                </a:solidFill>
              </a:endParaRPr>
            </a:p>
          </p:txBody>
        </p:sp>
        <p:sp>
          <p:nvSpPr>
            <p:cNvPr id="55" name="Freeform 54">
              <a:extLst>
                <a:ext uri="{FF2B5EF4-FFF2-40B4-BE49-F238E27FC236}">
                  <a16:creationId xmlns:a16="http://schemas.microsoft.com/office/drawing/2014/main" id="{039E1FF9-0CB9-4920-5CD5-E33826E3B95F}"/>
                </a:ext>
              </a:extLst>
            </p:cNvPr>
            <p:cNvSpPr/>
            <p:nvPr/>
          </p:nvSpPr>
          <p:spPr>
            <a:xfrm>
              <a:off x="5506225" y="1471221"/>
              <a:ext cx="255802" cy="296572"/>
            </a:xfrm>
            <a:custGeom>
              <a:avLst/>
              <a:gdLst>
                <a:gd name="connsiteX0" fmla="*/ 239076 w 255802"/>
                <a:gd name="connsiteY0" fmla="*/ 296573 h 296572"/>
                <a:gd name="connsiteX1" fmla="*/ 224135 w 255802"/>
                <a:gd name="connsiteY1" fmla="*/ 286725 h 296572"/>
                <a:gd name="connsiteX2" fmla="*/ 159959 w 255802"/>
                <a:gd name="connsiteY2" fmla="*/ 186216 h 296572"/>
                <a:gd name="connsiteX3" fmla="*/ 5800 w 255802"/>
                <a:gd name="connsiteY3" fmla="*/ 29001 h 296572"/>
                <a:gd name="connsiteX4" fmla="*/ 3762 w 255802"/>
                <a:gd name="connsiteY4" fmla="*/ 5911 h 296572"/>
                <a:gd name="connsiteX5" fmla="*/ 26852 w 255802"/>
                <a:gd name="connsiteY5" fmla="*/ 3874 h 296572"/>
                <a:gd name="connsiteX6" fmla="*/ 185765 w 255802"/>
                <a:gd name="connsiteY6" fmla="*/ 165843 h 296572"/>
                <a:gd name="connsiteX7" fmla="*/ 254356 w 255802"/>
                <a:gd name="connsiteY7" fmla="*/ 273483 h 296572"/>
                <a:gd name="connsiteX8" fmla="*/ 245867 w 255802"/>
                <a:gd name="connsiteY8" fmla="*/ 294875 h 296572"/>
                <a:gd name="connsiteX9" fmla="*/ 239415 w 255802"/>
                <a:gd name="connsiteY9" fmla="*/ 296233 h 2965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55802" h="296572">
                  <a:moveTo>
                    <a:pt x="239076" y="296573"/>
                  </a:moveTo>
                  <a:cubicBezTo>
                    <a:pt x="232964" y="296573"/>
                    <a:pt x="226852" y="292837"/>
                    <a:pt x="224135" y="286725"/>
                  </a:cubicBezTo>
                  <a:cubicBezTo>
                    <a:pt x="210892" y="256844"/>
                    <a:pt x="189500" y="222889"/>
                    <a:pt x="159959" y="186216"/>
                  </a:cubicBezTo>
                  <a:cubicBezTo>
                    <a:pt x="92726" y="101666"/>
                    <a:pt x="6479" y="29680"/>
                    <a:pt x="5800" y="29001"/>
                  </a:cubicBezTo>
                  <a:cubicBezTo>
                    <a:pt x="-992" y="23228"/>
                    <a:pt x="-2010" y="13042"/>
                    <a:pt x="3762" y="5911"/>
                  </a:cubicBezTo>
                  <a:cubicBezTo>
                    <a:pt x="9535" y="-1220"/>
                    <a:pt x="19721" y="-1899"/>
                    <a:pt x="26852" y="3874"/>
                  </a:cubicBezTo>
                  <a:cubicBezTo>
                    <a:pt x="30587" y="6930"/>
                    <a:pt x="116156" y="78576"/>
                    <a:pt x="185765" y="165843"/>
                  </a:cubicBezTo>
                  <a:cubicBezTo>
                    <a:pt x="217005" y="204892"/>
                    <a:pt x="240095" y="241225"/>
                    <a:pt x="254356" y="273483"/>
                  </a:cubicBezTo>
                  <a:cubicBezTo>
                    <a:pt x="258091" y="281632"/>
                    <a:pt x="254356" y="291479"/>
                    <a:pt x="245867" y="294875"/>
                  </a:cubicBezTo>
                  <a:cubicBezTo>
                    <a:pt x="243830" y="295893"/>
                    <a:pt x="241453" y="296233"/>
                    <a:pt x="239415" y="296233"/>
                  </a:cubicBezTo>
                  <a:close/>
                </a:path>
              </a:pathLst>
            </a:custGeom>
            <a:grpFill/>
            <a:ln w="3393" cap="flat">
              <a:noFill/>
              <a:prstDash val="solid"/>
              <a:miter/>
            </a:ln>
          </p:spPr>
          <p:txBody>
            <a:bodyPr rtlCol="0" anchor="ctr"/>
            <a:lstStyle/>
            <a:p>
              <a:endParaRPr lang="de-DE" dirty="0">
                <a:solidFill>
                  <a:schemeClr val="bg1"/>
                </a:solidFill>
              </a:endParaRPr>
            </a:p>
          </p:txBody>
        </p:sp>
        <p:sp>
          <p:nvSpPr>
            <p:cNvPr id="56" name="Freeform 55">
              <a:extLst>
                <a:ext uri="{FF2B5EF4-FFF2-40B4-BE49-F238E27FC236}">
                  <a16:creationId xmlns:a16="http://schemas.microsoft.com/office/drawing/2014/main" id="{8820CD08-3251-3AB6-3550-543939C0B663}"/>
                </a:ext>
              </a:extLst>
            </p:cNvPr>
            <p:cNvSpPr/>
            <p:nvPr/>
          </p:nvSpPr>
          <p:spPr>
            <a:xfrm>
              <a:off x="5321116" y="1246520"/>
              <a:ext cx="378785" cy="419745"/>
            </a:xfrm>
            <a:custGeom>
              <a:avLst/>
              <a:gdLst>
                <a:gd name="connsiteX0" fmla="*/ 363065 w 378785"/>
                <a:gd name="connsiteY0" fmla="*/ 419406 h 419745"/>
                <a:gd name="connsiteX1" fmla="*/ 354915 w 378785"/>
                <a:gd name="connsiteY1" fmla="*/ 417368 h 419745"/>
                <a:gd name="connsiteX2" fmla="*/ 352878 w 378785"/>
                <a:gd name="connsiteY2" fmla="*/ 416689 h 419745"/>
                <a:gd name="connsiteX3" fmla="*/ 352199 w 378785"/>
                <a:gd name="connsiteY3" fmla="*/ 416689 h 419745"/>
                <a:gd name="connsiteX4" fmla="*/ 306359 w 378785"/>
                <a:gd name="connsiteY4" fmla="*/ 409898 h 419745"/>
                <a:gd name="connsiteX5" fmla="*/ 103982 w 378785"/>
                <a:gd name="connsiteY5" fmla="*/ 335535 h 419745"/>
                <a:gd name="connsiteX6" fmla="*/ 13999 w 378785"/>
                <a:gd name="connsiteY6" fmla="*/ 81885 h 419745"/>
                <a:gd name="connsiteX7" fmla="*/ 756 w 378785"/>
                <a:gd name="connsiteY7" fmla="*/ 21104 h 419745"/>
                <a:gd name="connsiteX8" fmla="*/ 8566 w 378785"/>
                <a:gd name="connsiteY8" fmla="*/ 2089 h 419745"/>
                <a:gd name="connsiteX9" fmla="*/ 28600 w 378785"/>
                <a:gd name="connsiteY9" fmla="*/ 5485 h 419745"/>
                <a:gd name="connsiteX10" fmla="*/ 127072 w 378785"/>
                <a:gd name="connsiteY10" fmla="*/ 58456 h 419745"/>
                <a:gd name="connsiteX11" fmla="*/ 267649 w 378785"/>
                <a:gd name="connsiteY11" fmla="*/ 138931 h 419745"/>
                <a:gd name="connsiteX12" fmla="*/ 358990 w 378785"/>
                <a:gd name="connsiteY12" fmla="*/ 315841 h 419745"/>
                <a:gd name="connsiteX13" fmla="*/ 378005 w 378785"/>
                <a:gd name="connsiteY13" fmla="*/ 398353 h 419745"/>
                <a:gd name="connsiteX14" fmla="*/ 372912 w 378785"/>
                <a:gd name="connsiteY14" fmla="*/ 416010 h 419745"/>
                <a:gd name="connsiteX15" fmla="*/ 362725 w 378785"/>
                <a:gd name="connsiteY15" fmla="*/ 419745 h 419745"/>
                <a:gd name="connsiteX16" fmla="*/ 42182 w 378785"/>
                <a:gd name="connsiteY16" fmla="*/ 54381 h 419745"/>
                <a:gd name="connsiteX17" fmla="*/ 46257 w 378785"/>
                <a:gd name="connsiteY17" fmla="*/ 75434 h 419745"/>
                <a:gd name="connsiteX18" fmla="*/ 128091 w 378785"/>
                <a:gd name="connsiteY18" fmla="*/ 312785 h 419745"/>
                <a:gd name="connsiteX19" fmla="*/ 310094 w 378785"/>
                <a:gd name="connsiteY19" fmla="*/ 376961 h 419745"/>
                <a:gd name="connsiteX20" fmla="*/ 339295 w 378785"/>
                <a:gd name="connsiteY20" fmla="*/ 380357 h 419745"/>
                <a:gd name="connsiteX21" fmla="*/ 327411 w 378785"/>
                <a:gd name="connsiteY21" fmla="*/ 320594 h 419745"/>
                <a:gd name="connsiteX22" fmla="*/ 244219 w 378785"/>
                <a:gd name="connsiteY22" fmla="*/ 160663 h 419745"/>
                <a:gd name="connsiteX23" fmla="*/ 114848 w 378785"/>
                <a:gd name="connsiteY23" fmla="*/ 87997 h 419745"/>
                <a:gd name="connsiteX24" fmla="*/ 42522 w 378785"/>
                <a:gd name="connsiteY24" fmla="*/ 54381 h 419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78785" h="419745">
                  <a:moveTo>
                    <a:pt x="363065" y="419406"/>
                  </a:moveTo>
                  <a:cubicBezTo>
                    <a:pt x="360348" y="419406"/>
                    <a:pt x="357632" y="418727"/>
                    <a:pt x="354915" y="417368"/>
                  </a:cubicBezTo>
                  <a:cubicBezTo>
                    <a:pt x="354576" y="417368"/>
                    <a:pt x="353897" y="416689"/>
                    <a:pt x="352878" y="416689"/>
                  </a:cubicBezTo>
                  <a:cubicBezTo>
                    <a:pt x="352878" y="416689"/>
                    <a:pt x="352538" y="416689"/>
                    <a:pt x="352199" y="416689"/>
                  </a:cubicBezTo>
                  <a:cubicBezTo>
                    <a:pt x="343370" y="413633"/>
                    <a:pt x="326053" y="411936"/>
                    <a:pt x="306359" y="409898"/>
                  </a:cubicBezTo>
                  <a:cubicBezTo>
                    <a:pt x="247615" y="403786"/>
                    <a:pt x="159330" y="394958"/>
                    <a:pt x="103982" y="335535"/>
                  </a:cubicBezTo>
                  <a:cubicBezTo>
                    <a:pt x="52369" y="280527"/>
                    <a:pt x="29279" y="161002"/>
                    <a:pt x="13999" y="81885"/>
                  </a:cubicBezTo>
                  <a:cubicBezTo>
                    <a:pt x="8905" y="56079"/>
                    <a:pt x="4831" y="34008"/>
                    <a:pt x="756" y="21104"/>
                  </a:cubicBezTo>
                  <a:cubicBezTo>
                    <a:pt x="-1621" y="13634"/>
                    <a:pt x="1775" y="5824"/>
                    <a:pt x="8566" y="2089"/>
                  </a:cubicBezTo>
                  <a:cubicBezTo>
                    <a:pt x="15357" y="-1646"/>
                    <a:pt x="23507" y="-288"/>
                    <a:pt x="28600" y="5485"/>
                  </a:cubicBezTo>
                  <a:cubicBezTo>
                    <a:pt x="43201" y="22123"/>
                    <a:pt x="85985" y="40799"/>
                    <a:pt x="127072" y="58456"/>
                  </a:cubicBezTo>
                  <a:cubicBezTo>
                    <a:pt x="181401" y="81885"/>
                    <a:pt x="237768" y="106333"/>
                    <a:pt x="267649" y="138931"/>
                  </a:cubicBezTo>
                  <a:cubicBezTo>
                    <a:pt x="343710" y="222462"/>
                    <a:pt x="350501" y="263549"/>
                    <a:pt x="358990" y="315841"/>
                  </a:cubicBezTo>
                  <a:cubicBezTo>
                    <a:pt x="362725" y="338591"/>
                    <a:pt x="366800" y="364737"/>
                    <a:pt x="378005" y="398353"/>
                  </a:cubicBezTo>
                  <a:cubicBezTo>
                    <a:pt x="380042" y="404805"/>
                    <a:pt x="378005" y="411936"/>
                    <a:pt x="372912" y="416010"/>
                  </a:cubicBezTo>
                  <a:cubicBezTo>
                    <a:pt x="369856" y="418387"/>
                    <a:pt x="366121" y="419745"/>
                    <a:pt x="362725" y="419745"/>
                  </a:cubicBezTo>
                  <a:close/>
                  <a:moveTo>
                    <a:pt x="42182" y="54381"/>
                  </a:moveTo>
                  <a:cubicBezTo>
                    <a:pt x="43541" y="60833"/>
                    <a:pt x="44899" y="67963"/>
                    <a:pt x="46257" y="75434"/>
                  </a:cubicBezTo>
                  <a:cubicBezTo>
                    <a:pt x="60858" y="150816"/>
                    <a:pt x="82929" y="264567"/>
                    <a:pt x="128091" y="312785"/>
                  </a:cubicBezTo>
                  <a:cubicBezTo>
                    <a:pt x="174949" y="363039"/>
                    <a:pt x="256104" y="371528"/>
                    <a:pt x="310094" y="376961"/>
                  </a:cubicBezTo>
                  <a:cubicBezTo>
                    <a:pt x="320959" y="377980"/>
                    <a:pt x="330807" y="378998"/>
                    <a:pt x="339295" y="380357"/>
                  </a:cubicBezTo>
                  <a:cubicBezTo>
                    <a:pt x="333183" y="357267"/>
                    <a:pt x="330128" y="338251"/>
                    <a:pt x="327411" y="320594"/>
                  </a:cubicBezTo>
                  <a:cubicBezTo>
                    <a:pt x="319601" y="272038"/>
                    <a:pt x="313829" y="236724"/>
                    <a:pt x="244219" y="160663"/>
                  </a:cubicBezTo>
                  <a:cubicBezTo>
                    <a:pt x="219092" y="133158"/>
                    <a:pt x="163744" y="109050"/>
                    <a:pt x="114848" y="87997"/>
                  </a:cubicBezTo>
                  <a:cubicBezTo>
                    <a:pt x="87683" y="76452"/>
                    <a:pt x="62895" y="65586"/>
                    <a:pt x="42522" y="54381"/>
                  </a:cubicBezTo>
                  <a:close/>
                </a:path>
              </a:pathLst>
            </a:custGeom>
            <a:grpFill/>
            <a:ln w="3393" cap="flat">
              <a:noFill/>
              <a:prstDash val="solid"/>
              <a:miter/>
            </a:ln>
          </p:spPr>
          <p:txBody>
            <a:bodyPr rtlCol="0" anchor="ctr"/>
            <a:lstStyle/>
            <a:p>
              <a:endParaRPr lang="de-DE" dirty="0">
                <a:solidFill>
                  <a:schemeClr val="bg1"/>
                </a:solidFill>
              </a:endParaRPr>
            </a:p>
          </p:txBody>
        </p:sp>
        <p:sp>
          <p:nvSpPr>
            <p:cNvPr id="57" name="Freeform 56">
              <a:extLst>
                <a:ext uri="{FF2B5EF4-FFF2-40B4-BE49-F238E27FC236}">
                  <a16:creationId xmlns:a16="http://schemas.microsoft.com/office/drawing/2014/main" id="{DDD6B66C-0F16-0954-0BBB-10543E1B743D}"/>
                </a:ext>
              </a:extLst>
            </p:cNvPr>
            <p:cNvSpPr/>
            <p:nvPr/>
          </p:nvSpPr>
          <p:spPr>
            <a:xfrm>
              <a:off x="5464146" y="1816690"/>
              <a:ext cx="562308" cy="175551"/>
            </a:xfrm>
            <a:custGeom>
              <a:avLst/>
              <a:gdLst>
                <a:gd name="connsiteX0" fmla="*/ 484889 w 562308"/>
                <a:gd name="connsiteY0" fmla="*/ 175212 h 175551"/>
                <a:gd name="connsiteX1" fmla="*/ 58404 w 562308"/>
                <a:gd name="connsiteY1" fmla="*/ 175212 h 175551"/>
                <a:gd name="connsiteX2" fmla="*/ 0 w 562308"/>
                <a:gd name="connsiteY2" fmla="*/ 118166 h 175551"/>
                <a:gd name="connsiteX3" fmla="*/ 87267 w 562308"/>
                <a:gd name="connsiteY3" fmla="*/ 63837 h 175551"/>
                <a:gd name="connsiteX4" fmla="*/ 126655 w 562308"/>
                <a:gd name="connsiteY4" fmla="*/ 49915 h 175551"/>
                <a:gd name="connsiteX5" fmla="*/ 281154 w 562308"/>
                <a:gd name="connsiteY5" fmla="*/ 0 h 175551"/>
                <a:gd name="connsiteX6" fmla="*/ 347028 w 562308"/>
                <a:gd name="connsiteY6" fmla="*/ 36333 h 175551"/>
                <a:gd name="connsiteX7" fmla="*/ 455348 w 562308"/>
                <a:gd name="connsiteY7" fmla="*/ 36333 h 175551"/>
                <a:gd name="connsiteX8" fmla="*/ 490661 w 562308"/>
                <a:gd name="connsiteY8" fmla="*/ 62139 h 175551"/>
                <a:gd name="connsiteX9" fmla="*/ 562308 w 562308"/>
                <a:gd name="connsiteY9" fmla="*/ 118506 h 175551"/>
                <a:gd name="connsiteX10" fmla="*/ 484889 w 562308"/>
                <a:gd name="connsiteY10" fmla="*/ 175551 h 175551"/>
                <a:gd name="connsiteX11" fmla="*/ 32598 w 562308"/>
                <a:gd name="connsiteY11" fmla="*/ 120203 h 175551"/>
                <a:gd name="connsiteX12" fmla="*/ 58065 w 562308"/>
                <a:gd name="connsiteY12" fmla="*/ 142614 h 175551"/>
                <a:gd name="connsiteX13" fmla="*/ 484549 w 562308"/>
                <a:gd name="connsiteY13" fmla="*/ 142614 h 175551"/>
                <a:gd name="connsiteX14" fmla="*/ 529371 w 562308"/>
                <a:gd name="connsiteY14" fmla="*/ 118166 h 175551"/>
                <a:gd name="connsiteX15" fmla="*/ 481833 w 562308"/>
                <a:gd name="connsiteY15" fmla="*/ 93378 h 175551"/>
                <a:gd name="connsiteX16" fmla="*/ 476739 w 562308"/>
                <a:gd name="connsiteY16" fmla="*/ 91681 h 175551"/>
                <a:gd name="connsiteX17" fmla="*/ 432597 w 562308"/>
                <a:gd name="connsiteY17" fmla="*/ 59762 h 175551"/>
                <a:gd name="connsiteX18" fmla="*/ 385059 w 562308"/>
                <a:gd name="connsiteY18" fmla="*/ 56027 h 175551"/>
                <a:gd name="connsiteX19" fmla="*/ 350424 w 562308"/>
                <a:gd name="connsiteY19" fmla="*/ 70968 h 175551"/>
                <a:gd name="connsiteX20" fmla="*/ 328353 w 562308"/>
                <a:gd name="connsiteY20" fmla="*/ 65535 h 175551"/>
                <a:gd name="connsiteX21" fmla="*/ 281154 w 562308"/>
                <a:gd name="connsiteY21" fmla="*/ 32597 h 175551"/>
                <a:gd name="connsiteX22" fmla="*/ 151103 w 562308"/>
                <a:gd name="connsiteY22" fmla="*/ 71307 h 175551"/>
                <a:gd name="connsiteX23" fmla="*/ 96774 w 562308"/>
                <a:gd name="connsiteY23" fmla="*/ 95076 h 175551"/>
                <a:gd name="connsiteX24" fmla="*/ 32598 w 562308"/>
                <a:gd name="connsiteY24" fmla="*/ 120543 h 175551"/>
                <a:gd name="connsiteX25" fmla="*/ 126995 w 562308"/>
                <a:gd name="connsiteY25" fmla="*/ 49575 h 175551"/>
                <a:gd name="connsiteX26" fmla="*/ 126995 w 562308"/>
                <a:gd name="connsiteY26" fmla="*/ 49575 h 175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562308" h="175551">
                  <a:moveTo>
                    <a:pt x="484889" y="175212"/>
                  </a:moveTo>
                  <a:lnTo>
                    <a:pt x="58404" y="175212"/>
                  </a:lnTo>
                  <a:cubicBezTo>
                    <a:pt x="23430" y="175212"/>
                    <a:pt x="0" y="152122"/>
                    <a:pt x="0" y="118166"/>
                  </a:cubicBezTo>
                  <a:cubicBezTo>
                    <a:pt x="0" y="84210"/>
                    <a:pt x="40407" y="78098"/>
                    <a:pt x="87267" y="63837"/>
                  </a:cubicBezTo>
                  <a:cubicBezTo>
                    <a:pt x="101867" y="59423"/>
                    <a:pt x="121562" y="53311"/>
                    <a:pt x="126655" y="49915"/>
                  </a:cubicBezTo>
                  <a:cubicBezTo>
                    <a:pt x="133446" y="42105"/>
                    <a:pt x="174533" y="0"/>
                    <a:pt x="281154" y="0"/>
                  </a:cubicBezTo>
                  <a:cubicBezTo>
                    <a:pt x="387775" y="0"/>
                    <a:pt x="334804" y="21732"/>
                    <a:pt x="347028" y="36333"/>
                  </a:cubicBezTo>
                  <a:cubicBezTo>
                    <a:pt x="371137" y="24788"/>
                    <a:pt x="422410" y="6112"/>
                    <a:pt x="455348" y="36333"/>
                  </a:cubicBezTo>
                  <a:cubicBezTo>
                    <a:pt x="468930" y="49236"/>
                    <a:pt x="484889" y="58743"/>
                    <a:pt x="490661" y="62139"/>
                  </a:cubicBezTo>
                  <a:cubicBezTo>
                    <a:pt x="505602" y="65195"/>
                    <a:pt x="562308" y="78777"/>
                    <a:pt x="562308" y="118506"/>
                  </a:cubicBezTo>
                  <a:cubicBezTo>
                    <a:pt x="562308" y="158234"/>
                    <a:pt x="541935" y="175551"/>
                    <a:pt x="484889" y="175551"/>
                  </a:cubicBezTo>
                  <a:close/>
                  <a:moveTo>
                    <a:pt x="32598" y="120203"/>
                  </a:moveTo>
                  <a:cubicBezTo>
                    <a:pt x="33616" y="138540"/>
                    <a:pt x="46859" y="142614"/>
                    <a:pt x="58065" y="142614"/>
                  </a:cubicBezTo>
                  <a:lnTo>
                    <a:pt x="484549" y="142614"/>
                  </a:lnTo>
                  <a:cubicBezTo>
                    <a:pt x="525975" y="142614"/>
                    <a:pt x="529371" y="123939"/>
                    <a:pt x="529371" y="118166"/>
                  </a:cubicBezTo>
                  <a:cubicBezTo>
                    <a:pt x="529371" y="112394"/>
                    <a:pt x="511375" y="98472"/>
                    <a:pt x="481833" y="93378"/>
                  </a:cubicBezTo>
                  <a:cubicBezTo>
                    <a:pt x="480135" y="93378"/>
                    <a:pt x="478437" y="92360"/>
                    <a:pt x="476739" y="91681"/>
                  </a:cubicBezTo>
                  <a:cubicBezTo>
                    <a:pt x="475721" y="91001"/>
                    <a:pt x="452631" y="78777"/>
                    <a:pt x="432597" y="59762"/>
                  </a:cubicBezTo>
                  <a:cubicBezTo>
                    <a:pt x="420712" y="48557"/>
                    <a:pt x="399999" y="51613"/>
                    <a:pt x="385059" y="56027"/>
                  </a:cubicBezTo>
                  <a:cubicBezTo>
                    <a:pt x="366044" y="61460"/>
                    <a:pt x="350424" y="70968"/>
                    <a:pt x="350424" y="70968"/>
                  </a:cubicBezTo>
                  <a:cubicBezTo>
                    <a:pt x="342954" y="75382"/>
                    <a:pt x="332767" y="73344"/>
                    <a:pt x="328353" y="65535"/>
                  </a:cubicBezTo>
                  <a:cubicBezTo>
                    <a:pt x="322580" y="56367"/>
                    <a:pt x="302546" y="32597"/>
                    <a:pt x="281154" y="32597"/>
                  </a:cubicBezTo>
                  <a:cubicBezTo>
                    <a:pt x="183701" y="32597"/>
                    <a:pt x="151443" y="70968"/>
                    <a:pt x="151103" y="71307"/>
                  </a:cubicBezTo>
                  <a:cubicBezTo>
                    <a:pt x="143973" y="80136"/>
                    <a:pt x="128353" y="85229"/>
                    <a:pt x="96774" y="95076"/>
                  </a:cubicBezTo>
                  <a:cubicBezTo>
                    <a:pt x="78438" y="100849"/>
                    <a:pt x="40747" y="112394"/>
                    <a:pt x="32598" y="120543"/>
                  </a:cubicBezTo>
                  <a:close/>
                  <a:moveTo>
                    <a:pt x="126995" y="49575"/>
                  </a:moveTo>
                  <a:lnTo>
                    <a:pt x="126995" y="49575"/>
                  </a:lnTo>
                  <a:close/>
                </a:path>
              </a:pathLst>
            </a:custGeom>
            <a:grpFill/>
            <a:ln w="3393" cap="flat">
              <a:noFill/>
              <a:prstDash val="solid"/>
              <a:miter/>
            </a:ln>
          </p:spPr>
          <p:txBody>
            <a:bodyPr rtlCol="0" anchor="ctr"/>
            <a:lstStyle/>
            <a:p>
              <a:endParaRPr lang="de-DE" dirty="0">
                <a:solidFill>
                  <a:schemeClr val="bg1"/>
                </a:solidFill>
              </a:endParaRPr>
            </a:p>
          </p:txBody>
        </p:sp>
      </p:grpSp>
    </p:spTree>
    <p:extLst>
      <p:ext uri="{BB962C8B-B14F-4D97-AF65-F5344CB8AC3E}">
        <p14:creationId xmlns:p14="http://schemas.microsoft.com/office/powerpoint/2010/main" val="363118056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D747E0-82D6-81F0-CC13-291F291A6E3A}"/>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9F777007-22D1-15BD-297C-09C8FDFB4A5E}"/>
              </a:ext>
            </a:extLst>
          </p:cNvPr>
          <p:cNvSpPr>
            <a:spLocks noGrp="1"/>
          </p:cNvSpPr>
          <p:nvPr>
            <p:ph type="body" sz="quarter" idx="49"/>
          </p:nvPr>
        </p:nvSpPr>
        <p:spPr/>
        <p:txBody>
          <a:bodyPr/>
          <a:lstStyle/>
          <a:p>
            <a:r>
              <a:rPr lang="de-DE" dirty="0"/>
              <a:t>Einführung</a:t>
            </a:r>
          </a:p>
        </p:txBody>
      </p:sp>
      <p:sp>
        <p:nvSpPr>
          <p:cNvPr id="4" name="Text Placeholder 3">
            <a:extLst>
              <a:ext uri="{FF2B5EF4-FFF2-40B4-BE49-F238E27FC236}">
                <a16:creationId xmlns:a16="http://schemas.microsoft.com/office/drawing/2014/main" id="{A6310E5F-F518-4605-EEE2-8FBB56DC339E}"/>
              </a:ext>
            </a:extLst>
          </p:cNvPr>
          <p:cNvSpPr>
            <a:spLocks noGrp="1"/>
          </p:cNvSpPr>
          <p:nvPr>
            <p:ph type="body" sz="quarter" idx="50"/>
          </p:nvPr>
        </p:nvSpPr>
        <p:spPr/>
        <p:txBody>
          <a:bodyPr/>
          <a:lstStyle/>
          <a:p>
            <a:r>
              <a:rPr lang="de-DE" dirty="0"/>
              <a:t>Fazit</a:t>
            </a:r>
          </a:p>
        </p:txBody>
      </p:sp>
      <p:sp>
        <p:nvSpPr>
          <p:cNvPr id="7" name="Text Placeholder 6">
            <a:extLst>
              <a:ext uri="{FF2B5EF4-FFF2-40B4-BE49-F238E27FC236}">
                <a16:creationId xmlns:a16="http://schemas.microsoft.com/office/drawing/2014/main" id="{936692BE-156E-BA87-20A1-A55BC5837DA8}"/>
              </a:ext>
            </a:extLst>
          </p:cNvPr>
          <p:cNvSpPr>
            <a:spLocks noGrp="1"/>
          </p:cNvSpPr>
          <p:nvPr>
            <p:ph type="body" sz="quarter" idx="61"/>
          </p:nvPr>
        </p:nvSpPr>
        <p:spPr>
          <a:xfrm>
            <a:off x="1704812" y="445938"/>
            <a:ext cx="5284924" cy="722656"/>
          </a:xfrm>
        </p:spPr>
        <p:txBody>
          <a:bodyPr/>
          <a:lstStyle/>
          <a:p>
            <a:r>
              <a:rPr lang="de-DE" dirty="0"/>
              <a:t>Vermögenserhalt: schützen, was Sie aufgebaut haben</a:t>
            </a:r>
          </a:p>
        </p:txBody>
      </p:sp>
      <p:sp>
        <p:nvSpPr>
          <p:cNvPr id="8" name="Text Placeholder 7">
            <a:extLst>
              <a:ext uri="{FF2B5EF4-FFF2-40B4-BE49-F238E27FC236}">
                <a16:creationId xmlns:a16="http://schemas.microsoft.com/office/drawing/2014/main" id="{A89E7995-907E-BD94-C4D1-895D81B90FD8}"/>
              </a:ext>
            </a:extLst>
          </p:cNvPr>
          <p:cNvSpPr>
            <a:spLocks noGrp="1"/>
          </p:cNvSpPr>
          <p:nvPr>
            <p:ph type="body" sz="quarter" idx="64"/>
          </p:nvPr>
        </p:nvSpPr>
        <p:spPr/>
        <p:txBody>
          <a:bodyPr/>
          <a:lstStyle/>
          <a:p>
            <a:pPr marL="0" indent="0">
              <a:lnSpc>
                <a:spcPts val="1026"/>
              </a:lnSpc>
              <a:buNone/>
            </a:pPr>
            <a:r>
              <a:rPr lang="de-DE" dirty="0" sz="925"/>
              <a:t>In der späten Karrierephase und im Ruhestand verschiebt sich der Fokus oft vom </a:t>
            </a:r>
            <a:r>
              <a:rPr lang="de-DE" b="1" dirty="0" sz="925"/>
              <a:t>Vermögensaufbau</a:t>
            </a:r>
            <a:r>
              <a:rPr lang="de-DE" dirty="0" sz="925"/>
              <a:t> (mehr aufbauen) zum </a:t>
            </a:r>
            <a:r>
              <a:rPr lang="de-DE" b="1" dirty="0" sz="925"/>
              <a:t>Vermögenserhalt</a:t>
            </a:r>
            <a:r>
              <a:rPr lang="de-DE" dirty="0" sz="925"/>
              <a:t> (schützen, was Sie bereits haben). Das heißt nicht, dass Sie aufhören zu planen. Es heißt, dass Sie Strategien wählen, die das Risiko folgenschwerer Verluste verringern und für Stabilität sorgen.</a:t>
            </a:r>
            <a:br>
              <a:rPr lang="de-DE" dirty="0" sz="925"/>
            </a:br>
            <a:endParaRPr lang="de-DE" dirty="0" sz="925"/>
          </a:p>
          <a:p>
            <a:pPr marL="0" indent="0">
              <a:lnSpc>
                <a:spcPts val="1026"/>
              </a:lnSpc>
              <a:spcBef>
                <a:spcPts val="975"/>
              </a:spcBef>
              <a:buNone/>
            </a:pPr>
            <a:r>
              <a:rPr lang="de-DE" dirty="0" sz="925"/>
              <a:t>Vermögenserhalt ist wichtig, weil Zeit im Alter anders wirkt. Wenn die Märkte fallen und Sie bald Geld brauchen, fehlt Ihnen womöglich die Zeit, auf eine Erholung zu warten. Deshalb haben bei Entscheidungen in der späten Karrierephase oft Vorrang: </a:t>
            </a:r>
            <a:br>
              <a:rPr lang="de-DE" dirty="0" sz="925"/>
            </a:br>
            <a:endParaRPr lang="de-DE" dirty="0" sz="925"/>
          </a:p>
          <a:p>
            <a:pPr>
              <a:lnSpc>
                <a:spcPts val="1026"/>
              </a:lnSpc>
              <a:spcBef>
                <a:spcPts val="771"/>
              </a:spcBef>
            </a:pPr>
            <a:r>
              <a:rPr lang="de-DE" b="1" dirty="0" sz="925"/>
              <a:t>Stabilität</a:t>
            </a:r>
            <a:r>
              <a:rPr lang="de-DE" dirty="0" sz="925"/>
              <a:t>,</a:t>
            </a:r>
          </a:p>
          <a:p>
            <a:pPr>
              <a:lnSpc>
                <a:spcPts val="1026"/>
              </a:lnSpc>
            </a:pPr>
            <a:r>
              <a:rPr lang="de-DE" b="1" dirty="0" sz="925"/>
              <a:t>Zugriff auf Geld bei Bedarf</a:t>
            </a:r>
            <a:r>
              <a:rPr lang="de-DE" dirty="0" sz="925"/>
              <a:t> und</a:t>
            </a:r>
          </a:p>
          <a:p>
            <a:pPr>
              <a:lnSpc>
                <a:spcPts val="1026"/>
              </a:lnSpc>
            </a:pPr>
            <a:r>
              <a:rPr lang="de-DE" b="1" dirty="0" sz="925"/>
              <a:t>geringere Komplexität</a:t>
            </a:r>
            <a:r>
              <a:rPr lang="de-DE" dirty="0" sz="925"/>
              <a:t>.</a:t>
            </a:r>
          </a:p>
          <a:p>
            <a:pPr marL="0" indent="0">
              <a:lnSpc>
                <a:spcPts val="1798"/>
              </a:lnSpc>
              <a:buNone/>
            </a:pPr>
            <a:endParaRPr lang="de-DE" dirty="0" sz="1500"/>
          </a:p>
          <a:p>
            <a:pPr marL="0" indent="0">
              <a:lnSpc>
                <a:spcPts val="1026"/>
              </a:lnSpc>
              <a:buNone/>
            </a:pPr>
            <a:r>
              <a:rPr lang="de-DE" dirty="0" sz="925"/>
              <a:t>Vermögenserhalt beginnt meist mit drei praktischen Fragen:</a:t>
            </a:r>
          </a:p>
          <a:p>
            <a:pPr marL="0" indent="0">
              <a:lnSpc>
                <a:spcPts val="1026"/>
              </a:lnSpc>
              <a:spcBef>
                <a:spcPts val="386"/>
              </a:spcBef>
              <a:buNone/>
            </a:pPr>
            <a:br>
              <a:rPr lang="de-DE" b="1" dirty="0" sz="925"/>
            </a:br>
            <a:r>
              <a:rPr lang="de-DE" b="1" dirty="0" sz="925"/>
              <a:t>1) Welches Geld brauche ich bald für den Alltag?</a:t>
            </a:r>
            <a:br>
              <a:rPr lang="de-DE" dirty="0" sz="925"/>
            </a:br>
            <a:r>
              <a:rPr lang="de-DE" dirty="0" sz="925"/>
              <a:t>Dazu gehören die monatlichen Lebenshaltungskosten und absehbare jährliche Ausgaben.</a:t>
            </a:r>
          </a:p>
          <a:p>
            <a:pPr marL="0" indent="0">
              <a:lnSpc>
                <a:spcPts val="1603"/>
              </a:lnSpc>
              <a:buNone/>
            </a:pPr>
            <a:endParaRPr lang="de-DE" b="1" dirty="0" sz="1325"/>
          </a:p>
          <a:p>
            <a:pPr marL="0" indent="0">
              <a:lnSpc>
                <a:spcPts val="1026"/>
              </a:lnSpc>
              <a:buNone/>
            </a:pPr>
            <a:r>
              <a:rPr lang="de-DE" b="1" dirty="0" sz="925"/>
              <a:t>2) Welches Geld sollte als Sicherheitspolster stabil bleiben?</a:t>
            </a:r>
            <a:br>
              <a:rPr lang="de-DE" dirty="0" sz="925"/>
            </a:br>
            <a:r>
              <a:rPr lang="de-DE" dirty="0" sz="925"/>
              <a:t>Dazu gehören ein Notgroschen für unerwartete Kosten und eine Sicherheitsreserve.</a:t>
            </a:r>
          </a:p>
          <a:p>
            <a:pPr marL="0" indent="0">
              <a:lnSpc>
                <a:spcPts val="1586"/>
              </a:lnSpc>
              <a:buNone/>
            </a:pPr>
            <a:endParaRPr lang="de-DE" b="1" dirty="0" sz="1325"/>
          </a:p>
          <a:p>
            <a:pPr marL="0" indent="0">
              <a:lnSpc>
                <a:spcPts val="1026"/>
              </a:lnSpc>
              <a:buNone/>
            </a:pPr>
            <a:r>
              <a:rPr lang="de-DE" b="1" dirty="0" sz="925"/>
              <a:t>3) Welches Geld kann ohne Stress länger angelegt werden?</a:t>
            </a:r>
            <a:br>
              <a:rPr lang="de-DE" dirty="0" sz="925"/>
            </a:br>
            <a:r>
              <a:rPr lang="de-DE" dirty="0" sz="925"/>
              <a:t>Nur Geld, das Sie unangetastet lassen können, kommt für riskantere Optionen infrage.</a:t>
            </a:r>
          </a:p>
          <a:p>
            <a:pPr marL="0" indent="0">
              <a:lnSpc>
                <a:spcPts val="1586"/>
              </a:lnSpc>
              <a:buNone/>
            </a:pPr>
            <a:endParaRPr lang="de-DE" dirty="0" sz="1325"/>
          </a:p>
          <a:p>
            <a:pPr marL="0" indent="0">
              <a:lnSpc>
                <a:spcPts val="1026"/>
              </a:lnSpc>
              <a:buNone/>
            </a:pPr>
            <a:r>
              <a:rPr lang="de-DE" dirty="0" sz="925"/>
              <a:t>Vermögenserhalt heißt auch, auf </a:t>
            </a:r>
            <a:r>
              <a:rPr lang="de-DE" b="1" dirty="0" sz="925"/>
              <a:t>Gebühren und Komplexität</a:t>
            </a:r>
            <a:r>
              <a:rPr lang="de-DE" dirty="0" sz="925"/>
              <a:t> zu achten. Im Ruhestand können hohe Gebühren Einkommen und langfristige Stabilität schmälern. Komplexe Produkte können schwer zu verstehen und schwer zu kündigen sein. Eine gute Regel: Wenn Sie nicht in einfachen Worten erklären können, wie etwas funktioniert, legen Sie sich nicht fest.</a:t>
            </a:r>
          </a:p>
          <a:p>
            <a:pPr marL="0" indent="0">
              <a:lnSpc>
                <a:spcPts val="1952"/>
              </a:lnSpc>
              <a:buNone/>
            </a:pPr>
            <a:endParaRPr lang="de-DE" dirty="0" sz="1625"/>
          </a:p>
          <a:p>
            <a:pPr marL="0" indent="0">
              <a:lnSpc>
                <a:spcPts val="1026"/>
              </a:lnSpc>
              <a:buNone/>
            </a:pPr>
            <a:r>
              <a:rPr lang="de-DE" dirty="0" sz="925"/>
              <a:t>Schließlich stärkt Vermögenserhalt die Unabhängigkeit. Ein einfacher, stabiler Plan verringert das Risiko, dass Sie sich zu Entscheidungen gedrängt fühlen – besonders bei belastenden Lebensereignissen.</a:t>
            </a:r>
          </a:p>
        </p:txBody>
      </p:sp>
      <p:cxnSp>
        <p:nvCxnSpPr>
          <p:cNvPr id="19" name="Straight Connector 18">
            <a:extLst>
              <a:ext uri="{FF2B5EF4-FFF2-40B4-BE49-F238E27FC236}">
                <a16:creationId xmlns:a16="http://schemas.microsoft.com/office/drawing/2014/main" id="{7296FD01-6C75-CCF9-F3E2-D942FCCF5340}"/>
              </a:ext>
            </a:extLst>
          </p:cNvPr>
          <p:cNvCxnSpPr>
            <a:cxnSpLocks/>
          </p:cNvCxnSpPr>
          <p:nvPr/>
        </p:nvCxnSpPr>
        <p:spPr>
          <a:xfrm>
            <a:off x="1471747" y="1264920"/>
            <a:ext cx="5778139" cy="0"/>
          </a:xfrm>
          <a:prstGeom prst="line">
            <a:avLst/>
          </a:prstGeom>
          <a:ln w="19050">
            <a:solidFill>
              <a:srgbClr val="D38CBC"/>
            </a:solidFill>
            <a:prstDash val="sysDot"/>
          </a:ln>
        </p:spPr>
        <p:style>
          <a:lnRef idx="1">
            <a:schemeClr val="accent1"/>
          </a:lnRef>
          <a:fillRef idx="0">
            <a:schemeClr val="accent1"/>
          </a:fillRef>
          <a:effectRef idx="0">
            <a:schemeClr val="accent1"/>
          </a:effectRef>
          <a:fontRef idx="minor">
            <a:schemeClr val="tx1"/>
          </a:fontRef>
        </p:style>
      </p:cxnSp>
      <p:grpSp>
        <p:nvGrpSpPr>
          <p:cNvPr id="20" name="Graphic 2">
            <a:extLst>
              <a:ext uri="{FF2B5EF4-FFF2-40B4-BE49-F238E27FC236}">
                <a16:creationId xmlns:a16="http://schemas.microsoft.com/office/drawing/2014/main" id="{80385342-A953-2970-14A9-AD19F43CE6BD}"/>
              </a:ext>
            </a:extLst>
          </p:cNvPr>
          <p:cNvGrpSpPr/>
          <p:nvPr/>
        </p:nvGrpSpPr>
        <p:grpSpPr>
          <a:xfrm>
            <a:off x="973372" y="543749"/>
            <a:ext cx="594171" cy="758066"/>
            <a:chOff x="5321116" y="858896"/>
            <a:chExt cx="888315" cy="1133345"/>
          </a:xfrm>
          <a:solidFill>
            <a:srgbClr val="D38CBC"/>
          </a:solidFill>
        </p:grpSpPr>
        <p:sp>
          <p:nvSpPr>
            <p:cNvPr id="21" name="Freeform 20">
              <a:extLst>
                <a:ext uri="{FF2B5EF4-FFF2-40B4-BE49-F238E27FC236}">
                  <a16:creationId xmlns:a16="http://schemas.microsoft.com/office/drawing/2014/main" id="{494C34EC-55D6-10C1-7672-38E7FDF0ECE8}"/>
                </a:ext>
              </a:extLst>
            </p:cNvPr>
            <p:cNvSpPr/>
            <p:nvPr/>
          </p:nvSpPr>
          <p:spPr>
            <a:xfrm>
              <a:off x="5484486" y="1083374"/>
              <a:ext cx="277113" cy="317697"/>
            </a:xfrm>
            <a:custGeom>
              <a:avLst/>
              <a:gdLst>
                <a:gd name="connsiteX0" fmla="*/ 260815 w 277113"/>
                <a:gd name="connsiteY0" fmla="*/ 317697 h 317697"/>
                <a:gd name="connsiteX1" fmla="*/ 248251 w 277113"/>
                <a:gd name="connsiteY1" fmla="*/ 311925 h 317697"/>
                <a:gd name="connsiteX2" fmla="*/ 191206 w 277113"/>
                <a:gd name="connsiteY2" fmla="*/ 277969 h 317697"/>
                <a:gd name="connsiteX3" fmla="*/ 89338 w 277113"/>
                <a:gd name="connsiteY3" fmla="*/ 228394 h 317697"/>
                <a:gd name="connsiteX4" fmla="*/ 15314 w 277113"/>
                <a:gd name="connsiteY4" fmla="*/ 79328 h 317697"/>
                <a:gd name="connsiteX5" fmla="*/ 1053 w 277113"/>
                <a:gd name="connsiteY5" fmla="*/ 22282 h 317697"/>
                <a:gd name="connsiteX6" fmla="*/ 7165 w 277113"/>
                <a:gd name="connsiteY6" fmla="*/ 2927 h 317697"/>
                <a:gd name="connsiteX7" fmla="*/ 27539 w 277113"/>
                <a:gd name="connsiteY7" fmla="*/ 4285 h 317697"/>
                <a:gd name="connsiteX8" fmla="*/ 114126 w 277113"/>
                <a:gd name="connsiteY8" fmla="*/ 38920 h 317697"/>
                <a:gd name="connsiteX9" fmla="*/ 211918 w 277113"/>
                <a:gd name="connsiteY9" fmla="*/ 77290 h 317697"/>
                <a:gd name="connsiteX10" fmla="*/ 211918 w 277113"/>
                <a:gd name="connsiteY10" fmla="*/ 77290 h 317697"/>
                <a:gd name="connsiteX11" fmla="*/ 212937 w 277113"/>
                <a:gd name="connsiteY11" fmla="*/ 77969 h 317697"/>
                <a:gd name="connsiteX12" fmla="*/ 217351 w 277113"/>
                <a:gd name="connsiteY12" fmla="*/ 81365 h 317697"/>
                <a:gd name="connsiteX13" fmla="*/ 277114 w 277113"/>
                <a:gd name="connsiteY13" fmla="*/ 237222 h 317697"/>
                <a:gd name="connsiteX14" fmla="*/ 277114 w 277113"/>
                <a:gd name="connsiteY14" fmla="*/ 238580 h 317697"/>
                <a:gd name="connsiteX15" fmla="*/ 277114 w 277113"/>
                <a:gd name="connsiteY15" fmla="*/ 238580 h 317697"/>
                <a:gd name="connsiteX16" fmla="*/ 277114 w 277113"/>
                <a:gd name="connsiteY16" fmla="*/ 248767 h 317697"/>
                <a:gd name="connsiteX17" fmla="*/ 277114 w 277113"/>
                <a:gd name="connsiteY17" fmla="*/ 274234 h 317697"/>
                <a:gd name="connsiteX18" fmla="*/ 277114 w 277113"/>
                <a:gd name="connsiteY18" fmla="*/ 301398 h 317697"/>
                <a:gd name="connsiteX19" fmla="*/ 266248 w 277113"/>
                <a:gd name="connsiteY19" fmla="*/ 316679 h 317697"/>
                <a:gd name="connsiteX20" fmla="*/ 260815 w 277113"/>
                <a:gd name="connsiteY20" fmla="*/ 317697 h 317697"/>
                <a:gd name="connsiteX21" fmla="*/ 42819 w 277113"/>
                <a:gd name="connsiteY21" fmla="*/ 49786 h 317697"/>
                <a:gd name="connsiteX22" fmla="*/ 47572 w 277113"/>
                <a:gd name="connsiteY22" fmla="*/ 72536 h 317697"/>
                <a:gd name="connsiteX23" fmla="*/ 108353 w 277113"/>
                <a:gd name="connsiteY23" fmla="*/ 201568 h 317697"/>
                <a:gd name="connsiteX24" fmla="*/ 200713 w 277113"/>
                <a:gd name="connsiteY24" fmla="*/ 246730 h 317697"/>
                <a:gd name="connsiteX25" fmla="*/ 245195 w 277113"/>
                <a:gd name="connsiteY25" fmla="*/ 265066 h 317697"/>
                <a:gd name="connsiteX26" fmla="*/ 245195 w 277113"/>
                <a:gd name="connsiteY26" fmla="*/ 248767 h 317697"/>
                <a:gd name="connsiteX27" fmla="*/ 245195 w 277113"/>
                <a:gd name="connsiteY27" fmla="*/ 240957 h 317697"/>
                <a:gd name="connsiteX28" fmla="*/ 245195 w 277113"/>
                <a:gd name="connsiteY28" fmla="*/ 238580 h 317697"/>
                <a:gd name="connsiteX29" fmla="*/ 245195 w 277113"/>
                <a:gd name="connsiteY29" fmla="*/ 237562 h 317697"/>
                <a:gd name="connsiteX30" fmla="*/ 196978 w 277113"/>
                <a:gd name="connsiteY30" fmla="*/ 106153 h 317697"/>
                <a:gd name="connsiteX31" fmla="*/ 194262 w 277113"/>
                <a:gd name="connsiteY31" fmla="*/ 104115 h 317697"/>
                <a:gd name="connsiteX32" fmla="*/ 193243 w 277113"/>
                <a:gd name="connsiteY32" fmla="*/ 103436 h 317697"/>
                <a:gd name="connsiteX33" fmla="*/ 105297 w 277113"/>
                <a:gd name="connsiteY33" fmla="*/ 69820 h 317697"/>
                <a:gd name="connsiteX34" fmla="*/ 42819 w 277113"/>
                <a:gd name="connsiteY34" fmla="*/ 49786 h 3176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277113" h="317697">
                  <a:moveTo>
                    <a:pt x="260815" y="317697"/>
                  </a:moveTo>
                  <a:cubicBezTo>
                    <a:pt x="256061" y="317697"/>
                    <a:pt x="251647" y="315660"/>
                    <a:pt x="248251" y="311925"/>
                  </a:cubicBezTo>
                  <a:cubicBezTo>
                    <a:pt x="229236" y="289174"/>
                    <a:pt x="214975" y="285100"/>
                    <a:pt x="191206" y="277969"/>
                  </a:cubicBezTo>
                  <a:cubicBezTo>
                    <a:pt x="166418" y="270499"/>
                    <a:pt x="135518" y="261331"/>
                    <a:pt x="89338" y="228394"/>
                  </a:cubicBezTo>
                  <a:cubicBezTo>
                    <a:pt x="37386" y="191382"/>
                    <a:pt x="25841" y="131959"/>
                    <a:pt x="15314" y="79328"/>
                  </a:cubicBezTo>
                  <a:cubicBezTo>
                    <a:pt x="11240" y="58275"/>
                    <a:pt x="7165" y="38241"/>
                    <a:pt x="1053" y="22282"/>
                  </a:cubicBezTo>
                  <a:cubicBezTo>
                    <a:pt x="-1664" y="15151"/>
                    <a:pt x="1053" y="7341"/>
                    <a:pt x="7165" y="2927"/>
                  </a:cubicBezTo>
                  <a:cubicBezTo>
                    <a:pt x="13277" y="-1487"/>
                    <a:pt x="21766" y="-808"/>
                    <a:pt x="27539" y="4285"/>
                  </a:cubicBezTo>
                  <a:cubicBezTo>
                    <a:pt x="42479" y="18207"/>
                    <a:pt x="79151" y="28734"/>
                    <a:pt x="114126" y="38920"/>
                  </a:cubicBezTo>
                  <a:cubicBezTo>
                    <a:pt x="150459" y="49446"/>
                    <a:pt x="188489" y="60312"/>
                    <a:pt x="211918" y="77290"/>
                  </a:cubicBezTo>
                  <a:cubicBezTo>
                    <a:pt x="211918" y="77290"/>
                    <a:pt x="211918" y="77290"/>
                    <a:pt x="211918" y="77290"/>
                  </a:cubicBezTo>
                  <a:lnTo>
                    <a:pt x="212937" y="77969"/>
                  </a:lnTo>
                  <a:cubicBezTo>
                    <a:pt x="214635" y="78988"/>
                    <a:pt x="215993" y="80007"/>
                    <a:pt x="217351" y="81365"/>
                  </a:cubicBezTo>
                  <a:cubicBezTo>
                    <a:pt x="271002" y="126866"/>
                    <a:pt x="276434" y="185609"/>
                    <a:pt x="277114" y="237222"/>
                  </a:cubicBezTo>
                  <a:cubicBezTo>
                    <a:pt x="277114" y="237562"/>
                    <a:pt x="277114" y="238241"/>
                    <a:pt x="277114" y="238580"/>
                  </a:cubicBezTo>
                  <a:lnTo>
                    <a:pt x="277114" y="238580"/>
                  </a:lnTo>
                  <a:cubicBezTo>
                    <a:pt x="277114" y="242315"/>
                    <a:pt x="277114" y="245711"/>
                    <a:pt x="277114" y="248767"/>
                  </a:cubicBezTo>
                  <a:cubicBezTo>
                    <a:pt x="277114" y="257256"/>
                    <a:pt x="277114" y="265745"/>
                    <a:pt x="277114" y="274234"/>
                  </a:cubicBezTo>
                  <a:cubicBezTo>
                    <a:pt x="277114" y="283062"/>
                    <a:pt x="277114" y="292230"/>
                    <a:pt x="277114" y="301398"/>
                  </a:cubicBezTo>
                  <a:cubicBezTo>
                    <a:pt x="277114" y="310567"/>
                    <a:pt x="272699" y="314302"/>
                    <a:pt x="266248" y="316679"/>
                  </a:cubicBezTo>
                  <a:cubicBezTo>
                    <a:pt x="264550" y="317358"/>
                    <a:pt x="262513" y="317697"/>
                    <a:pt x="260815" y="317697"/>
                  </a:cubicBezTo>
                  <a:close/>
                  <a:moveTo>
                    <a:pt x="42819" y="49786"/>
                  </a:moveTo>
                  <a:cubicBezTo>
                    <a:pt x="44517" y="57256"/>
                    <a:pt x="45875" y="64727"/>
                    <a:pt x="47572" y="72536"/>
                  </a:cubicBezTo>
                  <a:cubicBezTo>
                    <a:pt x="57080" y="121433"/>
                    <a:pt x="66927" y="172027"/>
                    <a:pt x="108353" y="201568"/>
                  </a:cubicBezTo>
                  <a:cubicBezTo>
                    <a:pt x="150119" y="231450"/>
                    <a:pt x="176944" y="239599"/>
                    <a:pt x="200713" y="246730"/>
                  </a:cubicBezTo>
                  <a:cubicBezTo>
                    <a:pt x="216333" y="251483"/>
                    <a:pt x="230594" y="255558"/>
                    <a:pt x="245195" y="265066"/>
                  </a:cubicBezTo>
                  <a:cubicBezTo>
                    <a:pt x="245195" y="259633"/>
                    <a:pt x="245195" y="254200"/>
                    <a:pt x="245195" y="248767"/>
                  </a:cubicBezTo>
                  <a:cubicBezTo>
                    <a:pt x="245195" y="243334"/>
                    <a:pt x="245195" y="243334"/>
                    <a:pt x="245195" y="240957"/>
                  </a:cubicBezTo>
                  <a:cubicBezTo>
                    <a:pt x="245195" y="240278"/>
                    <a:pt x="245195" y="239259"/>
                    <a:pt x="245195" y="238580"/>
                  </a:cubicBezTo>
                  <a:cubicBezTo>
                    <a:pt x="245195" y="238580"/>
                    <a:pt x="245195" y="237901"/>
                    <a:pt x="245195" y="237562"/>
                  </a:cubicBezTo>
                  <a:cubicBezTo>
                    <a:pt x="244516" y="180855"/>
                    <a:pt x="236027" y="139090"/>
                    <a:pt x="196978" y="106153"/>
                  </a:cubicBezTo>
                  <a:cubicBezTo>
                    <a:pt x="195959" y="105474"/>
                    <a:pt x="195280" y="104794"/>
                    <a:pt x="194262" y="104115"/>
                  </a:cubicBezTo>
                  <a:lnTo>
                    <a:pt x="193243" y="103436"/>
                  </a:lnTo>
                  <a:cubicBezTo>
                    <a:pt x="174228" y="89854"/>
                    <a:pt x="139253" y="79667"/>
                    <a:pt x="105297" y="69820"/>
                  </a:cubicBezTo>
                  <a:cubicBezTo>
                    <a:pt x="82886" y="63368"/>
                    <a:pt x="61155" y="57256"/>
                    <a:pt x="42819" y="49786"/>
                  </a:cubicBezTo>
                  <a:close/>
                </a:path>
              </a:pathLst>
            </a:custGeom>
            <a:grpFill/>
            <a:ln w="3393" cap="flat">
              <a:noFill/>
              <a:prstDash val="solid"/>
              <a:miter/>
            </a:ln>
          </p:spPr>
          <p:txBody>
            <a:bodyPr rtlCol="0" anchor="ctr"/>
            <a:lstStyle/>
            <a:p>
              <a:endParaRPr lang="de-DE" dirty="0">
                <a:solidFill>
                  <a:schemeClr val="bg1"/>
                </a:solidFill>
              </a:endParaRPr>
            </a:p>
          </p:txBody>
        </p:sp>
        <p:sp>
          <p:nvSpPr>
            <p:cNvPr id="22" name="Freeform 21">
              <a:extLst>
                <a:ext uri="{FF2B5EF4-FFF2-40B4-BE49-F238E27FC236}">
                  <a16:creationId xmlns:a16="http://schemas.microsoft.com/office/drawing/2014/main" id="{5CA4EA83-1390-468E-E46C-884520A713A1}"/>
                </a:ext>
              </a:extLst>
            </p:cNvPr>
            <p:cNvSpPr/>
            <p:nvPr/>
          </p:nvSpPr>
          <p:spPr>
            <a:xfrm>
              <a:off x="5667542" y="858896"/>
              <a:ext cx="256366" cy="489883"/>
            </a:xfrm>
            <a:custGeom>
              <a:avLst/>
              <a:gdLst>
                <a:gd name="connsiteX0" fmla="*/ 77759 w 256366"/>
                <a:gd name="connsiteY0" fmla="*/ 489883 h 489883"/>
                <a:gd name="connsiteX1" fmla="*/ 66214 w 256366"/>
                <a:gd name="connsiteY1" fmla="*/ 485129 h 489883"/>
                <a:gd name="connsiteX2" fmla="*/ 66214 w 256366"/>
                <a:gd name="connsiteY2" fmla="*/ 462040 h 489883"/>
                <a:gd name="connsiteX3" fmla="*/ 66214 w 256366"/>
                <a:gd name="connsiteY3" fmla="*/ 462040 h 489883"/>
                <a:gd name="connsiteX4" fmla="*/ 130730 w 256366"/>
                <a:gd name="connsiteY4" fmla="*/ 400919 h 489883"/>
                <a:gd name="connsiteX5" fmla="*/ 224448 w 256366"/>
                <a:gd name="connsiteY5" fmla="*/ 240308 h 489883"/>
                <a:gd name="connsiteX6" fmla="*/ 201019 w 256366"/>
                <a:gd name="connsiteY6" fmla="*/ 100410 h 489883"/>
                <a:gd name="connsiteX7" fmla="*/ 188794 w 256366"/>
                <a:gd name="connsiteY7" fmla="*/ 54230 h 489883"/>
                <a:gd name="connsiteX8" fmla="*/ 138540 w 256366"/>
                <a:gd name="connsiteY8" fmla="*/ 99052 h 489883"/>
                <a:gd name="connsiteX9" fmla="*/ 32937 w 256366"/>
                <a:gd name="connsiteY9" fmla="*/ 263398 h 489883"/>
                <a:gd name="connsiteX10" fmla="*/ 35654 w 256366"/>
                <a:gd name="connsiteY10" fmla="*/ 312634 h 489883"/>
                <a:gd name="connsiteX11" fmla="*/ 21392 w 256366"/>
                <a:gd name="connsiteY11" fmla="*/ 330970 h 489883"/>
                <a:gd name="connsiteX12" fmla="*/ 3056 w 256366"/>
                <a:gd name="connsiteY12" fmla="*/ 316709 h 489883"/>
                <a:gd name="connsiteX13" fmla="*/ 0 w 256366"/>
                <a:gd name="connsiteY13" fmla="*/ 263398 h 489883"/>
                <a:gd name="connsiteX14" fmla="*/ 117487 w 256366"/>
                <a:gd name="connsiteY14" fmla="*/ 73925 h 489883"/>
                <a:gd name="connsiteX15" fmla="*/ 188115 w 256366"/>
                <a:gd name="connsiteY15" fmla="*/ 6353 h 489883"/>
                <a:gd name="connsiteX16" fmla="*/ 206112 w 256366"/>
                <a:gd name="connsiteY16" fmla="*/ 920 h 489883"/>
                <a:gd name="connsiteX17" fmla="*/ 216978 w 256366"/>
                <a:gd name="connsiteY17" fmla="*/ 16200 h 489883"/>
                <a:gd name="connsiteX18" fmla="*/ 231918 w 256366"/>
                <a:gd name="connsiteY18" fmla="*/ 91582 h 489883"/>
                <a:gd name="connsiteX19" fmla="*/ 256366 w 256366"/>
                <a:gd name="connsiteY19" fmla="*/ 240308 h 489883"/>
                <a:gd name="connsiteX20" fmla="*/ 151443 w 256366"/>
                <a:gd name="connsiteY20" fmla="*/ 425707 h 489883"/>
                <a:gd name="connsiteX21" fmla="*/ 89643 w 256366"/>
                <a:gd name="connsiteY21" fmla="*/ 483771 h 489883"/>
                <a:gd name="connsiteX22" fmla="*/ 88964 w 256366"/>
                <a:gd name="connsiteY22" fmla="*/ 484450 h 489883"/>
                <a:gd name="connsiteX23" fmla="*/ 88625 w 256366"/>
                <a:gd name="connsiteY23" fmla="*/ 484450 h 489883"/>
                <a:gd name="connsiteX24" fmla="*/ 77080 w 256366"/>
                <a:gd name="connsiteY24" fmla="*/ 489544 h 489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6366" h="489883">
                  <a:moveTo>
                    <a:pt x="77759" y="489883"/>
                  </a:moveTo>
                  <a:cubicBezTo>
                    <a:pt x="73684" y="489883"/>
                    <a:pt x="69270" y="488185"/>
                    <a:pt x="66214" y="485129"/>
                  </a:cubicBezTo>
                  <a:cubicBezTo>
                    <a:pt x="59762" y="478678"/>
                    <a:pt x="59762" y="468491"/>
                    <a:pt x="66214" y="462040"/>
                  </a:cubicBezTo>
                  <a:lnTo>
                    <a:pt x="66214" y="462040"/>
                  </a:lnTo>
                  <a:cubicBezTo>
                    <a:pt x="87267" y="438270"/>
                    <a:pt x="109338" y="419255"/>
                    <a:pt x="130730" y="400919"/>
                  </a:cubicBezTo>
                  <a:cubicBezTo>
                    <a:pt x="183022" y="356097"/>
                    <a:pt x="224448" y="320444"/>
                    <a:pt x="224448" y="240308"/>
                  </a:cubicBezTo>
                  <a:cubicBezTo>
                    <a:pt x="224448" y="160173"/>
                    <a:pt x="212224" y="138101"/>
                    <a:pt x="201019" y="100410"/>
                  </a:cubicBezTo>
                  <a:cubicBezTo>
                    <a:pt x="196604" y="84791"/>
                    <a:pt x="191850" y="69511"/>
                    <a:pt x="188794" y="54230"/>
                  </a:cubicBezTo>
                  <a:cubicBezTo>
                    <a:pt x="172835" y="70190"/>
                    <a:pt x="155518" y="84791"/>
                    <a:pt x="138540" y="99052"/>
                  </a:cubicBezTo>
                  <a:cubicBezTo>
                    <a:pt x="84211" y="144553"/>
                    <a:pt x="32937" y="187677"/>
                    <a:pt x="32937" y="263398"/>
                  </a:cubicBezTo>
                  <a:cubicBezTo>
                    <a:pt x="32937" y="339120"/>
                    <a:pt x="33956" y="298033"/>
                    <a:pt x="35654" y="312634"/>
                  </a:cubicBezTo>
                  <a:cubicBezTo>
                    <a:pt x="36672" y="321462"/>
                    <a:pt x="30560" y="329612"/>
                    <a:pt x="21392" y="330970"/>
                  </a:cubicBezTo>
                  <a:cubicBezTo>
                    <a:pt x="12564" y="331989"/>
                    <a:pt x="4414" y="325877"/>
                    <a:pt x="3056" y="316709"/>
                  </a:cubicBezTo>
                  <a:cubicBezTo>
                    <a:pt x="1019" y="300750"/>
                    <a:pt x="0" y="283092"/>
                    <a:pt x="0" y="263398"/>
                  </a:cubicBezTo>
                  <a:cubicBezTo>
                    <a:pt x="0" y="172397"/>
                    <a:pt x="59762" y="122482"/>
                    <a:pt x="117487" y="73925"/>
                  </a:cubicBezTo>
                  <a:cubicBezTo>
                    <a:pt x="143973" y="51854"/>
                    <a:pt x="169100" y="30801"/>
                    <a:pt x="188115" y="6353"/>
                  </a:cubicBezTo>
                  <a:cubicBezTo>
                    <a:pt x="192530" y="920"/>
                    <a:pt x="199660" y="-1457"/>
                    <a:pt x="206112" y="920"/>
                  </a:cubicBezTo>
                  <a:cubicBezTo>
                    <a:pt x="212563" y="3297"/>
                    <a:pt x="216978" y="9409"/>
                    <a:pt x="216978" y="16200"/>
                  </a:cubicBezTo>
                  <a:cubicBezTo>
                    <a:pt x="216978" y="39969"/>
                    <a:pt x="223769" y="63738"/>
                    <a:pt x="231918" y="91582"/>
                  </a:cubicBezTo>
                  <a:cubicBezTo>
                    <a:pt x="242784" y="129273"/>
                    <a:pt x="256366" y="176132"/>
                    <a:pt x="256366" y="240308"/>
                  </a:cubicBezTo>
                  <a:cubicBezTo>
                    <a:pt x="256366" y="335384"/>
                    <a:pt x="205433" y="379187"/>
                    <a:pt x="151443" y="425707"/>
                  </a:cubicBezTo>
                  <a:cubicBezTo>
                    <a:pt x="130730" y="443364"/>
                    <a:pt x="109338" y="461700"/>
                    <a:pt x="89643" y="483771"/>
                  </a:cubicBezTo>
                  <a:cubicBezTo>
                    <a:pt x="89643" y="483771"/>
                    <a:pt x="89304" y="484111"/>
                    <a:pt x="88964" y="484450"/>
                  </a:cubicBezTo>
                  <a:lnTo>
                    <a:pt x="88625" y="484450"/>
                  </a:lnTo>
                  <a:cubicBezTo>
                    <a:pt x="85569" y="488185"/>
                    <a:pt x="81154" y="489544"/>
                    <a:pt x="77080" y="489544"/>
                  </a:cubicBezTo>
                  <a:close/>
                </a:path>
              </a:pathLst>
            </a:custGeom>
            <a:grpFill/>
            <a:ln w="3393" cap="flat">
              <a:noFill/>
              <a:prstDash val="solid"/>
              <a:miter/>
            </a:ln>
          </p:spPr>
          <p:txBody>
            <a:bodyPr rtlCol="0" anchor="ctr"/>
            <a:lstStyle/>
            <a:p>
              <a:endParaRPr lang="de-DE" dirty="0">
                <a:solidFill>
                  <a:schemeClr val="bg1"/>
                </a:solidFill>
              </a:endParaRPr>
            </a:p>
          </p:txBody>
        </p:sp>
        <p:sp>
          <p:nvSpPr>
            <p:cNvPr id="23" name="Freeform 22">
              <a:extLst>
                <a:ext uri="{FF2B5EF4-FFF2-40B4-BE49-F238E27FC236}">
                  <a16:creationId xmlns:a16="http://schemas.microsoft.com/office/drawing/2014/main" id="{FF14E3A1-965E-8B37-7E4C-94BAB9136E78}"/>
                </a:ext>
              </a:extLst>
            </p:cNvPr>
            <p:cNvSpPr/>
            <p:nvPr/>
          </p:nvSpPr>
          <p:spPr>
            <a:xfrm>
              <a:off x="5729002" y="1020941"/>
              <a:ext cx="113833" cy="327837"/>
            </a:xfrm>
            <a:custGeom>
              <a:avLst/>
              <a:gdLst>
                <a:gd name="connsiteX0" fmla="*/ 16299 w 113833"/>
                <a:gd name="connsiteY0" fmla="*/ 327838 h 327837"/>
                <a:gd name="connsiteX1" fmla="*/ 0 w 113833"/>
                <a:gd name="connsiteY1" fmla="*/ 311539 h 327837"/>
                <a:gd name="connsiteX2" fmla="*/ 0 w 113833"/>
                <a:gd name="connsiteY2" fmla="*/ 301692 h 327837"/>
                <a:gd name="connsiteX3" fmla="*/ 0 w 113833"/>
                <a:gd name="connsiteY3" fmla="*/ 299654 h 327837"/>
                <a:gd name="connsiteX4" fmla="*/ 0 w 113833"/>
                <a:gd name="connsiteY4" fmla="*/ 299315 h 327837"/>
                <a:gd name="connsiteX5" fmla="*/ 83871 w 113833"/>
                <a:gd name="connsiteY5" fmla="*/ 7635 h 327837"/>
                <a:gd name="connsiteX6" fmla="*/ 106282 w 113833"/>
                <a:gd name="connsiteY6" fmla="*/ 2541 h 327837"/>
                <a:gd name="connsiteX7" fmla="*/ 111375 w 113833"/>
                <a:gd name="connsiteY7" fmla="*/ 24952 h 327837"/>
                <a:gd name="connsiteX8" fmla="*/ 111375 w 113833"/>
                <a:gd name="connsiteY8" fmla="*/ 24952 h 327837"/>
                <a:gd name="connsiteX9" fmla="*/ 32598 w 113833"/>
                <a:gd name="connsiteY9" fmla="*/ 299994 h 327837"/>
                <a:gd name="connsiteX10" fmla="*/ 32598 w 113833"/>
                <a:gd name="connsiteY10" fmla="*/ 302371 h 327837"/>
                <a:gd name="connsiteX11" fmla="*/ 32598 w 113833"/>
                <a:gd name="connsiteY11" fmla="*/ 303390 h 327837"/>
                <a:gd name="connsiteX12" fmla="*/ 32598 w 113833"/>
                <a:gd name="connsiteY12" fmla="*/ 311539 h 327837"/>
                <a:gd name="connsiteX13" fmla="*/ 16299 w 113833"/>
                <a:gd name="connsiteY13" fmla="*/ 327838 h 3278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3833" h="327837">
                  <a:moveTo>
                    <a:pt x="16299" y="327838"/>
                  </a:moveTo>
                  <a:cubicBezTo>
                    <a:pt x="7131" y="327838"/>
                    <a:pt x="0" y="320707"/>
                    <a:pt x="0" y="311539"/>
                  </a:cubicBezTo>
                  <a:cubicBezTo>
                    <a:pt x="0" y="302371"/>
                    <a:pt x="0" y="305087"/>
                    <a:pt x="0" y="301692"/>
                  </a:cubicBezTo>
                  <a:lnTo>
                    <a:pt x="0" y="299654"/>
                  </a:lnTo>
                  <a:cubicBezTo>
                    <a:pt x="0" y="299654"/>
                    <a:pt x="0" y="299654"/>
                    <a:pt x="0" y="299315"/>
                  </a:cubicBezTo>
                  <a:cubicBezTo>
                    <a:pt x="3735" y="138025"/>
                    <a:pt x="80475" y="12728"/>
                    <a:pt x="83871" y="7635"/>
                  </a:cubicBezTo>
                  <a:cubicBezTo>
                    <a:pt x="88625" y="-175"/>
                    <a:pt x="98812" y="-2213"/>
                    <a:pt x="106282" y="2541"/>
                  </a:cubicBezTo>
                  <a:cubicBezTo>
                    <a:pt x="113752" y="7295"/>
                    <a:pt x="116129" y="17482"/>
                    <a:pt x="111375" y="24952"/>
                  </a:cubicBezTo>
                  <a:lnTo>
                    <a:pt x="111375" y="24952"/>
                  </a:lnTo>
                  <a:cubicBezTo>
                    <a:pt x="110696" y="26310"/>
                    <a:pt x="35993" y="148212"/>
                    <a:pt x="32598" y="299994"/>
                  </a:cubicBezTo>
                  <a:lnTo>
                    <a:pt x="32598" y="302371"/>
                  </a:lnTo>
                  <a:cubicBezTo>
                    <a:pt x="32598" y="302710"/>
                    <a:pt x="32598" y="303050"/>
                    <a:pt x="32598" y="303390"/>
                  </a:cubicBezTo>
                  <a:cubicBezTo>
                    <a:pt x="32598" y="305766"/>
                    <a:pt x="32598" y="308822"/>
                    <a:pt x="32598" y="311539"/>
                  </a:cubicBezTo>
                  <a:cubicBezTo>
                    <a:pt x="32598" y="320707"/>
                    <a:pt x="25467" y="327838"/>
                    <a:pt x="16299" y="327838"/>
                  </a:cubicBezTo>
                  <a:close/>
                </a:path>
              </a:pathLst>
            </a:custGeom>
            <a:grpFill/>
            <a:ln w="3393" cap="flat">
              <a:noFill/>
              <a:prstDash val="solid"/>
              <a:miter/>
            </a:ln>
          </p:spPr>
          <p:txBody>
            <a:bodyPr rtlCol="0" anchor="ctr"/>
            <a:lstStyle/>
            <a:p>
              <a:endParaRPr lang="de-DE" dirty="0">
                <a:solidFill>
                  <a:schemeClr val="bg1"/>
                </a:solidFill>
              </a:endParaRPr>
            </a:p>
          </p:txBody>
        </p:sp>
        <p:sp>
          <p:nvSpPr>
            <p:cNvPr id="52" name="Freeform 51">
              <a:extLst>
                <a:ext uri="{FF2B5EF4-FFF2-40B4-BE49-F238E27FC236}">
                  <a16:creationId xmlns:a16="http://schemas.microsoft.com/office/drawing/2014/main" id="{A3AB3218-847E-0522-591F-AB011ACA5F9D}"/>
                </a:ext>
              </a:extLst>
            </p:cNvPr>
            <p:cNvSpPr/>
            <p:nvPr/>
          </p:nvSpPr>
          <p:spPr>
            <a:xfrm>
              <a:off x="5606832" y="1205557"/>
              <a:ext cx="155106" cy="644069"/>
            </a:xfrm>
            <a:custGeom>
              <a:avLst/>
              <a:gdLst>
                <a:gd name="connsiteX0" fmla="*/ 138468 w 155106"/>
                <a:gd name="connsiteY0" fmla="*/ 643730 h 644069"/>
                <a:gd name="connsiteX1" fmla="*/ 122169 w 155106"/>
                <a:gd name="connsiteY1" fmla="*/ 627432 h 644069"/>
                <a:gd name="connsiteX2" fmla="*/ 122169 w 155106"/>
                <a:gd name="connsiteY2" fmla="*/ 179215 h 644069"/>
                <a:gd name="connsiteX3" fmla="*/ 5362 w 155106"/>
                <a:gd name="connsiteY3" fmla="*/ 28451 h 644069"/>
                <a:gd name="connsiteX4" fmla="*/ 4343 w 155106"/>
                <a:gd name="connsiteY4" fmla="*/ 5361 h 644069"/>
                <a:gd name="connsiteX5" fmla="*/ 27433 w 155106"/>
                <a:gd name="connsiteY5" fmla="*/ 4343 h 644069"/>
                <a:gd name="connsiteX6" fmla="*/ 155107 w 155106"/>
                <a:gd name="connsiteY6" fmla="*/ 179555 h 644069"/>
                <a:gd name="connsiteX7" fmla="*/ 155107 w 155106"/>
                <a:gd name="connsiteY7" fmla="*/ 627771 h 644069"/>
                <a:gd name="connsiteX8" fmla="*/ 138808 w 155106"/>
                <a:gd name="connsiteY8" fmla="*/ 644070 h 6440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5106" h="644069">
                  <a:moveTo>
                    <a:pt x="138468" y="643730"/>
                  </a:moveTo>
                  <a:cubicBezTo>
                    <a:pt x="129300" y="643730"/>
                    <a:pt x="122169" y="636600"/>
                    <a:pt x="122169" y="627432"/>
                  </a:cubicBezTo>
                  <a:lnTo>
                    <a:pt x="122169" y="179215"/>
                  </a:lnTo>
                  <a:cubicBezTo>
                    <a:pt x="122169" y="148315"/>
                    <a:pt x="53918" y="72254"/>
                    <a:pt x="5362" y="28451"/>
                  </a:cubicBezTo>
                  <a:cubicBezTo>
                    <a:pt x="-1430" y="22339"/>
                    <a:pt x="-1769" y="12153"/>
                    <a:pt x="4343" y="5361"/>
                  </a:cubicBezTo>
                  <a:cubicBezTo>
                    <a:pt x="10455" y="-1430"/>
                    <a:pt x="20642" y="-1769"/>
                    <a:pt x="27433" y="4343"/>
                  </a:cubicBezTo>
                  <a:cubicBezTo>
                    <a:pt x="48825" y="23698"/>
                    <a:pt x="155107" y="122848"/>
                    <a:pt x="155107" y="179555"/>
                  </a:cubicBezTo>
                  <a:lnTo>
                    <a:pt x="155107" y="627771"/>
                  </a:lnTo>
                  <a:cubicBezTo>
                    <a:pt x="155107" y="636939"/>
                    <a:pt x="147976" y="644070"/>
                    <a:pt x="138808" y="644070"/>
                  </a:cubicBezTo>
                  <a:close/>
                </a:path>
              </a:pathLst>
            </a:custGeom>
            <a:grpFill/>
            <a:ln w="3393" cap="flat">
              <a:noFill/>
              <a:prstDash val="solid"/>
              <a:miter/>
            </a:ln>
          </p:spPr>
          <p:txBody>
            <a:bodyPr rtlCol="0" anchor="ctr"/>
            <a:lstStyle/>
            <a:p>
              <a:endParaRPr lang="de-DE" dirty="0">
                <a:solidFill>
                  <a:schemeClr val="bg1"/>
                </a:solidFill>
              </a:endParaRPr>
            </a:p>
          </p:txBody>
        </p:sp>
        <p:sp>
          <p:nvSpPr>
            <p:cNvPr id="53" name="Freeform 52">
              <a:extLst>
                <a:ext uri="{FF2B5EF4-FFF2-40B4-BE49-F238E27FC236}">
                  <a16:creationId xmlns:a16="http://schemas.microsoft.com/office/drawing/2014/main" id="{C4D47E84-2AC8-D531-5A33-9D1925BD3F48}"/>
                </a:ext>
              </a:extLst>
            </p:cNvPr>
            <p:cNvSpPr/>
            <p:nvPr/>
          </p:nvSpPr>
          <p:spPr>
            <a:xfrm>
              <a:off x="5810496" y="1205446"/>
              <a:ext cx="398935" cy="381363"/>
            </a:xfrm>
            <a:custGeom>
              <a:avLst/>
              <a:gdLst>
                <a:gd name="connsiteX0" fmla="*/ 16299 w 398935"/>
                <a:gd name="connsiteY0" fmla="*/ 381363 h 381363"/>
                <a:gd name="connsiteX1" fmla="*/ 0 w 398935"/>
                <a:gd name="connsiteY1" fmla="*/ 365064 h 381363"/>
                <a:gd name="connsiteX2" fmla="*/ 0 w 398935"/>
                <a:gd name="connsiteY2" fmla="*/ 359631 h 381363"/>
                <a:gd name="connsiteX3" fmla="*/ 117827 w 398935"/>
                <a:gd name="connsiteY3" fmla="*/ 103265 h 381363"/>
                <a:gd name="connsiteX4" fmla="*/ 379286 w 398935"/>
                <a:gd name="connsiteY4" fmla="*/ 379 h 381363"/>
                <a:gd name="connsiteX5" fmla="*/ 395585 w 398935"/>
                <a:gd name="connsiteY5" fmla="*/ 6152 h 381363"/>
                <a:gd name="connsiteX6" fmla="*/ 397283 w 398935"/>
                <a:gd name="connsiteY6" fmla="*/ 23469 h 381363"/>
                <a:gd name="connsiteX7" fmla="*/ 376909 w 398935"/>
                <a:gd name="connsiteY7" fmla="*/ 80175 h 381363"/>
                <a:gd name="connsiteX8" fmla="*/ 261800 w 398935"/>
                <a:gd name="connsiteY8" fmla="*/ 307000 h 381363"/>
                <a:gd name="connsiteX9" fmla="*/ 16299 w 398935"/>
                <a:gd name="connsiteY9" fmla="*/ 381363 h 381363"/>
                <a:gd name="connsiteX10" fmla="*/ 356196 w 398935"/>
                <a:gd name="connsiteY10" fmla="*/ 39768 h 381363"/>
                <a:gd name="connsiteX11" fmla="*/ 136163 w 398935"/>
                <a:gd name="connsiteY11" fmla="*/ 130430 h 381363"/>
                <a:gd name="connsiteX12" fmla="*/ 33616 w 398935"/>
                <a:gd name="connsiteY12" fmla="*/ 348426 h 381363"/>
                <a:gd name="connsiteX13" fmla="*/ 239388 w 398935"/>
                <a:gd name="connsiteY13" fmla="*/ 283231 h 381363"/>
                <a:gd name="connsiteX14" fmla="*/ 346349 w 398935"/>
                <a:gd name="connsiteY14" fmla="*/ 69649 h 381363"/>
                <a:gd name="connsiteX15" fmla="*/ 356536 w 398935"/>
                <a:gd name="connsiteY15" fmla="*/ 39428 h 381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98935" h="381363">
                  <a:moveTo>
                    <a:pt x="16299" y="381363"/>
                  </a:moveTo>
                  <a:cubicBezTo>
                    <a:pt x="7471" y="381363"/>
                    <a:pt x="0" y="373893"/>
                    <a:pt x="0" y="365064"/>
                  </a:cubicBezTo>
                  <a:cubicBezTo>
                    <a:pt x="0" y="365064"/>
                    <a:pt x="0" y="363027"/>
                    <a:pt x="0" y="359631"/>
                  </a:cubicBezTo>
                  <a:cubicBezTo>
                    <a:pt x="1019" y="328392"/>
                    <a:pt x="11206" y="174233"/>
                    <a:pt x="117827" y="103265"/>
                  </a:cubicBezTo>
                  <a:cubicBezTo>
                    <a:pt x="219355" y="35354"/>
                    <a:pt x="372835" y="1737"/>
                    <a:pt x="379286" y="379"/>
                  </a:cubicBezTo>
                  <a:cubicBezTo>
                    <a:pt x="385398" y="-979"/>
                    <a:pt x="391850" y="1398"/>
                    <a:pt x="395585" y="6152"/>
                  </a:cubicBezTo>
                  <a:cubicBezTo>
                    <a:pt x="399320" y="10905"/>
                    <a:pt x="399999" y="17696"/>
                    <a:pt x="397283" y="23469"/>
                  </a:cubicBezTo>
                  <a:cubicBezTo>
                    <a:pt x="391510" y="35354"/>
                    <a:pt x="384719" y="56067"/>
                    <a:pt x="376909" y="80175"/>
                  </a:cubicBezTo>
                  <a:cubicBezTo>
                    <a:pt x="354838" y="147747"/>
                    <a:pt x="321222" y="249615"/>
                    <a:pt x="261800" y="307000"/>
                  </a:cubicBezTo>
                  <a:cubicBezTo>
                    <a:pt x="194906" y="371855"/>
                    <a:pt x="79117" y="381363"/>
                    <a:pt x="16299" y="381363"/>
                  </a:cubicBezTo>
                  <a:close/>
                  <a:moveTo>
                    <a:pt x="356196" y="39768"/>
                  </a:moveTo>
                  <a:cubicBezTo>
                    <a:pt x="306621" y="53010"/>
                    <a:pt x="206451" y="83571"/>
                    <a:pt x="136163" y="130430"/>
                  </a:cubicBezTo>
                  <a:cubicBezTo>
                    <a:pt x="52631" y="186117"/>
                    <a:pt x="36672" y="307339"/>
                    <a:pt x="33616" y="348426"/>
                  </a:cubicBezTo>
                  <a:cubicBezTo>
                    <a:pt x="93718" y="346728"/>
                    <a:pt x="186078" y="334844"/>
                    <a:pt x="239388" y="283231"/>
                  </a:cubicBezTo>
                  <a:cubicBezTo>
                    <a:pt x="293039" y="231278"/>
                    <a:pt x="325297" y="133825"/>
                    <a:pt x="346349" y="69649"/>
                  </a:cubicBezTo>
                  <a:cubicBezTo>
                    <a:pt x="350085" y="58443"/>
                    <a:pt x="353140" y="48596"/>
                    <a:pt x="356536" y="39428"/>
                  </a:cubicBezTo>
                  <a:close/>
                </a:path>
              </a:pathLst>
            </a:custGeom>
            <a:grpFill/>
            <a:ln w="3393" cap="flat">
              <a:noFill/>
              <a:prstDash val="solid"/>
              <a:miter/>
            </a:ln>
          </p:spPr>
          <p:txBody>
            <a:bodyPr rtlCol="0" anchor="ctr"/>
            <a:lstStyle/>
            <a:p>
              <a:endParaRPr lang="de-DE" dirty="0">
                <a:solidFill>
                  <a:schemeClr val="bg1"/>
                </a:solidFill>
              </a:endParaRPr>
            </a:p>
          </p:txBody>
        </p:sp>
        <p:sp>
          <p:nvSpPr>
            <p:cNvPr id="54" name="Freeform 53">
              <a:extLst>
                <a:ext uri="{FF2B5EF4-FFF2-40B4-BE49-F238E27FC236}">
                  <a16:creationId xmlns:a16="http://schemas.microsoft.com/office/drawing/2014/main" id="{E1B7F218-BD0C-52B2-6F72-883EA1EFD974}"/>
                </a:ext>
              </a:extLst>
            </p:cNvPr>
            <p:cNvSpPr/>
            <p:nvPr/>
          </p:nvSpPr>
          <p:spPr>
            <a:xfrm>
              <a:off x="5729070" y="1388914"/>
              <a:ext cx="276943" cy="338132"/>
            </a:xfrm>
            <a:custGeom>
              <a:avLst/>
              <a:gdLst>
                <a:gd name="connsiteX0" fmla="*/ 16231 w 276943"/>
                <a:gd name="connsiteY0" fmla="*/ 338132 h 338132"/>
                <a:gd name="connsiteX1" fmla="*/ 11477 w 276943"/>
                <a:gd name="connsiteY1" fmla="*/ 337453 h 338132"/>
                <a:gd name="connsiteX2" fmla="*/ 611 w 276943"/>
                <a:gd name="connsiteY2" fmla="*/ 317080 h 338132"/>
                <a:gd name="connsiteX3" fmla="*/ 85161 w 276943"/>
                <a:gd name="connsiteY3" fmla="*/ 166995 h 338132"/>
                <a:gd name="connsiteX4" fmla="*/ 250865 w 276943"/>
                <a:gd name="connsiteY4" fmla="*/ 3328 h 338132"/>
                <a:gd name="connsiteX5" fmla="*/ 273616 w 276943"/>
                <a:gd name="connsiteY5" fmla="*/ 6384 h 338132"/>
                <a:gd name="connsiteX6" fmla="*/ 270560 w 276943"/>
                <a:gd name="connsiteY6" fmla="*/ 29134 h 338132"/>
                <a:gd name="connsiteX7" fmla="*/ 110628 w 276943"/>
                <a:gd name="connsiteY7" fmla="*/ 187029 h 338132"/>
                <a:gd name="connsiteX8" fmla="*/ 31850 w 276943"/>
                <a:gd name="connsiteY8" fmla="*/ 326587 h 338132"/>
                <a:gd name="connsiteX9" fmla="*/ 16231 w 276943"/>
                <a:gd name="connsiteY9" fmla="*/ 338132 h 3381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6943" h="338132">
                  <a:moveTo>
                    <a:pt x="16231" y="338132"/>
                  </a:moveTo>
                  <a:cubicBezTo>
                    <a:pt x="14533" y="338132"/>
                    <a:pt x="12835" y="338132"/>
                    <a:pt x="11477" y="337453"/>
                  </a:cubicBezTo>
                  <a:cubicBezTo>
                    <a:pt x="2988" y="334737"/>
                    <a:pt x="-1766" y="325569"/>
                    <a:pt x="611" y="317080"/>
                  </a:cubicBezTo>
                  <a:cubicBezTo>
                    <a:pt x="15212" y="269881"/>
                    <a:pt x="43735" y="219287"/>
                    <a:pt x="85161" y="166995"/>
                  </a:cubicBezTo>
                  <a:cubicBezTo>
                    <a:pt x="158506" y="73617"/>
                    <a:pt x="247130" y="6045"/>
                    <a:pt x="250865" y="3328"/>
                  </a:cubicBezTo>
                  <a:cubicBezTo>
                    <a:pt x="257996" y="-2105"/>
                    <a:pt x="268182" y="-747"/>
                    <a:pt x="273616" y="6384"/>
                  </a:cubicBezTo>
                  <a:cubicBezTo>
                    <a:pt x="279049" y="13515"/>
                    <a:pt x="277690" y="23702"/>
                    <a:pt x="270560" y="29134"/>
                  </a:cubicBezTo>
                  <a:cubicBezTo>
                    <a:pt x="269541" y="29814"/>
                    <a:pt x="181595" y="97386"/>
                    <a:pt x="110628" y="187029"/>
                  </a:cubicBezTo>
                  <a:cubicBezTo>
                    <a:pt x="71579" y="236265"/>
                    <a:pt x="45093" y="283124"/>
                    <a:pt x="31850" y="326587"/>
                  </a:cubicBezTo>
                  <a:cubicBezTo>
                    <a:pt x="29813" y="333718"/>
                    <a:pt x="23361" y="338132"/>
                    <a:pt x="16231" y="338132"/>
                  </a:cubicBezTo>
                  <a:close/>
                </a:path>
              </a:pathLst>
            </a:custGeom>
            <a:grpFill/>
            <a:ln w="3393" cap="flat">
              <a:noFill/>
              <a:prstDash val="solid"/>
              <a:miter/>
            </a:ln>
          </p:spPr>
          <p:txBody>
            <a:bodyPr rtlCol="0" anchor="ctr"/>
            <a:lstStyle/>
            <a:p>
              <a:endParaRPr lang="de-DE" dirty="0">
                <a:solidFill>
                  <a:schemeClr val="bg1"/>
                </a:solidFill>
              </a:endParaRPr>
            </a:p>
          </p:txBody>
        </p:sp>
        <p:sp>
          <p:nvSpPr>
            <p:cNvPr id="55" name="Freeform 54">
              <a:extLst>
                <a:ext uri="{FF2B5EF4-FFF2-40B4-BE49-F238E27FC236}">
                  <a16:creationId xmlns:a16="http://schemas.microsoft.com/office/drawing/2014/main" id="{1E10F8C0-C073-B1B6-AD3F-6BCD30101335}"/>
                </a:ext>
              </a:extLst>
            </p:cNvPr>
            <p:cNvSpPr/>
            <p:nvPr/>
          </p:nvSpPr>
          <p:spPr>
            <a:xfrm>
              <a:off x="5506225" y="1471221"/>
              <a:ext cx="255802" cy="296572"/>
            </a:xfrm>
            <a:custGeom>
              <a:avLst/>
              <a:gdLst>
                <a:gd name="connsiteX0" fmla="*/ 239076 w 255802"/>
                <a:gd name="connsiteY0" fmla="*/ 296573 h 296572"/>
                <a:gd name="connsiteX1" fmla="*/ 224135 w 255802"/>
                <a:gd name="connsiteY1" fmla="*/ 286725 h 296572"/>
                <a:gd name="connsiteX2" fmla="*/ 159959 w 255802"/>
                <a:gd name="connsiteY2" fmla="*/ 186216 h 296572"/>
                <a:gd name="connsiteX3" fmla="*/ 5800 w 255802"/>
                <a:gd name="connsiteY3" fmla="*/ 29001 h 296572"/>
                <a:gd name="connsiteX4" fmla="*/ 3762 w 255802"/>
                <a:gd name="connsiteY4" fmla="*/ 5911 h 296572"/>
                <a:gd name="connsiteX5" fmla="*/ 26852 w 255802"/>
                <a:gd name="connsiteY5" fmla="*/ 3874 h 296572"/>
                <a:gd name="connsiteX6" fmla="*/ 185765 w 255802"/>
                <a:gd name="connsiteY6" fmla="*/ 165843 h 296572"/>
                <a:gd name="connsiteX7" fmla="*/ 254356 w 255802"/>
                <a:gd name="connsiteY7" fmla="*/ 273483 h 296572"/>
                <a:gd name="connsiteX8" fmla="*/ 245867 w 255802"/>
                <a:gd name="connsiteY8" fmla="*/ 294875 h 296572"/>
                <a:gd name="connsiteX9" fmla="*/ 239415 w 255802"/>
                <a:gd name="connsiteY9" fmla="*/ 296233 h 2965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55802" h="296572">
                  <a:moveTo>
                    <a:pt x="239076" y="296573"/>
                  </a:moveTo>
                  <a:cubicBezTo>
                    <a:pt x="232964" y="296573"/>
                    <a:pt x="226852" y="292837"/>
                    <a:pt x="224135" y="286725"/>
                  </a:cubicBezTo>
                  <a:cubicBezTo>
                    <a:pt x="210892" y="256844"/>
                    <a:pt x="189500" y="222889"/>
                    <a:pt x="159959" y="186216"/>
                  </a:cubicBezTo>
                  <a:cubicBezTo>
                    <a:pt x="92726" y="101666"/>
                    <a:pt x="6479" y="29680"/>
                    <a:pt x="5800" y="29001"/>
                  </a:cubicBezTo>
                  <a:cubicBezTo>
                    <a:pt x="-992" y="23228"/>
                    <a:pt x="-2010" y="13042"/>
                    <a:pt x="3762" y="5911"/>
                  </a:cubicBezTo>
                  <a:cubicBezTo>
                    <a:pt x="9535" y="-1220"/>
                    <a:pt x="19721" y="-1899"/>
                    <a:pt x="26852" y="3874"/>
                  </a:cubicBezTo>
                  <a:cubicBezTo>
                    <a:pt x="30587" y="6930"/>
                    <a:pt x="116156" y="78576"/>
                    <a:pt x="185765" y="165843"/>
                  </a:cubicBezTo>
                  <a:cubicBezTo>
                    <a:pt x="217005" y="204892"/>
                    <a:pt x="240095" y="241225"/>
                    <a:pt x="254356" y="273483"/>
                  </a:cubicBezTo>
                  <a:cubicBezTo>
                    <a:pt x="258091" y="281632"/>
                    <a:pt x="254356" y="291479"/>
                    <a:pt x="245867" y="294875"/>
                  </a:cubicBezTo>
                  <a:cubicBezTo>
                    <a:pt x="243830" y="295893"/>
                    <a:pt x="241453" y="296233"/>
                    <a:pt x="239415" y="296233"/>
                  </a:cubicBezTo>
                  <a:close/>
                </a:path>
              </a:pathLst>
            </a:custGeom>
            <a:grpFill/>
            <a:ln w="3393" cap="flat">
              <a:noFill/>
              <a:prstDash val="solid"/>
              <a:miter/>
            </a:ln>
          </p:spPr>
          <p:txBody>
            <a:bodyPr rtlCol="0" anchor="ctr"/>
            <a:lstStyle/>
            <a:p>
              <a:endParaRPr lang="de-DE" dirty="0">
                <a:solidFill>
                  <a:schemeClr val="bg1"/>
                </a:solidFill>
              </a:endParaRPr>
            </a:p>
          </p:txBody>
        </p:sp>
        <p:sp>
          <p:nvSpPr>
            <p:cNvPr id="56" name="Freeform 55">
              <a:extLst>
                <a:ext uri="{FF2B5EF4-FFF2-40B4-BE49-F238E27FC236}">
                  <a16:creationId xmlns:a16="http://schemas.microsoft.com/office/drawing/2014/main" id="{8D8F420D-B714-921A-E134-7E36C88C21D6}"/>
                </a:ext>
              </a:extLst>
            </p:cNvPr>
            <p:cNvSpPr/>
            <p:nvPr/>
          </p:nvSpPr>
          <p:spPr>
            <a:xfrm>
              <a:off x="5321116" y="1246520"/>
              <a:ext cx="378785" cy="419745"/>
            </a:xfrm>
            <a:custGeom>
              <a:avLst/>
              <a:gdLst>
                <a:gd name="connsiteX0" fmla="*/ 363065 w 378785"/>
                <a:gd name="connsiteY0" fmla="*/ 419406 h 419745"/>
                <a:gd name="connsiteX1" fmla="*/ 354915 w 378785"/>
                <a:gd name="connsiteY1" fmla="*/ 417368 h 419745"/>
                <a:gd name="connsiteX2" fmla="*/ 352878 w 378785"/>
                <a:gd name="connsiteY2" fmla="*/ 416689 h 419745"/>
                <a:gd name="connsiteX3" fmla="*/ 352199 w 378785"/>
                <a:gd name="connsiteY3" fmla="*/ 416689 h 419745"/>
                <a:gd name="connsiteX4" fmla="*/ 306359 w 378785"/>
                <a:gd name="connsiteY4" fmla="*/ 409898 h 419745"/>
                <a:gd name="connsiteX5" fmla="*/ 103982 w 378785"/>
                <a:gd name="connsiteY5" fmla="*/ 335535 h 419745"/>
                <a:gd name="connsiteX6" fmla="*/ 13999 w 378785"/>
                <a:gd name="connsiteY6" fmla="*/ 81885 h 419745"/>
                <a:gd name="connsiteX7" fmla="*/ 756 w 378785"/>
                <a:gd name="connsiteY7" fmla="*/ 21104 h 419745"/>
                <a:gd name="connsiteX8" fmla="*/ 8566 w 378785"/>
                <a:gd name="connsiteY8" fmla="*/ 2089 h 419745"/>
                <a:gd name="connsiteX9" fmla="*/ 28600 w 378785"/>
                <a:gd name="connsiteY9" fmla="*/ 5485 h 419745"/>
                <a:gd name="connsiteX10" fmla="*/ 127072 w 378785"/>
                <a:gd name="connsiteY10" fmla="*/ 58456 h 419745"/>
                <a:gd name="connsiteX11" fmla="*/ 267649 w 378785"/>
                <a:gd name="connsiteY11" fmla="*/ 138931 h 419745"/>
                <a:gd name="connsiteX12" fmla="*/ 358990 w 378785"/>
                <a:gd name="connsiteY12" fmla="*/ 315841 h 419745"/>
                <a:gd name="connsiteX13" fmla="*/ 378005 w 378785"/>
                <a:gd name="connsiteY13" fmla="*/ 398353 h 419745"/>
                <a:gd name="connsiteX14" fmla="*/ 372912 w 378785"/>
                <a:gd name="connsiteY14" fmla="*/ 416010 h 419745"/>
                <a:gd name="connsiteX15" fmla="*/ 362725 w 378785"/>
                <a:gd name="connsiteY15" fmla="*/ 419745 h 419745"/>
                <a:gd name="connsiteX16" fmla="*/ 42182 w 378785"/>
                <a:gd name="connsiteY16" fmla="*/ 54381 h 419745"/>
                <a:gd name="connsiteX17" fmla="*/ 46257 w 378785"/>
                <a:gd name="connsiteY17" fmla="*/ 75434 h 419745"/>
                <a:gd name="connsiteX18" fmla="*/ 128091 w 378785"/>
                <a:gd name="connsiteY18" fmla="*/ 312785 h 419745"/>
                <a:gd name="connsiteX19" fmla="*/ 310094 w 378785"/>
                <a:gd name="connsiteY19" fmla="*/ 376961 h 419745"/>
                <a:gd name="connsiteX20" fmla="*/ 339295 w 378785"/>
                <a:gd name="connsiteY20" fmla="*/ 380357 h 419745"/>
                <a:gd name="connsiteX21" fmla="*/ 327411 w 378785"/>
                <a:gd name="connsiteY21" fmla="*/ 320594 h 419745"/>
                <a:gd name="connsiteX22" fmla="*/ 244219 w 378785"/>
                <a:gd name="connsiteY22" fmla="*/ 160663 h 419745"/>
                <a:gd name="connsiteX23" fmla="*/ 114848 w 378785"/>
                <a:gd name="connsiteY23" fmla="*/ 87997 h 419745"/>
                <a:gd name="connsiteX24" fmla="*/ 42522 w 378785"/>
                <a:gd name="connsiteY24" fmla="*/ 54381 h 419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78785" h="419745">
                  <a:moveTo>
                    <a:pt x="363065" y="419406"/>
                  </a:moveTo>
                  <a:cubicBezTo>
                    <a:pt x="360348" y="419406"/>
                    <a:pt x="357632" y="418727"/>
                    <a:pt x="354915" y="417368"/>
                  </a:cubicBezTo>
                  <a:cubicBezTo>
                    <a:pt x="354576" y="417368"/>
                    <a:pt x="353897" y="416689"/>
                    <a:pt x="352878" y="416689"/>
                  </a:cubicBezTo>
                  <a:cubicBezTo>
                    <a:pt x="352878" y="416689"/>
                    <a:pt x="352538" y="416689"/>
                    <a:pt x="352199" y="416689"/>
                  </a:cubicBezTo>
                  <a:cubicBezTo>
                    <a:pt x="343370" y="413633"/>
                    <a:pt x="326053" y="411936"/>
                    <a:pt x="306359" y="409898"/>
                  </a:cubicBezTo>
                  <a:cubicBezTo>
                    <a:pt x="247615" y="403786"/>
                    <a:pt x="159330" y="394958"/>
                    <a:pt x="103982" y="335535"/>
                  </a:cubicBezTo>
                  <a:cubicBezTo>
                    <a:pt x="52369" y="280527"/>
                    <a:pt x="29279" y="161002"/>
                    <a:pt x="13999" y="81885"/>
                  </a:cubicBezTo>
                  <a:cubicBezTo>
                    <a:pt x="8905" y="56079"/>
                    <a:pt x="4831" y="34008"/>
                    <a:pt x="756" y="21104"/>
                  </a:cubicBezTo>
                  <a:cubicBezTo>
                    <a:pt x="-1621" y="13634"/>
                    <a:pt x="1775" y="5824"/>
                    <a:pt x="8566" y="2089"/>
                  </a:cubicBezTo>
                  <a:cubicBezTo>
                    <a:pt x="15357" y="-1646"/>
                    <a:pt x="23507" y="-288"/>
                    <a:pt x="28600" y="5485"/>
                  </a:cubicBezTo>
                  <a:cubicBezTo>
                    <a:pt x="43201" y="22123"/>
                    <a:pt x="85985" y="40799"/>
                    <a:pt x="127072" y="58456"/>
                  </a:cubicBezTo>
                  <a:cubicBezTo>
                    <a:pt x="181401" y="81885"/>
                    <a:pt x="237768" y="106333"/>
                    <a:pt x="267649" y="138931"/>
                  </a:cubicBezTo>
                  <a:cubicBezTo>
                    <a:pt x="343710" y="222462"/>
                    <a:pt x="350501" y="263549"/>
                    <a:pt x="358990" y="315841"/>
                  </a:cubicBezTo>
                  <a:cubicBezTo>
                    <a:pt x="362725" y="338591"/>
                    <a:pt x="366800" y="364737"/>
                    <a:pt x="378005" y="398353"/>
                  </a:cubicBezTo>
                  <a:cubicBezTo>
                    <a:pt x="380042" y="404805"/>
                    <a:pt x="378005" y="411936"/>
                    <a:pt x="372912" y="416010"/>
                  </a:cubicBezTo>
                  <a:cubicBezTo>
                    <a:pt x="369856" y="418387"/>
                    <a:pt x="366121" y="419745"/>
                    <a:pt x="362725" y="419745"/>
                  </a:cubicBezTo>
                  <a:close/>
                  <a:moveTo>
                    <a:pt x="42182" y="54381"/>
                  </a:moveTo>
                  <a:cubicBezTo>
                    <a:pt x="43541" y="60833"/>
                    <a:pt x="44899" y="67963"/>
                    <a:pt x="46257" y="75434"/>
                  </a:cubicBezTo>
                  <a:cubicBezTo>
                    <a:pt x="60858" y="150816"/>
                    <a:pt x="82929" y="264567"/>
                    <a:pt x="128091" y="312785"/>
                  </a:cubicBezTo>
                  <a:cubicBezTo>
                    <a:pt x="174949" y="363039"/>
                    <a:pt x="256104" y="371528"/>
                    <a:pt x="310094" y="376961"/>
                  </a:cubicBezTo>
                  <a:cubicBezTo>
                    <a:pt x="320959" y="377980"/>
                    <a:pt x="330807" y="378998"/>
                    <a:pt x="339295" y="380357"/>
                  </a:cubicBezTo>
                  <a:cubicBezTo>
                    <a:pt x="333183" y="357267"/>
                    <a:pt x="330128" y="338251"/>
                    <a:pt x="327411" y="320594"/>
                  </a:cubicBezTo>
                  <a:cubicBezTo>
                    <a:pt x="319601" y="272038"/>
                    <a:pt x="313829" y="236724"/>
                    <a:pt x="244219" y="160663"/>
                  </a:cubicBezTo>
                  <a:cubicBezTo>
                    <a:pt x="219092" y="133158"/>
                    <a:pt x="163744" y="109050"/>
                    <a:pt x="114848" y="87997"/>
                  </a:cubicBezTo>
                  <a:cubicBezTo>
                    <a:pt x="87683" y="76452"/>
                    <a:pt x="62895" y="65586"/>
                    <a:pt x="42522" y="54381"/>
                  </a:cubicBezTo>
                  <a:close/>
                </a:path>
              </a:pathLst>
            </a:custGeom>
            <a:grpFill/>
            <a:ln w="3393" cap="flat">
              <a:noFill/>
              <a:prstDash val="solid"/>
              <a:miter/>
            </a:ln>
          </p:spPr>
          <p:txBody>
            <a:bodyPr rtlCol="0" anchor="ctr"/>
            <a:lstStyle/>
            <a:p>
              <a:endParaRPr lang="de-DE" dirty="0">
                <a:solidFill>
                  <a:schemeClr val="bg1"/>
                </a:solidFill>
              </a:endParaRPr>
            </a:p>
          </p:txBody>
        </p:sp>
        <p:sp>
          <p:nvSpPr>
            <p:cNvPr id="57" name="Freeform 56">
              <a:extLst>
                <a:ext uri="{FF2B5EF4-FFF2-40B4-BE49-F238E27FC236}">
                  <a16:creationId xmlns:a16="http://schemas.microsoft.com/office/drawing/2014/main" id="{8C28EE1C-62C3-C0C2-C5B6-E62B213DE41B}"/>
                </a:ext>
              </a:extLst>
            </p:cNvPr>
            <p:cNvSpPr/>
            <p:nvPr/>
          </p:nvSpPr>
          <p:spPr>
            <a:xfrm>
              <a:off x="5464146" y="1816690"/>
              <a:ext cx="562308" cy="175551"/>
            </a:xfrm>
            <a:custGeom>
              <a:avLst/>
              <a:gdLst>
                <a:gd name="connsiteX0" fmla="*/ 484889 w 562308"/>
                <a:gd name="connsiteY0" fmla="*/ 175212 h 175551"/>
                <a:gd name="connsiteX1" fmla="*/ 58404 w 562308"/>
                <a:gd name="connsiteY1" fmla="*/ 175212 h 175551"/>
                <a:gd name="connsiteX2" fmla="*/ 0 w 562308"/>
                <a:gd name="connsiteY2" fmla="*/ 118166 h 175551"/>
                <a:gd name="connsiteX3" fmla="*/ 87267 w 562308"/>
                <a:gd name="connsiteY3" fmla="*/ 63837 h 175551"/>
                <a:gd name="connsiteX4" fmla="*/ 126655 w 562308"/>
                <a:gd name="connsiteY4" fmla="*/ 49915 h 175551"/>
                <a:gd name="connsiteX5" fmla="*/ 281154 w 562308"/>
                <a:gd name="connsiteY5" fmla="*/ 0 h 175551"/>
                <a:gd name="connsiteX6" fmla="*/ 347028 w 562308"/>
                <a:gd name="connsiteY6" fmla="*/ 36333 h 175551"/>
                <a:gd name="connsiteX7" fmla="*/ 455348 w 562308"/>
                <a:gd name="connsiteY7" fmla="*/ 36333 h 175551"/>
                <a:gd name="connsiteX8" fmla="*/ 490661 w 562308"/>
                <a:gd name="connsiteY8" fmla="*/ 62139 h 175551"/>
                <a:gd name="connsiteX9" fmla="*/ 562308 w 562308"/>
                <a:gd name="connsiteY9" fmla="*/ 118506 h 175551"/>
                <a:gd name="connsiteX10" fmla="*/ 484889 w 562308"/>
                <a:gd name="connsiteY10" fmla="*/ 175551 h 175551"/>
                <a:gd name="connsiteX11" fmla="*/ 32598 w 562308"/>
                <a:gd name="connsiteY11" fmla="*/ 120203 h 175551"/>
                <a:gd name="connsiteX12" fmla="*/ 58065 w 562308"/>
                <a:gd name="connsiteY12" fmla="*/ 142614 h 175551"/>
                <a:gd name="connsiteX13" fmla="*/ 484549 w 562308"/>
                <a:gd name="connsiteY13" fmla="*/ 142614 h 175551"/>
                <a:gd name="connsiteX14" fmla="*/ 529371 w 562308"/>
                <a:gd name="connsiteY14" fmla="*/ 118166 h 175551"/>
                <a:gd name="connsiteX15" fmla="*/ 481833 w 562308"/>
                <a:gd name="connsiteY15" fmla="*/ 93378 h 175551"/>
                <a:gd name="connsiteX16" fmla="*/ 476739 w 562308"/>
                <a:gd name="connsiteY16" fmla="*/ 91681 h 175551"/>
                <a:gd name="connsiteX17" fmla="*/ 432597 w 562308"/>
                <a:gd name="connsiteY17" fmla="*/ 59762 h 175551"/>
                <a:gd name="connsiteX18" fmla="*/ 385059 w 562308"/>
                <a:gd name="connsiteY18" fmla="*/ 56027 h 175551"/>
                <a:gd name="connsiteX19" fmla="*/ 350424 w 562308"/>
                <a:gd name="connsiteY19" fmla="*/ 70968 h 175551"/>
                <a:gd name="connsiteX20" fmla="*/ 328353 w 562308"/>
                <a:gd name="connsiteY20" fmla="*/ 65535 h 175551"/>
                <a:gd name="connsiteX21" fmla="*/ 281154 w 562308"/>
                <a:gd name="connsiteY21" fmla="*/ 32597 h 175551"/>
                <a:gd name="connsiteX22" fmla="*/ 151103 w 562308"/>
                <a:gd name="connsiteY22" fmla="*/ 71307 h 175551"/>
                <a:gd name="connsiteX23" fmla="*/ 96774 w 562308"/>
                <a:gd name="connsiteY23" fmla="*/ 95076 h 175551"/>
                <a:gd name="connsiteX24" fmla="*/ 32598 w 562308"/>
                <a:gd name="connsiteY24" fmla="*/ 120543 h 175551"/>
                <a:gd name="connsiteX25" fmla="*/ 126995 w 562308"/>
                <a:gd name="connsiteY25" fmla="*/ 49575 h 175551"/>
                <a:gd name="connsiteX26" fmla="*/ 126995 w 562308"/>
                <a:gd name="connsiteY26" fmla="*/ 49575 h 175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562308" h="175551">
                  <a:moveTo>
                    <a:pt x="484889" y="175212"/>
                  </a:moveTo>
                  <a:lnTo>
                    <a:pt x="58404" y="175212"/>
                  </a:lnTo>
                  <a:cubicBezTo>
                    <a:pt x="23430" y="175212"/>
                    <a:pt x="0" y="152122"/>
                    <a:pt x="0" y="118166"/>
                  </a:cubicBezTo>
                  <a:cubicBezTo>
                    <a:pt x="0" y="84210"/>
                    <a:pt x="40407" y="78098"/>
                    <a:pt x="87267" y="63837"/>
                  </a:cubicBezTo>
                  <a:cubicBezTo>
                    <a:pt x="101867" y="59423"/>
                    <a:pt x="121562" y="53311"/>
                    <a:pt x="126655" y="49915"/>
                  </a:cubicBezTo>
                  <a:cubicBezTo>
                    <a:pt x="133446" y="42105"/>
                    <a:pt x="174533" y="0"/>
                    <a:pt x="281154" y="0"/>
                  </a:cubicBezTo>
                  <a:cubicBezTo>
                    <a:pt x="387775" y="0"/>
                    <a:pt x="334804" y="21732"/>
                    <a:pt x="347028" y="36333"/>
                  </a:cubicBezTo>
                  <a:cubicBezTo>
                    <a:pt x="371137" y="24788"/>
                    <a:pt x="422410" y="6112"/>
                    <a:pt x="455348" y="36333"/>
                  </a:cubicBezTo>
                  <a:cubicBezTo>
                    <a:pt x="468930" y="49236"/>
                    <a:pt x="484889" y="58743"/>
                    <a:pt x="490661" y="62139"/>
                  </a:cubicBezTo>
                  <a:cubicBezTo>
                    <a:pt x="505602" y="65195"/>
                    <a:pt x="562308" y="78777"/>
                    <a:pt x="562308" y="118506"/>
                  </a:cubicBezTo>
                  <a:cubicBezTo>
                    <a:pt x="562308" y="158234"/>
                    <a:pt x="541935" y="175551"/>
                    <a:pt x="484889" y="175551"/>
                  </a:cubicBezTo>
                  <a:close/>
                  <a:moveTo>
                    <a:pt x="32598" y="120203"/>
                  </a:moveTo>
                  <a:cubicBezTo>
                    <a:pt x="33616" y="138540"/>
                    <a:pt x="46859" y="142614"/>
                    <a:pt x="58065" y="142614"/>
                  </a:cubicBezTo>
                  <a:lnTo>
                    <a:pt x="484549" y="142614"/>
                  </a:lnTo>
                  <a:cubicBezTo>
                    <a:pt x="525975" y="142614"/>
                    <a:pt x="529371" y="123939"/>
                    <a:pt x="529371" y="118166"/>
                  </a:cubicBezTo>
                  <a:cubicBezTo>
                    <a:pt x="529371" y="112394"/>
                    <a:pt x="511375" y="98472"/>
                    <a:pt x="481833" y="93378"/>
                  </a:cubicBezTo>
                  <a:cubicBezTo>
                    <a:pt x="480135" y="93378"/>
                    <a:pt x="478437" y="92360"/>
                    <a:pt x="476739" y="91681"/>
                  </a:cubicBezTo>
                  <a:cubicBezTo>
                    <a:pt x="475721" y="91001"/>
                    <a:pt x="452631" y="78777"/>
                    <a:pt x="432597" y="59762"/>
                  </a:cubicBezTo>
                  <a:cubicBezTo>
                    <a:pt x="420712" y="48557"/>
                    <a:pt x="399999" y="51613"/>
                    <a:pt x="385059" y="56027"/>
                  </a:cubicBezTo>
                  <a:cubicBezTo>
                    <a:pt x="366044" y="61460"/>
                    <a:pt x="350424" y="70968"/>
                    <a:pt x="350424" y="70968"/>
                  </a:cubicBezTo>
                  <a:cubicBezTo>
                    <a:pt x="342954" y="75382"/>
                    <a:pt x="332767" y="73344"/>
                    <a:pt x="328353" y="65535"/>
                  </a:cubicBezTo>
                  <a:cubicBezTo>
                    <a:pt x="322580" y="56367"/>
                    <a:pt x="302546" y="32597"/>
                    <a:pt x="281154" y="32597"/>
                  </a:cubicBezTo>
                  <a:cubicBezTo>
                    <a:pt x="183701" y="32597"/>
                    <a:pt x="151443" y="70968"/>
                    <a:pt x="151103" y="71307"/>
                  </a:cubicBezTo>
                  <a:cubicBezTo>
                    <a:pt x="143973" y="80136"/>
                    <a:pt x="128353" y="85229"/>
                    <a:pt x="96774" y="95076"/>
                  </a:cubicBezTo>
                  <a:cubicBezTo>
                    <a:pt x="78438" y="100849"/>
                    <a:pt x="40747" y="112394"/>
                    <a:pt x="32598" y="120543"/>
                  </a:cubicBezTo>
                  <a:close/>
                  <a:moveTo>
                    <a:pt x="126995" y="49575"/>
                  </a:moveTo>
                  <a:lnTo>
                    <a:pt x="126995" y="49575"/>
                  </a:lnTo>
                  <a:close/>
                </a:path>
              </a:pathLst>
            </a:custGeom>
            <a:grpFill/>
            <a:ln w="3393" cap="flat">
              <a:noFill/>
              <a:prstDash val="solid"/>
              <a:miter/>
            </a:ln>
          </p:spPr>
          <p:txBody>
            <a:bodyPr rtlCol="0" anchor="ctr"/>
            <a:lstStyle/>
            <a:p>
              <a:endParaRPr lang="de-DE" dirty="0">
                <a:solidFill>
                  <a:schemeClr val="bg1"/>
                </a:solidFill>
              </a:endParaRPr>
            </a:p>
          </p:txBody>
        </p:sp>
      </p:grpSp>
    </p:spTree>
    <p:extLst>
      <p:ext uri="{BB962C8B-B14F-4D97-AF65-F5344CB8AC3E}">
        <p14:creationId xmlns:p14="http://schemas.microsoft.com/office/powerpoint/2010/main" val="44983523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711D87-A8F8-41D0-D1D2-73A723F13C77}"/>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E2D03601-B087-5F84-34E3-7D60595275C2}"/>
              </a:ext>
            </a:extLst>
          </p:cNvPr>
          <p:cNvSpPr>
            <a:spLocks noGrp="1"/>
          </p:cNvSpPr>
          <p:nvPr>
            <p:ph type="body" sz="quarter" idx="49"/>
          </p:nvPr>
        </p:nvSpPr>
        <p:spPr/>
        <p:txBody>
          <a:bodyPr/>
          <a:lstStyle/>
          <a:p>
            <a:r>
              <a:rPr lang="de-DE" dirty="0"/>
              <a:t>Einführung</a:t>
            </a:r>
          </a:p>
        </p:txBody>
      </p:sp>
      <p:sp>
        <p:nvSpPr>
          <p:cNvPr id="4" name="Text Placeholder 3">
            <a:extLst>
              <a:ext uri="{FF2B5EF4-FFF2-40B4-BE49-F238E27FC236}">
                <a16:creationId xmlns:a16="http://schemas.microsoft.com/office/drawing/2014/main" id="{18C00867-DED3-327B-25CE-34D0E83D1780}"/>
              </a:ext>
            </a:extLst>
          </p:cNvPr>
          <p:cNvSpPr>
            <a:spLocks noGrp="1"/>
          </p:cNvSpPr>
          <p:nvPr>
            <p:ph type="body" sz="quarter" idx="50"/>
          </p:nvPr>
        </p:nvSpPr>
        <p:spPr/>
        <p:txBody>
          <a:bodyPr/>
          <a:lstStyle/>
          <a:p>
            <a:r>
              <a:rPr lang="de-DE" dirty="0"/>
              <a:t>Fazit</a:t>
            </a:r>
          </a:p>
        </p:txBody>
      </p:sp>
      <p:sp>
        <p:nvSpPr>
          <p:cNvPr id="7" name="Text Placeholder 6">
            <a:extLst>
              <a:ext uri="{FF2B5EF4-FFF2-40B4-BE49-F238E27FC236}">
                <a16:creationId xmlns:a16="http://schemas.microsoft.com/office/drawing/2014/main" id="{6EE4326D-6E8A-7F2A-737D-B15D12E92D5E}"/>
              </a:ext>
            </a:extLst>
          </p:cNvPr>
          <p:cNvSpPr>
            <a:spLocks noGrp="1"/>
          </p:cNvSpPr>
          <p:nvPr>
            <p:ph type="body" sz="quarter" idx="61"/>
          </p:nvPr>
        </p:nvSpPr>
        <p:spPr>
          <a:xfrm>
            <a:off x="1704812" y="445938"/>
            <a:ext cx="5284924" cy="722656"/>
          </a:xfrm>
        </p:spPr>
        <p:txBody>
          <a:bodyPr/>
          <a:lstStyle/>
          <a:p>
            <a:pPr>
              <a:lnSpc>
                <a:spcPts val="3135"/>
              </a:lnSpc>
            </a:pPr>
            <a:r>
              <a:rPr lang="de-DE" dirty="0" sz="2475"/>
              <a:t>Risikoärmere Optionen und Einkommen im Ruhestand (Überblick)</a:t>
            </a:r>
          </a:p>
        </p:txBody>
      </p:sp>
      <p:sp>
        <p:nvSpPr>
          <p:cNvPr id="8" name="Text Placeholder 7">
            <a:extLst>
              <a:ext uri="{FF2B5EF4-FFF2-40B4-BE49-F238E27FC236}">
                <a16:creationId xmlns:a16="http://schemas.microsoft.com/office/drawing/2014/main" id="{3AB04241-D407-56E1-2F23-3A815A107A3E}"/>
              </a:ext>
            </a:extLst>
          </p:cNvPr>
          <p:cNvSpPr>
            <a:spLocks noGrp="1"/>
          </p:cNvSpPr>
          <p:nvPr>
            <p:ph type="body" sz="quarter" idx="64"/>
          </p:nvPr>
        </p:nvSpPr>
        <p:spPr/>
        <p:txBody>
          <a:bodyPr/>
          <a:lstStyle/>
          <a:p>
            <a:pPr marL="0" indent="0">
              <a:lnSpc>
                <a:spcPts val="1109"/>
              </a:lnSpc>
              <a:buNone/>
            </a:pPr>
            <a:r>
              <a:rPr lang="de-DE" dirty="0" sz="1000"/>
              <a:t>In der späten Karrierephase und im Ruhestand bevorzugen viele Frauen Optionen, die berechenbarer wirken. Ziel ist oft, ein </a:t>
            </a:r>
            <a:r>
              <a:rPr lang="de-DE" b="1" dirty="0" sz="1000"/>
              <a:t>stabiles Einkommen</a:t>
            </a:r>
            <a:r>
              <a:rPr lang="de-DE" dirty="0" sz="1000"/>
              <a:t> zu schaffen und das Kapital zu schützen, statt maximales Wachstum anzustreben. Die Produkte unterscheiden sich je nach Land, die Grundgedanken sind aber ähnlich.</a:t>
            </a:r>
          </a:p>
          <a:p>
            <a:pPr marL="0" indent="0">
              <a:lnSpc>
                <a:spcPts val="488"/>
              </a:lnSpc>
              <a:buNone/>
            </a:pPr>
            <a:endParaRPr lang="de-DE" dirty="0" sz="400"/>
          </a:p>
          <a:p>
            <a:pPr marL="0" indent="0">
              <a:lnSpc>
                <a:spcPts val="1109"/>
              </a:lnSpc>
              <a:buNone/>
            </a:pPr>
            <a:r>
              <a:rPr lang="de-DE" dirty="0" sz="1000"/>
              <a:t>Ein gängiger Ansatz kombiniert drei Ebenen:</a:t>
            </a:r>
          </a:p>
          <a:p>
            <a:pPr marL="0" indent="0">
              <a:lnSpc>
                <a:spcPts val="1342"/>
              </a:lnSpc>
              <a:buNone/>
            </a:pPr>
            <a:endParaRPr lang="de-DE" dirty="0" sz="1125"/>
          </a:p>
          <a:p>
            <a:pPr marL="0" indent="0">
              <a:lnSpc>
                <a:spcPts val="1220"/>
              </a:lnSpc>
              <a:buNone/>
            </a:pPr>
            <a:endParaRPr lang="de-DE" dirty="0" sz="1025"/>
          </a:p>
          <a:p>
            <a:pPr marL="0" indent="0">
              <a:lnSpc>
                <a:spcPts val="1220"/>
              </a:lnSpc>
              <a:buNone/>
            </a:pPr>
            <a:endParaRPr lang="de-DE" dirty="0" sz="1025"/>
          </a:p>
          <a:p>
            <a:pPr marL="0" indent="0">
              <a:lnSpc>
                <a:spcPts val="1220"/>
              </a:lnSpc>
              <a:buNone/>
            </a:pPr>
            <a:endParaRPr lang="de-DE" dirty="0" sz="1025"/>
          </a:p>
          <a:p>
            <a:pPr marL="0" indent="0">
              <a:lnSpc>
                <a:spcPts val="1220"/>
              </a:lnSpc>
              <a:buNone/>
            </a:pPr>
            <a:endParaRPr lang="de-DE" dirty="0" sz="1025"/>
          </a:p>
          <a:p>
            <a:pPr marL="0" indent="0">
              <a:lnSpc>
                <a:spcPts val="1220"/>
              </a:lnSpc>
              <a:buNone/>
            </a:pPr>
            <a:endParaRPr lang="de-DE" dirty="0" sz="1025"/>
          </a:p>
          <a:p>
            <a:pPr marL="0" indent="0">
              <a:lnSpc>
                <a:spcPts val="1220"/>
              </a:lnSpc>
              <a:buNone/>
            </a:pPr>
            <a:endParaRPr lang="de-DE" dirty="0" sz="1025"/>
          </a:p>
          <a:p>
            <a:pPr marL="0" indent="0">
              <a:lnSpc>
                <a:spcPts val="1220"/>
              </a:lnSpc>
              <a:buNone/>
            </a:pPr>
            <a:endParaRPr lang="de-DE" dirty="0" sz="1025"/>
          </a:p>
          <a:p>
            <a:pPr marL="0" indent="0">
              <a:lnSpc>
                <a:spcPts val="1220"/>
              </a:lnSpc>
              <a:buNone/>
            </a:pPr>
            <a:endParaRPr lang="de-DE" dirty="0" sz="1025"/>
          </a:p>
          <a:p>
            <a:pPr marL="0" indent="0">
              <a:lnSpc>
                <a:spcPts val="1220"/>
              </a:lnSpc>
              <a:buNone/>
            </a:pPr>
            <a:endParaRPr lang="de-DE" dirty="0" sz="1025"/>
          </a:p>
          <a:p>
            <a:pPr marL="0" indent="0">
              <a:lnSpc>
                <a:spcPts val="1220"/>
              </a:lnSpc>
              <a:buNone/>
            </a:pPr>
            <a:endParaRPr lang="de-DE" dirty="0" sz="1025"/>
          </a:p>
          <a:p>
            <a:pPr marL="0" indent="0">
              <a:lnSpc>
                <a:spcPts val="1220"/>
              </a:lnSpc>
              <a:buNone/>
            </a:pPr>
            <a:endParaRPr lang="de-DE" dirty="0" sz="1025"/>
          </a:p>
          <a:p>
            <a:pPr marL="0" indent="0">
              <a:lnSpc>
                <a:spcPts val="1220"/>
              </a:lnSpc>
              <a:buNone/>
            </a:pPr>
            <a:endParaRPr lang="de-DE" dirty="0" sz="1025"/>
          </a:p>
          <a:p>
            <a:pPr marL="0" indent="0">
              <a:lnSpc>
                <a:spcPts val="1220"/>
              </a:lnSpc>
              <a:buNone/>
            </a:pPr>
            <a:endParaRPr lang="de-DE" dirty="0" sz="1025"/>
          </a:p>
          <a:p>
            <a:pPr marL="0" indent="0">
              <a:lnSpc>
                <a:spcPts val="1220"/>
              </a:lnSpc>
              <a:buNone/>
            </a:pPr>
            <a:endParaRPr lang="de-DE" dirty="0" sz="1025"/>
          </a:p>
          <a:p>
            <a:pPr marL="0" indent="0">
              <a:lnSpc>
                <a:spcPts val="1220"/>
              </a:lnSpc>
              <a:buNone/>
            </a:pPr>
            <a:endParaRPr lang="de-DE" dirty="0" sz="1025"/>
          </a:p>
          <a:p>
            <a:pPr marL="0" indent="0">
              <a:lnSpc>
                <a:spcPts val="1109"/>
              </a:lnSpc>
              <a:buNone/>
            </a:pPr>
            <a:r>
              <a:rPr lang="de-DE" dirty="0" sz="1000"/>
              <a:t>Im Ruhestand kann „Einkommen erzielen“ bedeuten, dass Geld Ihren monatlichen Bedarf mitträgt – durch: </a:t>
            </a:r>
            <a:br>
              <a:rPr lang="de-DE" dirty="0" sz="1000"/>
            </a:br>
            <a:endParaRPr lang="de-DE" dirty="0" sz="1000"/>
          </a:p>
          <a:p>
            <a:pPr>
              <a:lnSpc>
                <a:spcPts val="1109"/>
              </a:lnSpc>
              <a:spcBef>
                <a:spcPts val="282"/>
              </a:spcBef>
            </a:pPr>
            <a:r>
              <a:rPr lang="de-DE" dirty="0" sz="1000"/>
              <a:t>Renten und Sozialleistungen,</a:t>
            </a:r>
          </a:p>
          <a:p>
            <a:pPr>
              <a:lnSpc>
                <a:spcPts val="1109"/>
              </a:lnSpc>
            </a:pPr>
            <a:r>
              <a:rPr lang="de-DE" dirty="0" sz="1000"/>
              <a:t>Zinsen auf Ersparnisse (oft begrenzt),</a:t>
            </a:r>
          </a:p>
          <a:p>
            <a:pPr>
              <a:lnSpc>
                <a:spcPts val="1109"/>
              </a:lnSpc>
            </a:pPr>
            <a:r>
              <a:rPr lang="de-DE" dirty="0" sz="1000"/>
              <a:t>laufende Erträge aus bestimmten Geldanlagen oder</a:t>
            </a:r>
          </a:p>
          <a:p>
            <a:pPr>
              <a:lnSpc>
                <a:spcPts val="1109"/>
              </a:lnSpc>
            </a:pPr>
            <a:r>
              <a:rPr lang="de-DE" dirty="0" sz="1000"/>
              <a:t>geplante Entnahmen aus Ersparnissen und Geldanlagen.</a:t>
            </a:r>
          </a:p>
          <a:p>
            <a:pPr marL="0" indent="0">
              <a:lnSpc>
                <a:spcPts val="1660"/>
              </a:lnSpc>
              <a:buNone/>
            </a:pPr>
            <a:endParaRPr lang="de-DE" dirty="0" sz="1375"/>
          </a:p>
          <a:p>
            <a:pPr marL="0" indent="0">
              <a:lnSpc>
                <a:spcPts val="1109"/>
              </a:lnSpc>
              <a:buNone/>
            </a:pPr>
            <a:r>
              <a:rPr lang="de-DE" dirty="0" sz="1000"/>
              <a:t>Es ist wichtig, realistisch zu bleiben: Das „perfekte“ Produkt, das zugleich sicher, renditestark und sofort verfügbar ist, gibt es nicht. Verspricht ein Angebot hohe Renditen ohne Risiko, werten Sie das als Warnsignal.</a:t>
            </a:r>
          </a:p>
          <a:p>
            <a:pPr marL="0" indent="0">
              <a:lnSpc>
                <a:spcPts val="1586"/>
              </a:lnSpc>
              <a:buNone/>
            </a:pPr>
            <a:endParaRPr lang="de-DE" dirty="0" sz="1325"/>
          </a:p>
          <a:p>
            <a:pPr marL="0" indent="0">
              <a:lnSpc>
                <a:spcPts val="1109"/>
              </a:lnSpc>
              <a:buNone/>
            </a:pPr>
            <a:r>
              <a:rPr lang="de-DE" dirty="0" sz="1000"/>
              <a:t>Dieses Modul dient nur Lernzwecken und bietet keine individuelle Finanzberatung. Wenn Sie über Ihr Einkommen im Ruhestand oder langfristige Verpflichtungen entscheiden, holen Sie unabhängigen fachlichen Rat ein.</a:t>
            </a:r>
          </a:p>
        </p:txBody>
      </p:sp>
      <p:cxnSp>
        <p:nvCxnSpPr>
          <p:cNvPr id="19" name="Straight Connector 18">
            <a:extLst>
              <a:ext uri="{FF2B5EF4-FFF2-40B4-BE49-F238E27FC236}">
                <a16:creationId xmlns:a16="http://schemas.microsoft.com/office/drawing/2014/main" id="{F5E35303-8659-FD46-3E23-46CBEA7B5767}"/>
              </a:ext>
            </a:extLst>
          </p:cNvPr>
          <p:cNvCxnSpPr>
            <a:cxnSpLocks/>
          </p:cNvCxnSpPr>
          <p:nvPr/>
        </p:nvCxnSpPr>
        <p:spPr>
          <a:xfrm>
            <a:off x="1471747" y="1264920"/>
            <a:ext cx="5778139" cy="0"/>
          </a:xfrm>
          <a:prstGeom prst="line">
            <a:avLst/>
          </a:prstGeom>
          <a:ln w="19050">
            <a:solidFill>
              <a:srgbClr val="D38CBC"/>
            </a:solidFill>
            <a:prstDash val="sysDot"/>
          </a:ln>
        </p:spPr>
        <p:style>
          <a:lnRef idx="1">
            <a:schemeClr val="accent1"/>
          </a:lnRef>
          <a:fillRef idx="0">
            <a:schemeClr val="accent1"/>
          </a:fillRef>
          <a:effectRef idx="0">
            <a:schemeClr val="accent1"/>
          </a:effectRef>
          <a:fontRef idx="minor">
            <a:schemeClr val="tx1"/>
          </a:fontRef>
        </p:style>
      </p:cxnSp>
      <p:grpSp>
        <p:nvGrpSpPr>
          <p:cNvPr id="20" name="Graphic 2">
            <a:extLst>
              <a:ext uri="{FF2B5EF4-FFF2-40B4-BE49-F238E27FC236}">
                <a16:creationId xmlns:a16="http://schemas.microsoft.com/office/drawing/2014/main" id="{389CA27D-87FD-203A-A986-7BE51D2EE049}"/>
              </a:ext>
            </a:extLst>
          </p:cNvPr>
          <p:cNvGrpSpPr/>
          <p:nvPr/>
        </p:nvGrpSpPr>
        <p:grpSpPr>
          <a:xfrm>
            <a:off x="973372" y="543749"/>
            <a:ext cx="594171" cy="758066"/>
            <a:chOff x="5321116" y="858896"/>
            <a:chExt cx="888315" cy="1133345"/>
          </a:xfrm>
          <a:solidFill>
            <a:srgbClr val="D38CBC"/>
          </a:solidFill>
        </p:grpSpPr>
        <p:sp>
          <p:nvSpPr>
            <p:cNvPr id="21" name="Freeform 20">
              <a:extLst>
                <a:ext uri="{FF2B5EF4-FFF2-40B4-BE49-F238E27FC236}">
                  <a16:creationId xmlns:a16="http://schemas.microsoft.com/office/drawing/2014/main" id="{F14EBC60-312F-2C1C-45F5-8AF242E2B948}"/>
                </a:ext>
              </a:extLst>
            </p:cNvPr>
            <p:cNvSpPr/>
            <p:nvPr/>
          </p:nvSpPr>
          <p:spPr>
            <a:xfrm>
              <a:off x="5484486" y="1083374"/>
              <a:ext cx="277113" cy="317697"/>
            </a:xfrm>
            <a:custGeom>
              <a:avLst/>
              <a:gdLst>
                <a:gd name="connsiteX0" fmla="*/ 260815 w 277113"/>
                <a:gd name="connsiteY0" fmla="*/ 317697 h 317697"/>
                <a:gd name="connsiteX1" fmla="*/ 248251 w 277113"/>
                <a:gd name="connsiteY1" fmla="*/ 311925 h 317697"/>
                <a:gd name="connsiteX2" fmla="*/ 191206 w 277113"/>
                <a:gd name="connsiteY2" fmla="*/ 277969 h 317697"/>
                <a:gd name="connsiteX3" fmla="*/ 89338 w 277113"/>
                <a:gd name="connsiteY3" fmla="*/ 228394 h 317697"/>
                <a:gd name="connsiteX4" fmla="*/ 15314 w 277113"/>
                <a:gd name="connsiteY4" fmla="*/ 79328 h 317697"/>
                <a:gd name="connsiteX5" fmla="*/ 1053 w 277113"/>
                <a:gd name="connsiteY5" fmla="*/ 22282 h 317697"/>
                <a:gd name="connsiteX6" fmla="*/ 7165 w 277113"/>
                <a:gd name="connsiteY6" fmla="*/ 2927 h 317697"/>
                <a:gd name="connsiteX7" fmla="*/ 27539 w 277113"/>
                <a:gd name="connsiteY7" fmla="*/ 4285 h 317697"/>
                <a:gd name="connsiteX8" fmla="*/ 114126 w 277113"/>
                <a:gd name="connsiteY8" fmla="*/ 38920 h 317697"/>
                <a:gd name="connsiteX9" fmla="*/ 211918 w 277113"/>
                <a:gd name="connsiteY9" fmla="*/ 77290 h 317697"/>
                <a:gd name="connsiteX10" fmla="*/ 211918 w 277113"/>
                <a:gd name="connsiteY10" fmla="*/ 77290 h 317697"/>
                <a:gd name="connsiteX11" fmla="*/ 212937 w 277113"/>
                <a:gd name="connsiteY11" fmla="*/ 77969 h 317697"/>
                <a:gd name="connsiteX12" fmla="*/ 217351 w 277113"/>
                <a:gd name="connsiteY12" fmla="*/ 81365 h 317697"/>
                <a:gd name="connsiteX13" fmla="*/ 277114 w 277113"/>
                <a:gd name="connsiteY13" fmla="*/ 237222 h 317697"/>
                <a:gd name="connsiteX14" fmla="*/ 277114 w 277113"/>
                <a:gd name="connsiteY14" fmla="*/ 238580 h 317697"/>
                <a:gd name="connsiteX15" fmla="*/ 277114 w 277113"/>
                <a:gd name="connsiteY15" fmla="*/ 238580 h 317697"/>
                <a:gd name="connsiteX16" fmla="*/ 277114 w 277113"/>
                <a:gd name="connsiteY16" fmla="*/ 248767 h 317697"/>
                <a:gd name="connsiteX17" fmla="*/ 277114 w 277113"/>
                <a:gd name="connsiteY17" fmla="*/ 274234 h 317697"/>
                <a:gd name="connsiteX18" fmla="*/ 277114 w 277113"/>
                <a:gd name="connsiteY18" fmla="*/ 301398 h 317697"/>
                <a:gd name="connsiteX19" fmla="*/ 266248 w 277113"/>
                <a:gd name="connsiteY19" fmla="*/ 316679 h 317697"/>
                <a:gd name="connsiteX20" fmla="*/ 260815 w 277113"/>
                <a:gd name="connsiteY20" fmla="*/ 317697 h 317697"/>
                <a:gd name="connsiteX21" fmla="*/ 42819 w 277113"/>
                <a:gd name="connsiteY21" fmla="*/ 49786 h 317697"/>
                <a:gd name="connsiteX22" fmla="*/ 47572 w 277113"/>
                <a:gd name="connsiteY22" fmla="*/ 72536 h 317697"/>
                <a:gd name="connsiteX23" fmla="*/ 108353 w 277113"/>
                <a:gd name="connsiteY23" fmla="*/ 201568 h 317697"/>
                <a:gd name="connsiteX24" fmla="*/ 200713 w 277113"/>
                <a:gd name="connsiteY24" fmla="*/ 246730 h 317697"/>
                <a:gd name="connsiteX25" fmla="*/ 245195 w 277113"/>
                <a:gd name="connsiteY25" fmla="*/ 265066 h 317697"/>
                <a:gd name="connsiteX26" fmla="*/ 245195 w 277113"/>
                <a:gd name="connsiteY26" fmla="*/ 248767 h 317697"/>
                <a:gd name="connsiteX27" fmla="*/ 245195 w 277113"/>
                <a:gd name="connsiteY27" fmla="*/ 240957 h 317697"/>
                <a:gd name="connsiteX28" fmla="*/ 245195 w 277113"/>
                <a:gd name="connsiteY28" fmla="*/ 238580 h 317697"/>
                <a:gd name="connsiteX29" fmla="*/ 245195 w 277113"/>
                <a:gd name="connsiteY29" fmla="*/ 237562 h 317697"/>
                <a:gd name="connsiteX30" fmla="*/ 196978 w 277113"/>
                <a:gd name="connsiteY30" fmla="*/ 106153 h 317697"/>
                <a:gd name="connsiteX31" fmla="*/ 194262 w 277113"/>
                <a:gd name="connsiteY31" fmla="*/ 104115 h 317697"/>
                <a:gd name="connsiteX32" fmla="*/ 193243 w 277113"/>
                <a:gd name="connsiteY32" fmla="*/ 103436 h 317697"/>
                <a:gd name="connsiteX33" fmla="*/ 105297 w 277113"/>
                <a:gd name="connsiteY33" fmla="*/ 69820 h 317697"/>
                <a:gd name="connsiteX34" fmla="*/ 42819 w 277113"/>
                <a:gd name="connsiteY34" fmla="*/ 49786 h 3176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277113" h="317697">
                  <a:moveTo>
                    <a:pt x="260815" y="317697"/>
                  </a:moveTo>
                  <a:cubicBezTo>
                    <a:pt x="256061" y="317697"/>
                    <a:pt x="251647" y="315660"/>
                    <a:pt x="248251" y="311925"/>
                  </a:cubicBezTo>
                  <a:cubicBezTo>
                    <a:pt x="229236" y="289174"/>
                    <a:pt x="214975" y="285100"/>
                    <a:pt x="191206" y="277969"/>
                  </a:cubicBezTo>
                  <a:cubicBezTo>
                    <a:pt x="166418" y="270499"/>
                    <a:pt x="135518" y="261331"/>
                    <a:pt x="89338" y="228394"/>
                  </a:cubicBezTo>
                  <a:cubicBezTo>
                    <a:pt x="37386" y="191382"/>
                    <a:pt x="25841" y="131959"/>
                    <a:pt x="15314" y="79328"/>
                  </a:cubicBezTo>
                  <a:cubicBezTo>
                    <a:pt x="11240" y="58275"/>
                    <a:pt x="7165" y="38241"/>
                    <a:pt x="1053" y="22282"/>
                  </a:cubicBezTo>
                  <a:cubicBezTo>
                    <a:pt x="-1664" y="15151"/>
                    <a:pt x="1053" y="7341"/>
                    <a:pt x="7165" y="2927"/>
                  </a:cubicBezTo>
                  <a:cubicBezTo>
                    <a:pt x="13277" y="-1487"/>
                    <a:pt x="21766" y="-808"/>
                    <a:pt x="27539" y="4285"/>
                  </a:cubicBezTo>
                  <a:cubicBezTo>
                    <a:pt x="42479" y="18207"/>
                    <a:pt x="79151" y="28734"/>
                    <a:pt x="114126" y="38920"/>
                  </a:cubicBezTo>
                  <a:cubicBezTo>
                    <a:pt x="150459" y="49446"/>
                    <a:pt x="188489" y="60312"/>
                    <a:pt x="211918" y="77290"/>
                  </a:cubicBezTo>
                  <a:cubicBezTo>
                    <a:pt x="211918" y="77290"/>
                    <a:pt x="211918" y="77290"/>
                    <a:pt x="211918" y="77290"/>
                  </a:cubicBezTo>
                  <a:lnTo>
                    <a:pt x="212937" y="77969"/>
                  </a:lnTo>
                  <a:cubicBezTo>
                    <a:pt x="214635" y="78988"/>
                    <a:pt x="215993" y="80007"/>
                    <a:pt x="217351" y="81365"/>
                  </a:cubicBezTo>
                  <a:cubicBezTo>
                    <a:pt x="271002" y="126866"/>
                    <a:pt x="276434" y="185609"/>
                    <a:pt x="277114" y="237222"/>
                  </a:cubicBezTo>
                  <a:cubicBezTo>
                    <a:pt x="277114" y="237562"/>
                    <a:pt x="277114" y="238241"/>
                    <a:pt x="277114" y="238580"/>
                  </a:cubicBezTo>
                  <a:lnTo>
                    <a:pt x="277114" y="238580"/>
                  </a:lnTo>
                  <a:cubicBezTo>
                    <a:pt x="277114" y="242315"/>
                    <a:pt x="277114" y="245711"/>
                    <a:pt x="277114" y="248767"/>
                  </a:cubicBezTo>
                  <a:cubicBezTo>
                    <a:pt x="277114" y="257256"/>
                    <a:pt x="277114" y="265745"/>
                    <a:pt x="277114" y="274234"/>
                  </a:cubicBezTo>
                  <a:cubicBezTo>
                    <a:pt x="277114" y="283062"/>
                    <a:pt x="277114" y="292230"/>
                    <a:pt x="277114" y="301398"/>
                  </a:cubicBezTo>
                  <a:cubicBezTo>
                    <a:pt x="277114" y="310567"/>
                    <a:pt x="272699" y="314302"/>
                    <a:pt x="266248" y="316679"/>
                  </a:cubicBezTo>
                  <a:cubicBezTo>
                    <a:pt x="264550" y="317358"/>
                    <a:pt x="262513" y="317697"/>
                    <a:pt x="260815" y="317697"/>
                  </a:cubicBezTo>
                  <a:close/>
                  <a:moveTo>
                    <a:pt x="42819" y="49786"/>
                  </a:moveTo>
                  <a:cubicBezTo>
                    <a:pt x="44517" y="57256"/>
                    <a:pt x="45875" y="64727"/>
                    <a:pt x="47572" y="72536"/>
                  </a:cubicBezTo>
                  <a:cubicBezTo>
                    <a:pt x="57080" y="121433"/>
                    <a:pt x="66927" y="172027"/>
                    <a:pt x="108353" y="201568"/>
                  </a:cubicBezTo>
                  <a:cubicBezTo>
                    <a:pt x="150119" y="231450"/>
                    <a:pt x="176944" y="239599"/>
                    <a:pt x="200713" y="246730"/>
                  </a:cubicBezTo>
                  <a:cubicBezTo>
                    <a:pt x="216333" y="251483"/>
                    <a:pt x="230594" y="255558"/>
                    <a:pt x="245195" y="265066"/>
                  </a:cubicBezTo>
                  <a:cubicBezTo>
                    <a:pt x="245195" y="259633"/>
                    <a:pt x="245195" y="254200"/>
                    <a:pt x="245195" y="248767"/>
                  </a:cubicBezTo>
                  <a:cubicBezTo>
                    <a:pt x="245195" y="243334"/>
                    <a:pt x="245195" y="243334"/>
                    <a:pt x="245195" y="240957"/>
                  </a:cubicBezTo>
                  <a:cubicBezTo>
                    <a:pt x="245195" y="240278"/>
                    <a:pt x="245195" y="239259"/>
                    <a:pt x="245195" y="238580"/>
                  </a:cubicBezTo>
                  <a:cubicBezTo>
                    <a:pt x="245195" y="238580"/>
                    <a:pt x="245195" y="237901"/>
                    <a:pt x="245195" y="237562"/>
                  </a:cubicBezTo>
                  <a:cubicBezTo>
                    <a:pt x="244516" y="180855"/>
                    <a:pt x="236027" y="139090"/>
                    <a:pt x="196978" y="106153"/>
                  </a:cubicBezTo>
                  <a:cubicBezTo>
                    <a:pt x="195959" y="105474"/>
                    <a:pt x="195280" y="104794"/>
                    <a:pt x="194262" y="104115"/>
                  </a:cubicBezTo>
                  <a:lnTo>
                    <a:pt x="193243" y="103436"/>
                  </a:lnTo>
                  <a:cubicBezTo>
                    <a:pt x="174228" y="89854"/>
                    <a:pt x="139253" y="79667"/>
                    <a:pt x="105297" y="69820"/>
                  </a:cubicBezTo>
                  <a:cubicBezTo>
                    <a:pt x="82886" y="63368"/>
                    <a:pt x="61155" y="57256"/>
                    <a:pt x="42819" y="49786"/>
                  </a:cubicBezTo>
                  <a:close/>
                </a:path>
              </a:pathLst>
            </a:custGeom>
            <a:grpFill/>
            <a:ln w="3393" cap="flat">
              <a:noFill/>
              <a:prstDash val="solid"/>
              <a:miter/>
            </a:ln>
          </p:spPr>
          <p:txBody>
            <a:bodyPr rtlCol="0" anchor="ctr"/>
            <a:lstStyle/>
            <a:p>
              <a:endParaRPr lang="de-DE" dirty="0">
                <a:solidFill>
                  <a:schemeClr val="bg1"/>
                </a:solidFill>
              </a:endParaRPr>
            </a:p>
          </p:txBody>
        </p:sp>
        <p:sp>
          <p:nvSpPr>
            <p:cNvPr id="22" name="Freeform 21">
              <a:extLst>
                <a:ext uri="{FF2B5EF4-FFF2-40B4-BE49-F238E27FC236}">
                  <a16:creationId xmlns:a16="http://schemas.microsoft.com/office/drawing/2014/main" id="{9F997C3D-9F91-67E2-3278-CA183250F15F}"/>
                </a:ext>
              </a:extLst>
            </p:cNvPr>
            <p:cNvSpPr/>
            <p:nvPr/>
          </p:nvSpPr>
          <p:spPr>
            <a:xfrm>
              <a:off x="5667542" y="858896"/>
              <a:ext cx="256366" cy="489883"/>
            </a:xfrm>
            <a:custGeom>
              <a:avLst/>
              <a:gdLst>
                <a:gd name="connsiteX0" fmla="*/ 77759 w 256366"/>
                <a:gd name="connsiteY0" fmla="*/ 489883 h 489883"/>
                <a:gd name="connsiteX1" fmla="*/ 66214 w 256366"/>
                <a:gd name="connsiteY1" fmla="*/ 485129 h 489883"/>
                <a:gd name="connsiteX2" fmla="*/ 66214 w 256366"/>
                <a:gd name="connsiteY2" fmla="*/ 462040 h 489883"/>
                <a:gd name="connsiteX3" fmla="*/ 66214 w 256366"/>
                <a:gd name="connsiteY3" fmla="*/ 462040 h 489883"/>
                <a:gd name="connsiteX4" fmla="*/ 130730 w 256366"/>
                <a:gd name="connsiteY4" fmla="*/ 400919 h 489883"/>
                <a:gd name="connsiteX5" fmla="*/ 224448 w 256366"/>
                <a:gd name="connsiteY5" fmla="*/ 240308 h 489883"/>
                <a:gd name="connsiteX6" fmla="*/ 201019 w 256366"/>
                <a:gd name="connsiteY6" fmla="*/ 100410 h 489883"/>
                <a:gd name="connsiteX7" fmla="*/ 188794 w 256366"/>
                <a:gd name="connsiteY7" fmla="*/ 54230 h 489883"/>
                <a:gd name="connsiteX8" fmla="*/ 138540 w 256366"/>
                <a:gd name="connsiteY8" fmla="*/ 99052 h 489883"/>
                <a:gd name="connsiteX9" fmla="*/ 32937 w 256366"/>
                <a:gd name="connsiteY9" fmla="*/ 263398 h 489883"/>
                <a:gd name="connsiteX10" fmla="*/ 35654 w 256366"/>
                <a:gd name="connsiteY10" fmla="*/ 312634 h 489883"/>
                <a:gd name="connsiteX11" fmla="*/ 21392 w 256366"/>
                <a:gd name="connsiteY11" fmla="*/ 330970 h 489883"/>
                <a:gd name="connsiteX12" fmla="*/ 3056 w 256366"/>
                <a:gd name="connsiteY12" fmla="*/ 316709 h 489883"/>
                <a:gd name="connsiteX13" fmla="*/ 0 w 256366"/>
                <a:gd name="connsiteY13" fmla="*/ 263398 h 489883"/>
                <a:gd name="connsiteX14" fmla="*/ 117487 w 256366"/>
                <a:gd name="connsiteY14" fmla="*/ 73925 h 489883"/>
                <a:gd name="connsiteX15" fmla="*/ 188115 w 256366"/>
                <a:gd name="connsiteY15" fmla="*/ 6353 h 489883"/>
                <a:gd name="connsiteX16" fmla="*/ 206112 w 256366"/>
                <a:gd name="connsiteY16" fmla="*/ 920 h 489883"/>
                <a:gd name="connsiteX17" fmla="*/ 216978 w 256366"/>
                <a:gd name="connsiteY17" fmla="*/ 16200 h 489883"/>
                <a:gd name="connsiteX18" fmla="*/ 231918 w 256366"/>
                <a:gd name="connsiteY18" fmla="*/ 91582 h 489883"/>
                <a:gd name="connsiteX19" fmla="*/ 256366 w 256366"/>
                <a:gd name="connsiteY19" fmla="*/ 240308 h 489883"/>
                <a:gd name="connsiteX20" fmla="*/ 151443 w 256366"/>
                <a:gd name="connsiteY20" fmla="*/ 425707 h 489883"/>
                <a:gd name="connsiteX21" fmla="*/ 89643 w 256366"/>
                <a:gd name="connsiteY21" fmla="*/ 483771 h 489883"/>
                <a:gd name="connsiteX22" fmla="*/ 88964 w 256366"/>
                <a:gd name="connsiteY22" fmla="*/ 484450 h 489883"/>
                <a:gd name="connsiteX23" fmla="*/ 88625 w 256366"/>
                <a:gd name="connsiteY23" fmla="*/ 484450 h 489883"/>
                <a:gd name="connsiteX24" fmla="*/ 77080 w 256366"/>
                <a:gd name="connsiteY24" fmla="*/ 489544 h 489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6366" h="489883">
                  <a:moveTo>
                    <a:pt x="77759" y="489883"/>
                  </a:moveTo>
                  <a:cubicBezTo>
                    <a:pt x="73684" y="489883"/>
                    <a:pt x="69270" y="488185"/>
                    <a:pt x="66214" y="485129"/>
                  </a:cubicBezTo>
                  <a:cubicBezTo>
                    <a:pt x="59762" y="478678"/>
                    <a:pt x="59762" y="468491"/>
                    <a:pt x="66214" y="462040"/>
                  </a:cubicBezTo>
                  <a:lnTo>
                    <a:pt x="66214" y="462040"/>
                  </a:lnTo>
                  <a:cubicBezTo>
                    <a:pt x="87267" y="438270"/>
                    <a:pt x="109338" y="419255"/>
                    <a:pt x="130730" y="400919"/>
                  </a:cubicBezTo>
                  <a:cubicBezTo>
                    <a:pt x="183022" y="356097"/>
                    <a:pt x="224448" y="320444"/>
                    <a:pt x="224448" y="240308"/>
                  </a:cubicBezTo>
                  <a:cubicBezTo>
                    <a:pt x="224448" y="160173"/>
                    <a:pt x="212224" y="138101"/>
                    <a:pt x="201019" y="100410"/>
                  </a:cubicBezTo>
                  <a:cubicBezTo>
                    <a:pt x="196604" y="84791"/>
                    <a:pt x="191850" y="69511"/>
                    <a:pt x="188794" y="54230"/>
                  </a:cubicBezTo>
                  <a:cubicBezTo>
                    <a:pt x="172835" y="70190"/>
                    <a:pt x="155518" y="84791"/>
                    <a:pt x="138540" y="99052"/>
                  </a:cubicBezTo>
                  <a:cubicBezTo>
                    <a:pt x="84211" y="144553"/>
                    <a:pt x="32937" y="187677"/>
                    <a:pt x="32937" y="263398"/>
                  </a:cubicBezTo>
                  <a:cubicBezTo>
                    <a:pt x="32937" y="339120"/>
                    <a:pt x="33956" y="298033"/>
                    <a:pt x="35654" y="312634"/>
                  </a:cubicBezTo>
                  <a:cubicBezTo>
                    <a:pt x="36672" y="321462"/>
                    <a:pt x="30560" y="329612"/>
                    <a:pt x="21392" y="330970"/>
                  </a:cubicBezTo>
                  <a:cubicBezTo>
                    <a:pt x="12564" y="331989"/>
                    <a:pt x="4414" y="325877"/>
                    <a:pt x="3056" y="316709"/>
                  </a:cubicBezTo>
                  <a:cubicBezTo>
                    <a:pt x="1019" y="300750"/>
                    <a:pt x="0" y="283092"/>
                    <a:pt x="0" y="263398"/>
                  </a:cubicBezTo>
                  <a:cubicBezTo>
                    <a:pt x="0" y="172397"/>
                    <a:pt x="59762" y="122482"/>
                    <a:pt x="117487" y="73925"/>
                  </a:cubicBezTo>
                  <a:cubicBezTo>
                    <a:pt x="143973" y="51854"/>
                    <a:pt x="169100" y="30801"/>
                    <a:pt x="188115" y="6353"/>
                  </a:cubicBezTo>
                  <a:cubicBezTo>
                    <a:pt x="192530" y="920"/>
                    <a:pt x="199660" y="-1457"/>
                    <a:pt x="206112" y="920"/>
                  </a:cubicBezTo>
                  <a:cubicBezTo>
                    <a:pt x="212563" y="3297"/>
                    <a:pt x="216978" y="9409"/>
                    <a:pt x="216978" y="16200"/>
                  </a:cubicBezTo>
                  <a:cubicBezTo>
                    <a:pt x="216978" y="39969"/>
                    <a:pt x="223769" y="63738"/>
                    <a:pt x="231918" y="91582"/>
                  </a:cubicBezTo>
                  <a:cubicBezTo>
                    <a:pt x="242784" y="129273"/>
                    <a:pt x="256366" y="176132"/>
                    <a:pt x="256366" y="240308"/>
                  </a:cubicBezTo>
                  <a:cubicBezTo>
                    <a:pt x="256366" y="335384"/>
                    <a:pt x="205433" y="379187"/>
                    <a:pt x="151443" y="425707"/>
                  </a:cubicBezTo>
                  <a:cubicBezTo>
                    <a:pt x="130730" y="443364"/>
                    <a:pt x="109338" y="461700"/>
                    <a:pt x="89643" y="483771"/>
                  </a:cubicBezTo>
                  <a:cubicBezTo>
                    <a:pt x="89643" y="483771"/>
                    <a:pt x="89304" y="484111"/>
                    <a:pt x="88964" y="484450"/>
                  </a:cubicBezTo>
                  <a:lnTo>
                    <a:pt x="88625" y="484450"/>
                  </a:lnTo>
                  <a:cubicBezTo>
                    <a:pt x="85569" y="488185"/>
                    <a:pt x="81154" y="489544"/>
                    <a:pt x="77080" y="489544"/>
                  </a:cubicBezTo>
                  <a:close/>
                </a:path>
              </a:pathLst>
            </a:custGeom>
            <a:grpFill/>
            <a:ln w="3393" cap="flat">
              <a:noFill/>
              <a:prstDash val="solid"/>
              <a:miter/>
            </a:ln>
          </p:spPr>
          <p:txBody>
            <a:bodyPr rtlCol="0" anchor="ctr"/>
            <a:lstStyle/>
            <a:p>
              <a:endParaRPr lang="de-DE" dirty="0">
                <a:solidFill>
                  <a:schemeClr val="bg1"/>
                </a:solidFill>
              </a:endParaRPr>
            </a:p>
          </p:txBody>
        </p:sp>
        <p:sp>
          <p:nvSpPr>
            <p:cNvPr id="23" name="Freeform 22">
              <a:extLst>
                <a:ext uri="{FF2B5EF4-FFF2-40B4-BE49-F238E27FC236}">
                  <a16:creationId xmlns:a16="http://schemas.microsoft.com/office/drawing/2014/main" id="{4EF9AD36-14AD-656C-F1A2-DF248F3284DA}"/>
                </a:ext>
              </a:extLst>
            </p:cNvPr>
            <p:cNvSpPr/>
            <p:nvPr/>
          </p:nvSpPr>
          <p:spPr>
            <a:xfrm>
              <a:off x="5729002" y="1020941"/>
              <a:ext cx="113833" cy="327837"/>
            </a:xfrm>
            <a:custGeom>
              <a:avLst/>
              <a:gdLst>
                <a:gd name="connsiteX0" fmla="*/ 16299 w 113833"/>
                <a:gd name="connsiteY0" fmla="*/ 327838 h 327837"/>
                <a:gd name="connsiteX1" fmla="*/ 0 w 113833"/>
                <a:gd name="connsiteY1" fmla="*/ 311539 h 327837"/>
                <a:gd name="connsiteX2" fmla="*/ 0 w 113833"/>
                <a:gd name="connsiteY2" fmla="*/ 301692 h 327837"/>
                <a:gd name="connsiteX3" fmla="*/ 0 w 113833"/>
                <a:gd name="connsiteY3" fmla="*/ 299654 h 327837"/>
                <a:gd name="connsiteX4" fmla="*/ 0 w 113833"/>
                <a:gd name="connsiteY4" fmla="*/ 299315 h 327837"/>
                <a:gd name="connsiteX5" fmla="*/ 83871 w 113833"/>
                <a:gd name="connsiteY5" fmla="*/ 7635 h 327837"/>
                <a:gd name="connsiteX6" fmla="*/ 106282 w 113833"/>
                <a:gd name="connsiteY6" fmla="*/ 2541 h 327837"/>
                <a:gd name="connsiteX7" fmla="*/ 111375 w 113833"/>
                <a:gd name="connsiteY7" fmla="*/ 24952 h 327837"/>
                <a:gd name="connsiteX8" fmla="*/ 111375 w 113833"/>
                <a:gd name="connsiteY8" fmla="*/ 24952 h 327837"/>
                <a:gd name="connsiteX9" fmla="*/ 32598 w 113833"/>
                <a:gd name="connsiteY9" fmla="*/ 299994 h 327837"/>
                <a:gd name="connsiteX10" fmla="*/ 32598 w 113833"/>
                <a:gd name="connsiteY10" fmla="*/ 302371 h 327837"/>
                <a:gd name="connsiteX11" fmla="*/ 32598 w 113833"/>
                <a:gd name="connsiteY11" fmla="*/ 303390 h 327837"/>
                <a:gd name="connsiteX12" fmla="*/ 32598 w 113833"/>
                <a:gd name="connsiteY12" fmla="*/ 311539 h 327837"/>
                <a:gd name="connsiteX13" fmla="*/ 16299 w 113833"/>
                <a:gd name="connsiteY13" fmla="*/ 327838 h 3278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3833" h="327837">
                  <a:moveTo>
                    <a:pt x="16299" y="327838"/>
                  </a:moveTo>
                  <a:cubicBezTo>
                    <a:pt x="7131" y="327838"/>
                    <a:pt x="0" y="320707"/>
                    <a:pt x="0" y="311539"/>
                  </a:cubicBezTo>
                  <a:cubicBezTo>
                    <a:pt x="0" y="302371"/>
                    <a:pt x="0" y="305087"/>
                    <a:pt x="0" y="301692"/>
                  </a:cubicBezTo>
                  <a:lnTo>
                    <a:pt x="0" y="299654"/>
                  </a:lnTo>
                  <a:cubicBezTo>
                    <a:pt x="0" y="299654"/>
                    <a:pt x="0" y="299654"/>
                    <a:pt x="0" y="299315"/>
                  </a:cubicBezTo>
                  <a:cubicBezTo>
                    <a:pt x="3735" y="138025"/>
                    <a:pt x="80475" y="12728"/>
                    <a:pt x="83871" y="7635"/>
                  </a:cubicBezTo>
                  <a:cubicBezTo>
                    <a:pt x="88625" y="-175"/>
                    <a:pt x="98812" y="-2213"/>
                    <a:pt x="106282" y="2541"/>
                  </a:cubicBezTo>
                  <a:cubicBezTo>
                    <a:pt x="113752" y="7295"/>
                    <a:pt x="116129" y="17482"/>
                    <a:pt x="111375" y="24952"/>
                  </a:cubicBezTo>
                  <a:lnTo>
                    <a:pt x="111375" y="24952"/>
                  </a:lnTo>
                  <a:cubicBezTo>
                    <a:pt x="110696" y="26310"/>
                    <a:pt x="35993" y="148212"/>
                    <a:pt x="32598" y="299994"/>
                  </a:cubicBezTo>
                  <a:lnTo>
                    <a:pt x="32598" y="302371"/>
                  </a:lnTo>
                  <a:cubicBezTo>
                    <a:pt x="32598" y="302710"/>
                    <a:pt x="32598" y="303050"/>
                    <a:pt x="32598" y="303390"/>
                  </a:cubicBezTo>
                  <a:cubicBezTo>
                    <a:pt x="32598" y="305766"/>
                    <a:pt x="32598" y="308822"/>
                    <a:pt x="32598" y="311539"/>
                  </a:cubicBezTo>
                  <a:cubicBezTo>
                    <a:pt x="32598" y="320707"/>
                    <a:pt x="25467" y="327838"/>
                    <a:pt x="16299" y="327838"/>
                  </a:cubicBezTo>
                  <a:close/>
                </a:path>
              </a:pathLst>
            </a:custGeom>
            <a:grpFill/>
            <a:ln w="3393" cap="flat">
              <a:noFill/>
              <a:prstDash val="solid"/>
              <a:miter/>
            </a:ln>
          </p:spPr>
          <p:txBody>
            <a:bodyPr rtlCol="0" anchor="ctr"/>
            <a:lstStyle/>
            <a:p>
              <a:endParaRPr lang="de-DE" dirty="0">
                <a:solidFill>
                  <a:schemeClr val="bg1"/>
                </a:solidFill>
              </a:endParaRPr>
            </a:p>
          </p:txBody>
        </p:sp>
        <p:sp>
          <p:nvSpPr>
            <p:cNvPr id="52" name="Freeform 51">
              <a:extLst>
                <a:ext uri="{FF2B5EF4-FFF2-40B4-BE49-F238E27FC236}">
                  <a16:creationId xmlns:a16="http://schemas.microsoft.com/office/drawing/2014/main" id="{394C4935-5DAF-EB33-C785-86FCFC7A70D8}"/>
                </a:ext>
              </a:extLst>
            </p:cNvPr>
            <p:cNvSpPr/>
            <p:nvPr/>
          </p:nvSpPr>
          <p:spPr>
            <a:xfrm>
              <a:off x="5606832" y="1205557"/>
              <a:ext cx="155106" cy="644069"/>
            </a:xfrm>
            <a:custGeom>
              <a:avLst/>
              <a:gdLst>
                <a:gd name="connsiteX0" fmla="*/ 138468 w 155106"/>
                <a:gd name="connsiteY0" fmla="*/ 643730 h 644069"/>
                <a:gd name="connsiteX1" fmla="*/ 122169 w 155106"/>
                <a:gd name="connsiteY1" fmla="*/ 627432 h 644069"/>
                <a:gd name="connsiteX2" fmla="*/ 122169 w 155106"/>
                <a:gd name="connsiteY2" fmla="*/ 179215 h 644069"/>
                <a:gd name="connsiteX3" fmla="*/ 5362 w 155106"/>
                <a:gd name="connsiteY3" fmla="*/ 28451 h 644069"/>
                <a:gd name="connsiteX4" fmla="*/ 4343 w 155106"/>
                <a:gd name="connsiteY4" fmla="*/ 5361 h 644069"/>
                <a:gd name="connsiteX5" fmla="*/ 27433 w 155106"/>
                <a:gd name="connsiteY5" fmla="*/ 4343 h 644069"/>
                <a:gd name="connsiteX6" fmla="*/ 155107 w 155106"/>
                <a:gd name="connsiteY6" fmla="*/ 179555 h 644069"/>
                <a:gd name="connsiteX7" fmla="*/ 155107 w 155106"/>
                <a:gd name="connsiteY7" fmla="*/ 627771 h 644069"/>
                <a:gd name="connsiteX8" fmla="*/ 138808 w 155106"/>
                <a:gd name="connsiteY8" fmla="*/ 644070 h 6440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5106" h="644069">
                  <a:moveTo>
                    <a:pt x="138468" y="643730"/>
                  </a:moveTo>
                  <a:cubicBezTo>
                    <a:pt x="129300" y="643730"/>
                    <a:pt x="122169" y="636600"/>
                    <a:pt x="122169" y="627432"/>
                  </a:cubicBezTo>
                  <a:lnTo>
                    <a:pt x="122169" y="179215"/>
                  </a:lnTo>
                  <a:cubicBezTo>
                    <a:pt x="122169" y="148315"/>
                    <a:pt x="53918" y="72254"/>
                    <a:pt x="5362" y="28451"/>
                  </a:cubicBezTo>
                  <a:cubicBezTo>
                    <a:pt x="-1430" y="22339"/>
                    <a:pt x="-1769" y="12153"/>
                    <a:pt x="4343" y="5361"/>
                  </a:cubicBezTo>
                  <a:cubicBezTo>
                    <a:pt x="10455" y="-1430"/>
                    <a:pt x="20642" y="-1769"/>
                    <a:pt x="27433" y="4343"/>
                  </a:cubicBezTo>
                  <a:cubicBezTo>
                    <a:pt x="48825" y="23698"/>
                    <a:pt x="155107" y="122848"/>
                    <a:pt x="155107" y="179555"/>
                  </a:cubicBezTo>
                  <a:lnTo>
                    <a:pt x="155107" y="627771"/>
                  </a:lnTo>
                  <a:cubicBezTo>
                    <a:pt x="155107" y="636939"/>
                    <a:pt x="147976" y="644070"/>
                    <a:pt x="138808" y="644070"/>
                  </a:cubicBezTo>
                  <a:close/>
                </a:path>
              </a:pathLst>
            </a:custGeom>
            <a:grpFill/>
            <a:ln w="3393" cap="flat">
              <a:noFill/>
              <a:prstDash val="solid"/>
              <a:miter/>
            </a:ln>
          </p:spPr>
          <p:txBody>
            <a:bodyPr rtlCol="0" anchor="ctr"/>
            <a:lstStyle/>
            <a:p>
              <a:endParaRPr lang="de-DE" dirty="0">
                <a:solidFill>
                  <a:schemeClr val="bg1"/>
                </a:solidFill>
              </a:endParaRPr>
            </a:p>
          </p:txBody>
        </p:sp>
        <p:sp>
          <p:nvSpPr>
            <p:cNvPr id="53" name="Freeform 52">
              <a:extLst>
                <a:ext uri="{FF2B5EF4-FFF2-40B4-BE49-F238E27FC236}">
                  <a16:creationId xmlns:a16="http://schemas.microsoft.com/office/drawing/2014/main" id="{AC59B917-B11C-C015-F7C0-C1D3D41D8CC1}"/>
                </a:ext>
              </a:extLst>
            </p:cNvPr>
            <p:cNvSpPr/>
            <p:nvPr/>
          </p:nvSpPr>
          <p:spPr>
            <a:xfrm>
              <a:off x="5810496" y="1205446"/>
              <a:ext cx="398935" cy="381363"/>
            </a:xfrm>
            <a:custGeom>
              <a:avLst/>
              <a:gdLst>
                <a:gd name="connsiteX0" fmla="*/ 16299 w 398935"/>
                <a:gd name="connsiteY0" fmla="*/ 381363 h 381363"/>
                <a:gd name="connsiteX1" fmla="*/ 0 w 398935"/>
                <a:gd name="connsiteY1" fmla="*/ 365064 h 381363"/>
                <a:gd name="connsiteX2" fmla="*/ 0 w 398935"/>
                <a:gd name="connsiteY2" fmla="*/ 359631 h 381363"/>
                <a:gd name="connsiteX3" fmla="*/ 117827 w 398935"/>
                <a:gd name="connsiteY3" fmla="*/ 103265 h 381363"/>
                <a:gd name="connsiteX4" fmla="*/ 379286 w 398935"/>
                <a:gd name="connsiteY4" fmla="*/ 379 h 381363"/>
                <a:gd name="connsiteX5" fmla="*/ 395585 w 398935"/>
                <a:gd name="connsiteY5" fmla="*/ 6152 h 381363"/>
                <a:gd name="connsiteX6" fmla="*/ 397283 w 398935"/>
                <a:gd name="connsiteY6" fmla="*/ 23469 h 381363"/>
                <a:gd name="connsiteX7" fmla="*/ 376909 w 398935"/>
                <a:gd name="connsiteY7" fmla="*/ 80175 h 381363"/>
                <a:gd name="connsiteX8" fmla="*/ 261800 w 398935"/>
                <a:gd name="connsiteY8" fmla="*/ 307000 h 381363"/>
                <a:gd name="connsiteX9" fmla="*/ 16299 w 398935"/>
                <a:gd name="connsiteY9" fmla="*/ 381363 h 381363"/>
                <a:gd name="connsiteX10" fmla="*/ 356196 w 398935"/>
                <a:gd name="connsiteY10" fmla="*/ 39768 h 381363"/>
                <a:gd name="connsiteX11" fmla="*/ 136163 w 398935"/>
                <a:gd name="connsiteY11" fmla="*/ 130430 h 381363"/>
                <a:gd name="connsiteX12" fmla="*/ 33616 w 398935"/>
                <a:gd name="connsiteY12" fmla="*/ 348426 h 381363"/>
                <a:gd name="connsiteX13" fmla="*/ 239388 w 398935"/>
                <a:gd name="connsiteY13" fmla="*/ 283231 h 381363"/>
                <a:gd name="connsiteX14" fmla="*/ 346349 w 398935"/>
                <a:gd name="connsiteY14" fmla="*/ 69649 h 381363"/>
                <a:gd name="connsiteX15" fmla="*/ 356536 w 398935"/>
                <a:gd name="connsiteY15" fmla="*/ 39428 h 381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98935" h="381363">
                  <a:moveTo>
                    <a:pt x="16299" y="381363"/>
                  </a:moveTo>
                  <a:cubicBezTo>
                    <a:pt x="7471" y="381363"/>
                    <a:pt x="0" y="373893"/>
                    <a:pt x="0" y="365064"/>
                  </a:cubicBezTo>
                  <a:cubicBezTo>
                    <a:pt x="0" y="365064"/>
                    <a:pt x="0" y="363027"/>
                    <a:pt x="0" y="359631"/>
                  </a:cubicBezTo>
                  <a:cubicBezTo>
                    <a:pt x="1019" y="328392"/>
                    <a:pt x="11206" y="174233"/>
                    <a:pt x="117827" y="103265"/>
                  </a:cubicBezTo>
                  <a:cubicBezTo>
                    <a:pt x="219355" y="35354"/>
                    <a:pt x="372835" y="1737"/>
                    <a:pt x="379286" y="379"/>
                  </a:cubicBezTo>
                  <a:cubicBezTo>
                    <a:pt x="385398" y="-979"/>
                    <a:pt x="391850" y="1398"/>
                    <a:pt x="395585" y="6152"/>
                  </a:cubicBezTo>
                  <a:cubicBezTo>
                    <a:pt x="399320" y="10905"/>
                    <a:pt x="399999" y="17696"/>
                    <a:pt x="397283" y="23469"/>
                  </a:cubicBezTo>
                  <a:cubicBezTo>
                    <a:pt x="391510" y="35354"/>
                    <a:pt x="384719" y="56067"/>
                    <a:pt x="376909" y="80175"/>
                  </a:cubicBezTo>
                  <a:cubicBezTo>
                    <a:pt x="354838" y="147747"/>
                    <a:pt x="321222" y="249615"/>
                    <a:pt x="261800" y="307000"/>
                  </a:cubicBezTo>
                  <a:cubicBezTo>
                    <a:pt x="194906" y="371855"/>
                    <a:pt x="79117" y="381363"/>
                    <a:pt x="16299" y="381363"/>
                  </a:cubicBezTo>
                  <a:close/>
                  <a:moveTo>
                    <a:pt x="356196" y="39768"/>
                  </a:moveTo>
                  <a:cubicBezTo>
                    <a:pt x="306621" y="53010"/>
                    <a:pt x="206451" y="83571"/>
                    <a:pt x="136163" y="130430"/>
                  </a:cubicBezTo>
                  <a:cubicBezTo>
                    <a:pt x="52631" y="186117"/>
                    <a:pt x="36672" y="307339"/>
                    <a:pt x="33616" y="348426"/>
                  </a:cubicBezTo>
                  <a:cubicBezTo>
                    <a:pt x="93718" y="346728"/>
                    <a:pt x="186078" y="334844"/>
                    <a:pt x="239388" y="283231"/>
                  </a:cubicBezTo>
                  <a:cubicBezTo>
                    <a:pt x="293039" y="231278"/>
                    <a:pt x="325297" y="133825"/>
                    <a:pt x="346349" y="69649"/>
                  </a:cubicBezTo>
                  <a:cubicBezTo>
                    <a:pt x="350085" y="58443"/>
                    <a:pt x="353140" y="48596"/>
                    <a:pt x="356536" y="39428"/>
                  </a:cubicBezTo>
                  <a:close/>
                </a:path>
              </a:pathLst>
            </a:custGeom>
            <a:grpFill/>
            <a:ln w="3393" cap="flat">
              <a:noFill/>
              <a:prstDash val="solid"/>
              <a:miter/>
            </a:ln>
          </p:spPr>
          <p:txBody>
            <a:bodyPr rtlCol="0" anchor="ctr"/>
            <a:lstStyle/>
            <a:p>
              <a:endParaRPr lang="de-DE" dirty="0">
                <a:solidFill>
                  <a:schemeClr val="bg1"/>
                </a:solidFill>
              </a:endParaRPr>
            </a:p>
          </p:txBody>
        </p:sp>
        <p:sp>
          <p:nvSpPr>
            <p:cNvPr id="54" name="Freeform 53">
              <a:extLst>
                <a:ext uri="{FF2B5EF4-FFF2-40B4-BE49-F238E27FC236}">
                  <a16:creationId xmlns:a16="http://schemas.microsoft.com/office/drawing/2014/main" id="{29D3CAEE-2029-FDBC-F736-A614B6373132}"/>
                </a:ext>
              </a:extLst>
            </p:cNvPr>
            <p:cNvSpPr/>
            <p:nvPr/>
          </p:nvSpPr>
          <p:spPr>
            <a:xfrm>
              <a:off x="5729070" y="1388914"/>
              <a:ext cx="276943" cy="338132"/>
            </a:xfrm>
            <a:custGeom>
              <a:avLst/>
              <a:gdLst>
                <a:gd name="connsiteX0" fmla="*/ 16231 w 276943"/>
                <a:gd name="connsiteY0" fmla="*/ 338132 h 338132"/>
                <a:gd name="connsiteX1" fmla="*/ 11477 w 276943"/>
                <a:gd name="connsiteY1" fmla="*/ 337453 h 338132"/>
                <a:gd name="connsiteX2" fmla="*/ 611 w 276943"/>
                <a:gd name="connsiteY2" fmla="*/ 317080 h 338132"/>
                <a:gd name="connsiteX3" fmla="*/ 85161 w 276943"/>
                <a:gd name="connsiteY3" fmla="*/ 166995 h 338132"/>
                <a:gd name="connsiteX4" fmla="*/ 250865 w 276943"/>
                <a:gd name="connsiteY4" fmla="*/ 3328 h 338132"/>
                <a:gd name="connsiteX5" fmla="*/ 273616 w 276943"/>
                <a:gd name="connsiteY5" fmla="*/ 6384 h 338132"/>
                <a:gd name="connsiteX6" fmla="*/ 270560 w 276943"/>
                <a:gd name="connsiteY6" fmla="*/ 29134 h 338132"/>
                <a:gd name="connsiteX7" fmla="*/ 110628 w 276943"/>
                <a:gd name="connsiteY7" fmla="*/ 187029 h 338132"/>
                <a:gd name="connsiteX8" fmla="*/ 31850 w 276943"/>
                <a:gd name="connsiteY8" fmla="*/ 326587 h 338132"/>
                <a:gd name="connsiteX9" fmla="*/ 16231 w 276943"/>
                <a:gd name="connsiteY9" fmla="*/ 338132 h 3381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6943" h="338132">
                  <a:moveTo>
                    <a:pt x="16231" y="338132"/>
                  </a:moveTo>
                  <a:cubicBezTo>
                    <a:pt x="14533" y="338132"/>
                    <a:pt x="12835" y="338132"/>
                    <a:pt x="11477" y="337453"/>
                  </a:cubicBezTo>
                  <a:cubicBezTo>
                    <a:pt x="2988" y="334737"/>
                    <a:pt x="-1766" y="325569"/>
                    <a:pt x="611" y="317080"/>
                  </a:cubicBezTo>
                  <a:cubicBezTo>
                    <a:pt x="15212" y="269881"/>
                    <a:pt x="43735" y="219287"/>
                    <a:pt x="85161" y="166995"/>
                  </a:cubicBezTo>
                  <a:cubicBezTo>
                    <a:pt x="158506" y="73617"/>
                    <a:pt x="247130" y="6045"/>
                    <a:pt x="250865" y="3328"/>
                  </a:cubicBezTo>
                  <a:cubicBezTo>
                    <a:pt x="257996" y="-2105"/>
                    <a:pt x="268182" y="-747"/>
                    <a:pt x="273616" y="6384"/>
                  </a:cubicBezTo>
                  <a:cubicBezTo>
                    <a:pt x="279049" y="13515"/>
                    <a:pt x="277690" y="23702"/>
                    <a:pt x="270560" y="29134"/>
                  </a:cubicBezTo>
                  <a:cubicBezTo>
                    <a:pt x="269541" y="29814"/>
                    <a:pt x="181595" y="97386"/>
                    <a:pt x="110628" y="187029"/>
                  </a:cubicBezTo>
                  <a:cubicBezTo>
                    <a:pt x="71579" y="236265"/>
                    <a:pt x="45093" y="283124"/>
                    <a:pt x="31850" y="326587"/>
                  </a:cubicBezTo>
                  <a:cubicBezTo>
                    <a:pt x="29813" y="333718"/>
                    <a:pt x="23361" y="338132"/>
                    <a:pt x="16231" y="338132"/>
                  </a:cubicBezTo>
                  <a:close/>
                </a:path>
              </a:pathLst>
            </a:custGeom>
            <a:grpFill/>
            <a:ln w="3393" cap="flat">
              <a:noFill/>
              <a:prstDash val="solid"/>
              <a:miter/>
            </a:ln>
          </p:spPr>
          <p:txBody>
            <a:bodyPr rtlCol="0" anchor="ctr"/>
            <a:lstStyle/>
            <a:p>
              <a:endParaRPr lang="de-DE" dirty="0">
                <a:solidFill>
                  <a:schemeClr val="bg1"/>
                </a:solidFill>
              </a:endParaRPr>
            </a:p>
          </p:txBody>
        </p:sp>
        <p:sp>
          <p:nvSpPr>
            <p:cNvPr id="55" name="Freeform 54">
              <a:extLst>
                <a:ext uri="{FF2B5EF4-FFF2-40B4-BE49-F238E27FC236}">
                  <a16:creationId xmlns:a16="http://schemas.microsoft.com/office/drawing/2014/main" id="{EE639B18-5AF5-E740-DDA4-942F9BB896C8}"/>
                </a:ext>
              </a:extLst>
            </p:cNvPr>
            <p:cNvSpPr/>
            <p:nvPr/>
          </p:nvSpPr>
          <p:spPr>
            <a:xfrm>
              <a:off x="5506225" y="1471221"/>
              <a:ext cx="255802" cy="296572"/>
            </a:xfrm>
            <a:custGeom>
              <a:avLst/>
              <a:gdLst>
                <a:gd name="connsiteX0" fmla="*/ 239076 w 255802"/>
                <a:gd name="connsiteY0" fmla="*/ 296573 h 296572"/>
                <a:gd name="connsiteX1" fmla="*/ 224135 w 255802"/>
                <a:gd name="connsiteY1" fmla="*/ 286725 h 296572"/>
                <a:gd name="connsiteX2" fmla="*/ 159959 w 255802"/>
                <a:gd name="connsiteY2" fmla="*/ 186216 h 296572"/>
                <a:gd name="connsiteX3" fmla="*/ 5800 w 255802"/>
                <a:gd name="connsiteY3" fmla="*/ 29001 h 296572"/>
                <a:gd name="connsiteX4" fmla="*/ 3762 w 255802"/>
                <a:gd name="connsiteY4" fmla="*/ 5911 h 296572"/>
                <a:gd name="connsiteX5" fmla="*/ 26852 w 255802"/>
                <a:gd name="connsiteY5" fmla="*/ 3874 h 296572"/>
                <a:gd name="connsiteX6" fmla="*/ 185765 w 255802"/>
                <a:gd name="connsiteY6" fmla="*/ 165843 h 296572"/>
                <a:gd name="connsiteX7" fmla="*/ 254356 w 255802"/>
                <a:gd name="connsiteY7" fmla="*/ 273483 h 296572"/>
                <a:gd name="connsiteX8" fmla="*/ 245867 w 255802"/>
                <a:gd name="connsiteY8" fmla="*/ 294875 h 296572"/>
                <a:gd name="connsiteX9" fmla="*/ 239415 w 255802"/>
                <a:gd name="connsiteY9" fmla="*/ 296233 h 2965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55802" h="296572">
                  <a:moveTo>
                    <a:pt x="239076" y="296573"/>
                  </a:moveTo>
                  <a:cubicBezTo>
                    <a:pt x="232964" y="296573"/>
                    <a:pt x="226852" y="292837"/>
                    <a:pt x="224135" y="286725"/>
                  </a:cubicBezTo>
                  <a:cubicBezTo>
                    <a:pt x="210892" y="256844"/>
                    <a:pt x="189500" y="222889"/>
                    <a:pt x="159959" y="186216"/>
                  </a:cubicBezTo>
                  <a:cubicBezTo>
                    <a:pt x="92726" y="101666"/>
                    <a:pt x="6479" y="29680"/>
                    <a:pt x="5800" y="29001"/>
                  </a:cubicBezTo>
                  <a:cubicBezTo>
                    <a:pt x="-992" y="23228"/>
                    <a:pt x="-2010" y="13042"/>
                    <a:pt x="3762" y="5911"/>
                  </a:cubicBezTo>
                  <a:cubicBezTo>
                    <a:pt x="9535" y="-1220"/>
                    <a:pt x="19721" y="-1899"/>
                    <a:pt x="26852" y="3874"/>
                  </a:cubicBezTo>
                  <a:cubicBezTo>
                    <a:pt x="30587" y="6930"/>
                    <a:pt x="116156" y="78576"/>
                    <a:pt x="185765" y="165843"/>
                  </a:cubicBezTo>
                  <a:cubicBezTo>
                    <a:pt x="217005" y="204892"/>
                    <a:pt x="240095" y="241225"/>
                    <a:pt x="254356" y="273483"/>
                  </a:cubicBezTo>
                  <a:cubicBezTo>
                    <a:pt x="258091" y="281632"/>
                    <a:pt x="254356" y="291479"/>
                    <a:pt x="245867" y="294875"/>
                  </a:cubicBezTo>
                  <a:cubicBezTo>
                    <a:pt x="243830" y="295893"/>
                    <a:pt x="241453" y="296233"/>
                    <a:pt x="239415" y="296233"/>
                  </a:cubicBezTo>
                  <a:close/>
                </a:path>
              </a:pathLst>
            </a:custGeom>
            <a:grpFill/>
            <a:ln w="3393" cap="flat">
              <a:noFill/>
              <a:prstDash val="solid"/>
              <a:miter/>
            </a:ln>
          </p:spPr>
          <p:txBody>
            <a:bodyPr rtlCol="0" anchor="ctr"/>
            <a:lstStyle/>
            <a:p>
              <a:endParaRPr lang="de-DE" dirty="0">
                <a:solidFill>
                  <a:schemeClr val="bg1"/>
                </a:solidFill>
              </a:endParaRPr>
            </a:p>
          </p:txBody>
        </p:sp>
        <p:sp>
          <p:nvSpPr>
            <p:cNvPr id="56" name="Freeform 55">
              <a:extLst>
                <a:ext uri="{FF2B5EF4-FFF2-40B4-BE49-F238E27FC236}">
                  <a16:creationId xmlns:a16="http://schemas.microsoft.com/office/drawing/2014/main" id="{18F55DD1-4DEA-898B-C1E3-AD7F7B361376}"/>
                </a:ext>
              </a:extLst>
            </p:cNvPr>
            <p:cNvSpPr/>
            <p:nvPr/>
          </p:nvSpPr>
          <p:spPr>
            <a:xfrm>
              <a:off x="5321116" y="1246520"/>
              <a:ext cx="378785" cy="419745"/>
            </a:xfrm>
            <a:custGeom>
              <a:avLst/>
              <a:gdLst>
                <a:gd name="connsiteX0" fmla="*/ 363065 w 378785"/>
                <a:gd name="connsiteY0" fmla="*/ 419406 h 419745"/>
                <a:gd name="connsiteX1" fmla="*/ 354915 w 378785"/>
                <a:gd name="connsiteY1" fmla="*/ 417368 h 419745"/>
                <a:gd name="connsiteX2" fmla="*/ 352878 w 378785"/>
                <a:gd name="connsiteY2" fmla="*/ 416689 h 419745"/>
                <a:gd name="connsiteX3" fmla="*/ 352199 w 378785"/>
                <a:gd name="connsiteY3" fmla="*/ 416689 h 419745"/>
                <a:gd name="connsiteX4" fmla="*/ 306359 w 378785"/>
                <a:gd name="connsiteY4" fmla="*/ 409898 h 419745"/>
                <a:gd name="connsiteX5" fmla="*/ 103982 w 378785"/>
                <a:gd name="connsiteY5" fmla="*/ 335535 h 419745"/>
                <a:gd name="connsiteX6" fmla="*/ 13999 w 378785"/>
                <a:gd name="connsiteY6" fmla="*/ 81885 h 419745"/>
                <a:gd name="connsiteX7" fmla="*/ 756 w 378785"/>
                <a:gd name="connsiteY7" fmla="*/ 21104 h 419745"/>
                <a:gd name="connsiteX8" fmla="*/ 8566 w 378785"/>
                <a:gd name="connsiteY8" fmla="*/ 2089 h 419745"/>
                <a:gd name="connsiteX9" fmla="*/ 28600 w 378785"/>
                <a:gd name="connsiteY9" fmla="*/ 5485 h 419745"/>
                <a:gd name="connsiteX10" fmla="*/ 127072 w 378785"/>
                <a:gd name="connsiteY10" fmla="*/ 58456 h 419745"/>
                <a:gd name="connsiteX11" fmla="*/ 267649 w 378785"/>
                <a:gd name="connsiteY11" fmla="*/ 138931 h 419745"/>
                <a:gd name="connsiteX12" fmla="*/ 358990 w 378785"/>
                <a:gd name="connsiteY12" fmla="*/ 315841 h 419745"/>
                <a:gd name="connsiteX13" fmla="*/ 378005 w 378785"/>
                <a:gd name="connsiteY13" fmla="*/ 398353 h 419745"/>
                <a:gd name="connsiteX14" fmla="*/ 372912 w 378785"/>
                <a:gd name="connsiteY14" fmla="*/ 416010 h 419745"/>
                <a:gd name="connsiteX15" fmla="*/ 362725 w 378785"/>
                <a:gd name="connsiteY15" fmla="*/ 419745 h 419745"/>
                <a:gd name="connsiteX16" fmla="*/ 42182 w 378785"/>
                <a:gd name="connsiteY16" fmla="*/ 54381 h 419745"/>
                <a:gd name="connsiteX17" fmla="*/ 46257 w 378785"/>
                <a:gd name="connsiteY17" fmla="*/ 75434 h 419745"/>
                <a:gd name="connsiteX18" fmla="*/ 128091 w 378785"/>
                <a:gd name="connsiteY18" fmla="*/ 312785 h 419745"/>
                <a:gd name="connsiteX19" fmla="*/ 310094 w 378785"/>
                <a:gd name="connsiteY19" fmla="*/ 376961 h 419745"/>
                <a:gd name="connsiteX20" fmla="*/ 339295 w 378785"/>
                <a:gd name="connsiteY20" fmla="*/ 380357 h 419745"/>
                <a:gd name="connsiteX21" fmla="*/ 327411 w 378785"/>
                <a:gd name="connsiteY21" fmla="*/ 320594 h 419745"/>
                <a:gd name="connsiteX22" fmla="*/ 244219 w 378785"/>
                <a:gd name="connsiteY22" fmla="*/ 160663 h 419745"/>
                <a:gd name="connsiteX23" fmla="*/ 114848 w 378785"/>
                <a:gd name="connsiteY23" fmla="*/ 87997 h 419745"/>
                <a:gd name="connsiteX24" fmla="*/ 42522 w 378785"/>
                <a:gd name="connsiteY24" fmla="*/ 54381 h 419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78785" h="419745">
                  <a:moveTo>
                    <a:pt x="363065" y="419406"/>
                  </a:moveTo>
                  <a:cubicBezTo>
                    <a:pt x="360348" y="419406"/>
                    <a:pt x="357632" y="418727"/>
                    <a:pt x="354915" y="417368"/>
                  </a:cubicBezTo>
                  <a:cubicBezTo>
                    <a:pt x="354576" y="417368"/>
                    <a:pt x="353897" y="416689"/>
                    <a:pt x="352878" y="416689"/>
                  </a:cubicBezTo>
                  <a:cubicBezTo>
                    <a:pt x="352878" y="416689"/>
                    <a:pt x="352538" y="416689"/>
                    <a:pt x="352199" y="416689"/>
                  </a:cubicBezTo>
                  <a:cubicBezTo>
                    <a:pt x="343370" y="413633"/>
                    <a:pt x="326053" y="411936"/>
                    <a:pt x="306359" y="409898"/>
                  </a:cubicBezTo>
                  <a:cubicBezTo>
                    <a:pt x="247615" y="403786"/>
                    <a:pt x="159330" y="394958"/>
                    <a:pt x="103982" y="335535"/>
                  </a:cubicBezTo>
                  <a:cubicBezTo>
                    <a:pt x="52369" y="280527"/>
                    <a:pt x="29279" y="161002"/>
                    <a:pt x="13999" y="81885"/>
                  </a:cubicBezTo>
                  <a:cubicBezTo>
                    <a:pt x="8905" y="56079"/>
                    <a:pt x="4831" y="34008"/>
                    <a:pt x="756" y="21104"/>
                  </a:cubicBezTo>
                  <a:cubicBezTo>
                    <a:pt x="-1621" y="13634"/>
                    <a:pt x="1775" y="5824"/>
                    <a:pt x="8566" y="2089"/>
                  </a:cubicBezTo>
                  <a:cubicBezTo>
                    <a:pt x="15357" y="-1646"/>
                    <a:pt x="23507" y="-288"/>
                    <a:pt x="28600" y="5485"/>
                  </a:cubicBezTo>
                  <a:cubicBezTo>
                    <a:pt x="43201" y="22123"/>
                    <a:pt x="85985" y="40799"/>
                    <a:pt x="127072" y="58456"/>
                  </a:cubicBezTo>
                  <a:cubicBezTo>
                    <a:pt x="181401" y="81885"/>
                    <a:pt x="237768" y="106333"/>
                    <a:pt x="267649" y="138931"/>
                  </a:cubicBezTo>
                  <a:cubicBezTo>
                    <a:pt x="343710" y="222462"/>
                    <a:pt x="350501" y="263549"/>
                    <a:pt x="358990" y="315841"/>
                  </a:cubicBezTo>
                  <a:cubicBezTo>
                    <a:pt x="362725" y="338591"/>
                    <a:pt x="366800" y="364737"/>
                    <a:pt x="378005" y="398353"/>
                  </a:cubicBezTo>
                  <a:cubicBezTo>
                    <a:pt x="380042" y="404805"/>
                    <a:pt x="378005" y="411936"/>
                    <a:pt x="372912" y="416010"/>
                  </a:cubicBezTo>
                  <a:cubicBezTo>
                    <a:pt x="369856" y="418387"/>
                    <a:pt x="366121" y="419745"/>
                    <a:pt x="362725" y="419745"/>
                  </a:cubicBezTo>
                  <a:close/>
                  <a:moveTo>
                    <a:pt x="42182" y="54381"/>
                  </a:moveTo>
                  <a:cubicBezTo>
                    <a:pt x="43541" y="60833"/>
                    <a:pt x="44899" y="67963"/>
                    <a:pt x="46257" y="75434"/>
                  </a:cubicBezTo>
                  <a:cubicBezTo>
                    <a:pt x="60858" y="150816"/>
                    <a:pt x="82929" y="264567"/>
                    <a:pt x="128091" y="312785"/>
                  </a:cubicBezTo>
                  <a:cubicBezTo>
                    <a:pt x="174949" y="363039"/>
                    <a:pt x="256104" y="371528"/>
                    <a:pt x="310094" y="376961"/>
                  </a:cubicBezTo>
                  <a:cubicBezTo>
                    <a:pt x="320959" y="377980"/>
                    <a:pt x="330807" y="378998"/>
                    <a:pt x="339295" y="380357"/>
                  </a:cubicBezTo>
                  <a:cubicBezTo>
                    <a:pt x="333183" y="357267"/>
                    <a:pt x="330128" y="338251"/>
                    <a:pt x="327411" y="320594"/>
                  </a:cubicBezTo>
                  <a:cubicBezTo>
                    <a:pt x="319601" y="272038"/>
                    <a:pt x="313829" y="236724"/>
                    <a:pt x="244219" y="160663"/>
                  </a:cubicBezTo>
                  <a:cubicBezTo>
                    <a:pt x="219092" y="133158"/>
                    <a:pt x="163744" y="109050"/>
                    <a:pt x="114848" y="87997"/>
                  </a:cubicBezTo>
                  <a:cubicBezTo>
                    <a:pt x="87683" y="76452"/>
                    <a:pt x="62895" y="65586"/>
                    <a:pt x="42522" y="54381"/>
                  </a:cubicBezTo>
                  <a:close/>
                </a:path>
              </a:pathLst>
            </a:custGeom>
            <a:grpFill/>
            <a:ln w="3393" cap="flat">
              <a:noFill/>
              <a:prstDash val="solid"/>
              <a:miter/>
            </a:ln>
          </p:spPr>
          <p:txBody>
            <a:bodyPr rtlCol="0" anchor="ctr"/>
            <a:lstStyle/>
            <a:p>
              <a:endParaRPr lang="de-DE" dirty="0">
                <a:solidFill>
                  <a:schemeClr val="bg1"/>
                </a:solidFill>
              </a:endParaRPr>
            </a:p>
          </p:txBody>
        </p:sp>
        <p:sp>
          <p:nvSpPr>
            <p:cNvPr id="57" name="Freeform 56">
              <a:extLst>
                <a:ext uri="{FF2B5EF4-FFF2-40B4-BE49-F238E27FC236}">
                  <a16:creationId xmlns:a16="http://schemas.microsoft.com/office/drawing/2014/main" id="{F8536073-0EC0-B9E2-9E51-C99444B5ED39}"/>
                </a:ext>
              </a:extLst>
            </p:cNvPr>
            <p:cNvSpPr/>
            <p:nvPr/>
          </p:nvSpPr>
          <p:spPr>
            <a:xfrm>
              <a:off x="5464146" y="1816690"/>
              <a:ext cx="562308" cy="175551"/>
            </a:xfrm>
            <a:custGeom>
              <a:avLst/>
              <a:gdLst>
                <a:gd name="connsiteX0" fmla="*/ 484889 w 562308"/>
                <a:gd name="connsiteY0" fmla="*/ 175212 h 175551"/>
                <a:gd name="connsiteX1" fmla="*/ 58404 w 562308"/>
                <a:gd name="connsiteY1" fmla="*/ 175212 h 175551"/>
                <a:gd name="connsiteX2" fmla="*/ 0 w 562308"/>
                <a:gd name="connsiteY2" fmla="*/ 118166 h 175551"/>
                <a:gd name="connsiteX3" fmla="*/ 87267 w 562308"/>
                <a:gd name="connsiteY3" fmla="*/ 63837 h 175551"/>
                <a:gd name="connsiteX4" fmla="*/ 126655 w 562308"/>
                <a:gd name="connsiteY4" fmla="*/ 49915 h 175551"/>
                <a:gd name="connsiteX5" fmla="*/ 281154 w 562308"/>
                <a:gd name="connsiteY5" fmla="*/ 0 h 175551"/>
                <a:gd name="connsiteX6" fmla="*/ 347028 w 562308"/>
                <a:gd name="connsiteY6" fmla="*/ 36333 h 175551"/>
                <a:gd name="connsiteX7" fmla="*/ 455348 w 562308"/>
                <a:gd name="connsiteY7" fmla="*/ 36333 h 175551"/>
                <a:gd name="connsiteX8" fmla="*/ 490661 w 562308"/>
                <a:gd name="connsiteY8" fmla="*/ 62139 h 175551"/>
                <a:gd name="connsiteX9" fmla="*/ 562308 w 562308"/>
                <a:gd name="connsiteY9" fmla="*/ 118506 h 175551"/>
                <a:gd name="connsiteX10" fmla="*/ 484889 w 562308"/>
                <a:gd name="connsiteY10" fmla="*/ 175551 h 175551"/>
                <a:gd name="connsiteX11" fmla="*/ 32598 w 562308"/>
                <a:gd name="connsiteY11" fmla="*/ 120203 h 175551"/>
                <a:gd name="connsiteX12" fmla="*/ 58065 w 562308"/>
                <a:gd name="connsiteY12" fmla="*/ 142614 h 175551"/>
                <a:gd name="connsiteX13" fmla="*/ 484549 w 562308"/>
                <a:gd name="connsiteY13" fmla="*/ 142614 h 175551"/>
                <a:gd name="connsiteX14" fmla="*/ 529371 w 562308"/>
                <a:gd name="connsiteY14" fmla="*/ 118166 h 175551"/>
                <a:gd name="connsiteX15" fmla="*/ 481833 w 562308"/>
                <a:gd name="connsiteY15" fmla="*/ 93378 h 175551"/>
                <a:gd name="connsiteX16" fmla="*/ 476739 w 562308"/>
                <a:gd name="connsiteY16" fmla="*/ 91681 h 175551"/>
                <a:gd name="connsiteX17" fmla="*/ 432597 w 562308"/>
                <a:gd name="connsiteY17" fmla="*/ 59762 h 175551"/>
                <a:gd name="connsiteX18" fmla="*/ 385059 w 562308"/>
                <a:gd name="connsiteY18" fmla="*/ 56027 h 175551"/>
                <a:gd name="connsiteX19" fmla="*/ 350424 w 562308"/>
                <a:gd name="connsiteY19" fmla="*/ 70968 h 175551"/>
                <a:gd name="connsiteX20" fmla="*/ 328353 w 562308"/>
                <a:gd name="connsiteY20" fmla="*/ 65535 h 175551"/>
                <a:gd name="connsiteX21" fmla="*/ 281154 w 562308"/>
                <a:gd name="connsiteY21" fmla="*/ 32597 h 175551"/>
                <a:gd name="connsiteX22" fmla="*/ 151103 w 562308"/>
                <a:gd name="connsiteY22" fmla="*/ 71307 h 175551"/>
                <a:gd name="connsiteX23" fmla="*/ 96774 w 562308"/>
                <a:gd name="connsiteY23" fmla="*/ 95076 h 175551"/>
                <a:gd name="connsiteX24" fmla="*/ 32598 w 562308"/>
                <a:gd name="connsiteY24" fmla="*/ 120543 h 175551"/>
                <a:gd name="connsiteX25" fmla="*/ 126995 w 562308"/>
                <a:gd name="connsiteY25" fmla="*/ 49575 h 175551"/>
                <a:gd name="connsiteX26" fmla="*/ 126995 w 562308"/>
                <a:gd name="connsiteY26" fmla="*/ 49575 h 175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562308" h="175551">
                  <a:moveTo>
                    <a:pt x="484889" y="175212"/>
                  </a:moveTo>
                  <a:lnTo>
                    <a:pt x="58404" y="175212"/>
                  </a:lnTo>
                  <a:cubicBezTo>
                    <a:pt x="23430" y="175212"/>
                    <a:pt x="0" y="152122"/>
                    <a:pt x="0" y="118166"/>
                  </a:cubicBezTo>
                  <a:cubicBezTo>
                    <a:pt x="0" y="84210"/>
                    <a:pt x="40407" y="78098"/>
                    <a:pt x="87267" y="63837"/>
                  </a:cubicBezTo>
                  <a:cubicBezTo>
                    <a:pt x="101867" y="59423"/>
                    <a:pt x="121562" y="53311"/>
                    <a:pt x="126655" y="49915"/>
                  </a:cubicBezTo>
                  <a:cubicBezTo>
                    <a:pt x="133446" y="42105"/>
                    <a:pt x="174533" y="0"/>
                    <a:pt x="281154" y="0"/>
                  </a:cubicBezTo>
                  <a:cubicBezTo>
                    <a:pt x="387775" y="0"/>
                    <a:pt x="334804" y="21732"/>
                    <a:pt x="347028" y="36333"/>
                  </a:cubicBezTo>
                  <a:cubicBezTo>
                    <a:pt x="371137" y="24788"/>
                    <a:pt x="422410" y="6112"/>
                    <a:pt x="455348" y="36333"/>
                  </a:cubicBezTo>
                  <a:cubicBezTo>
                    <a:pt x="468930" y="49236"/>
                    <a:pt x="484889" y="58743"/>
                    <a:pt x="490661" y="62139"/>
                  </a:cubicBezTo>
                  <a:cubicBezTo>
                    <a:pt x="505602" y="65195"/>
                    <a:pt x="562308" y="78777"/>
                    <a:pt x="562308" y="118506"/>
                  </a:cubicBezTo>
                  <a:cubicBezTo>
                    <a:pt x="562308" y="158234"/>
                    <a:pt x="541935" y="175551"/>
                    <a:pt x="484889" y="175551"/>
                  </a:cubicBezTo>
                  <a:close/>
                  <a:moveTo>
                    <a:pt x="32598" y="120203"/>
                  </a:moveTo>
                  <a:cubicBezTo>
                    <a:pt x="33616" y="138540"/>
                    <a:pt x="46859" y="142614"/>
                    <a:pt x="58065" y="142614"/>
                  </a:cubicBezTo>
                  <a:lnTo>
                    <a:pt x="484549" y="142614"/>
                  </a:lnTo>
                  <a:cubicBezTo>
                    <a:pt x="525975" y="142614"/>
                    <a:pt x="529371" y="123939"/>
                    <a:pt x="529371" y="118166"/>
                  </a:cubicBezTo>
                  <a:cubicBezTo>
                    <a:pt x="529371" y="112394"/>
                    <a:pt x="511375" y="98472"/>
                    <a:pt x="481833" y="93378"/>
                  </a:cubicBezTo>
                  <a:cubicBezTo>
                    <a:pt x="480135" y="93378"/>
                    <a:pt x="478437" y="92360"/>
                    <a:pt x="476739" y="91681"/>
                  </a:cubicBezTo>
                  <a:cubicBezTo>
                    <a:pt x="475721" y="91001"/>
                    <a:pt x="452631" y="78777"/>
                    <a:pt x="432597" y="59762"/>
                  </a:cubicBezTo>
                  <a:cubicBezTo>
                    <a:pt x="420712" y="48557"/>
                    <a:pt x="399999" y="51613"/>
                    <a:pt x="385059" y="56027"/>
                  </a:cubicBezTo>
                  <a:cubicBezTo>
                    <a:pt x="366044" y="61460"/>
                    <a:pt x="350424" y="70968"/>
                    <a:pt x="350424" y="70968"/>
                  </a:cubicBezTo>
                  <a:cubicBezTo>
                    <a:pt x="342954" y="75382"/>
                    <a:pt x="332767" y="73344"/>
                    <a:pt x="328353" y="65535"/>
                  </a:cubicBezTo>
                  <a:cubicBezTo>
                    <a:pt x="322580" y="56367"/>
                    <a:pt x="302546" y="32597"/>
                    <a:pt x="281154" y="32597"/>
                  </a:cubicBezTo>
                  <a:cubicBezTo>
                    <a:pt x="183701" y="32597"/>
                    <a:pt x="151443" y="70968"/>
                    <a:pt x="151103" y="71307"/>
                  </a:cubicBezTo>
                  <a:cubicBezTo>
                    <a:pt x="143973" y="80136"/>
                    <a:pt x="128353" y="85229"/>
                    <a:pt x="96774" y="95076"/>
                  </a:cubicBezTo>
                  <a:cubicBezTo>
                    <a:pt x="78438" y="100849"/>
                    <a:pt x="40747" y="112394"/>
                    <a:pt x="32598" y="120543"/>
                  </a:cubicBezTo>
                  <a:close/>
                  <a:moveTo>
                    <a:pt x="126995" y="49575"/>
                  </a:moveTo>
                  <a:lnTo>
                    <a:pt x="126995" y="49575"/>
                  </a:lnTo>
                  <a:close/>
                </a:path>
              </a:pathLst>
            </a:custGeom>
            <a:grpFill/>
            <a:ln w="3393" cap="flat">
              <a:noFill/>
              <a:prstDash val="solid"/>
              <a:miter/>
            </a:ln>
          </p:spPr>
          <p:txBody>
            <a:bodyPr rtlCol="0" anchor="ctr"/>
            <a:lstStyle/>
            <a:p>
              <a:endParaRPr lang="de-DE" dirty="0">
                <a:solidFill>
                  <a:schemeClr val="bg1"/>
                </a:solidFill>
              </a:endParaRPr>
            </a:p>
          </p:txBody>
        </p:sp>
      </p:grpSp>
      <p:pic>
        <p:nvPicPr>
          <p:cNvPr id="18" name="Grafik 17">
            <a:extLst>
              <a:ext uri="{FF2B5EF4-FFF2-40B4-BE49-F238E27FC236}">
                <a16:creationId xmlns:a16="http://schemas.microsoft.com/office/drawing/2014/main" id="{02E469E4-A776-A161-586D-2408AE913DF2}"/>
              </a:ext>
            </a:extLst>
          </p:cNvPr>
          <p:cNvPicPr>
            <a:picLocks noChangeAspect="1"/>
          </p:cNvPicPr>
          <p:nvPr/>
        </p:nvPicPr>
        <p:blipFill>
          <a:blip r:embed="rId2"/>
          <a:stretch>
            <a:fillRect/>
          </a:stretch>
        </p:blipFill>
        <p:spPr>
          <a:xfrm>
            <a:off x="1704812" y="2569146"/>
            <a:ext cx="5238430" cy="1924139"/>
          </a:xfrm>
          <a:prstGeom prst="rect">
            <a:avLst/>
          </a:prstGeom>
        </p:spPr>
      </p:pic>
    </p:spTree>
    <p:extLst>
      <p:ext uri="{BB962C8B-B14F-4D97-AF65-F5344CB8AC3E}">
        <p14:creationId xmlns:p14="http://schemas.microsoft.com/office/powerpoint/2010/main" val="367149375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3D39E2-884D-16F9-72BF-D8C2784D4A15}"/>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EC2A6B5E-D8D3-1DB1-EBBB-4F934B22E4D2}"/>
              </a:ext>
            </a:extLst>
          </p:cNvPr>
          <p:cNvSpPr>
            <a:spLocks noGrp="1"/>
          </p:cNvSpPr>
          <p:nvPr>
            <p:ph type="body" sz="quarter" idx="49"/>
          </p:nvPr>
        </p:nvSpPr>
        <p:spPr/>
        <p:txBody>
          <a:bodyPr/>
          <a:lstStyle/>
          <a:p>
            <a:r>
              <a:rPr lang="de-DE" dirty="0"/>
              <a:t>Einführung</a:t>
            </a:r>
          </a:p>
        </p:txBody>
      </p:sp>
      <p:sp>
        <p:nvSpPr>
          <p:cNvPr id="4" name="Text Placeholder 3">
            <a:extLst>
              <a:ext uri="{FF2B5EF4-FFF2-40B4-BE49-F238E27FC236}">
                <a16:creationId xmlns:a16="http://schemas.microsoft.com/office/drawing/2014/main" id="{814099C6-D646-39CF-51F4-4626C760C22B}"/>
              </a:ext>
            </a:extLst>
          </p:cNvPr>
          <p:cNvSpPr>
            <a:spLocks noGrp="1"/>
          </p:cNvSpPr>
          <p:nvPr>
            <p:ph type="body" sz="quarter" idx="50"/>
          </p:nvPr>
        </p:nvSpPr>
        <p:spPr/>
        <p:txBody>
          <a:bodyPr/>
          <a:lstStyle/>
          <a:p>
            <a:r>
              <a:rPr lang="de-DE" dirty="0"/>
              <a:t>Fazit</a:t>
            </a:r>
          </a:p>
        </p:txBody>
      </p:sp>
      <p:sp>
        <p:nvSpPr>
          <p:cNvPr id="7" name="Text Placeholder 6">
            <a:extLst>
              <a:ext uri="{FF2B5EF4-FFF2-40B4-BE49-F238E27FC236}">
                <a16:creationId xmlns:a16="http://schemas.microsoft.com/office/drawing/2014/main" id="{F2B9B03E-D541-6F03-BA6E-448B696B3C8A}"/>
              </a:ext>
            </a:extLst>
          </p:cNvPr>
          <p:cNvSpPr>
            <a:spLocks noGrp="1"/>
          </p:cNvSpPr>
          <p:nvPr>
            <p:ph type="body" sz="quarter" idx="61"/>
          </p:nvPr>
        </p:nvSpPr>
        <p:spPr>
          <a:xfrm>
            <a:off x="1704812" y="445938"/>
            <a:ext cx="5284924" cy="722656"/>
          </a:xfrm>
        </p:spPr>
        <p:txBody>
          <a:bodyPr/>
          <a:lstStyle/>
          <a:p>
            <a:pPr>
              <a:lnSpc>
                <a:spcPts val="3705"/>
              </a:lnSpc>
            </a:pPr>
            <a:r>
              <a:rPr lang="de-DE" dirty="0" sz="2925"/>
              <a:t>Gebühren und Komplexität: Warum „einfach“ oft sicherer ist</a:t>
            </a:r>
          </a:p>
        </p:txBody>
      </p:sp>
      <p:sp>
        <p:nvSpPr>
          <p:cNvPr id="8" name="Text Placeholder 7">
            <a:extLst>
              <a:ext uri="{FF2B5EF4-FFF2-40B4-BE49-F238E27FC236}">
                <a16:creationId xmlns:a16="http://schemas.microsoft.com/office/drawing/2014/main" id="{5E1EBE4B-5626-1729-2ADE-D02F41CF3091}"/>
              </a:ext>
            </a:extLst>
          </p:cNvPr>
          <p:cNvSpPr>
            <a:spLocks noGrp="1"/>
          </p:cNvSpPr>
          <p:nvPr>
            <p:ph type="body" sz="quarter" idx="64"/>
          </p:nvPr>
        </p:nvSpPr>
        <p:spPr/>
        <p:txBody>
          <a:bodyPr/>
          <a:lstStyle/>
          <a:p>
            <a:pPr marL="0" indent="0">
              <a:lnSpc>
                <a:spcPts val="1109"/>
              </a:lnSpc>
              <a:buNone/>
            </a:pPr>
            <a:r>
              <a:rPr lang="de-DE" dirty="0" sz="1000"/>
              <a:t>In der späten Karrierephase und im Ruhestand werden Gebühren und Komplexität wichtiger. Was bei einem Produkt nach „geringen Kosten“ oder einem „kleinen Detail“ aussieht, kann Ihre Mittel Jahr für Jahr schmälern. Wenn Ihre Stabilität von Ihrem Geld abhängt, können unnötige Kosten Ihre Lebensqualität direkt beeinträchtigen.</a:t>
            </a:r>
          </a:p>
          <a:p>
            <a:pPr marL="0" indent="0">
              <a:lnSpc>
                <a:spcPts val="1708"/>
              </a:lnSpc>
              <a:buNone/>
            </a:pPr>
            <a:endParaRPr lang="de-DE" b="1" dirty="0" sz="1425"/>
          </a:p>
          <a:p>
            <a:pPr marL="0" indent="0">
              <a:lnSpc>
                <a:spcPts val="1109"/>
              </a:lnSpc>
              <a:buNone/>
            </a:pPr>
            <a:r>
              <a:rPr lang="de-DE" b="1" dirty="0" sz="1000"/>
              <a:t>Gebühren</a:t>
            </a:r>
            <a:r>
              <a:rPr lang="de-DE" dirty="0" sz="1000"/>
              <a:t> sind Kosten, die Sie für ein Produkt oder eine Dienstleistung zahlen. Manche Gebühren sind sichtbar (monatliche Entgelte). Andere sind weniger sichtbar (prozentuale Gebühren, die von Ihrer Geldanlage abgezogen werden). Mit der Zeit können prozentuale Gebühren erheblich werden, weil sie Ihre Rendite Jahr für Jahr schmälern.</a:t>
            </a:r>
          </a:p>
          <a:p>
            <a:pPr marL="0" indent="0">
              <a:lnSpc>
                <a:spcPts val="488"/>
              </a:lnSpc>
              <a:buNone/>
            </a:pPr>
            <a:endParaRPr lang="de-DE" b="1" dirty="0" sz="400"/>
          </a:p>
          <a:p>
            <a:pPr marL="0" indent="0">
              <a:lnSpc>
                <a:spcPts val="1109"/>
              </a:lnSpc>
              <a:buNone/>
            </a:pPr>
            <a:r>
              <a:rPr lang="de-DE" b="1" dirty="0" sz="1000"/>
              <a:t>Komplexität</a:t>
            </a:r>
            <a:r>
              <a:rPr lang="de-DE" dirty="0" sz="1000"/>
              <a:t> ist ebenfalls ein Risiko. Komplexe Produkte können Bedingungen, Bindungsfristen, Strafgebühren und unklare Regeln für Entnahmen enthalten. Komplexität kann es erschweren zu verstehen, worauf Sie sich einlassen – gefährlich im Alter, wenn Sie Klarheit und Kontrolle brauchen.</a:t>
            </a:r>
          </a:p>
          <a:p>
            <a:pPr marL="0" indent="0">
              <a:lnSpc>
                <a:spcPts val="1708"/>
              </a:lnSpc>
              <a:buNone/>
            </a:pPr>
            <a:endParaRPr lang="de-DE" dirty="0" sz="1425"/>
          </a:p>
          <a:p>
            <a:pPr marL="0" indent="0">
              <a:lnSpc>
                <a:spcPts val="1109"/>
              </a:lnSpc>
              <a:buNone/>
            </a:pPr>
            <a:r>
              <a:rPr lang="de-DE" dirty="0" sz="1000"/>
              <a:t>Eine praktische Schutzregel lautet: </a:t>
            </a:r>
            <a:r>
              <a:rPr lang="de-DE" b="1" dirty="0" sz="1000"/>
              <a:t>Wenn Sie das Produkt nicht in einfachen Worten erklären können, legen Sie sich nicht fest.</a:t>
            </a:r>
            <a:endParaRPr lang="de-DE" dirty="0" sz="1000"/>
          </a:p>
          <a:p>
            <a:pPr marL="0" indent="0">
              <a:lnSpc>
                <a:spcPts val="1464"/>
              </a:lnSpc>
              <a:buNone/>
            </a:pPr>
            <a:endParaRPr lang="de-DE" dirty="0" sz="1225"/>
          </a:p>
          <a:p>
            <a:pPr marL="0" indent="0">
              <a:lnSpc>
                <a:spcPts val="1109"/>
              </a:lnSpc>
              <a:buNone/>
            </a:pPr>
            <a:r>
              <a:rPr lang="de-DE" dirty="0" sz="1000"/>
              <a:t>Fragen Sie, bevor Sie einem Produkt zustimmen:</a:t>
            </a:r>
          </a:p>
          <a:p>
            <a:pPr marL="0" indent="0">
              <a:lnSpc>
                <a:spcPts val="1342"/>
              </a:lnSpc>
              <a:buNone/>
            </a:pPr>
            <a:endParaRPr lang="de-DE" dirty="0" sz="1125"/>
          </a:p>
          <a:p>
            <a:pPr>
              <a:lnSpc>
                <a:spcPts val="1109"/>
              </a:lnSpc>
            </a:pPr>
            <a:r>
              <a:rPr lang="de-DE" dirty="0" sz="1000"/>
              <a:t>Was ist der Zweck (Wachstum, Einkommen, Absicherung)?</a:t>
            </a:r>
          </a:p>
          <a:p>
            <a:pPr>
              <a:lnSpc>
                <a:spcPts val="1109"/>
              </a:lnSpc>
            </a:pPr>
            <a:r>
              <a:rPr lang="de-DE" dirty="0" sz="1000"/>
              <a:t>Wie hoch sind die Gesamtgebühren (Einstieg, jährlich, Ausstieg)?</a:t>
            </a:r>
          </a:p>
          <a:p>
            <a:pPr>
              <a:lnSpc>
                <a:spcPts val="1109"/>
              </a:lnSpc>
            </a:pPr>
            <a:r>
              <a:rPr lang="de-DE" dirty="0" sz="1000"/>
              <a:t>Komme ich leicht an mein Geld, und welche Strafgebühren gibt es?</a:t>
            </a:r>
          </a:p>
          <a:p>
            <a:pPr>
              <a:lnSpc>
                <a:spcPts val="1109"/>
              </a:lnSpc>
            </a:pPr>
            <a:r>
              <a:rPr lang="de-DE" dirty="0" sz="1000"/>
              <a:t>Was passiert in einem „schlechten Jahr“ oder wenn die Werte fallen?</a:t>
            </a:r>
          </a:p>
          <a:p>
            <a:pPr>
              <a:lnSpc>
                <a:spcPts val="1109"/>
              </a:lnSpc>
            </a:pPr>
            <a:r>
              <a:rPr lang="de-DE" dirty="0" sz="1000"/>
              <a:t>Werde ich gedrängt, schnell zu unterschreiben?</a:t>
            </a:r>
          </a:p>
          <a:p>
            <a:pPr marL="0" indent="0">
              <a:lnSpc>
                <a:spcPts val="1601"/>
              </a:lnSpc>
              <a:buNone/>
            </a:pPr>
            <a:endParaRPr lang="de-DE" dirty="0" sz="1325"/>
          </a:p>
          <a:p>
            <a:pPr marL="0" indent="0">
              <a:lnSpc>
                <a:spcPts val="1109"/>
              </a:lnSpc>
              <a:buNone/>
            </a:pPr>
            <a:r>
              <a:rPr lang="de-DE" dirty="0" sz="1000"/>
              <a:t>Wenn jemand Sie davon abhalten will, Fragen zu stellen oder Angebote zu vergleichen, werten Sie das als Warnsignal. Gute Entscheidungen können warten. Dieses Modul dient nur Lernzwecken; holen Sie unabhängigen Rat ein, wenn Sie unsicher sind.</a:t>
            </a:r>
          </a:p>
        </p:txBody>
      </p:sp>
      <p:cxnSp>
        <p:nvCxnSpPr>
          <p:cNvPr id="19" name="Straight Connector 18">
            <a:extLst>
              <a:ext uri="{FF2B5EF4-FFF2-40B4-BE49-F238E27FC236}">
                <a16:creationId xmlns:a16="http://schemas.microsoft.com/office/drawing/2014/main" id="{70074354-1E42-98FA-3C19-F7F0BE35E7FA}"/>
              </a:ext>
            </a:extLst>
          </p:cNvPr>
          <p:cNvCxnSpPr>
            <a:cxnSpLocks/>
          </p:cNvCxnSpPr>
          <p:nvPr/>
        </p:nvCxnSpPr>
        <p:spPr>
          <a:xfrm>
            <a:off x="1471747" y="1264920"/>
            <a:ext cx="5778139" cy="0"/>
          </a:xfrm>
          <a:prstGeom prst="line">
            <a:avLst/>
          </a:prstGeom>
          <a:ln w="19050">
            <a:solidFill>
              <a:srgbClr val="D38CBC"/>
            </a:solidFill>
            <a:prstDash val="sysDot"/>
          </a:ln>
        </p:spPr>
        <p:style>
          <a:lnRef idx="1">
            <a:schemeClr val="accent1"/>
          </a:lnRef>
          <a:fillRef idx="0">
            <a:schemeClr val="accent1"/>
          </a:fillRef>
          <a:effectRef idx="0">
            <a:schemeClr val="accent1"/>
          </a:effectRef>
          <a:fontRef idx="minor">
            <a:schemeClr val="tx1"/>
          </a:fontRef>
        </p:style>
      </p:cxnSp>
      <p:grpSp>
        <p:nvGrpSpPr>
          <p:cNvPr id="20" name="Graphic 2">
            <a:extLst>
              <a:ext uri="{FF2B5EF4-FFF2-40B4-BE49-F238E27FC236}">
                <a16:creationId xmlns:a16="http://schemas.microsoft.com/office/drawing/2014/main" id="{BADF1276-3E51-19EA-2C7C-AF60DFB9593B}"/>
              </a:ext>
            </a:extLst>
          </p:cNvPr>
          <p:cNvGrpSpPr/>
          <p:nvPr/>
        </p:nvGrpSpPr>
        <p:grpSpPr>
          <a:xfrm>
            <a:off x="973372" y="543749"/>
            <a:ext cx="594171" cy="758066"/>
            <a:chOff x="5321116" y="858896"/>
            <a:chExt cx="888315" cy="1133345"/>
          </a:xfrm>
          <a:solidFill>
            <a:srgbClr val="D38CBC"/>
          </a:solidFill>
        </p:grpSpPr>
        <p:sp>
          <p:nvSpPr>
            <p:cNvPr id="21" name="Freeform 20">
              <a:extLst>
                <a:ext uri="{FF2B5EF4-FFF2-40B4-BE49-F238E27FC236}">
                  <a16:creationId xmlns:a16="http://schemas.microsoft.com/office/drawing/2014/main" id="{099CE11E-A71B-7D25-D38E-490B48AAE217}"/>
                </a:ext>
              </a:extLst>
            </p:cNvPr>
            <p:cNvSpPr/>
            <p:nvPr/>
          </p:nvSpPr>
          <p:spPr>
            <a:xfrm>
              <a:off x="5484486" y="1083374"/>
              <a:ext cx="277113" cy="317697"/>
            </a:xfrm>
            <a:custGeom>
              <a:avLst/>
              <a:gdLst>
                <a:gd name="connsiteX0" fmla="*/ 260815 w 277113"/>
                <a:gd name="connsiteY0" fmla="*/ 317697 h 317697"/>
                <a:gd name="connsiteX1" fmla="*/ 248251 w 277113"/>
                <a:gd name="connsiteY1" fmla="*/ 311925 h 317697"/>
                <a:gd name="connsiteX2" fmla="*/ 191206 w 277113"/>
                <a:gd name="connsiteY2" fmla="*/ 277969 h 317697"/>
                <a:gd name="connsiteX3" fmla="*/ 89338 w 277113"/>
                <a:gd name="connsiteY3" fmla="*/ 228394 h 317697"/>
                <a:gd name="connsiteX4" fmla="*/ 15314 w 277113"/>
                <a:gd name="connsiteY4" fmla="*/ 79328 h 317697"/>
                <a:gd name="connsiteX5" fmla="*/ 1053 w 277113"/>
                <a:gd name="connsiteY5" fmla="*/ 22282 h 317697"/>
                <a:gd name="connsiteX6" fmla="*/ 7165 w 277113"/>
                <a:gd name="connsiteY6" fmla="*/ 2927 h 317697"/>
                <a:gd name="connsiteX7" fmla="*/ 27539 w 277113"/>
                <a:gd name="connsiteY7" fmla="*/ 4285 h 317697"/>
                <a:gd name="connsiteX8" fmla="*/ 114126 w 277113"/>
                <a:gd name="connsiteY8" fmla="*/ 38920 h 317697"/>
                <a:gd name="connsiteX9" fmla="*/ 211918 w 277113"/>
                <a:gd name="connsiteY9" fmla="*/ 77290 h 317697"/>
                <a:gd name="connsiteX10" fmla="*/ 211918 w 277113"/>
                <a:gd name="connsiteY10" fmla="*/ 77290 h 317697"/>
                <a:gd name="connsiteX11" fmla="*/ 212937 w 277113"/>
                <a:gd name="connsiteY11" fmla="*/ 77969 h 317697"/>
                <a:gd name="connsiteX12" fmla="*/ 217351 w 277113"/>
                <a:gd name="connsiteY12" fmla="*/ 81365 h 317697"/>
                <a:gd name="connsiteX13" fmla="*/ 277114 w 277113"/>
                <a:gd name="connsiteY13" fmla="*/ 237222 h 317697"/>
                <a:gd name="connsiteX14" fmla="*/ 277114 w 277113"/>
                <a:gd name="connsiteY14" fmla="*/ 238580 h 317697"/>
                <a:gd name="connsiteX15" fmla="*/ 277114 w 277113"/>
                <a:gd name="connsiteY15" fmla="*/ 238580 h 317697"/>
                <a:gd name="connsiteX16" fmla="*/ 277114 w 277113"/>
                <a:gd name="connsiteY16" fmla="*/ 248767 h 317697"/>
                <a:gd name="connsiteX17" fmla="*/ 277114 w 277113"/>
                <a:gd name="connsiteY17" fmla="*/ 274234 h 317697"/>
                <a:gd name="connsiteX18" fmla="*/ 277114 w 277113"/>
                <a:gd name="connsiteY18" fmla="*/ 301398 h 317697"/>
                <a:gd name="connsiteX19" fmla="*/ 266248 w 277113"/>
                <a:gd name="connsiteY19" fmla="*/ 316679 h 317697"/>
                <a:gd name="connsiteX20" fmla="*/ 260815 w 277113"/>
                <a:gd name="connsiteY20" fmla="*/ 317697 h 317697"/>
                <a:gd name="connsiteX21" fmla="*/ 42819 w 277113"/>
                <a:gd name="connsiteY21" fmla="*/ 49786 h 317697"/>
                <a:gd name="connsiteX22" fmla="*/ 47572 w 277113"/>
                <a:gd name="connsiteY22" fmla="*/ 72536 h 317697"/>
                <a:gd name="connsiteX23" fmla="*/ 108353 w 277113"/>
                <a:gd name="connsiteY23" fmla="*/ 201568 h 317697"/>
                <a:gd name="connsiteX24" fmla="*/ 200713 w 277113"/>
                <a:gd name="connsiteY24" fmla="*/ 246730 h 317697"/>
                <a:gd name="connsiteX25" fmla="*/ 245195 w 277113"/>
                <a:gd name="connsiteY25" fmla="*/ 265066 h 317697"/>
                <a:gd name="connsiteX26" fmla="*/ 245195 w 277113"/>
                <a:gd name="connsiteY26" fmla="*/ 248767 h 317697"/>
                <a:gd name="connsiteX27" fmla="*/ 245195 w 277113"/>
                <a:gd name="connsiteY27" fmla="*/ 240957 h 317697"/>
                <a:gd name="connsiteX28" fmla="*/ 245195 w 277113"/>
                <a:gd name="connsiteY28" fmla="*/ 238580 h 317697"/>
                <a:gd name="connsiteX29" fmla="*/ 245195 w 277113"/>
                <a:gd name="connsiteY29" fmla="*/ 237562 h 317697"/>
                <a:gd name="connsiteX30" fmla="*/ 196978 w 277113"/>
                <a:gd name="connsiteY30" fmla="*/ 106153 h 317697"/>
                <a:gd name="connsiteX31" fmla="*/ 194262 w 277113"/>
                <a:gd name="connsiteY31" fmla="*/ 104115 h 317697"/>
                <a:gd name="connsiteX32" fmla="*/ 193243 w 277113"/>
                <a:gd name="connsiteY32" fmla="*/ 103436 h 317697"/>
                <a:gd name="connsiteX33" fmla="*/ 105297 w 277113"/>
                <a:gd name="connsiteY33" fmla="*/ 69820 h 317697"/>
                <a:gd name="connsiteX34" fmla="*/ 42819 w 277113"/>
                <a:gd name="connsiteY34" fmla="*/ 49786 h 3176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277113" h="317697">
                  <a:moveTo>
                    <a:pt x="260815" y="317697"/>
                  </a:moveTo>
                  <a:cubicBezTo>
                    <a:pt x="256061" y="317697"/>
                    <a:pt x="251647" y="315660"/>
                    <a:pt x="248251" y="311925"/>
                  </a:cubicBezTo>
                  <a:cubicBezTo>
                    <a:pt x="229236" y="289174"/>
                    <a:pt x="214975" y="285100"/>
                    <a:pt x="191206" y="277969"/>
                  </a:cubicBezTo>
                  <a:cubicBezTo>
                    <a:pt x="166418" y="270499"/>
                    <a:pt x="135518" y="261331"/>
                    <a:pt x="89338" y="228394"/>
                  </a:cubicBezTo>
                  <a:cubicBezTo>
                    <a:pt x="37386" y="191382"/>
                    <a:pt x="25841" y="131959"/>
                    <a:pt x="15314" y="79328"/>
                  </a:cubicBezTo>
                  <a:cubicBezTo>
                    <a:pt x="11240" y="58275"/>
                    <a:pt x="7165" y="38241"/>
                    <a:pt x="1053" y="22282"/>
                  </a:cubicBezTo>
                  <a:cubicBezTo>
                    <a:pt x="-1664" y="15151"/>
                    <a:pt x="1053" y="7341"/>
                    <a:pt x="7165" y="2927"/>
                  </a:cubicBezTo>
                  <a:cubicBezTo>
                    <a:pt x="13277" y="-1487"/>
                    <a:pt x="21766" y="-808"/>
                    <a:pt x="27539" y="4285"/>
                  </a:cubicBezTo>
                  <a:cubicBezTo>
                    <a:pt x="42479" y="18207"/>
                    <a:pt x="79151" y="28734"/>
                    <a:pt x="114126" y="38920"/>
                  </a:cubicBezTo>
                  <a:cubicBezTo>
                    <a:pt x="150459" y="49446"/>
                    <a:pt x="188489" y="60312"/>
                    <a:pt x="211918" y="77290"/>
                  </a:cubicBezTo>
                  <a:cubicBezTo>
                    <a:pt x="211918" y="77290"/>
                    <a:pt x="211918" y="77290"/>
                    <a:pt x="211918" y="77290"/>
                  </a:cubicBezTo>
                  <a:lnTo>
                    <a:pt x="212937" y="77969"/>
                  </a:lnTo>
                  <a:cubicBezTo>
                    <a:pt x="214635" y="78988"/>
                    <a:pt x="215993" y="80007"/>
                    <a:pt x="217351" y="81365"/>
                  </a:cubicBezTo>
                  <a:cubicBezTo>
                    <a:pt x="271002" y="126866"/>
                    <a:pt x="276434" y="185609"/>
                    <a:pt x="277114" y="237222"/>
                  </a:cubicBezTo>
                  <a:cubicBezTo>
                    <a:pt x="277114" y="237562"/>
                    <a:pt x="277114" y="238241"/>
                    <a:pt x="277114" y="238580"/>
                  </a:cubicBezTo>
                  <a:lnTo>
                    <a:pt x="277114" y="238580"/>
                  </a:lnTo>
                  <a:cubicBezTo>
                    <a:pt x="277114" y="242315"/>
                    <a:pt x="277114" y="245711"/>
                    <a:pt x="277114" y="248767"/>
                  </a:cubicBezTo>
                  <a:cubicBezTo>
                    <a:pt x="277114" y="257256"/>
                    <a:pt x="277114" y="265745"/>
                    <a:pt x="277114" y="274234"/>
                  </a:cubicBezTo>
                  <a:cubicBezTo>
                    <a:pt x="277114" y="283062"/>
                    <a:pt x="277114" y="292230"/>
                    <a:pt x="277114" y="301398"/>
                  </a:cubicBezTo>
                  <a:cubicBezTo>
                    <a:pt x="277114" y="310567"/>
                    <a:pt x="272699" y="314302"/>
                    <a:pt x="266248" y="316679"/>
                  </a:cubicBezTo>
                  <a:cubicBezTo>
                    <a:pt x="264550" y="317358"/>
                    <a:pt x="262513" y="317697"/>
                    <a:pt x="260815" y="317697"/>
                  </a:cubicBezTo>
                  <a:close/>
                  <a:moveTo>
                    <a:pt x="42819" y="49786"/>
                  </a:moveTo>
                  <a:cubicBezTo>
                    <a:pt x="44517" y="57256"/>
                    <a:pt x="45875" y="64727"/>
                    <a:pt x="47572" y="72536"/>
                  </a:cubicBezTo>
                  <a:cubicBezTo>
                    <a:pt x="57080" y="121433"/>
                    <a:pt x="66927" y="172027"/>
                    <a:pt x="108353" y="201568"/>
                  </a:cubicBezTo>
                  <a:cubicBezTo>
                    <a:pt x="150119" y="231450"/>
                    <a:pt x="176944" y="239599"/>
                    <a:pt x="200713" y="246730"/>
                  </a:cubicBezTo>
                  <a:cubicBezTo>
                    <a:pt x="216333" y="251483"/>
                    <a:pt x="230594" y="255558"/>
                    <a:pt x="245195" y="265066"/>
                  </a:cubicBezTo>
                  <a:cubicBezTo>
                    <a:pt x="245195" y="259633"/>
                    <a:pt x="245195" y="254200"/>
                    <a:pt x="245195" y="248767"/>
                  </a:cubicBezTo>
                  <a:cubicBezTo>
                    <a:pt x="245195" y="243334"/>
                    <a:pt x="245195" y="243334"/>
                    <a:pt x="245195" y="240957"/>
                  </a:cubicBezTo>
                  <a:cubicBezTo>
                    <a:pt x="245195" y="240278"/>
                    <a:pt x="245195" y="239259"/>
                    <a:pt x="245195" y="238580"/>
                  </a:cubicBezTo>
                  <a:cubicBezTo>
                    <a:pt x="245195" y="238580"/>
                    <a:pt x="245195" y="237901"/>
                    <a:pt x="245195" y="237562"/>
                  </a:cubicBezTo>
                  <a:cubicBezTo>
                    <a:pt x="244516" y="180855"/>
                    <a:pt x="236027" y="139090"/>
                    <a:pt x="196978" y="106153"/>
                  </a:cubicBezTo>
                  <a:cubicBezTo>
                    <a:pt x="195959" y="105474"/>
                    <a:pt x="195280" y="104794"/>
                    <a:pt x="194262" y="104115"/>
                  </a:cubicBezTo>
                  <a:lnTo>
                    <a:pt x="193243" y="103436"/>
                  </a:lnTo>
                  <a:cubicBezTo>
                    <a:pt x="174228" y="89854"/>
                    <a:pt x="139253" y="79667"/>
                    <a:pt x="105297" y="69820"/>
                  </a:cubicBezTo>
                  <a:cubicBezTo>
                    <a:pt x="82886" y="63368"/>
                    <a:pt x="61155" y="57256"/>
                    <a:pt x="42819" y="49786"/>
                  </a:cubicBezTo>
                  <a:close/>
                </a:path>
              </a:pathLst>
            </a:custGeom>
            <a:grpFill/>
            <a:ln w="3393" cap="flat">
              <a:noFill/>
              <a:prstDash val="solid"/>
              <a:miter/>
            </a:ln>
          </p:spPr>
          <p:txBody>
            <a:bodyPr rtlCol="0" anchor="ctr"/>
            <a:lstStyle/>
            <a:p>
              <a:endParaRPr lang="de-DE" dirty="0">
                <a:solidFill>
                  <a:schemeClr val="bg1"/>
                </a:solidFill>
              </a:endParaRPr>
            </a:p>
          </p:txBody>
        </p:sp>
        <p:sp>
          <p:nvSpPr>
            <p:cNvPr id="22" name="Freeform 21">
              <a:extLst>
                <a:ext uri="{FF2B5EF4-FFF2-40B4-BE49-F238E27FC236}">
                  <a16:creationId xmlns:a16="http://schemas.microsoft.com/office/drawing/2014/main" id="{6B79AB78-B253-E39B-58C6-A2494A86B671}"/>
                </a:ext>
              </a:extLst>
            </p:cNvPr>
            <p:cNvSpPr/>
            <p:nvPr/>
          </p:nvSpPr>
          <p:spPr>
            <a:xfrm>
              <a:off x="5667542" y="858896"/>
              <a:ext cx="256366" cy="489883"/>
            </a:xfrm>
            <a:custGeom>
              <a:avLst/>
              <a:gdLst>
                <a:gd name="connsiteX0" fmla="*/ 77759 w 256366"/>
                <a:gd name="connsiteY0" fmla="*/ 489883 h 489883"/>
                <a:gd name="connsiteX1" fmla="*/ 66214 w 256366"/>
                <a:gd name="connsiteY1" fmla="*/ 485129 h 489883"/>
                <a:gd name="connsiteX2" fmla="*/ 66214 w 256366"/>
                <a:gd name="connsiteY2" fmla="*/ 462040 h 489883"/>
                <a:gd name="connsiteX3" fmla="*/ 66214 w 256366"/>
                <a:gd name="connsiteY3" fmla="*/ 462040 h 489883"/>
                <a:gd name="connsiteX4" fmla="*/ 130730 w 256366"/>
                <a:gd name="connsiteY4" fmla="*/ 400919 h 489883"/>
                <a:gd name="connsiteX5" fmla="*/ 224448 w 256366"/>
                <a:gd name="connsiteY5" fmla="*/ 240308 h 489883"/>
                <a:gd name="connsiteX6" fmla="*/ 201019 w 256366"/>
                <a:gd name="connsiteY6" fmla="*/ 100410 h 489883"/>
                <a:gd name="connsiteX7" fmla="*/ 188794 w 256366"/>
                <a:gd name="connsiteY7" fmla="*/ 54230 h 489883"/>
                <a:gd name="connsiteX8" fmla="*/ 138540 w 256366"/>
                <a:gd name="connsiteY8" fmla="*/ 99052 h 489883"/>
                <a:gd name="connsiteX9" fmla="*/ 32937 w 256366"/>
                <a:gd name="connsiteY9" fmla="*/ 263398 h 489883"/>
                <a:gd name="connsiteX10" fmla="*/ 35654 w 256366"/>
                <a:gd name="connsiteY10" fmla="*/ 312634 h 489883"/>
                <a:gd name="connsiteX11" fmla="*/ 21392 w 256366"/>
                <a:gd name="connsiteY11" fmla="*/ 330970 h 489883"/>
                <a:gd name="connsiteX12" fmla="*/ 3056 w 256366"/>
                <a:gd name="connsiteY12" fmla="*/ 316709 h 489883"/>
                <a:gd name="connsiteX13" fmla="*/ 0 w 256366"/>
                <a:gd name="connsiteY13" fmla="*/ 263398 h 489883"/>
                <a:gd name="connsiteX14" fmla="*/ 117487 w 256366"/>
                <a:gd name="connsiteY14" fmla="*/ 73925 h 489883"/>
                <a:gd name="connsiteX15" fmla="*/ 188115 w 256366"/>
                <a:gd name="connsiteY15" fmla="*/ 6353 h 489883"/>
                <a:gd name="connsiteX16" fmla="*/ 206112 w 256366"/>
                <a:gd name="connsiteY16" fmla="*/ 920 h 489883"/>
                <a:gd name="connsiteX17" fmla="*/ 216978 w 256366"/>
                <a:gd name="connsiteY17" fmla="*/ 16200 h 489883"/>
                <a:gd name="connsiteX18" fmla="*/ 231918 w 256366"/>
                <a:gd name="connsiteY18" fmla="*/ 91582 h 489883"/>
                <a:gd name="connsiteX19" fmla="*/ 256366 w 256366"/>
                <a:gd name="connsiteY19" fmla="*/ 240308 h 489883"/>
                <a:gd name="connsiteX20" fmla="*/ 151443 w 256366"/>
                <a:gd name="connsiteY20" fmla="*/ 425707 h 489883"/>
                <a:gd name="connsiteX21" fmla="*/ 89643 w 256366"/>
                <a:gd name="connsiteY21" fmla="*/ 483771 h 489883"/>
                <a:gd name="connsiteX22" fmla="*/ 88964 w 256366"/>
                <a:gd name="connsiteY22" fmla="*/ 484450 h 489883"/>
                <a:gd name="connsiteX23" fmla="*/ 88625 w 256366"/>
                <a:gd name="connsiteY23" fmla="*/ 484450 h 489883"/>
                <a:gd name="connsiteX24" fmla="*/ 77080 w 256366"/>
                <a:gd name="connsiteY24" fmla="*/ 489544 h 489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6366" h="489883">
                  <a:moveTo>
                    <a:pt x="77759" y="489883"/>
                  </a:moveTo>
                  <a:cubicBezTo>
                    <a:pt x="73684" y="489883"/>
                    <a:pt x="69270" y="488185"/>
                    <a:pt x="66214" y="485129"/>
                  </a:cubicBezTo>
                  <a:cubicBezTo>
                    <a:pt x="59762" y="478678"/>
                    <a:pt x="59762" y="468491"/>
                    <a:pt x="66214" y="462040"/>
                  </a:cubicBezTo>
                  <a:lnTo>
                    <a:pt x="66214" y="462040"/>
                  </a:lnTo>
                  <a:cubicBezTo>
                    <a:pt x="87267" y="438270"/>
                    <a:pt x="109338" y="419255"/>
                    <a:pt x="130730" y="400919"/>
                  </a:cubicBezTo>
                  <a:cubicBezTo>
                    <a:pt x="183022" y="356097"/>
                    <a:pt x="224448" y="320444"/>
                    <a:pt x="224448" y="240308"/>
                  </a:cubicBezTo>
                  <a:cubicBezTo>
                    <a:pt x="224448" y="160173"/>
                    <a:pt x="212224" y="138101"/>
                    <a:pt x="201019" y="100410"/>
                  </a:cubicBezTo>
                  <a:cubicBezTo>
                    <a:pt x="196604" y="84791"/>
                    <a:pt x="191850" y="69511"/>
                    <a:pt x="188794" y="54230"/>
                  </a:cubicBezTo>
                  <a:cubicBezTo>
                    <a:pt x="172835" y="70190"/>
                    <a:pt x="155518" y="84791"/>
                    <a:pt x="138540" y="99052"/>
                  </a:cubicBezTo>
                  <a:cubicBezTo>
                    <a:pt x="84211" y="144553"/>
                    <a:pt x="32937" y="187677"/>
                    <a:pt x="32937" y="263398"/>
                  </a:cubicBezTo>
                  <a:cubicBezTo>
                    <a:pt x="32937" y="339120"/>
                    <a:pt x="33956" y="298033"/>
                    <a:pt x="35654" y="312634"/>
                  </a:cubicBezTo>
                  <a:cubicBezTo>
                    <a:pt x="36672" y="321462"/>
                    <a:pt x="30560" y="329612"/>
                    <a:pt x="21392" y="330970"/>
                  </a:cubicBezTo>
                  <a:cubicBezTo>
                    <a:pt x="12564" y="331989"/>
                    <a:pt x="4414" y="325877"/>
                    <a:pt x="3056" y="316709"/>
                  </a:cubicBezTo>
                  <a:cubicBezTo>
                    <a:pt x="1019" y="300750"/>
                    <a:pt x="0" y="283092"/>
                    <a:pt x="0" y="263398"/>
                  </a:cubicBezTo>
                  <a:cubicBezTo>
                    <a:pt x="0" y="172397"/>
                    <a:pt x="59762" y="122482"/>
                    <a:pt x="117487" y="73925"/>
                  </a:cubicBezTo>
                  <a:cubicBezTo>
                    <a:pt x="143973" y="51854"/>
                    <a:pt x="169100" y="30801"/>
                    <a:pt x="188115" y="6353"/>
                  </a:cubicBezTo>
                  <a:cubicBezTo>
                    <a:pt x="192530" y="920"/>
                    <a:pt x="199660" y="-1457"/>
                    <a:pt x="206112" y="920"/>
                  </a:cubicBezTo>
                  <a:cubicBezTo>
                    <a:pt x="212563" y="3297"/>
                    <a:pt x="216978" y="9409"/>
                    <a:pt x="216978" y="16200"/>
                  </a:cubicBezTo>
                  <a:cubicBezTo>
                    <a:pt x="216978" y="39969"/>
                    <a:pt x="223769" y="63738"/>
                    <a:pt x="231918" y="91582"/>
                  </a:cubicBezTo>
                  <a:cubicBezTo>
                    <a:pt x="242784" y="129273"/>
                    <a:pt x="256366" y="176132"/>
                    <a:pt x="256366" y="240308"/>
                  </a:cubicBezTo>
                  <a:cubicBezTo>
                    <a:pt x="256366" y="335384"/>
                    <a:pt x="205433" y="379187"/>
                    <a:pt x="151443" y="425707"/>
                  </a:cubicBezTo>
                  <a:cubicBezTo>
                    <a:pt x="130730" y="443364"/>
                    <a:pt x="109338" y="461700"/>
                    <a:pt x="89643" y="483771"/>
                  </a:cubicBezTo>
                  <a:cubicBezTo>
                    <a:pt x="89643" y="483771"/>
                    <a:pt x="89304" y="484111"/>
                    <a:pt x="88964" y="484450"/>
                  </a:cubicBezTo>
                  <a:lnTo>
                    <a:pt x="88625" y="484450"/>
                  </a:lnTo>
                  <a:cubicBezTo>
                    <a:pt x="85569" y="488185"/>
                    <a:pt x="81154" y="489544"/>
                    <a:pt x="77080" y="489544"/>
                  </a:cubicBezTo>
                  <a:close/>
                </a:path>
              </a:pathLst>
            </a:custGeom>
            <a:grpFill/>
            <a:ln w="3393" cap="flat">
              <a:noFill/>
              <a:prstDash val="solid"/>
              <a:miter/>
            </a:ln>
          </p:spPr>
          <p:txBody>
            <a:bodyPr rtlCol="0" anchor="ctr"/>
            <a:lstStyle/>
            <a:p>
              <a:endParaRPr lang="de-DE" dirty="0">
                <a:solidFill>
                  <a:schemeClr val="bg1"/>
                </a:solidFill>
              </a:endParaRPr>
            </a:p>
          </p:txBody>
        </p:sp>
        <p:sp>
          <p:nvSpPr>
            <p:cNvPr id="23" name="Freeform 22">
              <a:extLst>
                <a:ext uri="{FF2B5EF4-FFF2-40B4-BE49-F238E27FC236}">
                  <a16:creationId xmlns:a16="http://schemas.microsoft.com/office/drawing/2014/main" id="{1EEF7B23-29C9-EEC1-E586-958F4136C86E}"/>
                </a:ext>
              </a:extLst>
            </p:cNvPr>
            <p:cNvSpPr/>
            <p:nvPr/>
          </p:nvSpPr>
          <p:spPr>
            <a:xfrm>
              <a:off x="5729002" y="1020941"/>
              <a:ext cx="113833" cy="327837"/>
            </a:xfrm>
            <a:custGeom>
              <a:avLst/>
              <a:gdLst>
                <a:gd name="connsiteX0" fmla="*/ 16299 w 113833"/>
                <a:gd name="connsiteY0" fmla="*/ 327838 h 327837"/>
                <a:gd name="connsiteX1" fmla="*/ 0 w 113833"/>
                <a:gd name="connsiteY1" fmla="*/ 311539 h 327837"/>
                <a:gd name="connsiteX2" fmla="*/ 0 w 113833"/>
                <a:gd name="connsiteY2" fmla="*/ 301692 h 327837"/>
                <a:gd name="connsiteX3" fmla="*/ 0 w 113833"/>
                <a:gd name="connsiteY3" fmla="*/ 299654 h 327837"/>
                <a:gd name="connsiteX4" fmla="*/ 0 w 113833"/>
                <a:gd name="connsiteY4" fmla="*/ 299315 h 327837"/>
                <a:gd name="connsiteX5" fmla="*/ 83871 w 113833"/>
                <a:gd name="connsiteY5" fmla="*/ 7635 h 327837"/>
                <a:gd name="connsiteX6" fmla="*/ 106282 w 113833"/>
                <a:gd name="connsiteY6" fmla="*/ 2541 h 327837"/>
                <a:gd name="connsiteX7" fmla="*/ 111375 w 113833"/>
                <a:gd name="connsiteY7" fmla="*/ 24952 h 327837"/>
                <a:gd name="connsiteX8" fmla="*/ 111375 w 113833"/>
                <a:gd name="connsiteY8" fmla="*/ 24952 h 327837"/>
                <a:gd name="connsiteX9" fmla="*/ 32598 w 113833"/>
                <a:gd name="connsiteY9" fmla="*/ 299994 h 327837"/>
                <a:gd name="connsiteX10" fmla="*/ 32598 w 113833"/>
                <a:gd name="connsiteY10" fmla="*/ 302371 h 327837"/>
                <a:gd name="connsiteX11" fmla="*/ 32598 w 113833"/>
                <a:gd name="connsiteY11" fmla="*/ 303390 h 327837"/>
                <a:gd name="connsiteX12" fmla="*/ 32598 w 113833"/>
                <a:gd name="connsiteY12" fmla="*/ 311539 h 327837"/>
                <a:gd name="connsiteX13" fmla="*/ 16299 w 113833"/>
                <a:gd name="connsiteY13" fmla="*/ 327838 h 3278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3833" h="327837">
                  <a:moveTo>
                    <a:pt x="16299" y="327838"/>
                  </a:moveTo>
                  <a:cubicBezTo>
                    <a:pt x="7131" y="327838"/>
                    <a:pt x="0" y="320707"/>
                    <a:pt x="0" y="311539"/>
                  </a:cubicBezTo>
                  <a:cubicBezTo>
                    <a:pt x="0" y="302371"/>
                    <a:pt x="0" y="305087"/>
                    <a:pt x="0" y="301692"/>
                  </a:cubicBezTo>
                  <a:lnTo>
                    <a:pt x="0" y="299654"/>
                  </a:lnTo>
                  <a:cubicBezTo>
                    <a:pt x="0" y="299654"/>
                    <a:pt x="0" y="299654"/>
                    <a:pt x="0" y="299315"/>
                  </a:cubicBezTo>
                  <a:cubicBezTo>
                    <a:pt x="3735" y="138025"/>
                    <a:pt x="80475" y="12728"/>
                    <a:pt x="83871" y="7635"/>
                  </a:cubicBezTo>
                  <a:cubicBezTo>
                    <a:pt x="88625" y="-175"/>
                    <a:pt x="98812" y="-2213"/>
                    <a:pt x="106282" y="2541"/>
                  </a:cubicBezTo>
                  <a:cubicBezTo>
                    <a:pt x="113752" y="7295"/>
                    <a:pt x="116129" y="17482"/>
                    <a:pt x="111375" y="24952"/>
                  </a:cubicBezTo>
                  <a:lnTo>
                    <a:pt x="111375" y="24952"/>
                  </a:lnTo>
                  <a:cubicBezTo>
                    <a:pt x="110696" y="26310"/>
                    <a:pt x="35993" y="148212"/>
                    <a:pt x="32598" y="299994"/>
                  </a:cubicBezTo>
                  <a:lnTo>
                    <a:pt x="32598" y="302371"/>
                  </a:lnTo>
                  <a:cubicBezTo>
                    <a:pt x="32598" y="302710"/>
                    <a:pt x="32598" y="303050"/>
                    <a:pt x="32598" y="303390"/>
                  </a:cubicBezTo>
                  <a:cubicBezTo>
                    <a:pt x="32598" y="305766"/>
                    <a:pt x="32598" y="308822"/>
                    <a:pt x="32598" y="311539"/>
                  </a:cubicBezTo>
                  <a:cubicBezTo>
                    <a:pt x="32598" y="320707"/>
                    <a:pt x="25467" y="327838"/>
                    <a:pt x="16299" y="327838"/>
                  </a:cubicBezTo>
                  <a:close/>
                </a:path>
              </a:pathLst>
            </a:custGeom>
            <a:grpFill/>
            <a:ln w="3393" cap="flat">
              <a:noFill/>
              <a:prstDash val="solid"/>
              <a:miter/>
            </a:ln>
          </p:spPr>
          <p:txBody>
            <a:bodyPr rtlCol="0" anchor="ctr"/>
            <a:lstStyle/>
            <a:p>
              <a:endParaRPr lang="de-DE" dirty="0">
                <a:solidFill>
                  <a:schemeClr val="bg1"/>
                </a:solidFill>
              </a:endParaRPr>
            </a:p>
          </p:txBody>
        </p:sp>
        <p:sp>
          <p:nvSpPr>
            <p:cNvPr id="52" name="Freeform 51">
              <a:extLst>
                <a:ext uri="{FF2B5EF4-FFF2-40B4-BE49-F238E27FC236}">
                  <a16:creationId xmlns:a16="http://schemas.microsoft.com/office/drawing/2014/main" id="{DC4F12ED-41B9-518E-A6A9-FFFFE8B75C1F}"/>
                </a:ext>
              </a:extLst>
            </p:cNvPr>
            <p:cNvSpPr/>
            <p:nvPr/>
          </p:nvSpPr>
          <p:spPr>
            <a:xfrm>
              <a:off x="5606832" y="1205557"/>
              <a:ext cx="155106" cy="644069"/>
            </a:xfrm>
            <a:custGeom>
              <a:avLst/>
              <a:gdLst>
                <a:gd name="connsiteX0" fmla="*/ 138468 w 155106"/>
                <a:gd name="connsiteY0" fmla="*/ 643730 h 644069"/>
                <a:gd name="connsiteX1" fmla="*/ 122169 w 155106"/>
                <a:gd name="connsiteY1" fmla="*/ 627432 h 644069"/>
                <a:gd name="connsiteX2" fmla="*/ 122169 w 155106"/>
                <a:gd name="connsiteY2" fmla="*/ 179215 h 644069"/>
                <a:gd name="connsiteX3" fmla="*/ 5362 w 155106"/>
                <a:gd name="connsiteY3" fmla="*/ 28451 h 644069"/>
                <a:gd name="connsiteX4" fmla="*/ 4343 w 155106"/>
                <a:gd name="connsiteY4" fmla="*/ 5361 h 644069"/>
                <a:gd name="connsiteX5" fmla="*/ 27433 w 155106"/>
                <a:gd name="connsiteY5" fmla="*/ 4343 h 644069"/>
                <a:gd name="connsiteX6" fmla="*/ 155107 w 155106"/>
                <a:gd name="connsiteY6" fmla="*/ 179555 h 644069"/>
                <a:gd name="connsiteX7" fmla="*/ 155107 w 155106"/>
                <a:gd name="connsiteY7" fmla="*/ 627771 h 644069"/>
                <a:gd name="connsiteX8" fmla="*/ 138808 w 155106"/>
                <a:gd name="connsiteY8" fmla="*/ 644070 h 6440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5106" h="644069">
                  <a:moveTo>
                    <a:pt x="138468" y="643730"/>
                  </a:moveTo>
                  <a:cubicBezTo>
                    <a:pt x="129300" y="643730"/>
                    <a:pt x="122169" y="636600"/>
                    <a:pt x="122169" y="627432"/>
                  </a:cubicBezTo>
                  <a:lnTo>
                    <a:pt x="122169" y="179215"/>
                  </a:lnTo>
                  <a:cubicBezTo>
                    <a:pt x="122169" y="148315"/>
                    <a:pt x="53918" y="72254"/>
                    <a:pt x="5362" y="28451"/>
                  </a:cubicBezTo>
                  <a:cubicBezTo>
                    <a:pt x="-1430" y="22339"/>
                    <a:pt x="-1769" y="12153"/>
                    <a:pt x="4343" y="5361"/>
                  </a:cubicBezTo>
                  <a:cubicBezTo>
                    <a:pt x="10455" y="-1430"/>
                    <a:pt x="20642" y="-1769"/>
                    <a:pt x="27433" y="4343"/>
                  </a:cubicBezTo>
                  <a:cubicBezTo>
                    <a:pt x="48825" y="23698"/>
                    <a:pt x="155107" y="122848"/>
                    <a:pt x="155107" y="179555"/>
                  </a:cubicBezTo>
                  <a:lnTo>
                    <a:pt x="155107" y="627771"/>
                  </a:lnTo>
                  <a:cubicBezTo>
                    <a:pt x="155107" y="636939"/>
                    <a:pt x="147976" y="644070"/>
                    <a:pt x="138808" y="644070"/>
                  </a:cubicBezTo>
                  <a:close/>
                </a:path>
              </a:pathLst>
            </a:custGeom>
            <a:grpFill/>
            <a:ln w="3393" cap="flat">
              <a:noFill/>
              <a:prstDash val="solid"/>
              <a:miter/>
            </a:ln>
          </p:spPr>
          <p:txBody>
            <a:bodyPr rtlCol="0" anchor="ctr"/>
            <a:lstStyle/>
            <a:p>
              <a:endParaRPr lang="de-DE" dirty="0">
                <a:solidFill>
                  <a:schemeClr val="bg1"/>
                </a:solidFill>
              </a:endParaRPr>
            </a:p>
          </p:txBody>
        </p:sp>
        <p:sp>
          <p:nvSpPr>
            <p:cNvPr id="53" name="Freeform 52">
              <a:extLst>
                <a:ext uri="{FF2B5EF4-FFF2-40B4-BE49-F238E27FC236}">
                  <a16:creationId xmlns:a16="http://schemas.microsoft.com/office/drawing/2014/main" id="{20B39BEA-91F6-3ECA-FB0B-C3F12490A63D}"/>
                </a:ext>
              </a:extLst>
            </p:cNvPr>
            <p:cNvSpPr/>
            <p:nvPr/>
          </p:nvSpPr>
          <p:spPr>
            <a:xfrm>
              <a:off x="5810496" y="1205446"/>
              <a:ext cx="398935" cy="381363"/>
            </a:xfrm>
            <a:custGeom>
              <a:avLst/>
              <a:gdLst>
                <a:gd name="connsiteX0" fmla="*/ 16299 w 398935"/>
                <a:gd name="connsiteY0" fmla="*/ 381363 h 381363"/>
                <a:gd name="connsiteX1" fmla="*/ 0 w 398935"/>
                <a:gd name="connsiteY1" fmla="*/ 365064 h 381363"/>
                <a:gd name="connsiteX2" fmla="*/ 0 w 398935"/>
                <a:gd name="connsiteY2" fmla="*/ 359631 h 381363"/>
                <a:gd name="connsiteX3" fmla="*/ 117827 w 398935"/>
                <a:gd name="connsiteY3" fmla="*/ 103265 h 381363"/>
                <a:gd name="connsiteX4" fmla="*/ 379286 w 398935"/>
                <a:gd name="connsiteY4" fmla="*/ 379 h 381363"/>
                <a:gd name="connsiteX5" fmla="*/ 395585 w 398935"/>
                <a:gd name="connsiteY5" fmla="*/ 6152 h 381363"/>
                <a:gd name="connsiteX6" fmla="*/ 397283 w 398935"/>
                <a:gd name="connsiteY6" fmla="*/ 23469 h 381363"/>
                <a:gd name="connsiteX7" fmla="*/ 376909 w 398935"/>
                <a:gd name="connsiteY7" fmla="*/ 80175 h 381363"/>
                <a:gd name="connsiteX8" fmla="*/ 261800 w 398935"/>
                <a:gd name="connsiteY8" fmla="*/ 307000 h 381363"/>
                <a:gd name="connsiteX9" fmla="*/ 16299 w 398935"/>
                <a:gd name="connsiteY9" fmla="*/ 381363 h 381363"/>
                <a:gd name="connsiteX10" fmla="*/ 356196 w 398935"/>
                <a:gd name="connsiteY10" fmla="*/ 39768 h 381363"/>
                <a:gd name="connsiteX11" fmla="*/ 136163 w 398935"/>
                <a:gd name="connsiteY11" fmla="*/ 130430 h 381363"/>
                <a:gd name="connsiteX12" fmla="*/ 33616 w 398935"/>
                <a:gd name="connsiteY12" fmla="*/ 348426 h 381363"/>
                <a:gd name="connsiteX13" fmla="*/ 239388 w 398935"/>
                <a:gd name="connsiteY13" fmla="*/ 283231 h 381363"/>
                <a:gd name="connsiteX14" fmla="*/ 346349 w 398935"/>
                <a:gd name="connsiteY14" fmla="*/ 69649 h 381363"/>
                <a:gd name="connsiteX15" fmla="*/ 356536 w 398935"/>
                <a:gd name="connsiteY15" fmla="*/ 39428 h 381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98935" h="381363">
                  <a:moveTo>
                    <a:pt x="16299" y="381363"/>
                  </a:moveTo>
                  <a:cubicBezTo>
                    <a:pt x="7471" y="381363"/>
                    <a:pt x="0" y="373893"/>
                    <a:pt x="0" y="365064"/>
                  </a:cubicBezTo>
                  <a:cubicBezTo>
                    <a:pt x="0" y="365064"/>
                    <a:pt x="0" y="363027"/>
                    <a:pt x="0" y="359631"/>
                  </a:cubicBezTo>
                  <a:cubicBezTo>
                    <a:pt x="1019" y="328392"/>
                    <a:pt x="11206" y="174233"/>
                    <a:pt x="117827" y="103265"/>
                  </a:cubicBezTo>
                  <a:cubicBezTo>
                    <a:pt x="219355" y="35354"/>
                    <a:pt x="372835" y="1737"/>
                    <a:pt x="379286" y="379"/>
                  </a:cubicBezTo>
                  <a:cubicBezTo>
                    <a:pt x="385398" y="-979"/>
                    <a:pt x="391850" y="1398"/>
                    <a:pt x="395585" y="6152"/>
                  </a:cubicBezTo>
                  <a:cubicBezTo>
                    <a:pt x="399320" y="10905"/>
                    <a:pt x="399999" y="17696"/>
                    <a:pt x="397283" y="23469"/>
                  </a:cubicBezTo>
                  <a:cubicBezTo>
                    <a:pt x="391510" y="35354"/>
                    <a:pt x="384719" y="56067"/>
                    <a:pt x="376909" y="80175"/>
                  </a:cubicBezTo>
                  <a:cubicBezTo>
                    <a:pt x="354838" y="147747"/>
                    <a:pt x="321222" y="249615"/>
                    <a:pt x="261800" y="307000"/>
                  </a:cubicBezTo>
                  <a:cubicBezTo>
                    <a:pt x="194906" y="371855"/>
                    <a:pt x="79117" y="381363"/>
                    <a:pt x="16299" y="381363"/>
                  </a:cubicBezTo>
                  <a:close/>
                  <a:moveTo>
                    <a:pt x="356196" y="39768"/>
                  </a:moveTo>
                  <a:cubicBezTo>
                    <a:pt x="306621" y="53010"/>
                    <a:pt x="206451" y="83571"/>
                    <a:pt x="136163" y="130430"/>
                  </a:cubicBezTo>
                  <a:cubicBezTo>
                    <a:pt x="52631" y="186117"/>
                    <a:pt x="36672" y="307339"/>
                    <a:pt x="33616" y="348426"/>
                  </a:cubicBezTo>
                  <a:cubicBezTo>
                    <a:pt x="93718" y="346728"/>
                    <a:pt x="186078" y="334844"/>
                    <a:pt x="239388" y="283231"/>
                  </a:cubicBezTo>
                  <a:cubicBezTo>
                    <a:pt x="293039" y="231278"/>
                    <a:pt x="325297" y="133825"/>
                    <a:pt x="346349" y="69649"/>
                  </a:cubicBezTo>
                  <a:cubicBezTo>
                    <a:pt x="350085" y="58443"/>
                    <a:pt x="353140" y="48596"/>
                    <a:pt x="356536" y="39428"/>
                  </a:cubicBezTo>
                  <a:close/>
                </a:path>
              </a:pathLst>
            </a:custGeom>
            <a:grpFill/>
            <a:ln w="3393" cap="flat">
              <a:noFill/>
              <a:prstDash val="solid"/>
              <a:miter/>
            </a:ln>
          </p:spPr>
          <p:txBody>
            <a:bodyPr rtlCol="0" anchor="ctr"/>
            <a:lstStyle/>
            <a:p>
              <a:endParaRPr lang="de-DE" dirty="0">
                <a:solidFill>
                  <a:schemeClr val="bg1"/>
                </a:solidFill>
              </a:endParaRPr>
            </a:p>
          </p:txBody>
        </p:sp>
        <p:sp>
          <p:nvSpPr>
            <p:cNvPr id="54" name="Freeform 53">
              <a:extLst>
                <a:ext uri="{FF2B5EF4-FFF2-40B4-BE49-F238E27FC236}">
                  <a16:creationId xmlns:a16="http://schemas.microsoft.com/office/drawing/2014/main" id="{4BD1AF82-37E3-75F5-1B33-1EECEB3FED27}"/>
                </a:ext>
              </a:extLst>
            </p:cNvPr>
            <p:cNvSpPr/>
            <p:nvPr/>
          </p:nvSpPr>
          <p:spPr>
            <a:xfrm>
              <a:off x="5729070" y="1388914"/>
              <a:ext cx="276943" cy="338132"/>
            </a:xfrm>
            <a:custGeom>
              <a:avLst/>
              <a:gdLst>
                <a:gd name="connsiteX0" fmla="*/ 16231 w 276943"/>
                <a:gd name="connsiteY0" fmla="*/ 338132 h 338132"/>
                <a:gd name="connsiteX1" fmla="*/ 11477 w 276943"/>
                <a:gd name="connsiteY1" fmla="*/ 337453 h 338132"/>
                <a:gd name="connsiteX2" fmla="*/ 611 w 276943"/>
                <a:gd name="connsiteY2" fmla="*/ 317080 h 338132"/>
                <a:gd name="connsiteX3" fmla="*/ 85161 w 276943"/>
                <a:gd name="connsiteY3" fmla="*/ 166995 h 338132"/>
                <a:gd name="connsiteX4" fmla="*/ 250865 w 276943"/>
                <a:gd name="connsiteY4" fmla="*/ 3328 h 338132"/>
                <a:gd name="connsiteX5" fmla="*/ 273616 w 276943"/>
                <a:gd name="connsiteY5" fmla="*/ 6384 h 338132"/>
                <a:gd name="connsiteX6" fmla="*/ 270560 w 276943"/>
                <a:gd name="connsiteY6" fmla="*/ 29134 h 338132"/>
                <a:gd name="connsiteX7" fmla="*/ 110628 w 276943"/>
                <a:gd name="connsiteY7" fmla="*/ 187029 h 338132"/>
                <a:gd name="connsiteX8" fmla="*/ 31850 w 276943"/>
                <a:gd name="connsiteY8" fmla="*/ 326587 h 338132"/>
                <a:gd name="connsiteX9" fmla="*/ 16231 w 276943"/>
                <a:gd name="connsiteY9" fmla="*/ 338132 h 3381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6943" h="338132">
                  <a:moveTo>
                    <a:pt x="16231" y="338132"/>
                  </a:moveTo>
                  <a:cubicBezTo>
                    <a:pt x="14533" y="338132"/>
                    <a:pt x="12835" y="338132"/>
                    <a:pt x="11477" y="337453"/>
                  </a:cubicBezTo>
                  <a:cubicBezTo>
                    <a:pt x="2988" y="334737"/>
                    <a:pt x="-1766" y="325569"/>
                    <a:pt x="611" y="317080"/>
                  </a:cubicBezTo>
                  <a:cubicBezTo>
                    <a:pt x="15212" y="269881"/>
                    <a:pt x="43735" y="219287"/>
                    <a:pt x="85161" y="166995"/>
                  </a:cubicBezTo>
                  <a:cubicBezTo>
                    <a:pt x="158506" y="73617"/>
                    <a:pt x="247130" y="6045"/>
                    <a:pt x="250865" y="3328"/>
                  </a:cubicBezTo>
                  <a:cubicBezTo>
                    <a:pt x="257996" y="-2105"/>
                    <a:pt x="268182" y="-747"/>
                    <a:pt x="273616" y="6384"/>
                  </a:cubicBezTo>
                  <a:cubicBezTo>
                    <a:pt x="279049" y="13515"/>
                    <a:pt x="277690" y="23702"/>
                    <a:pt x="270560" y="29134"/>
                  </a:cubicBezTo>
                  <a:cubicBezTo>
                    <a:pt x="269541" y="29814"/>
                    <a:pt x="181595" y="97386"/>
                    <a:pt x="110628" y="187029"/>
                  </a:cubicBezTo>
                  <a:cubicBezTo>
                    <a:pt x="71579" y="236265"/>
                    <a:pt x="45093" y="283124"/>
                    <a:pt x="31850" y="326587"/>
                  </a:cubicBezTo>
                  <a:cubicBezTo>
                    <a:pt x="29813" y="333718"/>
                    <a:pt x="23361" y="338132"/>
                    <a:pt x="16231" y="338132"/>
                  </a:cubicBezTo>
                  <a:close/>
                </a:path>
              </a:pathLst>
            </a:custGeom>
            <a:grpFill/>
            <a:ln w="3393" cap="flat">
              <a:noFill/>
              <a:prstDash val="solid"/>
              <a:miter/>
            </a:ln>
          </p:spPr>
          <p:txBody>
            <a:bodyPr rtlCol="0" anchor="ctr"/>
            <a:lstStyle/>
            <a:p>
              <a:endParaRPr lang="de-DE" dirty="0">
                <a:solidFill>
                  <a:schemeClr val="bg1"/>
                </a:solidFill>
              </a:endParaRPr>
            </a:p>
          </p:txBody>
        </p:sp>
        <p:sp>
          <p:nvSpPr>
            <p:cNvPr id="55" name="Freeform 54">
              <a:extLst>
                <a:ext uri="{FF2B5EF4-FFF2-40B4-BE49-F238E27FC236}">
                  <a16:creationId xmlns:a16="http://schemas.microsoft.com/office/drawing/2014/main" id="{025E6E1D-EC24-4F2F-3623-3005BA970C59}"/>
                </a:ext>
              </a:extLst>
            </p:cNvPr>
            <p:cNvSpPr/>
            <p:nvPr/>
          </p:nvSpPr>
          <p:spPr>
            <a:xfrm>
              <a:off x="5506225" y="1471221"/>
              <a:ext cx="255802" cy="296572"/>
            </a:xfrm>
            <a:custGeom>
              <a:avLst/>
              <a:gdLst>
                <a:gd name="connsiteX0" fmla="*/ 239076 w 255802"/>
                <a:gd name="connsiteY0" fmla="*/ 296573 h 296572"/>
                <a:gd name="connsiteX1" fmla="*/ 224135 w 255802"/>
                <a:gd name="connsiteY1" fmla="*/ 286725 h 296572"/>
                <a:gd name="connsiteX2" fmla="*/ 159959 w 255802"/>
                <a:gd name="connsiteY2" fmla="*/ 186216 h 296572"/>
                <a:gd name="connsiteX3" fmla="*/ 5800 w 255802"/>
                <a:gd name="connsiteY3" fmla="*/ 29001 h 296572"/>
                <a:gd name="connsiteX4" fmla="*/ 3762 w 255802"/>
                <a:gd name="connsiteY4" fmla="*/ 5911 h 296572"/>
                <a:gd name="connsiteX5" fmla="*/ 26852 w 255802"/>
                <a:gd name="connsiteY5" fmla="*/ 3874 h 296572"/>
                <a:gd name="connsiteX6" fmla="*/ 185765 w 255802"/>
                <a:gd name="connsiteY6" fmla="*/ 165843 h 296572"/>
                <a:gd name="connsiteX7" fmla="*/ 254356 w 255802"/>
                <a:gd name="connsiteY7" fmla="*/ 273483 h 296572"/>
                <a:gd name="connsiteX8" fmla="*/ 245867 w 255802"/>
                <a:gd name="connsiteY8" fmla="*/ 294875 h 296572"/>
                <a:gd name="connsiteX9" fmla="*/ 239415 w 255802"/>
                <a:gd name="connsiteY9" fmla="*/ 296233 h 2965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55802" h="296572">
                  <a:moveTo>
                    <a:pt x="239076" y="296573"/>
                  </a:moveTo>
                  <a:cubicBezTo>
                    <a:pt x="232964" y="296573"/>
                    <a:pt x="226852" y="292837"/>
                    <a:pt x="224135" y="286725"/>
                  </a:cubicBezTo>
                  <a:cubicBezTo>
                    <a:pt x="210892" y="256844"/>
                    <a:pt x="189500" y="222889"/>
                    <a:pt x="159959" y="186216"/>
                  </a:cubicBezTo>
                  <a:cubicBezTo>
                    <a:pt x="92726" y="101666"/>
                    <a:pt x="6479" y="29680"/>
                    <a:pt x="5800" y="29001"/>
                  </a:cubicBezTo>
                  <a:cubicBezTo>
                    <a:pt x="-992" y="23228"/>
                    <a:pt x="-2010" y="13042"/>
                    <a:pt x="3762" y="5911"/>
                  </a:cubicBezTo>
                  <a:cubicBezTo>
                    <a:pt x="9535" y="-1220"/>
                    <a:pt x="19721" y="-1899"/>
                    <a:pt x="26852" y="3874"/>
                  </a:cubicBezTo>
                  <a:cubicBezTo>
                    <a:pt x="30587" y="6930"/>
                    <a:pt x="116156" y="78576"/>
                    <a:pt x="185765" y="165843"/>
                  </a:cubicBezTo>
                  <a:cubicBezTo>
                    <a:pt x="217005" y="204892"/>
                    <a:pt x="240095" y="241225"/>
                    <a:pt x="254356" y="273483"/>
                  </a:cubicBezTo>
                  <a:cubicBezTo>
                    <a:pt x="258091" y="281632"/>
                    <a:pt x="254356" y="291479"/>
                    <a:pt x="245867" y="294875"/>
                  </a:cubicBezTo>
                  <a:cubicBezTo>
                    <a:pt x="243830" y="295893"/>
                    <a:pt x="241453" y="296233"/>
                    <a:pt x="239415" y="296233"/>
                  </a:cubicBezTo>
                  <a:close/>
                </a:path>
              </a:pathLst>
            </a:custGeom>
            <a:grpFill/>
            <a:ln w="3393" cap="flat">
              <a:noFill/>
              <a:prstDash val="solid"/>
              <a:miter/>
            </a:ln>
          </p:spPr>
          <p:txBody>
            <a:bodyPr rtlCol="0" anchor="ctr"/>
            <a:lstStyle/>
            <a:p>
              <a:endParaRPr lang="de-DE" dirty="0">
                <a:solidFill>
                  <a:schemeClr val="bg1"/>
                </a:solidFill>
              </a:endParaRPr>
            </a:p>
          </p:txBody>
        </p:sp>
        <p:sp>
          <p:nvSpPr>
            <p:cNvPr id="56" name="Freeform 55">
              <a:extLst>
                <a:ext uri="{FF2B5EF4-FFF2-40B4-BE49-F238E27FC236}">
                  <a16:creationId xmlns:a16="http://schemas.microsoft.com/office/drawing/2014/main" id="{8A7D82F1-E474-71DA-0283-C93E80AB2EBF}"/>
                </a:ext>
              </a:extLst>
            </p:cNvPr>
            <p:cNvSpPr/>
            <p:nvPr/>
          </p:nvSpPr>
          <p:spPr>
            <a:xfrm>
              <a:off x="5321116" y="1246520"/>
              <a:ext cx="378785" cy="419745"/>
            </a:xfrm>
            <a:custGeom>
              <a:avLst/>
              <a:gdLst>
                <a:gd name="connsiteX0" fmla="*/ 363065 w 378785"/>
                <a:gd name="connsiteY0" fmla="*/ 419406 h 419745"/>
                <a:gd name="connsiteX1" fmla="*/ 354915 w 378785"/>
                <a:gd name="connsiteY1" fmla="*/ 417368 h 419745"/>
                <a:gd name="connsiteX2" fmla="*/ 352878 w 378785"/>
                <a:gd name="connsiteY2" fmla="*/ 416689 h 419745"/>
                <a:gd name="connsiteX3" fmla="*/ 352199 w 378785"/>
                <a:gd name="connsiteY3" fmla="*/ 416689 h 419745"/>
                <a:gd name="connsiteX4" fmla="*/ 306359 w 378785"/>
                <a:gd name="connsiteY4" fmla="*/ 409898 h 419745"/>
                <a:gd name="connsiteX5" fmla="*/ 103982 w 378785"/>
                <a:gd name="connsiteY5" fmla="*/ 335535 h 419745"/>
                <a:gd name="connsiteX6" fmla="*/ 13999 w 378785"/>
                <a:gd name="connsiteY6" fmla="*/ 81885 h 419745"/>
                <a:gd name="connsiteX7" fmla="*/ 756 w 378785"/>
                <a:gd name="connsiteY7" fmla="*/ 21104 h 419745"/>
                <a:gd name="connsiteX8" fmla="*/ 8566 w 378785"/>
                <a:gd name="connsiteY8" fmla="*/ 2089 h 419745"/>
                <a:gd name="connsiteX9" fmla="*/ 28600 w 378785"/>
                <a:gd name="connsiteY9" fmla="*/ 5485 h 419745"/>
                <a:gd name="connsiteX10" fmla="*/ 127072 w 378785"/>
                <a:gd name="connsiteY10" fmla="*/ 58456 h 419745"/>
                <a:gd name="connsiteX11" fmla="*/ 267649 w 378785"/>
                <a:gd name="connsiteY11" fmla="*/ 138931 h 419745"/>
                <a:gd name="connsiteX12" fmla="*/ 358990 w 378785"/>
                <a:gd name="connsiteY12" fmla="*/ 315841 h 419745"/>
                <a:gd name="connsiteX13" fmla="*/ 378005 w 378785"/>
                <a:gd name="connsiteY13" fmla="*/ 398353 h 419745"/>
                <a:gd name="connsiteX14" fmla="*/ 372912 w 378785"/>
                <a:gd name="connsiteY14" fmla="*/ 416010 h 419745"/>
                <a:gd name="connsiteX15" fmla="*/ 362725 w 378785"/>
                <a:gd name="connsiteY15" fmla="*/ 419745 h 419745"/>
                <a:gd name="connsiteX16" fmla="*/ 42182 w 378785"/>
                <a:gd name="connsiteY16" fmla="*/ 54381 h 419745"/>
                <a:gd name="connsiteX17" fmla="*/ 46257 w 378785"/>
                <a:gd name="connsiteY17" fmla="*/ 75434 h 419745"/>
                <a:gd name="connsiteX18" fmla="*/ 128091 w 378785"/>
                <a:gd name="connsiteY18" fmla="*/ 312785 h 419745"/>
                <a:gd name="connsiteX19" fmla="*/ 310094 w 378785"/>
                <a:gd name="connsiteY19" fmla="*/ 376961 h 419745"/>
                <a:gd name="connsiteX20" fmla="*/ 339295 w 378785"/>
                <a:gd name="connsiteY20" fmla="*/ 380357 h 419745"/>
                <a:gd name="connsiteX21" fmla="*/ 327411 w 378785"/>
                <a:gd name="connsiteY21" fmla="*/ 320594 h 419745"/>
                <a:gd name="connsiteX22" fmla="*/ 244219 w 378785"/>
                <a:gd name="connsiteY22" fmla="*/ 160663 h 419745"/>
                <a:gd name="connsiteX23" fmla="*/ 114848 w 378785"/>
                <a:gd name="connsiteY23" fmla="*/ 87997 h 419745"/>
                <a:gd name="connsiteX24" fmla="*/ 42522 w 378785"/>
                <a:gd name="connsiteY24" fmla="*/ 54381 h 419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78785" h="419745">
                  <a:moveTo>
                    <a:pt x="363065" y="419406"/>
                  </a:moveTo>
                  <a:cubicBezTo>
                    <a:pt x="360348" y="419406"/>
                    <a:pt x="357632" y="418727"/>
                    <a:pt x="354915" y="417368"/>
                  </a:cubicBezTo>
                  <a:cubicBezTo>
                    <a:pt x="354576" y="417368"/>
                    <a:pt x="353897" y="416689"/>
                    <a:pt x="352878" y="416689"/>
                  </a:cubicBezTo>
                  <a:cubicBezTo>
                    <a:pt x="352878" y="416689"/>
                    <a:pt x="352538" y="416689"/>
                    <a:pt x="352199" y="416689"/>
                  </a:cubicBezTo>
                  <a:cubicBezTo>
                    <a:pt x="343370" y="413633"/>
                    <a:pt x="326053" y="411936"/>
                    <a:pt x="306359" y="409898"/>
                  </a:cubicBezTo>
                  <a:cubicBezTo>
                    <a:pt x="247615" y="403786"/>
                    <a:pt x="159330" y="394958"/>
                    <a:pt x="103982" y="335535"/>
                  </a:cubicBezTo>
                  <a:cubicBezTo>
                    <a:pt x="52369" y="280527"/>
                    <a:pt x="29279" y="161002"/>
                    <a:pt x="13999" y="81885"/>
                  </a:cubicBezTo>
                  <a:cubicBezTo>
                    <a:pt x="8905" y="56079"/>
                    <a:pt x="4831" y="34008"/>
                    <a:pt x="756" y="21104"/>
                  </a:cubicBezTo>
                  <a:cubicBezTo>
                    <a:pt x="-1621" y="13634"/>
                    <a:pt x="1775" y="5824"/>
                    <a:pt x="8566" y="2089"/>
                  </a:cubicBezTo>
                  <a:cubicBezTo>
                    <a:pt x="15357" y="-1646"/>
                    <a:pt x="23507" y="-288"/>
                    <a:pt x="28600" y="5485"/>
                  </a:cubicBezTo>
                  <a:cubicBezTo>
                    <a:pt x="43201" y="22123"/>
                    <a:pt x="85985" y="40799"/>
                    <a:pt x="127072" y="58456"/>
                  </a:cubicBezTo>
                  <a:cubicBezTo>
                    <a:pt x="181401" y="81885"/>
                    <a:pt x="237768" y="106333"/>
                    <a:pt x="267649" y="138931"/>
                  </a:cubicBezTo>
                  <a:cubicBezTo>
                    <a:pt x="343710" y="222462"/>
                    <a:pt x="350501" y="263549"/>
                    <a:pt x="358990" y="315841"/>
                  </a:cubicBezTo>
                  <a:cubicBezTo>
                    <a:pt x="362725" y="338591"/>
                    <a:pt x="366800" y="364737"/>
                    <a:pt x="378005" y="398353"/>
                  </a:cubicBezTo>
                  <a:cubicBezTo>
                    <a:pt x="380042" y="404805"/>
                    <a:pt x="378005" y="411936"/>
                    <a:pt x="372912" y="416010"/>
                  </a:cubicBezTo>
                  <a:cubicBezTo>
                    <a:pt x="369856" y="418387"/>
                    <a:pt x="366121" y="419745"/>
                    <a:pt x="362725" y="419745"/>
                  </a:cubicBezTo>
                  <a:close/>
                  <a:moveTo>
                    <a:pt x="42182" y="54381"/>
                  </a:moveTo>
                  <a:cubicBezTo>
                    <a:pt x="43541" y="60833"/>
                    <a:pt x="44899" y="67963"/>
                    <a:pt x="46257" y="75434"/>
                  </a:cubicBezTo>
                  <a:cubicBezTo>
                    <a:pt x="60858" y="150816"/>
                    <a:pt x="82929" y="264567"/>
                    <a:pt x="128091" y="312785"/>
                  </a:cubicBezTo>
                  <a:cubicBezTo>
                    <a:pt x="174949" y="363039"/>
                    <a:pt x="256104" y="371528"/>
                    <a:pt x="310094" y="376961"/>
                  </a:cubicBezTo>
                  <a:cubicBezTo>
                    <a:pt x="320959" y="377980"/>
                    <a:pt x="330807" y="378998"/>
                    <a:pt x="339295" y="380357"/>
                  </a:cubicBezTo>
                  <a:cubicBezTo>
                    <a:pt x="333183" y="357267"/>
                    <a:pt x="330128" y="338251"/>
                    <a:pt x="327411" y="320594"/>
                  </a:cubicBezTo>
                  <a:cubicBezTo>
                    <a:pt x="319601" y="272038"/>
                    <a:pt x="313829" y="236724"/>
                    <a:pt x="244219" y="160663"/>
                  </a:cubicBezTo>
                  <a:cubicBezTo>
                    <a:pt x="219092" y="133158"/>
                    <a:pt x="163744" y="109050"/>
                    <a:pt x="114848" y="87997"/>
                  </a:cubicBezTo>
                  <a:cubicBezTo>
                    <a:pt x="87683" y="76452"/>
                    <a:pt x="62895" y="65586"/>
                    <a:pt x="42522" y="54381"/>
                  </a:cubicBezTo>
                  <a:close/>
                </a:path>
              </a:pathLst>
            </a:custGeom>
            <a:grpFill/>
            <a:ln w="3393" cap="flat">
              <a:noFill/>
              <a:prstDash val="solid"/>
              <a:miter/>
            </a:ln>
          </p:spPr>
          <p:txBody>
            <a:bodyPr rtlCol="0" anchor="ctr"/>
            <a:lstStyle/>
            <a:p>
              <a:endParaRPr lang="de-DE" dirty="0">
                <a:solidFill>
                  <a:schemeClr val="bg1"/>
                </a:solidFill>
              </a:endParaRPr>
            </a:p>
          </p:txBody>
        </p:sp>
        <p:sp>
          <p:nvSpPr>
            <p:cNvPr id="57" name="Freeform 56">
              <a:extLst>
                <a:ext uri="{FF2B5EF4-FFF2-40B4-BE49-F238E27FC236}">
                  <a16:creationId xmlns:a16="http://schemas.microsoft.com/office/drawing/2014/main" id="{39D0FC81-1AC6-178A-974A-D064033C01E4}"/>
                </a:ext>
              </a:extLst>
            </p:cNvPr>
            <p:cNvSpPr/>
            <p:nvPr/>
          </p:nvSpPr>
          <p:spPr>
            <a:xfrm>
              <a:off x="5464146" y="1816690"/>
              <a:ext cx="562308" cy="175551"/>
            </a:xfrm>
            <a:custGeom>
              <a:avLst/>
              <a:gdLst>
                <a:gd name="connsiteX0" fmla="*/ 484889 w 562308"/>
                <a:gd name="connsiteY0" fmla="*/ 175212 h 175551"/>
                <a:gd name="connsiteX1" fmla="*/ 58404 w 562308"/>
                <a:gd name="connsiteY1" fmla="*/ 175212 h 175551"/>
                <a:gd name="connsiteX2" fmla="*/ 0 w 562308"/>
                <a:gd name="connsiteY2" fmla="*/ 118166 h 175551"/>
                <a:gd name="connsiteX3" fmla="*/ 87267 w 562308"/>
                <a:gd name="connsiteY3" fmla="*/ 63837 h 175551"/>
                <a:gd name="connsiteX4" fmla="*/ 126655 w 562308"/>
                <a:gd name="connsiteY4" fmla="*/ 49915 h 175551"/>
                <a:gd name="connsiteX5" fmla="*/ 281154 w 562308"/>
                <a:gd name="connsiteY5" fmla="*/ 0 h 175551"/>
                <a:gd name="connsiteX6" fmla="*/ 347028 w 562308"/>
                <a:gd name="connsiteY6" fmla="*/ 36333 h 175551"/>
                <a:gd name="connsiteX7" fmla="*/ 455348 w 562308"/>
                <a:gd name="connsiteY7" fmla="*/ 36333 h 175551"/>
                <a:gd name="connsiteX8" fmla="*/ 490661 w 562308"/>
                <a:gd name="connsiteY8" fmla="*/ 62139 h 175551"/>
                <a:gd name="connsiteX9" fmla="*/ 562308 w 562308"/>
                <a:gd name="connsiteY9" fmla="*/ 118506 h 175551"/>
                <a:gd name="connsiteX10" fmla="*/ 484889 w 562308"/>
                <a:gd name="connsiteY10" fmla="*/ 175551 h 175551"/>
                <a:gd name="connsiteX11" fmla="*/ 32598 w 562308"/>
                <a:gd name="connsiteY11" fmla="*/ 120203 h 175551"/>
                <a:gd name="connsiteX12" fmla="*/ 58065 w 562308"/>
                <a:gd name="connsiteY12" fmla="*/ 142614 h 175551"/>
                <a:gd name="connsiteX13" fmla="*/ 484549 w 562308"/>
                <a:gd name="connsiteY13" fmla="*/ 142614 h 175551"/>
                <a:gd name="connsiteX14" fmla="*/ 529371 w 562308"/>
                <a:gd name="connsiteY14" fmla="*/ 118166 h 175551"/>
                <a:gd name="connsiteX15" fmla="*/ 481833 w 562308"/>
                <a:gd name="connsiteY15" fmla="*/ 93378 h 175551"/>
                <a:gd name="connsiteX16" fmla="*/ 476739 w 562308"/>
                <a:gd name="connsiteY16" fmla="*/ 91681 h 175551"/>
                <a:gd name="connsiteX17" fmla="*/ 432597 w 562308"/>
                <a:gd name="connsiteY17" fmla="*/ 59762 h 175551"/>
                <a:gd name="connsiteX18" fmla="*/ 385059 w 562308"/>
                <a:gd name="connsiteY18" fmla="*/ 56027 h 175551"/>
                <a:gd name="connsiteX19" fmla="*/ 350424 w 562308"/>
                <a:gd name="connsiteY19" fmla="*/ 70968 h 175551"/>
                <a:gd name="connsiteX20" fmla="*/ 328353 w 562308"/>
                <a:gd name="connsiteY20" fmla="*/ 65535 h 175551"/>
                <a:gd name="connsiteX21" fmla="*/ 281154 w 562308"/>
                <a:gd name="connsiteY21" fmla="*/ 32597 h 175551"/>
                <a:gd name="connsiteX22" fmla="*/ 151103 w 562308"/>
                <a:gd name="connsiteY22" fmla="*/ 71307 h 175551"/>
                <a:gd name="connsiteX23" fmla="*/ 96774 w 562308"/>
                <a:gd name="connsiteY23" fmla="*/ 95076 h 175551"/>
                <a:gd name="connsiteX24" fmla="*/ 32598 w 562308"/>
                <a:gd name="connsiteY24" fmla="*/ 120543 h 175551"/>
                <a:gd name="connsiteX25" fmla="*/ 126995 w 562308"/>
                <a:gd name="connsiteY25" fmla="*/ 49575 h 175551"/>
                <a:gd name="connsiteX26" fmla="*/ 126995 w 562308"/>
                <a:gd name="connsiteY26" fmla="*/ 49575 h 175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562308" h="175551">
                  <a:moveTo>
                    <a:pt x="484889" y="175212"/>
                  </a:moveTo>
                  <a:lnTo>
                    <a:pt x="58404" y="175212"/>
                  </a:lnTo>
                  <a:cubicBezTo>
                    <a:pt x="23430" y="175212"/>
                    <a:pt x="0" y="152122"/>
                    <a:pt x="0" y="118166"/>
                  </a:cubicBezTo>
                  <a:cubicBezTo>
                    <a:pt x="0" y="84210"/>
                    <a:pt x="40407" y="78098"/>
                    <a:pt x="87267" y="63837"/>
                  </a:cubicBezTo>
                  <a:cubicBezTo>
                    <a:pt x="101867" y="59423"/>
                    <a:pt x="121562" y="53311"/>
                    <a:pt x="126655" y="49915"/>
                  </a:cubicBezTo>
                  <a:cubicBezTo>
                    <a:pt x="133446" y="42105"/>
                    <a:pt x="174533" y="0"/>
                    <a:pt x="281154" y="0"/>
                  </a:cubicBezTo>
                  <a:cubicBezTo>
                    <a:pt x="387775" y="0"/>
                    <a:pt x="334804" y="21732"/>
                    <a:pt x="347028" y="36333"/>
                  </a:cubicBezTo>
                  <a:cubicBezTo>
                    <a:pt x="371137" y="24788"/>
                    <a:pt x="422410" y="6112"/>
                    <a:pt x="455348" y="36333"/>
                  </a:cubicBezTo>
                  <a:cubicBezTo>
                    <a:pt x="468930" y="49236"/>
                    <a:pt x="484889" y="58743"/>
                    <a:pt x="490661" y="62139"/>
                  </a:cubicBezTo>
                  <a:cubicBezTo>
                    <a:pt x="505602" y="65195"/>
                    <a:pt x="562308" y="78777"/>
                    <a:pt x="562308" y="118506"/>
                  </a:cubicBezTo>
                  <a:cubicBezTo>
                    <a:pt x="562308" y="158234"/>
                    <a:pt x="541935" y="175551"/>
                    <a:pt x="484889" y="175551"/>
                  </a:cubicBezTo>
                  <a:close/>
                  <a:moveTo>
                    <a:pt x="32598" y="120203"/>
                  </a:moveTo>
                  <a:cubicBezTo>
                    <a:pt x="33616" y="138540"/>
                    <a:pt x="46859" y="142614"/>
                    <a:pt x="58065" y="142614"/>
                  </a:cubicBezTo>
                  <a:lnTo>
                    <a:pt x="484549" y="142614"/>
                  </a:lnTo>
                  <a:cubicBezTo>
                    <a:pt x="525975" y="142614"/>
                    <a:pt x="529371" y="123939"/>
                    <a:pt x="529371" y="118166"/>
                  </a:cubicBezTo>
                  <a:cubicBezTo>
                    <a:pt x="529371" y="112394"/>
                    <a:pt x="511375" y="98472"/>
                    <a:pt x="481833" y="93378"/>
                  </a:cubicBezTo>
                  <a:cubicBezTo>
                    <a:pt x="480135" y="93378"/>
                    <a:pt x="478437" y="92360"/>
                    <a:pt x="476739" y="91681"/>
                  </a:cubicBezTo>
                  <a:cubicBezTo>
                    <a:pt x="475721" y="91001"/>
                    <a:pt x="452631" y="78777"/>
                    <a:pt x="432597" y="59762"/>
                  </a:cubicBezTo>
                  <a:cubicBezTo>
                    <a:pt x="420712" y="48557"/>
                    <a:pt x="399999" y="51613"/>
                    <a:pt x="385059" y="56027"/>
                  </a:cubicBezTo>
                  <a:cubicBezTo>
                    <a:pt x="366044" y="61460"/>
                    <a:pt x="350424" y="70968"/>
                    <a:pt x="350424" y="70968"/>
                  </a:cubicBezTo>
                  <a:cubicBezTo>
                    <a:pt x="342954" y="75382"/>
                    <a:pt x="332767" y="73344"/>
                    <a:pt x="328353" y="65535"/>
                  </a:cubicBezTo>
                  <a:cubicBezTo>
                    <a:pt x="322580" y="56367"/>
                    <a:pt x="302546" y="32597"/>
                    <a:pt x="281154" y="32597"/>
                  </a:cubicBezTo>
                  <a:cubicBezTo>
                    <a:pt x="183701" y="32597"/>
                    <a:pt x="151443" y="70968"/>
                    <a:pt x="151103" y="71307"/>
                  </a:cubicBezTo>
                  <a:cubicBezTo>
                    <a:pt x="143973" y="80136"/>
                    <a:pt x="128353" y="85229"/>
                    <a:pt x="96774" y="95076"/>
                  </a:cubicBezTo>
                  <a:cubicBezTo>
                    <a:pt x="78438" y="100849"/>
                    <a:pt x="40747" y="112394"/>
                    <a:pt x="32598" y="120543"/>
                  </a:cubicBezTo>
                  <a:close/>
                  <a:moveTo>
                    <a:pt x="126995" y="49575"/>
                  </a:moveTo>
                  <a:lnTo>
                    <a:pt x="126995" y="49575"/>
                  </a:lnTo>
                  <a:close/>
                </a:path>
              </a:pathLst>
            </a:custGeom>
            <a:grpFill/>
            <a:ln w="3393" cap="flat">
              <a:noFill/>
              <a:prstDash val="solid"/>
              <a:miter/>
            </a:ln>
          </p:spPr>
          <p:txBody>
            <a:bodyPr rtlCol="0" anchor="ctr"/>
            <a:lstStyle/>
            <a:p>
              <a:endParaRPr lang="de-DE" dirty="0">
                <a:solidFill>
                  <a:schemeClr val="bg1"/>
                </a:solidFill>
              </a:endParaRPr>
            </a:p>
          </p:txBody>
        </p:sp>
      </p:grpSp>
    </p:spTree>
    <p:extLst>
      <p:ext uri="{BB962C8B-B14F-4D97-AF65-F5344CB8AC3E}">
        <p14:creationId xmlns:p14="http://schemas.microsoft.com/office/powerpoint/2010/main" val="60605750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27D56B-C989-B54C-ED63-3589D7B1FDE9}"/>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6E6FE17D-B014-DB11-8B3D-ECC79887523C}"/>
              </a:ext>
            </a:extLst>
          </p:cNvPr>
          <p:cNvSpPr>
            <a:spLocks noGrp="1"/>
          </p:cNvSpPr>
          <p:nvPr>
            <p:ph type="body" sz="quarter" idx="49"/>
          </p:nvPr>
        </p:nvSpPr>
        <p:spPr/>
        <p:txBody>
          <a:bodyPr/>
          <a:lstStyle/>
          <a:p>
            <a:r>
              <a:rPr lang="de-DE" dirty="0"/>
              <a:t>Einführung</a:t>
            </a:r>
          </a:p>
        </p:txBody>
      </p:sp>
      <p:sp>
        <p:nvSpPr>
          <p:cNvPr id="4" name="Text Placeholder 3">
            <a:extLst>
              <a:ext uri="{FF2B5EF4-FFF2-40B4-BE49-F238E27FC236}">
                <a16:creationId xmlns:a16="http://schemas.microsoft.com/office/drawing/2014/main" id="{1336F748-8012-B220-4A04-B913318861EA}"/>
              </a:ext>
            </a:extLst>
          </p:cNvPr>
          <p:cNvSpPr>
            <a:spLocks noGrp="1"/>
          </p:cNvSpPr>
          <p:nvPr>
            <p:ph type="body" sz="quarter" idx="50"/>
          </p:nvPr>
        </p:nvSpPr>
        <p:spPr/>
        <p:txBody>
          <a:bodyPr/>
          <a:lstStyle/>
          <a:p>
            <a:r>
              <a:rPr lang="de-DE" dirty="0"/>
              <a:t>Fazit</a:t>
            </a:r>
          </a:p>
        </p:txBody>
      </p:sp>
      <p:sp>
        <p:nvSpPr>
          <p:cNvPr id="7" name="Text Placeholder 6">
            <a:extLst>
              <a:ext uri="{FF2B5EF4-FFF2-40B4-BE49-F238E27FC236}">
                <a16:creationId xmlns:a16="http://schemas.microsoft.com/office/drawing/2014/main" id="{398F6696-4B99-7CFA-8D83-E831C12E2B43}"/>
              </a:ext>
            </a:extLst>
          </p:cNvPr>
          <p:cNvSpPr>
            <a:spLocks noGrp="1"/>
          </p:cNvSpPr>
          <p:nvPr>
            <p:ph type="body" sz="quarter" idx="61"/>
          </p:nvPr>
        </p:nvSpPr>
        <p:spPr>
          <a:xfrm>
            <a:off x="1704812" y="445938"/>
            <a:ext cx="5626312" cy="722656"/>
          </a:xfrm>
        </p:spPr>
        <p:txBody>
          <a:bodyPr/>
          <a:lstStyle/>
          <a:p>
            <a:r>
              <a:rPr lang="de-DE" dirty="0"/>
              <a:t>Betrugsprävention: Schützen Sie sich vor Anlagebetrug</a:t>
            </a:r>
          </a:p>
        </p:txBody>
      </p:sp>
      <p:sp>
        <p:nvSpPr>
          <p:cNvPr id="8" name="Text Placeholder 7">
            <a:extLst>
              <a:ext uri="{FF2B5EF4-FFF2-40B4-BE49-F238E27FC236}">
                <a16:creationId xmlns:a16="http://schemas.microsoft.com/office/drawing/2014/main" id="{710E65A9-8B59-D8B5-2342-65E2F2BD3BBD}"/>
              </a:ext>
            </a:extLst>
          </p:cNvPr>
          <p:cNvSpPr>
            <a:spLocks noGrp="1"/>
          </p:cNvSpPr>
          <p:nvPr>
            <p:ph type="body" sz="quarter" idx="64"/>
          </p:nvPr>
        </p:nvSpPr>
        <p:spPr/>
        <p:txBody>
          <a:bodyPr/>
          <a:lstStyle/>
          <a:p>
            <a:pPr marL="0" indent="0">
              <a:lnSpc>
                <a:spcPts val="1109"/>
              </a:lnSpc>
              <a:buNone/>
            </a:pPr>
            <a:r>
              <a:rPr lang="de-DE" dirty="0" sz="1000"/>
              <a:t>Betrug und Betrugsmaschen nehmen im Alter oft zu, vor allem rund um Altersvorsorge, Ersparnisse und Geldanlagen. Kriminelle nehmen ältere Menschen ins Visier, weil sie annehmen, dass Menschen im Ruhestand Ersparnisse haben und unter Druck stehen könnten, damit „das Geld reicht“. Betrügerische Nachrichten wirken oft professionell und sollen Zeitdruck, Angst oder Vertrauen erzeugen.</a:t>
            </a:r>
          </a:p>
          <a:p>
            <a:pPr marL="0" indent="0">
              <a:lnSpc>
                <a:spcPts val="610"/>
              </a:lnSpc>
              <a:buNone/>
            </a:pPr>
            <a:endParaRPr lang="de-DE" dirty="0" sz="500"/>
          </a:p>
          <a:p>
            <a:pPr marL="0" indent="0">
              <a:lnSpc>
                <a:spcPts val="1109"/>
              </a:lnSpc>
              <a:buNone/>
            </a:pPr>
            <a:r>
              <a:rPr lang="de-DE" dirty="0" sz="1000"/>
              <a:t>Anlagebetrug folgt oft denselben Mustern:</a:t>
            </a:r>
          </a:p>
          <a:p>
            <a:pPr>
              <a:lnSpc>
                <a:spcPts val="1109"/>
              </a:lnSpc>
            </a:pPr>
            <a:r>
              <a:rPr lang="de-DE" dirty="0" sz="1000"/>
              <a:t>„garantiert hohe Renditen“ bei „null Risiko“,</a:t>
            </a:r>
          </a:p>
          <a:p>
            <a:pPr>
              <a:lnSpc>
                <a:spcPts val="1109"/>
              </a:lnSpc>
            </a:pPr>
            <a:r>
              <a:rPr lang="de-DE" dirty="0" sz="1000"/>
              <a:t>zeitlich begrenzte Angebote („nur heute“, „letzte Chance“),</a:t>
            </a:r>
          </a:p>
          <a:p>
            <a:pPr>
              <a:lnSpc>
                <a:spcPts val="1109"/>
              </a:lnSpc>
            </a:pPr>
            <a:r>
              <a:rPr lang="de-DE" dirty="0" sz="1000"/>
              <a:t>Druck, das Angebot geheim zu halten,</a:t>
            </a:r>
          </a:p>
          <a:p>
            <a:pPr>
              <a:lnSpc>
                <a:spcPts val="1109"/>
              </a:lnSpc>
            </a:pPr>
            <a:r>
              <a:rPr lang="de-DE" dirty="0" sz="1000"/>
              <a:t>Fragen nach persönlichen Daten, Bankdaten oder Fernzugriff auf Geräte,</a:t>
            </a:r>
          </a:p>
          <a:p>
            <a:pPr>
              <a:lnSpc>
                <a:spcPts val="1109"/>
              </a:lnSpc>
            </a:pPr>
            <a:r>
              <a:rPr lang="de-DE" dirty="0" sz="1000"/>
              <a:t>überzeugende Geschichten (gefälschte Websites, Bewertungen, Dokumente).</a:t>
            </a:r>
          </a:p>
          <a:p>
            <a:pPr>
              <a:lnSpc>
                <a:spcPts val="1952"/>
              </a:lnSpc>
            </a:pPr>
            <a:endParaRPr lang="de-DE" dirty="0" sz="1625"/>
          </a:p>
          <a:p>
            <a:pPr marL="0" indent="0">
              <a:lnSpc>
                <a:spcPts val="1220"/>
              </a:lnSpc>
              <a:buNone/>
            </a:pPr>
            <a:endParaRPr lang="de-DE" dirty="0" sz="1025"/>
          </a:p>
          <a:p>
            <a:pPr marL="0" indent="0">
              <a:lnSpc>
                <a:spcPts val="1220"/>
              </a:lnSpc>
              <a:buNone/>
            </a:pPr>
            <a:endParaRPr lang="de-DE" dirty="0" sz="1025"/>
          </a:p>
          <a:p>
            <a:pPr marL="0" indent="0">
              <a:lnSpc>
                <a:spcPts val="1220"/>
              </a:lnSpc>
              <a:buNone/>
            </a:pPr>
            <a:endParaRPr lang="de-DE" dirty="0" sz="1025"/>
          </a:p>
          <a:p>
            <a:pPr marL="0" indent="0">
              <a:lnSpc>
                <a:spcPts val="1220"/>
              </a:lnSpc>
              <a:buNone/>
            </a:pPr>
            <a:endParaRPr lang="de-DE" dirty="0" sz="1025"/>
          </a:p>
          <a:p>
            <a:pPr marL="0" indent="0">
              <a:lnSpc>
                <a:spcPts val="1220"/>
              </a:lnSpc>
              <a:buNone/>
            </a:pPr>
            <a:endParaRPr lang="de-DE" dirty="0" sz="1025"/>
          </a:p>
          <a:p>
            <a:pPr marL="0" indent="0">
              <a:lnSpc>
                <a:spcPts val="1220"/>
              </a:lnSpc>
              <a:buNone/>
            </a:pPr>
            <a:endParaRPr lang="de-DE" dirty="0" sz="1025"/>
          </a:p>
          <a:p>
            <a:pPr marL="0" indent="0">
              <a:lnSpc>
                <a:spcPts val="1220"/>
              </a:lnSpc>
              <a:buNone/>
            </a:pPr>
            <a:endParaRPr lang="de-DE" dirty="0" sz="1025"/>
          </a:p>
          <a:p>
            <a:pPr marL="0" indent="0">
              <a:lnSpc>
                <a:spcPts val="1220"/>
              </a:lnSpc>
              <a:buNone/>
            </a:pPr>
            <a:endParaRPr lang="de-DE" dirty="0" sz="1025"/>
          </a:p>
          <a:p>
            <a:pPr marL="0" indent="0">
              <a:lnSpc>
                <a:spcPts val="1220"/>
              </a:lnSpc>
              <a:buNone/>
            </a:pPr>
            <a:endParaRPr lang="de-DE" dirty="0" sz="1025"/>
          </a:p>
          <a:p>
            <a:pPr marL="0" indent="0">
              <a:lnSpc>
                <a:spcPts val="1109"/>
              </a:lnSpc>
              <a:buNone/>
            </a:pPr>
            <a:r>
              <a:rPr lang="de-DE" dirty="0" sz="1000"/>
              <a:t>Seien Sie besonders vorsichtig bei:</a:t>
            </a:r>
          </a:p>
          <a:p>
            <a:pPr>
              <a:lnSpc>
                <a:spcPts val="1109"/>
              </a:lnSpc>
            </a:pPr>
            <a:r>
              <a:rPr lang="de-DE" dirty="0" sz="1000"/>
              <a:t>Krypto-„Gelegenheiten“,</a:t>
            </a:r>
          </a:p>
          <a:p>
            <a:pPr>
              <a:lnSpc>
                <a:spcPts val="1109"/>
              </a:lnSpc>
            </a:pPr>
            <a:r>
              <a:rPr lang="de-DE" dirty="0" sz="1000"/>
              <a:t>unbekannten Plattformen oder Brokern,</a:t>
            </a:r>
          </a:p>
          <a:p>
            <a:pPr>
              <a:lnSpc>
                <a:spcPts val="1109"/>
              </a:lnSpc>
            </a:pPr>
            <a:r>
              <a:rPr lang="de-DE" dirty="0" sz="1000"/>
              <a:t>Angeboten über soziale Medien oder Messenger-Apps,</a:t>
            </a:r>
          </a:p>
          <a:p>
            <a:pPr>
              <a:lnSpc>
                <a:spcPts val="1109"/>
              </a:lnSpc>
            </a:pPr>
            <a:r>
              <a:rPr lang="de-DE" dirty="0" sz="1000"/>
              <a:t>Anrufen angeblich von Banken, Aufsichtsbehörden oder „Ermittlungsteams“.</a:t>
            </a:r>
          </a:p>
          <a:p>
            <a:pPr>
              <a:lnSpc>
                <a:spcPts val="1830"/>
              </a:lnSpc>
            </a:pPr>
            <a:endParaRPr lang="de-DE" dirty="0" sz="1525"/>
          </a:p>
          <a:p>
            <a:pPr>
              <a:lnSpc>
                <a:spcPts val="1220"/>
              </a:lnSpc>
            </a:pPr>
            <a:endParaRPr lang="de-DE" dirty="0" sz="1025"/>
          </a:p>
          <a:p>
            <a:pPr>
              <a:lnSpc>
                <a:spcPts val="1220"/>
              </a:lnSpc>
            </a:pPr>
            <a:endParaRPr lang="de-DE" dirty="0" sz="1025"/>
          </a:p>
          <a:p>
            <a:pPr>
              <a:lnSpc>
                <a:spcPts val="1220"/>
              </a:lnSpc>
            </a:pPr>
            <a:endParaRPr lang="de-DE" dirty="0" sz="1025"/>
          </a:p>
          <a:p>
            <a:pPr>
              <a:lnSpc>
                <a:spcPts val="1220"/>
              </a:lnSpc>
            </a:pPr>
            <a:endParaRPr lang="de-DE" dirty="0" sz="1025"/>
          </a:p>
          <a:p>
            <a:pPr>
              <a:lnSpc>
                <a:spcPts val="1220"/>
              </a:lnSpc>
            </a:pPr>
            <a:endParaRPr lang="de-DE" dirty="0" sz="1025"/>
          </a:p>
          <a:p>
            <a:pPr>
              <a:lnSpc>
                <a:spcPts val="1220"/>
              </a:lnSpc>
            </a:pPr>
            <a:endParaRPr lang="de-DE" dirty="0" sz="1025"/>
          </a:p>
          <a:p>
            <a:pPr>
              <a:lnSpc>
                <a:spcPts val="1220"/>
              </a:lnSpc>
            </a:pPr>
            <a:endParaRPr lang="de-DE" dirty="0" sz="1025"/>
          </a:p>
          <a:p>
            <a:pPr>
              <a:lnSpc>
                <a:spcPts val="1220"/>
              </a:lnSpc>
            </a:pPr>
            <a:endParaRPr lang="de-DE" dirty="0" sz="1025"/>
          </a:p>
          <a:p>
            <a:pPr marL="0" indent="0">
              <a:lnSpc>
                <a:spcPts val="1220"/>
              </a:lnSpc>
              <a:buNone/>
            </a:pPr>
            <a:endParaRPr lang="de-DE" dirty="0" sz="1025"/>
          </a:p>
        </p:txBody>
      </p:sp>
      <p:cxnSp>
        <p:nvCxnSpPr>
          <p:cNvPr id="19" name="Straight Connector 18">
            <a:extLst>
              <a:ext uri="{FF2B5EF4-FFF2-40B4-BE49-F238E27FC236}">
                <a16:creationId xmlns:a16="http://schemas.microsoft.com/office/drawing/2014/main" id="{BBB35F43-F660-5321-C359-0BC914A4AA24}"/>
              </a:ext>
            </a:extLst>
          </p:cNvPr>
          <p:cNvCxnSpPr>
            <a:cxnSpLocks/>
          </p:cNvCxnSpPr>
          <p:nvPr/>
        </p:nvCxnSpPr>
        <p:spPr>
          <a:xfrm>
            <a:off x="1471747" y="1264920"/>
            <a:ext cx="5778139" cy="0"/>
          </a:xfrm>
          <a:prstGeom prst="line">
            <a:avLst/>
          </a:prstGeom>
          <a:ln w="19050">
            <a:solidFill>
              <a:srgbClr val="D38CBC"/>
            </a:solidFill>
            <a:prstDash val="sysDot"/>
          </a:ln>
        </p:spPr>
        <p:style>
          <a:lnRef idx="1">
            <a:schemeClr val="accent1"/>
          </a:lnRef>
          <a:fillRef idx="0">
            <a:schemeClr val="accent1"/>
          </a:fillRef>
          <a:effectRef idx="0">
            <a:schemeClr val="accent1"/>
          </a:effectRef>
          <a:fontRef idx="minor">
            <a:schemeClr val="tx1"/>
          </a:fontRef>
        </p:style>
      </p:cxnSp>
      <p:grpSp>
        <p:nvGrpSpPr>
          <p:cNvPr id="20" name="Graphic 2">
            <a:extLst>
              <a:ext uri="{FF2B5EF4-FFF2-40B4-BE49-F238E27FC236}">
                <a16:creationId xmlns:a16="http://schemas.microsoft.com/office/drawing/2014/main" id="{1D5511EC-910D-9296-057A-195FCCE6868C}"/>
              </a:ext>
            </a:extLst>
          </p:cNvPr>
          <p:cNvGrpSpPr/>
          <p:nvPr/>
        </p:nvGrpSpPr>
        <p:grpSpPr>
          <a:xfrm>
            <a:off x="973372" y="543749"/>
            <a:ext cx="594171" cy="758066"/>
            <a:chOff x="5321116" y="858896"/>
            <a:chExt cx="888315" cy="1133345"/>
          </a:xfrm>
          <a:solidFill>
            <a:srgbClr val="D38CBC"/>
          </a:solidFill>
        </p:grpSpPr>
        <p:sp>
          <p:nvSpPr>
            <p:cNvPr id="21" name="Freeform 20">
              <a:extLst>
                <a:ext uri="{FF2B5EF4-FFF2-40B4-BE49-F238E27FC236}">
                  <a16:creationId xmlns:a16="http://schemas.microsoft.com/office/drawing/2014/main" id="{529ADA72-F189-0E92-9EE7-AA82EB74F000}"/>
                </a:ext>
              </a:extLst>
            </p:cNvPr>
            <p:cNvSpPr/>
            <p:nvPr/>
          </p:nvSpPr>
          <p:spPr>
            <a:xfrm>
              <a:off x="5484486" y="1083374"/>
              <a:ext cx="277113" cy="317697"/>
            </a:xfrm>
            <a:custGeom>
              <a:avLst/>
              <a:gdLst>
                <a:gd name="connsiteX0" fmla="*/ 260815 w 277113"/>
                <a:gd name="connsiteY0" fmla="*/ 317697 h 317697"/>
                <a:gd name="connsiteX1" fmla="*/ 248251 w 277113"/>
                <a:gd name="connsiteY1" fmla="*/ 311925 h 317697"/>
                <a:gd name="connsiteX2" fmla="*/ 191206 w 277113"/>
                <a:gd name="connsiteY2" fmla="*/ 277969 h 317697"/>
                <a:gd name="connsiteX3" fmla="*/ 89338 w 277113"/>
                <a:gd name="connsiteY3" fmla="*/ 228394 h 317697"/>
                <a:gd name="connsiteX4" fmla="*/ 15314 w 277113"/>
                <a:gd name="connsiteY4" fmla="*/ 79328 h 317697"/>
                <a:gd name="connsiteX5" fmla="*/ 1053 w 277113"/>
                <a:gd name="connsiteY5" fmla="*/ 22282 h 317697"/>
                <a:gd name="connsiteX6" fmla="*/ 7165 w 277113"/>
                <a:gd name="connsiteY6" fmla="*/ 2927 h 317697"/>
                <a:gd name="connsiteX7" fmla="*/ 27539 w 277113"/>
                <a:gd name="connsiteY7" fmla="*/ 4285 h 317697"/>
                <a:gd name="connsiteX8" fmla="*/ 114126 w 277113"/>
                <a:gd name="connsiteY8" fmla="*/ 38920 h 317697"/>
                <a:gd name="connsiteX9" fmla="*/ 211918 w 277113"/>
                <a:gd name="connsiteY9" fmla="*/ 77290 h 317697"/>
                <a:gd name="connsiteX10" fmla="*/ 211918 w 277113"/>
                <a:gd name="connsiteY10" fmla="*/ 77290 h 317697"/>
                <a:gd name="connsiteX11" fmla="*/ 212937 w 277113"/>
                <a:gd name="connsiteY11" fmla="*/ 77969 h 317697"/>
                <a:gd name="connsiteX12" fmla="*/ 217351 w 277113"/>
                <a:gd name="connsiteY12" fmla="*/ 81365 h 317697"/>
                <a:gd name="connsiteX13" fmla="*/ 277114 w 277113"/>
                <a:gd name="connsiteY13" fmla="*/ 237222 h 317697"/>
                <a:gd name="connsiteX14" fmla="*/ 277114 w 277113"/>
                <a:gd name="connsiteY14" fmla="*/ 238580 h 317697"/>
                <a:gd name="connsiteX15" fmla="*/ 277114 w 277113"/>
                <a:gd name="connsiteY15" fmla="*/ 238580 h 317697"/>
                <a:gd name="connsiteX16" fmla="*/ 277114 w 277113"/>
                <a:gd name="connsiteY16" fmla="*/ 248767 h 317697"/>
                <a:gd name="connsiteX17" fmla="*/ 277114 w 277113"/>
                <a:gd name="connsiteY17" fmla="*/ 274234 h 317697"/>
                <a:gd name="connsiteX18" fmla="*/ 277114 w 277113"/>
                <a:gd name="connsiteY18" fmla="*/ 301398 h 317697"/>
                <a:gd name="connsiteX19" fmla="*/ 266248 w 277113"/>
                <a:gd name="connsiteY19" fmla="*/ 316679 h 317697"/>
                <a:gd name="connsiteX20" fmla="*/ 260815 w 277113"/>
                <a:gd name="connsiteY20" fmla="*/ 317697 h 317697"/>
                <a:gd name="connsiteX21" fmla="*/ 42819 w 277113"/>
                <a:gd name="connsiteY21" fmla="*/ 49786 h 317697"/>
                <a:gd name="connsiteX22" fmla="*/ 47572 w 277113"/>
                <a:gd name="connsiteY22" fmla="*/ 72536 h 317697"/>
                <a:gd name="connsiteX23" fmla="*/ 108353 w 277113"/>
                <a:gd name="connsiteY23" fmla="*/ 201568 h 317697"/>
                <a:gd name="connsiteX24" fmla="*/ 200713 w 277113"/>
                <a:gd name="connsiteY24" fmla="*/ 246730 h 317697"/>
                <a:gd name="connsiteX25" fmla="*/ 245195 w 277113"/>
                <a:gd name="connsiteY25" fmla="*/ 265066 h 317697"/>
                <a:gd name="connsiteX26" fmla="*/ 245195 w 277113"/>
                <a:gd name="connsiteY26" fmla="*/ 248767 h 317697"/>
                <a:gd name="connsiteX27" fmla="*/ 245195 w 277113"/>
                <a:gd name="connsiteY27" fmla="*/ 240957 h 317697"/>
                <a:gd name="connsiteX28" fmla="*/ 245195 w 277113"/>
                <a:gd name="connsiteY28" fmla="*/ 238580 h 317697"/>
                <a:gd name="connsiteX29" fmla="*/ 245195 w 277113"/>
                <a:gd name="connsiteY29" fmla="*/ 237562 h 317697"/>
                <a:gd name="connsiteX30" fmla="*/ 196978 w 277113"/>
                <a:gd name="connsiteY30" fmla="*/ 106153 h 317697"/>
                <a:gd name="connsiteX31" fmla="*/ 194262 w 277113"/>
                <a:gd name="connsiteY31" fmla="*/ 104115 h 317697"/>
                <a:gd name="connsiteX32" fmla="*/ 193243 w 277113"/>
                <a:gd name="connsiteY32" fmla="*/ 103436 h 317697"/>
                <a:gd name="connsiteX33" fmla="*/ 105297 w 277113"/>
                <a:gd name="connsiteY33" fmla="*/ 69820 h 317697"/>
                <a:gd name="connsiteX34" fmla="*/ 42819 w 277113"/>
                <a:gd name="connsiteY34" fmla="*/ 49786 h 3176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277113" h="317697">
                  <a:moveTo>
                    <a:pt x="260815" y="317697"/>
                  </a:moveTo>
                  <a:cubicBezTo>
                    <a:pt x="256061" y="317697"/>
                    <a:pt x="251647" y="315660"/>
                    <a:pt x="248251" y="311925"/>
                  </a:cubicBezTo>
                  <a:cubicBezTo>
                    <a:pt x="229236" y="289174"/>
                    <a:pt x="214975" y="285100"/>
                    <a:pt x="191206" y="277969"/>
                  </a:cubicBezTo>
                  <a:cubicBezTo>
                    <a:pt x="166418" y="270499"/>
                    <a:pt x="135518" y="261331"/>
                    <a:pt x="89338" y="228394"/>
                  </a:cubicBezTo>
                  <a:cubicBezTo>
                    <a:pt x="37386" y="191382"/>
                    <a:pt x="25841" y="131959"/>
                    <a:pt x="15314" y="79328"/>
                  </a:cubicBezTo>
                  <a:cubicBezTo>
                    <a:pt x="11240" y="58275"/>
                    <a:pt x="7165" y="38241"/>
                    <a:pt x="1053" y="22282"/>
                  </a:cubicBezTo>
                  <a:cubicBezTo>
                    <a:pt x="-1664" y="15151"/>
                    <a:pt x="1053" y="7341"/>
                    <a:pt x="7165" y="2927"/>
                  </a:cubicBezTo>
                  <a:cubicBezTo>
                    <a:pt x="13277" y="-1487"/>
                    <a:pt x="21766" y="-808"/>
                    <a:pt x="27539" y="4285"/>
                  </a:cubicBezTo>
                  <a:cubicBezTo>
                    <a:pt x="42479" y="18207"/>
                    <a:pt x="79151" y="28734"/>
                    <a:pt x="114126" y="38920"/>
                  </a:cubicBezTo>
                  <a:cubicBezTo>
                    <a:pt x="150459" y="49446"/>
                    <a:pt x="188489" y="60312"/>
                    <a:pt x="211918" y="77290"/>
                  </a:cubicBezTo>
                  <a:cubicBezTo>
                    <a:pt x="211918" y="77290"/>
                    <a:pt x="211918" y="77290"/>
                    <a:pt x="211918" y="77290"/>
                  </a:cubicBezTo>
                  <a:lnTo>
                    <a:pt x="212937" y="77969"/>
                  </a:lnTo>
                  <a:cubicBezTo>
                    <a:pt x="214635" y="78988"/>
                    <a:pt x="215993" y="80007"/>
                    <a:pt x="217351" y="81365"/>
                  </a:cubicBezTo>
                  <a:cubicBezTo>
                    <a:pt x="271002" y="126866"/>
                    <a:pt x="276434" y="185609"/>
                    <a:pt x="277114" y="237222"/>
                  </a:cubicBezTo>
                  <a:cubicBezTo>
                    <a:pt x="277114" y="237562"/>
                    <a:pt x="277114" y="238241"/>
                    <a:pt x="277114" y="238580"/>
                  </a:cubicBezTo>
                  <a:lnTo>
                    <a:pt x="277114" y="238580"/>
                  </a:lnTo>
                  <a:cubicBezTo>
                    <a:pt x="277114" y="242315"/>
                    <a:pt x="277114" y="245711"/>
                    <a:pt x="277114" y="248767"/>
                  </a:cubicBezTo>
                  <a:cubicBezTo>
                    <a:pt x="277114" y="257256"/>
                    <a:pt x="277114" y="265745"/>
                    <a:pt x="277114" y="274234"/>
                  </a:cubicBezTo>
                  <a:cubicBezTo>
                    <a:pt x="277114" y="283062"/>
                    <a:pt x="277114" y="292230"/>
                    <a:pt x="277114" y="301398"/>
                  </a:cubicBezTo>
                  <a:cubicBezTo>
                    <a:pt x="277114" y="310567"/>
                    <a:pt x="272699" y="314302"/>
                    <a:pt x="266248" y="316679"/>
                  </a:cubicBezTo>
                  <a:cubicBezTo>
                    <a:pt x="264550" y="317358"/>
                    <a:pt x="262513" y="317697"/>
                    <a:pt x="260815" y="317697"/>
                  </a:cubicBezTo>
                  <a:close/>
                  <a:moveTo>
                    <a:pt x="42819" y="49786"/>
                  </a:moveTo>
                  <a:cubicBezTo>
                    <a:pt x="44517" y="57256"/>
                    <a:pt x="45875" y="64727"/>
                    <a:pt x="47572" y="72536"/>
                  </a:cubicBezTo>
                  <a:cubicBezTo>
                    <a:pt x="57080" y="121433"/>
                    <a:pt x="66927" y="172027"/>
                    <a:pt x="108353" y="201568"/>
                  </a:cubicBezTo>
                  <a:cubicBezTo>
                    <a:pt x="150119" y="231450"/>
                    <a:pt x="176944" y="239599"/>
                    <a:pt x="200713" y="246730"/>
                  </a:cubicBezTo>
                  <a:cubicBezTo>
                    <a:pt x="216333" y="251483"/>
                    <a:pt x="230594" y="255558"/>
                    <a:pt x="245195" y="265066"/>
                  </a:cubicBezTo>
                  <a:cubicBezTo>
                    <a:pt x="245195" y="259633"/>
                    <a:pt x="245195" y="254200"/>
                    <a:pt x="245195" y="248767"/>
                  </a:cubicBezTo>
                  <a:cubicBezTo>
                    <a:pt x="245195" y="243334"/>
                    <a:pt x="245195" y="243334"/>
                    <a:pt x="245195" y="240957"/>
                  </a:cubicBezTo>
                  <a:cubicBezTo>
                    <a:pt x="245195" y="240278"/>
                    <a:pt x="245195" y="239259"/>
                    <a:pt x="245195" y="238580"/>
                  </a:cubicBezTo>
                  <a:cubicBezTo>
                    <a:pt x="245195" y="238580"/>
                    <a:pt x="245195" y="237901"/>
                    <a:pt x="245195" y="237562"/>
                  </a:cubicBezTo>
                  <a:cubicBezTo>
                    <a:pt x="244516" y="180855"/>
                    <a:pt x="236027" y="139090"/>
                    <a:pt x="196978" y="106153"/>
                  </a:cubicBezTo>
                  <a:cubicBezTo>
                    <a:pt x="195959" y="105474"/>
                    <a:pt x="195280" y="104794"/>
                    <a:pt x="194262" y="104115"/>
                  </a:cubicBezTo>
                  <a:lnTo>
                    <a:pt x="193243" y="103436"/>
                  </a:lnTo>
                  <a:cubicBezTo>
                    <a:pt x="174228" y="89854"/>
                    <a:pt x="139253" y="79667"/>
                    <a:pt x="105297" y="69820"/>
                  </a:cubicBezTo>
                  <a:cubicBezTo>
                    <a:pt x="82886" y="63368"/>
                    <a:pt x="61155" y="57256"/>
                    <a:pt x="42819" y="49786"/>
                  </a:cubicBezTo>
                  <a:close/>
                </a:path>
              </a:pathLst>
            </a:custGeom>
            <a:grpFill/>
            <a:ln w="3393" cap="flat">
              <a:noFill/>
              <a:prstDash val="solid"/>
              <a:miter/>
            </a:ln>
          </p:spPr>
          <p:txBody>
            <a:bodyPr rtlCol="0" anchor="ctr"/>
            <a:lstStyle/>
            <a:p>
              <a:endParaRPr lang="de-DE" dirty="0">
                <a:solidFill>
                  <a:schemeClr val="bg1"/>
                </a:solidFill>
              </a:endParaRPr>
            </a:p>
          </p:txBody>
        </p:sp>
        <p:sp>
          <p:nvSpPr>
            <p:cNvPr id="22" name="Freeform 21">
              <a:extLst>
                <a:ext uri="{FF2B5EF4-FFF2-40B4-BE49-F238E27FC236}">
                  <a16:creationId xmlns:a16="http://schemas.microsoft.com/office/drawing/2014/main" id="{D7C7B110-A653-EA3C-7857-E1639231F8F6}"/>
                </a:ext>
              </a:extLst>
            </p:cNvPr>
            <p:cNvSpPr/>
            <p:nvPr/>
          </p:nvSpPr>
          <p:spPr>
            <a:xfrm>
              <a:off x="5667542" y="858896"/>
              <a:ext cx="256366" cy="489883"/>
            </a:xfrm>
            <a:custGeom>
              <a:avLst/>
              <a:gdLst>
                <a:gd name="connsiteX0" fmla="*/ 77759 w 256366"/>
                <a:gd name="connsiteY0" fmla="*/ 489883 h 489883"/>
                <a:gd name="connsiteX1" fmla="*/ 66214 w 256366"/>
                <a:gd name="connsiteY1" fmla="*/ 485129 h 489883"/>
                <a:gd name="connsiteX2" fmla="*/ 66214 w 256366"/>
                <a:gd name="connsiteY2" fmla="*/ 462040 h 489883"/>
                <a:gd name="connsiteX3" fmla="*/ 66214 w 256366"/>
                <a:gd name="connsiteY3" fmla="*/ 462040 h 489883"/>
                <a:gd name="connsiteX4" fmla="*/ 130730 w 256366"/>
                <a:gd name="connsiteY4" fmla="*/ 400919 h 489883"/>
                <a:gd name="connsiteX5" fmla="*/ 224448 w 256366"/>
                <a:gd name="connsiteY5" fmla="*/ 240308 h 489883"/>
                <a:gd name="connsiteX6" fmla="*/ 201019 w 256366"/>
                <a:gd name="connsiteY6" fmla="*/ 100410 h 489883"/>
                <a:gd name="connsiteX7" fmla="*/ 188794 w 256366"/>
                <a:gd name="connsiteY7" fmla="*/ 54230 h 489883"/>
                <a:gd name="connsiteX8" fmla="*/ 138540 w 256366"/>
                <a:gd name="connsiteY8" fmla="*/ 99052 h 489883"/>
                <a:gd name="connsiteX9" fmla="*/ 32937 w 256366"/>
                <a:gd name="connsiteY9" fmla="*/ 263398 h 489883"/>
                <a:gd name="connsiteX10" fmla="*/ 35654 w 256366"/>
                <a:gd name="connsiteY10" fmla="*/ 312634 h 489883"/>
                <a:gd name="connsiteX11" fmla="*/ 21392 w 256366"/>
                <a:gd name="connsiteY11" fmla="*/ 330970 h 489883"/>
                <a:gd name="connsiteX12" fmla="*/ 3056 w 256366"/>
                <a:gd name="connsiteY12" fmla="*/ 316709 h 489883"/>
                <a:gd name="connsiteX13" fmla="*/ 0 w 256366"/>
                <a:gd name="connsiteY13" fmla="*/ 263398 h 489883"/>
                <a:gd name="connsiteX14" fmla="*/ 117487 w 256366"/>
                <a:gd name="connsiteY14" fmla="*/ 73925 h 489883"/>
                <a:gd name="connsiteX15" fmla="*/ 188115 w 256366"/>
                <a:gd name="connsiteY15" fmla="*/ 6353 h 489883"/>
                <a:gd name="connsiteX16" fmla="*/ 206112 w 256366"/>
                <a:gd name="connsiteY16" fmla="*/ 920 h 489883"/>
                <a:gd name="connsiteX17" fmla="*/ 216978 w 256366"/>
                <a:gd name="connsiteY17" fmla="*/ 16200 h 489883"/>
                <a:gd name="connsiteX18" fmla="*/ 231918 w 256366"/>
                <a:gd name="connsiteY18" fmla="*/ 91582 h 489883"/>
                <a:gd name="connsiteX19" fmla="*/ 256366 w 256366"/>
                <a:gd name="connsiteY19" fmla="*/ 240308 h 489883"/>
                <a:gd name="connsiteX20" fmla="*/ 151443 w 256366"/>
                <a:gd name="connsiteY20" fmla="*/ 425707 h 489883"/>
                <a:gd name="connsiteX21" fmla="*/ 89643 w 256366"/>
                <a:gd name="connsiteY21" fmla="*/ 483771 h 489883"/>
                <a:gd name="connsiteX22" fmla="*/ 88964 w 256366"/>
                <a:gd name="connsiteY22" fmla="*/ 484450 h 489883"/>
                <a:gd name="connsiteX23" fmla="*/ 88625 w 256366"/>
                <a:gd name="connsiteY23" fmla="*/ 484450 h 489883"/>
                <a:gd name="connsiteX24" fmla="*/ 77080 w 256366"/>
                <a:gd name="connsiteY24" fmla="*/ 489544 h 489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6366" h="489883">
                  <a:moveTo>
                    <a:pt x="77759" y="489883"/>
                  </a:moveTo>
                  <a:cubicBezTo>
                    <a:pt x="73684" y="489883"/>
                    <a:pt x="69270" y="488185"/>
                    <a:pt x="66214" y="485129"/>
                  </a:cubicBezTo>
                  <a:cubicBezTo>
                    <a:pt x="59762" y="478678"/>
                    <a:pt x="59762" y="468491"/>
                    <a:pt x="66214" y="462040"/>
                  </a:cubicBezTo>
                  <a:lnTo>
                    <a:pt x="66214" y="462040"/>
                  </a:lnTo>
                  <a:cubicBezTo>
                    <a:pt x="87267" y="438270"/>
                    <a:pt x="109338" y="419255"/>
                    <a:pt x="130730" y="400919"/>
                  </a:cubicBezTo>
                  <a:cubicBezTo>
                    <a:pt x="183022" y="356097"/>
                    <a:pt x="224448" y="320444"/>
                    <a:pt x="224448" y="240308"/>
                  </a:cubicBezTo>
                  <a:cubicBezTo>
                    <a:pt x="224448" y="160173"/>
                    <a:pt x="212224" y="138101"/>
                    <a:pt x="201019" y="100410"/>
                  </a:cubicBezTo>
                  <a:cubicBezTo>
                    <a:pt x="196604" y="84791"/>
                    <a:pt x="191850" y="69511"/>
                    <a:pt x="188794" y="54230"/>
                  </a:cubicBezTo>
                  <a:cubicBezTo>
                    <a:pt x="172835" y="70190"/>
                    <a:pt x="155518" y="84791"/>
                    <a:pt x="138540" y="99052"/>
                  </a:cubicBezTo>
                  <a:cubicBezTo>
                    <a:pt x="84211" y="144553"/>
                    <a:pt x="32937" y="187677"/>
                    <a:pt x="32937" y="263398"/>
                  </a:cubicBezTo>
                  <a:cubicBezTo>
                    <a:pt x="32937" y="339120"/>
                    <a:pt x="33956" y="298033"/>
                    <a:pt x="35654" y="312634"/>
                  </a:cubicBezTo>
                  <a:cubicBezTo>
                    <a:pt x="36672" y="321462"/>
                    <a:pt x="30560" y="329612"/>
                    <a:pt x="21392" y="330970"/>
                  </a:cubicBezTo>
                  <a:cubicBezTo>
                    <a:pt x="12564" y="331989"/>
                    <a:pt x="4414" y="325877"/>
                    <a:pt x="3056" y="316709"/>
                  </a:cubicBezTo>
                  <a:cubicBezTo>
                    <a:pt x="1019" y="300750"/>
                    <a:pt x="0" y="283092"/>
                    <a:pt x="0" y="263398"/>
                  </a:cubicBezTo>
                  <a:cubicBezTo>
                    <a:pt x="0" y="172397"/>
                    <a:pt x="59762" y="122482"/>
                    <a:pt x="117487" y="73925"/>
                  </a:cubicBezTo>
                  <a:cubicBezTo>
                    <a:pt x="143973" y="51854"/>
                    <a:pt x="169100" y="30801"/>
                    <a:pt x="188115" y="6353"/>
                  </a:cubicBezTo>
                  <a:cubicBezTo>
                    <a:pt x="192530" y="920"/>
                    <a:pt x="199660" y="-1457"/>
                    <a:pt x="206112" y="920"/>
                  </a:cubicBezTo>
                  <a:cubicBezTo>
                    <a:pt x="212563" y="3297"/>
                    <a:pt x="216978" y="9409"/>
                    <a:pt x="216978" y="16200"/>
                  </a:cubicBezTo>
                  <a:cubicBezTo>
                    <a:pt x="216978" y="39969"/>
                    <a:pt x="223769" y="63738"/>
                    <a:pt x="231918" y="91582"/>
                  </a:cubicBezTo>
                  <a:cubicBezTo>
                    <a:pt x="242784" y="129273"/>
                    <a:pt x="256366" y="176132"/>
                    <a:pt x="256366" y="240308"/>
                  </a:cubicBezTo>
                  <a:cubicBezTo>
                    <a:pt x="256366" y="335384"/>
                    <a:pt x="205433" y="379187"/>
                    <a:pt x="151443" y="425707"/>
                  </a:cubicBezTo>
                  <a:cubicBezTo>
                    <a:pt x="130730" y="443364"/>
                    <a:pt x="109338" y="461700"/>
                    <a:pt x="89643" y="483771"/>
                  </a:cubicBezTo>
                  <a:cubicBezTo>
                    <a:pt x="89643" y="483771"/>
                    <a:pt x="89304" y="484111"/>
                    <a:pt x="88964" y="484450"/>
                  </a:cubicBezTo>
                  <a:lnTo>
                    <a:pt x="88625" y="484450"/>
                  </a:lnTo>
                  <a:cubicBezTo>
                    <a:pt x="85569" y="488185"/>
                    <a:pt x="81154" y="489544"/>
                    <a:pt x="77080" y="489544"/>
                  </a:cubicBezTo>
                  <a:close/>
                </a:path>
              </a:pathLst>
            </a:custGeom>
            <a:grpFill/>
            <a:ln w="3393" cap="flat">
              <a:noFill/>
              <a:prstDash val="solid"/>
              <a:miter/>
            </a:ln>
          </p:spPr>
          <p:txBody>
            <a:bodyPr rtlCol="0" anchor="ctr"/>
            <a:lstStyle/>
            <a:p>
              <a:endParaRPr lang="de-DE" dirty="0">
                <a:solidFill>
                  <a:schemeClr val="bg1"/>
                </a:solidFill>
              </a:endParaRPr>
            </a:p>
          </p:txBody>
        </p:sp>
        <p:sp>
          <p:nvSpPr>
            <p:cNvPr id="23" name="Freeform 22">
              <a:extLst>
                <a:ext uri="{FF2B5EF4-FFF2-40B4-BE49-F238E27FC236}">
                  <a16:creationId xmlns:a16="http://schemas.microsoft.com/office/drawing/2014/main" id="{22F3D21B-51DA-2E08-AE32-573F83A2E33E}"/>
                </a:ext>
              </a:extLst>
            </p:cNvPr>
            <p:cNvSpPr/>
            <p:nvPr/>
          </p:nvSpPr>
          <p:spPr>
            <a:xfrm>
              <a:off x="5729002" y="1020941"/>
              <a:ext cx="113833" cy="327837"/>
            </a:xfrm>
            <a:custGeom>
              <a:avLst/>
              <a:gdLst>
                <a:gd name="connsiteX0" fmla="*/ 16299 w 113833"/>
                <a:gd name="connsiteY0" fmla="*/ 327838 h 327837"/>
                <a:gd name="connsiteX1" fmla="*/ 0 w 113833"/>
                <a:gd name="connsiteY1" fmla="*/ 311539 h 327837"/>
                <a:gd name="connsiteX2" fmla="*/ 0 w 113833"/>
                <a:gd name="connsiteY2" fmla="*/ 301692 h 327837"/>
                <a:gd name="connsiteX3" fmla="*/ 0 w 113833"/>
                <a:gd name="connsiteY3" fmla="*/ 299654 h 327837"/>
                <a:gd name="connsiteX4" fmla="*/ 0 w 113833"/>
                <a:gd name="connsiteY4" fmla="*/ 299315 h 327837"/>
                <a:gd name="connsiteX5" fmla="*/ 83871 w 113833"/>
                <a:gd name="connsiteY5" fmla="*/ 7635 h 327837"/>
                <a:gd name="connsiteX6" fmla="*/ 106282 w 113833"/>
                <a:gd name="connsiteY6" fmla="*/ 2541 h 327837"/>
                <a:gd name="connsiteX7" fmla="*/ 111375 w 113833"/>
                <a:gd name="connsiteY7" fmla="*/ 24952 h 327837"/>
                <a:gd name="connsiteX8" fmla="*/ 111375 w 113833"/>
                <a:gd name="connsiteY8" fmla="*/ 24952 h 327837"/>
                <a:gd name="connsiteX9" fmla="*/ 32598 w 113833"/>
                <a:gd name="connsiteY9" fmla="*/ 299994 h 327837"/>
                <a:gd name="connsiteX10" fmla="*/ 32598 w 113833"/>
                <a:gd name="connsiteY10" fmla="*/ 302371 h 327837"/>
                <a:gd name="connsiteX11" fmla="*/ 32598 w 113833"/>
                <a:gd name="connsiteY11" fmla="*/ 303390 h 327837"/>
                <a:gd name="connsiteX12" fmla="*/ 32598 w 113833"/>
                <a:gd name="connsiteY12" fmla="*/ 311539 h 327837"/>
                <a:gd name="connsiteX13" fmla="*/ 16299 w 113833"/>
                <a:gd name="connsiteY13" fmla="*/ 327838 h 3278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3833" h="327837">
                  <a:moveTo>
                    <a:pt x="16299" y="327838"/>
                  </a:moveTo>
                  <a:cubicBezTo>
                    <a:pt x="7131" y="327838"/>
                    <a:pt x="0" y="320707"/>
                    <a:pt x="0" y="311539"/>
                  </a:cubicBezTo>
                  <a:cubicBezTo>
                    <a:pt x="0" y="302371"/>
                    <a:pt x="0" y="305087"/>
                    <a:pt x="0" y="301692"/>
                  </a:cubicBezTo>
                  <a:lnTo>
                    <a:pt x="0" y="299654"/>
                  </a:lnTo>
                  <a:cubicBezTo>
                    <a:pt x="0" y="299654"/>
                    <a:pt x="0" y="299654"/>
                    <a:pt x="0" y="299315"/>
                  </a:cubicBezTo>
                  <a:cubicBezTo>
                    <a:pt x="3735" y="138025"/>
                    <a:pt x="80475" y="12728"/>
                    <a:pt x="83871" y="7635"/>
                  </a:cubicBezTo>
                  <a:cubicBezTo>
                    <a:pt x="88625" y="-175"/>
                    <a:pt x="98812" y="-2213"/>
                    <a:pt x="106282" y="2541"/>
                  </a:cubicBezTo>
                  <a:cubicBezTo>
                    <a:pt x="113752" y="7295"/>
                    <a:pt x="116129" y="17482"/>
                    <a:pt x="111375" y="24952"/>
                  </a:cubicBezTo>
                  <a:lnTo>
                    <a:pt x="111375" y="24952"/>
                  </a:lnTo>
                  <a:cubicBezTo>
                    <a:pt x="110696" y="26310"/>
                    <a:pt x="35993" y="148212"/>
                    <a:pt x="32598" y="299994"/>
                  </a:cubicBezTo>
                  <a:lnTo>
                    <a:pt x="32598" y="302371"/>
                  </a:lnTo>
                  <a:cubicBezTo>
                    <a:pt x="32598" y="302710"/>
                    <a:pt x="32598" y="303050"/>
                    <a:pt x="32598" y="303390"/>
                  </a:cubicBezTo>
                  <a:cubicBezTo>
                    <a:pt x="32598" y="305766"/>
                    <a:pt x="32598" y="308822"/>
                    <a:pt x="32598" y="311539"/>
                  </a:cubicBezTo>
                  <a:cubicBezTo>
                    <a:pt x="32598" y="320707"/>
                    <a:pt x="25467" y="327838"/>
                    <a:pt x="16299" y="327838"/>
                  </a:cubicBezTo>
                  <a:close/>
                </a:path>
              </a:pathLst>
            </a:custGeom>
            <a:grpFill/>
            <a:ln w="3393" cap="flat">
              <a:noFill/>
              <a:prstDash val="solid"/>
              <a:miter/>
            </a:ln>
          </p:spPr>
          <p:txBody>
            <a:bodyPr rtlCol="0" anchor="ctr"/>
            <a:lstStyle/>
            <a:p>
              <a:endParaRPr lang="de-DE" dirty="0">
                <a:solidFill>
                  <a:schemeClr val="bg1"/>
                </a:solidFill>
              </a:endParaRPr>
            </a:p>
          </p:txBody>
        </p:sp>
        <p:sp>
          <p:nvSpPr>
            <p:cNvPr id="52" name="Freeform 51">
              <a:extLst>
                <a:ext uri="{FF2B5EF4-FFF2-40B4-BE49-F238E27FC236}">
                  <a16:creationId xmlns:a16="http://schemas.microsoft.com/office/drawing/2014/main" id="{9730E42E-47DD-DB31-E2F8-17E3D381EEA7}"/>
                </a:ext>
              </a:extLst>
            </p:cNvPr>
            <p:cNvSpPr/>
            <p:nvPr/>
          </p:nvSpPr>
          <p:spPr>
            <a:xfrm>
              <a:off x="5606832" y="1205557"/>
              <a:ext cx="155106" cy="644069"/>
            </a:xfrm>
            <a:custGeom>
              <a:avLst/>
              <a:gdLst>
                <a:gd name="connsiteX0" fmla="*/ 138468 w 155106"/>
                <a:gd name="connsiteY0" fmla="*/ 643730 h 644069"/>
                <a:gd name="connsiteX1" fmla="*/ 122169 w 155106"/>
                <a:gd name="connsiteY1" fmla="*/ 627432 h 644069"/>
                <a:gd name="connsiteX2" fmla="*/ 122169 w 155106"/>
                <a:gd name="connsiteY2" fmla="*/ 179215 h 644069"/>
                <a:gd name="connsiteX3" fmla="*/ 5362 w 155106"/>
                <a:gd name="connsiteY3" fmla="*/ 28451 h 644069"/>
                <a:gd name="connsiteX4" fmla="*/ 4343 w 155106"/>
                <a:gd name="connsiteY4" fmla="*/ 5361 h 644069"/>
                <a:gd name="connsiteX5" fmla="*/ 27433 w 155106"/>
                <a:gd name="connsiteY5" fmla="*/ 4343 h 644069"/>
                <a:gd name="connsiteX6" fmla="*/ 155107 w 155106"/>
                <a:gd name="connsiteY6" fmla="*/ 179555 h 644069"/>
                <a:gd name="connsiteX7" fmla="*/ 155107 w 155106"/>
                <a:gd name="connsiteY7" fmla="*/ 627771 h 644069"/>
                <a:gd name="connsiteX8" fmla="*/ 138808 w 155106"/>
                <a:gd name="connsiteY8" fmla="*/ 644070 h 6440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5106" h="644069">
                  <a:moveTo>
                    <a:pt x="138468" y="643730"/>
                  </a:moveTo>
                  <a:cubicBezTo>
                    <a:pt x="129300" y="643730"/>
                    <a:pt x="122169" y="636600"/>
                    <a:pt x="122169" y="627432"/>
                  </a:cubicBezTo>
                  <a:lnTo>
                    <a:pt x="122169" y="179215"/>
                  </a:lnTo>
                  <a:cubicBezTo>
                    <a:pt x="122169" y="148315"/>
                    <a:pt x="53918" y="72254"/>
                    <a:pt x="5362" y="28451"/>
                  </a:cubicBezTo>
                  <a:cubicBezTo>
                    <a:pt x="-1430" y="22339"/>
                    <a:pt x="-1769" y="12153"/>
                    <a:pt x="4343" y="5361"/>
                  </a:cubicBezTo>
                  <a:cubicBezTo>
                    <a:pt x="10455" y="-1430"/>
                    <a:pt x="20642" y="-1769"/>
                    <a:pt x="27433" y="4343"/>
                  </a:cubicBezTo>
                  <a:cubicBezTo>
                    <a:pt x="48825" y="23698"/>
                    <a:pt x="155107" y="122848"/>
                    <a:pt x="155107" y="179555"/>
                  </a:cubicBezTo>
                  <a:lnTo>
                    <a:pt x="155107" y="627771"/>
                  </a:lnTo>
                  <a:cubicBezTo>
                    <a:pt x="155107" y="636939"/>
                    <a:pt x="147976" y="644070"/>
                    <a:pt x="138808" y="644070"/>
                  </a:cubicBezTo>
                  <a:close/>
                </a:path>
              </a:pathLst>
            </a:custGeom>
            <a:grpFill/>
            <a:ln w="3393" cap="flat">
              <a:noFill/>
              <a:prstDash val="solid"/>
              <a:miter/>
            </a:ln>
          </p:spPr>
          <p:txBody>
            <a:bodyPr rtlCol="0" anchor="ctr"/>
            <a:lstStyle/>
            <a:p>
              <a:endParaRPr lang="de-DE" dirty="0">
                <a:solidFill>
                  <a:schemeClr val="bg1"/>
                </a:solidFill>
              </a:endParaRPr>
            </a:p>
          </p:txBody>
        </p:sp>
        <p:sp>
          <p:nvSpPr>
            <p:cNvPr id="53" name="Freeform 52">
              <a:extLst>
                <a:ext uri="{FF2B5EF4-FFF2-40B4-BE49-F238E27FC236}">
                  <a16:creationId xmlns:a16="http://schemas.microsoft.com/office/drawing/2014/main" id="{3EE7479F-F1B4-426B-B2DD-807CEF47FEF6}"/>
                </a:ext>
              </a:extLst>
            </p:cNvPr>
            <p:cNvSpPr/>
            <p:nvPr/>
          </p:nvSpPr>
          <p:spPr>
            <a:xfrm>
              <a:off x="5810496" y="1205446"/>
              <a:ext cx="398935" cy="381363"/>
            </a:xfrm>
            <a:custGeom>
              <a:avLst/>
              <a:gdLst>
                <a:gd name="connsiteX0" fmla="*/ 16299 w 398935"/>
                <a:gd name="connsiteY0" fmla="*/ 381363 h 381363"/>
                <a:gd name="connsiteX1" fmla="*/ 0 w 398935"/>
                <a:gd name="connsiteY1" fmla="*/ 365064 h 381363"/>
                <a:gd name="connsiteX2" fmla="*/ 0 w 398935"/>
                <a:gd name="connsiteY2" fmla="*/ 359631 h 381363"/>
                <a:gd name="connsiteX3" fmla="*/ 117827 w 398935"/>
                <a:gd name="connsiteY3" fmla="*/ 103265 h 381363"/>
                <a:gd name="connsiteX4" fmla="*/ 379286 w 398935"/>
                <a:gd name="connsiteY4" fmla="*/ 379 h 381363"/>
                <a:gd name="connsiteX5" fmla="*/ 395585 w 398935"/>
                <a:gd name="connsiteY5" fmla="*/ 6152 h 381363"/>
                <a:gd name="connsiteX6" fmla="*/ 397283 w 398935"/>
                <a:gd name="connsiteY6" fmla="*/ 23469 h 381363"/>
                <a:gd name="connsiteX7" fmla="*/ 376909 w 398935"/>
                <a:gd name="connsiteY7" fmla="*/ 80175 h 381363"/>
                <a:gd name="connsiteX8" fmla="*/ 261800 w 398935"/>
                <a:gd name="connsiteY8" fmla="*/ 307000 h 381363"/>
                <a:gd name="connsiteX9" fmla="*/ 16299 w 398935"/>
                <a:gd name="connsiteY9" fmla="*/ 381363 h 381363"/>
                <a:gd name="connsiteX10" fmla="*/ 356196 w 398935"/>
                <a:gd name="connsiteY10" fmla="*/ 39768 h 381363"/>
                <a:gd name="connsiteX11" fmla="*/ 136163 w 398935"/>
                <a:gd name="connsiteY11" fmla="*/ 130430 h 381363"/>
                <a:gd name="connsiteX12" fmla="*/ 33616 w 398935"/>
                <a:gd name="connsiteY12" fmla="*/ 348426 h 381363"/>
                <a:gd name="connsiteX13" fmla="*/ 239388 w 398935"/>
                <a:gd name="connsiteY13" fmla="*/ 283231 h 381363"/>
                <a:gd name="connsiteX14" fmla="*/ 346349 w 398935"/>
                <a:gd name="connsiteY14" fmla="*/ 69649 h 381363"/>
                <a:gd name="connsiteX15" fmla="*/ 356536 w 398935"/>
                <a:gd name="connsiteY15" fmla="*/ 39428 h 381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98935" h="381363">
                  <a:moveTo>
                    <a:pt x="16299" y="381363"/>
                  </a:moveTo>
                  <a:cubicBezTo>
                    <a:pt x="7471" y="381363"/>
                    <a:pt x="0" y="373893"/>
                    <a:pt x="0" y="365064"/>
                  </a:cubicBezTo>
                  <a:cubicBezTo>
                    <a:pt x="0" y="365064"/>
                    <a:pt x="0" y="363027"/>
                    <a:pt x="0" y="359631"/>
                  </a:cubicBezTo>
                  <a:cubicBezTo>
                    <a:pt x="1019" y="328392"/>
                    <a:pt x="11206" y="174233"/>
                    <a:pt x="117827" y="103265"/>
                  </a:cubicBezTo>
                  <a:cubicBezTo>
                    <a:pt x="219355" y="35354"/>
                    <a:pt x="372835" y="1737"/>
                    <a:pt x="379286" y="379"/>
                  </a:cubicBezTo>
                  <a:cubicBezTo>
                    <a:pt x="385398" y="-979"/>
                    <a:pt x="391850" y="1398"/>
                    <a:pt x="395585" y="6152"/>
                  </a:cubicBezTo>
                  <a:cubicBezTo>
                    <a:pt x="399320" y="10905"/>
                    <a:pt x="399999" y="17696"/>
                    <a:pt x="397283" y="23469"/>
                  </a:cubicBezTo>
                  <a:cubicBezTo>
                    <a:pt x="391510" y="35354"/>
                    <a:pt x="384719" y="56067"/>
                    <a:pt x="376909" y="80175"/>
                  </a:cubicBezTo>
                  <a:cubicBezTo>
                    <a:pt x="354838" y="147747"/>
                    <a:pt x="321222" y="249615"/>
                    <a:pt x="261800" y="307000"/>
                  </a:cubicBezTo>
                  <a:cubicBezTo>
                    <a:pt x="194906" y="371855"/>
                    <a:pt x="79117" y="381363"/>
                    <a:pt x="16299" y="381363"/>
                  </a:cubicBezTo>
                  <a:close/>
                  <a:moveTo>
                    <a:pt x="356196" y="39768"/>
                  </a:moveTo>
                  <a:cubicBezTo>
                    <a:pt x="306621" y="53010"/>
                    <a:pt x="206451" y="83571"/>
                    <a:pt x="136163" y="130430"/>
                  </a:cubicBezTo>
                  <a:cubicBezTo>
                    <a:pt x="52631" y="186117"/>
                    <a:pt x="36672" y="307339"/>
                    <a:pt x="33616" y="348426"/>
                  </a:cubicBezTo>
                  <a:cubicBezTo>
                    <a:pt x="93718" y="346728"/>
                    <a:pt x="186078" y="334844"/>
                    <a:pt x="239388" y="283231"/>
                  </a:cubicBezTo>
                  <a:cubicBezTo>
                    <a:pt x="293039" y="231278"/>
                    <a:pt x="325297" y="133825"/>
                    <a:pt x="346349" y="69649"/>
                  </a:cubicBezTo>
                  <a:cubicBezTo>
                    <a:pt x="350085" y="58443"/>
                    <a:pt x="353140" y="48596"/>
                    <a:pt x="356536" y="39428"/>
                  </a:cubicBezTo>
                  <a:close/>
                </a:path>
              </a:pathLst>
            </a:custGeom>
            <a:grpFill/>
            <a:ln w="3393" cap="flat">
              <a:noFill/>
              <a:prstDash val="solid"/>
              <a:miter/>
            </a:ln>
          </p:spPr>
          <p:txBody>
            <a:bodyPr rtlCol="0" anchor="ctr"/>
            <a:lstStyle/>
            <a:p>
              <a:endParaRPr lang="de-DE" dirty="0">
                <a:solidFill>
                  <a:schemeClr val="bg1"/>
                </a:solidFill>
              </a:endParaRPr>
            </a:p>
          </p:txBody>
        </p:sp>
        <p:sp>
          <p:nvSpPr>
            <p:cNvPr id="54" name="Freeform 53">
              <a:extLst>
                <a:ext uri="{FF2B5EF4-FFF2-40B4-BE49-F238E27FC236}">
                  <a16:creationId xmlns:a16="http://schemas.microsoft.com/office/drawing/2014/main" id="{B0C090D6-E275-A8DE-9186-11A8317E8494}"/>
                </a:ext>
              </a:extLst>
            </p:cNvPr>
            <p:cNvSpPr/>
            <p:nvPr/>
          </p:nvSpPr>
          <p:spPr>
            <a:xfrm>
              <a:off x="5729070" y="1388914"/>
              <a:ext cx="276943" cy="338132"/>
            </a:xfrm>
            <a:custGeom>
              <a:avLst/>
              <a:gdLst>
                <a:gd name="connsiteX0" fmla="*/ 16231 w 276943"/>
                <a:gd name="connsiteY0" fmla="*/ 338132 h 338132"/>
                <a:gd name="connsiteX1" fmla="*/ 11477 w 276943"/>
                <a:gd name="connsiteY1" fmla="*/ 337453 h 338132"/>
                <a:gd name="connsiteX2" fmla="*/ 611 w 276943"/>
                <a:gd name="connsiteY2" fmla="*/ 317080 h 338132"/>
                <a:gd name="connsiteX3" fmla="*/ 85161 w 276943"/>
                <a:gd name="connsiteY3" fmla="*/ 166995 h 338132"/>
                <a:gd name="connsiteX4" fmla="*/ 250865 w 276943"/>
                <a:gd name="connsiteY4" fmla="*/ 3328 h 338132"/>
                <a:gd name="connsiteX5" fmla="*/ 273616 w 276943"/>
                <a:gd name="connsiteY5" fmla="*/ 6384 h 338132"/>
                <a:gd name="connsiteX6" fmla="*/ 270560 w 276943"/>
                <a:gd name="connsiteY6" fmla="*/ 29134 h 338132"/>
                <a:gd name="connsiteX7" fmla="*/ 110628 w 276943"/>
                <a:gd name="connsiteY7" fmla="*/ 187029 h 338132"/>
                <a:gd name="connsiteX8" fmla="*/ 31850 w 276943"/>
                <a:gd name="connsiteY8" fmla="*/ 326587 h 338132"/>
                <a:gd name="connsiteX9" fmla="*/ 16231 w 276943"/>
                <a:gd name="connsiteY9" fmla="*/ 338132 h 3381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6943" h="338132">
                  <a:moveTo>
                    <a:pt x="16231" y="338132"/>
                  </a:moveTo>
                  <a:cubicBezTo>
                    <a:pt x="14533" y="338132"/>
                    <a:pt x="12835" y="338132"/>
                    <a:pt x="11477" y="337453"/>
                  </a:cubicBezTo>
                  <a:cubicBezTo>
                    <a:pt x="2988" y="334737"/>
                    <a:pt x="-1766" y="325569"/>
                    <a:pt x="611" y="317080"/>
                  </a:cubicBezTo>
                  <a:cubicBezTo>
                    <a:pt x="15212" y="269881"/>
                    <a:pt x="43735" y="219287"/>
                    <a:pt x="85161" y="166995"/>
                  </a:cubicBezTo>
                  <a:cubicBezTo>
                    <a:pt x="158506" y="73617"/>
                    <a:pt x="247130" y="6045"/>
                    <a:pt x="250865" y="3328"/>
                  </a:cubicBezTo>
                  <a:cubicBezTo>
                    <a:pt x="257996" y="-2105"/>
                    <a:pt x="268182" y="-747"/>
                    <a:pt x="273616" y="6384"/>
                  </a:cubicBezTo>
                  <a:cubicBezTo>
                    <a:pt x="279049" y="13515"/>
                    <a:pt x="277690" y="23702"/>
                    <a:pt x="270560" y="29134"/>
                  </a:cubicBezTo>
                  <a:cubicBezTo>
                    <a:pt x="269541" y="29814"/>
                    <a:pt x="181595" y="97386"/>
                    <a:pt x="110628" y="187029"/>
                  </a:cubicBezTo>
                  <a:cubicBezTo>
                    <a:pt x="71579" y="236265"/>
                    <a:pt x="45093" y="283124"/>
                    <a:pt x="31850" y="326587"/>
                  </a:cubicBezTo>
                  <a:cubicBezTo>
                    <a:pt x="29813" y="333718"/>
                    <a:pt x="23361" y="338132"/>
                    <a:pt x="16231" y="338132"/>
                  </a:cubicBezTo>
                  <a:close/>
                </a:path>
              </a:pathLst>
            </a:custGeom>
            <a:grpFill/>
            <a:ln w="3393" cap="flat">
              <a:noFill/>
              <a:prstDash val="solid"/>
              <a:miter/>
            </a:ln>
          </p:spPr>
          <p:txBody>
            <a:bodyPr rtlCol="0" anchor="ctr"/>
            <a:lstStyle/>
            <a:p>
              <a:endParaRPr lang="de-DE" dirty="0">
                <a:solidFill>
                  <a:schemeClr val="bg1"/>
                </a:solidFill>
              </a:endParaRPr>
            </a:p>
          </p:txBody>
        </p:sp>
        <p:sp>
          <p:nvSpPr>
            <p:cNvPr id="55" name="Freeform 54">
              <a:extLst>
                <a:ext uri="{FF2B5EF4-FFF2-40B4-BE49-F238E27FC236}">
                  <a16:creationId xmlns:a16="http://schemas.microsoft.com/office/drawing/2014/main" id="{A8F50E28-FEEB-BCB8-BE32-AF8127814E69}"/>
                </a:ext>
              </a:extLst>
            </p:cNvPr>
            <p:cNvSpPr/>
            <p:nvPr/>
          </p:nvSpPr>
          <p:spPr>
            <a:xfrm>
              <a:off x="5506225" y="1471221"/>
              <a:ext cx="255802" cy="296572"/>
            </a:xfrm>
            <a:custGeom>
              <a:avLst/>
              <a:gdLst>
                <a:gd name="connsiteX0" fmla="*/ 239076 w 255802"/>
                <a:gd name="connsiteY0" fmla="*/ 296573 h 296572"/>
                <a:gd name="connsiteX1" fmla="*/ 224135 w 255802"/>
                <a:gd name="connsiteY1" fmla="*/ 286725 h 296572"/>
                <a:gd name="connsiteX2" fmla="*/ 159959 w 255802"/>
                <a:gd name="connsiteY2" fmla="*/ 186216 h 296572"/>
                <a:gd name="connsiteX3" fmla="*/ 5800 w 255802"/>
                <a:gd name="connsiteY3" fmla="*/ 29001 h 296572"/>
                <a:gd name="connsiteX4" fmla="*/ 3762 w 255802"/>
                <a:gd name="connsiteY4" fmla="*/ 5911 h 296572"/>
                <a:gd name="connsiteX5" fmla="*/ 26852 w 255802"/>
                <a:gd name="connsiteY5" fmla="*/ 3874 h 296572"/>
                <a:gd name="connsiteX6" fmla="*/ 185765 w 255802"/>
                <a:gd name="connsiteY6" fmla="*/ 165843 h 296572"/>
                <a:gd name="connsiteX7" fmla="*/ 254356 w 255802"/>
                <a:gd name="connsiteY7" fmla="*/ 273483 h 296572"/>
                <a:gd name="connsiteX8" fmla="*/ 245867 w 255802"/>
                <a:gd name="connsiteY8" fmla="*/ 294875 h 296572"/>
                <a:gd name="connsiteX9" fmla="*/ 239415 w 255802"/>
                <a:gd name="connsiteY9" fmla="*/ 296233 h 2965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55802" h="296572">
                  <a:moveTo>
                    <a:pt x="239076" y="296573"/>
                  </a:moveTo>
                  <a:cubicBezTo>
                    <a:pt x="232964" y="296573"/>
                    <a:pt x="226852" y="292837"/>
                    <a:pt x="224135" y="286725"/>
                  </a:cubicBezTo>
                  <a:cubicBezTo>
                    <a:pt x="210892" y="256844"/>
                    <a:pt x="189500" y="222889"/>
                    <a:pt x="159959" y="186216"/>
                  </a:cubicBezTo>
                  <a:cubicBezTo>
                    <a:pt x="92726" y="101666"/>
                    <a:pt x="6479" y="29680"/>
                    <a:pt x="5800" y="29001"/>
                  </a:cubicBezTo>
                  <a:cubicBezTo>
                    <a:pt x="-992" y="23228"/>
                    <a:pt x="-2010" y="13042"/>
                    <a:pt x="3762" y="5911"/>
                  </a:cubicBezTo>
                  <a:cubicBezTo>
                    <a:pt x="9535" y="-1220"/>
                    <a:pt x="19721" y="-1899"/>
                    <a:pt x="26852" y="3874"/>
                  </a:cubicBezTo>
                  <a:cubicBezTo>
                    <a:pt x="30587" y="6930"/>
                    <a:pt x="116156" y="78576"/>
                    <a:pt x="185765" y="165843"/>
                  </a:cubicBezTo>
                  <a:cubicBezTo>
                    <a:pt x="217005" y="204892"/>
                    <a:pt x="240095" y="241225"/>
                    <a:pt x="254356" y="273483"/>
                  </a:cubicBezTo>
                  <a:cubicBezTo>
                    <a:pt x="258091" y="281632"/>
                    <a:pt x="254356" y="291479"/>
                    <a:pt x="245867" y="294875"/>
                  </a:cubicBezTo>
                  <a:cubicBezTo>
                    <a:pt x="243830" y="295893"/>
                    <a:pt x="241453" y="296233"/>
                    <a:pt x="239415" y="296233"/>
                  </a:cubicBezTo>
                  <a:close/>
                </a:path>
              </a:pathLst>
            </a:custGeom>
            <a:grpFill/>
            <a:ln w="3393" cap="flat">
              <a:noFill/>
              <a:prstDash val="solid"/>
              <a:miter/>
            </a:ln>
          </p:spPr>
          <p:txBody>
            <a:bodyPr rtlCol="0" anchor="ctr"/>
            <a:lstStyle/>
            <a:p>
              <a:endParaRPr lang="de-DE" dirty="0">
                <a:solidFill>
                  <a:schemeClr val="bg1"/>
                </a:solidFill>
              </a:endParaRPr>
            </a:p>
          </p:txBody>
        </p:sp>
        <p:sp>
          <p:nvSpPr>
            <p:cNvPr id="56" name="Freeform 55">
              <a:extLst>
                <a:ext uri="{FF2B5EF4-FFF2-40B4-BE49-F238E27FC236}">
                  <a16:creationId xmlns:a16="http://schemas.microsoft.com/office/drawing/2014/main" id="{9007801E-830A-CFEC-C326-D0F4F079DBC2}"/>
                </a:ext>
              </a:extLst>
            </p:cNvPr>
            <p:cNvSpPr/>
            <p:nvPr/>
          </p:nvSpPr>
          <p:spPr>
            <a:xfrm>
              <a:off x="5321116" y="1246520"/>
              <a:ext cx="378785" cy="419745"/>
            </a:xfrm>
            <a:custGeom>
              <a:avLst/>
              <a:gdLst>
                <a:gd name="connsiteX0" fmla="*/ 363065 w 378785"/>
                <a:gd name="connsiteY0" fmla="*/ 419406 h 419745"/>
                <a:gd name="connsiteX1" fmla="*/ 354915 w 378785"/>
                <a:gd name="connsiteY1" fmla="*/ 417368 h 419745"/>
                <a:gd name="connsiteX2" fmla="*/ 352878 w 378785"/>
                <a:gd name="connsiteY2" fmla="*/ 416689 h 419745"/>
                <a:gd name="connsiteX3" fmla="*/ 352199 w 378785"/>
                <a:gd name="connsiteY3" fmla="*/ 416689 h 419745"/>
                <a:gd name="connsiteX4" fmla="*/ 306359 w 378785"/>
                <a:gd name="connsiteY4" fmla="*/ 409898 h 419745"/>
                <a:gd name="connsiteX5" fmla="*/ 103982 w 378785"/>
                <a:gd name="connsiteY5" fmla="*/ 335535 h 419745"/>
                <a:gd name="connsiteX6" fmla="*/ 13999 w 378785"/>
                <a:gd name="connsiteY6" fmla="*/ 81885 h 419745"/>
                <a:gd name="connsiteX7" fmla="*/ 756 w 378785"/>
                <a:gd name="connsiteY7" fmla="*/ 21104 h 419745"/>
                <a:gd name="connsiteX8" fmla="*/ 8566 w 378785"/>
                <a:gd name="connsiteY8" fmla="*/ 2089 h 419745"/>
                <a:gd name="connsiteX9" fmla="*/ 28600 w 378785"/>
                <a:gd name="connsiteY9" fmla="*/ 5485 h 419745"/>
                <a:gd name="connsiteX10" fmla="*/ 127072 w 378785"/>
                <a:gd name="connsiteY10" fmla="*/ 58456 h 419745"/>
                <a:gd name="connsiteX11" fmla="*/ 267649 w 378785"/>
                <a:gd name="connsiteY11" fmla="*/ 138931 h 419745"/>
                <a:gd name="connsiteX12" fmla="*/ 358990 w 378785"/>
                <a:gd name="connsiteY12" fmla="*/ 315841 h 419745"/>
                <a:gd name="connsiteX13" fmla="*/ 378005 w 378785"/>
                <a:gd name="connsiteY13" fmla="*/ 398353 h 419745"/>
                <a:gd name="connsiteX14" fmla="*/ 372912 w 378785"/>
                <a:gd name="connsiteY14" fmla="*/ 416010 h 419745"/>
                <a:gd name="connsiteX15" fmla="*/ 362725 w 378785"/>
                <a:gd name="connsiteY15" fmla="*/ 419745 h 419745"/>
                <a:gd name="connsiteX16" fmla="*/ 42182 w 378785"/>
                <a:gd name="connsiteY16" fmla="*/ 54381 h 419745"/>
                <a:gd name="connsiteX17" fmla="*/ 46257 w 378785"/>
                <a:gd name="connsiteY17" fmla="*/ 75434 h 419745"/>
                <a:gd name="connsiteX18" fmla="*/ 128091 w 378785"/>
                <a:gd name="connsiteY18" fmla="*/ 312785 h 419745"/>
                <a:gd name="connsiteX19" fmla="*/ 310094 w 378785"/>
                <a:gd name="connsiteY19" fmla="*/ 376961 h 419745"/>
                <a:gd name="connsiteX20" fmla="*/ 339295 w 378785"/>
                <a:gd name="connsiteY20" fmla="*/ 380357 h 419745"/>
                <a:gd name="connsiteX21" fmla="*/ 327411 w 378785"/>
                <a:gd name="connsiteY21" fmla="*/ 320594 h 419745"/>
                <a:gd name="connsiteX22" fmla="*/ 244219 w 378785"/>
                <a:gd name="connsiteY22" fmla="*/ 160663 h 419745"/>
                <a:gd name="connsiteX23" fmla="*/ 114848 w 378785"/>
                <a:gd name="connsiteY23" fmla="*/ 87997 h 419745"/>
                <a:gd name="connsiteX24" fmla="*/ 42522 w 378785"/>
                <a:gd name="connsiteY24" fmla="*/ 54381 h 419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78785" h="419745">
                  <a:moveTo>
                    <a:pt x="363065" y="419406"/>
                  </a:moveTo>
                  <a:cubicBezTo>
                    <a:pt x="360348" y="419406"/>
                    <a:pt x="357632" y="418727"/>
                    <a:pt x="354915" y="417368"/>
                  </a:cubicBezTo>
                  <a:cubicBezTo>
                    <a:pt x="354576" y="417368"/>
                    <a:pt x="353897" y="416689"/>
                    <a:pt x="352878" y="416689"/>
                  </a:cubicBezTo>
                  <a:cubicBezTo>
                    <a:pt x="352878" y="416689"/>
                    <a:pt x="352538" y="416689"/>
                    <a:pt x="352199" y="416689"/>
                  </a:cubicBezTo>
                  <a:cubicBezTo>
                    <a:pt x="343370" y="413633"/>
                    <a:pt x="326053" y="411936"/>
                    <a:pt x="306359" y="409898"/>
                  </a:cubicBezTo>
                  <a:cubicBezTo>
                    <a:pt x="247615" y="403786"/>
                    <a:pt x="159330" y="394958"/>
                    <a:pt x="103982" y="335535"/>
                  </a:cubicBezTo>
                  <a:cubicBezTo>
                    <a:pt x="52369" y="280527"/>
                    <a:pt x="29279" y="161002"/>
                    <a:pt x="13999" y="81885"/>
                  </a:cubicBezTo>
                  <a:cubicBezTo>
                    <a:pt x="8905" y="56079"/>
                    <a:pt x="4831" y="34008"/>
                    <a:pt x="756" y="21104"/>
                  </a:cubicBezTo>
                  <a:cubicBezTo>
                    <a:pt x="-1621" y="13634"/>
                    <a:pt x="1775" y="5824"/>
                    <a:pt x="8566" y="2089"/>
                  </a:cubicBezTo>
                  <a:cubicBezTo>
                    <a:pt x="15357" y="-1646"/>
                    <a:pt x="23507" y="-288"/>
                    <a:pt x="28600" y="5485"/>
                  </a:cubicBezTo>
                  <a:cubicBezTo>
                    <a:pt x="43201" y="22123"/>
                    <a:pt x="85985" y="40799"/>
                    <a:pt x="127072" y="58456"/>
                  </a:cubicBezTo>
                  <a:cubicBezTo>
                    <a:pt x="181401" y="81885"/>
                    <a:pt x="237768" y="106333"/>
                    <a:pt x="267649" y="138931"/>
                  </a:cubicBezTo>
                  <a:cubicBezTo>
                    <a:pt x="343710" y="222462"/>
                    <a:pt x="350501" y="263549"/>
                    <a:pt x="358990" y="315841"/>
                  </a:cubicBezTo>
                  <a:cubicBezTo>
                    <a:pt x="362725" y="338591"/>
                    <a:pt x="366800" y="364737"/>
                    <a:pt x="378005" y="398353"/>
                  </a:cubicBezTo>
                  <a:cubicBezTo>
                    <a:pt x="380042" y="404805"/>
                    <a:pt x="378005" y="411936"/>
                    <a:pt x="372912" y="416010"/>
                  </a:cubicBezTo>
                  <a:cubicBezTo>
                    <a:pt x="369856" y="418387"/>
                    <a:pt x="366121" y="419745"/>
                    <a:pt x="362725" y="419745"/>
                  </a:cubicBezTo>
                  <a:close/>
                  <a:moveTo>
                    <a:pt x="42182" y="54381"/>
                  </a:moveTo>
                  <a:cubicBezTo>
                    <a:pt x="43541" y="60833"/>
                    <a:pt x="44899" y="67963"/>
                    <a:pt x="46257" y="75434"/>
                  </a:cubicBezTo>
                  <a:cubicBezTo>
                    <a:pt x="60858" y="150816"/>
                    <a:pt x="82929" y="264567"/>
                    <a:pt x="128091" y="312785"/>
                  </a:cubicBezTo>
                  <a:cubicBezTo>
                    <a:pt x="174949" y="363039"/>
                    <a:pt x="256104" y="371528"/>
                    <a:pt x="310094" y="376961"/>
                  </a:cubicBezTo>
                  <a:cubicBezTo>
                    <a:pt x="320959" y="377980"/>
                    <a:pt x="330807" y="378998"/>
                    <a:pt x="339295" y="380357"/>
                  </a:cubicBezTo>
                  <a:cubicBezTo>
                    <a:pt x="333183" y="357267"/>
                    <a:pt x="330128" y="338251"/>
                    <a:pt x="327411" y="320594"/>
                  </a:cubicBezTo>
                  <a:cubicBezTo>
                    <a:pt x="319601" y="272038"/>
                    <a:pt x="313829" y="236724"/>
                    <a:pt x="244219" y="160663"/>
                  </a:cubicBezTo>
                  <a:cubicBezTo>
                    <a:pt x="219092" y="133158"/>
                    <a:pt x="163744" y="109050"/>
                    <a:pt x="114848" y="87997"/>
                  </a:cubicBezTo>
                  <a:cubicBezTo>
                    <a:pt x="87683" y="76452"/>
                    <a:pt x="62895" y="65586"/>
                    <a:pt x="42522" y="54381"/>
                  </a:cubicBezTo>
                  <a:close/>
                </a:path>
              </a:pathLst>
            </a:custGeom>
            <a:grpFill/>
            <a:ln w="3393" cap="flat">
              <a:noFill/>
              <a:prstDash val="solid"/>
              <a:miter/>
            </a:ln>
          </p:spPr>
          <p:txBody>
            <a:bodyPr rtlCol="0" anchor="ctr"/>
            <a:lstStyle/>
            <a:p>
              <a:endParaRPr lang="de-DE" dirty="0">
                <a:solidFill>
                  <a:schemeClr val="bg1"/>
                </a:solidFill>
              </a:endParaRPr>
            </a:p>
          </p:txBody>
        </p:sp>
        <p:sp>
          <p:nvSpPr>
            <p:cNvPr id="57" name="Freeform 56">
              <a:extLst>
                <a:ext uri="{FF2B5EF4-FFF2-40B4-BE49-F238E27FC236}">
                  <a16:creationId xmlns:a16="http://schemas.microsoft.com/office/drawing/2014/main" id="{4CAA4DF7-1ACB-747D-FF9C-8BDA6209144B}"/>
                </a:ext>
              </a:extLst>
            </p:cNvPr>
            <p:cNvSpPr/>
            <p:nvPr/>
          </p:nvSpPr>
          <p:spPr>
            <a:xfrm>
              <a:off x="5464146" y="1816690"/>
              <a:ext cx="562308" cy="175551"/>
            </a:xfrm>
            <a:custGeom>
              <a:avLst/>
              <a:gdLst>
                <a:gd name="connsiteX0" fmla="*/ 484889 w 562308"/>
                <a:gd name="connsiteY0" fmla="*/ 175212 h 175551"/>
                <a:gd name="connsiteX1" fmla="*/ 58404 w 562308"/>
                <a:gd name="connsiteY1" fmla="*/ 175212 h 175551"/>
                <a:gd name="connsiteX2" fmla="*/ 0 w 562308"/>
                <a:gd name="connsiteY2" fmla="*/ 118166 h 175551"/>
                <a:gd name="connsiteX3" fmla="*/ 87267 w 562308"/>
                <a:gd name="connsiteY3" fmla="*/ 63837 h 175551"/>
                <a:gd name="connsiteX4" fmla="*/ 126655 w 562308"/>
                <a:gd name="connsiteY4" fmla="*/ 49915 h 175551"/>
                <a:gd name="connsiteX5" fmla="*/ 281154 w 562308"/>
                <a:gd name="connsiteY5" fmla="*/ 0 h 175551"/>
                <a:gd name="connsiteX6" fmla="*/ 347028 w 562308"/>
                <a:gd name="connsiteY6" fmla="*/ 36333 h 175551"/>
                <a:gd name="connsiteX7" fmla="*/ 455348 w 562308"/>
                <a:gd name="connsiteY7" fmla="*/ 36333 h 175551"/>
                <a:gd name="connsiteX8" fmla="*/ 490661 w 562308"/>
                <a:gd name="connsiteY8" fmla="*/ 62139 h 175551"/>
                <a:gd name="connsiteX9" fmla="*/ 562308 w 562308"/>
                <a:gd name="connsiteY9" fmla="*/ 118506 h 175551"/>
                <a:gd name="connsiteX10" fmla="*/ 484889 w 562308"/>
                <a:gd name="connsiteY10" fmla="*/ 175551 h 175551"/>
                <a:gd name="connsiteX11" fmla="*/ 32598 w 562308"/>
                <a:gd name="connsiteY11" fmla="*/ 120203 h 175551"/>
                <a:gd name="connsiteX12" fmla="*/ 58065 w 562308"/>
                <a:gd name="connsiteY12" fmla="*/ 142614 h 175551"/>
                <a:gd name="connsiteX13" fmla="*/ 484549 w 562308"/>
                <a:gd name="connsiteY13" fmla="*/ 142614 h 175551"/>
                <a:gd name="connsiteX14" fmla="*/ 529371 w 562308"/>
                <a:gd name="connsiteY14" fmla="*/ 118166 h 175551"/>
                <a:gd name="connsiteX15" fmla="*/ 481833 w 562308"/>
                <a:gd name="connsiteY15" fmla="*/ 93378 h 175551"/>
                <a:gd name="connsiteX16" fmla="*/ 476739 w 562308"/>
                <a:gd name="connsiteY16" fmla="*/ 91681 h 175551"/>
                <a:gd name="connsiteX17" fmla="*/ 432597 w 562308"/>
                <a:gd name="connsiteY17" fmla="*/ 59762 h 175551"/>
                <a:gd name="connsiteX18" fmla="*/ 385059 w 562308"/>
                <a:gd name="connsiteY18" fmla="*/ 56027 h 175551"/>
                <a:gd name="connsiteX19" fmla="*/ 350424 w 562308"/>
                <a:gd name="connsiteY19" fmla="*/ 70968 h 175551"/>
                <a:gd name="connsiteX20" fmla="*/ 328353 w 562308"/>
                <a:gd name="connsiteY20" fmla="*/ 65535 h 175551"/>
                <a:gd name="connsiteX21" fmla="*/ 281154 w 562308"/>
                <a:gd name="connsiteY21" fmla="*/ 32597 h 175551"/>
                <a:gd name="connsiteX22" fmla="*/ 151103 w 562308"/>
                <a:gd name="connsiteY22" fmla="*/ 71307 h 175551"/>
                <a:gd name="connsiteX23" fmla="*/ 96774 w 562308"/>
                <a:gd name="connsiteY23" fmla="*/ 95076 h 175551"/>
                <a:gd name="connsiteX24" fmla="*/ 32598 w 562308"/>
                <a:gd name="connsiteY24" fmla="*/ 120543 h 175551"/>
                <a:gd name="connsiteX25" fmla="*/ 126995 w 562308"/>
                <a:gd name="connsiteY25" fmla="*/ 49575 h 175551"/>
                <a:gd name="connsiteX26" fmla="*/ 126995 w 562308"/>
                <a:gd name="connsiteY26" fmla="*/ 49575 h 175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562308" h="175551">
                  <a:moveTo>
                    <a:pt x="484889" y="175212"/>
                  </a:moveTo>
                  <a:lnTo>
                    <a:pt x="58404" y="175212"/>
                  </a:lnTo>
                  <a:cubicBezTo>
                    <a:pt x="23430" y="175212"/>
                    <a:pt x="0" y="152122"/>
                    <a:pt x="0" y="118166"/>
                  </a:cubicBezTo>
                  <a:cubicBezTo>
                    <a:pt x="0" y="84210"/>
                    <a:pt x="40407" y="78098"/>
                    <a:pt x="87267" y="63837"/>
                  </a:cubicBezTo>
                  <a:cubicBezTo>
                    <a:pt x="101867" y="59423"/>
                    <a:pt x="121562" y="53311"/>
                    <a:pt x="126655" y="49915"/>
                  </a:cubicBezTo>
                  <a:cubicBezTo>
                    <a:pt x="133446" y="42105"/>
                    <a:pt x="174533" y="0"/>
                    <a:pt x="281154" y="0"/>
                  </a:cubicBezTo>
                  <a:cubicBezTo>
                    <a:pt x="387775" y="0"/>
                    <a:pt x="334804" y="21732"/>
                    <a:pt x="347028" y="36333"/>
                  </a:cubicBezTo>
                  <a:cubicBezTo>
                    <a:pt x="371137" y="24788"/>
                    <a:pt x="422410" y="6112"/>
                    <a:pt x="455348" y="36333"/>
                  </a:cubicBezTo>
                  <a:cubicBezTo>
                    <a:pt x="468930" y="49236"/>
                    <a:pt x="484889" y="58743"/>
                    <a:pt x="490661" y="62139"/>
                  </a:cubicBezTo>
                  <a:cubicBezTo>
                    <a:pt x="505602" y="65195"/>
                    <a:pt x="562308" y="78777"/>
                    <a:pt x="562308" y="118506"/>
                  </a:cubicBezTo>
                  <a:cubicBezTo>
                    <a:pt x="562308" y="158234"/>
                    <a:pt x="541935" y="175551"/>
                    <a:pt x="484889" y="175551"/>
                  </a:cubicBezTo>
                  <a:close/>
                  <a:moveTo>
                    <a:pt x="32598" y="120203"/>
                  </a:moveTo>
                  <a:cubicBezTo>
                    <a:pt x="33616" y="138540"/>
                    <a:pt x="46859" y="142614"/>
                    <a:pt x="58065" y="142614"/>
                  </a:cubicBezTo>
                  <a:lnTo>
                    <a:pt x="484549" y="142614"/>
                  </a:lnTo>
                  <a:cubicBezTo>
                    <a:pt x="525975" y="142614"/>
                    <a:pt x="529371" y="123939"/>
                    <a:pt x="529371" y="118166"/>
                  </a:cubicBezTo>
                  <a:cubicBezTo>
                    <a:pt x="529371" y="112394"/>
                    <a:pt x="511375" y="98472"/>
                    <a:pt x="481833" y="93378"/>
                  </a:cubicBezTo>
                  <a:cubicBezTo>
                    <a:pt x="480135" y="93378"/>
                    <a:pt x="478437" y="92360"/>
                    <a:pt x="476739" y="91681"/>
                  </a:cubicBezTo>
                  <a:cubicBezTo>
                    <a:pt x="475721" y="91001"/>
                    <a:pt x="452631" y="78777"/>
                    <a:pt x="432597" y="59762"/>
                  </a:cubicBezTo>
                  <a:cubicBezTo>
                    <a:pt x="420712" y="48557"/>
                    <a:pt x="399999" y="51613"/>
                    <a:pt x="385059" y="56027"/>
                  </a:cubicBezTo>
                  <a:cubicBezTo>
                    <a:pt x="366044" y="61460"/>
                    <a:pt x="350424" y="70968"/>
                    <a:pt x="350424" y="70968"/>
                  </a:cubicBezTo>
                  <a:cubicBezTo>
                    <a:pt x="342954" y="75382"/>
                    <a:pt x="332767" y="73344"/>
                    <a:pt x="328353" y="65535"/>
                  </a:cubicBezTo>
                  <a:cubicBezTo>
                    <a:pt x="322580" y="56367"/>
                    <a:pt x="302546" y="32597"/>
                    <a:pt x="281154" y="32597"/>
                  </a:cubicBezTo>
                  <a:cubicBezTo>
                    <a:pt x="183701" y="32597"/>
                    <a:pt x="151443" y="70968"/>
                    <a:pt x="151103" y="71307"/>
                  </a:cubicBezTo>
                  <a:cubicBezTo>
                    <a:pt x="143973" y="80136"/>
                    <a:pt x="128353" y="85229"/>
                    <a:pt x="96774" y="95076"/>
                  </a:cubicBezTo>
                  <a:cubicBezTo>
                    <a:pt x="78438" y="100849"/>
                    <a:pt x="40747" y="112394"/>
                    <a:pt x="32598" y="120543"/>
                  </a:cubicBezTo>
                  <a:close/>
                  <a:moveTo>
                    <a:pt x="126995" y="49575"/>
                  </a:moveTo>
                  <a:lnTo>
                    <a:pt x="126995" y="49575"/>
                  </a:lnTo>
                  <a:close/>
                </a:path>
              </a:pathLst>
            </a:custGeom>
            <a:grpFill/>
            <a:ln w="3393" cap="flat">
              <a:noFill/>
              <a:prstDash val="solid"/>
              <a:miter/>
            </a:ln>
          </p:spPr>
          <p:txBody>
            <a:bodyPr rtlCol="0" anchor="ctr"/>
            <a:lstStyle/>
            <a:p>
              <a:endParaRPr lang="de-DE" dirty="0">
                <a:solidFill>
                  <a:schemeClr val="bg1"/>
                </a:solidFill>
              </a:endParaRPr>
            </a:p>
          </p:txBody>
        </p:sp>
      </p:grpSp>
      <p:sp>
        <p:nvSpPr>
          <p:cNvPr id="2" name="Rounded Rectangle 49">
            <a:extLst>
              <a:ext uri="{FF2B5EF4-FFF2-40B4-BE49-F238E27FC236}">
                <a16:creationId xmlns:a16="http://schemas.microsoft.com/office/drawing/2014/main" id="{C544FC5F-5A17-D652-4911-5816CE79C1E5}"/>
              </a:ext>
            </a:extLst>
          </p:cNvPr>
          <p:cNvSpPr/>
          <p:nvPr/>
        </p:nvSpPr>
        <p:spPr>
          <a:xfrm>
            <a:off x="1471747" y="3610523"/>
            <a:ext cx="5231219" cy="910491"/>
          </a:xfrm>
          <a:prstGeom prst="roundRect">
            <a:avLst>
              <a:gd name="adj" fmla="val 4330"/>
            </a:avLst>
          </a:prstGeom>
          <a:solidFill>
            <a:srgbClr val="D38CBC">
              <a:alpha val="8000"/>
            </a:srgbClr>
          </a:solidFill>
          <a:ln w="19050">
            <a:solidFill>
              <a:srgbClr val="D38CBC"/>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a:p>
            <a:pPr algn="ctr"/>
            <a:endParaRPr lang="de-DE" dirty="0"/>
          </a:p>
        </p:txBody>
      </p:sp>
      <p:sp>
        <p:nvSpPr>
          <p:cNvPr id="3" name="Text Placeholder 7">
            <a:extLst>
              <a:ext uri="{FF2B5EF4-FFF2-40B4-BE49-F238E27FC236}">
                <a16:creationId xmlns:a16="http://schemas.microsoft.com/office/drawing/2014/main" id="{9BB80E3A-C91C-B295-2D52-5BB3D890FAE4}"/>
              </a:ext>
            </a:extLst>
          </p:cNvPr>
          <p:cNvSpPr txBox="1">
            <a:spLocks/>
          </p:cNvSpPr>
          <p:nvPr/>
        </p:nvSpPr>
        <p:spPr>
          <a:xfrm>
            <a:off x="1713571" y="3894945"/>
            <a:ext cx="4794159" cy="524655"/>
          </a:xfrm>
          <a:prstGeom prst="rect">
            <a:avLst/>
          </a:prstGeom>
          <a:ln>
            <a:noFill/>
          </a:ln>
        </p:spPr>
        <p:txBody>
          <a:bodyPr numCol="1" spcCol="288000" anchor="t">
            <a:noAutofit/>
          </a:bodyPr>
          <a:lstStyle>
            <a:lvl1pPr marL="171450" indent="-171450" algn="l" defTabSz="755934" rtl="0" eaLnBrk="1" latinLnBrk="0" hangingPunct="1">
              <a:lnSpc>
                <a:spcPts val="1220"/>
              </a:lnSpc>
              <a:spcBef>
                <a:spcPts val="0"/>
              </a:spcBef>
              <a:buClr>
                <a:srgbClr val="4763AE"/>
              </a:buClr>
              <a:buFont typeface="Arial" panose="020B0604020202020204" pitchFamily="34" charset="0"/>
              <a:buChar char="•"/>
              <a:defRPr sz="1100" b="0" i="0" kern="120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77967"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2pPr>
            <a:lvl3pPr marL="755934"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3pPr>
            <a:lvl4pPr marL="1133901"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4pPr>
            <a:lvl5pPr marL="1511869"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lnSpc>
                <a:spcPts val="1026"/>
              </a:lnSpc>
              <a:buNone/>
            </a:pPr>
            <a:r>
              <a:rPr lang="de-DE" dirty="0" sz="925"/>
              <a:t>Ein einfaches Sicherheitsprinzip: </a:t>
            </a:r>
            <a:r>
              <a:rPr lang="de-DE" b="1" dirty="0" sz="925"/>
              <a:t>Innehalten, prüfen, dann handeln.</a:t>
            </a:r>
            <a:br>
              <a:rPr lang="de-DE" dirty="0" sz="925"/>
            </a:br>
            <a:r>
              <a:rPr lang="de-DE" dirty="0" sz="925"/>
              <a:t>Wenn Sie sich zu einer schnellen Entscheidung gedrängt fühlen, halten Sie inne. Ein seriöser Anbieter lässt Ihnen Zeit, Unterlagen zu lesen, Angebote zu vergleichen und Fragen zu stellen.</a:t>
            </a:r>
          </a:p>
        </p:txBody>
      </p:sp>
      <p:grpSp>
        <p:nvGrpSpPr>
          <p:cNvPr id="6" name="Group 74">
            <a:extLst>
              <a:ext uri="{FF2B5EF4-FFF2-40B4-BE49-F238E27FC236}">
                <a16:creationId xmlns:a16="http://schemas.microsoft.com/office/drawing/2014/main" id="{45167973-0A17-54F9-748D-ECF331750F40}"/>
              </a:ext>
            </a:extLst>
          </p:cNvPr>
          <p:cNvGrpSpPr/>
          <p:nvPr/>
        </p:nvGrpSpPr>
        <p:grpSpPr>
          <a:xfrm>
            <a:off x="1654880" y="3430075"/>
            <a:ext cx="2124957" cy="406400"/>
            <a:chOff x="1972947" y="5649738"/>
            <a:chExt cx="2124957" cy="406400"/>
          </a:xfrm>
        </p:grpSpPr>
        <p:sp>
          <p:nvSpPr>
            <p:cNvPr id="9" name="Rectangle 51">
              <a:extLst>
                <a:ext uri="{FF2B5EF4-FFF2-40B4-BE49-F238E27FC236}">
                  <a16:creationId xmlns:a16="http://schemas.microsoft.com/office/drawing/2014/main" id="{5EC778EA-7E0B-247F-7247-A5706DD7B64D}"/>
                </a:ext>
              </a:extLst>
            </p:cNvPr>
            <p:cNvSpPr/>
            <p:nvPr/>
          </p:nvSpPr>
          <p:spPr>
            <a:xfrm>
              <a:off x="2323930" y="5705156"/>
              <a:ext cx="940638" cy="28632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11" name="Text Placeholder 122">
              <a:extLst>
                <a:ext uri="{FF2B5EF4-FFF2-40B4-BE49-F238E27FC236}">
                  <a16:creationId xmlns:a16="http://schemas.microsoft.com/office/drawing/2014/main" id="{0C219426-1C78-20D2-DC61-9915EFCB3027}"/>
                </a:ext>
              </a:extLst>
            </p:cNvPr>
            <p:cNvSpPr txBox="1">
              <a:spLocks/>
            </p:cNvSpPr>
            <p:nvPr/>
          </p:nvSpPr>
          <p:spPr>
            <a:xfrm>
              <a:off x="2364155" y="5732952"/>
              <a:ext cx="1733749" cy="258532"/>
            </a:xfrm>
            <a:prstGeom prst="rect">
              <a:avLst/>
            </a:prstGeom>
            <a:solidFill>
              <a:srgbClr val="D38CBC"/>
            </a:solidFill>
          </p:spPr>
          <p:txBody>
            <a:bodyP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None/>
              </a:pPr>
              <a:r>
                <a:rPr lang="de-DE" sz="1400" b="1" dirty="0">
                  <a:solidFill>
                    <a:schemeClr val="bg1"/>
                  </a:solidFill>
                </a:rPr>
                <a:t>Kern­bot­schaft</a:t>
              </a:r>
            </a:p>
          </p:txBody>
        </p:sp>
        <p:sp>
          <p:nvSpPr>
            <p:cNvPr id="12" name="Oval 54">
              <a:extLst>
                <a:ext uri="{FF2B5EF4-FFF2-40B4-BE49-F238E27FC236}">
                  <a16:creationId xmlns:a16="http://schemas.microsoft.com/office/drawing/2014/main" id="{71B88D22-DF57-77CC-C0FC-2DA8997DCA3F}"/>
                </a:ext>
              </a:extLst>
            </p:cNvPr>
            <p:cNvSpPr/>
            <p:nvPr/>
          </p:nvSpPr>
          <p:spPr>
            <a:xfrm>
              <a:off x="1972947" y="5649738"/>
              <a:ext cx="406400" cy="406400"/>
            </a:xfrm>
            <a:prstGeom prst="ellipse">
              <a:avLst/>
            </a:prstGeom>
            <a:solidFill>
              <a:srgbClr val="D38CBC"/>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grpSp>
          <p:nvGrpSpPr>
            <p:cNvPr id="13" name="Graphic 37">
              <a:extLst>
                <a:ext uri="{FF2B5EF4-FFF2-40B4-BE49-F238E27FC236}">
                  <a16:creationId xmlns:a16="http://schemas.microsoft.com/office/drawing/2014/main" id="{8011E0C5-EC7F-8FFA-941A-EB402A459EBB}"/>
                </a:ext>
              </a:extLst>
            </p:cNvPr>
            <p:cNvGrpSpPr/>
            <p:nvPr/>
          </p:nvGrpSpPr>
          <p:grpSpPr>
            <a:xfrm>
              <a:off x="2064622" y="5732952"/>
              <a:ext cx="229999" cy="229698"/>
              <a:chOff x="5737725" y="2862443"/>
              <a:chExt cx="1034323" cy="1032970"/>
            </a:xfrm>
            <a:solidFill>
              <a:schemeClr val="bg1"/>
            </a:solidFill>
          </p:grpSpPr>
          <p:sp>
            <p:nvSpPr>
              <p:cNvPr id="14" name="Freeform 56">
                <a:extLst>
                  <a:ext uri="{FF2B5EF4-FFF2-40B4-BE49-F238E27FC236}">
                    <a16:creationId xmlns:a16="http://schemas.microsoft.com/office/drawing/2014/main" id="{B05F3832-1E2D-D893-C67E-7D5C0C83A6CC}"/>
                  </a:ext>
                </a:extLst>
              </p:cNvPr>
              <p:cNvSpPr/>
              <p:nvPr/>
            </p:nvSpPr>
            <p:spPr>
              <a:xfrm>
                <a:off x="5737725" y="3034440"/>
                <a:ext cx="1034323" cy="860974"/>
              </a:xfrm>
              <a:custGeom>
                <a:avLst/>
                <a:gdLst>
                  <a:gd name="connsiteX0" fmla="*/ 0 w 1034323"/>
                  <a:gd name="connsiteY0" fmla="*/ 121848 h 860974"/>
                  <a:gd name="connsiteX1" fmla="*/ 213013 w 1034323"/>
                  <a:gd name="connsiteY1" fmla="*/ 21998 h 860974"/>
                  <a:gd name="connsiteX2" fmla="*/ 221572 w 1034323"/>
                  <a:gd name="connsiteY2" fmla="*/ 245472 h 860974"/>
                  <a:gd name="connsiteX3" fmla="*/ 270070 w 1034323"/>
                  <a:gd name="connsiteY3" fmla="*/ 297774 h 860974"/>
                  <a:gd name="connsiteX4" fmla="*/ 275776 w 1034323"/>
                  <a:gd name="connsiteY4" fmla="*/ 326302 h 860974"/>
                  <a:gd name="connsiteX5" fmla="*/ 275776 w 1034323"/>
                  <a:gd name="connsiteY5" fmla="*/ 395722 h 860974"/>
                  <a:gd name="connsiteX6" fmla="*/ 417468 w 1034323"/>
                  <a:gd name="connsiteY6" fmla="*/ 395722 h 860974"/>
                  <a:gd name="connsiteX7" fmla="*/ 428879 w 1034323"/>
                  <a:gd name="connsiteY7" fmla="*/ 407133 h 860974"/>
                  <a:gd name="connsiteX8" fmla="*/ 428879 w 1034323"/>
                  <a:gd name="connsiteY8" fmla="*/ 498424 h 860974"/>
                  <a:gd name="connsiteX9" fmla="*/ 473574 w 1034323"/>
                  <a:gd name="connsiteY9" fmla="*/ 498424 h 860974"/>
                  <a:gd name="connsiteX10" fmla="*/ 571522 w 1034323"/>
                  <a:gd name="connsiteY10" fmla="*/ 351978 h 860974"/>
                  <a:gd name="connsiteX11" fmla="*/ 598148 w 1034323"/>
                  <a:gd name="connsiteY11" fmla="*/ 371948 h 860974"/>
                  <a:gd name="connsiteX12" fmla="*/ 514465 w 1034323"/>
                  <a:gd name="connsiteY12" fmla="*/ 498424 h 860974"/>
                  <a:gd name="connsiteX13" fmla="*/ 808309 w 1034323"/>
                  <a:gd name="connsiteY13" fmla="*/ 498424 h 860974"/>
                  <a:gd name="connsiteX14" fmla="*/ 808309 w 1034323"/>
                  <a:gd name="connsiteY14" fmla="*/ 377654 h 860974"/>
                  <a:gd name="connsiteX15" fmla="*/ 666617 w 1034323"/>
                  <a:gd name="connsiteY15" fmla="*/ 377654 h 860974"/>
                  <a:gd name="connsiteX16" fmla="*/ 503053 w 1034323"/>
                  <a:gd name="connsiteY16" fmla="*/ 215992 h 860974"/>
                  <a:gd name="connsiteX17" fmla="*/ 503053 w 1034323"/>
                  <a:gd name="connsiteY17" fmla="*/ 198875 h 860974"/>
                  <a:gd name="connsiteX18" fmla="*/ 571522 w 1034323"/>
                  <a:gd name="connsiteY18" fmla="*/ 127553 h 860974"/>
                  <a:gd name="connsiteX19" fmla="*/ 598148 w 1034323"/>
                  <a:gd name="connsiteY19" fmla="*/ 125652 h 860974"/>
                  <a:gd name="connsiteX20" fmla="*/ 713213 w 1034323"/>
                  <a:gd name="connsiteY20" fmla="*/ 241668 h 860974"/>
                  <a:gd name="connsiteX21" fmla="*/ 802603 w 1034323"/>
                  <a:gd name="connsiteY21" fmla="*/ 241668 h 860974"/>
                  <a:gd name="connsiteX22" fmla="*/ 930981 w 1034323"/>
                  <a:gd name="connsiteY22" fmla="*/ 5832 h 860974"/>
                  <a:gd name="connsiteX23" fmla="*/ 977578 w 1034323"/>
                  <a:gd name="connsiteY23" fmla="*/ 246422 h 860974"/>
                  <a:gd name="connsiteX24" fmla="*/ 1031782 w 1034323"/>
                  <a:gd name="connsiteY24" fmla="*/ 316793 h 860974"/>
                  <a:gd name="connsiteX25" fmla="*/ 1031782 w 1034323"/>
                  <a:gd name="connsiteY25" fmla="*/ 573550 h 860974"/>
                  <a:gd name="connsiteX26" fmla="*/ 949049 w 1034323"/>
                  <a:gd name="connsiteY26" fmla="*/ 651528 h 860974"/>
                  <a:gd name="connsiteX27" fmla="*/ 946196 w 1034323"/>
                  <a:gd name="connsiteY27" fmla="*/ 654381 h 860974"/>
                  <a:gd name="connsiteX28" fmla="*/ 946196 w 1034323"/>
                  <a:gd name="connsiteY28" fmla="*/ 858835 h 860974"/>
                  <a:gd name="connsiteX29" fmla="*/ 911962 w 1034323"/>
                  <a:gd name="connsiteY29" fmla="*/ 858835 h 860974"/>
                  <a:gd name="connsiteX30" fmla="*/ 911962 w 1034323"/>
                  <a:gd name="connsiteY30" fmla="*/ 653430 h 860974"/>
                  <a:gd name="connsiteX31" fmla="*/ 793093 w 1034323"/>
                  <a:gd name="connsiteY31" fmla="*/ 653430 h 860974"/>
                  <a:gd name="connsiteX32" fmla="*/ 793093 w 1034323"/>
                  <a:gd name="connsiteY32" fmla="*/ 841718 h 860974"/>
                  <a:gd name="connsiteX33" fmla="*/ 775976 w 1034323"/>
                  <a:gd name="connsiteY33" fmla="*/ 858835 h 860974"/>
                  <a:gd name="connsiteX34" fmla="*/ 655205 w 1034323"/>
                  <a:gd name="connsiteY34" fmla="*/ 858835 h 860974"/>
                  <a:gd name="connsiteX35" fmla="*/ 639039 w 1034323"/>
                  <a:gd name="connsiteY35" fmla="*/ 848375 h 860974"/>
                  <a:gd name="connsiteX36" fmla="*/ 639039 w 1034323"/>
                  <a:gd name="connsiteY36" fmla="*/ 575451 h 860974"/>
                  <a:gd name="connsiteX37" fmla="*/ 654254 w 1034323"/>
                  <a:gd name="connsiteY37" fmla="*/ 532659 h 860974"/>
                  <a:gd name="connsiteX38" fmla="*/ 535385 w 1034323"/>
                  <a:gd name="connsiteY38" fmla="*/ 532659 h 860974"/>
                  <a:gd name="connsiteX39" fmla="*/ 535385 w 1034323"/>
                  <a:gd name="connsiteY39" fmla="*/ 824601 h 860974"/>
                  <a:gd name="connsiteX40" fmla="*/ 603854 w 1034323"/>
                  <a:gd name="connsiteY40" fmla="*/ 824601 h 860974"/>
                  <a:gd name="connsiteX41" fmla="*/ 603854 w 1034323"/>
                  <a:gd name="connsiteY41" fmla="*/ 858835 h 860974"/>
                  <a:gd name="connsiteX42" fmla="*/ 430781 w 1034323"/>
                  <a:gd name="connsiteY42" fmla="*/ 858835 h 860974"/>
                  <a:gd name="connsiteX43" fmla="*/ 430781 w 1034323"/>
                  <a:gd name="connsiteY43" fmla="*/ 824601 h 860974"/>
                  <a:gd name="connsiteX44" fmla="*/ 499249 w 1034323"/>
                  <a:gd name="connsiteY44" fmla="*/ 824601 h 860974"/>
                  <a:gd name="connsiteX45" fmla="*/ 499249 w 1034323"/>
                  <a:gd name="connsiteY45" fmla="*/ 532659 h 860974"/>
                  <a:gd name="connsiteX46" fmla="*/ 380381 w 1034323"/>
                  <a:gd name="connsiteY46" fmla="*/ 532659 h 860974"/>
                  <a:gd name="connsiteX47" fmla="*/ 396547 w 1034323"/>
                  <a:gd name="connsiteY47" fmla="*/ 575451 h 860974"/>
                  <a:gd name="connsiteX48" fmla="*/ 396547 w 1034323"/>
                  <a:gd name="connsiteY48" fmla="*/ 848375 h 860974"/>
                  <a:gd name="connsiteX49" fmla="*/ 379429 w 1034323"/>
                  <a:gd name="connsiteY49" fmla="*/ 858835 h 860974"/>
                  <a:gd name="connsiteX50" fmla="*/ 258659 w 1034323"/>
                  <a:gd name="connsiteY50" fmla="*/ 858835 h 860974"/>
                  <a:gd name="connsiteX51" fmla="*/ 241542 w 1034323"/>
                  <a:gd name="connsiteY51" fmla="*/ 841718 h 860974"/>
                  <a:gd name="connsiteX52" fmla="*/ 241542 w 1034323"/>
                  <a:gd name="connsiteY52" fmla="*/ 653430 h 860974"/>
                  <a:gd name="connsiteX53" fmla="*/ 122673 w 1034323"/>
                  <a:gd name="connsiteY53" fmla="*/ 653430 h 860974"/>
                  <a:gd name="connsiteX54" fmla="*/ 122673 w 1034323"/>
                  <a:gd name="connsiteY54" fmla="*/ 858835 h 860974"/>
                  <a:gd name="connsiteX55" fmla="*/ 88438 w 1034323"/>
                  <a:gd name="connsiteY55" fmla="*/ 858835 h 860974"/>
                  <a:gd name="connsiteX56" fmla="*/ 88438 w 1034323"/>
                  <a:gd name="connsiteY56" fmla="*/ 654381 h 860974"/>
                  <a:gd name="connsiteX57" fmla="*/ 69419 w 1034323"/>
                  <a:gd name="connsiteY57" fmla="*/ 650577 h 860974"/>
                  <a:gd name="connsiteX58" fmla="*/ 1902 w 1034323"/>
                  <a:gd name="connsiteY58" fmla="*/ 576402 h 860974"/>
                  <a:gd name="connsiteX59" fmla="*/ 1902 w 1034323"/>
                  <a:gd name="connsiteY59" fmla="*/ 312989 h 860974"/>
                  <a:gd name="connsiteX60" fmla="*/ 35185 w 1034323"/>
                  <a:gd name="connsiteY60" fmla="*/ 258785 h 860974"/>
                  <a:gd name="connsiteX61" fmla="*/ 56106 w 1034323"/>
                  <a:gd name="connsiteY61" fmla="*/ 244521 h 860974"/>
                  <a:gd name="connsiteX62" fmla="*/ 1902 w 1034323"/>
                  <a:gd name="connsiteY62" fmla="*/ 154180 h 860974"/>
                  <a:gd name="connsiteX63" fmla="*/ 1902 w 1034323"/>
                  <a:gd name="connsiteY63" fmla="*/ 121848 h 860974"/>
                  <a:gd name="connsiteX64" fmla="*/ 210160 w 1034323"/>
                  <a:gd name="connsiteY64" fmla="*/ 63840 h 860974"/>
                  <a:gd name="connsiteX65" fmla="*/ 61812 w 1034323"/>
                  <a:gd name="connsiteY65" fmla="*/ 207434 h 860974"/>
                  <a:gd name="connsiteX66" fmla="*/ 210160 w 1034323"/>
                  <a:gd name="connsiteY66" fmla="*/ 63840 h 860974"/>
                  <a:gd name="connsiteX67" fmla="*/ 818769 w 1034323"/>
                  <a:gd name="connsiteY67" fmla="*/ 63840 h 860974"/>
                  <a:gd name="connsiteX68" fmla="*/ 967118 w 1034323"/>
                  <a:gd name="connsiteY68" fmla="*/ 207434 h 860974"/>
                  <a:gd name="connsiteX69" fmla="*/ 818769 w 1034323"/>
                  <a:gd name="connsiteY69" fmla="*/ 63840 h 860974"/>
                  <a:gd name="connsiteX70" fmla="*/ 669470 w 1034323"/>
                  <a:gd name="connsiteY70" fmla="*/ 573550 h 860974"/>
                  <a:gd name="connsiteX71" fmla="*/ 669470 w 1034323"/>
                  <a:gd name="connsiteY71" fmla="*/ 823650 h 860974"/>
                  <a:gd name="connsiteX72" fmla="*/ 754104 w 1034323"/>
                  <a:gd name="connsiteY72" fmla="*/ 823650 h 860974"/>
                  <a:gd name="connsiteX73" fmla="*/ 754104 w 1034323"/>
                  <a:gd name="connsiteY73" fmla="*/ 635362 h 860974"/>
                  <a:gd name="connsiteX74" fmla="*/ 767418 w 1034323"/>
                  <a:gd name="connsiteY74" fmla="*/ 618244 h 860974"/>
                  <a:gd name="connsiteX75" fmla="*/ 940491 w 1034323"/>
                  <a:gd name="connsiteY75" fmla="*/ 618244 h 860974"/>
                  <a:gd name="connsiteX76" fmla="*/ 995646 w 1034323"/>
                  <a:gd name="connsiteY76" fmla="*/ 566893 h 860974"/>
                  <a:gd name="connsiteX77" fmla="*/ 995646 w 1034323"/>
                  <a:gd name="connsiteY77" fmla="*/ 323449 h 860974"/>
                  <a:gd name="connsiteX78" fmla="*/ 950000 w 1034323"/>
                  <a:gd name="connsiteY78" fmla="*/ 274000 h 860974"/>
                  <a:gd name="connsiteX79" fmla="*/ 700851 w 1034323"/>
                  <a:gd name="connsiteY79" fmla="*/ 274000 h 860974"/>
                  <a:gd name="connsiteX80" fmla="*/ 689440 w 1034323"/>
                  <a:gd name="connsiteY80" fmla="*/ 267343 h 860974"/>
                  <a:gd name="connsiteX81" fmla="*/ 585786 w 1034323"/>
                  <a:gd name="connsiteY81" fmla="*/ 163690 h 860974"/>
                  <a:gd name="connsiteX82" fmla="*/ 581031 w 1034323"/>
                  <a:gd name="connsiteY82" fmla="*/ 162739 h 860974"/>
                  <a:gd name="connsiteX83" fmla="*/ 539189 w 1034323"/>
                  <a:gd name="connsiteY83" fmla="*/ 205531 h 860974"/>
                  <a:gd name="connsiteX84" fmla="*/ 676126 w 1034323"/>
                  <a:gd name="connsiteY84" fmla="*/ 342468 h 860974"/>
                  <a:gd name="connsiteX85" fmla="*/ 823524 w 1034323"/>
                  <a:gd name="connsiteY85" fmla="*/ 342468 h 860974"/>
                  <a:gd name="connsiteX86" fmla="*/ 840641 w 1034323"/>
                  <a:gd name="connsiteY86" fmla="*/ 356733 h 860974"/>
                  <a:gd name="connsiteX87" fmla="*/ 840641 w 1034323"/>
                  <a:gd name="connsiteY87" fmla="*/ 513640 h 860974"/>
                  <a:gd name="connsiteX88" fmla="*/ 821622 w 1034323"/>
                  <a:gd name="connsiteY88" fmla="*/ 532659 h 860974"/>
                  <a:gd name="connsiteX89" fmla="*/ 669470 w 1034323"/>
                  <a:gd name="connsiteY89" fmla="*/ 573550 h 860974"/>
                  <a:gd name="connsiteX90" fmla="*/ 275776 w 1034323"/>
                  <a:gd name="connsiteY90" fmla="*/ 635362 h 860974"/>
                  <a:gd name="connsiteX91" fmla="*/ 275776 w 1034323"/>
                  <a:gd name="connsiteY91" fmla="*/ 823650 h 860974"/>
                  <a:gd name="connsiteX92" fmla="*/ 360410 w 1034323"/>
                  <a:gd name="connsiteY92" fmla="*/ 823650 h 860974"/>
                  <a:gd name="connsiteX93" fmla="*/ 360410 w 1034323"/>
                  <a:gd name="connsiteY93" fmla="*/ 573550 h 860974"/>
                  <a:gd name="connsiteX94" fmla="*/ 354705 w 1034323"/>
                  <a:gd name="connsiteY94" fmla="*/ 559285 h 860974"/>
                  <a:gd name="connsiteX95" fmla="*/ 318569 w 1034323"/>
                  <a:gd name="connsiteY95" fmla="*/ 532659 h 860974"/>
                  <a:gd name="connsiteX96" fmla="*/ 155956 w 1034323"/>
                  <a:gd name="connsiteY96" fmla="*/ 532659 h 860974"/>
                  <a:gd name="connsiteX97" fmla="*/ 136937 w 1034323"/>
                  <a:gd name="connsiteY97" fmla="*/ 515542 h 860974"/>
                  <a:gd name="connsiteX98" fmla="*/ 136937 w 1034323"/>
                  <a:gd name="connsiteY98" fmla="*/ 361487 h 860974"/>
                  <a:gd name="connsiteX99" fmla="*/ 171171 w 1034323"/>
                  <a:gd name="connsiteY99" fmla="*/ 361487 h 860974"/>
                  <a:gd name="connsiteX100" fmla="*/ 171171 w 1034323"/>
                  <a:gd name="connsiteY100" fmla="*/ 498424 h 860974"/>
                  <a:gd name="connsiteX101" fmla="*/ 394645 w 1034323"/>
                  <a:gd name="connsiteY101" fmla="*/ 498424 h 860974"/>
                  <a:gd name="connsiteX102" fmla="*/ 394645 w 1034323"/>
                  <a:gd name="connsiteY102" fmla="*/ 429956 h 860974"/>
                  <a:gd name="connsiteX103" fmla="*/ 256757 w 1034323"/>
                  <a:gd name="connsiteY103" fmla="*/ 429956 h 860974"/>
                  <a:gd name="connsiteX104" fmla="*/ 240591 w 1034323"/>
                  <a:gd name="connsiteY104" fmla="*/ 413790 h 860974"/>
                  <a:gd name="connsiteX105" fmla="*/ 192092 w 1034323"/>
                  <a:gd name="connsiteY105" fmla="*/ 274951 h 860974"/>
                  <a:gd name="connsiteX106" fmla="*/ 79880 w 1034323"/>
                  <a:gd name="connsiteY106" fmla="*/ 274951 h 860974"/>
                  <a:gd name="connsiteX107" fmla="*/ 34234 w 1034323"/>
                  <a:gd name="connsiteY107" fmla="*/ 322498 h 860974"/>
                  <a:gd name="connsiteX108" fmla="*/ 34234 w 1034323"/>
                  <a:gd name="connsiteY108" fmla="*/ 569746 h 860974"/>
                  <a:gd name="connsiteX109" fmla="*/ 91291 w 1034323"/>
                  <a:gd name="connsiteY109" fmla="*/ 619195 h 860974"/>
                  <a:gd name="connsiteX110" fmla="*/ 262463 w 1034323"/>
                  <a:gd name="connsiteY110" fmla="*/ 619195 h 860974"/>
                  <a:gd name="connsiteX111" fmla="*/ 275776 w 1034323"/>
                  <a:gd name="connsiteY111" fmla="*/ 636312 h 8609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Lst>
                <a:rect l="l" t="t" r="r" b="b"/>
                <a:pathLst>
                  <a:path w="1034323" h="860974">
                    <a:moveTo>
                      <a:pt x="0" y="121848"/>
                    </a:moveTo>
                    <a:cubicBezTo>
                      <a:pt x="9510" y="21047"/>
                      <a:pt x="128378" y="-33157"/>
                      <a:pt x="213013" y="21998"/>
                    </a:cubicBezTo>
                    <a:cubicBezTo>
                      <a:pt x="297648" y="77153"/>
                      <a:pt x="294795" y="188414"/>
                      <a:pt x="221572" y="245472"/>
                    </a:cubicBezTo>
                    <a:cubicBezTo>
                      <a:pt x="243444" y="256883"/>
                      <a:pt x="261512" y="273049"/>
                      <a:pt x="270070" y="297774"/>
                    </a:cubicBezTo>
                    <a:cubicBezTo>
                      <a:pt x="278629" y="322498"/>
                      <a:pt x="275776" y="320597"/>
                      <a:pt x="275776" y="326302"/>
                    </a:cubicBezTo>
                    <a:lnTo>
                      <a:pt x="275776" y="395722"/>
                    </a:lnTo>
                    <a:lnTo>
                      <a:pt x="417468" y="395722"/>
                    </a:lnTo>
                    <a:cubicBezTo>
                      <a:pt x="419370" y="395722"/>
                      <a:pt x="428879" y="404280"/>
                      <a:pt x="428879" y="407133"/>
                    </a:cubicBezTo>
                    <a:lnTo>
                      <a:pt x="428879" y="498424"/>
                    </a:lnTo>
                    <a:lnTo>
                      <a:pt x="473574" y="498424"/>
                    </a:lnTo>
                    <a:lnTo>
                      <a:pt x="571522" y="351978"/>
                    </a:lnTo>
                    <a:cubicBezTo>
                      <a:pt x="576277" y="354831"/>
                      <a:pt x="599099" y="367193"/>
                      <a:pt x="598148" y="371948"/>
                    </a:cubicBezTo>
                    <a:lnTo>
                      <a:pt x="514465" y="498424"/>
                    </a:lnTo>
                    <a:lnTo>
                      <a:pt x="808309" y="498424"/>
                    </a:lnTo>
                    <a:lnTo>
                      <a:pt x="808309" y="377654"/>
                    </a:lnTo>
                    <a:lnTo>
                      <a:pt x="666617" y="377654"/>
                    </a:lnTo>
                    <a:lnTo>
                      <a:pt x="503053" y="215992"/>
                    </a:lnTo>
                    <a:lnTo>
                      <a:pt x="503053" y="198875"/>
                    </a:lnTo>
                    <a:cubicBezTo>
                      <a:pt x="502102" y="198875"/>
                      <a:pt x="571522" y="127553"/>
                      <a:pt x="571522" y="127553"/>
                    </a:cubicBezTo>
                    <a:cubicBezTo>
                      <a:pt x="581031" y="119946"/>
                      <a:pt x="586737" y="118044"/>
                      <a:pt x="598148" y="125652"/>
                    </a:cubicBezTo>
                    <a:lnTo>
                      <a:pt x="713213" y="241668"/>
                    </a:lnTo>
                    <a:lnTo>
                      <a:pt x="802603" y="241668"/>
                    </a:lnTo>
                    <a:cubicBezTo>
                      <a:pt x="698949" y="141818"/>
                      <a:pt x="788339" y="-30304"/>
                      <a:pt x="930981" y="5832"/>
                    </a:cubicBezTo>
                    <a:cubicBezTo>
                      <a:pt x="1039390" y="33409"/>
                      <a:pt x="1067918" y="181758"/>
                      <a:pt x="977578" y="246422"/>
                    </a:cubicBezTo>
                    <a:cubicBezTo>
                      <a:pt x="1007057" y="260687"/>
                      <a:pt x="1027027" y="283510"/>
                      <a:pt x="1031782" y="316793"/>
                    </a:cubicBezTo>
                    <a:cubicBezTo>
                      <a:pt x="1027027" y="399525"/>
                      <a:pt x="1039390" y="491768"/>
                      <a:pt x="1031782" y="573550"/>
                    </a:cubicBezTo>
                    <a:cubicBezTo>
                      <a:pt x="1027978" y="616343"/>
                      <a:pt x="992793" y="651528"/>
                      <a:pt x="949049" y="651528"/>
                    </a:cubicBezTo>
                    <a:lnTo>
                      <a:pt x="946196" y="654381"/>
                    </a:lnTo>
                    <a:lnTo>
                      <a:pt x="946196" y="858835"/>
                    </a:lnTo>
                    <a:lnTo>
                      <a:pt x="911962" y="858835"/>
                    </a:lnTo>
                    <a:lnTo>
                      <a:pt x="911962" y="653430"/>
                    </a:lnTo>
                    <a:lnTo>
                      <a:pt x="793093" y="653430"/>
                    </a:lnTo>
                    <a:lnTo>
                      <a:pt x="793093" y="841718"/>
                    </a:lnTo>
                    <a:cubicBezTo>
                      <a:pt x="793093" y="849326"/>
                      <a:pt x="784535" y="857884"/>
                      <a:pt x="775976" y="858835"/>
                    </a:cubicBezTo>
                    <a:cubicBezTo>
                      <a:pt x="750300" y="861688"/>
                      <a:pt x="680881" y="861688"/>
                      <a:pt x="655205" y="858835"/>
                    </a:cubicBezTo>
                    <a:cubicBezTo>
                      <a:pt x="629530" y="855982"/>
                      <a:pt x="641892" y="855031"/>
                      <a:pt x="639039" y="848375"/>
                    </a:cubicBezTo>
                    <a:lnTo>
                      <a:pt x="639039" y="575451"/>
                    </a:lnTo>
                    <a:cubicBezTo>
                      <a:pt x="639039" y="559285"/>
                      <a:pt x="646647" y="545972"/>
                      <a:pt x="654254" y="532659"/>
                    </a:cubicBezTo>
                    <a:lnTo>
                      <a:pt x="535385" y="532659"/>
                    </a:lnTo>
                    <a:lnTo>
                      <a:pt x="535385" y="824601"/>
                    </a:lnTo>
                    <a:lnTo>
                      <a:pt x="603854" y="824601"/>
                    </a:lnTo>
                    <a:lnTo>
                      <a:pt x="603854" y="858835"/>
                    </a:lnTo>
                    <a:lnTo>
                      <a:pt x="430781" y="858835"/>
                    </a:lnTo>
                    <a:lnTo>
                      <a:pt x="430781" y="824601"/>
                    </a:lnTo>
                    <a:lnTo>
                      <a:pt x="499249" y="824601"/>
                    </a:lnTo>
                    <a:lnTo>
                      <a:pt x="499249" y="532659"/>
                    </a:lnTo>
                    <a:lnTo>
                      <a:pt x="380381" y="532659"/>
                    </a:lnTo>
                    <a:cubicBezTo>
                      <a:pt x="388939" y="545972"/>
                      <a:pt x="394645" y="560236"/>
                      <a:pt x="396547" y="575451"/>
                    </a:cubicBezTo>
                    <a:lnTo>
                      <a:pt x="396547" y="848375"/>
                    </a:lnTo>
                    <a:cubicBezTo>
                      <a:pt x="392743" y="855031"/>
                      <a:pt x="386086" y="857884"/>
                      <a:pt x="379429" y="858835"/>
                    </a:cubicBezTo>
                    <a:cubicBezTo>
                      <a:pt x="353754" y="861688"/>
                      <a:pt x="284334" y="861688"/>
                      <a:pt x="258659" y="858835"/>
                    </a:cubicBezTo>
                    <a:cubicBezTo>
                      <a:pt x="232983" y="855982"/>
                      <a:pt x="241542" y="849326"/>
                      <a:pt x="241542" y="841718"/>
                    </a:cubicBezTo>
                    <a:lnTo>
                      <a:pt x="241542" y="653430"/>
                    </a:lnTo>
                    <a:lnTo>
                      <a:pt x="122673" y="653430"/>
                    </a:lnTo>
                    <a:lnTo>
                      <a:pt x="122673" y="858835"/>
                    </a:lnTo>
                    <a:lnTo>
                      <a:pt x="88438" y="858835"/>
                    </a:lnTo>
                    <a:lnTo>
                      <a:pt x="88438" y="654381"/>
                    </a:lnTo>
                    <a:cubicBezTo>
                      <a:pt x="83684" y="648675"/>
                      <a:pt x="76076" y="652479"/>
                      <a:pt x="69419" y="650577"/>
                    </a:cubicBezTo>
                    <a:cubicBezTo>
                      <a:pt x="35185" y="643920"/>
                      <a:pt x="5706" y="611588"/>
                      <a:pt x="1902" y="576402"/>
                    </a:cubicBezTo>
                    <a:lnTo>
                      <a:pt x="1902" y="312989"/>
                    </a:lnTo>
                    <a:cubicBezTo>
                      <a:pt x="7607" y="291117"/>
                      <a:pt x="16166" y="273049"/>
                      <a:pt x="35185" y="258785"/>
                    </a:cubicBezTo>
                    <a:cubicBezTo>
                      <a:pt x="54204" y="244521"/>
                      <a:pt x="50400" y="251177"/>
                      <a:pt x="56106" y="244521"/>
                    </a:cubicBezTo>
                    <a:cubicBezTo>
                      <a:pt x="25676" y="225502"/>
                      <a:pt x="9510" y="188414"/>
                      <a:pt x="1902" y="154180"/>
                    </a:cubicBezTo>
                    <a:cubicBezTo>
                      <a:pt x="1902" y="143720"/>
                      <a:pt x="951" y="132308"/>
                      <a:pt x="1902" y="121848"/>
                    </a:cubicBezTo>
                    <a:close/>
                    <a:moveTo>
                      <a:pt x="210160" y="63840"/>
                    </a:moveTo>
                    <a:cubicBezTo>
                      <a:pt x="116967" y="-30304"/>
                      <a:pt x="-30431" y="109485"/>
                      <a:pt x="61812" y="207434"/>
                    </a:cubicBezTo>
                    <a:cubicBezTo>
                      <a:pt x="157858" y="308234"/>
                      <a:pt x="305255" y="160837"/>
                      <a:pt x="210160" y="63840"/>
                    </a:cubicBezTo>
                    <a:close/>
                    <a:moveTo>
                      <a:pt x="818769" y="63840"/>
                    </a:moveTo>
                    <a:cubicBezTo>
                      <a:pt x="723674" y="160837"/>
                      <a:pt x="871071" y="308234"/>
                      <a:pt x="967118" y="207434"/>
                    </a:cubicBezTo>
                    <a:cubicBezTo>
                      <a:pt x="1059360" y="110436"/>
                      <a:pt x="911962" y="-30304"/>
                      <a:pt x="818769" y="63840"/>
                    </a:cubicBezTo>
                    <a:close/>
                    <a:moveTo>
                      <a:pt x="669470" y="573550"/>
                    </a:moveTo>
                    <a:lnTo>
                      <a:pt x="669470" y="823650"/>
                    </a:lnTo>
                    <a:lnTo>
                      <a:pt x="754104" y="823650"/>
                    </a:lnTo>
                    <a:lnTo>
                      <a:pt x="754104" y="635362"/>
                    </a:lnTo>
                    <a:cubicBezTo>
                      <a:pt x="754104" y="630607"/>
                      <a:pt x="760761" y="619195"/>
                      <a:pt x="767418" y="618244"/>
                    </a:cubicBezTo>
                    <a:cubicBezTo>
                      <a:pt x="823524" y="614441"/>
                      <a:pt x="884385" y="622999"/>
                      <a:pt x="940491" y="618244"/>
                    </a:cubicBezTo>
                    <a:cubicBezTo>
                      <a:pt x="996597" y="613490"/>
                      <a:pt x="992793" y="599225"/>
                      <a:pt x="995646" y="566893"/>
                    </a:cubicBezTo>
                    <a:cubicBezTo>
                      <a:pt x="1002303" y="488915"/>
                      <a:pt x="990891" y="402379"/>
                      <a:pt x="995646" y="323449"/>
                    </a:cubicBezTo>
                    <a:cubicBezTo>
                      <a:pt x="993744" y="297774"/>
                      <a:pt x="975676" y="278755"/>
                      <a:pt x="950000" y="274000"/>
                    </a:cubicBezTo>
                    <a:lnTo>
                      <a:pt x="700851" y="274000"/>
                    </a:lnTo>
                    <a:cubicBezTo>
                      <a:pt x="700851" y="274000"/>
                      <a:pt x="689440" y="267343"/>
                      <a:pt x="689440" y="267343"/>
                    </a:cubicBezTo>
                    <a:lnTo>
                      <a:pt x="585786" y="163690"/>
                    </a:lnTo>
                    <a:cubicBezTo>
                      <a:pt x="583884" y="161788"/>
                      <a:pt x="582933" y="161788"/>
                      <a:pt x="581031" y="162739"/>
                    </a:cubicBezTo>
                    <a:cubicBezTo>
                      <a:pt x="570571" y="168444"/>
                      <a:pt x="550601" y="196973"/>
                      <a:pt x="539189" y="205531"/>
                    </a:cubicBezTo>
                    <a:lnTo>
                      <a:pt x="676126" y="342468"/>
                    </a:lnTo>
                    <a:lnTo>
                      <a:pt x="823524" y="342468"/>
                    </a:lnTo>
                    <a:cubicBezTo>
                      <a:pt x="832082" y="344370"/>
                      <a:pt x="838739" y="348174"/>
                      <a:pt x="840641" y="356733"/>
                    </a:cubicBezTo>
                    <a:cubicBezTo>
                      <a:pt x="837788" y="407133"/>
                      <a:pt x="845396" y="464190"/>
                      <a:pt x="840641" y="513640"/>
                    </a:cubicBezTo>
                    <a:cubicBezTo>
                      <a:pt x="835886" y="563089"/>
                      <a:pt x="833984" y="531708"/>
                      <a:pt x="821622" y="532659"/>
                    </a:cubicBezTo>
                    <a:cubicBezTo>
                      <a:pt x="777878" y="537413"/>
                      <a:pt x="678979" y="511738"/>
                      <a:pt x="669470" y="573550"/>
                    </a:cubicBezTo>
                    <a:close/>
                    <a:moveTo>
                      <a:pt x="275776" y="635362"/>
                    </a:moveTo>
                    <a:lnTo>
                      <a:pt x="275776" y="823650"/>
                    </a:lnTo>
                    <a:lnTo>
                      <a:pt x="360410" y="823650"/>
                    </a:lnTo>
                    <a:lnTo>
                      <a:pt x="360410" y="573550"/>
                    </a:lnTo>
                    <a:cubicBezTo>
                      <a:pt x="360410" y="573550"/>
                      <a:pt x="355656" y="561187"/>
                      <a:pt x="354705" y="559285"/>
                    </a:cubicBezTo>
                    <a:cubicBezTo>
                      <a:pt x="348048" y="546923"/>
                      <a:pt x="332833" y="535512"/>
                      <a:pt x="318569" y="532659"/>
                    </a:cubicBezTo>
                    <a:cubicBezTo>
                      <a:pt x="270070" y="525051"/>
                      <a:pt x="206357" y="537413"/>
                      <a:pt x="155956" y="532659"/>
                    </a:cubicBezTo>
                    <a:cubicBezTo>
                      <a:pt x="105556" y="527904"/>
                      <a:pt x="136937" y="526002"/>
                      <a:pt x="136937" y="515542"/>
                    </a:cubicBezTo>
                    <a:lnTo>
                      <a:pt x="136937" y="361487"/>
                    </a:lnTo>
                    <a:lnTo>
                      <a:pt x="171171" y="361487"/>
                    </a:lnTo>
                    <a:lnTo>
                      <a:pt x="171171" y="498424"/>
                    </a:lnTo>
                    <a:lnTo>
                      <a:pt x="394645" y="498424"/>
                    </a:lnTo>
                    <a:lnTo>
                      <a:pt x="394645" y="429956"/>
                    </a:lnTo>
                    <a:lnTo>
                      <a:pt x="256757" y="429956"/>
                    </a:lnTo>
                    <a:cubicBezTo>
                      <a:pt x="248198" y="429956"/>
                      <a:pt x="242493" y="421398"/>
                      <a:pt x="240591" y="413790"/>
                    </a:cubicBezTo>
                    <a:cubicBezTo>
                      <a:pt x="231081" y="369095"/>
                      <a:pt x="263414" y="281608"/>
                      <a:pt x="192092" y="274951"/>
                    </a:cubicBezTo>
                    <a:cubicBezTo>
                      <a:pt x="120771" y="268294"/>
                      <a:pt x="105556" y="272098"/>
                      <a:pt x="79880" y="274951"/>
                    </a:cubicBezTo>
                    <a:cubicBezTo>
                      <a:pt x="54204" y="277804"/>
                      <a:pt x="37087" y="298725"/>
                      <a:pt x="34234" y="322498"/>
                    </a:cubicBezTo>
                    <a:cubicBezTo>
                      <a:pt x="26627" y="400476"/>
                      <a:pt x="39940" y="490817"/>
                      <a:pt x="34234" y="569746"/>
                    </a:cubicBezTo>
                    <a:cubicBezTo>
                      <a:pt x="38038" y="602078"/>
                      <a:pt x="59910" y="616343"/>
                      <a:pt x="91291" y="619195"/>
                    </a:cubicBezTo>
                    <a:cubicBezTo>
                      <a:pt x="146446" y="622999"/>
                      <a:pt x="206357" y="616343"/>
                      <a:pt x="262463" y="619195"/>
                    </a:cubicBezTo>
                    <a:cubicBezTo>
                      <a:pt x="269119" y="620146"/>
                      <a:pt x="274825" y="630607"/>
                      <a:pt x="275776" y="636312"/>
                    </a:cubicBezTo>
                    <a:close/>
                  </a:path>
                </a:pathLst>
              </a:custGeom>
              <a:grpFill/>
              <a:ln w="9502" cap="flat">
                <a:noFill/>
                <a:prstDash val="solid"/>
                <a:miter/>
              </a:ln>
            </p:spPr>
            <p:txBody>
              <a:bodyPr rtlCol="0" anchor="ctr"/>
              <a:lstStyle/>
              <a:p>
                <a:endParaRPr lang="de-DE" dirty="0"/>
              </a:p>
            </p:txBody>
          </p:sp>
          <p:sp>
            <p:nvSpPr>
              <p:cNvPr id="15" name="Freeform 57">
                <a:extLst>
                  <a:ext uri="{FF2B5EF4-FFF2-40B4-BE49-F238E27FC236}">
                    <a16:creationId xmlns:a16="http://schemas.microsoft.com/office/drawing/2014/main" id="{73BCBEB6-E62F-BC6A-8ACB-42625FCE2DC9}"/>
                  </a:ext>
                </a:extLst>
              </p:cNvPr>
              <p:cNvSpPr/>
              <p:nvPr/>
            </p:nvSpPr>
            <p:spPr>
              <a:xfrm>
                <a:off x="6027918" y="2862443"/>
                <a:ext cx="449884" cy="361328"/>
              </a:xfrm>
              <a:custGeom>
                <a:avLst/>
                <a:gdLst>
                  <a:gd name="connsiteX0" fmla="*/ 405903 w 449884"/>
                  <a:gd name="connsiteY0" fmla="*/ 0 h 361328"/>
                  <a:gd name="connsiteX1" fmla="*/ 447745 w 449884"/>
                  <a:gd name="connsiteY1" fmla="*/ 45646 h 361328"/>
                  <a:gd name="connsiteX2" fmla="*/ 447745 w 449884"/>
                  <a:gd name="connsiteY2" fmla="*/ 192092 h 361328"/>
                  <a:gd name="connsiteX3" fmla="*/ 404952 w 449884"/>
                  <a:gd name="connsiteY3" fmla="*/ 239640 h 361328"/>
                  <a:gd name="connsiteX4" fmla="*/ 216664 w 449884"/>
                  <a:gd name="connsiteY4" fmla="*/ 239640 h 361328"/>
                  <a:gd name="connsiteX5" fmla="*/ 98746 w 449884"/>
                  <a:gd name="connsiteY5" fmla="*/ 357558 h 361328"/>
                  <a:gd name="connsiteX6" fmla="*/ 70217 w 449884"/>
                  <a:gd name="connsiteY6" fmla="*/ 348048 h 361328"/>
                  <a:gd name="connsiteX7" fmla="*/ 70217 w 449884"/>
                  <a:gd name="connsiteY7" fmla="*/ 240591 h 361328"/>
                  <a:gd name="connsiteX8" fmla="*/ 40738 w 449884"/>
                  <a:gd name="connsiteY8" fmla="*/ 240591 h 361328"/>
                  <a:gd name="connsiteX9" fmla="*/ 1749 w 449884"/>
                  <a:gd name="connsiteY9" fmla="*/ 196847 h 361328"/>
                  <a:gd name="connsiteX10" fmla="*/ 1749 w 449884"/>
                  <a:gd name="connsiteY10" fmla="*/ 50400 h 361328"/>
                  <a:gd name="connsiteX11" fmla="*/ 43591 w 449884"/>
                  <a:gd name="connsiteY11" fmla="*/ 951 h 361328"/>
                  <a:gd name="connsiteX12" fmla="*/ 405903 w 449884"/>
                  <a:gd name="connsiteY12" fmla="*/ 951 h 361328"/>
                  <a:gd name="connsiteX13" fmla="*/ 103501 w 449884"/>
                  <a:gd name="connsiteY13" fmla="*/ 217768 h 361328"/>
                  <a:gd name="connsiteX14" fmla="*/ 103501 w 449884"/>
                  <a:gd name="connsiteY14" fmla="*/ 299550 h 361328"/>
                  <a:gd name="connsiteX15" fmla="*/ 109206 w 449884"/>
                  <a:gd name="connsiteY15" fmla="*/ 296697 h 361328"/>
                  <a:gd name="connsiteX16" fmla="*/ 193841 w 449884"/>
                  <a:gd name="connsiteY16" fmla="*/ 212062 h 361328"/>
                  <a:gd name="connsiteX17" fmla="*/ 212860 w 449884"/>
                  <a:gd name="connsiteY17" fmla="*/ 205405 h 361328"/>
                  <a:gd name="connsiteX18" fmla="*/ 398296 w 449884"/>
                  <a:gd name="connsiteY18" fmla="*/ 205405 h 361328"/>
                  <a:gd name="connsiteX19" fmla="*/ 413511 w 449884"/>
                  <a:gd name="connsiteY19" fmla="*/ 186386 h 361328"/>
                  <a:gd name="connsiteX20" fmla="*/ 413511 w 449884"/>
                  <a:gd name="connsiteY20" fmla="*/ 53253 h 361328"/>
                  <a:gd name="connsiteX21" fmla="*/ 403050 w 449884"/>
                  <a:gd name="connsiteY21" fmla="*/ 36136 h 361328"/>
                  <a:gd name="connsiteX22" fmla="*/ 53100 w 449884"/>
                  <a:gd name="connsiteY22" fmla="*/ 34234 h 361328"/>
                  <a:gd name="connsiteX23" fmla="*/ 35983 w 449884"/>
                  <a:gd name="connsiteY23" fmla="*/ 51351 h 361328"/>
                  <a:gd name="connsiteX24" fmla="*/ 35983 w 449884"/>
                  <a:gd name="connsiteY24" fmla="*/ 191141 h 361328"/>
                  <a:gd name="connsiteX25" fmla="*/ 103501 w 449884"/>
                  <a:gd name="connsiteY25" fmla="*/ 217768 h 3613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449884" h="361328">
                    <a:moveTo>
                      <a:pt x="405903" y="0"/>
                    </a:moveTo>
                    <a:cubicBezTo>
                      <a:pt x="426824" y="6657"/>
                      <a:pt x="444892" y="22823"/>
                      <a:pt x="447745" y="45646"/>
                    </a:cubicBezTo>
                    <a:cubicBezTo>
                      <a:pt x="450598" y="68468"/>
                      <a:pt x="450598" y="160711"/>
                      <a:pt x="447745" y="192092"/>
                    </a:cubicBezTo>
                    <a:cubicBezTo>
                      <a:pt x="444892" y="223474"/>
                      <a:pt x="428726" y="235836"/>
                      <a:pt x="404952" y="239640"/>
                    </a:cubicBezTo>
                    <a:lnTo>
                      <a:pt x="216664" y="239640"/>
                    </a:lnTo>
                    <a:cubicBezTo>
                      <a:pt x="216664" y="239640"/>
                      <a:pt x="98746" y="357558"/>
                      <a:pt x="98746" y="357558"/>
                    </a:cubicBezTo>
                    <a:cubicBezTo>
                      <a:pt x="91138" y="367067"/>
                      <a:pt x="70217" y="356607"/>
                      <a:pt x="70217" y="348048"/>
                    </a:cubicBezTo>
                    <a:lnTo>
                      <a:pt x="70217" y="240591"/>
                    </a:lnTo>
                    <a:lnTo>
                      <a:pt x="40738" y="240591"/>
                    </a:lnTo>
                    <a:cubicBezTo>
                      <a:pt x="25523" y="240591"/>
                      <a:pt x="1749" y="212062"/>
                      <a:pt x="1749" y="196847"/>
                    </a:cubicBezTo>
                    <a:cubicBezTo>
                      <a:pt x="3651" y="150250"/>
                      <a:pt x="-3006" y="96997"/>
                      <a:pt x="1749" y="50400"/>
                    </a:cubicBezTo>
                    <a:cubicBezTo>
                      <a:pt x="3651" y="24725"/>
                      <a:pt x="20768" y="8559"/>
                      <a:pt x="43591" y="951"/>
                    </a:cubicBezTo>
                    <a:lnTo>
                      <a:pt x="405903" y="951"/>
                    </a:lnTo>
                    <a:close/>
                    <a:moveTo>
                      <a:pt x="103501" y="217768"/>
                    </a:moveTo>
                    <a:lnTo>
                      <a:pt x="103501" y="299550"/>
                    </a:lnTo>
                    <a:cubicBezTo>
                      <a:pt x="107304" y="299550"/>
                      <a:pt x="107304" y="297648"/>
                      <a:pt x="109206" y="296697"/>
                    </a:cubicBezTo>
                    <a:cubicBezTo>
                      <a:pt x="137735" y="274825"/>
                      <a:pt x="165313" y="232983"/>
                      <a:pt x="193841" y="212062"/>
                    </a:cubicBezTo>
                    <a:cubicBezTo>
                      <a:pt x="222370" y="191141"/>
                      <a:pt x="204302" y="205405"/>
                      <a:pt x="212860" y="205405"/>
                    </a:cubicBezTo>
                    <a:cubicBezTo>
                      <a:pt x="271819" y="200651"/>
                      <a:pt x="338386" y="209209"/>
                      <a:pt x="398296" y="205405"/>
                    </a:cubicBezTo>
                    <a:cubicBezTo>
                      <a:pt x="408756" y="203504"/>
                      <a:pt x="412560" y="196847"/>
                      <a:pt x="413511" y="186386"/>
                    </a:cubicBezTo>
                    <a:cubicBezTo>
                      <a:pt x="416364" y="155005"/>
                      <a:pt x="417315" y="83684"/>
                      <a:pt x="413511" y="53253"/>
                    </a:cubicBezTo>
                    <a:cubicBezTo>
                      <a:pt x="409707" y="22823"/>
                      <a:pt x="410658" y="38989"/>
                      <a:pt x="403050" y="36136"/>
                    </a:cubicBezTo>
                    <a:lnTo>
                      <a:pt x="53100" y="34234"/>
                    </a:lnTo>
                    <a:cubicBezTo>
                      <a:pt x="42640" y="36136"/>
                      <a:pt x="37885" y="40891"/>
                      <a:pt x="35983" y="51351"/>
                    </a:cubicBezTo>
                    <a:cubicBezTo>
                      <a:pt x="30278" y="93193"/>
                      <a:pt x="39787" y="148348"/>
                      <a:pt x="35983" y="191141"/>
                    </a:cubicBezTo>
                    <a:cubicBezTo>
                      <a:pt x="40738" y="219670"/>
                      <a:pt x="97795" y="191141"/>
                      <a:pt x="103501" y="217768"/>
                    </a:cubicBezTo>
                    <a:close/>
                  </a:path>
                </a:pathLst>
              </a:custGeom>
              <a:grpFill/>
              <a:ln w="9502" cap="flat">
                <a:noFill/>
                <a:prstDash val="solid"/>
                <a:miter/>
              </a:ln>
            </p:spPr>
            <p:txBody>
              <a:bodyPr rtlCol="0" anchor="ctr"/>
              <a:lstStyle/>
              <a:p>
                <a:endParaRPr lang="de-DE" dirty="0"/>
              </a:p>
            </p:txBody>
          </p:sp>
          <p:sp>
            <p:nvSpPr>
              <p:cNvPr id="16" name="Freeform 58">
                <a:extLst>
                  <a:ext uri="{FF2B5EF4-FFF2-40B4-BE49-F238E27FC236}">
                    <a16:creationId xmlns:a16="http://schemas.microsoft.com/office/drawing/2014/main" id="{BE30A3A8-EAF0-F703-794A-F5AC920BD0E0}"/>
                  </a:ext>
                </a:extLst>
              </p:cNvPr>
              <p:cNvSpPr/>
              <p:nvPr/>
            </p:nvSpPr>
            <p:spPr>
              <a:xfrm>
                <a:off x="6097184" y="2999380"/>
                <a:ext cx="310010" cy="34234"/>
              </a:xfrm>
              <a:custGeom>
                <a:avLst/>
                <a:gdLst>
                  <a:gd name="connsiteX0" fmla="*/ 0 w 310010"/>
                  <a:gd name="connsiteY0" fmla="*/ 0 h 34234"/>
                  <a:gd name="connsiteX1" fmla="*/ 310010 w 310010"/>
                  <a:gd name="connsiteY1" fmla="*/ 0 h 34234"/>
                  <a:gd name="connsiteX2" fmla="*/ 310010 w 310010"/>
                  <a:gd name="connsiteY2" fmla="*/ 34234 h 34234"/>
                  <a:gd name="connsiteX3" fmla="*/ 0 w 310010"/>
                  <a:gd name="connsiteY3" fmla="*/ 34234 h 34234"/>
                </a:gdLst>
                <a:ahLst/>
                <a:cxnLst>
                  <a:cxn ang="0">
                    <a:pos x="connsiteX0" y="connsiteY0"/>
                  </a:cxn>
                  <a:cxn ang="0">
                    <a:pos x="connsiteX1" y="connsiteY1"/>
                  </a:cxn>
                  <a:cxn ang="0">
                    <a:pos x="connsiteX2" y="connsiteY2"/>
                  </a:cxn>
                  <a:cxn ang="0">
                    <a:pos x="connsiteX3" y="connsiteY3"/>
                  </a:cxn>
                </a:cxnLst>
                <a:rect l="l" t="t" r="r" b="b"/>
                <a:pathLst>
                  <a:path w="310010" h="34234">
                    <a:moveTo>
                      <a:pt x="0" y="0"/>
                    </a:moveTo>
                    <a:lnTo>
                      <a:pt x="310010" y="0"/>
                    </a:lnTo>
                    <a:lnTo>
                      <a:pt x="310010" y="34234"/>
                    </a:lnTo>
                    <a:lnTo>
                      <a:pt x="0" y="34234"/>
                    </a:lnTo>
                    <a:close/>
                  </a:path>
                </a:pathLst>
              </a:custGeom>
              <a:grpFill/>
              <a:ln w="9502" cap="flat">
                <a:noFill/>
                <a:prstDash val="solid"/>
                <a:miter/>
              </a:ln>
            </p:spPr>
            <p:txBody>
              <a:bodyPr rtlCol="0" anchor="ctr"/>
              <a:lstStyle/>
              <a:p>
                <a:endParaRPr lang="de-DE" dirty="0"/>
              </a:p>
            </p:txBody>
          </p:sp>
          <p:sp>
            <p:nvSpPr>
              <p:cNvPr id="17" name="Freeform 59">
                <a:extLst>
                  <a:ext uri="{FF2B5EF4-FFF2-40B4-BE49-F238E27FC236}">
                    <a16:creationId xmlns:a16="http://schemas.microsoft.com/office/drawing/2014/main" id="{18608447-44A3-823D-BFEB-2D86A4813B6E}"/>
                  </a:ext>
                </a:extLst>
              </p:cNvPr>
              <p:cNvSpPr/>
              <p:nvPr/>
            </p:nvSpPr>
            <p:spPr>
              <a:xfrm>
                <a:off x="6234121" y="2930912"/>
                <a:ext cx="173072" cy="34234"/>
              </a:xfrm>
              <a:custGeom>
                <a:avLst/>
                <a:gdLst>
                  <a:gd name="connsiteX0" fmla="*/ 173073 w 173072"/>
                  <a:gd name="connsiteY0" fmla="*/ 0 h 34234"/>
                  <a:gd name="connsiteX1" fmla="*/ 173073 w 173072"/>
                  <a:gd name="connsiteY1" fmla="*/ 34234 h 34234"/>
                  <a:gd name="connsiteX2" fmla="*/ 0 w 173072"/>
                  <a:gd name="connsiteY2" fmla="*/ 34234 h 34234"/>
                  <a:gd name="connsiteX3" fmla="*/ 0 w 173072"/>
                  <a:gd name="connsiteY3" fmla="*/ 2853 h 34234"/>
                  <a:gd name="connsiteX4" fmla="*/ 2853 w 173072"/>
                  <a:gd name="connsiteY4" fmla="*/ 0 h 34234"/>
                  <a:gd name="connsiteX5" fmla="*/ 173073 w 173072"/>
                  <a:gd name="connsiteY5" fmla="*/ 0 h 342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3072" h="34234">
                    <a:moveTo>
                      <a:pt x="173073" y="0"/>
                    </a:moveTo>
                    <a:lnTo>
                      <a:pt x="173073" y="34234"/>
                    </a:lnTo>
                    <a:lnTo>
                      <a:pt x="0" y="34234"/>
                    </a:lnTo>
                    <a:lnTo>
                      <a:pt x="0" y="2853"/>
                    </a:lnTo>
                    <a:lnTo>
                      <a:pt x="2853" y="0"/>
                    </a:lnTo>
                    <a:lnTo>
                      <a:pt x="173073" y="0"/>
                    </a:lnTo>
                    <a:close/>
                  </a:path>
                </a:pathLst>
              </a:custGeom>
              <a:grpFill/>
              <a:ln w="9502" cap="flat">
                <a:noFill/>
                <a:prstDash val="solid"/>
                <a:miter/>
              </a:ln>
            </p:spPr>
            <p:txBody>
              <a:bodyPr rtlCol="0" anchor="ctr"/>
              <a:lstStyle/>
              <a:p>
                <a:endParaRPr lang="de-DE" dirty="0"/>
              </a:p>
            </p:txBody>
          </p:sp>
          <p:sp>
            <p:nvSpPr>
              <p:cNvPr id="18" name="Freeform 60">
                <a:extLst>
                  <a:ext uri="{FF2B5EF4-FFF2-40B4-BE49-F238E27FC236}">
                    <a16:creationId xmlns:a16="http://schemas.microsoft.com/office/drawing/2014/main" id="{305EF710-FF25-2D43-2997-0E1A31366655}"/>
                  </a:ext>
                </a:extLst>
              </p:cNvPr>
              <p:cNvSpPr/>
              <p:nvPr/>
            </p:nvSpPr>
            <p:spPr>
              <a:xfrm>
                <a:off x="6097184" y="2930912"/>
                <a:ext cx="102702" cy="34234"/>
              </a:xfrm>
              <a:custGeom>
                <a:avLst/>
                <a:gdLst>
                  <a:gd name="connsiteX0" fmla="*/ 0 w 102702"/>
                  <a:gd name="connsiteY0" fmla="*/ 0 h 34234"/>
                  <a:gd name="connsiteX1" fmla="*/ 102703 w 102702"/>
                  <a:gd name="connsiteY1" fmla="*/ 0 h 34234"/>
                  <a:gd name="connsiteX2" fmla="*/ 102703 w 102702"/>
                  <a:gd name="connsiteY2" fmla="*/ 34234 h 34234"/>
                  <a:gd name="connsiteX3" fmla="*/ 0 w 102702"/>
                  <a:gd name="connsiteY3" fmla="*/ 34234 h 34234"/>
                </a:gdLst>
                <a:ahLst/>
                <a:cxnLst>
                  <a:cxn ang="0">
                    <a:pos x="connsiteX0" y="connsiteY0"/>
                  </a:cxn>
                  <a:cxn ang="0">
                    <a:pos x="connsiteX1" y="connsiteY1"/>
                  </a:cxn>
                  <a:cxn ang="0">
                    <a:pos x="connsiteX2" y="connsiteY2"/>
                  </a:cxn>
                  <a:cxn ang="0">
                    <a:pos x="connsiteX3" y="connsiteY3"/>
                  </a:cxn>
                </a:cxnLst>
                <a:rect l="l" t="t" r="r" b="b"/>
                <a:pathLst>
                  <a:path w="102702" h="34234">
                    <a:moveTo>
                      <a:pt x="0" y="0"/>
                    </a:moveTo>
                    <a:lnTo>
                      <a:pt x="102703" y="0"/>
                    </a:lnTo>
                    <a:lnTo>
                      <a:pt x="102703" y="34234"/>
                    </a:lnTo>
                    <a:lnTo>
                      <a:pt x="0" y="34234"/>
                    </a:lnTo>
                    <a:close/>
                  </a:path>
                </a:pathLst>
              </a:custGeom>
              <a:grpFill/>
              <a:ln w="9502" cap="flat">
                <a:noFill/>
                <a:prstDash val="solid"/>
                <a:miter/>
              </a:ln>
            </p:spPr>
            <p:txBody>
              <a:bodyPr rtlCol="0" anchor="ctr"/>
              <a:lstStyle/>
              <a:p>
                <a:endParaRPr lang="de-DE" dirty="0"/>
              </a:p>
            </p:txBody>
          </p:sp>
        </p:grpSp>
      </p:grpSp>
      <p:sp>
        <p:nvSpPr>
          <p:cNvPr id="37" name="Rounded Rectangle 49">
            <a:extLst>
              <a:ext uri="{FF2B5EF4-FFF2-40B4-BE49-F238E27FC236}">
                <a16:creationId xmlns:a16="http://schemas.microsoft.com/office/drawing/2014/main" id="{AF5FE53C-A607-9C23-12D9-1DAF427C1300}"/>
              </a:ext>
            </a:extLst>
          </p:cNvPr>
          <p:cNvSpPr/>
          <p:nvPr/>
        </p:nvSpPr>
        <p:spPr>
          <a:xfrm>
            <a:off x="1475627" y="5850275"/>
            <a:ext cx="5231219" cy="1423136"/>
          </a:xfrm>
          <a:prstGeom prst="roundRect">
            <a:avLst>
              <a:gd name="adj" fmla="val 4330"/>
            </a:avLst>
          </a:prstGeom>
          <a:solidFill>
            <a:srgbClr val="D38CBC">
              <a:alpha val="8000"/>
            </a:srgbClr>
          </a:solidFill>
          <a:ln w="19050">
            <a:solidFill>
              <a:srgbClr val="D38CBC"/>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a:p>
            <a:pPr algn="ctr"/>
            <a:endParaRPr lang="de-DE" dirty="0"/>
          </a:p>
        </p:txBody>
      </p:sp>
      <p:sp>
        <p:nvSpPr>
          <p:cNvPr id="38" name="Text Placeholder 7">
            <a:extLst>
              <a:ext uri="{FF2B5EF4-FFF2-40B4-BE49-F238E27FC236}">
                <a16:creationId xmlns:a16="http://schemas.microsoft.com/office/drawing/2014/main" id="{6AD3BF51-8809-0EDD-9FF1-A1EC8B864432}"/>
              </a:ext>
            </a:extLst>
          </p:cNvPr>
          <p:cNvSpPr txBox="1">
            <a:spLocks/>
          </p:cNvSpPr>
          <p:nvPr/>
        </p:nvSpPr>
        <p:spPr>
          <a:xfrm>
            <a:off x="1717451" y="6134697"/>
            <a:ext cx="4794159" cy="524655"/>
          </a:xfrm>
          <a:prstGeom prst="rect">
            <a:avLst/>
          </a:prstGeom>
          <a:ln>
            <a:noFill/>
          </a:ln>
        </p:spPr>
        <p:txBody>
          <a:bodyPr numCol="1" spcCol="288000" anchor="t">
            <a:noAutofit/>
          </a:bodyPr>
          <a:lstStyle>
            <a:lvl1pPr marL="171450" indent="-171450" algn="l" defTabSz="755934" rtl="0" eaLnBrk="1" latinLnBrk="0" hangingPunct="1">
              <a:lnSpc>
                <a:spcPts val="1220"/>
              </a:lnSpc>
              <a:spcBef>
                <a:spcPts val="0"/>
              </a:spcBef>
              <a:buClr>
                <a:srgbClr val="4763AE"/>
              </a:buClr>
              <a:buFont typeface="Arial" panose="020B0604020202020204" pitchFamily="34" charset="0"/>
              <a:buChar char="•"/>
              <a:defRPr sz="1100" b="0" i="0" kern="120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77967"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2pPr>
            <a:lvl3pPr marL="755934"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3pPr>
            <a:lvl4pPr marL="1133901"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4pPr>
            <a:lvl5pPr marL="1511869"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lnSpc>
                <a:spcPts val="1026"/>
              </a:lnSpc>
              <a:buNone/>
            </a:pPr>
            <a:r>
              <a:rPr lang="de-DE" dirty="0" sz="925"/>
              <a:t>Geben Sie niemals Passwörter, PINs oder Bestätigungscodes weiter. Erlauben Sie niemals Fernzugriff auf Ihr Gerät zur „Hilfe“. Wenn Sie unsicher sind, kontaktieren Sie Ihre Bank oder eine vertrauenswürdige Organisation über offizielle Kontaktdaten, die Sie selbst heraussuchen (nicht die Nummern in der Nachricht).</a:t>
            </a:r>
          </a:p>
          <a:p>
            <a:pPr marL="0" indent="0">
              <a:lnSpc>
                <a:spcPts val="1952"/>
              </a:lnSpc>
              <a:buNone/>
            </a:pPr>
            <a:endParaRPr lang="de-DE" dirty="0" sz="1625"/>
          </a:p>
          <a:p>
            <a:pPr marL="0" indent="0">
              <a:lnSpc>
                <a:spcPts val="1026"/>
              </a:lnSpc>
              <a:buNone/>
            </a:pPr>
            <a:r>
              <a:rPr lang="de-DE" dirty="0" sz="925"/>
              <a:t>Wenn Sie Betrug vermuten, handeln Sie schnell. Kontaktieren Sie sofort Ihre Bank und nutzen Sie die Hilfsangebote des offiziellen Verbraucherschutzes oder der Polizei in Ihrem Land.</a:t>
            </a:r>
          </a:p>
        </p:txBody>
      </p:sp>
      <p:grpSp>
        <p:nvGrpSpPr>
          <p:cNvPr id="39" name="Group 74">
            <a:extLst>
              <a:ext uri="{FF2B5EF4-FFF2-40B4-BE49-F238E27FC236}">
                <a16:creationId xmlns:a16="http://schemas.microsoft.com/office/drawing/2014/main" id="{F8952C9A-57D3-752D-8CD5-D01C5647D177}"/>
              </a:ext>
            </a:extLst>
          </p:cNvPr>
          <p:cNvGrpSpPr/>
          <p:nvPr/>
        </p:nvGrpSpPr>
        <p:grpSpPr>
          <a:xfrm>
            <a:off x="1658760" y="5669827"/>
            <a:ext cx="2124957" cy="406400"/>
            <a:chOff x="1972947" y="5649738"/>
            <a:chExt cx="2124957" cy="406400"/>
          </a:xfrm>
        </p:grpSpPr>
        <p:sp>
          <p:nvSpPr>
            <p:cNvPr id="40" name="Rectangle 51">
              <a:extLst>
                <a:ext uri="{FF2B5EF4-FFF2-40B4-BE49-F238E27FC236}">
                  <a16:creationId xmlns:a16="http://schemas.microsoft.com/office/drawing/2014/main" id="{CDB5EDA7-F922-B8A6-666D-9CA01EEA80AC}"/>
                </a:ext>
              </a:extLst>
            </p:cNvPr>
            <p:cNvSpPr/>
            <p:nvPr/>
          </p:nvSpPr>
          <p:spPr>
            <a:xfrm>
              <a:off x="2323930" y="5705156"/>
              <a:ext cx="940638" cy="28632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42" name="Text Placeholder 122">
              <a:extLst>
                <a:ext uri="{FF2B5EF4-FFF2-40B4-BE49-F238E27FC236}">
                  <a16:creationId xmlns:a16="http://schemas.microsoft.com/office/drawing/2014/main" id="{BC96061C-E78E-2A5D-5186-C470A17FA820}"/>
                </a:ext>
              </a:extLst>
            </p:cNvPr>
            <p:cNvSpPr txBox="1">
              <a:spLocks/>
            </p:cNvSpPr>
            <p:nvPr/>
          </p:nvSpPr>
          <p:spPr>
            <a:xfrm>
              <a:off x="2364155" y="5732952"/>
              <a:ext cx="1733749" cy="258532"/>
            </a:xfrm>
            <a:prstGeom prst="rect">
              <a:avLst/>
            </a:prstGeom>
            <a:solidFill>
              <a:srgbClr val="D38CBC"/>
            </a:solidFill>
          </p:spPr>
          <p:txBody>
            <a:bodyP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None/>
              </a:pPr>
              <a:r>
                <a:rPr lang="de-DE" sz="1400" b="1" dirty="0">
                  <a:solidFill>
                    <a:schemeClr val="bg1"/>
                  </a:solidFill>
                </a:rPr>
                <a:t>Kern­bot­schaft</a:t>
              </a:r>
            </a:p>
          </p:txBody>
        </p:sp>
        <p:sp>
          <p:nvSpPr>
            <p:cNvPr id="43" name="Oval 54">
              <a:extLst>
                <a:ext uri="{FF2B5EF4-FFF2-40B4-BE49-F238E27FC236}">
                  <a16:creationId xmlns:a16="http://schemas.microsoft.com/office/drawing/2014/main" id="{5CC65292-47CC-1EBC-C383-3E5FAE4D7357}"/>
                </a:ext>
              </a:extLst>
            </p:cNvPr>
            <p:cNvSpPr/>
            <p:nvPr/>
          </p:nvSpPr>
          <p:spPr>
            <a:xfrm>
              <a:off x="1972947" y="5649738"/>
              <a:ext cx="406400" cy="406400"/>
            </a:xfrm>
            <a:prstGeom prst="ellipse">
              <a:avLst/>
            </a:prstGeom>
            <a:solidFill>
              <a:srgbClr val="D38CBC"/>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grpSp>
          <p:nvGrpSpPr>
            <p:cNvPr id="44" name="Graphic 37">
              <a:extLst>
                <a:ext uri="{FF2B5EF4-FFF2-40B4-BE49-F238E27FC236}">
                  <a16:creationId xmlns:a16="http://schemas.microsoft.com/office/drawing/2014/main" id="{C778C7BD-4DFC-C92D-78C3-3F5496CC1408}"/>
                </a:ext>
              </a:extLst>
            </p:cNvPr>
            <p:cNvGrpSpPr/>
            <p:nvPr/>
          </p:nvGrpSpPr>
          <p:grpSpPr>
            <a:xfrm>
              <a:off x="2064622" y="5732952"/>
              <a:ext cx="229999" cy="229698"/>
              <a:chOff x="5737725" y="2862443"/>
              <a:chExt cx="1034323" cy="1032970"/>
            </a:xfrm>
            <a:solidFill>
              <a:schemeClr val="bg1"/>
            </a:solidFill>
          </p:grpSpPr>
          <p:sp>
            <p:nvSpPr>
              <p:cNvPr id="45" name="Freeform 56">
                <a:extLst>
                  <a:ext uri="{FF2B5EF4-FFF2-40B4-BE49-F238E27FC236}">
                    <a16:creationId xmlns:a16="http://schemas.microsoft.com/office/drawing/2014/main" id="{409D7CED-578C-7852-6C0E-F1C9B0F9BFEC}"/>
                  </a:ext>
                </a:extLst>
              </p:cNvPr>
              <p:cNvSpPr/>
              <p:nvPr/>
            </p:nvSpPr>
            <p:spPr>
              <a:xfrm>
                <a:off x="5737725" y="3034440"/>
                <a:ext cx="1034323" cy="860974"/>
              </a:xfrm>
              <a:custGeom>
                <a:avLst/>
                <a:gdLst>
                  <a:gd name="connsiteX0" fmla="*/ 0 w 1034323"/>
                  <a:gd name="connsiteY0" fmla="*/ 121848 h 860974"/>
                  <a:gd name="connsiteX1" fmla="*/ 213013 w 1034323"/>
                  <a:gd name="connsiteY1" fmla="*/ 21998 h 860974"/>
                  <a:gd name="connsiteX2" fmla="*/ 221572 w 1034323"/>
                  <a:gd name="connsiteY2" fmla="*/ 245472 h 860974"/>
                  <a:gd name="connsiteX3" fmla="*/ 270070 w 1034323"/>
                  <a:gd name="connsiteY3" fmla="*/ 297774 h 860974"/>
                  <a:gd name="connsiteX4" fmla="*/ 275776 w 1034323"/>
                  <a:gd name="connsiteY4" fmla="*/ 326302 h 860974"/>
                  <a:gd name="connsiteX5" fmla="*/ 275776 w 1034323"/>
                  <a:gd name="connsiteY5" fmla="*/ 395722 h 860974"/>
                  <a:gd name="connsiteX6" fmla="*/ 417468 w 1034323"/>
                  <a:gd name="connsiteY6" fmla="*/ 395722 h 860974"/>
                  <a:gd name="connsiteX7" fmla="*/ 428879 w 1034323"/>
                  <a:gd name="connsiteY7" fmla="*/ 407133 h 860974"/>
                  <a:gd name="connsiteX8" fmla="*/ 428879 w 1034323"/>
                  <a:gd name="connsiteY8" fmla="*/ 498424 h 860974"/>
                  <a:gd name="connsiteX9" fmla="*/ 473574 w 1034323"/>
                  <a:gd name="connsiteY9" fmla="*/ 498424 h 860974"/>
                  <a:gd name="connsiteX10" fmla="*/ 571522 w 1034323"/>
                  <a:gd name="connsiteY10" fmla="*/ 351978 h 860974"/>
                  <a:gd name="connsiteX11" fmla="*/ 598148 w 1034323"/>
                  <a:gd name="connsiteY11" fmla="*/ 371948 h 860974"/>
                  <a:gd name="connsiteX12" fmla="*/ 514465 w 1034323"/>
                  <a:gd name="connsiteY12" fmla="*/ 498424 h 860974"/>
                  <a:gd name="connsiteX13" fmla="*/ 808309 w 1034323"/>
                  <a:gd name="connsiteY13" fmla="*/ 498424 h 860974"/>
                  <a:gd name="connsiteX14" fmla="*/ 808309 w 1034323"/>
                  <a:gd name="connsiteY14" fmla="*/ 377654 h 860974"/>
                  <a:gd name="connsiteX15" fmla="*/ 666617 w 1034323"/>
                  <a:gd name="connsiteY15" fmla="*/ 377654 h 860974"/>
                  <a:gd name="connsiteX16" fmla="*/ 503053 w 1034323"/>
                  <a:gd name="connsiteY16" fmla="*/ 215992 h 860974"/>
                  <a:gd name="connsiteX17" fmla="*/ 503053 w 1034323"/>
                  <a:gd name="connsiteY17" fmla="*/ 198875 h 860974"/>
                  <a:gd name="connsiteX18" fmla="*/ 571522 w 1034323"/>
                  <a:gd name="connsiteY18" fmla="*/ 127553 h 860974"/>
                  <a:gd name="connsiteX19" fmla="*/ 598148 w 1034323"/>
                  <a:gd name="connsiteY19" fmla="*/ 125652 h 860974"/>
                  <a:gd name="connsiteX20" fmla="*/ 713213 w 1034323"/>
                  <a:gd name="connsiteY20" fmla="*/ 241668 h 860974"/>
                  <a:gd name="connsiteX21" fmla="*/ 802603 w 1034323"/>
                  <a:gd name="connsiteY21" fmla="*/ 241668 h 860974"/>
                  <a:gd name="connsiteX22" fmla="*/ 930981 w 1034323"/>
                  <a:gd name="connsiteY22" fmla="*/ 5832 h 860974"/>
                  <a:gd name="connsiteX23" fmla="*/ 977578 w 1034323"/>
                  <a:gd name="connsiteY23" fmla="*/ 246422 h 860974"/>
                  <a:gd name="connsiteX24" fmla="*/ 1031782 w 1034323"/>
                  <a:gd name="connsiteY24" fmla="*/ 316793 h 860974"/>
                  <a:gd name="connsiteX25" fmla="*/ 1031782 w 1034323"/>
                  <a:gd name="connsiteY25" fmla="*/ 573550 h 860974"/>
                  <a:gd name="connsiteX26" fmla="*/ 949049 w 1034323"/>
                  <a:gd name="connsiteY26" fmla="*/ 651528 h 860974"/>
                  <a:gd name="connsiteX27" fmla="*/ 946196 w 1034323"/>
                  <a:gd name="connsiteY27" fmla="*/ 654381 h 860974"/>
                  <a:gd name="connsiteX28" fmla="*/ 946196 w 1034323"/>
                  <a:gd name="connsiteY28" fmla="*/ 858835 h 860974"/>
                  <a:gd name="connsiteX29" fmla="*/ 911962 w 1034323"/>
                  <a:gd name="connsiteY29" fmla="*/ 858835 h 860974"/>
                  <a:gd name="connsiteX30" fmla="*/ 911962 w 1034323"/>
                  <a:gd name="connsiteY30" fmla="*/ 653430 h 860974"/>
                  <a:gd name="connsiteX31" fmla="*/ 793093 w 1034323"/>
                  <a:gd name="connsiteY31" fmla="*/ 653430 h 860974"/>
                  <a:gd name="connsiteX32" fmla="*/ 793093 w 1034323"/>
                  <a:gd name="connsiteY32" fmla="*/ 841718 h 860974"/>
                  <a:gd name="connsiteX33" fmla="*/ 775976 w 1034323"/>
                  <a:gd name="connsiteY33" fmla="*/ 858835 h 860974"/>
                  <a:gd name="connsiteX34" fmla="*/ 655205 w 1034323"/>
                  <a:gd name="connsiteY34" fmla="*/ 858835 h 860974"/>
                  <a:gd name="connsiteX35" fmla="*/ 639039 w 1034323"/>
                  <a:gd name="connsiteY35" fmla="*/ 848375 h 860974"/>
                  <a:gd name="connsiteX36" fmla="*/ 639039 w 1034323"/>
                  <a:gd name="connsiteY36" fmla="*/ 575451 h 860974"/>
                  <a:gd name="connsiteX37" fmla="*/ 654254 w 1034323"/>
                  <a:gd name="connsiteY37" fmla="*/ 532659 h 860974"/>
                  <a:gd name="connsiteX38" fmla="*/ 535385 w 1034323"/>
                  <a:gd name="connsiteY38" fmla="*/ 532659 h 860974"/>
                  <a:gd name="connsiteX39" fmla="*/ 535385 w 1034323"/>
                  <a:gd name="connsiteY39" fmla="*/ 824601 h 860974"/>
                  <a:gd name="connsiteX40" fmla="*/ 603854 w 1034323"/>
                  <a:gd name="connsiteY40" fmla="*/ 824601 h 860974"/>
                  <a:gd name="connsiteX41" fmla="*/ 603854 w 1034323"/>
                  <a:gd name="connsiteY41" fmla="*/ 858835 h 860974"/>
                  <a:gd name="connsiteX42" fmla="*/ 430781 w 1034323"/>
                  <a:gd name="connsiteY42" fmla="*/ 858835 h 860974"/>
                  <a:gd name="connsiteX43" fmla="*/ 430781 w 1034323"/>
                  <a:gd name="connsiteY43" fmla="*/ 824601 h 860974"/>
                  <a:gd name="connsiteX44" fmla="*/ 499249 w 1034323"/>
                  <a:gd name="connsiteY44" fmla="*/ 824601 h 860974"/>
                  <a:gd name="connsiteX45" fmla="*/ 499249 w 1034323"/>
                  <a:gd name="connsiteY45" fmla="*/ 532659 h 860974"/>
                  <a:gd name="connsiteX46" fmla="*/ 380381 w 1034323"/>
                  <a:gd name="connsiteY46" fmla="*/ 532659 h 860974"/>
                  <a:gd name="connsiteX47" fmla="*/ 396547 w 1034323"/>
                  <a:gd name="connsiteY47" fmla="*/ 575451 h 860974"/>
                  <a:gd name="connsiteX48" fmla="*/ 396547 w 1034323"/>
                  <a:gd name="connsiteY48" fmla="*/ 848375 h 860974"/>
                  <a:gd name="connsiteX49" fmla="*/ 379429 w 1034323"/>
                  <a:gd name="connsiteY49" fmla="*/ 858835 h 860974"/>
                  <a:gd name="connsiteX50" fmla="*/ 258659 w 1034323"/>
                  <a:gd name="connsiteY50" fmla="*/ 858835 h 860974"/>
                  <a:gd name="connsiteX51" fmla="*/ 241542 w 1034323"/>
                  <a:gd name="connsiteY51" fmla="*/ 841718 h 860974"/>
                  <a:gd name="connsiteX52" fmla="*/ 241542 w 1034323"/>
                  <a:gd name="connsiteY52" fmla="*/ 653430 h 860974"/>
                  <a:gd name="connsiteX53" fmla="*/ 122673 w 1034323"/>
                  <a:gd name="connsiteY53" fmla="*/ 653430 h 860974"/>
                  <a:gd name="connsiteX54" fmla="*/ 122673 w 1034323"/>
                  <a:gd name="connsiteY54" fmla="*/ 858835 h 860974"/>
                  <a:gd name="connsiteX55" fmla="*/ 88438 w 1034323"/>
                  <a:gd name="connsiteY55" fmla="*/ 858835 h 860974"/>
                  <a:gd name="connsiteX56" fmla="*/ 88438 w 1034323"/>
                  <a:gd name="connsiteY56" fmla="*/ 654381 h 860974"/>
                  <a:gd name="connsiteX57" fmla="*/ 69419 w 1034323"/>
                  <a:gd name="connsiteY57" fmla="*/ 650577 h 860974"/>
                  <a:gd name="connsiteX58" fmla="*/ 1902 w 1034323"/>
                  <a:gd name="connsiteY58" fmla="*/ 576402 h 860974"/>
                  <a:gd name="connsiteX59" fmla="*/ 1902 w 1034323"/>
                  <a:gd name="connsiteY59" fmla="*/ 312989 h 860974"/>
                  <a:gd name="connsiteX60" fmla="*/ 35185 w 1034323"/>
                  <a:gd name="connsiteY60" fmla="*/ 258785 h 860974"/>
                  <a:gd name="connsiteX61" fmla="*/ 56106 w 1034323"/>
                  <a:gd name="connsiteY61" fmla="*/ 244521 h 860974"/>
                  <a:gd name="connsiteX62" fmla="*/ 1902 w 1034323"/>
                  <a:gd name="connsiteY62" fmla="*/ 154180 h 860974"/>
                  <a:gd name="connsiteX63" fmla="*/ 1902 w 1034323"/>
                  <a:gd name="connsiteY63" fmla="*/ 121848 h 860974"/>
                  <a:gd name="connsiteX64" fmla="*/ 210160 w 1034323"/>
                  <a:gd name="connsiteY64" fmla="*/ 63840 h 860974"/>
                  <a:gd name="connsiteX65" fmla="*/ 61812 w 1034323"/>
                  <a:gd name="connsiteY65" fmla="*/ 207434 h 860974"/>
                  <a:gd name="connsiteX66" fmla="*/ 210160 w 1034323"/>
                  <a:gd name="connsiteY66" fmla="*/ 63840 h 860974"/>
                  <a:gd name="connsiteX67" fmla="*/ 818769 w 1034323"/>
                  <a:gd name="connsiteY67" fmla="*/ 63840 h 860974"/>
                  <a:gd name="connsiteX68" fmla="*/ 967118 w 1034323"/>
                  <a:gd name="connsiteY68" fmla="*/ 207434 h 860974"/>
                  <a:gd name="connsiteX69" fmla="*/ 818769 w 1034323"/>
                  <a:gd name="connsiteY69" fmla="*/ 63840 h 860974"/>
                  <a:gd name="connsiteX70" fmla="*/ 669470 w 1034323"/>
                  <a:gd name="connsiteY70" fmla="*/ 573550 h 860974"/>
                  <a:gd name="connsiteX71" fmla="*/ 669470 w 1034323"/>
                  <a:gd name="connsiteY71" fmla="*/ 823650 h 860974"/>
                  <a:gd name="connsiteX72" fmla="*/ 754104 w 1034323"/>
                  <a:gd name="connsiteY72" fmla="*/ 823650 h 860974"/>
                  <a:gd name="connsiteX73" fmla="*/ 754104 w 1034323"/>
                  <a:gd name="connsiteY73" fmla="*/ 635362 h 860974"/>
                  <a:gd name="connsiteX74" fmla="*/ 767418 w 1034323"/>
                  <a:gd name="connsiteY74" fmla="*/ 618244 h 860974"/>
                  <a:gd name="connsiteX75" fmla="*/ 940491 w 1034323"/>
                  <a:gd name="connsiteY75" fmla="*/ 618244 h 860974"/>
                  <a:gd name="connsiteX76" fmla="*/ 995646 w 1034323"/>
                  <a:gd name="connsiteY76" fmla="*/ 566893 h 860974"/>
                  <a:gd name="connsiteX77" fmla="*/ 995646 w 1034323"/>
                  <a:gd name="connsiteY77" fmla="*/ 323449 h 860974"/>
                  <a:gd name="connsiteX78" fmla="*/ 950000 w 1034323"/>
                  <a:gd name="connsiteY78" fmla="*/ 274000 h 860974"/>
                  <a:gd name="connsiteX79" fmla="*/ 700851 w 1034323"/>
                  <a:gd name="connsiteY79" fmla="*/ 274000 h 860974"/>
                  <a:gd name="connsiteX80" fmla="*/ 689440 w 1034323"/>
                  <a:gd name="connsiteY80" fmla="*/ 267343 h 860974"/>
                  <a:gd name="connsiteX81" fmla="*/ 585786 w 1034323"/>
                  <a:gd name="connsiteY81" fmla="*/ 163690 h 860974"/>
                  <a:gd name="connsiteX82" fmla="*/ 581031 w 1034323"/>
                  <a:gd name="connsiteY82" fmla="*/ 162739 h 860974"/>
                  <a:gd name="connsiteX83" fmla="*/ 539189 w 1034323"/>
                  <a:gd name="connsiteY83" fmla="*/ 205531 h 860974"/>
                  <a:gd name="connsiteX84" fmla="*/ 676126 w 1034323"/>
                  <a:gd name="connsiteY84" fmla="*/ 342468 h 860974"/>
                  <a:gd name="connsiteX85" fmla="*/ 823524 w 1034323"/>
                  <a:gd name="connsiteY85" fmla="*/ 342468 h 860974"/>
                  <a:gd name="connsiteX86" fmla="*/ 840641 w 1034323"/>
                  <a:gd name="connsiteY86" fmla="*/ 356733 h 860974"/>
                  <a:gd name="connsiteX87" fmla="*/ 840641 w 1034323"/>
                  <a:gd name="connsiteY87" fmla="*/ 513640 h 860974"/>
                  <a:gd name="connsiteX88" fmla="*/ 821622 w 1034323"/>
                  <a:gd name="connsiteY88" fmla="*/ 532659 h 860974"/>
                  <a:gd name="connsiteX89" fmla="*/ 669470 w 1034323"/>
                  <a:gd name="connsiteY89" fmla="*/ 573550 h 860974"/>
                  <a:gd name="connsiteX90" fmla="*/ 275776 w 1034323"/>
                  <a:gd name="connsiteY90" fmla="*/ 635362 h 860974"/>
                  <a:gd name="connsiteX91" fmla="*/ 275776 w 1034323"/>
                  <a:gd name="connsiteY91" fmla="*/ 823650 h 860974"/>
                  <a:gd name="connsiteX92" fmla="*/ 360410 w 1034323"/>
                  <a:gd name="connsiteY92" fmla="*/ 823650 h 860974"/>
                  <a:gd name="connsiteX93" fmla="*/ 360410 w 1034323"/>
                  <a:gd name="connsiteY93" fmla="*/ 573550 h 860974"/>
                  <a:gd name="connsiteX94" fmla="*/ 354705 w 1034323"/>
                  <a:gd name="connsiteY94" fmla="*/ 559285 h 860974"/>
                  <a:gd name="connsiteX95" fmla="*/ 318569 w 1034323"/>
                  <a:gd name="connsiteY95" fmla="*/ 532659 h 860974"/>
                  <a:gd name="connsiteX96" fmla="*/ 155956 w 1034323"/>
                  <a:gd name="connsiteY96" fmla="*/ 532659 h 860974"/>
                  <a:gd name="connsiteX97" fmla="*/ 136937 w 1034323"/>
                  <a:gd name="connsiteY97" fmla="*/ 515542 h 860974"/>
                  <a:gd name="connsiteX98" fmla="*/ 136937 w 1034323"/>
                  <a:gd name="connsiteY98" fmla="*/ 361487 h 860974"/>
                  <a:gd name="connsiteX99" fmla="*/ 171171 w 1034323"/>
                  <a:gd name="connsiteY99" fmla="*/ 361487 h 860974"/>
                  <a:gd name="connsiteX100" fmla="*/ 171171 w 1034323"/>
                  <a:gd name="connsiteY100" fmla="*/ 498424 h 860974"/>
                  <a:gd name="connsiteX101" fmla="*/ 394645 w 1034323"/>
                  <a:gd name="connsiteY101" fmla="*/ 498424 h 860974"/>
                  <a:gd name="connsiteX102" fmla="*/ 394645 w 1034323"/>
                  <a:gd name="connsiteY102" fmla="*/ 429956 h 860974"/>
                  <a:gd name="connsiteX103" fmla="*/ 256757 w 1034323"/>
                  <a:gd name="connsiteY103" fmla="*/ 429956 h 860974"/>
                  <a:gd name="connsiteX104" fmla="*/ 240591 w 1034323"/>
                  <a:gd name="connsiteY104" fmla="*/ 413790 h 860974"/>
                  <a:gd name="connsiteX105" fmla="*/ 192092 w 1034323"/>
                  <a:gd name="connsiteY105" fmla="*/ 274951 h 860974"/>
                  <a:gd name="connsiteX106" fmla="*/ 79880 w 1034323"/>
                  <a:gd name="connsiteY106" fmla="*/ 274951 h 860974"/>
                  <a:gd name="connsiteX107" fmla="*/ 34234 w 1034323"/>
                  <a:gd name="connsiteY107" fmla="*/ 322498 h 860974"/>
                  <a:gd name="connsiteX108" fmla="*/ 34234 w 1034323"/>
                  <a:gd name="connsiteY108" fmla="*/ 569746 h 860974"/>
                  <a:gd name="connsiteX109" fmla="*/ 91291 w 1034323"/>
                  <a:gd name="connsiteY109" fmla="*/ 619195 h 860974"/>
                  <a:gd name="connsiteX110" fmla="*/ 262463 w 1034323"/>
                  <a:gd name="connsiteY110" fmla="*/ 619195 h 860974"/>
                  <a:gd name="connsiteX111" fmla="*/ 275776 w 1034323"/>
                  <a:gd name="connsiteY111" fmla="*/ 636312 h 8609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Lst>
                <a:rect l="l" t="t" r="r" b="b"/>
                <a:pathLst>
                  <a:path w="1034323" h="860974">
                    <a:moveTo>
                      <a:pt x="0" y="121848"/>
                    </a:moveTo>
                    <a:cubicBezTo>
                      <a:pt x="9510" y="21047"/>
                      <a:pt x="128378" y="-33157"/>
                      <a:pt x="213013" y="21998"/>
                    </a:cubicBezTo>
                    <a:cubicBezTo>
                      <a:pt x="297648" y="77153"/>
                      <a:pt x="294795" y="188414"/>
                      <a:pt x="221572" y="245472"/>
                    </a:cubicBezTo>
                    <a:cubicBezTo>
                      <a:pt x="243444" y="256883"/>
                      <a:pt x="261512" y="273049"/>
                      <a:pt x="270070" y="297774"/>
                    </a:cubicBezTo>
                    <a:cubicBezTo>
                      <a:pt x="278629" y="322498"/>
                      <a:pt x="275776" y="320597"/>
                      <a:pt x="275776" y="326302"/>
                    </a:cubicBezTo>
                    <a:lnTo>
                      <a:pt x="275776" y="395722"/>
                    </a:lnTo>
                    <a:lnTo>
                      <a:pt x="417468" y="395722"/>
                    </a:lnTo>
                    <a:cubicBezTo>
                      <a:pt x="419370" y="395722"/>
                      <a:pt x="428879" y="404280"/>
                      <a:pt x="428879" y="407133"/>
                    </a:cubicBezTo>
                    <a:lnTo>
                      <a:pt x="428879" y="498424"/>
                    </a:lnTo>
                    <a:lnTo>
                      <a:pt x="473574" y="498424"/>
                    </a:lnTo>
                    <a:lnTo>
                      <a:pt x="571522" y="351978"/>
                    </a:lnTo>
                    <a:cubicBezTo>
                      <a:pt x="576277" y="354831"/>
                      <a:pt x="599099" y="367193"/>
                      <a:pt x="598148" y="371948"/>
                    </a:cubicBezTo>
                    <a:lnTo>
                      <a:pt x="514465" y="498424"/>
                    </a:lnTo>
                    <a:lnTo>
                      <a:pt x="808309" y="498424"/>
                    </a:lnTo>
                    <a:lnTo>
                      <a:pt x="808309" y="377654"/>
                    </a:lnTo>
                    <a:lnTo>
                      <a:pt x="666617" y="377654"/>
                    </a:lnTo>
                    <a:lnTo>
                      <a:pt x="503053" y="215992"/>
                    </a:lnTo>
                    <a:lnTo>
                      <a:pt x="503053" y="198875"/>
                    </a:lnTo>
                    <a:cubicBezTo>
                      <a:pt x="502102" y="198875"/>
                      <a:pt x="571522" y="127553"/>
                      <a:pt x="571522" y="127553"/>
                    </a:cubicBezTo>
                    <a:cubicBezTo>
                      <a:pt x="581031" y="119946"/>
                      <a:pt x="586737" y="118044"/>
                      <a:pt x="598148" y="125652"/>
                    </a:cubicBezTo>
                    <a:lnTo>
                      <a:pt x="713213" y="241668"/>
                    </a:lnTo>
                    <a:lnTo>
                      <a:pt x="802603" y="241668"/>
                    </a:lnTo>
                    <a:cubicBezTo>
                      <a:pt x="698949" y="141818"/>
                      <a:pt x="788339" y="-30304"/>
                      <a:pt x="930981" y="5832"/>
                    </a:cubicBezTo>
                    <a:cubicBezTo>
                      <a:pt x="1039390" y="33409"/>
                      <a:pt x="1067918" y="181758"/>
                      <a:pt x="977578" y="246422"/>
                    </a:cubicBezTo>
                    <a:cubicBezTo>
                      <a:pt x="1007057" y="260687"/>
                      <a:pt x="1027027" y="283510"/>
                      <a:pt x="1031782" y="316793"/>
                    </a:cubicBezTo>
                    <a:cubicBezTo>
                      <a:pt x="1027027" y="399525"/>
                      <a:pt x="1039390" y="491768"/>
                      <a:pt x="1031782" y="573550"/>
                    </a:cubicBezTo>
                    <a:cubicBezTo>
                      <a:pt x="1027978" y="616343"/>
                      <a:pt x="992793" y="651528"/>
                      <a:pt x="949049" y="651528"/>
                    </a:cubicBezTo>
                    <a:lnTo>
                      <a:pt x="946196" y="654381"/>
                    </a:lnTo>
                    <a:lnTo>
                      <a:pt x="946196" y="858835"/>
                    </a:lnTo>
                    <a:lnTo>
                      <a:pt x="911962" y="858835"/>
                    </a:lnTo>
                    <a:lnTo>
                      <a:pt x="911962" y="653430"/>
                    </a:lnTo>
                    <a:lnTo>
                      <a:pt x="793093" y="653430"/>
                    </a:lnTo>
                    <a:lnTo>
                      <a:pt x="793093" y="841718"/>
                    </a:lnTo>
                    <a:cubicBezTo>
                      <a:pt x="793093" y="849326"/>
                      <a:pt x="784535" y="857884"/>
                      <a:pt x="775976" y="858835"/>
                    </a:cubicBezTo>
                    <a:cubicBezTo>
                      <a:pt x="750300" y="861688"/>
                      <a:pt x="680881" y="861688"/>
                      <a:pt x="655205" y="858835"/>
                    </a:cubicBezTo>
                    <a:cubicBezTo>
                      <a:pt x="629530" y="855982"/>
                      <a:pt x="641892" y="855031"/>
                      <a:pt x="639039" y="848375"/>
                    </a:cubicBezTo>
                    <a:lnTo>
                      <a:pt x="639039" y="575451"/>
                    </a:lnTo>
                    <a:cubicBezTo>
                      <a:pt x="639039" y="559285"/>
                      <a:pt x="646647" y="545972"/>
                      <a:pt x="654254" y="532659"/>
                    </a:cubicBezTo>
                    <a:lnTo>
                      <a:pt x="535385" y="532659"/>
                    </a:lnTo>
                    <a:lnTo>
                      <a:pt x="535385" y="824601"/>
                    </a:lnTo>
                    <a:lnTo>
                      <a:pt x="603854" y="824601"/>
                    </a:lnTo>
                    <a:lnTo>
                      <a:pt x="603854" y="858835"/>
                    </a:lnTo>
                    <a:lnTo>
                      <a:pt x="430781" y="858835"/>
                    </a:lnTo>
                    <a:lnTo>
                      <a:pt x="430781" y="824601"/>
                    </a:lnTo>
                    <a:lnTo>
                      <a:pt x="499249" y="824601"/>
                    </a:lnTo>
                    <a:lnTo>
                      <a:pt x="499249" y="532659"/>
                    </a:lnTo>
                    <a:lnTo>
                      <a:pt x="380381" y="532659"/>
                    </a:lnTo>
                    <a:cubicBezTo>
                      <a:pt x="388939" y="545972"/>
                      <a:pt x="394645" y="560236"/>
                      <a:pt x="396547" y="575451"/>
                    </a:cubicBezTo>
                    <a:lnTo>
                      <a:pt x="396547" y="848375"/>
                    </a:lnTo>
                    <a:cubicBezTo>
                      <a:pt x="392743" y="855031"/>
                      <a:pt x="386086" y="857884"/>
                      <a:pt x="379429" y="858835"/>
                    </a:cubicBezTo>
                    <a:cubicBezTo>
                      <a:pt x="353754" y="861688"/>
                      <a:pt x="284334" y="861688"/>
                      <a:pt x="258659" y="858835"/>
                    </a:cubicBezTo>
                    <a:cubicBezTo>
                      <a:pt x="232983" y="855982"/>
                      <a:pt x="241542" y="849326"/>
                      <a:pt x="241542" y="841718"/>
                    </a:cubicBezTo>
                    <a:lnTo>
                      <a:pt x="241542" y="653430"/>
                    </a:lnTo>
                    <a:lnTo>
                      <a:pt x="122673" y="653430"/>
                    </a:lnTo>
                    <a:lnTo>
                      <a:pt x="122673" y="858835"/>
                    </a:lnTo>
                    <a:lnTo>
                      <a:pt x="88438" y="858835"/>
                    </a:lnTo>
                    <a:lnTo>
                      <a:pt x="88438" y="654381"/>
                    </a:lnTo>
                    <a:cubicBezTo>
                      <a:pt x="83684" y="648675"/>
                      <a:pt x="76076" y="652479"/>
                      <a:pt x="69419" y="650577"/>
                    </a:cubicBezTo>
                    <a:cubicBezTo>
                      <a:pt x="35185" y="643920"/>
                      <a:pt x="5706" y="611588"/>
                      <a:pt x="1902" y="576402"/>
                    </a:cubicBezTo>
                    <a:lnTo>
                      <a:pt x="1902" y="312989"/>
                    </a:lnTo>
                    <a:cubicBezTo>
                      <a:pt x="7607" y="291117"/>
                      <a:pt x="16166" y="273049"/>
                      <a:pt x="35185" y="258785"/>
                    </a:cubicBezTo>
                    <a:cubicBezTo>
                      <a:pt x="54204" y="244521"/>
                      <a:pt x="50400" y="251177"/>
                      <a:pt x="56106" y="244521"/>
                    </a:cubicBezTo>
                    <a:cubicBezTo>
                      <a:pt x="25676" y="225502"/>
                      <a:pt x="9510" y="188414"/>
                      <a:pt x="1902" y="154180"/>
                    </a:cubicBezTo>
                    <a:cubicBezTo>
                      <a:pt x="1902" y="143720"/>
                      <a:pt x="951" y="132308"/>
                      <a:pt x="1902" y="121848"/>
                    </a:cubicBezTo>
                    <a:close/>
                    <a:moveTo>
                      <a:pt x="210160" y="63840"/>
                    </a:moveTo>
                    <a:cubicBezTo>
                      <a:pt x="116967" y="-30304"/>
                      <a:pt x="-30431" y="109485"/>
                      <a:pt x="61812" y="207434"/>
                    </a:cubicBezTo>
                    <a:cubicBezTo>
                      <a:pt x="157858" y="308234"/>
                      <a:pt x="305255" y="160837"/>
                      <a:pt x="210160" y="63840"/>
                    </a:cubicBezTo>
                    <a:close/>
                    <a:moveTo>
                      <a:pt x="818769" y="63840"/>
                    </a:moveTo>
                    <a:cubicBezTo>
                      <a:pt x="723674" y="160837"/>
                      <a:pt x="871071" y="308234"/>
                      <a:pt x="967118" y="207434"/>
                    </a:cubicBezTo>
                    <a:cubicBezTo>
                      <a:pt x="1059360" y="110436"/>
                      <a:pt x="911962" y="-30304"/>
                      <a:pt x="818769" y="63840"/>
                    </a:cubicBezTo>
                    <a:close/>
                    <a:moveTo>
                      <a:pt x="669470" y="573550"/>
                    </a:moveTo>
                    <a:lnTo>
                      <a:pt x="669470" y="823650"/>
                    </a:lnTo>
                    <a:lnTo>
                      <a:pt x="754104" y="823650"/>
                    </a:lnTo>
                    <a:lnTo>
                      <a:pt x="754104" y="635362"/>
                    </a:lnTo>
                    <a:cubicBezTo>
                      <a:pt x="754104" y="630607"/>
                      <a:pt x="760761" y="619195"/>
                      <a:pt x="767418" y="618244"/>
                    </a:cubicBezTo>
                    <a:cubicBezTo>
                      <a:pt x="823524" y="614441"/>
                      <a:pt x="884385" y="622999"/>
                      <a:pt x="940491" y="618244"/>
                    </a:cubicBezTo>
                    <a:cubicBezTo>
                      <a:pt x="996597" y="613490"/>
                      <a:pt x="992793" y="599225"/>
                      <a:pt x="995646" y="566893"/>
                    </a:cubicBezTo>
                    <a:cubicBezTo>
                      <a:pt x="1002303" y="488915"/>
                      <a:pt x="990891" y="402379"/>
                      <a:pt x="995646" y="323449"/>
                    </a:cubicBezTo>
                    <a:cubicBezTo>
                      <a:pt x="993744" y="297774"/>
                      <a:pt x="975676" y="278755"/>
                      <a:pt x="950000" y="274000"/>
                    </a:cubicBezTo>
                    <a:lnTo>
                      <a:pt x="700851" y="274000"/>
                    </a:lnTo>
                    <a:cubicBezTo>
                      <a:pt x="700851" y="274000"/>
                      <a:pt x="689440" y="267343"/>
                      <a:pt x="689440" y="267343"/>
                    </a:cubicBezTo>
                    <a:lnTo>
                      <a:pt x="585786" y="163690"/>
                    </a:lnTo>
                    <a:cubicBezTo>
                      <a:pt x="583884" y="161788"/>
                      <a:pt x="582933" y="161788"/>
                      <a:pt x="581031" y="162739"/>
                    </a:cubicBezTo>
                    <a:cubicBezTo>
                      <a:pt x="570571" y="168444"/>
                      <a:pt x="550601" y="196973"/>
                      <a:pt x="539189" y="205531"/>
                    </a:cubicBezTo>
                    <a:lnTo>
                      <a:pt x="676126" y="342468"/>
                    </a:lnTo>
                    <a:lnTo>
                      <a:pt x="823524" y="342468"/>
                    </a:lnTo>
                    <a:cubicBezTo>
                      <a:pt x="832082" y="344370"/>
                      <a:pt x="838739" y="348174"/>
                      <a:pt x="840641" y="356733"/>
                    </a:cubicBezTo>
                    <a:cubicBezTo>
                      <a:pt x="837788" y="407133"/>
                      <a:pt x="845396" y="464190"/>
                      <a:pt x="840641" y="513640"/>
                    </a:cubicBezTo>
                    <a:cubicBezTo>
                      <a:pt x="835886" y="563089"/>
                      <a:pt x="833984" y="531708"/>
                      <a:pt x="821622" y="532659"/>
                    </a:cubicBezTo>
                    <a:cubicBezTo>
                      <a:pt x="777878" y="537413"/>
                      <a:pt x="678979" y="511738"/>
                      <a:pt x="669470" y="573550"/>
                    </a:cubicBezTo>
                    <a:close/>
                    <a:moveTo>
                      <a:pt x="275776" y="635362"/>
                    </a:moveTo>
                    <a:lnTo>
                      <a:pt x="275776" y="823650"/>
                    </a:lnTo>
                    <a:lnTo>
                      <a:pt x="360410" y="823650"/>
                    </a:lnTo>
                    <a:lnTo>
                      <a:pt x="360410" y="573550"/>
                    </a:lnTo>
                    <a:cubicBezTo>
                      <a:pt x="360410" y="573550"/>
                      <a:pt x="355656" y="561187"/>
                      <a:pt x="354705" y="559285"/>
                    </a:cubicBezTo>
                    <a:cubicBezTo>
                      <a:pt x="348048" y="546923"/>
                      <a:pt x="332833" y="535512"/>
                      <a:pt x="318569" y="532659"/>
                    </a:cubicBezTo>
                    <a:cubicBezTo>
                      <a:pt x="270070" y="525051"/>
                      <a:pt x="206357" y="537413"/>
                      <a:pt x="155956" y="532659"/>
                    </a:cubicBezTo>
                    <a:cubicBezTo>
                      <a:pt x="105556" y="527904"/>
                      <a:pt x="136937" y="526002"/>
                      <a:pt x="136937" y="515542"/>
                    </a:cubicBezTo>
                    <a:lnTo>
                      <a:pt x="136937" y="361487"/>
                    </a:lnTo>
                    <a:lnTo>
                      <a:pt x="171171" y="361487"/>
                    </a:lnTo>
                    <a:lnTo>
                      <a:pt x="171171" y="498424"/>
                    </a:lnTo>
                    <a:lnTo>
                      <a:pt x="394645" y="498424"/>
                    </a:lnTo>
                    <a:lnTo>
                      <a:pt x="394645" y="429956"/>
                    </a:lnTo>
                    <a:lnTo>
                      <a:pt x="256757" y="429956"/>
                    </a:lnTo>
                    <a:cubicBezTo>
                      <a:pt x="248198" y="429956"/>
                      <a:pt x="242493" y="421398"/>
                      <a:pt x="240591" y="413790"/>
                    </a:cubicBezTo>
                    <a:cubicBezTo>
                      <a:pt x="231081" y="369095"/>
                      <a:pt x="263414" y="281608"/>
                      <a:pt x="192092" y="274951"/>
                    </a:cubicBezTo>
                    <a:cubicBezTo>
                      <a:pt x="120771" y="268294"/>
                      <a:pt x="105556" y="272098"/>
                      <a:pt x="79880" y="274951"/>
                    </a:cubicBezTo>
                    <a:cubicBezTo>
                      <a:pt x="54204" y="277804"/>
                      <a:pt x="37087" y="298725"/>
                      <a:pt x="34234" y="322498"/>
                    </a:cubicBezTo>
                    <a:cubicBezTo>
                      <a:pt x="26627" y="400476"/>
                      <a:pt x="39940" y="490817"/>
                      <a:pt x="34234" y="569746"/>
                    </a:cubicBezTo>
                    <a:cubicBezTo>
                      <a:pt x="38038" y="602078"/>
                      <a:pt x="59910" y="616343"/>
                      <a:pt x="91291" y="619195"/>
                    </a:cubicBezTo>
                    <a:cubicBezTo>
                      <a:pt x="146446" y="622999"/>
                      <a:pt x="206357" y="616343"/>
                      <a:pt x="262463" y="619195"/>
                    </a:cubicBezTo>
                    <a:cubicBezTo>
                      <a:pt x="269119" y="620146"/>
                      <a:pt x="274825" y="630607"/>
                      <a:pt x="275776" y="636312"/>
                    </a:cubicBezTo>
                    <a:close/>
                  </a:path>
                </a:pathLst>
              </a:custGeom>
              <a:grpFill/>
              <a:ln w="9502" cap="flat">
                <a:noFill/>
                <a:prstDash val="solid"/>
                <a:miter/>
              </a:ln>
            </p:spPr>
            <p:txBody>
              <a:bodyPr rtlCol="0" anchor="ctr"/>
              <a:lstStyle/>
              <a:p>
                <a:endParaRPr lang="de-DE" dirty="0"/>
              </a:p>
            </p:txBody>
          </p:sp>
          <p:sp>
            <p:nvSpPr>
              <p:cNvPr id="46" name="Freeform 57">
                <a:extLst>
                  <a:ext uri="{FF2B5EF4-FFF2-40B4-BE49-F238E27FC236}">
                    <a16:creationId xmlns:a16="http://schemas.microsoft.com/office/drawing/2014/main" id="{4E9FF0AC-EF73-9AB9-6AEE-DD7CEB5CF853}"/>
                  </a:ext>
                </a:extLst>
              </p:cNvPr>
              <p:cNvSpPr/>
              <p:nvPr/>
            </p:nvSpPr>
            <p:spPr>
              <a:xfrm>
                <a:off x="6027918" y="2862443"/>
                <a:ext cx="449884" cy="361328"/>
              </a:xfrm>
              <a:custGeom>
                <a:avLst/>
                <a:gdLst>
                  <a:gd name="connsiteX0" fmla="*/ 405903 w 449884"/>
                  <a:gd name="connsiteY0" fmla="*/ 0 h 361328"/>
                  <a:gd name="connsiteX1" fmla="*/ 447745 w 449884"/>
                  <a:gd name="connsiteY1" fmla="*/ 45646 h 361328"/>
                  <a:gd name="connsiteX2" fmla="*/ 447745 w 449884"/>
                  <a:gd name="connsiteY2" fmla="*/ 192092 h 361328"/>
                  <a:gd name="connsiteX3" fmla="*/ 404952 w 449884"/>
                  <a:gd name="connsiteY3" fmla="*/ 239640 h 361328"/>
                  <a:gd name="connsiteX4" fmla="*/ 216664 w 449884"/>
                  <a:gd name="connsiteY4" fmla="*/ 239640 h 361328"/>
                  <a:gd name="connsiteX5" fmla="*/ 98746 w 449884"/>
                  <a:gd name="connsiteY5" fmla="*/ 357558 h 361328"/>
                  <a:gd name="connsiteX6" fmla="*/ 70217 w 449884"/>
                  <a:gd name="connsiteY6" fmla="*/ 348048 h 361328"/>
                  <a:gd name="connsiteX7" fmla="*/ 70217 w 449884"/>
                  <a:gd name="connsiteY7" fmla="*/ 240591 h 361328"/>
                  <a:gd name="connsiteX8" fmla="*/ 40738 w 449884"/>
                  <a:gd name="connsiteY8" fmla="*/ 240591 h 361328"/>
                  <a:gd name="connsiteX9" fmla="*/ 1749 w 449884"/>
                  <a:gd name="connsiteY9" fmla="*/ 196847 h 361328"/>
                  <a:gd name="connsiteX10" fmla="*/ 1749 w 449884"/>
                  <a:gd name="connsiteY10" fmla="*/ 50400 h 361328"/>
                  <a:gd name="connsiteX11" fmla="*/ 43591 w 449884"/>
                  <a:gd name="connsiteY11" fmla="*/ 951 h 361328"/>
                  <a:gd name="connsiteX12" fmla="*/ 405903 w 449884"/>
                  <a:gd name="connsiteY12" fmla="*/ 951 h 361328"/>
                  <a:gd name="connsiteX13" fmla="*/ 103501 w 449884"/>
                  <a:gd name="connsiteY13" fmla="*/ 217768 h 361328"/>
                  <a:gd name="connsiteX14" fmla="*/ 103501 w 449884"/>
                  <a:gd name="connsiteY14" fmla="*/ 299550 h 361328"/>
                  <a:gd name="connsiteX15" fmla="*/ 109206 w 449884"/>
                  <a:gd name="connsiteY15" fmla="*/ 296697 h 361328"/>
                  <a:gd name="connsiteX16" fmla="*/ 193841 w 449884"/>
                  <a:gd name="connsiteY16" fmla="*/ 212062 h 361328"/>
                  <a:gd name="connsiteX17" fmla="*/ 212860 w 449884"/>
                  <a:gd name="connsiteY17" fmla="*/ 205405 h 361328"/>
                  <a:gd name="connsiteX18" fmla="*/ 398296 w 449884"/>
                  <a:gd name="connsiteY18" fmla="*/ 205405 h 361328"/>
                  <a:gd name="connsiteX19" fmla="*/ 413511 w 449884"/>
                  <a:gd name="connsiteY19" fmla="*/ 186386 h 361328"/>
                  <a:gd name="connsiteX20" fmla="*/ 413511 w 449884"/>
                  <a:gd name="connsiteY20" fmla="*/ 53253 h 361328"/>
                  <a:gd name="connsiteX21" fmla="*/ 403050 w 449884"/>
                  <a:gd name="connsiteY21" fmla="*/ 36136 h 361328"/>
                  <a:gd name="connsiteX22" fmla="*/ 53100 w 449884"/>
                  <a:gd name="connsiteY22" fmla="*/ 34234 h 361328"/>
                  <a:gd name="connsiteX23" fmla="*/ 35983 w 449884"/>
                  <a:gd name="connsiteY23" fmla="*/ 51351 h 361328"/>
                  <a:gd name="connsiteX24" fmla="*/ 35983 w 449884"/>
                  <a:gd name="connsiteY24" fmla="*/ 191141 h 361328"/>
                  <a:gd name="connsiteX25" fmla="*/ 103501 w 449884"/>
                  <a:gd name="connsiteY25" fmla="*/ 217768 h 3613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449884" h="361328">
                    <a:moveTo>
                      <a:pt x="405903" y="0"/>
                    </a:moveTo>
                    <a:cubicBezTo>
                      <a:pt x="426824" y="6657"/>
                      <a:pt x="444892" y="22823"/>
                      <a:pt x="447745" y="45646"/>
                    </a:cubicBezTo>
                    <a:cubicBezTo>
                      <a:pt x="450598" y="68468"/>
                      <a:pt x="450598" y="160711"/>
                      <a:pt x="447745" y="192092"/>
                    </a:cubicBezTo>
                    <a:cubicBezTo>
                      <a:pt x="444892" y="223474"/>
                      <a:pt x="428726" y="235836"/>
                      <a:pt x="404952" y="239640"/>
                    </a:cubicBezTo>
                    <a:lnTo>
                      <a:pt x="216664" y="239640"/>
                    </a:lnTo>
                    <a:cubicBezTo>
                      <a:pt x="216664" y="239640"/>
                      <a:pt x="98746" y="357558"/>
                      <a:pt x="98746" y="357558"/>
                    </a:cubicBezTo>
                    <a:cubicBezTo>
                      <a:pt x="91138" y="367067"/>
                      <a:pt x="70217" y="356607"/>
                      <a:pt x="70217" y="348048"/>
                    </a:cubicBezTo>
                    <a:lnTo>
                      <a:pt x="70217" y="240591"/>
                    </a:lnTo>
                    <a:lnTo>
                      <a:pt x="40738" y="240591"/>
                    </a:lnTo>
                    <a:cubicBezTo>
                      <a:pt x="25523" y="240591"/>
                      <a:pt x="1749" y="212062"/>
                      <a:pt x="1749" y="196847"/>
                    </a:cubicBezTo>
                    <a:cubicBezTo>
                      <a:pt x="3651" y="150250"/>
                      <a:pt x="-3006" y="96997"/>
                      <a:pt x="1749" y="50400"/>
                    </a:cubicBezTo>
                    <a:cubicBezTo>
                      <a:pt x="3651" y="24725"/>
                      <a:pt x="20768" y="8559"/>
                      <a:pt x="43591" y="951"/>
                    </a:cubicBezTo>
                    <a:lnTo>
                      <a:pt x="405903" y="951"/>
                    </a:lnTo>
                    <a:close/>
                    <a:moveTo>
                      <a:pt x="103501" y="217768"/>
                    </a:moveTo>
                    <a:lnTo>
                      <a:pt x="103501" y="299550"/>
                    </a:lnTo>
                    <a:cubicBezTo>
                      <a:pt x="107304" y="299550"/>
                      <a:pt x="107304" y="297648"/>
                      <a:pt x="109206" y="296697"/>
                    </a:cubicBezTo>
                    <a:cubicBezTo>
                      <a:pt x="137735" y="274825"/>
                      <a:pt x="165313" y="232983"/>
                      <a:pt x="193841" y="212062"/>
                    </a:cubicBezTo>
                    <a:cubicBezTo>
                      <a:pt x="222370" y="191141"/>
                      <a:pt x="204302" y="205405"/>
                      <a:pt x="212860" y="205405"/>
                    </a:cubicBezTo>
                    <a:cubicBezTo>
                      <a:pt x="271819" y="200651"/>
                      <a:pt x="338386" y="209209"/>
                      <a:pt x="398296" y="205405"/>
                    </a:cubicBezTo>
                    <a:cubicBezTo>
                      <a:pt x="408756" y="203504"/>
                      <a:pt x="412560" y="196847"/>
                      <a:pt x="413511" y="186386"/>
                    </a:cubicBezTo>
                    <a:cubicBezTo>
                      <a:pt x="416364" y="155005"/>
                      <a:pt x="417315" y="83684"/>
                      <a:pt x="413511" y="53253"/>
                    </a:cubicBezTo>
                    <a:cubicBezTo>
                      <a:pt x="409707" y="22823"/>
                      <a:pt x="410658" y="38989"/>
                      <a:pt x="403050" y="36136"/>
                    </a:cubicBezTo>
                    <a:lnTo>
                      <a:pt x="53100" y="34234"/>
                    </a:lnTo>
                    <a:cubicBezTo>
                      <a:pt x="42640" y="36136"/>
                      <a:pt x="37885" y="40891"/>
                      <a:pt x="35983" y="51351"/>
                    </a:cubicBezTo>
                    <a:cubicBezTo>
                      <a:pt x="30278" y="93193"/>
                      <a:pt x="39787" y="148348"/>
                      <a:pt x="35983" y="191141"/>
                    </a:cubicBezTo>
                    <a:cubicBezTo>
                      <a:pt x="40738" y="219670"/>
                      <a:pt x="97795" y="191141"/>
                      <a:pt x="103501" y="217768"/>
                    </a:cubicBezTo>
                    <a:close/>
                  </a:path>
                </a:pathLst>
              </a:custGeom>
              <a:grpFill/>
              <a:ln w="9502" cap="flat">
                <a:noFill/>
                <a:prstDash val="solid"/>
                <a:miter/>
              </a:ln>
            </p:spPr>
            <p:txBody>
              <a:bodyPr rtlCol="0" anchor="ctr"/>
              <a:lstStyle/>
              <a:p>
                <a:endParaRPr lang="de-DE" dirty="0"/>
              </a:p>
            </p:txBody>
          </p:sp>
          <p:sp>
            <p:nvSpPr>
              <p:cNvPr id="47" name="Freeform 58">
                <a:extLst>
                  <a:ext uri="{FF2B5EF4-FFF2-40B4-BE49-F238E27FC236}">
                    <a16:creationId xmlns:a16="http://schemas.microsoft.com/office/drawing/2014/main" id="{3DE11FD6-2918-1A0E-FAA4-B8B811DE154E}"/>
                  </a:ext>
                </a:extLst>
              </p:cNvPr>
              <p:cNvSpPr/>
              <p:nvPr/>
            </p:nvSpPr>
            <p:spPr>
              <a:xfrm>
                <a:off x="6097184" y="2999380"/>
                <a:ext cx="310010" cy="34234"/>
              </a:xfrm>
              <a:custGeom>
                <a:avLst/>
                <a:gdLst>
                  <a:gd name="connsiteX0" fmla="*/ 0 w 310010"/>
                  <a:gd name="connsiteY0" fmla="*/ 0 h 34234"/>
                  <a:gd name="connsiteX1" fmla="*/ 310010 w 310010"/>
                  <a:gd name="connsiteY1" fmla="*/ 0 h 34234"/>
                  <a:gd name="connsiteX2" fmla="*/ 310010 w 310010"/>
                  <a:gd name="connsiteY2" fmla="*/ 34234 h 34234"/>
                  <a:gd name="connsiteX3" fmla="*/ 0 w 310010"/>
                  <a:gd name="connsiteY3" fmla="*/ 34234 h 34234"/>
                </a:gdLst>
                <a:ahLst/>
                <a:cxnLst>
                  <a:cxn ang="0">
                    <a:pos x="connsiteX0" y="connsiteY0"/>
                  </a:cxn>
                  <a:cxn ang="0">
                    <a:pos x="connsiteX1" y="connsiteY1"/>
                  </a:cxn>
                  <a:cxn ang="0">
                    <a:pos x="connsiteX2" y="connsiteY2"/>
                  </a:cxn>
                  <a:cxn ang="0">
                    <a:pos x="connsiteX3" y="connsiteY3"/>
                  </a:cxn>
                </a:cxnLst>
                <a:rect l="l" t="t" r="r" b="b"/>
                <a:pathLst>
                  <a:path w="310010" h="34234">
                    <a:moveTo>
                      <a:pt x="0" y="0"/>
                    </a:moveTo>
                    <a:lnTo>
                      <a:pt x="310010" y="0"/>
                    </a:lnTo>
                    <a:lnTo>
                      <a:pt x="310010" y="34234"/>
                    </a:lnTo>
                    <a:lnTo>
                      <a:pt x="0" y="34234"/>
                    </a:lnTo>
                    <a:close/>
                  </a:path>
                </a:pathLst>
              </a:custGeom>
              <a:grpFill/>
              <a:ln w="9502" cap="flat">
                <a:noFill/>
                <a:prstDash val="solid"/>
                <a:miter/>
              </a:ln>
            </p:spPr>
            <p:txBody>
              <a:bodyPr rtlCol="0" anchor="ctr"/>
              <a:lstStyle/>
              <a:p>
                <a:endParaRPr lang="de-DE" dirty="0"/>
              </a:p>
            </p:txBody>
          </p:sp>
          <p:sp>
            <p:nvSpPr>
              <p:cNvPr id="48" name="Freeform 59">
                <a:extLst>
                  <a:ext uri="{FF2B5EF4-FFF2-40B4-BE49-F238E27FC236}">
                    <a16:creationId xmlns:a16="http://schemas.microsoft.com/office/drawing/2014/main" id="{7CF7CF6F-9052-6352-CC77-3070415AF2D6}"/>
                  </a:ext>
                </a:extLst>
              </p:cNvPr>
              <p:cNvSpPr/>
              <p:nvPr/>
            </p:nvSpPr>
            <p:spPr>
              <a:xfrm>
                <a:off x="6234121" y="2930912"/>
                <a:ext cx="173072" cy="34234"/>
              </a:xfrm>
              <a:custGeom>
                <a:avLst/>
                <a:gdLst>
                  <a:gd name="connsiteX0" fmla="*/ 173073 w 173072"/>
                  <a:gd name="connsiteY0" fmla="*/ 0 h 34234"/>
                  <a:gd name="connsiteX1" fmla="*/ 173073 w 173072"/>
                  <a:gd name="connsiteY1" fmla="*/ 34234 h 34234"/>
                  <a:gd name="connsiteX2" fmla="*/ 0 w 173072"/>
                  <a:gd name="connsiteY2" fmla="*/ 34234 h 34234"/>
                  <a:gd name="connsiteX3" fmla="*/ 0 w 173072"/>
                  <a:gd name="connsiteY3" fmla="*/ 2853 h 34234"/>
                  <a:gd name="connsiteX4" fmla="*/ 2853 w 173072"/>
                  <a:gd name="connsiteY4" fmla="*/ 0 h 34234"/>
                  <a:gd name="connsiteX5" fmla="*/ 173073 w 173072"/>
                  <a:gd name="connsiteY5" fmla="*/ 0 h 342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3072" h="34234">
                    <a:moveTo>
                      <a:pt x="173073" y="0"/>
                    </a:moveTo>
                    <a:lnTo>
                      <a:pt x="173073" y="34234"/>
                    </a:lnTo>
                    <a:lnTo>
                      <a:pt x="0" y="34234"/>
                    </a:lnTo>
                    <a:lnTo>
                      <a:pt x="0" y="2853"/>
                    </a:lnTo>
                    <a:lnTo>
                      <a:pt x="2853" y="0"/>
                    </a:lnTo>
                    <a:lnTo>
                      <a:pt x="173073" y="0"/>
                    </a:lnTo>
                    <a:close/>
                  </a:path>
                </a:pathLst>
              </a:custGeom>
              <a:grpFill/>
              <a:ln w="9502" cap="flat">
                <a:noFill/>
                <a:prstDash val="solid"/>
                <a:miter/>
              </a:ln>
            </p:spPr>
            <p:txBody>
              <a:bodyPr rtlCol="0" anchor="ctr"/>
              <a:lstStyle/>
              <a:p>
                <a:endParaRPr lang="de-DE" dirty="0"/>
              </a:p>
            </p:txBody>
          </p:sp>
          <p:sp>
            <p:nvSpPr>
              <p:cNvPr id="49" name="Freeform 60">
                <a:extLst>
                  <a:ext uri="{FF2B5EF4-FFF2-40B4-BE49-F238E27FC236}">
                    <a16:creationId xmlns:a16="http://schemas.microsoft.com/office/drawing/2014/main" id="{BC9809C7-AB6B-2191-DAAC-C873E13C7332}"/>
                  </a:ext>
                </a:extLst>
              </p:cNvPr>
              <p:cNvSpPr/>
              <p:nvPr/>
            </p:nvSpPr>
            <p:spPr>
              <a:xfrm>
                <a:off x="6097184" y="2930912"/>
                <a:ext cx="102702" cy="34234"/>
              </a:xfrm>
              <a:custGeom>
                <a:avLst/>
                <a:gdLst>
                  <a:gd name="connsiteX0" fmla="*/ 0 w 102702"/>
                  <a:gd name="connsiteY0" fmla="*/ 0 h 34234"/>
                  <a:gd name="connsiteX1" fmla="*/ 102703 w 102702"/>
                  <a:gd name="connsiteY1" fmla="*/ 0 h 34234"/>
                  <a:gd name="connsiteX2" fmla="*/ 102703 w 102702"/>
                  <a:gd name="connsiteY2" fmla="*/ 34234 h 34234"/>
                  <a:gd name="connsiteX3" fmla="*/ 0 w 102702"/>
                  <a:gd name="connsiteY3" fmla="*/ 34234 h 34234"/>
                </a:gdLst>
                <a:ahLst/>
                <a:cxnLst>
                  <a:cxn ang="0">
                    <a:pos x="connsiteX0" y="connsiteY0"/>
                  </a:cxn>
                  <a:cxn ang="0">
                    <a:pos x="connsiteX1" y="connsiteY1"/>
                  </a:cxn>
                  <a:cxn ang="0">
                    <a:pos x="connsiteX2" y="connsiteY2"/>
                  </a:cxn>
                  <a:cxn ang="0">
                    <a:pos x="connsiteX3" y="connsiteY3"/>
                  </a:cxn>
                </a:cxnLst>
                <a:rect l="l" t="t" r="r" b="b"/>
                <a:pathLst>
                  <a:path w="102702" h="34234">
                    <a:moveTo>
                      <a:pt x="0" y="0"/>
                    </a:moveTo>
                    <a:lnTo>
                      <a:pt x="102703" y="0"/>
                    </a:lnTo>
                    <a:lnTo>
                      <a:pt x="102703" y="34234"/>
                    </a:lnTo>
                    <a:lnTo>
                      <a:pt x="0" y="34234"/>
                    </a:lnTo>
                    <a:close/>
                  </a:path>
                </a:pathLst>
              </a:custGeom>
              <a:grpFill/>
              <a:ln w="9502" cap="flat">
                <a:noFill/>
                <a:prstDash val="solid"/>
                <a:miter/>
              </a:ln>
            </p:spPr>
            <p:txBody>
              <a:bodyPr rtlCol="0" anchor="ctr"/>
              <a:lstStyle/>
              <a:p>
                <a:endParaRPr lang="de-DE" dirty="0"/>
              </a:p>
            </p:txBody>
          </p:sp>
        </p:grpSp>
      </p:grpSp>
    </p:spTree>
    <p:extLst>
      <p:ext uri="{BB962C8B-B14F-4D97-AF65-F5344CB8AC3E}">
        <p14:creationId xmlns:p14="http://schemas.microsoft.com/office/powerpoint/2010/main" val="206747726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A52D7F-5145-22D6-E7D4-7529AED71424}"/>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52E2250D-C638-D2F9-C19C-5801664DEE79}"/>
              </a:ext>
            </a:extLst>
          </p:cNvPr>
          <p:cNvSpPr>
            <a:spLocks noGrp="1"/>
          </p:cNvSpPr>
          <p:nvPr>
            <p:ph type="body" sz="quarter" idx="49"/>
          </p:nvPr>
        </p:nvSpPr>
        <p:spPr/>
        <p:txBody>
          <a:bodyPr/>
          <a:lstStyle/>
          <a:p>
            <a:r>
              <a:rPr lang="de-DE" dirty="0"/>
              <a:t>Einführung</a:t>
            </a:r>
          </a:p>
        </p:txBody>
      </p:sp>
      <p:sp>
        <p:nvSpPr>
          <p:cNvPr id="4" name="Text Placeholder 3">
            <a:extLst>
              <a:ext uri="{FF2B5EF4-FFF2-40B4-BE49-F238E27FC236}">
                <a16:creationId xmlns:a16="http://schemas.microsoft.com/office/drawing/2014/main" id="{2B725A53-031A-8611-9946-5B18C7818E7F}"/>
              </a:ext>
            </a:extLst>
          </p:cNvPr>
          <p:cNvSpPr>
            <a:spLocks noGrp="1"/>
          </p:cNvSpPr>
          <p:nvPr>
            <p:ph type="body" sz="quarter" idx="50"/>
          </p:nvPr>
        </p:nvSpPr>
        <p:spPr/>
        <p:txBody>
          <a:bodyPr/>
          <a:lstStyle/>
          <a:p>
            <a:r>
              <a:rPr lang="de-DE" dirty="0"/>
              <a:t>Fazit</a:t>
            </a:r>
          </a:p>
        </p:txBody>
      </p:sp>
      <p:sp>
        <p:nvSpPr>
          <p:cNvPr id="7" name="Text Placeholder 6">
            <a:extLst>
              <a:ext uri="{FF2B5EF4-FFF2-40B4-BE49-F238E27FC236}">
                <a16:creationId xmlns:a16="http://schemas.microsoft.com/office/drawing/2014/main" id="{31D4CC53-423A-508A-E50D-0A54052BC9D6}"/>
              </a:ext>
            </a:extLst>
          </p:cNvPr>
          <p:cNvSpPr>
            <a:spLocks noGrp="1"/>
          </p:cNvSpPr>
          <p:nvPr>
            <p:ph type="body" sz="quarter" idx="61"/>
          </p:nvPr>
        </p:nvSpPr>
        <p:spPr>
          <a:xfrm>
            <a:off x="1704812" y="445938"/>
            <a:ext cx="5626312" cy="722656"/>
          </a:xfrm>
        </p:spPr>
        <p:txBody>
          <a:bodyPr/>
          <a:lstStyle/>
          <a:p>
            <a:r>
              <a:rPr lang="de-DE" dirty="0"/>
              <a:t>Kurzübung: Einkommens- und Vermögensübersicht</a:t>
            </a:r>
          </a:p>
        </p:txBody>
      </p:sp>
      <p:pic>
        <p:nvPicPr>
          <p:cNvPr id="41" name="Grafik 40">
            <a:extLst>
              <a:ext uri="{FF2B5EF4-FFF2-40B4-BE49-F238E27FC236}">
                <a16:creationId xmlns:a16="http://schemas.microsoft.com/office/drawing/2014/main" id="{2188BBFF-4279-FDA8-7AE5-7940ECE42BB3}"/>
              </a:ext>
            </a:extLst>
          </p:cNvPr>
          <p:cNvPicPr>
            <a:picLocks noChangeAspect="1"/>
          </p:cNvPicPr>
          <p:nvPr/>
        </p:nvPicPr>
        <p:blipFill>
          <a:blip r:embed="rId2"/>
          <a:stretch>
            <a:fillRect/>
          </a:stretch>
        </p:blipFill>
        <p:spPr>
          <a:xfrm>
            <a:off x="1691744" y="1499209"/>
            <a:ext cx="5264566" cy="6157159"/>
          </a:xfrm>
          <a:prstGeom prst="rect">
            <a:avLst/>
          </a:prstGeom>
        </p:spPr>
      </p:pic>
      <p:sp>
        <p:nvSpPr>
          <p:cNvPr id="8" name="Text Placeholder 7">
            <a:extLst>
              <a:ext uri="{FF2B5EF4-FFF2-40B4-BE49-F238E27FC236}">
                <a16:creationId xmlns:a16="http://schemas.microsoft.com/office/drawing/2014/main" id="{769E8311-A702-E54C-67F0-24A7A4CAAEC6}"/>
              </a:ext>
            </a:extLst>
          </p:cNvPr>
          <p:cNvSpPr>
            <a:spLocks noGrp="1"/>
          </p:cNvSpPr>
          <p:nvPr>
            <p:ph type="body" sz="quarter" idx="64"/>
          </p:nvPr>
        </p:nvSpPr>
        <p:spPr/>
        <p:txBody>
          <a:bodyPr/>
          <a:lstStyle/>
          <a:p>
            <a:pPr marL="0" indent="0">
              <a:buNone/>
            </a:pPr>
            <a:endParaRPr lang="de-DE" dirty="0"/>
          </a:p>
        </p:txBody>
      </p:sp>
      <p:cxnSp>
        <p:nvCxnSpPr>
          <p:cNvPr id="19" name="Straight Connector 18">
            <a:extLst>
              <a:ext uri="{FF2B5EF4-FFF2-40B4-BE49-F238E27FC236}">
                <a16:creationId xmlns:a16="http://schemas.microsoft.com/office/drawing/2014/main" id="{6E0B6AFB-65EE-D682-C6F8-81106F360EBA}"/>
              </a:ext>
            </a:extLst>
          </p:cNvPr>
          <p:cNvCxnSpPr>
            <a:cxnSpLocks/>
          </p:cNvCxnSpPr>
          <p:nvPr/>
        </p:nvCxnSpPr>
        <p:spPr>
          <a:xfrm>
            <a:off x="1471747" y="1264920"/>
            <a:ext cx="5778139" cy="0"/>
          </a:xfrm>
          <a:prstGeom prst="line">
            <a:avLst/>
          </a:prstGeom>
          <a:ln w="19050">
            <a:solidFill>
              <a:srgbClr val="D38CBC"/>
            </a:solidFill>
            <a:prstDash val="sysDot"/>
          </a:ln>
        </p:spPr>
        <p:style>
          <a:lnRef idx="1">
            <a:schemeClr val="accent1"/>
          </a:lnRef>
          <a:fillRef idx="0">
            <a:schemeClr val="accent1"/>
          </a:fillRef>
          <a:effectRef idx="0">
            <a:schemeClr val="accent1"/>
          </a:effectRef>
          <a:fontRef idx="minor">
            <a:schemeClr val="tx1"/>
          </a:fontRef>
        </p:style>
      </p:cxnSp>
      <p:grpSp>
        <p:nvGrpSpPr>
          <p:cNvPr id="20" name="Graphic 2">
            <a:extLst>
              <a:ext uri="{FF2B5EF4-FFF2-40B4-BE49-F238E27FC236}">
                <a16:creationId xmlns:a16="http://schemas.microsoft.com/office/drawing/2014/main" id="{70F0E960-C5C8-D749-EB41-5CA07DADAA18}"/>
              </a:ext>
            </a:extLst>
          </p:cNvPr>
          <p:cNvGrpSpPr/>
          <p:nvPr/>
        </p:nvGrpSpPr>
        <p:grpSpPr>
          <a:xfrm>
            <a:off x="973372" y="543749"/>
            <a:ext cx="594171" cy="758066"/>
            <a:chOff x="5321116" y="858896"/>
            <a:chExt cx="888315" cy="1133345"/>
          </a:xfrm>
          <a:solidFill>
            <a:srgbClr val="D38CBC"/>
          </a:solidFill>
        </p:grpSpPr>
        <p:sp>
          <p:nvSpPr>
            <p:cNvPr id="21" name="Freeform 20">
              <a:extLst>
                <a:ext uri="{FF2B5EF4-FFF2-40B4-BE49-F238E27FC236}">
                  <a16:creationId xmlns:a16="http://schemas.microsoft.com/office/drawing/2014/main" id="{A15E0756-B6AF-5EDC-65BD-982767590FC0}"/>
                </a:ext>
              </a:extLst>
            </p:cNvPr>
            <p:cNvSpPr/>
            <p:nvPr/>
          </p:nvSpPr>
          <p:spPr>
            <a:xfrm>
              <a:off x="5484486" y="1083374"/>
              <a:ext cx="277113" cy="317697"/>
            </a:xfrm>
            <a:custGeom>
              <a:avLst/>
              <a:gdLst>
                <a:gd name="connsiteX0" fmla="*/ 260815 w 277113"/>
                <a:gd name="connsiteY0" fmla="*/ 317697 h 317697"/>
                <a:gd name="connsiteX1" fmla="*/ 248251 w 277113"/>
                <a:gd name="connsiteY1" fmla="*/ 311925 h 317697"/>
                <a:gd name="connsiteX2" fmla="*/ 191206 w 277113"/>
                <a:gd name="connsiteY2" fmla="*/ 277969 h 317697"/>
                <a:gd name="connsiteX3" fmla="*/ 89338 w 277113"/>
                <a:gd name="connsiteY3" fmla="*/ 228394 h 317697"/>
                <a:gd name="connsiteX4" fmla="*/ 15314 w 277113"/>
                <a:gd name="connsiteY4" fmla="*/ 79328 h 317697"/>
                <a:gd name="connsiteX5" fmla="*/ 1053 w 277113"/>
                <a:gd name="connsiteY5" fmla="*/ 22282 h 317697"/>
                <a:gd name="connsiteX6" fmla="*/ 7165 w 277113"/>
                <a:gd name="connsiteY6" fmla="*/ 2927 h 317697"/>
                <a:gd name="connsiteX7" fmla="*/ 27539 w 277113"/>
                <a:gd name="connsiteY7" fmla="*/ 4285 h 317697"/>
                <a:gd name="connsiteX8" fmla="*/ 114126 w 277113"/>
                <a:gd name="connsiteY8" fmla="*/ 38920 h 317697"/>
                <a:gd name="connsiteX9" fmla="*/ 211918 w 277113"/>
                <a:gd name="connsiteY9" fmla="*/ 77290 h 317697"/>
                <a:gd name="connsiteX10" fmla="*/ 211918 w 277113"/>
                <a:gd name="connsiteY10" fmla="*/ 77290 h 317697"/>
                <a:gd name="connsiteX11" fmla="*/ 212937 w 277113"/>
                <a:gd name="connsiteY11" fmla="*/ 77969 h 317697"/>
                <a:gd name="connsiteX12" fmla="*/ 217351 w 277113"/>
                <a:gd name="connsiteY12" fmla="*/ 81365 h 317697"/>
                <a:gd name="connsiteX13" fmla="*/ 277114 w 277113"/>
                <a:gd name="connsiteY13" fmla="*/ 237222 h 317697"/>
                <a:gd name="connsiteX14" fmla="*/ 277114 w 277113"/>
                <a:gd name="connsiteY14" fmla="*/ 238580 h 317697"/>
                <a:gd name="connsiteX15" fmla="*/ 277114 w 277113"/>
                <a:gd name="connsiteY15" fmla="*/ 238580 h 317697"/>
                <a:gd name="connsiteX16" fmla="*/ 277114 w 277113"/>
                <a:gd name="connsiteY16" fmla="*/ 248767 h 317697"/>
                <a:gd name="connsiteX17" fmla="*/ 277114 w 277113"/>
                <a:gd name="connsiteY17" fmla="*/ 274234 h 317697"/>
                <a:gd name="connsiteX18" fmla="*/ 277114 w 277113"/>
                <a:gd name="connsiteY18" fmla="*/ 301398 h 317697"/>
                <a:gd name="connsiteX19" fmla="*/ 266248 w 277113"/>
                <a:gd name="connsiteY19" fmla="*/ 316679 h 317697"/>
                <a:gd name="connsiteX20" fmla="*/ 260815 w 277113"/>
                <a:gd name="connsiteY20" fmla="*/ 317697 h 317697"/>
                <a:gd name="connsiteX21" fmla="*/ 42819 w 277113"/>
                <a:gd name="connsiteY21" fmla="*/ 49786 h 317697"/>
                <a:gd name="connsiteX22" fmla="*/ 47572 w 277113"/>
                <a:gd name="connsiteY22" fmla="*/ 72536 h 317697"/>
                <a:gd name="connsiteX23" fmla="*/ 108353 w 277113"/>
                <a:gd name="connsiteY23" fmla="*/ 201568 h 317697"/>
                <a:gd name="connsiteX24" fmla="*/ 200713 w 277113"/>
                <a:gd name="connsiteY24" fmla="*/ 246730 h 317697"/>
                <a:gd name="connsiteX25" fmla="*/ 245195 w 277113"/>
                <a:gd name="connsiteY25" fmla="*/ 265066 h 317697"/>
                <a:gd name="connsiteX26" fmla="*/ 245195 w 277113"/>
                <a:gd name="connsiteY26" fmla="*/ 248767 h 317697"/>
                <a:gd name="connsiteX27" fmla="*/ 245195 w 277113"/>
                <a:gd name="connsiteY27" fmla="*/ 240957 h 317697"/>
                <a:gd name="connsiteX28" fmla="*/ 245195 w 277113"/>
                <a:gd name="connsiteY28" fmla="*/ 238580 h 317697"/>
                <a:gd name="connsiteX29" fmla="*/ 245195 w 277113"/>
                <a:gd name="connsiteY29" fmla="*/ 237562 h 317697"/>
                <a:gd name="connsiteX30" fmla="*/ 196978 w 277113"/>
                <a:gd name="connsiteY30" fmla="*/ 106153 h 317697"/>
                <a:gd name="connsiteX31" fmla="*/ 194262 w 277113"/>
                <a:gd name="connsiteY31" fmla="*/ 104115 h 317697"/>
                <a:gd name="connsiteX32" fmla="*/ 193243 w 277113"/>
                <a:gd name="connsiteY32" fmla="*/ 103436 h 317697"/>
                <a:gd name="connsiteX33" fmla="*/ 105297 w 277113"/>
                <a:gd name="connsiteY33" fmla="*/ 69820 h 317697"/>
                <a:gd name="connsiteX34" fmla="*/ 42819 w 277113"/>
                <a:gd name="connsiteY34" fmla="*/ 49786 h 3176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277113" h="317697">
                  <a:moveTo>
                    <a:pt x="260815" y="317697"/>
                  </a:moveTo>
                  <a:cubicBezTo>
                    <a:pt x="256061" y="317697"/>
                    <a:pt x="251647" y="315660"/>
                    <a:pt x="248251" y="311925"/>
                  </a:cubicBezTo>
                  <a:cubicBezTo>
                    <a:pt x="229236" y="289174"/>
                    <a:pt x="214975" y="285100"/>
                    <a:pt x="191206" y="277969"/>
                  </a:cubicBezTo>
                  <a:cubicBezTo>
                    <a:pt x="166418" y="270499"/>
                    <a:pt x="135518" y="261331"/>
                    <a:pt x="89338" y="228394"/>
                  </a:cubicBezTo>
                  <a:cubicBezTo>
                    <a:pt x="37386" y="191382"/>
                    <a:pt x="25841" y="131959"/>
                    <a:pt x="15314" y="79328"/>
                  </a:cubicBezTo>
                  <a:cubicBezTo>
                    <a:pt x="11240" y="58275"/>
                    <a:pt x="7165" y="38241"/>
                    <a:pt x="1053" y="22282"/>
                  </a:cubicBezTo>
                  <a:cubicBezTo>
                    <a:pt x="-1664" y="15151"/>
                    <a:pt x="1053" y="7341"/>
                    <a:pt x="7165" y="2927"/>
                  </a:cubicBezTo>
                  <a:cubicBezTo>
                    <a:pt x="13277" y="-1487"/>
                    <a:pt x="21766" y="-808"/>
                    <a:pt x="27539" y="4285"/>
                  </a:cubicBezTo>
                  <a:cubicBezTo>
                    <a:pt x="42479" y="18207"/>
                    <a:pt x="79151" y="28734"/>
                    <a:pt x="114126" y="38920"/>
                  </a:cubicBezTo>
                  <a:cubicBezTo>
                    <a:pt x="150459" y="49446"/>
                    <a:pt x="188489" y="60312"/>
                    <a:pt x="211918" y="77290"/>
                  </a:cubicBezTo>
                  <a:cubicBezTo>
                    <a:pt x="211918" y="77290"/>
                    <a:pt x="211918" y="77290"/>
                    <a:pt x="211918" y="77290"/>
                  </a:cubicBezTo>
                  <a:lnTo>
                    <a:pt x="212937" y="77969"/>
                  </a:lnTo>
                  <a:cubicBezTo>
                    <a:pt x="214635" y="78988"/>
                    <a:pt x="215993" y="80007"/>
                    <a:pt x="217351" y="81365"/>
                  </a:cubicBezTo>
                  <a:cubicBezTo>
                    <a:pt x="271002" y="126866"/>
                    <a:pt x="276434" y="185609"/>
                    <a:pt x="277114" y="237222"/>
                  </a:cubicBezTo>
                  <a:cubicBezTo>
                    <a:pt x="277114" y="237562"/>
                    <a:pt x="277114" y="238241"/>
                    <a:pt x="277114" y="238580"/>
                  </a:cubicBezTo>
                  <a:lnTo>
                    <a:pt x="277114" y="238580"/>
                  </a:lnTo>
                  <a:cubicBezTo>
                    <a:pt x="277114" y="242315"/>
                    <a:pt x="277114" y="245711"/>
                    <a:pt x="277114" y="248767"/>
                  </a:cubicBezTo>
                  <a:cubicBezTo>
                    <a:pt x="277114" y="257256"/>
                    <a:pt x="277114" y="265745"/>
                    <a:pt x="277114" y="274234"/>
                  </a:cubicBezTo>
                  <a:cubicBezTo>
                    <a:pt x="277114" y="283062"/>
                    <a:pt x="277114" y="292230"/>
                    <a:pt x="277114" y="301398"/>
                  </a:cubicBezTo>
                  <a:cubicBezTo>
                    <a:pt x="277114" y="310567"/>
                    <a:pt x="272699" y="314302"/>
                    <a:pt x="266248" y="316679"/>
                  </a:cubicBezTo>
                  <a:cubicBezTo>
                    <a:pt x="264550" y="317358"/>
                    <a:pt x="262513" y="317697"/>
                    <a:pt x="260815" y="317697"/>
                  </a:cubicBezTo>
                  <a:close/>
                  <a:moveTo>
                    <a:pt x="42819" y="49786"/>
                  </a:moveTo>
                  <a:cubicBezTo>
                    <a:pt x="44517" y="57256"/>
                    <a:pt x="45875" y="64727"/>
                    <a:pt x="47572" y="72536"/>
                  </a:cubicBezTo>
                  <a:cubicBezTo>
                    <a:pt x="57080" y="121433"/>
                    <a:pt x="66927" y="172027"/>
                    <a:pt x="108353" y="201568"/>
                  </a:cubicBezTo>
                  <a:cubicBezTo>
                    <a:pt x="150119" y="231450"/>
                    <a:pt x="176944" y="239599"/>
                    <a:pt x="200713" y="246730"/>
                  </a:cubicBezTo>
                  <a:cubicBezTo>
                    <a:pt x="216333" y="251483"/>
                    <a:pt x="230594" y="255558"/>
                    <a:pt x="245195" y="265066"/>
                  </a:cubicBezTo>
                  <a:cubicBezTo>
                    <a:pt x="245195" y="259633"/>
                    <a:pt x="245195" y="254200"/>
                    <a:pt x="245195" y="248767"/>
                  </a:cubicBezTo>
                  <a:cubicBezTo>
                    <a:pt x="245195" y="243334"/>
                    <a:pt x="245195" y="243334"/>
                    <a:pt x="245195" y="240957"/>
                  </a:cubicBezTo>
                  <a:cubicBezTo>
                    <a:pt x="245195" y="240278"/>
                    <a:pt x="245195" y="239259"/>
                    <a:pt x="245195" y="238580"/>
                  </a:cubicBezTo>
                  <a:cubicBezTo>
                    <a:pt x="245195" y="238580"/>
                    <a:pt x="245195" y="237901"/>
                    <a:pt x="245195" y="237562"/>
                  </a:cubicBezTo>
                  <a:cubicBezTo>
                    <a:pt x="244516" y="180855"/>
                    <a:pt x="236027" y="139090"/>
                    <a:pt x="196978" y="106153"/>
                  </a:cubicBezTo>
                  <a:cubicBezTo>
                    <a:pt x="195959" y="105474"/>
                    <a:pt x="195280" y="104794"/>
                    <a:pt x="194262" y="104115"/>
                  </a:cubicBezTo>
                  <a:lnTo>
                    <a:pt x="193243" y="103436"/>
                  </a:lnTo>
                  <a:cubicBezTo>
                    <a:pt x="174228" y="89854"/>
                    <a:pt x="139253" y="79667"/>
                    <a:pt x="105297" y="69820"/>
                  </a:cubicBezTo>
                  <a:cubicBezTo>
                    <a:pt x="82886" y="63368"/>
                    <a:pt x="61155" y="57256"/>
                    <a:pt x="42819" y="49786"/>
                  </a:cubicBezTo>
                  <a:close/>
                </a:path>
              </a:pathLst>
            </a:custGeom>
            <a:grpFill/>
            <a:ln w="3393" cap="flat">
              <a:noFill/>
              <a:prstDash val="solid"/>
              <a:miter/>
            </a:ln>
          </p:spPr>
          <p:txBody>
            <a:bodyPr rtlCol="0" anchor="ctr"/>
            <a:lstStyle/>
            <a:p>
              <a:endParaRPr lang="de-DE" dirty="0">
                <a:solidFill>
                  <a:schemeClr val="bg1"/>
                </a:solidFill>
              </a:endParaRPr>
            </a:p>
          </p:txBody>
        </p:sp>
        <p:sp>
          <p:nvSpPr>
            <p:cNvPr id="22" name="Freeform 21">
              <a:extLst>
                <a:ext uri="{FF2B5EF4-FFF2-40B4-BE49-F238E27FC236}">
                  <a16:creationId xmlns:a16="http://schemas.microsoft.com/office/drawing/2014/main" id="{0E707EB1-1CBB-7580-FE57-CB4A081A920A}"/>
                </a:ext>
              </a:extLst>
            </p:cNvPr>
            <p:cNvSpPr/>
            <p:nvPr/>
          </p:nvSpPr>
          <p:spPr>
            <a:xfrm>
              <a:off x="5667542" y="858896"/>
              <a:ext cx="256366" cy="489883"/>
            </a:xfrm>
            <a:custGeom>
              <a:avLst/>
              <a:gdLst>
                <a:gd name="connsiteX0" fmla="*/ 77759 w 256366"/>
                <a:gd name="connsiteY0" fmla="*/ 489883 h 489883"/>
                <a:gd name="connsiteX1" fmla="*/ 66214 w 256366"/>
                <a:gd name="connsiteY1" fmla="*/ 485129 h 489883"/>
                <a:gd name="connsiteX2" fmla="*/ 66214 w 256366"/>
                <a:gd name="connsiteY2" fmla="*/ 462040 h 489883"/>
                <a:gd name="connsiteX3" fmla="*/ 66214 w 256366"/>
                <a:gd name="connsiteY3" fmla="*/ 462040 h 489883"/>
                <a:gd name="connsiteX4" fmla="*/ 130730 w 256366"/>
                <a:gd name="connsiteY4" fmla="*/ 400919 h 489883"/>
                <a:gd name="connsiteX5" fmla="*/ 224448 w 256366"/>
                <a:gd name="connsiteY5" fmla="*/ 240308 h 489883"/>
                <a:gd name="connsiteX6" fmla="*/ 201019 w 256366"/>
                <a:gd name="connsiteY6" fmla="*/ 100410 h 489883"/>
                <a:gd name="connsiteX7" fmla="*/ 188794 w 256366"/>
                <a:gd name="connsiteY7" fmla="*/ 54230 h 489883"/>
                <a:gd name="connsiteX8" fmla="*/ 138540 w 256366"/>
                <a:gd name="connsiteY8" fmla="*/ 99052 h 489883"/>
                <a:gd name="connsiteX9" fmla="*/ 32937 w 256366"/>
                <a:gd name="connsiteY9" fmla="*/ 263398 h 489883"/>
                <a:gd name="connsiteX10" fmla="*/ 35654 w 256366"/>
                <a:gd name="connsiteY10" fmla="*/ 312634 h 489883"/>
                <a:gd name="connsiteX11" fmla="*/ 21392 w 256366"/>
                <a:gd name="connsiteY11" fmla="*/ 330970 h 489883"/>
                <a:gd name="connsiteX12" fmla="*/ 3056 w 256366"/>
                <a:gd name="connsiteY12" fmla="*/ 316709 h 489883"/>
                <a:gd name="connsiteX13" fmla="*/ 0 w 256366"/>
                <a:gd name="connsiteY13" fmla="*/ 263398 h 489883"/>
                <a:gd name="connsiteX14" fmla="*/ 117487 w 256366"/>
                <a:gd name="connsiteY14" fmla="*/ 73925 h 489883"/>
                <a:gd name="connsiteX15" fmla="*/ 188115 w 256366"/>
                <a:gd name="connsiteY15" fmla="*/ 6353 h 489883"/>
                <a:gd name="connsiteX16" fmla="*/ 206112 w 256366"/>
                <a:gd name="connsiteY16" fmla="*/ 920 h 489883"/>
                <a:gd name="connsiteX17" fmla="*/ 216978 w 256366"/>
                <a:gd name="connsiteY17" fmla="*/ 16200 h 489883"/>
                <a:gd name="connsiteX18" fmla="*/ 231918 w 256366"/>
                <a:gd name="connsiteY18" fmla="*/ 91582 h 489883"/>
                <a:gd name="connsiteX19" fmla="*/ 256366 w 256366"/>
                <a:gd name="connsiteY19" fmla="*/ 240308 h 489883"/>
                <a:gd name="connsiteX20" fmla="*/ 151443 w 256366"/>
                <a:gd name="connsiteY20" fmla="*/ 425707 h 489883"/>
                <a:gd name="connsiteX21" fmla="*/ 89643 w 256366"/>
                <a:gd name="connsiteY21" fmla="*/ 483771 h 489883"/>
                <a:gd name="connsiteX22" fmla="*/ 88964 w 256366"/>
                <a:gd name="connsiteY22" fmla="*/ 484450 h 489883"/>
                <a:gd name="connsiteX23" fmla="*/ 88625 w 256366"/>
                <a:gd name="connsiteY23" fmla="*/ 484450 h 489883"/>
                <a:gd name="connsiteX24" fmla="*/ 77080 w 256366"/>
                <a:gd name="connsiteY24" fmla="*/ 489544 h 489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6366" h="489883">
                  <a:moveTo>
                    <a:pt x="77759" y="489883"/>
                  </a:moveTo>
                  <a:cubicBezTo>
                    <a:pt x="73684" y="489883"/>
                    <a:pt x="69270" y="488185"/>
                    <a:pt x="66214" y="485129"/>
                  </a:cubicBezTo>
                  <a:cubicBezTo>
                    <a:pt x="59762" y="478678"/>
                    <a:pt x="59762" y="468491"/>
                    <a:pt x="66214" y="462040"/>
                  </a:cubicBezTo>
                  <a:lnTo>
                    <a:pt x="66214" y="462040"/>
                  </a:lnTo>
                  <a:cubicBezTo>
                    <a:pt x="87267" y="438270"/>
                    <a:pt x="109338" y="419255"/>
                    <a:pt x="130730" y="400919"/>
                  </a:cubicBezTo>
                  <a:cubicBezTo>
                    <a:pt x="183022" y="356097"/>
                    <a:pt x="224448" y="320444"/>
                    <a:pt x="224448" y="240308"/>
                  </a:cubicBezTo>
                  <a:cubicBezTo>
                    <a:pt x="224448" y="160173"/>
                    <a:pt x="212224" y="138101"/>
                    <a:pt x="201019" y="100410"/>
                  </a:cubicBezTo>
                  <a:cubicBezTo>
                    <a:pt x="196604" y="84791"/>
                    <a:pt x="191850" y="69511"/>
                    <a:pt x="188794" y="54230"/>
                  </a:cubicBezTo>
                  <a:cubicBezTo>
                    <a:pt x="172835" y="70190"/>
                    <a:pt x="155518" y="84791"/>
                    <a:pt x="138540" y="99052"/>
                  </a:cubicBezTo>
                  <a:cubicBezTo>
                    <a:pt x="84211" y="144553"/>
                    <a:pt x="32937" y="187677"/>
                    <a:pt x="32937" y="263398"/>
                  </a:cubicBezTo>
                  <a:cubicBezTo>
                    <a:pt x="32937" y="339120"/>
                    <a:pt x="33956" y="298033"/>
                    <a:pt x="35654" y="312634"/>
                  </a:cubicBezTo>
                  <a:cubicBezTo>
                    <a:pt x="36672" y="321462"/>
                    <a:pt x="30560" y="329612"/>
                    <a:pt x="21392" y="330970"/>
                  </a:cubicBezTo>
                  <a:cubicBezTo>
                    <a:pt x="12564" y="331989"/>
                    <a:pt x="4414" y="325877"/>
                    <a:pt x="3056" y="316709"/>
                  </a:cubicBezTo>
                  <a:cubicBezTo>
                    <a:pt x="1019" y="300750"/>
                    <a:pt x="0" y="283092"/>
                    <a:pt x="0" y="263398"/>
                  </a:cubicBezTo>
                  <a:cubicBezTo>
                    <a:pt x="0" y="172397"/>
                    <a:pt x="59762" y="122482"/>
                    <a:pt x="117487" y="73925"/>
                  </a:cubicBezTo>
                  <a:cubicBezTo>
                    <a:pt x="143973" y="51854"/>
                    <a:pt x="169100" y="30801"/>
                    <a:pt x="188115" y="6353"/>
                  </a:cubicBezTo>
                  <a:cubicBezTo>
                    <a:pt x="192530" y="920"/>
                    <a:pt x="199660" y="-1457"/>
                    <a:pt x="206112" y="920"/>
                  </a:cubicBezTo>
                  <a:cubicBezTo>
                    <a:pt x="212563" y="3297"/>
                    <a:pt x="216978" y="9409"/>
                    <a:pt x="216978" y="16200"/>
                  </a:cubicBezTo>
                  <a:cubicBezTo>
                    <a:pt x="216978" y="39969"/>
                    <a:pt x="223769" y="63738"/>
                    <a:pt x="231918" y="91582"/>
                  </a:cubicBezTo>
                  <a:cubicBezTo>
                    <a:pt x="242784" y="129273"/>
                    <a:pt x="256366" y="176132"/>
                    <a:pt x="256366" y="240308"/>
                  </a:cubicBezTo>
                  <a:cubicBezTo>
                    <a:pt x="256366" y="335384"/>
                    <a:pt x="205433" y="379187"/>
                    <a:pt x="151443" y="425707"/>
                  </a:cubicBezTo>
                  <a:cubicBezTo>
                    <a:pt x="130730" y="443364"/>
                    <a:pt x="109338" y="461700"/>
                    <a:pt x="89643" y="483771"/>
                  </a:cubicBezTo>
                  <a:cubicBezTo>
                    <a:pt x="89643" y="483771"/>
                    <a:pt x="89304" y="484111"/>
                    <a:pt x="88964" y="484450"/>
                  </a:cubicBezTo>
                  <a:lnTo>
                    <a:pt x="88625" y="484450"/>
                  </a:lnTo>
                  <a:cubicBezTo>
                    <a:pt x="85569" y="488185"/>
                    <a:pt x="81154" y="489544"/>
                    <a:pt x="77080" y="489544"/>
                  </a:cubicBezTo>
                  <a:close/>
                </a:path>
              </a:pathLst>
            </a:custGeom>
            <a:grpFill/>
            <a:ln w="3393" cap="flat">
              <a:noFill/>
              <a:prstDash val="solid"/>
              <a:miter/>
            </a:ln>
          </p:spPr>
          <p:txBody>
            <a:bodyPr rtlCol="0" anchor="ctr"/>
            <a:lstStyle/>
            <a:p>
              <a:endParaRPr lang="de-DE" dirty="0">
                <a:solidFill>
                  <a:schemeClr val="bg1"/>
                </a:solidFill>
              </a:endParaRPr>
            </a:p>
          </p:txBody>
        </p:sp>
        <p:sp>
          <p:nvSpPr>
            <p:cNvPr id="23" name="Freeform 22">
              <a:extLst>
                <a:ext uri="{FF2B5EF4-FFF2-40B4-BE49-F238E27FC236}">
                  <a16:creationId xmlns:a16="http://schemas.microsoft.com/office/drawing/2014/main" id="{77D905BA-2738-08B5-B15B-8735EA10CFA3}"/>
                </a:ext>
              </a:extLst>
            </p:cNvPr>
            <p:cNvSpPr/>
            <p:nvPr/>
          </p:nvSpPr>
          <p:spPr>
            <a:xfrm>
              <a:off x="5729002" y="1020941"/>
              <a:ext cx="113833" cy="327837"/>
            </a:xfrm>
            <a:custGeom>
              <a:avLst/>
              <a:gdLst>
                <a:gd name="connsiteX0" fmla="*/ 16299 w 113833"/>
                <a:gd name="connsiteY0" fmla="*/ 327838 h 327837"/>
                <a:gd name="connsiteX1" fmla="*/ 0 w 113833"/>
                <a:gd name="connsiteY1" fmla="*/ 311539 h 327837"/>
                <a:gd name="connsiteX2" fmla="*/ 0 w 113833"/>
                <a:gd name="connsiteY2" fmla="*/ 301692 h 327837"/>
                <a:gd name="connsiteX3" fmla="*/ 0 w 113833"/>
                <a:gd name="connsiteY3" fmla="*/ 299654 h 327837"/>
                <a:gd name="connsiteX4" fmla="*/ 0 w 113833"/>
                <a:gd name="connsiteY4" fmla="*/ 299315 h 327837"/>
                <a:gd name="connsiteX5" fmla="*/ 83871 w 113833"/>
                <a:gd name="connsiteY5" fmla="*/ 7635 h 327837"/>
                <a:gd name="connsiteX6" fmla="*/ 106282 w 113833"/>
                <a:gd name="connsiteY6" fmla="*/ 2541 h 327837"/>
                <a:gd name="connsiteX7" fmla="*/ 111375 w 113833"/>
                <a:gd name="connsiteY7" fmla="*/ 24952 h 327837"/>
                <a:gd name="connsiteX8" fmla="*/ 111375 w 113833"/>
                <a:gd name="connsiteY8" fmla="*/ 24952 h 327837"/>
                <a:gd name="connsiteX9" fmla="*/ 32598 w 113833"/>
                <a:gd name="connsiteY9" fmla="*/ 299994 h 327837"/>
                <a:gd name="connsiteX10" fmla="*/ 32598 w 113833"/>
                <a:gd name="connsiteY10" fmla="*/ 302371 h 327837"/>
                <a:gd name="connsiteX11" fmla="*/ 32598 w 113833"/>
                <a:gd name="connsiteY11" fmla="*/ 303390 h 327837"/>
                <a:gd name="connsiteX12" fmla="*/ 32598 w 113833"/>
                <a:gd name="connsiteY12" fmla="*/ 311539 h 327837"/>
                <a:gd name="connsiteX13" fmla="*/ 16299 w 113833"/>
                <a:gd name="connsiteY13" fmla="*/ 327838 h 3278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3833" h="327837">
                  <a:moveTo>
                    <a:pt x="16299" y="327838"/>
                  </a:moveTo>
                  <a:cubicBezTo>
                    <a:pt x="7131" y="327838"/>
                    <a:pt x="0" y="320707"/>
                    <a:pt x="0" y="311539"/>
                  </a:cubicBezTo>
                  <a:cubicBezTo>
                    <a:pt x="0" y="302371"/>
                    <a:pt x="0" y="305087"/>
                    <a:pt x="0" y="301692"/>
                  </a:cubicBezTo>
                  <a:lnTo>
                    <a:pt x="0" y="299654"/>
                  </a:lnTo>
                  <a:cubicBezTo>
                    <a:pt x="0" y="299654"/>
                    <a:pt x="0" y="299654"/>
                    <a:pt x="0" y="299315"/>
                  </a:cubicBezTo>
                  <a:cubicBezTo>
                    <a:pt x="3735" y="138025"/>
                    <a:pt x="80475" y="12728"/>
                    <a:pt x="83871" y="7635"/>
                  </a:cubicBezTo>
                  <a:cubicBezTo>
                    <a:pt x="88625" y="-175"/>
                    <a:pt x="98812" y="-2213"/>
                    <a:pt x="106282" y="2541"/>
                  </a:cubicBezTo>
                  <a:cubicBezTo>
                    <a:pt x="113752" y="7295"/>
                    <a:pt x="116129" y="17482"/>
                    <a:pt x="111375" y="24952"/>
                  </a:cubicBezTo>
                  <a:lnTo>
                    <a:pt x="111375" y="24952"/>
                  </a:lnTo>
                  <a:cubicBezTo>
                    <a:pt x="110696" y="26310"/>
                    <a:pt x="35993" y="148212"/>
                    <a:pt x="32598" y="299994"/>
                  </a:cubicBezTo>
                  <a:lnTo>
                    <a:pt x="32598" y="302371"/>
                  </a:lnTo>
                  <a:cubicBezTo>
                    <a:pt x="32598" y="302710"/>
                    <a:pt x="32598" y="303050"/>
                    <a:pt x="32598" y="303390"/>
                  </a:cubicBezTo>
                  <a:cubicBezTo>
                    <a:pt x="32598" y="305766"/>
                    <a:pt x="32598" y="308822"/>
                    <a:pt x="32598" y="311539"/>
                  </a:cubicBezTo>
                  <a:cubicBezTo>
                    <a:pt x="32598" y="320707"/>
                    <a:pt x="25467" y="327838"/>
                    <a:pt x="16299" y="327838"/>
                  </a:cubicBezTo>
                  <a:close/>
                </a:path>
              </a:pathLst>
            </a:custGeom>
            <a:grpFill/>
            <a:ln w="3393" cap="flat">
              <a:noFill/>
              <a:prstDash val="solid"/>
              <a:miter/>
            </a:ln>
          </p:spPr>
          <p:txBody>
            <a:bodyPr rtlCol="0" anchor="ctr"/>
            <a:lstStyle/>
            <a:p>
              <a:endParaRPr lang="de-DE" dirty="0">
                <a:solidFill>
                  <a:schemeClr val="bg1"/>
                </a:solidFill>
              </a:endParaRPr>
            </a:p>
          </p:txBody>
        </p:sp>
        <p:sp>
          <p:nvSpPr>
            <p:cNvPr id="52" name="Freeform 51">
              <a:extLst>
                <a:ext uri="{FF2B5EF4-FFF2-40B4-BE49-F238E27FC236}">
                  <a16:creationId xmlns:a16="http://schemas.microsoft.com/office/drawing/2014/main" id="{0BDAF2B1-CF09-21E9-5239-B03415F5CFB1}"/>
                </a:ext>
              </a:extLst>
            </p:cNvPr>
            <p:cNvSpPr/>
            <p:nvPr/>
          </p:nvSpPr>
          <p:spPr>
            <a:xfrm>
              <a:off x="5606832" y="1205557"/>
              <a:ext cx="155106" cy="644069"/>
            </a:xfrm>
            <a:custGeom>
              <a:avLst/>
              <a:gdLst>
                <a:gd name="connsiteX0" fmla="*/ 138468 w 155106"/>
                <a:gd name="connsiteY0" fmla="*/ 643730 h 644069"/>
                <a:gd name="connsiteX1" fmla="*/ 122169 w 155106"/>
                <a:gd name="connsiteY1" fmla="*/ 627432 h 644069"/>
                <a:gd name="connsiteX2" fmla="*/ 122169 w 155106"/>
                <a:gd name="connsiteY2" fmla="*/ 179215 h 644069"/>
                <a:gd name="connsiteX3" fmla="*/ 5362 w 155106"/>
                <a:gd name="connsiteY3" fmla="*/ 28451 h 644069"/>
                <a:gd name="connsiteX4" fmla="*/ 4343 w 155106"/>
                <a:gd name="connsiteY4" fmla="*/ 5361 h 644069"/>
                <a:gd name="connsiteX5" fmla="*/ 27433 w 155106"/>
                <a:gd name="connsiteY5" fmla="*/ 4343 h 644069"/>
                <a:gd name="connsiteX6" fmla="*/ 155107 w 155106"/>
                <a:gd name="connsiteY6" fmla="*/ 179555 h 644069"/>
                <a:gd name="connsiteX7" fmla="*/ 155107 w 155106"/>
                <a:gd name="connsiteY7" fmla="*/ 627771 h 644069"/>
                <a:gd name="connsiteX8" fmla="*/ 138808 w 155106"/>
                <a:gd name="connsiteY8" fmla="*/ 644070 h 6440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5106" h="644069">
                  <a:moveTo>
                    <a:pt x="138468" y="643730"/>
                  </a:moveTo>
                  <a:cubicBezTo>
                    <a:pt x="129300" y="643730"/>
                    <a:pt x="122169" y="636600"/>
                    <a:pt x="122169" y="627432"/>
                  </a:cubicBezTo>
                  <a:lnTo>
                    <a:pt x="122169" y="179215"/>
                  </a:lnTo>
                  <a:cubicBezTo>
                    <a:pt x="122169" y="148315"/>
                    <a:pt x="53918" y="72254"/>
                    <a:pt x="5362" y="28451"/>
                  </a:cubicBezTo>
                  <a:cubicBezTo>
                    <a:pt x="-1430" y="22339"/>
                    <a:pt x="-1769" y="12153"/>
                    <a:pt x="4343" y="5361"/>
                  </a:cubicBezTo>
                  <a:cubicBezTo>
                    <a:pt x="10455" y="-1430"/>
                    <a:pt x="20642" y="-1769"/>
                    <a:pt x="27433" y="4343"/>
                  </a:cubicBezTo>
                  <a:cubicBezTo>
                    <a:pt x="48825" y="23698"/>
                    <a:pt x="155107" y="122848"/>
                    <a:pt x="155107" y="179555"/>
                  </a:cubicBezTo>
                  <a:lnTo>
                    <a:pt x="155107" y="627771"/>
                  </a:lnTo>
                  <a:cubicBezTo>
                    <a:pt x="155107" y="636939"/>
                    <a:pt x="147976" y="644070"/>
                    <a:pt x="138808" y="644070"/>
                  </a:cubicBezTo>
                  <a:close/>
                </a:path>
              </a:pathLst>
            </a:custGeom>
            <a:grpFill/>
            <a:ln w="3393" cap="flat">
              <a:noFill/>
              <a:prstDash val="solid"/>
              <a:miter/>
            </a:ln>
          </p:spPr>
          <p:txBody>
            <a:bodyPr rtlCol="0" anchor="ctr"/>
            <a:lstStyle/>
            <a:p>
              <a:endParaRPr lang="de-DE" dirty="0">
                <a:solidFill>
                  <a:schemeClr val="bg1"/>
                </a:solidFill>
              </a:endParaRPr>
            </a:p>
          </p:txBody>
        </p:sp>
        <p:sp>
          <p:nvSpPr>
            <p:cNvPr id="53" name="Freeform 52">
              <a:extLst>
                <a:ext uri="{FF2B5EF4-FFF2-40B4-BE49-F238E27FC236}">
                  <a16:creationId xmlns:a16="http://schemas.microsoft.com/office/drawing/2014/main" id="{1226BA82-795D-6304-54DD-73849E0AA3A9}"/>
                </a:ext>
              </a:extLst>
            </p:cNvPr>
            <p:cNvSpPr/>
            <p:nvPr/>
          </p:nvSpPr>
          <p:spPr>
            <a:xfrm>
              <a:off x="5810496" y="1205446"/>
              <a:ext cx="398935" cy="381363"/>
            </a:xfrm>
            <a:custGeom>
              <a:avLst/>
              <a:gdLst>
                <a:gd name="connsiteX0" fmla="*/ 16299 w 398935"/>
                <a:gd name="connsiteY0" fmla="*/ 381363 h 381363"/>
                <a:gd name="connsiteX1" fmla="*/ 0 w 398935"/>
                <a:gd name="connsiteY1" fmla="*/ 365064 h 381363"/>
                <a:gd name="connsiteX2" fmla="*/ 0 w 398935"/>
                <a:gd name="connsiteY2" fmla="*/ 359631 h 381363"/>
                <a:gd name="connsiteX3" fmla="*/ 117827 w 398935"/>
                <a:gd name="connsiteY3" fmla="*/ 103265 h 381363"/>
                <a:gd name="connsiteX4" fmla="*/ 379286 w 398935"/>
                <a:gd name="connsiteY4" fmla="*/ 379 h 381363"/>
                <a:gd name="connsiteX5" fmla="*/ 395585 w 398935"/>
                <a:gd name="connsiteY5" fmla="*/ 6152 h 381363"/>
                <a:gd name="connsiteX6" fmla="*/ 397283 w 398935"/>
                <a:gd name="connsiteY6" fmla="*/ 23469 h 381363"/>
                <a:gd name="connsiteX7" fmla="*/ 376909 w 398935"/>
                <a:gd name="connsiteY7" fmla="*/ 80175 h 381363"/>
                <a:gd name="connsiteX8" fmla="*/ 261800 w 398935"/>
                <a:gd name="connsiteY8" fmla="*/ 307000 h 381363"/>
                <a:gd name="connsiteX9" fmla="*/ 16299 w 398935"/>
                <a:gd name="connsiteY9" fmla="*/ 381363 h 381363"/>
                <a:gd name="connsiteX10" fmla="*/ 356196 w 398935"/>
                <a:gd name="connsiteY10" fmla="*/ 39768 h 381363"/>
                <a:gd name="connsiteX11" fmla="*/ 136163 w 398935"/>
                <a:gd name="connsiteY11" fmla="*/ 130430 h 381363"/>
                <a:gd name="connsiteX12" fmla="*/ 33616 w 398935"/>
                <a:gd name="connsiteY12" fmla="*/ 348426 h 381363"/>
                <a:gd name="connsiteX13" fmla="*/ 239388 w 398935"/>
                <a:gd name="connsiteY13" fmla="*/ 283231 h 381363"/>
                <a:gd name="connsiteX14" fmla="*/ 346349 w 398935"/>
                <a:gd name="connsiteY14" fmla="*/ 69649 h 381363"/>
                <a:gd name="connsiteX15" fmla="*/ 356536 w 398935"/>
                <a:gd name="connsiteY15" fmla="*/ 39428 h 381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98935" h="381363">
                  <a:moveTo>
                    <a:pt x="16299" y="381363"/>
                  </a:moveTo>
                  <a:cubicBezTo>
                    <a:pt x="7471" y="381363"/>
                    <a:pt x="0" y="373893"/>
                    <a:pt x="0" y="365064"/>
                  </a:cubicBezTo>
                  <a:cubicBezTo>
                    <a:pt x="0" y="365064"/>
                    <a:pt x="0" y="363027"/>
                    <a:pt x="0" y="359631"/>
                  </a:cubicBezTo>
                  <a:cubicBezTo>
                    <a:pt x="1019" y="328392"/>
                    <a:pt x="11206" y="174233"/>
                    <a:pt x="117827" y="103265"/>
                  </a:cubicBezTo>
                  <a:cubicBezTo>
                    <a:pt x="219355" y="35354"/>
                    <a:pt x="372835" y="1737"/>
                    <a:pt x="379286" y="379"/>
                  </a:cubicBezTo>
                  <a:cubicBezTo>
                    <a:pt x="385398" y="-979"/>
                    <a:pt x="391850" y="1398"/>
                    <a:pt x="395585" y="6152"/>
                  </a:cubicBezTo>
                  <a:cubicBezTo>
                    <a:pt x="399320" y="10905"/>
                    <a:pt x="399999" y="17696"/>
                    <a:pt x="397283" y="23469"/>
                  </a:cubicBezTo>
                  <a:cubicBezTo>
                    <a:pt x="391510" y="35354"/>
                    <a:pt x="384719" y="56067"/>
                    <a:pt x="376909" y="80175"/>
                  </a:cubicBezTo>
                  <a:cubicBezTo>
                    <a:pt x="354838" y="147747"/>
                    <a:pt x="321222" y="249615"/>
                    <a:pt x="261800" y="307000"/>
                  </a:cubicBezTo>
                  <a:cubicBezTo>
                    <a:pt x="194906" y="371855"/>
                    <a:pt x="79117" y="381363"/>
                    <a:pt x="16299" y="381363"/>
                  </a:cubicBezTo>
                  <a:close/>
                  <a:moveTo>
                    <a:pt x="356196" y="39768"/>
                  </a:moveTo>
                  <a:cubicBezTo>
                    <a:pt x="306621" y="53010"/>
                    <a:pt x="206451" y="83571"/>
                    <a:pt x="136163" y="130430"/>
                  </a:cubicBezTo>
                  <a:cubicBezTo>
                    <a:pt x="52631" y="186117"/>
                    <a:pt x="36672" y="307339"/>
                    <a:pt x="33616" y="348426"/>
                  </a:cubicBezTo>
                  <a:cubicBezTo>
                    <a:pt x="93718" y="346728"/>
                    <a:pt x="186078" y="334844"/>
                    <a:pt x="239388" y="283231"/>
                  </a:cubicBezTo>
                  <a:cubicBezTo>
                    <a:pt x="293039" y="231278"/>
                    <a:pt x="325297" y="133825"/>
                    <a:pt x="346349" y="69649"/>
                  </a:cubicBezTo>
                  <a:cubicBezTo>
                    <a:pt x="350085" y="58443"/>
                    <a:pt x="353140" y="48596"/>
                    <a:pt x="356536" y="39428"/>
                  </a:cubicBezTo>
                  <a:close/>
                </a:path>
              </a:pathLst>
            </a:custGeom>
            <a:grpFill/>
            <a:ln w="3393" cap="flat">
              <a:noFill/>
              <a:prstDash val="solid"/>
              <a:miter/>
            </a:ln>
          </p:spPr>
          <p:txBody>
            <a:bodyPr rtlCol="0" anchor="ctr"/>
            <a:lstStyle/>
            <a:p>
              <a:endParaRPr lang="de-DE" dirty="0">
                <a:solidFill>
                  <a:schemeClr val="bg1"/>
                </a:solidFill>
              </a:endParaRPr>
            </a:p>
          </p:txBody>
        </p:sp>
        <p:sp>
          <p:nvSpPr>
            <p:cNvPr id="54" name="Freeform 53">
              <a:extLst>
                <a:ext uri="{FF2B5EF4-FFF2-40B4-BE49-F238E27FC236}">
                  <a16:creationId xmlns:a16="http://schemas.microsoft.com/office/drawing/2014/main" id="{8A401109-E72C-559F-C483-CFB0A704B4A4}"/>
                </a:ext>
              </a:extLst>
            </p:cNvPr>
            <p:cNvSpPr/>
            <p:nvPr/>
          </p:nvSpPr>
          <p:spPr>
            <a:xfrm>
              <a:off x="5729070" y="1388914"/>
              <a:ext cx="276943" cy="338132"/>
            </a:xfrm>
            <a:custGeom>
              <a:avLst/>
              <a:gdLst>
                <a:gd name="connsiteX0" fmla="*/ 16231 w 276943"/>
                <a:gd name="connsiteY0" fmla="*/ 338132 h 338132"/>
                <a:gd name="connsiteX1" fmla="*/ 11477 w 276943"/>
                <a:gd name="connsiteY1" fmla="*/ 337453 h 338132"/>
                <a:gd name="connsiteX2" fmla="*/ 611 w 276943"/>
                <a:gd name="connsiteY2" fmla="*/ 317080 h 338132"/>
                <a:gd name="connsiteX3" fmla="*/ 85161 w 276943"/>
                <a:gd name="connsiteY3" fmla="*/ 166995 h 338132"/>
                <a:gd name="connsiteX4" fmla="*/ 250865 w 276943"/>
                <a:gd name="connsiteY4" fmla="*/ 3328 h 338132"/>
                <a:gd name="connsiteX5" fmla="*/ 273616 w 276943"/>
                <a:gd name="connsiteY5" fmla="*/ 6384 h 338132"/>
                <a:gd name="connsiteX6" fmla="*/ 270560 w 276943"/>
                <a:gd name="connsiteY6" fmla="*/ 29134 h 338132"/>
                <a:gd name="connsiteX7" fmla="*/ 110628 w 276943"/>
                <a:gd name="connsiteY7" fmla="*/ 187029 h 338132"/>
                <a:gd name="connsiteX8" fmla="*/ 31850 w 276943"/>
                <a:gd name="connsiteY8" fmla="*/ 326587 h 338132"/>
                <a:gd name="connsiteX9" fmla="*/ 16231 w 276943"/>
                <a:gd name="connsiteY9" fmla="*/ 338132 h 3381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6943" h="338132">
                  <a:moveTo>
                    <a:pt x="16231" y="338132"/>
                  </a:moveTo>
                  <a:cubicBezTo>
                    <a:pt x="14533" y="338132"/>
                    <a:pt x="12835" y="338132"/>
                    <a:pt x="11477" y="337453"/>
                  </a:cubicBezTo>
                  <a:cubicBezTo>
                    <a:pt x="2988" y="334737"/>
                    <a:pt x="-1766" y="325569"/>
                    <a:pt x="611" y="317080"/>
                  </a:cubicBezTo>
                  <a:cubicBezTo>
                    <a:pt x="15212" y="269881"/>
                    <a:pt x="43735" y="219287"/>
                    <a:pt x="85161" y="166995"/>
                  </a:cubicBezTo>
                  <a:cubicBezTo>
                    <a:pt x="158506" y="73617"/>
                    <a:pt x="247130" y="6045"/>
                    <a:pt x="250865" y="3328"/>
                  </a:cubicBezTo>
                  <a:cubicBezTo>
                    <a:pt x="257996" y="-2105"/>
                    <a:pt x="268182" y="-747"/>
                    <a:pt x="273616" y="6384"/>
                  </a:cubicBezTo>
                  <a:cubicBezTo>
                    <a:pt x="279049" y="13515"/>
                    <a:pt x="277690" y="23702"/>
                    <a:pt x="270560" y="29134"/>
                  </a:cubicBezTo>
                  <a:cubicBezTo>
                    <a:pt x="269541" y="29814"/>
                    <a:pt x="181595" y="97386"/>
                    <a:pt x="110628" y="187029"/>
                  </a:cubicBezTo>
                  <a:cubicBezTo>
                    <a:pt x="71579" y="236265"/>
                    <a:pt x="45093" y="283124"/>
                    <a:pt x="31850" y="326587"/>
                  </a:cubicBezTo>
                  <a:cubicBezTo>
                    <a:pt x="29813" y="333718"/>
                    <a:pt x="23361" y="338132"/>
                    <a:pt x="16231" y="338132"/>
                  </a:cubicBezTo>
                  <a:close/>
                </a:path>
              </a:pathLst>
            </a:custGeom>
            <a:grpFill/>
            <a:ln w="3393" cap="flat">
              <a:noFill/>
              <a:prstDash val="solid"/>
              <a:miter/>
            </a:ln>
          </p:spPr>
          <p:txBody>
            <a:bodyPr rtlCol="0" anchor="ctr"/>
            <a:lstStyle/>
            <a:p>
              <a:endParaRPr lang="de-DE" dirty="0">
                <a:solidFill>
                  <a:schemeClr val="bg1"/>
                </a:solidFill>
              </a:endParaRPr>
            </a:p>
          </p:txBody>
        </p:sp>
        <p:sp>
          <p:nvSpPr>
            <p:cNvPr id="55" name="Freeform 54">
              <a:extLst>
                <a:ext uri="{FF2B5EF4-FFF2-40B4-BE49-F238E27FC236}">
                  <a16:creationId xmlns:a16="http://schemas.microsoft.com/office/drawing/2014/main" id="{F1299631-8BAD-47A8-1BB1-3558DD03680E}"/>
                </a:ext>
              </a:extLst>
            </p:cNvPr>
            <p:cNvSpPr/>
            <p:nvPr/>
          </p:nvSpPr>
          <p:spPr>
            <a:xfrm>
              <a:off x="5506225" y="1471221"/>
              <a:ext cx="255802" cy="296572"/>
            </a:xfrm>
            <a:custGeom>
              <a:avLst/>
              <a:gdLst>
                <a:gd name="connsiteX0" fmla="*/ 239076 w 255802"/>
                <a:gd name="connsiteY0" fmla="*/ 296573 h 296572"/>
                <a:gd name="connsiteX1" fmla="*/ 224135 w 255802"/>
                <a:gd name="connsiteY1" fmla="*/ 286725 h 296572"/>
                <a:gd name="connsiteX2" fmla="*/ 159959 w 255802"/>
                <a:gd name="connsiteY2" fmla="*/ 186216 h 296572"/>
                <a:gd name="connsiteX3" fmla="*/ 5800 w 255802"/>
                <a:gd name="connsiteY3" fmla="*/ 29001 h 296572"/>
                <a:gd name="connsiteX4" fmla="*/ 3762 w 255802"/>
                <a:gd name="connsiteY4" fmla="*/ 5911 h 296572"/>
                <a:gd name="connsiteX5" fmla="*/ 26852 w 255802"/>
                <a:gd name="connsiteY5" fmla="*/ 3874 h 296572"/>
                <a:gd name="connsiteX6" fmla="*/ 185765 w 255802"/>
                <a:gd name="connsiteY6" fmla="*/ 165843 h 296572"/>
                <a:gd name="connsiteX7" fmla="*/ 254356 w 255802"/>
                <a:gd name="connsiteY7" fmla="*/ 273483 h 296572"/>
                <a:gd name="connsiteX8" fmla="*/ 245867 w 255802"/>
                <a:gd name="connsiteY8" fmla="*/ 294875 h 296572"/>
                <a:gd name="connsiteX9" fmla="*/ 239415 w 255802"/>
                <a:gd name="connsiteY9" fmla="*/ 296233 h 2965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55802" h="296572">
                  <a:moveTo>
                    <a:pt x="239076" y="296573"/>
                  </a:moveTo>
                  <a:cubicBezTo>
                    <a:pt x="232964" y="296573"/>
                    <a:pt x="226852" y="292837"/>
                    <a:pt x="224135" y="286725"/>
                  </a:cubicBezTo>
                  <a:cubicBezTo>
                    <a:pt x="210892" y="256844"/>
                    <a:pt x="189500" y="222889"/>
                    <a:pt x="159959" y="186216"/>
                  </a:cubicBezTo>
                  <a:cubicBezTo>
                    <a:pt x="92726" y="101666"/>
                    <a:pt x="6479" y="29680"/>
                    <a:pt x="5800" y="29001"/>
                  </a:cubicBezTo>
                  <a:cubicBezTo>
                    <a:pt x="-992" y="23228"/>
                    <a:pt x="-2010" y="13042"/>
                    <a:pt x="3762" y="5911"/>
                  </a:cubicBezTo>
                  <a:cubicBezTo>
                    <a:pt x="9535" y="-1220"/>
                    <a:pt x="19721" y="-1899"/>
                    <a:pt x="26852" y="3874"/>
                  </a:cubicBezTo>
                  <a:cubicBezTo>
                    <a:pt x="30587" y="6930"/>
                    <a:pt x="116156" y="78576"/>
                    <a:pt x="185765" y="165843"/>
                  </a:cubicBezTo>
                  <a:cubicBezTo>
                    <a:pt x="217005" y="204892"/>
                    <a:pt x="240095" y="241225"/>
                    <a:pt x="254356" y="273483"/>
                  </a:cubicBezTo>
                  <a:cubicBezTo>
                    <a:pt x="258091" y="281632"/>
                    <a:pt x="254356" y="291479"/>
                    <a:pt x="245867" y="294875"/>
                  </a:cubicBezTo>
                  <a:cubicBezTo>
                    <a:pt x="243830" y="295893"/>
                    <a:pt x="241453" y="296233"/>
                    <a:pt x="239415" y="296233"/>
                  </a:cubicBezTo>
                  <a:close/>
                </a:path>
              </a:pathLst>
            </a:custGeom>
            <a:grpFill/>
            <a:ln w="3393" cap="flat">
              <a:noFill/>
              <a:prstDash val="solid"/>
              <a:miter/>
            </a:ln>
          </p:spPr>
          <p:txBody>
            <a:bodyPr rtlCol="0" anchor="ctr"/>
            <a:lstStyle/>
            <a:p>
              <a:endParaRPr lang="de-DE" dirty="0">
                <a:solidFill>
                  <a:schemeClr val="bg1"/>
                </a:solidFill>
              </a:endParaRPr>
            </a:p>
          </p:txBody>
        </p:sp>
        <p:sp>
          <p:nvSpPr>
            <p:cNvPr id="56" name="Freeform 55">
              <a:extLst>
                <a:ext uri="{FF2B5EF4-FFF2-40B4-BE49-F238E27FC236}">
                  <a16:creationId xmlns:a16="http://schemas.microsoft.com/office/drawing/2014/main" id="{F351E46C-A623-FA05-16EE-54CA4CA3F325}"/>
                </a:ext>
              </a:extLst>
            </p:cNvPr>
            <p:cNvSpPr/>
            <p:nvPr/>
          </p:nvSpPr>
          <p:spPr>
            <a:xfrm>
              <a:off x="5321116" y="1246520"/>
              <a:ext cx="378785" cy="419745"/>
            </a:xfrm>
            <a:custGeom>
              <a:avLst/>
              <a:gdLst>
                <a:gd name="connsiteX0" fmla="*/ 363065 w 378785"/>
                <a:gd name="connsiteY0" fmla="*/ 419406 h 419745"/>
                <a:gd name="connsiteX1" fmla="*/ 354915 w 378785"/>
                <a:gd name="connsiteY1" fmla="*/ 417368 h 419745"/>
                <a:gd name="connsiteX2" fmla="*/ 352878 w 378785"/>
                <a:gd name="connsiteY2" fmla="*/ 416689 h 419745"/>
                <a:gd name="connsiteX3" fmla="*/ 352199 w 378785"/>
                <a:gd name="connsiteY3" fmla="*/ 416689 h 419745"/>
                <a:gd name="connsiteX4" fmla="*/ 306359 w 378785"/>
                <a:gd name="connsiteY4" fmla="*/ 409898 h 419745"/>
                <a:gd name="connsiteX5" fmla="*/ 103982 w 378785"/>
                <a:gd name="connsiteY5" fmla="*/ 335535 h 419745"/>
                <a:gd name="connsiteX6" fmla="*/ 13999 w 378785"/>
                <a:gd name="connsiteY6" fmla="*/ 81885 h 419745"/>
                <a:gd name="connsiteX7" fmla="*/ 756 w 378785"/>
                <a:gd name="connsiteY7" fmla="*/ 21104 h 419745"/>
                <a:gd name="connsiteX8" fmla="*/ 8566 w 378785"/>
                <a:gd name="connsiteY8" fmla="*/ 2089 h 419745"/>
                <a:gd name="connsiteX9" fmla="*/ 28600 w 378785"/>
                <a:gd name="connsiteY9" fmla="*/ 5485 h 419745"/>
                <a:gd name="connsiteX10" fmla="*/ 127072 w 378785"/>
                <a:gd name="connsiteY10" fmla="*/ 58456 h 419745"/>
                <a:gd name="connsiteX11" fmla="*/ 267649 w 378785"/>
                <a:gd name="connsiteY11" fmla="*/ 138931 h 419745"/>
                <a:gd name="connsiteX12" fmla="*/ 358990 w 378785"/>
                <a:gd name="connsiteY12" fmla="*/ 315841 h 419745"/>
                <a:gd name="connsiteX13" fmla="*/ 378005 w 378785"/>
                <a:gd name="connsiteY13" fmla="*/ 398353 h 419745"/>
                <a:gd name="connsiteX14" fmla="*/ 372912 w 378785"/>
                <a:gd name="connsiteY14" fmla="*/ 416010 h 419745"/>
                <a:gd name="connsiteX15" fmla="*/ 362725 w 378785"/>
                <a:gd name="connsiteY15" fmla="*/ 419745 h 419745"/>
                <a:gd name="connsiteX16" fmla="*/ 42182 w 378785"/>
                <a:gd name="connsiteY16" fmla="*/ 54381 h 419745"/>
                <a:gd name="connsiteX17" fmla="*/ 46257 w 378785"/>
                <a:gd name="connsiteY17" fmla="*/ 75434 h 419745"/>
                <a:gd name="connsiteX18" fmla="*/ 128091 w 378785"/>
                <a:gd name="connsiteY18" fmla="*/ 312785 h 419745"/>
                <a:gd name="connsiteX19" fmla="*/ 310094 w 378785"/>
                <a:gd name="connsiteY19" fmla="*/ 376961 h 419745"/>
                <a:gd name="connsiteX20" fmla="*/ 339295 w 378785"/>
                <a:gd name="connsiteY20" fmla="*/ 380357 h 419745"/>
                <a:gd name="connsiteX21" fmla="*/ 327411 w 378785"/>
                <a:gd name="connsiteY21" fmla="*/ 320594 h 419745"/>
                <a:gd name="connsiteX22" fmla="*/ 244219 w 378785"/>
                <a:gd name="connsiteY22" fmla="*/ 160663 h 419745"/>
                <a:gd name="connsiteX23" fmla="*/ 114848 w 378785"/>
                <a:gd name="connsiteY23" fmla="*/ 87997 h 419745"/>
                <a:gd name="connsiteX24" fmla="*/ 42522 w 378785"/>
                <a:gd name="connsiteY24" fmla="*/ 54381 h 419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78785" h="419745">
                  <a:moveTo>
                    <a:pt x="363065" y="419406"/>
                  </a:moveTo>
                  <a:cubicBezTo>
                    <a:pt x="360348" y="419406"/>
                    <a:pt x="357632" y="418727"/>
                    <a:pt x="354915" y="417368"/>
                  </a:cubicBezTo>
                  <a:cubicBezTo>
                    <a:pt x="354576" y="417368"/>
                    <a:pt x="353897" y="416689"/>
                    <a:pt x="352878" y="416689"/>
                  </a:cubicBezTo>
                  <a:cubicBezTo>
                    <a:pt x="352878" y="416689"/>
                    <a:pt x="352538" y="416689"/>
                    <a:pt x="352199" y="416689"/>
                  </a:cubicBezTo>
                  <a:cubicBezTo>
                    <a:pt x="343370" y="413633"/>
                    <a:pt x="326053" y="411936"/>
                    <a:pt x="306359" y="409898"/>
                  </a:cubicBezTo>
                  <a:cubicBezTo>
                    <a:pt x="247615" y="403786"/>
                    <a:pt x="159330" y="394958"/>
                    <a:pt x="103982" y="335535"/>
                  </a:cubicBezTo>
                  <a:cubicBezTo>
                    <a:pt x="52369" y="280527"/>
                    <a:pt x="29279" y="161002"/>
                    <a:pt x="13999" y="81885"/>
                  </a:cubicBezTo>
                  <a:cubicBezTo>
                    <a:pt x="8905" y="56079"/>
                    <a:pt x="4831" y="34008"/>
                    <a:pt x="756" y="21104"/>
                  </a:cubicBezTo>
                  <a:cubicBezTo>
                    <a:pt x="-1621" y="13634"/>
                    <a:pt x="1775" y="5824"/>
                    <a:pt x="8566" y="2089"/>
                  </a:cubicBezTo>
                  <a:cubicBezTo>
                    <a:pt x="15357" y="-1646"/>
                    <a:pt x="23507" y="-288"/>
                    <a:pt x="28600" y="5485"/>
                  </a:cubicBezTo>
                  <a:cubicBezTo>
                    <a:pt x="43201" y="22123"/>
                    <a:pt x="85985" y="40799"/>
                    <a:pt x="127072" y="58456"/>
                  </a:cubicBezTo>
                  <a:cubicBezTo>
                    <a:pt x="181401" y="81885"/>
                    <a:pt x="237768" y="106333"/>
                    <a:pt x="267649" y="138931"/>
                  </a:cubicBezTo>
                  <a:cubicBezTo>
                    <a:pt x="343710" y="222462"/>
                    <a:pt x="350501" y="263549"/>
                    <a:pt x="358990" y="315841"/>
                  </a:cubicBezTo>
                  <a:cubicBezTo>
                    <a:pt x="362725" y="338591"/>
                    <a:pt x="366800" y="364737"/>
                    <a:pt x="378005" y="398353"/>
                  </a:cubicBezTo>
                  <a:cubicBezTo>
                    <a:pt x="380042" y="404805"/>
                    <a:pt x="378005" y="411936"/>
                    <a:pt x="372912" y="416010"/>
                  </a:cubicBezTo>
                  <a:cubicBezTo>
                    <a:pt x="369856" y="418387"/>
                    <a:pt x="366121" y="419745"/>
                    <a:pt x="362725" y="419745"/>
                  </a:cubicBezTo>
                  <a:close/>
                  <a:moveTo>
                    <a:pt x="42182" y="54381"/>
                  </a:moveTo>
                  <a:cubicBezTo>
                    <a:pt x="43541" y="60833"/>
                    <a:pt x="44899" y="67963"/>
                    <a:pt x="46257" y="75434"/>
                  </a:cubicBezTo>
                  <a:cubicBezTo>
                    <a:pt x="60858" y="150816"/>
                    <a:pt x="82929" y="264567"/>
                    <a:pt x="128091" y="312785"/>
                  </a:cubicBezTo>
                  <a:cubicBezTo>
                    <a:pt x="174949" y="363039"/>
                    <a:pt x="256104" y="371528"/>
                    <a:pt x="310094" y="376961"/>
                  </a:cubicBezTo>
                  <a:cubicBezTo>
                    <a:pt x="320959" y="377980"/>
                    <a:pt x="330807" y="378998"/>
                    <a:pt x="339295" y="380357"/>
                  </a:cubicBezTo>
                  <a:cubicBezTo>
                    <a:pt x="333183" y="357267"/>
                    <a:pt x="330128" y="338251"/>
                    <a:pt x="327411" y="320594"/>
                  </a:cubicBezTo>
                  <a:cubicBezTo>
                    <a:pt x="319601" y="272038"/>
                    <a:pt x="313829" y="236724"/>
                    <a:pt x="244219" y="160663"/>
                  </a:cubicBezTo>
                  <a:cubicBezTo>
                    <a:pt x="219092" y="133158"/>
                    <a:pt x="163744" y="109050"/>
                    <a:pt x="114848" y="87997"/>
                  </a:cubicBezTo>
                  <a:cubicBezTo>
                    <a:pt x="87683" y="76452"/>
                    <a:pt x="62895" y="65586"/>
                    <a:pt x="42522" y="54381"/>
                  </a:cubicBezTo>
                  <a:close/>
                </a:path>
              </a:pathLst>
            </a:custGeom>
            <a:grpFill/>
            <a:ln w="3393" cap="flat">
              <a:noFill/>
              <a:prstDash val="solid"/>
              <a:miter/>
            </a:ln>
          </p:spPr>
          <p:txBody>
            <a:bodyPr rtlCol="0" anchor="ctr"/>
            <a:lstStyle/>
            <a:p>
              <a:endParaRPr lang="de-DE" dirty="0">
                <a:solidFill>
                  <a:schemeClr val="bg1"/>
                </a:solidFill>
              </a:endParaRPr>
            </a:p>
          </p:txBody>
        </p:sp>
        <p:sp>
          <p:nvSpPr>
            <p:cNvPr id="57" name="Freeform 56">
              <a:extLst>
                <a:ext uri="{FF2B5EF4-FFF2-40B4-BE49-F238E27FC236}">
                  <a16:creationId xmlns:a16="http://schemas.microsoft.com/office/drawing/2014/main" id="{8C84FB08-B3C3-E252-E5AB-C5B203BB70CB}"/>
                </a:ext>
              </a:extLst>
            </p:cNvPr>
            <p:cNvSpPr/>
            <p:nvPr/>
          </p:nvSpPr>
          <p:spPr>
            <a:xfrm>
              <a:off x="5464146" y="1816690"/>
              <a:ext cx="562308" cy="175551"/>
            </a:xfrm>
            <a:custGeom>
              <a:avLst/>
              <a:gdLst>
                <a:gd name="connsiteX0" fmla="*/ 484889 w 562308"/>
                <a:gd name="connsiteY0" fmla="*/ 175212 h 175551"/>
                <a:gd name="connsiteX1" fmla="*/ 58404 w 562308"/>
                <a:gd name="connsiteY1" fmla="*/ 175212 h 175551"/>
                <a:gd name="connsiteX2" fmla="*/ 0 w 562308"/>
                <a:gd name="connsiteY2" fmla="*/ 118166 h 175551"/>
                <a:gd name="connsiteX3" fmla="*/ 87267 w 562308"/>
                <a:gd name="connsiteY3" fmla="*/ 63837 h 175551"/>
                <a:gd name="connsiteX4" fmla="*/ 126655 w 562308"/>
                <a:gd name="connsiteY4" fmla="*/ 49915 h 175551"/>
                <a:gd name="connsiteX5" fmla="*/ 281154 w 562308"/>
                <a:gd name="connsiteY5" fmla="*/ 0 h 175551"/>
                <a:gd name="connsiteX6" fmla="*/ 347028 w 562308"/>
                <a:gd name="connsiteY6" fmla="*/ 36333 h 175551"/>
                <a:gd name="connsiteX7" fmla="*/ 455348 w 562308"/>
                <a:gd name="connsiteY7" fmla="*/ 36333 h 175551"/>
                <a:gd name="connsiteX8" fmla="*/ 490661 w 562308"/>
                <a:gd name="connsiteY8" fmla="*/ 62139 h 175551"/>
                <a:gd name="connsiteX9" fmla="*/ 562308 w 562308"/>
                <a:gd name="connsiteY9" fmla="*/ 118506 h 175551"/>
                <a:gd name="connsiteX10" fmla="*/ 484889 w 562308"/>
                <a:gd name="connsiteY10" fmla="*/ 175551 h 175551"/>
                <a:gd name="connsiteX11" fmla="*/ 32598 w 562308"/>
                <a:gd name="connsiteY11" fmla="*/ 120203 h 175551"/>
                <a:gd name="connsiteX12" fmla="*/ 58065 w 562308"/>
                <a:gd name="connsiteY12" fmla="*/ 142614 h 175551"/>
                <a:gd name="connsiteX13" fmla="*/ 484549 w 562308"/>
                <a:gd name="connsiteY13" fmla="*/ 142614 h 175551"/>
                <a:gd name="connsiteX14" fmla="*/ 529371 w 562308"/>
                <a:gd name="connsiteY14" fmla="*/ 118166 h 175551"/>
                <a:gd name="connsiteX15" fmla="*/ 481833 w 562308"/>
                <a:gd name="connsiteY15" fmla="*/ 93378 h 175551"/>
                <a:gd name="connsiteX16" fmla="*/ 476739 w 562308"/>
                <a:gd name="connsiteY16" fmla="*/ 91681 h 175551"/>
                <a:gd name="connsiteX17" fmla="*/ 432597 w 562308"/>
                <a:gd name="connsiteY17" fmla="*/ 59762 h 175551"/>
                <a:gd name="connsiteX18" fmla="*/ 385059 w 562308"/>
                <a:gd name="connsiteY18" fmla="*/ 56027 h 175551"/>
                <a:gd name="connsiteX19" fmla="*/ 350424 w 562308"/>
                <a:gd name="connsiteY19" fmla="*/ 70968 h 175551"/>
                <a:gd name="connsiteX20" fmla="*/ 328353 w 562308"/>
                <a:gd name="connsiteY20" fmla="*/ 65535 h 175551"/>
                <a:gd name="connsiteX21" fmla="*/ 281154 w 562308"/>
                <a:gd name="connsiteY21" fmla="*/ 32597 h 175551"/>
                <a:gd name="connsiteX22" fmla="*/ 151103 w 562308"/>
                <a:gd name="connsiteY22" fmla="*/ 71307 h 175551"/>
                <a:gd name="connsiteX23" fmla="*/ 96774 w 562308"/>
                <a:gd name="connsiteY23" fmla="*/ 95076 h 175551"/>
                <a:gd name="connsiteX24" fmla="*/ 32598 w 562308"/>
                <a:gd name="connsiteY24" fmla="*/ 120543 h 175551"/>
                <a:gd name="connsiteX25" fmla="*/ 126995 w 562308"/>
                <a:gd name="connsiteY25" fmla="*/ 49575 h 175551"/>
                <a:gd name="connsiteX26" fmla="*/ 126995 w 562308"/>
                <a:gd name="connsiteY26" fmla="*/ 49575 h 175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562308" h="175551">
                  <a:moveTo>
                    <a:pt x="484889" y="175212"/>
                  </a:moveTo>
                  <a:lnTo>
                    <a:pt x="58404" y="175212"/>
                  </a:lnTo>
                  <a:cubicBezTo>
                    <a:pt x="23430" y="175212"/>
                    <a:pt x="0" y="152122"/>
                    <a:pt x="0" y="118166"/>
                  </a:cubicBezTo>
                  <a:cubicBezTo>
                    <a:pt x="0" y="84210"/>
                    <a:pt x="40407" y="78098"/>
                    <a:pt x="87267" y="63837"/>
                  </a:cubicBezTo>
                  <a:cubicBezTo>
                    <a:pt x="101867" y="59423"/>
                    <a:pt x="121562" y="53311"/>
                    <a:pt x="126655" y="49915"/>
                  </a:cubicBezTo>
                  <a:cubicBezTo>
                    <a:pt x="133446" y="42105"/>
                    <a:pt x="174533" y="0"/>
                    <a:pt x="281154" y="0"/>
                  </a:cubicBezTo>
                  <a:cubicBezTo>
                    <a:pt x="387775" y="0"/>
                    <a:pt x="334804" y="21732"/>
                    <a:pt x="347028" y="36333"/>
                  </a:cubicBezTo>
                  <a:cubicBezTo>
                    <a:pt x="371137" y="24788"/>
                    <a:pt x="422410" y="6112"/>
                    <a:pt x="455348" y="36333"/>
                  </a:cubicBezTo>
                  <a:cubicBezTo>
                    <a:pt x="468930" y="49236"/>
                    <a:pt x="484889" y="58743"/>
                    <a:pt x="490661" y="62139"/>
                  </a:cubicBezTo>
                  <a:cubicBezTo>
                    <a:pt x="505602" y="65195"/>
                    <a:pt x="562308" y="78777"/>
                    <a:pt x="562308" y="118506"/>
                  </a:cubicBezTo>
                  <a:cubicBezTo>
                    <a:pt x="562308" y="158234"/>
                    <a:pt x="541935" y="175551"/>
                    <a:pt x="484889" y="175551"/>
                  </a:cubicBezTo>
                  <a:close/>
                  <a:moveTo>
                    <a:pt x="32598" y="120203"/>
                  </a:moveTo>
                  <a:cubicBezTo>
                    <a:pt x="33616" y="138540"/>
                    <a:pt x="46859" y="142614"/>
                    <a:pt x="58065" y="142614"/>
                  </a:cubicBezTo>
                  <a:lnTo>
                    <a:pt x="484549" y="142614"/>
                  </a:lnTo>
                  <a:cubicBezTo>
                    <a:pt x="525975" y="142614"/>
                    <a:pt x="529371" y="123939"/>
                    <a:pt x="529371" y="118166"/>
                  </a:cubicBezTo>
                  <a:cubicBezTo>
                    <a:pt x="529371" y="112394"/>
                    <a:pt x="511375" y="98472"/>
                    <a:pt x="481833" y="93378"/>
                  </a:cubicBezTo>
                  <a:cubicBezTo>
                    <a:pt x="480135" y="93378"/>
                    <a:pt x="478437" y="92360"/>
                    <a:pt x="476739" y="91681"/>
                  </a:cubicBezTo>
                  <a:cubicBezTo>
                    <a:pt x="475721" y="91001"/>
                    <a:pt x="452631" y="78777"/>
                    <a:pt x="432597" y="59762"/>
                  </a:cubicBezTo>
                  <a:cubicBezTo>
                    <a:pt x="420712" y="48557"/>
                    <a:pt x="399999" y="51613"/>
                    <a:pt x="385059" y="56027"/>
                  </a:cubicBezTo>
                  <a:cubicBezTo>
                    <a:pt x="366044" y="61460"/>
                    <a:pt x="350424" y="70968"/>
                    <a:pt x="350424" y="70968"/>
                  </a:cubicBezTo>
                  <a:cubicBezTo>
                    <a:pt x="342954" y="75382"/>
                    <a:pt x="332767" y="73344"/>
                    <a:pt x="328353" y="65535"/>
                  </a:cubicBezTo>
                  <a:cubicBezTo>
                    <a:pt x="322580" y="56367"/>
                    <a:pt x="302546" y="32597"/>
                    <a:pt x="281154" y="32597"/>
                  </a:cubicBezTo>
                  <a:cubicBezTo>
                    <a:pt x="183701" y="32597"/>
                    <a:pt x="151443" y="70968"/>
                    <a:pt x="151103" y="71307"/>
                  </a:cubicBezTo>
                  <a:cubicBezTo>
                    <a:pt x="143973" y="80136"/>
                    <a:pt x="128353" y="85229"/>
                    <a:pt x="96774" y="95076"/>
                  </a:cubicBezTo>
                  <a:cubicBezTo>
                    <a:pt x="78438" y="100849"/>
                    <a:pt x="40747" y="112394"/>
                    <a:pt x="32598" y="120543"/>
                  </a:cubicBezTo>
                  <a:close/>
                  <a:moveTo>
                    <a:pt x="126995" y="49575"/>
                  </a:moveTo>
                  <a:lnTo>
                    <a:pt x="126995" y="49575"/>
                  </a:lnTo>
                  <a:close/>
                </a:path>
              </a:pathLst>
            </a:custGeom>
            <a:grpFill/>
            <a:ln w="3393" cap="flat">
              <a:noFill/>
              <a:prstDash val="solid"/>
              <a:miter/>
            </a:ln>
          </p:spPr>
          <p:txBody>
            <a:bodyPr rtlCol="0" anchor="ctr"/>
            <a:lstStyle/>
            <a:p>
              <a:endParaRPr lang="de-DE" dirty="0">
                <a:solidFill>
                  <a:schemeClr val="bg1"/>
                </a:solidFill>
              </a:endParaRPr>
            </a:p>
          </p:txBody>
        </p:sp>
      </p:grpSp>
    </p:spTree>
    <p:extLst>
      <p:ext uri="{BB962C8B-B14F-4D97-AF65-F5344CB8AC3E}">
        <p14:creationId xmlns:p14="http://schemas.microsoft.com/office/powerpoint/2010/main" val="418252248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098660-1998-7273-9F49-BEEEF22E54FD}"/>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4D58CEBD-72D7-4EA9-9AB0-B2F88C02FB39}"/>
              </a:ext>
            </a:extLst>
          </p:cNvPr>
          <p:cNvSpPr>
            <a:spLocks noGrp="1"/>
          </p:cNvSpPr>
          <p:nvPr>
            <p:ph type="body" sz="quarter" idx="49"/>
          </p:nvPr>
        </p:nvSpPr>
        <p:spPr/>
        <p:txBody>
          <a:bodyPr/>
          <a:lstStyle/>
          <a:p>
            <a:r>
              <a:rPr lang="de-DE" dirty="0"/>
              <a:t>Einführung</a:t>
            </a:r>
          </a:p>
        </p:txBody>
      </p:sp>
      <p:sp>
        <p:nvSpPr>
          <p:cNvPr id="4" name="Text Placeholder 3">
            <a:extLst>
              <a:ext uri="{FF2B5EF4-FFF2-40B4-BE49-F238E27FC236}">
                <a16:creationId xmlns:a16="http://schemas.microsoft.com/office/drawing/2014/main" id="{2C1AFAC7-65D0-5B8E-E46F-DAE62D5C249E}"/>
              </a:ext>
            </a:extLst>
          </p:cNvPr>
          <p:cNvSpPr>
            <a:spLocks noGrp="1"/>
          </p:cNvSpPr>
          <p:nvPr>
            <p:ph type="body" sz="quarter" idx="50"/>
          </p:nvPr>
        </p:nvSpPr>
        <p:spPr/>
        <p:txBody>
          <a:bodyPr/>
          <a:lstStyle/>
          <a:p>
            <a:r>
              <a:rPr lang="de-DE" dirty="0"/>
              <a:t>Fazit</a:t>
            </a:r>
          </a:p>
        </p:txBody>
      </p:sp>
      <p:sp>
        <p:nvSpPr>
          <p:cNvPr id="7" name="Text Placeholder 6">
            <a:extLst>
              <a:ext uri="{FF2B5EF4-FFF2-40B4-BE49-F238E27FC236}">
                <a16:creationId xmlns:a16="http://schemas.microsoft.com/office/drawing/2014/main" id="{015C38E5-88F6-AEE8-AB0F-7C6A0C2F1069}"/>
              </a:ext>
            </a:extLst>
          </p:cNvPr>
          <p:cNvSpPr>
            <a:spLocks noGrp="1"/>
          </p:cNvSpPr>
          <p:nvPr>
            <p:ph type="body" sz="quarter" idx="61"/>
          </p:nvPr>
        </p:nvSpPr>
        <p:spPr>
          <a:xfrm>
            <a:off x="1704812" y="445938"/>
            <a:ext cx="5626312" cy="722656"/>
          </a:xfrm>
        </p:spPr>
        <p:txBody>
          <a:bodyPr/>
          <a:lstStyle/>
          <a:p>
            <a:r>
              <a:rPr lang="de-DE" dirty="0"/>
              <a:t>Kurzübung: Einkommens- und Vermögensübersicht</a:t>
            </a:r>
          </a:p>
        </p:txBody>
      </p:sp>
      <p:sp>
        <p:nvSpPr>
          <p:cNvPr id="8" name="Text Placeholder 7">
            <a:extLst>
              <a:ext uri="{FF2B5EF4-FFF2-40B4-BE49-F238E27FC236}">
                <a16:creationId xmlns:a16="http://schemas.microsoft.com/office/drawing/2014/main" id="{BD6C3AE7-789F-9F75-1AB2-A2B1AA967ADD}"/>
              </a:ext>
            </a:extLst>
          </p:cNvPr>
          <p:cNvSpPr>
            <a:spLocks noGrp="1"/>
          </p:cNvSpPr>
          <p:nvPr>
            <p:ph type="body" sz="quarter" idx="64"/>
          </p:nvPr>
        </p:nvSpPr>
        <p:spPr/>
        <p:txBody>
          <a:bodyPr/>
          <a:lstStyle/>
          <a:p>
            <a:pPr marL="0" indent="0">
              <a:buNone/>
            </a:pPr>
            <a:endParaRPr lang="de-DE" dirty="0"/>
          </a:p>
        </p:txBody>
      </p:sp>
      <p:cxnSp>
        <p:nvCxnSpPr>
          <p:cNvPr id="19" name="Straight Connector 18">
            <a:extLst>
              <a:ext uri="{FF2B5EF4-FFF2-40B4-BE49-F238E27FC236}">
                <a16:creationId xmlns:a16="http://schemas.microsoft.com/office/drawing/2014/main" id="{E1FCE436-8B72-E161-6903-F1ED4F8EAE72}"/>
              </a:ext>
            </a:extLst>
          </p:cNvPr>
          <p:cNvCxnSpPr>
            <a:cxnSpLocks/>
          </p:cNvCxnSpPr>
          <p:nvPr/>
        </p:nvCxnSpPr>
        <p:spPr>
          <a:xfrm>
            <a:off x="1471747" y="1264920"/>
            <a:ext cx="5778139" cy="0"/>
          </a:xfrm>
          <a:prstGeom prst="line">
            <a:avLst/>
          </a:prstGeom>
          <a:ln w="19050">
            <a:solidFill>
              <a:srgbClr val="D38CBC"/>
            </a:solidFill>
            <a:prstDash val="sysDot"/>
          </a:ln>
        </p:spPr>
        <p:style>
          <a:lnRef idx="1">
            <a:schemeClr val="accent1"/>
          </a:lnRef>
          <a:fillRef idx="0">
            <a:schemeClr val="accent1"/>
          </a:fillRef>
          <a:effectRef idx="0">
            <a:schemeClr val="accent1"/>
          </a:effectRef>
          <a:fontRef idx="minor">
            <a:schemeClr val="tx1"/>
          </a:fontRef>
        </p:style>
      </p:cxnSp>
      <p:grpSp>
        <p:nvGrpSpPr>
          <p:cNvPr id="20" name="Graphic 2">
            <a:extLst>
              <a:ext uri="{FF2B5EF4-FFF2-40B4-BE49-F238E27FC236}">
                <a16:creationId xmlns:a16="http://schemas.microsoft.com/office/drawing/2014/main" id="{3FA42DB6-8BCB-D3D6-ABEF-B615608CC52E}"/>
              </a:ext>
            </a:extLst>
          </p:cNvPr>
          <p:cNvGrpSpPr/>
          <p:nvPr/>
        </p:nvGrpSpPr>
        <p:grpSpPr>
          <a:xfrm>
            <a:off x="973372" y="543749"/>
            <a:ext cx="594171" cy="758066"/>
            <a:chOff x="5321116" y="858896"/>
            <a:chExt cx="888315" cy="1133345"/>
          </a:xfrm>
          <a:solidFill>
            <a:srgbClr val="D38CBC"/>
          </a:solidFill>
        </p:grpSpPr>
        <p:sp>
          <p:nvSpPr>
            <p:cNvPr id="21" name="Freeform 20">
              <a:extLst>
                <a:ext uri="{FF2B5EF4-FFF2-40B4-BE49-F238E27FC236}">
                  <a16:creationId xmlns:a16="http://schemas.microsoft.com/office/drawing/2014/main" id="{728401C7-5F00-5B02-B9EA-32BF7EB244EC}"/>
                </a:ext>
              </a:extLst>
            </p:cNvPr>
            <p:cNvSpPr/>
            <p:nvPr/>
          </p:nvSpPr>
          <p:spPr>
            <a:xfrm>
              <a:off x="5484486" y="1083374"/>
              <a:ext cx="277113" cy="317697"/>
            </a:xfrm>
            <a:custGeom>
              <a:avLst/>
              <a:gdLst>
                <a:gd name="connsiteX0" fmla="*/ 260815 w 277113"/>
                <a:gd name="connsiteY0" fmla="*/ 317697 h 317697"/>
                <a:gd name="connsiteX1" fmla="*/ 248251 w 277113"/>
                <a:gd name="connsiteY1" fmla="*/ 311925 h 317697"/>
                <a:gd name="connsiteX2" fmla="*/ 191206 w 277113"/>
                <a:gd name="connsiteY2" fmla="*/ 277969 h 317697"/>
                <a:gd name="connsiteX3" fmla="*/ 89338 w 277113"/>
                <a:gd name="connsiteY3" fmla="*/ 228394 h 317697"/>
                <a:gd name="connsiteX4" fmla="*/ 15314 w 277113"/>
                <a:gd name="connsiteY4" fmla="*/ 79328 h 317697"/>
                <a:gd name="connsiteX5" fmla="*/ 1053 w 277113"/>
                <a:gd name="connsiteY5" fmla="*/ 22282 h 317697"/>
                <a:gd name="connsiteX6" fmla="*/ 7165 w 277113"/>
                <a:gd name="connsiteY6" fmla="*/ 2927 h 317697"/>
                <a:gd name="connsiteX7" fmla="*/ 27539 w 277113"/>
                <a:gd name="connsiteY7" fmla="*/ 4285 h 317697"/>
                <a:gd name="connsiteX8" fmla="*/ 114126 w 277113"/>
                <a:gd name="connsiteY8" fmla="*/ 38920 h 317697"/>
                <a:gd name="connsiteX9" fmla="*/ 211918 w 277113"/>
                <a:gd name="connsiteY9" fmla="*/ 77290 h 317697"/>
                <a:gd name="connsiteX10" fmla="*/ 211918 w 277113"/>
                <a:gd name="connsiteY10" fmla="*/ 77290 h 317697"/>
                <a:gd name="connsiteX11" fmla="*/ 212937 w 277113"/>
                <a:gd name="connsiteY11" fmla="*/ 77969 h 317697"/>
                <a:gd name="connsiteX12" fmla="*/ 217351 w 277113"/>
                <a:gd name="connsiteY12" fmla="*/ 81365 h 317697"/>
                <a:gd name="connsiteX13" fmla="*/ 277114 w 277113"/>
                <a:gd name="connsiteY13" fmla="*/ 237222 h 317697"/>
                <a:gd name="connsiteX14" fmla="*/ 277114 w 277113"/>
                <a:gd name="connsiteY14" fmla="*/ 238580 h 317697"/>
                <a:gd name="connsiteX15" fmla="*/ 277114 w 277113"/>
                <a:gd name="connsiteY15" fmla="*/ 238580 h 317697"/>
                <a:gd name="connsiteX16" fmla="*/ 277114 w 277113"/>
                <a:gd name="connsiteY16" fmla="*/ 248767 h 317697"/>
                <a:gd name="connsiteX17" fmla="*/ 277114 w 277113"/>
                <a:gd name="connsiteY17" fmla="*/ 274234 h 317697"/>
                <a:gd name="connsiteX18" fmla="*/ 277114 w 277113"/>
                <a:gd name="connsiteY18" fmla="*/ 301398 h 317697"/>
                <a:gd name="connsiteX19" fmla="*/ 266248 w 277113"/>
                <a:gd name="connsiteY19" fmla="*/ 316679 h 317697"/>
                <a:gd name="connsiteX20" fmla="*/ 260815 w 277113"/>
                <a:gd name="connsiteY20" fmla="*/ 317697 h 317697"/>
                <a:gd name="connsiteX21" fmla="*/ 42819 w 277113"/>
                <a:gd name="connsiteY21" fmla="*/ 49786 h 317697"/>
                <a:gd name="connsiteX22" fmla="*/ 47572 w 277113"/>
                <a:gd name="connsiteY22" fmla="*/ 72536 h 317697"/>
                <a:gd name="connsiteX23" fmla="*/ 108353 w 277113"/>
                <a:gd name="connsiteY23" fmla="*/ 201568 h 317697"/>
                <a:gd name="connsiteX24" fmla="*/ 200713 w 277113"/>
                <a:gd name="connsiteY24" fmla="*/ 246730 h 317697"/>
                <a:gd name="connsiteX25" fmla="*/ 245195 w 277113"/>
                <a:gd name="connsiteY25" fmla="*/ 265066 h 317697"/>
                <a:gd name="connsiteX26" fmla="*/ 245195 w 277113"/>
                <a:gd name="connsiteY26" fmla="*/ 248767 h 317697"/>
                <a:gd name="connsiteX27" fmla="*/ 245195 w 277113"/>
                <a:gd name="connsiteY27" fmla="*/ 240957 h 317697"/>
                <a:gd name="connsiteX28" fmla="*/ 245195 w 277113"/>
                <a:gd name="connsiteY28" fmla="*/ 238580 h 317697"/>
                <a:gd name="connsiteX29" fmla="*/ 245195 w 277113"/>
                <a:gd name="connsiteY29" fmla="*/ 237562 h 317697"/>
                <a:gd name="connsiteX30" fmla="*/ 196978 w 277113"/>
                <a:gd name="connsiteY30" fmla="*/ 106153 h 317697"/>
                <a:gd name="connsiteX31" fmla="*/ 194262 w 277113"/>
                <a:gd name="connsiteY31" fmla="*/ 104115 h 317697"/>
                <a:gd name="connsiteX32" fmla="*/ 193243 w 277113"/>
                <a:gd name="connsiteY32" fmla="*/ 103436 h 317697"/>
                <a:gd name="connsiteX33" fmla="*/ 105297 w 277113"/>
                <a:gd name="connsiteY33" fmla="*/ 69820 h 317697"/>
                <a:gd name="connsiteX34" fmla="*/ 42819 w 277113"/>
                <a:gd name="connsiteY34" fmla="*/ 49786 h 3176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277113" h="317697">
                  <a:moveTo>
                    <a:pt x="260815" y="317697"/>
                  </a:moveTo>
                  <a:cubicBezTo>
                    <a:pt x="256061" y="317697"/>
                    <a:pt x="251647" y="315660"/>
                    <a:pt x="248251" y="311925"/>
                  </a:cubicBezTo>
                  <a:cubicBezTo>
                    <a:pt x="229236" y="289174"/>
                    <a:pt x="214975" y="285100"/>
                    <a:pt x="191206" y="277969"/>
                  </a:cubicBezTo>
                  <a:cubicBezTo>
                    <a:pt x="166418" y="270499"/>
                    <a:pt x="135518" y="261331"/>
                    <a:pt x="89338" y="228394"/>
                  </a:cubicBezTo>
                  <a:cubicBezTo>
                    <a:pt x="37386" y="191382"/>
                    <a:pt x="25841" y="131959"/>
                    <a:pt x="15314" y="79328"/>
                  </a:cubicBezTo>
                  <a:cubicBezTo>
                    <a:pt x="11240" y="58275"/>
                    <a:pt x="7165" y="38241"/>
                    <a:pt x="1053" y="22282"/>
                  </a:cubicBezTo>
                  <a:cubicBezTo>
                    <a:pt x="-1664" y="15151"/>
                    <a:pt x="1053" y="7341"/>
                    <a:pt x="7165" y="2927"/>
                  </a:cubicBezTo>
                  <a:cubicBezTo>
                    <a:pt x="13277" y="-1487"/>
                    <a:pt x="21766" y="-808"/>
                    <a:pt x="27539" y="4285"/>
                  </a:cubicBezTo>
                  <a:cubicBezTo>
                    <a:pt x="42479" y="18207"/>
                    <a:pt x="79151" y="28734"/>
                    <a:pt x="114126" y="38920"/>
                  </a:cubicBezTo>
                  <a:cubicBezTo>
                    <a:pt x="150459" y="49446"/>
                    <a:pt x="188489" y="60312"/>
                    <a:pt x="211918" y="77290"/>
                  </a:cubicBezTo>
                  <a:cubicBezTo>
                    <a:pt x="211918" y="77290"/>
                    <a:pt x="211918" y="77290"/>
                    <a:pt x="211918" y="77290"/>
                  </a:cubicBezTo>
                  <a:lnTo>
                    <a:pt x="212937" y="77969"/>
                  </a:lnTo>
                  <a:cubicBezTo>
                    <a:pt x="214635" y="78988"/>
                    <a:pt x="215993" y="80007"/>
                    <a:pt x="217351" y="81365"/>
                  </a:cubicBezTo>
                  <a:cubicBezTo>
                    <a:pt x="271002" y="126866"/>
                    <a:pt x="276434" y="185609"/>
                    <a:pt x="277114" y="237222"/>
                  </a:cubicBezTo>
                  <a:cubicBezTo>
                    <a:pt x="277114" y="237562"/>
                    <a:pt x="277114" y="238241"/>
                    <a:pt x="277114" y="238580"/>
                  </a:cubicBezTo>
                  <a:lnTo>
                    <a:pt x="277114" y="238580"/>
                  </a:lnTo>
                  <a:cubicBezTo>
                    <a:pt x="277114" y="242315"/>
                    <a:pt x="277114" y="245711"/>
                    <a:pt x="277114" y="248767"/>
                  </a:cubicBezTo>
                  <a:cubicBezTo>
                    <a:pt x="277114" y="257256"/>
                    <a:pt x="277114" y="265745"/>
                    <a:pt x="277114" y="274234"/>
                  </a:cubicBezTo>
                  <a:cubicBezTo>
                    <a:pt x="277114" y="283062"/>
                    <a:pt x="277114" y="292230"/>
                    <a:pt x="277114" y="301398"/>
                  </a:cubicBezTo>
                  <a:cubicBezTo>
                    <a:pt x="277114" y="310567"/>
                    <a:pt x="272699" y="314302"/>
                    <a:pt x="266248" y="316679"/>
                  </a:cubicBezTo>
                  <a:cubicBezTo>
                    <a:pt x="264550" y="317358"/>
                    <a:pt x="262513" y="317697"/>
                    <a:pt x="260815" y="317697"/>
                  </a:cubicBezTo>
                  <a:close/>
                  <a:moveTo>
                    <a:pt x="42819" y="49786"/>
                  </a:moveTo>
                  <a:cubicBezTo>
                    <a:pt x="44517" y="57256"/>
                    <a:pt x="45875" y="64727"/>
                    <a:pt x="47572" y="72536"/>
                  </a:cubicBezTo>
                  <a:cubicBezTo>
                    <a:pt x="57080" y="121433"/>
                    <a:pt x="66927" y="172027"/>
                    <a:pt x="108353" y="201568"/>
                  </a:cubicBezTo>
                  <a:cubicBezTo>
                    <a:pt x="150119" y="231450"/>
                    <a:pt x="176944" y="239599"/>
                    <a:pt x="200713" y="246730"/>
                  </a:cubicBezTo>
                  <a:cubicBezTo>
                    <a:pt x="216333" y="251483"/>
                    <a:pt x="230594" y="255558"/>
                    <a:pt x="245195" y="265066"/>
                  </a:cubicBezTo>
                  <a:cubicBezTo>
                    <a:pt x="245195" y="259633"/>
                    <a:pt x="245195" y="254200"/>
                    <a:pt x="245195" y="248767"/>
                  </a:cubicBezTo>
                  <a:cubicBezTo>
                    <a:pt x="245195" y="243334"/>
                    <a:pt x="245195" y="243334"/>
                    <a:pt x="245195" y="240957"/>
                  </a:cubicBezTo>
                  <a:cubicBezTo>
                    <a:pt x="245195" y="240278"/>
                    <a:pt x="245195" y="239259"/>
                    <a:pt x="245195" y="238580"/>
                  </a:cubicBezTo>
                  <a:cubicBezTo>
                    <a:pt x="245195" y="238580"/>
                    <a:pt x="245195" y="237901"/>
                    <a:pt x="245195" y="237562"/>
                  </a:cubicBezTo>
                  <a:cubicBezTo>
                    <a:pt x="244516" y="180855"/>
                    <a:pt x="236027" y="139090"/>
                    <a:pt x="196978" y="106153"/>
                  </a:cubicBezTo>
                  <a:cubicBezTo>
                    <a:pt x="195959" y="105474"/>
                    <a:pt x="195280" y="104794"/>
                    <a:pt x="194262" y="104115"/>
                  </a:cubicBezTo>
                  <a:lnTo>
                    <a:pt x="193243" y="103436"/>
                  </a:lnTo>
                  <a:cubicBezTo>
                    <a:pt x="174228" y="89854"/>
                    <a:pt x="139253" y="79667"/>
                    <a:pt x="105297" y="69820"/>
                  </a:cubicBezTo>
                  <a:cubicBezTo>
                    <a:pt x="82886" y="63368"/>
                    <a:pt x="61155" y="57256"/>
                    <a:pt x="42819" y="49786"/>
                  </a:cubicBezTo>
                  <a:close/>
                </a:path>
              </a:pathLst>
            </a:custGeom>
            <a:grpFill/>
            <a:ln w="3393" cap="flat">
              <a:noFill/>
              <a:prstDash val="solid"/>
              <a:miter/>
            </a:ln>
          </p:spPr>
          <p:txBody>
            <a:bodyPr rtlCol="0" anchor="ctr"/>
            <a:lstStyle/>
            <a:p>
              <a:endParaRPr lang="de-DE" dirty="0">
                <a:solidFill>
                  <a:schemeClr val="bg1"/>
                </a:solidFill>
              </a:endParaRPr>
            </a:p>
          </p:txBody>
        </p:sp>
        <p:sp>
          <p:nvSpPr>
            <p:cNvPr id="22" name="Freeform 21">
              <a:extLst>
                <a:ext uri="{FF2B5EF4-FFF2-40B4-BE49-F238E27FC236}">
                  <a16:creationId xmlns:a16="http://schemas.microsoft.com/office/drawing/2014/main" id="{3C9A7912-32B2-2234-64F4-D0E6EC39CEF4}"/>
                </a:ext>
              </a:extLst>
            </p:cNvPr>
            <p:cNvSpPr/>
            <p:nvPr/>
          </p:nvSpPr>
          <p:spPr>
            <a:xfrm>
              <a:off x="5667542" y="858896"/>
              <a:ext cx="256366" cy="489883"/>
            </a:xfrm>
            <a:custGeom>
              <a:avLst/>
              <a:gdLst>
                <a:gd name="connsiteX0" fmla="*/ 77759 w 256366"/>
                <a:gd name="connsiteY0" fmla="*/ 489883 h 489883"/>
                <a:gd name="connsiteX1" fmla="*/ 66214 w 256366"/>
                <a:gd name="connsiteY1" fmla="*/ 485129 h 489883"/>
                <a:gd name="connsiteX2" fmla="*/ 66214 w 256366"/>
                <a:gd name="connsiteY2" fmla="*/ 462040 h 489883"/>
                <a:gd name="connsiteX3" fmla="*/ 66214 w 256366"/>
                <a:gd name="connsiteY3" fmla="*/ 462040 h 489883"/>
                <a:gd name="connsiteX4" fmla="*/ 130730 w 256366"/>
                <a:gd name="connsiteY4" fmla="*/ 400919 h 489883"/>
                <a:gd name="connsiteX5" fmla="*/ 224448 w 256366"/>
                <a:gd name="connsiteY5" fmla="*/ 240308 h 489883"/>
                <a:gd name="connsiteX6" fmla="*/ 201019 w 256366"/>
                <a:gd name="connsiteY6" fmla="*/ 100410 h 489883"/>
                <a:gd name="connsiteX7" fmla="*/ 188794 w 256366"/>
                <a:gd name="connsiteY7" fmla="*/ 54230 h 489883"/>
                <a:gd name="connsiteX8" fmla="*/ 138540 w 256366"/>
                <a:gd name="connsiteY8" fmla="*/ 99052 h 489883"/>
                <a:gd name="connsiteX9" fmla="*/ 32937 w 256366"/>
                <a:gd name="connsiteY9" fmla="*/ 263398 h 489883"/>
                <a:gd name="connsiteX10" fmla="*/ 35654 w 256366"/>
                <a:gd name="connsiteY10" fmla="*/ 312634 h 489883"/>
                <a:gd name="connsiteX11" fmla="*/ 21392 w 256366"/>
                <a:gd name="connsiteY11" fmla="*/ 330970 h 489883"/>
                <a:gd name="connsiteX12" fmla="*/ 3056 w 256366"/>
                <a:gd name="connsiteY12" fmla="*/ 316709 h 489883"/>
                <a:gd name="connsiteX13" fmla="*/ 0 w 256366"/>
                <a:gd name="connsiteY13" fmla="*/ 263398 h 489883"/>
                <a:gd name="connsiteX14" fmla="*/ 117487 w 256366"/>
                <a:gd name="connsiteY14" fmla="*/ 73925 h 489883"/>
                <a:gd name="connsiteX15" fmla="*/ 188115 w 256366"/>
                <a:gd name="connsiteY15" fmla="*/ 6353 h 489883"/>
                <a:gd name="connsiteX16" fmla="*/ 206112 w 256366"/>
                <a:gd name="connsiteY16" fmla="*/ 920 h 489883"/>
                <a:gd name="connsiteX17" fmla="*/ 216978 w 256366"/>
                <a:gd name="connsiteY17" fmla="*/ 16200 h 489883"/>
                <a:gd name="connsiteX18" fmla="*/ 231918 w 256366"/>
                <a:gd name="connsiteY18" fmla="*/ 91582 h 489883"/>
                <a:gd name="connsiteX19" fmla="*/ 256366 w 256366"/>
                <a:gd name="connsiteY19" fmla="*/ 240308 h 489883"/>
                <a:gd name="connsiteX20" fmla="*/ 151443 w 256366"/>
                <a:gd name="connsiteY20" fmla="*/ 425707 h 489883"/>
                <a:gd name="connsiteX21" fmla="*/ 89643 w 256366"/>
                <a:gd name="connsiteY21" fmla="*/ 483771 h 489883"/>
                <a:gd name="connsiteX22" fmla="*/ 88964 w 256366"/>
                <a:gd name="connsiteY22" fmla="*/ 484450 h 489883"/>
                <a:gd name="connsiteX23" fmla="*/ 88625 w 256366"/>
                <a:gd name="connsiteY23" fmla="*/ 484450 h 489883"/>
                <a:gd name="connsiteX24" fmla="*/ 77080 w 256366"/>
                <a:gd name="connsiteY24" fmla="*/ 489544 h 489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6366" h="489883">
                  <a:moveTo>
                    <a:pt x="77759" y="489883"/>
                  </a:moveTo>
                  <a:cubicBezTo>
                    <a:pt x="73684" y="489883"/>
                    <a:pt x="69270" y="488185"/>
                    <a:pt x="66214" y="485129"/>
                  </a:cubicBezTo>
                  <a:cubicBezTo>
                    <a:pt x="59762" y="478678"/>
                    <a:pt x="59762" y="468491"/>
                    <a:pt x="66214" y="462040"/>
                  </a:cubicBezTo>
                  <a:lnTo>
                    <a:pt x="66214" y="462040"/>
                  </a:lnTo>
                  <a:cubicBezTo>
                    <a:pt x="87267" y="438270"/>
                    <a:pt x="109338" y="419255"/>
                    <a:pt x="130730" y="400919"/>
                  </a:cubicBezTo>
                  <a:cubicBezTo>
                    <a:pt x="183022" y="356097"/>
                    <a:pt x="224448" y="320444"/>
                    <a:pt x="224448" y="240308"/>
                  </a:cubicBezTo>
                  <a:cubicBezTo>
                    <a:pt x="224448" y="160173"/>
                    <a:pt x="212224" y="138101"/>
                    <a:pt x="201019" y="100410"/>
                  </a:cubicBezTo>
                  <a:cubicBezTo>
                    <a:pt x="196604" y="84791"/>
                    <a:pt x="191850" y="69511"/>
                    <a:pt x="188794" y="54230"/>
                  </a:cubicBezTo>
                  <a:cubicBezTo>
                    <a:pt x="172835" y="70190"/>
                    <a:pt x="155518" y="84791"/>
                    <a:pt x="138540" y="99052"/>
                  </a:cubicBezTo>
                  <a:cubicBezTo>
                    <a:pt x="84211" y="144553"/>
                    <a:pt x="32937" y="187677"/>
                    <a:pt x="32937" y="263398"/>
                  </a:cubicBezTo>
                  <a:cubicBezTo>
                    <a:pt x="32937" y="339120"/>
                    <a:pt x="33956" y="298033"/>
                    <a:pt x="35654" y="312634"/>
                  </a:cubicBezTo>
                  <a:cubicBezTo>
                    <a:pt x="36672" y="321462"/>
                    <a:pt x="30560" y="329612"/>
                    <a:pt x="21392" y="330970"/>
                  </a:cubicBezTo>
                  <a:cubicBezTo>
                    <a:pt x="12564" y="331989"/>
                    <a:pt x="4414" y="325877"/>
                    <a:pt x="3056" y="316709"/>
                  </a:cubicBezTo>
                  <a:cubicBezTo>
                    <a:pt x="1019" y="300750"/>
                    <a:pt x="0" y="283092"/>
                    <a:pt x="0" y="263398"/>
                  </a:cubicBezTo>
                  <a:cubicBezTo>
                    <a:pt x="0" y="172397"/>
                    <a:pt x="59762" y="122482"/>
                    <a:pt x="117487" y="73925"/>
                  </a:cubicBezTo>
                  <a:cubicBezTo>
                    <a:pt x="143973" y="51854"/>
                    <a:pt x="169100" y="30801"/>
                    <a:pt x="188115" y="6353"/>
                  </a:cubicBezTo>
                  <a:cubicBezTo>
                    <a:pt x="192530" y="920"/>
                    <a:pt x="199660" y="-1457"/>
                    <a:pt x="206112" y="920"/>
                  </a:cubicBezTo>
                  <a:cubicBezTo>
                    <a:pt x="212563" y="3297"/>
                    <a:pt x="216978" y="9409"/>
                    <a:pt x="216978" y="16200"/>
                  </a:cubicBezTo>
                  <a:cubicBezTo>
                    <a:pt x="216978" y="39969"/>
                    <a:pt x="223769" y="63738"/>
                    <a:pt x="231918" y="91582"/>
                  </a:cubicBezTo>
                  <a:cubicBezTo>
                    <a:pt x="242784" y="129273"/>
                    <a:pt x="256366" y="176132"/>
                    <a:pt x="256366" y="240308"/>
                  </a:cubicBezTo>
                  <a:cubicBezTo>
                    <a:pt x="256366" y="335384"/>
                    <a:pt x="205433" y="379187"/>
                    <a:pt x="151443" y="425707"/>
                  </a:cubicBezTo>
                  <a:cubicBezTo>
                    <a:pt x="130730" y="443364"/>
                    <a:pt x="109338" y="461700"/>
                    <a:pt x="89643" y="483771"/>
                  </a:cubicBezTo>
                  <a:cubicBezTo>
                    <a:pt x="89643" y="483771"/>
                    <a:pt x="89304" y="484111"/>
                    <a:pt x="88964" y="484450"/>
                  </a:cubicBezTo>
                  <a:lnTo>
                    <a:pt x="88625" y="484450"/>
                  </a:lnTo>
                  <a:cubicBezTo>
                    <a:pt x="85569" y="488185"/>
                    <a:pt x="81154" y="489544"/>
                    <a:pt x="77080" y="489544"/>
                  </a:cubicBezTo>
                  <a:close/>
                </a:path>
              </a:pathLst>
            </a:custGeom>
            <a:grpFill/>
            <a:ln w="3393" cap="flat">
              <a:noFill/>
              <a:prstDash val="solid"/>
              <a:miter/>
            </a:ln>
          </p:spPr>
          <p:txBody>
            <a:bodyPr rtlCol="0" anchor="ctr"/>
            <a:lstStyle/>
            <a:p>
              <a:endParaRPr lang="de-DE" dirty="0">
                <a:solidFill>
                  <a:schemeClr val="bg1"/>
                </a:solidFill>
              </a:endParaRPr>
            </a:p>
          </p:txBody>
        </p:sp>
        <p:sp>
          <p:nvSpPr>
            <p:cNvPr id="23" name="Freeform 22">
              <a:extLst>
                <a:ext uri="{FF2B5EF4-FFF2-40B4-BE49-F238E27FC236}">
                  <a16:creationId xmlns:a16="http://schemas.microsoft.com/office/drawing/2014/main" id="{64CF6DE6-B258-D1FA-70F6-C43913D1C87A}"/>
                </a:ext>
              </a:extLst>
            </p:cNvPr>
            <p:cNvSpPr/>
            <p:nvPr/>
          </p:nvSpPr>
          <p:spPr>
            <a:xfrm>
              <a:off x="5729002" y="1020941"/>
              <a:ext cx="113833" cy="327837"/>
            </a:xfrm>
            <a:custGeom>
              <a:avLst/>
              <a:gdLst>
                <a:gd name="connsiteX0" fmla="*/ 16299 w 113833"/>
                <a:gd name="connsiteY0" fmla="*/ 327838 h 327837"/>
                <a:gd name="connsiteX1" fmla="*/ 0 w 113833"/>
                <a:gd name="connsiteY1" fmla="*/ 311539 h 327837"/>
                <a:gd name="connsiteX2" fmla="*/ 0 w 113833"/>
                <a:gd name="connsiteY2" fmla="*/ 301692 h 327837"/>
                <a:gd name="connsiteX3" fmla="*/ 0 w 113833"/>
                <a:gd name="connsiteY3" fmla="*/ 299654 h 327837"/>
                <a:gd name="connsiteX4" fmla="*/ 0 w 113833"/>
                <a:gd name="connsiteY4" fmla="*/ 299315 h 327837"/>
                <a:gd name="connsiteX5" fmla="*/ 83871 w 113833"/>
                <a:gd name="connsiteY5" fmla="*/ 7635 h 327837"/>
                <a:gd name="connsiteX6" fmla="*/ 106282 w 113833"/>
                <a:gd name="connsiteY6" fmla="*/ 2541 h 327837"/>
                <a:gd name="connsiteX7" fmla="*/ 111375 w 113833"/>
                <a:gd name="connsiteY7" fmla="*/ 24952 h 327837"/>
                <a:gd name="connsiteX8" fmla="*/ 111375 w 113833"/>
                <a:gd name="connsiteY8" fmla="*/ 24952 h 327837"/>
                <a:gd name="connsiteX9" fmla="*/ 32598 w 113833"/>
                <a:gd name="connsiteY9" fmla="*/ 299994 h 327837"/>
                <a:gd name="connsiteX10" fmla="*/ 32598 w 113833"/>
                <a:gd name="connsiteY10" fmla="*/ 302371 h 327837"/>
                <a:gd name="connsiteX11" fmla="*/ 32598 w 113833"/>
                <a:gd name="connsiteY11" fmla="*/ 303390 h 327837"/>
                <a:gd name="connsiteX12" fmla="*/ 32598 w 113833"/>
                <a:gd name="connsiteY12" fmla="*/ 311539 h 327837"/>
                <a:gd name="connsiteX13" fmla="*/ 16299 w 113833"/>
                <a:gd name="connsiteY13" fmla="*/ 327838 h 3278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3833" h="327837">
                  <a:moveTo>
                    <a:pt x="16299" y="327838"/>
                  </a:moveTo>
                  <a:cubicBezTo>
                    <a:pt x="7131" y="327838"/>
                    <a:pt x="0" y="320707"/>
                    <a:pt x="0" y="311539"/>
                  </a:cubicBezTo>
                  <a:cubicBezTo>
                    <a:pt x="0" y="302371"/>
                    <a:pt x="0" y="305087"/>
                    <a:pt x="0" y="301692"/>
                  </a:cubicBezTo>
                  <a:lnTo>
                    <a:pt x="0" y="299654"/>
                  </a:lnTo>
                  <a:cubicBezTo>
                    <a:pt x="0" y="299654"/>
                    <a:pt x="0" y="299654"/>
                    <a:pt x="0" y="299315"/>
                  </a:cubicBezTo>
                  <a:cubicBezTo>
                    <a:pt x="3735" y="138025"/>
                    <a:pt x="80475" y="12728"/>
                    <a:pt x="83871" y="7635"/>
                  </a:cubicBezTo>
                  <a:cubicBezTo>
                    <a:pt x="88625" y="-175"/>
                    <a:pt x="98812" y="-2213"/>
                    <a:pt x="106282" y="2541"/>
                  </a:cubicBezTo>
                  <a:cubicBezTo>
                    <a:pt x="113752" y="7295"/>
                    <a:pt x="116129" y="17482"/>
                    <a:pt x="111375" y="24952"/>
                  </a:cubicBezTo>
                  <a:lnTo>
                    <a:pt x="111375" y="24952"/>
                  </a:lnTo>
                  <a:cubicBezTo>
                    <a:pt x="110696" y="26310"/>
                    <a:pt x="35993" y="148212"/>
                    <a:pt x="32598" y="299994"/>
                  </a:cubicBezTo>
                  <a:lnTo>
                    <a:pt x="32598" y="302371"/>
                  </a:lnTo>
                  <a:cubicBezTo>
                    <a:pt x="32598" y="302710"/>
                    <a:pt x="32598" y="303050"/>
                    <a:pt x="32598" y="303390"/>
                  </a:cubicBezTo>
                  <a:cubicBezTo>
                    <a:pt x="32598" y="305766"/>
                    <a:pt x="32598" y="308822"/>
                    <a:pt x="32598" y="311539"/>
                  </a:cubicBezTo>
                  <a:cubicBezTo>
                    <a:pt x="32598" y="320707"/>
                    <a:pt x="25467" y="327838"/>
                    <a:pt x="16299" y="327838"/>
                  </a:cubicBezTo>
                  <a:close/>
                </a:path>
              </a:pathLst>
            </a:custGeom>
            <a:grpFill/>
            <a:ln w="3393" cap="flat">
              <a:noFill/>
              <a:prstDash val="solid"/>
              <a:miter/>
            </a:ln>
          </p:spPr>
          <p:txBody>
            <a:bodyPr rtlCol="0" anchor="ctr"/>
            <a:lstStyle/>
            <a:p>
              <a:endParaRPr lang="de-DE" dirty="0">
                <a:solidFill>
                  <a:schemeClr val="bg1"/>
                </a:solidFill>
              </a:endParaRPr>
            </a:p>
          </p:txBody>
        </p:sp>
        <p:sp>
          <p:nvSpPr>
            <p:cNvPr id="52" name="Freeform 51">
              <a:extLst>
                <a:ext uri="{FF2B5EF4-FFF2-40B4-BE49-F238E27FC236}">
                  <a16:creationId xmlns:a16="http://schemas.microsoft.com/office/drawing/2014/main" id="{1C60701A-8C9E-8217-CDE4-6BD5EEA78B8F}"/>
                </a:ext>
              </a:extLst>
            </p:cNvPr>
            <p:cNvSpPr/>
            <p:nvPr/>
          </p:nvSpPr>
          <p:spPr>
            <a:xfrm>
              <a:off x="5606832" y="1205557"/>
              <a:ext cx="155106" cy="644069"/>
            </a:xfrm>
            <a:custGeom>
              <a:avLst/>
              <a:gdLst>
                <a:gd name="connsiteX0" fmla="*/ 138468 w 155106"/>
                <a:gd name="connsiteY0" fmla="*/ 643730 h 644069"/>
                <a:gd name="connsiteX1" fmla="*/ 122169 w 155106"/>
                <a:gd name="connsiteY1" fmla="*/ 627432 h 644069"/>
                <a:gd name="connsiteX2" fmla="*/ 122169 w 155106"/>
                <a:gd name="connsiteY2" fmla="*/ 179215 h 644069"/>
                <a:gd name="connsiteX3" fmla="*/ 5362 w 155106"/>
                <a:gd name="connsiteY3" fmla="*/ 28451 h 644069"/>
                <a:gd name="connsiteX4" fmla="*/ 4343 w 155106"/>
                <a:gd name="connsiteY4" fmla="*/ 5361 h 644069"/>
                <a:gd name="connsiteX5" fmla="*/ 27433 w 155106"/>
                <a:gd name="connsiteY5" fmla="*/ 4343 h 644069"/>
                <a:gd name="connsiteX6" fmla="*/ 155107 w 155106"/>
                <a:gd name="connsiteY6" fmla="*/ 179555 h 644069"/>
                <a:gd name="connsiteX7" fmla="*/ 155107 w 155106"/>
                <a:gd name="connsiteY7" fmla="*/ 627771 h 644069"/>
                <a:gd name="connsiteX8" fmla="*/ 138808 w 155106"/>
                <a:gd name="connsiteY8" fmla="*/ 644070 h 6440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5106" h="644069">
                  <a:moveTo>
                    <a:pt x="138468" y="643730"/>
                  </a:moveTo>
                  <a:cubicBezTo>
                    <a:pt x="129300" y="643730"/>
                    <a:pt x="122169" y="636600"/>
                    <a:pt x="122169" y="627432"/>
                  </a:cubicBezTo>
                  <a:lnTo>
                    <a:pt x="122169" y="179215"/>
                  </a:lnTo>
                  <a:cubicBezTo>
                    <a:pt x="122169" y="148315"/>
                    <a:pt x="53918" y="72254"/>
                    <a:pt x="5362" y="28451"/>
                  </a:cubicBezTo>
                  <a:cubicBezTo>
                    <a:pt x="-1430" y="22339"/>
                    <a:pt x="-1769" y="12153"/>
                    <a:pt x="4343" y="5361"/>
                  </a:cubicBezTo>
                  <a:cubicBezTo>
                    <a:pt x="10455" y="-1430"/>
                    <a:pt x="20642" y="-1769"/>
                    <a:pt x="27433" y="4343"/>
                  </a:cubicBezTo>
                  <a:cubicBezTo>
                    <a:pt x="48825" y="23698"/>
                    <a:pt x="155107" y="122848"/>
                    <a:pt x="155107" y="179555"/>
                  </a:cubicBezTo>
                  <a:lnTo>
                    <a:pt x="155107" y="627771"/>
                  </a:lnTo>
                  <a:cubicBezTo>
                    <a:pt x="155107" y="636939"/>
                    <a:pt x="147976" y="644070"/>
                    <a:pt x="138808" y="644070"/>
                  </a:cubicBezTo>
                  <a:close/>
                </a:path>
              </a:pathLst>
            </a:custGeom>
            <a:grpFill/>
            <a:ln w="3393" cap="flat">
              <a:noFill/>
              <a:prstDash val="solid"/>
              <a:miter/>
            </a:ln>
          </p:spPr>
          <p:txBody>
            <a:bodyPr rtlCol="0" anchor="ctr"/>
            <a:lstStyle/>
            <a:p>
              <a:endParaRPr lang="de-DE" dirty="0">
                <a:solidFill>
                  <a:schemeClr val="bg1"/>
                </a:solidFill>
              </a:endParaRPr>
            </a:p>
          </p:txBody>
        </p:sp>
        <p:sp>
          <p:nvSpPr>
            <p:cNvPr id="53" name="Freeform 52">
              <a:extLst>
                <a:ext uri="{FF2B5EF4-FFF2-40B4-BE49-F238E27FC236}">
                  <a16:creationId xmlns:a16="http://schemas.microsoft.com/office/drawing/2014/main" id="{3F70E899-7133-2F38-41F4-26FEF7422E05}"/>
                </a:ext>
              </a:extLst>
            </p:cNvPr>
            <p:cNvSpPr/>
            <p:nvPr/>
          </p:nvSpPr>
          <p:spPr>
            <a:xfrm>
              <a:off x="5810496" y="1205446"/>
              <a:ext cx="398935" cy="381363"/>
            </a:xfrm>
            <a:custGeom>
              <a:avLst/>
              <a:gdLst>
                <a:gd name="connsiteX0" fmla="*/ 16299 w 398935"/>
                <a:gd name="connsiteY0" fmla="*/ 381363 h 381363"/>
                <a:gd name="connsiteX1" fmla="*/ 0 w 398935"/>
                <a:gd name="connsiteY1" fmla="*/ 365064 h 381363"/>
                <a:gd name="connsiteX2" fmla="*/ 0 w 398935"/>
                <a:gd name="connsiteY2" fmla="*/ 359631 h 381363"/>
                <a:gd name="connsiteX3" fmla="*/ 117827 w 398935"/>
                <a:gd name="connsiteY3" fmla="*/ 103265 h 381363"/>
                <a:gd name="connsiteX4" fmla="*/ 379286 w 398935"/>
                <a:gd name="connsiteY4" fmla="*/ 379 h 381363"/>
                <a:gd name="connsiteX5" fmla="*/ 395585 w 398935"/>
                <a:gd name="connsiteY5" fmla="*/ 6152 h 381363"/>
                <a:gd name="connsiteX6" fmla="*/ 397283 w 398935"/>
                <a:gd name="connsiteY6" fmla="*/ 23469 h 381363"/>
                <a:gd name="connsiteX7" fmla="*/ 376909 w 398935"/>
                <a:gd name="connsiteY7" fmla="*/ 80175 h 381363"/>
                <a:gd name="connsiteX8" fmla="*/ 261800 w 398935"/>
                <a:gd name="connsiteY8" fmla="*/ 307000 h 381363"/>
                <a:gd name="connsiteX9" fmla="*/ 16299 w 398935"/>
                <a:gd name="connsiteY9" fmla="*/ 381363 h 381363"/>
                <a:gd name="connsiteX10" fmla="*/ 356196 w 398935"/>
                <a:gd name="connsiteY10" fmla="*/ 39768 h 381363"/>
                <a:gd name="connsiteX11" fmla="*/ 136163 w 398935"/>
                <a:gd name="connsiteY11" fmla="*/ 130430 h 381363"/>
                <a:gd name="connsiteX12" fmla="*/ 33616 w 398935"/>
                <a:gd name="connsiteY12" fmla="*/ 348426 h 381363"/>
                <a:gd name="connsiteX13" fmla="*/ 239388 w 398935"/>
                <a:gd name="connsiteY13" fmla="*/ 283231 h 381363"/>
                <a:gd name="connsiteX14" fmla="*/ 346349 w 398935"/>
                <a:gd name="connsiteY14" fmla="*/ 69649 h 381363"/>
                <a:gd name="connsiteX15" fmla="*/ 356536 w 398935"/>
                <a:gd name="connsiteY15" fmla="*/ 39428 h 381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98935" h="381363">
                  <a:moveTo>
                    <a:pt x="16299" y="381363"/>
                  </a:moveTo>
                  <a:cubicBezTo>
                    <a:pt x="7471" y="381363"/>
                    <a:pt x="0" y="373893"/>
                    <a:pt x="0" y="365064"/>
                  </a:cubicBezTo>
                  <a:cubicBezTo>
                    <a:pt x="0" y="365064"/>
                    <a:pt x="0" y="363027"/>
                    <a:pt x="0" y="359631"/>
                  </a:cubicBezTo>
                  <a:cubicBezTo>
                    <a:pt x="1019" y="328392"/>
                    <a:pt x="11206" y="174233"/>
                    <a:pt x="117827" y="103265"/>
                  </a:cubicBezTo>
                  <a:cubicBezTo>
                    <a:pt x="219355" y="35354"/>
                    <a:pt x="372835" y="1737"/>
                    <a:pt x="379286" y="379"/>
                  </a:cubicBezTo>
                  <a:cubicBezTo>
                    <a:pt x="385398" y="-979"/>
                    <a:pt x="391850" y="1398"/>
                    <a:pt x="395585" y="6152"/>
                  </a:cubicBezTo>
                  <a:cubicBezTo>
                    <a:pt x="399320" y="10905"/>
                    <a:pt x="399999" y="17696"/>
                    <a:pt x="397283" y="23469"/>
                  </a:cubicBezTo>
                  <a:cubicBezTo>
                    <a:pt x="391510" y="35354"/>
                    <a:pt x="384719" y="56067"/>
                    <a:pt x="376909" y="80175"/>
                  </a:cubicBezTo>
                  <a:cubicBezTo>
                    <a:pt x="354838" y="147747"/>
                    <a:pt x="321222" y="249615"/>
                    <a:pt x="261800" y="307000"/>
                  </a:cubicBezTo>
                  <a:cubicBezTo>
                    <a:pt x="194906" y="371855"/>
                    <a:pt x="79117" y="381363"/>
                    <a:pt x="16299" y="381363"/>
                  </a:cubicBezTo>
                  <a:close/>
                  <a:moveTo>
                    <a:pt x="356196" y="39768"/>
                  </a:moveTo>
                  <a:cubicBezTo>
                    <a:pt x="306621" y="53010"/>
                    <a:pt x="206451" y="83571"/>
                    <a:pt x="136163" y="130430"/>
                  </a:cubicBezTo>
                  <a:cubicBezTo>
                    <a:pt x="52631" y="186117"/>
                    <a:pt x="36672" y="307339"/>
                    <a:pt x="33616" y="348426"/>
                  </a:cubicBezTo>
                  <a:cubicBezTo>
                    <a:pt x="93718" y="346728"/>
                    <a:pt x="186078" y="334844"/>
                    <a:pt x="239388" y="283231"/>
                  </a:cubicBezTo>
                  <a:cubicBezTo>
                    <a:pt x="293039" y="231278"/>
                    <a:pt x="325297" y="133825"/>
                    <a:pt x="346349" y="69649"/>
                  </a:cubicBezTo>
                  <a:cubicBezTo>
                    <a:pt x="350085" y="58443"/>
                    <a:pt x="353140" y="48596"/>
                    <a:pt x="356536" y="39428"/>
                  </a:cubicBezTo>
                  <a:close/>
                </a:path>
              </a:pathLst>
            </a:custGeom>
            <a:grpFill/>
            <a:ln w="3393" cap="flat">
              <a:noFill/>
              <a:prstDash val="solid"/>
              <a:miter/>
            </a:ln>
          </p:spPr>
          <p:txBody>
            <a:bodyPr rtlCol="0" anchor="ctr"/>
            <a:lstStyle/>
            <a:p>
              <a:endParaRPr lang="de-DE" dirty="0">
                <a:solidFill>
                  <a:schemeClr val="bg1"/>
                </a:solidFill>
              </a:endParaRPr>
            </a:p>
          </p:txBody>
        </p:sp>
        <p:sp>
          <p:nvSpPr>
            <p:cNvPr id="54" name="Freeform 53">
              <a:extLst>
                <a:ext uri="{FF2B5EF4-FFF2-40B4-BE49-F238E27FC236}">
                  <a16:creationId xmlns:a16="http://schemas.microsoft.com/office/drawing/2014/main" id="{FC6AED06-AADB-C380-5CAA-CAB9B80EE32B}"/>
                </a:ext>
              </a:extLst>
            </p:cNvPr>
            <p:cNvSpPr/>
            <p:nvPr/>
          </p:nvSpPr>
          <p:spPr>
            <a:xfrm>
              <a:off x="5729070" y="1388914"/>
              <a:ext cx="276943" cy="338132"/>
            </a:xfrm>
            <a:custGeom>
              <a:avLst/>
              <a:gdLst>
                <a:gd name="connsiteX0" fmla="*/ 16231 w 276943"/>
                <a:gd name="connsiteY0" fmla="*/ 338132 h 338132"/>
                <a:gd name="connsiteX1" fmla="*/ 11477 w 276943"/>
                <a:gd name="connsiteY1" fmla="*/ 337453 h 338132"/>
                <a:gd name="connsiteX2" fmla="*/ 611 w 276943"/>
                <a:gd name="connsiteY2" fmla="*/ 317080 h 338132"/>
                <a:gd name="connsiteX3" fmla="*/ 85161 w 276943"/>
                <a:gd name="connsiteY3" fmla="*/ 166995 h 338132"/>
                <a:gd name="connsiteX4" fmla="*/ 250865 w 276943"/>
                <a:gd name="connsiteY4" fmla="*/ 3328 h 338132"/>
                <a:gd name="connsiteX5" fmla="*/ 273616 w 276943"/>
                <a:gd name="connsiteY5" fmla="*/ 6384 h 338132"/>
                <a:gd name="connsiteX6" fmla="*/ 270560 w 276943"/>
                <a:gd name="connsiteY6" fmla="*/ 29134 h 338132"/>
                <a:gd name="connsiteX7" fmla="*/ 110628 w 276943"/>
                <a:gd name="connsiteY7" fmla="*/ 187029 h 338132"/>
                <a:gd name="connsiteX8" fmla="*/ 31850 w 276943"/>
                <a:gd name="connsiteY8" fmla="*/ 326587 h 338132"/>
                <a:gd name="connsiteX9" fmla="*/ 16231 w 276943"/>
                <a:gd name="connsiteY9" fmla="*/ 338132 h 3381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6943" h="338132">
                  <a:moveTo>
                    <a:pt x="16231" y="338132"/>
                  </a:moveTo>
                  <a:cubicBezTo>
                    <a:pt x="14533" y="338132"/>
                    <a:pt x="12835" y="338132"/>
                    <a:pt x="11477" y="337453"/>
                  </a:cubicBezTo>
                  <a:cubicBezTo>
                    <a:pt x="2988" y="334737"/>
                    <a:pt x="-1766" y="325569"/>
                    <a:pt x="611" y="317080"/>
                  </a:cubicBezTo>
                  <a:cubicBezTo>
                    <a:pt x="15212" y="269881"/>
                    <a:pt x="43735" y="219287"/>
                    <a:pt x="85161" y="166995"/>
                  </a:cubicBezTo>
                  <a:cubicBezTo>
                    <a:pt x="158506" y="73617"/>
                    <a:pt x="247130" y="6045"/>
                    <a:pt x="250865" y="3328"/>
                  </a:cubicBezTo>
                  <a:cubicBezTo>
                    <a:pt x="257996" y="-2105"/>
                    <a:pt x="268182" y="-747"/>
                    <a:pt x="273616" y="6384"/>
                  </a:cubicBezTo>
                  <a:cubicBezTo>
                    <a:pt x="279049" y="13515"/>
                    <a:pt x="277690" y="23702"/>
                    <a:pt x="270560" y="29134"/>
                  </a:cubicBezTo>
                  <a:cubicBezTo>
                    <a:pt x="269541" y="29814"/>
                    <a:pt x="181595" y="97386"/>
                    <a:pt x="110628" y="187029"/>
                  </a:cubicBezTo>
                  <a:cubicBezTo>
                    <a:pt x="71579" y="236265"/>
                    <a:pt x="45093" y="283124"/>
                    <a:pt x="31850" y="326587"/>
                  </a:cubicBezTo>
                  <a:cubicBezTo>
                    <a:pt x="29813" y="333718"/>
                    <a:pt x="23361" y="338132"/>
                    <a:pt x="16231" y="338132"/>
                  </a:cubicBezTo>
                  <a:close/>
                </a:path>
              </a:pathLst>
            </a:custGeom>
            <a:grpFill/>
            <a:ln w="3393" cap="flat">
              <a:noFill/>
              <a:prstDash val="solid"/>
              <a:miter/>
            </a:ln>
          </p:spPr>
          <p:txBody>
            <a:bodyPr rtlCol="0" anchor="ctr"/>
            <a:lstStyle/>
            <a:p>
              <a:endParaRPr lang="de-DE" dirty="0">
                <a:solidFill>
                  <a:schemeClr val="bg1"/>
                </a:solidFill>
              </a:endParaRPr>
            </a:p>
          </p:txBody>
        </p:sp>
        <p:sp>
          <p:nvSpPr>
            <p:cNvPr id="55" name="Freeform 54">
              <a:extLst>
                <a:ext uri="{FF2B5EF4-FFF2-40B4-BE49-F238E27FC236}">
                  <a16:creationId xmlns:a16="http://schemas.microsoft.com/office/drawing/2014/main" id="{E4A4557C-CCDA-C6B0-6A8D-28A0CB704E80}"/>
                </a:ext>
              </a:extLst>
            </p:cNvPr>
            <p:cNvSpPr/>
            <p:nvPr/>
          </p:nvSpPr>
          <p:spPr>
            <a:xfrm>
              <a:off x="5506225" y="1471221"/>
              <a:ext cx="255802" cy="296572"/>
            </a:xfrm>
            <a:custGeom>
              <a:avLst/>
              <a:gdLst>
                <a:gd name="connsiteX0" fmla="*/ 239076 w 255802"/>
                <a:gd name="connsiteY0" fmla="*/ 296573 h 296572"/>
                <a:gd name="connsiteX1" fmla="*/ 224135 w 255802"/>
                <a:gd name="connsiteY1" fmla="*/ 286725 h 296572"/>
                <a:gd name="connsiteX2" fmla="*/ 159959 w 255802"/>
                <a:gd name="connsiteY2" fmla="*/ 186216 h 296572"/>
                <a:gd name="connsiteX3" fmla="*/ 5800 w 255802"/>
                <a:gd name="connsiteY3" fmla="*/ 29001 h 296572"/>
                <a:gd name="connsiteX4" fmla="*/ 3762 w 255802"/>
                <a:gd name="connsiteY4" fmla="*/ 5911 h 296572"/>
                <a:gd name="connsiteX5" fmla="*/ 26852 w 255802"/>
                <a:gd name="connsiteY5" fmla="*/ 3874 h 296572"/>
                <a:gd name="connsiteX6" fmla="*/ 185765 w 255802"/>
                <a:gd name="connsiteY6" fmla="*/ 165843 h 296572"/>
                <a:gd name="connsiteX7" fmla="*/ 254356 w 255802"/>
                <a:gd name="connsiteY7" fmla="*/ 273483 h 296572"/>
                <a:gd name="connsiteX8" fmla="*/ 245867 w 255802"/>
                <a:gd name="connsiteY8" fmla="*/ 294875 h 296572"/>
                <a:gd name="connsiteX9" fmla="*/ 239415 w 255802"/>
                <a:gd name="connsiteY9" fmla="*/ 296233 h 2965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55802" h="296572">
                  <a:moveTo>
                    <a:pt x="239076" y="296573"/>
                  </a:moveTo>
                  <a:cubicBezTo>
                    <a:pt x="232964" y="296573"/>
                    <a:pt x="226852" y="292837"/>
                    <a:pt x="224135" y="286725"/>
                  </a:cubicBezTo>
                  <a:cubicBezTo>
                    <a:pt x="210892" y="256844"/>
                    <a:pt x="189500" y="222889"/>
                    <a:pt x="159959" y="186216"/>
                  </a:cubicBezTo>
                  <a:cubicBezTo>
                    <a:pt x="92726" y="101666"/>
                    <a:pt x="6479" y="29680"/>
                    <a:pt x="5800" y="29001"/>
                  </a:cubicBezTo>
                  <a:cubicBezTo>
                    <a:pt x="-992" y="23228"/>
                    <a:pt x="-2010" y="13042"/>
                    <a:pt x="3762" y="5911"/>
                  </a:cubicBezTo>
                  <a:cubicBezTo>
                    <a:pt x="9535" y="-1220"/>
                    <a:pt x="19721" y="-1899"/>
                    <a:pt x="26852" y="3874"/>
                  </a:cubicBezTo>
                  <a:cubicBezTo>
                    <a:pt x="30587" y="6930"/>
                    <a:pt x="116156" y="78576"/>
                    <a:pt x="185765" y="165843"/>
                  </a:cubicBezTo>
                  <a:cubicBezTo>
                    <a:pt x="217005" y="204892"/>
                    <a:pt x="240095" y="241225"/>
                    <a:pt x="254356" y="273483"/>
                  </a:cubicBezTo>
                  <a:cubicBezTo>
                    <a:pt x="258091" y="281632"/>
                    <a:pt x="254356" y="291479"/>
                    <a:pt x="245867" y="294875"/>
                  </a:cubicBezTo>
                  <a:cubicBezTo>
                    <a:pt x="243830" y="295893"/>
                    <a:pt x="241453" y="296233"/>
                    <a:pt x="239415" y="296233"/>
                  </a:cubicBezTo>
                  <a:close/>
                </a:path>
              </a:pathLst>
            </a:custGeom>
            <a:grpFill/>
            <a:ln w="3393" cap="flat">
              <a:noFill/>
              <a:prstDash val="solid"/>
              <a:miter/>
            </a:ln>
          </p:spPr>
          <p:txBody>
            <a:bodyPr rtlCol="0" anchor="ctr"/>
            <a:lstStyle/>
            <a:p>
              <a:endParaRPr lang="de-DE" dirty="0">
                <a:solidFill>
                  <a:schemeClr val="bg1"/>
                </a:solidFill>
              </a:endParaRPr>
            </a:p>
          </p:txBody>
        </p:sp>
        <p:sp>
          <p:nvSpPr>
            <p:cNvPr id="56" name="Freeform 55">
              <a:extLst>
                <a:ext uri="{FF2B5EF4-FFF2-40B4-BE49-F238E27FC236}">
                  <a16:creationId xmlns:a16="http://schemas.microsoft.com/office/drawing/2014/main" id="{462E679E-A29B-8A6D-F057-426FF1FD2646}"/>
                </a:ext>
              </a:extLst>
            </p:cNvPr>
            <p:cNvSpPr/>
            <p:nvPr/>
          </p:nvSpPr>
          <p:spPr>
            <a:xfrm>
              <a:off x="5321116" y="1246520"/>
              <a:ext cx="378785" cy="419745"/>
            </a:xfrm>
            <a:custGeom>
              <a:avLst/>
              <a:gdLst>
                <a:gd name="connsiteX0" fmla="*/ 363065 w 378785"/>
                <a:gd name="connsiteY0" fmla="*/ 419406 h 419745"/>
                <a:gd name="connsiteX1" fmla="*/ 354915 w 378785"/>
                <a:gd name="connsiteY1" fmla="*/ 417368 h 419745"/>
                <a:gd name="connsiteX2" fmla="*/ 352878 w 378785"/>
                <a:gd name="connsiteY2" fmla="*/ 416689 h 419745"/>
                <a:gd name="connsiteX3" fmla="*/ 352199 w 378785"/>
                <a:gd name="connsiteY3" fmla="*/ 416689 h 419745"/>
                <a:gd name="connsiteX4" fmla="*/ 306359 w 378785"/>
                <a:gd name="connsiteY4" fmla="*/ 409898 h 419745"/>
                <a:gd name="connsiteX5" fmla="*/ 103982 w 378785"/>
                <a:gd name="connsiteY5" fmla="*/ 335535 h 419745"/>
                <a:gd name="connsiteX6" fmla="*/ 13999 w 378785"/>
                <a:gd name="connsiteY6" fmla="*/ 81885 h 419745"/>
                <a:gd name="connsiteX7" fmla="*/ 756 w 378785"/>
                <a:gd name="connsiteY7" fmla="*/ 21104 h 419745"/>
                <a:gd name="connsiteX8" fmla="*/ 8566 w 378785"/>
                <a:gd name="connsiteY8" fmla="*/ 2089 h 419745"/>
                <a:gd name="connsiteX9" fmla="*/ 28600 w 378785"/>
                <a:gd name="connsiteY9" fmla="*/ 5485 h 419745"/>
                <a:gd name="connsiteX10" fmla="*/ 127072 w 378785"/>
                <a:gd name="connsiteY10" fmla="*/ 58456 h 419745"/>
                <a:gd name="connsiteX11" fmla="*/ 267649 w 378785"/>
                <a:gd name="connsiteY11" fmla="*/ 138931 h 419745"/>
                <a:gd name="connsiteX12" fmla="*/ 358990 w 378785"/>
                <a:gd name="connsiteY12" fmla="*/ 315841 h 419745"/>
                <a:gd name="connsiteX13" fmla="*/ 378005 w 378785"/>
                <a:gd name="connsiteY13" fmla="*/ 398353 h 419745"/>
                <a:gd name="connsiteX14" fmla="*/ 372912 w 378785"/>
                <a:gd name="connsiteY14" fmla="*/ 416010 h 419745"/>
                <a:gd name="connsiteX15" fmla="*/ 362725 w 378785"/>
                <a:gd name="connsiteY15" fmla="*/ 419745 h 419745"/>
                <a:gd name="connsiteX16" fmla="*/ 42182 w 378785"/>
                <a:gd name="connsiteY16" fmla="*/ 54381 h 419745"/>
                <a:gd name="connsiteX17" fmla="*/ 46257 w 378785"/>
                <a:gd name="connsiteY17" fmla="*/ 75434 h 419745"/>
                <a:gd name="connsiteX18" fmla="*/ 128091 w 378785"/>
                <a:gd name="connsiteY18" fmla="*/ 312785 h 419745"/>
                <a:gd name="connsiteX19" fmla="*/ 310094 w 378785"/>
                <a:gd name="connsiteY19" fmla="*/ 376961 h 419745"/>
                <a:gd name="connsiteX20" fmla="*/ 339295 w 378785"/>
                <a:gd name="connsiteY20" fmla="*/ 380357 h 419745"/>
                <a:gd name="connsiteX21" fmla="*/ 327411 w 378785"/>
                <a:gd name="connsiteY21" fmla="*/ 320594 h 419745"/>
                <a:gd name="connsiteX22" fmla="*/ 244219 w 378785"/>
                <a:gd name="connsiteY22" fmla="*/ 160663 h 419745"/>
                <a:gd name="connsiteX23" fmla="*/ 114848 w 378785"/>
                <a:gd name="connsiteY23" fmla="*/ 87997 h 419745"/>
                <a:gd name="connsiteX24" fmla="*/ 42522 w 378785"/>
                <a:gd name="connsiteY24" fmla="*/ 54381 h 419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78785" h="419745">
                  <a:moveTo>
                    <a:pt x="363065" y="419406"/>
                  </a:moveTo>
                  <a:cubicBezTo>
                    <a:pt x="360348" y="419406"/>
                    <a:pt x="357632" y="418727"/>
                    <a:pt x="354915" y="417368"/>
                  </a:cubicBezTo>
                  <a:cubicBezTo>
                    <a:pt x="354576" y="417368"/>
                    <a:pt x="353897" y="416689"/>
                    <a:pt x="352878" y="416689"/>
                  </a:cubicBezTo>
                  <a:cubicBezTo>
                    <a:pt x="352878" y="416689"/>
                    <a:pt x="352538" y="416689"/>
                    <a:pt x="352199" y="416689"/>
                  </a:cubicBezTo>
                  <a:cubicBezTo>
                    <a:pt x="343370" y="413633"/>
                    <a:pt x="326053" y="411936"/>
                    <a:pt x="306359" y="409898"/>
                  </a:cubicBezTo>
                  <a:cubicBezTo>
                    <a:pt x="247615" y="403786"/>
                    <a:pt x="159330" y="394958"/>
                    <a:pt x="103982" y="335535"/>
                  </a:cubicBezTo>
                  <a:cubicBezTo>
                    <a:pt x="52369" y="280527"/>
                    <a:pt x="29279" y="161002"/>
                    <a:pt x="13999" y="81885"/>
                  </a:cubicBezTo>
                  <a:cubicBezTo>
                    <a:pt x="8905" y="56079"/>
                    <a:pt x="4831" y="34008"/>
                    <a:pt x="756" y="21104"/>
                  </a:cubicBezTo>
                  <a:cubicBezTo>
                    <a:pt x="-1621" y="13634"/>
                    <a:pt x="1775" y="5824"/>
                    <a:pt x="8566" y="2089"/>
                  </a:cubicBezTo>
                  <a:cubicBezTo>
                    <a:pt x="15357" y="-1646"/>
                    <a:pt x="23507" y="-288"/>
                    <a:pt x="28600" y="5485"/>
                  </a:cubicBezTo>
                  <a:cubicBezTo>
                    <a:pt x="43201" y="22123"/>
                    <a:pt x="85985" y="40799"/>
                    <a:pt x="127072" y="58456"/>
                  </a:cubicBezTo>
                  <a:cubicBezTo>
                    <a:pt x="181401" y="81885"/>
                    <a:pt x="237768" y="106333"/>
                    <a:pt x="267649" y="138931"/>
                  </a:cubicBezTo>
                  <a:cubicBezTo>
                    <a:pt x="343710" y="222462"/>
                    <a:pt x="350501" y="263549"/>
                    <a:pt x="358990" y="315841"/>
                  </a:cubicBezTo>
                  <a:cubicBezTo>
                    <a:pt x="362725" y="338591"/>
                    <a:pt x="366800" y="364737"/>
                    <a:pt x="378005" y="398353"/>
                  </a:cubicBezTo>
                  <a:cubicBezTo>
                    <a:pt x="380042" y="404805"/>
                    <a:pt x="378005" y="411936"/>
                    <a:pt x="372912" y="416010"/>
                  </a:cubicBezTo>
                  <a:cubicBezTo>
                    <a:pt x="369856" y="418387"/>
                    <a:pt x="366121" y="419745"/>
                    <a:pt x="362725" y="419745"/>
                  </a:cubicBezTo>
                  <a:close/>
                  <a:moveTo>
                    <a:pt x="42182" y="54381"/>
                  </a:moveTo>
                  <a:cubicBezTo>
                    <a:pt x="43541" y="60833"/>
                    <a:pt x="44899" y="67963"/>
                    <a:pt x="46257" y="75434"/>
                  </a:cubicBezTo>
                  <a:cubicBezTo>
                    <a:pt x="60858" y="150816"/>
                    <a:pt x="82929" y="264567"/>
                    <a:pt x="128091" y="312785"/>
                  </a:cubicBezTo>
                  <a:cubicBezTo>
                    <a:pt x="174949" y="363039"/>
                    <a:pt x="256104" y="371528"/>
                    <a:pt x="310094" y="376961"/>
                  </a:cubicBezTo>
                  <a:cubicBezTo>
                    <a:pt x="320959" y="377980"/>
                    <a:pt x="330807" y="378998"/>
                    <a:pt x="339295" y="380357"/>
                  </a:cubicBezTo>
                  <a:cubicBezTo>
                    <a:pt x="333183" y="357267"/>
                    <a:pt x="330128" y="338251"/>
                    <a:pt x="327411" y="320594"/>
                  </a:cubicBezTo>
                  <a:cubicBezTo>
                    <a:pt x="319601" y="272038"/>
                    <a:pt x="313829" y="236724"/>
                    <a:pt x="244219" y="160663"/>
                  </a:cubicBezTo>
                  <a:cubicBezTo>
                    <a:pt x="219092" y="133158"/>
                    <a:pt x="163744" y="109050"/>
                    <a:pt x="114848" y="87997"/>
                  </a:cubicBezTo>
                  <a:cubicBezTo>
                    <a:pt x="87683" y="76452"/>
                    <a:pt x="62895" y="65586"/>
                    <a:pt x="42522" y="54381"/>
                  </a:cubicBezTo>
                  <a:close/>
                </a:path>
              </a:pathLst>
            </a:custGeom>
            <a:grpFill/>
            <a:ln w="3393" cap="flat">
              <a:noFill/>
              <a:prstDash val="solid"/>
              <a:miter/>
            </a:ln>
          </p:spPr>
          <p:txBody>
            <a:bodyPr rtlCol="0" anchor="ctr"/>
            <a:lstStyle/>
            <a:p>
              <a:endParaRPr lang="de-DE" dirty="0">
                <a:solidFill>
                  <a:schemeClr val="bg1"/>
                </a:solidFill>
              </a:endParaRPr>
            </a:p>
          </p:txBody>
        </p:sp>
        <p:sp>
          <p:nvSpPr>
            <p:cNvPr id="57" name="Freeform 56">
              <a:extLst>
                <a:ext uri="{FF2B5EF4-FFF2-40B4-BE49-F238E27FC236}">
                  <a16:creationId xmlns:a16="http://schemas.microsoft.com/office/drawing/2014/main" id="{8EC22F66-4CF6-2CAD-9D44-6089C2ED45E4}"/>
                </a:ext>
              </a:extLst>
            </p:cNvPr>
            <p:cNvSpPr/>
            <p:nvPr/>
          </p:nvSpPr>
          <p:spPr>
            <a:xfrm>
              <a:off x="5464146" y="1816690"/>
              <a:ext cx="562308" cy="175551"/>
            </a:xfrm>
            <a:custGeom>
              <a:avLst/>
              <a:gdLst>
                <a:gd name="connsiteX0" fmla="*/ 484889 w 562308"/>
                <a:gd name="connsiteY0" fmla="*/ 175212 h 175551"/>
                <a:gd name="connsiteX1" fmla="*/ 58404 w 562308"/>
                <a:gd name="connsiteY1" fmla="*/ 175212 h 175551"/>
                <a:gd name="connsiteX2" fmla="*/ 0 w 562308"/>
                <a:gd name="connsiteY2" fmla="*/ 118166 h 175551"/>
                <a:gd name="connsiteX3" fmla="*/ 87267 w 562308"/>
                <a:gd name="connsiteY3" fmla="*/ 63837 h 175551"/>
                <a:gd name="connsiteX4" fmla="*/ 126655 w 562308"/>
                <a:gd name="connsiteY4" fmla="*/ 49915 h 175551"/>
                <a:gd name="connsiteX5" fmla="*/ 281154 w 562308"/>
                <a:gd name="connsiteY5" fmla="*/ 0 h 175551"/>
                <a:gd name="connsiteX6" fmla="*/ 347028 w 562308"/>
                <a:gd name="connsiteY6" fmla="*/ 36333 h 175551"/>
                <a:gd name="connsiteX7" fmla="*/ 455348 w 562308"/>
                <a:gd name="connsiteY7" fmla="*/ 36333 h 175551"/>
                <a:gd name="connsiteX8" fmla="*/ 490661 w 562308"/>
                <a:gd name="connsiteY8" fmla="*/ 62139 h 175551"/>
                <a:gd name="connsiteX9" fmla="*/ 562308 w 562308"/>
                <a:gd name="connsiteY9" fmla="*/ 118506 h 175551"/>
                <a:gd name="connsiteX10" fmla="*/ 484889 w 562308"/>
                <a:gd name="connsiteY10" fmla="*/ 175551 h 175551"/>
                <a:gd name="connsiteX11" fmla="*/ 32598 w 562308"/>
                <a:gd name="connsiteY11" fmla="*/ 120203 h 175551"/>
                <a:gd name="connsiteX12" fmla="*/ 58065 w 562308"/>
                <a:gd name="connsiteY12" fmla="*/ 142614 h 175551"/>
                <a:gd name="connsiteX13" fmla="*/ 484549 w 562308"/>
                <a:gd name="connsiteY13" fmla="*/ 142614 h 175551"/>
                <a:gd name="connsiteX14" fmla="*/ 529371 w 562308"/>
                <a:gd name="connsiteY14" fmla="*/ 118166 h 175551"/>
                <a:gd name="connsiteX15" fmla="*/ 481833 w 562308"/>
                <a:gd name="connsiteY15" fmla="*/ 93378 h 175551"/>
                <a:gd name="connsiteX16" fmla="*/ 476739 w 562308"/>
                <a:gd name="connsiteY16" fmla="*/ 91681 h 175551"/>
                <a:gd name="connsiteX17" fmla="*/ 432597 w 562308"/>
                <a:gd name="connsiteY17" fmla="*/ 59762 h 175551"/>
                <a:gd name="connsiteX18" fmla="*/ 385059 w 562308"/>
                <a:gd name="connsiteY18" fmla="*/ 56027 h 175551"/>
                <a:gd name="connsiteX19" fmla="*/ 350424 w 562308"/>
                <a:gd name="connsiteY19" fmla="*/ 70968 h 175551"/>
                <a:gd name="connsiteX20" fmla="*/ 328353 w 562308"/>
                <a:gd name="connsiteY20" fmla="*/ 65535 h 175551"/>
                <a:gd name="connsiteX21" fmla="*/ 281154 w 562308"/>
                <a:gd name="connsiteY21" fmla="*/ 32597 h 175551"/>
                <a:gd name="connsiteX22" fmla="*/ 151103 w 562308"/>
                <a:gd name="connsiteY22" fmla="*/ 71307 h 175551"/>
                <a:gd name="connsiteX23" fmla="*/ 96774 w 562308"/>
                <a:gd name="connsiteY23" fmla="*/ 95076 h 175551"/>
                <a:gd name="connsiteX24" fmla="*/ 32598 w 562308"/>
                <a:gd name="connsiteY24" fmla="*/ 120543 h 175551"/>
                <a:gd name="connsiteX25" fmla="*/ 126995 w 562308"/>
                <a:gd name="connsiteY25" fmla="*/ 49575 h 175551"/>
                <a:gd name="connsiteX26" fmla="*/ 126995 w 562308"/>
                <a:gd name="connsiteY26" fmla="*/ 49575 h 175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562308" h="175551">
                  <a:moveTo>
                    <a:pt x="484889" y="175212"/>
                  </a:moveTo>
                  <a:lnTo>
                    <a:pt x="58404" y="175212"/>
                  </a:lnTo>
                  <a:cubicBezTo>
                    <a:pt x="23430" y="175212"/>
                    <a:pt x="0" y="152122"/>
                    <a:pt x="0" y="118166"/>
                  </a:cubicBezTo>
                  <a:cubicBezTo>
                    <a:pt x="0" y="84210"/>
                    <a:pt x="40407" y="78098"/>
                    <a:pt x="87267" y="63837"/>
                  </a:cubicBezTo>
                  <a:cubicBezTo>
                    <a:pt x="101867" y="59423"/>
                    <a:pt x="121562" y="53311"/>
                    <a:pt x="126655" y="49915"/>
                  </a:cubicBezTo>
                  <a:cubicBezTo>
                    <a:pt x="133446" y="42105"/>
                    <a:pt x="174533" y="0"/>
                    <a:pt x="281154" y="0"/>
                  </a:cubicBezTo>
                  <a:cubicBezTo>
                    <a:pt x="387775" y="0"/>
                    <a:pt x="334804" y="21732"/>
                    <a:pt x="347028" y="36333"/>
                  </a:cubicBezTo>
                  <a:cubicBezTo>
                    <a:pt x="371137" y="24788"/>
                    <a:pt x="422410" y="6112"/>
                    <a:pt x="455348" y="36333"/>
                  </a:cubicBezTo>
                  <a:cubicBezTo>
                    <a:pt x="468930" y="49236"/>
                    <a:pt x="484889" y="58743"/>
                    <a:pt x="490661" y="62139"/>
                  </a:cubicBezTo>
                  <a:cubicBezTo>
                    <a:pt x="505602" y="65195"/>
                    <a:pt x="562308" y="78777"/>
                    <a:pt x="562308" y="118506"/>
                  </a:cubicBezTo>
                  <a:cubicBezTo>
                    <a:pt x="562308" y="158234"/>
                    <a:pt x="541935" y="175551"/>
                    <a:pt x="484889" y="175551"/>
                  </a:cubicBezTo>
                  <a:close/>
                  <a:moveTo>
                    <a:pt x="32598" y="120203"/>
                  </a:moveTo>
                  <a:cubicBezTo>
                    <a:pt x="33616" y="138540"/>
                    <a:pt x="46859" y="142614"/>
                    <a:pt x="58065" y="142614"/>
                  </a:cubicBezTo>
                  <a:lnTo>
                    <a:pt x="484549" y="142614"/>
                  </a:lnTo>
                  <a:cubicBezTo>
                    <a:pt x="525975" y="142614"/>
                    <a:pt x="529371" y="123939"/>
                    <a:pt x="529371" y="118166"/>
                  </a:cubicBezTo>
                  <a:cubicBezTo>
                    <a:pt x="529371" y="112394"/>
                    <a:pt x="511375" y="98472"/>
                    <a:pt x="481833" y="93378"/>
                  </a:cubicBezTo>
                  <a:cubicBezTo>
                    <a:pt x="480135" y="93378"/>
                    <a:pt x="478437" y="92360"/>
                    <a:pt x="476739" y="91681"/>
                  </a:cubicBezTo>
                  <a:cubicBezTo>
                    <a:pt x="475721" y="91001"/>
                    <a:pt x="452631" y="78777"/>
                    <a:pt x="432597" y="59762"/>
                  </a:cubicBezTo>
                  <a:cubicBezTo>
                    <a:pt x="420712" y="48557"/>
                    <a:pt x="399999" y="51613"/>
                    <a:pt x="385059" y="56027"/>
                  </a:cubicBezTo>
                  <a:cubicBezTo>
                    <a:pt x="366044" y="61460"/>
                    <a:pt x="350424" y="70968"/>
                    <a:pt x="350424" y="70968"/>
                  </a:cubicBezTo>
                  <a:cubicBezTo>
                    <a:pt x="342954" y="75382"/>
                    <a:pt x="332767" y="73344"/>
                    <a:pt x="328353" y="65535"/>
                  </a:cubicBezTo>
                  <a:cubicBezTo>
                    <a:pt x="322580" y="56367"/>
                    <a:pt x="302546" y="32597"/>
                    <a:pt x="281154" y="32597"/>
                  </a:cubicBezTo>
                  <a:cubicBezTo>
                    <a:pt x="183701" y="32597"/>
                    <a:pt x="151443" y="70968"/>
                    <a:pt x="151103" y="71307"/>
                  </a:cubicBezTo>
                  <a:cubicBezTo>
                    <a:pt x="143973" y="80136"/>
                    <a:pt x="128353" y="85229"/>
                    <a:pt x="96774" y="95076"/>
                  </a:cubicBezTo>
                  <a:cubicBezTo>
                    <a:pt x="78438" y="100849"/>
                    <a:pt x="40747" y="112394"/>
                    <a:pt x="32598" y="120543"/>
                  </a:cubicBezTo>
                  <a:close/>
                  <a:moveTo>
                    <a:pt x="126995" y="49575"/>
                  </a:moveTo>
                  <a:lnTo>
                    <a:pt x="126995" y="49575"/>
                  </a:lnTo>
                  <a:close/>
                </a:path>
              </a:pathLst>
            </a:custGeom>
            <a:grpFill/>
            <a:ln w="3393" cap="flat">
              <a:noFill/>
              <a:prstDash val="solid"/>
              <a:miter/>
            </a:ln>
          </p:spPr>
          <p:txBody>
            <a:bodyPr rtlCol="0" anchor="ctr"/>
            <a:lstStyle/>
            <a:p>
              <a:endParaRPr lang="de-DE" dirty="0">
                <a:solidFill>
                  <a:schemeClr val="bg1"/>
                </a:solidFill>
              </a:endParaRPr>
            </a:p>
          </p:txBody>
        </p:sp>
      </p:grpSp>
      <p:pic>
        <p:nvPicPr>
          <p:cNvPr id="14" name="Grafik 13">
            <a:extLst>
              <a:ext uri="{FF2B5EF4-FFF2-40B4-BE49-F238E27FC236}">
                <a16:creationId xmlns:a16="http://schemas.microsoft.com/office/drawing/2014/main" id="{FE088608-2889-88C4-9E39-CADE81AEBAF5}"/>
              </a:ext>
            </a:extLst>
          </p:cNvPr>
          <p:cNvPicPr>
            <a:picLocks noChangeAspect="1"/>
          </p:cNvPicPr>
          <p:nvPr/>
        </p:nvPicPr>
        <p:blipFill>
          <a:blip r:embed="rId2"/>
          <a:stretch>
            <a:fillRect/>
          </a:stretch>
        </p:blipFill>
        <p:spPr>
          <a:xfrm>
            <a:off x="1704812" y="1534333"/>
            <a:ext cx="5238429" cy="3404548"/>
          </a:xfrm>
          <a:prstGeom prst="rect">
            <a:avLst/>
          </a:prstGeom>
        </p:spPr>
      </p:pic>
    </p:spTree>
    <p:extLst>
      <p:ext uri="{BB962C8B-B14F-4D97-AF65-F5344CB8AC3E}">
        <p14:creationId xmlns:p14="http://schemas.microsoft.com/office/powerpoint/2010/main" val="349453500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3681C5-F9BF-88D2-E0B1-A5DE6593300B}"/>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E5683F59-2FC9-E96D-C45E-5D5BBD89A081}"/>
              </a:ext>
            </a:extLst>
          </p:cNvPr>
          <p:cNvSpPr>
            <a:spLocks noGrp="1"/>
          </p:cNvSpPr>
          <p:nvPr>
            <p:ph type="body" sz="quarter" idx="49"/>
          </p:nvPr>
        </p:nvSpPr>
        <p:spPr/>
        <p:txBody>
          <a:bodyPr/>
          <a:lstStyle/>
          <a:p>
            <a:r>
              <a:rPr lang="de-DE" dirty="0"/>
              <a:t>Einführung</a:t>
            </a:r>
          </a:p>
        </p:txBody>
      </p:sp>
      <p:sp>
        <p:nvSpPr>
          <p:cNvPr id="4" name="Text Placeholder 3">
            <a:extLst>
              <a:ext uri="{FF2B5EF4-FFF2-40B4-BE49-F238E27FC236}">
                <a16:creationId xmlns:a16="http://schemas.microsoft.com/office/drawing/2014/main" id="{09ACA02B-B692-2CE3-CD59-326947BC0295}"/>
              </a:ext>
            </a:extLst>
          </p:cNvPr>
          <p:cNvSpPr>
            <a:spLocks noGrp="1"/>
          </p:cNvSpPr>
          <p:nvPr>
            <p:ph type="body" sz="quarter" idx="50"/>
          </p:nvPr>
        </p:nvSpPr>
        <p:spPr/>
        <p:txBody>
          <a:bodyPr/>
          <a:lstStyle/>
          <a:p>
            <a:r>
              <a:rPr lang="de-DE" dirty="0"/>
              <a:t>Fazit</a:t>
            </a:r>
          </a:p>
        </p:txBody>
      </p:sp>
      <p:sp>
        <p:nvSpPr>
          <p:cNvPr id="7" name="Text Placeholder 6">
            <a:extLst>
              <a:ext uri="{FF2B5EF4-FFF2-40B4-BE49-F238E27FC236}">
                <a16:creationId xmlns:a16="http://schemas.microsoft.com/office/drawing/2014/main" id="{48876197-248E-0D6F-7365-5EEACB8B654E}"/>
              </a:ext>
            </a:extLst>
          </p:cNvPr>
          <p:cNvSpPr>
            <a:spLocks noGrp="1"/>
          </p:cNvSpPr>
          <p:nvPr>
            <p:ph type="body" sz="quarter" idx="61"/>
          </p:nvPr>
        </p:nvSpPr>
        <p:spPr>
          <a:xfrm>
            <a:off x="1704812" y="449567"/>
            <a:ext cx="5284924" cy="722656"/>
          </a:xfrm>
        </p:spPr>
        <p:txBody>
          <a:bodyPr/>
          <a:lstStyle/>
          <a:p>
            <a:r>
              <a:rPr lang="de-DE" dirty="0"/>
              <a:t>Ressourcen</a:t>
            </a:r>
          </a:p>
        </p:txBody>
      </p:sp>
      <p:grpSp>
        <p:nvGrpSpPr>
          <p:cNvPr id="20" name="Graphic 2">
            <a:extLst>
              <a:ext uri="{FF2B5EF4-FFF2-40B4-BE49-F238E27FC236}">
                <a16:creationId xmlns:a16="http://schemas.microsoft.com/office/drawing/2014/main" id="{C7DB0020-3E38-9E53-5C01-F35A3E15CA23}"/>
              </a:ext>
            </a:extLst>
          </p:cNvPr>
          <p:cNvGrpSpPr/>
          <p:nvPr/>
        </p:nvGrpSpPr>
        <p:grpSpPr>
          <a:xfrm>
            <a:off x="973372" y="543749"/>
            <a:ext cx="594171" cy="758066"/>
            <a:chOff x="5321116" y="858896"/>
            <a:chExt cx="888315" cy="1133345"/>
          </a:xfrm>
          <a:solidFill>
            <a:srgbClr val="D38CBC"/>
          </a:solidFill>
        </p:grpSpPr>
        <p:sp>
          <p:nvSpPr>
            <p:cNvPr id="21" name="Freeform 20">
              <a:extLst>
                <a:ext uri="{FF2B5EF4-FFF2-40B4-BE49-F238E27FC236}">
                  <a16:creationId xmlns:a16="http://schemas.microsoft.com/office/drawing/2014/main" id="{BDBA6949-7E5A-476B-BDFB-D12B20D606AF}"/>
                </a:ext>
              </a:extLst>
            </p:cNvPr>
            <p:cNvSpPr/>
            <p:nvPr/>
          </p:nvSpPr>
          <p:spPr>
            <a:xfrm>
              <a:off x="5484486" y="1083374"/>
              <a:ext cx="277113" cy="317697"/>
            </a:xfrm>
            <a:custGeom>
              <a:avLst/>
              <a:gdLst>
                <a:gd name="connsiteX0" fmla="*/ 260815 w 277113"/>
                <a:gd name="connsiteY0" fmla="*/ 317697 h 317697"/>
                <a:gd name="connsiteX1" fmla="*/ 248251 w 277113"/>
                <a:gd name="connsiteY1" fmla="*/ 311925 h 317697"/>
                <a:gd name="connsiteX2" fmla="*/ 191206 w 277113"/>
                <a:gd name="connsiteY2" fmla="*/ 277969 h 317697"/>
                <a:gd name="connsiteX3" fmla="*/ 89338 w 277113"/>
                <a:gd name="connsiteY3" fmla="*/ 228394 h 317697"/>
                <a:gd name="connsiteX4" fmla="*/ 15314 w 277113"/>
                <a:gd name="connsiteY4" fmla="*/ 79328 h 317697"/>
                <a:gd name="connsiteX5" fmla="*/ 1053 w 277113"/>
                <a:gd name="connsiteY5" fmla="*/ 22282 h 317697"/>
                <a:gd name="connsiteX6" fmla="*/ 7165 w 277113"/>
                <a:gd name="connsiteY6" fmla="*/ 2927 h 317697"/>
                <a:gd name="connsiteX7" fmla="*/ 27539 w 277113"/>
                <a:gd name="connsiteY7" fmla="*/ 4285 h 317697"/>
                <a:gd name="connsiteX8" fmla="*/ 114126 w 277113"/>
                <a:gd name="connsiteY8" fmla="*/ 38920 h 317697"/>
                <a:gd name="connsiteX9" fmla="*/ 211918 w 277113"/>
                <a:gd name="connsiteY9" fmla="*/ 77290 h 317697"/>
                <a:gd name="connsiteX10" fmla="*/ 211918 w 277113"/>
                <a:gd name="connsiteY10" fmla="*/ 77290 h 317697"/>
                <a:gd name="connsiteX11" fmla="*/ 212937 w 277113"/>
                <a:gd name="connsiteY11" fmla="*/ 77969 h 317697"/>
                <a:gd name="connsiteX12" fmla="*/ 217351 w 277113"/>
                <a:gd name="connsiteY12" fmla="*/ 81365 h 317697"/>
                <a:gd name="connsiteX13" fmla="*/ 277114 w 277113"/>
                <a:gd name="connsiteY13" fmla="*/ 237222 h 317697"/>
                <a:gd name="connsiteX14" fmla="*/ 277114 w 277113"/>
                <a:gd name="connsiteY14" fmla="*/ 238580 h 317697"/>
                <a:gd name="connsiteX15" fmla="*/ 277114 w 277113"/>
                <a:gd name="connsiteY15" fmla="*/ 238580 h 317697"/>
                <a:gd name="connsiteX16" fmla="*/ 277114 w 277113"/>
                <a:gd name="connsiteY16" fmla="*/ 248767 h 317697"/>
                <a:gd name="connsiteX17" fmla="*/ 277114 w 277113"/>
                <a:gd name="connsiteY17" fmla="*/ 274234 h 317697"/>
                <a:gd name="connsiteX18" fmla="*/ 277114 w 277113"/>
                <a:gd name="connsiteY18" fmla="*/ 301398 h 317697"/>
                <a:gd name="connsiteX19" fmla="*/ 266248 w 277113"/>
                <a:gd name="connsiteY19" fmla="*/ 316679 h 317697"/>
                <a:gd name="connsiteX20" fmla="*/ 260815 w 277113"/>
                <a:gd name="connsiteY20" fmla="*/ 317697 h 317697"/>
                <a:gd name="connsiteX21" fmla="*/ 42819 w 277113"/>
                <a:gd name="connsiteY21" fmla="*/ 49786 h 317697"/>
                <a:gd name="connsiteX22" fmla="*/ 47572 w 277113"/>
                <a:gd name="connsiteY22" fmla="*/ 72536 h 317697"/>
                <a:gd name="connsiteX23" fmla="*/ 108353 w 277113"/>
                <a:gd name="connsiteY23" fmla="*/ 201568 h 317697"/>
                <a:gd name="connsiteX24" fmla="*/ 200713 w 277113"/>
                <a:gd name="connsiteY24" fmla="*/ 246730 h 317697"/>
                <a:gd name="connsiteX25" fmla="*/ 245195 w 277113"/>
                <a:gd name="connsiteY25" fmla="*/ 265066 h 317697"/>
                <a:gd name="connsiteX26" fmla="*/ 245195 w 277113"/>
                <a:gd name="connsiteY26" fmla="*/ 248767 h 317697"/>
                <a:gd name="connsiteX27" fmla="*/ 245195 w 277113"/>
                <a:gd name="connsiteY27" fmla="*/ 240957 h 317697"/>
                <a:gd name="connsiteX28" fmla="*/ 245195 w 277113"/>
                <a:gd name="connsiteY28" fmla="*/ 238580 h 317697"/>
                <a:gd name="connsiteX29" fmla="*/ 245195 w 277113"/>
                <a:gd name="connsiteY29" fmla="*/ 237562 h 317697"/>
                <a:gd name="connsiteX30" fmla="*/ 196978 w 277113"/>
                <a:gd name="connsiteY30" fmla="*/ 106153 h 317697"/>
                <a:gd name="connsiteX31" fmla="*/ 194262 w 277113"/>
                <a:gd name="connsiteY31" fmla="*/ 104115 h 317697"/>
                <a:gd name="connsiteX32" fmla="*/ 193243 w 277113"/>
                <a:gd name="connsiteY32" fmla="*/ 103436 h 317697"/>
                <a:gd name="connsiteX33" fmla="*/ 105297 w 277113"/>
                <a:gd name="connsiteY33" fmla="*/ 69820 h 317697"/>
                <a:gd name="connsiteX34" fmla="*/ 42819 w 277113"/>
                <a:gd name="connsiteY34" fmla="*/ 49786 h 3176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277113" h="317697">
                  <a:moveTo>
                    <a:pt x="260815" y="317697"/>
                  </a:moveTo>
                  <a:cubicBezTo>
                    <a:pt x="256061" y="317697"/>
                    <a:pt x="251647" y="315660"/>
                    <a:pt x="248251" y="311925"/>
                  </a:cubicBezTo>
                  <a:cubicBezTo>
                    <a:pt x="229236" y="289174"/>
                    <a:pt x="214975" y="285100"/>
                    <a:pt x="191206" y="277969"/>
                  </a:cubicBezTo>
                  <a:cubicBezTo>
                    <a:pt x="166418" y="270499"/>
                    <a:pt x="135518" y="261331"/>
                    <a:pt x="89338" y="228394"/>
                  </a:cubicBezTo>
                  <a:cubicBezTo>
                    <a:pt x="37386" y="191382"/>
                    <a:pt x="25841" y="131959"/>
                    <a:pt x="15314" y="79328"/>
                  </a:cubicBezTo>
                  <a:cubicBezTo>
                    <a:pt x="11240" y="58275"/>
                    <a:pt x="7165" y="38241"/>
                    <a:pt x="1053" y="22282"/>
                  </a:cubicBezTo>
                  <a:cubicBezTo>
                    <a:pt x="-1664" y="15151"/>
                    <a:pt x="1053" y="7341"/>
                    <a:pt x="7165" y="2927"/>
                  </a:cubicBezTo>
                  <a:cubicBezTo>
                    <a:pt x="13277" y="-1487"/>
                    <a:pt x="21766" y="-808"/>
                    <a:pt x="27539" y="4285"/>
                  </a:cubicBezTo>
                  <a:cubicBezTo>
                    <a:pt x="42479" y="18207"/>
                    <a:pt x="79151" y="28734"/>
                    <a:pt x="114126" y="38920"/>
                  </a:cubicBezTo>
                  <a:cubicBezTo>
                    <a:pt x="150459" y="49446"/>
                    <a:pt x="188489" y="60312"/>
                    <a:pt x="211918" y="77290"/>
                  </a:cubicBezTo>
                  <a:cubicBezTo>
                    <a:pt x="211918" y="77290"/>
                    <a:pt x="211918" y="77290"/>
                    <a:pt x="211918" y="77290"/>
                  </a:cubicBezTo>
                  <a:lnTo>
                    <a:pt x="212937" y="77969"/>
                  </a:lnTo>
                  <a:cubicBezTo>
                    <a:pt x="214635" y="78988"/>
                    <a:pt x="215993" y="80007"/>
                    <a:pt x="217351" y="81365"/>
                  </a:cubicBezTo>
                  <a:cubicBezTo>
                    <a:pt x="271002" y="126866"/>
                    <a:pt x="276434" y="185609"/>
                    <a:pt x="277114" y="237222"/>
                  </a:cubicBezTo>
                  <a:cubicBezTo>
                    <a:pt x="277114" y="237562"/>
                    <a:pt x="277114" y="238241"/>
                    <a:pt x="277114" y="238580"/>
                  </a:cubicBezTo>
                  <a:lnTo>
                    <a:pt x="277114" y="238580"/>
                  </a:lnTo>
                  <a:cubicBezTo>
                    <a:pt x="277114" y="242315"/>
                    <a:pt x="277114" y="245711"/>
                    <a:pt x="277114" y="248767"/>
                  </a:cubicBezTo>
                  <a:cubicBezTo>
                    <a:pt x="277114" y="257256"/>
                    <a:pt x="277114" y="265745"/>
                    <a:pt x="277114" y="274234"/>
                  </a:cubicBezTo>
                  <a:cubicBezTo>
                    <a:pt x="277114" y="283062"/>
                    <a:pt x="277114" y="292230"/>
                    <a:pt x="277114" y="301398"/>
                  </a:cubicBezTo>
                  <a:cubicBezTo>
                    <a:pt x="277114" y="310567"/>
                    <a:pt x="272699" y="314302"/>
                    <a:pt x="266248" y="316679"/>
                  </a:cubicBezTo>
                  <a:cubicBezTo>
                    <a:pt x="264550" y="317358"/>
                    <a:pt x="262513" y="317697"/>
                    <a:pt x="260815" y="317697"/>
                  </a:cubicBezTo>
                  <a:close/>
                  <a:moveTo>
                    <a:pt x="42819" y="49786"/>
                  </a:moveTo>
                  <a:cubicBezTo>
                    <a:pt x="44517" y="57256"/>
                    <a:pt x="45875" y="64727"/>
                    <a:pt x="47572" y="72536"/>
                  </a:cubicBezTo>
                  <a:cubicBezTo>
                    <a:pt x="57080" y="121433"/>
                    <a:pt x="66927" y="172027"/>
                    <a:pt x="108353" y="201568"/>
                  </a:cubicBezTo>
                  <a:cubicBezTo>
                    <a:pt x="150119" y="231450"/>
                    <a:pt x="176944" y="239599"/>
                    <a:pt x="200713" y="246730"/>
                  </a:cubicBezTo>
                  <a:cubicBezTo>
                    <a:pt x="216333" y="251483"/>
                    <a:pt x="230594" y="255558"/>
                    <a:pt x="245195" y="265066"/>
                  </a:cubicBezTo>
                  <a:cubicBezTo>
                    <a:pt x="245195" y="259633"/>
                    <a:pt x="245195" y="254200"/>
                    <a:pt x="245195" y="248767"/>
                  </a:cubicBezTo>
                  <a:cubicBezTo>
                    <a:pt x="245195" y="243334"/>
                    <a:pt x="245195" y="243334"/>
                    <a:pt x="245195" y="240957"/>
                  </a:cubicBezTo>
                  <a:cubicBezTo>
                    <a:pt x="245195" y="240278"/>
                    <a:pt x="245195" y="239259"/>
                    <a:pt x="245195" y="238580"/>
                  </a:cubicBezTo>
                  <a:cubicBezTo>
                    <a:pt x="245195" y="238580"/>
                    <a:pt x="245195" y="237901"/>
                    <a:pt x="245195" y="237562"/>
                  </a:cubicBezTo>
                  <a:cubicBezTo>
                    <a:pt x="244516" y="180855"/>
                    <a:pt x="236027" y="139090"/>
                    <a:pt x="196978" y="106153"/>
                  </a:cubicBezTo>
                  <a:cubicBezTo>
                    <a:pt x="195959" y="105474"/>
                    <a:pt x="195280" y="104794"/>
                    <a:pt x="194262" y="104115"/>
                  </a:cubicBezTo>
                  <a:lnTo>
                    <a:pt x="193243" y="103436"/>
                  </a:lnTo>
                  <a:cubicBezTo>
                    <a:pt x="174228" y="89854"/>
                    <a:pt x="139253" y="79667"/>
                    <a:pt x="105297" y="69820"/>
                  </a:cubicBezTo>
                  <a:cubicBezTo>
                    <a:pt x="82886" y="63368"/>
                    <a:pt x="61155" y="57256"/>
                    <a:pt x="42819" y="49786"/>
                  </a:cubicBezTo>
                  <a:close/>
                </a:path>
              </a:pathLst>
            </a:custGeom>
            <a:grpFill/>
            <a:ln w="3393" cap="flat">
              <a:noFill/>
              <a:prstDash val="solid"/>
              <a:miter/>
            </a:ln>
          </p:spPr>
          <p:txBody>
            <a:bodyPr rtlCol="0" anchor="ctr"/>
            <a:lstStyle/>
            <a:p>
              <a:endParaRPr lang="de-DE" dirty="0">
                <a:solidFill>
                  <a:schemeClr val="bg1"/>
                </a:solidFill>
              </a:endParaRPr>
            </a:p>
          </p:txBody>
        </p:sp>
        <p:sp>
          <p:nvSpPr>
            <p:cNvPr id="22" name="Freeform 21">
              <a:extLst>
                <a:ext uri="{FF2B5EF4-FFF2-40B4-BE49-F238E27FC236}">
                  <a16:creationId xmlns:a16="http://schemas.microsoft.com/office/drawing/2014/main" id="{2483D0B6-2C73-51BE-658C-E8827FF4F4BD}"/>
                </a:ext>
              </a:extLst>
            </p:cNvPr>
            <p:cNvSpPr/>
            <p:nvPr/>
          </p:nvSpPr>
          <p:spPr>
            <a:xfrm>
              <a:off x="5667542" y="858896"/>
              <a:ext cx="256366" cy="489883"/>
            </a:xfrm>
            <a:custGeom>
              <a:avLst/>
              <a:gdLst>
                <a:gd name="connsiteX0" fmla="*/ 77759 w 256366"/>
                <a:gd name="connsiteY0" fmla="*/ 489883 h 489883"/>
                <a:gd name="connsiteX1" fmla="*/ 66214 w 256366"/>
                <a:gd name="connsiteY1" fmla="*/ 485129 h 489883"/>
                <a:gd name="connsiteX2" fmla="*/ 66214 w 256366"/>
                <a:gd name="connsiteY2" fmla="*/ 462040 h 489883"/>
                <a:gd name="connsiteX3" fmla="*/ 66214 w 256366"/>
                <a:gd name="connsiteY3" fmla="*/ 462040 h 489883"/>
                <a:gd name="connsiteX4" fmla="*/ 130730 w 256366"/>
                <a:gd name="connsiteY4" fmla="*/ 400919 h 489883"/>
                <a:gd name="connsiteX5" fmla="*/ 224448 w 256366"/>
                <a:gd name="connsiteY5" fmla="*/ 240308 h 489883"/>
                <a:gd name="connsiteX6" fmla="*/ 201019 w 256366"/>
                <a:gd name="connsiteY6" fmla="*/ 100410 h 489883"/>
                <a:gd name="connsiteX7" fmla="*/ 188794 w 256366"/>
                <a:gd name="connsiteY7" fmla="*/ 54230 h 489883"/>
                <a:gd name="connsiteX8" fmla="*/ 138540 w 256366"/>
                <a:gd name="connsiteY8" fmla="*/ 99052 h 489883"/>
                <a:gd name="connsiteX9" fmla="*/ 32937 w 256366"/>
                <a:gd name="connsiteY9" fmla="*/ 263398 h 489883"/>
                <a:gd name="connsiteX10" fmla="*/ 35654 w 256366"/>
                <a:gd name="connsiteY10" fmla="*/ 312634 h 489883"/>
                <a:gd name="connsiteX11" fmla="*/ 21392 w 256366"/>
                <a:gd name="connsiteY11" fmla="*/ 330970 h 489883"/>
                <a:gd name="connsiteX12" fmla="*/ 3056 w 256366"/>
                <a:gd name="connsiteY12" fmla="*/ 316709 h 489883"/>
                <a:gd name="connsiteX13" fmla="*/ 0 w 256366"/>
                <a:gd name="connsiteY13" fmla="*/ 263398 h 489883"/>
                <a:gd name="connsiteX14" fmla="*/ 117487 w 256366"/>
                <a:gd name="connsiteY14" fmla="*/ 73925 h 489883"/>
                <a:gd name="connsiteX15" fmla="*/ 188115 w 256366"/>
                <a:gd name="connsiteY15" fmla="*/ 6353 h 489883"/>
                <a:gd name="connsiteX16" fmla="*/ 206112 w 256366"/>
                <a:gd name="connsiteY16" fmla="*/ 920 h 489883"/>
                <a:gd name="connsiteX17" fmla="*/ 216978 w 256366"/>
                <a:gd name="connsiteY17" fmla="*/ 16200 h 489883"/>
                <a:gd name="connsiteX18" fmla="*/ 231918 w 256366"/>
                <a:gd name="connsiteY18" fmla="*/ 91582 h 489883"/>
                <a:gd name="connsiteX19" fmla="*/ 256366 w 256366"/>
                <a:gd name="connsiteY19" fmla="*/ 240308 h 489883"/>
                <a:gd name="connsiteX20" fmla="*/ 151443 w 256366"/>
                <a:gd name="connsiteY20" fmla="*/ 425707 h 489883"/>
                <a:gd name="connsiteX21" fmla="*/ 89643 w 256366"/>
                <a:gd name="connsiteY21" fmla="*/ 483771 h 489883"/>
                <a:gd name="connsiteX22" fmla="*/ 88964 w 256366"/>
                <a:gd name="connsiteY22" fmla="*/ 484450 h 489883"/>
                <a:gd name="connsiteX23" fmla="*/ 88625 w 256366"/>
                <a:gd name="connsiteY23" fmla="*/ 484450 h 489883"/>
                <a:gd name="connsiteX24" fmla="*/ 77080 w 256366"/>
                <a:gd name="connsiteY24" fmla="*/ 489544 h 489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6366" h="489883">
                  <a:moveTo>
                    <a:pt x="77759" y="489883"/>
                  </a:moveTo>
                  <a:cubicBezTo>
                    <a:pt x="73684" y="489883"/>
                    <a:pt x="69270" y="488185"/>
                    <a:pt x="66214" y="485129"/>
                  </a:cubicBezTo>
                  <a:cubicBezTo>
                    <a:pt x="59762" y="478678"/>
                    <a:pt x="59762" y="468491"/>
                    <a:pt x="66214" y="462040"/>
                  </a:cubicBezTo>
                  <a:lnTo>
                    <a:pt x="66214" y="462040"/>
                  </a:lnTo>
                  <a:cubicBezTo>
                    <a:pt x="87267" y="438270"/>
                    <a:pt x="109338" y="419255"/>
                    <a:pt x="130730" y="400919"/>
                  </a:cubicBezTo>
                  <a:cubicBezTo>
                    <a:pt x="183022" y="356097"/>
                    <a:pt x="224448" y="320444"/>
                    <a:pt x="224448" y="240308"/>
                  </a:cubicBezTo>
                  <a:cubicBezTo>
                    <a:pt x="224448" y="160173"/>
                    <a:pt x="212224" y="138101"/>
                    <a:pt x="201019" y="100410"/>
                  </a:cubicBezTo>
                  <a:cubicBezTo>
                    <a:pt x="196604" y="84791"/>
                    <a:pt x="191850" y="69511"/>
                    <a:pt x="188794" y="54230"/>
                  </a:cubicBezTo>
                  <a:cubicBezTo>
                    <a:pt x="172835" y="70190"/>
                    <a:pt x="155518" y="84791"/>
                    <a:pt x="138540" y="99052"/>
                  </a:cubicBezTo>
                  <a:cubicBezTo>
                    <a:pt x="84211" y="144553"/>
                    <a:pt x="32937" y="187677"/>
                    <a:pt x="32937" y="263398"/>
                  </a:cubicBezTo>
                  <a:cubicBezTo>
                    <a:pt x="32937" y="339120"/>
                    <a:pt x="33956" y="298033"/>
                    <a:pt x="35654" y="312634"/>
                  </a:cubicBezTo>
                  <a:cubicBezTo>
                    <a:pt x="36672" y="321462"/>
                    <a:pt x="30560" y="329612"/>
                    <a:pt x="21392" y="330970"/>
                  </a:cubicBezTo>
                  <a:cubicBezTo>
                    <a:pt x="12564" y="331989"/>
                    <a:pt x="4414" y="325877"/>
                    <a:pt x="3056" y="316709"/>
                  </a:cubicBezTo>
                  <a:cubicBezTo>
                    <a:pt x="1019" y="300750"/>
                    <a:pt x="0" y="283092"/>
                    <a:pt x="0" y="263398"/>
                  </a:cubicBezTo>
                  <a:cubicBezTo>
                    <a:pt x="0" y="172397"/>
                    <a:pt x="59762" y="122482"/>
                    <a:pt x="117487" y="73925"/>
                  </a:cubicBezTo>
                  <a:cubicBezTo>
                    <a:pt x="143973" y="51854"/>
                    <a:pt x="169100" y="30801"/>
                    <a:pt x="188115" y="6353"/>
                  </a:cubicBezTo>
                  <a:cubicBezTo>
                    <a:pt x="192530" y="920"/>
                    <a:pt x="199660" y="-1457"/>
                    <a:pt x="206112" y="920"/>
                  </a:cubicBezTo>
                  <a:cubicBezTo>
                    <a:pt x="212563" y="3297"/>
                    <a:pt x="216978" y="9409"/>
                    <a:pt x="216978" y="16200"/>
                  </a:cubicBezTo>
                  <a:cubicBezTo>
                    <a:pt x="216978" y="39969"/>
                    <a:pt x="223769" y="63738"/>
                    <a:pt x="231918" y="91582"/>
                  </a:cubicBezTo>
                  <a:cubicBezTo>
                    <a:pt x="242784" y="129273"/>
                    <a:pt x="256366" y="176132"/>
                    <a:pt x="256366" y="240308"/>
                  </a:cubicBezTo>
                  <a:cubicBezTo>
                    <a:pt x="256366" y="335384"/>
                    <a:pt x="205433" y="379187"/>
                    <a:pt x="151443" y="425707"/>
                  </a:cubicBezTo>
                  <a:cubicBezTo>
                    <a:pt x="130730" y="443364"/>
                    <a:pt x="109338" y="461700"/>
                    <a:pt x="89643" y="483771"/>
                  </a:cubicBezTo>
                  <a:cubicBezTo>
                    <a:pt x="89643" y="483771"/>
                    <a:pt x="89304" y="484111"/>
                    <a:pt x="88964" y="484450"/>
                  </a:cubicBezTo>
                  <a:lnTo>
                    <a:pt x="88625" y="484450"/>
                  </a:lnTo>
                  <a:cubicBezTo>
                    <a:pt x="85569" y="488185"/>
                    <a:pt x="81154" y="489544"/>
                    <a:pt x="77080" y="489544"/>
                  </a:cubicBezTo>
                  <a:close/>
                </a:path>
              </a:pathLst>
            </a:custGeom>
            <a:grpFill/>
            <a:ln w="3393" cap="flat">
              <a:noFill/>
              <a:prstDash val="solid"/>
              <a:miter/>
            </a:ln>
          </p:spPr>
          <p:txBody>
            <a:bodyPr rtlCol="0" anchor="ctr"/>
            <a:lstStyle/>
            <a:p>
              <a:endParaRPr lang="de-DE" dirty="0">
                <a:solidFill>
                  <a:schemeClr val="bg1"/>
                </a:solidFill>
              </a:endParaRPr>
            </a:p>
          </p:txBody>
        </p:sp>
        <p:sp>
          <p:nvSpPr>
            <p:cNvPr id="23" name="Freeform 22">
              <a:extLst>
                <a:ext uri="{FF2B5EF4-FFF2-40B4-BE49-F238E27FC236}">
                  <a16:creationId xmlns:a16="http://schemas.microsoft.com/office/drawing/2014/main" id="{61EDF973-AE39-0263-EBC7-9BD9A297CF46}"/>
                </a:ext>
              </a:extLst>
            </p:cNvPr>
            <p:cNvSpPr/>
            <p:nvPr/>
          </p:nvSpPr>
          <p:spPr>
            <a:xfrm>
              <a:off x="5729002" y="1020941"/>
              <a:ext cx="113833" cy="327837"/>
            </a:xfrm>
            <a:custGeom>
              <a:avLst/>
              <a:gdLst>
                <a:gd name="connsiteX0" fmla="*/ 16299 w 113833"/>
                <a:gd name="connsiteY0" fmla="*/ 327838 h 327837"/>
                <a:gd name="connsiteX1" fmla="*/ 0 w 113833"/>
                <a:gd name="connsiteY1" fmla="*/ 311539 h 327837"/>
                <a:gd name="connsiteX2" fmla="*/ 0 w 113833"/>
                <a:gd name="connsiteY2" fmla="*/ 301692 h 327837"/>
                <a:gd name="connsiteX3" fmla="*/ 0 w 113833"/>
                <a:gd name="connsiteY3" fmla="*/ 299654 h 327837"/>
                <a:gd name="connsiteX4" fmla="*/ 0 w 113833"/>
                <a:gd name="connsiteY4" fmla="*/ 299315 h 327837"/>
                <a:gd name="connsiteX5" fmla="*/ 83871 w 113833"/>
                <a:gd name="connsiteY5" fmla="*/ 7635 h 327837"/>
                <a:gd name="connsiteX6" fmla="*/ 106282 w 113833"/>
                <a:gd name="connsiteY6" fmla="*/ 2541 h 327837"/>
                <a:gd name="connsiteX7" fmla="*/ 111375 w 113833"/>
                <a:gd name="connsiteY7" fmla="*/ 24952 h 327837"/>
                <a:gd name="connsiteX8" fmla="*/ 111375 w 113833"/>
                <a:gd name="connsiteY8" fmla="*/ 24952 h 327837"/>
                <a:gd name="connsiteX9" fmla="*/ 32598 w 113833"/>
                <a:gd name="connsiteY9" fmla="*/ 299994 h 327837"/>
                <a:gd name="connsiteX10" fmla="*/ 32598 w 113833"/>
                <a:gd name="connsiteY10" fmla="*/ 302371 h 327837"/>
                <a:gd name="connsiteX11" fmla="*/ 32598 w 113833"/>
                <a:gd name="connsiteY11" fmla="*/ 303390 h 327837"/>
                <a:gd name="connsiteX12" fmla="*/ 32598 w 113833"/>
                <a:gd name="connsiteY12" fmla="*/ 311539 h 327837"/>
                <a:gd name="connsiteX13" fmla="*/ 16299 w 113833"/>
                <a:gd name="connsiteY13" fmla="*/ 327838 h 3278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3833" h="327837">
                  <a:moveTo>
                    <a:pt x="16299" y="327838"/>
                  </a:moveTo>
                  <a:cubicBezTo>
                    <a:pt x="7131" y="327838"/>
                    <a:pt x="0" y="320707"/>
                    <a:pt x="0" y="311539"/>
                  </a:cubicBezTo>
                  <a:cubicBezTo>
                    <a:pt x="0" y="302371"/>
                    <a:pt x="0" y="305087"/>
                    <a:pt x="0" y="301692"/>
                  </a:cubicBezTo>
                  <a:lnTo>
                    <a:pt x="0" y="299654"/>
                  </a:lnTo>
                  <a:cubicBezTo>
                    <a:pt x="0" y="299654"/>
                    <a:pt x="0" y="299654"/>
                    <a:pt x="0" y="299315"/>
                  </a:cubicBezTo>
                  <a:cubicBezTo>
                    <a:pt x="3735" y="138025"/>
                    <a:pt x="80475" y="12728"/>
                    <a:pt x="83871" y="7635"/>
                  </a:cubicBezTo>
                  <a:cubicBezTo>
                    <a:pt x="88625" y="-175"/>
                    <a:pt x="98812" y="-2213"/>
                    <a:pt x="106282" y="2541"/>
                  </a:cubicBezTo>
                  <a:cubicBezTo>
                    <a:pt x="113752" y="7295"/>
                    <a:pt x="116129" y="17482"/>
                    <a:pt x="111375" y="24952"/>
                  </a:cubicBezTo>
                  <a:lnTo>
                    <a:pt x="111375" y="24952"/>
                  </a:lnTo>
                  <a:cubicBezTo>
                    <a:pt x="110696" y="26310"/>
                    <a:pt x="35993" y="148212"/>
                    <a:pt x="32598" y="299994"/>
                  </a:cubicBezTo>
                  <a:lnTo>
                    <a:pt x="32598" y="302371"/>
                  </a:lnTo>
                  <a:cubicBezTo>
                    <a:pt x="32598" y="302710"/>
                    <a:pt x="32598" y="303050"/>
                    <a:pt x="32598" y="303390"/>
                  </a:cubicBezTo>
                  <a:cubicBezTo>
                    <a:pt x="32598" y="305766"/>
                    <a:pt x="32598" y="308822"/>
                    <a:pt x="32598" y="311539"/>
                  </a:cubicBezTo>
                  <a:cubicBezTo>
                    <a:pt x="32598" y="320707"/>
                    <a:pt x="25467" y="327838"/>
                    <a:pt x="16299" y="327838"/>
                  </a:cubicBezTo>
                  <a:close/>
                </a:path>
              </a:pathLst>
            </a:custGeom>
            <a:grpFill/>
            <a:ln w="3393" cap="flat">
              <a:noFill/>
              <a:prstDash val="solid"/>
              <a:miter/>
            </a:ln>
          </p:spPr>
          <p:txBody>
            <a:bodyPr rtlCol="0" anchor="ctr"/>
            <a:lstStyle/>
            <a:p>
              <a:endParaRPr lang="de-DE" dirty="0">
                <a:solidFill>
                  <a:schemeClr val="bg1"/>
                </a:solidFill>
              </a:endParaRPr>
            </a:p>
          </p:txBody>
        </p:sp>
        <p:sp>
          <p:nvSpPr>
            <p:cNvPr id="52" name="Freeform 51">
              <a:extLst>
                <a:ext uri="{FF2B5EF4-FFF2-40B4-BE49-F238E27FC236}">
                  <a16:creationId xmlns:a16="http://schemas.microsoft.com/office/drawing/2014/main" id="{EB101B91-30E1-4E73-4B09-7B445EED63EC}"/>
                </a:ext>
              </a:extLst>
            </p:cNvPr>
            <p:cNvSpPr/>
            <p:nvPr/>
          </p:nvSpPr>
          <p:spPr>
            <a:xfrm>
              <a:off x="5606832" y="1205557"/>
              <a:ext cx="155106" cy="644069"/>
            </a:xfrm>
            <a:custGeom>
              <a:avLst/>
              <a:gdLst>
                <a:gd name="connsiteX0" fmla="*/ 138468 w 155106"/>
                <a:gd name="connsiteY0" fmla="*/ 643730 h 644069"/>
                <a:gd name="connsiteX1" fmla="*/ 122169 w 155106"/>
                <a:gd name="connsiteY1" fmla="*/ 627432 h 644069"/>
                <a:gd name="connsiteX2" fmla="*/ 122169 w 155106"/>
                <a:gd name="connsiteY2" fmla="*/ 179215 h 644069"/>
                <a:gd name="connsiteX3" fmla="*/ 5362 w 155106"/>
                <a:gd name="connsiteY3" fmla="*/ 28451 h 644069"/>
                <a:gd name="connsiteX4" fmla="*/ 4343 w 155106"/>
                <a:gd name="connsiteY4" fmla="*/ 5361 h 644069"/>
                <a:gd name="connsiteX5" fmla="*/ 27433 w 155106"/>
                <a:gd name="connsiteY5" fmla="*/ 4343 h 644069"/>
                <a:gd name="connsiteX6" fmla="*/ 155107 w 155106"/>
                <a:gd name="connsiteY6" fmla="*/ 179555 h 644069"/>
                <a:gd name="connsiteX7" fmla="*/ 155107 w 155106"/>
                <a:gd name="connsiteY7" fmla="*/ 627771 h 644069"/>
                <a:gd name="connsiteX8" fmla="*/ 138808 w 155106"/>
                <a:gd name="connsiteY8" fmla="*/ 644070 h 6440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5106" h="644069">
                  <a:moveTo>
                    <a:pt x="138468" y="643730"/>
                  </a:moveTo>
                  <a:cubicBezTo>
                    <a:pt x="129300" y="643730"/>
                    <a:pt x="122169" y="636600"/>
                    <a:pt x="122169" y="627432"/>
                  </a:cubicBezTo>
                  <a:lnTo>
                    <a:pt x="122169" y="179215"/>
                  </a:lnTo>
                  <a:cubicBezTo>
                    <a:pt x="122169" y="148315"/>
                    <a:pt x="53918" y="72254"/>
                    <a:pt x="5362" y="28451"/>
                  </a:cubicBezTo>
                  <a:cubicBezTo>
                    <a:pt x="-1430" y="22339"/>
                    <a:pt x="-1769" y="12153"/>
                    <a:pt x="4343" y="5361"/>
                  </a:cubicBezTo>
                  <a:cubicBezTo>
                    <a:pt x="10455" y="-1430"/>
                    <a:pt x="20642" y="-1769"/>
                    <a:pt x="27433" y="4343"/>
                  </a:cubicBezTo>
                  <a:cubicBezTo>
                    <a:pt x="48825" y="23698"/>
                    <a:pt x="155107" y="122848"/>
                    <a:pt x="155107" y="179555"/>
                  </a:cubicBezTo>
                  <a:lnTo>
                    <a:pt x="155107" y="627771"/>
                  </a:lnTo>
                  <a:cubicBezTo>
                    <a:pt x="155107" y="636939"/>
                    <a:pt x="147976" y="644070"/>
                    <a:pt x="138808" y="644070"/>
                  </a:cubicBezTo>
                  <a:close/>
                </a:path>
              </a:pathLst>
            </a:custGeom>
            <a:grpFill/>
            <a:ln w="3393" cap="flat">
              <a:noFill/>
              <a:prstDash val="solid"/>
              <a:miter/>
            </a:ln>
          </p:spPr>
          <p:txBody>
            <a:bodyPr rtlCol="0" anchor="ctr"/>
            <a:lstStyle/>
            <a:p>
              <a:endParaRPr lang="de-DE" dirty="0">
                <a:solidFill>
                  <a:schemeClr val="bg1"/>
                </a:solidFill>
              </a:endParaRPr>
            </a:p>
          </p:txBody>
        </p:sp>
        <p:sp>
          <p:nvSpPr>
            <p:cNvPr id="53" name="Freeform 52">
              <a:extLst>
                <a:ext uri="{FF2B5EF4-FFF2-40B4-BE49-F238E27FC236}">
                  <a16:creationId xmlns:a16="http://schemas.microsoft.com/office/drawing/2014/main" id="{B9DBAFF1-3A96-D114-B25E-2731BFEB663F}"/>
                </a:ext>
              </a:extLst>
            </p:cNvPr>
            <p:cNvSpPr/>
            <p:nvPr/>
          </p:nvSpPr>
          <p:spPr>
            <a:xfrm>
              <a:off x="5810496" y="1205446"/>
              <a:ext cx="398935" cy="381363"/>
            </a:xfrm>
            <a:custGeom>
              <a:avLst/>
              <a:gdLst>
                <a:gd name="connsiteX0" fmla="*/ 16299 w 398935"/>
                <a:gd name="connsiteY0" fmla="*/ 381363 h 381363"/>
                <a:gd name="connsiteX1" fmla="*/ 0 w 398935"/>
                <a:gd name="connsiteY1" fmla="*/ 365064 h 381363"/>
                <a:gd name="connsiteX2" fmla="*/ 0 w 398935"/>
                <a:gd name="connsiteY2" fmla="*/ 359631 h 381363"/>
                <a:gd name="connsiteX3" fmla="*/ 117827 w 398935"/>
                <a:gd name="connsiteY3" fmla="*/ 103265 h 381363"/>
                <a:gd name="connsiteX4" fmla="*/ 379286 w 398935"/>
                <a:gd name="connsiteY4" fmla="*/ 379 h 381363"/>
                <a:gd name="connsiteX5" fmla="*/ 395585 w 398935"/>
                <a:gd name="connsiteY5" fmla="*/ 6152 h 381363"/>
                <a:gd name="connsiteX6" fmla="*/ 397283 w 398935"/>
                <a:gd name="connsiteY6" fmla="*/ 23469 h 381363"/>
                <a:gd name="connsiteX7" fmla="*/ 376909 w 398935"/>
                <a:gd name="connsiteY7" fmla="*/ 80175 h 381363"/>
                <a:gd name="connsiteX8" fmla="*/ 261800 w 398935"/>
                <a:gd name="connsiteY8" fmla="*/ 307000 h 381363"/>
                <a:gd name="connsiteX9" fmla="*/ 16299 w 398935"/>
                <a:gd name="connsiteY9" fmla="*/ 381363 h 381363"/>
                <a:gd name="connsiteX10" fmla="*/ 356196 w 398935"/>
                <a:gd name="connsiteY10" fmla="*/ 39768 h 381363"/>
                <a:gd name="connsiteX11" fmla="*/ 136163 w 398935"/>
                <a:gd name="connsiteY11" fmla="*/ 130430 h 381363"/>
                <a:gd name="connsiteX12" fmla="*/ 33616 w 398935"/>
                <a:gd name="connsiteY12" fmla="*/ 348426 h 381363"/>
                <a:gd name="connsiteX13" fmla="*/ 239388 w 398935"/>
                <a:gd name="connsiteY13" fmla="*/ 283231 h 381363"/>
                <a:gd name="connsiteX14" fmla="*/ 346349 w 398935"/>
                <a:gd name="connsiteY14" fmla="*/ 69649 h 381363"/>
                <a:gd name="connsiteX15" fmla="*/ 356536 w 398935"/>
                <a:gd name="connsiteY15" fmla="*/ 39428 h 381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98935" h="381363">
                  <a:moveTo>
                    <a:pt x="16299" y="381363"/>
                  </a:moveTo>
                  <a:cubicBezTo>
                    <a:pt x="7471" y="381363"/>
                    <a:pt x="0" y="373893"/>
                    <a:pt x="0" y="365064"/>
                  </a:cubicBezTo>
                  <a:cubicBezTo>
                    <a:pt x="0" y="365064"/>
                    <a:pt x="0" y="363027"/>
                    <a:pt x="0" y="359631"/>
                  </a:cubicBezTo>
                  <a:cubicBezTo>
                    <a:pt x="1019" y="328392"/>
                    <a:pt x="11206" y="174233"/>
                    <a:pt x="117827" y="103265"/>
                  </a:cubicBezTo>
                  <a:cubicBezTo>
                    <a:pt x="219355" y="35354"/>
                    <a:pt x="372835" y="1737"/>
                    <a:pt x="379286" y="379"/>
                  </a:cubicBezTo>
                  <a:cubicBezTo>
                    <a:pt x="385398" y="-979"/>
                    <a:pt x="391850" y="1398"/>
                    <a:pt x="395585" y="6152"/>
                  </a:cubicBezTo>
                  <a:cubicBezTo>
                    <a:pt x="399320" y="10905"/>
                    <a:pt x="399999" y="17696"/>
                    <a:pt x="397283" y="23469"/>
                  </a:cubicBezTo>
                  <a:cubicBezTo>
                    <a:pt x="391510" y="35354"/>
                    <a:pt x="384719" y="56067"/>
                    <a:pt x="376909" y="80175"/>
                  </a:cubicBezTo>
                  <a:cubicBezTo>
                    <a:pt x="354838" y="147747"/>
                    <a:pt x="321222" y="249615"/>
                    <a:pt x="261800" y="307000"/>
                  </a:cubicBezTo>
                  <a:cubicBezTo>
                    <a:pt x="194906" y="371855"/>
                    <a:pt x="79117" y="381363"/>
                    <a:pt x="16299" y="381363"/>
                  </a:cubicBezTo>
                  <a:close/>
                  <a:moveTo>
                    <a:pt x="356196" y="39768"/>
                  </a:moveTo>
                  <a:cubicBezTo>
                    <a:pt x="306621" y="53010"/>
                    <a:pt x="206451" y="83571"/>
                    <a:pt x="136163" y="130430"/>
                  </a:cubicBezTo>
                  <a:cubicBezTo>
                    <a:pt x="52631" y="186117"/>
                    <a:pt x="36672" y="307339"/>
                    <a:pt x="33616" y="348426"/>
                  </a:cubicBezTo>
                  <a:cubicBezTo>
                    <a:pt x="93718" y="346728"/>
                    <a:pt x="186078" y="334844"/>
                    <a:pt x="239388" y="283231"/>
                  </a:cubicBezTo>
                  <a:cubicBezTo>
                    <a:pt x="293039" y="231278"/>
                    <a:pt x="325297" y="133825"/>
                    <a:pt x="346349" y="69649"/>
                  </a:cubicBezTo>
                  <a:cubicBezTo>
                    <a:pt x="350085" y="58443"/>
                    <a:pt x="353140" y="48596"/>
                    <a:pt x="356536" y="39428"/>
                  </a:cubicBezTo>
                  <a:close/>
                </a:path>
              </a:pathLst>
            </a:custGeom>
            <a:grpFill/>
            <a:ln w="3393" cap="flat">
              <a:noFill/>
              <a:prstDash val="solid"/>
              <a:miter/>
            </a:ln>
          </p:spPr>
          <p:txBody>
            <a:bodyPr rtlCol="0" anchor="ctr"/>
            <a:lstStyle/>
            <a:p>
              <a:endParaRPr lang="de-DE" dirty="0">
                <a:solidFill>
                  <a:schemeClr val="bg1"/>
                </a:solidFill>
              </a:endParaRPr>
            </a:p>
          </p:txBody>
        </p:sp>
        <p:sp>
          <p:nvSpPr>
            <p:cNvPr id="54" name="Freeform 53">
              <a:extLst>
                <a:ext uri="{FF2B5EF4-FFF2-40B4-BE49-F238E27FC236}">
                  <a16:creationId xmlns:a16="http://schemas.microsoft.com/office/drawing/2014/main" id="{A7FE6BD5-297A-CD39-6FE8-1E4E61700DFD}"/>
                </a:ext>
              </a:extLst>
            </p:cNvPr>
            <p:cNvSpPr/>
            <p:nvPr/>
          </p:nvSpPr>
          <p:spPr>
            <a:xfrm>
              <a:off x="5729070" y="1388914"/>
              <a:ext cx="276943" cy="338132"/>
            </a:xfrm>
            <a:custGeom>
              <a:avLst/>
              <a:gdLst>
                <a:gd name="connsiteX0" fmla="*/ 16231 w 276943"/>
                <a:gd name="connsiteY0" fmla="*/ 338132 h 338132"/>
                <a:gd name="connsiteX1" fmla="*/ 11477 w 276943"/>
                <a:gd name="connsiteY1" fmla="*/ 337453 h 338132"/>
                <a:gd name="connsiteX2" fmla="*/ 611 w 276943"/>
                <a:gd name="connsiteY2" fmla="*/ 317080 h 338132"/>
                <a:gd name="connsiteX3" fmla="*/ 85161 w 276943"/>
                <a:gd name="connsiteY3" fmla="*/ 166995 h 338132"/>
                <a:gd name="connsiteX4" fmla="*/ 250865 w 276943"/>
                <a:gd name="connsiteY4" fmla="*/ 3328 h 338132"/>
                <a:gd name="connsiteX5" fmla="*/ 273616 w 276943"/>
                <a:gd name="connsiteY5" fmla="*/ 6384 h 338132"/>
                <a:gd name="connsiteX6" fmla="*/ 270560 w 276943"/>
                <a:gd name="connsiteY6" fmla="*/ 29134 h 338132"/>
                <a:gd name="connsiteX7" fmla="*/ 110628 w 276943"/>
                <a:gd name="connsiteY7" fmla="*/ 187029 h 338132"/>
                <a:gd name="connsiteX8" fmla="*/ 31850 w 276943"/>
                <a:gd name="connsiteY8" fmla="*/ 326587 h 338132"/>
                <a:gd name="connsiteX9" fmla="*/ 16231 w 276943"/>
                <a:gd name="connsiteY9" fmla="*/ 338132 h 3381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6943" h="338132">
                  <a:moveTo>
                    <a:pt x="16231" y="338132"/>
                  </a:moveTo>
                  <a:cubicBezTo>
                    <a:pt x="14533" y="338132"/>
                    <a:pt x="12835" y="338132"/>
                    <a:pt x="11477" y="337453"/>
                  </a:cubicBezTo>
                  <a:cubicBezTo>
                    <a:pt x="2988" y="334737"/>
                    <a:pt x="-1766" y="325569"/>
                    <a:pt x="611" y="317080"/>
                  </a:cubicBezTo>
                  <a:cubicBezTo>
                    <a:pt x="15212" y="269881"/>
                    <a:pt x="43735" y="219287"/>
                    <a:pt x="85161" y="166995"/>
                  </a:cubicBezTo>
                  <a:cubicBezTo>
                    <a:pt x="158506" y="73617"/>
                    <a:pt x="247130" y="6045"/>
                    <a:pt x="250865" y="3328"/>
                  </a:cubicBezTo>
                  <a:cubicBezTo>
                    <a:pt x="257996" y="-2105"/>
                    <a:pt x="268182" y="-747"/>
                    <a:pt x="273616" y="6384"/>
                  </a:cubicBezTo>
                  <a:cubicBezTo>
                    <a:pt x="279049" y="13515"/>
                    <a:pt x="277690" y="23702"/>
                    <a:pt x="270560" y="29134"/>
                  </a:cubicBezTo>
                  <a:cubicBezTo>
                    <a:pt x="269541" y="29814"/>
                    <a:pt x="181595" y="97386"/>
                    <a:pt x="110628" y="187029"/>
                  </a:cubicBezTo>
                  <a:cubicBezTo>
                    <a:pt x="71579" y="236265"/>
                    <a:pt x="45093" y="283124"/>
                    <a:pt x="31850" y="326587"/>
                  </a:cubicBezTo>
                  <a:cubicBezTo>
                    <a:pt x="29813" y="333718"/>
                    <a:pt x="23361" y="338132"/>
                    <a:pt x="16231" y="338132"/>
                  </a:cubicBezTo>
                  <a:close/>
                </a:path>
              </a:pathLst>
            </a:custGeom>
            <a:grpFill/>
            <a:ln w="3393" cap="flat">
              <a:noFill/>
              <a:prstDash val="solid"/>
              <a:miter/>
            </a:ln>
          </p:spPr>
          <p:txBody>
            <a:bodyPr rtlCol="0" anchor="ctr"/>
            <a:lstStyle/>
            <a:p>
              <a:endParaRPr lang="de-DE" dirty="0">
                <a:solidFill>
                  <a:schemeClr val="bg1"/>
                </a:solidFill>
              </a:endParaRPr>
            </a:p>
          </p:txBody>
        </p:sp>
        <p:sp>
          <p:nvSpPr>
            <p:cNvPr id="55" name="Freeform 54">
              <a:extLst>
                <a:ext uri="{FF2B5EF4-FFF2-40B4-BE49-F238E27FC236}">
                  <a16:creationId xmlns:a16="http://schemas.microsoft.com/office/drawing/2014/main" id="{B8B7F648-21B0-5506-DDA5-D0EC9AB157BE}"/>
                </a:ext>
              </a:extLst>
            </p:cNvPr>
            <p:cNvSpPr/>
            <p:nvPr/>
          </p:nvSpPr>
          <p:spPr>
            <a:xfrm>
              <a:off x="5506225" y="1471221"/>
              <a:ext cx="255802" cy="296572"/>
            </a:xfrm>
            <a:custGeom>
              <a:avLst/>
              <a:gdLst>
                <a:gd name="connsiteX0" fmla="*/ 239076 w 255802"/>
                <a:gd name="connsiteY0" fmla="*/ 296573 h 296572"/>
                <a:gd name="connsiteX1" fmla="*/ 224135 w 255802"/>
                <a:gd name="connsiteY1" fmla="*/ 286725 h 296572"/>
                <a:gd name="connsiteX2" fmla="*/ 159959 w 255802"/>
                <a:gd name="connsiteY2" fmla="*/ 186216 h 296572"/>
                <a:gd name="connsiteX3" fmla="*/ 5800 w 255802"/>
                <a:gd name="connsiteY3" fmla="*/ 29001 h 296572"/>
                <a:gd name="connsiteX4" fmla="*/ 3762 w 255802"/>
                <a:gd name="connsiteY4" fmla="*/ 5911 h 296572"/>
                <a:gd name="connsiteX5" fmla="*/ 26852 w 255802"/>
                <a:gd name="connsiteY5" fmla="*/ 3874 h 296572"/>
                <a:gd name="connsiteX6" fmla="*/ 185765 w 255802"/>
                <a:gd name="connsiteY6" fmla="*/ 165843 h 296572"/>
                <a:gd name="connsiteX7" fmla="*/ 254356 w 255802"/>
                <a:gd name="connsiteY7" fmla="*/ 273483 h 296572"/>
                <a:gd name="connsiteX8" fmla="*/ 245867 w 255802"/>
                <a:gd name="connsiteY8" fmla="*/ 294875 h 296572"/>
                <a:gd name="connsiteX9" fmla="*/ 239415 w 255802"/>
                <a:gd name="connsiteY9" fmla="*/ 296233 h 2965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55802" h="296572">
                  <a:moveTo>
                    <a:pt x="239076" y="296573"/>
                  </a:moveTo>
                  <a:cubicBezTo>
                    <a:pt x="232964" y="296573"/>
                    <a:pt x="226852" y="292837"/>
                    <a:pt x="224135" y="286725"/>
                  </a:cubicBezTo>
                  <a:cubicBezTo>
                    <a:pt x="210892" y="256844"/>
                    <a:pt x="189500" y="222889"/>
                    <a:pt x="159959" y="186216"/>
                  </a:cubicBezTo>
                  <a:cubicBezTo>
                    <a:pt x="92726" y="101666"/>
                    <a:pt x="6479" y="29680"/>
                    <a:pt x="5800" y="29001"/>
                  </a:cubicBezTo>
                  <a:cubicBezTo>
                    <a:pt x="-992" y="23228"/>
                    <a:pt x="-2010" y="13042"/>
                    <a:pt x="3762" y="5911"/>
                  </a:cubicBezTo>
                  <a:cubicBezTo>
                    <a:pt x="9535" y="-1220"/>
                    <a:pt x="19721" y="-1899"/>
                    <a:pt x="26852" y="3874"/>
                  </a:cubicBezTo>
                  <a:cubicBezTo>
                    <a:pt x="30587" y="6930"/>
                    <a:pt x="116156" y="78576"/>
                    <a:pt x="185765" y="165843"/>
                  </a:cubicBezTo>
                  <a:cubicBezTo>
                    <a:pt x="217005" y="204892"/>
                    <a:pt x="240095" y="241225"/>
                    <a:pt x="254356" y="273483"/>
                  </a:cubicBezTo>
                  <a:cubicBezTo>
                    <a:pt x="258091" y="281632"/>
                    <a:pt x="254356" y="291479"/>
                    <a:pt x="245867" y="294875"/>
                  </a:cubicBezTo>
                  <a:cubicBezTo>
                    <a:pt x="243830" y="295893"/>
                    <a:pt x="241453" y="296233"/>
                    <a:pt x="239415" y="296233"/>
                  </a:cubicBezTo>
                  <a:close/>
                </a:path>
              </a:pathLst>
            </a:custGeom>
            <a:grpFill/>
            <a:ln w="3393" cap="flat">
              <a:noFill/>
              <a:prstDash val="solid"/>
              <a:miter/>
            </a:ln>
          </p:spPr>
          <p:txBody>
            <a:bodyPr rtlCol="0" anchor="ctr"/>
            <a:lstStyle/>
            <a:p>
              <a:endParaRPr lang="de-DE" dirty="0">
                <a:solidFill>
                  <a:schemeClr val="bg1"/>
                </a:solidFill>
              </a:endParaRPr>
            </a:p>
          </p:txBody>
        </p:sp>
        <p:sp>
          <p:nvSpPr>
            <p:cNvPr id="56" name="Freeform 55">
              <a:extLst>
                <a:ext uri="{FF2B5EF4-FFF2-40B4-BE49-F238E27FC236}">
                  <a16:creationId xmlns:a16="http://schemas.microsoft.com/office/drawing/2014/main" id="{A406DAE7-EF65-B066-071D-E0924959797E}"/>
                </a:ext>
              </a:extLst>
            </p:cNvPr>
            <p:cNvSpPr/>
            <p:nvPr/>
          </p:nvSpPr>
          <p:spPr>
            <a:xfrm>
              <a:off x="5321116" y="1246520"/>
              <a:ext cx="378785" cy="419745"/>
            </a:xfrm>
            <a:custGeom>
              <a:avLst/>
              <a:gdLst>
                <a:gd name="connsiteX0" fmla="*/ 363065 w 378785"/>
                <a:gd name="connsiteY0" fmla="*/ 419406 h 419745"/>
                <a:gd name="connsiteX1" fmla="*/ 354915 w 378785"/>
                <a:gd name="connsiteY1" fmla="*/ 417368 h 419745"/>
                <a:gd name="connsiteX2" fmla="*/ 352878 w 378785"/>
                <a:gd name="connsiteY2" fmla="*/ 416689 h 419745"/>
                <a:gd name="connsiteX3" fmla="*/ 352199 w 378785"/>
                <a:gd name="connsiteY3" fmla="*/ 416689 h 419745"/>
                <a:gd name="connsiteX4" fmla="*/ 306359 w 378785"/>
                <a:gd name="connsiteY4" fmla="*/ 409898 h 419745"/>
                <a:gd name="connsiteX5" fmla="*/ 103982 w 378785"/>
                <a:gd name="connsiteY5" fmla="*/ 335535 h 419745"/>
                <a:gd name="connsiteX6" fmla="*/ 13999 w 378785"/>
                <a:gd name="connsiteY6" fmla="*/ 81885 h 419745"/>
                <a:gd name="connsiteX7" fmla="*/ 756 w 378785"/>
                <a:gd name="connsiteY7" fmla="*/ 21104 h 419745"/>
                <a:gd name="connsiteX8" fmla="*/ 8566 w 378785"/>
                <a:gd name="connsiteY8" fmla="*/ 2089 h 419745"/>
                <a:gd name="connsiteX9" fmla="*/ 28600 w 378785"/>
                <a:gd name="connsiteY9" fmla="*/ 5485 h 419745"/>
                <a:gd name="connsiteX10" fmla="*/ 127072 w 378785"/>
                <a:gd name="connsiteY10" fmla="*/ 58456 h 419745"/>
                <a:gd name="connsiteX11" fmla="*/ 267649 w 378785"/>
                <a:gd name="connsiteY11" fmla="*/ 138931 h 419745"/>
                <a:gd name="connsiteX12" fmla="*/ 358990 w 378785"/>
                <a:gd name="connsiteY12" fmla="*/ 315841 h 419745"/>
                <a:gd name="connsiteX13" fmla="*/ 378005 w 378785"/>
                <a:gd name="connsiteY13" fmla="*/ 398353 h 419745"/>
                <a:gd name="connsiteX14" fmla="*/ 372912 w 378785"/>
                <a:gd name="connsiteY14" fmla="*/ 416010 h 419745"/>
                <a:gd name="connsiteX15" fmla="*/ 362725 w 378785"/>
                <a:gd name="connsiteY15" fmla="*/ 419745 h 419745"/>
                <a:gd name="connsiteX16" fmla="*/ 42182 w 378785"/>
                <a:gd name="connsiteY16" fmla="*/ 54381 h 419745"/>
                <a:gd name="connsiteX17" fmla="*/ 46257 w 378785"/>
                <a:gd name="connsiteY17" fmla="*/ 75434 h 419745"/>
                <a:gd name="connsiteX18" fmla="*/ 128091 w 378785"/>
                <a:gd name="connsiteY18" fmla="*/ 312785 h 419745"/>
                <a:gd name="connsiteX19" fmla="*/ 310094 w 378785"/>
                <a:gd name="connsiteY19" fmla="*/ 376961 h 419745"/>
                <a:gd name="connsiteX20" fmla="*/ 339295 w 378785"/>
                <a:gd name="connsiteY20" fmla="*/ 380357 h 419745"/>
                <a:gd name="connsiteX21" fmla="*/ 327411 w 378785"/>
                <a:gd name="connsiteY21" fmla="*/ 320594 h 419745"/>
                <a:gd name="connsiteX22" fmla="*/ 244219 w 378785"/>
                <a:gd name="connsiteY22" fmla="*/ 160663 h 419745"/>
                <a:gd name="connsiteX23" fmla="*/ 114848 w 378785"/>
                <a:gd name="connsiteY23" fmla="*/ 87997 h 419745"/>
                <a:gd name="connsiteX24" fmla="*/ 42522 w 378785"/>
                <a:gd name="connsiteY24" fmla="*/ 54381 h 419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78785" h="419745">
                  <a:moveTo>
                    <a:pt x="363065" y="419406"/>
                  </a:moveTo>
                  <a:cubicBezTo>
                    <a:pt x="360348" y="419406"/>
                    <a:pt x="357632" y="418727"/>
                    <a:pt x="354915" y="417368"/>
                  </a:cubicBezTo>
                  <a:cubicBezTo>
                    <a:pt x="354576" y="417368"/>
                    <a:pt x="353897" y="416689"/>
                    <a:pt x="352878" y="416689"/>
                  </a:cubicBezTo>
                  <a:cubicBezTo>
                    <a:pt x="352878" y="416689"/>
                    <a:pt x="352538" y="416689"/>
                    <a:pt x="352199" y="416689"/>
                  </a:cubicBezTo>
                  <a:cubicBezTo>
                    <a:pt x="343370" y="413633"/>
                    <a:pt x="326053" y="411936"/>
                    <a:pt x="306359" y="409898"/>
                  </a:cubicBezTo>
                  <a:cubicBezTo>
                    <a:pt x="247615" y="403786"/>
                    <a:pt x="159330" y="394958"/>
                    <a:pt x="103982" y="335535"/>
                  </a:cubicBezTo>
                  <a:cubicBezTo>
                    <a:pt x="52369" y="280527"/>
                    <a:pt x="29279" y="161002"/>
                    <a:pt x="13999" y="81885"/>
                  </a:cubicBezTo>
                  <a:cubicBezTo>
                    <a:pt x="8905" y="56079"/>
                    <a:pt x="4831" y="34008"/>
                    <a:pt x="756" y="21104"/>
                  </a:cubicBezTo>
                  <a:cubicBezTo>
                    <a:pt x="-1621" y="13634"/>
                    <a:pt x="1775" y="5824"/>
                    <a:pt x="8566" y="2089"/>
                  </a:cubicBezTo>
                  <a:cubicBezTo>
                    <a:pt x="15357" y="-1646"/>
                    <a:pt x="23507" y="-288"/>
                    <a:pt x="28600" y="5485"/>
                  </a:cubicBezTo>
                  <a:cubicBezTo>
                    <a:pt x="43201" y="22123"/>
                    <a:pt x="85985" y="40799"/>
                    <a:pt x="127072" y="58456"/>
                  </a:cubicBezTo>
                  <a:cubicBezTo>
                    <a:pt x="181401" y="81885"/>
                    <a:pt x="237768" y="106333"/>
                    <a:pt x="267649" y="138931"/>
                  </a:cubicBezTo>
                  <a:cubicBezTo>
                    <a:pt x="343710" y="222462"/>
                    <a:pt x="350501" y="263549"/>
                    <a:pt x="358990" y="315841"/>
                  </a:cubicBezTo>
                  <a:cubicBezTo>
                    <a:pt x="362725" y="338591"/>
                    <a:pt x="366800" y="364737"/>
                    <a:pt x="378005" y="398353"/>
                  </a:cubicBezTo>
                  <a:cubicBezTo>
                    <a:pt x="380042" y="404805"/>
                    <a:pt x="378005" y="411936"/>
                    <a:pt x="372912" y="416010"/>
                  </a:cubicBezTo>
                  <a:cubicBezTo>
                    <a:pt x="369856" y="418387"/>
                    <a:pt x="366121" y="419745"/>
                    <a:pt x="362725" y="419745"/>
                  </a:cubicBezTo>
                  <a:close/>
                  <a:moveTo>
                    <a:pt x="42182" y="54381"/>
                  </a:moveTo>
                  <a:cubicBezTo>
                    <a:pt x="43541" y="60833"/>
                    <a:pt x="44899" y="67963"/>
                    <a:pt x="46257" y="75434"/>
                  </a:cubicBezTo>
                  <a:cubicBezTo>
                    <a:pt x="60858" y="150816"/>
                    <a:pt x="82929" y="264567"/>
                    <a:pt x="128091" y="312785"/>
                  </a:cubicBezTo>
                  <a:cubicBezTo>
                    <a:pt x="174949" y="363039"/>
                    <a:pt x="256104" y="371528"/>
                    <a:pt x="310094" y="376961"/>
                  </a:cubicBezTo>
                  <a:cubicBezTo>
                    <a:pt x="320959" y="377980"/>
                    <a:pt x="330807" y="378998"/>
                    <a:pt x="339295" y="380357"/>
                  </a:cubicBezTo>
                  <a:cubicBezTo>
                    <a:pt x="333183" y="357267"/>
                    <a:pt x="330128" y="338251"/>
                    <a:pt x="327411" y="320594"/>
                  </a:cubicBezTo>
                  <a:cubicBezTo>
                    <a:pt x="319601" y="272038"/>
                    <a:pt x="313829" y="236724"/>
                    <a:pt x="244219" y="160663"/>
                  </a:cubicBezTo>
                  <a:cubicBezTo>
                    <a:pt x="219092" y="133158"/>
                    <a:pt x="163744" y="109050"/>
                    <a:pt x="114848" y="87997"/>
                  </a:cubicBezTo>
                  <a:cubicBezTo>
                    <a:pt x="87683" y="76452"/>
                    <a:pt x="62895" y="65586"/>
                    <a:pt x="42522" y="54381"/>
                  </a:cubicBezTo>
                  <a:close/>
                </a:path>
              </a:pathLst>
            </a:custGeom>
            <a:grpFill/>
            <a:ln w="3393" cap="flat">
              <a:noFill/>
              <a:prstDash val="solid"/>
              <a:miter/>
            </a:ln>
          </p:spPr>
          <p:txBody>
            <a:bodyPr rtlCol="0" anchor="ctr"/>
            <a:lstStyle/>
            <a:p>
              <a:endParaRPr lang="de-DE" dirty="0">
                <a:solidFill>
                  <a:schemeClr val="bg1"/>
                </a:solidFill>
              </a:endParaRPr>
            </a:p>
          </p:txBody>
        </p:sp>
        <p:sp>
          <p:nvSpPr>
            <p:cNvPr id="57" name="Freeform 56">
              <a:extLst>
                <a:ext uri="{FF2B5EF4-FFF2-40B4-BE49-F238E27FC236}">
                  <a16:creationId xmlns:a16="http://schemas.microsoft.com/office/drawing/2014/main" id="{5109C5F8-11F8-8C1C-FA4C-E1046788F801}"/>
                </a:ext>
              </a:extLst>
            </p:cNvPr>
            <p:cNvSpPr/>
            <p:nvPr/>
          </p:nvSpPr>
          <p:spPr>
            <a:xfrm>
              <a:off x="5464146" y="1816690"/>
              <a:ext cx="562308" cy="175551"/>
            </a:xfrm>
            <a:custGeom>
              <a:avLst/>
              <a:gdLst>
                <a:gd name="connsiteX0" fmla="*/ 484889 w 562308"/>
                <a:gd name="connsiteY0" fmla="*/ 175212 h 175551"/>
                <a:gd name="connsiteX1" fmla="*/ 58404 w 562308"/>
                <a:gd name="connsiteY1" fmla="*/ 175212 h 175551"/>
                <a:gd name="connsiteX2" fmla="*/ 0 w 562308"/>
                <a:gd name="connsiteY2" fmla="*/ 118166 h 175551"/>
                <a:gd name="connsiteX3" fmla="*/ 87267 w 562308"/>
                <a:gd name="connsiteY3" fmla="*/ 63837 h 175551"/>
                <a:gd name="connsiteX4" fmla="*/ 126655 w 562308"/>
                <a:gd name="connsiteY4" fmla="*/ 49915 h 175551"/>
                <a:gd name="connsiteX5" fmla="*/ 281154 w 562308"/>
                <a:gd name="connsiteY5" fmla="*/ 0 h 175551"/>
                <a:gd name="connsiteX6" fmla="*/ 347028 w 562308"/>
                <a:gd name="connsiteY6" fmla="*/ 36333 h 175551"/>
                <a:gd name="connsiteX7" fmla="*/ 455348 w 562308"/>
                <a:gd name="connsiteY7" fmla="*/ 36333 h 175551"/>
                <a:gd name="connsiteX8" fmla="*/ 490661 w 562308"/>
                <a:gd name="connsiteY8" fmla="*/ 62139 h 175551"/>
                <a:gd name="connsiteX9" fmla="*/ 562308 w 562308"/>
                <a:gd name="connsiteY9" fmla="*/ 118506 h 175551"/>
                <a:gd name="connsiteX10" fmla="*/ 484889 w 562308"/>
                <a:gd name="connsiteY10" fmla="*/ 175551 h 175551"/>
                <a:gd name="connsiteX11" fmla="*/ 32598 w 562308"/>
                <a:gd name="connsiteY11" fmla="*/ 120203 h 175551"/>
                <a:gd name="connsiteX12" fmla="*/ 58065 w 562308"/>
                <a:gd name="connsiteY12" fmla="*/ 142614 h 175551"/>
                <a:gd name="connsiteX13" fmla="*/ 484549 w 562308"/>
                <a:gd name="connsiteY13" fmla="*/ 142614 h 175551"/>
                <a:gd name="connsiteX14" fmla="*/ 529371 w 562308"/>
                <a:gd name="connsiteY14" fmla="*/ 118166 h 175551"/>
                <a:gd name="connsiteX15" fmla="*/ 481833 w 562308"/>
                <a:gd name="connsiteY15" fmla="*/ 93378 h 175551"/>
                <a:gd name="connsiteX16" fmla="*/ 476739 w 562308"/>
                <a:gd name="connsiteY16" fmla="*/ 91681 h 175551"/>
                <a:gd name="connsiteX17" fmla="*/ 432597 w 562308"/>
                <a:gd name="connsiteY17" fmla="*/ 59762 h 175551"/>
                <a:gd name="connsiteX18" fmla="*/ 385059 w 562308"/>
                <a:gd name="connsiteY18" fmla="*/ 56027 h 175551"/>
                <a:gd name="connsiteX19" fmla="*/ 350424 w 562308"/>
                <a:gd name="connsiteY19" fmla="*/ 70968 h 175551"/>
                <a:gd name="connsiteX20" fmla="*/ 328353 w 562308"/>
                <a:gd name="connsiteY20" fmla="*/ 65535 h 175551"/>
                <a:gd name="connsiteX21" fmla="*/ 281154 w 562308"/>
                <a:gd name="connsiteY21" fmla="*/ 32597 h 175551"/>
                <a:gd name="connsiteX22" fmla="*/ 151103 w 562308"/>
                <a:gd name="connsiteY22" fmla="*/ 71307 h 175551"/>
                <a:gd name="connsiteX23" fmla="*/ 96774 w 562308"/>
                <a:gd name="connsiteY23" fmla="*/ 95076 h 175551"/>
                <a:gd name="connsiteX24" fmla="*/ 32598 w 562308"/>
                <a:gd name="connsiteY24" fmla="*/ 120543 h 175551"/>
                <a:gd name="connsiteX25" fmla="*/ 126995 w 562308"/>
                <a:gd name="connsiteY25" fmla="*/ 49575 h 175551"/>
                <a:gd name="connsiteX26" fmla="*/ 126995 w 562308"/>
                <a:gd name="connsiteY26" fmla="*/ 49575 h 175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562308" h="175551">
                  <a:moveTo>
                    <a:pt x="484889" y="175212"/>
                  </a:moveTo>
                  <a:lnTo>
                    <a:pt x="58404" y="175212"/>
                  </a:lnTo>
                  <a:cubicBezTo>
                    <a:pt x="23430" y="175212"/>
                    <a:pt x="0" y="152122"/>
                    <a:pt x="0" y="118166"/>
                  </a:cubicBezTo>
                  <a:cubicBezTo>
                    <a:pt x="0" y="84210"/>
                    <a:pt x="40407" y="78098"/>
                    <a:pt x="87267" y="63837"/>
                  </a:cubicBezTo>
                  <a:cubicBezTo>
                    <a:pt x="101867" y="59423"/>
                    <a:pt x="121562" y="53311"/>
                    <a:pt x="126655" y="49915"/>
                  </a:cubicBezTo>
                  <a:cubicBezTo>
                    <a:pt x="133446" y="42105"/>
                    <a:pt x="174533" y="0"/>
                    <a:pt x="281154" y="0"/>
                  </a:cubicBezTo>
                  <a:cubicBezTo>
                    <a:pt x="387775" y="0"/>
                    <a:pt x="334804" y="21732"/>
                    <a:pt x="347028" y="36333"/>
                  </a:cubicBezTo>
                  <a:cubicBezTo>
                    <a:pt x="371137" y="24788"/>
                    <a:pt x="422410" y="6112"/>
                    <a:pt x="455348" y="36333"/>
                  </a:cubicBezTo>
                  <a:cubicBezTo>
                    <a:pt x="468930" y="49236"/>
                    <a:pt x="484889" y="58743"/>
                    <a:pt x="490661" y="62139"/>
                  </a:cubicBezTo>
                  <a:cubicBezTo>
                    <a:pt x="505602" y="65195"/>
                    <a:pt x="562308" y="78777"/>
                    <a:pt x="562308" y="118506"/>
                  </a:cubicBezTo>
                  <a:cubicBezTo>
                    <a:pt x="562308" y="158234"/>
                    <a:pt x="541935" y="175551"/>
                    <a:pt x="484889" y="175551"/>
                  </a:cubicBezTo>
                  <a:close/>
                  <a:moveTo>
                    <a:pt x="32598" y="120203"/>
                  </a:moveTo>
                  <a:cubicBezTo>
                    <a:pt x="33616" y="138540"/>
                    <a:pt x="46859" y="142614"/>
                    <a:pt x="58065" y="142614"/>
                  </a:cubicBezTo>
                  <a:lnTo>
                    <a:pt x="484549" y="142614"/>
                  </a:lnTo>
                  <a:cubicBezTo>
                    <a:pt x="525975" y="142614"/>
                    <a:pt x="529371" y="123939"/>
                    <a:pt x="529371" y="118166"/>
                  </a:cubicBezTo>
                  <a:cubicBezTo>
                    <a:pt x="529371" y="112394"/>
                    <a:pt x="511375" y="98472"/>
                    <a:pt x="481833" y="93378"/>
                  </a:cubicBezTo>
                  <a:cubicBezTo>
                    <a:pt x="480135" y="93378"/>
                    <a:pt x="478437" y="92360"/>
                    <a:pt x="476739" y="91681"/>
                  </a:cubicBezTo>
                  <a:cubicBezTo>
                    <a:pt x="475721" y="91001"/>
                    <a:pt x="452631" y="78777"/>
                    <a:pt x="432597" y="59762"/>
                  </a:cubicBezTo>
                  <a:cubicBezTo>
                    <a:pt x="420712" y="48557"/>
                    <a:pt x="399999" y="51613"/>
                    <a:pt x="385059" y="56027"/>
                  </a:cubicBezTo>
                  <a:cubicBezTo>
                    <a:pt x="366044" y="61460"/>
                    <a:pt x="350424" y="70968"/>
                    <a:pt x="350424" y="70968"/>
                  </a:cubicBezTo>
                  <a:cubicBezTo>
                    <a:pt x="342954" y="75382"/>
                    <a:pt x="332767" y="73344"/>
                    <a:pt x="328353" y="65535"/>
                  </a:cubicBezTo>
                  <a:cubicBezTo>
                    <a:pt x="322580" y="56367"/>
                    <a:pt x="302546" y="32597"/>
                    <a:pt x="281154" y="32597"/>
                  </a:cubicBezTo>
                  <a:cubicBezTo>
                    <a:pt x="183701" y="32597"/>
                    <a:pt x="151443" y="70968"/>
                    <a:pt x="151103" y="71307"/>
                  </a:cubicBezTo>
                  <a:cubicBezTo>
                    <a:pt x="143973" y="80136"/>
                    <a:pt x="128353" y="85229"/>
                    <a:pt x="96774" y="95076"/>
                  </a:cubicBezTo>
                  <a:cubicBezTo>
                    <a:pt x="78438" y="100849"/>
                    <a:pt x="40747" y="112394"/>
                    <a:pt x="32598" y="120543"/>
                  </a:cubicBezTo>
                  <a:close/>
                  <a:moveTo>
                    <a:pt x="126995" y="49575"/>
                  </a:moveTo>
                  <a:lnTo>
                    <a:pt x="126995" y="49575"/>
                  </a:lnTo>
                  <a:close/>
                </a:path>
              </a:pathLst>
            </a:custGeom>
            <a:grpFill/>
            <a:ln w="3393" cap="flat">
              <a:noFill/>
              <a:prstDash val="solid"/>
              <a:miter/>
            </a:ln>
          </p:spPr>
          <p:txBody>
            <a:bodyPr rtlCol="0" anchor="ctr"/>
            <a:lstStyle/>
            <a:p>
              <a:endParaRPr lang="de-DE" dirty="0">
                <a:solidFill>
                  <a:schemeClr val="bg1"/>
                </a:solidFill>
              </a:endParaRPr>
            </a:p>
          </p:txBody>
        </p:sp>
      </p:grpSp>
      <p:sp>
        <p:nvSpPr>
          <p:cNvPr id="3" name="Textplatzhalter 2">
            <a:extLst>
              <a:ext uri="{FF2B5EF4-FFF2-40B4-BE49-F238E27FC236}">
                <a16:creationId xmlns:a16="http://schemas.microsoft.com/office/drawing/2014/main" id="{91E55037-EFD6-BD91-784A-AE6746A3C3C6}"/>
              </a:ext>
            </a:extLst>
          </p:cNvPr>
          <p:cNvSpPr>
            <a:spLocks noGrp="1"/>
          </p:cNvSpPr>
          <p:nvPr>
            <p:ph type="body" sz="quarter" idx="64"/>
          </p:nvPr>
        </p:nvSpPr>
        <p:spPr/>
        <p:txBody>
          <a:bodyPr/>
          <a:lstStyle/>
          <a:p>
            <a:endParaRPr lang="de-DE" dirty="0"/>
          </a:p>
        </p:txBody>
      </p:sp>
      <p:sp>
        <p:nvSpPr>
          <p:cNvPr id="33" name="Rounded Rectangle 24">
            <a:extLst>
              <a:ext uri="{FF2B5EF4-FFF2-40B4-BE49-F238E27FC236}">
                <a16:creationId xmlns:a16="http://schemas.microsoft.com/office/drawing/2014/main" id="{056833AC-31F2-8BD8-A901-0BBA8876CC45}"/>
              </a:ext>
            </a:extLst>
          </p:cNvPr>
          <p:cNvSpPr/>
          <p:nvPr/>
        </p:nvSpPr>
        <p:spPr>
          <a:xfrm>
            <a:off x="1569721" y="1533947"/>
            <a:ext cx="5420016" cy="3531536"/>
          </a:xfrm>
          <a:prstGeom prst="roundRect">
            <a:avLst>
              <a:gd name="adj" fmla="val 991"/>
            </a:avLst>
          </a:prstGeom>
          <a:solidFill>
            <a:srgbClr val="4763AE">
              <a:alpha val="8000"/>
            </a:srgbClr>
          </a:solidFill>
          <a:ln w="19050">
            <a:solidFill>
              <a:srgbClr val="4763AE"/>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35" name="Text Placeholder 7">
            <a:extLst>
              <a:ext uri="{FF2B5EF4-FFF2-40B4-BE49-F238E27FC236}">
                <a16:creationId xmlns:a16="http://schemas.microsoft.com/office/drawing/2014/main" id="{935EB215-F65F-4C75-F3E7-F9D547654826}"/>
              </a:ext>
            </a:extLst>
          </p:cNvPr>
          <p:cNvSpPr txBox="1">
            <a:spLocks/>
          </p:cNvSpPr>
          <p:nvPr/>
        </p:nvSpPr>
        <p:spPr>
          <a:xfrm>
            <a:off x="1668177" y="1908886"/>
            <a:ext cx="5245268" cy="1614955"/>
          </a:xfrm>
          <a:prstGeom prst="rect">
            <a:avLst/>
          </a:prstGeom>
          <a:ln>
            <a:noFill/>
          </a:ln>
        </p:spPr>
        <p:txBody>
          <a:bodyPr numCol="1" spcCol="288000" anchor="t">
            <a:noAutofit/>
          </a:bodyPr>
          <a:lstStyle>
            <a:lvl1pPr marL="171450" indent="-171450" algn="l" defTabSz="755934" rtl="0" eaLnBrk="1" latinLnBrk="0" hangingPunct="1">
              <a:lnSpc>
                <a:spcPts val="1220"/>
              </a:lnSpc>
              <a:spcBef>
                <a:spcPts val="0"/>
              </a:spcBef>
              <a:buClr>
                <a:srgbClr val="4763AE"/>
              </a:buClr>
              <a:buFont typeface="Arial" panose="020B0604020202020204" pitchFamily="34" charset="0"/>
              <a:buChar char="•"/>
              <a:defRPr sz="1100" b="0" i="0" kern="120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77967"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2pPr>
            <a:lvl3pPr marL="755934"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3pPr>
            <a:lvl4pPr marL="1133901"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4pPr>
            <a:lvl5pPr marL="1511869"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lnSpc>
                <a:spcPts val="1137"/>
              </a:lnSpc>
              <a:buNone/>
            </a:pPr>
            <a:r>
              <a:rPr lang="de-DE" b="1" dirty="0" sz="1025"/>
              <a:t>Podcasts</a:t>
            </a:r>
          </a:p>
          <a:p>
            <a:pPr>
              <a:lnSpc>
                <a:spcPts val="1137"/>
              </a:lnSpc>
            </a:pPr>
            <a:r>
              <a:rPr lang="de-DE" dirty="0" sz="1025"/>
              <a:t>The Retirement Café Podcast (Finanzplanung und Geldentscheidungen im Ruhestand, verständlich erklärt):</a:t>
            </a:r>
            <a:br>
              <a:rPr lang="de-DE" dirty="0" sz="1025"/>
            </a:br>
            <a:r>
              <a:rPr lang="de-DE" dirty="0" sz="1025">
                <a:hlinkClick r:id="rId2"/>
              </a:rPr>
              <a:t>https://www.theretirementcafe.co.uk/podcast</a:t>
            </a:r>
            <a:endParaRPr lang="de-DE" dirty="0" sz="1025"/>
          </a:p>
          <a:p>
            <a:pPr>
              <a:lnSpc>
                <a:spcPts val="1137"/>
              </a:lnSpc>
            </a:pPr>
            <a:r>
              <a:rPr lang="de-DE" dirty="0" sz="1025"/>
              <a:t>Older &amp; Bolder Pod (Age UK Norwich) (Themen rund ums Alter, u. a. Geld und Betrugsmaschen; für Menschen im oder kurz vor dem Ruhestand):</a:t>
            </a:r>
            <a:br>
              <a:rPr lang="de-DE" dirty="0" sz="1025"/>
            </a:br>
            <a:r>
              <a:rPr lang="de-DE" dirty="0" sz="1025">
                <a:hlinkClick r:id="rId3"/>
              </a:rPr>
              <a:t>https://www.ageuk.org.uk/norwich/about-us/news/2025/older--bolder-pod/</a:t>
            </a:r>
            <a:endParaRPr lang="de-DE" dirty="0" sz="1025"/>
          </a:p>
          <a:p>
            <a:pPr>
              <a:lnSpc>
                <a:spcPts val="1137"/>
              </a:lnSpc>
            </a:pPr>
            <a:r>
              <a:rPr lang="de-DE" dirty="0" sz="1025"/>
              <a:t>Speaking of Psychology (APA) – Folge über Finanzbetrug an älteren Menschen (hilft zu verstehen, warum Betrugsmaschen funktionieren und wie Sie sich schützen):</a:t>
            </a:r>
            <a:br>
              <a:rPr lang="de-DE" dirty="0" sz="1025"/>
            </a:br>
            <a:r>
              <a:rPr lang="de-DE" dirty="0" sz="1025">
                <a:hlinkClick r:id="rId4"/>
              </a:rPr>
              <a:t>https://www.apa.org/news/podcasts/speaking-of-psychology/financial-scams</a:t>
            </a:r>
            <a:endParaRPr lang="de-DE" dirty="0" sz="1025"/>
          </a:p>
          <a:p>
            <a:pPr>
              <a:lnSpc>
                <a:spcPts val="2135"/>
              </a:lnSpc>
            </a:pPr>
            <a:endParaRPr lang="de-DE" dirty="0" sz="1775"/>
          </a:p>
          <a:p>
            <a:pPr>
              <a:lnSpc>
                <a:spcPts val="1220"/>
              </a:lnSpc>
            </a:pPr>
            <a:endParaRPr lang="de-DE" dirty="0" sz="1025"/>
          </a:p>
          <a:p>
            <a:pPr marL="0" indent="0">
              <a:lnSpc>
                <a:spcPts val="1137"/>
              </a:lnSpc>
              <a:buNone/>
            </a:pPr>
            <a:r>
              <a:rPr lang="de-DE" b="1" dirty="0" sz="1025"/>
              <a:t>Videos</a:t>
            </a:r>
            <a:endParaRPr lang="de-DE" dirty="0" sz="1025"/>
          </a:p>
          <a:p>
            <a:pPr>
              <a:lnSpc>
                <a:spcPts val="1137"/>
              </a:lnSpc>
            </a:pPr>
            <a:r>
              <a:rPr lang="de-DE" dirty="0" sz="1025"/>
              <a:t>The Retirement Café Podcast (Audio-/Video-Playlist auf YouTube) (Folgen im Videoformat):</a:t>
            </a:r>
            <a:br>
              <a:rPr lang="de-DE" dirty="0" sz="1025"/>
            </a:br>
            <a:r>
              <a:rPr lang="de-DE" dirty="0" sz="1025">
                <a:hlinkClick r:id="rId5"/>
              </a:rPr>
              <a:t>https://www.youtube.com/playlist?list=PL4-cdRhTysQhkV4Vrbrka4gtEGY7oXgv3</a:t>
            </a:r>
            <a:endParaRPr lang="de-DE" dirty="0" sz="1025"/>
          </a:p>
          <a:p>
            <a:pPr>
              <a:lnSpc>
                <a:spcPts val="1137"/>
              </a:lnSpc>
            </a:pPr>
            <a:r>
              <a:rPr lang="de-DE" dirty="0" sz="1025"/>
              <a:t>EIOPA / ESAs – Videogespräch zum Schutz von Verbraucherinnen und Verbrauchern vor Betrug und Betrugsmaschen (Sensibilisierung und praktische Sicherheit):</a:t>
            </a:r>
            <a:br>
              <a:rPr lang="de-DE" dirty="0" sz="1025"/>
            </a:br>
            <a:r>
              <a:rPr lang="de-DE" dirty="0" sz="1025">
                <a:hlinkClick r:id="rId6"/>
              </a:rPr>
              <a:t>https://www.youtube.com/watch?v=lWRfOscos7U</a:t>
            </a:r>
            <a:endParaRPr lang="de-DE" dirty="0" sz="1025"/>
          </a:p>
          <a:p>
            <a:pPr>
              <a:lnSpc>
                <a:spcPts val="2989"/>
              </a:lnSpc>
            </a:pPr>
            <a:endParaRPr lang="de-DE" dirty="0" sz="2500"/>
          </a:p>
          <a:p>
            <a:pPr marL="0" indent="0">
              <a:lnSpc>
                <a:spcPts val="1220"/>
              </a:lnSpc>
              <a:buNone/>
            </a:pPr>
            <a:endParaRPr lang="de-DE" b="1" dirty="0" sz="1025"/>
          </a:p>
          <a:p>
            <a:pPr marL="0" indent="0">
              <a:lnSpc>
                <a:spcPts val="1137"/>
              </a:lnSpc>
              <a:buNone/>
            </a:pPr>
            <a:r>
              <a:rPr lang="de-DE" b="1" dirty="0" sz="1025"/>
              <a:t>Websites und Leitfäden</a:t>
            </a:r>
            <a:r>
              <a:rPr lang="de-DE" dirty="0" sz="1025"/>
              <a:t>:</a:t>
            </a:r>
          </a:p>
          <a:p>
            <a:pPr>
              <a:lnSpc>
                <a:spcPts val="1137"/>
              </a:lnSpc>
            </a:pPr>
            <a:r>
              <a:rPr lang="de-DE" b="1" dirty="0" sz="1025"/>
              <a:t>OECD – Financial Consumer Protection and Ageing Populations (PDF)</a:t>
            </a:r>
            <a:r>
              <a:rPr lang="de-DE" dirty="0" sz="1025"/>
              <a:t> </a:t>
            </a:r>
            <a:br>
              <a:rPr lang="de-DE" dirty="0" sz="1025"/>
            </a:br>
            <a:r>
              <a:rPr lang="de-DE" dirty="0" sz="1025">
                <a:hlinkClick r:id="rId7"/>
              </a:rPr>
              <a:t>https://www.oecd.org/content/dam/oecd/en/publications/reports/2020/07/financial-consumer-protection-and-ageing-populations_eb683a03/1de27f2a-en.pdf</a:t>
            </a:r>
            <a:r>
              <a:rPr lang="de-DE" dirty="0" sz="1025"/>
              <a:t> </a:t>
            </a:r>
          </a:p>
          <a:p>
            <a:pPr>
              <a:lnSpc>
                <a:spcPts val="1137"/>
              </a:lnSpc>
              <a:spcBef>
                <a:spcPts val="243"/>
              </a:spcBef>
            </a:pPr>
            <a:r>
              <a:rPr lang="de-DE" b="1" dirty="0" sz="1025"/>
              <a:t>UNECE-Politikdatenbank – Initiative Money Smart for Older Adults</a:t>
            </a:r>
            <a:r>
              <a:rPr lang="de-DE" dirty="0" sz="1025"/>
              <a:t> (Referenz zur Bildung in Betrugsprävention für ältere Menschen):</a:t>
            </a:r>
            <a:br>
              <a:rPr lang="de-DE" dirty="0" sz="1025"/>
            </a:br>
            <a:r>
              <a:rPr lang="de-DE" dirty="0" sz="1025">
                <a:hlinkClick r:id="rId8"/>
              </a:rPr>
              <a:t>https://ageing-policies.unece.org/browse-policy/2585 </a:t>
            </a:r>
          </a:p>
          <a:p>
            <a:pPr>
              <a:lnSpc>
                <a:spcPts val="1137"/>
              </a:lnSpc>
            </a:pPr>
            <a:r>
              <a:rPr lang="de-DE" b="1" dirty="0" sz="1025"/>
              <a:t>Europäische Aufsichtsbehörden (EBA/ESMA/EIOPA) – offizielle Tipps/Merkblätter zu Online-Betrug und Betrugsmaschen (inkl. Krypto-/KI-Betrug)</a:t>
            </a:r>
            <a:r>
              <a:rPr lang="de-DE" dirty="0" sz="1025"/>
              <a:t>:</a:t>
            </a:r>
            <a:br>
              <a:rPr lang="de-DE" dirty="0" sz="1025"/>
            </a:br>
            <a:r>
              <a:rPr lang="de-DE" dirty="0" sz="1025">
                <a:hlinkClick r:id="rId9"/>
              </a:rPr>
              <a:t>https://www.eiopa.europa.eu/esas-publish-key-tips-help-consumers-detect-prevent-and-act-online-frauds-and-scams-2025-12-15_en </a:t>
            </a:r>
          </a:p>
          <a:p>
            <a:pPr>
              <a:lnSpc>
                <a:spcPts val="1137"/>
              </a:lnSpc>
              <a:spcBef>
                <a:spcPts val="1775"/>
              </a:spcBef>
            </a:pPr>
            <a:r>
              <a:rPr lang="de-DE" b="1" dirty="0" sz="1025"/>
              <a:t>Europäische Kommission – Netzwerk der Europäischen Verbraucherzentren (ECC-Net)</a:t>
            </a:r>
            <a:r>
              <a:rPr lang="de-DE" dirty="0" sz="1025"/>
              <a:t> (Anlaufstelle für grenzüberschreitende Verbraucherhilfe; veröffentlicht auch Betrugswarnungen):</a:t>
            </a:r>
            <a:br>
              <a:rPr lang="de-DE" dirty="0" sz="1025"/>
            </a:br>
            <a:r>
              <a:rPr lang="de-DE" dirty="0" sz="1025">
                <a:hlinkClick r:id="rId10"/>
              </a:rPr>
              <a:t>https://commission.europa.eu/live-work-travel-eu/consumer-rights-and-complaints/resolve-your-consumer-complaint/european-consumer-centres-network-ecc-net_en </a:t>
            </a:r>
          </a:p>
          <a:p>
            <a:pPr>
              <a:lnSpc>
                <a:spcPts val="1137"/>
              </a:lnSpc>
              <a:spcBef>
                <a:spcPts val="391"/>
              </a:spcBef>
            </a:pPr>
            <a:r>
              <a:rPr lang="de-DE" b="1" dirty="0" sz="1025"/>
              <a:t>Europol – „Take control of your digital life“ (Leitfaden und Infografiken zur Betrugsprävention)</a:t>
            </a:r>
            <a:r>
              <a:rPr lang="de-DE" dirty="0" sz="1025"/>
              <a:t>:</a:t>
            </a:r>
            <a:br>
              <a:rPr lang="de-DE" dirty="0" sz="1025"/>
            </a:br>
            <a:r>
              <a:rPr lang="de-DE" dirty="0" sz="1025">
                <a:hlinkClick r:id="rId11"/>
              </a:rPr>
              <a:t>https://www.europol.europa.eu/operations-services-and-innovation/public-awareness-and-prevention-guides/take-control-of-your-digital-life </a:t>
            </a:r>
          </a:p>
          <a:p>
            <a:pPr>
              <a:lnSpc>
                <a:spcPts val="610"/>
              </a:lnSpc>
            </a:pPr>
            <a:endParaRPr lang="de-DE" dirty="0" sz="500"/>
          </a:p>
        </p:txBody>
      </p:sp>
      <p:grpSp>
        <p:nvGrpSpPr>
          <p:cNvPr id="36" name="Group 129">
            <a:extLst>
              <a:ext uri="{FF2B5EF4-FFF2-40B4-BE49-F238E27FC236}">
                <a16:creationId xmlns:a16="http://schemas.microsoft.com/office/drawing/2014/main" id="{7E3EED6F-323F-C692-3AF9-4F09BCCCC15A}"/>
              </a:ext>
            </a:extLst>
          </p:cNvPr>
          <p:cNvGrpSpPr/>
          <p:nvPr/>
        </p:nvGrpSpPr>
        <p:grpSpPr>
          <a:xfrm>
            <a:off x="1668176" y="1330746"/>
            <a:ext cx="3256249" cy="406400"/>
            <a:chOff x="1972947" y="5649738"/>
            <a:chExt cx="3256249" cy="406400"/>
          </a:xfrm>
        </p:grpSpPr>
        <p:sp>
          <p:nvSpPr>
            <p:cNvPr id="37" name="Rectangle 130">
              <a:extLst>
                <a:ext uri="{FF2B5EF4-FFF2-40B4-BE49-F238E27FC236}">
                  <a16:creationId xmlns:a16="http://schemas.microsoft.com/office/drawing/2014/main" id="{8415F6FE-83AC-AFC8-45CB-BB7152A943B4}"/>
                </a:ext>
              </a:extLst>
            </p:cNvPr>
            <p:cNvSpPr/>
            <p:nvPr/>
          </p:nvSpPr>
          <p:spPr>
            <a:xfrm>
              <a:off x="2323929" y="5705156"/>
              <a:ext cx="3086796" cy="28632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38" name="Rectangle 131">
              <a:extLst>
                <a:ext uri="{FF2B5EF4-FFF2-40B4-BE49-F238E27FC236}">
                  <a16:creationId xmlns:a16="http://schemas.microsoft.com/office/drawing/2014/main" id="{C6D19804-0FE4-C3D5-EADB-D1266F8ED929}"/>
                </a:ext>
              </a:extLst>
            </p:cNvPr>
            <p:cNvSpPr/>
            <p:nvPr/>
          </p:nvSpPr>
          <p:spPr>
            <a:xfrm>
              <a:off x="2293719" y="5702261"/>
              <a:ext cx="3117006" cy="286328"/>
            </a:xfrm>
            <a:prstGeom prst="rect">
              <a:avLst/>
            </a:prstGeom>
            <a:solidFill>
              <a:srgbClr val="4763AE">
                <a:alpha val="8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39" name="Text Placeholder 122">
              <a:extLst>
                <a:ext uri="{FF2B5EF4-FFF2-40B4-BE49-F238E27FC236}">
                  <a16:creationId xmlns:a16="http://schemas.microsoft.com/office/drawing/2014/main" id="{2CFB658F-84AF-1B6C-8CBD-87A21955EA4D}"/>
                </a:ext>
              </a:extLst>
            </p:cNvPr>
            <p:cNvSpPr txBox="1">
              <a:spLocks/>
            </p:cNvSpPr>
            <p:nvPr/>
          </p:nvSpPr>
          <p:spPr>
            <a:xfrm>
              <a:off x="2378885" y="5713467"/>
              <a:ext cx="3295890" cy="286328"/>
            </a:xfrm>
            <a:prstGeom prst="rect">
              <a:avLst/>
            </a:prstGeom>
          </p:spPr>
          <p:txBody>
            <a:bodyP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None/>
              </a:pPr>
              <a:r>
                <a:rPr lang="de-DE" sz="1400" b="1" dirty="0">
                  <a:solidFill>
                    <a:schemeClr val="bg1"/>
                  </a:solidFill>
                </a:rPr>
                <a:t>Ressourcen &amp; weiterführende Literatur</a:t>
              </a:r>
            </a:p>
          </p:txBody>
        </p:sp>
        <p:sp>
          <p:nvSpPr>
            <p:cNvPr id="40" name="Oval 133">
              <a:extLst>
                <a:ext uri="{FF2B5EF4-FFF2-40B4-BE49-F238E27FC236}">
                  <a16:creationId xmlns:a16="http://schemas.microsoft.com/office/drawing/2014/main" id="{8F85677D-69CB-3CFE-114F-B129358A6E36}"/>
                </a:ext>
              </a:extLst>
            </p:cNvPr>
            <p:cNvSpPr/>
            <p:nvPr/>
          </p:nvSpPr>
          <p:spPr>
            <a:xfrm>
              <a:off x="1972947" y="5649738"/>
              <a:ext cx="406400" cy="406400"/>
            </a:xfrm>
            <a:prstGeom prst="ellipse">
              <a:avLst/>
            </a:prstGeom>
            <a:solidFill>
              <a:srgbClr val="4763AE"/>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grpSp>
          <p:nvGrpSpPr>
            <p:cNvPr id="41" name="Graphic 37">
              <a:extLst>
                <a:ext uri="{FF2B5EF4-FFF2-40B4-BE49-F238E27FC236}">
                  <a16:creationId xmlns:a16="http://schemas.microsoft.com/office/drawing/2014/main" id="{A34E146A-5F49-94CE-77CE-331187C3ED7A}"/>
                </a:ext>
              </a:extLst>
            </p:cNvPr>
            <p:cNvGrpSpPr/>
            <p:nvPr/>
          </p:nvGrpSpPr>
          <p:grpSpPr>
            <a:xfrm>
              <a:off x="2064622" y="5732952"/>
              <a:ext cx="229999" cy="229698"/>
              <a:chOff x="5737725" y="2862443"/>
              <a:chExt cx="1034323" cy="1032970"/>
            </a:xfrm>
            <a:solidFill>
              <a:schemeClr val="bg1"/>
            </a:solidFill>
          </p:grpSpPr>
          <p:sp>
            <p:nvSpPr>
              <p:cNvPr id="42" name="Freeform 135">
                <a:extLst>
                  <a:ext uri="{FF2B5EF4-FFF2-40B4-BE49-F238E27FC236}">
                    <a16:creationId xmlns:a16="http://schemas.microsoft.com/office/drawing/2014/main" id="{F5D44143-1918-DE27-7412-B02E324CCB71}"/>
                  </a:ext>
                </a:extLst>
              </p:cNvPr>
              <p:cNvSpPr/>
              <p:nvPr/>
            </p:nvSpPr>
            <p:spPr>
              <a:xfrm>
                <a:off x="5737725" y="3034440"/>
                <a:ext cx="1034323" cy="860974"/>
              </a:xfrm>
              <a:custGeom>
                <a:avLst/>
                <a:gdLst>
                  <a:gd name="connsiteX0" fmla="*/ 0 w 1034323"/>
                  <a:gd name="connsiteY0" fmla="*/ 121848 h 860974"/>
                  <a:gd name="connsiteX1" fmla="*/ 213013 w 1034323"/>
                  <a:gd name="connsiteY1" fmla="*/ 21998 h 860974"/>
                  <a:gd name="connsiteX2" fmla="*/ 221572 w 1034323"/>
                  <a:gd name="connsiteY2" fmla="*/ 245472 h 860974"/>
                  <a:gd name="connsiteX3" fmla="*/ 270070 w 1034323"/>
                  <a:gd name="connsiteY3" fmla="*/ 297774 h 860974"/>
                  <a:gd name="connsiteX4" fmla="*/ 275776 w 1034323"/>
                  <a:gd name="connsiteY4" fmla="*/ 326302 h 860974"/>
                  <a:gd name="connsiteX5" fmla="*/ 275776 w 1034323"/>
                  <a:gd name="connsiteY5" fmla="*/ 395722 h 860974"/>
                  <a:gd name="connsiteX6" fmla="*/ 417468 w 1034323"/>
                  <a:gd name="connsiteY6" fmla="*/ 395722 h 860974"/>
                  <a:gd name="connsiteX7" fmla="*/ 428879 w 1034323"/>
                  <a:gd name="connsiteY7" fmla="*/ 407133 h 860974"/>
                  <a:gd name="connsiteX8" fmla="*/ 428879 w 1034323"/>
                  <a:gd name="connsiteY8" fmla="*/ 498424 h 860974"/>
                  <a:gd name="connsiteX9" fmla="*/ 473574 w 1034323"/>
                  <a:gd name="connsiteY9" fmla="*/ 498424 h 860974"/>
                  <a:gd name="connsiteX10" fmla="*/ 571522 w 1034323"/>
                  <a:gd name="connsiteY10" fmla="*/ 351978 h 860974"/>
                  <a:gd name="connsiteX11" fmla="*/ 598148 w 1034323"/>
                  <a:gd name="connsiteY11" fmla="*/ 371948 h 860974"/>
                  <a:gd name="connsiteX12" fmla="*/ 514465 w 1034323"/>
                  <a:gd name="connsiteY12" fmla="*/ 498424 h 860974"/>
                  <a:gd name="connsiteX13" fmla="*/ 808309 w 1034323"/>
                  <a:gd name="connsiteY13" fmla="*/ 498424 h 860974"/>
                  <a:gd name="connsiteX14" fmla="*/ 808309 w 1034323"/>
                  <a:gd name="connsiteY14" fmla="*/ 377654 h 860974"/>
                  <a:gd name="connsiteX15" fmla="*/ 666617 w 1034323"/>
                  <a:gd name="connsiteY15" fmla="*/ 377654 h 860974"/>
                  <a:gd name="connsiteX16" fmla="*/ 503053 w 1034323"/>
                  <a:gd name="connsiteY16" fmla="*/ 215992 h 860974"/>
                  <a:gd name="connsiteX17" fmla="*/ 503053 w 1034323"/>
                  <a:gd name="connsiteY17" fmla="*/ 198875 h 860974"/>
                  <a:gd name="connsiteX18" fmla="*/ 571522 w 1034323"/>
                  <a:gd name="connsiteY18" fmla="*/ 127553 h 860974"/>
                  <a:gd name="connsiteX19" fmla="*/ 598148 w 1034323"/>
                  <a:gd name="connsiteY19" fmla="*/ 125652 h 860974"/>
                  <a:gd name="connsiteX20" fmla="*/ 713213 w 1034323"/>
                  <a:gd name="connsiteY20" fmla="*/ 241668 h 860974"/>
                  <a:gd name="connsiteX21" fmla="*/ 802603 w 1034323"/>
                  <a:gd name="connsiteY21" fmla="*/ 241668 h 860974"/>
                  <a:gd name="connsiteX22" fmla="*/ 930981 w 1034323"/>
                  <a:gd name="connsiteY22" fmla="*/ 5832 h 860974"/>
                  <a:gd name="connsiteX23" fmla="*/ 977578 w 1034323"/>
                  <a:gd name="connsiteY23" fmla="*/ 246422 h 860974"/>
                  <a:gd name="connsiteX24" fmla="*/ 1031782 w 1034323"/>
                  <a:gd name="connsiteY24" fmla="*/ 316793 h 860974"/>
                  <a:gd name="connsiteX25" fmla="*/ 1031782 w 1034323"/>
                  <a:gd name="connsiteY25" fmla="*/ 573550 h 860974"/>
                  <a:gd name="connsiteX26" fmla="*/ 949049 w 1034323"/>
                  <a:gd name="connsiteY26" fmla="*/ 651528 h 860974"/>
                  <a:gd name="connsiteX27" fmla="*/ 946196 w 1034323"/>
                  <a:gd name="connsiteY27" fmla="*/ 654381 h 860974"/>
                  <a:gd name="connsiteX28" fmla="*/ 946196 w 1034323"/>
                  <a:gd name="connsiteY28" fmla="*/ 858835 h 860974"/>
                  <a:gd name="connsiteX29" fmla="*/ 911962 w 1034323"/>
                  <a:gd name="connsiteY29" fmla="*/ 858835 h 860974"/>
                  <a:gd name="connsiteX30" fmla="*/ 911962 w 1034323"/>
                  <a:gd name="connsiteY30" fmla="*/ 653430 h 860974"/>
                  <a:gd name="connsiteX31" fmla="*/ 793093 w 1034323"/>
                  <a:gd name="connsiteY31" fmla="*/ 653430 h 860974"/>
                  <a:gd name="connsiteX32" fmla="*/ 793093 w 1034323"/>
                  <a:gd name="connsiteY32" fmla="*/ 841718 h 860974"/>
                  <a:gd name="connsiteX33" fmla="*/ 775976 w 1034323"/>
                  <a:gd name="connsiteY33" fmla="*/ 858835 h 860974"/>
                  <a:gd name="connsiteX34" fmla="*/ 655205 w 1034323"/>
                  <a:gd name="connsiteY34" fmla="*/ 858835 h 860974"/>
                  <a:gd name="connsiteX35" fmla="*/ 639039 w 1034323"/>
                  <a:gd name="connsiteY35" fmla="*/ 848375 h 860974"/>
                  <a:gd name="connsiteX36" fmla="*/ 639039 w 1034323"/>
                  <a:gd name="connsiteY36" fmla="*/ 575451 h 860974"/>
                  <a:gd name="connsiteX37" fmla="*/ 654254 w 1034323"/>
                  <a:gd name="connsiteY37" fmla="*/ 532659 h 860974"/>
                  <a:gd name="connsiteX38" fmla="*/ 535385 w 1034323"/>
                  <a:gd name="connsiteY38" fmla="*/ 532659 h 860974"/>
                  <a:gd name="connsiteX39" fmla="*/ 535385 w 1034323"/>
                  <a:gd name="connsiteY39" fmla="*/ 824601 h 860974"/>
                  <a:gd name="connsiteX40" fmla="*/ 603854 w 1034323"/>
                  <a:gd name="connsiteY40" fmla="*/ 824601 h 860974"/>
                  <a:gd name="connsiteX41" fmla="*/ 603854 w 1034323"/>
                  <a:gd name="connsiteY41" fmla="*/ 858835 h 860974"/>
                  <a:gd name="connsiteX42" fmla="*/ 430781 w 1034323"/>
                  <a:gd name="connsiteY42" fmla="*/ 858835 h 860974"/>
                  <a:gd name="connsiteX43" fmla="*/ 430781 w 1034323"/>
                  <a:gd name="connsiteY43" fmla="*/ 824601 h 860974"/>
                  <a:gd name="connsiteX44" fmla="*/ 499249 w 1034323"/>
                  <a:gd name="connsiteY44" fmla="*/ 824601 h 860974"/>
                  <a:gd name="connsiteX45" fmla="*/ 499249 w 1034323"/>
                  <a:gd name="connsiteY45" fmla="*/ 532659 h 860974"/>
                  <a:gd name="connsiteX46" fmla="*/ 380381 w 1034323"/>
                  <a:gd name="connsiteY46" fmla="*/ 532659 h 860974"/>
                  <a:gd name="connsiteX47" fmla="*/ 396547 w 1034323"/>
                  <a:gd name="connsiteY47" fmla="*/ 575451 h 860974"/>
                  <a:gd name="connsiteX48" fmla="*/ 396547 w 1034323"/>
                  <a:gd name="connsiteY48" fmla="*/ 848375 h 860974"/>
                  <a:gd name="connsiteX49" fmla="*/ 379429 w 1034323"/>
                  <a:gd name="connsiteY49" fmla="*/ 858835 h 860974"/>
                  <a:gd name="connsiteX50" fmla="*/ 258659 w 1034323"/>
                  <a:gd name="connsiteY50" fmla="*/ 858835 h 860974"/>
                  <a:gd name="connsiteX51" fmla="*/ 241542 w 1034323"/>
                  <a:gd name="connsiteY51" fmla="*/ 841718 h 860974"/>
                  <a:gd name="connsiteX52" fmla="*/ 241542 w 1034323"/>
                  <a:gd name="connsiteY52" fmla="*/ 653430 h 860974"/>
                  <a:gd name="connsiteX53" fmla="*/ 122673 w 1034323"/>
                  <a:gd name="connsiteY53" fmla="*/ 653430 h 860974"/>
                  <a:gd name="connsiteX54" fmla="*/ 122673 w 1034323"/>
                  <a:gd name="connsiteY54" fmla="*/ 858835 h 860974"/>
                  <a:gd name="connsiteX55" fmla="*/ 88438 w 1034323"/>
                  <a:gd name="connsiteY55" fmla="*/ 858835 h 860974"/>
                  <a:gd name="connsiteX56" fmla="*/ 88438 w 1034323"/>
                  <a:gd name="connsiteY56" fmla="*/ 654381 h 860974"/>
                  <a:gd name="connsiteX57" fmla="*/ 69419 w 1034323"/>
                  <a:gd name="connsiteY57" fmla="*/ 650577 h 860974"/>
                  <a:gd name="connsiteX58" fmla="*/ 1902 w 1034323"/>
                  <a:gd name="connsiteY58" fmla="*/ 576402 h 860974"/>
                  <a:gd name="connsiteX59" fmla="*/ 1902 w 1034323"/>
                  <a:gd name="connsiteY59" fmla="*/ 312989 h 860974"/>
                  <a:gd name="connsiteX60" fmla="*/ 35185 w 1034323"/>
                  <a:gd name="connsiteY60" fmla="*/ 258785 h 860974"/>
                  <a:gd name="connsiteX61" fmla="*/ 56106 w 1034323"/>
                  <a:gd name="connsiteY61" fmla="*/ 244521 h 860974"/>
                  <a:gd name="connsiteX62" fmla="*/ 1902 w 1034323"/>
                  <a:gd name="connsiteY62" fmla="*/ 154180 h 860974"/>
                  <a:gd name="connsiteX63" fmla="*/ 1902 w 1034323"/>
                  <a:gd name="connsiteY63" fmla="*/ 121848 h 860974"/>
                  <a:gd name="connsiteX64" fmla="*/ 210160 w 1034323"/>
                  <a:gd name="connsiteY64" fmla="*/ 63840 h 860974"/>
                  <a:gd name="connsiteX65" fmla="*/ 61812 w 1034323"/>
                  <a:gd name="connsiteY65" fmla="*/ 207434 h 860974"/>
                  <a:gd name="connsiteX66" fmla="*/ 210160 w 1034323"/>
                  <a:gd name="connsiteY66" fmla="*/ 63840 h 860974"/>
                  <a:gd name="connsiteX67" fmla="*/ 818769 w 1034323"/>
                  <a:gd name="connsiteY67" fmla="*/ 63840 h 860974"/>
                  <a:gd name="connsiteX68" fmla="*/ 967118 w 1034323"/>
                  <a:gd name="connsiteY68" fmla="*/ 207434 h 860974"/>
                  <a:gd name="connsiteX69" fmla="*/ 818769 w 1034323"/>
                  <a:gd name="connsiteY69" fmla="*/ 63840 h 860974"/>
                  <a:gd name="connsiteX70" fmla="*/ 669470 w 1034323"/>
                  <a:gd name="connsiteY70" fmla="*/ 573550 h 860974"/>
                  <a:gd name="connsiteX71" fmla="*/ 669470 w 1034323"/>
                  <a:gd name="connsiteY71" fmla="*/ 823650 h 860974"/>
                  <a:gd name="connsiteX72" fmla="*/ 754104 w 1034323"/>
                  <a:gd name="connsiteY72" fmla="*/ 823650 h 860974"/>
                  <a:gd name="connsiteX73" fmla="*/ 754104 w 1034323"/>
                  <a:gd name="connsiteY73" fmla="*/ 635362 h 860974"/>
                  <a:gd name="connsiteX74" fmla="*/ 767418 w 1034323"/>
                  <a:gd name="connsiteY74" fmla="*/ 618244 h 860974"/>
                  <a:gd name="connsiteX75" fmla="*/ 940491 w 1034323"/>
                  <a:gd name="connsiteY75" fmla="*/ 618244 h 860974"/>
                  <a:gd name="connsiteX76" fmla="*/ 995646 w 1034323"/>
                  <a:gd name="connsiteY76" fmla="*/ 566893 h 860974"/>
                  <a:gd name="connsiteX77" fmla="*/ 995646 w 1034323"/>
                  <a:gd name="connsiteY77" fmla="*/ 323449 h 860974"/>
                  <a:gd name="connsiteX78" fmla="*/ 950000 w 1034323"/>
                  <a:gd name="connsiteY78" fmla="*/ 274000 h 860974"/>
                  <a:gd name="connsiteX79" fmla="*/ 700851 w 1034323"/>
                  <a:gd name="connsiteY79" fmla="*/ 274000 h 860974"/>
                  <a:gd name="connsiteX80" fmla="*/ 689440 w 1034323"/>
                  <a:gd name="connsiteY80" fmla="*/ 267343 h 860974"/>
                  <a:gd name="connsiteX81" fmla="*/ 585786 w 1034323"/>
                  <a:gd name="connsiteY81" fmla="*/ 163690 h 860974"/>
                  <a:gd name="connsiteX82" fmla="*/ 581031 w 1034323"/>
                  <a:gd name="connsiteY82" fmla="*/ 162739 h 860974"/>
                  <a:gd name="connsiteX83" fmla="*/ 539189 w 1034323"/>
                  <a:gd name="connsiteY83" fmla="*/ 205531 h 860974"/>
                  <a:gd name="connsiteX84" fmla="*/ 676126 w 1034323"/>
                  <a:gd name="connsiteY84" fmla="*/ 342468 h 860974"/>
                  <a:gd name="connsiteX85" fmla="*/ 823524 w 1034323"/>
                  <a:gd name="connsiteY85" fmla="*/ 342468 h 860974"/>
                  <a:gd name="connsiteX86" fmla="*/ 840641 w 1034323"/>
                  <a:gd name="connsiteY86" fmla="*/ 356733 h 860974"/>
                  <a:gd name="connsiteX87" fmla="*/ 840641 w 1034323"/>
                  <a:gd name="connsiteY87" fmla="*/ 513640 h 860974"/>
                  <a:gd name="connsiteX88" fmla="*/ 821622 w 1034323"/>
                  <a:gd name="connsiteY88" fmla="*/ 532659 h 860974"/>
                  <a:gd name="connsiteX89" fmla="*/ 669470 w 1034323"/>
                  <a:gd name="connsiteY89" fmla="*/ 573550 h 860974"/>
                  <a:gd name="connsiteX90" fmla="*/ 275776 w 1034323"/>
                  <a:gd name="connsiteY90" fmla="*/ 635362 h 860974"/>
                  <a:gd name="connsiteX91" fmla="*/ 275776 w 1034323"/>
                  <a:gd name="connsiteY91" fmla="*/ 823650 h 860974"/>
                  <a:gd name="connsiteX92" fmla="*/ 360410 w 1034323"/>
                  <a:gd name="connsiteY92" fmla="*/ 823650 h 860974"/>
                  <a:gd name="connsiteX93" fmla="*/ 360410 w 1034323"/>
                  <a:gd name="connsiteY93" fmla="*/ 573550 h 860974"/>
                  <a:gd name="connsiteX94" fmla="*/ 354705 w 1034323"/>
                  <a:gd name="connsiteY94" fmla="*/ 559285 h 860974"/>
                  <a:gd name="connsiteX95" fmla="*/ 318569 w 1034323"/>
                  <a:gd name="connsiteY95" fmla="*/ 532659 h 860974"/>
                  <a:gd name="connsiteX96" fmla="*/ 155956 w 1034323"/>
                  <a:gd name="connsiteY96" fmla="*/ 532659 h 860974"/>
                  <a:gd name="connsiteX97" fmla="*/ 136937 w 1034323"/>
                  <a:gd name="connsiteY97" fmla="*/ 515542 h 860974"/>
                  <a:gd name="connsiteX98" fmla="*/ 136937 w 1034323"/>
                  <a:gd name="connsiteY98" fmla="*/ 361487 h 860974"/>
                  <a:gd name="connsiteX99" fmla="*/ 171171 w 1034323"/>
                  <a:gd name="connsiteY99" fmla="*/ 361487 h 860974"/>
                  <a:gd name="connsiteX100" fmla="*/ 171171 w 1034323"/>
                  <a:gd name="connsiteY100" fmla="*/ 498424 h 860974"/>
                  <a:gd name="connsiteX101" fmla="*/ 394645 w 1034323"/>
                  <a:gd name="connsiteY101" fmla="*/ 498424 h 860974"/>
                  <a:gd name="connsiteX102" fmla="*/ 394645 w 1034323"/>
                  <a:gd name="connsiteY102" fmla="*/ 429956 h 860974"/>
                  <a:gd name="connsiteX103" fmla="*/ 256757 w 1034323"/>
                  <a:gd name="connsiteY103" fmla="*/ 429956 h 860974"/>
                  <a:gd name="connsiteX104" fmla="*/ 240591 w 1034323"/>
                  <a:gd name="connsiteY104" fmla="*/ 413790 h 860974"/>
                  <a:gd name="connsiteX105" fmla="*/ 192092 w 1034323"/>
                  <a:gd name="connsiteY105" fmla="*/ 274951 h 860974"/>
                  <a:gd name="connsiteX106" fmla="*/ 79880 w 1034323"/>
                  <a:gd name="connsiteY106" fmla="*/ 274951 h 860974"/>
                  <a:gd name="connsiteX107" fmla="*/ 34234 w 1034323"/>
                  <a:gd name="connsiteY107" fmla="*/ 322498 h 860974"/>
                  <a:gd name="connsiteX108" fmla="*/ 34234 w 1034323"/>
                  <a:gd name="connsiteY108" fmla="*/ 569746 h 860974"/>
                  <a:gd name="connsiteX109" fmla="*/ 91291 w 1034323"/>
                  <a:gd name="connsiteY109" fmla="*/ 619195 h 860974"/>
                  <a:gd name="connsiteX110" fmla="*/ 262463 w 1034323"/>
                  <a:gd name="connsiteY110" fmla="*/ 619195 h 860974"/>
                  <a:gd name="connsiteX111" fmla="*/ 275776 w 1034323"/>
                  <a:gd name="connsiteY111" fmla="*/ 636312 h 8609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Lst>
                <a:rect l="l" t="t" r="r" b="b"/>
                <a:pathLst>
                  <a:path w="1034323" h="860974">
                    <a:moveTo>
                      <a:pt x="0" y="121848"/>
                    </a:moveTo>
                    <a:cubicBezTo>
                      <a:pt x="9510" y="21047"/>
                      <a:pt x="128378" y="-33157"/>
                      <a:pt x="213013" y="21998"/>
                    </a:cubicBezTo>
                    <a:cubicBezTo>
                      <a:pt x="297648" y="77153"/>
                      <a:pt x="294795" y="188414"/>
                      <a:pt x="221572" y="245472"/>
                    </a:cubicBezTo>
                    <a:cubicBezTo>
                      <a:pt x="243444" y="256883"/>
                      <a:pt x="261512" y="273049"/>
                      <a:pt x="270070" y="297774"/>
                    </a:cubicBezTo>
                    <a:cubicBezTo>
                      <a:pt x="278629" y="322498"/>
                      <a:pt x="275776" y="320597"/>
                      <a:pt x="275776" y="326302"/>
                    </a:cubicBezTo>
                    <a:lnTo>
                      <a:pt x="275776" y="395722"/>
                    </a:lnTo>
                    <a:lnTo>
                      <a:pt x="417468" y="395722"/>
                    </a:lnTo>
                    <a:cubicBezTo>
                      <a:pt x="419370" y="395722"/>
                      <a:pt x="428879" y="404280"/>
                      <a:pt x="428879" y="407133"/>
                    </a:cubicBezTo>
                    <a:lnTo>
                      <a:pt x="428879" y="498424"/>
                    </a:lnTo>
                    <a:lnTo>
                      <a:pt x="473574" y="498424"/>
                    </a:lnTo>
                    <a:lnTo>
                      <a:pt x="571522" y="351978"/>
                    </a:lnTo>
                    <a:cubicBezTo>
                      <a:pt x="576277" y="354831"/>
                      <a:pt x="599099" y="367193"/>
                      <a:pt x="598148" y="371948"/>
                    </a:cubicBezTo>
                    <a:lnTo>
                      <a:pt x="514465" y="498424"/>
                    </a:lnTo>
                    <a:lnTo>
                      <a:pt x="808309" y="498424"/>
                    </a:lnTo>
                    <a:lnTo>
                      <a:pt x="808309" y="377654"/>
                    </a:lnTo>
                    <a:lnTo>
                      <a:pt x="666617" y="377654"/>
                    </a:lnTo>
                    <a:lnTo>
                      <a:pt x="503053" y="215992"/>
                    </a:lnTo>
                    <a:lnTo>
                      <a:pt x="503053" y="198875"/>
                    </a:lnTo>
                    <a:cubicBezTo>
                      <a:pt x="502102" y="198875"/>
                      <a:pt x="571522" y="127553"/>
                      <a:pt x="571522" y="127553"/>
                    </a:cubicBezTo>
                    <a:cubicBezTo>
                      <a:pt x="581031" y="119946"/>
                      <a:pt x="586737" y="118044"/>
                      <a:pt x="598148" y="125652"/>
                    </a:cubicBezTo>
                    <a:lnTo>
                      <a:pt x="713213" y="241668"/>
                    </a:lnTo>
                    <a:lnTo>
                      <a:pt x="802603" y="241668"/>
                    </a:lnTo>
                    <a:cubicBezTo>
                      <a:pt x="698949" y="141818"/>
                      <a:pt x="788339" y="-30304"/>
                      <a:pt x="930981" y="5832"/>
                    </a:cubicBezTo>
                    <a:cubicBezTo>
                      <a:pt x="1039390" y="33409"/>
                      <a:pt x="1067918" y="181758"/>
                      <a:pt x="977578" y="246422"/>
                    </a:cubicBezTo>
                    <a:cubicBezTo>
                      <a:pt x="1007057" y="260687"/>
                      <a:pt x="1027027" y="283510"/>
                      <a:pt x="1031782" y="316793"/>
                    </a:cubicBezTo>
                    <a:cubicBezTo>
                      <a:pt x="1027027" y="399525"/>
                      <a:pt x="1039390" y="491768"/>
                      <a:pt x="1031782" y="573550"/>
                    </a:cubicBezTo>
                    <a:cubicBezTo>
                      <a:pt x="1027978" y="616343"/>
                      <a:pt x="992793" y="651528"/>
                      <a:pt x="949049" y="651528"/>
                    </a:cubicBezTo>
                    <a:lnTo>
                      <a:pt x="946196" y="654381"/>
                    </a:lnTo>
                    <a:lnTo>
                      <a:pt x="946196" y="858835"/>
                    </a:lnTo>
                    <a:lnTo>
                      <a:pt x="911962" y="858835"/>
                    </a:lnTo>
                    <a:lnTo>
                      <a:pt x="911962" y="653430"/>
                    </a:lnTo>
                    <a:lnTo>
                      <a:pt x="793093" y="653430"/>
                    </a:lnTo>
                    <a:lnTo>
                      <a:pt x="793093" y="841718"/>
                    </a:lnTo>
                    <a:cubicBezTo>
                      <a:pt x="793093" y="849326"/>
                      <a:pt x="784535" y="857884"/>
                      <a:pt x="775976" y="858835"/>
                    </a:cubicBezTo>
                    <a:cubicBezTo>
                      <a:pt x="750300" y="861688"/>
                      <a:pt x="680881" y="861688"/>
                      <a:pt x="655205" y="858835"/>
                    </a:cubicBezTo>
                    <a:cubicBezTo>
                      <a:pt x="629530" y="855982"/>
                      <a:pt x="641892" y="855031"/>
                      <a:pt x="639039" y="848375"/>
                    </a:cubicBezTo>
                    <a:lnTo>
                      <a:pt x="639039" y="575451"/>
                    </a:lnTo>
                    <a:cubicBezTo>
                      <a:pt x="639039" y="559285"/>
                      <a:pt x="646647" y="545972"/>
                      <a:pt x="654254" y="532659"/>
                    </a:cubicBezTo>
                    <a:lnTo>
                      <a:pt x="535385" y="532659"/>
                    </a:lnTo>
                    <a:lnTo>
                      <a:pt x="535385" y="824601"/>
                    </a:lnTo>
                    <a:lnTo>
                      <a:pt x="603854" y="824601"/>
                    </a:lnTo>
                    <a:lnTo>
                      <a:pt x="603854" y="858835"/>
                    </a:lnTo>
                    <a:lnTo>
                      <a:pt x="430781" y="858835"/>
                    </a:lnTo>
                    <a:lnTo>
                      <a:pt x="430781" y="824601"/>
                    </a:lnTo>
                    <a:lnTo>
                      <a:pt x="499249" y="824601"/>
                    </a:lnTo>
                    <a:lnTo>
                      <a:pt x="499249" y="532659"/>
                    </a:lnTo>
                    <a:lnTo>
                      <a:pt x="380381" y="532659"/>
                    </a:lnTo>
                    <a:cubicBezTo>
                      <a:pt x="388939" y="545972"/>
                      <a:pt x="394645" y="560236"/>
                      <a:pt x="396547" y="575451"/>
                    </a:cubicBezTo>
                    <a:lnTo>
                      <a:pt x="396547" y="848375"/>
                    </a:lnTo>
                    <a:cubicBezTo>
                      <a:pt x="392743" y="855031"/>
                      <a:pt x="386086" y="857884"/>
                      <a:pt x="379429" y="858835"/>
                    </a:cubicBezTo>
                    <a:cubicBezTo>
                      <a:pt x="353754" y="861688"/>
                      <a:pt x="284334" y="861688"/>
                      <a:pt x="258659" y="858835"/>
                    </a:cubicBezTo>
                    <a:cubicBezTo>
                      <a:pt x="232983" y="855982"/>
                      <a:pt x="241542" y="849326"/>
                      <a:pt x="241542" y="841718"/>
                    </a:cubicBezTo>
                    <a:lnTo>
                      <a:pt x="241542" y="653430"/>
                    </a:lnTo>
                    <a:lnTo>
                      <a:pt x="122673" y="653430"/>
                    </a:lnTo>
                    <a:lnTo>
                      <a:pt x="122673" y="858835"/>
                    </a:lnTo>
                    <a:lnTo>
                      <a:pt x="88438" y="858835"/>
                    </a:lnTo>
                    <a:lnTo>
                      <a:pt x="88438" y="654381"/>
                    </a:lnTo>
                    <a:cubicBezTo>
                      <a:pt x="83684" y="648675"/>
                      <a:pt x="76076" y="652479"/>
                      <a:pt x="69419" y="650577"/>
                    </a:cubicBezTo>
                    <a:cubicBezTo>
                      <a:pt x="35185" y="643920"/>
                      <a:pt x="5706" y="611588"/>
                      <a:pt x="1902" y="576402"/>
                    </a:cubicBezTo>
                    <a:lnTo>
                      <a:pt x="1902" y="312989"/>
                    </a:lnTo>
                    <a:cubicBezTo>
                      <a:pt x="7607" y="291117"/>
                      <a:pt x="16166" y="273049"/>
                      <a:pt x="35185" y="258785"/>
                    </a:cubicBezTo>
                    <a:cubicBezTo>
                      <a:pt x="54204" y="244521"/>
                      <a:pt x="50400" y="251177"/>
                      <a:pt x="56106" y="244521"/>
                    </a:cubicBezTo>
                    <a:cubicBezTo>
                      <a:pt x="25676" y="225502"/>
                      <a:pt x="9510" y="188414"/>
                      <a:pt x="1902" y="154180"/>
                    </a:cubicBezTo>
                    <a:cubicBezTo>
                      <a:pt x="1902" y="143720"/>
                      <a:pt x="951" y="132308"/>
                      <a:pt x="1902" y="121848"/>
                    </a:cubicBezTo>
                    <a:close/>
                    <a:moveTo>
                      <a:pt x="210160" y="63840"/>
                    </a:moveTo>
                    <a:cubicBezTo>
                      <a:pt x="116967" y="-30304"/>
                      <a:pt x="-30431" y="109485"/>
                      <a:pt x="61812" y="207434"/>
                    </a:cubicBezTo>
                    <a:cubicBezTo>
                      <a:pt x="157858" y="308234"/>
                      <a:pt x="305255" y="160837"/>
                      <a:pt x="210160" y="63840"/>
                    </a:cubicBezTo>
                    <a:close/>
                    <a:moveTo>
                      <a:pt x="818769" y="63840"/>
                    </a:moveTo>
                    <a:cubicBezTo>
                      <a:pt x="723674" y="160837"/>
                      <a:pt x="871071" y="308234"/>
                      <a:pt x="967118" y="207434"/>
                    </a:cubicBezTo>
                    <a:cubicBezTo>
                      <a:pt x="1059360" y="110436"/>
                      <a:pt x="911962" y="-30304"/>
                      <a:pt x="818769" y="63840"/>
                    </a:cubicBezTo>
                    <a:close/>
                    <a:moveTo>
                      <a:pt x="669470" y="573550"/>
                    </a:moveTo>
                    <a:lnTo>
                      <a:pt x="669470" y="823650"/>
                    </a:lnTo>
                    <a:lnTo>
                      <a:pt x="754104" y="823650"/>
                    </a:lnTo>
                    <a:lnTo>
                      <a:pt x="754104" y="635362"/>
                    </a:lnTo>
                    <a:cubicBezTo>
                      <a:pt x="754104" y="630607"/>
                      <a:pt x="760761" y="619195"/>
                      <a:pt x="767418" y="618244"/>
                    </a:cubicBezTo>
                    <a:cubicBezTo>
                      <a:pt x="823524" y="614441"/>
                      <a:pt x="884385" y="622999"/>
                      <a:pt x="940491" y="618244"/>
                    </a:cubicBezTo>
                    <a:cubicBezTo>
                      <a:pt x="996597" y="613490"/>
                      <a:pt x="992793" y="599225"/>
                      <a:pt x="995646" y="566893"/>
                    </a:cubicBezTo>
                    <a:cubicBezTo>
                      <a:pt x="1002303" y="488915"/>
                      <a:pt x="990891" y="402379"/>
                      <a:pt x="995646" y="323449"/>
                    </a:cubicBezTo>
                    <a:cubicBezTo>
                      <a:pt x="993744" y="297774"/>
                      <a:pt x="975676" y="278755"/>
                      <a:pt x="950000" y="274000"/>
                    </a:cubicBezTo>
                    <a:lnTo>
                      <a:pt x="700851" y="274000"/>
                    </a:lnTo>
                    <a:cubicBezTo>
                      <a:pt x="700851" y="274000"/>
                      <a:pt x="689440" y="267343"/>
                      <a:pt x="689440" y="267343"/>
                    </a:cubicBezTo>
                    <a:lnTo>
                      <a:pt x="585786" y="163690"/>
                    </a:lnTo>
                    <a:cubicBezTo>
                      <a:pt x="583884" y="161788"/>
                      <a:pt x="582933" y="161788"/>
                      <a:pt x="581031" y="162739"/>
                    </a:cubicBezTo>
                    <a:cubicBezTo>
                      <a:pt x="570571" y="168444"/>
                      <a:pt x="550601" y="196973"/>
                      <a:pt x="539189" y="205531"/>
                    </a:cubicBezTo>
                    <a:lnTo>
                      <a:pt x="676126" y="342468"/>
                    </a:lnTo>
                    <a:lnTo>
                      <a:pt x="823524" y="342468"/>
                    </a:lnTo>
                    <a:cubicBezTo>
                      <a:pt x="832082" y="344370"/>
                      <a:pt x="838739" y="348174"/>
                      <a:pt x="840641" y="356733"/>
                    </a:cubicBezTo>
                    <a:cubicBezTo>
                      <a:pt x="837788" y="407133"/>
                      <a:pt x="845396" y="464190"/>
                      <a:pt x="840641" y="513640"/>
                    </a:cubicBezTo>
                    <a:cubicBezTo>
                      <a:pt x="835886" y="563089"/>
                      <a:pt x="833984" y="531708"/>
                      <a:pt x="821622" y="532659"/>
                    </a:cubicBezTo>
                    <a:cubicBezTo>
                      <a:pt x="777878" y="537413"/>
                      <a:pt x="678979" y="511738"/>
                      <a:pt x="669470" y="573550"/>
                    </a:cubicBezTo>
                    <a:close/>
                    <a:moveTo>
                      <a:pt x="275776" y="635362"/>
                    </a:moveTo>
                    <a:lnTo>
                      <a:pt x="275776" y="823650"/>
                    </a:lnTo>
                    <a:lnTo>
                      <a:pt x="360410" y="823650"/>
                    </a:lnTo>
                    <a:lnTo>
                      <a:pt x="360410" y="573550"/>
                    </a:lnTo>
                    <a:cubicBezTo>
                      <a:pt x="360410" y="573550"/>
                      <a:pt x="355656" y="561187"/>
                      <a:pt x="354705" y="559285"/>
                    </a:cubicBezTo>
                    <a:cubicBezTo>
                      <a:pt x="348048" y="546923"/>
                      <a:pt x="332833" y="535512"/>
                      <a:pt x="318569" y="532659"/>
                    </a:cubicBezTo>
                    <a:cubicBezTo>
                      <a:pt x="270070" y="525051"/>
                      <a:pt x="206357" y="537413"/>
                      <a:pt x="155956" y="532659"/>
                    </a:cubicBezTo>
                    <a:cubicBezTo>
                      <a:pt x="105556" y="527904"/>
                      <a:pt x="136937" y="526002"/>
                      <a:pt x="136937" y="515542"/>
                    </a:cubicBezTo>
                    <a:lnTo>
                      <a:pt x="136937" y="361487"/>
                    </a:lnTo>
                    <a:lnTo>
                      <a:pt x="171171" y="361487"/>
                    </a:lnTo>
                    <a:lnTo>
                      <a:pt x="171171" y="498424"/>
                    </a:lnTo>
                    <a:lnTo>
                      <a:pt x="394645" y="498424"/>
                    </a:lnTo>
                    <a:lnTo>
                      <a:pt x="394645" y="429956"/>
                    </a:lnTo>
                    <a:lnTo>
                      <a:pt x="256757" y="429956"/>
                    </a:lnTo>
                    <a:cubicBezTo>
                      <a:pt x="248198" y="429956"/>
                      <a:pt x="242493" y="421398"/>
                      <a:pt x="240591" y="413790"/>
                    </a:cubicBezTo>
                    <a:cubicBezTo>
                      <a:pt x="231081" y="369095"/>
                      <a:pt x="263414" y="281608"/>
                      <a:pt x="192092" y="274951"/>
                    </a:cubicBezTo>
                    <a:cubicBezTo>
                      <a:pt x="120771" y="268294"/>
                      <a:pt x="105556" y="272098"/>
                      <a:pt x="79880" y="274951"/>
                    </a:cubicBezTo>
                    <a:cubicBezTo>
                      <a:pt x="54204" y="277804"/>
                      <a:pt x="37087" y="298725"/>
                      <a:pt x="34234" y="322498"/>
                    </a:cubicBezTo>
                    <a:cubicBezTo>
                      <a:pt x="26627" y="400476"/>
                      <a:pt x="39940" y="490817"/>
                      <a:pt x="34234" y="569746"/>
                    </a:cubicBezTo>
                    <a:cubicBezTo>
                      <a:pt x="38038" y="602078"/>
                      <a:pt x="59910" y="616343"/>
                      <a:pt x="91291" y="619195"/>
                    </a:cubicBezTo>
                    <a:cubicBezTo>
                      <a:pt x="146446" y="622999"/>
                      <a:pt x="206357" y="616343"/>
                      <a:pt x="262463" y="619195"/>
                    </a:cubicBezTo>
                    <a:cubicBezTo>
                      <a:pt x="269119" y="620146"/>
                      <a:pt x="274825" y="630607"/>
                      <a:pt x="275776" y="636312"/>
                    </a:cubicBezTo>
                    <a:close/>
                  </a:path>
                </a:pathLst>
              </a:custGeom>
              <a:grpFill/>
              <a:ln w="9502" cap="flat">
                <a:noFill/>
                <a:prstDash val="solid"/>
                <a:miter/>
              </a:ln>
            </p:spPr>
            <p:txBody>
              <a:bodyPr rtlCol="0" anchor="ctr"/>
              <a:lstStyle/>
              <a:p>
                <a:endParaRPr lang="de-DE" dirty="0"/>
              </a:p>
            </p:txBody>
          </p:sp>
          <p:sp>
            <p:nvSpPr>
              <p:cNvPr id="43" name="Freeform 136">
                <a:extLst>
                  <a:ext uri="{FF2B5EF4-FFF2-40B4-BE49-F238E27FC236}">
                    <a16:creationId xmlns:a16="http://schemas.microsoft.com/office/drawing/2014/main" id="{5E4E8BB4-DF25-A748-8CFB-348419DF8220}"/>
                  </a:ext>
                </a:extLst>
              </p:cNvPr>
              <p:cNvSpPr/>
              <p:nvPr/>
            </p:nvSpPr>
            <p:spPr>
              <a:xfrm>
                <a:off x="6027918" y="2862443"/>
                <a:ext cx="449884" cy="361328"/>
              </a:xfrm>
              <a:custGeom>
                <a:avLst/>
                <a:gdLst>
                  <a:gd name="connsiteX0" fmla="*/ 405903 w 449884"/>
                  <a:gd name="connsiteY0" fmla="*/ 0 h 361328"/>
                  <a:gd name="connsiteX1" fmla="*/ 447745 w 449884"/>
                  <a:gd name="connsiteY1" fmla="*/ 45646 h 361328"/>
                  <a:gd name="connsiteX2" fmla="*/ 447745 w 449884"/>
                  <a:gd name="connsiteY2" fmla="*/ 192092 h 361328"/>
                  <a:gd name="connsiteX3" fmla="*/ 404952 w 449884"/>
                  <a:gd name="connsiteY3" fmla="*/ 239640 h 361328"/>
                  <a:gd name="connsiteX4" fmla="*/ 216664 w 449884"/>
                  <a:gd name="connsiteY4" fmla="*/ 239640 h 361328"/>
                  <a:gd name="connsiteX5" fmla="*/ 98746 w 449884"/>
                  <a:gd name="connsiteY5" fmla="*/ 357558 h 361328"/>
                  <a:gd name="connsiteX6" fmla="*/ 70217 w 449884"/>
                  <a:gd name="connsiteY6" fmla="*/ 348048 h 361328"/>
                  <a:gd name="connsiteX7" fmla="*/ 70217 w 449884"/>
                  <a:gd name="connsiteY7" fmla="*/ 240591 h 361328"/>
                  <a:gd name="connsiteX8" fmla="*/ 40738 w 449884"/>
                  <a:gd name="connsiteY8" fmla="*/ 240591 h 361328"/>
                  <a:gd name="connsiteX9" fmla="*/ 1749 w 449884"/>
                  <a:gd name="connsiteY9" fmla="*/ 196847 h 361328"/>
                  <a:gd name="connsiteX10" fmla="*/ 1749 w 449884"/>
                  <a:gd name="connsiteY10" fmla="*/ 50400 h 361328"/>
                  <a:gd name="connsiteX11" fmla="*/ 43591 w 449884"/>
                  <a:gd name="connsiteY11" fmla="*/ 951 h 361328"/>
                  <a:gd name="connsiteX12" fmla="*/ 405903 w 449884"/>
                  <a:gd name="connsiteY12" fmla="*/ 951 h 361328"/>
                  <a:gd name="connsiteX13" fmla="*/ 103501 w 449884"/>
                  <a:gd name="connsiteY13" fmla="*/ 217768 h 361328"/>
                  <a:gd name="connsiteX14" fmla="*/ 103501 w 449884"/>
                  <a:gd name="connsiteY14" fmla="*/ 299550 h 361328"/>
                  <a:gd name="connsiteX15" fmla="*/ 109206 w 449884"/>
                  <a:gd name="connsiteY15" fmla="*/ 296697 h 361328"/>
                  <a:gd name="connsiteX16" fmla="*/ 193841 w 449884"/>
                  <a:gd name="connsiteY16" fmla="*/ 212062 h 361328"/>
                  <a:gd name="connsiteX17" fmla="*/ 212860 w 449884"/>
                  <a:gd name="connsiteY17" fmla="*/ 205405 h 361328"/>
                  <a:gd name="connsiteX18" fmla="*/ 398296 w 449884"/>
                  <a:gd name="connsiteY18" fmla="*/ 205405 h 361328"/>
                  <a:gd name="connsiteX19" fmla="*/ 413511 w 449884"/>
                  <a:gd name="connsiteY19" fmla="*/ 186386 h 361328"/>
                  <a:gd name="connsiteX20" fmla="*/ 413511 w 449884"/>
                  <a:gd name="connsiteY20" fmla="*/ 53253 h 361328"/>
                  <a:gd name="connsiteX21" fmla="*/ 403050 w 449884"/>
                  <a:gd name="connsiteY21" fmla="*/ 36136 h 361328"/>
                  <a:gd name="connsiteX22" fmla="*/ 53100 w 449884"/>
                  <a:gd name="connsiteY22" fmla="*/ 34234 h 361328"/>
                  <a:gd name="connsiteX23" fmla="*/ 35983 w 449884"/>
                  <a:gd name="connsiteY23" fmla="*/ 51351 h 361328"/>
                  <a:gd name="connsiteX24" fmla="*/ 35983 w 449884"/>
                  <a:gd name="connsiteY24" fmla="*/ 191141 h 361328"/>
                  <a:gd name="connsiteX25" fmla="*/ 103501 w 449884"/>
                  <a:gd name="connsiteY25" fmla="*/ 217768 h 3613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449884" h="361328">
                    <a:moveTo>
                      <a:pt x="405903" y="0"/>
                    </a:moveTo>
                    <a:cubicBezTo>
                      <a:pt x="426824" y="6657"/>
                      <a:pt x="444892" y="22823"/>
                      <a:pt x="447745" y="45646"/>
                    </a:cubicBezTo>
                    <a:cubicBezTo>
                      <a:pt x="450598" y="68468"/>
                      <a:pt x="450598" y="160711"/>
                      <a:pt x="447745" y="192092"/>
                    </a:cubicBezTo>
                    <a:cubicBezTo>
                      <a:pt x="444892" y="223474"/>
                      <a:pt x="428726" y="235836"/>
                      <a:pt x="404952" y="239640"/>
                    </a:cubicBezTo>
                    <a:lnTo>
                      <a:pt x="216664" y="239640"/>
                    </a:lnTo>
                    <a:cubicBezTo>
                      <a:pt x="216664" y="239640"/>
                      <a:pt x="98746" y="357558"/>
                      <a:pt x="98746" y="357558"/>
                    </a:cubicBezTo>
                    <a:cubicBezTo>
                      <a:pt x="91138" y="367067"/>
                      <a:pt x="70217" y="356607"/>
                      <a:pt x="70217" y="348048"/>
                    </a:cubicBezTo>
                    <a:lnTo>
                      <a:pt x="70217" y="240591"/>
                    </a:lnTo>
                    <a:lnTo>
                      <a:pt x="40738" y="240591"/>
                    </a:lnTo>
                    <a:cubicBezTo>
                      <a:pt x="25523" y="240591"/>
                      <a:pt x="1749" y="212062"/>
                      <a:pt x="1749" y="196847"/>
                    </a:cubicBezTo>
                    <a:cubicBezTo>
                      <a:pt x="3651" y="150250"/>
                      <a:pt x="-3006" y="96997"/>
                      <a:pt x="1749" y="50400"/>
                    </a:cubicBezTo>
                    <a:cubicBezTo>
                      <a:pt x="3651" y="24725"/>
                      <a:pt x="20768" y="8559"/>
                      <a:pt x="43591" y="951"/>
                    </a:cubicBezTo>
                    <a:lnTo>
                      <a:pt x="405903" y="951"/>
                    </a:lnTo>
                    <a:close/>
                    <a:moveTo>
                      <a:pt x="103501" y="217768"/>
                    </a:moveTo>
                    <a:lnTo>
                      <a:pt x="103501" y="299550"/>
                    </a:lnTo>
                    <a:cubicBezTo>
                      <a:pt x="107304" y="299550"/>
                      <a:pt x="107304" y="297648"/>
                      <a:pt x="109206" y="296697"/>
                    </a:cubicBezTo>
                    <a:cubicBezTo>
                      <a:pt x="137735" y="274825"/>
                      <a:pt x="165313" y="232983"/>
                      <a:pt x="193841" y="212062"/>
                    </a:cubicBezTo>
                    <a:cubicBezTo>
                      <a:pt x="222370" y="191141"/>
                      <a:pt x="204302" y="205405"/>
                      <a:pt x="212860" y="205405"/>
                    </a:cubicBezTo>
                    <a:cubicBezTo>
                      <a:pt x="271819" y="200651"/>
                      <a:pt x="338386" y="209209"/>
                      <a:pt x="398296" y="205405"/>
                    </a:cubicBezTo>
                    <a:cubicBezTo>
                      <a:pt x="408756" y="203504"/>
                      <a:pt x="412560" y="196847"/>
                      <a:pt x="413511" y="186386"/>
                    </a:cubicBezTo>
                    <a:cubicBezTo>
                      <a:pt x="416364" y="155005"/>
                      <a:pt x="417315" y="83684"/>
                      <a:pt x="413511" y="53253"/>
                    </a:cubicBezTo>
                    <a:cubicBezTo>
                      <a:pt x="409707" y="22823"/>
                      <a:pt x="410658" y="38989"/>
                      <a:pt x="403050" y="36136"/>
                    </a:cubicBezTo>
                    <a:lnTo>
                      <a:pt x="53100" y="34234"/>
                    </a:lnTo>
                    <a:cubicBezTo>
                      <a:pt x="42640" y="36136"/>
                      <a:pt x="37885" y="40891"/>
                      <a:pt x="35983" y="51351"/>
                    </a:cubicBezTo>
                    <a:cubicBezTo>
                      <a:pt x="30278" y="93193"/>
                      <a:pt x="39787" y="148348"/>
                      <a:pt x="35983" y="191141"/>
                    </a:cubicBezTo>
                    <a:cubicBezTo>
                      <a:pt x="40738" y="219670"/>
                      <a:pt x="97795" y="191141"/>
                      <a:pt x="103501" y="217768"/>
                    </a:cubicBezTo>
                    <a:close/>
                  </a:path>
                </a:pathLst>
              </a:custGeom>
              <a:grpFill/>
              <a:ln w="9502" cap="flat">
                <a:noFill/>
                <a:prstDash val="solid"/>
                <a:miter/>
              </a:ln>
            </p:spPr>
            <p:txBody>
              <a:bodyPr rtlCol="0" anchor="ctr"/>
              <a:lstStyle/>
              <a:p>
                <a:endParaRPr lang="de-DE" dirty="0"/>
              </a:p>
            </p:txBody>
          </p:sp>
          <p:sp>
            <p:nvSpPr>
              <p:cNvPr id="44" name="Freeform 137">
                <a:extLst>
                  <a:ext uri="{FF2B5EF4-FFF2-40B4-BE49-F238E27FC236}">
                    <a16:creationId xmlns:a16="http://schemas.microsoft.com/office/drawing/2014/main" id="{1CF2CEF6-FA19-D358-7BA2-B31F0DE502C3}"/>
                  </a:ext>
                </a:extLst>
              </p:cNvPr>
              <p:cNvSpPr/>
              <p:nvPr/>
            </p:nvSpPr>
            <p:spPr>
              <a:xfrm>
                <a:off x="6097184" y="2999380"/>
                <a:ext cx="310010" cy="34234"/>
              </a:xfrm>
              <a:custGeom>
                <a:avLst/>
                <a:gdLst>
                  <a:gd name="connsiteX0" fmla="*/ 0 w 310010"/>
                  <a:gd name="connsiteY0" fmla="*/ 0 h 34234"/>
                  <a:gd name="connsiteX1" fmla="*/ 310010 w 310010"/>
                  <a:gd name="connsiteY1" fmla="*/ 0 h 34234"/>
                  <a:gd name="connsiteX2" fmla="*/ 310010 w 310010"/>
                  <a:gd name="connsiteY2" fmla="*/ 34234 h 34234"/>
                  <a:gd name="connsiteX3" fmla="*/ 0 w 310010"/>
                  <a:gd name="connsiteY3" fmla="*/ 34234 h 34234"/>
                </a:gdLst>
                <a:ahLst/>
                <a:cxnLst>
                  <a:cxn ang="0">
                    <a:pos x="connsiteX0" y="connsiteY0"/>
                  </a:cxn>
                  <a:cxn ang="0">
                    <a:pos x="connsiteX1" y="connsiteY1"/>
                  </a:cxn>
                  <a:cxn ang="0">
                    <a:pos x="connsiteX2" y="connsiteY2"/>
                  </a:cxn>
                  <a:cxn ang="0">
                    <a:pos x="connsiteX3" y="connsiteY3"/>
                  </a:cxn>
                </a:cxnLst>
                <a:rect l="l" t="t" r="r" b="b"/>
                <a:pathLst>
                  <a:path w="310010" h="34234">
                    <a:moveTo>
                      <a:pt x="0" y="0"/>
                    </a:moveTo>
                    <a:lnTo>
                      <a:pt x="310010" y="0"/>
                    </a:lnTo>
                    <a:lnTo>
                      <a:pt x="310010" y="34234"/>
                    </a:lnTo>
                    <a:lnTo>
                      <a:pt x="0" y="34234"/>
                    </a:lnTo>
                    <a:close/>
                  </a:path>
                </a:pathLst>
              </a:custGeom>
              <a:grpFill/>
              <a:ln w="9502" cap="flat">
                <a:noFill/>
                <a:prstDash val="solid"/>
                <a:miter/>
              </a:ln>
            </p:spPr>
            <p:txBody>
              <a:bodyPr rtlCol="0" anchor="ctr"/>
              <a:lstStyle/>
              <a:p>
                <a:endParaRPr lang="de-DE" dirty="0"/>
              </a:p>
            </p:txBody>
          </p:sp>
          <p:sp>
            <p:nvSpPr>
              <p:cNvPr id="45" name="Freeform 138">
                <a:extLst>
                  <a:ext uri="{FF2B5EF4-FFF2-40B4-BE49-F238E27FC236}">
                    <a16:creationId xmlns:a16="http://schemas.microsoft.com/office/drawing/2014/main" id="{37F3796A-2BEC-164B-711F-7A1D1D521566}"/>
                  </a:ext>
                </a:extLst>
              </p:cNvPr>
              <p:cNvSpPr/>
              <p:nvPr/>
            </p:nvSpPr>
            <p:spPr>
              <a:xfrm>
                <a:off x="6234121" y="2930912"/>
                <a:ext cx="173072" cy="34234"/>
              </a:xfrm>
              <a:custGeom>
                <a:avLst/>
                <a:gdLst>
                  <a:gd name="connsiteX0" fmla="*/ 173073 w 173072"/>
                  <a:gd name="connsiteY0" fmla="*/ 0 h 34234"/>
                  <a:gd name="connsiteX1" fmla="*/ 173073 w 173072"/>
                  <a:gd name="connsiteY1" fmla="*/ 34234 h 34234"/>
                  <a:gd name="connsiteX2" fmla="*/ 0 w 173072"/>
                  <a:gd name="connsiteY2" fmla="*/ 34234 h 34234"/>
                  <a:gd name="connsiteX3" fmla="*/ 0 w 173072"/>
                  <a:gd name="connsiteY3" fmla="*/ 2853 h 34234"/>
                  <a:gd name="connsiteX4" fmla="*/ 2853 w 173072"/>
                  <a:gd name="connsiteY4" fmla="*/ 0 h 34234"/>
                  <a:gd name="connsiteX5" fmla="*/ 173073 w 173072"/>
                  <a:gd name="connsiteY5" fmla="*/ 0 h 342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3072" h="34234">
                    <a:moveTo>
                      <a:pt x="173073" y="0"/>
                    </a:moveTo>
                    <a:lnTo>
                      <a:pt x="173073" y="34234"/>
                    </a:lnTo>
                    <a:lnTo>
                      <a:pt x="0" y="34234"/>
                    </a:lnTo>
                    <a:lnTo>
                      <a:pt x="0" y="2853"/>
                    </a:lnTo>
                    <a:lnTo>
                      <a:pt x="2853" y="0"/>
                    </a:lnTo>
                    <a:lnTo>
                      <a:pt x="173073" y="0"/>
                    </a:lnTo>
                    <a:close/>
                  </a:path>
                </a:pathLst>
              </a:custGeom>
              <a:grpFill/>
              <a:ln w="9502" cap="flat">
                <a:noFill/>
                <a:prstDash val="solid"/>
                <a:miter/>
              </a:ln>
            </p:spPr>
            <p:txBody>
              <a:bodyPr rtlCol="0" anchor="ctr"/>
              <a:lstStyle/>
              <a:p>
                <a:endParaRPr lang="de-DE" dirty="0"/>
              </a:p>
            </p:txBody>
          </p:sp>
          <p:sp>
            <p:nvSpPr>
              <p:cNvPr id="46" name="Freeform 139">
                <a:extLst>
                  <a:ext uri="{FF2B5EF4-FFF2-40B4-BE49-F238E27FC236}">
                    <a16:creationId xmlns:a16="http://schemas.microsoft.com/office/drawing/2014/main" id="{EFC3C951-06D4-F862-F8D3-D3B1CF44F30F}"/>
                  </a:ext>
                </a:extLst>
              </p:cNvPr>
              <p:cNvSpPr/>
              <p:nvPr/>
            </p:nvSpPr>
            <p:spPr>
              <a:xfrm>
                <a:off x="6097184" y="2930912"/>
                <a:ext cx="102702" cy="34234"/>
              </a:xfrm>
              <a:custGeom>
                <a:avLst/>
                <a:gdLst>
                  <a:gd name="connsiteX0" fmla="*/ 0 w 102702"/>
                  <a:gd name="connsiteY0" fmla="*/ 0 h 34234"/>
                  <a:gd name="connsiteX1" fmla="*/ 102703 w 102702"/>
                  <a:gd name="connsiteY1" fmla="*/ 0 h 34234"/>
                  <a:gd name="connsiteX2" fmla="*/ 102703 w 102702"/>
                  <a:gd name="connsiteY2" fmla="*/ 34234 h 34234"/>
                  <a:gd name="connsiteX3" fmla="*/ 0 w 102702"/>
                  <a:gd name="connsiteY3" fmla="*/ 34234 h 34234"/>
                </a:gdLst>
                <a:ahLst/>
                <a:cxnLst>
                  <a:cxn ang="0">
                    <a:pos x="connsiteX0" y="connsiteY0"/>
                  </a:cxn>
                  <a:cxn ang="0">
                    <a:pos x="connsiteX1" y="connsiteY1"/>
                  </a:cxn>
                  <a:cxn ang="0">
                    <a:pos x="connsiteX2" y="connsiteY2"/>
                  </a:cxn>
                  <a:cxn ang="0">
                    <a:pos x="connsiteX3" y="connsiteY3"/>
                  </a:cxn>
                </a:cxnLst>
                <a:rect l="l" t="t" r="r" b="b"/>
                <a:pathLst>
                  <a:path w="102702" h="34234">
                    <a:moveTo>
                      <a:pt x="0" y="0"/>
                    </a:moveTo>
                    <a:lnTo>
                      <a:pt x="102703" y="0"/>
                    </a:lnTo>
                    <a:lnTo>
                      <a:pt x="102703" y="34234"/>
                    </a:lnTo>
                    <a:lnTo>
                      <a:pt x="0" y="34234"/>
                    </a:lnTo>
                    <a:close/>
                  </a:path>
                </a:pathLst>
              </a:custGeom>
              <a:grpFill/>
              <a:ln w="9502" cap="flat">
                <a:noFill/>
                <a:prstDash val="solid"/>
                <a:miter/>
              </a:ln>
            </p:spPr>
            <p:txBody>
              <a:bodyPr rtlCol="0" anchor="ctr"/>
              <a:lstStyle/>
              <a:p>
                <a:endParaRPr lang="de-DE" dirty="0"/>
              </a:p>
            </p:txBody>
          </p:sp>
        </p:grpSp>
      </p:grpSp>
    </p:spTree>
    <p:extLst>
      <p:ext uri="{BB962C8B-B14F-4D97-AF65-F5344CB8AC3E}">
        <p14:creationId xmlns:p14="http://schemas.microsoft.com/office/powerpoint/2010/main" val="46976900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776948-E757-D9B1-896C-282AD46CE544}"/>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620D292B-C8F9-B756-9AA0-8D82FA204B6D}"/>
              </a:ext>
            </a:extLst>
          </p:cNvPr>
          <p:cNvSpPr>
            <a:spLocks noGrp="1"/>
          </p:cNvSpPr>
          <p:nvPr>
            <p:ph type="body" sz="quarter" idx="60"/>
          </p:nvPr>
        </p:nvSpPr>
        <p:spPr/>
        <p:txBody>
          <a:bodyPr/>
          <a:lstStyle/>
          <a:p>
            <a:r>
              <a:rPr lang="de-DE" dirty="0"/>
              <a:t>05</a:t>
            </a:r>
          </a:p>
        </p:txBody>
      </p:sp>
      <p:sp>
        <p:nvSpPr>
          <p:cNvPr id="6" name="Rectangle 5">
            <a:extLst>
              <a:ext uri="{FF2B5EF4-FFF2-40B4-BE49-F238E27FC236}">
                <a16:creationId xmlns:a16="http://schemas.microsoft.com/office/drawing/2014/main" id="{789313C1-94E7-834F-B112-1B06FA1E30E8}"/>
              </a:ext>
            </a:extLst>
          </p:cNvPr>
          <p:cNvSpPr/>
          <p:nvPr/>
        </p:nvSpPr>
        <p:spPr>
          <a:xfrm>
            <a:off x="2777891" y="4910405"/>
            <a:ext cx="1631068" cy="606296"/>
          </a:xfrm>
          <a:prstGeom prst="rect">
            <a:avLst/>
          </a:prstGeom>
          <a:solidFill>
            <a:srgbClr val="4763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529" dirty="0">
              <a:latin typeface="Montserrat" panose="00000500000000000000" pitchFamily="50" charset="0"/>
            </a:endParaRPr>
          </a:p>
        </p:txBody>
      </p:sp>
      <p:sp>
        <p:nvSpPr>
          <p:cNvPr id="7" name="TextBox 6">
            <a:extLst>
              <a:ext uri="{FF2B5EF4-FFF2-40B4-BE49-F238E27FC236}">
                <a16:creationId xmlns:a16="http://schemas.microsoft.com/office/drawing/2014/main" id="{0FB6D5FC-4982-A261-AC3D-B63FD590B6AB}"/>
              </a:ext>
            </a:extLst>
          </p:cNvPr>
          <p:cNvSpPr txBox="1"/>
          <p:nvPr/>
        </p:nvSpPr>
        <p:spPr>
          <a:xfrm>
            <a:off x="2909998" y="4916982"/>
            <a:ext cx="1436462" cy="646331"/>
          </a:xfrm>
          <a:prstGeom prst="rect">
            <a:avLst/>
          </a:prstGeom>
          <a:noFill/>
        </p:spPr>
        <p:txBody>
          <a:bodyPr wrap="none" rtlCol="0">
            <a:spAutoFit/>
          </a:bodyPr>
          <a:lstStyle/>
          <a:p>
            <a:r>
              <a:rPr lang="de-DE" sz="3600" b="1" spc="324" dirty="0">
                <a:solidFill>
                  <a:schemeClr val="bg1"/>
                </a:solidFill>
                <a:latin typeface="Calibri" panose="020F0502020204030204" pitchFamily="34" charset="0"/>
                <a:cs typeface="Calibri" panose="020F0502020204030204" pitchFamily="34" charset="0"/>
              </a:rPr>
              <a:t>FAZIT</a:t>
            </a:r>
          </a:p>
        </p:txBody>
      </p:sp>
    </p:spTree>
    <p:extLst>
      <p:ext uri="{BB962C8B-B14F-4D97-AF65-F5344CB8AC3E}">
        <p14:creationId xmlns:p14="http://schemas.microsoft.com/office/powerpoint/2010/main" val="192437765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1A569B-02FE-F38A-71D3-D7D29F6B81E1}"/>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DFD52E31-E51F-18DB-0647-AF77822EF93B}"/>
              </a:ext>
            </a:extLst>
          </p:cNvPr>
          <p:cNvSpPr>
            <a:spLocks noGrp="1"/>
          </p:cNvSpPr>
          <p:nvPr>
            <p:ph type="body" sz="quarter" idx="49"/>
          </p:nvPr>
        </p:nvSpPr>
        <p:spPr/>
        <p:txBody>
          <a:bodyPr/>
          <a:lstStyle/>
          <a:p>
            <a:r>
              <a:rPr lang="de-DE" dirty="0"/>
              <a:t>Einführung</a:t>
            </a:r>
          </a:p>
        </p:txBody>
      </p:sp>
      <p:sp>
        <p:nvSpPr>
          <p:cNvPr id="6" name="Text Placeholder 5">
            <a:extLst>
              <a:ext uri="{FF2B5EF4-FFF2-40B4-BE49-F238E27FC236}">
                <a16:creationId xmlns:a16="http://schemas.microsoft.com/office/drawing/2014/main" id="{C5852FCF-8ED8-115C-CFCA-6C1198A7E093}"/>
              </a:ext>
            </a:extLst>
          </p:cNvPr>
          <p:cNvSpPr>
            <a:spLocks noGrp="1"/>
          </p:cNvSpPr>
          <p:nvPr>
            <p:ph type="body" sz="quarter" idx="50"/>
          </p:nvPr>
        </p:nvSpPr>
        <p:spPr/>
        <p:txBody>
          <a:bodyPr/>
          <a:lstStyle/>
          <a:p>
            <a:r>
              <a:rPr lang="de-DE" dirty="0"/>
              <a:t>Fazit</a:t>
            </a:r>
          </a:p>
        </p:txBody>
      </p:sp>
      <p:sp>
        <p:nvSpPr>
          <p:cNvPr id="7" name="Text Placeholder 6">
            <a:extLst>
              <a:ext uri="{FF2B5EF4-FFF2-40B4-BE49-F238E27FC236}">
                <a16:creationId xmlns:a16="http://schemas.microsoft.com/office/drawing/2014/main" id="{437C9895-7D04-42A1-8E75-94172088737B}"/>
              </a:ext>
            </a:extLst>
          </p:cNvPr>
          <p:cNvSpPr>
            <a:spLocks noGrp="1"/>
          </p:cNvSpPr>
          <p:nvPr>
            <p:ph type="body" sz="quarter" idx="61"/>
          </p:nvPr>
        </p:nvSpPr>
        <p:spPr/>
        <p:txBody>
          <a:bodyPr/>
          <a:lstStyle/>
          <a:p>
            <a:r>
              <a:rPr lang="de-DE" dirty="0"/>
              <a:t>Fazit</a:t>
            </a:r>
          </a:p>
        </p:txBody>
      </p:sp>
      <p:sp>
        <p:nvSpPr>
          <p:cNvPr id="8" name="Text Placeholder 7">
            <a:extLst>
              <a:ext uri="{FF2B5EF4-FFF2-40B4-BE49-F238E27FC236}">
                <a16:creationId xmlns:a16="http://schemas.microsoft.com/office/drawing/2014/main" id="{B00DE79E-B3B6-006A-23C0-64ECD780EDB3}"/>
              </a:ext>
            </a:extLst>
          </p:cNvPr>
          <p:cNvSpPr>
            <a:spLocks noGrp="1"/>
          </p:cNvSpPr>
          <p:nvPr>
            <p:ph type="body" sz="quarter" idx="64"/>
          </p:nvPr>
        </p:nvSpPr>
        <p:spPr/>
        <p:txBody>
          <a:bodyPr/>
          <a:lstStyle/>
          <a:p>
            <a:pPr marL="0" indent="0">
              <a:lnSpc>
                <a:spcPts val="998"/>
              </a:lnSpc>
              <a:buNone/>
            </a:pPr>
            <a:r>
              <a:rPr lang="de-DE" dirty="0" sz="900"/>
              <a:t>Sparen und Investieren sind keine einmaligen Entscheidungen. Es sind lebenslange Gewohnheiten, die sich verändern, während Frauen Berufsanfang, Karrieremitte und späte Karrierephase (einschließlich Ruhestand) durchlaufen. In diesem Modul haben Sie den Unterschied zwischen Sparen für Stabilität und Investieren für langfristige Ziele kennengelernt und erfahren, wie Risiko, Rendite, Diversifikation, Anlagehorizont und Gebühren die tatsächlichen Ergebnisse im Laufe der Zeit prägen.</a:t>
            </a:r>
          </a:p>
          <a:p>
            <a:pPr marL="0" indent="0">
              <a:lnSpc>
                <a:spcPts val="2288"/>
              </a:lnSpc>
              <a:buNone/>
            </a:pPr>
            <a:endParaRPr lang="de-DE" dirty="0" sz="1900"/>
          </a:p>
          <a:p>
            <a:pPr marL="0" indent="0">
              <a:lnSpc>
                <a:spcPts val="998"/>
              </a:lnSpc>
              <a:buNone/>
            </a:pPr>
            <a:r>
              <a:rPr lang="de-DE" dirty="0" sz="900"/>
              <a:t>Am </a:t>
            </a:r>
            <a:r>
              <a:rPr lang="de-DE" b="1" dirty="0" sz="900">
                <a:solidFill>
                  <a:srgbClr val="4763AE"/>
                </a:solidFill>
              </a:rPr>
              <a:t>Berufsanfang</a:t>
            </a:r>
            <a:r>
              <a:rPr lang="de-DE" dirty="0" sz="900"/>
              <a:t> geht es vor allem darum, ein solides Fundament zu legen: einen Notgroschen aufbauen, klare Ziele setzen und klein anfangen – mit beständigen Gewohnheiten wie „sich selbst zuerst bezahlen“. Sie haben auch gelernt, warum Zeit durch den Zinseszins so wichtig ist und warum Sie nur Geld anlegen sollten, das Sie länger unangetastet lassen können.</a:t>
            </a:r>
          </a:p>
          <a:p>
            <a:pPr marL="0" indent="0">
              <a:lnSpc>
                <a:spcPts val="2074"/>
              </a:lnSpc>
              <a:buNone/>
            </a:pPr>
            <a:endParaRPr lang="de-DE" dirty="0" sz="1725"/>
          </a:p>
          <a:p>
            <a:pPr marL="0" indent="0">
              <a:lnSpc>
                <a:spcPts val="998"/>
              </a:lnSpc>
              <a:buNone/>
            </a:pPr>
            <a:r>
              <a:rPr lang="de-DE" dirty="0" sz="900"/>
              <a:t>In der </a:t>
            </a:r>
            <a:r>
              <a:rPr lang="de-DE" b="1" dirty="0" sz="900">
                <a:solidFill>
                  <a:srgbClr val="E36C34"/>
                </a:solidFill>
              </a:rPr>
              <a:t>Karrieremitte</a:t>
            </a:r>
            <a:r>
              <a:rPr lang="de-DE" dirty="0" sz="900"/>
              <a:t> ist oft die Komplexität die Herausforderung. Viele Ziele konkurrieren gleichzeitig, und durch die Verantwortung kann sich Risiko persönlicher anfühlen. Dieser Abschnitt hat Ihnen geholfen, Ihre Ziele mit „Spartöpfen“ zu strukturieren, die Bedeutung von Diversifikation und Kostenbewusstsein zu verstehen und Entscheidungen sowohl nach Ihrer Risikobereitschaft (wie Sie sich fühlen) als auch nach Ihrer Risikotragfähigkeit (was Ihr Leben verkraftet) zu treffen. Sie haben auch gelernt, sich zu schützen, indem Sie die richtigen Fragen stellen, bevor Sie sich festlegen.</a:t>
            </a:r>
          </a:p>
          <a:p>
            <a:pPr marL="0" indent="0">
              <a:lnSpc>
                <a:spcPts val="2501"/>
              </a:lnSpc>
              <a:buNone/>
            </a:pPr>
            <a:endParaRPr lang="de-DE" dirty="0" sz="2075"/>
          </a:p>
          <a:p>
            <a:pPr marL="0" indent="0">
              <a:lnSpc>
                <a:spcPts val="998"/>
              </a:lnSpc>
              <a:buNone/>
            </a:pPr>
            <a:r>
              <a:rPr lang="de-DE" dirty="0" sz="900"/>
              <a:t>In der </a:t>
            </a:r>
            <a:r>
              <a:rPr lang="de-DE" b="1" dirty="0" sz="900">
                <a:solidFill>
                  <a:srgbClr val="D38CBC"/>
                </a:solidFill>
              </a:rPr>
              <a:t>späten Karrierephase und im Ruhestand</a:t>
            </a:r>
            <a:r>
              <a:rPr lang="de-DE" dirty="0" sz="900"/>
              <a:t> verschiebt sich der Fokus oft zum Vermögenserhalt. Ziel ist, das Aufgebaute zu schützen, den Zugriff auf Geld klar und stressfrei zu regeln und unnötige Komplexität und Kosten zu vermeiden. Sie haben auch gelernt, wie Betrug und Drucktaktiken auf ältere Menschen zielen können und wie die einfache Regel „Innehalten, prüfen, dann handeln“ Ihre Unabhängigkeit schützt.</a:t>
            </a:r>
          </a:p>
          <a:p>
            <a:pPr marL="0" indent="0">
              <a:lnSpc>
                <a:spcPts val="1068"/>
              </a:lnSpc>
              <a:buNone/>
            </a:pPr>
            <a:endParaRPr lang="de-DE" dirty="0" sz="900"/>
          </a:p>
          <a:p>
            <a:pPr marL="0" indent="0">
              <a:lnSpc>
                <a:spcPts val="998"/>
              </a:lnSpc>
              <a:spcBef>
                <a:spcPts val="2378"/>
              </a:spcBef>
              <a:buNone/>
            </a:pPr>
            <a:r>
              <a:rPr lang="de-DE" dirty="0" sz="900"/>
              <a:t>Für alle Phasen gilt dieselbe Botschaft: Fortschritt braucht keine Perfektion. Kleine Schritte, über die Zeit wiederholt, schaffen spürbare Widerstandskraft. Nutzen Sie die Werkzeuge und Vorlagen aus diesem Modul, überprüfen Sie Ihre Ziele, wenn sich Ihr Leben ändert, und treffen Sie Entscheidungen in Ruhe – besonders, wenn Risiken im Spiel sind. Dieses Modul dient nur Lernzwecken; holen Sie bei wichtigen Entscheidungen unabhängigen fachlichen Rat ein, der Ihre persönliche Situation berücksichtigt.</a:t>
            </a:r>
          </a:p>
        </p:txBody>
      </p:sp>
      <p:cxnSp>
        <p:nvCxnSpPr>
          <p:cNvPr id="9" name="Straight Connector 8">
            <a:extLst>
              <a:ext uri="{FF2B5EF4-FFF2-40B4-BE49-F238E27FC236}">
                <a16:creationId xmlns:a16="http://schemas.microsoft.com/office/drawing/2014/main" id="{6C9EA38A-478C-81B2-C709-B7DA0454FD80}"/>
              </a:ext>
            </a:extLst>
          </p:cNvPr>
          <p:cNvCxnSpPr>
            <a:cxnSpLocks/>
          </p:cNvCxnSpPr>
          <p:nvPr/>
        </p:nvCxnSpPr>
        <p:spPr>
          <a:xfrm>
            <a:off x="1569720" y="1264920"/>
            <a:ext cx="5669280" cy="0"/>
          </a:xfrm>
          <a:prstGeom prst="line">
            <a:avLst/>
          </a:prstGeom>
          <a:ln w="19050">
            <a:solidFill>
              <a:srgbClr val="1E2879"/>
            </a:solidFill>
            <a:prstDash val="sys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8253521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AC76FA8A-E785-6AC7-0CD5-34F9B877D279}"/>
              </a:ext>
            </a:extLst>
          </p:cNvPr>
          <p:cNvSpPr>
            <a:spLocks noGrp="1"/>
          </p:cNvSpPr>
          <p:nvPr>
            <p:ph type="body" sz="quarter" idx="4294967295"/>
          </p:nvPr>
        </p:nvSpPr>
        <p:spPr>
          <a:xfrm>
            <a:off x="728419" y="7540867"/>
            <a:ext cx="3282950" cy="781050"/>
          </a:xfrm>
          <a:prstGeom prst="rect">
            <a:avLst/>
          </a:prstGeom>
        </p:spPr>
        <p:txBody>
          <a:bodyPr/>
          <a:lstStyle/>
          <a:p>
            <a:pPr marL="0" indent="0" algn="l">
              <a:buNone/>
            </a:pPr>
            <a:r>
              <a:rPr lang="de-DE" sz="2000" b="1" dirty="0">
                <a:solidFill>
                  <a:schemeClr val="bg1"/>
                </a:solidFill>
              </a:rPr>
              <a:t>Begleiten Sie uns</a:t>
            </a:r>
          </a:p>
        </p:txBody>
      </p:sp>
      <p:sp>
        <p:nvSpPr>
          <p:cNvPr id="52" name="Text Placeholder 2">
            <a:extLst>
              <a:ext uri="{FF2B5EF4-FFF2-40B4-BE49-F238E27FC236}">
                <a16:creationId xmlns:a16="http://schemas.microsoft.com/office/drawing/2014/main" id="{A60BDF63-C96A-CA89-7127-3882BC413159}"/>
              </a:ext>
            </a:extLst>
          </p:cNvPr>
          <p:cNvSpPr txBox="1">
            <a:spLocks/>
          </p:cNvSpPr>
          <p:nvPr/>
        </p:nvSpPr>
        <p:spPr>
          <a:xfrm>
            <a:off x="3717645" y="9783934"/>
            <a:ext cx="3842030" cy="536162"/>
          </a:xfrm>
          <a:prstGeom prst="rect">
            <a:avLst/>
          </a:prstGeom>
          <a:solidFill>
            <a:srgbClr val="F16024"/>
          </a:solidFill>
        </p:spPr>
        <p:txBody>
          <a:bodyPr anchor="ctr">
            <a:noAutofit/>
          </a:bodyPr>
          <a:lstStyle>
            <a:lvl1pPr marL="0" indent="0" algn="ctr" defTabSz="755934" rtl="0" eaLnBrk="1" latinLnBrk="0" hangingPunct="1">
              <a:lnSpc>
                <a:spcPct val="90000"/>
              </a:lnSpc>
              <a:spcBef>
                <a:spcPts val="827"/>
              </a:spcBef>
              <a:buFont typeface="Arial" panose="020B0604020202020204" pitchFamily="34" charset="0"/>
              <a:buNone/>
              <a:defRPr sz="2000" b="0" i="0" kern="120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77967"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2pPr>
            <a:lvl3pPr marL="755934"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3pPr>
            <a:lvl4pPr marL="1133901"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4pPr>
            <a:lvl5pPr marL="1511869"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lgn="ctr">
              <a:buNone/>
            </a:pPr>
            <a:r>
              <a:rPr lang="de-DE" sz="2400" b="1" dirty="0">
                <a:solidFill>
                  <a:schemeClr val="bg1"/>
                </a:solidFill>
              </a:rPr>
              <a:t>www.fempower.finance</a:t>
            </a:r>
          </a:p>
        </p:txBody>
      </p:sp>
      <p:grpSp>
        <p:nvGrpSpPr>
          <p:cNvPr id="13" name="Group 12">
            <a:extLst>
              <a:ext uri="{FF2B5EF4-FFF2-40B4-BE49-F238E27FC236}">
                <a16:creationId xmlns:a16="http://schemas.microsoft.com/office/drawing/2014/main" id="{0A982912-D9D1-2753-8EB3-FE974A71E858}"/>
              </a:ext>
            </a:extLst>
          </p:cNvPr>
          <p:cNvGrpSpPr/>
          <p:nvPr/>
        </p:nvGrpSpPr>
        <p:grpSpPr>
          <a:xfrm>
            <a:off x="223434" y="3826589"/>
            <a:ext cx="4705438" cy="2867812"/>
            <a:chOff x="1950804" y="3053151"/>
            <a:chExt cx="5608871" cy="3418425"/>
          </a:xfrm>
        </p:grpSpPr>
        <p:pic>
          <p:nvPicPr>
            <p:cNvPr id="16" name="Picture 15">
              <a:extLst>
                <a:ext uri="{FF2B5EF4-FFF2-40B4-BE49-F238E27FC236}">
                  <a16:creationId xmlns:a16="http://schemas.microsoft.com/office/drawing/2014/main" id="{AD20DC72-B97F-0F9C-2542-EDEC0DA7F114}"/>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1950804" y="3053151"/>
              <a:ext cx="5608871" cy="3418425"/>
            </a:xfrm>
            <a:prstGeom prst="rect">
              <a:avLst/>
            </a:prstGeom>
          </p:spPr>
        </p:pic>
        <p:sp>
          <p:nvSpPr>
            <p:cNvPr id="17" name="Rectangle 16">
              <a:extLst>
                <a:ext uri="{FF2B5EF4-FFF2-40B4-BE49-F238E27FC236}">
                  <a16:creationId xmlns:a16="http://schemas.microsoft.com/office/drawing/2014/main" id="{39D81D49-15E8-ED00-3A72-7B268CC7EE2F}"/>
                </a:ext>
              </a:extLst>
            </p:cNvPr>
            <p:cNvSpPr/>
            <p:nvPr/>
          </p:nvSpPr>
          <p:spPr>
            <a:xfrm>
              <a:off x="2801073" y="3350555"/>
              <a:ext cx="3981692" cy="252328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latin typeface="Calibri" panose="020F0502020204030204" pitchFamily="34" charset="0"/>
              </a:endParaRPr>
            </a:p>
          </p:txBody>
        </p:sp>
        <p:sp>
          <p:nvSpPr>
            <p:cNvPr id="20" name="Text Placeholder 32">
              <a:extLst>
                <a:ext uri="{FF2B5EF4-FFF2-40B4-BE49-F238E27FC236}">
                  <a16:creationId xmlns:a16="http://schemas.microsoft.com/office/drawing/2014/main" id="{1865D03A-0FEA-BEA4-8AF0-CBD446BF5F8F}"/>
                </a:ext>
              </a:extLst>
            </p:cNvPr>
            <p:cNvSpPr txBox="1">
              <a:spLocks/>
            </p:cNvSpPr>
            <p:nvPr/>
          </p:nvSpPr>
          <p:spPr>
            <a:xfrm>
              <a:off x="2801073" y="4337414"/>
              <a:ext cx="3981692" cy="891421"/>
            </a:xfrm>
            <a:prstGeom prst="rect">
              <a:avLst/>
            </a:prstGeom>
            <a:noFill/>
          </p:spPr>
          <p:txBody>
            <a:bodyPr>
              <a:noAutofit/>
            </a:bodyPr>
            <a:lstStyle>
              <a:lvl1pPr marL="0" indent="0" algn="l" defTabSz="2072941" rtl="0" eaLnBrk="1" latinLnBrk="0" hangingPunct="1">
                <a:lnSpc>
                  <a:spcPct val="100000"/>
                </a:lnSpc>
                <a:spcBef>
                  <a:spcPts val="2267"/>
                </a:spcBef>
                <a:buFont typeface="Arial" panose="020B0604020202020204" pitchFamily="34" charset="0"/>
                <a:buNone/>
                <a:defRPr sz="2300" b="1" i="0" kern="1200">
                  <a:solidFill>
                    <a:srgbClr val="011E3B"/>
                  </a:solidFill>
                  <a:latin typeface="Poppins SemiBold" pitchFamily="2" charset="77"/>
                  <a:ea typeface="+mn-ea"/>
                  <a:cs typeface="Poppins SemiBold" pitchFamily="2" charset="77"/>
                </a:defRPr>
              </a:lvl1pPr>
              <a:lvl2pPr marL="377967" indent="0" algn="l" defTabSz="2072941" rtl="0" eaLnBrk="1" latinLnBrk="0" hangingPunct="1">
                <a:lnSpc>
                  <a:spcPct val="100000"/>
                </a:lnSpc>
                <a:spcBef>
                  <a:spcPts val="1133"/>
                </a:spcBef>
                <a:buFont typeface="Arial" panose="020B0604020202020204" pitchFamily="34" charset="0"/>
                <a:buNone/>
                <a:defRPr sz="3200" kern="1200">
                  <a:solidFill>
                    <a:srgbClr val="011E3B"/>
                  </a:solidFill>
                  <a:latin typeface="Montserrat" pitchFamily="2" charset="77"/>
                  <a:ea typeface="+mn-ea"/>
                  <a:cs typeface="Poppins" pitchFamily="2" charset="77"/>
                </a:defRPr>
              </a:lvl2pPr>
              <a:lvl3pPr marL="755934" indent="0" algn="l" defTabSz="2072941" rtl="0" eaLnBrk="1" latinLnBrk="0" hangingPunct="1">
                <a:lnSpc>
                  <a:spcPct val="100000"/>
                </a:lnSpc>
                <a:spcBef>
                  <a:spcPts val="1133"/>
                </a:spcBef>
                <a:buFont typeface="Arial" panose="020B0604020202020204" pitchFamily="34" charset="0"/>
                <a:buNone/>
                <a:defRPr sz="3200" kern="1200">
                  <a:solidFill>
                    <a:srgbClr val="011E3B"/>
                  </a:solidFill>
                  <a:latin typeface="Montserrat" pitchFamily="2" charset="77"/>
                  <a:ea typeface="+mn-ea"/>
                  <a:cs typeface="Poppins" pitchFamily="2" charset="77"/>
                </a:defRPr>
              </a:lvl3pPr>
              <a:lvl4pPr marL="1133901" indent="0" algn="l" defTabSz="2072941" rtl="0" eaLnBrk="1" latinLnBrk="0" hangingPunct="1">
                <a:lnSpc>
                  <a:spcPct val="100000"/>
                </a:lnSpc>
                <a:spcBef>
                  <a:spcPts val="1133"/>
                </a:spcBef>
                <a:buFont typeface="Arial" panose="020B0604020202020204" pitchFamily="34" charset="0"/>
                <a:buNone/>
                <a:defRPr sz="3200" kern="1200">
                  <a:solidFill>
                    <a:srgbClr val="011E3B"/>
                  </a:solidFill>
                  <a:latin typeface="Montserrat" pitchFamily="2" charset="77"/>
                  <a:ea typeface="+mn-ea"/>
                  <a:cs typeface="Poppins" pitchFamily="2" charset="77"/>
                </a:defRPr>
              </a:lvl4pPr>
              <a:lvl5pPr marL="1511869" indent="0" algn="l" defTabSz="2072941" rtl="0" eaLnBrk="1" latinLnBrk="0" hangingPunct="1">
                <a:lnSpc>
                  <a:spcPct val="100000"/>
                </a:lnSpc>
                <a:spcBef>
                  <a:spcPts val="1133"/>
                </a:spcBef>
                <a:buFont typeface="Arial" panose="020B0604020202020204" pitchFamily="34" charset="0"/>
                <a:buNone/>
                <a:defRPr sz="3200" kern="1200">
                  <a:solidFill>
                    <a:srgbClr val="011E3B"/>
                  </a:solidFill>
                  <a:latin typeface="Montserrat" pitchFamily="2" charset="77"/>
                  <a:ea typeface="+mn-ea"/>
                  <a:cs typeface="Poppins" pitchFamily="2" charset="77"/>
                </a:defRPr>
              </a:lvl5pPr>
              <a:lvl6pPr marL="5700588" indent="-518236" algn="l" defTabSz="2072941" rtl="0" eaLnBrk="1" latinLnBrk="0" hangingPunct="1">
                <a:lnSpc>
                  <a:spcPct val="90000"/>
                </a:lnSpc>
                <a:spcBef>
                  <a:spcPts val="1133"/>
                </a:spcBef>
                <a:buFont typeface="Arial" panose="020B0604020202020204" pitchFamily="34" charset="0"/>
                <a:buChar char="•"/>
                <a:defRPr sz="4080" kern="1200">
                  <a:solidFill>
                    <a:schemeClr val="tx1"/>
                  </a:solidFill>
                  <a:latin typeface="+mn-lt"/>
                  <a:ea typeface="+mn-ea"/>
                  <a:cs typeface="+mn-cs"/>
                </a:defRPr>
              </a:lvl6pPr>
              <a:lvl7pPr marL="6737059" indent="-518236" algn="l" defTabSz="2072941" rtl="0" eaLnBrk="1" latinLnBrk="0" hangingPunct="1">
                <a:lnSpc>
                  <a:spcPct val="90000"/>
                </a:lnSpc>
                <a:spcBef>
                  <a:spcPts val="1133"/>
                </a:spcBef>
                <a:buFont typeface="Arial" panose="020B0604020202020204" pitchFamily="34" charset="0"/>
                <a:buChar char="•"/>
                <a:defRPr sz="4080" kern="1200">
                  <a:solidFill>
                    <a:schemeClr val="tx1"/>
                  </a:solidFill>
                  <a:latin typeface="+mn-lt"/>
                  <a:ea typeface="+mn-ea"/>
                  <a:cs typeface="+mn-cs"/>
                </a:defRPr>
              </a:lvl7pPr>
              <a:lvl8pPr marL="7773528" indent="-518236" algn="l" defTabSz="2072941" rtl="0" eaLnBrk="1" latinLnBrk="0" hangingPunct="1">
                <a:lnSpc>
                  <a:spcPct val="90000"/>
                </a:lnSpc>
                <a:spcBef>
                  <a:spcPts val="1133"/>
                </a:spcBef>
                <a:buFont typeface="Arial" panose="020B0604020202020204" pitchFamily="34" charset="0"/>
                <a:buChar char="•"/>
                <a:defRPr sz="4080" kern="1200">
                  <a:solidFill>
                    <a:schemeClr val="tx1"/>
                  </a:solidFill>
                  <a:latin typeface="+mn-lt"/>
                  <a:ea typeface="+mn-ea"/>
                  <a:cs typeface="+mn-cs"/>
                </a:defRPr>
              </a:lvl8pPr>
              <a:lvl9pPr marL="8810001" indent="-518236" algn="l" defTabSz="2072941" rtl="0" eaLnBrk="1" latinLnBrk="0" hangingPunct="1">
                <a:lnSpc>
                  <a:spcPct val="90000"/>
                </a:lnSpc>
                <a:spcBef>
                  <a:spcPts val="1133"/>
                </a:spcBef>
                <a:buFont typeface="Arial" panose="020B0604020202020204" pitchFamily="34" charset="0"/>
                <a:buChar char="•"/>
                <a:defRPr sz="4080" kern="1200">
                  <a:solidFill>
                    <a:schemeClr val="tx1"/>
                  </a:solidFill>
                  <a:latin typeface="+mn-lt"/>
                  <a:ea typeface="+mn-ea"/>
                  <a:cs typeface="+mn-cs"/>
                </a:defRPr>
              </a:lvl9pPr>
            </a:lstStyle>
            <a:p>
              <a:pPr algn="ctr"/>
              <a:r>
                <a:rPr lang="de-DE" sz="1800" b="0" dirty="0">
                  <a:solidFill>
                    <a:srgbClr val="000000"/>
                  </a:solidFill>
                  <a:latin typeface="Calibri" panose="020F0502020204030204" pitchFamily="34" charset="0"/>
                </a:rPr>
                <a:t>Zur Website</a:t>
              </a:r>
              <a:endParaRPr lang="de-DE" sz="1800" b="0" dirty="0">
                <a:solidFill>
                  <a:srgbClr val="000000"/>
                </a:solidFill>
                <a:latin typeface="Calibri" panose="020F0502020204030204" pitchFamily="34" charset="0"/>
              </a:endParaRPr>
            </a:p>
          </p:txBody>
        </p:sp>
      </p:grpSp>
      <p:pic>
        <p:nvPicPr>
          <p:cNvPr id="4" name="Picture 3">
            <a:extLst>
              <a:ext uri="{FF2B5EF4-FFF2-40B4-BE49-F238E27FC236}">
                <a16:creationId xmlns:a16="http://schemas.microsoft.com/office/drawing/2014/main" id="{DF9DCB7E-B194-A3AB-47D9-D15C66DBB1E3}"/>
              </a:ext>
            </a:extLst>
          </p:cNvPr>
          <p:cNvPicPr>
            <a:picLocks noChangeAspect="1"/>
          </p:cNvPicPr>
          <p:nvPr/>
        </p:nvPicPr>
        <p:blipFill>
          <a:blip r:embed="rId3"/>
          <a:stretch>
            <a:fillRect/>
          </a:stretch>
        </p:blipFill>
        <p:spPr>
          <a:xfrm>
            <a:off x="936748" y="4074792"/>
            <a:ext cx="3340352" cy="2146203"/>
          </a:xfrm>
          <a:prstGeom prst="rect">
            <a:avLst/>
          </a:prstGeom>
        </p:spPr>
      </p:pic>
      <p:grpSp>
        <p:nvGrpSpPr>
          <p:cNvPr id="31" name="Graphic 3">
            <a:extLst>
              <a:ext uri="{FF2B5EF4-FFF2-40B4-BE49-F238E27FC236}">
                <a16:creationId xmlns:a16="http://schemas.microsoft.com/office/drawing/2014/main" id="{12107541-C2F4-8A9A-C481-A2B7698388F3}"/>
              </a:ext>
            </a:extLst>
          </p:cNvPr>
          <p:cNvGrpSpPr/>
          <p:nvPr/>
        </p:nvGrpSpPr>
        <p:grpSpPr>
          <a:xfrm>
            <a:off x="1749471" y="7958589"/>
            <a:ext cx="406935" cy="406935"/>
            <a:chOff x="938298" y="2389014"/>
            <a:chExt cx="850463" cy="850463"/>
          </a:xfrm>
        </p:grpSpPr>
        <p:sp>
          <p:nvSpPr>
            <p:cNvPr id="53" name="Freeform 52">
              <a:hlinkClick r:id="rId4"/>
              <a:extLst>
                <a:ext uri="{FF2B5EF4-FFF2-40B4-BE49-F238E27FC236}">
                  <a16:creationId xmlns:a16="http://schemas.microsoft.com/office/drawing/2014/main" id="{7436FE5E-80EE-3D00-1663-DFA005EBC45F}"/>
                </a:ext>
              </a:extLst>
            </p:cNvPr>
            <p:cNvSpPr/>
            <p:nvPr/>
          </p:nvSpPr>
          <p:spPr>
            <a:xfrm>
              <a:off x="938298" y="2389014"/>
              <a:ext cx="850463" cy="850463"/>
            </a:xfrm>
            <a:custGeom>
              <a:avLst/>
              <a:gdLst>
                <a:gd name="connsiteX0" fmla="*/ 850464 w 850463"/>
                <a:gd name="connsiteY0" fmla="*/ 425232 h 850463"/>
                <a:gd name="connsiteX1" fmla="*/ 425232 w 850463"/>
                <a:gd name="connsiteY1" fmla="*/ 850464 h 850463"/>
                <a:gd name="connsiteX2" fmla="*/ 0 w 850463"/>
                <a:gd name="connsiteY2" fmla="*/ 425232 h 850463"/>
                <a:gd name="connsiteX3" fmla="*/ 425232 w 850463"/>
                <a:gd name="connsiteY3" fmla="*/ 0 h 850463"/>
                <a:gd name="connsiteX4" fmla="*/ 850464 w 850463"/>
                <a:gd name="connsiteY4" fmla="*/ 425232 h 8504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0463" h="850463">
                  <a:moveTo>
                    <a:pt x="850464" y="425232"/>
                  </a:moveTo>
                  <a:cubicBezTo>
                    <a:pt x="850464" y="660081"/>
                    <a:pt x="660081" y="850464"/>
                    <a:pt x="425232" y="850464"/>
                  </a:cubicBezTo>
                  <a:cubicBezTo>
                    <a:pt x="190383" y="850464"/>
                    <a:pt x="0" y="660081"/>
                    <a:pt x="0" y="425232"/>
                  </a:cubicBezTo>
                  <a:cubicBezTo>
                    <a:pt x="0" y="190383"/>
                    <a:pt x="190383" y="0"/>
                    <a:pt x="425232" y="0"/>
                  </a:cubicBezTo>
                  <a:cubicBezTo>
                    <a:pt x="660081" y="0"/>
                    <a:pt x="850464" y="190383"/>
                    <a:pt x="850464" y="425232"/>
                  </a:cubicBezTo>
                  <a:close/>
                </a:path>
              </a:pathLst>
            </a:custGeom>
            <a:solidFill>
              <a:srgbClr val="F16024"/>
            </a:solidFill>
            <a:ln w="6294" cap="flat">
              <a:noFill/>
              <a:prstDash val="solid"/>
              <a:miter/>
            </a:ln>
          </p:spPr>
          <p:txBody>
            <a:bodyPr rtlCol="0" anchor="ctr"/>
            <a:lstStyle/>
            <a:p>
              <a:endParaRPr lang="de-DE" dirty="0">
                <a:latin typeface="Calibri" panose="020F0502020204030204" pitchFamily="34" charset="0"/>
                <a:cs typeface="Calibri" panose="020F0502020204030204" pitchFamily="34" charset="0"/>
              </a:endParaRPr>
            </a:p>
          </p:txBody>
        </p:sp>
        <p:grpSp>
          <p:nvGrpSpPr>
            <p:cNvPr id="54" name="Graphic 3">
              <a:extLst>
                <a:ext uri="{FF2B5EF4-FFF2-40B4-BE49-F238E27FC236}">
                  <a16:creationId xmlns:a16="http://schemas.microsoft.com/office/drawing/2014/main" id="{A5D6C5D8-7838-AA7E-C060-D029DB255533}"/>
                </a:ext>
              </a:extLst>
            </p:cNvPr>
            <p:cNvGrpSpPr/>
            <p:nvPr/>
          </p:nvGrpSpPr>
          <p:grpSpPr>
            <a:xfrm>
              <a:off x="1100330" y="2533846"/>
              <a:ext cx="535477" cy="535477"/>
              <a:chOff x="1100330" y="2533846"/>
              <a:chExt cx="535477" cy="535477"/>
            </a:xfrm>
            <a:solidFill>
              <a:srgbClr val="FFFFFF"/>
            </a:solidFill>
          </p:grpSpPr>
          <p:sp>
            <p:nvSpPr>
              <p:cNvPr id="55" name="Freeform 54">
                <a:extLst>
                  <a:ext uri="{FF2B5EF4-FFF2-40B4-BE49-F238E27FC236}">
                    <a16:creationId xmlns:a16="http://schemas.microsoft.com/office/drawing/2014/main" id="{F914C5C0-DACA-81B8-A5F8-55781DA581B2}"/>
                  </a:ext>
                </a:extLst>
              </p:cNvPr>
              <p:cNvSpPr/>
              <p:nvPr/>
            </p:nvSpPr>
            <p:spPr>
              <a:xfrm>
                <a:off x="1100330" y="2533846"/>
                <a:ext cx="535477" cy="535477"/>
              </a:xfrm>
              <a:custGeom>
                <a:avLst/>
                <a:gdLst>
                  <a:gd name="connsiteX0" fmla="*/ 267739 w 535476"/>
                  <a:gd name="connsiteY0" fmla="*/ 48508 h 535477"/>
                  <a:gd name="connsiteX1" fmla="*/ 376094 w 535476"/>
                  <a:gd name="connsiteY1" fmla="*/ 49768 h 535477"/>
                  <a:gd name="connsiteX2" fmla="*/ 425862 w 535476"/>
                  <a:gd name="connsiteY2" fmla="*/ 59217 h 535477"/>
                  <a:gd name="connsiteX3" fmla="*/ 456730 w 535476"/>
                  <a:gd name="connsiteY3" fmla="*/ 79377 h 535477"/>
                  <a:gd name="connsiteX4" fmla="*/ 476890 w 535476"/>
                  <a:gd name="connsiteY4" fmla="*/ 110245 h 535477"/>
                  <a:gd name="connsiteX5" fmla="*/ 486339 w 535476"/>
                  <a:gd name="connsiteY5" fmla="*/ 160013 h 535477"/>
                  <a:gd name="connsiteX6" fmla="*/ 487599 w 535476"/>
                  <a:gd name="connsiteY6" fmla="*/ 268368 h 535477"/>
                  <a:gd name="connsiteX7" fmla="*/ 486339 w 535476"/>
                  <a:gd name="connsiteY7" fmla="*/ 376724 h 535477"/>
                  <a:gd name="connsiteX8" fmla="*/ 476890 w 535476"/>
                  <a:gd name="connsiteY8" fmla="*/ 426492 h 535477"/>
                  <a:gd name="connsiteX9" fmla="*/ 456730 w 535476"/>
                  <a:gd name="connsiteY9" fmla="*/ 457360 h 535477"/>
                  <a:gd name="connsiteX10" fmla="*/ 425862 w 535476"/>
                  <a:gd name="connsiteY10" fmla="*/ 477519 h 535477"/>
                  <a:gd name="connsiteX11" fmla="*/ 376094 w 535476"/>
                  <a:gd name="connsiteY11" fmla="*/ 486969 h 535477"/>
                  <a:gd name="connsiteX12" fmla="*/ 267739 w 535476"/>
                  <a:gd name="connsiteY12" fmla="*/ 488229 h 535477"/>
                  <a:gd name="connsiteX13" fmla="*/ 159383 w 535476"/>
                  <a:gd name="connsiteY13" fmla="*/ 486969 h 535477"/>
                  <a:gd name="connsiteX14" fmla="*/ 109615 w 535476"/>
                  <a:gd name="connsiteY14" fmla="*/ 477519 h 535477"/>
                  <a:gd name="connsiteX15" fmla="*/ 78747 w 535476"/>
                  <a:gd name="connsiteY15" fmla="*/ 457360 h 535477"/>
                  <a:gd name="connsiteX16" fmla="*/ 58587 w 535476"/>
                  <a:gd name="connsiteY16" fmla="*/ 426492 h 535477"/>
                  <a:gd name="connsiteX17" fmla="*/ 49138 w 535476"/>
                  <a:gd name="connsiteY17" fmla="*/ 376724 h 535477"/>
                  <a:gd name="connsiteX18" fmla="*/ 47878 w 535476"/>
                  <a:gd name="connsiteY18" fmla="*/ 268368 h 535477"/>
                  <a:gd name="connsiteX19" fmla="*/ 49138 w 535476"/>
                  <a:gd name="connsiteY19" fmla="*/ 160013 h 535477"/>
                  <a:gd name="connsiteX20" fmla="*/ 58587 w 535476"/>
                  <a:gd name="connsiteY20" fmla="*/ 110245 h 535477"/>
                  <a:gd name="connsiteX21" fmla="*/ 78747 w 535476"/>
                  <a:gd name="connsiteY21" fmla="*/ 79377 h 535477"/>
                  <a:gd name="connsiteX22" fmla="*/ 109615 w 535476"/>
                  <a:gd name="connsiteY22" fmla="*/ 59217 h 535477"/>
                  <a:gd name="connsiteX23" fmla="*/ 159383 w 535476"/>
                  <a:gd name="connsiteY23" fmla="*/ 49768 h 535477"/>
                  <a:gd name="connsiteX24" fmla="*/ 267739 w 535476"/>
                  <a:gd name="connsiteY24" fmla="*/ 48508 h 535477"/>
                  <a:gd name="connsiteX25" fmla="*/ 267739 w 535476"/>
                  <a:gd name="connsiteY25" fmla="*/ 0 h 535477"/>
                  <a:gd name="connsiteX26" fmla="*/ 157493 w 535476"/>
                  <a:gd name="connsiteY26" fmla="*/ 1890 h 535477"/>
                  <a:gd name="connsiteX27" fmla="*/ 92606 w 535476"/>
                  <a:gd name="connsiteY27" fmla="*/ 14489 h 535477"/>
                  <a:gd name="connsiteX28" fmla="*/ 45358 w 535476"/>
                  <a:gd name="connsiteY28" fmla="*/ 45358 h 535477"/>
                  <a:gd name="connsiteX29" fmla="*/ 14489 w 535476"/>
                  <a:gd name="connsiteY29" fmla="*/ 92606 h 535477"/>
                  <a:gd name="connsiteX30" fmla="*/ 1890 w 535476"/>
                  <a:gd name="connsiteY30" fmla="*/ 157493 h 535477"/>
                  <a:gd name="connsiteX31" fmla="*/ 0 w 535476"/>
                  <a:gd name="connsiteY31" fmla="*/ 267739 h 535477"/>
                  <a:gd name="connsiteX32" fmla="*/ 1890 w 535476"/>
                  <a:gd name="connsiteY32" fmla="*/ 377984 h 535477"/>
                  <a:gd name="connsiteX33" fmla="*/ 14489 w 535476"/>
                  <a:gd name="connsiteY33" fmla="*/ 442871 h 535477"/>
                  <a:gd name="connsiteX34" fmla="*/ 45358 w 535476"/>
                  <a:gd name="connsiteY34" fmla="*/ 490119 h 535477"/>
                  <a:gd name="connsiteX35" fmla="*/ 92606 w 535476"/>
                  <a:gd name="connsiteY35" fmla="*/ 520988 h 535477"/>
                  <a:gd name="connsiteX36" fmla="*/ 157493 w 535476"/>
                  <a:gd name="connsiteY36" fmla="*/ 533587 h 535477"/>
                  <a:gd name="connsiteX37" fmla="*/ 267739 w 535476"/>
                  <a:gd name="connsiteY37" fmla="*/ 535477 h 535477"/>
                  <a:gd name="connsiteX38" fmla="*/ 377984 w 535476"/>
                  <a:gd name="connsiteY38" fmla="*/ 533587 h 535477"/>
                  <a:gd name="connsiteX39" fmla="*/ 442871 w 535476"/>
                  <a:gd name="connsiteY39" fmla="*/ 520988 h 535477"/>
                  <a:gd name="connsiteX40" fmla="*/ 490119 w 535476"/>
                  <a:gd name="connsiteY40" fmla="*/ 490119 h 535477"/>
                  <a:gd name="connsiteX41" fmla="*/ 520988 w 535476"/>
                  <a:gd name="connsiteY41" fmla="*/ 442871 h 535477"/>
                  <a:gd name="connsiteX42" fmla="*/ 533587 w 535476"/>
                  <a:gd name="connsiteY42" fmla="*/ 377984 h 535477"/>
                  <a:gd name="connsiteX43" fmla="*/ 535477 w 535476"/>
                  <a:gd name="connsiteY43" fmla="*/ 267739 h 535477"/>
                  <a:gd name="connsiteX44" fmla="*/ 533587 w 535476"/>
                  <a:gd name="connsiteY44" fmla="*/ 157493 h 535477"/>
                  <a:gd name="connsiteX45" fmla="*/ 520988 w 535476"/>
                  <a:gd name="connsiteY45" fmla="*/ 92606 h 535477"/>
                  <a:gd name="connsiteX46" fmla="*/ 490119 w 535476"/>
                  <a:gd name="connsiteY46" fmla="*/ 45358 h 535477"/>
                  <a:gd name="connsiteX47" fmla="*/ 442871 w 535476"/>
                  <a:gd name="connsiteY47" fmla="*/ 14489 h 535477"/>
                  <a:gd name="connsiteX48" fmla="*/ 377984 w 535476"/>
                  <a:gd name="connsiteY48" fmla="*/ 1890 h 535477"/>
                  <a:gd name="connsiteX49" fmla="*/ 267739 w 535476"/>
                  <a:gd name="connsiteY49" fmla="*/ 0 h 535477"/>
                  <a:gd name="connsiteX50" fmla="*/ 267739 w 535476"/>
                  <a:gd name="connsiteY50" fmla="*/ 0 h 5354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535476" h="535477">
                    <a:moveTo>
                      <a:pt x="267739" y="48508"/>
                    </a:moveTo>
                    <a:cubicBezTo>
                      <a:pt x="338925" y="48508"/>
                      <a:pt x="347745" y="48508"/>
                      <a:pt x="376094" y="49768"/>
                    </a:cubicBezTo>
                    <a:cubicBezTo>
                      <a:pt x="401923" y="51028"/>
                      <a:pt x="416412" y="55438"/>
                      <a:pt x="425862" y="59217"/>
                    </a:cubicBezTo>
                    <a:cubicBezTo>
                      <a:pt x="438461" y="64257"/>
                      <a:pt x="447281" y="69927"/>
                      <a:pt x="456730" y="79377"/>
                    </a:cubicBezTo>
                    <a:cubicBezTo>
                      <a:pt x="466180" y="88826"/>
                      <a:pt x="471849" y="97646"/>
                      <a:pt x="476890" y="110245"/>
                    </a:cubicBezTo>
                    <a:cubicBezTo>
                      <a:pt x="480669" y="119695"/>
                      <a:pt x="485079" y="133554"/>
                      <a:pt x="486339" y="160013"/>
                    </a:cubicBezTo>
                    <a:cubicBezTo>
                      <a:pt x="487599" y="188362"/>
                      <a:pt x="487599" y="196552"/>
                      <a:pt x="487599" y="268368"/>
                    </a:cubicBezTo>
                    <a:cubicBezTo>
                      <a:pt x="487599" y="340185"/>
                      <a:pt x="487599" y="348375"/>
                      <a:pt x="486339" y="376724"/>
                    </a:cubicBezTo>
                    <a:cubicBezTo>
                      <a:pt x="485079" y="402553"/>
                      <a:pt x="480669" y="417042"/>
                      <a:pt x="476890" y="426492"/>
                    </a:cubicBezTo>
                    <a:cubicBezTo>
                      <a:pt x="471849" y="439091"/>
                      <a:pt x="466180" y="447911"/>
                      <a:pt x="456730" y="457360"/>
                    </a:cubicBezTo>
                    <a:cubicBezTo>
                      <a:pt x="447281" y="466810"/>
                      <a:pt x="438461" y="472480"/>
                      <a:pt x="425862" y="477519"/>
                    </a:cubicBezTo>
                    <a:cubicBezTo>
                      <a:pt x="416412" y="481299"/>
                      <a:pt x="402552" y="485709"/>
                      <a:pt x="376094" y="486969"/>
                    </a:cubicBezTo>
                    <a:cubicBezTo>
                      <a:pt x="347745" y="488229"/>
                      <a:pt x="339555" y="488229"/>
                      <a:pt x="267739" y="488229"/>
                    </a:cubicBezTo>
                    <a:cubicBezTo>
                      <a:pt x="195921" y="488229"/>
                      <a:pt x="187732" y="488229"/>
                      <a:pt x="159383" y="486969"/>
                    </a:cubicBezTo>
                    <a:cubicBezTo>
                      <a:pt x="133554" y="485709"/>
                      <a:pt x="119065" y="481299"/>
                      <a:pt x="109615" y="477519"/>
                    </a:cubicBezTo>
                    <a:cubicBezTo>
                      <a:pt x="97016" y="472480"/>
                      <a:pt x="88196" y="466810"/>
                      <a:pt x="78747" y="457360"/>
                    </a:cubicBezTo>
                    <a:cubicBezTo>
                      <a:pt x="69297" y="447911"/>
                      <a:pt x="63627" y="439091"/>
                      <a:pt x="58587" y="426492"/>
                    </a:cubicBezTo>
                    <a:cubicBezTo>
                      <a:pt x="54808" y="417042"/>
                      <a:pt x="50398" y="403183"/>
                      <a:pt x="49138" y="376724"/>
                    </a:cubicBezTo>
                    <a:cubicBezTo>
                      <a:pt x="47878" y="348375"/>
                      <a:pt x="47878" y="340185"/>
                      <a:pt x="47878" y="268368"/>
                    </a:cubicBezTo>
                    <a:cubicBezTo>
                      <a:pt x="47878" y="196552"/>
                      <a:pt x="47878" y="188362"/>
                      <a:pt x="49138" y="160013"/>
                    </a:cubicBezTo>
                    <a:cubicBezTo>
                      <a:pt x="50398" y="134184"/>
                      <a:pt x="54808" y="119695"/>
                      <a:pt x="58587" y="110245"/>
                    </a:cubicBezTo>
                    <a:cubicBezTo>
                      <a:pt x="63627" y="97646"/>
                      <a:pt x="69297" y="88826"/>
                      <a:pt x="78747" y="79377"/>
                    </a:cubicBezTo>
                    <a:cubicBezTo>
                      <a:pt x="88196" y="69927"/>
                      <a:pt x="97016" y="64257"/>
                      <a:pt x="109615" y="59217"/>
                    </a:cubicBezTo>
                    <a:cubicBezTo>
                      <a:pt x="119065" y="55438"/>
                      <a:pt x="132924" y="51028"/>
                      <a:pt x="159383" y="49768"/>
                    </a:cubicBezTo>
                    <a:cubicBezTo>
                      <a:pt x="187732" y="48508"/>
                      <a:pt x="195921" y="48508"/>
                      <a:pt x="267739" y="48508"/>
                    </a:cubicBezTo>
                    <a:moveTo>
                      <a:pt x="267739" y="0"/>
                    </a:moveTo>
                    <a:cubicBezTo>
                      <a:pt x="195292" y="0"/>
                      <a:pt x="185842" y="0"/>
                      <a:pt x="157493" y="1890"/>
                    </a:cubicBezTo>
                    <a:cubicBezTo>
                      <a:pt x="129144" y="3150"/>
                      <a:pt x="109615" y="7560"/>
                      <a:pt x="92606" y="14489"/>
                    </a:cubicBezTo>
                    <a:cubicBezTo>
                      <a:pt x="74967" y="21419"/>
                      <a:pt x="59847" y="30239"/>
                      <a:pt x="45358" y="45358"/>
                    </a:cubicBezTo>
                    <a:cubicBezTo>
                      <a:pt x="30239" y="60477"/>
                      <a:pt x="21419" y="74967"/>
                      <a:pt x="14489" y="92606"/>
                    </a:cubicBezTo>
                    <a:cubicBezTo>
                      <a:pt x="7560" y="109615"/>
                      <a:pt x="3150" y="129144"/>
                      <a:pt x="1890" y="157493"/>
                    </a:cubicBezTo>
                    <a:cubicBezTo>
                      <a:pt x="630" y="185842"/>
                      <a:pt x="0" y="195292"/>
                      <a:pt x="0" y="267739"/>
                    </a:cubicBezTo>
                    <a:cubicBezTo>
                      <a:pt x="0" y="340185"/>
                      <a:pt x="0" y="349635"/>
                      <a:pt x="1890" y="377984"/>
                    </a:cubicBezTo>
                    <a:cubicBezTo>
                      <a:pt x="3150" y="406333"/>
                      <a:pt x="7560" y="425862"/>
                      <a:pt x="14489" y="442871"/>
                    </a:cubicBezTo>
                    <a:cubicBezTo>
                      <a:pt x="21419" y="460510"/>
                      <a:pt x="30239" y="475630"/>
                      <a:pt x="45358" y="490119"/>
                    </a:cubicBezTo>
                    <a:cubicBezTo>
                      <a:pt x="60477" y="505238"/>
                      <a:pt x="74967" y="514058"/>
                      <a:pt x="92606" y="520988"/>
                    </a:cubicBezTo>
                    <a:cubicBezTo>
                      <a:pt x="109615" y="527917"/>
                      <a:pt x="129144" y="532327"/>
                      <a:pt x="157493" y="533587"/>
                    </a:cubicBezTo>
                    <a:cubicBezTo>
                      <a:pt x="185842" y="534847"/>
                      <a:pt x="195292" y="535477"/>
                      <a:pt x="267739" y="535477"/>
                    </a:cubicBezTo>
                    <a:cubicBezTo>
                      <a:pt x="340185" y="535477"/>
                      <a:pt x="349635" y="535477"/>
                      <a:pt x="377984" y="533587"/>
                    </a:cubicBezTo>
                    <a:cubicBezTo>
                      <a:pt x="406333" y="532327"/>
                      <a:pt x="425862" y="527917"/>
                      <a:pt x="442871" y="520988"/>
                    </a:cubicBezTo>
                    <a:cubicBezTo>
                      <a:pt x="460510" y="514058"/>
                      <a:pt x="475630" y="505238"/>
                      <a:pt x="490119" y="490119"/>
                    </a:cubicBezTo>
                    <a:cubicBezTo>
                      <a:pt x="505238" y="475000"/>
                      <a:pt x="514058" y="460510"/>
                      <a:pt x="520988" y="442871"/>
                    </a:cubicBezTo>
                    <a:cubicBezTo>
                      <a:pt x="527917" y="425862"/>
                      <a:pt x="532327" y="406333"/>
                      <a:pt x="533587" y="377984"/>
                    </a:cubicBezTo>
                    <a:cubicBezTo>
                      <a:pt x="534847" y="349635"/>
                      <a:pt x="535477" y="340185"/>
                      <a:pt x="535477" y="267739"/>
                    </a:cubicBezTo>
                    <a:cubicBezTo>
                      <a:pt x="535477" y="195292"/>
                      <a:pt x="535477" y="185842"/>
                      <a:pt x="533587" y="157493"/>
                    </a:cubicBezTo>
                    <a:cubicBezTo>
                      <a:pt x="532327" y="129144"/>
                      <a:pt x="527917" y="109615"/>
                      <a:pt x="520988" y="92606"/>
                    </a:cubicBezTo>
                    <a:cubicBezTo>
                      <a:pt x="514058" y="74967"/>
                      <a:pt x="505238" y="59847"/>
                      <a:pt x="490119" y="45358"/>
                    </a:cubicBezTo>
                    <a:cubicBezTo>
                      <a:pt x="474999" y="30239"/>
                      <a:pt x="460510" y="21419"/>
                      <a:pt x="442871" y="14489"/>
                    </a:cubicBezTo>
                    <a:cubicBezTo>
                      <a:pt x="425862" y="7560"/>
                      <a:pt x="406333" y="3150"/>
                      <a:pt x="377984" y="1890"/>
                    </a:cubicBezTo>
                    <a:cubicBezTo>
                      <a:pt x="349635" y="630"/>
                      <a:pt x="340185" y="0"/>
                      <a:pt x="267739" y="0"/>
                    </a:cubicBezTo>
                    <a:lnTo>
                      <a:pt x="267739" y="0"/>
                    </a:lnTo>
                    <a:close/>
                  </a:path>
                </a:pathLst>
              </a:custGeom>
              <a:solidFill>
                <a:srgbClr val="FFFFFF"/>
              </a:solidFill>
              <a:ln w="6294" cap="flat">
                <a:noFill/>
                <a:prstDash val="solid"/>
                <a:miter/>
              </a:ln>
            </p:spPr>
            <p:txBody>
              <a:bodyPr rtlCol="0" anchor="ctr"/>
              <a:lstStyle/>
              <a:p>
                <a:endParaRPr lang="de-DE" dirty="0">
                  <a:latin typeface="Calibri" panose="020F0502020204030204" pitchFamily="34" charset="0"/>
                  <a:cs typeface="Calibri" panose="020F0502020204030204" pitchFamily="34" charset="0"/>
                </a:endParaRPr>
              </a:p>
            </p:txBody>
          </p:sp>
          <p:sp>
            <p:nvSpPr>
              <p:cNvPr id="56" name="Freeform 55">
                <a:extLst>
                  <a:ext uri="{FF2B5EF4-FFF2-40B4-BE49-F238E27FC236}">
                    <a16:creationId xmlns:a16="http://schemas.microsoft.com/office/drawing/2014/main" id="{3E1F7A28-3F0B-560E-0F15-6AB6A3F51AF8}"/>
                  </a:ext>
                </a:extLst>
              </p:cNvPr>
              <p:cNvSpPr/>
              <p:nvPr/>
            </p:nvSpPr>
            <p:spPr>
              <a:xfrm>
                <a:off x="1226196" y="2664251"/>
                <a:ext cx="274668" cy="274668"/>
              </a:xfrm>
              <a:custGeom>
                <a:avLst/>
                <a:gdLst>
                  <a:gd name="connsiteX0" fmla="*/ 137334 w 274668"/>
                  <a:gd name="connsiteY0" fmla="*/ 0 h 274668"/>
                  <a:gd name="connsiteX1" fmla="*/ 0 w 274668"/>
                  <a:gd name="connsiteY1" fmla="*/ 137334 h 274668"/>
                  <a:gd name="connsiteX2" fmla="*/ 137334 w 274668"/>
                  <a:gd name="connsiteY2" fmla="*/ 274668 h 274668"/>
                  <a:gd name="connsiteX3" fmla="*/ 274668 w 274668"/>
                  <a:gd name="connsiteY3" fmla="*/ 137334 h 274668"/>
                  <a:gd name="connsiteX4" fmla="*/ 137334 w 274668"/>
                  <a:gd name="connsiteY4" fmla="*/ 0 h 274668"/>
                  <a:gd name="connsiteX5" fmla="*/ 137334 w 274668"/>
                  <a:gd name="connsiteY5" fmla="*/ 226790 h 274668"/>
                  <a:gd name="connsiteX6" fmla="*/ 47878 w 274668"/>
                  <a:gd name="connsiteY6" fmla="*/ 137334 h 274668"/>
                  <a:gd name="connsiteX7" fmla="*/ 137334 w 274668"/>
                  <a:gd name="connsiteY7" fmla="*/ 47878 h 274668"/>
                  <a:gd name="connsiteX8" fmla="*/ 226790 w 274668"/>
                  <a:gd name="connsiteY8" fmla="*/ 137334 h 274668"/>
                  <a:gd name="connsiteX9" fmla="*/ 137334 w 274668"/>
                  <a:gd name="connsiteY9" fmla="*/ 226790 h 2746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4668" h="274668">
                    <a:moveTo>
                      <a:pt x="137334" y="0"/>
                    </a:moveTo>
                    <a:cubicBezTo>
                      <a:pt x="61107" y="0"/>
                      <a:pt x="0" y="61737"/>
                      <a:pt x="0" y="137334"/>
                    </a:cubicBezTo>
                    <a:cubicBezTo>
                      <a:pt x="0" y="212931"/>
                      <a:pt x="61737" y="274668"/>
                      <a:pt x="137334" y="274668"/>
                    </a:cubicBezTo>
                    <a:cubicBezTo>
                      <a:pt x="212931" y="274668"/>
                      <a:pt x="274668" y="212931"/>
                      <a:pt x="274668" y="137334"/>
                    </a:cubicBezTo>
                    <a:cubicBezTo>
                      <a:pt x="274668" y="61737"/>
                      <a:pt x="212931" y="0"/>
                      <a:pt x="137334" y="0"/>
                    </a:cubicBezTo>
                    <a:close/>
                    <a:moveTo>
                      <a:pt x="137334" y="226790"/>
                    </a:moveTo>
                    <a:cubicBezTo>
                      <a:pt x="88196" y="226790"/>
                      <a:pt x="47878" y="187102"/>
                      <a:pt x="47878" y="137334"/>
                    </a:cubicBezTo>
                    <a:cubicBezTo>
                      <a:pt x="47878" y="87566"/>
                      <a:pt x="87566" y="47878"/>
                      <a:pt x="137334" y="47878"/>
                    </a:cubicBezTo>
                    <a:cubicBezTo>
                      <a:pt x="186472" y="47878"/>
                      <a:pt x="226790" y="87566"/>
                      <a:pt x="226790" y="137334"/>
                    </a:cubicBezTo>
                    <a:cubicBezTo>
                      <a:pt x="226790" y="187102"/>
                      <a:pt x="186472" y="226790"/>
                      <a:pt x="137334" y="226790"/>
                    </a:cubicBezTo>
                    <a:close/>
                  </a:path>
                </a:pathLst>
              </a:custGeom>
              <a:solidFill>
                <a:srgbClr val="FFFFFF"/>
              </a:solidFill>
              <a:ln w="6294" cap="flat">
                <a:noFill/>
                <a:prstDash val="solid"/>
                <a:miter/>
              </a:ln>
            </p:spPr>
            <p:txBody>
              <a:bodyPr rtlCol="0" anchor="ctr"/>
              <a:lstStyle/>
              <a:p>
                <a:endParaRPr lang="de-DE" dirty="0">
                  <a:latin typeface="Calibri" panose="020F0502020204030204" pitchFamily="34" charset="0"/>
                  <a:cs typeface="Calibri" panose="020F0502020204030204" pitchFamily="34" charset="0"/>
                </a:endParaRPr>
              </a:p>
            </p:txBody>
          </p:sp>
          <p:sp>
            <p:nvSpPr>
              <p:cNvPr id="57" name="Freeform 56">
                <a:extLst>
                  <a:ext uri="{FF2B5EF4-FFF2-40B4-BE49-F238E27FC236}">
                    <a16:creationId xmlns:a16="http://schemas.microsoft.com/office/drawing/2014/main" id="{5A21D11D-DBE1-C466-011D-CFEAAE3570B7}"/>
                  </a:ext>
                </a:extLst>
              </p:cNvPr>
              <p:cNvSpPr/>
              <p:nvPr/>
            </p:nvSpPr>
            <p:spPr>
              <a:xfrm>
                <a:off x="1414076" y="2769455"/>
                <a:ext cx="64257" cy="64257"/>
              </a:xfrm>
              <a:custGeom>
                <a:avLst/>
                <a:gdLst>
                  <a:gd name="connsiteX0" fmla="*/ 64257 w 64257"/>
                  <a:gd name="connsiteY0" fmla="*/ 32129 h 64257"/>
                  <a:gd name="connsiteX1" fmla="*/ 32129 w 64257"/>
                  <a:gd name="connsiteY1" fmla="*/ 64257 h 64257"/>
                  <a:gd name="connsiteX2" fmla="*/ 0 w 64257"/>
                  <a:gd name="connsiteY2" fmla="*/ 32129 h 64257"/>
                  <a:gd name="connsiteX3" fmla="*/ 32129 w 64257"/>
                  <a:gd name="connsiteY3" fmla="*/ 0 h 64257"/>
                  <a:gd name="connsiteX4" fmla="*/ 64257 w 64257"/>
                  <a:gd name="connsiteY4" fmla="*/ 32129 h 642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257" h="64257">
                    <a:moveTo>
                      <a:pt x="64257" y="32129"/>
                    </a:moveTo>
                    <a:cubicBezTo>
                      <a:pt x="64257" y="49873"/>
                      <a:pt x="49873" y="64257"/>
                      <a:pt x="32129" y="64257"/>
                    </a:cubicBezTo>
                    <a:cubicBezTo>
                      <a:pt x="14385" y="64257"/>
                      <a:pt x="0" y="49873"/>
                      <a:pt x="0" y="32129"/>
                    </a:cubicBezTo>
                    <a:cubicBezTo>
                      <a:pt x="0" y="14384"/>
                      <a:pt x="14385" y="0"/>
                      <a:pt x="32129" y="0"/>
                    </a:cubicBezTo>
                    <a:cubicBezTo>
                      <a:pt x="49873" y="0"/>
                      <a:pt x="64257" y="14384"/>
                      <a:pt x="64257" y="32129"/>
                    </a:cubicBezTo>
                    <a:close/>
                  </a:path>
                </a:pathLst>
              </a:custGeom>
              <a:solidFill>
                <a:srgbClr val="FFFFFF"/>
              </a:solidFill>
              <a:ln w="6294" cap="flat">
                <a:noFill/>
                <a:prstDash val="solid"/>
                <a:miter/>
              </a:ln>
            </p:spPr>
            <p:txBody>
              <a:bodyPr rtlCol="0" anchor="ctr"/>
              <a:lstStyle/>
              <a:p>
                <a:endParaRPr lang="de-DE" dirty="0">
                  <a:latin typeface="Calibri" panose="020F0502020204030204" pitchFamily="34" charset="0"/>
                  <a:cs typeface="Calibri" panose="020F0502020204030204" pitchFamily="34" charset="0"/>
                </a:endParaRPr>
              </a:p>
            </p:txBody>
          </p:sp>
        </p:grpSp>
      </p:grpSp>
      <p:grpSp>
        <p:nvGrpSpPr>
          <p:cNvPr id="34" name="Group 33">
            <a:extLst>
              <a:ext uri="{FF2B5EF4-FFF2-40B4-BE49-F238E27FC236}">
                <a16:creationId xmlns:a16="http://schemas.microsoft.com/office/drawing/2014/main" id="{CF4C3642-3CE5-613C-C54E-F0027CE29F6B}"/>
              </a:ext>
            </a:extLst>
          </p:cNvPr>
          <p:cNvGrpSpPr/>
          <p:nvPr/>
        </p:nvGrpSpPr>
        <p:grpSpPr>
          <a:xfrm>
            <a:off x="1274359" y="7958589"/>
            <a:ext cx="406935" cy="406935"/>
            <a:chOff x="1277088" y="4770708"/>
            <a:chExt cx="539701" cy="539701"/>
          </a:xfrm>
        </p:grpSpPr>
        <p:sp>
          <p:nvSpPr>
            <p:cNvPr id="50" name="Freeform 49">
              <a:extLst>
                <a:ext uri="{FF2B5EF4-FFF2-40B4-BE49-F238E27FC236}">
                  <a16:creationId xmlns:a16="http://schemas.microsoft.com/office/drawing/2014/main" id="{34A76AB6-9B70-60B0-A978-9DDF9B64C0B9}"/>
                </a:ext>
              </a:extLst>
            </p:cNvPr>
            <p:cNvSpPr/>
            <p:nvPr/>
          </p:nvSpPr>
          <p:spPr>
            <a:xfrm>
              <a:off x="1277088" y="4770708"/>
              <a:ext cx="539701" cy="539701"/>
            </a:xfrm>
            <a:custGeom>
              <a:avLst/>
              <a:gdLst>
                <a:gd name="connsiteX0" fmla="*/ 850464 w 850463"/>
                <a:gd name="connsiteY0" fmla="*/ 425232 h 850463"/>
                <a:gd name="connsiteX1" fmla="*/ 425232 w 850463"/>
                <a:gd name="connsiteY1" fmla="*/ 850464 h 850463"/>
                <a:gd name="connsiteX2" fmla="*/ 0 w 850463"/>
                <a:gd name="connsiteY2" fmla="*/ 425232 h 850463"/>
                <a:gd name="connsiteX3" fmla="*/ 425232 w 850463"/>
                <a:gd name="connsiteY3" fmla="*/ 0 h 850463"/>
                <a:gd name="connsiteX4" fmla="*/ 850464 w 850463"/>
                <a:gd name="connsiteY4" fmla="*/ 425232 h 8504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0463" h="850463">
                  <a:moveTo>
                    <a:pt x="850464" y="425232"/>
                  </a:moveTo>
                  <a:cubicBezTo>
                    <a:pt x="850464" y="660081"/>
                    <a:pt x="660081" y="850464"/>
                    <a:pt x="425232" y="850464"/>
                  </a:cubicBezTo>
                  <a:cubicBezTo>
                    <a:pt x="190383" y="850464"/>
                    <a:pt x="0" y="660081"/>
                    <a:pt x="0" y="425232"/>
                  </a:cubicBezTo>
                  <a:cubicBezTo>
                    <a:pt x="0" y="190383"/>
                    <a:pt x="190383" y="0"/>
                    <a:pt x="425232" y="0"/>
                  </a:cubicBezTo>
                  <a:cubicBezTo>
                    <a:pt x="660081" y="0"/>
                    <a:pt x="850464" y="190383"/>
                    <a:pt x="850464" y="425232"/>
                  </a:cubicBezTo>
                  <a:close/>
                </a:path>
              </a:pathLst>
            </a:custGeom>
            <a:solidFill>
              <a:srgbClr val="F16024"/>
            </a:solidFill>
            <a:ln w="6294" cap="flat">
              <a:noFill/>
              <a:prstDash val="solid"/>
              <a:miter/>
            </a:ln>
          </p:spPr>
          <p:txBody>
            <a:bodyPr rtlCol="0" anchor="ctr"/>
            <a:lstStyle/>
            <a:p>
              <a:endParaRPr lang="de-DE" dirty="0">
                <a:latin typeface="Calibri" panose="020F0502020204030204" pitchFamily="34" charset="0"/>
                <a:cs typeface="Calibri" panose="020F0502020204030204" pitchFamily="34" charset="0"/>
              </a:endParaRPr>
            </a:p>
          </p:txBody>
        </p:sp>
        <p:sp>
          <p:nvSpPr>
            <p:cNvPr id="51" name="Freeform 50">
              <a:hlinkClick r:id="rId5"/>
              <a:extLst>
                <a:ext uri="{FF2B5EF4-FFF2-40B4-BE49-F238E27FC236}">
                  <a16:creationId xmlns:a16="http://schemas.microsoft.com/office/drawing/2014/main" id="{38948A32-420E-06AA-7970-DC89E48DE8C2}"/>
                </a:ext>
              </a:extLst>
            </p:cNvPr>
            <p:cNvSpPr/>
            <p:nvPr/>
          </p:nvSpPr>
          <p:spPr>
            <a:xfrm>
              <a:off x="1425674" y="4828537"/>
              <a:ext cx="230672" cy="434559"/>
            </a:xfrm>
            <a:custGeom>
              <a:avLst/>
              <a:gdLst>
                <a:gd name="connsiteX0" fmla="*/ 339555 w 363494"/>
                <a:gd name="connsiteY0" fmla="*/ 381764 h 684780"/>
                <a:gd name="connsiteX1" fmla="*/ 358455 w 363494"/>
                <a:gd name="connsiteY1" fmla="*/ 258919 h 684780"/>
                <a:gd name="connsiteX2" fmla="*/ 240650 w 363494"/>
                <a:gd name="connsiteY2" fmla="*/ 258919 h 684780"/>
                <a:gd name="connsiteX3" fmla="*/ 240650 w 363494"/>
                <a:gd name="connsiteY3" fmla="*/ 179542 h 684780"/>
                <a:gd name="connsiteX4" fmla="*/ 309947 w 363494"/>
                <a:gd name="connsiteY4" fmla="*/ 113395 h 684780"/>
                <a:gd name="connsiteX5" fmla="*/ 363494 w 363494"/>
                <a:gd name="connsiteY5" fmla="*/ 113395 h 684780"/>
                <a:gd name="connsiteX6" fmla="*/ 363494 w 363494"/>
                <a:gd name="connsiteY6" fmla="*/ 8190 h 684780"/>
                <a:gd name="connsiteX7" fmla="*/ 268368 w 363494"/>
                <a:gd name="connsiteY7" fmla="*/ 0 h 684780"/>
                <a:gd name="connsiteX8" fmla="*/ 107725 w 363494"/>
                <a:gd name="connsiteY8" fmla="*/ 165683 h 684780"/>
                <a:gd name="connsiteX9" fmla="*/ 107725 w 363494"/>
                <a:gd name="connsiteY9" fmla="*/ 259549 h 684780"/>
                <a:gd name="connsiteX10" fmla="*/ 0 w 363494"/>
                <a:gd name="connsiteY10" fmla="*/ 259549 h 684780"/>
                <a:gd name="connsiteX11" fmla="*/ 0 w 363494"/>
                <a:gd name="connsiteY11" fmla="*/ 382394 h 684780"/>
                <a:gd name="connsiteX12" fmla="*/ 107725 w 363494"/>
                <a:gd name="connsiteY12" fmla="*/ 382394 h 684780"/>
                <a:gd name="connsiteX13" fmla="*/ 107725 w 363494"/>
                <a:gd name="connsiteY13" fmla="*/ 679741 h 684780"/>
                <a:gd name="connsiteX14" fmla="*/ 173873 w 363494"/>
                <a:gd name="connsiteY14" fmla="*/ 684781 h 684780"/>
                <a:gd name="connsiteX15" fmla="*/ 240020 w 363494"/>
                <a:gd name="connsiteY15" fmla="*/ 679741 h 684780"/>
                <a:gd name="connsiteX16" fmla="*/ 240020 w 363494"/>
                <a:gd name="connsiteY16" fmla="*/ 382394 h 684780"/>
                <a:gd name="connsiteX17" fmla="*/ 339555 w 363494"/>
                <a:gd name="connsiteY17" fmla="*/ 382394 h 6847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63494" h="684780">
                  <a:moveTo>
                    <a:pt x="339555" y="381764"/>
                  </a:moveTo>
                  <a:lnTo>
                    <a:pt x="358455" y="258919"/>
                  </a:lnTo>
                  <a:lnTo>
                    <a:pt x="240650" y="258919"/>
                  </a:lnTo>
                  <a:lnTo>
                    <a:pt x="240650" y="179542"/>
                  </a:lnTo>
                  <a:cubicBezTo>
                    <a:pt x="240650" y="146154"/>
                    <a:pt x="257029" y="113395"/>
                    <a:pt x="309947" y="113395"/>
                  </a:cubicBezTo>
                  <a:lnTo>
                    <a:pt x="363494" y="113395"/>
                  </a:lnTo>
                  <a:lnTo>
                    <a:pt x="363494" y="8190"/>
                  </a:lnTo>
                  <a:cubicBezTo>
                    <a:pt x="363494" y="8190"/>
                    <a:pt x="314987" y="0"/>
                    <a:pt x="268368" y="0"/>
                  </a:cubicBezTo>
                  <a:cubicBezTo>
                    <a:pt x="171353" y="0"/>
                    <a:pt x="107725" y="58588"/>
                    <a:pt x="107725" y="165683"/>
                  </a:cubicBezTo>
                  <a:lnTo>
                    <a:pt x="107725" y="259549"/>
                  </a:lnTo>
                  <a:lnTo>
                    <a:pt x="0" y="259549"/>
                  </a:lnTo>
                  <a:lnTo>
                    <a:pt x="0" y="382394"/>
                  </a:lnTo>
                  <a:lnTo>
                    <a:pt x="107725" y="382394"/>
                  </a:lnTo>
                  <a:lnTo>
                    <a:pt x="107725" y="679741"/>
                  </a:lnTo>
                  <a:cubicBezTo>
                    <a:pt x="129144" y="682891"/>
                    <a:pt x="151823" y="684781"/>
                    <a:pt x="173873" y="684781"/>
                  </a:cubicBezTo>
                  <a:cubicBezTo>
                    <a:pt x="195922" y="684781"/>
                    <a:pt x="218601" y="682891"/>
                    <a:pt x="240020" y="679741"/>
                  </a:cubicBezTo>
                  <a:lnTo>
                    <a:pt x="240020" y="382394"/>
                  </a:lnTo>
                  <a:lnTo>
                    <a:pt x="339555" y="382394"/>
                  </a:lnTo>
                  <a:close/>
                </a:path>
              </a:pathLst>
            </a:custGeom>
            <a:solidFill>
              <a:srgbClr val="FFFFFF"/>
            </a:solidFill>
            <a:ln w="6294" cap="flat">
              <a:noFill/>
              <a:prstDash val="solid"/>
              <a:miter/>
            </a:ln>
          </p:spPr>
          <p:txBody>
            <a:bodyPr rtlCol="0" anchor="ctr"/>
            <a:lstStyle/>
            <a:p>
              <a:endParaRPr lang="de-DE" dirty="0">
                <a:latin typeface="Calibri" panose="020F0502020204030204" pitchFamily="34" charset="0"/>
                <a:cs typeface="Calibri" panose="020F0502020204030204" pitchFamily="34" charset="0"/>
              </a:endParaRPr>
            </a:p>
          </p:txBody>
        </p:sp>
      </p:grpSp>
      <p:grpSp>
        <p:nvGrpSpPr>
          <p:cNvPr id="36" name="Group 35">
            <a:extLst>
              <a:ext uri="{FF2B5EF4-FFF2-40B4-BE49-F238E27FC236}">
                <a16:creationId xmlns:a16="http://schemas.microsoft.com/office/drawing/2014/main" id="{191ADD6B-1210-7601-F5F2-1D27A5EB4384}"/>
              </a:ext>
            </a:extLst>
          </p:cNvPr>
          <p:cNvGrpSpPr/>
          <p:nvPr/>
        </p:nvGrpSpPr>
        <p:grpSpPr>
          <a:xfrm>
            <a:off x="799247" y="7958589"/>
            <a:ext cx="406935" cy="406935"/>
            <a:chOff x="546710" y="4792155"/>
            <a:chExt cx="539701" cy="539701"/>
          </a:xfrm>
        </p:grpSpPr>
        <p:sp>
          <p:nvSpPr>
            <p:cNvPr id="45" name="Freeform 44">
              <a:extLst>
                <a:ext uri="{FF2B5EF4-FFF2-40B4-BE49-F238E27FC236}">
                  <a16:creationId xmlns:a16="http://schemas.microsoft.com/office/drawing/2014/main" id="{B63B153F-7CED-73F2-593E-D7284B602AD8}"/>
                </a:ext>
              </a:extLst>
            </p:cNvPr>
            <p:cNvSpPr/>
            <p:nvPr/>
          </p:nvSpPr>
          <p:spPr>
            <a:xfrm>
              <a:off x="546710" y="4792155"/>
              <a:ext cx="539701" cy="539701"/>
            </a:xfrm>
            <a:custGeom>
              <a:avLst/>
              <a:gdLst>
                <a:gd name="connsiteX0" fmla="*/ 850464 w 850463"/>
                <a:gd name="connsiteY0" fmla="*/ 425232 h 850463"/>
                <a:gd name="connsiteX1" fmla="*/ 425232 w 850463"/>
                <a:gd name="connsiteY1" fmla="*/ 850464 h 850463"/>
                <a:gd name="connsiteX2" fmla="*/ 0 w 850463"/>
                <a:gd name="connsiteY2" fmla="*/ 425232 h 850463"/>
                <a:gd name="connsiteX3" fmla="*/ 425232 w 850463"/>
                <a:gd name="connsiteY3" fmla="*/ 0 h 850463"/>
                <a:gd name="connsiteX4" fmla="*/ 850464 w 850463"/>
                <a:gd name="connsiteY4" fmla="*/ 425232 h 8504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0463" h="850463">
                  <a:moveTo>
                    <a:pt x="850464" y="425232"/>
                  </a:moveTo>
                  <a:cubicBezTo>
                    <a:pt x="850464" y="660081"/>
                    <a:pt x="660081" y="850464"/>
                    <a:pt x="425232" y="850464"/>
                  </a:cubicBezTo>
                  <a:cubicBezTo>
                    <a:pt x="190383" y="850464"/>
                    <a:pt x="0" y="660081"/>
                    <a:pt x="0" y="425232"/>
                  </a:cubicBezTo>
                  <a:cubicBezTo>
                    <a:pt x="0" y="190383"/>
                    <a:pt x="190383" y="0"/>
                    <a:pt x="425232" y="0"/>
                  </a:cubicBezTo>
                  <a:cubicBezTo>
                    <a:pt x="660081" y="0"/>
                    <a:pt x="850464" y="190383"/>
                    <a:pt x="850464" y="425232"/>
                  </a:cubicBezTo>
                  <a:close/>
                </a:path>
              </a:pathLst>
            </a:custGeom>
            <a:solidFill>
              <a:srgbClr val="F16024"/>
            </a:solidFill>
            <a:ln w="6294" cap="flat">
              <a:noFill/>
              <a:prstDash val="solid"/>
              <a:miter/>
            </a:ln>
          </p:spPr>
          <p:txBody>
            <a:bodyPr rtlCol="0" anchor="ctr"/>
            <a:lstStyle/>
            <a:p>
              <a:endParaRPr lang="de-DE" dirty="0">
                <a:latin typeface="Calibri" panose="020F0502020204030204" pitchFamily="34" charset="0"/>
                <a:cs typeface="Calibri" panose="020F0502020204030204" pitchFamily="34" charset="0"/>
              </a:endParaRPr>
            </a:p>
          </p:txBody>
        </p:sp>
        <p:pic>
          <p:nvPicPr>
            <p:cNvPr id="49" name="Graphic 48" descr="World with solid fill">
              <a:hlinkClick r:id="rId6"/>
              <a:extLst>
                <a:ext uri="{FF2B5EF4-FFF2-40B4-BE49-F238E27FC236}">
                  <a16:creationId xmlns:a16="http://schemas.microsoft.com/office/drawing/2014/main" id="{478C1CCC-5CFE-A5E9-49A6-2EF804ABC608}"/>
                </a:ext>
              </a:extLst>
            </p:cNvPr>
            <p:cNvPicPr>
              <a:picLocks noChangeAspect="1"/>
            </p:cNvPicPr>
            <p:nvPr/>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579939" y="4825384"/>
              <a:ext cx="473243" cy="473243"/>
            </a:xfrm>
            <a:prstGeom prst="rect">
              <a:avLst/>
            </a:prstGeom>
          </p:spPr>
        </p:pic>
      </p:grpSp>
      <p:grpSp>
        <p:nvGrpSpPr>
          <p:cNvPr id="37" name="Group 36">
            <a:extLst>
              <a:ext uri="{FF2B5EF4-FFF2-40B4-BE49-F238E27FC236}">
                <a16:creationId xmlns:a16="http://schemas.microsoft.com/office/drawing/2014/main" id="{501FBAA7-9EE2-EFA9-78A7-B37002EFDBFE}"/>
              </a:ext>
            </a:extLst>
          </p:cNvPr>
          <p:cNvGrpSpPr/>
          <p:nvPr/>
        </p:nvGrpSpPr>
        <p:grpSpPr>
          <a:xfrm>
            <a:off x="2224584" y="7958589"/>
            <a:ext cx="406935" cy="406935"/>
            <a:chOff x="2437074" y="4787340"/>
            <a:chExt cx="539701" cy="539701"/>
          </a:xfrm>
        </p:grpSpPr>
        <p:sp>
          <p:nvSpPr>
            <p:cNvPr id="40" name="Freeform 39">
              <a:hlinkClick r:id="rId4"/>
              <a:extLst>
                <a:ext uri="{FF2B5EF4-FFF2-40B4-BE49-F238E27FC236}">
                  <a16:creationId xmlns:a16="http://schemas.microsoft.com/office/drawing/2014/main" id="{08A89A1B-083A-9341-21E7-113DF97707AB}"/>
                </a:ext>
              </a:extLst>
            </p:cNvPr>
            <p:cNvSpPr/>
            <p:nvPr/>
          </p:nvSpPr>
          <p:spPr>
            <a:xfrm>
              <a:off x="2437074" y="4787340"/>
              <a:ext cx="539701" cy="539701"/>
            </a:xfrm>
            <a:custGeom>
              <a:avLst/>
              <a:gdLst>
                <a:gd name="connsiteX0" fmla="*/ 850464 w 850463"/>
                <a:gd name="connsiteY0" fmla="*/ 425232 h 850463"/>
                <a:gd name="connsiteX1" fmla="*/ 425232 w 850463"/>
                <a:gd name="connsiteY1" fmla="*/ 850464 h 850463"/>
                <a:gd name="connsiteX2" fmla="*/ 0 w 850463"/>
                <a:gd name="connsiteY2" fmla="*/ 425232 h 850463"/>
                <a:gd name="connsiteX3" fmla="*/ 425232 w 850463"/>
                <a:gd name="connsiteY3" fmla="*/ 0 h 850463"/>
                <a:gd name="connsiteX4" fmla="*/ 850464 w 850463"/>
                <a:gd name="connsiteY4" fmla="*/ 425232 h 8504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0463" h="850463">
                  <a:moveTo>
                    <a:pt x="850464" y="425232"/>
                  </a:moveTo>
                  <a:cubicBezTo>
                    <a:pt x="850464" y="660081"/>
                    <a:pt x="660081" y="850464"/>
                    <a:pt x="425232" y="850464"/>
                  </a:cubicBezTo>
                  <a:cubicBezTo>
                    <a:pt x="190383" y="850464"/>
                    <a:pt x="0" y="660081"/>
                    <a:pt x="0" y="425232"/>
                  </a:cubicBezTo>
                  <a:cubicBezTo>
                    <a:pt x="0" y="190383"/>
                    <a:pt x="190383" y="0"/>
                    <a:pt x="425232" y="0"/>
                  </a:cubicBezTo>
                  <a:cubicBezTo>
                    <a:pt x="660081" y="0"/>
                    <a:pt x="850464" y="190383"/>
                    <a:pt x="850464" y="425232"/>
                  </a:cubicBezTo>
                  <a:close/>
                </a:path>
              </a:pathLst>
            </a:custGeom>
            <a:solidFill>
              <a:srgbClr val="F16024"/>
            </a:solidFill>
            <a:ln w="6294" cap="flat">
              <a:noFill/>
              <a:prstDash val="solid"/>
              <a:miter/>
            </a:ln>
          </p:spPr>
          <p:txBody>
            <a:bodyPr rtlCol="0" anchor="ctr"/>
            <a:lstStyle/>
            <a:p>
              <a:endParaRPr lang="de-DE" dirty="0">
                <a:latin typeface="Calibri" panose="020F0502020204030204" pitchFamily="34" charset="0"/>
                <a:cs typeface="Calibri" panose="020F0502020204030204" pitchFamily="34" charset="0"/>
              </a:endParaRPr>
            </a:p>
          </p:txBody>
        </p:sp>
        <p:grpSp>
          <p:nvGrpSpPr>
            <p:cNvPr id="41" name="Group 40">
              <a:extLst>
                <a:ext uri="{FF2B5EF4-FFF2-40B4-BE49-F238E27FC236}">
                  <a16:creationId xmlns:a16="http://schemas.microsoft.com/office/drawing/2014/main" id="{CD29EAC7-1628-A545-A1B0-3C0D2A5033BF}"/>
                </a:ext>
              </a:extLst>
            </p:cNvPr>
            <p:cNvGrpSpPr/>
            <p:nvPr/>
          </p:nvGrpSpPr>
          <p:grpSpPr>
            <a:xfrm>
              <a:off x="2536697" y="4872812"/>
              <a:ext cx="352589" cy="337510"/>
              <a:chOff x="3303016" y="4946695"/>
              <a:chExt cx="685139" cy="655838"/>
            </a:xfrm>
          </p:grpSpPr>
          <p:sp>
            <p:nvSpPr>
              <p:cNvPr id="42" name="Freeform 41">
                <a:extLst>
                  <a:ext uri="{FF2B5EF4-FFF2-40B4-BE49-F238E27FC236}">
                    <a16:creationId xmlns:a16="http://schemas.microsoft.com/office/drawing/2014/main" id="{EAD8BA6B-96F1-0014-0168-032E9AC9D3B2}"/>
                  </a:ext>
                </a:extLst>
              </p:cNvPr>
              <p:cNvSpPr/>
              <p:nvPr/>
            </p:nvSpPr>
            <p:spPr>
              <a:xfrm>
                <a:off x="3540110" y="5149321"/>
                <a:ext cx="448045" cy="453212"/>
              </a:xfrm>
              <a:custGeom>
                <a:avLst/>
                <a:gdLst>
                  <a:gd name="connsiteX0" fmla="*/ 0 w 448045"/>
                  <a:gd name="connsiteY0" fmla="*/ 452676 h 453212"/>
                  <a:gd name="connsiteX1" fmla="*/ 0 w 448045"/>
                  <a:gd name="connsiteY1" fmla="*/ 10629 h 453212"/>
                  <a:gd name="connsiteX2" fmla="*/ 146311 w 448045"/>
                  <a:gd name="connsiteY2" fmla="*/ 10629 h 453212"/>
                  <a:gd name="connsiteX3" fmla="*/ 146311 w 448045"/>
                  <a:gd name="connsiteY3" fmla="*/ 72248 h 453212"/>
                  <a:gd name="connsiteX4" fmla="*/ 146847 w 448045"/>
                  <a:gd name="connsiteY4" fmla="*/ 72248 h 453212"/>
                  <a:gd name="connsiteX5" fmla="*/ 148455 w 448045"/>
                  <a:gd name="connsiteY5" fmla="*/ 70104 h 453212"/>
                  <a:gd name="connsiteX6" fmla="*/ 191330 w 448045"/>
                  <a:gd name="connsiteY6" fmla="*/ 24560 h 453212"/>
                  <a:gd name="connsiteX7" fmla="*/ 255107 w 448045"/>
                  <a:gd name="connsiteY7" fmla="*/ 1520 h 453212"/>
                  <a:gd name="connsiteX8" fmla="*/ 337642 w 448045"/>
                  <a:gd name="connsiteY8" fmla="*/ 9021 h 453212"/>
                  <a:gd name="connsiteX9" fmla="*/ 428751 w 448045"/>
                  <a:gd name="connsiteY9" fmla="*/ 93680 h 453212"/>
                  <a:gd name="connsiteX10" fmla="*/ 446437 w 448045"/>
                  <a:gd name="connsiteY10" fmla="*/ 163872 h 453212"/>
                  <a:gd name="connsiteX11" fmla="*/ 448045 w 448045"/>
                  <a:gd name="connsiteY11" fmla="*/ 204594 h 453212"/>
                  <a:gd name="connsiteX12" fmla="*/ 448045 w 448045"/>
                  <a:gd name="connsiteY12" fmla="*/ 449461 h 453212"/>
                  <a:gd name="connsiteX13" fmla="*/ 448045 w 448045"/>
                  <a:gd name="connsiteY13" fmla="*/ 453212 h 453212"/>
                  <a:gd name="connsiteX14" fmla="*/ 301198 w 448045"/>
                  <a:gd name="connsiteY14" fmla="*/ 453212 h 453212"/>
                  <a:gd name="connsiteX15" fmla="*/ 301198 w 448045"/>
                  <a:gd name="connsiteY15" fmla="*/ 449461 h 453212"/>
                  <a:gd name="connsiteX16" fmla="*/ 301198 w 448045"/>
                  <a:gd name="connsiteY16" fmla="*/ 214239 h 453212"/>
                  <a:gd name="connsiteX17" fmla="*/ 291551 w 448045"/>
                  <a:gd name="connsiteY17" fmla="*/ 159050 h 453212"/>
                  <a:gd name="connsiteX18" fmla="*/ 232598 w 448045"/>
                  <a:gd name="connsiteY18" fmla="*/ 117256 h 453212"/>
                  <a:gd name="connsiteX19" fmla="*/ 152743 w 448045"/>
                  <a:gd name="connsiteY19" fmla="*/ 167087 h 453212"/>
                  <a:gd name="connsiteX20" fmla="*/ 146311 w 448045"/>
                  <a:gd name="connsiteY20" fmla="*/ 204058 h 453212"/>
                  <a:gd name="connsiteX21" fmla="*/ 146311 w 448045"/>
                  <a:gd name="connsiteY21" fmla="*/ 449461 h 453212"/>
                  <a:gd name="connsiteX22" fmla="*/ 146311 w 448045"/>
                  <a:gd name="connsiteY22" fmla="*/ 453212 h 453212"/>
                  <a:gd name="connsiteX23" fmla="*/ 0 w 448045"/>
                  <a:gd name="connsiteY23" fmla="*/ 452676 h 4532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448045" h="453212">
                    <a:moveTo>
                      <a:pt x="0" y="452676"/>
                    </a:moveTo>
                    <a:cubicBezTo>
                      <a:pt x="0" y="305327"/>
                      <a:pt x="0" y="157978"/>
                      <a:pt x="0" y="10629"/>
                    </a:cubicBezTo>
                    <a:cubicBezTo>
                      <a:pt x="48770" y="10629"/>
                      <a:pt x="97541" y="10629"/>
                      <a:pt x="146311" y="10629"/>
                    </a:cubicBezTo>
                    <a:cubicBezTo>
                      <a:pt x="146311" y="30990"/>
                      <a:pt x="146311" y="51351"/>
                      <a:pt x="146311" y="72248"/>
                    </a:cubicBezTo>
                    <a:cubicBezTo>
                      <a:pt x="146311" y="72248"/>
                      <a:pt x="146847" y="72248"/>
                      <a:pt x="146847" y="72248"/>
                    </a:cubicBezTo>
                    <a:cubicBezTo>
                      <a:pt x="147383" y="71712"/>
                      <a:pt x="147919" y="70640"/>
                      <a:pt x="148455" y="70104"/>
                    </a:cubicBezTo>
                    <a:cubicBezTo>
                      <a:pt x="160246" y="52422"/>
                      <a:pt x="174180" y="36884"/>
                      <a:pt x="191330" y="24560"/>
                    </a:cubicBezTo>
                    <a:cubicBezTo>
                      <a:pt x="210624" y="11165"/>
                      <a:pt x="232062" y="4199"/>
                      <a:pt x="255107" y="1520"/>
                    </a:cubicBezTo>
                    <a:cubicBezTo>
                      <a:pt x="282976" y="-1695"/>
                      <a:pt x="310845" y="-87"/>
                      <a:pt x="337642" y="9021"/>
                    </a:cubicBezTo>
                    <a:cubicBezTo>
                      <a:pt x="380517" y="23488"/>
                      <a:pt x="410529" y="52422"/>
                      <a:pt x="428751" y="93680"/>
                    </a:cubicBezTo>
                    <a:cubicBezTo>
                      <a:pt x="438398" y="116184"/>
                      <a:pt x="444294" y="139760"/>
                      <a:pt x="446437" y="163872"/>
                    </a:cubicBezTo>
                    <a:cubicBezTo>
                      <a:pt x="447509" y="177267"/>
                      <a:pt x="448045" y="191198"/>
                      <a:pt x="448045" y="204594"/>
                    </a:cubicBezTo>
                    <a:cubicBezTo>
                      <a:pt x="448045" y="286038"/>
                      <a:pt x="448045" y="368017"/>
                      <a:pt x="448045" y="449461"/>
                    </a:cubicBezTo>
                    <a:cubicBezTo>
                      <a:pt x="448045" y="450533"/>
                      <a:pt x="448045" y="451605"/>
                      <a:pt x="448045" y="453212"/>
                    </a:cubicBezTo>
                    <a:cubicBezTo>
                      <a:pt x="398739" y="453212"/>
                      <a:pt x="349968" y="453212"/>
                      <a:pt x="301198" y="453212"/>
                    </a:cubicBezTo>
                    <a:cubicBezTo>
                      <a:pt x="301198" y="452141"/>
                      <a:pt x="301198" y="451069"/>
                      <a:pt x="301198" y="449461"/>
                    </a:cubicBezTo>
                    <a:cubicBezTo>
                      <a:pt x="301198" y="371232"/>
                      <a:pt x="301198" y="292468"/>
                      <a:pt x="301198" y="214239"/>
                    </a:cubicBezTo>
                    <a:cubicBezTo>
                      <a:pt x="301198" y="195485"/>
                      <a:pt x="299054" y="176732"/>
                      <a:pt x="291551" y="159050"/>
                    </a:cubicBezTo>
                    <a:cubicBezTo>
                      <a:pt x="280832" y="132795"/>
                      <a:pt x="261002" y="118863"/>
                      <a:pt x="232598" y="117256"/>
                    </a:cubicBezTo>
                    <a:cubicBezTo>
                      <a:pt x="196690" y="115113"/>
                      <a:pt x="167749" y="133330"/>
                      <a:pt x="152743" y="167087"/>
                    </a:cubicBezTo>
                    <a:cubicBezTo>
                      <a:pt x="147383" y="178875"/>
                      <a:pt x="146311" y="191198"/>
                      <a:pt x="146311" y="204058"/>
                    </a:cubicBezTo>
                    <a:cubicBezTo>
                      <a:pt x="146311" y="286038"/>
                      <a:pt x="146311" y="368017"/>
                      <a:pt x="146311" y="449461"/>
                    </a:cubicBezTo>
                    <a:cubicBezTo>
                      <a:pt x="146311" y="450533"/>
                      <a:pt x="146311" y="451605"/>
                      <a:pt x="146311" y="453212"/>
                    </a:cubicBezTo>
                    <a:cubicBezTo>
                      <a:pt x="98077" y="452676"/>
                      <a:pt x="48770" y="452676"/>
                      <a:pt x="0" y="452676"/>
                    </a:cubicBezTo>
                    <a:close/>
                  </a:path>
                </a:pathLst>
              </a:custGeom>
              <a:solidFill>
                <a:schemeClr val="bg1"/>
              </a:solidFill>
              <a:ln w="5347" cap="flat">
                <a:noFill/>
                <a:prstDash val="solid"/>
                <a:miter/>
              </a:ln>
            </p:spPr>
            <p:txBody>
              <a:bodyPr rtlCol="0" anchor="ctr"/>
              <a:lstStyle/>
              <a:p>
                <a:endParaRPr lang="de-DE" dirty="0"/>
              </a:p>
            </p:txBody>
          </p:sp>
          <p:sp>
            <p:nvSpPr>
              <p:cNvPr id="43" name="Freeform 42">
                <a:extLst>
                  <a:ext uri="{FF2B5EF4-FFF2-40B4-BE49-F238E27FC236}">
                    <a16:creationId xmlns:a16="http://schemas.microsoft.com/office/drawing/2014/main" id="{1C53A851-17F5-D331-D8C9-E90C856C2623}"/>
                  </a:ext>
                </a:extLst>
              </p:cNvPr>
              <p:cNvSpPr/>
              <p:nvPr/>
            </p:nvSpPr>
            <p:spPr>
              <a:xfrm>
                <a:off x="3311799" y="5159950"/>
                <a:ext cx="146847" cy="442047"/>
              </a:xfrm>
              <a:custGeom>
                <a:avLst/>
                <a:gdLst>
                  <a:gd name="connsiteX0" fmla="*/ 146847 w 146847"/>
                  <a:gd name="connsiteY0" fmla="*/ 0 h 442047"/>
                  <a:gd name="connsiteX1" fmla="*/ 146847 w 146847"/>
                  <a:gd name="connsiteY1" fmla="*/ 442048 h 442047"/>
                  <a:gd name="connsiteX2" fmla="*/ 0 w 146847"/>
                  <a:gd name="connsiteY2" fmla="*/ 442048 h 442047"/>
                  <a:gd name="connsiteX3" fmla="*/ 0 w 146847"/>
                  <a:gd name="connsiteY3" fmla="*/ 0 h 442047"/>
                  <a:gd name="connsiteX4" fmla="*/ 146847 w 146847"/>
                  <a:gd name="connsiteY4" fmla="*/ 0 h 4420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6847" h="442047">
                    <a:moveTo>
                      <a:pt x="146847" y="0"/>
                    </a:moveTo>
                    <a:cubicBezTo>
                      <a:pt x="146847" y="147349"/>
                      <a:pt x="146847" y="294698"/>
                      <a:pt x="146847" y="442048"/>
                    </a:cubicBezTo>
                    <a:cubicBezTo>
                      <a:pt x="98077" y="442048"/>
                      <a:pt x="48771" y="442048"/>
                      <a:pt x="0" y="442048"/>
                    </a:cubicBezTo>
                    <a:cubicBezTo>
                      <a:pt x="0" y="294698"/>
                      <a:pt x="0" y="147349"/>
                      <a:pt x="0" y="0"/>
                    </a:cubicBezTo>
                    <a:cubicBezTo>
                      <a:pt x="48771" y="0"/>
                      <a:pt x="97541" y="0"/>
                      <a:pt x="146847" y="0"/>
                    </a:cubicBezTo>
                    <a:close/>
                  </a:path>
                </a:pathLst>
              </a:custGeom>
              <a:solidFill>
                <a:schemeClr val="bg1"/>
              </a:solidFill>
              <a:ln w="5347" cap="flat">
                <a:noFill/>
                <a:prstDash val="solid"/>
                <a:miter/>
              </a:ln>
            </p:spPr>
            <p:txBody>
              <a:bodyPr rtlCol="0" anchor="ctr"/>
              <a:lstStyle/>
              <a:p>
                <a:endParaRPr lang="de-DE" dirty="0"/>
              </a:p>
            </p:txBody>
          </p:sp>
          <p:sp>
            <p:nvSpPr>
              <p:cNvPr id="44" name="Freeform 43">
                <a:extLst>
                  <a:ext uri="{FF2B5EF4-FFF2-40B4-BE49-F238E27FC236}">
                    <a16:creationId xmlns:a16="http://schemas.microsoft.com/office/drawing/2014/main" id="{936E59EA-CBA6-0D2E-C30A-5DBF6375D99C}"/>
                  </a:ext>
                </a:extLst>
              </p:cNvPr>
              <p:cNvSpPr/>
              <p:nvPr/>
            </p:nvSpPr>
            <p:spPr>
              <a:xfrm>
                <a:off x="3303016" y="4946695"/>
                <a:ext cx="165330" cy="153521"/>
              </a:xfrm>
              <a:custGeom>
                <a:avLst/>
                <a:gdLst>
                  <a:gd name="connsiteX0" fmla="*/ 83279 w 165330"/>
                  <a:gd name="connsiteY0" fmla="*/ 0 h 153521"/>
                  <a:gd name="connsiteX1" fmla="*/ 122938 w 165330"/>
                  <a:gd name="connsiteY1" fmla="*/ 8573 h 153521"/>
                  <a:gd name="connsiteX2" fmla="*/ 164741 w 165330"/>
                  <a:gd name="connsiteY2" fmla="*/ 68584 h 153521"/>
                  <a:gd name="connsiteX3" fmla="*/ 144912 w 165330"/>
                  <a:gd name="connsiteY3" fmla="*/ 129132 h 153521"/>
                  <a:gd name="connsiteX4" fmla="*/ 101500 w 165330"/>
                  <a:gd name="connsiteY4" fmla="*/ 151636 h 153521"/>
                  <a:gd name="connsiteX5" fmla="*/ 42011 w 165330"/>
                  <a:gd name="connsiteY5" fmla="*/ 144670 h 153521"/>
                  <a:gd name="connsiteX6" fmla="*/ 208 w 165330"/>
                  <a:gd name="connsiteY6" fmla="*/ 71264 h 153521"/>
                  <a:gd name="connsiteX7" fmla="*/ 65057 w 165330"/>
                  <a:gd name="connsiteY7" fmla="*/ 1608 h 153521"/>
                  <a:gd name="connsiteX8" fmla="*/ 83279 w 165330"/>
                  <a:gd name="connsiteY8" fmla="*/ 0 h 1535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5330" h="153521">
                    <a:moveTo>
                      <a:pt x="83279" y="0"/>
                    </a:moveTo>
                    <a:cubicBezTo>
                      <a:pt x="97213" y="536"/>
                      <a:pt x="110611" y="2679"/>
                      <a:pt x="122938" y="8573"/>
                    </a:cubicBezTo>
                    <a:cubicBezTo>
                      <a:pt x="148127" y="20897"/>
                      <a:pt x="161526" y="41258"/>
                      <a:pt x="164741" y="68584"/>
                    </a:cubicBezTo>
                    <a:cubicBezTo>
                      <a:pt x="167421" y="91624"/>
                      <a:pt x="160990" y="112521"/>
                      <a:pt x="144912" y="129132"/>
                    </a:cubicBezTo>
                    <a:cubicBezTo>
                      <a:pt x="133121" y="141455"/>
                      <a:pt x="118115" y="148421"/>
                      <a:pt x="101500" y="151636"/>
                    </a:cubicBezTo>
                    <a:cubicBezTo>
                      <a:pt x="81135" y="155386"/>
                      <a:pt x="61305" y="153779"/>
                      <a:pt x="42011" y="144670"/>
                    </a:cubicBezTo>
                    <a:cubicBezTo>
                      <a:pt x="12534" y="130739"/>
                      <a:pt x="-1936" y="101805"/>
                      <a:pt x="208" y="71264"/>
                    </a:cubicBezTo>
                    <a:cubicBezTo>
                      <a:pt x="2352" y="35900"/>
                      <a:pt x="27005" y="8037"/>
                      <a:pt x="65057" y="1608"/>
                    </a:cubicBezTo>
                    <a:cubicBezTo>
                      <a:pt x="70952" y="536"/>
                      <a:pt x="76847" y="536"/>
                      <a:pt x="83279" y="0"/>
                    </a:cubicBezTo>
                    <a:close/>
                  </a:path>
                </a:pathLst>
              </a:custGeom>
              <a:solidFill>
                <a:schemeClr val="bg1"/>
              </a:solidFill>
              <a:ln w="5347" cap="flat">
                <a:noFill/>
                <a:prstDash val="solid"/>
                <a:miter/>
              </a:ln>
            </p:spPr>
            <p:txBody>
              <a:bodyPr rtlCol="0" anchor="ctr"/>
              <a:lstStyle/>
              <a:p>
                <a:endParaRPr lang="de-DE" dirty="0"/>
              </a:p>
            </p:txBody>
          </p:sp>
        </p:grpSp>
      </p:grpSp>
    </p:spTree>
    <p:extLst>
      <p:ext uri="{BB962C8B-B14F-4D97-AF65-F5344CB8AC3E}">
        <p14:creationId xmlns:p14="http://schemas.microsoft.com/office/powerpoint/2010/main" val="415313557"/>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12990</Words>
  <Application>Microsoft Office PowerPoint</Application>
  <PresentationFormat>Benutzerdefiniert</PresentationFormat>
  <Paragraphs>1051</Paragraphs>
  <Slides>51</Slides>
  <Notes>0</Notes>
  <HiddenSlides>0</HiddenSlides>
  <MMClips>0</MMClips>
  <ScaleCrop>false</ScaleCrop>
  <HeadingPairs>
    <vt:vector size="6" baseType="variant">
      <vt:variant>
        <vt:lpstr>Verwendete Schriftarten</vt:lpstr>
      </vt:variant>
      <vt:variant>
        <vt:i4>4</vt:i4>
      </vt:variant>
      <vt:variant>
        <vt:lpstr>Design</vt:lpstr>
      </vt:variant>
      <vt:variant>
        <vt:i4>1</vt:i4>
      </vt:variant>
      <vt:variant>
        <vt:lpstr>Folientitel</vt:lpstr>
      </vt:variant>
      <vt:variant>
        <vt:i4>51</vt:i4>
      </vt:variant>
    </vt:vector>
  </HeadingPairs>
  <TitlesOfParts>
    <vt:vector size="56" baseType="lpstr">
      <vt:lpstr>Arial</vt:lpstr>
      <vt:lpstr>Calibri</vt:lpstr>
      <vt:lpstr>Cambria Math</vt:lpstr>
      <vt:lpstr>Montserrat</vt:lpstr>
      <vt:lpstr>Office Theme</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Mert Özmutaf</dc:creator>
  <cp:lastModifiedBy>David Blunck</cp:lastModifiedBy>
  <cp:revision>403</cp:revision>
  <dcterms:created xsi:type="dcterms:W3CDTF">2018-08-04T19:06:08Z</dcterms:created>
  <dcterms:modified xsi:type="dcterms:W3CDTF">2026-06-08T06:04:02Z</dcterms:modified>
</cp:coreProperties>
</file>