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6" r:id="rId7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3DA3D-1117-6B2E-83F4-D5B016D45119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8DD27A9C-22CF-B877-75AC-C379D3AE34DF}"/>
              </a:ext>
            </a:extLst>
          </p:cNvPr>
          <p:cNvSpPr/>
          <p:nvPr/>
        </p:nvSpPr>
        <p:spPr>
          <a:xfrm>
            <a:off x="-3695" y="1034549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de-DE"/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2769D451-EB98-C8C5-A76B-0A07D4B15E15}"/>
              </a:ext>
            </a:extLst>
          </p:cNvPr>
          <p:cNvSpPr txBox="1">
            <a:spLocks/>
          </p:cNvSpPr>
          <p:nvPr/>
        </p:nvSpPr>
        <p:spPr>
          <a:xfrm>
            <a:off x="2545768" y="2515099"/>
            <a:ext cx="45939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1 (0–2 Jahre): 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2 (2–5 Jahre): 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3 (5+ Jahre): ________________________________</a:t>
            </a: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075DD754-58A5-5889-9419-2FF4A20DB740}"/>
              </a:ext>
            </a:extLst>
          </p:cNvPr>
          <p:cNvSpPr txBox="1">
            <a:spLocks/>
          </p:cNvSpPr>
          <p:nvPr/>
        </p:nvSpPr>
        <p:spPr>
          <a:xfrm>
            <a:off x="926769" y="9211964"/>
            <a:ext cx="629606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Einen Dauerauftrag in einen Topf einrichten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separates Sparkonto für mein Ziel eröffnen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Fixausgabe prüfen, um Geld freizumachen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Einen Topf um einen kleinen Betrag erhöhen (+5 € bis +20 €)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604AA61F-D490-7EED-7583-9DD6B5512547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A8F4C305-CA05-719C-8ED2-F251C151B383}"/>
              </a:ext>
            </a:extLst>
          </p:cNvPr>
          <p:cNvSpPr/>
          <p:nvPr/>
        </p:nvSpPr>
        <p:spPr>
          <a:xfrm rot="4032905">
            <a:off x="1898748" y="1958871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34CD7DD6-3698-B14F-B0B1-7E9A02928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CD1943B3-79C9-6C2E-9D04-091FE532D8A0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de-D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Kurzübung: Spartöpfe anlegen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B3E7A7CA-2975-22B8-120A-25B624E9D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4263628" y="6984127"/>
            <a:ext cx="2491171" cy="184664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EEB97AA-6742-5545-E258-DB4784C7321F}"/>
              </a:ext>
            </a:extLst>
          </p:cNvPr>
          <p:cNvSpPr txBox="1">
            <a:spLocks/>
          </p:cNvSpPr>
          <p:nvPr/>
        </p:nvSpPr>
        <p:spPr>
          <a:xfrm>
            <a:off x="198061" y="1528329"/>
            <a:ext cx="199656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Diese Übung hilft Ihnen, </a:t>
            </a:r>
            <a:r>
              <a:rPr lang="de-DE" sz="1150" dirty="0" err="1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mehrere Ziele</a:t>
            </a: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realistisch für die Lebensmitte zu ordnen.</a:t>
            </a: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1531F863-4E1F-5CF9-828E-CB4904B5D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67" t="46327" b="34770"/>
          <a:stretch>
            <a:fillRect/>
          </a:stretch>
        </p:blipFill>
        <p:spPr>
          <a:xfrm>
            <a:off x="140998" y="2412793"/>
            <a:ext cx="3063887" cy="1640684"/>
          </a:xfrm>
          <a:prstGeom prst="rect">
            <a:avLst/>
          </a:prstGeom>
        </p:spPr>
      </p:pic>
      <p:pic>
        <p:nvPicPr>
          <p:cNvPr id="6" name="Graphic 199">
            <a:extLst>
              <a:ext uri="{FF2B5EF4-FFF2-40B4-BE49-F238E27FC236}">
                <a16:creationId xmlns:a16="http://schemas.microsoft.com/office/drawing/2014/main" id="{932F3EDE-F7F7-E8FC-8C79-BF99078FC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25" t="46653" r="31219" b="31219"/>
          <a:stretch>
            <a:fillRect/>
          </a:stretch>
        </p:blipFill>
        <p:spPr>
          <a:xfrm>
            <a:off x="804876" y="3152599"/>
            <a:ext cx="1734770" cy="435194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2368F8C-2F78-39A3-9165-0023C5CCFFF3}"/>
              </a:ext>
            </a:extLst>
          </p:cNvPr>
          <p:cNvSpPr txBox="1"/>
          <p:nvPr/>
        </p:nvSpPr>
        <p:spPr>
          <a:xfrm>
            <a:off x="2782454" y="1700403"/>
            <a:ext cx="5749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Schritt 1: Ein Ziel pro Topf notieren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813FCBB-5B45-40D3-32B6-6D2BA807B816}"/>
              </a:ext>
            </a:extLst>
          </p:cNvPr>
          <p:cNvSpPr txBox="1"/>
          <p:nvPr/>
        </p:nvSpPr>
        <p:spPr>
          <a:xfrm>
            <a:off x="2545768" y="4212102"/>
            <a:ext cx="4593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Schritt 2: Weg wählen (ankreuzen)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AEE94B4-9613-C38D-69D7-447E3098C14E}"/>
              </a:ext>
            </a:extLst>
          </p:cNvPr>
          <p:cNvSpPr txBox="1">
            <a:spLocks/>
          </p:cNvSpPr>
          <p:nvPr/>
        </p:nvSpPr>
        <p:spPr>
          <a:xfrm>
            <a:off x="2494771" y="4986208"/>
            <a:ext cx="4728066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1: ☐ Sparen ☐ Investieren (nur bei langem Zeitraum)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2: ☐ Sparen ☐ Investieren (je nach Zeit und Risiko)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3: ☐ Sparen ☐ Investieren (meist langfristig)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428F4C8-3965-197F-1925-FBD81A9C7BB4}"/>
              </a:ext>
            </a:extLst>
          </p:cNvPr>
          <p:cNvSpPr txBox="1"/>
          <p:nvPr/>
        </p:nvSpPr>
        <p:spPr>
          <a:xfrm>
            <a:off x="578792" y="6745141"/>
            <a:ext cx="64020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Schritt 3: Monatsbetrag je Topf festlegen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F1CF08F-62B8-A5EA-EDF4-23AA66D8CE3A}"/>
              </a:ext>
            </a:extLst>
          </p:cNvPr>
          <p:cNvSpPr txBox="1">
            <a:spLocks/>
          </p:cNvSpPr>
          <p:nvPr/>
        </p:nvSpPr>
        <p:spPr>
          <a:xfrm>
            <a:off x="578792" y="7298583"/>
            <a:ext cx="36047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1: _____________ € pro Monat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2: _____________ € pro Monat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Topf 3: _____________ € pro Monat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D693777-1F08-94FA-3BED-4627D81D303C}"/>
              </a:ext>
            </a:extLst>
          </p:cNvPr>
          <p:cNvSpPr txBox="1"/>
          <p:nvPr/>
        </p:nvSpPr>
        <p:spPr>
          <a:xfrm>
            <a:off x="793841" y="8764623"/>
            <a:ext cx="7384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Schritt 4: Ein Verbesserungsschritt (ankreuzen)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922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