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5"/>
  </p:notesMasterIdLst>
  <p:handoutMasterIdLst>
    <p:handoutMasterId r:id="rId46"/>
  </p:handoutMasterIdLst>
  <p:sldIdLst>
    <p:sldId id="721" r:id="rId2"/>
    <p:sldId id="1378" r:id="rId3"/>
    <p:sldId id="699" r:id="rId4"/>
    <p:sldId id="740" r:id="rId5"/>
    <p:sldId id="725" r:id="rId6"/>
    <p:sldId id="756" r:id="rId7"/>
    <p:sldId id="742" r:id="rId8"/>
    <p:sldId id="727" r:id="rId9"/>
    <p:sldId id="764" r:id="rId10"/>
    <p:sldId id="768" r:id="rId11"/>
    <p:sldId id="767" r:id="rId12"/>
    <p:sldId id="766" r:id="rId13"/>
    <p:sldId id="778" r:id="rId14"/>
    <p:sldId id="781" r:id="rId15"/>
    <p:sldId id="782" r:id="rId16"/>
    <p:sldId id="739" r:id="rId17"/>
    <p:sldId id="792" r:id="rId18"/>
    <p:sldId id="800" r:id="rId19"/>
    <p:sldId id="744" r:id="rId20"/>
    <p:sldId id="729" r:id="rId21"/>
    <p:sldId id="770" r:id="rId22"/>
    <p:sldId id="771" r:id="rId23"/>
    <p:sldId id="772" r:id="rId24"/>
    <p:sldId id="773" r:id="rId25"/>
    <p:sldId id="748" r:id="rId26"/>
    <p:sldId id="786" r:id="rId27"/>
    <p:sldId id="788" r:id="rId28"/>
    <p:sldId id="789" r:id="rId29"/>
    <p:sldId id="791" r:id="rId30"/>
    <p:sldId id="799" r:id="rId31"/>
    <p:sldId id="745" r:id="rId32"/>
    <p:sldId id="730" r:id="rId33"/>
    <p:sldId id="774" r:id="rId34"/>
    <p:sldId id="775" r:id="rId35"/>
    <p:sldId id="776" r:id="rId36"/>
    <p:sldId id="777" r:id="rId37"/>
    <p:sldId id="793" r:id="rId38"/>
    <p:sldId id="794" r:id="rId39"/>
    <p:sldId id="796" r:id="rId40"/>
    <p:sldId id="750" r:id="rId41"/>
    <p:sldId id="743" r:id="rId42"/>
    <p:sldId id="728" r:id="rId43"/>
    <p:sldId id="715" r:id="rId44"/>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D56ABD-E393-1978-9FAD-C42A41A015D1}" name="Yasmin Akhtar" initials="YA" userId="c492a8c39f9d4305"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F16024"/>
    <a:srgbClr val="1E2879"/>
    <a:srgbClr val="4763AE"/>
    <a:srgbClr val="10153D"/>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62"/>
  </p:normalViewPr>
  <p:slideViewPr>
    <p:cSldViewPr snapToGrid="0">
      <p:cViewPr varScale="1">
        <p:scale>
          <a:sx n="49" d="100"/>
          <a:sy n="49" d="100"/>
        </p:scale>
        <p:origin x="2385" y="24"/>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6/8/2026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‹Nr.›</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08/06/2026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‹Nr.›</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err="1"/>
              <a:t>www.website.eu</a:t>
            </a:r>
            <a:endParaRPr lang="de-DE"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05</a:t>
            </a:r>
            <a:endParaRPr lang="de-DE"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de-D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de-D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Women in  Early Career</a:t>
            </a:r>
            <a:endParaRPr lang="de-DE"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Frauen in der   Karrieremitte</a:t>
            </a:r>
            <a:endParaRPr lang="de-DE"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Frauen in der   späten Karrierephase</a:t>
            </a:r>
            <a:endParaRPr lang="de-DE"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de-DE"/>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de-DE" smtClean="0">
                <a:solidFill>
                  <a:srgbClr val="1E2879"/>
                </a:solidFill>
              </a:rPr>
              <a:pPr algn="ctr"/>
              <a:t>‹Nr.›</a:t>
            </a:fld>
            <a:endParaRPr lang="de-DE"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2" name="Slide Number Placeholder 5">
            <a:extLst>
              <a:ext uri="{FF2B5EF4-FFF2-40B4-BE49-F238E27FC236}">
                <a16:creationId xmlns:a16="http://schemas.microsoft.com/office/drawing/2014/main" id="{D73E2FE7-B1D1-638B-95F5-A4C6BE49BDB9}"/>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‹Nr.›</a:t>
            </a:fld>
            <a:endParaRPr lang="de-DE" dirty="0"/>
          </a:p>
        </p:txBody>
      </p:sp>
    </p:spTree>
    <p:extLst>
      <p:ext uri="{BB962C8B-B14F-4D97-AF65-F5344CB8AC3E}">
        <p14:creationId xmlns:p14="http://schemas.microsoft.com/office/powerpoint/2010/main" val="3482833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de-DE"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de-DE"/>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de-DE" smtClean="0">
                <a:solidFill>
                  <a:srgbClr val="1E2879"/>
                </a:solidFill>
              </a:rPr>
              <a:pPr algn="ctr"/>
              <a:t>‹Nr.›</a:t>
            </a:fld>
            <a:endParaRPr lang="de-DE"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806" r:id="rId12"/>
    <p:sldLayoutId id="2147483820"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3.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knowledge.umassfive.coop/credit-and-debt/debt/quiz/managing-debt?utm_source=chatgpt.com" TargetMode="External"/><Relationship Id="rId2" Type="http://schemas.openxmlformats.org/officeDocument/2006/relationships/image" Target="../media/image7.jpg"/><Relationship Id="rId1" Type="http://schemas.openxmlformats.org/officeDocument/2006/relationships/slideLayout" Target="../slideLayouts/slideLayout8.xml"/><Relationship Id="rId5" Type="http://schemas.openxmlformats.org/officeDocument/2006/relationships/hyperlink" Target="https://www.consolidatedcredit.org/financial-literacy/test/?utm_source=chatgpt.com" TargetMode="External"/><Relationship Id="rId4" Type="http://schemas.openxmlformats.org/officeDocument/2006/relationships/hyperlink" Target="https://www.sofi.com/learn/content/financial-literacy-quiz/"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investopedia.com/articles/personal-finance/080716/debt-avalanche-vs-debt-snowball-which-best-you.asp" TargetMode="External"/><Relationship Id="rId7" Type="http://schemas.openxmlformats.org/officeDocument/2006/relationships/hyperlink" Target="https://europa.eu/youreurope/citizens/consumers/financial-products-and-services/loans-credit/index_en.htm" TargetMode="External"/><Relationship Id="rId2" Type="http://schemas.openxmlformats.org/officeDocument/2006/relationships/hyperlink" Target="https://www.bankrate.com/credit-cards/tools/credit-card-payoff-calculator/" TargetMode="External"/><Relationship Id="rId1" Type="http://schemas.openxmlformats.org/officeDocument/2006/relationships/slideLayout" Target="../slideLayouts/slideLayout8.xml"/><Relationship Id="rId6" Type="http://schemas.openxmlformats.org/officeDocument/2006/relationships/hyperlink" Target="https://www.consumerfinance.gov/ask-cfpb/what-is-interest-en-31/" TargetMode="External"/><Relationship Id="rId5" Type="http://schemas.openxmlformats.org/officeDocument/2006/relationships/hyperlink" Target="https://www.experian.com/blogs/ask-experian/credit-education/" TargetMode="External"/><Relationship Id="rId4" Type="http://schemas.openxmlformats.org/officeDocument/2006/relationships/hyperlink" Target="https://www.moneyhelper.org.uk/en/everyday-money/budgeting/budget-planner"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youtube.com/watch?v=bjfC3zV3X5E" TargetMode="External"/><Relationship Id="rId3" Type="http://schemas.openxmlformats.org/officeDocument/2006/relationships/hyperlink" Target="https://www.worldbank.org/en/topic/financialinclusion/brief/financial-literacy" TargetMode="External"/><Relationship Id="rId7" Type="http://schemas.openxmlformats.org/officeDocument/2006/relationships/hyperlink" Target="https://www.nationaldebtline.org/" TargetMode="External"/><Relationship Id="rId2" Type="http://schemas.openxmlformats.org/officeDocument/2006/relationships/hyperlink" Target="https://www.oecd.org/finance/women-and-financial-education.htm" TargetMode="External"/><Relationship Id="rId1" Type="http://schemas.openxmlformats.org/officeDocument/2006/relationships/slideLayout" Target="../slideLayouts/slideLayout8.xml"/><Relationship Id="rId6" Type="http://schemas.openxmlformats.org/officeDocument/2006/relationships/hyperlink" Target="https://www.eccnet.eu/" TargetMode="External"/><Relationship Id="rId5" Type="http://schemas.openxmlformats.org/officeDocument/2006/relationships/hyperlink" Target="https://www.moneyhelper.org.uk/" TargetMode="External"/><Relationship Id="rId4" Type="http://schemas.openxmlformats.org/officeDocument/2006/relationships/hyperlink" Target="https://hbr.org/" TargetMode="External"/><Relationship Id="rId9" Type="http://schemas.openxmlformats.org/officeDocument/2006/relationships/hyperlink" Target="https://www.suzeorman.com/podcast"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8" Type="http://schemas.openxmlformats.org/officeDocument/2006/relationships/hyperlink" Target="https://www.fidelity.com/learning-center/overview" TargetMode="External"/><Relationship Id="rId3" Type="http://schemas.openxmlformats.org/officeDocument/2006/relationships/hyperlink" Target="https://www.eccnet.eu/" TargetMode="External"/><Relationship Id="rId7" Type="http://schemas.openxmlformats.org/officeDocument/2006/relationships/hyperlink" Target="https://www.mind.org.uk/" TargetMode="External"/><Relationship Id="rId2" Type="http://schemas.openxmlformats.org/officeDocument/2006/relationships/hyperlink" Target="https://www.getsmarteraboutmoney.ca/calculators/pay-off-credit-cards-and-debt-calculator/" TargetMode="External"/><Relationship Id="rId1" Type="http://schemas.openxmlformats.org/officeDocument/2006/relationships/slideLayout" Target="../slideLayouts/slideLayout9.xml"/><Relationship Id="rId6" Type="http://schemas.openxmlformats.org/officeDocument/2006/relationships/hyperlink" Target="https://www.investopedia.com/" TargetMode="External"/><Relationship Id="rId5" Type="http://schemas.openxmlformats.org/officeDocument/2006/relationships/hyperlink" Target="https://europa.eu/youreurope/citizens/consumers/financial-products-and-services/loans-credit/index_en.htm" TargetMode="External"/><Relationship Id="rId4" Type="http://schemas.openxmlformats.org/officeDocument/2006/relationships/hyperlink" Target="https://www.moneyhelper.org.uk/en/everyday-money/budgeting/budget-planner" TargetMode="External"/><Relationship Id="rId9" Type="http://schemas.openxmlformats.org/officeDocument/2006/relationships/hyperlink" Target="https://www.morganstanley.com/articles/talking-about-money-in-relationship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eige.europa.eu/" TargetMode="External"/><Relationship Id="rId2" Type="http://schemas.openxmlformats.org/officeDocument/2006/relationships/hyperlink" Target="https://eige.europa.eu/publications-resources/publications/financial-independence-and-gender-equality-joining-dots-between-income-wealth-and-power" TargetMode="External"/><Relationship Id="rId1" Type="http://schemas.openxmlformats.org/officeDocument/2006/relationships/slideLayout" Target="../slideLayouts/slideLayout9.xml"/><Relationship Id="rId6" Type="http://schemas.openxmlformats.org/officeDocument/2006/relationships/image" Target="../media/image9.jpg"/><Relationship Id="rId5" Type="http://schemas.openxmlformats.org/officeDocument/2006/relationships/hyperlink" Target="https://www.suzeorman.com/podcast" TargetMode="External"/><Relationship Id="rId4" Type="http://schemas.openxmlformats.org/officeDocument/2006/relationships/hyperlink" Target="https://www.youtube.com/watch?v=R3ZJKN_5M4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hyperlink" Target="https://europa.eu/youreurope/citizens/work/retire-abroad/index_en.htm" TargetMode="External"/><Relationship Id="rId7" Type="http://schemas.openxmlformats.org/officeDocument/2006/relationships/hyperlink" Target="https://www.youtube.com/watch?v=Z6Q9lG3j1F8" TargetMode="External"/><Relationship Id="rId2" Type="http://schemas.openxmlformats.org/officeDocument/2006/relationships/hyperlink" Target="https://www.moneyhelper.org.uk/en/pensions-and-retirement" TargetMode="External"/><Relationship Id="rId1" Type="http://schemas.openxmlformats.org/officeDocument/2006/relationships/slideLayout" Target="../slideLayouts/slideLayout10.xml"/><Relationship Id="rId6" Type="http://schemas.openxmlformats.org/officeDocument/2006/relationships/hyperlink" Target="https://eige.europa.eu/" TargetMode="External"/><Relationship Id="rId5" Type="http://schemas.openxmlformats.org/officeDocument/2006/relationships/hyperlink" Target="https://www.moneyhelper.org.uk/" TargetMode="External"/><Relationship Id="rId4" Type="http://schemas.openxmlformats.org/officeDocument/2006/relationships/hyperlink" Target="https://www.nationaldebtline.or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de-DE" sz="2400" b="1" dirty="0">
                <a:solidFill>
                  <a:schemeClr val="bg1"/>
                </a:solidFill>
              </a:rPr>
              <a:t>www.fempower.finance</a:t>
            </a:r>
          </a:p>
        </p:txBody>
      </p:sp>
      <p:sp>
        <p:nvSpPr>
          <p:cNvPr id="2" name="Rectangle 1">
            <a:extLst>
              <a:ext uri="{FF2B5EF4-FFF2-40B4-BE49-F238E27FC236}">
                <a16:creationId xmlns:a16="http://schemas.microsoft.com/office/drawing/2014/main" id="{46EAA653-875C-750A-B218-4925E0D86120}"/>
              </a:ext>
            </a:extLst>
          </p:cNvPr>
          <p:cNvSpPr/>
          <p:nvPr/>
        </p:nvSpPr>
        <p:spPr>
          <a:xfrm>
            <a:off x="4759" y="6268042"/>
            <a:ext cx="5209792"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5" name="Rectangle 4">
            <a:extLst>
              <a:ext uri="{FF2B5EF4-FFF2-40B4-BE49-F238E27FC236}">
                <a16:creationId xmlns:a16="http://schemas.microsoft.com/office/drawing/2014/main" id="{136040F1-8287-F204-3A74-3A703811F07E}"/>
              </a:ext>
            </a:extLst>
          </p:cNvPr>
          <p:cNvSpPr/>
          <p:nvPr/>
        </p:nvSpPr>
        <p:spPr>
          <a:xfrm>
            <a:off x="-1" y="7127212"/>
            <a:ext cx="5857103" cy="1252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18" name="Picture Placeholder 17">
            <a:extLst>
              <a:ext uri="{FF2B5EF4-FFF2-40B4-BE49-F238E27FC236}">
                <a16:creationId xmlns:a16="http://schemas.microsoft.com/office/drawing/2014/main" id="{B7A7546E-9E90-FDF4-0BB9-30ADE39BEE6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931" b="7931"/>
          <a:stretch>
            <a:fillRect/>
          </a:stretch>
        </p:blipFill>
        <p:spPr>
          <a:xfrm>
            <a:off x="493137" y="485289"/>
            <a:ext cx="6624169" cy="702623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31" y="1277580"/>
            <a:ext cx="4521200" cy="1358900"/>
          </a:xfrm>
          <a:prstGeom prst="rect">
            <a:avLst/>
          </a:prstGeom>
        </p:spPr>
      </p:pic>
      <p:sp>
        <p:nvSpPr>
          <p:cNvPr id="7" name="TextBox 6">
            <a:extLst>
              <a:ext uri="{FF2B5EF4-FFF2-40B4-BE49-F238E27FC236}">
                <a16:creationId xmlns:a16="http://schemas.microsoft.com/office/drawing/2014/main" id="{154433F2-9E14-77B3-7906-8B930D3CF864}"/>
              </a:ext>
            </a:extLst>
          </p:cNvPr>
          <p:cNvSpPr txBox="1"/>
          <p:nvPr/>
        </p:nvSpPr>
        <p:spPr>
          <a:xfrm>
            <a:off x="489522" y="8190153"/>
            <a:ext cx="4493958" cy="954107"/>
          </a:xfrm>
          <a:prstGeom prst="rect">
            <a:avLst/>
          </a:prstGeom>
          <a:noFill/>
        </p:spPr>
        <p:txBody>
          <a:bodyPr wrap="square" rtlCol="0"/>
          <a:lstStyle/>
          <a:p>
            <a:r>
              <a:rPr lang="de-DE" sz="2525" b="1" spc="324" dirty="0">
                <a:solidFill>
                  <a:srgbClr val="F16024"/>
                </a:solidFill>
                <a:latin typeface="Calibri" panose="020F0502020204030204" pitchFamily="34" charset="0"/>
                <a:cs typeface="Calibri" panose="020F0502020204030204" pitchFamily="34" charset="0"/>
              </a:rPr>
              <a:t>KREDIT- UND </a:t>
            </a:r>
          </a:p>
          <a:p>
            <a:r>
              <a:rPr lang="de-DE" sz="2525" b="1" spc="324" dirty="0">
                <a:solidFill>
                  <a:srgbClr val="F16024"/>
                </a:solidFill>
                <a:latin typeface="Calibri" panose="020F0502020204030204" pitchFamily="34" charset="0"/>
                <a:cs typeface="Calibri" panose="020F0502020204030204" pitchFamily="34" charset="0"/>
              </a:rPr>
              <a:t>SCHULDENMANAGEMENT</a:t>
            </a:r>
          </a:p>
        </p:txBody>
      </p:sp>
      <p:sp>
        <p:nvSpPr>
          <p:cNvPr id="4" name="TextBox 3">
            <a:extLst>
              <a:ext uri="{FF2B5EF4-FFF2-40B4-BE49-F238E27FC236}">
                <a16:creationId xmlns:a16="http://schemas.microsoft.com/office/drawing/2014/main" id="{D299DA19-DB07-A057-3715-3BDED434E5F4}"/>
              </a:ext>
            </a:extLst>
          </p:cNvPr>
          <p:cNvSpPr txBox="1"/>
          <p:nvPr/>
        </p:nvSpPr>
        <p:spPr>
          <a:xfrm>
            <a:off x="489522" y="7596034"/>
            <a:ext cx="2331792" cy="646331"/>
          </a:xfrm>
          <a:prstGeom prst="rect">
            <a:avLst/>
          </a:prstGeom>
          <a:noFill/>
        </p:spPr>
        <p:txBody>
          <a:bodyPr wrap="none" rtlCol="0">
            <a:spAutoFit/>
          </a:bodyPr>
          <a:lstStyle/>
          <a:p>
            <a:r>
              <a:rPr lang="de-DE" sz="3600" b="1" spc="324" dirty="0">
                <a:solidFill>
                  <a:srgbClr val="F16024"/>
                </a:solidFill>
                <a:latin typeface="Calibri" panose="020F0502020204030204" pitchFamily="34" charset="0"/>
                <a:cs typeface="Calibri" panose="020F0502020204030204" pitchFamily="34" charset="0"/>
              </a:rPr>
              <a:t>MODUL:</a:t>
            </a:r>
          </a:p>
        </p:txBody>
      </p:sp>
      <p:pic>
        <p:nvPicPr>
          <p:cNvPr id="8" name="Grafik 7" descr="The image contains a textual description of a Creative Commons license for a document, specifying the terms of use and exceptions.&#10;&#10;KI-generierte Inhalte können fehlerhaft sein.">
            <a:extLst>
              <a:ext uri="{FF2B5EF4-FFF2-40B4-BE49-F238E27FC236}">
                <a16:creationId xmlns:a16="http://schemas.microsoft.com/office/drawing/2014/main" id="{AD7E9EBD-30A1-CB01-0A15-FB8C6F6D4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2589" y="9935503"/>
            <a:ext cx="4145320" cy="368534"/>
          </a:xfrm>
          <a:prstGeom prst="rect">
            <a:avLst/>
          </a:prstGeom>
        </p:spPr>
      </p:pic>
    </p:spTree>
    <p:extLst>
      <p:ext uri="{BB962C8B-B14F-4D97-AF65-F5344CB8AC3E}">
        <p14:creationId xmlns:p14="http://schemas.microsoft.com/office/powerpoint/2010/main" val="2731870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de-DE" b="1" dirty="0" sz="1025"/>
              <a:t>Diese Ressource wurde im Rahmen des Erasmus+-Projekts </a:t>
            </a:r>
            <a:r>
              <a:rPr lang="de-DE" b="1" i="1" dirty="0" sz="1025"/>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lang="de-DE" b="1" dirty="0" sz="1025"/>
          </a:p>
          <a:p>
            <a:pPr>
              <a:buClr>
                <a:srgbClr val="D38CBC"/>
              </a:buClr>
            </a:pPr>
            <a:endParaRPr lang="de-DE" b="1" dirty="0" sz="1025"/>
          </a:p>
          <a:p>
            <a:pPr algn="just">
              <a:buClr>
                <a:srgbClr val="D38CBC"/>
              </a:buClr>
            </a:pPr>
            <a:r>
              <a:rPr lang="de-DE" dirty="0" sz="1025"/>
              <a:t>Die Informationen, Erläuterungen, Berechnungen, Beispiele und alle zugehörigen Materialien, die über diese Ressource bereitgestellt werden, dienen </a:t>
            </a:r>
            <a:r>
              <a:rPr lang="de-DE" b="1" dirty="0" sz="1025"/>
              <a:t>ausschließlich Bildungs- und Informationszwecken</a:t>
            </a:r>
            <a:r>
              <a:rPr lang="de-DE" dirty="0" sz="1025"/>
              <a:t>. Sie sollen Lernaktivitäten im Bereich Finanzkompetenz unterstützen. Sie stellen </a:t>
            </a:r>
            <a:r>
              <a:rPr lang="de-DE" b="1" dirty="0" sz="1025"/>
              <a:t>keine</a:t>
            </a:r>
            <a:r>
              <a:rPr lang="de-DE" dirty="0" sz="1025"/>
              <a:t> Finanz-, Anlage-, Rechts-, Steuer-, Buchhaltungs- oder sonstige professionelle Beratung dar.</a:t>
            </a:r>
            <a:endParaRPr lang="de-DE" dirty="0" sz="1025"/>
          </a:p>
          <a:p>
            <a:pPr>
              <a:buClr>
                <a:srgbClr val="D38CBC"/>
              </a:buClr>
            </a:pPr>
            <a:endParaRPr lang="de-DE" dirty="0" sz="1025"/>
          </a:p>
          <a:p>
            <a:pPr>
              <a:buClr>
                <a:srgbClr val="D38CBC"/>
              </a:buClr>
            </a:pPr>
            <a:r>
              <a:rPr lang="de-DE" b="1" dirty="0" sz="1025"/>
              <a:t>Keine Finanz- oder Anlageberatung</a:t>
            </a:r>
          </a:p>
          <a:p>
            <a:pPr algn="just">
              <a:buClr>
                <a:srgbClr val="D38CBC"/>
              </a:buClr>
            </a:pPr>
            <a:r>
              <a:rPr lang="de-DE" dirty="0" sz="1025"/>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unabhängigen Rat qualifizierter Fachleute einholen.</a:t>
            </a:r>
          </a:p>
          <a:p>
            <a:pPr>
              <a:buClr>
                <a:srgbClr val="D38CBC"/>
              </a:buClr>
            </a:pPr>
            <a:endParaRPr lang="de-DE" b="1" dirty="0" sz="1025"/>
          </a:p>
          <a:p>
            <a:pPr>
              <a:buClr>
                <a:srgbClr val="D38CBC"/>
              </a:buClr>
            </a:pPr>
            <a:r>
              <a:rPr lang="de-DE" b="1" dirty="0" sz="1025"/>
              <a:t>Keine Gewähr für Richtigkeit oder Eignung</a:t>
            </a:r>
            <a:br>
              <a:rPr lang="de-DE" dirty="0" sz="1025"/>
            </a:br>
            <a:r>
              <a:rPr lang="de-DE" dirty="0" sz="1025"/>
              <a:t>Obwohl angemessene Anstrengungen unternommen wurden, damit unsere Ressourcen schlüssig und nutzbar sind, stellen die Projektpartner und Autorinnen und Autoren sie „wie besehen“ bereit und geben </a:t>
            </a:r>
            <a:r>
              <a:rPr lang="de-DE" b="1" dirty="0" sz="1025"/>
              <a:t>keine Zusicherungen oder Garantien</a:t>
            </a:r>
            <a:r>
              <a:rPr lang="de-DE" dirty="0" sz="1025"/>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p>
          <a:p>
            <a:pPr>
              <a:buClr>
                <a:srgbClr val="D38CBC"/>
              </a:buClr>
            </a:pPr>
            <a:endParaRPr lang="de-DE" dirty="0" sz="1025"/>
          </a:p>
          <a:p>
            <a:r>
              <a:rPr lang="de-DE" b="1" dirty="0" sz="1025"/>
              <a:t>Verantwortung der Nutzerinnen und Nutzer für Eingaben und Ergebnisse in Vorlagen</a:t>
            </a:r>
            <a:br>
              <a:rPr lang="de-DE" dirty="0" sz="1025"/>
            </a:br>
            <a:r>
              <a:rPr lang="de-DE" dirty="0" sz="1025"/>
              <a:t>Die Nutzerinnen und Nutzer sind allein verantwortlich für </a:t>
            </a:r>
            <a:endParaRPr lang="de-DE" dirty="0" sz="1025"/>
          </a:p>
          <a:p>
            <a:pPr marL="285750" lvl="0" indent="-285750">
              <a:buFont typeface="+mj-lt"/>
              <a:buAutoNum type="romanLcPeriod"/>
            </a:pPr>
            <a:r>
              <a:rPr lang="de-DE" dirty="0" sz="1025"/>
              <a:t>die Richtigkeit aller von ihnen eingegebenen Daten, </a:t>
            </a:r>
            <a:endParaRPr lang="de-DE" dirty="0" sz="1025"/>
          </a:p>
          <a:p>
            <a:pPr marL="285750" lvl="0" indent="-285750">
              <a:buFont typeface="+mj-lt"/>
              <a:buAutoNum type="romanLcPeriod"/>
            </a:pPr>
            <a:r>
              <a:rPr lang="de-DE" dirty="0" sz="1025"/>
              <a:t>die von ihnen angewandten Annahmen und </a:t>
            </a:r>
            <a:endParaRPr lang="de-DE" dirty="0" sz="1025"/>
          </a:p>
          <a:p>
            <a:pPr marL="285750" lvl="0" indent="-285750">
              <a:buFont typeface="+mj-lt"/>
              <a:buAutoNum type="romanLcPeriod"/>
            </a:pPr>
            <a:r>
              <a:rPr lang="de-DE" dirty="0" sz="1025"/>
              <a:t>alle Handlungen, die sie auf Grundlage der von den bereitgestellten Ressourcen erzeugten Ergebnisse vornehmen. Alle angezeigten Zahlen sind lediglich Richtwerte und können durch Rundungen, methodische Entscheidungen oder Einstellungen der Tabellenkalkulationssoftware beeinflusst sein. </a:t>
            </a:r>
          </a:p>
          <a:p>
            <a:pPr lvl="0"/>
            <a:endParaRPr lang="de-DE" dirty="0" sz="1025"/>
          </a:p>
          <a:p>
            <a:r>
              <a:rPr lang="de-DE" b="1" dirty="0" sz="1025"/>
              <a:t>Haftungsbeschränkung</a:t>
            </a:r>
            <a:br>
              <a:rPr lang="de-DE" dirty="0" sz="1025"/>
            </a:br>
            <a:r>
              <a:rPr lang="de-DE" dirty="0" sz="1025"/>
              <a:t>Soweit nach geltendem Recht zulässig, haften die Projektpartner, Autorinnen und Autoren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lang="de-DE" dirty="0" sz="1025"/>
          </a:p>
          <a:p>
            <a:r>
              <a:rPr lang="de-DE" b="1" dirty="0" sz="1025"/>
              <a:t> </a:t>
            </a:r>
            <a:endParaRPr lang="de-DE" dirty="0" sz="1025"/>
          </a:p>
          <a:p>
            <a:r>
              <a:rPr lang="de-DE" b="1" dirty="0" sz="1025"/>
              <a:t>Quellen und Links Dritter</a:t>
            </a:r>
            <a:br>
              <a:rPr lang="de-DE" dirty="0" sz="1025"/>
            </a:br>
            <a:r>
              <a:rPr lang="de-DE" dirty="0" sz="1025"/>
              <a:t>Sofern Ressourcen auf externe Quellen, Werkzeuge oder Links verweisen, dienen diese der Vereinfachung und dem Lernen. Die Projektpartner haben keine Kontrolle über solche Inhalte Dritter, befürworten sie nicht und übernehmen keine Verantwortung dafür.</a:t>
            </a:r>
            <a:endParaRPr lang="de-DE" dirty="0" sz="1025"/>
          </a:p>
          <a:p>
            <a:pPr>
              <a:buClr>
                <a:srgbClr val="D38CBC"/>
              </a:buClr>
            </a:pPr>
            <a:endParaRPr lang="de-DE" dirty="0" sz="1025"/>
          </a:p>
          <a:p>
            <a:r>
              <a:rPr lang="de-DE" b="1" dirty="0" sz="1025"/>
              <a:t>Erasmus+-Kontext und Verantwortungshinweis.</a:t>
            </a:r>
            <a:br>
              <a:rPr lang="de-DE" dirty="0" sz="1025"/>
            </a:br>
            <a:r>
              <a:rPr lang="de-DE" dirty="0" sz="1025"/>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lang="de-DE" dirty="0" sz="1025"/>
          </a:p>
          <a:p>
            <a:pPr>
              <a:buClr>
                <a:srgbClr val="D38CBC"/>
              </a:buClr>
            </a:pPr>
            <a:endParaRPr lang="de-DE" dirty="0" sz="1025"/>
          </a:p>
          <a:p>
            <a:pPr>
              <a:buClr>
                <a:srgbClr val="D38CBC"/>
              </a:buClr>
            </a:pPr>
            <a:r>
              <a:rPr lang="de-DE" sz="1300" b="1" dirty="0">
                <a:solidFill>
                  <a:srgbClr val="F16024"/>
                </a:solidFill>
              </a:rPr>
              <a:t>Inhaltliche Entwicklung </a:t>
            </a:r>
          </a:p>
          <a:p>
            <a:pPr>
              <a:buClr>
                <a:srgbClr val="D38CBC"/>
              </a:buClr>
            </a:pPr>
            <a:r>
              <a:rPr lang="de-DE" dirty="0" sz="1025"/>
              <a:t>Das Projektkonsortium FEMpower in Finance</a:t>
            </a:r>
          </a:p>
          <a:p>
            <a:pPr>
              <a:buClr>
                <a:srgbClr val="D38CBC"/>
              </a:buClr>
            </a:pPr>
            <a:r>
              <a:rPr lang="de-DE" dirty="0" sz="1025"/>
              <a:t>(2026-2022) ist ein gemeinsames Projekt von</a:t>
            </a:r>
          </a:p>
          <a:p>
            <a:pPr marL="171450" indent="-171450">
              <a:buClr>
                <a:srgbClr val="D38CBC"/>
              </a:buClr>
              <a:buFont typeface="Arial" panose="020B0604020202020204" pitchFamily="34" charset="0"/>
              <a:buChar char="•"/>
            </a:pPr>
            <a:r>
              <a:rPr lang="de-DE" dirty="0" err="1" sz="1025">
                <a:hlinkClick r:id="rId2"/>
              </a:rPr>
              <a:t>tvw GmbH – </a:t>
            </a:r>
            <a:r>
              <a:rPr lang="de-DE" dirty="0" sz="1025"/>
              <a:t>Deutschland</a:t>
            </a:r>
          </a:p>
          <a:p>
            <a:pPr marL="171450" indent="-171450">
              <a:buClr>
                <a:srgbClr val="D38CBC"/>
              </a:buClr>
              <a:buFont typeface="Arial" panose="020B0604020202020204" pitchFamily="34" charset="0"/>
              <a:buChar char="•"/>
            </a:pPr>
            <a:r>
              <a:rPr lang="de-DE" dirty="0" sz="1025">
                <a:hlinkClick r:id="rId3"/>
              </a:rPr>
              <a:t>UCLAN Cyprus Limited</a:t>
            </a:r>
            <a:r>
              <a:rPr lang="de-DE" dirty="0" sz="1025"/>
              <a:t> – Zypern</a:t>
            </a:r>
          </a:p>
          <a:p>
            <a:pPr marL="171450" indent="-171450">
              <a:buClr>
                <a:srgbClr val="D38CBC"/>
              </a:buClr>
              <a:buFont typeface="Arial" panose="020B0604020202020204" pitchFamily="34" charset="0"/>
              <a:buChar char="•"/>
            </a:pPr>
            <a:r>
              <a:rPr lang="de-DE" dirty="0" sz="1025">
                <a:hlinkClick r:id="rId4"/>
              </a:rPr>
              <a:t>Momentum Educate and Innovate</a:t>
            </a:r>
            <a:r>
              <a:rPr lang="de-DE" dirty="0" sz="1025"/>
              <a:t> – Irland</a:t>
            </a:r>
          </a:p>
          <a:p>
            <a:pPr marL="171450" indent="-171450">
              <a:buClr>
                <a:srgbClr val="D38CBC"/>
              </a:buClr>
              <a:buFont typeface="Arial" panose="020B0604020202020204" pitchFamily="34" charset="0"/>
              <a:buChar char="•"/>
            </a:pPr>
            <a:r>
              <a:rPr lang="de-DE" dirty="0" sz="1025">
                <a:hlinkClick r:id="rId5"/>
              </a:rPr>
              <a:t>The Hub Nicosia</a:t>
            </a:r>
            <a:r>
              <a:rPr lang="de-DE" dirty="0" sz="1025"/>
              <a:t> – Zypern</a:t>
            </a:r>
          </a:p>
          <a:p>
            <a:pPr marL="171450" indent="-171450">
              <a:buClr>
                <a:srgbClr val="D38CBC"/>
              </a:buClr>
              <a:buFont typeface="Arial" panose="020B0604020202020204" pitchFamily="34" charset="0"/>
              <a:buChar char="•"/>
            </a:pPr>
            <a:r>
              <a:rPr lang="de-DE" dirty="0" err="1" sz="1025">
                <a:hlinkClick r:id="rId6"/>
              </a:rPr>
              <a:t>Stichting Go Woman Alliance Europe </a:t>
            </a:r>
            <a:r>
              <a:rPr lang="de-DE" dirty="0" sz="1025"/>
              <a:t>– Niederlande</a:t>
            </a:r>
          </a:p>
          <a:p>
            <a:pPr marL="171450" indent="-171450">
              <a:buClr>
                <a:srgbClr val="D38CBC"/>
              </a:buClr>
              <a:buFont typeface="Arial" panose="020B0604020202020204" pitchFamily="34" charset="0"/>
              <a:buChar char="•"/>
            </a:pPr>
            <a:endParaRPr lang="de-DE" dirty="0" sz="1025"/>
          </a:p>
          <a:p>
            <a:pPr>
              <a:buClr>
                <a:srgbClr val="D38CBC"/>
              </a:buClr>
            </a:pPr>
            <a:r>
              <a:rPr lang="de-DE" b="1" dirty="0" sz="1025"/>
              <a:t>Veröffentlichungsdatum: Mai 2026</a:t>
            </a:r>
            <a:endParaRPr lang="de-DE" b="1" dirty="0" sz="1025"/>
          </a:p>
          <a:p>
            <a:pPr>
              <a:buClr>
                <a:srgbClr val="D38CBC"/>
              </a:buClr>
            </a:pPr>
            <a:endParaRPr lang="de-DE" dirty="0" sz="1025"/>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6487457"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6275722" cy="646331"/>
          </a:xfrm>
          <a:prstGeom prst="rect">
            <a:avLst/>
          </a:prstGeom>
          <a:noFill/>
        </p:spPr>
        <p:txBody>
          <a:bodyPr wrap="none" rtlCol="0">
            <a:spAutoFit/>
          </a:bodyPr>
          <a:lstStyle/>
          <a:p>
            <a:r>
              <a:rPr lang="de-DE" sz="3550" b="1" spc="324" dirty="0">
                <a:solidFill>
                  <a:srgbClr val="F16024"/>
                </a:solidFill>
                <a:latin typeface="Calibri" panose="020F0502020204030204" pitchFamily="34" charset="0"/>
                <a:cs typeface="Calibri" panose="020F0502020204030204" pitchFamily="34" charset="0"/>
              </a:rPr>
              <a:t>IMPRESSUM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de-DE"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de-DE" dirty="0"/>
              <a:t>Fazit	41</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de-DE"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de-DE" dirty="0"/>
              <a:t>7</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de-DE" dirty="0"/>
              <a:t>Seite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de-DE"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de-DE" dirty="0"/>
              <a:t>19</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de-DE" dirty="0"/>
              <a:t>Seite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de-DE"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de-DE" dirty="0"/>
              <a:t>31</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de-DE" dirty="0"/>
              <a:t>Seite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de-DE" dirty="0"/>
              <a:t>Frauen am   Berufs­anfang</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de-DE" dirty="0"/>
              <a:t>Frauen in der   Kar­rie­remitte</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de-DE" dirty="0" sz="1025"/>
              <a:t>Frauen in der   späten Kar­rie­rephase</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de-DE"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de-DE" dirty="0"/>
              <a:t>Einführung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de-DE"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424860"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194896"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EINFÜHRUNG</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de-DE" dirty="0"/>
              <a:t>Einführung</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de-DE" dirty="0"/>
              <a:t>Einführung</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lnSpc>
                <a:spcPts val="1046"/>
              </a:lnSpc>
              <a:buNone/>
            </a:pPr>
            <a:r>
              <a:rPr lang="de-DE" sz="1200" dirty="0"/>
              <a:t>Kredite und Schulden gehören zum finanziellen Alltag und können finanzielles Wohlbefinden, Stabilität und Zukunftschancen erheblich beeinflussen. Viele Menschen nutzen Kredite, um Bildung, Wohnen, Mobilität oder Gesundheitsversorgung zu finanzieren oder auf unerwartete finanzielle Situationen zu reagieren. Verantwortungsvoll eingesetzt, können Kredite wichtige Lebensziele unterstützen und in schwierigen Zeiten Spielraum schaffen. Ohne ausreichendes Verständnis und ohne Planung können Schulden jedoch nach und nach zu einer Quelle von finanziellem Stress, Unsicherheit und langfristiger finanzieller Verwundbarkeit werden.</a:t>
            </a:r>
          </a:p>
          <a:p>
            <a:pPr marL="0" indent="0">
              <a:lnSpc>
                <a:spcPts val="2867"/>
              </a:lnSpc>
              <a:buNone/>
            </a:pPr>
            <a:endParaRPr lang="de-DE" sz="2400" dirty="0"/>
          </a:p>
          <a:p>
            <a:pPr marL="0" indent="0">
              <a:lnSpc>
                <a:spcPts val="1046"/>
              </a:lnSpc>
              <a:buNone/>
            </a:pPr>
            <a:r>
              <a:rPr lang="de-DE" sz="1200" dirty="0"/>
              <a:t>Bei Frauen sind die Erfahrungen mit Krediten und Schulden häufig von wirtschaftlichen und gesellschaftlichen Rahmenbedingungen geprägt. In Europa und darüber hinaus sind Frauen weiterhin mit strukturellen finanziellen Ungleichheiten konfrontiert: niedrigeren Durchschnittseinkommen, Erwerbsunterbrechungen durch Sorgearbeit, Teilzeitarbeit und geringeren Rentenansprüchen. Diese Faktoren können sowohl den Zugang zu finanziellen Mitteln als auch die Fähigkeit beeinflussen, Schulden mit der Zeit zurückzuzahlen. Frauen stehen dadurch möglicherweise unter höherem finanziellem Druck und sind anfälliger für Schuldenprobleme, vor allem in wirtschaftlich unsicheren Zeiten oder bei Lebensübergängen.</a:t>
            </a:r>
          </a:p>
          <a:p>
            <a:pPr marL="0" indent="0">
              <a:lnSpc>
                <a:spcPts val="3050"/>
              </a:lnSpc>
              <a:buNone/>
            </a:pPr>
            <a:endParaRPr lang="de-DE" sz="2550" dirty="0"/>
          </a:p>
          <a:p>
            <a:pPr marL="0" indent="0">
              <a:lnSpc>
                <a:spcPts val="1046"/>
              </a:lnSpc>
              <a:buNone/>
            </a:pPr>
            <a:r>
              <a:rPr lang="de-DE" sz="1200" dirty="0"/>
              <a:t>Zugleich beruhen finanzielle Entscheidungen nicht nur auf dem Einkommen oder auf Berechnungen. Studien zeigen, dass emotionale und verhaltensbezogene Faktoren Kreditentscheidungen und Geldgewohnheiten häufig beeinflussen. Stress, Zeitdruck, gesellschaftliche Erwartungen, Lebensstildruck oder fehlendes Selbstvertrauen in Finanzfragen können sich darauf auswirken, wie Menschen mit Krediten und Ausgaben umgehen. Bei manchen Frauen spielen auch familiäre Verpflichtungen oder eine ungleiche Beteiligung an finanziellen Entscheidungen eine Rolle. Diese Einflüsse zu erkennen, ist ein wichtiger Schritt, um finanzielles Selbstvertrauen aufzubauen und informierte Entscheidungen zu treffen.</a:t>
            </a:r>
          </a:p>
          <a:p>
            <a:pPr marL="0" indent="0">
              <a:lnSpc>
                <a:spcPts val="3050"/>
              </a:lnSpc>
              <a:buNone/>
            </a:pPr>
            <a:endParaRPr lang="de-DE" sz="2550" dirty="0"/>
          </a:p>
          <a:p>
            <a:pPr marL="0" indent="0">
              <a:lnSpc>
                <a:spcPts val="1046"/>
              </a:lnSpc>
              <a:spcBef>
                <a:spcPts val="765"/>
              </a:spcBef>
              <a:buNone/>
            </a:pPr>
            <a:r>
              <a:rPr lang="de-DE" sz="1200" dirty="0"/>
              <a:t>Deshalb ist es wichtig zu verstehen, wie Kredite funktionieren. Wer sich Geld leiht, braucht Verantwortungsbewusstsein, Planung und ein Bewusstsein für die langfristigen Folgen. Zinssätze, Rückzahlungspläne, Mindestzahlungen und die Gesamtkosten des Kredits beeinflussen das finanzielle Ergebnis. Kleine finanzielle Entscheidungen von heute können sich langfristig auf die künftige Stabilität und finanzielle Unabhängigkeit auswirken.</a:t>
            </a:r>
          </a:p>
          <a:p>
            <a:pPr marL="0" indent="0">
              <a:lnSpc>
                <a:spcPts val="2318"/>
              </a:lnSpc>
              <a:buNone/>
            </a:pPr>
            <a:endParaRPr lang="de-DE" sz="1925" dirty="0"/>
          </a:p>
          <a:p>
            <a:pPr marL="0" indent="0">
              <a:lnSpc>
                <a:spcPts val="1046"/>
              </a:lnSpc>
              <a:buNone/>
            </a:pPr>
            <a:r>
              <a:rPr lang="de-DE" sz="1200" dirty="0"/>
              <a:t>Das Verhältnis von Frauen zu Krediten und Schulden verändert sich oft im Laufe des Lebens. Am Berufsanfang geht es bei Krediten häufig um Ausbildung, Wohnen, den Aufbau von Unabhängigkeit oder die ersten finanziellen Verpflichtungen. In der Karrieremitte werden die finanziellen Verpflichtungen oft komplexer – durch Hypotheken, Kinderbetreuungskosten, Familienausgaben oder die Unterstützung anderer. In der späteren Lebensphase verlagern sich die Prioritäten häufig darauf, Schulden abzubauen, die finanzielle Sicherheit zu erhalten und sich auf den Ruhestand vorzubereiten.</a:t>
            </a:r>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0006B-7A83-5F43-644C-EEB18F64B58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9D24638-8349-93AA-358C-4F9191507FB6}"/>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045622D1-E97C-F0B8-948F-A2BC0591FF0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5D0B2E4F-5FFC-8673-F13F-953344962711}"/>
              </a:ext>
            </a:extLst>
          </p:cNvPr>
          <p:cNvSpPr>
            <a:spLocks noGrp="1"/>
          </p:cNvSpPr>
          <p:nvPr>
            <p:ph type="body" sz="quarter" idx="61"/>
          </p:nvPr>
        </p:nvSpPr>
        <p:spPr/>
        <p:txBody>
          <a:bodyPr/>
          <a:lstStyle/>
          <a:p>
            <a:r>
              <a:rPr lang="de-DE" dirty="0"/>
              <a:t>Einführung</a:t>
            </a:r>
          </a:p>
        </p:txBody>
      </p:sp>
      <p:sp>
        <p:nvSpPr>
          <p:cNvPr id="8" name="Text Placeholder 7">
            <a:extLst>
              <a:ext uri="{FF2B5EF4-FFF2-40B4-BE49-F238E27FC236}">
                <a16:creationId xmlns:a16="http://schemas.microsoft.com/office/drawing/2014/main" id="{82986131-6FA2-10C1-6EF0-DD0A98F1F055}"/>
              </a:ext>
            </a:extLst>
          </p:cNvPr>
          <p:cNvSpPr>
            <a:spLocks noGrp="1"/>
          </p:cNvSpPr>
          <p:nvPr>
            <p:ph type="body" sz="quarter" idx="64"/>
          </p:nvPr>
        </p:nvSpPr>
        <p:spPr/>
        <p:txBody>
          <a:bodyPr/>
          <a:lstStyle/>
          <a:p>
            <a:pPr marL="0" indent="0">
              <a:lnSpc>
                <a:spcPts val="1068"/>
              </a:lnSpc>
              <a:buNone/>
            </a:pPr>
            <a:r>
              <a:rPr lang="de-DE" sz="1225" dirty="0"/>
              <a:t>Da sich finanzielle Bedürfnisse und Herausforderungen über die Lebensphasen hinweg verändern, nimmt dieses Modul eine Lebensverlaufsperspektive ein: Es gibt nicht den einen richtigen Umgang mit Krediten und Schulden. Vielmehr müssen sich Strategien an veränderte Prioritäten, Verpflichtungen und finanzielle Gegebenheiten anpassen.</a:t>
            </a:r>
          </a:p>
          <a:p>
            <a:pPr marL="0" indent="0">
              <a:lnSpc>
                <a:spcPts val="1983"/>
              </a:lnSpc>
              <a:buNone/>
            </a:pPr>
            <a:endParaRPr lang="de-DE" sz="1650" dirty="0"/>
          </a:p>
          <a:p>
            <a:pPr marL="0" indent="0">
              <a:lnSpc>
                <a:spcPts val="1068"/>
              </a:lnSpc>
              <a:buNone/>
            </a:pPr>
            <a:r>
              <a:rPr lang="de-DE" sz="1225" dirty="0"/>
              <a:t>Im Rahmen von </a:t>
            </a:r>
            <a:r>
              <a:rPr lang="de-DE" sz="1225" b="1" dirty="0" err="1"/>
              <a:t>FEMpower in Finance </a:t>
            </a:r>
            <a:r>
              <a:rPr lang="de-DE" sz="1225" dirty="0"/>
              <a:t>soll dieses Modul das finanzielle Selbstvertrauen, die Entscheidungskompetenz und die langfristige finanzielle Widerstandskraft von Frauen stärken. Anhand von praktischen Beispielen, Szenarien aus dem echten Leben, Reflexionsübungen und einfach nutzbaren Werkzeugen erwerben die Teilnehmerinnen das Wissen und die Fähigkeiten, um Kredite besser zu verstehen, verantwortungsvoll mit Schulden umzugehen und finanzielle Entscheidungen zu treffen, die mehr Stabilität und Unabhängigkeit ermöglichen.</a:t>
            </a:r>
            <a:endParaRPr lang="de-DE" dirty="0" sz="950"/>
          </a:p>
        </p:txBody>
      </p:sp>
      <p:sp>
        <p:nvSpPr>
          <p:cNvPr id="68" name="Rounded Rectangle 67">
            <a:extLst>
              <a:ext uri="{FF2B5EF4-FFF2-40B4-BE49-F238E27FC236}">
                <a16:creationId xmlns:a16="http://schemas.microsoft.com/office/drawing/2014/main" id="{8B9ECB13-DEAA-5695-E8E8-D78A84785FBD}"/>
              </a:ext>
            </a:extLst>
          </p:cNvPr>
          <p:cNvSpPr/>
          <p:nvPr/>
        </p:nvSpPr>
        <p:spPr>
          <a:xfrm>
            <a:off x="1652029" y="4303467"/>
            <a:ext cx="5231219" cy="4165620"/>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Text Placeholder 7">
            <a:extLst>
              <a:ext uri="{FF2B5EF4-FFF2-40B4-BE49-F238E27FC236}">
                <a16:creationId xmlns:a16="http://schemas.microsoft.com/office/drawing/2014/main" id="{75374840-BC27-54F4-8733-22C37138C71B}"/>
              </a:ext>
            </a:extLst>
          </p:cNvPr>
          <p:cNvSpPr txBox="1">
            <a:spLocks/>
          </p:cNvSpPr>
          <p:nvPr/>
        </p:nvSpPr>
        <p:spPr>
          <a:xfrm>
            <a:off x="1719108" y="4300505"/>
            <a:ext cx="4680450" cy="545487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b="1" dirty="0" sz="1025"/>
          </a:p>
          <a:p>
            <a:pPr marL="0" indent="0">
              <a:lnSpc>
                <a:spcPts val="1220"/>
              </a:lnSpc>
              <a:buNone/>
            </a:pPr>
            <a:endParaRPr lang="de-DE" b="1" dirty="0" sz="1025"/>
          </a:p>
          <a:p>
            <a:pPr marL="0" indent="0">
              <a:buNone/>
            </a:pPr>
            <a:r>
              <a:rPr lang="de-DE" sz="1400" b="1" dirty="0"/>
              <a:t>Quellen zur Einführung in Modul 4: </a:t>
            </a:r>
          </a:p>
          <a:p>
            <a:pPr marL="0" indent="0">
              <a:lnSpc>
                <a:spcPts val="1220"/>
              </a:lnSpc>
              <a:buNone/>
            </a:pPr>
            <a:endParaRPr lang="de-DE" sz="1025" dirty="0"/>
          </a:p>
          <a:p>
            <a:pPr marL="0" indent="0">
              <a:buNone/>
            </a:pPr>
            <a:r>
              <a:rPr lang="de-DE" sz="1200" dirty="0"/>
              <a:t>Die konzeptionellen und theoretischen Grundlagen dieses Moduls stützen sich auf Forschung zu Finanzkompetenz, Verhaltensökonomie und geschlechterbezogener Wirtschaftsanalyse, darunter:</a:t>
            </a:r>
          </a:p>
          <a:p>
            <a:pPr marL="0" indent="0">
              <a:lnSpc>
                <a:spcPts val="1220"/>
              </a:lnSpc>
              <a:buNone/>
            </a:pPr>
            <a:endParaRPr lang="de-DE" sz="1025" dirty="0"/>
          </a:p>
          <a:p>
            <a:pPr marL="0" indent="0">
              <a:buNone/>
            </a:pPr>
            <a:r>
              <a:rPr lang="de-DE" sz="1200" dirty="0"/>
              <a:t>OECD (2013) </a:t>
            </a:r>
            <a:r>
              <a:rPr lang="de-DE" sz="1200" i="1" dirty="0"/>
              <a:t>Women and Financial Education: Evidence, Policy Responses and Guidance</a:t>
            </a:r>
          </a:p>
          <a:p>
            <a:pPr marL="0" indent="0">
              <a:lnSpc>
                <a:spcPts val="1220"/>
              </a:lnSpc>
              <a:buNone/>
            </a:pPr>
            <a:endParaRPr lang="de-DE" sz="1025" dirty="0"/>
          </a:p>
          <a:p>
            <a:pPr marL="0" indent="0">
              <a:buNone/>
            </a:pPr>
            <a:r>
              <a:rPr lang="de-DE" sz="1200" dirty="0"/>
              <a:t>OECD (2017</a:t>
            </a:r>
            <a:r>
              <a:rPr lang="de-DE" sz="1200" i="1" dirty="0"/>
              <a:t>) Intra-household Financial Decision-Making and the Gender Gap</a:t>
            </a:r>
          </a:p>
          <a:p>
            <a:pPr marL="0" indent="0">
              <a:lnSpc>
                <a:spcPts val="1220"/>
              </a:lnSpc>
              <a:buNone/>
            </a:pPr>
            <a:endParaRPr lang="de-DE" sz="1025" dirty="0"/>
          </a:p>
          <a:p>
            <a:pPr marL="0" indent="0">
              <a:buNone/>
            </a:pPr>
            <a:r>
              <a:rPr lang="de-DE" sz="1200" dirty="0"/>
              <a:t>EIGE (2024) </a:t>
            </a:r>
            <a:r>
              <a:rPr lang="de-DE" sz="1200" i="1" dirty="0"/>
              <a:t>Financial Independence and Gender Equality</a:t>
            </a:r>
          </a:p>
          <a:p>
            <a:pPr marL="0" indent="0">
              <a:lnSpc>
                <a:spcPts val="1220"/>
              </a:lnSpc>
              <a:buNone/>
            </a:pPr>
            <a:endParaRPr lang="de-DE" sz="1025" dirty="0"/>
          </a:p>
          <a:p>
            <a:pPr marL="0" indent="0">
              <a:buNone/>
            </a:pPr>
            <a:r>
              <a:rPr lang="de-DE" sz="1200" dirty="0"/>
              <a:t>Lusardi, A. &amp; Mitchell, O. (2014) </a:t>
            </a:r>
            <a:r>
              <a:rPr lang="de-DE" sz="1200" i="1" dirty="0"/>
              <a:t>The Economic Importance of Financial Literacy</a:t>
            </a:r>
          </a:p>
          <a:p>
            <a:pPr marL="0" indent="0">
              <a:lnSpc>
                <a:spcPts val="1220"/>
              </a:lnSpc>
              <a:buNone/>
            </a:pPr>
            <a:endParaRPr lang="de-DE" sz="1025" dirty="0"/>
          </a:p>
          <a:p>
            <a:pPr marL="0" indent="0">
              <a:buNone/>
            </a:pPr>
            <a:r>
              <a:rPr lang="de-DE" sz="1200" dirty="0"/>
              <a:t>Dwyer, R. (2018) </a:t>
            </a:r>
            <a:r>
              <a:rPr lang="de-DE" sz="1200" i="1" dirty="0"/>
              <a:t>Credit, Debt, and Inequality</a:t>
            </a:r>
          </a:p>
          <a:p>
            <a:pPr marL="0" indent="0">
              <a:lnSpc>
                <a:spcPts val="1220"/>
              </a:lnSpc>
              <a:buNone/>
            </a:pPr>
            <a:endParaRPr lang="de-DE" sz="1025" dirty="0"/>
          </a:p>
          <a:p>
            <a:pPr marL="0" indent="0">
              <a:buNone/>
            </a:pPr>
            <a:r>
              <a:rPr lang="de-DE" sz="1200" dirty="0"/>
              <a:t>European Commission (2020</a:t>
            </a:r>
            <a:r>
              <a:rPr lang="de-DE" sz="1200" i="1" dirty="0"/>
              <a:t>) Gender Equality Strategy</a:t>
            </a:r>
            <a:endParaRPr lang="de-DE" b="1" i="1" dirty="0"/>
          </a:p>
          <a:p>
            <a:pPr marL="0" indent="0">
              <a:lnSpc>
                <a:spcPts val="1220"/>
              </a:lnSpc>
              <a:buNone/>
            </a:pPr>
            <a:endParaRPr lang="de-DE" dirty="0" sz="1025"/>
          </a:p>
        </p:txBody>
      </p:sp>
      <p:grpSp>
        <p:nvGrpSpPr>
          <p:cNvPr id="51" name="Group 50">
            <a:extLst>
              <a:ext uri="{FF2B5EF4-FFF2-40B4-BE49-F238E27FC236}">
                <a16:creationId xmlns:a16="http://schemas.microsoft.com/office/drawing/2014/main" id="{AD3B04F5-C304-E182-94D9-076F945A79AD}"/>
              </a:ext>
            </a:extLst>
          </p:cNvPr>
          <p:cNvGrpSpPr/>
          <p:nvPr/>
        </p:nvGrpSpPr>
        <p:grpSpPr>
          <a:xfrm>
            <a:off x="1587872" y="4097305"/>
            <a:ext cx="1387128" cy="406400"/>
            <a:chOff x="1997756" y="3611831"/>
            <a:chExt cx="1387128" cy="406400"/>
          </a:xfrm>
        </p:grpSpPr>
        <p:grpSp>
          <p:nvGrpSpPr>
            <p:cNvPr id="70" name="Group 69">
              <a:extLst>
                <a:ext uri="{FF2B5EF4-FFF2-40B4-BE49-F238E27FC236}">
                  <a16:creationId xmlns:a16="http://schemas.microsoft.com/office/drawing/2014/main" id="{234ACBA0-1769-7ADD-1DB9-BB70C2C14370}"/>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81EA51FC-79CD-50B8-1613-61C5EC500718}"/>
                  </a:ext>
                </a:extLst>
              </p:cNvPr>
              <p:cNvSpPr/>
              <p:nvPr/>
            </p:nvSpPr>
            <p:spPr>
              <a:xfrm>
                <a:off x="1941158" y="6087928"/>
                <a:ext cx="76211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2" name="Rectangle 71">
                <a:extLst>
                  <a:ext uri="{FF2B5EF4-FFF2-40B4-BE49-F238E27FC236}">
                    <a16:creationId xmlns:a16="http://schemas.microsoft.com/office/drawing/2014/main" id="{07260668-73B3-FEE8-0C08-247C38345964}"/>
                  </a:ext>
                </a:extLst>
              </p:cNvPr>
              <p:cNvSpPr/>
              <p:nvPr/>
            </p:nvSpPr>
            <p:spPr>
              <a:xfrm>
                <a:off x="1784139" y="6092546"/>
                <a:ext cx="919131"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3" name="Text Placeholder 122">
                <a:extLst>
                  <a:ext uri="{FF2B5EF4-FFF2-40B4-BE49-F238E27FC236}">
                    <a16:creationId xmlns:a16="http://schemas.microsoft.com/office/drawing/2014/main" id="{7FB57EF0-46EF-CEA9-4708-F647102A1BF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Notizen</a:t>
                </a:r>
              </a:p>
            </p:txBody>
          </p:sp>
          <p:sp>
            <p:nvSpPr>
              <p:cNvPr id="74" name="Oval 73">
                <a:extLst>
                  <a:ext uri="{FF2B5EF4-FFF2-40B4-BE49-F238E27FC236}">
                    <a16:creationId xmlns:a16="http://schemas.microsoft.com/office/drawing/2014/main" id="{FA4F0D27-F6C4-AEBB-8808-04D5763EAA3C}"/>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7" name="Freeform 76">
                <a:extLst>
                  <a:ext uri="{FF2B5EF4-FFF2-40B4-BE49-F238E27FC236}">
                    <a16:creationId xmlns:a16="http://schemas.microsoft.com/office/drawing/2014/main" id="{3451247B-892B-EF4C-275D-63768753B601}"/>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41" name="Group 40">
              <a:extLst>
                <a:ext uri="{FF2B5EF4-FFF2-40B4-BE49-F238E27FC236}">
                  <a16:creationId xmlns:a16="http://schemas.microsoft.com/office/drawing/2014/main" id="{24E0C683-1F37-3A59-9C2B-F23999D618DD}"/>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EE0C9F54-7B02-FF6D-64B2-3FF1C9D5652D}"/>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140C75CD-EB4B-C9EB-FD2D-B5A27C9FD2C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45" name="Freeform 44">
                  <a:extLst>
                    <a:ext uri="{FF2B5EF4-FFF2-40B4-BE49-F238E27FC236}">
                      <a16:creationId xmlns:a16="http://schemas.microsoft.com/office/drawing/2014/main" id="{BD7849C2-9591-BD66-B3AE-DB31CC642851}"/>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46" name="Freeform 45">
                  <a:extLst>
                    <a:ext uri="{FF2B5EF4-FFF2-40B4-BE49-F238E27FC236}">
                      <a16:creationId xmlns:a16="http://schemas.microsoft.com/office/drawing/2014/main" id="{649D2613-B161-CCEE-82FA-E2474C16DA3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47" name="Freeform 46">
                  <a:extLst>
                    <a:ext uri="{FF2B5EF4-FFF2-40B4-BE49-F238E27FC236}">
                      <a16:creationId xmlns:a16="http://schemas.microsoft.com/office/drawing/2014/main" id="{66260F66-3086-2DFD-91B6-95D4B1A99FD5}"/>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43" name="Oval Callout 42">
                <a:extLst>
                  <a:ext uri="{FF2B5EF4-FFF2-40B4-BE49-F238E27FC236}">
                    <a16:creationId xmlns:a16="http://schemas.microsoft.com/office/drawing/2014/main" id="{1194F160-7AB1-D773-D786-5279D6C2254D}"/>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cxnSp>
        <p:nvCxnSpPr>
          <p:cNvPr id="3" name="Straight Connector 2">
            <a:extLst>
              <a:ext uri="{FF2B5EF4-FFF2-40B4-BE49-F238E27FC236}">
                <a16:creationId xmlns:a16="http://schemas.microsoft.com/office/drawing/2014/main" id="{F8FFADD1-63B2-BADC-4B3F-9D756B0710A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32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de-DE"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4910405"/>
            <a:ext cx="3116621"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909998" y="4890088"/>
            <a:ext cx="2912432"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FRAUEN AM</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1" y="5587495"/>
            <a:ext cx="3992510"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909998" y="5567178"/>
            <a:ext cx="3911843"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BERUFSANFANG </a:t>
            </a:r>
          </a:p>
        </p:txBody>
      </p:sp>
    </p:spTree>
    <p:extLst>
      <p:ext uri="{BB962C8B-B14F-4D97-AF65-F5344CB8AC3E}">
        <p14:creationId xmlns:p14="http://schemas.microsoft.com/office/powerpoint/2010/main" val="2277826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239642" y="2224770"/>
            <a:ext cx="5119349" cy="4025926"/>
          </a:xfrm>
        </p:spPr>
        <p:txBody>
          <a:bodyPr wrap="square">
            <a:noAutofit/>
          </a:bodyPr>
          <a:lstStyle/>
          <a:p>
            <a:pPr marL="0" indent="0">
              <a:lnSpc>
                <a:spcPts val="1220"/>
              </a:lnSpc>
              <a:buNone/>
            </a:pPr>
            <a:endParaRPr lang="de-DE" sz="1025" b="1" dirty="0"/>
          </a:p>
          <a:p>
            <a:pPr marL="0" indent="0">
              <a:lnSpc>
                <a:spcPts val="1220"/>
              </a:lnSpc>
              <a:buNone/>
            </a:pPr>
            <a:endParaRPr lang="de-DE" sz="1025" b="1" dirty="0"/>
          </a:p>
          <a:p>
            <a:pPr marL="0" indent="0">
              <a:lnSpc>
                <a:spcPts val="1220"/>
              </a:lnSpc>
              <a:buNone/>
            </a:pPr>
            <a:endParaRPr lang="de-DE" sz="1025" b="1" dirty="0"/>
          </a:p>
          <a:p>
            <a:pPr marL="0" indent="0">
              <a:lnSpc>
                <a:spcPts val="1220"/>
              </a:lnSpc>
              <a:buNone/>
            </a:pPr>
            <a:endParaRPr lang="de-DE" sz="1025" b="1" dirty="0"/>
          </a:p>
          <a:p>
            <a:pPr marL="0" indent="0">
              <a:lnSpc>
                <a:spcPts val="1220"/>
              </a:lnSpc>
              <a:buNone/>
            </a:pPr>
            <a:endParaRPr lang="de-DE" sz="1025" b="1" dirty="0"/>
          </a:p>
          <a:p>
            <a:pPr marL="0" indent="0">
              <a:lnSpc>
                <a:spcPts val="1045"/>
              </a:lnSpc>
              <a:buNone/>
            </a:pPr>
            <a:r>
              <a:rPr lang="de-DE" sz="1200" b="1" dirty="0"/>
              <a:t>Einführung</a:t>
            </a:r>
            <a:endParaRPr lang="de-DE" sz="1200" dirty="0"/>
          </a:p>
          <a:p>
            <a:pPr marL="0" indent="0">
              <a:lnSpc>
                <a:spcPts val="1342"/>
              </a:lnSpc>
              <a:buNone/>
            </a:pPr>
            <a:endParaRPr lang="de-DE" sz="1125" dirty="0"/>
          </a:p>
          <a:p>
            <a:pPr marL="0" indent="0">
              <a:lnSpc>
                <a:spcPts val="1220"/>
              </a:lnSpc>
              <a:buNone/>
            </a:pPr>
            <a:endParaRPr lang="de-DE" sz="1025" dirty="0"/>
          </a:p>
          <a:p>
            <a:pPr marL="0" indent="0">
              <a:lnSpc>
                <a:spcPts val="1042"/>
              </a:lnSpc>
              <a:buNone/>
            </a:pPr>
            <a:r>
              <a:rPr lang="de-DE" sz="1025" dirty="0"/>
              <a:t>Der Berufsanfang ist eine wichtige Phase, in der sich Geldgewohnheiten, die Einstellung zu Geld und der Umgang mit Krediten und Schulden herausbilden. Viele Frauen kümmern sich jetzt zum ersten Mal selbst um Einkommen, Ausgaben, Ersparnisse und finanzielle Unabhängigkeit – oft parallel zu großen Veränderungen wie dem Berufseinstieg, einer weiteren Ausbildung oder dem eigenständigen Wohnen.</a:t>
            </a:r>
          </a:p>
          <a:p>
            <a:pPr marL="0" indent="0">
              <a:lnSpc>
                <a:spcPts val="1830"/>
              </a:lnSpc>
              <a:buNone/>
            </a:pPr>
            <a:endParaRPr lang="de-DE" sz="1525" dirty="0"/>
          </a:p>
          <a:p>
            <a:pPr marL="0" indent="0">
              <a:lnSpc>
                <a:spcPts val="1042"/>
              </a:lnSpc>
              <a:spcBef>
                <a:spcPts val="326"/>
              </a:spcBef>
              <a:buNone/>
            </a:pPr>
            <a:r>
              <a:rPr lang="de-DE" sz="1025" dirty="0"/>
              <a:t>In dieser Phase können Kredite zu einem wichtigen finanziellen Werkzeug werden. Studienkredite, Kreditkarten oder kurzfristige Kredite können helfen, Ausgaben und unerwartete Kosten zu bewältigen. Wer jedoch Rückzahlung und langfristige Folgen nicht genau versteht, kann durch Kredite später in finanzielle Schwierigkeiten geraten.</a:t>
            </a:r>
          </a:p>
          <a:p>
            <a:pPr marL="0" indent="0">
              <a:lnSpc>
                <a:spcPts val="1708"/>
              </a:lnSpc>
              <a:buNone/>
            </a:pPr>
            <a:endParaRPr lang="de-DE" sz="1425" dirty="0"/>
          </a:p>
          <a:p>
            <a:pPr marL="0" indent="0">
              <a:lnSpc>
                <a:spcPts val="1042"/>
              </a:lnSpc>
              <a:spcBef>
                <a:spcPts val="212"/>
              </a:spcBef>
              <a:buNone/>
            </a:pPr>
            <a:r>
              <a:rPr lang="de-DE" sz="1025" dirty="0"/>
              <a:t>Aus Geschlechterperspektive wird das Finanzverhalten am Berufsanfang von übergeordneten strukturellen und gesellschaftlichen Faktoren geprägt. Frauen am Berufsanfang haben zudem möglicherweise niedrigere Einstiegsgehälter, unsichere Beschäftigungsverhältnisse oder weniger Selbstvertrauen im Umgang mit Finanzprodukten. Finanzwissen und Selbstvertrauen in dieser Phase aufzubauen, ist daher entscheidend, um informierte Entscheidungen zu treffen und gesunde Geldgewohnheiten zu entwickeln.</a:t>
            </a:r>
            <a:endParaRPr lang="de-DE" sz="1025" dirty="0"/>
          </a:p>
          <a:p>
            <a:pPr marL="0" indent="0">
              <a:lnSpc>
                <a:spcPts val="854"/>
              </a:lnSpc>
              <a:buNone/>
            </a:pPr>
            <a:endParaRPr lang="de-DE" dirty="0" sz="700"/>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67">
            <a:extLst>
              <a:ext uri="{FF2B5EF4-FFF2-40B4-BE49-F238E27FC236}">
                <a16:creationId xmlns:a16="http://schemas.microsoft.com/office/drawing/2014/main" id="{C25C21B6-911E-E126-D0D3-698F8859C31B}"/>
              </a:ext>
            </a:extLst>
          </p:cNvPr>
          <p:cNvSpPr/>
          <p:nvPr/>
        </p:nvSpPr>
        <p:spPr>
          <a:xfrm>
            <a:off x="3013150" y="6242793"/>
            <a:ext cx="3976586" cy="292595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p>
        </p:txBody>
      </p:sp>
      <p:sp>
        <p:nvSpPr>
          <p:cNvPr id="6" name="Text Placeholder 7">
            <a:extLst>
              <a:ext uri="{FF2B5EF4-FFF2-40B4-BE49-F238E27FC236}">
                <a16:creationId xmlns:a16="http://schemas.microsoft.com/office/drawing/2014/main" id="{E318BC1E-636E-DC76-59DC-23B8BAEBA9E8}"/>
              </a:ext>
            </a:extLst>
          </p:cNvPr>
          <p:cNvSpPr txBox="1">
            <a:spLocks/>
          </p:cNvSpPr>
          <p:nvPr/>
        </p:nvSpPr>
        <p:spPr>
          <a:xfrm>
            <a:off x="3243859" y="6147586"/>
            <a:ext cx="3603550" cy="211011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sz="1025" b="1" dirty="0"/>
          </a:p>
          <a:p>
            <a:pPr marL="0" indent="0">
              <a:lnSpc>
                <a:spcPts val="1220"/>
              </a:lnSpc>
              <a:buNone/>
            </a:pPr>
            <a:endParaRPr lang="de-DE" sz="1025" b="1" dirty="0"/>
          </a:p>
          <a:p>
            <a:pPr marL="0" indent="0">
              <a:lnSpc>
                <a:spcPts val="1046"/>
              </a:lnSpc>
              <a:buNone/>
            </a:pPr>
            <a:r>
              <a:rPr lang="de-DE" sz="1200" b="1" dirty="0"/>
              <a:t>Lernziele:</a:t>
            </a:r>
          </a:p>
          <a:p>
            <a:pPr marL="0" indent="0">
              <a:lnSpc>
                <a:spcPts val="1403"/>
              </a:lnSpc>
              <a:buNone/>
            </a:pPr>
            <a:endParaRPr lang="de-DE" sz="1175" b="1" dirty="0"/>
          </a:p>
          <a:p>
            <a:pPr>
              <a:lnSpc>
                <a:spcPts val="1046"/>
              </a:lnSpc>
            </a:pPr>
            <a:r>
              <a:rPr lang="de-DE" sz="1200" dirty="0"/>
              <a:t>Verstehen, wie Kredite und Schulden am Berufsanfang ins Spiel kommen und genutzt werden.</a:t>
            </a:r>
          </a:p>
          <a:p>
            <a:pPr marL="0" indent="0">
              <a:lnSpc>
                <a:spcPts val="549"/>
              </a:lnSpc>
              <a:buNone/>
            </a:pPr>
            <a:endParaRPr lang="de-DE" sz="450" dirty="0"/>
          </a:p>
          <a:p>
            <a:pPr>
              <a:lnSpc>
                <a:spcPts val="1046"/>
              </a:lnSpc>
            </a:pPr>
            <a:r>
              <a:rPr lang="de-DE" sz="1200" dirty="0"/>
              <a:t>Risiken und langfristige Folgen früher Kreditentscheidungen erkennen.</a:t>
            </a:r>
          </a:p>
          <a:p>
            <a:pPr marL="0" indent="0">
              <a:lnSpc>
                <a:spcPts val="1586"/>
              </a:lnSpc>
              <a:buNone/>
            </a:pPr>
            <a:endParaRPr lang="de-DE" sz="1325" dirty="0"/>
          </a:p>
          <a:p>
            <a:pPr>
              <a:lnSpc>
                <a:spcPts val="1046"/>
              </a:lnSpc>
            </a:pPr>
            <a:r>
              <a:rPr lang="de-DE" sz="1200" dirty="0"/>
              <a:t>Bewusstsein für Finanzverhalten und psychologische Einflüsse auf das Ausgabeverhalten entwickeln.</a:t>
            </a:r>
          </a:p>
          <a:p>
            <a:pPr marL="0" indent="0">
              <a:lnSpc>
                <a:spcPts val="549"/>
              </a:lnSpc>
              <a:buNone/>
            </a:pPr>
            <a:endParaRPr lang="de-DE" sz="450" dirty="0"/>
          </a:p>
          <a:p>
            <a:pPr>
              <a:lnSpc>
                <a:spcPts val="1046"/>
              </a:lnSpc>
              <a:spcBef>
                <a:spcPts val="964"/>
              </a:spcBef>
            </a:pPr>
            <a:r>
              <a:rPr lang="de-DE" sz="1200" dirty="0"/>
              <a:t>Lernen, verantwortungsvoll mit Krediten umzugehen und typische Schuldenfallen zu vermeiden.</a:t>
            </a:r>
          </a:p>
          <a:p>
            <a:pPr marL="0" indent="0">
              <a:lnSpc>
                <a:spcPts val="549"/>
              </a:lnSpc>
              <a:buNone/>
            </a:pPr>
            <a:endParaRPr lang="de-DE" sz="450" dirty="0"/>
          </a:p>
          <a:p>
            <a:pPr>
              <a:lnSpc>
                <a:spcPts val="1046"/>
              </a:lnSpc>
            </a:pPr>
            <a:r>
              <a:rPr lang="de-DE" sz="1200" dirty="0"/>
              <a:t>Selbstvertrauen bei persönlichen Finanzentscheidungen stärken.</a:t>
            </a:r>
            <a:endParaRPr lang="de-DE" sz="1200" dirty="0"/>
          </a:p>
        </p:txBody>
      </p:sp>
      <p:sp>
        <p:nvSpPr>
          <p:cNvPr id="26" name="Text Placeholder 7">
            <a:extLst>
              <a:ext uri="{FF2B5EF4-FFF2-40B4-BE49-F238E27FC236}">
                <a16:creationId xmlns:a16="http://schemas.microsoft.com/office/drawing/2014/main" id="{B7CC367A-2138-72AA-DCE9-2C16B246B553}"/>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pic>
        <p:nvPicPr>
          <p:cNvPr id="29" name="Picture 28">
            <a:extLst>
              <a:ext uri="{FF2B5EF4-FFF2-40B4-BE49-F238E27FC236}">
                <a16:creationId xmlns:a16="http://schemas.microsoft.com/office/drawing/2014/main" id="{03EF2C1F-A149-5260-9107-004A7EA7D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837" y="1419461"/>
            <a:ext cx="3209899" cy="1798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87087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C2E0A-386B-9D03-06C1-0F51344CC30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2DC083-B77D-4320-3CB2-6798CBA4B7E7}"/>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6C659406-D2F2-C8FC-1631-48BFBFFD418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E40D3EF5-6789-988E-59A3-7972AE7150D3}"/>
              </a:ext>
            </a:extLst>
          </p:cNvPr>
          <p:cNvSpPr>
            <a:spLocks noGrp="1"/>
          </p:cNvSpPr>
          <p:nvPr>
            <p:ph type="body" sz="quarter" idx="61"/>
          </p:nvPr>
        </p:nvSpPr>
        <p:spPr/>
        <p:txBody>
          <a:bodyPr/>
          <a:lstStyle/>
          <a:p>
            <a:r>
              <a:rPr lang="de-DE" dirty="0"/>
              <a:t>Frauen am Berufsanfang</a:t>
            </a:r>
          </a:p>
        </p:txBody>
      </p:sp>
      <p:grpSp>
        <p:nvGrpSpPr>
          <p:cNvPr id="4" name="Graphic 2">
            <a:extLst>
              <a:ext uri="{FF2B5EF4-FFF2-40B4-BE49-F238E27FC236}">
                <a16:creationId xmlns:a16="http://schemas.microsoft.com/office/drawing/2014/main" id="{EA7E6DDE-1B19-6229-2570-566DE54190E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3F31979-673B-F6C1-82AC-457233CEDEE1}"/>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1088B9C-AB44-331A-2463-CCC417BB36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42893EC6-A48D-4814-5C7C-BDB99D4825DE}"/>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4A2A3410-E258-50F4-DACD-39A995E030C8}"/>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07684A6-0CBD-840D-BA67-44455FC874C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AB5DB3E6-D9C7-57DA-5B6E-4BCFD5EB373E}"/>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74E0F52C-9446-51DE-83C4-5CC5FA8C7E4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7A0DBDAB-3B23-3E4C-6253-264B309B9E75}"/>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68F599CE-60D2-BC6C-ABE7-3F35556EFB7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1A2B402-E158-168D-46B3-3473C6DFFCAF}"/>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7008042F-22F2-1D58-6DFE-1034BBF62AE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4A2D758E-8D14-1C98-5425-74D9B74493EE}"/>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FD1A156F-EF75-3EE1-FDFB-FF04E43122B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0DC4AD70-6394-C682-BD4A-3FD61C12E33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49BFE70D-FCA2-D9B2-B83B-B245AC8805C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383A4A82-E13C-54C8-0EA4-5E21AC32A5F7}"/>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7812AD7A-34B6-8A12-D23C-022FA47E0EB6}"/>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
        <p:nvSpPr>
          <p:cNvPr id="47" name="Text Placeholder 7">
            <a:extLst>
              <a:ext uri="{FF2B5EF4-FFF2-40B4-BE49-F238E27FC236}">
                <a16:creationId xmlns:a16="http://schemas.microsoft.com/office/drawing/2014/main" id="{83488412-CAD1-CBF3-154A-A1BCF76E27DB}"/>
              </a:ext>
            </a:extLst>
          </p:cNvPr>
          <p:cNvSpPr txBox="1">
            <a:spLocks/>
          </p:cNvSpPr>
          <p:nvPr/>
        </p:nvSpPr>
        <p:spPr>
          <a:xfrm>
            <a:off x="1704812" y="1567310"/>
            <a:ext cx="5238428" cy="3381282"/>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33"/>
              </a:lnSpc>
              <a:buNone/>
            </a:pPr>
            <a:r>
              <a:rPr lang="de-DE" sz="1300" b="1" dirty="0"/>
              <a:t>Kredite im frühen Erwachsenenalter verstehen</a:t>
            </a:r>
          </a:p>
          <a:p>
            <a:pPr marL="0" indent="0">
              <a:lnSpc>
                <a:spcPts val="1312"/>
              </a:lnSpc>
              <a:buNone/>
            </a:pPr>
            <a:endParaRPr lang="de-DE" sz="1100" b="1" dirty="0"/>
          </a:p>
          <a:p>
            <a:pPr marL="0" indent="0">
              <a:lnSpc>
                <a:spcPts val="1118"/>
              </a:lnSpc>
              <a:buNone/>
            </a:pPr>
            <a:r>
              <a:rPr lang="de-DE" sz="1100" dirty="0"/>
              <a:t>Im frühen Erwachsenenalter wird der Zugang zu Krediten zunehmend zur Normalität. Finanzinstitute und digitale Plattformen sprechen junge Verbraucherinnen und Verbraucher gezielt an – mit Produkten, die leicht zugänglich und einfach zu nutzen sind. Kreditkarten, Ratenzahlungen und „Jetzt kaufen, später zahlen“-Angebote werden oft als Mittel dargestellt, die die Kaufkraft erhöhen und Flexibilität bieten.</a:t>
            </a:r>
          </a:p>
          <a:p>
            <a:pPr marL="0" indent="0">
              <a:lnSpc>
                <a:spcPts val="1678"/>
              </a:lnSpc>
              <a:buNone/>
            </a:pPr>
            <a:endParaRPr lang="de-DE" sz="1400" dirty="0"/>
          </a:p>
          <a:p>
            <a:pPr marL="0" indent="0">
              <a:lnSpc>
                <a:spcPts val="1118"/>
              </a:lnSpc>
              <a:buNone/>
            </a:pPr>
            <a:r>
              <a:rPr lang="de-DE" sz="1100" dirty="0"/>
              <a:t>Diese leichte Verfügbarkeit kann jedoch verdecken, was ein Kredit im Kern ist: eine finanzielle Verpflichtung. Die Möglichkeit, sich Geld zu leihen, kann den Eindruck erwecken, mehr finanziellen Spielraum zu haben – auch bei geringem Einkommen. Die Unterscheidung zwischen verfügbarem Kredit und tatsächlichen finanziellen Mitteln ist entscheidend. Wer diesen Unterschied nicht klar versteht, gibt womöglich unbeabsichtigt mehr aus, als die eigenen Mittel erlauben.</a:t>
            </a:r>
          </a:p>
          <a:p>
            <a:pPr marL="0" indent="0">
              <a:lnSpc>
                <a:spcPts val="1769"/>
              </a:lnSpc>
              <a:buNone/>
            </a:pPr>
            <a:endParaRPr lang="de-DE" sz="1475" dirty="0"/>
          </a:p>
          <a:p>
            <a:pPr marL="0" indent="0">
              <a:lnSpc>
                <a:spcPts val="1118"/>
              </a:lnSpc>
              <a:buNone/>
            </a:pPr>
            <a:r>
              <a:rPr lang="de-DE" sz="1100" dirty="0"/>
              <a:t>Bei vielen Frauen spielen in dieser Phase auch gesellschaftliche Erwartungen und Lebensstildruck eine Rolle. Unabhängig bleiben, am sozialen Leben teilnehmen oder einen bestimmten Lebensstandard erreichen – all das kann dazu führen, dass Kredite stärker genutzt werden. Verstärkt werden diese Muster oft durch kulturelle Leitbilder, die Konsum mit Erfolg und Selbstverwirklichung verbinden.</a:t>
            </a:r>
          </a:p>
        </p:txBody>
      </p:sp>
      <p:sp>
        <p:nvSpPr>
          <p:cNvPr id="48" name="Rounded Rectangle 67">
            <a:extLst>
              <a:ext uri="{FF2B5EF4-FFF2-40B4-BE49-F238E27FC236}">
                <a16:creationId xmlns:a16="http://schemas.microsoft.com/office/drawing/2014/main" id="{908D313F-A156-2A22-AB3E-ABF34F3A768A}"/>
              </a:ext>
            </a:extLst>
          </p:cNvPr>
          <p:cNvSpPr/>
          <p:nvPr/>
        </p:nvSpPr>
        <p:spPr>
          <a:xfrm>
            <a:off x="1844040" y="5064896"/>
            <a:ext cx="4907280" cy="4606888"/>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Text Placeholder 7">
            <a:extLst>
              <a:ext uri="{FF2B5EF4-FFF2-40B4-BE49-F238E27FC236}">
                <a16:creationId xmlns:a16="http://schemas.microsoft.com/office/drawing/2014/main" id="{688D1F5D-9F2E-8A28-646C-AE3E8191D781}"/>
              </a:ext>
            </a:extLst>
          </p:cNvPr>
          <p:cNvSpPr txBox="1">
            <a:spLocks/>
          </p:cNvSpPr>
          <p:nvPr/>
        </p:nvSpPr>
        <p:spPr>
          <a:xfrm>
            <a:off x="2030794" y="5401281"/>
            <a:ext cx="4632960" cy="3894356"/>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None/>
            </a:pPr>
            <a:r>
              <a:rPr lang="de-DE" sz="1250" b="1" dirty="0"/>
              <a:t>Frühe Verschuldung und finanzielles Risiko</a:t>
            </a:r>
          </a:p>
          <a:p>
            <a:pPr marL="0" indent="0">
              <a:lnSpc>
                <a:spcPts val="1342"/>
              </a:lnSpc>
              <a:buNone/>
            </a:pPr>
            <a:endParaRPr lang="de-DE" sz="1125" b="1" dirty="0"/>
          </a:p>
          <a:p>
            <a:pPr marL="0" indent="0">
              <a:lnSpc>
                <a:spcPts val="1093"/>
              </a:lnSpc>
              <a:buNone/>
            </a:pPr>
            <a:r>
              <a:rPr lang="de-DE" sz="1075" dirty="0"/>
              <a:t>Schulden entstehen am Berufsanfang oft schleichend und nicht durch eine einzelne große Entscheidung. Kleine, wiederholte Kreditnutzungen können sich mit der Zeit summieren und zu einer Verschuldung führen, die nicht sofort sichtbar ist oder nicht als problematisch wahrgenommen wird.</a:t>
            </a:r>
          </a:p>
          <a:p>
            <a:pPr marL="0" indent="0">
              <a:lnSpc>
                <a:spcPts val="1708"/>
              </a:lnSpc>
              <a:buNone/>
            </a:pPr>
            <a:endParaRPr lang="de-DE" sz="1425" dirty="0"/>
          </a:p>
          <a:p>
            <a:pPr marL="0" indent="0">
              <a:lnSpc>
                <a:spcPts val="1093"/>
              </a:lnSpc>
              <a:buNone/>
            </a:pPr>
            <a:r>
              <a:rPr lang="de-DE" sz="1075" dirty="0"/>
              <a:t>Eines der größten Risiken in dieser Phase ist ein falsches Verständnis davon, wie Zinsen funktionieren. Bei Kreditprodukten fällt häufig Zinseszins an: Zinsen werden nicht nur auf den ursprünglich geliehenen Betrag berechnet, sondern auch auf die im Laufe der Zeit aufgelaufenen Zinsen. Werden Rückzahlungen aufgeschoben oder auf die Mindestzahlung beschränkt, steigen die Gesamtkosten des Kredits erheblich.</a:t>
            </a:r>
          </a:p>
          <a:p>
            <a:pPr marL="0" indent="0">
              <a:lnSpc>
                <a:spcPts val="1952"/>
              </a:lnSpc>
              <a:buNone/>
            </a:pPr>
            <a:endParaRPr lang="de-DE" sz="1625" dirty="0"/>
          </a:p>
          <a:p>
            <a:pPr marL="0" indent="0">
              <a:lnSpc>
                <a:spcPts val="1093"/>
              </a:lnSpc>
              <a:buNone/>
            </a:pPr>
            <a:r>
              <a:rPr lang="de-DE" sz="1075" dirty="0"/>
              <a:t>Hinzu kommt, dass kurzfristige Kreditprodukte versteckte Kosten, Gebühren oder Strafzahlungen enthalten können, die nicht sofort erkennbar sind. So kann ein Kreislauf entstehen, in dem neue Kredite aufgenommen werden, um bestehende Schulden zu bedienen – was die finanzielle Instabilität weiter verstärkt.</a:t>
            </a:r>
          </a:p>
          <a:p>
            <a:pPr marL="0" indent="0">
              <a:lnSpc>
                <a:spcPts val="610"/>
              </a:lnSpc>
              <a:buNone/>
            </a:pPr>
            <a:endParaRPr lang="de-DE" sz="500" dirty="0"/>
          </a:p>
          <a:p>
            <a:pPr marL="0" indent="0">
              <a:lnSpc>
                <a:spcPts val="1093"/>
              </a:lnSpc>
              <a:buNone/>
            </a:pPr>
            <a:r>
              <a:rPr lang="de-DE" sz="1075" dirty="0"/>
              <a:t>Frauen können von diesen Dynamiken besonders betroffen sein – durch begrenztes Einkommen, eingeschränkten Zugang zu Finanzberatung oder geringeres finanzielles Selbstvertrauen. Schlecht gesteuerte Schulden in jungen Jahren können daher langfristige Folgen haben, etwa weniger finanziellen Spielraum und eine höhere Verwundbarkeit.</a:t>
            </a:r>
          </a:p>
        </p:txBody>
      </p:sp>
    </p:spTree>
    <p:extLst>
      <p:ext uri="{BB962C8B-B14F-4D97-AF65-F5344CB8AC3E}">
        <p14:creationId xmlns:p14="http://schemas.microsoft.com/office/powerpoint/2010/main" val="670041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DC35-37B8-01BC-BA35-CD3FD435A5A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A5CF764-BE92-0DC4-4717-576D455DF0D3}"/>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9E175CCA-5A74-9474-E149-8C5A5C2A0606}"/>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2F66705D-C7B3-6919-CB16-65CB373B04CB}"/>
              </a:ext>
            </a:extLst>
          </p:cNvPr>
          <p:cNvSpPr>
            <a:spLocks noGrp="1"/>
          </p:cNvSpPr>
          <p:nvPr>
            <p:ph type="body" sz="quarter" idx="61"/>
          </p:nvPr>
        </p:nvSpPr>
        <p:spPr/>
        <p:txBody>
          <a:bodyPr/>
          <a:lstStyle/>
          <a:p>
            <a:r>
              <a:rPr lang="de-DE" dirty="0"/>
              <a:t>Frauen am Berufsanfang</a:t>
            </a:r>
          </a:p>
        </p:txBody>
      </p:sp>
      <p:grpSp>
        <p:nvGrpSpPr>
          <p:cNvPr id="4" name="Graphic 2">
            <a:extLst>
              <a:ext uri="{FF2B5EF4-FFF2-40B4-BE49-F238E27FC236}">
                <a16:creationId xmlns:a16="http://schemas.microsoft.com/office/drawing/2014/main" id="{A0277982-82EF-93F0-0E83-31A5DB14E0F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2042F68-491B-0A62-754D-C38485BA695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9B7A86-718B-A27B-0A6C-84F47AAF93C4}"/>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BDAEC41A-705F-8BE1-0236-5BCE25D8693B}"/>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DF861DB4-A460-27F3-FA7E-A2E395107FB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471427C4-8673-95F1-8A0E-791ED03A7B5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07614C03-736F-3702-50D9-5F977656035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D14BD75B-4416-388A-E33A-65CADDA9D58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CF3673A7-2B38-0B46-5ADC-62C1598364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CD3B04B5-5B75-BC99-75DB-042A526245C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5A684FD9-434E-7513-47FB-D696BB4ECC71}"/>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3074CA23-ED9E-D4C2-2F56-942DADB52A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844A4A27-6EC9-9AEF-9ADE-240F3454C10A}"/>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068D8994-5F73-0472-6493-5E24FE4CB0DF}"/>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D85B5B03-80AA-72AA-0F8F-6C805F9159E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D1C5611D-085A-8604-AD2D-2819F02ACDE8}"/>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B7B86ACE-0B43-0D10-BD7A-A1E345E566D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08D1566C-0F24-8087-5524-A4F8C3F08803}"/>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
        <p:nvSpPr>
          <p:cNvPr id="47" name="Text Placeholder 7">
            <a:extLst>
              <a:ext uri="{FF2B5EF4-FFF2-40B4-BE49-F238E27FC236}">
                <a16:creationId xmlns:a16="http://schemas.microsoft.com/office/drawing/2014/main" id="{6139C361-05BF-05C4-39A0-F259D42618B7}"/>
              </a:ext>
            </a:extLst>
          </p:cNvPr>
          <p:cNvSpPr txBox="1">
            <a:spLocks/>
          </p:cNvSpPr>
          <p:nvPr/>
        </p:nvSpPr>
        <p:spPr>
          <a:xfrm>
            <a:off x="1704812" y="1551678"/>
            <a:ext cx="5238428" cy="355773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33"/>
              </a:lnSpc>
              <a:buNone/>
            </a:pPr>
            <a:r>
              <a:rPr lang="de-DE" sz="1300" b="1" dirty="0"/>
              <a:t>Verhalten und Psychologie bei der Kreditaufnahme</a:t>
            </a:r>
          </a:p>
          <a:p>
            <a:pPr marL="0" indent="0">
              <a:lnSpc>
                <a:spcPts val="1312"/>
              </a:lnSpc>
              <a:buNone/>
            </a:pPr>
            <a:endParaRPr lang="de-DE" sz="1100" b="1" dirty="0"/>
          </a:p>
          <a:p>
            <a:pPr marL="0" indent="0">
              <a:lnSpc>
                <a:spcPts val="1118"/>
              </a:lnSpc>
              <a:buNone/>
            </a:pPr>
            <a:r>
              <a:rPr lang="de-DE" sz="1100" dirty="0"/>
              <a:t>Finanzielle Entscheidungen am Berufsanfang werden stark von verhaltensbezogenen und psychologischen Faktoren beeinflusst. Kreditentscheidungen beruhen nicht immer auf rationalen Berechnungen; oft sind sie von Emotionen, sozialen Einflüssen und kognitiven Verzerrungen geprägt.</a:t>
            </a:r>
          </a:p>
          <a:p>
            <a:pPr marL="0" indent="0">
              <a:lnSpc>
                <a:spcPts val="1586"/>
              </a:lnSpc>
              <a:buNone/>
            </a:pPr>
            <a:endParaRPr lang="de-DE" sz="1325" dirty="0"/>
          </a:p>
          <a:p>
            <a:pPr marL="0" indent="0">
              <a:lnSpc>
                <a:spcPts val="1118"/>
              </a:lnSpc>
              <a:buNone/>
            </a:pPr>
            <a:r>
              <a:rPr lang="de-DE" sz="1100" dirty="0"/>
              <a:t>Zum Beispiel:</a:t>
            </a:r>
          </a:p>
          <a:p>
            <a:pPr>
              <a:lnSpc>
                <a:spcPts val="1118"/>
              </a:lnSpc>
            </a:pPr>
            <a:r>
              <a:rPr lang="de-DE" sz="1100" dirty="0"/>
              <a:t>Stress kann zu Impulskäufen führen,</a:t>
            </a:r>
          </a:p>
          <a:p>
            <a:pPr>
              <a:lnSpc>
                <a:spcPts val="1118"/>
              </a:lnSpc>
            </a:pPr>
            <a:r>
              <a:rPr lang="de-DE" sz="1100" dirty="0"/>
              <a:t>sozialer Druck kann Ausgaben für den Lebensstil fördern,</a:t>
            </a:r>
          </a:p>
          <a:p>
            <a:pPr>
              <a:lnSpc>
                <a:spcPts val="1118"/>
              </a:lnSpc>
            </a:pPr>
            <a:r>
              <a:rPr lang="de-DE" sz="1100" dirty="0"/>
              <a:t>fehlendes Selbstvertrauen kann davon abhalten, Fragen zu Finanzen zu stellen.</a:t>
            </a:r>
          </a:p>
          <a:p>
            <a:pPr marL="0" indent="0">
              <a:lnSpc>
                <a:spcPts val="1586"/>
              </a:lnSpc>
              <a:buNone/>
            </a:pPr>
            <a:endParaRPr lang="de-DE" sz="1325" dirty="0"/>
          </a:p>
          <a:p>
            <a:pPr marL="0" indent="0">
              <a:lnSpc>
                <a:spcPts val="1118"/>
              </a:lnSpc>
              <a:buNone/>
            </a:pPr>
            <a:r>
              <a:rPr lang="de-DE" sz="1100" dirty="0"/>
              <a:t>Frauen haben mitunter auch Überzeugungen verinnerlicht, die ihren Umgang mit dem Finanzsystem beeinflussen. Geringeres finanzielles Selbstvertrauen, die Angst vor Fehlern oder die Scheu, sich mit komplexen Finanzinformationen zu befassen, können dazu führen, dass finanzielle Entscheidungen vermieden werden. Das wiederum erhöht die Wahrscheinlichkeit, auf vereinfachte oder ungünstigere Finanzprodukte zurückzugreifen.</a:t>
            </a:r>
          </a:p>
          <a:p>
            <a:pPr marL="0" indent="0">
              <a:lnSpc>
                <a:spcPts val="549"/>
              </a:lnSpc>
              <a:buNone/>
            </a:pPr>
            <a:endParaRPr lang="de-DE" sz="450" dirty="0"/>
          </a:p>
          <a:p>
            <a:pPr marL="0" indent="0">
              <a:lnSpc>
                <a:spcPts val="1118"/>
              </a:lnSpc>
              <a:buNone/>
            </a:pPr>
            <a:r>
              <a:rPr lang="de-DE" sz="1100" dirty="0"/>
              <a:t>Diese psychologischen Aspekte zu verstehen, ist entscheidend für ein bewussteres und informierteres Finanzverhalten. Wer die Faktoren kennt, die Kreditentscheidungen beeinflussen, kann vom reaktiven zum bewussten Umgang mit den eigenen Finanzen übergehen.</a:t>
            </a:r>
          </a:p>
        </p:txBody>
      </p:sp>
      <p:sp>
        <p:nvSpPr>
          <p:cNvPr id="48" name="Rounded Rectangle 67">
            <a:extLst>
              <a:ext uri="{FF2B5EF4-FFF2-40B4-BE49-F238E27FC236}">
                <a16:creationId xmlns:a16="http://schemas.microsoft.com/office/drawing/2014/main" id="{070E652E-81A3-8A99-E920-25261CE8F3B9}"/>
              </a:ext>
            </a:extLst>
          </p:cNvPr>
          <p:cNvSpPr/>
          <p:nvPr/>
        </p:nvSpPr>
        <p:spPr>
          <a:xfrm>
            <a:off x="1704812" y="5164131"/>
            <a:ext cx="4880718" cy="397600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Text Placeholder 7">
            <a:extLst>
              <a:ext uri="{FF2B5EF4-FFF2-40B4-BE49-F238E27FC236}">
                <a16:creationId xmlns:a16="http://schemas.microsoft.com/office/drawing/2014/main" id="{776FB302-16A1-6835-050E-FBCAAD91BD61}"/>
              </a:ext>
            </a:extLst>
          </p:cNvPr>
          <p:cNvSpPr txBox="1">
            <a:spLocks/>
          </p:cNvSpPr>
          <p:nvPr/>
        </p:nvSpPr>
        <p:spPr>
          <a:xfrm>
            <a:off x="1728060" y="5345906"/>
            <a:ext cx="4723540" cy="368379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5"/>
              </a:lnSpc>
              <a:buNone/>
            </a:pPr>
            <a:r>
              <a:rPr lang="de-DE" sz="1325" b="1" dirty="0"/>
              <a:t>Verantwortungsvolle Kreditgewohnheiten aufbauen</a:t>
            </a:r>
          </a:p>
          <a:p>
            <a:pPr marL="0" indent="0">
              <a:lnSpc>
                <a:spcPts val="1169"/>
              </a:lnSpc>
              <a:buNone/>
            </a:pPr>
            <a:br>
              <a:rPr lang="de-DE" sz="1150" b="1" dirty="0"/>
            </a:br>
            <a:r>
              <a:rPr lang="de-DE" sz="1150" dirty="0"/>
              <a:t> Der Berufsanfang bietet eine entscheidende Chance, Geldgewohnheiten zu etablieren, die langfristige Stabilität fördern. Verantwortungsvoller Umgang mit Krediten heißt nicht, ganz auf Kredite zu verzichten, sondern sie strategisch und bewusst einzusetzen.</a:t>
            </a:r>
          </a:p>
          <a:p>
            <a:pPr marL="0" indent="0">
              <a:lnSpc>
                <a:spcPts val="1586"/>
              </a:lnSpc>
              <a:buNone/>
            </a:pPr>
            <a:endParaRPr lang="de-DE" sz="1325" dirty="0"/>
          </a:p>
          <a:p>
            <a:pPr marL="0" indent="0">
              <a:lnSpc>
                <a:spcPts val="1169"/>
              </a:lnSpc>
              <a:buNone/>
            </a:pPr>
            <a:r>
              <a:rPr lang="de-DE" sz="1150" dirty="0"/>
              <a:t>Zu verantwortungsvollen Kreditgewohnheiten gehört:</a:t>
            </a:r>
          </a:p>
          <a:p>
            <a:pPr>
              <a:lnSpc>
                <a:spcPts val="1169"/>
              </a:lnSpc>
            </a:pPr>
            <a:r>
              <a:rPr lang="de-DE" sz="1150" dirty="0"/>
              <a:t>die Bedingungen eines Kreditvertrags zu verstehen, bevor man ihn abschließt,</a:t>
            </a:r>
          </a:p>
          <a:p>
            <a:pPr>
              <a:lnSpc>
                <a:spcPts val="1169"/>
              </a:lnSpc>
            </a:pPr>
            <a:r>
              <a:rPr lang="de-DE" sz="1150" dirty="0"/>
              <a:t>Kredite für notwendige oder gut überlegte Zwecke aufzunehmen statt für Impulskäufe,</a:t>
            </a:r>
          </a:p>
          <a:p>
            <a:pPr>
              <a:lnSpc>
                <a:spcPts val="1169"/>
              </a:lnSpc>
            </a:pPr>
            <a:r>
              <a:rPr lang="de-DE" sz="1150" dirty="0"/>
              <a:t>finanzielle Verpflichtungen regelmäßig zu prüfen und die Gesamtschulden im Blick zu behalten,</a:t>
            </a:r>
          </a:p>
          <a:p>
            <a:pPr>
              <a:lnSpc>
                <a:spcPts val="1169"/>
              </a:lnSpc>
            </a:pPr>
            <a:r>
              <a:rPr lang="de-DE" sz="1150" dirty="0"/>
              <a:t>pünktlichen Rückzahlungen Vorrang zu geben, um zusätzliche Kosten und Strafzahlungen zu vermeiden,</a:t>
            </a:r>
          </a:p>
          <a:p>
            <a:pPr>
              <a:lnSpc>
                <a:spcPts val="1169"/>
              </a:lnSpc>
            </a:pPr>
            <a:r>
              <a:rPr lang="de-DE" sz="1150" dirty="0"/>
              <a:t>nach und nach finanzielle Puffer wie Ersparnisse aufzubauen, um weniger auf Kredite angewiesen zu sein.</a:t>
            </a:r>
          </a:p>
          <a:p>
            <a:pPr>
              <a:lnSpc>
                <a:spcPts val="671"/>
              </a:lnSpc>
            </a:pPr>
            <a:endParaRPr lang="de-DE" sz="550" dirty="0"/>
          </a:p>
          <a:p>
            <a:pPr marL="0" indent="0">
              <a:lnSpc>
                <a:spcPts val="1169"/>
              </a:lnSpc>
              <a:buNone/>
            </a:pPr>
            <a:r>
              <a:rPr lang="de-DE" sz="1150" dirty="0"/>
              <a:t>Diese Gewohnheiten führen nicht nur zu besseren finanziellen Ergebnissen, sondern auch zu mehr Selbstvertrauen und Selbstbestimmung. Konsequentes und informiertes Finanzverhalten trägt mit der Zeit zu einem positiven Finanzprofil bei und verbessert den Zugang zu günstigeren finanziellen Möglichkeiten.</a:t>
            </a:r>
            <a:endParaRPr lang="de-DE" sz="1150" dirty="0"/>
          </a:p>
        </p:txBody>
      </p:sp>
    </p:spTree>
    <p:extLst>
      <p:ext uri="{BB962C8B-B14F-4D97-AF65-F5344CB8AC3E}">
        <p14:creationId xmlns:p14="http://schemas.microsoft.com/office/powerpoint/2010/main" val="1648584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BBE7E-DE1D-96E4-236F-2DC4130BB88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4DD940F-167C-0534-34A2-B0E597F9EDCB}"/>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F32D6B7A-BE10-BC37-5355-7F3484020E48}"/>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CBEC1FCA-E988-670C-B039-8425E4FC2F3C}"/>
              </a:ext>
            </a:extLst>
          </p:cNvPr>
          <p:cNvSpPr>
            <a:spLocks noGrp="1"/>
          </p:cNvSpPr>
          <p:nvPr>
            <p:ph type="body" sz="quarter" idx="61"/>
          </p:nvPr>
        </p:nvSpPr>
        <p:spPr/>
        <p:txBody>
          <a:bodyPr/>
          <a:lstStyle/>
          <a:p>
            <a:r>
              <a:rPr lang="de-DE" dirty="0"/>
              <a:t>Frauen am Berufsanfang</a:t>
            </a:r>
          </a:p>
        </p:txBody>
      </p:sp>
      <p:grpSp>
        <p:nvGrpSpPr>
          <p:cNvPr id="4" name="Graphic 2">
            <a:extLst>
              <a:ext uri="{FF2B5EF4-FFF2-40B4-BE49-F238E27FC236}">
                <a16:creationId xmlns:a16="http://schemas.microsoft.com/office/drawing/2014/main" id="{DE1AAF46-9144-CA1A-520B-E87E443F9EF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9F49765-E149-BE09-3C61-5C76004AAB3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4210852-0103-87CA-51BF-3DFA071EFC0C}"/>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E7711ED2-5D9B-F2F8-B2EC-799188DD128C}"/>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64A9ADF5-E76B-5077-A01B-43719504B084}"/>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8D6C330-D322-054B-2F21-D165E07FE06D}"/>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DBD3DE39-F008-B71A-FCB5-4BDC6E7AADA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BF2699CB-5E7A-25D0-B172-5126CEF4FFB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AD7E7969-813A-749B-AA86-0576BD7C801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04B1C58B-EFBA-3179-7E96-87276BDB381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83363052-1C00-4CAE-7AAE-076BD590D2FC}"/>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1E0EA89F-0BBD-F5BF-18E0-032E8C211DE6}"/>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8F81756D-A15E-6528-D0C9-9B1B1FA923FC}"/>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05C24048-7C8B-0B04-49FB-2785C859298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CF8555BB-18E7-7704-D332-375CA5DA5768}"/>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88800EE2-0D0A-DED0-18D3-1825FB4B87A0}"/>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74D402C4-3FAF-0AAC-E189-3E27AB77539B}"/>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10C97CF2-8E15-5BB0-6E72-7C2B161BDA52}"/>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
        <p:nvSpPr>
          <p:cNvPr id="47" name="Text Placeholder 7">
            <a:extLst>
              <a:ext uri="{FF2B5EF4-FFF2-40B4-BE49-F238E27FC236}">
                <a16:creationId xmlns:a16="http://schemas.microsoft.com/office/drawing/2014/main" id="{7F5424EA-227A-8284-7A95-F63DE5CACACD}"/>
              </a:ext>
            </a:extLst>
          </p:cNvPr>
          <p:cNvSpPr txBox="1">
            <a:spLocks/>
          </p:cNvSpPr>
          <p:nvPr/>
        </p:nvSpPr>
        <p:spPr>
          <a:xfrm>
            <a:off x="1742588" y="1510203"/>
            <a:ext cx="5238428" cy="2851152"/>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None/>
            </a:pPr>
            <a:r>
              <a:rPr lang="de-DE" sz="1250" b="1" dirty="0"/>
              <a:t>Schuldenbedingter Verwundbarkeit vorbeugen</a:t>
            </a:r>
          </a:p>
          <a:p>
            <a:pPr marL="0" indent="0">
              <a:lnSpc>
                <a:spcPts val="1342"/>
              </a:lnSpc>
              <a:buNone/>
            </a:pPr>
            <a:endParaRPr lang="de-DE" sz="1125" b="1" dirty="0"/>
          </a:p>
          <a:p>
            <a:pPr marL="0" indent="0">
              <a:lnSpc>
                <a:spcPts val="1093"/>
              </a:lnSpc>
              <a:buNone/>
            </a:pPr>
            <a:r>
              <a:rPr lang="de-DE" sz="1075" dirty="0"/>
              <a:t>Um finanzieller Verwundbarkeit in dieser Phase vorzubeugen, braucht es Aufmerksamkeit und vorausschauende Strategien. Frühe Warnsignale für problematische Schulden sind:</a:t>
            </a:r>
          </a:p>
          <a:p>
            <a:pPr>
              <a:lnSpc>
                <a:spcPts val="1093"/>
              </a:lnSpc>
            </a:pPr>
            <a:r>
              <a:rPr lang="de-DE" sz="1075" dirty="0"/>
              <a:t>die Nutzung von Krediten für notwendige Lebenshaltungskosten,</a:t>
            </a:r>
          </a:p>
          <a:p>
            <a:pPr>
              <a:lnSpc>
                <a:spcPts val="1093"/>
              </a:lnSpc>
            </a:pPr>
            <a:r>
              <a:rPr lang="de-DE" sz="1075" dirty="0"/>
              <a:t>Schwierigkeiten, den Überblick über mehrere Schulden zu behalten,</a:t>
            </a:r>
          </a:p>
          <a:p>
            <a:pPr>
              <a:lnSpc>
                <a:spcPts val="1093"/>
              </a:lnSpc>
            </a:pPr>
            <a:r>
              <a:rPr lang="de-DE" sz="1075" dirty="0"/>
              <a:t>häufige Verzögerungen bei Rückzahlungen,</a:t>
            </a:r>
          </a:p>
          <a:p>
            <a:pPr>
              <a:lnSpc>
                <a:spcPts val="1093"/>
              </a:lnSpc>
            </a:pPr>
            <a:r>
              <a:rPr lang="de-DE" sz="1075" dirty="0"/>
              <a:t>zunehmende Abhängigkeit von neuen Krediten, um bestehende Verpflichtungen zu bedienen.</a:t>
            </a:r>
          </a:p>
          <a:p>
            <a:pPr>
              <a:lnSpc>
                <a:spcPts val="854"/>
              </a:lnSpc>
            </a:pPr>
            <a:endParaRPr lang="de-DE" sz="700" dirty="0"/>
          </a:p>
          <a:p>
            <a:pPr marL="0" indent="0">
              <a:lnSpc>
                <a:spcPts val="1093"/>
              </a:lnSpc>
              <a:buNone/>
            </a:pPr>
            <a:r>
              <a:rPr lang="de-DE" sz="1075" dirty="0"/>
              <a:t>Wer diese Risiken früh angeht, kann langfristigen finanziellen Problemen vorbeugen. Dazu gehört, sich einen klaren Überblick über die finanziellen Verpflichtungen zu verschaffen, realistische Ausgabenlimits festzulegen und sich bei Bedarf Informationen oder Unterstützung zu holen.</a:t>
            </a:r>
          </a:p>
          <a:p>
            <a:pPr marL="0" indent="0">
              <a:lnSpc>
                <a:spcPts val="488"/>
              </a:lnSpc>
              <a:buNone/>
            </a:pPr>
            <a:endParaRPr lang="de-DE" sz="400" dirty="0"/>
          </a:p>
          <a:p>
            <a:pPr marL="0" indent="0">
              <a:lnSpc>
                <a:spcPts val="1093"/>
              </a:lnSpc>
              <a:buNone/>
            </a:pPr>
            <a:r>
              <a:rPr lang="de-DE" sz="1075" dirty="0"/>
              <a:t>Finanzbildung spielt dabei eine entscheidende Rolle. Wenn Frauen verstehen, wie Kreditsysteme funktionieren und wie Schulden entstehen, können sie ihre finanziellen Entscheidungen selbst in die Hand nehmen und ihr finanzielles Risiko verringern.</a:t>
            </a:r>
          </a:p>
        </p:txBody>
      </p:sp>
      <p:sp>
        <p:nvSpPr>
          <p:cNvPr id="48" name="Rounded Rectangle 67">
            <a:extLst>
              <a:ext uri="{FF2B5EF4-FFF2-40B4-BE49-F238E27FC236}">
                <a16:creationId xmlns:a16="http://schemas.microsoft.com/office/drawing/2014/main" id="{692D0216-4C17-7FF5-1A17-95D4DF504FF6}"/>
              </a:ext>
            </a:extLst>
          </p:cNvPr>
          <p:cNvSpPr/>
          <p:nvPr/>
        </p:nvSpPr>
        <p:spPr>
          <a:xfrm>
            <a:off x="1939925" y="4261809"/>
            <a:ext cx="4780915" cy="516508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49" name="Group 48">
            <a:extLst>
              <a:ext uri="{FF2B5EF4-FFF2-40B4-BE49-F238E27FC236}">
                <a16:creationId xmlns:a16="http://schemas.microsoft.com/office/drawing/2014/main" id="{1D20F9A0-3801-682B-1B86-70CD3F876BA6}"/>
              </a:ext>
            </a:extLst>
          </p:cNvPr>
          <p:cNvGrpSpPr/>
          <p:nvPr/>
        </p:nvGrpSpPr>
        <p:grpSpPr>
          <a:xfrm>
            <a:off x="1455087" y="4169373"/>
            <a:ext cx="926198" cy="406400"/>
            <a:chOff x="1997756" y="3611831"/>
            <a:chExt cx="926198" cy="406400"/>
          </a:xfrm>
        </p:grpSpPr>
        <p:grpSp>
          <p:nvGrpSpPr>
            <p:cNvPr id="50" name="Group 49">
              <a:extLst>
                <a:ext uri="{FF2B5EF4-FFF2-40B4-BE49-F238E27FC236}">
                  <a16:creationId xmlns:a16="http://schemas.microsoft.com/office/drawing/2014/main" id="{72072085-6CA1-4A4E-0882-365A64C995E4}"/>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C87C218E-DC07-68FB-B084-B5A813B3BFF4}"/>
                  </a:ext>
                </a:extLst>
              </p:cNvPr>
              <p:cNvSpPr/>
              <p:nvPr/>
            </p:nvSpPr>
            <p:spPr>
              <a:xfrm>
                <a:off x="1941158" y="6087928"/>
                <a:ext cx="58583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1" name="Rectangle 60">
                <a:extLst>
                  <a:ext uri="{FF2B5EF4-FFF2-40B4-BE49-F238E27FC236}">
                    <a16:creationId xmlns:a16="http://schemas.microsoft.com/office/drawing/2014/main" id="{C1DE45A7-FDF7-9615-9BF3-F11CCF6B2EE5}"/>
                  </a:ext>
                </a:extLst>
              </p:cNvPr>
              <p:cNvSpPr/>
              <p:nvPr/>
            </p:nvSpPr>
            <p:spPr>
              <a:xfrm>
                <a:off x="1784140" y="6092546"/>
                <a:ext cx="74284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122">
                <a:extLst>
                  <a:ext uri="{FF2B5EF4-FFF2-40B4-BE49-F238E27FC236}">
                    <a16:creationId xmlns:a16="http://schemas.microsoft.com/office/drawing/2014/main" id="{4EBFF31D-24CB-3284-38FC-4F285FAC2B88}"/>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63" name="Oval 62">
                <a:extLst>
                  <a:ext uri="{FF2B5EF4-FFF2-40B4-BE49-F238E27FC236}">
                    <a16:creationId xmlns:a16="http://schemas.microsoft.com/office/drawing/2014/main" id="{14E7F55A-1902-6DB6-776E-64531D301BB6}"/>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4" name="Freeform 48">
                <a:extLst>
                  <a:ext uri="{FF2B5EF4-FFF2-40B4-BE49-F238E27FC236}">
                    <a16:creationId xmlns:a16="http://schemas.microsoft.com/office/drawing/2014/main" id="{D2FFA95E-919B-7AA1-7A32-D57087B9DBE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51" name="Graphic 2">
              <a:extLst>
                <a:ext uri="{FF2B5EF4-FFF2-40B4-BE49-F238E27FC236}">
                  <a16:creationId xmlns:a16="http://schemas.microsoft.com/office/drawing/2014/main" id="{04B3DCBA-7AF6-4121-338D-53AE3FCC6FDD}"/>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49008333-0B1F-4601-E149-C6854872489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73503AC4-2D9C-EBAB-E55E-073361ECFF9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84D40BFE-2697-0BF4-F548-62A49D8F09DB}"/>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82505D77-072E-B170-5017-1128A117E86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817FA342-1510-A642-D2F3-7D30930E172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5C346427-65FB-D3BC-0A53-79D369CF60AC}"/>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03874AAB-0E56-EDB3-E918-4C1C153E2359}"/>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2BF2656C-FB47-29F5-9CB5-26C82F4B8EF6}"/>
              </a:ext>
            </a:extLst>
          </p:cNvPr>
          <p:cNvSpPr txBox="1">
            <a:spLocks/>
          </p:cNvSpPr>
          <p:nvPr/>
        </p:nvSpPr>
        <p:spPr>
          <a:xfrm>
            <a:off x="2157625" y="4552731"/>
            <a:ext cx="4378825" cy="402897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None/>
            </a:pPr>
            <a:r>
              <a:rPr lang="de-DE" sz="1250" b="1" dirty="0"/>
              <a:t>Praktische Tipps für den Umgang mit Krediten und Schulden am Berufsanfang:</a:t>
            </a:r>
          </a:p>
          <a:p>
            <a:pPr marL="0" indent="0">
              <a:lnSpc>
                <a:spcPts val="1464"/>
              </a:lnSpc>
              <a:buNone/>
            </a:pPr>
            <a:endParaRPr lang="de-DE" sz="1225" b="1" dirty="0"/>
          </a:p>
          <a:p>
            <a:pPr marL="0" indent="0">
              <a:lnSpc>
                <a:spcPts val="1093"/>
              </a:lnSpc>
              <a:buNone/>
            </a:pPr>
            <a:r>
              <a:rPr lang="de-DE" sz="1075" b="1" dirty="0"/>
              <a:t>Tipp 1: Erst verstehen, dann Kredit aufnehmen</a:t>
            </a:r>
          </a:p>
          <a:p>
            <a:pPr marL="0" indent="0">
              <a:lnSpc>
                <a:spcPts val="1093"/>
              </a:lnSpc>
              <a:buNone/>
            </a:pPr>
            <a:r>
              <a:rPr lang="de-DE" sz="1075" dirty="0"/>
              <a:t>Bevor Sie einen Kredit aufnehmen, sollten Sie die wichtigsten Bedingungen verstehen: </a:t>
            </a:r>
            <a:r>
              <a:rPr lang="de-DE" sz="1075" b="1" dirty="0"/>
              <a:t>Zinssatz, Rückzahlungsbedingungen, Gebühren und den Gesamtbetrag, den Sie zurückzahlen.</a:t>
            </a:r>
            <a:r>
              <a:rPr lang="de-DE" sz="1075" dirty="0"/>
              <a:t> Wer sich heute Zeit nimmt, einen Kredit zu verstehen, kann späterem finanziellem Stress vorbeugen.</a:t>
            </a:r>
          </a:p>
          <a:p>
            <a:pPr marL="0" indent="0">
              <a:lnSpc>
                <a:spcPts val="732"/>
              </a:lnSpc>
              <a:buNone/>
            </a:pPr>
            <a:endParaRPr lang="de-DE" sz="600" dirty="0"/>
          </a:p>
          <a:p>
            <a:pPr marL="0" indent="0">
              <a:lnSpc>
                <a:spcPts val="1093"/>
              </a:lnSpc>
              <a:spcBef>
                <a:spcPts val="1138"/>
              </a:spcBef>
              <a:buNone/>
            </a:pPr>
            <a:r>
              <a:rPr lang="de-DE" sz="1075" b="1" dirty="0"/>
              <a:t>Tipp 2: Bedürfnisse von Wünschen trennen</a:t>
            </a:r>
          </a:p>
          <a:p>
            <a:pPr marL="0" indent="0">
              <a:lnSpc>
                <a:spcPts val="1093"/>
              </a:lnSpc>
              <a:buNone/>
            </a:pPr>
            <a:r>
              <a:rPr lang="de-DE" sz="1075" dirty="0"/>
              <a:t>Fragen Sie sich, ob der Kredit </a:t>
            </a:r>
            <a:r>
              <a:rPr lang="de-DE" sz="1075" b="1" dirty="0"/>
              <a:t>einem grundlegenden Bedarf </a:t>
            </a:r>
            <a:r>
              <a:rPr lang="de-DE" sz="1075" dirty="0"/>
              <a:t>(z. B. Bildung, Wohnen, Mobilität) dient oder einem </a:t>
            </a:r>
            <a:r>
              <a:rPr lang="de-DE" sz="1075" b="1" dirty="0"/>
              <a:t>Lifestyle-Kauf</a:t>
            </a:r>
            <a:r>
              <a:rPr lang="de-DE" sz="1075" dirty="0"/>
              <a:t>. Kredite für wichtige Ziele können sinnvoll sein; wer aber Impulskäufe auf Kredit finanziert, kann langfristig unter finanziellen Druck geraten.</a:t>
            </a:r>
          </a:p>
          <a:p>
            <a:pPr marL="0" indent="0">
              <a:lnSpc>
                <a:spcPts val="1830"/>
              </a:lnSpc>
              <a:buNone/>
            </a:pPr>
            <a:endParaRPr lang="de-DE" sz="1525" dirty="0"/>
          </a:p>
          <a:p>
            <a:pPr marL="0" indent="0">
              <a:lnSpc>
                <a:spcPts val="1093"/>
              </a:lnSpc>
              <a:buNone/>
            </a:pPr>
            <a:r>
              <a:rPr lang="de-DE" sz="1075" b="1" dirty="0"/>
              <a:t>Tipp 3: Nicht auf Mindestzahlungen verlassen</a:t>
            </a:r>
          </a:p>
          <a:p>
            <a:pPr marL="0" indent="0">
              <a:lnSpc>
                <a:spcPts val="1093"/>
              </a:lnSpc>
              <a:buNone/>
            </a:pPr>
            <a:r>
              <a:rPr lang="de-DE" sz="1075" dirty="0"/>
              <a:t>Mindestzahlungen wirken oft gut machbar, erhöhen aber häufig die </a:t>
            </a:r>
            <a:r>
              <a:rPr lang="de-DE" sz="1075" b="1" dirty="0"/>
              <a:t>Gesamtkosten der Schulden </a:t>
            </a:r>
            <a:r>
              <a:rPr lang="de-DE" sz="1075" dirty="0"/>
              <a:t>und verlängern die Rückzahlungsdauer. Schon kleine zusätzliche Zahlungen können die Zinsen senken und Ihnen helfen, schneller schuldenfrei zu werden.</a:t>
            </a:r>
          </a:p>
          <a:p>
            <a:pPr marL="0" indent="0">
              <a:lnSpc>
                <a:spcPts val="1830"/>
              </a:lnSpc>
              <a:buNone/>
            </a:pPr>
            <a:endParaRPr lang="de-DE" sz="1525" dirty="0"/>
          </a:p>
          <a:p>
            <a:pPr marL="0" indent="0">
              <a:lnSpc>
                <a:spcPts val="1093"/>
              </a:lnSpc>
              <a:buNone/>
            </a:pPr>
            <a:r>
              <a:rPr lang="de-DE" sz="1075" b="1" dirty="0"/>
              <a:t>Tipp 4: Finanzen im Blick behalten</a:t>
            </a:r>
          </a:p>
          <a:p>
            <a:pPr marL="0" indent="0">
              <a:lnSpc>
                <a:spcPts val="1093"/>
              </a:lnSpc>
              <a:buNone/>
            </a:pPr>
            <a:r>
              <a:rPr lang="de-DE" sz="1075" dirty="0"/>
              <a:t>Behalten Sie </a:t>
            </a:r>
            <a:r>
              <a:rPr lang="de-DE" sz="1075" b="1" dirty="0"/>
              <a:t>Einkommen, Ausgaben und Schuldenverpflichtungen</a:t>
            </a:r>
            <a:r>
              <a:rPr lang="de-DE" sz="1075" dirty="0"/>
              <a:t> im Blick. Eine einfache Tabelle, eine Budget-App oder ein Finanz-Tracker hilft Ihnen, den Überblick zu behalten und informierte Entscheidungen zu treffen.</a:t>
            </a:r>
          </a:p>
          <a:p>
            <a:pPr marL="0" indent="0">
              <a:lnSpc>
                <a:spcPts val="610"/>
              </a:lnSpc>
              <a:buNone/>
            </a:pPr>
            <a:endParaRPr lang="de-DE" sz="500" b="1" dirty="0"/>
          </a:p>
          <a:p>
            <a:pPr marL="0" indent="0">
              <a:lnSpc>
                <a:spcPts val="1093"/>
              </a:lnSpc>
              <a:buNone/>
            </a:pPr>
            <a:r>
              <a:rPr lang="de-DE" sz="1075" b="1" dirty="0"/>
              <a:t>Tipp 5: Früh kleine finanzielle Puffer aufbauen</a:t>
            </a:r>
            <a:br>
              <a:rPr lang="de-DE" sz="1075" dirty="0"/>
            </a:br>
            <a:r>
              <a:rPr lang="de-DE" sz="1075" dirty="0"/>
              <a:t>Schon ein kleiner Betrag, den Sie regelmäßig sparen, hilft beim Aufbau eines finanziellen Sicherheitsnetzes. Ein früh angelegter Notgroschen macht Sie in unerwarteten Situationen weniger abhängig von Krediten.</a:t>
            </a:r>
            <a:br>
              <a:rPr lang="de-DE" sz="1075" dirty="0"/>
            </a:br>
            <a:endParaRPr lang="de-DE" sz="1075" dirty="0"/>
          </a:p>
        </p:txBody>
      </p:sp>
    </p:spTree>
    <p:extLst>
      <p:ext uri="{BB962C8B-B14F-4D97-AF65-F5344CB8AC3E}">
        <p14:creationId xmlns:p14="http://schemas.microsoft.com/office/powerpoint/2010/main" val="2118140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63AF5-F4A3-B1E9-227A-807E93A3922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573E2F0-AE5E-04B3-4DAD-82CED750A04D}"/>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EEE52D26-C271-82F8-B198-0C980EA526C6}"/>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F31DD0C3-E0CC-DAA0-7B75-187C4E8C600A}"/>
              </a:ext>
            </a:extLst>
          </p:cNvPr>
          <p:cNvSpPr>
            <a:spLocks noGrp="1"/>
          </p:cNvSpPr>
          <p:nvPr>
            <p:ph type="body" sz="quarter" idx="61"/>
          </p:nvPr>
        </p:nvSpPr>
        <p:spPr/>
        <p:txBody>
          <a:bodyPr/>
          <a:lstStyle/>
          <a:p>
            <a:r>
              <a:rPr lang="de-DE" dirty="0"/>
              <a:t>Frauen am Berufsanfang</a:t>
            </a:r>
          </a:p>
        </p:txBody>
      </p:sp>
      <p:grpSp>
        <p:nvGrpSpPr>
          <p:cNvPr id="4" name="Graphic 2">
            <a:extLst>
              <a:ext uri="{FF2B5EF4-FFF2-40B4-BE49-F238E27FC236}">
                <a16:creationId xmlns:a16="http://schemas.microsoft.com/office/drawing/2014/main" id="{A21934AD-69B7-5D89-8F13-6EFC3609D23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E3F8FFEC-639C-1FE0-D4B4-14622E7E2C5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13C0C529-C140-EC10-BC34-15CF8AAD4B0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EDF1CB19-3F2D-F579-9445-A9EAB75D8479}"/>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23A271A1-CE58-11AC-C7B6-1EF5F172F67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0AF8FA0C-32EE-EBFF-7D5B-9E194856DDAA}"/>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070FB6E-A8FB-C835-E838-44FED921571C}"/>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73324693-4739-AD8F-E53C-602E85F17CF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F75F2B1C-E11D-1357-AEC7-0CE77971DFDA}"/>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D1C3B2F3-3939-90F3-2202-D44D364508F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D68F5CF3-BF04-999E-7608-795C24C6748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853F09DD-0E0A-604F-E52E-0E23C9F6A7E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966A9F81-B2A6-0202-28AC-1D7AE1D7BA8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62891AFD-3ADF-B0CA-EF9F-030D2BFE903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90756B12-AA0D-F0DB-84A0-BE833AC5A94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85736B44-B16F-950B-B7B2-0688CD2A2303}"/>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12FCB3A7-EAC4-1F2A-BB69-BF66F787995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CC58224A-FB4C-572B-1AE4-6C0848AA5948}"/>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
        <p:nvSpPr>
          <p:cNvPr id="47" name="Text Placeholder 7">
            <a:extLst>
              <a:ext uri="{FF2B5EF4-FFF2-40B4-BE49-F238E27FC236}">
                <a16:creationId xmlns:a16="http://schemas.microsoft.com/office/drawing/2014/main" id="{05911E60-1457-4BB6-6C7C-0B3DDE0C0584}"/>
              </a:ext>
            </a:extLst>
          </p:cNvPr>
          <p:cNvSpPr txBox="1">
            <a:spLocks/>
          </p:cNvSpPr>
          <p:nvPr/>
        </p:nvSpPr>
        <p:spPr>
          <a:xfrm>
            <a:off x="1704812" y="1604546"/>
            <a:ext cx="5238428" cy="308528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None/>
            </a:pPr>
            <a:r>
              <a:rPr lang="de-DE" sz="1250" b="1" dirty="0"/>
              <a:t>Fazit</a:t>
            </a:r>
          </a:p>
          <a:p>
            <a:pPr marL="0" indent="0">
              <a:lnSpc>
                <a:spcPts val="1342"/>
              </a:lnSpc>
              <a:buNone/>
            </a:pPr>
            <a:endParaRPr lang="de-DE" sz="1125" b="1" dirty="0"/>
          </a:p>
          <a:p>
            <a:pPr marL="0" indent="0">
              <a:lnSpc>
                <a:spcPts val="1093"/>
              </a:lnSpc>
              <a:buNone/>
            </a:pPr>
            <a:r>
              <a:rPr lang="de-DE" sz="1075" dirty="0"/>
              <a:t>Der Berufsanfang ist ein entscheidender Moment für das Finanzverhalten und die Einstellung zu Krediten und Schulden. Diese Zeit bringt Herausforderungen mit sich, bietet aber auch große Chancen zum Lernen, zur persönlichen Entwicklung und zur Stärkung.</a:t>
            </a:r>
          </a:p>
          <a:p>
            <a:pPr marL="0" indent="0">
              <a:lnSpc>
                <a:spcPts val="488"/>
              </a:lnSpc>
              <a:buNone/>
            </a:pPr>
            <a:endParaRPr lang="de-DE" sz="400" dirty="0"/>
          </a:p>
          <a:p>
            <a:pPr marL="0" indent="0">
              <a:lnSpc>
                <a:spcPts val="1093"/>
              </a:lnSpc>
              <a:spcBef>
                <a:spcPts val="1124"/>
              </a:spcBef>
              <a:buNone/>
            </a:pPr>
            <a:r>
              <a:rPr lang="de-DE" sz="1075" dirty="0"/>
              <a:t>Wenn Frauen Kredite fundiert verstehen, die mit Schulden verbundenen Risiken erkennen und verantwortungsvolle Geldgewohnheiten aufbauen, schaffen sie ein solides Fundament für langfristige finanzielle Stabilität. Wichtig ist dabei auch, Selbstvertrauen aufzubauen, verinnerlichte Annahmen zu hinterfragen und sich aktiv an finanziellen Entscheidungen zu beteiligen.</a:t>
            </a:r>
          </a:p>
          <a:p>
            <a:pPr marL="0" indent="0">
              <a:lnSpc>
                <a:spcPts val="1830"/>
              </a:lnSpc>
              <a:buNone/>
            </a:pPr>
            <a:endParaRPr lang="de-DE" sz="1525" dirty="0"/>
          </a:p>
          <a:p>
            <a:pPr marL="0" indent="0">
              <a:lnSpc>
                <a:spcPts val="1093"/>
              </a:lnSpc>
              <a:buNone/>
            </a:pPr>
            <a:r>
              <a:rPr lang="de-DE" sz="1075" dirty="0"/>
              <a:t>Letztlich sollte ein Kredit ein Werkzeug sein, das Chancen und Ziele unterstützt, und keine Einschränkung. Frauen das Wissen und die Fähigkeiten für einen wirksamen Umgang mit Krediten zu vermitteln, ist daher entscheidend für finanzielle Unabhängigkeit und Widerstandskraft über den gesamten Lebensverlauf.</a:t>
            </a:r>
          </a:p>
        </p:txBody>
      </p:sp>
      <p:sp>
        <p:nvSpPr>
          <p:cNvPr id="48" name="Rounded Rectangle 67">
            <a:extLst>
              <a:ext uri="{FF2B5EF4-FFF2-40B4-BE49-F238E27FC236}">
                <a16:creationId xmlns:a16="http://schemas.microsoft.com/office/drawing/2014/main" id="{503DA31A-3785-8106-D171-5BC20D4BDB23}"/>
              </a:ext>
            </a:extLst>
          </p:cNvPr>
          <p:cNvSpPr/>
          <p:nvPr/>
        </p:nvSpPr>
        <p:spPr>
          <a:xfrm>
            <a:off x="1665689" y="4292602"/>
            <a:ext cx="4911486" cy="503465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49" name="Group 48">
            <a:extLst>
              <a:ext uri="{FF2B5EF4-FFF2-40B4-BE49-F238E27FC236}">
                <a16:creationId xmlns:a16="http://schemas.microsoft.com/office/drawing/2014/main" id="{C9E519D4-F7E4-1775-7177-E6BCFBFAD2F2}"/>
              </a:ext>
            </a:extLst>
          </p:cNvPr>
          <p:cNvGrpSpPr/>
          <p:nvPr/>
        </p:nvGrpSpPr>
        <p:grpSpPr>
          <a:xfrm>
            <a:off x="1474536" y="4260514"/>
            <a:ext cx="926198" cy="406400"/>
            <a:chOff x="1997756" y="3611831"/>
            <a:chExt cx="926198" cy="406400"/>
          </a:xfrm>
        </p:grpSpPr>
        <p:grpSp>
          <p:nvGrpSpPr>
            <p:cNvPr id="50" name="Group 49">
              <a:extLst>
                <a:ext uri="{FF2B5EF4-FFF2-40B4-BE49-F238E27FC236}">
                  <a16:creationId xmlns:a16="http://schemas.microsoft.com/office/drawing/2014/main" id="{AC568277-DD9F-8F38-5968-6DF9B50C768E}"/>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BCB8266E-4ABA-2389-742D-FD99B67D693A}"/>
                  </a:ext>
                </a:extLst>
              </p:cNvPr>
              <p:cNvSpPr/>
              <p:nvPr/>
            </p:nvSpPr>
            <p:spPr>
              <a:xfrm>
                <a:off x="1941158" y="6087928"/>
                <a:ext cx="58581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1" name="Rectangle 60">
                <a:extLst>
                  <a:ext uri="{FF2B5EF4-FFF2-40B4-BE49-F238E27FC236}">
                    <a16:creationId xmlns:a16="http://schemas.microsoft.com/office/drawing/2014/main" id="{D1B262D8-9E27-B4A0-C7BE-3B19FD0CEDA9}"/>
                  </a:ext>
                </a:extLst>
              </p:cNvPr>
              <p:cNvSpPr/>
              <p:nvPr/>
            </p:nvSpPr>
            <p:spPr>
              <a:xfrm>
                <a:off x="1784140" y="6092546"/>
                <a:ext cx="74283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122">
                <a:extLst>
                  <a:ext uri="{FF2B5EF4-FFF2-40B4-BE49-F238E27FC236}">
                    <a16:creationId xmlns:a16="http://schemas.microsoft.com/office/drawing/2014/main" id="{E911D6AA-6B42-58F9-136B-18CD63782927}"/>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63" name="Oval 62">
                <a:extLst>
                  <a:ext uri="{FF2B5EF4-FFF2-40B4-BE49-F238E27FC236}">
                    <a16:creationId xmlns:a16="http://schemas.microsoft.com/office/drawing/2014/main" id="{E749E66D-0360-40BB-38A5-B70335C7D99B}"/>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4" name="Freeform 48">
                <a:extLst>
                  <a:ext uri="{FF2B5EF4-FFF2-40B4-BE49-F238E27FC236}">
                    <a16:creationId xmlns:a16="http://schemas.microsoft.com/office/drawing/2014/main" id="{76A95634-9C76-226E-3B96-025B12783F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51" name="Graphic 2">
              <a:extLst>
                <a:ext uri="{FF2B5EF4-FFF2-40B4-BE49-F238E27FC236}">
                  <a16:creationId xmlns:a16="http://schemas.microsoft.com/office/drawing/2014/main" id="{C70F0D07-5BE1-35ED-13B1-2C90657060AF}"/>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841A8256-2048-8475-12BE-D62DF2469BB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95E2300C-9B61-C4B0-EC0B-233BC0181C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C6CDE446-30A8-F56C-598C-7DB7E0DC642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58D44702-B787-A428-E208-8A7D83C55CC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BCCF654D-3241-79A6-39F1-25DD78C1AD2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F666C057-3883-C6BD-1177-C9123870DF6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9AD43EA3-54B3-1633-1E1F-4EA435A475A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AB4C0781-8F5F-BC04-4193-17A7ED34A824}"/>
              </a:ext>
            </a:extLst>
          </p:cNvPr>
          <p:cNvSpPr txBox="1">
            <a:spLocks/>
          </p:cNvSpPr>
          <p:nvPr/>
        </p:nvSpPr>
        <p:spPr>
          <a:xfrm>
            <a:off x="1794114" y="4666915"/>
            <a:ext cx="4911486" cy="5175586"/>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980"/>
              </a:lnSpc>
              <a:buNone/>
            </a:pPr>
            <a:r>
              <a:rPr lang="de-DE" sz="1125" b="1" dirty="0"/>
              <a:t>Praktische Tipps für den Umgang mit Krediten und Schulden am Berufsanfang:</a:t>
            </a:r>
          </a:p>
          <a:p>
            <a:pPr marL="0" indent="0">
              <a:lnSpc>
                <a:spcPts val="1464"/>
              </a:lnSpc>
              <a:buNone/>
            </a:pPr>
            <a:endParaRPr lang="de-DE" sz="1225" dirty="0"/>
          </a:p>
          <a:p>
            <a:pPr marL="0" indent="0">
              <a:lnSpc>
                <a:spcPts val="1220"/>
              </a:lnSpc>
              <a:buNone/>
            </a:pPr>
            <a:endParaRPr lang="de-DE" sz="1025" dirty="0"/>
          </a:p>
          <a:p>
            <a:pPr marL="0" indent="0">
              <a:lnSpc>
                <a:spcPts val="966"/>
              </a:lnSpc>
              <a:buNone/>
            </a:pPr>
            <a:r>
              <a:rPr lang="de-DE" sz="950" b="1" dirty="0"/>
              <a:t>Tipp 6: Emotionale Auslöser für Ausgaben erkennen</a:t>
            </a:r>
          </a:p>
          <a:p>
            <a:pPr marL="0" indent="0">
              <a:lnSpc>
                <a:spcPts val="966"/>
              </a:lnSpc>
              <a:buNone/>
            </a:pPr>
            <a:r>
              <a:rPr lang="de-DE" sz="950" dirty="0"/>
              <a:t>Kaufentscheidungen werden oft von </a:t>
            </a:r>
            <a:r>
              <a:rPr lang="de-DE" sz="950" b="1" dirty="0"/>
              <a:t>Stress, sozialem Druck oder Impulsen</a:t>
            </a:r>
            <a:r>
              <a:rPr lang="de-DE" sz="950" dirty="0"/>
              <a:t> beeinflusst. Halten Sie kurz inne, bevor Sie einen Kredit nutzen, und fragen Sie sich, ob der Kauf notwendig oder emotional motiviert ist. Kurze Momente des Nachdenkens führen zu besseren finanziellen Entscheidungen.</a:t>
            </a:r>
          </a:p>
          <a:p>
            <a:pPr marL="0" indent="0">
              <a:lnSpc>
                <a:spcPts val="2440"/>
              </a:lnSpc>
              <a:buNone/>
            </a:pPr>
            <a:endParaRPr lang="de-DE" sz="2025" b="1" dirty="0"/>
          </a:p>
          <a:p>
            <a:pPr marL="0" indent="0">
              <a:lnSpc>
                <a:spcPts val="966"/>
              </a:lnSpc>
              <a:buNone/>
            </a:pPr>
            <a:r>
              <a:rPr lang="de-DE" sz="950" b="1" dirty="0"/>
              <a:t>Tipp 7: Finanzielle Unabhängigkeit schützen</a:t>
            </a:r>
          </a:p>
          <a:p>
            <a:pPr marL="0" indent="0">
              <a:lnSpc>
                <a:spcPts val="966"/>
              </a:lnSpc>
              <a:buNone/>
            </a:pPr>
            <a:r>
              <a:rPr lang="de-DE" sz="950" dirty="0"/>
              <a:t>Wenn Sie </a:t>
            </a:r>
            <a:r>
              <a:rPr lang="de-DE" sz="950" b="1" dirty="0"/>
              <a:t>Ihr Einkommen, Ihre Ausgaben und Ihre finanziellen Verpflichtungen </a:t>
            </a:r>
            <a:r>
              <a:rPr lang="de-DE" sz="950" dirty="0"/>
              <a:t>kennen, gewinnen Sie Selbstvertrauen und Unabhängigkeit. Ein früh entwickeltes Finanzbewusstsein stärkt langfristig Ihre Selbstbestimmung und Entscheidungsfähigkeit.</a:t>
            </a:r>
          </a:p>
          <a:p>
            <a:pPr marL="0" indent="0">
              <a:lnSpc>
                <a:spcPts val="2196"/>
              </a:lnSpc>
              <a:buNone/>
            </a:pPr>
            <a:endParaRPr lang="de-DE" sz="1825" b="1" dirty="0"/>
          </a:p>
          <a:p>
            <a:pPr marL="0" indent="0">
              <a:lnSpc>
                <a:spcPts val="966"/>
              </a:lnSpc>
              <a:buNone/>
            </a:pPr>
            <a:r>
              <a:rPr lang="de-DE" sz="950" b="1" dirty="0"/>
              <a:t>Tipp 8: Fragen stellen und Rat einholen</a:t>
            </a:r>
          </a:p>
          <a:p>
            <a:pPr marL="0" indent="0">
              <a:lnSpc>
                <a:spcPts val="966"/>
              </a:lnSpc>
              <a:buNone/>
            </a:pPr>
            <a:r>
              <a:rPr lang="de-DE" sz="950" dirty="0"/>
              <a:t>Finanzthemen können anfangs überwältigend wirken. Fragen zu stellen und verlässliche Informationen einzuholen, ist ein wichtiger Schritt zu mehr Selbstvertrauen und informierten Entscheidungen.</a:t>
            </a:r>
          </a:p>
          <a:p>
            <a:pPr marL="0" indent="0">
              <a:lnSpc>
                <a:spcPts val="2196"/>
              </a:lnSpc>
              <a:buNone/>
            </a:pPr>
            <a:endParaRPr lang="de-DE" sz="1825" dirty="0"/>
          </a:p>
          <a:p>
            <a:pPr marL="0" indent="0">
              <a:lnSpc>
                <a:spcPts val="966"/>
              </a:lnSpc>
              <a:buNone/>
            </a:pPr>
            <a:r>
              <a:rPr lang="de-DE" sz="950" b="1" dirty="0"/>
              <a:t>Tipp 9: Eine positive Kredithistorie aufbauen</a:t>
            </a:r>
          </a:p>
          <a:p>
            <a:pPr marL="0" indent="0">
              <a:lnSpc>
                <a:spcPts val="966"/>
              </a:lnSpc>
              <a:buNone/>
            </a:pPr>
            <a:r>
              <a:rPr lang="de-DE" sz="950" dirty="0"/>
              <a:t>Pünktliche Rückzahlungen und verantwortungsvolle Kreditaufnahme tragen zu einem positiven Kreditprofil bei. Eine gute Kredithistorie kann Ihnen künftig den Zugang zu besseren finanziellen Möglichkeiten erleichtern.</a:t>
            </a:r>
          </a:p>
          <a:p>
            <a:pPr marL="0" indent="0">
              <a:lnSpc>
                <a:spcPts val="2196"/>
              </a:lnSpc>
              <a:buNone/>
            </a:pPr>
            <a:endParaRPr lang="de-DE" sz="1825" b="1" dirty="0"/>
          </a:p>
          <a:p>
            <a:pPr marL="0" indent="0">
              <a:lnSpc>
                <a:spcPts val="966"/>
              </a:lnSpc>
              <a:buNone/>
            </a:pPr>
            <a:r>
              <a:rPr lang="de-DE" sz="950" b="1" dirty="0"/>
              <a:t>Tipp 10: Geldgewohnheiten regelmäßig reflektieren</a:t>
            </a:r>
          </a:p>
          <a:p>
            <a:pPr marL="0" indent="0">
              <a:lnSpc>
                <a:spcPts val="966"/>
              </a:lnSpc>
              <a:buNone/>
            </a:pPr>
            <a:r>
              <a:rPr lang="de-DE" sz="950" dirty="0"/>
              <a:t>Nehmen Sie sich regelmäßig Zeit, Ihre finanziellen Entscheidungen zu überprüfen. Wer darüber nachdenkt, was gut lief und was sich verbessern ließe, baut mit der Zeit bessere Geldgewohnheiten auf.</a:t>
            </a:r>
          </a:p>
        </p:txBody>
      </p:sp>
    </p:spTree>
    <p:extLst>
      <p:ext uri="{BB962C8B-B14F-4D97-AF65-F5344CB8AC3E}">
        <p14:creationId xmlns:p14="http://schemas.microsoft.com/office/powerpoint/2010/main" val="255187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83B5-2475-272C-3111-3017A49268D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FBAA197-C488-E086-59CA-D0679059D414}"/>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1531FE9C-A865-6628-9DF4-B19650E6F15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22482124-DDA3-4C1A-BABF-4A98EDA9AD53}"/>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FAC6CA6C-4E5E-AD0C-4922-4E672E7ABE3C}"/>
              </a:ext>
            </a:extLst>
          </p:cNvPr>
          <p:cNvSpPr>
            <a:spLocks noGrp="1"/>
          </p:cNvSpPr>
          <p:nvPr>
            <p:ph type="body" sz="quarter" idx="64"/>
          </p:nvPr>
        </p:nvSpPr>
        <p:spPr>
          <a:xfrm>
            <a:off x="1393619" y="1622035"/>
            <a:ext cx="5489248" cy="8014725"/>
          </a:xfrm>
        </p:spPr>
        <p:txBody>
          <a:bodyPr/>
          <a:lstStyle/>
          <a:p>
            <a:pPr marL="0" indent="0">
              <a:lnSpc>
                <a:spcPts val="1155"/>
              </a:lnSpc>
              <a:buNone/>
            </a:pPr>
            <a:r>
              <a:rPr lang="de-DE" sz="1325" b="1" dirty="0"/>
              <a:t>Übungen</a:t>
            </a:r>
          </a:p>
          <a:p>
            <a:pPr marL="0" indent="0">
              <a:lnSpc>
                <a:spcPts val="1281"/>
              </a:lnSpc>
              <a:buNone/>
            </a:pPr>
            <a:endParaRPr lang="de-DE" sz="1075" b="1" dirty="0"/>
          </a:p>
          <a:p>
            <a:pPr marL="0" indent="0">
              <a:lnSpc>
                <a:spcPts val="1169"/>
              </a:lnSpc>
              <a:buNone/>
            </a:pPr>
            <a:r>
              <a:rPr lang="de-DE" sz="1150" b="1" dirty="0"/>
              <a:t>Übung 1: Ihr Verhältnis zu Krediten verstehen</a:t>
            </a:r>
          </a:p>
          <a:p>
            <a:pPr marL="0" indent="0">
              <a:lnSpc>
                <a:spcPts val="1281"/>
              </a:lnSpc>
              <a:buNone/>
            </a:pPr>
            <a:endParaRPr lang="de-DE" sz="1075" dirty="0"/>
          </a:p>
          <a:p>
            <a:pPr marL="0" indent="0">
              <a:lnSpc>
                <a:spcPts val="1169"/>
              </a:lnSpc>
              <a:buNone/>
            </a:pPr>
            <a:r>
              <a:rPr lang="de-DE" sz="1150" dirty="0"/>
              <a:t>Diese Übung hilft Ihnen, über Ihre persönlichen Einstellungen, Erfahrungen und Verhaltensweisen rund um Kredite und Schulden nachzudenken. Ihr Verhältnis zur Kreditaufnahme zu verstehen, ist ein wichtiger erster Schritt zu informierteren und selbstbewussteren finanziellen Entscheidungen. </a:t>
            </a:r>
          </a:p>
          <a:p>
            <a:pPr marL="0" indent="0">
              <a:lnSpc>
                <a:spcPts val="1464"/>
              </a:lnSpc>
              <a:buNone/>
            </a:pPr>
            <a:endParaRPr lang="de-DE" sz="1225" dirty="0"/>
          </a:p>
          <a:p>
            <a:pPr marL="0" indent="0">
              <a:lnSpc>
                <a:spcPts val="1169"/>
              </a:lnSpc>
              <a:buNone/>
            </a:pPr>
            <a:r>
              <a:rPr lang="de-DE" sz="1150" b="1" dirty="0"/>
              <a:t>Anleitung</a:t>
            </a:r>
          </a:p>
          <a:p>
            <a:pPr marL="0" indent="0">
              <a:lnSpc>
                <a:spcPts val="1169"/>
              </a:lnSpc>
              <a:buNone/>
            </a:pPr>
            <a:r>
              <a:rPr lang="de-DE" sz="1150" dirty="0"/>
              <a:t>Nehmen Sie sich einen Moment Zeit und denken Sie über Ihre bisherigen Erfahrungen mit Krediten nach. Wenn Sie schon Kredite genutzt haben: Überlegen Sie, wie und warum. Wenn nicht: Welche Vorstellungen und Erwartungen haben Sie?</a:t>
            </a:r>
          </a:p>
          <a:p>
            <a:pPr marL="0" indent="0">
              <a:lnSpc>
                <a:spcPts val="1464"/>
              </a:lnSpc>
              <a:buNone/>
            </a:pPr>
            <a:endParaRPr lang="de-DE" sz="1225" dirty="0"/>
          </a:p>
          <a:p>
            <a:pPr marL="0" indent="0">
              <a:lnSpc>
                <a:spcPts val="1169"/>
              </a:lnSpc>
              <a:buNone/>
            </a:pPr>
            <a:r>
              <a:rPr lang="de-DE" sz="1150" dirty="0"/>
              <a:t>Notieren Sie Ihre Antworten auf folgende Fragen:</a:t>
            </a:r>
          </a:p>
          <a:p>
            <a:pPr marL="228600" indent="-228600">
              <a:lnSpc>
                <a:spcPts val="1169"/>
              </a:lnSpc>
              <a:buFont typeface="+mj-lt"/>
              <a:buAutoNum type="arabicPeriod"/>
            </a:pPr>
            <a:r>
              <a:rPr lang="de-DE" sz="1150" dirty="0"/>
              <a:t>Welche Kreditarten habe ich genutzt oder in Betracht gezogen (z. B. Kreditkarte, Bankkredit, Ratenzahlung)?</a:t>
            </a:r>
          </a:p>
          <a:p>
            <a:pPr marL="228600" indent="-228600">
              <a:lnSpc>
                <a:spcPts val="1169"/>
              </a:lnSpc>
              <a:buFont typeface="+mj-lt"/>
              <a:buAutoNum type="arabicPeriod"/>
            </a:pPr>
            <a:r>
              <a:rPr lang="de-DE" sz="1150" dirty="0"/>
              <a:t>In welchen Situationen greife ich eher auf Kredite zurück?</a:t>
            </a:r>
          </a:p>
          <a:p>
            <a:pPr marL="228600" indent="-228600">
              <a:lnSpc>
                <a:spcPts val="1169"/>
              </a:lnSpc>
              <a:buFont typeface="+mj-lt"/>
              <a:buAutoNum type="arabicPeriod"/>
            </a:pPr>
            <a:r>
              <a:rPr lang="de-DE" sz="1150" dirty="0"/>
              <a:t>Wie fühle ich mich, wenn ich an Schulden denke? (z. B. zuversichtlich, ängstlich, unsicher)</a:t>
            </a:r>
          </a:p>
          <a:p>
            <a:pPr marL="228600" indent="-228600">
              <a:lnSpc>
                <a:spcPts val="1169"/>
              </a:lnSpc>
              <a:buFont typeface="+mj-lt"/>
              <a:buAutoNum type="arabicPeriod"/>
            </a:pPr>
            <a:r>
              <a:rPr lang="de-DE" sz="1150" dirty="0"/>
              <a:t>Habe ich das Gefühl, meine Kreditentscheidungen selbst in der Hand zu haben? Warum (nicht)?</a:t>
            </a:r>
            <a:endParaRPr lang="de-DE" sz="1150" dirty="0"/>
          </a:p>
          <a:p>
            <a:pPr marL="0" indent="0">
              <a:lnSpc>
                <a:spcPts val="488"/>
              </a:lnSpc>
              <a:buNone/>
            </a:pPr>
            <a:endParaRPr lang="de-DE" dirty="0" sz="400"/>
          </a:p>
          <a:p>
            <a:pPr marL="0" indent="0">
              <a:lnSpc>
                <a:spcPts val="1165"/>
              </a:lnSpc>
              <a:buNone/>
            </a:pPr>
            <a:r>
              <a:rPr lang="de-DE" b="1" dirty="0" sz="1050"/>
              <a:t>Reflexion</a:t>
            </a:r>
            <a:r>
              <a:rPr lang="de-DE" dirty="0" sz="1050"/>
              <a:t>: Bei dieser Übung gibt es keine richtigen oder falschen Antworten. Es geht darum, Muster im eigenen Denken und Verhalten zu erkennen. Mit mehr Bewusstsein können Sie herausfinden, wo Sie Ihr Wissen vertiefen oder Ihre Gewohnheiten ändern möchten.</a:t>
            </a:r>
            <a:endParaRPr lang="de-DE" dirty="0" sz="1050"/>
          </a:p>
          <a:p>
            <a:pPr marL="0" indent="0">
              <a:lnSpc>
                <a:spcPts val="1403"/>
              </a:lnSpc>
              <a:buNone/>
            </a:pPr>
            <a:endParaRPr lang="de-DE" dirty="0" sz="1175"/>
          </a:p>
          <a:p>
            <a:pPr marL="0" indent="0">
              <a:lnSpc>
                <a:spcPts val="1169"/>
              </a:lnSpc>
              <a:buNone/>
            </a:pPr>
            <a:r>
              <a:rPr lang="de-DE" sz="1150" b="1" dirty="0"/>
              <a:t>Übung 2: Ihre aktuelle Schuldensituation erfassen</a:t>
            </a:r>
          </a:p>
          <a:p>
            <a:pPr marL="0" indent="0">
              <a:lnSpc>
                <a:spcPts val="1281"/>
              </a:lnSpc>
              <a:buNone/>
            </a:pPr>
            <a:endParaRPr lang="de-DE" sz="1075" b="1" dirty="0"/>
          </a:p>
          <a:p>
            <a:pPr marL="0" indent="0">
              <a:lnSpc>
                <a:spcPts val="1169"/>
              </a:lnSpc>
              <a:buNone/>
            </a:pPr>
            <a:r>
              <a:rPr lang="de-DE" sz="1150" dirty="0"/>
              <a:t>Ziel dieser Übung ist ein klarer und realistischer Überblick über Ihre finanziellen Verpflichtungen. Viele Menschen unterschätzen ihre Schulden oder verlieren den Überblick – das kann zu mehr Stress und weniger Kontrolle führen.</a:t>
            </a:r>
          </a:p>
          <a:p>
            <a:pPr marL="0" indent="0">
              <a:lnSpc>
                <a:spcPts val="1172"/>
              </a:lnSpc>
              <a:buNone/>
            </a:pPr>
            <a:endParaRPr lang="de-DE" sz="975" dirty="0"/>
          </a:p>
          <a:p>
            <a:pPr marL="0" indent="0">
              <a:lnSpc>
                <a:spcPts val="1169"/>
              </a:lnSpc>
              <a:buNone/>
            </a:pPr>
            <a:r>
              <a:rPr lang="de-DE" sz="1150" b="1" dirty="0"/>
              <a:t>Anleitung:</a:t>
            </a:r>
          </a:p>
          <a:p>
            <a:pPr marL="0" indent="0">
              <a:lnSpc>
                <a:spcPts val="1169"/>
              </a:lnSpc>
              <a:buNone/>
            </a:pPr>
            <a:r>
              <a:rPr lang="de-DE" sz="1150" dirty="0"/>
              <a:t>Erstellen Sie eine einfache Tabelle mit allen aktuellen Schulden (falls vorhanden):</a:t>
            </a:r>
            <a:endParaRPr lang="de-DE" sz="1150" dirty="0"/>
          </a:p>
          <a:p>
            <a:pPr marL="0" indent="0">
              <a:lnSpc>
                <a:spcPts val="1342"/>
              </a:lnSpc>
              <a:buNone/>
            </a:pPr>
            <a:endParaRPr lang="de-DE" sz="1125" b="1" dirty="0"/>
          </a:p>
          <a:p>
            <a:pPr marL="0" indent="0">
              <a:lnSpc>
                <a:spcPts val="1165"/>
              </a:lnSpc>
              <a:buNone/>
            </a:pPr>
            <a:r>
              <a:rPr lang="de-DE" b="1" dirty="0" sz="1050"/>
              <a:t>| Schuldenart | Gesamtbetrag | Monatliche Rate | Zinssatz | Fälligkeit |</a:t>
            </a:r>
          </a:p>
          <a:p>
            <a:pPr marL="0" indent="0">
              <a:lnSpc>
                <a:spcPts val="1281"/>
              </a:lnSpc>
              <a:buNone/>
            </a:pPr>
            <a:endParaRPr lang="de-DE" b="1" dirty="0" sz="1075"/>
          </a:p>
          <a:p>
            <a:pPr marL="0" indent="0">
              <a:lnSpc>
                <a:spcPts val="1220"/>
              </a:lnSpc>
              <a:buNone/>
            </a:pPr>
            <a:endParaRPr lang="de-DE" b="1" dirty="0" sz="1025"/>
          </a:p>
          <a:p>
            <a:pPr marL="0" indent="0">
              <a:lnSpc>
                <a:spcPts val="1165"/>
              </a:lnSpc>
              <a:buNone/>
            </a:pPr>
            <a:r>
              <a:rPr lang="de-DE" b="1" dirty="0" sz="1050"/>
              <a:t>| ----------------- | ------------------ | ------------------------ | ----------------- | ------------ |</a:t>
            </a:r>
            <a:endParaRPr lang="de-DE" b="1" dirty="0" sz="1050"/>
          </a:p>
          <a:p>
            <a:pPr marL="0" indent="0">
              <a:lnSpc>
                <a:spcPts val="1281"/>
              </a:lnSpc>
              <a:buNone/>
            </a:pPr>
            <a:endParaRPr lang="de-DE" dirty="0" sz="1075"/>
          </a:p>
          <a:p>
            <a:pPr marL="0" indent="0">
              <a:lnSpc>
                <a:spcPts val="1165"/>
              </a:lnSpc>
              <a:buNone/>
            </a:pPr>
            <a:r>
              <a:rPr lang="de-DE" dirty="0" sz="1050"/>
              <a:t>Wenn Sie derzeit keine Schulden haben, stellen Sie sich ein realistisches Szenario vor, in dem Sie einen Kredit aufnehmen müssten, und füllen Sie die Tabelle entsprechend aus.</a:t>
            </a:r>
            <a:endParaRPr lang="de-DE" dirty="0" sz="1050"/>
          </a:p>
          <a:p>
            <a:pPr marL="0" indent="0">
              <a:lnSpc>
                <a:spcPts val="1342"/>
              </a:lnSpc>
              <a:buNone/>
            </a:pPr>
            <a:endParaRPr lang="de-DE" dirty="0" sz="1125"/>
          </a:p>
          <a:p>
            <a:pPr marL="0" indent="0">
              <a:lnSpc>
                <a:spcPts val="1165"/>
              </a:lnSpc>
              <a:buNone/>
            </a:pPr>
            <a:r>
              <a:rPr lang="de-DE" b="1" dirty="0" sz="1050"/>
              <a:t>Reflexion:</a:t>
            </a:r>
          </a:p>
          <a:p>
            <a:pPr marL="0" indent="0">
              <a:lnSpc>
                <a:spcPts val="1165"/>
              </a:lnSpc>
              <a:buNone/>
            </a:pPr>
            <a:r>
              <a:rPr lang="de-DE" dirty="0" sz="1050"/>
              <a:t>Überlegen Sie nach dem Ausfüllen der Tabelle:</a:t>
            </a:r>
          </a:p>
          <a:p>
            <a:pPr>
              <a:lnSpc>
                <a:spcPts val="1165"/>
              </a:lnSpc>
            </a:pPr>
            <a:r>
              <a:rPr lang="de-DE" dirty="0" sz="1050"/>
              <a:t>Waren Ihnen alle Ihre finanziellen Verpflichtungen bewusst?</a:t>
            </a:r>
          </a:p>
          <a:p>
            <a:pPr>
              <a:lnSpc>
                <a:spcPts val="1165"/>
              </a:lnSpc>
            </a:pPr>
            <a:r>
              <a:rPr lang="de-DE" dirty="0" sz="1050"/>
              <a:t>Welche Schulden erscheinen am teuersten oder dringendsten?</a:t>
            </a:r>
          </a:p>
          <a:p>
            <a:pPr>
              <a:lnSpc>
                <a:spcPts val="1165"/>
              </a:lnSpc>
            </a:pPr>
            <a:r>
              <a:rPr lang="de-DE" dirty="0" sz="1050"/>
              <a:t>Wie gut lassen sich Ihre aktuellen Kreditraten für Sie bewältigen?</a:t>
            </a:r>
          </a:p>
          <a:p>
            <a:pPr marL="0" indent="0">
              <a:lnSpc>
                <a:spcPts val="1525"/>
              </a:lnSpc>
              <a:buNone/>
            </a:pPr>
            <a:endParaRPr lang="de-DE" dirty="0" sz="1275"/>
          </a:p>
          <a:p>
            <a:pPr marL="0" indent="0">
              <a:lnSpc>
                <a:spcPts val="1165"/>
              </a:lnSpc>
              <a:buNone/>
            </a:pPr>
            <a:r>
              <a:rPr lang="de-DE" dirty="0" sz="1050"/>
              <a:t>Diese Übung führt Sie von Unsicherheit zu Klarheit – eine wesentliche Voraussetzung für wirksame Finanzplanung.</a:t>
            </a:r>
            <a:endParaRPr lang="de-DE" dirty="0" sz="1050"/>
          </a:p>
          <a:p>
            <a:pPr marL="0" indent="0">
              <a:lnSpc>
                <a:spcPts val="1342"/>
              </a:lnSpc>
              <a:buNone/>
            </a:pPr>
            <a:endParaRPr lang="de-DE" dirty="0" sz="11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p:txBody>
      </p:sp>
      <p:grpSp>
        <p:nvGrpSpPr>
          <p:cNvPr id="4" name="Graphic 2">
            <a:extLst>
              <a:ext uri="{FF2B5EF4-FFF2-40B4-BE49-F238E27FC236}">
                <a16:creationId xmlns:a16="http://schemas.microsoft.com/office/drawing/2014/main" id="{93DF6AC1-3209-DE17-3799-5F1D613F15F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722DA08-B601-89FE-98A5-FB01C2CE6D6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FD9FB36-3EC7-1806-A166-28DD24A741AC}"/>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3F04B7EF-8244-A01B-573B-D752EBAE92F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BF7E4D07-E1CE-3279-344A-E099BDD4134E}"/>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517FA55-D160-DA21-7F8F-BCC5DCABD2D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1B0E458A-89E7-C78D-7FE5-0778320797D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23F8FA76-AE01-DC8F-AA0E-43517EF850E9}"/>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01D12891-2B5C-3C2E-4FD9-27F8A4427F09}"/>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26DA1F0F-8CCC-A0BE-87FE-FA8C50841736}"/>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79F35A3D-8762-930B-2627-1F4D5333756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5721BA01-24AC-6484-A2FF-93CE77657666}"/>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396F57CE-756C-8058-9542-1DC8673766D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7C5ACB1D-049B-47CB-8160-9EA50C3CB41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9EAD6D93-29D8-A18E-B8E4-B0D922DAF2E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C386BF47-5828-81DB-77A1-BD3FC8CD5D7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43582C59-5F0A-7689-3861-2A3CB9D665A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B19054E3-F958-9EB4-73A4-BA43CE8B7B09}"/>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Tree>
    <p:extLst>
      <p:ext uri="{BB962C8B-B14F-4D97-AF65-F5344CB8AC3E}">
        <p14:creationId xmlns:p14="http://schemas.microsoft.com/office/powerpoint/2010/main" val="1126005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DC6FB-8545-9AC8-087D-6AFFA56B3D1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B83E51-151C-FD2F-586B-20552CFFB432}"/>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49E4058B-A7AA-E962-8D32-F5987D761EF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3E6B91B-CEA8-E04E-046E-EEA90E11542F}"/>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0FFF44E3-5D0D-0F5E-24E3-8E9FA53C8559}"/>
              </a:ext>
            </a:extLst>
          </p:cNvPr>
          <p:cNvSpPr>
            <a:spLocks noGrp="1"/>
          </p:cNvSpPr>
          <p:nvPr>
            <p:ph type="body" sz="quarter" idx="64"/>
          </p:nvPr>
        </p:nvSpPr>
        <p:spPr>
          <a:xfrm>
            <a:off x="1377661" y="1490447"/>
            <a:ext cx="5612075" cy="8119694"/>
          </a:xfrm>
        </p:spPr>
        <p:txBody>
          <a:bodyPr/>
          <a:lstStyle/>
          <a:p>
            <a:pPr marL="0" indent="0">
              <a:lnSpc>
                <a:spcPts val="1068"/>
              </a:lnSpc>
              <a:buNone/>
            </a:pPr>
            <a:r>
              <a:rPr lang="de-DE" sz="1050" b="1" dirty="0"/>
              <a:t>Übung 3: Szenarioanalyse – Die wahren Kosten von Schulden verstehen</a:t>
            </a:r>
          </a:p>
          <a:p>
            <a:pPr marL="0" indent="0">
              <a:lnSpc>
                <a:spcPts val="1373"/>
              </a:lnSpc>
              <a:buNone/>
            </a:pPr>
            <a:endParaRPr lang="de-DE" sz="1150" b="1" dirty="0"/>
          </a:p>
          <a:p>
            <a:pPr marL="0" indent="0">
              <a:lnSpc>
                <a:spcPts val="1068"/>
              </a:lnSpc>
              <a:buNone/>
            </a:pPr>
            <a:r>
              <a:rPr lang="de-DE" sz="1050" b="1" dirty="0"/>
              <a:t>Szenario: „Der versteckte Preis der Bequemlichkeit“</a:t>
            </a:r>
          </a:p>
          <a:p>
            <a:pPr marL="0" indent="0">
              <a:lnSpc>
                <a:spcPts val="1373"/>
              </a:lnSpc>
              <a:buNone/>
            </a:pPr>
            <a:endParaRPr lang="de-DE" sz="1150" b="1" dirty="0"/>
          </a:p>
          <a:p>
            <a:pPr marL="0" indent="0">
              <a:lnSpc>
                <a:spcPts val="1068"/>
              </a:lnSpc>
              <a:buNone/>
            </a:pPr>
            <a:r>
              <a:rPr lang="de-DE" sz="1050" dirty="0"/>
              <a:t>Maria ist 27 und hat vor Kurzem ihre erste Vollzeitstelle angetreten. Sie verdient ein festes Gehalt, hat aber das Gefühl, dass ihr Einkommen nicht für alle Bedürfnisse und ihre Vorstellungen vom Lebensstil reicht. Mit der Zeit nutzt sie ihre Kreditkarte immer häufiger – für Einkäufe, Reisen und unerwartete Ausgaben.</a:t>
            </a:r>
          </a:p>
          <a:p>
            <a:pPr marL="0" indent="0">
              <a:lnSpc>
                <a:spcPts val="1830"/>
              </a:lnSpc>
              <a:buNone/>
            </a:pPr>
            <a:endParaRPr lang="de-DE" sz="1525" dirty="0"/>
          </a:p>
          <a:p>
            <a:pPr marL="0" indent="0">
              <a:lnSpc>
                <a:spcPts val="1068"/>
              </a:lnSpc>
              <a:buNone/>
            </a:pPr>
            <a:r>
              <a:rPr lang="de-DE" sz="1050" dirty="0"/>
              <a:t>Anfangs wirkt alles gut machbar, weil sie jeden Monat nur einen kleinen Mindestbetrag zahlen muss. Nach einem Jahr stellt Maria jedoch fest, dass ihre Gesamtschulden trotz regelmäßiger Zahlungen kaum gesunken sind. Tatsächlich hat sie einen beträchtlichen Betrag an Zinsen gezahlt, ohne genau zu verstehen, wie er zustande kam.</a:t>
            </a:r>
          </a:p>
          <a:p>
            <a:pPr marL="0" indent="0">
              <a:lnSpc>
                <a:spcPts val="1830"/>
              </a:lnSpc>
              <a:buNone/>
            </a:pPr>
            <a:endParaRPr lang="de-DE" sz="1525" dirty="0"/>
          </a:p>
          <a:p>
            <a:pPr marL="0" indent="0">
              <a:lnSpc>
                <a:spcPts val="1068"/>
              </a:lnSpc>
              <a:buNone/>
            </a:pPr>
            <a:r>
              <a:rPr lang="de-DE" sz="1050" dirty="0"/>
              <a:t>Maria ist frustriert und verunsichert. Sie fragt sich, wie es finanziell so weit kommen konnte und was sie hätte anders machen können.</a:t>
            </a:r>
          </a:p>
          <a:p>
            <a:pPr marL="0" indent="0">
              <a:lnSpc>
                <a:spcPts val="1525"/>
              </a:lnSpc>
              <a:buNone/>
            </a:pPr>
            <a:endParaRPr lang="de-DE" sz="1275" dirty="0"/>
          </a:p>
          <a:p>
            <a:pPr marL="0" indent="0">
              <a:lnSpc>
                <a:spcPts val="1068"/>
              </a:lnSpc>
              <a:buNone/>
            </a:pPr>
            <a:r>
              <a:rPr lang="de-DE" sz="1050" b="1" dirty="0"/>
              <a:t>Reflexion und Analyse</a:t>
            </a:r>
          </a:p>
          <a:p>
            <a:pPr>
              <a:lnSpc>
                <a:spcPts val="1068"/>
              </a:lnSpc>
            </a:pPr>
            <a:r>
              <a:rPr lang="de-DE" sz="1050" dirty="0"/>
              <a:t>Welche finanziellen Entscheidungen haben vor allem zu dieser Situation geführt?</a:t>
            </a:r>
          </a:p>
          <a:p>
            <a:pPr>
              <a:lnSpc>
                <a:spcPts val="1068"/>
              </a:lnSpc>
            </a:pPr>
            <a:r>
              <a:rPr lang="de-DE" sz="1050" dirty="0"/>
              <a:t>An welchem Punkt hätte Maria anders handeln können?</a:t>
            </a:r>
          </a:p>
          <a:p>
            <a:pPr>
              <a:lnSpc>
                <a:spcPts val="1068"/>
              </a:lnSpc>
            </a:pPr>
            <a:r>
              <a:rPr lang="de-DE" sz="1050" dirty="0"/>
              <a:t>Welche Rolle spielten fehlende Informationen oder fehlendes Bewusstsein?</a:t>
            </a:r>
          </a:p>
          <a:p>
            <a:pPr>
              <a:lnSpc>
                <a:spcPts val="1068"/>
              </a:lnSpc>
            </a:pPr>
            <a:r>
              <a:rPr lang="de-DE" sz="1050" dirty="0"/>
              <a:t>Wie könnten Emotionen oder der Lebensstil ihre Entscheidungen beeinflusst haben?</a:t>
            </a:r>
          </a:p>
          <a:p>
            <a:pPr marL="0" indent="0">
              <a:lnSpc>
                <a:spcPts val="1982"/>
              </a:lnSpc>
              <a:buNone/>
            </a:pPr>
            <a:endParaRPr lang="de-DE" sz="1650" b="1" dirty="0"/>
          </a:p>
          <a:p>
            <a:pPr marL="0" indent="0">
              <a:lnSpc>
                <a:spcPts val="1068"/>
              </a:lnSpc>
              <a:buNone/>
            </a:pPr>
            <a:r>
              <a:rPr lang="de-DE" sz="1050" b="1" dirty="0"/>
              <a:t>Die Situation verstehen</a:t>
            </a:r>
          </a:p>
          <a:p>
            <a:pPr marL="0" indent="0">
              <a:lnSpc>
                <a:spcPts val="1068"/>
              </a:lnSpc>
              <a:buNone/>
            </a:pPr>
            <a:r>
              <a:rPr lang="de-DE" sz="1050" dirty="0"/>
              <a:t>Marias Erfahrung ist sehr verbreitet, vor allem am Berufsanfang. Kreditkarten und ähnliche Produkte erwecken oft den Anschein von Flexibilität und Bezahlbarkeit, während die langfristigen Kosten weniger sichtbar bleiben. Vor allem das Prinzip der Mindestzahlung kann die Rückzahlung erheblich verzögern und die Gesamtschulden durch auflaufende Zinsen erhöhen.</a:t>
            </a:r>
          </a:p>
          <a:p>
            <a:pPr marL="0" indent="0">
              <a:lnSpc>
                <a:spcPts val="1982"/>
              </a:lnSpc>
              <a:buNone/>
            </a:pPr>
            <a:endParaRPr lang="de-DE" sz="1650" dirty="0"/>
          </a:p>
          <a:p>
            <a:pPr marL="0" indent="0">
              <a:lnSpc>
                <a:spcPts val="1068"/>
              </a:lnSpc>
              <a:buNone/>
            </a:pPr>
            <a:r>
              <a:rPr lang="de-DE" sz="1050" dirty="0"/>
              <a:t>Dieses Szenario vermittelt eine wichtige Lektion: Was heute bequem ist, kann morgen finanziellen Druck erzeugen, wenn man es nicht ganz versteht.</a:t>
            </a:r>
          </a:p>
          <a:p>
            <a:pPr marL="0" indent="0">
              <a:lnSpc>
                <a:spcPts val="1525"/>
              </a:lnSpc>
              <a:buNone/>
            </a:pPr>
            <a:endParaRPr lang="de-DE" sz="1275" dirty="0"/>
          </a:p>
          <a:p>
            <a:pPr marL="0" indent="0">
              <a:lnSpc>
                <a:spcPts val="1068"/>
              </a:lnSpc>
              <a:buNone/>
            </a:pPr>
            <a:r>
              <a:rPr lang="de-DE" sz="1050" b="1" dirty="0"/>
              <a:t>Praktische Anwendung</a:t>
            </a:r>
          </a:p>
          <a:p>
            <a:pPr marL="0" indent="0">
              <a:lnSpc>
                <a:spcPts val="1068"/>
              </a:lnSpc>
              <a:buNone/>
            </a:pPr>
            <a:r>
              <a:rPr lang="de-DE" sz="1050" dirty="0"/>
              <a:t>Übertragen Sie dies nun auf Ihre eigene Situation:</a:t>
            </a:r>
          </a:p>
          <a:p>
            <a:pPr>
              <a:lnSpc>
                <a:spcPts val="1068"/>
              </a:lnSpc>
            </a:pPr>
            <a:r>
              <a:rPr lang="de-DE" sz="1050" dirty="0"/>
              <a:t>Haben Sie Kredite schon einmal ähnlich genutzt?</a:t>
            </a:r>
          </a:p>
          <a:p>
            <a:pPr>
              <a:lnSpc>
                <a:spcPts val="1068"/>
              </a:lnSpc>
            </a:pPr>
            <a:r>
              <a:rPr lang="de-DE" sz="1050" dirty="0"/>
              <a:t>Wissen Sie, wie viel Zinsen Sie für Ihre aktuellen oder möglichen Schulden zahlen?</a:t>
            </a:r>
          </a:p>
          <a:p>
            <a:pPr>
              <a:lnSpc>
                <a:spcPts val="1068"/>
              </a:lnSpc>
            </a:pPr>
            <a:r>
              <a:rPr lang="de-DE" sz="1050" dirty="0"/>
              <a:t>Zahlen Sie in der Regel den vollen Betrag oder nur den Mindestbetrag?</a:t>
            </a:r>
          </a:p>
          <a:p>
            <a:pPr>
              <a:lnSpc>
                <a:spcPts val="1982"/>
              </a:lnSpc>
            </a:pPr>
            <a:endParaRPr lang="de-DE" sz="1650" dirty="0"/>
          </a:p>
          <a:p>
            <a:pPr marL="0" indent="0">
              <a:lnSpc>
                <a:spcPts val="1220"/>
              </a:lnSpc>
              <a:buNone/>
            </a:pPr>
            <a:endParaRPr lang="de-DE" sz="1025" dirty="0"/>
          </a:p>
          <a:p>
            <a:pPr marL="0" indent="0">
              <a:lnSpc>
                <a:spcPts val="1068"/>
              </a:lnSpc>
              <a:buNone/>
            </a:pPr>
            <a:r>
              <a:rPr lang="de-DE" sz="1050" b="1" dirty="0"/>
              <a:t>Handlungsempfehlungen</a:t>
            </a:r>
          </a:p>
          <a:p>
            <a:pPr marL="0" indent="0">
              <a:lnSpc>
                <a:spcPts val="1372"/>
              </a:lnSpc>
              <a:buNone/>
            </a:pPr>
            <a:endParaRPr lang="de-DE" sz="1150" b="1" dirty="0"/>
          </a:p>
          <a:p>
            <a:pPr marL="0" indent="0">
              <a:lnSpc>
                <a:spcPts val="1068"/>
              </a:lnSpc>
              <a:buNone/>
            </a:pPr>
            <a:r>
              <a:rPr lang="de-DE" sz="1050" dirty="0"/>
              <a:t>Um Situationen wie die von Maria zu vermeiden, beachten Sie Folgendes:</a:t>
            </a:r>
          </a:p>
          <a:p>
            <a:pPr>
              <a:lnSpc>
                <a:spcPts val="1068"/>
              </a:lnSpc>
            </a:pPr>
            <a:r>
              <a:rPr lang="de-DE" sz="1050" b="1" dirty="0"/>
              <a:t>Berechnen Sie die Gesamtkosten des Kredits, bevor Sie sich festlegen</a:t>
            </a:r>
            <a:r>
              <a:rPr lang="de-DE" sz="1050" dirty="0"/>
              <a:t>: Schauen Sie immer über die monatliche Rate hinaus und machen Sie sich klar, wie viel Sie insgesamt zurückzahlen.</a:t>
            </a:r>
          </a:p>
          <a:p>
            <a:pPr>
              <a:lnSpc>
                <a:spcPts val="1068"/>
              </a:lnSpc>
            </a:pPr>
            <a:r>
              <a:rPr lang="de-DE" sz="1050" b="1" dirty="0"/>
              <a:t>Nutzen Sie Kredite nur begrenzt für nicht notwendige Ausgaben</a:t>
            </a:r>
            <a:r>
              <a:rPr lang="de-DE" sz="1050" dirty="0"/>
              <a:t>: Kredite sollten wichtigen Bedürfnissen dienen und nicht Einkommenslücken oder Lebensstildruck ausgleichen.</a:t>
            </a:r>
          </a:p>
          <a:p>
            <a:pPr>
              <a:lnSpc>
                <a:spcPts val="1068"/>
              </a:lnSpc>
            </a:pPr>
            <a:r>
              <a:rPr lang="de-DE" sz="1050" b="1" dirty="0"/>
              <a:t>Zahlen Sie nach Möglichkeit mehr als den Mindestbetrag</a:t>
            </a:r>
            <a:r>
              <a:rPr lang="de-DE" sz="1050" dirty="0"/>
              <a:t>: Schon kleine zusätzliche Zahlungen können die Zinsen mit der Zeit deutlich senken.</a:t>
            </a:r>
          </a:p>
          <a:p>
            <a:pPr>
              <a:lnSpc>
                <a:spcPts val="1068"/>
              </a:lnSpc>
            </a:pPr>
            <a:r>
              <a:rPr lang="de-DE" sz="1050" b="1" dirty="0"/>
              <a:t>Prüfen Sie Ihre finanzielle Situation regelmäßig</a:t>
            </a:r>
            <a:r>
              <a:rPr lang="de-DE" sz="1050" dirty="0"/>
              <a:t>: Den Überblick zu haben, ist der Schlüssel zur Kontrolle.</a:t>
            </a:r>
          </a:p>
          <a:p>
            <a:pPr marL="0" indent="0">
              <a:lnSpc>
                <a:spcPts val="1372"/>
              </a:lnSpc>
              <a:buNone/>
            </a:pPr>
            <a:endParaRPr lang="de-DE" sz="1150" dirty="0"/>
          </a:p>
          <a:p>
            <a:pPr marL="0" indent="0">
              <a:lnSpc>
                <a:spcPts val="1220"/>
              </a:lnSpc>
              <a:buNone/>
            </a:pPr>
            <a:endParaRPr lang="de-DE" sz="1025" dirty="0"/>
          </a:p>
          <a:p>
            <a:pPr marL="0" indent="0">
              <a:lnSpc>
                <a:spcPts val="1220"/>
              </a:lnSpc>
              <a:buNone/>
            </a:pPr>
            <a:endParaRPr lang="de-DE" sz="1025" dirty="0"/>
          </a:p>
          <a:p>
            <a:pPr marL="0" indent="0">
              <a:lnSpc>
                <a:spcPts val="1220"/>
              </a:lnSpc>
              <a:buNone/>
            </a:pPr>
            <a:endParaRPr lang="de-DE" sz="1025" dirty="0"/>
          </a:p>
          <a:p>
            <a:pPr marL="0" indent="0">
              <a:lnSpc>
                <a:spcPts val="1220"/>
              </a:lnSpc>
              <a:buNone/>
            </a:pPr>
            <a:endParaRPr lang="de-DE" sz="1025" dirty="0"/>
          </a:p>
          <a:p>
            <a:pPr marL="0" indent="0">
              <a:lnSpc>
                <a:spcPts val="1220"/>
              </a:lnSpc>
              <a:buNone/>
            </a:pPr>
            <a:endParaRPr lang="de-DE" dirty="0" sz="1025"/>
          </a:p>
        </p:txBody>
      </p:sp>
      <p:grpSp>
        <p:nvGrpSpPr>
          <p:cNvPr id="4" name="Graphic 2">
            <a:extLst>
              <a:ext uri="{FF2B5EF4-FFF2-40B4-BE49-F238E27FC236}">
                <a16:creationId xmlns:a16="http://schemas.microsoft.com/office/drawing/2014/main" id="{EADB1930-6E1B-35FA-B76A-AA33AF5D4C3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1D3D6B72-94C3-685C-11C9-6839805E28E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6863E5A6-E4FF-BA04-115F-FEA0930D731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3EDD64D3-0B21-7036-F39B-A75F082DFB6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22A574EA-7191-6E25-C0D9-9DC1F8310330}"/>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862BF3B-DE74-3D1B-4A8A-2EC2C357DCE9}"/>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0495AC50-C7EE-91D2-4434-69B4BE133257}"/>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29D5E725-6AF1-5797-487E-A94369CE507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5EC49041-FAD2-6B04-9E39-3EFE6D4CB466}"/>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80CD2A3A-7051-D1D8-CE5F-C75BE78E710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FC354472-262F-8629-CE18-63A3A0240C0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D8D92DA8-79A0-1CF5-6EB8-00DF3BB5C88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6436C705-38A7-B354-647A-0E67A05B0B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5B154B70-B6F1-A789-CDBF-807836A792B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AE92C72B-14A9-D3FB-1E7B-7CF2AF727C6F}"/>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D44DDC35-428B-A0B8-37A1-8D0797C334D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CC803BE3-A77F-0EB0-6013-ADEED58A712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65C21FB7-525B-ACB3-EA60-9ACCB317F224}"/>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Tree>
    <p:extLst>
      <p:ext uri="{BB962C8B-B14F-4D97-AF65-F5344CB8AC3E}">
        <p14:creationId xmlns:p14="http://schemas.microsoft.com/office/powerpoint/2010/main" val="3626209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29F7-A1AB-9494-9E86-7C2A7336259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65D015F-CE92-BC0C-07A6-2CA828AF3522}"/>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2A222946-C43B-2E93-06D7-09CA96804B8A}"/>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1BB42E1-60F8-48F4-F57D-E0294BB84F24}"/>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4F38DEFC-D3D6-3AEA-D689-B58E81753E0D}"/>
              </a:ext>
            </a:extLst>
          </p:cNvPr>
          <p:cNvSpPr>
            <a:spLocks noGrp="1"/>
          </p:cNvSpPr>
          <p:nvPr>
            <p:ph type="body" sz="quarter" idx="64"/>
          </p:nvPr>
        </p:nvSpPr>
        <p:spPr>
          <a:xfrm>
            <a:off x="1608725" y="1346394"/>
            <a:ext cx="5630275" cy="8358486"/>
          </a:xfrm>
        </p:spPr>
        <p:txBody>
          <a:bodyPr/>
          <a:lstStyle/>
          <a:p>
            <a:pPr marL="0" indent="0">
              <a:buNone/>
            </a:pPr>
            <a:r>
              <a:rPr lang="de-DE" sz="1400" b="1" dirty="0"/>
              <a:t>Übung 4: Szenariobasierte Planung – Schulden und Finanzverhalten in den Griff bekommen</a:t>
            </a:r>
          </a:p>
          <a:p>
            <a:pPr marL="0" indent="0">
              <a:lnSpc>
                <a:spcPts val="1220"/>
              </a:lnSpc>
              <a:buNone/>
            </a:pPr>
            <a:endParaRPr lang="de-DE" sz="1025" b="1" dirty="0"/>
          </a:p>
          <a:p>
            <a:pPr marL="0" indent="0">
              <a:buNone/>
            </a:pPr>
            <a:r>
              <a:rPr lang="de-DE" b="1" dirty="0"/>
              <a:t>Szenario: „Zwischen Verpflichtungen und finanziellem Druck“</a:t>
            </a:r>
          </a:p>
          <a:p>
            <a:pPr marL="0" indent="0">
              <a:lnSpc>
                <a:spcPts val="1220"/>
              </a:lnSpc>
              <a:buNone/>
            </a:pPr>
            <a:endParaRPr lang="de-DE" b="1" dirty="0" sz="1025"/>
          </a:p>
          <a:p>
            <a:pPr marL="0" indent="0">
              <a:buNone/>
            </a:pPr>
            <a:r>
              <a:rPr lang="de-DE" dirty="0"/>
              <a:t>Elena ist 34 und steht in der Mitte ihres Berufslebens. Sie hat eine sichere Stelle, doch ihre finanziellen Verpflichtungen sind deutlich gewachsen. Sie trägt zu den Haushaltsausgaben bei, unterstützt ein Familienmitglied und zahlt zwei Kredite sowie Kreditkartenschulden ab.</a:t>
            </a:r>
          </a:p>
          <a:p>
            <a:pPr marL="0" indent="0">
              <a:lnSpc>
                <a:spcPts val="1220"/>
              </a:lnSpc>
              <a:buNone/>
            </a:pPr>
            <a:endParaRPr lang="de-DE" dirty="0" sz="1025"/>
          </a:p>
          <a:p>
            <a:pPr marL="0" indent="0">
              <a:buNone/>
            </a:pPr>
            <a:r>
              <a:rPr lang="de-DE" dirty="0"/>
              <a:t>In letzter Zeit fühlt sich Elena überfordert. Zwar schafft sie ihre monatlichen Raten, hat aber das Gefühl, dass sich ihre finanzielle Lage nicht verbessert. Ihr fällt auch auf, dass sie in stressigen Phasen eher auf Kredite zurückgreift, um unerwartete Ausgaben oder emotionalen Druck zu bewältigen.</a:t>
            </a:r>
          </a:p>
          <a:p>
            <a:pPr marL="0" indent="0">
              <a:lnSpc>
                <a:spcPts val="1220"/>
              </a:lnSpc>
              <a:buNone/>
            </a:pPr>
            <a:endParaRPr lang="de-DE" dirty="0" sz="1025"/>
          </a:p>
          <a:p>
            <a:pPr marL="0" indent="0">
              <a:buNone/>
            </a:pPr>
            <a:r>
              <a:rPr lang="de-DE" dirty="0"/>
              <a:t>Elena merkt, dass sie einen klareren Plan braucht, weiß aber nicht, wo sie anfangen soll.</a:t>
            </a:r>
          </a:p>
          <a:p>
            <a:pPr marL="0" indent="0">
              <a:lnSpc>
                <a:spcPts val="1220"/>
              </a:lnSpc>
              <a:buNone/>
            </a:pPr>
            <a:endParaRPr lang="de-DE" dirty="0" sz="1025"/>
          </a:p>
          <a:p>
            <a:pPr marL="0" indent="0">
              <a:buNone/>
            </a:pPr>
            <a:r>
              <a:rPr lang="de-DE" b="1" dirty="0"/>
              <a:t>Reflexion und Analyse</a:t>
            </a:r>
          </a:p>
          <a:p>
            <a:r>
              <a:rPr lang="de-DE" dirty="0"/>
              <a:t>Vor welchen zentralen Herausforderungen steht sie?</a:t>
            </a:r>
          </a:p>
          <a:p>
            <a:r>
              <a:rPr lang="de-DE" dirty="0"/>
              <a:t>Ist ihr Problem vor allem finanzieller Art, eine Frage des Verhaltens oder beides?</a:t>
            </a:r>
          </a:p>
          <a:p>
            <a:r>
              <a:rPr lang="de-DE" dirty="0"/>
              <a:t>Welche Risiken drohen ihr, wenn sie so weitermacht?</a:t>
            </a:r>
          </a:p>
          <a:p>
            <a:r>
              <a:rPr lang="de-DE" dirty="0"/>
              <a:t>Was wäre der erste Schritt, um ihre Situation zu verbessern?</a:t>
            </a:r>
          </a:p>
          <a:p>
            <a:pPr marL="0" indent="0">
              <a:lnSpc>
                <a:spcPts val="1220"/>
              </a:lnSpc>
              <a:buNone/>
            </a:pPr>
            <a:endParaRPr lang="de-DE" b="1" dirty="0" sz="1025"/>
          </a:p>
          <a:p>
            <a:pPr marL="0" indent="0">
              <a:buNone/>
            </a:pPr>
            <a:r>
              <a:rPr lang="de-DE" b="1" dirty="0"/>
              <a:t>Die Situation verstehen</a:t>
            </a:r>
          </a:p>
          <a:p>
            <a:pPr marL="0" indent="0">
              <a:buNone/>
            </a:pPr>
            <a:r>
              <a:rPr lang="de-DE" dirty="0"/>
              <a:t>Elenas Fall zeigt eine verbreitete Realität: Finanzieller Druck hat oft nicht nur eine Ursache, sondern entsteht durch das Zusammenspiel von:</a:t>
            </a:r>
          </a:p>
          <a:p>
            <a:r>
              <a:rPr lang="de-DE" dirty="0"/>
              <a:t>mehreren finanziellen Verpflichtungen</a:t>
            </a:r>
          </a:p>
          <a:p>
            <a:r>
              <a:rPr lang="de-DE" dirty="0"/>
              <a:t>fehlender strukturierter Planung</a:t>
            </a:r>
          </a:p>
          <a:p>
            <a:r>
              <a:rPr lang="de-DE" dirty="0"/>
              <a:t>emotionalen und verhaltensbezogenen Reaktionen auf Stress</a:t>
            </a:r>
          </a:p>
          <a:p>
            <a:pPr>
              <a:lnSpc>
                <a:spcPts val="1220"/>
              </a:lnSpc>
            </a:pPr>
            <a:endParaRPr lang="de-DE" dirty="0" sz="1025"/>
          </a:p>
          <a:p>
            <a:pPr marL="0" indent="0" algn="ctr">
              <a:buNone/>
            </a:pPr>
            <a:r>
              <a:rPr lang="de-DE" b="1" dirty="0"/>
              <a:t>Schuldenmanagement ist daher nicht nur eine Frage der Zahlen, sondern auch von Organisation, Prioritäten und Selbstwahrnehmung.</a:t>
            </a:r>
          </a:p>
          <a:p>
            <a:pPr marL="0" indent="0">
              <a:lnSpc>
                <a:spcPts val="1220"/>
              </a:lnSpc>
              <a:buNone/>
            </a:pPr>
            <a:endParaRPr lang="de-DE" dirty="0" sz="1025"/>
          </a:p>
          <a:p>
            <a:pPr marL="0" indent="0">
              <a:buNone/>
            </a:pPr>
            <a:r>
              <a:rPr lang="de-DE" b="1" dirty="0"/>
              <a:t>Praktische Anwendung</a:t>
            </a:r>
          </a:p>
          <a:p>
            <a:pPr marL="0" indent="0">
              <a:buNone/>
            </a:pPr>
            <a:r>
              <a:rPr lang="de-DE" dirty="0"/>
              <a:t>Denken Sie nun über Ihre eigene Situation nach:</a:t>
            </a:r>
          </a:p>
          <a:p>
            <a:r>
              <a:rPr lang="de-DE" dirty="0"/>
              <a:t>Haben Sie mehrere finanzielle Verpflichtungen, die schwer zu bewältigen scheinen?</a:t>
            </a:r>
          </a:p>
          <a:p>
            <a:r>
              <a:rPr lang="de-DE" dirty="0"/>
              <a:t>Werden Ihre finanziellen Entscheidungen manchmal von Stress oder Zeitdruck beeinflusst?</a:t>
            </a:r>
          </a:p>
          <a:p>
            <a:r>
              <a:rPr lang="de-DE" dirty="0"/>
              <a:t>Haben Sie einen klaren Plan, um mit Ihren Schulden umzugehen und sie abzubauen?</a:t>
            </a:r>
          </a:p>
          <a:p>
            <a:pPr>
              <a:lnSpc>
                <a:spcPts val="1220"/>
              </a:lnSpc>
            </a:pPr>
            <a:endParaRPr lang="de-DE" dirty="0" sz="1025"/>
          </a:p>
          <a:p>
            <a:pPr>
              <a:lnSpc>
                <a:spcPts val="1220"/>
              </a:lnSpc>
            </a:pPr>
            <a:endParaRPr lang="de-DE" dirty="0" sz="1025"/>
          </a:p>
          <a:p>
            <a:pPr marL="0" indent="0">
              <a:buNone/>
            </a:pPr>
            <a:r>
              <a:rPr lang="de-DE" b="1" dirty="0"/>
              <a:t>Handlungsempfehlungen</a:t>
            </a:r>
          </a:p>
          <a:p>
            <a:pPr marL="0" indent="0">
              <a:lnSpc>
                <a:spcPts val="1220"/>
              </a:lnSpc>
              <a:buNone/>
            </a:pPr>
            <a:endParaRPr lang="de-DE" b="1" dirty="0" sz="1025"/>
          </a:p>
          <a:p>
            <a:pPr marL="0" indent="0">
              <a:buNone/>
            </a:pPr>
            <a:r>
              <a:rPr lang="de-DE" dirty="0"/>
              <a:t>Für mehr finanzielle Kontrolle können folgende Schritte helfen:</a:t>
            </a:r>
          </a:p>
          <a:p>
            <a:r>
              <a:rPr lang="de-DE" b="1" dirty="0"/>
              <a:t>Verschaffen Sie sich einen klaren Überblick über Ihre finanzielle Situation</a:t>
            </a:r>
            <a:r>
              <a:rPr lang="de-DE" dirty="0"/>
              <a:t>: Listen Sie alle Schulden, Zinssätze und Rückzahlungsverpflichtungen auf. Klarheit verringert Ängste und erleichtert Entscheidungen.</a:t>
            </a:r>
          </a:p>
          <a:p>
            <a:r>
              <a:rPr lang="de-DE" b="1" dirty="0"/>
              <a:t>Priorisieren Sie Ihre Schulden strategisch</a:t>
            </a:r>
            <a:r>
              <a:rPr lang="de-DE" dirty="0"/>
              <a:t>: Entscheiden Sie, ob Sie zuerst hochverzinste Schulden abbauen oder – zur Motivation – kleinere Schulden.</a:t>
            </a:r>
          </a:p>
          <a:p>
            <a:r>
              <a:rPr lang="de-DE" b="1" dirty="0"/>
              <a:t>Erkennen Sie Verhaltensmuster: </a:t>
            </a:r>
            <a:r>
              <a:rPr lang="de-DE" dirty="0"/>
              <a:t>Machen Sie sich bewusst, wann und warum Sie eher auf Kredite zurückgreifen, vor allem in emotionalen oder stressigen Situationen.</a:t>
            </a:r>
          </a:p>
          <a:p>
            <a:r>
              <a:rPr lang="de-DE" b="1" dirty="0"/>
              <a:t>Entwickeln Sie einen realistischen und flexiblen Plan</a:t>
            </a:r>
            <a:r>
              <a:rPr lang="de-DE" dirty="0"/>
              <a:t>: Ein Plan sollte mit Ihrem aktuellen Einkommen und Ihren Verpflichtungen dauerhaft tragbar sein.</a:t>
            </a:r>
          </a:p>
          <a:p>
            <a:r>
              <a:rPr lang="de-DE" b="1" dirty="0"/>
              <a:t>Führen Sie kleine, aber konsequente Veränderungen ein</a:t>
            </a:r>
            <a:r>
              <a:rPr lang="de-DE" dirty="0"/>
              <a:t>: Schon kleine Anpassungen, etwa weniger unnötige Ausgaben oder leicht höhere Raten, können langfristig viel bewirken.</a:t>
            </a:r>
          </a:p>
          <a:p>
            <a:pPr marL="0" indent="0">
              <a:lnSpc>
                <a:spcPts val="1220"/>
              </a:lnSpc>
              <a:buNone/>
            </a:pPr>
            <a:endParaRPr lang="de-DE" dirty="0" sz="1025"/>
          </a:p>
        </p:txBody>
      </p:sp>
      <p:grpSp>
        <p:nvGrpSpPr>
          <p:cNvPr id="4" name="Graphic 2">
            <a:extLst>
              <a:ext uri="{FF2B5EF4-FFF2-40B4-BE49-F238E27FC236}">
                <a16:creationId xmlns:a16="http://schemas.microsoft.com/office/drawing/2014/main" id="{50F3909E-834A-BD82-425D-8D9C658AB8F1}"/>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2529628-0DB4-2EFD-4424-0DF13AF1EBA6}"/>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5A71482-AC02-1183-09F3-AD10ADB7847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DB013FA5-1ED4-2A18-7E29-977F1ED6EA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4984C893-AF06-71E8-F149-30AC7DEEC0E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C738E3F-9681-2DB3-9139-6D46C953F6C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971E55A5-4A39-255E-A5D1-D24A443F93B5}"/>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774E2D09-FB5E-91C7-BA46-47B3CF302E5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93D8D46D-A556-0058-F89D-87C0C2B351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762326F-2128-DA9A-78D7-2E9D413C680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D1259F88-2C61-8658-6224-4BD28304BC9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2ABE3A97-EE0F-0B58-568E-455F9AC4B41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F58B4778-F670-15C9-A6D3-2B5F9A0808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7C165260-D6F9-12D8-93FF-72A13AAD5FB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D0C23297-304B-6881-2198-D8610A44CA4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C52F2805-03AB-F0B8-E606-7C438328166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803D53BD-0E43-B779-6634-230A8AFB291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1D2ACD16-F0BE-7933-6312-01EFB3BA0BC7}"/>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Tree>
    <p:extLst>
      <p:ext uri="{BB962C8B-B14F-4D97-AF65-F5344CB8AC3E}">
        <p14:creationId xmlns:p14="http://schemas.microsoft.com/office/powerpoint/2010/main" val="2346073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1DFC-5CEE-C4C1-6066-D161EF03872C}"/>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AA89D0A8-B084-892C-199F-8AAE07772B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3616" y="5838872"/>
            <a:ext cx="4002157" cy="3870801"/>
          </a:xfrm>
          <a:prstGeom prst="rect">
            <a:avLst/>
          </a:prstGeom>
        </p:spPr>
      </p:pic>
      <p:sp>
        <p:nvSpPr>
          <p:cNvPr id="5" name="Text Placeholder 4">
            <a:extLst>
              <a:ext uri="{FF2B5EF4-FFF2-40B4-BE49-F238E27FC236}">
                <a16:creationId xmlns:a16="http://schemas.microsoft.com/office/drawing/2014/main" id="{D7EE61F1-2DF8-F2CE-A4F4-84BDFFC5B4FE}"/>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2DCEA2F4-591C-0746-5310-45335573AA18}"/>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B29F1C80-EFAC-AA5F-C712-084F6AC2E4F5}"/>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785137BF-5FCD-5E6E-D5BF-A224A2C3C9D0}"/>
              </a:ext>
            </a:extLst>
          </p:cNvPr>
          <p:cNvSpPr>
            <a:spLocks noGrp="1"/>
          </p:cNvSpPr>
          <p:nvPr>
            <p:ph type="body" sz="quarter" idx="64"/>
          </p:nvPr>
        </p:nvSpPr>
        <p:spPr>
          <a:xfrm>
            <a:off x="1704813" y="1874520"/>
            <a:ext cx="5281774" cy="8130091"/>
          </a:xfrm>
        </p:spPr>
        <p:txBody>
          <a:bodyPr/>
          <a:lstStyle/>
          <a:p>
            <a:pPr marL="0" indent="0">
              <a:buNone/>
            </a:pPr>
            <a:r>
              <a:rPr lang="de-DE" sz="1400" dirty="0"/>
              <a:t>.</a:t>
            </a:r>
          </a:p>
        </p:txBody>
      </p:sp>
      <p:grpSp>
        <p:nvGrpSpPr>
          <p:cNvPr id="4" name="Graphic 2">
            <a:extLst>
              <a:ext uri="{FF2B5EF4-FFF2-40B4-BE49-F238E27FC236}">
                <a16:creationId xmlns:a16="http://schemas.microsoft.com/office/drawing/2014/main" id="{47624011-84C3-1AFC-1A8C-3BE88CD881C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A40D977-A921-1F7A-DD6C-479D56BC3327}"/>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9BABFD25-198B-600D-409C-2D0CE6D03A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B827297-A11F-1F21-048B-64D40B17C5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AB37B03C-31AC-9BD5-E024-406EDC7A6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1F673F4-8A7B-2610-292F-EA6E534C817F}"/>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086E1E5E-E917-5555-3085-B5581857F3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F1F47240-91B1-1A92-AC81-106C15A4826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604F808D-E025-56EB-6F23-83B37BCB52C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B60A752F-BA93-B1ED-0297-3F874D6851E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00054F0-9E8A-2BBF-B6FD-5D566E41D1B3}"/>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6FAC72B9-5A06-3C9E-F5FF-03542D44920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B345BF61-83E4-FDD0-CB67-1A26032489F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375859CD-0A1F-B2F8-41D7-2975C360F6F6}"/>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2A72A019-D06A-E874-8105-B2F750A279C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2B455DD4-B913-7F39-C5A4-41F83A2FFE56}"/>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EC6EEA76-A96A-DB1A-D196-93FEC74CA2D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grpSp>
        <p:nvGrpSpPr>
          <p:cNvPr id="87" name="Graphic 2">
            <a:extLst>
              <a:ext uri="{FF2B5EF4-FFF2-40B4-BE49-F238E27FC236}">
                <a16:creationId xmlns:a16="http://schemas.microsoft.com/office/drawing/2014/main" id="{4F0F6A39-5C2B-1D9F-7198-A1C2FAE1C7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C8C256E9-7B30-CCFE-90EE-651D44872A5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0B5CA59-20DC-D22B-30ED-2557A3A3606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4A6160F-9C97-D0E7-DB5C-D6482887C01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BAB96E2-107B-52DA-E3D6-B9BBE82C5FC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D4175EB-EBBD-F603-270B-476BA09B5A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D18C4BD-077A-40E6-DD15-170E55B827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D830999A-A8A1-6260-EC94-303333F829F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31" name="Rounded Rectangle 30">
            <a:extLst>
              <a:ext uri="{FF2B5EF4-FFF2-40B4-BE49-F238E27FC236}">
                <a16:creationId xmlns:a16="http://schemas.microsoft.com/office/drawing/2014/main" id="{0C375E89-CE6D-0DA6-D4E2-C325A2BB2E18}"/>
              </a:ext>
            </a:extLst>
          </p:cNvPr>
          <p:cNvSpPr/>
          <p:nvPr/>
        </p:nvSpPr>
        <p:spPr>
          <a:xfrm>
            <a:off x="957578" y="6342607"/>
            <a:ext cx="2709252" cy="2956102"/>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1" name="Group 50">
            <a:extLst>
              <a:ext uri="{FF2B5EF4-FFF2-40B4-BE49-F238E27FC236}">
                <a16:creationId xmlns:a16="http://schemas.microsoft.com/office/drawing/2014/main" id="{C3E2E524-8E3E-35ED-947B-7EB959F87BC3}"/>
              </a:ext>
            </a:extLst>
          </p:cNvPr>
          <p:cNvGrpSpPr/>
          <p:nvPr/>
        </p:nvGrpSpPr>
        <p:grpSpPr>
          <a:xfrm>
            <a:off x="644187" y="6109591"/>
            <a:ext cx="1408796" cy="406400"/>
            <a:chOff x="1597263" y="8431923"/>
            <a:chExt cx="1408796" cy="406400"/>
          </a:xfrm>
        </p:grpSpPr>
        <p:sp>
          <p:nvSpPr>
            <p:cNvPr id="56" name="Rectangle 55">
              <a:extLst>
                <a:ext uri="{FF2B5EF4-FFF2-40B4-BE49-F238E27FC236}">
                  <a16:creationId xmlns:a16="http://schemas.microsoft.com/office/drawing/2014/main" id="{2EE0D9AA-6939-C010-4CFA-00DEADEF5D60}"/>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7" name="Rectangle 56">
              <a:extLst>
                <a:ext uri="{FF2B5EF4-FFF2-40B4-BE49-F238E27FC236}">
                  <a16:creationId xmlns:a16="http://schemas.microsoft.com/office/drawing/2014/main" id="{4A2DA22D-5670-3D78-7D9C-B720F4C5D92D}"/>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8" name="Text Placeholder 122">
              <a:extLst>
                <a:ext uri="{FF2B5EF4-FFF2-40B4-BE49-F238E27FC236}">
                  <a16:creationId xmlns:a16="http://schemas.microsoft.com/office/drawing/2014/main" id="{E675D35A-6EE3-3F4B-A5BF-0B85DFFB5412}"/>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Quiz</a:t>
              </a:r>
            </a:p>
          </p:txBody>
        </p:sp>
        <p:sp>
          <p:nvSpPr>
            <p:cNvPr id="59" name="Oval 58">
              <a:extLst>
                <a:ext uri="{FF2B5EF4-FFF2-40B4-BE49-F238E27FC236}">
                  <a16:creationId xmlns:a16="http://schemas.microsoft.com/office/drawing/2014/main" id="{6CC21E30-8671-3126-BBD0-F194030BB68C}"/>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60" name="Graphic 37">
              <a:extLst>
                <a:ext uri="{FF2B5EF4-FFF2-40B4-BE49-F238E27FC236}">
                  <a16:creationId xmlns:a16="http://schemas.microsoft.com/office/drawing/2014/main" id="{B5743AEB-D643-BB5D-5FF8-82E5407CAA11}"/>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165C4C58-B148-4482-5167-A9BFBE7F640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75" name="Freeform 74">
                <a:extLst>
                  <a:ext uri="{FF2B5EF4-FFF2-40B4-BE49-F238E27FC236}">
                    <a16:creationId xmlns:a16="http://schemas.microsoft.com/office/drawing/2014/main" id="{043F5C40-AA10-1F3E-E2C7-C89C75A08EF5}"/>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76" name="Freeform 75">
                <a:extLst>
                  <a:ext uri="{FF2B5EF4-FFF2-40B4-BE49-F238E27FC236}">
                    <a16:creationId xmlns:a16="http://schemas.microsoft.com/office/drawing/2014/main" id="{69717330-2AA8-E87E-3CC9-E3948B1E97BE}"/>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78" name="Freeform 77">
                <a:extLst>
                  <a:ext uri="{FF2B5EF4-FFF2-40B4-BE49-F238E27FC236}">
                    <a16:creationId xmlns:a16="http://schemas.microsoft.com/office/drawing/2014/main" id="{F0D9E2E4-5BE6-5353-74C2-F908F427478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79" name="Freeform 78">
                <a:extLst>
                  <a:ext uri="{FF2B5EF4-FFF2-40B4-BE49-F238E27FC236}">
                    <a16:creationId xmlns:a16="http://schemas.microsoft.com/office/drawing/2014/main" id="{0A3E10AC-6DF1-F953-2DEB-C98E99E12CC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82" name="Text Placeholder 7">
            <a:extLst>
              <a:ext uri="{FF2B5EF4-FFF2-40B4-BE49-F238E27FC236}">
                <a16:creationId xmlns:a16="http://schemas.microsoft.com/office/drawing/2014/main" id="{A90ABDCF-FF82-D60C-78CC-2CE94933635A}"/>
              </a:ext>
            </a:extLst>
          </p:cNvPr>
          <p:cNvSpPr txBox="1">
            <a:spLocks/>
          </p:cNvSpPr>
          <p:nvPr/>
        </p:nvSpPr>
        <p:spPr>
          <a:xfrm>
            <a:off x="1046860" y="6477379"/>
            <a:ext cx="2169204" cy="2593789"/>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dirty="0" sz="1025"/>
          </a:p>
          <a:p>
            <a:pPr marL="228600" indent="-228600">
              <a:lnSpc>
                <a:spcPts val="1165"/>
              </a:lnSpc>
              <a:buAutoNum type="arabicPeriod"/>
            </a:pPr>
            <a:r>
              <a:rPr lang="de-DE" b="1" dirty="0" sz="1050"/>
              <a:t>Managing Debt Quiz</a:t>
            </a:r>
            <a:r>
              <a:rPr lang="de-DE" dirty="0" sz="1050"/>
              <a:t>: </a:t>
            </a:r>
            <a:r>
              <a:rPr lang="de-DE" dirty="0" sz="1050">
                <a:hlinkClick r:id="rId3"/>
              </a:rPr>
              <a:t>https://knowledge.umassfive.coop/credit-and-debt/debt/quiz/managing-debt?utm_source=chatgpt.com</a:t>
            </a:r>
            <a:r>
              <a:rPr lang="de-DE" dirty="0" sz="1050"/>
              <a:t> </a:t>
            </a:r>
          </a:p>
          <a:p>
            <a:pPr marL="228600" indent="-228600">
              <a:lnSpc>
                <a:spcPts val="1525"/>
              </a:lnSpc>
              <a:buAutoNum type="arabicPeriod"/>
            </a:pPr>
            <a:endParaRPr lang="de-DE" dirty="0" sz="1275"/>
          </a:p>
          <a:p>
            <a:pPr marL="228600" indent="-228600">
              <a:lnSpc>
                <a:spcPts val="1165"/>
              </a:lnSpc>
              <a:buAutoNum type="arabicPeriod"/>
            </a:pPr>
            <a:r>
              <a:rPr lang="de-DE" dirty="0" sz="1050"/>
              <a:t> </a:t>
            </a:r>
            <a:r>
              <a:rPr lang="de-DE" b="1" dirty="0" sz="1050"/>
              <a:t>Financial Literacy Quiz</a:t>
            </a:r>
            <a:r>
              <a:rPr lang="de-DE" dirty="0" sz="1050"/>
              <a:t>: </a:t>
            </a:r>
            <a:r>
              <a:rPr lang="de-DE" dirty="0" sz="1050">
                <a:hlinkClick r:id="rId4"/>
              </a:rPr>
              <a:t>https://www.sofi.com/learn/content/financial-literacy-quiz/</a:t>
            </a:r>
            <a:endParaRPr lang="de-DE" dirty="0" sz="1050"/>
          </a:p>
          <a:p>
            <a:pPr marL="228600" indent="-228600">
              <a:lnSpc>
                <a:spcPts val="1403"/>
              </a:lnSpc>
              <a:buAutoNum type="arabicPeriod"/>
            </a:pPr>
            <a:endParaRPr lang="de-DE" dirty="0" sz="1175"/>
          </a:p>
          <a:p>
            <a:pPr marL="228600" indent="-228600">
              <a:lnSpc>
                <a:spcPts val="1165"/>
              </a:lnSpc>
              <a:buAutoNum type="arabicPeriod"/>
            </a:pPr>
            <a:r>
              <a:rPr lang="de-DE" dirty="0" sz="1050">
                <a:hlinkClick r:id="rId5"/>
              </a:rPr>
              <a:t>https://www.consolidatedcredit.org/financial-literacy/test/?utm_source=chatgpt.com</a:t>
            </a:r>
            <a:r>
              <a:rPr lang="de-DE" dirty="0" sz="1050"/>
              <a:t> </a:t>
            </a:r>
          </a:p>
          <a:p>
            <a:pPr marL="228600" indent="-228600">
              <a:lnSpc>
                <a:spcPts val="1403"/>
              </a:lnSpc>
              <a:buAutoNum type="arabicPeriod"/>
            </a:pPr>
            <a:endParaRPr lang="de-DE" dirty="0" sz="1175"/>
          </a:p>
        </p:txBody>
      </p:sp>
      <p:sp>
        <p:nvSpPr>
          <p:cNvPr id="3" name="Text Placeholder 7">
            <a:extLst>
              <a:ext uri="{FF2B5EF4-FFF2-40B4-BE49-F238E27FC236}">
                <a16:creationId xmlns:a16="http://schemas.microsoft.com/office/drawing/2014/main" id="{76460B42-2846-4169-81D5-02061A542587}"/>
              </a:ext>
            </a:extLst>
          </p:cNvPr>
          <p:cNvSpPr txBox="1">
            <a:spLocks/>
          </p:cNvSpPr>
          <p:nvPr/>
        </p:nvSpPr>
        <p:spPr>
          <a:xfrm>
            <a:off x="1704812" y="1507733"/>
            <a:ext cx="5281774" cy="483469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Font typeface="Arial" panose="020B0604020202020204" pitchFamily="34" charset="0"/>
              <a:buNone/>
            </a:pPr>
            <a:r>
              <a:rPr lang="de-DE" sz="1250" b="1" dirty="0"/>
              <a:t>Formative Lernkontrolle:</a:t>
            </a:r>
          </a:p>
          <a:p>
            <a:pPr marL="0" indent="0">
              <a:lnSpc>
                <a:spcPts val="1342"/>
              </a:lnSpc>
              <a:buFont typeface="Arial" panose="020B0604020202020204" pitchFamily="34" charset="0"/>
              <a:buNone/>
            </a:pPr>
            <a:endParaRPr lang="de-DE" sz="1125" b="1" dirty="0"/>
          </a:p>
          <a:p>
            <a:pPr>
              <a:lnSpc>
                <a:spcPts val="1093"/>
              </a:lnSpc>
            </a:pPr>
            <a:r>
              <a:rPr lang="de-DE" sz="1075" b="1" dirty="0">
                <a:ea typeface="Calibri" panose="020F0502020204030204" pitchFamily="34" charset="0"/>
              </a:rPr>
              <a:t>Mini-Quiz: Gehen Sie wirksam mit Krediten und Schulden um?</a:t>
            </a:r>
          </a:p>
          <a:p>
            <a:pPr marL="0" indent="0">
              <a:lnSpc>
                <a:spcPts val="1342"/>
              </a:lnSpc>
              <a:buNone/>
            </a:pPr>
            <a:endParaRPr lang="de-DE" sz="1125" b="1" dirty="0">
              <a:ea typeface="Calibri" panose="020F0502020204030204" pitchFamily="34" charset="0"/>
            </a:endParaRPr>
          </a:p>
          <a:p>
            <a:pPr marL="0" indent="0">
              <a:lnSpc>
                <a:spcPts val="1093"/>
              </a:lnSpc>
              <a:buNone/>
            </a:pPr>
            <a:r>
              <a:rPr lang="de-DE" sz="1075" dirty="0"/>
              <a:t>Kredite und Schulden können nützliche Werkzeuge sein, wenn man verantwortungsvoll damit umgeht. Sie können aber auch zu finanziellem Stress und langfristiger Instabilität führen, wenn man sie nicht ganz versteht. Viele Menschen unterschätzen die Wirkung von Zinsen, Rückzahlungsstrukturen und Verhaltensfaktoren wie emotionalen Ausgaben oder fehlender Planung.</a:t>
            </a:r>
          </a:p>
          <a:p>
            <a:pPr marL="0" indent="0">
              <a:lnSpc>
                <a:spcPts val="610"/>
              </a:lnSpc>
              <a:buNone/>
            </a:pPr>
            <a:endParaRPr lang="de-DE" sz="500" dirty="0"/>
          </a:p>
          <a:p>
            <a:pPr marL="0" indent="0">
              <a:lnSpc>
                <a:spcPts val="1093"/>
              </a:lnSpc>
              <a:buNone/>
            </a:pPr>
            <a:r>
              <a:rPr lang="de-DE" sz="1075" dirty="0"/>
              <a:t>Diese kurze Lernkontrolle hilft Ihnen, über Ihre aktuellen Gewohnheiten nachzudenken und mögliche Risiken im Umgang mit Krediten und Schulden zu erkennen. Sie ist kein Test, sondern ein Werkzeug, das Bewusstsein und Lernen fördert.</a:t>
            </a:r>
          </a:p>
          <a:p>
            <a:pPr marL="0" indent="0">
              <a:lnSpc>
                <a:spcPts val="1586"/>
              </a:lnSpc>
              <a:buNone/>
            </a:pPr>
            <a:endParaRPr lang="de-DE" sz="1325" dirty="0"/>
          </a:p>
          <a:p>
            <a:pPr marL="0" indent="0">
              <a:lnSpc>
                <a:spcPts val="1093"/>
              </a:lnSpc>
              <a:buNone/>
            </a:pPr>
            <a:r>
              <a:rPr lang="de-DE" sz="1075" b="1" dirty="0"/>
              <a:t>Anzeichen für riskantes Kredit- und Schuldenverhalten</a:t>
            </a:r>
          </a:p>
          <a:p>
            <a:pPr marL="0" indent="0">
              <a:lnSpc>
                <a:spcPts val="1342"/>
              </a:lnSpc>
              <a:buNone/>
            </a:pPr>
            <a:endParaRPr lang="de-DE" sz="1125" b="1" dirty="0"/>
          </a:p>
          <a:p>
            <a:pPr marL="0" indent="0">
              <a:lnSpc>
                <a:spcPts val="1093"/>
              </a:lnSpc>
              <a:buNone/>
            </a:pPr>
            <a:r>
              <a:rPr lang="de-DE" sz="1075" dirty="0"/>
              <a:t>Ihnen drohen möglicherweise finanzielle Schwierigkeiten, wenn Sie:</a:t>
            </a:r>
          </a:p>
          <a:p>
            <a:pPr>
              <a:lnSpc>
                <a:spcPts val="1093"/>
              </a:lnSpc>
            </a:pPr>
            <a:r>
              <a:rPr lang="de-DE" sz="1075" dirty="0"/>
              <a:t>regelmäßig Kredite nutzen, um Alltagsausgaben zu decken.</a:t>
            </a:r>
          </a:p>
          <a:p>
            <a:pPr>
              <a:lnSpc>
                <a:spcPts val="1093"/>
              </a:lnSpc>
            </a:pPr>
            <a:r>
              <a:rPr lang="de-DE" sz="1075" dirty="0"/>
              <a:t>bei Ihren Schulden nur die Mindestzahlung leisten.</a:t>
            </a:r>
          </a:p>
          <a:p>
            <a:pPr>
              <a:lnSpc>
                <a:spcPts val="1093"/>
              </a:lnSpc>
            </a:pPr>
            <a:r>
              <a:rPr lang="de-DE" sz="1075" dirty="0"/>
              <a:t>Ihre Zinssätze oder Gesamtschulden nicht genau kennen.</a:t>
            </a:r>
          </a:p>
          <a:p>
            <a:pPr>
              <a:lnSpc>
                <a:spcPts val="1093"/>
              </a:lnSpc>
            </a:pPr>
            <a:r>
              <a:rPr lang="de-DE" sz="1075" dirty="0"/>
              <a:t>ängstlich oder gestresst sind oder es vermeiden, über Ihre Finanzen nachzudenken.</a:t>
            </a:r>
          </a:p>
          <a:p>
            <a:pPr>
              <a:lnSpc>
                <a:spcPts val="1093"/>
              </a:lnSpc>
            </a:pPr>
            <a:r>
              <a:rPr lang="de-DE" sz="1075" dirty="0"/>
              <a:t>in emotionalen oder dringenden Situationen mit Kreditaufnahme reagieren.</a:t>
            </a:r>
          </a:p>
          <a:p>
            <a:pPr>
              <a:lnSpc>
                <a:spcPts val="1093"/>
              </a:lnSpc>
            </a:pPr>
            <a:r>
              <a:rPr lang="de-DE" sz="1075" dirty="0"/>
              <a:t>mehrere Schulden haben und nur schwer den Überblick behalten.</a:t>
            </a:r>
          </a:p>
          <a:p>
            <a:pPr>
              <a:lnSpc>
                <a:spcPts val="1093"/>
              </a:lnSpc>
            </a:pPr>
            <a:r>
              <a:rPr lang="de-DE" sz="1075" dirty="0"/>
              <a:t>Zahlungen aufschieben oder Fristen versäumen.</a:t>
            </a:r>
          </a:p>
          <a:p>
            <a:pPr>
              <a:lnSpc>
                <a:spcPts val="1093"/>
              </a:lnSpc>
            </a:pPr>
            <a:r>
              <a:rPr lang="de-DE" sz="1075" dirty="0"/>
              <a:t>neue Kredite aufnehmen, um bestehende zurückzuzahlen.</a:t>
            </a:r>
          </a:p>
          <a:p>
            <a:pPr marL="0" indent="0">
              <a:lnSpc>
                <a:spcPts val="2318"/>
              </a:lnSpc>
              <a:buNone/>
            </a:pPr>
            <a:endParaRPr lang="de-DE" sz="1925" dirty="0"/>
          </a:p>
          <a:p>
            <a:pPr marL="0" indent="0">
              <a:lnSpc>
                <a:spcPts val="1093"/>
              </a:lnSpc>
              <a:buNone/>
            </a:pPr>
            <a:r>
              <a:rPr lang="de-DE" sz="1075" dirty="0"/>
              <a:t>Wer diese Muster früh erkennt, kann ernsteren finanziellen Problemen in der Zukunft vorbeugen.</a:t>
            </a:r>
            <a:endParaRPr lang="de-DE" sz="1075" dirty="0"/>
          </a:p>
          <a:p>
            <a:pPr>
              <a:lnSpc>
                <a:spcPts val="1464"/>
              </a:lnSpc>
            </a:pPr>
            <a:endParaRPr lang="de-DE" dirty="0" sz="1225"/>
          </a:p>
        </p:txBody>
      </p:sp>
    </p:spTree>
    <p:extLst>
      <p:ext uri="{BB962C8B-B14F-4D97-AF65-F5344CB8AC3E}">
        <p14:creationId xmlns:p14="http://schemas.microsoft.com/office/powerpoint/2010/main" val="1856215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8803-730D-9AA7-DDBE-ABAEAA7DB34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2DE7E0-4BEA-A2FE-039A-EB670E071C13}"/>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1CE8C2FC-3C50-1609-4F5F-AB07A174827E}"/>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8A7B39BD-22C8-6900-A750-D72BF3844253}"/>
              </a:ext>
            </a:extLst>
          </p:cNvPr>
          <p:cNvSpPr>
            <a:spLocks noGrp="1"/>
          </p:cNvSpPr>
          <p:nvPr>
            <p:ph type="body" sz="quarter" idx="61"/>
          </p:nvPr>
        </p:nvSpPr>
        <p:spPr/>
        <p:txBody>
          <a:bodyPr/>
          <a:lstStyle/>
          <a:p>
            <a:r>
              <a:rPr lang="de-DE" dirty="0"/>
              <a:t>Ressourcen</a:t>
            </a:r>
          </a:p>
        </p:txBody>
      </p:sp>
      <p:sp>
        <p:nvSpPr>
          <p:cNvPr id="8" name="Text Placeholder 7">
            <a:extLst>
              <a:ext uri="{FF2B5EF4-FFF2-40B4-BE49-F238E27FC236}">
                <a16:creationId xmlns:a16="http://schemas.microsoft.com/office/drawing/2014/main" id="{6ADFD525-DF03-6E1F-57D2-0280571D4E96}"/>
              </a:ext>
            </a:extLst>
          </p:cNvPr>
          <p:cNvSpPr>
            <a:spLocks noGrp="1"/>
          </p:cNvSpPr>
          <p:nvPr>
            <p:ph type="body" sz="quarter" idx="64"/>
          </p:nvPr>
        </p:nvSpPr>
        <p:spPr>
          <a:xfrm>
            <a:off x="1665858" y="1570045"/>
            <a:ext cx="5238428" cy="8498030"/>
          </a:xfrm>
        </p:spPr>
        <p:txBody>
          <a:bodyPr/>
          <a:lstStyle/>
          <a:p>
            <a:pPr marL="0" indent="0">
              <a:lnSpc>
                <a:spcPts val="1220"/>
              </a:lnSpc>
              <a:buNone/>
            </a:pPr>
            <a:endParaRPr lang="de-DE" sz="1025" b="1" dirty="0">
              <a:ea typeface="Calibri" panose="020F0502020204030204" pitchFamily="34" charset="0"/>
            </a:endParaRPr>
          </a:p>
          <a:p>
            <a:pPr marL="0" indent="0">
              <a:lnSpc>
                <a:spcPts val="1137"/>
              </a:lnSpc>
              <a:buNone/>
            </a:pPr>
            <a:r>
              <a:rPr lang="de-DE" dirty="0" sz="1025"/>
              <a:t>• Tools &amp; Checklisten für das Kredit- und Schuldenmanagement</a:t>
            </a:r>
          </a:p>
          <a:p>
            <a:pPr marL="0" indent="0">
              <a:lnSpc>
                <a:spcPts val="1311"/>
              </a:lnSpc>
              <a:buNone/>
            </a:pPr>
            <a:endParaRPr lang="de-DE" b="1" dirty="0" sz="1100"/>
          </a:p>
          <a:p>
            <a:pPr marL="0" indent="0">
              <a:lnSpc>
                <a:spcPts val="1137"/>
              </a:lnSpc>
              <a:buNone/>
            </a:pPr>
            <a:r>
              <a:rPr lang="de-DE" b="1" dirty="0" sz="1025"/>
              <a:t>Credit Card Payoff Calculator </a:t>
            </a:r>
          </a:p>
          <a:p>
            <a:pPr marL="0" indent="0">
              <a:lnSpc>
                <a:spcPts val="1137"/>
              </a:lnSpc>
              <a:buNone/>
            </a:pPr>
            <a:r>
              <a:rPr lang="de-DE" dirty="0" sz="1025"/>
              <a:t>Für eine wirksame Finanzplanung ist es wichtig zu verstehen, wie lange die Rückzahlung von Schulden dauert – und wie Zinsen die Gesamtkosten beeinflussen. Dieser Rechner schätzt die Rückzahlungsdauer und zeigt, wie höhere monatliche Raten sowohl Zinsen als auch Rückzahlungsdauer verringern können.</a:t>
            </a:r>
          </a:p>
          <a:p>
            <a:pPr marL="0" indent="0">
              <a:lnSpc>
                <a:spcPts val="1137"/>
              </a:lnSpc>
              <a:buNone/>
            </a:pPr>
            <a:r>
              <a:rPr lang="de-DE" dirty="0" sz="1025">
                <a:hlinkClick r:id="rId2"/>
              </a:rPr>
              <a:t>https://www.bankrate.com/credit-cards/tools/credit-card-payoff-calculator/</a:t>
            </a:r>
            <a:r>
              <a:rPr lang="de-DE" dirty="0" sz="1025"/>
              <a:t> </a:t>
            </a:r>
          </a:p>
          <a:p>
            <a:pPr marL="0" indent="0">
              <a:lnSpc>
                <a:spcPts val="1769"/>
              </a:lnSpc>
              <a:buNone/>
            </a:pPr>
            <a:endParaRPr lang="de-DE" dirty="0" sz="1475"/>
          </a:p>
          <a:p>
            <a:pPr marL="0" indent="0">
              <a:lnSpc>
                <a:spcPts val="1137"/>
              </a:lnSpc>
              <a:buNone/>
            </a:pPr>
            <a:r>
              <a:rPr lang="de-DE" b="1" dirty="0" sz="1025"/>
              <a:t>Debt Snowball vs Avalanche Method Guide – Investopedia</a:t>
            </a:r>
          </a:p>
          <a:p>
            <a:pPr marL="0" indent="0">
              <a:lnSpc>
                <a:spcPts val="1137"/>
              </a:lnSpc>
              <a:buNone/>
            </a:pPr>
            <a:r>
              <a:rPr lang="de-DE" dirty="0" sz="1025"/>
              <a:t>Diese Ressource erklärt zwei der am weitesten verbreiteten Strategien zur Schuldenrückzahlung und hilft Ihnen, den Ansatz zu wählen, der am besten zu Ihrer finanziellen Situation und Motivation passt. </a:t>
            </a:r>
            <a:r>
              <a:rPr lang="de-DE" dirty="0" sz="1025">
                <a:hlinkClick r:id="rId3"/>
              </a:rPr>
              <a:t>https://www.investopedia.com/articles/personal-finance/080716/debt-avalanche-vs-debt-snowball-which-best-you.asp</a:t>
            </a:r>
            <a:r>
              <a:rPr lang="de-DE" dirty="0" sz="1025"/>
              <a:t>? </a:t>
            </a:r>
          </a:p>
          <a:p>
            <a:pPr marL="0" indent="0">
              <a:lnSpc>
                <a:spcPts val="549"/>
              </a:lnSpc>
              <a:buNone/>
            </a:pPr>
            <a:endParaRPr lang="de-DE" dirty="0" sz="450"/>
          </a:p>
          <a:p>
            <a:pPr marL="0" indent="0">
              <a:lnSpc>
                <a:spcPts val="1137"/>
              </a:lnSpc>
              <a:buNone/>
            </a:pPr>
            <a:r>
              <a:rPr lang="de-DE" dirty="0" sz="1025"/>
              <a:t>Budget Planner Tool – </a:t>
            </a:r>
            <a:r>
              <a:rPr lang="de-DE" dirty="0" err="1" sz="1025"/>
              <a:t>MoneyHelper</a:t>
            </a:r>
            <a:r>
              <a:rPr lang="de-DE" dirty="0" sz="1025"/>
              <a:t> (UK)</a:t>
            </a:r>
          </a:p>
          <a:p>
            <a:pPr marL="0" indent="0">
              <a:lnSpc>
                <a:spcPts val="1137"/>
              </a:lnSpc>
              <a:buNone/>
            </a:pPr>
            <a:r>
              <a:rPr lang="de-DE" dirty="0" sz="1025"/>
              <a:t>Ein klarer Überblick über Einnahmen und Ausgaben ist ein zentraler Schritt im Umgang mit Schulden. Mit diesem Tool erstellen Sie ein realistisches Budget und erkennen, wo Sie weniger auf Kredite angewiesen sein können. </a:t>
            </a:r>
          </a:p>
          <a:p>
            <a:pPr marL="0" indent="0">
              <a:lnSpc>
                <a:spcPts val="1137"/>
              </a:lnSpc>
              <a:buNone/>
            </a:pPr>
            <a:r>
              <a:rPr lang="de-DE" dirty="0" sz="1025">
                <a:hlinkClick r:id="rId4"/>
              </a:rPr>
              <a:t>https://www.moneyhelper.org.uk/en/everyday-money/budgeting/budget-planner</a:t>
            </a:r>
            <a:endParaRPr lang="de-DE" dirty="0" sz="1025"/>
          </a:p>
          <a:p>
            <a:pPr marL="0" indent="0">
              <a:lnSpc>
                <a:spcPts val="1678"/>
              </a:lnSpc>
              <a:buNone/>
            </a:pPr>
            <a:endParaRPr lang="de-DE" dirty="0" sz="1400"/>
          </a:p>
          <a:p>
            <a:pPr marL="0" indent="0">
              <a:lnSpc>
                <a:spcPts val="1137"/>
              </a:lnSpc>
              <a:buNone/>
            </a:pPr>
            <a:r>
              <a:rPr lang="de-DE" dirty="0" sz="1025"/>
              <a:t>• Ratgeber zu Krediten, Kreditaufnahme und Finanzverhalten</a:t>
            </a:r>
          </a:p>
          <a:p>
            <a:pPr marL="0" indent="0">
              <a:lnSpc>
                <a:spcPts val="1311"/>
              </a:lnSpc>
              <a:buNone/>
            </a:pPr>
            <a:endParaRPr lang="de-DE" b="1" dirty="0" sz="1100"/>
          </a:p>
          <a:p>
            <a:pPr marL="0" indent="0">
              <a:lnSpc>
                <a:spcPts val="1137"/>
              </a:lnSpc>
              <a:buNone/>
            </a:pPr>
            <a:r>
              <a:rPr lang="de-DE" b="1" dirty="0" sz="1025"/>
              <a:t>Understanding Credit Scores and Reports – Experian</a:t>
            </a:r>
          </a:p>
          <a:p>
            <a:pPr marL="0" indent="0">
              <a:lnSpc>
                <a:spcPts val="1137"/>
              </a:lnSpc>
              <a:buNone/>
            </a:pPr>
            <a:r>
              <a:rPr lang="de-DE" dirty="0" sz="1025"/>
              <a:t>Dieser Ratgeber erklärt, wie die Bonitätsbewertung funktioniert, warum sie wichtig ist und wie Ihr Kreditverhalten Ihre finanziellen Möglichkeiten beeinflusst. Er ist besonders hilfreich, um langfristig Finanzbewusstsein aufzubauen.</a:t>
            </a:r>
          </a:p>
          <a:p>
            <a:pPr marL="0" indent="0">
              <a:lnSpc>
                <a:spcPts val="1137"/>
              </a:lnSpc>
              <a:buNone/>
            </a:pPr>
            <a:r>
              <a:rPr lang="de-DE" dirty="0" sz="1025"/>
              <a:t> </a:t>
            </a:r>
            <a:r>
              <a:rPr lang="de-DE" dirty="0" sz="1025">
                <a:hlinkClick r:id="rId5"/>
              </a:rPr>
              <a:t>https://www.experian.com/blogs/ask-experian/credit-education/</a:t>
            </a:r>
            <a:endParaRPr lang="de-DE" dirty="0" sz="1025"/>
          </a:p>
          <a:p>
            <a:pPr marL="0" indent="0">
              <a:lnSpc>
                <a:spcPts val="1677"/>
              </a:lnSpc>
              <a:buNone/>
            </a:pPr>
            <a:endParaRPr lang="de-DE" dirty="0" sz="1400"/>
          </a:p>
          <a:p>
            <a:pPr marL="0" indent="0">
              <a:lnSpc>
                <a:spcPts val="1137"/>
              </a:lnSpc>
              <a:buNone/>
            </a:pPr>
            <a:r>
              <a:rPr lang="de-DE" b="1" dirty="0" sz="1025"/>
              <a:t>How Interest Works – Consumer Financial Protection Bureau (CFPB)</a:t>
            </a:r>
          </a:p>
          <a:p>
            <a:pPr marL="0" indent="0">
              <a:lnSpc>
                <a:spcPts val="1137"/>
              </a:lnSpc>
              <a:buNone/>
            </a:pPr>
            <a:r>
              <a:rPr lang="de-DE" dirty="0" sz="1025"/>
              <a:t>Diese Ressource erklärt klar und einfach, wie sich Zinsen im Laufe der Zeit summieren und wie sie die Gesamtkosten des Kredits beeinflussen. </a:t>
            </a:r>
            <a:r>
              <a:rPr lang="de-DE" dirty="0" sz="1025">
                <a:hlinkClick r:id="rId6"/>
              </a:rPr>
              <a:t>https://www.consumerfinance.gov/ask-cfpb/what-is-interest-en-31/</a:t>
            </a:r>
            <a:endParaRPr lang="de-DE" dirty="0" sz="1025"/>
          </a:p>
          <a:p>
            <a:pPr marL="0" indent="0">
              <a:lnSpc>
                <a:spcPts val="1384"/>
              </a:lnSpc>
              <a:buNone/>
            </a:pPr>
            <a:endParaRPr lang="de-DE" dirty="0" sz="1150"/>
          </a:p>
          <a:p>
            <a:pPr marL="0" indent="0">
              <a:lnSpc>
                <a:spcPts val="1137"/>
              </a:lnSpc>
              <a:buNone/>
            </a:pPr>
            <a:r>
              <a:rPr lang="de-DE" b="1" dirty="0" sz="1025"/>
              <a:t>Managing Debt: Tips for Financial Stability – European Commission (Your Europe)</a:t>
            </a:r>
          </a:p>
          <a:p>
            <a:pPr marL="0" indent="0">
              <a:lnSpc>
                <a:spcPts val="1137"/>
              </a:lnSpc>
              <a:buNone/>
            </a:pPr>
            <a:r>
              <a:rPr lang="de-DE" dirty="0" sz="1025"/>
              <a:t>Dieser Ratgeber bietet praktische Hinweise zum Umgang mit Schulden im europäischen Kontext, einschließlich Verbraucherrechten und finanziellem Schutz. </a:t>
            </a:r>
            <a:r>
              <a:rPr lang="de-DE" dirty="0" sz="1025">
                <a:hlinkClick r:id="rId7"/>
              </a:rPr>
              <a:t>https://europa.eu/youreurope/citizens/consumers/financial-products-and-services/loans-credit/index_en.htm</a:t>
            </a:r>
            <a:endParaRPr lang="de-DE" dirty="0" sz="1025"/>
          </a:p>
          <a:p>
            <a:pPr marL="0" indent="0">
              <a:lnSpc>
                <a:spcPts val="1677"/>
              </a:lnSpc>
              <a:buNone/>
            </a:pPr>
            <a:endParaRPr lang="de-DE" dirty="0" sz="1400"/>
          </a:p>
        </p:txBody>
      </p:sp>
      <p:grpSp>
        <p:nvGrpSpPr>
          <p:cNvPr id="4" name="Graphic 2">
            <a:extLst>
              <a:ext uri="{FF2B5EF4-FFF2-40B4-BE49-F238E27FC236}">
                <a16:creationId xmlns:a16="http://schemas.microsoft.com/office/drawing/2014/main" id="{22C68998-5A91-6876-07C3-448C6F0939D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AB15ECA-DDBE-10DF-A58C-09F945C7A90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2904F5B8-F113-B248-9FD4-EA47BA103BC1}"/>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B53C5A42-9F95-AA74-94A0-9BA988FB540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64AB978C-18F8-99B9-F82F-8F7C8C9C745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433F2A6-444B-4203-01DE-BB7764A0FDB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1A898A74-61E3-F858-8B56-021EA17E6C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FBD4E739-327E-8790-9706-2F6FB891710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866EB958-BF4C-6A1A-1CFC-D7A43BCCBD7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8A4F4054-2317-921E-EA99-6C409E11F99F}"/>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80EE6B1D-C7EB-E5C0-B2E5-23FC00ED7A4E}"/>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A9FF7F00-986A-3E40-CAF9-4B77148B8C83}"/>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3C7D519-E6E2-B2C2-5989-63E333CDAFB5}"/>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9F277E19-883A-6710-FAD8-7AEE2CA51C5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29538110-307A-9399-B5A1-17EF428AEDC3}"/>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A741817A-1C54-6755-87AF-B25020315D54}"/>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C8DF85FE-9964-F509-292A-27A93CE91FE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E9C99731-8B04-D687-EBA1-B1B880178040}"/>
              </a:ext>
            </a:extLst>
          </p:cNvPr>
          <p:cNvSpPr txBox="1">
            <a:spLocks/>
          </p:cNvSpPr>
          <p:nvPr/>
        </p:nvSpPr>
        <p:spPr>
          <a:xfrm>
            <a:off x="1704813" y="1442140"/>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Tree>
    <p:extLst>
      <p:ext uri="{BB962C8B-B14F-4D97-AF65-F5344CB8AC3E}">
        <p14:creationId xmlns:p14="http://schemas.microsoft.com/office/powerpoint/2010/main" val="2486736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310ED-8FEB-FE6E-6C48-F256E3788C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01A0085-447F-33EB-FB0F-12CDC1B8E057}"/>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B0E532D9-1088-D06F-3C33-6C40F2B9687C}"/>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5218B2A3-03E5-746B-491A-D9C6CC83E9CC}"/>
              </a:ext>
            </a:extLst>
          </p:cNvPr>
          <p:cNvSpPr>
            <a:spLocks noGrp="1"/>
          </p:cNvSpPr>
          <p:nvPr>
            <p:ph type="body" sz="quarter" idx="61"/>
          </p:nvPr>
        </p:nvSpPr>
        <p:spPr/>
        <p:txBody>
          <a:bodyPr/>
          <a:lstStyle/>
          <a:p>
            <a:r>
              <a:rPr lang="de-DE" dirty="0"/>
              <a:t>Ressourcen</a:t>
            </a:r>
          </a:p>
        </p:txBody>
      </p:sp>
      <p:sp>
        <p:nvSpPr>
          <p:cNvPr id="8" name="Text Placeholder 7">
            <a:extLst>
              <a:ext uri="{FF2B5EF4-FFF2-40B4-BE49-F238E27FC236}">
                <a16:creationId xmlns:a16="http://schemas.microsoft.com/office/drawing/2014/main" id="{0CC40498-0D46-5961-A250-990D1B5A05EB}"/>
              </a:ext>
            </a:extLst>
          </p:cNvPr>
          <p:cNvSpPr>
            <a:spLocks noGrp="1"/>
          </p:cNvSpPr>
          <p:nvPr>
            <p:ph type="body" sz="quarter" idx="64"/>
          </p:nvPr>
        </p:nvSpPr>
        <p:spPr>
          <a:xfrm>
            <a:off x="1689105" y="1533958"/>
            <a:ext cx="5238428" cy="8498030"/>
          </a:xfrm>
        </p:spPr>
        <p:txBody>
          <a:bodyPr/>
          <a:lstStyle/>
          <a:p>
            <a:pPr marL="0" indent="0">
              <a:lnSpc>
                <a:spcPts val="1220"/>
              </a:lnSpc>
              <a:buNone/>
            </a:pPr>
            <a:endParaRPr lang="de-DE" dirty="0" sz="1025"/>
          </a:p>
          <a:p>
            <a:pPr marL="0" indent="0">
              <a:lnSpc>
                <a:spcPts val="1109"/>
              </a:lnSpc>
              <a:buNone/>
            </a:pPr>
            <a:r>
              <a:rPr lang="de-DE" dirty="0" sz="1000"/>
              <a:t>• Artikel und Einblicke zu Frauen, Schulden und finanzieller Unabhängigkeit</a:t>
            </a:r>
          </a:p>
          <a:p>
            <a:pPr marL="0" indent="0">
              <a:lnSpc>
                <a:spcPts val="1342"/>
              </a:lnSpc>
              <a:buNone/>
            </a:pPr>
            <a:endParaRPr lang="de-DE" b="1" dirty="0" sz="1125"/>
          </a:p>
          <a:p>
            <a:pPr marL="0" indent="0">
              <a:lnSpc>
                <a:spcPts val="1109"/>
              </a:lnSpc>
              <a:buNone/>
            </a:pPr>
            <a:r>
              <a:rPr lang="de-DE" b="1" dirty="0" sz="1000"/>
              <a:t>Women and Debt: Understanding the Gender Gap – OECD</a:t>
            </a:r>
          </a:p>
          <a:p>
            <a:pPr marL="0" indent="0">
              <a:lnSpc>
                <a:spcPts val="1109"/>
              </a:lnSpc>
              <a:buNone/>
            </a:pPr>
            <a:r>
              <a:rPr lang="de-DE" dirty="0" sz="1000"/>
              <a:t>Dieser Bericht zeigt, wie Frauen Schulden aufgrund von Einkommensungleichheit, Erwerbsunterbrechungen und strukturellen Hürden anders erleben, und bietet wertvolle Einblicke in geschlechtsspezifische finanzielle Herausforderungen.</a:t>
            </a:r>
          </a:p>
          <a:p>
            <a:pPr marL="0" indent="0">
              <a:lnSpc>
                <a:spcPts val="1109"/>
              </a:lnSpc>
              <a:buNone/>
            </a:pPr>
            <a:r>
              <a:rPr lang="de-DE" dirty="0" sz="1000">
                <a:hlinkClick r:id="rId2"/>
              </a:rPr>
              <a:t>https://www.oecd.org/finance/women-and-financial-education.htm</a:t>
            </a:r>
            <a:endParaRPr lang="de-DE" dirty="0" sz="1000"/>
          </a:p>
          <a:p>
            <a:pPr marL="0" indent="0">
              <a:lnSpc>
                <a:spcPts val="1830"/>
              </a:lnSpc>
              <a:buNone/>
            </a:pPr>
            <a:endParaRPr lang="de-DE" dirty="0" sz="1525"/>
          </a:p>
          <a:p>
            <a:pPr marL="0" indent="0">
              <a:lnSpc>
                <a:spcPts val="1109"/>
              </a:lnSpc>
              <a:buNone/>
            </a:pPr>
            <a:r>
              <a:rPr lang="de-DE" b="1" dirty="0" sz="1000"/>
              <a:t>The Gender Gap in Financial Literacy – World Bank</a:t>
            </a:r>
          </a:p>
          <a:p>
            <a:pPr marL="0" indent="0">
              <a:lnSpc>
                <a:spcPts val="1109"/>
              </a:lnSpc>
              <a:buNone/>
            </a:pPr>
            <a:r>
              <a:rPr lang="de-DE" dirty="0" sz="1000"/>
              <a:t>Dieser Artikel untersucht, warum Frauen oft von geringerem finanziellem Selbstvertrauen berichten und wie bessere Finanzbildung zu besseren Entscheidungen beitragen kann. </a:t>
            </a:r>
            <a:r>
              <a:rPr lang="de-DE" dirty="0" sz="1000">
                <a:hlinkClick r:id="rId3"/>
              </a:rPr>
              <a:t>https://www.worldbank.org/en/topic/financialinclusion/brief/financial-literacy</a:t>
            </a:r>
            <a:endParaRPr lang="de-DE" dirty="0" sz="1000"/>
          </a:p>
          <a:p>
            <a:pPr marL="0" indent="0">
              <a:lnSpc>
                <a:spcPts val="1708"/>
              </a:lnSpc>
              <a:buNone/>
            </a:pPr>
            <a:endParaRPr lang="de-DE" dirty="0" sz="1425"/>
          </a:p>
          <a:p>
            <a:pPr marL="0" indent="0">
              <a:lnSpc>
                <a:spcPts val="1109"/>
              </a:lnSpc>
              <a:buNone/>
            </a:pPr>
            <a:r>
              <a:rPr lang="de-DE" b="1" dirty="0" sz="1000"/>
              <a:t>Women, Money and Power – Harvard Business Review</a:t>
            </a:r>
          </a:p>
          <a:p>
            <a:pPr marL="0" indent="0">
              <a:lnSpc>
                <a:spcPts val="1109"/>
              </a:lnSpc>
              <a:buNone/>
            </a:pPr>
            <a:r>
              <a:rPr lang="de-DE" dirty="0" sz="1000"/>
              <a:t>Dieser Artikel untersucht, wie finanzielle Entscheidungen, Selbstvertrauen und der Zugang zu Ressourcen die wirtschaftliche Unabhängigkeit und langfristige Sicherheit von Frauen beeinflussen.</a:t>
            </a:r>
          </a:p>
          <a:p>
            <a:pPr marL="0" indent="0">
              <a:lnSpc>
                <a:spcPts val="1109"/>
              </a:lnSpc>
              <a:buNone/>
            </a:pPr>
            <a:r>
              <a:rPr lang="de-DE" dirty="0" sz="1000">
                <a:hlinkClick r:id="rId4"/>
              </a:rPr>
              <a:t>https://hbr.org/</a:t>
            </a:r>
            <a:endParaRPr lang="de-DE" dirty="0" sz="1000"/>
          </a:p>
          <a:p>
            <a:pPr marL="0" indent="0">
              <a:lnSpc>
                <a:spcPts val="610"/>
              </a:lnSpc>
              <a:buNone/>
            </a:pPr>
            <a:endParaRPr lang="de-DE" dirty="0" sz="500"/>
          </a:p>
          <a:p>
            <a:pPr marL="0" indent="0">
              <a:lnSpc>
                <a:spcPts val="1109"/>
              </a:lnSpc>
              <a:buNone/>
            </a:pPr>
            <a:r>
              <a:rPr lang="de-DE" dirty="0" sz="1000"/>
              <a:t>• Unterstützungs- und Beratungsangebote (Finanzberatung)</a:t>
            </a:r>
          </a:p>
          <a:p>
            <a:pPr marL="0" indent="0">
              <a:lnSpc>
                <a:spcPts val="1342"/>
              </a:lnSpc>
              <a:buNone/>
            </a:pPr>
            <a:endParaRPr lang="de-DE" dirty="0" sz="1125"/>
          </a:p>
          <a:p>
            <a:pPr marL="0" indent="0">
              <a:lnSpc>
                <a:spcPts val="1109"/>
              </a:lnSpc>
              <a:buNone/>
            </a:pPr>
            <a:r>
              <a:rPr lang="de-DE" b="1" dirty="0" sz="1000"/>
              <a:t>Money Advice Service / MoneyHelper (Ressourcen für UK &amp; EU)</a:t>
            </a:r>
          </a:p>
          <a:p>
            <a:pPr marL="0" indent="0">
              <a:lnSpc>
                <a:spcPts val="1109"/>
              </a:lnSpc>
              <a:buNone/>
            </a:pPr>
            <a:r>
              <a:rPr lang="de-DE" dirty="0" sz="1000"/>
              <a:t>Bietet kostenlose, leicht zugängliche Informationen zu Budgetplanung, Schuldenmanagement und Finanzplanung, einschließlich Tools und Schritt-für-Schritt-Anleitungen. </a:t>
            </a:r>
            <a:r>
              <a:rPr lang="de-DE" dirty="0" sz="1000">
                <a:hlinkClick r:id="rId5"/>
              </a:rPr>
              <a:t>https://www.moneyhelper.org.uk</a:t>
            </a:r>
            <a:endParaRPr lang="de-DE" dirty="0" sz="1000"/>
          </a:p>
          <a:p>
            <a:pPr marL="0" indent="0">
              <a:lnSpc>
                <a:spcPts val="488"/>
              </a:lnSpc>
              <a:buNone/>
            </a:pPr>
            <a:endParaRPr lang="de-DE" dirty="0" sz="400"/>
          </a:p>
          <a:p>
            <a:pPr marL="0" indent="0">
              <a:lnSpc>
                <a:spcPts val="1109"/>
              </a:lnSpc>
              <a:buNone/>
            </a:pPr>
            <a:r>
              <a:rPr lang="de-DE" b="1" dirty="0" sz="1000"/>
              <a:t>European Consumer Centres Network (ECC-Net)</a:t>
            </a:r>
          </a:p>
          <a:p>
            <a:pPr marL="0" indent="0">
              <a:lnSpc>
                <a:spcPts val="1109"/>
              </a:lnSpc>
              <a:buNone/>
            </a:pPr>
            <a:r>
              <a:rPr lang="de-DE" dirty="0" sz="1000"/>
              <a:t>Bietet Unterstützung und Beratung zu Verbraucherrechten bei Finanzdienstleistungen, einschließlich Krediten und Kreditprodukten in den EU-Ländern. </a:t>
            </a:r>
            <a:r>
              <a:rPr lang="de-DE" dirty="0" sz="1000">
                <a:hlinkClick r:id="rId6"/>
              </a:rPr>
              <a:t>https://www.eccnet.eu </a:t>
            </a:r>
          </a:p>
          <a:p>
            <a:pPr marL="0" indent="0">
              <a:lnSpc>
                <a:spcPts val="1357"/>
              </a:lnSpc>
              <a:buNone/>
            </a:pPr>
            <a:endParaRPr lang="de-DE" dirty="0" sz="1125"/>
          </a:p>
          <a:p>
            <a:pPr marL="0" indent="0">
              <a:lnSpc>
                <a:spcPts val="1109"/>
              </a:lnSpc>
              <a:buNone/>
            </a:pPr>
            <a:r>
              <a:rPr lang="de-DE" b="1" dirty="0" sz="1000"/>
              <a:t>National Debt Helpline (Beispiel – je nach Land anpassbar)</a:t>
            </a:r>
          </a:p>
          <a:p>
            <a:pPr marL="0" indent="0">
              <a:lnSpc>
                <a:spcPts val="1109"/>
              </a:lnSpc>
              <a:buNone/>
            </a:pPr>
            <a:r>
              <a:rPr lang="de-DE" dirty="0" sz="1000"/>
              <a:t>Vertrauliche Beratungsangebote, die Menschen dabei unterstützen, Schulden zu bewältigen, Rückzahlungen auszuhandeln und ihre finanzielle Stabilität zu verbessern. </a:t>
            </a:r>
            <a:r>
              <a:rPr lang="de-DE" dirty="0" sz="1000">
                <a:hlinkClick r:id="rId7"/>
              </a:rPr>
              <a:t>https://www.nationaldebtline.org</a:t>
            </a:r>
            <a:endParaRPr lang="de-DE" dirty="0" sz="1000"/>
          </a:p>
          <a:p>
            <a:pPr marL="0" indent="0">
              <a:lnSpc>
                <a:spcPts val="488"/>
              </a:lnSpc>
              <a:buNone/>
            </a:pPr>
            <a:endParaRPr lang="de-DE" dirty="0" sz="400"/>
          </a:p>
          <a:p>
            <a:pPr marL="0" indent="0">
              <a:lnSpc>
                <a:spcPts val="1109"/>
              </a:lnSpc>
              <a:buNone/>
            </a:pPr>
            <a:r>
              <a:rPr lang="de-DE" dirty="0" sz="1000"/>
              <a:t>• Videos und Podcasts zu Krediten und Finanzverhalten</a:t>
            </a:r>
          </a:p>
          <a:p>
            <a:pPr marL="0" indent="0">
              <a:lnSpc>
                <a:spcPts val="1342"/>
              </a:lnSpc>
              <a:buNone/>
            </a:pPr>
            <a:endParaRPr lang="de-DE" dirty="0" sz="1125"/>
          </a:p>
          <a:p>
            <a:pPr marL="0" indent="0">
              <a:lnSpc>
                <a:spcPts val="1109"/>
              </a:lnSpc>
              <a:buNone/>
            </a:pPr>
            <a:r>
              <a:rPr lang="de-DE" b="1" dirty="0" sz="1000"/>
              <a:t>How Credit Cards Really Work – Lernvideo</a:t>
            </a:r>
          </a:p>
          <a:p>
            <a:pPr marL="0" indent="0">
              <a:lnSpc>
                <a:spcPts val="1109"/>
              </a:lnSpc>
              <a:buNone/>
            </a:pPr>
            <a:r>
              <a:rPr lang="de-DE" dirty="0" sz="1000"/>
              <a:t>Dieses Video erklärt in einfachen Worten, wie Kreditkarten funktionieren – einschließlich Zinsen, Rückzahlungen und typischer Fallstricke. </a:t>
            </a:r>
            <a:r>
              <a:rPr lang="de-DE" dirty="0" sz="1000">
                <a:hlinkClick r:id="rId8"/>
              </a:rPr>
              <a:t>https://www.youtube.com/watch?v=bjfC3zV3X5E</a:t>
            </a:r>
            <a:endParaRPr lang="de-DE" dirty="0" sz="1000"/>
          </a:p>
          <a:p>
            <a:pPr marL="0" indent="0">
              <a:lnSpc>
                <a:spcPts val="1586"/>
              </a:lnSpc>
              <a:buNone/>
            </a:pPr>
            <a:endParaRPr lang="de-DE" b="1" dirty="0" sz="1325"/>
          </a:p>
          <a:p>
            <a:pPr marL="0" indent="0">
              <a:lnSpc>
                <a:spcPts val="1109"/>
              </a:lnSpc>
              <a:buNone/>
            </a:pPr>
            <a:r>
              <a:rPr lang="de-DE" b="1" dirty="0" sz="1000"/>
              <a:t>Women &amp; Money Podcast – Financial Confidence and Decision-Making</a:t>
            </a:r>
          </a:p>
          <a:p>
            <a:pPr marL="0" indent="0">
              <a:lnSpc>
                <a:spcPts val="1109"/>
              </a:lnSpc>
              <a:buNone/>
            </a:pPr>
            <a:r>
              <a:rPr lang="de-DE" dirty="0" sz="1000"/>
              <a:t>Dieser Podcast beleuchtet finanzielle Erfahrungen aus dem echten Leben, darunter Schuldenmanagement, finanzielle Unabhängigkeit und den Aufbau von Selbstvertrauen bei finanziellen Entscheidungen. </a:t>
            </a:r>
            <a:r>
              <a:rPr lang="de-DE" dirty="0" sz="1000">
                <a:hlinkClick r:id="rId9"/>
              </a:rPr>
              <a:t>https://www.suzeorman.com/podcast</a:t>
            </a:r>
            <a:endParaRPr lang="de-DE" dirty="0" sz="1000"/>
          </a:p>
          <a:p>
            <a:pPr marL="0" indent="0">
              <a:lnSpc>
                <a:spcPts val="1708"/>
              </a:lnSpc>
              <a:buNone/>
            </a:pPr>
            <a:endParaRPr lang="de-DE" dirty="0" sz="1425"/>
          </a:p>
        </p:txBody>
      </p:sp>
      <p:grpSp>
        <p:nvGrpSpPr>
          <p:cNvPr id="4" name="Graphic 2">
            <a:extLst>
              <a:ext uri="{FF2B5EF4-FFF2-40B4-BE49-F238E27FC236}">
                <a16:creationId xmlns:a16="http://schemas.microsoft.com/office/drawing/2014/main" id="{75C08994-2290-1BA8-CF1D-FFAA84A4C93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D6C7E230-6CE0-3EAB-D43D-162AD6661893}"/>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DD6C33F-79D9-DFF8-CCFB-C49DE3E8015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5C58B45C-C000-08A7-208C-7A5CC5395206}"/>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76DBE2EA-9DB8-491D-AA42-E485B6F90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70D1D123-12BD-C8E3-41DC-E7A35601A583}"/>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40A3E8AB-F2D1-4947-6BCE-51480904B32D}"/>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7C768129-E9EB-D0AD-D707-39CE5FD98B37}"/>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D37EE462-C8CE-3563-6FBC-F3C3DABC860B}"/>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BE006F2F-5F0F-5456-FDA6-C40C21C58840}"/>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7551F27A-E138-FAA7-84B9-7287689528C4}"/>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A91C395E-1346-A0D2-6199-E81C2ADF8B57}"/>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DEF1007B-9A95-BC4C-2721-8B484F67666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B6429A2A-0D13-02FE-CFD8-8D7C6C808F8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4101F324-AF5D-9D22-AA2D-099DA126579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C7E5F072-63DC-42CB-2CA4-74CD29F59C5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F498CB1E-02C9-945B-CB13-C2FA26AEF87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5372BD7C-7C64-9AC9-809C-82E769F9AB6F}"/>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de-DE" dirty="0"/>
          </a:p>
        </p:txBody>
      </p:sp>
    </p:spTree>
    <p:extLst>
      <p:ext uri="{BB962C8B-B14F-4D97-AF65-F5344CB8AC3E}">
        <p14:creationId xmlns:p14="http://schemas.microsoft.com/office/powerpoint/2010/main" val="3175191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de-DE"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777891" y="4910405"/>
            <a:ext cx="360635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909998" y="4890088"/>
            <a:ext cx="3325689" cy="646331"/>
          </a:xfrm>
          <a:prstGeom prst="rect">
            <a:avLst/>
          </a:prstGeom>
          <a:noFill/>
        </p:spPr>
        <p:txBody>
          <a:bodyPr wrap="none" rtlCol="0">
            <a:spAutoFit/>
          </a:bodyPr>
          <a:lstStyle/>
          <a:p>
            <a:r>
              <a:rPr lang="de-DE" sz="3150" b="1" spc="324" dirty="0">
                <a:solidFill>
                  <a:schemeClr val="bg1"/>
                </a:solidFill>
                <a:latin typeface="Calibri" panose="020F0502020204030204" pitchFamily="34" charset="0"/>
                <a:cs typeface="Calibri" panose="020F0502020204030204" pitchFamily="34" charset="0"/>
              </a:rPr>
              <a:t>FRAUEN IN DER</a:t>
            </a:r>
          </a:p>
        </p:txBody>
      </p:sp>
      <p:sp>
        <p:nvSpPr>
          <p:cNvPr id="84" name="Rectangle 83">
            <a:extLst>
              <a:ext uri="{FF2B5EF4-FFF2-40B4-BE49-F238E27FC236}">
                <a16:creationId xmlns:a16="http://schemas.microsoft.com/office/drawing/2014/main" id="{98D37BF4-228D-1E0D-697A-E2795CD8A0D5}"/>
              </a:ext>
            </a:extLst>
          </p:cNvPr>
          <p:cNvSpPr/>
          <p:nvPr/>
        </p:nvSpPr>
        <p:spPr>
          <a:xfrm>
            <a:off x="2777891" y="5587495"/>
            <a:ext cx="363634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909998" y="5567178"/>
            <a:ext cx="3555674" cy="646331"/>
          </a:xfrm>
          <a:prstGeom prst="rect">
            <a:avLst/>
          </a:prstGeom>
          <a:noFill/>
        </p:spPr>
        <p:txBody>
          <a:bodyPr wrap="none" rtlCol="0">
            <a:spAutoFit/>
          </a:bodyPr>
          <a:lstStyle/>
          <a:p>
            <a:r>
              <a:rPr lang="de-DE" sz="3150" b="1" spc="324" dirty="0">
                <a:solidFill>
                  <a:schemeClr val="bg1"/>
                </a:solidFill>
                <a:latin typeface="Calibri" panose="020F0502020204030204" pitchFamily="34" charset="0"/>
                <a:cs typeface="Calibri" panose="020F0502020204030204" pitchFamily="34" charset="0"/>
              </a:rPr>
              <a:t>KARRIEREMITTE </a:t>
            </a:r>
          </a:p>
        </p:txBody>
      </p:sp>
    </p:spTree>
    <p:extLst>
      <p:ext uri="{BB962C8B-B14F-4D97-AF65-F5344CB8AC3E}">
        <p14:creationId xmlns:p14="http://schemas.microsoft.com/office/powerpoint/2010/main" val="2941177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ECC433-CE81-2CD4-F37C-BF1E6D061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9562" y="5972805"/>
            <a:ext cx="5179954" cy="29370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146263" y="1426859"/>
            <a:ext cx="3567826" cy="4673734"/>
          </a:xfrm>
        </p:spPr>
        <p:txBody>
          <a:bodyPr/>
          <a:lstStyle/>
          <a:p>
            <a:pPr marL="0" indent="0">
              <a:lnSpc>
                <a:spcPts val="1133"/>
              </a:lnSpc>
              <a:buNone/>
            </a:pPr>
            <a:r>
              <a:rPr lang="de-DE" sz="1300" b="1" dirty="0">
                <a:solidFill>
                  <a:srgbClr val="F16024"/>
                </a:solidFill>
              </a:rPr>
              <a:t>Einführung</a:t>
            </a:r>
          </a:p>
          <a:p>
            <a:pPr marL="0" indent="0">
              <a:lnSpc>
                <a:spcPts val="1312"/>
              </a:lnSpc>
              <a:buNone/>
            </a:pPr>
            <a:endParaRPr lang="de-DE" sz="1100" b="1" dirty="0"/>
          </a:p>
          <a:p>
            <a:pPr marL="0" indent="0">
              <a:lnSpc>
                <a:spcPts val="1118"/>
              </a:lnSpc>
              <a:buNone/>
            </a:pPr>
            <a:r>
              <a:rPr lang="de-DE" sz="1100" dirty="0"/>
              <a:t>Die Karrieremitte gehört oft zu den finanziell anspruchsvollsten Phasen im Leben einer Frau. Die finanziellen Verpflichtungen nehmen meist zu, denn Frauen müssen Beruf, Familie, Kinderbetreuung, Wohnkosten und teils auch die Unterstützung weiterer Angehöriger unter einen Hut bringen. Kredite und Schulden können so einen größeren Platz im finanziellen Alltag einnehmen.</a:t>
            </a:r>
          </a:p>
          <a:p>
            <a:pPr marL="0" indent="0">
              <a:lnSpc>
                <a:spcPts val="732"/>
              </a:lnSpc>
              <a:buNone/>
            </a:pPr>
            <a:endParaRPr lang="de-DE" sz="600" dirty="0"/>
          </a:p>
          <a:p>
            <a:pPr marL="0" indent="0">
              <a:lnSpc>
                <a:spcPts val="1118"/>
              </a:lnSpc>
              <a:spcBef>
                <a:spcPts val="1200"/>
              </a:spcBef>
              <a:buNone/>
            </a:pPr>
            <a:r>
              <a:rPr lang="de-DE" sz="1100" dirty="0"/>
              <a:t>Anders als am Berufsanfang, wo Kredite oft mit Unabhängigkeit oder Übergängen zusammenhängen, sind Schulden in der Karrieremitte enger mit langfristigen Verpflichtungen wie Hypotheken, Privatkrediten und Haushaltsausgaben verbunden. Finanzielle Entscheidungen in dieser Phase wirken sich oft dauerhaft auf künftige Stabilität und Wohlbefinden aus.</a:t>
            </a:r>
          </a:p>
          <a:p>
            <a:pPr marL="0" indent="0">
              <a:lnSpc>
                <a:spcPts val="641"/>
              </a:lnSpc>
              <a:buNone/>
            </a:pPr>
            <a:endParaRPr lang="de-DE" sz="525" dirty="0"/>
          </a:p>
          <a:p>
            <a:pPr marL="0" indent="0">
              <a:lnSpc>
                <a:spcPts val="1118"/>
              </a:lnSpc>
              <a:buNone/>
            </a:pPr>
            <a:r>
              <a:rPr lang="de-DE" sz="1100" dirty="0"/>
              <a:t>Hinzu kommen bei Frauen mitunter Erwerbsunterbrechungen, Teilzeitarbeit oder Sorgearbeit, die sich auf Einkommen und langfristige finanzielle Sicherheit auswirken. Diese Herausforderungen können Kreditentscheidungen, Schuldenmanagement und finanzielle Unabhängigkeit beeinflussen.</a:t>
            </a:r>
          </a:p>
          <a:p>
            <a:pPr marL="0" indent="0">
              <a:lnSpc>
                <a:spcPts val="549"/>
              </a:lnSpc>
              <a:buNone/>
            </a:pPr>
            <a:endParaRPr lang="de-DE" sz="450" dirty="0"/>
          </a:p>
          <a:p>
            <a:pPr marL="0" indent="0">
              <a:lnSpc>
                <a:spcPts val="1118"/>
              </a:lnSpc>
              <a:buNone/>
            </a:pPr>
            <a:r>
              <a:rPr lang="de-DE" sz="1100" dirty="0"/>
              <a:t>Deshalb braucht es für den Umgang mit Krediten und Schulden in der Karrieremitte mehr als Finanzwissen allein. Es geht auch darum, zu planen, Prioritäten zu setzen und informierte Entscheidungen zu treffen, die langfristige finanzielle Stabilität fördern.</a:t>
            </a:r>
            <a:endParaRPr lang="de-DE" sz="1100" dirty="0"/>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9" name="Rounded Rectangle 67">
            <a:extLst>
              <a:ext uri="{FF2B5EF4-FFF2-40B4-BE49-F238E27FC236}">
                <a16:creationId xmlns:a16="http://schemas.microsoft.com/office/drawing/2014/main" id="{A36D3CF6-5105-4CCE-262A-F7DF7C9E93D9}"/>
              </a:ext>
            </a:extLst>
          </p:cNvPr>
          <p:cNvSpPr/>
          <p:nvPr/>
        </p:nvSpPr>
        <p:spPr>
          <a:xfrm>
            <a:off x="4806213" y="1881792"/>
            <a:ext cx="2524911" cy="3763868"/>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 Placeholder 7">
            <a:extLst>
              <a:ext uri="{FF2B5EF4-FFF2-40B4-BE49-F238E27FC236}">
                <a16:creationId xmlns:a16="http://schemas.microsoft.com/office/drawing/2014/main" id="{5CCC4A07-97E0-5779-7494-E9144038E85D}"/>
              </a:ext>
            </a:extLst>
          </p:cNvPr>
          <p:cNvSpPr txBox="1">
            <a:spLocks/>
          </p:cNvSpPr>
          <p:nvPr/>
        </p:nvSpPr>
        <p:spPr>
          <a:xfrm>
            <a:off x="4989964" y="1952855"/>
            <a:ext cx="2157407" cy="181087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sz="1025" b="1" dirty="0">
              <a:solidFill>
                <a:srgbClr val="F16024"/>
              </a:solidFill>
            </a:endParaRPr>
          </a:p>
          <a:p>
            <a:pPr marL="0" indent="0">
              <a:lnSpc>
                <a:spcPts val="1089"/>
              </a:lnSpc>
              <a:buNone/>
            </a:pPr>
            <a:r>
              <a:rPr lang="de-DE" sz="1250" b="1" dirty="0">
                <a:solidFill>
                  <a:srgbClr val="F16024"/>
                </a:solidFill>
              </a:rPr>
              <a:t>Lernziele:</a:t>
            </a:r>
          </a:p>
          <a:p>
            <a:pPr marL="0" indent="0">
              <a:lnSpc>
                <a:spcPts val="1342"/>
              </a:lnSpc>
              <a:buNone/>
            </a:pPr>
            <a:endParaRPr lang="de-DE" sz="1125" dirty="0"/>
          </a:p>
          <a:p>
            <a:pPr lvl="0">
              <a:lnSpc>
                <a:spcPts val="1093"/>
              </a:lnSpc>
              <a:buClr>
                <a:srgbClr val="F16024"/>
              </a:buClr>
            </a:pPr>
            <a:r>
              <a:rPr lang="de-DE" sz="1075" dirty="0"/>
              <a:t>Verstehen, wie sich Schulden in der Kar­rie­remitte entwickeln und komplexer werden.</a:t>
            </a:r>
          </a:p>
          <a:p>
            <a:pPr lvl="0">
              <a:lnSpc>
                <a:spcPts val="1586"/>
              </a:lnSpc>
              <a:buClr>
                <a:srgbClr val="F16024"/>
              </a:buClr>
            </a:pPr>
            <a:endParaRPr lang="de-DE" sz="1325" dirty="0"/>
          </a:p>
          <a:p>
            <a:pPr lvl="0">
              <a:lnSpc>
                <a:spcPts val="1093"/>
              </a:lnSpc>
              <a:buClr>
                <a:srgbClr val="F16024"/>
              </a:buClr>
            </a:pPr>
            <a:r>
              <a:rPr lang="de-DE" sz="1075" dirty="0"/>
              <a:t>Finanzielle Risiken mehrerer und lang­fris­tiger Schulden erkennen.</a:t>
            </a:r>
          </a:p>
          <a:p>
            <a:pPr lvl="0">
              <a:lnSpc>
                <a:spcPts val="1586"/>
              </a:lnSpc>
              <a:buClr>
                <a:srgbClr val="F16024"/>
              </a:buClr>
            </a:pPr>
            <a:endParaRPr lang="de-DE" sz="1325" dirty="0"/>
          </a:p>
          <a:p>
            <a:pPr lvl="0">
              <a:lnSpc>
                <a:spcPts val="1093"/>
              </a:lnSpc>
              <a:buClr>
                <a:srgbClr val="F16024"/>
              </a:buClr>
            </a:pPr>
            <a:r>
              <a:rPr lang="de-DE" sz="1075" dirty="0"/>
              <a:t>Lernen, ver­schie­dene Arten finan­ziel­ler Ver­pflich­tun­gen zu prio­risie­ren und zu steuern.</a:t>
            </a:r>
          </a:p>
          <a:p>
            <a:pPr lvl="0">
              <a:lnSpc>
                <a:spcPts val="1586"/>
              </a:lnSpc>
              <a:buClr>
                <a:srgbClr val="F16024"/>
              </a:buClr>
            </a:pPr>
            <a:endParaRPr lang="de-DE" sz="1325" dirty="0"/>
          </a:p>
          <a:p>
            <a:pPr lvl="0">
              <a:lnSpc>
                <a:spcPts val="1093"/>
              </a:lnSpc>
              <a:buClr>
                <a:srgbClr val="F16024"/>
              </a:buClr>
            </a:pPr>
            <a:r>
              <a:rPr lang="de-DE" sz="1075" dirty="0"/>
              <a:t>Strategien entwickeln, um finan­ziel­len Druck zu verringern und die Stabilität zu verbessern.</a:t>
            </a:r>
          </a:p>
          <a:p>
            <a:pPr lvl="0">
              <a:lnSpc>
                <a:spcPts val="1586"/>
              </a:lnSpc>
              <a:buClr>
                <a:srgbClr val="F16024"/>
              </a:buClr>
            </a:pPr>
            <a:endParaRPr lang="de-DE" sz="1325" dirty="0"/>
          </a:p>
          <a:p>
            <a:pPr lvl="0">
              <a:lnSpc>
                <a:spcPts val="1093"/>
              </a:lnSpc>
              <a:buClr>
                <a:srgbClr val="F16024"/>
              </a:buClr>
            </a:pPr>
            <a:r>
              <a:rPr lang="de-DE" sz="1075" dirty="0"/>
              <a:t>Bewusstsein für den Zusam­men­hang zwischen finan­ziel­len Ent­schei­dun­gen und lang­fris­tiger Sicherheit stärken.</a:t>
            </a:r>
          </a:p>
        </p:txBody>
      </p:sp>
    </p:spTree>
    <p:extLst>
      <p:ext uri="{BB962C8B-B14F-4D97-AF65-F5344CB8AC3E}">
        <p14:creationId xmlns:p14="http://schemas.microsoft.com/office/powerpoint/2010/main" val="525722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AA1B-33BF-6348-64D1-D5041C8F4D0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EA80903-E95E-D4DA-F505-77E835DD4A5E}"/>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C6BF74EB-F490-3319-CBA3-A7415DF5B9EA}"/>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64DBAE47-3526-ED9B-7715-59907BDF2BB5}"/>
              </a:ext>
            </a:extLst>
          </p:cNvPr>
          <p:cNvSpPr>
            <a:spLocks noGrp="1"/>
          </p:cNvSpPr>
          <p:nvPr>
            <p:ph type="body" sz="quarter" idx="61"/>
          </p:nvPr>
        </p:nvSpPr>
        <p:spPr/>
        <p:txBody>
          <a:bodyPr/>
          <a:lstStyle/>
          <a:p>
            <a:r>
              <a:rPr lang="de-DE" dirty="0"/>
              <a:t>Frauen in der Karrieremitte</a:t>
            </a:r>
          </a:p>
        </p:txBody>
      </p:sp>
      <p:cxnSp>
        <p:nvCxnSpPr>
          <p:cNvPr id="24" name="Straight Connector 23">
            <a:extLst>
              <a:ext uri="{FF2B5EF4-FFF2-40B4-BE49-F238E27FC236}">
                <a16:creationId xmlns:a16="http://schemas.microsoft.com/office/drawing/2014/main" id="{DD7AF8B2-3D86-4B5A-F2E2-25849FE0658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E171910-ADC9-EB03-F6CB-B372F105D0E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8E72A6FE-848D-02AD-1418-320E042057A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0489B08-165A-920E-216D-400465F7CB7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AE658B6E-D44F-1391-CE5B-138ADD0311B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D12487C-3242-0AB9-FD36-6E63ADA7FAA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C6EF8989-83C5-BA5A-A585-C7EEC399B8E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FD1F5C9F-A64D-868B-7B35-2D9328BBBD3F}"/>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E3C2BF3B-3420-A52F-B421-8B74415AA9F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927A4C59-01CA-26EF-10CA-D4DB2D6D95F4}"/>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8B1E3417-F0E3-F982-BC90-55DE2AB6149A}"/>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040EA2D6-35C3-1A48-2285-D2AC4AD444B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84C5BA9D-9497-B7A0-7D9B-8318B5ADB89F}"/>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AF1BD175-1291-4299-6027-429C2F28E41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009B34F2-B303-5B56-7357-E0BFBA7B6B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6CADE7B-A909-F980-1B52-708D0D9D2FA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CEEC9DF8-4C08-EF78-ED44-CB1CC96AE60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32DDDF91-CF3A-7901-8DDB-5B76DB8B777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37007F98-B51E-4101-527A-58EFD4C421FA}"/>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B904C96D-97DA-015F-10BE-2F2C78D0E3E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E6A79E14-6860-ECF4-A1BC-5D805118C69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F08AD15A-FC54-2F30-2A61-272303EF5C25}"/>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7FAABEB8-0C3E-8826-2621-0E33DA6A10D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7153BA31-AE81-7418-B1C1-F6DAD59C30E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65C4719E-0FFF-245F-78CE-2B6E3FEC71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58A8D4F2-1425-2192-37A2-5F7DEC68B13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7503A8D7-5DF8-375A-8159-8B04BFDD53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C495D350-6995-70A6-167C-9A705FAE573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9" name="Rounded Rectangle 67">
            <a:extLst>
              <a:ext uri="{FF2B5EF4-FFF2-40B4-BE49-F238E27FC236}">
                <a16:creationId xmlns:a16="http://schemas.microsoft.com/office/drawing/2014/main" id="{22BBCE1D-35D7-C678-50E8-2E9BFB7D5FA1}"/>
              </a:ext>
            </a:extLst>
          </p:cNvPr>
          <p:cNvSpPr/>
          <p:nvPr/>
        </p:nvSpPr>
        <p:spPr>
          <a:xfrm>
            <a:off x="1704812" y="4833815"/>
            <a:ext cx="4565359" cy="388508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Text Placeholder 7">
            <a:extLst>
              <a:ext uri="{FF2B5EF4-FFF2-40B4-BE49-F238E27FC236}">
                <a16:creationId xmlns:a16="http://schemas.microsoft.com/office/drawing/2014/main" id="{B669CEEB-FD97-CA0B-365E-D51AA981820A}"/>
              </a:ext>
            </a:extLst>
          </p:cNvPr>
          <p:cNvSpPr txBox="1">
            <a:spLocks/>
          </p:cNvSpPr>
          <p:nvPr/>
        </p:nvSpPr>
        <p:spPr>
          <a:xfrm>
            <a:off x="1641504" y="1427942"/>
            <a:ext cx="5205610" cy="308022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33"/>
              </a:lnSpc>
              <a:buNone/>
            </a:pPr>
            <a:r>
              <a:rPr lang="de-DE" sz="1300" b="1" dirty="0">
                <a:solidFill>
                  <a:srgbClr val="F16024"/>
                </a:solidFill>
              </a:rPr>
              <a:t>Komplexe finanzielle Verpflichtungen und Schuldenaufbau</a:t>
            </a:r>
          </a:p>
          <a:p>
            <a:pPr marL="0" indent="0">
              <a:lnSpc>
                <a:spcPts val="1312"/>
              </a:lnSpc>
              <a:buNone/>
            </a:pPr>
            <a:endParaRPr lang="de-DE" sz="1100" b="1" dirty="0">
              <a:solidFill>
                <a:srgbClr val="F16024"/>
              </a:solidFill>
            </a:endParaRPr>
          </a:p>
          <a:p>
            <a:pPr marL="0" indent="0">
              <a:lnSpc>
                <a:spcPts val="1118"/>
              </a:lnSpc>
              <a:buNone/>
            </a:pPr>
            <a:r>
              <a:rPr lang="de-DE" sz="1100" dirty="0"/>
              <a:t>In der Karrieremitte nehmen finanzielle Verpflichtungen oft an Umfang und Komplexität zu. Frauen haben möglicherweise mehrere finanzielle Verpflichtungen gleichzeitig: Hypotheken, Kredite, Kreditkarten, Kinderbetreuungskosten, Bildungsausgaben oder familiäre Verpflichtungen.</a:t>
            </a:r>
          </a:p>
          <a:p>
            <a:pPr marL="0" indent="0">
              <a:lnSpc>
                <a:spcPts val="1586"/>
              </a:lnSpc>
              <a:buNone/>
            </a:pPr>
            <a:endParaRPr lang="de-DE" sz="1325" dirty="0"/>
          </a:p>
          <a:p>
            <a:pPr marL="0" indent="0">
              <a:lnSpc>
                <a:spcPts val="1118"/>
              </a:lnSpc>
              <a:buNone/>
            </a:pPr>
            <a:r>
              <a:rPr lang="de-DE" sz="1100" dirty="0"/>
              <a:t>Anders als in früheren Lebensphasen hängen finanzielle Belastungen oft miteinander zusammen. Schulden entstehen eher schrittweise durch eine Mischung aus Alltagsentscheidungen und großen Lebensereignissen als durch eine einzelne Kreditentscheidung. So können etwa Haushaltsausgaben, die Unterstützung von Angehörigen oder unerwartete Kosten die finanziellen Verpflichtungen mit der Zeit erhöhen.</a:t>
            </a:r>
          </a:p>
          <a:p>
            <a:pPr marL="0" indent="0">
              <a:lnSpc>
                <a:spcPts val="549"/>
              </a:lnSpc>
              <a:buNone/>
            </a:pPr>
            <a:endParaRPr lang="de-DE" sz="450" dirty="0"/>
          </a:p>
          <a:p>
            <a:pPr marL="0" indent="0">
              <a:lnSpc>
                <a:spcPts val="1118"/>
              </a:lnSpc>
              <a:buNone/>
            </a:pPr>
            <a:r>
              <a:rPr lang="de-DE" sz="1100" dirty="0"/>
              <a:t>Weil finanzielle Verpflichtungen in dieser Phase komplexer werden, ist ein </a:t>
            </a:r>
            <a:r>
              <a:rPr lang="de-DE" sz="1100" b="1" dirty="0"/>
              <a:t>klarer Überblick über Schulden, Ausgaben und finanzielle Prioritäten </a:t>
            </a:r>
            <a:r>
              <a:rPr lang="de-DE" sz="1100" dirty="0"/>
              <a:t>unerlässlich. Wer weiß, wohin das Geld fließt und welche Verpflichtungen sofortige Aufmerksamkeit brauchen, hat weniger Stress und kann besser planen.</a:t>
            </a:r>
          </a:p>
        </p:txBody>
      </p:sp>
      <p:sp>
        <p:nvSpPr>
          <p:cNvPr id="57" name="Text Placeholder 7">
            <a:extLst>
              <a:ext uri="{FF2B5EF4-FFF2-40B4-BE49-F238E27FC236}">
                <a16:creationId xmlns:a16="http://schemas.microsoft.com/office/drawing/2014/main" id="{A0D67330-0E52-B29B-AB81-3C4B920DF444}"/>
              </a:ext>
            </a:extLst>
          </p:cNvPr>
          <p:cNvSpPr txBox="1">
            <a:spLocks/>
          </p:cNvSpPr>
          <p:nvPr/>
        </p:nvSpPr>
        <p:spPr>
          <a:xfrm>
            <a:off x="1883230" y="5083629"/>
            <a:ext cx="4386941" cy="338545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33"/>
              </a:lnSpc>
              <a:buNone/>
            </a:pPr>
            <a:r>
              <a:rPr lang="de-DE" sz="1300" b="1" dirty="0">
                <a:solidFill>
                  <a:srgbClr val="F16024"/>
                </a:solidFill>
              </a:rPr>
              <a:t>Schuldenarten und ihre Folgen</a:t>
            </a:r>
          </a:p>
          <a:p>
            <a:pPr marL="0" lvl="0" indent="0">
              <a:lnSpc>
                <a:spcPts val="1312"/>
              </a:lnSpc>
              <a:buNone/>
            </a:pPr>
            <a:endParaRPr lang="de-DE" dirty="0" sz="1100"/>
          </a:p>
          <a:p>
            <a:pPr marL="0" lvl="0" indent="0">
              <a:lnSpc>
                <a:spcPts val="1137"/>
              </a:lnSpc>
              <a:buNone/>
            </a:pPr>
            <a:r>
              <a:rPr lang="de-DE" dirty="0" sz="1025"/>
              <a:t>Nicht alle Schulden bergen dasselbe Risiko oder haben dieselben Auswirkungen. In der Karrieremitte ist es besonders wichtig, verschiedene Schuldenarten zu unterscheiden und ihre Folgen zu verstehen.</a:t>
            </a:r>
          </a:p>
          <a:p>
            <a:pPr marL="0" lvl="0" indent="0">
              <a:lnSpc>
                <a:spcPts val="1494"/>
              </a:lnSpc>
              <a:buNone/>
            </a:pPr>
            <a:endParaRPr lang="de-DE" dirty="0" sz="1250"/>
          </a:p>
          <a:p>
            <a:pPr marL="0" lvl="0" indent="0">
              <a:lnSpc>
                <a:spcPts val="1137"/>
              </a:lnSpc>
              <a:buNone/>
            </a:pPr>
            <a:r>
              <a:rPr lang="de-DE" dirty="0" sz="1025"/>
              <a:t>Langfristige Schulden wie Hypotheken sind oft mit Vermögensaufbau und langfristiger Geldanlage verbunden. Auch wenn sie als stabiler gelten, müssen sie sorgfältig gesteuert werden, denn sie bringen lange Rückzahlungszeiträume und eine erhebliche finanzielle Verpflichtung mit sich.</a:t>
            </a:r>
          </a:p>
          <a:p>
            <a:pPr marL="0" lvl="0" indent="0">
              <a:lnSpc>
                <a:spcPts val="1586"/>
              </a:lnSpc>
              <a:buNone/>
            </a:pPr>
            <a:endParaRPr lang="de-DE" dirty="0" sz="1325"/>
          </a:p>
          <a:p>
            <a:pPr marL="0" lvl="0" indent="0">
              <a:lnSpc>
                <a:spcPts val="1137"/>
              </a:lnSpc>
              <a:buNone/>
            </a:pPr>
            <a:r>
              <a:rPr lang="de-DE" dirty="0" sz="1025"/>
              <a:t>Kurzfristige oder hochverzinste Schulden wie Kreditkartenschulden oder Konsumentenkredite bergen meist ein höheres finanzielles Risiko. Sie können schnell anwachsen und gehen oft mit höheren Zinssätzen einher, was sie auf Dauer teurer macht.</a:t>
            </a:r>
          </a:p>
          <a:p>
            <a:pPr marL="0" lvl="0" indent="0">
              <a:lnSpc>
                <a:spcPts val="1586"/>
              </a:lnSpc>
              <a:buNone/>
            </a:pPr>
            <a:endParaRPr lang="de-DE" dirty="0" sz="1325"/>
          </a:p>
          <a:p>
            <a:pPr marL="0" lvl="0" indent="0">
              <a:lnSpc>
                <a:spcPts val="1137"/>
              </a:lnSpc>
              <a:buNone/>
            </a:pPr>
            <a:r>
              <a:rPr lang="de-DE" dirty="0" sz="1025"/>
              <a:t>Wenn verschiedene Schuldenarten nebeneinander bestehen, kann das Priorisieren schwierig werden. Für eine wirksame Finanzplanung ist es wichtig zu wissen, welche Schulden sofortige Aufmerksamkeit brauchen und welche sich über längere Zeit abtragen lassen.</a:t>
            </a:r>
          </a:p>
          <a:p>
            <a:pPr marL="0" lvl="0" indent="0">
              <a:lnSpc>
                <a:spcPts val="1586"/>
              </a:lnSpc>
              <a:buNone/>
            </a:pPr>
            <a:endParaRPr lang="de-DE" dirty="0" sz="1325"/>
          </a:p>
          <a:p>
            <a:pPr marL="0" indent="0">
              <a:lnSpc>
                <a:spcPts val="1220"/>
              </a:lnSpc>
              <a:buNone/>
            </a:pPr>
            <a:endParaRPr lang="de-DE" dirty="0" sz="1025"/>
          </a:p>
        </p:txBody>
      </p:sp>
    </p:spTree>
    <p:extLst>
      <p:ext uri="{BB962C8B-B14F-4D97-AF65-F5344CB8AC3E}">
        <p14:creationId xmlns:p14="http://schemas.microsoft.com/office/powerpoint/2010/main" val="1178015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D88D7-7740-577E-06A0-8C9C7781F46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D95446-70C0-F861-F030-765137CD10AF}"/>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4C69BEAB-F85F-4461-4609-99091C136ABB}"/>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5DA7B17F-B22D-4BA4-F832-37835C4BF76E}"/>
              </a:ext>
            </a:extLst>
          </p:cNvPr>
          <p:cNvSpPr>
            <a:spLocks noGrp="1"/>
          </p:cNvSpPr>
          <p:nvPr>
            <p:ph type="body" sz="quarter" idx="61"/>
          </p:nvPr>
        </p:nvSpPr>
        <p:spPr/>
        <p:txBody>
          <a:bodyPr/>
          <a:lstStyle/>
          <a:p>
            <a:r>
              <a:rPr lang="de-DE" dirty="0"/>
              <a:t>Frauen in der Karrieremitte</a:t>
            </a:r>
          </a:p>
        </p:txBody>
      </p:sp>
      <p:cxnSp>
        <p:nvCxnSpPr>
          <p:cNvPr id="24" name="Straight Connector 23">
            <a:extLst>
              <a:ext uri="{FF2B5EF4-FFF2-40B4-BE49-F238E27FC236}">
                <a16:creationId xmlns:a16="http://schemas.microsoft.com/office/drawing/2014/main" id="{562D878B-8C99-738A-DAD4-0529249719B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C7EDD2F4-F275-FDDE-90B6-9A44E9E6EC5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B0EECCC-6F97-E3BB-00AE-C6BD926E216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47B71C1D-AF1D-1BCA-9951-5B82477D3F4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BADF7E86-93AD-D85E-D4E3-23925DD3E67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C93CF27A-F76D-0859-9DAF-D67F9513692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3DF5CFAB-CC42-E39C-B238-A5DB18FBAAD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F551FA68-C21A-65CF-2C8F-B18D8FB375B2}"/>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65AA9869-BD11-1363-355C-43C55BB5F6B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8B68F5BB-A753-0AE8-D19E-6DFA116E86E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D6104AFC-6692-752E-5359-2D6F3506D49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02E1BE4B-B8B1-03FF-8A7F-08B718C6DF0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C3948C03-AD47-8983-DEA4-474DF2D6A11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E51FBD14-8866-5331-92DE-AEC11F1004E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280F58A3-B083-D43C-B14A-BDB6E3F8681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E4EF8D82-9679-3E46-5DAC-AA909337A32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C0530FA4-025F-A111-9963-37F736EBF1E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ADFB9FD8-D1A2-E55F-E357-769046AA43FC}"/>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61997E84-1D64-BD41-6F13-37A0F89A8C6D}"/>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460C45D5-FCB4-7558-FD8F-FF8114C65AC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36FAB45D-C0B1-BBF4-7CFF-D00234AAC20E}"/>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02F3C02C-7840-CFA6-2776-9F08E0B4DB1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1597E091-62DD-9E59-99D9-8EFC948FFCE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050BBC75-2855-74E8-1234-9568E35A26F8}"/>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645E5A6F-549E-45B9-05B3-3B8AE0D2AC9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020BFBC9-DC70-35D2-BD5F-0E11EEC0A2F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B8A1D4B4-7873-452B-A4ED-3808E1E8574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3BB63A6F-B40A-B5CD-35DD-6DF48772822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9" name="Rounded Rectangle 67">
            <a:extLst>
              <a:ext uri="{FF2B5EF4-FFF2-40B4-BE49-F238E27FC236}">
                <a16:creationId xmlns:a16="http://schemas.microsoft.com/office/drawing/2014/main" id="{6E913019-3D64-8AE6-8764-FDEACF06CE79}"/>
              </a:ext>
            </a:extLst>
          </p:cNvPr>
          <p:cNvSpPr/>
          <p:nvPr/>
        </p:nvSpPr>
        <p:spPr>
          <a:xfrm>
            <a:off x="1641503" y="5509039"/>
            <a:ext cx="5172953" cy="4048040"/>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Text Placeholder 7">
            <a:extLst>
              <a:ext uri="{FF2B5EF4-FFF2-40B4-BE49-F238E27FC236}">
                <a16:creationId xmlns:a16="http://schemas.microsoft.com/office/drawing/2014/main" id="{A6E9A4ED-6009-6E87-56FC-C2D1963137AA}"/>
              </a:ext>
            </a:extLst>
          </p:cNvPr>
          <p:cNvSpPr txBox="1">
            <a:spLocks/>
          </p:cNvSpPr>
          <p:nvPr/>
        </p:nvSpPr>
        <p:spPr>
          <a:xfrm>
            <a:off x="1641504" y="1440775"/>
            <a:ext cx="5172953" cy="404804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24"/>
              </a:lnSpc>
              <a:buNone/>
            </a:pPr>
            <a:r>
              <a:rPr lang="de-DE" sz="1175" b="1" dirty="0">
                <a:solidFill>
                  <a:srgbClr val="F16024"/>
                </a:solidFill>
              </a:rPr>
              <a:t>Strategien für Schuldenmanagement und Finanzplanung</a:t>
            </a:r>
          </a:p>
          <a:p>
            <a:pPr marL="0" indent="0">
              <a:lnSpc>
                <a:spcPts val="1373"/>
              </a:lnSpc>
              <a:buNone/>
            </a:pPr>
            <a:endParaRPr lang="de-DE" sz="1150" b="1" dirty="0"/>
          </a:p>
          <a:p>
            <a:pPr marL="0" indent="0">
              <a:lnSpc>
                <a:spcPts val="1017"/>
              </a:lnSpc>
              <a:buNone/>
            </a:pPr>
            <a:r>
              <a:rPr lang="de-DE" sz="1000" dirty="0"/>
              <a:t>In dieser Phase erfordert der Umgang mit Schulden oft ein strukturierteres und langfristigeres Vorgehen. Finanzielle Entscheidungen betreffen nicht nur aktuelle Bedürfnisse, sondern auch künftige Ziele wie Wohnen, die Ausbildung der Kinder, Ersparnisse oder die Ruhestandsplanung.</a:t>
            </a:r>
          </a:p>
          <a:p>
            <a:pPr marL="0" indent="0">
              <a:lnSpc>
                <a:spcPts val="610"/>
              </a:lnSpc>
              <a:buNone/>
            </a:pPr>
            <a:endParaRPr lang="de-DE" sz="500" dirty="0"/>
          </a:p>
          <a:p>
            <a:pPr marL="0" indent="0">
              <a:lnSpc>
                <a:spcPts val="1017"/>
              </a:lnSpc>
              <a:spcBef>
                <a:spcPts val="1269"/>
              </a:spcBef>
              <a:buNone/>
            </a:pPr>
            <a:r>
              <a:rPr lang="de-DE" sz="1000" dirty="0"/>
              <a:t>Zwei gängige Rückzahlungsstrategien können das Finanzmanagement erleichtern:</a:t>
            </a:r>
          </a:p>
          <a:p>
            <a:pPr marL="0" indent="0">
              <a:lnSpc>
                <a:spcPts val="2593"/>
              </a:lnSpc>
              <a:buNone/>
            </a:pPr>
            <a:endParaRPr lang="de-DE" sz="2150" dirty="0"/>
          </a:p>
          <a:p>
            <a:pPr marL="0" indent="0">
              <a:lnSpc>
                <a:spcPts val="1017"/>
              </a:lnSpc>
              <a:buNone/>
            </a:pPr>
            <a:r>
              <a:rPr lang="de-DE" sz="1000" b="1" dirty="0"/>
              <a:t>Die Schneeballmethode</a:t>
            </a:r>
          </a:p>
          <a:p>
            <a:pPr marL="0" indent="0">
              <a:lnSpc>
                <a:spcPts val="1017"/>
              </a:lnSpc>
              <a:buNone/>
            </a:pPr>
            <a:r>
              <a:rPr lang="de-DE" sz="1000" dirty="0"/>
              <a:t>Bei dieser Methode werden zuerst die kleineren Schulden getilgt – das motiviert und macht Fortschritte spürbar.</a:t>
            </a:r>
          </a:p>
          <a:p>
            <a:pPr marL="0" indent="0">
              <a:lnSpc>
                <a:spcPts val="1678"/>
              </a:lnSpc>
              <a:buNone/>
            </a:pPr>
            <a:endParaRPr lang="de-DE" sz="1400" dirty="0"/>
          </a:p>
          <a:p>
            <a:pPr marL="0" indent="0">
              <a:lnSpc>
                <a:spcPts val="1017"/>
              </a:lnSpc>
              <a:buNone/>
            </a:pPr>
            <a:r>
              <a:rPr lang="de-DE" sz="1000" b="1" dirty="0"/>
              <a:t>Die Lawinenmethode</a:t>
            </a:r>
          </a:p>
          <a:p>
            <a:pPr marL="0" indent="0">
              <a:lnSpc>
                <a:spcPts val="1017"/>
              </a:lnSpc>
              <a:buNone/>
            </a:pPr>
            <a:r>
              <a:rPr lang="de-DE" sz="1000" dirty="0"/>
              <a:t>Bei dieser Methode haben die Schulden mit den höchsten Zinssätzen Vorrang – so sinken mit der Zeit die Gesamtkosten der Kredite.</a:t>
            </a:r>
          </a:p>
          <a:p>
            <a:pPr marL="0" indent="0">
              <a:lnSpc>
                <a:spcPts val="1678"/>
              </a:lnSpc>
              <a:buNone/>
            </a:pPr>
            <a:endParaRPr lang="de-DE" sz="1400" dirty="0"/>
          </a:p>
          <a:p>
            <a:pPr marL="0" indent="0">
              <a:lnSpc>
                <a:spcPts val="1017"/>
              </a:lnSpc>
              <a:spcBef>
                <a:spcPts val="335"/>
              </a:spcBef>
              <a:buNone/>
            </a:pPr>
            <a:r>
              <a:rPr lang="de-DE" sz="1000" dirty="0"/>
              <a:t>Den einen „besten“ Ansatz gibt es nicht. Welche Strategie am wirksamsten ist, hängt von Ihrer finanziellen Situation, Ihren Prioritäten und davon ab, was Ihnen hilft dranzubleiben.</a:t>
            </a:r>
          </a:p>
          <a:p>
            <a:pPr marL="0" indent="0">
              <a:lnSpc>
                <a:spcPts val="1525"/>
              </a:lnSpc>
              <a:buNone/>
            </a:pPr>
            <a:endParaRPr lang="de-DE" sz="1275" dirty="0"/>
          </a:p>
          <a:p>
            <a:pPr marL="0" indent="0">
              <a:lnSpc>
                <a:spcPts val="1017"/>
              </a:lnSpc>
              <a:buNone/>
            </a:pPr>
            <a:r>
              <a:rPr lang="de-DE" sz="1000" dirty="0"/>
              <a:t>Neben Rückzahlungsstrategien kann die Finanzplanung in der Karrieremitte Folgendes umfassen:</a:t>
            </a:r>
          </a:p>
          <a:p>
            <a:pPr>
              <a:lnSpc>
                <a:spcPts val="1017"/>
              </a:lnSpc>
            </a:pPr>
            <a:r>
              <a:rPr lang="de-DE" sz="1000" dirty="0"/>
              <a:t>realistische finanzielle Ziele setzen</a:t>
            </a:r>
          </a:p>
          <a:p>
            <a:pPr>
              <a:lnSpc>
                <a:spcPts val="1017"/>
              </a:lnSpc>
            </a:pPr>
            <a:r>
              <a:rPr lang="de-DE" sz="1000" dirty="0"/>
              <a:t>Ausgaben an langfristigen Prioritäten ausrichten</a:t>
            </a:r>
          </a:p>
          <a:p>
            <a:pPr>
              <a:lnSpc>
                <a:spcPts val="1017"/>
              </a:lnSpc>
            </a:pPr>
            <a:r>
              <a:rPr lang="de-DE" sz="1000" dirty="0"/>
              <a:t>nach Möglichkeit finanzielle Puffer aufbauen.</a:t>
            </a:r>
          </a:p>
          <a:p>
            <a:pPr>
              <a:lnSpc>
                <a:spcPts val="762"/>
              </a:lnSpc>
            </a:pPr>
            <a:endParaRPr lang="de-DE" sz="625" dirty="0"/>
          </a:p>
        </p:txBody>
      </p:sp>
      <p:sp>
        <p:nvSpPr>
          <p:cNvPr id="57" name="Text Placeholder 7">
            <a:extLst>
              <a:ext uri="{FF2B5EF4-FFF2-40B4-BE49-F238E27FC236}">
                <a16:creationId xmlns:a16="http://schemas.microsoft.com/office/drawing/2014/main" id="{933353F5-3CC6-6300-F075-F28006D6A3B2}"/>
              </a:ext>
            </a:extLst>
          </p:cNvPr>
          <p:cNvSpPr txBox="1">
            <a:spLocks/>
          </p:cNvSpPr>
          <p:nvPr/>
        </p:nvSpPr>
        <p:spPr>
          <a:xfrm>
            <a:off x="1814670" y="5785987"/>
            <a:ext cx="4826617" cy="377109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02"/>
              </a:lnSpc>
              <a:buNone/>
            </a:pPr>
            <a:r>
              <a:rPr lang="de-DE" sz="1150" b="1" dirty="0">
                <a:solidFill>
                  <a:srgbClr val="F16024"/>
                </a:solidFill>
              </a:rPr>
              <a:t>Finanzielle Entscheidungen in Beziehungen</a:t>
            </a:r>
          </a:p>
          <a:p>
            <a:pPr marL="0" indent="0">
              <a:lnSpc>
                <a:spcPts val="1434"/>
              </a:lnSpc>
              <a:buNone/>
            </a:pPr>
            <a:endParaRPr lang="de-DE" dirty="0" sz="1200"/>
          </a:p>
          <a:p>
            <a:pPr marL="0" lvl="0" indent="0">
              <a:lnSpc>
                <a:spcPts val="1017"/>
              </a:lnSpc>
              <a:buNone/>
            </a:pPr>
            <a:r>
              <a:rPr lang="de-DE" sz="1000" dirty="0">
                <a:solidFill>
                  <a:srgbClr val="F16024"/>
                </a:solidFill>
              </a:rPr>
              <a:t>In der Karrieremitte werden finanzielle Entscheidungen oft gemeinsam im Haushalt getroffen, was den Umgang mit Geld komplexer macht. Bei Themen wie Hypotheken, Kinderbetreuung, Familienausgaben oder langfristiger Planung müssen Paare finanzielle Entscheidungen häufig gemeinsam treffen.</a:t>
            </a:r>
          </a:p>
          <a:p>
            <a:pPr marL="0" lvl="0" indent="0">
              <a:lnSpc>
                <a:spcPts val="2074"/>
              </a:lnSpc>
              <a:buNone/>
            </a:pPr>
            <a:endParaRPr lang="de-DE" sz="1725" dirty="0">
              <a:solidFill>
                <a:srgbClr val="F16024"/>
              </a:solidFill>
            </a:endParaRPr>
          </a:p>
          <a:p>
            <a:pPr marL="0" lvl="0" indent="0">
              <a:lnSpc>
                <a:spcPts val="1017"/>
              </a:lnSpc>
              <a:buNone/>
            </a:pPr>
            <a:r>
              <a:rPr lang="de-DE" sz="1000" dirty="0">
                <a:solidFill>
                  <a:srgbClr val="F16024"/>
                </a:solidFill>
              </a:rPr>
              <a:t>Finanzielle Rollen sind in Beziehungen jedoch nicht immer gleich verteilt. Studien zeigen, dass Frauen oft stärker für das tägliche Budget und die Haushaltsausgaben zuständig sind, während langfristige finanzielle Entscheidungen – etwa zu Krediten, Geldanlagen oder Schulden – anders geregelt werden. Das kann mitunter zu ungleichem Zugang zu Finanzinformationen oder zu weniger Selbstvertrauen bei finanziellen Entscheidungen führen.</a:t>
            </a:r>
          </a:p>
          <a:p>
            <a:pPr marL="0" lvl="0" indent="0">
              <a:lnSpc>
                <a:spcPts val="2501"/>
              </a:lnSpc>
              <a:buNone/>
            </a:pPr>
            <a:endParaRPr lang="de-DE" sz="2075" dirty="0">
              <a:solidFill>
                <a:srgbClr val="F16024"/>
              </a:solidFill>
            </a:endParaRPr>
          </a:p>
          <a:p>
            <a:pPr marL="0" lvl="0" indent="0">
              <a:lnSpc>
                <a:spcPts val="1017"/>
              </a:lnSpc>
              <a:buNone/>
            </a:pPr>
            <a:r>
              <a:rPr lang="de-DE" sz="1000" dirty="0">
                <a:solidFill>
                  <a:srgbClr val="F16024"/>
                </a:solidFill>
              </a:rPr>
              <a:t>Wirksames Schuldenmanagement in Beziehungen erfordert </a:t>
            </a:r>
            <a:r>
              <a:rPr lang="de-DE" sz="1000" b="1" dirty="0">
                <a:solidFill>
                  <a:srgbClr val="F16024"/>
                </a:solidFill>
              </a:rPr>
              <a:t>Kommunikation, Transparenz und geteilte Verantwortung.</a:t>
            </a:r>
          </a:p>
          <a:p>
            <a:pPr marL="0" lvl="0" indent="0">
              <a:lnSpc>
                <a:spcPts val="1647"/>
              </a:lnSpc>
              <a:buNone/>
            </a:pPr>
            <a:endParaRPr lang="de-DE" sz="1375" b="1" dirty="0">
              <a:solidFill>
                <a:srgbClr val="F16024"/>
              </a:solidFill>
            </a:endParaRPr>
          </a:p>
          <a:p>
            <a:pPr marL="0" lvl="0" indent="0">
              <a:lnSpc>
                <a:spcPts val="1017"/>
              </a:lnSpc>
              <a:buNone/>
            </a:pPr>
            <a:r>
              <a:rPr lang="de-DE" sz="1000" b="1" dirty="0">
                <a:solidFill>
                  <a:srgbClr val="F16024"/>
                </a:solidFill>
              </a:rPr>
              <a:t>Wichtige Überlegungen</a:t>
            </a:r>
          </a:p>
          <a:p>
            <a:pPr marL="0" lvl="0" indent="0">
              <a:lnSpc>
                <a:spcPts val="1433"/>
              </a:lnSpc>
              <a:buNone/>
            </a:pPr>
            <a:endParaRPr lang="de-DE" sz="1200" b="1" dirty="0">
              <a:solidFill>
                <a:srgbClr val="F16024"/>
              </a:solidFill>
            </a:endParaRPr>
          </a:p>
          <a:p>
            <a:pPr>
              <a:lnSpc>
                <a:spcPts val="1017"/>
              </a:lnSpc>
            </a:pPr>
            <a:r>
              <a:rPr lang="de-DE" sz="1000" dirty="0">
                <a:solidFill>
                  <a:srgbClr val="F16024"/>
                </a:solidFill>
              </a:rPr>
              <a:t>Gehen Sie </a:t>
            </a:r>
            <a:r>
              <a:rPr lang="de-DE" sz="1000" b="1" dirty="0">
                <a:solidFill>
                  <a:srgbClr val="F16024"/>
                </a:solidFill>
              </a:rPr>
              <a:t>transparent</a:t>
            </a:r>
            <a:r>
              <a:rPr lang="de-DE" sz="1000" dirty="0">
                <a:solidFill>
                  <a:srgbClr val="F16024"/>
                </a:solidFill>
              </a:rPr>
              <a:t> mit Schulden, Ausgaben und finanziellen Verpflichtungen um.</a:t>
            </a:r>
          </a:p>
          <a:p>
            <a:pPr>
              <a:lnSpc>
                <a:spcPts val="1017"/>
              </a:lnSpc>
            </a:pPr>
            <a:r>
              <a:rPr lang="de-DE" sz="1000" b="1" dirty="0">
                <a:solidFill>
                  <a:srgbClr val="F16024"/>
                </a:solidFill>
              </a:rPr>
              <a:t>Planen Sie größere finanzielle Entscheidungen gemeinsam</a:t>
            </a:r>
            <a:r>
              <a:rPr lang="de-DE" sz="1000" dirty="0">
                <a:solidFill>
                  <a:srgbClr val="F16024"/>
                </a:solidFill>
              </a:rPr>
              <a:t>, vor allem Kredite oder große Anschaffungen.</a:t>
            </a:r>
          </a:p>
          <a:p>
            <a:pPr>
              <a:lnSpc>
                <a:spcPts val="1017"/>
              </a:lnSpc>
            </a:pPr>
            <a:r>
              <a:rPr lang="de-DE" sz="1000" b="1" dirty="0">
                <a:solidFill>
                  <a:srgbClr val="F16024"/>
                </a:solidFill>
              </a:rPr>
              <a:t>Bleiben Sie informiert </a:t>
            </a:r>
            <a:r>
              <a:rPr lang="de-DE" sz="1000" dirty="0">
                <a:solidFill>
                  <a:srgbClr val="F16024"/>
                </a:solidFill>
              </a:rPr>
              <a:t>über die gemeinsamen Finanzen.</a:t>
            </a:r>
            <a:endParaRPr lang="de-DE" dirty="0" sz="900"/>
          </a:p>
        </p:txBody>
      </p:sp>
    </p:spTree>
    <p:extLst>
      <p:ext uri="{BB962C8B-B14F-4D97-AF65-F5344CB8AC3E}">
        <p14:creationId xmlns:p14="http://schemas.microsoft.com/office/powerpoint/2010/main" val="2516405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132B1-3438-47FD-1F95-15738734EE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C6F5A89-0E46-42E3-4C7F-D15C864C38C4}"/>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664CE86F-B4AB-3491-B152-0E01F744D3C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824FA78D-415B-DCE1-7C6B-FE7F90803365}"/>
              </a:ext>
            </a:extLst>
          </p:cNvPr>
          <p:cNvSpPr>
            <a:spLocks noGrp="1"/>
          </p:cNvSpPr>
          <p:nvPr>
            <p:ph type="body" sz="quarter" idx="61"/>
          </p:nvPr>
        </p:nvSpPr>
        <p:spPr/>
        <p:txBody>
          <a:bodyPr/>
          <a:lstStyle/>
          <a:p>
            <a:r>
              <a:rPr lang="de-DE" dirty="0"/>
              <a:t>Frauen in der Karrieremitte</a:t>
            </a:r>
          </a:p>
        </p:txBody>
      </p:sp>
      <p:cxnSp>
        <p:nvCxnSpPr>
          <p:cNvPr id="24" name="Straight Connector 23">
            <a:extLst>
              <a:ext uri="{FF2B5EF4-FFF2-40B4-BE49-F238E27FC236}">
                <a16:creationId xmlns:a16="http://schemas.microsoft.com/office/drawing/2014/main" id="{1A31E7DC-B6E7-53C3-C177-2E5CD81E4DE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E21CC76-85ED-473F-372F-312D5F9166A7}"/>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55D89BD-9886-6DC0-C67C-9EF7B3419933}"/>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B66FD25-FFB5-C208-C740-CB4D8C9FC0A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91678A88-051C-37A2-F942-28DA232C126B}"/>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D6F2568-66C2-415F-D409-2720F6732C46}"/>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3268DC4E-F4F6-5C8D-FAA1-6B5C9831E2BA}"/>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7DA1ECC8-1708-1239-C811-47E77CD81C5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D19D390E-66AE-874D-7840-F62BBE10753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0CF6A3D5-80E6-9232-6BAB-5C77558127D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B2FD50CD-35D0-ECE8-D98B-20177C31656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BD103AE8-C08B-FC4E-89EE-24035A0A7EE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B0918562-4548-0833-E097-EFA95FA9D3E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E39D55C0-DA60-C51F-B764-D688ABDF195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31469FD7-7510-7BD9-D94D-B08D9701317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63086DE-9492-33F0-2B06-6CB995994E9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CCDAC92B-6FC0-7408-1CC9-3C40152F24E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8DCCCBC5-2941-731F-272E-1B6249991D3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10CCD833-1749-41A1-6F80-1290972EFD0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1467BC6B-9EC6-8D65-70A5-7A8F848A9D6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0A3C205C-15AC-F77D-3768-AB4908AB4AB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15ACA7B4-5895-E50F-E54D-B810DE988E09}"/>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FC810E0A-967E-E311-F018-26584F579D6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1F0DD31B-87F8-A109-8702-677D86520A2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A7B2A24D-6F43-24CE-8D65-C9C01F383BE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99D774B3-48B3-5A9E-58B6-77EB11B5AB7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B47DEA11-2E5A-830D-F972-8E1ADCD8A31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3FFF291D-4EA6-44D1-B92C-4B53AE19BBC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9" name="Rounded Rectangle 67">
            <a:extLst>
              <a:ext uri="{FF2B5EF4-FFF2-40B4-BE49-F238E27FC236}">
                <a16:creationId xmlns:a16="http://schemas.microsoft.com/office/drawing/2014/main" id="{3B346966-B0F9-50FF-F6E2-BB15F633EF72}"/>
              </a:ext>
            </a:extLst>
          </p:cNvPr>
          <p:cNvSpPr/>
          <p:nvPr/>
        </p:nvSpPr>
        <p:spPr>
          <a:xfrm>
            <a:off x="1641504" y="4269019"/>
            <a:ext cx="4873596" cy="3668482"/>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Text Placeholder 7">
            <a:extLst>
              <a:ext uri="{FF2B5EF4-FFF2-40B4-BE49-F238E27FC236}">
                <a16:creationId xmlns:a16="http://schemas.microsoft.com/office/drawing/2014/main" id="{E94354FE-BA9C-6807-8157-9645843C5321}"/>
              </a:ext>
            </a:extLst>
          </p:cNvPr>
          <p:cNvSpPr txBox="1">
            <a:spLocks/>
          </p:cNvSpPr>
          <p:nvPr/>
        </p:nvSpPr>
        <p:spPr>
          <a:xfrm>
            <a:off x="1641504" y="1465141"/>
            <a:ext cx="5064096" cy="274175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None/>
            </a:pPr>
            <a:r>
              <a:rPr lang="de-DE" sz="1250" b="1" dirty="0">
                <a:solidFill>
                  <a:srgbClr val="F16024"/>
                </a:solidFill>
              </a:rPr>
              <a:t>Verhalten und Emotionen bei finanziellem Druck</a:t>
            </a:r>
          </a:p>
          <a:p>
            <a:pPr marL="0" indent="0">
              <a:lnSpc>
                <a:spcPts val="1342"/>
              </a:lnSpc>
              <a:buNone/>
            </a:pPr>
            <a:endParaRPr lang="de-DE" sz="1125" b="1" dirty="0">
              <a:solidFill>
                <a:srgbClr val="F16024"/>
              </a:solidFill>
            </a:endParaRPr>
          </a:p>
          <a:p>
            <a:pPr marL="0" indent="0">
              <a:lnSpc>
                <a:spcPts val="1093"/>
              </a:lnSpc>
              <a:buNone/>
            </a:pPr>
            <a:r>
              <a:rPr lang="de-DE" sz="1075" dirty="0"/>
              <a:t>Finanzieller Druck in der Karrieremitte ist nicht nur ein praktisches, sondern auch ein emotionales Thema. Viele Aufgaben und finanzielle Verpflichtungen gleichzeitig zu bewältigen, kann zu Stress, Ängsten und einem Gefühl der Überforderung führen.</a:t>
            </a:r>
          </a:p>
          <a:p>
            <a:pPr marL="0" indent="0">
              <a:lnSpc>
                <a:spcPts val="1586"/>
              </a:lnSpc>
              <a:buNone/>
            </a:pPr>
            <a:endParaRPr lang="de-DE" sz="1325" dirty="0"/>
          </a:p>
          <a:p>
            <a:pPr marL="0" indent="0">
              <a:lnSpc>
                <a:spcPts val="1093"/>
              </a:lnSpc>
              <a:buNone/>
            </a:pPr>
            <a:r>
              <a:rPr lang="de-DE" sz="1075" dirty="0"/>
              <a:t>Diese emotionalen Faktoren können das Finanzverhalten beeinflussen. Manche vermeiden es zum Beispiel, ihre finanzielle Situation zu prüfen, schieben Entscheidungen auf oder nutzen Kredite als kurzfristige Lösung, um Druck abzubauen. Diese Reaktionen sind verständlich, können aber zu langfristigen finanziellen Problemen beitragen.</a:t>
            </a:r>
          </a:p>
          <a:p>
            <a:pPr marL="0" indent="0">
              <a:lnSpc>
                <a:spcPts val="1830"/>
              </a:lnSpc>
              <a:buNone/>
            </a:pPr>
            <a:endParaRPr lang="de-DE" sz="1525" dirty="0"/>
          </a:p>
          <a:p>
            <a:pPr marL="0" indent="0">
              <a:lnSpc>
                <a:spcPts val="1093"/>
              </a:lnSpc>
              <a:buNone/>
            </a:pPr>
            <a:r>
              <a:rPr lang="de-DE" sz="1075" dirty="0"/>
              <a:t>Sich dieser Muster bewusst zu werden, ist ein wichtiger Schritt zu einem besseren Finanzverhalten. Wer den Zusammenhang zwischen Emotionen und finanziellen Entscheidungen erkennt, kann bewusster und überlegter handeln.</a:t>
            </a:r>
          </a:p>
        </p:txBody>
      </p:sp>
      <p:sp>
        <p:nvSpPr>
          <p:cNvPr id="57" name="Text Placeholder 7">
            <a:extLst>
              <a:ext uri="{FF2B5EF4-FFF2-40B4-BE49-F238E27FC236}">
                <a16:creationId xmlns:a16="http://schemas.microsoft.com/office/drawing/2014/main" id="{EBC5FA39-3983-F88B-2C78-12310BBE7B67}"/>
              </a:ext>
            </a:extLst>
          </p:cNvPr>
          <p:cNvSpPr txBox="1">
            <a:spLocks/>
          </p:cNvSpPr>
          <p:nvPr/>
        </p:nvSpPr>
        <p:spPr>
          <a:xfrm>
            <a:off x="1992385" y="4351143"/>
            <a:ext cx="4362333" cy="393839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sz="1025" b="1" dirty="0">
              <a:solidFill>
                <a:srgbClr val="F16024"/>
              </a:solidFill>
            </a:endParaRPr>
          </a:p>
          <a:p>
            <a:pPr marL="0" indent="0">
              <a:lnSpc>
                <a:spcPts val="1220"/>
              </a:lnSpc>
              <a:buNone/>
            </a:pPr>
            <a:endParaRPr lang="de-DE" sz="1025" b="1" dirty="0">
              <a:solidFill>
                <a:srgbClr val="F16024"/>
              </a:solidFill>
            </a:endParaRPr>
          </a:p>
          <a:p>
            <a:pPr marL="0" indent="0">
              <a:lnSpc>
                <a:spcPts val="1133"/>
              </a:lnSpc>
              <a:buNone/>
            </a:pPr>
            <a:r>
              <a:rPr lang="de-DE" sz="1300" b="1" dirty="0">
                <a:solidFill>
                  <a:srgbClr val="F16024"/>
                </a:solidFill>
              </a:rPr>
              <a:t>Langfristiger finanzieller Verwundbarkeit vorbeugen</a:t>
            </a:r>
          </a:p>
          <a:p>
            <a:pPr marL="0" indent="0">
              <a:lnSpc>
                <a:spcPts val="1312"/>
              </a:lnSpc>
              <a:buNone/>
            </a:pPr>
            <a:endParaRPr lang="de-DE" dirty="0" sz="1100"/>
          </a:p>
          <a:p>
            <a:pPr marL="0" lvl="0" indent="0">
              <a:lnSpc>
                <a:spcPts val="1118"/>
              </a:lnSpc>
              <a:buNone/>
            </a:pPr>
            <a:r>
              <a:rPr lang="de-DE" sz="1100" dirty="0">
                <a:solidFill>
                  <a:srgbClr val="F16024"/>
                </a:solidFill>
              </a:rPr>
              <a:t>Eines der größten Risiken in dieser Phase ist eine schleichend entstehende finanzielle Verwundbarkeit. Sie ist oft nicht sofort sichtbar, kann aber mit der Zeit erheblich werden – vor allem, wenn die Schulden weiter wachsen oder das Einkommen unsicher wird.</a:t>
            </a:r>
          </a:p>
          <a:p>
            <a:pPr marL="0" lvl="0" indent="0">
              <a:lnSpc>
                <a:spcPts val="1586"/>
              </a:lnSpc>
              <a:buNone/>
            </a:pPr>
            <a:endParaRPr lang="de-DE" sz="1325" dirty="0">
              <a:solidFill>
                <a:srgbClr val="F16024"/>
              </a:solidFill>
            </a:endParaRPr>
          </a:p>
          <a:p>
            <a:pPr marL="0" lvl="0" indent="0">
              <a:lnSpc>
                <a:spcPts val="1118"/>
              </a:lnSpc>
              <a:buNone/>
            </a:pPr>
            <a:r>
              <a:rPr lang="de-DE" sz="1100" dirty="0">
                <a:solidFill>
                  <a:srgbClr val="F16024"/>
                </a:solidFill>
              </a:rPr>
              <a:t>Vorbeugende Strategien sind:</a:t>
            </a:r>
          </a:p>
          <a:p>
            <a:pPr>
              <a:lnSpc>
                <a:spcPts val="1118"/>
              </a:lnSpc>
            </a:pPr>
            <a:r>
              <a:rPr lang="de-DE" sz="1100" dirty="0">
                <a:solidFill>
                  <a:srgbClr val="F16024"/>
                </a:solidFill>
              </a:rPr>
              <a:t>finanzielle Verpflichtungen regelmäßig prüfen</a:t>
            </a:r>
          </a:p>
          <a:p>
            <a:pPr>
              <a:lnSpc>
                <a:spcPts val="1118"/>
              </a:lnSpc>
            </a:pPr>
            <a:r>
              <a:rPr lang="de-DE" sz="1100" dirty="0">
                <a:solidFill>
                  <a:srgbClr val="F16024"/>
                </a:solidFill>
              </a:rPr>
              <a:t>Ausgaben, Sparen und Kreditaufnahme im Gleichgewicht halten</a:t>
            </a:r>
          </a:p>
          <a:p>
            <a:pPr>
              <a:lnSpc>
                <a:spcPts val="1118"/>
              </a:lnSpc>
            </a:pPr>
            <a:r>
              <a:rPr lang="de-DE" sz="1100" dirty="0">
                <a:solidFill>
                  <a:srgbClr val="F16024"/>
                </a:solidFill>
              </a:rPr>
              <a:t>unnötige hochverzinste Schulden vermeiden</a:t>
            </a:r>
          </a:p>
          <a:p>
            <a:pPr>
              <a:lnSpc>
                <a:spcPts val="1118"/>
              </a:lnSpc>
            </a:pPr>
            <a:r>
              <a:rPr lang="de-DE" sz="1100" dirty="0">
                <a:solidFill>
                  <a:srgbClr val="F16024"/>
                </a:solidFill>
              </a:rPr>
              <a:t>für unerwartete finanzielle Ereignisse vorsorgen</a:t>
            </a:r>
          </a:p>
          <a:p>
            <a:pPr marL="0" indent="0">
              <a:lnSpc>
                <a:spcPts val="1677"/>
              </a:lnSpc>
              <a:buNone/>
            </a:pPr>
            <a:endParaRPr lang="de-DE" sz="1400" dirty="0">
              <a:solidFill>
                <a:srgbClr val="F16024"/>
              </a:solidFill>
            </a:endParaRPr>
          </a:p>
          <a:p>
            <a:pPr marL="0" indent="0">
              <a:lnSpc>
                <a:spcPts val="1118"/>
              </a:lnSpc>
              <a:buNone/>
            </a:pPr>
            <a:r>
              <a:rPr lang="de-DE" sz="1100" dirty="0">
                <a:solidFill>
                  <a:srgbClr val="F16024"/>
                </a:solidFill>
              </a:rPr>
              <a:t>Für Frauen sind diese Strategien angesichts möglicher Erwerbsunterbrechungen und eines langfristig geringeren Einkommens besonders wichtig. Vorausschauendes Finanzmanagement kann die Verwundbarkeit verringern und die langfristige Unabhängigkeit fördern.</a:t>
            </a:r>
            <a:endParaRPr lang="de-DE" dirty="0" sz="1025"/>
          </a:p>
          <a:p>
            <a:pPr marL="0" indent="0">
              <a:lnSpc>
                <a:spcPts val="1586"/>
              </a:lnSpc>
              <a:buNone/>
            </a:pPr>
            <a:endParaRPr lang="de-DE" dirty="0" sz="1325"/>
          </a:p>
        </p:txBody>
      </p:sp>
    </p:spTree>
    <p:extLst>
      <p:ext uri="{BB962C8B-B14F-4D97-AF65-F5344CB8AC3E}">
        <p14:creationId xmlns:p14="http://schemas.microsoft.com/office/powerpoint/2010/main" val="1528364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4454-75C5-D880-53AB-AAE8060F59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243E179-17FC-6633-C6D2-36FC2A6C5BD7}"/>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D5B3C0CA-805B-18C3-A21D-C5E6A241C3F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D1A70FFB-5A07-31F5-9EDD-AF0E483F69F1}"/>
              </a:ext>
            </a:extLst>
          </p:cNvPr>
          <p:cNvSpPr>
            <a:spLocks noGrp="1"/>
          </p:cNvSpPr>
          <p:nvPr>
            <p:ph type="body" sz="quarter" idx="61"/>
          </p:nvPr>
        </p:nvSpPr>
        <p:spPr/>
        <p:txBody>
          <a:bodyPr/>
          <a:lstStyle/>
          <a:p>
            <a:r>
              <a:rPr lang="de-DE" dirty="0"/>
              <a:t>Frauen in der Karrieremitte</a:t>
            </a:r>
          </a:p>
        </p:txBody>
      </p:sp>
      <p:cxnSp>
        <p:nvCxnSpPr>
          <p:cNvPr id="24" name="Straight Connector 23">
            <a:extLst>
              <a:ext uri="{FF2B5EF4-FFF2-40B4-BE49-F238E27FC236}">
                <a16:creationId xmlns:a16="http://schemas.microsoft.com/office/drawing/2014/main" id="{FEFDEB6B-92CC-D333-AE72-00A23EDB5DA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FC987C4-56AF-C18E-FCF4-58FB94F8F58D}"/>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419F249-EF27-F665-C3DB-A8610E01852C}"/>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6DC1E012-CF95-7BE6-4B49-1C64BC62816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D303F15-6526-13E5-F156-F78469A66FB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2B8F5021-8DFC-CF4D-AD7A-590299C1415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52045573-AD2C-80E5-0F34-6F7CBA8F7FB0}"/>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22D91BDD-8104-FD29-9786-95E071A15D6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63A0E29D-E2E7-4A91-A462-D0DB742A480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FF273F59-37F0-2DA3-B33F-5CB04D7CF4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4190D182-2CEA-1EF6-2B7A-ED151751459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9E0FD24A-652D-4416-BDA1-48A3315ADD08}"/>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C4A05895-69A6-1954-10FA-01A929EC25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00046A59-2166-FB2E-9171-DAAED45866B5}"/>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BA7D637B-9D36-174C-3298-D55ADEE888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69B84FC-75AA-8EBC-0AFC-42BD8A10AE4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C1CD9638-CD18-521C-B4A9-9A74A79D3C8A}"/>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775ABBE7-1363-48CC-A190-293362F5240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1D4B94AD-EEFC-73F4-5541-5C009FB4FB2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E66CD4A3-A995-F34F-4CC5-ADFB9B9593D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0F80B5C8-9278-69FD-168D-99313284348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F53DD926-EFE0-68F9-1852-A20679013E9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5C071F84-65BE-6E22-D760-F57759E6233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51A3E433-D0A6-9667-1644-F8E04D81E3EF}"/>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AF577300-94DD-9246-9D02-193FB6F5472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46F153EC-9BF5-FDB6-6B95-9009F996FC5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C25E171F-5B35-E4FD-1D73-4C89A638DBD8}"/>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B18C502E-9FBA-42F0-A9D9-ED95F712181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9" name="Rounded Rectangle 67">
            <a:extLst>
              <a:ext uri="{FF2B5EF4-FFF2-40B4-BE49-F238E27FC236}">
                <a16:creationId xmlns:a16="http://schemas.microsoft.com/office/drawing/2014/main" id="{D7278C49-3E84-4009-07AB-7DC993AB81E5}"/>
              </a:ext>
            </a:extLst>
          </p:cNvPr>
          <p:cNvSpPr/>
          <p:nvPr/>
        </p:nvSpPr>
        <p:spPr>
          <a:xfrm>
            <a:off x="1526277" y="3832809"/>
            <a:ext cx="5370148" cy="5142272"/>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Text Placeholder 7">
            <a:extLst>
              <a:ext uri="{FF2B5EF4-FFF2-40B4-BE49-F238E27FC236}">
                <a16:creationId xmlns:a16="http://schemas.microsoft.com/office/drawing/2014/main" id="{A97D0166-D0E8-1FC5-2058-ECB4637EFB2A}"/>
              </a:ext>
            </a:extLst>
          </p:cNvPr>
          <p:cNvSpPr txBox="1">
            <a:spLocks/>
          </p:cNvSpPr>
          <p:nvPr/>
        </p:nvSpPr>
        <p:spPr>
          <a:xfrm>
            <a:off x="1569720" y="1346394"/>
            <a:ext cx="5087879" cy="2275134"/>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893"/>
              </a:lnSpc>
              <a:buNone/>
            </a:pPr>
            <a:r>
              <a:rPr lang="de-DE" sz="1025" b="1" dirty="0">
                <a:solidFill>
                  <a:srgbClr val="F16024"/>
                </a:solidFill>
              </a:rPr>
              <a:t>Fazit</a:t>
            </a:r>
          </a:p>
          <a:p>
            <a:pPr marL="0" indent="0">
              <a:lnSpc>
                <a:spcPts val="1556"/>
              </a:lnSpc>
              <a:buNone/>
            </a:pPr>
            <a:endParaRPr lang="de-DE" sz="1300" b="1" dirty="0"/>
          </a:p>
          <a:p>
            <a:pPr marL="0" indent="0">
              <a:lnSpc>
                <a:spcPts val="890"/>
              </a:lnSpc>
              <a:buNone/>
            </a:pPr>
            <a:r>
              <a:rPr lang="de-DE" sz="875" dirty="0"/>
              <a:t>Die Karrieremitte ist ein Wendepunkt im Finanzleben: Komplexität und Umfang der finanziellen Verpflichtungen erfordern einen strategischeren und informierteren Umgang mit Krediten und Schulden.</a:t>
            </a:r>
          </a:p>
          <a:p>
            <a:pPr marL="0" indent="0">
              <a:lnSpc>
                <a:spcPts val="3111"/>
              </a:lnSpc>
              <a:buNone/>
            </a:pPr>
            <a:endParaRPr lang="de-DE" sz="2600" dirty="0"/>
          </a:p>
          <a:p>
            <a:pPr marL="0" indent="0">
              <a:lnSpc>
                <a:spcPts val="890"/>
              </a:lnSpc>
              <a:buNone/>
            </a:pPr>
            <a:r>
              <a:rPr lang="de-DE" sz="875" dirty="0"/>
              <a:t>Diese Zeit kann herausfordernd sein, bietet aber auch die Chance, das Finanzbewusstsein zu stärken, strukturierte Planungsgewohnheiten zu entwickeln und langfristige Stabilität aufzubauen. Wenn Frauen verstehen, was Schulden ausmacht, wirksam Prioritäten setzen und den größeren Zusammenhang ihrer finanziellen Entscheidungen erkennen, können sie ihre finanzielle Situation stärker selbst in die Hand nehmen.</a:t>
            </a:r>
          </a:p>
          <a:p>
            <a:pPr marL="0" indent="0">
              <a:lnSpc>
                <a:spcPts val="2897"/>
              </a:lnSpc>
              <a:buNone/>
            </a:pPr>
            <a:endParaRPr lang="de-DE" sz="2425" dirty="0"/>
          </a:p>
          <a:p>
            <a:pPr marL="0" indent="0">
              <a:lnSpc>
                <a:spcPts val="890"/>
              </a:lnSpc>
              <a:buNone/>
            </a:pPr>
            <a:r>
              <a:rPr lang="de-DE" sz="875" dirty="0"/>
              <a:t>Letztlich geht es beim Schuldenmanagement in dieser Phase nicht nur darum, aktuelle Verpflichtungen zu erfüllen, sondern auch darum, künftige Sicherheit, Unabhängigkeit und Widerstandskraft zu gestalten.</a:t>
            </a:r>
          </a:p>
        </p:txBody>
      </p:sp>
      <p:grpSp>
        <p:nvGrpSpPr>
          <p:cNvPr id="12" name="Group 11">
            <a:extLst>
              <a:ext uri="{FF2B5EF4-FFF2-40B4-BE49-F238E27FC236}">
                <a16:creationId xmlns:a16="http://schemas.microsoft.com/office/drawing/2014/main" id="{A1D07D1C-2773-46DF-293C-8E6EED0EE583}"/>
              </a:ext>
            </a:extLst>
          </p:cNvPr>
          <p:cNvGrpSpPr/>
          <p:nvPr/>
        </p:nvGrpSpPr>
        <p:grpSpPr>
          <a:xfrm>
            <a:off x="1178405" y="3721576"/>
            <a:ext cx="926198" cy="406400"/>
            <a:chOff x="1997756" y="3611831"/>
            <a:chExt cx="926198" cy="406400"/>
          </a:xfrm>
        </p:grpSpPr>
        <p:grpSp>
          <p:nvGrpSpPr>
            <p:cNvPr id="13" name="Group 12">
              <a:extLst>
                <a:ext uri="{FF2B5EF4-FFF2-40B4-BE49-F238E27FC236}">
                  <a16:creationId xmlns:a16="http://schemas.microsoft.com/office/drawing/2014/main" id="{F7EE1EF7-2625-FAE8-143F-40758515566B}"/>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89127973-4C19-8939-8402-A68DE0D9AA85}"/>
                  </a:ext>
                </a:extLst>
              </p:cNvPr>
              <p:cNvSpPr/>
              <p:nvPr/>
            </p:nvSpPr>
            <p:spPr>
              <a:xfrm>
                <a:off x="1941158" y="6087928"/>
                <a:ext cx="58566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tangle 22">
                <a:extLst>
                  <a:ext uri="{FF2B5EF4-FFF2-40B4-BE49-F238E27FC236}">
                    <a16:creationId xmlns:a16="http://schemas.microsoft.com/office/drawing/2014/main" id="{4A0628F6-53FD-9FE6-DF24-50E8746EDB4D}"/>
                  </a:ext>
                </a:extLst>
              </p:cNvPr>
              <p:cNvSpPr/>
              <p:nvPr/>
            </p:nvSpPr>
            <p:spPr>
              <a:xfrm>
                <a:off x="1784140" y="6092546"/>
                <a:ext cx="742683"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2" name="Text Placeholder 122">
                <a:extLst>
                  <a:ext uri="{FF2B5EF4-FFF2-40B4-BE49-F238E27FC236}">
                    <a16:creationId xmlns:a16="http://schemas.microsoft.com/office/drawing/2014/main" id="{4DA3181D-5BE5-BF8B-A7A9-34E9D970BDC3}"/>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53" name="Oval 52">
                <a:extLst>
                  <a:ext uri="{FF2B5EF4-FFF2-40B4-BE49-F238E27FC236}">
                    <a16:creationId xmlns:a16="http://schemas.microsoft.com/office/drawing/2014/main" id="{9F145F7A-B475-8C0D-1799-14DB217210EE}"/>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4" name="Freeform 104">
                <a:extLst>
                  <a:ext uri="{FF2B5EF4-FFF2-40B4-BE49-F238E27FC236}">
                    <a16:creationId xmlns:a16="http://schemas.microsoft.com/office/drawing/2014/main" id="{168305F4-48C3-72BD-1401-8A1BA7094025}"/>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4" name="Graphic 2">
              <a:extLst>
                <a:ext uri="{FF2B5EF4-FFF2-40B4-BE49-F238E27FC236}">
                  <a16:creationId xmlns:a16="http://schemas.microsoft.com/office/drawing/2014/main" id="{9C93F962-34DA-6CD1-1CF2-7EAF9408C64B}"/>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77C50980-F0FA-8A53-1E73-9819A1AE17D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EB0B7AAE-B4C5-5861-6FD8-206D3DDF601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E7D25781-CB2A-D183-71A3-A485FF0985E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9B89EAB6-A378-264D-3427-15ED6BE07D5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811A0169-A7FB-5A5B-B544-02116B1B8C4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DCA869A5-CA0C-3E7F-D2AF-B7584DB66E0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8F17F9C6-3A9C-92F2-531C-993F24F446B0}"/>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9B9A9B5C-3839-F142-CAD0-6BA6D65259D5}"/>
              </a:ext>
            </a:extLst>
          </p:cNvPr>
          <p:cNvSpPr txBox="1">
            <a:spLocks/>
          </p:cNvSpPr>
          <p:nvPr/>
        </p:nvSpPr>
        <p:spPr>
          <a:xfrm>
            <a:off x="1854955" y="4127976"/>
            <a:ext cx="4802644" cy="656348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sz="1025" b="1" dirty="0">
              <a:solidFill>
                <a:srgbClr val="F16024"/>
              </a:solidFill>
            </a:endParaRPr>
          </a:p>
          <a:p>
            <a:pPr marL="0" indent="0">
              <a:lnSpc>
                <a:spcPts val="980"/>
              </a:lnSpc>
              <a:buNone/>
            </a:pPr>
            <a:r>
              <a:rPr lang="de-DE" sz="1125" b="1" dirty="0">
                <a:solidFill>
                  <a:srgbClr val="F16024"/>
                </a:solidFill>
              </a:rPr>
              <a:t>Praktische Tipps für den Umgang mit Krediten und Schulden in der Karrieremitte:</a:t>
            </a:r>
          </a:p>
          <a:p>
            <a:pPr marL="0" lvl="0" indent="0">
              <a:lnSpc>
                <a:spcPts val="488"/>
              </a:lnSpc>
              <a:buNone/>
            </a:pPr>
            <a:endParaRPr lang="de-DE" b="1" dirty="0" sz="400"/>
          </a:p>
          <a:p>
            <a:pPr marL="0" lvl="0" indent="0">
              <a:lnSpc>
                <a:spcPts val="970"/>
              </a:lnSpc>
              <a:buNone/>
            </a:pPr>
            <a:r>
              <a:rPr lang="de-DE" b="1" dirty="0" sz="875"/>
              <a:t>Tipp 1: Finanziellen Überblick behalten</a:t>
            </a:r>
          </a:p>
          <a:p>
            <a:pPr marL="0" lvl="0" indent="0">
              <a:lnSpc>
                <a:spcPts val="970"/>
              </a:lnSpc>
              <a:buNone/>
            </a:pPr>
            <a:r>
              <a:rPr lang="de-DE" dirty="0" sz="875"/>
              <a:t>Wenn die finanziellen Verpflichtungen wachsen, wird es wichtig, </a:t>
            </a:r>
            <a:r>
              <a:rPr lang="de-DE" b="1" dirty="0" sz="875"/>
              <a:t>Ihre Schulden, Ausgaben, Kreditraten und finanziellen Verpflichtungen</a:t>
            </a:r>
            <a:r>
              <a:rPr lang="de-DE" dirty="0" sz="875"/>
              <a:t> regelmäßig zu prüfen. Wer den Überblick behält, kann informierte Entscheidungen treffen und finanziellen Stress vermeiden.</a:t>
            </a:r>
          </a:p>
          <a:p>
            <a:pPr marL="0" lvl="0" indent="0">
              <a:lnSpc>
                <a:spcPts val="2196"/>
              </a:lnSpc>
              <a:buNone/>
            </a:pPr>
            <a:endParaRPr lang="de-DE" b="1" dirty="0" sz="1825"/>
          </a:p>
          <a:p>
            <a:pPr marL="0" lvl="0" indent="0">
              <a:lnSpc>
                <a:spcPts val="970"/>
              </a:lnSpc>
              <a:buNone/>
            </a:pPr>
            <a:r>
              <a:rPr lang="de-DE" b="1" dirty="0" sz="875"/>
              <a:t>Tipp 2: Schulden strategisch angehen</a:t>
            </a:r>
          </a:p>
          <a:p>
            <a:pPr marL="0" lvl="0" indent="0">
              <a:lnSpc>
                <a:spcPts val="970"/>
              </a:lnSpc>
              <a:buNone/>
            </a:pPr>
            <a:r>
              <a:rPr lang="de-DE" dirty="0" sz="875"/>
              <a:t>Nicht alle Schulden wirken sich gleich aus. Geben Sie </a:t>
            </a:r>
            <a:r>
              <a:rPr lang="de-DE" b="1" dirty="0" sz="875"/>
              <a:t>hochverzinsten Schulden</a:t>
            </a:r>
            <a:r>
              <a:rPr lang="de-DE" dirty="0" sz="875"/>
              <a:t> Vorrang oder wählen Sie eine Rückzahlungsstrategie, die zu Ihnen passt, etwa die </a:t>
            </a:r>
            <a:r>
              <a:rPr lang="de-DE" b="1" dirty="0" sz="875"/>
              <a:t>Schneeball- oder Lawinenmethode</a:t>
            </a:r>
            <a:r>
              <a:rPr lang="de-DE" dirty="0" sz="875"/>
              <a:t>, um Schulden wirksamer abzubauen.</a:t>
            </a:r>
          </a:p>
          <a:p>
            <a:pPr marL="0" lvl="0" indent="0">
              <a:lnSpc>
                <a:spcPts val="2196"/>
              </a:lnSpc>
              <a:buNone/>
            </a:pPr>
            <a:endParaRPr lang="de-DE" b="1" dirty="0" sz="1825"/>
          </a:p>
          <a:p>
            <a:pPr marL="0" lvl="0" indent="0">
              <a:lnSpc>
                <a:spcPts val="970"/>
              </a:lnSpc>
              <a:buNone/>
            </a:pPr>
            <a:r>
              <a:rPr lang="de-DE" b="1" dirty="0" sz="875"/>
              <a:t>Tipp 3: Kredite an langfristigen Zielen ausrichten</a:t>
            </a:r>
          </a:p>
          <a:p>
            <a:pPr marL="0" lvl="0" indent="0">
              <a:lnSpc>
                <a:spcPts val="970"/>
              </a:lnSpc>
              <a:buNone/>
            </a:pPr>
            <a:r>
              <a:rPr lang="de-DE" dirty="0" sz="875"/>
              <a:t>Bevor Sie neue Schulden aufnehmen, überlegen Sie, ob sie wichtigen Prioritäten dienen, etwa </a:t>
            </a:r>
            <a:r>
              <a:rPr lang="de-DE" b="1" dirty="0" sz="875"/>
              <a:t>Wohnen, Bedürfnissen der Familie, Bildung oder künftiger finanzieller Sicherheit</a:t>
            </a:r>
            <a:r>
              <a:rPr lang="de-DE" dirty="0" sz="875"/>
              <a:t>.</a:t>
            </a:r>
          </a:p>
          <a:p>
            <a:pPr marL="0" lvl="0" indent="0">
              <a:lnSpc>
                <a:spcPts val="1952"/>
              </a:lnSpc>
              <a:buNone/>
            </a:pPr>
            <a:endParaRPr lang="de-DE" dirty="0" sz="1625"/>
          </a:p>
          <a:p>
            <a:pPr marL="0" lvl="0" indent="0">
              <a:lnSpc>
                <a:spcPts val="970"/>
              </a:lnSpc>
              <a:buNone/>
            </a:pPr>
            <a:r>
              <a:rPr lang="de-DE" b="1" dirty="0" sz="875"/>
              <a:t>Tipp 4: Offen über Finanzen sprechen</a:t>
            </a:r>
          </a:p>
          <a:p>
            <a:pPr marL="0" lvl="0" indent="0">
              <a:lnSpc>
                <a:spcPts val="970"/>
              </a:lnSpc>
              <a:buNone/>
            </a:pPr>
            <a:r>
              <a:rPr lang="de-DE" dirty="0" sz="875"/>
              <a:t>Bei gemeinsamen Finanzen kann offene Kommunikation über </a:t>
            </a:r>
            <a:r>
              <a:rPr lang="de-DE" b="1" dirty="0" sz="875"/>
              <a:t>Schulden, Ausgaben und finanzielle Ziele </a:t>
            </a:r>
            <a:r>
              <a:rPr lang="de-DE" dirty="0" sz="875"/>
              <a:t>das Vertrauen stärken und zu besseren Entscheidungen führen.</a:t>
            </a:r>
          </a:p>
          <a:p>
            <a:pPr marL="0" lvl="0" indent="0">
              <a:lnSpc>
                <a:spcPts val="1952"/>
              </a:lnSpc>
              <a:buNone/>
            </a:pPr>
            <a:endParaRPr lang="de-DE" b="1" dirty="0" sz="1625"/>
          </a:p>
          <a:p>
            <a:pPr marL="0" lvl="0" indent="0">
              <a:lnSpc>
                <a:spcPts val="970"/>
              </a:lnSpc>
              <a:buNone/>
            </a:pPr>
            <a:r>
              <a:rPr lang="de-DE" b="1" dirty="0" sz="875"/>
              <a:t>Tipp 5: Finanzielle Widerstandskraft aufbauen </a:t>
            </a:r>
          </a:p>
          <a:p>
            <a:pPr marL="0" lvl="0" indent="0">
              <a:lnSpc>
                <a:spcPts val="970"/>
              </a:lnSpc>
              <a:buNone/>
            </a:pPr>
            <a:r>
              <a:rPr lang="de-DE" dirty="0" sz="875"/>
              <a:t>Unerwartete Ausgaben sind in der Karrieremitte häufig. Schon ein kleiner finanzieller Puffer macht Sie in stressigen Phasen weniger abhängig von Krediten.</a:t>
            </a:r>
          </a:p>
          <a:p>
            <a:pPr marL="0" lvl="0" indent="0">
              <a:lnSpc>
                <a:spcPts val="1952"/>
              </a:lnSpc>
              <a:buNone/>
            </a:pPr>
            <a:endParaRPr lang="de-DE" dirty="0" sz="1625"/>
          </a:p>
          <a:p>
            <a:pPr marL="0" lvl="0" indent="0">
              <a:lnSpc>
                <a:spcPts val="970"/>
              </a:lnSpc>
              <a:buNone/>
            </a:pPr>
            <a:r>
              <a:rPr lang="de-DE" b="1" dirty="0" sz="875"/>
              <a:t>Tipp 6: Innehalten vor emotionalen Ausgaben</a:t>
            </a:r>
          </a:p>
          <a:p>
            <a:pPr marL="0" lvl="0" indent="0">
              <a:lnSpc>
                <a:spcPts val="970"/>
              </a:lnSpc>
              <a:buNone/>
            </a:pPr>
            <a:r>
              <a:rPr lang="de-DE" dirty="0" sz="875"/>
              <a:t>Stress, Druck oder große Lebensveränderungen können finanzielle Entscheidungen beeinflussen. Wer sich vor einer Kreditaufnahme oder Ausgabe Zeit zum Nachdenken nimmt, entscheidet bewusster.</a:t>
            </a:r>
            <a:endParaRPr lang="de-DE" dirty="0" sz="875"/>
          </a:p>
        </p:txBody>
      </p:sp>
    </p:spTree>
    <p:extLst>
      <p:ext uri="{BB962C8B-B14F-4D97-AF65-F5344CB8AC3E}">
        <p14:creationId xmlns:p14="http://schemas.microsoft.com/office/powerpoint/2010/main" val="653957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579479" y="1638181"/>
            <a:ext cx="5284924" cy="6758216"/>
          </a:xfrm>
        </p:spPr>
        <p:txBody>
          <a:bodyPr/>
          <a:lstStyle/>
          <a:p>
            <a:pPr>
              <a:lnSpc>
                <a:spcPts val="1089"/>
              </a:lnSpc>
              <a:buNone/>
            </a:pPr>
            <a:r>
              <a:rPr lang="de-DE" sz="1250" b="1" dirty="0">
                <a:solidFill>
                  <a:srgbClr val="F16024"/>
                </a:solidFill>
              </a:rPr>
              <a:t>Übungen</a:t>
            </a:r>
            <a:endParaRPr lang="de-DE" sz="1075" b="1" dirty="0">
              <a:solidFill>
                <a:srgbClr val="F16024"/>
              </a:solidFill>
              <a:cs typeface="Times New Roman" panose="02020603050405020304" pitchFamily="18" charset="0"/>
            </a:endParaRPr>
          </a:p>
          <a:p>
            <a:pPr>
              <a:lnSpc>
                <a:spcPts val="1342"/>
              </a:lnSpc>
              <a:buNone/>
            </a:pPr>
            <a:endParaRPr lang="de-DE" sz="1125" b="1"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ts val="1109"/>
              </a:lnSpc>
              <a:buNone/>
            </a:pPr>
            <a:r>
              <a:rPr lang="de-DE" b="1" dirty="0" sz="1000"/>
              <a:t>Übung 1: Szenarioanalyse – Mehrere finanzielle Verpflichtungen bewältigen</a:t>
            </a:r>
          </a:p>
          <a:p>
            <a:pPr marL="0" indent="0">
              <a:lnSpc>
                <a:spcPts val="1342"/>
              </a:lnSpc>
              <a:buNone/>
            </a:pPr>
            <a:endParaRPr lang="de-DE" dirty="0" sz="1125">
              <a:solidFill>
                <a:srgbClr val="F16024"/>
              </a:solidFill>
            </a:endParaRPr>
          </a:p>
          <a:p>
            <a:pPr marL="0" indent="0">
              <a:lnSpc>
                <a:spcPts val="1109"/>
              </a:lnSpc>
              <a:buNone/>
            </a:pPr>
            <a:r>
              <a:rPr lang="de-DE" b="1" dirty="0" sz="1000">
                <a:solidFill>
                  <a:srgbClr val="F16024"/>
                </a:solidFill>
              </a:rPr>
              <a:t>Szenario: „Alles unter Kontrolle … oder doch nicht</a:t>
            </a:r>
            <a:r>
              <a:rPr lang="de-DE" b="1" dirty="0" sz="1000"/>
              <a:t>?“</a:t>
            </a:r>
          </a:p>
          <a:p>
            <a:pPr marL="0" indent="0">
              <a:lnSpc>
                <a:spcPts val="1342"/>
              </a:lnSpc>
              <a:buNone/>
            </a:pPr>
            <a:endParaRPr lang="de-DE" dirty="0" sz="1125"/>
          </a:p>
          <a:p>
            <a:pPr marL="0" indent="0">
              <a:lnSpc>
                <a:spcPts val="1109"/>
              </a:lnSpc>
              <a:buNone/>
            </a:pPr>
            <a:r>
              <a:rPr lang="de-DE" dirty="0" sz="1000"/>
              <a:t>Sofia ist 38, arbeitet in Vollzeit und lebt mit ihrem Partner und zwei Kindern zusammen. Gemeinsam stemmen sie eine Hypothek, einen Autokredit und Kreditkartenzahlungen und unterstützen zudem einen betagten Elternteil.</a:t>
            </a:r>
          </a:p>
          <a:p>
            <a:pPr marL="0" indent="0">
              <a:lnSpc>
                <a:spcPts val="1586"/>
              </a:lnSpc>
              <a:buNone/>
            </a:pPr>
            <a:endParaRPr lang="de-DE" dirty="0" sz="1325"/>
          </a:p>
          <a:p>
            <a:pPr marL="0" indent="0">
              <a:lnSpc>
                <a:spcPts val="1109"/>
              </a:lnSpc>
              <a:buNone/>
            </a:pPr>
            <a:r>
              <a:rPr lang="de-DE" dirty="0" sz="1000"/>
              <a:t>Obwohl die Rechnungen pünktlich bezahlt werden, hat Sofia zunehmend ein ungutes Gefühl. Durch unerwartete Ausgaben, etwa Schul- und Arztkosten, greifen sie häufiger auf Kredite zurück – und ihr wird bewusst, dass sie ihre Finanzen schon lange nicht mehr gründlich geprüft haben.</a:t>
            </a:r>
          </a:p>
          <a:p>
            <a:pPr marL="0" indent="0">
              <a:lnSpc>
                <a:spcPts val="1586"/>
              </a:lnSpc>
              <a:buNone/>
            </a:pPr>
            <a:endParaRPr lang="de-DE" b="1" dirty="0" sz="1325"/>
          </a:p>
          <a:p>
            <a:pPr marL="0" indent="0">
              <a:lnSpc>
                <a:spcPts val="1109"/>
              </a:lnSpc>
              <a:buNone/>
            </a:pPr>
            <a:r>
              <a:rPr lang="de-DE" b="1" dirty="0" sz="1000"/>
              <a:t>Innehalten &amp; nachdenken</a:t>
            </a:r>
          </a:p>
          <a:p>
            <a:pPr marL="0" indent="0">
              <a:lnSpc>
                <a:spcPts val="1109"/>
              </a:lnSpc>
              <a:buNone/>
            </a:pPr>
            <a:r>
              <a:rPr lang="de-DE" dirty="0" sz="1000"/>
              <a:t>Betrachten Sie Sofias Situation:</a:t>
            </a:r>
          </a:p>
          <a:p>
            <a:pPr>
              <a:lnSpc>
                <a:spcPts val="1109"/>
              </a:lnSpc>
            </a:pPr>
            <a:r>
              <a:rPr lang="de-DE" dirty="0" sz="1000"/>
              <a:t>Welche finanziellen Risiken übersieht sie möglicherweise?</a:t>
            </a:r>
          </a:p>
          <a:p>
            <a:pPr>
              <a:lnSpc>
                <a:spcPts val="1109"/>
              </a:lnSpc>
            </a:pPr>
            <a:r>
              <a:rPr lang="de-DE" dirty="0" sz="1000"/>
              <a:t>Warum können regelmäßige Zahlungen finanziellen Druck dennoch verdecken?</a:t>
            </a:r>
          </a:p>
          <a:p>
            <a:pPr>
              <a:lnSpc>
                <a:spcPts val="1109"/>
              </a:lnSpc>
            </a:pPr>
            <a:r>
              <a:rPr lang="de-DE" dirty="0" sz="1000"/>
              <a:t>Wie könnte ein fehlender finanzieller Überblick die langfristige Stabilität beeinträchtigen?</a:t>
            </a:r>
          </a:p>
          <a:p>
            <a:pPr marL="0" indent="0">
              <a:lnSpc>
                <a:spcPts val="1830"/>
              </a:lnSpc>
              <a:buNone/>
            </a:pPr>
            <a:endParaRPr lang="de-DE" dirty="0" sz="1525"/>
          </a:p>
          <a:p>
            <a:pPr marL="0" indent="0">
              <a:lnSpc>
                <a:spcPts val="1109"/>
              </a:lnSpc>
              <a:buNone/>
            </a:pPr>
            <a:r>
              <a:rPr lang="de-DE" b="1" dirty="0" sz="1000"/>
              <a:t>Praktische Anwendung</a:t>
            </a:r>
          </a:p>
          <a:p>
            <a:pPr marL="0" indent="0">
              <a:lnSpc>
                <a:spcPts val="1109"/>
              </a:lnSpc>
              <a:buNone/>
            </a:pPr>
            <a:r>
              <a:rPr lang="de-DE" dirty="0" sz="1000"/>
              <a:t>Denken Sie nun über Ihre eigene Situation nach:</a:t>
            </a:r>
          </a:p>
          <a:p>
            <a:pPr>
              <a:lnSpc>
                <a:spcPts val="1109"/>
              </a:lnSpc>
            </a:pPr>
            <a:r>
              <a:rPr lang="de-DE" dirty="0" sz="1000"/>
              <a:t>Haben Sie einen klaren Überblick über alle Ihre finanziellen Verpflichtungen?</a:t>
            </a:r>
          </a:p>
          <a:p>
            <a:pPr>
              <a:lnSpc>
                <a:spcPts val="1109"/>
              </a:lnSpc>
            </a:pPr>
            <a:r>
              <a:rPr lang="de-DE" dirty="0" sz="1000"/>
              <a:t>Gibt es Schulden oder Ausgaben, die Sie länger nicht geprüft haben?</a:t>
            </a:r>
          </a:p>
          <a:p>
            <a:pPr>
              <a:lnSpc>
                <a:spcPts val="1109"/>
              </a:lnSpc>
            </a:pPr>
            <a:r>
              <a:rPr lang="de-DE" dirty="0" sz="1000"/>
              <a:t>Sind Sie zuversichtlich, was Ihre langfristige finanzielle Lage angeht?</a:t>
            </a:r>
          </a:p>
          <a:p>
            <a:pPr>
              <a:lnSpc>
                <a:spcPts val="1630"/>
              </a:lnSpc>
            </a:pPr>
            <a:endParaRPr lang="de-DE" dirty="0" sz="1350"/>
          </a:p>
          <a:p>
            <a:pPr marL="0" marR="0" lvl="0" indent="0" algn="ctr" defTabSz="755934" rtl="0" eaLnBrk="1" fontAlgn="auto" latinLnBrk="0" hangingPunct="1">
              <a:lnSpc>
                <a:spcPts val="1109"/>
              </a:lnSpc>
              <a:spcBef>
                <a:spcPts val="0"/>
              </a:spcBef>
              <a:spcAft>
                <a:spcPts val="0"/>
              </a:spcAft>
              <a:buClr>
                <a:srgbClr val="F16024"/>
              </a:buClr>
              <a:buSzTx/>
              <a:buFont typeface="Arial" panose="020B0604020202020204" pitchFamily="34" charset="0"/>
              <a:buNone/>
              <a:tabLst/>
              <a:defRPr/>
            </a:pPr>
            <a:r>
              <a:rPr kumimoji="0" lang="de-DE" sz="10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Nutzen Sie die Vorlage „Persönliche Schuldenübersicht“, um Sofias finanzielle Verpflichtungen zu erfassen oder über Ihre eigene Situation nachzudenken.</a:t>
            </a:r>
          </a:p>
          <a:p>
            <a:pPr>
              <a:lnSpc>
                <a:spcPts val="1464"/>
              </a:lnSpc>
            </a:pPr>
            <a:endParaRPr lang="de-DE" dirty="0" sz="1225"/>
          </a:p>
          <a:p>
            <a:pPr marL="0" indent="0">
              <a:lnSpc>
                <a:spcPts val="1220"/>
              </a:lnSpc>
              <a:buNone/>
            </a:pPr>
            <a:endParaRPr lang="de-DE" dirty="0" sz="1025"/>
          </a:p>
          <a:p>
            <a:pPr marL="0" indent="0">
              <a:lnSpc>
                <a:spcPts val="1109"/>
              </a:lnSpc>
              <a:buNone/>
            </a:pPr>
            <a:r>
              <a:rPr lang="de-DE" b="1" dirty="0" sz="1000"/>
              <a:t>Handlungsempfehlungen</a:t>
            </a:r>
          </a:p>
          <a:p>
            <a:pPr marL="0" indent="0">
              <a:lnSpc>
                <a:spcPts val="1342"/>
              </a:lnSpc>
              <a:buNone/>
            </a:pPr>
            <a:endParaRPr lang="de-DE" b="1" dirty="0" sz="1125"/>
          </a:p>
          <a:p>
            <a:pPr marL="0" indent="0">
              <a:lnSpc>
                <a:spcPts val="1109"/>
              </a:lnSpc>
              <a:buNone/>
            </a:pPr>
            <a:r>
              <a:rPr lang="de-DE" dirty="0" sz="1000"/>
              <a:t>So gewinnen Sie in ähnlichen Situationen mehr finanzielle Kontrolle:</a:t>
            </a:r>
          </a:p>
          <a:p>
            <a:pPr>
              <a:lnSpc>
                <a:spcPts val="1109"/>
              </a:lnSpc>
            </a:pPr>
            <a:r>
              <a:rPr lang="de-DE" b="1" dirty="0" sz="1000"/>
              <a:t>Erstellen Sie eine vollständige Finanzübersicht</a:t>
            </a:r>
            <a:r>
              <a:rPr lang="de-DE" dirty="0" sz="1000"/>
              <a:t>: Listen Sie alle Schulden, Zinssätze, Rückzahlungszeiträume und geschuldeten Gesamtbeträge auf.</a:t>
            </a:r>
          </a:p>
          <a:p>
            <a:pPr>
              <a:lnSpc>
                <a:spcPts val="1109"/>
              </a:lnSpc>
            </a:pPr>
            <a:r>
              <a:rPr lang="de-DE" b="1" dirty="0" sz="1000"/>
              <a:t>Prüfen Sie Ihre finanzielle Situation regelmäßig</a:t>
            </a:r>
            <a:r>
              <a:rPr lang="de-DE" dirty="0" sz="1000"/>
              <a:t>: Legen Sie einen festen Zeitpunkt fest (z. B. monatlich oder vierteljährlich), um Ihre Finanzen neu zu bewerten.</a:t>
            </a:r>
          </a:p>
          <a:p>
            <a:pPr>
              <a:lnSpc>
                <a:spcPts val="1109"/>
              </a:lnSpc>
            </a:pPr>
            <a:r>
              <a:rPr lang="de-DE" b="1" dirty="0" sz="1000"/>
              <a:t>Erkennen Sie versteckten finanziellen Druck</a:t>
            </a:r>
            <a:r>
              <a:rPr lang="de-DE" dirty="0" sz="1000"/>
              <a:t>: Schauen Sie über die monatlichen Raten hinaus und betrachten Sie Gesamtschulden und langfristige Folgen.</a:t>
            </a:r>
          </a:p>
          <a:p>
            <a:pPr>
              <a:lnSpc>
                <a:spcPts val="1109"/>
              </a:lnSpc>
            </a:pPr>
            <a:r>
              <a:rPr lang="de-DE" b="1" dirty="0" sz="1000"/>
              <a:t>Nutzen Sie bei unerwarteten Ausgaben seltener Kredite</a:t>
            </a:r>
            <a:r>
              <a:rPr lang="de-DE" dirty="0" sz="1000"/>
              <a:t>: Bauen Sie nach Möglichkeit einen finanziellen Puffer für künftige Kosten auf.</a:t>
            </a:r>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636745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946F-9C62-AA87-64A9-32A65B98F4F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AEE5831-E63F-85C6-AD49-04A563C80BB9}"/>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45230E2D-17F3-E280-EAF8-5226AA04AD9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473135E-7BE5-9A68-D141-05C8270D59D5}"/>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94494320-F0E4-6405-8D4C-A395A635534F}"/>
              </a:ext>
            </a:extLst>
          </p:cNvPr>
          <p:cNvSpPr>
            <a:spLocks noGrp="1"/>
          </p:cNvSpPr>
          <p:nvPr>
            <p:ph type="body" sz="quarter" idx="64"/>
          </p:nvPr>
        </p:nvSpPr>
        <p:spPr>
          <a:xfrm>
            <a:off x="1299721" y="1631472"/>
            <a:ext cx="5570979" cy="7315476"/>
          </a:xfrm>
        </p:spPr>
        <p:txBody>
          <a:bodyPr/>
          <a:lstStyle/>
          <a:p>
            <a:pPr marL="0" indent="0">
              <a:lnSpc>
                <a:spcPts val="1017"/>
              </a:lnSpc>
              <a:buNone/>
            </a:pPr>
            <a:r>
              <a:rPr lang="de-DE" sz="1000" b="1" dirty="0"/>
              <a:t>Übung 2: Szenariobasierte Planung – Schulden, Emotionen und langfristige Ziele in Einklang bringen</a:t>
            </a:r>
          </a:p>
          <a:p>
            <a:pPr marL="0" indent="0">
              <a:lnSpc>
                <a:spcPts val="1434"/>
              </a:lnSpc>
              <a:buNone/>
            </a:pPr>
            <a:endParaRPr lang="de-DE" sz="1200" dirty="0"/>
          </a:p>
          <a:p>
            <a:pPr marL="0" indent="0">
              <a:lnSpc>
                <a:spcPts val="1017"/>
              </a:lnSpc>
              <a:buNone/>
            </a:pPr>
            <a:r>
              <a:rPr lang="de-DE" sz="1000" b="1" dirty="0">
                <a:solidFill>
                  <a:srgbClr val="F16024"/>
                </a:solidFill>
              </a:rPr>
              <a:t>Szenario: „Alles irgendwie zusammenhalten</a:t>
            </a:r>
            <a:r>
              <a:rPr lang="de-DE" sz="1000" dirty="0"/>
              <a:t>“</a:t>
            </a:r>
          </a:p>
          <a:p>
            <a:pPr marL="0" indent="0">
              <a:lnSpc>
                <a:spcPts val="1434"/>
              </a:lnSpc>
              <a:buNone/>
            </a:pPr>
            <a:endParaRPr lang="de-DE" sz="1200" dirty="0"/>
          </a:p>
          <a:p>
            <a:pPr marL="0" indent="0">
              <a:lnSpc>
                <a:spcPts val="1017"/>
              </a:lnSpc>
              <a:buNone/>
            </a:pPr>
            <a:r>
              <a:rPr lang="de-DE" sz="1000" dirty="0"/>
              <a:t>Elena ist 42 und kümmert sich um Haushaltsausgaben, eine Hypothek und einen Privatkredit. Zuletzt haben steigende Kosten und Familienausgaben den finanziellen Druck erhöht. In stressigen Phasen greift sie manchmal zur Kreditkarte, um kurzfristigen Bedarf zu decken.</a:t>
            </a:r>
          </a:p>
          <a:p>
            <a:pPr marL="0" indent="0">
              <a:lnSpc>
                <a:spcPts val="1861"/>
              </a:lnSpc>
              <a:buNone/>
            </a:pPr>
            <a:endParaRPr lang="de-DE" sz="1550" dirty="0"/>
          </a:p>
          <a:p>
            <a:pPr marL="0" indent="0">
              <a:lnSpc>
                <a:spcPts val="1017"/>
              </a:lnSpc>
              <a:buNone/>
            </a:pPr>
            <a:r>
              <a:rPr lang="de-DE" sz="1000" dirty="0"/>
              <a:t>Elena möchte ihre Situation verbessern, fühlt sich aber überfordert und weiß nicht, wo sie anfangen soll.</a:t>
            </a:r>
          </a:p>
          <a:p>
            <a:pPr marL="0" indent="0">
              <a:lnSpc>
                <a:spcPts val="1647"/>
              </a:lnSpc>
              <a:buNone/>
            </a:pPr>
            <a:endParaRPr lang="de-DE" sz="1375" b="1" dirty="0"/>
          </a:p>
          <a:p>
            <a:pPr marL="0" indent="0">
              <a:lnSpc>
                <a:spcPts val="1017"/>
              </a:lnSpc>
              <a:spcBef>
                <a:spcPts val="938"/>
              </a:spcBef>
              <a:buNone/>
            </a:pPr>
            <a:r>
              <a:rPr lang="de-DE" sz="1000" b="1" dirty="0"/>
              <a:t>Innehalten &amp; nachdenken</a:t>
            </a:r>
          </a:p>
          <a:p>
            <a:pPr marL="0" indent="0">
              <a:lnSpc>
                <a:spcPts val="1017"/>
              </a:lnSpc>
              <a:buNone/>
            </a:pPr>
            <a:r>
              <a:rPr lang="de-DE" sz="1000" dirty="0"/>
              <a:t>Denken Sie über Elenas Situation nach:</a:t>
            </a:r>
          </a:p>
          <a:p>
            <a:pPr>
              <a:lnSpc>
                <a:spcPts val="1017"/>
              </a:lnSpc>
            </a:pPr>
            <a:r>
              <a:rPr lang="de-DE" sz="1000" dirty="0"/>
              <a:t>Welche Faktoren erhöhen ihren finanziellen Stress?</a:t>
            </a:r>
          </a:p>
          <a:p>
            <a:pPr>
              <a:lnSpc>
                <a:spcPts val="1017"/>
              </a:lnSpc>
            </a:pPr>
            <a:r>
              <a:rPr lang="de-DE" sz="1000" dirty="0"/>
              <a:t>Wie könnten Emotionen oder Stress ihre finanziellen Entscheidungen beeinflussen?</a:t>
            </a:r>
          </a:p>
          <a:p>
            <a:pPr>
              <a:lnSpc>
                <a:spcPts val="1017"/>
              </a:lnSpc>
            </a:pPr>
            <a:r>
              <a:rPr lang="de-DE" sz="1000" dirty="0"/>
              <a:t>Was könnte ihr erster Schritt zu mehr finanzieller Stabilität sein?</a:t>
            </a:r>
          </a:p>
          <a:p>
            <a:pPr marL="0" indent="0">
              <a:lnSpc>
                <a:spcPts val="2287"/>
              </a:lnSpc>
              <a:buNone/>
            </a:pPr>
            <a:endParaRPr lang="de-DE" sz="1900" dirty="0"/>
          </a:p>
          <a:p>
            <a:pPr marL="0" indent="0">
              <a:lnSpc>
                <a:spcPts val="1220"/>
              </a:lnSpc>
              <a:buNone/>
            </a:pPr>
            <a:endParaRPr lang="de-DE" sz="1025" dirty="0"/>
          </a:p>
          <a:p>
            <a:pPr marL="0" indent="0">
              <a:lnSpc>
                <a:spcPts val="1017"/>
              </a:lnSpc>
              <a:buNone/>
            </a:pPr>
            <a:r>
              <a:rPr lang="de-DE" sz="1000" b="1" dirty="0"/>
              <a:t>Praktische Anwendung</a:t>
            </a:r>
          </a:p>
          <a:p>
            <a:pPr marL="0" indent="0">
              <a:lnSpc>
                <a:spcPts val="1017"/>
              </a:lnSpc>
              <a:buNone/>
            </a:pPr>
            <a:r>
              <a:rPr lang="de-DE" sz="1000" dirty="0"/>
              <a:t>Betrachten Sie nun Ihre eigene Situation:</a:t>
            </a:r>
          </a:p>
          <a:p>
            <a:pPr>
              <a:lnSpc>
                <a:spcPts val="1017"/>
              </a:lnSpc>
            </a:pPr>
            <a:r>
              <a:rPr lang="de-DE" sz="1000" dirty="0"/>
              <a:t>Werden Ihre finanziellen Entscheidungen manchmal von Stress oder Zeitdruck beeinflusst?</a:t>
            </a:r>
          </a:p>
          <a:p>
            <a:pPr>
              <a:lnSpc>
                <a:spcPts val="1017"/>
              </a:lnSpc>
            </a:pPr>
            <a:r>
              <a:rPr lang="de-DE" sz="1000" dirty="0"/>
              <a:t>Haben Sie einen klaren Plan, um mit Ihren Schulden umzugehen und sie abzubauen?</a:t>
            </a:r>
          </a:p>
          <a:p>
            <a:pPr>
              <a:lnSpc>
                <a:spcPts val="1017"/>
              </a:lnSpc>
            </a:pPr>
            <a:r>
              <a:rPr lang="de-DE" sz="1000" dirty="0"/>
              <a:t>Passen Ihre aktuellen Geldgewohnheiten zu Ihren langfristigen Zielen?</a:t>
            </a:r>
          </a:p>
          <a:p>
            <a:pPr algn="ctr">
              <a:lnSpc>
                <a:spcPts val="2287"/>
              </a:lnSpc>
            </a:pPr>
            <a:endParaRPr lang="de-DE" sz="1900" b="1" dirty="0">
              <a:solidFill>
                <a:srgbClr val="F16024"/>
              </a:solidFill>
            </a:endParaRPr>
          </a:p>
          <a:p>
            <a:pPr marL="0" indent="0" algn="ctr">
              <a:lnSpc>
                <a:spcPts val="1017"/>
              </a:lnSpc>
              <a:buNone/>
            </a:pPr>
            <a:r>
              <a:rPr lang="de-DE" sz="1000" b="1" dirty="0">
                <a:solidFill>
                  <a:srgbClr val="F16024"/>
                </a:solidFill>
              </a:rPr>
              <a:t>Füllen Sie die Vorlage „Schulden-Aktionsplan“ aus, um für Elena oder für sich selbst Prioritäten und nächste Schritte festzulegen.</a:t>
            </a:r>
          </a:p>
          <a:p>
            <a:pPr marL="0" indent="0">
              <a:lnSpc>
                <a:spcPts val="1647"/>
              </a:lnSpc>
              <a:buNone/>
            </a:pPr>
            <a:endParaRPr lang="de-DE" sz="1375" dirty="0"/>
          </a:p>
          <a:p>
            <a:pPr marL="0" indent="0">
              <a:lnSpc>
                <a:spcPts val="1017"/>
              </a:lnSpc>
              <a:buNone/>
            </a:pPr>
            <a:r>
              <a:rPr lang="de-DE" sz="1000" b="1" dirty="0"/>
              <a:t>Handlungsempfehlungen</a:t>
            </a:r>
          </a:p>
          <a:p>
            <a:pPr marL="0" indent="0">
              <a:lnSpc>
                <a:spcPts val="1433"/>
              </a:lnSpc>
              <a:buNone/>
            </a:pPr>
            <a:endParaRPr lang="de-DE" sz="1200" b="1" dirty="0"/>
          </a:p>
          <a:p>
            <a:pPr marL="0" indent="0">
              <a:lnSpc>
                <a:spcPts val="1017"/>
              </a:lnSpc>
              <a:buNone/>
            </a:pPr>
            <a:r>
              <a:rPr lang="de-DE" sz="1000" dirty="0"/>
              <a:t>Auf dem Weg zu mehr finanzieller Stabilität:</a:t>
            </a:r>
          </a:p>
          <a:p>
            <a:pPr>
              <a:lnSpc>
                <a:spcPts val="1017"/>
              </a:lnSpc>
            </a:pPr>
            <a:r>
              <a:rPr lang="de-DE" sz="1000" b="1" dirty="0"/>
              <a:t>Entwickeln Sie einen strukturierten und realistischen Finanzplan</a:t>
            </a:r>
            <a:r>
              <a:rPr lang="de-DE" sz="1000" dirty="0"/>
              <a:t>: Legen Sie klare Prioritäten fest und richten Sie Ihre Ausgaben an Einkommen und Zielen aus.</a:t>
            </a:r>
          </a:p>
          <a:p>
            <a:pPr>
              <a:lnSpc>
                <a:spcPts val="1017"/>
              </a:lnSpc>
            </a:pPr>
            <a:r>
              <a:rPr lang="de-DE" sz="1000" b="1" dirty="0"/>
              <a:t>Erkennen und steuern Sie Verhaltensmuster</a:t>
            </a:r>
            <a:r>
              <a:rPr lang="de-DE" sz="1000" dirty="0"/>
              <a:t>: Machen Sie sich bewusst, in welchen Situationen Sie eher auf Kredite zurückgreifen, und suchen Sie nach Alternativen.</a:t>
            </a:r>
          </a:p>
          <a:p>
            <a:pPr>
              <a:lnSpc>
                <a:spcPts val="1017"/>
              </a:lnSpc>
            </a:pPr>
            <a:r>
              <a:rPr lang="de-DE" sz="1000" b="1" dirty="0"/>
              <a:t>Setzen Sie sich erreichbare finanzielle Ziele</a:t>
            </a:r>
            <a:r>
              <a:rPr lang="de-DE" sz="1000" dirty="0"/>
              <a:t>: Konzentrieren Sie sich auf kleine, stetige Verbesserungen statt auf drastische Veränderungen.</a:t>
            </a:r>
          </a:p>
          <a:p>
            <a:pPr>
              <a:lnSpc>
                <a:spcPts val="1017"/>
              </a:lnSpc>
            </a:pPr>
            <a:r>
              <a:rPr lang="de-DE" sz="1000" b="1" dirty="0"/>
              <a:t>Stärken Sie Ihre finanzielle Widerstandskraft</a:t>
            </a:r>
            <a:r>
              <a:rPr lang="de-DE" sz="1000" dirty="0"/>
              <a:t>: Bauen Sie nach und nach Ersparnisse auf, um weniger auf Kredite angewiesen zu sein.</a:t>
            </a:r>
          </a:p>
          <a:p>
            <a:pPr>
              <a:lnSpc>
                <a:spcPts val="1017"/>
              </a:lnSpc>
            </a:pPr>
            <a:r>
              <a:rPr lang="de-DE" sz="1000" b="1" dirty="0"/>
              <a:t>Behalten Sie Ihre langfristigen Ziele im Blick</a:t>
            </a:r>
            <a:r>
              <a:rPr lang="de-DE" sz="1000" dirty="0"/>
              <a:t>: Überlegen Sie, wie sich heutige finanzielle Entscheidungen auf Ihre künftige Stabilität auswirken.</a:t>
            </a:r>
          </a:p>
          <a:p>
            <a:pPr marL="0" indent="0">
              <a:lnSpc>
                <a:spcPts val="3568"/>
              </a:lnSpc>
              <a:buNone/>
            </a:pPr>
            <a:endParaRPr lang="de-DE" sz="2975" b="1" dirty="0"/>
          </a:p>
        </p:txBody>
      </p:sp>
      <p:grpSp>
        <p:nvGrpSpPr>
          <p:cNvPr id="87" name="Graphic 2">
            <a:extLst>
              <a:ext uri="{FF2B5EF4-FFF2-40B4-BE49-F238E27FC236}">
                <a16:creationId xmlns:a16="http://schemas.microsoft.com/office/drawing/2014/main" id="{23DA6E0A-C3B2-514E-8AE3-A6B3D0EA7B2A}"/>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F3A99F5E-B94A-44EA-11FC-A347F50ECD3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66D73FA-F23C-C433-CAA1-EB2D5602472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BEA44E18-BDB2-BDBB-2AD6-2EED20F6C0A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7C88C00-9970-5844-01E6-F0821207367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12CB7CE9-16EF-C439-E024-2FBEB9B6DAD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C4F5E25D-45C2-8B89-517C-2A751207E03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7D6C86C-D386-7E14-B127-877857DCB758}"/>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4ACBFDA6-B2CC-E4D7-0D0F-2297F4ED1BB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C85E9FB5-3851-F35D-4FDB-B9B69539FAB5}"/>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6D0D037-2F60-663D-6831-EF27911A4B2F}"/>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A3A1DD4-7A80-955C-0E4B-5F579399808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60FF3437-0CF9-9725-99AA-C9F8680497E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9F83B303-DE38-C534-CA3C-B9DE3EB00E2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59CFB314-15AB-D73B-F78F-F769E9B18F5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9F84F551-8CFC-CA8F-7BAB-00BABFA2D07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96936C85-AA11-7136-BADF-0DC217DCD8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65E2D50E-D661-4675-3B5C-820924E2C139}"/>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196D995A-D1C3-780E-E9D7-778E97DF6C8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735DCB36-3664-D8E3-3C9C-C7D01267370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F2E533B9-EF15-9363-7BFA-9F3E2DD7A3F9}"/>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783CA42E-760C-3240-AEF7-F796B10668D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8D55AAD6-799E-BDAB-47FD-1B40C5018BF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5F02675F-F436-EA86-E527-D3749D8BBCB6}"/>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54C38E35-827D-DB5C-6F00-BD3163597CB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AE144C1B-767B-0718-B813-3ED5F06DAEA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BE7C741D-3557-5221-654A-B1249F633EAF}"/>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C2A5B701-6737-D1AB-273D-EA43CCB4E06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7710A4BB-4538-8B87-2323-61B43EFE20E5}"/>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FB3FB415-7D24-A205-F30F-8E3AB845C85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2B2F6653-EFAF-A41C-5B4E-640B4B76C4D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B4DB3F02-B622-F5D0-E509-2A07CD1BE3B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63334E47-17C3-A0DC-87B6-C610E9569504}"/>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7006DD5A-967F-8A28-DAA2-566F1DFEA55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32F7CE52-68E5-5C35-F9BA-DB09DF0E876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0DD34270-44C3-F2D4-752B-962251EAC2B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39967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33B9-E1DE-98D5-42E1-A5CB5196F25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BA851DB-0918-9425-E3CA-A13E7DD6D0A7}"/>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DD5F9F37-B14B-BE5B-182F-86CE678E3DDC}"/>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57F8FDB-77DD-5D3B-2F36-3E484453DAD8}"/>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F829FC07-C11E-C99A-63F4-77630F333B59}"/>
              </a:ext>
            </a:extLst>
          </p:cNvPr>
          <p:cNvSpPr>
            <a:spLocks noGrp="1"/>
          </p:cNvSpPr>
          <p:nvPr>
            <p:ph type="body" sz="quarter" idx="64"/>
          </p:nvPr>
        </p:nvSpPr>
        <p:spPr>
          <a:xfrm>
            <a:off x="1396331" y="1638180"/>
            <a:ext cx="5669280" cy="7480419"/>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de-DE" sz="1025"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ts val="1089"/>
              </a:lnSpc>
              <a:spcBef>
                <a:spcPts val="0"/>
              </a:spcBef>
              <a:spcAft>
                <a:spcPts val="0"/>
              </a:spcAft>
              <a:buClr>
                <a:srgbClr val="F16024"/>
              </a:buClr>
              <a:buSzTx/>
              <a:buNone/>
              <a:tabLst/>
              <a:defRPr/>
            </a:pPr>
            <a:r>
              <a:rPr kumimoji="0" lang="de-DE" sz="12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Reflexion: Umgang mit Krediten und Schulden in der Karrieremitte</a:t>
            </a:r>
          </a:p>
          <a:p>
            <a:pPr marL="0" marR="0" lvl="0" indent="0" algn="l" defTabSz="755934" rtl="0" eaLnBrk="1" fontAlgn="auto" latinLnBrk="0" hangingPunct="1">
              <a:lnSpc>
                <a:spcPts val="1342"/>
              </a:lnSpc>
              <a:spcBef>
                <a:spcPts val="0"/>
              </a:spcBef>
              <a:spcAft>
                <a:spcPts val="0"/>
              </a:spcAft>
              <a:buClr>
                <a:srgbClr val="F16024"/>
              </a:buClr>
              <a:buSzTx/>
              <a:buNone/>
              <a:tabLst/>
              <a:defRPr/>
            </a:pPr>
            <a:endParaRPr lang="de-DE" sz="1125" b="1" dirty="0">
              <a:solidFill>
                <a:srgbClr val="ED7D31"/>
              </a:solidFill>
              <a:ea typeface="Calibri" panose="020F0502020204030204" pitchFamily="34" charset="0"/>
            </a:endParaRPr>
          </a:p>
          <a:p>
            <a:pPr marL="0" marR="0" lvl="0" indent="0" algn="l" defTabSz="755934" rtl="0" eaLnBrk="1" fontAlgn="auto" latinLnBrk="0" hangingPunct="1">
              <a:lnSpc>
                <a:spcPts val="1089"/>
              </a:lnSpc>
              <a:spcBef>
                <a:spcPts val="0"/>
              </a:spcBef>
              <a:spcAft>
                <a:spcPts val="0"/>
              </a:spcAft>
              <a:buClr>
                <a:srgbClr val="F16024"/>
              </a:buClr>
              <a:buSzTx/>
              <a:buNone/>
              <a:tabLst/>
              <a:defRPr/>
            </a:pPr>
            <a:r>
              <a:rPr kumimoji="0" lang="de-DE" sz="1250"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In der Karrieremitte werden finanzielle Verpflichtungen oft komplexer. Diese Reflexionsübung hilft Ihnen, Ihre finanzielle Situation zu überprüfen, mögliche Risiken zu erkennen und über praktische Schritte zu mehr finanzieller Stabilität nachzudenken.</a:t>
            </a:r>
          </a:p>
          <a:p>
            <a:pPr marL="0" marR="0" lvl="0" indent="0" algn="l" defTabSz="755934" rtl="0" eaLnBrk="1" fontAlgn="auto" latinLnBrk="0" hangingPunct="1">
              <a:lnSpc>
                <a:spcPts val="1708"/>
              </a:lnSpc>
              <a:spcBef>
                <a:spcPts val="0"/>
              </a:spcBef>
              <a:spcAft>
                <a:spcPts val="0"/>
              </a:spcAft>
              <a:buClr>
                <a:srgbClr val="F16024"/>
              </a:buClr>
              <a:buSzTx/>
              <a:buNone/>
              <a:tabLst/>
              <a:defRPr/>
            </a:pPr>
            <a:endParaRPr lang="de-DE" sz="1425" b="1" dirty="0">
              <a:solidFill>
                <a:srgbClr val="ED7D31"/>
              </a:solidFill>
              <a:ea typeface="Calibri" panose="020F0502020204030204" pitchFamily="34" charset="0"/>
            </a:endParaRPr>
          </a:p>
          <a:p>
            <a:pPr marL="0" indent="0">
              <a:lnSpc>
                <a:spcPts val="1089"/>
              </a:lnSpc>
              <a:buNone/>
            </a:pPr>
            <a:r>
              <a:rPr lang="de-DE" sz="1250" b="1" dirty="0">
                <a:solidFill>
                  <a:srgbClr val="ED7D31"/>
                </a:solidFill>
                <a:ea typeface="Calibri" panose="020F0502020204030204" pitchFamily="34" charset="0"/>
              </a:rPr>
              <a:t>Reflexionsfragen: </a:t>
            </a:r>
          </a:p>
          <a:p>
            <a:pPr marL="0" indent="0">
              <a:lnSpc>
                <a:spcPts val="1342"/>
              </a:lnSpc>
              <a:buNone/>
            </a:pPr>
            <a:endParaRPr lang="de-DE" sz="1125" b="1" dirty="0">
              <a:solidFill>
                <a:srgbClr val="ED7D31"/>
              </a:solidFill>
            </a:endParaRPr>
          </a:p>
          <a:p>
            <a:pPr marL="0" indent="0">
              <a:lnSpc>
                <a:spcPct val="100000"/>
              </a:lnSpc>
              <a:buNone/>
            </a:pPr>
            <a:r>
              <a:rPr lang="de-DE" sz="1250" b="1" dirty="0"/>
              <a:t>Ihre finanzielle Situation verstehen</a:t>
            </a:r>
          </a:p>
          <a:p>
            <a:pPr>
              <a:lnSpc>
                <a:spcPct val="100000"/>
              </a:lnSpc>
            </a:pPr>
            <a:r>
              <a:rPr lang="de-DE" sz="1250" dirty="0"/>
              <a:t>Habe ich einen klaren Überblick über meine Schulden, Ausgaben und finanziellen Verpflichtungen?</a:t>
            </a:r>
          </a:p>
          <a:p>
            <a:pPr>
              <a:lnSpc>
                <a:spcPct val="100000"/>
              </a:lnSpc>
            </a:pPr>
            <a:r>
              <a:rPr lang="de-DE" sz="1250" dirty="0"/>
              <a:t>Weiß ich genau, wie viel ich schulde und zu welchen Bedingungen ich zurückzahle?</a:t>
            </a:r>
          </a:p>
          <a:p>
            <a:pPr>
              <a:lnSpc>
                <a:spcPct val="100000"/>
              </a:lnSpc>
            </a:pPr>
            <a:r>
              <a:rPr lang="de-DE" sz="1250" dirty="0"/>
              <a:t>Welche finanzielle Verpflichtung braucht derzeit die meiste Aufmerksamkeit?</a:t>
            </a:r>
          </a:p>
          <a:p>
            <a:pPr marL="228600" indent="-228600">
              <a:lnSpc>
                <a:spcPct val="100000"/>
              </a:lnSpc>
              <a:buFont typeface="+mj-lt"/>
              <a:buAutoNum type="arabicPeriod"/>
            </a:pPr>
            <a:endParaRPr lang="de-DE" sz="2250" b="1" dirty="0"/>
          </a:p>
          <a:p>
            <a:pPr marL="0" indent="0">
              <a:lnSpc>
                <a:spcPct val="100000"/>
              </a:lnSpc>
              <a:spcBef>
                <a:spcPts val="1625"/>
              </a:spcBef>
              <a:buNone/>
            </a:pPr>
            <a:r>
              <a:rPr lang="de-DE" sz="1250" b="1" dirty="0"/>
              <a:t>Geldgewohnheiten und Entscheidungen</a:t>
            </a:r>
          </a:p>
          <a:p>
            <a:pPr>
              <a:lnSpc>
                <a:spcPct val="100000"/>
              </a:lnSpc>
            </a:pPr>
            <a:r>
              <a:rPr lang="de-DE" sz="1250" dirty="0"/>
              <a:t>Beeinflussen Stress, Zeitdruck oder Emotionen meine Ausgaben- oder Kreditentscheidungen?</a:t>
            </a:r>
          </a:p>
          <a:p>
            <a:pPr>
              <a:lnSpc>
                <a:spcPct val="100000"/>
              </a:lnSpc>
            </a:pPr>
            <a:r>
              <a:rPr lang="de-DE" sz="1250" dirty="0"/>
              <a:t>Passen meine finanziellen Entscheidungen zu meinen langfristigen Zielen (z. B. Bedürfnisse der Familie, Stabilität, Ruhestand)?</a:t>
            </a:r>
          </a:p>
          <a:p>
            <a:pPr>
              <a:lnSpc>
                <a:spcPct val="100000"/>
              </a:lnSpc>
            </a:pPr>
            <a:r>
              <a:rPr lang="de-DE" sz="1250" dirty="0"/>
              <a:t>Überprüfe ich regelmäßig meine Finanzen und passe Pläne bei Bedarf an?</a:t>
            </a:r>
          </a:p>
          <a:p>
            <a:pPr marL="228600" indent="-228600">
              <a:lnSpc>
                <a:spcPct val="100000"/>
              </a:lnSpc>
              <a:buFont typeface="+mj-lt"/>
              <a:buAutoNum type="arabicPeriod"/>
            </a:pPr>
            <a:endParaRPr lang="de-DE" sz="2250" b="1" dirty="0"/>
          </a:p>
          <a:p>
            <a:pPr marL="0" indent="0">
              <a:lnSpc>
                <a:spcPct val="100000"/>
              </a:lnSpc>
              <a:buNone/>
            </a:pPr>
            <a:r>
              <a:rPr lang="de-DE" sz="1250" b="1" dirty="0"/>
              <a:t>Schuldenmanagement und finanzielle Stabilität</a:t>
            </a:r>
          </a:p>
          <a:p>
            <a:pPr>
              <a:lnSpc>
                <a:spcPct val="100000"/>
              </a:lnSpc>
            </a:pPr>
            <a:r>
              <a:rPr lang="de-DE" sz="1250" dirty="0"/>
              <a:t>Habe ich eine realistische Strategie, um mit Schulden umzugehen oder sie abzubauen?</a:t>
            </a:r>
          </a:p>
          <a:p>
            <a:pPr>
              <a:lnSpc>
                <a:spcPct val="100000"/>
              </a:lnSpc>
            </a:pPr>
            <a:r>
              <a:rPr lang="de-DE" sz="1250" dirty="0"/>
              <a:t>Unternehme ich etwas für meine finanzielle Widerstandskraft, z. B. indem ich spare oder unnötige Ausgaben reduziere?</a:t>
            </a:r>
          </a:p>
          <a:p>
            <a:pPr marL="228600" indent="-228600">
              <a:lnSpc>
                <a:spcPct val="100000"/>
              </a:lnSpc>
              <a:buFont typeface="+mj-lt"/>
              <a:buAutoNum type="arabicPeriod"/>
            </a:pPr>
            <a:endParaRPr lang="de-DE" sz="700" dirty="0"/>
          </a:p>
          <a:p>
            <a:pPr marL="0" indent="0">
              <a:lnSpc>
                <a:spcPct val="100000"/>
              </a:lnSpc>
              <a:buNone/>
            </a:pPr>
            <a:r>
              <a:rPr lang="de-DE" sz="1250" b="1" dirty="0"/>
              <a:t>Gemeinsame finanzielle Verantwortung</a:t>
            </a:r>
          </a:p>
          <a:p>
            <a:pPr>
              <a:lnSpc>
                <a:spcPct val="100000"/>
              </a:lnSpc>
            </a:pPr>
            <a:r>
              <a:rPr lang="de-DE" sz="1250" dirty="0"/>
              <a:t>Bei gemeinsamen Finanzen: Fühle ich mich informiert und in finanzielle Entscheidungen einbezogen?</a:t>
            </a:r>
          </a:p>
          <a:p>
            <a:pPr marL="228600" indent="-228600">
              <a:lnSpc>
                <a:spcPct val="100000"/>
              </a:lnSpc>
              <a:buFont typeface="+mj-lt"/>
              <a:buAutoNum type="arabicPeriod"/>
            </a:pPr>
            <a:endParaRPr lang="de-DE" sz="1825" dirty="0"/>
          </a:p>
          <a:p>
            <a:pPr marL="0" indent="0">
              <a:lnSpc>
                <a:spcPct val="100000"/>
              </a:lnSpc>
              <a:buNone/>
            </a:pPr>
            <a:r>
              <a:rPr lang="de-DE" sz="1250" b="1" dirty="0"/>
              <a:t>Blick nach vorn</a:t>
            </a:r>
          </a:p>
          <a:p>
            <a:pPr>
              <a:lnSpc>
                <a:spcPct val="100000"/>
              </a:lnSpc>
            </a:pPr>
            <a:r>
              <a:rPr lang="de-DE" sz="1250" dirty="0"/>
              <a:t>Welchen realistischen finanziellen Schritt kann ich diesen Monat gehen, um meine Situation zu verbessern</a:t>
            </a:r>
            <a:r>
              <a:rPr lang="de-DE" sz="1075" dirty="0"/>
              <a:t>?</a:t>
            </a:r>
          </a:p>
        </p:txBody>
      </p:sp>
      <p:grpSp>
        <p:nvGrpSpPr>
          <p:cNvPr id="87" name="Graphic 2">
            <a:extLst>
              <a:ext uri="{FF2B5EF4-FFF2-40B4-BE49-F238E27FC236}">
                <a16:creationId xmlns:a16="http://schemas.microsoft.com/office/drawing/2014/main" id="{33E66A9B-9292-1E3C-73FE-A0146A74C3A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97D1430A-64A9-4B75-E96E-E46DACED98F1}"/>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A42989B-7764-4E9B-D064-21C7A42324F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D7E00621-3CAB-E18B-6491-1F36984EFE3D}"/>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27FC6F09-BF1D-FF24-5897-C76BB40776C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F0C5B202-45E0-AA43-CFAB-58F4F2F8C8B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B7D7DE5E-6A2D-E384-98CD-A52D0554F53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C8FEDA2A-014C-DBE5-3BD0-F55019DFA84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EC1CD3D-18E6-B860-B229-149ADAA82F7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B19D5BB4-448D-3F96-02FA-AC1CA43C868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0599CE8B-C89C-F887-DDAD-D2F9A662EC0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C2F91625-8F31-8EC8-AF88-8DECAE280B7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B9C5B50F-9BC5-D1B0-53EC-1BD7D30B4C3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634090E6-A22F-32ED-2FFD-1FBCAB95FD27}"/>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044E40FA-3740-E0D2-AEFE-9568EA88A1D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07F40353-AC45-E0C1-759F-98187D73FB7A}"/>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AC6EAD90-B1D2-F8A9-C0E7-7E33B666D2A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8460DCA8-1179-EC5D-B3C1-65784467A5D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7FDA6FAB-DE6D-105F-9C7E-B8A4623A19D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5B2CD4C0-1221-FA64-8EDE-65F98437F167}"/>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CD915FD6-709B-6CED-BD9B-C382B5FB2B0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86EE9741-A7F8-AD79-836D-60006C8F078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3C84734F-E597-C8C0-E456-AC5F34C8D8F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3C60951-D08F-74DD-1FDA-146F0604E67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EFDE7BF7-D760-C4EE-E958-231D0FDFC0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47E957A1-7A9C-F871-EEC1-5A6E320CA90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77BD6E89-FAD7-9D42-03F6-16099DC1ECE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C9E80F63-9381-D4A7-8B77-1848CA1CAE8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35E0CCDF-7BAD-0E30-57B5-2EEABC5388D4}"/>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86EFD930-296A-B18C-A335-7D5E882E362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AC0533B9-4398-C38D-1F6A-DF4DAA40DE3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59AE8C2F-4AB9-402C-B0EB-4F1073ED39E5}"/>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9DD240FD-E63D-927E-0B36-148AD0578E1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CB36458E-73C5-CB6C-53A7-ED543B847D7D}"/>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F0A27F45-B86A-D062-3679-A016766D226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B83D0D2D-9120-B72A-9270-4D371162BAFD}"/>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4119851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C2A6-A769-2B9B-8FFC-600A7081A8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08F144C-9ABC-20B2-806F-87CBB3C71205}"/>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3FAA9419-88B6-4E28-65FF-2032EC724F4A}"/>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0C930455-5BAC-2F88-BB75-DD62B185BC15}"/>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23799056-5637-9E41-4CF5-81F1CAE35BAA}"/>
              </a:ext>
            </a:extLst>
          </p:cNvPr>
          <p:cNvSpPr>
            <a:spLocks noGrp="1"/>
          </p:cNvSpPr>
          <p:nvPr>
            <p:ph type="body" sz="quarter" idx="64"/>
          </p:nvPr>
        </p:nvSpPr>
        <p:spPr>
          <a:xfrm>
            <a:off x="1299722" y="1375699"/>
            <a:ext cx="5164578" cy="1291299"/>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de-DE" sz="1025"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171450" marR="0" lvl="0" indent="-171450" algn="l" defTabSz="755934" rtl="0" eaLnBrk="1" fontAlgn="auto" latinLnBrk="0" hangingPunct="1">
              <a:lnSpc>
                <a:spcPts val="1068"/>
              </a:lnSpc>
              <a:spcBef>
                <a:spcPts val="0"/>
              </a:spcBef>
              <a:spcAft>
                <a:spcPts val="0"/>
              </a:spcAft>
              <a:buClr>
                <a:srgbClr val="F16024"/>
              </a:buClr>
              <a:buSzTx/>
              <a:buFont typeface="Arial" panose="020B0604020202020204" pitchFamily="34" charset="0"/>
              <a:buNone/>
              <a:tabLst/>
              <a:defRPr/>
            </a:pPr>
            <a:r>
              <a:rPr kumimoji="0" lang="de-DE" sz="1225"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Formative Lernkontrolle:</a:t>
            </a:r>
            <a:endParaRPr kumimoji="0" lang="de-DE" sz="105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Times New Roman" panose="02020603050405020304" pitchFamily="18" charset="0"/>
            </a:endParaRPr>
          </a:p>
          <a:p>
            <a:pPr marL="171450" marR="0" lvl="0" indent="-171450" algn="l" defTabSz="755934" rtl="0" eaLnBrk="1" fontAlgn="auto" latinLnBrk="0" hangingPunct="1">
              <a:lnSpc>
                <a:spcPts val="1372"/>
              </a:lnSpc>
              <a:spcBef>
                <a:spcPts val="0"/>
              </a:spcBef>
              <a:spcAft>
                <a:spcPts val="0"/>
              </a:spcAft>
              <a:buClr>
                <a:srgbClr val="F16024"/>
              </a:buClr>
              <a:buSzTx/>
              <a:buFont typeface="Arial" panose="020B0604020202020204" pitchFamily="34" charset="0"/>
              <a:buNone/>
              <a:tabLst/>
              <a:defRPr/>
            </a:pPr>
            <a:endParaRPr kumimoji="0" lang="de-DE" sz="115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755934" rtl="0" eaLnBrk="1" fontAlgn="auto" latinLnBrk="0" hangingPunct="1">
              <a:lnSpc>
                <a:spcPts val="1068"/>
              </a:lnSpc>
              <a:spcBef>
                <a:spcPts val="0"/>
              </a:spcBef>
              <a:spcAft>
                <a:spcPts val="0"/>
              </a:spcAft>
              <a:buClr>
                <a:srgbClr val="F16024"/>
              </a:buClr>
              <a:buSzTx/>
              <a:buFont typeface="Arial" panose="020B0604020202020204" pitchFamily="34" charset="0"/>
              <a:buChar char="•"/>
              <a:tabLst/>
              <a:defRPr/>
            </a:pPr>
            <a:r>
              <a:rPr kumimoji="0" lang="de-DE" sz="105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Quiz: Richtig oder falsch – Kredite, Schulden und finanzielle Verantwortung.</a:t>
            </a:r>
            <a:endParaRPr lang="de-DE" sz="1050" b="1" dirty="0">
              <a:solidFill>
                <a:srgbClr val="ED7D31"/>
              </a:solidFill>
              <a:ea typeface="Calibri" panose="020F0502020204030204" pitchFamily="34" charset="0"/>
            </a:endParaRPr>
          </a:p>
          <a:p>
            <a:pPr marL="0" indent="0">
              <a:lnSpc>
                <a:spcPts val="1373"/>
              </a:lnSpc>
              <a:buNone/>
            </a:pPr>
            <a:endParaRPr lang="de-DE" sz="1150" b="1" dirty="0">
              <a:solidFill>
                <a:srgbClr val="ED7D31"/>
              </a:solidFill>
              <a:ea typeface="Calibri" panose="020F0502020204030204" pitchFamily="34" charset="0"/>
            </a:endParaRPr>
          </a:p>
          <a:p>
            <a:pPr marL="0" marR="0" lvl="0" indent="0" algn="l" defTabSz="755934" rtl="0" eaLnBrk="1" fontAlgn="auto" latinLnBrk="0" hangingPunct="1">
              <a:lnSpc>
                <a:spcPts val="1068"/>
              </a:lnSpc>
              <a:spcBef>
                <a:spcPts val="0"/>
              </a:spcBef>
              <a:spcAft>
                <a:spcPts val="0"/>
              </a:spcAft>
              <a:buClr>
                <a:srgbClr val="F16024"/>
              </a:buClr>
              <a:buSzTx/>
              <a:buFont typeface="Arial" panose="020B0604020202020204" pitchFamily="34" charset="0"/>
              <a:buNone/>
              <a:tabLst/>
              <a:defRPr/>
            </a:pPr>
            <a:r>
              <a:rPr kumimoji="0" lang="de-DE" sz="105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Das Finanzmanagement in der Karrieremitte umfasst oft geteilte Verantwortung, langfristige Planung und mehrere finanzielle Verpflichtungen. Dieses kurze Reflexionsquiz hilft Ihnen, über Ihre Geldgewohnheiten und Entscheidungsmuster nachzudenken.</a:t>
            </a:r>
          </a:p>
        </p:txBody>
      </p:sp>
      <p:cxnSp>
        <p:nvCxnSpPr>
          <p:cNvPr id="3" name="Straight Connector 2">
            <a:extLst>
              <a:ext uri="{FF2B5EF4-FFF2-40B4-BE49-F238E27FC236}">
                <a16:creationId xmlns:a16="http://schemas.microsoft.com/office/drawing/2014/main" id="{DF045EE2-5B90-F41E-CA82-5A5201F401D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ACD241E0-3926-103A-C41C-5F93B2BAD6FA}"/>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70BE379-8616-07CC-E515-989B36CF75F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86B35C5B-48DD-7670-F1F2-542C48CEB2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66E1F624-5B82-F7B7-F24C-35F200AC110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26F8E245-2D2C-C4DB-132D-FFFE871E046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AE9463A2-0B82-224D-499B-20D89C29C4C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89DF4662-0B63-F9BF-8442-A32E3B4BD7B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91ECA231-3B8E-617C-547F-CAAE46062E9D}"/>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3E53A3A7-C7A7-B26F-3601-F920D42891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7228AECF-6DFE-2E37-7EBF-0002C98ADD8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CDF07BC4-26C5-8A6E-D774-5652658542E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A9AB14A0-1ABF-F103-F5F4-94D67559FF7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DC14F9F9-661F-351F-2405-8CA75047067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BE84DC4C-5431-17F5-D292-CF9F5E8F4ED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11D1F054-7900-AD13-18B3-B772BEE4AF5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2C251904-3EE6-9082-5B3C-AD3EBDC9606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517CA7C8-BC64-6E0A-1AEE-EF5C4D8669DB}"/>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04BA882D-6483-B0F4-B3B1-3A07B3BCAA2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E787A96D-3BA3-1750-BAD1-2B5A7490A0D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3B9CC1A1-626A-892E-C320-67DA54B85F0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5FF44AC7-8E61-FD23-BA7C-0807CB675B8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CD7C93F7-ACDB-E192-C908-BC7074C2B1F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8AA9EDBF-8FE5-AD84-4996-3D3E8CDCE1D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F49FAC30-691C-9C30-4E9A-708DD10089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7D634807-8233-02ED-A661-0B6A3A5B0DC8}"/>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A16A806A-ED99-3297-C88C-8F0374B1B18C}"/>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E50A9E47-7CF1-3E3B-2ECF-9954CFC8212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9" name="Text Placeholder 7">
            <a:extLst>
              <a:ext uri="{FF2B5EF4-FFF2-40B4-BE49-F238E27FC236}">
                <a16:creationId xmlns:a16="http://schemas.microsoft.com/office/drawing/2014/main" id="{7C6AA92C-DDD0-C079-0EB1-1B7302215EFA}"/>
              </a:ext>
            </a:extLst>
          </p:cNvPr>
          <p:cNvSpPr txBox="1">
            <a:spLocks/>
          </p:cNvSpPr>
          <p:nvPr/>
        </p:nvSpPr>
        <p:spPr>
          <a:xfrm>
            <a:off x="1220504" y="2846711"/>
            <a:ext cx="2865880" cy="499839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F16024"/>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Font typeface="Arial" panose="020B0604020202020204" pitchFamily="34" charset="0"/>
              <a:buNone/>
              <a:defRPr/>
            </a:pPr>
            <a:endParaRPr lang="de-DE" sz="1025" dirty="0"/>
          </a:p>
          <a:p>
            <a:pPr marL="0" indent="0">
              <a:lnSpc>
                <a:spcPts val="966"/>
              </a:lnSpc>
              <a:buFont typeface="Arial" panose="020B0604020202020204" pitchFamily="34" charset="0"/>
              <a:buNone/>
              <a:defRPr/>
            </a:pPr>
            <a:r>
              <a:rPr lang="de-DE" sz="950" b="1" dirty="0"/>
              <a:t>Teil A: Getrennte Antworten (Sie &amp; Partner/Partnerin)</a:t>
            </a:r>
          </a:p>
          <a:p>
            <a:pPr marL="0" indent="0">
              <a:lnSpc>
                <a:spcPts val="1708"/>
              </a:lnSpc>
              <a:buFont typeface="Arial" panose="020B0604020202020204" pitchFamily="34" charset="0"/>
              <a:buNone/>
              <a:defRPr/>
            </a:pPr>
            <a:endParaRPr lang="de-DE" sz="1425" b="1" dirty="0"/>
          </a:p>
          <a:p>
            <a:pPr marL="0" indent="0">
              <a:lnSpc>
                <a:spcPts val="966"/>
              </a:lnSpc>
              <a:buFont typeface="Arial" panose="020B0604020202020204" pitchFamily="34" charset="0"/>
              <a:buNone/>
              <a:defRPr/>
            </a:pPr>
            <a:r>
              <a:rPr lang="de-DE" sz="950" u="sng" dirty="0"/>
              <a:t>Kreisen Sie ein: Richtig oder Falsch</a:t>
            </a:r>
          </a:p>
          <a:p>
            <a:pPr marL="0" indent="0">
              <a:lnSpc>
                <a:spcPts val="1464"/>
              </a:lnSpc>
              <a:buFont typeface="Arial" panose="020B0604020202020204" pitchFamily="34" charset="0"/>
              <a:buNone/>
              <a:defRPr/>
            </a:pPr>
            <a:endParaRPr lang="de-DE" sz="1225" dirty="0"/>
          </a:p>
          <a:p>
            <a:pPr>
              <a:lnSpc>
                <a:spcPts val="966"/>
              </a:lnSpc>
              <a:defRPr/>
            </a:pPr>
            <a:r>
              <a:rPr lang="de-DE" sz="950" b="1" dirty="0"/>
              <a:t>Ich verstehe meine Schulden, einschließlich Raten und Zinssätzen.</a:t>
            </a:r>
          </a:p>
          <a:p>
            <a:pPr marL="0" indent="0">
              <a:lnSpc>
                <a:spcPts val="966"/>
              </a:lnSpc>
              <a:buNone/>
              <a:defRPr/>
            </a:pPr>
            <a:r>
              <a:rPr lang="de-DE" sz="950" dirty="0"/>
              <a:t>Sie: Richtig / Falsch</a:t>
            </a:r>
          </a:p>
          <a:p>
            <a:pPr marL="0" indent="0">
              <a:lnSpc>
                <a:spcPts val="966"/>
              </a:lnSpc>
              <a:buNone/>
              <a:defRPr/>
            </a:pPr>
            <a:r>
              <a:rPr lang="de-DE" sz="950" dirty="0"/>
              <a:t>Partner/Partnerin: Richtig / Falsch</a:t>
            </a:r>
          </a:p>
          <a:p>
            <a:pPr marL="0" indent="0">
              <a:lnSpc>
                <a:spcPts val="2196"/>
              </a:lnSpc>
              <a:buNone/>
              <a:defRPr/>
            </a:pPr>
            <a:endParaRPr lang="de-DE" sz="1825" dirty="0"/>
          </a:p>
          <a:p>
            <a:pPr>
              <a:lnSpc>
                <a:spcPts val="966"/>
              </a:lnSpc>
              <a:defRPr/>
            </a:pPr>
            <a:r>
              <a:rPr lang="de-DE" sz="950" b="1" dirty="0"/>
              <a:t>Ich fühle mich sicher bei Entscheidungen über Kredite und Schulden.</a:t>
            </a:r>
          </a:p>
          <a:p>
            <a:pPr marL="0" indent="0">
              <a:lnSpc>
                <a:spcPts val="966"/>
              </a:lnSpc>
              <a:buNone/>
              <a:defRPr/>
            </a:pPr>
            <a:r>
              <a:rPr lang="de-DE" sz="950" dirty="0"/>
              <a:t>Sie: Richtig / Falsch</a:t>
            </a:r>
          </a:p>
          <a:p>
            <a:pPr marL="0" indent="0">
              <a:lnSpc>
                <a:spcPts val="966"/>
              </a:lnSpc>
              <a:buNone/>
              <a:defRPr/>
            </a:pPr>
            <a:r>
              <a:rPr lang="de-DE" sz="950" dirty="0"/>
              <a:t>Partner/Partnerin: Richtig / Falsch</a:t>
            </a:r>
          </a:p>
          <a:p>
            <a:pPr marL="0" indent="0">
              <a:lnSpc>
                <a:spcPts val="2196"/>
              </a:lnSpc>
              <a:buNone/>
              <a:defRPr/>
            </a:pPr>
            <a:endParaRPr lang="de-DE" sz="1825" dirty="0"/>
          </a:p>
          <a:p>
            <a:pPr>
              <a:lnSpc>
                <a:spcPts val="966"/>
              </a:lnSpc>
              <a:defRPr/>
            </a:pPr>
            <a:r>
              <a:rPr lang="de-DE" sz="950" b="1" dirty="0"/>
              <a:t>Manchmal nutze ich Kredite für unerwartete oder regelmäßige Ausgaben.</a:t>
            </a:r>
          </a:p>
          <a:p>
            <a:pPr marL="0" indent="0">
              <a:lnSpc>
                <a:spcPts val="966"/>
              </a:lnSpc>
              <a:buNone/>
              <a:defRPr/>
            </a:pPr>
            <a:r>
              <a:rPr lang="de-DE" sz="950" dirty="0"/>
              <a:t>Sie: Richtig / Falsch</a:t>
            </a:r>
          </a:p>
          <a:p>
            <a:pPr marL="0" indent="0">
              <a:lnSpc>
                <a:spcPts val="966"/>
              </a:lnSpc>
              <a:buNone/>
              <a:defRPr/>
            </a:pPr>
            <a:r>
              <a:rPr lang="de-DE" sz="950" dirty="0"/>
              <a:t>Partner/Partnerin: Richtig / Falsch</a:t>
            </a:r>
          </a:p>
          <a:p>
            <a:pPr marL="0" indent="0">
              <a:lnSpc>
                <a:spcPts val="2196"/>
              </a:lnSpc>
              <a:buNone/>
              <a:defRPr/>
            </a:pPr>
            <a:endParaRPr lang="de-DE" sz="1825" dirty="0"/>
          </a:p>
          <a:p>
            <a:pPr>
              <a:lnSpc>
                <a:spcPts val="966"/>
              </a:lnSpc>
              <a:defRPr/>
            </a:pPr>
            <a:r>
              <a:rPr lang="de-DE" sz="950" b="1" dirty="0"/>
              <a:t>Ich versuche, Schulden abzubauen, wann immer es möglich ist</a:t>
            </a:r>
            <a:r>
              <a:rPr lang="de-DE" sz="950" dirty="0"/>
              <a:t>.</a:t>
            </a:r>
          </a:p>
          <a:p>
            <a:pPr marL="0" indent="0">
              <a:lnSpc>
                <a:spcPts val="966"/>
              </a:lnSpc>
              <a:buNone/>
              <a:defRPr/>
            </a:pPr>
            <a:r>
              <a:rPr lang="de-DE" sz="950" dirty="0"/>
              <a:t>Sie: Richtig / Falsch</a:t>
            </a:r>
          </a:p>
          <a:p>
            <a:pPr marL="0" indent="0">
              <a:lnSpc>
                <a:spcPts val="966"/>
              </a:lnSpc>
              <a:buNone/>
              <a:defRPr/>
            </a:pPr>
            <a:r>
              <a:rPr lang="de-DE" sz="950" dirty="0"/>
              <a:t>Partner/Partnerin: Richtig / Falsch</a:t>
            </a:r>
          </a:p>
          <a:p>
            <a:pPr marL="0" indent="0">
              <a:lnSpc>
                <a:spcPts val="976"/>
              </a:lnSpc>
              <a:buNone/>
              <a:defRPr/>
            </a:pPr>
            <a:endParaRPr lang="de-DE" sz="825" dirty="0"/>
          </a:p>
          <a:p>
            <a:pPr>
              <a:lnSpc>
                <a:spcPts val="966"/>
              </a:lnSpc>
              <a:defRPr/>
            </a:pPr>
            <a:r>
              <a:rPr lang="de-DE" sz="950" b="1" dirty="0"/>
              <a:t>Ich überlege, wie sich heutige finanzielle Entscheidungen auf meine künftige Stabilität auswirken.</a:t>
            </a:r>
          </a:p>
          <a:p>
            <a:pPr marL="0" indent="0">
              <a:lnSpc>
                <a:spcPts val="966"/>
              </a:lnSpc>
              <a:buNone/>
              <a:defRPr/>
            </a:pPr>
            <a:r>
              <a:rPr lang="de-DE" sz="950" dirty="0"/>
              <a:t>Sie: Richtig / Falsch</a:t>
            </a:r>
          </a:p>
          <a:p>
            <a:pPr marL="0" indent="0">
              <a:lnSpc>
                <a:spcPts val="966"/>
              </a:lnSpc>
              <a:buNone/>
              <a:defRPr/>
            </a:pPr>
            <a:r>
              <a:rPr lang="de-DE" sz="950" dirty="0"/>
              <a:t>Partner/Partnerin: Richtig / Falsch</a:t>
            </a:r>
          </a:p>
        </p:txBody>
      </p:sp>
      <p:sp>
        <p:nvSpPr>
          <p:cNvPr id="10" name="Text Placeholder 7">
            <a:extLst>
              <a:ext uri="{FF2B5EF4-FFF2-40B4-BE49-F238E27FC236}">
                <a16:creationId xmlns:a16="http://schemas.microsoft.com/office/drawing/2014/main" id="{51747A38-AC6E-7F1B-F781-131E29ACB102}"/>
              </a:ext>
            </a:extLst>
          </p:cNvPr>
          <p:cNvSpPr txBox="1">
            <a:spLocks/>
          </p:cNvSpPr>
          <p:nvPr/>
        </p:nvSpPr>
        <p:spPr>
          <a:xfrm>
            <a:off x="4220274" y="3088011"/>
            <a:ext cx="2865880" cy="499839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F16024"/>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Font typeface="Arial" panose="020B0604020202020204" pitchFamily="34" charset="0"/>
              <a:buNone/>
              <a:defRPr/>
            </a:pPr>
            <a:endParaRPr lang="de-DE" sz="1025" dirty="0"/>
          </a:p>
          <a:p>
            <a:pPr marL="0" indent="0">
              <a:lnSpc>
                <a:spcPts val="1169"/>
              </a:lnSpc>
              <a:buFont typeface="Arial" panose="020B0604020202020204" pitchFamily="34" charset="0"/>
              <a:buNone/>
              <a:defRPr/>
            </a:pPr>
            <a:r>
              <a:rPr lang="de-DE" sz="1150" b="1" dirty="0"/>
              <a:t>Teil B: Gemeinsame Reflexion</a:t>
            </a:r>
          </a:p>
          <a:p>
            <a:pPr marL="0" indent="0">
              <a:lnSpc>
                <a:spcPts val="1281"/>
              </a:lnSpc>
              <a:buFont typeface="Arial" panose="020B0604020202020204" pitchFamily="34" charset="0"/>
              <a:buNone/>
              <a:defRPr/>
            </a:pPr>
            <a:endParaRPr lang="de-DE" sz="1075" b="1" dirty="0"/>
          </a:p>
          <a:p>
            <a:pPr marL="0" indent="0">
              <a:lnSpc>
                <a:spcPts val="1220"/>
              </a:lnSpc>
              <a:buFont typeface="Arial" panose="020B0604020202020204" pitchFamily="34" charset="0"/>
              <a:buNone/>
              <a:defRPr/>
            </a:pPr>
            <a:endParaRPr lang="de-DE" sz="1025" u="sng" dirty="0"/>
          </a:p>
          <a:p>
            <a:pPr marL="0" indent="0">
              <a:lnSpc>
                <a:spcPts val="1169"/>
              </a:lnSpc>
              <a:buFont typeface="Arial" panose="020B0604020202020204" pitchFamily="34" charset="0"/>
              <a:buNone/>
              <a:defRPr/>
            </a:pPr>
            <a:r>
              <a:rPr lang="de-DE" sz="1150" u="sng" dirty="0"/>
              <a:t>Kreisen Sie ein: Richtig oder Falsch</a:t>
            </a:r>
          </a:p>
          <a:p>
            <a:pPr marL="0" indent="0">
              <a:lnSpc>
                <a:spcPts val="1281"/>
              </a:lnSpc>
              <a:buFont typeface="Arial" panose="020B0604020202020204" pitchFamily="34" charset="0"/>
              <a:buNone/>
              <a:defRPr/>
            </a:pPr>
            <a:endParaRPr lang="de-DE" sz="1075" b="1" dirty="0"/>
          </a:p>
          <a:p>
            <a:pPr>
              <a:lnSpc>
                <a:spcPts val="1169"/>
              </a:lnSpc>
              <a:defRPr/>
            </a:pPr>
            <a:r>
              <a:rPr lang="de-DE" sz="1150" b="1" dirty="0"/>
              <a:t>Wir sprechen offen über Finanzen, auch über Schulden und Ausgaben.</a:t>
            </a:r>
          </a:p>
          <a:p>
            <a:pPr marL="0" indent="0">
              <a:lnSpc>
                <a:spcPts val="1169"/>
              </a:lnSpc>
              <a:buNone/>
              <a:defRPr/>
            </a:pPr>
            <a:r>
              <a:rPr lang="de-DE" sz="1150" dirty="0"/>
              <a:t>☐ Richtig ☐ Falsch</a:t>
            </a:r>
          </a:p>
          <a:p>
            <a:pPr marL="0" indent="0">
              <a:lnSpc>
                <a:spcPts val="1403"/>
              </a:lnSpc>
              <a:buNone/>
              <a:defRPr/>
            </a:pPr>
            <a:endParaRPr lang="de-DE" sz="1175" b="1" dirty="0"/>
          </a:p>
          <a:p>
            <a:pPr>
              <a:lnSpc>
                <a:spcPts val="1169"/>
              </a:lnSpc>
              <a:defRPr/>
            </a:pPr>
            <a:r>
              <a:rPr lang="de-DE" sz="1150" b="1" dirty="0"/>
              <a:t>Wir haben ein gemeinsames Verständnis unserer finanziellen Prioritäten.</a:t>
            </a:r>
          </a:p>
          <a:p>
            <a:pPr marL="0" indent="0">
              <a:lnSpc>
                <a:spcPts val="1169"/>
              </a:lnSpc>
              <a:buNone/>
              <a:defRPr/>
            </a:pPr>
            <a:r>
              <a:rPr lang="de-DE" sz="1150" dirty="0"/>
              <a:t>☐ Richtig ☐ Falsch</a:t>
            </a:r>
          </a:p>
          <a:p>
            <a:pPr marL="0" indent="0">
              <a:lnSpc>
                <a:spcPts val="1403"/>
              </a:lnSpc>
              <a:buNone/>
              <a:defRPr/>
            </a:pPr>
            <a:endParaRPr lang="de-DE" sz="1175" b="1" dirty="0"/>
          </a:p>
          <a:p>
            <a:pPr>
              <a:lnSpc>
                <a:spcPts val="1169"/>
              </a:lnSpc>
              <a:defRPr/>
            </a:pPr>
            <a:r>
              <a:rPr lang="de-DE" sz="1150" b="1" dirty="0"/>
              <a:t>Wir haben einen Plan, um mit Schulden umzugehen oder sie abzubauen.</a:t>
            </a:r>
          </a:p>
          <a:p>
            <a:pPr marL="0" indent="0">
              <a:lnSpc>
                <a:spcPts val="1169"/>
              </a:lnSpc>
              <a:buNone/>
              <a:defRPr/>
            </a:pPr>
            <a:r>
              <a:rPr lang="de-DE" sz="1150" dirty="0"/>
              <a:t>☐ Richtig ☐ Falsch</a:t>
            </a:r>
          </a:p>
          <a:p>
            <a:pPr marL="0" indent="0">
              <a:lnSpc>
                <a:spcPts val="1403"/>
              </a:lnSpc>
              <a:buNone/>
              <a:defRPr/>
            </a:pPr>
            <a:endParaRPr lang="de-DE" sz="1175" b="1" dirty="0"/>
          </a:p>
          <a:p>
            <a:pPr>
              <a:lnSpc>
                <a:spcPts val="1169"/>
              </a:lnSpc>
              <a:defRPr/>
            </a:pPr>
            <a:r>
              <a:rPr lang="de-DE" sz="1150" b="1" dirty="0"/>
              <a:t>Wir bewältigen finanziellen Stress, ohne uns zu sehr auf Kredite zu verlassen.</a:t>
            </a:r>
          </a:p>
          <a:p>
            <a:pPr marL="0" indent="0">
              <a:lnSpc>
                <a:spcPts val="1169"/>
              </a:lnSpc>
              <a:buNone/>
              <a:defRPr/>
            </a:pPr>
            <a:r>
              <a:rPr lang="de-DE" sz="1150" dirty="0"/>
              <a:t>☐ Richtig ☐ Falsch</a:t>
            </a:r>
          </a:p>
          <a:p>
            <a:pPr marL="0" indent="0">
              <a:lnSpc>
                <a:spcPts val="1403"/>
              </a:lnSpc>
              <a:buNone/>
              <a:defRPr/>
            </a:pPr>
            <a:endParaRPr lang="de-DE" sz="1175" b="1" dirty="0"/>
          </a:p>
          <a:p>
            <a:pPr>
              <a:lnSpc>
                <a:spcPts val="1169"/>
              </a:lnSpc>
              <a:defRPr/>
            </a:pPr>
            <a:r>
              <a:rPr lang="de-DE" sz="1150" b="1" dirty="0"/>
              <a:t>Unsere finanziellen Entscheidungen unterstützen unsere langfristigen Ziele.</a:t>
            </a:r>
            <a:endParaRPr lang="de-DE" sz="1150" dirty="0"/>
          </a:p>
          <a:p>
            <a:pPr marL="0" indent="0">
              <a:lnSpc>
                <a:spcPts val="1169"/>
              </a:lnSpc>
              <a:buNone/>
              <a:defRPr/>
            </a:pPr>
            <a:r>
              <a:rPr lang="de-DE" sz="1150" dirty="0"/>
              <a:t>☐ Richtig ☐ Falsch</a:t>
            </a:r>
          </a:p>
        </p:txBody>
      </p:sp>
    </p:spTree>
    <p:extLst>
      <p:ext uri="{BB962C8B-B14F-4D97-AF65-F5344CB8AC3E}">
        <p14:creationId xmlns:p14="http://schemas.microsoft.com/office/powerpoint/2010/main" val="801370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7D524-77DE-4BF7-C483-716C8F30217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6583AF1-FB31-2A7A-083B-68C98B800A88}"/>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B57D91DE-6E56-12D0-7AB4-40749409929A}"/>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4DD62EF-1F15-0D1B-348B-A066A30823D8}"/>
              </a:ext>
            </a:extLst>
          </p:cNvPr>
          <p:cNvSpPr>
            <a:spLocks noGrp="1"/>
          </p:cNvSpPr>
          <p:nvPr>
            <p:ph type="body" sz="quarter" idx="61"/>
          </p:nvPr>
        </p:nvSpPr>
        <p:spPr/>
        <p:txBody>
          <a:bodyPr/>
          <a:lstStyle/>
          <a:p>
            <a:r>
              <a:rPr lang="de-DE" dirty="0"/>
              <a:t>Ressourcen</a:t>
            </a:r>
          </a:p>
        </p:txBody>
      </p:sp>
      <p:sp>
        <p:nvSpPr>
          <p:cNvPr id="8" name="Text Placeholder 7">
            <a:extLst>
              <a:ext uri="{FF2B5EF4-FFF2-40B4-BE49-F238E27FC236}">
                <a16:creationId xmlns:a16="http://schemas.microsoft.com/office/drawing/2014/main" id="{BC8C1B95-8635-E64D-313E-CEB5EC46C4B9}"/>
              </a:ext>
            </a:extLst>
          </p:cNvPr>
          <p:cNvSpPr>
            <a:spLocks noGrp="1"/>
          </p:cNvSpPr>
          <p:nvPr>
            <p:ph type="body" sz="quarter" idx="64"/>
          </p:nvPr>
        </p:nvSpPr>
        <p:spPr>
          <a:xfrm>
            <a:off x="1579479" y="1597682"/>
            <a:ext cx="5284924" cy="8028770"/>
          </a:xfrm>
        </p:spPr>
        <p:txBody>
          <a:bodyPr/>
          <a:lstStyle/>
          <a:p>
            <a:pPr marL="0" indent="0">
              <a:lnSpc>
                <a:spcPts val="1093"/>
              </a:lnSpc>
              <a:buNone/>
              <a:defRPr/>
            </a:pPr>
            <a:r>
              <a:rPr lang="de-DE" sz="1075" dirty="0"/>
              <a:t>• Tools für das Schuldenmanagement und Ressourcen zur Finanzplanung</a:t>
            </a:r>
          </a:p>
          <a:p>
            <a:pPr marL="0" indent="0">
              <a:lnSpc>
                <a:spcPts val="1342"/>
              </a:lnSpc>
              <a:buNone/>
              <a:defRPr/>
            </a:pPr>
            <a:endParaRPr lang="de-DE" sz="1125" dirty="0"/>
          </a:p>
          <a:p>
            <a:pPr marL="0" indent="0">
              <a:lnSpc>
                <a:spcPts val="1093"/>
              </a:lnSpc>
              <a:buNone/>
              <a:defRPr/>
            </a:pPr>
            <a:r>
              <a:rPr lang="de-DE" sz="1075" b="1" dirty="0"/>
              <a:t>Debt Repayment Calculator – </a:t>
            </a:r>
            <a:r>
              <a:rPr lang="de-DE" sz="1075" b="1" dirty="0" err="1"/>
              <a:t>GetSmarterAboutMoney</a:t>
            </a:r>
            <a:endParaRPr lang="de-DE" sz="1075" b="1" dirty="0"/>
          </a:p>
          <a:p>
            <a:pPr marL="0" indent="0">
              <a:lnSpc>
                <a:spcPts val="1093"/>
              </a:lnSpc>
              <a:buNone/>
              <a:defRPr/>
            </a:pPr>
            <a:r>
              <a:rPr lang="de-DE" sz="1075" dirty="0"/>
              <a:t>In diesen Rechner können Teilnehmerinnen bis zu 8 Schulden eingeben, darunter Kreditkarten, Kredite, Kreditlinien und Hypotheken. Er zeigt die Reihenfolge der Rückzahlung, monatliche Zahlungspläne, die geschätzte Rückzahlungsdauer und die insgesamt gezahlten Zinsen.</a:t>
            </a:r>
          </a:p>
          <a:p>
            <a:pPr marL="0" indent="0">
              <a:lnSpc>
                <a:spcPts val="1093"/>
              </a:lnSpc>
              <a:buNone/>
              <a:defRPr/>
            </a:pPr>
            <a:r>
              <a:rPr lang="de-DE" sz="1075" dirty="0">
                <a:hlinkClick r:id="rId2"/>
              </a:rPr>
              <a:t>https://www.getsmarteraboutmoney.ca/calculators/pay-off-credit-cards-and-debt-calculator/</a:t>
            </a:r>
            <a:r>
              <a:rPr lang="de-DE" sz="1075" dirty="0"/>
              <a:t> </a:t>
            </a:r>
          </a:p>
          <a:p>
            <a:pPr marL="0" indent="0">
              <a:lnSpc>
                <a:spcPts val="854"/>
              </a:lnSpc>
              <a:buNone/>
              <a:defRPr/>
            </a:pPr>
            <a:endParaRPr lang="de-DE" sz="700" dirty="0"/>
          </a:p>
          <a:p>
            <a:pPr marL="0" indent="0">
              <a:lnSpc>
                <a:spcPts val="1093"/>
              </a:lnSpc>
              <a:buNone/>
              <a:defRPr/>
            </a:pPr>
            <a:r>
              <a:rPr lang="de-DE" sz="1075" b="1" dirty="0"/>
              <a:t>Loan and Credit Calculator – European Consumer Centres (ECC-Net)</a:t>
            </a:r>
          </a:p>
          <a:p>
            <a:pPr marL="0" indent="0">
              <a:lnSpc>
                <a:spcPts val="1093"/>
              </a:lnSpc>
              <a:buNone/>
              <a:defRPr/>
            </a:pPr>
            <a:r>
              <a:rPr lang="de-DE" sz="1075" dirty="0"/>
              <a:t>Mit dieser Ressource können Sie verschiedene Kreditangebote vergleichen und die tatsächlichen Kreditkosten in den EU-Ländern verstehen. Sie unterstützt fundiertere Entscheidungen beim Umgang mit Schulden oder bei einer Umschuldung. </a:t>
            </a:r>
            <a:r>
              <a:rPr lang="de-DE" sz="1075" dirty="0">
                <a:hlinkClick r:id="rId3"/>
              </a:rPr>
              <a:t>https://www.eccnet.eu</a:t>
            </a:r>
            <a:endParaRPr lang="de-DE" sz="1075" dirty="0"/>
          </a:p>
          <a:p>
            <a:pPr marL="0" indent="0">
              <a:lnSpc>
                <a:spcPts val="610"/>
              </a:lnSpc>
              <a:buNone/>
              <a:defRPr/>
            </a:pPr>
            <a:endParaRPr lang="de-DE" sz="500" b="1" dirty="0"/>
          </a:p>
          <a:p>
            <a:pPr marL="0" indent="0">
              <a:lnSpc>
                <a:spcPts val="1093"/>
              </a:lnSpc>
              <a:buNone/>
              <a:defRPr/>
            </a:pPr>
            <a:r>
              <a:rPr lang="de-DE" sz="1075" b="1" dirty="0"/>
              <a:t>Household Budget Planner – </a:t>
            </a:r>
            <a:r>
              <a:rPr lang="de-DE" sz="1075" b="1" dirty="0" err="1"/>
              <a:t>MoneyHelper</a:t>
            </a:r>
            <a:endParaRPr lang="de-DE" sz="1075" b="1" dirty="0"/>
          </a:p>
          <a:p>
            <a:pPr marL="0" indent="0">
              <a:lnSpc>
                <a:spcPts val="1093"/>
              </a:lnSpc>
              <a:buNone/>
              <a:defRPr/>
            </a:pPr>
            <a:r>
              <a:rPr lang="de-DE" sz="1075" dirty="0"/>
              <a:t>Ein strukturiertes Budget-Tool, mit dem Sie Einnahmen, Ausgaben und Kreditraten erfassen – für mehr finanzielle Ordnung und bessere langfristige Planung. </a:t>
            </a:r>
            <a:r>
              <a:rPr lang="de-DE" sz="1075" dirty="0">
                <a:hlinkClick r:id="rId4"/>
              </a:rPr>
              <a:t>https://www.moneyhelper.org.uk/en/everyday-money/budgeting/budget-planner</a:t>
            </a:r>
            <a:endParaRPr lang="de-DE" sz="1075" dirty="0"/>
          </a:p>
          <a:p>
            <a:pPr marL="0" indent="0">
              <a:lnSpc>
                <a:spcPts val="1708"/>
              </a:lnSpc>
              <a:buNone/>
              <a:defRPr/>
            </a:pPr>
            <a:endParaRPr lang="de-DE" sz="1425" dirty="0"/>
          </a:p>
          <a:p>
            <a:pPr marL="0" indent="0">
              <a:lnSpc>
                <a:spcPts val="1093"/>
              </a:lnSpc>
              <a:buNone/>
              <a:defRPr/>
            </a:pPr>
            <a:r>
              <a:rPr lang="de-DE" sz="1075" dirty="0"/>
              <a:t>• Ratgeber zum Umgang mit Schulden und finanziellen Verpflichtungen</a:t>
            </a:r>
          </a:p>
          <a:p>
            <a:pPr marL="0" indent="0">
              <a:lnSpc>
                <a:spcPts val="1342"/>
              </a:lnSpc>
              <a:buNone/>
              <a:defRPr/>
            </a:pPr>
            <a:endParaRPr lang="de-DE" sz="1125" b="1" dirty="0"/>
          </a:p>
          <a:p>
            <a:pPr marL="0" indent="0">
              <a:lnSpc>
                <a:spcPts val="1093"/>
              </a:lnSpc>
              <a:buNone/>
              <a:defRPr/>
            </a:pPr>
            <a:r>
              <a:rPr lang="de-DE" sz="1075" b="1" dirty="0"/>
              <a:t>Managing Debt Effectively – European Commission (Your Europe)</a:t>
            </a:r>
          </a:p>
          <a:p>
            <a:pPr marL="0" indent="0">
              <a:lnSpc>
                <a:spcPts val="1093"/>
              </a:lnSpc>
              <a:buNone/>
              <a:defRPr/>
            </a:pPr>
            <a:r>
              <a:rPr lang="de-DE" sz="1075" dirty="0"/>
              <a:t>Dieser Ratgeber erklärt die Rechte und Pflichten von Verbraucherinnen und Verbrauchern bei Krediten in der EU und hilft, finanzielle Entscheidungen informiert und gut geschützt zu treffen.</a:t>
            </a:r>
          </a:p>
          <a:p>
            <a:pPr marL="0" indent="0">
              <a:lnSpc>
                <a:spcPts val="1093"/>
              </a:lnSpc>
              <a:buNone/>
              <a:defRPr/>
            </a:pPr>
            <a:r>
              <a:rPr lang="de-DE" sz="1075" dirty="0">
                <a:hlinkClick r:id="rId5"/>
              </a:rPr>
              <a:t>https://europa.eu/youreurope/citizens/consumers/financial-products-and-services/loans-credit/index_en.htm</a:t>
            </a:r>
            <a:endParaRPr lang="de-DE" sz="1075" dirty="0"/>
          </a:p>
          <a:p>
            <a:pPr marL="0" indent="0">
              <a:lnSpc>
                <a:spcPts val="732"/>
              </a:lnSpc>
              <a:buNone/>
              <a:defRPr/>
            </a:pPr>
            <a:endParaRPr lang="de-DE" sz="600" dirty="0"/>
          </a:p>
          <a:p>
            <a:pPr marL="0" indent="0">
              <a:lnSpc>
                <a:spcPts val="1093"/>
              </a:lnSpc>
              <a:spcBef>
                <a:spcPts val="1384"/>
              </a:spcBef>
              <a:buNone/>
              <a:defRPr/>
            </a:pPr>
            <a:r>
              <a:rPr lang="de-DE" sz="1075" b="1" dirty="0"/>
              <a:t>Debt Management Strategies – Investopedia</a:t>
            </a:r>
          </a:p>
          <a:p>
            <a:pPr marL="0" indent="0">
              <a:lnSpc>
                <a:spcPts val="1093"/>
              </a:lnSpc>
              <a:buNone/>
              <a:defRPr/>
            </a:pPr>
            <a:r>
              <a:rPr lang="de-DE" sz="1075" dirty="0"/>
              <a:t>Diese Ressource erklärt verständlich verschiedene Rückzahlungsstrategien, darunter die Schneeball- und die Lawinenmethode, und hilft, den passenden Ansatz für die eigene Situation zu wählen. </a:t>
            </a:r>
            <a:r>
              <a:rPr lang="de-DE" sz="1075" dirty="0">
                <a:hlinkClick r:id="rId6"/>
              </a:rPr>
              <a:t>https://www.investopedia.com</a:t>
            </a:r>
            <a:endParaRPr lang="de-DE" sz="1075" dirty="0"/>
          </a:p>
          <a:p>
            <a:pPr marL="0" indent="0">
              <a:lnSpc>
                <a:spcPts val="1708"/>
              </a:lnSpc>
              <a:buNone/>
              <a:defRPr/>
            </a:pPr>
            <a:endParaRPr lang="de-DE" sz="1425" dirty="0"/>
          </a:p>
          <a:p>
            <a:pPr marL="0" indent="0">
              <a:lnSpc>
                <a:spcPts val="1093"/>
              </a:lnSpc>
              <a:buNone/>
              <a:defRPr/>
            </a:pPr>
            <a:r>
              <a:rPr lang="de-DE" sz="1075" b="1" dirty="0"/>
              <a:t>Understanding Financial Stress and Debt – Mind (UK)</a:t>
            </a:r>
          </a:p>
          <a:p>
            <a:pPr marL="0" indent="0">
              <a:lnSpc>
                <a:spcPts val="1093"/>
              </a:lnSpc>
              <a:buNone/>
              <a:defRPr/>
            </a:pPr>
            <a:r>
              <a:rPr lang="de-DE" sz="1075" dirty="0"/>
              <a:t>Dieser Ratgeber beleuchtet den Zusammenhang zwischen finanziellem Druck und emotionalem Wohlbefinden und gibt praktische Tipps zum Umgang mit Stress durch Schulden und finanzielle Verpflichtungen. </a:t>
            </a:r>
            <a:r>
              <a:rPr lang="de-DE" sz="1075" dirty="0">
                <a:hlinkClick r:id="rId7"/>
              </a:rPr>
              <a:t>https://www.mind.org.uk</a:t>
            </a:r>
            <a:endParaRPr lang="de-DE" sz="1075" dirty="0"/>
          </a:p>
          <a:p>
            <a:pPr marL="0" indent="0">
              <a:lnSpc>
                <a:spcPts val="1708"/>
              </a:lnSpc>
              <a:buNone/>
              <a:defRPr/>
            </a:pPr>
            <a:endParaRPr lang="de-DE" sz="1425" dirty="0"/>
          </a:p>
          <a:p>
            <a:pPr marL="0" indent="0">
              <a:lnSpc>
                <a:spcPts val="1093"/>
              </a:lnSpc>
              <a:buNone/>
              <a:defRPr/>
            </a:pPr>
            <a:r>
              <a:rPr lang="de-DE" sz="1075" dirty="0"/>
              <a:t>• Ressourcen zu gemeinsamen Finanzen und finanziellen Entscheidungen</a:t>
            </a:r>
          </a:p>
          <a:p>
            <a:pPr marL="0" indent="0">
              <a:lnSpc>
                <a:spcPts val="1342"/>
              </a:lnSpc>
              <a:buNone/>
              <a:defRPr/>
            </a:pPr>
            <a:endParaRPr lang="de-DE" sz="1125" b="1" dirty="0"/>
          </a:p>
          <a:p>
            <a:pPr marL="0" indent="0">
              <a:lnSpc>
                <a:spcPts val="1093"/>
              </a:lnSpc>
              <a:buNone/>
              <a:defRPr/>
            </a:pPr>
            <a:r>
              <a:rPr lang="de-DE" sz="1075" b="1" dirty="0"/>
              <a:t>Managing Money as a Couple – Fidelity</a:t>
            </a:r>
          </a:p>
          <a:p>
            <a:pPr marL="0" indent="0">
              <a:lnSpc>
                <a:spcPts val="1093"/>
              </a:lnSpc>
              <a:buNone/>
              <a:defRPr/>
            </a:pPr>
            <a:r>
              <a:rPr lang="de-DE" sz="1075" dirty="0"/>
              <a:t>Dieser Ratgeber hilft Paaren beim Umgang mit gemeinsamen Finanzen – von Budgetplanung, Schuldenmanagement und finanziellen Zielen bis zu einer guten Kommunikation über Geld in der Beziehung. </a:t>
            </a:r>
            <a:r>
              <a:rPr lang="de-DE" sz="1075" dirty="0">
                <a:hlinkClick r:id="rId8"/>
              </a:rPr>
              <a:t>https://www.fidelity.com/learning-center/overview </a:t>
            </a:r>
          </a:p>
          <a:p>
            <a:pPr marL="0" indent="0">
              <a:lnSpc>
                <a:spcPts val="610"/>
              </a:lnSpc>
              <a:buNone/>
              <a:defRPr/>
            </a:pPr>
            <a:endParaRPr lang="de-DE" sz="500" b="1" dirty="0"/>
          </a:p>
          <a:p>
            <a:pPr marL="0" indent="0">
              <a:lnSpc>
                <a:spcPts val="1093"/>
              </a:lnSpc>
              <a:buNone/>
              <a:defRPr/>
            </a:pPr>
            <a:r>
              <a:rPr lang="de-DE" sz="1075" b="1" dirty="0"/>
              <a:t>Talking About Money in Relationships – Morgan Stanley</a:t>
            </a:r>
          </a:p>
          <a:p>
            <a:pPr marL="0" indent="0">
              <a:lnSpc>
                <a:spcPts val="1093"/>
              </a:lnSpc>
              <a:buNone/>
              <a:defRPr/>
            </a:pPr>
            <a:r>
              <a:rPr lang="de-DE" sz="1075" dirty="0"/>
              <a:t>Diese Ressource bietet praktische Gesprächseinstiege und zentrale Fragen, die Paare besprechen können, um die finanziellen Einstellungen, Gewohnheiten und langfristigen Prioritäten des anderen besser zu verstehen. </a:t>
            </a:r>
          </a:p>
          <a:p>
            <a:pPr marL="0" indent="0">
              <a:lnSpc>
                <a:spcPts val="1093"/>
              </a:lnSpc>
              <a:buNone/>
              <a:defRPr/>
            </a:pPr>
            <a:r>
              <a:rPr lang="de-DE" sz="1075" dirty="0">
                <a:hlinkClick r:id="rId9"/>
              </a:rPr>
              <a:t>https://www.morganstanley.com/articles/talking-about-money-in-relationships</a:t>
            </a:r>
            <a:r>
              <a:rPr lang="de-DE" sz="1075" dirty="0"/>
              <a:t>? </a:t>
            </a:r>
          </a:p>
        </p:txBody>
      </p:sp>
      <p:cxnSp>
        <p:nvCxnSpPr>
          <p:cNvPr id="3" name="Straight Connector 2">
            <a:extLst>
              <a:ext uri="{FF2B5EF4-FFF2-40B4-BE49-F238E27FC236}">
                <a16:creationId xmlns:a16="http://schemas.microsoft.com/office/drawing/2014/main" id="{B834DB69-FCC7-5777-09F0-AAB9AA1BF06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D9D24F82-9F81-A374-65BA-BC5E1ABBE239}"/>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0F4A58E-F44E-AF7B-4CBC-A1E62A801EE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5D9E0ED-D3C3-241B-53EB-DDF080CB3C3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A3A824AD-0E9B-3B52-74B0-F0EFC6A45251}"/>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5105A4D-CA1A-807A-7B98-DA91CDFB629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DD3199BE-A9AB-E724-199F-C7EF35921CE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6B23FE84-A486-67A7-906D-60D21BA3223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28574EE8-E042-1D37-7C0A-00277C96F27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29332374-2736-E004-3CCA-318513BCF80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8D2F2299-E0F3-AF5C-29CB-24AA28FDCA0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FD477956-B09A-A3B0-B6E6-D5F564AF6F4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369E2C63-289A-C3B1-AFB4-CF31500665FA}"/>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C632862E-4EAF-256E-2FA7-8C4383B76391}"/>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02C1A4CA-652D-235F-28C6-0455F1E2497E}"/>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2864A9F1-9086-7227-1CF7-BF3AC46CBE9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B70B1639-1147-C242-AE92-9CBEE95446E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21E6D184-B6F5-4491-C43C-A199C91AEED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00BE5084-F910-2974-126D-79E2783C060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89AA93CA-FAB7-B5B6-054E-DBF99D3DA23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229B30AB-5E1D-2332-16BD-8700C7E038C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421FE224-5299-742F-2011-DB687BD587D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3B2D0DC2-B2B6-425A-6142-0AE07EA8EB2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6F654483-6361-4D86-150D-7B05AC13CDA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512F6873-0B49-0C69-3CCF-57FB204A826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556DB626-4D3C-4559-8FAA-88A81092F65A}"/>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053B239E-3894-8BBD-8AD1-BCD270F6C0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F317F76-3E0B-9A6B-76FA-9C7239767585}"/>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509416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F39F1-B870-DECA-9D74-DC39802FE68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A1ED6FC-EC44-C665-1A21-55DF2E2CE98B}"/>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DF703C11-1B33-A71B-A3E5-48A496FF9FD9}"/>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006C814-8602-32E6-C35D-960791711B87}"/>
              </a:ext>
            </a:extLst>
          </p:cNvPr>
          <p:cNvSpPr>
            <a:spLocks noGrp="1"/>
          </p:cNvSpPr>
          <p:nvPr>
            <p:ph type="body" sz="quarter" idx="61"/>
          </p:nvPr>
        </p:nvSpPr>
        <p:spPr/>
        <p:txBody>
          <a:bodyPr/>
          <a:lstStyle/>
          <a:p>
            <a:r>
              <a:rPr lang="de-DE" dirty="0"/>
              <a:t>Ressourcen</a:t>
            </a:r>
          </a:p>
        </p:txBody>
      </p:sp>
      <p:sp>
        <p:nvSpPr>
          <p:cNvPr id="8" name="Text Placeholder 7">
            <a:extLst>
              <a:ext uri="{FF2B5EF4-FFF2-40B4-BE49-F238E27FC236}">
                <a16:creationId xmlns:a16="http://schemas.microsoft.com/office/drawing/2014/main" id="{8753913F-DCAE-92E5-184E-A382C0657619}"/>
              </a:ext>
            </a:extLst>
          </p:cNvPr>
          <p:cNvSpPr>
            <a:spLocks noGrp="1"/>
          </p:cNvSpPr>
          <p:nvPr>
            <p:ph type="body" sz="quarter" idx="64"/>
          </p:nvPr>
        </p:nvSpPr>
        <p:spPr>
          <a:xfrm>
            <a:off x="1704812" y="1545216"/>
            <a:ext cx="5055217" cy="7196013"/>
          </a:xfrm>
        </p:spPr>
        <p:txBody>
          <a:bodyPr/>
          <a:lstStyle/>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dirty="0"/>
              <a:t>• Artikel und Einblicke zu Frauen, Schulden und finanzieller Stabilität</a:t>
            </a:r>
          </a:p>
          <a:p>
            <a:pPr marL="0" marR="0" lvl="0" indent="0" algn="l" defTabSz="755934" rtl="0" eaLnBrk="1" fontAlgn="auto" latinLnBrk="0" hangingPunct="1">
              <a:lnSpc>
                <a:spcPts val="1281"/>
              </a:lnSpc>
              <a:spcBef>
                <a:spcPts val="0"/>
              </a:spcBef>
              <a:spcAft>
                <a:spcPts val="0"/>
              </a:spcAft>
              <a:buClr>
                <a:srgbClr val="F16024"/>
              </a:buClr>
              <a:buSzTx/>
              <a:buNone/>
              <a:tabLst/>
              <a:defRPr/>
            </a:pPr>
            <a:endParaRPr lang="de-DE" sz="1075" b="1" dirty="0"/>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b="1" dirty="0"/>
              <a:t>Women, Money, and Financial Independence – European Institute for Gender Equality (EIGE)</a:t>
            </a:r>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dirty="0"/>
              <a:t>Diese Ressource untersucht, wie Geschlechterungleichheiten die finanzielle Sicherheit, den Vermögensaufbau und die Widerstandskraft von Frauen in verschiedenen Lebensphasen beeinflussen. Sie unterstreicht die Bedeutung von finanzieller Unabhängigkeit, Planung und informierten Entscheidungen.</a:t>
            </a:r>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dirty="0">
                <a:hlinkClick r:id="rId2"/>
              </a:rPr>
              <a:t>https://eige.europa.eu/publications-resources/publications/financial-independence-and-gender-equality-joining-dots-between-income-wealth-and-power</a:t>
            </a:r>
            <a:r>
              <a:rPr lang="de-DE" sz="1150" dirty="0"/>
              <a:t> </a:t>
            </a:r>
          </a:p>
          <a:p>
            <a:pPr marL="0" marR="0" lvl="0" indent="0" algn="l" defTabSz="755934" rtl="0" eaLnBrk="1" fontAlgn="auto" latinLnBrk="0" hangingPunct="1">
              <a:lnSpc>
                <a:spcPts val="1708"/>
              </a:lnSpc>
              <a:spcBef>
                <a:spcPts val="0"/>
              </a:spcBef>
              <a:spcAft>
                <a:spcPts val="0"/>
              </a:spcAft>
              <a:buClr>
                <a:srgbClr val="F16024"/>
              </a:buClr>
              <a:buSzTx/>
              <a:buNone/>
              <a:tabLst/>
              <a:defRPr/>
            </a:pPr>
            <a:endParaRPr lang="de-DE" sz="1425" dirty="0"/>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b="1" dirty="0"/>
              <a:t>The Gender Gap in Financial Security – European Institute for Gender Equality (EIGE)</a:t>
            </a:r>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dirty="0"/>
              <a:t>Diese Ressource zeigt, wie Geschlechterungleichheiten finanzielle Stabilität, Einkommen und langfristige Sicherheit beeinflussen – besonders relevant für Frauen in der Karrieremitte.</a:t>
            </a:r>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dirty="0">
                <a:hlinkClick r:id="rId3"/>
              </a:rPr>
              <a:t>https://eige.europa.eu</a:t>
            </a:r>
            <a:endParaRPr lang="de-DE" sz="1150" dirty="0"/>
          </a:p>
          <a:p>
            <a:pPr marL="0" marR="0" lvl="0" indent="0" algn="l" defTabSz="755934" rtl="0" eaLnBrk="1" fontAlgn="auto" latinLnBrk="0" hangingPunct="1">
              <a:lnSpc>
                <a:spcPts val="1586"/>
              </a:lnSpc>
              <a:spcBef>
                <a:spcPts val="0"/>
              </a:spcBef>
              <a:spcAft>
                <a:spcPts val="0"/>
              </a:spcAft>
              <a:buClr>
                <a:srgbClr val="F16024"/>
              </a:buClr>
              <a:buSzTx/>
              <a:buNone/>
              <a:tabLst/>
              <a:defRPr/>
            </a:pPr>
            <a:endParaRPr lang="de-DE" sz="1325" dirty="0"/>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dirty="0"/>
              <a:t>• Podcasts und Videos zu Finanzverhalten und Entscheidungsfindung</a:t>
            </a:r>
          </a:p>
          <a:p>
            <a:pPr marL="0" marR="0" lvl="0" indent="0" algn="l" defTabSz="755934" rtl="0" eaLnBrk="1" fontAlgn="auto" latinLnBrk="0" hangingPunct="1">
              <a:lnSpc>
                <a:spcPts val="1281"/>
              </a:lnSpc>
              <a:spcBef>
                <a:spcPts val="0"/>
              </a:spcBef>
              <a:spcAft>
                <a:spcPts val="0"/>
              </a:spcAft>
              <a:buClr>
                <a:srgbClr val="F16024"/>
              </a:buClr>
              <a:buSzTx/>
              <a:buNone/>
              <a:tabLst/>
              <a:defRPr/>
            </a:pPr>
            <a:endParaRPr lang="de-DE" sz="1075" b="1" dirty="0"/>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b="1" dirty="0"/>
              <a:t>How to Get Out of Debt Faster – Lernvideo</a:t>
            </a:r>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dirty="0"/>
              <a:t>Dieses Video erklärt praktische Strategien, um Schulden abzubauen, Rückzahlungen zu priorisieren und typische Finanzfehler zu vermeiden. </a:t>
            </a:r>
            <a:r>
              <a:rPr lang="de-DE" sz="1150" dirty="0">
                <a:hlinkClick r:id="rId4"/>
              </a:rPr>
              <a:t>https://www.youtube.com/watch?v=R3ZJKN_5M44</a:t>
            </a:r>
            <a:endParaRPr lang="de-DE" sz="1150" dirty="0"/>
          </a:p>
          <a:p>
            <a:pPr marL="0" marR="0" lvl="0" indent="0" algn="l" defTabSz="755934" rtl="0" eaLnBrk="1" fontAlgn="auto" latinLnBrk="0" hangingPunct="1">
              <a:lnSpc>
                <a:spcPts val="1464"/>
              </a:lnSpc>
              <a:spcBef>
                <a:spcPts val="0"/>
              </a:spcBef>
              <a:spcAft>
                <a:spcPts val="0"/>
              </a:spcAft>
              <a:buClr>
                <a:srgbClr val="F16024"/>
              </a:buClr>
              <a:buSzTx/>
              <a:buNone/>
              <a:tabLst/>
              <a:defRPr/>
            </a:pPr>
            <a:endParaRPr lang="de-DE" sz="1225" b="1" dirty="0"/>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b="1" dirty="0"/>
              <a:t>Women &amp; Money Podcast – Financial Planning and Debt Management</a:t>
            </a:r>
          </a:p>
          <a:p>
            <a:pPr marL="0" marR="0" lvl="0" indent="0" algn="l" defTabSz="755934" rtl="0" eaLnBrk="1" fontAlgn="auto" latinLnBrk="0" hangingPunct="1">
              <a:lnSpc>
                <a:spcPts val="1169"/>
              </a:lnSpc>
              <a:spcBef>
                <a:spcPts val="0"/>
              </a:spcBef>
              <a:spcAft>
                <a:spcPts val="0"/>
              </a:spcAft>
              <a:buClr>
                <a:srgbClr val="F16024"/>
              </a:buClr>
              <a:buSzTx/>
              <a:buNone/>
              <a:tabLst/>
              <a:defRPr/>
            </a:pPr>
            <a:r>
              <a:rPr lang="de-DE" sz="1150" dirty="0"/>
              <a:t>Dieser Podcast beleuchtet finanzielle Herausforderungen aus dem echten Leben: Schulden bewältigen, Verpflichtungen in Einklang bringen und finanzielle Entscheidungen selbstbewusst treffen. </a:t>
            </a:r>
            <a:r>
              <a:rPr lang="de-DE" sz="1150" dirty="0">
                <a:hlinkClick r:id="rId5"/>
              </a:rPr>
              <a:t>https://www.suzeorman.com/podcast</a:t>
            </a:r>
            <a:endParaRPr lang="de-DE" sz="1150" dirty="0"/>
          </a:p>
          <a:p>
            <a:pPr marL="0" marR="0" lvl="0" indent="0" algn="l" defTabSz="755934" rtl="0" eaLnBrk="1" fontAlgn="auto" latinLnBrk="0" hangingPunct="1">
              <a:lnSpc>
                <a:spcPts val="1464"/>
              </a:lnSpc>
              <a:spcBef>
                <a:spcPts val="0"/>
              </a:spcBef>
              <a:spcAft>
                <a:spcPts val="0"/>
              </a:spcAft>
              <a:buClr>
                <a:srgbClr val="F16024"/>
              </a:buClr>
              <a:buSzTx/>
              <a:buNone/>
              <a:tabLst/>
              <a:defRPr/>
            </a:pPr>
            <a:endParaRPr lang="de-DE" sz="1225" dirty="0"/>
          </a:p>
        </p:txBody>
      </p:sp>
      <p:grpSp>
        <p:nvGrpSpPr>
          <p:cNvPr id="87" name="Graphic 2">
            <a:extLst>
              <a:ext uri="{FF2B5EF4-FFF2-40B4-BE49-F238E27FC236}">
                <a16:creationId xmlns:a16="http://schemas.microsoft.com/office/drawing/2014/main" id="{36702283-5613-3363-CE7F-6A5551ADA32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F7CCAD2-AF83-8A43-1583-58F21B055B3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0EB29E1-44D8-2B2F-E200-5DD5E1D7DC3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05BDC246-DFB1-BBF1-B889-2BA87868ED0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EA1D3829-19DE-35C0-41CF-1EB9353CACEC}"/>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EE00311-D4D9-4F3B-18E3-303E191DD4AA}"/>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D505D0EB-9D3E-8A2E-FB98-CEC7DE53C078}"/>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A3086FD9-3D7F-5638-7F32-DB0ED6759B1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5B86DAE-B90B-897D-B8B4-AD59F443372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EAB48A31-EFEE-C651-4633-38F184450CE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43AF50A-7962-32ED-B9C5-E59E7DCE724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98D4906-4822-DB26-C93B-E50925FE2054}"/>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F6E8A8FF-A878-DFEE-8A69-6D71634736B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7EDFF928-71CC-EE6B-F5B2-FFB3739ABF90}"/>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4810BC81-7694-C3E8-3766-A1466AC6AE6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7357CFA1-C267-E6B6-DE82-1217BA49C671}"/>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DDDACF47-959A-7D05-3465-13CD3B1610E9}"/>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A5489DB5-AF38-8F12-E7A9-816013D384C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E686BC85-3017-7549-C727-F5BC0914594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AB645D40-3910-26D2-B6A2-AADDB3A1DC4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ED501FCC-A77A-A085-B82B-D9F564BE851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6EBD2DC7-6176-1AE8-9827-51745817B43F}"/>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F9FAEF9C-1B4B-90C9-DB95-0046E407D0D8}"/>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0390596-0986-548C-240A-5CEC0FAA178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DC2B9214-EC70-62EE-9431-F8880AA0EE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5765EED1-EBDB-7B8F-E981-04BC770F460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0C292E04-DBA6-576C-F366-46A3332F2298}"/>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FFB46F48-586F-4FF2-E364-18A32CF0654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B9CEF17E-A664-05F7-9A18-5643589B4E63}"/>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08ABBBE7-9F52-7DA7-00C6-5116247DCCF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DBD51BC8-5176-3446-AEF7-646E93F239D2}"/>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B5B62D44-B303-5A8C-0DAD-2E4B6CB0C89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8398AC62-816E-40E0-DE20-DD446B7512E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CCEF7250-9835-440A-72C0-3C624FD9FE6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1EB51F3C-D586-D296-B5F2-B42A77813C4E}"/>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DE3C0510-E0A1-8E74-57D7-13272D2DDD3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pic>
        <p:nvPicPr>
          <p:cNvPr id="9" name="Picture 8">
            <a:extLst>
              <a:ext uri="{FF2B5EF4-FFF2-40B4-BE49-F238E27FC236}">
                <a16:creationId xmlns:a16="http://schemas.microsoft.com/office/drawing/2014/main" id="{89C3E410-EF06-0BAA-CA09-62719E6DC3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5016" y="6374366"/>
            <a:ext cx="4574807" cy="30525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41832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de-DE"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910405"/>
            <a:ext cx="344204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890088"/>
            <a:ext cx="3161379" cy="646331"/>
          </a:xfrm>
          <a:prstGeom prst="rect">
            <a:avLst/>
          </a:prstGeom>
          <a:noFill/>
        </p:spPr>
        <p:txBody>
          <a:bodyPr wrap="none" rtlCol="0">
            <a:spAutoFit/>
          </a:bodyPr>
          <a:lstStyle/>
          <a:p>
            <a:r>
              <a:rPr lang="de-DE" sz="2950" b="1" spc="324" dirty="0">
                <a:solidFill>
                  <a:schemeClr val="bg1"/>
                </a:solidFill>
                <a:latin typeface="Calibri" panose="020F0502020204030204" pitchFamily="34" charset="0"/>
                <a:cs typeface="Calibri" panose="020F0502020204030204" pitchFamily="34" charset="0"/>
              </a:rPr>
              <a:t>FRAUEN IN DER</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5587495"/>
            <a:ext cx="380523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5567178"/>
            <a:ext cx="3724569" cy="646331"/>
          </a:xfrm>
          <a:prstGeom prst="rect">
            <a:avLst/>
          </a:prstGeom>
          <a:noFill/>
        </p:spPr>
        <p:txBody>
          <a:bodyPr wrap="none" rtlCol="0">
            <a:spAutoFit/>
          </a:bodyPr>
          <a:lstStyle/>
          <a:p>
            <a:r>
              <a:rPr lang="de-DE" sz="2950" b="1" spc="324" dirty="0">
                <a:solidFill>
                  <a:schemeClr val="bg1"/>
                </a:solidFill>
                <a:latin typeface="Calibri" panose="020F0502020204030204" pitchFamily="34" charset="0"/>
                <a:cs typeface="Calibri" panose="020F0502020204030204" pitchFamily="34" charset="0"/>
              </a:rPr>
              <a:t>SPÄTEN KARRIERE </a:t>
            </a:r>
          </a:p>
        </p:txBody>
      </p:sp>
    </p:spTree>
    <p:extLst>
      <p:ext uri="{BB962C8B-B14F-4D97-AF65-F5344CB8AC3E}">
        <p14:creationId xmlns:p14="http://schemas.microsoft.com/office/powerpoint/2010/main" val="1399275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8BC4110-E4F0-D7F7-73C1-8046CEC4A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6425" y="1324105"/>
            <a:ext cx="3779837" cy="25198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a:xfrm>
            <a:off x="1175323" y="1512600"/>
            <a:ext cx="2559169" cy="4465766"/>
          </a:xfrm>
        </p:spPr>
        <p:txBody>
          <a:bodyPr/>
          <a:lstStyle/>
          <a:p>
            <a:pPr marL="0" indent="0">
              <a:lnSpc>
                <a:spcPts val="1068"/>
              </a:lnSpc>
              <a:buNone/>
            </a:pPr>
            <a:r>
              <a:rPr lang="de-DE" sz="1225" b="1" dirty="0">
                <a:solidFill>
                  <a:srgbClr val="D38CBC"/>
                </a:solidFill>
              </a:rPr>
              <a:t>Einführung</a:t>
            </a:r>
          </a:p>
          <a:p>
            <a:pPr marL="0" indent="0">
              <a:lnSpc>
                <a:spcPts val="1373"/>
              </a:lnSpc>
              <a:buNone/>
            </a:pPr>
            <a:endParaRPr lang="de-DE" sz="1150" b="1" dirty="0"/>
          </a:p>
          <a:p>
            <a:pPr marL="0" indent="0">
              <a:lnSpc>
                <a:spcPts val="1068"/>
              </a:lnSpc>
              <a:buNone/>
            </a:pPr>
            <a:r>
              <a:rPr lang="de-DE" sz="1050" dirty="0"/>
              <a:t>Die späte Karrierephase ist eine entscheidende Übergangszeit im Finanzleben von Frauen: Der Schwerpunkt verlagert sich von Einkommenserzielung und Schuldenaufbau hin zu finanzieller Sicherheit, Stabilität und der Vorbereitung auf den Ruhestand. Entscheidungen über Kredite und Schulden bekommen in dieser Phase neues Gewicht, denn sie wirken sich direkt auf langfristiges Wohlbefinden, Unabhängigkeit und Lebensqualität aus.</a:t>
            </a:r>
          </a:p>
          <a:p>
            <a:pPr marL="0" indent="0">
              <a:lnSpc>
                <a:spcPts val="2898"/>
              </a:lnSpc>
              <a:buNone/>
            </a:pPr>
            <a:endParaRPr lang="de-DE" sz="2425" dirty="0"/>
          </a:p>
          <a:p>
            <a:pPr marL="0" indent="0">
              <a:lnSpc>
                <a:spcPts val="1068"/>
              </a:lnSpc>
              <a:buNone/>
            </a:pPr>
            <a:r>
              <a:rPr lang="de-DE" sz="1050" dirty="0"/>
              <a:t>Während in früheren Lebensphasen Schulden für Ausbildung, Wohnen oder die Familie aufgenommen werden, geht es in der späten Karrierephase oft darum, finanzielle Verbindlichkeiten zu verringern oder ganz abzubauen. Viele Frauen gehen jedoch mit bestehenden finanziellen Verpflichtungen in diese Phase, etwa Hypotheken, Krediten oder angesammelten Schulden. Diese können durch geringere Verdienstmöglichkeiten, Erwerbsunterbrechungen oder ein niedrigeres Lebenseinkommen schwerer zu bewältigen sein.</a:t>
            </a:r>
            <a:endParaRPr lang="de-DE" sz="1050" dirty="0"/>
          </a:p>
          <a:p>
            <a:pPr marL="0" indent="0">
              <a:lnSpc>
                <a:spcPts val="915"/>
              </a:lnSpc>
              <a:buNone/>
            </a:pPr>
            <a:endParaRPr lang="de-DE" sz="750"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2" name="Text Placeholder 7">
            <a:extLst>
              <a:ext uri="{FF2B5EF4-FFF2-40B4-BE49-F238E27FC236}">
                <a16:creationId xmlns:a16="http://schemas.microsoft.com/office/drawing/2014/main" id="{0AA43D3F-FCEA-8277-4189-1CF220644A31}"/>
              </a:ext>
            </a:extLst>
          </p:cNvPr>
          <p:cNvSpPr txBox="1">
            <a:spLocks/>
          </p:cNvSpPr>
          <p:nvPr/>
        </p:nvSpPr>
        <p:spPr>
          <a:xfrm>
            <a:off x="3946418" y="3821706"/>
            <a:ext cx="3406882" cy="264123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D38CBC"/>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Font typeface="Arial" panose="020B0604020202020204" pitchFamily="34" charset="0"/>
              <a:buNone/>
            </a:pPr>
            <a:endParaRPr lang="de-DE" sz="1025" b="1" dirty="0">
              <a:solidFill>
                <a:srgbClr val="D38CBC"/>
              </a:solidFill>
            </a:endParaRPr>
          </a:p>
          <a:p>
            <a:pPr marL="0" indent="0">
              <a:lnSpc>
                <a:spcPts val="1067"/>
              </a:lnSpc>
              <a:buFont typeface="Arial" panose="020B0604020202020204" pitchFamily="34" charset="0"/>
              <a:buNone/>
            </a:pPr>
            <a:r>
              <a:rPr lang="de-DE" sz="1050" dirty="0"/>
              <a:t>Aus Geschlechterperspektive werden strukturelle Ungleichheiten in der späten Karrierephase besonders sichtbar. Frauen haben im Laufe ihres Lebens häufiger Erwerbsunterbrechungen, Teilzeitarbeit und geringere Verdienste erlebt – mit der Folge geringerer Ersparnisse und Rentenbeiträge. Dadurch können sie finanziell verwundbarer und stärker auf begrenzte Mittel angewiesen sein.</a:t>
            </a:r>
          </a:p>
          <a:p>
            <a:pPr marL="0" indent="0">
              <a:lnSpc>
                <a:spcPts val="1952"/>
              </a:lnSpc>
              <a:buFont typeface="Arial" panose="020B0604020202020204" pitchFamily="34" charset="0"/>
              <a:buNone/>
            </a:pPr>
            <a:endParaRPr lang="de-DE" sz="1625" dirty="0"/>
          </a:p>
          <a:p>
            <a:pPr marL="0" indent="0">
              <a:lnSpc>
                <a:spcPts val="1067"/>
              </a:lnSpc>
              <a:spcBef>
                <a:spcPts val="499"/>
              </a:spcBef>
              <a:buFont typeface="Arial" panose="020B0604020202020204" pitchFamily="34" charset="0"/>
              <a:buNone/>
            </a:pPr>
            <a:r>
              <a:rPr lang="de-DE" sz="1050" dirty="0"/>
              <a:t>Vor diesem Hintergrund geht es beim Umgang mit Krediten und Schulden nicht nur um finanzielle Ordnung, sondern auch darum, Würde, Unabhängigkeit und Widerstandskraft im Alter zu sichern. Zu wissen, wie man in dieser Phase mit finanziellen Verpflichtungen umgeht, ist entscheidend, um die Kontrolle zu behalten und Risiken zu verringern.</a:t>
            </a:r>
            <a:endParaRPr lang="de-DE" sz="1050" dirty="0"/>
          </a:p>
          <a:p>
            <a:pPr marL="0" indent="0">
              <a:lnSpc>
                <a:spcPts val="640"/>
              </a:lnSpc>
              <a:buFont typeface="Arial" panose="020B0604020202020204" pitchFamily="34" charset="0"/>
              <a:buNone/>
            </a:pPr>
            <a:endParaRPr lang="de-DE" sz="525" dirty="0"/>
          </a:p>
        </p:txBody>
      </p:sp>
      <p:sp>
        <p:nvSpPr>
          <p:cNvPr id="9" name="Rounded Rectangle 67">
            <a:extLst>
              <a:ext uri="{FF2B5EF4-FFF2-40B4-BE49-F238E27FC236}">
                <a16:creationId xmlns:a16="http://schemas.microsoft.com/office/drawing/2014/main" id="{440E3D8D-AE79-E67A-BD4B-CA512D1FB4F1}"/>
              </a:ext>
            </a:extLst>
          </p:cNvPr>
          <p:cNvSpPr/>
          <p:nvPr/>
        </p:nvSpPr>
        <p:spPr>
          <a:xfrm>
            <a:off x="1300706" y="6460333"/>
            <a:ext cx="5798594" cy="2456069"/>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 Placeholder 7">
            <a:extLst>
              <a:ext uri="{FF2B5EF4-FFF2-40B4-BE49-F238E27FC236}">
                <a16:creationId xmlns:a16="http://schemas.microsoft.com/office/drawing/2014/main" id="{151F61AA-2067-5721-D1E9-57B05A13AACF}"/>
              </a:ext>
            </a:extLst>
          </p:cNvPr>
          <p:cNvSpPr txBox="1">
            <a:spLocks/>
          </p:cNvSpPr>
          <p:nvPr/>
        </p:nvSpPr>
        <p:spPr>
          <a:xfrm>
            <a:off x="1567544" y="6599506"/>
            <a:ext cx="4691426" cy="220159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sz="1025" b="1" dirty="0">
              <a:solidFill>
                <a:srgbClr val="F16024"/>
              </a:solidFill>
            </a:endParaRPr>
          </a:p>
          <a:p>
            <a:pPr marL="0" indent="0">
              <a:lnSpc>
                <a:spcPts val="980"/>
              </a:lnSpc>
              <a:buNone/>
            </a:pPr>
            <a:r>
              <a:rPr lang="de-DE" sz="1125" b="1" dirty="0">
                <a:solidFill>
                  <a:srgbClr val="D38CBC"/>
                </a:solidFill>
              </a:rPr>
              <a:t>Lernziele:</a:t>
            </a:r>
          </a:p>
          <a:p>
            <a:pPr marL="0" indent="0">
              <a:lnSpc>
                <a:spcPts val="1464"/>
              </a:lnSpc>
              <a:buNone/>
            </a:pPr>
            <a:endParaRPr lang="de-DE" sz="1225" dirty="0"/>
          </a:p>
          <a:p>
            <a:pPr>
              <a:lnSpc>
                <a:spcPts val="966"/>
              </a:lnSpc>
            </a:pPr>
            <a:r>
              <a:rPr lang="de-DE" sz="950" dirty="0"/>
              <a:t>Rolle und Auswirkungen von Schulden in der Finanzplanung der späten Karrierephase verstehen.</a:t>
            </a:r>
          </a:p>
          <a:p>
            <a:pPr>
              <a:lnSpc>
                <a:spcPts val="1708"/>
              </a:lnSpc>
            </a:pPr>
            <a:endParaRPr lang="de-DE" sz="1425" dirty="0"/>
          </a:p>
          <a:p>
            <a:pPr>
              <a:lnSpc>
                <a:spcPts val="966"/>
              </a:lnSpc>
            </a:pPr>
            <a:r>
              <a:rPr lang="de-DE" sz="950" dirty="0"/>
              <a:t>Risiken erkennen, die mit Schulden im Ruhestand verbunden sind.</a:t>
            </a:r>
          </a:p>
          <a:p>
            <a:pPr>
              <a:lnSpc>
                <a:spcPts val="1464"/>
              </a:lnSpc>
            </a:pPr>
            <a:endParaRPr lang="de-DE" sz="1225" dirty="0"/>
          </a:p>
          <a:p>
            <a:pPr>
              <a:lnSpc>
                <a:spcPts val="966"/>
              </a:lnSpc>
            </a:pPr>
            <a:r>
              <a:rPr lang="de-DE" sz="950" dirty="0"/>
              <a:t>Strategien kennenlernen, um finanzielle Verpflichtungen zu verringern und die Stabilität zu verbessern.</a:t>
            </a:r>
          </a:p>
          <a:p>
            <a:pPr>
              <a:lnSpc>
                <a:spcPts val="1708"/>
              </a:lnSpc>
            </a:pPr>
            <a:endParaRPr lang="de-DE" sz="1425" dirty="0"/>
          </a:p>
          <a:p>
            <a:pPr>
              <a:lnSpc>
                <a:spcPts val="966"/>
              </a:lnSpc>
            </a:pPr>
            <a:r>
              <a:rPr lang="de-DE" sz="950" dirty="0"/>
              <a:t>Bewusstsein für finanzielle Verwundbarkeit entwickeln und wissen, wie man ihr vorbeugt.</a:t>
            </a:r>
          </a:p>
          <a:p>
            <a:pPr>
              <a:lnSpc>
                <a:spcPts val="488"/>
              </a:lnSpc>
            </a:pPr>
            <a:endParaRPr lang="de-DE" sz="400" dirty="0"/>
          </a:p>
          <a:p>
            <a:pPr>
              <a:lnSpc>
                <a:spcPts val="966"/>
              </a:lnSpc>
            </a:pPr>
            <a:r>
              <a:rPr lang="de-DE" sz="950" dirty="0"/>
              <a:t>Selbstvertrauen bei der Planung langfristiger finanzieller Sicherheit stärken.</a:t>
            </a:r>
          </a:p>
        </p:txBody>
      </p:sp>
    </p:spTree>
    <p:extLst>
      <p:ext uri="{BB962C8B-B14F-4D97-AF65-F5344CB8AC3E}">
        <p14:creationId xmlns:p14="http://schemas.microsoft.com/office/powerpoint/2010/main" val="36689512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75A74-97A7-8956-2E61-1FD6C41B702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51785F4-C4F8-F364-4B41-1CA7AA235AA2}"/>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B0B150A0-C236-7439-C01D-C54F8DEEB059}"/>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68E62BF1-7CE3-C60E-8C12-79DE027125D6}"/>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FBFD9356-8E0E-BC98-915B-45F5B24CA988}"/>
              </a:ext>
            </a:extLst>
          </p:cNvPr>
          <p:cNvSpPr>
            <a:spLocks noGrp="1"/>
          </p:cNvSpPr>
          <p:nvPr>
            <p:ph type="body" sz="quarter" idx="64"/>
          </p:nvPr>
        </p:nvSpPr>
        <p:spPr>
          <a:xfrm>
            <a:off x="1704813" y="1469909"/>
            <a:ext cx="5238427" cy="2960951"/>
          </a:xfrm>
        </p:spPr>
        <p:txBody>
          <a:bodyPr/>
          <a:lstStyle/>
          <a:p>
            <a:pPr marL="0" indent="0">
              <a:lnSpc>
                <a:spcPts val="1089"/>
              </a:lnSpc>
              <a:buNone/>
            </a:pPr>
            <a:r>
              <a:rPr lang="de-DE" sz="1250" b="1" dirty="0">
                <a:solidFill>
                  <a:srgbClr val="D38CBC"/>
                </a:solidFill>
              </a:rPr>
              <a:t>Schulden und finanzielle Verpflichtungen in der späten Karrierephase</a:t>
            </a:r>
          </a:p>
          <a:p>
            <a:pPr marL="0" indent="0">
              <a:lnSpc>
                <a:spcPts val="1342"/>
              </a:lnSpc>
              <a:buNone/>
            </a:pPr>
            <a:endParaRPr lang="de-DE" sz="1125" b="1" dirty="0"/>
          </a:p>
          <a:p>
            <a:pPr marL="0" indent="0">
              <a:lnSpc>
                <a:spcPts val="1093"/>
              </a:lnSpc>
              <a:buNone/>
            </a:pPr>
            <a:r>
              <a:rPr lang="de-DE" sz="1075" dirty="0"/>
              <a:t>In dieser Phase sind finanzielle Verpflichtungen oft das Ergebnis früherer Entscheidungen. Hypotheken, langfristige Kredite oder angesammelte Schulden können noch bestehen, auch wenn der Ruhestand näher rückt.</a:t>
            </a:r>
          </a:p>
          <a:p>
            <a:pPr marL="0" indent="0">
              <a:lnSpc>
                <a:spcPts val="1586"/>
              </a:lnSpc>
              <a:buNone/>
            </a:pPr>
            <a:endParaRPr lang="de-DE" sz="1325" dirty="0"/>
          </a:p>
          <a:p>
            <a:pPr marL="0" indent="0">
              <a:lnSpc>
                <a:spcPts val="1093"/>
              </a:lnSpc>
              <a:buNone/>
            </a:pPr>
            <a:r>
              <a:rPr lang="de-DE" sz="1075" dirty="0"/>
              <a:t>Schulden in der späten Karrierephase können die finanzielle Stabilität erheblich beeinträchtigen. Anders als in früheren Phasen gibt es weniger Möglichkeiten, das Einkommen zu steigern oder sich von finanziellen Rückschlägen zu erholen. Ein festes oder geringeres Einkommen kann zusammen mit laufenden Verpflichtungen Druck erzeugen und den finanziellen Spielraum einschränken.</a:t>
            </a:r>
          </a:p>
          <a:p>
            <a:pPr marL="0" indent="0">
              <a:lnSpc>
                <a:spcPts val="610"/>
              </a:lnSpc>
              <a:buNone/>
            </a:pPr>
            <a:endParaRPr lang="de-DE" sz="500" dirty="0"/>
          </a:p>
          <a:p>
            <a:pPr marL="0" indent="0">
              <a:lnSpc>
                <a:spcPts val="1093"/>
              </a:lnSpc>
              <a:buNone/>
            </a:pPr>
            <a:r>
              <a:rPr lang="de-DE" sz="1075" dirty="0"/>
              <a:t>In manchen Fällen kommen neue finanzielle Aufgaben hinzu, etwa die Unterstützung erwachsener Kinder oder Gesundheitskosten. Diese zusätzlichen Belastungen können die Finanzplanung weiter erschweren und die Abhängigkeit von den vorhandenen Mitteln erhöhen.</a:t>
            </a:r>
          </a:p>
          <a:p>
            <a:pPr marL="0" indent="0">
              <a:lnSpc>
                <a:spcPts val="1708"/>
              </a:lnSpc>
              <a:buNone/>
            </a:pPr>
            <a:endParaRPr lang="de-DE" sz="1425" dirty="0"/>
          </a:p>
          <a:p>
            <a:pPr marL="0" indent="0">
              <a:lnSpc>
                <a:spcPts val="1093"/>
              </a:lnSpc>
              <a:buNone/>
            </a:pPr>
            <a:r>
              <a:rPr lang="de-DE" sz="1075" dirty="0"/>
              <a:t>Art und Umfang der finanziellen Verpflichtungen zu kennen, ist daher entscheidend, um informiert über Rückzahlung, Umschuldung oder Abbau zu entscheiden.</a:t>
            </a:r>
          </a:p>
          <a:p>
            <a:pPr marL="0" indent="0">
              <a:lnSpc>
                <a:spcPts val="1464"/>
              </a:lnSpc>
              <a:buNone/>
            </a:pPr>
            <a:endParaRPr lang="de-DE" sz="1225" dirty="0"/>
          </a:p>
          <a:p>
            <a:pPr marL="0" indent="0">
              <a:lnSpc>
                <a:spcPts val="1220"/>
              </a:lnSpc>
              <a:buNone/>
            </a:pPr>
            <a:endParaRPr lang="de-DE" sz="1025" dirty="0"/>
          </a:p>
          <a:p>
            <a:pPr marL="0" indent="0">
              <a:lnSpc>
                <a:spcPts val="1220"/>
              </a:lnSpc>
              <a:buNone/>
            </a:pPr>
            <a:endParaRPr lang="de-DE" sz="1025" dirty="0"/>
          </a:p>
        </p:txBody>
      </p:sp>
      <p:cxnSp>
        <p:nvCxnSpPr>
          <p:cNvPr id="19" name="Straight Connector 18">
            <a:extLst>
              <a:ext uri="{FF2B5EF4-FFF2-40B4-BE49-F238E27FC236}">
                <a16:creationId xmlns:a16="http://schemas.microsoft.com/office/drawing/2014/main" id="{1300D1BD-2DD6-C518-30E5-79CA83F36C0D}"/>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C95D294-F2EE-B8E0-76CD-109E585A296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6D4C632-174D-D445-855E-EB1792CD508F}"/>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ADCFC914-073E-29B0-5513-8729DA388A8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05098C9D-25BC-08B7-3BB0-F3E113ED09B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FAE64EA5-526E-EC3F-4781-EFAB9D0C19B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FA07C7FC-8B4F-41DF-E71C-CEBEB8CB1270}"/>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39352FB4-59DE-37C1-6757-025204148CA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8AAF7013-7849-D44E-08FC-4BD4597B646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E8072286-3263-2C3E-89FC-F575F3F3361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9349E232-3A73-590C-4488-3E3957F743F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9" name="Rounded Rectangle 67">
            <a:extLst>
              <a:ext uri="{FF2B5EF4-FFF2-40B4-BE49-F238E27FC236}">
                <a16:creationId xmlns:a16="http://schemas.microsoft.com/office/drawing/2014/main" id="{BBD8107B-0F98-2298-B9E2-97AB12F29733}"/>
              </a:ext>
            </a:extLst>
          </p:cNvPr>
          <p:cNvSpPr/>
          <p:nvPr/>
        </p:nvSpPr>
        <p:spPr>
          <a:xfrm>
            <a:off x="1704812" y="4502361"/>
            <a:ext cx="5238428" cy="389605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 Placeholder 7">
            <a:extLst>
              <a:ext uri="{FF2B5EF4-FFF2-40B4-BE49-F238E27FC236}">
                <a16:creationId xmlns:a16="http://schemas.microsoft.com/office/drawing/2014/main" id="{35472AF0-FC25-A7BF-34AC-98EF522BA477}"/>
              </a:ext>
            </a:extLst>
          </p:cNvPr>
          <p:cNvSpPr txBox="1">
            <a:spLocks/>
          </p:cNvSpPr>
          <p:nvPr/>
        </p:nvSpPr>
        <p:spPr>
          <a:xfrm>
            <a:off x="1967414" y="4848724"/>
            <a:ext cx="4716850" cy="337173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5"/>
              </a:lnSpc>
              <a:buNone/>
            </a:pPr>
            <a:r>
              <a:rPr lang="de-DE" sz="1325" b="1" dirty="0">
                <a:solidFill>
                  <a:srgbClr val="D38CBC"/>
                </a:solidFill>
              </a:rPr>
              <a:t>Schulden abbauen und finanzielle Stabilität stärken</a:t>
            </a:r>
          </a:p>
          <a:p>
            <a:pPr marL="0" indent="0">
              <a:lnSpc>
                <a:spcPts val="1281"/>
              </a:lnSpc>
              <a:buNone/>
            </a:pPr>
            <a:endParaRPr lang="de-DE" sz="1075" dirty="0"/>
          </a:p>
          <a:p>
            <a:pPr marL="0" lvl="0" indent="0">
              <a:lnSpc>
                <a:spcPts val="1169"/>
              </a:lnSpc>
              <a:buClr>
                <a:srgbClr val="D38CBC"/>
              </a:buClr>
              <a:buNone/>
            </a:pPr>
            <a:r>
              <a:rPr lang="de-DE" sz="1150" dirty="0"/>
              <a:t>Eine der wichtigsten Prioritäten in der späten Karrierephase ist es, finanzielle Verpflichtungen so weit wie möglich zu verringern. Das erfordert ein vorausschauendes und strategisches Schuldenmanagement.</a:t>
            </a:r>
          </a:p>
          <a:p>
            <a:pPr marL="0" lvl="0" indent="0">
              <a:lnSpc>
                <a:spcPts val="1403"/>
              </a:lnSpc>
              <a:buClr>
                <a:srgbClr val="D38CBC"/>
              </a:buClr>
              <a:buNone/>
            </a:pPr>
            <a:endParaRPr lang="de-DE" sz="1175" dirty="0"/>
          </a:p>
          <a:p>
            <a:pPr marL="0" lvl="0" indent="0">
              <a:lnSpc>
                <a:spcPts val="1169"/>
              </a:lnSpc>
              <a:buClr>
                <a:srgbClr val="D38CBC"/>
              </a:buClr>
              <a:buNone/>
            </a:pPr>
            <a:r>
              <a:rPr lang="de-DE" sz="1150" dirty="0"/>
              <a:t>Beim Schuldenabbau in dieser Phase geht es nicht nur darum, finanziellen Druck zu verringern, sondern auch um mehr Unabhängigkeit und Sicherheit. Geringere finanzielle Verpflichtungen schaffen mehr Spielraum, um auf Einkommensänderungen oder unerwartete Ausgaben zu reagieren.</a:t>
            </a:r>
          </a:p>
          <a:p>
            <a:pPr marL="0" lvl="0" indent="0">
              <a:lnSpc>
                <a:spcPts val="1464"/>
              </a:lnSpc>
              <a:buClr>
                <a:srgbClr val="D38CBC"/>
              </a:buClr>
              <a:buNone/>
            </a:pPr>
            <a:endParaRPr lang="de-DE" sz="1225" dirty="0"/>
          </a:p>
          <a:p>
            <a:pPr marL="0" lvl="0" indent="0">
              <a:lnSpc>
                <a:spcPts val="1169"/>
              </a:lnSpc>
              <a:buClr>
                <a:srgbClr val="D38CBC"/>
              </a:buClr>
              <a:buNone/>
            </a:pPr>
            <a:r>
              <a:rPr lang="de-DE" sz="1150" dirty="0"/>
              <a:t>Mögliche Strategien:</a:t>
            </a:r>
          </a:p>
          <a:p>
            <a:pPr>
              <a:lnSpc>
                <a:spcPts val="1169"/>
              </a:lnSpc>
              <a:buClr>
                <a:srgbClr val="D38CBC"/>
              </a:buClr>
            </a:pPr>
            <a:r>
              <a:rPr lang="de-DE" sz="1150" dirty="0"/>
              <a:t>verbleibende Schulden vorrangig zurückzahlen</a:t>
            </a:r>
          </a:p>
          <a:p>
            <a:pPr>
              <a:lnSpc>
                <a:spcPts val="1169"/>
              </a:lnSpc>
              <a:buClr>
                <a:srgbClr val="D38CBC"/>
              </a:buClr>
            </a:pPr>
            <a:r>
              <a:rPr lang="de-DE" sz="1150" dirty="0"/>
              <a:t>neue hochverzinste Kredite vermeiden</a:t>
            </a:r>
          </a:p>
          <a:p>
            <a:pPr>
              <a:lnSpc>
                <a:spcPts val="1169"/>
              </a:lnSpc>
              <a:buClr>
                <a:srgbClr val="D38CBC"/>
              </a:buClr>
            </a:pPr>
            <a:r>
              <a:rPr lang="de-DE" sz="1150" dirty="0"/>
              <a:t>bestehende finanzielle Verpflichtungen nach Möglichkeit umschulden.</a:t>
            </a:r>
          </a:p>
          <a:p>
            <a:pPr>
              <a:lnSpc>
                <a:spcPts val="1464"/>
              </a:lnSpc>
              <a:buClr>
                <a:srgbClr val="D38CBC"/>
              </a:buClr>
            </a:pPr>
            <a:endParaRPr lang="de-DE" sz="1225" dirty="0"/>
          </a:p>
          <a:p>
            <a:pPr marL="0" indent="0">
              <a:lnSpc>
                <a:spcPts val="1169"/>
              </a:lnSpc>
              <a:buClr>
                <a:srgbClr val="D38CBC"/>
              </a:buClr>
              <a:buNone/>
            </a:pPr>
            <a:r>
              <a:rPr lang="de-DE" sz="1150" dirty="0"/>
              <a:t>Zugleich ist es wichtig, beim Schuldenabbau wichtige finanzielle Reserven wie Ersparnisse oder den Notgroschen zu erhalten. Ein ausgewogenes Vorgehen stellt sicher, dass der Schuldenabbau keine neue finanzielle Verwundbarkeit schafft.</a:t>
            </a:r>
          </a:p>
        </p:txBody>
      </p:sp>
    </p:spTree>
    <p:extLst>
      <p:ext uri="{BB962C8B-B14F-4D97-AF65-F5344CB8AC3E}">
        <p14:creationId xmlns:p14="http://schemas.microsoft.com/office/powerpoint/2010/main" val="1621172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25FA-E42E-A9C1-1E0C-F34940D748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B5AC833-99EC-77DE-C461-034BB06A2B96}"/>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EDF238DD-A355-F081-59D7-54258AF3E8A4}"/>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F5A9CEAB-531B-49FB-2F59-B448F6CEFD59}"/>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66A5E11F-8467-DD2A-1ECB-26D05FDD45F1}"/>
              </a:ext>
            </a:extLst>
          </p:cNvPr>
          <p:cNvSpPr>
            <a:spLocks noGrp="1"/>
          </p:cNvSpPr>
          <p:nvPr>
            <p:ph type="body" sz="quarter" idx="64"/>
          </p:nvPr>
        </p:nvSpPr>
        <p:spPr>
          <a:xfrm>
            <a:off x="1704813" y="1534331"/>
            <a:ext cx="5238428" cy="2807459"/>
          </a:xfrm>
        </p:spPr>
        <p:txBody>
          <a:bodyPr/>
          <a:lstStyle/>
          <a:p>
            <a:pPr marL="0" indent="0">
              <a:lnSpc>
                <a:spcPts val="1089"/>
              </a:lnSpc>
              <a:buNone/>
            </a:pPr>
            <a:r>
              <a:rPr lang="de-DE" sz="1250" b="1" dirty="0">
                <a:solidFill>
                  <a:srgbClr val="D38CBC"/>
                </a:solidFill>
              </a:rPr>
              <a:t>Finanzielle Verwundbarkeit und Risikobewusstsein</a:t>
            </a:r>
          </a:p>
          <a:p>
            <a:pPr marL="0" indent="0">
              <a:lnSpc>
                <a:spcPts val="1342"/>
              </a:lnSpc>
              <a:buNone/>
            </a:pPr>
            <a:endParaRPr lang="de-DE" sz="1125" b="1" dirty="0"/>
          </a:p>
          <a:p>
            <a:pPr marL="0" indent="0">
              <a:lnSpc>
                <a:spcPts val="1093"/>
              </a:lnSpc>
              <a:buNone/>
            </a:pPr>
            <a:r>
              <a:rPr lang="de-DE" sz="1075" dirty="0"/>
              <a:t>Die späte Karrierephase kann mit erhöhter finanzieller Verwundbarkeit einhergehen, vor allem für Frauen. Geringeres Einkommen, begrenzte Ersparnisse und eine höhere Lebenserwartung können finanzielle Herausforderungen mit sich bringen, die sorgfältige Planung und Aufmerksamkeit erfordern.</a:t>
            </a:r>
          </a:p>
          <a:p>
            <a:pPr marL="0" indent="0">
              <a:lnSpc>
                <a:spcPts val="488"/>
              </a:lnSpc>
              <a:buNone/>
            </a:pPr>
            <a:endParaRPr lang="de-DE" sz="400" dirty="0"/>
          </a:p>
          <a:p>
            <a:pPr marL="0" indent="0">
              <a:lnSpc>
                <a:spcPts val="1093"/>
              </a:lnSpc>
              <a:buNone/>
            </a:pPr>
            <a:r>
              <a:rPr lang="de-DE" sz="1075" dirty="0"/>
              <a:t>Schulden können diese Verwundbarkeit verstärken. Bei begrenztem Einkommen können selbst relativ kleine finanzielle Verpflichtungen große Wirkung haben. Hinzu kommt eine höhere Anfälligkeit für finanzielle Risiken wie unerwartete Gesundheitskosten oder veränderte Lebensumstände.</a:t>
            </a:r>
          </a:p>
          <a:p>
            <a:pPr marL="0" indent="0">
              <a:lnSpc>
                <a:spcPts val="1708"/>
              </a:lnSpc>
              <a:buNone/>
            </a:pPr>
            <a:endParaRPr lang="de-DE" sz="1425" dirty="0"/>
          </a:p>
          <a:p>
            <a:pPr marL="0" indent="0">
              <a:lnSpc>
                <a:spcPts val="1093"/>
              </a:lnSpc>
              <a:buNone/>
            </a:pPr>
            <a:r>
              <a:rPr lang="de-DE" sz="1075" dirty="0"/>
              <a:t>Ein weiterer wichtiger Punkt ist finanzielle Ausbeutung oder finanzieller Druck. In manchen Fällen werden Menschen ermutigt oder gedrängt, für andere, etwa Familienmitglieder, Schulden aufzunehmen. Es ist entscheidend, diese Risiken zu kennen und die Kontrolle über finanzielle Entscheidungen zu behalten.</a:t>
            </a:r>
          </a:p>
          <a:p>
            <a:pPr marL="0" indent="0">
              <a:lnSpc>
                <a:spcPts val="1708"/>
              </a:lnSpc>
              <a:buNone/>
            </a:pPr>
            <a:endParaRPr lang="de-DE" sz="1425" dirty="0"/>
          </a:p>
          <a:p>
            <a:pPr marL="0" indent="0">
              <a:lnSpc>
                <a:spcPts val="1093"/>
              </a:lnSpc>
              <a:buNone/>
            </a:pPr>
            <a:r>
              <a:rPr lang="de-DE" sz="1075" dirty="0"/>
              <a:t>Wer sich dieser Herausforderungen bewusst ist, kann vorbeugen und das eigene finanzielle Wohlbefinden schützen.</a:t>
            </a:r>
          </a:p>
          <a:p>
            <a:pPr marL="0" indent="0">
              <a:lnSpc>
                <a:spcPts val="1464"/>
              </a:lnSpc>
              <a:buNone/>
            </a:pPr>
            <a:endParaRPr lang="de-DE" sz="1225" dirty="0"/>
          </a:p>
          <a:p>
            <a:pPr marL="0" indent="0">
              <a:lnSpc>
                <a:spcPts val="1220"/>
              </a:lnSpc>
              <a:buNone/>
            </a:pPr>
            <a:endParaRPr lang="de-DE" sz="1025" dirty="0"/>
          </a:p>
          <a:p>
            <a:pPr marL="0" indent="0">
              <a:lnSpc>
                <a:spcPts val="1220"/>
              </a:lnSpc>
              <a:buNone/>
            </a:pPr>
            <a:endParaRPr lang="de-DE" sz="1025" dirty="0"/>
          </a:p>
        </p:txBody>
      </p:sp>
      <p:cxnSp>
        <p:nvCxnSpPr>
          <p:cNvPr id="19" name="Straight Connector 18">
            <a:extLst>
              <a:ext uri="{FF2B5EF4-FFF2-40B4-BE49-F238E27FC236}">
                <a16:creationId xmlns:a16="http://schemas.microsoft.com/office/drawing/2014/main" id="{F8010827-8622-9103-1703-29F05074D2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34428D0-1F0E-A3A2-14ED-D1A4C62F289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CE6FDFF7-8DEF-C837-E4FC-A87CEC64DBC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1C1D4420-4BF2-0030-7172-C12D58E7BDC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8202641A-868F-1C78-8BD0-7BAA6F09E26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AB2BC375-3BE6-81B2-3DF4-850179C38DF9}"/>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0EE237BD-51B5-0206-711B-C466233DD9B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2EA34BDB-0CCF-A486-C8C6-11D03E77D497}"/>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06F9B627-F0C6-6552-525C-5915A17E389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68A1852D-AA6F-4548-7C1B-579991F13D69}"/>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F7EAC60-A98D-CEEE-3E88-5615B163F6D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9" name="Rounded Rectangle 67">
            <a:extLst>
              <a:ext uri="{FF2B5EF4-FFF2-40B4-BE49-F238E27FC236}">
                <a16:creationId xmlns:a16="http://schemas.microsoft.com/office/drawing/2014/main" id="{4EC36880-800C-F752-1F47-83A293B43FB9}"/>
              </a:ext>
            </a:extLst>
          </p:cNvPr>
          <p:cNvSpPr/>
          <p:nvPr/>
        </p:nvSpPr>
        <p:spPr>
          <a:xfrm>
            <a:off x="1704812" y="4768091"/>
            <a:ext cx="5238428" cy="3787043"/>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 Placeholder 7">
            <a:extLst>
              <a:ext uri="{FF2B5EF4-FFF2-40B4-BE49-F238E27FC236}">
                <a16:creationId xmlns:a16="http://schemas.microsoft.com/office/drawing/2014/main" id="{A342CDE8-47AD-D3AA-75A0-D0F88AD3301C}"/>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None/>
            </a:pPr>
            <a:r>
              <a:rPr lang="de-DE" sz="1250" b="1" dirty="0">
                <a:solidFill>
                  <a:srgbClr val="D38CBC"/>
                </a:solidFill>
              </a:rPr>
              <a:t>Finanzielle Entscheidungen und Unabhängigkeit</a:t>
            </a:r>
          </a:p>
          <a:p>
            <a:pPr marL="0" lvl="0" indent="0">
              <a:lnSpc>
                <a:spcPts val="1342"/>
              </a:lnSpc>
              <a:buClr>
                <a:srgbClr val="D38CBC"/>
              </a:buClr>
              <a:buNone/>
            </a:pPr>
            <a:endParaRPr lang="de-DE" sz="1125" dirty="0"/>
          </a:p>
          <a:p>
            <a:pPr marL="0" lvl="0" indent="0">
              <a:lnSpc>
                <a:spcPts val="1093"/>
              </a:lnSpc>
              <a:buClr>
                <a:srgbClr val="D38CBC"/>
              </a:buClr>
              <a:buNone/>
            </a:pPr>
            <a:r>
              <a:rPr lang="de-DE" sz="1075" dirty="0"/>
              <a:t>Finanzielle Unabhängigkeit zu bewahren, ist ein zentraler Aspekt des Wohlbefindens in der späten Karrierephase. Dazu gehört, Zugang zu Finanzinformationen zu haben, die eigene finanzielle Situation zu verstehen und aktiv an Entscheidungen beteiligt zu sein.</a:t>
            </a:r>
          </a:p>
          <a:p>
            <a:pPr marL="0" lvl="0" indent="0">
              <a:lnSpc>
                <a:spcPts val="488"/>
              </a:lnSpc>
              <a:buClr>
                <a:srgbClr val="D38CBC"/>
              </a:buClr>
              <a:buNone/>
            </a:pPr>
            <a:endParaRPr lang="de-DE" sz="400" dirty="0"/>
          </a:p>
          <a:p>
            <a:pPr marL="0" lvl="0" indent="0">
              <a:lnSpc>
                <a:spcPts val="1093"/>
              </a:lnSpc>
              <a:spcBef>
                <a:spcPts val="1248"/>
              </a:spcBef>
              <a:buClr>
                <a:srgbClr val="D38CBC"/>
              </a:buClr>
              <a:buNone/>
            </a:pPr>
            <a:r>
              <a:rPr lang="de-DE" sz="1075" dirty="0"/>
              <a:t>Auch bei gemeinsamen Finanzen ist es wichtig, dass Wissen und Kontrolle nicht bei einer Person allein liegen. Gleicher Zugang zu Finanzinformationen und Beteiligung an Entscheidungen fördern die Selbstbestimmung und verringern die Verwundbarkeit.</a:t>
            </a:r>
          </a:p>
          <a:p>
            <a:pPr marL="0" lvl="0" indent="0">
              <a:lnSpc>
                <a:spcPts val="1708"/>
              </a:lnSpc>
              <a:buClr>
                <a:srgbClr val="D38CBC"/>
              </a:buClr>
              <a:buNone/>
            </a:pPr>
            <a:endParaRPr lang="de-DE" sz="1425" dirty="0"/>
          </a:p>
          <a:p>
            <a:pPr marL="0" lvl="0" indent="0">
              <a:lnSpc>
                <a:spcPts val="1093"/>
              </a:lnSpc>
              <a:buClr>
                <a:srgbClr val="D38CBC"/>
              </a:buClr>
              <a:buNone/>
            </a:pPr>
            <a:r>
              <a:rPr lang="de-DE" sz="1075" dirty="0"/>
              <a:t>Selbstvertrauen bei finanziellen Entscheidungen ist in dieser Phase besonders wichtig. Finanzprodukte zu verstehen, Fragen zu stellen und sich bei Bedarf Unterstützung zu holen, hilft, informierte und sichere Entscheidungen zu treffen.</a:t>
            </a:r>
          </a:p>
        </p:txBody>
      </p:sp>
    </p:spTree>
    <p:extLst>
      <p:ext uri="{BB962C8B-B14F-4D97-AF65-F5344CB8AC3E}">
        <p14:creationId xmlns:p14="http://schemas.microsoft.com/office/powerpoint/2010/main" val="3575810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73FB-A9D2-0827-41B8-962C5D52B51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AE92863-6D3B-A236-6098-33198674D47D}"/>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F80AF1EB-68EE-BBBA-A3C3-4CAF59733ED2}"/>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60D08C0B-3F3B-C1F4-CC5A-182E5304C06F}"/>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FFFE9A16-9F5B-2B0D-714C-5072DADEC809}"/>
              </a:ext>
            </a:extLst>
          </p:cNvPr>
          <p:cNvSpPr>
            <a:spLocks noGrp="1"/>
          </p:cNvSpPr>
          <p:nvPr>
            <p:ph type="body" sz="quarter" idx="64"/>
          </p:nvPr>
        </p:nvSpPr>
        <p:spPr>
          <a:xfrm>
            <a:off x="1704813" y="1534331"/>
            <a:ext cx="5238428" cy="2807459"/>
          </a:xfrm>
        </p:spPr>
        <p:txBody>
          <a:bodyPr/>
          <a:lstStyle/>
          <a:p>
            <a:pPr marL="0" indent="0">
              <a:lnSpc>
                <a:spcPts val="1046"/>
              </a:lnSpc>
              <a:buNone/>
            </a:pPr>
            <a:r>
              <a:rPr lang="de-DE" sz="1200" b="1" dirty="0">
                <a:solidFill>
                  <a:srgbClr val="D38CBC"/>
                </a:solidFill>
              </a:rPr>
              <a:t>Langfristige Sicherheit planen</a:t>
            </a:r>
          </a:p>
          <a:p>
            <a:pPr marL="0" indent="0">
              <a:lnSpc>
                <a:spcPts val="1403"/>
              </a:lnSpc>
              <a:buNone/>
            </a:pPr>
            <a:endParaRPr lang="de-DE" sz="1175" b="1" dirty="0"/>
          </a:p>
          <a:p>
            <a:pPr marL="0" indent="0">
              <a:lnSpc>
                <a:spcPts val="1042"/>
              </a:lnSpc>
              <a:buNone/>
            </a:pPr>
            <a:r>
              <a:rPr lang="de-DE" sz="1025" dirty="0"/>
              <a:t>Die späte Karrierephase ist die Zeit, sich auf langfristige Finanzplanung und Tragfähigkeit zu konzentrieren. Dazu gehört sicherzustellen, dass die finanziellen Mittel ausreichen, um künftige Bedürfnisse zu decken und die Lebensqualität zu erhalten.</a:t>
            </a:r>
          </a:p>
          <a:p>
            <a:pPr marL="0" indent="0">
              <a:lnSpc>
                <a:spcPts val="1769"/>
              </a:lnSpc>
              <a:buNone/>
            </a:pPr>
            <a:endParaRPr lang="de-DE" sz="1475" dirty="0"/>
          </a:p>
          <a:p>
            <a:pPr marL="0" indent="0">
              <a:lnSpc>
                <a:spcPts val="1042"/>
              </a:lnSpc>
              <a:buNone/>
            </a:pPr>
            <a:r>
              <a:rPr lang="de-DE" sz="1025" dirty="0"/>
              <a:t>Die Planung sollte berücksichtigen:</a:t>
            </a:r>
          </a:p>
          <a:p>
            <a:pPr>
              <a:lnSpc>
                <a:spcPts val="1042"/>
              </a:lnSpc>
            </a:pPr>
            <a:r>
              <a:rPr lang="de-DE" sz="1025" dirty="0"/>
              <a:t>erwartete Einnahmen und Ausgaben im Ruhestand</a:t>
            </a:r>
          </a:p>
          <a:p>
            <a:pPr>
              <a:lnSpc>
                <a:spcPts val="1042"/>
              </a:lnSpc>
            </a:pPr>
            <a:r>
              <a:rPr lang="de-DE" sz="1025" dirty="0"/>
              <a:t>mögliche Risiken und Unsicherheiten</a:t>
            </a:r>
          </a:p>
          <a:p>
            <a:pPr>
              <a:lnSpc>
                <a:spcPts val="1042"/>
              </a:lnSpc>
            </a:pPr>
            <a:r>
              <a:rPr lang="de-DE" sz="1025" dirty="0"/>
              <a:t>Strategien zum Erhalt der finanziellen Unabhängigkeit.</a:t>
            </a:r>
          </a:p>
          <a:p>
            <a:pPr marL="0" indent="0">
              <a:lnSpc>
                <a:spcPts val="1952"/>
              </a:lnSpc>
              <a:buNone/>
            </a:pPr>
            <a:endParaRPr lang="de-DE" sz="1625" dirty="0"/>
          </a:p>
          <a:p>
            <a:pPr marL="0" indent="0">
              <a:lnSpc>
                <a:spcPts val="1042"/>
              </a:lnSpc>
              <a:buNone/>
            </a:pPr>
            <a:r>
              <a:rPr lang="de-DE" sz="1025" dirty="0"/>
              <a:t>Der Umgang mit Krediten und Schulden ist ein zentraler Teil dieses Prozesses. Weniger finanzielle Verpflichtungen bedeuten mehr Stabilität und eine besser vorhersehbare Finanzplanung.</a:t>
            </a:r>
          </a:p>
          <a:p>
            <a:pPr marL="0" indent="0">
              <a:lnSpc>
                <a:spcPts val="549"/>
              </a:lnSpc>
              <a:buNone/>
            </a:pPr>
            <a:endParaRPr lang="de-DE" sz="450" dirty="0"/>
          </a:p>
          <a:p>
            <a:pPr marL="0" indent="0">
              <a:lnSpc>
                <a:spcPts val="1042"/>
              </a:lnSpc>
              <a:buNone/>
            </a:pPr>
            <a:r>
              <a:rPr lang="de-DE" sz="1025" dirty="0"/>
              <a:t>Wichtig: Bei der Planung geht es nicht nur um Berechnungen, sondern auch um innere Ruhe. Ein klarer Plan kann Ängste verringern und die Zuversicht für die Zukunft stärken.</a:t>
            </a:r>
          </a:p>
          <a:p>
            <a:pPr marL="0" indent="0">
              <a:lnSpc>
                <a:spcPts val="2806"/>
              </a:lnSpc>
              <a:buNone/>
            </a:pPr>
            <a:endParaRPr lang="de-DE" sz="2350" dirty="0"/>
          </a:p>
          <a:p>
            <a:pPr marL="0" indent="0">
              <a:lnSpc>
                <a:spcPts val="1220"/>
              </a:lnSpc>
              <a:buNone/>
            </a:pPr>
            <a:endParaRPr lang="de-DE" sz="1025" dirty="0"/>
          </a:p>
          <a:p>
            <a:pPr marL="0" indent="0">
              <a:lnSpc>
                <a:spcPts val="1220"/>
              </a:lnSpc>
              <a:buNone/>
            </a:pPr>
            <a:endParaRPr lang="de-DE" sz="1025" dirty="0"/>
          </a:p>
          <a:p>
            <a:pPr marL="0" indent="0">
              <a:lnSpc>
                <a:spcPts val="1220"/>
              </a:lnSpc>
              <a:buNone/>
            </a:pPr>
            <a:endParaRPr lang="de-DE" sz="1025" dirty="0"/>
          </a:p>
          <a:p>
            <a:pPr marL="0" indent="0">
              <a:lnSpc>
                <a:spcPts val="1220"/>
              </a:lnSpc>
              <a:buNone/>
            </a:pPr>
            <a:endParaRPr lang="de-DE" sz="1025" dirty="0"/>
          </a:p>
        </p:txBody>
      </p:sp>
      <p:cxnSp>
        <p:nvCxnSpPr>
          <p:cNvPr id="19" name="Straight Connector 18">
            <a:extLst>
              <a:ext uri="{FF2B5EF4-FFF2-40B4-BE49-F238E27FC236}">
                <a16:creationId xmlns:a16="http://schemas.microsoft.com/office/drawing/2014/main" id="{E134EB9D-1C09-AFBA-B624-7D635D866A7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FB2C435-7D1C-2C23-B8A3-2710256246CD}"/>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BD94C531-91F7-4097-A03D-EF3847F1B89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F75E4567-A4CA-5E7A-7225-135F295CE6D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9DEFE1F0-8649-CB6E-E27F-491782C63C4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5BB234B8-47E1-CAC5-B235-165ADF63DBD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D6589A0C-19DE-2DFC-00CF-39B50CDAFAA7}"/>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F29EFFC3-BAA1-3468-3F78-1BF49669782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D2E27873-CC20-5AA7-EAE2-4B25D2CDFFF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3B2726F8-2E4A-3D31-51C3-1C0B63E18DF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82DFF58D-8CD0-79A4-47C6-218AE5FE690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9" name="Rounded Rectangle 67">
            <a:extLst>
              <a:ext uri="{FF2B5EF4-FFF2-40B4-BE49-F238E27FC236}">
                <a16:creationId xmlns:a16="http://schemas.microsoft.com/office/drawing/2014/main" id="{BB6074EA-C0B8-87C3-799A-58F116D32ED8}"/>
              </a:ext>
            </a:extLst>
          </p:cNvPr>
          <p:cNvSpPr/>
          <p:nvPr/>
        </p:nvSpPr>
        <p:spPr>
          <a:xfrm>
            <a:off x="1704812" y="4768091"/>
            <a:ext cx="5238428" cy="392350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 Placeholder 7">
            <a:extLst>
              <a:ext uri="{FF2B5EF4-FFF2-40B4-BE49-F238E27FC236}">
                <a16:creationId xmlns:a16="http://schemas.microsoft.com/office/drawing/2014/main" id="{F9F9E013-7488-BA4C-0239-64845819DED6}"/>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5"/>
              </a:lnSpc>
              <a:buNone/>
            </a:pPr>
            <a:r>
              <a:rPr lang="de-DE" sz="1325" b="1" dirty="0">
                <a:solidFill>
                  <a:srgbClr val="D38CBC"/>
                </a:solidFill>
              </a:rPr>
              <a:t>Fazit</a:t>
            </a:r>
          </a:p>
          <a:p>
            <a:pPr marL="0" indent="0">
              <a:lnSpc>
                <a:spcPts val="1281"/>
              </a:lnSpc>
              <a:buNone/>
            </a:pPr>
            <a:endParaRPr lang="de-DE" sz="1075" dirty="0"/>
          </a:p>
          <a:p>
            <a:pPr marL="0" lvl="0" indent="0">
              <a:lnSpc>
                <a:spcPts val="1169"/>
              </a:lnSpc>
              <a:buClr>
                <a:srgbClr val="D38CBC"/>
              </a:buClr>
              <a:buNone/>
            </a:pPr>
            <a:r>
              <a:rPr lang="de-DE" sz="1150" b="1" dirty="0">
                <a:solidFill>
                  <a:srgbClr val="D38CBC"/>
                </a:solidFill>
              </a:rPr>
              <a:t>Die späte Karrierephase ist eine entscheidende Zeit, um finanzielle Stabilität und Unabhängigkeit zu sichern. Der Umgang mit Krediten und Schulden erfordert in dieser Phase eine sorgfältige Balance zwischen dem Abbau finanzieller Verpflichtungen und dem Erhalt wichtiger Reserven.</a:t>
            </a:r>
          </a:p>
          <a:p>
            <a:pPr marL="0" lvl="0" indent="0">
              <a:lnSpc>
                <a:spcPts val="1464"/>
              </a:lnSpc>
              <a:buClr>
                <a:srgbClr val="D38CBC"/>
              </a:buClr>
              <a:buNone/>
            </a:pPr>
            <a:endParaRPr lang="de-DE" sz="1225" b="1" dirty="0">
              <a:solidFill>
                <a:srgbClr val="D38CBC"/>
              </a:solidFill>
            </a:endParaRPr>
          </a:p>
          <a:p>
            <a:pPr marL="0" lvl="0" indent="0">
              <a:lnSpc>
                <a:spcPts val="1169"/>
              </a:lnSpc>
              <a:buClr>
                <a:srgbClr val="D38CBC"/>
              </a:buClr>
              <a:buNone/>
            </a:pPr>
            <a:r>
              <a:rPr lang="de-DE" sz="1150" b="1" dirty="0">
                <a:solidFill>
                  <a:srgbClr val="D38CBC"/>
                </a:solidFill>
              </a:rPr>
              <a:t>Auch wenn strukturelle Ungleichheiten und veränderte finanzielle Umstände Herausforderungen mit sich bringen können, bietet diese Phase die Chance, das Finanzbewusstsein zu stärken, finanzielle Entscheidungen selbst in die Hand zu nehmen und für eine sichere Zukunft zu planen.</a:t>
            </a:r>
          </a:p>
          <a:p>
            <a:pPr marL="0" lvl="0" indent="0">
              <a:lnSpc>
                <a:spcPts val="1464"/>
              </a:lnSpc>
              <a:buClr>
                <a:srgbClr val="D38CBC"/>
              </a:buClr>
              <a:buNone/>
            </a:pPr>
            <a:endParaRPr lang="de-DE" sz="1225" b="1" dirty="0">
              <a:solidFill>
                <a:srgbClr val="D38CBC"/>
              </a:solidFill>
            </a:endParaRPr>
          </a:p>
          <a:p>
            <a:pPr marL="0" lvl="0" indent="0">
              <a:lnSpc>
                <a:spcPts val="1169"/>
              </a:lnSpc>
              <a:buClr>
                <a:srgbClr val="D38CBC"/>
              </a:buClr>
              <a:buNone/>
            </a:pPr>
            <a:r>
              <a:rPr lang="de-DE" sz="1150" b="1" dirty="0">
                <a:solidFill>
                  <a:srgbClr val="D38CBC"/>
                </a:solidFill>
              </a:rPr>
              <a:t>Letztlich geht es bei wirksamem Schuldenmanagement in der späten Karrierephase nicht nur um finanzielle Ergebnisse, sondern darum, Würde, Selbstbestimmung und Wohlbefinden im Alter zu sichern.</a:t>
            </a:r>
            <a:endParaRPr lang="de-DE" sz="1150" b="1" dirty="0"/>
          </a:p>
          <a:p>
            <a:pPr marL="0" lvl="0" indent="0">
              <a:lnSpc>
                <a:spcPts val="1403"/>
              </a:lnSpc>
              <a:buClr>
                <a:srgbClr val="D38CBC"/>
              </a:buClr>
              <a:buNone/>
            </a:pPr>
            <a:endParaRPr lang="de-DE" sz="1175" dirty="0"/>
          </a:p>
          <a:p>
            <a:pPr lvl="0">
              <a:lnSpc>
                <a:spcPts val="1220"/>
              </a:lnSpc>
              <a:buClr>
                <a:srgbClr val="D38CBC"/>
              </a:buClr>
            </a:pPr>
            <a:endParaRPr lang="de-DE" sz="1025" dirty="0"/>
          </a:p>
        </p:txBody>
      </p:sp>
    </p:spTree>
    <p:extLst>
      <p:ext uri="{BB962C8B-B14F-4D97-AF65-F5344CB8AC3E}">
        <p14:creationId xmlns:p14="http://schemas.microsoft.com/office/powerpoint/2010/main" val="1379569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E50B3-266C-A6FE-3548-B569B708D11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4C3F124-95CB-AA62-54A0-112A101F7B3E}"/>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D732AAC5-5B15-5492-4DCB-C4BF3F466414}"/>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C8B3BAB6-4CAD-A7CC-1537-1C2B96E5AB32}"/>
              </a:ext>
            </a:extLst>
          </p:cNvPr>
          <p:cNvSpPr>
            <a:spLocks noGrp="1"/>
          </p:cNvSpPr>
          <p:nvPr>
            <p:ph type="body" sz="quarter" idx="61"/>
          </p:nvPr>
        </p:nvSpPr>
        <p:spPr/>
        <p:txBody>
          <a:bodyPr/>
          <a:lstStyle/>
          <a:p>
            <a:pPr>
              <a:lnSpc>
                <a:spcPts val="3420"/>
              </a:lnSpc>
            </a:pPr>
            <a:r>
              <a:rPr lang="de-DE" dirty="0" sz="2700"/>
              <a:t>Frauen in der späten Karrierephase</a:t>
            </a:r>
          </a:p>
        </p:txBody>
      </p:sp>
      <p:cxnSp>
        <p:nvCxnSpPr>
          <p:cNvPr id="19" name="Straight Connector 18">
            <a:extLst>
              <a:ext uri="{FF2B5EF4-FFF2-40B4-BE49-F238E27FC236}">
                <a16:creationId xmlns:a16="http://schemas.microsoft.com/office/drawing/2014/main" id="{ADF2103C-CEB8-8E5D-850F-B602A72D8CE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10FA232B-427D-7E9A-DB49-529834326E74}"/>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A786EAF-3BD3-E762-71BD-EDA57B20572E}"/>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0EB3EFC2-55FE-FE5D-ED0D-80C1474F0AE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846868D9-5A69-7D55-E671-CF92D5F3D9E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8BD3B1DD-8A67-8EB4-F4E5-C5B42AAC8AD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5782C955-92D6-D180-4C9A-D608AFE6081B}"/>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B9C09800-FE29-CA64-2F79-4F00740B923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C8EEBC1A-0986-8124-23DB-B5A00D5822CD}"/>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71815EDB-61F2-5982-F6FD-303CCCD08B2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C99B1310-F4B7-197D-1342-676469222DE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9" name="Rounded Rectangle 67">
            <a:extLst>
              <a:ext uri="{FF2B5EF4-FFF2-40B4-BE49-F238E27FC236}">
                <a16:creationId xmlns:a16="http://schemas.microsoft.com/office/drawing/2014/main" id="{071F37AF-58ED-B3B8-348A-5A2E76267557}"/>
              </a:ext>
            </a:extLst>
          </p:cNvPr>
          <p:cNvSpPr/>
          <p:nvPr/>
        </p:nvSpPr>
        <p:spPr>
          <a:xfrm>
            <a:off x="1644384" y="1754405"/>
            <a:ext cx="5345352" cy="563699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 Placeholder 7">
            <a:extLst>
              <a:ext uri="{FF2B5EF4-FFF2-40B4-BE49-F238E27FC236}">
                <a16:creationId xmlns:a16="http://schemas.microsoft.com/office/drawing/2014/main" id="{7AAA3ED5-ABE9-E8AA-B862-6ED65A576679}"/>
              </a:ext>
            </a:extLst>
          </p:cNvPr>
          <p:cNvSpPr txBox="1">
            <a:spLocks/>
          </p:cNvSpPr>
          <p:nvPr/>
        </p:nvSpPr>
        <p:spPr>
          <a:xfrm>
            <a:off x="1917977" y="2244199"/>
            <a:ext cx="4908074" cy="488826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980"/>
              </a:lnSpc>
              <a:buNone/>
            </a:pPr>
            <a:r>
              <a:rPr lang="de-DE" sz="1125" b="1" dirty="0">
                <a:solidFill>
                  <a:srgbClr val="D38CBC"/>
                </a:solidFill>
              </a:rPr>
              <a:t>Praktische Tipps für den Umgang mit Krediten und Schulden in der späten Karrierephase</a:t>
            </a:r>
          </a:p>
          <a:p>
            <a:pPr marL="0" indent="0">
              <a:lnSpc>
                <a:spcPts val="488"/>
              </a:lnSpc>
              <a:buNone/>
            </a:pPr>
            <a:endParaRPr lang="de-DE" sz="400" b="1" dirty="0">
              <a:solidFill>
                <a:srgbClr val="D38CBC"/>
              </a:solidFill>
            </a:endParaRPr>
          </a:p>
          <a:p>
            <a:pPr marL="0" indent="0">
              <a:lnSpc>
                <a:spcPts val="1220"/>
              </a:lnSpc>
              <a:buNone/>
            </a:pPr>
            <a:endParaRPr lang="de-DE" sz="1025" b="1" dirty="0"/>
          </a:p>
          <a:p>
            <a:pPr marL="0" lvl="0" indent="0">
              <a:lnSpc>
                <a:spcPts val="980"/>
              </a:lnSpc>
              <a:buClr>
                <a:srgbClr val="D38CBC"/>
              </a:buClr>
              <a:buNone/>
            </a:pPr>
            <a:r>
              <a:rPr lang="de-DE" sz="1125" b="1" dirty="0"/>
              <a:t>Tipp 1: Schulden vor dem Ruhestand abbauen</a:t>
            </a:r>
          </a:p>
          <a:p>
            <a:pPr marL="0" lvl="0" indent="0">
              <a:lnSpc>
                <a:spcPts val="980"/>
              </a:lnSpc>
              <a:buClr>
                <a:srgbClr val="D38CBC"/>
              </a:buClr>
              <a:buNone/>
            </a:pPr>
            <a:r>
              <a:rPr lang="de-DE" sz="1125" dirty="0"/>
              <a:t>Wer Schulden vor dem Ruhestand verringert oder tilgt, kann die finanzielle Stabilität verbessern und Stress vermeiden, wenn das Einkommen weniger flexibel oder geringer wird.</a:t>
            </a:r>
          </a:p>
          <a:p>
            <a:pPr marL="0" lvl="0" indent="0">
              <a:lnSpc>
                <a:spcPts val="2196"/>
              </a:lnSpc>
              <a:buClr>
                <a:srgbClr val="D38CBC"/>
              </a:buClr>
              <a:buNone/>
            </a:pPr>
            <a:endParaRPr lang="de-DE" sz="1825" b="1" dirty="0"/>
          </a:p>
          <a:p>
            <a:pPr marL="0" lvl="0" indent="0">
              <a:lnSpc>
                <a:spcPts val="980"/>
              </a:lnSpc>
              <a:buClr>
                <a:srgbClr val="D38CBC"/>
              </a:buClr>
              <a:buNone/>
            </a:pPr>
            <a:r>
              <a:rPr lang="de-DE" sz="1125" b="1" dirty="0"/>
              <a:t>Tipp 2: Neue Schulden gut überdenken</a:t>
            </a:r>
          </a:p>
          <a:p>
            <a:pPr marL="0" lvl="0" indent="0">
              <a:lnSpc>
                <a:spcPts val="980"/>
              </a:lnSpc>
              <a:buClr>
                <a:srgbClr val="D38CBC"/>
              </a:buClr>
              <a:buNone/>
            </a:pPr>
            <a:r>
              <a:rPr lang="de-DE" sz="1125" dirty="0"/>
              <a:t>Vermeiden Sie unnötige hochverzinste Kredite. Bevor Sie neue Schulden aufnehmen, prüfen Sie, ob sie tragbar sind und Ihren langfristigen finanziellen Bedürfnissen dienen.</a:t>
            </a:r>
          </a:p>
          <a:p>
            <a:pPr marL="0" lvl="0" indent="0">
              <a:lnSpc>
                <a:spcPts val="2196"/>
              </a:lnSpc>
              <a:buClr>
                <a:srgbClr val="D38CBC"/>
              </a:buClr>
              <a:buNone/>
            </a:pPr>
            <a:endParaRPr lang="de-DE" sz="1825" b="1" dirty="0"/>
          </a:p>
          <a:p>
            <a:pPr marL="0" lvl="0" indent="0">
              <a:lnSpc>
                <a:spcPts val="980"/>
              </a:lnSpc>
              <a:buClr>
                <a:srgbClr val="D38CBC"/>
              </a:buClr>
              <a:buNone/>
            </a:pPr>
            <a:r>
              <a:rPr lang="de-DE" sz="1125" b="1" dirty="0"/>
              <a:t>Tipp 3: Schuldenabbau und Sparen ausbalancieren</a:t>
            </a:r>
          </a:p>
          <a:p>
            <a:pPr marL="0" lvl="0" indent="0">
              <a:lnSpc>
                <a:spcPts val="980"/>
              </a:lnSpc>
              <a:buClr>
                <a:srgbClr val="D38CBC"/>
              </a:buClr>
              <a:buNone/>
            </a:pPr>
            <a:r>
              <a:rPr lang="de-DE" sz="1125" dirty="0"/>
              <a:t>Schulden abzuzahlen ist wichtig, doch ein Notgroschen kann verhindern, dass Sie später wieder auf Kredite angewiesen sind.</a:t>
            </a:r>
          </a:p>
          <a:p>
            <a:pPr marL="0" lvl="0" indent="0">
              <a:lnSpc>
                <a:spcPts val="1952"/>
              </a:lnSpc>
              <a:buClr>
                <a:srgbClr val="D38CBC"/>
              </a:buClr>
              <a:buNone/>
            </a:pPr>
            <a:endParaRPr lang="de-DE" sz="1625" b="1" dirty="0"/>
          </a:p>
          <a:p>
            <a:pPr marL="0" lvl="0" indent="0">
              <a:lnSpc>
                <a:spcPts val="980"/>
              </a:lnSpc>
              <a:buClr>
                <a:srgbClr val="D38CBC"/>
              </a:buClr>
              <a:buNone/>
            </a:pPr>
            <a:r>
              <a:rPr lang="de-DE" sz="1125" b="1" dirty="0"/>
              <a:t>Tipp 4: Bei finanziellen Entscheidungen informiert und beteiligt bleiben</a:t>
            </a:r>
          </a:p>
          <a:p>
            <a:pPr marL="0" lvl="0" indent="0">
              <a:lnSpc>
                <a:spcPts val="980"/>
              </a:lnSpc>
              <a:buClr>
                <a:srgbClr val="D38CBC"/>
              </a:buClr>
              <a:buNone/>
            </a:pPr>
            <a:r>
              <a:rPr lang="de-DE" sz="1125" dirty="0"/>
              <a:t>Ob gemeinsame oder getrennte Finanzen: Informiert zu bleiben schützt Ihre Unabhängigkeit und führt zu besseren Entscheidungen.</a:t>
            </a:r>
          </a:p>
          <a:p>
            <a:pPr marL="0" lvl="0" indent="0">
              <a:lnSpc>
                <a:spcPts val="1952"/>
              </a:lnSpc>
              <a:buClr>
                <a:srgbClr val="D38CBC"/>
              </a:buClr>
              <a:buNone/>
            </a:pPr>
            <a:endParaRPr lang="de-DE" sz="1625" b="1" dirty="0"/>
          </a:p>
          <a:p>
            <a:pPr marL="0" lvl="0" indent="0">
              <a:lnSpc>
                <a:spcPts val="980"/>
              </a:lnSpc>
              <a:spcBef>
                <a:spcPts val="1132"/>
              </a:spcBef>
              <a:buClr>
                <a:srgbClr val="D38CBC"/>
              </a:buClr>
              <a:buNone/>
            </a:pPr>
            <a:r>
              <a:rPr lang="de-DE" sz="1125" b="1" dirty="0"/>
              <a:t>Tipp 5: Auf finanziellen Druck oder Ausbeutung achten</a:t>
            </a:r>
          </a:p>
          <a:p>
            <a:pPr marL="0" lvl="0" indent="0">
              <a:lnSpc>
                <a:spcPts val="980"/>
              </a:lnSpc>
              <a:buClr>
                <a:srgbClr val="D38CBC"/>
              </a:buClr>
              <a:buNone/>
            </a:pPr>
            <a:r>
              <a:rPr lang="de-DE" sz="1125" dirty="0"/>
              <a:t>Seien Sie vorsichtig, wenn Sie gedrängt werden, andere finanziell zu unterstützen oder Schulden für sie aufzunehmen. Es ist wichtig, die eigene finanzielle Sicherheit an erste Stelle zu setzen.</a:t>
            </a:r>
          </a:p>
          <a:p>
            <a:pPr marL="0" lvl="0" indent="0">
              <a:lnSpc>
                <a:spcPts val="2196"/>
              </a:lnSpc>
              <a:buClr>
                <a:srgbClr val="D38CBC"/>
              </a:buClr>
              <a:buNone/>
            </a:pPr>
            <a:endParaRPr lang="de-DE" sz="1825" b="1" dirty="0"/>
          </a:p>
          <a:p>
            <a:pPr marL="0" lvl="0" indent="0">
              <a:lnSpc>
                <a:spcPts val="980"/>
              </a:lnSpc>
              <a:buClr>
                <a:srgbClr val="D38CBC"/>
              </a:buClr>
              <a:buNone/>
            </a:pPr>
            <a:r>
              <a:rPr lang="de-DE" sz="1125" b="1" dirty="0"/>
              <a:t>Tipp 6: Langfristige finanzielle Stabilität im Blick behalten</a:t>
            </a:r>
          </a:p>
          <a:p>
            <a:pPr marL="0" lvl="0" indent="0">
              <a:lnSpc>
                <a:spcPts val="980"/>
              </a:lnSpc>
              <a:buClr>
                <a:srgbClr val="D38CBC"/>
              </a:buClr>
              <a:buNone/>
            </a:pPr>
            <a:r>
              <a:rPr lang="de-DE" sz="1125" dirty="0"/>
              <a:t>Überlegen Sie, wie sich heutige finanzielle Entscheidungen auf Ihre künftige Unabhängigkeit, Ihr Wohlbefinden und Ihre Lebensqualität auswirken können.</a:t>
            </a:r>
          </a:p>
        </p:txBody>
      </p:sp>
      <p:grpSp>
        <p:nvGrpSpPr>
          <p:cNvPr id="3" name="Group 2">
            <a:extLst>
              <a:ext uri="{FF2B5EF4-FFF2-40B4-BE49-F238E27FC236}">
                <a16:creationId xmlns:a16="http://schemas.microsoft.com/office/drawing/2014/main" id="{021A3491-12ED-3491-FBF6-3BFFA901B095}"/>
              </a:ext>
            </a:extLst>
          </p:cNvPr>
          <p:cNvGrpSpPr/>
          <p:nvPr/>
        </p:nvGrpSpPr>
        <p:grpSpPr>
          <a:xfrm>
            <a:off x="1259273" y="1592559"/>
            <a:ext cx="926198" cy="406400"/>
            <a:chOff x="1997756" y="3611831"/>
            <a:chExt cx="926198" cy="406400"/>
          </a:xfrm>
        </p:grpSpPr>
        <p:grpSp>
          <p:nvGrpSpPr>
            <p:cNvPr id="6" name="Group 5">
              <a:extLst>
                <a:ext uri="{FF2B5EF4-FFF2-40B4-BE49-F238E27FC236}">
                  <a16:creationId xmlns:a16="http://schemas.microsoft.com/office/drawing/2014/main" id="{F8652B87-D714-E21B-37C3-8BB921A613A8}"/>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E7162CC4-84E3-442D-3A41-AF83801F08D3}"/>
                  </a:ext>
                </a:extLst>
              </p:cNvPr>
              <p:cNvSpPr/>
              <p:nvPr/>
            </p:nvSpPr>
            <p:spPr>
              <a:xfrm>
                <a:off x="1941158" y="6087928"/>
                <a:ext cx="585797"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Rectangle 24">
                <a:extLst>
                  <a:ext uri="{FF2B5EF4-FFF2-40B4-BE49-F238E27FC236}">
                    <a16:creationId xmlns:a16="http://schemas.microsoft.com/office/drawing/2014/main" id="{05A2DA49-C783-F4D7-3A7D-F909FDEF171C}"/>
                  </a:ext>
                </a:extLst>
              </p:cNvPr>
              <p:cNvSpPr/>
              <p:nvPr/>
            </p:nvSpPr>
            <p:spPr>
              <a:xfrm>
                <a:off x="1784140" y="6092546"/>
                <a:ext cx="742815"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Text Placeholder 122">
                <a:extLst>
                  <a:ext uri="{FF2B5EF4-FFF2-40B4-BE49-F238E27FC236}">
                    <a16:creationId xmlns:a16="http://schemas.microsoft.com/office/drawing/2014/main" id="{57856ABB-81B2-5294-D5F8-DA742F7BDC25}"/>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27" name="Oval 26">
                <a:extLst>
                  <a:ext uri="{FF2B5EF4-FFF2-40B4-BE49-F238E27FC236}">
                    <a16:creationId xmlns:a16="http://schemas.microsoft.com/office/drawing/2014/main" id="{82A64C68-2CAB-6ED2-99A3-462E358BA6B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8" name="Freeform 110">
                <a:extLst>
                  <a:ext uri="{FF2B5EF4-FFF2-40B4-BE49-F238E27FC236}">
                    <a16:creationId xmlns:a16="http://schemas.microsoft.com/office/drawing/2014/main" id="{B0E6241C-E93B-AA05-6842-8734966ADFF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1" name="Graphic 2">
              <a:extLst>
                <a:ext uri="{FF2B5EF4-FFF2-40B4-BE49-F238E27FC236}">
                  <a16:creationId xmlns:a16="http://schemas.microsoft.com/office/drawing/2014/main" id="{924B20AA-8C54-479E-78C0-1A8F8616FA4E}"/>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BB939797-EBB0-8F9E-3238-552E901BA465}"/>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3129FE42-6692-BAD8-6D2D-E3ACF09BCBD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E4A28FA5-13B5-9586-7AC6-6F306C7875F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94B791FE-FE0A-10FC-D69D-AFACF78BC34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E3E4C94-EBD8-177F-4D3A-E5562D8E4127}"/>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202CED78-7640-2DB7-6C42-ECB0DFBF7D8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C7A7FD81-A477-7A30-A7E6-F085C4BEB83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1249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11B42-EBCB-57FF-E491-55028662B44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83D1CA2-156F-8D18-9968-F5594F518A2A}"/>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9DD23285-DDC7-5E75-CFBF-ADFE9059BC0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5F773BCE-29F8-1BB4-E24D-84AB328D9D97}"/>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200125BF-166F-CECD-A84E-8B7A7151B873}"/>
              </a:ext>
            </a:extLst>
          </p:cNvPr>
          <p:cNvSpPr>
            <a:spLocks noGrp="1"/>
          </p:cNvSpPr>
          <p:nvPr>
            <p:ph type="body" sz="quarter" idx="64"/>
          </p:nvPr>
        </p:nvSpPr>
        <p:spPr>
          <a:xfrm>
            <a:off x="1164479" y="1651754"/>
            <a:ext cx="5934821" cy="7098539"/>
          </a:xfrm>
        </p:spPr>
        <p:txBody>
          <a:bodyPr/>
          <a:lstStyle/>
          <a:p>
            <a:pPr marL="0" indent="0">
              <a:lnSpc>
                <a:spcPts val="1046"/>
              </a:lnSpc>
              <a:buNone/>
            </a:pPr>
            <a:r>
              <a:rPr lang="de-DE" sz="1200" b="1" dirty="0">
                <a:solidFill>
                  <a:srgbClr val="D38CBC"/>
                </a:solidFill>
              </a:rPr>
              <a:t>Übungen</a:t>
            </a:r>
          </a:p>
          <a:p>
            <a:pPr marL="0" indent="0">
              <a:lnSpc>
                <a:spcPts val="1403"/>
              </a:lnSpc>
              <a:buNone/>
            </a:pPr>
            <a:endParaRPr lang="de-DE" sz="1175" b="1" dirty="0">
              <a:solidFill>
                <a:srgbClr val="D38CBC"/>
              </a:solidFill>
            </a:endParaRPr>
          </a:p>
          <a:p>
            <a:pPr marL="0" indent="0">
              <a:lnSpc>
                <a:spcPts val="1046"/>
              </a:lnSpc>
              <a:buNone/>
            </a:pPr>
            <a:r>
              <a:rPr lang="de-DE" sz="1200" b="1" dirty="0"/>
              <a:t>Übung 1: Szenarioanalyse – Mit Schulden in den Ruhestand</a:t>
            </a:r>
          </a:p>
          <a:p>
            <a:pPr marL="0" indent="0">
              <a:lnSpc>
                <a:spcPts val="1403"/>
              </a:lnSpc>
              <a:buNone/>
            </a:pPr>
            <a:endParaRPr lang="de-DE" sz="1175" b="1" dirty="0">
              <a:solidFill>
                <a:srgbClr val="D38CBC"/>
              </a:solidFill>
            </a:endParaRPr>
          </a:p>
          <a:p>
            <a:pPr marL="0" indent="0">
              <a:lnSpc>
                <a:spcPts val="1046"/>
              </a:lnSpc>
              <a:buNone/>
            </a:pPr>
            <a:r>
              <a:rPr lang="de-DE" sz="1200" b="1" dirty="0">
                <a:solidFill>
                  <a:srgbClr val="D38CBC"/>
                </a:solidFill>
              </a:rPr>
              <a:t>Szenario: „Fast am Ziel, aber noch nicht ganz abgesichert</a:t>
            </a:r>
            <a:r>
              <a:rPr lang="de-DE" sz="1200" dirty="0"/>
              <a:t>“</a:t>
            </a:r>
          </a:p>
          <a:p>
            <a:pPr marL="0" indent="0">
              <a:lnSpc>
                <a:spcPts val="1403"/>
              </a:lnSpc>
              <a:buNone/>
            </a:pPr>
            <a:endParaRPr lang="de-DE" sz="1175" dirty="0"/>
          </a:p>
          <a:p>
            <a:pPr marL="0" indent="0">
              <a:lnSpc>
                <a:spcPts val="1046"/>
              </a:lnSpc>
              <a:buNone/>
            </a:pPr>
            <a:r>
              <a:rPr lang="de-DE" sz="1200" dirty="0"/>
              <a:t>Anna ist 59 und möchte in den nächsten Jahren in Rente gehen. Sie besitzt ein Eigenheim, zahlt aber noch eine Hypothek ab. Außerdem hat sie geringe Kreditkartenschulden, die sie seit mehreren Jahren mit sich trägt.</a:t>
            </a:r>
          </a:p>
          <a:p>
            <a:pPr marL="0" indent="0">
              <a:lnSpc>
                <a:spcPts val="1769"/>
              </a:lnSpc>
              <a:buNone/>
            </a:pPr>
            <a:endParaRPr lang="de-DE" sz="1475" dirty="0"/>
          </a:p>
          <a:p>
            <a:pPr marL="0" indent="0">
              <a:lnSpc>
                <a:spcPts val="1046"/>
              </a:lnSpc>
              <a:buNone/>
            </a:pPr>
            <a:r>
              <a:rPr lang="de-DE" sz="1200" dirty="0"/>
              <a:t>Anna hat zwar einige Ersparnisse, sorgt sich aber, dass ihr monatliches Einkommen im Ruhestand sinken wird. Sie ist unsicher, ob sie ihre restlichen Schulden möglichst schnell tilgen oder ihre Ersparnisse als Sicherheit für die Zukunft behalten soll.</a:t>
            </a:r>
          </a:p>
          <a:p>
            <a:pPr marL="0" indent="0">
              <a:lnSpc>
                <a:spcPts val="2989"/>
              </a:lnSpc>
              <a:buNone/>
            </a:pPr>
            <a:endParaRPr lang="de-DE" sz="2500" dirty="0"/>
          </a:p>
          <a:p>
            <a:pPr marL="0" indent="0">
              <a:lnSpc>
                <a:spcPts val="1046"/>
              </a:lnSpc>
              <a:buNone/>
            </a:pPr>
            <a:r>
              <a:rPr lang="de-DE" sz="1200" dirty="0"/>
              <a:t>Anna blickt unsicher auf ihre finanzielle Zukunft und sorgt sich, nicht ausreichend vorbereitet zu sein.</a:t>
            </a:r>
          </a:p>
          <a:p>
            <a:pPr marL="0" indent="0">
              <a:lnSpc>
                <a:spcPts val="1586"/>
              </a:lnSpc>
              <a:buNone/>
            </a:pPr>
            <a:endParaRPr lang="de-DE" sz="1325" b="1" dirty="0"/>
          </a:p>
          <a:p>
            <a:pPr marL="0" indent="0">
              <a:lnSpc>
                <a:spcPts val="1046"/>
              </a:lnSpc>
              <a:buNone/>
            </a:pPr>
            <a:r>
              <a:rPr lang="de-DE" sz="1200" b="1" dirty="0"/>
              <a:t>Reflexion und Analyse</a:t>
            </a:r>
          </a:p>
          <a:p>
            <a:pPr marL="0" indent="0">
              <a:lnSpc>
                <a:spcPts val="1403"/>
              </a:lnSpc>
              <a:buNone/>
            </a:pPr>
            <a:endParaRPr lang="de-DE" sz="1175" b="1" dirty="0"/>
          </a:p>
          <a:p>
            <a:pPr>
              <a:lnSpc>
                <a:spcPts val="1046"/>
              </a:lnSpc>
            </a:pPr>
            <a:r>
              <a:rPr lang="de-DE" sz="1200" dirty="0"/>
              <a:t>Vor welchen zentralen finanziellen Herausforderungen steht Anna?</a:t>
            </a:r>
          </a:p>
          <a:p>
            <a:pPr>
              <a:lnSpc>
                <a:spcPts val="1046"/>
              </a:lnSpc>
            </a:pPr>
            <a:r>
              <a:rPr lang="de-DE" sz="1200" dirty="0"/>
              <a:t>Welche Risiken sind damit verbunden, mit Schulden in den Ruhestand zu gehen?</a:t>
            </a:r>
          </a:p>
          <a:p>
            <a:pPr>
              <a:lnSpc>
                <a:spcPts val="1046"/>
              </a:lnSpc>
            </a:pPr>
            <a:r>
              <a:rPr lang="de-DE" sz="1200" dirty="0"/>
              <a:t>Welche Faktoren sollte Anna bei der Entscheidung über ihre Finanzen berücksichtigen?</a:t>
            </a:r>
          </a:p>
          <a:p>
            <a:pPr marL="0" indent="0">
              <a:lnSpc>
                <a:spcPts val="2989"/>
              </a:lnSpc>
              <a:buNone/>
            </a:pPr>
            <a:endParaRPr lang="de-DE" sz="2500" b="1" dirty="0"/>
          </a:p>
          <a:p>
            <a:pPr marL="0" indent="0">
              <a:lnSpc>
                <a:spcPts val="1046"/>
              </a:lnSpc>
              <a:buNone/>
            </a:pPr>
            <a:r>
              <a:rPr lang="de-DE" sz="1200" b="1" dirty="0"/>
              <a:t>Die Situation verstehen</a:t>
            </a:r>
          </a:p>
          <a:p>
            <a:pPr marL="0" indent="0">
              <a:lnSpc>
                <a:spcPts val="1403"/>
              </a:lnSpc>
              <a:buNone/>
            </a:pPr>
            <a:endParaRPr lang="de-DE" sz="1175" b="1" dirty="0"/>
          </a:p>
          <a:p>
            <a:pPr marL="0" indent="0">
              <a:lnSpc>
                <a:spcPts val="1046"/>
              </a:lnSpc>
              <a:buNone/>
            </a:pPr>
            <a:r>
              <a:rPr lang="de-DE" sz="1200" dirty="0"/>
              <a:t>Annas Situation zeigt ein typisches Dilemma der späten Karrierephase: Schuldenabbau und finanzielle Sicherheit in Einklang zu bringen. Schulden zu verringern ist wichtig. Wer jedoch alle verfügbaren Ersparnisse zur Tilgung einsetzt, ist unerwarteten Ausgaben womöglich schutzlos ausgesetzt.</a:t>
            </a:r>
          </a:p>
          <a:p>
            <a:pPr marL="0" indent="0">
              <a:lnSpc>
                <a:spcPts val="1751"/>
              </a:lnSpc>
              <a:buNone/>
            </a:pPr>
            <a:endParaRPr lang="de-DE" sz="1450" dirty="0"/>
          </a:p>
          <a:p>
            <a:pPr marL="0" indent="0">
              <a:lnSpc>
                <a:spcPts val="1046"/>
              </a:lnSpc>
              <a:buNone/>
            </a:pPr>
            <a:r>
              <a:rPr lang="de-DE" sz="1200" dirty="0"/>
              <a:t>Dieses Szenario unterstreicht, wie wichtig ein ausgewogenes und informiertes Vorgehen ist.</a:t>
            </a:r>
          </a:p>
          <a:p>
            <a:pPr marL="0" indent="0">
              <a:lnSpc>
                <a:spcPts val="1403"/>
              </a:lnSpc>
              <a:buNone/>
            </a:pPr>
            <a:endParaRPr lang="de-DE" sz="1175" dirty="0"/>
          </a:p>
          <a:p>
            <a:pPr marL="0" indent="0">
              <a:lnSpc>
                <a:spcPts val="1046"/>
              </a:lnSpc>
              <a:spcBef>
                <a:spcPts val="1208"/>
              </a:spcBef>
              <a:buNone/>
            </a:pPr>
            <a:r>
              <a:rPr lang="de-DE" sz="1200" b="1" dirty="0"/>
              <a:t>Handlungsempfehlungen</a:t>
            </a:r>
          </a:p>
          <a:p>
            <a:pPr marL="0" indent="0">
              <a:lnSpc>
                <a:spcPts val="1403"/>
              </a:lnSpc>
              <a:buNone/>
            </a:pPr>
            <a:endParaRPr lang="de-DE" sz="1175" b="1" dirty="0"/>
          </a:p>
          <a:p>
            <a:pPr>
              <a:lnSpc>
                <a:spcPts val="1046"/>
              </a:lnSpc>
            </a:pPr>
            <a:r>
              <a:rPr lang="de-DE" sz="1200" dirty="0"/>
              <a:t>Prüfen Sie alle finanziellen Verpflichtungen und Rückzahlungsbedingungen.</a:t>
            </a:r>
          </a:p>
          <a:p>
            <a:pPr>
              <a:lnSpc>
                <a:spcPts val="1046"/>
              </a:lnSpc>
            </a:pPr>
            <a:r>
              <a:rPr lang="de-DE" sz="1200" dirty="0"/>
              <a:t>Schätzen Sie ein, wie sich Schulden auf künftige Einnahmen und Ausgaben auswirken.</a:t>
            </a:r>
          </a:p>
          <a:p>
            <a:pPr>
              <a:lnSpc>
                <a:spcPts val="1046"/>
              </a:lnSpc>
            </a:pPr>
            <a:r>
              <a:rPr lang="de-DE" sz="1200" dirty="0"/>
              <a:t>Halten Sie Schuldenabbau und finanzielle Reserven im Gleichgewicht.</a:t>
            </a:r>
          </a:p>
          <a:p>
            <a:pPr>
              <a:lnSpc>
                <a:spcPts val="1046"/>
              </a:lnSpc>
            </a:pPr>
            <a:r>
              <a:rPr lang="de-DE" sz="1200" dirty="0"/>
              <a:t>Holen Sie bei Bedarf professionellen Rat ein.</a:t>
            </a:r>
          </a:p>
          <a:p>
            <a:pPr marL="0" indent="0">
              <a:lnSpc>
                <a:spcPts val="1952"/>
              </a:lnSpc>
              <a:buNone/>
            </a:pPr>
            <a:endParaRPr lang="de-DE" sz="1625" dirty="0"/>
          </a:p>
          <a:p>
            <a:pPr marL="0" indent="0">
              <a:lnSpc>
                <a:spcPts val="1220"/>
              </a:lnSpc>
              <a:buNone/>
            </a:pPr>
            <a:endParaRPr lang="de-DE" sz="1025" dirty="0"/>
          </a:p>
        </p:txBody>
      </p:sp>
      <p:cxnSp>
        <p:nvCxnSpPr>
          <p:cNvPr id="19" name="Straight Connector 18">
            <a:extLst>
              <a:ext uri="{FF2B5EF4-FFF2-40B4-BE49-F238E27FC236}">
                <a16:creationId xmlns:a16="http://schemas.microsoft.com/office/drawing/2014/main" id="{4CE85B03-664A-38BF-CD11-DD9B680731D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43088E21-047E-8028-15CF-D40DE35B3FA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9EEE89C-E761-4E95-9517-8CC0E477EFC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D307FCA8-B486-0301-A282-257B65966A86}"/>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6D7AB06D-9053-F09F-0855-87A18A68533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231D8149-E101-0CE8-92E6-AA2CABD4C9E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CF2A824B-D655-0F5E-7001-1581BD00DA0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53AEBFCE-0C6E-7971-E0CC-8A0C5B2268DC}"/>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D38D2CAF-E425-E5F5-8015-8AED308719C3}"/>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A7DD2735-EE5E-A1CD-CF45-EA5D53B83B18}"/>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1CE682D7-9436-8134-EDEA-934C87D737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3" name="Rectangle 2">
            <a:extLst>
              <a:ext uri="{FF2B5EF4-FFF2-40B4-BE49-F238E27FC236}">
                <a16:creationId xmlns:a16="http://schemas.microsoft.com/office/drawing/2014/main" id="{2A18E6D8-2C97-3BEA-3892-9C84539299C0}"/>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580196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6191-9923-9954-FE31-E82CA072DFA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24F5703-50FC-8653-0E97-3ED86FD48D1D}"/>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FF4371AB-17BC-28D5-BAF5-910862F20E66}"/>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CBCC946A-6B90-4934-9DAD-45E5121AF991}"/>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BEFC88BE-BB3B-5FC2-F835-AA3CB2ED6244}"/>
              </a:ext>
            </a:extLst>
          </p:cNvPr>
          <p:cNvSpPr>
            <a:spLocks noGrp="1"/>
          </p:cNvSpPr>
          <p:nvPr>
            <p:ph type="body" sz="quarter" idx="64"/>
          </p:nvPr>
        </p:nvSpPr>
        <p:spPr>
          <a:xfrm>
            <a:off x="1431482" y="1765615"/>
            <a:ext cx="5510204" cy="6058000"/>
          </a:xfrm>
        </p:spPr>
        <p:txBody>
          <a:bodyPr/>
          <a:lstStyle/>
          <a:p>
            <a:pPr marL="0" indent="0">
              <a:lnSpc>
                <a:spcPts val="1089"/>
              </a:lnSpc>
              <a:buNone/>
            </a:pPr>
            <a:r>
              <a:rPr lang="de-DE" sz="1250" b="1" dirty="0"/>
              <a:t>Übung 2: Szenariobasierte Reflexion – Finanzielle Unabhängigkeit und Entscheidungen</a:t>
            </a:r>
          </a:p>
          <a:p>
            <a:pPr marL="0" indent="0">
              <a:lnSpc>
                <a:spcPts val="1464"/>
              </a:lnSpc>
              <a:buNone/>
            </a:pPr>
            <a:endParaRPr lang="de-DE" sz="1225" dirty="0"/>
          </a:p>
          <a:p>
            <a:pPr marL="0" indent="0">
              <a:lnSpc>
                <a:spcPts val="1089"/>
              </a:lnSpc>
              <a:buNone/>
            </a:pPr>
            <a:r>
              <a:rPr lang="de-DE" sz="1250" b="1" dirty="0">
                <a:solidFill>
                  <a:srgbClr val="D38CBC"/>
                </a:solidFill>
              </a:rPr>
              <a:t>Szenario: „Andere entscheiden lassen“</a:t>
            </a:r>
          </a:p>
          <a:p>
            <a:pPr marL="0" indent="0">
              <a:lnSpc>
                <a:spcPts val="1342"/>
              </a:lnSpc>
              <a:buNone/>
            </a:pPr>
            <a:endParaRPr lang="de-DE" sz="1125" dirty="0"/>
          </a:p>
          <a:p>
            <a:pPr marL="0" indent="0">
              <a:lnSpc>
                <a:spcPts val="1089"/>
              </a:lnSpc>
              <a:buNone/>
            </a:pPr>
            <a:r>
              <a:rPr lang="de-DE" sz="1250" dirty="0"/>
              <a:t>Maria ist 62 und hat sich in Finanzfragen immer auf ihren Partner verlassen. Sie weiß wenig über die gemeinsamen Schulden, Ersparnisse oder die Finanzplanung. In letzter Zeit sorgt sie sich um ihre finanzielle Unabhängigkeit, vor allem mit Blick auf den nahenden Ruhestand.</a:t>
            </a:r>
          </a:p>
          <a:p>
            <a:pPr marL="0" indent="0">
              <a:lnSpc>
                <a:spcPts val="1708"/>
              </a:lnSpc>
              <a:buNone/>
            </a:pPr>
            <a:endParaRPr lang="de-DE" sz="1425" dirty="0"/>
          </a:p>
          <a:p>
            <a:pPr marL="0" indent="0">
              <a:lnSpc>
                <a:spcPts val="1089"/>
              </a:lnSpc>
              <a:buNone/>
            </a:pPr>
            <a:r>
              <a:rPr lang="de-DE" sz="1250" dirty="0"/>
              <a:t>Maria wird klar, dass sie womöglich nicht darauf vorbereitet ist, finanzielle Entscheidungen im Ernstfall allein zu treffen. Sie ist verunsichert und weiß nicht, wo sie anfangen soll.</a:t>
            </a:r>
          </a:p>
          <a:p>
            <a:pPr marL="0" indent="0">
              <a:lnSpc>
                <a:spcPts val="1586"/>
              </a:lnSpc>
              <a:buNone/>
            </a:pPr>
            <a:endParaRPr lang="de-DE" sz="1325" dirty="0"/>
          </a:p>
          <a:p>
            <a:pPr marL="0" indent="0">
              <a:lnSpc>
                <a:spcPts val="1089"/>
              </a:lnSpc>
              <a:buNone/>
            </a:pPr>
            <a:r>
              <a:rPr lang="de-DE" sz="1250" b="1" dirty="0"/>
              <a:t>Reflexion und Analyse</a:t>
            </a:r>
          </a:p>
          <a:p>
            <a:pPr marL="0" indent="0">
              <a:lnSpc>
                <a:spcPts val="1342"/>
              </a:lnSpc>
              <a:buNone/>
            </a:pPr>
            <a:endParaRPr lang="de-DE" sz="1125" dirty="0"/>
          </a:p>
          <a:p>
            <a:pPr>
              <a:lnSpc>
                <a:spcPts val="1089"/>
              </a:lnSpc>
            </a:pPr>
            <a:r>
              <a:rPr lang="de-DE" sz="1250" dirty="0"/>
              <a:t>Welche Risiken birgt es, an finanziellen Entscheidungen nicht beteiligt zu sein?</a:t>
            </a:r>
          </a:p>
          <a:p>
            <a:pPr>
              <a:lnSpc>
                <a:spcPts val="1089"/>
              </a:lnSpc>
            </a:pPr>
            <a:r>
              <a:rPr lang="de-DE" sz="1250" dirty="0"/>
              <a:t>Wie könnte sich diese Situation künftig auf Marias Unabhängigkeit auswirken?</a:t>
            </a:r>
          </a:p>
          <a:p>
            <a:pPr>
              <a:lnSpc>
                <a:spcPts val="1089"/>
              </a:lnSpc>
            </a:pPr>
            <a:r>
              <a:rPr lang="de-DE" sz="1250" dirty="0"/>
              <a:t>Welche Schritte könnte sie unternehmen, um ihre Situation zu verbessern?</a:t>
            </a:r>
          </a:p>
          <a:p>
            <a:pPr marL="0" indent="0">
              <a:lnSpc>
                <a:spcPts val="1586"/>
              </a:lnSpc>
              <a:buNone/>
            </a:pPr>
            <a:endParaRPr lang="de-DE" sz="1325" dirty="0"/>
          </a:p>
          <a:p>
            <a:pPr marL="0" indent="0">
              <a:lnSpc>
                <a:spcPts val="1089"/>
              </a:lnSpc>
              <a:buNone/>
            </a:pPr>
            <a:r>
              <a:rPr lang="de-DE" sz="1250" b="1" dirty="0"/>
              <a:t>Die Situation verstehen</a:t>
            </a:r>
          </a:p>
          <a:p>
            <a:pPr marL="0" indent="0">
              <a:lnSpc>
                <a:spcPts val="1342"/>
              </a:lnSpc>
              <a:buNone/>
            </a:pPr>
            <a:endParaRPr lang="de-DE" sz="1125" b="1" dirty="0"/>
          </a:p>
          <a:p>
            <a:pPr marL="0" indent="0">
              <a:lnSpc>
                <a:spcPts val="1089"/>
              </a:lnSpc>
              <a:buNone/>
            </a:pPr>
            <a:r>
              <a:rPr lang="de-DE" sz="1250" dirty="0"/>
              <a:t>Dieses Szenario zeigt, wie wichtig Finanzbewusstsein und Beteiligung sind. Selbst in langjährigen Beziehungen kann ungleicher Zugang zu Finanzwissen verwundbar machen. </a:t>
            </a:r>
          </a:p>
          <a:p>
            <a:pPr marL="0" indent="0">
              <a:lnSpc>
                <a:spcPts val="1586"/>
              </a:lnSpc>
              <a:buNone/>
            </a:pPr>
            <a:endParaRPr lang="de-DE" sz="1325" dirty="0"/>
          </a:p>
          <a:p>
            <a:pPr marL="0" indent="0">
              <a:lnSpc>
                <a:spcPts val="1089"/>
              </a:lnSpc>
              <a:buNone/>
            </a:pPr>
            <a:r>
              <a:rPr lang="de-DE" sz="1250" dirty="0"/>
              <a:t>Finanzielle Unabhängigkeit ist nicht nur eine Frage des Einkommens, sondern auch von Verständnis und Kontrolle.</a:t>
            </a:r>
          </a:p>
          <a:p>
            <a:pPr marL="0" indent="0">
              <a:lnSpc>
                <a:spcPts val="1464"/>
              </a:lnSpc>
              <a:buNone/>
            </a:pPr>
            <a:endParaRPr lang="de-DE" sz="1225" dirty="0"/>
          </a:p>
          <a:p>
            <a:pPr marL="0" indent="0">
              <a:lnSpc>
                <a:spcPts val="1089"/>
              </a:lnSpc>
              <a:buNone/>
            </a:pPr>
            <a:r>
              <a:rPr lang="de-DE" sz="1250" b="1" dirty="0"/>
              <a:t>Handlungsempfehlungen</a:t>
            </a:r>
          </a:p>
          <a:p>
            <a:pPr marL="0" indent="0">
              <a:lnSpc>
                <a:spcPts val="1342"/>
              </a:lnSpc>
              <a:buNone/>
            </a:pPr>
            <a:endParaRPr lang="de-DE" sz="1125" b="1" dirty="0"/>
          </a:p>
          <a:p>
            <a:pPr>
              <a:lnSpc>
                <a:spcPts val="1089"/>
              </a:lnSpc>
            </a:pPr>
            <a:r>
              <a:rPr lang="de-DE" sz="1250" dirty="0"/>
              <a:t>Verschaffen Sie sich zunächst einen klaren Überblick über Vermögenswerte und Verpflichtungen.</a:t>
            </a:r>
          </a:p>
          <a:p>
            <a:pPr>
              <a:lnSpc>
                <a:spcPts val="1089"/>
              </a:lnSpc>
            </a:pPr>
            <a:r>
              <a:rPr lang="de-DE" sz="1250" dirty="0"/>
              <a:t>Beteiligen Sie sich aktiv an Gesprächen und Entscheidungen über Finanzen.</a:t>
            </a:r>
          </a:p>
          <a:p>
            <a:pPr>
              <a:lnSpc>
                <a:spcPts val="1089"/>
              </a:lnSpc>
            </a:pPr>
            <a:r>
              <a:rPr lang="de-DE" sz="1250" dirty="0"/>
              <a:t>Stellen Sie Fragen und holen Sie ohne Scheu Informationen ein.</a:t>
            </a:r>
          </a:p>
          <a:p>
            <a:pPr>
              <a:lnSpc>
                <a:spcPts val="1089"/>
              </a:lnSpc>
            </a:pPr>
            <a:r>
              <a:rPr lang="de-DE" sz="1250" dirty="0"/>
              <a:t>Bauen Sie nach und nach Selbstvertrauen in Finanzfragen auf.</a:t>
            </a:r>
          </a:p>
          <a:p>
            <a:pPr marL="0" indent="0">
              <a:lnSpc>
                <a:spcPts val="1830"/>
              </a:lnSpc>
              <a:buNone/>
            </a:pPr>
            <a:endParaRPr lang="de-DE" sz="1525" dirty="0"/>
          </a:p>
        </p:txBody>
      </p:sp>
      <p:cxnSp>
        <p:nvCxnSpPr>
          <p:cNvPr id="19" name="Straight Connector 18">
            <a:extLst>
              <a:ext uri="{FF2B5EF4-FFF2-40B4-BE49-F238E27FC236}">
                <a16:creationId xmlns:a16="http://schemas.microsoft.com/office/drawing/2014/main" id="{253ED9C0-FEDC-EF14-004F-2E86CA6C12BA}"/>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6122542F-63FD-1FDD-5E81-7C8D7D65949E}"/>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94898F9-8248-F714-F8CF-C00445A64911}"/>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61596AAF-2C73-2266-4C2B-2C674C29754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AFAE40CA-CFF0-4FD4-B13F-15DC2D6D3E9C}"/>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010D0EE0-42D3-B0F9-4AA7-79C0292CD61D}"/>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AE0A633C-ECCA-CB01-2D6E-A551E948C7C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9211201D-4D75-00A9-11CE-B9FBEABC171F}"/>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E5352B4B-D1FD-3B30-6D81-14D9298ED26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05721A1F-FA0C-77AF-3B0D-C2AFDA57A54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020B6DC7-E7E0-00C0-DCB6-33958160D545}"/>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3" name="Rectangle 2">
            <a:extLst>
              <a:ext uri="{FF2B5EF4-FFF2-40B4-BE49-F238E27FC236}">
                <a16:creationId xmlns:a16="http://schemas.microsoft.com/office/drawing/2014/main" id="{785814CA-65F5-FEFF-F4EB-36FCC768AEEE}"/>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00995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B427-955E-A5A4-902D-B5A857A5F2A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E520E07-BC68-AC9B-14BA-966FFF958B6E}"/>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2263D9DD-3AC7-5A31-C283-3BE41B4A181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D6E1F250-D32C-7F00-1D86-450FCD1B3654}"/>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A84EA16F-2BCB-2227-310D-D43219844D91}"/>
              </a:ext>
            </a:extLst>
          </p:cNvPr>
          <p:cNvSpPr>
            <a:spLocks noGrp="1"/>
          </p:cNvSpPr>
          <p:nvPr>
            <p:ph type="body" sz="quarter" idx="64"/>
          </p:nvPr>
        </p:nvSpPr>
        <p:spPr>
          <a:xfrm>
            <a:off x="1567542" y="1534332"/>
            <a:ext cx="5284924" cy="6911168"/>
          </a:xfrm>
        </p:spPr>
        <p:txBody>
          <a:bodyPr/>
          <a:lstStyle/>
          <a:p>
            <a:pPr marL="0" indent="0">
              <a:lnSpc>
                <a:spcPts val="1089"/>
              </a:lnSpc>
              <a:buNone/>
            </a:pPr>
            <a:r>
              <a:rPr lang="de-DE" sz="1250" b="1" dirty="0">
                <a:solidFill>
                  <a:srgbClr val="D38CBC"/>
                </a:solidFill>
              </a:rPr>
              <a:t>Formative Lernkontrolle</a:t>
            </a:r>
          </a:p>
          <a:p>
            <a:pPr marL="0" indent="0">
              <a:lnSpc>
                <a:spcPts val="1342"/>
              </a:lnSpc>
              <a:buNone/>
            </a:pPr>
            <a:endParaRPr lang="de-DE" sz="1125" b="1" dirty="0">
              <a:solidFill>
                <a:srgbClr val="D38CBC"/>
              </a:solidFill>
            </a:endParaRPr>
          </a:p>
          <a:p>
            <a:pPr marL="0" indent="0">
              <a:lnSpc>
                <a:spcPts val="1220"/>
              </a:lnSpc>
              <a:buNone/>
            </a:pPr>
            <a:endParaRPr lang="de-DE" sz="1025" dirty="0"/>
          </a:p>
          <a:p>
            <a:pPr marL="0" indent="0">
              <a:lnSpc>
                <a:spcPts val="1093"/>
              </a:lnSpc>
              <a:buNone/>
            </a:pPr>
            <a:r>
              <a:rPr lang="de-DE" sz="1075" dirty="0"/>
              <a:t>Reflexion: Finanzielle Sicherheit und Schulden im Alter</a:t>
            </a:r>
          </a:p>
          <a:p>
            <a:pPr marL="0" indent="0">
              <a:lnSpc>
                <a:spcPts val="1342"/>
              </a:lnSpc>
              <a:buNone/>
            </a:pPr>
            <a:endParaRPr lang="de-DE" sz="1125" dirty="0"/>
          </a:p>
          <a:p>
            <a:pPr marL="0" indent="0">
              <a:lnSpc>
                <a:spcPts val="1093"/>
              </a:lnSpc>
              <a:buNone/>
            </a:pPr>
            <a:r>
              <a:rPr lang="de-DE" sz="1075" dirty="0"/>
              <a:t>Wenn sich finanzielle Prioritäten im Alter verschieben, hängt der Umgang mit Krediten und Schulden eng mit Sicherheit, Unabhängigkeit und innerer Ruhe zusammen. Diese Reflexionsübung regt Sie an, über Ihre finanzielle Vorbereitung, Ihre langfristige Stabilität und Ihr Selbstvertrauen im Umgang mit künftigen Herausforderungen nachzudenken.</a:t>
            </a:r>
          </a:p>
          <a:p>
            <a:pPr marL="0" indent="0">
              <a:lnSpc>
                <a:spcPts val="1708"/>
              </a:lnSpc>
              <a:buNone/>
            </a:pPr>
            <a:endParaRPr lang="de-DE" sz="1425" dirty="0"/>
          </a:p>
          <a:p>
            <a:pPr marL="0" indent="0">
              <a:lnSpc>
                <a:spcPts val="1093"/>
              </a:lnSpc>
              <a:buNone/>
            </a:pPr>
            <a:r>
              <a:rPr lang="de-DE" sz="1075" b="1" dirty="0"/>
              <a:t>Denken Sie über folgende Fragen nach</a:t>
            </a:r>
          </a:p>
          <a:p>
            <a:pPr marL="0" indent="0">
              <a:lnSpc>
                <a:spcPts val="1342"/>
              </a:lnSpc>
              <a:buNone/>
            </a:pPr>
            <a:endParaRPr lang="de-DE" sz="1125" dirty="0"/>
          </a:p>
          <a:p>
            <a:pPr marL="0" indent="0">
              <a:lnSpc>
                <a:spcPts val="1093"/>
              </a:lnSpc>
              <a:buNone/>
            </a:pPr>
            <a:r>
              <a:rPr lang="de-DE" sz="1075" b="1" dirty="0"/>
              <a:t>Finanzielle Sicherheit</a:t>
            </a:r>
          </a:p>
          <a:p>
            <a:pPr>
              <a:lnSpc>
                <a:spcPts val="1093"/>
              </a:lnSpc>
            </a:pPr>
            <a:r>
              <a:rPr lang="de-DE" sz="1075" dirty="0"/>
              <a:t>Habe ich einen klaren Überblick über meine Schulden, Ersparnisse und regelmäßigen finanziellen Verpflichtungen?</a:t>
            </a:r>
          </a:p>
          <a:p>
            <a:pPr>
              <a:lnSpc>
                <a:spcPts val="1093"/>
              </a:lnSpc>
            </a:pPr>
            <a:r>
              <a:rPr lang="de-DE" sz="1075" dirty="0"/>
              <a:t>Könnten meine aktuellen finanziellen Verpflichtungen meine künftige finanzielle Sicherheit oder meine Ruhestandspläne beeinträchtigen?</a:t>
            </a:r>
          </a:p>
          <a:p>
            <a:pPr>
              <a:lnSpc>
                <a:spcPts val="1830"/>
              </a:lnSpc>
            </a:pPr>
            <a:endParaRPr lang="de-DE" sz="1525" dirty="0"/>
          </a:p>
          <a:p>
            <a:pPr marL="0" indent="0">
              <a:lnSpc>
                <a:spcPts val="1093"/>
              </a:lnSpc>
              <a:buNone/>
            </a:pPr>
            <a:r>
              <a:rPr lang="de-DE" sz="1075" b="1" dirty="0"/>
              <a:t>Für die Zukunft planen</a:t>
            </a:r>
          </a:p>
          <a:p>
            <a:pPr>
              <a:lnSpc>
                <a:spcPts val="1093"/>
              </a:lnSpc>
            </a:pPr>
            <a:r>
              <a:rPr lang="de-DE" sz="1075" dirty="0"/>
              <a:t>Bin ich finanziell auf Veränderungen wie Ruhestand, geringeres Einkommen oder unerwartete Ausgaben vorbereitet?</a:t>
            </a:r>
          </a:p>
          <a:p>
            <a:pPr>
              <a:lnSpc>
                <a:spcPts val="1093"/>
              </a:lnSpc>
            </a:pPr>
            <a:r>
              <a:rPr lang="de-DE" sz="1075" dirty="0"/>
              <a:t>Habe ich einen Plan, um mit der Zeit Schulden abzubauen oder finanzielle Verpflichtungen zu bewältigen?</a:t>
            </a:r>
          </a:p>
          <a:p>
            <a:pPr marL="0" indent="0">
              <a:lnSpc>
                <a:spcPts val="1830"/>
              </a:lnSpc>
              <a:buNone/>
            </a:pPr>
            <a:endParaRPr lang="de-DE" sz="1525" dirty="0"/>
          </a:p>
          <a:p>
            <a:pPr marL="0" indent="0">
              <a:lnSpc>
                <a:spcPts val="1093"/>
              </a:lnSpc>
              <a:buNone/>
            </a:pPr>
            <a:r>
              <a:rPr lang="de-DE" sz="1075" b="1" dirty="0"/>
              <a:t>Finanzielle Unabhängigkeit</a:t>
            </a:r>
          </a:p>
          <a:p>
            <a:pPr>
              <a:lnSpc>
                <a:spcPts val="1093"/>
              </a:lnSpc>
            </a:pPr>
            <a:r>
              <a:rPr lang="de-DE" sz="1075" dirty="0"/>
              <a:t>Fühle ich mich informiert und in wichtige finanzielle Entscheidungen einbezogen?</a:t>
            </a:r>
          </a:p>
          <a:p>
            <a:pPr>
              <a:lnSpc>
                <a:spcPts val="1093"/>
              </a:lnSpc>
            </a:pPr>
            <a:r>
              <a:rPr lang="de-DE" sz="1075" dirty="0"/>
              <a:t>Würde ich mir zutrauen, Finanzen allein zu regeln, wenn sich die Umstände ändern (z. B. Krankheit, Trennung, Verwitwung)?</a:t>
            </a:r>
          </a:p>
          <a:p>
            <a:pPr marL="0" indent="0">
              <a:lnSpc>
                <a:spcPts val="1708"/>
              </a:lnSpc>
              <a:buNone/>
            </a:pPr>
            <a:endParaRPr lang="de-DE" sz="1425" b="1" dirty="0"/>
          </a:p>
          <a:p>
            <a:pPr marL="0" indent="0">
              <a:lnSpc>
                <a:spcPts val="1093"/>
              </a:lnSpc>
              <a:buNone/>
            </a:pPr>
            <a:r>
              <a:rPr lang="de-DE" sz="1075" b="1" dirty="0"/>
              <a:t>Sich selbst schützen</a:t>
            </a:r>
          </a:p>
          <a:p>
            <a:pPr>
              <a:lnSpc>
                <a:spcPts val="1093"/>
              </a:lnSpc>
            </a:pPr>
            <a:r>
              <a:rPr lang="de-DE" sz="1075" dirty="0"/>
              <a:t>Habe ich mich schon einmal gedrängt gefühlt, andere finanziell so zu unterstützen, dass meine eigene Sicherheit leiden könnte?</a:t>
            </a:r>
          </a:p>
          <a:p>
            <a:pPr>
              <a:lnSpc>
                <a:spcPts val="1093"/>
              </a:lnSpc>
            </a:pPr>
            <a:r>
              <a:rPr lang="de-DE" sz="1075" dirty="0"/>
              <a:t>Was kann ich tun, um mich vor finanziellem Stress oder Ausbeutung zu schützen?</a:t>
            </a:r>
          </a:p>
          <a:p>
            <a:pPr marL="0" indent="0">
              <a:lnSpc>
                <a:spcPts val="1708"/>
              </a:lnSpc>
              <a:buNone/>
            </a:pPr>
            <a:endParaRPr lang="de-DE" sz="1425" dirty="0"/>
          </a:p>
          <a:p>
            <a:pPr marL="0" indent="0">
              <a:lnSpc>
                <a:spcPts val="1093"/>
              </a:lnSpc>
              <a:buNone/>
            </a:pPr>
            <a:r>
              <a:rPr lang="de-DE" sz="1075" b="1" dirty="0"/>
              <a:t>Blick nach vorn</a:t>
            </a:r>
          </a:p>
          <a:p>
            <a:pPr>
              <a:lnSpc>
                <a:spcPts val="1093"/>
              </a:lnSpc>
            </a:pPr>
            <a:r>
              <a:rPr lang="de-DE" sz="1075" dirty="0"/>
              <a:t>Welche finanzielle Entscheidung könnte ich heute treffen, um meine künftige Stabilität zu stärken?</a:t>
            </a:r>
          </a:p>
          <a:p>
            <a:pPr>
              <a:lnSpc>
                <a:spcPts val="1093"/>
              </a:lnSpc>
            </a:pPr>
            <a:r>
              <a:rPr lang="de-DE" sz="1075" dirty="0"/>
              <a:t>Welches Wissen, welche Unterstützung oder welche Ressource würde mir mehr finanzielles Selbstvertrauen geben?</a:t>
            </a:r>
          </a:p>
          <a:p>
            <a:pPr>
              <a:lnSpc>
                <a:spcPts val="1830"/>
              </a:lnSpc>
            </a:pPr>
            <a:endParaRPr lang="de-DE" sz="1525" dirty="0"/>
          </a:p>
          <a:p>
            <a:pPr marL="0" indent="0" algn="ctr">
              <a:lnSpc>
                <a:spcPts val="1093"/>
              </a:lnSpc>
              <a:buNone/>
            </a:pPr>
            <a:r>
              <a:rPr lang="de-DE" sz="1075" b="1" dirty="0">
                <a:solidFill>
                  <a:srgbClr val="D38CBC"/>
                </a:solidFill>
              </a:rPr>
              <a:t>Was bedeuten finanzielle Sicherheit und Unabhängigkeit für Sie </a:t>
            </a:r>
          </a:p>
          <a:p>
            <a:pPr marL="0" indent="0" algn="ctr">
              <a:lnSpc>
                <a:spcPts val="1093"/>
              </a:lnSpc>
              <a:buNone/>
            </a:pPr>
            <a:r>
              <a:rPr lang="de-DE" sz="1075" b="1" dirty="0">
                <a:solidFill>
                  <a:srgbClr val="D38CBC"/>
                </a:solidFill>
              </a:rPr>
              <a:t>in dieser Lebensphase?</a:t>
            </a:r>
          </a:p>
        </p:txBody>
      </p:sp>
      <p:cxnSp>
        <p:nvCxnSpPr>
          <p:cNvPr id="19" name="Straight Connector 18">
            <a:extLst>
              <a:ext uri="{FF2B5EF4-FFF2-40B4-BE49-F238E27FC236}">
                <a16:creationId xmlns:a16="http://schemas.microsoft.com/office/drawing/2014/main" id="{1EF2305C-4C34-189F-173C-13D978B1DD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A705E45-D459-11CE-04DC-3EBD3F5F812B}"/>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46EB032D-B567-2AFD-811C-B30021C7964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4D951823-F452-FE17-0E6C-DA6A4893BC9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D80D437C-E209-D3FF-CD41-7AEB2A553BA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48F5E802-A450-FE4B-8217-24ED247CF107}"/>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29AB0C2F-ECC4-38C2-CAFE-92813273BFD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A749E277-96E6-1AF8-C994-5BC577DCCFD9}"/>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BE794329-0C37-BBCF-5CE2-1B4E66A9FAE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B738BDDE-B7DB-6803-07CD-0F747DF4D1A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2D0A41DD-4FEC-0B76-E93A-56D41ABBFFA0}"/>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4201019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r>
              <a:rPr lang="de-DE" dirty="0"/>
              <a:t>Ressourcen</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268000" y="1706959"/>
            <a:ext cx="5566520" cy="7112593"/>
          </a:xfrm>
        </p:spPr>
        <p:txBody>
          <a:bodyPr/>
          <a:lstStyle/>
          <a:p>
            <a:pPr marL="0" indent="0">
              <a:buNone/>
            </a:pPr>
            <a:r>
              <a:rPr lang="de-DE" sz="1200" dirty="0"/>
              <a:t>• Ruhestandsplanung und finanzielle Sicherheit</a:t>
            </a:r>
          </a:p>
          <a:p>
            <a:pPr marL="0" indent="0">
              <a:lnSpc>
                <a:spcPts val="1220"/>
              </a:lnSpc>
              <a:buNone/>
            </a:pPr>
            <a:endParaRPr lang="de-DE" sz="1025" dirty="0"/>
          </a:p>
          <a:p>
            <a:pPr marL="0" indent="0">
              <a:buNone/>
            </a:pPr>
            <a:r>
              <a:rPr lang="de-DE" sz="1200" b="1" dirty="0"/>
              <a:t>Retirement Planning Guide – </a:t>
            </a:r>
            <a:r>
              <a:rPr lang="de-DE" sz="1200" b="1" dirty="0" err="1"/>
              <a:t>MoneyHelper</a:t>
            </a:r>
            <a:endParaRPr lang="de-DE" sz="1200" b="1" dirty="0"/>
          </a:p>
          <a:p>
            <a:pPr marL="0" indent="0">
              <a:buNone/>
            </a:pPr>
            <a:r>
              <a:rPr lang="de-DE" sz="1200" dirty="0"/>
              <a:t>Ein umfassender Ratgeber zu Altersvorsorge, Einkommensplanung und finanzieller Vorbereitung auf den Ruhestand.</a:t>
            </a:r>
          </a:p>
          <a:p>
            <a:pPr marL="0" indent="0">
              <a:buNone/>
            </a:pPr>
            <a:r>
              <a:rPr lang="de-DE" sz="1200" dirty="0">
                <a:hlinkClick r:id="rId2"/>
              </a:rPr>
              <a:t>https://www.moneyhelper.org.uk/en/pensions-and-retirement</a:t>
            </a:r>
            <a:endParaRPr lang="de-DE" sz="1200" dirty="0"/>
          </a:p>
          <a:p>
            <a:pPr marL="0" indent="0">
              <a:lnSpc>
                <a:spcPts val="1220"/>
              </a:lnSpc>
              <a:buNone/>
            </a:pPr>
            <a:endParaRPr lang="de-DE" sz="1025" dirty="0"/>
          </a:p>
          <a:p>
            <a:pPr marL="0" indent="0">
              <a:buNone/>
            </a:pPr>
            <a:r>
              <a:rPr lang="de-DE" sz="1200" b="1" dirty="0"/>
              <a:t>Planning for Retirement – European Commission (Your Europe)</a:t>
            </a:r>
          </a:p>
          <a:p>
            <a:pPr marL="0" indent="0">
              <a:buNone/>
            </a:pPr>
            <a:r>
              <a:rPr lang="de-DE" sz="1200" dirty="0"/>
              <a:t>Informationen zu Renten, finanziellen Rechten und der Planung für das Alter im EU-Kontext.</a:t>
            </a:r>
          </a:p>
          <a:p>
            <a:pPr marL="0" indent="0">
              <a:buNone/>
            </a:pPr>
            <a:r>
              <a:rPr lang="de-DE" sz="1200" dirty="0">
                <a:hlinkClick r:id="rId3"/>
              </a:rPr>
              <a:t>https://europa.eu/youreurope/citizens/work/retire-abroad/index_en.htm</a:t>
            </a:r>
            <a:endParaRPr lang="de-DE" sz="1200" dirty="0"/>
          </a:p>
          <a:p>
            <a:pPr marL="0" indent="0">
              <a:lnSpc>
                <a:spcPts val="1220"/>
              </a:lnSpc>
              <a:buNone/>
            </a:pPr>
            <a:endParaRPr lang="de-DE" sz="1025" dirty="0"/>
          </a:p>
          <a:p>
            <a:pPr marL="0" indent="0">
              <a:buNone/>
            </a:pPr>
            <a:r>
              <a:rPr lang="de-DE" sz="1200" dirty="0">
                <a:solidFill>
                  <a:srgbClr val="D38CBC"/>
                </a:solidFill>
              </a:rPr>
              <a:t>• Schuldenmanagement und Finanzberatung</a:t>
            </a:r>
          </a:p>
          <a:p>
            <a:pPr marL="0" indent="0">
              <a:lnSpc>
                <a:spcPts val="1220"/>
              </a:lnSpc>
              <a:buNone/>
            </a:pPr>
            <a:endParaRPr lang="de-DE" sz="1025" dirty="0"/>
          </a:p>
          <a:p>
            <a:pPr marL="0" indent="0">
              <a:buNone/>
            </a:pPr>
            <a:r>
              <a:rPr lang="de-DE" sz="1200" b="1" dirty="0"/>
              <a:t>Nationale Schuldnerberatungsstellen (Beispiele aus EU &amp; UK)</a:t>
            </a:r>
          </a:p>
          <a:p>
            <a:pPr marL="0" indent="0">
              <a:buNone/>
            </a:pPr>
            <a:r>
              <a:rPr lang="de-DE" sz="1200" dirty="0"/>
              <a:t>Kostenlose und vertrauliche Beratung zum Umgang mit Schulden, zu Rückzahlungsmöglichkeiten und zur Finanzplanung.</a:t>
            </a:r>
          </a:p>
          <a:p>
            <a:pPr marL="0" indent="0">
              <a:buNone/>
            </a:pPr>
            <a:r>
              <a:rPr lang="de-DE" sz="1200" dirty="0">
                <a:hlinkClick r:id="rId4"/>
              </a:rPr>
              <a:t>https://www.nationaldebtline.org</a:t>
            </a:r>
            <a:endParaRPr lang="de-DE" sz="1200" dirty="0"/>
          </a:p>
          <a:p>
            <a:pPr marL="0" indent="0">
              <a:lnSpc>
                <a:spcPts val="1220"/>
              </a:lnSpc>
              <a:buNone/>
            </a:pPr>
            <a:endParaRPr lang="de-DE" sz="1025" dirty="0"/>
          </a:p>
          <a:p>
            <a:pPr marL="0" indent="0">
              <a:buNone/>
            </a:pPr>
            <a:r>
              <a:rPr lang="de-DE" sz="1200" b="1" dirty="0"/>
              <a:t>Managing Debt in Later Life – </a:t>
            </a:r>
            <a:r>
              <a:rPr lang="de-DE" sz="1200" b="1" dirty="0" err="1"/>
              <a:t>MoneyHelper</a:t>
            </a:r>
            <a:endParaRPr lang="de-DE" sz="1200" b="1" dirty="0"/>
          </a:p>
          <a:p>
            <a:pPr marL="0" indent="0">
              <a:buNone/>
            </a:pPr>
            <a:r>
              <a:rPr lang="de-DE" sz="1200" dirty="0"/>
              <a:t>Informationen speziell für ältere Menschen mit Schwerpunkt auf Schuldenabbau und finanzieller Stabilität.</a:t>
            </a:r>
          </a:p>
          <a:p>
            <a:pPr marL="0" indent="0">
              <a:buNone/>
            </a:pPr>
            <a:r>
              <a:rPr lang="de-DE" sz="1200" dirty="0">
                <a:hlinkClick r:id="rId5"/>
              </a:rPr>
              <a:t>https://www.moneyhelper.org.uk</a:t>
            </a:r>
            <a:endParaRPr lang="de-DE" sz="1200" dirty="0"/>
          </a:p>
          <a:p>
            <a:pPr marL="0" indent="0">
              <a:lnSpc>
                <a:spcPts val="1220"/>
              </a:lnSpc>
              <a:buNone/>
            </a:pPr>
            <a:endParaRPr lang="de-DE" sz="1025" dirty="0"/>
          </a:p>
          <a:p>
            <a:pPr marL="0" indent="0">
              <a:buNone/>
            </a:pPr>
            <a:r>
              <a:rPr lang="de-DE" sz="1200" dirty="0"/>
              <a:t>• Finanzielle Unabhängigkeit und Schutz</a:t>
            </a:r>
          </a:p>
          <a:p>
            <a:pPr marL="0" indent="0">
              <a:lnSpc>
                <a:spcPts val="1220"/>
              </a:lnSpc>
              <a:buNone/>
            </a:pPr>
            <a:endParaRPr lang="de-DE" sz="1025" dirty="0"/>
          </a:p>
          <a:p>
            <a:pPr marL="0" indent="0">
              <a:buNone/>
            </a:pPr>
            <a:r>
              <a:rPr lang="de-DE" sz="1200" b="1" dirty="0"/>
              <a:t>Financial Independence and Gender Equality – EIGE</a:t>
            </a:r>
          </a:p>
          <a:p>
            <a:pPr marL="0" indent="0">
              <a:buNone/>
            </a:pPr>
            <a:r>
              <a:rPr lang="de-DE" sz="1200" dirty="0"/>
              <a:t>Untersucht den Zusammenhang zwischen finanzieller Unabhängigkeit und Geschlechtergleichstellung, mit Erkenntnissen für das Leben im Alter.</a:t>
            </a:r>
          </a:p>
          <a:p>
            <a:pPr marL="0" indent="0">
              <a:buNone/>
            </a:pPr>
            <a:r>
              <a:rPr lang="de-DE" sz="1200" dirty="0">
                <a:hlinkClick r:id="rId6"/>
              </a:rPr>
              <a:t>https://eige.europa.eu</a:t>
            </a:r>
            <a:endParaRPr lang="de-DE" sz="1200" dirty="0"/>
          </a:p>
          <a:p>
            <a:pPr marL="0" indent="0">
              <a:lnSpc>
                <a:spcPts val="1220"/>
              </a:lnSpc>
              <a:buNone/>
            </a:pPr>
            <a:endParaRPr lang="de-DE" sz="1025" dirty="0"/>
          </a:p>
          <a:p>
            <a:pPr marL="0" indent="0">
              <a:buNone/>
            </a:pPr>
            <a:r>
              <a:rPr lang="de-DE" sz="1200" dirty="0">
                <a:solidFill>
                  <a:srgbClr val="D38CBC"/>
                </a:solidFill>
              </a:rPr>
              <a:t>• Videos und Lernressourcen</a:t>
            </a:r>
          </a:p>
          <a:p>
            <a:pPr marL="0" indent="0">
              <a:lnSpc>
                <a:spcPts val="1220"/>
              </a:lnSpc>
              <a:buNone/>
            </a:pPr>
            <a:endParaRPr lang="de-DE" sz="1025" dirty="0"/>
          </a:p>
          <a:p>
            <a:pPr marL="0" indent="0">
              <a:buNone/>
            </a:pPr>
            <a:r>
              <a:rPr lang="de-DE" sz="1200" b="1" dirty="0"/>
              <a:t>Planning Your Retirement Finances – Lernvideo</a:t>
            </a:r>
          </a:p>
          <a:p>
            <a:pPr marL="0" indent="0">
              <a:buNone/>
            </a:pPr>
            <a:r>
              <a:rPr lang="de-DE" sz="1200" dirty="0"/>
              <a:t>Ein praktischer Überblick über die Finanzplanung für den Ruhestand, einschließlich des Umgangs mit Einnahmen und Ausgaben.</a:t>
            </a:r>
          </a:p>
          <a:p>
            <a:pPr marL="0" indent="0">
              <a:buNone/>
            </a:pPr>
            <a:r>
              <a:rPr lang="de-DE" sz="1200" dirty="0">
                <a:hlinkClick r:id="rId7"/>
              </a:rPr>
              <a:t>https://www.youtube.com/watch?v=Z6Q9lG3j1F8</a:t>
            </a:r>
            <a:endParaRPr lang="de-DE" sz="1200" dirty="0"/>
          </a:p>
          <a:p>
            <a:pPr marL="0" indent="0">
              <a:lnSpc>
                <a:spcPts val="1220"/>
              </a:lnSpc>
              <a:buNone/>
            </a:pPr>
            <a:endParaRPr lang="de-DE" dirty="0" sz="1025"/>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3186996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de-DE"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163106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1436462"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FAZIT</a:t>
            </a:r>
          </a:p>
        </p:txBody>
      </p:sp>
    </p:spTree>
    <p:extLst>
      <p:ext uri="{BB962C8B-B14F-4D97-AF65-F5344CB8AC3E}">
        <p14:creationId xmlns:p14="http://schemas.microsoft.com/office/powerpoint/2010/main" val="1924377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FAF55F5-4206-B112-08C8-E9FAF82270E3}"/>
              </a:ext>
            </a:extLst>
          </p:cNvPr>
          <p:cNvPicPr>
            <a:picLocks noChangeAspect="1"/>
          </p:cNvPicPr>
          <p:nvPr/>
        </p:nvPicPr>
        <p:blipFill>
          <a:blip r:embed="rId2"/>
          <a:stretch>
            <a:fillRect/>
          </a:stretch>
        </p:blipFill>
        <p:spPr>
          <a:xfrm>
            <a:off x="723446" y="5751848"/>
            <a:ext cx="2871465" cy="5688061"/>
          </a:xfrm>
          <a:prstGeom prst="rect">
            <a:avLst/>
          </a:prstGeom>
        </p:spPr>
      </p:pic>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de-DE" dirty="0"/>
              <a:t>Fazit</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a:xfrm>
            <a:off x="1465853" y="1496093"/>
            <a:ext cx="5370376" cy="4255755"/>
          </a:xfrm>
        </p:spPr>
        <p:txBody>
          <a:bodyPr/>
          <a:lstStyle/>
          <a:p>
            <a:pPr>
              <a:lnSpc>
                <a:spcPts val="1220"/>
              </a:lnSpc>
            </a:pPr>
            <a:endParaRPr lang="de-DE" dirty="0" sz="1025"/>
          </a:p>
          <a:p>
            <a:pPr marL="0" indent="0">
              <a:lnSpc>
                <a:spcPts val="1046"/>
              </a:lnSpc>
              <a:buNone/>
            </a:pPr>
            <a:r>
              <a:rPr lang="de-DE" sz="1200" dirty="0"/>
              <a:t>Der Umgang mit Krediten und Schulden ist in allen Lebensphasen ein wichtiger Teil des finanziellen Wohlbefindens von Frauen. Vom Berufsanfang bis ins Alter werden finanzielle Entscheidungen von Einkommen, Verpflichtungen, Lebensübergängen und gesellschaftlichen Erwartungen geprägt. Wer versteht, wie Kredite funktionieren, und finanzielle Risiken früh erkennt, gewinnt Stabilität und Selbstvertrauen.</a:t>
            </a:r>
          </a:p>
          <a:p>
            <a:pPr marL="0" indent="0">
              <a:lnSpc>
                <a:spcPts val="1098"/>
              </a:lnSpc>
              <a:buNone/>
            </a:pPr>
            <a:endParaRPr lang="de-DE" sz="925" dirty="0"/>
          </a:p>
          <a:p>
            <a:pPr marL="0" indent="0">
              <a:lnSpc>
                <a:spcPts val="1046"/>
              </a:lnSpc>
              <a:buNone/>
            </a:pPr>
            <a:r>
              <a:rPr lang="de-DE" sz="1200" dirty="0"/>
              <a:t>Wie dieses Modul gezeigt hat, geht es beim Schuldenmanagement nicht nur um Rückzahlung. Es geht auch darum, zu planen, Prioritäten zu setzen und informierte Entscheidungen zu treffen, die zu den langfristigen Zielen passen. Früh entwickelte Geldgewohnheiten, Entscheidungen in der Karrieremitte und die Planung im Alter beeinflussen die künftige finanzielle Sicherheit.</a:t>
            </a:r>
          </a:p>
          <a:p>
            <a:pPr marL="0" indent="0">
              <a:lnSpc>
                <a:spcPts val="2135"/>
              </a:lnSpc>
              <a:buNone/>
            </a:pPr>
            <a:endParaRPr lang="de-DE" sz="1775" dirty="0"/>
          </a:p>
          <a:p>
            <a:pPr marL="0" indent="0">
              <a:lnSpc>
                <a:spcPts val="1046"/>
              </a:lnSpc>
              <a:buNone/>
            </a:pPr>
            <a:r>
              <a:rPr lang="de-DE" sz="1200" dirty="0"/>
              <a:t>Frauen stehen mitunter vor zusätzlichen Herausforderungen wie Einkommenslücken, Sorgearbeit, Erwerbsunterbrechungen oder ungleicher Beteiligung an finanziellen Entscheidungen. Mehr Finanzkompetenz, Selbstvertrauen und Kommunikation können die Verwundbarkeit verringern und zu mehr Unabhängigkeit beitragen.</a:t>
            </a:r>
          </a:p>
          <a:p>
            <a:pPr marL="0" indent="0">
              <a:lnSpc>
                <a:spcPts val="2135"/>
              </a:lnSpc>
              <a:buNone/>
            </a:pPr>
            <a:endParaRPr lang="de-DE" sz="1775" dirty="0"/>
          </a:p>
          <a:p>
            <a:pPr marL="0" indent="0">
              <a:lnSpc>
                <a:spcPts val="1046"/>
              </a:lnSpc>
              <a:buNone/>
            </a:pPr>
            <a:r>
              <a:rPr lang="de-DE" sz="1200" dirty="0"/>
              <a:t>Letztlich sollten Kredite und Schulden die persönlichen und finanziellen Ziele von Frauen unterstützen und nicht einschränken. Mit nachhaltigen Geldgewohnheiten und gutem Informationsstand können Frauen Widerstandskraft aufbauen und einer sichereren finanziellen Zukunft entgegengehen.</a:t>
            </a:r>
            <a:endParaRPr lang="de-DE" sz="1200" dirty="0"/>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 name="Rounded Rectangle 67">
            <a:extLst>
              <a:ext uri="{FF2B5EF4-FFF2-40B4-BE49-F238E27FC236}">
                <a16:creationId xmlns:a16="http://schemas.microsoft.com/office/drawing/2014/main" id="{C8D8DA25-304A-E9F1-2269-0012CD60AF8C}"/>
              </a:ext>
            </a:extLst>
          </p:cNvPr>
          <p:cNvSpPr/>
          <p:nvPr/>
        </p:nvSpPr>
        <p:spPr>
          <a:xfrm>
            <a:off x="2924331" y="5065586"/>
            <a:ext cx="4304364" cy="3849814"/>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Text Placeholder 7">
            <a:extLst>
              <a:ext uri="{FF2B5EF4-FFF2-40B4-BE49-F238E27FC236}">
                <a16:creationId xmlns:a16="http://schemas.microsoft.com/office/drawing/2014/main" id="{08110899-C986-6D21-2F99-4B541C85389D}"/>
              </a:ext>
            </a:extLst>
          </p:cNvPr>
          <p:cNvSpPr txBox="1">
            <a:spLocks/>
          </p:cNvSpPr>
          <p:nvPr/>
        </p:nvSpPr>
        <p:spPr>
          <a:xfrm>
            <a:off x="3633596" y="5408716"/>
            <a:ext cx="3356140" cy="3290783"/>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None/>
            </a:pPr>
            <a:r>
              <a:rPr lang="de-DE" sz="1250" b="1" dirty="0"/>
              <a:t>Reflexionsfragen:</a:t>
            </a:r>
          </a:p>
          <a:p>
            <a:pPr marL="0" indent="0">
              <a:lnSpc>
                <a:spcPts val="1342"/>
              </a:lnSpc>
              <a:buNone/>
            </a:pPr>
            <a:endParaRPr lang="de-DE" sz="1125" dirty="0"/>
          </a:p>
          <a:p>
            <a:pPr>
              <a:lnSpc>
                <a:spcPts val="1089"/>
              </a:lnSpc>
              <a:buClr>
                <a:srgbClr val="D38CBC"/>
              </a:buClr>
            </a:pPr>
            <a:r>
              <a:rPr lang="de-DE" sz="1250" dirty="0"/>
              <a:t>Wie haben Ihre Erfahrungen und Ihr Umfeld Ihre Einstellung zu Krediten und Schulden geprägt?</a:t>
            </a:r>
          </a:p>
          <a:p>
            <a:pPr>
              <a:lnSpc>
                <a:spcPts val="1586"/>
              </a:lnSpc>
              <a:buClr>
                <a:srgbClr val="D38CBC"/>
              </a:buClr>
            </a:pPr>
            <a:endParaRPr lang="de-DE" sz="1325" dirty="0"/>
          </a:p>
          <a:p>
            <a:pPr>
              <a:lnSpc>
                <a:spcPts val="1089"/>
              </a:lnSpc>
              <a:buClr>
                <a:srgbClr val="D38CBC"/>
              </a:buClr>
            </a:pPr>
            <a:r>
              <a:rPr lang="de-DE" sz="1250" dirty="0"/>
              <a:t>Inwiefern unterstützen oder gefährden Ihre aktuellen Geldgewohnheiten Ihre langfristigen finanziellen Ziele?</a:t>
            </a:r>
          </a:p>
          <a:p>
            <a:pPr>
              <a:lnSpc>
                <a:spcPts val="1586"/>
              </a:lnSpc>
              <a:buClr>
                <a:srgbClr val="D38CBC"/>
              </a:buClr>
            </a:pPr>
            <a:endParaRPr lang="de-DE" sz="1325" dirty="0"/>
          </a:p>
          <a:p>
            <a:pPr>
              <a:lnSpc>
                <a:spcPts val="1089"/>
              </a:lnSpc>
              <a:buClr>
                <a:srgbClr val="D38CBC"/>
              </a:buClr>
            </a:pPr>
            <a:r>
              <a:rPr lang="de-DE" sz="1250" dirty="0"/>
              <a:t>Welche Strategien aus diesem Modul könnten Ihnen helfen, Ihre finanzielle Stabilität zu verbessern und weniger auf Kredite angewiesen zu sein?</a:t>
            </a:r>
          </a:p>
          <a:p>
            <a:pPr>
              <a:lnSpc>
                <a:spcPts val="488"/>
              </a:lnSpc>
              <a:buClr>
                <a:srgbClr val="D38CBC"/>
              </a:buClr>
            </a:pPr>
            <a:endParaRPr lang="de-DE" sz="400" dirty="0"/>
          </a:p>
          <a:p>
            <a:pPr>
              <a:lnSpc>
                <a:spcPts val="1089"/>
              </a:lnSpc>
              <a:buClr>
                <a:srgbClr val="D38CBC"/>
              </a:buClr>
            </a:pPr>
            <a:r>
              <a:rPr lang="de-DE" sz="1250" dirty="0"/>
              <a:t>Wie können Sie Ihr Selbstvertrauen und Ihre Beteiligung an finanziellen Entscheidungen stärken – allein und gemeinsam mit anderen?</a:t>
            </a:r>
          </a:p>
          <a:p>
            <a:pPr marL="0" lvl="0" indent="0">
              <a:lnSpc>
                <a:spcPts val="1708"/>
              </a:lnSpc>
              <a:buClr>
                <a:srgbClr val="D38CBC"/>
              </a:buClr>
              <a:buNone/>
            </a:pPr>
            <a:endParaRPr lang="de-DE" sz="1425" dirty="0"/>
          </a:p>
          <a:p>
            <a:pPr lvl="0">
              <a:lnSpc>
                <a:spcPts val="1220"/>
              </a:lnSpc>
              <a:buClr>
                <a:srgbClr val="D38CBC"/>
              </a:buClr>
            </a:pPr>
            <a:endParaRPr lang="de-DE" sz="1025" dirty="0"/>
          </a:p>
        </p:txBody>
      </p:sp>
    </p:spTree>
    <p:extLst>
      <p:ext uri="{BB962C8B-B14F-4D97-AF65-F5344CB8AC3E}">
        <p14:creationId xmlns:p14="http://schemas.microsoft.com/office/powerpoint/2010/main" val="1382535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de-DE" sz="2000" b="1" dirty="0">
                <a:solidFill>
                  <a:schemeClr val="bg1"/>
                </a:solidFill>
              </a:rPr>
              <a:t>Begleiten Sie uns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de-DE"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de-DE" sz="1800" b="0" dirty="0">
                  <a:solidFill>
                    <a:srgbClr val="000000"/>
                  </a:solidFill>
                  <a:latin typeface="Calibri" panose="020F0502020204030204" pitchFamily="34" charset="0"/>
                </a:rPr>
                <a:t>Zur Website</a:t>
              </a:r>
              <a:endParaRPr lang="de-DE"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de-DE"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de-DE"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10770</Words>
  <Application>Microsoft Office PowerPoint</Application>
  <PresentationFormat>Benutzerdefiniert</PresentationFormat>
  <Paragraphs>1077</Paragraphs>
  <Slides>43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43</vt:i4>
      </vt:variant>
    </vt:vector>
  </HeadingPairs>
  <TitlesOfParts>
    <vt:vector size="48" baseType="lpstr">
      <vt:lpstr>Arial</vt:lpstr>
      <vt:lpstr>Calibri</vt:lpstr>
      <vt:lpstr>Montserrat</vt:lpstr>
      <vt:lpstr>Times New Roman</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David Blunck</cp:lastModifiedBy>
  <cp:revision>660</cp:revision>
  <dcterms:created xsi:type="dcterms:W3CDTF">2018-08-04T19:06:08Z</dcterms:created>
  <dcterms:modified xsi:type="dcterms:W3CDTF">2026-06-08T06:15:50Z</dcterms:modified>
</cp:coreProperties>
</file>