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ommentAuthors.xml" ContentType="application/vnd.openxmlformats-officedocument.presentationml.commentAuthors+xml"/>
  <Override PartName="/ppt/handoutMasters/handoutMaster1.xml" ContentType="application/vnd.openxmlformats-officedocument.presentationml.handoutMaster+xml"/>
  <Override PartName="/ppt/media/image10.svg" ContentType="image/svg+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8" r:id="rId1"/>
  </p:sldMasterIdLst>
  <p:notesMasterIdLst>
    <p:notesMasterId r:id="rId56"/>
  </p:notesMasterIdLst>
  <p:handoutMasterIdLst>
    <p:handoutMasterId r:id="rId57"/>
  </p:handoutMasterIdLst>
  <p:sldIdLst>
    <p:sldId id="721" r:id="rId2"/>
    <p:sldId id="1378" r:id="rId3"/>
    <p:sldId id="699" r:id="rId4"/>
    <p:sldId id="740" r:id="rId5"/>
    <p:sldId id="725" r:id="rId6"/>
    <p:sldId id="756" r:id="rId7"/>
    <p:sldId id="765" r:id="rId8"/>
    <p:sldId id="742" r:id="rId9"/>
    <p:sldId id="727" r:id="rId10"/>
    <p:sldId id="764" r:id="rId11"/>
    <p:sldId id="768" r:id="rId12"/>
    <p:sldId id="802" r:id="rId13"/>
    <p:sldId id="766" r:id="rId14"/>
    <p:sldId id="778" r:id="rId15"/>
    <p:sldId id="779" r:id="rId16"/>
    <p:sldId id="780" r:id="rId17"/>
    <p:sldId id="781" r:id="rId18"/>
    <p:sldId id="782" r:id="rId19"/>
    <p:sldId id="783" r:id="rId20"/>
    <p:sldId id="784" r:id="rId21"/>
    <p:sldId id="739" r:id="rId22"/>
    <p:sldId id="792" r:id="rId23"/>
    <p:sldId id="800" r:id="rId24"/>
    <p:sldId id="744" r:id="rId25"/>
    <p:sldId id="729" r:id="rId26"/>
    <p:sldId id="770" r:id="rId27"/>
    <p:sldId id="771" r:id="rId28"/>
    <p:sldId id="772" r:id="rId29"/>
    <p:sldId id="773" r:id="rId30"/>
    <p:sldId id="748" r:id="rId31"/>
    <p:sldId id="785" r:id="rId32"/>
    <p:sldId id="786" r:id="rId33"/>
    <p:sldId id="787" r:id="rId34"/>
    <p:sldId id="788" r:id="rId35"/>
    <p:sldId id="789" r:id="rId36"/>
    <p:sldId id="791" r:id="rId37"/>
    <p:sldId id="799" r:id="rId38"/>
    <p:sldId id="745" r:id="rId39"/>
    <p:sldId id="730" r:id="rId40"/>
    <p:sldId id="774" r:id="rId41"/>
    <p:sldId id="775" r:id="rId42"/>
    <p:sldId id="776" r:id="rId43"/>
    <p:sldId id="777" r:id="rId44"/>
    <p:sldId id="793" r:id="rId45"/>
    <p:sldId id="794" r:id="rId46"/>
    <p:sldId id="795" r:id="rId47"/>
    <p:sldId id="796" r:id="rId48"/>
    <p:sldId id="797" r:id="rId49"/>
    <p:sldId id="750" r:id="rId50"/>
    <p:sldId id="803" r:id="rId51"/>
    <p:sldId id="798" r:id="rId52"/>
    <p:sldId id="743" r:id="rId53"/>
    <p:sldId id="728" r:id="rId54"/>
    <p:sldId id="715" r:id="rId55"/>
  </p:sldIdLst>
  <p:sldSz cx="7559675" cy="1069181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ert Özmutaf" initials="MÖ" lastIdx="1" clrIdx="0">
    <p:extLst>
      <p:ext uri="{19B8F6BF-5375-455C-9EA6-DF929625EA0E}">
        <p15:presenceInfo xmlns:p15="http://schemas.microsoft.com/office/powerpoint/2012/main" userId="983aff9ac2a4f3c9"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E2879"/>
    <a:srgbClr val="D38CBC"/>
    <a:srgbClr val="F16024"/>
    <a:srgbClr val="4763AE"/>
    <a:srgbClr val="10153D"/>
    <a:srgbClr val="C9636E"/>
    <a:srgbClr val="E1A44A"/>
    <a:srgbClr val="E36C34"/>
    <a:srgbClr val="633547"/>
    <a:srgbClr val="5CC0C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93462"/>
  </p:normalViewPr>
  <p:slideViewPr>
    <p:cSldViewPr snapToGrid="0">
      <p:cViewPr varScale="1">
        <p:scale>
          <a:sx n="52" d="100"/>
          <a:sy n="52" d="100"/>
        </p:scale>
        <p:origin x="2626" y="58"/>
      </p:cViewPr>
      <p:guideLst/>
    </p:cSldViewPr>
  </p:slideViewPr>
  <p:notesTextViewPr>
    <p:cViewPr>
      <p:scale>
        <a:sx n="1" d="1"/>
        <a:sy n="1" d="1"/>
      </p:scale>
      <p:origin x="0" y="0"/>
    </p:cViewPr>
  </p:notesTextViewPr>
  <p:sorterViewPr>
    <p:cViewPr varScale="1">
      <p:scale>
        <a:sx n="59" d="100"/>
        <a:sy n="59" d="100"/>
      </p:scale>
      <p:origin x="0" y="0"/>
    </p:cViewPr>
  </p:sorterViewPr>
  <p:notesViewPr>
    <p:cSldViewPr snapToGrid="0">
      <p:cViewPr varScale="1">
        <p:scale>
          <a:sx n="70" d="100"/>
          <a:sy n="70" d="100"/>
        </p:scale>
        <p:origin x="3624" y="192"/>
      </p:cViewPr>
      <p:guideLst/>
    </p:cSldViewPr>
  </p:notes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handoutMaster" Target="handoutMasters/handoutMaster1.xml"/><Relationship Id="rId58" Type="http://schemas.openxmlformats.org/officeDocument/2006/relationships/commentAuthors" Target="commentAuthors.xml"/><Relationship Id="rId59" Type="http://schemas.openxmlformats.org/officeDocument/2006/relationships/presProps" Target="presProps.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BC6CDC8-619E-233D-BF93-BFABCA8DB612}"/>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BFB30605-C2B2-F5DA-585A-60BCB9A1ABA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66BF1530-58CE-1247-8E9D-2BB7672AAD77}" type="datetimeFigureOut">
              <a:rPr lang="en-US" smtClean="0"/>
              <a:t>6/19/2026</a:t>
            </a:fld>
            <a:endParaRPr lang="en-US" dirty="0"/>
          </a:p>
        </p:txBody>
      </p:sp>
      <p:sp>
        <p:nvSpPr>
          <p:cNvPr id="4" name="Footer Placeholder 3">
            <a:extLst>
              <a:ext uri="{FF2B5EF4-FFF2-40B4-BE49-F238E27FC236}">
                <a16:creationId xmlns:a16="http://schemas.microsoft.com/office/drawing/2014/main" id="{37CCDFC0-A136-3C4A-6F8E-2668CF59003F}"/>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F7C0C3D2-F48A-D710-83D1-7E5234455B53}"/>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0D76A06-98B9-DD40-9F20-DE85D5B70967}" type="slidenum">
              <a:rPr lang="en-US" smtClean="0"/>
              <a:t>‹#›</a:t>
            </a:fld>
            <a:endParaRPr lang="en-US" dirty="0"/>
          </a:p>
        </p:txBody>
      </p:sp>
    </p:spTree>
    <p:extLst>
      <p:ext uri="{BB962C8B-B14F-4D97-AF65-F5344CB8AC3E}">
        <p14:creationId xmlns:p14="http://schemas.microsoft.com/office/powerpoint/2010/main" val="249247422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E"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36793-DFA7-4837-ABEA-97B25FAF0FB4}" type="datetimeFigureOut">
              <a:rPr lang="en-IE" smtClean="0"/>
              <a:t>19/06/2026</a:t>
            </a:fld>
            <a:endParaRPr lang="en-IE" dirty="0"/>
          </a:p>
        </p:txBody>
      </p:sp>
      <p:sp>
        <p:nvSpPr>
          <p:cNvPr id="4" name="Slide Image Placeholder 3"/>
          <p:cNvSpPr>
            <a:spLocks noGrp="1" noRot="1" noChangeAspect="1"/>
          </p:cNvSpPr>
          <p:nvPr>
            <p:ph type="sldImg" idx="2"/>
          </p:nvPr>
        </p:nvSpPr>
        <p:spPr>
          <a:xfrm>
            <a:off x="2338388" y="1143000"/>
            <a:ext cx="2181225" cy="3086100"/>
          </a:xfrm>
          <a:prstGeom prst="rect">
            <a:avLst/>
          </a:prstGeom>
          <a:noFill/>
          <a:ln w="12700">
            <a:solidFill>
              <a:prstClr val="black"/>
            </a:solidFill>
          </a:ln>
        </p:spPr>
        <p:txBody>
          <a:bodyPr vert="horz" lIns="91440" tIns="45720" rIns="91440" bIns="45720" rtlCol="0" anchor="ctr"/>
          <a:lstStyle/>
          <a:p>
            <a:endParaRPr lang="en-IE"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I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IE"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0B7772-C904-45C6-B074-7143637CB8A9}" type="slidenum">
              <a:rPr lang="en-IE" smtClean="0"/>
              <a:t>‹#›</a:t>
            </a:fld>
            <a:endParaRPr lang="en-IE" dirty="0"/>
          </a:p>
        </p:txBody>
      </p:sp>
    </p:spTree>
    <p:extLst>
      <p:ext uri="{BB962C8B-B14F-4D97-AF65-F5344CB8AC3E}">
        <p14:creationId xmlns:p14="http://schemas.microsoft.com/office/powerpoint/2010/main" val="1819429391"/>
      </p:ext>
    </p:extLst>
  </p:cSld>
  <p:clrMap bg1="lt1" tx1="dk1" bg2="lt2" tx2="dk2" accent1="accent1" accent2="accent2" accent3="accent3" accent4="accent4" accent5="accent5" accent6="accent6" hlink="hlink" folHlink="folHlink"/>
  <p:notesStyle>
    <a:lvl1pPr marL="0" algn="l" defTabSz="497708" rtl="0" eaLnBrk="1" latinLnBrk="0" hangingPunct="1">
      <a:defRPr sz="653" kern="1200">
        <a:solidFill>
          <a:schemeClr val="tx1"/>
        </a:solidFill>
        <a:latin typeface="+mn-lt"/>
        <a:ea typeface="+mn-ea"/>
        <a:cs typeface="+mn-cs"/>
      </a:defRPr>
    </a:lvl1pPr>
    <a:lvl2pPr marL="248854" algn="l" defTabSz="497708" rtl="0" eaLnBrk="1" latinLnBrk="0" hangingPunct="1">
      <a:defRPr sz="653" kern="1200">
        <a:solidFill>
          <a:schemeClr val="tx1"/>
        </a:solidFill>
        <a:latin typeface="+mn-lt"/>
        <a:ea typeface="+mn-ea"/>
        <a:cs typeface="+mn-cs"/>
      </a:defRPr>
    </a:lvl2pPr>
    <a:lvl3pPr marL="497708" algn="l" defTabSz="497708" rtl="0" eaLnBrk="1" latinLnBrk="0" hangingPunct="1">
      <a:defRPr sz="653" kern="1200">
        <a:solidFill>
          <a:schemeClr val="tx1"/>
        </a:solidFill>
        <a:latin typeface="+mn-lt"/>
        <a:ea typeface="+mn-ea"/>
        <a:cs typeface="+mn-cs"/>
      </a:defRPr>
    </a:lvl3pPr>
    <a:lvl4pPr marL="746562" algn="l" defTabSz="497708" rtl="0" eaLnBrk="1" latinLnBrk="0" hangingPunct="1">
      <a:defRPr sz="653" kern="1200">
        <a:solidFill>
          <a:schemeClr val="tx1"/>
        </a:solidFill>
        <a:latin typeface="+mn-lt"/>
        <a:ea typeface="+mn-ea"/>
        <a:cs typeface="+mn-cs"/>
      </a:defRPr>
    </a:lvl4pPr>
    <a:lvl5pPr marL="995416" algn="l" defTabSz="497708" rtl="0" eaLnBrk="1" latinLnBrk="0" hangingPunct="1">
      <a:defRPr sz="653" kern="1200">
        <a:solidFill>
          <a:schemeClr val="tx1"/>
        </a:solidFill>
        <a:latin typeface="+mn-lt"/>
        <a:ea typeface="+mn-ea"/>
        <a:cs typeface="+mn-cs"/>
      </a:defRPr>
    </a:lvl5pPr>
    <a:lvl6pPr marL="1244270" algn="l" defTabSz="497708" rtl="0" eaLnBrk="1" latinLnBrk="0" hangingPunct="1">
      <a:defRPr sz="653" kern="1200">
        <a:solidFill>
          <a:schemeClr val="tx1"/>
        </a:solidFill>
        <a:latin typeface="+mn-lt"/>
        <a:ea typeface="+mn-ea"/>
        <a:cs typeface="+mn-cs"/>
      </a:defRPr>
    </a:lvl6pPr>
    <a:lvl7pPr marL="1493124" algn="l" defTabSz="497708" rtl="0" eaLnBrk="1" latinLnBrk="0" hangingPunct="1">
      <a:defRPr sz="653" kern="1200">
        <a:solidFill>
          <a:schemeClr val="tx1"/>
        </a:solidFill>
        <a:latin typeface="+mn-lt"/>
        <a:ea typeface="+mn-ea"/>
        <a:cs typeface="+mn-cs"/>
      </a:defRPr>
    </a:lvl7pPr>
    <a:lvl8pPr marL="1741978" algn="l" defTabSz="497708" rtl="0" eaLnBrk="1" latinLnBrk="0" hangingPunct="1">
      <a:defRPr sz="653" kern="1200">
        <a:solidFill>
          <a:schemeClr val="tx1"/>
        </a:solidFill>
        <a:latin typeface="+mn-lt"/>
        <a:ea typeface="+mn-ea"/>
        <a:cs typeface="+mn-cs"/>
      </a:defRPr>
    </a:lvl8pPr>
    <a:lvl9pPr marL="1990832" algn="l" defTabSz="497708" rtl="0" eaLnBrk="1" latinLnBrk="0" hangingPunct="1">
      <a:defRPr sz="653"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2.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inal Slide 01">
    <p:spTree>
      <p:nvGrpSpPr>
        <p:cNvPr id="1" name=""/>
        <p:cNvGrpSpPr/>
        <p:nvPr/>
      </p:nvGrpSpPr>
      <p:grpSpPr>
        <a:xfrm>
          <a:off x="0" y="0"/>
          <a:ext cx="0" cy="0"/>
          <a:chOff x="0" y="0"/>
          <a:chExt cx="0" cy="0"/>
        </a:xfrm>
      </p:grpSpPr>
      <p:sp>
        <p:nvSpPr>
          <p:cNvPr id="10" name="Picture Placeholder 3">
            <a:extLst>
              <a:ext uri="{FF2B5EF4-FFF2-40B4-BE49-F238E27FC236}">
                <a16:creationId xmlns:a16="http://schemas.microsoft.com/office/drawing/2014/main" id="{13E7E78D-FA00-F8B6-8115-0F327BDFD273}"/>
              </a:ext>
            </a:extLst>
          </p:cNvPr>
          <p:cNvSpPr>
            <a:spLocks noGrp="1"/>
          </p:cNvSpPr>
          <p:nvPr>
            <p:ph type="pic" sz="quarter" idx="10"/>
          </p:nvPr>
        </p:nvSpPr>
        <p:spPr>
          <a:xfrm>
            <a:off x="-1" y="0"/>
            <a:ext cx="7559675" cy="9540866"/>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50" name="Text Placeholder 32">
            <a:extLst>
              <a:ext uri="{FF2B5EF4-FFF2-40B4-BE49-F238E27FC236}">
                <a16:creationId xmlns:a16="http://schemas.microsoft.com/office/drawing/2014/main" id="{396F404A-5F51-4BEC-518A-41B5D4998D57}"/>
              </a:ext>
            </a:extLst>
          </p:cNvPr>
          <p:cNvSpPr>
            <a:spLocks noGrp="1"/>
          </p:cNvSpPr>
          <p:nvPr>
            <p:ph type="body" sz="quarter" idx="30" hasCustomPrompt="1"/>
          </p:nvPr>
        </p:nvSpPr>
        <p:spPr>
          <a:xfrm>
            <a:off x="4444372" y="9212061"/>
            <a:ext cx="3115303" cy="536162"/>
          </a:xfrm>
          <a:prstGeom prst="rect">
            <a:avLst/>
          </a:prstGeom>
          <a:solidFill>
            <a:srgbClr val="10153D"/>
          </a:solidFill>
        </p:spPr>
        <p:txBody>
          <a:bodyPr anchor="ctr">
            <a:noAutofit/>
          </a:bodyPr>
          <a:lstStyle>
            <a:lvl1pPr marL="0" indent="0" algn="ctr">
              <a:buNone/>
              <a:defRPr sz="20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51" name="Text Placeholder 32">
            <a:extLst>
              <a:ext uri="{FF2B5EF4-FFF2-40B4-BE49-F238E27FC236}">
                <a16:creationId xmlns:a16="http://schemas.microsoft.com/office/drawing/2014/main" id="{B8380AE6-F6F8-0F31-1E9D-EC9B04EB4D25}"/>
              </a:ext>
            </a:extLst>
          </p:cNvPr>
          <p:cNvSpPr>
            <a:spLocks noGrp="1"/>
          </p:cNvSpPr>
          <p:nvPr>
            <p:ph type="body" sz="quarter" idx="47" hasCustomPrompt="1"/>
          </p:nvPr>
        </p:nvSpPr>
        <p:spPr>
          <a:xfrm>
            <a:off x="3779836" y="7507964"/>
            <a:ext cx="3282596" cy="781609"/>
          </a:xfrm>
          <a:prstGeom prst="rect">
            <a:avLst/>
          </a:prstGeom>
        </p:spPr>
        <p:txBody>
          <a:bodyPr>
            <a:noAutofit/>
          </a:bodyPr>
          <a:lstStyle>
            <a:lvl1pPr marL="0" indent="0" algn="r">
              <a:buNone/>
              <a:defRPr sz="18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US" dirty="0"/>
              <a:t>Follow our journey</a:t>
            </a:r>
          </a:p>
        </p:txBody>
      </p:sp>
      <p:pic>
        <p:nvPicPr>
          <p:cNvPr id="2" name="Picture 1">
            <a:extLst>
              <a:ext uri="{FF2B5EF4-FFF2-40B4-BE49-F238E27FC236}">
                <a16:creationId xmlns:a16="http://schemas.microsoft.com/office/drawing/2014/main" id="{5AC863DE-2EA3-1E2F-FE45-108E5AAC3051}"/>
              </a:ext>
            </a:extLst>
          </p:cNvPr>
          <p:cNvPicPr>
            <a:picLocks noChangeAspect="1"/>
          </p:cNvPicPr>
          <p:nvPr userDrawn="1"/>
        </p:nvPicPr>
        <p:blipFill>
          <a:blip r:embed="rId2"/>
          <a:stretch>
            <a:fillRect/>
          </a:stretch>
        </p:blipFill>
        <p:spPr>
          <a:xfrm>
            <a:off x="584665" y="10001672"/>
            <a:ext cx="1529269" cy="340525"/>
          </a:xfrm>
          <a:prstGeom prst="rect">
            <a:avLst/>
          </a:prstGeom>
        </p:spPr>
      </p:pic>
    </p:spTree>
    <p:extLst>
      <p:ext uri="{BB962C8B-B14F-4D97-AF65-F5344CB8AC3E}">
        <p14:creationId xmlns:p14="http://schemas.microsoft.com/office/powerpoint/2010/main" val="3351791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ontents 01">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4804450" y="4808373"/>
            <a:ext cx="10691814" cy="107507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18" name="Text Placeholder 32">
            <a:extLst>
              <a:ext uri="{FF2B5EF4-FFF2-40B4-BE49-F238E27FC236}">
                <a16:creationId xmlns:a16="http://schemas.microsoft.com/office/drawing/2014/main" id="{5E3514C3-47EA-6B09-C5A8-5B292E47E30C}"/>
              </a:ext>
            </a:extLst>
          </p:cNvPr>
          <p:cNvSpPr>
            <a:spLocks noGrp="1"/>
          </p:cNvSpPr>
          <p:nvPr>
            <p:ph type="body" sz="quarter" idx="53" hasCustomPrompt="1"/>
          </p:nvPr>
        </p:nvSpPr>
        <p:spPr>
          <a:xfrm>
            <a:off x="1701361" y="7618435"/>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05</a:t>
            </a:r>
            <a:endParaRPr lang="en-US" dirty="0"/>
          </a:p>
        </p:txBody>
      </p:sp>
      <p:sp>
        <p:nvSpPr>
          <p:cNvPr id="119" name="Text Placeholder 32">
            <a:extLst>
              <a:ext uri="{FF2B5EF4-FFF2-40B4-BE49-F238E27FC236}">
                <a16:creationId xmlns:a16="http://schemas.microsoft.com/office/drawing/2014/main" id="{5535D7EB-A9E1-30C4-B0DE-D9400C7E67D2}"/>
              </a:ext>
            </a:extLst>
          </p:cNvPr>
          <p:cNvSpPr>
            <a:spLocks noGrp="1"/>
          </p:cNvSpPr>
          <p:nvPr>
            <p:ph type="body" sz="quarter" idx="54" hasCustomPrompt="1"/>
          </p:nvPr>
        </p:nvSpPr>
        <p:spPr>
          <a:xfrm>
            <a:off x="2404317" y="7618435"/>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 name="TextBox 1">
            <a:extLst>
              <a:ext uri="{FF2B5EF4-FFF2-40B4-BE49-F238E27FC236}">
                <a16:creationId xmlns:a16="http://schemas.microsoft.com/office/drawing/2014/main" id="{763EEF2E-886F-47C0-5EC5-48E990C86E46}"/>
              </a:ext>
            </a:extLst>
          </p:cNvPr>
          <p:cNvSpPr txBox="1"/>
          <p:nvPr userDrawn="1"/>
        </p:nvSpPr>
        <p:spPr>
          <a:xfrm>
            <a:off x="3288286" y="8611676"/>
            <a:ext cx="3607564" cy="461665"/>
          </a:xfrm>
          <a:prstGeom prst="rect">
            <a:avLst/>
          </a:prstGeom>
          <a:noFill/>
        </p:spPr>
        <p:txBody>
          <a:bodyPr wrap="square">
            <a:spAutoFit/>
          </a:bodyPr>
          <a:lstStyle/>
          <a:p>
            <a:pPr marL="0" marR="0" lvl="0" indent="0" algn="just" defTabSz="457200" rtl="0" eaLnBrk="1" fontAlgn="auto" latinLnBrk="0" hangingPunct="1">
              <a:lnSpc>
                <a:spcPct val="100000"/>
              </a:lnSpc>
              <a:spcBef>
                <a:spcPts val="0"/>
              </a:spcBef>
              <a:spcAft>
                <a:spcPts val="0"/>
              </a:spcAft>
              <a:buClrTx/>
              <a:buSzTx/>
              <a:buFontTx/>
              <a:buNone/>
              <a:tabLst/>
              <a:defRPr/>
            </a:pPr>
            <a:r>
              <a:rPr lang="en-IE" sz="600" b="0" i="0" u="none" strike="noStrike" dirty="0">
                <a:solidFill>
                  <a:srgbClr val="10153D"/>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p>
          <a:p>
            <a:pPr marL="0" marR="0" lvl="0" indent="0" algn="just" defTabSz="457200" rtl="0" eaLnBrk="1" fontAlgn="auto" latinLnBrk="0" hangingPunct="1">
              <a:lnSpc>
                <a:spcPct val="100000"/>
              </a:lnSpc>
              <a:spcBef>
                <a:spcPts val="0"/>
              </a:spcBef>
              <a:spcAft>
                <a:spcPts val="0"/>
              </a:spcAft>
              <a:buClrTx/>
              <a:buSzTx/>
              <a:buFontTx/>
              <a:buNone/>
              <a:tabLst/>
              <a:defRPr/>
            </a:pPr>
            <a:endParaRPr lang="en-IE" sz="600" b="0" i="0" u="none" strike="noStrike" dirty="0">
              <a:solidFill>
                <a:srgbClr val="10153D"/>
              </a:solidFill>
              <a:effectLst/>
              <a:latin typeface="Calibri" panose="020F0502020204030204" pitchFamily="34" charset="0"/>
              <a:cs typeface="Calibri" panose="020F0502020204030204" pitchFamily="34" charset="0"/>
            </a:endParaRPr>
          </a:p>
        </p:txBody>
      </p:sp>
      <p:pic>
        <p:nvPicPr>
          <p:cNvPr id="3" name="Picture 2">
            <a:extLst>
              <a:ext uri="{FF2B5EF4-FFF2-40B4-BE49-F238E27FC236}">
                <a16:creationId xmlns:a16="http://schemas.microsoft.com/office/drawing/2014/main" id="{F12C551D-BCDE-2EC5-E992-A0A2E03D6BF7}"/>
              </a:ext>
            </a:extLst>
          </p:cNvPr>
          <p:cNvPicPr>
            <a:picLocks noChangeAspect="1"/>
          </p:cNvPicPr>
          <p:nvPr userDrawn="1"/>
        </p:nvPicPr>
        <p:blipFill>
          <a:blip r:embed="rId2"/>
          <a:stretch>
            <a:fillRect/>
          </a:stretch>
        </p:blipFill>
        <p:spPr>
          <a:xfrm>
            <a:off x="1637668" y="8611233"/>
            <a:ext cx="1529269" cy="340525"/>
          </a:xfrm>
          <a:prstGeom prst="rect">
            <a:avLst/>
          </a:prstGeom>
        </p:spPr>
      </p:pic>
      <p:sp>
        <p:nvSpPr>
          <p:cNvPr id="14" name="Picture Placeholder 13">
            <a:extLst>
              <a:ext uri="{FF2B5EF4-FFF2-40B4-BE49-F238E27FC236}">
                <a16:creationId xmlns:a16="http://schemas.microsoft.com/office/drawing/2014/main" id="{E2E24B09-6D0B-6B20-E2A8-F2DE364925C3}"/>
              </a:ext>
            </a:extLst>
          </p:cNvPr>
          <p:cNvSpPr>
            <a:spLocks noGrp="1"/>
          </p:cNvSpPr>
          <p:nvPr>
            <p:ph type="pic" sz="quarter" idx="56"/>
          </p:nvPr>
        </p:nvSpPr>
        <p:spPr>
          <a:xfrm>
            <a:off x="731520" y="398817"/>
            <a:ext cx="6544173" cy="3054916"/>
          </a:xfrm>
          <a:custGeom>
            <a:avLst/>
            <a:gdLst>
              <a:gd name="connsiteX0" fmla="*/ 0 w 6420928"/>
              <a:gd name="connsiteY0" fmla="*/ 0 h 3054916"/>
              <a:gd name="connsiteX1" fmla="*/ 5943594 w 6420928"/>
              <a:gd name="connsiteY1" fmla="*/ 0 h 3054916"/>
              <a:gd name="connsiteX2" fmla="*/ 5943594 w 6420928"/>
              <a:gd name="connsiteY2" fmla="*/ 92857 h 3054916"/>
              <a:gd name="connsiteX3" fmla="*/ 6420928 w 6420928"/>
              <a:gd name="connsiteY3" fmla="*/ 92857 h 3054916"/>
              <a:gd name="connsiteX4" fmla="*/ 6420928 w 6420928"/>
              <a:gd name="connsiteY4" fmla="*/ 2962067 h 3054916"/>
              <a:gd name="connsiteX5" fmla="*/ 5943594 w 6420928"/>
              <a:gd name="connsiteY5" fmla="*/ 2962067 h 3054916"/>
              <a:gd name="connsiteX6" fmla="*/ 5943594 w 6420928"/>
              <a:gd name="connsiteY6" fmla="*/ 3054916 h 3054916"/>
              <a:gd name="connsiteX7" fmla="*/ 0 w 6420928"/>
              <a:gd name="connsiteY7" fmla="*/ 3054916 h 30549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420928" h="3054916">
                <a:moveTo>
                  <a:pt x="0" y="0"/>
                </a:moveTo>
                <a:lnTo>
                  <a:pt x="5943594" y="0"/>
                </a:lnTo>
                <a:lnTo>
                  <a:pt x="5943594" y="92857"/>
                </a:lnTo>
                <a:lnTo>
                  <a:pt x="6420928" y="92857"/>
                </a:lnTo>
                <a:lnTo>
                  <a:pt x="6420928" y="2962067"/>
                </a:lnTo>
                <a:lnTo>
                  <a:pt x="5943594" y="2962067"/>
                </a:lnTo>
                <a:lnTo>
                  <a:pt x="5943594" y="3054916"/>
                </a:lnTo>
                <a:lnTo>
                  <a:pt x="0" y="3054916"/>
                </a:lnTo>
                <a:close/>
              </a:path>
            </a:pathLst>
          </a:custGeom>
          <a:solidFill>
            <a:schemeClr val="bg1">
              <a:lumMod val="75000"/>
            </a:schemeClr>
          </a:solidFill>
        </p:spPr>
        <p:txBody>
          <a:bodyPr wrap="square">
            <a:noAutofit/>
          </a:bodyPr>
          <a:lstStyle>
            <a:lvl1pPr marL="0" indent="0" algn="ctr">
              <a:buFontTx/>
              <a:buNone/>
              <a:defRPr sz="1727">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15" name="Graphic 14">
            <a:extLst>
              <a:ext uri="{FF2B5EF4-FFF2-40B4-BE49-F238E27FC236}">
                <a16:creationId xmlns:a16="http://schemas.microsoft.com/office/drawing/2014/main" id="{440CE2F9-1A75-42EC-68EC-B5C849C5267A}"/>
              </a:ext>
            </a:extLst>
          </p:cNvPr>
          <p:cNvSpPr>
            <a:spLocks noChangeAspect="1"/>
          </p:cNvSpPr>
          <p:nvPr userDrawn="1"/>
        </p:nvSpPr>
        <p:spPr>
          <a:xfrm flipH="1">
            <a:off x="6798365" y="261651"/>
            <a:ext cx="761310" cy="3329249"/>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4" name="Rectangle 3">
            <a:extLst>
              <a:ext uri="{FF2B5EF4-FFF2-40B4-BE49-F238E27FC236}">
                <a16:creationId xmlns:a16="http://schemas.microsoft.com/office/drawing/2014/main" id="{C8F643E8-A88E-E84C-7D13-73DDC047BD69}"/>
              </a:ext>
            </a:extLst>
          </p:cNvPr>
          <p:cNvSpPr/>
          <p:nvPr userDrawn="1"/>
        </p:nvSpPr>
        <p:spPr>
          <a:xfrm rot="5400000">
            <a:off x="1552856" y="5523228"/>
            <a:ext cx="1761066" cy="1626655"/>
          </a:xfrm>
          <a:prstGeom prst="rect">
            <a:avLst/>
          </a:prstGeom>
          <a:noFill/>
          <a:ln w="19050">
            <a:solidFill>
              <a:srgbClr val="4763AE"/>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Text Placeholder 32">
            <a:extLst>
              <a:ext uri="{FF2B5EF4-FFF2-40B4-BE49-F238E27FC236}">
                <a16:creationId xmlns:a16="http://schemas.microsoft.com/office/drawing/2014/main" id="{7004C354-27C9-DFA2-2831-2E88AF309153}"/>
              </a:ext>
            </a:extLst>
          </p:cNvPr>
          <p:cNvSpPr>
            <a:spLocks noGrp="1"/>
          </p:cNvSpPr>
          <p:nvPr>
            <p:ph type="body" sz="quarter" idx="13" hasCustomPrompt="1"/>
          </p:nvPr>
        </p:nvSpPr>
        <p:spPr>
          <a:xfrm>
            <a:off x="1737184" y="5348038"/>
            <a:ext cx="476600" cy="292876"/>
          </a:xfrm>
          <a:prstGeom prst="rect">
            <a:avLst/>
          </a:prstGeom>
          <a:solidFill>
            <a:schemeClr val="bg1"/>
          </a:solidFill>
        </p:spPr>
        <p:txBody>
          <a:bodyPr anchor="ctr">
            <a:noAutofit/>
          </a:bodyPr>
          <a:lstStyle>
            <a:lvl1pPr marL="0" indent="0" algn="ctr">
              <a:buNone/>
              <a:defRPr sz="2200" b="1" i="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grpSp>
        <p:nvGrpSpPr>
          <p:cNvPr id="20" name="Graphic 2">
            <a:extLst>
              <a:ext uri="{FF2B5EF4-FFF2-40B4-BE49-F238E27FC236}">
                <a16:creationId xmlns:a16="http://schemas.microsoft.com/office/drawing/2014/main" id="{EE234FD3-30D2-5F1A-E09F-BD3C97D038F5}"/>
              </a:ext>
            </a:extLst>
          </p:cNvPr>
          <p:cNvGrpSpPr/>
          <p:nvPr userDrawn="1"/>
        </p:nvGrpSpPr>
        <p:grpSpPr>
          <a:xfrm>
            <a:off x="2209634" y="6497310"/>
            <a:ext cx="830922" cy="711001"/>
            <a:chOff x="7236754" y="940858"/>
            <a:chExt cx="1133079" cy="969549"/>
          </a:xfrm>
          <a:solidFill>
            <a:srgbClr val="4763AE"/>
          </a:solidFill>
        </p:grpSpPr>
        <p:grpSp>
          <p:nvGrpSpPr>
            <p:cNvPr id="21" name="Graphic 2">
              <a:extLst>
                <a:ext uri="{FF2B5EF4-FFF2-40B4-BE49-F238E27FC236}">
                  <a16:creationId xmlns:a16="http://schemas.microsoft.com/office/drawing/2014/main" id="{5BCAEF6D-2E61-4D39-B9BA-2C0C999166A3}"/>
                </a:ext>
              </a:extLst>
            </p:cNvPr>
            <p:cNvGrpSpPr/>
            <p:nvPr/>
          </p:nvGrpSpPr>
          <p:grpSpPr>
            <a:xfrm>
              <a:off x="7884516" y="1486640"/>
              <a:ext cx="203734" cy="61120"/>
              <a:chOff x="7884516" y="1486640"/>
              <a:chExt cx="203734" cy="61120"/>
            </a:xfrm>
            <a:grpFill/>
          </p:grpSpPr>
          <p:sp>
            <p:nvSpPr>
              <p:cNvPr id="35" name="Freeform 34">
                <a:extLst>
                  <a:ext uri="{FF2B5EF4-FFF2-40B4-BE49-F238E27FC236}">
                    <a16:creationId xmlns:a16="http://schemas.microsoft.com/office/drawing/2014/main" id="{005C934C-9195-9C94-D3F2-F1B06C3CCB30}"/>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6" name="Freeform 35">
                <a:extLst>
                  <a:ext uri="{FF2B5EF4-FFF2-40B4-BE49-F238E27FC236}">
                    <a16:creationId xmlns:a16="http://schemas.microsoft.com/office/drawing/2014/main" id="{0F88BE46-1D34-59CF-0BA4-9D7D970A98E3}"/>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22" name="Graphic 2">
              <a:extLst>
                <a:ext uri="{FF2B5EF4-FFF2-40B4-BE49-F238E27FC236}">
                  <a16:creationId xmlns:a16="http://schemas.microsoft.com/office/drawing/2014/main" id="{6760CF59-1C3C-9E84-1FF5-763CD489CF3E}"/>
                </a:ext>
              </a:extLst>
            </p:cNvPr>
            <p:cNvGrpSpPr/>
            <p:nvPr/>
          </p:nvGrpSpPr>
          <p:grpSpPr>
            <a:xfrm>
              <a:off x="7236754" y="940858"/>
              <a:ext cx="1133079" cy="969549"/>
              <a:chOff x="7236754" y="940858"/>
              <a:chExt cx="1133079" cy="969549"/>
            </a:xfrm>
            <a:grpFill/>
          </p:grpSpPr>
          <p:sp>
            <p:nvSpPr>
              <p:cNvPr id="23" name="Freeform 22">
                <a:extLst>
                  <a:ext uri="{FF2B5EF4-FFF2-40B4-BE49-F238E27FC236}">
                    <a16:creationId xmlns:a16="http://schemas.microsoft.com/office/drawing/2014/main" id="{01928172-FC1A-4D33-6A78-F9AEA8221B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4" name="Freeform 23">
                <a:extLst>
                  <a:ext uri="{FF2B5EF4-FFF2-40B4-BE49-F238E27FC236}">
                    <a16:creationId xmlns:a16="http://schemas.microsoft.com/office/drawing/2014/main" id="{E3772EB3-5F75-6F2C-EBF9-FE4A395305E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5" name="Freeform 24">
                <a:extLst>
                  <a:ext uri="{FF2B5EF4-FFF2-40B4-BE49-F238E27FC236}">
                    <a16:creationId xmlns:a16="http://schemas.microsoft.com/office/drawing/2014/main" id="{6EE9C5B5-7FC5-A38B-C519-3B644103C04B}"/>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6" name="Freeform 25">
                <a:extLst>
                  <a:ext uri="{FF2B5EF4-FFF2-40B4-BE49-F238E27FC236}">
                    <a16:creationId xmlns:a16="http://schemas.microsoft.com/office/drawing/2014/main" id="{D5F7B862-4352-3C3C-6B58-64A800122CC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7" name="Freeform 26">
                <a:extLst>
                  <a:ext uri="{FF2B5EF4-FFF2-40B4-BE49-F238E27FC236}">
                    <a16:creationId xmlns:a16="http://schemas.microsoft.com/office/drawing/2014/main" id="{5EE2CD07-CCBC-18A8-B385-0B1D2CC6025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8" name="Freeform 27">
                <a:extLst>
                  <a:ext uri="{FF2B5EF4-FFF2-40B4-BE49-F238E27FC236}">
                    <a16:creationId xmlns:a16="http://schemas.microsoft.com/office/drawing/2014/main" id="{02F9A3F4-0E62-8FFA-D7F3-CDF4FF4F39D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9" name="Freeform 28">
                <a:extLst>
                  <a:ext uri="{FF2B5EF4-FFF2-40B4-BE49-F238E27FC236}">
                    <a16:creationId xmlns:a16="http://schemas.microsoft.com/office/drawing/2014/main" id="{39B44DB2-4695-0A36-622A-89CBA4D05F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1" name="Freeform 30">
                <a:extLst>
                  <a:ext uri="{FF2B5EF4-FFF2-40B4-BE49-F238E27FC236}">
                    <a16:creationId xmlns:a16="http://schemas.microsoft.com/office/drawing/2014/main" id="{A6E94E47-CD9E-F015-4381-64595CFEA2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2" name="Freeform 31">
                <a:extLst>
                  <a:ext uri="{FF2B5EF4-FFF2-40B4-BE49-F238E27FC236}">
                    <a16:creationId xmlns:a16="http://schemas.microsoft.com/office/drawing/2014/main" id="{01EEFE77-F944-71ED-64AF-214795DD87E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3" name="Freeform 32">
                <a:extLst>
                  <a:ext uri="{FF2B5EF4-FFF2-40B4-BE49-F238E27FC236}">
                    <a16:creationId xmlns:a16="http://schemas.microsoft.com/office/drawing/2014/main" id="{D188F12B-EAD1-BF55-280B-B2DDA768A80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34" name="Freeform 33">
                <a:extLst>
                  <a:ext uri="{FF2B5EF4-FFF2-40B4-BE49-F238E27FC236}">
                    <a16:creationId xmlns:a16="http://schemas.microsoft.com/office/drawing/2014/main" id="{5AF073B0-1D51-3C1B-63C6-3A2EF18862E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64" name="Text Placeholder 32">
            <a:extLst>
              <a:ext uri="{FF2B5EF4-FFF2-40B4-BE49-F238E27FC236}">
                <a16:creationId xmlns:a16="http://schemas.microsoft.com/office/drawing/2014/main" id="{2DCA0EF9-77F6-30D3-AF56-FD9D05616E85}"/>
              </a:ext>
            </a:extLst>
          </p:cNvPr>
          <p:cNvSpPr>
            <a:spLocks noGrp="1"/>
          </p:cNvSpPr>
          <p:nvPr>
            <p:ph type="body" sz="quarter" idx="57" hasCustomPrompt="1"/>
          </p:nvPr>
        </p:nvSpPr>
        <p:spPr>
          <a:xfrm>
            <a:off x="2698557" y="5346930"/>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65" name="Text Placeholder 32">
            <a:extLst>
              <a:ext uri="{FF2B5EF4-FFF2-40B4-BE49-F238E27FC236}">
                <a16:creationId xmlns:a16="http://schemas.microsoft.com/office/drawing/2014/main" id="{09AF758B-58F5-E29D-E51D-299BEF598287}"/>
              </a:ext>
            </a:extLst>
          </p:cNvPr>
          <p:cNvSpPr>
            <a:spLocks noGrp="1"/>
          </p:cNvSpPr>
          <p:nvPr>
            <p:ph type="body" sz="quarter" idx="58" hasCustomPrompt="1"/>
          </p:nvPr>
        </p:nvSpPr>
        <p:spPr>
          <a:xfrm>
            <a:off x="2649682" y="5143730"/>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67" name="Rectangle 66">
            <a:extLst>
              <a:ext uri="{FF2B5EF4-FFF2-40B4-BE49-F238E27FC236}">
                <a16:creationId xmlns:a16="http://schemas.microsoft.com/office/drawing/2014/main" id="{F51182C7-583D-6AF8-B4B6-D5A6C6C2D8CB}"/>
              </a:ext>
            </a:extLst>
          </p:cNvPr>
          <p:cNvSpPr/>
          <p:nvPr userDrawn="1"/>
        </p:nvSpPr>
        <p:spPr>
          <a:xfrm rot="5400000">
            <a:off x="3356258" y="5523228"/>
            <a:ext cx="1761066" cy="1626655"/>
          </a:xfrm>
          <a:prstGeom prst="rect">
            <a:avLst/>
          </a:prstGeom>
          <a:noFill/>
          <a:ln w="19050">
            <a:solidFill>
              <a:srgbClr val="F16024"/>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68" name="Text Placeholder 32">
            <a:extLst>
              <a:ext uri="{FF2B5EF4-FFF2-40B4-BE49-F238E27FC236}">
                <a16:creationId xmlns:a16="http://schemas.microsoft.com/office/drawing/2014/main" id="{8B5FFD45-F041-7D5B-6AAC-65E1D9F7D77C}"/>
              </a:ext>
            </a:extLst>
          </p:cNvPr>
          <p:cNvSpPr>
            <a:spLocks noGrp="1"/>
          </p:cNvSpPr>
          <p:nvPr>
            <p:ph type="body" sz="quarter" idx="60" hasCustomPrompt="1"/>
          </p:nvPr>
        </p:nvSpPr>
        <p:spPr>
          <a:xfrm>
            <a:off x="3540586" y="5348039"/>
            <a:ext cx="476600" cy="292876"/>
          </a:xfrm>
          <a:prstGeom prst="rect">
            <a:avLst/>
          </a:prstGeom>
          <a:solidFill>
            <a:schemeClr val="bg1"/>
          </a:solidFill>
        </p:spPr>
        <p:txBody>
          <a:bodyPr anchor="ctr">
            <a:noAutofit/>
          </a:bodyPr>
          <a:lstStyle>
            <a:lvl1pPr marL="0" indent="0" algn="ctr">
              <a:buNone/>
              <a:defRPr sz="2200" b="1" i="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
        <p:nvSpPr>
          <p:cNvPr id="86" name="Text Placeholder 32">
            <a:extLst>
              <a:ext uri="{FF2B5EF4-FFF2-40B4-BE49-F238E27FC236}">
                <a16:creationId xmlns:a16="http://schemas.microsoft.com/office/drawing/2014/main" id="{A8885083-B496-6DAF-8A03-EA542D0E3E73}"/>
              </a:ext>
            </a:extLst>
          </p:cNvPr>
          <p:cNvSpPr>
            <a:spLocks noGrp="1"/>
          </p:cNvSpPr>
          <p:nvPr>
            <p:ph type="body" sz="quarter" idx="61" hasCustomPrompt="1"/>
          </p:nvPr>
        </p:nvSpPr>
        <p:spPr>
          <a:xfrm>
            <a:off x="4501959"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87" name="Text Placeholder 32">
            <a:extLst>
              <a:ext uri="{FF2B5EF4-FFF2-40B4-BE49-F238E27FC236}">
                <a16:creationId xmlns:a16="http://schemas.microsoft.com/office/drawing/2014/main" id="{93493244-9320-85DC-FB86-7B8BF89062BC}"/>
              </a:ext>
            </a:extLst>
          </p:cNvPr>
          <p:cNvSpPr>
            <a:spLocks noGrp="1"/>
          </p:cNvSpPr>
          <p:nvPr>
            <p:ph type="body" sz="quarter" idx="62" hasCustomPrompt="1"/>
          </p:nvPr>
        </p:nvSpPr>
        <p:spPr>
          <a:xfrm>
            <a:off x="4453084"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sp>
        <p:nvSpPr>
          <p:cNvPr id="89" name="Rectangle 88">
            <a:extLst>
              <a:ext uri="{FF2B5EF4-FFF2-40B4-BE49-F238E27FC236}">
                <a16:creationId xmlns:a16="http://schemas.microsoft.com/office/drawing/2014/main" id="{B0348620-DB9E-50D2-E481-04F6C5CD81D3}"/>
              </a:ext>
            </a:extLst>
          </p:cNvPr>
          <p:cNvSpPr/>
          <p:nvPr userDrawn="1"/>
        </p:nvSpPr>
        <p:spPr>
          <a:xfrm rot="5400000">
            <a:off x="5151191" y="5523228"/>
            <a:ext cx="1761066" cy="1626655"/>
          </a:xfrm>
          <a:prstGeom prst="rect">
            <a:avLst/>
          </a:prstGeom>
          <a:noFill/>
          <a:ln w="19050">
            <a:solidFill>
              <a:srgbClr val="D38CBC"/>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0" name="Text Placeholder 32">
            <a:extLst>
              <a:ext uri="{FF2B5EF4-FFF2-40B4-BE49-F238E27FC236}">
                <a16:creationId xmlns:a16="http://schemas.microsoft.com/office/drawing/2014/main" id="{616DC1E6-2458-C87F-CEC2-264ADFC4FAF5}"/>
              </a:ext>
            </a:extLst>
          </p:cNvPr>
          <p:cNvSpPr>
            <a:spLocks noGrp="1"/>
          </p:cNvSpPr>
          <p:nvPr>
            <p:ph type="body" sz="quarter" idx="64" hasCustomPrompt="1"/>
          </p:nvPr>
        </p:nvSpPr>
        <p:spPr>
          <a:xfrm>
            <a:off x="5335519" y="5348039"/>
            <a:ext cx="476600" cy="292876"/>
          </a:xfrm>
          <a:prstGeom prst="rect">
            <a:avLst/>
          </a:prstGeom>
          <a:solidFill>
            <a:schemeClr val="bg1"/>
          </a:solidFill>
        </p:spPr>
        <p:txBody>
          <a:bodyPr anchor="ctr">
            <a:noAutofit/>
          </a:bodyPr>
          <a:lstStyle>
            <a:lvl1pPr marL="0" indent="0" algn="ctr">
              <a:buNone/>
              <a:defRPr sz="2200" b="1" i="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sp>
        <p:nvSpPr>
          <p:cNvPr id="121" name="Text Placeholder 32">
            <a:extLst>
              <a:ext uri="{FF2B5EF4-FFF2-40B4-BE49-F238E27FC236}">
                <a16:creationId xmlns:a16="http://schemas.microsoft.com/office/drawing/2014/main" id="{50EBA0BA-DF02-5C9A-8DC1-1EC897F98FA1}"/>
              </a:ext>
            </a:extLst>
          </p:cNvPr>
          <p:cNvSpPr>
            <a:spLocks noGrp="1"/>
          </p:cNvSpPr>
          <p:nvPr>
            <p:ph type="body" sz="quarter" idx="65" hasCustomPrompt="1"/>
          </p:nvPr>
        </p:nvSpPr>
        <p:spPr>
          <a:xfrm>
            <a:off x="6296892" y="5346931"/>
            <a:ext cx="448486" cy="292876"/>
          </a:xfrm>
          <a:prstGeom prst="rect">
            <a:avLst/>
          </a:prstGeom>
          <a:solidFill>
            <a:schemeClr val="bg1"/>
          </a:solidFill>
        </p:spPr>
        <p:txBody>
          <a:bodyPr anchor="ctr">
            <a:noAutofit/>
          </a:bodyPr>
          <a:lstStyle>
            <a:lvl1pPr marL="0" indent="0" algn="r">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a:t>
            </a:r>
            <a:endParaRPr lang="en-US" dirty="0"/>
          </a:p>
        </p:txBody>
      </p:sp>
      <p:sp>
        <p:nvSpPr>
          <p:cNvPr id="122" name="Text Placeholder 32">
            <a:extLst>
              <a:ext uri="{FF2B5EF4-FFF2-40B4-BE49-F238E27FC236}">
                <a16:creationId xmlns:a16="http://schemas.microsoft.com/office/drawing/2014/main" id="{5549403E-0C1A-19D2-30D5-A12714033509}"/>
              </a:ext>
            </a:extLst>
          </p:cNvPr>
          <p:cNvSpPr>
            <a:spLocks noGrp="1"/>
          </p:cNvSpPr>
          <p:nvPr>
            <p:ph type="body" sz="quarter" idx="66" hasCustomPrompt="1"/>
          </p:nvPr>
        </p:nvSpPr>
        <p:spPr>
          <a:xfrm>
            <a:off x="6248017" y="5143731"/>
            <a:ext cx="521606" cy="292876"/>
          </a:xfrm>
          <a:prstGeom prst="rect">
            <a:avLst/>
          </a:prstGeom>
          <a:noFill/>
        </p:spPr>
        <p:txBody>
          <a:bodyPr anchor="ctr">
            <a:noAutofit/>
          </a:bodyPr>
          <a:lstStyle>
            <a:lvl1pPr marL="0" indent="0" algn="r">
              <a:buNone/>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page</a:t>
            </a:r>
            <a:endParaRPr lang="en-US" dirty="0"/>
          </a:p>
        </p:txBody>
      </p:sp>
      <p:grpSp>
        <p:nvGrpSpPr>
          <p:cNvPr id="123" name="Graphic 2">
            <a:extLst>
              <a:ext uri="{FF2B5EF4-FFF2-40B4-BE49-F238E27FC236}">
                <a16:creationId xmlns:a16="http://schemas.microsoft.com/office/drawing/2014/main" id="{74687FA1-55FE-AE43-B645-91E80E9EA299}"/>
              </a:ext>
            </a:extLst>
          </p:cNvPr>
          <p:cNvGrpSpPr/>
          <p:nvPr userDrawn="1"/>
        </p:nvGrpSpPr>
        <p:grpSpPr>
          <a:xfrm>
            <a:off x="3961796" y="6402399"/>
            <a:ext cx="856955" cy="827167"/>
            <a:chOff x="7216180" y="2896437"/>
            <a:chExt cx="1173608" cy="1132811"/>
          </a:xfrm>
          <a:solidFill>
            <a:srgbClr val="F16024"/>
          </a:solidFill>
        </p:grpSpPr>
        <p:grpSp>
          <p:nvGrpSpPr>
            <p:cNvPr id="124" name="Graphic 2">
              <a:extLst>
                <a:ext uri="{FF2B5EF4-FFF2-40B4-BE49-F238E27FC236}">
                  <a16:creationId xmlns:a16="http://schemas.microsoft.com/office/drawing/2014/main" id="{D942EE4F-B539-D609-DF31-A425EB7EB0D6}"/>
                </a:ext>
              </a:extLst>
            </p:cNvPr>
            <p:cNvGrpSpPr/>
            <p:nvPr/>
          </p:nvGrpSpPr>
          <p:grpSpPr>
            <a:xfrm>
              <a:off x="7884516" y="3299879"/>
              <a:ext cx="244481" cy="366043"/>
              <a:chOff x="7884516" y="3299879"/>
              <a:chExt cx="244481" cy="366043"/>
            </a:xfrm>
            <a:grpFill/>
          </p:grpSpPr>
          <p:sp>
            <p:nvSpPr>
              <p:cNvPr id="139" name="Freeform 138">
                <a:extLst>
                  <a:ext uri="{FF2B5EF4-FFF2-40B4-BE49-F238E27FC236}">
                    <a16:creationId xmlns:a16="http://schemas.microsoft.com/office/drawing/2014/main" id="{197C8A50-B5BD-D870-2834-5EF938D1A47F}"/>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0" name="Freeform 139">
                <a:extLst>
                  <a:ext uri="{FF2B5EF4-FFF2-40B4-BE49-F238E27FC236}">
                    <a16:creationId xmlns:a16="http://schemas.microsoft.com/office/drawing/2014/main" id="{B66835B2-2530-A1C0-5317-43D60203DC9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1" name="Freeform 140">
                <a:extLst>
                  <a:ext uri="{FF2B5EF4-FFF2-40B4-BE49-F238E27FC236}">
                    <a16:creationId xmlns:a16="http://schemas.microsoft.com/office/drawing/2014/main" id="{D24024A0-5A90-580A-3E37-352607529B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2" name="Freeform 141">
                <a:extLst>
                  <a:ext uri="{FF2B5EF4-FFF2-40B4-BE49-F238E27FC236}">
                    <a16:creationId xmlns:a16="http://schemas.microsoft.com/office/drawing/2014/main" id="{EB7CF26D-8169-5F59-F93B-F10C65C2BC3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3" name="Freeform 142">
                <a:extLst>
                  <a:ext uri="{FF2B5EF4-FFF2-40B4-BE49-F238E27FC236}">
                    <a16:creationId xmlns:a16="http://schemas.microsoft.com/office/drawing/2014/main" id="{1A0A8EED-E331-80CE-7460-28E1E79D27B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4" name="Freeform 143">
                <a:extLst>
                  <a:ext uri="{FF2B5EF4-FFF2-40B4-BE49-F238E27FC236}">
                    <a16:creationId xmlns:a16="http://schemas.microsoft.com/office/drawing/2014/main" id="{1836AE6D-FCB3-B684-B098-455A90D6D0E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5" name="Freeform 144">
                <a:extLst>
                  <a:ext uri="{FF2B5EF4-FFF2-40B4-BE49-F238E27FC236}">
                    <a16:creationId xmlns:a16="http://schemas.microsoft.com/office/drawing/2014/main" id="{E1C51D36-1982-D1BB-7BA2-D50F34ABC27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6" name="Freeform 145">
                <a:extLst>
                  <a:ext uri="{FF2B5EF4-FFF2-40B4-BE49-F238E27FC236}">
                    <a16:creationId xmlns:a16="http://schemas.microsoft.com/office/drawing/2014/main" id="{5B6610EF-A50C-BF15-3B67-0F2CC7B3029C}"/>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7" name="Freeform 146">
                <a:extLst>
                  <a:ext uri="{FF2B5EF4-FFF2-40B4-BE49-F238E27FC236}">
                    <a16:creationId xmlns:a16="http://schemas.microsoft.com/office/drawing/2014/main" id="{C005A3DB-94B7-1C38-9D0A-91D4D64C009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8" name="Freeform 147">
                <a:extLst>
                  <a:ext uri="{FF2B5EF4-FFF2-40B4-BE49-F238E27FC236}">
                    <a16:creationId xmlns:a16="http://schemas.microsoft.com/office/drawing/2014/main" id="{D14B7C1F-9661-4BCD-0BB2-E23A13C65DB3}"/>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9" name="Freeform 148">
                <a:extLst>
                  <a:ext uri="{FF2B5EF4-FFF2-40B4-BE49-F238E27FC236}">
                    <a16:creationId xmlns:a16="http://schemas.microsoft.com/office/drawing/2014/main" id="{0FE158E1-A2A5-4F79-8206-13255E5B78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25" name="Graphic 2">
              <a:extLst>
                <a:ext uri="{FF2B5EF4-FFF2-40B4-BE49-F238E27FC236}">
                  <a16:creationId xmlns:a16="http://schemas.microsoft.com/office/drawing/2014/main" id="{87421D05-7897-D3B6-BAA6-9FF6ECEF04EA}"/>
                </a:ext>
              </a:extLst>
            </p:cNvPr>
            <p:cNvGrpSpPr/>
            <p:nvPr/>
          </p:nvGrpSpPr>
          <p:grpSpPr>
            <a:xfrm>
              <a:off x="7216180" y="2896437"/>
              <a:ext cx="1173608" cy="1132811"/>
              <a:chOff x="7216180" y="2896437"/>
              <a:chExt cx="1173608" cy="1132811"/>
            </a:xfrm>
            <a:grpFill/>
          </p:grpSpPr>
          <p:sp>
            <p:nvSpPr>
              <p:cNvPr id="126" name="Freeform 125">
                <a:extLst>
                  <a:ext uri="{FF2B5EF4-FFF2-40B4-BE49-F238E27FC236}">
                    <a16:creationId xmlns:a16="http://schemas.microsoft.com/office/drawing/2014/main" id="{3FAD1B38-6774-DF06-DE15-E25D564EA7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7" name="Freeform 126">
                <a:extLst>
                  <a:ext uri="{FF2B5EF4-FFF2-40B4-BE49-F238E27FC236}">
                    <a16:creationId xmlns:a16="http://schemas.microsoft.com/office/drawing/2014/main" id="{0456E0E8-BE6B-666C-90C4-B5EF80A03B3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8" name="Freeform 127">
                <a:extLst>
                  <a:ext uri="{FF2B5EF4-FFF2-40B4-BE49-F238E27FC236}">
                    <a16:creationId xmlns:a16="http://schemas.microsoft.com/office/drawing/2014/main" id="{F1251ADB-C004-D4D7-9DF2-D2E10294B301}"/>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9" name="Freeform 128">
                <a:extLst>
                  <a:ext uri="{FF2B5EF4-FFF2-40B4-BE49-F238E27FC236}">
                    <a16:creationId xmlns:a16="http://schemas.microsoft.com/office/drawing/2014/main" id="{245FD700-BB1F-194B-4E70-B65E410B20F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0" name="Freeform 129">
                <a:extLst>
                  <a:ext uri="{FF2B5EF4-FFF2-40B4-BE49-F238E27FC236}">
                    <a16:creationId xmlns:a16="http://schemas.microsoft.com/office/drawing/2014/main" id="{746F8DEB-F6B2-7226-C3C2-9B3964807CD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1" name="Freeform 130">
                <a:extLst>
                  <a:ext uri="{FF2B5EF4-FFF2-40B4-BE49-F238E27FC236}">
                    <a16:creationId xmlns:a16="http://schemas.microsoft.com/office/drawing/2014/main" id="{0577BF49-48E7-0368-49DD-7C13CF9A4F7F}"/>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2" name="Freeform 131">
                <a:extLst>
                  <a:ext uri="{FF2B5EF4-FFF2-40B4-BE49-F238E27FC236}">
                    <a16:creationId xmlns:a16="http://schemas.microsoft.com/office/drawing/2014/main" id="{BD18A751-9633-C8D1-EE02-CE2D6DADBFF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3" name="Freeform 132">
                <a:extLst>
                  <a:ext uri="{FF2B5EF4-FFF2-40B4-BE49-F238E27FC236}">
                    <a16:creationId xmlns:a16="http://schemas.microsoft.com/office/drawing/2014/main" id="{875338D9-7516-B849-DD45-B5E4913CE78C}"/>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4" name="Freeform 133">
                <a:extLst>
                  <a:ext uri="{FF2B5EF4-FFF2-40B4-BE49-F238E27FC236}">
                    <a16:creationId xmlns:a16="http://schemas.microsoft.com/office/drawing/2014/main" id="{E8E6CCDE-F2E2-EC82-B652-DDD4C19D1FE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35" name="Freeform 134">
                <a:extLst>
                  <a:ext uri="{FF2B5EF4-FFF2-40B4-BE49-F238E27FC236}">
                    <a16:creationId xmlns:a16="http://schemas.microsoft.com/office/drawing/2014/main" id="{CF31974C-DD9A-F3A2-89FD-DDD0D9CCFF0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6" name="Freeform 135">
                <a:extLst>
                  <a:ext uri="{FF2B5EF4-FFF2-40B4-BE49-F238E27FC236}">
                    <a16:creationId xmlns:a16="http://schemas.microsoft.com/office/drawing/2014/main" id="{AA9D6436-E024-E004-357C-755D8F9AF100}"/>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7" name="Freeform 136">
                <a:extLst>
                  <a:ext uri="{FF2B5EF4-FFF2-40B4-BE49-F238E27FC236}">
                    <a16:creationId xmlns:a16="http://schemas.microsoft.com/office/drawing/2014/main" id="{5D797461-A4B3-B9D4-47E9-64D3515593B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8" name="Freeform 137">
                <a:extLst>
                  <a:ext uri="{FF2B5EF4-FFF2-40B4-BE49-F238E27FC236}">
                    <a16:creationId xmlns:a16="http://schemas.microsoft.com/office/drawing/2014/main" id="{270B9D59-7D98-F590-9690-8CAF8113C7A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150" name="Graphic 2">
            <a:extLst>
              <a:ext uri="{FF2B5EF4-FFF2-40B4-BE49-F238E27FC236}">
                <a16:creationId xmlns:a16="http://schemas.microsoft.com/office/drawing/2014/main" id="{313B46E9-4A03-0EF1-6104-4F1EA1E8019C}"/>
              </a:ext>
            </a:extLst>
          </p:cNvPr>
          <p:cNvGrpSpPr/>
          <p:nvPr userDrawn="1"/>
        </p:nvGrpSpPr>
        <p:grpSpPr>
          <a:xfrm>
            <a:off x="6013747" y="6392487"/>
            <a:ext cx="655288" cy="836040"/>
            <a:chOff x="5321116" y="858896"/>
            <a:chExt cx="888315" cy="1133345"/>
          </a:xfrm>
          <a:solidFill>
            <a:srgbClr val="D38CBC"/>
          </a:solidFill>
        </p:grpSpPr>
        <p:sp>
          <p:nvSpPr>
            <p:cNvPr id="151" name="Freeform 150">
              <a:extLst>
                <a:ext uri="{FF2B5EF4-FFF2-40B4-BE49-F238E27FC236}">
                  <a16:creationId xmlns:a16="http://schemas.microsoft.com/office/drawing/2014/main" id="{BBE9E2BC-9F33-22C4-5578-83C7792E5C7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2" name="Freeform 151">
              <a:extLst>
                <a:ext uri="{FF2B5EF4-FFF2-40B4-BE49-F238E27FC236}">
                  <a16:creationId xmlns:a16="http://schemas.microsoft.com/office/drawing/2014/main" id="{59D28A04-38E0-3E5D-EE55-E76F5111FE7C}"/>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3" name="Freeform 152">
              <a:extLst>
                <a:ext uri="{FF2B5EF4-FFF2-40B4-BE49-F238E27FC236}">
                  <a16:creationId xmlns:a16="http://schemas.microsoft.com/office/drawing/2014/main" id="{BD92919E-3F00-1CF0-BF1A-E830AD9AC19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4" name="Freeform 153">
              <a:extLst>
                <a:ext uri="{FF2B5EF4-FFF2-40B4-BE49-F238E27FC236}">
                  <a16:creationId xmlns:a16="http://schemas.microsoft.com/office/drawing/2014/main" id="{8AB63377-4D0D-3286-B482-A4DAA438172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5" name="Freeform 154">
              <a:extLst>
                <a:ext uri="{FF2B5EF4-FFF2-40B4-BE49-F238E27FC236}">
                  <a16:creationId xmlns:a16="http://schemas.microsoft.com/office/drawing/2014/main" id="{F774E471-74A9-3AD4-1B89-C6DD183292A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6" name="Freeform 155">
              <a:extLst>
                <a:ext uri="{FF2B5EF4-FFF2-40B4-BE49-F238E27FC236}">
                  <a16:creationId xmlns:a16="http://schemas.microsoft.com/office/drawing/2014/main" id="{FF49C05B-699E-F566-5D13-7E30BF41D2F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7" name="Freeform 156">
              <a:extLst>
                <a:ext uri="{FF2B5EF4-FFF2-40B4-BE49-F238E27FC236}">
                  <a16:creationId xmlns:a16="http://schemas.microsoft.com/office/drawing/2014/main" id="{28AE2160-6949-E1ED-1301-D557E9568C2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8" name="Freeform 157">
              <a:extLst>
                <a:ext uri="{FF2B5EF4-FFF2-40B4-BE49-F238E27FC236}">
                  <a16:creationId xmlns:a16="http://schemas.microsoft.com/office/drawing/2014/main" id="{1EEDA24F-95F6-953E-744A-2B9942E1411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9" name="Freeform 158">
              <a:extLst>
                <a:ext uri="{FF2B5EF4-FFF2-40B4-BE49-F238E27FC236}">
                  <a16:creationId xmlns:a16="http://schemas.microsoft.com/office/drawing/2014/main" id="{657C7888-11C4-593C-9D1E-3C1C112CAD3F}"/>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63" name="Text Placeholder 32">
            <a:extLst>
              <a:ext uri="{FF2B5EF4-FFF2-40B4-BE49-F238E27FC236}">
                <a16:creationId xmlns:a16="http://schemas.microsoft.com/office/drawing/2014/main" id="{10565824-E986-7E2E-9358-1BDCD8F8D7A7}"/>
              </a:ext>
            </a:extLst>
          </p:cNvPr>
          <p:cNvSpPr>
            <a:spLocks noGrp="1"/>
          </p:cNvSpPr>
          <p:nvPr>
            <p:ph type="body" sz="quarter" idx="67" hasCustomPrompt="1"/>
          </p:nvPr>
        </p:nvSpPr>
        <p:spPr>
          <a:xfrm>
            <a:off x="16866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Early Career</a:t>
            </a:r>
            <a:endParaRPr lang="en-US" dirty="0"/>
          </a:p>
        </p:txBody>
      </p:sp>
      <p:sp>
        <p:nvSpPr>
          <p:cNvPr id="164" name="Text Placeholder 32">
            <a:extLst>
              <a:ext uri="{FF2B5EF4-FFF2-40B4-BE49-F238E27FC236}">
                <a16:creationId xmlns:a16="http://schemas.microsoft.com/office/drawing/2014/main" id="{E0BF8737-046F-B196-21D0-288F212C6951}"/>
              </a:ext>
            </a:extLst>
          </p:cNvPr>
          <p:cNvSpPr>
            <a:spLocks noGrp="1"/>
          </p:cNvSpPr>
          <p:nvPr>
            <p:ph type="body" sz="quarter" idx="68" hasCustomPrompt="1"/>
          </p:nvPr>
        </p:nvSpPr>
        <p:spPr>
          <a:xfrm>
            <a:off x="3498475"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Mid Career</a:t>
            </a:r>
            <a:endParaRPr lang="en-US" dirty="0"/>
          </a:p>
        </p:txBody>
      </p:sp>
      <p:sp>
        <p:nvSpPr>
          <p:cNvPr id="165" name="Text Placeholder 32">
            <a:extLst>
              <a:ext uri="{FF2B5EF4-FFF2-40B4-BE49-F238E27FC236}">
                <a16:creationId xmlns:a16="http://schemas.microsoft.com/office/drawing/2014/main" id="{A2C9DA7E-39C9-C291-DF50-E2BB20D21DAE}"/>
              </a:ext>
            </a:extLst>
          </p:cNvPr>
          <p:cNvSpPr>
            <a:spLocks noGrp="1"/>
          </p:cNvSpPr>
          <p:nvPr>
            <p:ph type="body" sz="quarter" idx="69" hasCustomPrompt="1"/>
          </p:nvPr>
        </p:nvSpPr>
        <p:spPr>
          <a:xfrm>
            <a:off x="5293408" y="5753329"/>
            <a:ext cx="1323044" cy="430823"/>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Women in   Late Career</a:t>
            </a:r>
            <a:endParaRPr lang="en-US" dirty="0"/>
          </a:p>
        </p:txBody>
      </p:sp>
      <p:sp>
        <p:nvSpPr>
          <p:cNvPr id="166" name="Rectangle 165">
            <a:extLst>
              <a:ext uri="{FF2B5EF4-FFF2-40B4-BE49-F238E27FC236}">
                <a16:creationId xmlns:a16="http://schemas.microsoft.com/office/drawing/2014/main" id="{EFFA48AD-3540-5A13-B9AB-A5F3044AD9A5}"/>
              </a:ext>
            </a:extLst>
          </p:cNvPr>
          <p:cNvSpPr/>
          <p:nvPr userDrawn="1"/>
        </p:nvSpPr>
        <p:spPr>
          <a:xfrm rot="5400000">
            <a:off x="3978792" y="5125666"/>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67" name="Text Placeholder 32">
            <a:extLst>
              <a:ext uri="{FF2B5EF4-FFF2-40B4-BE49-F238E27FC236}">
                <a16:creationId xmlns:a16="http://schemas.microsoft.com/office/drawing/2014/main" id="{68635041-6A86-C94B-2D5B-0F9084D09933}"/>
              </a:ext>
            </a:extLst>
          </p:cNvPr>
          <p:cNvSpPr>
            <a:spLocks noGrp="1"/>
          </p:cNvSpPr>
          <p:nvPr>
            <p:ph type="body" sz="quarter" idx="70" hasCustomPrompt="1"/>
          </p:nvPr>
        </p:nvSpPr>
        <p:spPr>
          <a:xfrm>
            <a:off x="1712444" y="4622390"/>
            <a:ext cx="648000" cy="292876"/>
          </a:xfrm>
          <a:prstGeom prst="rect">
            <a:avLst/>
          </a:prstGeom>
        </p:spPr>
        <p:txBody>
          <a:bodyPr anchor="ctr">
            <a:noAutofit/>
          </a:bodyPr>
          <a:lstStyle>
            <a:lvl1pPr marL="0" indent="0" algn="ctr">
              <a:buNone/>
              <a:defRPr sz="2200" b="1"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
        <p:nvSpPr>
          <p:cNvPr id="168" name="Text Placeholder 32">
            <a:extLst>
              <a:ext uri="{FF2B5EF4-FFF2-40B4-BE49-F238E27FC236}">
                <a16:creationId xmlns:a16="http://schemas.microsoft.com/office/drawing/2014/main" id="{D2DC0CCE-C4E8-C0FA-67C2-67D419DBC8E4}"/>
              </a:ext>
            </a:extLst>
          </p:cNvPr>
          <p:cNvSpPr>
            <a:spLocks noGrp="1"/>
          </p:cNvSpPr>
          <p:nvPr>
            <p:ph type="body" sz="quarter" idx="71" hasCustomPrompt="1"/>
          </p:nvPr>
        </p:nvSpPr>
        <p:spPr>
          <a:xfrm>
            <a:off x="2415400" y="4622390"/>
            <a:ext cx="4324072" cy="292876"/>
          </a:xfrm>
          <a:prstGeom prst="rect">
            <a:avLst/>
          </a:prstGeom>
        </p:spPr>
        <p:txBody>
          <a:bodyPr anchor="ctr">
            <a:noAutofit/>
          </a:bodyPr>
          <a:lstStyle>
            <a:lvl1pPr marL="0" indent="0" algn="l">
              <a:buNone/>
              <a:defRPr sz="14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169" name="Rectangle 168">
            <a:extLst>
              <a:ext uri="{FF2B5EF4-FFF2-40B4-BE49-F238E27FC236}">
                <a16:creationId xmlns:a16="http://schemas.microsoft.com/office/drawing/2014/main" id="{4CF2D566-1EAB-6BC1-66DA-99044F267085}"/>
              </a:ext>
            </a:extLst>
          </p:cNvPr>
          <p:cNvSpPr/>
          <p:nvPr userDrawn="1"/>
        </p:nvSpPr>
        <p:spPr>
          <a:xfrm rot="5400000">
            <a:off x="3989875" y="2129621"/>
            <a:ext cx="503850" cy="5231718"/>
          </a:xfrm>
          <a:prstGeom prst="rect">
            <a:avLst/>
          </a:prstGeom>
          <a:noFill/>
          <a:ln w="19050">
            <a:solidFill>
              <a:srgbClr val="1E2879"/>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70" name="Slide Number Placeholder 15">
            <a:extLst>
              <a:ext uri="{FF2B5EF4-FFF2-40B4-BE49-F238E27FC236}">
                <a16:creationId xmlns:a16="http://schemas.microsoft.com/office/drawing/2014/main" id="{F5177C5D-9F38-C9EA-7CF5-3C61151EE0E1}"/>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53073808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ivider 01">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1E2879"/>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5CE99B75-916B-AEBC-111F-08D4C0E11765}"/>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01</a:t>
            </a:r>
            <a:endParaRPr lang="en-US" dirty="0"/>
          </a:p>
        </p:txBody>
      </p:sp>
    </p:spTree>
    <p:extLst>
      <p:ext uri="{BB962C8B-B14F-4D97-AF65-F5344CB8AC3E}">
        <p14:creationId xmlns:p14="http://schemas.microsoft.com/office/powerpoint/2010/main" val="31463721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ivider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56436"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grpSp>
        <p:nvGrpSpPr>
          <p:cNvPr id="7" name="Graphic 2">
            <a:extLst>
              <a:ext uri="{FF2B5EF4-FFF2-40B4-BE49-F238E27FC236}">
                <a16:creationId xmlns:a16="http://schemas.microsoft.com/office/drawing/2014/main" id="{A346D737-D456-EFF6-67F2-D0C73E06C1DB}"/>
              </a:ext>
            </a:extLst>
          </p:cNvPr>
          <p:cNvGrpSpPr/>
          <p:nvPr userDrawn="1"/>
        </p:nvGrpSpPr>
        <p:grpSpPr>
          <a:xfrm>
            <a:off x="3625216" y="6958929"/>
            <a:ext cx="3383280" cy="2894996"/>
            <a:chOff x="7236754" y="940858"/>
            <a:chExt cx="1133079" cy="969549"/>
          </a:xfrm>
          <a:solidFill>
            <a:srgbClr val="4763AE"/>
          </a:solidFill>
        </p:grpSpPr>
        <p:grpSp>
          <p:nvGrpSpPr>
            <p:cNvPr id="8" name="Graphic 2">
              <a:extLst>
                <a:ext uri="{FF2B5EF4-FFF2-40B4-BE49-F238E27FC236}">
                  <a16:creationId xmlns:a16="http://schemas.microsoft.com/office/drawing/2014/main" id="{193BEBBF-EE72-9236-7B81-337135F015F6}"/>
                </a:ext>
              </a:extLst>
            </p:cNvPr>
            <p:cNvGrpSpPr/>
            <p:nvPr/>
          </p:nvGrpSpPr>
          <p:grpSpPr>
            <a:xfrm>
              <a:off x="7884516" y="1486640"/>
              <a:ext cx="203734" cy="61120"/>
              <a:chOff x="7884516" y="1486640"/>
              <a:chExt cx="203734" cy="61120"/>
            </a:xfrm>
            <a:grpFill/>
          </p:grpSpPr>
          <p:sp>
            <p:nvSpPr>
              <p:cNvPr id="21" name="Freeform 20">
                <a:extLst>
                  <a:ext uri="{FF2B5EF4-FFF2-40B4-BE49-F238E27FC236}">
                    <a16:creationId xmlns:a16="http://schemas.microsoft.com/office/drawing/2014/main" id="{CF42A490-D857-4F42-DAE5-BE7C44F80D4A}"/>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2" name="Freeform 21">
                <a:extLst>
                  <a:ext uri="{FF2B5EF4-FFF2-40B4-BE49-F238E27FC236}">
                    <a16:creationId xmlns:a16="http://schemas.microsoft.com/office/drawing/2014/main" id="{69BF59C6-88D7-BB55-CFF8-CFD5F574428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rgbClr val="4763AE"/>
                  </a:solidFill>
                </a:endParaRPr>
              </a:p>
            </p:txBody>
          </p:sp>
        </p:grpSp>
        <p:grpSp>
          <p:nvGrpSpPr>
            <p:cNvPr id="9" name="Graphic 2">
              <a:extLst>
                <a:ext uri="{FF2B5EF4-FFF2-40B4-BE49-F238E27FC236}">
                  <a16:creationId xmlns:a16="http://schemas.microsoft.com/office/drawing/2014/main" id="{60B9E235-8A1C-738B-F4ED-0868C67BB02B}"/>
                </a:ext>
              </a:extLst>
            </p:cNvPr>
            <p:cNvGrpSpPr/>
            <p:nvPr/>
          </p:nvGrpSpPr>
          <p:grpSpPr>
            <a:xfrm>
              <a:off x="7236754" y="940858"/>
              <a:ext cx="1133079" cy="969549"/>
              <a:chOff x="7236754" y="940858"/>
              <a:chExt cx="1133079" cy="969549"/>
            </a:xfrm>
            <a:grpFill/>
          </p:grpSpPr>
          <p:sp>
            <p:nvSpPr>
              <p:cNvPr id="10" name="Freeform 9">
                <a:extLst>
                  <a:ext uri="{FF2B5EF4-FFF2-40B4-BE49-F238E27FC236}">
                    <a16:creationId xmlns:a16="http://schemas.microsoft.com/office/drawing/2014/main" id="{74A3F771-E224-2801-31DA-B810632A7DE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1" name="Freeform 10">
                <a:extLst>
                  <a:ext uri="{FF2B5EF4-FFF2-40B4-BE49-F238E27FC236}">
                    <a16:creationId xmlns:a16="http://schemas.microsoft.com/office/drawing/2014/main" id="{87B207C7-EFF8-4A62-52C5-4AC7FE0750F1}"/>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2" name="Freeform 11">
                <a:extLst>
                  <a:ext uri="{FF2B5EF4-FFF2-40B4-BE49-F238E27FC236}">
                    <a16:creationId xmlns:a16="http://schemas.microsoft.com/office/drawing/2014/main" id="{C9EE54E1-B3DF-985D-162E-AC37EFCFDC06}"/>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3" name="Freeform 12">
                <a:extLst>
                  <a:ext uri="{FF2B5EF4-FFF2-40B4-BE49-F238E27FC236}">
                    <a16:creationId xmlns:a16="http://schemas.microsoft.com/office/drawing/2014/main" id="{562C988F-964B-44DB-BF62-A82D3EE6C7D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4" name="Freeform 13">
                <a:extLst>
                  <a:ext uri="{FF2B5EF4-FFF2-40B4-BE49-F238E27FC236}">
                    <a16:creationId xmlns:a16="http://schemas.microsoft.com/office/drawing/2014/main" id="{0585CABF-BE20-6625-A278-AD088A7BBD22}"/>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5" name="Freeform 14">
                <a:extLst>
                  <a:ext uri="{FF2B5EF4-FFF2-40B4-BE49-F238E27FC236}">
                    <a16:creationId xmlns:a16="http://schemas.microsoft.com/office/drawing/2014/main" id="{D41E9DE5-A9A7-C04C-526E-DB05EB90C58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6" name="Freeform 15">
                <a:extLst>
                  <a:ext uri="{FF2B5EF4-FFF2-40B4-BE49-F238E27FC236}">
                    <a16:creationId xmlns:a16="http://schemas.microsoft.com/office/drawing/2014/main" id="{6C4102AD-9855-98D6-F4D3-70ABBBABD175}"/>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7" name="Freeform 16">
                <a:extLst>
                  <a:ext uri="{FF2B5EF4-FFF2-40B4-BE49-F238E27FC236}">
                    <a16:creationId xmlns:a16="http://schemas.microsoft.com/office/drawing/2014/main" id="{8FC8A894-8B57-0302-851D-DA8D666CB3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8" name="Freeform 17">
                <a:extLst>
                  <a:ext uri="{FF2B5EF4-FFF2-40B4-BE49-F238E27FC236}">
                    <a16:creationId xmlns:a16="http://schemas.microsoft.com/office/drawing/2014/main" id="{23DCA652-1CE7-48C4-13E3-B86984CD6E5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19" name="Freeform 18">
                <a:extLst>
                  <a:ext uri="{FF2B5EF4-FFF2-40B4-BE49-F238E27FC236}">
                    <a16:creationId xmlns:a16="http://schemas.microsoft.com/office/drawing/2014/main" id="{9A3E2ECA-38A5-2D74-6E22-CC03F4F36829}"/>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rgbClr val="4763AE"/>
                  </a:solidFill>
                </a:endParaRPr>
              </a:p>
            </p:txBody>
          </p:sp>
          <p:sp>
            <p:nvSpPr>
              <p:cNvPr id="20" name="Freeform 19">
                <a:extLst>
                  <a:ext uri="{FF2B5EF4-FFF2-40B4-BE49-F238E27FC236}">
                    <a16:creationId xmlns:a16="http://schemas.microsoft.com/office/drawing/2014/main" id="{D58FB58B-EAA6-3F73-938E-A3460096CB2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rgbClr val="4763AE"/>
                  </a:solidFill>
                </a:endParaRPr>
              </a:p>
            </p:txBody>
          </p:sp>
        </p:grpSp>
      </p:grpSp>
      <p:sp>
        <p:nvSpPr>
          <p:cNvPr id="26" name="Text Placeholder 32">
            <a:extLst>
              <a:ext uri="{FF2B5EF4-FFF2-40B4-BE49-F238E27FC236}">
                <a16:creationId xmlns:a16="http://schemas.microsoft.com/office/drawing/2014/main" id="{90C0E795-3B84-F679-9185-2B4F76E4960D}"/>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02</a:t>
            </a:r>
            <a:endParaRPr lang="en-US" dirty="0"/>
          </a:p>
        </p:txBody>
      </p:sp>
    </p:spTree>
    <p:extLst>
      <p:ext uri="{BB962C8B-B14F-4D97-AF65-F5344CB8AC3E}">
        <p14:creationId xmlns:p14="http://schemas.microsoft.com/office/powerpoint/2010/main" val="1527656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Divider 03">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F16024"/>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grpSp>
        <p:nvGrpSpPr>
          <p:cNvPr id="8" name="Graphic 2">
            <a:extLst>
              <a:ext uri="{FF2B5EF4-FFF2-40B4-BE49-F238E27FC236}">
                <a16:creationId xmlns:a16="http://schemas.microsoft.com/office/drawing/2014/main" id="{C2169059-6692-8AA7-BA4E-8CABC841E795}"/>
              </a:ext>
            </a:extLst>
          </p:cNvPr>
          <p:cNvGrpSpPr/>
          <p:nvPr userDrawn="1"/>
        </p:nvGrpSpPr>
        <p:grpSpPr>
          <a:xfrm>
            <a:off x="3494314" y="6475580"/>
            <a:ext cx="3428999" cy="3309805"/>
            <a:chOff x="7216180" y="2896437"/>
            <a:chExt cx="1173608" cy="1132811"/>
          </a:xfrm>
          <a:solidFill>
            <a:srgbClr val="F16024"/>
          </a:solidFill>
        </p:grpSpPr>
        <p:grpSp>
          <p:nvGrpSpPr>
            <p:cNvPr id="9" name="Graphic 2">
              <a:extLst>
                <a:ext uri="{FF2B5EF4-FFF2-40B4-BE49-F238E27FC236}">
                  <a16:creationId xmlns:a16="http://schemas.microsoft.com/office/drawing/2014/main" id="{9CE53091-395B-0484-A7C6-94414A99069D}"/>
                </a:ext>
              </a:extLst>
            </p:cNvPr>
            <p:cNvGrpSpPr/>
            <p:nvPr/>
          </p:nvGrpSpPr>
          <p:grpSpPr>
            <a:xfrm>
              <a:off x="7884516" y="3299879"/>
              <a:ext cx="244481" cy="366043"/>
              <a:chOff x="7884516" y="3299879"/>
              <a:chExt cx="244481" cy="366043"/>
            </a:xfrm>
            <a:grpFill/>
          </p:grpSpPr>
          <p:sp>
            <p:nvSpPr>
              <p:cNvPr id="24" name="Freeform 23">
                <a:extLst>
                  <a:ext uri="{FF2B5EF4-FFF2-40B4-BE49-F238E27FC236}">
                    <a16:creationId xmlns:a16="http://schemas.microsoft.com/office/drawing/2014/main" id="{8BF02B52-FC71-9F44-5BC7-7B11045D2E7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5" name="Freeform 24">
                <a:extLst>
                  <a:ext uri="{FF2B5EF4-FFF2-40B4-BE49-F238E27FC236}">
                    <a16:creationId xmlns:a16="http://schemas.microsoft.com/office/drawing/2014/main" id="{3002E209-843C-10D5-DB40-84EF8096277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6" name="Freeform 25">
                <a:extLst>
                  <a:ext uri="{FF2B5EF4-FFF2-40B4-BE49-F238E27FC236}">
                    <a16:creationId xmlns:a16="http://schemas.microsoft.com/office/drawing/2014/main" id="{15239B22-610F-5CB3-F5AC-AF39BD8CFBC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DAB3944C-2187-879E-AAB5-B7009576AB9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0F96F38-7BDB-4139-9F91-71560008453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438EA50-3FE5-C358-3BBB-5FD245FFD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8FAD9B8-7B60-992E-7B7D-A8C77757554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D66A1F4F-ED9A-EEC3-865B-105222AE1128}"/>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9B81E06-00AB-1519-9538-DEE91445D56B}"/>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F453EC5-98FF-9817-8BD2-61879D9816E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385A7E26-4E06-9F20-CA00-03CD9E8293B2}"/>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EE95BAF6-55C1-9AF7-FC4D-AC3E0587B2CC}"/>
                </a:ext>
              </a:extLst>
            </p:cNvPr>
            <p:cNvGrpSpPr/>
            <p:nvPr/>
          </p:nvGrpSpPr>
          <p:grpSpPr>
            <a:xfrm>
              <a:off x="7216180" y="2896437"/>
              <a:ext cx="1173608" cy="1132811"/>
              <a:chOff x="7216180" y="2896437"/>
              <a:chExt cx="1173608" cy="1132811"/>
            </a:xfrm>
            <a:grpFill/>
          </p:grpSpPr>
          <p:sp>
            <p:nvSpPr>
              <p:cNvPr id="11" name="Freeform 10">
                <a:extLst>
                  <a:ext uri="{FF2B5EF4-FFF2-40B4-BE49-F238E27FC236}">
                    <a16:creationId xmlns:a16="http://schemas.microsoft.com/office/drawing/2014/main" id="{3A663386-C900-27BA-219A-BFD22387D21C}"/>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B33CA9-7003-8CFE-0CB3-ECD80FC9E8B2}"/>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93A3D414-C256-CA42-21FD-DD45E54BEAF7}"/>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E5B4ED3E-3C87-284E-D7B4-F3B74FF5E2CE}"/>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16D8279-FC9B-87D5-144F-E05FF6F56D3F}"/>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3B9FF920-9974-07F1-751A-9203226B2EA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ABAA0BD-64BB-2F26-4166-B03211E0695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0501725F-3960-1146-76C0-1349086148B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24ED14F3-8816-468E-4A1B-AA8302972D0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1F5FCBB9-44C3-F45A-EB8F-17D5FE55F6A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DA98917-5DB4-E79C-E51C-7414FBC90D1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AD811C1-AB37-7644-287F-14B990E97EDD}"/>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BBFC407-D919-BA8F-B7E9-882E6047738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35" name="Text Placeholder 32">
            <a:extLst>
              <a:ext uri="{FF2B5EF4-FFF2-40B4-BE49-F238E27FC236}">
                <a16:creationId xmlns:a16="http://schemas.microsoft.com/office/drawing/2014/main" id="{EAB44B0B-7BFC-62E3-2536-5F1987B11ECE}"/>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03</a:t>
            </a:r>
            <a:endParaRPr lang="en-US" dirty="0"/>
          </a:p>
        </p:txBody>
      </p:sp>
    </p:spTree>
    <p:extLst>
      <p:ext uri="{BB962C8B-B14F-4D97-AF65-F5344CB8AC3E}">
        <p14:creationId xmlns:p14="http://schemas.microsoft.com/office/powerpoint/2010/main" val="35392483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ivider 04">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9C2E4A40-3F3D-1F08-0FE4-750E5ECEF1EC}"/>
              </a:ext>
            </a:extLst>
          </p:cNvPr>
          <p:cNvSpPr/>
          <p:nvPr userDrawn="1"/>
        </p:nvSpPr>
        <p:spPr>
          <a:xfrm rot="5400000">
            <a:off x="-2255522" y="5307332"/>
            <a:ext cx="8211821" cy="2557144"/>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D38CBC"/>
          </a:solidFill>
          <a:ln w="30808"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90878697-4E98-4A4F-1740-6DD35DE10D9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791363" y="386252"/>
            <a:ext cx="4521200" cy="1358900"/>
          </a:xfrm>
          <a:prstGeom prst="rect">
            <a:avLst/>
          </a:prstGeom>
        </p:spPr>
      </p:pic>
      <p:sp>
        <p:nvSpPr>
          <p:cNvPr id="4" name="Text Placeholder 2">
            <a:extLst>
              <a:ext uri="{FF2B5EF4-FFF2-40B4-BE49-F238E27FC236}">
                <a16:creationId xmlns:a16="http://schemas.microsoft.com/office/drawing/2014/main" id="{0B9DDFC7-6C41-71DA-6AE0-9CFF20B9825B}"/>
              </a:ext>
            </a:extLst>
          </p:cNvPr>
          <p:cNvSpPr txBox="1">
            <a:spLocks/>
          </p:cNvSpPr>
          <p:nvPr userDrawn="1"/>
        </p:nvSpPr>
        <p:spPr>
          <a:xfrm rot="16200000">
            <a:off x="-985835" y="8140499"/>
            <a:ext cx="4287087" cy="536162"/>
          </a:xfrm>
          <a:prstGeom prst="rect">
            <a:avLst/>
          </a:prstGeom>
          <a:noFill/>
          <a:ln>
            <a:noFill/>
          </a:ln>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solidFill>
                  <a:schemeClr val="bg1"/>
                </a:solidFill>
              </a:rPr>
              <a:t>www.fempower.finance</a:t>
            </a:r>
          </a:p>
        </p:txBody>
      </p:sp>
      <p:sp>
        <p:nvSpPr>
          <p:cNvPr id="5" name="Graphic 14">
            <a:extLst>
              <a:ext uri="{FF2B5EF4-FFF2-40B4-BE49-F238E27FC236}">
                <a16:creationId xmlns:a16="http://schemas.microsoft.com/office/drawing/2014/main" id="{46620B49-E056-A7EB-C779-14211AB6FA59}"/>
              </a:ext>
            </a:extLst>
          </p:cNvPr>
          <p:cNvSpPr>
            <a:spLocks noChangeAspect="1"/>
          </p:cNvSpPr>
          <p:nvPr userDrawn="1"/>
        </p:nvSpPr>
        <p:spPr>
          <a:xfrm rot="5400000">
            <a:off x="1540107" y="1363921"/>
            <a:ext cx="635726" cy="278006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4763AE"/>
          </a:solidFill>
          <a:ln w="9502" cap="flat">
            <a:noFill/>
            <a:prstDash val="solid"/>
            <a:miter/>
          </a:ln>
        </p:spPr>
        <p:txBody>
          <a:bodyPr rtlCol="0" anchor="ctr"/>
          <a:lstStyle/>
          <a:p>
            <a:endParaRPr lang="en-US" dirty="0"/>
          </a:p>
        </p:txBody>
      </p:sp>
      <p:sp>
        <p:nvSpPr>
          <p:cNvPr id="6" name="Text Placeholder 32">
            <a:extLst>
              <a:ext uri="{FF2B5EF4-FFF2-40B4-BE49-F238E27FC236}">
                <a16:creationId xmlns:a16="http://schemas.microsoft.com/office/drawing/2014/main" id="{01FF8B5F-B46C-81F5-0739-3496FA288134}"/>
              </a:ext>
            </a:extLst>
          </p:cNvPr>
          <p:cNvSpPr>
            <a:spLocks noGrp="1"/>
          </p:cNvSpPr>
          <p:nvPr>
            <p:ph type="body" sz="quarter" idx="60" hasCustomPrompt="1"/>
          </p:nvPr>
        </p:nvSpPr>
        <p:spPr>
          <a:xfrm>
            <a:off x="816428" y="3053443"/>
            <a:ext cx="2090057" cy="2048629"/>
          </a:xfrm>
          <a:prstGeom prst="rect">
            <a:avLst/>
          </a:prstGeom>
          <a:noFill/>
        </p:spPr>
        <p:txBody>
          <a:bodyPr anchor="ctr">
            <a:noAutofit/>
          </a:bodyPr>
          <a:lstStyle>
            <a:lvl1pPr marL="0" indent="0" algn="ctr">
              <a:buNone/>
              <a:defRPr sz="13000" b="1"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04</a:t>
            </a:r>
            <a:endParaRPr lang="en-US" dirty="0"/>
          </a:p>
        </p:txBody>
      </p:sp>
      <p:grpSp>
        <p:nvGrpSpPr>
          <p:cNvPr id="7" name="Graphic 2">
            <a:extLst>
              <a:ext uri="{FF2B5EF4-FFF2-40B4-BE49-F238E27FC236}">
                <a16:creationId xmlns:a16="http://schemas.microsoft.com/office/drawing/2014/main" id="{142F0C63-6C20-68A4-1D7E-B7682DD2251A}"/>
              </a:ext>
            </a:extLst>
          </p:cNvPr>
          <p:cNvGrpSpPr/>
          <p:nvPr userDrawn="1"/>
        </p:nvGrpSpPr>
        <p:grpSpPr>
          <a:xfrm>
            <a:off x="4364271" y="6860626"/>
            <a:ext cx="2346771" cy="2994096"/>
            <a:chOff x="5321116" y="858896"/>
            <a:chExt cx="888315" cy="1133345"/>
          </a:xfrm>
          <a:solidFill>
            <a:srgbClr val="D38CBC"/>
          </a:solidFill>
        </p:grpSpPr>
        <p:sp>
          <p:nvSpPr>
            <p:cNvPr id="8" name="Freeform 7">
              <a:extLst>
                <a:ext uri="{FF2B5EF4-FFF2-40B4-BE49-F238E27FC236}">
                  <a16:creationId xmlns:a16="http://schemas.microsoft.com/office/drawing/2014/main" id="{E97927AA-49FC-6B5A-B15E-5E094DF019A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 name="Freeform 8">
              <a:extLst>
                <a:ext uri="{FF2B5EF4-FFF2-40B4-BE49-F238E27FC236}">
                  <a16:creationId xmlns:a16="http://schemas.microsoft.com/office/drawing/2014/main" id="{392BEDF9-E42E-F86A-D0C1-AA3B3D5421E9}"/>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0" name="Freeform 9">
              <a:extLst>
                <a:ext uri="{FF2B5EF4-FFF2-40B4-BE49-F238E27FC236}">
                  <a16:creationId xmlns:a16="http://schemas.microsoft.com/office/drawing/2014/main" id="{032D1AC0-776E-EF30-44A7-3338EE1C0E28}"/>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084162A4-F67A-D33B-5548-E0B4C4C3A34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869574-ECD0-23E2-402E-131386438EEF}"/>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5F186E9-B98E-C36F-59A5-73E0259494F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3A944AE4-2109-DC8F-160C-1A429FED134A}"/>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18296DF-2BCE-819E-E59C-36C2FCC1651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F15A767-F3A2-CC69-0805-B701F9E5C2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8056589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Introduct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1" y="877273"/>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0553252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Early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4763AE"/>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82" name="Triangle 81">
            <a:extLst>
              <a:ext uri="{FF2B5EF4-FFF2-40B4-BE49-F238E27FC236}">
                <a16:creationId xmlns:a16="http://schemas.microsoft.com/office/drawing/2014/main" id="{85343D8E-80ED-B6A2-3672-51E599E083FF}"/>
              </a:ext>
            </a:extLst>
          </p:cNvPr>
          <p:cNvSpPr/>
          <p:nvPr userDrawn="1"/>
        </p:nvSpPr>
        <p:spPr>
          <a:xfrm rot="5400000">
            <a:off x="-235528" y="3015889"/>
            <a:ext cx="2124000" cy="369454"/>
          </a:xfrm>
          <a:prstGeom prst="triangle">
            <a:avLst/>
          </a:prstGeom>
          <a:solidFill>
            <a:srgbClr val="4763A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83" name="Graphic 2">
            <a:extLst>
              <a:ext uri="{FF2B5EF4-FFF2-40B4-BE49-F238E27FC236}">
                <a16:creationId xmlns:a16="http://schemas.microsoft.com/office/drawing/2014/main" id="{690B99A8-18C4-3E05-4948-D0422BC8F9CA}"/>
              </a:ext>
            </a:extLst>
          </p:cNvPr>
          <p:cNvGrpSpPr/>
          <p:nvPr userDrawn="1"/>
        </p:nvGrpSpPr>
        <p:grpSpPr>
          <a:xfrm>
            <a:off x="189729" y="2872509"/>
            <a:ext cx="677287" cy="579539"/>
            <a:chOff x="7236754" y="940858"/>
            <a:chExt cx="1133079" cy="969549"/>
          </a:xfrm>
          <a:solidFill>
            <a:schemeClr val="bg1"/>
          </a:solidFill>
        </p:grpSpPr>
        <p:grpSp>
          <p:nvGrpSpPr>
            <p:cNvPr id="84" name="Graphic 2">
              <a:extLst>
                <a:ext uri="{FF2B5EF4-FFF2-40B4-BE49-F238E27FC236}">
                  <a16:creationId xmlns:a16="http://schemas.microsoft.com/office/drawing/2014/main" id="{E72902E3-4E89-EBC4-8071-C42E78356CE7}"/>
                </a:ext>
              </a:extLst>
            </p:cNvPr>
            <p:cNvGrpSpPr/>
            <p:nvPr/>
          </p:nvGrpSpPr>
          <p:grpSpPr>
            <a:xfrm>
              <a:off x="7884516" y="1486640"/>
              <a:ext cx="203734" cy="61120"/>
              <a:chOff x="7884516" y="1486640"/>
              <a:chExt cx="203734" cy="61120"/>
            </a:xfrm>
            <a:grpFill/>
          </p:grpSpPr>
          <p:sp>
            <p:nvSpPr>
              <p:cNvPr id="97" name="Freeform 96">
                <a:extLst>
                  <a:ext uri="{FF2B5EF4-FFF2-40B4-BE49-F238E27FC236}">
                    <a16:creationId xmlns:a16="http://schemas.microsoft.com/office/drawing/2014/main" id="{7154CCAB-9960-D7CC-2E4C-71C934FDC6F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8" name="Freeform 97">
                <a:extLst>
                  <a:ext uri="{FF2B5EF4-FFF2-40B4-BE49-F238E27FC236}">
                    <a16:creationId xmlns:a16="http://schemas.microsoft.com/office/drawing/2014/main" id="{4F60786F-0CBD-6F76-1F92-F326FD154BA8}"/>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85" name="Graphic 2">
              <a:extLst>
                <a:ext uri="{FF2B5EF4-FFF2-40B4-BE49-F238E27FC236}">
                  <a16:creationId xmlns:a16="http://schemas.microsoft.com/office/drawing/2014/main" id="{596C6657-3002-2375-2EB9-B1168F6E560D}"/>
                </a:ext>
              </a:extLst>
            </p:cNvPr>
            <p:cNvGrpSpPr/>
            <p:nvPr/>
          </p:nvGrpSpPr>
          <p:grpSpPr>
            <a:xfrm>
              <a:off x="7236754" y="940858"/>
              <a:ext cx="1133079" cy="969549"/>
              <a:chOff x="7236754" y="940858"/>
              <a:chExt cx="1133079" cy="969549"/>
            </a:xfrm>
            <a:grpFill/>
          </p:grpSpPr>
          <p:sp>
            <p:nvSpPr>
              <p:cNvPr id="86" name="Freeform 85">
                <a:extLst>
                  <a:ext uri="{FF2B5EF4-FFF2-40B4-BE49-F238E27FC236}">
                    <a16:creationId xmlns:a16="http://schemas.microsoft.com/office/drawing/2014/main" id="{637CC301-62BA-ACE9-996E-C109AFD00CB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89F0F5EE-0366-BC24-8259-3E80E59F66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A80D824C-BBA6-CB43-6481-8F9A292EBC5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1F0399A-51C4-3D7E-395A-46973C389E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C72186CF-AA19-7E4A-7BE7-27F846DA87E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CDF2DD77-4A46-332A-00A0-D2944B88147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9EA4F788-4E64-2E58-CFC4-4E8092A5D24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3" name="Freeform 92">
                <a:extLst>
                  <a:ext uri="{FF2B5EF4-FFF2-40B4-BE49-F238E27FC236}">
                    <a16:creationId xmlns:a16="http://schemas.microsoft.com/office/drawing/2014/main" id="{5B5FB4DF-BF16-5447-BEAD-2835B12D6FBF}"/>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4" name="Freeform 93">
                <a:extLst>
                  <a:ext uri="{FF2B5EF4-FFF2-40B4-BE49-F238E27FC236}">
                    <a16:creationId xmlns:a16="http://schemas.microsoft.com/office/drawing/2014/main" id="{B05D2390-F614-CB92-D484-8CB44E28E35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5" name="Freeform 94">
                <a:extLst>
                  <a:ext uri="{FF2B5EF4-FFF2-40B4-BE49-F238E27FC236}">
                    <a16:creationId xmlns:a16="http://schemas.microsoft.com/office/drawing/2014/main" id="{EFFBE9E3-6902-60C6-32DA-E7B81B7721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6" name="Freeform 95">
                <a:extLst>
                  <a:ext uri="{FF2B5EF4-FFF2-40B4-BE49-F238E27FC236}">
                    <a16:creationId xmlns:a16="http://schemas.microsoft.com/office/drawing/2014/main" id="{FFF95594-EC46-EA4E-DC6E-FE2B9D49C8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240886546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Mid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ext Placeholder 32">
            <a:extLst>
              <a:ext uri="{FF2B5EF4-FFF2-40B4-BE49-F238E27FC236}">
                <a16:creationId xmlns:a16="http://schemas.microsoft.com/office/drawing/2014/main" id="{8FE9523F-527F-BA5C-7535-C94C66F02C8E}"/>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F16024"/>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3" name="Text Placeholder 32">
            <a:extLst>
              <a:ext uri="{FF2B5EF4-FFF2-40B4-BE49-F238E27FC236}">
                <a16:creationId xmlns:a16="http://schemas.microsoft.com/office/drawing/2014/main" id="{E9A100F2-A4BE-D8C3-BC62-FD9AAC2D07B3}"/>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F16024"/>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4" name="Triangle 3">
            <a:extLst>
              <a:ext uri="{FF2B5EF4-FFF2-40B4-BE49-F238E27FC236}">
                <a16:creationId xmlns:a16="http://schemas.microsoft.com/office/drawing/2014/main" id="{81C2809F-2319-6D03-7657-799B90907DFB}"/>
              </a:ext>
            </a:extLst>
          </p:cNvPr>
          <p:cNvSpPr/>
          <p:nvPr userDrawn="1"/>
        </p:nvSpPr>
        <p:spPr>
          <a:xfrm rot="5400000">
            <a:off x="-230910" y="5161520"/>
            <a:ext cx="2124000" cy="369454"/>
          </a:xfrm>
          <a:prstGeom prst="triangle">
            <a:avLst/>
          </a:prstGeom>
          <a:solidFill>
            <a:srgbClr val="F1602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 name="Graphic 2">
            <a:extLst>
              <a:ext uri="{FF2B5EF4-FFF2-40B4-BE49-F238E27FC236}">
                <a16:creationId xmlns:a16="http://schemas.microsoft.com/office/drawing/2014/main" id="{55A2B42F-6A4D-F46F-259E-22CC9DB7F2E2}"/>
              </a:ext>
            </a:extLst>
          </p:cNvPr>
          <p:cNvGrpSpPr/>
          <p:nvPr userDrawn="1"/>
        </p:nvGrpSpPr>
        <p:grpSpPr>
          <a:xfrm>
            <a:off x="150994" y="4879826"/>
            <a:ext cx="713270" cy="688476"/>
            <a:chOff x="7216180" y="2896437"/>
            <a:chExt cx="1173608" cy="1132811"/>
          </a:xfrm>
          <a:solidFill>
            <a:schemeClr val="bg1"/>
          </a:solidFill>
        </p:grpSpPr>
        <p:grpSp>
          <p:nvGrpSpPr>
            <p:cNvPr id="6" name="Graphic 2">
              <a:extLst>
                <a:ext uri="{FF2B5EF4-FFF2-40B4-BE49-F238E27FC236}">
                  <a16:creationId xmlns:a16="http://schemas.microsoft.com/office/drawing/2014/main" id="{5D83D14B-3C1E-5B42-892C-B6D108FAFD22}"/>
                </a:ext>
              </a:extLst>
            </p:cNvPr>
            <p:cNvGrpSpPr/>
            <p:nvPr/>
          </p:nvGrpSpPr>
          <p:grpSpPr>
            <a:xfrm>
              <a:off x="7884516" y="3299879"/>
              <a:ext cx="244481" cy="366043"/>
              <a:chOff x="7884516" y="3299879"/>
              <a:chExt cx="244481" cy="366043"/>
            </a:xfrm>
            <a:grpFill/>
          </p:grpSpPr>
          <p:sp>
            <p:nvSpPr>
              <p:cNvPr id="82" name="Freeform 81">
                <a:extLst>
                  <a:ext uri="{FF2B5EF4-FFF2-40B4-BE49-F238E27FC236}">
                    <a16:creationId xmlns:a16="http://schemas.microsoft.com/office/drawing/2014/main" id="{0E57677A-F866-9DCA-C340-ECC13BD6E0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3" name="Freeform 82">
                <a:extLst>
                  <a:ext uri="{FF2B5EF4-FFF2-40B4-BE49-F238E27FC236}">
                    <a16:creationId xmlns:a16="http://schemas.microsoft.com/office/drawing/2014/main" id="{BB65E563-E342-BDC0-8C57-FE1BEDE74B4D}"/>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4" name="Freeform 83">
                <a:extLst>
                  <a:ext uri="{FF2B5EF4-FFF2-40B4-BE49-F238E27FC236}">
                    <a16:creationId xmlns:a16="http://schemas.microsoft.com/office/drawing/2014/main" id="{D6844AFF-E135-4C37-43DB-A26E18B6216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5" name="Freeform 84">
                <a:extLst>
                  <a:ext uri="{FF2B5EF4-FFF2-40B4-BE49-F238E27FC236}">
                    <a16:creationId xmlns:a16="http://schemas.microsoft.com/office/drawing/2014/main" id="{5AC46029-F181-C20A-0AD9-2AA72474E965}"/>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6" name="Freeform 85">
                <a:extLst>
                  <a:ext uri="{FF2B5EF4-FFF2-40B4-BE49-F238E27FC236}">
                    <a16:creationId xmlns:a16="http://schemas.microsoft.com/office/drawing/2014/main" id="{38085E01-3B4F-A059-8BC4-53F41AF77894}"/>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7" name="Freeform 86">
                <a:extLst>
                  <a:ext uri="{FF2B5EF4-FFF2-40B4-BE49-F238E27FC236}">
                    <a16:creationId xmlns:a16="http://schemas.microsoft.com/office/drawing/2014/main" id="{F7E3F59E-24C1-7373-F28E-6A743C2BBAD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8" name="Freeform 87">
                <a:extLst>
                  <a:ext uri="{FF2B5EF4-FFF2-40B4-BE49-F238E27FC236}">
                    <a16:creationId xmlns:a16="http://schemas.microsoft.com/office/drawing/2014/main" id="{4996EBB2-C80B-8D4D-04B7-1EEA3DBCF2CB}"/>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9" name="Freeform 88">
                <a:extLst>
                  <a:ext uri="{FF2B5EF4-FFF2-40B4-BE49-F238E27FC236}">
                    <a16:creationId xmlns:a16="http://schemas.microsoft.com/office/drawing/2014/main" id="{B6ED60A0-363B-78ED-8EB6-AEB2B11A331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0" name="Freeform 89">
                <a:extLst>
                  <a:ext uri="{FF2B5EF4-FFF2-40B4-BE49-F238E27FC236}">
                    <a16:creationId xmlns:a16="http://schemas.microsoft.com/office/drawing/2014/main" id="{A3FBFBD5-B608-5A67-3F6C-60EC63F335CA}"/>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1" name="Freeform 90">
                <a:extLst>
                  <a:ext uri="{FF2B5EF4-FFF2-40B4-BE49-F238E27FC236}">
                    <a16:creationId xmlns:a16="http://schemas.microsoft.com/office/drawing/2014/main" id="{AFFF1F58-AC66-3E33-A0E8-4A581F23EA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92" name="Freeform 91">
                <a:extLst>
                  <a:ext uri="{FF2B5EF4-FFF2-40B4-BE49-F238E27FC236}">
                    <a16:creationId xmlns:a16="http://schemas.microsoft.com/office/drawing/2014/main" id="{515B28F5-89A5-5261-B382-3A7D026AD58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1" name="Graphic 2">
              <a:extLst>
                <a:ext uri="{FF2B5EF4-FFF2-40B4-BE49-F238E27FC236}">
                  <a16:creationId xmlns:a16="http://schemas.microsoft.com/office/drawing/2014/main" id="{EDC4FBD5-08B4-BFD5-338F-D5F22EA903B2}"/>
                </a:ext>
              </a:extLst>
            </p:cNvPr>
            <p:cNvGrpSpPr/>
            <p:nvPr/>
          </p:nvGrpSpPr>
          <p:grpSpPr>
            <a:xfrm>
              <a:off x="7216180" y="2896437"/>
              <a:ext cx="1173608" cy="1132811"/>
              <a:chOff x="7216180" y="2896437"/>
              <a:chExt cx="1173608" cy="1132811"/>
            </a:xfrm>
            <a:grpFill/>
          </p:grpSpPr>
          <p:sp>
            <p:nvSpPr>
              <p:cNvPr id="12" name="Freeform 11">
                <a:extLst>
                  <a:ext uri="{FF2B5EF4-FFF2-40B4-BE49-F238E27FC236}">
                    <a16:creationId xmlns:a16="http://schemas.microsoft.com/office/drawing/2014/main" id="{CA16632D-DEF6-3865-18B6-4C4A1E0B7B94}"/>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698BE7E-97CC-D8EB-C6E4-825D4D925644}"/>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21CB46F2-9EF5-03C6-1A75-DE9BEAD6203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6557C6-FB62-AF8F-AE7B-D2150D63064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A12D361-3F92-58EC-5362-3397FC81842D}"/>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F99E3B4A-DDCA-C6C5-6666-6A4652F578F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C715E41-E912-C192-0202-63FE8CA4760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FA4EA76-1CD3-C5F0-E3FB-8835EA7BC31F}"/>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C95E71C5-1614-D47D-3DF7-45B9C1C4520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FF40F45-5F2F-F0F8-2175-0EB7B2436F85}"/>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4165F769-8026-3F01-E3B8-4DD0BEDE483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9" name="Freeform 78">
                <a:extLst>
                  <a:ext uri="{FF2B5EF4-FFF2-40B4-BE49-F238E27FC236}">
                    <a16:creationId xmlns:a16="http://schemas.microsoft.com/office/drawing/2014/main" id="{BF52BD3E-C51B-FACB-E6FB-09804C54337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80" name="Freeform 79">
                <a:extLst>
                  <a:ext uri="{FF2B5EF4-FFF2-40B4-BE49-F238E27FC236}">
                    <a16:creationId xmlns:a16="http://schemas.microsoft.com/office/drawing/2014/main" id="{E1EAE9F4-EA28-7E37-2031-A09D4F150577}"/>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4122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Late Career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81541"/>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23"/>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DF4469C2-7646-E046-8331-73F9FA00ADC5}"/>
              </a:ext>
            </a:extLst>
          </p:cNvPr>
          <p:cNvSpPr/>
          <p:nvPr userDrawn="1"/>
        </p:nvSpPr>
        <p:spPr>
          <a:xfrm rot="5400000">
            <a:off x="-230910" y="7302183"/>
            <a:ext cx="2124000" cy="369454"/>
          </a:xfrm>
          <a:prstGeom prst="triangle">
            <a:avLst/>
          </a:prstGeom>
          <a:solidFill>
            <a:srgbClr val="D38CB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3" name="Graphic 2">
            <a:extLst>
              <a:ext uri="{FF2B5EF4-FFF2-40B4-BE49-F238E27FC236}">
                <a16:creationId xmlns:a16="http://schemas.microsoft.com/office/drawing/2014/main" id="{EC353272-DA18-068F-0829-A60591FA2903}"/>
              </a:ext>
            </a:extLst>
          </p:cNvPr>
          <p:cNvGrpSpPr/>
          <p:nvPr userDrawn="1"/>
        </p:nvGrpSpPr>
        <p:grpSpPr>
          <a:xfrm>
            <a:off x="264644" y="7096818"/>
            <a:ext cx="593111" cy="756713"/>
            <a:chOff x="5321116" y="858896"/>
            <a:chExt cx="888315" cy="1133345"/>
          </a:xfrm>
          <a:solidFill>
            <a:schemeClr val="bg1"/>
          </a:solidFill>
        </p:grpSpPr>
        <p:sp>
          <p:nvSpPr>
            <p:cNvPr id="6" name="Freeform 5">
              <a:extLst>
                <a:ext uri="{FF2B5EF4-FFF2-40B4-BE49-F238E27FC236}">
                  <a16:creationId xmlns:a16="http://schemas.microsoft.com/office/drawing/2014/main" id="{36D514EB-C16C-EBD7-C724-63DAAF2E10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1" name="Freeform 10">
              <a:extLst>
                <a:ext uri="{FF2B5EF4-FFF2-40B4-BE49-F238E27FC236}">
                  <a16:creationId xmlns:a16="http://schemas.microsoft.com/office/drawing/2014/main" id="{33DB3157-E26F-0DC9-ECFC-1C819B8CDB9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7BAF947-8FAE-B5D3-E362-B495930A5520}"/>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CF952180-A0C6-FEC4-B5D7-42A36170CAB4}"/>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4FDCE5A-A048-BF1F-8CAF-9E7883032E5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68E0048-E558-8CF6-D770-22B91E996531}"/>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DAE0CA1-4DE7-762F-1395-F30E47A7863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D02E094-6024-D972-0AFF-F28D78C40506}"/>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CB6A340B-5A88-5200-DC68-8997AE3674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19" name="Text Placeholder 32">
            <a:extLst>
              <a:ext uri="{FF2B5EF4-FFF2-40B4-BE49-F238E27FC236}">
                <a16:creationId xmlns:a16="http://schemas.microsoft.com/office/drawing/2014/main" id="{5E25CBCC-D60E-A22C-9222-3DBA42E9960D}"/>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D38CBC"/>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0" name="Text Placeholder 32">
            <a:extLst>
              <a:ext uri="{FF2B5EF4-FFF2-40B4-BE49-F238E27FC236}">
                <a16:creationId xmlns:a16="http://schemas.microsoft.com/office/drawing/2014/main" id="{3BDA8ADD-ACA2-9146-74CF-CB0B29717658}"/>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D38CBC"/>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Tree>
    <p:extLst>
      <p:ext uri="{BB962C8B-B14F-4D97-AF65-F5344CB8AC3E}">
        <p14:creationId xmlns:p14="http://schemas.microsoft.com/office/powerpoint/2010/main" val="39912046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clusion - Intro Page">
    <p:spTree>
      <p:nvGrpSpPr>
        <p:cNvPr id="1" name=""/>
        <p:cNvGrpSpPr/>
        <p:nvPr/>
      </p:nvGrpSpPr>
      <p:grpSpPr>
        <a:xfrm>
          <a:off x="0" y="0"/>
          <a:ext cx="0" cy="0"/>
          <a:chOff x="0" y="0"/>
          <a:chExt cx="0" cy="0"/>
        </a:xfrm>
      </p:grpSpPr>
      <p:sp>
        <p:nvSpPr>
          <p:cNvPr id="30" name="Rectangle 29">
            <a:extLst>
              <a:ext uri="{FF2B5EF4-FFF2-40B4-BE49-F238E27FC236}">
                <a16:creationId xmlns:a16="http://schemas.microsoft.com/office/drawing/2014/main" id="{57E9DDA3-5508-124F-B846-4CE77542FE4E}"/>
              </a:ext>
            </a:extLst>
          </p:cNvPr>
          <p:cNvSpPr/>
          <p:nvPr userDrawn="1"/>
        </p:nvSpPr>
        <p:spPr>
          <a:xfrm rot="5400000">
            <a:off x="-738808" y="738806"/>
            <a:ext cx="2124000"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7" name="Rectangle 6">
            <a:extLst>
              <a:ext uri="{FF2B5EF4-FFF2-40B4-BE49-F238E27FC236}">
                <a16:creationId xmlns:a16="http://schemas.microsoft.com/office/drawing/2014/main" id="{F8F83D7A-B810-8D3A-A6A1-932EA50AA97E}"/>
              </a:ext>
            </a:extLst>
          </p:cNvPr>
          <p:cNvSpPr/>
          <p:nvPr userDrawn="1"/>
        </p:nvSpPr>
        <p:spPr>
          <a:xfrm rot="5400000">
            <a:off x="-738808" y="2877423"/>
            <a:ext cx="2124000" cy="646387"/>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8" name="Rectangle 7">
            <a:extLst>
              <a:ext uri="{FF2B5EF4-FFF2-40B4-BE49-F238E27FC236}">
                <a16:creationId xmlns:a16="http://schemas.microsoft.com/office/drawing/2014/main" id="{5E12D047-28FC-F9B4-EB6A-03CF3DF6AA53}"/>
              </a:ext>
            </a:extLst>
          </p:cNvPr>
          <p:cNvSpPr/>
          <p:nvPr userDrawn="1"/>
        </p:nvSpPr>
        <p:spPr>
          <a:xfrm rot="5400000">
            <a:off x="-738808" y="5023054"/>
            <a:ext cx="2124000" cy="646387"/>
          </a:xfrm>
          <a:prstGeom prst="rect">
            <a:avLst/>
          </a:prstGeom>
          <a:solidFill>
            <a:srgbClr val="F1602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9" name="Rectangle 8">
            <a:extLst>
              <a:ext uri="{FF2B5EF4-FFF2-40B4-BE49-F238E27FC236}">
                <a16:creationId xmlns:a16="http://schemas.microsoft.com/office/drawing/2014/main" id="{7C2CA1CF-CC50-83DB-AB49-7F62B6267C1C}"/>
              </a:ext>
            </a:extLst>
          </p:cNvPr>
          <p:cNvSpPr/>
          <p:nvPr userDrawn="1"/>
        </p:nvSpPr>
        <p:spPr>
          <a:xfrm rot="5400000">
            <a:off x="-738808" y="7163717"/>
            <a:ext cx="2124000" cy="646387"/>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10" name="Rectangle 9">
            <a:extLst>
              <a:ext uri="{FF2B5EF4-FFF2-40B4-BE49-F238E27FC236}">
                <a16:creationId xmlns:a16="http://schemas.microsoft.com/office/drawing/2014/main" id="{4C20D536-4BCA-1165-9600-0C400DDD3C02}"/>
              </a:ext>
            </a:extLst>
          </p:cNvPr>
          <p:cNvSpPr/>
          <p:nvPr userDrawn="1"/>
        </p:nvSpPr>
        <p:spPr>
          <a:xfrm rot="5400000">
            <a:off x="-738807" y="9306619"/>
            <a:ext cx="2123999" cy="646387"/>
          </a:xfrm>
          <a:prstGeom prst="rect">
            <a:avLst/>
          </a:prstGeom>
          <a:solidFill>
            <a:srgbClr val="1E287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solidFill>
                <a:srgbClr val="05203D"/>
              </a:solidFill>
              <a:latin typeface="Calibri" panose="020F0502020204030204" pitchFamily="34" charset="0"/>
              <a:cs typeface="Calibri" panose="020F0502020204030204" pitchFamily="34" charset="0"/>
            </a:endParaRPr>
          </a:p>
        </p:txBody>
      </p:sp>
      <p:sp>
        <p:nvSpPr>
          <p:cNvPr id="21" name="Text Placeholder 32">
            <a:extLst>
              <a:ext uri="{FF2B5EF4-FFF2-40B4-BE49-F238E27FC236}">
                <a16:creationId xmlns:a16="http://schemas.microsoft.com/office/drawing/2014/main" id="{A1D58329-A957-8771-6994-DABF5D62AD91}"/>
              </a:ext>
            </a:extLst>
          </p:cNvPr>
          <p:cNvSpPr>
            <a:spLocks noGrp="1"/>
          </p:cNvSpPr>
          <p:nvPr>
            <p:ph type="body" sz="quarter" idx="49" hasCustomPrompt="1"/>
          </p:nvPr>
        </p:nvSpPr>
        <p:spPr>
          <a:xfrm rot="16200000">
            <a:off x="-673454" y="921600"/>
            <a:ext cx="2096888"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Introduction</a:t>
            </a:r>
            <a:endParaRPr lang="en-US" dirty="0"/>
          </a:p>
        </p:txBody>
      </p:sp>
      <p:sp>
        <p:nvSpPr>
          <p:cNvPr id="22" name="Text Placeholder 32">
            <a:extLst>
              <a:ext uri="{FF2B5EF4-FFF2-40B4-BE49-F238E27FC236}">
                <a16:creationId xmlns:a16="http://schemas.microsoft.com/office/drawing/2014/main" id="{F8C23A6B-0D0B-E155-BA42-B106C695A696}"/>
              </a:ext>
            </a:extLst>
          </p:cNvPr>
          <p:cNvSpPr>
            <a:spLocks noGrp="1"/>
          </p:cNvSpPr>
          <p:nvPr>
            <p:ph type="body" sz="quarter" idx="50" hasCustomPrompt="1"/>
          </p:nvPr>
        </p:nvSpPr>
        <p:spPr>
          <a:xfrm rot="16200000">
            <a:off x="-719019" y="9490322"/>
            <a:ext cx="2110110" cy="292876"/>
          </a:xfrm>
          <a:prstGeom prst="rect">
            <a:avLst/>
          </a:prstGeom>
        </p:spPr>
        <p:txBody>
          <a:bodyPr anchor="ctr">
            <a:noAutofit/>
          </a:bodyPr>
          <a:lstStyle>
            <a:lvl1pPr marL="0" indent="0" algn="ctr">
              <a:buNone/>
              <a:defRPr sz="1500" b="0" i="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GB" dirty="0"/>
              <a:t>Conclusion</a:t>
            </a:r>
            <a:endParaRPr lang="en-US" dirty="0"/>
          </a:p>
        </p:txBody>
      </p:sp>
      <p:sp>
        <p:nvSpPr>
          <p:cNvPr id="23" name="Text Placeholder 32">
            <a:extLst>
              <a:ext uri="{FF2B5EF4-FFF2-40B4-BE49-F238E27FC236}">
                <a16:creationId xmlns:a16="http://schemas.microsoft.com/office/drawing/2014/main" id="{435C1345-B374-D74B-31EF-2678B6DFA580}"/>
              </a:ext>
            </a:extLst>
          </p:cNvPr>
          <p:cNvSpPr>
            <a:spLocks noGrp="1"/>
          </p:cNvSpPr>
          <p:nvPr>
            <p:ph type="body" sz="quarter" idx="61" hasCustomPrompt="1"/>
          </p:nvPr>
        </p:nvSpPr>
        <p:spPr>
          <a:xfrm>
            <a:off x="1704812" y="623738"/>
            <a:ext cx="5284924" cy="722656"/>
          </a:xfrm>
          <a:prstGeom prst="rect">
            <a:avLst/>
          </a:prstGeom>
          <a:noFill/>
        </p:spPr>
        <p:txBody>
          <a:bodyPr anchor="ctr">
            <a:noAutofit/>
          </a:bodyPr>
          <a:lstStyle>
            <a:lvl1pPr marL="19050" indent="0" algn="l">
              <a:lnSpc>
                <a:spcPts val="3800"/>
              </a:lnSpc>
              <a:spcBef>
                <a:spcPts val="0"/>
              </a:spcBef>
              <a:buNone/>
              <a:tabLst/>
              <a:defRPr sz="3000" b="1" i="0" spc="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24" name="Text Placeholder 32">
            <a:extLst>
              <a:ext uri="{FF2B5EF4-FFF2-40B4-BE49-F238E27FC236}">
                <a16:creationId xmlns:a16="http://schemas.microsoft.com/office/drawing/2014/main" id="{D6F34379-6A48-0CEF-C2D9-46377A2846CE}"/>
              </a:ext>
            </a:extLst>
          </p:cNvPr>
          <p:cNvSpPr>
            <a:spLocks noGrp="1"/>
          </p:cNvSpPr>
          <p:nvPr>
            <p:ph type="body" sz="quarter" idx="64" hasCustomPrompt="1"/>
          </p:nvPr>
        </p:nvSpPr>
        <p:spPr>
          <a:xfrm>
            <a:off x="1704813" y="1534332"/>
            <a:ext cx="5238428" cy="8400082"/>
          </a:xfrm>
          <a:prstGeom prst="rect">
            <a:avLst/>
          </a:prstGeom>
        </p:spPr>
        <p:txBody>
          <a:bodyPr numCol="1" spcCol="288000" anchor="t">
            <a:noAutofit/>
          </a:bodyPr>
          <a:lstStyle>
            <a:lvl1pPr marL="171450" indent="-171450" algn="l">
              <a:lnSpc>
                <a:spcPts val="1220"/>
              </a:lnSpc>
              <a:spcBef>
                <a:spcPts val="0"/>
              </a:spcBef>
              <a:buClr>
                <a:srgbClr val="4763AE"/>
              </a:buClr>
              <a:buFont typeface="Arial" panose="020B0604020202020204" pitchFamily="34" charset="0"/>
              <a:buChar char="•"/>
              <a:defRPr sz="1100" b="0" i="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grpSp>
        <p:nvGrpSpPr>
          <p:cNvPr id="25" name="Graphic 2">
            <a:extLst>
              <a:ext uri="{FF2B5EF4-FFF2-40B4-BE49-F238E27FC236}">
                <a16:creationId xmlns:a16="http://schemas.microsoft.com/office/drawing/2014/main" id="{7FDD99C7-51A3-E03F-096B-0A085B79F7AD}"/>
              </a:ext>
            </a:extLst>
          </p:cNvPr>
          <p:cNvGrpSpPr/>
          <p:nvPr userDrawn="1"/>
        </p:nvGrpSpPr>
        <p:grpSpPr>
          <a:xfrm>
            <a:off x="135172" y="7279858"/>
            <a:ext cx="367192" cy="468477"/>
            <a:chOff x="5321116" y="858896"/>
            <a:chExt cx="888315" cy="1133345"/>
          </a:xfrm>
          <a:solidFill>
            <a:schemeClr val="bg1"/>
          </a:solidFill>
        </p:grpSpPr>
        <p:sp>
          <p:nvSpPr>
            <p:cNvPr id="26" name="Freeform 25">
              <a:extLst>
                <a:ext uri="{FF2B5EF4-FFF2-40B4-BE49-F238E27FC236}">
                  <a16:creationId xmlns:a16="http://schemas.microsoft.com/office/drawing/2014/main" id="{24201910-79F2-3CA6-C66C-B93A2021197A}"/>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7" name="Freeform 26">
              <a:extLst>
                <a:ext uri="{FF2B5EF4-FFF2-40B4-BE49-F238E27FC236}">
                  <a16:creationId xmlns:a16="http://schemas.microsoft.com/office/drawing/2014/main" id="{94385BE5-8CE7-20D3-8A94-69A70B3B1F1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8" name="Freeform 27">
              <a:extLst>
                <a:ext uri="{FF2B5EF4-FFF2-40B4-BE49-F238E27FC236}">
                  <a16:creationId xmlns:a16="http://schemas.microsoft.com/office/drawing/2014/main" id="{48CC6B86-DFBA-6FBA-3517-5037FE5E4263}"/>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BB4FA52-6F26-6059-7BA9-F506F69F4EA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EE5F0E85-2869-79FC-8D9F-0CA7E5787274}"/>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5DBD6C53-2D90-7B08-A103-E6ACC84C2698}"/>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6AC8E47A-21D9-6CF2-2D33-880F9FCEF1D7}"/>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B1AE2D82-B16A-55C8-2DAC-908C53B1E1AF}"/>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45CE991D-B395-C1AD-DB57-32AE112A345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6" name="Graphic 2">
            <a:extLst>
              <a:ext uri="{FF2B5EF4-FFF2-40B4-BE49-F238E27FC236}">
                <a16:creationId xmlns:a16="http://schemas.microsoft.com/office/drawing/2014/main" id="{83755243-A75C-EEB1-53AA-8DBF5B107B77}"/>
              </a:ext>
            </a:extLst>
          </p:cNvPr>
          <p:cNvGrpSpPr/>
          <p:nvPr userDrawn="1"/>
        </p:nvGrpSpPr>
        <p:grpSpPr>
          <a:xfrm>
            <a:off x="97323" y="3065132"/>
            <a:ext cx="468367" cy="400771"/>
            <a:chOff x="7236754" y="940858"/>
            <a:chExt cx="1133079" cy="969549"/>
          </a:xfrm>
          <a:solidFill>
            <a:schemeClr val="bg1"/>
          </a:solidFill>
        </p:grpSpPr>
        <p:grpSp>
          <p:nvGrpSpPr>
            <p:cNvPr id="37" name="Graphic 2">
              <a:extLst>
                <a:ext uri="{FF2B5EF4-FFF2-40B4-BE49-F238E27FC236}">
                  <a16:creationId xmlns:a16="http://schemas.microsoft.com/office/drawing/2014/main" id="{DCFCC9CE-0D5D-E828-C63F-47695B86F2EF}"/>
                </a:ext>
              </a:extLst>
            </p:cNvPr>
            <p:cNvGrpSpPr/>
            <p:nvPr/>
          </p:nvGrpSpPr>
          <p:grpSpPr>
            <a:xfrm>
              <a:off x="7884516" y="1486640"/>
              <a:ext cx="203734" cy="61120"/>
              <a:chOff x="7884516" y="1486640"/>
              <a:chExt cx="203734" cy="61120"/>
            </a:xfrm>
            <a:grpFill/>
          </p:grpSpPr>
          <p:sp>
            <p:nvSpPr>
              <p:cNvPr id="50" name="Freeform 49">
                <a:extLst>
                  <a:ext uri="{FF2B5EF4-FFF2-40B4-BE49-F238E27FC236}">
                    <a16:creationId xmlns:a16="http://schemas.microsoft.com/office/drawing/2014/main" id="{88A9CE3A-1C7B-D288-863B-051B362FBD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968DBED3-B62F-B9D3-F350-28D14B1E18F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38" name="Graphic 2">
              <a:extLst>
                <a:ext uri="{FF2B5EF4-FFF2-40B4-BE49-F238E27FC236}">
                  <a16:creationId xmlns:a16="http://schemas.microsoft.com/office/drawing/2014/main" id="{052994E0-93F2-5B65-F172-24175363975D}"/>
                </a:ext>
              </a:extLst>
            </p:cNvPr>
            <p:cNvGrpSpPr/>
            <p:nvPr/>
          </p:nvGrpSpPr>
          <p:grpSpPr>
            <a:xfrm>
              <a:off x="7236754" y="940858"/>
              <a:ext cx="1133079" cy="969549"/>
              <a:chOff x="7236754" y="940858"/>
              <a:chExt cx="1133079" cy="969549"/>
            </a:xfrm>
            <a:grpFill/>
          </p:grpSpPr>
          <p:sp>
            <p:nvSpPr>
              <p:cNvPr id="39" name="Freeform 38">
                <a:extLst>
                  <a:ext uri="{FF2B5EF4-FFF2-40B4-BE49-F238E27FC236}">
                    <a16:creationId xmlns:a16="http://schemas.microsoft.com/office/drawing/2014/main" id="{D893F5D7-35F4-F7E9-78DB-A88A50001F3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E12BA47-0ED8-A290-3968-5DECA64E32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1" name="Freeform 40">
                <a:extLst>
                  <a:ext uri="{FF2B5EF4-FFF2-40B4-BE49-F238E27FC236}">
                    <a16:creationId xmlns:a16="http://schemas.microsoft.com/office/drawing/2014/main" id="{5D47E097-1190-5180-A6CB-12D7AF894B8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E4C1E44-586F-2F70-7563-B92333982FDD}"/>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9DEECB6-5C22-843B-35EF-A5FB72C56F69}"/>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83E0BBE0-F89D-D63D-B91B-580C3EB844D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91334EF-18FD-26A7-7B8D-6071681EA9C1}"/>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CA447B86-7A27-8F00-E18A-8CC612FC87E1}"/>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AC31D6F-A9D1-F27D-A918-A2003367A2F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C236C7E9-B714-94ED-FDC8-6C500493DE1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89FF5123-84B3-8229-E81E-AC98E7642D7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grpSp>
        <p:nvGrpSpPr>
          <p:cNvPr id="52" name="Graphic 2">
            <a:extLst>
              <a:ext uri="{FF2B5EF4-FFF2-40B4-BE49-F238E27FC236}">
                <a16:creationId xmlns:a16="http://schemas.microsoft.com/office/drawing/2014/main" id="{F5A5A383-6104-54FF-6489-78682F6DDB97}"/>
              </a:ext>
            </a:extLst>
          </p:cNvPr>
          <p:cNvGrpSpPr/>
          <p:nvPr userDrawn="1"/>
        </p:nvGrpSpPr>
        <p:grpSpPr>
          <a:xfrm>
            <a:off x="108245" y="4954942"/>
            <a:ext cx="485120" cy="468257"/>
            <a:chOff x="7216180" y="2896437"/>
            <a:chExt cx="1173608" cy="1132811"/>
          </a:xfrm>
          <a:solidFill>
            <a:schemeClr val="bg1"/>
          </a:solidFill>
        </p:grpSpPr>
        <p:grpSp>
          <p:nvGrpSpPr>
            <p:cNvPr id="53" name="Graphic 2">
              <a:extLst>
                <a:ext uri="{FF2B5EF4-FFF2-40B4-BE49-F238E27FC236}">
                  <a16:creationId xmlns:a16="http://schemas.microsoft.com/office/drawing/2014/main" id="{18FCDDDC-9427-FE75-6C0E-FF7ADDA0D272}"/>
                </a:ext>
              </a:extLst>
            </p:cNvPr>
            <p:cNvGrpSpPr/>
            <p:nvPr/>
          </p:nvGrpSpPr>
          <p:grpSpPr>
            <a:xfrm>
              <a:off x="7884516" y="3299879"/>
              <a:ext cx="244481" cy="366043"/>
              <a:chOff x="7884516" y="3299879"/>
              <a:chExt cx="244481" cy="366043"/>
            </a:xfrm>
            <a:grpFill/>
          </p:grpSpPr>
          <p:sp>
            <p:nvSpPr>
              <p:cNvPr id="68" name="Freeform 67">
                <a:extLst>
                  <a:ext uri="{FF2B5EF4-FFF2-40B4-BE49-F238E27FC236}">
                    <a16:creationId xmlns:a16="http://schemas.microsoft.com/office/drawing/2014/main" id="{A241374A-4047-DB7E-CEF1-8BA340565FA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9" name="Freeform 68">
                <a:extLst>
                  <a:ext uri="{FF2B5EF4-FFF2-40B4-BE49-F238E27FC236}">
                    <a16:creationId xmlns:a16="http://schemas.microsoft.com/office/drawing/2014/main" id="{5592A2CE-FFBD-CE84-265E-D53CAB634DEA}"/>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0" name="Freeform 69">
                <a:extLst>
                  <a:ext uri="{FF2B5EF4-FFF2-40B4-BE49-F238E27FC236}">
                    <a16:creationId xmlns:a16="http://schemas.microsoft.com/office/drawing/2014/main" id="{11FCC0E2-471A-D217-55C1-67FA923655D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1" name="Freeform 70">
                <a:extLst>
                  <a:ext uri="{FF2B5EF4-FFF2-40B4-BE49-F238E27FC236}">
                    <a16:creationId xmlns:a16="http://schemas.microsoft.com/office/drawing/2014/main" id="{DE825313-309B-B8D0-E6AC-3FB8C37397D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2" name="Freeform 71">
                <a:extLst>
                  <a:ext uri="{FF2B5EF4-FFF2-40B4-BE49-F238E27FC236}">
                    <a16:creationId xmlns:a16="http://schemas.microsoft.com/office/drawing/2014/main" id="{4B454E3E-2DB6-A34C-6398-155A66C9C950}"/>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3" name="Freeform 72">
                <a:extLst>
                  <a:ext uri="{FF2B5EF4-FFF2-40B4-BE49-F238E27FC236}">
                    <a16:creationId xmlns:a16="http://schemas.microsoft.com/office/drawing/2014/main" id="{DEF0161D-D30C-0741-26A8-5240C2A88D0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4" name="Freeform 73">
                <a:extLst>
                  <a:ext uri="{FF2B5EF4-FFF2-40B4-BE49-F238E27FC236}">
                    <a16:creationId xmlns:a16="http://schemas.microsoft.com/office/drawing/2014/main" id="{04B05D7B-65A5-E5AA-74B6-FABAB56C9E62}"/>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5" name="Freeform 74">
                <a:extLst>
                  <a:ext uri="{FF2B5EF4-FFF2-40B4-BE49-F238E27FC236}">
                    <a16:creationId xmlns:a16="http://schemas.microsoft.com/office/drawing/2014/main" id="{48CF0C32-4F50-3A1D-682F-71F22C202187}"/>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6" name="Freeform 75">
                <a:extLst>
                  <a:ext uri="{FF2B5EF4-FFF2-40B4-BE49-F238E27FC236}">
                    <a16:creationId xmlns:a16="http://schemas.microsoft.com/office/drawing/2014/main" id="{AAA99B97-7E3B-5F6B-6900-0569F128C263}"/>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7" name="Freeform 76">
                <a:extLst>
                  <a:ext uri="{FF2B5EF4-FFF2-40B4-BE49-F238E27FC236}">
                    <a16:creationId xmlns:a16="http://schemas.microsoft.com/office/drawing/2014/main" id="{F6E5102F-CB0F-301E-B8F1-06BDBAC915BE}"/>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78" name="Freeform 77">
                <a:extLst>
                  <a:ext uri="{FF2B5EF4-FFF2-40B4-BE49-F238E27FC236}">
                    <a16:creationId xmlns:a16="http://schemas.microsoft.com/office/drawing/2014/main" id="{88CA4E9E-9544-E6D7-0CD9-67CC316D8D4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54" name="Graphic 2">
              <a:extLst>
                <a:ext uri="{FF2B5EF4-FFF2-40B4-BE49-F238E27FC236}">
                  <a16:creationId xmlns:a16="http://schemas.microsoft.com/office/drawing/2014/main" id="{C6DF952B-6437-0C97-84C5-C10459413C02}"/>
                </a:ext>
              </a:extLst>
            </p:cNvPr>
            <p:cNvGrpSpPr/>
            <p:nvPr/>
          </p:nvGrpSpPr>
          <p:grpSpPr>
            <a:xfrm>
              <a:off x="7216180" y="2896437"/>
              <a:ext cx="1173608" cy="1132811"/>
              <a:chOff x="7216180" y="2896437"/>
              <a:chExt cx="1173608" cy="1132811"/>
            </a:xfrm>
            <a:grpFill/>
          </p:grpSpPr>
          <p:sp>
            <p:nvSpPr>
              <p:cNvPr id="55" name="Freeform 54">
                <a:extLst>
                  <a:ext uri="{FF2B5EF4-FFF2-40B4-BE49-F238E27FC236}">
                    <a16:creationId xmlns:a16="http://schemas.microsoft.com/office/drawing/2014/main" id="{56ED3744-DE56-BB41-82E6-52247D0A98E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8C69912-65BB-735B-18AE-6FBF59C9F3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3DA5DD5-9429-265B-1EC1-D9E0EE8F647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8" name="Freeform 57">
                <a:extLst>
                  <a:ext uri="{FF2B5EF4-FFF2-40B4-BE49-F238E27FC236}">
                    <a16:creationId xmlns:a16="http://schemas.microsoft.com/office/drawing/2014/main" id="{E2BB5A56-49D1-5E97-BC2D-B7F9A841ECD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9" name="Freeform 58">
                <a:extLst>
                  <a:ext uri="{FF2B5EF4-FFF2-40B4-BE49-F238E27FC236}">
                    <a16:creationId xmlns:a16="http://schemas.microsoft.com/office/drawing/2014/main" id="{1A1AC028-4EE7-7A24-6D88-42161487345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0" name="Freeform 59">
                <a:extLst>
                  <a:ext uri="{FF2B5EF4-FFF2-40B4-BE49-F238E27FC236}">
                    <a16:creationId xmlns:a16="http://schemas.microsoft.com/office/drawing/2014/main" id="{2C913E49-80BA-EA37-51CE-CC59B0178E7D}"/>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1" name="Freeform 60">
                <a:extLst>
                  <a:ext uri="{FF2B5EF4-FFF2-40B4-BE49-F238E27FC236}">
                    <a16:creationId xmlns:a16="http://schemas.microsoft.com/office/drawing/2014/main" id="{365990A3-67BE-6263-633A-175563488DB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2" name="Freeform 61">
                <a:extLst>
                  <a:ext uri="{FF2B5EF4-FFF2-40B4-BE49-F238E27FC236}">
                    <a16:creationId xmlns:a16="http://schemas.microsoft.com/office/drawing/2014/main" id="{1A793481-D473-ADEE-788C-2C4C8CF34C4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3" name="Freeform 62">
                <a:extLst>
                  <a:ext uri="{FF2B5EF4-FFF2-40B4-BE49-F238E27FC236}">
                    <a16:creationId xmlns:a16="http://schemas.microsoft.com/office/drawing/2014/main" id="{BC07640F-3C64-9207-14B0-C21F027A73F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64" name="Freeform 63">
                <a:extLst>
                  <a:ext uri="{FF2B5EF4-FFF2-40B4-BE49-F238E27FC236}">
                    <a16:creationId xmlns:a16="http://schemas.microsoft.com/office/drawing/2014/main" id="{A6A63D25-6F89-21BF-CC11-07F2AF8DB8CF}"/>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5" name="Freeform 64">
                <a:extLst>
                  <a:ext uri="{FF2B5EF4-FFF2-40B4-BE49-F238E27FC236}">
                    <a16:creationId xmlns:a16="http://schemas.microsoft.com/office/drawing/2014/main" id="{65EF979B-DEE5-E59A-587C-07F20A8CCCE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6" name="Freeform 65">
                <a:extLst>
                  <a:ext uri="{FF2B5EF4-FFF2-40B4-BE49-F238E27FC236}">
                    <a16:creationId xmlns:a16="http://schemas.microsoft.com/office/drawing/2014/main" id="{DE19A461-F6BA-682C-4D19-B533508F1CCF}"/>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67" name="Freeform 66">
                <a:extLst>
                  <a:ext uri="{FF2B5EF4-FFF2-40B4-BE49-F238E27FC236}">
                    <a16:creationId xmlns:a16="http://schemas.microsoft.com/office/drawing/2014/main" id="{7040DFEE-A860-3BB6-ADF9-AB51129DE9E2}"/>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2" name="Triangle 1">
            <a:extLst>
              <a:ext uri="{FF2B5EF4-FFF2-40B4-BE49-F238E27FC236}">
                <a16:creationId xmlns:a16="http://schemas.microsoft.com/office/drawing/2014/main" id="{5F2FD9ED-41B8-5EEC-1298-2A62CF67FFBC}"/>
              </a:ext>
            </a:extLst>
          </p:cNvPr>
          <p:cNvSpPr/>
          <p:nvPr userDrawn="1"/>
        </p:nvSpPr>
        <p:spPr>
          <a:xfrm rot="5400000">
            <a:off x="-230910" y="9445086"/>
            <a:ext cx="2124000" cy="369454"/>
          </a:xfrm>
          <a:prstGeom prst="triangle">
            <a:avLst/>
          </a:prstGeom>
          <a:solidFill>
            <a:srgbClr val="1E287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81707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21" name="Rectangle 20">
            <a:extLst>
              <a:ext uri="{FF2B5EF4-FFF2-40B4-BE49-F238E27FC236}">
                <a16:creationId xmlns:a16="http://schemas.microsoft.com/office/drawing/2014/main" id="{05AB41CE-F6BA-8449-B846-3526857402BA}"/>
              </a:ext>
            </a:extLst>
          </p:cNvPr>
          <p:cNvSpPr/>
          <p:nvPr userDrawn="1"/>
        </p:nvSpPr>
        <p:spPr>
          <a:xfrm>
            <a:off x="1" y="4680488"/>
            <a:ext cx="7392691" cy="4494510"/>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Graphic 14">
            <a:extLst>
              <a:ext uri="{FF2B5EF4-FFF2-40B4-BE49-F238E27FC236}">
                <a16:creationId xmlns:a16="http://schemas.microsoft.com/office/drawing/2014/main" id="{A1E14B6A-2AED-9F5E-7649-0257021504F1}"/>
              </a:ext>
            </a:extLst>
          </p:cNvPr>
          <p:cNvSpPr>
            <a:spLocks noChangeAspect="1"/>
          </p:cNvSpPr>
          <p:nvPr userDrawn="1"/>
        </p:nvSpPr>
        <p:spPr>
          <a:xfrm rot="10800000">
            <a:off x="6463965" y="4515517"/>
            <a:ext cx="1095710" cy="47916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3" name="Picture 2">
            <a:extLst>
              <a:ext uri="{FF2B5EF4-FFF2-40B4-BE49-F238E27FC236}">
                <a16:creationId xmlns:a16="http://schemas.microsoft.com/office/drawing/2014/main" id="{27966648-B8B3-0917-96B7-8EF92CB77BE3}"/>
              </a:ext>
            </a:extLst>
          </p:cNvPr>
          <p:cNvPicPr>
            <a:picLocks noChangeAspect="1"/>
          </p:cNvPicPr>
          <p:nvPr userDrawn="1"/>
        </p:nvPicPr>
        <p:blipFill>
          <a:blip r:embed="rId2"/>
          <a:stretch>
            <a:fillRect/>
          </a:stretch>
        </p:blipFill>
        <p:spPr>
          <a:xfrm>
            <a:off x="584665" y="10001672"/>
            <a:ext cx="1529269" cy="340525"/>
          </a:xfrm>
          <a:prstGeom prst="rect">
            <a:avLst/>
          </a:prstGeom>
        </p:spPr>
      </p:pic>
      <p:pic>
        <p:nvPicPr>
          <p:cNvPr id="4" name="Picture 3">
            <a:extLst>
              <a:ext uri="{FF2B5EF4-FFF2-40B4-BE49-F238E27FC236}">
                <a16:creationId xmlns:a16="http://schemas.microsoft.com/office/drawing/2014/main" id="{4A3152C0-DBF2-716B-C98C-AEA39433C53E}"/>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888419" y="830417"/>
            <a:ext cx="4521200" cy="1358900"/>
          </a:xfrm>
          <a:prstGeom prst="rect">
            <a:avLst/>
          </a:prstGeom>
        </p:spPr>
      </p:pic>
    </p:spTree>
    <p:extLst>
      <p:ext uri="{BB962C8B-B14F-4D97-AF65-F5344CB8AC3E}">
        <p14:creationId xmlns:p14="http://schemas.microsoft.com/office/powerpoint/2010/main" val="72609191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Text Slide 02">
    <p:spTree>
      <p:nvGrpSpPr>
        <p:cNvPr id="1" name=""/>
        <p:cNvGrpSpPr/>
        <p:nvPr/>
      </p:nvGrpSpPr>
      <p:grpSpPr>
        <a:xfrm>
          <a:off x="0" y="0"/>
          <a:ext cx="0" cy="0"/>
          <a:chOff x="0" y="0"/>
          <a:chExt cx="0" cy="0"/>
        </a:xfrm>
      </p:grpSpPr>
      <p:sp>
        <p:nvSpPr>
          <p:cNvPr id="18" name="Text Placeholder 32">
            <a:extLst>
              <a:ext uri="{FF2B5EF4-FFF2-40B4-BE49-F238E27FC236}">
                <a16:creationId xmlns:a16="http://schemas.microsoft.com/office/drawing/2014/main" id="{1505DF62-3F5D-08D0-2B9C-F189B1FE8367}"/>
              </a:ext>
            </a:extLst>
          </p:cNvPr>
          <p:cNvSpPr>
            <a:spLocks noGrp="1"/>
          </p:cNvSpPr>
          <p:nvPr>
            <p:ph type="body" sz="quarter" idx="61" hasCustomPrompt="1"/>
          </p:nvPr>
        </p:nvSpPr>
        <p:spPr>
          <a:xfrm>
            <a:off x="-9335" y="644872"/>
            <a:ext cx="3483429" cy="586086"/>
          </a:xfrm>
          <a:prstGeom prst="rect">
            <a:avLst/>
          </a:prstGeom>
          <a:solidFill>
            <a:srgbClr val="F16024"/>
          </a:solidFill>
        </p:spPr>
        <p:txBody>
          <a:bodyPr anchor="ctr">
            <a:noAutofit/>
          </a:bodyPr>
          <a:lstStyle>
            <a:lvl1pPr marL="731838" indent="0" algn="l">
              <a:lnSpc>
                <a:spcPts val="3800"/>
              </a:lnSpc>
              <a:spcBef>
                <a:spcPts val="0"/>
              </a:spcBef>
              <a:buNone/>
              <a:tabLst/>
              <a:defRPr sz="3000" b="1" i="0" spc="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85602" indent="0">
              <a:buNone/>
              <a:defRPr sz="3265">
                <a:solidFill>
                  <a:srgbClr val="011E3B"/>
                </a:solidFill>
                <a:latin typeface="Montserrat" pitchFamily="2" charset="77"/>
              </a:defRPr>
            </a:lvl2pPr>
            <a:lvl3pPr marL="771204" indent="0">
              <a:buNone/>
              <a:defRPr sz="3265">
                <a:solidFill>
                  <a:srgbClr val="011E3B"/>
                </a:solidFill>
                <a:latin typeface="Montserrat" pitchFamily="2" charset="77"/>
              </a:defRPr>
            </a:lvl3pPr>
            <a:lvl4pPr marL="1156806" indent="0">
              <a:buNone/>
              <a:defRPr sz="3265">
                <a:solidFill>
                  <a:srgbClr val="011E3B"/>
                </a:solidFill>
                <a:latin typeface="Montserrat" pitchFamily="2" charset="77"/>
              </a:defRPr>
            </a:lvl4pPr>
            <a:lvl5pPr marL="1542409" indent="0">
              <a:buNone/>
              <a:defRPr sz="3265">
                <a:solidFill>
                  <a:srgbClr val="011E3B"/>
                </a:solidFill>
                <a:latin typeface="Montserrat" pitchFamily="2" charset="77"/>
              </a:defRPr>
            </a:lvl5pPr>
          </a:lstStyle>
          <a:p>
            <a:pPr lvl="0"/>
            <a:r>
              <a:rPr lang="en-US" dirty="0"/>
              <a:t>HEADING</a:t>
            </a:r>
          </a:p>
        </p:txBody>
      </p:sp>
      <p:sp>
        <p:nvSpPr>
          <p:cNvPr id="19" name="Text Placeholder 32">
            <a:extLst>
              <a:ext uri="{FF2B5EF4-FFF2-40B4-BE49-F238E27FC236}">
                <a16:creationId xmlns:a16="http://schemas.microsoft.com/office/drawing/2014/main" id="{14F62AE7-7BB4-825A-9462-1AD4FAD7D9CA}"/>
              </a:ext>
            </a:extLst>
          </p:cNvPr>
          <p:cNvSpPr>
            <a:spLocks noGrp="1"/>
          </p:cNvSpPr>
          <p:nvPr>
            <p:ph type="body" sz="quarter" idx="64" hasCustomPrompt="1"/>
          </p:nvPr>
        </p:nvSpPr>
        <p:spPr>
          <a:xfrm>
            <a:off x="697281" y="1599143"/>
            <a:ext cx="6076734" cy="8415713"/>
          </a:xfrm>
          <a:prstGeom prst="rect">
            <a:avLst/>
          </a:prstGeom>
        </p:spPr>
        <p:txBody>
          <a:bodyPr numCol="2" spcCol="288000" anchor="t">
            <a:noAutofit/>
          </a:bodyPr>
          <a:lstStyle>
            <a:lvl1pPr marL="0" indent="0" algn="l">
              <a:lnSpc>
                <a:spcPct val="100000"/>
              </a:lnSpc>
              <a:spcBef>
                <a:spcPts val="0"/>
              </a:spcBef>
              <a:buNone/>
              <a:defRPr sz="1100" b="0" i="0">
                <a:solidFill>
                  <a:srgbClr val="10153D"/>
                </a:solidFill>
                <a:latin typeface="Calibri" panose="020F0502020204030204" pitchFamily="34" charset="0"/>
                <a:ea typeface="Open Sans" panose="020B060603050402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a:t>Click to type</a:t>
            </a:r>
            <a:endParaRPr lang="en-US" dirty="0"/>
          </a:p>
        </p:txBody>
      </p:sp>
      <p:sp>
        <p:nvSpPr>
          <p:cNvPr id="22" name="Slide Number Placeholder 5">
            <a:extLst>
              <a:ext uri="{FF2B5EF4-FFF2-40B4-BE49-F238E27FC236}">
                <a16:creationId xmlns:a16="http://schemas.microsoft.com/office/drawing/2014/main" id="{D73E2FE7-B1D1-638B-95F5-A4C6BE49BDB9}"/>
              </a:ext>
            </a:extLst>
          </p:cNvPr>
          <p:cNvSpPr>
            <a:spLocks noGrp="1"/>
          </p:cNvSpPr>
          <p:nvPr>
            <p:ph type="sldNum" sz="quarter" idx="4"/>
          </p:nvPr>
        </p:nvSpPr>
        <p:spPr>
          <a:xfrm>
            <a:off x="7030922" y="10219096"/>
            <a:ext cx="372588" cy="363596"/>
          </a:xfrm>
          <a:prstGeom prst="rect">
            <a:avLst/>
          </a:prstGeom>
        </p:spPr>
        <p:txBody>
          <a:bodyPr vert="horz" lIns="91440" tIns="45720" rIns="91440" bIns="45720" rtlCol="0" anchor="ctr"/>
          <a:lstStyle>
            <a:lvl1pPr algn="r">
              <a:defRPr sz="900">
                <a:solidFill>
                  <a:srgbClr val="010101"/>
                </a:solidFill>
                <a:latin typeface="Calibri" panose="020F0502020204030204" pitchFamily="34" charset="0"/>
                <a:ea typeface="Noto Sans" panose="020B0502040504020204" pitchFamily="34" charset="0"/>
                <a:cs typeface="Calibri" panose="020F0502020204030204" pitchFamily="34" charset="0"/>
              </a:defRPr>
            </a:lvl1pPr>
          </a:lstStyle>
          <a:p>
            <a:fld id="{9C527BFA-2C0E-4CEC-B6A5-913A56FEF4B4}" type="slidenum">
              <a:rPr lang="fr-CA" smtClean="0"/>
              <a:pPr/>
              <a:t>‹#›</a:t>
            </a:fld>
            <a:endParaRPr lang="fr-CA" dirty="0"/>
          </a:p>
        </p:txBody>
      </p:sp>
    </p:spTree>
    <p:extLst>
      <p:ext uri="{BB962C8B-B14F-4D97-AF65-F5344CB8AC3E}">
        <p14:creationId xmlns:p14="http://schemas.microsoft.com/office/powerpoint/2010/main" val="3747870975"/>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9067E0EC-F0D0-3532-9495-C8150A312638}"/>
              </a:ext>
            </a:extLst>
          </p:cNvPr>
          <p:cNvSpPr txBox="1"/>
          <p:nvPr userDrawn="1"/>
        </p:nvSpPr>
        <p:spPr>
          <a:xfrm>
            <a:off x="3271511" y="10304457"/>
            <a:ext cx="3756657" cy="184666"/>
          </a:xfrm>
          <a:prstGeom prst="rect">
            <a:avLst/>
          </a:prstGeom>
          <a:noFill/>
        </p:spPr>
        <p:txBody>
          <a:bodyPr wrap="squar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en-US" sz="600" spc="150" baseline="0" dirty="0">
                <a:solidFill>
                  <a:srgbClr val="1E2879"/>
                </a:solidFill>
              </a:rPr>
              <a:t>FEMpower in Finance - skills to thrive</a:t>
            </a:r>
          </a:p>
        </p:txBody>
      </p:sp>
      <p:sp>
        <p:nvSpPr>
          <p:cNvPr id="9" name="Graphic 14">
            <a:extLst>
              <a:ext uri="{FF2B5EF4-FFF2-40B4-BE49-F238E27FC236}">
                <a16:creationId xmlns:a16="http://schemas.microsoft.com/office/drawing/2014/main" id="{4B23C006-8DB4-5074-5F20-5596B8E7C9D2}"/>
              </a:ext>
            </a:extLst>
          </p:cNvPr>
          <p:cNvSpPr>
            <a:spLocks noChangeAspect="1"/>
          </p:cNvSpPr>
          <p:nvPr userDrawn="1"/>
        </p:nvSpPr>
        <p:spPr>
          <a:xfrm flipH="1" flipV="1">
            <a:off x="6976396" y="10275817"/>
            <a:ext cx="54773" cy="239524"/>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2" name="Slide Number Placeholder 15">
            <a:extLst>
              <a:ext uri="{FF2B5EF4-FFF2-40B4-BE49-F238E27FC236}">
                <a16:creationId xmlns:a16="http://schemas.microsoft.com/office/drawing/2014/main" id="{8D4AD10F-B598-4033-0F93-44429EA1097F}"/>
              </a:ext>
            </a:extLst>
          </p:cNvPr>
          <p:cNvSpPr txBox="1">
            <a:spLocks/>
          </p:cNvSpPr>
          <p:nvPr userDrawn="1"/>
        </p:nvSpPr>
        <p:spPr>
          <a:xfrm>
            <a:off x="7027784" y="10213777"/>
            <a:ext cx="373062" cy="363537"/>
          </a:xfrm>
          <a:prstGeom prst="rect">
            <a:avLst/>
          </a:prstGeom>
        </p:spPr>
        <p:txBody>
          <a:bodyPr vert="horz" lIns="91440" tIns="45720" rIns="91440" bIns="45720" rtlCol="0" anchor="ctr"/>
          <a:lstStyle>
            <a:defPPr>
              <a:defRPr lang="en-US"/>
            </a:defPPr>
            <a:lvl1pPr marL="0" algn="r" defTabSz="457200" rtl="0" eaLnBrk="1" latinLnBrk="0" hangingPunct="1">
              <a:defRPr sz="800" b="0" i="0" kern="1200">
                <a:solidFill>
                  <a:srgbClr val="003359"/>
                </a:solidFill>
                <a:latin typeface="Calibri" panose="020F0502020204030204" pitchFamily="34" charset="0"/>
                <a:ea typeface="Open Sans" panose="020B0606030504020204" pitchFamily="34" charset="0"/>
                <a:cs typeface="Calibri" panose="020F0502020204030204" pitchFamily="34" charset="0"/>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fld id="{9C527BFA-2C0E-4CEC-B6A5-913A56FEF4B4}" type="slidenum">
              <a:rPr lang="fr-CA" smtClean="0">
                <a:solidFill>
                  <a:srgbClr val="1E2879"/>
                </a:solidFill>
              </a:rPr>
              <a:pPr algn="ctr"/>
              <a:t>‹#›</a:t>
            </a:fld>
            <a:endParaRPr lang="fr-CA" dirty="0">
              <a:solidFill>
                <a:srgbClr val="1E2879"/>
              </a:solidFill>
            </a:endParaRPr>
          </a:p>
        </p:txBody>
      </p:sp>
    </p:spTree>
    <p:extLst>
      <p:ext uri="{BB962C8B-B14F-4D97-AF65-F5344CB8AC3E}">
        <p14:creationId xmlns:p14="http://schemas.microsoft.com/office/powerpoint/2010/main" val="2333879095"/>
      </p:ext>
    </p:extLst>
  </p:cSld>
  <p:clrMap bg1="lt1" tx1="dk1" bg2="lt2" tx2="dk2" accent1="accent1" accent2="accent2" accent3="accent3" accent4="accent4" accent5="accent5" accent6="accent6" hlink="hlink" folHlink="folHlink"/>
  <p:sldLayoutIdLst>
    <p:sldLayoutId id="2147483804" r:id="rId1"/>
    <p:sldLayoutId id="2147483798" r:id="rId2"/>
    <p:sldLayoutId id="2147483816" r:id="rId3"/>
    <p:sldLayoutId id="2147483817" r:id="rId4"/>
    <p:sldLayoutId id="2147483818" r:id="rId5"/>
    <p:sldLayoutId id="2147483819" r:id="rId6"/>
    <p:sldLayoutId id="2147483809" r:id="rId7"/>
    <p:sldLayoutId id="2147483807" r:id="rId8"/>
    <p:sldLayoutId id="2147483811" r:id="rId9"/>
    <p:sldLayoutId id="2147483813" r:id="rId10"/>
    <p:sldLayoutId id="2147483815" r:id="rId11"/>
    <p:sldLayoutId id="2147483806" r:id="rId12"/>
    <p:sldLayoutId id="2147483821" r:id="rId13"/>
  </p:sldLayoutIdLst>
  <p:hf hdr="0" ftr="0" dt="0"/>
  <p:txStyles>
    <p:titleStyle>
      <a:lvl1pPr algn="l" defTabSz="755934" rtl="0" eaLnBrk="1" latinLnBrk="0" hangingPunct="1">
        <a:lnSpc>
          <a:spcPct val="90000"/>
        </a:lnSpc>
        <a:spcBef>
          <a:spcPct val="0"/>
        </a:spcBef>
        <a:buNone/>
        <a:defRPr sz="3637" kern="1200">
          <a:solidFill>
            <a:schemeClr val="tx1"/>
          </a:solidFill>
          <a:latin typeface="+mj-lt"/>
          <a:ea typeface="+mj-ea"/>
          <a:cs typeface="+mj-cs"/>
        </a:defRPr>
      </a:lvl1pPr>
    </p:titleStyle>
    <p:body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p:bodyStyle>
    <p:otherStyle>
      <a:defPPr>
        <a:defRPr lang="en-US"/>
      </a:defPPr>
      <a:lvl1pPr marL="0" algn="l" defTabSz="755934" rtl="0" eaLnBrk="1" latinLnBrk="0" hangingPunct="1">
        <a:defRPr sz="1488" kern="1200">
          <a:solidFill>
            <a:schemeClr val="tx1"/>
          </a:solidFill>
          <a:latin typeface="+mn-lt"/>
          <a:ea typeface="+mn-ea"/>
          <a:cs typeface="+mn-cs"/>
        </a:defRPr>
      </a:lvl1pPr>
      <a:lvl2pPr marL="377967" algn="l" defTabSz="755934" rtl="0" eaLnBrk="1" latinLnBrk="0" hangingPunct="1">
        <a:defRPr sz="1488" kern="1200">
          <a:solidFill>
            <a:schemeClr val="tx1"/>
          </a:solidFill>
          <a:latin typeface="+mn-lt"/>
          <a:ea typeface="+mn-ea"/>
          <a:cs typeface="+mn-cs"/>
        </a:defRPr>
      </a:lvl2pPr>
      <a:lvl3pPr marL="755934" algn="l" defTabSz="755934" rtl="0" eaLnBrk="1" latinLnBrk="0" hangingPunct="1">
        <a:defRPr sz="1488" kern="1200">
          <a:solidFill>
            <a:schemeClr val="tx1"/>
          </a:solidFill>
          <a:latin typeface="+mn-lt"/>
          <a:ea typeface="+mn-ea"/>
          <a:cs typeface="+mn-cs"/>
        </a:defRPr>
      </a:lvl3pPr>
      <a:lvl4pPr marL="1133902" algn="l" defTabSz="755934" rtl="0" eaLnBrk="1" latinLnBrk="0" hangingPunct="1">
        <a:defRPr sz="1488" kern="1200">
          <a:solidFill>
            <a:schemeClr val="tx1"/>
          </a:solidFill>
          <a:latin typeface="+mn-lt"/>
          <a:ea typeface="+mn-ea"/>
          <a:cs typeface="+mn-cs"/>
        </a:defRPr>
      </a:lvl4pPr>
      <a:lvl5pPr marL="1511869" algn="l" defTabSz="755934" rtl="0" eaLnBrk="1" latinLnBrk="0" hangingPunct="1">
        <a:defRPr sz="1488" kern="1200">
          <a:solidFill>
            <a:schemeClr val="tx1"/>
          </a:solidFill>
          <a:latin typeface="+mn-lt"/>
          <a:ea typeface="+mn-ea"/>
          <a:cs typeface="+mn-cs"/>
        </a:defRPr>
      </a:lvl5pPr>
      <a:lvl6pPr marL="1889836" algn="l" defTabSz="755934" rtl="0" eaLnBrk="1" latinLnBrk="0" hangingPunct="1">
        <a:defRPr sz="1488" kern="1200">
          <a:solidFill>
            <a:schemeClr val="tx1"/>
          </a:solidFill>
          <a:latin typeface="+mn-lt"/>
          <a:ea typeface="+mn-ea"/>
          <a:cs typeface="+mn-cs"/>
        </a:defRPr>
      </a:lvl6pPr>
      <a:lvl7pPr marL="2267803" algn="l" defTabSz="755934" rtl="0" eaLnBrk="1" latinLnBrk="0" hangingPunct="1">
        <a:defRPr sz="1488" kern="1200">
          <a:solidFill>
            <a:schemeClr val="tx1"/>
          </a:solidFill>
          <a:latin typeface="+mn-lt"/>
          <a:ea typeface="+mn-ea"/>
          <a:cs typeface="+mn-cs"/>
        </a:defRPr>
      </a:lvl7pPr>
      <a:lvl8pPr marL="2645771" algn="l" defTabSz="755934" rtl="0" eaLnBrk="1" latinLnBrk="0" hangingPunct="1">
        <a:defRPr sz="1488" kern="1200">
          <a:solidFill>
            <a:schemeClr val="tx1"/>
          </a:solidFill>
          <a:latin typeface="+mn-lt"/>
          <a:ea typeface="+mn-ea"/>
          <a:cs typeface="+mn-cs"/>
        </a:defRPr>
      </a:lvl8pPr>
      <a:lvl9pPr marL="3023738" algn="l" defTabSz="755934" rtl="0" eaLnBrk="1" latinLnBrk="0" hangingPunct="1">
        <a:defRPr sz="1488"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3.jpeg"/><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hyperlink" Target="https://www.thevisionworks.de/" TargetMode="External"/><Relationship Id="rId3" Type="http://schemas.openxmlformats.org/officeDocument/2006/relationships/hyperlink" Target="https://www.uclancyprus.ac.cy/" TargetMode="External"/><Relationship Id="rId4" Type="http://schemas.openxmlformats.org/officeDocument/2006/relationships/hyperlink" Target="https://educateinnovate.ie/" TargetMode="External"/><Relationship Id="rId5" Type="http://schemas.openxmlformats.org/officeDocument/2006/relationships/hyperlink" Target="https://www.hubnicosia.org/" TargetMode="External"/><Relationship Id="rId6" Type="http://schemas.openxmlformats.org/officeDocument/2006/relationships/hyperlink" Target="https://gwaeu.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hup.harvard.edu/books/9780674906990" TargetMode="External"/><Relationship Id="rId3" Type="http://schemas.openxmlformats.org/officeDocument/2006/relationships/hyperlink" Target="https://doi.org/10.1016/j.joep.2009.03.005" TargetMode="External"/><Relationship Id="rId4" Type="http://schemas.openxmlformats.org/officeDocument/2006/relationships/hyperlink" Target="https://eige.europa.eu/sites/default/files/documents/financial-independence-and-gender-equality.pdf?utm_source=chatgpt.com" TargetMode="External"/><Relationship Id="rId5" Type="http://schemas.openxmlformats.org/officeDocument/2006/relationships/hyperlink" Target="https://doi.org/10.1177/0891243206286742" TargetMode="External"/><Relationship Id="rId6" Type="http://schemas.openxmlformats.org/officeDocument/2006/relationships/hyperlink" Target="https://www.jstor.org/stable/2138569" TargetMode="External"/><Relationship Id="rId7" Type="http://schemas.openxmlformats.org/officeDocument/2006/relationships/hyperlink" Target="https://www.oecd.org/content/dam/oecd/en/publications/reports/2013/10/women-and-financial-education_g1g30fb5/9789264202733-en.pdf?utm_source=chatgpt.com"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hyperlink" Target="https://www.oecd.org/content/dam/oecd/en/publications/reports/2013/10/women-and-financial-education_g1g30fb5/9789264202733-en.pdf?utm_source=chatgpt.com" TargetMode="External"/><Relationship Id="rId3" Type="http://schemas.openxmlformats.org/officeDocument/2006/relationships/hyperlink" Target="https://www.oecd.org/daf/fin/financial-education/IntraHouseholdFinancialDecisionMaking.pdf" TargetMode="External"/><Relationship Id="rId4" Type="http://schemas.openxmlformats.org/officeDocument/2006/relationships/hyperlink" Target="https://www.sciencedirect.com/science/article/pii/S1053535707000224" TargetMode="External"/><Relationship Id="rId5" Type="http://schemas.openxmlformats.org/officeDocument/2006/relationships/hyperlink" Target="https://journals.sagepub.com/doi/full/10.1177/0192513X13503324" TargetMode="External"/><Relationship Id="rId6" Type="http://schemas.openxmlformats.org/officeDocument/2006/relationships/hyperlink" Target="https://journals.sagepub.com/doi/full/10.1111/j.1467-954X.2005.00501.x" TargetMode="External"/><Relationship Id="rId7" Type="http://schemas.openxmlformats.org/officeDocument/2006/relationships/hyperlink" Target="https://doi.org/10.1111/j.1468-4446.2006.00120.x"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www.getsmarteraboutmoney.ca/tools/love-and-money-quiz/"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ginabee.co.uk/quillforms/financial-abuse-quiz/"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www.boh.com/blog/love-is-in-the-air-the-ultimate-financial-checklist-for-newlyweds" TargetMode="External"/><Relationship Id="rId3" Type="http://schemas.openxmlformats.org/officeDocument/2006/relationships/hyperlink" Target="https://welchgroup.com/sweethearts-spending-a-financial-checklist-for-couples/" TargetMode="External"/><Relationship Id="rId4" Type="http://schemas.openxmlformats.org/officeDocument/2006/relationships/hyperlink" Target="https://www.merrilledge.com/article/getting-ready-get-married-checklist" TargetMode="External"/><Relationship Id="rId5" Type="http://schemas.openxmlformats.org/officeDocument/2006/relationships/hyperlink" Target="https://victim-support.eu/members/association-for-the-prevention-and-handling-of-violence-in-the-family-spavo/" TargetMode="External"/><Relationship Id="rId6" Type="http://schemas.openxmlformats.org/officeDocument/2006/relationships/hyperlink" Target="https://www.frauenhauskoordinierung.de/en/" TargetMode="External"/><Relationship Id="rId7" Type="http://schemas.openxmlformats.org/officeDocument/2006/relationships/hyperlink" Target="https://teachtearmainn.ie/support-groups/" TargetMode="External"/><Relationship Id="rId8" Type="http://schemas.openxmlformats.org/officeDocument/2006/relationships/hyperlink" Target="https://www.blijfgroep.nl/english-information/" TargetMode="Externa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hyperlink" Target="https://www.wfp.org/publications/reaching-financial-equality-women-10-point-action-plan" TargetMode="External"/><Relationship Id="rId3" Type="http://schemas.openxmlformats.org/officeDocument/2006/relationships/hyperlink" Target="https://equalities.blog.gov.uk/2020/11/12/in-her-words-get-comfy-talking-about-money/" TargetMode="External"/><Relationship Id="rId4" Type="http://schemas.openxmlformats.org/officeDocument/2006/relationships/hyperlink" Target="https://eige.europa.eu/publications-resources/publications/financial-independence-and-gender-equality-joining-dots-between-income-wealth-and-power?language_content_entity=en" TargetMode="External"/><Relationship Id="rId5" Type="http://schemas.openxmlformats.org/officeDocument/2006/relationships/hyperlink" Target="https://www.youtube.com/watch?v=OXFNeOjFRIY" TargetMode="Externa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s://www.weightmans.com/services/family/divorce-settlement-calculator/" TargetMode="External"/><Relationship Id="rId3" Type="http://schemas.openxmlformats.org/officeDocument/2006/relationships/hyperlink" Target="https://www.moneyhelper.org.uk/en/family-and-care/divorce-and-separation/divorce-and-money-calculator" TargetMode="External"/><Relationship Id="rId4" Type="http://schemas.openxmlformats.org/officeDocument/2006/relationships/hyperlink" Target="https://www.lawyerdb.de/Support.aspx" TargetMode="Externa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s://e-justice.europa.eu/topics/taking-legal-action/legal-aid_en" TargetMode="External"/><Relationship Id="rId3" Type="http://schemas.openxmlformats.org/officeDocument/2006/relationships/hyperlink" Target="https://find-legal-advice.justice.gov.uk/" TargetMode="External"/><Relationship Id="rId4" Type="http://schemas.openxmlformats.org/officeDocument/2006/relationships/hyperlink" Target="https://www.bundesjustizamt.de/EN/Topics/FamilyMattersInternational/FamilyMattersInternational_node.html" TargetMode="External"/><Relationship Id="rId5" Type="http://schemas.openxmlformats.org/officeDocument/2006/relationships/hyperlink" Target="https://dfpi.ca.gov/news/insights/personal-finance-for-couples-managing-joint-finances/" TargetMode="External"/><Relationship Id="rId6" Type="http://schemas.openxmlformats.org/officeDocument/2006/relationships/hyperlink" Target="https://www.lockwealthmanagement.com/financial-planning-for-couples-how-to-align-financial-goals" TargetMode="External"/><Relationship Id="rId7" Type="http://schemas.openxmlformats.org/officeDocument/2006/relationships/hyperlink" Target="https://www.moneyhelper.org.uk/en/everyday-money/budgeting/budget-planner"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hyperlink" Target="https://www.relationshipsvictoria.org.au/media/z4gdp2pn/good-communication-tip-sheet-21067-web.pdf" TargetMode="External"/><Relationship Id="rId3" Type="http://schemas.openxmlformats.org/officeDocument/2006/relationships/hyperlink" Target="https://www.therapistaid.com/therapy-worksheet/setting-boundaries" TargetMode="External"/><Relationship Id="rId4" Type="http://schemas.openxmlformats.org/officeDocument/2006/relationships/hyperlink" Target="https://www.relationshipswa.org.au/resources/tip-sheets/relationship-tip-sheets"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5.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www.thorneycroftsolicitors.co.uk/blog/wills-lpa-quiz/" TargetMode="Externa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image" Target="../media/image6.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www.morganstanley.com/articles/estate-planning-checklist" TargetMode="External"/><Relationship Id="rId3" Type="http://schemas.openxmlformats.org/officeDocument/2006/relationships/hyperlink" Target="https://www.ibanet.org/internationalestateplanningguides" TargetMode="External"/><Relationship Id="rId4" Type="http://schemas.openxmlformats.org/officeDocument/2006/relationships/hyperlink" Target="https://disb.dc.gov/sites/default/files/dc/sites/disb/publication/attachments/GuidetoEstatePlanning_2025.pdf" TargetMode="External"/><Relationship Id="rId5" Type="http://schemas.openxmlformats.org/officeDocument/2006/relationships/hyperlink" Target="https://www.gov.uk/valuing-estate-of-someone-who-died/estimate-estate-value" TargetMode="External"/><Relationship Id="rId6" Type="http://schemas.openxmlformats.org/officeDocument/2006/relationships/hyperlink" Target="https://www.sjp.co.uk/individuals/how-can-we-help/tools-information/calculators/inheritance-tax" TargetMode="External"/><Relationship Id="rId7" Type="http://schemas.openxmlformats.org/officeDocument/2006/relationships/hyperlink" Target="https://taxsummaries.pwc.com/quick-charts/inheritance-and-gift-tax-rates" TargetMode="Externa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hyperlink" Target="https://europa.eu/youreurope/citizens/work/social-security-and-benefits/death-grants/index_en.htm" TargetMode="External"/><Relationship Id="rId3" Type="http://schemas.openxmlformats.org/officeDocument/2006/relationships/hyperlink" Target="https://www.financialplanningassociation.org/article/journal/DEC17-enhancing-financial-confidence-among-widows-role-financial-professionals" TargetMode="External"/><Relationship Id="rId4" Type="http://schemas.openxmlformats.org/officeDocument/2006/relationships/hyperlink" Target="https://www.thewidowsfoundation.nl/" TargetMode="Externa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image" Target="../media/image7.png"/><Relationship Id="rId3" Type="http://schemas.openxmlformats.org/officeDocument/2006/relationships/image" Target="../media/image8.jpeg"/><Relationship Id="rId4" Type="http://schemas.openxmlformats.org/officeDocument/2006/relationships/hyperlink" Target="https://www.instagram.com/fempowereu/" TargetMode="External"/><Relationship Id="rId5" Type="http://schemas.openxmlformats.org/officeDocument/2006/relationships/hyperlink" Target="https://www.facebook.com/people/Fempower-EU/61574066871487/?sk=about" TargetMode="External"/><Relationship Id="rId6" Type="http://schemas.openxmlformats.org/officeDocument/2006/relationships/hyperlink" Target="http://www.fempower.finance/" TargetMode="External"/><Relationship Id="rId7" Type="http://schemas.openxmlformats.org/officeDocument/2006/relationships/image" Target="../media/image9.png"/><Relationship Id="rId8"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2CB23-6D47-4FCD-395A-11143B7CCC9F}"/>
            </a:ext>
          </a:extLst>
        </p:cNvPr>
        <p:cNvGrpSpPr/>
        <p:nvPr/>
      </p:nvGrpSpPr>
      <p:grpSpPr>
        <a:xfrm>
          <a:off x="0" y="0"/>
          <a:ext cx="0" cy="0"/>
          <a:chOff x="0" y="0"/>
          <a:chExt cx="0" cy="0"/>
        </a:xfrm>
      </p:grpSpPr>
      <p:pic>
        <p:nvPicPr>
          <p:cNvPr id="10" name="Picture Placeholder 7">
            <a:extLst>
              <a:ext uri="{FF2B5EF4-FFF2-40B4-BE49-F238E27FC236}">
                <a16:creationId xmlns:a16="http://schemas.microsoft.com/office/drawing/2014/main" id="{6BB018F1-4ED1-8D66-6811-B45BC7831BFC}"/>
              </a:ext>
            </a:extLst>
          </p:cNvPr>
          <p:cNvPicPr>
            <a:picLocks noGrp="1" noChangeAspect="1"/>
          </p:cNvPicPr>
          <p:nvPr>
            <p:ph type="pic" sz="quarter" idx="10"/>
          </p:nvPr>
        </p:nvPicPr>
        <p:blipFill>
          <a:blip r:embed="rId2">
            <a:extLst>
              <a:ext uri="{28A0092B-C50C-407E-A947-70E740481C1C}">
                <a14:useLocalDpi xmlns:a14="http://schemas.microsoft.com/office/drawing/2010/main" val="0"/>
              </a:ext>
            </a:extLst>
          </a:blip>
          <a:srcRect l="15447" r="15447"/>
          <a:stretch>
            <a:fillRect/>
          </a:stretch>
        </p:blipFill>
        <p:spPr/>
      </p:pic>
      <p:sp>
        <p:nvSpPr>
          <p:cNvPr id="3" name="Text Placeholder 2">
            <a:extLst>
              <a:ext uri="{FF2B5EF4-FFF2-40B4-BE49-F238E27FC236}">
                <a16:creationId xmlns:a16="http://schemas.microsoft.com/office/drawing/2014/main" id="{1BCCEA4B-2AC3-7B7A-EDE4-A6DE3D01A131}"/>
              </a:ext>
            </a:extLst>
          </p:cNvPr>
          <p:cNvSpPr>
            <a:spLocks noGrp="1"/>
          </p:cNvSpPr>
          <p:nvPr>
            <p:ph type="body" sz="quarter" idx="30"/>
          </p:nvPr>
        </p:nvSpPr>
        <p:spPr>
          <a:xfrm>
            <a:off x="3272589" y="9212061"/>
            <a:ext cx="4287087" cy="536162"/>
          </a:xfrm>
          <a:solidFill>
            <a:srgbClr val="4763AE"/>
          </a:solidFill>
        </p:spPr>
        <p:txBody>
          <a:bodyPr/>
          <a:lstStyle/>
          <a:p>
            <a:pPr marL="0" indent="0" algn="ctr">
              <a:buNone/>
            </a:pPr>
            <a:r>
              <a:rPr lang="en-US" sz="2400" b="1" dirty="0">
                <a:solidFill>
                  <a:schemeClr val="bg1"/>
                </a:solidFill>
              </a:rPr>
              <a:t>www.fempower.finance</a:t>
            </a:r>
          </a:p>
        </p:txBody>
      </p:sp>
      <p:sp>
        <p:nvSpPr>
          <p:cNvPr id="5" name="Rectangle 4">
            <a:extLst>
              <a:ext uri="{FF2B5EF4-FFF2-40B4-BE49-F238E27FC236}">
                <a16:creationId xmlns:a16="http://schemas.microsoft.com/office/drawing/2014/main" id="{136040F1-8287-F204-3A74-3A703811F07E}"/>
              </a:ext>
            </a:extLst>
          </p:cNvPr>
          <p:cNvSpPr/>
          <p:nvPr/>
        </p:nvSpPr>
        <p:spPr>
          <a:xfrm>
            <a:off x="-1" y="7127212"/>
            <a:ext cx="5857103" cy="1252627"/>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154433F2-9E14-77B3-7906-8B930D3CF864}"/>
              </a:ext>
            </a:extLst>
          </p:cNvPr>
          <p:cNvSpPr txBox="1"/>
          <p:nvPr/>
        </p:nvSpPr>
        <p:spPr>
          <a:xfrm>
            <a:off x="703956" y="7179510"/>
            <a:ext cx="3696781" cy="1200329"/>
          </a:xfrm>
          <a:prstGeom prst="rect">
            <a:avLst/>
          </a:prstGeom>
          <a:noFill/>
        </p:spPr>
        <p:txBody>
          <a:bodyPr wrap="none" rtlCol="0">
            <a:spAutoFit/>
          </a:bodyPr>
          <a:lstStyle/>
          <a:p>
            <a:r>
              <a:rPr lang="en-US" sz="3600" b="1" spc="324" dirty="0">
                <a:solidFill>
                  <a:srgbClr val="F16024"/>
                </a:solidFill>
                <a:latin typeface="Calibri" panose="020F0502020204030204" pitchFamily="34" charset="0"/>
                <a:cs typeface="Calibri" panose="020F0502020204030204" pitchFamily="34" charset="0"/>
              </a:rPr>
              <a:t>GELD IN DER </a:t>
            </a:r>
          </a:p>
          <a:p>
            <a:r>
              <a:rPr lang="en-US" sz="3600" b="1" spc="324" dirty="0">
                <a:solidFill>
                  <a:srgbClr val="F16024"/>
                </a:solidFill>
                <a:latin typeface="Calibri" panose="020F0502020204030204" pitchFamily="34" charset="0"/>
                <a:cs typeface="Calibri" panose="020F0502020204030204" pitchFamily="34" charset="0"/>
              </a:rPr>
              <a:t>PARTNERSCHAFT</a:t>
            </a:r>
          </a:p>
        </p:txBody>
      </p:sp>
      <p:sp>
        <p:nvSpPr>
          <p:cNvPr id="9" name="Graphic 14">
            <a:extLst>
              <a:ext uri="{FF2B5EF4-FFF2-40B4-BE49-F238E27FC236}">
                <a16:creationId xmlns:a16="http://schemas.microsoft.com/office/drawing/2014/main" id="{0CB42159-21B4-7765-55A0-D5397C1B1DC6}"/>
              </a:ext>
            </a:extLst>
          </p:cNvPr>
          <p:cNvSpPr>
            <a:spLocks noChangeAspect="1"/>
          </p:cNvSpPr>
          <p:nvPr/>
        </p:nvSpPr>
        <p:spPr>
          <a:xfrm rot="5400000">
            <a:off x="2899907" y="-2915615"/>
            <a:ext cx="1728771" cy="7560000"/>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pic>
        <p:nvPicPr>
          <p:cNvPr id="12" name="Picture 11">
            <a:extLst>
              <a:ext uri="{FF2B5EF4-FFF2-40B4-BE49-F238E27FC236}">
                <a16:creationId xmlns:a16="http://schemas.microsoft.com/office/drawing/2014/main" id="{A66AF9B9-23D4-E8BE-116D-DEB0C72A51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7231" y="1277580"/>
            <a:ext cx="4521200" cy="1358900"/>
          </a:xfrm>
          <a:prstGeom prst="rect">
            <a:avLst/>
          </a:prstGeom>
        </p:spPr>
      </p:pic>
    </p:spTree>
    <p:extLst>
      <p:ext uri="{BB962C8B-B14F-4D97-AF65-F5344CB8AC3E}">
        <p14:creationId xmlns:p14="http://schemas.microsoft.com/office/powerpoint/2010/main" val="27318702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2D3B7F-940B-5D8A-E5B0-47A74A67B929}"/>
              </a:ext>
            </a:extLst>
          </p:cNvPr>
          <p:cNvSpPr>
            <a:spLocks noGrp="1"/>
          </p:cNvSpPr>
          <p:nvPr>
            <p:ph type="body" sz="quarter" idx="64"/>
          </p:nvPr>
        </p:nvSpPr>
        <p:spPr>
          <a:xfrm>
            <a:off x="355600" y="2187388"/>
            <a:ext cx="6312254" cy="7341588"/>
          </a:xfrm>
        </p:spPr>
        <p:txBody>
          <a:bodyPr numCol="2"/>
          <a:lstStyle/>
          <a:p>
            <a:pPr>
              <a:buClr>
                <a:srgbClr val="D38CBC"/>
              </a:buClr>
            </a:pPr>
            <a:r>
              <a:rPr lang="en-GB" b="1" dirty="0"/>
              <a:t>Diese Ressource wurde im Rahmen des Erasmus+-Projekts </a:t>
            </a:r>
            <a:r>
              <a:rPr lang="en-GB" b="1" i="1" dirty="0"/>
              <a:t>„FEMpower in Finance: Upskilling women in sustainable financial literacy to raise their confidence and counter the threat of old age poverty“ (Frauen in nachhaltiger Finanzkompetenz weiterbilden, ihr Selbstvertrauen stärken und der Gefahr von Altersarmut begegnen) entwickelt.</a:t>
            </a:r>
            <a:endParaRPr lang="en-IE" b="1" dirty="0"/>
          </a:p>
          <a:p>
            <a:pPr>
              <a:buClr>
                <a:srgbClr val="D38CBC"/>
              </a:buClr>
            </a:pPr>
            <a:endParaRPr lang="en-US" b="1" dirty="0"/>
          </a:p>
          <a:p>
            <a:pPr algn="just">
              <a:buClr>
                <a:srgbClr val="D38CBC"/>
              </a:buClr>
            </a:pPr>
            <a:r>
              <a:rPr lang="en-GB" dirty="0"/>
              <a:t>Die Informationen, Erläuterungen, Berechnungen, Beispiele und alle zugehörigen Materialien, die über diese Ressource bereitgestellt werden, dienen </a:t>
            </a:r>
            <a:r>
              <a:rPr lang="en-GB" b="1" dirty="0"/>
              <a:t>ausschließlich Bildungs- und Informationszwecken</a:t>
            </a:r>
            <a:r>
              <a:rPr lang="en-GB" dirty="0"/>
              <a:t>. Sie sollen Lernaktivitäten im Bereich Finanzkompetenz unterstützen. Sie stellen </a:t>
            </a:r>
            <a:r>
              <a:rPr lang="en-GB" b="1" dirty="0"/>
              <a:t>keine</a:t>
            </a:r>
            <a:r>
              <a:rPr lang="en-GB" dirty="0"/>
              <a:t> Finanz-, Anlage-, Rechts-, Steuer-, Buchhaltungs- oder sonstige professionelle Beratung dar.</a:t>
            </a:r>
            <a:endParaRPr lang="en-IE" dirty="0"/>
          </a:p>
          <a:p>
            <a:pPr>
              <a:buClr>
                <a:srgbClr val="D38CBC"/>
              </a:buClr>
            </a:pPr>
            <a:endParaRPr lang="en-US" dirty="0"/>
          </a:p>
          <a:p>
            <a:pPr>
              <a:buClr>
                <a:srgbClr val="D38CBC"/>
              </a:buClr>
            </a:pPr>
            <a:r>
              <a:rPr lang="en-US" b="1" dirty="0"/>
              <a:t>Keine Finanz- oder Anlageberatung</a:t>
            </a:r>
          </a:p>
          <a:p>
            <a:pPr algn="just">
              <a:buClr>
                <a:srgbClr val="D38CBC"/>
              </a:buClr>
            </a:pPr>
            <a:r>
              <a:rPr lang="en-GB" dirty="0"/>
              <a:t>Nichts in den vom Projekt bereitgestellten Ressourcen ist als Empfehlung zum Kauf, Verkauf, Halten oder sonstigen Handel mit einem Finanzprodukt oder als Anleitung zu einer individuellen Anlage- bzw. Finanzstrategie zu verstehen. Nutzerinnen und Nutzer sollten vor finanziellen Entscheidungen unabhängigen Rat qualifizierter Fachleute einholen.</a:t>
            </a:r>
          </a:p>
          <a:p>
            <a:pPr>
              <a:buClr>
                <a:srgbClr val="D38CBC"/>
              </a:buClr>
            </a:pPr>
            <a:endParaRPr lang="en-US" b="1" dirty="0"/>
          </a:p>
          <a:p>
            <a:pPr>
              <a:buClr>
                <a:srgbClr val="D38CBC"/>
              </a:buClr>
            </a:pPr>
            <a:r>
              <a:rPr lang="en-GB" b="1" dirty="0"/>
              <a:t>Keine Gewähr für Richtigkeit oder Eignung</a:t>
            </a:r>
            <a:br>
              <a:rPr lang="en-GB" dirty="0"/>
            </a:br>
            <a:r>
              <a:rPr lang="en-GB" dirty="0"/>
              <a:t>Obwohl angemessene Anstrengungen unternommen wurden, damit unsere Ressourcen schlüssig und nutzbar sind, stellen die Projektpartner und Autorinnen und Autoren sie „wie besehen“ bereit und geben </a:t>
            </a:r>
            <a:r>
              <a:rPr lang="en-GB" b="1" dirty="0"/>
              <a:t>keine Zusicherungen oder Garantien</a:t>
            </a:r>
            <a:r>
              <a:rPr lang="en-GB" dirty="0"/>
              <a:t> (ausdrücklich oder stillschweigend) hinsichtlich Vollständigkeit, Richtigkeit, Aktualität, Eignung für einen bestimmten Zweck oder der durch ihre Nutzung erzielten Ergebnisse. Finanzielle Ergebnisse und Prognosen können je nach persönlichen Umständen, Annahmen, Marktentwicklungen und Nutzereingaben erheblich abweichen.</a:t>
            </a:r>
          </a:p>
          <a:p>
            <a:pPr>
              <a:buClr>
                <a:srgbClr val="D38CBC"/>
              </a:buClr>
            </a:pPr>
            <a:endParaRPr lang="en-IE" dirty="0"/>
          </a:p>
          <a:p>
            <a:r>
              <a:rPr lang="en-GB" b="1" dirty="0"/>
              <a:t>Verantwortung der Nutzerinnen und Nutzer für Eingaben und Ergebnisse in Vorlagen</a:t>
            </a:r>
            <a:br>
              <a:rPr lang="en-GB" dirty="0"/>
            </a:br>
            <a:r>
              <a:rPr lang="en-GB" dirty="0"/>
              <a:t>Die Nutzerinnen und Nutzer sind allein verantwortlich für </a:t>
            </a:r>
            <a:endParaRPr lang="en-IE" dirty="0"/>
          </a:p>
          <a:p>
            <a:pPr marL="285750" lvl="0" indent="-285750">
              <a:buFont typeface="+mj-lt"/>
              <a:buAutoNum type="romanLcPeriod"/>
            </a:pPr>
            <a:r>
              <a:rPr lang="en-GB" dirty="0"/>
              <a:t>die Richtigkeit aller von ihnen eingegebenen Daten, </a:t>
            </a:r>
            <a:endParaRPr lang="en-IE" dirty="0"/>
          </a:p>
          <a:p>
            <a:pPr marL="285750" lvl="0" indent="-285750">
              <a:buFont typeface="+mj-lt"/>
              <a:buAutoNum type="romanLcPeriod"/>
            </a:pPr>
            <a:r>
              <a:rPr lang="en-GB" dirty="0"/>
              <a:t>die von ihnen angewandten Annahmen und </a:t>
            </a:r>
            <a:endParaRPr lang="en-IE" dirty="0"/>
          </a:p>
          <a:p>
            <a:pPr marL="285750" lvl="0" indent="-285750">
              <a:buFont typeface="+mj-lt"/>
              <a:buAutoNum type="romanLcPeriod"/>
            </a:pPr>
            <a:r>
              <a:rPr lang="en-GB" dirty="0"/>
              <a:t>alle Handlungen, die sie auf Grundlage der von den bereitgestellten Ressourcen erzeugten Ergebnisse vornehmen. Alle angezeigten Zahlen sind lediglich Richtwerte und können durch Rundungen, methodische Entscheidungen oder Einstellungen der Tabellenkalkulationssoftware beeinflusst sein.</a:t>
            </a:r>
            <a:r>
              <a:rPr lang="en-GB" b="1" dirty="0"/>
              <a:t> </a:t>
            </a:r>
          </a:p>
          <a:p>
            <a:pPr lvl="0"/>
            <a:endParaRPr lang="en-IE" dirty="0"/>
          </a:p>
          <a:p>
            <a:r>
              <a:rPr lang="en-GB" b="1" dirty="0"/>
              <a:t>Haftungsbeschränkung</a:t>
            </a:r>
            <a:br>
              <a:rPr lang="en-GB" dirty="0"/>
            </a:br>
            <a:r>
              <a:rPr lang="en-GB" dirty="0"/>
              <a:t>Soweit nach geltendem Recht zulässig, haften die Projektpartner, Autorinnen und Autoren sowie die beteiligten Organisationen nicht für unmittelbare oder mittelbare Verluste oder Schäden (einschließlich finanzieller Verluste, entgangener Gewinne oder Folgeschäden), die aus der Nutzung, der Unmöglichkeit der Nutzung oder dem Vertrauen auf die Ressourcen des Projekts entstehen.</a:t>
            </a:r>
            <a:endParaRPr lang="en-IE" dirty="0"/>
          </a:p>
          <a:p>
            <a:r>
              <a:rPr lang="en-GB" b="1" dirty="0"/>
              <a:t> </a:t>
            </a:r>
            <a:endParaRPr lang="en-IE" dirty="0"/>
          </a:p>
          <a:p>
            <a:r>
              <a:rPr lang="en-GB" b="1" dirty="0"/>
              <a:t>Quellen und Links Dritter</a:t>
            </a:r>
            <a:br>
              <a:rPr lang="en-GB" dirty="0"/>
            </a:br>
            <a:r>
              <a:rPr lang="en-GB" dirty="0"/>
              <a:t>Sofern Ressourcen auf externe Quellen, Werkzeuge oder Links verweisen, dienen diese der Vereinfachung und dem Lernen. Die Projektpartner haben keine Kontrolle über solche Inhalte Dritter, befürworten sie nicht und übernehmen keine Verantwortung dafür.</a:t>
            </a:r>
            <a:endParaRPr lang="en-IE" dirty="0"/>
          </a:p>
          <a:p>
            <a:pPr>
              <a:buClr>
                <a:srgbClr val="D38CBC"/>
              </a:buClr>
            </a:pPr>
            <a:endParaRPr lang="en-US" dirty="0"/>
          </a:p>
          <a:p>
            <a:r>
              <a:rPr lang="en-GB" b="1" dirty="0"/>
              <a:t>Erasmus+-Kontext und Verantwortungshinweis.</a:t>
            </a:r>
            <a:br>
              <a:rPr lang="en-GB" dirty="0"/>
            </a:br>
            <a:r>
              <a:rPr lang="en-GB" dirty="0"/>
              <a:t>Diese Ressource wurde zu Lernzwecken im Rahmen des Projekts FEMpower in Finance erstellt. Die in dieser Vorlage geäußerten Ansichten sind die der Autorinnen und Autoren und geben nicht notwendigerweise die offizielle Position der Europäischen Union oder einer Nationalen Agentur wieder; weder die Europäische Union noch die Fördereinrichtung können für die Verwendung der darin enthaltenen Informationen verantwortlich gemacht werden.</a:t>
            </a:r>
            <a:endParaRPr lang="en-IE" dirty="0"/>
          </a:p>
          <a:p>
            <a:pPr>
              <a:buClr>
                <a:srgbClr val="D38CBC"/>
              </a:buClr>
            </a:pPr>
            <a:endParaRPr lang="en-US" dirty="0"/>
          </a:p>
          <a:p>
            <a:pPr>
              <a:buClr>
                <a:srgbClr val="D38CBC"/>
              </a:buClr>
            </a:pPr>
            <a:r>
              <a:rPr lang="en-US" sz="1400" b="1" dirty="0">
                <a:solidFill>
                  <a:srgbClr val="F16024"/>
                </a:solidFill>
              </a:rPr>
              <a:t>Inhaltliche Entwicklung </a:t>
            </a:r>
          </a:p>
          <a:p>
            <a:pPr>
              <a:buClr>
                <a:srgbClr val="D38CBC"/>
              </a:buClr>
            </a:pPr>
            <a:r>
              <a:rPr lang="en-US" dirty="0"/>
              <a:t>Das Projektkonsortium FEMpower in Finance</a:t>
            </a:r>
          </a:p>
          <a:p>
            <a:pPr>
              <a:buClr>
                <a:srgbClr val="D38CBC"/>
              </a:buClr>
            </a:pPr>
            <a:r>
              <a:rPr lang="en-US" dirty="0"/>
              <a:t>(2026-2022) ist ein gemeinsames Projekt von</a:t>
            </a:r>
          </a:p>
          <a:p>
            <a:pPr marL="171450" indent="-171450">
              <a:buClr>
                <a:srgbClr val="D38CBC"/>
              </a:buClr>
              <a:buFont typeface="Arial" panose="020B0604020202020204" pitchFamily="34" charset="0"/>
              <a:buChar char="•"/>
            </a:pPr>
            <a:r>
              <a:rPr lang="en-US" dirty="0" err="1">
                <a:hlinkClick r:id="rId2"/>
              </a:rPr>
              <a:t>tvw</a:t>
            </a:r>
            <a:r>
              <a:rPr lang="en-US" dirty="0">
                <a:hlinkClick r:id="rId2"/>
              </a:rPr>
              <a:t> GmbH – </a:t>
            </a:r>
            <a:r>
              <a:rPr lang="en-US" dirty="0"/>
              <a:t>Deutschland</a:t>
            </a:r>
          </a:p>
          <a:p>
            <a:pPr marL="171450" indent="-171450">
              <a:buClr>
                <a:srgbClr val="D38CBC"/>
              </a:buClr>
              <a:buFont typeface="Arial" panose="020B0604020202020204" pitchFamily="34" charset="0"/>
              <a:buChar char="•"/>
            </a:pPr>
            <a:r>
              <a:rPr lang="en-US" dirty="0">
                <a:hlinkClick r:id="rId3"/>
              </a:rPr>
              <a:t>UCLAN Cyprus Limited</a:t>
            </a:r>
            <a:r>
              <a:rPr lang="en-US" dirty="0"/>
              <a:t> – Zypern</a:t>
            </a:r>
          </a:p>
          <a:p>
            <a:pPr marL="171450" indent="-171450">
              <a:buClr>
                <a:srgbClr val="D38CBC"/>
              </a:buClr>
              <a:buFont typeface="Arial" panose="020B0604020202020204" pitchFamily="34" charset="0"/>
              <a:buChar char="•"/>
            </a:pPr>
            <a:r>
              <a:rPr lang="en-US" dirty="0">
                <a:hlinkClick r:id="rId4"/>
              </a:rPr>
              <a:t>Momentum Educate and Innovate</a:t>
            </a:r>
            <a:r>
              <a:rPr lang="en-US" dirty="0"/>
              <a:t> – Irland</a:t>
            </a:r>
          </a:p>
          <a:p>
            <a:pPr marL="171450" indent="-171450">
              <a:buClr>
                <a:srgbClr val="D38CBC"/>
              </a:buClr>
              <a:buFont typeface="Arial" panose="020B0604020202020204" pitchFamily="34" charset="0"/>
              <a:buChar char="•"/>
            </a:pPr>
            <a:r>
              <a:rPr lang="en-US" dirty="0">
                <a:hlinkClick r:id="rId5"/>
              </a:rPr>
              <a:t>The Hub Nicosia</a:t>
            </a:r>
            <a:r>
              <a:rPr lang="en-US" dirty="0"/>
              <a:t> – Zypern</a:t>
            </a:r>
          </a:p>
          <a:p>
            <a:pPr marL="171450" indent="-171450">
              <a:buClr>
                <a:srgbClr val="D38CBC"/>
              </a:buClr>
              <a:buFont typeface="Arial" panose="020B0604020202020204" pitchFamily="34" charset="0"/>
              <a:buChar char="•"/>
            </a:pPr>
            <a:r>
              <a:rPr lang="en-GB" dirty="0" err="1">
                <a:hlinkClick r:id="rId6"/>
              </a:rPr>
              <a:t>Stichting</a:t>
            </a:r>
            <a:r>
              <a:rPr lang="en-GB" dirty="0">
                <a:hlinkClick r:id="rId6"/>
              </a:rPr>
              <a:t> Go Woman Alliance Europe </a:t>
            </a:r>
            <a:r>
              <a:rPr lang="en-GB" dirty="0"/>
              <a:t>– Niederlande</a:t>
            </a:r>
          </a:p>
          <a:p>
            <a:pPr marL="171450" indent="-171450">
              <a:buClr>
                <a:srgbClr val="D38CBC"/>
              </a:buClr>
              <a:buFont typeface="Arial" panose="020B0604020202020204" pitchFamily="34" charset="0"/>
              <a:buChar char="•"/>
            </a:pPr>
            <a:endParaRPr lang="en-GB" dirty="0"/>
          </a:p>
          <a:p>
            <a:pPr>
              <a:buClr>
                <a:srgbClr val="D38CBC"/>
              </a:buClr>
            </a:pPr>
            <a:r>
              <a:rPr lang="en-GB" b="1" dirty="0"/>
              <a:t>Veröffentlichungsdatum: Mai 2026</a:t>
            </a:r>
            <a:endParaRPr lang="en-US" b="1" dirty="0"/>
          </a:p>
          <a:p>
            <a:pPr>
              <a:buClr>
                <a:srgbClr val="D38CBC"/>
              </a:buClr>
            </a:pPr>
            <a:endParaRPr lang="en-US" dirty="0"/>
          </a:p>
        </p:txBody>
      </p:sp>
      <p:sp>
        <p:nvSpPr>
          <p:cNvPr id="11" name="Freeform 10">
            <a:extLst>
              <a:ext uri="{FF2B5EF4-FFF2-40B4-BE49-F238E27FC236}">
                <a16:creationId xmlns:a16="http://schemas.microsoft.com/office/drawing/2014/main" id="{A7EABC44-49C3-314F-AB02-32D8344F1CA4}"/>
              </a:ext>
            </a:extLst>
          </p:cNvPr>
          <p:cNvSpPr/>
          <p:nvPr/>
        </p:nvSpPr>
        <p:spPr>
          <a:xfrm>
            <a:off x="0" y="436148"/>
            <a:ext cx="6544235" cy="1634699"/>
          </a:xfrm>
          <a:custGeom>
            <a:avLst/>
            <a:gdLst>
              <a:gd name="connsiteX0" fmla="*/ 0 w 7686655"/>
              <a:gd name="connsiteY0" fmla="*/ 1 h 5787363"/>
              <a:gd name="connsiteX1" fmla="*/ 7686655 w 7686655"/>
              <a:gd name="connsiteY1" fmla="*/ 1 h 5787363"/>
              <a:gd name="connsiteX2" fmla="*/ 7686655 w 7686655"/>
              <a:gd name="connsiteY2" fmla="*/ 5787364 h 5787363"/>
              <a:gd name="connsiteX3" fmla="*/ -1 w 7686655"/>
              <a:gd name="connsiteY3" fmla="*/ 5787364 h 5787363"/>
            </a:gdLst>
            <a:ahLst/>
            <a:cxnLst>
              <a:cxn ang="0">
                <a:pos x="connsiteX0" y="connsiteY0"/>
              </a:cxn>
              <a:cxn ang="0">
                <a:pos x="connsiteX1" y="connsiteY1"/>
              </a:cxn>
              <a:cxn ang="0">
                <a:pos x="connsiteX2" y="connsiteY2"/>
              </a:cxn>
              <a:cxn ang="0">
                <a:pos x="connsiteX3" y="connsiteY3"/>
              </a:cxn>
            </a:cxnLst>
            <a:rect l="l" t="t" r="r" b="b"/>
            <a:pathLst>
              <a:path w="7686655" h="5787363">
                <a:moveTo>
                  <a:pt x="0" y="1"/>
                </a:moveTo>
                <a:lnTo>
                  <a:pt x="7686655" y="1"/>
                </a:lnTo>
                <a:lnTo>
                  <a:pt x="7686655" y="5787364"/>
                </a:lnTo>
                <a:lnTo>
                  <a:pt x="-1" y="5787364"/>
                </a:lnTo>
                <a:close/>
              </a:path>
            </a:pathLst>
          </a:custGeom>
          <a:solidFill>
            <a:srgbClr val="4763AE"/>
          </a:solidFill>
          <a:ln w="30808" cap="flat">
            <a:noFill/>
            <a:prstDash val="solid"/>
            <a:miter/>
          </a:ln>
        </p:spPr>
        <p:txBody>
          <a:bodyPr rtlCol="0" anchor="ctr"/>
          <a:lstStyle/>
          <a:p>
            <a:endParaRPr lang="en-US" dirty="0"/>
          </a:p>
        </p:txBody>
      </p:sp>
      <p:sp>
        <p:nvSpPr>
          <p:cNvPr id="12" name="Graphic 14">
            <a:extLst>
              <a:ext uri="{FF2B5EF4-FFF2-40B4-BE49-F238E27FC236}">
                <a16:creationId xmlns:a16="http://schemas.microsoft.com/office/drawing/2014/main" id="{D8A34AF7-789A-E00C-BCC2-964D01ED7414}"/>
              </a:ext>
            </a:extLst>
          </p:cNvPr>
          <p:cNvSpPr>
            <a:spLocks noChangeAspect="1"/>
          </p:cNvSpPr>
          <p:nvPr/>
        </p:nvSpPr>
        <p:spPr>
          <a:xfrm rot="10800000">
            <a:off x="6245557" y="340660"/>
            <a:ext cx="422297" cy="1846728"/>
          </a:xfrm>
          <a:custGeom>
            <a:avLst/>
            <a:gdLst>
              <a:gd name="connsiteX0" fmla="*/ 0 w 119729"/>
              <a:gd name="connsiteY0" fmla="*/ 523582 h 523581"/>
              <a:gd name="connsiteX1" fmla="*/ 0 w 119729"/>
              <a:gd name="connsiteY1" fmla="*/ 0 h 523581"/>
              <a:gd name="connsiteX2" fmla="*/ 119730 w 119729"/>
              <a:gd name="connsiteY2" fmla="*/ 0 h 523581"/>
              <a:gd name="connsiteX3" fmla="*/ 119730 w 119729"/>
              <a:gd name="connsiteY3" fmla="*/ 36175 h 523581"/>
              <a:gd name="connsiteX4" fmla="*/ 44661 w 119729"/>
              <a:gd name="connsiteY4" fmla="*/ 36175 h 523581"/>
              <a:gd name="connsiteX5" fmla="*/ 44661 w 119729"/>
              <a:gd name="connsiteY5" fmla="*/ 487407 h 523581"/>
              <a:gd name="connsiteX6" fmla="*/ 119730 w 119729"/>
              <a:gd name="connsiteY6" fmla="*/ 487407 h 523581"/>
              <a:gd name="connsiteX7" fmla="*/ 119730 w 119729"/>
              <a:gd name="connsiteY7" fmla="*/ 523582 h 523581"/>
              <a:gd name="connsiteX8" fmla="*/ 0 w 119729"/>
              <a:gd name="connsiteY8" fmla="*/ 523582 h 523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9729" h="523581">
                <a:moveTo>
                  <a:pt x="0" y="523582"/>
                </a:moveTo>
                <a:lnTo>
                  <a:pt x="0" y="0"/>
                </a:lnTo>
                <a:lnTo>
                  <a:pt x="119730" y="0"/>
                </a:lnTo>
                <a:lnTo>
                  <a:pt x="119730" y="36175"/>
                </a:lnTo>
                <a:lnTo>
                  <a:pt x="44661" y="36175"/>
                </a:lnTo>
                <a:lnTo>
                  <a:pt x="44661" y="487407"/>
                </a:lnTo>
                <a:lnTo>
                  <a:pt x="119730" y="487407"/>
                </a:lnTo>
                <a:lnTo>
                  <a:pt x="119730" y="523582"/>
                </a:lnTo>
                <a:lnTo>
                  <a:pt x="0" y="523582"/>
                </a:lnTo>
                <a:close/>
              </a:path>
            </a:pathLst>
          </a:custGeom>
          <a:solidFill>
            <a:srgbClr val="D38CBC"/>
          </a:solidFill>
          <a:ln w="9502" cap="flat">
            <a:noFill/>
            <a:prstDash val="solid"/>
            <a:miter/>
          </a:ln>
        </p:spPr>
        <p:txBody>
          <a:bodyPr rtlCol="0" anchor="ctr"/>
          <a:lstStyle/>
          <a:p>
            <a:endParaRPr lang="en-US" dirty="0"/>
          </a:p>
        </p:txBody>
      </p:sp>
      <p:sp>
        <p:nvSpPr>
          <p:cNvPr id="13" name="Rectangle 12">
            <a:extLst>
              <a:ext uri="{FF2B5EF4-FFF2-40B4-BE49-F238E27FC236}">
                <a16:creationId xmlns:a16="http://schemas.microsoft.com/office/drawing/2014/main" id="{F4FFAE87-BCDE-FC19-D7A2-CA844355DB04}"/>
              </a:ext>
            </a:extLst>
          </p:cNvPr>
          <p:cNvSpPr/>
          <p:nvPr/>
        </p:nvSpPr>
        <p:spPr>
          <a:xfrm>
            <a:off x="0" y="1281953"/>
            <a:ext cx="5778500" cy="53788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4" name="TextBox 13">
            <a:extLst>
              <a:ext uri="{FF2B5EF4-FFF2-40B4-BE49-F238E27FC236}">
                <a16:creationId xmlns:a16="http://schemas.microsoft.com/office/drawing/2014/main" id="{D8A2C9F0-BC07-3BE5-CF29-7735612A73B6}"/>
              </a:ext>
            </a:extLst>
          </p:cNvPr>
          <p:cNvSpPr txBox="1"/>
          <p:nvPr/>
        </p:nvSpPr>
        <p:spPr>
          <a:xfrm>
            <a:off x="87521" y="1236257"/>
            <a:ext cx="5603457" cy="646331"/>
          </a:xfrm>
          <a:prstGeom prst="rect">
            <a:avLst/>
          </a:prstGeom>
          <a:noFill/>
        </p:spPr>
        <p:txBody>
          <a:bodyPr wrap="none" rtlCol="0"/>
          <a:lstStyle/>
          <a:p>
            <a:pPr/>
            <a:r>
              <a:rPr lang="en-US" sz="3050" b="1" spc="324" dirty="0">
                <a:solidFill>
                  <a:srgbClr val="F16024"/>
                </a:solidFill>
                <a:latin typeface="Calibri" panose="020F0502020204030204" pitchFamily="34" charset="0"/>
                <a:cs typeface="Calibri" panose="020F0502020204030204" pitchFamily="34" charset="0"/>
              </a:rPr>
              <a:t>IMPRESSUM &amp; DISCLAIMER</a:t>
            </a:r>
          </a:p>
        </p:txBody>
      </p:sp>
    </p:spTree>
    <p:extLst>
      <p:ext uri="{BB962C8B-B14F-4D97-AF65-F5344CB8AC3E}">
        <p14:creationId xmlns:p14="http://schemas.microsoft.com/office/powerpoint/2010/main" val="22879761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 name="Text Placeholder 111">
            <a:extLst>
              <a:ext uri="{FF2B5EF4-FFF2-40B4-BE49-F238E27FC236}">
                <a16:creationId xmlns:a16="http://schemas.microsoft.com/office/drawing/2014/main" id="{7B2BB344-E9D9-0413-F281-AAC8E3942AF4}"/>
              </a:ext>
            </a:extLst>
          </p:cNvPr>
          <p:cNvSpPr>
            <a:spLocks noGrp="1"/>
          </p:cNvSpPr>
          <p:nvPr>
            <p:ph type="body" sz="quarter" idx="53"/>
          </p:nvPr>
        </p:nvSpPr>
        <p:spPr/>
        <p:txBody>
          <a:bodyPr/>
          <a:lstStyle/>
          <a:p>
            <a:r>
              <a:rPr lang="en-US" dirty="0"/>
              <a:t>05</a:t>
            </a:r>
          </a:p>
        </p:txBody>
      </p:sp>
      <p:sp>
        <p:nvSpPr>
          <p:cNvPr id="113" name="Text Placeholder 112">
            <a:extLst>
              <a:ext uri="{FF2B5EF4-FFF2-40B4-BE49-F238E27FC236}">
                <a16:creationId xmlns:a16="http://schemas.microsoft.com/office/drawing/2014/main" id="{42B12829-D9B2-0A37-7221-E30D80EB60D9}"/>
              </a:ext>
            </a:extLst>
          </p:cNvPr>
          <p:cNvSpPr>
            <a:spLocks noGrp="1"/>
          </p:cNvSpPr>
          <p:nvPr>
            <p:ph type="body" sz="quarter" idx="54"/>
          </p:nvPr>
        </p:nvSpPr>
        <p:spPr/>
        <p:txBody>
          <a:bodyPr/>
          <a:lstStyle/>
          <a:p>
            <a:pPr>
              <a:tabLst>
                <a:tab pos="3954463" algn="l"/>
              </a:tabLst>
            </a:pPr>
            <a:r>
              <a:rPr lang="en-US" dirty="0"/>
              <a:t>Fazit	40</a:t>
            </a:r>
          </a:p>
        </p:txBody>
      </p:sp>
      <p:sp>
        <p:nvSpPr>
          <p:cNvPr id="111" name="Text Placeholder 110">
            <a:extLst>
              <a:ext uri="{FF2B5EF4-FFF2-40B4-BE49-F238E27FC236}">
                <a16:creationId xmlns:a16="http://schemas.microsoft.com/office/drawing/2014/main" id="{54F3E4C2-C116-BF2B-7D2E-EC913C2FFF6B}"/>
              </a:ext>
            </a:extLst>
          </p:cNvPr>
          <p:cNvSpPr>
            <a:spLocks noGrp="1"/>
          </p:cNvSpPr>
          <p:nvPr>
            <p:ph type="body" sz="quarter" idx="13"/>
          </p:nvPr>
        </p:nvSpPr>
        <p:spPr/>
        <p:txBody>
          <a:bodyPr/>
          <a:lstStyle/>
          <a:p>
            <a:r>
              <a:rPr lang="en-US" dirty="0"/>
              <a:t>02</a:t>
            </a:r>
          </a:p>
        </p:txBody>
      </p:sp>
      <p:sp>
        <p:nvSpPr>
          <p:cNvPr id="115" name="Text Placeholder 114">
            <a:extLst>
              <a:ext uri="{FF2B5EF4-FFF2-40B4-BE49-F238E27FC236}">
                <a16:creationId xmlns:a16="http://schemas.microsoft.com/office/drawing/2014/main" id="{BF060FF3-3B43-74DC-B362-43FAA23A2CF7}"/>
              </a:ext>
            </a:extLst>
          </p:cNvPr>
          <p:cNvSpPr>
            <a:spLocks noGrp="1"/>
          </p:cNvSpPr>
          <p:nvPr>
            <p:ph type="body" sz="quarter" idx="57"/>
          </p:nvPr>
        </p:nvSpPr>
        <p:spPr/>
        <p:txBody>
          <a:bodyPr/>
          <a:lstStyle/>
          <a:p>
            <a:r>
              <a:rPr lang="en-US" dirty="0"/>
              <a:t>8</a:t>
            </a:r>
          </a:p>
        </p:txBody>
      </p:sp>
      <p:sp>
        <p:nvSpPr>
          <p:cNvPr id="116" name="Text Placeholder 115">
            <a:extLst>
              <a:ext uri="{FF2B5EF4-FFF2-40B4-BE49-F238E27FC236}">
                <a16:creationId xmlns:a16="http://schemas.microsoft.com/office/drawing/2014/main" id="{CC502D83-95C7-3E98-4D72-43C9C91F391D}"/>
              </a:ext>
            </a:extLst>
          </p:cNvPr>
          <p:cNvSpPr>
            <a:spLocks noGrp="1"/>
          </p:cNvSpPr>
          <p:nvPr>
            <p:ph type="body" sz="quarter" idx="58"/>
          </p:nvPr>
        </p:nvSpPr>
        <p:spPr/>
        <p:txBody>
          <a:bodyPr/>
          <a:lstStyle/>
          <a:p>
            <a:r>
              <a:rPr lang="en-US" dirty="0"/>
              <a:t>Seite</a:t>
            </a:r>
          </a:p>
        </p:txBody>
      </p:sp>
      <p:sp>
        <p:nvSpPr>
          <p:cNvPr id="117" name="Text Placeholder 116">
            <a:extLst>
              <a:ext uri="{FF2B5EF4-FFF2-40B4-BE49-F238E27FC236}">
                <a16:creationId xmlns:a16="http://schemas.microsoft.com/office/drawing/2014/main" id="{11C189CD-4936-9912-0ACC-7AE1EF7B86E2}"/>
              </a:ext>
            </a:extLst>
          </p:cNvPr>
          <p:cNvSpPr>
            <a:spLocks noGrp="1"/>
          </p:cNvSpPr>
          <p:nvPr>
            <p:ph type="body" sz="quarter" idx="60"/>
          </p:nvPr>
        </p:nvSpPr>
        <p:spPr/>
        <p:txBody>
          <a:bodyPr/>
          <a:lstStyle/>
          <a:p>
            <a:r>
              <a:rPr lang="en-US" dirty="0"/>
              <a:t>03</a:t>
            </a:r>
          </a:p>
        </p:txBody>
      </p:sp>
      <p:sp>
        <p:nvSpPr>
          <p:cNvPr id="118" name="Text Placeholder 117">
            <a:extLst>
              <a:ext uri="{FF2B5EF4-FFF2-40B4-BE49-F238E27FC236}">
                <a16:creationId xmlns:a16="http://schemas.microsoft.com/office/drawing/2014/main" id="{3B1DFBB6-2AEB-A132-CCA0-EC25040E3F8E}"/>
              </a:ext>
            </a:extLst>
          </p:cNvPr>
          <p:cNvSpPr>
            <a:spLocks noGrp="1"/>
          </p:cNvSpPr>
          <p:nvPr>
            <p:ph type="body" sz="quarter" idx="61"/>
          </p:nvPr>
        </p:nvSpPr>
        <p:spPr/>
        <p:txBody>
          <a:bodyPr/>
          <a:lstStyle/>
          <a:p>
            <a:r>
              <a:rPr lang="en-US" dirty="0"/>
              <a:t>20</a:t>
            </a:r>
          </a:p>
        </p:txBody>
      </p:sp>
      <p:sp>
        <p:nvSpPr>
          <p:cNvPr id="119" name="Text Placeholder 118">
            <a:extLst>
              <a:ext uri="{FF2B5EF4-FFF2-40B4-BE49-F238E27FC236}">
                <a16:creationId xmlns:a16="http://schemas.microsoft.com/office/drawing/2014/main" id="{4BC9834C-16AB-4251-F257-9C4CB83F5592}"/>
              </a:ext>
            </a:extLst>
          </p:cNvPr>
          <p:cNvSpPr>
            <a:spLocks noGrp="1"/>
          </p:cNvSpPr>
          <p:nvPr>
            <p:ph type="body" sz="quarter" idx="62"/>
          </p:nvPr>
        </p:nvSpPr>
        <p:spPr/>
        <p:txBody>
          <a:bodyPr/>
          <a:lstStyle/>
          <a:p>
            <a:r>
              <a:rPr lang="en-US" dirty="0"/>
              <a:t>Seite</a:t>
            </a:r>
          </a:p>
        </p:txBody>
      </p:sp>
      <p:sp>
        <p:nvSpPr>
          <p:cNvPr id="120" name="Text Placeholder 119">
            <a:extLst>
              <a:ext uri="{FF2B5EF4-FFF2-40B4-BE49-F238E27FC236}">
                <a16:creationId xmlns:a16="http://schemas.microsoft.com/office/drawing/2014/main" id="{212B53D7-6ED3-5E26-8F2B-BD29BD301328}"/>
              </a:ext>
            </a:extLst>
          </p:cNvPr>
          <p:cNvSpPr>
            <a:spLocks noGrp="1"/>
          </p:cNvSpPr>
          <p:nvPr>
            <p:ph type="body" sz="quarter" idx="64"/>
          </p:nvPr>
        </p:nvSpPr>
        <p:spPr/>
        <p:txBody>
          <a:bodyPr/>
          <a:lstStyle/>
          <a:p>
            <a:r>
              <a:rPr lang="en-US" dirty="0"/>
              <a:t>04</a:t>
            </a:r>
          </a:p>
        </p:txBody>
      </p:sp>
      <p:sp>
        <p:nvSpPr>
          <p:cNvPr id="121" name="Text Placeholder 120">
            <a:extLst>
              <a:ext uri="{FF2B5EF4-FFF2-40B4-BE49-F238E27FC236}">
                <a16:creationId xmlns:a16="http://schemas.microsoft.com/office/drawing/2014/main" id="{84490626-1697-F0C5-05BA-86C9BBF76D4A}"/>
              </a:ext>
            </a:extLst>
          </p:cNvPr>
          <p:cNvSpPr>
            <a:spLocks noGrp="1"/>
          </p:cNvSpPr>
          <p:nvPr>
            <p:ph type="body" sz="quarter" idx="65"/>
          </p:nvPr>
        </p:nvSpPr>
        <p:spPr/>
        <p:txBody>
          <a:bodyPr/>
          <a:lstStyle/>
          <a:p>
            <a:r>
              <a:rPr lang="en-US" dirty="0"/>
              <a:t>30</a:t>
            </a:r>
          </a:p>
        </p:txBody>
      </p:sp>
      <p:sp>
        <p:nvSpPr>
          <p:cNvPr id="122" name="Text Placeholder 121">
            <a:extLst>
              <a:ext uri="{FF2B5EF4-FFF2-40B4-BE49-F238E27FC236}">
                <a16:creationId xmlns:a16="http://schemas.microsoft.com/office/drawing/2014/main" id="{CEFB915B-8DC9-4E43-AA59-4848C28C35F7}"/>
              </a:ext>
            </a:extLst>
          </p:cNvPr>
          <p:cNvSpPr>
            <a:spLocks noGrp="1"/>
          </p:cNvSpPr>
          <p:nvPr>
            <p:ph type="body" sz="quarter" idx="66"/>
          </p:nvPr>
        </p:nvSpPr>
        <p:spPr/>
        <p:txBody>
          <a:bodyPr/>
          <a:lstStyle/>
          <a:p>
            <a:r>
              <a:rPr lang="en-US" dirty="0"/>
              <a:t>Seite</a:t>
            </a:r>
          </a:p>
        </p:txBody>
      </p:sp>
      <p:sp>
        <p:nvSpPr>
          <p:cNvPr id="123" name="Text Placeholder 122">
            <a:extLst>
              <a:ext uri="{FF2B5EF4-FFF2-40B4-BE49-F238E27FC236}">
                <a16:creationId xmlns:a16="http://schemas.microsoft.com/office/drawing/2014/main" id="{9468DB7C-94F3-5609-DDC3-808787F10750}"/>
              </a:ext>
            </a:extLst>
          </p:cNvPr>
          <p:cNvSpPr>
            <a:spLocks noGrp="1"/>
          </p:cNvSpPr>
          <p:nvPr>
            <p:ph type="body" sz="quarter" idx="67"/>
          </p:nvPr>
        </p:nvSpPr>
        <p:spPr/>
        <p:txBody>
          <a:bodyPr/>
          <a:lstStyle/>
          <a:p>
            <a:r>
              <a:rPr lang="en-US" dirty="0"/>
              <a:t>Frauen am   Berufsanfang</a:t>
            </a:r>
          </a:p>
        </p:txBody>
      </p:sp>
      <p:sp>
        <p:nvSpPr>
          <p:cNvPr id="124" name="Text Placeholder 123">
            <a:extLst>
              <a:ext uri="{FF2B5EF4-FFF2-40B4-BE49-F238E27FC236}">
                <a16:creationId xmlns:a16="http://schemas.microsoft.com/office/drawing/2014/main" id="{2FE84FD6-2B29-0F33-F79C-32398CEEE85E}"/>
              </a:ext>
            </a:extLst>
          </p:cNvPr>
          <p:cNvSpPr>
            <a:spLocks noGrp="1"/>
          </p:cNvSpPr>
          <p:nvPr>
            <p:ph type="body" sz="quarter" idx="68"/>
          </p:nvPr>
        </p:nvSpPr>
        <p:spPr/>
        <p:txBody>
          <a:bodyPr/>
          <a:lstStyle/>
          <a:p>
            <a:r>
              <a:rPr lang="en-US" dirty="0"/>
              <a:t>Frauen in der   Karrieremitte</a:t>
            </a:r>
          </a:p>
        </p:txBody>
      </p:sp>
      <p:sp>
        <p:nvSpPr>
          <p:cNvPr id="125" name="Text Placeholder 124">
            <a:extLst>
              <a:ext uri="{FF2B5EF4-FFF2-40B4-BE49-F238E27FC236}">
                <a16:creationId xmlns:a16="http://schemas.microsoft.com/office/drawing/2014/main" id="{150845BF-3EA9-204C-0BC5-7B4AF65FE32F}"/>
              </a:ext>
            </a:extLst>
          </p:cNvPr>
          <p:cNvSpPr>
            <a:spLocks noGrp="1"/>
          </p:cNvSpPr>
          <p:nvPr>
            <p:ph type="body" sz="quarter" idx="69"/>
          </p:nvPr>
        </p:nvSpPr>
        <p:spPr/>
        <p:txBody>
          <a:bodyPr/>
          <a:lstStyle/>
          <a:p>
            <a:r>
              <a:rPr lang="en-US" dirty="0"/>
              <a:t>Frauen in der   späten Karrierephase</a:t>
            </a:r>
          </a:p>
        </p:txBody>
      </p:sp>
      <p:sp>
        <p:nvSpPr>
          <p:cNvPr id="126" name="Text Placeholder 125">
            <a:extLst>
              <a:ext uri="{FF2B5EF4-FFF2-40B4-BE49-F238E27FC236}">
                <a16:creationId xmlns:a16="http://schemas.microsoft.com/office/drawing/2014/main" id="{D23EDEF5-60A6-67B6-9D89-30C99DAB6282}"/>
              </a:ext>
            </a:extLst>
          </p:cNvPr>
          <p:cNvSpPr>
            <a:spLocks noGrp="1"/>
          </p:cNvSpPr>
          <p:nvPr>
            <p:ph type="body" sz="quarter" idx="70"/>
          </p:nvPr>
        </p:nvSpPr>
        <p:spPr/>
        <p:txBody>
          <a:bodyPr/>
          <a:lstStyle/>
          <a:p>
            <a:r>
              <a:rPr lang="en-US" dirty="0"/>
              <a:t>01</a:t>
            </a:r>
          </a:p>
        </p:txBody>
      </p:sp>
      <p:sp>
        <p:nvSpPr>
          <p:cNvPr id="127" name="Text Placeholder 126">
            <a:extLst>
              <a:ext uri="{FF2B5EF4-FFF2-40B4-BE49-F238E27FC236}">
                <a16:creationId xmlns:a16="http://schemas.microsoft.com/office/drawing/2014/main" id="{6D84AA39-86C6-17C3-1201-96785B660300}"/>
              </a:ext>
            </a:extLst>
          </p:cNvPr>
          <p:cNvSpPr>
            <a:spLocks noGrp="1"/>
          </p:cNvSpPr>
          <p:nvPr>
            <p:ph type="body" sz="quarter" idx="71"/>
          </p:nvPr>
        </p:nvSpPr>
        <p:spPr/>
        <p:txBody>
          <a:bodyPr/>
          <a:lstStyle/>
          <a:p>
            <a:pPr>
              <a:tabLst>
                <a:tab pos="3954463" algn="l"/>
              </a:tabLst>
            </a:pPr>
            <a:r>
              <a:rPr lang="en-US" dirty="0"/>
              <a:t>Einführung 	4</a:t>
            </a:r>
          </a:p>
        </p:txBody>
      </p:sp>
      <p:pic>
        <p:nvPicPr>
          <p:cNvPr id="128" name="Picture Placeholder 40">
            <a:extLst>
              <a:ext uri="{FF2B5EF4-FFF2-40B4-BE49-F238E27FC236}">
                <a16:creationId xmlns:a16="http://schemas.microsoft.com/office/drawing/2014/main" id="{F23430AC-6AE3-E93B-3BA1-B4AAB13A17C7}"/>
              </a:ext>
            </a:extLst>
          </p:cNvPr>
          <p:cNvPicPr>
            <a:picLocks noGrp="1" noChangeAspect="1"/>
          </p:cNvPicPr>
          <p:nvPr>
            <p:ph type="pic" sz="quarter" idx="56"/>
          </p:nvPr>
        </p:nvPicPr>
        <p:blipFill rotWithShape="1">
          <a:blip r:embed="rId2"/>
          <a:srcRect t="14961" b="14961"/>
          <a:stretch/>
        </p:blipFill>
        <p:spPr/>
      </p:pic>
    </p:spTree>
    <p:extLst>
      <p:ext uri="{BB962C8B-B14F-4D97-AF65-F5344CB8AC3E}">
        <p14:creationId xmlns:p14="http://schemas.microsoft.com/office/powerpoint/2010/main" val="420580715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604EE3-4A2F-A382-0166-A72BDD020736}"/>
            </a:ext>
          </a:extLst>
        </p:cNvPr>
        <p:cNvGrpSpPr/>
        <p:nvPr/>
      </p:nvGrpSpPr>
      <p:grpSpPr>
        <a:xfrm>
          <a:off x="0" y="0"/>
          <a:ext cx="0" cy="0"/>
          <a:chOff x="0" y="0"/>
          <a:chExt cx="0" cy="0"/>
        </a:xfrm>
      </p:grpSpPr>
      <p:sp>
        <p:nvSpPr>
          <p:cNvPr id="6" name="Text Placeholder 5">
            <a:extLst>
              <a:ext uri="{FF2B5EF4-FFF2-40B4-BE49-F238E27FC236}">
                <a16:creationId xmlns:a16="http://schemas.microsoft.com/office/drawing/2014/main" id="{00182E1E-289A-4F71-7C6D-8350AFC92A5D}"/>
              </a:ext>
            </a:extLst>
          </p:cNvPr>
          <p:cNvSpPr>
            <a:spLocks noGrp="1"/>
          </p:cNvSpPr>
          <p:nvPr>
            <p:ph type="body" sz="quarter" idx="60"/>
          </p:nvPr>
        </p:nvSpPr>
        <p:spPr/>
        <p:txBody>
          <a:bodyPr/>
          <a:lstStyle/>
          <a:p>
            <a:r>
              <a:rPr lang="en-US" dirty="0"/>
              <a:t>01</a:t>
            </a:r>
          </a:p>
        </p:txBody>
      </p:sp>
      <p:sp>
        <p:nvSpPr>
          <p:cNvPr id="7" name="Rectangle 6">
            <a:extLst>
              <a:ext uri="{FF2B5EF4-FFF2-40B4-BE49-F238E27FC236}">
                <a16:creationId xmlns:a16="http://schemas.microsoft.com/office/drawing/2014/main" id="{5583B855-0871-E262-BAE1-47E8E14D5405}"/>
              </a:ext>
            </a:extLst>
          </p:cNvPr>
          <p:cNvSpPr/>
          <p:nvPr/>
        </p:nvSpPr>
        <p:spPr>
          <a:xfrm>
            <a:off x="2777891" y="4910405"/>
            <a:ext cx="3927709"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 name="TextBox 7">
            <a:extLst>
              <a:ext uri="{FF2B5EF4-FFF2-40B4-BE49-F238E27FC236}">
                <a16:creationId xmlns:a16="http://schemas.microsoft.com/office/drawing/2014/main" id="{22EFE0EA-5F25-EB6C-E6F3-791593A0CA62}"/>
              </a:ext>
            </a:extLst>
          </p:cNvPr>
          <p:cNvSpPr txBox="1"/>
          <p:nvPr/>
        </p:nvSpPr>
        <p:spPr>
          <a:xfrm>
            <a:off x="2909998" y="4916982"/>
            <a:ext cx="3717108"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EINFÜHRUNG</a:t>
            </a:r>
          </a:p>
        </p:txBody>
      </p:sp>
    </p:spTree>
    <p:extLst>
      <p:ext uri="{BB962C8B-B14F-4D97-AF65-F5344CB8AC3E}">
        <p14:creationId xmlns:p14="http://schemas.microsoft.com/office/powerpoint/2010/main" val="10761462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D3635A50-0A7B-2B49-FB96-FC580303F480}"/>
              </a:ext>
            </a:extLst>
          </p:cNvPr>
          <p:cNvSpPr>
            <a:spLocks noGrp="1"/>
          </p:cNvSpPr>
          <p:nvPr>
            <p:ph type="body" sz="quarter" idx="49"/>
          </p:nvPr>
        </p:nvSpPr>
        <p:spPr/>
        <p:txBody>
          <a:bodyPr/>
          <a:lstStyle/>
          <a:p>
            <a:r>
              <a:rPr lang="en-US" dirty="0"/>
              <a:t>Einführung</a:t>
            </a:r>
          </a:p>
        </p:txBody>
      </p:sp>
      <p:sp>
        <p:nvSpPr>
          <p:cNvPr id="9" name="Text Placeholder 8">
            <a:extLst>
              <a:ext uri="{FF2B5EF4-FFF2-40B4-BE49-F238E27FC236}">
                <a16:creationId xmlns:a16="http://schemas.microsoft.com/office/drawing/2014/main" id="{3BAAACC4-B04A-EA75-AC69-FBF5E145E24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C134551B-B677-FB72-CC15-168340724920}"/>
              </a:ext>
            </a:extLst>
          </p:cNvPr>
          <p:cNvSpPr>
            <a:spLocks noGrp="1"/>
          </p:cNvSpPr>
          <p:nvPr>
            <p:ph type="body" sz="quarter" idx="61"/>
          </p:nvPr>
        </p:nvSpPr>
        <p:spPr/>
        <p:txBody>
          <a:bodyPr/>
          <a:lstStyle/>
          <a:p>
            <a:r>
              <a:rPr lang="en-US" dirty="0"/>
              <a:t>Einführung</a:t>
            </a:r>
          </a:p>
        </p:txBody>
      </p:sp>
      <p:sp>
        <p:nvSpPr>
          <p:cNvPr id="8" name="Text Placeholder 7">
            <a:extLst>
              <a:ext uri="{FF2B5EF4-FFF2-40B4-BE49-F238E27FC236}">
                <a16:creationId xmlns:a16="http://schemas.microsoft.com/office/drawing/2014/main" id="{AB4A192F-8902-257A-3A59-35A57FF4938E}"/>
              </a:ext>
            </a:extLst>
          </p:cNvPr>
          <p:cNvSpPr>
            <a:spLocks noGrp="1"/>
          </p:cNvSpPr>
          <p:nvPr>
            <p:ph type="body" sz="quarter" idx="64"/>
          </p:nvPr>
        </p:nvSpPr>
        <p:spPr/>
        <p:txBody>
          <a:bodyPr/>
          <a:lstStyle/>
          <a:p>
            <a:pPr marL="0" indent="0">
              <a:lnSpc>
                <a:spcPts val="1100"/>
              </a:lnSpc>
              <a:buNone/>
            </a:pPr>
            <a:r>
              <a:rPr lang="en-GB" sz="1100" dirty="0"/>
              <a:t>Geld in einer Partnerschaft ist nicht nur ein praktisches Werkzeug für den Alltag, sondern auch ein zentraler Bereich, in dem finanzielle Macht, Entscheidungen und die Verteilung von Ressourcen stattfinden – mit erheblichen Auswirkungen auf beide Partner. Entscheidungen über Ersparnisse, Geldanlagen, Schulden, größere Anschaffungen und die Ruhestandsplanung beeinflussen das Wohlbefinden, die Lebensqualität und die künftige Sicherheit jeder Partnerin und jedes Partners tiefgreifend. </a:t>
            </a:r>
          </a:p>
          <a:p>
            <a:pPr marL="0" indent="0">
              <a:lnSpc>
                <a:spcPts val="1100"/>
              </a:lnSpc>
              <a:buNone/>
            </a:pPr>
            <a:endParaRPr lang="en-GB" sz="1200" dirty="0"/>
          </a:p>
          <a:p>
            <a:pPr marL="0" indent="0">
              <a:lnSpc>
                <a:spcPts val="1100"/>
              </a:lnSpc>
              <a:buNone/>
            </a:pPr>
            <a:r>
              <a:rPr lang="en-GB" sz="1100" dirty="0"/>
              <a:t>Darüber hinaus ist Geld stark symbolisch aufgeladen. In Partnerschaften kann es für Vertrauen, Fürsorge, Abhängigkeit und gemeinsame Ziele stehen – oder umgekehrt für Kontrolle und Spannungen. Viele Frauen berichten, dass es ihnen unangenehm ist, Gespräche über Finanzen anzustoßen: aus Angst vor Konflikten, aus Sorge, fordernd zu wirken, oder aufgrund verinnerlichter Überzeugungen, dass Finanzfragen nicht „ihr Bereich“ seien. Frauen darin zu bestärken, Selbstvertrauen, Vokabular und Durchsetzungsfähigkeit im Gespräch über Finanzen zu entwickeln, ist deshalb grundlegend für ihre Selbstbestimmung. Zugleich trägt dies zu einer gesunden Finanzkommunikation bei, die mit höherer Beziehungszufriedenheit, weniger Stress und besseren Ergebnissen in der langfristigen Planung verbunden ist.</a:t>
            </a:r>
          </a:p>
          <a:p>
            <a:pPr marL="0" indent="0">
              <a:lnSpc>
                <a:spcPts val="1100"/>
              </a:lnSpc>
              <a:buNone/>
            </a:pPr>
            <a:endParaRPr lang="en-GB" sz="1200" dirty="0"/>
          </a:p>
          <a:p>
            <a:pPr marL="0" indent="0">
              <a:lnSpc>
                <a:spcPts val="1100"/>
              </a:lnSpc>
              <a:buNone/>
            </a:pPr>
            <a:r>
              <a:rPr lang="en-GB" sz="1100" dirty="0"/>
              <a:t>Dieses Modul hilft Ihnen, eine wirksamere Finanzkommunikation mit Ihrer Partnerin bzw. Ihrem Partner aufzubauen. </a:t>
            </a:r>
          </a:p>
          <a:p>
            <a:pPr marL="0" indent="0">
              <a:lnSpc>
                <a:spcPts val="1100"/>
              </a:lnSpc>
              <a:buNone/>
            </a:pPr>
            <a:endParaRPr lang="en-GB" sz="1200" dirty="0"/>
          </a:p>
          <a:p>
            <a:pPr marL="0" indent="0">
              <a:lnSpc>
                <a:spcPts val="1100"/>
              </a:lnSpc>
              <a:buNone/>
            </a:pPr>
            <a:r>
              <a:rPr lang="en-GB" sz="1100" dirty="0"/>
              <a:t>Wir behandeln die folgenden zusammenhängenden Kompetenzen:</a:t>
            </a:r>
          </a:p>
          <a:p>
            <a:pPr marL="0" indent="0">
              <a:lnSpc>
                <a:spcPts val="1100"/>
              </a:lnSpc>
              <a:buNone/>
            </a:pPr>
            <a:endParaRPr lang="en-GB" sz="1200" dirty="0"/>
          </a:p>
          <a:p>
            <a:pPr>
              <a:lnSpc>
                <a:spcPts val="1100"/>
              </a:lnSpc>
            </a:pPr>
            <a:r>
              <a:rPr lang="en-GB" sz="1100" dirty="0"/>
              <a:t>Mehr Transparenz, gemeinsame Finanzplanung und Beteiligung an langfristigen wirtschaftlichen Entscheidungen einfordern.</a:t>
            </a:r>
          </a:p>
          <a:p>
            <a:pPr>
              <a:lnSpc>
                <a:spcPts val="1100"/>
              </a:lnSpc>
            </a:pPr>
            <a:endParaRPr lang="en-GB" sz="1000" dirty="0"/>
          </a:p>
          <a:p>
            <a:pPr>
              <a:lnSpc>
                <a:spcPts val="1100"/>
              </a:lnSpc>
            </a:pPr>
            <a:r>
              <a:rPr lang="en-GB" sz="1100" dirty="0"/>
              <a:t>Mehr Kontrolle über finanzielle Entscheidungen im Haushalt innerhalb einer Partnerschaft gewinnen.</a:t>
            </a:r>
          </a:p>
          <a:p>
            <a:pPr>
              <a:lnSpc>
                <a:spcPts val="1100"/>
              </a:lnSpc>
            </a:pPr>
            <a:endParaRPr lang="en-GB" sz="1200" dirty="0"/>
          </a:p>
          <a:p>
            <a:pPr>
              <a:lnSpc>
                <a:spcPts val="1100"/>
              </a:lnSpc>
            </a:pPr>
            <a:r>
              <a:rPr lang="en-GB" sz="1100" dirty="0"/>
              <a:t>Verwitwung oder das Leben allein mit finanzieller Klarheit bewältigen.</a:t>
            </a:r>
          </a:p>
          <a:p>
            <a:pPr>
              <a:lnSpc>
                <a:spcPts val="1100"/>
              </a:lnSpc>
            </a:pPr>
            <a:endParaRPr lang="en-GB" sz="1200" dirty="0"/>
          </a:p>
          <a:p>
            <a:pPr>
              <a:lnSpc>
                <a:spcPts val="1100"/>
              </a:lnSpc>
            </a:pPr>
            <a:r>
              <a:rPr lang="en-GB" sz="1100" dirty="0"/>
              <a:t>Die eigene Autonomie nach Jahren finanzieller gegenseitiger Abhängigkeit stärken.</a:t>
            </a:r>
          </a:p>
          <a:p>
            <a:pPr marL="0" indent="0">
              <a:lnSpc>
                <a:spcPts val="1100"/>
              </a:lnSpc>
              <a:buNone/>
            </a:pPr>
            <a:endParaRPr lang="en-GB" sz="1200" dirty="0"/>
          </a:p>
          <a:p>
            <a:pPr marL="0" indent="0">
              <a:lnSpc>
                <a:spcPts val="1100"/>
              </a:lnSpc>
              <a:buNone/>
            </a:pPr>
            <a:r>
              <a:rPr lang="en-GB" sz="1100" b="1" dirty="0"/>
              <a:t>Warum das für Frauen wichtig ist</a:t>
            </a:r>
          </a:p>
          <a:p>
            <a:pPr marL="0" indent="0">
              <a:lnSpc>
                <a:spcPts val="1100"/>
              </a:lnSpc>
              <a:buNone/>
            </a:pPr>
            <a:endParaRPr lang="en-GB" sz="1200" dirty="0"/>
          </a:p>
          <a:p>
            <a:pPr marL="0" indent="0">
              <a:lnSpc>
                <a:spcPts val="1100"/>
              </a:lnSpc>
              <a:buNone/>
            </a:pPr>
            <a:r>
              <a:rPr lang="en-GB" sz="1100" dirty="0"/>
              <a:t>Zahlreiche Studien in ganz Europa zeigen, dass Frauen innerhalb der finanziellen Strukturen von Haushalten häufig eine benachteiligte Position einnehmen – selbst wenn sie gleich viel oder mehr unbezahlte Arbeit, Sorgeverantwortung und Haushaltsorganisation leisten. Diese Dynamik verweist auf strukturelle Ungleichheiten, die sowohl in Wirtschaftssystemen als auch in Geschlechternormen verankert sind und prägen, wie Frauen Partnerschaftsfinanzen über ihren gesamten Lebensverlauf erleben.</a:t>
            </a:r>
          </a:p>
          <a:p>
            <a:pPr marL="0" indent="0">
              <a:lnSpc>
                <a:spcPts val="1100"/>
              </a:lnSpc>
              <a:buNone/>
            </a:pPr>
            <a:endParaRPr lang="en-GB" sz="1200" dirty="0"/>
          </a:p>
          <a:p>
            <a:pPr marL="0" indent="0">
              <a:lnSpc>
                <a:spcPts val="1100"/>
              </a:lnSpc>
              <a:buNone/>
            </a:pPr>
            <a:r>
              <a:rPr lang="en-GB" sz="1100" dirty="0"/>
              <a:t>Forschung in Verhaltensökonomie und Soziologie zeigt, dass finanzielle Entscheidungsfindung und finanzielle Autorität oft geschlechtsspezifisch geprägt sind: Männer werden – sozial wie symbolisch – häufig als selbstverständliche „Finanzmanager“ positioniert, selbst wenn Frauen über gleiches oder größeres Finanzwissen verfügen. Solche Dynamiken werden durch verinnerlichte Überzeugungen über Kompetenz, gesellschaftliche Erwartungen an Männlichkeit und Weiblichkeit sowie den historischen Ausschluss von Frauen aus der formellen Wirtschaftsteilhabe verstärkt. Das Ergebnis ist eine anhaltende Asymmetrie in finanziellen Verhandlungen im Haushalt, die langfristige Folgen für die wirtschaftliche Selbstständigkeit von Frauen hat.</a:t>
            </a:r>
          </a:p>
          <a:p>
            <a:pPr marL="0" indent="0">
              <a:lnSpc>
                <a:spcPts val="1100"/>
              </a:lnSpc>
              <a:buNone/>
            </a:pPr>
            <a:endParaRPr lang="en-GB" sz="1200" dirty="0"/>
          </a:p>
          <a:p>
            <a:pPr marL="0" indent="0">
              <a:lnSpc>
                <a:spcPts val="1100"/>
              </a:lnSpc>
              <a:buNone/>
            </a:pPr>
            <a:r>
              <a:rPr lang="en-GB" sz="1100" dirty="0"/>
              <a:t>Wenn finanzielle Entscheidungen unausgewogen getroffen werden, sind Frauen anfälliger für wirtschaftliche Ausgrenzung – besonders bei Scheidung, Verwitwung oder ungleich aufgebauten Rentenansprüchen. Das Risiko ist höher für Frauen, die für Sorgearbeit aus dem Arbeitsmarkt ausscheiden, in Teilzeit arbeiten oder unterbrochene Erwerbsbiografien haben – Muster, die bei Frauen nach wie vor häufiger vorkommen als bei Männern.</a:t>
            </a:r>
          </a:p>
          <a:p>
            <a:pPr marL="0" indent="0">
              <a:lnSpc>
                <a:spcPts val="1100"/>
              </a:lnSpc>
              <a:buNone/>
            </a:pPr>
            <a:endParaRPr lang="en-GB" sz="1200" dirty="0"/>
          </a:p>
          <a:p>
            <a:pPr marL="0" indent="0">
              <a:lnSpc>
                <a:spcPts val="1100"/>
              </a:lnSpc>
              <a:buNone/>
            </a:pPr>
            <a:endParaRPr lang="en-GB" sz="1200" dirty="0"/>
          </a:p>
          <a:p>
            <a:pPr marL="0" indent="0">
              <a:lnSpc>
                <a:spcPts val="1100"/>
              </a:lnSpc>
              <a:buNone/>
            </a:pPr>
            <a:endParaRPr lang="en-GB" sz="1200" dirty="0"/>
          </a:p>
          <a:p>
            <a:pPr marL="0" indent="0">
              <a:lnSpc>
                <a:spcPts val="1100"/>
              </a:lnSpc>
              <a:buNone/>
            </a:pPr>
            <a:endParaRPr lang="en-GB" sz="1200" dirty="0"/>
          </a:p>
        </p:txBody>
      </p:sp>
      <p:cxnSp>
        <p:nvCxnSpPr>
          <p:cNvPr id="12" name="Straight Connector 11">
            <a:extLst>
              <a:ext uri="{FF2B5EF4-FFF2-40B4-BE49-F238E27FC236}">
                <a16:creationId xmlns:a16="http://schemas.microsoft.com/office/drawing/2014/main" id="{251A9C13-4DCA-1412-986D-10137EE40EF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4526652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80006B-7A83-5F43-644C-EEB18F64B58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9D24638-8349-93AA-358C-4F9191507FB6}"/>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045622D1-E97C-F0B8-948F-A2BC0591FF0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5D0B2E4F-5FFC-8673-F13F-953344962711}"/>
              </a:ext>
            </a:extLst>
          </p:cNvPr>
          <p:cNvSpPr>
            <a:spLocks noGrp="1"/>
          </p:cNvSpPr>
          <p:nvPr>
            <p:ph type="body" sz="quarter" idx="61"/>
          </p:nvPr>
        </p:nvSpPr>
        <p:spPr/>
        <p:txBody>
          <a:bodyPr/>
          <a:lstStyle/>
          <a:p>
            <a:r>
              <a:rPr lang="en-US" dirty="0"/>
              <a:t>Einführung</a:t>
            </a:r>
          </a:p>
        </p:txBody>
      </p:sp>
      <p:sp>
        <p:nvSpPr>
          <p:cNvPr id="8" name="Text Placeholder 7">
            <a:extLst>
              <a:ext uri="{FF2B5EF4-FFF2-40B4-BE49-F238E27FC236}">
                <a16:creationId xmlns:a16="http://schemas.microsoft.com/office/drawing/2014/main" id="{82986131-6FA2-10C1-6EF0-DD0A98F1F055}"/>
              </a:ext>
            </a:extLst>
          </p:cNvPr>
          <p:cNvSpPr>
            <a:spLocks noGrp="1"/>
          </p:cNvSpPr>
          <p:nvPr>
            <p:ph type="body" sz="quarter" idx="64"/>
          </p:nvPr>
        </p:nvSpPr>
        <p:spPr>
          <a:xfrm>
            <a:off x="1704812" y="1418773"/>
            <a:ext cx="5238428" cy="8400082"/>
          </a:xfrm>
        </p:spPr>
        <p:txBody>
          <a:bodyPr/>
          <a:lstStyle/>
          <a:p>
            <a:pPr marL="0" indent="0">
              <a:lnSpc>
                <a:spcPts val="1050"/>
              </a:lnSpc>
              <a:buNone/>
            </a:pPr>
            <a:r>
              <a:rPr lang="en-GB" sz="1050" dirty="0"/>
              <a:t>Diese Faktoren summieren sich zu einer ausgeprägten geschlechtsspezifischen Rentenlücke: Frauen in der EU erhalten im Durchschnitt deutlich niedrigere Renten als Männer. Die Folgen werden im höheren Alter besonders spürbar, vor allem nach Verwitwung oder Scheidung, wenn Frauen finanzielle Verantwortung übernehmen müssen, auf die sie zuvor nicht vorbereitet waren.</a:t>
            </a:r>
          </a:p>
          <a:p>
            <a:pPr marL="0" indent="0">
              <a:lnSpc>
                <a:spcPts val="1050"/>
              </a:lnSpc>
              <a:buNone/>
            </a:pPr>
            <a:endParaRPr lang="en-GB" sz="1200" dirty="0"/>
          </a:p>
          <a:p>
            <a:pPr marL="0" indent="0">
              <a:lnSpc>
                <a:spcPts val="1050"/>
              </a:lnSpc>
              <a:buNone/>
            </a:pPr>
            <a:r>
              <a:rPr lang="en-GB" sz="1050" dirty="0"/>
              <a:t>Die europäische Politik betont zunehmend die Gleichstellung der Geschlechter in der wirtschaftlichen Teilhabe, doch bei Entscheidungen im Haushalt bestehen Ungleichheiten fort. Studien auf EU-Ebene zeigen, dass die finanzielle Unsicherheit von Frauen eng mit Haushaltsstrukturen zusammenhängt. Frauen innerhalb von Partnerschaften zu stärken, entspricht daher zentralen europäischen Grundsätzen von Gerechtigkeit, Selbstbestimmung und sozialer Inklusion.</a:t>
            </a:r>
          </a:p>
          <a:p>
            <a:pPr marL="0" indent="0">
              <a:lnSpc>
                <a:spcPts val="1050"/>
              </a:lnSpc>
              <a:buNone/>
            </a:pPr>
            <a:endParaRPr lang="en-GB" sz="1200" dirty="0"/>
          </a:p>
          <a:p>
            <a:pPr marL="0" indent="0">
              <a:lnSpc>
                <a:spcPts val="1050"/>
              </a:lnSpc>
              <a:buNone/>
            </a:pPr>
            <a:r>
              <a:rPr lang="en-GB" sz="1050" dirty="0"/>
              <a:t>Finanzbildungsinitiativen für Frauen müssen deshalb die Dynamiken innerhalb des Haushalts berücksichtigen – nicht nur das individuelle Wissen. Indem das Projekt </a:t>
            </a:r>
            <a:r>
              <a:rPr lang="en-GB" sz="1050" dirty="0" err="1"/>
              <a:t>FEMpower</a:t>
            </a:r>
            <a:r>
              <a:rPr lang="en-GB" sz="1050" dirty="0"/>
              <a:t> Frauen mit den Fähigkeiten und dem Selbstvertrauen ausstattet, sich an finanziellen Entscheidungen zu beteiligen, trägt es dazu bei, wirtschaftliche Ungleichheiten zu verringern und die Widerstandsfähigkeit von Frauen in allen Lebensphasen zu stärken.</a:t>
            </a:r>
          </a:p>
          <a:p>
            <a:pPr>
              <a:lnSpc>
                <a:spcPts val="1050"/>
              </a:lnSpc>
            </a:pPr>
            <a:endParaRPr lang="en-US" dirty="0"/>
          </a:p>
        </p:txBody>
      </p:sp>
      <p:sp>
        <p:nvSpPr>
          <p:cNvPr id="68" name="Rounded Rectangle 67">
            <a:extLst>
              <a:ext uri="{FF2B5EF4-FFF2-40B4-BE49-F238E27FC236}">
                <a16:creationId xmlns:a16="http://schemas.microsoft.com/office/drawing/2014/main" id="{8B9ECB13-DEAA-5695-E8E8-D78A84785FBD}"/>
              </a:ext>
            </a:extLst>
          </p:cNvPr>
          <p:cNvSpPr/>
          <p:nvPr/>
        </p:nvSpPr>
        <p:spPr>
          <a:xfrm>
            <a:off x="1652029" y="4303466"/>
            <a:ext cx="5231219" cy="5639887"/>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75374840-BC27-54F4-8733-22C37138C71B}"/>
              </a:ext>
            </a:extLst>
          </p:cNvPr>
          <p:cNvSpPr txBox="1">
            <a:spLocks/>
          </p:cNvSpPr>
          <p:nvPr/>
        </p:nvSpPr>
        <p:spPr>
          <a:xfrm>
            <a:off x="1719108" y="4300505"/>
            <a:ext cx="4680450" cy="545487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b="1" dirty="0"/>
          </a:p>
          <a:p>
            <a:pPr marL="0" indent="0">
              <a:buNone/>
            </a:pPr>
            <a:endParaRPr lang="en-GB" b="1" dirty="0"/>
          </a:p>
          <a:p>
            <a:pPr marL="0" indent="0">
              <a:buNone/>
            </a:pPr>
            <a:r>
              <a:rPr lang="en-GB" sz="1400" b="1" dirty="0"/>
              <a:t>Quellen, die in die Einführung zu Modul 5 eingeflossen sind: </a:t>
            </a:r>
          </a:p>
          <a:p>
            <a:pPr marL="0" indent="0">
              <a:buNone/>
            </a:pPr>
            <a:endParaRPr lang="en-GB" sz="1200" dirty="0"/>
          </a:p>
          <a:p>
            <a:pPr marL="0" indent="0">
              <a:buNone/>
            </a:pPr>
            <a:r>
              <a:rPr lang="en-GB" sz="1200" dirty="0"/>
              <a:t>Die theoretischen und konzeptionellen Grundlagen dieses Moduls stützen sich auf etablierte Forschung in der feministischen Ökonomie, der Verhandlungstheorie im Haushalt und zum geschlechtsspezifischen Finanzverhalten. Nachfolgend die zentralen Quellen der Einführung:</a:t>
            </a:r>
          </a:p>
          <a:p>
            <a:endParaRPr lang="en-GB" sz="1200" b="1" dirty="0"/>
          </a:p>
          <a:p>
            <a:r>
              <a:rPr lang="en-GB" sz="1200" b="1" dirty="0"/>
              <a:t>Becker, G.S. (1981)</a:t>
            </a:r>
            <a:r>
              <a:rPr lang="en-GB" sz="1200" dirty="0"/>
              <a:t> </a:t>
            </a:r>
            <a:r>
              <a:rPr lang="en-GB" sz="1200" i="1" dirty="0"/>
              <a:t>A Treatise on the Family.</a:t>
            </a:r>
            <a:r>
              <a:rPr lang="en-GB" sz="1200" dirty="0"/>
              <a:t> Harvard University Press.</a:t>
            </a:r>
            <a:br>
              <a:rPr lang="en-GB" sz="1200" dirty="0"/>
            </a:br>
            <a:r>
              <a:rPr lang="en-GB" sz="1200" dirty="0">
                <a:hlinkClick r:id="rId2"/>
              </a:rPr>
              <a:t>https://www.hup.harvard.edu/books/9780674906990</a:t>
            </a:r>
            <a:endParaRPr lang="en-GB" sz="1200" dirty="0"/>
          </a:p>
          <a:p>
            <a:endParaRPr lang="en-GB" sz="1200" b="1" dirty="0"/>
          </a:p>
          <a:p>
            <a:r>
              <a:rPr lang="en-GB" sz="1200" b="1" dirty="0"/>
              <a:t>Burgoyne, C.B. &amp; Sonnenberg, S.J. (2009)</a:t>
            </a:r>
            <a:r>
              <a:rPr lang="en-GB" sz="1200" dirty="0"/>
              <a:t> ‘Financial practices in stable partnerships.’ </a:t>
            </a:r>
            <a:r>
              <a:rPr lang="en-GB" sz="1200" i="1" dirty="0"/>
              <a:t>Journal of Economic Psychology</a:t>
            </a:r>
            <a:r>
              <a:rPr lang="en-GB" sz="1200" dirty="0"/>
              <a:t>, 30(5), 755–764.</a:t>
            </a:r>
            <a:br>
              <a:rPr lang="en-GB" sz="1200" dirty="0"/>
            </a:br>
            <a:r>
              <a:rPr lang="en-GB" sz="1200" dirty="0">
                <a:hlinkClick r:id="rId3"/>
              </a:rPr>
              <a:t>https://doi.org/10.1016/j.joep.2009.03.005</a:t>
            </a:r>
            <a:r>
              <a:rPr lang="en-GB" sz="1200" dirty="0"/>
              <a:t> </a:t>
            </a:r>
          </a:p>
          <a:p>
            <a:endParaRPr lang="en-GB" sz="1200" b="1" dirty="0"/>
          </a:p>
          <a:p>
            <a:r>
              <a:rPr lang="en-GB" sz="1200" b="1" dirty="0"/>
              <a:t>EIGE (2024)</a:t>
            </a:r>
            <a:r>
              <a:rPr lang="en-GB" sz="1200" dirty="0"/>
              <a:t> </a:t>
            </a:r>
            <a:r>
              <a:rPr lang="en-GB" sz="1200" i="1" dirty="0"/>
              <a:t>Financial Independence and Gender Equality: Joining the dots between income, wealth and power.</a:t>
            </a:r>
            <a:r>
              <a:rPr lang="en-GB" sz="1200" dirty="0"/>
              <a:t> Luxemburg: Amt für Veröffentlichungen der Europäischen Union.</a:t>
            </a:r>
            <a:br>
              <a:rPr lang="en-GB" sz="1200" dirty="0"/>
            </a:br>
            <a:r>
              <a:rPr lang="en-GB" sz="1200" dirty="0">
                <a:hlinkClick r:id="rId4"/>
              </a:rPr>
              <a:t>https://eige.europa.eu/sites/default/files/documents/financial-independence-and-gender-equality.pdf</a:t>
            </a:r>
            <a:r>
              <a:rPr lang="en-GB" sz="1200" dirty="0"/>
              <a:t> </a:t>
            </a:r>
          </a:p>
          <a:p>
            <a:endParaRPr lang="en-GB" sz="1200" b="1" dirty="0"/>
          </a:p>
          <a:p>
            <a:r>
              <a:rPr lang="en-GB" sz="1200" b="1" dirty="0"/>
              <a:t>Kenney, C.T. (2006)</a:t>
            </a:r>
            <a:r>
              <a:rPr lang="en-GB" sz="1200" dirty="0"/>
              <a:t> ‘The Power of the Purse: Allocative Systems and Inequality in Couple Households.’ </a:t>
            </a:r>
            <a:r>
              <a:rPr lang="en-GB" sz="1200" i="1" dirty="0"/>
              <a:t>Gender &amp; Society</a:t>
            </a:r>
            <a:r>
              <a:rPr lang="en-GB" sz="1200" dirty="0"/>
              <a:t>, 20(3), 354–381.</a:t>
            </a:r>
            <a:br>
              <a:rPr lang="en-GB" sz="1200" dirty="0"/>
            </a:br>
            <a:r>
              <a:rPr lang="en-GB" sz="1200" dirty="0">
                <a:hlinkClick r:id="rId5"/>
              </a:rPr>
              <a:t>https://doi.org/10.1177/0891243206286742</a:t>
            </a:r>
            <a:r>
              <a:rPr lang="en-GB" sz="1200" dirty="0"/>
              <a:t> </a:t>
            </a:r>
          </a:p>
          <a:p>
            <a:endParaRPr lang="en-GB" sz="1200" b="1" dirty="0"/>
          </a:p>
          <a:p>
            <a:r>
              <a:rPr lang="en-GB" sz="1200" b="1" dirty="0"/>
              <a:t>Lundberg, S. &amp; Pollak, R.A. (1993)</a:t>
            </a:r>
            <a:r>
              <a:rPr lang="en-GB" sz="1200" dirty="0"/>
              <a:t> ‘Separate Spheres Bargaining and the Marriage Market.’ </a:t>
            </a:r>
            <a:r>
              <a:rPr lang="en-GB" sz="1200" i="1" dirty="0"/>
              <a:t>Journal of Political Economy</a:t>
            </a:r>
            <a:r>
              <a:rPr lang="en-GB" sz="1200" dirty="0"/>
              <a:t>, 101(6), 988–1010.</a:t>
            </a:r>
            <a:br>
              <a:rPr lang="en-GB" sz="1200" dirty="0"/>
            </a:br>
            <a:r>
              <a:rPr lang="en-GB" sz="1200" dirty="0">
                <a:hlinkClick r:id="rId6"/>
              </a:rPr>
              <a:t>https://www.jstor.org/stable/2138569</a:t>
            </a:r>
            <a:r>
              <a:rPr lang="en-GB" sz="1200" dirty="0"/>
              <a:t> </a:t>
            </a:r>
          </a:p>
          <a:p>
            <a:endParaRPr lang="en-GB" sz="1200" b="1" dirty="0"/>
          </a:p>
          <a:p>
            <a:r>
              <a:rPr lang="en-GB" sz="1200" b="1" dirty="0"/>
              <a:t>OECD (2013)</a:t>
            </a:r>
            <a:r>
              <a:rPr lang="en-GB" sz="1200" dirty="0"/>
              <a:t> </a:t>
            </a:r>
            <a:r>
              <a:rPr lang="en-GB" sz="1200" i="1" dirty="0"/>
              <a:t>Women and Financial Education: Evidence, Policy Responses and Guidance.</a:t>
            </a:r>
            <a:br>
              <a:rPr lang="en-GB" sz="1200" dirty="0"/>
            </a:br>
            <a:r>
              <a:rPr lang="en-GB" sz="1200" dirty="0">
                <a:hlinkClick r:id="rId7"/>
              </a:rPr>
              <a:t>https://www.oecd.org/content/dam/oecd/en/publications/reports/2013/10/women-and-financial-education_g1g30fb5/9789264202733-en.pdf</a:t>
            </a:r>
            <a:r>
              <a:rPr lang="en-GB" sz="1200" dirty="0"/>
              <a:t> </a:t>
            </a:r>
          </a:p>
          <a:p>
            <a:endParaRPr lang="en-GB" b="1" dirty="0"/>
          </a:p>
          <a:p>
            <a:pPr marL="0" indent="0">
              <a:buNone/>
            </a:pPr>
            <a:endParaRPr lang="en-US" dirty="0"/>
          </a:p>
        </p:txBody>
      </p:sp>
      <p:grpSp>
        <p:nvGrpSpPr>
          <p:cNvPr id="51" name="Group 50">
            <a:extLst>
              <a:ext uri="{FF2B5EF4-FFF2-40B4-BE49-F238E27FC236}">
                <a16:creationId xmlns:a16="http://schemas.microsoft.com/office/drawing/2014/main" id="{AD3B04F5-C304-E182-94D9-076F945A79AD}"/>
              </a:ext>
            </a:extLst>
          </p:cNvPr>
          <p:cNvGrpSpPr/>
          <p:nvPr/>
        </p:nvGrpSpPr>
        <p:grpSpPr>
          <a:xfrm>
            <a:off x="1587872" y="4097305"/>
            <a:ext cx="1387128" cy="406400"/>
            <a:chOff x="1997756" y="3611831"/>
            <a:chExt cx="1387128" cy="406400"/>
          </a:xfrm>
        </p:grpSpPr>
        <p:grpSp>
          <p:nvGrpSpPr>
            <p:cNvPr id="70" name="Group 69">
              <a:extLst>
                <a:ext uri="{FF2B5EF4-FFF2-40B4-BE49-F238E27FC236}">
                  <a16:creationId xmlns:a16="http://schemas.microsoft.com/office/drawing/2014/main" id="{234ACBA0-1769-7ADD-1DB9-BB70C2C14370}"/>
                </a:ext>
              </a:extLst>
            </p:cNvPr>
            <p:cNvGrpSpPr/>
            <p:nvPr/>
          </p:nvGrpSpPr>
          <p:grpSpPr>
            <a:xfrm>
              <a:off x="1997756" y="3611831"/>
              <a:ext cx="1387128" cy="406400"/>
              <a:chOff x="1590175" y="6032510"/>
              <a:chExt cx="1387128" cy="406400"/>
            </a:xfrm>
          </p:grpSpPr>
          <p:sp>
            <p:nvSpPr>
              <p:cNvPr id="71" name="Rectangle 70">
                <a:extLst>
                  <a:ext uri="{FF2B5EF4-FFF2-40B4-BE49-F238E27FC236}">
                    <a16:creationId xmlns:a16="http://schemas.microsoft.com/office/drawing/2014/main" id="{81EA51FC-79CD-50B8-1613-61C5EC500718}"/>
                  </a:ext>
                </a:extLst>
              </p:cNvPr>
              <p:cNvSpPr/>
              <p:nvPr/>
            </p:nvSpPr>
            <p:spPr>
              <a:xfrm>
                <a:off x="1941158" y="6087928"/>
                <a:ext cx="674452"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71">
                <a:extLst>
                  <a:ext uri="{FF2B5EF4-FFF2-40B4-BE49-F238E27FC236}">
                    <a16:creationId xmlns:a16="http://schemas.microsoft.com/office/drawing/2014/main" id="{07260668-73B3-FEE8-0C08-247C38345964}"/>
                  </a:ext>
                </a:extLst>
              </p:cNvPr>
              <p:cNvSpPr/>
              <p:nvPr/>
            </p:nvSpPr>
            <p:spPr>
              <a:xfrm>
                <a:off x="1784139" y="6092546"/>
                <a:ext cx="810205" cy="286328"/>
              </a:xfrm>
              <a:prstGeom prst="rect">
                <a:avLst/>
              </a:prstGeom>
              <a:solidFill>
                <a:srgbClr val="1E2879">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3" name="Text Placeholder 122">
                <a:extLst>
                  <a:ext uri="{FF2B5EF4-FFF2-40B4-BE49-F238E27FC236}">
                    <a16:creationId xmlns:a16="http://schemas.microsoft.com/office/drawing/2014/main" id="{7FB57EF0-46EF-CEA9-4708-F647102A1BF5}"/>
                  </a:ext>
                </a:extLst>
              </p:cNvPr>
              <p:cNvSpPr txBox="1">
                <a:spLocks/>
              </p:cNvSpPr>
              <p:nvPr/>
            </p:nvSpPr>
            <p:spPr>
              <a:xfrm>
                <a:off x="1981385" y="6096239"/>
                <a:ext cx="99591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Anmerkungen</a:t>
                </a:r>
              </a:p>
            </p:txBody>
          </p:sp>
          <p:sp>
            <p:nvSpPr>
              <p:cNvPr id="74" name="Oval 73">
                <a:extLst>
                  <a:ext uri="{FF2B5EF4-FFF2-40B4-BE49-F238E27FC236}">
                    <a16:creationId xmlns:a16="http://schemas.microsoft.com/office/drawing/2014/main" id="{FA4F0D27-F6C4-AEBB-8808-04D5763EAA3C}"/>
                  </a:ext>
                </a:extLst>
              </p:cNvPr>
              <p:cNvSpPr/>
              <p:nvPr/>
            </p:nvSpPr>
            <p:spPr>
              <a:xfrm>
                <a:off x="1590175" y="6032510"/>
                <a:ext cx="406400" cy="406400"/>
              </a:xfrm>
              <a:prstGeom prst="ellipse">
                <a:avLst/>
              </a:prstGeom>
              <a:solidFill>
                <a:srgbClr val="1E2879"/>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7" name="Freeform 76">
                <a:extLst>
                  <a:ext uri="{FF2B5EF4-FFF2-40B4-BE49-F238E27FC236}">
                    <a16:creationId xmlns:a16="http://schemas.microsoft.com/office/drawing/2014/main" id="{3451247B-892B-EF4C-275D-63768753B601}"/>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1" name="Group 40">
              <a:extLst>
                <a:ext uri="{FF2B5EF4-FFF2-40B4-BE49-F238E27FC236}">
                  <a16:creationId xmlns:a16="http://schemas.microsoft.com/office/drawing/2014/main" id="{24E0C683-1F37-3A59-9C2B-F23999D618DD}"/>
                </a:ext>
              </a:extLst>
            </p:cNvPr>
            <p:cNvGrpSpPr/>
            <p:nvPr/>
          </p:nvGrpSpPr>
          <p:grpSpPr>
            <a:xfrm>
              <a:off x="2082840" y="3699396"/>
              <a:ext cx="249276" cy="237604"/>
              <a:chOff x="8687174" y="1568164"/>
              <a:chExt cx="1195477" cy="1139501"/>
            </a:xfrm>
            <a:solidFill>
              <a:schemeClr val="bg1"/>
            </a:solidFill>
          </p:grpSpPr>
          <p:grpSp>
            <p:nvGrpSpPr>
              <p:cNvPr id="42" name="Graphic 37">
                <a:extLst>
                  <a:ext uri="{FF2B5EF4-FFF2-40B4-BE49-F238E27FC236}">
                    <a16:creationId xmlns:a16="http://schemas.microsoft.com/office/drawing/2014/main" id="{EE0C9F54-7B02-FF6D-64B2-3FF1C9D5652D}"/>
                  </a:ext>
                </a:extLst>
              </p:cNvPr>
              <p:cNvGrpSpPr/>
              <p:nvPr/>
            </p:nvGrpSpPr>
            <p:grpSpPr>
              <a:xfrm>
                <a:off x="9122006" y="1798742"/>
                <a:ext cx="652378" cy="709850"/>
                <a:chOff x="4172018" y="1336363"/>
                <a:chExt cx="742283" cy="807675"/>
              </a:xfrm>
              <a:grpFill/>
            </p:grpSpPr>
            <p:sp>
              <p:nvSpPr>
                <p:cNvPr id="44" name="Freeform 43">
                  <a:extLst>
                    <a:ext uri="{FF2B5EF4-FFF2-40B4-BE49-F238E27FC236}">
                      <a16:creationId xmlns:a16="http://schemas.microsoft.com/office/drawing/2014/main" id="{140C75CD-EB4B-C9EB-FD2D-B5A27C9FD2CE}"/>
                    </a:ext>
                  </a:extLst>
                </p:cNvPr>
                <p:cNvSpPr/>
                <p:nvPr/>
              </p:nvSpPr>
              <p:spPr>
                <a:xfrm>
                  <a:off x="4172018" y="1603142"/>
                  <a:ext cx="326273" cy="540896"/>
                </a:xfrm>
                <a:custGeom>
                  <a:avLst/>
                  <a:gdLst>
                    <a:gd name="connsiteX0" fmla="*/ 270512 w 326273"/>
                    <a:gd name="connsiteY0" fmla="*/ 377770 h 540896"/>
                    <a:gd name="connsiteX1" fmla="*/ 323765 w 326273"/>
                    <a:gd name="connsiteY1" fmla="*/ 400593 h 540896"/>
                    <a:gd name="connsiteX2" fmla="*/ 323765 w 326273"/>
                    <a:gd name="connsiteY2" fmla="*/ 517560 h 540896"/>
                    <a:gd name="connsiteX3" fmla="*/ 296187 w 326273"/>
                    <a:gd name="connsiteY3" fmla="*/ 538481 h 540896"/>
                    <a:gd name="connsiteX4" fmla="*/ 30872 w 326273"/>
                    <a:gd name="connsiteY4" fmla="*/ 538481 h 540896"/>
                    <a:gd name="connsiteX5" fmla="*/ 3294 w 326273"/>
                    <a:gd name="connsiteY5" fmla="*/ 515658 h 540896"/>
                    <a:gd name="connsiteX6" fmla="*/ 3294 w 326273"/>
                    <a:gd name="connsiteY6" fmla="*/ 398691 h 540896"/>
                    <a:gd name="connsiteX7" fmla="*/ 56548 w 326273"/>
                    <a:gd name="connsiteY7" fmla="*/ 377770 h 540896"/>
                    <a:gd name="connsiteX8" fmla="*/ 56548 w 326273"/>
                    <a:gd name="connsiteY8" fmla="*/ 162855 h 540896"/>
                    <a:gd name="connsiteX9" fmla="*/ 3294 w 326273"/>
                    <a:gd name="connsiteY9" fmla="*/ 141934 h 540896"/>
                    <a:gd name="connsiteX10" fmla="*/ 3294 w 326273"/>
                    <a:gd name="connsiteY10" fmla="*/ 24967 h 540896"/>
                    <a:gd name="connsiteX11" fmla="*/ 30872 w 326273"/>
                    <a:gd name="connsiteY11" fmla="*/ 2144 h 540896"/>
                    <a:gd name="connsiteX12" fmla="*/ 245787 w 326273"/>
                    <a:gd name="connsiteY12" fmla="*/ 2144 h 540896"/>
                    <a:gd name="connsiteX13" fmla="*/ 271462 w 326273"/>
                    <a:gd name="connsiteY13" fmla="*/ 22114 h 540896"/>
                    <a:gd name="connsiteX14" fmla="*/ 271462 w 326273"/>
                    <a:gd name="connsiteY14" fmla="*/ 377770 h 540896"/>
                    <a:gd name="connsiteX15" fmla="*/ 217258 w 326273"/>
                    <a:gd name="connsiteY15" fmla="*/ 55397 h 540896"/>
                    <a:gd name="connsiteX16" fmla="*/ 56548 w 326273"/>
                    <a:gd name="connsiteY16" fmla="*/ 55397 h 540896"/>
                    <a:gd name="connsiteX17" fmla="*/ 56548 w 326273"/>
                    <a:gd name="connsiteY17" fmla="*/ 108651 h 540896"/>
                    <a:gd name="connsiteX18" fmla="*/ 109801 w 326273"/>
                    <a:gd name="connsiteY18" fmla="*/ 129572 h 540896"/>
                    <a:gd name="connsiteX19" fmla="*/ 109801 w 326273"/>
                    <a:gd name="connsiteY19" fmla="*/ 402494 h 540896"/>
                    <a:gd name="connsiteX20" fmla="*/ 56548 w 326273"/>
                    <a:gd name="connsiteY20" fmla="*/ 430072 h 540896"/>
                    <a:gd name="connsiteX21" fmla="*/ 56548 w 326273"/>
                    <a:gd name="connsiteY21" fmla="*/ 483325 h 540896"/>
                    <a:gd name="connsiteX22" fmla="*/ 271462 w 326273"/>
                    <a:gd name="connsiteY22" fmla="*/ 483325 h 540896"/>
                    <a:gd name="connsiteX23" fmla="*/ 271462 w 326273"/>
                    <a:gd name="connsiteY23" fmla="*/ 430072 h 540896"/>
                    <a:gd name="connsiteX24" fmla="*/ 236277 w 326273"/>
                    <a:gd name="connsiteY24" fmla="*/ 429121 h 540896"/>
                    <a:gd name="connsiteX25" fmla="*/ 217258 w 326273"/>
                    <a:gd name="connsiteY25" fmla="*/ 410102 h 540896"/>
                    <a:gd name="connsiteX26" fmla="*/ 217258 w 326273"/>
                    <a:gd name="connsiteY26" fmla="*/ 54446 h 5408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326273" h="540896">
                      <a:moveTo>
                        <a:pt x="270512" y="377770"/>
                      </a:moveTo>
                      <a:cubicBezTo>
                        <a:pt x="290481" y="375868"/>
                        <a:pt x="319961" y="375868"/>
                        <a:pt x="323765" y="400593"/>
                      </a:cubicBezTo>
                      <a:cubicBezTo>
                        <a:pt x="327569" y="425317"/>
                        <a:pt x="326618" y="504246"/>
                        <a:pt x="323765" y="517560"/>
                      </a:cubicBezTo>
                      <a:cubicBezTo>
                        <a:pt x="320912" y="530873"/>
                        <a:pt x="307599" y="537530"/>
                        <a:pt x="296187" y="538481"/>
                      </a:cubicBezTo>
                      <a:cubicBezTo>
                        <a:pt x="211553" y="546088"/>
                        <a:pt x="116457" y="532775"/>
                        <a:pt x="30872" y="538481"/>
                      </a:cubicBezTo>
                      <a:cubicBezTo>
                        <a:pt x="18509" y="539432"/>
                        <a:pt x="5196" y="527069"/>
                        <a:pt x="3294" y="515658"/>
                      </a:cubicBezTo>
                      <a:cubicBezTo>
                        <a:pt x="1392" y="504246"/>
                        <a:pt x="441" y="412004"/>
                        <a:pt x="3294" y="398691"/>
                      </a:cubicBezTo>
                      <a:cubicBezTo>
                        <a:pt x="8049" y="375868"/>
                        <a:pt x="37528" y="376819"/>
                        <a:pt x="56548" y="377770"/>
                      </a:cubicBezTo>
                      <a:lnTo>
                        <a:pt x="56548" y="162855"/>
                      </a:lnTo>
                      <a:cubicBezTo>
                        <a:pt x="38479" y="163806"/>
                        <a:pt x="9000" y="165708"/>
                        <a:pt x="3294" y="141934"/>
                      </a:cubicBezTo>
                      <a:cubicBezTo>
                        <a:pt x="-2412" y="118160"/>
                        <a:pt x="441" y="39231"/>
                        <a:pt x="3294" y="24967"/>
                      </a:cubicBezTo>
                      <a:cubicBezTo>
                        <a:pt x="6147" y="10703"/>
                        <a:pt x="18509" y="3095"/>
                        <a:pt x="30872" y="2144"/>
                      </a:cubicBezTo>
                      <a:cubicBezTo>
                        <a:pt x="99340" y="-4513"/>
                        <a:pt x="176367" y="6899"/>
                        <a:pt x="245787" y="2144"/>
                      </a:cubicBezTo>
                      <a:cubicBezTo>
                        <a:pt x="253394" y="242"/>
                        <a:pt x="271462" y="17359"/>
                        <a:pt x="271462" y="22114"/>
                      </a:cubicBezTo>
                      <a:lnTo>
                        <a:pt x="271462" y="377770"/>
                      </a:lnTo>
                      <a:close/>
                      <a:moveTo>
                        <a:pt x="217258" y="55397"/>
                      </a:moveTo>
                      <a:lnTo>
                        <a:pt x="56548" y="55397"/>
                      </a:lnTo>
                      <a:lnTo>
                        <a:pt x="56548" y="108651"/>
                      </a:lnTo>
                      <a:cubicBezTo>
                        <a:pt x="78419" y="108651"/>
                        <a:pt x="100291" y="104847"/>
                        <a:pt x="109801" y="129572"/>
                      </a:cubicBezTo>
                      <a:lnTo>
                        <a:pt x="109801" y="402494"/>
                      </a:lnTo>
                      <a:cubicBezTo>
                        <a:pt x="107899" y="432925"/>
                        <a:pt x="81272" y="431974"/>
                        <a:pt x="56548" y="430072"/>
                      </a:cubicBezTo>
                      <a:lnTo>
                        <a:pt x="56548" y="483325"/>
                      </a:lnTo>
                      <a:lnTo>
                        <a:pt x="271462" y="483325"/>
                      </a:lnTo>
                      <a:lnTo>
                        <a:pt x="271462" y="430072"/>
                      </a:lnTo>
                      <a:cubicBezTo>
                        <a:pt x="260051" y="429121"/>
                        <a:pt x="246738" y="431974"/>
                        <a:pt x="236277" y="429121"/>
                      </a:cubicBezTo>
                      <a:cubicBezTo>
                        <a:pt x="225817" y="426268"/>
                        <a:pt x="217258" y="413906"/>
                        <a:pt x="217258" y="410102"/>
                      </a:cubicBezTo>
                      <a:lnTo>
                        <a:pt x="217258" y="54446"/>
                      </a:lnTo>
                      <a:close/>
                    </a:path>
                  </a:pathLst>
                </a:custGeom>
                <a:grpFill/>
                <a:ln w="9502" cap="flat">
                  <a:noFill/>
                  <a:prstDash val="solid"/>
                  <a:miter/>
                </a:ln>
              </p:spPr>
              <p:txBody>
                <a:bodyPr rtlCol="0" anchor="ctr"/>
                <a:lstStyle/>
                <a:p>
                  <a:endParaRPr lang="en-US" dirty="0"/>
                </a:p>
              </p:txBody>
            </p:sp>
            <p:sp>
              <p:nvSpPr>
                <p:cNvPr id="45" name="Freeform 44">
                  <a:extLst>
                    <a:ext uri="{FF2B5EF4-FFF2-40B4-BE49-F238E27FC236}">
                      <a16:creationId xmlns:a16="http://schemas.microsoft.com/office/drawing/2014/main" id="{BD7849C2-9591-BD66-B3AE-DB31CC642851}"/>
                    </a:ext>
                  </a:extLst>
                </p:cNvPr>
                <p:cNvSpPr/>
                <p:nvPr/>
              </p:nvSpPr>
              <p:spPr>
                <a:xfrm>
                  <a:off x="4229167" y="1336363"/>
                  <a:ext cx="210937" cy="214976"/>
                </a:xfrm>
                <a:custGeom>
                  <a:avLst/>
                  <a:gdLst>
                    <a:gd name="connsiteX0" fmla="*/ 94493 w 210937"/>
                    <a:gd name="connsiteY0" fmla="*/ 755 h 214976"/>
                    <a:gd name="connsiteX1" fmla="*/ 112561 w 210937"/>
                    <a:gd name="connsiteY1" fmla="*/ 214719 h 214976"/>
                    <a:gd name="connsiteX2" fmla="*/ 94493 w 210937"/>
                    <a:gd name="connsiteY2" fmla="*/ 755 h 214976"/>
                    <a:gd name="connsiteX3" fmla="*/ 97346 w 210937"/>
                    <a:gd name="connsiteY3" fmla="*/ 54959 h 214976"/>
                    <a:gd name="connsiteX4" fmla="*/ 112561 w 210937"/>
                    <a:gd name="connsiteY4" fmla="*/ 161466 h 214976"/>
                    <a:gd name="connsiteX5" fmla="*/ 97346 w 210937"/>
                    <a:gd name="connsiteY5" fmla="*/ 54959 h 2149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937" h="214976">
                      <a:moveTo>
                        <a:pt x="94493" y="755"/>
                      </a:moveTo>
                      <a:cubicBezTo>
                        <a:pt x="237136" y="-14460"/>
                        <a:pt x="255204" y="205210"/>
                        <a:pt x="112561" y="214719"/>
                      </a:cubicBezTo>
                      <a:cubicBezTo>
                        <a:pt x="-24376" y="223278"/>
                        <a:pt x="-43395" y="15970"/>
                        <a:pt x="94493" y="755"/>
                      </a:cubicBezTo>
                      <a:close/>
                      <a:moveTo>
                        <a:pt x="97346" y="54959"/>
                      </a:moveTo>
                      <a:cubicBezTo>
                        <a:pt x="32681" y="63518"/>
                        <a:pt x="40289" y="168122"/>
                        <a:pt x="112561" y="161466"/>
                      </a:cubicBezTo>
                      <a:cubicBezTo>
                        <a:pt x="184833" y="154809"/>
                        <a:pt x="172471" y="45450"/>
                        <a:pt x="97346" y="54959"/>
                      </a:cubicBezTo>
                      <a:close/>
                    </a:path>
                  </a:pathLst>
                </a:custGeom>
                <a:grpFill/>
                <a:ln w="9502" cap="flat">
                  <a:noFill/>
                  <a:prstDash val="solid"/>
                  <a:miter/>
                </a:ln>
              </p:spPr>
              <p:txBody>
                <a:bodyPr rtlCol="0" anchor="ctr"/>
                <a:lstStyle/>
                <a:p>
                  <a:endParaRPr lang="en-US" dirty="0"/>
                </a:p>
              </p:txBody>
            </p:sp>
            <p:sp>
              <p:nvSpPr>
                <p:cNvPr id="46" name="Freeform 45">
                  <a:extLst>
                    <a:ext uri="{FF2B5EF4-FFF2-40B4-BE49-F238E27FC236}">
                      <a16:creationId xmlns:a16="http://schemas.microsoft.com/office/drawing/2014/main" id="{649D2613-B161-CCEE-82FA-E2474C16DA3A}"/>
                    </a:ext>
                  </a:extLst>
                </p:cNvPr>
                <p:cNvSpPr/>
                <p:nvPr/>
              </p:nvSpPr>
              <p:spPr>
                <a:xfrm>
                  <a:off x="4809596" y="1481626"/>
                  <a:ext cx="104705" cy="404660"/>
                </a:xfrm>
                <a:custGeom>
                  <a:avLst/>
                  <a:gdLst>
                    <a:gd name="connsiteX0" fmla="*/ 85586 w 104705"/>
                    <a:gd name="connsiteY0" fmla="*/ 385172 h 404660"/>
                    <a:gd name="connsiteX1" fmla="*/ 40891 w 104705"/>
                    <a:gd name="connsiteY1" fmla="*/ 368055 h 404660"/>
                    <a:gd name="connsiteX2" fmla="*/ 31381 w 104705"/>
                    <a:gd name="connsiteY2" fmla="*/ 115102 h 404660"/>
                    <a:gd name="connsiteX3" fmla="*/ 0 w 104705"/>
                    <a:gd name="connsiteY3" fmla="*/ 27614 h 404660"/>
                    <a:gd name="connsiteX4" fmla="*/ 45646 w 104705"/>
                    <a:gd name="connsiteY4" fmla="*/ 8595 h 404660"/>
                    <a:gd name="connsiteX5" fmla="*/ 84635 w 104705"/>
                    <a:gd name="connsiteY5" fmla="*/ 108445 h 404660"/>
                    <a:gd name="connsiteX6" fmla="*/ 93193 w 104705"/>
                    <a:gd name="connsiteY6" fmla="*/ 368055 h 404660"/>
                    <a:gd name="connsiteX7" fmla="*/ 84635 w 104705"/>
                    <a:gd name="connsiteY7" fmla="*/ 385172 h 4046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04705" h="404660">
                      <a:moveTo>
                        <a:pt x="85586" y="385172"/>
                      </a:moveTo>
                      <a:cubicBezTo>
                        <a:pt x="69419" y="399436"/>
                        <a:pt x="45646" y="388025"/>
                        <a:pt x="40891" y="368055"/>
                      </a:cubicBezTo>
                      <a:cubicBezTo>
                        <a:pt x="56106" y="281518"/>
                        <a:pt x="55155" y="199736"/>
                        <a:pt x="31381" y="115102"/>
                      </a:cubicBezTo>
                      <a:cubicBezTo>
                        <a:pt x="7608" y="30467"/>
                        <a:pt x="951" y="42829"/>
                        <a:pt x="0" y="27614"/>
                      </a:cubicBezTo>
                      <a:cubicBezTo>
                        <a:pt x="0" y="2889"/>
                        <a:pt x="28529" y="-9473"/>
                        <a:pt x="45646" y="8595"/>
                      </a:cubicBezTo>
                      <a:cubicBezTo>
                        <a:pt x="62763" y="26663"/>
                        <a:pt x="79880" y="88475"/>
                        <a:pt x="84635" y="108445"/>
                      </a:cubicBezTo>
                      <a:cubicBezTo>
                        <a:pt x="103654" y="181668"/>
                        <a:pt x="114114" y="294831"/>
                        <a:pt x="93193" y="368055"/>
                      </a:cubicBezTo>
                      <a:cubicBezTo>
                        <a:pt x="72272" y="441278"/>
                        <a:pt x="88438" y="381368"/>
                        <a:pt x="84635" y="385172"/>
                      </a:cubicBezTo>
                      <a:close/>
                    </a:path>
                  </a:pathLst>
                </a:custGeom>
                <a:grpFill/>
                <a:ln w="9502" cap="flat">
                  <a:noFill/>
                  <a:prstDash val="solid"/>
                  <a:miter/>
                </a:ln>
              </p:spPr>
              <p:txBody>
                <a:bodyPr rtlCol="0" anchor="ctr"/>
                <a:lstStyle/>
                <a:p>
                  <a:endParaRPr lang="en-US" dirty="0"/>
                </a:p>
              </p:txBody>
            </p:sp>
            <p:sp>
              <p:nvSpPr>
                <p:cNvPr id="47" name="Freeform 46">
                  <a:extLst>
                    <a:ext uri="{FF2B5EF4-FFF2-40B4-BE49-F238E27FC236}">
                      <a16:creationId xmlns:a16="http://schemas.microsoft.com/office/drawing/2014/main" id="{66260F66-3086-2DFD-91B6-95D4B1A99FD5}"/>
                    </a:ext>
                  </a:extLst>
                </p:cNvPr>
                <p:cNvSpPr/>
                <p:nvPr/>
              </p:nvSpPr>
              <p:spPr>
                <a:xfrm>
                  <a:off x="4756500" y="1389805"/>
                  <a:ext cx="50819" cy="51633"/>
                </a:xfrm>
                <a:custGeom>
                  <a:avLst/>
                  <a:gdLst>
                    <a:gd name="connsiteX0" fmla="*/ 17911 w 50819"/>
                    <a:gd name="connsiteY0" fmla="*/ 566 h 51633"/>
                    <a:gd name="connsiteX1" fmla="*/ 36930 w 50819"/>
                    <a:gd name="connsiteY1" fmla="*/ 49064 h 51633"/>
                    <a:gd name="connsiteX2" fmla="*/ 17911 w 50819"/>
                    <a:gd name="connsiteY2" fmla="*/ 566 h 51633"/>
                  </a:gdLst>
                  <a:ahLst/>
                  <a:cxnLst>
                    <a:cxn ang="0">
                      <a:pos x="connsiteX0" y="connsiteY0"/>
                    </a:cxn>
                    <a:cxn ang="0">
                      <a:pos x="connsiteX1" y="connsiteY1"/>
                    </a:cxn>
                    <a:cxn ang="0">
                      <a:pos x="connsiteX2" y="connsiteY2"/>
                    </a:cxn>
                  </a:cxnLst>
                  <a:rect l="l" t="t" r="r" b="b"/>
                  <a:pathLst>
                    <a:path w="50819" h="51633">
                      <a:moveTo>
                        <a:pt x="17911" y="566"/>
                      </a:moveTo>
                      <a:cubicBezTo>
                        <a:pt x="45489" y="-5140"/>
                        <a:pt x="65459" y="33849"/>
                        <a:pt x="36930" y="49064"/>
                      </a:cubicBezTo>
                      <a:cubicBezTo>
                        <a:pt x="8402" y="64279"/>
                        <a:pt x="-19176" y="7222"/>
                        <a:pt x="17911" y="566"/>
                      </a:cubicBezTo>
                      <a:close/>
                    </a:path>
                  </a:pathLst>
                </a:custGeom>
                <a:grpFill/>
                <a:ln w="9502" cap="flat">
                  <a:noFill/>
                  <a:prstDash val="solid"/>
                  <a:miter/>
                </a:ln>
              </p:spPr>
              <p:txBody>
                <a:bodyPr rtlCol="0" anchor="ctr"/>
                <a:lstStyle/>
                <a:p>
                  <a:endParaRPr lang="en-US" dirty="0"/>
                </a:p>
              </p:txBody>
            </p:sp>
          </p:grpSp>
          <p:sp>
            <p:nvSpPr>
              <p:cNvPr id="43" name="Oval Callout 42">
                <a:extLst>
                  <a:ext uri="{FF2B5EF4-FFF2-40B4-BE49-F238E27FC236}">
                    <a16:creationId xmlns:a16="http://schemas.microsoft.com/office/drawing/2014/main" id="{1194F160-7AB1-D773-D786-5279D6C2254D}"/>
                  </a:ext>
                </a:extLst>
              </p:cNvPr>
              <p:cNvSpPr/>
              <p:nvPr/>
            </p:nvSpPr>
            <p:spPr>
              <a:xfrm rot="1336282">
                <a:off x="8687174" y="1568164"/>
                <a:ext cx="1195477" cy="1139501"/>
              </a:xfrm>
              <a:prstGeom prst="wedgeEllipseCallout">
                <a:avLst>
                  <a:gd name="adj1" fmla="val -24644"/>
                  <a:gd name="adj2" fmla="val 67550"/>
                </a:avLst>
              </a:prstGeom>
              <a:noFill/>
              <a:ln w="6350">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grpSp>
      <p:cxnSp>
        <p:nvCxnSpPr>
          <p:cNvPr id="3" name="Straight Connector 2">
            <a:extLst>
              <a:ext uri="{FF2B5EF4-FFF2-40B4-BE49-F238E27FC236}">
                <a16:creationId xmlns:a16="http://schemas.microsoft.com/office/drawing/2014/main" id="{F8FFADD1-63B2-BADC-4B3F-9D756B0710A5}"/>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473253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03CB265-58E7-3280-FF96-8BCE729813F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B9467D9-3451-41B5-1DDA-F7E26AFDEC10}"/>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6FC42FC7-75AB-3EBA-263F-655F9A6A2163}"/>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8F123E66-852B-540D-C782-A983873E7745}"/>
              </a:ext>
            </a:extLst>
          </p:cNvPr>
          <p:cNvSpPr>
            <a:spLocks noGrp="1"/>
          </p:cNvSpPr>
          <p:nvPr>
            <p:ph type="body" sz="quarter" idx="61"/>
          </p:nvPr>
        </p:nvSpPr>
        <p:spPr/>
        <p:txBody>
          <a:bodyPr/>
          <a:lstStyle/>
          <a:p>
            <a:r>
              <a:rPr lang="en-US" dirty="0"/>
              <a:t>Einführung</a:t>
            </a:r>
          </a:p>
        </p:txBody>
      </p:sp>
      <p:sp>
        <p:nvSpPr>
          <p:cNvPr id="68" name="Rounded Rectangle 67">
            <a:extLst>
              <a:ext uri="{FF2B5EF4-FFF2-40B4-BE49-F238E27FC236}">
                <a16:creationId xmlns:a16="http://schemas.microsoft.com/office/drawing/2014/main" id="{5E66EFBF-425D-D596-BDD7-DEBB8C0D3BA8}"/>
              </a:ext>
            </a:extLst>
          </p:cNvPr>
          <p:cNvSpPr/>
          <p:nvPr/>
        </p:nvSpPr>
        <p:spPr>
          <a:xfrm>
            <a:off x="1387475" y="1786814"/>
            <a:ext cx="5231219" cy="5287495"/>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9" name="Text Placeholder 7">
            <a:extLst>
              <a:ext uri="{FF2B5EF4-FFF2-40B4-BE49-F238E27FC236}">
                <a16:creationId xmlns:a16="http://schemas.microsoft.com/office/drawing/2014/main" id="{281BE261-D267-13F2-91D5-54A4CEE58E4A}"/>
              </a:ext>
            </a:extLst>
          </p:cNvPr>
          <p:cNvSpPr txBox="1">
            <a:spLocks/>
          </p:cNvSpPr>
          <p:nvPr/>
        </p:nvSpPr>
        <p:spPr>
          <a:xfrm>
            <a:off x="1662859" y="1589962"/>
            <a:ext cx="4680450" cy="582184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b="1" dirty="0"/>
          </a:p>
          <a:p>
            <a:endParaRPr lang="en-GB" b="1" dirty="0"/>
          </a:p>
          <a:p>
            <a:endParaRPr lang="en-GB" b="1" dirty="0"/>
          </a:p>
          <a:p>
            <a:r>
              <a:rPr lang="en-GB" sz="1200" b="1" dirty="0"/>
              <a:t>OECD/INFE (2013)</a:t>
            </a:r>
            <a:r>
              <a:rPr lang="en-GB" sz="1200" dirty="0"/>
              <a:t> </a:t>
            </a:r>
            <a:r>
              <a:rPr lang="en-GB" sz="1200" i="1" dirty="0"/>
              <a:t>Policy Guidance on Addressing Women’s and Girls’ Needs for Financial Awareness and Education.</a:t>
            </a:r>
            <a:r>
              <a:rPr lang="en-GB" sz="1200" dirty="0"/>
              <a:t> Paris: OECD.  </a:t>
            </a:r>
            <a:r>
              <a:rPr lang="en-GB" sz="1200" dirty="0">
                <a:hlinkClick r:id="rId2"/>
              </a:rPr>
              <a:t>https://www.oecd.org/content/dam/oecd/en/publications/reports/2013/10/women-and-financial-education_g1g30fb5/9789264202733-en.pdf</a:t>
            </a:r>
            <a:r>
              <a:rPr lang="en-GB" sz="1200" dirty="0"/>
              <a:t> </a:t>
            </a:r>
            <a:endParaRPr lang="en-GB" sz="1200" b="1" dirty="0"/>
          </a:p>
          <a:p>
            <a:endParaRPr lang="en-GB" sz="1200" b="1" dirty="0"/>
          </a:p>
          <a:p>
            <a:r>
              <a:rPr lang="en-GB" sz="1200" b="1" dirty="0"/>
              <a:t>OECD (2017)</a:t>
            </a:r>
            <a:r>
              <a:rPr lang="en-GB" sz="1200" dirty="0"/>
              <a:t> </a:t>
            </a:r>
            <a:r>
              <a:rPr lang="en-GB" sz="1200" i="1" dirty="0"/>
              <a:t>Intra-household Financial Decision-Making and the Gender Gap.</a:t>
            </a:r>
            <a:br>
              <a:rPr lang="en-GB" sz="1200" dirty="0"/>
            </a:br>
            <a:r>
              <a:rPr lang="en-GB" sz="1200" dirty="0">
                <a:hlinkClick r:id="rId3"/>
              </a:rPr>
              <a:t>https://www.oecd.org/daf/fin/financial-education/IntraHouseholdFinancialDecisionMaking.pdf</a:t>
            </a:r>
            <a:r>
              <a:rPr lang="en-GB" sz="1200" dirty="0"/>
              <a:t> </a:t>
            </a:r>
          </a:p>
          <a:p>
            <a:pPr marL="0" indent="0">
              <a:buNone/>
            </a:pPr>
            <a:endParaRPr lang="en-GB" sz="1200" b="1" dirty="0"/>
          </a:p>
          <a:p>
            <a:r>
              <a:rPr lang="en-GB" sz="1200" b="1" dirty="0"/>
              <a:t>Pahl, J. (2008)</a:t>
            </a:r>
            <a:r>
              <a:rPr lang="en-GB" sz="1200" dirty="0"/>
              <a:t> ‘Family finances, individualisation, spending patterns and access to credit.’ </a:t>
            </a:r>
            <a:r>
              <a:rPr lang="en-GB" sz="1200" i="1" dirty="0"/>
              <a:t>The Journal of Socio-Economics</a:t>
            </a:r>
            <a:r>
              <a:rPr lang="en-GB" sz="1200" dirty="0"/>
              <a:t>, 37(2), 577–591.</a:t>
            </a:r>
            <a:br>
              <a:rPr lang="en-GB" sz="1200" dirty="0"/>
            </a:br>
            <a:r>
              <a:rPr lang="en-GB" sz="1200" dirty="0">
                <a:hlinkClick r:id="rId4"/>
              </a:rPr>
              <a:t>https://www.sciencedirect.com/science/article/pii/S1053535707000224</a:t>
            </a:r>
            <a:r>
              <a:rPr lang="en-GB" sz="1200" dirty="0"/>
              <a:t> </a:t>
            </a:r>
          </a:p>
          <a:p>
            <a:endParaRPr lang="en-GB" sz="1200" dirty="0"/>
          </a:p>
          <a:p>
            <a:r>
              <a:rPr lang="en-GB" sz="1200" b="1" dirty="0"/>
              <a:t>Steuber, K.R. &amp; Paik, A. (2013)</a:t>
            </a:r>
            <a:r>
              <a:rPr lang="en-GB" sz="1200" dirty="0"/>
              <a:t> ‘Of Money and Love: Joint Banking, Relationship Quality, and Cohabitation.’ </a:t>
            </a:r>
            <a:r>
              <a:rPr lang="en-GB" sz="1200" i="1" dirty="0"/>
              <a:t>Journal of Family Issues</a:t>
            </a:r>
            <a:r>
              <a:rPr lang="en-GB" sz="1200" dirty="0"/>
              <a:t>, 35(9). </a:t>
            </a:r>
            <a:br>
              <a:rPr lang="en-GB" sz="1200" dirty="0"/>
            </a:br>
            <a:r>
              <a:rPr lang="en-GB" sz="1200" dirty="0">
                <a:hlinkClick r:id="rId5"/>
              </a:rPr>
              <a:t>https://journals.sagepub.com/doi/full/10.1177/0192513X13503324</a:t>
            </a:r>
            <a:r>
              <a:rPr lang="en-GB" sz="1200" dirty="0"/>
              <a:t> </a:t>
            </a:r>
          </a:p>
          <a:p>
            <a:pPr marL="0" indent="0">
              <a:buNone/>
            </a:pPr>
            <a:endParaRPr lang="en-GB" sz="1200" b="1" dirty="0"/>
          </a:p>
          <a:p>
            <a:r>
              <a:rPr lang="en-GB" sz="1200" b="1" dirty="0"/>
              <a:t>Vogler, C. (2005)</a:t>
            </a:r>
            <a:r>
              <a:rPr lang="en-GB" sz="1200" dirty="0"/>
              <a:t> ‘Cohabiting Couples: Rethinking Money in the Household.’ </a:t>
            </a:r>
            <a:r>
              <a:rPr lang="en-GB" sz="1200" i="1" dirty="0"/>
              <a:t>The Sociological Review</a:t>
            </a:r>
            <a:r>
              <a:rPr lang="en-GB" sz="1200" dirty="0"/>
              <a:t>, 53(1), 1–29.</a:t>
            </a:r>
            <a:br>
              <a:rPr lang="en-GB" sz="1200" dirty="0"/>
            </a:br>
            <a:r>
              <a:rPr lang="en-GB" sz="1200" dirty="0">
                <a:hlinkClick r:id="rId6"/>
              </a:rPr>
              <a:t>https://journals.sagepub.com/doi/full/10.1111/j.1467-954X.2005.00501.x</a:t>
            </a:r>
            <a:r>
              <a:rPr lang="en-GB" sz="1200" dirty="0"/>
              <a:t> </a:t>
            </a:r>
          </a:p>
          <a:p>
            <a:endParaRPr lang="en-GB" sz="1200" b="1" dirty="0"/>
          </a:p>
          <a:p>
            <a:r>
              <a:rPr lang="en-GB" sz="1200" b="1" dirty="0"/>
              <a:t>Vogler, C., Brockmann, M. &amp; Wiggins, R.D. (2006)</a:t>
            </a:r>
            <a:r>
              <a:rPr lang="en-GB" sz="1200" dirty="0"/>
              <a:t> ‘Intimate Relationships and Changing Patterns of Money Management.’ </a:t>
            </a:r>
            <a:r>
              <a:rPr lang="en-GB" sz="1200" i="1" dirty="0"/>
              <a:t>The British Journal of Sociology</a:t>
            </a:r>
            <a:r>
              <a:rPr lang="en-GB" sz="1200" dirty="0"/>
              <a:t>, 57(3), 455–482.</a:t>
            </a:r>
            <a:br>
              <a:rPr lang="en-GB" sz="1200" dirty="0"/>
            </a:br>
            <a:r>
              <a:rPr lang="en-GB" sz="1200" dirty="0">
                <a:hlinkClick r:id="rId7"/>
              </a:rPr>
              <a:t>https://doi.org/10.1111/j.1468-4446.2006.00120.x</a:t>
            </a:r>
            <a:r>
              <a:rPr lang="en-GB" sz="1200" dirty="0"/>
              <a:t> </a:t>
            </a:r>
          </a:p>
          <a:p>
            <a:pPr marL="0" indent="0">
              <a:buNone/>
            </a:pPr>
            <a:r>
              <a:rPr lang="en-US" dirty="0"/>
              <a:t> </a:t>
            </a:r>
          </a:p>
          <a:p>
            <a:pPr marL="0" indent="0">
              <a:buNone/>
            </a:pPr>
            <a:endParaRPr lang="en-US" dirty="0"/>
          </a:p>
        </p:txBody>
      </p:sp>
      <p:cxnSp>
        <p:nvCxnSpPr>
          <p:cNvPr id="3" name="Straight Connector 2">
            <a:extLst>
              <a:ext uri="{FF2B5EF4-FFF2-40B4-BE49-F238E27FC236}">
                <a16:creationId xmlns:a16="http://schemas.microsoft.com/office/drawing/2014/main" id="{71613D00-1D62-69CB-2BF1-852FB63CE6B0}"/>
              </a:ext>
            </a:extLst>
          </p:cNvPr>
          <p:cNvCxnSpPr>
            <a:cxnSpLocks/>
          </p:cNvCxnSpPr>
          <p:nvPr/>
        </p:nvCxnSpPr>
        <p:spPr>
          <a:xfrm>
            <a:off x="1387475" y="1264920"/>
            <a:ext cx="5882005"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13808655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A0FE3E-5A53-F303-097B-46CF921669EA}"/>
            </a:ext>
          </a:extLst>
        </p:cNvPr>
        <p:cNvGrpSpPr/>
        <p:nvPr/>
      </p:nvGrpSpPr>
      <p:grpSpPr>
        <a:xfrm>
          <a:off x="0" y="0"/>
          <a:ext cx="0" cy="0"/>
          <a:chOff x="0" y="0"/>
          <a:chExt cx="0" cy="0"/>
        </a:xfrm>
      </p:grpSpPr>
      <p:sp>
        <p:nvSpPr>
          <p:cNvPr id="9" name="Text Placeholder 8">
            <a:extLst>
              <a:ext uri="{FF2B5EF4-FFF2-40B4-BE49-F238E27FC236}">
                <a16:creationId xmlns:a16="http://schemas.microsoft.com/office/drawing/2014/main" id="{BE6C2BDA-A966-2CE8-CF9B-B2563DF7BDE2}"/>
              </a:ext>
            </a:extLst>
          </p:cNvPr>
          <p:cNvSpPr>
            <a:spLocks noGrp="1"/>
          </p:cNvSpPr>
          <p:nvPr>
            <p:ph type="body" sz="quarter" idx="60"/>
          </p:nvPr>
        </p:nvSpPr>
        <p:spPr/>
        <p:txBody>
          <a:bodyPr/>
          <a:lstStyle/>
          <a:p>
            <a:r>
              <a:rPr lang="en-US" dirty="0"/>
              <a:t>02</a:t>
            </a:r>
          </a:p>
        </p:txBody>
      </p:sp>
      <p:sp>
        <p:nvSpPr>
          <p:cNvPr id="10" name="Rectangle 9">
            <a:extLst>
              <a:ext uri="{FF2B5EF4-FFF2-40B4-BE49-F238E27FC236}">
                <a16:creationId xmlns:a16="http://schemas.microsoft.com/office/drawing/2014/main" id="{10E30763-7F04-80D1-53CE-7C7F69BEBF13}"/>
              </a:ext>
            </a:extLst>
          </p:cNvPr>
          <p:cNvSpPr/>
          <p:nvPr/>
        </p:nvSpPr>
        <p:spPr>
          <a:xfrm>
            <a:off x="2777892" y="4910405"/>
            <a:ext cx="2904452"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1" name="TextBox 10">
            <a:extLst>
              <a:ext uri="{FF2B5EF4-FFF2-40B4-BE49-F238E27FC236}">
                <a16:creationId xmlns:a16="http://schemas.microsoft.com/office/drawing/2014/main" id="{D955726A-0B77-F513-3595-7EA3C5A1D181}"/>
              </a:ext>
            </a:extLst>
          </p:cNvPr>
          <p:cNvSpPr txBox="1"/>
          <p:nvPr/>
        </p:nvSpPr>
        <p:spPr>
          <a:xfrm>
            <a:off x="2909998" y="4890088"/>
            <a:ext cx="2707536" cy="646331"/>
          </a:xfrm>
          <a:prstGeom prst="rect">
            <a:avLst/>
          </a:prstGeom>
          <a:noFill/>
        </p:spPr>
        <p:txBody>
          <a:bodyPr wrap="none" rtlCol="0">
            <a:spAutoFit/>
          </a:bodyPr>
          <a:lstStyle/>
          <a:p>
            <a:r>
              <a:rPr lang="en-US" sz="2800" b="1" spc="150" dirty="0">
                <a:solidFill>
                  <a:schemeClr val="bg1"/>
                </a:solidFill>
                <a:latin typeface="Calibri" panose="020F0502020204030204" pitchFamily="34" charset="0"/>
                <a:cs typeface="Calibri" panose="020F0502020204030204" pitchFamily="34" charset="0"/>
              </a:rPr>
              <a:t>FRAUEN AM</a:t>
            </a:r>
          </a:p>
        </p:txBody>
      </p:sp>
      <p:sp>
        <p:nvSpPr>
          <p:cNvPr id="12" name="Rectangle 11">
            <a:extLst>
              <a:ext uri="{FF2B5EF4-FFF2-40B4-BE49-F238E27FC236}">
                <a16:creationId xmlns:a16="http://schemas.microsoft.com/office/drawing/2014/main" id="{C8BD1FD2-8CB6-93CE-8D24-55E1939BC1C2}"/>
              </a:ext>
            </a:extLst>
          </p:cNvPr>
          <p:cNvSpPr/>
          <p:nvPr/>
        </p:nvSpPr>
        <p:spPr>
          <a:xfrm>
            <a:off x="2777891" y="5587495"/>
            <a:ext cx="3622909" cy="606296"/>
          </a:xfrm>
          <a:prstGeom prst="rect">
            <a:avLst/>
          </a:prstGeom>
          <a:solidFill>
            <a:srgbClr val="D38CB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13" name="TextBox 12">
            <a:extLst>
              <a:ext uri="{FF2B5EF4-FFF2-40B4-BE49-F238E27FC236}">
                <a16:creationId xmlns:a16="http://schemas.microsoft.com/office/drawing/2014/main" id="{2739889B-BA5D-7E17-E715-755491542661}"/>
              </a:ext>
            </a:extLst>
          </p:cNvPr>
          <p:cNvSpPr txBox="1"/>
          <p:nvPr/>
        </p:nvSpPr>
        <p:spPr>
          <a:xfrm>
            <a:off x="2909998" y="5567178"/>
            <a:ext cx="3580019" cy="646331"/>
          </a:xfrm>
          <a:prstGeom prst="rect">
            <a:avLst/>
          </a:prstGeom>
          <a:noFill/>
        </p:spPr>
        <p:txBody>
          <a:bodyPr wrap="none" rtlCol="0">
            <a:spAutoFit/>
          </a:bodyPr>
          <a:lstStyle/>
          <a:p>
            <a:r>
              <a:rPr lang="en-US" sz="2800" b="1" spc="150" dirty="0">
                <a:solidFill>
                  <a:schemeClr val="bg1"/>
                </a:solidFill>
                <a:latin typeface="Calibri" panose="020F0502020204030204" pitchFamily="34" charset="0"/>
                <a:cs typeface="Calibri" panose="020F0502020204030204" pitchFamily="34" charset="0"/>
              </a:rPr>
              <a:t>BERUFSANFANG </a:t>
            </a:r>
          </a:p>
        </p:txBody>
      </p:sp>
    </p:spTree>
    <p:extLst>
      <p:ext uri="{BB962C8B-B14F-4D97-AF65-F5344CB8AC3E}">
        <p14:creationId xmlns:p14="http://schemas.microsoft.com/office/powerpoint/2010/main" val="22778262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0816DC-C4F5-F789-EC71-167CC6EF23E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455E8E1-E1AD-93DC-31DF-21603B70CC38}"/>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07189D3D-75A6-CC28-3A40-6B97620B9F9D}"/>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685A8B3-07F0-016D-5858-32EBA39E3D67}"/>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214D5150-BE8D-991B-FDD7-C71828E82476}"/>
              </a:ext>
            </a:extLst>
          </p:cNvPr>
          <p:cNvSpPr>
            <a:spLocks noGrp="1"/>
          </p:cNvSpPr>
          <p:nvPr>
            <p:ph type="body" sz="quarter" idx="64"/>
          </p:nvPr>
        </p:nvSpPr>
        <p:spPr>
          <a:xfrm>
            <a:off x="1704812" y="1615659"/>
            <a:ext cx="5238428" cy="1848564"/>
          </a:xfrm>
        </p:spPr>
        <p:txBody>
          <a:bodyPr/>
          <a:lstStyle/>
          <a:p>
            <a:pPr marL="0" indent="0">
              <a:lnSpc>
                <a:spcPts val="1050"/>
              </a:lnSpc>
              <a:buNone/>
            </a:pPr>
            <a:r>
              <a:rPr lang="en-GB" sz="1200" b="1" dirty="0"/>
              <a:t>Einführung</a:t>
            </a:r>
          </a:p>
          <a:p>
            <a:pPr marL="0" indent="0">
              <a:lnSpc>
                <a:spcPts val="1050"/>
              </a:lnSpc>
              <a:buNone/>
            </a:pPr>
            <a:endParaRPr lang="en-GB" sz="1200" b="1" dirty="0"/>
          </a:p>
          <a:p>
            <a:pPr marL="0" indent="0">
              <a:lnSpc>
                <a:spcPts val="1050"/>
              </a:lnSpc>
              <a:buNone/>
            </a:pPr>
            <a:r>
              <a:rPr lang="en-GB" sz="1000" dirty="0"/>
              <a:t>Der Berufsanfang ist eine prägende Phase, in der sich Finanzgewohnheiten, Beziehungsnormen und Erwartungen an gemeinsame Verantwortung herauszubilden beginnen. Für viele Frauen gehören dazu das Zusammenziehen mit einem Partner bzw. einer Partnerin, die ersten gemeinsamen Ausgaben oder das Aushandeln erster finanzieller Grenzen. </a:t>
            </a:r>
          </a:p>
          <a:p>
            <a:pPr marL="0" indent="0">
              <a:lnSpc>
                <a:spcPts val="1050"/>
              </a:lnSpc>
              <a:buNone/>
            </a:pPr>
            <a:endParaRPr lang="en-GB" sz="1200" dirty="0"/>
          </a:p>
          <a:p>
            <a:pPr marL="0" indent="0">
              <a:lnSpc>
                <a:spcPts val="1050"/>
              </a:lnSpc>
              <a:buNone/>
            </a:pPr>
            <a:r>
              <a:rPr lang="en-GB" sz="1000" dirty="0"/>
              <a:t>Da langfristige Ungleichheiten oft aus frühen Mustern entstehen, ist es entscheidend, junge Frauen zu befähigen, Partnerschaftsfinanzen zu verstehen und auszuhandeln. Transparente Gespräche, gleichberechtigte Beteiligung an Entscheidungen und Kenntnis der finanziellen Situation beider Partner legen die Grundlage für gesündere und gerechtere finanzielle Dynamiken im späteren Leben.</a:t>
            </a:r>
          </a:p>
          <a:p>
            <a:pPr marL="0" indent="0">
              <a:lnSpc>
                <a:spcPts val="1050"/>
              </a:lnSpc>
              <a:buNone/>
            </a:pPr>
            <a:endParaRPr lang="en-GB" sz="1200"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a:p>
            <a:pPr marL="0" indent="0">
              <a:lnSpc>
                <a:spcPts val="1050"/>
              </a:lnSpc>
              <a:buNone/>
            </a:pPr>
            <a:endParaRPr lang="en-US" dirty="0"/>
          </a:p>
        </p:txBody>
      </p:sp>
      <p:grpSp>
        <p:nvGrpSpPr>
          <p:cNvPr id="4" name="Graphic 2">
            <a:extLst>
              <a:ext uri="{FF2B5EF4-FFF2-40B4-BE49-F238E27FC236}">
                <a16:creationId xmlns:a16="http://schemas.microsoft.com/office/drawing/2014/main" id="{2A09E2B0-BE6B-C57F-1501-19307734CA7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7FFF4B5C-0A24-A1D8-0398-06F5BE6CAE4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5C30595-7145-7FF5-B8FF-7EEF907748F6}"/>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FEDB828-8265-F8DC-DA4F-1609EBE3970F}"/>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1B5868-3DC7-E8D6-F4A9-63FD4F523DA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6A7AB5D-E1B1-A6E2-9EA2-A88A543C2195}"/>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6376137-258D-7CA5-922A-55F83915673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8B66203D-7B10-CD8B-8826-1C9DDAC28F1E}"/>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5646B67-C803-B6B9-92BD-DB1BF23B00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935F4A3-DED8-68CE-9CDC-404313D7202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7FBAF86-7B32-D556-CE37-E12122FFB216}"/>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E66DD23E-D6AD-2EB4-33EC-6AEA9EE5E7C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BCAB157-EABF-BDDA-DAE3-E2E7744A835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45AA1D3-5027-553A-AF12-14CC3D632375}"/>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C3CD568-1D53-CFE7-5164-CDE859247A7D}"/>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61E8D2DD-15BF-606D-F564-F9FBBE54788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057D3CB5-8047-D7E4-4AC4-C7F70B5E1DEE}"/>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3" name="Rounded Rectangle 67">
            <a:extLst>
              <a:ext uri="{FF2B5EF4-FFF2-40B4-BE49-F238E27FC236}">
                <a16:creationId xmlns:a16="http://schemas.microsoft.com/office/drawing/2014/main" id="{C25C21B6-911E-E126-D0D3-698F8859C31B}"/>
              </a:ext>
            </a:extLst>
          </p:cNvPr>
          <p:cNvSpPr/>
          <p:nvPr/>
        </p:nvSpPr>
        <p:spPr>
          <a:xfrm>
            <a:off x="1783535" y="4403200"/>
            <a:ext cx="3904280" cy="2652854"/>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dirty="0"/>
          </a:p>
        </p:txBody>
      </p:sp>
      <p:sp>
        <p:nvSpPr>
          <p:cNvPr id="6" name="Text Placeholder 7">
            <a:extLst>
              <a:ext uri="{FF2B5EF4-FFF2-40B4-BE49-F238E27FC236}">
                <a16:creationId xmlns:a16="http://schemas.microsoft.com/office/drawing/2014/main" id="{E318BC1E-636E-DC76-59DC-23B8BAEBA9E8}"/>
              </a:ext>
            </a:extLst>
          </p:cNvPr>
          <p:cNvSpPr txBox="1">
            <a:spLocks/>
          </p:cNvSpPr>
          <p:nvPr/>
        </p:nvSpPr>
        <p:spPr>
          <a:xfrm>
            <a:off x="1898710" y="4373809"/>
            <a:ext cx="3673929" cy="2519708"/>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200" b="1" dirty="0"/>
          </a:p>
          <a:p>
            <a:pPr marL="0" indent="0">
              <a:buNone/>
            </a:pPr>
            <a:endParaRPr lang="en-GB" sz="1200" b="1" dirty="0"/>
          </a:p>
          <a:p>
            <a:pPr marL="0" indent="0">
              <a:buNone/>
            </a:pPr>
            <a:r>
              <a:rPr lang="en-GB" sz="1400" b="1" dirty="0"/>
              <a:t>Lernziele:</a:t>
            </a:r>
          </a:p>
          <a:p>
            <a:pPr marL="0" indent="0">
              <a:buNone/>
            </a:pPr>
            <a:endParaRPr lang="en-GB" sz="1200" dirty="0"/>
          </a:p>
          <a:p>
            <a:pPr lvl="0"/>
            <a:r>
              <a:rPr lang="en-GB" sz="1200" dirty="0"/>
              <a:t>Die Bedeutung offener Finanzkommunikation in Beziehungen erkennen.</a:t>
            </a:r>
          </a:p>
          <a:p>
            <a:pPr lvl="0"/>
            <a:endParaRPr lang="en-GB" sz="1200" dirty="0"/>
          </a:p>
          <a:p>
            <a:pPr lvl="0"/>
            <a:r>
              <a:rPr lang="en-GB" sz="1200" dirty="0"/>
              <a:t>Verstehen, wie man gemeinsame finanzielle Ziele mit dem Partner bzw. der Partnerin festlegt.</a:t>
            </a:r>
          </a:p>
          <a:p>
            <a:pPr lvl="0"/>
            <a:endParaRPr lang="en-GB" sz="1200" dirty="0"/>
          </a:p>
          <a:p>
            <a:pPr lvl="0"/>
            <a:r>
              <a:rPr lang="en-GB" sz="1200" dirty="0"/>
              <a:t>Lernen, persönliche und gemeinsame Ausgaben fair zu regeln.</a:t>
            </a:r>
          </a:p>
          <a:p>
            <a:endParaRPr lang="en-GB" sz="1200" dirty="0"/>
          </a:p>
          <a:p>
            <a:r>
              <a:rPr lang="en-GB" sz="1200" dirty="0"/>
              <a:t>Frühe Warnzeichen finanzieller Kontrolle oder Abhängigkeit erkennen.</a:t>
            </a:r>
            <a:endParaRPr lang="en-US" sz="1200" dirty="0"/>
          </a:p>
        </p:txBody>
      </p:sp>
      <p:sp>
        <p:nvSpPr>
          <p:cNvPr id="26" name="Text Placeholder 7">
            <a:extLst>
              <a:ext uri="{FF2B5EF4-FFF2-40B4-BE49-F238E27FC236}">
                <a16:creationId xmlns:a16="http://schemas.microsoft.com/office/drawing/2014/main" id="{B7CC367A-2138-72AA-DCE9-2C16B246B553}"/>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287087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9C2E0A-386B-9D03-06C1-0F51344CC30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E2DC083-B77D-4320-3CB2-6798CBA4B7E7}"/>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6C659406-D2F2-C8FC-1631-48BFBFFD4180}"/>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E40D3EF5-6789-988E-59A3-7972AE7150D3}"/>
              </a:ext>
            </a:extLst>
          </p:cNvPr>
          <p:cNvSpPr>
            <a:spLocks noGrp="1"/>
          </p:cNvSpPr>
          <p:nvPr>
            <p:ph type="body" sz="quarter" idx="61"/>
          </p:nvPr>
        </p:nvSpPr>
        <p:spPr/>
        <p:txBody>
          <a:bodyPr/>
          <a:lstStyle/>
          <a:p>
            <a:r>
              <a:rPr lang="en-US" dirty="0"/>
              <a:t>Frauen am Berufsanfang</a:t>
            </a:r>
          </a:p>
        </p:txBody>
      </p:sp>
      <p:grpSp>
        <p:nvGrpSpPr>
          <p:cNvPr id="4" name="Graphic 2">
            <a:extLst>
              <a:ext uri="{FF2B5EF4-FFF2-40B4-BE49-F238E27FC236}">
                <a16:creationId xmlns:a16="http://schemas.microsoft.com/office/drawing/2014/main" id="{EA7E6DDE-1B19-6229-2570-566DE54190EC}"/>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3F31979-673B-F6C1-82AC-457233CEDEE1}"/>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1088B9C-AB44-331A-2463-CCC417BB36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2893EC6-A48D-4814-5C7C-BDB99D4825DE}"/>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4A2A3410-E258-50F4-DACD-39A995E030C8}"/>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B07684A6-0CBD-840D-BA67-44455FC874C0}"/>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AB5DB3E6-D9C7-57DA-5B6E-4BCFD5EB373E}"/>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4E0F52C-9446-51DE-83C4-5CC5FA8C7E4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7A0DBDAB-3B23-3E4C-6253-264B309B9E75}"/>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68F599CE-60D2-BC6C-ABE7-3F35556EFB7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11A2B402-E158-168D-46B3-3473C6DFFCAF}"/>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7008042F-22F2-1D58-6DFE-1034BBF62AE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4A2D758E-8D14-1C98-5425-74D9B74493EE}"/>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FD1A156F-EF75-3EE1-FDFB-FF04E43122B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0DC4AD70-6394-C682-BD4A-3FD61C12E33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49BFE70D-FCA2-D9B2-B83B-B245AC8805C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383A4A82-E13C-54C8-0EA4-5E21AC32A5F7}"/>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7812AD7A-34B6-8A12-D23C-022FA47E0EB6}"/>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83488412-CAD1-CBF3-154A-A1BCF76E27DB}"/>
              </a:ext>
            </a:extLst>
          </p:cNvPr>
          <p:cNvSpPr txBox="1">
            <a:spLocks/>
          </p:cNvSpPr>
          <p:nvPr/>
        </p:nvSpPr>
        <p:spPr>
          <a:xfrm>
            <a:off x="1728060" y="1827531"/>
            <a:ext cx="5238428" cy="279756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Kommunikation über finanzielle Vereinbarungen </a:t>
            </a:r>
          </a:p>
          <a:p>
            <a:pPr marL="0" indent="0">
              <a:buNone/>
            </a:pPr>
            <a:endParaRPr lang="en-GB" sz="1400" b="1" dirty="0"/>
          </a:p>
          <a:p>
            <a:pPr marL="0" indent="0">
              <a:buNone/>
            </a:pPr>
            <a:r>
              <a:rPr lang="en-GB" sz="1200" dirty="0"/>
              <a:t>Finanzielle Vereinbarungen im frühen Erwachsenenalter sind fließend und vielfältig. Paare probieren vielleicht verschiedene Systeme aus – etwa vollständig gemeinsame Konten, vollständig getrennte Konten oder Mischmodelle. </a:t>
            </a:r>
          </a:p>
          <a:p>
            <a:pPr marL="0" indent="0">
              <a:buNone/>
            </a:pPr>
            <a:endParaRPr lang="en-GB" sz="1200" dirty="0"/>
          </a:p>
          <a:p>
            <a:pPr marL="0" indent="0">
              <a:buNone/>
            </a:pPr>
            <a:r>
              <a:rPr lang="en-GB" sz="1200" dirty="0"/>
              <a:t>Zudem stehen Frauen am Berufsanfang häufig unter Druck durch unsichere Beschäftigung, Studienkredite und steigende Wohnkosten; diese Faktoren prägen ihre Verhandlungsposition und ihre Erwartungen in Beziehungen.</a:t>
            </a:r>
          </a:p>
          <a:p>
            <a:pPr marL="0" indent="0">
              <a:buNone/>
            </a:pPr>
            <a:endParaRPr lang="en-GB" sz="1200" dirty="0"/>
          </a:p>
          <a:p>
            <a:pPr marL="0" indent="0">
              <a:buNone/>
            </a:pPr>
            <a:r>
              <a:rPr lang="en-GB" sz="1200" dirty="0"/>
              <a:t>Eine wirksame Kommunikation zwischen den Partnern im frühen Erwachsenenalter kann daher verhindern, dass Missverständnisse, Groll oder Ungleichheiten entstehen, während sich die Beziehung vertieft.</a:t>
            </a:r>
          </a:p>
          <a:p>
            <a:pPr marL="0" indent="0">
              <a:buNone/>
            </a:pPr>
            <a:endParaRPr lang="en-GB" sz="1200" dirty="0"/>
          </a:p>
          <a:p>
            <a:pPr marL="0" indent="0">
              <a:buNone/>
            </a:pPr>
            <a:endParaRPr lang="en-GB" sz="1200" dirty="0"/>
          </a:p>
        </p:txBody>
      </p:sp>
      <p:sp>
        <p:nvSpPr>
          <p:cNvPr id="48" name="Rounded Rectangle 67">
            <a:extLst>
              <a:ext uri="{FF2B5EF4-FFF2-40B4-BE49-F238E27FC236}">
                <a16:creationId xmlns:a16="http://schemas.microsoft.com/office/drawing/2014/main" id="{908D313F-A156-2A22-AB3E-ABF34F3A768A}"/>
              </a:ext>
            </a:extLst>
          </p:cNvPr>
          <p:cNvSpPr/>
          <p:nvPr/>
        </p:nvSpPr>
        <p:spPr>
          <a:xfrm>
            <a:off x="1728060" y="4728731"/>
            <a:ext cx="4880718" cy="359682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9D8BD5FE-80CB-C1E0-6B03-374F50618106}"/>
              </a:ext>
            </a:extLst>
          </p:cNvPr>
          <p:cNvGrpSpPr/>
          <p:nvPr/>
        </p:nvGrpSpPr>
        <p:grpSpPr>
          <a:xfrm>
            <a:off x="1869780" y="4488214"/>
            <a:ext cx="926198" cy="406400"/>
            <a:chOff x="1997756" y="3611831"/>
            <a:chExt cx="926198" cy="406400"/>
          </a:xfrm>
        </p:grpSpPr>
        <p:grpSp>
          <p:nvGrpSpPr>
            <p:cNvPr id="50" name="Group 49">
              <a:extLst>
                <a:ext uri="{FF2B5EF4-FFF2-40B4-BE49-F238E27FC236}">
                  <a16:creationId xmlns:a16="http://schemas.microsoft.com/office/drawing/2014/main" id="{7B6BAA25-1891-2E93-AFFA-811AE65C59FC}"/>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02641D1C-2327-722B-1AE3-97819078CBEA}"/>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65D72FC8-ECAA-E592-0E81-FAE63FC3C0A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4B6526F2-73AF-7472-BCBB-F2E816BFC8D5}"/>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63" name="Oval 62">
                <a:extLst>
                  <a:ext uri="{FF2B5EF4-FFF2-40B4-BE49-F238E27FC236}">
                    <a16:creationId xmlns:a16="http://schemas.microsoft.com/office/drawing/2014/main" id="{D03A7B3F-111B-365B-EDFF-A93380355916}"/>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D2312B4F-2EB9-099F-67C8-42F35FFC8E4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873480A8-FA78-63AF-7FC0-D47BCAD3F2B7}"/>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3B05F1D4-9203-FCED-453D-A7DBA09E4A3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721CD932-4517-A5D9-4D29-5ABFBF8F5C2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0FE3DAA1-388B-379D-0D5C-0138377A5D2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C4BA827F-B049-A433-9180-8CDD49F897A9}"/>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2F71946A-EF86-DEF6-FD2C-DAE68B3918A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451314F7-674D-C226-0B98-81DD02AA0D2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764C8A36-E615-3080-96C4-85D5EBFDEC3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688D1F5D-9F2E-8A28-646C-AE3E8191D781}"/>
              </a:ext>
            </a:extLst>
          </p:cNvPr>
          <p:cNvSpPr txBox="1">
            <a:spLocks/>
          </p:cNvSpPr>
          <p:nvPr/>
        </p:nvSpPr>
        <p:spPr>
          <a:xfrm>
            <a:off x="1869780" y="4850524"/>
            <a:ext cx="4404700" cy="30052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0"/>
              </a:lnSpc>
              <a:buNone/>
            </a:pPr>
            <a:endParaRPr lang="en-GB" sz="1400" b="1" dirty="0"/>
          </a:p>
          <a:p>
            <a:pPr marL="0" indent="0">
              <a:lnSpc>
                <a:spcPts val="1100"/>
              </a:lnSpc>
              <a:buNone/>
            </a:pPr>
            <a:r>
              <a:rPr lang="en-GB" sz="1250" b="1" dirty="0"/>
              <a:t>Wirksame Finanzkommunikation und Zusammenarbeit erfordern in dieser Phase:</a:t>
            </a:r>
          </a:p>
          <a:p>
            <a:pPr marL="0" indent="0">
              <a:lnSpc>
                <a:spcPts val="1100"/>
              </a:lnSpc>
              <a:buNone/>
            </a:pPr>
            <a:endParaRPr lang="en-GB" sz="1200" dirty="0"/>
          </a:p>
          <a:p>
            <a:pPr marL="0" indent="0">
              <a:lnSpc>
                <a:spcPts val="1100"/>
              </a:lnSpc>
              <a:buNone/>
            </a:pPr>
            <a:r>
              <a:rPr lang="en-GB" sz="1100" dirty="0"/>
              <a:t>• Transparenz über Einkommen, Ausgaben und Schulden herstellen, damit beide Partner ein gemeinsames Verständnis ihrer finanziellen Situation haben und fundierte Entscheidungen auf Basis realistischer Informationen treffen können.</a:t>
            </a:r>
          </a:p>
          <a:p>
            <a:pPr marL="0" indent="0">
              <a:lnSpc>
                <a:spcPts val="1100"/>
              </a:lnSpc>
              <a:buNone/>
            </a:pPr>
            <a:endParaRPr lang="en-GB" sz="1200" dirty="0"/>
          </a:p>
          <a:p>
            <a:pPr marL="0" indent="0">
              <a:lnSpc>
                <a:spcPts val="1100"/>
              </a:lnSpc>
              <a:buNone/>
            </a:pPr>
            <a:r>
              <a:rPr lang="en-GB" sz="1100" dirty="0"/>
              <a:t>• Grundsätze für gemeinsame Ausgaben vereinbaren – welche Kosten gemeinsam getragen werden und wie die Beiträge bestimmt werden –, um Fairness zu fördern und dauerhafte Missverständnisse zu vermeiden.</a:t>
            </a:r>
          </a:p>
          <a:p>
            <a:pPr marL="0" indent="0">
              <a:lnSpc>
                <a:spcPts val="1100"/>
              </a:lnSpc>
              <a:buNone/>
            </a:pPr>
            <a:r>
              <a:rPr lang="en-GB" sz="1100" dirty="0"/>
              <a:t> </a:t>
            </a:r>
          </a:p>
          <a:p>
            <a:pPr marL="0" indent="0">
              <a:lnSpc>
                <a:spcPts val="1100"/>
              </a:lnSpc>
              <a:buNone/>
            </a:pPr>
            <a:r>
              <a:rPr lang="en-GB" sz="1100" dirty="0"/>
              <a:t>• Über künftige Ziele wie Wohneigentum oder berufliche Veränderungen sprechen, damit beide Partner ihre Erwartungen an wichtige Lebensentscheidungen abstimmen und deren finanzielle Folgen gemeinsam planen können.</a:t>
            </a:r>
          </a:p>
          <a:p>
            <a:pPr marL="0" indent="0">
              <a:lnSpc>
                <a:spcPts val="1100"/>
              </a:lnSpc>
              <a:buNone/>
            </a:pPr>
            <a:r>
              <a:rPr lang="en-GB" sz="1100" dirty="0"/>
              <a:t> </a:t>
            </a:r>
          </a:p>
          <a:p>
            <a:pPr marL="0" indent="0">
              <a:lnSpc>
                <a:spcPts val="1100"/>
              </a:lnSpc>
              <a:buNone/>
            </a:pPr>
            <a:r>
              <a:rPr lang="en-GB" sz="1100" dirty="0"/>
              <a:t>• Anerkennen, wie Geschlechternormen finanzielle Erwartungen beeinflussen können – einschließlich Annahmen über finanzielle Verantwortung oder Risikobereitschaft – und reflektieren, wie diese Normen innerhalb der Partnerschaft hinterfragt werden können.</a:t>
            </a:r>
          </a:p>
        </p:txBody>
      </p:sp>
    </p:spTree>
    <p:extLst>
      <p:ext uri="{BB962C8B-B14F-4D97-AF65-F5344CB8AC3E}">
        <p14:creationId xmlns:p14="http://schemas.microsoft.com/office/powerpoint/2010/main" val="67004112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0ADC35-37B8-01BC-BA35-CD3FD435A5A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A5CF764-BE92-0DC4-4717-576D455DF0D3}"/>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9E175CCA-5A74-9474-E149-8C5A5C2A0606}"/>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2F66705D-C7B3-6919-CB16-65CB373B04CB}"/>
              </a:ext>
            </a:extLst>
          </p:cNvPr>
          <p:cNvSpPr>
            <a:spLocks noGrp="1"/>
          </p:cNvSpPr>
          <p:nvPr>
            <p:ph type="body" sz="quarter" idx="61"/>
          </p:nvPr>
        </p:nvSpPr>
        <p:spPr/>
        <p:txBody>
          <a:bodyPr/>
          <a:lstStyle/>
          <a:p>
            <a:r>
              <a:rPr lang="en-US" dirty="0"/>
              <a:t>Frauen am Berufsanfang</a:t>
            </a:r>
          </a:p>
        </p:txBody>
      </p:sp>
      <p:grpSp>
        <p:nvGrpSpPr>
          <p:cNvPr id="4" name="Graphic 2">
            <a:extLst>
              <a:ext uri="{FF2B5EF4-FFF2-40B4-BE49-F238E27FC236}">
                <a16:creationId xmlns:a16="http://schemas.microsoft.com/office/drawing/2014/main" id="{A0277982-82EF-93F0-0E83-31A5DB14E0F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2042F68-491B-0A62-754D-C38485BA695A}"/>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99B7A86-718B-A27B-0A6C-84F47AAF93C4}"/>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DAEC41A-705F-8BE1-0236-5BCE25D8693B}"/>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DF861DB4-A460-27F3-FA7E-A2E395107FB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471427C4-8673-95F1-8A0E-791ED03A7B5C}"/>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7614C03-736F-3702-50D9-5F977656035F}"/>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D14BD75B-4416-388A-E33A-65CADDA9D583}"/>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CF3673A7-2B38-0B46-5ADC-62C15983648C}"/>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CD3B04B5-5B75-BC99-75DB-042A526245C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5A684FD9-434E-7513-47FB-D696BB4ECC71}"/>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3074CA23-ED9E-D4C2-2F56-942DADB52A78}"/>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844A4A27-6EC9-9AEF-9ADE-240F3454C10A}"/>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068D8994-5F73-0472-6493-5E24FE4CB0DF}"/>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85B5B03-80AA-72AA-0F8F-6C805F9159E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1C5611D-085A-8604-AD2D-2819F02ACDE8}"/>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B7B86ACE-0B43-0D10-BD7A-A1E345E566D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08D1566C-0F24-8087-5524-A4F8C3F08803}"/>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6139C361-05BF-05C4-39A0-F259D42618B7}"/>
              </a:ext>
            </a:extLst>
          </p:cNvPr>
          <p:cNvSpPr txBox="1">
            <a:spLocks/>
          </p:cNvSpPr>
          <p:nvPr/>
        </p:nvSpPr>
        <p:spPr>
          <a:xfrm>
            <a:off x="1728060" y="1661984"/>
            <a:ext cx="5238428" cy="4010096"/>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Gemeinsame finanzielle Ziele</a:t>
            </a:r>
          </a:p>
          <a:p>
            <a:pPr marL="0" indent="0">
              <a:buNone/>
            </a:pPr>
            <a:endParaRPr lang="en-US" sz="1200" b="1" dirty="0"/>
          </a:p>
          <a:p>
            <a:pPr marL="0" indent="0">
              <a:buNone/>
            </a:pPr>
            <a:r>
              <a:rPr lang="en-GB" sz="1200" dirty="0"/>
              <a:t>Gemeinsame finanzielle Ziele festzulegen ist ein wichtiger Entwicklungsschritt im frühen Erwachsenenalter, denn in dieser Phase beginnen viele Paare, wichtige Meilensteine zu planen. </a:t>
            </a:r>
          </a:p>
          <a:p>
            <a:pPr marL="0" indent="0">
              <a:buNone/>
            </a:pPr>
            <a:endParaRPr lang="en-GB" sz="1200" dirty="0"/>
          </a:p>
          <a:p>
            <a:pPr marL="0" indent="0">
              <a:buNone/>
            </a:pPr>
            <a:r>
              <a:rPr lang="en-GB" sz="1200" dirty="0"/>
              <a:t>Das erfordert Offenheit, Kompromissbereitschaft und Klarheit über kurzfristige Bedürfnisse ebenso wie über langfristige Wünsche.</a:t>
            </a:r>
          </a:p>
          <a:p>
            <a:pPr marL="0" indent="0">
              <a:buNone/>
            </a:pPr>
            <a:endParaRPr lang="en-GB" sz="1200" dirty="0"/>
          </a:p>
          <a:p>
            <a:pPr marL="0" indent="0">
              <a:buNone/>
            </a:pPr>
            <a:r>
              <a:rPr lang="en-GB" sz="1200" dirty="0"/>
              <a:t>Früh gemeinsame finanzielle Ziele zu setzen, hilft Paaren, ihre Werte abzustimmen, Konflikte zu reduzieren und einen Fahrplan für gemeinsames finanzielles Wohlergehen zu entwickeln. Klare, bewusste Zielsetzung stärkt den Zusammenhalt der Partnerschaft und beugt künftigen Missverständnissen vor, wenn sich Leben und Karrieren weiterentwickeln.</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GB" sz="1200" dirty="0"/>
          </a:p>
        </p:txBody>
      </p:sp>
      <p:sp>
        <p:nvSpPr>
          <p:cNvPr id="48" name="Rounded Rectangle 67">
            <a:extLst>
              <a:ext uri="{FF2B5EF4-FFF2-40B4-BE49-F238E27FC236}">
                <a16:creationId xmlns:a16="http://schemas.microsoft.com/office/drawing/2014/main" id="{070E652E-81A3-8A99-E920-25261CE8F3B9}"/>
              </a:ext>
            </a:extLst>
          </p:cNvPr>
          <p:cNvSpPr/>
          <p:nvPr/>
        </p:nvSpPr>
        <p:spPr>
          <a:xfrm>
            <a:off x="1792517" y="4523659"/>
            <a:ext cx="4880718" cy="313759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2450A88D-7EFB-7C87-DF6F-22C34ECEC877}"/>
              </a:ext>
            </a:extLst>
          </p:cNvPr>
          <p:cNvGrpSpPr/>
          <p:nvPr/>
        </p:nvGrpSpPr>
        <p:grpSpPr>
          <a:xfrm>
            <a:off x="1730159" y="4320459"/>
            <a:ext cx="926198" cy="406400"/>
            <a:chOff x="1997756" y="3611831"/>
            <a:chExt cx="926198" cy="406400"/>
          </a:xfrm>
        </p:grpSpPr>
        <p:grpSp>
          <p:nvGrpSpPr>
            <p:cNvPr id="50" name="Group 49">
              <a:extLst>
                <a:ext uri="{FF2B5EF4-FFF2-40B4-BE49-F238E27FC236}">
                  <a16:creationId xmlns:a16="http://schemas.microsoft.com/office/drawing/2014/main" id="{F5FCAAC6-F0A2-485E-B177-6602251D959F}"/>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4137240D-F109-0DDD-AC6C-5D8B6FEA557D}"/>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8AF920B5-46C5-E913-B8AC-4D10C6F65C58}"/>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B04822DC-8083-0091-8852-E721B91474C7}"/>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63" name="Oval 62">
                <a:extLst>
                  <a:ext uri="{FF2B5EF4-FFF2-40B4-BE49-F238E27FC236}">
                    <a16:creationId xmlns:a16="http://schemas.microsoft.com/office/drawing/2014/main" id="{55D574E8-CD74-1420-8F0F-1B2A29A5881B}"/>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EFCA2742-4CDE-BC0D-0049-EF3E8BE6C78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62937CAB-E328-5D5F-81A8-0D492D7CBD84}"/>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3219AFAB-3021-A231-9DFE-6DD03615448C}"/>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40C145A2-CBD2-0668-982E-E306D7D133B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CD870ED9-4FD4-CD5E-6B15-3DF6912C221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378C2E29-9E6E-77E5-4E5A-5FC2927B123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9008F40F-9438-ABD4-9891-28BEF85F87D5}"/>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1F59D27D-4EF9-11C9-9C1A-D5278A29CDC5}"/>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B4244604-83B6-ED95-286D-806C43DDB5EE}"/>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776FB302-16A1-6835-050E-FBCAAD91BD61}"/>
              </a:ext>
            </a:extLst>
          </p:cNvPr>
          <p:cNvSpPr txBox="1">
            <a:spLocks/>
          </p:cNvSpPr>
          <p:nvPr/>
        </p:nvSpPr>
        <p:spPr>
          <a:xfrm>
            <a:off x="2030526" y="4867490"/>
            <a:ext cx="4404700" cy="28026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Wirksame gemeinsame Zielsetzung umfasst:</a:t>
            </a:r>
          </a:p>
          <a:p>
            <a:pPr marL="0" indent="0">
              <a:buNone/>
            </a:pPr>
            <a:br>
              <a:rPr lang="en-GB" sz="1200" b="1" dirty="0"/>
            </a:br>
            <a:r>
              <a:rPr lang="en-GB" sz="1200" dirty="0"/>
              <a:t>• Über persönliche und gemeinsame Prioritäten sprechen – etwa Reisen, Weiterbildung, Sparziele oder Wohneigentum.</a:t>
            </a:r>
            <a:br>
              <a:rPr lang="en-GB" sz="1200" dirty="0"/>
            </a:br>
            <a:endParaRPr lang="en-GB" sz="1200" dirty="0"/>
          </a:p>
          <a:p>
            <a:pPr marL="0" indent="0">
              <a:buNone/>
            </a:pPr>
            <a:r>
              <a:rPr lang="en-GB" sz="1200" dirty="0"/>
              <a:t>• Zwischen kurz-, mittel- und langfristigen Zielen unterscheiden und sicherstellen, dass jeder Zeithorizont klar und handhabbar ist.</a:t>
            </a:r>
            <a:br>
              <a:rPr lang="en-GB" sz="1200" dirty="0"/>
            </a:br>
            <a:endParaRPr lang="en-GB" sz="1200" dirty="0"/>
          </a:p>
          <a:p>
            <a:pPr marL="0" indent="0">
              <a:buNone/>
            </a:pPr>
            <a:r>
              <a:rPr lang="en-GB" sz="1200" dirty="0"/>
              <a:t>• Die finanziellen Realitäten bewerten – einschließlich Einkommensstabilität, Schulden und Sparfähigkeit.</a:t>
            </a:r>
            <a:br>
              <a:rPr lang="en-GB" sz="1200" dirty="0"/>
            </a:br>
            <a:endParaRPr lang="en-GB" sz="1200" dirty="0"/>
          </a:p>
          <a:p>
            <a:pPr marL="0" indent="0">
              <a:buNone/>
            </a:pPr>
            <a:r>
              <a:rPr lang="en-GB" sz="1200" dirty="0"/>
              <a:t>• Beiträge und Verantwortlichkeiten vereinbaren und sicherstellen, dass keiner der Partner unverhältnismäßig belastet wird.</a:t>
            </a:r>
            <a:br>
              <a:rPr lang="en-GB" sz="1200" dirty="0"/>
            </a:br>
            <a:endParaRPr lang="en-GB" sz="1200" dirty="0"/>
          </a:p>
          <a:p>
            <a:pPr marL="0" indent="0">
              <a:buNone/>
            </a:pPr>
            <a:r>
              <a:rPr lang="en-GB" sz="1200" dirty="0"/>
              <a:t>• Ziele regelmäßig überprüfen und anpassen – besonders wenn sich Umstände oder Wünsche ändern.</a:t>
            </a:r>
            <a:endParaRPr lang="en-US" sz="1200" dirty="0"/>
          </a:p>
        </p:txBody>
      </p:sp>
    </p:spTree>
    <p:extLst>
      <p:ext uri="{BB962C8B-B14F-4D97-AF65-F5344CB8AC3E}">
        <p14:creationId xmlns:p14="http://schemas.microsoft.com/office/powerpoint/2010/main" val="1648584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A86C58-60C7-1440-81AB-68F9383C29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8C219E2-D5CE-3712-26E9-183B2A89E3BA}"/>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AD314541-2B50-8B70-7140-363F7A2876C8}"/>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C513A43-DCA0-292F-7097-9C92552DC90B}"/>
              </a:ext>
            </a:extLst>
          </p:cNvPr>
          <p:cNvSpPr>
            <a:spLocks noGrp="1"/>
          </p:cNvSpPr>
          <p:nvPr>
            <p:ph type="body" sz="quarter" idx="61"/>
          </p:nvPr>
        </p:nvSpPr>
        <p:spPr/>
        <p:txBody>
          <a:bodyPr/>
          <a:lstStyle/>
          <a:p>
            <a:r>
              <a:rPr lang="en-US" dirty="0"/>
              <a:t>Frauen am Berufsanfang</a:t>
            </a:r>
          </a:p>
        </p:txBody>
      </p:sp>
      <p:grpSp>
        <p:nvGrpSpPr>
          <p:cNvPr id="4" name="Graphic 2">
            <a:extLst>
              <a:ext uri="{FF2B5EF4-FFF2-40B4-BE49-F238E27FC236}">
                <a16:creationId xmlns:a16="http://schemas.microsoft.com/office/drawing/2014/main" id="{7A6B3C7E-9B4F-B243-A741-5E4A5FA1A526}"/>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CD276F03-1F5B-126E-97C4-3718E791ED81}"/>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A79B885-366A-8967-0B01-F4E4455FB218}"/>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B3F0E88-7F87-0C49-4B68-49CC8C3EA704}"/>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9144850F-147A-3E81-82C1-128A574A740C}"/>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B89FA92-7EFA-9F23-C317-00D774042B1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BFE2E40B-A0A9-32BD-AEC0-A50EC4B403C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AFB66354-0AF6-34CB-A7F6-B2298BA5E7D5}"/>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3743535-D774-3FEB-B187-3E5D96E807D0}"/>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9C8453F1-BC34-98C1-2B6D-DFCA61079738}"/>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C3AD01F-566C-FE1B-7BC5-C6E99815C9A7}"/>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06F24B6-D507-F7F2-1E1C-689F6064A61E}"/>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599F2ED4-2280-3298-C478-2257950F0867}"/>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C0245155-C9D9-F433-FDFC-C7C84361CFAD}"/>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56D323B7-E81E-A3DA-D1E4-C703F11C7BE5}"/>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BE324B82-5B9E-8C2A-C88C-8F5B40B2569D}"/>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975F895B-33EB-398E-0863-4C90BC3E6AE7}"/>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0A665D38-47F1-C2F0-9E93-C8D32DE9BB56}"/>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27A738ED-4C88-31DA-56C1-1EDFD11FB2AA}"/>
              </a:ext>
            </a:extLst>
          </p:cNvPr>
          <p:cNvSpPr txBox="1">
            <a:spLocks/>
          </p:cNvSpPr>
          <p:nvPr/>
        </p:nvSpPr>
        <p:spPr>
          <a:xfrm>
            <a:off x="1728060" y="1661984"/>
            <a:ext cx="5238428" cy="4010096"/>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Persönliche und gemeinsame Ausgaben fair regeln</a:t>
            </a:r>
          </a:p>
          <a:p>
            <a:pPr marL="0" indent="0">
              <a:buNone/>
            </a:pPr>
            <a:endParaRPr lang="en-US" sz="1200" b="1" dirty="0"/>
          </a:p>
          <a:p>
            <a:pPr marL="0" indent="0">
              <a:buNone/>
            </a:pPr>
            <a:r>
              <a:rPr lang="en-GB" sz="1200" dirty="0"/>
              <a:t>Der Umgang mit gemeinsamen Ausgaben in frühen Partnerschaften wirft wichtige Fragen zu Fairness, Gerechtigkeit und Tragfähigkeit auf. </a:t>
            </a:r>
          </a:p>
          <a:p>
            <a:pPr marL="0" indent="0">
              <a:buNone/>
            </a:pPr>
            <a:endParaRPr lang="en-GB" sz="1200" dirty="0"/>
          </a:p>
          <a:p>
            <a:pPr marL="0" indent="0">
              <a:buNone/>
            </a:pPr>
            <a:r>
              <a:rPr lang="en-GB" sz="1200" dirty="0"/>
              <a:t>Viele Paare teilen automatisch 50/50 – doch gleiche Beiträge sind nicht immer gerecht, besonders wenn die Partner unterschiedliche Einkommen, Erwartungen und Einschränkungen haben. Die Zielsetzung wird damit zu einem Prozess des Verhandelns und gegenseitigen Verstehens. </a:t>
            </a:r>
          </a:p>
          <a:p>
            <a:pPr marL="0" indent="0">
              <a:buNone/>
            </a:pPr>
            <a:endParaRPr lang="en-GB" sz="1200" dirty="0"/>
          </a:p>
          <a:p>
            <a:pPr marL="0" indent="0">
              <a:buNone/>
            </a:pPr>
            <a:r>
              <a:rPr lang="en-GB" sz="1200" dirty="0"/>
              <a:t>Fairness in finanziellen Vereinbarungen erfordert, diese strukturellen Unterschiede anzuerkennen und ein Modell zu entwickeln, das Verantwortung nach Leistungsfähigkeit verteilt statt nach starrer Gleichheit. </a:t>
            </a:r>
          </a:p>
          <a:p>
            <a:pPr marL="0" indent="0">
              <a:buNone/>
            </a:pPr>
            <a:endParaRPr lang="en-GB" sz="1200" dirty="0"/>
          </a:p>
          <a:p>
            <a:pPr marL="0" indent="0">
              <a:buNone/>
            </a:pPr>
            <a:r>
              <a:rPr lang="en-GB" sz="1200" dirty="0"/>
              <a:t>Ohne diese Anerkennung kann der geringer verdienende Partner – meist die Frau – eine unverhältnismäßige finanzielle Belastung erleben, die sich auf Autonomie und langfristiges Wohlergehen auswirken kann.</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GB" sz="1200" dirty="0"/>
          </a:p>
          <a:p>
            <a:pPr marL="0" indent="0">
              <a:buNone/>
            </a:pPr>
            <a:endParaRPr lang="en-GB" sz="1200" dirty="0"/>
          </a:p>
        </p:txBody>
      </p:sp>
      <p:sp>
        <p:nvSpPr>
          <p:cNvPr id="48" name="Rounded Rectangle 67">
            <a:extLst>
              <a:ext uri="{FF2B5EF4-FFF2-40B4-BE49-F238E27FC236}">
                <a16:creationId xmlns:a16="http://schemas.microsoft.com/office/drawing/2014/main" id="{903F45CA-A55E-A09B-F4B2-35925CE72938}"/>
              </a:ext>
            </a:extLst>
          </p:cNvPr>
          <p:cNvSpPr/>
          <p:nvPr/>
        </p:nvSpPr>
        <p:spPr>
          <a:xfrm>
            <a:off x="1850974" y="5164131"/>
            <a:ext cx="4880718" cy="3426890"/>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6ABD29B1-188C-57DE-8101-4B42B2B765CB}"/>
              </a:ext>
            </a:extLst>
          </p:cNvPr>
          <p:cNvGrpSpPr/>
          <p:nvPr/>
        </p:nvGrpSpPr>
        <p:grpSpPr>
          <a:xfrm>
            <a:off x="1788616" y="4960931"/>
            <a:ext cx="926198" cy="406400"/>
            <a:chOff x="1997756" y="3611831"/>
            <a:chExt cx="926198" cy="406400"/>
          </a:xfrm>
        </p:grpSpPr>
        <p:grpSp>
          <p:nvGrpSpPr>
            <p:cNvPr id="50" name="Group 49">
              <a:extLst>
                <a:ext uri="{FF2B5EF4-FFF2-40B4-BE49-F238E27FC236}">
                  <a16:creationId xmlns:a16="http://schemas.microsoft.com/office/drawing/2014/main" id="{F8717E19-146F-5920-AA25-25F741ACA7CC}"/>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2A044FFB-45F3-A597-0643-7A56F959AEA7}"/>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C6BE4988-B768-5F39-22B7-7030F0A89EFE}"/>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6E4FA40A-3B43-8DCB-C005-1FC97CC720F8}"/>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63" name="Oval 62">
                <a:extLst>
                  <a:ext uri="{FF2B5EF4-FFF2-40B4-BE49-F238E27FC236}">
                    <a16:creationId xmlns:a16="http://schemas.microsoft.com/office/drawing/2014/main" id="{437F0055-241D-5AB5-6235-10215CF4F2B4}"/>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AEE69EC5-BD90-E74D-40FF-75EC733CBE6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7DB13AFF-1E93-98D5-A62F-CBB5D139125F}"/>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5A7AED76-3BBF-C80F-F531-AA125A07A782}"/>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A619F230-61C4-9B05-FE8D-980230678CCE}"/>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D69BF193-ED7E-B5E6-EC21-B73BF8546B6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105AA154-715D-547D-200C-9A168D7BAD55}"/>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C88DBC76-F88E-775F-F0BE-1179BE9D3B4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AB1EE6B0-E067-FFCE-6968-EB5AC399D52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CF0F6123-382F-1460-AB0F-AEE7B9C7461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B8B3EF7B-4BA3-825B-334E-4FF9D2450519}"/>
              </a:ext>
            </a:extLst>
          </p:cNvPr>
          <p:cNvSpPr txBox="1">
            <a:spLocks/>
          </p:cNvSpPr>
          <p:nvPr/>
        </p:nvSpPr>
        <p:spPr>
          <a:xfrm>
            <a:off x="2088983" y="5507962"/>
            <a:ext cx="4404700" cy="3083059"/>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00"/>
              </a:lnSpc>
              <a:buNone/>
            </a:pPr>
            <a:r>
              <a:rPr lang="en-GB" sz="1150" b="1" dirty="0"/>
              <a:t>Verschiedene Modelle der Kostenteilung:</a:t>
            </a:r>
          </a:p>
          <a:p>
            <a:pPr marL="0" indent="0">
              <a:lnSpc>
                <a:spcPts val="1000"/>
              </a:lnSpc>
              <a:buNone/>
            </a:pPr>
            <a:endParaRPr lang="en-GB" sz="1400" b="1" dirty="0"/>
          </a:p>
          <a:p>
            <a:pPr marL="0" indent="0">
              <a:lnSpc>
                <a:spcPts val="1000"/>
              </a:lnSpc>
              <a:buNone/>
            </a:pPr>
            <a:r>
              <a:rPr lang="en-GB" dirty="0" sz="900"/>
              <a:t>• </a:t>
            </a:r>
            <a:r>
              <a:rPr lang="en-GB" sz="1000" dirty="0"/>
              <a:t>Proportionale Beitragssysteme, bei denen jeder Partner</a:t>
            </a:r>
          </a:p>
          <a:p>
            <a:pPr marL="0" indent="0">
              <a:lnSpc>
                <a:spcPts val="1000"/>
              </a:lnSpc>
              <a:buNone/>
            </a:pPr>
            <a:r>
              <a:rPr lang="en-GB" sz="1000" dirty="0"/>
              <a:t>entsprechend seinem Einkommensanteil beiträgt, sind für Paare mit</a:t>
            </a:r>
          </a:p>
          <a:p>
            <a:pPr marL="0" indent="0">
              <a:lnSpc>
                <a:spcPts val="1000"/>
              </a:lnSpc>
              <a:buNone/>
            </a:pPr>
            <a:r>
              <a:rPr lang="en-GB" sz="1000" dirty="0"/>
              <a:t>unterschiedlichen Einkommen oft gerechter.</a:t>
            </a:r>
          </a:p>
          <a:p>
            <a:pPr marL="0" indent="0">
              <a:lnSpc>
                <a:spcPts val="1000"/>
              </a:lnSpc>
              <a:buNone/>
            </a:pPr>
            <a:endParaRPr lang="en-GB" sz="1200" dirty="0"/>
          </a:p>
          <a:p>
            <a:pPr marL="0" indent="0">
              <a:lnSpc>
                <a:spcPts val="1000"/>
              </a:lnSpc>
              <a:buNone/>
            </a:pPr>
            <a:r>
              <a:rPr lang="en-GB" sz="1000" dirty="0"/>
              <a:t>• Mischsysteme, die gemeinsame Mittel für gemeinsame Kosten mit</a:t>
            </a:r>
          </a:p>
          <a:p>
            <a:pPr marL="0" indent="0">
              <a:lnSpc>
                <a:spcPts val="1000"/>
              </a:lnSpc>
              <a:buNone/>
            </a:pPr>
            <a:r>
              <a:rPr lang="en-GB" sz="1000" dirty="0"/>
              <a:t>getrennten Konten für persönliche Ausgaben kombinieren, ermöglichen</a:t>
            </a:r>
          </a:p>
          <a:p>
            <a:pPr marL="0" indent="0">
              <a:lnSpc>
                <a:spcPts val="1000"/>
              </a:lnSpc>
              <a:buNone/>
            </a:pPr>
            <a:r>
              <a:rPr lang="en-GB" sz="1000" dirty="0"/>
              <a:t>sowohl Zusammenhalt als auch individuelle Autonomie.</a:t>
            </a:r>
          </a:p>
          <a:p>
            <a:pPr marL="0" indent="0">
              <a:lnSpc>
                <a:spcPts val="1000"/>
              </a:lnSpc>
              <a:buNone/>
            </a:pPr>
            <a:endParaRPr lang="en-GB" sz="1200" dirty="0"/>
          </a:p>
          <a:p>
            <a:pPr marL="0" indent="0">
              <a:lnSpc>
                <a:spcPts val="1000"/>
              </a:lnSpc>
              <a:buNone/>
            </a:pPr>
            <a:r>
              <a:rPr lang="en-GB" sz="1000" dirty="0"/>
              <a:t>• Unabhängig vom gewählten System sind Klarheit und schriftliche</a:t>
            </a:r>
          </a:p>
          <a:p>
            <a:pPr marL="0" indent="0">
              <a:lnSpc>
                <a:spcPts val="1000"/>
              </a:lnSpc>
              <a:buNone/>
            </a:pPr>
            <a:r>
              <a:rPr lang="en-GB" sz="1000" dirty="0"/>
              <a:t>Festlegung wichtig: Paare sollten benennen, welche Ausgaben gemeinsam</a:t>
            </a:r>
          </a:p>
          <a:p>
            <a:pPr marL="0" indent="0">
              <a:lnSpc>
                <a:spcPts val="1000"/>
              </a:lnSpc>
              <a:buNone/>
            </a:pPr>
            <a:r>
              <a:rPr lang="en-GB" sz="1000" dirty="0"/>
              <a:t>sind, wie die Beiträge geleistet werden und wie mit vorübergehenden</a:t>
            </a:r>
          </a:p>
          <a:p>
            <a:pPr marL="0" indent="0">
              <a:lnSpc>
                <a:spcPts val="1000"/>
              </a:lnSpc>
              <a:buNone/>
            </a:pPr>
            <a:r>
              <a:rPr lang="en-GB" sz="1000" dirty="0"/>
              <a:t>oder strukturellen Ungleichgewichten umgegangen wird.</a:t>
            </a:r>
          </a:p>
          <a:p>
            <a:pPr marL="0" indent="0">
              <a:lnSpc>
                <a:spcPts val="1000"/>
              </a:lnSpc>
              <a:buNone/>
            </a:pPr>
            <a:endParaRPr lang="en-GB" sz="1200" dirty="0"/>
          </a:p>
          <a:p>
            <a:pPr marL="0" indent="0">
              <a:lnSpc>
                <a:spcPts val="1000"/>
              </a:lnSpc>
              <a:buNone/>
            </a:pPr>
            <a:r>
              <a:rPr lang="en-GB" sz="1000" dirty="0"/>
              <a:t>• Solche Praktiken erhöhen nicht nur die Fairness, sondern verringern</a:t>
            </a:r>
          </a:p>
          <a:p>
            <a:pPr marL="0" indent="0">
              <a:lnSpc>
                <a:spcPts val="1000"/>
              </a:lnSpc>
              <a:buNone/>
            </a:pPr>
            <a:r>
              <a:rPr lang="en-GB" sz="1000" dirty="0"/>
              <a:t>auch Groll, Missverständnisse und emotionale Spannungen, wenn die</a:t>
            </a:r>
          </a:p>
          <a:p>
            <a:pPr marL="0" indent="0">
              <a:lnSpc>
                <a:spcPts val="1000"/>
              </a:lnSpc>
              <a:buNone/>
            </a:pPr>
            <a:r>
              <a:rPr lang="en-GB" sz="1000" dirty="0"/>
              <a:t>Partnerschaft reifer wird.</a:t>
            </a:r>
          </a:p>
        </p:txBody>
      </p:sp>
    </p:spTree>
    <p:extLst>
      <p:ext uri="{BB962C8B-B14F-4D97-AF65-F5344CB8AC3E}">
        <p14:creationId xmlns:p14="http://schemas.microsoft.com/office/powerpoint/2010/main" val="25650771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A63AF5-F4A3-B1E9-227A-807E93A3922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573E2F0-AE5E-04B3-4DAD-82CED750A04D}"/>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EEE52D26-C271-82F8-B198-0C980EA526C6}"/>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F31DD0C3-E0CC-DAA0-7B75-187C4E8C600A}"/>
              </a:ext>
            </a:extLst>
          </p:cNvPr>
          <p:cNvSpPr>
            <a:spLocks noGrp="1"/>
          </p:cNvSpPr>
          <p:nvPr>
            <p:ph type="body" sz="quarter" idx="61"/>
          </p:nvPr>
        </p:nvSpPr>
        <p:spPr/>
        <p:txBody>
          <a:bodyPr/>
          <a:lstStyle/>
          <a:p>
            <a:r>
              <a:rPr lang="en-US" dirty="0"/>
              <a:t>Frauen am Berufsanfang</a:t>
            </a:r>
          </a:p>
        </p:txBody>
      </p:sp>
      <p:grpSp>
        <p:nvGrpSpPr>
          <p:cNvPr id="4" name="Graphic 2">
            <a:extLst>
              <a:ext uri="{FF2B5EF4-FFF2-40B4-BE49-F238E27FC236}">
                <a16:creationId xmlns:a16="http://schemas.microsoft.com/office/drawing/2014/main" id="{A21934AD-69B7-5D89-8F13-6EFC3609D23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E3F8FFEC-639C-1FE0-D4B4-14622E7E2C5F}"/>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13C0C529-C140-EC10-BC34-15CF8AAD4B0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EDF1CB19-3F2D-F579-9445-A9EAB75D8479}"/>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3A271A1-CE58-11AC-C7B6-1EF5F172F67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0AF8FA0C-32EE-EBFF-7D5B-9E194856DDAA}"/>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3070FB6E-A8FB-C835-E838-44FED921571C}"/>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3324693-4739-AD8F-E53C-602E85F17CFC}"/>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F75F2B1C-E11D-1357-AEC7-0CE77971DFDA}"/>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D1C3B2F3-3939-90F3-2202-D44D364508F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68F5CF3-BF04-999E-7608-795C24C6748A}"/>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853F09DD-0E0A-604F-E52E-0E23C9F6A7E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966A9F81-B2A6-0202-28AC-1D7AE1D7BA8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62891AFD-3ADF-B0CA-EF9F-030D2BFE9031}"/>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90756B12-AA0D-F0DB-84A0-BE833AC5A94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85736B44-B16F-950B-B7B2-0688CD2A2303}"/>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12FCB3A7-EAC4-1F2A-BB69-BF66F787995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CC58224A-FB4C-572B-1AE4-6C0848AA5948}"/>
              </a:ext>
            </a:extLst>
          </p:cNvPr>
          <p:cNvSpPr txBox="1">
            <a:spLocks/>
          </p:cNvSpPr>
          <p:nvPr/>
        </p:nvSpPr>
        <p:spPr>
          <a:xfrm>
            <a:off x="1728060" y="1814484"/>
            <a:ext cx="5238428" cy="334964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7" name="Text Placeholder 7">
            <a:extLst>
              <a:ext uri="{FF2B5EF4-FFF2-40B4-BE49-F238E27FC236}">
                <a16:creationId xmlns:a16="http://schemas.microsoft.com/office/drawing/2014/main" id="{05911E60-1457-4BB6-6C7C-0B3DDE0C0584}"/>
              </a:ext>
            </a:extLst>
          </p:cNvPr>
          <p:cNvSpPr txBox="1">
            <a:spLocks/>
          </p:cNvSpPr>
          <p:nvPr/>
        </p:nvSpPr>
        <p:spPr>
          <a:xfrm>
            <a:off x="1728060" y="1701560"/>
            <a:ext cx="5238428" cy="308528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Frühe Warnzeichen finanzieller Kontrolle</a:t>
            </a:r>
          </a:p>
          <a:p>
            <a:pPr marL="0" indent="0">
              <a:buNone/>
            </a:pPr>
            <a:endParaRPr lang="en-US" sz="1200" b="1" dirty="0"/>
          </a:p>
          <a:p>
            <a:pPr marL="0" indent="0">
              <a:buNone/>
            </a:pPr>
            <a:r>
              <a:rPr lang="en-GB" sz="1200" dirty="0"/>
              <a:t>Während viele finanzielle Meinungsverschiedenheiten in frühen Partnerschaften auf Missverständnissen beruhen, wird es ernster, wenn finanzielles Verhalten auf Kontrolle, Zwang oder Abhängigkeit hindeutet. </a:t>
            </a:r>
          </a:p>
          <a:p>
            <a:pPr marL="0" indent="0">
              <a:buNone/>
            </a:pPr>
            <a:endParaRPr lang="en-GB" sz="1200" dirty="0"/>
          </a:p>
          <a:p>
            <a:pPr marL="0" indent="0">
              <a:buNone/>
            </a:pPr>
            <a:r>
              <a:rPr lang="en-GB" sz="1200" dirty="0"/>
              <a:t>Finanzielle Kontrolle zeigt sich zunächst oft subtil – etwa wenn ein Partner davon abgehalten wird, eigenständig Anschaffungen zu machen, wenn einer darauf besteht, alle Konten allein zu verwalten, oder wenn Rechtfertigungen für persönliche Ausgaben verlangt werden. </a:t>
            </a:r>
          </a:p>
          <a:p>
            <a:pPr marL="0" indent="0">
              <a:buNone/>
            </a:pPr>
            <a:endParaRPr lang="en-GB" sz="1200" dirty="0"/>
          </a:p>
          <a:p>
            <a:pPr marL="0" indent="0">
              <a:buNone/>
            </a:pPr>
            <a:r>
              <a:rPr lang="en-GB" sz="1200" dirty="0"/>
              <a:t>Diese Verhaltensweisen können sich zu offeneren Formen wirtschaftlicher Gewalt steigern: den Zugang zu Geld einschränken, Transaktionen überwachen, finanzielle Informationen zurückhalten oder einen Partner unter Druck setzen, Schulden aufzunehmen. </a:t>
            </a:r>
          </a:p>
          <a:p>
            <a:pPr marL="0" indent="0">
              <a:buNone/>
            </a:pPr>
            <a:endParaRPr lang="en-GB" sz="1200" dirty="0"/>
          </a:p>
          <a:p>
            <a:pPr marL="0" indent="0">
              <a:buNone/>
            </a:pPr>
            <a:r>
              <a:rPr lang="en-GB" sz="1200" dirty="0"/>
              <a:t>Die Forschung zeigt, dass wirtschaftliche Kontrolle oft mit anderen Formen von Ungleichgewicht in der Beziehung einhergeht und die langfristige Autonomie und Sicherheit erheblich untergraben kann.</a:t>
            </a:r>
          </a:p>
        </p:txBody>
      </p:sp>
      <p:sp>
        <p:nvSpPr>
          <p:cNvPr id="48" name="Rounded Rectangle 67">
            <a:extLst>
              <a:ext uri="{FF2B5EF4-FFF2-40B4-BE49-F238E27FC236}">
                <a16:creationId xmlns:a16="http://schemas.microsoft.com/office/drawing/2014/main" id="{503DA31A-3785-8106-D171-5BC20D4BDB23}"/>
              </a:ext>
            </a:extLst>
          </p:cNvPr>
          <p:cNvSpPr/>
          <p:nvPr/>
        </p:nvSpPr>
        <p:spPr>
          <a:xfrm>
            <a:off x="1767170" y="5232658"/>
            <a:ext cx="4880718" cy="333133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9" name="Group 48">
            <a:extLst>
              <a:ext uri="{FF2B5EF4-FFF2-40B4-BE49-F238E27FC236}">
                <a16:creationId xmlns:a16="http://schemas.microsoft.com/office/drawing/2014/main" id="{C9E519D4-F7E4-1775-7177-E6BCFBFAD2F2}"/>
              </a:ext>
            </a:extLst>
          </p:cNvPr>
          <p:cNvGrpSpPr/>
          <p:nvPr/>
        </p:nvGrpSpPr>
        <p:grpSpPr>
          <a:xfrm>
            <a:off x="1704812" y="5029459"/>
            <a:ext cx="926198" cy="406400"/>
            <a:chOff x="1997756" y="3611831"/>
            <a:chExt cx="926198" cy="406400"/>
          </a:xfrm>
        </p:grpSpPr>
        <p:grpSp>
          <p:nvGrpSpPr>
            <p:cNvPr id="50" name="Group 49">
              <a:extLst>
                <a:ext uri="{FF2B5EF4-FFF2-40B4-BE49-F238E27FC236}">
                  <a16:creationId xmlns:a16="http://schemas.microsoft.com/office/drawing/2014/main" id="{AC568277-DD9F-8F38-5968-6DF9B50C768E}"/>
                </a:ext>
              </a:extLst>
            </p:cNvPr>
            <p:cNvGrpSpPr/>
            <p:nvPr/>
          </p:nvGrpSpPr>
          <p:grpSpPr>
            <a:xfrm>
              <a:off x="1997756" y="3611831"/>
              <a:ext cx="926198" cy="406400"/>
              <a:chOff x="1590175" y="6032510"/>
              <a:chExt cx="926198" cy="406400"/>
            </a:xfrm>
          </p:grpSpPr>
          <p:sp>
            <p:nvSpPr>
              <p:cNvPr id="60" name="Rectangle 59">
                <a:extLst>
                  <a:ext uri="{FF2B5EF4-FFF2-40B4-BE49-F238E27FC236}">
                    <a16:creationId xmlns:a16="http://schemas.microsoft.com/office/drawing/2014/main" id="{BCB8266E-4ABA-2389-742D-FD99B67D693A}"/>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60">
                <a:extLst>
                  <a:ext uri="{FF2B5EF4-FFF2-40B4-BE49-F238E27FC236}">
                    <a16:creationId xmlns:a16="http://schemas.microsoft.com/office/drawing/2014/main" id="{D1B262D8-9E27-B4A0-C7BE-3B19FD0CEDA9}"/>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Text Placeholder 122">
                <a:extLst>
                  <a:ext uri="{FF2B5EF4-FFF2-40B4-BE49-F238E27FC236}">
                    <a16:creationId xmlns:a16="http://schemas.microsoft.com/office/drawing/2014/main" id="{E911D6AA-6B42-58F9-136B-18CD63782927}"/>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63" name="Oval 62">
                <a:extLst>
                  <a:ext uri="{FF2B5EF4-FFF2-40B4-BE49-F238E27FC236}">
                    <a16:creationId xmlns:a16="http://schemas.microsoft.com/office/drawing/2014/main" id="{E749E66D-0360-40BB-38A5-B70335C7D99B}"/>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Freeform 48">
                <a:extLst>
                  <a:ext uri="{FF2B5EF4-FFF2-40B4-BE49-F238E27FC236}">
                    <a16:creationId xmlns:a16="http://schemas.microsoft.com/office/drawing/2014/main" id="{76A95634-9C76-226E-3B96-025B12783F74}"/>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51" name="Graphic 2">
              <a:extLst>
                <a:ext uri="{FF2B5EF4-FFF2-40B4-BE49-F238E27FC236}">
                  <a16:creationId xmlns:a16="http://schemas.microsoft.com/office/drawing/2014/main" id="{C70F0D07-5BE1-35ED-13B1-2C90657060AF}"/>
                </a:ext>
              </a:extLst>
            </p:cNvPr>
            <p:cNvGrpSpPr/>
            <p:nvPr/>
          </p:nvGrpSpPr>
          <p:grpSpPr>
            <a:xfrm>
              <a:off x="2066238" y="3681850"/>
              <a:ext cx="283418" cy="283423"/>
              <a:chOff x="8736336" y="773976"/>
              <a:chExt cx="925001" cy="925018"/>
            </a:xfrm>
            <a:solidFill>
              <a:schemeClr val="bg1"/>
            </a:solidFill>
          </p:grpSpPr>
          <p:sp>
            <p:nvSpPr>
              <p:cNvPr id="52" name="Freeform 27">
                <a:extLst>
                  <a:ext uri="{FF2B5EF4-FFF2-40B4-BE49-F238E27FC236}">
                    <a16:creationId xmlns:a16="http://schemas.microsoft.com/office/drawing/2014/main" id="{841A8256-2048-8475-12BE-D62DF2469BB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3" name="Freeform 28">
                <a:extLst>
                  <a:ext uri="{FF2B5EF4-FFF2-40B4-BE49-F238E27FC236}">
                    <a16:creationId xmlns:a16="http://schemas.microsoft.com/office/drawing/2014/main" id="{95E2300C-9B61-C4B0-EC0B-233BC0181C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4" name="Freeform 29">
                <a:extLst>
                  <a:ext uri="{FF2B5EF4-FFF2-40B4-BE49-F238E27FC236}">
                    <a16:creationId xmlns:a16="http://schemas.microsoft.com/office/drawing/2014/main" id="{C6CDE446-30A8-F56C-598C-7DB7E0DC642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5" name="Freeform 31">
                <a:extLst>
                  <a:ext uri="{FF2B5EF4-FFF2-40B4-BE49-F238E27FC236}">
                    <a16:creationId xmlns:a16="http://schemas.microsoft.com/office/drawing/2014/main" id="{58D44702-B787-A428-E208-8A7D83C55CC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6" name="Freeform 34">
                <a:extLst>
                  <a:ext uri="{FF2B5EF4-FFF2-40B4-BE49-F238E27FC236}">
                    <a16:creationId xmlns:a16="http://schemas.microsoft.com/office/drawing/2014/main" id="{BCCF654D-3241-79A6-39F1-25DD78C1AD2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7" name="Freeform 35">
                <a:extLst>
                  <a:ext uri="{FF2B5EF4-FFF2-40B4-BE49-F238E27FC236}">
                    <a16:creationId xmlns:a16="http://schemas.microsoft.com/office/drawing/2014/main" id="{F666C057-3883-C6BD-1177-C9123870DF6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8" name="Freeform 36">
                <a:extLst>
                  <a:ext uri="{FF2B5EF4-FFF2-40B4-BE49-F238E27FC236}">
                    <a16:creationId xmlns:a16="http://schemas.microsoft.com/office/drawing/2014/main" id="{9AD43EA3-54B3-1633-1E1F-4EA435A475A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3" name="Text Placeholder 7">
            <a:extLst>
              <a:ext uri="{FF2B5EF4-FFF2-40B4-BE49-F238E27FC236}">
                <a16:creationId xmlns:a16="http://schemas.microsoft.com/office/drawing/2014/main" id="{AB4C0781-8F5F-BC04-4193-17A7ED34A824}"/>
              </a:ext>
            </a:extLst>
          </p:cNvPr>
          <p:cNvSpPr txBox="1">
            <a:spLocks/>
          </p:cNvSpPr>
          <p:nvPr/>
        </p:nvSpPr>
        <p:spPr>
          <a:xfrm>
            <a:off x="2005179" y="5576490"/>
            <a:ext cx="4404700" cy="280261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Frühe Warnzeichen zu erkennen ist ein wesentlicher Bestandteil der Finanzkompetenz in Partnerschaften:</a:t>
            </a:r>
          </a:p>
          <a:p>
            <a:pPr marL="0" indent="0">
              <a:buNone/>
            </a:pPr>
            <a:br>
              <a:rPr lang="en-GB" sz="1200" b="1" dirty="0"/>
            </a:br>
            <a:r>
              <a:rPr lang="en-GB" sz="1200" dirty="0"/>
              <a:t>• Frauen sollten auf Muster achten wie Geheimniskrämerei bei der Budgetplanung, unverhältnismäßige Kontrolle ihrer Ausgaben, Ausschluss von finanziellen Entscheidungen oder die Normalisierung eines ungleichen Zugangs zu finanziellen Mitteln. </a:t>
            </a:r>
          </a:p>
          <a:p>
            <a:pPr marL="0" indent="0">
              <a:buNone/>
            </a:pPr>
            <a:endParaRPr lang="en-GB" sz="1200" dirty="0"/>
          </a:p>
          <a:p>
            <a:pPr marL="0" indent="0">
              <a:buNone/>
            </a:pPr>
            <a:r>
              <a:rPr lang="en-GB" sz="1200" dirty="0"/>
              <a:t>• Partner sollten sich berechtigt fühlen, Transparenz, gemeinsame Entscheidungen und gegenseitigen Respekt zu erwarten. </a:t>
            </a:r>
          </a:p>
          <a:p>
            <a:pPr marL="0" indent="0">
              <a:buNone/>
            </a:pPr>
            <a:endParaRPr lang="en-GB" sz="1200" dirty="0"/>
          </a:p>
          <a:p>
            <a:pPr marL="0" indent="0">
              <a:buNone/>
            </a:pPr>
            <a:r>
              <a:rPr lang="en-GB" sz="1200" dirty="0"/>
              <a:t>• Im frühen Erwachsenenalter kann das Setzen klarer Grenzen und Erwartungen verhindern, dass sich schädliche Muster festsetzen. </a:t>
            </a:r>
          </a:p>
          <a:p>
            <a:pPr marL="0" indent="0">
              <a:buNone/>
            </a:pPr>
            <a:endParaRPr lang="en-GB" sz="1200" dirty="0"/>
          </a:p>
          <a:p>
            <a:pPr marL="0" indent="0">
              <a:buNone/>
            </a:pPr>
            <a:r>
              <a:rPr lang="en-GB" sz="1200" dirty="0"/>
              <a:t>• Bei Bedenken kann der Rat vertrauter Personen, von Finanzberaterinnen und -beratern oder spezialisierten Unterstützungsangeboten wichtige Orientierung und Schutz bieten.</a:t>
            </a:r>
            <a:endParaRPr lang="en-US" sz="1200" dirty="0"/>
          </a:p>
        </p:txBody>
      </p:sp>
    </p:spTree>
    <p:extLst>
      <p:ext uri="{BB962C8B-B14F-4D97-AF65-F5344CB8AC3E}">
        <p14:creationId xmlns:p14="http://schemas.microsoft.com/office/powerpoint/2010/main" val="25518770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6683B5-2475-272C-3111-3017A49268D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FBAA197-C488-E086-59CA-D0679059D414}"/>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1531FE9C-A865-6628-9DF4-B19650E6F15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22482124-DDA3-4C1A-BABF-4A98EDA9AD53}"/>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FAC6CA6C-4E5E-AD0C-4922-4E672E7ABE3C}"/>
              </a:ext>
            </a:extLst>
          </p:cNvPr>
          <p:cNvSpPr>
            <a:spLocks noGrp="1"/>
          </p:cNvSpPr>
          <p:nvPr>
            <p:ph type="body" sz="quarter" idx="64"/>
          </p:nvPr>
        </p:nvSpPr>
        <p:spPr>
          <a:xfrm>
            <a:off x="1704813" y="1668347"/>
            <a:ext cx="5238428" cy="4318360"/>
          </a:xfrm>
        </p:spPr>
        <p:txBody>
          <a:bodyPr/>
          <a:lstStyle/>
          <a:p>
            <a:pPr marL="0" indent="0">
              <a:buNone/>
            </a:pPr>
            <a:r>
              <a:rPr lang="en-GB" sz="1400" b="1" dirty="0"/>
              <a:t>Übungen</a:t>
            </a:r>
          </a:p>
          <a:p>
            <a:pPr marL="0" indent="0">
              <a:buNone/>
            </a:pPr>
            <a:endParaRPr lang="en-GB" sz="1400" b="1" dirty="0"/>
          </a:p>
          <a:p>
            <a:pPr marL="0" indent="0">
              <a:buNone/>
            </a:pPr>
            <a:r>
              <a:rPr lang="en-GB" sz="1200" b="1" dirty="0"/>
              <a:t>Finanz-Kompatibilitätstest &amp; </a:t>
            </a:r>
            <a:r>
              <a:rPr lang="en-GB" sz="1200" b="1" dirty="0">
                <a:effectLst/>
                <a:latin typeface="Calibri" panose="020F0502020204030204" pitchFamily="34" charset="0"/>
                <a:ea typeface="Calibri" panose="020F0502020204030204" pitchFamily="34" charset="0"/>
              </a:rPr>
              <a:t>Quiz zu Geldtypen in der Beziehung</a:t>
            </a:r>
            <a:endParaRPr lang="en-GB" sz="1200" b="1" dirty="0"/>
          </a:p>
          <a:p>
            <a:endParaRPr lang="en-GB" sz="1200" dirty="0"/>
          </a:p>
          <a:p>
            <a:pPr marL="0" indent="0">
              <a:buNone/>
            </a:pPr>
            <a:r>
              <a:rPr lang="en-GB" sz="1200" dirty="0"/>
              <a:t>Zusammenzuziehen ist ein großer Schritt – und Geldfragen gehören zu den häufigsten Ursachen für Spannungen in Beziehungen. Von Gesprächen darüber, was man sich leisten kann, bis zu Meinungsverschiedenheiten über Hausarbeit und Freizeit: Offene Kommunikation kann der Schlüssel für einen reibungslosen Übergang sein. </a:t>
            </a:r>
          </a:p>
          <a:p>
            <a:pPr marL="0" indent="0">
              <a:buNone/>
            </a:pPr>
            <a:endParaRPr lang="en-GB" sz="1200" dirty="0"/>
          </a:p>
          <a:p>
            <a:pPr marL="0" indent="0">
              <a:buNone/>
            </a:pPr>
            <a:r>
              <a:rPr lang="en-GB" sz="1200" dirty="0"/>
              <a:t>Der Finanz-Kompatibilitätstest besteht aus 10 Fragen, die aufschlussreiche Gespräche anstoßen und die Grundlage für finanzielle Transparenz schaffen sollen, damit Paare besser auf das Zusammenleben vorbereitet sind. </a:t>
            </a:r>
          </a:p>
          <a:p>
            <a:pPr marL="0" indent="0">
              <a:buNone/>
            </a:pPr>
            <a:endParaRPr lang="en-GB" sz="1200" dirty="0"/>
          </a:p>
          <a:p>
            <a:pPr marL="0" indent="0">
              <a:buNone/>
            </a:pPr>
            <a:r>
              <a:rPr lang="en-GB" sz="1200" dirty="0"/>
              <a:t>Diese 10 Fragen sollten Sie beantworten, bevor Sie zusammenziehen:</a:t>
            </a:r>
          </a:p>
          <a:p>
            <a:pPr marL="0" indent="0">
              <a:buNone/>
            </a:pPr>
            <a:endParaRPr lang="en-GB" sz="1200" dirty="0"/>
          </a:p>
          <a:p>
            <a:pPr marL="228600" indent="-228600">
              <a:lnSpc>
                <a:spcPct val="100000"/>
              </a:lnSpc>
              <a:buFont typeface="+mj-lt"/>
              <a:buAutoNum type="arabicPeriod"/>
            </a:pPr>
            <a:r>
              <a:rPr lang="en-GB" sz="1200" dirty="0"/>
              <a:t>Was sind Ihre langfristigen finanziellen Ziele? </a:t>
            </a:r>
          </a:p>
          <a:p>
            <a:pPr marL="228600" indent="-228600">
              <a:lnSpc>
                <a:spcPct val="100000"/>
              </a:lnSpc>
              <a:buFont typeface="+mj-lt"/>
              <a:buAutoNum type="arabicPeriod"/>
            </a:pPr>
            <a:r>
              <a:rPr lang="en-GB" sz="1200" dirty="0"/>
              <a:t>Wie gehen Sie derzeit mit Budgetplanung und Ausgaben um? </a:t>
            </a:r>
          </a:p>
          <a:p>
            <a:pPr marL="228600" indent="-228600">
              <a:lnSpc>
                <a:spcPct val="100000"/>
              </a:lnSpc>
              <a:buFont typeface="+mj-lt"/>
              <a:buAutoNum type="arabicPeriod"/>
            </a:pPr>
            <a:r>
              <a:rPr lang="en-GB" sz="1200" dirty="0"/>
              <a:t>Haben Sie offene Schulden oder finanzielle Verpflichtungen? </a:t>
            </a:r>
          </a:p>
          <a:p>
            <a:pPr marL="228600" indent="-228600">
              <a:lnSpc>
                <a:spcPct val="100000"/>
              </a:lnSpc>
              <a:buFont typeface="+mj-lt"/>
              <a:buAutoNum type="arabicPeriod"/>
            </a:pPr>
            <a:r>
              <a:rPr lang="en-GB" sz="1200" dirty="0"/>
              <a:t>Wie stehen Sie zu gemeinsamen Konten? </a:t>
            </a:r>
          </a:p>
          <a:p>
            <a:pPr marL="228600" indent="-228600">
              <a:lnSpc>
                <a:spcPct val="100000"/>
              </a:lnSpc>
              <a:buFont typeface="+mj-lt"/>
              <a:buAutoNum type="arabicPeriod"/>
            </a:pPr>
            <a:r>
              <a:rPr lang="en-GB" sz="1200" dirty="0"/>
              <a:t>Wie stellen Sie sich die Aufteilung der Haushaltskosten vor? </a:t>
            </a:r>
          </a:p>
          <a:p>
            <a:pPr marL="228600" indent="-228600">
              <a:lnSpc>
                <a:spcPct val="100000"/>
              </a:lnSpc>
              <a:buFont typeface="+mj-lt"/>
              <a:buAutoNum type="arabicPeriod"/>
            </a:pPr>
            <a:r>
              <a:rPr lang="en-GB" sz="1200" dirty="0"/>
              <a:t>Wie ist Ihre Einstellung zum Sparen? </a:t>
            </a:r>
          </a:p>
          <a:p>
            <a:pPr marL="228600" indent="-228600">
              <a:lnSpc>
                <a:spcPct val="100000"/>
              </a:lnSpc>
              <a:buFont typeface="+mj-lt"/>
              <a:buAutoNum type="arabicPeriod"/>
            </a:pPr>
            <a:r>
              <a:rPr lang="en-GB" sz="1200" dirty="0"/>
              <a:t>Hatten Sie in der Vergangenheit finanzielle Schwierigkeiten? </a:t>
            </a:r>
          </a:p>
          <a:p>
            <a:pPr marL="228600" indent="-228600">
              <a:lnSpc>
                <a:spcPct val="100000"/>
              </a:lnSpc>
              <a:buFont typeface="+mj-lt"/>
              <a:buAutoNum type="arabicPeriod"/>
            </a:pPr>
            <a:r>
              <a:rPr lang="en-GB" sz="1200" dirty="0"/>
              <a:t>Wie würden Sie mit unerwarteten Ausgaben oder Notfällen umgehen? </a:t>
            </a:r>
          </a:p>
          <a:p>
            <a:pPr marL="228600" indent="-228600">
              <a:lnSpc>
                <a:spcPct val="100000"/>
              </a:lnSpc>
              <a:buFont typeface="+mj-lt"/>
              <a:buAutoNum type="arabicPeriod"/>
            </a:pPr>
            <a:r>
              <a:rPr lang="en-GB" sz="1200" dirty="0"/>
              <a:t>Was halten Sie davon, in der Beziehung finanziell unabhängig zu bleiben? </a:t>
            </a:r>
          </a:p>
          <a:p>
            <a:pPr marL="228600" indent="-228600">
              <a:lnSpc>
                <a:spcPct val="100000"/>
              </a:lnSpc>
              <a:buFont typeface="+mj-lt"/>
              <a:buAutoNum type="arabicPeriod"/>
            </a:pPr>
            <a:r>
              <a:rPr lang="en-GB" sz="1200" dirty="0"/>
              <a:t>Gibt es für Sie finanzielle Ausschlusskriterien oder Punkte, die nicht verhandelbar sind?</a:t>
            </a:r>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3DF6AC1-3209-DE17-3799-5F1D613F15F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722DA08-B601-89FE-98A5-FB01C2CE6D6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FD9FB36-3EC7-1806-A166-28DD24A741AC}"/>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F04B7EF-8244-A01B-573B-D752EBAE92F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BF7E4D07-E1CE-3279-344A-E099BDD4134E}"/>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517FA55-D160-DA21-7F8F-BCC5DCABD2D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B0E458A-89E7-C78D-7FE5-0778320797D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3F8FA76-AE01-DC8F-AA0E-43517EF850E9}"/>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01D12891-2B5C-3C2E-4FD9-27F8A4427F09}"/>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26DA1F0F-8CCC-A0BE-87FE-FA8C50841736}"/>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9F35A3D-8762-930B-2627-1F4D5333756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5721BA01-24AC-6484-A2FF-93CE77657666}"/>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396F57CE-756C-8058-9542-1DC8673766D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C5ACB1D-049B-47CB-8160-9EA50C3CB413}"/>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9EAD6D93-29D8-A18E-B8E4-B0D922DAF2E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386BF47-5828-81DB-77A1-BD3FC8CD5D7F}"/>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43582C59-5F0A-7689-3861-2A3CB9D665AC}"/>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B19054E3-F958-9EB4-73A4-BA43CE8B7B09}"/>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
        <p:nvSpPr>
          <p:cNvPr id="41" name="Rounded Rectangle 67">
            <a:extLst>
              <a:ext uri="{FF2B5EF4-FFF2-40B4-BE49-F238E27FC236}">
                <a16:creationId xmlns:a16="http://schemas.microsoft.com/office/drawing/2014/main" id="{AFE9C95D-1749-67F8-217F-8887C1F350B7}"/>
              </a:ext>
            </a:extLst>
          </p:cNvPr>
          <p:cNvSpPr/>
          <p:nvPr/>
        </p:nvSpPr>
        <p:spPr>
          <a:xfrm>
            <a:off x="4256915" y="7383438"/>
            <a:ext cx="2366284" cy="2327755"/>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42" name="Group 41">
            <a:extLst>
              <a:ext uri="{FF2B5EF4-FFF2-40B4-BE49-F238E27FC236}">
                <a16:creationId xmlns:a16="http://schemas.microsoft.com/office/drawing/2014/main" id="{61B6EC92-05FF-91B1-5F34-0C7219BF9B74}"/>
              </a:ext>
            </a:extLst>
          </p:cNvPr>
          <p:cNvGrpSpPr/>
          <p:nvPr/>
        </p:nvGrpSpPr>
        <p:grpSpPr>
          <a:xfrm>
            <a:off x="4462267" y="7167016"/>
            <a:ext cx="1181142" cy="406400"/>
            <a:chOff x="1997756" y="3611831"/>
            <a:chExt cx="1042162" cy="406400"/>
          </a:xfrm>
        </p:grpSpPr>
        <p:grpSp>
          <p:nvGrpSpPr>
            <p:cNvPr id="43" name="Group 42">
              <a:extLst>
                <a:ext uri="{FF2B5EF4-FFF2-40B4-BE49-F238E27FC236}">
                  <a16:creationId xmlns:a16="http://schemas.microsoft.com/office/drawing/2014/main" id="{CF5CAD06-5E88-39CA-10C9-D830E3C7FCC4}"/>
                </a:ext>
              </a:extLst>
            </p:cNvPr>
            <p:cNvGrpSpPr/>
            <p:nvPr/>
          </p:nvGrpSpPr>
          <p:grpSpPr>
            <a:xfrm>
              <a:off x="1997756" y="3611831"/>
              <a:ext cx="1042162" cy="406400"/>
              <a:chOff x="1590175" y="6032510"/>
              <a:chExt cx="1042162" cy="406400"/>
            </a:xfrm>
          </p:grpSpPr>
          <p:sp>
            <p:nvSpPr>
              <p:cNvPr id="52" name="Rectangle 51">
                <a:extLst>
                  <a:ext uri="{FF2B5EF4-FFF2-40B4-BE49-F238E27FC236}">
                    <a16:creationId xmlns:a16="http://schemas.microsoft.com/office/drawing/2014/main" id="{2F69BED7-3546-A9A1-F3CB-1C9D0837D5F0}"/>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2">
                <a:extLst>
                  <a:ext uri="{FF2B5EF4-FFF2-40B4-BE49-F238E27FC236}">
                    <a16:creationId xmlns:a16="http://schemas.microsoft.com/office/drawing/2014/main" id="{679C4150-202E-1356-159F-DF992BE5D0C6}"/>
                  </a:ext>
                </a:extLst>
              </p:cNvPr>
              <p:cNvSpPr/>
              <p:nvPr/>
            </p:nvSpPr>
            <p:spPr>
              <a:xfrm>
                <a:off x="1784140" y="6092546"/>
                <a:ext cx="691180"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Text Placeholder 122">
                <a:extLst>
                  <a:ext uri="{FF2B5EF4-FFF2-40B4-BE49-F238E27FC236}">
                    <a16:creationId xmlns:a16="http://schemas.microsoft.com/office/drawing/2014/main" id="{0BD586FE-0175-B77A-0ED6-5D2BA20AC60A}"/>
                  </a:ext>
                </a:extLst>
              </p:cNvPr>
              <p:cNvSpPr txBox="1">
                <a:spLocks/>
              </p:cNvSpPr>
              <p:nvPr/>
            </p:nvSpPr>
            <p:spPr>
              <a:xfrm>
                <a:off x="1981384" y="6096239"/>
                <a:ext cx="650953"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55" name="Oval 54">
                <a:extLst>
                  <a:ext uri="{FF2B5EF4-FFF2-40B4-BE49-F238E27FC236}">
                    <a16:creationId xmlns:a16="http://schemas.microsoft.com/office/drawing/2014/main" id="{8EC64948-8D36-46D3-0E74-E16EF5BE4BEC}"/>
                  </a:ext>
                </a:extLst>
              </p:cNvPr>
              <p:cNvSpPr/>
              <p:nvPr/>
            </p:nvSpPr>
            <p:spPr>
              <a:xfrm>
                <a:off x="1590175" y="6032510"/>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Freeform 48">
                <a:extLst>
                  <a:ext uri="{FF2B5EF4-FFF2-40B4-BE49-F238E27FC236}">
                    <a16:creationId xmlns:a16="http://schemas.microsoft.com/office/drawing/2014/main" id="{D494001A-F1FB-77AF-5D7C-4C998C39A5E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44" name="Graphic 2">
              <a:extLst>
                <a:ext uri="{FF2B5EF4-FFF2-40B4-BE49-F238E27FC236}">
                  <a16:creationId xmlns:a16="http://schemas.microsoft.com/office/drawing/2014/main" id="{8FC9E2B8-F485-D4F3-3590-9F1D0572C1CB}"/>
                </a:ext>
              </a:extLst>
            </p:cNvPr>
            <p:cNvGrpSpPr/>
            <p:nvPr/>
          </p:nvGrpSpPr>
          <p:grpSpPr>
            <a:xfrm>
              <a:off x="2066238" y="3681850"/>
              <a:ext cx="283418" cy="283423"/>
              <a:chOff x="8736336" y="773976"/>
              <a:chExt cx="925001" cy="925018"/>
            </a:xfrm>
            <a:solidFill>
              <a:schemeClr val="bg1"/>
            </a:solidFill>
          </p:grpSpPr>
          <p:sp>
            <p:nvSpPr>
              <p:cNvPr id="45" name="Freeform 27">
                <a:extLst>
                  <a:ext uri="{FF2B5EF4-FFF2-40B4-BE49-F238E27FC236}">
                    <a16:creationId xmlns:a16="http://schemas.microsoft.com/office/drawing/2014/main" id="{D8D35D5B-2D32-B2F3-E034-B98EB2AE74B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6" name="Freeform 28">
                <a:extLst>
                  <a:ext uri="{FF2B5EF4-FFF2-40B4-BE49-F238E27FC236}">
                    <a16:creationId xmlns:a16="http://schemas.microsoft.com/office/drawing/2014/main" id="{F39357A7-741C-0B79-3EB3-38915C722FF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7" name="Freeform 29">
                <a:extLst>
                  <a:ext uri="{FF2B5EF4-FFF2-40B4-BE49-F238E27FC236}">
                    <a16:creationId xmlns:a16="http://schemas.microsoft.com/office/drawing/2014/main" id="{6D4EDA06-E25D-1AD9-5B0A-1469A6FBA67B}"/>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8" name="Freeform 31">
                <a:extLst>
                  <a:ext uri="{FF2B5EF4-FFF2-40B4-BE49-F238E27FC236}">
                    <a16:creationId xmlns:a16="http://schemas.microsoft.com/office/drawing/2014/main" id="{F328F55A-6080-440A-64ED-E521ABBD87D7}"/>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49" name="Freeform 34">
                <a:extLst>
                  <a:ext uri="{FF2B5EF4-FFF2-40B4-BE49-F238E27FC236}">
                    <a16:creationId xmlns:a16="http://schemas.microsoft.com/office/drawing/2014/main" id="{4EEADE39-9FDD-8956-9872-B0B1A9398B3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0" name="Freeform 35">
                <a:extLst>
                  <a:ext uri="{FF2B5EF4-FFF2-40B4-BE49-F238E27FC236}">
                    <a16:creationId xmlns:a16="http://schemas.microsoft.com/office/drawing/2014/main" id="{AFF15C0D-AC5F-6A5B-BDF3-033B20FDC71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51" name="Freeform 36">
                <a:extLst>
                  <a:ext uri="{FF2B5EF4-FFF2-40B4-BE49-F238E27FC236}">
                    <a16:creationId xmlns:a16="http://schemas.microsoft.com/office/drawing/2014/main" id="{8392895C-DECD-0DFA-4334-57C7609822C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2C061477-BE0C-095A-EF33-C35B77211774}"/>
              </a:ext>
            </a:extLst>
          </p:cNvPr>
          <p:cNvSpPr txBox="1">
            <a:spLocks/>
          </p:cNvSpPr>
          <p:nvPr/>
        </p:nvSpPr>
        <p:spPr>
          <a:xfrm>
            <a:off x="4462267" y="7763393"/>
            <a:ext cx="2056432" cy="209393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200" b="1" dirty="0"/>
              <a:t>Liebe-und-Geld-Quiz</a:t>
            </a:r>
          </a:p>
          <a:p>
            <a:pPr marL="0" indent="0">
              <a:buNone/>
            </a:pPr>
            <a:endParaRPr lang="en-GB" sz="1200" dirty="0"/>
          </a:p>
          <a:p>
            <a:pPr marL="0" indent="0">
              <a:buNone/>
            </a:pPr>
            <a:r>
              <a:rPr lang="en-GB" sz="1200" dirty="0"/>
              <a:t>Folgen Sie dem Link unten, um das Quiz „Love &amp; Money“ auszufüllen (englisch):</a:t>
            </a:r>
          </a:p>
          <a:p>
            <a:pPr marL="0" indent="0">
              <a:buNone/>
            </a:pPr>
            <a:r>
              <a:rPr lang="en-GB" sz="1200" dirty="0"/>
              <a:t> </a:t>
            </a:r>
            <a:r>
              <a:rPr lang="en-GB" sz="1200" dirty="0">
                <a:hlinkClick r:id="rId2"/>
              </a:rPr>
              <a:t>https://www.getsmarteraboutmoney.ca/tools/love-and-money-quiz/</a:t>
            </a:r>
            <a:r>
              <a:rPr lang="en-GB" sz="1200" dirty="0"/>
              <a:t> </a:t>
            </a:r>
            <a:endParaRPr lang="en-US" sz="1200" dirty="0"/>
          </a:p>
        </p:txBody>
      </p:sp>
    </p:spTree>
    <p:extLst>
      <p:ext uri="{BB962C8B-B14F-4D97-AF65-F5344CB8AC3E}">
        <p14:creationId xmlns:p14="http://schemas.microsoft.com/office/powerpoint/2010/main" val="11260050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43DEBB-3059-F255-03FF-025E386C519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D8C4264-4E1B-537F-0235-E2D9366D124E}"/>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BC4575A4-C20E-496E-CB6E-3638213C715A}"/>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A99845BF-4058-96F5-5E85-4B53E0505233}"/>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3BD44CFB-A817-AA6D-D822-005EC18CCD6F}"/>
              </a:ext>
            </a:extLst>
          </p:cNvPr>
          <p:cNvSpPr>
            <a:spLocks noGrp="1"/>
          </p:cNvSpPr>
          <p:nvPr>
            <p:ph type="body" sz="quarter" idx="64"/>
          </p:nvPr>
        </p:nvSpPr>
        <p:spPr>
          <a:xfrm>
            <a:off x="1704813" y="1874521"/>
            <a:ext cx="5238428" cy="7972339"/>
          </a:xfrm>
        </p:spPr>
        <p:txBody>
          <a:bodyPr/>
          <a:lstStyle/>
          <a:p>
            <a:pPr marL="0" indent="0">
              <a:lnSpc>
                <a:spcPts val="1150"/>
              </a:lnSpc>
              <a:buNone/>
            </a:pPr>
            <a:r>
              <a:rPr lang="en-GB" sz="1100" b="1" dirty="0"/>
              <a:t>Üben Sie, ein gemeinsames Haushaltsbudget zu erstellen</a:t>
            </a:r>
          </a:p>
          <a:p>
            <a:pPr>
              <a:lnSpc>
                <a:spcPts val="1150"/>
              </a:lnSpc>
            </a:pPr>
            <a:endParaRPr lang="en-GB" sz="1200" dirty="0"/>
          </a:p>
          <a:p>
            <a:pPr marL="0" indent="0">
              <a:lnSpc>
                <a:spcPts val="1150"/>
              </a:lnSpc>
              <a:buNone/>
            </a:pPr>
            <a:r>
              <a:rPr lang="en-GB" sz="1100" dirty="0"/>
              <a:t>Die Haushaltsausgaben zu steuern ist eine wesentliche, manchmal aber auch schwierige Aufgabe. Ob Ihr Haushalt zwei Einkommen hat oder eines – wichtig ist zu wissen, wofür Sie Ihr Geld ausgeben und wo sich finanziell etwas verbessern lässt. Budgetplanung mag abschreckend wirken, weil sie bedeutet, bei manchen der schöneren Ausgaben zu kürzen, und weil man ein Arbeitsblatt oder eine Tabelle anlegen muss. Aber es muss nicht so schwer sein, wie es klingt. </a:t>
            </a:r>
          </a:p>
          <a:p>
            <a:pPr marL="0" indent="0">
              <a:lnSpc>
                <a:spcPts val="1150"/>
              </a:lnSpc>
              <a:buNone/>
            </a:pPr>
            <a:endParaRPr lang="en-GB" sz="1200" dirty="0"/>
          </a:p>
          <a:p>
            <a:pPr marL="0" indent="0">
              <a:lnSpc>
                <a:spcPts val="1150"/>
              </a:lnSpc>
              <a:buNone/>
            </a:pPr>
            <a:r>
              <a:rPr lang="en-GB" sz="1100" dirty="0"/>
              <a:t>Zunächst müssen Sie Ihr Haushaltsbudget ordnen und ermitteln, wie viel Einkommen Sie und Ihr Partner bzw. Ihre Partnerin erzielen. Dann berechnen Sie Ihre monatlichen Ausgaben und teilen sie in vier Kategorien ein:</a:t>
            </a:r>
          </a:p>
          <a:p>
            <a:pPr marL="0" indent="0">
              <a:lnSpc>
                <a:spcPts val="1150"/>
              </a:lnSpc>
              <a:buNone/>
            </a:pPr>
            <a:endParaRPr lang="en-GB" sz="1200" dirty="0"/>
          </a:p>
          <a:p>
            <a:pPr marL="228600" indent="-228600">
              <a:lnSpc>
                <a:spcPct val="100000"/>
              </a:lnSpc>
              <a:buFont typeface="+mj-lt"/>
              <a:buAutoNum type="arabicPeriod"/>
            </a:pPr>
            <a:r>
              <a:rPr lang="en-GB" sz="1100" dirty="0"/>
              <a:t>Sparen – dazu gehören Altersvorsorge und Notfallrücklagen; </a:t>
            </a:r>
          </a:p>
          <a:p>
            <a:pPr marL="228600" indent="-228600">
              <a:lnSpc>
                <a:spcPct val="100000"/>
              </a:lnSpc>
              <a:buFont typeface="+mj-lt"/>
              <a:buAutoNum type="arabicPeriod"/>
            </a:pPr>
            <a:r>
              <a:rPr lang="en-GB" sz="1100" dirty="0"/>
              <a:t>Rechnungen und Kredite – etwa Studienkredite, Hypotheken oder Kreditkartenabrechnungen; </a:t>
            </a:r>
          </a:p>
          <a:p>
            <a:pPr marL="228600" indent="-228600">
              <a:lnSpc>
                <a:spcPct val="100000"/>
              </a:lnSpc>
              <a:buFont typeface="+mj-lt"/>
              <a:buAutoNum type="arabicPeriod"/>
            </a:pPr>
            <a:r>
              <a:rPr lang="en-GB" sz="1100" dirty="0"/>
              <a:t>Notwendige Ausgaben wie Lebensmittel, Kleidung, Miete und Nebenkosten; und </a:t>
            </a:r>
          </a:p>
          <a:p>
            <a:pPr marL="228600" indent="-228600">
              <a:lnSpc>
                <a:spcPct val="100000"/>
              </a:lnSpc>
              <a:buFont typeface="+mj-lt"/>
              <a:buAutoNum type="arabicPeriod"/>
            </a:pPr>
            <a:r>
              <a:rPr lang="en-GB" sz="1100" dirty="0"/>
              <a:t>Spaß und Freizeit – alles Übrige, etwa Urlaub oder Geld für gemeinsame Abende</a:t>
            </a:r>
          </a:p>
          <a:p>
            <a:pPr marL="0" indent="0">
              <a:lnSpc>
                <a:spcPts val="1150"/>
              </a:lnSpc>
              <a:buNone/>
            </a:pPr>
            <a:endParaRPr lang="en-GB" sz="1200" dirty="0"/>
          </a:p>
          <a:p>
            <a:pPr marL="0" indent="0">
              <a:lnSpc>
                <a:spcPts val="1150"/>
              </a:lnSpc>
              <a:buNone/>
            </a:pPr>
            <a:endParaRPr lang="en-US" dirty="0"/>
          </a:p>
          <a:p>
            <a:pPr marL="0" indent="0">
              <a:lnSpc>
                <a:spcPts val="1150"/>
              </a:lnSpc>
              <a:buNone/>
            </a:pPr>
            <a:r>
              <a:rPr kumimoji="0" lang="en-GB" sz="11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Wie man Ausgaben aufteilt </a:t>
            </a:r>
          </a:p>
          <a:p>
            <a:pPr marL="0" indent="0">
              <a:lnSpc>
                <a:spcPts val="1150"/>
              </a:lnSpc>
              <a:buNone/>
            </a:pPr>
            <a:endPar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indent="0">
              <a:lnSpc>
                <a:spcPts val="1150"/>
              </a:lnSpc>
              <a:buNone/>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Im nächsten Schritt unterscheiden sich Familienfinanzen von denen einer Einzelperson. Sie müssen festlegen, wie die Zahlungen aufgeteilt werden. Es gibt mehrere Wege, wie ein Paar die finanzielle Verantwortung verteilen kann.</a:t>
            </a:r>
          </a:p>
          <a:p>
            <a:pPr marL="0" indent="0">
              <a:lnSpc>
                <a:spcPts val="1150"/>
              </a:lnSpc>
              <a:buNone/>
            </a:pPr>
            <a:endParaRPr lang="en-GB" sz="1200" dirty="0"/>
          </a:p>
          <a:p>
            <a:pPr marL="228600" indent="-228600">
              <a:lnSpc>
                <a:spcPts val="1150"/>
              </a:lnSpc>
              <a:buFont typeface="+mj-lt"/>
              <a:buAutoNum type="alphaLcPeriod"/>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Eine Möglichkeit ist ein gemeinsames Girokonto, auf das beide denselben Betrag aus ihrem jeweiligen Gehalt einzahlen. Dieser Betrag ergibt sich, indem alle gemeinsamen Ausgaben aus den oben genannten Kategorien addiert und durch zwei geteilt werden. </a:t>
            </a:r>
            <a:r>
              <a:rPr lang="en-GB" sz="1100" dirty="0"/>
              <a:t>D</a:t>
            </a: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as übrige Geld fließt auf individuelle Konten, und jeder Partner entscheidet selbst, wie der Rest ausgegeben, gespart oder angelegt wird. </a:t>
            </a:r>
          </a:p>
          <a:p>
            <a:pPr marL="228600" indent="-228600">
              <a:lnSpc>
                <a:spcPts val="1150"/>
              </a:lnSpc>
              <a:buFont typeface="+mj-lt"/>
              <a:buAutoNum type="alphaLcPeriod"/>
            </a:pPr>
            <a:endParaRPr lang="en-GB" sz="1200" dirty="0"/>
          </a:p>
          <a:p>
            <a:pPr marL="228600" indent="-228600">
              <a:lnSpc>
                <a:spcPts val="1150"/>
              </a:lnSpc>
              <a:buFont typeface="+mj-lt"/>
              <a:buAutoNum type="alphaLcPeriod"/>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Eine weitere Möglichkeit nutzt ebenfalls ein gemeinsames Girokonto, aber diesmal zahlt jede Person denselben Prozentsatz ihres Gehalts ein. So trägt der Partner, der mehr verdient, auch mehr zum Konto bei. </a:t>
            </a:r>
            <a:r>
              <a:rPr lang="en-GB" sz="1100" dirty="0"/>
              <a:t>D</a:t>
            </a: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as übrige Geld fließt auf individuelle Konten, und jeder Partner entscheidet selbst, wie der Rest ausgegeben, gespart oder angelegt wird. </a:t>
            </a:r>
          </a:p>
          <a:p>
            <a:pPr marL="228600" indent="-228600">
              <a:lnSpc>
                <a:spcPts val="1150"/>
              </a:lnSpc>
              <a:buFont typeface="+mj-lt"/>
              <a:buAutoNum type="alphaLcPeriod"/>
            </a:pPr>
            <a:endParaRPr lang="en-GB" sz="1200" dirty="0"/>
          </a:p>
          <a:p>
            <a:pPr marL="228600" indent="-228600">
              <a:lnSpc>
                <a:spcPts val="1150"/>
              </a:lnSpc>
              <a:buFont typeface="+mj-lt"/>
              <a:buAutoNum type="alphaLcPeriod"/>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Eine dritte Möglichkeit ist, alle Konten und Ausgaben zu teilen. In diesem Modell zahlen beide Partner ihr Geld auf dasselbe Konto ein. Alle Ausgaben werden von diesem Konto bezahlt, und das Paar entscheidet gemeinsam, wie der Rest verwendet wird.</a:t>
            </a:r>
          </a:p>
          <a:p>
            <a:pPr marL="0" indent="0">
              <a:lnSpc>
                <a:spcPts val="1150"/>
              </a:lnSpc>
              <a:buNone/>
            </a:pPr>
            <a:endParaRPr lang="en-GB" sz="1200" dirty="0"/>
          </a:p>
          <a:p>
            <a:pPr marL="0" indent="0">
              <a:lnSpc>
                <a:spcPts val="1150"/>
              </a:lnSpc>
              <a:buNone/>
            </a:pPr>
            <a:endParaRPr lang="en-GB" sz="1200" b="1" dirty="0"/>
          </a:p>
          <a:p>
            <a:pPr marL="0" indent="0">
              <a:lnSpc>
                <a:spcPts val="1150"/>
              </a:lnSpc>
              <a:buNone/>
            </a:pPr>
            <a:r>
              <a:rPr lang="en-GB" sz="1100" b="1" dirty="0"/>
              <a:t>Gemeinsam sparen planen </a:t>
            </a:r>
          </a:p>
          <a:p>
            <a:pPr marL="0" indent="0">
              <a:lnSpc>
                <a:spcPts val="1150"/>
              </a:lnSpc>
              <a:buNone/>
            </a:pPr>
            <a:endParaRPr lang="en-GB" sz="1200" b="1" dirty="0"/>
          </a:p>
          <a:p>
            <a:pPr marL="0" indent="0">
              <a:lnSpc>
                <a:spcPts val="1150"/>
              </a:lnSpc>
              <a:buNone/>
            </a:pPr>
            <a:r>
              <a:rPr lang="en-GB" sz="1100" dirty="0"/>
              <a:t>Wenn Sie festgelegt haben, wie Sie die Ausgaben aufteilen, sollten Sie und Ihr Partner bzw. Ihre Partnerin Ihre finanziellen Ziele bestimmen. Planen Sie, eine Familie zu gründen? Möchten Sie ein Eigenheim kaufen? Wünschen Sie sich einen Familienurlaub?</a:t>
            </a:r>
          </a:p>
          <a:p>
            <a:pPr marL="0" indent="0">
              <a:lnSpc>
                <a:spcPts val="1150"/>
              </a:lnSpc>
              <a:buNone/>
            </a:pPr>
            <a:endParaRPr lang="en-GB" sz="1200"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p:txBody>
      </p:sp>
      <p:grpSp>
        <p:nvGrpSpPr>
          <p:cNvPr id="4" name="Graphic 2">
            <a:extLst>
              <a:ext uri="{FF2B5EF4-FFF2-40B4-BE49-F238E27FC236}">
                <a16:creationId xmlns:a16="http://schemas.microsoft.com/office/drawing/2014/main" id="{959FEDB9-1390-74BB-B80E-E8C2168B703F}"/>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5D9CA83C-B527-5EC5-8B08-EC8214D772AC}"/>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0F1FF7DA-A6FD-8CD2-9224-270FD07F559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E8C768F-A7C4-C174-ABC5-95CB768C801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D776249E-04BC-1ACF-143E-BBA8E6C5633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F398D665-C17D-B107-2B88-84A457F70661}"/>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5FCD880-8D5F-CB6D-5DCE-78BE92AAE7C6}"/>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12D7069-AC31-B2A0-84FA-78E24B0654AD}"/>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AD198E6C-0269-5918-6CC2-936936BFD61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93493262-3919-4A93-3E8D-CB7F777D3CB1}"/>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ECC8B8EB-C8A9-C064-14F1-1BA89E3EC3B8}"/>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47E5CF57-DA2F-BEC5-7CAF-7495A4953F0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98D0B6E1-E8CF-5C3F-8216-0DEE524AA076}"/>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3AF736E1-C8B2-5A37-61F9-83EB8C3EB19C}"/>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8EE3DA48-60D9-8A13-95E3-330950704492}"/>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F39A5F1A-8C2F-C966-8AB0-BD458A1C3B6C}"/>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F0F1F7AE-9690-4A03-76C4-069A7A2418CF}"/>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8F2486F4-2C94-C3CB-E301-D218559C698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7108888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93129D-7C79-DB1A-6325-8E62CDDA025F}"/>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C8E0033-58EC-9DF8-EFE3-9F1A2A20199E}"/>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F2A81C61-07C6-A732-0F58-8985324B3F34}"/>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44219D6A-7306-BA5A-DAD1-0D076E031E3A}"/>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D1B150A9-B5D0-A215-B3CF-CD66D5F4655A}"/>
              </a:ext>
            </a:extLst>
          </p:cNvPr>
          <p:cNvSpPr>
            <a:spLocks noGrp="1"/>
          </p:cNvSpPr>
          <p:nvPr>
            <p:ph type="body" sz="quarter" idx="64"/>
          </p:nvPr>
        </p:nvSpPr>
        <p:spPr>
          <a:xfrm>
            <a:off x="1704813" y="1874521"/>
            <a:ext cx="5238428" cy="6707184"/>
          </a:xfrm>
        </p:spPr>
        <p:txBody>
          <a:bodyPr/>
          <a:lstStyle/>
          <a:p>
            <a:pPr marL="0" indent="0">
              <a:buNone/>
            </a:pPr>
            <a:r>
              <a:rPr lang="en-GB" sz="1200" dirty="0"/>
              <a:t>Entscheiden Sie, wofür Sie sparen, setzen Sie sich eine Frist, analysieren Sie dann Ihre aktuellen Haushaltsausgaben und ermitteln Sie Bereiche, in denen Sie kürzen können.</a:t>
            </a:r>
          </a:p>
          <a:p>
            <a:pPr marL="0" indent="0">
              <a:buNone/>
            </a:pPr>
            <a:r>
              <a:rPr lang="en-GB" sz="1200" dirty="0"/>
              <a:t>Wenn sich ein Paar Zeit nimmt, darüber zu sprechen, wofür es sparen möchte, kann das die Motivation stärken, sich an das Budget zu halten. </a:t>
            </a:r>
          </a:p>
          <a:p>
            <a:pPr marL="0" indent="0">
              <a:buNone/>
            </a:pPr>
            <a:endParaRPr lang="en-GB" sz="1200" dirty="0"/>
          </a:p>
          <a:p>
            <a:pPr marL="0" indent="0">
              <a:buNone/>
            </a:pPr>
            <a:r>
              <a:rPr lang="en-GB" sz="1200" b="1" dirty="0"/>
              <a:t>Ausgaben planen</a:t>
            </a:r>
          </a:p>
          <a:p>
            <a:pPr marL="0" indent="0">
              <a:buNone/>
            </a:pPr>
            <a:endParaRPr lang="en-GB" sz="1200" b="1" dirty="0"/>
          </a:p>
          <a:p>
            <a:pPr marL="0" indent="0">
              <a:buNone/>
            </a:pPr>
            <a:r>
              <a:rPr lang="en-GB" sz="1200" dirty="0"/>
              <a:t>Wenn Sie festgelegt haben, welche Ausgaben Sie haben, wie sie bezahlt werden und welche finanziellen Ziele Sie verfolgen, entwickeln Sie Ihren Ausgabenplan:</a:t>
            </a:r>
            <a:endParaRPr lang="en-GB" sz="1200" b="1" dirty="0"/>
          </a:p>
          <a:p>
            <a:pPr marL="0" indent="0">
              <a:buNone/>
            </a:pPr>
            <a:endParaRPr lang="en-GB" sz="1200" dirty="0"/>
          </a:p>
          <a:p>
            <a:r>
              <a:rPr lang="en-GB" sz="1200" dirty="0"/>
              <a:t>Gemeinsame Girokonten mit einer Debitkarte oder eine gemeinsame Kreditkarte ermöglichen es, notwendige Einkäufe unkompliziert zu tätigen. </a:t>
            </a:r>
          </a:p>
          <a:p>
            <a:r>
              <a:rPr lang="en-GB" sz="1200" dirty="0"/>
              <a:t>Apps zur Ausgabenerfassung können Ihnen und Ihrem Partner bzw. Ihrer Partnerin helfen, auf Kurs zu bleiben. </a:t>
            </a:r>
          </a:p>
          <a:p>
            <a:r>
              <a:rPr lang="en-GB" sz="1200" dirty="0"/>
              <a:t>Eine Tabelle, auf die beide Zugriff haben, oder auch Stift und Papier an einem sicheren Ort können ebenfalls wirksam sein. </a:t>
            </a:r>
          </a:p>
          <a:p>
            <a:r>
              <a:rPr lang="en-GB" sz="1200" dirty="0"/>
              <a:t>Manche Banken bieten ihren Kundinnen und Kunden Werkzeuge für das persönliche Finanzmanagement an, die bei der Budgetplanung und Ausgabenkontrolle helfen. </a:t>
            </a:r>
          </a:p>
          <a:p>
            <a:pPr marL="0" indent="0">
              <a:buNone/>
            </a:pPr>
            <a:endParaRPr lang="en-GB" sz="1200" dirty="0"/>
          </a:p>
          <a:p>
            <a:pPr marL="0" indent="0">
              <a:buNone/>
            </a:pPr>
            <a:r>
              <a:rPr lang="en-GB" sz="1200" dirty="0"/>
              <a:t>Im Rahmen des Budgets zu bleiben ist im echten Leben oft schwerer als auf dem Papier. Wenn Sie oder Ihr Partner bzw. Ihre Partnerin gelegentlich vom Budget abweichen, lassen Sie sich nicht entmutigen: Der Umgang mit Geld ist eine Fähigkeit, die geübt werden muss, bevor man sie beherrscht. Das Wichtigste beim Umgang mit zwei Einkommen sind Ehrlichkeit, Kommunikation und die Bereitschaft, bei Bedarf nachzujustieren.</a:t>
            </a:r>
            <a:endParaRPr lang="en-US"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51D4AC42-E796-BA21-9A99-698EC1F07FC8}"/>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3A47FBD6-AE0A-5F01-08F4-557C0EDB653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A7BFAA75-5EF0-5885-7213-28770B1DDD8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5F79A9D-A619-C4FB-A01E-24A0492543F0}"/>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F5710D54-00A6-302B-E184-0601F132A788}"/>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21DF2F0-7743-D9DA-C732-3D8D88F1C817}"/>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B50919B4-92C0-BFF1-819D-35D050FD1307}"/>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B82A62D6-80A3-FDB2-F504-7EF9E09F34D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A14927E9-E73F-DA99-FF73-E8114FC1083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63E8FFC3-DDC0-5FD9-4AFD-E61661FCB6E5}"/>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ECB9CF9-9096-BCC4-FCB9-424386135A3D}"/>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BB6EEC4-FBBB-7824-766F-23C72A95FA77}"/>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2DE0ADDA-884F-0012-3E79-567E2BFD474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D6C8E620-E439-0710-C223-3630EE110A9E}"/>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A51FDA8-FB25-948E-5E47-B5C79375E6E3}"/>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9E991B87-03BC-9954-E781-B76E2C8082DE}"/>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1D231AC2-6EC9-C810-B331-A367452306A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739DA267-42CF-1CBF-6743-C4EF9659EB36}"/>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77480099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0DC6FB-8545-9AC8-087D-6AFFA56B3D1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7B83E51-151C-FD2F-586B-20552CFFB432}"/>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49E4058B-A7AA-E962-8D32-F5987D761EFD}"/>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43E6B91B-CEA8-E04E-046E-EEA90E11542F}"/>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0FFF44E3-5D0D-0F5E-24E3-8E9FA53C8559}"/>
              </a:ext>
            </a:extLst>
          </p:cNvPr>
          <p:cNvSpPr>
            <a:spLocks noGrp="1"/>
          </p:cNvSpPr>
          <p:nvPr>
            <p:ph type="body" sz="quarter" idx="64"/>
          </p:nvPr>
        </p:nvSpPr>
        <p:spPr>
          <a:xfrm>
            <a:off x="1704813" y="1874521"/>
            <a:ext cx="5238428" cy="7972339"/>
          </a:xfrm>
        </p:spPr>
        <p:txBody>
          <a:bodyPr/>
          <a:lstStyle/>
          <a:p>
            <a:pPr marL="0" indent="0">
              <a:buNone/>
            </a:pPr>
            <a:r>
              <a:rPr lang="en-GB" sz="1200" b="1" dirty="0"/>
              <a:t>Szenarioanalyse: Was würden Sie tun, wenn Ihr Partner alle finanziellen Entscheidungen träfe? </a:t>
            </a:r>
          </a:p>
          <a:p>
            <a:endParaRPr lang="en-GB" sz="1200" dirty="0"/>
          </a:p>
          <a:p>
            <a:pPr marL="0" indent="0">
              <a:buNone/>
            </a:pPr>
            <a:r>
              <a:rPr lang="en-GB" sz="1200" dirty="0"/>
              <a:t>Gleichberechtigt in die Haushaltsfinanzen eingebunden zu sein, ist nicht nur eine Frage des Prinzips. Es ist an sich eine Frage der finanziellen Sicherheit. Durch Scheidung oder Verwitwung werden 8 von 10 Frauen im Laufe ihres Lebens allein für ihre finanzielle Sicherheit verantwortlich sein. Wer die Verantwortung für langfristige Finanzentscheidungen an den Ehepartner oder Partner abgibt, riskiert, auf Ereignisse mit großen Auswirkungen auf die Lebensqualität nicht vorbereitet zu sein.</a:t>
            </a:r>
          </a:p>
          <a:p>
            <a:pPr marL="0" indent="0">
              <a:buNone/>
            </a:pPr>
            <a:endParaRPr lang="en-GB" sz="1200" dirty="0"/>
          </a:p>
          <a:p>
            <a:pPr marL="0" indent="0">
              <a:buNone/>
            </a:pPr>
            <a:r>
              <a:rPr lang="en-GB" sz="1200" dirty="0"/>
              <a:t>Zu d</a:t>
            </a: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en Hauptgründen, w</a:t>
            </a:r>
            <a:r>
              <a:rPr lang="en-GB" sz="1200" dirty="0"/>
              <a:t>arum Frauen die Kontrolle über die Finanzplanung an den Partner abgeben, zählen fehlendes Wissen, fehlende Zeit, der Wunsch, den Status quo nicht zu stören, und fehlende praktische Erfahrung. Die Kontrolle abzugeben mag kurzfristig den Frieden in der Beziehung wahren – langfristig hat es jedoch gefährliche Folgen.</a:t>
            </a:r>
          </a:p>
          <a:p>
            <a:pPr marL="0" indent="0">
              <a:buNone/>
            </a:pPr>
            <a:endParaRPr lang="en-GB" sz="1200" dirty="0"/>
          </a:p>
          <a:p>
            <a:pPr marL="0" indent="0">
              <a:buNone/>
            </a:pPr>
            <a:r>
              <a:rPr lang="en-GB" sz="1200" dirty="0"/>
              <a:t>Eine 50:50-Aufteilung ist nicht unbedingt das eigentliche Ziel – Sie müssen nicht alle Entscheidungen treffen oder jedes kleine Detail prüfen. Aber Sie sollten über alle finanziellen Entscheidungen Bescheid wissen und sicherstellen, dass Sie die Möglichkeit haben, sie zu beeinflussen. Dafür:</a:t>
            </a:r>
          </a:p>
          <a:p>
            <a:pPr marL="0" indent="0">
              <a:buNone/>
            </a:pPr>
            <a:endParaRPr lang="en-GB" sz="1200" dirty="0"/>
          </a:p>
          <a:p>
            <a:pPr>
              <a:lnSpc>
                <a:spcPct val="100000"/>
              </a:lnSpc>
            </a:pPr>
            <a:r>
              <a:rPr lang="en-GB" b="1" dirty="0"/>
              <a:t>Holen Sie die Finanzen in die reale Welt: </a:t>
            </a:r>
            <a:r>
              <a:rPr lang="en-GB" dirty="0"/>
              <a:t>Beim Umgang mit Geld geht es nicht nur um Zahlen. Um es greifbarer zu machen, lösen Sie Finanzkonzepte aus dem Abstrakten – zum Beispiel Anlegen für die Ausbildungskosten eines Kindes oder Sparen für die Versorgung eines älteren Angehörigen.</a:t>
            </a:r>
          </a:p>
          <a:p>
            <a:pPr>
              <a:lnSpc>
                <a:spcPct val="100000"/>
              </a:lnSpc>
            </a:pPr>
            <a:endParaRPr lang="en-GB" dirty="0"/>
          </a:p>
          <a:p>
            <a:pPr>
              <a:lnSpc>
                <a:spcPct val="100000"/>
              </a:lnSpc>
            </a:pPr>
            <a:r>
              <a:rPr lang="en-GB" b="1" dirty="0"/>
              <a:t>Planen Sie einen festen Termin für die langfristige Planung mit Ihrem Partner bzw. für sich selbst:</a:t>
            </a:r>
            <a:r>
              <a:rPr lang="en-GB" dirty="0"/>
              <a:t> Legen Sie eine Zeit fest, um konkrete Punkte zu besprechen und sicherzustellen, dass Sie beide gleichermaßen wissen, wo Sie stehen. Einige Fragen für den Einstieg: Fühlen Sie sich für das nächste Jahr finanziell sicher und vorbereitet? Und für die nächsten zwei bis fünf Jahre? Zahlen Sie in Ihre Altersvorsorge ein? Worin sind wir investiert?</a:t>
            </a:r>
          </a:p>
          <a:p>
            <a:pPr>
              <a:lnSpc>
                <a:spcPct val="100000"/>
              </a:lnSpc>
            </a:pPr>
            <a:endParaRPr lang="en-GB" dirty="0"/>
          </a:p>
          <a:p>
            <a:pPr>
              <a:lnSpc>
                <a:spcPct val="100000"/>
              </a:lnSpc>
            </a:pPr>
            <a:r>
              <a:rPr lang="en-GB" b="1" dirty="0"/>
              <a:t>Gehen Sie Ihre Notfallpläne durch: </a:t>
            </a:r>
            <a:r>
              <a:rPr lang="en-GB" dirty="0"/>
              <a:t>Stellen Sie sicher, dass alle Ihre finanziellen Angelegenheiten geordnet sind. Dazu gehören die nötigen Dokumente zur Nachlassplanung, Versicherungsschutz, Notfallrücklagen und ein Plan für unerwartete Ausgaben. Ermitteln Sie Lücken und schließen Sie sie gemeinsam.  </a:t>
            </a:r>
          </a:p>
          <a:p>
            <a:pPr>
              <a:lnSpc>
                <a:spcPct val="100000"/>
              </a:lnSpc>
            </a:pPr>
            <a:endParaRPr lang="en-GB" dirty="0"/>
          </a:p>
          <a:p>
            <a:pPr>
              <a:lnSpc>
                <a:spcPct val="100000"/>
              </a:lnSpc>
            </a:pPr>
            <a:r>
              <a:rPr lang="en-GB" b="1" dirty="0"/>
              <a:t>Delegieren, aber nicht abgeben:</a:t>
            </a:r>
            <a:r>
              <a:rPr lang="en-GB" dirty="0"/>
              <a:t> Es ist in Ordnung, einen Teil der Arbeit an den Partner zu delegieren oder mit einer Finanzfachkraft zusammenzuarbeiten. Aber Sie müssen über alle Entscheidungen Bescheid wissen, die Ihre Familie betreffen. Das gelingt, indem Sie an Terminen mit Finanzfachleuten teilnehmen. Wenn Sie nicht dabei sein können, vereinbaren Sie eine Zeit, in der Ihr Partner Sie durch die wichtigsten finanziellen Entscheidungen führt. </a:t>
            </a:r>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EADB1930-6E1B-35FA-B76A-AA33AF5D4C32}"/>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1D3D6B72-94C3-685C-11C9-6839805E28E2}"/>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6863E5A6-E4FF-BA04-115F-FEA0930D731E}"/>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3EDD64D3-0B21-7036-F39B-A75F082DFB6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22A574EA-7191-6E25-C0D9-9DC1F8310330}"/>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862BF3B-DE74-3D1B-4A8A-2EC2C357DCE9}"/>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495AC50-C7EE-91D2-4434-69B4BE133257}"/>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29D5E725-6AF1-5797-487E-A94369CE507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5EC49041-FAD2-6B04-9E39-3EFE6D4CB466}"/>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0CD2A3A-7051-D1D8-CE5F-C75BE78E710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FC354472-262F-8629-CE18-63A3A0240C05}"/>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D8D92DA8-79A0-1CF5-6EB8-00DF3BB5C884}"/>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6436C705-38A7-B354-647A-0E67A05B0B49}"/>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5B154B70-B6F1-A789-CDBF-807836A792B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AE92C72B-14A9-D3FB-1E7B-7CF2AF727C6F}"/>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44DDC35-428B-A0B8-37A1-8D0797C334D7}"/>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CC803BE3-A77F-0EB0-6013-ADEED58A712A}"/>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65C21FB7-525B-ACB3-EA60-9ACCB317F224}"/>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6262093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D29F7-A1AB-9494-9E86-7C2A73362597}"/>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B65D015F-CE92-BC0C-07A6-2CA828AF3522}"/>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2A222946-C43B-2E93-06D7-09CA96804B8A}"/>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1BB42E1-60F8-48F4-F57D-E0294BB84F24}"/>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4F38DEFC-D3D6-3AEA-D689-B58E81753E0D}"/>
              </a:ext>
            </a:extLst>
          </p:cNvPr>
          <p:cNvSpPr>
            <a:spLocks noGrp="1"/>
          </p:cNvSpPr>
          <p:nvPr>
            <p:ph type="body" sz="quarter" idx="64"/>
          </p:nvPr>
        </p:nvSpPr>
        <p:spPr>
          <a:xfrm>
            <a:off x="1704813" y="1874521"/>
            <a:ext cx="5238428" cy="8305799"/>
          </a:xfrm>
        </p:spPr>
        <p:txBody>
          <a:bodyPr/>
          <a:lstStyle/>
          <a:p>
            <a:pPr marL="0" indent="0">
              <a:lnSpc>
                <a:spcPts val="1150"/>
              </a:lnSpc>
              <a:buNone/>
            </a:pPr>
            <a:r>
              <a:rPr lang="en-GB" sz="1300" b="1" dirty="0"/>
              <a:t>Formative Lernkontrolle: </a:t>
            </a:r>
          </a:p>
          <a:p>
            <a:pPr marL="0" indent="0">
              <a:lnSpc>
                <a:spcPts val="1150"/>
              </a:lnSpc>
              <a:buNone/>
            </a:pPr>
            <a:endParaRPr lang="en-GB" sz="1400" b="1" dirty="0"/>
          </a:p>
          <a:p>
            <a:pPr>
              <a:lnSpc>
                <a:spcPts val="1150"/>
              </a:lnSpc>
            </a:pPr>
            <a:r>
              <a:rPr lang="en-GB" sz="1100" b="1" dirty="0"/>
              <a:t>Reflexion: Wie würden Sie die Finanzplanung in einer neuen Beziehung angehen? </a:t>
            </a:r>
          </a:p>
          <a:p>
            <a:pPr>
              <a:lnSpc>
                <a:spcPts val="1150"/>
              </a:lnSpc>
            </a:pPr>
            <a:endParaRPr lang="en-GB" sz="1400" b="1" dirty="0"/>
          </a:p>
          <a:p>
            <a:pPr marL="0" indent="0">
              <a:lnSpc>
                <a:spcPts val="1150"/>
              </a:lnSpc>
              <a:buNone/>
            </a:pPr>
            <a:r>
              <a:rPr lang="en-GB" sz="1100" dirty="0"/>
              <a:t>Diese Übung hilft Ihnen, in einer neuen Beziehung einen klaren Plan mit ehrlichen Erwartungen zu entwickeln, indem Sie eine vollständige Liste von Überlegungen durchgehen – einschließlich Einkommen, bestehender Schulden und finanzieller Ziele.</a:t>
            </a:r>
          </a:p>
          <a:p>
            <a:pPr marL="0" indent="0">
              <a:lnSpc>
                <a:spcPts val="1150"/>
              </a:lnSpc>
              <a:buNone/>
            </a:pPr>
            <a:endParaRPr lang="en-GB" sz="1200" dirty="0"/>
          </a:p>
          <a:p>
            <a:pPr marL="0" indent="0">
              <a:lnSpc>
                <a:spcPts val="1150"/>
              </a:lnSpc>
              <a:buNone/>
            </a:pPr>
            <a:r>
              <a:rPr lang="en-GB" sz="1100" b="1" dirty="0"/>
              <a:t>Was zu bedenken ist</a:t>
            </a:r>
          </a:p>
          <a:p>
            <a:pPr marL="0" indent="0">
              <a:lnSpc>
                <a:spcPts val="1150"/>
              </a:lnSpc>
              <a:buNone/>
            </a:pPr>
            <a:endParaRPr lang="en-GB" sz="1200" dirty="0"/>
          </a:p>
          <a:p>
            <a:pPr marL="0" indent="0">
              <a:lnSpc>
                <a:spcPts val="1150"/>
              </a:lnSpc>
              <a:buNone/>
            </a:pPr>
            <a:r>
              <a:rPr lang="en-GB" sz="1100" b="1" dirty="0"/>
              <a:t>1. Gemeinsame oder getrennte Konten </a:t>
            </a:r>
          </a:p>
          <a:p>
            <a:pPr marL="0" indent="0">
              <a:lnSpc>
                <a:spcPts val="1150"/>
              </a:lnSpc>
              <a:buNone/>
            </a:pPr>
            <a:endParaRPr lang="en-GB" sz="1200" dirty="0"/>
          </a:p>
          <a:p>
            <a:pPr>
              <a:lnSpc>
                <a:spcPct val="100000"/>
              </a:lnSpc>
            </a:pPr>
            <a:r>
              <a:rPr lang="en-GB" sz="1100" dirty="0"/>
              <a:t>Die Entscheidung, ob Sie ein gemeinsames Konto, getrennte Konten oder eine Kombination aus beidem nutzen, ist ein guter Ausgangspunkt für die Finanzplanung als Paar. </a:t>
            </a:r>
          </a:p>
          <a:p>
            <a:pPr>
              <a:lnSpc>
                <a:spcPct val="100000"/>
              </a:lnSpc>
            </a:pPr>
            <a:r>
              <a:rPr lang="en-GB" sz="1100" dirty="0"/>
              <a:t>Getrennte Girokonten können helfen, die finanzielle Unabhängigkeit zu wahren und persönliche Ausgaben getrennt zu halten. </a:t>
            </a:r>
          </a:p>
          <a:p>
            <a:pPr>
              <a:lnSpc>
                <a:spcPct val="100000"/>
              </a:lnSpc>
            </a:pPr>
            <a:r>
              <a:rPr lang="en-GB" sz="1100" dirty="0"/>
              <a:t>Ein gemeinsames Konto kann die Verwaltung gemeinsamer Ausgaben erleichtern – etwa Rechnungen, Lebensmittel, Essen gehen und alles andere, was beide bezahlen. Oft ist es sinnvoll, ein gemeinsames Konto für die gemeinsamen Ausgaben zu eröffnen und das persönliche Konto für individuelle Ausgaben getrennt zu führen. </a:t>
            </a:r>
          </a:p>
          <a:p>
            <a:pPr>
              <a:lnSpc>
                <a:spcPct val="100000"/>
              </a:lnSpc>
            </a:pPr>
            <a:r>
              <a:rPr lang="en-GB" sz="1100" dirty="0"/>
              <a:t>Wenn Sie Ihr Budget erarbeiten und überlegen, wie Sie die Ausgaben teilen, ziehen Sie beide Optionen in Betracht und entscheiden Sie, was für Ihre Situation am sinnvollsten ist.</a:t>
            </a:r>
          </a:p>
          <a:p>
            <a:pPr marL="0" indent="0">
              <a:lnSpc>
                <a:spcPts val="1150"/>
              </a:lnSpc>
              <a:buNone/>
            </a:pPr>
            <a:endParaRPr lang="en-GB" sz="1200" dirty="0"/>
          </a:p>
          <a:p>
            <a:pPr marL="0" indent="0">
              <a:lnSpc>
                <a:spcPts val="1150"/>
              </a:lnSpc>
              <a:buNone/>
            </a:pPr>
            <a:r>
              <a:rPr lang="en-GB" sz="1100" b="1" dirty="0"/>
              <a:t>2. Einen Weg finden, Ausgaben zu teilen</a:t>
            </a:r>
          </a:p>
          <a:p>
            <a:pPr marL="0" indent="0">
              <a:lnSpc>
                <a:spcPts val="1150"/>
              </a:lnSpc>
              <a:buNone/>
            </a:pPr>
            <a:endParaRPr lang="en-GB" sz="1200" dirty="0"/>
          </a:p>
          <a:p>
            <a:pPr>
              <a:lnSpc>
                <a:spcPct val="100000"/>
              </a:lnSpc>
            </a:pPr>
            <a:r>
              <a:rPr lang="en-GB" sz="1100" dirty="0"/>
              <a:t>Wie Sie die Ausgaben teilen, hängt von Ihrem Lebensstil, Ihrem Einkommen und Ihren persönlichen Vorlieben ab. Manche Paare teilen die Ausgaben gleichmäßig, andere zahlen unterschiedliche Beträge je nach individuellem Einkommen. </a:t>
            </a:r>
          </a:p>
          <a:p>
            <a:pPr>
              <a:lnSpc>
                <a:spcPct val="100000"/>
              </a:lnSpc>
            </a:pPr>
            <a:r>
              <a:rPr lang="en-GB" sz="1100" dirty="0"/>
              <a:t>Es kann auch Haushaltsausgaben geben, für die Sie oder Ihr Partner allein zuständig sind, während andere aufgeteilt werden. </a:t>
            </a:r>
          </a:p>
          <a:p>
            <a:pPr>
              <a:lnSpc>
                <a:spcPct val="100000"/>
              </a:lnSpc>
            </a:pPr>
            <a:r>
              <a:rPr lang="en-GB" sz="1100" dirty="0"/>
              <a:t>Wie auch immer Sie gemeinsame Ausgaben bezahlen: Legen Sie die finanzielle Verantwortung jedes Partners klar fest. Das hilft, Verwirrung oder Missverständnisse zu vermeiden, und stellt sicher, dass Sie die Dinge auf eine Weise bezahlen, die sich fair anfühlt und zu Ihrem Haushaltsbudget passt. </a:t>
            </a:r>
          </a:p>
          <a:p>
            <a:pPr>
              <a:lnSpc>
                <a:spcPct val="100000"/>
              </a:lnSpc>
            </a:pPr>
            <a:r>
              <a:rPr lang="en-GB" sz="1100" dirty="0"/>
              <a:t>Wenn Sie die Verantwortung für bestimmte Posten teilen und unsicher sind, wie Sie die Zahlungen aufteilen sollen, ziehen Sie unabhängigen Rechtsrat in Betracht.</a:t>
            </a:r>
          </a:p>
          <a:p>
            <a:pPr marL="0" indent="0">
              <a:lnSpc>
                <a:spcPts val="1150"/>
              </a:lnSpc>
              <a:buNone/>
            </a:pPr>
            <a:endParaRPr lang="en-GB" sz="1200" dirty="0"/>
          </a:p>
          <a:p>
            <a:pPr marL="0" indent="0">
              <a:lnSpc>
                <a:spcPts val="1150"/>
              </a:lnSpc>
              <a:buNone/>
            </a:pPr>
            <a:r>
              <a:rPr lang="en-GB" sz="1100" b="1" dirty="0"/>
              <a:t>3. Gemeinsam finanzielle Ziele setzen </a:t>
            </a:r>
          </a:p>
          <a:p>
            <a:pPr marL="0" indent="0">
              <a:lnSpc>
                <a:spcPts val="1150"/>
              </a:lnSpc>
              <a:buNone/>
            </a:pPr>
            <a:endParaRPr lang="en-GB" sz="1200" dirty="0"/>
          </a:p>
          <a:p>
            <a:pPr>
              <a:lnSpc>
                <a:spcPct val="100000"/>
              </a:lnSpc>
            </a:pPr>
            <a:r>
              <a:rPr lang="en-GB" sz="1100" dirty="0"/>
              <a:t>Wie auch immer Ihre Ziele aussehen: Erarbeiten Sie gemeinsam einen Plan, wie Sie sie erreichen. </a:t>
            </a:r>
          </a:p>
          <a:p>
            <a:pPr>
              <a:lnSpc>
                <a:spcPct val="100000"/>
              </a:lnSpc>
            </a:pPr>
            <a:r>
              <a:rPr lang="en-GB" sz="1100" dirty="0"/>
              <a:t>Das kann bedeuten, ein gemeinsames Sparkonto zu eröffnen und zu vereinbaren, jeden Monat einen bestimmten Betrag einzuzahlen. </a:t>
            </a:r>
          </a:p>
          <a:p>
            <a:pPr>
              <a:lnSpc>
                <a:spcPct val="100000"/>
              </a:lnSpc>
            </a:pPr>
            <a:r>
              <a:rPr lang="en-GB" sz="1100" dirty="0"/>
              <a:t>Wenn eine Person bereits eine Immobilie besitzt oder eine Hypothek darauf hat und jemand anderes einzieht, ist es ratsam, sich über den Schutz der Rechte an der Immobilie zu informieren und sich beraten zu lassen. </a:t>
            </a:r>
          </a:p>
          <a:p>
            <a:pPr marL="0" indent="0">
              <a:lnSpc>
                <a:spcPts val="1150"/>
              </a:lnSpc>
              <a:buNone/>
            </a:pPr>
            <a:endParaRPr lang="en-GB" sz="1200" dirty="0"/>
          </a:p>
          <a:p>
            <a:pPr marL="0" indent="0">
              <a:lnSpc>
                <a:spcPts val="1150"/>
              </a:lnSpc>
              <a:buNone/>
            </a:pPr>
            <a:endParaRPr lang="en-GB" sz="1200"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a:p>
            <a:pPr marL="0" indent="0">
              <a:lnSpc>
                <a:spcPts val="1150"/>
              </a:lnSpc>
              <a:buNone/>
            </a:pPr>
            <a:endParaRPr lang="en-US" dirty="0"/>
          </a:p>
        </p:txBody>
      </p:sp>
      <p:grpSp>
        <p:nvGrpSpPr>
          <p:cNvPr id="4" name="Graphic 2">
            <a:extLst>
              <a:ext uri="{FF2B5EF4-FFF2-40B4-BE49-F238E27FC236}">
                <a16:creationId xmlns:a16="http://schemas.microsoft.com/office/drawing/2014/main" id="{50F3909E-834A-BD82-425D-8D9C658AB8F1}"/>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2529628-0DB4-2EFD-4424-0DF13AF1EBA6}"/>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35A71482-AC02-1183-09F3-AD10ADB7847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DB013FA5-1ED4-2A18-7E29-977F1ED6EA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4984C893-AF06-71E8-F149-30AC7DEEC0E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2C738E3F-9681-2DB3-9139-6D46C953F6C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971E55A5-4A39-255E-A5D1-D24A443F93B5}"/>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74E2D09-FB5E-91C7-BA46-47B3CF302E5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3D8D46D-A556-0058-F89D-87C0C2B35178}"/>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5762326F-2128-DA9A-78D7-2E9D413C6803}"/>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D1259F88-2C61-8658-6224-4BD28304BC92}"/>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2ABE3A97-EE0F-0B58-568E-455F9AC4B41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F58B4778-F670-15C9-A6D3-2B5F9A08081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7C165260-D6F9-12D8-93FF-72A13AAD5FB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D0C23297-304B-6881-2198-D8610A44CA4C}"/>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52F2805-03AB-F0B8-E606-7C4383281669}"/>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803D53BD-0E43-B779-6634-230A8AFB291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1D2ACD16-F0BE-7933-6312-01EFB3BA0BC7}"/>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34607301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CFE5BAF-F53C-5F5B-AD57-65C5AB77CB5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CC00FED-4A0B-B24C-597F-803C17477BF8}"/>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B2EC01AB-A52D-77CE-CEFE-4689DCFD8D38}"/>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5959BBBC-1F71-FD02-3121-4C135CF9183F}"/>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7B9A4AF3-7570-EB6B-5F7C-8719BC585C76}"/>
              </a:ext>
            </a:extLst>
          </p:cNvPr>
          <p:cNvSpPr>
            <a:spLocks noGrp="1"/>
          </p:cNvSpPr>
          <p:nvPr>
            <p:ph type="body" sz="quarter" idx="64"/>
          </p:nvPr>
        </p:nvSpPr>
        <p:spPr>
          <a:xfrm>
            <a:off x="1704813" y="1874521"/>
            <a:ext cx="5238428" cy="8422639"/>
          </a:xfrm>
        </p:spPr>
        <p:txBody>
          <a:bodyPr/>
          <a:lstStyle/>
          <a:p>
            <a:pPr>
              <a:lnSpc>
                <a:spcPct val="100000"/>
              </a:lnSpc>
            </a:pPr>
            <a:r>
              <a:rPr lang="en-GB" sz="1100" dirty="0"/>
              <a:t>Stellen Sie sicher, dass beide ihre Rolle in diesem Plan kennen und sich dazu verpflichten. </a:t>
            </a:r>
          </a:p>
          <a:p>
            <a:pPr>
              <a:lnSpc>
                <a:spcPct val="100000"/>
              </a:lnSpc>
            </a:pPr>
            <a:r>
              <a:rPr lang="en-GB" sz="1100" dirty="0"/>
              <a:t>Getrennte Girokonten können helfen, die finanzielle Unabhängigkeit zu wahren und persönliche Ausgaben getrennt zu halten. </a:t>
            </a:r>
          </a:p>
          <a:p>
            <a:pPr>
              <a:lnSpc>
                <a:spcPct val="100000"/>
              </a:lnSpc>
            </a:pPr>
            <a:r>
              <a:rPr lang="en-GB" sz="1100" dirty="0"/>
              <a:t>Ein gemeinsames Konto kann die Verwaltung gemeinsamer Ausgaben erleichtern – etwa Rechnungen, Lebensmittel, Essen gehen und alles andere, was beide bezahlen. Oft ist es sinnvoll, ein gemeinsames Konto für die gemeinsamen Ausgaben zu eröffnen und das persönliche Konto für individuelle Ausgaben getrennt zu führen. </a:t>
            </a:r>
          </a:p>
          <a:p>
            <a:pPr>
              <a:lnSpc>
                <a:spcPct val="100000"/>
              </a:lnSpc>
            </a:pPr>
            <a:r>
              <a:rPr lang="en-GB" sz="1100" dirty="0"/>
              <a:t>Wenn Sie Ihr Budget erarbeiten und überlegen, wie Sie die Ausgaben teilen, ziehen Sie beide Optionen in Betracht und entscheiden Sie, was für Ihre Situation am sinnvollsten ist.</a:t>
            </a:r>
          </a:p>
          <a:p>
            <a:pPr marL="0" indent="0">
              <a:lnSpc>
                <a:spcPts val="1100"/>
              </a:lnSpc>
              <a:buNone/>
            </a:pPr>
            <a:endParaRPr lang="en-GB" sz="1200" dirty="0"/>
          </a:p>
          <a:p>
            <a:pPr marL="0" indent="0">
              <a:lnSpc>
                <a:spcPts val="1100"/>
              </a:lnSpc>
              <a:buNone/>
            </a:pPr>
            <a:r>
              <a:rPr lang="en-GB" sz="1100" b="1" dirty="0"/>
              <a:t>4. Ein Budget für die Haushaltsausgaben erstellen </a:t>
            </a:r>
          </a:p>
          <a:p>
            <a:pPr marL="0" indent="0">
              <a:lnSpc>
                <a:spcPts val="1100"/>
              </a:lnSpc>
              <a:buNone/>
            </a:pPr>
            <a:endParaRPr lang="en-GB" sz="1200" dirty="0"/>
          </a:p>
          <a:p>
            <a:pPr>
              <a:lnSpc>
                <a:spcPct val="100000"/>
              </a:lnSpc>
            </a:pPr>
            <a:r>
              <a:rPr lang="en-GB" sz="1100" dirty="0"/>
              <a:t>Nehmen Sie sich Zeit, Folgendes zu verstehen: die Einnahmen von Ihnen und Ihrem Partner, einschließlich Monatseinkommen, Sozialleistungen und aller anderen Gelder, die Sie regelmäßig jeden Monat erhalten; die Ausgaben Ihres Haushalts wie Miete oder Hypothekenraten, Rechnungen, Lebensmittel und alle anderen regelmäßigen gemeinsamen Monatsausgaben; die Ausgaben von Ihnen als Einzelpersonen, etwa Freizeitausgaben, Fitnessstudio, Autoraten oder alles, was Sie über Ihr persönliches Konto ausgeben. </a:t>
            </a:r>
          </a:p>
          <a:p>
            <a:pPr>
              <a:lnSpc>
                <a:spcPct val="100000"/>
              </a:lnSpc>
            </a:pPr>
            <a:r>
              <a:rPr lang="en-GB" sz="1100" dirty="0"/>
              <a:t>Wenn Sie Ihre Einnahmen und Ausgaben erfasst haben, können Sie gemeinsam einen Plan für die Verwaltung Ihrer Haushaltsfinanzen erstellen. Dazu gehört zu entscheiden, wer für die Zahlung der Rechnungen zuständig ist, und Lastschriften einzurichten, damit sie pünktlich bezahlt werden. </a:t>
            </a:r>
          </a:p>
          <a:p>
            <a:pPr>
              <a:lnSpc>
                <a:spcPct val="100000"/>
              </a:lnSpc>
            </a:pPr>
            <a:r>
              <a:rPr lang="en-GB" sz="1100" dirty="0"/>
              <a:t>Möglicherweise müssen Sie auch über monatliche Ausgabenlimits sprechen, damit sich beide an das erstellte Budget halten. Das ist auch ein guter Zeitpunkt, Ihre Ausgaben zu prüfen und Bereiche zu finden, in denen Sie kürzen und Geld sparen können. </a:t>
            </a:r>
          </a:p>
          <a:p>
            <a:pPr marL="0" indent="0">
              <a:lnSpc>
                <a:spcPts val="1100"/>
              </a:lnSpc>
              <a:buNone/>
            </a:pPr>
            <a:endParaRPr lang="en-GB" sz="1200" dirty="0"/>
          </a:p>
          <a:p>
            <a:pPr marL="0" indent="0">
              <a:lnSpc>
                <a:spcPts val="1100"/>
              </a:lnSpc>
              <a:buNone/>
            </a:pPr>
            <a:r>
              <a:rPr lang="en-GB" sz="1100" b="1" dirty="0"/>
              <a:t>5. Ein Sicherheitsnetz schaffen </a:t>
            </a:r>
          </a:p>
          <a:p>
            <a:pPr marL="0" indent="0">
              <a:lnSpc>
                <a:spcPts val="1100"/>
              </a:lnSpc>
              <a:buNone/>
            </a:pPr>
            <a:endParaRPr lang="en-GB" sz="1200" dirty="0"/>
          </a:p>
          <a:p>
            <a:pPr>
              <a:lnSpc>
                <a:spcPct val="100000"/>
              </a:lnSpc>
            </a:pPr>
            <a:r>
              <a:rPr lang="en-GB" sz="1100" dirty="0"/>
              <a:t>Ein Sparkonto als Notfallfonds kann nützlich sein, wenn etwas Unerwartetes passiert – etwa ein defektes Gerät oder eine Änderung Ihres Monatseinkommens. </a:t>
            </a:r>
          </a:p>
          <a:p>
            <a:pPr>
              <a:lnSpc>
                <a:spcPct val="100000"/>
              </a:lnSpc>
            </a:pPr>
            <a:r>
              <a:rPr lang="en-GB" sz="1100" dirty="0"/>
              <a:t>Es lohnt sich zu überlegen, wie Sie einen Notfallfonds sowohl für Ihre gemeinsamen als auch für Ihre individuellen Ausgaben aufbauen können, damit Sie abgesichert sind, falls etwas passiert, das Ihre Ausgaben beeinflusst. </a:t>
            </a:r>
          </a:p>
          <a:p>
            <a:pPr>
              <a:lnSpc>
                <a:spcPct val="100000"/>
              </a:lnSpc>
            </a:pPr>
            <a:r>
              <a:rPr lang="en-GB" sz="1100" dirty="0"/>
              <a:t>Planen Sie als Teil Ihrer Haushaltsplanung ein finanzielles Sicherheitsnetz in Ihr Budget ein. Das kann ein gemeinsames Konto sein, auf das beide monatlich einzahlen, oder Geld, das Sie auf Ihren getrennten Konten zurücklegen, falls Sie es in Zukunft brauchen.</a:t>
            </a:r>
          </a:p>
          <a:p>
            <a:pPr marL="0" indent="0">
              <a:lnSpc>
                <a:spcPts val="1100"/>
              </a:lnSpc>
              <a:buNone/>
            </a:pPr>
            <a:endParaRPr lang="en-GB" sz="1200" dirty="0"/>
          </a:p>
          <a:p>
            <a:pPr marL="0" indent="0">
              <a:lnSpc>
                <a:spcPts val="1100"/>
              </a:lnSpc>
              <a:buNone/>
            </a:pPr>
            <a:r>
              <a:rPr lang="en-GB" sz="1100" b="1" dirty="0"/>
              <a:t>6. Bestehende Schulden angehen </a:t>
            </a:r>
          </a:p>
          <a:p>
            <a:pPr marL="0" indent="0">
              <a:lnSpc>
                <a:spcPts val="1100"/>
              </a:lnSpc>
              <a:buNone/>
            </a:pPr>
            <a:endParaRPr lang="en-GB" sz="1200" dirty="0"/>
          </a:p>
          <a:p>
            <a:pPr>
              <a:lnSpc>
                <a:spcPct val="100000"/>
              </a:lnSpc>
            </a:pPr>
            <a:r>
              <a:rPr lang="en-GB" sz="1100" dirty="0"/>
              <a:t>Vergessen Sie nicht, bestehende Schulden anzugehen. Das kann Geld sein, das Sie schulden, das Ihr Partner schuldet oder das Sie beide gemeinsam schulden. </a:t>
            </a:r>
          </a:p>
          <a:p>
            <a:pPr>
              <a:lnSpc>
                <a:spcPct val="100000"/>
              </a:lnSpc>
            </a:pPr>
            <a:r>
              <a:rPr lang="en-GB" sz="1100" dirty="0"/>
              <a:t>Klären Sie, wer von Ihnen für die Schulden verantwortlich ist oder ob es ein gemeinsamer Saldo ist. Darauf aufbauend können Sie einen Rückzahlungsplan in Ihr Haushaltsbudget einbauen. </a:t>
            </a:r>
          </a:p>
          <a:p>
            <a:pPr marL="0" indent="0">
              <a:lnSpc>
                <a:spcPts val="1100"/>
              </a:lnSpc>
              <a:buNone/>
            </a:pPr>
            <a:endParaRPr lang="en-GB" sz="1200" dirty="0"/>
          </a:p>
          <a:p>
            <a:pPr marL="0" indent="0">
              <a:lnSpc>
                <a:spcPts val="1100"/>
              </a:lnSpc>
              <a:buNone/>
            </a:pPr>
            <a:endParaRPr lang="en-US" dirty="0"/>
          </a:p>
          <a:p>
            <a:pPr marL="0" indent="0">
              <a:lnSpc>
                <a:spcPts val="1100"/>
              </a:lnSpc>
              <a:buNone/>
            </a:pPr>
            <a:endParaRPr lang="en-US" dirty="0"/>
          </a:p>
          <a:p>
            <a:pPr marL="0" indent="0">
              <a:lnSpc>
                <a:spcPts val="1100"/>
              </a:lnSpc>
              <a:buNone/>
            </a:pPr>
            <a:endParaRPr lang="en-US" dirty="0"/>
          </a:p>
          <a:p>
            <a:pPr marL="0" indent="0">
              <a:lnSpc>
                <a:spcPts val="1100"/>
              </a:lnSpc>
              <a:buNone/>
            </a:pPr>
            <a:endParaRPr lang="en-US" dirty="0"/>
          </a:p>
          <a:p>
            <a:pPr marL="0" indent="0">
              <a:lnSpc>
                <a:spcPts val="1100"/>
              </a:lnSpc>
              <a:buNone/>
            </a:pPr>
            <a:endParaRPr lang="en-US" dirty="0"/>
          </a:p>
          <a:p>
            <a:pPr marL="0" indent="0">
              <a:lnSpc>
                <a:spcPts val="1100"/>
              </a:lnSpc>
              <a:buNone/>
            </a:pPr>
            <a:endParaRPr lang="en-US" dirty="0"/>
          </a:p>
          <a:p>
            <a:pPr marL="0" indent="0">
              <a:lnSpc>
                <a:spcPts val="1100"/>
              </a:lnSpc>
              <a:buNone/>
            </a:pPr>
            <a:endParaRPr lang="en-US" dirty="0"/>
          </a:p>
        </p:txBody>
      </p:sp>
      <p:grpSp>
        <p:nvGrpSpPr>
          <p:cNvPr id="4" name="Graphic 2">
            <a:extLst>
              <a:ext uri="{FF2B5EF4-FFF2-40B4-BE49-F238E27FC236}">
                <a16:creationId xmlns:a16="http://schemas.microsoft.com/office/drawing/2014/main" id="{0E18C801-FCA6-9443-5772-9E4BEE16E7F4}"/>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5A382331-3AB8-87F3-9A89-F326753DD9E8}"/>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8529742F-88F8-50F7-5C10-1BBBD372185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35031EA-2D1B-AC1D-AE49-3055A64B81DD}"/>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B96EBB7B-8E61-252C-7E96-4746A6EBFCE2}"/>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AE86ED2E-3379-F7E4-9C07-FDD8BE49BE3E}"/>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C064B5B2-DA28-0E0E-004F-61B668256552}"/>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D2C9681D-7C72-A95C-CE4E-37B53BF668F8}"/>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CF26E2DE-979B-95CC-6280-BE7B25C4DD1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E615ECA9-7990-8DDE-6A55-AC393FDF32B4}"/>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C99BD79B-FD28-1472-F761-6734BE419F37}"/>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24FF5E11-9779-D6D6-A635-33B07CABDF7D}"/>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A8B8C7F9-11E3-531A-C7D3-EA353293E7F5}"/>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EC217B6E-E501-C582-0613-68CA4B0773B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5BA16E5C-293C-ACC6-A7D3-FB3B47AC28FB}"/>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1D9675AD-71EC-FE64-B629-C3DA6C1B4AD1}"/>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AB0EAF93-5E34-1F34-EECD-808A880F4EC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A85EC069-2BAF-F066-A39C-5C218F039AE1}"/>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9468983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62D5C4-1356-1431-B1E0-05BF505EBE8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B33204D-838A-041E-CFBE-AA24E9E1851A}"/>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EB1B3018-568D-BD52-9AAA-19BCA25ECF2B}"/>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086574C2-836C-C5A2-0A29-91C0527DB42C}"/>
              </a:ext>
            </a:extLst>
          </p:cNvPr>
          <p:cNvSpPr>
            <a:spLocks noGrp="1"/>
          </p:cNvSpPr>
          <p:nvPr>
            <p:ph type="body" sz="quarter" idx="61"/>
          </p:nvPr>
        </p:nvSpPr>
        <p:spPr/>
        <p:txBody>
          <a:bodyPr/>
          <a:lstStyle/>
          <a:p>
            <a:r>
              <a:rPr lang="en-US" dirty="0"/>
              <a:t>Frauen am Berufsanfang</a:t>
            </a:r>
          </a:p>
        </p:txBody>
      </p:sp>
      <p:sp>
        <p:nvSpPr>
          <p:cNvPr id="8" name="Text Placeholder 7">
            <a:extLst>
              <a:ext uri="{FF2B5EF4-FFF2-40B4-BE49-F238E27FC236}">
                <a16:creationId xmlns:a16="http://schemas.microsoft.com/office/drawing/2014/main" id="{D2A081BF-5A2B-6722-6D0C-C0F85F743227}"/>
              </a:ext>
            </a:extLst>
          </p:cNvPr>
          <p:cNvSpPr>
            <a:spLocks noGrp="1"/>
          </p:cNvSpPr>
          <p:nvPr>
            <p:ph type="body" sz="quarter" idx="64"/>
          </p:nvPr>
        </p:nvSpPr>
        <p:spPr>
          <a:xfrm>
            <a:off x="1704813" y="1874521"/>
            <a:ext cx="5238428" cy="7972339"/>
          </a:xfrm>
        </p:spPr>
        <p:txBody>
          <a:bodyPr/>
          <a:lstStyle/>
          <a:p>
            <a:pPr marR="0" lvl="0" algn="l" defTabSz="755934" rtl="0" eaLnBrk="1" fontAlgn="auto" latinLnBrk="0" hangingPunct="1">
              <a:lnSpc>
                <a:spcPct val="100000"/>
              </a:lnSpc>
              <a:spcBef>
                <a:spcPts val="0"/>
              </a:spcBef>
              <a:spcAft>
                <a:spcPts val="0"/>
              </a:spcAft>
              <a:buClr>
                <a:srgbClr val="4763AE"/>
              </a:buClr>
              <a:buSzTx/>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Das kann bedeuten, dass beide regelmäßige Rückzahlungen leisten oder das Budget anpassen, um die Rückzahlungspläne des anderen zu berücksichtigen. </a:t>
            </a:r>
          </a:p>
          <a:p>
            <a:pPr marR="0" lvl="0" algn="l" defTabSz="755934" rtl="0" eaLnBrk="1" fontAlgn="auto" latinLnBrk="0" hangingPunct="1">
              <a:lnSpc>
                <a:spcPct val="100000"/>
              </a:lnSpc>
              <a:spcBef>
                <a:spcPts val="0"/>
              </a:spcBef>
              <a:spcAft>
                <a:spcPts val="0"/>
              </a:spcAft>
              <a:buClr>
                <a:srgbClr val="4763AE"/>
              </a:buClr>
              <a:buSzTx/>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Klar, offen und ehrlich zu sein ist der Schlüssel, um die richtige Balance zu finden. </a:t>
            </a:r>
            <a:endParaRPr lang="en-GB" sz="1200" dirty="0"/>
          </a:p>
          <a:p>
            <a:pPr>
              <a:lnSpc>
                <a:spcPct val="100000"/>
              </a:lnSpc>
            </a:pPr>
            <a:endParaRPr lang="en-GB" sz="1200" dirty="0"/>
          </a:p>
          <a:p>
            <a:pPr marL="0" indent="0">
              <a:buNone/>
            </a:pPr>
            <a:r>
              <a:rPr lang="en-GB" sz="1200" b="1" dirty="0"/>
              <a:t>7. Langfristig planen </a:t>
            </a:r>
          </a:p>
          <a:p>
            <a:pPr marL="0" indent="0">
              <a:buNone/>
            </a:pPr>
            <a:endParaRPr lang="en-GB" sz="1200" dirty="0"/>
          </a:p>
          <a:p>
            <a:pPr>
              <a:lnSpc>
                <a:spcPct val="100000"/>
              </a:lnSpc>
            </a:pPr>
            <a:r>
              <a:rPr lang="en-GB" sz="1200" dirty="0"/>
              <a:t>Wie Ihre Zukunftsplanung aussieht, hängt davon ab, wo Sie in Ihrer Beziehung stehen und welche langfristigen Ziele Sie haben. </a:t>
            </a:r>
          </a:p>
          <a:p>
            <a:pPr>
              <a:lnSpc>
                <a:spcPct val="100000"/>
              </a:lnSpc>
            </a:pPr>
            <a:r>
              <a:rPr lang="en-GB" sz="1200" dirty="0"/>
              <a:t>Sprechen Sie über die Dinge, die Sie gemeinsam und individuell erreichen möchten, und darüber, wie diese Pläne zu Ihrer aktuellen finanziellen Situation passen. Ein Sparkonto zu eröffnen kann bei der Zukunftsplanung helfen. Das kann etwas sein, das Sie gemeinsam anstreben, etwa ein Hauskauf, oder etwas, das Sie allein möchten, etwa ein Autokauf. </a:t>
            </a:r>
          </a:p>
          <a:p>
            <a:pPr>
              <a:lnSpc>
                <a:spcPct val="100000"/>
              </a:lnSpc>
            </a:pPr>
            <a:r>
              <a:rPr lang="en-GB" sz="1200" dirty="0"/>
              <a:t>In jedem Fall: Sprechen Sie über Ihre Ziele und prüfen Sie, ob Sie beide damit einverstanden sind, wie sich diese Pläne auf Ihr aktuelles Budget und Ihren Sparplan auswirken könnten.</a:t>
            </a:r>
          </a:p>
          <a:p>
            <a:pPr marL="0" indent="0">
              <a:buNone/>
            </a:pPr>
            <a:endParaRPr lang="en-GB" sz="1200" dirty="0"/>
          </a:p>
          <a:p>
            <a:pPr marL="0" indent="0">
              <a:buNone/>
            </a:pPr>
            <a:r>
              <a:rPr lang="en-GB" sz="1200" b="1" dirty="0"/>
              <a:t>8. Auf Veränderungen in der Beziehung vorbereitet sein </a:t>
            </a:r>
          </a:p>
          <a:p>
            <a:pPr marL="0" indent="0">
              <a:buNone/>
            </a:pPr>
            <a:endParaRPr lang="en-GB" sz="1200" dirty="0"/>
          </a:p>
          <a:p>
            <a:pPr>
              <a:lnSpc>
                <a:spcPct val="100000"/>
              </a:lnSpc>
            </a:pPr>
            <a:r>
              <a:rPr lang="en-GB" sz="1200" dirty="0"/>
              <a:t>Wie alles im Leben verändern sich auch Beziehungen im Laufe der Zeit. Das kann Veränderungen des gemeinsamen Haushaltseinkommens, der Ausgaben oder der Partnerschaft insgesamt betreffen. </a:t>
            </a:r>
          </a:p>
          <a:p>
            <a:pPr>
              <a:lnSpc>
                <a:spcPct val="100000"/>
              </a:lnSpc>
            </a:pPr>
            <a:r>
              <a:rPr lang="en-GB" sz="1200" dirty="0"/>
              <a:t>Niemand denkt gern daran, dass eine Beziehung enden könnte – dennoch ist es wichtig, offen und ehrlich darüber zu sprechen, wie Sie gemeinsames Vermögen und Verantwortlichkeiten aufteilen würden, sollte das Undenkbare eintreten. </a:t>
            </a:r>
          </a:p>
          <a:p>
            <a:pPr>
              <a:lnSpc>
                <a:spcPct val="100000"/>
              </a:lnSpc>
            </a:pPr>
            <a:r>
              <a:rPr lang="en-GB" sz="1200" dirty="0"/>
              <a:t>Das mag ein schwieriges und unangenehmes Gespräch sein, aber es ist wichtig. </a:t>
            </a:r>
          </a:p>
          <a:p>
            <a:pPr marL="0" indent="0">
              <a:buNone/>
            </a:pPr>
            <a:endParaRPr lang="en-GB" sz="1200" dirty="0"/>
          </a:p>
          <a:p>
            <a:pPr marL="0" indent="0">
              <a:buNone/>
            </a:pPr>
            <a:endParaRPr lang="en-GB" sz="1200"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9138C4C6-0FF2-E79A-F1D2-319601A47071}"/>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61DE6AEA-E655-677E-5B74-DC19BF5BCC4B}"/>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56B07BD5-9E2D-9639-2BB7-A4BF1F408C7B}"/>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1372A24-A32E-EC8A-B367-2024E7B95625}"/>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F8F249C3-F45E-6E6B-4243-5EF70201CC6A}"/>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4819F6BD-D380-75F7-E31D-D16FE602C0D6}"/>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4CDF01C-5340-3E5E-DF76-8CB062AC32CD}"/>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E7FF03F1-E344-74E3-2319-9BF762CC93BA}"/>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9CB8DC90-F304-15E0-7824-1DEBCFAD10A1}"/>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1874BE08-92E9-A7CC-71BC-64E30F0842A6}"/>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856846E-97D7-A259-9FD3-7968EC885C50}"/>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0DF3795C-8A9C-FF1A-19D2-78D851002A2F}"/>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E0C0784F-4969-064A-53D0-1982B51872A3}"/>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F9DF268F-8098-ECFB-7E2E-9F89FE44AC80}"/>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82AD555C-1F3D-664E-E666-FCBEAA1CA39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DCB9067A-E9BF-86FE-EDA9-420F99FEB978}"/>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65EF31EB-4126-CE7B-13F2-FEE7C3E2E1D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FC91F051-11B1-AF8E-D5F1-02780CAD6A6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16088829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E61DFC-5CEE-C4C1-6066-D161EF03872C}"/>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7EE61F1-2DF8-F2CE-A4F4-84BDFFC5B4FE}"/>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2DCEA2F4-591C-0746-5310-45335573AA18}"/>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B29F1C80-EFAC-AA5F-C712-084F6AC2E4F5}"/>
              </a:ext>
            </a:extLst>
          </p:cNvPr>
          <p:cNvSpPr>
            <a:spLocks noGrp="1"/>
          </p:cNvSpPr>
          <p:nvPr>
            <p:ph type="body" sz="quarter" idx="61"/>
          </p:nvPr>
        </p:nvSpPr>
        <p:spPr/>
        <p:txBody>
          <a:bodyPr/>
          <a:lstStyle/>
          <a:p>
            <a:r>
              <a:rPr lang="en-US" dirty="0"/>
              <a:t>Frauen am Berufsanfang</a:t>
            </a:r>
          </a:p>
        </p:txBody>
      </p:sp>
      <p:grpSp>
        <p:nvGrpSpPr>
          <p:cNvPr id="4" name="Graphic 2">
            <a:extLst>
              <a:ext uri="{FF2B5EF4-FFF2-40B4-BE49-F238E27FC236}">
                <a16:creationId xmlns:a16="http://schemas.microsoft.com/office/drawing/2014/main" id="{47624011-84C3-1AFC-1A8C-3BE88CD881C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4A40D977-A921-1F7A-DD6C-479D56BC3327}"/>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9BABFD25-198B-600D-409C-2D0CE6D03A0D}"/>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B827297-A11F-1F21-048B-64D40B17C56A}"/>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AB37B03C-31AC-9BD5-E024-406EDC7A6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D1F673F4-8A7B-2610-292F-EA6E534C817F}"/>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086E1E5E-E917-5555-3085-B5581857F323}"/>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1F47240-91B1-1A92-AC81-106C15A48264}"/>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604F808D-E025-56EB-6F23-83B37BCB52C4}"/>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60A752F-BA93-B1ED-0297-3F874D6851EC}"/>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200054F0-9E8A-2BBF-B6FD-5D566E41D1B3}"/>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6FAC72B9-5A06-3C9E-F5FF-03542D44920C}"/>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B345BF61-83E4-FDD0-CB67-1A26032489FB}"/>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375859CD-0A1F-B2F8-41D7-2975C360F6F6}"/>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A72A019-D06A-E874-8105-B2F750A279C4}"/>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2B455DD4-B913-7F39-C5A4-41F83A2FFE56}"/>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EC6EEA76-A96A-DB1A-D196-93FEC74CA2D2}"/>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grpSp>
        <p:nvGrpSpPr>
          <p:cNvPr id="87" name="Graphic 2">
            <a:extLst>
              <a:ext uri="{FF2B5EF4-FFF2-40B4-BE49-F238E27FC236}">
                <a16:creationId xmlns:a16="http://schemas.microsoft.com/office/drawing/2014/main" id="{4F0F6A39-5C2B-1D9F-7198-A1C2FAE1C716}"/>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C8C256E9-7B30-CCFE-90EE-651D44872A5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F0B5CA59-20DC-D22B-30ED-2557A3A3606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4A6160F-9C97-D0E7-DB5C-D6482887C01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4BAB96E2-107B-52DA-E3D6-B9BBE82C5FC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8D4175EB-EBBD-F603-270B-476BA09B5AE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D18C4BD-077A-40E6-DD15-170E55B8278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D830999A-A8A1-6260-EC94-303333F829F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sp>
        <p:nvSpPr>
          <p:cNvPr id="31" name="Rounded Rectangle 30">
            <a:extLst>
              <a:ext uri="{FF2B5EF4-FFF2-40B4-BE49-F238E27FC236}">
                <a16:creationId xmlns:a16="http://schemas.microsoft.com/office/drawing/2014/main" id="{0C375E89-CE6D-0DA6-D4E2-C325A2BB2E18}"/>
              </a:ext>
            </a:extLst>
          </p:cNvPr>
          <p:cNvSpPr/>
          <p:nvPr/>
        </p:nvSpPr>
        <p:spPr>
          <a:xfrm>
            <a:off x="4518429" y="6870549"/>
            <a:ext cx="1981199" cy="2489761"/>
          </a:xfrm>
          <a:prstGeom prst="roundRect">
            <a:avLst>
              <a:gd name="adj" fmla="val 4330"/>
            </a:avLst>
          </a:prstGeom>
          <a:solidFill>
            <a:srgbClr val="4763AE">
              <a:alpha val="8000"/>
            </a:srgbClr>
          </a:solidFill>
          <a:ln w="19050">
            <a:solidFill>
              <a:srgbClr val="4763AE"/>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51" name="Group 50">
            <a:extLst>
              <a:ext uri="{FF2B5EF4-FFF2-40B4-BE49-F238E27FC236}">
                <a16:creationId xmlns:a16="http://schemas.microsoft.com/office/drawing/2014/main" id="{C3E2E524-8E3E-35ED-947B-7EB959F87BC3}"/>
              </a:ext>
            </a:extLst>
          </p:cNvPr>
          <p:cNvGrpSpPr/>
          <p:nvPr/>
        </p:nvGrpSpPr>
        <p:grpSpPr>
          <a:xfrm>
            <a:off x="4630123" y="6702061"/>
            <a:ext cx="1408796" cy="406400"/>
            <a:chOff x="1597263" y="8431923"/>
            <a:chExt cx="1408796" cy="406400"/>
          </a:xfrm>
        </p:grpSpPr>
        <p:sp>
          <p:nvSpPr>
            <p:cNvPr id="56" name="Rectangle 55">
              <a:extLst>
                <a:ext uri="{FF2B5EF4-FFF2-40B4-BE49-F238E27FC236}">
                  <a16:creationId xmlns:a16="http://schemas.microsoft.com/office/drawing/2014/main" id="{2EE0D9AA-6939-C010-4CFA-00DEADEF5D60}"/>
                </a:ext>
              </a:extLst>
            </p:cNvPr>
            <p:cNvSpPr/>
            <p:nvPr/>
          </p:nvSpPr>
          <p:spPr>
            <a:xfrm>
              <a:off x="1948245" y="8487341"/>
              <a:ext cx="1019715"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6">
              <a:extLst>
                <a:ext uri="{FF2B5EF4-FFF2-40B4-BE49-F238E27FC236}">
                  <a16:creationId xmlns:a16="http://schemas.microsoft.com/office/drawing/2014/main" id="{4A2DA22D-5670-3D78-7D9C-B720F4C5D92D}"/>
                </a:ext>
              </a:extLst>
            </p:cNvPr>
            <p:cNvSpPr/>
            <p:nvPr/>
          </p:nvSpPr>
          <p:spPr>
            <a:xfrm>
              <a:off x="1791227" y="8491959"/>
              <a:ext cx="1176733" cy="286328"/>
            </a:xfrm>
            <a:prstGeom prst="rect">
              <a:avLst/>
            </a:prstGeom>
            <a:solidFill>
              <a:srgbClr val="4763AE">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Text Placeholder 122">
              <a:extLst>
                <a:ext uri="{FF2B5EF4-FFF2-40B4-BE49-F238E27FC236}">
                  <a16:creationId xmlns:a16="http://schemas.microsoft.com/office/drawing/2014/main" id="{E675D35A-6EE3-3F4B-A5BF-0B85DFFB5412}"/>
                </a:ext>
              </a:extLst>
            </p:cNvPr>
            <p:cNvSpPr txBox="1">
              <a:spLocks/>
            </p:cNvSpPr>
            <p:nvPr/>
          </p:nvSpPr>
          <p:spPr>
            <a:xfrm>
              <a:off x="1988472" y="8495652"/>
              <a:ext cx="1017587"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59" name="Oval 58">
              <a:extLst>
                <a:ext uri="{FF2B5EF4-FFF2-40B4-BE49-F238E27FC236}">
                  <a16:creationId xmlns:a16="http://schemas.microsoft.com/office/drawing/2014/main" id="{6CC21E30-8671-3126-BBD0-F194030BB68C}"/>
                </a:ext>
              </a:extLst>
            </p:cNvPr>
            <p:cNvSpPr/>
            <p:nvPr/>
          </p:nvSpPr>
          <p:spPr>
            <a:xfrm>
              <a:off x="1597263" y="8431923"/>
              <a:ext cx="406400" cy="406400"/>
            </a:xfrm>
            <a:prstGeom prst="ellipse">
              <a:avLst/>
            </a:prstGeom>
            <a:solidFill>
              <a:srgbClr val="4763AE"/>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0" name="Graphic 37">
              <a:extLst>
                <a:ext uri="{FF2B5EF4-FFF2-40B4-BE49-F238E27FC236}">
                  <a16:creationId xmlns:a16="http://schemas.microsoft.com/office/drawing/2014/main" id="{B5743AEB-D643-BB5D-5FF8-82E5407CAA11}"/>
                </a:ext>
              </a:extLst>
            </p:cNvPr>
            <p:cNvGrpSpPr/>
            <p:nvPr/>
          </p:nvGrpSpPr>
          <p:grpSpPr>
            <a:xfrm>
              <a:off x="1707260" y="8524537"/>
              <a:ext cx="229440" cy="229437"/>
              <a:chOff x="3797784" y="3095426"/>
              <a:chExt cx="1030844" cy="1030831"/>
            </a:xfrm>
            <a:solidFill>
              <a:schemeClr val="bg1"/>
            </a:solidFill>
          </p:grpSpPr>
          <p:sp>
            <p:nvSpPr>
              <p:cNvPr id="61" name="Freeform 60">
                <a:extLst>
                  <a:ext uri="{FF2B5EF4-FFF2-40B4-BE49-F238E27FC236}">
                    <a16:creationId xmlns:a16="http://schemas.microsoft.com/office/drawing/2014/main" id="{165C4C58-B148-4482-5167-A9BFBE7F6400}"/>
                  </a:ext>
                </a:extLst>
              </p:cNvPr>
              <p:cNvSpPr/>
              <p:nvPr/>
            </p:nvSpPr>
            <p:spPr>
              <a:xfrm>
                <a:off x="3797784" y="3095426"/>
                <a:ext cx="1030844" cy="1030831"/>
              </a:xfrm>
              <a:custGeom>
                <a:avLst/>
                <a:gdLst>
                  <a:gd name="connsiteX0" fmla="*/ 704655 w 1030844"/>
                  <a:gd name="connsiteY0" fmla="*/ 0 h 1030831"/>
                  <a:gd name="connsiteX1" fmla="*/ 822573 w 1030844"/>
                  <a:gd name="connsiteY1" fmla="*/ 116967 h 1030831"/>
                  <a:gd name="connsiteX2" fmla="*/ 827328 w 1030844"/>
                  <a:gd name="connsiteY2" fmla="*/ 126477 h 1030831"/>
                  <a:gd name="connsiteX3" fmla="*/ 827328 w 1030844"/>
                  <a:gd name="connsiteY3" fmla="*/ 541092 h 1030831"/>
                  <a:gd name="connsiteX4" fmla="*/ 841592 w 1030844"/>
                  <a:gd name="connsiteY4" fmla="*/ 575326 h 1030831"/>
                  <a:gd name="connsiteX5" fmla="*/ 821622 w 1030844"/>
                  <a:gd name="connsiteY5" fmla="*/ 766467 h 1030831"/>
                  <a:gd name="connsiteX6" fmla="*/ 865366 w 1030844"/>
                  <a:gd name="connsiteY6" fmla="*/ 811162 h 1030831"/>
                  <a:gd name="connsiteX7" fmla="*/ 898649 w 1030844"/>
                  <a:gd name="connsiteY7" fmla="*/ 812113 h 1030831"/>
                  <a:gd name="connsiteX8" fmla="*/ 1021322 w 1030844"/>
                  <a:gd name="connsiteY8" fmla="*/ 930030 h 1030831"/>
                  <a:gd name="connsiteX9" fmla="*/ 1026076 w 1030844"/>
                  <a:gd name="connsiteY9" fmla="*/ 969020 h 1030831"/>
                  <a:gd name="connsiteX10" fmla="*/ 974725 w 1030844"/>
                  <a:gd name="connsiteY10" fmla="*/ 1024175 h 1030831"/>
                  <a:gd name="connsiteX11" fmla="*/ 928128 w 1030844"/>
                  <a:gd name="connsiteY11" fmla="*/ 1019420 h 1030831"/>
                  <a:gd name="connsiteX12" fmla="*/ 822573 w 1030844"/>
                  <a:gd name="connsiteY12" fmla="*/ 917668 h 1030831"/>
                  <a:gd name="connsiteX13" fmla="*/ 817818 w 1030844"/>
                  <a:gd name="connsiteY13" fmla="*/ 921472 h 1030831"/>
                  <a:gd name="connsiteX14" fmla="*/ 720821 w 1030844"/>
                  <a:gd name="connsiteY14" fmla="*/ 921472 h 1030831"/>
                  <a:gd name="connsiteX15" fmla="*/ 717968 w 1030844"/>
                  <a:gd name="connsiteY15" fmla="*/ 924325 h 1030831"/>
                  <a:gd name="connsiteX16" fmla="*/ 717968 w 1030844"/>
                  <a:gd name="connsiteY16" fmla="*/ 1021322 h 1030831"/>
                  <a:gd name="connsiteX17" fmla="*/ 709410 w 1030844"/>
                  <a:gd name="connsiteY17" fmla="*/ 1028929 h 1030831"/>
                  <a:gd name="connsiteX18" fmla="*/ 17117 w 1030844"/>
                  <a:gd name="connsiteY18" fmla="*/ 1030831 h 1030831"/>
                  <a:gd name="connsiteX19" fmla="*/ 0 w 1030844"/>
                  <a:gd name="connsiteY19" fmla="*/ 1020371 h 1030831"/>
                  <a:gd name="connsiteX20" fmla="*/ 0 w 1030844"/>
                  <a:gd name="connsiteY20" fmla="*/ 118869 h 1030831"/>
                  <a:gd name="connsiteX21" fmla="*/ 9510 w 1030844"/>
                  <a:gd name="connsiteY21" fmla="*/ 108409 h 1030831"/>
                  <a:gd name="connsiteX22" fmla="*/ 106507 w 1030844"/>
                  <a:gd name="connsiteY22" fmla="*/ 108409 h 1030831"/>
                  <a:gd name="connsiteX23" fmla="*/ 109359 w 1030844"/>
                  <a:gd name="connsiteY23" fmla="*/ 101752 h 1030831"/>
                  <a:gd name="connsiteX24" fmla="*/ 111261 w 1030844"/>
                  <a:gd name="connsiteY24" fmla="*/ 6657 h 1030831"/>
                  <a:gd name="connsiteX25" fmla="*/ 119820 w 1030844"/>
                  <a:gd name="connsiteY25" fmla="*/ 0 h 1030831"/>
                  <a:gd name="connsiteX26" fmla="*/ 705606 w 1030844"/>
                  <a:gd name="connsiteY26" fmla="*/ 0 h 1030831"/>
                  <a:gd name="connsiteX27" fmla="*/ 684685 w 1030844"/>
                  <a:gd name="connsiteY27" fmla="*/ 32333 h 1030831"/>
                  <a:gd name="connsiteX28" fmla="*/ 141692 w 1030844"/>
                  <a:gd name="connsiteY28" fmla="*/ 32333 h 1030831"/>
                  <a:gd name="connsiteX29" fmla="*/ 141692 w 1030844"/>
                  <a:gd name="connsiteY29" fmla="*/ 108409 h 1030831"/>
                  <a:gd name="connsiteX30" fmla="*/ 599099 w 1030844"/>
                  <a:gd name="connsiteY30" fmla="*/ 108409 h 1030831"/>
                  <a:gd name="connsiteX31" fmla="*/ 717968 w 1030844"/>
                  <a:gd name="connsiteY31" fmla="*/ 227278 h 1030831"/>
                  <a:gd name="connsiteX32" fmla="*/ 717968 w 1030844"/>
                  <a:gd name="connsiteY32" fmla="*/ 441242 h 1030831"/>
                  <a:gd name="connsiteX33" fmla="*/ 794995 w 1030844"/>
                  <a:gd name="connsiteY33" fmla="*/ 497348 h 1030831"/>
                  <a:gd name="connsiteX34" fmla="*/ 794995 w 1030844"/>
                  <a:gd name="connsiteY34" fmla="*/ 143594 h 1030831"/>
                  <a:gd name="connsiteX35" fmla="*/ 693243 w 1030844"/>
                  <a:gd name="connsiteY35" fmla="*/ 143594 h 1030831"/>
                  <a:gd name="connsiteX36" fmla="*/ 683734 w 1030844"/>
                  <a:gd name="connsiteY36" fmla="*/ 134084 h 1030831"/>
                  <a:gd name="connsiteX37" fmla="*/ 683734 w 1030844"/>
                  <a:gd name="connsiteY37" fmla="*/ 32333 h 1030831"/>
                  <a:gd name="connsiteX38" fmla="*/ 771222 w 1030844"/>
                  <a:gd name="connsiteY38" fmla="*/ 111261 h 1030831"/>
                  <a:gd name="connsiteX39" fmla="*/ 717017 w 1030844"/>
                  <a:gd name="connsiteY39" fmla="*/ 57057 h 1030831"/>
                  <a:gd name="connsiteX40" fmla="*/ 717017 w 1030844"/>
                  <a:gd name="connsiteY40" fmla="*/ 111261 h 1030831"/>
                  <a:gd name="connsiteX41" fmla="*/ 771222 w 1030844"/>
                  <a:gd name="connsiteY41" fmla="*/ 111261 h 1030831"/>
                  <a:gd name="connsiteX42" fmla="*/ 576276 w 1030844"/>
                  <a:gd name="connsiteY42" fmla="*/ 140741 h 1030831"/>
                  <a:gd name="connsiteX43" fmla="*/ 33283 w 1030844"/>
                  <a:gd name="connsiteY43" fmla="*/ 140741 h 1030831"/>
                  <a:gd name="connsiteX44" fmla="*/ 33283 w 1030844"/>
                  <a:gd name="connsiteY44" fmla="*/ 997548 h 1030831"/>
                  <a:gd name="connsiteX45" fmla="*/ 687538 w 1030844"/>
                  <a:gd name="connsiteY45" fmla="*/ 997548 h 1030831"/>
                  <a:gd name="connsiteX46" fmla="*/ 687538 w 1030844"/>
                  <a:gd name="connsiteY46" fmla="*/ 864415 h 1030831"/>
                  <a:gd name="connsiteX47" fmla="*/ 487838 w 1030844"/>
                  <a:gd name="connsiteY47" fmla="*/ 819720 h 1030831"/>
                  <a:gd name="connsiteX48" fmla="*/ 445045 w 1030844"/>
                  <a:gd name="connsiteY48" fmla="*/ 774075 h 1030831"/>
                  <a:gd name="connsiteX49" fmla="*/ 155956 w 1030844"/>
                  <a:gd name="connsiteY49" fmla="*/ 774075 h 1030831"/>
                  <a:gd name="connsiteX50" fmla="*/ 154054 w 1030844"/>
                  <a:gd name="connsiteY50" fmla="*/ 741742 h 1030831"/>
                  <a:gd name="connsiteX51" fmla="*/ 428879 w 1030844"/>
                  <a:gd name="connsiteY51" fmla="*/ 741742 h 1030831"/>
                  <a:gd name="connsiteX52" fmla="*/ 408909 w 1030844"/>
                  <a:gd name="connsiteY52" fmla="*/ 655206 h 1030831"/>
                  <a:gd name="connsiteX53" fmla="*/ 162613 w 1030844"/>
                  <a:gd name="connsiteY53" fmla="*/ 655206 h 1030831"/>
                  <a:gd name="connsiteX54" fmla="*/ 156907 w 1030844"/>
                  <a:gd name="connsiteY54" fmla="*/ 622873 h 1030831"/>
                  <a:gd name="connsiteX55" fmla="*/ 407958 w 1030844"/>
                  <a:gd name="connsiteY55" fmla="*/ 622873 h 1030831"/>
                  <a:gd name="connsiteX56" fmla="*/ 414615 w 1030844"/>
                  <a:gd name="connsiteY56" fmla="*/ 599099 h 1030831"/>
                  <a:gd name="connsiteX57" fmla="*/ 439339 w 1030844"/>
                  <a:gd name="connsiteY57" fmla="*/ 534435 h 1030831"/>
                  <a:gd name="connsiteX58" fmla="*/ 155005 w 1030844"/>
                  <a:gd name="connsiteY58" fmla="*/ 534435 h 1030831"/>
                  <a:gd name="connsiteX59" fmla="*/ 155005 w 1030844"/>
                  <a:gd name="connsiteY59" fmla="*/ 503053 h 1030831"/>
                  <a:gd name="connsiteX60" fmla="*/ 460260 w 1030844"/>
                  <a:gd name="connsiteY60" fmla="*/ 503053 h 1030831"/>
                  <a:gd name="connsiteX61" fmla="*/ 506857 w 1030844"/>
                  <a:gd name="connsiteY61" fmla="*/ 463113 h 1030831"/>
                  <a:gd name="connsiteX62" fmla="*/ 688489 w 1030844"/>
                  <a:gd name="connsiteY62" fmla="*/ 432683 h 1030831"/>
                  <a:gd name="connsiteX63" fmla="*/ 688489 w 1030844"/>
                  <a:gd name="connsiteY63" fmla="*/ 252002 h 1030831"/>
                  <a:gd name="connsiteX64" fmla="*/ 590541 w 1030844"/>
                  <a:gd name="connsiteY64" fmla="*/ 252002 h 1030831"/>
                  <a:gd name="connsiteX65" fmla="*/ 577227 w 1030844"/>
                  <a:gd name="connsiteY65" fmla="*/ 238689 h 1030831"/>
                  <a:gd name="connsiteX66" fmla="*/ 577227 w 1030844"/>
                  <a:gd name="connsiteY66" fmla="*/ 140741 h 1030831"/>
                  <a:gd name="connsiteX67" fmla="*/ 664715 w 1030844"/>
                  <a:gd name="connsiteY67" fmla="*/ 219670 h 1030831"/>
                  <a:gd name="connsiteX68" fmla="*/ 608609 w 1030844"/>
                  <a:gd name="connsiteY68" fmla="*/ 163564 h 1030831"/>
                  <a:gd name="connsiteX69" fmla="*/ 608609 w 1030844"/>
                  <a:gd name="connsiteY69" fmla="*/ 219670 h 1030831"/>
                  <a:gd name="connsiteX70" fmla="*/ 664715 w 1030844"/>
                  <a:gd name="connsiteY70" fmla="*/ 219670 h 1030831"/>
                  <a:gd name="connsiteX71" fmla="*/ 618118 w 1030844"/>
                  <a:gd name="connsiteY71" fmla="*/ 457408 h 1030831"/>
                  <a:gd name="connsiteX72" fmla="*/ 465015 w 1030844"/>
                  <a:gd name="connsiteY72" fmla="*/ 745546 h 1030831"/>
                  <a:gd name="connsiteX73" fmla="*/ 809260 w 1030844"/>
                  <a:gd name="connsiteY73" fmla="*/ 717017 h 1030831"/>
                  <a:gd name="connsiteX74" fmla="*/ 618118 w 1030844"/>
                  <a:gd name="connsiteY74" fmla="*/ 457408 h 1030831"/>
                  <a:gd name="connsiteX75" fmla="*/ 802603 w 1030844"/>
                  <a:gd name="connsiteY75" fmla="*/ 793094 h 1030831"/>
                  <a:gd name="connsiteX76" fmla="*/ 789290 w 1030844"/>
                  <a:gd name="connsiteY76" fmla="*/ 808309 h 1030831"/>
                  <a:gd name="connsiteX77" fmla="*/ 827328 w 1030844"/>
                  <a:gd name="connsiteY77" fmla="*/ 845396 h 1030831"/>
                  <a:gd name="connsiteX78" fmla="*/ 840641 w 1030844"/>
                  <a:gd name="connsiteY78" fmla="*/ 830181 h 1030831"/>
                  <a:gd name="connsiteX79" fmla="*/ 802603 w 1030844"/>
                  <a:gd name="connsiteY79" fmla="*/ 794044 h 1030831"/>
                  <a:gd name="connsiteX80" fmla="*/ 794995 w 1030844"/>
                  <a:gd name="connsiteY80" fmla="*/ 889139 h 1030831"/>
                  <a:gd name="connsiteX81" fmla="*/ 794995 w 1030844"/>
                  <a:gd name="connsiteY81" fmla="*/ 857758 h 1030831"/>
                  <a:gd name="connsiteX82" fmla="*/ 763614 w 1030844"/>
                  <a:gd name="connsiteY82" fmla="*/ 828279 h 1030831"/>
                  <a:gd name="connsiteX83" fmla="*/ 717968 w 1030844"/>
                  <a:gd name="connsiteY83" fmla="*/ 855856 h 1030831"/>
                  <a:gd name="connsiteX84" fmla="*/ 717968 w 1030844"/>
                  <a:gd name="connsiteY84" fmla="*/ 889139 h 1030831"/>
                  <a:gd name="connsiteX85" fmla="*/ 794044 w 1030844"/>
                  <a:gd name="connsiteY85" fmla="*/ 889139 h 1030831"/>
                  <a:gd name="connsiteX86" fmla="*/ 881532 w 1030844"/>
                  <a:gd name="connsiteY86" fmla="*/ 839690 h 1030831"/>
                  <a:gd name="connsiteX87" fmla="*/ 837788 w 1030844"/>
                  <a:gd name="connsiteY87" fmla="*/ 886287 h 1030831"/>
                  <a:gd name="connsiteX88" fmla="*/ 954755 w 1030844"/>
                  <a:gd name="connsiteY88" fmla="*/ 998499 h 1030831"/>
                  <a:gd name="connsiteX89" fmla="*/ 996597 w 1030844"/>
                  <a:gd name="connsiteY89" fmla="*/ 957608 h 1030831"/>
                  <a:gd name="connsiteX90" fmla="*/ 998499 w 1030844"/>
                  <a:gd name="connsiteY90" fmla="*/ 951902 h 1030831"/>
                  <a:gd name="connsiteX91" fmla="*/ 881532 w 1030844"/>
                  <a:gd name="connsiteY91" fmla="*/ 839690 h 1030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Lst>
                <a:rect l="l" t="t" r="r" b="b"/>
                <a:pathLst>
                  <a:path w="1030844" h="1030831">
                    <a:moveTo>
                      <a:pt x="704655" y="0"/>
                    </a:moveTo>
                    <a:lnTo>
                      <a:pt x="822573" y="116967"/>
                    </a:lnTo>
                    <a:lnTo>
                      <a:pt x="827328" y="126477"/>
                    </a:lnTo>
                    <a:lnTo>
                      <a:pt x="827328" y="541092"/>
                    </a:lnTo>
                    <a:cubicBezTo>
                      <a:pt x="831131" y="553454"/>
                      <a:pt x="837788" y="563914"/>
                      <a:pt x="841592" y="575326"/>
                    </a:cubicBezTo>
                    <a:cubicBezTo>
                      <a:pt x="863464" y="639039"/>
                      <a:pt x="855856" y="708459"/>
                      <a:pt x="821622" y="766467"/>
                    </a:cubicBezTo>
                    <a:lnTo>
                      <a:pt x="865366" y="811162"/>
                    </a:lnTo>
                    <a:cubicBezTo>
                      <a:pt x="877728" y="807358"/>
                      <a:pt x="886287" y="806407"/>
                      <a:pt x="898649" y="812113"/>
                    </a:cubicBezTo>
                    <a:cubicBezTo>
                      <a:pt x="934785" y="851101"/>
                      <a:pt x="989940" y="890090"/>
                      <a:pt x="1021322" y="930030"/>
                    </a:cubicBezTo>
                    <a:cubicBezTo>
                      <a:pt x="1030831" y="942393"/>
                      <a:pt x="1034635" y="954755"/>
                      <a:pt x="1026076" y="969020"/>
                    </a:cubicBezTo>
                    <a:cubicBezTo>
                      <a:pt x="1017518" y="983284"/>
                      <a:pt x="981382" y="1019420"/>
                      <a:pt x="974725" y="1024175"/>
                    </a:cubicBezTo>
                    <a:cubicBezTo>
                      <a:pt x="958559" y="1034635"/>
                      <a:pt x="941442" y="1031782"/>
                      <a:pt x="928128" y="1019420"/>
                    </a:cubicBezTo>
                    <a:lnTo>
                      <a:pt x="822573" y="917668"/>
                    </a:lnTo>
                    <a:cubicBezTo>
                      <a:pt x="820671" y="917668"/>
                      <a:pt x="818769" y="921472"/>
                      <a:pt x="817818" y="921472"/>
                    </a:cubicBezTo>
                    <a:lnTo>
                      <a:pt x="720821" y="921472"/>
                    </a:lnTo>
                    <a:lnTo>
                      <a:pt x="717968" y="924325"/>
                    </a:lnTo>
                    <a:lnTo>
                      <a:pt x="717968" y="1021322"/>
                    </a:lnTo>
                    <a:cubicBezTo>
                      <a:pt x="717968" y="1021322"/>
                      <a:pt x="711312" y="1027978"/>
                      <a:pt x="709410" y="1028929"/>
                    </a:cubicBezTo>
                    <a:lnTo>
                      <a:pt x="17117" y="1030831"/>
                    </a:lnTo>
                    <a:cubicBezTo>
                      <a:pt x="8559" y="1030831"/>
                      <a:pt x="4755" y="1027027"/>
                      <a:pt x="0" y="1020371"/>
                    </a:cubicBezTo>
                    <a:lnTo>
                      <a:pt x="0" y="118869"/>
                    </a:lnTo>
                    <a:cubicBezTo>
                      <a:pt x="1902" y="116967"/>
                      <a:pt x="7608" y="108409"/>
                      <a:pt x="9510" y="108409"/>
                    </a:cubicBezTo>
                    <a:lnTo>
                      <a:pt x="106507" y="108409"/>
                    </a:lnTo>
                    <a:cubicBezTo>
                      <a:pt x="109359" y="106507"/>
                      <a:pt x="109359" y="104605"/>
                      <a:pt x="109359" y="101752"/>
                    </a:cubicBezTo>
                    <a:cubicBezTo>
                      <a:pt x="111261" y="84635"/>
                      <a:pt x="105556" y="15215"/>
                      <a:pt x="111261" y="6657"/>
                    </a:cubicBezTo>
                    <a:cubicBezTo>
                      <a:pt x="116967" y="-1902"/>
                      <a:pt x="117918" y="2853"/>
                      <a:pt x="119820" y="0"/>
                    </a:cubicBezTo>
                    <a:lnTo>
                      <a:pt x="705606" y="0"/>
                    </a:lnTo>
                    <a:close/>
                    <a:moveTo>
                      <a:pt x="684685" y="32333"/>
                    </a:moveTo>
                    <a:lnTo>
                      <a:pt x="141692" y="32333"/>
                    </a:lnTo>
                    <a:lnTo>
                      <a:pt x="141692" y="108409"/>
                    </a:lnTo>
                    <a:lnTo>
                      <a:pt x="599099" y="108409"/>
                    </a:lnTo>
                    <a:lnTo>
                      <a:pt x="717968" y="227278"/>
                    </a:lnTo>
                    <a:lnTo>
                      <a:pt x="717968" y="441242"/>
                    </a:lnTo>
                    <a:cubicBezTo>
                      <a:pt x="746497" y="457408"/>
                      <a:pt x="773123" y="473574"/>
                      <a:pt x="794995" y="497348"/>
                    </a:cubicBezTo>
                    <a:lnTo>
                      <a:pt x="794995" y="143594"/>
                    </a:lnTo>
                    <a:lnTo>
                      <a:pt x="693243" y="143594"/>
                    </a:lnTo>
                    <a:cubicBezTo>
                      <a:pt x="693243" y="143594"/>
                      <a:pt x="683734" y="135035"/>
                      <a:pt x="683734" y="134084"/>
                    </a:cubicBezTo>
                    <a:lnTo>
                      <a:pt x="683734" y="32333"/>
                    </a:lnTo>
                    <a:close/>
                    <a:moveTo>
                      <a:pt x="771222" y="111261"/>
                    </a:moveTo>
                    <a:lnTo>
                      <a:pt x="717017" y="57057"/>
                    </a:lnTo>
                    <a:lnTo>
                      <a:pt x="717017" y="111261"/>
                    </a:lnTo>
                    <a:lnTo>
                      <a:pt x="771222" y="111261"/>
                    </a:lnTo>
                    <a:close/>
                    <a:moveTo>
                      <a:pt x="576276" y="140741"/>
                    </a:moveTo>
                    <a:lnTo>
                      <a:pt x="33283" y="140741"/>
                    </a:lnTo>
                    <a:lnTo>
                      <a:pt x="33283" y="997548"/>
                    </a:lnTo>
                    <a:lnTo>
                      <a:pt x="687538" y="997548"/>
                    </a:lnTo>
                    <a:lnTo>
                      <a:pt x="687538" y="864415"/>
                    </a:lnTo>
                    <a:cubicBezTo>
                      <a:pt x="619069" y="884385"/>
                      <a:pt x="541091" y="864415"/>
                      <a:pt x="487838" y="819720"/>
                    </a:cubicBezTo>
                    <a:cubicBezTo>
                      <a:pt x="434585" y="775025"/>
                      <a:pt x="459309" y="789290"/>
                      <a:pt x="445045" y="774075"/>
                    </a:cubicBezTo>
                    <a:lnTo>
                      <a:pt x="155956" y="774075"/>
                    </a:lnTo>
                    <a:cubicBezTo>
                      <a:pt x="134084" y="770271"/>
                      <a:pt x="143594" y="741742"/>
                      <a:pt x="154054" y="741742"/>
                    </a:cubicBezTo>
                    <a:lnTo>
                      <a:pt x="428879" y="741742"/>
                    </a:lnTo>
                    <a:cubicBezTo>
                      <a:pt x="416517" y="715115"/>
                      <a:pt x="408909" y="684685"/>
                      <a:pt x="408909" y="655206"/>
                    </a:cubicBezTo>
                    <a:lnTo>
                      <a:pt x="162613" y="655206"/>
                    </a:lnTo>
                    <a:cubicBezTo>
                      <a:pt x="140741" y="656156"/>
                      <a:pt x="135035" y="625726"/>
                      <a:pt x="156907" y="622873"/>
                    </a:cubicBezTo>
                    <a:lnTo>
                      <a:pt x="407958" y="622873"/>
                    </a:lnTo>
                    <a:cubicBezTo>
                      <a:pt x="411762" y="620971"/>
                      <a:pt x="412713" y="603854"/>
                      <a:pt x="414615" y="599099"/>
                    </a:cubicBezTo>
                    <a:cubicBezTo>
                      <a:pt x="420320" y="576277"/>
                      <a:pt x="427928" y="555356"/>
                      <a:pt x="439339" y="534435"/>
                    </a:cubicBezTo>
                    <a:lnTo>
                      <a:pt x="155005" y="534435"/>
                    </a:lnTo>
                    <a:cubicBezTo>
                      <a:pt x="143594" y="534435"/>
                      <a:pt x="135986" y="506857"/>
                      <a:pt x="155005" y="503053"/>
                    </a:cubicBezTo>
                    <a:lnTo>
                      <a:pt x="460260" y="503053"/>
                    </a:lnTo>
                    <a:cubicBezTo>
                      <a:pt x="476427" y="489740"/>
                      <a:pt x="489740" y="474525"/>
                      <a:pt x="506857" y="463113"/>
                    </a:cubicBezTo>
                    <a:cubicBezTo>
                      <a:pt x="559159" y="427928"/>
                      <a:pt x="627628" y="415566"/>
                      <a:pt x="688489" y="432683"/>
                    </a:cubicBezTo>
                    <a:lnTo>
                      <a:pt x="688489" y="252002"/>
                    </a:lnTo>
                    <a:lnTo>
                      <a:pt x="590541" y="252002"/>
                    </a:lnTo>
                    <a:cubicBezTo>
                      <a:pt x="586737" y="252002"/>
                      <a:pt x="577227" y="242493"/>
                      <a:pt x="577227" y="238689"/>
                    </a:cubicBezTo>
                    <a:lnTo>
                      <a:pt x="577227" y="140741"/>
                    </a:lnTo>
                    <a:close/>
                    <a:moveTo>
                      <a:pt x="664715" y="219670"/>
                    </a:moveTo>
                    <a:lnTo>
                      <a:pt x="608609" y="163564"/>
                    </a:lnTo>
                    <a:lnTo>
                      <a:pt x="608609" y="219670"/>
                    </a:lnTo>
                    <a:lnTo>
                      <a:pt x="664715" y="219670"/>
                    </a:lnTo>
                    <a:close/>
                    <a:moveTo>
                      <a:pt x="618118" y="457408"/>
                    </a:moveTo>
                    <a:cubicBezTo>
                      <a:pt x="476427" y="466917"/>
                      <a:pt x="393694" y="621922"/>
                      <a:pt x="465015" y="745546"/>
                    </a:cubicBezTo>
                    <a:cubicBezTo>
                      <a:pt x="544895" y="884385"/>
                      <a:pt x="752203" y="866317"/>
                      <a:pt x="809260" y="717017"/>
                    </a:cubicBezTo>
                    <a:cubicBezTo>
                      <a:pt x="858709" y="587688"/>
                      <a:pt x="756006" y="446947"/>
                      <a:pt x="618118" y="457408"/>
                    </a:cubicBezTo>
                    <a:close/>
                    <a:moveTo>
                      <a:pt x="802603" y="793094"/>
                    </a:moveTo>
                    <a:lnTo>
                      <a:pt x="789290" y="808309"/>
                    </a:lnTo>
                    <a:lnTo>
                      <a:pt x="827328" y="845396"/>
                    </a:lnTo>
                    <a:cubicBezTo>
                      <a:pt x="832082" y="846347"/>
                      <a:pt x="843494" y="835886"/>
                      <a:pt x="840641" y="830181"/>
                    </a:cubicBezTo>
                    <a:cubicBezTo>
                      <a:pt x="835886" y="820671"/>
                      <a:pt x="809260" y="804505"/>
                      <a:pt x="802603" y="794044"/>
                    </a:cubicBezTo>
                    <a:close/>
                    <a:moveTo>
                      <a:pt x="794995" y="889139"/>
                    </a:moveTo>
                    <a:lnTo>
                      <a:pt x="794995" y="857758"/>
                    </a:lnTo>
                    <a:cubicBezTo>
                      <a:pt x="794995" y="855856"/>
                      <a:pt x="765516" y="828279"/>
                      <a:pt x="763614" y="828279"/>
                    </a:cubicBezTo>
                    <a:lnTo>
                      <a:pt x="717968" y="855856"/>
                    </a:lnTo>
                    <a:lnTo>
                      <a:pt x="717968" y="889139"/>
                    </a:lnTo>
                    <a:lnTo>
                      <a:pt x="794044" y="889139"/>
                    </a:lnTo>
                    <a:close/>
                    <a:moveTo>
                      <a:pt x="881532" y="839690"/>
                    </a:moveTo>
                    <a:cubicBezTo>
                      <a:pt x="875826" y="846347"/>
                      <a:pt x="836837" y="880581"/>
                      <a:pt x="837788" y="886287"/>
                    </a:cubicBezTo>
                    <a:lnTo>
                      <a:pt x="954755" y="998499"/>
                    </a:lnTo>
                    <a:cubicBezTo>
                      <a:pt x="957608" y="998499"/>
                      <a:pt x="993744" y="961412"/>
                      <a:pt x="996597" y="957608"/>
                    </a:cubicBezTo>
                    <a:cubicBezTo>
                      <a:pt x="999450" y="953804"/>
                      <a:pt x="999450" y="954755"/>
                      <a:pt x="998499" y="951902"/>
                    </a:cubicBezTo>
                    <a:lnTo>
                      <a:pt x="881532" y="839690"/>
                    </a:lnTo>
                    <a:close/>
                  </a:path>
                </a:pathLst>
              </a:custGeom>
              <a:grpFill/>
              <a:ln w="9502" cap="flat">
                <a:noFill/>
                <a:prstDash val="solid"/>
                <a:miter/>
              </a:ln>
            </p:spPr>
            <p:txBody>
              <a:bodyPr rtlCol="0" anchor="ctr"/>
              <a:lstStyle/>
              <a:p>
                <a:endParaRPr lang="en-US" dirty="0"/>
              </a:p>
            </p:txBody>
          </p:sp>
          <p:sp>
            <p:nvSpPr>
              <p:cNvPr id="75" name="Freeform 74">
                <a:extLst>
                  <a:ext uri="{FF2B5EF4-FFF2-40B4-BE49-F238E27FC236}">
                    <a16:creationId xmlns:a16="http://schemas.microsoft.com/office/drawing/2014/main" id="{043F5C40-AA10-1F3E-E2C7-C89C75A08EF5}"/>
                  </a:ext>
                </a:extLst>
              </p:cNvPr>
              <p:cNvSpPr/>
              <p:nvPr/>
            </p:nvSpPr>
            <p:spPr>
              <a:xfrm>
                <a:off x="3938211" y="3478466"/>
                <a:ext cx="439720" cy="31575"/>
              </a:xfrm>
              <a:custGeom>
                <a:avLst/>
                <a:gdLst>
                  <a:gd name="connsiteX0" fmla="*/ 16480 w 439720"/>
                  <a:gd name="connsiteY0" fmla="*/ 194 h 31575"/>
                  <a:gd name="connsiteX1" fmla="*/ 416831 w 439720"/>
                  <a:gd name="connsiteY1" fmla="*/ 194 h 31575"/>
                  <a:gd name="connsiteX2" fmla="*/ 424438 w 439720"/>
                  <a:gd name="connsiteY2" fmla="*/ 31575 h 31575"/>
                  <a:gd name="connsiteX3" fmla="*/ 13627 w 439720"/>
                  <a:gd name="connsiteY3" fmla="*/ 31575 h 31575"/>
                  <a:gd name="connsiteX4" fmla="*/ 16480 w 439720"/>
                  <a:gd name="connsiteY4" fmla="*/ 194 h 31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39720" h="31575">
                    <a:moveTo>
                      <a:pt x="16480" y="194"/>
                    </a:moveTo>
                    <a:lnTo>
                      <a:pt x="416831" y="194"/>
                    </a:lnTo>
                    <a:cubicBezTo>
                      <a:pt x="440604" y="-2659"/>
                      <a:pt x="450114" y="26821"/>
                      <a:pt x="424438" y="31575"/>
                    </a:cubicBezTo>
                    <a:lnTo>
                      <a:pt x="13627" y="31575"/>
                    </a:lnTo>
                    <a:cubicBezTo>
                      <a:pt x="-6343" y="29674"/>
                      <a:pt x="-3490" y="1145"/>
                      <a:pt x="16480" y="194"/>
                    </a:cubicBezTo>
                    <a:close/>
                  </a:path>
                </a:pathLst>
              </a:custGeom>
              <a:grpFill/>
              <a:ln w="9502" cap="flat">
                <a:noFill/>
                <a:prstDash val="solid"/>
                <a:miter/>
              </a:ln>
            </p:spPr>
            <p:txBody>
              <a:bodyPr rtlCol="0" anchor="ctr"/>
              <a:lstStyle/>
              <a:p>
                <a:endParaRPr lang="en-US" dirty="0"/>
              </a:p>
            </p:txBody>
          </p:sp>
          <p:sp>
            <p:nvSpPr>
              <p:cNvPr id="76" name="Freeform 75">
                <a:extLst>
                  <a:ext uri="{FF2B5EF4-FFF2-40B4-BE49-F238E27FC236}">
                    <a16:creationId xmlns:a16="http://schemas.microsoft.com/office/drawing/2014/main" id="{69717330-2AA8-E87E-3CC9-E3948B1E97BE}"/>
                  </a:ext>
                </a:extLst>
              </p:cNvPr>
              <p:cNvSpPr/>
              <p:nvPr/>
            </p:nvSpPr>
            <p:spPr>
              <a:xfrm>
                <a:off x="3938992" y="3958890"/>
                <a:ext cx="395364" cy="32332"/>
              </a:xfrm>
              <a:custGeom>
                <a:avLst/>
                <a:gdLst>
                  <a:gd name="connsiteX0" fmla="*/ 390374 w 395364"/>
                  <a:gd name="connsiteY0" fmla="*/ 27578 h 32332"/>
                  <a:gd name="connsiteX1" fmla="*/ 376109 w 395364"/>
                  <a:gd name="connsiteY1" fmla="*/ 32332 h 32332"/>
                  <a:gd name="connsiteX2" fmla="*/ 17601 w 395364"/>
                  <a:gd name="connsiteY2" fmla="*/ 32332 h 32332"/>
                  <a:gd name="connsiteX3" fmla="*/ 13797 w 395364"/>
                  <a:gd name="connsiteY3" fmla="*/ 0 h 32332"/>
                  <a:gd name="connsiteX4" fmla="*/ 381815 w 395364"/>
                  <a:gd name="connsiteY4" fmla="*/ 0 h 32332"/>
                  <a:gd name="connsiteX5" fmla="*/ 390374 w 395364"/>
                  <a:gd name="connsiteY5" fmla="*/ 27578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95364" h="32332">
                    <a:moveTo>
                      <a:pt x="390374" y="27578"/>
                    </a:moveTo>
                    <a:cubicBezTo>
                      <a:pt x="387521" y="30430"/>
                      <a:pt x="380864" y="32332"/>
                      <a:pt x="376109" y="32332"/>
                    </a:cubicBezTo>
                    <a:lnTo>
                      <a:pt x="17601" y="32332"/>
                    </a:lnTo>
                    <a:cubicBezTo>
                      <a:pt x="-6173" y="29480"/>
                      <a:pt x="-4271" y="1902"/>
                      <a:pt x="13797" y="0"/>
                    </a:cubicBezTo>
                    <a:lnTo>
                      <a:pt x="381815" y="0"/>
                    </a:lnTo>
                    <a:cubicBezTo>
                      <a:pt x="395128" y="1902"/>
                      <a:pt x="399883" y="19019"/>
                      <a:pt x="390374" y="27578"/>
                    </a:cubicBezTo>
                    <a:close/>
                  </a:path>
                </a:pathLst>
              </a:custGeom>
              <a:grpFill/>
              <a:ln w="9502" cap="flat">
                <a:noFill/>
                <a:prstDash val="solid"/>
                <a:miter/>
              </a:ln>
            </p:spPr>
            <p:txBody>
              <a:bodyPr rtlCol="0" anchor="ctr"/>
              <a:lstStyle/>
              <a:p>
                <a:endParaRPr lang="en-US" dirty="0"/>
              </a:p>
            </p:txBody>
          </p:sp>
          <p:sp>
            <p:nvSpPr>
              <p:cNvPr id="78" name="Freeform 77">
                <a:extLst>
                  <a:ext uri="{FF2B5EF4-FFF2-40B4-BE49-F238E27FC236}">
                    <a16:creationId xmlns:a16="http://schemas.microsoft.com/office/drawing/2014/main" id="{F0D9E2E4-5BE6-5353-74C2-F908F4274783}"/>
                  </a:ext>
                </a:extLst>
              </p:cNvPr>
              <p:cNvSpPr/>
              <p:nvPr/>
            </p:nvSpPr>
            <p:spPr>
              <a:xfrm>
                <a:off x="3939001" y="3358840"/>
                <a:ext cx="324636" cy="32332"/>
              </a:xfrm>
              <a:custGeom>
                <a:avLst/>
                <a:gdLst>
                  <a:gd name="connsiteX0" fmla="*/ 319995 w 324636"/>
                  <a:gd name="connsiteY0" fmla="*/ 4755 h 32332"/>
                  <a:gd name="connsiteX1" fmla="*/ 307633 w 324636"/>
                  <a:gd name="connsiteY1" fmla="*/ 32332 h 32332"/>
                  <a:gd name="connsiteX2" fmla="*/ 15691 w 324636"/>
                  <a:gd name="connsiteY2" fmla="*/ 32332 h 32332"/>
                  <a:gd name="connsiteX3" fmla="*/ 15691 w 324636"/>
                  <a:gd name="connsiteY3" fmla="*/ 0 h 32332"/>
                  <a:gd name="connsiteX4" fmla="*/ 313338 w 324636"/>
                  <a:gd name="connsiteY4" fmla="*/ 0 h 32332"/>
                  <a:gd name="connsiteX5" fmla="*/ 319995 w 324636"/>
                  <a:gd name="connsiteY5" fmla="*/ 4755 h 32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4636" h="32332">
                    <a:moveTo>
                      <a:pt x="319995" y="4755"/>
                    </a:moveTo>
                    <a:cubicBezTo>
                      <a:pt x="330456" y="16166"/>
                      <a:pt x="321897" y="31381"/>
                      <a:pt x="307633" y="32332"/>
                    </a:cubicBezTo>
                    <a:lnTo>
                      <a:pt x="15691" y="32332"/>
                    </a:lnTo>
                    <a:cubicBezTo>
                      <a:pt x="-5230" y="29480"/>
                      <a:pt x="-5230" y="1902"/>
                      <a:pt x="15691" y="0"/>
                    </a:cubicBezTo>
                    <a:lnTo>
                      <a:pt x="313338" y="0"/>
                    </a:lnTo>
                    <a:cubicBezTo>
                      <a:pt x="315240" y="1902"/>
                      <a:pt x="319044" y="2853"/>
                      <a:pt x="319995" y="4755"/>
                    </a:cubicBezTo>
                    <a:close/>
                  </a:path>
                </a:pathLst>
              </a:custGeom>
              <a:grpFill/>
              <a:ln w="9502" cap="flat">
                <a:noFill/>
                <a:prstDash val="solid"/>
                <a:miter/>
              </a:ln>
            </p:spPr>
            <p:txBody>
              <a:bodyPr rtlCol="0" anchor="ctr"/>
              <a:lstStyle/>
              <a:p>
                <a:endParaRPr lang="en-US" dirty="0"/>
              </a:p>
            </p:txBody>
          </p:sp>
          <p:sp>
            <p:nvSpPr>
              <p:cNvPr id="79" name="Freeform 78">
                <a:extLst>
                  <a:ext uri="{FF2B5EF4-FFF2-40B4-BE49-F238E27FC236}">
                    <a16:creationId xmlns:a16="http://schemas.microsoft.com/office/drawing/2014/main" id="{0A3E10AC-6DF1-F953-2DEB-C98E99E12CC8}"/>
                  </a:ext>
                </a:extLst>
              </p:cNvPr>
              <p:cNvSpPr/>
              <p:nvPr/>
            </p:nvSpPr>
            <p:spPr>
              <a:xfrm>
                <a:off x="4262415" y="3579233"/>
                <a:ext cx="330950" cy="330684"/>
              </a:xfrm>
              <a:custGeom>
                <a:avLst/>
                <a:gdLst>
                  <a:gd name="connsiteX0" fmla="*/ 157291 w 330950"/>
                  <a:gd name="connsiteY0" fmla="*/ 228 h 330684"/>
                  <a:gd name="connsiteX1" fmla="*/ 308492 w 330950"/>
                  <a:gd name="connsiteY1" fmla="*/ 248426 h 330684"/>
                  <a:gd name="connsiteX2" fmla="*/ 21305 w 330950"/>
                  <a:gd name="connsiteY2" fmla="*/ 247475 h 330684"/>
                  <a:gd name="connsiteX3" fmla="*/ 156340 w 330950"/>
                  <a:gd name="connsiteY3" fmla="*/ 228 h 330684"/>
                  <a:gd name="connsiteX4" fmla="*/ 71705 w 330950"/>
                  <a:gd name="connsiteY4" fmla="*/ 259837 h 330684"/>
                  <a:gd name="connsiteX5" fmla="*/ 279964 w 330950"/>
                  <a:gd name="connsiteY5" fmla="*/ 233211 h 330684"/>
                  <a:gd name="connsiteX6" fmla="*/ 188672 w 330950"/>
                  <a:gd name="connsiteY6" fmla="*/ 33511 h 330684"/>
                  <a:gd name="connsiteX7" fmla="*/ 72656 w 330950"/>
                  <a:gd name="connsiteY7" fmla="*/ 259837 h 3306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0950" h="330684">
                    <a:moveTo>
                      <a:pt x="157291" y="228"/>
                    </a:moveTo>
                    <a:cubicBezTo>
                      <a:pt x="287571" y="-6429"/>
                      <a:pt x="374108" y="134311"/>
                      <a:pt x="308492" y="248426"/>
                    </a:cubicBezTo>
                    <a:cubicBezTo>
                      <a:pt x="245729" y="358736"/>
                      <a:pt x="83117" y="357785"/>
                      <a:pt x="21305" y="247475"/>
                    </a:cubicBezTo>
                    <a:cubicBezTo>
                      <a:pt x="-38605" y="140017"/>
                      <a:pt x="34618" y="6884"/>
                      <a:pt x="156340" y="228"/>
                    </a:cubicBezTo>
                    <a:close/>
                    <a:moveTo>
                      <a:pt x="71705" y="259837"/>
                    </a:moveTo>
                    <a:cubicBezTo>
                      <a:pt x="132566" y="320698"/>
                      <a:pt x="236220" y="306434"/>
                      <a:pt x="279964" y="233211"/>
                    </a:cubicBezTo>
                    <a:cubicBezTo>
                      <a:pt x="327511" y="152380"/>
                      <a:pt x="279964" y="49677"/>
                      <a:pt x="188672" y="33511"/>
                    </a:cubicBezTo>
                    <a:cubicBezTo>
                      <a:pt x="61245" y="11639"/>
                      <a:pt x="-19586" y="167595"/>
                      <a:pt x="72656" y="259837"/>
                    </a:cubicBezTo>
                    <a:close/>
                  </a:path>
                </a:pathLst>
              </a:custGeom>
              <a:grpFill/>
              <a:ln w="9502" cap="flat">
                <a:noFill/>
                <a:prstDash val="solid"/>
                <a:miter/>
              </a:ln>
            </p:spPr>
            <p:txBody>
              <a:bodyPr rtlCol="0" anchor="ctr"/>
              <a:lstStyle/>
              <a:p>
                <a:endParaRPr lang="en-US" dirty="0"/>
              </a:p>
            </p:txBody>
          </p:sp>
        </p:grpSp>
      </p:grpSp>
      <p:sp>
        <p:nvSpPr>
          <p:cNvPr id="82" name="Text Placeholder 7">
            <a:extLst>
              <a:ext uri="{FF2B5EF4-FFF2-40B4-BE49-F238E27FC236}">
                <a16:creationId xmlns:a16="http://schemas.microsoft.com/office/drawing/2014/main" id="{A90ABDCF-FF82-D60C-78CC-2CE94933635A}"/>
              </a:ext>
            </a:extLst>
          </p:cNvPr>
          <p:cNvSpPr txBox="1">
            <a:spLocks/>
          </p:cNvSpPr>
          <p:nvPr/>
        </p:nvSpPr>
        <p:spPr>
          <a:xfrm>
            <a:off x="4728956" y="7253517"/>
            <a:ext cx="1642085" cy="2343614"/>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0"/>
              </a:lnSpc>
              <a:buNone/>
            </a:pPr>
            <a:r>
              <a:rPr lang="en-GB" sz="900" dirty="0"/>
              <a:t>Das </a:t>
            </a:r>
            <a:r>
              <a:rPr lang="en-GB" sz="900" dirty="0" i="1"/>
              <a:t>interaktive Quiz „Sind Sie von finanzieller Gewalt betroffen?“</a:t>
            </a:r>
            <a:r>
              <a:rPr lang="en-GB" sz="900" dirty="0"/>
              <a:t> richtet sich an Menschen, die vermuten, finanzielle Gewalt zu erleben, oder die jemandem in ihrem Umfeld helfen möchten, Muster finanzieller Gewalt zu erkennen. </a:t>
            </a:r>
            <a:r>
              <a:rPr lang="en-US" sz="900" dirty="0"/>
              <a:t>Folgen Sie dem Link unten, um das Quiz auszufüllen (englisch):</a:t>
            </a:r>
          </a:p>
          <a:p>
            <a:pPr marL="0" indent="0">
              <a:lnSpc>
                <a:spcPts val="1100"/>
              </a:lnSpc>
              <a:buNone/>
            </a:pPr>
            <a:endParaRPr lang="en-US" sz="1000" dirty="0"/>
          </a:p>
          <a:p>
            <a:pPr marL="0" indent="0">
              <a:lnSpc>
                <a:spcPts val="1100"/>
              </a:lnSpc>
              <a:buNone/>
            </a:pPr>
            <a:r>
              <a:rPr lang="en-US" sz="900" dirty="0">
                <a:hlinkClick r:id="rId2"/>
              </a:rPr>
              <a:t>https://ginabee.co.uk/quillforms/financial-abuse-quiz/</a:t>
            </a:r>
            <a:endParaRPr lang="en-US" sz="1000" dirty="0"/>
          </a:p>
          <a:p>
            <a:pPr marL="0" indent="0">
              <a:lnSpc>
                <a:spcPts val="1100"/>
              </a:lnSpc>
              <a:buNone/>
            </a:pPr>
            <a:endParaRPr lang="en-US" dirty="0"/>
          </a:p>
          <a:p>
            <a:pPr marL="0" indent="0">
              <a:lnSpc>
                <a:spcPts val="1100"/>
              </a:lnSpc>
              <a:buNone/>
            </a:pPr>
            <a:r>
              <a:rPr lang="en-US" dirty="0" sz="1000"/>
              <a:t> </a:t>
            </a:r>
          </a:p>
          <a:p>
            <a:pPr marL="0" indent="0">
              <a:lnSpc>
                <a:spcPts val="1100"/>
              </a:lnSpc>
              <a:buNone/>
            </a:pPr>
            <a:endParaRPr lang="en-US" dirty="0"/>
          </a:p>
        </p:txBody>
      </p:sp>
      <p:sp>
        <p:nvSpPr>
          <p:cNvPr id="3" name="Text Placeholder 7">
            <a:extLst>
              <a:ext uri="{FF2B5EF4-FFF2-40B4-BE49-F238E27FC236}">
                <a16:creationId xmlns:a16="http://schemas.microsoft.com/office/drawing/2014/main" id="{76460B42-2846-4169-81D5-02061A542587}"/>
              </a:ext>
            </a:extLst>
          </p:cNvPr>
          <p:cNvSpPr txBox="1">
            <a:spLocks/>
          </p:cNvSpPr>
          <p:nvPr/>
        </p:nvSpPr>
        <p:spPr>
          <a:xfrm>
            <a:off x="1403995" y="1574165"/>
            <a:ext cx="5633413" cy="5079184"/>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r>
              <a:rPr lang="en-GB" sz="1400" b="1" dirty="0"/>
              <a:t>Formative Lernkontrolle: </a:t>
            </a:r>
          </a:p>
          <a:p>
            <a:pPr marL="0" indent="0">
              <a:buFont typeface="Arial" panose="020B0604020202020204" pitchFamily="34" charset="0"/>
              <a:buNone/>
            </a:pPr>
            <a:endParaRPr lang="en-GB" sz="1400" b="1" dirty="0"/>
          </a:p>
          <a:p>
            <a:r>
              <a:rPr lang="en-GB" sz="1200" b="1" dirty="0">
                <a:ea typeface="Calibri" panose="020F0502020204030204" pitchFamily="34" charset="0"/>
              </a:rPr>
              <a:t>Mini-Quiz: Anzeichen finanzieller Gewalt</a:t>
            </a:r>
          </a:p>
          <a:p>
            <a:pPr marL="0" indent="0">
              <a:buNone/>
            </a:pPr>
            <a:endParaRPr lang="en-GB" sz="1200" dirty="0"/>
          </a:p>
          <a:p>
            <a:pPr marL="0" indent="0">
              <a:buNone/>
            </a:pPr>
            <a:r>
              <a:rPr lang="en-GB" sz="1200" dirty="0"/>
              <a:t>Finanzielle Gewalt (auch wirtschaftliche Gewalt) liegt vor, wenn ein Partner Kontrolle und Macht über die Möglichkeit des anderen ausübt, finanzielle Mittel zu erlangen oder darauf zuzugreifen. Sie kommt in einem sehr großen Teil gewaltgeprägter Beziehungen vor und ist oft einer der Hauptgründe, warum Betroffene in solchen Beziehungen bleiben. Finanzielle Gewalt ist häufig die erste Form von Gewalt in einer Beziehung – und Betroffene erkennen oft erst, dass sie sie erleben, wenn sie sich zuspitzt. Jeder Mensch kann finanzielle Gewalt erfahren, denn sie beruht auf Machtdynamiken und Kontrolle. </a:t>
            </a:r>
          </a:p>
          <a:p>
            <a:pPr marL="0" indent="0">
              <a:buFont typeface="Arial" panose="020B0604020202020204" pitchFamily="34" charset="0"/>
              <a:buNone/>
            </a:pPr>
            <a:endParaRPr lang="en-GB" sz="1200" dirty="0"/>
          </a:p>
          <a:p>
            <a:pPr marL="0" indent="0">
              <a:buNone/>
            </a:pPr>
            <a:r>
              <a:rPr lang="en-GB" sz="1200" b="1" dirty="0"/>
              <a:t>Beispiele für finanzielle Gewalt</a:t>
            </a:r>
          </a:p>
          <a:p>
            <a:pPr marL="0" indent="0">
              <a:buNone/>
            </a:pPr>
            <a:endParaRPr lang="en-GB" sz="1200" dirty="0"/>
          </a:p>
          <a:p>
            <a:pPr>
              <a:lnSpc>
                <a:spcPct val="100000"/>
              </a:lnSpc>
            </a:pPr>
            <a:r>
              <a:rPr lang="en-GB" sz="1200" dirty="0"/>
              <a:t>Geld oder finanzielle Unterstützung absichtlich vorenthalten</a:t>
            </a:r>
          </a:p>
          <a:p>
            <a:pPr>
              <a:lnSpc>
                <a:spcPct val="100000"/>
              </a:lnSpc>
            </a:pPr>
            <a:r>
              <a:rPr lang="en-GB" sz="1200" dirty="0"/>
              <a:t>Jeden Cent, den Sie ausgeben, nachverfolgen</a:t>
            </a:r>
          </a:p>
          <a:p>
            <a:pPr>
              <a:lnSpc>
                <a:spcPct val="100000"/>
              </a:lnSpc>
            </a:pPr>
            <a:r>
              <a:rPr lang="en-GB" sz="1200" dirty="0"/>
              <a:t>Sie ermutigen, einen Job oder eine Ausbildung aufzugeben, weil man Sie ja finanziell unterstützen werde</a:t>
            </a:r>
          </a:p>
          <a:p>
            <a:pPr>
              <a:lnSpc>
                <a:spcPct val="100000"/>
              </a:lnSpc>
            </a:pPr>
            <a:r>
              <a:rPr lang="en-GB" sz="1200" dirty="0"/>
              <a:t>Ihren Erfolg sabotieren, indem man Sie zu spät zur Arbeit kommen lässt und/oder Sie daran hindert, zur Arbeit zu gelangen</a:t>
            </a:r>
          </a:p>
          <a:p>
            <a:pPr>
              <a:lnSpc>
                <a:spcPct val="100000"/>
              </a:lnSpc>
            </a:pPr>
            <a:r>
              <a:rPr lang="en-GB" sz="1200" dirty="0"/>
              <a:t>Ihren Zugang zu Ihren Kredit- und Debitkarten kontrollieren</a:t>
            </a:r>
          </a:p>
          <a:p>
            <a:pPr>
              <a:lnSpc>
                <a:spcPct val="100000"/>
              </a:lnSpc>
            </a:pPr>
            <a:r>
              <a:rPr lang="en-GB" sz="1200" dirty="0"/>
              <a:t>Damit drohen, Ihnen die finanzielle Unterstützung zu entziehen</a:t>
            </a:r>
          </a:p>
          <a:p>
            <a:pPr>
              <a:lnSpc>
                <a:spcPct val="100000"/>
              </a:lnSpc>
            </a:pPr>
            <a:r>
              <a:rPr lang="en-GB" sz="1200" dirty="0"/>
              <a:t>Einseitige finanzielle Entscheidungen treffen, ohne Sie zu fragen oder einzubeziehen</a:t>
            </a:r>
          </a:p>
          <a:p>
            <a:pPr>
              <a:lnSpc>
                <a:spcPct val="100000"/>
              </a:lnSpc>
            </a:pPr>
            <a:r>
              <a:rPr lang="en-GB" sz="1200" dirty="0"/>
              <a:t>Durch Zwang, Schuldgefühle und Drohungen verlangen, dass Sie Studiengebühren, Rechnungen, Miete usw. der anderen Person übernehmen </a:t>
            </a:r>
          </a:p>
          <a:p>
            <a:pPr>
              <a:lnSpc>
                <a:spcPct val="100000"/>
              </a:lnSpc>
            </a:pPr>
            <a:r>
              <a:rPr lang="en-GB" sz="1200" dirty="0"/>
              <a:t>Von Ihnen verlangen, für einen Kredit der anderen Person mitzuhaften </a:t>
            </a:r>
          </a:p>
          <a:p>
            <a:pPr>
              <a:lnSpc>
                <a:spcPct val="100000"/>
              </a:lnSpc>
            </a:pPr>
            <a:r>
              <a:rPr lang="en-GB" sz="1200" dirty="0"/>
              <a:t>Mit Ihrem Partner zusammenziehen, während nur sein Name im Mietvertrag oder in der Hypothek steht – so kann er Ihren Zugang zu Wohnraum und anderen Grundbedürfnissen kontrollieren</a:t>
            </a:r>
          </a:p>
          <a:p>
            <a:pPr marL="0" indent="0">
              <a:buNone/>
            </a:pPr>
            <a:endParaRPr lang="en-US" sz="1200" dirty="0"/>
          </a:p>
          <a:p>
            <a:endParaRPr lang="en-US" dirty="0"/>
          </a:p>
        </p:txBody>
      </p:sp>
    </p:spTree>
    <p:extLst>
      <p:ext uri="{BB962C8B-B14F-4D97-AF65-F5344CB8AC3E}">
        <p14:creationId xmlns:p14="http://schemas.microsoft.com/office/powerpoint/2010/main" val="185621513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08803-730D-9AA7-DDBE-ABAEAA7DB34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2DE7E0-4BEA-A2FE-039A-EB670E071C13}"/>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1CE8C2FC-3C50-1609-4F5F-AB07A174827E}"/>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8A7B39BD-22C8-6900-A750-D72BF3844253}"/>
              </a:ext>
            </a:extLst>
          </p:cNvPr>
          <p:cNvSpPr>
            <a:spLocks noGrp="1"/>
          </p:cNvSpPr>
          <p:nvPr>
            <p:ph type="body" sz="quarter" idx="61"/>
          </p:nvPr>
        </p:nvSpPr>
        <p:spPr/>
        <p:txBody>
          <a:bodyPr/>
          <a:lstStyle/>
          <a:p>
            <a:r>
              <a:rPr lang="en-US" dirty="0"/>
              <a:t>Ressourcen</a:t>
            </a:r>
          </a:p>
        </p:txBody>
      </p:sp>
      <p:sp>
        <p:nvSpPr>
          <p:cNvPr id="8" name="Text Placeholder 7">
            <a:extLst>
              <a:ext uri="{FF2B5EF4-FFF2-40B4-BE49-F238E27FC236}">
                <a16:creationId xmlns:a16="http://schemas.microsoft.com/office/drawing/2014/main" id="{6ADFD525-DF03-6E1F-57D2-0280571D4E96}"/>
              </a:ext>
            </a:extLst>
          </p:cNvPr>
          <p:cNvSpPr>
            <a:spLocks noGrp="1"/>
          </p:cNvSpPr>
          <p:nvPr>
            <p:ph type="body" sz="quarter" idx="64"/>
          </p:nvPr>
        </p:nvSpPr>
        <p:spPr>
          <a:xfrm>
            <a:off x="1704813" y="1874520"/>
            <a:ext cx="5238428" cy="8280770"/>
          </a:xfrm>
        </p:spPr>
        <p:txBody>
          <a:bodyPr/>
          <a:lstStyle/>
          <a:p>
            <a:pPr>
              <a:lnSpc>
                <a:spcPts val="1150"/>
              </a:lnSpc>
            </a:pPr>
            <a:r>
              <a:rPr lang="en-GB" sz="1300" b="1" dirty="0"/>
              <a:t>Checklisten zu Geld in der Beziehung</a:t>
            </a:r>
          </a:p>
          <a:p>
            <a:pPr marL="0" indent="0">
              <a:lnSpc>
                <a:spcPts val="1150"/>
              </a:lnSpc>
              <a:buNone/>
            </a:pPr>
            <a:endParaRPr lang="en-GB" sz="1400" b="1" dirty="0">
              <a:ea typeface="Calibri" panose="020F0502020204030204" pitchFamily="34" charset="0"/>
            </a:endParaRPr>
          </a:p>
          <a:p>
            <a:pPr marL="0" indent="0">
              <a:lnSpc>
                <a:spcPts val="1150"/>
              </a:lnSpc>
              <a:buNone/>
            </a:pPr>
            <a:r>
              <a:rPr lang="en-GB" sz="1100" b="1" dirty="0">
                <a:ea typeface="Calibri" panose="020F0502020204030204" pitchFamily="34" charset="0"/>
              </a:rPr>
              <a:t>Love is in the Air: A Financial Checklist for Couples (englisch)</a:t>
            </a:r>
            <a:endParaRPr lang="en-GB" sz="1200" b="1" dirty="0"/>
          </a:p>
          <a:p>
            <a:pPr>
              <a:lnSpc>
                <a:spcPts val="1150"/>
              </a:lnSpc>
            </a:pPr>
            <a:endParaRPr lang="en-GB" sz="1600" b="1" dirty="0"/>
          </a:p>
          <a:p>
            <a:pPr marL="0" indent="0">
              <a:lnSpc>
                <a:spcPts val="1150"/>
              </a:lnSpc>
              <a:buNone/>
            </a:pPr>
            <a:r>
              <a:rPr lang="en-GB" sz="1100" dirty="0"/>
              <a:t>Sie stehen kurz vor der Hochzeit? Herzlichen Glückwunsch! Wenn Sie in dieses spannende neue Kapitel starten, kann ein offenes Gespräch über Ihre Finanzen helfen, gut zu beginnen. Ehrliche Gespräche jetzt setzen den Ton für eine Ehe, die auf Vertrauen beruht. Diese hilfreiche Checkliste begleitet diese Gespräche – vor und nach dem „Ja“ (</a:t>
            </a:r>
            <a:r>
              <a:rPr lang="en-GB" sz="1100" dirty="0">
                <a:hlinkClick r:id="rId2"/>
              </a:rPr>
              <a:t>https://www.boh.com/blog/love-is-in-the-air-the-ultimate-financial-checklist-for-newlyweds</a:t>
            </a:r>
            <a:r>
              <a:rPr lang="en-GB" sz="1100" dirty="0"/>
              <a:t>). </a:t>
            </a:r>
          </a:p>
          <a:p>
            <a:pPr marL="0" indent="0">
              <a:lnSpc>
                <a:spcPts val="1150"/>
              </a:lnSpc>
              <a:buNone/>
            </a:pPr>
            <a:endParaRPr lang="en-GB" sz="1200" dirty="0"/>
          </a:p>
          <a:p>
            <a:pPr marL="0" indent="0">
              <a:lnSpc>
                <a:spcPts val="1150"/>
              </a:lnSpc>
              <a:buNone/>
            </a:pPr>
            <a:r>
              <a:rPr lang="en-GB" sz="1100" b="1" dirty="0">
                <a:ea typeface="Calibri" panose="020F0502020204030204" pitchFamily="34" charset="0"/>
              </a:rPr>
              <a:t>Sweethearts &amp; Spending: A Financial Checklist for Couples (englisch)</a:t>
            </a:r>
            <a:endParaRPr lang="en-GB" sz="1200" b="1" dirty="0"/>
          </a:p>
          <a:p>
            <a:pPr>
              <a:lnSpc>
                <a:spcPts val="1150"/>
              </a:lnSpc>
            </a:pPr>
            <a:endParaRPr lang="en-GB" sz="1600" b="1" dirty="0"/>
          </a:p>
          <a:p>
            <a:pPr marL="0" indent="0">
              <a:lnSpc>
                <a:spcPts val="1150"/>
              </a:lnSpc>
              <a:buNone/>
            </a:pPr>
            <a:r>
              <a:rPr lang="en-GB" sz="1100" dirty="0"/>
              <a:t>Ob frisch verheiratet, mitten im Spagat zwischen Beruf und Familie oder in der Ruhestandsplanung: Diese Leitlinien sollen Ihnen helfen, gemeinsam ein stärkeres finanzielles Fundament aufzubauen (</a:t>
            </a:r>
            <a:r>
              <a:rPr lang="en-GB" sz="1100" dirty="0">
                <a:hlinkClick r:id="rId3"/>
              </a:rPr>
              <a:t>https://welchgroup.com/sweethearts-spending-a-financial-checklist-for-couples/</a:t>
            </a:r>
            <a:r>
              <a:rPr lang="en-GB" sz="1100" dirty="0"/>
              <a:t>). </a:t>
            </a:r>
          </a:p>
          <a:p>
            <a:pPr marL="0" indent="0">
              <a:lnSpc>
                <a:spcPts val="1150"/>
              </a:lnSpc>
              <a:buNone/>
            </a:pPr>
            <a:endParaRPr lang="en-GB" sz="1200" dirty="0"/>
          </a:p>
          <a:p>
            <a:pPr marL="0" indent="0">
              <a:lnSpc>
                <a:spcPts val="1150"/>
              </a:lnSpc>
              <a:buNone/>
            </a:pPr>
            <a:r>
              <a:rPr lang="en-GB" sz="1100" b="1" dirty="0">
                <a:ea typeface="Calibri" panose="020F0502020204030204" pitchFamily="34" charset="0"/>
              </a:rPr>
              <a:t>Checkliste: Vorbereitung auf die Heirat (englisch)</a:t>
            </a:r>
            <a:endParaRPr lang="en-GB" sz="1200" b="1" dirty="0"/>
          </a:p>
          <a:p>
            <a:pPr>
              <a:lnSpc>
                <a:spcPts val="1150"/>
              </a:lnSpc>
            </a:pPr>
            <a:endParaRPr lang="en-GB" sz="1600" b="1" dirty="0"/>
          </a:p>
          <a:p>
            <a:pPr marL="0" indent="0">
              <a:lnSpc>
                <a:spcPts val="1150"/>
              </a:lnSpc>
              <a:buNone/>
            </a:pPr>
            <a:r>
              <a:rPr lang="en-GB" sz="1100" dirty="0"/>
              <a:t>Das Leben mit einem liebevollen Partner zu teilen, ist vielleicht der größte Vorteil einer gelungenen Ehe oder Lebenspartnerschaft. Dennoch kann eine Heirat Ihre Finanzen in vielerlei Hinsicht beeinflussen: Ihre Möglichkeiten, für finanzielle Ziele zu sparen, den Ruhestand zu planen, den Nachlass zu regeln und steuerliche sowie versicherungsbezogene Vorteile zu nutzen. Folgen Sie dem Link zur ausführlichen Checkliste (</a:t>
            </a:r>
            <a:r>
              <a:rPr lang="en-GB" sz="1100" dirty="0">
                <a:hlinkClick r:id="rId4"/>
              </a:rPr>
              <a:t>https://www.merrilledge.com/article/getting-ready-get-married-checklist</a:t>
            </a:r>
            <a:r>
              <a:rPr lang="en-GB" sz="1100" dirty="0"/>
              <a:t>). </a:t>
            </a:r>
          </a:p>
          <a:p>
            <a:pPr marL="0" marR="0" lvl="0" indent="0" algn="l" defTabSz="755934" rtl="0" eaLnBrk="1" fontAlgn="auto" latinLnBrk="0" hangingPunct="1">
              <a:lnSpc>
                <a:spcPct val="100000"/>
              </a:lnSpc>
              <a:spcBef>
                <a:spcPts val="0"/>
              </a:spcBef>
              <a:spcAft>
                <a:spcPts val="0"/>
              </a:spcAft>
              <a:buClr>
                <a:srgbClr val="4763AE"/>
              </a:buClr>
              <a:buSzTx/>
              <a:buNone/>
              <a:tabLst/>
              <a:defRPr/>
            </a:pPr>
            <a:endParaRPr lang="en-GB" sz="1200" dirty="0"/>
          </a:p>
          <a:p>
            <a:pPr marL="0" indent="0">
              <a:lnSpc>
                <a:spcPts val="1150"/>
              </a:lnSpc>
              <a:buNone/>
            </a:pPr>
            <a:endParaRPr lang="en-GB" sz="1200" dirty="0"/>
          </a:p>
          <a:p>
            <a:pPr>
              <a:lnSpc>
                <a:spcPts val="1150"/>
              </a:lnSpc>
            </a:pPr>
            <a:r>
              <a:rPr lang="en-GB" sz="1300" b="1" dirty="0"/>
              <a:t>Hilfsorganisationen bei häuslicher Gewalt</a:t>
            </a:r>
          </a:p>
          <a:p>
            <a:pPr>
              <a:lnSpc>
                <a:spcPts val="1150"/>
              </a:lnSpc>
            </a:pPr>
            <a:endParaRPr lang="en-GB" sz="1200" b="1" dirty="0">
              <a:ea typeface="Calibri" panose="020F0502020204030204" pitchFamily="34" charset="0"/>
            </a:endParaRPr>
          </a:p>
          <a:p>
            <a:pPr marL="0" indent="0">
              <a:lnSpc>
                <a:spcPts val="1150"/>
              </a:lnSpc>
              <a:buNone/>
            </a:pPr>
            <a:r>
              <a:rPr lang="en-GB" sz="1100" b="1" dirty="0">
                <a:ea typeface="Calibri" panose="020F0502020204030204" pitchFamily="34" charset="0"/>
              </a:rPr>
              <a:t>Help For Victims – Informationen für grenzüberschreitend betroffene Personen</a:t>
            </a:r>
            <a:endParaRPr lang="en-GB" sz="1600" b="1" dirty="0"/>
          </a:p>
          <a:p>
            <a:pPr marL="0" indent="0">
              <a:lnSpc>
                <a:spcPts val="1150"/>
              </a:lnSpc>
              <a:buNone/>
            </a:pPr>
            <a:r>
              <a:rPr lang="en-GB" sz="1100" dirty="0">
                <a:hlinkClick r:id="rId5"/>
              </a:rPr>
              <a:t>https://victim-support.eu/help-for-victims/info-on-specific-types-of-victims/domestic-violence-victims/ </a:t>
            </a:r>
          </a:p>
          <a:p>
            <a:pPr marL="0" indent="0">
              <a:lnSpc>
                <a:spcPts val="1150"/>
              </a:lnSpc>
              <a:buNone/>
            </a:pPr>
            <a:endParaRPr lang="en-US" dirty="0"/>
          </a:p>
          <a:p>
            <a:pPr marL="0" indent="0">
              <a:lnSpc>
                <a:spcPts val="1150"/>
              </a:lnSpc>
              <a:buNone/>
            </a:pPr>
            <a:r>
              <a:rPr lang="en-GB" sz="1100" b="1" dirty="0">
                <a:ea typeface="Calibri" panose="020F0502020204030204" pitchFamily="34" charset="0"/>
              </a:rPr>
              <a:t>Rotes Kreuz EU: Trost und Unterstützung für Überlebende häuslicher Gewalt</a:t>
            </a:r>
            <a:endParaRPr lang="en-GB" sz="1200" b="1" dirty="0"/>
          </a:p>
          <a:p>
            <a:pPr marL="0" indent="0">
              <a:lnSpc>
                <a:spcPts val="1150"/>
              </a:lnSpc>
              <a:buNone/>
            </a:pPr>
            <a:r>
              <a:rPr lang="en-GB" dirty="0" sz="1000">
                <a:hlinkClick r:id="rId5"/>
              </a:rPr>
              <a:t>https://redcross.eu/projects/solace-and-support-for-survivors-of-domestic-abuse-1</a:t>
            </a:r>
          </a:p>
          <a:p>
            <a:pPr marL="0" indent="0">
              <a:lnSpc>
                <a:spcPts val="1150"/>
              </a:lnSpc>
              <a:buNone/>
            </a:pPr>
            <a:endParaRPr lang="en-GB" dirty="0">
              <a:hlinkClick r:id="rId5"/>
            </a:endParaRPr>
          </a:p>
          <a:p>
            <a:pPr marL="0" indent="0">
              <a:lnSpc>
                <a:spcPts val="1150"/>
              </a:lnSpc>
              <a:buNone/>
            </a:pPr>
            <a:r>
              <a:rPr lang="en-GB" sz="1100" b="1" dirty="0">
                <a:ea typeface="Calibri" panose="020F0502020204030204" pitchFamily="34" charset="0"/>
              </a:rPr>
              <a:t>Women Against Violence Europe</a:t>
            </a:r>
            <a:endParaRPr lang="en-GB" sz="1200" b="1" dirty="0"/>
          </a:p>
          <a:p>
            <a:pPr marL="0" indent="0">
              <a:lnSpc>
                <a:spcPts val="1150"/>
              </a:lnSpc>
              <a:buNone/>
            </a:pPr>
            <a:r>
              <a:rPr lang="en-GB" dirty="0" sz="1000">
                <a:hlinkClick r:id="rId5"/>
              </a:rPr>
              <a:t>https://wave-network.org/</a:t>
            </a:r>
          </a:p>
          <a:p>
            <a:pPr marL="0" indent="0">
              <a:lnSpc>
                <a:spcPts val="1150"/>
              </a:lnSpc>
              <a:buNone/>
            </a:pPr>
            <a:endParaRPr lang="en-GB" sz="1200" b="1" dirty="0">
              <a:ea typeface="Calibri" panose="020F0502020204030204" pitchFamily="34" charset="0"/>
            </a:endParaRPr>
          </a:p>
          <a:p>
            <a:pPr marL="0" indent="0">
              <a:lnSpc>
                <a:spcPts val="1150"/>
              </a:lnSpc>
              <a:buNone/>
            </a:pPr>
            <a:r>
              <a:rPr lang="en-GB" sz="1100" b="1" dirty="0">
                <a:ea typeface="Calibri" panose="020F0502020204030204" pitchFamily="34" charset="0"/>
              </a:rPr>
              <a:t>Frauenhauskoordinierung (Deutschland)</a:t>
            </a:r>
            <a:endParaRPr lang="en-GB" sz="1200" dirty="0">
              <a:hlinkClick r:id="rId5"/>
            </a:endParaRPr>
          </a:p>
          <a:p>
            <a:pPr marL="0" indent="0">
              <a:lnSpc>
                <a:spcPts val="1150"/>
              </a:lnSpc>
              <a:buNone/>
            </a:pPr>
            <a:r>
              <a:rPr lang="en-US" dirty="0" sz="1000">
                <a:hlinkClick r:id="rId6"/>
              </a:rPr>
              <a:t>https://www.frauenhauskoordinierung.de/</a:t>
            </a:r>
            <a:r>
              <a:rPr lang="en-US" dirty="0" sz="1000"/>
              <a:t> </a:t>
            </a:r>
          </a:p>
          <a:p>
            <a:pPr marL="0" indent="0">
              <a:lnSpc>
                <a:spcPts val="1150"/>
              </a:lnSpc>
              <a:buNone/>
            </a:pPr>
            <a:endParaRPr lang="en-GB" sz="1200" b="1" dirty="0">
              <a:ea typeface="Calibri" panose="020F0502020204030204" pitchFamily="34" charset="0"/>
            </a:endParaRPr>
          </a:p>
          <a:p>
            <a:pPr marL="0" indent="0">
              <a:lnSpc>
                <a:spcPts val="1150"/>
              </a:lnSpc>
              <a:buNone/>
            </a:pPr>
            <a:r>
              <a:rPr lang="en-GB" sz="1100" b="1" dirty="0">
                <a:ea typeface="Calibri" panose="020F0502020204030204" pitchFamily="34" charset="0"/>
              </a:rPr>
              <a:t>Selbsthilfegruppen (Irland)</a:t>
            </a:r>
          </a:p>
          <a:p>
            <a:pPr marL="0" indent="0">
              <a:lnSpc>
                <a:spcPts val="1150"/>
              </a:lnSpc>
              <a:buNone/>
            </a:pPr>
            <a:r>
              <a:rPr lang="en-GB" dirty="0" sz="1000">
                <a:ea typeface="Calibri" panose="020F0502020204030204" pitchFamily="34" charset="0"/>
                <a:hlinkClick r:id="rId7"/>
              </a:rPr>
              <a:t>https://teachtearmainn.ie/support-groups/</a:t>
            </a:r>
            <a:endParaRPr lang="en-GB" dirty="0">
              <a:ea typeface="Calibri" panose="020F0502020204030204" pitchFamily="34" charset="0"/>
            </a:endParaRPr>
          </a:p>
          <a:p>
            <a:pPr marL="0" indent="0">
              <a:lnSpc>
                <a:spcPts val="1150"/>
              </a:lnSpc>
              <a:buNone/>
            </a:pPr>
            <a:r>
              <a:rPr lang="en-GB" sz="1100" dirty="0">
                <a:ea typeface="Calibri" panose="020F0502020204030204" pitchFamily="34" charset="0"/>
              </a:rPr>
              <a:t> </a:t>
            </a:r>
            <a:endParaRPr lang="en-GB" sz="1200" b="1" dirty="0">
              <a:ea typeface="Calibri" panose="020F0502020204030204" pitchFamily="34" charset="0"/>
            </a:endParaRPr>
          </a:p>
          <a:p>
            <a:pPr marL="0" indent="0">
              <a:lnSpc>
                <a:spcPts val="1150"/>
              </a:lnSpc>
              <a:buNone/>
            </a:pPr>
            <a:r>
              <a:rPr lang="en-GB" sz="1100" b="1" dirty="0">
                <a:ea typeface="Calibri" panose="020F0502020204030204" pitchFamily="34" charset="0"/>
              </a:rPr>
              <a:t>Verband zur Prävention und Bewältigung von Gewalt in der Familie (Zypern)</a:t>
            </a:r>
            <a:endParaRPr lang="en-GB" sz="1200" b="1" dirty="0"/>
          </a:p>
          <a:p>
            <a:pPr marL="0" indent="0">
              <a:lnSpc>
                <a:spcPts val="1150"/>
              </a:lnSpc>
              <a:buNone/>
            </a:pPr>
            <a:r>
              <a:rPr lang="en-GB" dirty="0" sz="1000">
                <a:hlinkClick r:id="rId5"/>
              </a:rPr>
              <a:t>https://victim-support.eu/members/association-for-the-prevention-and-handling-of-violence-in-the-family-spavo/</a:t>
            </a:r>
            <a:endParaRPr lang="en-GB" dirty="0"/>
          </a:p>
          <a:p>
            <a:pPr marL="0" indent="0">
              <a:lnSpc>
                <a:spcPts val="1150"/>
              </a:lnSpc>
              <a:buNone/>
            </a:pPr>
            <a:endParaRPr lang="en-GB" sz="1200" b="1" dirty="0">
              <a:ea typeface="Calibri" panose="020F0502020204030204" pitchFamily="34" charset="0"/>
            </a:endParaRPr>
          </a:p>
          <a:p>
            <a:pPr marL="0" indent="0">
              <a:lnSpc>
                <a:spcPts val="1150"/>
              </a:lnSpc>
              <a:buNone/>
            </a:pPr>
            <a:r>
              <a:rPr lang="en-GB" sz="1100" b="1" dirty="0" err="1">
                <a:ea typeface="Calibri" panose="020F0502020204030204" pitchFamily="34" charset="0"/>
              </a:rPr>
              <a:t>Blijf</a:t>
            </a:r>
            <a:r>
              <a:rPr lang="en-GB" sz="1100" b="1" dirty="0">
                <a:ea typeface="Calibri" panose="020F0502020204030204" pitchFamily="34" charset="0"/>
              </a:rPr>
              <a:t> Groep – Hilfe bei häuslicher Gewalt (Niederlande)</a:t>
            </a:r>
          </a:p>
          <a:p>
            <a:pPr marL="0" indent="0">
              <a:lnSpc>
                <a:spcPts val="1150"/>
              </a:lnSpc>
              <a:buNone/>
            </a:pPr>
            <a:r>
              <a:rPr lang="en-GB" dirty="0" sz="1000">
                <a:ea typeface="Calibri" panose="020F0502020204030204" pitchFamily="34" charset="0"/>
                <a:hlinkClick r:id="rId8"/>
              </a:rPr>
              <a:t>https://www.blijfgroep.nl/english-information/</a:t>
            </a:r>
            <a:r>
              <a:rPr lang="en-GB" dirty="0" sz="1000">
                <a:ea typeface="Calibri" panose="020F0502020204030204" pitchFamily="34" charset="0"/>
              </a:rPr>
              <a:t> </a:t>
            </a:r>
          </a:p>
          <a:p>
            <a:pPr marL="0" indent="0">
              <a:lnSpc>
                <a:spcPts val="1150"/>
              </a:lnSpc>
              <a:buNone/>
            </a:pPr>
            <a:endParaRPr lang="en-GB" sz="1200" b="1" dirty="0">
              <a:ea typeface="Calibri" panose="020F0502020204030204" pitchFamily="34" charset="0"/>
            </a:endParaRPr>
          </a:p>
          <a:p>
            <a:pPr marL="0" indent="0">
              <a:lnSpc>
                <a:spcPts val="1150"/>
              </a:lnSpc>
              <a:buNone/>
            </a:pPr>
            <a:endParaRPr lang="en-GB" dirty="0">
              <a:hlinkClick r:id="rId5"/>
            </a:endParaRPr>
          </a:p>
          <a:p>
            <a:pPr marL="0" indent="0">
              <a:lnSpc>
                <a:spcPts val="1150"/>
              </a:lnSpc>
              <a:buNone/>
            </a:pPr>
            <a:endParaRPr lang="en-GB" dirty="0">
              <a:hlinkClick r:id="rId5"/>
            </a:endParaRPr>
          </a:p>
          <a:p>
            <a:pPr marL="0" indent="0">
              <a:lnSpc>
                <a:spcPts val="1150"/>
              </a:lnSpc>
              <a:buNone/>
            </a:pPr>
            <a:endParaRPr lang="en-US" dirty="0"/>
          </a:p>
          <a:p>
            <a:pPr marL="0" indent="0">
              <a:lnSpc>
                <a:spcPts val="1150"/>
              </a:lnSpc>
              <a:buNone/>
            </a:pPr>
            <a:endParaRPr lang="en-US" dirty="0"/>
          </a:p>
        </p:txBody>
      </p:sp>
      <p:grpSp>
        <p:nvGrpSpPr>
          <p:cNvPr id="4" name="Graphic 2">
            <a:extLst>
              <a:ext uri="{FF2B5EF4-FFF2-40B4-BE49-F238E27FC236}">
                <a16:creationId xmlns:a16="http://schemas.microsoft.com/office/drawing/2014/main" id="{22C68998-5A91-6876-07C3-448C6F0939DA}"/>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9AB15ECA-DDBE-10DF-A58C-09F945C7A900}"/>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2904F5B8-F113-B248-9FD4-EA47BA103BC1}"/>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B53C5A42-9F95-AA74-94A0-9BA988FB5402}"/>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64AB978C-18F8-99B9-F82F-8F7C8C9C7455}"/>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9433F2A6-444B-4203-01DE-BB7764A0FDB8}"/>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1A898A74-61E3-F858-8B56-021EA17E6CF4}"/>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FBD4E739-327E-8790-9706-2F6FB891710F}"/>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866EB958-BF4C-6A1A-1CFC-D7A43BCCBD72}"/>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8A4F4054-2317-921E-EA99-6C409E11F99F}"/>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80EE6B1D-C7EB-E5C0-B2E5-23FC00ED7A4E}"/>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9FF7F00-986A-3E40-CAF9-4B77148B8C83}"/>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73C7D519-E6E2-B2C2-5989-63E333CDAFB5}"/>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9F277E19-883A-6710-FAD8-7AEE2CA51C5A}"/>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29538110-307A-9399-B5A1-17EF428AEDC3}"/>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A741817A-1C54-6755-87AF-B25020315D54}"/>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C8DF85FE-9964-F509-292A-27A93CE91FE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E9C99731-8B04-D687-EBA1-B1B880178040}"/>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24867361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E310ED-8FEB-FE6E-6C48-F256E3788C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01A0085-447F-33EB-FB0F-12CDC1B8E057}"/>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B0E532D9-1088-D06F-3C33-6C40F2B9687C}"/>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5218B2A3-03E5-746B-491A-D9C6CC83E9CC}"/>
              </a:ext>
            </a:extLst>
          </p:cNvPr>
          <p:cNvSpPr>
            <a:spLocks noGrp="1"/>
          </p:cNvSpPr>
          <p:nvPr>
            <p:ph type="body" sz="quarter" idx="61"/>
          </p:nvPr>
        </p:nvSpPr>
        <p:spPr/>
        <p:txBody>
          <a:bodyPr/>
          <a:lstStyle/>
          <a:p>
            <a:r>
              <a:rPr lang="en-US" dirty="0"/>
              <a:t>Ressourcen</a:t>
            </a:r>
          </a:p>
        </p:txBody>
      </p:sp>
      <p:sp>
        <p:nvSpPr>
          <p:cNvPr id="8" name="Text Placeholder 7">
            <a:extLst>
              <a:ext uri="{FF2B5EF4-FFF2-40B4-BE49-F238E27FC236}">
                <a16:creationId xmlns:a16="http://schemas.microsoft.com/office/drawing/2014/main" id="{0CC40498-0D46-5961-A250-990D1B5A05EB}"/>
              </a:ext>
            </a:extLst>
          </p:cNvPr>
          <p:cNvSpPr>
            <a:spLocks noGrp="1"/>
          </p:cNvSpPr>
          <p:nvPr>
            <p:ph type="body" sz="quarter" idx="64"/>
          </p:nvPr>
        </p:nvSpPr>
        <p:spPr>
          <a:xfrm>
            <a:off x="1704813" y="1874520"/>
            <a:ext cx="5238428" cy="8498030"/>
          </a:xfrm>
        </p:spPr>
        <p:txBody>
          <a:bodyPr/>
          <a:lstStyle/>
          <a:p>
            <a:r>
              <a:rPr lang="en-GB" sz="1400" b="1" dirty="0"/>
              <a:t>Artikel und Podcasts zu finanzieller Gleichstellung</a:t>
            </a:r>
          </a:p>
          <a:p>
            <a:pPr marL="0" indent="0">
              <a:buNone/>
            </a:pPr>
            <a:endParaRPr lang="en-GB" sz="1400" b="1" dirty="0"/>
          </a:p>
          <a:p>
            <a:pPr marL="0" indent="0">
              <a:buNone/>
            </a:pPr>
            <a:endParaRPr lang="en-GB" sz="1400" b="1" dirty="0">
              <a:highlight>
                <a:srgbClr val="FFFF00"/>
              </a:highlight>
              <a:ea typeface="Calibri" panose="020F0502020204030204" pitchFamily="34" charset="0"/>
            </a:endParaRPr>
          </a:p>
          <a:p>
            <a:pPr marL="0" indent="0">
              <a:buNone/>
            </a:pPr>
            <a:r>
              <a:rPr lang="en-GB" sz="1200" b="1" dirty="0">
                <a:ea typeface="Calibri" panose="020F0502020204030204" pitchFamily="34" charset="0"/>
              </a:rPr>
              <a:t>Reaching Financial Equality for Women – ein 10-Punkte-Aktionsplan (englisch)</a:t>
            </a:r>
            <a:endParaRPr lang="en-GB" sz="1200" b="1" dirty="0"/>
          </a:p>
          <a:p>
            <a:endParaRPr lang="en-GB" sz="1600" b="1" dirty="0">
              <a:highlight>
                <a:srgbClr val="FFFF00"/>
              </a:highlight>
            </a:endParaRPr>
          </a:p>
          <a:p>
            <a:pPr marL="0" indent="0">
              <a:buNone/>
            </a:pPr>
            <a:r>
              <a:rPr lang="en-GB" sz="1200" dirty="0"/>
              <a:t>Dieser 10-Punkte-Aktionsplan zielt darauf ab, den anhaltenden wirtschaftlichen Ausschluss von Frauen zu beenden, strukturelle Hürden für die aktive Teilhabe von Frauen an der formellen Wirtschaft abzubauen und Gleichheit beim Zugang zu verantwortungsvollen und nachhaltigen Finanzdienstleistungen zu erreichen (</a:t>
            </a:r>
            <a:r>
              <a:rPr lang="en-GB" sz="1200" dirty="0">
                <a:hlinkClick r:id="rId2"/>
              </a:rPr>
              <a:t>https://www.wfp.org/publications/reaching-financial-equality-women-10-point-action-plan</a:t>
            </a:r>
            <a:r>
              <a:rPr lang="en-GB" sz="1200" dirty="0"/>
              <a:t>).</a:t>
            </a:r>
          </a:p>
          <a:p>
            <a:pPr marL="0" indent="0">
              <a:buNone/>
            </a:pPr>
            <a:endParaRPr lang="en-GB" sz="1200" dirty="0"/>
          </a:p>
          <a:p>
            <a:pPr marL="0" indent="0">
              <a:buNone/>
            </a:pPr>
            <a:r>
              <a:rPr lang="en-GB" sz="1200" b="1" dirty="0">
                <a:ea typeface="Calibri" panose="020F0502020204030204" pitchFamily="34" charset="0"/>
              </a:rPr>
              <a:t>Blog Equality Hub. In Her Words: Get comfy talking about money (englisch)</a:t>
            </a:r>
            <a:endParaRPr lang="en-GB" sz="1200" b="1" dirty="0"/>
          </a:p>
          <a:p>
            <a:endParaRPr lang="en-GB" sz="1600" b="1" dirty="0">
              <a:highlight>
                <a:srgbClr val="FFFF00"/>
              </a:highlight>
            </a:endParaRPr>
          </a:p>
          <a:p>
            <a:pPr marL="0" indent="0">
              <a:buNone/>
            </a:pPr>
            <a:r>
              <a:rPr lang="en-GB" sz="1200" dirty="0"/>
              <a:t>Lia Loewenthal, Gründerin von Get Comfy With Money, spricht darüber, wie wichtig echte, tiefgehende und ehrliche Gespräche über Geld mit dem Ehepartner sind (</a:t>
            </a:r>
            <a:r>
              <a:rPr lang="en-GB" sz="1200" dirty="0">
                <a:hlinkClick r:id="rId3"/>
              </a:rPr>
              <a:t>https://equalities.blog.gov.uk/2020/11/12/in-her-words-get-comfy-talking-about-money/</a:t>
            </a:r>
            <a:r>
              <a:rPr lang="en-GB" sz="1200" dirty="0"/>
              <a:t>).</a:t>
            </a:r>
          </a:p>
          <a:p>
            <a:pPr marL="0" indent="0">
              <a:buNone/>
            </a:pPr>
            <a:endParaRPr lang="en-GB" sz="1200" dirty="0"/>
          </a:p>
          <a:p>
            <a:pPr marL="0" indent="0">
              <a:buNone/>
            </a:pPr>
            <a:r>
              <a:rPr lang="en-GB" sz="1200" b="1" dirty="0">
                <a:ea typeface="Calibri" panose="020F0502020204030204" pitchFamily="34" charset="0"/>
              </a:rPr>
              <a:t>Financial independence and gender equality: Joining the dots between income, wealth, and power (englisch)</a:t>
            </a:r>
          </a:p>
          <a:p>
            <a:pPr marL="0" indent="0">
              <a:buNone/>
            </a:pPr>
            <a:endParaRPr lang="en-GB" sz="1200" dirty="0"/>
          </a:p>
          <a:p>
            <a:pPr marL="0" indent="0">
              <a:buNone/>
            </a:pPr>
            <a:r>
              <a:rPr lang="en-GB" sz="1200" dirty="0"/>
              <a:t>Dieser Bericht des </a:t>
            </a:r>
            <a:r>
              <a:rPr lang="en-GB" sz="1200" i="1" dirty="0"/>
              <a:t>Europäischen Instituts für Gleichstellungsfragen (EIGE)</a:t>
            </a:r>
            <a:r>
              <a:rPr lang="en-GB" sz="1200" dirty="0"/>
              <a:t> legt Belege für geschlechtsspezifische Ungleichheiten bei der finanziellen Unabhängigkeit in der EU vor, mit besonderem Fokus darauf, wie finanzielle Unabhängigkeit definiert und gemessen wird. Er zeigt außerdem, wie sich die Steuer- und Sozialleistungssysteme der EU-Mitgliedstaaten auf diese Ungleichheiten auswirken, und untersucht die Folgen finanzieller Abhängigkeit, einschließlich wirtschaftlicher Gewalt (</a:t>
            </a:r>
            <a:r>
              <a:rPr lang="en-GB" sz="1200" dirty="0">
                <a:hlinkClick r:id="rId4"/>
              </a:rPr>
              <a:t>https://eige.europa.eu/publications-resources/publications/financial-independence-and-gender-equality-joining-dots-between-income-wealth-and-power?language_content_entity=en</a:t>
            </a:r>
            <a:r>
              <a:rPr lang="en-GB" sz="1200" dirty="0"/>
              <a:t>).</a:t>
            </a:r>
          </a:p>
          <a:p>
            <a:pPr marL="0" indent="0">
              <a:buNone/>
            </a:pPr>
            <a:endParaRPr lang="en-GB" sz="1200" dirty="0"/>
          </a:p>
          <a:p>
            <a:pPr marL="0" indent="0">
              <a:buNone/>
            </a:pPr>
            <a:endParaRPr lang="en-GB" sz="1200" dirty="0"/>
          </a:p>
          <a:p>
            <a:pPr marL="0" indent="0">
              <a:buNone/>
            </a:pPr>
            <a:r>
              <a:rPr lang="en-GB" sz="1200" b="1" dirty="0">
                <a:ea typeface="Calibri" panose="020F0502020204030204" pitchFamily="34" charset="0"/>
              </a:rPr>
              <a:t>Women In Conversation: Creating Financial Equality In A Relationship (englisch)</a:t>
            </a:r>
          </a:p>
          <a:p>
            <a:pPr marL="0" indent="0">
              <a:buNone/>
            </a:pPr>
            <a:endParaRPr lang="en-GB" sz="1200" dirty="0"/>
          </a:p>
          <a:p>
            <a:pPr marL="0" indent="0">
              <a:buNone/>
            </a:pPr>
            <a:r>
              <a:rPr lang="en-GB" sz="1200" dirty="0"/>
              <a:t>In diesem Videogespräch teilen Frauen ihre Geldgeschichten mit der Finanzplanerin </a:t>
            </a:r>
            <a:r>
              <a:rPr lang="en-GB" sz="1200" dirty="0" err="1"/>
              <a:t>Sunél</a:t>
            </a:r>
            <a:r>
              <a:rPr lang="en-GB" sz="1200" dirty="0"/>
              <a:t> </a:t>
            </a:r>
            <a:r>
              <a:rPr lang="en-GB" sz="1200" dirty="0" err="1"/>
              <a:t>Veldtman</a:t>
            </a:r>
            <a:r>
              <a:rPr lang="en-GB" sz="1200" dirty="0"/>
              <a:t>, Gründerin von </a:t>
            </a:r>
            <a:r>
              <a:rPr lang="en-GB" sz="1200" i="1" dirty="0"/>
              <a:t>Foundation Family Wealth</a:t>
            </a:r>
            <a:r>
              <a:rPr lang="en-GB" sz="1200" dirty="0"/>
              <a:t> (</a:t>
            </a:r>
            <a:r>
              <a:rPr lang="en-GB" sz="1200" dirty="0">
                <a:hlinkClick r:id="rId5"/>
              </a:rPr>
              <a:t>https://www.youtube.com/watch?v=OXFNeOjFRIY</a:t>
            </a:r>
            <a:r>
              <a:rPr lang="en-GB" sz="1200" dirty="0"/>
              <a:t>).</a:t>
            </a:r>
          </a:p>
          <a:p>
            <a:pPr marL="0" indent="0">
              <a:buNone/>
            </a:pPr>
            <a:endParaRPr lang="en-GB" sz="1200" dirty="0"/>
          </a:p>
          <a:p>
            <a:pPr marL="0" indent="0">
              <a:buNone/>
            </a:pPr>
            <a:endParaRPr lang="en-GB" sz="1200" dirty="0"/>
          </a:p>
          <a:p>
            <a:pPr marL="0" indent="0">
              <a:buNone/>
            </a:pPr>
            <a:endParaRPr lang="en-GB" sz="1200" dirty="0"/>
          </a:p>
          <a:p>
            <a:pPr marL="0" indent="0">
              <a:buNone/>
            </a:pPr>
            <a:endParaRPr lang="en-US" dirty="0"/>
          </a:p>
          <a:p>
            <a:pPr marL="0" indent="0">
              <a:buNone/>
            </a:pPr>
            <a:endParaRPr lang="en-US" dirty="0"/>
          </a:p>
        </p:txBody>
      </p:sp>
      <p:grpSp>
        <p:nvGrpSpPr>
          <p:cNvPr id="4" name="Graphic 2">
            <a:extLst>
              <a:ext uri="{FF2B5EF4-FFF2-40B4-BE49-F238E27FC236}">
                <a16:creationId xmlns:a16="http://schemas.microsoft.com/office/drawing/2014/main" id="{75C08994-2290-1BA8-CF1D-FFAA84A4C937}"/>
              </a:ext>
            </a:extLst>
          </p:cNvPr>
          <p:cNvGrpSpPr/>
          <p:nvPr/>
        </p:nvGrpSpPr>
        <p:grpSpPr>
          <a:xfrm>
            <a:off x="895022" y="862601"/>
            <a:ext cx="677287" cy="579539"/>
            <a:chOff x="7236754" y="940858"/>
            <a:chExt cx="1133079" cy="969549"/>
          </a:xfrm>
          <a:solidFill>
            <a:srgbClr val="4763AE"/>
          </a:solidFill>
        </p:grpSpPr>
        <p:grpSp>
          <p:nvGrpSpPr>
            <p:cNvPr id="9" name="Graphic 2">
              <a:extLst>
                <a:ext uri="{FF2B5EF4-FFF2-40B4-BE49-F238E27FC236}">
                  <a16:creationId xmlns:a16="http://schemas.microsoft.com/office/drawing/2014/main" id="{D6C7E230-6CE0-3EAB-D43D-162AD6661893}"/>
                </a:ext>
              </a:extLst>
            </p:cNvPr>
            <p:cNvGrpSpPr/>
            <p:nvPr/>
          </p:nvGrpSpPr>
          <p:grpSpPr>
            <a:xfrm>
              <a:off x="7884516" y="1486640"/>
              <a:ext cx="203734" cy="61120"/>
              <a:chOff x="7884516" y="1486640"/>
              <a:chExt cx="203734" cy="61120"/>
            </a:xfrm>
            <a:grpFill/>
          </p:grpSpPr>
          <p:sp>
            <p:nvSpPr>
              <p:cNvPr id="22" name="Freeform 21">
                <a:extLst>
                  <a:ext uri="{FF2B5EF4-FFF2-40B4-BE49-F238E27FC236}">
                    <a16:creationId xmlns:a16="http://schemas.microsoft.com/office/drawing/2014/main" id="{DDD6C33F-79D9-DFF8-CCFB-C49DE3E80159}"/>
                  </a:ext>
                </a:extLst>
              </p:cNvPr>
              <p:cNvSpPr/>
              <p:nvPr/>
            </p:nvSpPr>
            <p:spPr>
              <a:xfrm>
                <a:off x="8047503" y="1486640"/>
                <a:ext cx="40746" cy="40746"/>
              </a:xfrm>
              <a:custGeom>
                <a:avLst/>
                <a:gdLst>
                  <a:gd name="connsiteX0" fmla="*/ 0 w 40746"/>
                  <a:gd name="connsiteY0" fmla="*/ 20373 h 40746"/>
                  <a:gd name="connsiteX1" fmla="*/ 20373 w 40746"/>
                  <a:gd name="connsiteY1" fmla="*/ 0 h 40746"/>
                  <a:gd name="connsiteX2" fmla="*/ 40747 w 40746"/>
                  <a:gd name="connsiteY2" fmla="*/ 20373 h 40746"/>
                  <a:gd name="connsiteX3" fmla="*/ 20373 w 40746"/>
                  <a:gd name="connsiteY3" fmla="*/ 40747 h 40746"/>
                  <a:gd name="connsiteX4" fmla="*/ 0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0" y="20373"/>
                    </a:moveTo>
                    <a:cubicBezTo>
                      <a:pt x="0" y="9168"/>
                      <a:pt x="9168" y="0"/>
                      <a:pt x="20373" y="0"/>
                    </a:cubicBezTo>
                    <a:cubicBezTo>
                      <a:pt x="31579" y="0"/>
                      <a:pt x="40747" y="9168"/>
                      <a:pt x="40747" y="20373"/>
                    </a:cubicBezTo>
                    <a:cubicBezTo>
                      <a:pt x="40747" y="31579"/>
                      <a:pt x="31579" y="40747"/>
                      <a:pt x="20373" y="40747"/>
                    </a:cubicBezTo>
                    <a:cubicBezTo>
                      <a:pt x="9168" y="40747"/>
                      <a:pt x="0" y="31579"/>
                      <a:pt x="0"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5C58B45C-C000-08A7-208C-7A5CC5395206}"/>
                  </a:ext>
                </a:extLst>
              </p:cNvPr>
              <p:cNvSpPr/>
              <p:nvPr/>
            </p:nvSpPr>
            <p:spPr>
              <a:xfrm>
                <a:off x="7884516" y="1507013"/>
                <a:ext cx="40746" cy="40746"/>
              </a:xfrm>
              <a:custGeom>
                <a:avLst/>
                <a:gdLst>
                  <a:gd name="connsiteX0" fmla="*/ 20373 w 40746"/>
                  <a:gd name="connsiteY0" fmla="*/ 40747 h 40746"/>
                  <a:gd name="connsiteX1" fmla="*/ 0 w 40746"/>
                  <a:gd name="connsiteY1" fmla="*/ 20373 h 40746"/>
                  <a:gd name="connsiteX2" fmla="*/ 20373 w 40746"/>
                  <a:gd name="connsiteY2" fmla="*/ 0 h 40746"/>
                  <a:gd name="connsiteX3" fmla="*/ 40747 w 40746"/>
                  <a:gd name="connsiteY3" fmla="*/ 20373 h 40746"/>
                  <a:gd name="connsiteX4" fmla="*/ 20373 w 40746"/>
                  <a:gd name="connsiteY4" fmla="*/ 40747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40747"/>
                    </a:moveTo>
                    <a:cubicBezTo>
                      <a:pt x="9168" y="40747"/>
                      <a:pt x="0" y="31579"/>
                      <a:pt x="0" y="20373"/>
                    </a:cubicBezTo>
                    <a:cubicBezTo>
                      <a:pt x="0" y="9168"/>
                      <a:pt x="9168" y="0"/>
                      <a:pt x="20373" y="0"/>
                    </a:cubicBezTo>
                    <a:cubicBezTo>
                      <a:pt x="31579" y="0"/>
                      <a:pt x="40747" y="9168"/>
                      <a:pt x="40747" y="20373"/>
                    </a:cubicBezTo>
                    <a:cubicBezTo>
                      <a:pt x="40747" y="31579"/>
                      <a:pt x="31579" y="40747"/>
                      <a:pt x="20373" y="40747"/>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10" name="Graphic 2">
              <a:extLst>
                <a:ext uri="{FF2B5EF4-FFF2-40B4-BE49-F238E27FC236}">
                  <a16:creationId xmlns:a16="http://schemas.microsoft.com/office/drawing/2014/main" id="{76DBE2EA-9DB8-491D-AA42-E485B6F908D9}"/>
                </a:ext>
              </a:extLst>
            </p:cNvPr>
            <p:cNvGrpSpPr/>
            <p:nvPr/>
          </p:nvGrpSpPr>
          <p:grpSpPr>
            <a:xfrm>
              <a:off x="7236754" y="940858"/>
              <a:ext cx="1133079" cy="969549"/>
              <a:chOff x="7236754" y="940858"/>
              <a:chExt cx="1133079" cy="969549"/>
            </a:xfrm>
            <a:grpFill/>
          </p:grpSpPr>
          <p:sp>
            <p:nvSpPr>
              <p:cNvPr id="11" name="Freeform 10">
                <a:extLst>
                  <a:ext uri="{FF2B5EF4-FFF2-40B4-BE49-F238E27FC236}">
                    <a16:creationId xmlns:a16="http://schemas.microsoft.com/office/drawing/2014/main" id="{70D1D123-12BD-C8E3-41DC-E7A35601A583}"/>
                  </a:ext>
                </a:extLst>
              </p:cNvPr>
              <p:cNvSpPr/>
              <p:nvPr/>
            </p:nvSpPr>
            <p:spPr>
              <a:xfrm>
                <a:off x="8194447" y="1585153"/>
                <a:ext cx="32767" cy="32555"/>
              </a:xfrm>
              <a:custGeom>
                <a:avLst/>
                <a:gdLst>
                  <a:gd name="connsiteX0" fmla="*/ 16384 w 32767"/>
                  <a:gd name="connsiteY0" fmla="*/ 32556 h 32555"/>
                  <a:gd name="connsiteX1" fmla="*/ 4838 w 32767"/>
                  <a:gd name="connsiteY1" fmla="*/ 27802 h 32555"/>
                  <a:gd name="connsiteX2" fmla="*/ 4838 w 32767"/>
                  <a:gd name="connsiteY2" fmla="*/ 4712 h 32555"/>
                  <a:gd name="connsiteX3" fmla="*/ 27929 w 32767"/>
                  <a:gd name="connsiteY3" fmla="*/ 4712 h 32555"/>
                  <a:gd name="connsiteX4" fmla="*/ 27929 w 32767"/>
                  <a:gd name="connsiteY4" fmla="*/ 4712 h 32555"/>
                  <a:gd name="connsiteX5" fmla="*/ 27929 w 32767"/>
                  <a:gd name="connsiteY5" fmla="*/ 27802 h 32555"/>
                  <a:gd name="connsiteX6" fmla="*/ 16384 w 32767"/>
                  <a:gd name="connsiteY6" fmla="*/ 32556 h 32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767" h="32555">
                    <a:moveTo>
                      <a:pt x="16384" y="32556"/>
                    </a:moveTo>
                    <a:cubicBezTo>
                      <a:pt x="12309" y="32556"/>
                      <a:pt x="7895" y="30858"/>
                      <a:pt x="4838" y="27802"/>
                    </a:cubicBezTo>
                    <a:cubicBezTo>
                      <a:pt x="-1613" y="21351"/>
                      <a:pt x="-1613" y="10824"/>
                      <a:pt x="4838" y="4712"/>
                    </a:cubicBezTo>
                    <a:cubicBezTo>
                      <a:pt x="11291" y="-1400"/>
                      <a:pt x="21477" y="-1739"/>
                      <a:pt x="27929" y="4712"/>
                    </a:cubicBezTo>
                    <a:lnTo>
                      <a:pt x="27929" y="4712"/>
                    </a:lnTo>
                    <a:cubicBezTo>
                      <a:pt x="34380" y="11164"/>
                      <a:pt x="34380" y="21690"/>
                      <a:pt x="27929" y="27802"/>
                    </a:cubicBezTo>
                    <a:cubicBezTo>
                      <a:pt x="24873" y="30858"/>
                      <a:pt x="20458" y="32556"/>
                      <a:pt x="16384" y="3255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2" name="Freeform 11">
                <a:extLst>
                  <a:ext uri="{FF2B5EF4-FFF2-40B4-BE49-F238E27FC236}">
                    <a16:creationId xmlns:a16="http://schemas.microsoft.com/office/drawing/2014/main" id="{40A3E8AB-F2D1-4947-6BCE-51480904B32D}"/>
                  </a:ext>
                </a:extLst>
              </p:cNvPr>
              <p:cNvSpPr/>
              <p:nvPr/>
            </p:nvSpPr>
            <p:spPr>
              <a:xfrm>
                <a:off x="7522044" y="1531461"/>
                <a:ext cx="847789" cy="378946"/>
              </a:xfrm>
              <a:custGeom>
                <a:avLst/>
                <a:gdLst>
                  <a:gd name="connsiteX0" fmla="*/ 16123 w 847789"/>
                  <a:gd name="connsiteY0" fmla="*/ 378947 h 378946"/>
                  <a:gd name="connsiteX1" fmla="*/ 7974 w 847789"/>
                  <a:gd name="connsiteY1" fmla="*/ 376570 h 378946"/>
                  <a:gd name="connsiteX2" fmla="*/ 2201 w 847789"/>
                  <a:gd name="connsiteY2" fmla="*/ 354159 h 378946"/>
                  <a:gd name="connsiteX3" fmla="*/ 158737 w 847789"/>
                  <a:gd name="connsiteY3" fmla="*/ 244142 h 378946"/>
                  <a:gd name="connsiteX4" fmla="*/ 290825 w 847789"/>
                  <a:gd name="connsiteY4" fmla="*/ 263157 h 378946"/>
                  <a:gd name="connsiteX5" fmla="*/ 443966 w 847789"/>
                  <a:gd name="connsiteY5" fmla="*/ 284889 h 378946"/>
                  <a:gd name="connsiteX6" fmla="*/ 678261 w 847789"/>
                  <a:gd name="connsiteY6" fmla="*/ 186417 h 378946"/>
                  <a:gd name="connsiteX7" fmla="*/ 808312 w 847789"/>
                  <a:gd name="connsiteY7" fmla="*/ 37691 h 378946"/>
                  <a:gd name="connsiteX8" fmla="*/ 790655 w 847789"/>
                  <a:gd name="connsiteY8" fmla="*/ 32258 h 378946"/>
                  <a:gd name="connsiteX9" fmla="*/ 759076 w 847789"/>
                  <a:gd name="connsiteY9" fmla="*/ 42784 h 378946"/>
                  <a:gd name="connsiteX10" fmla="*/ 698634 w 847789"/>
                  <a:gd name="connsiteY10" fmla="*/ 83192 h 378946"/>
                  <a:gd name="connsiteX11" fmla="*/ 692862 w 847789"/>
                  <a:gd name="connsiteY11" fmla="*/ 87266 h 378946"/>
                  <a:gd name="connsiteX12" fmla="*/ 607294 w 847789"/>
                  <a:gd name="connsiteY12" fmla="*/ 134465 h 378946"/>
                  <a:gd name="connsiteX13" fmla="*/ 590995 w 847789"/>
                  <a:gd name="connsiteY13" fmla="*/ 118166 h 378946"/>
                  <a:gd name="connsiteX14" fmla="*/ 607294 w 847789"/>
                  <a:gd name="connsiteY14" fmla="*/ 101867 h 378946"/>
                  <a:gd name="connsiteX15" fmla="*/ 673507 w 847789"/>
                  <a:gd name="connsiteY15" fmla="*/ 61120 h 378946"/>
                  <a:gd name="connsiteX16" fmla="*/ 679280 w 847789"/>
                  <a:gd name="connsiteY16" fmla="*/ 57046 h 378946"/>
                  <a:gd name="connsiteX17" fmla="*/ 743796 w 847789"/>
                  <a:gd name="connsiteY17" fmla="*/ 14261 h 378946"/>
                  <a:gd name="connsiteX18" fmla="*/ 790655 w 847789"/>
                  <a:gd name="connsiteY18" fmla="*/ 0 h 378946"/>
                  <a:gd name="connsiteX19" fmla="*/ 844304 w 847789"/>
                  <a:gd name="connsiteY19" fmla="*/ 26485 h 378946"/>
                  <a:gd name="connsiteX20" fmla="*/ 843625 w 847789"/>
                  <a:gd name="connsiteY20" fmla="*/ 47199 h 378946"/>
                  <a:gd name="connsiteX21" fmla="*/ 701011 w 847789"/>
                  <a:gd name="connsiteY21" fmla="*/ 210186 h 378946"/>
                  <a:gd name="connsiteX22" fmla="*/ 696597 w 847789"/>
                  <a:gd name="connsiteY22" fmla="*/ 213921 h 378946"/>
                  <a:gd name="connsiteX23" fmla="*/ 444306 w 847789"/>
                  <a:gd name="connsiteY23" fmla="*/ 317826 h 378946"/>
                  <a:gd name="connsiteX24" fmla="*/ 285053 w 847789"/>
                  <a:gd name="connsiteY24" fmla="*/ 295755 h 378946"/>
                  <a:gd name="connsiteX25" fmla="*/ 159077 w 847789"/>
                  <a:gd name="connsiteY25" fmla="*/ 277079 h 378946"/>
                  <a:gd name="connsiteX26" fmla="*/ 30384 w 847789"/>
                  <a:gd name="connsiteY26" fmla="*/ 370797 h 378946"/>
                  <a:gd name="connsiteX27" fmla="*/ 16463 w 847789"/>
                  <a:gd name="connsiteY27" fmla="*/ 378607 h 3789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847789" h="378946">
                    <a:moveTo>
                      <a:pt x="16123" y="378947"/>
                    </a:moveTo>
                    <a:cubicBezTo>
                      <a:pt x="13406" y="378947"/>
                      <a:pt x="10350" y="378267"/>
                      <a:pt x="7974" y="376570"/>
                    </a:cubicBezTo>
                    <a:cubicBezTo>
                      <a:pt x="164" y="371816"/>
                      <a:pt x="-2213" y="361969"/>
                      <a:pt x="2201" y="354159"/>
                    </a:cubicBezTo>
                    <a:cubicBezTo>
                      <a:pt x="4917" y="349745"/>
                      <a:pt x="68414" y="244142"/>
                      <a:pt x="158737" y="244142"/>
                    </a:cubicBezTo>
                    <a:cubicBezTo>
                      <a:pt x="249060" y="244142"/>
                      <a:pt x="239212" y="253310"/>
                      <a:pt x="290825" y="263157"/>
                    </a:cubicBezTo>
                    <a:cubicBezTo>
                      <a:pt x="346852" y="273684"/>
                      <a:pt x="404577" y="284889"/>
                      <a:pt x="443966" y="284889"/>
                    </a:cubicBezTo>
                    <a:cubicBezTo>
                      <a:pt x="483355" y="284889"/>
                      <a:pt x="625289" y="214940"/>
                      <a:pt x="678261" y="186417"/>
                    </a:cubicBezTo>
                    <a:lnTo>
                      <a:pt x="808312" y="37691"/>
                    </a:lnTo>
                    <a:cubicBezTo>
                      <a:pt x="803557" y="34635"/>
                      <a:pt x="797446" y="32258"/>
                      <a:pt x="790655" y="32258"/>
                    </a:cubicBezTo>
                    <a:cubicBezTo>
                      <a:pt x="783864" y="32258"/>
                      <a:pt x="772318" y="35654"/>
                      <a:pt x="759076" y="42784"/>
                    </a:cubicBezTo>
                    <a:cubicBezTo>
                      <a:pt x="741079" y="52631"/>
                      <a:pt x="721045" y="66893"/>
                      <a:pt x="698634" y="83192"/>
                    </a:cubicBezTo>
                    <a:lnTo>
                      <a:pt x="692862" y="87266"/>
                    </a:lnTo>
                    <a:cubicBezTo>
                      <a:pt x="653473" y="116468"/>
                      <a:pt x="628006" y="134465"/>
                      <a:pt x="607294" y="134465"/>
                    </a:cubicBezTo>
                    <a:cubicBezTo>
                      <a:pt x="586580" y="134465"/>
                      <a:pt x="590995" y="127334"/>
                      <a:pt x="590995" y="118166"/>
                    </a:cubicBezTo>
                    <a:cubicBezTo>
                      <a:pt x="590995" y="108998"/>
                      <a:pt x="598125" y="101867"/>
                      <a:pt x="607294" y="101867"/>
                    </a:cubicBezTo>
                    <a:cubicBezTo>
                      <a:pt x="616461" y="101867"/>
                      <a:pt x="650417" y="78438"/>
                      <a:pt x="673507" y="61120"/>
                    </a:cubicBezTo>
                    <a:lnTo>
                      <a:pt x="679280" y="57046"/>
                    </a:lnTo>
                    <a:cubicBezTo>
                      <a:pt x="702709" y="40068"/>
                      <a:pt x="723761" y="25127"/>
                      <a:pt x="743796" y="14261"/>
                    </a:cubicBezTo>
                    <a:cubicBezTo>
                      <a:pt x="762131" y="4754"/>
                      <a:pt x="777412" y="0"/>
                      <a:pt x="790655" y="0"/>
                    </a:cubicBezTo>
                    <a:cubicBezTo>
                      <a:pt x="822913" y="0"/>
                      <a:pt x="843286" y="25467"/>
                      <a:pt x="844304" y="26485"/>
                    </a:cubicBezTo>
                    <a:cubicBezTo>
                      <a:pt x="849059" y="32597"/>
                      <a:pt x="849059" y="41426"/>
                      <a:pt x="843625" y="47199"/>
                    </a:cubicBezTo>
                    <a:lnTo>
                      <a:pt x="701011" y="210186"/>
                    </a:lnTo>
                    <a:cubicBezTo>
                      <a:pt x="699653" y="211545"/>
                      <a:pt x="698294" y="212903"/>
                      <a:pt x="696597" y="213921"/>
                    </a:cubicBezTo>
                    <a:cubicBezTo>
                      <a:pt x="677242" y="224448"/>
                      <a:pt x="504407" y="317826"/>
                      <a:pt x="444306" y="317826"/>
                    </a:cubicBezTo>
                    <a:cubicBezTo>
                      <a:pt x="384203" y="317826"/>
                      <a:pt x="342438" y="306621"/>
                      <a:pt x="285053" y="295755"/>
                    </a:cubicBezTo>
                    <a:cubicBezTo>
                      <a:pt x="235138" y="286247"/>
                      <a:pt x="187600" y="277079"/>
                      <a:pt x="159077" y="277079"/>
                    </a:cubicBezTo>
                    <a:cubicBezTo>
                      <a:pt x="87090" y="277079"/>
                      <a:pt x="31063" y="370118"/>
                      <a:pt x="30384" y="370797"/>
                    </a:cubicBezTo>
                    <a:cubicBezTo>
                      <a:pt x="27328" y="375891"/>
                      <a:pt x="21895" y="378607"/>
                      <a:pt x="16463" y="37860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3" name="Freeform 12">
                <a:extLst>
                  <a:ext uri="{FF2B5EF4-FFF2-40B4-BE49-F238E27FC236}">
                    <a16:creationId xmlns:a16="http://schemas.microsoft.com/office/drawing/2014/main" id="{7C768129-E9EB-D0AD-D707-39CE5FD98B37}"/>
                  </a:ext>
                </a:extLst>
              </p:cNvPr>
              <p:cNvSpPr/>
              <p:nvPr/>
            </p:nvSpPr>
            <p:spPr>
              <a:xfrm>
                <a:off x="7236754" y="1470341"/>
                <a:ext cx="908713" cy="317826"/>
              </a:xfrm>
              <a:custGeom>
                <a:avLst/>
                <a:gdLst>
                  <a:gd name="connsiteX0" fmla="*/ 16184 w 908713"/>
                  <a:gd name="connsiteY0" fmla="*/ 317826 h 317826"/>
                  <a:gd name="connsiteX1" fmla="*/ 2941 w 908713"/>
                  <a:gd name="connsiteY1" fmla="*/ 311035 h 317826"/>
                  <a:gd name="connsiteX2" fmla="*/ 6676 w 908713"/>
                  <a:gd name="connsiteY2" fmla="*/ 288285 h 317826"/>
                  <a:gd name="connsiteX3" fmla="*/ 146914 w 908713"/>
                  <a:gd name="connsiteY3" fmla="*/ 188115 h 317826"/>
                  <a:gd name="connsiteX4" fmla="*/ 403280 w 908713"/>
                  <a:gd name="connsiteY4" fmla="*/ 0 h 317826"/>
                  <a:gd name="connsiteX5" fmla="*/ 448780 w 908713"/>
                  <a:gd name="connsiteY5" fmla="*/ 4414 h 317826"/>
                  <a:gd name="connsiteX6" fmla="*/ 596488 w 908713"/>
                  <a:gd name="connsiteY6" fmla="*/ 84550 h 317826"/>
                  <a:gd name="connsiteX7" fmla="*/ 710920 w 908713"/>
                  <a:gd name="connsiteY7" fmla="*/ 141596 h 317826"/>
                  <a:gd name="connsiteX8" fmla="*/ 831123 w 908713"/>
                  <a:gd name="connsiteY8" fmla="*/ 122241 h 317826"/>
                  <a:gd name="connsiteX9" fmla="*/ 907863 w 908713"/>
                  <a:gd name="connsiteY9" fmla="*/ 174193 h 317826"/>
                  <a:gd name="connsiteX10" fmla="*/ 901072 w 908713"/>
                  <a:gd name="connsiteY10" fmla="*/ 193208 h 317826"/>
                  <a:gd name="connsiteX11" fmla="*/ 708882 w 908713"/>
                  <a:gd name="connsiteY11" fmla="*/ 277419 h 317826"/>
                  <a:gd name="connsiteX12" fmla="*/ 540801 w 908713"/>
                  <a:gd name="connsiteY12" fmla="*/ 235653 h 317826"/>
                  <a:gd name="connsiteX13" fmla="*/ 530614 w 908713"/>
                  <a:gd name="connsiteY13" fmla="*/ 214940 h 317826"/>
                  <a:gd name="connsiteX14" fmla="*/ 551328 w 908713"/>
                  <a:gd name="connsiteY14" fmla="*/ 204753 h 317826"/>
                  <a:gd name="connsiteX15" fmla="*/ 709222 w 908713"/>
                  <a:gd name="connsiteY15" fmla="*/ 244482 h 317826"/>
                  <a:gd name="connsiteX16" fmla="*/ 870851 w 908713"/>
                  <a:gd name="connsiteY16" fmla="*/ 173514 h 317826"/>
                  <a:gd name="connsiteX17" fmla="*/ 831463 w 908713"/>
                  <a:gd name="connsiteY17" fmla="*/ 154838 h 317826"/>
                  <a:gd name="connsiteX18" fmla="*/ 713296 w 908713"/>
                  <a:gd name="connsiteY18" fmla="*/ 174533 h 317826"/>
                  <a:gd name="connsiteX19" fmla="*/ 701751 w 908713"/>
                  <a:gd name="connsiteY19" fmla="*/ 173175 h 317826"/>
                  <a:gd name="connsiteX20" fmla="*/ 579510 w 908713"/>
                  <a:gd name="connsiteY20" fmla="*/ 112054 h 317826"/>
                  <a:gd name="connsiteX21" fmla="*/ 574757 w 908713"/>
                  <a:gd name="connsiteY21" fmla="*/ 108319 h 317826"/>
                  <a:gd name="connsiteX22" fmla="*/ 442669 w 908713"/>
                  <a:gd name="connsiteY22" fmla="*/ 35993 h 317826"/>
                  <a:gd name="connsiteX23" fmla="*/ 403280 w 908713"/>
                  <a:gd name="connsiteY23" fmla="*/ 32258 h 317826"/>
                  <a:gd name="connsiteX24" fmla="*/ 172381 w 908713"/>
                  <a:gd name="connsiteY24" fmla="*/ 208489 h 317826"/>
                  <a:gd name="connsiteX25" fmla="*/ 168306 w 908713"/>
                  <a:gd name="connsiteY25" fmla="*/ 212903 h 317826"/>
                  <a:gd name="connsiteX26" fmla="*/ 25692 w 908713"/>
                  <a:gd name="connsiteY26" fmla="*/ 314770 h 317826"/>
                  <a:gd name="connsiteX27" fmla="*/ 16184 w 908713"/>
                  <a:gd name="connsiteY27" fmla="*/ 317826 h 3178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908713" h="317826">
                    <a:moveTo>
                      <a:pt x="16184" y="317826"/>
                    </a:moveTo>
                    <a:cubicBezTo>
                      <a:pt x="11090" y="317826"/>
                      <a:pt x="5997" y="315449"/>
                      <a:pt x="2941" y="311035"/>
                    </a:cubicBezTo>
                    <a:cubicBezTo>
                      <a:pt x="-2152" y="303565"/>
                      <a:pt x="-455" y="293378"/>
                      <a:pt x="6676" y="288285"/>
                    </a:cubicBezTo>
                    <a:lnTo>
                      <a:pt x="146914" y="188115"/>
                    </a:lnTo>
                    <a:cubicBezTo>
                      <a:pt x="162873" y="164346"/>
                      <a:pt x="279681" y="0"/>
                      <a:pt x="403280" y="0"/>
                    </a:cubicBezTo>
                    <a:cubicBezTo>
                      <a:pt x="526879" y="0"/>
                      <a:pt x="434180" y="1358"/>
                      <a:pt x="448780" y="4414"/>
                    </a:cubicBezTo>
                    <a:cubicBezTo>
                      <a:pt x="529595" y="20034"/>
                      <a:pt x="584943" y="72665"/>
                      <a:pt x="596488" y="84550"/>
                    </a:cubicBezTo>
                    <a:lnTo>
                      <a:pt x="710920" y="141596"/>
                    </a:lnTo>
                    <a:cubicBezTo>
                      <a:pt x="730274" y="136842"/>
                      <a:pt x="792414" y="122241"/>
                      <a:pt x="831123" y="122241"/>
                    </a:cubicBezTo>
                    <a:cubicBezTo>
                      <a:pt x="889527" y="122241"/>
                      <a:pt x="906845" y="172156"/>
                      <a:pt x="907863" y="174193"/>
                    </a:cubicBezTo>
                    <a:cubicBezTo>
                      <a:pt x="910240" y="181324"/>
                      <a:pt x="907523" y="189134"/>
                      <a:pt x="901072" y="193208"/>
                    </a:cubicBezTo>
                    <a:cubicBezTo>
                      <a:pt x="887490" y="201697"/>
                      <a:pt x="767965" y="277419"/>
                      <a:pt x="708882" y="277419"/>
                    </a:cubicBezTo>
                    <a:cubicBezTo>
                      <a:pt x="649799" y="277419"/>
                      <a:pt x="545554" y="237351"/>
                      <a:pt x="540801" y="235653"/>
                    </a:cubicBezTo>
                    <a:cubicBezTo>
                      <a:pt x="532312" y="232597"/>
                      <a:pt x="527558" y="223429"/>
                      <a:pt x="530614" y="214940"/>
                    </a:cubicBezTo>
                    <a:cubicBezTo>
                      <a:pt x="533670" y="206451"/>
                      <a:pt x="542839" y="201697"/>
                      <a:pt x="551328" y="204753"/>
                    </a:cubicBezTo>
                    <a:cubicBezTo>
                      <a:pt x="583925" y="215959"/>
                      <a:pt x="675945" y="244482"/>
                      <a:pt x="709222" y="244482"/>
                    </a:cubicBezTo>
                    <a:cubicBezTo>
                      <a:pt x="742498" y="244482"/>
                      <a:pt x="829425" y="198981"/>
                      <a:pt x="870851" y="173514"/>
                    </a:cubicBezTo>
                    <a:cubicBezTo>
                      <a:pt x="864400" y="165025"/>
                      <a:pt x="852515" y="154838"/>
                      <a:pt x="831463" y="154838"/>
                    </a:cubicBezTo>
                    <a:cubicBezTo>
                      <a:pt x="790036" y="154838"/>
                      <a:pt x="713975" y="174533"/>
                      <a:pt x="713296" y="174533"/>
                    </a:cubicBezTo>
                    <a:cubicBezTo>
                      <a:pt x="709561" y="175551"/>
                      <a:pt x="705486" y="175212"/>
                      <a:pt x="701751" y="173175"/>
                    </a:cubicBezTo>
                    <a:lnTo>
                      <a:pt x="579510" y="112054"/>
                    </a:lnTo>
                    <a:cubicBezTo>
                      <a:pt x="577812" y="111035"/>
                      <a:pt x="576115" y="110017"/>
                      <a:pt x="574757" y="108319"/>
                    </a:cubicBezTo>
                    <a:cubicBezTo>
                      <a:pt x="574417" y="107640"/>
                      <a:pt x="521106" y="51273"/>
                      <a:pt x="442669" y="35993"/>
                    </a:cubicBezTo>
                    <a:cubicBezTo>
                      <a:pt x="429766" y="33616"/>
                      <a:pt x="416862" y="32258"/>
                      <a:pt x="403280" y="32258"/>
                    </a:cubicBezTo>
                    <a:cubicBezTo>
                      <a:pt x="290207" y="32258"/>
                      <a:pt x="173399" y="206451"/>
                      <a:pt x="172381" y="208489"/>
                    </a:cubicBezTo>
                    <a:cubicBezTo>
                      <a:pt x="171362" y="210186"/>
                      <a:pt x="170004" y="211545"/>
                      <a:pt x="168306" y="212903"/>
                    </a:cubicBezTo>
                    <a:lnTo>
                      <a:pt x="25692" y="314770"/>
                    </a:lnTo>
                    <a:cubicBezTo>
                      <a:pt x="22975" y="316807"/>
                      <a:pt x="19579" y="317826"/>
                      <a:pt x="16184" y="3178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4" name="Freeform 13">
                <a:extLst>
                  <a:ext uri="{FF2B5EF4-FFF2-40B4-BE49-F238E27FC236}">
                    <a16:creationId xmlns:a16="http://schemas.microsoft.com/office/drawing/2014/main" id="{D37EE462-C8CE-3563-6FBC-F3C3DABC860B}"/>
                  </a:ext>
                </a:extLst>
              </p:cNvPr>
              <p:cNvSpPr/>
              <p:nvPr/>
            </p:nvSpPr>
            <p:spPr>
              <a:xfrm>
                <a:off x="8173724" y="1450646"/>
                <a:ext cx="147992" cy="126655"/>
              </a:xfrm>
              <a:custGeom>
                <a:avLst/>
                <a:gdLst>
                  <a:gd name="connsiteX0" fmla="*/ 99585 w 147992"/>
                  <a:gd name="connsiteY0" fmla="*/ 125636 h 126655"/>
                  <a:gd name="connsiteX1" fmla="*/ 96530 w 147992"/>
                  <a:gd name="connsiteY1" fmla="*/ 125636 h 126655"/>
                  <a:gd name="connsiteX2" fmla="*/ 83626 w 147992"/>
                  <a:gd name="connsiteY2" fmla="*/ 106621 h 126655"/>
                  <a:gd name="connsiteX3" fmla="*/ 98227 w 147992"/>
                  <a:gd name="connsiteY3" fmla="*/ 33277 h 126655"/>
                  <a:gd name="connsiteX4" fmla="*/ 29976 w 147992"/>
                  <a:gd name="connsiteY4" fmla="*/ 86248 h 126655"/>
                  <a:gd name="connsiteX5" fmla="*/ 7226 w 147992"/>
                  <a:gd name="connsiteY5" fmla="*/ 91002 h 126655"/>
                  <a:gd name="connsiteX6" fmla="*/ 2811 w 147992"/>
                  <a:gd name="connsiteY6" fmla="*/ 68251 h 126655"/>
                  <a:gd name="connsiteX7" fmla="*/ 118261 w 147992"/>
                  <a:gd name="connsiteY7" fmla="*/ 0 h 126655"/>
                  <a:gd name="connsiteX8" fmla="*/ 130824 w 147992"/>
                  <a:gd name="connsiteY8" fmla="*/ 6112 h 126655"/>
                  <a:gd name="connsiteX9" fmla="*/ 134220 w 147992"/>
                  <a:gd name="connsiteY9" fmla="*/ 19694 h 126655"/>
                  <a:gd name="connsiteX10" fmla="*/ 115544 w 147992"/>
                  <a:gd name="connsiteY10" fmla="*/ 113412 h 126655"/>
                  <a:gd name="connsiteX11" fmla="*/ 99585 w 147992"/>
                  <a:gd name="connsiteY11" fmla="*/ 126655 h 1266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7992" h="126655">
                    <a:moveTo>
                      <a:pt x="99585" y="125636"/>
                    </a:moveTo>
                    <a:cubicBezTo>
                      <a:pt x="98566" y="125636"/>
                      <a:pt x="97548" y="125636"/>
                      <a:pt x="96530" y="125636"/>
                    </a:cubicBezTo>
                    <a:cubicBezTo>
                      <a:pt x="87701" y="123939"/>
                      <a:pt x="81928" y="115450"/>
                      <a:pt x="83626" y="106621"/>
                    </a:cubicBezTo>
                    <a:lnTo>
                      <a:pt x="98227" y="33277"/>
                    </a:lnTo>
                    <a:cubicBezTo>
                      <a:pt x="68346" y="35993"/>
                      <a:pt x="55783" y="47199"/>
                      <a:pt x="29976" y="86248"/>
                    </a:cubicBezTo>
                    <a:cubicBezTo>
                      <a:pt x="24883" y="93718"/>
                      <a:pt x="15036" y="95755"/>
                      <a:pt x="7226" y="91002"/>
                    </a:cubicBezTo>
                    <a:cubicBezTo>
                      <a:pt x="-244" y="85908"/>
                      <a:pt x="-2282" y="76061"/>
                      <a:pt x="2811" y="68251"/>
                    </a:cubicBezTo>
                    <a:cubicBezTo>
                      <a:pt x="37446" y="15959"/>
                      <a:pt x="57819" y="0"/>
                      <a:pt x="118261" y="0"/>
                    </a:cubicBezTo>
                    <a:cubicBezTo>
                      <a:pt x="178702" y="0"/>
                      <a:pt x="127769" y="2037"/>
                      <a:pt x="130824" y="6112"/>
                    </a:cubicBezTo>
                    <a:cubicBezTo>
                      <a:pt x="133881" y="9847"/>
                      <a:pt x="135239" y="14941"/>
                      <a:pt x="134220" y="19694"/>
                    </a:cubicBezTo>
                    <a:lnTo>
                      <a:pt x="115544" y="113412"/>
                    </a:lnTo>
                    <a:cubicBezTo>
                      <a:pt x="113847" y="121222"/>
                      <a:pt x="107055" y="126655"/>
                      <a:pt x="99585" y="1266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5" name="Freeform 14">
                <a:extLst>
                  <a:ext uri="{FF2B5EF4-FFF2-40B4-BE49-F238E27FC236}">
                    <a16:creationId xmlns:a16="http://schemas.microsoft.com/office/drawing/2014/main" id="{BE006F2F-5F0F-5456-FDA6-C40C21C58840}"/>
                  </a:ext>
                </a:extLst>
              </p:cNvPr>
              <p:cNvSpPr/>
              <p:nvPr/>
            </p:nvSpPr>
            <p:spPr>
              <a:xfrm>
                <a:off x="7666079" y="1388507"/>
                <a:ext cx="213901" cy="118505"/>
              </a:xfrm>
              <a:custGeom>
                <a:avLst/>
                <a:gdLst>
                  <a:gd name="connsiteX0" fmla="*/ 16399 w 213901"/>
                  <a:gd name="connsiteY0" fmla="*/ 118506 h 118505"/>
                  <a:gd name="connsiteX1" fmla="*/ 1459 w 213901"/>
                  <a:gd name="connsiteY1" fmla="*/ 108998 h 118505"/>
                  <a:gd name="connsiteX2" fmla="*/ 9268 w 213901"/>
                  <a:gd name="connsiteY2" fmla="*/ 87266 h 118505"/>
                  <a:gd name="connsiteX3" fmla="*/ 58165 w 213901"/>
                  <a:gd name="connsiteY3" fmla="*/ 50255 h 118505"/>
                  <a:gd name="connsiteX4" fmla="*/ 136602 w 213901"/>
                  <a:gd name="connsiteY4" fmla="*/ 0 h 118505"/>
                  <a:gd name="connsiteX5" fmla="*/ 155278 w 213901"/>
                  <a:gd name="connsiteY5" fmla="*/ 4754 h 118505"/>
                  <a:gd name="connsiteX6" fmla="*/ 188555 w 213901"/>
                  <a:gd name="connsiteY6" fmla="*/ 29881 h 118505"/>
                  <a:gd name="connsiteX7" fmla="*/ 201798 w 213901"/>
                  <a:gd name="connsiteY7" fmla="*/ 41087 h 118505"/>
                  <a:gd name="connsiteX8" fmla="*/ 213683 w 213901"/>
                  <a:gd name="connsiteY8" fmla="*/ 59762 h 118505"/>
                  <a:gd name="connsiteX9" fmla="*/ 194667 w 213901"/>
                  <a:gd name="connsiteY9" fmla="*/ 73005 h 118505"/>
                  <a:gd name="connsiteX10" fmla="*/ 166484 w 213901"/>
                  <a:gd name="connsiteY10" fmla="*/ 53990 h 118505"/>
                  <a:gd name="connsiteX11" fmla="*/ 141017 w 213901"/>
                  <a:gd name="connsiteY11" fmla="*/ 33956 h 118505"/>
                  <a:gd name="connsiteX12" fmla="*/ 141017 w 213901"/>
                  <a:gd name="connsiteY12" fmla="*/ 33956 h 118505"/>
                  <a:gd name="connsiteX13" fmla="*/ 136942 w 213901"/>
                  <a:gd name="connsiteY13" fmla="*/ 32598 h 118505"/>
                  <a:gd name="connsiteX14" fmla="*/ 78878 w 213901"/>
                  <a:gd name="connsiteY14" fmla="*/ 75382 h 118505"/>
                  <a:gd name="connsiteX15" fmla="*/ 22850 w 213901"/>
                  <a:gd name="connsiteY15" fmla="*/ 116808 h 118505"/>
                  <a:gd name="connsiteX16" fmla="*/ 16059 w 213901"/>
                  <a:gd name="connsiteY16" fmla="*/ 118166 h 118505"/>
                  <a:gd name="connsiteX17" fmla="*/ 200779 w 213901"/>
                  <a:gd name="connsiteY17" fmla="*/ 41426 h 118505"/>
                  <a:gd name="connsiteX18" fmla="*/ 200779 w 213901"/>
                  <a:gd name="connsiteY18" fmla="*/ 41426 h 118505"/>
                  <a:gd name="connsiteX19" fmla="*/ 200779 w 213901"/>
                  <a:gd name="connsiteY19" fmla="*/ 41426 h 1185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13901" h="118505">
                    <a:moveTo>
                      <a:pt x="16399" y="118506"/>
                    </a:moveTo>
                    <a:cubicBezTo>
                      <a:pt x="10287" y="118506"/>
                      <a:pt x="4515" y="115110"/>
                      <a:pt x="1459" y="108998"/>
                    </a:cubicBezTo>
                    <a:cubicBezTo>
                      <a:pt x="-2276" y="100849"/>
                      <a:pt x="1459" y="91001"/>
                      <a:pt x="9268" y="87266"/>
                    </a:cubicBezTo>
                    <a:cubicBezTo>
                      <a:pt x="19116" y="82852"/>
                      <a:pt x="39828" y="65535"/>
                      <a:pt x="58165" y="50255"/>
                    </a:cubicBezTo>
                    <a:cubicBezTo>
                      <a:pt x="100270" y="15280"/>
                      <a:pt x="120643" y="0"/>
                      <a:pt x="136602" y="0"/>
                    </a:cubicBezTo>
                    <a:cubicBezTo>
                      <a:pt x="152562" y="0"/>
                      <a:pt x="148827" y="1698"/>
                      <a:pt x="155278" y="4754"/>
                    </a:cubicBezTo>
                    <a:cubicBezTo>
                      <a:pt x="167503" y="10526"/>
                      <a:pt x="178708" y="20713"/>
                      <a:pt x="188555" y="29881"/>
                    </a:cubicBezTo>
                    <a:cubicBezTo>
                      <a:pt x="192969" y="33956"/>
                      <a:pt x="199082" y="39389"/>
                      <a:pt x="201798" y="41087"/>
                    </a:cubicBezTo>
                    <a:cubicBezTo>
                      <a:pt x="209947" y="43124"/>
                      <a:pt x="215041" y="51273"/>
                      <a:pt x="213683" y="59762"/>
                    </a:cubicBezTo>
                    <a:cubicBezTo>
                      <a:pt x="211985" y="68591"/>
                      <a:pt x="203835" y="74703"/>
                      <a:pt x="194667" y="73005"/>
                    </a:cubicBezTo>
                    <a:cubicBezTo>
                      <a:pt x="185499" y="71307"/>
                      <a:pt x="177689" y="64176"/>
                      <a:pt x="166484" y="53990"/>
                    </a:cubicBezTo>
                    <a:cubicBezTo>
                      <a:pt x="158674" y="46859"/>
                      <a:pt x="148487" y="37691"/>
                      <a:pt x="141017" y="33956"/>
                    </a:cubicBezTo>
                    <a:cubicBezTo>
                      <a:pt x="141017" y="33956"/>
                      <a:pt x="141017" y="33956"/>
                      <a:pt x="141017" y="33956"/>
                    </a:cubicBezTo>
                    <a:cubicBezTo>
                      <a:pt x="138980" y="32937"/>
                      <a:pt x="137621" y="32598"/>
                      <a:pt x="136942" y="32598"/>
                    </a:cubicBezTo>
                    <a:cubicBezTo>
                      <a:pt x="127435" y="34974"/>
                      <a:pt x="96874" y="60102"/>
                      <a:pt x="78878" y="75382"/>
                    </a:cubicBezTo>
                    <a:cubicBezTo>
                      <a:pt x="56127" y="94057"/>
                      <a:pt x="36433" y="110356"/>
                      <a:pt x="22850" y="116808"/>
                    </a:cubicBezTo>
                    <a:cubicBezTo>
                      <a:pt x="20474" y="117827"/>
                      <a:pt x="18437" y="118166"/>
                      <a:pt x="16059" y="118166"/>
                    </a:cubicBezTo>
                    <a:close/>
                    <a:moveTo>
                      <a:pt x="200779" y="41426"/>
                    </a:moveTo>
                    <a:cubicBezTo>
                      <a:pt x="200779" y="41426"/>
                      <a:pt x="200779" y="41426"/>
                      <a:pt x="200779" y="41426"/>
                    </a:cubicBezTo>
                    <a:cubicBezTo>
                      <a:pt x="200779" y="41426"/>
                      <a:pt x="200779" y="41426"/>
                      <a:pt x="200779" y="414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6" name="Freeform 15">
                <a:extLst>
                  <a:ext uri="{FF2B5EF4-FFF2-40B4-BE49-F238E27FC236}">
                    <a16:creationId xmlns:a16="http://schemas.microsoft.com/office/drawing/2014/main" id="{7551F27A-E138-FAA7-84B9-7287689528C4}"/>
                  </a:ext>
                </a:extLst>
              </p:cNvPr>
              <p:cNvSpPr/>
              <p:nvPr/>
            </p:nvSpPr>
            <p:spPr>
              <a:xfrm>
                <a:off x="7798183" y="1307353"/>
                <a:ext cx="246010" cy="117486"/>
              </a:xfrm>
              <a:custGeom>
                <a:avLst/>
                <a:gdLst>
                  <a:gd name="connsiteX0" fmla="*/ 16383 w 246010"/>
                  <a:gd name="connsiteY0" fmla="*/ 117487 h 117486"/>
                  <a:gd name="connsiteX1" fmla="*/ 4838 w 246010"/>
                  <a:gd name="connsiteY1" fmla="*/ 112733 h 117486"/>
                  <a:gd name="connsiteX2" fmla="*/ 4838 w 246010"/>
                  <a:gd name="connsiteY2" fmla="*/ 89643 h 117486"/>
                  <a:gd name="connsiteX3" fmla="*/ 4838 w 246010"/>
                  <a:gd name="connsiteY3" fmla="*/ 89643 h 117486"/>
                  <a:gd name="connsiteX4" fmla="*/ 127079 w 246010"/>
                  <a:gd name="connsiteY4" fmla="*/ 0 h 117486"/>
                  <a:gd name="connsiteX5" fmla="*/ 209592 w 246010"/>
                  <a:gd name="connsiteY5" fmla="*/ 44822 h 117486"/>
                  <a:gd name="connsiteX6" fmla="*/ 234719 w 246010"/>
                  <a:gd name="connsiteY6" fmla="*/ 62818 h 117486"/>
                  <a:gd name="connsiteX7" fmla="*/ 245246 w 246010"/>
                  <a:gd name="connsiteY7" fmla="*/ 83192 h 117486"/>
                  <a:gd name="connsiteX8" fmla="*/ 224872 w 246010"/>
                  <a:gd name="connsiteY8" fmla="*/ 93718 h 117486"/>
                  <a:gd name="connsiteX9" fmla="*/ 189558 w 246010"/>
                  <a:gd name="connsiteY9" fmla="*/ 70288 h 117486"/>
                  <a:gd name="connsiteX10" fmla="*/ 127079 w 246010"/>
                  <a:gd name="connsiteY10" fmla="*/ 32258 h 117486"/>
                  <a:gd name="connsiteX11" fmla="*/ 28268 w 246010"/>
                  <a:gd name="connsiteY11" fmla="*/ 112054 h 117486"/>
                  <a:gd name="connsiteX12" fmla="*/ 27929 w 246010"/>
                  <a:gd name="connsiteY12" fmla="*/ 112394 h 117486"/>
                  <a:gd name="connsiteX13" fmla="*/ 16383 w 246010"/>
                  <a:gd name="connsiteY13" fmla="*/ 117147 h 1174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46010" h="117486">
                    <a:moveTo>
                      <a:pt x="16383" y="117487"/>
                    </a:moveTo>
                    <a:cubicBezTo>
                      <a:pt x="12309" y="117487"/>
                      <a:pt x="8234" y="115789"/>
                      <a:pt x="4838" y="112733"/>
                    </a:cubicBezTo>
                    <a:cubicBezTo>
                      <a:pt x="-1613" y="106282"/>
                      <a:pt x="-1613" y="96095"/>
                      <a:pt x="4838" y="89643"/>
                    </a:cubicBezTo>
                    <a:lnTo>
                      <a:pt x="4838" y="89643"/>
                    </a:lnTo>
                    <a:cubicBezTo>
                      <a:pt x="30645" y="62479"/>
                      <a:pt x="94481" y="0"/>
                      <a:pt x="127079" y="0"/>
                    </a:cubicBezTo>
                    <a:cubicBezTo>
                      <a:pt x="159677" y="0"/>
                      <a:pt x="176655" y="19355"/>
                      <a:pt x="209592" y="44822"/>
                    </a:cubicBezTo>
                    <a:cubicBezTo>
                      <a:pt x="218760" y="51952"/>
                      <a:pt x="230984" y="61460"/>
                      <a:pt x="234719" y="62818"/>
                    </a:cubicBezTo>
                    <a:cubicBezTo>
                      <a:pt x="243208" y="65535"/>
                      <a:pt x="247962" y="74703"/>
                      <a:pt x="245246" y="83192"/>
                    </a:cubicBezTo>
                    <a:cubicBezTo>
                      <a:pt x="242529" y="91681"/>
                      <a:pt x="233361" y="96434"/>
                      <a:pt x="224872" y="93718"/>
                    </a:cubicBezTo>
                    <a:cubicBezTo>
                      <a:pt x="216722" y="91001"/>
                      <a:pt x="207215" y="83871"/>
                      <a:pt x="189558" y="70288"/>
                    </a:cubicBezTo>
                    <a:cubicBezTo>
                      <a:pt x="172241" y="57046"/>
                      <a:pt x="140322" y="32258"/>
                      <a:pt x="127079" y="32258"/>
                    </a:cubicBezTo>
                    <a:cubicBezTo>
                      <a:pt x="116214" y="32258"/>
                      <a:pt x="73769" y="64516"/>
                      <a:pt x="28268" y="112054"/>
                    </a:cubicBezTo>
                    <a:cubicBezTo>
                      <a:pt x="28268" y="112054"/>
                      <a:pt x="28268" y="112054"/>
                      <a:pt x="27929" y="112394"/>
                    </a:cubicBezTo>
                    <a:cubicBezTo>
                      <a:pt x="24872" y="115450"/>
                      <a:pt x="20458" y="117147"/>
                      <a:pt x="16383" y="11714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7" name="Freeform 16">
                <a:extLst>
                  <a:ext uri="{FF2B5EF4-FFF2-40B4-BE49-F238E27FC236}">
                    <a16:creationId xmlns:a16="http://schemas.microsoft.com/office/drawing/2014/main" id="{A91C395E-1346-A0D2-6199-E81C2ADF8B57}"/>
                  </a:ext>
                </a:extLst>
              </p:cNvPr>
              <p:cNvSpPr/>
              <p:nvPr/>
            </p:nvSpPr>
            <p:spPr>
              <a:xfrm>
                <a:off x="7970199" y="1368473"/>
                <a:ext cx="256590" cy="251839"/>
              </a:xfrm>
              <a:custGeom>
                <a:avLst/>
                <a:gdLst>
                  <a:gd name="connsiteX0" fmla="*/ 240292 w 256590"/>
                  <a:gd name="connsiteY0" fmla="*/ 249235 h 251839"/>
                  <a:gd name="connsiteX1" fmla="*/ 223993 w 256590"/>
                  <a:gd name="connsiteY1" fmla="*/ 232937 h 251839"/>
                  <a:gd name="connsiteX2" fmla="*/ 205657 w 256590"/>
                  <a:gd name="connsiteY2" fmla="*/ 167062 h 251839"/>
                  <a:gd name="connsiteX3" fmla="*/ 158798 w 256590"/>
                  <a:gd name="connsiteY3" fmla="*/ 111035 h 251839"/>
                  <a:gd name="connsiteX4" fmla="*/ 136727 w 256590"/>
                  <a:gd name="connsiteY4" fmla="*/ 85908 h 251839"/>
                  <a:gd name="connsiteX5" fmla="*/ 77304 w 256590"/>
                  <a:gd name="connsiteY5" fmla="*/ 32597 h 251839"/>
                  <a:gd name="connsiteX6" fmla="*/ 66098 w 256590"/>
                  <a:gd name="connsiteY6" fmla="*/ 34974 h 251839"/>
                  <a:gd name="connsiteX7" fmla="*/ 29426 w 256590"/>
                  <a:gd name="connsiteY7" fmla="*/ 66553 h 251839"/>
                  <a:gd name="connsiteX8" fmla="*/ 6676 w 256590"/>
                  <a:gd name="connsiteY8" fmla="*/ 69949 h 251839"/>
                  <a:gd name="connsiteX9" fmla="*/ 2941 w 256590"/>
                  <a:gd name="connsiteY9" fmla="*/ 47199 h 251839"/>
                  <a:gd name="connsiteX10" fmla="*/ 53535 w 256590"/>
                  <a:gd name="connsiteY10" fmla="*/ 4754 h 251839"/>
                  <a:gd name="connsiteX11" fmla="*/ 53875 w 256590"/>
                  <a:gd name="connsiteY11" fmla="*/ 4754 h 251839"/>
                  <a:gd name="connsiteX12" fmla="*/ 77304 w 256590"/>
                  <a:gd name="connsiteY12" fmla="*/ 0 h 251839"/>
                  <a:gd name="connsiteX13" fmla="*/ 164231 w 256590"/>
                  <a:gd name="connsiteY13" fmla="*/ 68251 h 251839"/>
                  <a:gd name="connsiteX14" fmla="*/ 165589 w 256590"/>
                  <a:gd name="connsiteY14" fmla="*/ 70628 h 251839"/>
                  <a:gd name="connsiteX15" fmla="*/ 181548 w 256590"/>
                  <a:gd name="connsiteY15" fmla="*/ 87606 h 251839"/>
                  <a:gd name="connsiteX16" fmla="*/ 233840 w 256590"/>
                  <a:gd name="connsiteY16" fmla="*/ 150764 h 251839"/>
                  <a:gd name="connsiteX17" fmla="*/ 256591 w 256590"/>
                  <a:gd name="connsiteY17" fmla="*/ 232937 h 251839"/>
                  <a:gd name="connsiteX18" fmla="*/ 240292 w 256590"/>
                  <a:gd name="connsiteY18" fmla="*/ 249235 h 2518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56590" h="251839">
                    <a:moveTo>
                      <a:pt x="240292" y="249235"/>
                    </a:moveTo>
                    <a:cubicBezTo>
                      <a:pt x="231124" y="249235"/>
                      <a:pt x="223993" y="242105"/>
                      <a:pt x="223993" y="232937"/>
                    </a:cubicBezTo>
                    <a:cubicBezTo>
                      <a:pt x="223993" y="209847"/>
                      <a:pt x="217881" y="188455"/>
                      <a:pt x="205657" y="167062"/>
                    </a:cubicBezTo>
                    <a:cubicBezTo>
                      <a:pt x="191735" y="143293"/>
                      <a:pt x="172720" y="124618"/>
                      <a:pt x="158798" y="111035"/>
                    </a:cubicBezTo>
                    <a:cubicBezTo>
                      <a:pt x="148611" y="100849"/>
                      <a:pt x="140801" y="93378"/>
                      <a:pt x="136727" y="85908"/>
                    </a:cubicBezTo>
                    <a:cubicBezTo>
                      <a:pt x="120767" y="63158"/>
                      <a:pt x="91905" y="32597"/>
                      <a:pt x="77304" y="32597"/>
                    </a:cubicBezTo>
                    <a:cubicBezTo>
                      <a:pt x="62703" y="32597"/>
                      <a:pt x="70513" y="33277"/>
                      <a:pt x="66098" y="34974"/>
                    </a:cubicBezTo>
                    <a:cubicBezTo>
                      <a:pt x="49799" y="41766"/>
                      <a:pt x="34180" y="60102"/>
                      <a:pt x="29426" y="66553"/>
                    </a:cubicBezTo>
                    <a:cubicBezTo>
                      <a:pt x="23993" y="73684"/>
                      <a:pt x="13807" y="75382"/>
                      <a:pt x="6676" y="69949"/>
                    </a:cubicBezTo>
                    <a:cubicBezTo>
                      <a:pt x="-455" y="64516"/>
                      <a:pt x="-2152" y="54329"/>
                      <a:pt x="2941" y="47199"/>
                    </a:cubicBezTo>
                    <a:cubicBezTo>
                      <a:pt x="3959" y="45840"/>
                      <a:pt x="25351" y="16638"/>
                      <a:pt x="53535" y="4754"/>
                    </a:cubicBezTo>
                    <a:cubicBezTo>
                      <a:pt x="53535" y="4754"/>
                      <a:pt x="53535" y="4754"/>
                      <a:pt x="53875" y="4754"/>
                    </a:cubicBezTo>
                    <a:cubicBezTo>
                      <a:pt x="62024" y="1358"/>
                      <a:pt x="69834" y="0"/>
                      <a:pt x="77304" y="0"/>
                    </a:cubicBezTo>
                    <a:cubicBezTo>
                      <a:pt x="115334" y="0"/>
                      <a:pt x="156421" y="56706"/>
                      <a:pt x="164231" y="68251"/>
                    </a:cubicBezTo>
                    <a:cubicBezTo>
                      <a:pt x="164910" y="68930"/>
                      <a:pt x="165249" y="69949"/>
                      <a:pt x="165589" y="70628"/>
                    </a:cubicBezTo>
                    <a:cubicBezTo>
                      <a:pt x="166947" y="73344"/>
                      <a:pt x="175097" y="81494"/>
                      <a:pt x="181548" y="87606"/>
                    </a:cubicBezTo>
                    <a:cubicBezTo>
                      <a:pt x="196828" y="102546"/>
                      <a:pt x="217881" y="123259"/>
                      <a:pt x="233840" y="150764"/>
                    </a:cubicBezTo>
                    <a:cubicBezTo>
                      <a:pt x="248781" y="176910"/>
                      <a:pt x="256591" y="204414"/>
                      <a:pt x="256591" y="232937"/>
                    </a:cubicBezTo>
                    <a:cubicBezTo>
                      <a:pt x="256591" y="261460"/>
                      <a:pt x="249460" y="249235"/>
                      <a:pt x="240292" y="2492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8" name="Freeform 17">
                <a:extLst>
                  <a:ext uri="{FF2B5EF4-FFF2-40B4-BE49-F238E27FC236}">
                    <a16:creationId xmlns:a16="http://schemas.microsoft.com/office/drawing/2014/main" id="{DEF1007B-9A95-BC4C-2721-8B484F676660}"/>
                  </a:ext>
                </a:extLst>
              </p:cNvPr>
              <p:cNvSpPr/>
              <p:nvPr/>
            </p:nvSpPr>
            <p:spPr>
              <a:xfrm>
                <a:off x="7908964" y="940858"/>
                <a:ext cx="297298" cy="278549"/>
              </a:xfrm>
              <a:custGeom>
                <a:avLst/>
                <a:gdLst>
                  <a:gd name="connsiteX0" fmla="*/ 91681 w 297298"/>
                  <a:gd name="connsiteY0" fmla="*/ 278210 h 278549"/>
                  <a:gd name="connsiteX1" fmla="*/ 56027 w 297298"/>
                  <a:gd name="connsiteY1" fmla="*/ 277531 h 278549"/>
                  <a:gd name="connsiteX2" fmla="*/ 16299 w 297298"/>
                  <a:gd name="connsiteY2" fmla="*/ 276852 h 278549"/>
                  <a:gd name="connsiteX3" fmla="*/ 4754 w 297298"/>
                  <a:gd name="connsiteY3" fmla="*/ 272098 h 278549"/>
                  <a:gd name="connsiteX4" fmla="*/ 0 w 297298"/>
                  <a:gd name="connsiteY4" fmla="*/ 260553 h 278549"/>
                  <a:gd name="connsiteX5" fmla="*/ 206791 w 297298"/>
                  <a:gd name="connsiteY5" fmla="*/ 39501 h 278549"/>
                  <a:gd name="connsiteX6" fmla="*/ 267572 w 297298"/>
                  <a:gd name="connsiteY6" fmla="*/ 7243 h 278549"/>
                  <a:gd name="connsiteX7" fmla="*/ 287605 w 297298"/>
                  <a:gd name="connsiteY7" fmla="*/ 1470 h 278549"/>
                  <a:gd name="connsiteX8" fmla="*/ 296774 w 297298"/>
                  <a:gd name="connsiteY8" fmla="*/ 20486 h 278549"/>
                  <a:gd name="connsiteX9" fmla="*/ 284210 w 297298"/>
                  <a:gd name="connsiteY9" fmla="*/ 79569 h 278549"/>
                  <a:gd name="connsiteX10" fmla="*/ 217657 w 297298"/>
                  <a:gd name="connsiteY10" fmla="*/ 239500 h 278549"/>
                  <a:gd name="connsiteX11" fmla="*/ 91342 w 297298"/>
                  <a:gd name="connsiteY11" fmla="*/ 278550 h 278549"/>
                  <a:gd name="connsiteX12" fmla="*/ 33277 w 297298"/>
                  <a:gd name="connsiteY12" fmla="*/ 244254 h 278549"/>
                  <a:gd name="connsiteX13" fmla="*/ 56706 w 297298"/>
                  <a:gd name="connsiteY13" fmla="*/ 244933 h 278549"/>
                  <a:gd name="connsiteX14" fmla="*/ 195246 w 297298"/>
                  <a:gd name="connsiteY14" fmla="*/ 215731 h 278549"/>
                  <a:gd name="connsiteX15" fmla="*/ 252292 w 297298"/>
                  <a:gd name="connsiteY15" fmla="*/ 73117 h 278549"/>
                  <a:gd name="connsiteX16" fmla="*/ 256366 w 297298"/>
                  <a:gd name="connsiteY16" fmla="*/ 53083 h 278549"/>
                  <a:gd name="connsiteX17" fmla="*/ 220034 w 297298"/>
                  <a:gd name="connsiteY17" fmla="*/ 69382 h 278549"/>
                  <a:gd name="connsiteX18" fmla="*/ 33617 w 297298"/>
                  <a:gd name="connsiteY18" fmla="*/ 244594 h 2785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97298" h="278549">
                    <a:moveTo>
                      <a:pt x="91681" y="278210"/>
                    </a:moveTo>
                    <a:cubicBezTo>
                      <a:pt x="80136" y="278210"/>
                      <a:pt x="68251" y="278210"/>
                      <a:pt x="56027" y="277531"/>
                    </a:cubicBezTo>
                    <a:cubicBezTo>
                      <a:pt x="43124" y="277531"/>
                      <a:pt x="29881" y="276852"/>
                      <a:pt x="16299" y="276852"/>
                    </a:cubicBezTo>
                    <a:cubicBezTo>
                      <a:pt x="2717" y="276852"/>
                      <a:pt x="7810" y="275154"/>
                      <a:pt x="4754" y="272098"/>
                    </a:cubicBezTo>
                    <a:cubicBezTo>
                      <a:pt x="1698" y="269042"/>
                      <a:pt x="0" y="264967"/>
                      <a:pt x="0" y="260553"/>
                    </a:cubicBezTo>
                    <a:cubicBezTo>
                      <a:pt x="0" y="129484"/>
                      <a:pt x="124618" y="75154"/>
                      <a:pt x="206791" y="39501"/>
                    </a:cubicBezTo>
                    <a:cubicBezTo>
                      <a:pt x="232597" y="28296"/>
                      <a:pt x="261800" y="15392"/>
                      <a:pt x="267572" y="7243"/>
                    </a:cubicBezTo>
                    <a:cubicBezTo>
                      <a:pt x="271986" y="791"/>
                      <a:pt x="280475" y="-1925"/>
                      <a:pt x="287605" y="1470"/>
                    </a:cubicBezTo>
                    <a:cubicBezTo>
                      <a:pt x="294736" y="4866"/>
                      <a:pt x="298811" y="12676"/>
                      <a:pt x="296774" y="20486"/>
                    </a:cubicBezTo>
                    <a:cubicBezTo>
                      <a:pt x="291681" y="40180"/>
                      <a:pt x="287945" y="60214"/>
                      <a:pt x="284210" y="79569"/>
                    </a:cubicBezTo>
                    <a:cubicBezTo>
                      <a:pt x="272325" y="140350"/>
                      <a:pt x="261460" y="197735"/>
                      <a:pt x="217657" y="239500"/>
                    </a:cubicBezTo>
                    <a:cubicBezTo>
                      <a:pt x="182682" y="273117"/>
                      <a:pt x="140238" y="278550"/>
                      <a:pt x="91342" y="278550"/>
                    </a:cubicBezTo>
                    <a:close/>
                    <a:moveTo>
                      <a:pt x="33277" y="244254"/>
                    </a:moveTo>
                    <a:cubicBezTo>
                      <a:pt x="41426" y="244254"/>
                      <a:pt x="49236" y="244254"/>
                      <a:pt x="56706" y="244933"/>
                    </a:cubicBezTo>
                    <a:cubicBezTo>
                      <a:pt x="115450" y="246631"/>
                      <a:pt x="161630" y="247650"/>
                      <a:pt x="195246" y="215731"/>
                    </a:cubicBezTo>
                    <a:cubicBezTo>
                      <a:pt x="231578" y="180757"/>
                      <a:pt x="241086" y="130842"/>
                      <a:pt x="252292" y="73117"/>
                    </a:cubicBezTo>
                    <a:cubicBezTo>
                      <a:pt x="253650" y="66666"/>
                      <a:pt x="255008" y="59874"/>
                      <a:pt x="256366" y="53083"/>
                    </a:cubicBezTo>
                    <a:cubicBezTo>
                      <a:pt x="245840" y="58177"/>
                      <a:pt x="233616" y="63610"/>
                      <a:pt x="220034" y="69382"/>
                    </a:cubicBezTo>
                    <a:cubicBezTo>
                      <a:pt x="144991" y="101980"/>
                      <a:pt x="43464" y="146122"/>
                      <a:pt x="33617" y="24459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19" name="Freeform 18">
                <a:extLst>
                  <a:ext uri="{FF2B5EF4-FFF2-40B4-BE49-F238E27FC236}">
                    <a16:creationId xmlns:a16="http://schemas.microsoft.com/office/drawing/2014/main" id="{B6429A2A-0D13-02FE-CFD8-8D7C6C808F84}"/>
                  </a:ext>
                </a:extLst>
              </p:cNvPr>
              <p:cNvSpPr/>
              <p:nvPr/>
            </p:nvSpPr>
            <p:spPr>
              <a:xfrm>
                <a:off x="7909031" y="1103714"/>
                <a:ext cx="154675" cy="114335"/>
              </a:xfrm>
              <a:custGeom>
                <a:avLst/>
                <a:gdLst>
                  <a:gd name="connsiteX0" fmla="*/ 16231 w 154675"/>
                  <a:gd name="connsiteY0" fmla="*/ 113996 h 114335"/>
                  <a:gd name="connsiteX1" fmla="*/ 6384 w 154675"/>
                  <a:gd name="connsiteY1" fmla="*/ 110600 h 114335"/>
                  <a:gd name="connsiteX2" fmla="*/ 3328 w 154675"/>
                  <a:gd name="connsiteY2" fmla="*/ 87850 h 114335"/>
                  <a:gd name="connsiteX3" fmla="*/ 134058 w 154675"/>
                  <a:gd name="connsiteY3" fmla="*/ 583 h 114335"/>
                  <a:gd name="connsiteX4" fmla="*/ 154092 w 154675"/>
                  <a:gd name="connsiteY4" fmla="*/ 12128 h 114335"/>
                  <a:gd name="connsiteX5" fmla="*/ 142547 w 154675"/>
                  <a:gd name="connsiteY5" fmla="*/ 32162 h 114335"/>
                  <a:gd name="connsiteX6" fmla="*/ 142547 w 154675"/>
                  <a:gd name="connsiteY6" fmla="*/ 32162 h 114335"/>
                  <a:gd name="connsiteX7" fmla="*/ 28795 w 154675"/>
                  <a:gd name="connsiteY7" fmla="*/ 107884 h 114335"/>
                  <a:gd name="connsiteX8" fmla="*/ 15891 w 154675"/>
                  <a:gd name="connsiteY8" fmla="*/ 114335 h 114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675" h="114335">
                    <a:moveTo>
                      <a:pt x="16231" y="113996"/>
                    </a:moveTo>
                    <a:cubicBezTo>
                      <a:pt x="12836" y="113996"/>
                      <a:pt x="9100" y="112977"/>
                      <a:pt x="6384" y="110600"/>
                    </a:cubicBezTo>
                    <a:cubicBezTo>
                      <a:pt x="-747" y="105167"/>
                      <a:pt x="-2105" y="94980"/>
                      <a:pt x="3328" y="87850"/>
                    </a:cubicBezTo>
                    <a:cubicBezTo>
                      <a:pt x="53243" y="22994"/>
                      <a:pt x="131002" y="1602"/>
                      <a:pt x="134058" y="583"/>
                    </a:cubicBezTo>
                    <a:cubicBezTo>
                      <a:pt x="142886" y="-1794"/>
                      <a:pt x="151714" y="3300"/>
                      <a:pt x="154092" y="12128"/>
                    </a:cubicBezTo>
                    <a:cubicBezTo>
                      <a:pt x="156469" y="20957"/>
                      <a:pt x="151375" y="29785"/>
                      <a:pt x="142547" y="32162"/>
                    </a:cubicBezTo>
                    <a:lnTo>
                      <a:pt x="142547" y="32162"/>
                    </a:lnTo>
                    <a:cubicBezTo>
                      <a:pt x="141868" y="32162"/>
                      <a:pt x="71918" y="52196"/>
                      <a:pt x="28795" y="107884"/>
                    </a:cubicBezTo>
                    <a:cubicBezTo>
                      <a:pt x="25739" y="111958"/>
                      <a:pt x="20646" y="114335"/>
                      <a:pt x="15891" y="11433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0" name="Freeform 19">
                <a:extLst>
                  <a:ext uri="{FF2B5EF4-FFF2-40B4-BE49-F238E27FC236}">
                    <a16:creationId xmlns:a16="http://schemas.microsoft.com/office/drawing/2014/main" id="{4101F324-AF5D-9D22-AA2D-099DA1265797}"/>
                  </a:ext>
                </a:extLst>
              </p:cNvPr>
              <p:cNvSpPr/>
              <p:nvPr/>
            </p:nvSpPr>
            <p:spPr>
              <a:xfrm>
                <a:off x="7908964" y="1185112"/>
                <a:ext cx="32597" cy="154838"/>
              </a:xfrm>
              <a:custGeom>
                <a:avLst/>
                <a:gdLst>
                  <a:gd name="connsiteX0" fmla="*/ 16299 w 32597"/>
                  <a:gd name="connsiteY0" fmla="*/ 154838 h 154838"/>
                  <a:gd name="connsiteX1" fmla="*/ 0 w 32597"/>
                  <a:gd name="connsiteY1" fmla="*/ 138540 h 154838"/>
                  <a:gd name="connsiteX2" fmla="*/ 0 w 32597"/>
                  <a:gd name="connsiteY2" fmla="*/ 16299 h 154838"/>
                  <a:gd name="connsiteX3" fmla="*/ 16299 w 32597"/>
                  <a:gd name="connsiteY3" fmla="*/ 0 h 154838"/>
                  <a:gd name="connsiteX4" fmla="*/ 32598 w 32597"/>
                  <a:gd name="connsiteY4" fmla="*/ 16299 h 154838"/>
                  <a:gd name="connsiteX5" fmla="*/ 32598 w 32597"/>
                  <a:gd name="connsiteY5" fmla="*/ 138540 h 154838"/>
                  <a:gd name="connsiteX6" fmla="*/ 16299 w 32597"/>
                  <a:gd name="connsiteY6" fmla="*/ 154838 h 1548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154838">
                    <a:moveTo>
                      <a:pt x="16299" y="154838"/>
                    </a:moveTo>
                    <a:cubicBezTo>
                      <a:pt x="7131" y="154838"/>
                      <a:pt x="0" y="147708"/>
                      <a:pt x="0" y="138540"/>
                    </a:cubicBezTo>
                    <a:lnTo>
                      <a:pt x="0" y="16299"/>
                    </a:lnTo>
                    <a:cubicBezTo>
                      <a:pt x="0" y="7131"/>
                      <a:pt x="7131" y="0"/>
                      <a:pt x="16299" y="0"/>
                    </a:cubicBezTo>
                    <a:cubicBezTo>
                      <a:pt x="25467" y="0"/>
                      <a:pt x="32598" y="7131"/>
                      <a:pt x="32598" y="16299"/>
                    </a:cubicBezTo>
                    <a:lnTo>
                      <a:pt x="32598" y="138540"/>
                    </a:lnTo>
                    <a:cubicBezTo>
                      <a:pt x="32598" y="147708"/>
                      <a:pt x="25467" y="154838"/>
                      <a:pt x="16299" y="154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1" name="Freeform 20">
                <a:extLst>
                  <a:ext uri="{FF2B5EF4-FFF2-40B4-BE49-F238E27FC236}">
                    <a16:creationId xmlns:a16="http://schemas.microsoft.com/office/drawing/2014/main" id="{C7E5F072-63DC-42CB-2CA4-74CD29F59C5B}"/>
                  </a:ext>
                </a:extLst>
              </p:cNvPr>
              <p:cNvSpPr/>
              <p:nvPr/>
            </p:nvSpPr>
            <p:spPr>
              <a:xfrm>
                <a:off x="7685024" y="1042498"/>
                <a:ext cx="256537" cy="191350"/>
              </a:xfrm>
              <a:custGeom>
                <a:avLst/>
                <a:gdLst>
                  <a:gd name="connsiteX0" fmla="*/ 213414 w 256537"/>
                  <a:gd name="connsiteY0" fmla="*/ 175891 h 191350"/>
                  <a:gd name="connsiteX1" fmla="*/ 113923 w 256537"/>
                  <a:gd name="connsiteY1" fmla="*/ 160271 h 191350"/>
                  <a:gd name="connsiteX2" fmla="*/ 171 w 256537"/>
                  <a:gd name="connsiteY2" fmla="*/ 18676 h 191350"/>
                  <a:gd name="connsiteX3" fmla="*/ 3906 w 256537"/>
                  <a:gd name="connsiteY3" fmla="*/ 5772 h 191350"/>
                  <a:gd name="connsiteX4" fmla="*/ 16130 w 256537"/>
                  <a:gd name="connsiteY4" fmla="*/ 0 h 191350"/>
                  <a:gd name="connsiteX5" fmla="*/ 155349 w 256537"/>
                  <a:gd name="connsiteY5" fmla="*/ 24109 h 191350"/>
                  <a:gd name="connsiteX6" fmla="*/ 256538 w 256537"/>
                  <a:gd name="connsiteY6" fmla="*/ 158913 h 191350"/>
                  <a:gd name="connsiteX7" fmla="*/ 240239 w 256537"/>
                  <a:gd name="connsiteY7" fmla="*/ 175212 h 191350"/>
                  <a:gd name="connsiteX8" fmla="*/ 234805 w 256537"/>
                  <a:gd name="connsiteY8" fmla="*/ 175212 h 191350"/>
                  <a:gd name="connsiteX9" fmla="*/ 213414 w 256537"/>
                  <a:gd name="connsiteY9" fmla="*/ 175891 h 191350"/>
                  <a:gd name="connsiteX10" fmla="*/ 36164 w 256537"/>
                  <a:gd name="connsiteY10" fmla="*/ 33277 h 191350"/>
                  <a:gd name="connsiteX11" fmla="*/ 222921 w 256537"/>
                  <a:gd name="connsiteY11" fmla="*/ 143293 h 191350"/>
                  <a:gd name="connsiteX12" fmla="*/ 36164 w 256537"/>
                  <a:gd name="connsiteY12" fmla="*/ 33277 h 191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56537" h="191350">
                    <a:moveTo>
                      <a:pt x="213414" y="175891"/>
                    </a:moveTo>
                    <a:cubicBezTo>
                      <a:pt x="188286" y="175891"/>
                      <a:pt x="150935" y="173514"/>
                      <a:pt x="113923" y="160271"/>
                    </a:cubicBezTo>
                    <a:cubicBezTo>
                      <a:pt x="49746" y="136842"/>
                      <a:pt x="10358" y="87946"/>
                      <a:pt x="171" y="18676"/>
                    </a:cubicBezTo>
                    <a:cubicBezTo>
                      <a:pt x="-508" y="13922"/>
                      <a:pt x="850" y="9168"/>
                      <a:pt x="3906" y="5772"/>
                    </a:cubicBezTo>
                    <a:cubicBezTo>
                      <a:pt x="6962" y="2037"/>
                      <a:pt x="11377" y="0"/>
                      <a:pt x="16130" y="0"/>
                    </a:cubicBezTo>
                    <a:cubicBezTo>
                      <a:pt x="39560" y="0"/>
                      <a:pt x="100341" y="2377"/>
                      <a:pt x="155349" y="24109"/>
                    </a:cubicBezTo>
                    <a:cubicBezTo>
                      <a:pt x="221563" y="50594"/>
                      <a:pt x="256538" y="97114"/>
                      <a:pt x="256538" y="158913"/>
                    </a:cubicBezTo>
                    <a:cubicBezTo>
                      <a:pt x="256538" y="220713"/>
                      <a:pt x="249407" y="175212"/>
                      <a:pt x="240239" y="175212"/>
                    </a:cubicBezTo>
                    <a:cubicBezTo>
                      <a:pt x="231071" y="175212"/>
                      <a:pt x="237183" y="175212"/>
                      <a:pt x="234805" y="175212"/>
                    </a:cubicBezTo>
                    <a:cubicBezTo>
                      <a:pt x="229712" y="175212"/>
                      <a:pt x="222242" y="175891"/>
                      <a:pt x="213414" y="175891"/>
                    </a:cubicBezTo>
                    <a:close/>
                    <a:moveTo>
                      <a:pt x="36164" y="33277"/>
                    </a:moveTo>
                    <a:cubicBezTo>
                      <a:pt x="55519" y="108319"/>
                      <a:pt x="117998" y="145331"/>
                      <a:pt x="222921" y="143293"/>
                    </a:cubicBezTo>
                    <a:cubicBezTo>
                      <a:pt x="210357" y="52631"/>
                      <a:pt x="90154" y="35993"/>
                      <a:pt x="36164" y="33277"/>
                    </a:cubicBezTo>
                    <a:close/>
                  </a:path>
                </a:pathLst>
              </a:custGeom>
              <a:grpFill/>
              <a:ln w="3393" cap="flat">
                <a:noFill/>
                <a:prstDash val="solid"/>
                <a:miter/>
              </a:ln>
            </p:spPr>
            <p:txBody>
              <a:bodyPr rtlCol="0" anchor="ctr"/>
              <a:lstStyle/>
              <a:p>
                <a:endParaRPr lang="en-US" dirty="0">
                  <a:solidFill>
                    <a:schemeClr val="bg1"/>
                  </a:solidFill>
                </a:endParaRPr>
              </a:p>
            </p:txBody>
          </p:sp>
        </p:grpSp>
      </p:grpSp>
      <p:cxnSp>
        <p:nvCxnSpPr>
          <p:cNvPr id="24" name="Straight Connector 23">
            <a:extLst>
              <a:ext uri="{FF2B5EF4-FFF2-40B4-BE49-F238E27FC236}">
                <a16:creationId xmlns:a16="http://schemas.microsoft.com/office/drawing/2014/main" id="{F498CB1E-02C9-945B-CB13-C2FA26AEF87D}"/>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6" name="Text Placeholder 7">
            <a:extLst>
              <a:ext uri="{FF2B5EF4-FFF2-40B4-BE49-F238E27FC236}">
                <a16:creationId xmlns:a16="http://schemas.microsoft.com/office/drawing/2014/main" id="{5372BD7C-7C64-9AC9-809C-82E769F9AB6F}"/>
              </a:ext>
            </a:extLst>
          </p:cNvPr>
          <p:cNvSpPr txBox="1">
            <a:spLocks/>
          </p:cNvSpPr>
          <p:nvPr/>
        </p:nvSpPr>
        <p:spPr>
          <a:xfrm>
            <a:off x="1728060" y="1814484"/>
            <a:ext cx="5238428" cy="4428309"/>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Font typeface="Arial" panose="020B0604020202020204" pitchFamily="34" charset="0"/>
              <a:buNone/>
            </a:pPr>
            <a:endParaRPr lang="en-US" dirty="0"/>
          </a:p>
        </p:txBody>
      </p:sp>
    </p:spTree>
    <p:extLst>
      <p:ext uri="{BB962C8B-B14F-4D97-AF65-F5344CB8AC3E}">
        <p14:creationId xmlns:p14="http://schemas.microsoft.com/office/powerpoint/2010/main" val="31751912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CA3012-8A59-F624-79D0-37A6417A6311}"/>
            </a:ext>
          </a:extLst>
        </p:cNvPr>
        <p:cNvGrpSpPr/>
        <p:nvPr/>
      </p:nvGrpSpPr>
      <p:grpSpPr>
        <a:xfrm>
          <a:off x="0" y="0"/>
          <a:ext cx="0" cy="0"/>
          <a:chOff x="0" y="0"/>
          <a:chExt cx="0" cy="0"/>
        </a:xfrm>
      </p:grpSpPr>
      <p:sp>
        <p:nvSpPr>
          <p:cNvPr id="81" name="Text Placeholder 80">
            <a:extLst>
              <a:ext uri="{FF2B5EF4-FFF2-40B4-BE49-F238E27FC236}">
                <a16:creationId xmlns:a16="http://schemas.microsoft.com/office/drawing/2014/main" id="{D3C33F3F-B4E5-A9B1-61C7-EDEABAA1BD7B}"/>
              </a:ext>
            </a:extLst>
          </p:cNvPr>
          <p:cNvSpPr>
            <a:spLocks noGrp="1"/>
          </p:cNvSpPr>
          <p:nvPr>
            <p:ph type="body" sz="quarter" idx="60"/>
          </p:nvPr>
        </p:nvSpPr>
        <p:spPr/>
        <p:txBody>
          <a:bodyPr/>
          <a:lstStyle/>
          <a:p>
            <a:r>
              <a:rPr lang="en-US" dirty="0"/>
              <a:t>03</a:t>
            </a:r>
          </a:p>
        </p:txBody>
      </p:sp>
      <p:sp>
        <p:nvSpPr>
          <p:cNvPr id="82" name="Rectangle 81">
            <a:extLst>
              <a:ext uri="{FF2B5EF4-FFF2-40B4-BE49-F238E27FC236}">
                <a16:creationId xmlns:a16="http://schemas.microsoft.com/office/drawing/2014/main" id="{C48965F3-F218-C8C9-0E94-D3EC5EE53021}"/>
              </a:ext>
            </a:extLst>
          </p:cNvPr>
          <p:cNvSpPr/>
          <p:nvPr/>
        </p:nvSpPr>
        <p:spPr>
          <a:xfrm>
            <a:off x="2777891" y="491040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3" name="TextBox 82">
            <a:extLst>
              <a:ext uri="{FF2B5EF4-FFF2-40B4-BE49-F238E27FC236}">
                <a16:creationId xmlns:a16="http://schemas.microsoft.com/office/drawing/2014/main" id="{0EB259D3-4711-9E1E-889E-E6AF7A84BBFF}"/>
              </a:ext>
            </a:extLst>
          </p:cNvPr>
          <p:cNvSpPr txBox="1"/>
          <p:nvPr/>
        </p:nvSpPr>
        <p:spPr>
          <a:xfrm>
            <a:off x="2909998" y="4890088"/>
            <a:ext cx="2707536" cy="646331"/>
          </a:xfrm>
          <a:prstGeom prst="rect">
            <a:avLst/>
          </a:prstGeom>
          <a:noFill/>
        </p:spPr>
        <p:txBody>
          <a:bodyPr wrap="none" rtlCol="0">
            <a:spAutoFit/>
          </a:bodyPr>
          <a:lstStyle/>
          <a:p>
            <a:r>
              <a:rPr lang="en-US" sz="2800" b="1" spc="150" dirty="0">
                <a:solidFill>
                  <a:schemeClr val="bg1"/>
                </a:solidFill>
                <a:latin typeface="Calibri" panose="020F0502020204030204" pitchFamily="34" charset="0"/>
                <a:cs typeface="Calibri" panose="020F0502020204030204" pitchFamily="34" charset="0"/>
              </a:rPr>
              <a:t>FRAUEN IN DER</a:t>
            </a:r>
          </a:p>
        </p:txBody>
      </p:sp>
      <p:sp>
        <p:nvSpPr>
          <p:cNvPr id="84" name="Rectangle 83">
            <a:extLst>
              <a:ext uri="{FF2B5EF4-FFF2-40B4-BE49-F238E27FC236}">
                <a16:creationId xmlns:a16="http://schemas.microsoft.com/office/drawing/2014/main" id="{98D37BF4-228D-1E0D-697A-E2795CD8A0D5}"/>
              </a:ext>
            </a:extLst>
          </p:cNvPr>
          <p:cNvSpPr/>
          <p:nvPr/>
        </p:nvSpPr>
        <p:spPr>
          <a:xfrm>
            <a:off x="2777891" y="5587495"/>
            <a:ext cx="3192603"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85" name="TextBox 84">
            <a:extLst>
              <a:ext uri="{FF2B5EF4-FFF2-40B4-BE49-F238E27FC236}">
                <a16:creationId xmlns:a16="http://schemas.microsoft.com/office/drawing/2014/main" id="{B6FE1776-0F00-B6E4-7CFE-03BCDA923C78}"/>
              </a:ext>
            </a:extLst>
          </p:cNvPr>
          <p:cNvSpPr txBox="1"/>
          <p:nvPr/>
        </p:nvSpPr>
        <p:spPr>
          <a:xfrm>
            <a:off x="2909998" y="5567178"/>
            <a:ext cx="3161635" cy="646331"/>
          </a:xfrm>
          <a:prstGeom prst="rect">
            <a:avLst/>
          </a:prstGeom>
          <a:noFill/>
        </p:spPr>
        <p:txBody>
          <a:bodyPr wrap="none" rtlCol="0">
            <a:spAutoFit/>
          </a:bodyPr>
          <a:lstStyle/>
          <a:p>
            <a:r>
              <a:rPr lang="en-US" sz="2800" b="1" spc="150" dirty="0">
                <a:solidFill>
                  <a:schemeClr val="bg1"/>
                </a:solidFill>
                <a:latin typeface="Calibri" panose="020F0502020204030204" pitchFamily="34" charset="0"/>
                <a:cs typeface="Calibri" panose="020F0502020204030204" pitchFamily="34" charset="0"/>
              </a:rPr>
              <a:t>KARRIEREMITTE </a:t>
            </a:r>
          </a:p>
        </p:txBody>
      </p:sp>
    </p:spTree>
    <p:extLst>
      <p:ext uri="{BB962C8B-B14F-4D97-AF65-F5344CB8AC3E}">
        <p14:creationId xmlns:p14="http://schemas.microsoft.com/office/powerpoint/2010/main" val="294117764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5F9C1C-9155-8C76-0C04-6B3EB825285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0766C75-5604-B86B-D8EA-C1A7A22DDF1F}"/>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E4459764-5D0B-7854-48A3-9698413652E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269D48EA-DC19-14BD-F29F-80CC5F92FA4E}"/>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6E72862E-C533-8C1B-7902-D1B57B07C55F}"/>
              </a:ext>
            </a:extLst>
          </p:cNvPr>
          <p:cNvSpPr>
            <a:spLocks noGrp="1"/>
          </p:cNvSpPr>
          <p:nvPr>
            <p:ph type="body" sz="quarter" idx="64"/>
          </p:nvPr>
        </p:nvSpPr>
        <p:spPr>
          <a:xfrm>
            <a:off x="1704812" y="1652866"/>
            <a:ext cx="5238428" cy="2624166"/>
          </a:xfrm>
        </p:spPr>
        <p:txBody>
          <a:bodyPr/>
          <a:lstStyle/>
          <a:p>
            <a:pPr marL="0" indent="0">
              <a:lnSpc>
                <a:spcPts val="1150"/>
              </a:lnSpc>
              <a:buNone/>
            </a:pPr>
            <a:r>
              <a:rPr lang="en-US" sz="1300" b="1" dirty="0">
                <a:solidFill>
                  <a:srgbClr val="F16024"/>
                </a:solidFill>
              </a:rPr>
              <a:t>Einführung</a:t>
            </a:r>
          </a:p>
          <a:p>
            <a:pPr marL="0" indent="0">
              <a:lnSpc>
                <a:spcPts val="1150"/>
              </a:lnSpc>
              <a:buNone/>
            </a:pPr>
            <a:endParaRPr lang="en-US" sz="1400" b="1" dirty="0"/>
          </a:p>
          <a:p>
            <a:pPr marL="0" indent="0">
              <a:lnSpc>
                <a:spcPts val="1150"/>
              </a:lnSpc>
              <a:buNone/>
            </a:pPr>
            <a:r>
              <a:rPr lang="en-GB" sz="1100" dirty="0"/>
              <a:t>Die Karrieremitte ist eine Phase größerer finanzieller Komplexität. Frauen in dieser Lebensphase balancieren oft mehrere Verantwortlichkeiten: Kinderbetreuung, Pflege von Angehörigen, beruflicher Aufstieg, Wohneigentum und längerfristige Planung wie den Aufbau der Altersvorsorge. Die Partnerschaftsfinanzen werden komplizierter, weil gemeinsame Verpflichtungen zunehmen: Hypotheken, Sparpläne, Familienausgaben und möglicherweise einschneidende Übergänge wie Trennung oder berufliche Veränderungen. </a:t>
            </a:r>
          </a:p>
          <a:p>
            <a:pPr marL="0" indent="0">
              <a:lnSpc>
                <a:spcPts val="1150"/>
              </a:lnSpc>
              <a:buNone/>
            </a:pPr>
            <a:endParaRPr lang="en-GB" sz="1200" dirty="0"/>
          </a:p>
          <a:p>
            <a:pPr marL="0" indent="0">
              <a:lnSpc>
                <a:spcPts val="1150"/>
              </a:lnSpc>
              <a:buNone/>
            </a:pPr>
            <a:r>
              <a:rPr lang="en-GB" sz="1100" dirty="0"/>
              <a:t>Diese Lebensphase legt auch geschlechtsspezifische Ungleichheiten offen, die sich schon früher entwickelt haben. Wenn zum Beispiel ein Partner (oft die Frau) die Erwerbstätigkeit für Sorgearbeit unterbrochen oder reduziert hat, kann ihre langfristige finanzielle Sicherheit beeinträchtigt sein. </a:t>
            </a:r>
          </a:p>
          <a:p>
            <a:pPr marL="0" indent="0">
              <a:lnSpc>
                <a:spcPts val="1150"/>
              </a:lnSpc>
              <a:buNone/>
            </a:pPr>
            <a:endParaRPr lang="en-GB" sz="1200" dirty="0"/>
          </a:p>
          <a:p>
            <a:pPr marL="0" indent="0">
              <a:lnSpc>
                <a:spcPts val="1150"/>
              </a:lnSpc>
              <a:buNone/>
            </a:pPr>
            <a:r>
              <a:rPr lang="en-GB" sz="1100" dirty="0"/>
              <a:t>Zu verstehen, wie sich Partnerschaftsfinanzen entwickeln, und Verantwortlichkeiten neu auszuhandeln, wird daher wesentlich, um Gleichberechtigung und finanzielle Widerstandsfähigkeit zu erhalten.</a:t>
            </a:r>
            <a:endParaRPr lang="en-US" sz="1200" dirty="0"/>
          </a:p>
          <a:p>
            <a:pPr marL="0" indent="0">
              <a:lnSpc>
                <a:spcPts val="1150"/>
              </a:lnSpc>
              <a:buNone/>
            </a:pPr>
            <a:endParaRPr lang="en-US" dirty="0"/>
          </a:p>
          <a:p>
            <a:pPr marL="0" indent="0">
              <a:lnSpc>
                <a:spcPts val="1150"/>
              </a:lnSpc>
              <a:buNone/>
            </a:pPr>
            <a:endParaRPr lang="en-US" dirty="0"/>
          </a:p>
        </p:txBody>
      </p:sp>
      <p:cxnSp>
        <p:nvCxnSpPr>
          <p:cNvPr id="24" name="Straight Connector 23">
            <a:extLst>
              <a:ext uri="{FF2B5EF4-FFF2-40B4-BE49-F238E27FC236}">
                <a16:creationId xmlns:a16="http://schemas.microsoft.com/office/drawing/2014/main" id="{8D8EB065-D841-8BD9-17A8-9FBEB1CEB76C}"/>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EE986F79-903D-7C9D-8E4C-1BB5B10367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6F47DB2-69C3-3A68-B319-F7B1BAE96A5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E6D3B448-7AB2-0BB2-910A-CFCAB150027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043FFBF-4EFD-66BE-EBA3-EF594A6FF7D9}"/>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081DAA11-6EED-A0E9-B398-160CFB10F1EA}"/>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CD2803A-A6C3-5875-64B8-76F6B968A47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533E6B8-CBED-E214-7B6B-9905454E8D8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77B183A-D8AE-233F-BEA4-1745E1070576}"/>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41BCB709-B1EB-AB51-CA9F-AEF6B0C52B56}"/>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6E7AA1AF-5D34-B5ED-A7BF-C33E5CDBCE8F}"/>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550CC7B-9D46-A9A5-E4DA-D62CF1486560}"/>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09DEF1D1-A449-0750-E6C3-03AE7DE4844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27A3CEC4-B7DA-647E-CFEB-8DD9F18E1D2E}"/>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A3A03C59-B362-886B-304A-CC5BC02AEFC1}"/>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61A13AFB-0444-ACF9-D4FA-2E0D6D2CE15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D098007-6E73-CFA1-586C-BF3D106C821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EC1052F-63D7-4581-30FB-EC10660AA74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884EB1F9-2155-486B-8CDE-83E6235DC51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31AB39BD-2C7C-3D5A-E21C-34CDA4ED034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E1AAFCA-C168-0AFC-92DE-C65B283B0A5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479C41E-AD74-1EB1-2ED8-ED19750A7FD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C505C6-AAD3-C344-364C-72F2EA98996E}"/>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B3B4ABC-A89D-D0F2-5389-A370AD908A57}"/>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59FAEB2-BA8A-90D5-0B44-AEFC3DC8DD3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C287925-1355-30A4-8832-C5C27BE9389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26227E9-065E-E506-BF90-E872751ABEF0}"/>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2F4BA5A4-5462-FB7B-2695-4CC14D24CE9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A36D3CF6-5105-4CCE-262A-F7DF7C9E93D9}"/>
              </a:ext>
            </a:extLst>
          </p:cNvPr>
          <p:cNvSpPr/>
          <p:nvPr/>
        </p:nvSpPr>
        <p:spPr>
          <a:xfrm>
            <a:off x="1758889" y="4529792"/>
            <a:ext cx="3872640" cy="2324465"/>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5CCC4A07-97E0-5779-7494-E9144038E85D}"/>
              </a:ext>
            </a:extLst>
          </p:cNvPr>
          <p:cNvSpPr txBox="1">
            <a:spLocks/>
          </p:cNvSpPr>
          <p:nvPr/>
        </p:nvSpPr>
        <p:spPr>
          <a:xfrm>
            <a:off x="1867388" y="4654668"/>
            <a:ext cx="3673929" cy="2249733"/>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Lernziele:</a:t>
            </a:r>
          </a:p>
          <a:p>
            <a:pPr marL="0" indent="0">
              <a:buNone/>
            </a:pPr>
            <a:endParaRPr lang="en-GB" sz="1200" dirty="0"/>
          </a:p>
          <a:p>
            <a:pPr lvl="0">
              <a:buClr>
                <a:srgbClr val="F16024"/>
              </a:buClr>
            </a:pPr>
            <a:r>
              <a:rPr lang="en-GB" sz="1200" dirty="0"/>
              <a:t>Finanzielle Rollen und Gewohnheiten in langjährigen Partnerschaften neu bewerten.</a:t>
            </a:r>
          </a:p>
          <a:p>
            <a:pPr lvl="0">
              <a:buClr>
                <a:srgbClr val="F16024"/>
              </a:buClr>
            </a:pPr>
            <a:endParaRPr lang="en-GB" sz="1200" dirty="0"/>
          </a:p>
          <a:p>
            <a:pPr lvl="0">
              <a:buClr>
                <a:srgbClr val="F16024"/>
              </a:buClr>
            </a:pPr>
            <a:r>
              <a:rPr lang="en-GB" sz="1200" dirty="0"/>
              <a:t>Familienbezogene Kosten planen (z. B. Kinder, Wohneigentum).</a:t>
            </a:r>
          </a:p>
          <a:p>
            <a:pPr lvl="0">
              <a:buClr>
                <a:srgbClr val="F16024"/>
              </a:buClr>
            </a:pPr>
            <a:endParaRPr lang="en-GB" sz="1200" dirty="0"/>
          </a:p>
          <a:p>
            <a:pPr lvl="0">
              <a:buClr>
                <a:srgbClr val="F16024"/>
              </a:buClr>
            </a:pPr>
            <a:r>
              <a:rPr lang="en-GB" sz="1200" dirty="0"/>
              <a:t>Die finanziellen Auswirkungen von Scheidung oder Trennung verstehen.</a:t>
            </a:r>
          </a:p>
          <a:p>
            <a:pPr lvl="0">
              <a:buClr>
                <a:srgbClr val="F16024"/>
              </a:buClr>
            </a:pPr>
            <a:endParaRPr lang="en-GB" sz="1200" dirty="0"/>
          </a:p>
          <a:p>
            <a:pPr lvl="0">
              <a:buClr>
                <a:srgbClr val="F16024"/>
              </a:buClr>
            </a:pPr>
            <a:r>
              <a:rPr lang="en-GB" sz="1200" dirty="0"/>
              <a:t>Autonomie bewahren und zugleich finanzielle Verantwortung teilen.</a:t>
            </a:r>
          </a:p>
        </p:txBody>
      </p:sp>
      <p:sp>
        <p:nvSpPr>
          <p:cNvPr id="15" name="Text Placeholder 7">
            <a:extLst>
              <a:ext uri="{FF2B5EF4-FFF2-40B4-BE49-F238E27FC236}">
                <a16:creationId xmlns:a16="http://schemas.microsoft.com/office/drawing/2014/main" id="{9DC2861D-07BD-2AF8-EC7C-CDCD6FD5390A}"/>
              </a:ext>
            </a:extLst>
          </p:cNvPr>
          <p:cNvSpPr txBox="1">
            <a:spLocks/>
          </p:cNvSpPr>
          <p:nvPr/>
        </p:nvSpPr>
        <p:spPr>
          <a:xfrm>
            <a:off x="1641504" y="7037921"/>
            <a:ext cx="5238428" cy="2971317"/>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F16024"/>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00"/>
              </a:lnSpc>
              <a:buFont typeface="Arial" panose="020B0604020202020204" pitchFamily="34" charset="0"/>
              <a:buNone/>
            </a:pPr>
            <a:endParaRPr lang="en-US" sz="1400" b="1" dirty="0">
              <a:solidFill>
                <a:srgbClr val="F16024"/>
              </a:solidFill>
            </a:endParaRPr>
          </a:p>
          <a:p>
            <a:pPr marL="0" indent="0">
              <a:lnSpc>
                <a:spcPts val="1000"/>
              </a:lnSpc>
              <a:buFont typeface="Arial" panose="020B0604020202020204" pitchFamily="34" charset="0"/>
              <a:buNone/>
            </a:pPr>
            <a:r>
              <a:rPr lang="en-GB" sz="950" dirty="0"/>
              <a:t>In dieser Phase verschiebt sich das Verständnis finanzieller „Fairness“ oft von gleichen Beiträgen hin zu gerechten Beiträgen – gemessen an Einkommen, Sorgeverantwortung und Opportunitätskosten. Frauen stellen möglicherweise fest, dass ihre unbezahlte Arbeit das Funktionieren des Haushalts subventioniert, diese Arbeit aber selten finanziell anerkannt wird. Paare müssen deshalb anerkennen, dass nicht-monetäre Beiträge wirtschaftlich wertvoll sind und finanzielle Entscheidungen beeinflussen sollten.</a:t>
            </a:r>
          </a:p>
          <a:p>
            <a:pPr marL="0" indent="0">
              <a:lnSpc>
                <a:spcPts val="1000"/>
              </a:lnSpc>
              <a:buFont typeface="Arial" panose="020B0604020202020204" pitchFamily="34" charset="0"/>
              <a:buNone/>
            </a:pPr>
            <a:endParaRPr lang="en-GB" sz="1200" dirty="0"/>
          </a:p>
          <a:p>
            <a:pPr marL="0" indent="0">
              <a:lnSpc>
                <a:spcPts val="1000"/>
              </a:lnSpc>
              <a:buFont typeface="Arial" panose="020B0604020202020204" pitchFamily="34" charset="0"/>
              <a:buNone/>
            </a:pPr>
            <a:r>
              <a:rPr lang="en-GB" sz="950" b="1" dirty="0">
                <a:solidFill>
                  <a:srgbClr val="F16024"/>
                </a:solidFill>
              </a:rPr>
              <a:t>Wichtige Überlegungen für Frauen in der Karrieremitte:</a:t>
            </a:r>
          </a:p>
          <a:p>
            <a:pPr marL="0" indent="0">
              <a:lnSpc>
                <a:spcPts val="1000"/>
              </a:lnSpc>
              <a:buFont typeface="Arial" panose="020B0604020202020204" pitchFamily="34" charset="0"/>
              <a:buNone/>
            </a:pPr>
            <a:endParaRPr lang="en-GB" sz="1200" b="1" dirty="0">
              <a:solidFill>
                <a:srgbClr val="F16024"/>
              </a:solidFill>
            </a:endParaRPr>
          </a:p>
          <a:p>
            <a:pPr marL="0" indent="0">
              <a:lnSpc>
                <a:spcPts val="1000"/>
              </a:lnSpc>
              <a:buFont typeface="Arial" panose="020B0604020202020204" pitchFamily="34" charset="0"/>
              <a:buNone/>
            </a:pPr>
            <a:r>
              <a:rPr lang="en-GB" sz="950" dirty="0">
                <a:solidFill>
                  <a:srgbClr val="F16024"/>
                </a:solidFill>
              </a:rPr>
              <a:t>•</a:t>
            </a:r>
            <a:r>
              <a:rPr lang="en-GB" sz="950" dirty="0"/>
              <a:t> Transparenz bei Einkommensveränderungen (z. B. Karrierepausen, Wechsel in die Selbstständigkeit).</a:t>
            </a:r>
          </a:p>
          <a:p>
            <a:pPr marL="0" indent="0">
              <a:lnSpc>
                <a:spcPts val="1000"/>
              </a:lnSpc>
              <a:buFont typeface="Arial" panose="020B0604020202020204" pitchFamily="34" charset="0"/>
              <a:buNone/>
            </a:pPr>
            <a:r>
              <a:rPr lang="en-GB" sz="950" dirty="0">
                <a:solidFill>
                  <a:srgbClr val="F16024"/>
                </a:solidFill>
              </a:rPr>
              <a:t>•</a:t>
            </a:r>
            <a:r>
              <a:rPr lang="en-GB" sz="950" dirty="0"/>
              <a:t> Planung größerer Ausgaben wie die Ausbildung der Kinder oder Renovierungen.</a:t>
            </a:r>
          </a:p>
          <a:p>
            <a:pPr marL="0" indent="0">
              <a:lnSpc>
                <a:spcPts val="1000"/>
              </a:lnSpc>
              <a:buFont typeface="Arial" panose="020B0604020202020204" pitchFamily="34" charset="0"/>
              <a:buNone/>
            </a:pPr>
            <a:r>
              <a:rPr lang="en-GB" sz="950" dirty="0">
                <a:solidFill>
                  <a:srgbClr val="F16024"/>
                </a:solidFill>
              </a:rPr>
              <a:t>•</a:t>
            </a:r>
            <a:r>
              <a:rPr lang="en-GB" sz="950" dirty="0"/>
              <a:t> Ausgewogenheit zwischen individuellen und gemeinsamen Ersparnissen, um Autonomie zu wahren.</a:t>
            </a:r>
          </a:p>
          <a:p>
            <a:pPr marL="0" indent="0">
              <a:lnSpc>
                <a:spcPts val="1000"/>
              </a:lnSpc>
              <a:buFont typeface="Arial" panose="020B0604020202020204" pitchFamily="34" charset="0"/>
              <a:buNone/>
            </a:pPr>
            <a:r>
              <a:rPr lang="en-GB" sz="950" dirty="0">
                <a:solidFill>
                  <a:srgbClr val="F16024"/>
                </a:solidFill>
              </a:rPr>
              <a:t>•</a:t>
            </a:r>
            <a:r>
              <a:rPr lang="en-GB" sz="950" dirty="0"/>
              <a:t> Bewertung der Folgen für die Rente, wenn ein Partner mehr unbezahlte Arbeit übernimmt.</a:t>
            </a:r>
          </a:p>
          <a:p>
            <a:pPr marL="0" indent="0">
              <a:lnSpc>
                <a:spcPts val="1000"/>
              </a:lnSpc>
              <a:buFont typeface="Arial" panose="020B0604020202020204" pitchFamily="34" charset="0"/>
              <a:buNone/>
            </a:pPr>
            <a:r>
              <a:rPr lang="en-GB" sz="950" dirty="0">
                <a:solidFill>
                  <a:srgbClr val="F16024"/>
                </a:solidFill>
              </a:rPr>
              <a:t>•</a:t>
            </a:r>
            <a:r>
              <a:rPr lang="en-GB" sz="950" dirty="0"/>
              <a:t> Neuverhandlung der Verpflichtungen in finanziell belastenden Phasen.</a:t>
            </a:r>
          </a:p>
          <a:p>
            <a:pPr marL="0" indent="0">
              <a:lnSpc>
                <a:spcPts val="1000"/>
              </a:lnSpc>
              <a:buFont typeface="Arial" panose="020B0604020202020204" pitchFamily="34" charset="0"/>
              <a:buNone/>
            </a:pPr>
            <a:endParaRPr lang="en-GB" sz="1200" dirty="0"/>
          </a:p>
          <a:p>
            <a:pPr marL="0" indent="0">
              <a:lnSpc>
                <a:spcPts val="1000"/>
              </a:lnSpc>
              <a:buFont typeface="Arial" panose="020B0604020202020204" pitchFamily="34" charset="0"/>
              <a:buNone/>
            </a:pPr>
            <a:r>
              <a:rPr lang="en-GB" sz="950" dirty="0"/>
              <a:t>Wirksame Finanzkommunikation wird immer wichtiger – besonders wenn sich Rollen verschieben oder langfristige Ziele gemeinsames Engagement und Abstimmung erfordern.</a:t>
            </a:r>
          </a:p>
          <a:p>
            <a:pPr marL="0" indent="0">
              <a:lnSpc>
                <a:spcPts val="1000"/>
              </a:lnSpc>
              <a:buFont typeface="Arial" panose="020B0604020202020204" pitchFamily="34" charset="0"/>
              <a:buNone/>
            </a:pPr>
            <a:endParaRPr lang="en-US" dirty="0"/>
          </a:p>
          <a:p>
            <a:pPr marL="0" indent="0">
              <a:lnSpc>
                <a:spcPts val="1000"/>
              </a:lnSpc>
              <a:buFont typeface="Arial" panose="020B0604020202020204" pitchFamily="34" charset="0"/>
              <a:buNone/>
            </a:pPr>
            <a:endParaRPr lang="en-US" dirty="0"/>
          </a:p>
        </p:txBody>
      </p:sp>
    </p:spTree>
    <p:extLst>
      <p:ext uri="{BB962C8B-B14F-4D97-AF65-F5344CB8AC3E}">
        <p14:creationId xmlns:p14="http://schemas.microsoft.com/office/powerpoint/2010/main" val="52572265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D3AA1B-33BF-6348-64D1-D5041C8F4D0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EA80903-E95E-D4DA-F505-77E835DD4A5E}"/>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C6BF74EB-F490-3319-CBA3-A7415DF5B9EA}"/>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64DBAE47-3526-ED9B-7715-59907BDF2BB5}"/>
              </a:ext>
            </a:extLst>
          </p:cNvPr>
          <p:cNvSpPr>
            <a:spLocks noGrp="1"/>
          </p:cNvSpPr>
          <p:nvPr>
            <p:ph type="body" sz="quarter" idx="61"/>
          </p:nvPr>
        </p:nvSpPr>
        <p:spPr/>
        <p:txBody>
          <a:bodyPr/>
          <a:lstStyle/>
          <a:p>
            <a:r>
              <a:rPr lang="en-US" dirty="0"/>
              <a:t>Frauen in der Karrieremitte</a:t>
            </a:r>
          </a:p>
        </p:txBody>
      </p:sp>
      <p:cxnSp>
        <p:nvCxnSpPr>
          <p:cNvPr id="24" name="Straight Connector 23">
            <a:extLst>
              <a:ext uri="{FF2B5EF4-FFF2-40B4-BE49-F238E27FC236}">
                <a16:creationId xmlns:a16="http://schemas.microsoft.com/office/drawing/2014/main" id="{DD7AF8B2-3D86-4B5A-F2E2-25849FE0658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7E171910-ADC9-EB03-F6CB-B372F105D0E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8E72A6FE-848D-02AD-1418-320E042057A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0489B08-165A-920E-216D-400465F7CB7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AE658B6E-D44F-1391-CE5B-138ADD0311B8}"/>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D12487C-3242-0AB9-FD36-6E63ADA7FAA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C6EF8989-83C5-BA5A-A585-C7EEC399B8E6}"/>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D1F5C9F-A64D-868B-7B35-2D9328BBBD3F}"/>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E3C2BF3B-3420-A52F-B421-8B74415AA9FF}"/>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927A4C59-01CA-26EF-10CA-D4DB2D6D95F4}"/>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B1E3417-F0E3-F982-BC90-55DE2AB6149A}"/>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040EA2D6-35C3-1A48-2285-D2AC4AD444B1}"/>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84C5BA9D-9497-B7A0-7D9B-8318B5ADB89F}"/>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AF1BD175-1291-4299-6027-429C2F28E41A}"/>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09B34F2-B303-5B56-7357-E0BFBA7B6B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6CADE7B-A909-F980-1B52-708D0D9D2FA7}"/>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EEC9DF8-4C08-EF78-ED44-CB1CC96AE60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32DDDF91-CF3A-7901-8DDB-5B76DB8B777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37007F98-B51E-4101-527A-58EFD4C421FA}"/>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B904C96D-97DA-015F-10BE-2F2C78D0E3E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6A79E14-6860-ECF4-A1BC-5D805118C69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08AD15A-FC54-2F30-2A61-272303EF5C25}"/>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7FAABEB8-0C3E-8826-2621-0E33DA6A10D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7153BA31-AE81-7418-B1C1-F6DAD59C30E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5C4719E-0FFF-245F-78CE-2B6E3FEC71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8A8D4F2-1425-2192-37A2-5F7DEC68B13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7503A8D7-5DF8-375A-8159-8B04BFDD53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495D350-6995-70A6-167C-9A705FAE573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22BBCE1D-35D7-C678-50E8-2E9BFB7D5FA1}"/>
              </a:ext>
            </a:extLst>
          </p:cNvPr>
          <p:cNvSpPr/>
          <p:nvPr/>
        </p:nvSpPr>
        <p:spPr>
          <a:xfrm>
            <a:off x="1704812" y="4330760"/>
            <a:ext cx="4880718" cy="4396840"/>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B669CEEB-FD97-CA0B-365E-D51AA981820A}"/>
              </a:ext>
            </a:extLst>
          </p:cNvPr>
          <p:cNvSpPr txBox="1">
            <a:spLocks/>
          </p:cNvSpPr>
          <p:nvPr/>
        </p:nvSpPr>
        <p:spPr>
          <a:xfrm>
            <a:off x="1728060" y="1827531"/>
            <a:ext cx="5238428" cy="2022093"/>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Finanziell gerechte Partnerschaft</a:t>
            </a:r>
          </a:p>
          <a:p>
            <a:pPr marL="0" indent="0">
              <a:buNone/>
            </a:pPr>
            <a:endParaRPr lang="en-US" sz="1200" b="1" dirty="0"/>
          </a:p>
          <a:p>
            <a:pPr marL="0" indent="0">
              <a:buNone/>
            </a:pPr>
            <a:r>
              <a:rPr lang="en-GB" sz="1200" dirty="0"/>
              <a:t>Auch finanzielle Risiken werden in der Lebensmitte sichtbarer. Scheidung, Arbeitsplatzverlust, Krankheit oder die Pflege von Angehörigen können die finanzielle Stabilität erheblich beeinträchtigen. </a:t>
            </a:r>
          </a:p>
          <a:p>
            <a:pPr marL="0" indent="0">
              <a:buNone/>
            </a:pPr>
            <a:endParaRPr lang="en-GB" sz="1200" dirty="0"/>
          </a:p>
          <a:p>
            <a:pPr marL="0" indent="0">
              <a:buNone/>
            </a:pPr>
            <a:r>
              <a:rPr lang="en-GB" sz="1200" dirty="0"/>
              <a:t>Frauen, die finanzielle Entscheidungen einem Partner überlassen haben, können bei unerwarteten Veränderungen besonders verletzlich sein.</a:t>
            </a:r>
          </a:p>
          <a:p>
            <a:pPr marL="0" indent="0">
              <a:buNone/>
            </a:pPr>
            <a:endParaRPr lang="en-GB" sz="1200" dirty="0"/>
          </a:p>
          <a:p>
            <a:pPr marL="0" indent="0">
              <a:buNone/>
            </a:pPr>
            <a:r>
              <a:rPr lang="en-GB" sz="1200" dirty="0"/>
              <a:t>Indem Frauen in dieser Phase die Partnerschaftsfinanzen ganzheitlich neu bewerten, können sie ihre langfristige Sicherheit stärken und sicherstellen, dass ihre monetären wie nicht-monetären Beiträge gewürdigt werden.</a:t>
            </a:r>
          </a:p>
        </p:txBody>
      </p:sp>
      <p:grpSp>
        <p:nvGrpSpPr>
          <p:cNvPr id="12" name="Group 11">
            <a:extLst>
              <a:ext uri="{FF2B5EF4-FFF2-40B4-BE49-F238E27FC236}">
                <a16:creationId xmlns:a16="http://schemas.microsoft.com/office/drawing/2014/main" id="{31A5E46E-AC6D-BFEB-A140-B86D1FD389AE}"/>
              </a:ext>
            </a:extLst>
          </p:cNvPr>
          <p:cNvGrpSpPr/>
          <p:nvPr/>
        </p:nvGrpSpPr>
        <p:grpSpPr>
          <a:xfrm>
            <a:off x="1641504" y="4127561"/>
            <a:ext cx="926198" cy="406400"/>
            <a:chOff x="1997756" y="3611831"/>
            <a:chExt cx="926198" cy="406400"/>
          </a:xfrm>
        </p:grpSpPr>
        <p:grpSp>
          <p:nvGrpSpPr>
            <p:cNvPr id="13" name="Group 12">
              <a:extLst>
                <a:ext uri="{FF2B5EF4-FFF2-40B4-BE49-F238E27FC236}">
                  <a16:creationId xmlns:a16="http://schemas.microsoft.com/office/drawing/2014/main" id="{3F5CEF5B-5C25-FA2D-7FDB-C825F175051A}"/>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F8A90187-4C8A-921F-8C61-D27BC9AF4202}"/>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C3EE4F0A-EE99-D4C9-981B-70DCC0872730}"/>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DB0F3B9B-35E6-92F1-4097-3A9CAF84C95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53" name="Oval 52">
                <a:extLst>
                  <a:ext uri="{FF2B5EF4-FFF2-40B4-BE49-F238E27FC236}">
                    <a16:creationId xmlns:a16="http://schemas.microsoft.com/office/drawing/2014/main" id="{B5923279-3723-23EF-E2C2-84B8A6C5B829}"/>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BCD2A014-0382-5D7B-BB60-2FFC0182A00B}"/>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D20D40B9-91F7-F354-4307-2BB4F01D53FA}"/>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D6B8A73D-9A7C-DC5E-5471-22FE9EE765D0}"/>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4FC9F36B-AE2C-236C-A6E5-0DC1C23F5271}"/>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0CE2CC27-5F56-700C-9910-2CAD46C2FE5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65705B66-D750-EB90-017D-695DBF5D91E6}"/>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111A9A4F-FB31-8439-1F54-035D8F74B5F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C61F4C19-02F0-CCD1-2CB3-491A1CF50C34}"/>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1C9F7F84-740E-F427-EFEC-248DB652B1D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A0D67330-0E52-B29B-AB81-3C4B920DF444}"/>
              </a:ext>
            </a:extLst>
          </p:cNvPr>
          <p:cNvSpPr txBox="1">
            <a:spLocks/>
          </p:cNvSpPr>
          <p:nvPr/>
        </p:nvSpPr>
        <p:spPr>
          <a:xfrm>
            <a:off x="1961082" y="4751696"/>
            <a:ext cx="4362333" cy="3702751"/>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0"/>
              </a:lnSpc>
              <a:buNone/>
            </a:pPr>
            <a:r>
              <a:rPr lang="en-GB" sz="1300" b="1" dirty="0">
                <a:solidFill>
                  <a:srgbClr val="F16024"/>
                </a:solidFill>
              </a:rPr>
              <a:t>Eine finanziell gerechte Partnerschaft in der Lebensmitte erfordert:</a:t>
            </a:r>
          </a:p>
          <a:p>
            <a:pPr lvl="0">
              <a:lnSpc>
                <a:spcPts val="1150"/>
              </a:lnSpc>
            </a:pPr>
            <a:endParaRPr lang="en-GB" dirty="0"/>
          </a:p>
          <a:p>
            <a:pPr marL="0" lvl="0" indent="0">
              <a:lnSpc>
                <a:spcPts val="1150"/>
              </a:lnSpc>
              <a:buNone/>
            </a:pPr>
            <a:r>
              <a:rPr lang="en-GB" dirty="0" sz="1050">
                <a:solidFill>
                  <a:srgbClr val="F16024"/>
                </a:solidFill>
              </a:rPr>
              <a:t>•</a:t>
            </a:r>
            <a:r>
              <a:rPr lang="en-GB" dirty="0" sz="1050"/>
              <a:t> </a:t>
            </a:r>
            <a:r>
              <a:rPr lang="en-GB" sz="1150" dirty="0"/>
              <a:t>Aktive Beteiligung beider Partner an wichtigen finanziellen Entscheidungen, sodass Entscheidungen über Kredite, Geldanlagen, Altersvorsorge oder große Ausgaben gemeinsam besprochen und nicht an eine Person delegiert werden.</a:t>
            </a:r>
          </a:p>
          <a:p>
            <a:pPr lvl="0">
              <a:lnSpc>
                <a:spcPts val="1150"/>
              </a:lnSpc>
            </a:pPr>
            <a:endParaRPr lang="en-GB" sz="1200" dirty="0"/>
          </a:p>
          <a:p>
            <a:pPr marL="0" lvl="0" indent="0">
              <a:lnSpc>
                <a:spcPts val="1150"/>
              </a:lnSpc>
              <a:buNone/>
            </a:pPr>
            <a:r>
              <a:rPr lang="en-GB" sz="1150" dirty="0">
                <a:solidFill>
                  <a:srgbClr val="F16024"/>
                </a:solidFill>
              </a:rPr>
              <a:t>•</a:t>
            </a:r>
            <a:r>
              <a:rPr lang="en-GB" sz="1150" dirty="0"/>
              <a:t> Gemeinsamer Zugang zu Finanzinformationen, Konten und Unterlagen, damit beide Partner die finanzielle Lage des Haushalts verstehen und bei wesentlichem Wissen nicht voneinander abhängig sind.</a:t>
            </a:r>
          </a:p>
          <a:p>
            <a:pPr lvl="0">
              <a:lnSpc>
                <a:spcPts val="1150"/>
              </a:lnSpc>
            </a:pPr>
            <a:endParaRPr lang="en-GB" sz="1200" dirty="0"/>
          </a:p>
          <a:p>
            <a:pPr marL="0" lvl="0" indent="0">
              <a:lnSpc>
                <a:spcPts val="1150"/>
              </a:lnSpc>
              <a:buNone/>
            </a:pPr>
            <a:r>
              <a:rPr lang="en-GB" sz="1150" dirty="0">
                <a:solidFill>
                  <a:srgbClr val="F16024"/>
                </a:solidFill>
              </a:rPr>
              <a:t>•</a:t>
            </a:r>
            <a:r>
              <a:rPr lang="en-GB" sz="1150" dirty="0"/>
              <a:t> Kenntnis der rechtlichen Ansprüche im Güterrecht – einschließlich der Frage, wie Vermögen, Schulden und Rentenansprüche bei Trennung, Scheidung oder Verwitwung behandelt werden.</a:t>
            </a:r>
          </a:p>
          <a:p>
            <a:pPr lvl="0">
              <a:lnSpc>
                <a:spcPts val="1150"/>
              </a:lnSpc>
            </a:pPr>
            <a:endParaRPr lang="en-GB" sz="1200" dirty="0"/>
          </a:p>
          <a:p>
            <a:pPr marL="0" lvl="0" indent="0">
              <a:lnSpc>
                <a:spcPts val="1150"/>
              </a:lnSpc>
              <a:buNone/>
            </a:pPr>
            <a:r>
              <a:rPr lang="en-GB" sz="1150" dirty="0">
                <a:solidFill>
                  <a:srgbClr val="F16024"/>
                </a:solidFill>
              </a:rPr>
              <a:t>•</a:t>
            </a:r>
            <a:r>
              <a:rPr lang="en-GB" sz="1150" dirty="0"/>
              <a:t> Gemeinsame Vorsorgeplanung für unerwartete Ereignisse wie Krankheit, Arbeitsplatzverlust oder Pflegeverantwortung, um finanziellen Stress in Krisenzeiten zu verringern.</a:t>
            </a:r>
          </a:p>
          <a:p>
            <a:pPr lvl="0">
              <a:lnSpc>
                <a:spcPts val="1150"/>
              </a:lnSpc>
            </a:pPr>
            <a:endParaRPr lang="en-GB" sz="1200" dirty="0"/>
          </a:p>
          <a:p>
            <a:pPr marL="0" lvl="0" indent="0">
              <a:lnSpc>
                <a:spcPts val="1150"/>
              </a:lnSpc>
              <a:buNone/>
            </a:pPr>
            <a:r>
              <a:rPr lang="en-GB" sz="1150" dirty="0">
                <a:solidFill>
                  <a:srgbClr val="F16024"/>
                </a:solidFill>
              </a:rPr>
              <a:t>•</a:t>
            </a:r>
            <a:r>
              <a:rPr lang="en-GB" sz="1150" dirty="0"/>
              <a:t> Ein fortlaufender Dialog über sich verändernde Erwartungen und Bedürfnisse – in dem Bewusstsein, dass sich finanzielle Prioritäten und Möglichkeiten mit den Lebensumständen wandeln können.</a:t>
            </a:r>
          </a:p>
          <a:p>
            <a:pPr marL="0" lvl="0" indent="0">
              <a:lnSpc>
                <a:spcPts val="1150"/>
              </a:lnSpc>
              <a:buNone/>
            </a:pPr>
            <a:endParaRPr lang="en-GB" dirty="0"/>
          </a:p>
          <a:p>
            <a:pPr marL="0" indent="0">
              <a:lnSpc>
                <a:spcPts val="1150"/>
              </a:lnSpc>
              <a:buNone/>
            </a:pPr>
            <a:endParaRPr lang="en-US" dirty="0"/>
          </a:p>
        </p:txBody>
      </p:sp>
    </p:spTree>
    <p:extLst>
      <p:ext uri="{BB962C8B-B14F-4D97-AF65-F5344CB8AC3E}">
        <p14:creationId xmlns:p14="http://schemas.microsoft.com/office/powerpoint/2010/main" val="117801518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7D88D7-7740-577E-06A0-8C9C7781F46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BD95446-70C0-F861-F030-765137CD10AF}"/>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4C69BEAB-F85F-4461-4609-99091C136ABB}"/>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5DA7B17F-B22D-4BA4-F832-37835C4BF76E}"/>
              </a:ext>
            </a:extLst>
          </p:cNvPr>
          <p:cNvSpPr>
            <a:spLocks noGrp="1"/>
          </p:cNvSpPr>
          <p:nvPr>
            <p:ph type="body" sz="quarter" idx="61"/>
          </p:nvPr>
        </p:nvSpPr>
        <p:spPr/>
        <p:txBody>
          <a:bodyPr/>
          <a:lstStyle/>
          <a:p>
            <a:r>
              <a:rPr lang="en-US" dirty="0"/>
              <a:t>Frauen in der Karrieremitte</a:t>
            </a:r>
          </a:p>
        </p:txBody>
      </p:sp>
      <p:cxnSp>
        <p:nvCxnSpPr>
          <p:cNvPr id="24" name="Straight Connector 23">
            <a:extLst>
              <a:ext uri="{FF2B5EF4-FFF2-40B4-BE49-F238E27FC236}">
                <a16:creationId xmlns:a16="http://schemas.microsoft.com/office/drawing/2014/main" id="{562D878B-8C99-738A-DAD4-0529249719BB}"/>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C7EDD2F4-F275-FDDE-90B6-9A44E9E6EC5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B0EECCC-6F97-E3BB-00AE-C6BD926E216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47B71C1D-AF1D-1BCA-9951-5B82477D3F42}"/>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ADF7E86-93AD-D85E-D4E3-23925DD3E67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93CF27A-F76D-0859-9DAF-D67F95136925}"/>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3DF5CFAB-CC42-E39C-B238-A5DB18FBAADE}"/>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F551FA68-C21A-65CF-2C8F-B18D8FB375B2}"/>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5AA9869-BD11-1363-355C-43C55BB5F6B0}"/>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B68F5BB-A753-0AE8-D19E-6DFA116E86E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D6104AFC-6692-752E-5359-2D6F3506D49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02E1BE4B-B8B1-03FF-8A7F-08B718C6DF0E}"/>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3948C03-AD47-8983-DEA4-474DF2D6A115}"/>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51FBD14-8866-5331-92DE-AEC11F1004E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280F58A3-B083-D43C-B14A-BDB6E3F8681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E4EF8D82-9679-3E46-5DAC-AA909337A32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0530FA4-025F-A111-9963-37F736EBF1E3}"/>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ADFB9FD8-D1A2-E55F-E357-769046AA43FC}"/>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61997E84-1D64-BD41-6F13-37A0F89A8C6D}"/>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460C45D5-FCB4-7558-FD8F-FF8114C65ACE}"/>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6FAB45D-C0B1-BBF4-7CFF-D00234AAC20E}"/>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2F3C02C-7840-CFA6-2776-9F08E0B4DB1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1597E091-62DD-9E59-99D9-8EFC948FFCE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050BBC75-2855-74E8-1234-9568E35A26F8}"/>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45E5A6F-549E-45B9-05B3-3B8AE0D2AC9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20BFBC9-DC70-35D2-BD5F-0E11EEC0A2F1}"/>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8A1D4B4-7873-452B-A4ED-3808E1E8574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3BB63A6F-B40A-B5CD-35DD-6DF48772822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6E913019-3D64-8AE6-8764-FDEACF06CE79}"/>
              </a:ext>
            </a:extLst>
          </p:cNvPr>
          <p:cNvSpPr/>
          <p:nvPr/>
        </p:nvSpPr>
        <p:spPr>
          <a:xfrm>
            <a:off x="1704812" y="5135055"/>
            <a:ext cx="4880718" cy="319664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A6E9A4ED-6009-6E87-56FC-C2D1963137AA}"/>
              </a:ext>
            </a:extLst>
          </p:cNvPr>
          <p:cNvSpPr txBox="1">
            <a:spLocks/>
          </p:cNvSpPr>
          <p:nvPr/>
        </p:nvSpPr>
        <p:spPr>
          <a:xfrm>
            <a:off x="1728060" y="1827531"/>
            <a:ext cx="5238428" cy="2743660"/>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0"/>
              </a:lnSpc>
              <a:buNone/>
            </a:pPr>
            <a:r>
              <a:rPr lang="en-GB" sz="1250" b="1" dirty="0">
                <a:solidFill>
                  <a:srgbClr val="F16024"/>
                </a:solidFill>
              </a:rPr>
              <a:t>Finanzielle Rollen neu verhandeln</a:t>
            </a:r>
          </a:p>
          <a:p>
            <a:pPr marL="0" indent="0">
              <a:lnSpc>
                <a:spcPts val="1100"/>
              </a:lnSpc>
              <a:buNone/>
            </a:pPr>
            <a:endParaRPr lang="en-US" sz="1200" b="1" dirty="0"/>
          </a:p>
          <a:p>
            <a:pPr marL="0" indent="0">
              <a:lnSpc>
                <a:spcPts val="1100"/>
              </a:lnSpc>
              <a:buNone/>
            </a:pPr>
            <a:r>
              <a:rPr lang="en-GB" sz="1050" dirty="0"/>
              <a:t>Wenn Partnerschaften reifen, sind die im frühen Erwachsenenalter festgelegten finanziellen Rollen oft überholt oder passen nicht mehr zur aktuellen Realität. </a:t>
            </a:r>
          </a:p>
          <a:p>
            <a:pPr marL="0" indent="0">
              <a:lnSpc>
                <a:spcPts val="1100"/>
              </a:lnSpc>
              <a:buNone/>
            </a:pPr>
            <a:endParaRPr lang="en-GB" sz="1200" dirty="0"/>
          </a:p>
          <a:p>
            <a:pPr marL="0" indent="0">
              <a:lnSpc>
                <a:spcPts val="1100"/>
              </a:lnSpc>
              <a:buNone/>
            </a:pPr>
            <a:r>
              <a:rPr lang="en-GB" sz="1050" dirty="0"/>
              <a:t>Die Karrieremitte ist typischerweise von bedeutenden Übergängen geprägt,</a:t>
            </a:r>
            <a:r>
              <a:rPr lang="el-GR" sz="1050" dirty="0"/>
              <a:t> </a:t>
            </a:r>
            <a:r>
              <a:rPr lang="en-GB" sz="1050" dirty="0"/>
              <a:t>etwa beruflichem Aufstieg, Sorgeverantwortung, gesundheitlichen Veränderungen oder Einkommensverschiebungen, die die finanzielle Leistungsfähigkeit und Verfügbarkeit jedes Partners verändern können. </a:t>
            </a:r>
          </a:p>
          <a:p>
            <a:pPr marL="0" indent="0">
              <a:lnSpc>
                <a:spcPts val="1100"/>
              </a:lnSpc>
              <a:buNone/>
            </a:pPr>
            <a:endParaRPr lang="en-GB" sz="1200" dirty="0"/>
          </a:p>
          <a:p>
            <a:pPr marL="0" indent="0">
              <a:lnSpc>
                <a:spcPts val="1100"/>
              </a:lnSpc>
              <a:buNone/>
            </a:pPr>
            <a:r>
              <a:rPr lang="en-GB" sz="1050" dirty="0"/>
              <a:t>Finanzielle Rollen neu zu verhandeln ist daher kein Zeichen von Instabilität, sondern eine notwendige Anpassung an sich wandelnde Lebensumstände. </a:t>
            </a:r>
          </a:p>
          <a:p>
            <a:pPr marL="0" indent="0">
              <a:lnSpc>
                <a:spcPts val="1100"/>
              </a:lnSpc>
              <a:buNone/>
            </a:pPr>
            <a:endParaRPr lang="en-GB" sz="1200" dirty="0"/>
          </a:p>
          <a:p>
            <a:pPr marL="0" indent="0">
              <a:lnSpc>
                <a:spcPts val="1100"/>
              </a:lnSpc>
              <a:buNone/>
            </a:pPr>
            <a:r>
              <a:rPr lang="en-GB" sz="1050" dirty="0"/>
              <a:t>Bleiben Rollen trotz veränderter Bedingungen starr, können sich Ungleichheiten vertiefen und sowohl die Beziehung als auch das individuelle Wohlbefinden belasten.</a:t>
            </a:r>
          </a:p>
          <a:p>
            <a:pPr marL="0" indent="0">
              <a:lnSpc>
                <a:spcPts val="1100"/>
              </a:lnSpc>
              <a:buNone/>
            </a:pPr>
            <a:endParaRPr lang="en-GB" sz="1200" dirty="0"/>
          </a:p>
          <a:p>
            <a:pPr marL="0" indent="0">
              <a:lnSpc>
                <a:spcPts val="1100"/>
              </a:lnSpc>
              <a:buNone/>
            </a:pPr>
            <a:r>
              <a:rPr lang="en-GB" sz="1050" dirty="0"/>
              <a:t>Proaktives Neuverhandeln hilft Partnerschaften, fair, widerstandsfähig und offen für die Komplexität des realen Lebens zu bleiben.</a:t>
            </a:r>
          </a:p>
        </p:txBody>
      </p:sp>
      <p:grpSp>
        <p:nvGrpSpPr>
          <p:cNvPr id="12" name="Group 11">
            <a:extLst>
              <a:ext uri="{FF2B5EF4-FFF2-40B4-BE49-F238E27FC236}">
                <a16:creationId xmlns:a16="http://schemas.microsoft.com/office/drawing/2014/main" id="{97AAAEE2-05BD-A310-300E-64B043BC40DD}"/>
              </a:ext>
            </a:extLst>
          </p:cNvPr>
          <p:cNvGrpSpPr/>
          <p:nvPr/>
        </p:nvGrpSpPr>
        <p:grpSpPr>
          <a:xfrm>
            <a:off x="1641504" y="4939506"/>
            <a:ext cx="926198" cy="406400"/>
            <a:chOff x="1997756" y="3611831"/>
            <a:chExt cx="926198" cy="406400"/>
          </a:xfrm>
        </p:grpSpPr>
        <p:grpSp>
          <p:nvGrpSpPr>
            <p:cNvPr id="13" name="Group 12">
              <a:extLst>
                <a:ext uri="{FF2B5EF4-FFF2-40B4-BE49-F238E27FC236}">
                  <a16:creationId xmlns:a16="http://schemas.microsoft.com/office/drawing/2014/main" id="{2BB27B70-7EA8-224A-D8CB-147F82BD8C54}"/>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F30EC195-9825-179C-5D15-D12DFE57C7FE}"/>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4C148ED-0891-88B7-F4AA-748B1549A022}"/>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069642A3-9AA1-A242-1C2C-9A7305F81C8E}"/>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53" name="Oval 52">
                <a:extLst>
                  <a:ext uri="{FF2B5EF4-FFF2-40B4-BE49-F238E27FC236}">
                    <a16:creationId xmlns:a16="http://schemas.microsoft.com/office/drawing/2014/main" id="{0151911E-79CA-7632-1A99-C9D56523E360}"/>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3412CF0B-458E-D9DE-D77A-529C7CD0EAC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6C254F06-FC81-E404-A7C9-6FE542D79E2C}"/>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9259E03B-4BC4-2721-92DB-AA1F816C33F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517466CA-4EB7-ED8F-3799-E828BD55E0AD}"/>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E0CBA093-D7D4-6C57-D75A-53182A0895A2}"/>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69E88877-0D92-4793-A66D-E84224674A0E}"/>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A2C14B6D-D864-B745-4B0D-46BDDF7C784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361FBC05-85D6-9F5A-3328-2839EA71C6D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D9941027-48FB-F6C2-34D1-FC11DDF14BA4}"/>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933353F5-3CC6-6300-F075-F28006D6A3B2}"/>
              </a:ext>
            </a:extLst>
          </p:cNvPr>
          <p:cNvSpPr txBox="1">
            <a:spLocks/>
          </p:cNvSpPr>
          <p:nvPr/>
        </p:nvSpPr>
        <p:spPr>
          <a:xfrm>
            <a:off x="1947027" y="5488496"/>
            <a:ext cx="4362333" cy="267580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F16024"/>
                </a:solidFill>
              </a:rPr>
              <a:t>Das Neuverhandeln finanzieller Rollen kann umfassen:</a:t>
            </a:r>
          </a:p>
          <a:p>
            <a:pPr marL="0" lvl="0" indent="0">
              <a:buNone/>
            </a:pPr>
            <a:endParaRPr lang="en-GB" dirty="0"/>
          </a:p>
          <a:p>
            <a:pPr marL="0" lvl="0" indent="0">
              <a:buNone/>
            </a:pPr>
            <a:r>
              <a:rPr lang="en-GB" sz="1200" dirty="0">
                <a:solidFill>
                  <a:srgbClr val="F16024"/>
                </a:solidFill>
              </a:rPr>
              <a:t>•</a:t>
            </a:r>
            <a:r>
              <a:rPr lang="en-GB" sz="1200" dirty="0"/>
              <a:t> Frühere Vereinbarungen darüber überprüfen, wer welche finanziellen Aufgaben übernimmt.</a:t>
            </a:r>
          </a:p>
          <a:p>
            <a:pPr marL="0" lvl="0" indent="0">
              <a:buNone/>
            </a:pPr>
            <a:endParaRPr lang="en-GB" sz="1200" dirty="0"/>
          </a:p>
          <a:p>
            <a:pPr marL="0" lvl="0" indent="0">
              <a:buNone/>
            </a:pPr>
            <a:r>
              <a:rPr lang="en-GB" sz="1200" dirty="0">
                <a:solidFill>
                  <a:srgbClr val="F16024"/>
                </a:solidFill>
              </a:rPr>
              <a:t>•</a:t>
            </a:r>
            <a:r>
              <a:rPr lang="en-GB" sz="1200" dirty="0"/>
              <a:t> Neue Einschränkungen anerkennen, etwa reduzierte Arbeitszeiten wegen Sorgearbeit oder gesundheitlicher Probleme.</a:t>
            </a:r>
          </a:p>
          <a:p>
            <a:pPr marL="0" lvl="0" indent="0">
              <a:buNone/>
            </a:pPr>
            <a:endParaRPr lang="en-GB" sz="1200" dirty="0"/>
          </a:p>
          <a:p>
            <a:pPr marL="0" lvl="0" indent="0">
              <a:buNone/>
            </a:pPr>
            <a:r>
              <a:rPr lang="en-GB" sz="1200" dirty="0">
                <a:solidFill>
                  <a:srgbClr val="F16024"/>
                </a:solidFill>
              </a:rPr>
              <a:t>•</a:t>
            </a:r>
            <a:r>
              <a:rPr lang="en-GB" sz="1200" dirty="0"/>
              <a:t> Finanzielle Aufgaben neu verteilen – einschließlich Budgetplanung, Rechnungsverwaltung und langfristiger Planung.</a:t>
            </a:r>
          </a:p>
          <a:p>
            <a:pPr marL="0" lvl="0" indent="0">
              <a:buNone/>
            </a:pPr>
            <a:endParaRPr lang="en-GB" sz="1200" dirty="0"/>
          </a:p>
          <a:p>
            <a:pPr marL="0" lvl="0" indent="0">
              <a:buNone/>
            </a:pPr>
            <a:r>
              <a:rPr lang="en-GB" sz="1200" dirty="0">
                <a:solidFill>
                  <a:srgbClr val="F16024"/>
                </a:solidFill>
              </a:rPr>
              <a:t>•</a:t>
            </a:r>
            <a:r>
              <a:rPr lang="en-GB" sz="1200" dirty="0"/>
              <a:t> Sicherstellen, dass beide Partner Finanzkompetenz entwickeln, statt dass einer abhängig bleibt.</a:t>
            </a:r>
          </a:p>
          <a:p>
            <a:pPr marL="0" lvl="0" indent="0">
              <a:buNone/>
            </a:pPr>
            <a:endParaRPr lang="en-GB" sz="1200" dirty="0"/>
          </a:p>
          <a:p>
            <a:pPr marL="0" lvl="0" indent="0">
              <a:buNone/>
            </a:pPr>
            <a:r>
              <a:rPr lang="en-GB" sz="1200" dirty="0">
                <a:solidFill>
                  <a:srgbClr val="F16024"/>
                </a:solidFill>
              </a:rPr>
              <a:t>•</a:t>
            </a:r>
            <a:r>
              <a:rPr lang="en-GB" sz="1200" dirty="0"/>
              <a:t> Die emotionale Dimension von Rollenveränderungen anerkennen – einschließlich Widerstand, Schuldgefühlen oder Identitätsverlust.</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2516405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132B1-3438-47FD-1F95-15738734EE0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C6F5A89-0E46-42E3-4C7F-D15C864C38C4}"/>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664CE86F-B4AB-3491-B152-0E01F744D3C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824FA78D-415B-DCE1-7C6B-FE7F90803365}"/>
              </a:ext>
            </a:extLst>
          </p:cNvPr>
          <p:cNvSpPr>
            <a:spLocks noGrp="1"/>
          </p:cNvSpPr>
          <p:nvPr>
            <p:ph type="body" sz="quarter" idx="61"/>
          </p:nvPr>
        </p:nvSpPr>
        <p:spPr/>
        <p:txBody>
          <a:bodyPr/>
          <a:lstStyle/>
          <a:p>
            <a:r>
              <a:rPr lang="en-US" dirty="0"/>
              <a:t>Frauen in der Karrieremitte</a:t>
            </a:r>
          </a:p>
        </p:txBody>
      </p:sp>
      <p:cxnSp>
        <p:nvCxnSpPr>
          <p:cNvPr id="24" name="Straight Connector 23">
            <a:extLst>
              <a:ext uri="{FF2B5EF4-FFF2-40B4-BE49-F238E27FC236}">
                <a16:creationId xmlns:a16="http://schemas.microsoft.com/office/drawing/2014/main" id="{1A31E7DC-B6E7-53C3-C177-2E5CD81E4DE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E21CC76-85ED-473F-372F-312D5F9166A7}"/>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555D89BD-9886-6DC0-C67C-9EF7B3419933}"/>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B66FD25-FFB5-C208-C740-CB4D8C9FC0A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91678A88-051C-37A2-F942-28DA232C126B}"/>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D6F2568-66C2-415F-D409-2720F6732C46}"/>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3268DC4E-F4F6-5C8D-FAA1-6B5C9831E2BA}"/>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7DA1ECC8-1708-1239-C811-47E77CD81C5B}"/>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D19D390E-66AE-874D-7840-F62BBE10753E}"/>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0CF6A3D5-80E6-9232-6BAB-5C77558127DF}"/>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B2FD50CD-35D0-ECE8-D98B-20177C31656B}"/>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BD103AE8-C08B-FC4E-89EE-24035A0A7EE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B0918562-4548-0833-E097-EFA95FA9D3ED}"/>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39D55C0-DA60-C51F-B764-D688ABDF195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1469FD7-7510-7BD9-D94D-B08D9701317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63086DE-9492-33F0-2B06-6CB995994E98}"/>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CDAC92B-6FC0-7408-1CC9-3C40152F24E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8DCCCBC5-2941-731F-272E-1B6249991D3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0CCD833-1749-41A1-6F80-1290972EFD05}"/>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1467BC6B-9EC6-8D65-70A5-7A8F848A9D6C}"/>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A3C205C-15AC-F77D-3768-AB4908AB4ABB}"/>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15ACA7B4-5895-E50F-E54D-B810DE988E09}"/>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FC810E0A-967E-E311-F018-26584F579D66}"/>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1F0DD31B-87F8-A109-8702-677D86520A2B}"/>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7B2A24D-6F43-24CE-8D65-C9C01F383BE3}"/>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99D774B3-48B3-5A9E-58B6-77EB11B5AB7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47DEA11-2E5A-830D-F972-8E1ADCD8A31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3FFF291D-4EA6-44D1-B92C-4B53AE19BBC4}"/>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3B346966-B0F9-50FF-F6E2-BB15F633EF72}"/>
              </a:ext>
            </a:extLst>
          </p:cNvPr>
          <p:cNvSpPr/>
          <p:nvPr/>
        </p:nvSpPr>
        <p:spPr>
          <a:xfrm>
            <a:off x="1725485" y="5479240"/>
            <a:ext cx="4880718" cy="4102645"/>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E94354FE-BA9C-6807-8157-9645843C5321}"/>
              </a:ext>
            </a:extLst>
          </p:cNvPr>
          <p:cNvSpPr txBox="1">
            <a:spLocks/>
          </p:cNvSpPr>
          <p:nvPr/>
        </p:nvSpPr>
        <p:spPr>
          <a:xfrm>
            <a:off x="1728060" y="1827531"/>
            <a:ext cx="5238428" cy="319664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0"/>
              </a:lnSpc>
              <a:buNone/>
            </a:pPr>
            <a:r>
              <a:rPr lang="en-GB" sz="1250" b="1" dirty="0">
                <a:solidFill>
                  <a:srgbClr val="F16024"/>
                </a:solidFill>
              </a:rPr>
              <a:t>Gerechtigkeit, Sorgearbeit und Opportunitätskosten</a:t>
            </a:r>
          </a:p>
          <a:p>
            <a:pPr marL="0" indent="0">
              <a:lnSpc>
                <a:spcPts val="1100"/>
              </a:lnSpc>
              <a:buNone/>
            </a:pPr>
            <a:endParaRPr lang="en-US" sz="1200" b="1" dirty="0"/>
          </a:p>
          <a:p>
            <a:pPr marL="0" indent="0">
              <a:lnSpc>
                <a:spcPts val="1100"/>
              </a:lnSpc>
              <a:buNone/>
            </a:pPr>
            <a:r>
              <a:rPr lang="en-GB" sz="1100" dirty="0"/>
              <a:t>In der Karrieremitte werden die wirtschaftlichen Folgen unbezahlter Arbeit innerhalb von Partnerschaften oft am deutlichsten sichtbar. </a:t>
            </a:r>
          </a:p>
          <a:p>
            <a:pPr marL="0" indent="0">
              <a:lnSpc>
                <a:spcPts val="1100"/>
              </a:lnSpc>
              <a:buNone/>
            </a:pPr>
            <a:endParaRPr lang="en-GB" sz="1200" dirty="0"/>
          </a:p>
          <a:p>
            <a:pPr marL="0" indent="0">
              <a:lnSpc>
                <a:spcPts val="1100"/>
              </a:lnSpc>
              <a:buNone/>
            </a:pPr>
            <a:r>
              <a:rPr lang="en-GB" sz="1100" dirty="0"/>
              <a:t>Frauen übernehmen nach wie vor überproportional Kinderbetreuung, Pflege von Angehörigen und Haushaltsorganisation – Aufgaben, die für das Funktionieren der Familie unverzichtbar sind, aber häufig auf Kosten von beruflichem Aufstieg, Einkommenswachstum und Weiterentwicklung gehen. </a:t>
            </a:r>
          </a:p>
          <a:p>
            <a:pPr marL="0" indent="0">
              <a:lnSpc>
                <a:spcPts val="1100"/>
              </a:lnSpc>
              <a:buNone/>
            </a:pPr>
            <a:endParaRPr lang="en-GB" sz="1200" dirty="0"/>
          </a:p>
          <a:p>
            <a:pPr marL="0" indent="0">
              <a:lnSpc>
                <a:spcPts val="1100"/>
              </a:lnSpc>
              <a:buNone/>
            </a:pPr>
            <a:r>
              <a:rPr lang="en-GB" sz="1100" dirty="0"/>
              <a:t>Diese Opportunitätskosten werden in formellen finanziellen Vereinbarungen selten anerkannt, obwohl sie die langfristigen finanziellen Ergebnisse prägen. </a:t>
            </a:r>
          </a:p>
          <a:p>
            <a:pPr marL="0" indent="0">
              <a:lnSpc>
                <a:spcPts val="1100"/>
              </a:lnSpc>
              <a:buNone/>
            </a:pPr>
            <a:endParaRPr lang="en-GB" sz="1200" dirty="0"/>
          </a:p>
          <a:p>
            <a:pPr marL="0" indent="0">
              <a:lnSpc>
                <a:spcPts val="1100"/>
              </a:lnSpc>
              <a:buNone/>
            </a:pPr>
            <a:r>
              <a:rPr lang="en-GB" sz="1100" dirty="0"/>
              <a:t>Mit der Zeit kann dieses Ungleichgewicht den Aufbau von Rentenansprüchen, die Sparfähigkeit und die wirtschaftliche Unabhängigkeit insgesamt beeinträchtigen. Umso wichtiger ist es zu verstehen, wie unbezahlte Arbeit zu finanzieller Ungleichheit in Partnerschaften beiträgt.</a:t>
            </a:r>
          </a:p>
          <a:p>
            <a:pPr marL="0" indent="0">
              <a:lnSpc>
                <a:spcPts val="1100"/>
              </a:lnSpc>
              <a:buNone/>
            </a:pPr>
            <a:endParaRPr lang="en-GB" sz="1200" dirty="0"/>
          </a:p>
          <a:p>
            <a:pPr marL="0" indent="0">
              <a:lnSpc>
                <a:spcPts val="1100"/>
              </a:lnSpc>
              <a:buNone/>
            </a:pPr>
            <a:r>
              <a:rPr lang="en-GB" sz="1100" dirty="0"/>
              <a:t>Indem Paare unbezahlte Arbeit auf diese Weise ausdrücklich wertschätzen, können sie das Risiko finanzieller Schieflagen verringern und verhindern, dass sich strukturelle Ungleichheiten verfestigen, während sich Partnerschaft und Lebensumstände weiterentwickeln.</a:t>
            </a:r>
          </a:p>
        </p:txBody>
      </p:sp>
      <p:grpSp>
        <p:nvGrpSpPr>
          <p:cNvPr id="12" name="Group 11">
            <a:extLst>
              <a:ext uri="{FF2B5EF4-FFF2-40B4-BE49-F238E27FC236}">
                <a16:creationId xmlns:a16="http://schemas.microsoft.com/office/drawing/2014/main" id="{202FEA3E-2BE6-3999-7B6E-761F003BA356}"/>
              </a:ext>
            </a:extLst>
          </p:cNvPr>
          <p:cNvGrpSpPr/>
          <p:nvPr/>
        </p:nvGrpSpPr>
        <p:grpSpPr>
          <a:xfrm>
            <a:off x="1641504" y="5285296"/>
            <a:ext cx="926198" cy="406400"/>
            <a:chOff x="1997756" y="3611831"/>
            <a:chExt cx="926198" cy="406400"/>
          </a:xfrm>
        </p:grpSpPr>
        <p:grpSp>
          <p:nvGrpSpPr>
            <p:cNvPr id="13" name="Group 12">
              <a:extLst>
                <a:ext uri="{FF2B5EF4-FFF2-40B4-BE49-F238E27FC236}">
                  <a16:creationId xmlns:a16="http://schemas.microsoft.com/office/drawing/2014/main" id="{BF880BE9-D7C5-7ED2-8280-159D092A6CFA}"/>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99181A2A-77B7-977E-9D3A-F5B126FA97A6}"/>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841B6925-8253-B1B3-2FBE-16AA5581552B}"/>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2F5B0B0C-9ADF-3CD9-E9CF-E47E5C051651}"/>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53" name="Oval 52">
                <a:extLst>
                  <a:ext uri="{FF2B5EF4-FFF2-40B4-BE49-F238E27FC236}">
                    <a16:creationId xmlns:a16="http://schemas.microsoft.com/office/drawing/2014/main" id="{A863B964-4856-FA7B-FD57-783758E4A85D}"/>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B13E6C76-8B2B-2382-00FC-242C7265F9B0}"/>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AB26C5DD-594E-9284-D903-F3D70A58D846}"/>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063B9056-7999-8277-89A0-0D03AA32F6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14CADF03-21F7-759C-2C4C-EEFDD0D1802F}"/>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74BE786E-C482-9BD4-84F9-7A83A2009D5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5CCE7636-9D89-4334-C773-1393D401C1D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DAFFA591-7F48-A103-1375-AA34DF4B108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74463353-AF94-D6C6-D9B2-D55C2D75E5DC}"/>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4C08821F-33EB-6D18-D730-458E4F8040A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EBC5FA39-3983-F88B-2C78-12310BBE7B67}"/>
              </a:ext>
            </a:extLst>
          </p:cNvPr>
          <p:cNvSpPr txBox="1">
            <a:spLocks/>
          </p:cNvSpPr>
          <p:nvPr/>
        </p:nvSpPr>
        <p:spPr>
          <a:xfrm>
            <a:off x="1947027" y="5488496"/>
            <a:ext cx="4362333" cy="3938397"/>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endParaRPr lang="en-GB" sz="1400" b="1" dirty="0">
              <a:solidFill>
                <a:srgbClr val="F16024"/>
              </a:solidFill>
            </a:endParaRPr>
          </a:p>
          <a:p>
            <a:pPr marL="0" indent="0">
              <a:buNone/>
            </a:pPr>
            <a:r>
              <a:rPr lang="en-GB" sz="1400" b="1" dirty="0">
                <a:solidFill>
                  <a:srgbClr val="F16024"/>
                </a:solidFill>
              </a:rPr>
              <a:t>Finanzielle Gerechtigkeit erfordert in dieser Phase:</a:t>
            </a:r>
          </a:p>
          <a:p>
            <a:pPr marL="0" lvl="0" indent="0">
              <a:buNone/>
            </a:pPr>
            <a:endParaRPr lang="en-GB" dirty="0"/>
          </a:p>
          <a:p>
            <a:pPr marL="0" lvl="0" indent="0">
              <a:buNone/>
            </a:pPr>
            <a:r>
              <a:rPr lang="en-GB" sz="1200" dirty="0">
                <a:solidFill>
                  <a:srgbClr val="F16024"/>
                </a:solidFill>
              </a:rPr>
              <a:t>•</a:t>
            </a:r>
            <a:r>
              <a:rPr lang="en-GB" sz="1200" dirty="0"/>
              <a:t> Sorgearbeit als wirtschaftlichen Beitrag anerkennen – nicht nur als emotionale oder persönliche Unterstützung – und ihre Rolle für den Erhalt des Haushalts und die Erwerbstätigkeit des anderen Partners würdigen.</a:t>
            </a:r>
          </a:p>
          <a:p>
            <a:pPr marL="0" lvl="0" indent="0">
              <a:buNone/>
            </a:pPr>
            <a:endParaRPr lang="en-GB" sz="1200" dirty="0"/>
          </a:p>
          <a:p>
            <a:pPr marL="0" lvl="0" indent="0">
              <a:buNone/>
            </a:pPr>
            <a:r>
              <a:rPr lang="en-GB" sz="1200" dirty="0">
                <a:solidFill>
                  <a:srgbClr val="F16024"/>
                </a:solidFill>
              </a:rPr>
              <a:t>•</a:t>
            </a:r>
            <a:r>
              <a:rPr lang="en-GB" sz="1200" dirty="0"/>
              <a:t> Finanzielle Beiträge an die durch Sorgeverantwortung verringerte Erwerbsfähigkeit anpassen, statt trotz ungleicher Opportunitätskosten gleiche finanzielle Beiträge vorauszusetzen.</a:t>
            </a:r>
          </a:p>
          <a:p>
            <a:pPr marL="0" lvl="0" indent="0">
              <a:buNone/>
            </a:pPr>
            <a:endParaRPr lang="en-GB" sz="1200" dirty="0"/>
          </a:p>
          <a:p>
            <a:pPr marL="0" lvl="0" indent="0">
              <a:buNone/>
            </a:pPr>
            <a:r>
              <a:rPr lang="en-GB" sz="1200" dirty="0">
                <a:solidFill>
                  <a:srgbClr val="F16024"/>
                </a:solidFill>
              </a:rPr>
              <a:t>•</a:t>
            </a:r>
            <a:r>
              <a:rPr lang="en-GB" sz="1200" dirty="0"/>
              <a:t> Unbezahlte Arbeit durch gemeinsame Ersparnisse, Rentenbeiträge oder Vermögensbeteiligung ausgleichen, um die langfristige finanzielle Sicherheit des Partners zu schützen, der die Sorgearbeit leistet.</a:t>
            </a:r>
          </a:p>
          <a:p>
            <a:pPr marL="0" lvl="0" indent="0">
              <a:buNone/>
            </a:pPr>
            <a:endParaRPr lang="en-GB" sz="1200" dirty="0"/>
          </a:p>
          <a:p>
            <a:pPr marL="0" lvl="0" indent="0">
              <a:buNone/>
            </a:pPr>
            <a:r>
              <a:rPr lang="en-GB" sz="1200" dirty="0">
                <a:solidFill>
                  <a:srgbClr val="F16024"/>
                </a:solidFill>
              </a:rPr>
              <a:t>•</a:t>
            </a:r>
            <a:r>
              <a:rPr lang="en-GB" sz="1200" dirty="0"/>
              <a:t> Über die langfristigen Folgen von Karrierepausen oder Teilzeitarbeit sprechen – besonders im Hinblick auf Rente, künftige Beschäftigungsfähigkeit und Einkommen im Alter.</a:t>
            </a:r>
          </a:p>
          <a:p>
            <a:pPr marL="0" lvl="0" indent="0">
              <a:buNone/>
            </a:pPr>
            <a:endParaRPr lang="en-GB" sz="1200" dirty="0"/>
          </a:p>
          <a:p>
            <a:pPr marL="0" lvl="0" indent="0">
              <a:buNone/>
            </a:pPr>
            <a:r>
              <a:rPr lang="en-GB" sz="1200" dirty="0">
                <a:solidFill>
                  <a:srgbClr val="F16024"/>
                </a:solidFill>
              </a:rPr>
              <a:t>•</a:t>
            </a:r>
            <a:r>
              <a:rPr lang="en-GB" sz="1200" dirty="0"/>
              <a:t> Die Annahme vermeiden, Sorgearbeit sei eine „natürliche“ oder kostenlose Rolle von Frauen, und sie stattdessen als gemeinsame Verantwortung mit messbarem wirtschaftlichem Wert behandeln.</a:t>
            </a:r>
          </a:p>
          <a:p>
            <a:pPr marL="0" lvl="0" indent="0">
              <a:buNone/>
            </a:pPr>
            <a:r>
              <a:rPr lang="en-GB" sz="1200" dirty="0"/>
              <a:t>.</a:t>
            </a:r>
          </a:p>
          <a:p>
            <a:pPr marL="0" lvl="0" indent="0">
              <a:buNone/>
            </a:pPr>
            <a:endParaRPr lang="en-GB" dirty="0"/>
          </a:p>
          <a:p>
            <a:pPr marL="0" indent="0">
              <a:buNone/>
            </a:pPr>
            <a:endParaRPr lang="en-US" dirty="0"/>
          </a:p>
        </p:txBody>
      </p:sp>
    </p:spTree>
    <p:extLst>
      <p:ext uri="{BB962C8B-B14F-4D97-AF65-F5344CB8AC3E}">
        <p14:creationId xmlns:p14="http://schemas.microsoft.com/office/powerpoint/2010/main" val="15283641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844454-75C5-D880-53AB-AAE8060F590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F243E179-17FC-6633-C6D2-36FC2A6C5BD7}"/>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D5B3C0CA-805B-18C3-A21D-C5E6A241C3FD}"/>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D1A70FFB-5A07-31F5-9EDD-AF0E483F69F1}"/>
              </a:ext>
            </a:extLst>
          </p:cNvPr>
          <p:cNvSpPr>
            <a:spLocks noGrp="1"/>
          </p:cNvSpPr>
          <p:nvPr>
            <p:ph type="body" sz="quarter" idx="61"/>
          </p:nvPr>
        </p:nvSpPr>
        <p:spPr/>
        <p:txBody>
          <a:bodyPr/>
          <a:lstStyle/>
          <a:p>
            <a:r>
              <a:rPr lang="en-US" dirty="0"/>
              <a:t>Frauen in der Karrieremitte</a:t>
            </a:r>
          </a:p>
        </p:txBody>
      </p:sp>
      <p:cxnSp>
        <p:nvCxnSpPr>
          <p:cNvPr id="24" name="Straight Connector 23">
            <a:extLst>
              <a:ext uri="{FF2B5EF4-FFF2-40B4-BE49-F238E27FC236}">
                <a16:creationId xmlns:a16="http://schemas.microsoft.com/office/drawing/2014/main" id="{FEFDEB6B-92CC-D333-AE72-00A23EDB5DA3}"/>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25" name="Graphic 2">
            <a:extLst>
              <a:ext uri="{FF2B5EF4-FFF2-40B4-BE49-F238E27FC236}">
                <a16:creationId xmlns:a16="http://schemas.microsoft.com/office/drawing/2014/main" id="{3FC987C4-56AF-C18E-FCF4-58FB94F8F58D}"/>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7419F249-EF27-F665-C3DB-A8610E01852C}"/>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6DC1E012-CF95-7BE6-4B49-1C64BC628163}"/>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2D303F15-6526-13E5-F156-F78469A66FB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B8F5021-8DFC-CF4D-AD7A-590299C14154}"/>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2045573-AD2C-80E5-0F34-6F7CBA8F7FB0}"/>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22D91BDD-8104-FD29-9786-95E071A15D66}"/>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A0E29D-E2E7-4A91-A462-D0DB742A480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FF273F59-37F0-2DA3-B33F-5CB04D7CF4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4190D182-2CEA-1EF6-2B7A-ED151751459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9E0FD24A-652D-4416-BDA1-48A3315ADD08}"/>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4A05895-69A6-1954-10FA-01A929EC2584}"/>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00046A59-2166-FB2E-9171-DAAED45866B5}"/>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A7D637B-9D36-174C-3298-D55ADEE8886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69B84FC-75AA-8EBC-0AFC-42BD8A10AE4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C1CD9638-CD18-521C-B4A9-9A74A79D3C8A}"/>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775ABBE7-1363-48CC-A190-293362F52403}"/>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D4B94AD-EEFC-73F4-5541-5C009FB4FB2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66CD4A3-A995-F34F-4CC5-ADFB9B9593D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0F80B5C8-9278-69FD-168D-993132843488}"/>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53DD926-EFE0-68F9-1852-A20679013E9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5C071F84-65BE-6E22-D760-F57759E6233D}"/>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1A3E433-D0A6-9667-1644-F8E04D81E3EF}"/>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F577300-94DD-9246-9D02-193FB6F5472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46F153EC-9BF5-FDB6-6B95-9009F996FC56}"/>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C25E171F-5B35-E4FD-1D73-4C89A638DBD8}"/>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B18C502E-9FBA-42F0-A9D9-ED95F7121813}"/>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9" name="Rounded Rectangle 67">
            <a:extLst>
              <a:ext uri="{FF2B5EF4-FFF2-40B4-BE49-F238E27FC236}">
                <a16:creationId xmlns:a16="http://schemas.microsoft.com/office/drawing/2014/main" id="{D7278C49-3E84-4009-07AB-7DC993AB81E5}"/>
              </a:ext>
            </a:extLst>
          </p:cNvPr>
          <p:cNvSpPr/>
          <p:nvPr/>
        </p:nvSpPr>
        <p:spPr>
          <a:xfrm>
            <a:off x="1725485" y="5479240"/>
            <a:ext cx="4880718" cy="3887869"/>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Text Placeholder 7">
            <a:extLst>
              <a:ext uri="{FF2B5EF4-FFF2-40B4-BE49-F238E27FC236}">
                <a16:creationId xmlns:a16="http://schemas.microsoft.com/office/drawing/2014/main" id="{A97D0166-D0E8-1FC5-2058-ECB4637EFB2A}"/>
              </a:ext>
            </a:extLst>
          </p:cNvPr>
          <p:cNvSpPr txBox="1">
            <a:spLocks/>
          </p:cNvSpPr>
          <p:nvPr/>
        </p:nvSpPr>
        <p:spPr>
          <a:xfrm>
            <a:off x="1728060" y="1827531"/>
            <a:ext cx="5238428" cy="3196648"/>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0"/>
              </a:lnSpc>
              <a:buNone/>
            </a:pPr>
            <a:r>
              <a:rPr lang="en-GB" sz="1300" b="1" dirty="0">
                <a:solidFill>
                  <a:srgbClr val="F16024"/>
                </a:solidFill>
              </a:rPr>
              <a:t>Finanzielles Risiko und Sicherheit</a:t>
            </a:r>
          </a:p>
          <a:p>
            <a:pPr marL="0" indent="0">
              <a:lnSpc>
                <a:spcPts val="1150"/>
              </a:lnSpc>
              <a:buNone/>
            </a:pPr>
            <a:endParaRPr lang="en-US" sz="1200" b="1" dirty="0"/>
          </a:p>
          <a:p>
            <a:pPr marL="0" indent="0">
              <a:lnSpc>
                <a:spcPts val="1150"/>
              </a:lnSpc>
              <a:buNone/>
            </a:pPr>
            <a:r>
              <a:rPr lang="en-GB" sz="1150" dirty="0"/>
              <a:t>Die Karrieremitte geht oft mit einer erhöhten finanziellen Exponierung einher, weil die finanziellen Verpflichtungen des Haushalts in Umfang und Komplexität zunehmen. </a:t>
            </a:r>
          </a:p>
          <a:p>
            <a:pPr marL="0" indent="0">
              <a:lnSpc>
                <a:spcPts val="1150"/>
              </a:lnSpc>
              <a:buNone/>
            </a:pPr>
            <a:endParaRPr lang="en-GB" sz="1200" dirty="0"/>
          </a:p>
          <a:p>
            <a:pPr marL="0" indent="0">
              <a:lnSpc>
                <a:spcPts val="1150"/>
              </a:lnSpc>
              <a:buNone/>
            </a:pPr>
            <a:r>
              <a:rPr lang="en-GB" sz="1150" dirty="0"/>
              <a:t>Hypotheken, Ausbildungskosten, unternehmerische Vorhaben und die finanziellen Bedürfnisse unterhaltsberechtigter Familienmitglieder erhöhen nicht nur die Chancen, sondern auch das Risiko. </a:t>
            </a:r>
          </a:p>
          <a:p>
            <a:pPr marL="0" indent="0">
              <a:lnSpc>
                <a:spcPts val="1150"/>
              </a:lnSpc>
              <a:buNone/>
            </a:pPr>
            <a:endParaRPr lang="en-GB" sz="1200" dirty="0"/>
          </a:p>
          <a:p>
            <a:pPr marL="0" indent="0">
              <a:lnSpc>
                <a:spcPts val="1150"/>
              </a:lnSpc>
              <a:buNone/>
            </a:pPr>
            <a:r>
              <a:rPr lang="en-GB" sz="1150" dirty="0"/>
              <a:t>Gleichzeitig wiegen die Folgen finanzieller Fehlentscheidungen schwerer, weil bis zum Ruhestand weniger Zeit bleibt, sich finanziell zu erholen. </a:t>
            </a:r>
          </a:p>
          <a:p>
            <a:pPr marL="0" indent="0">
              <a:lnSpc>
                <a:spcPts val="1150"/>
              </a:lnSpc>
              <a:buNone/>
            </a:pPr>
            <a:endParaRPr lang="en-GB" sz="1200" dirty="0"/>
          </a:p>
          <a:p>
            <a:pPr marL="0" indent="0">
              <a:lnSpc>
                <a:spcPts val="1150"/>
              </a:lnSpc>
              <a:buNone/>
            </a:pPr>
            <a:r>
              <a:rPr lang="en-GB" sz="1150" dirty="0"/>
              <a:t>Frauen, die nicht aktiv an finanziellen Entscheidungen beteiligt sind, können bei unerwarteten Ereignissen wie Arbeitsplatzverlust, Krankheit oder Trennung besonders verletzlich sein, weil ihnen Informationen und Selbstvertrauen fehlen, um wirksam zu reagieren.</a:t>
            </a:r>
          </a:p>
          <a:p>
            <a:pPr marL="0" indent="0">
              <a:lnSpc>
                <a:spcPts val="1150"/>
              </a:lnSpc>
              <a:buNone/>
            </a:pPr>
            <a:endParaRPr lang="en-GB" sz="1200" dirty="0"/>
          </a:p>
          <a:p>
            <a:pPr marL="0" indent="0">
              <a:lnSpc>
                <a:spcPts val="1150"/>
              </a:lnSpc>
              <a:buNone/>
            </a:pPr>
            <a:r>
              <a:rPr lang="en-GB" sz="1150" dirty="0"/>
              <a:t>Das Bewusstsein für finanzielle Risiken befähigt Frauen, sich selbstbewusster an Entscheidungen zu beteiligen und ihre langfristige finanzielle Stabilität aktiv zu schützen.</a:t>
            </a:r>
          </a:p>
        </p:txBody>
      </p:sp>
      <p:grpSp>
        <p:nvGrpSpPr>
          <p:cNvPr id="12" name="Group 11">
            <a:extLst>
              <a:ext uri="{FF2B5EF4-FFF2-40B4-BE49-F238E27FC236}">
                <a16:creationId xmlns:a16="http://schemas.microsoft.com/office/drawing/2014/main" id="{A1D07D1C-2773-46DF-293C-8E6EED0EE583}"/>
              </a:ext>
            </a:extLst>
          </p:cNvPr>
          <p:cNvGrpSpPr/>
          <p:nvPr/>
        </p:nvGrpSpPr>
        <p:grpSpPr>
          <a:xfrm>
            <a:off x="1641504" y="5285296"/>
            <a:ext cx="926198" cy="406400"/>
            <a:chOff x="1997756" y="3611831"/>
            <a:chExt cx="926198" cy="406400"/>
          </a:xfrm>
        </p:grpSpPr>
        <p:grpSp>
          <p:nvGrpSpPr>
            <p:cNvPr id="13" name="Group 12">
              <a:extLst>
                <a:ext uri="{FF2B5EF4-FFF2-40B4-BE49-F238E27FC236}">
                  <a16:creationId xmlns:a16="http://schemas.microsoft.com/office/drawing/2014/main" id="{F7EE1EF7-2625-FAE8-143F-40758515566B}"/>
                </a:ext>
              </a:extLst>
            </p:cNvPr>
            <p:cNvGrpSpPr/>
            <p:nvPr/>
          </p:nvGrpSpPr>
          <p:grpSpPr>
            <a:xfrm>
              <a:off x="1997756" y="3611831"/>
              <a:ext cx="926198" cy="406400"/>
              <a:chOff x="1590175" y="6032510"/>
              <a:chExt cx="926198" cy="406400"/>
            </a:xfrm>
          </p:grpSpPr>
          <p:sp>
            <p:nvSpPr>
              <p:cNvPr id="22" name="Rectangle 21">
                <a:extLst>
                  <a:ext uri="{FF2B5EF4-FFF2-40B4-BE49-F238E27FC236}">
                    <a16:creationId xmlns:a16="http://schemas.microsoft.com/office/drawing/2014/main" id="{89127973-4C19-8939-8402-A68DE0D9AA8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Rectangle 22">
                <a:extLst>
                  <a:ext uri="{FF2B5EF4-FFF2-40B4-BE49-F238E27FC236}">
                    <a16:creationId xmlns:a16="http://schemas.microsoft.com/office/drawing/2014/main" id="{4A0628F6-53FD-9FE6-DF24-50E8746EDB4D}"/>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Text Placeholder 122">
                <a:extLst>
                  <a:ext uri="{FF2B5EF4-FFF2-40B4-BE49-F238E27FC236}">
                    <a16:creationId xmlns:a16="http://schemas.microsoft.com/office/drawing/2014/main" id="{4DA3181D-5BE5-BF8B-A7A9-34E9D970BDC3}"/>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53" name="Oval 52">
                <a:extLst>
                  <a:ext uri="{FF2B5EF4-FFF2-40B4-BE49-F238E27FC236}">
                    <a16:creationId xmlns:a16="http://schemas.microsoft.com/office/drawing/2014/main" id="{9F145F7A-B475-8C0D-1799-14DB217210EE}"/>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Freeform 104">
                <a:extLst>
                  <a:ext uri="{FF2B5EF4-FFF2-40B4-BE49-F238E27FC236}">
                    <a16:creationId xmlns:a16="http://schemas.microsoft.com/office/drawing/2014/main" id="{168305F4-48C3-72BD-1401-8A1BA7094025}"/>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4" name="Graphic 2">
              <a:extLst>
                <a:ext uri="{FF2B5EF4-FFF2-40B4-BE49-F238E27FC236}">
                  <a16:creationId xmlns:a16="http://schemas.microsoft.com/office/drawing/2014/main" id="{9C93F962-34DA-6CD1-1CF2-7EAF9408C64B}"/>
                </a:ext>
              </a:extLst>
            </p:cNvPr>
            <p:cNvGrpSpPr/>
            <p:nvPr/>
          </p:nvGrpSpPr>
          <p:grpSpPr>
            <a:xfrm>
              <a:off x="2066238" y="3681850"/>
              <a:ext cx="283418" cy="283423"/>
              <a:chOff x="8736336" y="773976"/>
              <a:chExt cx="925001" cy="925018"/>
            </a:xfrm>
            <a:solidFill>
              <a:schemeClr val="bg1"/>
            </a:solidFill>
          </p:grpSpPr>
          <p:sp>
            <p:nvSpPr>
              <p:cNvPr id="15" name="Freeform 85">
                <a:extLst>
                  <a:ext uri="{FF2B5EF4-FFF2-40B4-BE49-F238E27FC236}">
                    <a16:creationId xmlns:a16="http://schemas.microsoft.com/office/drawing/2014/main" id="{77C50980-F0FA-8A53-1E73-9819A1AE17D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4">
                <a:extLst>
                  <a:ext uri="{FF2B5EF4-FFF2-40B4-BE49-F238E27FC236}">
                    <a16:creationId xmlns:a16="http://schemas.microsoft.com/office/drawing/2014/main" id="{EB0B7AAE-B4C5-5861-6FD8-206D3DDF601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5">
                <a:extLst>
                  <a:ext uri="{FF2B5EF4-FFF2-40B4-BE49-F238E27FC236}">
                    <a16:creationId xmlns:a16="http://schemas.microsoft.com/office/drawing/2014/main" id="{E7D25781-CB2A-D183-71A3-A485FF0985E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6">
                <a:extLst>
                  <a:ext uri="{FF2B5EF4-FFF2-40B4-BE49-F238E27FC236}">
                    <a16:creationId xmlns:a16="http://schemas.microsoft.com/office/drawing/2014/main" id="{9B89EAB6-A378-264D-3427-15ED6BE07D5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9" name="Freeform 97">
                <a:extLst>
                  <a:ext uri="{FF2B5EF4-FFF2-40B4-BE49-F238E27FC236}">
                    <a16:creationId xmlns:a16="http://schemas.microsoft.com/office/drawing/2014/main" id="{811A0169-A7FB-5A5B-B544-02116B1B8C44}"/>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0" name="Freeform 98">
                <a:extLst>
                  <a:ext uri="{FF2B5EF4-FFF2-40B4-BE49-F238E27FC236}">
                    <a16:creationId xmlns:a16="http://schemas.microsoft.com/office/drawing/2014/main" id="{DCA869A5-CA0C-3E7F-D2AF-B7584DB66E0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21" name="Freeform 99">
                <a:extLst>
                  <a:ext uri="{FF2B5EF4-FFF2-40B4-BE49-F238E27FC236}">
                    <a16:creationId xmlns:a16="http://schemas.microsoft.com/office/drawing/2014/main" id="{8F17F9C6-3A9C-92F2-531C-993F24F446B0}"/>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57" name="Text Placeholder 7">
            <a:extLst>
              <a:ext uri="{FF2B5EF4-FFF2-40B4-BE49-F238E27FC236}">
                <a16:creationId xmlns:a16="http://schemas.microsoft.com/office/drawing/2014/main" id="{9B9A9B5C-3839-F142-CAD0-6BA6D65259D5}"/>
              </a:ext>
            </a:extLst>
          </p:cNvPr>
          <p:cNvSpPr txBox="1">
            <a:spLocks/>
          </p:cNvSpPr>
          <p:nvPr/>
        </p:nvSpPr>
        <p:spPr>
          <a:xfrm>
            <a:off x="1947027" y="5488496"/>
            <a:ext cx="4362333" cy="366216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0"/>
              </a:lnSpc>
              <a:buNone/>
            </a:pPr>
            <a:endParaRPr lang="en-GB" sz="1400" b="1" dirty="0">
              <a:solidFill>
                <a:srgbClr val="F16024"/>
              </a:solidFill>
            </a:endParaRPr>
          </a:p>
          <a:p>
            <a:pPr marL="0" indent="0">
              <a:lnSpc>
                <a:spcPts val="1100"/>
              </a:lnSpc>
              <a:buNone/>
            </a:pPr>
            <a:endParaRPr lang="en-GB" sz="1400" b="1" dirty="0">
              <a:solidFill>
                <a:srgbClr val="F16024"/>
              </a:solidFill>
            </a:endParaRPr>
          </a:p>
          <a:p>
            <a:pPr marL="0" indent="0">
              <a:lnSpc>
                <a:spcPts val="1100"/>
              </a:lnSpc>
              <a:buNone/>
            </a:pPr>
            <a:r>
              <a:rPr lang="en-GB" sz="1250" b="1" dirty="0">
                <a:solidFill>
                  <a:srgbClr val="F16024"/>
                </a:solidFill>
              </a:rPr>
              <a:t>Die finanzielle Sicherheit in dieser Phase zu stärken umfasst:</a:t>
            </a:r>
          </a:p>
          <a:p>
            <a:pPr marL="0" lvl="0" indent="0">
              <a:lnSpc>
                <a:spcPts val="1100"/>
              </a:lnSpc>
              <a:buNone/>
            </a:pPr>
            <a:endParaRPr lang="en-GB" dirty="0"/>
          </a:p>
          <a:p>
            <a:pPr marL="0" lvl="0" indent="0">
              <a:lnSpc>
                <a:spcPts val="1100"/>
              </a:lnSpc>
              <a:buNone/>
            </a:pPr>
            <a:r>
              <a:rPr lang="en-GB" sz="1100" dirty="0">
                <a:solidFill>
                  <a:srgbClr val="F16024"/>
                </a:solidFill>
              </a:rPr>
              <a:t>•</a:t>
            </a:r>
            <a:r>
              <a:rPr lang="en-GB" sz="1100" dirty="0"/>
              <a:t> An allen wichtigen finanziellen Entscheidungen teilnehmen – auch bei Krediten, Geldanlagen, Altersvorsorge und Versicherungen –, statt die Verantwortung einem Partner zu übertragen.</a:t>
            </a:r>
          </a:p>
          <a:p>
            <a:pPr marL="0" lvl="0" indent="0">
              <a:lnSpc>
                <a:spcPts val="1100"/>
              </a:lnSpc>
              <a:buNone/>
            </a:pPr>
            <a:endParaRPr lang="en-GB" sz="1200" dirty="0"/>
          </a:p>
          <a:p>
            <a:pPr marL="0" lvl="0" indent="0">
              <a:lnSpc>
                <a:spcPts val="1100"/>
              </a:lnSpc>
              <a:buNone/>
            </a:pPr>
            <a:r>
              <a:rPr lang="en-GB" sz="1100" dirty="0">
                <a:solidFill>
                  <a:srgbClr val="F16024"/>
                </a:solidFill>
              </a:rPr>
              <a:t>•</a:t>
            </a:r>
            <a:r>
              <a:rPr lang="en-GB" sz="1100" dirty="0"/>
              <a:t> Zugang zu allen Finanzinformationen und Unterlagen sicherstellen, damit beide Partner die finanzielle Lage und die Verpflichtungen des Haushalts verstehen.</a:t>
            </a:r>
          </a:p>
          <a:p>
            <a:pPr marL="0" lvl="0" indent="0">
              <a:lnSpc>
                <a:spcPts val="1100"/>
              </a:lnSpc>
              <a:buNone/>
            </a:pPr>
            <a:endParaRPr lang="en-GB" sz="1200" dirty="0"/>
          </a:p>
          <a:p>
            <a:pPr marL="0" lvl="0" indent="0">
              <a:lnSpc>
                <a:spcPts val="1100"/>
              </a:lnSpc>
              <a:buNone/>
            </a:pPr>
            <a:r>
              <a:rPr lang="en-GB" sz="1100" dirty="0">
                <a:solidFill>
                  <a:srgbClr val="F16024"/>
                </a:solidFill>
              </a:rPr>
              <a:t>•</a:t>
            </a:r>
            <a:r>
              <a:rPr lang="en-GB" sz="1100" dirty="0"/>
              <a:t> Für Notfälle vorsorgen – etwa Einkommensverlust, gesundheitliche Notlagen oder Pflegebedarf –, um Stress und Instabilität in Umbruchphasen zu verringern.</a:t>
            </a:r>
          </a:p>
          <a:p>
            <a:pPr marL="0" lvl="0" indent="0">
              <a:lnSpc>
                <a:spcPts val="1100"/>
              </a:lnSpc>
              <a:buNone/>
            </a:pPr>
            <a:endParaRPr lang="en-GB" sz="1200" dirty="0"/>
          </a:p>
          <a:p>
            <a:pPr marL="0" lvl="0" indent="0">
              <a:lnSpc>
                <a:spcPts val="1100"/>
              </a:lnSpc>
              <a:buNone/>
            </a:pPr>
            <a:r>
              <a:rPr lang="en-GB" sz="1100" dirty="0">
                <a:solidFill>
                  <a:srgbClr val="F16024"/>
                </a:solidFill>
              </a:rPr>
              <a:t>•</a:t>
            </a:r>
            <a:r>
              <a:rPr lang="en-GB" sz="1100" dirty="0"/>
              <a:t> Die rechtlichen Ansprüche in Bezug auf Eigentum, Renten und eheliches Vermögen kennen – besonders für den Fall von Trennung, Scheidung oder Verwitwung.</a:t>
            </a:r>
          </a:p>
          <a:p>
            <a:pPr marL="0" lvl="0" indent="0">
              <a:lnSpc>
                <a:spcPts val="1100"/>
              </a:lnSpc>
              <a:buNone/>
            </a:pPr>
            <a:endParaRPr lang="en-GB" sz="1200" dirty="0"/>
          </a:p>
          <a:p>
            <a:pPr marL="0" lvl="0" indent="0">
              <a:lnSpc>
                <a:spcPts val="1100"/>
              </a:lnSpc>
              <a:buNone/>
            </a:pPr>
            <a:r>
              <a:rPr lang="en-GB" sz="1100" dirty="0">
                <a:solidFill>
                  <a:srgbClr val="F16024"/>
                </a:solidFill>
              </a:rPr>
              <a:t>•</a:t>
            </a:r>
            <a:r>
              <a:rPr lang="en-GB" sz="1100" dirty="0"/>
              <a:t> Übermäßige Abhängigkeit vom Wissen oder Einkommen eines Partners vermeiden – in dem Bewusstsein, dass gemeinsames Verständnis und breit aufgestellte Ressourcen die Widerstandsfähigkeit stärken.</a:t>
            </a:r>
          </a:p>
          <a:p>
            <a:pPr marL="0" indent="0">
              <a:lnSpc>
                <a:spcPts val="1100"/>
              </a:lnSpc>
              <a:buNone/>
            </a:pPr>
            <a:endParaRPr lang="en-US" dirty="0"/>
          </a:p>
        </p:txBody>
      </p:sp>
    </p:spTree>
    <p:extLst>
      <p:ext uri="{BB962C8B-B14F-4D97-AF65-F5344CB8AC3E}">
        <p14:creationId xmlns:p14="http://schemas.microsoft.com/office/powerpoint/2010/main" val="65395724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38BCFF-E647-8F8F-32BF-2DBB91613783}"/>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510057C-2E12-01E4-B15A-48C6304A730C}"/>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7FBA6AFC-9F3C-EA8C-44FF-7C872BBD9B32}"/>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101F0474-7277-D3F0-B876-19020D89CB06}"/>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B9B03096-204F-4BB9-B190-E806AF71504E}"/>
              </a:ext>
            </a:extLst>
          </p:cNvPr>
          <p:cNvSpPr>
            <a:spLocks noGrp="1"/>
          </p:cNvSpPr>
          <p:nvPr>
            <p:ph type="body" sz="quarter" idx="64"/>
          </p:nvPr>
        </p:nvSpPr>
        <p:spPr>
          <a:xfrm>
            <a:off x="1704812" y="1534332"/>
            <a:ext cx="5198907" cy="8400082"/>
          </a:xfrm>
        </p:spPr>
        <p:txBody>
          <a:bodyPr/>
          <a:lstStyle/>
          <a:p>
            <a:pPr>
              <a:lnSpc>
                <a:spcPts val="1150"/>
              </a:lnSpc>
              <a:buNone/>
            </a:pPr>
            <a:r>
              <a:rPr lang="en-US" sz="1300" b="1" dirty="0">
                <a:solidFill>
                  <a:srgbClr val="F16024"/>
                </a:solidFill>
              </a:rPr>
              <a:t>Übungen</a:t>
            </a:r>
            <a:endParaRPr lang="en-GB" sz="1200" b="1" dirty="0">
              <a:solidFill>
                <a:srgbClr val="F16024"/>
              </a:solidFill>
              <a:cs typeface="Times New Roman" panose="02020603050405020304" pitchFamily="18" charset="0"/>
            </a:endParaRPr>
          </a:p>
          <a:p>
            <a:pPr>
              <a:lnSpc>
                <a:spcPts val="1150"/>
              </a:lnSpc>
              <a:buNone/>
            </a:pPr>
            <a:endParaRPr lang="en-GB" sz="1200" b="1" dirty="0">
              <a:solidFill>
                <a:srgbClr val="F16024"/>
              </a:solidFill>
              <a:effectLst/>
              <a:latin typeface="Calibri" panose="020F0502020204030204" pitchFamily="34" charset="0"/>
              <a:ea typeface="Calibri" panose="020F0502020204030204" pitchFamily="34" charset="0"/>
              <a:cs typeface="Times New Roman" panose="02020603050405020304" pitchFamily="18" charset="0"/>
            </a:endParaRPr>
          </a:p>
          <a:p>
            <a:pPr>
              <a:lnSpc>
                <a:spcPts val="1150"/>
              </a:lnSpc>
            </a:pPr>
            <a:r>
              <a:rPr lang="en-GB" sz="1100" b="1" dirty="0">
                <a:solidFill>
                  <a:schemeClr val="accent2"/>
                </a:solidFill>
                <a:effectLst/>
                <a:latin typeface="Calibri" panose="020F0502020204030204" pitchFamily="34" charset="0"/>
                <a:ea typeface="Calibri" panose="020F0502020204030204" pitchFamily="34" charset="0"/>
                <a:cs typeface="Calibri" panose="020F0502020204030204" pitchFamily="34" charset="0"/>
              </a:rPr>
              <a:t>Arbeitsblatt „Reden wir über Geld“: Vorbereitung auf ein Gespräch zur Finanzplanung.</a:t>
            </a:r>
            <a:endParaRPr lang="en-GB" sz="1200" b="1" dirty="0">
              <a:solidFill>
                <a:schemeClr val="accent2"/>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lnSpc>
                <a:spcPts val="1150"/>
              </a:lnSpc>
              <a:buNone/>
            </a:pPr>
            <a:endParaRPr lang="en-US" sz="1400" b="1" dirty="0">
              <a:solidFill>
                <a:srgbClr val="F16024"/>
              </a:solidFill>
            </a:endParaRPr>
          </a:p>
          <a:p>
            <a:pPr marL="0" indent="0">
              <a:lnSpc>
                <a:spcPts val="1150"/>
              </a:lnSpc>
              <a:buNone/>
            </a:pPr>
            <a:r>
              <a:rPr lang="en-GB" sz="1100" dirty="0"/>
              <a:t>Wenn Sie sich auf bevorstehende Veränderungen Ihrer finanziellen Situation vorbereiten, ist es wichtig, mit den Menschen, mit denen Sie eng verbunden sind, offen darüber zu sprechen, wie Sie die Dinge angehen wollen. Nutzen Sie das folgende Arbeitsblatt als Gesprächseinstieg und beantworten Sie die Fragen gemeinsam.</a:t>
            </a:r>
          </a:p>
          <a:p>
            <a:pPr marL="0" indent="0">
              <a:lnSpc>
                <a:spcPts val="1150"/>
              </a:lnSpc>
              <a:buNone/>
            </a:pPr>
            <a:endParaRPr lang="en-GB" sz="1200" dirty="0"/>
          </a:p>
          <a:p>
            <a:pPr marL="0" indent="0">
              <a:lnSpc>
                <a:spcPts val="1150"/>
              </a:lnSpc>
              <a:buNone/>
            </a:pPr>
            <a:r>
              <a:rPr kumimoji="0" lang="en-GB" sz="11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Fragen zu unseren Konten:</a:t>
            </a:r>
            <a:endParaRPr lang="en-GB" sz="1200" b="1" dirty="0"/>
          </a:p>
          <a:p>
            <a:pPr marL="0" indent="0">
              <a:lnSpc>
                <a:spcPts val="1150"/>
              </a:lnSpc>
              <a:buNone/>
            </a:pPr>
            <a:endParaRPr lang="en-US" sz="1200" dirty="0"/>
          </a:p>
          <a:p>
            <a:pPr marL="228600" indent="-228600">
              <a:lnSpc>
                <a:spcPts val="1150"/>
              </a:lnSpc>
              <a:buFont typeface="+mj-lt"/>
              <a:buAutoNum type="arabicPeriod"/>
            </a:pPr>
            <a:r>
              <a:rPr lang="en-GB" sz="1100" dirty="0"/>
              <a:t>Wollen wir gemeinsame Konten, getrennte Konten oder beides? </a:t>
            </a:r>
            <a:r>
              <a:rPr lang="en-GB" sz="1100" b="1" dirty="0"/>
              <a:t>Bedenken Sie: </a:t>
            </a:r>
            <a:r>
              <a:rPr lang="en-GB" sz="1100" dirty="0"/>
              <a:t>Bei einem Gemeinschaftskonto haben beide Parteien uneingeschränkten Zugriff auf alle Mittel. Kommunikation ist entscheidend, um bei einem gemeinsamen Konto den Überblick zu behalten.</a:t>
            </a:r>
          </a:p>
          <a:p>
            <a:pPr marL="228600" indent="-228600">
              <a:lnSpc>
                <a:spcPts val="1150"/>
              </a:lnSpc>
              <a:buFont typeface="+mj-lt"/>
              <a:buAutoNum type="arabicPeriod"/>
            </a:pPr>
            <a:r>
              <a:rPr lang="en-GB" sz="1100" dirty="0"/>
              <a:t>Wie behalten wir diese Konten im Blick?</a:t>
            </a:r>
            <a:endParaRPr lang="en-US" sz="1200" dirty="0"/>
          </a:p>
          <a:p>
            <a:pPr marL="228600" indent="-228600">
              <a:lnSpc>
                <a:spcPts val="1150"/>
              </a:lnSpc>
              <a:buFont typeface="+mj-lt"/>
              <a:buAutoNum type="arabicPeriod"/>
            </a:pPr>
            <a:r>
              <a:rPr lang="en-GB" sz="1100" dirty="0"/>
              <a:t>Wollen wir Girokonten, Sparkonten oder beides?</a:t>
            </a:r>
          </a:p>
          <a:p>
            <a:pPr marL="228600" indent="-228600">
              <a:lnSpc>
                <a:spcPts val="1150"/>
              </a:lnSpc>
              <a:buFont typeface="+mj-lt"/>
              <a:buAutoNum type="arabicPeriod"/>
            </a:pPr>
            <a:r>
              <a:rPr lang="en-GB" sz="1100" dirty="0"/>
              <a:t>Wofür nutzen wir Debitkarten?</a:t>
            </a:r>
          </a:p>
          <a:p>
            <a:pPr marL="0" indent="0">
              <a:lnSpc>
                <a:spcPts val="1150"/>
              </a:lnSpc>
              <a:buNone/>
            </a:pPr>
            <a:endParaRPr lang="en-GB" dirty="0"/>
          </a:p>
          <a:p>
            <a:pPr marL="0" indent="0">
              <a:lnSpc>
                <a:spcPts val="1150"/>
              </a:lnSpc>
              <a:buNone/>
            </a:pPr>
            <a:r>
              <a:rPr lang="en-GB" sz="1100" b="1" dirty="0">
                <a:solidFill>
                  <a:srgbClr val="ED7D31"/>
                </a:solidFill>
                <a:ea typeface="Calibri" panose="020F0502020204030204" pitchFamily="34" charset="0"/>
              </a:rPr>
              <a:t>Fragen zu unserer Budgetplanung:</a:t>
            </a:r>
            <a:endParaRPr lang="en-GB" sz="1200" b="1" dirty="0"/>
          </a:p>
          <a:p>
            <a:pPr marL="0" indent="0">
              <a:lnSpc>
                <a:spcPts val="1150"/>
              </a:lnSpc>
              <a:buNone/>
            </a:pPr>
            <a:endParaRPr lang="en-GB" dirty="0"/>
          </a:p>
          <a:p>
            <a:pPr marL="228600" indent="-228600">
              <a:lnSpc>
                <a:spcPts val="1150"/>
              </a:lnSpc>
              <a:buFont typeface="+mj-lt"/>
              <a:buAutoNum type="arabicPeriod"/>
            </a:pPr>
            <a:r>
              <a:rPr lang="en-GB" sz="1100" dirty="0"/>
              <a:t>Was sind unsere finanziellen Ziele? </a:t>
            </a:r>
            <a:r>
              <a:rPr lang="en-GB" sz="1100" b="1" dirty="0"/>
              <a:t>Bedenken Sie: </a:t>
            </a:r>
            <a:r>
              <a:rPr lang="en-GB" sz="1100" dirty="0"/>
              <a:t>Ein gemeinsames Verständnis der Ziele reduziert Missverständnisse. </a:t>
            </a:r>
          </a:p>
          <a:p>
            <a:pPr marL="435117" lvl="1" indent="-228600">
              <a:buFont typeface="Arial" panose="020B0604020202020204" pitchFamily="34" charset="0"/>
              <a:buChar char="•"/>
            </a:pPr>
            <a:r>
              <a:rPr lang="en-GB" sz="1000" dirty="0">
                <a:solidFill>
                  <a:srgbClr val="1E2879"/>
                </a:solidFill>
                <a:latin typeface="+mn-lt"/>
              </a:rPr>
              <a:t>Ziel 1 ...............Benötigter Betrag …</a:t>
            </a:r>
          </a:p>
          <a:p>
            <a:pPr marL="435117" lvl="1" indent="-228600">
              <a:buFont typeface="Arial" panose="020B0604020202020204" pitchFamily="34" charset="0"/>
              <a:buChar char="•"/>
            </a:pPr>
            <a:r>
              <a:rPr lang="en-GB" sz="1000" dirty="0">
                <a:solidFill>
                  <a:srgbClr val="1E2879"/>
                </a:solidFill>
                <a:latin typeface="+mn-lt"/>
              </a:rPr>
              <a:t>Ziel 2</a:t>
            </a:r>
            <a:r>
              <a:rPr kumimoji="0" lang="en-GB" sz="1000" b="0" i="0" u="none" strike="noStrike" kern="1200" cap="none" spc="0" normalizeH="0" baseline="0" noProof="0" dirty="0">
                <a:ln>
                  <a:noFill/>
                </a:ln>
                <a:solidFill>
                  <a:srgbClr val="1E2879"/>
                </a:solidFill>
                <a:effectLst/>
                <a:uLnTx/>
                <a:uFillTx/>
                <a:latin typeface="Calibri" panose="020F0502020204030204"/>
                <a:ea typeface="Open Sans" panose="020B0606030504020204" pitchFamily="34" charset="0"/>
                <a:cs typeface="Calibri" panose="020F0502020204030204" pitchFamily="34" charset="0"/>
              </a:rPr>
              <a:t> ...............Benötigter Betrag …</a:t>
            </a:r>
            <a:r>
              <a:rPr lang="en-GB" sz="1000" dirty="0">
                <a:solidFill>
                  <a:srgbClr val="1E2879"/>
                </a:solidFill>
              </a:rPr>
              <a:t> </a:t>
            </a:r>
          </a:p>
          <a:p>
            <a:pPr marL="435117" lvl="1" indent="-228600">
              <a:buFont typeface="Arial" panose="020B0604020202020204" pitchFamily="34" charset="0"/>
              <a:buChar char="•"/>
            </a:pPr>
            <a:r>
              <a:rPr lang="en-GB" sz="1000" dirty="0">
                <a:solidFill>
                  <a:srgbClr val="1E2879"/>
                </a:solidFill>
                <a:latin typeface="+mn-lt"/>
              </a:rPr>
              <a:t>Ziel 3</a:t>
            </a:r>
            <a:r>
              <a:rPr kumimoji="0" lang="en-GB" sz="1000" b="0" i="0" u="none" strike="noStrike" kern="1200" cap="none" spc="0" normalizeH="0" baseline="0" noProof="0" dirty="0">
                <a:ln>
                  <a:noFill/>
                </a:ln>
                <a:solidFill>
                  <a:srgbClr val="1E2879"/>
                </a:solidFill>
                <a:effectLst/>
                <a:uLnTx/>
                <a:uFillTx/>
                <a:latin typeface="Calibri" panose="020F0502020204030204"/>
                <a:ea typeface="Open Sans" panose="020B0606030504020204" pitchFamily="34" charset="0"/>
                <a:cs typeface="Calibri" panose="020F0502020204030204" pitchFamily="34" charset="0"/>
              </a:rPr>
              <a:t> ...............Benötigter Betrag …</a:t>
            </a:r>
            <a:endParaRPr lang="en-GB" sz="1100" dirty="0">
              <a:solidFill>
                <a:srgbClr val="1E2879"/>
              </a:solidFill>
              <a:latin typeface="+mn-lt"/>
            </a:endParaRPr>
          </a:p>
          <a:p>
            <a:pPr marL="228600" indent="-228600">
              <a:lnSpc>
                <a:spcPts val="1150"/>
              </a:lnSpc>
              <a:buFont typeface="+mj-lt"/>
              <a:buAutoNum type="arabicPeriod"/>
            </a:pPr>
            <a:r>
              <a:rPr lang="en-GB" sz="1100" dirty="0"/>
              <a:t>Wie hoch werden unsere gemeinsamen Einnahmen und Ausgaben in einem Monat sein?</a:t>
            </a:r>
          </a:p>
          <a:p>
            <a:pPr marL="435117" lvl="1" indent="-228600">
              <a:buFont typeface="Arial" panose="020B0604020202020204" pitchFamily="34" charset="0"/>
              <a:buChar char="•"/>
            </a:pPr>
            <a:r>
              <a:rPr lang="en-GB" sz="1000" dirty="0">
                <a:solidFill>
                  <a:srgbClr val="1E2879"/>
                </a:solidFill>
                <a:latin typeface="+mn-lt"/>
              </a:rPr>
              <a:t>Unsere Einnahmen</a:t>
            </a:r>
          </a:p>
          <a:p>
            <a:pPr marL="435117" lvl="1" indent="-228600">
              <a:buFont typeface="Arial" panose="020B0604020202020204" pitchFamily="34" charset="0"/>
              <a:buChar char="•"/>
            </a:pPr>
            <a:r>
              <a:rPr lang="en-GB" sz="1000" dirty="0">
                <a:solidFill>
                  <a:srgbClr val="1E2879"/>
                </a:solidFill>
                <a:latin typeface="+mn-lt"/>
              </a:rPr>
              <a:t>Unsere Ausgaben</a:t>
            </a:r>
          </a:p>
          <a:p>
            <a:pPr marL="228600" indent="-228600">
              <a:lnSpc>
                <a:spcPts val="1150"/>
              </a:lnSpc>
              <a:buFont typeface="+mj-lt"/>
              <a:buAutoNum type="arabicPeriod"/>
            </a:pPr>
            <a:r>
              <a:rPr lang="en-GB" sz="1100" dirty="0"/>
              <a:t>Wer ist für die Zahlung welcher Rechnung zuständig? </a:t>
            </a:r>
            <a:r>
              <a:rPr lang="en-GB" sz="1100" b="1" dirty="0"/>
              <a:t>Bedenken Sie:</a:t>
            </a:r>
            <a:r>
              <a:rPr lang="en-GB" sz="1100" dirty="0"/>
              <a:t> Ein gemeinsames Werkzeug erleichtert die Übersicht.</a:t>
            </a:r>
          </a:p>
          <a:p>
            <a:pPr marL="228600" indent="-228600">
              <a:lnSpc>
                <a:spcPts val="1150"/>
              </a:lnSpc>
              <a:buFont typeface="+mj-lt"/>
              <a:buAutoNum type="arabicPeriod"/>
            </a:pPr>
            <a:r>
              <a:rPr lang="en-GB" sz="1100" dirty="0"/>
              <a:t>Wie erfassen wir unsere Ausgaben? </a:t>
            </a:r>
            <a:r>
              <a:rPr lang="en-GB" sz="1100" b="1" dirty="0"/>
              <a:t>Bedenken Sie: </a:t>
            </a:r>
            <a:r>
              <a:rPr lang="en-GB" sz="1100" dirty="0"/>
              <a:t>Feste Beträge („Taschengeld“) helfen bei der Planung der täglichen Ausgaben.</a:t>
            </a:r>
          </a:p>
          <a:p>
            <a:pPr marL="435117" lvl="1" indent="-228600">
              <a:buFont typeface="Arial" panose="020B0604020202020204" pitchFamily="34" charset="0"/>
              <a:buChar char="•"/>
            </a:pPr>
            <a:r>
              <a:rPr lang="en-GB" sz="1000" dirty="0">
                <a:solidFill>
                  <a:srgbClr val="1E2879"/>
                </a:solidFill>
                <a:latin typeface="+mn-lt"/>
              </a:rPr>
              <a:t>Werkzeuge, die wir nutzen: </a:t>
            </a:r>
          </a:p>
          <a:p>
            <a:pPr marL="206517" lvl="1"/>
            <a:r>
              <a:rPr lang="en-GB" sz="1000" dirty="0">
                <a:solidFill>
                  <a:srgbClr val="1E2879"/>
                </a:solidFill>
                <a:latin typeface="+mn-lt"/>
              </a:rPr>
              <a:t>       (Listen, Tabellen, Software usw.?)</a:t>
            </a:r>
          </a:p>
          <a:p>
            <a:pPr marL="435117" lvl="1" indent="-228600">
              <a:buFont typeface="Arial" panose="020B0604020202020204" pitchFamily="34" charset="0"/>
              <a:buChar char="•"/>
            </a:pPr>
            <a:r>
              <a:rPr lang="en-GB" sz="1000" dirty="0">
                <a:solidFill>
                  <a:srgbClr val="1E2879"/>
                </a:solidFill>
                <a:latin typeface="+mn-lt"/>
              </a:rPr>
              <a:t>Was erfassen wir? </a:t>
            </a:r>
          </a:p>
          <a:p>
            <a:pPr marL="206517" lvl="1"/>
            <a:r>
              <a:rPr lang="en-GB" sz="1000" dirty="0">
                <a:solidFill>
                  <a:srgbClr val="1E2879"/>
                </a:solidFill>
                <a:latin typeface="+mn-lt"/>
              </a:rPr>
              <a:t>       (Mittagessen, Unterhaltung usw.?)</a:t>
            </a:r>
          </a:p>
          <a:p>
            <a:pPr marL="435117" lvl="1" indent="-228600">
              <a:buFont typeface="Arial" panose="020B0604020202020204" pitchFamily="34" charset="0"/>
              <a:buChar char="•"/>
            </a:pPr>
            <a:r>
              <a:rPr lang="en-GB" sz="1000" dirty="0">
                <a:solidFill>
                  <a:srgbClr val="1E2879"/>
                </a:solidFill>
                <a:latin typeface="+mn-lt"/>
              </a:rPr>
              <a:t>Wie teilen wir einander mit, was wir ausgegeben haben?</a:t>
            </a:r>
          </a:p>
          <a:p>
            <a:pPr marL="228600" indent="-228600">
              <a:lnSpc>
                <a:spcPts val="1150"/>
              </a:lnSpc>
              <a:buFont typeface="+mj-lt"/>
              <a:buAutoNum type="arabicPeriod"/>
            </a:pPr>
            <a:endParaRPr lang="en-GB" sz="1200" dirty="0"/>
          </a:p>
          <a:p>
            <a:pPr marL="0" indent="0">
              <a:lnSpc>
                <a:spcPts val="1150"/>
              </a:lnSpc>
              <a:buNone/>
            </a:pPr>
            <a:endParaRPr lang="en-GB" dirty="0"/>
          </a:p>
          <a:p>
            <a:pPr marL="0" indent="0">
              <a:lnSpc>
                <a:spcPts val="1150"/>
              </a:lnSpc>
              <a:buNone/>
            </a:pPr>
            <a:r>
              <a:rPr lang="en-GB" sz="1100" b="1" dirty="0">
                <a:solidFill>
                  <a:srgbClr val="ED7D31"/>
                </a:solidFill>
                <a:ea typeface="Calibri" panose="020F0502020204030204" pitchFamily="34" charset="0"/>
              </a:rPr>
              <a:t>Fragen zu Krediten &amp; Schulden: </a:t>
            </a:r>
          </a:p>
          <a:p>
            <a:pPr marL="0" indent="0">
              <a:lnSpc>
                <a:spcPts val="1150"/>
              </a:lnSpc>
              <a:buNone/>
            </a:pPr>
            <a:endParaRPr lang="en-GB" sz="1200" b="1" dirty="0">
              <a:solidFill>
                <a:srgbClr val="ED7D31"/>
              </a:solidFill>
            </a:endParaRPr>
          </a:p>
          <a:p>
            <a:pPr marL="228600" indent="-228600">
              <a:lnSpc>
                <a:spcPts val="1150"/>
              </a:lnSpc>
              <a:buFont typeface="+mj-lt"/>
              <a:buAutoNum type="arabicPeriod"/>
            </a:pPr>
            <a:r>
              <a:rPr lang="en-GB" sz="1100" dirty="0"/>
              <a:t>Wie viele Schulden haben wir derzeit insgesamt? </a:t>
            </a:r>
            <a:r>
              <a:rPr lang="en-GB" sz="1100" b="1" dirty="0"/>
              <a:t>Bedenken Sie: </a:t>
            </a:r>
            <a:r>
              <a:rPr lang="en-GB" sz="1100" dirty="0"/>
              <a:t>Welche vor oder während der Ehe aufgenommenen Schulden werden während und nach der Ehe zu Schulden beider Parteien? </a:t>
            </a:r>
          </a:p>
          <a:p>
            <a:pPr marL="228600" indent="-228600">
              <a:lnSpc>
                <a:spcPts val="1150"/>
              </a:lnSpc>
              <a:buFont typeface="+mj-lt"/>
              <a:buAutoNum type="arabicPeriod"/>
            </a:pPr>
            <a:r>
              <a:rPr lang="en-GB" sz="1100" dirty="0"/>
              <a:t>Wie ist unsere aktuelle Kreditwürdigkeit (z. B. SCHUFA-Score)? </a:t>
            </a:r>
            <a:r>
              <a:rPr lang="en-GB" sz="1100" b="1" dirty="0"/>
              <a:t>Bedenken Sie: </a:t>
            </a:r>
            <a:r>
              <a:rPr lang="en-GB" sz="1100" dirty="0"/>
              <a:t>Es ist wichtig, die eigene Bonitätsauskunft vor einer großen Lebensveränderung zu prüfen.</a:t>
            </a:r>
          </a:p>
          <a:p>
            <a:pPr marL="228600" indent="-228600">
              <a:lnSpc>
                <a:spcPts val="1150"/>
              </a:lnSpc>
              <a:buFont typeface="+mj-lt"/>
              <a:buAutoNum type="arabicPeriod"/>
            </a:pPr>
            <a:r>
              <a:rPr lang="en-GB" sz="1100" dirty="0"/>
              <a:t>Wofür nutzen wir Kreditkarten?</a:t>
            </a:r>
          </a:p>
          <a:p>
            <a:pPr marL="228600" indent="-228600">
              <a:lnSpc>
                <a:spcPts val="1150"/>
              </a:lnSpc>
              <a:buFont typeface="+mj-lt"/>
              <a:buAutoNum type="arabicPeriod"/>
            </a:pPr>
            <a:r>
              <a:rPr lang="en-GB" sz="1100" dirty="0"/>
              <a:t>Wofür nehmen wir Kredite auf?</a:t>
            </a:r>
          </a:p>
          <a:p>
            <a:pPr marL="228600" indent="-228600">
              <a:lnSpc>
                <a:spcPts val="1150"/>
              </a:lnSpc>
              <a:buFont typeface="+mj-lt"/>
              <a:buAutoNum type="arabicPeriod"/>
            </a:pPr>
            <a:r>
              <a:rPr lang="en-GB" sz="1100" dirty="0"/>
              <a:t>Mit welcher Schuldenhöhe fühlen wir uns wohl?</a:t>
            </a:r>
          </a:p>
          <a:p>
            <a:pPr marL="0" indent="0">
              <a:lnSpc>
                <a:spcPts val="1150"/>
              </a:lnSpc>
              <a:buNone/>
            </a:pPr>
            <a:endParaRPr lang="en-GB" dirty="0"/>
          </a:p>
          <a:p>
            <a:pPr marL="0" indent="0">
              <a:lnSpc>
                <a:spcPts val="1150"/>
              </a:lnSpc>
              <a:buNone/>
            </a:pPr>
            <a:endParaRPr lang="en-GB" dirty="0"/>
          </a:p>
        </p:txBody>
      </p:sp>
      <p:grpSp>
        <p:nvGrpSpPr>
          <p:cNvPr id="87" name="Graphic 2">
            <a:extLst>
              <a:ext uri="{FF2B5EF4-FFF2-40B4-BE49-F238E27FC236}">
                <a16:creationId xmlns:a16="http://schemas.microsoft.com/office/drawing/2014/main" id="{2B738733-23C2-209E-8727-05FFEA348D4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E18DCC9-C9D4-DB08-6CFC-3D60E029EADB}"/>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801E1D30-273C-3B82-FB73-2FACDFDD3B06}"/>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3C18D82-6587-7E0E-B138-5C77BBDC9FC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2E4E10F-B4FC-4B10-2B39-CADF6061E9A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5427FD08-998A-899B-CB7F-A03E64F9156F}"/>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6840BA7E-F274-53DC-56D5-BCF84A1AECA7}"/>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A3B086B-D78A-8355-F84B-C98CCBBAACFA}"/>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154ADCB1-B5EC-19CB-845E-EDACE2953BBF}"/>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F5E09F59-430D-E1F1-5760-01600D644834}"/>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2F7199E7-2B99-1BC2-2CD1-170337B6C0F4}"/>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621893A-4EFD-2EA6-ABE2-8E1846C78C75}"/>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8AFD4861-FB95-08FE-ADF9-2DDBDEECEA9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C69DE501-308C-C941-E1A3-F4BB1A171B1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20F0E81-CA83-2A1D-11F3-E9622F57EA89}"/>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8D6EB77-2C7D-E805-E92B-08CC2816D0F5}"/>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632C69F9-F121-8D47-625C-3B134E0194E4}"/>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BD5EB94C-80BC-B366-6AD9-A33743C9F77A}"/>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6583F86-8116-55B9-75FC-BB9202D82A03}"/>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F18D889-3079-3895-6889-3F0E050DFAF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EDAE2B1-67C3-DF53-BAFD-44E62E2A86E0}"/>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4319B83-B054-8EA4-4EB2-14DBC2E4F2C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EC183748-B8D8-2371-4CB1-5487A9C004DB}"/>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0A2FE6E5-D88E-2F3F-4DF0-58FCACBB091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743D98CC-B8C8-5EEB-4F49-8CBA9CE4E1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91953562-9E1F-CE94-451D-BFC3CF21E62E}"/>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136F1061-9A77-DE71-0A01-8C0F041FEA22}"/>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941BCBC2-C548-7F5E-0287-CFAC228AD5B4}"/>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15BF9A9-387E-677C-F274-57136E99AD90}"/>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3D96425-12A2-80EE-3F0D-4CF812D6F32F}"/>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E26EFE98-CAD2-59DC-CCF1-72A99FEABFCB}"/>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34E15189-600A-23C5-9834-38E1D921E38E}"/>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A434916E-7ECD-CC8C-3A07-6378EA7C355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053597A4-F74C-A37C-EC22-9C2CA462B143}"/>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BFDD6765-4357-D835-4D9C-AF3E6D35D71B}"/>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CE67FA82-15A2-0987-88A0-864A07AB745B}"/>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6367459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E0A324-008B-D610-71B5-F16639215BB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4AEF683-3C28-0A1E-4D6B-7716DB5062D2}"/>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92797915-195D-B51F-ABA2-2459FACB60F4}"/>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CF08406E-FED6-8BAD-BB21-6961E706D925}"/>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29E1828A-6045-E6DF-97CB-9CA5FB177D79}"/>
              </a:ext>
            </a:extLst>
          </p:cNvPr>
          <p:cNvSpPr>
            <a:spLocks noGrp="1"/>
          </p:cNvSpPr>
          <p:nvPr>
            <p:ph type="body" sz="quarter" idx="64"/>
          </p:nvPr>
        </p:nvSpPr>
        <p:spPr>
          <a:xfrm>
            <a:off x="1704812" y="1534332"/>
            <a:ext cx="5198907" cy="8400082"/>
          </a:xfrm>
        </p:spPr>
        <p:txBody>
          <a:bodyPr/>
          <a:lstStyle/>
          <a:p>
            <a:pPr marL="0" indent="0">
              <a:buNone/>
            </a:pPr>
            <a:r>
              <a:rPr lang="en-GB" sz="1200" b="1" dirty="0">
                <a:solidFill>
                  <a:srgbClr val="ED7D31"/>
                </a:solidFill>
                <a:ea typeface="Calibri" panose="020F0502020204030204" pitchFamily="34" charset="0"/>
              </a:rPr>
              <a:t>Fragen zum Versicherungsschutz: </a:t>
            </a:r>
          </a:p>
          <a:p>
            <a:pPr marL="0" indent="0">
              <a:buNone/>
            </a:pPr>
            <a:endParaRPr lang="en-GB" b="1" dirty="0">
              <a:solidFill>
                <a:srgbClr val="ED7D31"/>
              </a:solidFill>
            </a:endParaRPr>
          </a:p>
          <a:p>
            <a:pPr marL="228600" indent="-228600">
              <a:buFont typeface="+mj-lt"/>
              <a:buAutoNum type="arabicPeriod"/>
            </a:pPr>
            <a:r>
              <a:rPr lang="en-GB" sz="1200" dirty="0"/>
              <a:t>Erfordert die bevorstehende Veränderung einen anderen Versicherungsschutz?</a:t>
            </a:r>
          </a:p>
          <a:p>
            <a:pPr marL="0" indent="0">
              <a:buNone/>
            </a:pPr>
            <a:r>
              <a:rPr lang="en-GB" dirty="0"/>
              <a:t>       (Kranken-, Lebens-, Sachversicherung usw.)</a:t>
            </a:r>
          </a:p>
          <a:p>
            <a:pPr marL="228600" indent="-228600">
              <a:buFont typeface="+mj-lt"/>
              <a:buAutoNum type="arabicPeriod"/>
            </a:pPr>
            <a:r>
              <a:rPr lang="en-GB" sz="1200" dirty="0"/>
              <a:t>Wessen Arbeitgeber bietet die besseren Versicherungsangebote? (Relevant in Ländern, in denen Arbeitgeber Versicherungen anbieten) </a:t>
            </a:r>
          </a:p>
          <a:p>
            <a:pPr lvl="1" indent="-171450">
              <a:buFont typeface="Arial" panose="020B0604020202020204" pitchFamily="34" charset="0"/>
              <a:buChar char="•"/>
            </a:pPr>
            <a:r>
              <a:rPr lang="en-GB" sz="1100" dirty="0">
                <a:solidFill>
                  <a:srgbClr val="1E2879"/>
                </a:solidFill>
                <a:latin typeface="+mn-lt"/>
              </a:rPr>
              <a:t>Arbeitgeber 1:</a:t>
            </a:r>
          </a:p>
          <a:p>
            <a:pPr lvl="1" indent="-171450">
              <a:buFont typeface="Arial" panose="020B0604020202020204" pitchFamily="34" charset="0"/>
              <a:buChar char="•"/>
            </a:pPr>
            <a:r>
              <a:rPr lang="en-GB" sz="1100" dirty="0">
                <a:solidFill>
                  <a:srgbClr val="1E2879"/>
                </a:solidFill>
                <a:latin typeface="+mn-lt"/>
              </a:rPr>
              <a:t>Arbeitgeber 2:</a:t>
            </a:r>
          </a:p>
          <a:p>
            <a:pPr marL="228600" indent="-228600">
              <a:buFont typeface="+mj-lt"/>
              <a:buAutoNum type="arabicPeriod"/>
            </a:pPr>
            <a:r>
              <a:rPr lang="en-GB" sz="1200" dirty="0"/>
              <a:t>Müssen wir einen Versicherungsschutz erhöhen?</a:t>
            </a:r>
          </a:p>
          <a:p>
            <a:pPr marL="0" indent="0">
              <a:buNone/>
            </a:pPr>
            <a:r>
              <a:rPr lang="en-GB" dirty="0"/>
              <a:t>       (Kranken-, Lebens-, Sachversicherung usw.)</a:t>
            </a:r>
          </a:p>
          <a:p>
            <a:pPr marL="228600" indent="-228600">
              <a:buFont typeface="+mj-lt"/>
              <a:buAutoNum type="arabicPeriod"/>
            </a:pPr>
            <a:endParaRPr lang="en-GB" sz="1200" dirty="0"/>
          </a:p>
          <a:p>
            <a:pPr marL="0" indent="0">
              <a:buNone/>
            </a:pPr>
            <a:r>
              <a:rPr lang="en-GB" sz="1200" b="1" dirty="0">
                <a:solidFill>
                  <a:srgbClr val="ED7D31"/>
                </a:solidFill>
                <a:ea typeface="Calibri" panose="020F0502020204030204" pitchFamily="34" charset="0"/>
              </a:rPr>
              <a:t>Fragen zu Steuern: </a:t>
            </a:r>
          </a:p>
          <a:p>
            <a:pPr marL="0" indent="0">
              <a:buNone/>
            </a:pPr>
            <a:endParaRPr lang="en-GB" dirty="0"/>
          </a:p>
          <a:p>
            <a:pPr marL="228600" indent="-228600">
              <a:buFont typeface="+mj-lt"/>
              <a:buAutoNum type="arabicPeriod"/>
            </a:pPr>
            <a:r>
              <a:rPr lang="en-GB" sz="1200" dirty="0"/>
              <a:t>Wollen wir unsere steuerliche Veranlagung ändern (z. B. Steuerklassen, gemeinsame Veranlagung)? </a:t>
            </a:r>
            <a:r>
              <a:rPr lang="en-GB" sz="1200" b="1" dirty="0"/>
              <a:t>Bedenken Sie</a:t>
            </a:r>
            <a:r>
              <a:rPr lang="en-GB" sz="1200" dirty="0"/>
              <a:t>: Am besten sprechen Sie mit einer Steuerberaterin oder einem Steuerberater, um die beste Lösung zu finden.</a:t>
            </a:r>
          </a:p>
          <a:p>
            <a:pPr marL="228600" indent="-228600">
              <a:buFont typeface="+mj-lt"/>
              <a:buAutoNum type="arabicPeriod"/>
            </a:pPr>
            <a:r>
              <a:rPr lang="en-GB" sz="1200" dirty="0"/>
              <a:t>Müssen wir die Lohnsteuerabzüge anpassen? </a:t>
            </a:r>
            <a:r>
              <a:rPr lang="en-GB" sz="1200" b="1" dirty="0"/>
              <a:t>Bedenken Sie: </a:t>
            </a:r>
            <a:r>
              <a:rPr lang="en-GB" sz="1200" dirty="0"/>
              <a:t>Kinder erfordern zusätzliche steuerliche Überlegungen.</a:t>
            </a:r>
          </a:p>
        </p:txBody>
      </p:sp>
      <p:grpSp>
        <p:nvGrpSpPr>
          <p:cNvPr id="87" name="Graphic 2">
            <a:extLst>
              <a:ext uri="{FF2B5EF4-FFF2-40B4-BE49-F238E27FC236}">
                <a16:creationId xmlns:a16="http://schemas.microsoft.com/office/drawing/2014/main" id="{241AAF48-BED5-1BC9-5C1C-03CAB3E5A445}"/>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70D503AB-9B4A-722A-F246-A826ACCCA4E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BB07C5A-702B-C865-BCD9-1182E02ADF9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1B7D4597-9F03-F777-31DC-168C2C8B2679}"/>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AC91FCBB-7366-8FB6-5723-C5E38D81F61C}"/>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943ACFA9-81F5-1528-95AB-729943E7CAD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19B0BD45-F5E0-25D2-4C35-DBC2BF7E913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0375EA64-9688-3077-6F93-D88CFB1F2A6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ACCC1ABC-1B82-6407-4A4B-7B8EB24F4001}"/>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CC32B658-33E9-0BCD-92F8-34DA4A9D2DE8}"/>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35E87FB1-E3EF-2E8D-6D01-DDF7FD42815A}"/>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D947F66F-9DFE-0956-83B8-81CC72DB513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5C6F9D5F-D6B8-7FF7-3B41-014F3FED18AC}"/>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58DF26A3-7A05-6020-B83F-75B77B65194F}"/>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B7BAA31D-B3B1-5884-B7A0-CF13E09CC5BF}"/>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40BF0790-1B4C-F7B2-C8A1-C6ECA022AD1E}"/>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29E6F9FC-93E0-E611-EB11-D2525C53AC12}"/>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2B0D8A3A-2295-6AFC-DC87-5EEE165AFD57}"/>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1D188DF2-A0D5-BD8A-B9F8-EBFDFED1449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48B1B6FA-787C-17A8-789B-8E0BFC63C9BD}"/>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621A3057-9E09-44AB-72B4-BA3A5DA23862}"/>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019CD8B-F85F-0ABA-87B5-15A3CFBAD538}"/>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4A606DE-2775-84CE-98D3-10AFF1C2893E}"/>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C22B0625-9810-7B4E-68A1-2A66E166CA92}"/>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A939A09A-B46D-55A5-2478-4BED57644D98}"/>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615D0AE8-729A-42E9-0E51-29EB5A4DEFF6}"/>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3F30FF59-6D27-2846-BE79-C02A94EAD6B9}"/>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492E2132-A729-60C2-E675-A7C37ECF72B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E02C468B-CEF8-6AA6-7604-D938F2F3DF66}"/>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ECDE8F52-D8F2-4C23-2599-1FD804A83FEE}"/>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DEA276C-2C8A-9D8E-BE75-D2347045A847}"/>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CCA22300-284C-EDFB-9802-916C5C0A35B6}"/>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8DBD04E-53F1-7AF6-8074-F2F5628E55D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C478E25-EC20-61BE-E07F-24936E0E3A54}"/>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9EA50FDF-7402-95AD-0B59-8BF7B12C275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0655F10D-03A7-146B-F645-CB32014C74CF}"/>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15874733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F5946F-9C62-AA87-64A9-32A65B98F4F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AEE5831-E63F-85C6-AD49-04A563C80BB9}"/>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45230E2D-17F3-E280-EAF8-5226AA04AD9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1473135E-7BE5-9A68-D141-05C8270D59D5}"/>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94494320-F0E4-6405-8D4C-A395A635534F}"/>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Char char="•"/>
              <a:tabLst/>
              <a:defRPr/>
            </a:pPr>
            <a:r>
              <a:rPr kumimoji="0" lang="en-GB" sz="11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Rollenspiel: Finanzielle Meinungsverschiedenheiten respektvoll lösen</a:t>
            </a:r>
          </a:p>
          <a:p>
            <a:pPr marL="171450" marR="0" lvl="0" indent="-17145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Char char="•"/>
              <a:tabLst/>
              <a:defRPr/>
            </a:pPr>
            <a:endParaRPr kumimoji="0" lang="en-US" sz="1400" b="1" i="0" u="none" strike="noStrike" kern="1200" cap="none" spc="0" normalizeH="0" baseline="0" noProof="0" dirty="0">
              <a:ln>
                <a:noFill/>
              </a:ln>
              <a:solidFill>
                <a:srgbClr val="F16024"/>
              </a:solidFill>
              <a:effectLst/>
              <a:highlight>
                <a:srgbClr val="FFFF00"/>
              </a:highligh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None/>
              <a:tabLst/>
              <a:defRPr/>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Geld wird häufig als eine der Hauptursachen für Stress und Konflikte in Beziehungen genannt. Finanzielle Meinungsverschiedenheiten können Spannungen erzeugen – sie bieten Paaren aber auch wertvolle Gelegenheiten, ihre Bindung zu stärken, ihre Kommunikationsfähigkeiten zu verbessern und gemeinsam eine sicherere Zukunft aufzubauen.</a:t>
            </a:r>
          </a:p>
          <a:p>
            <a:pPr marL="0" marR="0" lvl="0" indent="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None/>
              <a:tabLst/>
              <a:defRPr/>
            </a:pPr>
            <a:endParaRPr lang="en-GB" sz="1200" dirty="0"/>
          </a:p>
          <a:p>
            <a:pPr marL="0" marR="0" lvl="0" indent="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None/>
              <a:tabLst/>
              <a:defRPr/>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Wirksame Kommunikation ist der Grundpfeiler jeder gesunden Beziehung – und beim Thema Finanzen besonders wichtig. Paare sollten sich um einen offenen, ehrlichen und respektvollen Dialog über ihre finanziellen Ziele, Ausgabengewohnheiten, Werte in Bezug auf Geld und mögliche Sorgen bemühen. Diese Gespräche zu vermeiden, kann zu Groll, Missverständnissen und später größeren Konflikten führen.</a:t>
            </a:r>
          </a:p>
          <a:p>
            <a:pPr marL="0" marR="0" lvl="0" indent="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None/>
              <a:tabLst/>
              <a:defRPr/>
            </a:pPr>
            <a:endParaRPr lang="en-GB" sz="1200" dirty="0"/>
          </a:p>
          <a:p>
            <a:pPr marL="0" marR="0" lvl="0" indent="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None/>
              <a:tabLst/>
              <a:defRPr/>
            </a:pPr>
            <a:endPar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None/>
              <a:tabLst/>
              <a:defRPr/>
            </a:pPr>
            <a:r>
              <a:rPr kumimoji="0" lang="en-GB" sz="11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Hier sind zentrale Kommunikationsstrategien, die Sie mit Ihrem Partner bzw. Ihrer Partnerin üben können:</a:t>
            </a:r>
            <a:endPar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indent="0">
              <a:lnSpc>
                <a:spcPts val="1100"/>
              </a:lnSpc>
              <a:buNone/>
            </a:pPr>
            <a:endParaRPr lang="en-GB" dirty="0"/>
          </a:p>
          <a:p>
            <a:pPr marL="228600" indent="-228600">
              <a:lnSpc>
                <a:spcPts val="1100"/>
              </a:lnSpc>
              <a:buFont typeface="+mj-lt"/>
              <a:buAutoNum type="arabicPeriod"/>
            </a:pPr>
            <a:r>
              <a:rPr lang="en-GB" sz="1100" b="1" dirty="0"/>
              <a:t>Regelmäßige Finanztreffen vereinbaren</a:t>
            </a:r>
            <a:r>
              <a:rPr lang="en-GB" sz="1100" dirty="0"/>
              <a:t>: Planen Sie feste Zeiten – wöchentlich, alle zwei Wochen oder monatlich –, um über Finanzen zu sprechen. Dieses proaktive Vorgehen kann verhindern, dass Probleme eskalieren, und stellt sicher, dass beide Partner auf dem gleichen Stand sind. Diese Treffen sollten so ernst genommen werden wie andere wichtige Termine. </a:t>
            </a:r>
          </a:p>
          <a:p>
            <a:pPr marL="228600" indent="-228600">
              <a:lnSpc>
                <a:spcPts val="1100"/>
              </a:lnSpc>
              <a:buFont typeface="+mj-lt"/>
              <a:buAutoNum type="arabicPeriod"/>
            </a:pPr>
            <a:r>
              <a:rPr lang="en-GB" sz="1100" b="1" dirty="0"/>
              <a:t>Aktiv zuhören</a:t>
            </a:r>
            <a:r>
              <a:rPr lang="en-GB" sz="1100" dirty="0"/>
              <a:t>: Üben Sie aktives Zuhören, indem Sie sich wirklich auf die Sichtweise Ihres Partners konzentrieren, ohne zu unterbrechen. Das zeigt Respekt, bestätigt seine Gefühle und schafft Vertrauen. Stellen Sie Verständnisfragen, um seinen Standpunkt wirklich zu erfassen. </a:t>
            </a:r>
          </a:p>
          <a:p>
            <a:pPr marL="228600" indent="-228600">
              <a:lnSpc>
                <a:spcPts val="1100"/>
              </a:lnSpc>
              <a:buFont typeface="+mj-lt"/>
              <a:buAutoNum type="arabicPeriod"/>
            </a:pPr>
            <a:r>
              <a:rPr lang="en-GB" sz="1100" b="1" dirty="0"/>
              <a:t>Transparent sein</a:t>
            </a:r>
            <a:r>
              <a:rPr lang="en-GB" sz="1100" dirty="0"/>
              <a:t>: Teilen Sie alle relevanten Finanzinformationen offen und ehrlich mit Ihrem Partner. Schulden, Ausgaben oder finanzielle Sorgen zu verbergen, kann das Vertrauen untergraben und zu erheblichen Problemen führen. Transparenz schafft eine Basis aus Ehrlichkeit und gegenseitigem Respekt. </a:t>
            </a:r>
          </a:p>
          <a:p>
            <a:pPr marL="228600" indent="-228600">
              <a:lnSpc>
                <a:spcPts val="1100"/>
              </a:lnSpc>
              <a:buFont typeface="+mj-lt"/>
              <a:buAutoNum type="arabicPeriod"/>
            </a:pPr>
            <a:r>
              <a:rPr lang="en-GB" sz="1100" b="1" dirty="0"/>
              <a:t>„Ich“-Botschaften verwenden</a:t>
            </a:r>
            <a:r>
              <a:rPr lang="en-GB" sz="1100" dirty="0"/>
              <a:t>: Formulieren Sie Sorgen oder Meinungsverschiedenheiten als „Ich“-Botschaften, um Schuldzuweisungen zu vermeiden (z. B. „Ich mache mir Sorgen, wenn …“ statt „Du machst immer …“). Das fördert einen konstruktiven Dialog und verringert Abwehrhaltungen. </a:t>
            </a:r>
          </a:p>
          <a:p>
            <a:pPr marL="228600" indent="-228600">
              <a:lnSpc>
                <a:spcPts val="1100"/>
              </a:lnSpc>
              <a:buFont typeface="+mj-lt"/>
              <a:buAutoNum type="arabicPeriod"/>
            </a:pPr>
            <a:r>
              <a:rPr lang="en-GB" sz="1100" b="1" dirty="0"/>
              <a:t>Auf gemeinsame Ziele fokussieren</a:t>
            </a:r>
            <a:r>
              <a:rPr lang="en-GB" sz="1100" dirty="0"/>
              <a:t>: Richten Sie Finanzgespräche an gemeinsamen Zielen und Werten aus. Das kann helfen, Unterschiede bei Ausgabengewohnheiten oder finanziellen Prioritäten zu überbrücken. </a:t>
            </a:r>
          </a:p>
          <a:p>
            <a:pPr marL="228600" indent="-228600">
              <a:lnSpc>
                <a:spcPts val="1100"/>
              </a:lnSpc>
              <a:buFont typeface="+mj-lt"/>
              <a:buAutoNum type="arabicPeriod"/>
            </a:pPr>
            <a:endParaRPr lang="en-GB" sz="1200" dirty="0"/>
          </a:p>
          <a:p>
            <a:pPr marL="228600" indent="-228600">
              <a:lnSpc>
                <a:spcPts val="1100"/>
              </a:lnSpc>
              <a:buFont typeface="+mj-lt"/>
              <a:buAutoNum type="arabicPeriod"/>
            </a:pPr>
            <a:endParaRPr lang="en-GB" sz="1200" dirty="0"/>
          </a:p>
          <a:p>
            <a:pPr marL="0" indent="0">
              <a:lnSpc>
                <a:spcPts val="1100"/>
              </a:lnSpc>
              <a:buNone/>
            </a:pPr>
            <a:r>
              <a:rPr lang="en-GB" sz="1100" b="1" dirty="0">
                <a:solidFill>
                  <a:srgbClr val="ED7D31"/>
                </a:solidFill>
                <a:ea typeface="Calibri" panose="020F0502020204030204" pitchFamily="34" charset="0"/>
              </a:rPr>
              <a:t>Umgang mit konkreten finanziellen Meinungsverschiedenheiten</a:t>
            </a:r>
          </a:p>
          <a:p>
            <a:pPr marL="0" indent="0">
              <a:lnSpc>
                <a:spcPts val="1100"/>
              </a:lnSpc>
              <a:buNone/>
            </a:pPr>
            <a:endParaRPr lang="en-GB" sz="1200" b="1" dirty="0">
              <a:solidFill>
                <a:srgbClr val="ED7D31"/>
              </a:solidFill>
            </a:endParaRPr>
          </a:p>
          <a:p>
            <a:pPr marL="0" indent="0">
              <a:lnSpc>
                <a:spcPts val="1100"/>
              </a:lnSpc>
              <a:buNone/>
            </a:pPr>
            <a:r>
              <a:rPr lang="en-GB" sz="1100" dirty="0"/>
              <a:t>Unterschiedliche Ausgabentypen (z. B. Sparerin vs. Ausgeber) sind eine häufige Konfliktquelle. So lassen sich diese Unterschiede überbrücken: </a:t>
            </a:r>
          </a:p>
          <a:p>
            <a:pPr marL="0" indent="0">
              <a:lnSpc>
                <a:spcPts val="1100"/>
              </a:lnSpc>
              <a:buNone/>
            </a:pPr>
            <a:endParaRPr lang="en-GB" sz="1200" dirty="0"/>
          </a:p>
          <a:p>
            <a:pPr>
              <a:lnSpc>
                <a:spcPts val="1100"/>
              </a:lnSpc>
            </a:pPr>
            <a:r>
              <a:rPr lang="en-GB" sz="1100" b="1" dirty="0"/>
              <a:t>Die Werte des anderen verstehen</a:t>
            </a:r>
            <a:r>
              <a:rPr lang="en-GB" sz="1100" dirty="0"/>
              <a:t>: Erkunden Sie die tieferen Gründe hinter den Ausgabengewohnheiten des anderen. Das fördert Empathie und Verständnis. </a:t>
            </a:r>
          </a:p>
          <a:p>
            <a:pPr>
              <a:lnSpc>
                <a:spcPts val="1100"/>
              </a:lnSpc>
            </a:pPr>
            <a:r>
              <a:rPr lang="en-GB" sz="1100" b="1" dirty="0"/>
              <a:t>Kompromisse finden</a:t>
            </a:r>
            <a:r>
              <a:rPr lang="en-GB" sz="1100" dirty="0"/>
              <a:t>: Suchen Sie Kompromisse, die die Bedürfnisse und Werte beider Partner respektieren. Getrennte Budgets für „Spaßgeld“ ermöglichen es zum Beispiel jedem Partner, innerhalb vereinbarter Grenzen Geld auszugeben, ohne Konflikte auszulösen. </a:t>
            </a:r>
          </a:p>
          <a:p>
            <a:pPr>
              <a:lnSpc>
                <a:spcPts val="1100"/>
              </a:lnSpc>
            </a:pPr>
            <a:r>
              <a:rPr lang="en-GB" sz="1100" b="1" dirty="0"/>
              <a:t>Professionelle Hilfe suchen</a:t>
            </a:r>
            <a:r>
              <a:rPr lang="en-GB" sz="1100" dirty="0"/>
              <a:t>: Wenn finanzielle Meinungsverschiedenheiten anhalten oder erhebliche Belastungen verursachen, ziehen Sie die Unterstützung einer Finanzberatung oder einer auf Paare und Finanzen spezialisierten Therapeutin bzw. eines Therapeuten in Betracht.</a:t>
            </a:r>
          </a:p>
        </p:txBody>
      </p:sp>
      <p:grpSp>
        <p:nvGrpSpPr>
          <p:cNvPr id="87" name="Graphic 2">
            <a:extLst>
              <a:ext uri="{FF2B5EF4-FFF2-40B4-BE49-F238E27FC236}">
                <a16:creationId xmlns:a16="http://schemas.microsoft.com/office/drawing/2014/main" id="{23DA6E0A-C3B2-514E-8AE3-A6B3D0EA7B2A}"/>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F3A99F5E-B94A-44EA-11FC-A347F50ECD3D}"/>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66D73FA-F23C-C433-CAA1-EB2D5602472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BEA44E18-BDB2-BDBB-2AD6-2EED20F6C0A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7C88C00-9970-5844-01E6-F0821207367B}"/>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12CB7CE9-16EF-C439-E024-2FBEB9B6DAD1}"/>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C4F5E25D-45C2-8B89-517C-2A751207E03D}"/>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F7D6C86C-D386-7E14-B127-877857DCB758}"/>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4ACBFDA6-B2CC-E4D7-0D0F-2297F4ED1BB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C85E9FB5-3851-F35D-4FDB-B9B69539FAB5}"/>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6D0D037-2F60-663D-6831-EF27911A4B2F}"/>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9A3A1DD4-7A80-955C-0E4B-5F579399808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0FF3437-0CF9-9725-99AA-C9F8680497E0}"/>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9F83B303-DE38-C534-CA3C-B9DE3EB00E29}"/>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59CFB314-15AB-D73B-F78F-F769E9B18F5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9F84F551-8CFC-CA8F-7BAB-00BABFA2D07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6936C85-AA11-7136-BADF-0DC217DCD8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65E2D50E-D661-4675-3B5C-820924E2C139}"/>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196D995A-D1C3-780E-E9D7-778E97DF6C86}"/>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735DCB36-3664-D8E3-3C9C-C7D012673702}"/>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F2E533B9-EF15-9363-7BFA-9F3E2DD7A3F9}"/>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783CA42E-760C-3240-AEF7-F796B10668DC}"/>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8D55AAD6-799E-BDAB-47FD-1B40C5018BF5}"/>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5F02675F-F436-EA86-E527-D3749D8BBCB6}"/>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54C38E35-827D-DB5C-6F00-BD3163597CB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AE144C1B-767B-0718-B813-3ED5F06DAEA0}"/>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BE7C741D-3557-5221-654A-B1249F633EAF}"/>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2A5B701-6737-D1AB-273D-EA43CCB4E060}"/>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7710A4BB-4538-8B87-2323-61B43EFE20E5}"/>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FB3FB415-7D24-A205-F30F-8E3AB845C85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2B2F6653-EFAF-A41C-5B4E-640B4B76C4D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4DB3F02-B622-F5D0-E509-2A07CD1BE3B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63334E47-17C3-A0DC-87B6-C610E9569504}"/>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006DD5A-967F-8A28-DAA2-566F1DFEA55C}"/>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32F7CE52-68E5-5C35-F9BA-DB09DF0E8767}"/>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0DD34270-44C3-F2D4-752B-962251EAC2B9}"/>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996726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BF27E5-7940-5071-36D2-280B5BDDEDB5}"/>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4AD8C2E-5202-A47F-7FD0-67A026CD99B1}"/>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3BA2A8F0-0CB4-BD3E-5F6E-0374F15DD322}"/>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44F06EB4-3B8F-FAEF-AAE3-F9FCBD5320B9}"/>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0EA3D7C9-FE05-B683-5274-B8EA222B6E66}"/>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Char char="•"/>
              <a:tabLst/>
              <a:defRPr/>
            </a:pPr>
            <a:r>
              <a:rPr kumimoji="0" lang="en-GB" sz="11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Scheidungsfolgen-Rechner (Simulation)</a:t>
            </a:r>
            <a:endParaRPr lang="en-GB" sz="1200" dirty="0">
              <a:solidFill>
                <a:srgbClr val="ED7D31"/>
              </a:solidFill>
              <a:highlight>
                <a:srgbClr val="FFFF00"/>
              </a:highlight>
              <a:ea typeface="Calibri" panose="020F0502020204030204" pitchFamily="34" charset="0"/>
            </a:endParaRPr>
          </a:p>
          <a:p>
            <a:pPr marL="0" indent="0">
              <a:lnSpc>
                <a:spcPts val="1100"/>
              </a:lnSpc>
              <a:buNone/>
            </a:pPr>
            <a:endParaRPr lang="en-GB" sz="1200" dirty="0">
              <a:solidFill>
                <a:srgbClr val="ED7D31"/>
              </a:solidFill>
              <a:highlight>
                <a:srgbClr val="FFFF00"/>
              </a:highlight>
              <a:ea typeface="Calibri" panose="020F0502020204030204" pitchFamily="34" charset="0"/>
            </a:endParaRPr>
          </a:p>
          <a:p>
            <a:pPr marL="0" marR="0" lvl="0" indent="0" algn="l" defTabSz="755934" rtl="0" eaLnBrk="1" fontAlgn="auto" latinLnBrk="0" hangingPunct="1">
              <a:lnSpc>
                <a:spcPts val="1100"/>
              </a:lnSpc>
              <a:spcBef>
                <a:spcPts val="0"/>
              </a:spcBef>
              <a:spcAft>
                <a:spcPts val="0"/>
              </a:spcAft>
              <a:buClr>
                <a:srgbClr val="F16024"/>
              </a:buClr>
              <a:buSzTx/>
              <a:buNone/>
              <a:tabLst/>
              <a:defRPr/>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Zwei der größten Herausforderungen für Menschen in einer Scheidung oder bei der Auflösung einer eingetragenen Partnerschaft sind:</a:t>
            </a:r>
          </a:p>
          <a:p>
            <a:pPr marL="0" marR="0" lvl="0" indent="0" algn="l" defTabSz="755934" rtl="0" eaLnBrk="1" fontAlgn="auto" latinLnBrk="0" hangingPunct="1">
              <a:lnSpc>
                <a:spcPts val="1100"/>
              </a:lnSpc>
              <a:spcBef>
                <a:spcPts val="0"/>
              </a:spcBef>
              <a:spcAft>
                <a:spcPts val="0"/>
              </a:spcAft>
              <a:buClr>
                <a:srgbClr val="F16024"/>
              </a:buClr>
              <a:buSzTx/>
              <a:buNone/>
              <a:tabLst/>
              <a:defRPr/>
            </a:pPr>
            <a:endParaRPr lang="en-GB" sz="1200" dirty="0"/>
          </a:p>
          <a:p>
            <a:pPr marL="0" marR="0" lvl="0" indent="0" algn="l" defTabSz="755934" rtl="0" eaLnBrk="1" fontAlgn="auto" latinLnBrk="0" hangingPunct="1">
              <a:lnSpc>
                <a:spcPts val="1100"/>
              </a:lnSpc>
              <a:spcBef>
                <a:spcPts val="0"/>
              </a:spcBef>
              <a:spcAft>
                <a:spcPts val="0"/>
              </a:spcAft>
              <a:buClr>
                <a:srgbClr val="F16024"/>
              </a:buClr>
              <a:buSzTx/>
              <a:buNone/>
              <a:tabLst/>
              <a:defRPr/>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Wie eine faire Scheidungsvereinbarung berechnet wird. Dazu gehören Immobilien, Rentenansprüche, Ersparnisse und Geldanlagen, Schulden, Unternehmen, Hausrat und persönliche Gegenstände sowie Einkommensansprüche (Unterhalt). </a:t>
            </a:r>
          </a:p>
          <a:p>
            <a:pPr marL="0" marR="0" lvl="0" indent="0" algn="l" defTabSz="755934" rtl="0" eaLnBrk="1" fontAlgn="auto" latinLnBrk="0" hangingPunct="1">
              <a:lnSpc>
                <a:spcPts val="1100"/>
              </a:lnSpc>
              <a:spcBef>
                <a:spcPts val="0"/>
              </a:spcBef>
              <a:spcAft>
                <a:spcPts val="0"/>
              </a:spcAft>
              <a:buClr>
                <a:srgbClr val="F16024"/>
              </a:buClr>
              <a:buSzTx/>
              <a:buNone/>
              <a:tabLst/>
              <a:defRPr/>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Zu verstehen, warum möglicherweise ein gerichtlicher Beschluss zu den finanziellen Folgen nötig ist (zusätzlich zum Scheidungsbeschluss, der die Beziehung beendet) – besonders wenn man sich mit dem Ehepartner bzw. der eingetragenen Partnerin bereits auf Bedingungen geeinigt hat. </a:t>
            </a:r>
          </a:p>
          <a:p>
            <a:pPr marL="0" marR="0" lvl="0" indent="0" algn="l" defTabSz="755934" rtl="0" eaLnBrk="1" fontAlgn="auto" latinLnBrk="0" hangingPunct="1">
              <a:lnSpc>
                <a:spcPts val="1100"/>
              </a:lnSpc>
              <a:spcBef>
                <a:spcPts val="0"/>
              </a:spcBef>
              <a:spcAft>
                <a:spcPts val="0"/>
              </a:spcAft>
              <a:buClr>
                <a:srgbClr val="F16024"/>
              </a:buClr>
              <a:buSzTx/>
              <a:buNone/>
              <a:tabLst/>
              <a:defRPr/>
            </a:pPr>
            <a:endParaRPr lang="en-GB" sz="1200" dirty="0"/>
          </a:p>
          <a:p>
            <a:pPr marL="0" marR="0" lvl="0" indent="0" algn="l" defTabSz="755934" rtl="0" eaLnBrk="1" fontAlgn="auto" latinLnBrk="0" hangingPunct="1">
              <a:lnSpc>
                <a:spcPts val="1100"/>
              </a:lnSpc>
              <a:spcBef>
                <a:spcPts val="0"/>
              </a:spcBef>
              <a:spcAft>
                <a:spcPts val="0"/>
              </a:spcAft>
              <a:buClr>
                <a:srgbClr val="F16024"/>
              </a:buClr>
              <a:buSzTx/>
              <a:buNone/>
              <a:tabLst/>
              <a:defRPr/>
            </a:pPr>
            <a:r>
              <a:rPr kumimoji="0" lang="en-GB" sz="11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Das ist nicht einfach. Es gibt keine exakten Antworten, denn das Recht räumt einen weiten Ermessensspielraum ein, um zu einer fairen und angemessenen finanziellen Regelung zu gelangen, und gibt Leitlinien, Grundsätze und Präzedenzfälle vor. Ein Gespräch mit einer Anwältin oder einem Anwalt ist sehr wichtig. Die folgenden Fragen helfen Ihnen, Ihre finanzielle Situation zu bewerten und den nächsten Schritt bei der Berechnung einer finanziellen Regelung vorzubereiten.</a:t>
            </a:r>
          </a:p>
          <a:p>
            <a:pPr marL="0" indent="0">
              <a:lnSpc>
                <a:spcPts val="1100"/>
              </a:lnSpc>
              <a:buNone/>
            </a:pPr>
            <a:endParaRPr lang="en-GB" sz="1200" b="1" dirty="0">
              <a:solidFill>
                <a:srgbClr val="ED7D31"/>
              </a:solidFill>
              <a:ea typeface="Calibri" panose="020F0502020204030204" pitchFamily="34" charset="0"/>
            </a:endParaRPr>
          </a:p>
          <a:p>
            <a:pPr marL="0" indent="0">
              <a:lnSpc>
                <a:spcPts val="1100"/>
              </a:lnSpc>
              <a:buNone/>
            </a:pPr>
            <a:endParaRPr lang="en-GB" sz="1200" b="1" dirty="0">
              <a:solidFill>
                <a:srgbClr val="ED7D31"/>
              </a:solidFill>
              <a:ea typeface="Calibri" panose="020F0502020204030204" pitchFamily="34" charset="0"/>
            </a:endParaRPr>
          </a:p>
          <a:p>
            <a:pPr marL="0" indent="0">
              <a:lnSpc>
                <a:spcPts val="1100"/>
              </a:lnSpc>
              <a:buNone/>
            </a:pPr>
            <a:r>
              <a:rPr lang="en-GB" sz="1100" b="1" dirty="0">
                <a:solidFill>
                  <a:srgbClr val="ED7D31"/>
                </a:solidFill>
                <a:ea typeface="Calibri" panose="020F0502020204030204" pitchFamily="34" charset="0"/>
              </a:rPr>
              <a:t>Fragen: </a:t>
            </a:r>
          </a:p>
          <a:p>
            <a:pPr marL="0" indent="0">
              <a:lnSpc>
                <a:spcPts val="1100"/>
              </a:lnSpc>
              <a:buNone/>
            </a:pPr>
            <a:endParaRPr lang="en-GB" b="1" dirty="0">
              <a:solidFill>
                <a:srgbClr val="ED7D31"/>
              </a:solidFill>
            </a:endParaRPr>
          </a:p>
          <a:p>
            <a:pPr marL="228600" indent="-228600">
              <a:lnSpc>
                <a:spcPct val="100000"/>
              </a:lnSpc>
              <a:buFont typeface="+mj-lt"/>
              <a:buAutoNum type="arabicPeriod"/>
            </a:pPr>
            <a:r>
              <a:rPr lang="en-GB" sz="1100" dirty="0"/>
              <a:t>Wie lange sind Sie verheiratet?</a:t>
            </a:r>
          </a:p>
          <a:p>
            <a:pPr marL="228600" indent="-228600">
              <a:lnSpc>
                <a:spcPct val="100000"/>
              </a:lnSpc>
              <a:buFont typeface="+mj-lt"/>
              <a:buAutoNum type="arabicPeriod"/>
            </a:pPr>
            <a:r>
              <a:rPr lang="en-GB" sz="1100" dirty="0"/>
              <a:t>Haben Sie Kinder unter 18 Jahren und/oder Kinder, die noch in Ausbildung sind?</a:t>
            </a:r>
          </a:p>
          <a:p>
            <a:pPr marL="228600" indent="-228600">
              <a:lnSpc>
                <a:spcPct val="100000"/>
              </a:lnSpc>
              <a:buFont typeface="+mj-lt"/>
              <a:buAutoNum type="arabicPeriod"/>
            </a:pPr>
            <a:r>
              <a:rPr lang="en-GB" sz="1100" dirty="0"/>
              <a:t>Haben Sie sich mit Ihrem Ehepartner/Partner auf eine finanzielle Regelung geeinigt?</a:t>
            </a:r>
          </a:p>
          <a:p>
            <a:pPr marL="228600" indent="-228600">
              <a:lnSpc>
                <a:spcPct val="100000"/>
              </a:lnSpc>
              <a:buFont typeface="+mj-lt"/>
              <a:buAutoNum type="arabicPeriod"/>
            </a:pPr>
            <a:r>
              <a:rPr lang="en-GB" sz="1100" dirty="0"/>
              <a:t>Haben Sie einen Ehevertrag (vor oder nach der Heirat geschlossen)?</a:t>
            </a:r>
          </a:p>
          <a:p>
            <a:pPr marL="228600" indent="-228600">
              <a:lnSpc>
                <a:spcPct val="100000"/>
              </a:lnSpc>
              <a:buFont typeface="+mj-lt"/>
              <a:buAutoNum type="arabicPeriod"/>
            </a:pPr>
            <a:r>
              <a:rPr lang="en-GB" sz="1100" dirty="0"/>
              <a:t>Besitzt einer von Ihnen eine oder mehrere Immobilien?</a:t>
            </a:r>
          </a:p>
          <a:p>
            <a:pPr marL="228600" indent="-228600">
              <a:lnSpc>
                <a:spcPct val="100000"/>
              </a:lnSpc>
              <a:buFont typeface="+mj-lt"/>
              <a:buAutoNum type="arabicPeriod"/>
            </a:pPr>
            <a:r>
              <a:rPr lang="en-GB" sz="1100" dirty="0"/>
              <a:t>Hat einer von Ihnen Ersparnisse oder Geldanlagen?</a:t>
            </a:r>
          </a:p>
          <a:p>
            <a:pPr marL="228600" indent="-228600">
              <a:lnSpc>
                <a:spcPct val="100000"/>
              </a:lnSpc>
              <a:buFont typeface="+mj-lt"/>
              <a:buAutoNum type="arabicPeriod"/>
            </a:pPr>
            <a:r>
              <a:rPr lang="en-GB" sz="1100" dirty="0"/>
              <a:t>Ist einer von Ihnen an einem Unternehmen beteiligt?</a:t>
            </a:r>
          </a:p>
          <a:p>
            <a:pPr marL="228600" indent="-228600">
              <a:lnSpc>
                <a:spcPct val="100000"/>
              </a:lnSpc>
              <a:buFont typeface="+mj-lt"/>
              <a:buAutoNum type="arabicPeriod"/>
            </a:pPr>
            <a:r>
              <a:rPr lang="en-GB" sz="1100" dirty="0"/>
              <a:t>Hat einer von Ihnen Rentenansprüche?</a:t>
            </a:r>
          </a:p>
          <a:p>
            <a:pPr marL="228600" indent="-228600">
              <a:lnSpc>
                <a:spcPct val="100000"/>
              </a:lnSpc>
              <a:buFont typeface="+mj-lt"/>
              <a:buAutoNum type="arabicPeriod"/>
            </a:pPr>
            <a:r>
              <a:rPr lang="en-GB" sz="1100" dirty="0"/>
              <a:t>Hat einer von Ihnen Schulden oder Verbindlichkeiten?</a:t>
            </a:r>
          </a:p>
          <a:p>
            <a:pPr marL="228600" indent="-228600">
              <a:lnSpc>
                <a:spcPct val="100000"/>
              </a:lnSpc>
              <a:buFont typeface="+mj-lt"/>
              <a:buAutoNum type="arabicPeriod"/>
            </a:pPr>
            <a:r>
              <a:rPr lang="en-GB" sz="1100" dirty="0"/>
              <a:t>Hat einer von Ihnen Vermögen im Ausland?</a:t>
            </a:r>
          </a:p>
          <a:p>
            <a:pPr marL="228600" indent="-228600">
              <a:lnSpc>
                <a:spcPct val="100000"/>
              </a:lnSpc>
              <a:buFont typeface="+mj-lt"/>
              <a:buAutoNum type="arabicPeriod"/>
            </a:pPr>
            <a:r>
              <a:rPr lang="en-GB" sz="1100" dirty="0"/>
              <a:t>Haben Sie eine ähnliche Erwerbsfähigkeit wie Ihr Ehepartner?</a:t>
            </a:r>
          </a:p>
          <a:p>
            <a:pPr marL="228600" indent="-228600">
              <a:lnSpc>
                <a:spcPct val="100000"/>
              </a:lnSpc>
              <a:buFont typeface="+mj-lt"/>
              <a:buAutoNum type="arabicPeriod"/>
            </a:pPr>
            <a:r>
              <a:rPr lang="en-GB" sz="1100" dirty="0"/>
              <a:t>Sind Sie finanziell von Ihrem Ehepartner oder Partner abhängig?</a:t>
            </a:r>
          </a:p>
        </p:txBody>
      </p:sp>
      <p:grpSp>
        <p:nvGrpSpPr>
          <p:cNvPr id="87" name="Graphic 2">
            <a:extLst>
              <a:ext uri="{FF2B5EF4-FFF2-40B4-BE49-F238E27FC236}">
                <a16:creationId xmlns:a16="http://schemas.microsoft.com/office/drawing/2014/main" id="{EED7FF32-AE2D-9338-64E3-AD17DF0EFB22}"/>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9D6436C-6A55-609B-FC0E-5EC0F75418F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B2A3AB94-C9A3-B5E8-54CE-DBAD1A7F076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0038D0DE-307A-38E0-70D9-AC3651C7B273}"/>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75BC2D38-16CD-EBC0-25C8-C8B0915A4D68}"/>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2BCB0A1E-493C-D16E-7A11-AA710BC5DA9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0EF92F16-863E-8F27-EAB7-7A9BEC376B3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52DFC1A8-980D-E24F-CD9C-4E1C80E2FC35}"/>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3E7EA3DC-EF07-703B-385C-53DAA9E70BD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88351B9D-DCDE-E26D-BC87-E4686E1B19FE}"/>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48952BAA-4894-D121-B52F-F521F568342E}"/>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88E78A8B-F1EA-0BB5-AA63-1222E126602C}"/>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2C69826-F4CA-41D8-CDCC-D09FA8FAAB36}"/>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12BBDBA-FADD-E344-D014-958382CE6C0C}"/>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F4FD8B9D-BB39-F160-A875-1E770EC6A7C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31D07DDC-1F33-5BDF-636F-37DABE5C97B2}"/>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BB47738E-02E4-CE6D-307F-3914C3449497}"/>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5D0E288E-233A-18E6-78F9-12B2FDB1D7E5}"/>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A15D9A47-594E-DC3E-4013-DB6B6448DD44}"/>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68076FA2-9550-F6AB-00C2-7468D60EBB74}"/>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2D82710-FF30-EC95-AC96-F2267A5AECFA}"/>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ED534451-A635-F2EA-89EB-EA554BA248C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7CE9CFD-5328-2E38-CF96-15C9284F362F}"/>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46286544-7C9C-394C-0155-E48C3CB2133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37C24F4B-D7D7-D638-C7CA-E17826CB11EB}"/>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3D3B9122-CA94-C867-5A26-FB29EBCEA216}"/>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A5CEBFAF-4A07-4BB5-67D3-86A6E544E504}"/>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AF9B0DB7-177D-2FBA-612D-BBF2D2D163B6}"/>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FAB86AA6-77DA-456F-8E76-973E9512C17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12DCC552-ACF0-8CF3-F163-7D9B7A96AD5E}"/>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62E3861F-D5ED-09AB-FBAC-699043DDA2D3}"/>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C94DF2C9-8849-97EB-E35C-4E628AF48E43}"/>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4037B550-9981-DAD3-43D5-CAD38977642E}"/>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20A5D0FE-2B07-8B9A-5C54-1FB14CB5F13A}"/>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2EA777BE-AD3F-5E2B-F8A3-1184559FE9F9}"/>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54F12CDD-27F8-BCF5-4355-069F6AC9750F}"/>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
        <p:nvSpPr>
          <p:cNvPr id="4" name="Rounded Rectangle 67">
            <a:extLst>
              <a:ext uri="{FF2B5EF4-FFF2-40B4-BE49-F238E27FC236}">
                <a16:creationId xmlns:a16="http://schemas.microsoft.com/office/drawing/2014/main" id="{F3135ED7-D2CA-DF98-3266-2EE1B933363C}"/>
              </a:ext>
            </a:extLst>
          </p:cNvPr>
          <p:cNvSpPr/>
          <p:nvPr/>
        </p:nvSpPr>
        <p:spPr>
          <a:xfrm>
            <a:off x="1824771" y="7601611"/>
            <a:ext cx="4442720" cy="2565213"/>
          </a:xfrm>
          <a:prstGeom prst="roundRect">
            <a:avLst>
              <a:gd name="adj" fmla="val 4330"/>
            </a:avLst>
          </a:prstGeom>
          <a:solidFill>
            <a:srgbClr val="F16024">
              <a:alpha val="8000"/>
            </a:srgbClr>
          </a:solidFill>
          <a:ln w="19050">
            <a:solidFill>
              <a:srgbClr val="F16024"/>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8">
            <a:extLst>
              <a:ext uri="{FF2B5EF4-FFF2-40B4-BE49-F238E27FC236}">
                <a16:creationId xmlns:a16="http://schemas.microsoft.com/office/drawing/2014/main" id="{5B6BCA07-31CC-7BE4-BD5F-D4555D9B049D}"/>
              </a:ext>
            </a:extLst>
          </p:cNvPr>
          <p:cNvGrpSpPr/>
          <p:nvPr/>
        </p:nvGrpSpPr>
        <p:grpSpPr>
          <a:xfrm>
            <a:off x="2007591" y="7413672"/>
            <a:ext cx="1196560" cy="494051"/>
            <a:chOff x="1997756" y="3611831"/>
            <a:chExt cx="897844" cy="406400"/>
          </a:xfrm>
        </p:grpSpPr>
        <p:grpSp>
          <p:nvGrpSpPr>
            <p:cNvPr id="10" name="Group 9">
              <a:extLst>
                <a:ext uri="{FF2B5EF4-FFF2-40B4-BE49-F238E27FC236}">
                  <a16:creationId xmlns:a16="http://schemas.microsoft.com/office/drawing/2014/main" id="{735F98F3-5E33-6D3E-9170-0E796BFEC289}"/>
                </a:ext>
              </a:extLst>
            </p:cNvPr>
            <p:cNvGrpSpPr/>
            <p:nvPr/>
          </p:nvGrpSpPr>
          <p:grpSpPr>
            <a:xfrm>
              <a:off x="1997756" y="3611831"/>
              <a:ext cx="897844" cy="406400"/>
              <a:chOff x="1590175" y="6032510"/>
              <a:chExt cx="897844" cy="406400"/>
            </a:xfrm>
          </p:grpSpPr>
          <p:sp>
            <p:nvSpPr>
              <p:cNvPr id="19" name="Rectangle 18">
                <a:extLst>
                  <a:ext uri="{FF2B5EF4-FFF2-40B4-BE49-F238E27FC236}">
                    <a16:creationId xmlns:a16="http://schemas.microsoft.com/office/drawing/2014/main" id="{BB26C676-388E-773B-DC57-191BD45A88C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a:extLst>
                  <a:ext uri="{FF2B5EF4-FFF2-40B4-BE49-F238E27FC236}">
                    <a16:creationId xmlns:a16="http://schemas.microsoft.com/office/drawing/2014/main" id="{BDC349DD-5521-D3AE-AD93-BC7108302FFD}"/>
                  </a:ext>
                </a:extLst>
              </p:cNvPr>
              <p:cNvSpPr/>
              <p:nvPr/>
            </p:nvSpPr>
            <p:spPr>
              <a:xfrm>
                <a:off x="1784140" y="6092546"/>
                <a:ext cx="691180" cy="286328"/>
              </a:xfrm>
              <a:prstGeom prst="rect">
                <a:avLst/>
              </a:prstGeom>
              <a:solidFill>
                <a:srgbClr val="F16024">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ext Placeholder 122">
                <a:extLst>
                  <a:ext uri="{FF2B5EF4-FFF2-40B4-BE49-F238E27FC236}">
                    <a16:creationId xmlns:a16="http://schemas.microsoft.com/office/drawing/2014/main" id="{9F862489-8B94-2B41-3F89-758E559CA798}"/>
                  </a:ext>
                </a:extLst>
              </p:cNvPr>
              <p:cNvSpPr txBox="1">
                <a:spLocks/>
              </p:cNvSpPr>
              <p:nvPr/>
            </p:nvSpPr>
            <p:spPr>
              <a:xfrm>
                <a:off x="1981385" y="6096239"/>
                <a:ext cx="377224"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22" name="Oval 21">
                <a:extLst>
                  <a:ext uri="{FF2B5EF4-FFF2-40B4-BE49-F238E27FC236}">
                    <a16:creationId xmlns:a16="http://schemas.microsoft.com/office/drawing/2014/main" id="{E25C3F49-6DAB-7CC2-7EC7-B0359B628D6E}"/>
                  </a:ext>
                </a:extLst>
              </p:cNvPr>
              <p:cNvSpPr/>
              <p:nvPr/>
            </p:nvSpPr>
            <p:spPr>
              <a:xfrm>
                <a:off x="1590175" y="6032510"/>
                <a:ext cx="406400" cy="406400"/>
              </a:xfrm>
              <a:prstGeom prst="ellipse">
                <a:avLst/>
              </a:prstGeom>
              <a:solidFill>
                <a:srgbClr val="F16024"/>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Freeform 104">
                <a:extLst>
                  <a:ext uri="{FF2B5EF4-FFF2-40B4-BE49-F238E27FC236}">
                    <a16:creationId xmlns:a16="http://schemas.microsoft.com/office/drawing/2014/main" id="{07B9DBD5-54EA-5C0C-D443-24683ED9715A}"/>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88D736F4-C758-385A-BF82-6DDAF4B39252}"/>
                </a:ext>
              </a:extLst>
            </p:cNvPr>
            <p:cNvGrpSpPr/>
            <p:nvPr/>
          </p:nvGrpSpPr>
          <p:grpSpPr>
            <a:xfrm>
              <a:off x="2066238" y="3681850"/>
              <a:ext cx="283418" cy="283423"/>
              <a:chOff x="8736336" y="773976"/>
              <a:chExt cx="925001" cy="925018"/>
            </a:xfrm>
            <a:solidFill>
              <a:schemeClr val="bg1"/>
            </a:solidFill>
          </p:grpSpPr>
          <p:sp>
            <p:nvSpPr>
              <p:cNvPr id="12" name="Freeform 85">
                <a:extLst>
                  <a:ext uri="{FF2B5EF4-FFF2-40B4-BE49-F238E27FC236}">
                    <a16:creationId xmlns:a16="http://schemas.microsoft.com/office/drawing/2014/main" id="{68417727-C38F-3D78-A71C-C001061CA010}"/>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94">
                <a:extLst>
                  <a:ext uri="{FF2B5EF4-FFF2-40B4-BE49-F238E27FC236}">
                    <a16:creationId xmlns:a16="http://schemas.microsoft.com/office/drawing/2014/main" id="{F0E3CE37-0EB0-351A-8063-93D021D1A79D}"/>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95">
                <a:extLst>
                  <a:ext uri="{FF2B5EF4-FFF2-40B4-BE49-F238E27FC236}">
                    <a16:creationId xmlns:a16="http://schemas.microsoft.com/office/drawing/2014/main" id="{6161F22E-5271-6215-9DB8-8CF951110C2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96">
                <a:extLst>
                  <a:ext uri="{FF2B5EF4-FFF2-40B4-BE49-F238E27FC236}">
                    <a16:creationId xmlns:a16="http://schemas.microsoft.com/office/drawing/2014/main" id="{8E8AB48C-0CAA-F786-F576-A496FD8BC937}"/>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97">
                <a:extLst>
                  <a:ext uri="{FF2B5EF4-FFF2-40B4-BE49-F238E27FC236}">
                    <a16:creationId xmlns:a16="http://schemas.microsoft.com/office/drawing/2014/main" id="{9DB8EDBE-C594-AE19-540D-F6BA542419FD}"/>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98">
                <a:extLst>
                  <a:ext uri="{FF2B5EF4-FFF2-40B4-BE49-F238E27FC236}">
                    <a16:creationId xmlns:a16="http://schemas.microsoft.com/office/drawing/2014/main" id="{EE933BAC-1DE5-96FF-656B-6F7652A61B5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99">
                <a:extLst>
                  <a:ext uri="{FF2B5EF4-FFF2-40B4-BE49-F238E27FC236}">
                    <a16:creationId xmlns:a16="http://schemas.microsoft.com/office/drawing/2014/main" id="{E1E8ADE0-2F9D-F15A-F441-FB9B19BE6A82}"/>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
        <p:nvSpPr>
          <p:cNvPr id="24" name="Text Placeholder 7">
            <a:extLst>
              <a:ext uri="{FF2B5EF4-FFF2-40B4-BE49-F238E27FC236}">
                <a16:creationId xmlns:a16="http://schemas.microsoft.com/office/drawing/2014/main" id="{1BD164F9-4BD3-33C3-E977-B449469DDA98}"/>
              </a:ext>
            </a:extLst>
          </p:cNvPr>
          <p:cNvSpPr txBox="1">
            <a:spLocks/>
          </p:cNvSpPr>
          <p:nvPr/>
        </p:nvSpPr>
        <p:spPr>
          <a:xfrm>
            <a:off x="2007591" y="7630967"/>
            <a:ext cx="4222008" cy="1370666"/>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endParaRPr lang="en-GB" sz="1400" b="1" dirty="0">
              <a:solidFill>
                <a:srgbClr val="F16024"/>
              </a:solidFill>
            </a:endParaRPr>
          </a:p>
          <a:p>
            <a:pPr marL="0" indent="0">
              <a:buNone/>
            </a:pPr>
            <a:endParaRPr lang="en-GB" sz="1400" b="1" dirty="0">
              <a:solidFill>
                <a:srgbClr val="F16024"/>
              </a:solidFill>
            </a:endParaRPr>
          </a:p>
          <a:p>
            <a:pPr marL="0" indent="0">
              <a:buNone/>
            </a:pPr>
            <a:r>
              <a:rPr lang="en-GB" sz="1200" b="1" dirty="0">
                <a:solidFill>
                  <a:srgbClr val="F16024"/>
                </a:solidFill>
              </a:rPr>
              <a:t>Rechner für Scheidungsvereinbarungen:</a:t>
            </a:r>
          </a:p>
          <a:p>
            <a:pPr marL="0" lvl="0" indent="0">
              <a:buNone/>
            </a:pPr>
            <a:endParaRPr lang="en-GB" dirty="0"/>
          </a:p>
          <a:p>
            <a:pPr marL="0" lvl="0" indent="0">
              <a:buNone/>
            </a:pPr>
            <a:r>
              <a:rPr lang="en-GB" sz="1200" dirty="0"/>
              <a:t>Angesichts der unterschiedlichen Rechtsrahmen in den einzelnen Ländern können Sie entweder dem ersten Link folgen, der sich auf die obigen Fragen bezieht, dem zweiten, der sich auf Großbritannien bezieht, oder dem dritten, der sich auf Deutschland bezieht, um Ihre finanzielle Regelung zu berechnen: </a:t>
            </a:r>
            <a:r>
              <a:rPr lang="en-GB" sz="1200" dirty="0">
                <a:hlinkClick r:id="rId2"/>
              </a:rPr>
              <a:t>https://www.weightmans.com/services/family/divorce-settlement-calculator/</a:t>
            </a:r>
            <a:r>
              <a:rPr lang="en-GB" sz="1200" dirty="0"/>
              <a:t> </a:t>
            </a:r>
          </a:p>
          <a:p>
            <a:pPr marL="0" lvl="0" indent="0">
              <a:buNone/>
            </a:pPr>
            <a:r>
              <a:rPr lang="en-US" dirty="0">
                <a:hlinkClick r:id="rId3"/>
              </a:rPr>
              <a:t>https://www.moneyhelper.org.uk/en/family-and-care/divorce-and-separation/divorce-and-money-calculator</a:t>
            </a:r>
            <a:r>
              <a:rPr lang="en-US" dirty="0"/>
              <a:t> </a:t>
            </a:r>
          </a:p>
          <a:p>
            <a:pPr marL="0" lvl="0" indent="0">
              <a:buNone/>
            </a:pPr>
            <a:r>
              <a:rPr lang="en-US" dirty="0">
                <a:hlinkClick r:id="rId4"/>
              </a:rPr>
              <a:t>https://www.lawyerdb.de/Support.aspx</a:t>
            </a:r>
            <a:r>
              <a:rPr lang="en-US" dirty="0"/>
              <a:t> </a:t>
            </a:r>
          </a:p>
        </p:txBody>
      </p:sp>
    </p:spTree>
    <p:extLst>
      <p:ext uri="{BB962C8B-B14F-4D97-AF65-F5344CB8AC3E}">
        <p14:creationId xmlns:p14="http://schemas.microsoft.com/office/powerpoint/2010/main" val="88704865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7C33B9-E1DE-98D5-42E1-A5CB5196F25A}"/>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BA851DB-0918-9425-E3CA-A13E7DD6D0A7}"/>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DD5F9F37-B14B-BE5B-182F-86CE678E3DDC}"/>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57F8FDB-77DD-5D3B-2F36-3E484453DAD8}"/>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F829FC07-C11E-C99A-63F4-77630F333B59}"/>
              </a:ext>
            </a:extLst>
          </p:cNvPr>
          <p:cNvSpPr>
            <a:spLocks noGrp="1"/>
          </p:cNvSpPr>
          <p:nvPr>
            <p:ph type="body" sz="quarter" idx="64"/>
          </p:nvPr>
        </p:nvSpPr>
        <p:spPr>
          <a:xfrm>
            <a:off x="1704812" y="1534332"/>
            <a:ext cx="5198907" cy="8400082"/>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US"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Formative Lernkontrolle:</a:t>
            </a: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Kurzantwort: Wie haben sich Ihre finanziellen Verantwortlichkeiten in Ihrer Beziehung verändert?</a:t>
            </a:r>
            <a:endParaRPr lang="en-GB" sz="1200" b="1" dirty="0">
              <a:solidFill>
                <a:srgbClr val="ED7D31"/>
              </a:solidFill>
              <a:ea typeface="Calibri" panose="020F0502020204030204" pitchFamily="34" charset="0"/>
            </a:endParaRPr>
          </a:p>
          <a:p>
            <a:pPr marL="0" indent="0">
              <a:buNone/>
            </a:pPr>
            <a:endParaRPr lang="en-GB" sz="1200" b="1" dirty="0">
              <a:solidFill>
                <a:srgbClr val="ED7D31"/>
              </a:solidFill>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Finanzielle Verantwortlichkeiten in einer Beziehung verschieben sich mit wachsender Verbindlichkeit oft von der individuellen Verwaltung hin zu einem gemeinsamen, partnerschaftlichen Ansatz. Typische Veränderungen sind der Übergang von getrennten Finanzen zu gemeinsamen Konten, ein „Deins, Meins, Unseres“-Modell oder die Aufteilung der Ausgaben nach Einkommensanteil statt 50/50. Manchmal gibt es aber auch negative Verschiebungen, </a:t>
            </a:r>
            <a:r>
              <a:rPr lang="en-GB" sz="1200" dirty="0"/>
              <a:t>die zu ungleichen Verantwortlichkeiten zwischen den Partnern führen und sich wiederum negativ auf die Beziehung auswirken können. Darüber nachzudenken, wie sich Ihre finanziellen Verantwortlichkeiten in Ihrer Beziehung verändert haben, kann Ihnen deshalb helfen, Ihre Fortschritte als Paar zu erkennen und künftige Entscheidungen zu fundieren. Dabei können Sie die folgenden Fragen reflektieren.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indent="0">
              <a:buNone/>
            </a:pPr>
            <a:endParaRPr lang="en-GB" sz="1200" b="1" dirty="0">
              <a:solidFill>
                <a:srgbClr val="ED7D31"/>
              </a:solidFill>
              <a:ea typeface="Calibri" panose="020F0502020204030204" pitchFamily="34" charset="0"/>
            </a:endParaRPr>
          </a:p>
          <a:p>
            <a:pPr marL="0" indent="0">
              <a:buNone/>
            </a:pPr>
            <a:r>
              <a:rPr lang="en-GB" sz="1200" b="1" dirty="0">
                <a:solidFill>
                  <a:srgbClr val="ED7D31"/>
                </a:solidFill>
                <a:ea typeface="Calibri" panose="020F0502020204030204" pitchFamily="34" charset="0"/>
              </a:rPr>
              <a:t>Fragen: </a:t>
            </a:r>
          </a:p>
          <a:p>
            <a:pPr marL="0" indent="0">
              <a:buNone/>
            </a:pPr>
            <a:endParaRPr lang="en-GB" b="1" dirty="0">
              <a:solidFill>
                <a:srgbClr val="ED7D31"/>
              </a:solidFill>
            </a:endParaRPr>
          </a:p>
          <a:p>
            <a:pPr marL="228600" indent="-228600">
              <a:lnSpc>
                <a:spcPct val="100000"/>
              </a:lnSpc>
              <a:buFont typeface="+mj-lt"/>
              <a:buAutoNum type="arabicPeriod"/>
            </a:pPr>
            <a:r>
              <a:rPr lang="en-GB" sz="1200" b="1" dirty="0"/>
              <a:t>Haben wir mehr Transparenz erreicht? </a:t>
            </a:r>
            <a:r>
              <a:rPr lang="en-GB" sz="1200" dirty="0"/>
              <a:t>Zusammenziehen oder Heiraten erfordert oft die vollständige Offenlegung von Schulden, Einkommen und Ausgabengewohnheiten. </a:t>
            </a:r>
          </a:p>
          <a:p>
            <a:pPr marL="228600" indent="-228600">
              <a:lnSpc>
                <a:spcPct val="100000"/>
              </a:lnSpc>
              <a:buFont typeface="+mj-lt"/>
              <a:buAutoNum type="arabicPeriod"/>
            </a:pPr>
            <a:r>
              <a:rPr lang="en-GB" sz="1200" b="1" dirty="0"/>
              <a:t>Haben wir eine gemeinsame Verantwortung erreicht? </a:t>
            </a:r>
            <a:r>
              <a:rPr lang="en-GB" sz="1200" dirty="0"/>
              <a:t>Statt nur persönliche Ausgaben zu verwalten, kümmern sich die Partner gemeinsam um Rechnungen, Miete/Hypothek und gemeinsame Sparziele.</a:t>
            </a:r>
          </a:p>
          <a:p>
            <a:pPr marL="228600" indent="-228600">
              <a:lnSpc>
                <a:spcPct val="100000"/>
              </a:lnSpc>
              <a:buFont typeface="+mj-lt"/>
              <a:buAutoNum type="arabicPeriod"/>
            </a:pPr>
            <a:r>
              <a:rPr lang="en-GB" sz="1200" b="1" dirty="0"/>
              <a:t>Tragen wir anteilig bei? </a:t>
            </a:r>
            <a:r>
              <a:rPr lang="en-GB" sz="1200" dirty="0"/>
              <a:t>Bei unterschiedlichen Einkommen wechseln viele Paare von einer 50/50-Aufteilung zu einer einkommensproportionalen Zahlung (z. B. 70/30), um Fairness sicherzustellen. </a:t>
            </a:r>
          </a:p>
          <a:p>
            <a:pPr marL="228600" indent="-228600">
              <a:lnSpc>
                <a:spcPct val="100000"/>
              </a:lnSpc>
              <a:buFont typeface="+mj-lt"/>
              <a:buAutoNum type="arabicPeriod"/>
            </a:pPr>
            <a:r>
              <a:rPr lang="en-GB" sz="1200" b="1" dirty="0"/>
              <a:t>Haben wir uns auf eine Aufgabenteilung geeinigt?</a:t>
            </a:r>
            <a:r>
              <a:rPr lang="en-GB" sz="1200" dirty="0"/>
              <a:t> Bei manchen Paaren übernimmt ein Partner die Hauptverwaltung von Rechnungen und Geldanlagen, während der andere nicht-finanzielle Aufgaben übernimmt. </a:t>
            </a:r>
          </a:p>
          <a:p>
            <a:pPr marL="228600" indent="-228600">
              <a:lnSpc>
                <a:spcPct val="100000"/>
              </a:lnSpc>
              <a:buFont typeface="+mj-lt"/>
              <a:buAutoNum type="arabicPeriod"/>
            </a:pPr>
            <a:r>
              <a:rPr lang="en-GB" sz="1200" b="1" dirty="0"/>
              <a:t>War unsere Budgetplanung für langfristige Ziele wirksam? </a:t>
            </a:r>
            <a:r>
              <a:rPr lang="en-GB" sz="1200" dirty="0"/>
              <a:t>Die Verantwortung verlagert sich von kurzfristigen Ausgaben auf langfristige Planung (z. B. Sparen für ein Eigenheim, den Ruhestand usw.). </a:t>
            </a:r>
          </a:p>
          <a:p>
            <a:pPr marL="228600" indent="-228600">
              <a:lnSpc>
                <a:spcPct val="100000"/>
              </a:lnSpc>
              <a:buFont typeface="+mj-lt"/>
              <a:buAutoNum type="arabicPeriod"/>
            </a:pPr>
            <a:r>
              <a:rPr lang="en-GB" sz="1200" b="1" dirty="0"/>
              <a:t>Haben wir klare Grenzen gesetzt? </a:t>
            </a:r>
            <a:r>
              <a:rPr lang="en-GB" sz="1200" dirty="0"/>
              <a:t>Viele Paare wechseln von vollständig getrennten Finanzen zu gemeinsamen Konten für gemeinsame Kosten, behalten aber individuelle Konten für persönliche Freiheit. </a:t>
            </a:r>
          </a:p>
          <a:p>
            <a:pPr marL="228600" indent="-228600">
              <a:lnSpc>
                <a:spcPct val="100000"/>
              </a:lnSpc>
              <a:buFont typeface="+mj-lt"/>
              <a:buAutoNum type="arabicPeriod"/>
            </a:pPr>
            <a:r>
              <a:rPr lang="en-GB" sz="1200" b="1" dirty="0"/>
              <a:t>Haben wir Ungleichgewichte angegangen? </a:t>
            </a:r>
            <a:r>
              <a:rPr lang="en-GB" sz="1200" dirty="0"/>
              <a:t>Paare müssen möglicherweise Rollen neu verhandeln, wenn ein Partner mehr Schulden mitbringt oder deutlich mehr verdient – manchmal muss der Besserverdienende mehr Verantwortung für gemeinsame Ziele übernehmen. </a:t>
            </a:r>
          </a:p>
          <a:p>
            <a:pPr marL="228600" indent="-228600">
              <a:lnSpc>
                <a:spcPct val="100000"/>
              </a:lnSpc>
              <a:buFont typeface="+mj-lt"/>
              <a:buAutoNum type="arabicPeriod"/>
            </a:pPr>
            <a:endParaRPr lang="en-GB" sz="1200" dirty="0"/>
          </a:p>
        </p:txBody>
      </p:sp>
      <p:grpSp>
        <p:nvGrpSpPr>
          <p:cNvPr id="87" name="Graphic 2">
            <a:extLst>
              <a:ext uri="{FF2B5EF4-FFF2-40B4-BE49-F238E27FC236}">
                <a16:creationId xmlns:a16="http://schemas.microsoft.com/office/drawing/2014/main" id="{33E66A9B-9292-1E3C-73FE-A0146A74C3A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97D1430A-64A9-4B75-E96E-E46DACED98F1}"/>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A42989B-7764-4E9B-D064-21C7A42324F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D7E00621-3CAB-E18B-6491-1F36984EFE3D}"/>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27FC6F09-BF1D-FF24-5897-C76BB40776C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F0C5B202-45E0-AA43-CFAB-58F4F2F8C8B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B7D7DE5E-6A2D-E384-98CD-A52D0554F53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C8FEDA2A-014C-DBE5-3BD0-F55019DFA84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EC1CD3D-18E6-B860-B229-149ADAA82F7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B19D5BB4-448D-3F96-02FA-AC1CA43C8681}"/>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0599CE8B-C89C-F887-DDAD-D2F9A662EC0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C2F91625-8F31-8EC8-AF88-8DECAE280B7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B9C5B50F-9BC5-D1B0-53EC-1BD7D30B4C34}"/>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634090E6-A22F-32ED-2FFD-1FBCAB95FD27}"/>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044E40FA-3740-E0D2-AEFE-9568EA88A1D2}"/>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07F40353-AC45-E0C1-759F-98187D73FB7A}"/>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AC6EAD90-B1D2-F8A9-C0E7-7E33B666D2A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8460DCA8-1179-EC5D-B3C1-65784467A5D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FDA6FAB-DE6D-105F-9C7E-B8A4623A19D2}"/>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5B2CD4C0-1221-FA64-8EDE-65F98437F167}"/>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CD915FD6-709B-6CED-BD9B-C382B5FB2B0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86EE9741-A7F8-AD79-836D-60006C8F0784}"/>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3C84734F-E597-C8C0-E456-AC5F34C8D8F7}"/>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A3C60951-D08F-74DD-1FDA-146F0604E67A}"/>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EFDE7BF7-D760-C4EE-E958-231D0FDFC0F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47E957A1-7A9C-F871-EEC1-5A6E320CA902}"/>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77BD6E89-FAD7-9D42-03F6-16099DC1ECE1}"/>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C9E80F63-9381-D4A7-8B77-1848CA1CAE81}"/>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5E0CCDF-7BAD-0E30-57B5-2EEABC5388D4}"/>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86EFD930-296A-B18C-A335-7D5E882E3620}"/>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AC0533B9-4398-C38D-1F6A-DF4DAA40DE3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59AE8C2F-4AB9-402C-B0EB-4F1073ED39E5}"/>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9DD240FD-E63D-927E-0B36-148AD0578E17}"/>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CB36458E-73C5-CB6C-53A7-ED543B847D7D}"/>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F0A27F45-B86A-D062-3679-A016766D226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B83D0D2D-9120-B72A-9270-4D371162BAFD}"/>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4119851955"/>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8EC2A6-A769-2B9B-8FFC-600A7081A8C2}"/>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08F144C-9ABC-20B2-806F-87CBB3C71205}"/>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3FAA9419-88B6-4E28-65FF-2032EC724F4A}"/>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0C930455-5BAC-2F88-BB75-DD62B185BC15}"/>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23799056-5637-9E41-4CF5-81F1CAE35BAA}"/>
              </a:ext>
            </a:extLst>
          </p:cNvPr>
          <p:cNvSpPr>
            <a:spLocks noGrp="1"/>
          </p:cNvSpPr>
          <p:nvPr>
            <p:ph type="body" sz="quarter" idx="64"/>
          </p:nvPr>
        </p:nvSpPr>
        <p:spPr>
          <a:xfrm>
            <a:off x="1704812" y="1534331"/>
            <a:ext cx="5198907" cy="8746807"/>
          </a:xfrm>
        </p:spPr>
        <p:txBody>
          <a:bodyPr/>
          <a:lstStyle/>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US"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Formative Lernkontrolle:</a:t>
            </a: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Char char="•"/>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Quiz: Richtig/Falsch zu gemeinsamem Eigentum und Ehefinanzen.</a:t>
            </a:r>
            <a:endParaRPr lang="en-GB" sz="1200" b="1" dirty="0">
              <a:solidFill>
                <a:srgbClr val="ED7D31"/>
              </a:solidFill>
              <a:ea typeface="Calibri" panose="020F0502020204030204" pitchFamily="34" charset="0"/>
            </a:endParaRPr>
          </a:p>
          <a:p>
            <a:pPr marL="0" indent="0">
              <a:buNone/>
            </a:pPr>
            <a:endParaRPr lang="en-GB" sz="1200" b="1" dirty="0">
              <a:solidFill>
                <a:srgbClr val="ED7D31"/>
              </a:solidFill>
              <a:ea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Von der gemeinsamen Budgetplanung bis zur langfristigen Planung: Das Finanzmanagement in der Ehe zu verstehen, ist der Schlüssel zu einer stabilen und erfolgreichen gemeinsamen Zukunft. Teilen Sie sich also die Last – oder verdoppeln Sie die Probleme? Das folgende Quiz gibt Ihnen die Antwort.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marR="0" lvl="0" indent="0" algn="l" defTabSz="755934" rtl="0" eaLnBrk="1" fontAlgn="auto" latinLnBrk="0" hangingPunct="1">
              <a:lnSpc>
                <a:spcPts val="1220"/>
              </a:lnSpc>
              <a:spcBef>
                <a:spcPts val="0"/>
              </a:spcBef>
              <a:spcAft>
                <a:spcPts val="0"/>
              </a:spcAft>
              <a:buClr>
                <a:srgbClr val="F16024"/>
              </a:buClr>
              <a:buSzTx/>
              <a:buNone/>
              <a:tabLst/>
              <a:defRPr/>
            </a:pPr>
            <a:r>
              <a:rPr lang="en-GB" sz="1200" b="1" dirty="0"/>
              <a:t>Die folgenden 5 Aussagen beantworten Sie und Ihr Partner bzw. Ihre Partnerin jeweils getrennt.</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Bitte kreisen Sie </a:t>
            </a:r>
            <a:r>
              <a:rPr kumimoji="0" lang="en-GB" sz="120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Richtig</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oder </a:t>
            </a:r>
            <a:r>
              <a:rPr kumimoji="0" lang="en-GB" sz="120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Falsch</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ein. </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Ich habe gern die Kontrolle über mein Geld und verwalte es lieber selbst.</a:t>
            </a:r>
          </a:p>
          <a:p>
            <a:pPr lvl="1" indent="-171450">
              <a:lnSpc>
                <a:spcPts val="1220"/>
              </a:lnSpc>
              <a:spcBef>
                <a:spcPts val="0"/>
              </a:spcBef>
              <a:buClr>
                <a:srgbClr val="F16024"/>
              </a:buClr>
              <a:buFont typeface="Arial" panose="020B0604020202020204" pitchFamily="34" charset="0"/>
              <a:buChar char="•"/>
              <a:defRPr/>
            </a:pPr>
            <a:r>
              <a:rPr lang="en-GB" sz="1100" b="1" dirty="0">
                <a:solidFill>
                  <a:srgbClr val="1E2879"/>
                </a:solidFill>
                <a:latin typeface="+mn-lt"/>
              </a:rPr>
              <a:t>Sie</a:t>
            </a:r>
            <a:r>
              <a:rPr lang="en-GB" sz="1100" dirty="0">
                <a:solidFill>
                  <a:srgbClr val="1E2879"/>
                </a:solidFill>
                <a:latin typeface="+mn-lt"/>
              </a:rPr>
              <a:t>: Richtig/Falsch</a:t>
            </a:r>
          </a:p>
          <a:p>
            <a:pPr lvl="1" indent="-171450">
              <a:buFont typeface="Arial" panose="020B0604020202020204" pitchFamily="34" charset="0"/>
              <a:buChar char="•"/>
              <a:defRPr/>
            </a:pPr>
            <a:r>
              <a:rPr kumimoji="0" lang="en-GB" sz="1100" b="1"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Ihr Partner</a:t>
            </a:r>
            <a:r>
              <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 </a:t>
            </a:r>
            <a:r>
              <a:rPr lang="en-GB" sz="1100" dirty="0">
                <a:solidFill>
                  <a:srgbClr val="1E2879"/>
                </a:solidFill>
                <a:latin typeface="+mn-lt"/>
              </a:rPr>
              <a:t>Richtig/Falsch</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Ich habe eigene finanzielle Ziele, zu denen mein Partner nichts beitragen soll.</a:t>
            </a:r>
          </a:p>
          <a:p>
            <a:pPr marL="435117" lvl="1" indent="-228600">
              <a:buClr>
                <a:srgbClr val="F16024"/>
              </a:buClr>
              <a:buFont typeface="Arial" panose="020B0604020202020204" pitchFamily="34" charset="0"/>
              <a:buChar char="•"/>
              <a:defRPr/>
            </a:pPr>
            <a:r>
              <a:rPr lang="en-GB" sz="1100" b="1" dirty="0">
                <a:solidFill>
                  <a:srgbClr val="1E2879"/>
                </a:solidFill>
                <a:latin typeface="+mn-lt"/>
              </a:rPr>
              <a:t>Sie</a:t>
            </a:r>
            <a:r>
              <a:rPr lang="en-GB" sz="1100" dirty="0">
                <a:solidFill>
                  <a:srgbClr val="1E2879"/>
                </a:solidFill>
                <a:latin typeface="+mn-lt"/>
              </a:rPr>
              <a:t>: </a:t>
            </a:r>
            <a:r>
              <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Richtig/Falsch</a:t>
            </a:r>
            <a:endParaRPr lang="en-GB" sz="1100" dirty="0">
              <a:solidFill>
                <a:srgbClr val="1E2879"/>
              </a:solidFill>
              <a:latin typeface="+mn-lt"/>
            </a:endParaRPr>
          </a:p>
          <a:p>
            <a:pPr marL="435117" lvl="1" indent="-228600">
              <a:buFont typeface="Arial" panose="020B0604020202020204" pitchFamily="34" charset="0"/>
              <a:buChar char="•"/>
              <a:defRPr/>
            </a:pPr>
            <a:r>
              <a:rPr lang="en-GB" sz="1100" b="1" dirty="0">
                <a:solidFill>
                  <a:srgbClr val="1E2879"/>
                </a:solidFill>
                <a:latin typeface="+mn-lt"/>
              </a:rPr>
              <a:t>Ihr Partner</a:t>
            </a:r>
            <a:r>
              <a:rPr lang="en-GB" sz="1100" dirty="0">
                <a:solidFill>
                  <a:srgbClr val="1E2879"/>
                </a:solidFill>
                <a:latin typeface="+mn-lt"/>
              </a:rPr>
              <a:t>:</a:t>
            </a:r>
            <a:r>
              <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rPr>
              <a:t> Richtig/Falsch</a:t>
            </a: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Es macht mir nichts aus, Geld zu leihen, wenn ich dadurch früher bekomme, was ich möchte.</a:t>
            </a:r>
          </a:p>
          <a:p>
            <a:pPr marL="435117" lvl="1" indent="-228600">
              <a:buClr>
                <a:srgbClr val="F16024"/>
              </a:buClr>
              <a:buFont typeface="Arial" panose="020B0604020202020204" pitchFamily="34" charset="0"/>
              <a:buChar char="•"/>
              <a:defRPr/>
            </a:pPr>
            <a:r>
              <a:rPr lang="en-GB" sz="1100" b="1" dirty="0">
                <a:solidFill>
                  <a:srgbClr val="1E2879"/>
                </a:solidFill>
                <a:latin typeface="+mn-lt"/>
              </a:rPr>
              <a:t>Sie</a:t>
            </a:r>
            <a:r>
              <a:rPr lang="en-GB" sz="1100" dirty="0">
                <a:solidFill>
                  <a:srgbClr val="1E2879"/>
                </a:solidFill>
                <a:latin typeface="+mn-lt"/>
              </a:rPr>
              <a:t>: Richtig/Falsch</a:t>
            </a:r>
          </a:p>
          <a:p>
            <a:pPr marL="435117" lvl="1" indent="-228600">
              <a:buFont typeface="Arial" panose="020B0604020202020204" pitchFamily="34" charset="0"/>
              <a:buChar char="•"/>
              <a:defRPr/>
            </a:pPr>
            <a:r>
              <a:rPr lang="en-GB" sz="1100" b="1" dirty="0">
                <a:solidFill>
                  <a:srgbClr val="1E2879"/>
                </a:solidFill>
                <a:latin typeface="+mn-lt"/>
              </a:rPr>
              <a:t>Ihr Partner</a:t>
            </a:r>
            <a:r>
              <a:rPr lang="en-GB" sz="1100" dirty="0">
                <a:solidFill>
                  <a:srgbClr val="1E2879"/>
                </a:solidFill>
                <a:latin typeface="+mn-lt"/>
              </a:rPr>
              <a:t>: Richtig/Falsch</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Es ist fair, unsere gemeinsamen Ausgaben zu teilen, aber ich möchte lieber selbst für mein eigenes Geld verantwortlich sein.</a:t>
            </a:r>
          </a:p>
          <a:p>
            <a:pPr marL="435117" lvl="1" indent="-228600">
              <a:buClr>
                <a:srgbClr val="F16024"/>
              </a:buClr>
              <a:buFont typeface="Arial" panose="020B0604020202020204" pitchFamily="34" charset="0"/>
              <a:buChar char="•"/>
              <a:defRPr/>
            </a:pPr>
            <a:r>
              <a:rPr lang="en-GB" sz="1100" b="1" dirty="0">
                <a:solidFill>
                  <a:srgbClr val="1E2879"/>
                </a:solidFill>
                <a:latin typeface="+mn-lt"/>
              </a:rPr>
              <a:t>Sie</a:t>
            </a:r>
            <a:r>
              <a:rPr lang="en-GB" sz="1100" dirty="0">
                <a:solidFill>
                  <a:srgbClr val="1E2879"/>
                </a:solidFill>
                <a:latin typeface="+mn-lt"/>
              </a:rPr>
              <a:t>: Richtig/Falsch</a:t>
            </a:r>
          </a:p>
          <a:p>
            <a:pPr marL="435117" lvl="1" indent="-228600">
              <a:buFont typeface="Arial" panose="020B0604020202020204" pitchFamily="34" charset="0"/>
              <a:buChar char="•"/>
              <a:defRPr/>
            </a:pPr>
            <a:r>
              <a:rPr lang="en-GB" sz="1100" b="1" dirty="0">
                <a:solidFill>
                  <a:srgbClr val="1E2879"/>
                </a:solidFill>
                <a:latin typeface="+mn-lt"/>
              </a:rPr>
              <a:t>Ihr Partner</a:t>
            </a:r>
            <a:r>
              <a:rPr lang="en-GB" sz="1100" dirty="0">
                <a:solidFill>
                  <a:srgbClr val="1E2879"/>
                </a:solidFill>
                <a:latin typeface="+mn-lt"/>
              </a:rPr>
              <a:t>: Richtig/Falsch</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Ich kann es kaum erwarten, unser Geld zusammenzulegen und gemeinsam an unseren finanziellen Zielen zu arbeiten.</a:t>
            </a:r>
          </a:p>
          <a:p>
            <a:pPr marL="435117" lvl="1" indent="-228600">
              <a:buClr>
                <a:srgbClr val="F16024"/>
              </a:buClr>
              <a:buFont typeface="Arial" panose="020B0604020202020204" pitchFamily="34" charset="0"/>
              <a:buChar char="•"/>
              <a:defRPr/>
            </a:pPr>
            <a:r>
              <a:rPr lang="en-GB" sz="1100" b="1" dirty="0">
                <a:solidFill>
                  <a:srgbClr val="1E2879"/>
                </a:solidFill>
                <a:latin typeface="+mn-lt"/>
              </a:rPr>
              <a:t>Sie</a:t>
            </a:r>
            <a:r>
              <a:rPr lang="en-GB" sz="1100" dirty="0">
                <a:solidFill>
                  <a:srgbClr val="1E2879"/>
                </a:solidFill>
                <a:latin typeface="+mn-lt"/>
              </a:rPr>
              <a:t>: Richtig/Falsch</a:t>
            </a:r>
          </a:p>
          <a:p>
            <a:pPr marL="435117" lvl="1" indent="-228600">
              <a:buFont typeface="Arial" panose="020B0604020202020204" pitchFamily="34" charset="0"/>
              <a:buChar char="•"/>
              <a:defRPr/>
            </a:pPr>
            <a:r>
              <a:rPr lang="en-GB" sz="1100" b="1" dirty="0">
                <a:solidFill>
                  <a:srgbClr val="1E2879"/>
                </a:solidFill>
                <a:latin typeface="+mn-lt"/>
              </a:rPr>
              <a:t>Ihr Partner</a:t>
            </a:r>
            <a:r>
              <a:rPr lang="en-GB" sz="1100" dirty="0">
                <a:solidFill>
                  <a:srgbClr val="1E2879"/>
                </a:solidFill>
                <a:latin typeface="+mn-lt"/>
              </a:rPr>
              <a:t>: Richtig/Falsch</a:t>
            </a: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lang="en-GB" sz="1200" dirty="0"/>
          </a:p>
          <a:p>
            <a:pPr marL="0" indent="0">
              <a:buNone/>
              <a:defRPr/>
            </a:pPr>
            <a:r>
              <a:rPr lang="en-GB" sz="1200" b="1" dirty="0"/>
              <a:t>Die folgenden 5 Aussagen beantworten Sie und Ihr Partner bzw. Ihre Partnerin gemeinsam mit einer Antwort.</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Bitte kreisen Sie </a:t>
            </a:r>
            <a:r>
              <a:rPr kumimoji="0" lang="en-GB" sz="120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Richtig</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oder </a:t>
            </a:r>
            <a:r>
              <a:rPr kumimoji="0" lang="en-GB" sz="1200" b="1" i="1"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Falsch</a:t>
            </a:r>
            <a:r>
              <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 ein. </a:t>
            </a:r>
            <a:endParaRPr lang="en-GB" sz="1200" b="1" dirty="0"/>
          </a:p>
          <a:p>
            <a:pPr marL="0" marR="0" lvl="0" indent="0" algn="l" defTabSz="755934" rtl="0" eaLnBrk="1" fontAlgn="auto" latinLnBrk="0" hangingPunct="1">
              <a:lnSpc>
                <a:spcPts val="1220"/>
              </a:lnSpc>
              <a:spcBef>
                <a:spcPts val="0"/>
              </a:spcBef>
              <a:spcAft>
                <a:spcPts val="0"/>
              </a:spcAft>
              <a:buClr>
                <a:srgbClr val="F16024"/>
              </a:buClr>
              <a:buSzTx/>
              <a:buNone/>
              <a:tabLst/>
              <a:defRPr/>
            </a:pPr>
            <a:endParaRPr kumimoji="0" lang="en-GB" sz="1200" b="1"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Wir sprechen als Paar entspannt über unser Geld und unsere finanziellen Wünsche.</a:t>
            </a:r>
          </a:p>
          <a:p>
            <a:pPr marL="435117" lvl="1" indent="-228600">
              <a:buFont typeface="Arial" panose="020B0604020202020204" pitchFamily="34" charset="0"/>
              <a:buChar char="•"/>
              <a:defRPr/>
            </a:pPr>
            <a:r>
              <a:rPr lang="en-GB" sz="1100" dirty="0">
                <a:solidFill>
                  <a:srgbClr val="1E2879"/>
                </a:solidFill>
                <a:latin typeface="+mn-lt"/>
              </a:rPr>
              <a:t>Richtig oder Falsch</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Wir sind noch Individuen mit eigenen Zielen und noch nicht bereit, unser Geld zusammenzulegen.</a:t>
            </a:r>
          </a:p>
          <a:p>
            <a:pPr marL="435117" lvl="1" indent="-228600">
              <a:buFont typeface="Arial" panose="020B0604020202020204" pitchFamily="34" charset="0"/>
              <a:buChar char="•"/>
              <a:defRPr/>
            </a:pPr>
            <a:r>
              <a:rPr lang="en-GB" sz="1100" dirty="0">
                <a:solidFill>
                  <a:srgbClr val="1E2879"/>
                </a:solidFill>
                <a:latin typeface="+mn-lt"/>
              </a:rPr>
              <a:t>Richtig oder Falsch</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Wir tragen gern fair zu unserem gemeinsamen Leben bei, möchten ansonsten aber finanziell unabhängig bleiben.</a:t>
            </a:r>
          </a:p>
          <a:p>
            <a:pPr marL="435117" lvl="1" indent="-228600">
              <a:buFont typeface="Arial" panose="020B0604020202020204" pitchFamily="34" charset="0"/>
              <a:buChar char="•"/>
              <a:defRPr/>
            </a:pPr>
            <a:r>
              <a:rPr lang="en-GB" sz="1100" dirty="0">
                <a:solidFill>
                  <a:srgbClr val="1E2879"/>
                </a:solidFill>
                <a:latin typeface="+mn-lt"/>
              </a:rPr>
              <a:t>Richtig oder Falsch</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Es ist sinnvoll, unser Geld zusammenzulegen, aber wir möchten auch etwas persönlichen Freiraum behalten.</a:t>
            </a:r>
          </a:p>
          <a:p>
            <a:pPr marL="435117" lvl="1" indent="-228600">
              <a:buFont typeface="Arial" panose="020B0604020202020204" pitchFamily="34" charset="0"/>
              <a:buChar char="•"/>
              <a:defRPr/>
            </a:pPr>
            <a:r>
              <a:rPr lang="en-GB" sz="1100" dirty="0">
                <a:solidFill>
                  <a:srgbClr val="1E2879"/>
                </a:solidFill>
                <a:latin typeface="+mn-lt"/>
              </a:rPr>
              <a:t>Richtig oder Falsch</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a:p>
            <a:pPr marL="228600" marR="0" lvl="0" indent="-228600" algn="l" defTabSz="755934" rtl="0" eaLnBrk="1" fontAlgn="auto" latinLnBrk="0" hangingPunct="1">
              <a:lnSpc>
                <a:spcPts val="1220"/>
              </a:lnSpc>
              <a:spcBef>
                <a:spcPts val="0"/>
              </a:spcBef>
              <a:spcAft>
                <a:spcPts val="0"/>
              </a:spcAft>
              <a:buClr>
                <a:srgbClr val="F16024"/>
              </a:buClr>
              <a:buSzTx/>
              <a:buFont typeface="+mj-lt"/>
              <a:buAutoNum type="arabicPeriod"/>
              <a:tabLst/>
              <a:defRPr/>
            </a:pPr>
            <a:r>
              <a:rPr kumimoji="0" lang="en-GB" sz="1200" b="0" i="0" u="none" strike="noStrike" kern="1200" cap="none" spc="0" normalizeH="0" baseline="0" noProof="0" dirty="0">
                <a:ln>
                  <a:noFill/>
                </a:ln>
                <a:solidFill>
                  <a:srgbClr val="1E2879"/>
                </a:solidFill>
                <a:effectLst/>
                <a:uLnTx/>
                <a:uFillTx/>
                <a:latin typeface="Calibri" panose="020F0502020204030204" pitchFamily="34" charset="0"/>
                <a:ea typeface="Open Sans" panose="020B0606030504020204" pitchFamily="34" charset="0"/>
                <a:cs typeface="Calibri" panose="020F0502020204030204" pitchFamily="34" charset="0"/>
              </a:rPr>
              <a:t>Unser Geld zusammenzulegen hilft uns, die Dinge, die wir gemeinsam vorhaben, früher zu erreichen.</a:t>
            </a:r>
          </a:p>
          <a:p>
            <a:pPr marL="435117" lvl="1" indent="-228600">
              <a:buFont typeface="Arial" panose="020B0604020202020204" pitchFamily="34" charset="0"/>
              <a:buChar char="•"/>
              <a:defRPr/>
            </a:pPr>
            <a:r>
              <a:rPr lang="en-GB" sz="1100" dirty="0">
                <a:solidFill>
                  <a:srgbClr val="1E2879"/>
                </a:solidFill>
                <a:latin typeface="+mn-lt"/>
              </a:rPr>
              <a:t>Richtig oder Falsch</a:t>
            </a:r>
            <a:endParaRPr kumimoji="0" lang="en-GB" sz="1100" b="0" i="0" u="none" strike="noStrike" kern="1200" cap="none" spc="0" normalizeH="0" baseline="0" noProof="0" dirty="0">
              <a:ln>
                <a:noFill/>
              </a:ln>
              <a:solidFill>
                <a:srgbClr val="1E2879"/>
              </a:solidFill>
              <a:effectLst/>
              <a:uLnTx/>
              <a:uFillTx/>
              <a:latin typeface="+mn-lt"/>
              <a:ea typeface="Open Sans" panose="020B0606030504020204" pitchFamily="34" charset="0"/>
              <a:cs typeface="Calibri" panose="020F0502020204030204" pitchFamily="34" charset="0"/>
            </a:endParaRPr>
          </a:p>
        </p:txBody>
      </p:sp>
      <p:grpSp>
        <p:nvGrpSpPr>
          <p:cNvPr id="87" name="Graphic 2">
            <a:extLst>
              <a:ext uri="{FF2B5EF4-FFF2-40B4-BE49-F238E27FC236}">
                <a16:creationId xmlns:a16="http://schemas.microsoft.com/office/drawing/2014/main" id="{2CD845AF-D585-1A4C-FCCD-2B94CD10C81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077777E4-B980-B260-B7EE-50CCC5D6F8DF}"/>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71EB3551-B6AA-D48D-E149-A0FAD60CF54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5C4D084E-963A-E839-FB6D-851AD10BC369}"/>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1AD0E51-ECC5-F139-2B71-B1FB4190046D}"/>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ECFC0022-8873-51EA-2CFD-7C9A7715B4C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0B966522-38FC-88C4-E580-BFE61960651A}"/>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BBFF031B-D085-5AD1-2490-D74972F4D10C}"/>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DF045EE2-5B90-F41E-CA82-5A5201F401D9}"/>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ACD241E0-3926-103A-C41C-5F93B2BAD6FA}"/>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70BE379-8616-07CC-E515-989B36CF75F9}"/>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86B35C5B-48DD-7670-F1F2-542C48CEB238}"/>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66E1F624-5B82-F7B7-F24C-35F200AC1102}"/>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26F8E245-2D2C-C4DB-132D-FFFE871E0462}"/>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AE9463A2-0B82-224D-499B-20D89C29C4C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89DF4662-0B63-F9BF-8442-A32E3B4BD7B8}"/>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91ECA231-3B8E-617C-547F-CAAE46062E9D}"/>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3E53A3A7-C7A7-B26F-3601-F920D4289161}"/>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7228AECF-6DFE-2E37-7EBF-0002C98ADD80}"/>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CDF07BC4-26C5-8A6E-D774-5652658542E6}"/>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A9AB14A0-1ABF-F103-F5F4-94D67559FF7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DC14F9F9-661F-351F-2405-8CA750470677}"/>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BE84DC4C-5431-17F5-D292-CF9F5E8F4EDA}"/>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11D1F054-7900-AD13-18B3-B772BEE4AF50}"/>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2C251904-3EE6-9082-5B3C-AD3EBDC96060}"/>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517CA7C8-BC64-6E0A-1AEE-EF5C4D8669DB}"/>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4BA882D-6483-B0F4-B3B1-3A07B3BCAA23}"/>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E787A96D-3BA3-1750-BAD1-2B5A7490A0D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3B9CC1A1-626A-892E-C320-67DA54B85F0C}"/>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5FF44AC7-8E61-FD23-BA7C-0807CB675B87}"/>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CD7C93F7-ACDB-E192-C908-BC7074C2B1F9}"/>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8AA9EDBF-8FE5-AD84-4996-3D3E8CDCE1D0}"/>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F49FAC30-691C-9C30-4E9A-708DD1008946}"/>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7D634807-8233-02ED-A661-0B6A3A5B0DC8}"/>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A16A806A-ED99-3297-C88C-8F0374B1B18C}"/>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E50A9E47-7CF1-3E3B-2ECF-9954CFC8212A}"/>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80137063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B7D524-77DE-4BF7-C483-716C8F30217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6583AF1-FB31-2A7A-083B-68C98B800A88}"/>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B57D91DE-6E56-12D0-7AB4-40749409929A}"/>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44DD62EF-1F15-0D1B-348B-A066A30823D8}"/>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BC8C1B95-8635-E64D-313E-CEB5EC46C4B9}"/>
              </a:ext>
            </a:extLst>
          </p:cNvPr>
          <p:cNvSpPr>
            <a:spLocks noGrp="1"/>
          </p:cNvSpPr>
          <p:nvPr>
            <p:ph type="body" sz="quarter" idx="64"/>
          </p:nvPr>
        </p:nvSpPr>
        <p:spPr>
          <a:xfrm>
            <a:off x="1704812" y="1534330"/>
            <a:ext cx="5198907" cy="8692363"/>
          </a:xfrm>
        </p:spPr>
        <p:txBody>
          <a:bodyPr/>
          <a:lstStyle/>
          <a:p>
            <a:pPr marR="0" lvl="0" algn="l" defTabSz="755934" rtl="0" eaLnBrk="1" fontAlgn="auto" latinLnBrk="0" hangingPunct="1">
              <a:lnSpc>
                <a:spcPts val="1100"/>
              </a:lnSpc>
              <a:spcBef>
                <a:spcPts val="0"/>
              </a:spcBef>
              <a:spcAft>
                <a:spcPts val="0"/>
              </a:spcAft>
              <a:buClr>
                <a:srgbClr val="F16024"/>
              </a:buClr>
              <a:buSzTx/>
              <a:tabLst/>
              <a:defRPr/>
            </a:pPr>
            <a:r>
              <a:rPr kumimoji="0" lang="en-GB" sz="125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Anlaufstellen für Rechtshilfe im Familienrecht</a:t>
            </a:r>
          </a:p>
          <a:p>
            <a:pPr marL="171450" marR="0" lvl="0" indent="-17145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ts val="1100"/>
              </a:lnSpc>
              <a:spcBef>
                <a:spcPts val="0"/>
              </a:spcBef>
              <a:spcAft>
                <a:spcPts val="0"/>
              </a:spcAft>
              <a:buClr>
                <a:srgbClr val="F16024"/>
              </a:buClr>
              <a:buSzTx/>
              <a:buNone/>
              <a:tabLst/>
              <a:defRPr/>
            </a:pPr>
            <a:r>
              <a:rPr kumimoji="0" lang="en-GB" sz="11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Das Europäische Justizportal: Prozesskostenhilfe</a:t>
            </a:r>
          </a:p>
          <a:p>
            <a:pPr marL="0" marR="0" lvl="0" indent="0" algn="l" defTabSz="755934" rtl="0" eaLnBrk="1" fontAlgn="auto" latinLnBrk="0" hangingPunct="1">
              <a:lnSpc>
                <a:spcPts val="110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a:lnSpc>
                <a:spcPts val="1100"/>
              </a:lnSpc>
              <a:buNone/>
              <a:defRPr/>
            </a:pPr>
            <a:r>
              <a:rPr lang="en-GB" sz="1100" dirty="0"/>
              <a:t>Das Europäische Justizportal ist als künftige elektronische zentrale Anlaufstelle im Bereich Justiz konzipiert. In einem ersten Schritt soll es Ihnen das Leben erleichtern, indem es in 23 Sprachen über die Justizsysteme informiert und den Zugang zur Justiz in der gesamten EU verbessert. Dort finden Sie Informationen dazu, wie Sie in Ihrem Land Prozesskostenhilfe beantragen können (</a:t>
            </a:r>
            <a:r>
              <a:rPr lang="en-GB" sz="1100" dirty="0">
                <a:hlinkClick r:id="rId2"/>
              </a:rPr>
              <a:t>https://e-justice.europa.eu/topics/taking-legal-action/legal-aid_de</a:t>
            </a:r>
            <a:r>
              <a:rPr lang="en-GB" sz="1100" dirty="0"/>
              <a:t>).</a:t>
            </a:r>
          </a:p>
          <a:p>
            <a:pPr marL="0" indent="0">
              <a:lnSpc>
                <a:spcPts val="1100"/>
              </a:lnSpc>
              <a:buNone/>
              <a:defRPr/>
            </a:pPr>
            <a:endParaRPr lang="en-GB" sz="1200" dirty="0"/>
          </a:p>
          <a:p>
            <a:pPr marL="0" indent="0">
              <a:lnSpc>
                <a:spcPts val="1100"/>
              </a:lnSpc>
              <a:buNone/>
              <a:defRPr/>
            </a:pPr>
            <a:endParaRPr lang="en-GB" sz="1200" dirty="0"/>
          </a:p>
          <a:p>
            <a:pPr marL="0" lvl="0" indent="0">
              <a:lnSpc>
                <a:spcPts val="1100"/>
              </a:lnSpc>
              <a:buNone/>
              <a:defRPr/>
            </a:pPr>
            <a:r>
              <a:rPr lang="en-GB" sz="1100" b="1" dirty="0">
                <a:solidFill>
                  <a:srgbClr val="ED7D31"/>
                </a:solidFill>
                <a:ea typeface="Calibri" panose="020F0502020204030204" pitchFamily="34" charset="0"/>
              </a:rPr>
              <a:t>Rechtsberatung oder Familienmediation in Großbritannien finden</a:t>
            </a:r>
          </a:p>
          <a:p>
            <a:pPr marL="0" lvl="0" indent="0">
              <a:lnSpc>
                <a:spcPts val="1100"/>
              </a:lnSpc>
              <a:buNone/>
              <a:defRPr/>
            </a:pPr>
            <a:endParaRPr lang="en-GB" sz="1200" b="1" dirty="0">
              <a:solidFill>
                <a:srgbClr val="ED7D31"/>
              </a:solidFill>
              <a:ea typeface="Calibri" panose="020F0502020204030204" pitchFamily="34" charset="0"/>
            </a:endParaRPr>
          </a:p>
          <a:p>
            <a:pPr marL="0" indent="0">
              <a:lnSpc>
                <a:spcPts val="1100"/>
              </a:lnSpc>
              <a:buNone/>
              <a:defRPr/>
            </a:pPr>
            <a:r>
              <a:rPr lang="en-GB" sz="1100" dirty="0"/>
              <a:t>Dieser Dienst der britischen Regierung hilft Ihnen, Rechtsberatungsstellen in England und Wales zu finden. Sie werden nach Ihrem Anliegen und Ihren finanziellen Verhältnissen gefragt, um festzustellen, ob Sie Anspruch auf Prozesskostenhilfe haben (</a:t>
            </a:r>
            <a:r>
              <a:rPr lang="en-GB" sz="1100" dirty="0">
                <a:hlinkClick r:id="rId3"/>
              </a:rPr>
              <a:t>https://find-legal-advice.justice.gov.uk/</a:t>
            </a:r>
            <a:r>
              <a:rPr lang="en-GB" sz="1100" dirty="0"/>
              <a:t>). </a:t>
            </a:r>
          </a:p>
          <a:p>
            <a:pPr marL="0" indent="0">
              <a:lnSpc>
                <a:spcPts val="1100"/>
              </a:lnSpc>
              <a:buNone/>
              <a:defRPr/>
            </a:pPr>
            <a:endParaRPr lang="en-GB" sz="1200" dirty="0"/>
          </a:p>
          <a:p>
            <a:pPr marL="0" indent="0">
              <a:lnSpc>
                <a:spcPts val="1100"/>
              </a:lnSpc>
              <a:buNone/>
              <a:defRPr/>
            </a:pPr>
            <a:endParaRPr lang="en-GB" sz="1200" dirty="0"/>
          </a:p>
          <a:p>
            <a:pPr marL="0" lvl="0" indent="0">
              <a:lnSpc>
                <a:spcPts val="1100"/>
              </a:lnSpc>
              <a:buNone/>
              <a:defRPr/>
            </a:pPr>
            <a:r>
              <a:rPr lang="en-GB" sz="1100" b="1" dirty="0">
                <a:solidFill>
                  <a:srgbClr val="ED7D31"/>
                </a:solidFill>
                <a:ea typeface="Calibri" panose="020F0502020204030204" pitchFamily="34" charset="0"/>
              </a:rPr>
              <a:t>Internationales Familienrecht</a:t>
            </a:r>
          </a:p>
          <a:p>
            <a:pPr marL="0" lvl="0" indent="0">
              <a:lnSpc>
                <a:spcPts val="1100"/>
              </a:lnSpc>
              <a:buNone/>
              <a:defRPr/>
            </a:pPr>
            <a:endParaRPr lang="en-GB" sz="1200" b="1" dirty="0">
              <a:solidFill>
                <a:srgbClr val="ED7D31"/>
              </a:solidFill>
              <a:ea typeface="Calibri" panose="020F0502020204030204" pitchFamily="34" charset="0"/>
            </a:endParaRPr>
          </a:p>
          <a:p>
            <a:pPr marL="0" indent="0">
              <a:lnSpc>
                <a:spcPts val="1100"/>
              </a:lnSpc>
              <a:buNone/>
              <a:defRPr/>
            </a:pPr>
            <a:r>
              <a:rPr lang="en-GB" sz="1100" dirty="0"/>
              <a:t>Das Bundesamt für Justiz bietet praktische Hilfe bei grenzüberschreitenden Rechtskonflikten. Dazu gehört Unterstützung bei der Geltendmachung von Unterhaltsansprüchen über Grenzen hinweg (</a:t>
            </a:r>
            <a:r>
              <a:rPr lang="en-GB" sz="1100" dirty="0">
                <a:hlinkClick r:id="rId4"/>
              </a:rPr>
              <a:t>https://www.bundesjustizamt.de/DE/Themen/Familie_Internationale_Angelegenheiten/Familie_Internationale_Angelegenheiten_node.html</a:t>
            </a:r>
            <a:r>
              <a:rPr lang="en-GB" sz="1100" dirty="0"/>
              <a:t>).</a:t>
            </a:r>
          </a:p>
          <a:p>
            <a:pPr marL="0" indent="0">
              <a:lnSpc>
                <a:spcPts val="1100"/>
              </a:lnSpc>
              <a:buNone/>
              <a:defRPr/>
            </a:pPr>
            <a:endParaRPr lang="en-GB" sz="1200" dirty="0"/>
          </a:p>
          <a:p>
            <a:pPr marL="0" indent="0">
              <a:lnSpc>
                <a:spcPts val="1100"/>
              </a:lnSpc>
              <a:buNone/>
              <a:defRPr/>
            </a:pPr>
            <a:endParaRPr lang="en-GB" sz="1200" dirty="0"/>
          </a:p>
          <a:p>
            <a:pPr marL="0" indent="0">
              <a:lnSpc>
                <a:spcPts val="1100"/>
              </a:lnSpc>
              <a:buNone/>
              <a:defRPr/>
            </a:pPr>
            <a:endParaRPr lang="en-GB" sz="1200" dirty="0"/>
          </a:p>
          <a:p>
            <a:pPr>
              <a:lnSpc>
                <a:spcPts val="1100"/>
              </a:lnSpc>
              <a:defRPr/>
            </a:pPr>
            <a:r>
              <a:rPr lang="en-GB" sz="1250" b="1" dirty="0">
                <a:solidFill>
                  <a:srgbClr val="F16024"/>
                </a:solidFill>
              </a:rPr>
              <a:t>Werkzeuge für die gemeinsame Finanzplanung</a:t>
            </a:r>
          </a:p>
          <a:p>
            <a:pPr marL="0" indent="0">
              <a:lnSpc>
                <a:spcPts val="1100"/>
              </a:lnSpc>
              <a:buNone/>
              <a:defRPr/>
            </a:pPr>
            <a:endParaRPr lang="en-GB" sz="1400" b="1" dirty="0">
              <a:solidFill>
                <a:srgbClr val="F16024"/>
              </a:solidFill>
            </a:endParaRPr>
          </a:p>
          <a:p>
            <a:pPr marL="0" lvl="0" indent="0">
              <a:lnSpc>
                <a:spcPts val="1100"/>
              </a:lnSpc>
              <a:buNone/>
              <a:defRPr/>
            </a:pPr>
            <a:r>
              <a:rPr lang="en-GB" sz="1100" b="1" dirty="0">
                <a:solidFill>
                  <a:srgbClr val="ED7D31"/>
                </a:solidFill>
                <a:ea typeface="Calibri" panose="020F0502020204030204" pitchFamily="34" charset="0"/>
              </a:rPr>
              <a:t>Personal Finance for Couples: Managing Joint Finances (englisch)</a:t>
            </a:r>
          </a:p>
          <a:p>
            <a:pPr marL="0" lvl="0" indent="0">
              <a:lnSpc>
                <a:spcPts val="1100"/>
              </a:lnSpc>
              <a:buNone/>
              <a:defRPr/>
            </a:pPr>
            <a:endParaRPr lang="en-GB" sz="1200" b="1" dirty="0">
              <a:solidFill>
                <a:srgbClr val="ED7D31"/>
              </a:solidFill>
              <a:ea typeface="Calibri" panose="020F0502020204030204" pitchFamily="34" charset="0"/>
            </a:endParaRPr>
          </a:p>
          <a:p>
            <a:pPr marL="0" indent="0">
              <a:lnSpc>
                <a:spcPts val="1100"/>
              </a:lnSpc>
              <a:buNone/>
              <a:defRPr/>
            </a:pPr>
            <a:r>
              <a:rPr lang="en-GB" sz="1100" dirty="0"/>
              <a:t>Ob frisch verheiratet oder gerade zusammengezogen – jetzt ist die Zeit, über Geld zu sprechen. Klingt unromantisch? Geld ist eine häufige Stressursache in Beziehungen, und wird das Thema nicht angesprochen, kann es mehr als nur den Geldbeutel belasten. Diese Tipps helfen Ihnen, gemeinsame Finanzen in einer Ehe oder Partnerschaft zu regeln (</a:t>
            </a:r>
            <a:r>
              <a:rPr lang="en-GB" sz="1100" dirty="0">
                <a:hlinkClick r:id="rId5"/>
              </a:rPr>
              <a:t>https://dfpi.ca.gov/news/insights/personal-finance-for-couples-managing-joint-finances/</a:t>
            </a:r>
            <a:r>
              <a:rPr lang="en-GB" sz="1100" dirty="0"/>
              <a:t>).</a:t>
            </a:r>
          </a:p>
          <a:p>
            <a:pPr marL="0" indent="0">
              <a:lnSpc>
                <a:spcPts val="1100"/>
              </a:lnSpc>
              <a:buNone/>
              <a:defRPr/>
            </a:pPr>
            <a:endParaRPr lang="en-GB" sz="1200" dirty="0"/>
          </a:p>
          <a:p>
            <a:pPr marL="0" indent="0">
              <a:lnSpc>
                <a:spcPts val="1100"/>
              </a:lnSpc>
              <a:buNone/>
              <a:defRPr/>
            </a:pPr>
            <a:endParaRPr lang="en-GB" sz="1200" dirty="0"/>
          </a:p>
          <a:p>
            <a:pPr marL="0" lvl="0" indent="0">
              <a:lnSpc>
                <a:spcPts val="1100"/>
              </a:lnSpc>
              <a:buNone/>
              <a:defRPr/>
            </a:pPr>
            <a:r>
              <a:rPr lang="en-GB" sz="1100" b="1" dirty="0">
                <a:solidFill>
                  <a:srgbClr val="ED7D31"/>
                </a:solidFill>
                <a:ea typeface="Calibri" panose="020F0502020204030204" pitchFamily="34" charset="0"/>
              </a:rPr>
              <a:t>Financial Planning for Couples: How to Align Financial Goals (englisch)</a:t>
            </a:r>
          </a:p>
          <a:p>
            <a:pPr marL="0" lvl="0" indent="0">
              <a:lnSpc>
                <a:spcPts val="1100"/>
              </a:lnSpc>
              <a:buNone/>
              <a:defRPr/>
            </a:pPr>
            <a:endParaRPr lang="en-GB" sz="1200" b="1" dirty="0">
              <a:solidFill>
                <a:srgbClr val="ED7D31"/>
              </a:solidFill>
              <a:ea typeface="Calibri" panose="020F0502020204030204" pitchFamily="34" charset="0"/>
            </a:endParaRPr>
          </a:p>
          <a:p>
            <a:pPr marL="0" indent="0">
              <a:lnSpc>
                <a:spcPts val="1100"/>
              </a:lnSpc>
              <a:buNone/>
              <a:defRPr/>
            </a:pPr>
            <a:r>
              <a:rPr lang="en-GB" sz="1100" dirty="0"/>
              <a:t>Dieser kurze, interessante Artikel führt Sie durch konkrete Schritte, um ein solides finanzielles Fundament aufzubauen und Ihre Prioritäten abzustimmen. Er zeigt: Wer als Paar offen kommuniziert und gemeinsam an finanziellen Zielen arbeitet, erreicht sie mit größerer Wahrscheinlichkeit (</a:t>
            </a:r>
            <a:r>
              <a:rPr lang="en-GB" sz="1100" dirty="0">
                <a:hlinkClick r:id="rId6"/>
              </a:rPr>
              <a:t>https://www.lockwealthmanagement.com/financial-planning-for-couples-how-to-align-financial-goals</a:t>
            </a:r>
            <a:r>
              <a:rPr lang="en-GB" sz="1100" dirty="0"/>
              <a:t>). </a:t>
            </a:r>
          </a:p>
          <a:p>
            <a:pPr marL="0" indent="0">
              <a:lnSpc>
                <a:spcPts val="1100"/>
              </a:lnSpc>
              <a:buNone/>
              <a:defRPr/>
            </a:pPr>
            <a:endParaRPr lang="en-GB" sz="1200" dirty="0"/>
          </a:p>
          <a:p>
            <a:pPr marL="0" indent="0">
              <a:lnSpc>
                <a:spcPts val="1100"/>
              </a:lnSpc>
              <a:buNone/>
              <a:defRPr/>
            </a:pPr>
            <a:endParaRPr lang="en-GB" sz="1200" dirty="0"/>
          </a:p>
          <a:p>
            <a:pPr marL="0" lvl="0" indent="0">
              <a:lnSpc>
                <a:spcPts val="1100"/>
              </a:lnSpc>
              <a:buNone/>
              <a:defRPr/>
            </a:pPr>
            <a:r>
              <a:rPr lang="en-GB" sz="1100" b="1" dirty="0">
                <a:solidFill>
                  <a:srgbClr val="ED7D31"/>
                </a:solidFill>
                <a:ea typeface="Calibri" panose="020F0502020204030204" pitchFamily="34" charset="0"/>
              </a:rPr>
              <a:t>Budgetplaner-Tool </a:t>
            </a:r>
          </a:p>
          <a:p>
            <a:pPr marL="0" lvl="0" indent="0">
              <a:lnSpc>
                <a:spcPts val="1100"/>
              </a:lnSpc>
              <a:buNone/>
              <a:defRPr/>
            </a:pPr>
            <a:endParaRPr lang="en-GB" sz="1200" b="1" dirty="0">
              <a:solidFill>
                <a:srgbClr val="ED7D31"/>
              </a:solidFill>
              <a:ea typeface="Calibri" panose="020F0502020204030204" pitchFamily="34" charset="0"/>
            </a:endParaRPr>
          </a:p>
          <a:p>
            <a:pPr marL="0" indent="0">
              <a:lnSpc>
                <a:spcPts val="1100"/>
              </a:lnSpc>
              <a:buNone/>
              <a:defRPr/>
            </a:pPr>
            <a:r>
              <a:rPr lang="en-GB" sz="1100" dirty="0"/>
              <a:t>Dieses kostenlose Online-Tool hilft Ihnen, den Überblick über Ihr Geld zu behalten, und schlägt Wege vor, Ihre Finanzen zu verbessern (englisch; </a:t>
            </a:r>
            <a:r>
              <a:rPr lang="en-GB" sz="1100" dirty="0">
                <a:hlinkClick r:id="rId7"/>
              </a:rPr>
              <a:t>https://www.moneyhelper.org.uk/en/everyday-money/budgeting/budget-planner#</a:t>
            </a:r>
            <a:r>
              <a:rPr lang="en-GB" sz="1100" dirty="0"/>
              <a:t>). </a:t>
            </a:r>
          </a:p>
        </p:txBody>
      </p:sp>
      <p:grpSp>
        <p:nvGrpSpPr>
          <p:cNvPr id="87" name="Graphic 2">
            <a:extLst>
              <a:ext uri="{FF2B5EF4-FFF2-40B4-BE49-F238E27FC236}">
                <a16:creationId xmlns:a16="http://schemas.microsoft.com/office/drawing/2014/main" id="{616C1E53-5E31-BA2C-5231-92114BE8AEC2}"/>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10B0A8AE-AF4F-85B2-04E4-72DCC6DAD218}"/>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64DC1C5F-3BC8-E442-9A73-E94671E752CC}"/>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3FC52DE8-2E9A-C837-B685-6BD86A0E046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AA16A239-27D2-D0F9-1641-0864AAC0585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BFCBFADE-CBC7-DD48-B3F6-27528B0E5933}"/>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3AE5780A-B5C7-24D3-AD15-2DBB14ECDE72}"/>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36928FBD-079C-D6A5-8716-7B27E743E7A8}"/>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B834DB69-FCC7-5777-09F0-AAB9AA1BF06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D9D24F82-9F81-A374-65BA-BC5E1ABBE239}"/>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C0F4A58E-F44E-AF7B-4CBC-A1E62A801EE8}"/>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15D9E0ED-D3C3-241B-53EB-DDF080CB3C3E}"/>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A3A824AD-0E9B-3B52-74B0-F0EFC6A45251}"/>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B5105A4D-CA1A-807A-7B98-DA91CDFB629D}"/>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DD3199BE-A9AB-E724-199F-C7EF35921CEC}"/>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6B23FE84-A486-67A7-906D-60D21BA3223D}"/>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28574EE8-E042-1D37-7C0A-00277C96F27B}"/>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29332374-2736-E004-3CCA-318513BCF800}"/>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8D2F2299-E0F3-AF5C-29CB-24AA28FDCA01}"/>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FD477956-B09A-A3B0-B6E6-D5F564AF6F49}"/>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369E2C63-289A-C3B1-AFB4-CF31500665FA}"/>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C632862E-4EAF-256E-2FA7-8C4383B76391}"/>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02C1A4CA-652D-235F-28C6-0455F1E2497E}"/>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2864A9F1-9086-7227-1CF7-BF3AC46CBE99}"/>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B70B1639-1147-C242-AE92-9CBEE95446E9}"/>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21E6D184-B6F5-4491-C43C-A199C91AEEDF}"/>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0BE5084-F910-2974-126D-79E2783C060B}"/>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89AA93CA-FAB7-B5B6-054E-DBF99D3DA235}"/>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229B30AB-5E1D-2332-16BD-8700C7E038C1}"/>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421FE224-5299-742F-2011-DB687BD587D3}"/>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3B2D0DC2-B2B6-425A-6142-0AE07EA8EB21}"/>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6F654483-6361-4D86-150D-7B05AC13CDA1}"/>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512F6873-0B49-0C69-3CCF-57FB204A8269}"/>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556DB626-4D3C-4559-8FAA-88A81092F65A}"/>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053B239E-3894-8BBD-8AD1-BCD270F6C052}"/>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4F317F76-3E0B-9A6B-76FA-9C7239767585}"/>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50941668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FF39F1-B870-DECA-9D74-DC39802FE68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7A1ED6FC-EC44-C665-1A21-55DF2E2CE98B}"/>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DF703C11-1B33-A71B-A3E5-48A496FF9FD9}"/>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006C814-8602-32E6-C35D-960791711B87}"/>
              </a:ext>
            </a:extLst>
          </p:cNvPr>
          <p:cNvSpPr>
            <a:spLocks noGrp="1"/>
          </p:cNvSpPr>
          <p:nvPr>
            <p:ph type="body" sz="quarter" idx="61"/>
          </p:nvPr>
        </p:nvSpPr>
        <p:spPr/>
        <p:txBody>
          <a:bodyPr/>
          <a:lstStyle/>
          <a:p>
            <a:r>
              <a:rPr lang="en-US" dirty="0"/>
              <a:t>Frauen in der Karrieremitte</a:t>
            </a:r>
          </a:p>
        </p:txBody>
      </p:sp>
      <p:sp>
        <p:nvSpPr>
          <p:cNvPr id="8" name="Text Placeholder 7">
            <a:extLst>
              <a:ext uri="{FF2B5EF4-FFF2-40B4-BE49-F238E27FC236}">
                <a16:creationId xmlns:a16="http://schemas.microsoft.com/office/drawing/2014/main" id="{8753913F-DCAE-92E5-184E-A382C0657619}"/>
              </a:ext>
            </a:extLst>
          </p:cNvPr>
          <p:cNvSpPr>
            <a:spLocks noGrp="1"/>
          </p:cNvSpPr>
          <p:nvPr>
            <p:ph type="body" sz="quarter" idx="64"/>
          </p:nvPr>
        </p:nvSpPr>
        <p:spPr>
          <a:xfrm>
            <a:off x="1704812" y="1534330"/>
            <a:ext cx="5198907" cy="8692363"/>
          </a:xfrm>
        </p:spPr>
        <p:txBody>
          <a:bodyPr/>
          <a:lstStyle/>
          <a:p>
            <a:pPr marR="0" lvl="0" algn="l" defTabSz="755934" rtl="0" eaLnBrk="1" fontAlgn="auto" latinLnBrk="0" hangingPunct="1">
              <a:lnSpc>
                <a:spcPts val="1220"/>
              </a:lnSpc>
              <a:spcBef>
                <a:spcPts val="0"/>
              </a:spcBef>
              <a:spcAft>
                <a:spcPts val="0"/>
              </a:spcAft>
              <a:buClr>
                <a:srgbClr val="F16024"/>
              </a:buClr>
              <a:buSzTx/>
              <a:tabLst/>
              <a:defRPr/>
            </a:pPr>
            <a:r>
              <a:rPr kumimoji="0" lang="en-GB" sz="1400" b="1" i="0" u="none" strike="noStrike" kern="1200" cap="none" spc="0" normalizeH="0" baseline="0" noProof="0" dirty="0">
                <a:ln>
                  <a:noFill/>
                </a:ln>
                <a:solidFill>
                  <a:srgbClr val="F16024"/>
                </a:solidFill>
                <a:effectLst/>
                <a:uLnTx/>
                <a:uFillTx/>
                <a:latin typeface="Calibri" panose="020F0502020204030204" pitchFamily="34" charset="0"/>
                <a:ea typeface="Open Sans" panose="020B0606030504020204" pitchFamily="34" charset="0"/>
                <a:cs typeface="Calibri" panose="020F0502020204030204" pitchFamily="34" charset="0"/>
              </a:rPr>
              <a:t>Tippblätter zur Kommunikation</a:t>
            </a:r>
          </a:p>
          <a:p>
            <a:pPr marL="171450" marR="0" lvl="0" indent="-17145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F16024"/>
              </a:solidFill>
              <a:effectLst/>
              <a:highlight>
                <a:srgbClr val="FFFF00"/>
              </a:highlight>
              <a:uLnTx/>
              <a:uFillTx/>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755934" rtl="0" eaLnBrk="1" fontAlgn="auto" latinLnBrk="0" hangingPunct="1">
              <a:lnSpc>
                <a:spcPts val="1220"/>
              </a:lnSpc>
              <a:spcBef>
                <a:spcPts val="0"/>
              </a:spcBef>
              <a:spcAft>
                <a:spcPts val="0"/>
              </a:spcAft>
              <a:buClr>
                <a:srgbClr val="F16024"/>
              </a:buClr>
              <a:buSzTx/>
              <a:buNone/>
              <a:tabLst/>
              <a:defRPr/>
            </a:pPr>
            <a:r>
              <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rPr>
              <a:t>Tippblatt „Gute Kommunikation“ (englisch)</a:t>
            </a:r>
          </a:p>
          <a:p>
            <a:pPr marL="0" marR="0" lvl="0" indent="0" algn="l" defTabSz="755934" rtl="0" eaLnBrk="1" fontAlgn="auto" latinLnBrk="0" hangingPunct="1">
              <a:lnSpc>
                <a:spcPts val="1220"/>
              </a:lnSpc>
              <a:spcBef>
                <a:spcPts val="0"/>
              </a:spcBef>
              <a:spcAft>
                <a:spcPts val="0"/>
              </a:spcAft>
              <a:buClr>
                <a:srgbClr val="F16024"/>
              </a:buClr>
              <a:buSzTx/>
              <a:buFont typeface="Arial" panose="020B0604020202020204" pitchFamily="34" charset="0"/>
              <a:buNone/>
              <a:tabLst/>
              <a:defRPr/>
            </a:pPr>
            <a:endParaRPr kumimoji="0" lang="en-GB" sz="1200" b="1" i="0" u="none" strike="noStrike" kern="1200" cap="none" spc="0" normalizeH="0" baseline="0" noProof="0" dirty="0">
              <a:ln>
                <a:noFill/>
              </a:ln>
              <a:solidFill>
                <a:srgbClr val="ED7D31"/>
              </a:solidFill>
              <a:effectLst/>
              <a:uLnTx/>
              <a:uFillTx/>
              <a:latin typeface="Calibri" panose="020F0502020204030204" pitchFamily="34" charset="0"/>
              <a:ea typeface="Calibri" panose="020F0502020204030204" pitchFamily="34" charset="0"/>
              <a:cs typeface="Calibri" panose="020F0502020204030204" pitchFamily="34" charset="0"/>
            </a:endParaRPr>
          </a:p>
          <a:p>
            <a:pPr marL="0" indent="0">
              <a:buNone/>
              <a:defRPr/>
            </a:pPr>
            <a:r>
              <a:rPr lang="en-GB" sz="1200" dirty="0"/>
              <a:t>Dieses kurze, prägnante Tippblatt bietet Ihnen sechs hilfreiche Tipps für eine wirksame Kommunikation mit Ihrem Partner bzw. Ihrer Partnerin (</a:t>
            </a:r>
            <a:r>
              <a:rPr lang="en-GB" sz="1200" dirty="0">
                <a:hlinkClick r:id="rId2"/>
              </a:rPr>
              <a:t>https://www.relationshipsvictoria.org.au/media/z4gdp2pn/good-communication-tip-sheet-21067-web.pdf</a:t>
            </a:r>
            <a:r>
              <a:rPr lang="en-GB" sz="1200" dirty="0"/>
              <a:t>). </a:t>
            </a:r>
          </a:p>
          <a:p>
            <a:pPr marL="0" indent="0">
              <a:buNone/>
              <a:defRPr/>
            </a:pPr>
            <a:endParaRPr lang="en-GB" sz="1200" dirty="0">
              <a:highlight>
                <a:srgbClr val="FFFF00"/>
              </a:highlight>
            </a:endParaRPr>
          </a:p>
          <a:p>
            <a:pPr marL="0" indent="0">
              <a:buNone/>
              <a:defRPr/>
            </a:pPr>
            <a:endParaRPr lang="en-GB" sz="1200" dirty="0">
              <a:highlight>
                <a:srgbClr val="FFFF00"/>
              </a:highlight>
            </a:endParaRPr>
          </a:p>
          <a:p>
            <a:pPr marL="0" lvl="0" indent="0">
              <a:buNone/>
              <a:defRPr/>
            </a:pPr>
            <a:r>
              <a:rPr lang="en-GB" sz="1200" b="1" dirty="0">
                <a:solidFill>
                  <a:srgbClr val="ED7D31"/>
                </a:solidFill>
                <a:ea typeface="Calibri" panose="020F0502020204030204" pitchFamily="34" charset="0"/>
              </a:rPr>
              <a:t>Arbeitsblatt „Grenzen setzen“ (englisch)</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dirty="0"/>
              <a:t>Das Arbeitsblatt „Grenzen setzen“ hilft Ihnen, gesündere Grenzen in Ihrer Beziehung zu setzen, indem es Sie anregt, über mehrere zentrale Bereiche nachzudenken: warum Grenzen wichtig sind, wie man zu Dingen „Nein“ sagt und wie man Grenzen wirksam, aber respektvoll setzt. Es enthält auch einen Übungsteil, in dem Sie die genauen Worte formulieren, mit denen Sie in verschiedenen Situationen eine Grenze kommunizieren würden (</a:t>
            </a:r>
            <a:r>
              <a:rPr lang="en-GB" sz="1200" dirty="0">
                <a:hlinkClick r:id="rId3"/>
              </a:rPr>
              <a:t>https://www.therapistaid.com/therapy-worksheet/setting-boundaries</a:t>
            </a:r>
            <a:r>
              <a:rPr lang="en-GB" sz="1200" dirty="0"/>
              <a:t>). </a:t>
            </a:r>
          </a:p>
          <a:p>
            <a:pPr marL="0" indent="0">
              <a:buNone/>
              <a:defRPr/>
            </a:pPr>
            <a:endParaRPr lang="en-GB" sz="1200" dirty="0"/>
          </a:p>
          <a:p>
            <a:pPr marL="0" indent="0">
              <a:buNone/>
              <a:defRPr/>
            </a:pPr>
            <a:endParaRPr lang="en-GB" sz="1200" dirty="0"/>
          </a:p>
          <a:p>
            <a:pPr marL="0" lvl="0" indent="0">
              <a:buNone/>
              <a:defRPr/>
            </a:pPr>
            <a:r>
              <a:rPr lang="en-GB" sz="1200" b="1" dirty="0">
                <a:solidFill>
                  <a:srgbClr val="ED7D31"/>
                </a:solidFill>
                <a:ea typeface="Calibri" panose="020F0502020204030204" pitchFamily="34" charset="0"/>
              </a:rPr>
              <a:t>Tippblätter für Beziehungen (englisch)</a:t>
            </a:r>
          </a:p>
          <a:p>
            <a:pPr marL="0" lvl="0" indent="0">
              <a:buNone/>
              <a:defRPr/>
            </a:pPr>
            <a:endParaRPr lang="en-GB" sz="1200" b="1" dirty="0">
              <a:solidFill>
                <a:srgbClr val="ED7D31"/>
              </a:solidFill>
              <a:ea typeface="Calibri" panose="020F0502020204030204" pitchFamily="34" charset="0"/>
            </a:endParaRPr>
          </a:p>
          <a:p>
            <a:pPr marL="0" indent="0">
              <a:buNone/>
              <a:defRPr/>
            </a:pPr>
            <a:r>
              <a:rPr lang="en-GB" sz="1200" i="1" dirty="0"/>
              <a:t>Relationships Australia WA </a:t>
            </a:r>
            <a:r>
              <a:rPr lang="en-GB" sz="1200" dirty="0"/>
              <a:t>hat eine Reihe von Tipps entwickelt, die Sie in schwierigen Phasen Ihrer Beziehung unterstützen. Es ist eine kostenlose Quelle, die Paaren hilft, wichtige Herausforderungen des Lebens zu bewältigen (</a:t>
            </a:r>
            <a:r>
              <a:rPr lang="en-GB" sz="1200" dirty="0">
                <a:hlinkClick r:id="rId4"/>
              </a:rPr>
              <a:t>https://www.relationshipswa.org.au/resources/tip-sheets/relationship-tip-sheets</a:t>
            </a:r>
            <a:r>
              <a:rPr lang="en-GB" sz="1200" dirty="0"/>
              <a:t>). </a:t>
            </a:r>
          </a:p>
        </p:txBody>
      </p:sp>
      <p:grpSp>
        <p:nvGrpSpPr>
          <p:cNvPr id="87" name="Graphic 2">
            <a:extLst>
              <a:ext uri="{FF2B5EF4-FFF2-40B4-BE49-F238E27FC236}">
                <a16:creationId xmlns:a16="http://schemas.microsoft.com/office/drawing/2014/main" id="{36702283-5613-3363-CE7F-6A5551ADA32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F7CCAD2-AF83-8A43-1583-58F21B055B33}"/>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10EB29E1-44D8-2B2F-E200-5DD5E1D7DC3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05BDC246-DFB1-BBF1-B889-2BA87868ED04}"/>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EA1D3829-19DE-35C0-41CF-1EB9353CACEC}"/>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EE00311-D4D9-4F3B-18E3-303E191DD4AA}"/>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D505D0EB-9D3E-8A2E-FB98-CEC7DE53C078}"/>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A3086FD9-3D7F-5638-7F32-DB0ED6759B1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3" name="Straight Connector 2">
            <a:extLst>
              <a:ext uri="{FF2B5EF4-FFF2-40B4-BE49-F238E27FC236}">
                <a16:creationId xmlns:a16="http://schemas.microsoft.com/office/drawing/2014/main" id="{C5B86DAE-B90B-897D-B8B4-AD59F443372A}"/>
              </a:ext>
            </a:extLst>
          </p:cNvPr>
          <p:cNvCxnSpPr>
            <a:cxnSpLocks/>
          </p:cNvCxnSpPr>
          <p:nvPr/>
        </p:nvCxnSpPr>
        <p:spPr>
          <a:xfrm>
            <a:off x="1569720" y="1264920"/>
            <a:ext cx="5669280" cy="0"/>
          </a:xfrm>
          <a:prstGeom prst="line">
            <a:avLst/>
          </a:prstGeom>
          <a:ln w="19050">
            <a:solidFill>
              <a:srgbClr val="F16024"/>
            </a:solidFill>
            <a:prstDash val="sysDot"/>
          </a:ln>
        </p:spPr>
        <p:style>
          <a:lnRef idx="1">
            <a:schemeClr val="accent1"/>
          </a:lnRef>
          <a:fillRef idx="0">
            <a:schemeClr val="accent1"/>
          </a:fillRef>
          <a:effectRef idx="0">
            <a:schemeClr val="accent1"/>
          </a:effectRef>
          <a:fontRef idx="minor">
            <a:schemeClr val="tx1"/>
          </a:fontRef>
        </p:style>
      </p:cxnSp>
      <p:grpSp>
        <p:nvGrpSpPr>
          <p:cNvPr id="6" name="Graphic 2">
            <a:extLst>
              <a:ext uri="{FF2B5EF4-FFF2-40B4-BE49-F238E27FC236}">
                <a16:creationId xmlns:a16="http://schemas.microsoft.com/office/drawing/2014/main" id="{EAB48A31-EFEE-C651-4633-38F184450CE6}"/>
              </a:ext>
            </a:extLst>
          </p:cNvPr>
          <p:cNvGrpSpPr/>
          <p:nvPr/>
        </p:nvGrpSpPr>
        <p:grpSpPr>
          <a:xfrm>
            <a:off x="928234" y="582146"/>
            <a:ext cx="713270" cy="688476"/>
            <a:chOff x="7216180" y="2896437"/>
            <a:chExt cx="1173608" cy="1132811"/>
          </a:xfrm>
          <a:solidFill>
            <a:srgbClr val="F16024"/>
          </a:solidFill>
        </p:grpSpPr>
        <p:grpSp>
          <p:nvGrpSpPr>
            <p:cNvPr id="26" name="Graphic 2">
              <a:extLst>
                <a:ext uri="{FF2B5EF4-FFF2-40B4-BE49-F238E27FC236}">
                  <a16:creationId xmlns:a16="http://schemas.microsoft.com/office/drawing/2014/main" id="{143AF50A-7962-32ED-B9C5-E59E7DCE724D}"/>
                </a:ext>
              </a:extLst>
            </p:cNvPr>
            <p:cNvGrpSpPr/>
            <p:nvPr/>
          </p:nvGrpSpPr>
          <p:grpSpPr>
            <a:xfrm>
              <a:off x="7884516" y="3299879"/>
              <a:ext cx="244481" cy="366043"/>
              <a:chOff x="7884516" y="3299879"/>
              <a:chExt cx="244481" cy="366043"/>
            </a:xfrm>
            <a:grpFill/>
          </p:grpSpPr>
          <p:sp>
            <p:nvSpPr>
              <p:cNvPr id="41" name="Freeform 40">
                <a:extLst>
                  <a:ext uri="{FF2B5EF4-FFF2-40B4-BE49-F238E27FC236}">
                    <a16:creationId xmlns:a16="http://schemas.microsoft.com/office/drawing/2014/main" id="{A98D4906-4822-DB26-C93B-E50925FE2054}"/>
                  </a:ext>
                </a:extLst>
              </p:cNvPr>
              <p:cNvSpPr/>
              <p:nvPr/>
            </p:nvSpPr>
            <p:spPr>
              <a:xfrm>
                <a:off x="8088250"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2" name="Freeform 41">
                <a:extLst>
                  <a:ext uri="{FF2B5EF4-FFF2-40B4-BE49-F238E27FC236}">
                    <a16:creationId xmlns:a16="http://schemas.microsoft.com/office/drawing/2014/main" id="{F6E8A8FF-A878-DFEE-8A69-6D71634736B5}"/>
                  </a:ext>
                </a:extLst>
              </p:cNvPr>
              <p:cNvSpPr/>
              <p:nvPr/>
            </p:nvSpPr>
            <p:spPr>
              <a:xfrm>
                <a:off x="8027130"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3" name="Freeform 42">
                <a:extLst>
                  <a:ext uri="{FF2B5EF4-FFF2-40B4-BE49-F238E27FC236}">
                    <a16:creationId xmlns:a16="http://schemas.microsoft.com/office/drawing/2014/main" id="{7EDFF928-71CC-EE6B-F5B2-FFB3739ABF90}"/>
                  </a:ext>
                </a:extLst>
              </p:cNvPr>
              <p:cNvSpPr/>
              <p:nvPr/>
            </p:nvSpPr>
            <p:spPr>
              <a:xfrm>
                <a:off x="8027130" y="3462867"/>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4" name="Freeform 43">
                <a:extLst>
                  <a:ext uri="{FF2B5EF4-FFF2-40B4-BE49-F238E27FC236}">
                    <a16:creationId xmlns:a16="http://schemas.microsoft.com/office/drawing/2014/main" id="{4810BC81-7694-C3E8-3766-A1466AC6AE61}"/>
                  </a:ext>
                </a:extLst>
              </p:cNvPr>
              <p:cNvSpPr/>
              <p:nvPr/>
            </p:nvSpPr>
            <p:spPr>
              <a:xfrm>
                <a:off x="8006756" y="3625175"/>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8829"/>
                      <a:pt x="40747" y="20373"/>
                    </a:cubicBezTo>
                    <a:cubicBezTo>
                      <a:pt x="40747" y="3191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5" name="Freeform 44">
                <a:extLst>
                  <a:ext uri="{FF2B5EF4-FFF2-40B4-BE49-F238E27FC236}">
                    <a16:creationId xmlns:a16="http://schemas.microsoft.com/office/drawing/2014/main" id="{7357CFA1-C267-E6B6-DE82-1217BA49C671}"/>
                  </a:ext>
                </a:extLst>
              </p:cNvPr>
              <p:cNvSpPr/>
              <p:nvPr/>
            </p:nvSpPr>
            <p:spPr>
              <a:xfrm>
                <a:off x="7986383" y="354436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6" name="Freeform 45">
                <a:extLst>
                  <a:ext uri="{FF2B5EF4-FFF2-40B4-BE49-F238E27FC236}">
                    <a16:creationId xmlns:a16="http://schemas.microsoft.com/office/drawing/2014/main" id="{DDDACF47-959A-7D05-3465-13CD3B1610E9}"/>
                  </a:ext>
                </a:extLst>
              </p:cNvPr>
              <p:cNvSpPr/>
              <p:nvPr/>
            </p:nvSpPr>
            <p:spPr>
              <a:xfrm>
                <a:off x="7966009" y="3320252"/>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7" name="Freeform 46">
                <a:extLst>
                  <a:ext uri="{FF2B5EF4-FFF2-40B4-BE49-F238E27FC236}">
                    <a16:creationId xmlns:a16="http://schemas.microsoft.com/office/drawing/2014/main" id="{A5489DB5-AF38-8F12-E7A9-816013D384CE}"/>
                  </a:ext>
                </a:extLst>
              </p:cNvPr>
              <p:cNvSpPr/>
              <p:nvPr/>
            </p:nvSpPr>
            <p:spPr>
              <a:xfrm>
                <a:off x="7966009" y="3401746"/>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8" name="Freeform 47">
                <a:extLst>
                  <a:ext uri="{FF2B5EF4-FFF2-40B4-BE49-F238E27FC236}">
                    <a16:creationId xmlns:a16="http://schemas.microsoft.com/office/drawing/2014/main" id="{E686BC85-3017-7549-C727-F5BC09145949}"/>
                  </a:ext>
                </a:extLst>
              </p:cNvPr>
              <p:cNvSpPr/>
              <p:nvPr/>
            </p:nvSpPr>
            <p:spPr>
              <a:xfrm>
                <a:off x="7945636" y="348324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9" name="Freeform 48">
                <a:extLst>
                  <a:ext uri="{FF2B5EF4-FFF2-40B4-BE49-F238E27FC236}">
                    <a16:creationId xmlns:a16="http://schemas.microsoft.com/office/drawing/2014/main" id="{AB645D40-3910-26D2-B6A2-AADDB3A1DC45}"/>
                  </a:ext>
                </a:extLst>
              </p:cNvPr>
              <p:cNvSpPr/>
              <p:nvPr/>
            </p:nvSpPr>
            <p:spPr>
              <a:xfrm>
                <a:off x="7904889" y="336099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0" name="Freeform 49">
                <a:extLst>
                  <a:ext uri="{FF2B5EF4-FFF2-40B4-BE49-F238E27FC236}">
                    <a16:creationId xmlns:a16="http://schemas.microsoft.com/office/drawing/2014/main" id="{ED501FCC-A77A-A085-B82B-D9F564BE8511}"/>
                  </a:ext>
                </a:extLst>
              </p:cNvPr>
              <p:cNvSpPr/>
              <p:nvPr/>
            </p:nvSpPr>
            <p:spPr>
              <a:xfrm>
                <a:off x="7884516" y="3299879"/>
                <a:ext cx="40746" cy="40746"/>
              </a:xfrm>
              <a:custGeom>
                <a:avLst/>
                <a:gdLst>
                  <a:gd name="connsiteX0" fmla="*/ 40747 w 40746"/>
                  <a:gd name="connsiteY0" fmla="*/ 20373 h 40746"/>
                  <a:gd name="connsiteX1" fmla="*/ 20373 w 40746"/>
                  <a:gd name="connsiteY1" fmla="*/ 40747 h 40746"/>
                  <a:gd name="connsiteX2" fmla="*/ 0 w 40746"/>
                  <a:gd name="connsiteY2" fmla="*/ 20373 h 40746"/>
                  <a:gd name="connsiteX3" fmla="*/ 20373 w 40746"/>
                  <a:gd name="connsiteY3" fmla="*/ 0 h 40746"/>
                  <a:gd name="connsiteX4" fmla="*/ 40747 w 40746"/>
                  <a:gd name="connsiteY4" fmla="*/ 20373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40747" y="20373"/>
                    </a:moveTo>
                    <a:cubicBezTo>
                      <a:pt x="40747" y="31579"/>
                      <a:pt x="31579" y="40747"/>
                      <a:pt x="20373" y="40747"/>
                    </a:cubicBezTo>
                    <a:cubicBezTo>
                      <a:pt x="9168" y="40747"/>
                      <a:pt x="0" y="31579"/>
                      <a:pt x="0" y="20373"/>
                    </a:cubicBezTo>
                    <a:cubicBezTo>
                      <a:pt x="0" y="9168"/>
                      <a:pt x="9168" y="0"/>
                      <a:pt x="20373" y="0"/>
                    </a:cubicBezTo>
                    <a:cubicBezTo>
                      <a:pt x="31579" y="0"/>
                      <a:pt x="40747" y="9168"/>
                      <a:pt x="40747" y="2037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1" name="Freeform 50">
                <a:extLst>
                  <a:ext uri="{FF2B5EF4-FFF2-40B4-BE49-F238E27FC236}">
                    <a16:creationId xmlns:a16="http://schemas.microsoft.com/office/drawing/2014/main" id="{6EBD2DC7-6176-1AE8-9827-51745817B43F}"/>
                  </a:ext>
                </a:extLst>
              </p:cNvPr>
              <p:cNvSpPr/>
              <p:nvPr/>
            </p:nvSpPr>
            <p:spPr>
              <a:xfrm>
                <a:off x="7884516" y="3422120"/>
                <a:ext cx="40746" cy="40746"/>
              </a:xfrm>
              <a:custGeom>
                <a:avLst/>
                <a:gdLst>
                  <a:gd name="connsiteX0" fmla="*/ 20373 w 40746"/>
                  <a:gd name="connsiteY0" fmla="*/ 0 h 40746"/>
                  <a:gd name="connsiteX1" fmla="*/ 40747 w 40746"/>
                  <a:gd name="connsiteY1" fmla="*/ 20373 h 40746"/>
                  <a:gd name="connsiteX2" fmla="*/ 20373 w 40746"/>
                  <a:gd name="connsiteY2" fmla="*/ 40747 h 40746"/>
                  <a:gd name="connsiteX3" fmla="*/ 0 w 40746"/>
                  <a:gd name="connsiteY3" fmla="*/ 20373 h 40746"/>
                  <a:gd name="connsiteX4" fmla="*/ 20373 w 40746"/>
                  <a:gd name="connsiteY4" fmla="*/ 0 h 407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746" h="40746">
                    <a:moveTo>
                      <a:pt x="20373" y="0"/>
                    </a:moveTo>
                    <a:cubicBezTo>
                      <a:pt x="31579" y="0"/>
                      <a:pt x="40747" y="9168"/>
                      <a:pt x="40747" y="20373"/>
                    </a:cubicBezTo>
                    <a:cubicBezTo>
                      <a:pt x="40747" y="31579"/>
                      <a:pt x="31579" y="40747"/>
                      <a:pt x="20373" y="40747"/>
                    </a:cubicBezTo>
                    <a:cubicBezTo>
                      <a:pt x="9168" y="40747"/>
                      <a:pt x="0" y="31579"/>
                      <a:pt x="0" y="20373"/>
                    </a:cubicBezTo>
                    <a:cubicBezTo>
                      <a:pt x="0" y="9168"/>
                      <a:pt x="9168" y="0"/>
                      <a:pt x="20373" y="0"/>
                    </a:cubicBezTo>
                    <a:close/>
                  </a:path>
                </a:pathLst>
              </a:custGeom>
              <a:grpFill/>
              <a:ln w="3393" cap="flat">
                <a:noFill/>
                <a:prstDash val="solid"/>
                <a:miter/>
              </a:ln>
            </p:spPr>
            <p:txBody>
              <a:bodyPr rtlCol="0" anchor="ctr"/>
              <a:lstStyle/>
              <a:p>
                <a:endParaRPr lang="en-US" dirty="0">
                  <a:solidFill>
                    <a:schemeClr val="bg1"/>
                  </a:solidFill>
                </a:endParaRPr>
              </a:p>
            </p:txBody>
          </p:sp>
        </p:grpSp>
        <p:grpSp>
          <p:nvGrpSpPr>
            <p:cNvPr id="27" name="Graphic 2">
              <a:extLst>
                <a:ext uri="{FF2B5EF4-FFF2-40B4-BE49-F238E27FC236}">
                  <a16:creationId xmlns:a16="http://schemas.microsoft.com/office/drawing/2014/main" id="{F9FAEF9C-1B4B-90C9-DB95-0046E407D0D8}"/>
                </a:ext>
              </a:extLst>
            </p:cNvPr>
            <p:cNvGrpSpPr/>
            <p:nvPr/>
          </p:nvGrpSpPr>
          <p:grpSpPr>
            <a:xfrm>
              <a:off x="7216180" y="2896437"/>
              <a:ext cx="1173608" cy="1132811"/>
              <a:chOff x="7216180" y="2896437"/>
              <a:chExt cx="1173608" cy="1132811"/>
            </a:xfrm>
            <a:grpFill/>
          </p:grpSpPr>
          <p:sp>
            <p:nvSpPr>
              <p:cNvPr id="28" name="Freeform 27">
                <a:extLst>
                  <a:ext uri="{FF2B5EF4-FFF2-40B4-BE49-F238E27FC236}">
                    <a16:creationId xmlns:a16="http://schemas.microsoft.com/office/drawing/2014/main" id="{30390596-0986-548C-240A-5CEC0FAA178E}"/>
                  </a:ext>
                </a:extLst>
              </p:cNvPr>
              <p:cNvSpPr/>
              <p:nvPr/>
            </p:nvSpPr>
            <p:spPr>
              <a:xfrm>
                <a:off x="8071951" y="3507734"/>
                <a:ext cx="113751" cy="195879"/>
              </a:xfrm>
              <a:custGeom>
                <a:avLst/>
                <a:gdLst>
                  <a:gd name="connsiteX0" fmla="*/ 57046 w 113751"/>
                  <a:gd name="connsiteY0" fmla="*/ 195540 h 195879"/>
                  <a:gd name="connsiteX1" fmla="*/ 46859 w 113751"/>
                  <a:gd name="connsiteY1" fmla="*/ 192144 h 195879"/>
                  <a:gd name="connsiteX2" fmla="*/ 43124 w 113751"/>
                  <a:gd name="connsiteY2" fmla="*/ 189428 h 195879"/>
                  <a:gd name="connsiteX3" fmla="*/ 0 w 113751"/>
                  <a:gd name="connsiteY3" fmla="*/ 117102 h 195879"/>
                  <a:gd name="connsiteX4" fmla="*/ 11545 w 113751"/>
                  <a:gd name="connsiteY4" fmla="*/ 60735 h 195879"/>
                  <a:gd name="connsiteX5" fmla="*/ 19355 w 113751"/>
                  <a:gd name="connsiteY5" fmla="*/ 18970 h 195879"/>
                  <a:gd name="connsiteX6" fmla="*/ 25467 w 113751"/>
                  <a:gd name="connsiteY6" fmla="*/ 3350 h 195879"/>
                  <a:gd name="connsiteX7" fmla="*/ 42106 w 113751"/>
                  <a:gd name="connsiteY7" fmla="*/ 1652 h 195879"/>
                  <a:gd name="connsiteX8" fmla="*/ 113752 w 113751"/>
                  <a:gd name="connsiteY8" fmla="*/ 117441 h 195879"/>
                  <a:gd name="connsiteX9" fmla="*/ 64177 w 113751"/>
                  <a:gd name="connsiteY9" fmla="*/ 193842 h 195879"/>
                  <a:gd name="connsiteX10" fmla="*/ 56706 w 113751"/>
                  <a:gd name="connsiteY10" fmla="*/ 195879 h 195879"/>
                  <a:gd name="connsiteX11" fmla="*/ 49915 w 113751"/>
                  <a:gd name="connsiteY11" fmla="*/ 45795 h 195879"/>
                  <a:gd name="connsiteX12" fmla="*/ 42785 w 113751"/>
                  <a:gd name="connsiteY12" fmla="*/ 70583 h 195879"/>
                  <a:gd name="connsiteX13" fmla="*/ 32937 w 113751"/>
                  <a:gd name="connsiteY13" fmla="*/ 116762 h 195879"/>
                  <a:gd name="connsiteX14" fmla="*/ 57725 w 113751"/>
                  <a:gd name="connsiteY14" fmla="*/ 159207 h 195879"/>
                  <a:gd name="connsiteX15" fmla="*/ 81834 w 113751"/>
                  <a:gd name="connsiteY15" fmla="*/ 116762 h 195879"/>
                  <a:gd name="connsiteX16" fmla="*/ 50255 w 113751"/>
                  <a:gd name="connsiteY16" fmla="*/ 45455 h 1958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3751" h="195879">
                    <a:moveTo>
                      <a:pt x="57046" y="195540"/>
                    </a:moveTo>
                    <a:cubicBezTo>
                      <a:pt x="53310" y="195540"/>
                      <a:pt x="49915" y="194521"/>
                      <a:pt x="46859" y="192144"/>
                    </a:cubicBezTo>
                    <a:cubicBezTo>
                      <a:pt x="45840" y="191465"/>
                      <a:pt x="44482" y="190446"/>
                      <a:pt x="43124" y="189428"/>
                    </a:cubicBezTo>
                    <a:cubicBezTo>
                      <a:pt x="30221" y="180260"/>
                      <a:pt x="0" y="158868"/>
                      <a:pt x="0" y="117102"/>
                    </a:cubicBezTo>
                    <a:cubicBezTo>
                      <a:pt x="0" y="75336"/>
                      <a:pt x="6112" y="77374"/>
                      <a:pt x="11545" y="60735"/>
                    </a:cubicBezTo>
                    <a:cubicBezTo>
                      <a:pt x="16639" y="44437"/>
                      <a:pt x="21392" y="30515"/>
                      <a:pt x="19355" y="18970"/>
                    </a:cubicBezTo>
                    <a:cubicBezTo>
                      <a:pt x="18337" y="12858"/>
                      <a:pt x="20713" y="7085"/>
                      <a:pt x="25467" y="3350"/>
                    </a:cubicBezTo>
                    <a:cubicBezTo>
                      <a:pt x="30221" y="-385"/>
                      <a:pt x="36672" y="-1064"/>
                      <a:pt x="42106" y="1652"/>
                    </a:cubicBezTo>
                    <a:cubicBezTo>
                      <a:pt x="45161" y="3010"/>
                      <a:pt x="113752" y="35948"/>
                      <a:pt x="113752" y="117441"/>
                    </a:cubicBezTo>
                    <a:cubicBezTo>
                      <a:pt x="113752" y="198935"/>
                      <a:pt x="66214" y="192823"/>
                      <a:pt x="64177" y="193842"/>
                    </a:cubicBezTo>
                    <a:cubicBezTo>
                      <a:pt x="61799" y="195200"/>
                      <a:pt x="59084" y="195879"/>
                      <a:pt x="56706" y="195879"/>
                    </a:cubicBezTo>
                    <a:close/>
                    <a:moveTo>
                      <a:pt x="49915" y="45795"/>
                    </a:moveTo>
                    <a:cubicBezTo>
                      <a:pt x="47878" y="54284"/>
                      <a:pt x="45161" y="62433"/>
                      <a:pt x="42785" y="70583"/>
                    </a:cubicBezTo>
                    <a:cubicBezTo>
                      <a:pt x="38030" y="85523"/>
                      <a:pt x="32937" y="101143"/>
                      <a:pt x="32937" y="116762"/>
                    </a:cubicBezTo>
                    <a:cubicBezTo>
                      <a:pt x="32937" y="132382"/>
                      <a:pt x="44482" y="149360"/>
                      <a:pt x="57725" y="159207"/>
                    </a:cubicBezTo>
                    <a:cubicBezTo>
                      <a:pt x="67233" y="151737"/>
                      <a:pt x="81834" y="137136"/>
                      <a:pt x="81834" y="116762"/>
                    </a:cubicBezTo>
                    <a:cubicBezTo>
                      <a:pt x="81834" y="82128"/>
                      <a:pt x="64856" y="59037"/>
                      <a:pt x="50255" y="4545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9" name="Freeform 28">
                <a:extLst>
                  <a:ext uri="{FF2B5EF4-FFF2-40B4-BE49-F238E27FC236}">
                    <a16:creationId xmlns:a16="http://schemas.microsoft.com/office/drawing/2014/main" id="{DC2B9214-EC70-62EE-9431-F8880AA0EE21}"/>
                  </a:ext>
                </a:extLst>
              </p:cNvPr>
              <p:cNvSpPr/>
              <p:nvPr/>
            </p:nvSpPr>
            <p:spPr>
              <a:xfrm>
                <a:off x="7990457" y="3680307"/>
                <a:ext cx="154782" cy="145546"/>
              </a:xfrm>
              <a:custGeom>
                <a:avLst/>
                <a:gdLst>
                  <a:gd name="connsiteX0" fmla="*/ 82853 w 154782"/>
                  <a:gd name="connsiteY0" fmla="*/ 145207 h 145546"/>
                  <a:gd name="connsiteX1" fmla="*/ 31919 w 154782"/>
                  <a:gd name="connsiteY1" fmla="*/ 131964 h 145546"/>
                  <a:gd name="connsiteX2" fmla="*/ 0 w 154782"/>
                  <a:gd name="connsiteY2" fmla="*/ 27041 h 145546"/>
                  <a:gd name="connsiteX3" fmla="*/ 10187 w 154782"/>
                  <a:gd name="connsiteY3" fmla="*/ 11761 h 145546"/>
                  <a:gd name="connsiteX4" fmla="*/ 28183 w 154782"/>
                  <a:gd name="connsiteY4" fmla="*/ 15835 h 145546"/>
                  <a:gd name="connsiteX5" fmla="*/ 64516 w 154782"/>
                  <a:gd name="connsiteY5" fmla="*/ 35869 h 145546"/>
                  <a:gd name="connsiteX6" fmla="*/ 153820 w 154782"/>
                  <a:gd name="connsiteY6" fmla="*/ 117024 h 145546"/>
                  <a:gd name="connsiteX7" fmla="*/ 152801 w 154782"/>
                  <a:gd name="connsiteY7" fmla="*/ 130606 h 145546"/>
                  <a:gd name="connsiteX8" fmla="*/ 141935 w 154782"/>
                  <a:gd name="connsiteY8" fmla="*/ 138755 h 145546"/>
                  <a:gd name="connsiteX9" fmla="*/ 82853 w 154782"/>
                  <a:gd name="connsiteY9" fmla="*/ 145547 h 145546"/>
                  <a:gd name="connsiteX10" fmla="*/ 34296 w 154782"/>
                  <a:gd name="connsiteY10" fmla="*/ 58280 h 145546"/>
                  <a:gd name="connsiteX11" fmla="*/ 53990 w 154782"/>
                  <a:gd name="connsiteY11" fmla="*/ 107856 h 145546"/>
                  <a:gd name="connsiteX12" fmla="*/ 114771 w 154782"/>
                  <a:gd name="connsiteY12" fmla="*/ 110232 h 145546"/>
                  <a:gd name="connsiteX13" fmla="*/ 52292 w 154782"/>
                  <a:gd name="connsiteY13" fmla="*/ 66090 h 145546"/>
                  <a:gd name="connsiteX14" fmla="*/ 34296 w 154782"/>
                  <a:gd name="connsiteY14" fmla="*/ 58620 h 1455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54782" h="145546">
                    <a:moveTo>
                      <a:pt x="82853" y="145207"/>
                    </a:moveTo>
                    <a:cubicBezTo>
                      <a:pt x="62818" y="145207"/>
                      <a:pt x="43124" y="142151"/>
                      <a:pt x="31919" y="131964"/>
                    </a:cubicBezTo>
                    <a:cubicBezTo>
                      <a:pt x="10187" y="112270"/>
                      <a:pt x="0" y="78993"/>
                      <a:pt x="0" y="27041"/>
                    </a:cubicBezTo>
                    <a:cubicBezTo>
                      <a:pt x="0" y="-24912"/>
                      <a:pt x="4075" y="14477"/>
                      <a:pt x="10187" y="11761"/>
                    </a:cubicBezTo>
                    <a:cubicBezTo>
                      <a:pt x="16299" y="9384"/>
                      <a:pt x="23430" y="10742"/>
                      <a:pt x="28183" y="15835"/>
                    </a:cubicBezTo>
                    <a:cubicBezTo>
                      <a:pt x="35993" y="23985"/>
                      <a:pt x="49236" y="29418"/>
                      <a:pt x="64516" y="35869"/>
                    </a:cubicBezTo>
                    <a:cubicBezTo>
                      <a:pt x="96095" y="48773"/>
                      <a:pt x="135144" y="64732"/>
                      <a:pt x="153820" y="117024"/>
                    </a:cubicBezTo>
                    <a:cubicBezTo>
                      <a:pt x="155518" y="121438"/>
                      <a:pt x="154839" y="126531"/>
                      <a:pt x="152801" y="130606"/>
                    </a:cubicBezTo>
                    <a:cubicBezTo>
                      <a:pt x="150424" y="134680"/>
                      <a:pt x="146689" y="137737"/>
                      <a:pt x="141935" y="138755"/>
                    </a:cubicBezTo>
                    <a:cubicBezTo>
                      <a:pt x="131409" y="141132"/>
                      <a:pt x="106961" y="145547"/>
                      <a:pt x="82853" y="145547"/>
                    </a:cubicBezTo>
                    <a:close/>
                    <a:moveTo>
                      <a:pt x="34296" y="58280"/>
                    </a:moveTo>
                    <a:cubicBezTo>
                      <a:pt x="37351" y="82049"/>
                      <a:pt x="43803" y="98687"/>
                      <a:pt x="53990" y="107856"/>
                    </a:cubicBezTo>
                    <a:cubicBezTo>
                      <a:pt x="60441" y="113628"/>
                      <a:pt x="87946" y="113628"/>
                      <a:pt x="114771" y="110232"/>
                    </a:cubicBezTo>
                    <a:cubicBezTo>
                      <a:pt x="99491" y="85445"/>
                      <a:pt x="76401" y="75937"/>
                      <a:pt x="52292" y="66090"/>
                    </a:cubicBezTo>
                    <a:cubicBezTo>
                      <a:pt x="46180" y="63713"/>
                      <a:pt x="40068" y="60997"/>
                      <a:pt x="34296" y="5862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0" name="Freeform 29">
                <a:extLst>
                  <a:ext uri="{FF2B5EF4-FFF2-40B4-BE49-F238E27FC236}">
                    <a16:creationId xmlns:a16="http://schemas.microsoft.com/office/drawing/2014/main" id="{5765EED1-EBDB-7B8F-E981-04BC770F460A}"/>
                  </a:ext>
                </a:extLst>
              </p:cNvPr>
              <p:cNvSpPr/>
              <p:nvPr/>
            </p:nvSpPr>
            <p:spPr>
              <a:xfrm>
                <a:off x="8112656" y="3691513"/>
                <a:ext cx="175076" cy="134340"/>
              </a:xfrm>
              <a:custGeom>
                <a:avLst/>
                <a:gdLst>
                  <a:gd name="connsiteX0" fmla="*/ 64558 w 175076"/>
                  <a:gd name="connsiteY0" fmla="*/ 134001 h 134340"/>
                  <a:gd name="connsiteX1" fmla="*/ 10908 w 175076"/>
                  <a:gd name="connsiteY1" fmla="*/ 124833 h 134340"/>
                  <a:gd name="connsiteX2" fmla="*/ 1061 w 175076"/>
                  <a:gd name="connsiteY2" fmla="*/ 115325 h 134340"/>
                  <a:gd name="connsiteX3" fmla="*/ 2080 w 175076"/>
                  <a:gd name="connsiteY3" fmla="*/ 101403 h 134340"/>
                  <a:gd name="connsiteX4" fmla="*/ 149109 w 175076"/>
                  <a:gd name="connsiteY4" fmla="*/ 1234 h 134340"/>
                  <a:gd name="connsiteX5" fmla="*/ 152504 w 175076"/>
                  <a:gd name="connsiteY5" fmla="*/ 1234 h 134340"/>
                  <a:gd name="connsiteX6" fmla="*/ 166087 w 175076"/>
                  <a:gd name="connsiteY6" fmla="*/ 1573 h 134340"/>
                  <a:gd name="connsiteX7" fmla="*/ 173557 w 175076"/>
                  <a:gd name="connsiteY7" fmla="*/ 22965 h 134340"/>
                  <a:gd name="connsiteX8" fmla="*/ 167105 w 175076"/>
                  <a:gd name="connsiteY8" fmla="*/ 46395 h 134340"/>
                  <a:gd name="connsiteX9" fmla="*/ 137563 w 175076"/>
                  <a:gd name="connsiteY9" fmla="*/ 108534 h 134340"/>
                  <a:gd name="connsiteX10" fmla="*/ 86629 w 175076"/>
                  <a:gd name="connsiteY10" fmla="*/ 132643 h 134340"/>
                  <a:gd name="connsiteX11" fmla="*/ 64219 w 175076"/>
                  <a:gd name="connsiteY11" fmla="*/ 134341 h 134340"/>
                  <a:gd name="connsiteX12" fmla="*/ 41808 w 175076"/>
                  <a:gd name="connsiteY12" fmla="*/ 99366 h 134340"/>
                  <a:gd name="connsiteX13" fmla="*/ 112436 w 175076"/>
                  <a:gd name="connsiteY13" fmla="*/ 87481 h 134340"/>
                  <a:gd name="connsiteX14" fmla="*/ 135186 w 175076"/>
                  <a:gd name="connsiteY14" fmla="*/ 40623 h 134340"/>
                  <a:gd name="connsiteX15" fmla="*/ 136205 w 175076"/>
                  <a:gd name="connsiteY15" fmla="*/ 35189 h 134340"/>
                  <a:gd name="connsiteX16" fmla="*/ 41808 w 175076"/>
                  <a:gd name="connsiteY16" fmla="*/ 99366 h 134340"/>
                  <a:gd name="connsiteX17" fmla="*/ 144694 w 175076"/>
                  <a:gd name="connsiteY17" fmla="*/ 7685 h 134340"/>
                  <a:gd name="connsiteX18" fmla="*/ 144694 w 175076"/>
                  <a:gd name="connsiteY18" fmla="*/ 7685 h 134340"/>
                  <a:gd name="connsiteX19" fmla="*/ 144694 w 175076"/>
                  <a:gd name="connsiteY19" fmla="*/ 7685 h 1343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5076" h="134340">
                    <a:moveTo>
                      <a:pt x="64558" y="134001"/>
                    </a:moveTo>
                    <a:cubicBezTo>
                      <a:pt x="49618" y="134001"/>
                      <a:pt x="31281" y="131624"/>
                      <a:pt x="10908" y="124833"/>
                    </a:cubicBezTo>
                    <a:cubicBezTo>
                      <a:pt x="6494" y="123135"/>
                      <a:pt x="2759" y="119739"/>
                      <a:pt x="1061" y="115325"/>
                    </a:cubicBezTo>
                    <a:cubicBezTo>
                      <a:pt x="-637" y="110911"/>
                      <a:pt x="-297" y="105818"/>
                      <a:pt x="2080" y="101403"/>
                    </a:cubicBezTo>
                    <a:cubicBezTo>
                      <a:pt x="55050" y="8025"/>
                      <a:pt x="126018" y="2932"/>
                      <a:pt x="149109" y="1234"/>
                    </a:cubicBezTo>
                    <a:cubicBezTo>
                      <a:pt x="150127" y="1234"/>
                      <a:pt x="151485" y="1234"/>
                      <a:pt x="152504" y="1234"/>
                    </a:cubicBezTo>
                    <a:cubicBezTo>
                      <a:pt x="156918" y="-464"/>
                      <a:pt x="161672" y="-464"/>
                      <a:pt x="166087" y="1573"/>
                    </a:cubicBezTo>
                    <a:cubicBezTo>
                      <a:pt x="173896" y="5648"/>
                      <a:pt x="177291" y="14816"/>
                      <a:pt x="173557" y="22965"/>
                    </a:cubicBezTo>
                    <a:cubicBezTo>
                      <a:pt x="169482" y="31794"/>
                      <a:pt x="168463" y="38585"/>
                      <a:pt x="167105" y="46395"/>
                    </a:cubicBezTo>
                    <a:cubicBezTo>
                      <a:pt x="164728" y="61675"/>
                      <a:pt x="161672" y="78992"/>
                      <a:pt x="137563" y="108534"/>
                    </a:cubicBezTo>
                    <a:cubicBezTo>
                      <a:pt x="128055" y="120419"/>
                      <a:pt x="109380" y="129247"/>
                      <a:pt x="86629" y="132643"/>
                    </a:cubicBezTo>
                    <a:cubicBezTo>
                      <a:pt x="80517" y="133661"/>
                      <a:pt x="73047" y="134341"/>
                      <a:pt x="64219" y="134341"/>
                    </a:cubicBezTo>
                    <a:close/>
                    <a:moveTo>
                      <a:pt x="41808" y="99366"/>
                    </a:moveTo>
                    <a:cubicBezTo>
                      <a:pt x="76783" y="105818"/>
                      <a:pt x="105305" y="96310"/>
                      <a:pt x="112436" y="87481"/>
                    </a:cubicBezTo>
                    <a:cubicBezTo>
                      <a:pt x="131112" y="64731"/>
                      <a:pt x="133149" y="54205"/>
                      <a:pt x="135186" y="40623"/>
                    </a:cubicBezTo>
                    <a:cubicBezTo>
                      <a:pt x="135186" y="38925"/>
                      <a:pt x="135865" y="37227"/>
                      <a:pt x="136205" y="35189"/>
                    </a:cubicBezTo>
                    <a:cubicBezTo>
                      <a:pt x="112436" y="38925"/>
                      <a:pt x="75424" y="51149"/>
                      <a:pt x="41808" y="99366"/>
                    </a:cubicBezTo>
                    <a:close/>
                    <a:moveTo>
                      <a:pt x="144694" y="7685"/>
                    </a:moveTo>
                    <a:cubicBezTo>
                      <a:pt x="144694" y="7685"/>
                      <a:pt x="144694" y="7685"/>
                      <a:pt x="144694" y="7685"/>
                    </a:cubicBezTo>
                    <a:cubicBezTo>
                      <a:pt x="144694" y="7685"/>
                      <a:pt x="144694" y="7685"/>
                      <a:pt x="144694" y="7685"/>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1" name="Freeform 30">
                <a:extLst>
                  <a:ext uri="{FF2B5EF4-FFF2-40B4-BE49-F238E27FC236}">
                    <a16:creationId xmlns:a16="http://schemas.microsoft.com/office/drawing/2014/main" id="{0C292E04-DBA6-576C-F366-46A3332F2298}"/>
                  </a:ext>
                </a:extLst>
              </p:cNvPr>
              <p:cNvSpPr/>
              <p:nvPr/>
            </p:nvSpPr>
            <p:spPr>
              <a:xfrm>
                <a:off x="8112698" y="3670676"/>
                <a:ext cx="32597" cy="236332"/>
              </a:xfrm>
              <a:custGeom>
                <a:avLst/>
                <a:gdLst>
                  <a:gd name="connsiteX0" fmla="*/ 16299 w 32597"/>
                  <a:gd name="connsiteY0" fmla="*/ 236332 h 236332"/>
                  <a:gd name="connsiteX1" fmla="*/ 0 w 32597"/>
                  <a:gd name="connsiteY1" fmla="*/ 220033 h 236332"/>
                  <a:gd name="connsiteX2" fmla="*/ 0 w 32597"/>
                  <a:gd name="connsiteY2" fmla="*/ 16299 h 236332"/>
                  <a:gd name="connsiteX3" fmla="*/ 16299 w 32597"/>
                  <a:gd name="connsiteY3" fmla="*/ 0 h 236332"/>
                  <a:gd name="connsiteX4" fmla="*/ 32598 w 32597"/>
                  <a:gd name="connsiteY4" fmla="*/ 16299 h 236332"/>
                  <a:gd name="connsiteX5" fmla="*/ 32598 w 32597"/>
                  <a:gd name="connsiteY5" fmla="*/ 220033 h 236332"/>
                  <a:gd name="connsiteX6" fmla="*/ 16299 w 32597"/>
                  <a:gd name="connsiteY6" fmla="*/ 236332 h 2363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2597" h="236332">
                    <a:moveTo>
                      <a:pt x="16299" y="236332"/>
                    </a:moveTo>
                    <a:cubicBezTo>
                      <a:pt x="7131" y="236332"/>
                      <a:pt x="0" y="229201"/>
                      <a:pt x="0" y="220033"/>
                    </a:cubicBezTo>
                    <a:lnTo>
                      <a:pt x="0" y="16299"/>
                    </a:lnTo>
                    <a:cubicBezTo>
                      <a:pt x="0" y="7131"/>
                      <a:pt x="7131" y="0"/>
                      <a:pt x="16299" y="0"/>
                    </a:cubicBezTo>
                    <a:cubicBezTo>
                      <a:pt x="25467" y="0"/>
                      <a:pt x="32598" y="7131"/>
                      <a:pt x="32598" y="16299"/>
                    </a:cubicBezTo>
                    <a:lnTo>
                      <a:pt x="32598" y="220033"/>
                    </a:lnTo>
                    <a:cubicBezTo>
                      <a:pt x="32598" y="229201"/>
                      <a:pt x="25467" y="236332"/>
                      <a:pt x="16299" y="2363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2" name="Freeform 31">
                <a:extLst>
                  <a:ext uri="{FF2B5EF4-FFF2-40B4-BE49-F238E27FC236}">
                    <a16:creationId xmlns:a16="http://schemas.microsoft.com/office/drawing/2014/main" id="{FFB46F48-586F-4FF2-E364-18A32CF06549}"/>
                  </a:ext>
                </a:extLst>
              </p:cNvPr>
              <p:cNvSpPr/>
              <p:nvPr/>
            </p:nvSpPr>
            <p:spPr>
              <a:xfrm>
                <a:off x="7827422" y="3874071"/>
                <a:ext cx="562367" cy="155178"/>
              </a:xfrm>
              <a:custGeom>
                <a:avLst/>
                <a:gdLst>
                  <a:gd name="connsiteX0" fmla="*/ 512441 w 562367"/>
                  <a:gd name="connsiteY0" fmla="*/ 155178 h 155178"/>
                  <a:gd name="connsiteX1" fmla="*/ 379674 w 562367"/>
                  <a:gd name="connsiteY1" fmla="*/ 142275 h 155178"/>
                  <a:gd name="connsiteX2" fmla="*/ 340625 w 562367"/>
                  <a:gd name="connsiteY2" fmla="*/ 137521 h 155178"/>
                  <a:gd name="connsiteX3" fmla="*/ 305990 w 562367"/>
                  <a:gd name="connsiteY3" fmla="*/ 144312 h 155178"/>
                  <a:gd name="connsiteX4" fmla="*/ 246906 w 562367"/>
                  <a:gd name="connsiteY4" fmla="*/ 153480 h 155178"/>
                  <a:gd name="connsiteX5" fmla="*/ 221779 w 562367"/>
                  <a:gd name="connsiteY5" fmla="*/ 149405 h 155178"/>
                  <a:gd name="connsiteX6" fmla="*/ 170846 w 562367"/>
                  <a:gd name="connsiteY6" fmla="*/ 147708 h 155178"/>
                  <a:gd name="connsiteX7" fmla="*/ 82900 w 562367"/>
                  <a:gd name="connsiteY7" fmla="*/ 149066 h 155178"/>
                  <a:gd name="connsiteX8" fmla="*/ 5141 w 562367"/>
                  <a:gd name="connsiteY8" fmla="*/ 130390 h 155178"/>
                  <a:gd name="connsiteX9" fmla="*/ 1067 w 562367"/>
                  <a:gd name="connsiteY9" fmla="*/ 111715 h 155178"/>
                  <a:gd name="connsiteX10" fmla="*/ 73053 w 562367"/>
                  <a:gd name="connsiteY10" fmla="*/ 62818 h 155178"/>
                  <a:gd name="connsiteX11" fmla="*/ 107008 w 562367"/>
                  <a:gd name="connsiteY11" fmla="*/ 50934 h 155178"/>
                  <a:gd name="connsiteX12" fmla="*/ 118214 w 562367"/>
                  <a:gd name="connsiteY12" fmla="*/ 44143 h 155178"/>
                  <a:gd name="connsiteX13" fmla="*/ 225175 w 562367"/>
                  <a:gd name="connsiteY13" fmla="*/ 19015 h 155178"/>
                  <a:gd name="connsiteX14" fmla="*/ 247925 w 562367"/>
                  <a:gd name="connsiteY14" fmla="*/ 12224 h 155178"/>
                  <a:gd name="connsiteX15" fmla="*/ 300896 w 562367"/>
                  <a:gd name="connsiteY15" fmla="*/ 0 h 155178"/>
                  <a:gd name="connsiteX16" fmla="*/ 301575 w 562367"/>
                  <a:gd name="connsiteY16" fmla="*/ 0 h 155178"/>
                  <a:gd name="connsiteX17" fmla="*/ 367449 w 562367"/>
                  <a:gd name="connsiteY17" fmla="*/ 10187 h 155178"/>
                  <a:gd name="connsiteX18" fmla="*/ 389860 w 562367"/>
                  <a:gd name="connsiteY18" fmla="*/ 14941 h 155178"/>
                  <a:gd name="connsiteX19" fmla="*/ 432645 w 562367"/>
                  <a:gd name="connsiteY19" fmla="*/ 40407 h 155178"/>
                  <a:gd name="connsiteX20" fmla="*/ 450641 w 562367"/>
                  <a:gd name="connsiteY20" fmla="*/ 53311 h 155178"/>
                  <a:gd name="connsiteX21" fmla="*/ 526023 w 562367"/>
                  <a:gd name="connsiteY21" fmla="*/ 83192 h 155178"/>
                  <a:gd name="connsiteX22" fmla="*/ 562356 w 562367"/>
                  <a:gd name="connsiteY22" fmla="*/ 131749 h 155178"/>
                  <a:gd name="connsiteX23" fmla="*/ 544359 w 562367"/>
                  <a:gd name="connsiteY23" fmla="*/ 152801 h 155178"/>
                  <a:gd name="connsiteX24" fmla="*/ 512441 w 562367"/>
                  <a:gd name="connsiteY24" fmla="*/ 154499 h 155178"/>
                  <a:gd name="connsiteX25" fmla="*/ 340625 w 562367"/>
                  <a:gd name="connsiteY25" fmla="*/ 104923 h 155178"/>
                  <a:gd name="connsiteX26" fmla="*/ 384427 w 562367"/>
                  <a:gd name="connsiteY26" fmla="*/ 110017 h 155178"/>
                  <a:gd name="connsiteX27" fmla="*/ 520250 w 562367"/>
                  <a:gd name="connsiteY27" fmla="*/ 122241 h 155178"/>
                  <a:gd name="connsiteX28" fmla="*/ 449623 w 562367"/>
                  <a:gd name="connsiteY28" fmla="*/ 86248 h 155178"/>
                  <a:gd name="connsiteX29" fmla="*/ 410913 w 562367"/>
                  <a:gd name="connsiteY29" fmla="*/ 64855 h 155178"/>
                  <a:gd name="connsiteX30" fmla="*/ 384088 w 562367"/>
                  <a:gd name="connsiteY30" fmla="*/ 47199 h 155178"/>
                  <a:gd name="connsiteX31" fmla="*/ 360319 w 562367"/>
                  <a:gd name="connsiteY31" fmla="*/ 42105 h 155178"/>
                  <a:gd name="connsiteX32" fmla="*/ 301575 w 562367"/>
                  <a:gd name="connsiteY32" fmla="*/ 32597 h 155178"/>
                  <a:gd name="connsiteX33" fmla="*/ 300896 w 562367"/>
                  <a:gd name="connsiteY33" fmla="*/ 32597 h 155178"/>
                  <a:gd name="connsiteX34" fmla="*/ 258452 w 562367"/>
                  <a:gd name="connsiteY34" fmla="*/ 42784 h 155178"/>
                  <a:gd name="connsiteX35" fmla="*/ 209895 w 562367"/>
                  <a:gd name="connsiteY35" fmla="*/ 47199 h 155178"/>
                  <a:gd name="connsiteX36" fmla="*/ 139266 w 562367"/>
                  <a:gd name="connsiteY36" fmla="*/ 68591 h 155178"/>
                  <a:gd name="connsiteX37" fmla="*/ 121610 w 562367"/>
                  <a:gd name="connsiteY37" fmla="*/ 79796 h 155178"/>
                  <a:gd name="connsiteX38" fmla="*/ 121610 w 562367"/>
                  <a:gd name="connsiteY38" fmla="*/ 79796 h 155178"/>
                  <a:gd name="connsiteX39" fmla="*/ 81882 w 562367"/>
                  <a:gd name="connsiteY39" fmla="*/ 93718 h 155178"/>
                  <a:gd name="connsiteX40" fmla="*/ 40456 w 562367"/>
                  <a:gd name="connsiteY40" fmla="*/ 110356 h 155178"/>
                  <a:gd name="connsiteX41" fmla="*/ 162357 w 562367"/>
                  <a:gd name="connsiteY41" fmla="*/ 115789 h 155178"/>
                  <a:gd name="connsiteX42" fmla="*/ 227552 w 562367"/>
                  <a:gd name="connsiteY42" fmla="*/ 116808 h 155178"/>
                  <a:gd name="connsiteX43" fmla="*/ 249623 w 562367"/>
                  <a:gd name="connsiteY43" fmla="*/ 120204 h 155178"/>
                  <a:gd name="connsiteX44" fmla="*/ 297501 w 562367"/>
                  <a:gd name="connsiteY44" fmla="*/ 112054 h 155178"/>
                  <a:gd name="connsiteX45" fmla="*/ 340285 w 562367"/>
                  <a:gd name="connsiteY45" fmla="*/ 103905 h 155178"/>
                  <a:gd name="connsiteX46" fmla="*/ 31967 w 562367"/>
                  <a:gd name="connsiteY46" fmla="*/ 122241 h 155178"/>
                  <a:gd name="connsiteX47" fmla="*/ 31967 w 562367"/>
                  <a:gd name="connsiteY47" fmla="*/ 122241 h 155178"/>
                  <a:gd name="connsiteX48" fmla="*/ 31967 w 562367"/>
                  <a:gd name="connsiteY48" fmla="*/ 122241 h 155178"/>
                  <a:gd name="connsiteX49" fmla="*/ 114479 w 562367"/>
                  <a:gd name="connsiteY49" fmla="*/ 65874 h 155178"/>
                  <a:gd name="connsiteX50" fmla="*/ 114479 w 562367"/>
                  <a:gd name="connsiteY50" fmla="*/ 65874 h 155178"/>
                  <a:gd name="connsiteX51" fmla="*/ 114479 w 562367"/>
                  <a:gd name="connsiteY51" fmla="*/ 65874 h 155178"/>
                  <a:gd name="connsiteX52" fmla="*/ 227212 w 562367"/>
                  <a:gd name="connsiteY52" fmla="*/ 20034 h 155178"/>
                  <a:gd name="connsiteX53" fmla="*/ 227212 w 562367"/>
                  <a:gd name="connsiteY53" fmla="*/ 20034 h 155178"/>
                  <a:gd name="connsiteX54" fmla="*/ 227212 w 562367"/>
                  <a:gd name="connsiteY54" fmla="*/ 20034 h 1551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Lst>
                <a:rect l="l" t="t" r="r" b="b"/>
                <a:pathLst>
                  <a:path w="562367" h="155178">
                    <a:moveTo>
                      <a:pt x="512441" y="155178"/>
                    </a:moveTo>
                    <a:cubicBezTo>
                      <a:pt x="468299" y="155178"/>
                      <a:pt x="416346" y="147708"/>
                      <a:pt x="379674" y="142275"/>
                    </a:cubicBezTo>
                    <a:cubicBezTo>
                      <a:pt x="362356" y="139898"/>
                      <a:pt x="346058" y="137521"/>
                      <a:pt x="340625" y="137521"/>
                    </a:cubicBezTo>
                    <a:cubicBezTo>
                      <a:pt x="335191" y="137521"/>
                      <a:pt x="318893" y="140917"/>
                      <a:pt x="305990" y="144312"/>
                    </a:cubicBezTo>
                    <a:cubicBezTo>
                      <a:pt x="285616" y="149745"/>
                      <a:pt x="264903" y="155178"/>
                      <a:pt x="246906" y="153480"/>
                    </a:cubicBezTo>
                    <a:cubicBezTo>
                      <a:pt x="238078" y="152462"/>
                      <a:pt x="229928" y="151103"/>
                      <a:pt x="221779" y="149405"/>
                    </a:cubicBezTo>
                    <a:cubicBezTo>
                      <a:pt x="203782" y="146010"/>
                      <a:pt x="188502" y="142954"/>
                      <a:pt x="170846" y="147708"/>
                    </a:cubicBezTo>
                    <a:cubicBezTo>
                      <a:pt x="151830" y="152801"/>
                      <a:pt x="113121" y="151783"/>
                      <a:pt x="82900" y="149066"/>
                    </a:cubicBezTo>
                    <a:cubicBezTo>
                      <a:pt x="17366" y="143633"/>
                      <a:pt x="8537" y="133786"/>
                      <a:pt x="5141" y="130390"/>
                    </a:cubicBezTo>
                    <a:cubicBezTo>
                      <a:pt x="388" y="125297"/>
                      <a:pt x="-1310" y="118166"/>
                      <a:pt x="1067" y="111715"/>
                    </a:cubicBezTo>
                    <a:cubicBezTo>
                      <a:pt x="11593" y="80475"/>
                      <a:pt x="44190" y="71307"/>
                      <a:pt x="73053" y="62818"/>
                    </a:cubicBezTo>
                    <a:cubicBezTo>
                      <a:pt x="85616" y="59083"/>
                      <a:pt x="97501" y="55688"/>
                      <a:pt x="107008" y="50934"/>
                    </a:cubicBezTo>
                    <a:cubicBezTo>
                      <a:pt x="112102" y="48557"/>
                      <a:pt x="115497" y="46180"/>
                      <a:pt x="118214" y="44143"/>
                    </a:cubicBezTo>
                    <a:cubicBezTo>
                      <a:pt x="132815" y="31919"/>
                      <a:pt x="193257" y="1698"/>
                      <a:pt x="225175" y="19015"/>
                    </a:cubicBezTo>
                    <a:cubicBezTo>
                      <a:pt x="229589" y="18676"/>
                      <a:pt x="240115" y="14941"/>
                      <a:pt x="247925" y="12224"/>
                    </a:cubicBezTo>
                    <a:cubicBezTo>
                      <a:pt x="264564" y="6452"/>
                      <a:pt x="283240" y="0"/>
                      <a:pt x="300896" y="0"/>
                    </a:cubicBezTo>
                    <a:lnTo>
                      <a:pt x="301575" y="0"/>
                    </a:lnTo>
                    <a:cubicBezTo>
                      <a:pt x="323307" y="0"/>
                      <a:pt x="346737" y="5433"/>
                      <a:pt x="367449" y="10187"/>
                    </a:cubicBezTo>
                    <a:cubicBezTo>
                      <a:pt x="375599" y="11885"/>
                      <a:pt x="383409" y="13922"/>
                      <a:pt x="389860" y="14941"/>
                    </a:cubicBezTo>
                    <a:cubicBezTo>
                      <a:pt x="407857" y="18336"/>
                      <a:pt x="421439" y="30560"/>
                      <a:pt x="432645" y="40407"/>
                    </a:cubicBezTo>
                    <a:cubicBezTo>
                      <a:pt x="438417" y="45501"/>
                      <a:pt x="446906" y="53311"/>
                      <a:pt x="450641" y="53311"/>
                    </a:cubicBezTo>
                    <a:cubicBezTo>
                      <a:pt x="483579" y="54329"/>
                      <a:pt x="511761" y="72665"/>
                      <a:pt x="526023" y="83192"/>
                    </a:cubicBezTo>
                    <a:cubicBezTo>
                      <a:pt x="531796" y="87606"/>
                      <a:pt x="561677" y="111375"/>
                      <a:pt x="562356" y="131749"/>
                    </a:cubicBezTo>
                    <a:cubicBezTo>
                      <a:pt x="562695" y="142614"/>
                      <a:pt x="555225" y="151443"/>
                      <a:pt x="544359" y="152801"/>
                    </a:cubicBezTo>
                    <a:cubicBezTo>
                      <a:pt x="534512" y="153820"/>
                      <a:pt x="523646" y="154499"/>
                      <a:pt x="512441" y="154499"/>
                    </a:cubicBezTo>
                    <a:close/>
                    <a:moveTo>
                      <a:pt x="340625" y="104923"/>
                    </a:moveTo>
                    <a:cubicBezTo>
                      <a:pt x="348774" y="104923"/>
                      <a:pt x="363715" y="106961"/>
                      <a:pt x="384427" y="110017"/>
                    </a:cubicBezTo>
                    <a:cubicBezTo>
                      <a:pt x="422458" y="115450"/>
                      <a:pt x="477467" y="123260"/>
                      <a:pt x="520250" y="122241"/>
                    </a:cubicBezTo>
                    <a:cubicBezTo>
                      <a:pt x="505989" y="107640"/>
                      <a:pt x="478485" y="87267"/>
                      <a:pt x="449623" y="86248"/>
                    </a:cubicBezTo>
                    <a:cubicBezTo>
                      <a:pt x="434003" y="85908"/>
                      <a:pt x="422458" y="75042"/>
                      <a:pt x="410913" y="64855"/>
                    </a:cubicBezTo>
                    <a:cubicBezTo>
                      <a:pt x="402085" y="57046"/>
                      <a:pt x="392916" y="48896"/>
                      <a:pt x="384088" y="47199"/>
                    </a:cubicBezTo>
                    <a:cubicBezTo>
                      <a:pt x="376618" y="45840"/>
                      <a:pt x="368808" y="44143"/>
                      <a:pt x="360319" y="42105"/>
                    </a:cubicBezTo>
                    <a:cubicBezTo>
                      <a:pt x="341303" y="37691"/>
                      <a:pt x="319572" y="32937"/>
                      <a:pt x="301575" y="32597"/>
                    </a:cubicBezTo>
                    <a:lnTo>
                      <a:pt x="300896" y="32597"/>
                    </a:lnTo>
                    <a:cubicBezTo>
                      <a:pt x="288672" y="32597"/>
                      <a:pt x="272713" y="38031"/>
                      <a:pt x="258452" y="42784"/>
                    </a:cubicBezTo>
                    <a:cubicBezTo>
                      <a:pt x="238078" y="49915"/>
                      <a:pt x="222119" y="55348"/>
                      <a:pt x="209895" y="47199"/>
                    </a:cubicBezTo>
                    <a:cubicBezTo>
                      <a:pt x="199368" y="40407"/>
                      <a:pt x="153189" y="57385"/>
                      <a:pt x="139266" y="68591"/>
                    </a:cubicBezTo>
                    <a:cubicBezTo>
                      <a:pt x="134852" y="72665"/>
                      <a:pt x="129080" y="76061"/>
                      <a:pt x="121610" y="79796"/>
                    </a:cubicBezTo>
                    <a:cubicBezTo>
                      <a:pt x="121610" y="79796"/>
                      <a:pt x="121610" y="79796"/>
                      <a:pt x="121610" y="79796"/>
                    </a:cubicBezTo>
                    <a:cubicBezTo>
                      <a:pt x="109385" y="85908"/>
                      <a:pt x="95464" y="89983"/>
                      <a:pt x="81882" y="93718"/>
                    </a:cubicBezTo>
                    <a:cubicBezTo>
                      <a:pt x="65583" y="98472"/>
                      <a:pt x="50302" y="102886"/>
                      <a:pt x="40456" y="110356"/>
                    </a:cubicBezTo>
                    <a:cubicBezTo>
                      <a:pt x="70676" y="116469"/>
                      <a:pt x="139606" y="121901"/>
                      <a:pt x="162357" y="115789"/>
                    </a:cubicBezTo>
                    <a:cubicBezTo>
                      <a:pt x="187144" y="109338"/>
                      <a:pt x="208537" y="113412"/>
                      <a:pt x="227552" y="116808"/>
                    </a:cubicBezTo>
                    <a:cubicBezTo>
                      <a:pt x="235022" y="118166"/>
                      <a:pt x="242493" y="119525"/>
                      <a:pt x="249623" y="120204"/>
                    </a:cubicBezTo>
                    <a:cubicBezTo>
                      <a:pt x="261507" y="121222"/>
                      <a:pt x="280523" y="116469"/>
                      <a:pt x="297501" y="112054"/>
                    </a:cubicBezTo>
                    <a:cubicBezTo>
                      <a:pt x="313460" y="107980"/>
                      <a:pt x="328061" y="103905"/>
                      <a:pt x="340285" y="103905"/>
                    </a:cubicBezTo>
                    <a:close/>
                    <a:moveTo>
                      <a:pt x="31967" y="122241"/>
                    </a:moveTo>
                    <a:cubicBezTo>
                      <a:pt x="31967" y="122241"/>
                      <a:pt x="31967" y="122241"/>
                      <a:pt x="31967" y="122241"/>
                    </a:cubicBezTo>
                    <a:cubicBezTo>
                      <a:pt x="31967" y="122241"/>
                      <a:pt x="31967" y="122241"/>
                      <a:pt x="31967" y="122241"/>
                    </a:cubicBezTo>
                    <a:close/>
                    <a:moveTo>
                      <a:pt x="114479" y="65874"/>
                    </a:moveTo>
                    <a:lnTo>
                      <a:pt x="114479" y="65874"/>
                    </a:lnTo>
                    <a:lnTo>
                      <a:pt x="114479" y="65874"/>
                    </a:lnTo>
                    <a:close/>
                    <a:moveTo>
                      <a:pt x="227212" y="20034"/>
                    </a:moveTo>
                    <a:cubicBezTo>
                      <a:pt x="227212" y="20034"/>
                      <a:pt x="227212" y="20034"/>
                      <a:pt x="227212" y="20034"/>
                    </a:cubicBezTo>
                    <a:cubicBezTo>
                      <a:pt x="227212" y="20034"/>
                      <a:pt x="227212" y="20034"/>
                      <a:pt x="227212" y="2003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3" name="Freeform 32">
                <a:extLst>
                  <a:ext uri="{FF2B5EF4-FFF2-40B4-BE49-F238E27FC236}">
                    <a16:creationId xmlns:a16="http://schemas.microsoft.com/office/drawing/2014/main" id="{B9CEF17E-A664-05F7-9A18-5643589B4E63}"/>
                  </a:ext>
                </a:extLst>
              </p:cNvPr>
              <p:cNvSpPr/>
              <p:nvPr/>
            </p:nvSpPr>
            <p:spPr>
              <a:xfrm>
                <a:off x="8151791" y="3935436"/>
                <a:ext cx="75094" cy="76155"/>
              </a:xfrm>
              <a:custGeom>
                <a:avLst/>
                <a:gdLst>
                  <a:gd name="connsiteX0" fmla="*/ 16256 w 75094"/>
                  <a:gd name="connsiteY0" fmla="*/ 76156 h 76155"/>
                  <a:gd name="connsiteX1" fmla="*/ 297 w 75094"/>
                  <a:gd name="connsiteY1" fmla="*/ 62913 h 76155"/>
                  <a:gd name="connsiteX2" fmla="*/ 12860 w 75094"/>
                  <a:gd name="connsiteY2" fmla="*/ 43898 h 76155"/>
                  <a:gd name="connsiteX3" fmla="*/ 45118 w 75094"/>
                  <a:gd name="connsiteY3" fmla="*/ 7226 h 76155"/>
                  <a:gd name="connsiteX4" fmla="*/ 67868 w 75094"/>
                  <a:gd name="connsiteY4" fmla="*/ 2811 h 76155"/>
                  <a:gd name="connsiteX5" fmla="*/ 72283 w 75094"/>
                  <a:gd name="connsiteY5" fmla="*/ 25562 h 76155"/>
                  <a:gd name="connsiteX6" fmla="*/ 19312 w 75094"/>
                  <a:gd name="connsiteY6" fmla="*/ 76156 h 76155"/>
                  <a:gd name="connsiteX7" fmla="*/ 16256 w 75094"/>
                  <a:gd name="connsiteY7" fmla="*/ 76156 h 76155"/>
                  <a:gd name="connsiteX8" fmla="*/ 13200 w 75094"/>
                  <a:gd name="connsiteY8" fmla="*/ 43898 h 76155"/>
                  <a:gd name="connsiteX9" fmla="*/ 13200 w 75094"/>
                  <a:gd name="connsiteY9" fmla="*/ 43898 h 76155"/>
                  <a:gd name="connsiteX10" fmla="*/ 13200 w 75094"/>
                  <a:gd name="connsiteY10" fmla="*/ 43898 h 761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5094" h="76155">
                    <a:moveTo>
                      <a:pt x="16256" y="76156"/>
                    </a:moveTo>
                    <a:cubicBezTo>
                      <a:pt x="8446" y="76156"/>
                      <a:pt x="1655" y="70723"/>
                      <a:pt x="297" y="62913"/>
                    </a:cubicBezTo>
                    <a:cubicBezTo>
                      <a:pt x="-1401" y="54085"/>
                      <a:pt x="4371" y="45935"/>
                      <a:pt x="12860" y="43898"/>
                    </a:cubicBezTo>
                    <a:cubicBezTo>
                      <a:pt x="18633" y="41521"/>
                      <a:pt x="33913" y="24204"/>
                      <a:pt x="45118" y="7226"/>
                    </a:cubicBezTo>
                    <a:cubicBezTo>
                      <a:pt x="50212" y="-245"/>
                      <a:pt x="60058" y="-2282"/>
                      <a:pt x="67868" y="2811"/>
                    </a:cubicBezTo>
                    <a:cubicBezTo>
                      <a:pt x="75339" y="7905"/>
                      <a:pt x="77376" y="17752"/>
                      <a:pt x="72283" y="25562"/>
                    </a:cubicBezTo>
                    <a:cubicBezTo>
                      <a:pt x="60738" y="42879"/>
                      <a:pt x="38667" y="72421"/>
                      <a:pt x="19312" y="76156"/>
                    </a:cubicBezTo>
                    <a:cubicBezTo>
                      <a:pt x="18294" y="76156"/>
                      <a:pt x="17275" y="76156"/>
                      <a:pt x="16256" y="76156"/>
                    </a:cubicBezTo>
                    <a:close/>
                    <a:moveTo>
                      <a:pt x="13200" y="43898"/>
                    </a:moveTo>
                    <a:cubicBezTo>
                      <a:pt x="13200" y="43898"/>
                      <a:pt x="13200" y="43898"/>
                      <a:pt x="13200" y="43898"/>
                    </a:cubicBezTo>
                    <a:cubicBezTo>
                      <a:pt x="13200" y="43898"/>
                      <a:pt x="13200" y="43898"/>
                      <a:pt x="13200" y="4389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4" name="Freeform 33">
                <a:extLst>
                  <a:ext uri="{FF2B5EF4-FFF2-40B4-BE49-F238E27FC236}">
                    <a16:creationId xmlns:a16="http://schemas.microsoft.com/office/drawing/2014/main" id="{08ABBBE7-9F52-7DA7-00C6-5116247DCCF6}"/>
                  </a:ext>
                </a:extLst>
              </p:cNvPr>
              <p:cNvSpPr/>
              <p:nvPr/>
            </p:nvSpPr>
            <p:spPr>
              <a:xfrm>
                <a:off x="7925698" y="3923403"/>
                <a:ext cx="77226" cy="44725"/>
              </a:xfrm>
              <a:custGeom>
                <a:avLst/>
                <a:gdLst>
                  <a:gd name="connsiteX0" fmla="*/ 60685 w 77226"/>
                  <a:gd name="connsiteY0" fmla="*/ 44726 h 44725"/>
                  <a:gd name="connsiteX1" fmla="*/ 56610 w 77226"/>
                  <a:gd name="connsiteY1" fmla="*/ 44047 h 44725"/>
                  <a:gd name="connsiteX2" fmla="*/ 12128 w 77226"/>
                  <a:gd name="connsiteY2" fmla="*/ 32162 h 44725"/>
                  <a:gd name="connsiteX3" fmla="*/ 583 w 77226"/>
                  <a:gd name="connsiteY3" fmla="*/ 12128 h 44725"/>
                  <a:gd name="connsiteX4" fmla="*/ 20617 w 77226"/>
                  <a:gd name="connsiteY4" fmla="*/ 583 h 44725"/>
                  <a:gd name="connsiteX5" fmla="*/ 65099 w 77226"/>
                  <a:gd name="connsiteY5" fmla="*/ 12468 h 44725"/>
                  <a:gd name="connsiteX6" fmla="*/ 76644 w 77226"/>
                  <a:gd name="connsiteY6" fmla="*/ 32501 h 44725"/>
                  <a:gd name="connsiteX7" fmla="*/ 61025 w 77226"/>
                  <a:gd name="connsiteY7" fmla="*/ 44726 h 44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7226" h="44725">
                    <a:moveTo>
                      <a:pt x="60685" y="44726"/>
                    </a:moveTo>
                    <a:cubicBezTo>
                      <a:pt x="59327" y="44726"/>
                      <a:pt x="57968" y="44726"/>
                      <a:pt x="56610" y="44047"/>
                    </a:cubicBezTo>
                    <a:lnTo>
                      <a:pt x="12128" y="32162"/>
                    </a:lnTo>
                    <a:cubicBezTo>
                      <a:pt x="3300" y="29785"/>
                      <a:pt x="-1794" y="20957"/>
                      <a:pt x="583" y="12128"/>
                    </a:cubicBezTo>
                    <a:cubicBezTo>
                      <a:pt x="2960" y="3300"/>
                      <a:pt x="11789" y="-1794"/>
                      <a:pt x="20617" y="583"/>
                    </a:cubicBezTo>
                    <a:lnTo>
                      <a:pt x="65099" y="12468"/>
                    </a:lnTo>
                    <a:cubicBezTo>
                      <a:pt x="73927" y="14845"/>
                      <a:pt x="79021" y="23673"/>
                      <a:pt x="76644" y="32501"/>
                    </a:cubicBezTo>
                    <a:cubicBezTo>
                      <a:pt x="74607" y="39972"/>
                      <a:pt x="68155" y="44726"/>
                      <a:pt x="61025" y="4472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5" name="Freeform 34">
                <a:extLst>
                  <a:ext uri="{FF2B5EF4-FFF2-40B4-BE49-F238E27FC236}">
                    <a16:creationId xmlns:a16="http://schemas.microsoft.com/office/drawing/2014/main" id="{DBD51BC8-5176-3446-AEF7-646E93F239D2}"/>
                  </a:ext>
                </a:extLst>
              </p:cNvPr>
              <p:cNvSpPr/>
              <p:nvPr/>
            </p:nvSpPr>
            <p:spPr>
              <a:xfrm>
                <a:off x="7419915" y="2998266"/>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60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0" y="277164"/>
                      <a:pt x="191256" y="275466"/>
                      <a:pt x="188200" y="272410"/>
                    </a:cubicBezTo>
                    <a:lnTo>
                      <a:pt x="4839" y="89049"/>
                    </a:lnTo>
                    <a:cubicBezTo>
                      <a:pt x="-1613" y="82597"/>
                      <a:pt x="-1613" y="72411"/>
                      <a:pt x="4839" y="65959"/>
                    </a:cubicBezTo>
                    <a:lnTo>
                      <a:pt x="65960"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6" name="Freeform 35">
                <a:extLst>
                  <a:ext uri="{FF2B5EF4-FFF2-40B4-BE49-F238E27FC236}">
                    <a16:creationId xmlns:a16="http://schemas.microsoft.com/office/drawing/2014/main" id="{B5B62D44-B303-5A8C-0DAD-2E4B6CB0C892}"/>
                  </a:ext>
                </a:extLst>
              </p:cNvPr>
              <p:cNvSpPr/>
              <p:nvPr/>
            </p:nvSpPr>
            <p:spPr>
              <a:xfrm>
                <a:off x="7216180" y="3202001"/>
                <a:ext cx="277249" cy="277164"/>
              </a:xfrm>
              <a:custGeom>
                <a:avLst/>
                <a:gdLst>
                  <a:gd name="connsiteX0" fmla="*/ 199745 w 277249"/>
                  <a:gd name="connsiteY0" fmla="*/ 277164 h 277164"/>
                  <a:gd name="connsiteX1" fmla="*/ 188200 w 277249"/>
                  <a:gd name="connsiteY1" fmla="*/ 272410 h 277164"/>
                  <a:gd name="connsiteX2" fmla="*/ 4839 w 277249"/>
                  <a:gd name="connsiteY2" fmla="*/ 89049 h 277164"/>
                  <a:gd name="connsiteX3" fmla="*/ 4839 w 277249"/>
                  <a:gd name="connsiteY3" fmla="*/ 65959 h 277164"/>
                  <a:gd name="connsiteX4" fmla="*/ 65959 w 277249"/>
                  <a:gd name="connsiteY4" fmla="*/ 4839 h 277164"/>
                  <a:gd name="connsiteX5" fmla="*/ 89049 w 277249"/>
                  <a:gd name="connsiteY5" fmla="*/ 4839 h 277164"/>
                  <a:gd name="connsiteX6" fmla="*/ 272410 w 277249"/>
                  <a:gd name="connsiteY6" fmla="*/ 188200 h 277164"/>
                  <a:gd name="connsiteX7" fmla="*/ 272410 w 277249"/>
                  <a:gd name="connsiteY7" fmla="*/ 211290 h 277164"/>
                  <a:gd name="connsiteX8" fmla="*/ 211290 w 277249"/>
                  <a:gd name="connsiteY8" fmla="*/ 272410 h 277164"/>
                  <a:gd name="connsiteX9" fmla="*/ 199745 w 277249"/>
                  <a:gd name="connsiteY9" fmla="*/ 277164 h 277164"/>
                  <a:gd name="connsiteX10" fmla="*/ 39474 w 277249"/>
                  <a:gd name="connsiteY10" fmla="*/ 77504 h 277164"/>
                  <a:gd name="connsiteX11" fmla="*/ 199745 w 277249"/>
                  <a:gd name="connsiteY11" fmla="*/ 237775 h 277164"/>
                  <a:gd name="connsiteX12" fmla="*/ 237775 w 277249"/>
                  <a:gd name="connsiteY12" fmla="*/ 199745 h 277164"/>
                  <a:gd name="connsiteX13" fmla="*/ 77504 w 277249"/>
                  <a:gd name="connsiteY13" fmla="*/ 39474 h 277164"/>
                  <a:gd name="connsiteX14" fmla="*/ 39474 w 277249"/>
                  <a:gd name="connsiteY14" fmla="*/ 77504 h 2771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77249" h="277164">
                    <a:moveTo>
                      <a:pt x="199745" y="277164"/>
                    </a:moveTo>
                    <a:cubicBezTo>
                      <a:pt x="195671" y="277164"/>
                      <a:pt x="191256" y="275466"/>
                      <a:pt x="188200" y="272410"/>
                    </a:cubicBezTo>
                    <a:lnTo>
                      <a:pt x="4839" y="89049"/>
                    </a:lnTo>
                    <a:cubicBezTo>
                      <a:pt x="-1613" y="82597"/>
                      <a:pt x="-1613" y="72411"/>
                      <a:pt x="4839" y="65959"/>
                    </a:cubicBezTo>
                    <a:lnTo>
                      <a:pt x="65959" y="4839"/>
                    </a:lnTo>
                    <a:cubicBezTo>
                      <a:pt x="72411" y="-1613"/>
                      <a:pt x="82598" y="-1613"/>
                      <a:pt x="89049" y="4839"/>
                    </a:cubicBezTo>
                    <a:lnTo>
                      <a:pt x="272410" y="188200"/>
                    </a:lnTo>
                    <a:cubicBezTo>
                      <a:pt x="278862" y="194652"/>
                      <a:pt x="278862" y="204838"/>
                      <a:pt x="272410" y="211290"/>
                    </a:cubicBezTo>
                    <a:lnTo>
                      <a:pt x="211290" y="272410"/>
                    </a:lnTo>
                    <a:cubicBezTo>
                      <a:pt x="208234" y="275466"/>
                      <a:pt x="203820" y="277164"/>
                      <a:pt x="199745" y="277164"/>
                    </a:cubicBezTo>
                    <a:close/>
                    <a:moveTo>
                      <a:pt x="39474" y="77504"/>
                    </a:moveTo>
                    <a:lnTo>
                      <a:pt x="199745" y="237775"/>
                    </a:lnTo>
                    <a:lnTo>
                      <a:pt x="237775" y="199745"/>
                    </a:lnTo>
                    <a:lnTo>
                      <a:pt x="77504" y="39474"/>
                    </a:lnTo>
                    <a:lnTo>
                      <a:pt x="39474" y="77504"/>
                    </a:lnTo>
                    <a:close/>
                  </a:path>
                </a:pathLst>
              </a:custGeom>
              <a:grpFill/>
              <a:ln w="3393" cap="flat">
                <a:noFill/>
                <a:prstDash val="solid"/>
                <a:miter/>
              </a:ln>
            </p:spPr>
            <p:txBody>
              <a:bodyPr rtlCol="0" anchor="ctr"/>
              <a:lstStyle/>
              <a:p>
                <a:endParaRPr lang="en-US" dirty="0">
                  <a:solidFill>
                    <a:schemeClr val="bg1"/>
                  </a:solidFill>
                </a:endParaRPr>
              </a:p>
            </p:txBody>
          </p:sp>
          <p:sp>
            <p:nvSpPr>
              <p:cNvPr id="37" name="Freeform 36">
                <a:extLst>
                  <a:ext uri="{FF2B5EF4-FFF2-40B4-BE49-F238E27FC236}">
                    <a16:creationId xmlns:a16="http://schemas.microsoft.com/office/drawing/2014/main" id="{8398AC62-816E-40E0-DE20-DD446B7512ED}"/>
                  </a:ext>
                </a:extLst>
              </p:cNvPr>
              <p:cNvSpPr/>
              <p:nvPr/>
            </p:nvSpPr>
            <p:spPr>
              <a:xfrm>
                <a:off x="7460662" y="3303869"/>
                <a:ext cx="114261" cy="114176"/>
              </a:xfrm>
              <a:custGeom>
                <a:avLst/>
                <a:gdLst>
                  <a:gd name="connsiteX0" fmla="*/ 16384 w 114261"/>
                  <a:gd name="connsiteY0" fmla="*/ 114176 h 114176"/>
                  <a:gd name="connsiteX1" fmla="*/ 4839 w 114261"/>
                  <a:gd name="connsiteY1" fmla="*/ 109423 h 114176"/>
                  <a:gd name="connsiteX2" fmla="*/ 4839 w 114261"/>
                  <a:gd name="connsiteY2" fmla="*/ 86333 h 114176"/>
                  <a:gd name="connsiteX3" fmla="*/ 86333 w 114261"/>
                  <a:gd name="connsiteY3" fmla="*/ 4839 h 114176"/>
                  <a:gd name="connsiteX4" fmla="*/ 109422 w 114261"/>
                  <a:gd name="connsiteY4" fmla="*/ 4839 h 114176"/>
                  <a:gd name="connsiteX5" fmla="*/ 109422 w 114261"/>
                  <a:gd name="connsiteY5" fmla="*/ 27929 h 114176"/>
                  <a:gd name="connsiteX6" fmla="*/ 27928 w 114261"/>
                  <a:gd name="connsiteY6" fmla="*/ 109423 h 114176"/>
                  <a:gd name="connsiteX7" fmla="*/ 16384 w 114261"/>
                  <a:gd name="connsiteY7" fmla="*/ 114176 h 114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4261" h="114176">
                    <a:moveTo>
                      <a:pt x="16384" y="114176"/>
                    </a:moveTo>
                    <a:cubicBezTo>
                      <a:pt x="12309" y="114176"/>
                      <a:pt x="7895" y="112479"/>
                      <a:pt x="4839" y="109423"/>
                    </a:cubicBezTo>
                    <a:cubicBezTo>
                      <a:pt x="-1613" y="102971"/>
                      <a:pt x="-1613" y="92784"/>
                      <a:pt x="4839" y="86333"/>
                    </a:cubicBezTo>
                    <a:lnTo>
                      <a:pt x="86333" y="4839"/>
                    </a:lnTo>
                    <a:cubicBezTo>
                      <a:pt x="92784" y="-1613"/>
                      <a:pt x="102971" y="-1613"/>
                      <a:pt x="109422" y="4839"/>
                    </a:cubicBezTo>
                    <a:cubicBezTo>
                      <a:pt x="115874" y="11290"/>
                      <a:pt x="115874" y="21477"/>
                      <a:pt x="109422" y="27929"/>
                    </a:cubicBezTo>
                    <a:lnTo>
                      <a:pt x="27928" y="109423"/>
                    </a:lnTo>
                    <a:cubicBezTo>
                      <a:pt x="24873" y="112479"/>
                      <a:pt x="20458" y="114176"/>
                      <a:pt x="16384" y="11417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8" name="Freeform 37">
                <a:extLst>
                  <a:ext uri="{FF2B5EF4-FFF2-40B4-BE49-F238E27FC236}">
                    <a16:creationId xmlns:a16="http://schemas.microsoft.com/office/drawing/2014/main" id="{CCEF7250-9835-440A-72C0-3C624FD9FE65}"/>
                  </a:ext>
                </a:extLst>
              </p:cNvPr>
              <p:cNvSpPr/>
              <p:nvPr/>
            </p:nvSpPr>
            <p:spPr>
              <a:xfrm>
                <a:off x="7287488" y="3069574"/>
                <a:ext cx="175381" cy="175296"/>
              </a:xfrm>
              <a:custGeom>
                <a:avLst/>
                <a:gdLst>
                  <a:gd name="connsiteX0" fmla="*/ 16384 w 175381"/>
                  <a:gd name="connsiteY0" fmla="*/ 175297 h 175296"/>
                  <a:gd name="connsiteX1" fmla="*/ 4839 w 175381"/>
                  <a:gd name="connsiteY1" fmla="*/ 170543 h 175296"/>
                  <a:gd name="connsiteX2" fmla="*/ 4839 w 175381"/>
                  <a:gd name="connsiteY2" fmla="*/ 147453 h 175296"/>
                  <a:gd name="connsiteX3" fmla="*/ 147454 w 175381"/>
                  <a:gd name="connsiteY3" fmla="*/ 4839 h 175296"/>
                  <a:gd name="connsiteX4" fmla="*/ 170543 w 175381"/>
                  <a:gd name="connsiteY4" fmla="*/ 4839 h 175296"/>
                  <a:gd name="connsiteX5" fmla="*/ 170543 w 175381"/>
                  <a:gd name="connsiteY5" fmla="*/ 27929 h 175296"/>
                  <a:gd name="connsiteX6" fmla="*/ 27928 w 175381"/>
                  <a:gd name="connsiteY6" fmla="*/ 170543 h 175296"/>
                  <a:gd name="connsiteX7" fmla="*/ 16384 w 175381"/>
                  <a:gd name="connsiteY7" fmla="*/ 175297 h 175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5381" h="175296">
                    <a:moveTo>
                      <a:pt x="16384" y="175297"/>
                    </a:moveTo>
                    <a:cubicBezTo>
                      <a:pt x="12309" y="175297"/>
                      <a:pt x="7895" y="173599"/>
                      <a:pt x="4839" y="170543"/>
                    </a:cubicBezTo>
                    <a:cubicBezTo>
                      <a:pt x="-1613" y="164091"/>
                      <a:pt x="-1613" y="153905"/>
                      <a:pt x="4839" y="147453"/>
                    </a:cubicBezTo>
                    <a:lnTo>
                      <a:pt x="147454" y="4839"/>
                    </a:lnTo>
                    <a:cubicBezTo>
                      <a:pt x="153905" y="-1613"/>
                      <a:pt x="164092" y="-1613"/>
                      <a:pt x="170543" y="4839"/>
                    </a:cubicBezTo>
                    <a:cubicBezTo>
                      <a:pt x="176995" y="11290"/>
                      <a:pt x="176995" y="21477"/>
                      <a:pt x="170543" y="27929"/>
                    </a:cubicBezTo>
                    <a:lnTo>
                      <a:pt x="27928" y="170543"/>
                    </a:lnTo>
                    <a:cubicBezTo>
                      <a:pt x="24873" y="173599"/>
                      <a:pt x="20458" y="175297"/>
                      <a:pt x="16384" y="175297"/>
                    </a:cubicBezTo>
                    <a:close/>
                  </a:path>
                </a:pathLst>
              </a:custGeom>
              <a:grpFill/>
              <a:ln w="3393" cap="flat">
                <a:noFill/>
                <a:prstDash val="solid"/>
                <a:miter/>
              </a:ln>
            </p:spPr>
            <p:txBody>
              <a:bodyPr rtlCol="0" anchor="ctr"/>
              <a:lstStyle/>
              <a:p>
                <a:endParaRPr lang="en-US" dirty="0">
                  <a:solidFill>
                    <a:schemeClr val="bg1"/>
                  </a:solidFill>
                </a:endParaRPr>
              </a:p>
            </p:txBody>
          </p:sp>
          <p:sp>
            <p:nvSpPr>
              <p:cNvPr id="39" name="Freeform 38">
                <a:extLst>
                  <a:ext uri="{FF2B5EF4-FFF2-40B4-BE49-F238E27FC236}">
                    <a16:creationId xmlns:a16="http://schemas.microsoft.com/office/drawing/2014/main" id="{1EB51F3C-D586-D296-B5F2-B42A77813C4E}"/>
                  </a:ext>
                </a:extLst>
              </p:cNvPr>
              <p:cNvSpPr/>
              <p:nvPr/>
            </p:nvSpPr>
            <p:spPr>
              <a:xfrm>
                <a:off x="7277386" y="2896437"/>
                <a:ext cx="419693" cy="338585"/>
              </a:xfrm>
              <a:custGeom>
                <a:avLst/>
                <a:gdLst>
                  <a:gd name="connsiteX0" fmla="*/ 16299 w 419693"/>
                  <a:gd name="connsiteY0" fmla="*/ 338246 h 338585"/>
                  <a:gd name="connsiteX1" fmla="*/ 0 w 419693"/>
                  <a:gd name="connsiteY1" fmla="*/ 321947 h 338585"/>
                  <a:gd name="connsiteX2" fmla="*/ 0 w 419693"/>
                  <a:gd name="connsiteY2" fmla="*/ 201744 h 338585"/>
                  <a:gd name="connsiteX3" fmla="*/ 20713 w 419693"/>
                  <a:gd name="connsiteY3" fmla="*/ 151829 h 338585"/>
                  <a:gd name="connsiteX4" fmla="*/ 151782 w 419693"/>
                  <a:gd name="connsiteY4" fmla="*/ 20759 h 338585"/>
                  <a:gd name="connsiteX5" fmla="*/ 198981 w 419693"/>
                  <a:gd name="connsiteY5" fmla="*/ 47 h 338585"/>
                  <a:gd name="connsiteX6" fmla="*/ 248556 w 419693"/>
                  <a:gd name="connsiteY6" fmla="*/ 18043 h 338585"/>
                  <a:gd name="connsiteX7" fmla="*/ 396264 w 419693"/>
                  <a:gd name="connsiteY7" fmla="*/ 151150 h 338585"/>
                  <a:gd name="connsiteX8" fmla="*/ 419694 w 419693"/>
                  <a:gd name="connsiteY8" fmla="*/ 203442 h 338585"/>
                  <a:gd name="connsiteX9" fmla="*/ 419694 w 419693"/>
                  <a:gd name="connsiteY9" fmla="*/ 301574 h 338585"/>
                  <a:gd name="connsiteX10" fmla="*/ 403395 w 419693"/>
                  <a:gd name="connsiteY10" fmla="*/ 317873 h 338585"/>
                  <a:gd name="connsiteX11" fmla="*/ 387096 w 419693"/>
                  <a:gd name="connsiteY11" fmla="*/ 301574 h 338585"/>
                  <a:gd name="connsiteX12" fmla="*/ 387096 w 419693"/>
                  <a:gd name="connsiteY12" fmla="*/ 203442 h 338585"/>
                  <a:gd name="connsiteX13" fmla="*/ 374533 w 419693"/>
                  <a:gd name="connsiteY13" fmla="*/ 175598 h 338585"/>
                  <a:gd name="connsiteX14" fmla="*/ 226825 w 419693"/>
                  <a:gd name="connsiteY14" fmla="*/ 42491 h 338585"/>
                  <a:gd name="connsiteX15" fmla="*/ 200000 w 419693"/>
                  <a:gd name="connsiteY15" fmla="*/ 32984 h 338585"/>
                  <a:gd name="connsiteX16" fmla="*/ 174872 w 419693"/>
                  <a:gd name="connsiteY16" fmla="*/ 44189 h 338585"/>
                  <a:gd name="connsiteX17" fmla="*/ 43803 w 419693"/>
                  <a:gd name="connsiteY17" fmla="*/ 175258 h 338585"/>
                  <a:gd name="connsiteX18" fmla="*/ 32598 w 419693"/>
                  <a:gd name="connsiteY18" fmla="*/ 202083 h 338585"/>
                  <a:gd name="connsiteX19" fmla="*/ 32598 w 419693"/>
                  <a:gd name="connsiteY19" fmla="*/ 322287 h 338585"/>
                  <a:gd name="connsiteX20" fmla="*/ 16299 w 419693"/>
                  <a:gd name="connsiteY20" fmla="*/ 338586 h 3385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19693" h="338585">
                    <a:moveTo>
                      <a:pt x="16299" y="338246"/>
                    </a:moveTo>
                    <a:cubicBezTo>
                      <a:pt x="7131" y="338246"/>
                      <a:pt x="0" y="331115"/>
                      <a:pt x="0" y="321947"/>
                    </a:cubicBezTo>
                    <a:lnTo>
                      <a:pt x="0" y="201744"/>
                    </a:lnTo>
                    <a:cubicBezTo>
                      <a:pt x="0" y="183068"/>
                      <a:pt x="7471" y="165072"/>
                      <a:pt x="20713" y="151829"/>
                    </a:cubicBezTo>
                    <a:lnTo>
                      <a:pt x="151782" y="20759"/>
                    </a:lnTo>
                    <a:cubicBezTo>
                      <a:pt x="164686" y="7856"/>
                      <a:pt x="180985" y="726"/>
                      <a:pt x="198981" y="47"/>
                    </a:cubicBezTo>
                    <a:cubicBezTo>
                      <a:pt x="216978" y="-633"/>
                      <a:pt x="234974" y="6159"/>
                      <a:pt x="248556" y="18043"/>
                    </a:cubicBezTo>
                    <a:lnTo>
                      <a:pt x="396264" y="151150"/>
                    </a:lnTo>
                    <a:cubicBezTo>
                      <a:pt x="411205" y="164392"/>
                      <a:pt x="419694" y="183408"/>
                      <a:pt x="419694" y="203442"/>
                    </a:cubicBezTo>
                    <a:lnTo>
                      <a:pt x="419694" y="301574"/>
                    </a:lnTo>
                    <a:cubicBezTo>
                      <a:pt x="419694" y="310742"/>
                      <a:pt x="412563" y="317873"/>
                      <a:pt x="403395" y="317873"/>
                    </a:cubicBezTo>
                    <a:cubicBezTo>
                      <a:pt x="394227" y="317873"/>
                      <a:pt x="387096" y="310742"/>
                      <a:pt x="387096" y="301574"/>
                    </a:cubicBezTo>
                    <a:lnTo>
                      <a:pt x="387096" y="203442"/>
                    </a:lnTo>
                    <a:cubicBezTo>
                      <a:pt x="387096" y="192915"/>
                      <a:pt x="382682" y="182389"/>
                      <a:pt x="374533" y="175598"/>
                    </a:cubicBezTo>
                    <a:lnTo>
                      <a:pt x="226825" y="42491"/>
                    </a:lnTo>
                    <a:cubicBezTo>
                      <a:pt x="219694" y="36040"/>
                      <a:pt x="209847" y="32644"/>
                      <a:pt x="200000" y="32984"/>
                    </a:cubicBezTo>
                    <a:cubicBezTo>
                      <a:pt x="190492" y="32984"/>
                      <a:pt x="182003" y="37058"/>
                      <a:pt x="174872" y="44189"/>
                    </a:cubicBezTo>
                    <a:lnTo>
                      <a:pt x="43803" y="175258"/>
                    </a:lnTo>
                    <a:cubicBezTo>
                      <a:pt x="36672" y="182389"/>
                      <a:pt x="32598" y="191897"/>
                      <a:pt x="32598" y="202083"/>
                    </a:cubicBezTo>
                    <a:lnTo>
                      <a:pt x="32598" y="322287"/>
                    </a:lnTo>
                    <a:cubicBezTo>
                      <a:pt x="32598" y="331455"/>
                      <a:pt x="25467" y="338586"/>
                      <a:pt x="16299" y="3385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40" name="Freeform 39">
                <a:extLst>
                  <a:ext uri="{FF2B5EF4-FFF2-40B4-BE49-F238E27FC236}">
                    <a16:creationId xmlns:a16="http://schemas.microsoft.com/office/drawing/2014/main" id="{DE3C0510-E0A1-8E74-57D7-13272D2DDD38}"/>
                  </a:ext>
                </a:extLst>
              </p:cNvPr>
              <p:cNvSpPr/>
              <p:nvPr/>
            </p:nvSpPr>
            <p:spPr>
              <a:xfrm>
                <a:off x="7460747" y="3242408"/>
                <a:ext cx="399320" cy="216383"/>
              </a:xfrm>
              <a:custGeom>
                <a:avLst/>
                <a:gdLst>
                  <a:gd name="connsiteX0" fmla="*/ 383022 w 399320"/>
                  <a:gd name="connsiteY0" fmla="*/ 216383 h 216383"/>
                  <a:gd name="connsiteX1" fmla="*/ 375890 w 399320"/>
                  <a:gd name="connsiteY1" fmla="*/ 214686 h 216383"/>
                  <a:gd name="connsiteX2" fmla="*/ 297792 w 399320"/>
                  <a:gd name="connsiteY2" fmla="*/ 175636 h 216383"/>
                  <a:gd name="connsiteX3" fmla="*/ 16299 w 399320"/>
                  <a:gd name="connsiteY3" fmla="*/ 175636 h 216383"/>
                  <a:gd name="connsiteX4" fmla="*/ 0 w 399320"/>
                  <a:gd name="connsiteY4" fmla="*/ 159338 h 216383"/>
                  <a:gd name="connsiteX5" fmla="*/ 16299 w 399320"/>
                  <a:gd name="connsiteY5" fmla="*/ 143039 h 216383"/>
                  <a:gd name="connsiteX6" fmla="*/ 301528 w 399320"/>
                  <a:gd name="connsiteY6" fmla="*/ 143039 h 216383"/>
                  <a:gd name="connsiteX7" fmla="*/ 308659 w 399320"/>
                  <a:gd name="connsiteY7" fmla="*/ 144737 h 216383"/>
                  <a:gd name="connsiteX8" fmla="*/ 366723 w 399320"/>
                  <a:gd name="connsiteY8" fmla="*/ 173599 h 216383"/>
                  <a:gd name="connsiteX9" fmla="*/ 366723 w 399320"/>
                  <a:gd name="connsiteY9" fmla="*/ 63243 h 216383"/>
                  <a:gd name="connsiteX10" fmla="*/ 308659 w 399320"/>
                  <a:gd name="connsiteY10" fmla="*/ 92105 h 216383"/>
                  <a:gd name="connsiteX11" fmla="*/ 301528 w 399320"/>
                  <a:gd name="connsiteY11" fmla="*/ 93803 h 216383"/>
                  <a:gd name="connsiteX12" fmla="*/ 184040 w 399320"/>
                  <a:gd name="connsiteY12" fmla="*/ 93803 h 216383"/>
                  <a:gd name="connsiteX13" fmla="*/ 135823 w 399320"/>
                  <a:gd name="connsiteY13" fmla="*/ 61884 h 216383"/>
                  <a:gd name="connsiteX14" fmla="*/ 147029 w 399320"/>
                  <a:gd name="connsiteY14" fmla="*/ 4839 h 216383"/>
                  <a:gd name="connsiteX15" fmla="*/ 170119 w 399320"/>
                  <a:gd name="connsiteY15" fmla="*/ 4839 h 216383"/>
                  <a:gd name="connsiteX16" fmla="*/ 170119 w 399320"/>
                  <a:gd name="connsiteY16" fmla="*/ 27929 h 216383"/>
                  <a:gd name="connsiteX17" fmla="*/ 166044 w 399320"/>
                  <a:gd name="connsiteY17" fmla="*/ 49321 h 216383"/>
                  <a:gd name="connsiteX18" fmla="*/ 184040 w 399320"/>
                  <a:gd name="connsiteY18" fmla="*/ 61205 h 216383"/>
                  <a:gd name="connsiteX19" fmla="*/ 297453 w 399320"/>
                  <a:gd name="connsiteY19" fmla="*/ 61205 h 216383"/>
                  <a:gd name="connsiteX20" fmla="*/ 375551 w 399320"/>
                  <a:gd name="connsiteY20" fmla="*/ 22156 h 216383"/>
                  <a:gd name="connsiteX21" fmla="*/ 391510 w 399320"/>
                  <a:gd name="connsiteY21" fmla="*/ 22835 h 216383"/>
                  <a:gd name="connsiteX22" fmla="*/ 399320 w 399320"/>
                  <a:gd name="connsiteY22" fmla="*/ 36757 h 216383"/>
                  <a:gd name="connsiteX23" fmla="*/ 399320 w 399320"/>
                  <a:gd name="connsiteY23" fmla="*/ 199745 h 216383"/>
                  <a:gd name="connsiteX24" fmla="*/ 391510 w 399320"/>
                  <a:gd name="connsiteY24" fmla="*/ 213667 h 216383"/>
                  <a:gd name="connsiteX25" fmla="*/ 383022 w 399320"/>
                  <a:gd name="connsiteY25" fmla="*/ 216044 h 2163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99320" h="216383">
                    <a:moveTo>
                      <a:pt x="383022" y="216383"/>
                    </a:moveTo>
                    <a:cubicBezTo>
                      <a:pt x="380645" y="216383"/>
                      <a:pt x="377928" y="215704"/>
                      <a:pt x="375890" y="214686"/>
                    </a:cubicBezTo>
                    <a:lnTo>
                      <a:pt x="297792" y="175636"/>
                    </a:lnTo>
                    <a:lnTo>
                      <a:pt x="16299" y="175636"/>
                    </a:lnTo>
                    <a:cubicBezTo>
                      <a:pt x="7131" y="175636"/>
                      <a:pt x="0" y="168506"/>
                      <a:pt x="0" y="159338"/>
                    </a:cubicBezTo>
                    <a:cubicBezTo>
                      <a:pt x="0" y="150170"/>
                      <a:pt x="7131" y="143039"/>
                      <a:pt x="16299" y="143039"/>
                    </a:cubicBezTo>
                    <a:lnTo>
                      <a:pt x="301528" y="143039"/>
                    </a:lnTo>
                    <a:cubicBezTo>
                      <a:pt x="303904" y="143039"/>
                      <a:pt x="306621" y="143718"/>
                      <a:pt x="308659" y="144737"/>
                    </a:cubicBezTo>
                    <a:lnTo>
                      <a:pt x="366723" y="173599"/>
                    </a:lnTo>
                    <a:lnTo>
                      <a:pt x="366723" y="63243"/>
                    </a:lnTo>
                    <a:lnTo>
                      <a:pt x="308659" y="92105"/>
                    </a:lnTo>
                    <a:cubicBezTo>
                      <a:pt x="306281" y="93124"/>
                      <a:pt x="303904" y="93803"/>
                      <a:pt x="301528" y="93803"/>
                    </a:cubicBezTo>
                    <a:lnTo>
                      <a:pt x="184040" y="93803"/>
                    </a:lnTo>
                    <a:cubicBezTo>
                      <a:pt x="162988" y="93803"/>
                      <a:pt x="143973" y="81239"/>
                      <a:pt x="135823" y="61884"/>
                    </a:cubicBezTo>
                    <a:cubicBezTo>
                      <a:pt x="127674" y="42190"/>
                      <a:pt x="132089" y="19779"/>
                      <a:pt x="147029" y="4839"/>
                    </a:cubicBezTo>
                    <a:cubicBezTo>
                      <a:pt x="153480" y="-1613"/>
                      <a:pt x="163667" y="-1613"/>
                      <a:pt x="170119" y="4839"/>
                    </a:cubicBezTo>
                    <a:cubicBezTo>
                      <a:pt x="176570" y="11290"/>
                      <a:pt x="176570" y="21477"/>
                      <a:pt x="170119" y="27929"/>
                    </a:cubicBezTo>
                    <a:cubicBezTo>
                      <a:pt x="164686" y="33362"/>
                      <a:pt x="162988" y="41851"/>
                      <a:pt x="166044" y="49321"/>
                    </a:cubicBezTo>
                    <a:cubicBezTo>
                      <a:pt x="169100" y="56452"/>
                      <a:pt x="176231" y="61205"/>
                      <a:pt x="184040" y="61205"/>
                    </a:cubicBezTo>
                    <a:lnTo>
                      <a:pt x="297453" y="61205"/>
                    </a:lnTo>
                    <a:lnTo>
                      <a:pt x="375551" y="22156"/>
                    </a:lnTo>
                    <a:cubicBezTo>
                      <a:pt x="380645" y="19779"/>
                      <a:pt x="386757" y="19779"/>
                      <a:pt x="391510" y="22835"/>
                    </a:cubicBezTo>
                    <a:cubicBezTo>
                      <a:pt x="396264" y="25891"/>
                      <a:pt x="399320" y="30985"/>
                      <a:pt x="399320" y="36757"/>
                    </a:cubicBezTo>
                    <a:lnTo>
                      <a:pt x="399320" y="199745"/>
                    </a:lnTo>
                    <a:cubicBezTo>
                      <a:pt x="399320" y="205517"/>
                      <a:pt x="396264" y="210611"/>
                      <a:pt x="391510" y="213667"/>
                    </a:cubicBezTo>
                    <a:cubicBezTo>
                      <a:pt x="388794" y="215365"/>
                      <a:pt x="386077" y="216044"/>
                      <a:pt x="383022" y="216044"/>
                    </a:cubicBezTo>
                    <a:close/>
                  </a:path>
                </a:pathLst>
              </a:custGeom>
              <a:grpFill/>
              <a:ln w="3393" cap="flat">
                <a:noFill/>
                <a:prstDash val="solid"/>
                <a:miter/>
              </a:ln>
            </p:spPr>
            <p:txBody>
              <a:bodyPr rtlCol="0" anchor="ctr"/>
              <a:lstStyle/>
              <a:p>
                <a:endParaRPr lang="en-US" dirty="0">
                  <a:solidFill>
                    <a:schemeClr val="bg1"/>
                  </a:solidFill>
                </a:endParaRPr>
              </a:p>
            </p:txBody>
          </p:sp>
        </p:grpSp>
      </p:grpSp>
    </p:spTree>
    <p:extLst>
      <p:ext uri="{BB962C8B-B14F-4D97-AF65-F5344CB8AC3E}">
        <p14:creationId xmlns:p14="http://schemas.microsoft.com/office/powerpoint/2010/main" val="374183267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A36255-C92C-891F-42E9-FC7E49D6451B}"/>
            </a:ext>
          </a:extLst>
        </p:cNvPr>
        <p:cNvGrpSpPr/>
        <p:nvPr/>
      </p:nvGrpSpPr>
      <p:grpSpPr>
        <a:xfrm>
          <a:off x="0" y="0"/>
          <a:ext cx="0" cy="0"/>
          <a:chOff x="0" y="0"/>
          <a:chExt cx="0" cy="0"/>
        </a:xfrm>
      </p:grpSpPr>
      <p:sp>
        <p:nvSpPr>
          <p:cNvPr id="26" name="Text Placeholder 25">
            <a:extLst>
              <a:ext uri="{FF2B5EF4-FFF2-40B4-BE49-F238E27FC236}">
                <a16:creationId xmlns:a16="http://schemas.microsoft.com/office/drawing/2014/main" id="{1BA36F0E-4DC0-3A67-CA2A-9F8D42605E0E}"/>
              </a:ext>
            </a:extLst>
          </p:cNvPr>
          <p:cNvSpPr>
            <a:spLocks noGrp="1"/>
          </p:cNvSpPr>
          <p:nvPr>
            <p:ph type="body" sz="quarter" idx="60"/>
          </p:nvPr>
        </p:nvSpPr>
        <p:spPr/>
        <p:txBody>
          <a:bodyPr/>
          <a:lstStyle/>
          <a:p>
            <a:r>
              <a:rPr lang="en-US" dirty="0"/>
              <a:t>04</a:t>
            </a:r>
          </a:p>
        </p:txBody>
      </p:sp>
      <p:sp>
        <p:nvSpPr>
          <p:cNvPr id="27" name="Rectangle 26">
            <a:extLst>
              <a:ext uri="{FF2B5EF4-FFF2-40B4-BE49-F238E27FC236}">
                <a16:creationId xmlns:a16="http://schemas.microsoft.com/office/drawing/2014/main" id="{C9321519-6980-CB5F-6EEF-F2BC7FBC9F30}"/>
              </a:ext>
            </a:extLst>
          </p:cNvPr>
          <p:cNvSpPr/>
          <p:nvPr/>
        </p:nvSpPr>
        <p:spPr>
          <a:xfrm>
            <a:off x="2777891" y="4910405"/>
            <a:ext cx="3025691"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28" name="TextBox 27">
            <a:extLst>
              <a:ext uri="{FF2B5EF4-FFF2-40B4-BE49-F238E27FC236}">
                <a16:creationId xmlns:a16="http://schemas.microsoft.com/office/drawing/2014/main" id="{A970A281-E5CD-5565-FC5F-64B85DEAEA2E}"/>
              </a:ext>
            </a:extLst>
          </p:cNvPr>
          <p:cNvSpPr txBox="1"/>
          <p:nvPr/>
        </p:nvSpPr>
        <p:spPr>
          <a:xfrm>
            <a:off x="2909998" y="4890088"/>
            <a:ext cx="2707536" cy="646331"/>
          </a:xfrm>
          <a:prstGeom prst="rect">
            <a:avLst/>
          </a:prstGeom>
          <a:noFill/>
        </p:spPr>
        <p:txBody>
          <a:bodyPr wrap="none" rtlCol="0">
            <a:spAutoFit/>
          </a:bodyPr>
          <a:lstStyle/>
          <a:p>
            <a:r>
              <a:rPr lang="en-US" sz="2800" b="1" spc="150" dirty="0">
                <a:solidFill>
                  <a:schemeClr val="bg1"/>
                </a:solidFill>
                <a:latin typeface="Calibri" panose="020F0502020204030204" pitchFamily="34" charset="0"/>
                <a:cs typeface="Calibri" panose="020F0502020204030204" pitchFamily="34" charset="0"/>
              </a:rPr>
              <a:t>FRAUEN IN DER</a:t>
            </a:r>
          </a:p>
        </p:txBody>
      </p:sp>
      <p:sp>
        <p:nvSpPr>
          <p:cNvPr id="29" name="Rectangle 28">
            <a:extLst>
              <a:ext uri="{FF2B5EF4-FFF2-40B4-BE49-F238E27FC236}">
                <a16:creationId xmlns:a16="http://schemas.microsoft.com/office/drawing/2014/main" id="{AF854748-37B4-6CFD-6B2D-2D0807256AAE}"/>
              </a:ext>
            </a:extLst>
          </p:cNvPr>
          <p:cNvSpPr/>
          <p:nvPr/>
        </p:nvSpPr>
        <p:spPr>
          <a:xfrm>
            <a:off x="2777891" y="5587495"/>
            <a:ext cx="3296338"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30" name="TextBox 29">
            <a:extLst>
              <a:ext uri="{FF2B5EF4-FFF2-40B4-BE49-F238E27FC236}">
                <a16:creationId xmlns:a16="http://schemas.microsoft.com/office/drawing/2014/main" id="{8B5D9E30-49B7-8A67-B440-6DE7DCDCE2D4}"/>
              </a:ext>
            </a:extLst>
          </p:cNvPr>
          <p:cNvSpPr txBox="1"/>
          <p:nvPr/>
        </p:nvSpPr>
        <p:spPr>
          <a:xfrm>
            <a:off x="2909998" y="5567178"/>
            <a:ext cx="3277692" cy="646331"/>
          </a:xfrm>
          <a:prstGeom prst="rect">
            <a:avLst/>
          </a:prstGeom>
          <a:noFill/>
        </p:spPr>
        <p:txBody>
          <a:bodyPr wrap="none" rtlCol="0">
            <a:spAutoFit/>
          </a:bodyPr>
          <a:lstStyle/>
          <a:p>
            <a:r>
              <a:rPr lang="en-US" sz="2800" b="1" spc="150" dirty="0">
                <a:solidFill>
                  <a:schemeClr val="bg1"/>
                </a:solidFill>
                <a:latin typeface="Calibri" panose="020F0502020204030204" pitchFamily="34" charset="0"/>
                <a:cs typeface="Calibri" panose="020F0502020204030204" pitchFamily="34" charset="0"/>
              </a:rPr>
              <a:t>SPÄTEN KARRIERE </a:t>
            </a:r>
          </a:p>
        </p:txBody>
      </p:sp>
    </p:spTree>
    <p:extLst>
      <p:ext uri="{BB962C8B-B14F-4D97-AF65-F5344CB8AC3E}">
        <p14:creationId xmlns:p14="http://schemas.microsoft.com/office/powerpoint/2010/main" val="139927568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B31BF5-25FE-E1D5-CA1C-D0DE86928A5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CD394904-0D30-B256-30BE-D21AFA929D2C}"/>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5E07FCE2-13EB-E3A0-35E7-70F7CED20209}"/>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2972928-2454-CF6F-0EC3-32A9573B720D}"/>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2000BA94-2871-DDE3-CC21-BCAF16FEA177}"/>
              </a:ext>
            </a:extLst>
          </p:cNvPr>
          <p:cNvSpPr>
            <a:spLocks noGrp="1"/>
          </p:cNvSpPr>
          <p:nvPr>
            <p:ph type="body" sz="quarter" idx="64"/>
          </p:nvPr>
        </p:nvSpPr>
        <p:spPr>
          <a:xfrm>
            <a:off x="1704813" y="1534332"/>
            <a:ext cx="5238428" cy="2205564"/>
          </a:xfrm>
        </p:spPr>
        <p:txBody>
          <a:bodyPr/>
          <a:lstStyle/>
          <a:p>
            <a:pPr marL="0" indent="0">
              <a:lnSpc>
                <a:spcPts val="1000"/>
              </a:lnSpc>
              <a:buNone/>
            </a:pPr>
            <a:r>
              <a:rPr lang="en-US" sz="1150" b="1" dirty="0">
                <a:solidFill>
                  <a:srgbClr val="D38CBC"/>
                </a:solidFill>
              </a:rPr>
              <a:t>Einführung</a:t>
            </a:r>
          </a:p>
          <a:p>
            <a:pPr marL="0" indent="0">
              <a:lnSpc>
                <a:spcPts val="1000"/>
              </a:lnSpc>
              <a:buNone/>
            </a:pPr>
            <a:endParaRPr lang="en-US" sz="1400" b="1" dirty="0"/>
          </a:p>
          <a:p>
            <a:pPr marL="0" indent="0">
              <a:lnSpc>
                <a:spcPts val="1000"/>
              </a:lnSpc>
              <a:buNone/>
            </a:pPr>
            <a:r>
              <a:rPr lang="en-GB" sz="1000" dirty="0"/>
              <a:t>Die späte Karrierephase ist geprägt von mehr Reflexion, veränderten Prioritäten und der Vorbereitung auf finanzielle Übergänge wie den Ruhestand, Veränderungen in der Haushaltszusammensetzung oder mögliche gesundheitsbezogene Ausgaben. Vielen Frauen wird in dieser Phase stärker bewusst, welche finanziellen Verletzlichkeiten sich über Jahrzehnte angesammelt haben – besonders wenn frühere Vereinbarungen in der Partnerschaft ihre Beteiligung an Entscheidungen begrenzt oder ihr Einkommenspotenzial geschmälert haben. </a:t>
            </a:r>
          </a:p>
          <a:p>
            <a:pPr marL="0" indent="0">
              <a:lnSpc>
                <a:spcPts val="1000"/>
              </a:lnSpc>
              <a:buNone/>
            </a:pPr>
            <a:endParaRPr lang="en-GB" sz="1200" dirty="0"/>
          </a:p>
          <a:p>
            <a:pPr marL="0" indent="0">
              <a:lnSpc>
                <a:spcPts val="1000"/>
              </a:lnSpc>
              <a:buNone/>
            </a:pPr>
            <a:r>
              <a:rPr lang="en-GB" sz="1000" dirty="0"/>
              <a:t>Frauen, die ins spätere Erwachsenenalter eintreten, stehen möglicherweise vor mehreren entscheidenden Herausforderungen: die Angemessenheit der Rente neu bewerten, Verwitwung oder Scheidung bewältigen, komplexe Finanzprodukte verstehen und gemeinsames, über ein Leben aufgebautes Vermögen verwalten. Zugleich bietet diese Phase die Chance, finanzielle Autonomie neu zu verhandeln, rechtliche Regelungen zu klären und wirtschaftliche Sicherheit für das spätere Leben zu schaffen.</a:t>
            </a:r>
            <a:endParaRPr lang="en-US" sz="1200" dirty="0"/>
          </a:p>
          <a:p>
            <a:pPr marL="0" indent="0">
              <a:lnSpc>
                <a:spcPts val="1000"/>
              </a:lnSpc>
              <a:buNone/>
            </a:pPr>
            <a:endParaRPr lang="en-US" sz="1200" dirty="0"/>
          </a:p>
          <a:p>
            <a:pPr marL="0" indent="0">
              <a:lnSpc>
                <a:spcPts val="1000"/>
              </a:lnSpc>
              <a:buNone/>
            </a:pPr>
            <a:endParaRPr lang="en-GB" sz="1200" dirty="0"/>
          </a:p>
        </p:txBody>
      </p:sp>
      <p:cxnSp>
        <p:nvCxnSpPr>
          <p:cNvPr id="19" name="Straight Connector 18">
            <a:extLst>
              <a:ext uri="{FF2B5EF4-FFF2-40B4-BE49-F238E27FC236}">
                <a16:creationId xmlns:a16="http://schemas.microsoft.com/office/drawing/2014/main" id="{C8B36576-DF1D-796F-EF2C-2D3FEE429B9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D3FD9D7-DC51-5A7B-4CCB-31C69CEEE79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8B175B2-DF00-CE02-30A0-63DCD7CC838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C72C2F18-B7DE-1FD4-6936-5FEFEEF3D04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1E4EDBB-269F-8CEA-0ACF-E2D020D8521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AAD527C-3A36-3C45-54DA-5901A0E76A6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7F142A1-AE9C-341F-B843-2DC732B79DA6}"/>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4AF6317C-8F85-CD7B-E318-F18FB6F0F0A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4D65898A-C696-CB4B-8E5E-F3DD4EEAE4E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1CB7663D-F20D-678B-2867-C63BE92A41F5}"/>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D88DFCB7-E405-7FAF-4170-28FFB80750A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 name="Text Placeholder 7">
            <a:extLst>
              <a:ext uri="{FF2B5EF4-FFF2-40B4-BE49-F238E27FC236}">
                <a16:creationId xmlns:a16="http://schemas.microsoft.com/office/drawing/2014/main" id="{0AA43D3F-FCEA-8277-4189-1CF220644A31}"/>
              </a:ext>
            </a:extLst>
          </p:cNvPr>
          <p:cNvSpPr txBox="1">
            <a:spLocks/>
          </p:cNvSpPr>
          <p:nvPr/>
        </p:nvSpPr>
        <p:spPr>
          <a:xfrm>
            <a:off x="1704812" y="6636625"/>
            <a:ext cx="5238428" cy="2708792"/>
          </a:xfrm>
          <a:prstGeom prst="rect">
            <a:avLst/>
          </a:prstGeom>
        </p:spPr>
        <p:txBody>
          <a:bodyPr numCol="1" spcCol="288000" anchor="t">
            <a:noAutofit/>
          </a:bodyPr>
          <a:lstStyle>
            <a:lvl1pPr marL="171450" indent="-171450" algn="l" defTabSz="755934" rtl="0" eaLnBrk="1" latinLnBrk="0" hangingPunct="1">
              <a:lnSpc>
                <a:spcPts val="1220"/>
              </a:lnSpc>
              <a:spcBef>
                <a:spcPts val="0"/>
              </a:spcBef>
              <a:buClr>
                <a:srgbClr val="D38CBC"/>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000"/>
              </a:lnSpc>
              <a:buFont typeface="Arial" panose="020B0604020202020204" pitchFamily="34" charset="0"/>
              <a:buNone/>
            </a:pPr>
            <a:endParaRPr lang="en-US" sz="1400" b="1" dirty="0">
              <a:solidFill>
                <a:srgbClr val="D38CBC"/>
              </a:solidFill>
            </a:endParaRPr>
          </a:p>
          <a:p>
            <a:pPr marL="0" indent="0">
              <a:lnSpc>
                <a:spcPts val="1000"/>
              </a:lnSpc>
              <a:buFont typeface="Arial" panose="020B0604020202020204" pitchFamily="34" charset="0"/>
              <a:buNone/>
            </a:pPr>
            <a:r>
              <a:rPr lang="en-GB" sz="1000" dirty="0"/>
              <a:t>Frauen in der späten Karrierephase stehen möglicherweise auch vor den ethischen und praktischen Schwierigkeiten, erwachsene Kinder oder betagte Eltern finanziell zu unterstützen. Solche Verpflichtungen können die Partnerschaftsfinanzen verkomplizieren – besonders wenn die Partner über die Verteilung der Mittel oder die Risikobereitschaft uneins sind. </a:t>
            </a:r>
          </a:p>
          <a:p>
            <a:pPr marL="0" indent="0">
              <a:lnSpc>
                <a:spcPts val="1000"/>
              </a:lnSpc>
              <a:buFont typeface="Arial" panose="020B0604020202020204" pitchFamily="34" charset="0"/>
              <a:buNone/>
            </a:pPr>
            <a:endParaRPr lang="en-GB" sz="1200" dirty="0"/>
          </a:p>
          <a:p>
            <a:pPr marL="0" indent="0">
              <a:lnSpc>
                <a:spcPts val="1000"/>
              </a:lnSpc>
              <a:buFont typeface="Arial" panose="020B0604020202020204" pitchFamily="34" charset="0"/>
              <a:buNone/>
            </a:pPr>
            <a:r>
              <a:rPr lang="en-GB" sz="1000" dirty="0"/>
              <a:t>Transparente Kommunikation wird daher wesentlich, um Unterstützung zwischen den Generationen und die eigene Sicherheit in Einklang zu bringen. Zudem müssen Paare mit dem nahenden Ruhestand gemeinsame Entscheidungen über die Verteilung von Vermögen, die Gesundheitsplanung und Regelungen zur Langzeitpflege treffen. Geschlechternormen können diese Gespräche weiterhin beeinflussen; Frauen zögern vielleicht aus Gewohnheit oder emotionalen Gründen, eigene Wünsche zu äußern oder finanzielle Entscheidungen zu hinterfragen. </a:t>
            </a:r>
          </a:p>
          <a:p>
            <a:pPr marL="0" indent="0">
              <a:lnSpc>
                <a:spcPts val="1000"/>
              </a:lnSpc>
              <a:buFont typeface="Arial" panose="020B0604020202020204" pitchFamily="34" charset="0"/>
              <a:buNone/>
            </a:pPr>
            <a:endParaRPr lang="en-GB" sz="1200" dirty="0"/>
          </a:p>
          <a:p>
            <a:pPr marL="0" indent="0">
              <a:lnSpc>
                <a:spcPts val="1000"/>
              </a:lnSpc>
              <a:buFont typeface="Arial" panose="020B0604020202020204" pitchFamily="34" charset="0"/>
              <a:buNone/>
            </a:pPr>
            <a:r>
              <a:rPr lang="en-GB" sz="1000" dirty="0"/>
              <a:t>Selbstbestimmung in dieser Phase bedeutet, die Finanzkompetenz zu stärken, direkt mit Beraterinnen und Beratern zu sprechen und das eigene Recht zu bekräftigen, sich vollständig an der finanziellen Steuerung innerhalb der Partnerschaft zu beteiligen.</a:t>
            </a:r>
          </a:p>
          <a:p>
            <a:pPr marL="0" indent="0">
              <a:lnSpc>
                <a:spcPts val="1000"/>
              </a:lnSpc>
              <a:buFont typeface="Arial" panose="020B0604020202020204" pitchFamily="34" charset="0"/>
              <a:buNone/>
            </a:pPr>
            <a:endParaRPr lang="en-US" sz="1200" dirty="0"/>
          </a:p>
          <a:p>
            <a:pPr marL="0" indent="0">
              <a:lnSpc>
                <a:spcPts val="1000"/>
              </a:lnSpc>
              <a:buFont typeface="Arial" panose="020B0604020202020204" pitchFamily="34" charset="0"/>
              <a:buNone/>
            </a:pPr>
            <a:endParaRPr lang="en-GB" sz="1200" dirty="0"/>
          </a:p>
        </p:txBody>
      </p:sp>
      <p:sp>
        <p:nvSpPr>
          <p:cNvPr id="9" name="Rounded Rectangle 67">
            <a:extLst>
              <a:ext uri="{FF2B5EF4-FFF2-40B4-BE49-F238E27FC236}">
                <a16:creationId xmlns:a16="http://schemas.microsoft.com/office/drawing/2014/main" id="{440E3D8D-AE79-E67A-BD4B-CA512D1FB4F1}"/>
              </a:ext>
            </a:extLst>
          </p:cNvPr>
          <p:cNvSpPr/>
          <p:nvPr/>
        </p:nvSpPr>
        <p:spPr>
          <a:xfrm>
            <a:off x="1704812" y="4243123"/>
            <a:ext cx="3872640" cy="220556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151F61AA-2067-5721-D1E9-57B05A13AACF}"/>
              </a:ext>
            </a:extLst>
          </p:cNvPr>
          <p:cNvSpPr txBox="1">
            <a:spLocks/>
          </p:cNvSpPr>
          <p:nvPr/>
        </p:nvSpPr>
        <p:spPr>
          <a:xfrm>
            <a:off x="1804167" y="4386892"/>
            <a:ext cx="3673929" cy="2249733"/>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solidFill>
                  <a:srgbClr val="D38CBC"/>
                </a:solidFill>
              </a:rPr>
              <a:t>Lernziele:</a:t>
            </a:r>
          </a:p>
          <a:p>
            <a:pPr marL="0" indent="0">
              <a:buNone/>
            </a:pPr>
            <a:endParaRPr lang="en-GB" sz="1200" dirty="0"/>
          </a:p>
          <a:p>
            <a:pPr lvl="0">
              <a:buClr>
                <a:srgbClr val="D38CBC"/>
              </a:buClr>
            </a:pPr>
            <a:r>
              <a:rPr lang="en-GB" sz="1200" dirty="0"/>
              <a:t>Die Nachlassplanung gemeinsam mit dem Partner oder eigenständig überprüfen.</a:t>
            </a:r>
          </a:p>
          <a:p>
            <a:pPr lvl="0">
              <a:buClr>
                <a:srgbClr val="D38CBC"/>
              </a:buClr>
            </a:pPr>
            <a:endParaRPr lang="en-GB" sz="1200" dirty="0"/>
          </a:p>
          <a:p>
            <a:pPr lvl="0">
              <a:buClr>
                <a:srgbClr val="D38CBC"/>
              </a:buClr>
            </a:pPr>
            <a:r>
              <a:rPr lang="en-GB" sz="1200" dirty="0"/>
              <a:t>Verwitwung oder das Leben allein mit finanzieller Klarheit bewältigen.</a:t>
            </a:r>
          </a:p>
          <a:p>
            <a:pPr lvl="0">
              <a:buClr>
                <a:srgbClr val="D38CBC"/>
              </a:buClr>
            </a:pPr>
            <a:endParaRPr lang="en-GB" sz="1200" dirty="0"/>
          </a:p>
          <a:p>
            <a:pPr lvl="0">
              <a:buClr>
                <a:srgbClr val="D38CBC"/>
              </a:buClr>
            </a:pPr>
            <a:r>
              <a:rPr lang="en-GB" sz="1200" dirty="0"/>
              <a:t>Vermögen schützen und Erbschaftsfragen verstehen.</a:t>
            </a:r>
          </a:p>
          <a:p>
            <a:pPr lvl="0">
              <a:buClr>
                <a:srgbClr val="D38CBC"/>
              </a:buClr>
            </a:pPr>
            <a:endParaRPr lang="en-GB" sz="1200" dirty="0"/>
          </a:p>
          <a:p>
            <a:pPr lvl="0">
              <a:buClr>
                <a:srgbClr val="D38CBC"/>
              </a:buClr>
            </a:pPr>
            <a:r>
              <a:rPr lang="en-GB" sz="1200" dirty="0"/>
              <a:t>Die eigene Autonomie nach Jahren finanzieller gegenseitiger Abhängigkeit stärken.</a:t>
            </a:r>
          </a:p>
          <a:p>
            <a:pPr lvl="0">
              <a:buClr>
                <a:srgbClr val="D38CBC"/>
              </a:buClr>
            </a:pPr>
            <a:endParaRPr lang="en-GB" sz="1200" dirty="0"/>
          </a:p>
        </p:txBody>
      </p:sp>
    </p:spTree>
    <p:extLst>
      <p:ext uri="{BB962C8B-B14F-4D97-AF65-F5344CB8AC3E}">
        <p14:creationId xmlns:p14="http://schemas.microsoft.com/office/powerpoint/2010/main" val="366895125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E75A74-97A7-8956-2E61-1FD6C41B702B}"/>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451785F4-C4F8-F364-4B41-1CA7AA235AA2}"/>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B0B150A0-C236-7439-C01D-C54F8DEEB059}"/>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68E62BF1-7CE3-C60E-8C12-79DE027125D6}"/>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FBFD9356-8E0E-BC98-915B-45F5B24CA988}"/>
              </a:ext>
            </a:extLst>
          </p:cNvPr>
          <p:cNvSpPr>
            <a:spLocks noGrp="1"/>
          </p:cNvSpPr>
          <p:nvPr>
            <p:ph type="body" sz="quarter" idx="64"/>
          </p:nvPr>
        </p:nvSpPr>
        <p:spPr>
          <a:xfrm>
            <a:off x="1704813" y="1534332"/>
            <a:ext cx="5238428" cy="2205564"/>
          </a:xfrm>
        </p:spPr>
        <p:txBody>
          <a:bodyPr/>
          <a:lstStyle/>
          <a:p>
            <a:pPr marL="0" indent="0">
              <a:lnSpc>
                <a:spcPts val="1100"/>
              </a:lnSpc>
              <a:buNone/>
            </a:pPr>
            <a:r>
              <a:rPr lang="en-GB" sz="1300" b="1" dirty="0">
                <a:solidFill>
                  <a:srgbClr val="D38CBC"/>
                </a:solidFill>
              </a:rPr>
              <a:t>Finanzielle Sicherheit und Vorbereitung neu bewerten</a:t>
            </a:r>
          </a:p>
          <a:p>
            <a:pPr marL="0" indent="0">
              <a:lnSpc>
                <a:spcPts val="1100"/>
              </a:lnSpc>
              <a:buNone/>
            </a:pPr>
            <a:endParaRPr lang="en-US" sz="1400" b="1" dirty="0"/>
          </a:p>
          <a:p>
            <a:pPr marL="0" indent="0">
              <a:lnSpc>
                <a:spcPts val="1100"/>
              </a:lnSpc>
              <a:buNone/>
            </a:pPr>
            <a:r>
              <a:rPr lang="en-GB" sz="1100" dirty="0"/>
              <a:t>Die finanziellen Dynamiken in der späten Karrierephase offenbaren oft die langfristigen Folgen früherer Muster in der Partnerschaft. Für Frauen mit unterbrochenen Erwerbsbiografien, Teilzeitbeschäftigung oder geringer Beteiligung an der Finanzplanung kann der Ruhestand Lücken bei Rente, Ersparnissen oder Wissen aufdecken. </a:t>
            </a:r>
          </a:p>
          <a:p>
            <a:pPr marL="0" indent="0">
              <a:lnSpc>
                <a:spcPts val="1100"/>
              </a:lnSpc>
              <a:buNone/>
            </a:pPr>
            <a:endParaRPr lang="en-GB" sz="1200" dirty="0"/>
          </a:p>
          <a:p>
            <a:pPr marL="0" indent="0">
              <a:lnSpc>
                <a:spcPts val="1100"/>
              </a:lnSpc>
              <a:buNone/>
            </a:pPr>
            <a:r>
              <a:rPr lang="en-GB" sz="1100" dirty="0"/>
              <a:t>Das kann Ängste auslösen – besonders wenn ein Partner die Finanzinformationen jahrelang allein verwaltet hat und der andere von dessen Wissen und Ordnungssystemen abhängig ist.</a:t>
            </a:r>
          </a:p>
          <a:p>
            <a:pPr marL="0" indent="0">
              <a:lnSpc>
                <a:spcPts val="1100"/>
              </a:lnSpc>
              <a:buNone/>
            </a:pPr>
            <a:endParaRPr lang="en-GB" sz="1200" dirty="0"/>
          </a:p>
          <a:p>
            <a:pPr marL="0" indent="0">
              <a:lnSpc>
                <a:spcPts val="1100"/>
              </a:lnSpc>
              <a:buNone/>
            </a:pPr>
            <a:r>
              <a:rPr lang="en-GB" sz="1100" dirty="0"/>
              <a:t>Diese Phase hat auch eine wichtige emotionale Dimension: Die Auseinandersetzung mit dem Älterwerden, mit Abhängigkeit und dem möglichen Verlust des Partners verändert oft die Haltung zur finanziellen Vorsorge.</a:t>
            </a:r>
          </a:p>
          <a:p>
            <a:pPr marL="0" indent="0">
              <a:lnSpc>
                <a:spcPts val="1100"/>
              </a:lnSpc>
              <a:buNone/>
            </a:pPr>
            <a:endParaRPr lang="en-GB" sz="1200" dirty="0"/>
          </a:p>
          <a:p>
            <a:pPr marL="0" indent="0">
              <a:lnSpc>
                <a:spcPts val="1100"/>
              </a:lnSpc>
              <a:buNone/>
            </a:pPr>
            <a:endParaRPr lang="en-US" sz="1200" dirty="0"/>
          </a:p>
          <a:p>
            <a:pPr marL="0" indent="0">
              <a:lnSpc>
                <a:spcPts val="1100"/>
              </a:lnSpc>
              <a:buNone/>
            </a:pPr>
            <a:endParaRPr lang="en-US" sz="1200" dirty="0"/>
          </a:p>
          <a:p>
            <a:pPr marL="0" indent="0">
              <a:lnSpc>
                <a:spcPts val="1100"/>
              </a:lnSpc>
              <a:buNone/>
            </a:pPr>
            <a:endParaRPr lang="en-GB" sz="1200" dirty="0"/>
          </a:p>
        </p:txBody>
      </p:sp>
      <p:cxnSp>
        <p:nvCxnSpPr>
          <p:cNvPr id="19" name="Straight Connector 18">
            <a:extLst>
              <a:ext uri="{FF2B5EF4-FFF2-40B4-BE49-F238E27FC236}">
                <a16:creationId xmlns:a16="http://schemas.microsoft.com/office/drawing/2014/main" id="{1300D1BD-2DD6-C518-30E5-79CA83F36C0D}"/>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C95D294-F2EE-B8E0-76CD-109E585A296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6D4C632-174D-D445-855E-EB1792CD508F}"/>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DCFC914-073E-29B0-5513-8729DA388A8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05098C9D-25BC-08B7-3BB0-F3E113ED09B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AE64EA5-526E-EC3F-4781-EFAB9D0C19B1}"/>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FA07C7FC-8B4F-41DF-E71C-CEBEB8CB1270}"/>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39352FB4-59DE-37C1-6757-025204148CA5}"/>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8AAF7013-7849-D44E-08FC-4BD4597B6468}"/>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8072286-3263-2C3E-89FC-F575F3F3361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349E232-3A73-590C-4488-3E3957F743FB}"/>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BBD8107B-0F98-2298-B9E2-97AB12F29733}"/>
              </a:ext>
            </a:extLst>
          </p:cNvPr>
          <p:cNvSpPr/>
          <p:nvPr/>
        </p:nvSpPr>
        <p:spPr>
          <a:xfrm>
            <a:off x="1704812" y="4502361"/>
            <a:ext cx="5238428" cy="3896055"/>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35472AF0-FC25-A7BF-34AC-98EF522BA477}"/>
              </a:ext>
            </a:extLst>
          </p:cNvPr>
          <p:cNvSpPr txBox="1">
            <a:spLocks/>
          </p:cNvSpPr>
          <p:nvPr/>
        </p:nvSpPr>
        <p:spPr>
          <a:xfrm>
            <a:off x="1967414" y="4848724"/>
            <a:ext cx="4716850" cy="3371732"/>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0"/>
              </a:lnSpc>
              <a:buNone/>
            </a:pPr>
            <a:r>
              <a:rPr lang="en-GB" sz="1250" b="1" dirty="0">
                <a:solidFill>
                  <a:srgbClr val="D38CBC"/>
                </a:solidFill>
              </a:rPr>
              <a:t>Zentrale Prioritäten für Frauen in dieser Phase:</a:t>
            </a:r>
          </a:p>
          <a:p>
            <a:pPr marL="0" indent="0">
              <a:lnSpc>
                <a:spcPts val="1100"/>
              </a:lnSpc>
              <a:buNone/>
            </a:pPr>
            <a:endParaRPr lang="en-GB" sz="1200" dirty="0"/>
          </a:p>
          <a:p>
            <a:pPr marL="0" lvl="0" indent="0">
              <a:lnSpc>
                <a:spcPts val="1100"/>
              </a:lnSpc>
              <a:buClr>
                <a:srgbClr val="D38CBC"/>
              </a:buClr>
              <a:buNone/>
            </a:pPr>
            <a:r>
              <a:rPr lang="en-GB" sz="1100" dirty="0">
                <a:solidFill>
                  <a:srgbClr val="D38CBC"/>
                </a:solidFill>
              </a:rPr>
              <a:t>•</a:t>
            </a:r>
            <a:r>
              <a:rPr lang="en-GB" sz="1100" dirty="0"/>
              <a:t> Rentenansprüche prüfen und mögliche Lücken erkennen, um zu verstehen, ob das erwartete Einkommen ausreicht, die Lebenshaltungskosten zu decken und die finanzielle Unabhängigkeit im Ruhestand zu wahren.</a:t>
            </a:r>
          </a:p>
          <a:p>
            <a:pPr marL="0" lvl="0" indent="0">
              <a:lnSpc>
                <a:spcPts val="1100"/>
              </a:lnSpc>
              <a:buClr>
                <a:srgbClr val="D38CBC"/>
              </a:buClr>
              <a:buNone/>
            </a:pPr>
            <a:endParaRPr lang="en-GB" sz="1200" dirty="0"/>
          </a:p>
          <a:p>
            <a:pPr marL="0" lvl="0" indent="0">
              <a:lnSpc>
                <a:spcPts val="1100"/>
              </a:lnSpc>
              <a:buClr>
                <a:srgbClr val="D38CBC"/>
              </a:buClr>
              <a:buNone/>
            </a:pPr>
            <a:r>
              <a:rPr lang="en-GB" sz="1100" dirty="0">
                <a:solidFill>
                  <a:srgbClr val="D38CBC"/>
                </a:solidFill>
              </a:rPr>
              <a:t>•</a:t>
            </a:r>
            <a:r>
              <a:rPr lang="en-GB" sz="1100" dirty="0"/>
              <a:t> Gemeinsames und individuelles Vermögen verstehen – einschließlich Immobilien, Ersparnissen, Geldanlagen und Ansprüchen –, damit Eigentum und Zugriff klar und transparent sind.</a:t>
            </a:r>
          </a:p>
          <a:p>
            <a:pPr marL="0" lvl="0" indent="0">
              <a:lnSpc>
                <a:spcPts val="1100"/>
              </a:lnSpc>
              <a:buClr>
                <a:srgbClr val="D38CBC"/>
              </a:buClr>
              <a:buNone/>
            </a:pPr>
            <a:endParaRPr lang="en-GB" sz="1200" dirty="0"/>
          </a:p>
          <a:p>
            <a:pPr marL="0" lvl="0" indent="0">
              <a:lnSpc>
                <a:spcPts val="1100"/>
              </a:lnSpc>
              <a:buClr>
                <a:srgbClr val="D38CBC"/>
              </a:buClr>
              <a:buNone/>
            </a:pPr>
            <a:r>
              <a:rPr lang="en-GB" sz="1100" dirty="0">
                <a:solidFill>
                  <a:srgbClr val="D38CBC"/>
                </a:solidFill>
              </a:rPr>
              <a:t>•</a:t>
            </a:r>
            <a:r>
              <a:rPr lang="en-GB" sz="1100" dirty="0"/>
              <a:t> Sich auf die Möglichkeit von Verwitwung oder eines geringeren Haushaltseinkommens vorbereiten und überlegen, wie die Finanzen eigenständig geführt würden und welche Anpassungen nötig wären.</a:t>
            </a:r>
          </a:p>
          <a:p>
            <a:pPr marL="0" lvl="0" indent="0">
              <a:lnSpc>
                <a:spcPts val="1100"/>
              </a:lnSpc>
              <a:buClr>
                <a:srgbClr val="D38CBC"/>
              </a:buClr>
              <a:buNone/>
            </a:pPr>
            <a:endParaRPr lang="en-GB" sz="1200" dirty="0"/>
          </a:p>
          <a:p>
            <a:pPr marL="0" lvl="0" indent="0">
              <a:lnSpc>
                <a:spcPts val="1100"/>
              </a:lnSpc>
              <a:buClr>
                <a:srgbClr val="D38CBC"/>
              </a:buClr>
              <a:buNone/>
            </a:pPr>
            <a:r>
              <a:rPr lang="en-GB" sz="1100" dirty="0">
                <a:solidFill>
                  <a:srgbClr val="D38CBC"/>
                </a:solidFill>
              </a:rPr>
              <a:t>•</a:t>
            </a:r>
            <a:r>
              <a:rPr lang="en-GB" sz="1100" dirty="0"/>
              <a:t> Sicherstellen, dass rechtliche Dokumente wie Testamente, Grundbucheinträge und Versicherungspolicen die persönlichen Interessen, die aktuellen Umstände und die künftigen Absichten korrekt abbilden.</a:t>
            </a:r>
          </a:p>
          <a:p>
            <a:pPr marL="0" lvl="0" indent="0">
              <a:lnSpc>
                <a:spcPts val="1100"/>
              </a:lnSpc>
              <a:buClr>
                <a:srgbClr val="D38CBC"/>
              </a:buClr>
              <a:buNone/>
            </a:pPr>
            <a:endParaRPr lang="en-GB" sz="1200" dirty="0"/>
          </a:p>
          <a:p>
            <a:pPr marL="0" lvl="0" indent="0">
              <a:lnSpc>
                <a:spcPts val="1100"/>
              </a:lnSpc>
              <a:buClr>
                <a:srgbClr val="D38CBC"/>
              </a:buClr>
              <a:buNone/>
            </a:pPr>
            <a:r>
              <a:rPr lang="en-GB" sz="1100" dirty="0">
                <a:solidFill>
                  <a:srgbClr val="D38CBC"/>
                </a:solidFill>
              </a:rPr>
              <a:t>•</a:t>
            </a:r>
            <a:r>
              <a:rPr lang="en-GB" sz="1100" dirty="0"/>
              <a:t> Das Selbstvertrauen aufbauen, die Finanzen bei Bedarf eigenständig zu führen – einschließlich Vertrautheit mit Konten, Zahlungen und finanziellen Entscheidungsprozessen.</a:t>
            </a:r>
          </a:p>
          <a:p>
            <a:pPr lvl="0">
              <a:lnSpc>
                <a:spcPts val="1100"/>
              </a:lnSpc>
              <a:buClr>
                <a:srgbClr val="D38CBC"/>
              </a:buClr>
            </a:pPr>
            <a:endParaRPr lang="en-GB" sz="1200" dirty="0"/>
          </a:p>
        </p:txBody>
      </p:sp>
      <p:grpSp>
        <p:nvGrpSpPr>
          <p:cNvPr id="3" name="Group 2">
            <a:extLst>
              <a:ext uri="{FF2B5EF4-FFF2-40B4-BE49-F238E27FC236}">
                <a16:creationId xmlns:a16="http://schemas.microsoft.com/office/drawing/2014/main" id="{FFC8CC7F-76E9-1145-1617-8B0A7643A08B}"/>
              </a:ext>
            </a:extLst>
          </p:cNvPr>
          <p:cNvGrpSpPr/>
          <p:nvPr/>
        </p:nvGrpSpPr>
        <p:grpSpPr>
          <a:xfrm>
            <a:off x="1661891" y="4299161"/>
            <a:ext cx="926198" cy="406400"/>
            <a:chOff x="1997756" y="3611831"/>
            <a:chExt cx="926198" cy="406400"/>
          </a:xfrm>
        </p:grpSpPr>
        <p:grpSp>
          <p:nvGrpSpPr>
            <p:cNvPr id="6" name="Group 5">
              <a:extLst>
                <a:ext uri="{FF2B5EF4-FFF2-40B4-BE49-F238E27FC236}">
                  <a16:creationId xmlns:a16="http://schemas.microsoft.com/office/drawing/2014/main" id="{BD642B9A-657F-D51F-F673-B4CF7DBD56DA}"/>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3F1D85D4-84C5-8007-E636-860FBE27DD28}"/>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FFCF30F3-9E4A-7574-84CD-B61D7DF2A3ED}"/>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DF15EF26-DCF0-72E3-D6CF-2E1F034F7612}"/>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27" name="Oval 26">
                <a:extLst>
                  <a:ext uri="{FF2B5EF4-FFF2-40B4-BE49-F238E27FC236}">
                    <a16:creationId xmlns:a16="http://schemas.microsoft.com/office/drawing/2014/main" id="{7EFF56BA-2D13-FA1C-259C-8286A6254C6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B6B5DAD0-93A0-432B-1F76-AEB9C5C20B11}"/>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D099EEB9-3AA5-2B18-5582-A6C266FF3B41}"/>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37DBA569-F40D-F881-DE4C-ACE2FCC45A76}"/>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2E97A15F-9378-081B-0627-14A25509E2C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05390709-3D3F-8B23-FF28-0762932218DC}"/>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2C57F412-1CF5-B7A4-E6D3-DA0D4DE66A74}"/>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0B55878-6975-EE87-166C-424188D5C625}"/>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F73A018F-3DD1-D998-6409-42EF75CD62D1}"/>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B46DD4DA-0ABF-CC43-C156-A46C32D8DE32}"/>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621172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B925FA-E42E-A9C1-1E0C-F34940D748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9B5AC833-99EC-77DE-C461-034BB06A2B96}"/>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EDF238DD-A355-F081-59D7-54258AF3E8A4}"/>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F5A9CEAB-531B-49FB-2F59-B448F6CEFD59}"/>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66A5E11F-8467-DD2A-1ECB-26D05FDD45F1}"/>
              </a:ext>
            </a:extLst>
          </p:cNvPr>
          <p:cNvSpPr>
            <a:spLocks noGrp="1"/>
          </p:cNvSpPr>
          <p:nvPr>
            <p:ph type="body" sz="quarter" idx="64"/>
          </p:nvPr>
        </p:nvSpPr>
        <p:spPr>
          <a:xfrm>
            <a:off x="1704813" y="1534331"/>
            <a:ext cx="5238428" cy="2807459"/>
          </a:xfrm>
        </p:spPr>
        <p:txBody>
          <a:bodyPr/>
          <a:lstStyle/>
          <a:p>
            <a:pPr marL="0" indent="0">
              <a:lnSpc>
                <a:spcPts val="1100"/>
              </a:lnSpc>
              <a:buNone/>
            </a:pPr>
            <a:r>
              <a:rPr lang="en-GB" sz="1250" b="1" dirty="0">
                <a:solidFill>
                  <a:srgbClr val="D38CBC"/>
                </a:solidFill>
              </a:rPr>
              <a:t>Vorbereitung auf finanzielle Übergänge</a:t>
            </a:r>
          </a:p>
          <a:p>
            <a:pPr marL="0" indent="0">
              <a:lnSpc>
                <a:spcPts val="1100"/>
              </a:lnSpc>
              <a:buNone/>
            </a:pPr>
            <a:endParaRPr lang="en-US" sz="1400" b="1" dirty="0"/>
          </a:p>
          <a:p>
            <a:pPr marL="0" indent="0">
              <a:lnSpc>
                <a:spcPts val="1100"/>
              </a:lnSpc>
              <a:buNone/>
            </a:pPr>
            <a:r>
              <a:rPr lang="en-GB" sz="1100" dirty="0"/>
              <a:t>Die späte Karrierephase ist eine Lebensphase des Übergangs und der Anpassung. Ruhestand, reduziertes oder festes Einkommen, gesundheitliche Veränderungen und eine veränderte Haushaltszusammensetzung erfordern eine durchdachte finanzielle Anpassung. </a:t>
            </a:r>
          </a:p>
          <a:p>
            <a:pPr marL="0" indent="0">
              <a:lnSpc>
                <a:spcPts val="1100"/>
              </a:lnSpc>
              <a:buNone/>
            </a:pPr>
            <a:endParaRPr lang="en-GB" sz="1200" dirty="0"/>
          </a:p>
          <a:p>
            <a:pPr marL="0" indent="0">
              <a:lnSpc>
                <a:spcPts val="1100"/>
              </a:lnSpc>
              <a:buNone/>
            </a:pPr>
            <a:r>
              <a:rPr lang="en-GB" sz="1100" dirty="0"/>
              <a:t>Vielen Frauen werden in dieser Zeit auch die langfristigen Folgen früherer finanzieller Vereinbarungen bewusster – besonders dort, wo Karriereunterbrechungen, Teilzeitarbeit oder geringe Beteiligung an der Finanzplanung die heutige Situation geprägt haben. </a:t>
            </a:r>
          </a:p>
          <a:p>
            <a:pPr marL="0" indent="0">
              <a:lnSpc>
                <a:spcPts val="1100"/>
              </a:lnSpc>
              <a:buNone/>
            </a:pPr>
            <a:endParaRPr lang="en-GB" sz="1200" dirty="0"/>
          </a:p>
          <a:p>
            <a:pPr marL="0" indent="0">
              <a:lnSpc>
                <a:spcPts val="1100"/>
              </a:lnSpc>
              <a:buNone/>
            </a:pPr>
            <a:r>
              <a:rPr lang="en-GB" sz="1100" dirty="0"/>
              <a:t>Die Vorbereitung auf diese Übergänge umfasst daher nicht nur die technische Finanzplanung, sondern auch die emotionale Bereitschaft, mehr Verantwortung zu übernehmen und finanzielle Angelegenheiten selbstbewusst zu regeln.</a:t>
            </a:r>
            <a:r>
              <a:rPr lang="en-GB" dirty="0" sz="1000"/>
              <a:t> </a:t>
            </a:r>
          </a:p>
          <a:p>
            <a:pPr marL="0" indent="0">
              <a:lnSpc>
                <a:spcPts val="1100"/>
              </a:lnSpc>
              <a:buNone/>
            </a:pPr>
            <a:endParaRPr lang="en-GB" sz="1200" dirty="0"/>
          </a:p>
          <a:p>
            <a:pPr marL="0" indent="0">
              <a:lnSpc>
                <a:spcPts val="1100"/>
              </a:lnSpc>
              <a:buNone/>
            </a:pPr>
            <a:r>
              <a:rPr lang="en-GB" sz="1100" dirty="0"/>
              <a:t>Eine frühzeitige, informierte Vorbereitung verringert Unsicherheit, stärkt die finanzielle Autonomie und unterstützt einen sichereren, selbstbewussteren Übergang in den Ruhestand.</a:t>
            </a:r>
          </a:p>
          <a:p>
            <a:pPr marL="0" indent="0">
              <a:lnSpc>
                <a:spcPts val="1100"/>
              </a:lnSpc>
              <a:buNone/>
            </a:pPr>
            <a:endParaRPr lang="en-GB" sz="1200" dirty="0"/>
          </a:p>
          <a:p>
            <a:pPr marL="0" indent="0">
              <a:lnSpc>
                <a:spcPts val="1100"/>
              </a:lnSpc>
              <a:buNone/>
            </a:pPr>
            <a:endParaRPr lang="en-US" sz="1200" dirty="0"/>
          </a:p>
          <a:p>
            <a:pPr marL="0" indent="0">
              <a:lnSpc>
                <a:spcPts val="1100"/>
              </a:lnSpc>
              <a:buNone/>
            </a:pPr>
            <a:endParaRPr lang="en-US" sz="1200" dirty="0"/>
          </a:p>
          <a:p>
            <a:pPr marL="0" indent="0">
              <a:lnSpc>
                <a:spcPts val="1100"/>
              </a:lnSpc>
              <a:buNone/>
            </a:pPr>
            <a:endParaRPr lang="en-GB" sz="1200" dirty="0"/>
          </a:p>
        </p:txBody>
      </p:sp>
      <p:cxnSp>
        <p:nvCxnSpPr>
          <p:cNvPr id="19" name="Straight Connector 18">
            <a:extLst>
              <a:ext uri="{FF2B5EF4-FFF2-40B4-BE49-F238E27FC236}">
                <a16:creationId xmlns:a16="http://schemas.microsoft.com/office/drawing/2014/main" id="{F8010827-8622-9103-1703-29F05074D2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34428D0-1F0E-A3A2-14ED-D1A4C62F289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CE6FDFF7-8DEF-C837-E4FC-A87CEC64DBC7}"/>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1C1D4420-4BF2-0030-7172-C12D58E7BDC1}"/>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202641A-868F-1C78-8BD0-7BAA6F09E26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AB2BC375-3BE6-81B2-3DF4-850179C38DF9}"/>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0EE237BD-51B5-0206-711B-C466233DD9B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2EA34BDB-0CCF-A486-C8C6-11D03E77D497}"/>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06F9B627-F0C6-6552-525C-5915A17E389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68A1852D-AA6F-4548-7C1B-579991F13D69}"/>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FF7EAC60-A98D-CEEE-3E88-5615B163F6D7}"/>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4EC36880-800C-F752-1F47-83A293B43FB9}"/>
              </a:ext>
            </a:extLst>
          </p:cNvPr>
          <p:cNvSpPr/>
          <p:nvPr/>
        </p:nvSpPr>
        <p:spPr>
          <a:xfrm>
            <a:off x="1704812" y="4768091"/>
            <a:ext cx="5238428" cy="3787043"/>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A342CDE8-47AD-D3AA-75A0-D0F88AD3301C}"/>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0"/>
              </a:lnSpc>
              <a:buNone/>
            </a:pPr>
            <a:r>
              <a:rPr lang="en-GB" sz="1350" b="1" dirty="0">
                <a:solidFill>
                  <a:srgbClr val="D38CBC"/>
                </a:solidFill>
              </a:rPr>
              <a:t>Die Vorbereitung auf Übergänge im späteren Leben umfasst:</a:t>
            </a:r>
          </a:p>
          <a:p>
            <a:pPr marL="0" indent="0">
              <a:lnSpc>
                <a:spcPts val="1150"/>
              </a:lnSpc>
              <a:buNone/>
            </a:pPr>
            <a:endParaRPr lang="en-GB" sz="1200" dirty="0"/>
          </a:p>
          <a:p>
            <a:pPr marL="0" lvl="0" indent="0">
              <a:lnSpc>
                <a:spcPts val="1150"/>
              </a:lnSpc>
              <a:buClr>
                <a:srgbClr val="D38CBC"/>
              </a:buClr>
              <a:buNone/>
            </a:pPr>
            <a:r>
              <a:rPr lang="en-GB" sz="1150" dirty="0">
                <a:solidFill>
                  <a:srgbClr val="D38CBC"/>
                </a:solidFill>
              </a:rPr>
              <a:t>•</a:t>
            </a:r>
            <a:r>
              <a:rPr lang="en-GB" sz="1150" dirty="0"/>
              <a:t> Die Angemessenheit der Rente prüfen und Einkommenslücken erkennen, um festzustellen, ob das erwartete Ruhestandseinkommen den heutigen und künftigen Lebensbedarf deckt.</a:t>
            </a:r>
          </a:p>
          <a:p>
            <a:pPr marL="0" lvl="0" indent="0">
              <a:lnSpc>
                <a:spcPts val="1150"/>
              </a:lnSpc>
              <a:buClr>
                <a:srgbClr val="D38CBC"/>
              </a:buClr>
              <a:buNone/>
            </a:pPr>
            <a:endParaRPr lang="en-GB" sz="1200" dirty="0">
              <a:solidFill>
                <a:srgbClr val="D38CBC"/>
              </a:solidFill>
            </a:endParaRPr>
          </a:p>
          <a:p>
            <a:pPr marL="0" lvl="0" indent="0">
              <a:lnSpc>
                <a:spcPts val="1150"/>
              </a:lnSpc>
              <a:buClr>
                <a:srgbClr val="D38CBC"/>
              </a:buClr>
              <a:buNone/>
            </a:pPr>
            <a:r>
              <a:rPr lang="en-GB" sz="1150" dirty="0">
                <a:solidFill>
                  <a:srgbClr val="D38CBC"/>
                </a:solidFill>
              </a:rPr>
              <a:t>•</a:t>
            </a:r>
            <a:r>
              <a:rPr lang="en-GB" sz="1150" dirty="0"/>
              <a:t> Gemeinsames und individuelles Vermögen verstehen – einschließlich Immobilien, Ersparnissen, Geldanlagen und Ansprüchen –, damit Eigentum und Zugriff klar sind.</a:t>
            </a:r>
          </a:p>
          <a:p>
            <a:pPr marL="0" lvl="0" indent="0">
              <a:lnSpc>
                <a:spcPts val="1150"/>
              </a:lnSpc>
              <a:buClr>
                <a:srgbClr val="D38CBC"/>
              </a:buClr>
              <a:buNone/>
            </a:pPr>
            <a:endParaRPr lang="en-GB" sz="1200" dirty="0">
              <a:solidFill>
                <a:srgbClr val="D38CBC"/>
              </a:solidFill>
            </a:endParaRPr>
          </a:p>
          <a:p>
            <a:pPr marL="0" lvl="0" indent="0">
              <a:lnSpc>
                <a:spcPts val="1150"/>
              </a:lnSpc>
              <a:buClr>
                <a:srgbClr val="D38CBC"/>
              </a:buClr>
              <a:buNone/>
            </a:pPr>
            <a:r>
              <a:rPr lang="en-GB" sz="1150" dirty="0">
                <a:solidFill>
                  <a:srgbClr val="D38CBC"/>
                </a:solidFill>
              </a:rPr>
              <a:t>•</a:t>
            </a:r>
            <a:r>
              <a:rPr lang="en-GB" sz="1150" dirty="0"/>
              <a:t> Für ein reduziertes oder festes Einkommen planen und die Erwartungen an den Lebensstil entsprechend anpassen, um finanzielle Tragfähigkeit zu sichern und Stress zu verringern.</a:t>
            </a:r>
          </a:p>
          <a:p>
            <a:pPr marL="0" lvl="0" indent="0">
              <a:lnSpc>
                <a:spcPts val="1150"/>
              </a:lnSpc>
              <a:buClr>
                <a:srgbClr val="D38CBC"/>
              </a:buClr>
              <a:buNone/>
            </a:pPr>
            <a:endParaRPr lang="en-GB" sz="1200" dirty="0">
              <a:solidFill>
                <a:srgbClr val="D38CBC"/>
              </a:solidFill>
            </a:endParaRPr>
          </a:p>
          <a:p>
            <a:pPr marL="0" lvl="0" indent="0">
              <a:lnSpc>
                <a:spcPts val="1150"/>
              </a:lnSpc>
              <a:buClr>
                <a:srgbClr val="D38CBC"/>
              </a:buClr>
              <a:buNone/>
            </a:pPr>
            <a:r>
              <a:rPr lang="en-GB" sz="1150" dirty="0">
                <a:solidFill>
                  <a:srgbClr val="D38CBC"/>
                </a:solidFill>
              </a:rPr>
              <a:t>•</a:t>
            </a:r>
            <a:r>
              <a:rPr lang="en-GB" sz="1150" dirty="0"/>
              <a:t> Gesundheits- und Pflegekosten vorausschauend einplanen, da sie mit dem Alter steigen können und früh in der Finanzplanung berücksichtigt werden sollten.</a:t>
            </a:r>
          </a:p>
          <a:p>
            <a:pPr marL="0" lvl="0" indent="0">
              <a:lnSpc>
                <a:spcPts val="1150"/>
              </a:lnSpc>
              <a:buClr>
                <a:srgbClr val="D38CBC"/>
              </a:buClr>
              <a:buNone/>
            </a:pPr>
            <a:endParaRPr lang="en-GB" sz="1200" dirty="0">
              <a:solidFill>
                <a:srgbClr val="D38CBC"/>
              </a:solidFill>
            </a:endParaRPr>
          </a:p>
          <a:p>
            <a:pPr marL="0" lvl="0" indent="0">
              <a:lnSpc>
                <a:spcPts val="1150"/>
              </a:lnSpc>
              <a:buClr>
                <a:srgbClr val="D38CBC"/>
              </a:buClr>
              <a:buNone/>
            </a:pPr>
            <a:r>
              <a:rPr lang="en-GB" sz="1150" dirty="0">
                <a:solidFill>
                  <a:srgbClr val="D38CBC"/>
                </a:solidFill>
              </a:rPr>
              <a:t>•</a:t>
            </a:r>
            <a:r>
              <a:rPr lang="en-GB" sz="1150" dirty="0"/>
              <a:t> Sich aktiv an Gesprächen zur Ruhestandsplanung beteiligen, statt Entscheidungen dem Partner zu überlassen, und bei Bedarf Informationen oder Beratung einholen.</a:t>
            </a:r>
          </a:p>
          <a:p>
            <a:pPr marL="0" lvl="0" indent="0">
              <a:lnSpc>
                <a:spcPts val="1150"/>
              </a:lnSpc>
              <a:buClr>
                <a:srgbClr val="D38CBC"/>
              </a:buClr>
              <a:buNone/>
            </a:pPr>
            <a:endParaRPr lang="en-GB" sz="1200" dirty="0"/>
          </a:p>
          <a:p>
            <a:pPr lvl="0">
              <a:lnSpc>
                <a:spcPts val="1150"/>
              </a:lnSpc>
              <a:buClr>
                <a:srgbClr val="D38CBC"/>
              </a:buClr>
            </a:pPr>
            <a:endParaRPr lang="en-GB" sz="1200" dirty="0"/>
          </a:p>
        </p:txBody>
      </p:sp>
      <p:grpSp>
        <p:nvGrpSpPr>
          <p:cNvPr id="3" name="Group 2">
            <a:extLst>
              <a:ext uri="{FF2B5EF4-FFF2-40B4-BE49-F238E27FC236}">
                <a16:creationId xmlns:a16="http://schemas.microsoft.com/office/drawing/2014/main" id="{D7696511-FBF9-8A32-485B-D15298AB6FE2}"/>
              </a:ext>
            </a:extLst>
          </p:cNvPr>
          <p:cNvGrpSpPr/>
          <p:nvPr/>
        </p:nvGrpSpPr>
        <p:grpSpPr>
          <a:xfrm>
            <a:off x="1567543" y="4564910"/>
            <a:ext cx="926198" cy="406400"/>
            <a:chOff x="1997756" y="3611831"/>
            <a:chExt cx="926198" cy="406400"/>
          </a:xfrm>
        </p:grpSpPr>
        <p:grpSp>
          <p:nvGrpSpPr>
            <p:cNvPr id="6" name="Group 5">
              <a:extLst>
                <a:ext uri="{FF2B5EF4-FFF2-40B4-BE49-F238E27FC236}">
                  <a16:creationId xmlns:a16="http://schemas.microsoft.com/office/drawing/2014/main" id="{5649B7FA-DDD7-85E3-7F16-5B09B3EDE1A0}"/>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E4278BC2-DB0A-0289-3B9E-3BBF329AB027}"/>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5C12211D-145F-F59E-4833-3E78BE811322}"/>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4147C1D2-C336-D44D-771A-4FA9BA6C2494}"/>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27" name="Oval 26">
                <a:extLst>
                  <a:ext uri="{FF2B5EF4-FFF2-40B4-BE49-F238E27FC236}">
                    <a16:creationId xmlns:a16="http://schemas.microsoft.com/office/drawing/2014/main" id="{72FDC845-D5D2-65B6-7193-A3BDC0353D5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1FD82ACA-3020-32E1-BC80-17E63CDC2B1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2C57F26E-D2E1-65F1-B5FC-DC5F9D385AE3}"/>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88C1C924-D931-3465-1C0C-BB20DE5CDAA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C44BD1F5-0460-5AC1-82A7-0136B245677B}"/>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63A1DDD2-9A24-1CCC-D6ED-0CCA183E9628}"/>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32B3451E-EF05-90B5-8837-014C4166C073}"/>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36616B2-5DCB-9A97-BAE2-D031A13CA48C}"/>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34A043EF-CDB3-EE79-E191-27E4EE4E17F6}"/>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2AEFE368-0FA3-2D39-5A1D-580C9A570B97}"/>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57581042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E373FB-A9D2-0827-41B8-962C5D52B51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AE92863-6D3B-A236-6098-33198674D47D}"/>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F80AF1EB-68EE-BBBA-A3C3-4CAF59733ED2}"/>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60D08C0B-3F3B-C1F4-CC5A-182E5304C06F}"/>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FFFE9A16-9F5B-2B0D-714C-5072DADEC809}"/>
              </a:ext>
            </a:extLst>
          </p:cNvPr>
          <p:cNvSpPr>
            <a:spLocks noGrp="1"/>
          </p:cNvSpPr>
          <p:nvPr>
            <p:ph type="body" sz="quarter" idx="64"/>
          </p:nvPr>
        </p:nvSpPr>
        <p:spPr>
          <a:xfrm>
            <a:off x="1704813" y="1534331"/>
            <a:ext cx="5238428" cy="2807459"/>
          </a:xfrm>
        </p:spPr>
        <p:txBody>
          <a:bodyPr/>
          <a:lstStyle/>
          <a:p>
            <a:pPr marL="0" indent="0">
              <a:lnSpc>
                <a:spcPts val="1050"/>
              </a:lnSpc>
              <a:buNone/>
            </a:pPr>
            <a:r>
              <a:rPr lang="en-GB" sz="1200" b="1" dirty="0">
                <a:solidFill>
                  <a:srgbClr val="D38CBC"/>
                </a:solidFill>
              </a:rPr>
              <a:t>Autonomie, Verwitwung und finanzielle Unabhängigkeit</a:t>
            </a:r>
          </a:p>
          <a:p>
            <a:pPr marL="0" indent="0">
              <a:lnSpc>
                <a:spcPts val="1050"/>
              </a:lnSpc>
              <a:buNone/>
            </a:pPr>
            <a:endParaRPr lang="en-US" sz="1400" b="1" dirty="0"/>
          </a:p>
          <a:p>
            <a:pPr marL="0" indent="0">
              <a:lnSpc>
                <a:spcPts val="1050"/>
              </a:lnSpc>
              <a:buNone/>
            </a:pPr>
            <a:r>
              <a:rPr lang="en-GB" sz="1050" dirty="0"/>
              <a:t>Viele Frauen treten ins spätere Erwachsenenalter ein, nachdem sie sich beim Finanzmanagement auf einen Partner verlassen haben – aus eigener Entscheidung oder infolge langjähriger Gewohnheiten im Haushalt. </a:t>
            </a:r>
          </a:p>
          <a:p>
            <a:pPr marL="0" indent="0">
              <a:lnSpc>
                <a:spcPts val="1050"/>
              </a:lnSpc>
              <a:buNone/>
            </a:pPr>
            <a:endParaRPr lang="en-GB" sz="1200" dirty="0"/>
          </a:p>
          <a:p>
            <a:pPr marL="0" indent="0">
              <a:lnSpc>
                <a:spcPts val="1050"/>
              </a:lnSpc>
              <a:buNone/>
            </a:pPr>
            <a:r>
              <a:rPr lang="en-GB" sz="1050" dirty="0"/>
              <a:t>Solche Arrangements mögen in früheren Lebensphasen gut funktioniert haben, doch Verwitwung, Scheidung, Krankheit oder nachlassende geistige Fähigkeiten können diese Dynamik abrupt verändern.</a:t>
            </a:r>
          </a:p>
          <a:p>
            <a:pPr marL="0" indent="0">
              <a:lnSpc>
                <a:spcPts val="1050"/>
              </a:lnSpc>
              <a:buNone/>
            </a:pPr>
            <a:endParaRPr lang="en-GB" sz="1200" dirty="0"/>
          </a:p>
          <a:p>
            <a:pPr marL="0" indent="0">
              <a:lnSpc>
                <a:spcPts val="1050"/>
              </a:lnSpc>
              <a:buNone/>
            </a:pPr>
            <a:r>
              <a:rPr lang="en-GB" sz="1050" dirty="0"/>
              <a:t>In solchen Situationen sind Frauen plötzlich für komplexe finanzielle Angelegenheiten verantwortlich – mit wenig Vorerfahrung, was überfordernd und belastend sein kann. </a:t>
            </a:r>
          </a:p>
          <a:p>
            <a:pPr marL="0" indent="0">
              <a:lnSpc>
                <a:spcPts val="1050"/>
              </a:lnSpc>
              <a:buNone/>
            </a:pPr>
            <a:endParaRPr lang="en-GB" sz="1200" dirty="0"/>
          </a:p>
          <a:p>
            <a:pPr marL="0" indent="0">
              <a:lnSpc>
                <a:spcPts val="1050"/>
              </a:lnSpc>
              <a:buNone/>
            </a:pPr>
            <a:r>
              <a:rPr lang="en-GB" sz="1050" dirty="0"/>
              <a:t>Finanzielle Autonomie in dieser Phase zu entwickeln, ist daher sowohl eine Schutzmaßnahme als auch eine wichtige Quelle persönlicher Selbstbestimmung.</a:t>
            </a:r>
          </a:p>
          <a:p>
            <a:pPr marL="0" indent="0">
              <a:lnSpc>
                <a:spcPts val="1050"/>
              </a:lnSpc>
              <a:buNone/>
            </a:pPr>
            <a:endParaRPr lang="en-GB" sz="1200" dirty="0"/>
          </a:p>
          <a:p>
            <a:pPr marL="0" indent="0">
              <a:lnSpc>
                <a:spcPts val="1050"/>
              </a:lnSpc>
              <a:buNone/>
            </a:pPr>
            <a:r>
              <a:rPr lang="en-GB" sz="1050" dirty="0"/>
              <a:t>Finanzielle Autonomie im späteren Leben stärkt Würde, Sicherheit und Selbstvertrauen und ermöglicht es Frauen, Übergänge mit mehr Widerstandsfähigkeit und Kontrolle zu bewältigen.</a:t>
            </a:r>
          </a:p>
          <a:p>
            <a:pPr marL="0" indent="0">
              <a:lnSpc>
                <a:spcPts val="1050"/>
              </a:lnSpc>
              <a:buNone/>
            </a:pPr>
            <a:endParaRPr lang="en-GB" sz="1200" dirty="0"/>
          </a:p>
          <a:p>
            <a:pPr marL="0" indent="0">
              <a:lnSpc>
                <a:spcPts val="1050"/>
              </a:lnSpc>
              <a:buNone/>
            </a:pPr>
            <a:endParaRPr lang="en-GB" sz="1200" dirty="0"/>
          </a:p>
          <a:p>
            <a:pPr marL="0" indent="0">
              <a:lnSpc>
                <a:spcPts val="1050"/>
              </a:lnSpc>
              <a:buNone/>
            </a:pPr>
            <a:endParaRPr lang="en-GB" sz="1200" dirty="0"/>
          </a:p>
          <a:p>
            <a:pPr marL="0" indent="0">
              <a:lnSpc>
                <a:spcPts val="1050"/>
              </a:lnSpc>
              <a:buNone/>
            </a:pPr>
            <a:endParaRPr lang="en-US" sz="1200" dirty="0"/>
          </a:p>
          <a:p>
            <a:pPr marL="0" indent="0">
              <a:lnSpc>
                <a:spcPts val="1050"/>
              </a:lnSpc>
              <a:buNone/>
            </a:pPr>
            <a:endParaRPr lang="en-US" sz="1200" dirty="0"/>
          </a:p>
          <a:p>
            <a:pPr marL="0" indent="0">
              <a:lnSpc>
                <a:spcPts val="1050"/>
              </a:lnSpc>
              <a:buNone/>
            </a:pPr>
            <a:endParaRPr lang="en-GB" sz="1200" dirty="0"/>
          </a:p>
        </p:txBody>
      </p:sp>
      <p:cxnSp>
        <p:nvCxnSpPr>
          <p:cNvPr id="19" name="Straight Connector 18">
            <a:extLst>
              <a:ext uri="{FF2B5EF4-FFF2-40B4-BE49-F238E27FC236}">
                <a16:creationId xmlns:a16="http://schemas.microsoft.com/office/drawing/2014/main" id="{E134EB9D-1C09-AFBA-B624-7D635D866A7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FB2C435-7D1C-2C23-B8A3-2710256246CD}"/>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BD94C531-91F7-4097-A03D-EF3847F1B89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75E4567-A4CA-5E7A-7225-135F295CE6D4}"/>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9DEFE1F0-8649-CB6E-E27F-491782C63C4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5BB234B8-47E1-CAC5-B235-165ADF63DBD5}"/>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D6589A0C-19DE-2DFC-00CF-39B50CDAFAA7}"/>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F29EFFC3-BAA1-3468-3F78-1BF49669782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D2E27873-CC20-5AA7-EAE2-4B25D2CDFFF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3B2726F8-2E4A-3D31-51C3-1C0B63E18DF3}"/>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82DFF58D-8CD0-79A4-47C6-218AE5FE6909}"/>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BB6074EA-C0B8-87C3-799A-58F116D32ED8}"/>
              </a:ext>
            </a:extLst>
          </p:cNvPr>
          <p:cNvSpPr/>
          <p:nvPr/>
        </p:nvSpPr>
        <p:spPr>
          <a:xfrm>
            <a:off x="1704812" y="4768091"/>
            <a:ext cx="5238428" cy="392350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F9F9E013-7488-BA4C-0239-64845819DED6}"/>
              </a:ext>
            </a:extLst>
          </p:cNvPr>
          <p:cNvSpPr txBox="1">
            <a:spLocks/>
          </p:cNvSpPr>
          <p:nvPr/>
        </p:nvSpPr>
        <p:spPr>
          <a:xfrm>
            <a:off x="1967414" y="5131862"/>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50"/>
              </a:lnSpc>
              <a:buNone/>
            </a:pPr>
            <a:r>
              <a:rPr lang="en-GB" sz="1300" b="1" dirty="0">
                <a:solidFill>
                  <a:srgbClr val="D38CBC"/>
                </a:solidFill>
              </a:rPr>
              <a:t>Die Bereitschaft zur finanziellen Unabhängigkeit aufzubauen umfasst:</a:t>
            </a:r>
          </a:p>
          <a:p>
            <a:pPr marL="0" indent="0">
              <a:lnSpc>
                <a:spcPts val="1150"/>
              </a:lnSpc>
              <a:buNone/>
            </a:pPr>
            <a:endParaRPr lang="en-GB" sz="1200" dirty="0"/>
          </a:p>
          <a:p>
            <a:pPr marL="0" lvl="0" indent="0">
              <a:lnSpc>
                <a:spcPts val="1150"/>
              </a:lnSpc>
              <a:buClr>
                <a:srgbClr val="D38CBC"/>
              </a:buClr>
              <a:buNone/>
            </a:pPr>
            <a:r>
              <a:rPr lang="en-GB" sz="1150" dirty="0">
                <a:solidFill>
                  <a:srgbClr val="D38CBC"/>
                </a:solidFill>
              </a:rPr>
              <a:t>•</a:t>
            </a:r>
            <a:r>
              <a:rPr lang="en-GB" sz="1150" dirty="0"/>
              <a:t> Lernen, Konten, Rentenansprüche und Geldanlagen selbst zu handhaben, damit finanzielle Entscheidungen nicht allein von einer anderen Person abhängen.</a:t>
            </a:r>
          </a:p>
          <a:p>
            <a:pPr marL="0" lvl="0" indent="0">
              <a:lnSpc>
                <a:spcPts val="1150"/>
              </a:lnSpc>
              <a:buClr>
                <a:srgbClr val="D38CBC"/>
              </a:buClr>
              <a:buNone/>
            </a:pPr>
            <a:endParaRPr lang="en-GB" sz="1200" dirty="0">
              <a:solidFill>
                <a:srgbClr val="D38CBC"/>
              </a:solidFill>
            </a:endParaRPr>
          </a:p>
          <a:p>
            <a:pPr marL="0" lvl="0" indent="0">
              <a:lnSpc>
                <a:spcPts val="1150"/>
              </a:lnSpc>
              <a:buClr>
                <a:srgbClr val="D38CBC"/>
              </a:buClr>
              <a:buNone/>
            </a:pPr>
            <a:r>
              <a:rPr lang="en-GB" sz="1150" dirty="0">
                <a:solidFill>
                  <a:srgbClr val="D38CBC"/>
                </a:solidFill>
              </a:rPr>
              <a:t>•</a:t>
            </a:r>
            <a:r>
              <a:rPr lang="en-GB" sz="1150" dirty="0"/>
              <a:t> Wissen, wo wichtige Dokumente aufbewahrt werden und wie man darauf zugreift – einschließlich Bankunterlagen, Versicherungspolicen, Rentenbescheiden und rechtlichen Dokumenten.</a:t>
            </a:r>
          </a:p>
          <a:p>
            <a:pPr marL="0" lvl="0" indent="0">
              <a:lnSpc>
                <a:spcPts val="1150"/>
              </a:lnSpc>
              <a:buClr>
                <a:srgbClr val="D38CBC"/>
              </a:buClr>
              <a:buNone/>
            </a:pPr>
            <a:endParaRPr lang="en-GB" sz="1200" dirty="0"/>
          </a:p>
          <a:p>
            <a:pPr marL="0" lvl="0" indent="0">
              <a:lnSpc>
                <a:spcPts val="1150"/>
              </a:lnSpc>
              <a:buClr>
                <a:srgbClr val="D38CBC"/>
              </a:buClr>
              <a:buNone/>
            </a:pPr>
            <a:r>
              <a:rPr lang="en-GB" sz="1150" dirty="0">
                <a:solidFill>
                  <a:srgbClr val="D38CBC"/>
                </a:solidFill>
              </a:rPr>
              <a:t>•</a:t>
            </a:r>
            <a:r>
              <a:rPr lang="en-GB" sz="1150" dirty="0"/>
              <a:t> Beziehungen zu Finanzberaterinnen und -beratern oder anderen vertrauenswürdigen Fachleuten aufbauen, die bei ungewohnten oder komplexen Finanzfragen Orientierung und Unterstützung bieten.</a:t>
            </a:r>
          </a:p>
          <a:p>
            <a:pPr marL="0" lvl="0" indent="0">
              <a:lnSpc>
                <a:spcPts val="1150"/>
              </a:lnSpc>
              <a:buClr>
                <a:srgbClr val="D38CBC"/>
              </a:buClr>
              <a:buNone/>
            </a:pPr>
            <a:endParaRPr lang="en-GB" sz="1200" dirty="0"/>
          </a:p>
          <a:p>
            <a:pPr marL="0" lvl="0" indent="0">
              <a:lnSpc>
                <a:spcPts val="1150"/>
              </a:lnSpc>
              <a:buClr>
                <a:srgbClr val="D38CBC"/>
              </a:buClr>
              <a:buNone/>
            </a:pPr>
            <a:r>
              <a:rPr lang="en-GB" sz="1150" dirty="0">
                <a:solidFill>
                  <a:srgbClr val="D38CBC"/>
                </a:solidFill>
              </a:rPr>
              <a:t>•</a:t>
            </a:r>
            <a:r>
              <a:rPr lang="en-GB" sz="1150" dirty="0"/>
              <a:t> Ansprüche, Leistungen und rechtlichen Schutz verstehen – besonders in Bezug auf Rente, Gesundheitsversorgung, Erbschaft und soziale Sicherung.</a:t>
            </a:r>
          </a:p>
          <a:p>
            <a:pPr marL="0" lvl="0" indent="0">
              <a:lnSpc>
                <a:spcPts val="1150"/>
              </a:lnSpc>
              <a:buClr>
                <a:srgbClr val="D38CBC"/>
              </a:buClr>
              <a:buNone/>
            </a:pPr>
            <a:endParaRPr lang="en-GB" sz="1200" dirty="0"/>
          </a:p>
          <a:p>
            <a:pPr marL="0" lvl="0" indent="0">
              <a:lnSpc>
                <a:spcPts val="1150"/>
              </a:lnSpc>
              <a:buClr>
                <a:srgbClr val="D38CBC"/>
              </a:buClr>
              <a:buNone/>
            </a:pPr>
            <a:r>
              <a:rPr lang="en-GB" sz="1150" dirty="0">
                <a:solidFill>
                  <a:srgbClr val="D38CBC"/>
                </a:solidFill>
              </a:rPr>
              <a:t>•</a:t>
            </a:r>
            <a:r>
              <a:rPr lang="en-GB" sz="1150" dirty="0"/>
              <a:t> Angst oder Scham überwinden, Finanzfragen zu stellen – in dem Bewusstsein, dass Nachfragen ein notwendiger Schritt zu Selbstvertrauen und Kompetenz ist.</a:t>
            </a:r>
          </a:p>
          <a:p>
            <a:pPr marL="0" lvl="0" indent="0">
              <a:lnSpc>
                <a:spcPts val="1150"/>
              </a:lnSpc>
              <a:buClr>
                <a:srgbClr val="D38CBC"/>
              </a:buClr>
              <a:buNone/>
            </a:pPr>
            <a:endParaRPr lang="en-GB" sz="1200" dirty="0"/>
          </a:p>
          <a:p>
            <a:pPr marL="0" lvl="0" indent="0">
              <a:lnSpc>
                <a:spcPts val="1150"/>
              </a:lnSpc>
              <a:buClr>
                <a:srgbClr val="D38CBC"/>
              </a:buClr>
              <a:buNone/>
            </a:pPr>
            <a:endParaRPr lang="en-GB" sz="1200" dirty="0"/>
          </a:p>
          <a:p>
            <a:pPr lvl="0">
              <a:lnSpc>
                <a:spcPts val="1150"/>
              </a:lnSpc>
              <a:buClr>
                <a:srgbClr val="D38CBC"/>
              </a:buClr>
            </a:pPr>
            <a:endParaRPr lang="en-GB" sz="1200" dirty="0"/>
          </a:p>
        </p:txBody>
      </p:sp>
      <p:grpSp>
        <p:nvGrpSpPr>
          <p:cNvPr id="3" name="Group 2">
            <a:extLst>
              <a:ext uri="{FF2B5EF4-FFF2-40B4-BE49-F238E27FC236}">
                <a16:creationId xmlns:a16="http://schemas.microsoft.com/office/drawing/2014/main" id="{4340E55A-9E05-A87D-5EF0-B9DB4E393288}"/>
              </a:ext>
            </a:extLst>
          </p:cNvPr>
          <p:cNvGrpSpPr/>
          <p:nvPr/>
        </p:nvGrpSpPr>
        <p:grpSpPr>
          <a:xfrm>
            <a:off x="1567543" y="4564910"/>
            <a:ext cx="926198" cy="406400"/>
            <a:chOff x="1997756" y="3611831"/>
            <a:chExt cx="926198" cy="406400"/>
          </a:xfrm>
        </p:grpSpPr>
        <p:grpSp>
          <p:nvGrpSpPr>
            <p:cNvPr id="6" name="Group 5">
              <a:extLst>
                <a:ext uri="{FF2B5EF4-FFF2-40B4-BE49-F238E27FC236}">
                  <a16:creationId xmlns:a16="http://schemas.microsoft.com/office/drawing/2014/main" id="{158767B3-D862-4E7A-7EF6-6EF830340D15}"/>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1DF8684A-465C-E7B1-FDB8-3D7B8D649A15}"/>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76A08377-094F-0198-6524-74101249307D}"/>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2783B256-F4BE-0CA5-8837-793B7E5DFC3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27" name="Oval 26">
                <a:extLst>
                  <a:ext uri="{FF2B5EF4-FFF2-40B4-BE49-F238E27FC236}">
                    <a16:creationId xmlns:a16="http://schemas.microsoft.com/office/drawing/2014/main" id="{5342E738-395B-E5EF-91EB-82FF6D07F2AC}"/>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F370A155-4688-9EE8-91AB-3E4CC96A16D2}"/>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F810ABE9-E98B-DBC1-D592-8B00EAD3FEBA}"/>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7AAD3404-5348-2380-B51B-339B2F06D1F9}"/>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8BB84EBF-D8EA-F38C-8883-5B2DB25B4943}"/>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51FA2BF0-D92F-877D-1B64-79FFEBB6E81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FC90AAE3-7D91-7EDE-D28B-A36B09D352A0}"/>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7C286047-0C25-FA84-CC11-FDB1C1931768}"/>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15CFC50D-43F1-8F63-29DC-F159307B68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6FDA3AD5-4A90-4557-EBE4-6D81CBF8681F}"/>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137956950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FE50B3-266C-A6FE-3548-B569B708D119}"/>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4C3F124-95CB-AA62-54A0-112A101F7B3E}"/>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D732AAC5-5B15-5492-4DCB-C4BF3F466414}"/>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C8B3BAB6-4CAD-A7CC-1537-1C2B96E5AB32}"/>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831FF8C0-26D2-5F0D-3183-59C9B0E7DA1B}"/>
              </a:ext>
            </a:extLst>
          </p:cNvPr>
          <p:cNvSpPr>
            <a:spLocks noGrp="1"/>
          </p:cNvSpPr>
          <p:nvPr>
            <p:ph type="body" sz="quarter" idx="64"/>
          </p:nvPr>
        </p:nvSpPr>
        <p:spPr>
          <a:xfrm>
            <a:off x="1704813" y="1534331"/>
            <a:ext cx="5238428" cy="3165685"/>
          </a:xfrm>
        </p:spPr>
        <p:txBody>
          <a:bodyPr/>
          <a:lstStyle/>
          <a:p>
            <a:pPr marL="0" indent="0">
              <a:lnSpc>
                <a:spcPts val="1050"/>
              </a:lnSpc>
              <a:buNone/>
            </a:pPr>
            <a:r>
              <a:rPr lang="en-GB" sz="1200" b="1" dirty="0">
                <a:solidFill>
                  <a:srgbClr val="D38CBC"/>
                </a:solidFill>
              </a:rPr>
              <a:t>Verantwortung zwischen den Generationen und Grenzen</a:t>
            </a:r>
          </a:p>
          <a:p>
            <a:pPr marL="0" indent="0">
              <a:lnSpc>
                <a:spcPts val="1050"/>
              </a:lnSpc>
              <a:buNone/>
            </a:pPr>
            <a:endParaRPr lang="en-US" sz="1400" b="1" dirty="0"/>
          </a:p>
          <a:p>
            <a:pPr marL="0" indent="0">
              <a:lnSpc>
                <a:spcPts val="1050"/>
              </a:lnSpc>
              <a:buNone/>
            </a:pPr>
            <a:r>
              <a:rPr lang="en-GB" sz="1000" dirty="0"/>
              <a:t>Die späte Karrierephase geht oft mit wachsender finanzieller Verantwortung zwischen den Generationen einher. </a:t>
            </a:r>
          </a:p>
          <a:p>
            <a:pPr marL="0" indent="0">
              <a:lnSpc>
                <a:spcPts val="1050"/>
              </a:lnSpc>
              <a:buNone/>
            </a:pPr>
            <a:endParaRPr lang="en-GB" sz="1200" dirty="0"/>
          </a:p>
          <a:p>
            <a:pPr marL="0" indent="0">
              <a:lnSpc>
                <a:spcPts val="1050"/>
              </a:lnSpc>
              <a:buNone/>
            </a:pPr>
            <a:r>
              <a:rPr lang="en-GB" sz="1000" dirty="0"/>
              <a:t>Frauen unterstützen möglicherweise erwachsene Kinder, tragen zur Ausbildung oder zu den Lebenshaltungskosten von Enkelkindern bei oder helfen alternden Eltern bei pflegebedingten Ausgaben. </a:t>
            </a:r>
          </a:p>
          <a:p>
            <a:pPr marL="0" indent="0">
              <a:lnSpc>
                <a:spcPts val="1050"/>
              </a:lnSpc>
              <a:buNone/>
            </a:pPr>
            <a:endParaRPr lang="en-GB" sz="1200" dirty="0"/>
          </a:p>
          <a:p>
            <a:pPr marL="0" indent="0">
              <a:lnSpc>
                <a:spcPts val="1050"/>
              </a:lnSpc>
              <a:buNone/>
            </a:pPr>
            <a:r>
              <a:rPr lang="en-GB" sz="1000" dirty="0"/>
              <a:t>Solche Formen der Unterstützung zeugen von Fürsorge, Solidarität und starken Familienbindungen – sie können die eigene finanzielle Sicherheit aber auch erheblich belasten. </a:t>
            </a:r>
          </a:p>
          <a:p>
            <a:pPr marL="0" indent="0">
              <a:lnSpc>
                <a:spcPts val="1050"/>
              </a:lnSpc>
              <a:buNone/>
            </a:pPr>
            <a:endParaRPr lang="en-GB" sz="1200" dirty="0"/>
          </a:p>
          <a:p>
            <a:pPr marL="0" indent="0">
              <a:lnSpc>
                <a:spcPts val="1050"/>
              </a:lnSpc>
              <a:buNone/>
            </a:pPr>
            <a:r>
              <a:rPr lang="en-GB" sz="1000" dirty="0"/>
              <a:t>Das gilt besonders, wenn Erwartungen unausgesprochen bleiben, Grenzen unklar sind oder aus vorübergehender Unterstützung eine dauerhafte wird. </a:t>
            </a:r>
          </a:p>
          <a:p>
            <a:pPr marL="0" indent="0">
              <a:lnSpc>
                <a:spcPts val="1050"/>
              </a:lnSpc>
              <a:buNone/>
            </a:pPr>
            <a:endParaRPr lang="en-GB" sz="1200" dirty="0"/>
          </a:p>
          <a:p>
            <a:pPr marL="0" indent="0">
              <a:lnSpc>
                <a:spcPts val="1050"/>
              </a:lnSpc>
              <a:buNone/>
            </a:pPr>
            <a:r>
              <a:rPr lang="en-GB" sz="1000" dirty="0"/>
              <a:t>Ohne sorgfältige Abwägung können diese Verpflichtungen die langfristige Stabilität in einer Zeit untergraben, in der der finanzielle Spielraum ohnehin geringer sein kann.</a:t>
            </a:r>
          </a:p>
          <a:p>
            <a:pPr marL="0" indent="0">
              <a:lnSpc>
                <a:spcPts val="1050"/>
              </a:lnSpc>
              <a:buNone/>
            </a:pPr>
            <a:endParaRPr lang="en-GB" sz="1200" dirty="0"/>
          </a:p>
          <a:p>
            <a:pPr marL="0" indent="0">
              <a:lnSpc>
                <a:spcPts val="1050"/>
              </a:lnSpc>
              <a:buNone/>
            </a:pPr>
            <a:r>
              <a:rPr lang="en-GB" sz="1000" dirty="0"/>
              <a:t>Großzügigkeit und Selbstschutz in Balance zu halten, ist entscheidend, um finanzielle Widerstandsfähigkeit, Autonomie und Seelenfrieden im späteren Leben zu bewahren.</a:t>
            </a:r>
          </a:p>
          <a:p>
            <a:pPr marL="0" indent="0">
              <a:lnSpc>
                <a:spcPts val="1050"/>
              </a:lnSpc>
              <a:buNone/>
            </a:pPr>
            <a:endParaRPr lang="en-GB" sz="1200" dirty="0"/>
          </a:p>
          <a:p>
            <a:pPr marL="0" indent="0">
              <a:lnSpc>
                <a:spcPts val="1050"/>
              </a:lnSpc>
              <a:buNone/>
            </a:pPr>
            <a:endParaRPr lang="en-GB" sz="1200" dirty="0"/>
          </a:p>
          <a:p>
            <a:pPr marL="0" indent="0">
              <a:lnSpc>
                <a:spcPts val="1050"/>
              </a:lnSpc>
              <a:buNone/>
            </a:pPr>
            <a:endParaRPr lang="en-US" sz="1200" dirty="0"/>
          </a:p>
          <a:p>
            <a:pPr marL="0" indent="0">
              <a:lnSpc>
                <a:spcPts val="1050"/>
              </a:lnSpc>
              <a:buNone/>
            </a:pPr>
            <a:endParaRPr lang="en-US" sz="1200" dirty="0"/>
          </a:p>
          <a:p>
            <a:pPr marL="0" indent="0">
              <a:lnSpc>
                <a:spcPts val="1050"/>
              </a:lnSpc>
              <a:buNone/>
            </a:pPr>
            <a:endParaRPr lang="en-GB" sz="1200" dirty="0"/>
          </a:p>
        </p:txBody>
      </p:sp>
      <p:cxnSp>
        <p:nvCxnSpPr>
          <p:cNvPr id="19" name="Straight Connector 18">
            <a:extLst>
              <a:ext uri="{FF2B5EF4-FFF2-40B4-BE49-F238E27FC236}">
                <a16:creationId xmlns:a16="http://schemas.microsoft.com/office/drawing/2014/main" id="{ADF2103C-CEB8-8E5D-850F-B602A72D8CE2}"/>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10FA232B-427D-7E9A-DB49-529834326E74}"/>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DA786EAF-3BD3-E762-71BD-EDA57B20572E}"/>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0EB3EFC2-55FE-FE5D-ED0D-80C1474F0AE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846868D9-5A69-7D55-E671-CF92D5F3D9E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8BD3B1DD-8A67-8EB4-F4E5-C5B42AAC8AD6}"/>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5782C955-92D6-D180-4C9A-D608AFE6081B}"/>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B9C09800-FE29-CA64-2F79-4F00740B923B}"/>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8EEBC1A-0986-8124-23DB-B5A00D5822CD}"/>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71815EDB-61F2-5982-F6FD-303CCCD08B2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C99B1310-F4B7-197D-1342-676469222DE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9" name="Rounded Rectangle 67">
            <a:extLst>
              <a:ext uri="{FF2B5EF4-FFF2-40B4-BE49-F238E27FC236}">
                <a16:creationId xmlns:a16="http://schemas.microsoft.com/office/drawing/2014/main" id="{071F37AF-58ED-B3B8-348A-5A2E76267557}"/>
              </a:ext>
            </a:extLst>
          </p:cNvPr>
          <p:cNvSpPr/>
          <p:nvPr/>
        </p:nvSpPr>
        <p:spPr>
          <a:xfrm>
            <a:off x="1704812" y="5345906"/>
            <a:ext cx="5238428" cy="3923507"/>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 Placeholder 7">
            <a:extLst>
              <a:ext uri="{FF2B5EF4-FFF2-40B4-BE49-F238E27FC236}">
                <a16:creationId xmlns:a16="http://schemas.microsoft.com/office/drawing/2014/main" id="{7AAA3ED5-ABE9-E8AA-B862-6ED65A576679}"/>
              </a:ext>
            </a:extLst>
          </p:cNvPr>
          <p:cNvSpPr txBox="1">
            <a:spLocks/>
          </p:cNvSpPr>
          <p:nvPr/>
        </p:nvSpPr>
        <p:spPr>
          <a:xfrm>
            <a:off x="1958753" y="5764883"/>
            <a:ext cx="4716850" cy="321661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nSpc>
                <a:spcPts val="1100"/>
              </a:lnSpc>
              <a:buNone/>
            </a:pPr>
            <a:r>
              <a:rPr lang="en-GB" sz="1250" b="1" dirty="0">
                <a:solidFill>
                  <a:srgbClr val="D38CBC"/>
                </a:solidFill>
              </a:rPr>
              <a:t>Verantwortung zwischen den Generationen gut zu gestalten erfordert:</a:t>
            </a:r>
          </a:p>
          <a:p>
            <a:pPr marL="0" indent="0">
              <a:lnSpc>
                <a:spcPts val="1100"/>
              </a:lnSpc>
              <a:buNone/>
            </a:pPr>
            <a:endParaRPr lang="en-GB" sz="1200" dirty="0"/>
          </a:p>
          <a:p>
            <a:pPr marL="0" lvl="0" indent="0">
              <a:lnSpc>
                <a:spcPts val="1100"/>
              </a:lnSpc>
              <a:buClr>
                <a:srgbClr val="D38CBC"/>
              </a:buClr>
              <a:buNone/>
            </a:pPr>
            <a:r>
              <a:rPr lang="en-GB" sz="1100" dirty="0">
                <a:solidFill>
                  <a:srgbClr val="D38CBC"/>
                </a:solidFill>
              </a:rPr>
              <a:t>•</a:t>
            </a:r>
            <a:r>
              <a:rPr lang="en-GB" sz="1100" dirty="0"/>
              <a:t> Klären, welches Maß an Unterstützung finanziell tragbar ist, damit Hilfe für andere die eigene Sicherheit oder künftige Bedürfnisse nicht gefährdet.</a:t>
            </a:r>
          </a:p>
          <a:p>
            <a:pPr marL="0" lvl="0" indent="0">
              <a:lnSpc>
                <a:spcPts val="1100"/>
              </a:lnSpc>
              <a:buClr>
                <a:srgbClr val="D38CBC"/>
              </a:buClr>
              <a:buNone/>
            </a:pPr>
            <a:endParaRPr lang="en-GB" sz="1200" dirty="0">
              <a:solidFill>
                <a:srgbClr val="D38CBC"/>
              </a:solidFill>
            </a:endParaRPr>
          </a:p>
          <a:p>
            <a:pPr marL="0" lvl="0" indent="0">
              <a:lnSpc>
                <a:spcPts val="1100"/>
              </a:lnSpc>
              <a:buClr>
                <a:srgbClr val="D38CBC"/>
              </a:buClr>
              <a:buNone/>
            </a:pPr>
            <a:r>
              <a:rPr lang="en-GB" sz="1100" dirty="0">
                <a:solidFill>
                  <a:srgbClr val="D38CBC"/>
                </a:solidFill>
              </a:rPr>
              <a:t>•</a:t>
            </a:r>
            <a:r>
              <a:rPr lang="en-GB" sz="1100" dirty="0"/>
              <a:t> Erwartungen innerhalb der Partnerschaft offen besprechen, damit Entscheidungen über Unterstützung zwischen den Generationen gemeinsam getroffen und vereinbart statt stillschweigend vorausgesetzt werden.</a:t>
            </a:r>
          </a:p>
          <a:p>
            <a:pPr marL="0" lvl="0" indent="0">
              <a:lnSpc>
                <a:spcPts val="1100"/>
              </a:lnSpc>
              <a:buClr>
                <a:srgbClr val="D38CBC"/>
              </a:buClr>
              <a:buNone/>
            </a:pPr>
            <a:endParaRPr lang="en-GB" sz="1200" dirty="0"/>
          </a:p>
          <a:p>
            <a:pPr marL="0" lvl="0" indent="0">
              <a:lnSpc>
                <a:spcPts val="1100"/>
              </a:lnSpc>
              <a:buClr>
                <a:srgbClr val="D38CBC"/>
              </a:buClr>
              <a:buNone/>
            </a:pPr>
            <a:r>
              <a:rPr lang="en-GB" sz="1100" dirty="0">
                <a:solidFill>
                  <a:srgbClr val="D38CBC"/>
                </a:solidFill>
              </a:rPr>
              <a:t>•</a:t>
            </a:r>
            <a:r>
              <a:rPr lang="en-GB" sz="1100" dirty="0"/>
              <a:t> Dem Druck widerstehen, die Bedürfnisse anderer über die eigene langfristige Stabilität zu stellen – in dem Bewusstsein, dass Selbstschutz und Fürsorge kein Widerspruch sind.</a:t>
            </a:r>
          </a:p>
          <a:p>
            <a:pPr marL="0" lvl="0" indent="0">
              <a:lnSpc>
                <a:spcPts val="1100"/>
              </a:lnSpc>
              <a:buClr>
                <a:srgbClr val="D38CBC"/>
              </a:buClr>
              <a:buNone/>
            </a:pPr>
            <a:endParaRPr lang="en-GB" sz="1200" dirty="0"/>
          </a:p>
          <a:p>
            <a:pPr marL="0" lvl="0" indent="0">
              <a:lnSpc>
                <a:spcPts val="1100"/>
              </a:lnSpc>
              <a:buClr>
                <a:srgbClr val="D38CBC"/>
              </a:buClr>
              <a:buNone/>
            </a:pPr>
            <a:r>
              <a:rPr lang="en-GB" sz="1100" dirty="0">
                <a:solidFill>
                  <a:srgbClr val="D38CBC"/>
                </a:solidFill>
              </a:rPr>
              <a:t>•</a:t>
            </a:r>
            <a:r>
              <a:rPr lang="en-GB" sz="1100" dirty="0"/>
              <a:t> Emotionale Faktoren wie Schuldgefühle, Verpflichtungsgefühl oder kulturelle Erwartungen erkennen, die finanzielle Entscheidungen beeinflussen und das Setzen von Grenzen erschweren können.</a:t>
            </a:r>
          </a:p>
          <a:p>
            <a:pPr marL="0" lvl="0" indent="0">
              <a:lnSpc>
                <a:spcPts val="1100"/>
              </a:lnSpc>
              <a:buClr>
                <a:srgbClr val="D38CBC"/>
              </a:buClr>
              <a:buNone/>
            </a:pPr>
            <a:endParaRPr lang="en-GB" sz="1200" dirty="0"/>
          </a:p>
          <a:p>
            <a:pPr marL="0" lvl="0" indent="0">
              <a:lnSpc>
                <a:spcPts val="1100"/>
              </a:lnSpc>
              <a:buClr>
                <a:srgbClr val="D38CBC"/>
              </a:buClr>
              <a:buNone/>
            </a:pPr>
            <a:r>
              <a:rPr lang="en-GB" sz="1100" dirty="0">
                <a:solidFill>
                  <a:srgbClr val="D38CBC"/>
                </a:solidFill>
              </a:rPr>
              <a:t>•</a:t>
            </a:r>
            <a:r>
              <a:rPr lang="en-GB" sz="1100" dirty="0"/>
              <a:t> Gemeinsam planen, wie und wann Unterstützung geleistet wird – gegebenenfalls mit Obergrenzen, Zeiträumen und Bedingungen.</a:t>
            </a:r>
          </a:p>
          <a:p>
            <a:pPr marL="0" lvl="0" indent="0">
              <a:lnSpc>
                <a:spcPts val="1100"/>
              </a:lnSpc>
              <a:buClr>
                <a:srgbClr val="D38CBC"/>
              </a:buClr>
              <a:buNone/>
            </a:pPr>
            <a:endParaRPr lang="en-GB" sz="1200" dirty="0"/>
          </a:p>
          <a:p>
            <a:pPr marL="0" lvl="0" indent="0">
              <a:lnSpc>
                <a:spcPts val="1100"/>
              </a:lnSpc>
              <a:buClr>
                <a:srgbClr val="D38CBC"/>
              </a:buClr>
              <a:buNone/>
            </a:pPr>
            <a:endParaRPr lang="en-GB" sz="1200" dirty="0"/>
          </a:p>
          <a:p>
            <a:pPr marL="0" lvl="0" indent="0">
              <a:lnSpc>
                <a:spcPts val="1100"/>
              </a:lnSpc>
              <a:buClr>
                <a:srgbClr val="D38CBC"/>
              </a:buClr>
              <a:buNone/>
            </a:pPr>
            <a:endParaRPr lang="en-GB" sz="1200" dirty="0"/>
          </a:p>
          <a:p>
            <a:pPr lvl="0">
              <a:lnSpc>
                <a:spcPts val="1100"/>
              </a:lnSpc>
              <a:buClr>
                <a:srgbClr val="D38CBC"/>
              </a:buClr>
            </a:pPr>
            <a:endParaRPr lang="en-GB" sz="1200" dirty="0"/>
          </a:p>
        </p:txBody>
      </p:sp>
      <p:grpSp>
        <p:nvGrpSpPr>
          <p:cNvPr id="3" name="Group 2">
            <a:extLst>
              <a:ext uri="{FF2B5EF4-FFF2-40B4-BE49-F238E27FC236}">
                <a16:creationId xmlns:a16="http://schemas.microsoft.com/office/drawing/2014/main" id="{021A3491-12ED-3491-FBF6-3BFFA901B095}"/>
              </a:ext>
            </a:extLst>
          </p:cNvPr>
          <p:cNvGrpSpPr/>
          <p:nvPr/>
        </p:nvGrpSpPr>
        <p:grpSpPr>
          <a:xfrm>
            <a:off x="1567543" y="5139836"/>
            <a:ext cx="926198" cy="406400"/>
            <a:chOff x="1997756" y="3611831"/>
            <a:chExt cx="926198" cy="406400"/>
          </a:xfrm>
        </p:grpSpPr>
        <p:grpSp>
          <p:nvGrpSpPr>
            <p:cNvPr id="6" name="Group 5">
              <a:extLst>
                <a:ext uri="{FF2B5EF4-FFF2-40B4-BE49-F238E27FC236}">
                  <a16:creationId xmlns:a16="http://schemas.microsoft.com/office/drawing/2014/main" id="{F8652B87-D714-E21B-37C3-8BB921A613A8}"/>
                </a:ext>
              </a:extLst>
            </p:cNvPr>
            <p:cNvGrpSpPr/>
            <p:nvPr/>
          </p:nvGrpSpPr>
          <p:grpSpPr>
            <a:xfrm>
              <a:off x="1997756" y="3611831"/>
              <a:ext cx="926198" cy="406400"/>
              <a:chOff x="1590175" y="6032510"/>
              <a:chExt cx="926198" cy="406400"/>
            </a:xfrm>
          </p:grpSpPr>
          <p:sp>
            <p:nvSpPr>
              <p:cNvPr id="24" name="Rectangle 23">
                <a:extLst>
                  <a:ext uri="{FF2B5EF4-FFF2-40B4-BE49-F238E27FC236}">
                    <a16:creationId xmlns:a16="http://schemas.microsoft.com/office/drawing/2014/main" id="{E7162CC4-84E3-442D-3A41-AF83801F08D3}"/>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Rectangle 24">
                <a:extLst>
                  <a:ext uri="{FF2B5EF4-FFF2-40B4-BE49-F238E27FC236}">
                    <a16:creationId xmlns:a16="http://schemas.microsoft.com/office/drawing/2014/main" id="{05A2DA49-C783-F4D7-3A7D-F909FDEF171C}"/>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ext Placeholder 122">
                <a:extLst>
                  <a:ext uri="{FF2B5EF4-FFF2-40B4-BE49-F238E27FC236}">
                    <a16:creationId xmlns:a16="http://schemas.microsoft.com/office/drawing/2014/main" id="{57856ABB-81B2-5294-D5F8-DA742F7BDC25}"/>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Tipps</a:t>
                </a:r>
              </a:p>
            </p:txBody>
          </p:sp>
          <p:sp>
            <p:nvSpPr>
              <p:cNvPr id="27" name="Oval 26">
                <a:extLst>
                  <a:ext uri="{FF2B5EF4-FFF2-40B4-BE49-F238E27FC236}">
                    <a16:creationId xmlns:a16="http://schemas.microsoft.com/office/drawing/2014/main" id="{82A64C68-2CAB-6ED2-99A3-462E358BA6BB}"/>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Freeform 110">
                <a:extLst>
                  <a:ext uri="{FF2B5EF4-FFF2-40B4-BE49-F238E27FC236}">
                    <a16:creationId xmlns:a16="http://schemas.microsoft.com/office/drawing/2014/main" id="{B0E6241C-E93B-AA05-6842-8734966ADFF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1" name="Graphic 2">
              <a:extLst>
                <a:ext uri="{FF2B5EF4-FFF2-40B4-BE49-F238E27FC236}">
                  <a16:creationId xmlns:a16="http://schemas.microsoft.com/office/drawing/2014/main" id="{924B20AA-8C54-479E-78C0-1A8F8616FA4E}"/>
                </a:ext>
              </a:extLst>
            </p:cNvPr>
            <p:cNvGrpSpPr/>
            <p:nvPr/>
          </p:nvGrpSpPr>
          <p:grpSpPr>
            <a:xfrm>
              <a:off x="2066238" y="3681850"/>
              <a:ext cx="283418" cy="283423"/>
              <a:chOff x="8736336" y="773976"/>
              <a:chExt cx="925001" cy="925018"/>
            </a:xfrm>
            <a:solidFill>
              <a:schemeClr val="bg1"/>
            </a:solidFill>
          </p:grpSpPr>
          <p:sp>
            <p:nvSpPr>
              <p:cNvPr id="12" name="Freeform 99">
                <a:extLst>
                  <a:ext uri="{FF2B5EF4-FFF2-40B4-BE49-F238E27FC236}">
                    <a16:creationId xmlns:a16="http://schemas.microsoft.com/office/drawing/2014/main" id="{BB939797-EBB0-8F9E-3238-552E901BA465}"/>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0">
                <a:extLst>
                  <a:ext uri="{FF2B5EF4-FFF2-40B4-BE49-F238E27FC236}">
                    <a16:creationId xmlns:a16="http://schemas.microsoft.com/office/drawing/2014/main" id="{3129FE42-6692-BAD8-6D2D-E3ACF09BCBD5}"/>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1">
                <a:extLst>
                  <a:ext uri="{FF2B5EF4-FFF2-40B4-BE49-F238E27FC236}">
                    <a16:creationId xmlns:a16="http://schemas.microsoft.com/office/drawing/2014/main" id="{E4A28FA5-13B5-9586-7AC6-6F306C7875F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2">
                <a:extLst>
                  <a:ext uri="{FF2B5EF4-FFF2-40B4-BE49-F238E27FC236}">
                    <a16:creationId xmlns:a16="http://schemas.microsoft.com/office/drawing/2014/main" id="{94B791FE-FE0A-10FC-D69D-AFACF78BC341}"/>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3">
                <a:extLst>
                  <a:ext uri="{FF2B5EF4-FFF2-40B4-BE49-F238E27FC236}">
                    <a16:creationId xmlns:a16="http://schemas.microsoft.com/office/drawing/2014/main" id="{9E3E4C94-EBD8-177F-4D3A-E5562D8E4127}"/>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4">
                <a:extLst>
                  <a:ext uri="{FF2B5EF4-FFF2-40B4-BE49-F238E27FC236}">
                    <a16:creationId xmlns:a16="http://schemas.microsoft.com/office/drawing/2014/main" id="{202CED78-7640-2DB7-6C42-ECB0DFBF7D89}"/>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8" name="Freeform 105">
                <a:extLst>
                  <a:ext uri="{FF2B5EF4-FFF2-40B4-BE49-F238E27FC236}">
                    <a16:creationId xmlns:a16="http://schemas.microsoft.com/office/drawing/2014/main" id="{C7A7FD81-A477-7A30-A7E6-F085C4BEB833}"/>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299124908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D11B42-EBCB-57FF-E491-55028662B44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83D1CA2-156F-8D18-9968-F5594F518A2A}"/>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9DD23285-DDC7-5E75-CFBF-ADFE9059BC0D}"/>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5F773BCE-29F8-1BB4-E24D-84AB328D9D97}"/>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200125BF-166F-CECD-A84E-8B7A7151B873}"/>
              </a:ext>
            </a:extLst>
          </p:cNvPr>
          <p:cNvSpPr>
            <a:spLocks noGrp="1"/>
          </p:cNvSpPr>
          <p:nvPr>
            <p:ph type="body" sz="quarter" idx="64"/>
          </p:nvPr>
        </p:nvSpPr>
        <p:spPr>
          <a:xfrm>
            <a:off x="1164479" y="1534332"/>
            <a:ext cx="5778761" cy="1526098"/>
          </a:xfrm>
        </p:spPr>
        <p:txBody>
          <a:bodyPr/>
          <a:lstStyle/>
          <a:p>
            <a:pPr marL="0" indent="0">
              <a:lnSpc>
                <a:spcPts val="1100"/>
              </a:lnSpc>
              <a:buNone/>
            </a:pPr>
            <a:r>
              <a:rPr lang="en-GB" sz="1300" b="1" dirty="0">
                <a:solidFill>
                  <a:srgbClr val="D38CBC"/>
                </a:solidFill>
              </a:rPr>
              <a:t>Übungen</a:t>
            </a:r>
          </a:p>
          <a:p>
            <a:pPr marL="0" indent="0">
              <a:lnSpc>
                <a:spcPts val="1100"/>
              </a:lnSpc>
              <a:buNone/>
            </a:pPr>
            <a:endParaRPr lang="en-GB" sz="1400" b="1" dirty="0">
              <a:solidFill>
                <a:srgbClr val="D38CBC"/>
              </a:solidFill>
            </a:endParaRPr>
          </a:p>
          <a:p>
            <a:pPr>
              <a:lnSpc>
                <a:spcPts val="1100"/>
              </a:lnSpc>
            </a:pPr>
            <a:r>
              <a:rPr lang="en-GB" sz="1100" b="1" dirty="0">
                <a:solidFill>
                  <a:srgbClr val="D38CBC"/>
                </a:solidFill>
              </a:rPr>
              <a:t>Checkliste für Testament und Nachlassplanung</a:t>
            </a:r>
          </a:p>
          <a:p>
            <a:pPr marL="0" indent="0">
              <a:lnSpc>
                <a:spcPts val="1100"/>
              </a:lnSpc>
              <a:buNone/>
            </a:pPr>
            <a:endParaRPr lang="en-US" sz="1400" b="1" dirty="0"/>
          </a:p>
          <a:p>
            <a:pPr marL="0" indent="0">
              <a:lnSpc>
                <a:spcPts val="1100"/>
              </a:lnSpc>
              <a:buNone/>
            </a:pPr>
            <a:r>
              <a:rPr lang="en-GB" sz="1100" dirty="0"/>
              <a:t>Den eigenen Nachlass zu planen ist eine der fürsorglichsten Handlungen für die Menschen, die man liebt. Nachlassplanung bedeutet, wichtige Entscheidungen über Gesundheitsversorgung, Besitz und Finanzen schriftlich festzuhalten, die im Fall von Handlungsunfähigkeit oder nach dem Tod umgesetzt werden sollen. Es gibt viele wichtige rechtliche Dokumente, die Sie als Teil Ihrer Nachlassplanung in Betracht ziehen sollten. Nachfolgend finden Sie eine ausführliche Liste dieser Dokumente. </a:t>
            </a:r>
          </a:p>
          <a:p>
            <a:pPr marL="0" indent="0">
              <a:lnSpc>
                <a:spcPts val="1100"/>
              </a:lnSpc>
              <a:buNone/>
            </a:pPr>
            <a:endParaRPr lang="en-GB" sz="1200" dirty="0"/>
          </a:p>
          <a:p>
            <a:pPr marL="0" indent="0">
              <a:lnSpc>
                <a:spcPts val="1100"/>
              </a:lnSpc>
              <a:buNone/>
            </a:pPr>
            <a:endParaRPr lang="en-GB" sz="1200" dirty="0"/>
          </a:p>
          <a:p>
            <a:pPr marL="0" indent="0">
              <a:lnSpc>
                <a:spcPts val="1100"/>
              </a:lnSpc>
              <a:buNone/>
            </a:pPr>
            <a:endParaRPr lang="en-GB" sz="1200" dirty="0"/>
          </a:p>
          <a:p>
            <a:pPr marL="0" indent="0">
              <a:lnSpc>
                <a:spcPts val="1100"/>
              </a:lnSpc>
              <a:buNone/>
            </a:pPr>
            <a:endParaRPr lang="en-US" sz="1200" dirty="0"/>
          </a:p>
          <a:p>
            <a:pPr marL="0" indent="0">
              <a:lnSpc>
                <a:spcPts val="1100"/>
              </a:lnSpc>
              <a:buNone/>
            </a:pPr>
            <a:endParaRPr lang="en-US" sz="1200" dirty="0"/>
          </a:p>
          <a:p>
            <a:pPr marL="0" indent="0">
              <a:lnSpc>
                <a:spcPts val="1100"/>
              </a:lnSpc>
              <a:buNone/>
            </a:pPr>
            <a:endParaRPr lang="en-GB" sz="1200" dirty="0"/>
          </a:p>
        </p:txBody>
      </p:sp>
      <p:cxnSp>
        <p:nvCxnSpPr>
          <p:cNvPr id="19" name="Straight Connector 18">
            <a:extLst>
              <a:ext uri="{FF2B5EF4-FFF2-40B4-BE49-F238E27FC236}">
                <a16:creationId xmlns:a16="http://schemas.microsoft.com/office/drawing/2014/main" id="{4CE85B03-664A-38BF-CD11-DD9B680731D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43088E21-047E-8028-15CF-D40DE35B3FA8}"/>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59EEE89C-E761-4E95-9517-8CC0E477EFC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D307FCA8-B486-0301-A282-257B65966A86}"/>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6D7AB06D-9053-F09F-0855-87A18A685337}"/>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231D8149-E101-0CE8-92E6-AA2CABD4C9E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F2A824B-D655-0F5E-7001-1581BD00DA0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53AEBFCE-0C6E-7971-E0CC-8A0C5B2268DC}"/>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D38D2CAF-E425-E5F5-8015-8AED308719C3}"/>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A7DD2735-EE5E-A1CD-CF45-EA5D53B83B18}"/>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1CE682D7-9436-8134-EDEA-934C87D7373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2" name="Picture 1">
            <a:extLst>
              <a:ext uri="{FF2B5EF4-FFF2-40B4-BE49-F238E27FC236}">
                <a16:creationId xmlns:a16="http://schemas.microsoft.com/office/drawing/2014/main" id="{1B26F578-EA5E-C774-BE90-152D1CDA5792}"/>
              </a:ext>
            </a:extLst>
          </p:cNvPr>
          <p:cNvPicPr>
            <a:picLocks noChangeAspect="1"/>
          </p:cNvPicPr>
          <p:nvPr/>
        </p:nvPicPr>
        <p:blipFill>
          <a:blip r:embed="rId2"/>
          <a:stretch>
            <a:fillRect/>
          </a:stretch>
        </p:blipFill>
        <p:spPr>
          <a:xfrm>
            <a:off x="2076450" y="3190140"/>
            <a:ext cx="3744175" cy="7001609"/>
          </a:xfrm>
          <a:prstGeom prst="rect">
            <a:avLst/>
          </a:prstGeom>
        </p:spPr>
      </p:pic>
      <p:sp>
        <p:nvSpPr>
          <p:cNvPr id="3" name="Rectangle 2">
            <a:extLst>
              <a:ext uri="{FF2B5EF4-FFF2-40B4-BE49-F238E27FC236}">
                <a16:creationId xmlns:a16="http://schemas.microsoft.com/office/drawing/2014/main" id="{2A18E6D8-2C97-3BEA-3892-9C84539299C0}"/>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1580196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546191-9923-9954-FE31-E82CA072DFA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024F5703-50FC-8653-0E97-3ED86FD48D1D}"/>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FF4371AB-17BC-28D5-BAF5-910862F20E66}"/>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CBCC946A-6B90-4934-9DAD-45E5121AF991}"/>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BEFC88BE-BB3B-5FC2-F835-AA3CB2ED6244}"/>
              </a:ext>
            </a:extLst>
          </p:cNvPr>
          <p:cNvSpPr>
            <a:spLocks noGrp="1"/>
          </p:cNvSpPr>
          <p:nvPr>
            <p:ph type="body" sz="quarter" idx="64"/>
          </p:nvPr>
        </p:nvSpPr>
        <p:spPr>
          <a:xfrm>
            <a:off x="1445154" y="1534330"/>
            <a:ext cx="5406496" cy="8752669"/>
          </a:xfrm>
        </p:spPr>
        <p:txBody>
          <a:bodyPr/>
          <a:lstStyle/>
          <a:p>
            <a:pPr>
              <a:lnSpc>
                <a:spcPts val="1100"/>
              </a:lnSpc>
            </a:pPr>
            <a:r>
              <a:rPr lang="en-GB" sz="1100" b="1" dirty="0">
                <a:solidFill>
                  <a:srgbClr val="D38CBC"/>
                </a:solidFill>
              </a:rPr>
              <a:t>Szenario: Ruhestandsplanung ohne Partner</a:t>
            </a:r>
          </a:p>
          <a:p>
            <a:pPr marL="0" indent="0">
              <a:lnSpc>
                <a:spcPts val="1100"/>
              </a:lnSpc>
              <a:buNone/>
            </a:pPr>
            <a:endParaRPr lang="en-US" sz="1400" b="1" dirty="0"/>
          </a:p>
          <a:p>
            <a:pPr marL="0" indent="0">
              <a:lnSpc>
                <a:spcPts val="1100"/>
              </a:lnSpc>
              <a:buNone/>
            </a:pPr>
            <a:r>
              <a:rPr lang="en-GB" sz="1100" dirty="0"/>
              <a:t>Immer mehr Frauen bleiben ab 40 und darüber hinaus alleinstehend, was besondere Herausforderungen für die Ruhestandsplanung mit sich bringt. Alleinstehend zu sein macht die Finanzplanung – besonders die Ruhestandsplanung – schwieriger. Ein Ehepaar profitiert in der Regel von zwei Einkommensquellen im Erwerbsleben und zwei Einkommensquellen im Ruhestand, ob Betriebsrente oder gesetzliche Rente. Wie können alleinstehende Frauen also für den Ruhestand planen und ihre Zukunft sichern – besonders wenn sich das Ende ihrer einkommensstärksten Jahre nähert? </a:t>
            </a:r>
          </a:p>
          <a:p>
            <a:pPr marL="0" indent="0">
              <a:lnSpc>
                <a:spcPts val="1100"/>
              </a:lnSpc>
              <a:buNone/>
            </a:pPr>
            <a:endParaRPr lang="en-GB" sz="1200" dirty="0"/>
          </a:p>
          <a:p>
            <a:pPr marL="0" indent="0">
              <a:lnSpc>
                <a:spcPts val="1100"/>
              </a:lnSpc>
              <a:buNone/>
            </a:pPr>
            <a:r>
              <a:rPr lang="en-GB" sz="1100" dirty="0"/>
              <a:t>Wie so oft in der Finanzplanung gilt: Zeit ist Geld. Die Vorbereitung auf den Ruhestand sollte früh beginnen, damit der Zinseszins möglichst lange Zeit hat, Ihre Ersparnisse wachsen zu lassen. Neben Zeit ist aber auch Voraussicht ein wirkungsvolles Werkzeug – und es gibt mehrere Schritte, die Ihnen helfen, Ihren Ruhestand zu planen, Ihre finanzielle Unabhängigkeit zu wahren und weiterhin gut zu leben. </a:t>
            </a:r>
          </a:p>
          <a:p>
            <a:pPr marL="0" indent="0">
              <a:lnSpc>
                <a:spcPts val="1100"/>
              </a:lnSpc>
              <a:buNone/>
            </a:pPr>
            <a:endParaRPr lang="en-GB" sz="1200" dirty="0"/>
          </a:p>
          <a:p>
            <a:pPr marL="228600" indent="-228600">
              <a:lnSpc>
                <a:spcPct val="100000"/>
              </a:lnSpc>
              <a:buFont typeface="+mj-lt"/>
              <a:buAutoNum type="arabicPeriod"/>
            </a:pPr>
            <a:r>
              <a:rPr lang="en-GB" sz="1100" b="1" dirty="0"/>
              <a:t>Stellen Sie sich Ihren künftigen Ruhestand vor: </a:t>
            </a:r>
            <a:r>
              <a:rPr lang="en-GB" sz="1100" dirty="0"/>
              <a:t>Nehmen Sie sich Zeit, sich Ihren idealen Ruhestand auszumalen. Gehört Teilzeitarbeit oder ehrenamtliches Engagement dazu, um soziale Kontakte zu pflegen? Werden Ihre Ausgaben mit den heutigen vergleichbar sein, steigen oder sinken? Ist eine teure Anschaffung wie ein Zweitwohnsitz geplant? Wie steht es um jährliche Reisewünsche? Gibt es weitere unverzichtbare Dinge, die in die Berechnung einfließen sollten?</a:t>
            </a:r>
          </a:p>
          <a:p>
            <a:pPr marL="228600" indent="-228600">
              <a:lnSpc>
                <a:spcPct val="100000"/>
              </a:lnSpc>
              <a:buFont typeface="+mj-lt"/>
              <a:buAutoNum type="arabicPeriod"/>
            </a:pPr>
            <a:endParaRPr lang="en-GB" sz="1200" b="1" dirty="0"/>
          </a:p>
          <a:p>
            <a:pPr marL="228600" indent="-228600">
              <a:lnSpc>
                <a:spcPct val="100000"/>
              </a:lnSpc>
              <a:buFont typeface="+mj-lt"/>
              <a:buAutoNum type="arabicPeriod"/>
            </a:pPr>
            <a:r>
              <a:rPr lang="en-GB" sz="1100" b="1" dirty="0"/>
              <a:t>Bewerten Sie Ihre aktuelle finanzielle Situation: </a:t>
            </a:r>
            <a:r>
              <a:rPr lang="en-GB" sz="1100" dirty="0"/>
              <a:t>Damit ein Ruhestandsplan wirksam ist, müssen Sie wissen, wo Sie finanziell stehen. Dazu gehört die Kenntnis Ihres aktuellen Nettovermögens – einschließlich des Werts Ihrer verschiedenen Vermögenswerte, ihrer Verfügbarkeit und aller Verbindlichkeiten wie einer Hypothek oder anderer Schulden.</a:t>
            </a:r>
          </a:p>
          <a:p>
            <a:pPr marL="228600" indent="-228600">
              <a:lnSpc>
                <a:spcPct val="100000"/>
              </a:lnSpc>
              <a:buFont typeface="+mj-lt"/>
              <a:buAutoNum type="arabicPeriod"/>
            </a:pPr>
            <a:endParaRPr lang="en-GB" sz="1200" dirty="0"/>
          </a:p>
          <a:p>
            <a:pPr marL="228600" indent="-228600">
              <a:lnSpc>
                <a:spcPct val="100000"/>
              </a:lnSpc>
              <a:buFont typeface="+mj-lt"/>
              <a:buAutoNum type="arabicPeriod"/>
            </a:pPr>
            <a:r>
              <a:rPr lang="en-GB" sz="1100" b="1" dirty="0"/>
              <a:t>Maximieren Sie Ihre Altersvorsorge: </a:t>
            </a:r>
            <a:r>
              <a:rPr lang="en-GB" sz="1100" dirty="0"/>
              <a:t>Überprüfen Sie Ihren aktuellen Lebensstil und finden Sie Wege, konsequenter für den Ruhestand zu sparen. Denken Sie neben dem Senken der Ausgaben auch über zusätzliche Einkommensquellen nach – etwa bessere Zinsen auf Sparguthaben oder ein Nebengewerbe auf Basis Ihrer besonderen Fähigkeiten.</a:t>
            </a:r>
            <a:endParaRPr lang="en-GB" sz="1200" b="1" dirty="0"/>
          </a:p>
          <a:p>
            <a:pPr marL="435117" lvl="1" indent="-228600">
              <a:lnSpc>
                <a:spcPct val="100000"/>
              </a:lnSpc>
              <a:buFont typeface="Arial" panose="020B0604020202020204" pitchFamily="34" charset="0"/>
              <a:buChar char="•"/>
            </a:pPr>
            <a:r>
              <a:rPr lang="en-GB" sz="1000" dirty="0">
                <a:solidFill>
                  <a:srgbClr val="1E2879"/>
                </a:solidFill>
                <a:latin typeface="+mn-lt"/>
              </a:rPr>
              <a:t>Jährliche Beiträge</a:t>
            </a:r>
          </a:p>
          <a:p>
            <a:pPr marL="435117" lvl="1" indent="-228600">
              <a:lnSpc>
                <a:spcPct val="100000"/>
              </a:lnSpc>
              <a:buFont typeface="Arial" panose="020B0604020202020204" pitchFamily="34" charset="0"/>
              <a:buChar char="•"/>
            </a:pPr>
            <a:r>
              <a:rPr lang="en-GB" sz="1000" dirty="0">
                <a:solidFill>
                  <a:srgbClr val="1E2879"/>
                </a:solidFill>
                <a:latin typeface="+mn-lt"/>
              </a:rPr>
              <a:t>Gesetzliche Rente</a:t>
            </a:r>
          </a:p>
          <a:p>
            <a:pPr marL="435117" lvl="1" indent="-228600">
              <a:lnSpc>
                <a:spcPct val="100000"/>
              </a:lnSpc>
              <a:buFont typeface="Arial" panose="020B0604020202020204" pitchFamily="34" charset="0"/>
              <a:buChar char="•"/>
            </a:pPr>
            <a:r>
              <a:rPr lang="en-GB" sz="1000" dirty="0">
                <a:solidFill>
                  <a:srgbClr val="1E2879"/>
                </a:solidFill>
                <a:latin typeface="+mn-lt"/>
              </a:rPr>
              <a:t>Zusätzliche Ersparnisse</a:t>
            </a:r>
          </a:p>
          <a:p>
            <a:pPr marL="206517" lvl="1">
              <a:lnSpc>
                <a:spcPct val="100000"/>
              </a:lnSpc>
            </a:pPr>
            <a:endParaRPr lang="en-GB" sz="1100" dirty="0">
              <a:solidFill>
                <a:srgbClr val="1E2879"/>
              </a:solidFill>
              <a:latin typeface="+mn-lt"/>
            </a:endParaRPr>
          </a:p>
          <a:p>
            <a:pPr marL="228600" indent="-228600">
              <a:lnSpc>
                <a:spcPct val="100000"/>
              </a:lnSpc>
              <a:buFont typeface="+mj-lt"/>
              <a:buAutoNum type="arabicPeriod"/>
            </a:pPr>
            <a:r>
              <a:rPr lang="en-GB" sz="1100" b="1" dirty="0"/>
              <a:t>Rechnen Sie mit künftigen Gesundheitskosten: </a:t>
            </a:r>
            <a:r>
              <a:rPr lang="en-GB" sz="1100" dirty="0"/>
              <a:t>Frauen haben in der Regel eine höhere Lebenserwartung, was im späteren Leben oft mit höheren Gesundheitskosten einhergeht – möglicherweise einschließlich teurer Fachbehandlungen und Langzeitpflege. Da solche Ausgaben Ersparnisse schnell aufzehren können, sollten Sie Vorsorgestrategien in Betracht ziehen, die helfen, sie abzufedern.</a:t>
            </a:r>
          </a:p>
          <a:p>
            <a:pPr marL="435117" lvl="1" indent="-228600">
              <a:lnSpc>
                <a:spcPct val="100000"/>
              </a:lnSpc>
              <a:buFont typeface="Arial" panose="020B0604020202020204" pitchFamily="34" charset="0"/>
              <a:buChar char="•"/>
            </a:pPr>
            <a:r>
              <a:rPr lang="en-GB" sz="1000" dirty="0">
                <a:solidFill>
                  <a:srgbClr val="1E2879"/>
                </a:solidFill>
                <a:latin typeface="+mn-lt"/>
              </a:rPr>
              <a:t>Gesundheitssparkonto / Zusatzvorsorge</a:t>
            </a:r>
          </a:p>
          <a:p>
            <a:pPr marL="435117" lvl="1" indent="-228600">
              <a:lnSpc>
                <a:spcPct val="100000"/>
              </a:lnSpc>
              <a:buFont typeface="Arial" panose="020B0604020202020204" pitchFamily="34" charset="0"/>
              <a:buChar char="•"/>
            </a:pPr>
            <a:r>
              <a:rPr lang="en-GB" sz="1000" dirty="0">
                <a:solidFill>
                  <a:srgbClr val="1E2879"/>
                </a:solidFill>
                <a:latin typeface="+mn-lt"/>
              </a:rPr>
              <a:t>Pflegezusatzversicherung</a:t>
            </a:r>
          </a:p>
          <a:p>
            <a:pPr marL="206517" lvl="1">
              <a:lnSpc>
                <a:spcPct val="100000"/>
              </a:lnSpc>
            </a:pPr>
            <a:endParaRPr lang="en-GB" sz="1100" dirty="0">
              <a:solidFill>
                <a:srgbClr val="1E2879"/>
              </a:solidFill>
              <a:latin typeface="+mn-lt"/>
            </a:endParaRPr>
          </a:p>
          <a:p>
            <a:pPr marL="228600" indent="-228600">
              <a:lnSpc>
                <a:spcPct val="100000"/>
              </a:lnSpc>
              <a:buFont typeface="+mj-lt"/>
              <a:buAutoNum type="arabicPeriod"/>
            </a:pPr>
            <a:r>
              <a:rPr lang="en-GB" sz="1100" b="1" dirty="0"/>
              <a:t>Halten Sie Ihre Wünsche in einer Nachlassplanung fest: </a:t>
            </a:r>
            <a:r>
              <a:rPr lang="en-GB" sz="1100" dirty="0"/>
              <a:t>Erstellen Sie eine Nachlassplanung, damit Ihr Vermögen und Ihr Besitz nach Ihren Wünschen verteilt werden.</a:t>
            </a:r>
          </a:p>
          <a:p>
            <a:pPr marL="0" indent="0">
              <a:lnSpc>
                <a:spcPts val="1100"/>
              </a:lnSpc>
              <a:buNone/>
            </a:pPr>
            <a:endParaRPr lang="en-GB" sz="1200" dirty="0"/>
          </a:p>
          <a:p>
            <a:pPr marL="0" indent="0">
              <a:lnSpc>
                <a:spcPts val="1100"/>
              </a:lnSpc>
              <a:buNone/>
            </a:pPr>
            <a:endParaRPr lang="en-US" sz="1200" dirty="0"/>
          </a:p>
          <a:p>
            <a:pPr marL="0" indent="0">
              <a:lnSpc>
                <a:spcPts val="1100"/>
              </a:lnSpc>
              <a:buNone/>
            </a:pPr>
            <a:endParaRPr lang="en-US" sz="1200" dirty="0"/>
          </a:p>
          <a:p>
            <a:pPr marL="0" indent="0">
              <a:lnSpc>
                <a:spcPts val="1100"/>
              </a:lnSpc>
              <a:buNone/>
            </a:pPr>
            <a:endParaRPr lang="en-GB" sz="1200" dirty="0"/>
          </a:p>
        </p:txBody>
      </p:sp>
      <p:cxnSp>
        <p:nvCxnSpPr>
          <p:cNvPr id="19" name="Straight Connector 18">
            <a:extLst>
              <a:ext uri="{FF2B5EF4-FFF2-40B4-BE49-F238E27FC236}">
                <a16:creationId xmlns:a16="http://schemas.microsoft.com/office/drawing/2014/main" id="{253ED9C0-FEDC-EF14-004F-2E86CA6C12BA}"/>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6122542F-63FD-1FDD-5E81-7C8D7D65949E}"/>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094898F9-8248-F714-F8CF-C00445A64911}"/>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61596AAF-2C73-2266-4C2B-2C674C29754D}"/>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AFAE40CA-CFF0-4FD4-B13F-15DC2D6D3E9C}"/>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010D0EE0-42D3-B0F9-4AA7-79C0292CD61D}"/>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AE0A633C-ECCA-CB01-2D6E-A551E948C7C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9211201D-4D75-00A9-11CE-B9FBEABC171F}"/>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E5352B4B-D1FD-3B30-6D81-14D9298ED269}"/>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05721A1F-FA0C-77AF-3B0D-C2AFDA57A54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020B6DC7-E7E0-00C0-DCB6-33958160D545}"/>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Rectangle 2">
            <a:extLst>
              <a:ext uri="{FF2B5EF4-FFF2-40B4-BE49-F238E27FC236}">
                <a16:creationId xmlns:a16="http://schemas.microsoft.com/office/drawing/2014/main" id="{785814CA-65F5-FEFF-F4EB-36FCC768AEEE}"/>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8009955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21E30D-DA04-58F9-FD78-F25B0AF1DC0E}"/>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8DBDBE7-8E48-198F-E3ED-410D5D8B6B09}"/>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38CD012C-9166-1891-B1D3-AC081730792F}"/>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66DD716A-59A3-E503-768B-D1FBEB69B70E}"/>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A72AD9C0-9D78-7C2E-1475-FF4E12900075}"/>
              </a:ext>
            </a:extLst>
          </p:cNvPr>
          <p:cNvSpPr>
            <a:spLocks noGrp="1"/>
          </p:cNvSpPr>
          <p:nvPr>
            <p:ph type="body" sz="quarter" idx="64"/>
          </p:nvPr>
        </p:nvSpPr>
        <p:spPr>
          <a:xfrm>
            <a:off x="1567542" y="1534332"/>
            <a:ext cx="5049157" cy="6923868"/>
          </a:xfrm>
        </p:spPr>
        <p:txBody>
          <a:bodyPr/>
          <a:lstStyle/>
          <a:p>
            <a:r>
              <a:rPr lang="en-GB" sz="1200" b="1" dirty="0">
                <a:solidFill>
                  <a:srgbClr val="D38CBC"/>
                </a:solidFill>
              </a:rPr>
              <a:t>Reflexion im Interviewstil: „Was ich gelernt habe, als ich mein Geld allein verwaltet habe.“</a:t>
            </a:r>
          </a:p>
          <a:p>
            <a:pPr marL="0" indent="0">
              <a:buNone/>
            </a:pPr>
            <a:endParaRPr lang="en-GB" sz="1200" dirty="0"/>
          </a:p>
          <a:p>
            <a:pPr marL="0" indent="0">
              <a:lnSpc>
                <a:spcPct val="100000"/>
              </a:lnSpc>
              <a:buNone/>
            </a:pPr>
            <a:r>
              <a:rPr lang="en-GB" sz="1200" dirty="0"/>
              <a:t>Über die eigenen Finanzen nachzudenken bedeutet, die eigenen Ausgabengewohnheiten über einen bestimmten Zeitraum (Monate, Jahre, Jahrzehnte) genauer zu betrachten. Ein objektiver Blick auf das, „was war“, zeigt Ihnen, was für Sie funktioniert hat und was nicht. Die Bewertung vergangener Ergebnisse liefert wertvolle Erkenntnisse, die Ihnen helfen, bessere finanzielle Entscheidungen zu treffen und künftig auf solideren finanziellen Füßen zu stehen.</a:t>
            </a:r>
          </a:p>
          <a:p>
            <a:pPr marL="0" indent="0">
              <a:buNone/>
            </a:pPr>
            <a:endParaRPr lang="en-GB" sz="1200" dirty="0"/>
          </a:p>
          <a:p>
            <a:pPr marL="0" indent="0">
              <a:buNone/>
            </a:pPr>
            <a:r>
              <a:rPr lang="en-GB" sz="1200" b="1" dirty="0"/>
              <a:t>Wie Sie Ihre Finanzen reflektieren </a:t>
            </a:r>
          </a:p>
          <a:p>
            <a:pPr marL="0" indent="0">
              <a:buNone/>
            </a:pPr>
            <a:endParaRPr lang="en-GB" sz="1200" dirty="0"/>
          </a:p>
          <a:p>
            <a:pPr marL="228600" indent="-228600">
              <a:lnSpc>
                <a:spcPct val="100000"/>
              </a:lnSpc>
              <a:buAutoNum type="arabicPeriod"/>
            </a:pPr>
            <a:r>
              <a:rPr lang="en-GB" sz="1200" b="1" dirty="0"/>
              <a:t>Verstehen Sie Ihre Gewohnheiten: </a:t>
            </a:r>
            <a:r>
              <a:rPr lang="en-GB" sz="1200" dirty="0"/>
              <a:t>Sehen Sie sich Ihre Geldbewegungen des vergangenen Jahres an und die Kategorien, in die Ihr Geld geflossen ist – Ausgaben, Sparen, Geldanlage, Kredite, Steuern und Geld, das Sie verschenkt haben (an Organisationen, Wohltätigkeit, Freunde und Familie). Vergleichen Sie, wie viel Sie in jeder Kategorie ausgegeben haben. Wofür Sie Geld ausgegeben haben, verrät Ihre Prioritäten und das, was Ihnen wichtig ist – aber auch, ob Sie „mit dem Herzen oder dem Kopf“ ausgeben. Fragen Sie sich: „Was hat funktioniert, was nicht – und warum?“ </a:t>
            </a:r>
          </a:p>
          <a:p>
            <a:pPr marL="228600" indent="-228600">
              <a:lnSpc>
                <a:spcPct val="100000"/>
              </a:lnSpc>
              <a:buAutoNum type="arabicPeriod"/>
            </a:pPr>
            <a:endParaRPr lang="en-GB" sz="1200" dirty="0"/>
          </a:p>
          <a:p>
            <a:pPr marL="228600" indent="-228600">
              <a:lnSpc>
                <a:spcPct val="100000"/>
              </a:lnSpc>
              <a:buAutoNum type="arabicPeriod"/>
            </a:pPr>
            <a:r>
              <a:rPr lang="en-GB" sz="1200" b="1" dirty="0"/>
              <a:t>Erkennen Sie Verbesserungsbereiche: </a:t>
            </a:r>
            <a:r>
              <a:rPr lang="en-GB" sz="1200" dirty="0"/>
              <a:t>Auf Basis Ihrer Antworten auf die obigen Fragen und der Bereiche, in die der Großteil Ihres Geldes fließt, können Sie 2 oder 3 Änderungen auswählen, die Sie vornehmen möchten. So sehen Sie auch, wo Sie mehr sparen können. Wenn Sie zum Beispiel feststellen, dass Sie oft essen gehen – auch weil es für Sie ein gesellschaftliches Ereignis ist –, könnten Sie häufiger zu Hause kochen und Ihre Freundinnen und Freunde statt ins Restaurant zu sich nach Hause einladen, um diese Ausgabe zu senken.</a:t>
            </a:r>
          </a:p>
          <a:p>
            <a:pPr marL="228600" indent="-228600">
              <a:lnSpc>
                <a:spcPct val="100000"/>
              </a:lnSpc>
              <a:buAutoNum type="arabicPeriod"/>
            </a:pPr>
            <a:endParaRPr lang="en-GB" sz="1200" dirty="0"/>
          </a:p>
          <a:p>
            <a:pPr marL="228600" indent="-228600">
              <a:lnSpc>
                <a:spcPct val="100000"/>
              </a:lnSpc>
              <a:buAutoNum type="arabicPeriod"/>
            </a:pPr>
            <a:r>
              <a:rPr lang="en-GB" sz="1200" b="1" dirty="0"/>
              <a:t>Nehmen Sie die nötigen Änderungen vor: </a:t>
            </a:r>
            <a:r>
              <a:rPr lang="en-GB" sz="1200" dirty="0"/>
              <a:t>Nehmen Sie sich Zeit zu entscheiden, wie Sie das tun. Zu wissen, was Sie ändern wollen, grenzt die Möglichkeiten ein, wie Sie es ändern. Setzen Sie sich realistische Ziele und geben Sie sich einen Zeitrahmen. Möchten Sie zum Beispiel mehr sparen oder Schulden abbauen? Beides braucht einen Plan, und Sie müssen prüfen, wie er in Ihr Budget passt. Machen Sie es sich zur Gewohnheit, direkt nach dem Gehaltseingang einen Dauerauftrag auf ein Sparkonto einzurichten, damit Sie auf Ihr Ziel hinarbeiten.</a:t>
            </a:r>
          </a:p>
          <a:p>
            <a:pPr marL="0" indent="0">
              <a:buNone/>
            </a:pPr>
            <a:endParaRPr lang="en-GB" sz="1200" dirty="0"/>
          </a:p>
          <a:p>
            <a:pPr marL="0" indent="0">
              <a:buNone/>
            </a:pPr>
            <a:endParaRPr lang="en-US" sz="1200" dirty="0"/>
          </a:p>
          <a:p>
            <a:pPr marL="0" indent="0">
              <a:buNone/>
            </a:pPr>
            <a:endParaRPr lang="en-US" sz="1200" dirty="0"/>
          </a:p>
          <a:p>
            <a:pPr marL="0" indent="0">
              <a:buNone/>
            </a:pPr>
            <a:endParaRPr lang="en-GB" sz="1200" dirty="0"/>
          </a:p>
        </p:txBody>
      </p:sp>
      <p:cxnSp>
        <p:nvCxnSpPr>
          <p:cNvPr id="19" name="Straight Connector 18">
            <a:extLst>
              <a:ext uri="{FF2B5EF4-FFF2-40B4-BE49-F238E27FC236}">
                <a16:creationId xmlns:a16="http://schemas.microsoft.com/office/drawing/2014/main" id="{5914F54C-17EF-6542-B328-D9691AC8E7F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9A4D08D-0617-22D1-9E84-D30CD0D326E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E29434B1-9831-CA37-702C-45765B96CDF6}"/>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E5BCD4B-C9EF-E6C2-BF26-55ED46B0B33E}"/>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438DF8E0-DB9C-DA3D-9689-4EF74CADEAD6}"/>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6861241A-DECE-7997-104C-710C90CDE57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0BA1987E-4A22-83E4-3DDE-C6AFC84B68CC}"/>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806D6B83-D592-EC1A-915F-789DBF62BA6A}"/>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91EB70D4-8B77-F107-27CB-5A9AEF2E53BC}"/>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91900CCD-3F5D-6EE9-0E1E-39C108D54289}"/>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7B91BF8-18E6-351E-254D-34315AC82482}"/>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3" name="Rectangle 2">
            <a:extLst>
              <a:ext uri="{FF2B5EF4-FFF2-40B4-BE49-F238E27FC236}">
                <a16:creationId xmlns:a16="http://schemas.microsoft.com/office/drawing/2014/main" id="{32F6E0D1-BB63-308B-4FD6-5FBA6B085A3A}"/>
              </a:ext>
            </a:extLst>
          </p:cNvPr>
          <p:cNvSpPr/>
          <p:nvPr/>
        </p:nvSpPr>
        <p:spPr>
          <a:xfrm>
            <a:off x="2012950" y="9906000"/>
            <a:ext cx="3807675" cy="285749"/>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69406916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79B427-955E-A5A4-902D-B5A857A5F2A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2E520E07-BC68-AC9B-14BA-966FFF958B6E}"/>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2263D9DD-3AC7-5A31-C283-3BE41B4A1817}"/>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D6E1F250-D32C-7F00-1D86-450FCD1B3654}"/>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A84EA16F-2BCB-2227-310D-D43219844D91}"/>
              </a:ext>
            </a:extLst>
          </p:cNvPr>
          <p:cNvSpPr>
            <a:spLocks noGrp="1"/>
          </p:cNvSpPr>
          <p:nvPr>
            <p:ph type="body" sz="quarter" idx="64"/>
          </p:nvPr>
        </p:nvSpPr>
        <p:spPr>
          <a:xfrm>
            <a:off x="1567542" y="1534332"/>
            <a:ext cx="5049157" cy="8533744"/>
          </a:xfrm>
        </p:spPr>
        <p:txBody>
          <a:bodyPr/>
          <a:lstStyle/>
          <a:p>
            <a:pPr marL="0" indent="0">
              <a:lnSpc>
                <a:spcPts val="1150"/>
              </a:lnSpc>
              <a:buNone/>
            </a:pPr>
            <a:r>
              <a:rPr lang="en-GB" sz="1350" b="1" dirty="0">
                <a:solidFill>
                  <a:srgbClr val="D38CBC"/>
                </a:solidFill>
              </a:rPr>
              <a:t>Formative Lernkontrolle</a:t>
            </a:r>
          </a:p>
          <a:p>
            <a:pPr marL="0" indent="0">
              <a:lnSpc>
                <a:spcPts val="1150"/>
              </a:lnSpc>
              <a:buNone/>
            </a:pPr>
            <a:endParaRPr lang="en-GB" sz="1400" b="1" dirty="0">
              <a:solidFill>
                <a:srgbClr val="D38CBC"/>
              </a:solidFill>
            </a:endParaRPr>
          </a:p>
          <a:p>
            <a:pPr>
              <a:lnSpc>
                <a:spcPts val="1150"/>
              </a:lnSpc>
            </a:pPr>
            <a:r>
              <a:rPr lang="en-GB" sz="1150" b="1" dirty="0">
                <a:solidFill>
                  <a:srgbClr val="D38CBC"/>
                </a:solidFill>
              </a:rPr>
              <a:t>Fallstudie: Finanzen nach der Verwitwung regeln</a:t>
            </a:r>
          </a:p>
          <a:p>
            <a:pPr marL="0" indent="0">
              <a:lnSpc>
                <a:spcPts val="1150"/>
              </a:lnSpc>
              <a:buNone/>
            </a:pPr>
            <a:endParaRPr lang="en-GB" sz="1200" dirty="0"/>
          </a:p>
          <a:p>
            <a:pPr marL="0" indent="0">
              <a:lnSpc>
                <a:spcPct val="100000"/>
              </a:lnSpc>
              <a:buNone/>
            </a:pPr>
            <a:r>
              <a:rPr lang="en-GB" sz="1150" b="1" dirty="0"/>
              <a:t>Situation</a:t>
            </a:r>
            <a:r>
              <a:rPr lang="en-GB" sz="1150" dirty="0"/>
              <a:t> </a:t>
            </a:r>
          </a:p>
          <a:p>
            <a:pPr marL="0" indent="0">
              <a:lnSpc>
                <a:spcPct val="100000"/>
              </a:lnSpc>
              <a:buNone/>
            </a:pPr>
            <a:r>
              <a:rPr lang="en-GB" sz="1150" dirty="0"/>
              <a:t>Emily ist 59 Jahre alt und hat ihren Ehemann verloren. Neben den emotionalen Herausforderungen sah sich Emily in ihrer neuen Rolle als Witwe mit einer Vielzahl finanzieller Unsicherheiten und Entscheidungen konfrontiert. Da sie erkannte, wie wichtig professionelle Begleitung ist, suchte sie die Unterstützung einer Finanzexpertin, um sich in dieser neuen finanziellen Lage zurechtzufinden und ihre finanzielle Zukunft abzusichern. </a:t>
            </a:r>
          </a:p>
          <a:p>
            <a:pPr marL="0" indent="0">
              <a:lnSpc>
                <a:spcPct val="100000"/>
              </a:lnSpc>
              <a:buNone/>
            </a:pPr>
            <a:endParaRPr lang="en-GB" sz="1200" dirty="0"/>
          </a:p>
          <a:p>
            <a:pPr marL="0" indent="0">
              <a:lnSpc>
                <a:spcPct val="100000"/>
              </a:lnSpc>
              <a:buNone/>
            </a:pPr>
            <a:r>
              <a:rPr lang="en-GB" sz="1150" b="1" dirty="0"/>
              <a:t>Lösung</a:t>
            </a:r>
            <a:r>
              <a:rPr lang="en-GB" sz="1150" dirty="0"/>
              <a:t> </a:t>
            </a:r>
          </a:p>
          <a:p>
            <a:pPr marL="0" indent="0">
              <a:lnSpc>
                <a:spcPct val="100000"/>
              </a:lnSpc>
              <a:buNone/>
            </a:pPr>
            <a:r>
              <a:rPr lang="en-GB" sz="1150" dirty="0"/>
              <a:t>Dabei erlebte Emily einen geschützten Raum, in dem sie ihre Sorgen, Ängste und Wünsche offen äußern konnte – was auch ihrer emotionalen Heilung half. Die Finanzexpertin prüfte Emilys finanzielle Situation gründlich, bewertete Einkommen, Vermögen, Schulden und bestehende Verpflichtungen und half ihr, ihre finanziellen Ziele und Prioritäten neu zu definieren. Die Gespräche drehten sich um ihren gewünschten Lebensstil und ihre Zukunftswünsche, unter Berücksichtigung von Ruhestandsplanung, Gesundheitskosten und einer möglichen Nachlassplanung. Der Prozess berücksichtigte sowohl unmittelbare Bedürfnisse als auch langfristige Ziele und half Emily, sich für einen umfassenden Finanzplan zu entscheiden und ein Budget zu entwickeln, das ihre neuen Einnahmen und Ausgaben abbildete. Bald hatte Emily das Gefühl, fundierte Entscheidungen über ihre finanziellen Mittel treffen zu können. Darüber hinaus unterstützte die Finanzexpertin Emily bei der Überprüfung und Aktualisierung ihrer Nachlassdokumente – darunter Testament, Treuhandregelungen und Vollmachten. Dabei erkannte Emily, wie wichtig es ist, ihr Vermögen zu schützen, und besprach den Versicherungsschutz sowie mögliche Fragen der Langzeitpflege. </a:t>
            </a:r>
          </a:p>
          <a:p>
            <a:pPr marL="0" indent="0">
              <a:lnSpc>
                <a:spcPct val="100000"/>
              </a:lnSpc>
              <a:buNone/>
            </a:pPr>
            <a:endParaRPr lang="en-GB" sz="1200" dirty="0"/>
          </a:p>
          <a:p>
            <a:pPr marL="0" indent="0">
              <a:lnSpc>
                <a:spcPct val="100000"/>
              </a:lnSpc>
              <a:buNone/>
            </a:pPr>
            <a:r>
              <a:rPr lang="en-GB" sz="1150" b="1" dirty="0"/>
              <a:t>Ergebnis</a:t>
            </a:r>
            <a:r>
              <a:rPr lang="en-GB" sz="1150" dirty="0"/>
              <a:t> </a:t>
            </a:r>
          </a:p>
          <a:p>
            <a:pPr marL="0" indent="0">
              <a:lnSpc>
                <a:spcPct val="100000"/>
              </a:lnSpc>
              <a:buNone/>
            </a:pPr>
            <a:r>
              <a:rPr lang="en-GB" sz="1150" dirty="0"/>
              <a:t>Emily hat auf ihrem finanziellen Weg als Witwe ein bemerkenswertes Gefühl von Selbstbestimmung und Stabilität gewonnen. Die Finanzberatung hat ihr Klarheit über ihre finanzielle Situation und ihre Zukunftsziele verschafft und ihr die Fähigkeit gegeben, fundierte Entscheidungen zu treffen und die Kontrolle über ihr finanzielles Wohlergehen zu übernehmen. Emily verfügt nun über einen umfassenden Finanzplan, der ihre unmittelbaren Bedürfnisse abdeckt – etwa die Verwaltung von Haushaltsausgaben und Schulden – und zugleich sicherstellt, dass sie auf Kurs bleibt, um ihre langfristigen Ziele wie Ruhestands- und Nachlassplanung zu erreichen. Mit einem klaren Verständnis ihrer Geldflüsse und einem Budget, das finanzielle Sicherheit und Seelenfrieden bietet, blickt Emily heute selbstbewusster nach vorn. Insgesamt findet Emily Trost in dem Wissen, dass ihre finanziellen Interessen gründlich analysiert und ihre Wünsche für die Zukunft sorgfältig berücksichtigt wurden. So konnte sie sich an die veränderten Umstände anpassen und neue Entwicklungschancen erkunden. Die professionelle Unterstützung in dieser belastenden Lebensphase hat Emilys Vertrauen in ihre Zukunft gestärkt. </a:t>
            </a:r>
            <a:endParaRPr lang="en-US" sz="1200" dirty="0"/>
          </a:p>
          <a:p>
            <a:pPr marL="0" indent="0">
              <a:lnSpc>
                <a:spcPts val="1150"/>
              </a:lnSpc>
              <a:buNone/>
            </a:pPr>
            <a:endParaRPr lang="en-US" sz="1200" dirty="0"/>
          </a:p>
          <a:p>
            <a:pPr marL="0" indent="0">
              <a:lnSpc>
                <a:spcPts val="1150"/>
              </a:lnSpc>
              <a:buNone/>
            </a:pPr>
            <a:endParaRPr lang="en-GB" sz="1200" dirty="0"/>
          </a:p>
        </p:txBody>
      </p:sp>
      <p:cxnSp>
        <p:nvCxnSpPr>
          <p:cNvPr id="19" name="Straight Connector 18">
            <a:extLst>
              <a:ext uri="{FF2B5EF4-FFF2-40B4-BE49-F238E27FC236}">
                <a16:creationId xmlns:a16="http://schemas.microsoft.com/office/drawing/2014/main" id="{1EF2305C-4C34-189F-173C-13D978B1DD3F}"/>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3A705E45-D459-11CE-04DC-3EBD3F5F812B}"/>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46EB032D-B567-2AFD-811C-B30021C7964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4D951823-F452-FE17-0E6C-DA6A4893BC92}"/>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D80D437C-E209-D3FF-CD41-7AEB2A553BA9}"/>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48F5E802-A450-FE4B-8217-24ED247CF107}"/>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29AB0C2F-ECC4-38C2-CAFE-92813273BFD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A749E277-96E6-1AF8-C994-5BC577DCCFD9}"/>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794329-0C37-BBCF-5CE2-1B4E66A9FAE1}"/>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B738BDDE-B7DB-6803-07CD-0F747DF4D1AE}"/>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2D0A41DD-4FEC-0B76-E93A-56D41ABBFFA0}"/>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4201019001"/>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0E0286-57AE-3373-4E5A-8743208C0D4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802A8956-B027-B021-6293-07FE4BF3D257}"/>
              </a:ext>
            </a:extLst>
          </p:cNvPr>
          <p:cNvSpPr>
            <a:spLocks noGrp="1"/>
          </p:cNvSpPr>
          <p:nvPr>
            <p:ph type="body" sz="quarter" idx="49"/>
          </p:nvPr>
        </p:nvSpPr>
        <p:spPr/>
        <p:txBody>
          <a:bodyPr/>
          <a:lstStyle/>
          <a:p>
            <a:r>
              <a:rPr lang="en-US" dirty="0"/>
              <a:t>Einführung</a:t>
            </a:r>
          </a:p>
        </p:txBody>
      </p:sp>
      <p:sp>
        <p:nvSpPr>
          <p:cNvPr id="4" name="Text Placeholder 3">
            <a:extLst>
              <a:ext uri="{FF2B5EF4-FFF2-40B4-BE49-F238E27FC236}">
                <a16:creationId xmlns:a16="http://schemas.microsoft.com/office/drawing/2014/main" id="{706FD1E6-A007-79A8-5882-5FAAC4409405}"/>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6F65EA82-B736-739D-4E0C-CB9A7755A25D}"/>
              </a:ext>
            </a:extLst>
          </p:cNvPr>
          <p:cNvSpPr>
            <a:spLocks noGrp="1"/>
          </p:cNvSpPr>
          <p:nvPr>
            <p:ph type="body" sz="quarter" idx="61"/>
          </p:nvPr>
        </p:nvSpPr>
        <p:spPr/>
        <p:txBody>
          <a:bodyPr/>
          <a:lstStyle/>
          <a:p>
            <a:r>
              <a:rPr lang="en-US" dirty="0"/>
              <a:t>Frauen in der Spätkarriere</a:t>
            </a:r>
          </a:p>
        </p:txBody>
      </p:sp>
      <p:sp>
        <p:nvSpPr>
          <p:cNvPr id="8" name="Text Placeholder 7">
            <a:extLst>
              <a:ext uri="{FF2B5EF4-FFF2-40B4-BE49-F238E27FC236}">
                <a16:creationId xmlns:a16="http://schemas.microsoft.com/office/drawing/2014/main" id="{8A5E62E5-3B97-DBE2-3A5F-525E8943AB25}"/>
              </a:ext>
            </a:extLst>
          </p:cNvPr>
          <p:cNvSpPr>
            <a:spLocks noGrp="1"/>
          </p:cNvSpPr>
          <p:nvPr>
            <p:ph type="body" sz="quarter" idx="64"/>
          </p:nvPr>
        </p:nvSpPr>
        <p:spPr>
          <a:xfrm>
            <a:off x="1567542" y="1534332"/>
            <a:ext cx="5049157" cy="8533744"/>
          </a:xfrm>
        </p:spPr>
        <p:txBody>
          <a:bodyPr/>
          <a:lstStyle/>
          <a:p>
            <a:pPr marL="0" indent="0">
              <a:buNone/>
            </a:pPr>
            <a:r>
              <a:rPr lang="en-GB" sz="1400" b="1" dirty="0">
                <a:solidFill>
                  <a:srgbClr val="D38CBC"/>
                </a:solidFill>
              </a:rPr>
              <a:t>Formative Lernkontrolle</a:t>
            </a:r>
          </a:p>
          <a:p>
            <a:pPr marL="0" indent="0">
              <a:buNone/>
            </a:pPr>
            <a:endParaRPr lang="en-GB" sz="1400" b="1" dirty="0">
              <a:solidFill>
                <a:srgbClr val="D38CBC"/>
              </a:solidFill>
            </a:endParaRPr>
          </a:p>
          <a:p>
            <a:r>
              <a:rPr lang="en-GB" sz="1200" b="1" dirty="0">
                <a:solidFill>
                  <a:srgbClr val="D38CBC"/>
                </a:solidFill>
              </a:rPr>
              <a:t>Quiz: Welche rechtlichen Dokumente haben Sie geregelt? </a:t>
            </a:r>
          </a:p>
          <a:p>
            <a:endParaRPr lang="en-GB" sz="1200" dirty="0">
              <a:highlight>
                <a:srgbClr val="FFFF00"/>
              </a:highlight>
            </a:endParaRPr>
          </a:p>
          <a:p>
            <a:pPr marL="0" indent="0">
              <a:lnSpc>
                <a:spcPct val="100000"/>
              </a:lnSpc>
              <a:buNone/>
            </a:pPr>
            <a:r>
              <a:rPr lang="en-GB" sz="1200" dirty="0"/>
              <a:t>Welche der folgenden Dokumente sollten Sie geordnet und sicher aufbewahrt haben, um schnell und einfach darauf zugreifen zu können? Bitte abhaken ✓</a:t>
            </a:r>
          </a:p>
          <a:p>
            <a:pPr marL="0" indent="0">
              <a:lnSpc>
                <a:spcPct val="100000"/>
              </a:lnSpc>
              <a:buNone/>
            </a:pPr>
            <a:endParaRPr lang="en-GB" sz="1200" dirty="0">
              <a:highlight>
                <a:srgbClr val="FFFF00"/>
              </a:highlight>
            </a:endParaRPr>
          </a:p>
          <a:p>
            <a:pPr>
              <a:lnSpc>
                <a:spcPct val="100000"/>
              </a:lnSpc>
            </a:pPr>
            <a:r>
              <a:rPr lang="en-GB" sz="1200" dirty="0"/>
              <a:t>Gültiger Ausweis</a:t>
            </a:r>
          </a:p>
          <a:p>
            <a:pPr>
              <a:lnSpc>
                <a:spcPct val="100000"/>
              </a:lnSpc>
            </a:pPr>
            <a:r>
              <a:rPr lang="en-GB" sz="1200" dirty="0"/>
              <a:t>Geburtsurkunde </a:t>
            </a:r>
          </a:p>
          <a:p>
            <a:pPr>
              <a:lnSpc>
                <a:spcPct val="100000"/>
              </a:lnSpc>
            </a:pPr>
            <a:r>
              <a:rPr lang="en-GB" sz="1200" dirty="0"/>
              <a:t>Führerschein </a:t>
            </a:r>
          </a:p>
          <a:p>
            <a:pPr>
              <a:lnSpc>
                <a:spcPct val="100000"/>
              </a:lnSpc>
            </a:pPr>
            <a:r>
              <a:rPr lang="en-GB" sz="1200" dirty="0"/>
              <a:t>Sozialversicherungsausweis</a:t>
            </a:r>
          </a:p>
          <a:p>
            <a:pPr>
              <a:lnSpc>
                <a:spcPct val="100000"/>
              </a:lnSpc>
            </a:pPr>
            <a:r>
              <a:rPr lang="en-GB" sz="1200" dirty="0"/>
              <a:t>Heiratsurkunde </a:t>
            </a:r>
          </a:p>
          <a:p>
            <a:pPr>
              <a:lnSpc>
                <a:spcPct val="100000"/>
              </a:lnSpc>
            </a:pPr>
            <a:r>
              <a:rPr lang="en-GB" sz="1200" dirty="0"/>
              <a:t>Scheidungsunterlagen </a:t>
            </a:r>
          </a:p>
          <a:p>
            <a:pPr>
              <a:lnSpc>
                <a:spcPct val="100000"/>
              </a:lnSpc>
            </a:pPr>
            <a:r>
              <a:rPr lang="en-GB" sz="1200" dirty="0"/>
              <a:t>Liste der Bankkonten und Kontoinformationen </a:t>
            </a:r>
          </a:p>
          <a:p>
            <a:pPr>
              <a:lnSpc>
                <a:spcPct val="100000"/>
              </a:lnSpc>
            </a:pPr>
            <a:r>
              <a:rPr lang="en-GB" sz="1200" dirty="0"/>
              <a:t>Rentenunterlagen</a:t>
            </a:r>
          </a:p>
          <a:p>
            <a:pPr>
              <a:lnSpc>
                <a:spcPct val="100000"/>
              </a:lnSpc>
            </a:pPr>
            <a:r>
              <a:rPr lang="en-GB" sz="1200" dirty="0"/>
              <a:t>Steuererklärungen </a:t>
            </a:r>
          </a:p>
          <a:p>
            <a:pPr>
              <a:lnSpc>
                <a:spcPct val="100000"/>
              </a:lnSpc>
            </a:pPr>
            <a:r>
              <a:rPr lang="en-GB" sz="1200" dirty="0"/>
              <a:t>Sparbriefe, Aktienzertifikate oder Depotunterlagen </a:t>
            </a:r>
          </a:p>
          <a:p>
            <a:pPr>
              <a:lnSpc>
                <a:spcPct val="100000"/>
              </a:lnSpc>
            </a:pPr>
            <a:r>
              <a:rPr lang="en-GB" sz="1200" dirty="0"/>
              <a:t>Gesellschafts- und Partnerschaftsverträge von Unternehmen </a:t>
            </a:r>
          </a:p>
          <a:p>
            <a:pPr>
              <a:lnSpc>
                <a:spcPct val="100000"/>
              </a:lnSpc>
            </a:pPr>
            <a:r>
              <a:rPr lang="en-GB" sz="1200" dirty="0"/>
              <a:t>Grundbuchauszüge zu allen Immobilien </a:t>
            </a:r>
          </a:p>
          <a:p>
            <a:pPr>
              <a:lnSpc>
                <a:spcPct val="100000"/>
              </a:lnSpc>
            </a:pPr>
            <a:r>
              <a:rPr lang="en-GB" sz="1200" dirty="0"/>
              <a:t>Fahrzeugbriefe </a:t>
            </a:r>
          </a:p>
          <a:p>
            <a:pPr>
              <a:lnSpc>
                <a:spcPct val="100000"/>
              </a:lnSpc>
            </a:pPr>
            <a:r>
              <a:rPr lang="en-GB" sz="1200" dirty="0"/>
              <a:t>Unterlagen zu Krediten und Schulden, einschließlich Kreditkonten </a:t>
            </a:r>
          </a:p>
          <a:p>
            <a:pPr>
              <a:lnSpc>
                <a:spcPct val="100000"/>
              </a:lnSpc>
            </a:pPr>
            <a:r>
              <a:rPr lang="en-GB" sz="1200" dirty="0"/>
              <a:t>Eine Vorsorgevollmacht </a:t>
            </a:r>
          </a:p>
          <a:p>
            <a:pPr>
              <a:lnSpc>
                <a:spcPct val="100000"/>
              </a:lnSpc>
            </a:pPr>
            <a:r>
              <a:rPr lang="en-GB" sz="1200" dirty="0"/>
              <a:t>Schweigepflichtentbindung für Gesundheitsinformationen </a:t>
            </a:r>
          </a:p>
          <a:p>
            <a:pPr>
              <a:lnSpc>
                <a:spcPct val="100000"/>
              </a:lnSpc>
            </a:pPr>
            <a:r>
              <a:rPr lang="en-GB" sz="1200" dirty="0"/>
              <a:t>Patientenverfügung </a:t>
            </a:r>
          </a:p>
          <a:p>
            <a:pPr>
              <a:lnSpc>
                <a:spcPct val="100000"/>
              </a:lnSpc>
            </a:pPr>
            <a:r>
              <a:rPr lang="en-GB" sz="1200" dirty="0"/>
              <a:t>Persönliche Krankengeschichte </a:t>
            </a:r>
          </a:p>
          <a:p>
            <a:pPr>
              <a:lnSpc>
                <a:spcPct val="100000"/>
              </a:lnSpc>
            </a:pPr>
            <a:r>
              <a:rPr lang="en-GB" sz="1200" dirty="0"/>
              <a:t>Versicherungskarte </a:t>
            </a:r>
          </a:p>
          <a:p>
            <a:pPr>
              <a:lnSpc>
                <a:spcPct val="100000"/>
              </a:lnSpc>
            </a:pPr>
            <a:r>
              <a:rPr lang="en-GB" sz="1200" dirty="0"/>
              <a:t>Police der Pflegezusatzversicherung </a:t>
            </a:r>
          </a:p>
          <a:p>
            <a:pPr>
              <a:lnSpc>
                <a:spcPct val="100000"/>
              </a:lnSpc>
            </a:pPr>
            <a:r>
              <a:rPr lang="en-GB" sz="1200" dirty="0"/>
              <a:t>Notfallblatt mit einer Liste der behandelnden Ärztinnen und Ärzte sowie Diagnosen</a:t>
            </a:r>
            <a:endParaRPr lang="en-US" sz="1200" dirty="0"/>
          </a:p>
          <a:p>
            <a:pPr>
              <a:lnSpc>
                <a:spcPct val="100000"/>
              </a:lnSpc>
            </a:pPr>
            <a:r>
              <a:rPr lang="en-GB" sz="1200" dirty="0"/>
              <a:t>Testament</a:t>
            </a:r>
          </a:p>
          <a:p>
            <a:pPr>
              <a:lnSpc>
                <a:spcPct val="100000"/>
              </a:lnSpc>
            </a:pPr>
            <a:r>
              <a:rPr lang="en-GB" sz="1200" dirty="0"/>
              <a:t>Treuhand-/Stiftungsunterlagen </a:t>
            </a:r>
          </a:p>
          <a:p>
            <a:pPr>
              <a:lnSpc>
                <a:spcPct val="100000"/>
              </a:lnSpc>
            </a:pPr>
            <a:r>
              <a:rPr lang="en-GB" sz="1200" dirty="0"/>
              <a:t>Lebensversicherungspolicen</a:t>
            </a:r>
          </a:p>
          <a:p>
            <a:pPr>
              <a:lnSpc>
                <a:spcPct val="100000"/>
              </a:lnSpc>
            </a:pPr>
            <a:r>
              <a:rPr lang="en-GB" sz="1200" dirty="0"/>
              <a:t>Schreiben mit letzten Anweisungen </a:t>
            </a:r>
          </a:p>
          <a:p>
            <a:pPr marL="0" indent="0">
              <a:buNone/>
            </a:pPr>
            <a:endParaRPr lang="en-GB" sz="1200" dirty="0"/>
          </a:p>
        </p:txBody>
      </p:sp>
      <p:cxnSp>
        <p:nvCxnSpPr>
          <p:cNvPr id="19" name="Straight Connector 18">
            <a:extLst>
              <a:ext uri="{FF2B5EF4-FFF2-40B4-BE49-F238E27FC236}">
                <a16:creationId xmlns:a16="http://schemas.microsoft.com/office/drawing/2014/main" id="{92762339-EB54-E4F5-03AF-89E5E9AA00FE}"/>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0290A575-3065-F458-2460-D77656941BB5}"/>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63D0580A-9692-4304-9CE1-E621806DD884}"/>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F0BE596F-6E48-2295-E125-14589E8FD6B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220C74C7-F982-10BF-F545-209C60410D55}"/>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165227E2-EF09-E4AB-1E48-66CACCB3EF6F}"/>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C6608122-45E9-91AE-7040-AFD83F799285}"/>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1A81F30B-B754-0A78-D700-A14DE35CA434}"/>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FCA8F276-B8E7-E27B-7A4B-7D65C6C73550}"/>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3F2C82DF-689D-2245-0E60-9CB1DDAC7651}"/>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7" name="Freeform 56">
              <a:extLst>
                <a:ext uri="{FF2B5EF4-FFF2-40B4-BE49-F238E27FC236}">
                  <a16:creationId xmlns:a16="http://schemas.microsoft.com/office/drawing/2014/main" id="{91E05A5C-3427-66DD-5DF3-D40A116FF3D1}"/>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
        <p:nvSpPr>
          <p:cNvPr id="2" name="Rounded Rectangle 67">
            <a:extLst>
              <a:ext uri="{FF2B5EF4-FFF2-40B4-BE49-F238E27FC236}">
                <a16:creationId xmlns:a16="http://schemas.microsoft.com/office/drawing/2014/main" id="{6AA56747-BC0F-A246-F0F2-13ECBB3C8C67}"/>
              </a:ext>
            </a:extLst>
          </p:cNvPr>
          <p:cNvSpPr/>
          <p:nvPr/>
        </p:nvSpPr>
        <p:spPr>
          <a:xfrm>
            <a:off x="4478550" y="7923083"/>
            <a:ext cx="1981199" cy="1878861"/>
          </a:xfrm>
          <a:prstGeom prst="roundRect">
            <a:avLst>
              <a:gd name="adj" fmla="val 4330"/>
            </a:avLst>
          </a:prstGeom>
          <a:solidFill>
            <a:srgbClr val="D38CBC">
              <a:alpha val="8000"/>
            </a:srgbClr>
          </a:solidFill>
          <a:ln w="19050">
            <a:solidFill>
              <a:srgbClr val="D38CBC"/>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dirty="0"/>
              <a:t>`</a:t>
            </a:r>
          </a:p>
        </p:txBody>
      </p:sp>
      <p:sp>
        <p:nvSpPr>
          <p:cNvPr id="3" name="Text Placeholder 7">
            <a:extLst>
              <a:ext uri="{FF2B5EF4-FFF2-40B4-BE49-F238E27FC236}">
                <a16:creationId xmlns:a16="http://schemas.microsoft.com/office/drawing/2014/main" id="{632A0B6B-A4CA-497F-3BF2-029358F85F43}"/>
              </a:ext>
            </a:extLst>
          </p:cNvPr>
          <p:cNvSpPr txBox="1">
            <a:spLocks/>
          </p:cNvSpPr>
          <p:nvPr/>
        </p:nvSpPr>
        <p:spPr>
          <a:xfrm>
            <a:off x="4675925" y="8209411"/>
            <a:ext cx="1642085" cy="1281580"/>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dirty="0"/>
              <a:t>Wie viel wissen Sie über Testamente und Vorsorgevollmachten? Machen Sie das Quiz über den Link unten (englisch):</a:t>
            </a:r>
          </a:p>
          <a:p>
            <a:pPr marL="0" indent="0">
              <a:buNone/>
            </a:pPr>
            <a:endParaRPr lang="en-GB" dirty="0"/>
          </a:p>
          <a:p>
            <a:pPr marL="0" indent="0">
              <a:buNone/>
            </a:pPr>
            <a:r>
              <a:rPr lang="en-US" dirty="0">
                <a:hlinkClick r:id="rId2"/>
              </a:rPr>
              <a:t>https://www.thorneycroftsolicitors.co.uk/blog/wills-lpa-quiz/</a:t>
            </a:r>
            <a:r>
              <a:rPr lang="en-US" dirty="0"/>
              <a:t> </a:t>
            </a:r>
          </a:p>
          <a:p>
            <a:pPr marL="0" indent="0">
              <a:buNone/>
            </a:pPr>
            <a:endParaRPr lang="en-US" dirty="0"/>
          </a:p>
        </p:txBody>
      </p:sp>
      <p:grpSp>
        <p:nvGrpSpPr>
          <p:cNvPr id="6" name="Group 5">
            <a:extLst>
              <a:ext uri="{FF2B5EF4-FFF2-40B4-BE49-F238E27FC236}">
                <a16:creationId xmlns:a16="http://schemas.microsoft.com/office/drawing/2014/main" id="{6EC7A072-F7D5-A33F-F664-7A22CB70C1A8}"/>
              </a:ext>
            </a:extLst>
          </p:cNvPr>
          <p:cNvGrpSpPr/>
          <p:nvPr/>
        </p:nvGrpSpPr>
        <p:grpSpPr>
          <a:xfrm>
            <a:off x="4589022" y="7701633"/>
            <a:ext cx="926198" cy="406400"/>
            <a:chOff x="1997756" y="3611831"/>
            <a:chExt cx="926198" cy="406400"/>
          </a:xfrm>
        </p:grpSpPr>
        <p:grpSp>
          <p:nvGrpSpPr>
            <p:cNvPr id="9" name="Group 8">
              <a:extLst>
                <a:ext uri="{FF2B5EF4-FFF2-40B4-BE49-F238E27FC236}">
                  <a16:creationId xmlns:a16="http://schemas.microsoft.com/office/drawing/2014/main" id="{C828F5CB-F606-11CA-AC1C-DCAA4A213710}"/>
                </a:ext>
              </a:extLst>
            </p:cNvPr>
            <p:cNvGrpSpPr/>
            <p:nvPr/>
          </p:nvGrpSpPr>
          <p:grpSpPr>
            <a:xfrm>
              <a:off x="1997756" y="3611831"/>
              <a:ext cx="926198" cy="406400"/>
              <a:chOff x="1590175" y="6032510"/>
              <a:chExt cx="926198" cy="406400"/>
            </a:xfrm>
          </p:grpSpPr>
          <p:sp>
            <p:nvSpPr>
              <p:cNvPr id="18" name="Rectangle 17">
                <a:extLst>
                  <a:ext uri="{FF2B5EF4-FFF2-40B4-BE49-F238E27FC236}">
                    <a16:creationId xmlns:a16="http://schemas.microsoft.com/office/drawing/2014/main" id="{3A408D13-7276-AB0B-82B0-2CE5151DD61B}"/>
                  </a:ext>
                </a:extLst>
              </p:cNvPr>
              <p:cNvSpPr/>
              <p:nvPr/>
            </p:nvSpPr>
            <p:spPr>
              <a:xfrm>
                <a:off x="1941158" y="6087928"/>
                <a:ext cx="546861" cy="286328"/>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Rectangle 23">
                <a:extLst>
                  <a:ext uri="{FF2B5EF4-FFF2-40B4-BE49-F238E27FC236}">
                    <a16:creationId xmlns:a16="http://schemas.microsoft.com/office/drawing/2014/main" id="{E4D91199-1A9A-0AF9-9213-3C3C26FCE8B9}"/>
                  </a:ext>
                </a:extLst>
              </p:cNvPr>
              <p:cNvSpPr/>
              <p:nvPr/>
            </p:nvSpPr>
            <p:spPr>
              <a:xfrm>
                <a:off x="1784140" y="6092546"/>
                <a:ext cx="691180" cy="286328"/>
              </a:xfrm>
              <a:prstGeom prst="rect">
                <a:avLst/>
              </a:prstGeom>
              <a:solidFill>
                <a:srgbClr val="D38CBC">
                  <a:alpha val="8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ext Placeholder 122">
                <a:extLst>
                  <a:ext uri="{FF2B5EF4-FFF2-40B4-BE49-F238E27FC236}">
                    <a16:creationId xmlns:a16="http://schemas.microsoft.com/office/drawing/2014/main" id="{EE547ECD-C08F-3C77-D2DF-083BB4A1F29B}"/>
                  </a:ext>
                </a:extLst>
              </p:cNvPr>
              <p:cNvSpPr txBox="1">
                <a:spLocks/>
              </p:cNvSpPr>
              <p:nvPr/>
            </p:nvSpPr>
            <p:spPr>
              <a:xfrm>
                <a:off x="1981385" y="6096239"/>
                <a:ext cx="534988" cy="278017"/>
              </a:xfrm>
              <a:prstGeom prst="rect">
                <a:avLst/>
              </a:prstGeom>
            </p:spPr>
            <p:txBody>
              <a:bodyPr/>
              <a:lstStyle>
                <a:lvl1pPr marL="188984" indent="-188984" algn="l" defTabSz="755934" rtl="0" eaLnBrk="1" latinLnBrk="0" hangingPunct="1">
                  <a:lnSpc>
                    <a:spcPct val="90000"/>
                  </a:lnSpc>
                  <a:spcBef>
                    <a:spcPts val="827"/>
                  </a:spcBef>
                  <a:buFont typeface="Arial" panose="020B0604020202020204" pitchFamily="34" charset="0"/>
                  <a:buChar char="•"/>
                  <a:defRPr sz="2315" kern="1200">
                    <a:solidFill>
                      <a:schemeClr val="tx1"/>
                    </a:solidFill>
                    <a:latin typeface="+mn-lt"/>
                    <a:ea typeface="+mn-ea"/>
                    <a:cs typeface="+mn-cs"/>
                  </a:defRPr>
                </a:lvl1pPr>
                <a:lvl2pPr marL="566951" indent="-188984" algn="l" defTabSz="755934" rtl="0" eaLnBrk="1" latinLnBrk="0" hangingPunct="1">
                  <a:lnSpc>
                    <a:spcPct val="90000"/>
                  </a:lnSpc>
                  <a:spcBef>
                    <a:spcPts val="413"/>
                  </a:spcBef>
                  <a:buFont typeface="Arial" panose="020B0604020202020204" pitchFamily="34" charset="0"/>
                  <a:buChar char="•"/>
                  <a:defRPr sz="1984" kern="1200">
                    <a:solidFill>
                      <a:schemeClr val="tx1"/>
                    </a:solidFill>
                    <a:latin typeface="+mn-lt"/>
                    <a:ea typeface="+mn-ea"/>
                    <a:cs typeface="+mn-cs"/>
                  </a:defRPr>
                </a:lvl2pPr>
                <a:lvl3pPr marL="944918" indent="-188984" algn="l" defTabSz="755934" rtl="0" eaLnBrk="1" latinLnBrk="0" hangingPunct="1">
                  <a:lnSpc>
                    <a:spcPct val="90000"/>
                  </a:lnSpc>
                  <a:spcBef>
                    <a:spcPts val="413"/>
                  </a:spcBef>
                  <a:buFont typeface="Arial" panose="020B0604020202020204" pitchFamily="34" charset="0"/>
                  <a:buChar char="•"/>
                  <a:defRPr sz="1653" kern="1200">
                    <a:solidFill>
                      <a:schemeClr val="tx1"/>
                    </a:solidFill>
                    <a:latin typeface="+mn-lt"/>
                    <a:ea typeface="+mn-ea"/>
                    <a:cs typeface="+mn-cs"/>
                  </a:defRPr>
                </a:lvl3pPr>
                <a:lvl4pPr marL="1322885"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4pPr>
                <a:lvl5pPr marL="1700853"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US" sz="1400" b="1" dirty="0">
                    <a:solidFill>
                      <a:schemeClr val="bg1"/>
                    </a:solidFill>
                  </a:rPr>
                  <a:t>Quiz</a:t>
                </a:r>
              </a:p>
            </p:txBody>
          </p:sp>
          <p:sp>
            <p:nvSpPr>
              <p:cNvPr id="26" name="Oval 25">
                <a:extLst>
                  <a:ext uri="{FF2B5EF4-FFF2-40B4-BE49-F238E27FC236}">
                    <a16:creationId xmlns:a16="http://schemas.microsoft.com/office/drawing/2014/main" id="{BBE65981-D2DE-FB8E-F035-82858B60059F}"/>
                  </a:ext>
                </a:extLst>
              </p:cNvPr>
              <p:cNvSpPr/>
              <p:nvPr/>
            </p:nvSpPr>
            <p:spPr>
              <a:xfrm>
                <a:off x="1590175" y="6032510"/>
                <a:ext cx="406400" cy="406400"/>
              </a:xfrm>
              <a:prstGeom prst="ellipse">
                <a:avLst/>
              </a:prstGeom>
              <a:solidFill>
                <a:srgbClr val="D38CBC"/>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7" name="Freeform 110">
                <a:extLst>
                  <a:ext uri="{FF2B5EF4-FFF2-40B4-BE49-F238E27FC236}">
                    <a16:creationId xmlns:a16="http://schemas.microsoft.com/office/drawing/2014/main" id="{978CF661-C52F-4AE9-5E9C-EC402727EC29}"/>
                  </a:ext>
                </a:extLst>
              </p:cNvPr>
              <p:cNvSpPr/>
              <p:nvPr/>
            </p:nvSpPr>
            <p:spPr>
              <a:xfrm>
                <a:off x="1791425" y="6345201"/>
                <a:ext cx="10615" cy="9828"/>
              </a:xfrm>
              <a:custGeom>
                <a:avLst/>
                <a:gdLst>
                  <a:gd name="connsiteX0" fmla="*/ 32338 w 57855"/>
                  <a:gd name="connsiteY0" fmla="*/ 53568 h 53568"/>
                  <a:gd name="connsiteX1" fmla="*/ 19025 w 57855"/>
                  <a:gd name="connsiteY1" fmla="*/ 53568 h 53568"/>
                  <a:gd name="connsiteX2" fmla="*/ 37093 w 57855"/>
                  <a:gd name="connsiteY2" fmla="*/ 2217 h 53568"/>
                  <a:gd name="connsiteX3" fmla="*/ 33289 w 57855"/>
                  <a:gd name="connsiteY3" fmla="*/ 53568 h 53568"/>
                </a:gdLst>
                <a:ahLst/>
                <a:cxnLst>
                  <a:cxn ang="0">
                    <a:pos x="connsiteX0" y="connsiteY0"/>
                  </a:cxn>
                  <a:cxn ang="0">
                    <a:pos x="connsiteX1" y="connsiteY1"/>
                  </a:cxn>
                  <a:cxn ang="0">
                    <a:pos x="connsiteX2" y="connsiteY2"/>
                  </a:cxn>
                  <a:cxn ang="0">
                    <a:pos x="connsiteX3" y="connsiteY3"/>
                  </a:cxn>
                </a:cxnLst>
                <a:rect l="l" t="t" r="r" b="b"/>
                <a:pathLst>
                  <a:path w="57855" h="53568">
                    <a:moveTo>
                      <a:pt x="32338" y="53568"/>
                    </a:moveTo>
                    <a:lnTo>
                      <a:pt x="19025" y="53568"/>
                    </a:lnTo>
                    <a:cubicBezTo>
                      <a:pt x="-16161" y="39304"/>
                      <a:pt x="1908" y="-11096"/>
                      <a:pt x="37093" y="2217"/>
                    </a:cubicBezTo>
                    <a:cubicBezTo>
                      <a:pt x="72278" y="15530"/>
                      <a:pt x="57063" y="45010"/>
                      <a:pt x="33289" y="53568"/>
                    </a:cubicBezTo>
                    <a:close/>
                  </a:path>
                </a:pathLst>
              </a:custGeom>
              <a:solidFill>
                <a:schemeClr val="bg1"/>
              </a:solidFill>
              <a:ln w="9502" cap="flat">
                <a:noFill/>
                <a:prstDash val="solid"/>
                <a:miter/>
              </a:ln>
            </p:spPr>
            <p:txBody>
              <a:bodyPr rtlCol="0" anchor="ctr"/>
              <a:lstStyle/>
              <a:p>
                <a:endParaRPr lang="en-US" dirty="0"/>
              </a:p>
            </p:txBody>
          </p:sp>
        </p:grpSp>
        <p:grpSp>
          <p:nvGrpSpPr>
            <p:cNvPr id="10" name="Graphic 2">
              <a:extLst>
                <a:ext uri="{FF2B5EF4-FFF2-40B4-BE49-F238E27FC236}">
                  <a16:creationId xmlns:a16="http://schemas.microsoft.com/office/drawing/2014/main" id="{0FFDD140-6C83-ECF2-BC21-C334FFAE197D}"/>
                </a:ext>
              </a:extLst>
            </p:cNvPr>
            <p:cNvGrpSpPr/>
            <p:nvPr/>
          </p:nvGrpSpPr>
          <p:grpSpPr>
            <a:xfrm>
              <a:off x="2066238" y="3681850"/>
              <a:ext cx="283418" cy="283423"/>
              <a:chOff x="8736336" y="773976"/>
              <a:chExt cx="925001" cy="925018"/>
            </a:xfrm>
            <a:solidFill>
              <a:schemeClr val="bg1"/>
            </a:solidFill>
          </p:grpSpPr>
          <p:sp>
            <p:nvSpPr>
              <p:cNvPr id="11" name="Freeform 99">
                <a:extLst>
                  <a:ext uri="{FF2B5EF4-FFF2-40B4-BE49-F238E27FC236}">
                    <a16:creationId xmlns:a16="http://schemas.microsoft.com/office/drawing/2014/main" id="{DE3AD422-9F8C-5D5D-FBF7-879B83A01D2E}"/>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2" name="Freeform 100">
                <a:extLst>
                  <a:ext uri="{FF2B5EF4-FFF2-40B4-BE49-F238E27FC236}">
                    <a16:creationId xmlns:a16="http://schemas.microsoft.com/office/drawing/2014/main" id="{BADA3C62-0424-7841-9619-A700B86AEA49}"/>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3" name="Freeform 101">
                <a:extLst>
                  <a:ext uri="{FF2B5EF4-FFF2-40B4-BE49-F238E27FC236}">
                    <a16:creationId xmlns:a16="http://schemas.microsoft.com/office/drawing/2014/main" id="{85173CF6-E7CE-3900-2FA7-7DD5D7DCB335}"/>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4" name="Freeform 102">
                <a:extLst>
                  <a:ext uri="{FF2B5EF4-FFF2-40B4-BE49-F238E27FC236}">
                    <a16:creationId xmlns:a16="http://schemas.microsoft.com/office/drawing/2014/main" id="{AC7C8667-651A-9B56-583A-F85198DFEFC9}"/>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5" name="Freeform 103">
                <a:extLst>
                  <a:ext uri="{FF2B5EF4-FFF2-40B4-BE49-F238E27FC236}">
                    <a16:creationId xmlns:a16="http://schemas.microsoft.com/office/drawing/2014/main" id="{82C6DBE3-C95F-F939-30A4-3BD5EC994D60}"/>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6" name="Freeform 104">
                <a:extLst>
                  <a:ext uri="{FF2B5EF4-FFF2-40B4-BE49-F238E27FC236}">
                    <a16:creationId xmlns:a16="http://schemas.microsoft.com/office/drawing/2014/main" id="{F591506D-3A11-0E70-CA9B-A6F05B8CA093}"/>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17" name="Freeform 105">
                <a:extLst>
                  <a:ext uri="{FF2B5EF4-FFF2-40B4-BE49-F238E27FC236}">
                    <a16:creationId xmlns:a16="http://schemas.microsoft.com/office/drawing/2014/main" id="{997D76FA-407C-F15A-781D-6471EFCB586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grpSp>
    </p:spTree>
    <p:extLst>
      <p:ext uri="{BB962C8B-B14F-4D97-AF65-F5344CB8AC3E}">
        <p14:creationId xmlns:p14="http://schemas.microsoft.com/office/powerpoint/2010/main" val="33350768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3D1633-695F-4AFE-C1B8-9A84C2C3A88D}"/>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D9B8BD8-2D30-0FEE-8A0A-70EC3EB13224}"/>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000703D8-114E-E654-3BB7-A3F9F230CE50}"/>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972F1106-A899-C45D-C237-4A81F337044D}"/>
              </a:ext>
            </a:extLst>
          </p:cNvPr>
          <p:cNvSpPr>
            <a:spLocks noGrp="1"/>
          </p:cNvSpPr>
          <p:nvPr>
            <p:ph type="body" sz="quarter" idx="61"/>
          </p:nvPr>
        </p:nvSpPr>
        <p:spPr/>
        <p:txBody>
          <a:bodyPr/>
          <a:lstStyle/>
          <a:p>
            <a:r>
              <a:rPr lang="en-US" dirty="0"/>
              <a:t>Ressourcen</a:t>
            </a:r>
          </a:p>
        </p:txBody>
      </p:sp>
      <p:sp>
        <p:nvSpPr>
          <p:cNvPr id="8" name="Text Placeholder 7">
            <a:extLst>
              <a:ext uri="{FF2B5EF4-FFF2-40B4-BE49-F238E27FC236}">
                <a16:creationId xmlns:a16="http://schemas.microsoft.com/office/drawing/2014/main" id="{3F5CD51F-DA70-A47E-B5B5-84461A9D95D4}"/>
              </a:ext>
            </a:extLst>
          </p:cNvPr>
          <p:cNvSpPr>
            <a:spLocks noGrp="1"/>
          </p:cNvSpPr>
          <p:nvPr>
            <p:ph type="body" sz="quarter" idx="64"/>
          </p:nvPr>
        </p:nvSpPr>
        <p:spPr>
          <a:xfrm>
            <a:off x="1680430" y="1499209"/>
            <a:ext cx="4970307" cy="8120604"/>
          </a:xfrm>
        </p:spPr>
        <p:txBody>
          <a:bodyPr/>
          <a:lstStyle/>
          <a:p>
            <a:r>
              <a:rPr lang="en-US" sz="1400" b="1" dirty="0">
                <a:solidFill>
                  <a:srgbClr val="D38CBC"/>
                </a:solidFill>
              </a:rPr>
              <a:t>Leitfäden zur Nachlassplanung</a:t>
            </a:r>
          </a:p>
          <a:p>
            <a:pPr marL="0" indent="0">
              <a:buNone/>
            </a:pPr>
            <a:endParaRPr lang="en-US" sz="1400" b="1" dirty="0">
              <a:solidFill>
                <a:srgbClr val="D38CBC"/>
              </a:solidFill>
            </a:endParaRPr>
          </a:p>
          <a:p>
            <a:endParaRPr lang="en-US" dirty="0"/>
          </a:p>
          <a:p>
            <a:pPr marL="0" indent="0">
              <a:buNone/>
            </a:pPr>
            <a:endParaRPr lang="en-GB" dirty="0"/>
          </a:p>
        </p:txBody>
      </p:sp>
      <p:grpSp>
        <p:nvGrpSpPr>
          <p:cNvPr id="87" name="Graphic 2">
            <a:extLst>
              <a:ext uri="{FF2B5EF4-FFF2-40B4-BE49-F238E27FC236}">
                <a16:creationId xmlns:a16="http://schemas.microsoft.com/office/drawing/2014/main" id="{30D8135C-B901-0F31-CDE4-D0960C05B7E0}"/>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3B8BC747-D101-1AB6-9F53-0DE6D664304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E5974B40-2A7F-7E2C-92F3-700C15D1AAB2}"/>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72A5CBEA-523B-9A30-9E9C-82F13A62D69E}"/>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99F89760-CB2A-77E3-6873-4E48CC570AE2}"/>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3236F160-9BF7-B411-F15D-923C6EBA057B}"/>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87DB8A51-A21D-068C-4A08-2156242C7E0F}"/>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18F400BE-C698-F010-5A32-13713F8FA92B}"/>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EF75D797-E40F-0ACB-88C5-312C2850B946}"/>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F8DE2785-EA21-2664-6E5E-5C8352881E90}"/>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295BDFF-6FE4-1354-8580-FB6967D4EB00}"/>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59A15FB9-4F12-3993-D883-F58744F8C710}"/>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135F2A6C-0831-1C68-DA89-EB5B8C3E7CFE}"/>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A03081B4-CD05-848C-5A0B-21028887F510}"/>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FCC29132-D022-9160-1EFF-F4B82EA5DDA8}"/>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70431EC5-41B3-7B0F-CD85-5CCBCF405C83}"/>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D5F9782-6B71-BC0B-F667-A31B141D2FAF}"/>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BE1BCA99-91C4-838D-7860-E7EFD4EFED32}"/>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FE238E64-0A8C-8214-AE46-01A6768AB0FA}"/>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pic>
        <p:nvPicPr>
          <p:cNvPr id="4" name="Picture 3">
            <a:extLst>
              <a:ext uri="{FF2B5EF4-FFF2-40B4-BE49-F238E27FC236}">
                <a16:creationId xmlns:a16="http://schemas.microsoft.com/office/drawing/2014/main" id="{AF326933-2BBB-F086-88D7-706A307673A2}"/>
              </a:ext>
            </a:extLst>
          </p:cNvPr>
          <p:cNvPicPr>
            <a:picLocks noChangeAspect="1"/>
          </p:cNvPicPr>
          <p:nvPr/>
        </p:nvPicPr>
        <p:blipFill>
          <a:blip r:embed="rId2"/>
          <a:stretch>
            <a:fillRect/>
          </a:stretch>
        </p:blipFill>
        <p:spPr>
          <a:xfrm>
            <a:off x="1908766" y="1853096"/>
            <a:ext cx="3293864" cy="8234660"/>
          </a:xfrm>
          <a:prstGeom prst="rect">
            <a:avLst/>
          </a:prstGeom>
        </p:spPr>
      </p:pic>
      <p:sp>
        <p:nvSpPr>
          <p:cNvPr id="6" name="Rectangle 5">
            <a:extLst>
              <a:ext uri="{FF2B5EF4-FFF2-40B4-BE49-F238E27FC236}">
                <a16:creationId xmlns:a16="http://schemas.microsoft.com/office/drawing/2014/main" id="{6083303D-42AC-51CD-016D-56481B65B1B1}"/>
              </a:ext>
            </a:extLst>
          </p:cNvPr>
          <p:cNvSpPr/>
          <p:nvPr/>
        </p:nvSpPr>
        <p:spPr>
          <a:xfrm>
            <a:off x="1865134" y="9701118"/>
            <a:ext cx="3397208" cy="406508"/>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18699610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F4FA8C9-C938-B8EC-19D3-29CE8E6AAAB8}"/>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113023DC-58AB-4FE0-6C31-4A337A45C8CE}"/>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7F3DDFF9-B252-A343-E454-76EA6E998DA5}"/>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FF54216D-D102-20CB-9E51-3B40F057E202}"/>
              </a:ext>
            </a:extLst>
          </p:cNvPr>
          <p:cNvSpPr>
            <a:spLocks noGrp="1"/>
          </p:cNvSpPr>
          <p:nvPr>
            <p:ph type="body" sz="quarter" idx="61"/>
          </p:nvPr>
        </p:nvSpPr>
        <p:spPr/>
        <p:txBody>
          <a:bodyPr/>
          <a:lstStyle/>
          <a:p>
            <a:r>
              <a:rPr lang="en-US" dirty="0"/>
              <a:t>Ressourcen</a:t>
            </a:r>
          </a:p>
        </p:txBody>
      </p:sp>
      <p:sp>
        <p:nvSpPr>
          <p:cNvPr id="8" name="Text Placeholder 7">
            <a:extLst>
              <a:ext uri="{FF2B5EF4-FFF2-40B4-BE49-F238E27FC236}">
                <a16:creationId xmlns:a16="http://schemas.microsoft.com/office/drawing/2014/main" id="{04ECA245-991A-7B6D-E9C6-642742F3443E}"/>
              </a:ext>
            </a:extLst>
          </p:cNvPr>
          <p:cNvSpPr>
            <a:spLocks noGrp="1"/>
          </p:cNvSpPr>
          <p:nvPr>
            <p:ph type="body" sz="quarter" idx="64"/>
          </p:nvPr>
        </p:nvSpPr>
        <p:spPr>
          <a:xfrm>
            <a:off x="1704812" y="1813810"/>
            <a:ext cx="4970307" cy="8120604"/>
          </a:xfrm>
        </p:spPr>
        <p:txBody>
          <a:bodyPr/>
          <a:lstStyle/>
          <a:p>
            <a:pPr>
              <a:lnSpc>
                <a:spcPts val="1100"/>
              </a:lnSpc>
            </a:pPr>
            <a:r>
              <a:rPr lang="en-US" sz="1300" b="1" dirty="0">
                <a:solidFill>
                  <a:srgbClr val="D38CBC"/>
                </a:solidFill>
              </a:rPr>
              <a:t>Leitfäden zur Nachlassplanung</a:t>
            </a:r>
          </a:p>
          <a:p>
            <a:pPr marL="0" indent="0">
              <a:lnSpc>
                <a:spcPts val="1100"/>
              </a:lnSpc>
              <a:buNone/>
            </a:pPr>
            <a:endParaRPr lang="en-US" sz="1400" b="1" dirty="0">
              <a:solidFill>
                <a:srgbClr val="D38CBC"/>
              </a:solidFill>
            </a:endParaRPr>
          </a:p>
          <a:p>
            <a:pPr marL="0" indent="0">
              <a:lnSpc>
                <a:spcPts val="1100"/>
              </a:lnSpc>
              <a:buNone/>
            </a:pPr>
            <a:r>
              <a:rPr lang="en-GB" sz="1100" b="1" dirty="0">
                <a:solidFill>
                  <a:srgbClr val="D38CBC"/>
                </a:solidFill>
              </a:rPr>
              <a:t>Estate Planning Essentials: 7 Key Steps (englisch)</a:t>
            </a:r>
            <a:endParaRPr lang="en-US" sz="1200" dirty="0"/>
          </a:p>
          <a:p>
            <a:pPr>
              <a:lnSpc>
                <a:spcPts val="1100"/>
              </a:lnSpc>
            </a:pPr>
            <a:endParaRPr lang="en-US" dirty="0"/>
          </a:p>
          <a:p>
            <a:pPr>
              <a:lnSpc>
                <a:spcPts val="1100"/>
              </a:lnSpc>
            </a:pPr>
            <a:r>
              <a:rPr lang="en-GB" dirty="0" sz="1000"/>
              <a:t>Über das Lebensende und den Verbleib des eigenen Vermögens zu sprechen ist nie leicht – besonders in der Familie. Doch diese Planung ist unerlässlich, wenn Sie den Menschen, die Sie lieben, einen schwierigen Prozess erleichtern und sicherstellen möchten, dass Ihre Wünsche respektiert werden. Diese kurze Checkliste von </a:t>
            </a:r>
            <a:r>
              <a:rPr lang="en-GB" i="1" dirty="0" sz="1000"/>
              <a:t>Morgan Stanley </a:t>
            </a:r>
            <a:r>
              <a:rPr lang="en-GB" dirty="0" sz="1000"/>
              <a:t>hilft Ihnen, den Prozess zu vereinfachen (</a:t>
            </a:r>
            <a:r>
              <a:rPr lang="en-GB" dirty="0" sz="1000">
                <a:hlinkClick r:id="rId2"/>
              </a:rPr>
              <a:t>https://www.morganstanley.com/articles/estate-planning-checklist</a:t>
            </a:r>
            <a:r>
              <a:rPr lang="en-GB" dirty="0" sz="1000"/>
              <a:t>). </a:t>
            </a:r>
          </a:p>
          <a:p>
            <a:pPr>
              <a:lnSpc>
                <a:spcPts val="1100"/>
              </a:lnSpc>
            </a:pPr>
            <a:endParaRPr lang="en-GB" dirty="0"/>
          </a:p>
          <a:p>
            <a:pPr marL="0" indent="0">
              <a:lnSpc>
                <a:spcPts val="1100"/>
              </a:lnSpc>
              <a:buNone/>
            </a:pPr>
            <a:endParaRPr lang="en-GB" dirty="0"/>
          </a:p>
          <a:p>
            <a:pPr marL="0" indent="0">
              <a:lnSpc>
                <a:spcPts val="1100"/>
              </a:lnSpc>
              <a:buNone/>
            </a:pPr>
            <a:r>
              <a:rPr lang="en-GB" sz="1100" b="1" dirty="0">
                <a:solidFill>
                  <a:srgbClr val="D38CBC"/>
                </a:solidFill>
              </a:rPr>
              <a:t>Internationale Leitfäden zur Nachlassplanung  </a:t>
            </a:r>
          </a:p>
          <a:p>
            <a:pPr marL="0" indent="0">
              <a:lnSpc>
                <a:spcPts val="1100"/>
              </a:lnSpc>
              <a:buNone/>
            </a:pPr>
            <a:endParaRPr lang="en-GB" sz="1200" dirty="0"/>
          </a:p>
          <a:p>
            <a:pPr>
              <a:lnSpc>
                <a:spcPts val="1100"/>
              </a:lnSpc>
            </a:pPr>
            <a:r>
              <a:rPr lang="en-GB" dirty="0" sz="1000"/>
              <a:t>Nachfolgend ein Leitfaden zur internationalen Nachlassplanung der </a:t>
            </a:r>
            <a:r>
              <a:rPr lang="en-GB" i="1" dirty="0" sz="1000"/>
              <a:t>International Bar Association</a:t>
            </a:r>
            <a:r>
              <a:rPr lang="en-GB" dirty="0" sz="1000"/>
              <a:t> mit Kapiteln aus mehr als vierzig Ländern. Das Material ist als praxisorientierter Überblick für Privatpersonen weltweit gedacht (</a:t>
            </a:r>
            <a:r>
              <a:rPr lang="en-GB" dirty="0" sz="1000">
                <a:hlinkClick r:id="rId3"/>
              </a:rPr>
              <a:t>https://www.ibanet.org/internationalestateplanningguides</a:t>
            </a:r>
            <a:r>
              <a:rPr lang="en-GB" dirty="0" sz="1000"/>
              <a:t>).</a:t>
            </a:r>
            <a:endParaRPr lang="en-US" dirty="0"/>
          </a:p>
          <a:p>
            <a:pPr>
              <a:lnSpc>
                <a:spcPts val="1100"/>
              </a:lnSpc>
            </a:pPr>
            <a:endParaRPr lang="en-US" dirty="0"/>
          </a:p>
          <a:p>
            <a:pPr>
              <a:lnSpc>
                <a:spcPts val="1100"/>
              </a:lnSpc>
            </a:pPr>
            <a:endParaRPr lang="en-US" dirty="0"/>
          </a:p>
          <a:p>
            <a:pPr marL="0" indent="0">
              <a:lnSpc>
                <a:spcPts val="1100"/>
              </a:lnSpc>
              <a:buNone/>
            </a:pPr>
            <a:r>
              <a:rPr lang="en-GB" sz="1100" b="1" dirty="0">
                <a:solidFill>
                  <a:srgbClr val="D38CBC"/>
                </a:solidFill>
              </a:rPr>
              <a:t>Guide to Estate Planning (englisch)</a:t>
            </a:r>
          </a:p>
          <a:p>
            <a:pPr marL="0" indent="0">
              <a:lnSpc>
                <a:spcPts val="1100"/>
              </a:lnSpc>
              <a:buNone/>
            </a:pPr>
            <a:endParaRPr lang="en-US" dirty="0"/>
          </a:p>
          <a:p>
            <a:pPr>
              <a:lnSpc>
                <a:spcPts val="1100"/>
              </a:lnSpc>
            </a:pPr>
            <a:r>
              <a:rPr lang="en-US" dirty="0" sz="1000"/>
              <a:t>Ein kurzer, aber sehr informativer, illustrierter Leitfaden von V. Morris &amp; K. Morris zu allem, was Sie über Nachlassplanung wissen müssen (</a:t>
            </a:r>
            <a:r>
              <a:rPr lang="en-US" dirty="0" sz="1000">
                <a:hlinkClick r:id="rId4"/>
              </a:rPr>
              <a:t>https://disb.dc.gov/sites/default/files/dc/sites/disb/publication/attachments/GuidetoEstatePlanning_2025.pdf</a:t>
            </a:r>
            <a:r>
              <a:rPr lang="en-US" dirty="0" sz="1000"/>
              <a:t>). </a:t>
            </a:r>
          </a:p>
          <a:p>
            <a:pPr>
              <a:lnSpc>
                <a:spcPts val="1100"/>
              </a:lnSpc>
            </a:pPr>
            <a:endParaRPr lang="en-US" dirty="0"/>
          </a:p>
          <a:p>
            <a:pPr marL="0" indent="0">
              <a:lnSpc>
                <a:spcPts val="1100"/>
              </a:lnSpc>
              <a:buNone/>
            </a:pPr>
            <a:endParaRPr lang="en-US" dirty="0"/>
          </a:p>
          <a:p>
            <a:pPr marL="0" indent="0">
              <a:lnSpc>
                <a:spcPts val="1100"/>
              </a:lnSpc>
              <a:buNone/>
            </a:pPr>
            <a:endParaRPr lang="en-US" dirty="0"/>
          </a:p>
          <a:p>
            <a:pPr>
              <a:lnSpc>
                <a:spcPts val="1100"/>
              </a:lnSpc>
            </a:pPr>
            <a:r>
              <a:rPr lang="en-US" sz="1300" b="1" dirty="0">
                <a:solidFill>
                  <a:srgbClr val="D38CBC"/>
                </a:solidFill>
              </a:rPr>
              <a:t>Erbschaftsteuer-Rechner</a:t>
            </a:r>
          </a:p>
          <a:p>
            <a:pPr marL="0" indent="0">
              <a:lnSpc>
                <a:spcPts val="1100"/>
              </a:lnSpc>
              <a:buNone/>
            </a:pPr>
            <a:endParaRPr lang="en-US" dirty="0"/>
          </a:p>
          <a:p>
            <a:pPr marL="0" indent="0">
              <a:lnSpc>
                <a:spcPts val="1100"/>
              </a:lnSpc>
              <a:buNone/>
            </a:pPr>
            <a:r>
              <a:rPr lang="en-GB" sz="1100" b="1" dirty="0">
                <a:solidFill>
                  <a:srgbClr val="D38CBC"/>
                </a:solidFill>
              </a:rPr>
              <a:t>Wie man einen Nachlass für die Erbschaftsteuer bewertet und seinen Wert meldet (Großbritannien)</a:t>
            </a:r>
          </a:p>
          <a:p>
            <a:pPr marL="0" indent="0">
              <a:lnSpc>
                <a:spcPts val="1100"/>
              </a:lnSpc>
              <a:buNone/>
            </a:pPr>
            <a:endParaRPr lang="en-US" dirty="0"/>
          </a:p>
          <a:p>
            <a:pPr>
              <a:lnSpc>
                <a:spcPts val="1100"/>
              </a:lnSpc>
            </a:pPr>
            <a:r>
              <a:rPr lang="en-US" dirty="0" sz="1000"/>
              <a:t>Eine Schritt-für-Schritt-Anleitung der britischen Regierung, die Ihnen hilft, den Wert eines Nachlasses und die Erbschaftsteuer zu schätzen und zu berechnen (</a:t>
            </a:r>
            <a:r>
              <a:rPr lang="en-US" dirty="0" sz="1000">
                <a:hlinkClick r:id="rId5"/>
              </a:rPr>
              <a:t>https://www.gov.uk/valuing-estate-of-someone-who-died/estimate-estate-value</a:t>
            </a:r>
            <a:r>
              <a:rPr lang="en-US" dirty="0" sz="1000"/>
              <a:t>). </a:t>
            </a:r>
          </a:p>
          <a:p>
            <a:pPr>
              <a:lnSpc>
                <a:spcPts val="1100"/>
              </a:lnSpc>
            </a:pPr>
            <a:endParaRPr lang="en-US" dirty="0"/>
          </a:p>
          <a:p>
            <a:pPr>
              <a:lnSpc>
                <a:spcPts val="1100"/>
              </a:lnSpc>
            </a:pPr>
            <a:endParaRPr lang="en-US" dirty="0"/>
          </a:p>
          <a:p>
            <a:pPr marL="0" indent="0">
              <a:lnSpc>
                <a:spcPts val="1100"/>
              </a:lnSpc>
              <a:buNone/>
            </a:pPr>
            <a:r>
              <a:rPr lang="en-GB" sz="1100" b="1" dirty="0">
                <a:solidFill>
                  <a:srgbClr val="D38CBC"/>
                </a:solidFill>
              </a:rPr>
              <a:t>Erbschaftsteuer-Rechner (Großbritannien)</a:t>
            </a:r>
          </a:p>
          <a:p>
            <a:pPr marL="0" indent="0">
              <a:lnSpc>
                <a:spcPts val="1100"/>
              </a:lnSpc>
              <a:buNone/>
            </a:pPr>
            <a:endParaRPr lang="en-US" dirty="0"/>
          </a:p>
          <a:p>
            <a:pPr>
              <a:lnSpc>
                <a:spcPts val="1100"/>
              </a:lnSpc>
            </a:pPr>
            <a:r>
              <a:rPr lang="en-GB" dirty="0" sz="1000"/>
              <a:t>Dieser Rechner hilft Ihnen, die Erbschaftsteuerlast schnell einzuschätzen, indem Sie die bestmögliche Schätzung des Werts Ihrer Vermögenswerte in die Felder des Rechners eintragen (</a:t>
            </a:r>
            <a:r>
              <a:rPr lang="en-GB" dirty="0" sz="1000">
                <a:hlinkClick r:id="rId6"/>
              </a:rPr>
              <a:t>https://www.sjp.co.uk/individuals/how-can-we-help/tools-information/calculators/inheritance-tax</a:t>
            </a:r>
            <a:r>
              <a:rPr lang="en-GB" dirty="0" sz="1000"/>
              <a:t>).</a:t>
            </a:r>
          </a:p>
          <a:p>
            <a:pPr>
              <a:lnSpc>
                <a:spcPts val="1100"/>
              </a:lnSpc>
            </a:pPr>
            <a:endParaRPr lang="en-GB" dirty="0"/>
          </a:p>
          <a:p>
            <a:pPr>
              <a:lnSpc>
                <a:spcPts val="1100"/>
              </a:lnSpc>
            </a:pPr>
            <a:endParaRPr lang="en-GB" dirty="0"/>
          </a:p>
          <a:p>
            <a:pPr marL="0" indent="0">
              <a:lnSpc>
                <a:spcPts val="1100"/>
              </a:lnSpc>
              <a:buNone/>
            </a:pPr>
            <a:r>
              <a:rPr lang="en-GB" sz="1100" b="1" dirty="0">
                <a:solidFill>
                  <a:srgbClr val="D38CBC"/>
                </a:solidFill>
              </a:rPr>
              <a:t>Schnellübersicht: Erbschaft- und Schenkungsteuersätze</a:t>
            </a:r>
            <a:endParaRPr lang="en-GB" sz="1200" dirty="0"/>
          </a:p>
          <a:p>
            <a:pPr>
              <a:lnSpc>
                <a:spcPts val="1100"/>
              </a:lnSpc>
            </a:pPr>
            <a:endParaRPr lang="en-GB" dirty="0"/>
          </a:p>
          <a:p>
            <a:pPr>
              <a:lnSpc>
                <a:spcPts val="1100"/>
              </a:lnSpc>
            </a:pPr>
            <a:r>
              <a:rPr lang="en-GB" dirty="0" sz="1000"/>
              <a:t>Die Schnellübersicht von PwC bietet einen Überblick über die Erbschaft- und Schenkungsteuersätze in Ländern weltweit (</a:t>
            </a:r>
            <a:r>
              <a:rPr lang="en-GB" dirty="0" sz="1000">
                <a:hlinkClick r:id="rId7"/>
              </a:rPr>
              <a:t>https://taxsummaries.pwc.com/quick-charts/inheritance-and-gift-tax-rates</a:t>
            </a:r>
            <a:r>
              <a:rPr lang="en-GB" dirty="0" sz="1000"/>
              <a:t>). </a:t>
            </a:r>
            <a:endParaRPr lang="en-US" dirty="0"/>
          </a:p>
        </p:txBody>
      </p:sp>
      <p:grpSp>
        <p:nvGrpSpPr>
          <p:cNvPr id="87" name="Graphic 2">
            <a:extLst>
              <a:ext uri="{FF2B5EF4-FFF2-40B4-BE49-F238E27FC236}">
                <a16:creationId xmlns:a16="http://schemas.microsoft.com/office/drawing/2014/main" id="{BF44E3E2-611C-CCDF-4520-5BF0ABE19AFF}"/>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DCF99AEB-1517-C017-39DA-7797E5384D64}"/>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A77E56A7-0E03-CE77-29CF-0E257AEA74D4}"/>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DF0ACB16-A4A9-7DF2-27F1-37E8D10661A1}"/>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E61DD9B2-F2B3-B170-58F8-DD6E050D2D9F}"/>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AA8614EF-9711-9196-7049-AF384422D238}"/>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7BBBE504-A2D8-9524-665B-BF4C483F87B8}"/>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6D825A5C-F5DC-C6FA-24EC-7C9ED56415E6}"/>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5665ADD6-9F78-4317-2D58-939AF467609C}"/>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DF9567A8-2285-2503-C6D8-6E421D23D485}"/>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F04FA498-8D84-11B1-61B3-A2060389EFA2}"/>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814EF5D9-BC1D-EE90-00D7-DE3BA8126518}"/>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708690FC-48CC-AF7D-3F70-1D1EC9A6CA74}"/>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F5D0AAFC-2456-E482-FB77-955726D803C8}"/>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2796F824-6886-F49E-9E62-5DAAEEF71C59}"/>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EAD30006-22F8-4252-B634-3B513E8917BD}"/>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C163A9A8-7B53-F6E8-148D-3DF02C98C77C}"/>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65079128-8B6F-D8FC-F553-4A43841095F7}"/>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E2287E7B-FCC9-03D6-7D4A-2D0A5FA257A8}"/>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296253121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94F33-D106-6FC5-7989-E3B60BFD1886}"/>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8D072E5-A6AA-7EBC-3779-D0C1C70E31FB}"/>
              </a:ext>
            </a:extLst>
          </p:cNvPr>
          <p:cNvSpPr>
            <a:spLocks noGrp="1"/>
          </p:cNvSpPr>
          <p:nvPr>
            <p:ph type="body" sz="quarter" idx="49"/>
          </p:nvPr>
        </p:nvSpPr>
        <p:spPr/>
        <p:txBody>
          <a:bodyPr/>
          <a:lstStyle/>
          <a:p>
            <a:r>
              <a:rPr lang="en-US" dirty="0"/>
              <a:t>Einführung</a:t>
            </a:r>
          </a:p>
        </p:txBody>
      </p:sp>
      <p:sp>
        <p:nvSpPr>
          <p:cNvPr id="2" name="Text Placeholder 1">
            <a:extLst>
              <a:ext uri="{FF2B5EF4-FFF2-40B4-BE49-F238E27FC236}">
                <a16:creationId xmlns:a16="http://schemas.microsoft.com/office/drawing/2014/main" id="{CB106EF7-CA4C-7FF6-E46F-FCCC0778EBBB}"/>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7BEB1AD1-225F-B090-F1F9-22EE3038B3A2}"/>
              </a:ext>
            </a:extLst>
          </p:cNvPr>
          <p:cNvSpPr>
            <a:spLocks noGrp="1"/>
          </p:cNvSpPr>
          <p:nvPr>
            <p:ph type="body" sz="quarter" idx="61"/>
          </p:nvPr>
        </p:nvSpPr>
        <p:spPr/>
        <p:txBody>
          <a:bodyPr/>
          <a:lstStyle/>
          <a:p>
            <a:r>
              <a:rPr lang="en-US" dirty="0"/>
              <a:t>Ressourcen</a:t>
            </a:r>
          </a:p>
        </p:txBody>
      </p:sp>
      <p:sp>
        <p:nvSpPr>
          <p:cNvPr id="8" name="Text Placeholder 7">
            <a:extLst>
              <a:ext uri="{FF2B5EF4-FFF2-40B4-BE49-F238E27FC236}">
                <a16:creationId xmlns:a16="http://schemas.microsoft.com/office/drawing/2014/main" id="{23B05C74-1B7A-93E5-D267-9A42A7D95823}"/>
              </a:ext>
            </a:extLst>
          </p:cNvPr>
          <p:cNvSpPr>
            <a:spLocks noGrp="1"/>
          </p:cNvSpPr>
          <p:nvPr>
            <p:ph type="body" sz="quarter" idx="64"/>
          </p:nvPr>
        </p:nvSpPr>
        <p:spPr>
          <a:xfrm>
            <a:off x="1704812" y="1813810"/>
            <a:ext cx="4970307" cy="8120604"/>
          </a:xfrm>
        </p:spPr>
        <p:txBody>
          <a:bodyPr/>
          <a:lstStyle/>
          <a:p>
            <a:r>
              <a:rPr lang="en-US" sz="1400" b="1" dirty="0">
                <a:solidFill>
                  <a:srgbClr val="D38CBC"/>
                </a:solidFill>
              </a:rPr>
              <a:t>Unterstützung bei der Finanzplanung nach Verwitwung</a:t>
            </a:r>
          </a:p>
          <a:p>
            <a:pPr marL="0" indent="0">
              <a:buNone/>
            </a:pPr>
            <a:endParaRPr lang="en-US" sz="1400" b="1" dirty="0">
              <a:solidFill>
                <a:srgbClr val="D38CBC"/>
              </a:solidFill>
              <a:highlight>
                <a:srgbClr val="FFFF00"/>
              </a:highlight>
            </a:endParaRPr>
          </a:p>
          <a:p>
            <a:pPr marL="0" indent="0">
              <a:buNone/>
            </a:pPr>
            <a:r>
              <a:rPr lang="en-GB" sz="1200" b="1" dirty="0">
                <a:solidFill>
                  <a:srgbClr val="D38CBC"/>
                </a:solidFill>
              </a:rPr>
              <a:t>Hinterbliebenenrenten und Sterbegeld</a:t>
            </a:r>
            <a:endParaRPr lang="en-US" sz="1200" dirty="0"/>
          </a:p>
          <a:p>
            <a:endParaRPr lang="en-US" dirty="0"/>
          </a:p>
          <a:p>
            <a:r>
              <a:rPr lang="en-GB" dirty="0"/>
              <a:t>Wenn ein Mensch stirbt, haben die hinterbliebenen Angehörigen möglicherweise Anspruch auf Hinterbliebenenleistungen. Die Leistungen und die möglichen Empfänger unterscheiden sich von EU-Land zu EU-Land. Diese Übersicht der Europäischen Union informiert über einige der häufigsten Leistungen, die Sie als hinterbliebene Angehörige beantragen können (</a:t>
            </a:r>
            <a:r>
              <a:rPr lang="en-GB" dirty="0">
                <a:hlinkClick r:id="rId2"/>
              </a:rPr>
              <a:t>https://europa.eu/youreurope/citizens/work/social-security-and-benefits/death-grants/index_de.htm</a:t>
            </a:r>
            <a:r>
              <a:rPr lang="en-GB" dirty="0"/>
              <a:t>).</a:t>
            </a:r>
          </a:p>
          <a:p>
            <a:endParaRPr lang="en-US" dirty="0"/>
          </a:p>
          <a:p>
            <a:endParaRPr lang="en-US" dirty="0"/>
          </a:p>
          <a:p>
            <a:pPr marL="0" indent="0">
              <a:buNone/>
            </a:pPr>
            <a:r>
              <a:rPr lang="en-GB" sz="1200" b="1" dirty="0">
                <a:solidFill>
                  <a:srgbClr val="D38CBC"/>
                </a:solidFill>
              </a:rPr>
              <a:t>Enhancing Financial Confidence Among Widows: The Role of Financial Professionals (englisch)</a:t>
            </a:r>
            <a:endParaRPr lang="en-US" sz="1200" dirty="0"/>
          </a:p>
          <a:p>
            <a:endParaRPr lang="en-US" dirty="0">
              <a:highlight>
                <a:srgbClr val="FFFF00"/>
              </a:highlight>
            </a:endParaRPr>
          </a:p>
          <a:p>
            <a:r>
              <a:rPr lang="en-GB" dirty="0"/>
              <a:t>Dieser interessante Artikel von J. Grable </a:t>
            </a:r>
            <a:r>
              <a:rPr lang="en-GB" i="1" dirty="0"/>
              <a:t>et al</a:t>
            </a:r>
            <a:r>
              <a:rPr lang="en-GB" dirty="0"/>
              <a:t>. hilft Ihnen, die Erfahrungen von Menschen zu verstehen, die während ihrer Verwitwung mit qualifizierten Finanzplanerinnen und -planern zusammengearbeitet haben (</a:t>
            </a:r>
            <a:r>
              <a:rPr lang="en-GB" dirty="0">
                <a:hlinkClick r:id="rId3"/>
              </a:rPr>
              <a:t>https://www.financialplanningassociation.org/article/journal/DEC17-enhancing-financial-confidence-among-widows-role-financial-professionals</a:t>
            </a:r>
            <a:r>
              <a:rPr lang="en-GB" dirty="0"/>
              <a:t>). </a:t>
            </a:r>
          </a:p>
          <a:p>
            <a:endParaRPr lang="en-GB" dirty="0"/>
          </a:p>
          <a:p>
            <a:endParaRPr lang="en-GB" dirty="0"/>
          </a:p>
          <a:p>
            <a:pPr marL="0" indent="0">
              <a:buNone/>
            </a:pPr>
            <a:r>
              <a:rPr lang="en-GB" sz="1200" b="1" dirty="0">
                <a:solidFill>
                  <a:srgbClr val="D38CBC"/>
                </a:solidFill>
              </a:rPr>
              <a:t>The Widow's Foundation</a:t>
            </a:r>
          </a:p>
          <a:p>
            <a:pPr marL="0" indent="0">
              <a:buNone/>
            </a:pPr>
            <a:endParaRPr lang="en-GB" sz="1200" dirty="0"/>
          </a:p>
          <a:p>
            <a:r>
              <a:rPr lang="en-GB" dirty="0"/>
              <a:t>The Widow’s Foundation ist eine privat finanzierte, multidisziplinäre und mehrsprachige Organisation, die ausschließlich dazu da ist, Witwen während der Trauerphase bei komplexen rechtlichen, finanziellen und gesundheitlichen Herausforderungen zu stärken, zu beraten und zu unterstützen (</a:t>
            </a:r>
            <a:r>
              <a:rPr lang="en-GB" dirty="0">
                <a:hlinkClick r:id="rId4"/>
              </a:rPr>
              <a:t>https://www.thewidowsfoundation.nl/</a:t>
            </a:r>
            <a:r>
              <a:rPr lang="en-GB" dirty="0"/>
              <a:t>).</a:t>
            </a:r>
            <a:endParaRPr lang="en-US" dirty="0"/>
          </a:p>
        </p:txBody>
      </p:sp>
      <p:grpSp>
        <p:nvGrpSpPr>
          <p:cNvPr id="87" name="Graphic 2">
            <a:extLst>
              <a:ext uri="{FF2B5EF4-FFF2-40B4-BE49-F238E27FC236}">
                <a16:creationId xmlns:a16="http://schemas.microsoft.com/office/drawing/2014/main" id="{B4643222-E4B8-037E-7A8F-573C5DEB9A91}"/>
              </a:ext>
            </a:extLst>
          </p:cNvPr>
          <p:cNvGrpSpPr/>
          <p:nvPr/>
        </p:nvGrpSpPr>
        <p:grpSpPr>
          <a:xfrm>
            <a:off x="5171277" y="1682597"/>
            <a:ext cx="283418" cy="283423"/>
            <a:chOff x="8736336" y="773976"/>
            <a:chExt cx="925001" cy="925018"/>
          </a:xfrm>
          <a:solidFill>
            <a:schemeClr val="bg1"/>
          </a:solidFill>
        </p:grpSpPr>
        <p:sp>
          <p:nvSpPr>
            <p:cNvPr id="88" name="Freeform 87">
              <a:extLst>
                <a:ext uri="{FF2B5EF4-FFF2-40B4-BE49-F238E27FC236}">
                  <a16:creationId xmlns:a16="http://schemas.microsoft.com/office/drawing/2014/main" id="{E4F7B3C5-D0E4-C14C-CAAE-2866ED8A4E9A}"/>
                </a:ext>
              </a:extLst>
            </p:cNvPr>
            <p:cNvSpPr/>
            <p:nvPr/>
          </p:nvSpPr>
          <p:spPr>
            <a:xfrm>
              <a:off x="8880867" y="773976"/>
              <a:ext cx="636011" cy="925018"/>
            </a:xfrm>
            <a:custGeom>
              <a:avLst/>
              <a:gdLst>
                <a:gd name="connsiteX0" fmla="*/ 547413 w 636011"/>
                <a:gd name="connsiteY0" fmla="*/ 538397 h 925018"/>
                <a:gd name="connsiteX1" fmla="*/ 635939 w 636011"/>
                <a:gd name="connsiteY1" fmla="*/ 312566 h 925018"/>
                <a:gd name="connsiteX2" fmla="*/ 314356 w 636011"/>
                <a:gd name="connsiteY2" fmla="*/ 17 h 925018"/>
                <a:gd name="connsiteX3" fmla="*/ 0 w 636011"/>
                <a:gd name="connsiteY3" fmla="*/ 317987 h 925018"/>
                <a:gd name="connsiteX4" fmla="*/ 88526 w 636011"/>
                <a:gd name="connsiteY4" fmla="*/ 537494 h 925018"/>
                <a:gd name="connsiteX5" fmla="*/ 143628 w 636011"/>
                <a:gd name="connsiteY5" fmla="*/ 655828 h 925018"/>
                <a:gd name="connsiteX6" fmla="*/ 130982 w 636011"/>
                <a:gd name="connsiteY6" fmla="*/ 737127 h 925018"/>
                <a:gd name="connsiteX7" fmla="*/ 161695 w 636011"/>
                <a:gd name="connsiteY7" fmla="*/ 823847 h 925018"/>
                <a:gd name="connsiteX8" fmla="*/ 289967 w 636011"/>
                <a:gd name="connsiteY8" fmla="*/ 925018 h 925018"/>
                <a:gd name="connsiteX9" fmla="*/ 345973 w 636011"/>
                <a:gd name="connsiteY9" fmla="*/ 925018 h 925018"/>
                <a:gd name="connsiteX10" fmla="*/ 474244 w 636011"/>
                <a:gd name="connsiteY10" fmla="*/ 823847 h 925018"/>
                <a:gd name="connsiteX11" fmla="*/ 504957 w 636011"/>
                <a:gd name="connsiteY11" fmla="*/ 737127 h 925018"/>
                <a:gd name="connsiteX12" fmla="*/ 492310 w 636011"/>
                <a:gd name="connsiteY12" fmla="*/ 655828 h 925018"/>
                <a:gd name="connsiteX13" fmla="*/ 547413 w 636011"/>
                <a:gd name="connsiteY13" fmla="*/ 538397 h 925018"/>
                <a:gd name="connsiteX14" fmla="*/ 547413 w 636011"/>
                <a:gd name="connsiteY14" fmla="*/ 538397 h 925018"/>
                <a:gd name="connsiteX15" fmla="*/ 109302 w 636011"/>
                <a:gd name="connsiteY15" fmla="*/ 517620 h 925018"/>
                <a:gd name="connsiteX16" fmla="*/ 28906 w 636011"/>
                <a:gd name="connsiteY16" fmla="*/ 317987 h 925018"/>
                <a:gd name="connsiteX17" fmla="*/ 314356 w 636011"/>
                <a:gd name="connsiteY17" fmla="*/ 28923 h 925018"/>
                <a:gd name="connsiteX18" fmla="*/ 607032 w 636011"/>
                <a:gd name="connsiteY18" fmla="*/ 313470 h 925018"/>
                <a:gd name="connsiteX19" fmla="*/ 526637 w 636011"/>
                <a:gd name="connsiteY19" fmla="*/ 518523 h 925018"/>
                <a:gd name="connsiteX20" fmla="*/ 464307 w 636011"/>
                <a:gd name="connsiteY20" fmla="*/ 650409 h 925018"/>
                <a:gd name="connsiteX21" fmla="*/ 332423 w 636011"/>
                <a:gd name="connsiteY21" fmla="*/ 650409 h 925018"/>
                <a:gd name="connsiteX22" fmla="*/ 332423 w 636011"/>
                <a:gd name="connsiteY22" fmla="*/ 491424 h 925018"/>
                <a:gd name="connsiteX23" fmla="*/ 375782 w 636011"/>
                <a:gd name="connsiteY23" fmla="*/ 491424 h 925018"/>
                <a:gd name="connsiteX24" fmla="*/ 534766 w 636011"/>
                <a:gd name="connsiteY24" fmla="*/ 332439 h 925018"/>
                <a:gd name="connsiteX25" fmla="*/ 534766 w 636011"/>
                <a:gd name="connsiteY25" fmla="*/ 289080 h 925018"/>
                <a:gd name="connsiteX26" fmla="*/ 520314 w 636011"/>
                <a:gd name="connsiteY26" fmla="*/ 274627 h 925018"/>
                <a:gd name="connsiteX27" fmla="*/ 462501 w 636011"/>
                <a:gd name="connsiteY27" fmla="*/ 274627 h 925018"/>
                <a:gd name="connsiteX28" fmla="*/ 317969 w 636011"/>
                <a:gd name="connsiteY28" fmla="*/ 367669 h 925018"/>
                <a:gd name="connsiteX29" fmla="*/ 173438 w 636011"/>
                <a:gd name="connsiteY29" fmla="*/ 274627 h 925018"/>
                <a:gd name="connsiteX30" fmla="*/ 115626 w 636011"/>
                <a:gd name="connsiteY30" fmla="*/ 274627 h 925018"/>
                <a:gd name="connsiteX31" fmla="*/ 101172 w 636011"/>
                <a:gd name="connsiteY31" fmla="*/ 289080 h 925018"/>
                <a:gd name="connsiteX32" fmla="*/ 101172 w 636011"/>
                <a:gd name="connsiteY32" fmla="*/ 332439 h 925018"/>
                <a:gd name="connsiteX33" fmla="*/ 260157 w 636011"/>
                <a:gd name="connsiteY33" fmla="*/ 491424 h 925018"/>
                <a:gd name="connsiteX34" fmla="*/ 303516 w 636011"/>
                <a:gd name="connsiteY34" fmla="*/ 491424 h 925018"/>
                <a:gd name="connsiteX35" fmla="*/ 303516 w 636011"/>
                <a:gd name="connsiteY35" fmla="*/ 650409 h 925018"/>
                <a:gd name="connsiteX36" fmla="*/ 171631 w 636011"/>
                <a:gd name="connsiteY36" fmla="*/ 650409 h 925018"/>
                <a:gd name="connsiteX37" fmla="*/ 109302 w 636011"/>
                <a:gd name="connsiteY37" fmla="*/ 517620 h 925018"/>
                <a:gd name="connsiteX38" fmla="*/ 444434 w 636011"/>
                <a:gd name="connsiteY38" fmla="*/ 366766 h 925018"/>
                <a:gd name="connsiteX39" fmla="*/ 423658 w 636011"/>
                <a:gd name="connsiteY39" fmla="*/ 364959 h 925018"/>
                <a:gd name="connsiteX40" fmla="*/ 332423 w 636011"/>
                <a:gd name="connsiteY40" fmla="*/ 445355 h 925018"/>
                <a:gd name="connsiteX41" fmla="*/ 332423 w 636011"/>
                <a:gd name="connsiteY41" fmla="*/ 433612 h 925018"/>
                <a:gd name="connsiteX42" fmla="*/ 462501 w 636011"/>
                <a:gd name="connsiteY42" fmla="*/ 303533 h 925018"/>
                <a:gd name="connsiteX43" fmla="*/ 505860 w 636011"/>
                <a:gd name="connsiteY43" fmla="*/ 303533 h 925018"/>
                <a:gd name="connsiteX44" fmla="*/ 505860 w 636011"/>
                <a:gd name="connsiteY44" fmla="*/ 332439 h 925018"/>
                <a:gd name="connsiteX45" fmla="*/ 375782 w 636011"/>
                <a:gd name="connsiteY45" fmla="*/ 462518 h 925018"/>
                <a:gd name="connsiteX46" fmla="*/ 356812 w 636011"/>
                <a:gd name="connsiteY46" fmla="*/ 462518 h 925018"/>
                <a:gd name="connsiteX47" fmla="*/ 443531 w 636011"/>
                <a:gd name="connsiteY47" fmla="*/ 386639 h 925018"/>
                <a:gd name="connsiteX48" fmla="*/ 444434 w 636011"/>
                <a:gd name="connsiteY48" fmla="*/ 366766 h 925018"/>
                <a:gd name="connsiteX49" fmla="*/ 303516 w 636011"/>
                <a:gd name="connsiteY49" fmla="*/ 445355 h 925018"/>
                <a:gd name="connsiteX50" fmla="*/ 212281 w 636011"/>
                <a:gd name="connsiteY50" fmla="*/ 364959 h 925018"/>
                <a:gd name="connsiteX51" fmla="*/ 191504 w 636011"/>
                <a:gd name="connsiteY51" fmla="*/ 366766 h 925018"/>
                <a:gd name="connsiteX52" fmla="*/ 193311 w 636011"/>
                <a:gd name="connsiteY52" fmla="*/ 387542 h 925018"/>
                <a:gd name="connsiteX53" fmla="*/ 280030 w 636011"/>
                <a:gd name="connsiteY53" fmla="*/ 463421 h 925018"/>
                <a:gd name="connsiteX54" fmla="*/ 261060 w 636011"/>
                <a:gd name="connsiteY54" fmla="*/ 463421 h 925018"/>
                <a:gd name="connsiteX55" fmla="*/ 130982 w 636011"/>
                <a:gd name="connsiteY55" fmla="*/ 333343 h 925018"/>
                <a:gd name="connsiteX56" fmla="*/ 130982 w 636011"/>
                <a:gd name="connsiteY56" fmla="*/ 304437 h 925018"/>
                <a:gd name="connsiteX57" fmla="*/ 174341 w 636011"/>
                <a:gd name="connsiteY57" fmla="*/ 304437 h 925018"/>
                <a:gd name="connsiteX58" fmla="*/ 304419 w 636011"/>
                <a:gd name="connsiteY58" fmla="*/ 434515 h 925018"/>
                <a:gd name="connsiteX59" fmla="*/ 304419 w 636011"/>
                <a:gd name="connsiteY59" fmla="*/ 445355 h 925018"/>
                <a:gd name="connsiteX60" fmla="*/ 345973 w 636011"/>
                <a:gd name="connsiteY60" fmla="*/ 896112 h 925018"/>
                <a:gd name="connsiteX61" fmla="*/ 289967 w 636011"/>
                <a:gd name="connsiteY61" fmla="*/ 896112 h 925018"/>
                <a:gd name="connsiteX62" fmla="*/ 191504 w 636011"/>
                <a:gd name="connsiteY62" fmla="*/ 823847 h 925018"/>
                <a:gd name="connsiteX63" fmla="*/ 444434 w 636011"/>
                <a:gd name="connsiteY63" fmla="*/ 823847 h 925018"/>
                <a:gd name="connsiteX64" fmla="*/ 345973 w 636011"/>
                <a:gd name="connsiteY64" fmla="*/ 896112 h 925018"/>
                <a:gd name="connsiteX65" fmla="*/ 345973 w 636011"/>
                <a:gd name="connsiteY65" fmla="*/ 896112 h 925018"/>
                <a:gd name="connsiteX66" fmla="*/ 491407 w 636011"/>
                <a:gd name="connsiteY66" fmla="*/ 773260 h 925018"/>
                <a:gd name="connsiteX67" fmla="*/ 469727 w 636011"/>
                <a:gd name="connsiteY67" fmla="*/ 794940 h 925018"/>
                <a:gd name="connsiteX68" fmla="*/ 166211 w 636011"/>
                <a:gd name="connsiteY68" fmla="*/ 794940 h 925018"/>
                <a:gd name="connsiteX69" fmla="*/ 144531 w 636011"/>
                <a:gd name="connsiteY69" fmla="*/ 773260 h 925018"/>
                <a:gd name="connsiteX70" fmla="*/ 166211 w 636011"/>
                <a:gd name="connsiteY70" fmla="*/ 751581 h 925018"/>
                <a:gd name="connsiteX71" fmla="*/ 469727 w 636011"/>
                <a:gd name="connsiteY71" fmla="*/ 751581 h 925018"/>
                <a:gd name="connsiteX72" fmla="*/ 491407 w 636011"/>
                <a:gd name="connsiteY72" fmla="*/ 773260 h 925018"/>
                <a:gd name="connsiteX73" fmla="*/ 166211 w 636011"/>
                <a:gd name="connsiteY73" fmla="*/ 722674 h 925018"/>
                <a:gd name="connsiteX74" fmla="*/ 144531 w 636011"/>
                <a:gd name="connsiteY74" fmla="*/ 700995 h 925018"/>
                <a:gd name="connsiteX75" fmla="*/ 166211 w 636011"/>
                <a:gd name="connsiteY75" fmla="*/ 679315 h 925018"/>
                <a:gd name="connsiteX76" fmla="*/ 469727 w 636011"/>
                <a:gd name="connsiteY76" fmla="*/ 679315 h 925018"/>
                <a:gd name="connsiteX77" fmla="*/ 491407 w 636011"/>
                <a:gd name="connsiteY77" fmla="*/ 700995 h 925018"/>
                <a:gd name="connsiteX78" fmla="*/ 469727 w 636011"/>
                <a:gd name="connsiteY78" fmla="*/ 722674 h 925018"/>
                <a:gd name="connsiteX79" fmla="*/ 166211 w 636011"/>
                <a:gd name="connsiteY79" fmla="*/ 722674 h 9250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Lst>
              <a:rect l="l" t="t" r="r" b="b"/>
              <a:pathLst>
                <a:path w="636011" h="925018">
                  <a:moveTo>
                    <a:pt x="547413" y="538397"/>
                  </a:moveTo>
                  <a:cubicBezTo>
                    <a:pt x="606129" y="477874"/>
                    <a:pt x="637745" y="397479"/>
                    <a:pt x="635939" y="312566"/>
                  </a:cubicBezTo>
                  <a:cubicBezTo>
                    <a:pt x="633229" y="138225"/>
                    <a:pt x="488697" y="-1789"/>
                    <a:pt x="314356" y="17"/>
                  </a:cubicBezTo>
                  <a:cubicBezTo>
                    <a:pt x="140015" y="1824"/>
                    <a:pt x="0" y="143645"/>
                    <a:pt x="0" y="317987"/>
                  </a:cubicBezTo>
                  <a:cubicBezTo>
                    <a:pt x="0" y="400189"/>
                    <a:pt x="31616" y="478778"/>
                    <a:pt x="88526" y="537494"/>
                  </a:cubicBezTo>
                  <a:cubicBezTo>
                    <a:pt x="118335" y="568206"/>
                    <a:pt x="137305" y="607953"/>
                    <a:pt x="143628" y="655828"/>
                  </a:cubicBezTo>
                  <a:cubicBezTo>
                    <a:pt x="112915" y="671185"/>
                    <a:pt x="106592" y="712738"/>
                    <a:pt x="130982" y="737127"/>
                  </a:cubicBezTo>
                  <a:cubicBezTo>
                    <a:pt x="100269" y="766937"/>
                    <a:pt x="118335" y="819330"/>
                    <a:pt x="161695" y="823847"/>
                  </a:cubicBezTo>
                  <a:cubicBezTo>
                    <a:pt x="176148" y="883466"/>
                    <a:pt x="229444" y="925018"/>
                    <a:pt x="289967" y="925018"/>
                  </a:cubicBezTo>
                  <a:lnTo>
                    <a:pt x="345973" y="925018"/>
                  </a:lnTo>
                  <a:cubicBezTo>
                    <a:pt x="407398" y="925018"/>
                    <a:pt x="460694" y="883466"/>
                    <a:pt x="474244" y="823847"/>
                  </a:cubicBezTo>
                  <a:cubicBezTo>
                    <a:pt x="516700" y="820233"/>
                    <a:pt x="535670" y="766937"/>
                    <a:pt x="504957" y="737127"/>
                  </a:cubicBezTo>
                  <a:cubicBezTo>
                    <a:pt x="529347" y="712738"/>
                    <a:pt x="523023" y="671185"/>
                    <a:pt x="492310" y="655828"/>
                  </a:cubicBezTo>
                  <a:cubicBezTo>
                    <a:pt x="498634" y="608856"/>
                    <a:pt x="517604" y="569110"/>
                    <a:pt x="547413" y="538397"/>
                  </a:cubicBezTo>
                  <a:lnTo>
                    <a:pt x="547413" y="538397"/>
                  </a:lnTo>
                  <a:close/>
                  <a:moveTo>
                    <a:pt x="109302" y="517620"/>
                  </a:moveTo>
                  <a:cubicBezTo>
                    <a:pt x="57813" y="463421"/>
                    <a:pt x="28906" y="392962"/>
                    <a:pt x="28906" y="317987"/>
                  </a:cubicBezTo>
                  <a:cubicBezTo>
                    <a:pt x="28906" y="160808"/>
                    <a:pt x="157178" y="30730"/>
                    <a:pt x="314356" y="28923"/>
                  </a:cubicBezTo>
                  <a:cubicBezTo>
                    <a:pt x="473341" y="27117"/>
                    <a:pt x="604322" y="154485"/>
                    <a:pt x="607032" y="313470"/>
                  </a:cubicBezTo>
                  <a:cubicBezTo>
                    <a:pt x="607936" y="390252"/>
                    <a:pt x="579933" y="463421"/>
                    <a:pt x="526637" y="518523"/>
                  </a:cubicBezTo>
                  <a:cubicBezTo>
                    <a:pt x="493214" y="552850"/>
                    <a:pt x="470631" y="598919"/>
                    <a:pt x="464307" y="650409"/>
                  </a:cubicBezTo>
                  <a:lnTo>
                    <a:pt x="332423" y="650409"/>
                  </a:lnTo>
                  <a:lnTo>
                    <a:pt x="332423" y="491424"/>
                  </a:lnTo>
                  <a:lnTo>
                    <a:pt x="375782" y="491424"/>
                  </a:lnTo>
                  <a:cubicBezTo>
                    <a:pt x="463404" y="491424"/>
                    <a:pt x="534766" y="420062"/>
                    <a:pt x="534766" y="332439"/>
                  </a:cubicBezTo>
                  <a:lnTo>
                    <a:pt x="534766" y="289080"/>
                  </a:lnTo>
                  <a:cubicBezTo>
                    <a:pt x="534766" y="280950"/>
                    <a:pt x="528443" y="274627"/>
                    <a:pt x="520314" y="274627"/>
                  </a:cubicBezTo>
                  <a:lnTo>
                    <a:pt x="462501" y="274627"/>
                  </a:lnTo>
                  <a:cubicBezTo>
                    <a:pt x="398365" y="274627"/>
                    <a:pt x="343262" y="312566"/>
                    <a:pt x="317969" y="367669"/>
                  </a:cubicBezTo>
                  <a:cubicBezTo>
                    <a:pt x="292676" y="312566"/>
                    <a:pt x="237574" y="274627"/>
                    <a:pt x="173438" y="274627"/>
                  </a:cubicBezTo>
                  <a:lnTo>
                    <a:pt x="115626" y="274627"/>
                  </a:lnTo>
                  <a:cubicBezTo>
                    <a:pt x="107495" y="274627"/>
                    <a:pt x="101172" y="280950"/>
                    <a:pt x="101172" y="289080"/>
                  </a:cubicBezTo>
                  <a:lnTo>
                    <a:pt x="101172" y="332439"/>
                  </a:lnTo>
                  <a:cubicBezTo>
                    <a:pt x="101172" y="420062"/>
                    <a:pt x="172535" y="491424"/>
                    <a:pt x="260157" y="491424"/>
                  </a:cubicBezTo>
                  <a:lnTo>
                    <a:pt x="303516" y="491424"/>
                  </a:lnTo>
                  <a:lnTo>
                    <a:pt x="303516" y="650409"/>
                  </a:lnTo>
                  <a:lnTo>
                    <a:pt x="171631" y="650409"/>
                  </a:lnTo>
                  <a:cubicBezTo>
                    <a:pt x="165308" y="598016"/>
                    <a:pt x="142725" y="552850"/>
                    <a:pt x="109302" y="517620"/>
                  </a:cubicBezTo>
                  <a:close/>
                  <a:moveTo>
                    <a:pt x="444434" y="366766"/>
                  </a:moveTo>
                  <a:cubicBezTo>
                    <a:pt x="439015" y="360442"/>
                    <a:pt x="429981" y="360442"/>
                    <a:pt x="423658" y="364959"/>
                  </a:cubicBezTo>
                  <a:lnTo>
                    <a:pt x="332423" y="445355"/>
                  </a:lnTo>
                  <a:lnTo>
                    <a:pt x="332423" y="433612"/>
                  </a:lnTo>
                  <a:cubicBezTo>
                    <a:pt x="332423" y="362249"/>
                    <a:pt x="391139" y="303533"/>
                    <a:pt x="462501" y="303533"/>
                  </a:cubicBezTo>
                  <a:lnTo>
                    <a:pt x="505860" y="303533"/>
                  </a:lnTo>
                  <a:lnTo>
                    <a:pt x="505860" y="332439"/>
                  </a:lnTo>
                  <a:cubicBezTo>
                    <a:pt x="505860" y="403802"/>
                    <a:pt x="447144" y="462518"/>
                    <a:pt x="375782" y="462518"/>
                  </a:cubicBezTo>
                  <a:lnTo>
                    <a:pt x="356812" y="462518"/>
                  </a:lnTo>
                  <a:lnTo>
                    <a:pt x="443531" y="386639"/>
                  </a:lnTo>
                  <a:cubicBezTo>
                    <a:pt x="448951" y="381219"/>
                    <a:pt x="449855" y="372186"/>
                    <a:pt x="444434" y="366766"/>
                  </a:cubicBezTo>
                  <a:close/>
                  <a:moveTo>
                    <a:pt x="303516" y="445355"/>
                  </a:moveTo>
                  <a:lnTo>
                    <a:pt x="212281" y="364959"/>
                  </a:lnTo>
                  <a:cubicBezTo>
                    <a:pt x="205958" y="359539"/>
                    <a:pt x="196925" y="360442"/>
                    <a:pt x="191504" y="366766"/>
                  </a:cubicBezTo>
                  <a:cubicBezTo>
                    <a:pt x="186085" y="373089"/>
                    <a:pt x="186988" y="382122"/>
                    <a:pt x="193311" y="387542"/>
                  </a:cubicBezTo>
                  <a:lnTo>
                    <a:pt x="280030" y="463421"/>
                  </a:lnTo>
                  <a:lnTo>
                    <a:pt x="261060" y="463421"/>
                  </a:lnTo>
                  <a:cubicBezTo>
                    <a:pt x="189698" y="463421"/>
                    <a:pt x="130982" y="404705"/>
                    <a:pt x="130982" y="333343"/>
                  </a:cubicBezTo>
                  <a:lnTo>
                    <a:pt x="130982" y="304437"/>
                  </a:lnTo>
                  <a:lnTo>
                    <a:pt x="174341" y="304437"/>
                  </a:lnTo>
                  <a:cubicBezTo>
                    <a:pt x="245704" y="304437"/>
                    <a:pt x="304419" y="363153"/>
                    <a:pt x="304419" y="434515"/>
                  </a:cubicBezTo>
                  <a:lnTo>
                    <a:pt x="304419" y="445355"/>
                  </a:lnTo>
                  <a:close/>
                  <a:moveTo>
                    <a:pt x="345973" y="896112"/>
                  </a:moveTo>
                  <a:lnTo>
                    <a:pt x="289967" y="896112"/>
                  </a:lnTo>
                  <a:cubicBezTo>
                    <a:pt x="244800" y="896112"/>
                    <a:pt x="205054" y="866302"/>
                    <a:pt x="191504" y="823847"/>
                  </a:cubicBezTo>
                  <a:lnTo>
                    <a:pt x="444434" y="823847"/>
                  </a:lnTo>
                  <a:cubicBezTo>
                    <a:pt x="430884" y="866302"/>
                    <a:pt x="391139" y="896112"/>
                    <a:pt x="345973" y="896112"/>
                  </a:cubicBezTo>
                  <a:lnTo>
                    <a:pt x="345973" y="896112"/>
                  </a:lnTo>
                  <a:close/>
                  <a:moveTo>
                    <a:pt x="491407" y="773260"/>
                  </a:moveTo>
                  <a:cubicBezTo>
                    <a:pt x="491407" y="785003"/>
                    <a:pt x="481471" y="794940"/>
                    <a:pt x="469727" y="794940"/>
                  </a:cubicBezTo>
                  <a:cubicBezTo>
                    <a:pt x="451661" y="794940"/>
                    <a:pt x="177954" y="794940"/>
                    <a:pt x="166211" y="794940"/>
                  </a:cubicBezTo>
                  <a:cubicBezTo>
                    <a:pt x="154468" y="794940"/>
                    <a:pt x="144531" y="785003"/>
                    <a:pt x="144531" y="773260"/>
                  </a:cubicBezTo>
                  <a:cubicBezTo>
                    <a:pt x="144531" y="761517"/>
                    <a:pt x="154468" y="751581"/>
                    <a:pt x="166211" y="751581"/>
                  </a:cubicBezTo>
                  <a:lnTo>
                    <a:pt x="469727" y="751581"/>
                  </a:lnTo>
                  <a:cubicBezTo>
                    <a:pt x="482374" y="751581"/>
                    <a:pt x="491407" y="761517"/>
                    <a:pt x="491407" y="773260"/>
                  </a:cubicBezTo>
                  <a:close/>
                  <a:moveTo>
                    <a:pt x="166211" y="722674"/>
                  </a:moveTo>
                  <a:cubicBezTo>
                    <a:pt x="154468" y="722674"/>
                    <a:pt x="144531" y="712738"/>
                    <a:pt x="144531" y="700995"/>
                  </a:cubicBezTo>
                  <a:cubicBezTo>
                    <a:pt x="144531" y="689251"/>
                    <a:pt x="154468" y="679315"/>
                    <a:pt x="166211" y="679315"/>
                  </a:cubicBezTo>
                  <a:lnTo>
                    <a:pt x="469727" y="679315"/>
                  </a:lnTo>
                  <a:cubicBezTo>
                    <a:pt x="481471" y="679315"/>
                    <a:pt x="491407" y="689251"/>
                    <a:pt x="491407" y="700995"/>
                  </a:cubicBezTo>
                  <a:cubicBezTo>
                    <a:pt x="491407" y="712738"/>
                    <a:pt x="481471" y="722674"/>
                    <a:pt x="469727" y="722674"/>
                  </a:cubicBezTo>
                  <a:lnTo>
                    <a:pt x="166211" y="722674"/>
                  </a:ln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89" name="Freeform 88">
              <a:extLst>
                <a:ext uri="{FF2B5EF4-FFF2-40B4-BE49-F238E27FC236}">
                  <a16:creationId xmlns:a16="http://schemas.microsoft.com/office/drawing/2014/main" id="{287E2A13-95CA-73A8-84A5-4D62619050E8}"/>
                </a:ext>
              </a:extLst>
            </p:cNvPr>
            <p:cNvSpPr/>
            <p:nvPr/>
          </p:nvSpPr>
          <p:spPr>
            <a:xfrm>
              <a:off x="8736336" y="1077510"/>
              <a:ext cx="101172" cy="28906"/>
            </a:xfrm>
            <a:custGeom>
              <a:avLst/>
              <a:gdLst>
                <a:gd name="connsiteX0" fmla="*/ 101172 w 101172"/>
                <a:gd name="connsiteY0" fmla="*/ 14453 h 28906"/>
                <a:gd name="connsiteX1" fmla="*/ 86719 w 101172"/>
                <a:gd name="connsiteY1" fmla="*/ 0 h 28906"/>
                <a:gd name="connsiteX2" fmla="*/ 14453 w 101172"/>
                <a:gd name="connsiteY2" fmla="*/ 0 h 28906"/>
                <a:gd name="connsiteX3" fmla="*/ 0 w 101172"/>
                <a:gd name="connsiteY3" fmla="*/ 14453 h 28906"/>
                <a:gd name="connsiteX4" fmla="*/ 14453 w 101172"/>
                <a:gd name="connsiteY4" fmla="*/ 28906 h 28906"/>
                <a:gd name="connsiteX5" fmla="*/ 86719 w 101172"/>
                <a:gd name="connsiteY5" fmla="*/ 28906 h 28906"/>
                <a:gd name="connsiteX6" fmla="*/ 101172 w 101172"/>
                <a:gd name="connsiteY6" fmla="*/ 14453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101172" y="14453"/>
                  </a:moveTo>
                  <a:cubicBezTo>
                    <a:pt x="101172" y="6323"/>
                    <a:pt x="94849" y="0"/>
                    <a:pt x="86719" y="0"/>
                  </a:cubicBezTo>
                  <a:lnTo>
                    <a:pt x="14453" y="0"/>
                  </a:lnTo>
                  <a:cubicBezTo>
                    <a:pt x="6323" y="0"/>
                    <a:pt x="0" y="6323"/>
                    <a:pt x="0" y="14453"/>
                  </a:cubicBezTo>
                  <a:cubicBezTo>
                    <a:pt x="0" y="22583"/>
                    <a:pt x="6323" y="28906"/>
                    <a:pt x="14453" y="28906"/>
                  </a:cubicBezTo>
                  <a:lnTo>
                    <a:pt x="86719" y="28906"/>
                  </a:lnTo>
                  <a:cubicBezTo>
                    <a:pt x="94849" y="28906"/>
                    <a:pt x="101172" y="22583"/>
                    <a:pt x="101172" y="14453"/>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0" name="Freeform 89">
              <a:extLst>
                <a:ext uri="{FF2B5EF4-FFF2-40B4-BE49-F238E27FC236}">
                  <a16:creationId xmlns:a16="http://schemas.microsoft.com/office/drawing/2014/main" id="{9F883E52-CB64-AF92-4209-420152832EB7}"/>
                </a:ext>
              </a:extLst>
            </p:cNvPr>
            <p:cNvSpPr/>
            <p:nvPr/>
          </p:nvSpPr>
          <p:spPr>
            <a:xfrm>
              <a:off x="8796859" y="1265589"/>
              <a:ext cx="91235" cy="64850"/>
            </a:xfrm>
            <a:custGeom>
              <a:avLst/>
              <a:gdLst>
                <a:gd name="connsiteX0" fmla="*/ 69556 w 91235"/>
                <a:gd name="connsiteY0" fmla="*/ 1618 h 64850"/>
                <a:gd name="connsiteX1" fmla="*/ 7226 w 91235"/>
                <a:gd name="connsiteY1" fmla="*/ 37751 h 64850"/>
                <a:gd name="connsiteX2" fmla="*/ 1807 w 91235"/>
                <a:gd name="connsiteY2" fmla="*/ 57624 h 64850"/>
                <a:gd name="connsiteX3" fmla="*/ 21680 w 91235"/>
                <a:gd name="connsiteY3" fmla="*/ 63044 h 64850"/>
                <a:gd name="connsiteX4" fmla="*/ 84009 w 91235"/>
                <a:gd name="connsiteY4" fmla="*/ 26911 h 64850"/>
                <a:gd name="connsiteX5" fmla="*/ 89429 w 91235"/>
                <a:gd name="connsiteY5" fmla="*/ 7038 h 64850"/>
                <a:gd name="connsiteX6" fmla="*/ 69556 w 91235"/>
                <a:gd name="connsiteY6" fmla="*/ 1618 h 6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235" h="64850">
                  <a:moveTo>
                    <a:pt x="69556" y="1618"/>
                  </a:moveTo>
                  <a:lnTo>
                    <a:pt x="7226" y="37751"/>
                  </a:lnTo>
                  <a:cubicBezTo>
                    <a:pt x="0" y="41365"/>
                    <a:pt x="-1807" y="50398"/>
                    <a:pt x="1807" y="57624"/>
                  </a:cubicBezTo>
                  <a:cubicBezTo>
                    <a:pt x="5420" y="64851"/>
                    <a:pt x="14453" y="66657"/>
                    <a:pt x="21680" y="63044"/>
                  </a:cubicBezTo>
                  <a:lnTo>
                    <a:pt x="84009" y="26911"/>
                  </a:lnTo>
                  <a:cubicBezTo>
                    <a:pt x="91236" y="23298"/>
                    <a:pt x="93042" y="14265"/>
                    <a:pt x="89429" y="7038"/>
                  </a:cubicBezTo>
                  <a:cubicBezTo>
                    <a:pt x="84912" y="715"/>
                    <a:pt x="76782" y="-1995"/>
                    <a:pt x="69556" y="1618"/>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1" name="Freeform 90">
              <a:extLst>
                <a:ext uri="{FF2B5EF4-FFF2-40B4-BE49-F238E27FC236}">
                  <a16:creationId xmlns:a16="http://schemas.microsoft.com/office/drawing/2014/main" id="{86E61CD8-D959-806E-3D00-89C787687724}"/>
                </a:ext>
              </a:extLst>
            </p:cNvPr>
            <p:cNvSpPr/>
            <p:nvPr/>
          </p:nvSpPr>
          <p:spPr>
            <a:xfrm>
              <a:off x="8796457" y="853486"/>
              <a:ext cx="91499" cy="65041"/>
            </a:xfrm>
            <a:custGeom>
              <a:avLst/>
              <a:gdLst>
                <a:gd name="connsiteX0" fmla="*/ 7628 w 91499"/>
                <a:gd name="connsiteY0" fmla="*/ 27100 h 65041"/>
                <a:gd name="connsiteX1" fmla="*/ 77184 w 91499"/>
                <a:gd name="connsiteY1" fmla="*/ 65039 h 65041"/>
                <a:gd name="connsiteX2" fmla="*/ 84410 w 91499"/>
                <a:gd name="connsiteY2" fmla="*/ 37940 h 65041"/>
                <a:gd name="connsiteX3" fmla="*/ 22081 w 91499"/>
                <a:gd name="connsiteY3" fmla="*/ 1807 h 65041"/>
                <a:gd name="connsiteX4" fmla="*/ 2208 w 91499"/>
                <a:gd name="connsiteY4" fmla="*/ 7226 h 65041"/>
                <a:gd name="connsiteX5" fmla="*/ 7628 w 91499"/>
                <a:gd name="connsiteY5" fmla="*/ 27100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499" h="65041">
                  <a:moveTo>
                    <a:pt x="7628" y="27100"/>
                  </a:moveTo>
                  <a:cubicBezTo>
                    <a:pt x="74474" y="65942"/>
                    <a:pt x="71764" y="65039"/>
                    <a:pt x="77184" y="65039"/>
                  </a:cubicBezTo>
                  <a:cubicBezTo>
                    <a:pt x="91637" y="65039"/>
                    <a:pt x="97057" y="45166"/>
                    <a:pt x="84410" y="37940"/>
                  </a:cubicBezTo>
                  <a:lnTo>
                    <a:pt x="22081" y="1807"/>
                  </a:lnTo>
                  <a:cubicBezTo>
                    <a:pt x="14855" y="-1807"/>
                    <a:pt x="6725" y="0"/>
                    <a:pt x="2208" y="7226"/>
                  </a:cubicBezTo>
                  <a:cubicBezTo>
                    <a:pt x="-2308" y="14453"/>
                    <a:pt x="401" y="23486"/>
                    <a:pt x="7628" y="2710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2" name="Freeform 91">
              <a:extLst>
                <a:ext uri="{FF2B5EF4-FFF2-40B4-BE49-F238E27FC236}">
                  <a16:creationId xmlns:a16="http://schemas.microsoft.com/office/drawing/2014/main" id="{7C005FC3-FAF9-41F6-4465-5A5F60D5C829}"/>
                </a:ext>
              </a:extLst>
            </p:cNvPr>
            <p:cNvSpPr/>
            <p:nvPr/>
          </p:nvSpPr>
          <p:spPr>
            <a:xfrm>
              <a:off x="9560165" y="1077510"/>
              <a:ext cx="101172" cy="28906"/>
            </a:xfrm>
            <a:custGeom>
              <a:avLst/>
              <a:gdLst>
                <a:gd name="connsiteX0" fmla="*/ 86719 w 101172"/>
                <a:gd name="connsiteY0" fmla="*/ 0 h 28906"/>
                <a:gd name="connsiteX1" fmla="*/ 14453 w 101172"/>
                <a:gd name="connsiteY1" fmla="*/ 0 h 28906"/>
                <a:gd name="connsiteX2" fmla="*/ 0 w 101172"/>
                <a:gd name="connsiteY2" fmla="*/ 14453 h 28906"/>
                <a:gd name="connsiteX3" fmla="*/ 14453 w 101172"/>
                <a:gd name="connsiteY3" fmla="*/ 28906 h 28906"/>
                <a:gd name="connsiteX4" fmla="*/ 86719 w 101172"/>
                <a:gd name="connsiteY4" fmla="*/ 28906 h 28906"/>
                <a:gd name="connsiteX5" fmla="*/ 101172 w 101172"/>
                <a:gd name="connsiteY5" fmla="*/ 14453 h 28906"/>
                <a:gd name="connsiteX6" fmla="*/ 86719 w 101172"/>
                <a:gd name="connsiteY6" fmla="*/ 0 h 289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1172" h="28906">
                  <a:moveTo>
                    <a:pt x="86719" y="0"/>
                  </a:moveTo>
                  <a:lnTo>
                    <a:pt x="14453" y="0"/>
                  </a:lnTo>
                  <a:cubicBezTo>
                    <a:pt x="6323" y="0"/>
                    <a:pt x="0" y="6323"/>
                    <a:pt x="0" y="14453"/>
                  </a:cubicBezTo>
                  <a:cubicBezTo>
                    <a:pt x="0" y="22583"/>
                    <a:pt x="6323" y="28906"/>
                    <a:pt x="14453" y="28906"/>
                  </a:cubicBezTo>
                  <a:lnTo>
                    <a:pt x="86719" y="28906"/>
                  </a:lnTo>
                  <a:cubicBezTo>
                    <a:pt x="94849" y="28906"/>
                    <a:pt x="101172" y="22583"/>
                    <a:pt x="101172" y="14453"/>
                  </a:cubicBezTo>
                  <a:cubicBezTo>
                    <a:pt x="101172" y="6323"/>
                    <a:pt x="94849" y="0"/>
                    <a:pt x="86719" y="0"/>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3" name="Freeform 92">
              <a:extLst>
                <a:ext uri="{FF2B5EF4-FFF2-40B4-BE49-F238E27FC236}">
                  <a16:creationId xmlns:a16="http://schemas.microsoft.com/office/drawing/2014/main" id="{18D69FFE-41DF-59A4-2274-365315CE16BC}"/>
                </a:ext>
              </a:extLst>
            </p:cNvPr>
            <p:cNvSpPr/>
            <p:nvPr/>
          </p:nvSpPr>
          <p:spPr>
            <a:xfrm>
              <a:off x="9510483" y="1265401"/>
              <a:ext cx="91047" cy="65039"/>
            </a:xfrm>
            <a:custGeom>
              <a:avLst/>
              <a:gdLst>
                <a:gd name="connsiteX0" fmla="*/ 84009 w 91047"/>
                <a:gd name="connsiteY0" fmla="*/ 37939 h 65039"/>
                <a:gd name="connsiteX1" fmla="*/ 21680 w 91047"/>
                <a:gd name="connsiteY1" fmla="*/ 1807 h 65039"/>
                <a:gd name="connsiteX2" fmla="*/ 1807 w 91047"/>
                <a:gd name="connsiteY2" fmla="*/ 7227 h 65039"/>
                <a:gd name="connsiteX3" fmla="*/ 7226 w 91047"/>
                <a:gd name="connsiteY3" fmla="*/ 27099 h 65039"/>
                <a:gd name="connsiteX4" fmla="*/ 69556 w 91047"/>
                <a:gd name="connsiteY4" fmla="*/ 63232 h 65039"/>
                <a:gd name="connsiteX5" fmla="*/ 89429 w 91047"/>
                <a:gd name="connsiteY5" fmla="*/ 57813 h 65039"/>
                <a:gd name="connsiteX6" fmla="*/ 84009 w 91047"/>
                <a:gd name="connsiteY6" fmla="*/ 37939 h 650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047" h="65039">
                  <a:moveTo>
                    <a:pt x="84009" y="37939"/>
                  </a:moveTo>
                  <a:lnTo>
                    <a:pt x="21680" y="1807"/>
                  </a:lnTo>
                  <a:cubicBezTo>
                    <a:pt x="14453" y="-1806"/>
                    <a:pt x="6323" y="0"/>
                    <a:pt x="1807" y="7227"/>
                  </a:cubicBezTo>
                  <a:cubicBezTo>
                    <a:pt x="-1807" y="14453"/>
                    <a:pt x="0" y="22583"/>
                    <a:pt x="7226" y="27099"/>
                  </a:cubicBezTo>
                  <a:lnTo>
                    <a:pt x="69556" y="63232"/>
                  </a:lnTo>
                  <a:cubicBezTo>
                    <a:pt x="76782" y="66846"/>
                    <a:pt x="84912" y="65039"/>
                    <a:pt x="89429" y="57813"/>
                  </a:cubicBezTo>
                  <a:cubicBezTo>
                    <a:pt x="93042" y="51489"/>
                    <a:pt x="90332" y="42456"/>
                    <a:pt x="84009" y="379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sp>
          <p:nvSpPr>
            <p:cNvPr id="94" name="Freeform 93">
              <a:extLst>
                <a:ext uri="{FF2B5EF4-FFF2-40B4-BE49-F238E27FC236}">
                  <a16:creationId xmlns:a16="http://schemas.microsoft.com/office/drawing/2014/main" id="{7036847B-1971-1317-D3F2-32A24A527591}"/>
                </a:ext>
              </a:extLst>
            </p:cNvPr>
            <p:cNvSpPr/>
            <p:nvPr/>
          </p:nvSpPr>
          <p:spPr>
            <a:xfrm>
              <a:off x="9509975" y="853486"/>
              <a:ext cx="91742" cy="65041"/>
            </a:xfrm>
            <a:custGeom>
              <a:avLst/>
              <a:gdLst>
                <a:gd name="connsiteX0" fmla="*/ 14961 w 91742"/>
                <a:gd name="connsiteY0" fmla="*/ 65039 h 65041"/>
                <a:gd name="connsiteX1" fmla="*/ 84516 w 91742"/>
                <a:gd name="connsiteY1" fmla="*/ 27100 h 65041"/>
                <a:gd name="connsiteX2" fmla="*/ 89936 w 91742"/>
                <a:gd name="connsiteY2" fmla="*/ 7226 h 65041"/>
                <a:gd name="connsiteX3" fmla="*/ 70063 w 91742"/>
                <a:gd name="connsiteY3" fmla="*/ 1807 h 65041"/>
                <a:gd name="connsiteX4" fmla="*/ 7734 w 91742"/>
                <a:gd name="connsiteY4" fmla="*/ 37940 h 65041"/>
                <a:gd name="connsiteX5" fmla="*/ 14961 w 91742"/>
                <a:gd name="connsiteY5" fmla="*/ 65039 h 650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1742" h="65041">
                  <a:moveTo>
                    <a:pt x="14961" y="65039"/>
                  </a:moveTo>
                  <a:cubicBezTo>
                    <a:pt x="20381" y="65039"/>
                    <a:pt x="17671" y="65942"/>
                    <a:pt x="84516" y="27100"/>
                  </a:cubicBezTo>
                  <a:cubicBezTo>
                    <a:pt x="91743" y="23486"/>
                    <a:pt x="93549" y="14453"/>
                    <a:pt x="89936" y="7226"/>
                  </a:cubicBezTo>
                  <a:cubicBezTo>
                    <a:pt x="86323" y="0"/>
                    <a:pt x="77290" y="-1807"/>
                    <a:pt x="70063" y="1807"/>
                  </a:cubicBezTo>
                  <a:lnTo>
                    <a:pt x="7734" y="37940"/>
                  </a:lnTo>
                  <a:cubicBezTo>
                    <a:pt x="-5816" y="45166"/>
                    <a:pt x="-396" y="65039"/>
                    <a:pt x="14961" y="65039"/>
                  </a:cubicBezTo>
                  <a:close/>
                </a:path>
              </a:pathLst>
            </a:custGeom>
            <a:grpFill/>
            <a:ln w="9028" cap="flat">
              <a:noFill/>
              <a:prstDash val="solid"/>
              <a:miter/>
            </a:ln>
          </p:spPr>
          <p:txBody>
            <a:bodyPr rtlCol="0" anchor="ctr"/>
            <a:lstStyle/>
            <a:p>
              <a:endParaRPr lang="en-US" dirty="0">
                <a:solidFill>
                  <a:schemeClr val="bg1"/>
                </a:solidFill>
                <a:latin typeface="Calibri" panose="020F0502020204030204" pitchFamily="34" charset="0"/>
                <a:cs typeface="Calibri" panose="020F0502020204030204" pitchFamily="34" charset="0"/>
              </a:endParaRPr>
            </a:p>
          </p:txBody>
        </p:sp>
      </p:grpSp>
      <p:cxnSp>
        <p:nvCxnSpPr>
          <p:cNvPr id="19" name="Straight Connector 18">
            <a:extLst>
              <a:ext uri="{FF2B5EF4-FFF2-40B4-BE49-F238E27FC236}">
                <a16:creationId xmlns:a16="http://schemas.microsoft.com/office/drawing/2014/main" id="{E34DFBE2-AC4B-1B9A-C159-22470E1DFDC3}"/>
              </a:ext>
            </a:extLst>
          </p:cNvPr>
          <p:cNvCxnSpPr>
            <a:cxnSpLocks/>
          </p:cNvCxnSpPr>
          <p:nvPr/>
        </p:nvCxnSpPr>
        <p:spPr>
          <a:xfrm>
            <a:off x="1471747" y="1264920"/>
            <a:ext cx="5778139" cy="0"/>
          </a:xfrm>
          <a:prstGeom prst="line">
            <a:avLst/>
          </a:prstGeom>
          <a:ln w="19050">
            <a:solidFill>
              <a:srgbClr val="D38CBC"/>
            </a:solidFill>
            <a:prstDash val="sysDot"/>
          </a:ln>
        </p:spPr>
        <p:style>
          <a:lnRef idx="1">
            <a:schemeClr val="accent1"/>
          </a:lnRef>
          <a:fillRef idx="0">
            <a:schemeClr val="accent1"/>
          </a:fillRef>
          <a:effectRef idx="0">
            <a:schemeClr val="accent1"/>
          </a:effectRef>
          <a:fontRef idx="minor">
            <a:schemeClr val="tx1"/>
          </a:fontRef>
        </p:style>
      </p:cxnSp>
      <p:grpSp>
        <p:nvGrpSpPr>
          <p:cNvPr id="20" name="Graphic 2">
            <a:extLst>
              <a:ext uri="{FF2B5EF4-FFF2-40B4-BE49-F238E27FC236}">
                <a16:creationId xmlns:a16="http://schemas.microsoft.com/office/drawing/2014/main" id="{C8966C1E-1AF7-53CD-432B-5019288D99D3}"/>
              </a:ext>
            </a:extLst>
          </p:cNvPr>
          <p:cNvGrpSpPr/>
          <p:nvPr/>
        </p:nvGrpSpPr>
        <p:grpSpPr>
          <a:xfrm>
            <a:off x="973372" y="543749"/>
            <a:ext cx="594171" cy="758066"/>
            <a:chOff x="5321116" y="858896"/>
            <a:chExt cx="888315" cy="1133345"/>
          </a:xfrm>
          <a:solidFill>
            <a:srgbClr val="D38CBC"/>
          </a:solidFill>
        </p:grpSpPr>
        <p:sp>
          <p:nvSpPr>
            <p:cNvPr id="21" name="Freeform 20">
              <a:extLst>
                <a:ext uri="{FF2B5EF4-FFF2-40B4-BE49-F238E27FC236}">
                  <a16:creationId xmlns:a16="http://schemas.microsoft.com/office/drawing/2014/main" id="{AF4DBF2C-4407-A238-76CD-F446021D2CC3}"/>
                </a:ext>
              </a:extLst>
            </p:cNvPr>
            <p:cNvSpPr/>
            <p:nvPr/>
          </p:nvSpPr>
          <p:spPr>
            <a:xfrm>
              <a:off x="5484486" y="1083374"/>
              <a:ext cx="277113" cy="317697"/>
            </a:xfrm>
            <a:custGeom>
              <a:avLst/>
              <a:gdLst>
                <a:gd name="connsiteX0" fmla="*/ 260815 w 277113"/>
                <a:gd name="connsiteY0" fmla="*/ 317697 h 317697"/>
                <a:gd name="connsiteX1" fmla="*/ 248251 w 277113"/>
                <a:gd name="connsiteY1" fmla="*/ 311925 h 317697"/>
                <a:gd name="connsiteX2" fmla="*/ 191206 w 277113"/>
                <a:gd name="connsiteY2" fmla="*/ 277969 h 317697"/>
                <a:gd name="connsiteX3" fmla="*/ 89338 w 277113"/>
                <a:gd name="connsiteY3" fmla="*/ 228394 h 317697"/>
                <a:gd name="connsiteX4" fmla="*/ 15314 w 277113"/>
                <a:gd name="connsiteY4" fmla="*/ 79328 h 317697"/>
                <a:gd name="connsiteX5" fmla="*/ 1053 w 277113"/>
                <a:gd name="connsiteY5" fmla="*/ 22282 h 317697"/>
                <a:gd name="connsiteX6" fmla="*/ 7165 w 277113"/>
                <a:gd name="connsiteY6" fmla="*/ 2927 h 317697"/>
                <a:gd name="connsiteX7" fmla="*/ 27539 w 277113"/>
                <a:gd name="connsiteY7" fmla="*/ 4285 h 317697"/>
                <a:gd name="connsiteX8" fmla="*/ 114126 w 277113"/>
                <a:gd name="connsiteY8" fmla="*/ 38920 h 317697"/>
                <a:gd name="connsiteX9" fmla="*/ 211918 w 277113"/>
                <a:gd name="connsiteY9" fmla="*/ 77290 h 317697"/>
                <a:gd name="connsiteX10" fmla="*/ 211918 w 277113"/>
                <a:gd name="connsiteY10" fmla="*/ 77290 h 317697"/>
                <a:gd name="connsiteX11" fmla="*/ 212937 w 277113"/>
                <a:gd name="connsiteY11" fmla="*/ 77969 h 317697"/>
                <a:gd name="connsiteX12" fmla="*/ 217351 w 277113"/>
                <a:gd name="connsiteY12" fmla="*/ 81365 h 317697"/>
                <a:gd name="connsiteX13" fmla="*/ 277114 w 277113"/>
                <a:gd name="connsiteY13" fmla="*/ 237222 h 317697"/>
                <a:gd name="connsiteX14" fmla="*/ 277114 w 277113"/>
                <a:gd name="connsiteY14" fmla="*/ 238580 h 317697"/>
                <a:gd name="connsiteX15" fmla="*/ 277114 w 277113"/>
                <a:gd name="connsiteY15" fmla="*/ 238580 h 317697"/>
                <a:gd name="connsiteX16" fmla="*/ 277114 w 277113"/>
                <a:gd name="connsiteY16" fmla="*/ 248767 h 317697"/>
                <a:gd name="connsiteX17" fmla="*/ 277114 w 277113"/>
                <a:gd name="connsiteY17" fmla="*/ 274234 h 317697"/>
                <a:gd name="connsiteX18" fmla="*/ 277114 w 277113"/>
                <a:gd name="connsiteY18" fmla="*/ 301398 h 317697"/>
                <a:gd name="connsiteX19" fmla="*/ 266248 w 277113"/>
                <a:gd name="connsiteY19" fmla="*/ 316679 h 317697"/>
                <a:gd name="connsiteX20" fmla="*/ 260815 w 277113"/>
                <a:gd name="connsiteY20" fmla="*/ 317697 h 317697"/>
                <a:gd name="connsiteX21" fmla="*/ 42819 w 277113"/>
                <a:gd name="connsiteY21" fmla="*/ 49786 h 317697"/>
                <a:gd name="connsiteX22" fmla="*/ 47572 w 277113"/>
                <a:gd name="connsiteY22" fmla="*/ 72536 h 317697"/>
                <a:gd name="connsiteX23" fmla="*/ 108353 w 277113"/>
                <a:gd name="connsiteY23" fmla="*/ 201568 h 317697"/>
                <a:gd name="connsiteX24" fmla="*/ 200713 w 277113"/>
                <a:gd name="connsiteY24" fmla="*/ 246730 h 317697"/>
                <a:gd name="connsiteX25" fmla="*/ 245195 w 277113"/>
                <a:gd name="connsiteY25" fmla="*/ 265066 h 317697"/>
                <a:gd name="connsiteX26" fmla="*/ 245195 w 277113"/>
                <a:gd name="connsiteY26" fmla="*/ 248767 h 317697"/>
                <a:gd name="connsiteX27" fmla="*/ 245195 w 277113"/>
                <a:gd name="connsiteY27" fmla="*/ 240957 h 317697"/>
                <a:gd name="connsiteX28" fmla="*/ 245195 w 277113"/>
                <a:gd name="connsiteY28" fmla="*/ 238580 h 317697"/>
                <a:gd name="connsiteX29" fmla="*/ 245195 w 277113"/>
                <a:gd name="connsiteY29" fmla="*/ 237562 h 317697"/>
                <a:gd name="connsiteX30" fmla="*/ 196978 w 277113"/>
                <a:gd name="connsiteY30" fmla="*/ 106153 h 317697"/>
                <a:gd name="connsiteX31" fmla="*/ 194262 w 277113"/>
                <a:gd name="connsiteY31" fmla="*/ 104115 h 317697"/>
                <a:gd name="connsiteX32" fmla="*/ 193243 w 277113"/>
                <a:gd name="connsiteY32" fmla="*/ 103436 h 317697"/>
                <a:gd name="connsiteX33" fmla="*/ 105297 w 277113"/>
                <a:gd name="connsiteY33" fmla="*/ 69820 h 317697"/>
                <a:gd name="connsiteX34" fmla="*/ 42819 w 277113"/>
                <a:gd name="connsiteY34" fmla="*/ 49786 h 3176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77113" h="317697">
                  <a:moveTo>
                    <a:pt x="260815" y="317697"/>
                  </a:moveTo>
                  <a:cubicBezTo>
                    <a:pt x="256061" y="317697"/>
                    <a:pt x="251647" y="315660"/>
                    <a:pt x="248251" y="311925"/>
                  </a:cubicBezTo>
                  <a:cubicBezTo>
                    <a:pt x="229236" y="289174"/>
                    <a:pt x="214975" y="285100"/>
                    <a:pt x="191206" y="277969"/>
                  </a:cubicBezTo>
                  <a:cubicBezTo>
                    <a:pt x="166418" y="270499"/>
                    <a:pt x="135518" y="261331"/>
                    <a:pt x="89338" y="228394"/>
                  </a:cubicBezTo>
                  <a:cubicBezTo>
                    <a:pt x="37386" y="191382"/>
                    <a:pt x="25841" y="131959"/>
                    <a:pt x="15314" y="79328"/>
                  </a:cubicBezTo>
                  <a:cubicBezTo>
                    <a:pt x="11240" y="58275"/>
                    <a:pt x="7165" y="38241"/>
                    <a:pt x="1053" y="22282"/>
                  </a:cubicBezTo>
                  <a:cubicBezTo>
                    <a:pt x="-1664" y="15151"/>
                    <a:pt x="1053" y="7341"/>
                    <a:pt x="7165" y="2927"/>
                  </a:cubicBezTo>
                  <a:cubicBezTo>
                    <a:pt x="13277" y="-1487"/>
                    <a:pt x="21766" y="-808"/>
                    <a:pt x="27539" y="4285"/>
                  </a:cubicBezTo>
                  <a:cubicBezTo>
                    <a:pt x="42479" y="18207"/>
                    <a:pt x="79151" y="28734"/>
                    <a:pt x="114126" y="38920"/>
                  </a:cubicBezTo>
                  <a:cubicBezTo>
                    <a:pt x="150459" y="49446"/>
                    <a:pt x="188489" y="60312"/>
                    <a:pt x="211918" y="77290"/>
                  </a:cubicBezTo>
                  <a:cubicBezTo>
                    <a:pt x="211918" y="77290"/>
                    <a:pt x="211918" y="77290"/>
                    <a:pt x="211918" y="77290"/>
                  </a:cubicBezTo>
                  <a:lnTo>
                    <a:pt x="212937" y="77969"/>
                  </a:lnTo>
                  <a:cubicBezTo>
                    <a:pt x="214635" y="78988"/>
                    <a:pt x="215993" y="80007"/>
                    <a:pt x="217351" y="81365"/>
                  </a:cubicBezTo>
                  <a:cubicBezTo>
                    <a:pt x="271002" y="126866"/>
                    <a:pt x="276434" y="185609"/>
                    <a:pt x="277114" y="237222"/>
                  </a:cubicBezTo>
                  <a:cubicBezTo>
                    <a:pt x="277114" y="237562"/>
                    <a:pt x="277114" y="238241"/>
                    <a:pt x="277114" y="238580"/>
                  </a:cubicBezTo>
                  <a:lnTo>
                    <a:pt x="277114" y="238580"/>
                  </a:lnTo>
                  <a:cubicBezTo>
                    <a:pt x="277114" y="242315"/>
                    <a:pt x="277114" y="245711"/>
                    <a:pt x="277114" y="248767"/>
                  </a:cubicBezTo>
                  <a:cubicBezTo>
                    <a:pt x="277114" y="257256"/>
                    <a:pt x="277114" y="265745"/>
                    <a:pt x="277114" y="274234"/>
                  </a:cubicBezTo>
                  <a:cubicBezTo>
                    <a:pt x="277114" y="283062"/>
                    <a:pt x="277114" y="292230"/>
                    <a:pt x="277114" y="301398"/>
                  </a:cubicBezTo>
                  <a:cubicBezTo>
                    <a:pt x="277114" y="310567"/>
                    <a:pt x="272699" y="314302"/>
                    <a:pt x="266248" y="316679"/>
                  </a:cubicBezTo>
                  <a:cubicBezTo>
                    <a:pt x="264550" y="317358"/>
                    <a:pt x="262513" y="317697"/>
                    <a:pt x="260815" y="317697"/>
                  </a:cubicBezTo>
                  <a:close/>
                  <a:moveTo>
                    <a:pt x="42819" y="49786"/>
                  </a:moveTo>
                  <a:cubicBezTo>
                    <a:pt x="44517" y="57256"/>
                    <a:pt x="45875" y="64727"/>
                    <a:pt x="47572" y="72536"/>
                  </a:cubicBezTo>
                  <a:cubicBezTo>
                    <a:pt x="57080" y="121433"/>
                    <a:pt x="66927" y="172027"/>
                    <a:pt x="108353" y="201568"/>
                  </a:cubicBezTo>
                  <a:cubicBezTo>
                    <a:pt x="150119" y="231450"/>
                    <a:pt x="176944" y="239599"/>
                    <a:pt x="200713" y="246730"/>
                  </a:cubicBezTo>
                  <a:cubicBezTo>
                    <a:pt x="216333" y="251483"/>
                    <a:pt x="230594" y="255558"/>
                    <a:pt x="245195" y="265066"/>
                  </a:cubicBezTo>
                  <a:cubicBezTo>
                    <a:pt x="245195" y="259633"/>
                    <a:pt x="245195" y="254200"/>
                    <a:pt x="245195" y="248767"/>
                  </a:cubicBezTo>
                  <a:cubicBezTo>
                    <a:pt x="245195" y="243334"/>
                    <a:pt x="245195" y="243334"/>
                    <a:pt x="245195" y="240957"/>
                  </a:cubicBezTo>
                  <a:cubicBezTo>
                    <a:pt x="245195" y="240278"/>
                    <a:pt x="245195" y="239259"/>
                    <a:pt x="245195" y="238580"/>
                  </a:cubicBezTo>
                  <a:cubicBezTo>
                    <a:pt x="245195" y="238580"/>
                    <a:pt x="245195" y="237901"/>
                    <a:pt x="245195" y="237562"/>
                  </a:cubicBezTo>
                  <a:cubicBezTo>
                    <a:pt x="244516" y="180855"/>
                    <a:pt x="236027" y="139090"/>
                    <a:pt x="196978" y="106153"/>
                  </a:cubicBezTo>
                  <a:cubicBezTo>
                    <a:pt x="195959" y="105474"/>
                    <a:pt x="195280" y="104794"/>
                    <a:pt x="194262" y="104115"/>
                  </a:cubicBezTo>
                  <a:lnTo>
                    <a:pt x="193243" y="103436"/>
                  </a:lnTo>
                  <a:cubicBezTo>
                    <a:pt x="174228" y="89854"/>
                    <a:pt x="139253" y="79667"/>
                    <a:pt x="105297" y="69820"/>
                  </a:cubicBezTo>
                  <a:cubicBezTo>
                    <a:pt x="82886" y="63368"/>
                    <a:pt x="61155" y="57256"/>
                    <a:pt x="42819" y="49786"/>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2" name="Freeform 21">
              <a:extLst>
                <a:ext uri="{FF2B5EF4-FFF2-40B4-BE49-F238E27FC236}">
                  <a16:creationId xmlns:a16="http://schemas.microsoft.com/office/drawing/2014/main" id="{A0DB2723-CE80-4090-5131-3743AC120A1F}"/>
                </a:ext>
              </a:extLst>
            </p:cNvPr>
            <p:cNvSpPr/>
            <p:nvPr/>
          </p:nvSpPr>
          <p:spPr>
            <a:xfrm>
              <a:off x="5667542" y="858896"/>
              <a:ext cx="256366" cy="489883"/>
            </a:xfrm>
            <a:custGeom>
              <a:avLst/>
              <a:gdLst>
                <a:gd name="connsiteX0" fmla="*/ 77759 w 256366"/>
                <a:gd name="connsiteY0" fmla="*/ 489883 h 489883"/>
                <a:gd name="connsiteX1" fmla="*/ 66214 w 256366"/>
                <a:gd name="connsiteY1" fmla="*/ 485129 h 489883"/>
                <a:gd name="connsiteX2" fmla="*/ 66214 w 256366"/>
                <a:gd name="connsiteY2" fmla="*/ 462040 h 489883"/>
                <a:gd name="connsiteX3" fmla="*/ 66214 w 256366"/>
                <a:gd name="connsiteY3" fmla="*/ 462040 h 489883"/>
                <a:gd name="connsiteX4" fmla="*/ 130730 w 256366"/>
                <a:gd name="connsiteY4" fmla="*/ 400919 h 489883"/>
                <a:gd name="connsiteX5" fmla="*/ 224448 w 256366"/>
                <a:gd name="connsiteY5" fmla="*/ 240308 h 489883"/>
                <a:gd name="connsiteX6" fmla="*/ 201019 w 256366"/>
                <a:gd name="connsiteY6" fmla="*/ 100410 h 489883"/>
                <a:gd name="connsiteX7" fmla="*/ 188794 w 256366"/>
                <a:gd name="connsiteY7" fmla="*/ 54230 h 489883"/>
                <a:gd name="connsiteX8" fmla="*/ 138540 w 256366"/>
                <a:gd name="connsiteY8" fmla="*/ 99052 h 489883"/>
                <a:gd name="connsiteX9" fmla="*/ 32937 w 256366"/>
                <a:gd name="connsiteY9" fmla="*/ 263398 h 489883"/>
                <a:gd name="connsiteX10" fmla="*/ 35654 w 256366"/>
                <a:gd name="connsiteY10" fmla="*/ 312634 h 489883"/>
                <a:gd name="connsiteX11" fmla="*/ 21392 w 256366"/>
                <a:gd name="connsiteY11" fmla="*/ 330970 h 489883"/>
                <a:gd name="connsiteX12" fmla="*/ 3056 w 256366"/>
                <a:gd name="connsiteY12" fmla="*/ 316709 h 489883"/>
                <a:gd name="connsiteX13" fmla="*/ 0 w 256366"/>
                <a:gd name="connsiteY13" fmla="*/ 263398 h 489883"/>
                <a:gd name="connsiteX14" fmla="*/ 117487 w 256366"/>
                <a:gd name="connsiteY14" fmla="*/ 73925 h 489883"/>
                <a:gd name="connsiteX15" fmla="*/ 188115 w 256366"/>
                <a:gd name="connsiteY15" fmla="*/ 6353 h 489883"/>
                <a:gd name="connsiteX16" fmla="*/ 206112 w 256366"/>
                <a:gd name="connsiteY16" fmla="*/ 920 h 489883"/>
                <a:gd name="connsiteX17" fmla="*/ 216978 w 256366"/>
                <a:gd name="connsiteY17" fmla="*/ 16200 h 489883"/>
                <a:gd name="connsiteX18" fmla="*/ 231918 w 256366"/>
                <a:gd name="connsiteY18" fmla="*/ 91582 h 489883"/>
                <a:gd name="connsiteX19" fmla="*/ 256366 w 256366"/>
                <a:gd name="connsiteY19" fmla="*/ 240308 h 489883"/>
                <a:gd name="connsiteX20" fmla="*/ 151443 w 256366"/>
                <a:gd name="connsiteY20" fmla="*/ 425707 h 489883"/>
                <a:gd name="connsiteX21" fmla="*/ 89643 w 256366"/>
                <a:gd name="connsiteY21" fmla="*/ 483771 h 489883"/>
                <a:gd name="connsiteX22" fmla="*/ 88964 w 256366"/>
                <a:gd name="connsiteY22" fmla="*/ 484450 h 489883"/>
                <a:gd name="connsiteX23" fmla="*/ 88625 w 256366"/>
                <a:gd name="connsiteY23" fmla="*/ 484450 h 489883"/>
                <a:gd name="connsiteX24" fmla="*/ 77080 w 256366"/>
                <a:gd name="connsiteY24" fmla="*/ 489544 h 4898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56366" h="489883">
                  <a:moveTo>
                    <a:pt x="77759" y="489883"/>
                  </a:moveTo>
                  <a:cubicBezTo>
                    <a:pt x="73684" y="489883"/>
                    <a:pt x="69270" y="488185"/>
                    <a:pt x="66214" y="485129"/>
                  </a:cubicBezTo>
                  <a:cubicBezTo>
                    <a:pt x="59762" y="478678"/>
                    <a:pt x="59762" y="468491"/>
                    <a:pt x="66214" y="462040"/>
                  </a:cubicBezTo>
                  <a:lnTo>
                    <a:pt x="66214" y="462040"/>
                  </a:lnTo>
                  <a:cubicBezTo>
                    <a:pt x="87267" y="438270"/>
                    <a:pt x="109338" y="419255"/>
                    <a:pt x="130730" y="400919"/>
                  </a:cubicBezTo>
                  <a:cubicBezTo>
                    <a:pt x="183022" y="356097"/>
                    <a:pt x="224448" y="320444"/>
                    <a:pt x="224448" y="240308"/>
                  </a:cubicBezTo>
                  <a:cubicBezTo>
                    <a:pt x="224448" y="160173"/>
                    <a:pt x="212224" y="138101"/>
                    <a:pt x="201019" y="100410"/>
                  </a:cubicBezTo>
                  <a:cubicBezTo>
                    <a:pt x="196604" y="84791"/>
                    <a:pt x="191850" y="69511"/>
                    <a:pt x="188794" y="54230"/>
                  </a:cubicBezTo>
                  <a:cubicBezTo>
                    <a:pt x="172835" y="70190"/>
                    <a:pt x="155518" y="84791"/>
                    <a:pt x="138540" y="99052"/>
                  </a:cubicBezTo>
                  <a:cubicBezTo>
                    <a:pt x="84211" y="144553"/>
                    <a:pt x="32937" y="187677"/>
                    <a:pt x="32937" y="263398"/>
                  </a:cubicBezTo>
                  <a:cubicBezTo>
                    <a:pt x="32937" y="339120"/>
                    <a:pt x="33956" y="298033"/>
                    <a:pt x="35654" y="312634"/>
                  </a:cubicBezTo>
                  <a:cubicBezTo>
                    <a:pt x="36672" y="321462"/>
                    <a:pt x="30560" y="329612"/>
                    <a:pt x="21392" y="330970"/>
                  </a:cubicBezTo>
                  <a:cubicBezTo>
                    <a:pt x="12564" y="331989"/>
                    <a:pt x="4414" y="325877"/>
                    <a:pt x="3056" y="316709"/>
                  </a:cubicBezTo>
                  <a:cubicBezTo>
                    <a:pt x="1019" y="300750"/>
                    <a:pt x="0" y="283092"/>
                    <a:pt x="0" y="263398"/>
                  </a:cubicBezTo>
                  <a:cubicBezTo>
                    <a:pt x="0" y="172397"/>
                    <a:pt x="59762" y="122482"/>
                    <a:pt x="117487" y="73925"/>
                  </a:cubicBezTo>
                  <a:cubicBezTo>
                    <a:pt x="143973" y="51854"/>
                    <a:pt x="169100" y="30801"/>
                    <a:pt x="188115" y="6353"/>
                  </a:cubicBezTo>
                  <a:cubicBezTo>
                    <a:pt x="192530" y="920"/>
                    <a:pt x="199660" y="-1457"/>
                    <a:pt x="206112" y="920"/>
                  </a:cubicBezTo>
                  <a:cubicBezTo>
                    <a:pt x="212563" y="3297"/>
                    <a:pt x="216978" y="9409"/>
                    <a:pt x="216978" y="16200"/>
                  </a:cubicBezTo>
                  <a:cubicBezTo>
                    <a:pt x="216978" y="39969"/>
                    <a:pt x="223769" y="63738"/>
                    <a:pt x="231918" y="91582"/>
                  </a:cubicBezTo>
                  <a:cubicBezTo>
                    <a:pt x="242784" y="129273"/>
                    <a:pt x="256366" y="176132"/>
                    <a:pt x="256366" y="240308"/>
                  </a:cubicBezTo>
                  <a:cubicBezTo>
                    <a:pt x="256366" y="335384"/>
                    <a:pt x="205433" y="379187"/>
                    <a:pt x="151443" y="425707"/>
                  </a:cubicBezTo>
                  <a:cubicBezTo>
                    <a:pt x="130730" y="443364"/>
                    <a:pt x="109338" y="461700"/>
                    <a:pt x="89643" y="483771"/>
                  </a:cubicBezTo>
                  <a:cubicBezTo>
                    <a:pt x="89643" y="483771"/>
                    <a:pt x="89304" y="484111"/>
                    <a:pt x="88964" y="484450"/>
                  </a:cubicBezTo>
                  <a:lnTo>
                    <a:pt x="88625" y="484450"/>
                  </a:lnTo>
                  <a:cubicBezTo>
                    <a:pt x="85569" y="488185"/>
                    <a:pt x="81154" y="489544"/>
                    <a:pt x="77080" y="489544"/>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3" name="Freeform 22">
              <a:extLst>
                <a:ext uri="{FF2B5EF4-FFF2-40B4-BE49-F238E27FC236}">
                  <a16:creationId xmlns:a16="http://schemas.microsoft.com/office/drawing/2014/main" id="{C09ED576-D9EF-ABE0-AFA2-22BBFE042E3B}"/>
                </a:ext>
              </a:extLst>
            </p:cNvPr>
            <p:cNvSpPr/>
            <p:nvPr/>
          </p:nvSpPr>
          <p:spPr>
            <a:xfrm>
              <a:off x="5729002" y="1020941"/>
              <a:ext cx="113833" cy="327837"/>
            </a:xfrm>
            <a:custGeom>
              <a:avLst/>
              <a:gdLst>
                <a:gd name="connsiteX0" fmla="*/ 16299 w 113833"/>
                <a:gd name="connsiteY0" fmla="*/ 327838 h 327837"/>
                <a:gd name="connsiteX1" fmla="*/ 0 w 113833"/>
                <a:gd name="connsiteY1" fmla="*/ 311539 h 327837"/>
                <a:gd name="connsiteX2" fmla="*/ 0 w 113833"/>
                <a:gd name="connsiteY2" fmla="*/ 301692 h 327837"/>
                <a:gd name="connsiteX3" fmla="*/ 0 w 113833"/>
                <a:gd name="connsiteY3" fmla="*/ 299654 h 327837"/>
                <a:gd name="connsiteX4" fmla="*/ 0 w 113833"/>
                <a:gd name="connsiteY4" fmla="*/ 299315 h 327837"/>
                <a:gd name="connsiteX5" fmla="*/ 83871 w 113833"/>
                <a:gd name="connsiteY5" fmla="*/ 7635 h 327837"/>
                <a:gd name="connsiteX6" fmla="*/ 106282 w 113833"/>
                <a:gd name="connsiteY6" fmla="*/ 2541 h 327837"/>
                <a:gd name="connsiteX7" fmla="*/ 111375 w 113833"/>
                <a:gd name="connsiteY7" fmla="*/ 24952 h 327837"/>
                <a:gd name="connsiteX8" fmla="*/ 111375 w 113833"/>
                <a:gd name="connsiteY8" fmla="*/ 24952 h 327837"/>
                <a:gd name="connsiteX9" fmla="*/ 32598 w 113833"/>
                <a:gd name="connsiteY9" fmla="*/ 299994 h 327837"/>
                <a:gd name="connsiteX10" fmla="*/ 32598 w 113833"/>
                <a:gd name="connsiteY10" fmla="*/ 302371 h 327837"/>
                <a:gd name="connsiteX11" fmla="*/ 32598 w 113833"/>
                <a:gd name="connsiteY11" fmla="*/ 303390 h 327837"/>
                <a:gd name="connsiteX12" fmla="*/ 32598 w 113833"/>
                <a:gd name="connsiteY12" fmla="*/ 311539 h 327837"/>
                <a:gd name="connsiteX13" fmla="*/ 16299 w 113833"/>
                <a:gd name="connsiteY13" fmla="*/ 327838 h 3278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3833" h="327837">
                  <a:moveTo>
                    <a:pt x="16299" y="327838"/>
                  </a:moveTo>
                  <a:cubicBezTo>
                    <a:pt x="7131" y="327838"/>
                    <a:pt x="0" y="320707"/>
                    <a:pt x="0" y="311539"/>
                  </a:cubicBezTo>
                  <a:cubicBezTo>
                    <a:pt x="0" y="302371"/>
                    <a:pt x="0" y="305087"/>
                    <a:pt x="0" y="301692"/>
                  </a:cubicBezTo>
                  <a:lnTo>
                    <a:pt x="0" y="299654"/>
                  </a:lnTo>
                  <a:cubicBezTo>
                    <a:pt x="0" y="299654"/>
                    <a:pt x="0" y="299654"/>
                    <a:pt x="0" y="299315"/>
                  </a:cubicBezTo>
                  <a:cubicBezTo>
                    <a:pt x="3735" y="138025"/>
                    <a:pt x="80475" y="12728"/>
                    <a:pt x="83871" y="7635"/>
                  </a:cubicBezTo>
                  <a:cubicBezTo>
                    <a:pt x="88625" y="-175"/>
                    <a:pt x="98812" y="-2213"/>
                    <a:pt x="106282" y="2541"/>
                  </a:cubicBezTo>
                  <a:cubicBezTo>
                    <a:pt x="113752" y="7295"/>
                    <a:pt x="116129" y="17482"/>
                    <a:pt x="111375" y="24952"/>
                  </a:cubicBezTo>
                  <a:lnTo>
                    <a:pt x="111375" y="24952"/>
                  </a:lnTo>
                  <a:cubicBezTo>
                    <a:pt x="110696" y="26310"/>
                    <a:pt x="35993" y="148212"/>
                    <a:pt x="32598" y="299994"/>
                  </a:cubicBezTo>
                  <a:lnTo>
                    <a:pt x="32598" y="302371"/>
                  </a:lnTo>
                  <a:cubicBezTo>
                    <a:pt x="32598" y="302710"/>
                    <a:pt x="32598" y="303050"/>
                    <a:pt x="32598" y="303390"/>
                  </a:cubicBezTo>
                  <a:cubicBezTo>
                    <a:pt x="32598" y="305766"/>
                    <a:pt x="32598" y="308822"/>
                    <a:pt x="32598" y="311539"/>
                  </a:cubicBezTo>
                  <a:cubicBezTo>
                    <a:pt x="32598" y="320707"/>
                    <a:pt x="25467" y="327838"/>
                    <a:pt x="16299" y="32783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24" name="Freeform 23">
              <a:extLst>
                <a:ext uri="{FF2B5EF4-FFF2-40B4-BE49-F238E27FC236}">
                  <a16:creationId xmlns:a16="http://schemas.microsoft.com/office/drawing/2014/main" id="{FCFDBD3F-66D3-7CDA-2217-6764D1BE6B82}"/>
                </a:ext>
              </a:extLst>
            </p:cNvPr>
            <p:cNvSpPr/>
            <p:nvPr/>
          </p:nvSpPr>
          <p:spPr>
            <a:xfrm>
              <a:off x="5606832" y="1205557"/>
              <a:ext cx="155106" cy="644069"/>
            </a:xfrm>
            <a:custGeom>
              <a:avLst/>
              <a:gdLst>
                <a:gd name="connsiteX0" fmla="*/ 138468 w 155106"/>
                <a:gd name="connsiteY0" fmla="*/ 643730 h 644069"/>
                <a:gd name="connsiteX1" fmla="*/ 122169 w 155106"/>
                <a:gd name="connsiteY1" fmla="*/ 627432 h 644069"/>
                <a:gd name="connsiteX2" fmla="*/ 122169 w 155106"/>
                <a:gd name="connsiteY2" fmla="*/ 179215 h 644069"/>
                <a:gd name="connsiteX3" fmla="*/ 5362 w 155106"/>
                <a:gd name="connsiteY3" fmla="*/ 28451 h 644069"/>
                <a:gd name="connsiteX4" fmla="*/ 4343 w 155106"/>
                <a:gd name="connsiteY4" fmla="*/ 5361 h 644069"/>
                <a:gd name="connsiteX5" fmla="*/ 27433 w 155106"/>
                <a:gd name="connsiteY5" fmla="*/ 4343 h 644069"/>
                <a:gd name="connsiteX6" fmla="*/ 155107 w 155106"/>
                <a:gd name="connsiteY6" fmla="*/ 179555 h 644069"/>
                <a:gd name="connsiteX7" fmla="*/ 155107 w 155106"/>
                <a:gd name="connsiteY7" fmla="*/ 627771 h 644069"/>
                <a:gd name="connsiteX8" fmla="*/ 138808 w 155106"/>
                <a:gd name="connsiteY8" fmla="*/ 644070 h 644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106" h="644069">
                  <a:moveTo>
                    <a:pt x="138468" y="643730"/>
                  </a:moveTo>
                  <a:cubicBezTo>
                    <a:pt x="129300" y="643730"/>
                    <a:pt x="122169" y="636600"/>
                    <a:pt x="122169" y="627432"/>
                  </a:cubicBezTo>
                  <a:lnTo>
                    <a:pt x="122169" y="179215"/>
                  </a:lnTo>
                  <a:cubicBezTo>
                    <a:pt x="122169" y="148315"/>
                    <a:pt x="53918" y="72254"/>
                    <a:pt x="5362" y="28451"/>
                  </a:cubicBezTo>
                  <a:cubicBezTo>
                    <a:pt x="-1430" y="22339"/>
                    <a:pt x="-1769" y="12153"/>
                    <a:pt x="4343" y="5361"/>
                  </a:cubicBezTo>
                  <a:cubicBezTo>
                    <a:pt x="10455" y="-1430"/>
                    <a:pt x="20642" y="-1769"/>
                    <a:pt x="27433" y="4343"/>
                  </a:cubicBezTo>
                  <a:cubicBezTo>
                    <a:pt x="48825" y="23698"/>
                    <a:pt x="155107" y="122848"/>
                    <a:pt x="155107" y="179555"/>
                  </a:cubicBezTo>
                  <a:lnTo>
                    <a:pt x="155107" y="627771"/>
                  </a:lnTo>
                  <a:cubicBezTo>
                    <a:pt x="155107" y="636939"/>
                    <a:pt x="147976" y="644070"/>
                    <a:pt x="138808" y="644070"/>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2" name="Freeform 51">
              <a:extLst>
                <a:ext uri="{FF2B5EF4-FFF2-40B4-BE49-F238E27FC236}">
                  <a16:creationId xmlns:a16="http://schemas.microsoft.com/office/drawing/2014/main" id="{BE6CFAF1-ED6C-28FD-855B-40F5772E63EA}"/>
                </a:ext>
              </a:extLst>
            </p:cNvPr>
            <p:cNvSpPr/>
            <p:nvPr/>
          </p:nvSpPr>
          <p:spPr>
            <a:xfrm>
              <a:off x="5810496" y="1205446"/>
              <a:ext cx="398935" cy="381363"/>
            </a:xfrm>
            <a:custGeom>
              <a:avLst/>
              <a:gdLst>
                <a:gd name="connsiteX0" fmla="*/ 16299 w 398935"/>
                <a:gd name="connsiteY0" fmla="*/ 381363 h 381363"/>
                <a:gd name="connsiteX1" fmla="*/ 0 w 398935"/>
                <a:gd name="connsiteY1" fmla="*/ 365064 h 381363"/>
                <a:gd name="connsiteX2" fmla="*/ 0 w 398935"/>
                <a:gd name="connsiteY2" fmla="*/ 359631 h 381363"/>
                <a:gd name="connsiteX3" fmla="*/ 117827 w 398935"/>
                <a:gd name="connsiteY3" fmla="*/ 103265 h 381363"/>
                <a:gd name="connsiteX4" fmla="*/ 379286 w 398935"/>
                <a:gd name="connsiteY4" fmla="*/ 379 h 381363"/>
                <a:gd name="connsiteX5" fmla="*/ 395585 w 398935"/>
                <a:gd name="connsiteY5" fmla="*/ 6152 h 381363"/>
                <a:gd name="connsiteX6" fmla="*/ 397283 w 398935"/>
                <a:gd name="connsiteY6" fmla="*/ 23469 h 381363"/>
                <a:gd name="connsiteX7" fmla="*/ 376909 w 398935"/>
                <a:gd name="connsiteY7" fmla="*/ 80175 h 381363"/>
                <a:gd name="connsiteX8" fmla="*/ 261800 w 398935"/>
                <a:gd name="connsiteY8" fmla="*/ 307000 h 381363"/>
                <a:gd name="connsiteX9" fmla="*/ 16299 w 398935"/>
                <a:gd name="connsiteY9" fmla="*/ 381363 h 381363"/>
                <a:gd name="connsiteX10" fmla="*/ 356196 w 398935"/>
                <a:gd name="connsiteY10" fmla="*/ 39768 h 381363"/>
                <a:gd name="connsiteX11" fmla="*/ 136163 w 398935"/>
                <a:gd name="connsiteY11" fmla="*/ 130430 h 381363"/>
                <a:gd name="connsiteX12" fmla="*/ 33616 w 398935"/>
                <a:gd name="connsiteY12" fmla="*/ 348426 h 381363"/>
                <a:gd name="connsiteX13" fmla="*/ 239388 w 398935"/>
                <a:gd name="connsiteY13" fmla="*/ 283231 h 381363"/>
                <a:gd name="connsiteX14" fmla="*/ 346349 w 398935"/>
                <a:gd name="connsiteY14" fmla="*/ 69649 h 381363"/>
                <a:gd name="connsiteX15" fmla="*/ 356536 w 398935"/>
                <a:gd name="connsiteY15" fmla="*/ 39428 h 381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398935" h="381363">
                  <a:moveTo>
                    <a:pt x="16299" y="381363"/>
                  </a:moveTo>
                  <a:cubicBezTo>
                    <a:pt x="7471" y="381363"/>
                    <a:pt x="0" y="373893"/>
                    <a:pt x="0" y="365064"/>
                  </a:cubicBezTo>
                  <a:cubicBezTo>
                    <a:pt x="0" y="365064"/>
                    <a:pt x="0" y="363027"/>
                    <a:pt x="0" y="359631"/>
                  </a:cubicBezTo>
                  <a:cubicBezTo>
                    <a:pt x="1019" y="328392"/>
                    <a:pt x="11206" y="174233"/>
                    <a:pt x="117827" y="103265"/>
                  </a:cubicBezTo>
                  <a:cubicBezTo>
                    <a:pt x="219355" y="35354"/>
                    <a:pt x="372835" y="1737"/>
                    <a:pt x="379286" y="379"/>
                  </a:cubicBezTo>
                  <a:cubicBezTo>
                    <a:pt x="385398" y="-979"/>
                    <a:pt x="391850" y="1398"/>
                    <a:pt x="395585" y="6152"/>
                  </a:cubicBezTo>
                  <a:cubicBezTo>
                    <a:pt x="399320" y="10905"/>
                    <a:pt x="399999" y="17696"/>
                    <a:pt x="397283" y="23469"/>
                  </a:cubicBezTo>
                  <a:cubicBezTo>
                    <a:pt x="391510" y="35354"/>
                    <a:pt x="384719" y="56067"/>
                    <a:pt x="376909" y="80175"/>
                  </a:cubicBezTo>
                  <a:cubicBezTo>
                    <a:pt x="354838" y="147747"/>
                    <a:pt x="321222" y="249615"/>
                    <a:pt x="261800" y="307000"/>
                  </a:cubicBezTo>
                  <a:cubicBezTo>
                    <a:pt x="194906" y="371855"/>
                    <a:pt x="79117" y="381363"/>
                    <a:pt x="16299" y="381363"/>
                  </a:cubicBezTo>
                  <a:close/>
                  <a:moveTo>
                    <a:pt x="356196" y="39768"/>
                  </a:moveTo>
                  <a:cubicBezTo>
                    <a:pt x="306621" y="53010"/>
                    <a:pt x="206451" y="83571"/>
                    <a:pt x="136163" y="130430"/>
                  </a:cubicBezTo>
                  <a:cubicBezTo>
                    <a:pt x="52631" y="186117"/>
                    <a:pt x="36672" y="307339"/>
                    <a:pt x="33616" y="348426"/>
                  </a:cubicBezTo>
                  <a:cubicBezTo>
                    <a:pt x="93718" y="346728"/>
                    <a:pt x="186078" y="334844"/>
                    <a:pt x="239388" y="283231"/>
                  </a:cubicBezTo>
                  <a:cubicBezTo>
                    <a:pt x="293039" y="231278"/>
                    <a:pt x="325297" y="133825"/>
                    <a:pt x="346349" y="69649"/>
                  </a:cubicBezTo>
                  <a:cubicBezTo>
                    <a:pt x="350085" y="58443"/>
                    <a:pt x="353140" y="48596"/>
                    <a:pt x="356536" y="39428"/>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3" name="Freeform 52">
              <a:extLst>
                <a:ext uri="{FF2B5EF4-FFF2-40B4-BE49-F238E27FC236}">
                  <a16:creationId xmlns:a16="http://schemas.microsoft.com/office/drawing/2014/main" id="{B48D4111-CB30-15F8-FA13-EF7DB38E0C72}"/>
                </a:ext>
              </a:extLst>
            </p:cNvPr>
            <p:cNvSpPr/>
            <p:nvPr/>
          </p:nvSpPr>
          <p:spPr>
            <a:xfrm>
              <a:off x="5729070" y="1388914"/>
              <a:ext cx="276943" cy="338132"/>
            </a:xfrm>
            <a:custGeom>
              <a:avLst/>
              <a:gdLst>
                <a:gd name="connsiteX0" fmla="*/ 16231 w 276943"/>
                <a:gd name="connsiteY0" fmla="*/ 338132 h 338132"/>
                <a:gd name="connsiteX1" fmla="*/ 11477 w 276943"/>
                <a:gd name="connsiteY1" fmla="*/ 337453 h 338132"/>
                <a:gd name="connsiteX2" fmla="*/ 611 w 276943"/>
                <a:gd name="connsiteY2" fmla="*/ 317080 h 338132"/>
                <a:gd name="connsiteX3" fmla="*/ 85161 w 276943"/>
                <a:gd name="connsiteY3" fmla="*/ 166995 h 338132"/>
                <a:gd name="connsiteX4" fmla="*/ 250865 w 276943"/>
                <a:gd name="connsiteY4" fmla="*/ 3328 h 338132"/>
                <a:gd name="connsiteX5" fmla="*/ 273616 w 276943"/>
                <a:gd name="connsiteY5" fmla="*/ 6384 h 338132"/>
                <a:gd name="connsiteX6" fmla="*/ 270560 w 276943"/>
                <a:gd name="connsiteY6" fmla="*/ 29134 h 338132"/>
                <a:gd name="connsiteX7" fmla="*/ 110628 w 276943"/>
                <a:gd name="connsiteY7" fmla="*/ 187029 h 338132"/>
                <a:gd name="connsiteX8" fmla="*/ 31850 w 276943"/>
                <a:gd name="connsiteY8" fmla="*/ 326587 h 338132"/>
                <a:gd name="connsiteX9" fmla="*/ 16231 w 276943"/>
                <a:gd name="connsiteY9" fmla="*/ 338132 h 3381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6943" h="338132">
                  <a:moveTo>
                    <a:pt x="16231" y="338132"/>
                  </a:moveTo>
                  <a:cubicBezTo>
                    <a:pt x="14533" y="338132"/>
                    <a:pt x="12835" y="338132"/>
                    <a:pt x="11477" y="337453"/>
                  </a:cubicBezTo>
                  <a:cubicBezTo>
                    <a:pt x="2988" y="334737"/>
                    <a:pt x="-1766" y="325569"/>
                    <a:pt x="611" y="317080"/>
                  </a:cubicBezTo>
                  <a:cubicBezTo>
                    <a:pt x="15212" y="269881"/>
                    <a:pt x="43735" y="219287"/>
                    <a:pt x="85161" y="166995"/>
                  </a:cubicBezTo>
                  <a:cubicBezTo>
                    <a:pt x="158506" y="73617"/>
                    <a:pt x="247130" y="6045"/>
                    <a:pt x="250865" y="3328"/>
                  </a:cubicBezTo>
                  <a:cubicBezTo>
                    <a:pt x="257996" y="-2105"/>
                    <a:pt x="268182" y="-747"/>
                    <a:pt x="273616" y="6384"/>
                  </a:cubicBezTo>
                  <a:cubicBezTo>
                    <a:pt x="279049" y="13515"/>
                    <a:pt x="277690" y="23702"/>
                    <a:pt x="270560" y="29134"/>
                  </a:cubicBezTo>
                  <a:cubicBezTo>
                    <a:pt x="269541" y="29814"/>
                    <a:pt x="181595" y="97386"/>
                    <a:pt x="110628" y="187029"/>
                  </a:cubicBezTo>
                  <a:cubicBezTo>
                    <a:pt x="71579" y="236265"/>
                    <a:pt x="45093" y="283124"/>
                    <a:pt x="31850" y="326587"/>
                  </a:cubicBezTo>
                  <a:cubicBezTo>
                    <a:pt x="29813" y="333718"/>
                    <a:pt x="23361" y="338132"/>
                    <a:pt x="16231" y="338132"/>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4" name="Freeform 53">
              <a:extLst>
                <a:ext uri="{FF2B5EF4-FFF2-40B4-BE49-F238E27FC236}">
                  <a16:creationId xmlns:a16="http://schemas.microsoft.com/office/drawing/2014/main" id="{0C8DEF56-0343-C629-D51E-50935E76B696}"/>
                </a:ext>
              </a:extLst>
            </p:cNvPr>
            <p:cNvSpPr/>
            <p:nvPr/>
          </p:nvSpPr>
          <p:spPr>
            <a:xfrm>
              <a:off x="5506225" y="1471221"/>
              <a:ext cx="255802" cy="296572"/>
            </a:xfrm>
            <a:custGeom>
              <a:avLst/>
              <a:gdLst>
                <a:gd name="connsiteX0" fmla="*/ 239076 w 255802"/>
                <a:gd name="connsiteY0" fmla="*/ 296573 h 296572"/>
                <a:gd name="connsiteX1" fmla="*/ 224135 w 255802"/>
                <a:gd name="connsiteY1" fmla="*/ 286725 h 296572"/>
                <a:gd name="connsiteX2" fmla="*/ 159959 w 255802"/>
                <a:gd name="connsiteY2" fmla="*/ 186216 h 296572"/>
                <a:gd name="connsiteX3" fmla="*/ 5800 w 255802"/>
                <a:gd name="connsiteY3" fmla="*/ 29001 h 296572"/>
                <a:gd name="connsiteX4" fmla="*/ 3762 w 255802"/>
                <a:gd name="connsiteY4" fmla="*/ 5911 h 296572"/>
                <a:gd name="connsiteX5" fmla="*/ 26852 w 255802"/>
                <a:gd name="connsiteY5" fmla="*/ 3874 h 296572"/>
                <a:gd name="connsiteX6" fmla="*/ 185765 w 255802"/>
                <a:gd name="connsiteY6" fmla="*/ 165843 h 296572"/>
                <a:gd name="connsiteX7" fmla="*/ 254356 w 255802"/>
                <a:gd name="connsiteY7" fmla="*/ 273483 h 296572"/>
                <a:gd name="connsiteX8" fmla="*/ 245867 w 255802"/>
                <a:gd name="connsiteY8" fmla="*/ 294875 h 296572"/>
                <a:gd name="connsiteX9" fmla="*/ 239415 w 255802"/>
                <a:gd name="connsiteY9" fmla="*/ 296233 h 29657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55802" h="296572">
                  <a:moveTo>
                    <a:pt x="239076" y="296573"/>
                  </a:moveTo>
                  <a:cubicBezTo>
                    <a:pt x="232964" y="296573"/>
                    <a:pt x="226852" y="292837"/>
                    <a:pt x="224135" y="286725"/>
                  </a:cubicBezTo>
                  <a:cubicBezTo>
                    <a:pt x="210892" y="256844"/>
                    <a:pt x="189500" y="222889"/>
                    <a:pt x="159959" y="186216"/>
                  </a:cubicBezTo>
                  <a:cubicBezTo>
                    <a:pt x="92726" y="101666"/>
                    <a:pt x="6479" y="29680"/>
                    <a:pt x="5800" y="29001"/>
                  </a:cubicBezTo>
                  <a:cubicBezTo>
                    <a:pt x="-992" y="23228"/>
                    <a:pt x="-2010" y="13042"/>
                    <a:pt x="3762" y="5911"/>
                  </a:cubicBezTo>
                  <a:cubicBezTo>
                    <a:pt x="9535" y="-1220"/>
                    <a:pt x="19721" y="-1899"/>
                    <a:pt x="26852" y="3874"/>
                  </a:cubicBezTo>
                  <a:cubicBezTo>
                    <a:pt x="30587" y="6930"/>
                    <a:pt x="116156" y="78576"/>
                    <a:pt x="185765" y="165843"/>
                  </a:cubicBezTo>
                  <a:cubicBezTo>
                    <a:pt x="217005" y="204892"/>
                    <a:pt x="240095" y="241225"/>
                    <a:pt x="254356" y="273483"/>
                  </a:cubicBezTo>
                  <a:cubicBezTo>
                    <a:pt x="258091" y="281632"/>
                    <a:pt x="254356" y="291479"/>
                    <a:pt x="245867" y="294875"/>
                  </a:cubicBezTo>
                  <a:cubicBezTo>
                    <a:pt x="243830" y="295893"/>
                    <a:pt x="241453" y="296233"/>
                    <a:pt x="239415" y="296233"/>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5" name="Freeform 54">
              <a:extLst>
                <a:ext uri="{FF2B5EF4-FFF2-40B4-BE49-F238E27FC236}">
                  <a16:creationId xmlns:a16="http://schemas.microsoft.com/office/drawing/2014/main" id="{C43CC3F0-9A64-D8AD-82C7-CACE52D4D7BB}"/>
                </a:ext>
              </a:extLst>
            </p:cNvPr>
            <p:cNvSpPr/>
            <p:nvPr/>
          </p:nvSpPr>
          <p:spPr>
            <a:xfrm>
              <a:off x="5321116" y="1246520"/>
              <a:ext cx="378785" cy="419745"/>
            </a:xfrm>
            <a:custGeom>
              <a:avLst/>
              <a:gdLst>
                <a:gd name="connsiteX0" fmla="*/ 363065 w 378785"/>
                <a:gd name="connsiteY0" fmla="*/ 419406 h 419745"/>
                <a:gd name="connsiteX1" fmla="*/ 354915 w 378785"/>
                <a:gd name="connsiteY1" fmla="*/ 417368 h 419745"/>
                <a:gd name="connsiteX2" fmla="*/ 352878 w 378785"/>
                <a:gd name="connsiteY2" fmla="*/ 416689 h 419745"/>
                <a:gd name="connsiteX3" fmla="*/ 352199 w 378785"/>
                <a:gd name="connsiteY3" fmla="*/ 416689 h 419745"/>
                <a:gd name="connsiteX4" fmla="*/ 306359 w 378785"/>
                <a:gd name="connsiteY4" fmla="*/ 409898 h 419745"/>
                <a:gd name="connsiteX5" fmla="*/ 103982 w 378785"/>
                <a:gd name="connsiteY5" fmla="*/ 335535 h 419745"/>
                <a:gd name="connsiteX6" fmla="*/ 13999 w 378785"/>
                <a:gd name="connsiteY6" fmla="*/ 81885 h 419745"/>
                <a:gd name="connsiteX7" fmla="*/ 756 w 378785"/>
                <a:gd name="connsiteY7" fmla="*/ 21104 h 419745"/>
                <a:gd name="connsiteX8" fmla="*/ 8566 w 378785"/>
                <a:gd name="connsiteY8" fmla="*/ 2089 h 419745"/>
                <a:gd name="connsiteX9" fmla="*/ 28600 w 378785"/>
                <a:gd name="connsiteY9" fmla="*/ 5485 h 419745"/>
                <a:gd name="connsiteX10" fmla="*/ 127072 w 378785"/>
                <a:gd name="connsiteY10" fmla="*/ 58456 h 419745"/>
                <a:gd name="connsiteX11" fmla="*/ 267649 w 378785"/>
                <a:gd name="connsiteY11" fmla="*/ 138931 h 419745"/>
                <a:gd name="connsiteX12" fmla="*/ 358990 w 378785"/>
                <a:gd name="connsiteY12" fmla="*/ 315841 h 419745"/>
                <a:gd name="connsiteX13" fmla="*/ 378005 w 378785"/>
                <a:gd name="connsiteY13" fmla="*/ 398353 h 419745"/>
                <a:gd name="connsiteX14" fmla="*/ 372912 w 378785"/>
                <a:gd name="connsiteY14" fmla="*/ 416010 h 419745"/>
                <a:gd name="connsiteX15" fmla="*/ 362725 w 378785"/>
                <a:gd name="connsiteY15" fmla="*/ 419745 h 419745"/>
                <a:gd name="connsiteX16" fmla="*/ 42182 w 378785"/>
                <a:gd name="connsiteY16" fmla="*/ 54381 h 419745"/>
                <a:gd name="connsiteX17" fmla="*/ 46257 w 378785"/>
                <a:gd name="connsiteY17" fmla="*/ 75434 h 419745"/>
                <a:gd name="connsiteX18" fmla="*/ 128091 w 378785"/>
                <a:gd name="connsiteY18" fmla="*/ 312785 h 419745"/>
                <a:gd name="connsiteX19" fmla="*/ 310094 w 378785"/>
                <a:gd name="connsiteY19" fmla="*/ 376961 h 419745"/>
                <a:gd name="connsiteX20" fmla="*/ 339295 w 378785"/>
                <a:gd name="connsiteY20" fmla="*/ 380357 h 419745"/>
                <a:gd name="connsiteX21" fmla="*/ 327411 w 378785"/>
                <a:gd name="connsiteY21" fmla="*/ 320594 h 419745"/>
                <a:gd name="connsiteX22" fmla="*/ 244219 w 378785"/>
                <a:gd name="connsiteY22" fmla="*/ 160663 h 419745"/>
                <a:gd name="connsiteX23" fmla="*/ 114848 w 378785"/>
                <a:gd name="connsiteY23" fmla="*/ 87997 h 419745"/>
                <a:gd name="connsiteX24" fmla="*/ 42522 w 378785"/>
                <a:gd name="connsiteY24" fmla="*/ 54381 h 419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78785" h="419745">
                  <a:moveTo>
                    <a:pt x="363065" y="419406"/>
                  </a:moveTo>
                  <a:cubicBezTo>
                    <a:pt x="360348" y="419406"/>
                    <a:pt x="357632" y="418727"/>
                    <a:pt x="354915" y="417368"/>
                  </a:cubicBezTo>
                  <a:cubicBezTo>
                    <a:pt x="354576" y="417368"/>
                    <a:pt x="353897" y="416689"/>
                    <a:pt x="352878" y="416689"/>
                  </a:cubicBezTo>
                  <a:cubicBezTo>
                    <a:pt x="352878" y="416689"/>
                    <a:pt x="352538" y="416689"/>
                    <a:pt x="352199" y="416689"/>
                  </a:cubicBezTo>
                  <a:cubicBezTo>
                    <a:pt x="343370" y="413633"/>
                    <a:pt x="326053" y="411936"/>
                    <a:pt x="306359" y="409898"/>
                  </a:cubicBezTo>
                  <a:cubicBezTo>
                    <a:pt x="247615" y="403786"/>
                    <a:pt x="159330" y="394958"/>
                    <a:pt x="103982" y="335535"/>
                  </a:cubicBezTo>
                  <a:cubicBezTo>
                    <a:pt x="52369" y="280527"/>
                    <a:pt x="29279" y="161002"/>
                    <a:pt x="13999" y="81885"/>
                  </a:cubicBezTo>
                  <a:cubicBezTo>
                    <a:pt x="8905" y="56079"/>
                    <a:pt x="4831" y="34008"/>
                    <a:pt x="756" y="21104"/>
                  </a:cubicBezTo>
                  <a:cubicBezTo>
                    <a:pt x="-1621" y="13634"/>
                    <a:pt x="1775" y="5824"/>
                    <a:pt x="8566" y="2089"/>
                  </a:cubicBezTo>
                  <a:cubicBezTo>
                    <a:pt x="15357" y="-1646"/>
                    <a:pt x="23507" y="-288"/>
                    <a:pt x="28600" y="5485"/>
                  </a:cubicBezTo>
                  <a:cubicBezTo>
                    <a:pt x="43201" y="22123"/>
                    <a:pt x="85985" y="40799"/>
                    <a:pt x="127072" y="58456"/>
                  </a:cubicBezTo>
                  <a:cubicBezTo>
                    <a:pt x="181401" y="81885"/>
                    <a:pt x="237768" y="106333"/>
                    <a:pt x="267649" y="138931"/>
                  </a:cubicBezTo>
                  <a:cubicBezTo>
                    <a:pt x="343710" y="222462"/>
                    <a:pt x="350501" y="263549"/>
                    <a:pt x="358990" y="315841"/>
                  </a:cubicBezTo>
                  <a:cubicBezTo>
                    <a:pt x="362725" y="338591"/>
                    <a:pt x="366800" y="364737"/>
                    <a:pt x="378005" y="398353"/>
                  </a:cubicBezTo>
                  <a:cubicBezTo>
                    <a:pt x="380042" y="404805"/>
                    <a:pt x="378005" y="411936"/>
                    <a:pt x="372912" y="416010"/>
                  </a:cubicBezTo>
                  <a:cubicBezTo>
                    <a:pt x="369856" y="418387"/>
                    <a:pt x="366121" y="419745"/>
                    <a:pt x="362725" y="419745"/>
                  </a:cubicBezTo>
                  <a:close/>
                  <a:moveTo>
                    <a:pt x="42182" y="54381"/>
                  </a:moveTo>
                  <a:cubicBezTo>
                    <a:pt x="43541" y="60833"/>
                    <a:pt x="44899" y="67963"/>
                    <a:pt x="46257" y="75434"/>
                  </a:cubicBezTo>
                  <a:cubicBezTo>
                    <a:pt x="60858" y="150816"/>
                    <a:pt x="82929" y="264567"/>
                    <a:pt x="128091" y="312785"/>
                  </a:cubicBezTo>
                  <a:cubicBezTo>
                    <a:pt x="174949" y="363039"/>
                    <a:pt x="256104" y="371528"/>
                    <a:pt x="310094" y="376961"/>
                  </a:cubicBezTo>
                  <a:cubicBezTo>
                    <a:pt x="320959" y="377980"/>
                    <a:pt x="330807" y="378998"/>
                    <a:pt x="339295" y="380357"/>
                  </a:cubicBezTo>
                  <a:cubicBezTo>
                    <a:pt x="333183" y="357267"/>
                    <a:pt x="330128" y="338251"/>
                    <a:pt x="327411" y="320594"/>
                  </a:cubicBezTo>
                  <a:cubicBezTo>
                    <a:pt x="319601" y="272038"/>
                    <a:pt x="313829" y="236724"/>
                    <a:pt x="244219" y="160663"/>
                  </a:cubicBezTo>
                  <a:cubicBezTo>
                    <a:pt x="219092" y="133158"/>
                    <a:pt x="163744" y="109050"/>
                    <a:pt x="114848" y="87997"/>
                  </a:cubicBezTo>
                  <a:cubicBezTo>
                    <a:pt x="87683" y="76452"/>
                    <a:pt x="62895" y="65586"/>
                    <a:pt x="42522" y="54381"/>
                  </a:cubicBezTo>
                  <a:close/>
                </a:path>
              </a:pathLst>
            </a:custGeom>
            <a:grpFill/>
            <a:ln w="3393" cap="flat">
              <a:noFill/>
              <a:prstDash val="solid"/>
              <a:miter/>
            </a:ln>
          </p:spPr>
          <p:txBody>
            <a:bodyPr rtlCol="0" anchor="ctr"/>
            <a:lstStyle/>
            <a:p>
              <a:endParaRPr lang="en-US" dirty="0">
                <a:solidFill>
                  <a:schemeClr val="bg1"/>
                </a:solidFill>
              </a:endParaRPr>
            </a:p>
          </p:txBody>
        </p:sp>
        <p:sp>
          <p:nvSpPr>
            <p:cNvPr id="56" name="Freeform 55">
              <a:extLst>
                <a:ext uri="{FF2B5EF4-FFF2-40B4-BE49-F238E27FC236}">
                  <a16:creationId xmlns:a16="http://schemas.microsoft.com/office/drawing/2014/main" id="{B176F67D-88A8-BFC5-773C-5DD55D9F1A5C}"/>
                </a:ext>
              </a:extLst>
            </p:cNvPr>
            <p:cNvSpPr/>
            <p:nvPr/>
          </p:nvSpPr>
          <p:spPr>
            <a:xfrm>
              <a:off x="5464146" y="1816690"/>
              <a:ext cx="562308" cy="175551"/>
            </a:xfrm>
            <a:custGeom>
              <a:avLst/>
              <a:gdLst>
                <a:gd name="connsiteX0" fmla="*/ 484889 w 562308"/>
                <a:gd name="connsiteY0" fmla="*/ 175212 h 175551"/>
                <a:gd name="connsiteX1" fmla="*/ 58404 w 562308"/>
                <a:gd name="connsiteY1" fmla="*/ 175212 h 175551"/>
                <a:gd name="connsiteX2" fmla="*/ 0 w 562308"/>
                <a:gd name="connsiteY2" fmla="*/ 118166 h 175551"/>
                <a:gd name="connsiteX3" fmla="*/ 87267 w 562308"/>
                <a:gd name="connsiteY3" fmla="*/ 63837 h 175551"/>
                <a:gd name="connsiteX4" fmla="*/ 126655 w 562308"/>
                <a:gd name="connsiteY4" fmla="*/ 49915 h 175551"/>
                <a:gd name="connsiteX5" fmla="*/ 281154 w 562308"/>
                <a:gd name="connsiteY5" fmla="*/ 0 h 175551"/>
                <a:gd name="connsiteX6" fmla="*/ 347028 w 562308"/>
                <a:gd name="connsiteY6" fmla="*/ 36333 h 175551"/>
                <a:gd name="connsiteX7" fmla="*/ 455348 w 562308"/>
                <a:gd name="connsiteY7" fmla="*/ 36333 h 175551"/>
                <a:gd name="connsiteX8" fmla="*/ 490661 w 562308"/>
                <a:gd name="connsiteY8" fmla="*/ 62139 h 175551"/>
                <a:gd name="connsiteX9" fmla="*/ 562308 w 562308"/>
                <a:gd name="connsiteY9" fmla="*/ 118506 h 175551"/>
                <a:gd name="connsiteX10" fmla="*/ 484889 w 562308"/>
                <a:gd name="connsiteY10" fmla="*/ 175551 h 175551"/>
                <a:gd name="connsiteX11" fmla="*/ 32598 w 562308"/>
                <a:gd name="connsiteY11" fmla="*/ 120203 h 175551"/>
                <a:gd name="connsiteX12" fmla="*/ 58065 w 562308"/>
                <a:gd name="connsiteY12" fmla="*/ 142614 h 175551"/>
                <a:gd name="connsiteX13" fmla="*/ 484549 w 562308"/>
                <a:gd name="connsiteY13" fmla="*/ 142614 h 175551"/>
                <a:gd name="connsiteX14" fmla="*/ 529371 w 562308"/>
                <a:gd name="connsiteY14" fmla="*/ 118166 h 175551"/>
                <a:gd name="connsiteX15" fmla="*/ 481833 w 562308"/>
                <a:gd name="connsiteY15" fmla="*/ 93378 h 175551"/>
                <a:gd name="connsiteX16" fmla="*/ 476739 w 562308"/>
                <a:gd name="connsiteY16" fmla="*/ 91681 h 175551"/>
                <a:gd name="connsiteX17" fmla="*/ 432597 w 562308"/>
                <a:gd name="connsiteY17" fmla="*/ 59762 h 175551"/>
                <a:gd name="connsiteX18" fmla="*/ 385059 w 562308"/>
                <a:gd name="connsiteY18" fmla="*/ 56027 h 175551"/>
                <a:gd name="connsiteX19" fmla="*/ 350424 w 562308"/>
                <a:gd name="connsiteY19" fmla="*/ 70968 h 175551"/>
                <a:gd name="connsiteX20" fmla="*/ 328353 w 562308"/>
                <a:gd name="connsiteY20" fmla="*/ 65535 h 175551"/>
                <a:gd name="connsiteX21" fmla="*/ 281154 w 562308"/>
                <a:gd name="connsiteY21" fmla="*/ 32597 h 175551"/>
                <a:gd name="connsiteX22" fmla="*/ 151103 w 562308"/>
                <a:gd name="connsiteY22" fmla="*/ 71307 h 175551"/>
                <a:gd name="connsiteX23" fmla="*/ 96774 w 562308"/>
                <a:gd name="connsiteY23" fmla="*/ 95076 h 175551"/>
                <a:gd name="connsiteX24" fmla="*/ 32598 w 562308"/>
                <a:gd name="connsiteY24" fmla="*/ 120543 h 175551"/>
                <a:gd name="connsiteX25" fmla="*/ 126995 w 562308"/>
                <a:gd name="connsiteY25" fmla="*/ 49575 h 175551"/>
                <a:gd name="connsiteX26" fmla="*/ 126995 w 562308"/>
                <a:gd name="connsiteY26" fmla="*/ 49575 h 175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562308" h="175551">
                  <a:moveTo>
                    <a:pt x="484889" y="175212"/>
                  </a:moveTo>
                  <a:lnTo>
                    <a:pt x="58404" y="175212"/>
                  </a:lnTo>
                  <a:cubicBezTo>
                    <a:pt x="23430" y="175212"/>
                    <a:pt x="0" y="152122"/>
                    <a:pt x="0" y="118166"/>
                  </a:cubicBezTo>
                  <a:cubicBezTo>
                    <a:pt x="0" y="84210"/>
                    <a:pt x="40407" y="78098"/>
                    <a:pt x="87267" y="63837"/>
                  </a:cubicBezTo>
                  <a:cubicBezTo>
                    <a:pt x="101867" y="59423"/>
                    <a:pt x="121562" y="53311"/>
                    <a:pt x="126655" y="49915"/>
                  </a:cubicBezTo>
                  <a:cubicBezTo>
                    <a:pt x="133446" y="42105"/>
                    <a:pt x="174533" y="0"/>
                    <a:pt x="281154" y="0"/>
                  </a:cubicBezTo>
                  <a:cubicBezTo>
                    <a:pt x="387775" y="0"/>
                    <a:pt x="334804" y="21732"/>
                    <a:pt x="347028" y="36333"/>
                  </a:cubicBezTo>
                  <a:cubicBezTo>
                    <a:pt x="371137" y="24788"/>
                    <a:pt x="422410" y="6112"/>
                    <a:pt x="455348" y="36333"/>
                  </a:cubicBezTo>
                  <a:cubicBezTo>
                    <a:pt x="468930" y="49236"/>
                    <a:pt x="484889" y="58743"/>
                    <a:pt x="490661" y="62139"/>
                  </a:cubicBezTo>
                  <a:cubicBezTo>
                    <a:pt x="505602" y="65195"/>
                    <a:pt x="562308" y="78777"/>
                    <a:pt x="562308" y="118506"/>
                  </a:cubicBezTo>
                  <a:cubicBezTo>
                    <a:pt x="562308" y="158234"/>
                    <a:pt x="541935" y="175551"/>
                    <a:pt x="484889" y="175551"/>
                  </a:cubicBezTo>
                  <a:close/>
                  <a:moveTo>
                    <a:pt x="32598" y="120203"/>
                  </a:moveTo>
                  <a:cubicBezTo>
                    <a:pt x="33616" y="138540"/>
                    <a:pt x="46859" y="142614"/>
                    <a:pt x="58065" y="142614"/>
                  </a:cubicBezTo>
                  <a:lnTo>
                    <a:pt x="484549" y="142614"/>
                  </a:lnTo>
                  <a:cubicBezTo>
                    <a:pt x="525975" y="142614"/>
                    <a:pt x="529371" y="123939"/>
                    <a:pt x="529371" y="118166"/>
                  </a:cubicBezTo>
                  <a:cubicBezTo>
                    <a:pt x="529371" y="112394"/>
                    <a:pt x="511375" y="98472"/>
                    <a:pt x="481833" y="93378"/>
                  </a:cubicBezTo>
                  <a:cubicBezTo>
                    <a:pt x="480135" y="93378"/>
                    <a:pt x="478437" y="92360"/>
                    <a:pt x="476739" y="91681"/>
                  </a:cubicBezTo>
                  <a:cubicBezTo>
                    <a:pt x="475721" y="91001"/>
                    <a:pt x="452631" y="78777"/>
                    <a:pt x="432597" y="59762"/>
                  </a:cubicBezTo>
                  <a:cubicBezTo>
                    <a:pt x="420712" y="48557"/>
                    <a:pt x="399999" y="51613"/>
                    <a:pt x="385059" y="56027"/>
                  </a:cubicBezTo>
                  <a:cubicBezTo>
                    <a:pt x="366044" y="61460"/>
                    <a:pt x="350424" y="70968"/>
                    <a:pt x="350424" y="70968"/>
                  </a:cubicBezTo>
                  <a:cubicBezTo>
                    <a:pt x="342954" y="75382"/>
                    <a:pt x="332767" y="73344"/>
                    <a:pt x="328353" y="65535"/>
                  </a:cubicBezTo>
                  <a:cubicBezTo>
                    <a:pt x="322580" y="56367"/>
                    <a:pt x="302546" y="32597"/>
                    <a:pt x="281154" y="32597"/>
                  </a:cubicBezTo>
                  <a:cubicBezTo>
                    <a:pt x="183701" y="32597"/>
                    <a:pt x="151443" y="70968"/>
                    <a:pt x="151103" y="71307"/>
                  </a:cubicBezTo>
                  <a:cubicBezTo>
                    <a:pt x="143973" y="80136"/>
                    <a:pt x="128353" y="85229"/>
                    <a:pt x="96774" y="95076"/>
                  </a:cubicBezTo>
                  <a:cubicBezTo>
                    <a:pt x="78438" y="100849"/>
                    <a:pt x="40747" y="112394"/>
                    <a:pt x="32598" y="120543"/>
                  </a:cubicBezTo>
                  <a:close/>
                  <a:moveTo>
                    <a:pt x="126995" y="49575"/>
                  </a:moveTo>
                  <a:lnTo>
                    <a:pt x="126995" y="49575"/>
                  </a:lnTo>
                  <a:close/>
                </a:path>
              </a:pathLst>
            </a:custGeom>
            <a:grpFill/>
            <a:ln w="3393" cap="flat">
              <a:noFill/>
              <a:prstDash val="solid"/>
              <a:miter/>
            </a:ln>
          </p:spPr>
          <p:txBody>
            <a:bodyPr rtlCol="0" anchor="ctr"/>
            <a:lstStyle/>
            <a:p>
              <a:endParaRPr lang="en-US" dirty="0">
                <a:solidFill>
                  <a:schemeClr val="bg1"/>
                </a:solidFill>
              </a:endParaRPr>
            </a:p>
          </p:txBody>
        </p:sp>
      </p:grpSp>
    </p:spTree>
    <p:extLst>
      <p:ext uri="{BB962C8B-B14F-4D97-AF65-F5344CB8AC3E}">
        <p14:creationId xmlns:p14="http://schemas.microsoft.com/office/powerpoint/2010/main" val="398277322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776948-E757-D9B1-896C-282AD46CE54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620D292B-C8F9-B756-9AA0-8D82FA204B6D}"/>
              </a:ext>
            </a:extLst>
          </p:cNvPr>
          <p:cNvSpPr>
            <a:spLocks noGrp="1"/>
          </p:cNvSpPr>
          <p:nvPr>
            <p:ph type="body" sz="quarter" idx="60"/>
          </p:nvPr>
        </p:nvSpPr>
        <p:spPr/>
        <p:txBody>
          <a:bodyPr/>
          <a:lstStyle/>
          <a:p>
            <a:r>
              <a:rPr lang="en-US" dirty="0"/>
              <a:t>05</a:t>
            </a:r>
          </a:p>
        </p:txBody>
      </p:sp>
      <p:sp>
        <p:nvSpPr>
          <p:cNvPr id="6" name="Rectangle 5">
            <a:extLst>
              <a:ext uri="{FF2B5EF4-FFF2-40B4-BE49-F238E27FC236}">
                <a16:creationId xmlns:a16="http://schemas.microsoft.com/office/drawing/2014/main" id="{789313C1-94E7-834F-B112-1B06FA1E30E8}"/>
              </a:ext>
            </a:extLst>
          </p:cNvPr>
          <p:cNvSpPr/>
          <p:nvPr/>
        </p:nvSpPr>
        <p:spPr>
          <a:xfrm>
            <a:off x="2777891" y="4910405"/>
            <a:ext cx="3328995" cy="606296"/>
          </a:xfrm>
          <a:prstGeom prst="rect">
            <a:avLst/>
          </a:prstGeom>
          <a:solidFill>
            <a:srgbClr val="4763A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Montserrat" panose="00000500000000000000" pitchFamily="50" charset="0"/>
            </a:endParaRPr>
          </a:p>
        </p:txBody>
      </p:sp>
      <p:sp>
        <p:nvSpPr>
          <p:cNvPr id="7" name="TextBox 6">
            <a:extLst>
              <a:ext uri="{FF2B5EF4-FFF2-40B4-BE49-F238E27FC236}">
                <a16:creationId xmlns:a16="http://schemas.microsoft.com/office/drawing/2014/main" id="{0FB6D5FC-4982-A261-AC3D-B63FD590B6AB}"/>
              </a:ext>
            </a:extLst>
          </p:cNvPr>
          <p:cNvSpPr txBox="1"/>
          <p:nvPr/>
        </p:nvSpPr>
        <p:spPr>
          <a:xfrm>
            <a:off x="2909998" y="4916982"/>
            <a:ext cx="3145476" cy="646331"/>
          </a:xfrm>
          <a:prstGeom prst="rect">
            <a:avLst/>
          </a:prstGeom>
          <a:noFill/>
        </p:spPr>
        <p:txBody>
          <a:bodyPr wrap="none" rtlCol="0">
            <a:spAutoFit/>
          </a:bodyPr>
          <a:lstStyle/>
          <a:p>
            <a:r>
              <a:rPr lang="en-US" sz="3600" b="1" spc="324" dirty="0">
                <a:solidFill>
                  <a:schemeClr val="bg1"/>
                </a:solidFill>
                <a:latin typeface="Calibri" panose="020F0502020204030204" pitchFamily="34" charset="0"/>
                <a:cs typeface="Calibri" panose="020F0502020204030204" pitchFamily="34" charset="0"/>
              </a:rPr>
              <a:t>FAZIT</a:t>
            </a:r>
          </a:p>
        </p:txBody>
      </p:sp>
    </p:spTree>
    <p:extLst>
      <p:ext uri="{BB962C8B-B14F-4D97-AF65-F5344CB8AC3E}">
        <p14:creationId xmlns:p14="http://schemas.microsoft.com/office/powerpoint/2010/main" val="192437765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1A569B-02FE-F38A-71D3-D7D29F6B81E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DFD52E31-E51F-18DB-0647-AF77822EF93B}"/>
              </a:ext>
            </a:extLst>
          </p:cNvPr>
          <p:cNvSpPr>
            <a:spLocks noGrp="1"/>
          </p:cNvSpPr>
          <p:nvPr>
            <p:ph type="body" sz="quarter" idx="49"/>
          </p:nvPr>
        </p:nvSpPr>
        <p:spPr/>
        <p:txBody>
          <a:bodyPr/>
          <a:lstStyle/>
          <a:p>
            <a:r>
              <a:rPr lang="en-US" dirty="0"/>
              <a:t>Einführung</a:t>
            </a:r>
          </a:p>
        </p:txBody>
      </p:sp>
      <p:sp>
        <p:nvSpPr>
          <p:cNvPr id="6" name="Text Placeholder 5">
            <a:extLst>
              <a:ext uri="{FF2B5EF4-FFF2-40B4-BE49-F238E27FC236}">
                <a16:creationId xmlns:a16="http://schemas.microsoft.com/office/drawing/2014/main" id="{C5852FCF-8ED8-115C-CFCA-6C1198A7E093}"/>
              </a:ext>
            </a:extLst>
          </p:cNvPr>
          <p:cNvSpPr>
            <a:spLocks noGrp="1"/>
          </p:cNvSpPr>
          <p:nvPr>
            <p:ph type="body" sz="quarter" idx="50"/>
          </p:nvPr>
        </p:nvSpPr>
        <p:spPr/>
        <p:txBody>
          <a:bodyPr/>
          <a:lstStyle/>
          <a:p>
            <a:r>
              <a:rPr lang="en-US" dirty="0"/>
              <a:t>Fazit</a:t>
            </a:r>
          </a:p>
        </p:txBody>
      </p:sp>
      <p:sp>
        <p:nvSpPr>
          <p:cNvPr id="7" name="Text Placeholder 6">
            <a:extLst>
              <a:ext uri="{FF2B5EF4-FFF2-40B4-BE49-F238E27FC236}">
                <a16:creationId xmlns:a16="http://schemas.microsoft.com/office/drawing/2014/main" id="{437C9895-7D04-42A1-8E75-94172088737B}"/>
              </a:ext>
            </a:extLst>
          </p:cNvPr>
          <p:cNvSpPr>
            <a:spLocks noGrp="1"/>
          </p:cNvSpPr>
          <p:nvPr>
            <p:ph type="body" sz="quarter" idx="61"/>
          </p:nvPr>
        </p:nvSpPr>
        <p:spPr/>
        <p:txBody>
          <a:bodyPr/>
          <a:lstStyle/>
          <a:p>
            <a:r>
              <a:rPr lang="en-US" dirty="0"/>
              <a:t>Fazit</a:t>
            </a:r>
          </a:p>
        </p:txBody>
      </p:sp>
      <p:sp>
        <p:nvSpPr>
          <p:cNvPr id="8" name="Text Placeholder 7">
            <a:extLst>
              <a:ext uri="{FF2B5EF4-FFF2-40B4-BE49-F238E27FC236}">
                <a16:creationId xmlns:a16="http://schemas.microsoft.com/office/drawing/2014/main" id="{B00DE79E-B3B6-006A-23C0-64ECD780EDB3}"/>
              </a:ext>
            </a:extLst>
          </p:cNvPr>
          <p:cNvSpPr>
            <a:spLocks noGrp="1"/>
          </p:cNvSpPr>
          <p:nvPr>
            <p:ph type="body" sz="quarter" idx="64"/>
          </p:nvPr>
        </p:nvSpPr>
        <p:spPr/>
        <p:txBody>
          <a:bodyPr/>
          <a:lstStyle/>
          <a:p>
            <a:pPr>
              <a:lnSpc>
                <a:spcPts val="1100"/>
              </a:lnSpc>
            </a:pPr>
            <a:endParaRPr lang="en-GB" dirty="0"/>
          </a:p>
          <a:p>
            <a:pPr marL="0" indent="0">
              <a:lnSpc>
                <a:spcPts val="1100"/>
              </a:lnSpc>
              <a:buNone/>
            </a:pPr>
            <a:r>
              <a:rPr lang="en-GB" sz="1050" dirty="0"/>
              <a:t>Partnerschaftsfinanzen sind eine zentrale Dimension der wirtschaftlichen Selbstbestimmung von Frauen über den gesamten Lebensverlauf. Ob im frühen, mittleren oder späten Erwachsenenalter: Finanzielle Vereinbarungen spiegeln zugrunde liegende Geschlechternormen, emotionale Dynamiken und strukturelle Ungleichheiten wider. Die finanziellen Entscheidungen, die Paare treffen (von der alltäglichen Budgetplanung bis zur komplexen Langfristplanung), haben Folgen, die über den Haushalt hinaus in das umfassendere soziale und wirtschaftliche Wohlergehen von Frauen hineinreichen. Diese Dynamiken zu verstehen, ist daher nicht nur Teil der Finanzkompetenz, sondern auch der Gleichstellung der Geschlechter insgesamt.</a:t>
            </a:r>
          </a:p>
          <a:p>
            <a:pPr marL="0" indent="0">
              <a:lnSpc>
                <a:spcPts val="1100"/>
              </a:lnSpc>
              <a:buNone/>
            </a:pPr>
            <a:endParaRPr lang="en-GB" sz="1200" dirty="0"/>
          </a:p>
          <a:p>
            <a:pPr marL="0" indent="0">
              <a:lnSpc>
                <a:spcPts val="1100"/>
              </a:lnSpc>
              <a:buNone/>
            </a:pPr>
            <a:r>
              <a:rPr lang="en-GB" sz="1050" dirty="0"/>
              <a:t>Wie dieses Modul zeigt, erfordert das Aushandeln finanzieller Rollen sowohl Fachwissen als auch Beziehungskompetenz. Frauen stoßen oft auf kulturelle, emotionale oder psychologische Hürden, die ihre Beteiligung an finanziellen Entscheidungen begrenzen. Dazu gehören verinnerlichte Überzeugungen über Kompetenz, Angst vor Konflikten, die Scheu, etablierte Rollen infrage zu stellen, oder wenig Berührung mit Finanzsystemen. Diese Hürden abzubauen erfordert bewusste Anstrengung, unterstützende Kommunikation und ein Bewusstsein dafür, wie sich geteilte finanzielle Verantwortung im Laufe der Zeit entwickelt.</a:t>
            </a:r>
          </a:p>
          <a:p>
            <a:pPr marL="0" indent="0">
              <a:lnSpc>
                <a:spcPts val="1100"/>
              </a:lnSpc>
              <a:buNone/>
            </a:pPr>
            <a:endParaRPr lang="en-GB" sz="1200" dirty="0"/>
          </a:p>
          <a:p>
            <a:pPr marL="0" indent="0">
              <a:lnSpc>
                <a:spcPts val="1100"/>
              </a:lnSpc>
              <a:buNone/>
            </a:pPr>
            <a:r>
              <a:rPr lang="en-GB" sz="1050" dirty="0"/>
              <a:t>Ein geschlechtersensibler Blick auf Partnerschaftsfinanzen zeigt, dass Gerechtigkeit – nicht strikte Gleichheit – die finanzielle Zusammenarbeit leiten sollte. Finanzielle Vereinbarungen müssen Unterschiede bei Einkommen, unbezahlter Arbeit, Sorgeverantwortung und Lebenschancen berücksichtigen. Wenn Paare nicht-finanzielle Beiträge anerkennen und deren langfristige Folgen bedenken, schaffen sie die Grundlage für Fairness und gemeinsame Sicherheit.</a:t>
            </a:r>
          </a:p>
          <a:p>
            <a:pPr marL="0" indent="0">
              <a:lnSpc>
                <a:spcPts val="1100"/>
              </a:lnSpc>
              <a:buNone/>
            </a:pPr>
            <a:endParaRPr lang="en-GB" sz="1200" dirty="0"/>
          </a:p>
          <a:p>
            <a:pPr marL="0" indent="0">
              <a:lnSpc>
                <a:spcPts val="1100"/>
              </a:lnSpc>
              <a:buNone/>
            </a:pPr>
            <a:r>
              <a:rPr lang="en-GB" sz="1050" dirty="0"/>
              <a:t>Darüber hinaus setzt die finanzielle Selbstbestimmung von Frauen ein Verständnis der Verhandlungsmacht im Haushalt, des rechtlichen Schutzes, der Rentenstrukturen und der Risiken voraus, die mit einer unzureichenden Beteiligung an der langfristigen Planung verbunden sind. Selbstbestimmte Frauen beteiligen sich aktiv an Finanzgesprächen, fordern Transparenz ein und treffen finanzielle Entscheidungen sowohl gemeinsam als auch eigenständig.</a:t>
            </a:r>
          </a:p>
          <a:p>
            <a:pPr marL="0" indent="0">
              <a:lnSpc>
                <a:spcPts val="1100"/>
              </a:lnSpc>
              <a:buNone/>
            </a:pPr>
            <a:endParaRPr lang="en-GB" sz="1200" dirty="0"/>
          </a:p>
          <a:p>
            <a:pPr marL="0" indent="0">
              <a:lnSpc>
                <a:spcPts val="1100"/>
              </a:lnSpc>
              <a:buNone/>
            </a:pPr>
            <a:r>
              <a:rPr lang="en-GB" sz="1050" dirty="0"/>
              <a:t>Letztlich sollten Partnerschaftsfinanzen die persönlichen und wirtschaftlichen Ziele beider Partner nicht einschränken, sondern unterstützen. Indem Frauen ihre Finanzkompetenz stärken, offene Kommunikation pflegen und geschlechtsspezifische Dynamiken erkennen, können sie ihre Widerstandsfähigkeit erhöhen und sich eine gerechtere finanzielle Zukunft sichern.</a:t>
            </a:r>
          </a:p>
          <a:p>
            <a:pPr>
              <a:lnSpc>
                <a:spcPts val="1100"/>
              </a:lnSpc>
            </a:pPr>
            <a:endParaRPr lang="en-US" dirty="0"/>
          </a:p>
          <a:p>
            <a:pPr>
              <a:lnSpc>
                <a:spcPts val="1100"/>
              </a:lnSpc>
            </a:pPr>
            <a:endParaRPr lang="en-US" dirty="0"/>
          </a:p>
        </p:txBody>
      </p:sp>
      <p:cxnSp>
        <p:nvCxnSpPr>
          <p:cNvPr id="9" name="Straight Connector 8">
            <a:extLst>
              <a:ext uri="{FF2B5EF4-FFF2-40B4-BE49-F238E27FC236}">
                <a16:creationId xmlns:a16="http://schemas.microsoft.com/office/drawing/2014/main" id="{6C9EA38A-478C-81B2-C709-B7DA0454FD80}"/>
              </a:ext>
            </a:extLst>
          </p:cNvPr>
          <p:cNvCxnSpPr>
            <a:cxnSpLocks/>
          </p:cNvCxnSpPr>
          <p:nvPr/>
        </p:nvCxnSpPr>
        <p:spPr>
          <a:xfrm>
            <a:off x="1569720" y="1264920"/>
            <a:ext cx="5669280" cy="0"/>
          </a:xfrm>
          <a:prstGeom prst="line">
            <a:avLst/>
          </a:prstGeom>
          <a:ln w="19050">
            <a:solidFill>
              <a:srgbClr val="1E2879"/>
            </a:solidFill>
            <a:prstDash val="sysDot"/>
          </a:ln>
        </p:spPr>
        <p:style>
          <a:lnRef idx="1">
            <a:schemeClr val="accent1"/>
          </a:lnRef>
          <a:fillRef idx="0">
            <a:schemeClr val="accent1"/>
          </a:fillRef>
          <a:effectRef idx="0">
            <a:schemeClr val="accent1"/>
          </a:effectRef>
          <a:fontRef idx="minor">
            <a:schemeClr val="tx1"/>
          </a:fontRef>
        </p:style>
      </p:cxnSp>
      <p:sp>
        <p:nvSpPr>
          <p:cNvPr id="2" name="Rounded Rectangle 67">
            <a:extLst>
              <a:ext uri="{FF2B5EF4-FFF2-40B4-BE49-F238E27FC236}">
                <a16:creationId xmlns:a16="http://schemas.microsoft.com/office/drawing/2014/main" id="{C8D8DA25-304A-E9F1-2269-0012CD60AF8C}"/>
              </a:ext>
            </a:extLst>
          </p:cNvPr>
          <p:cNvSpPr/>
          <p:nvPr/>
        </p:nvSpPr>
        <p:spPr>
          <a:xfrm>
            <a:off x="1758517" y="7370064"/>
            <a:ext cx="5231219" cy="2564350"/>
          </a:xfrm>
          <a:prstGeom prst="roundRect">
            <a:avLst>
              <a:gd name="adj" fmla="val 4330"/>
            </a:avLst>
          </a:prstGeom>
          <a:solidFill>
            <a:srgbClr val="1E2879">
              <a:alpha val="8000"/>
            </a:srgbClr>
          </a:solidFill>
          <a:ln w="19050">
            <a:solidFill>
              <a:srgbClr val="1E2879"/>
            </a:solidFill>
            <a:prstDash val="sysDot"/>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Text Placeholder 7">
            <a:extLst>
              <a:ext uri="{FF2B5EF4-FFF2-40B4-BE49-F238E27FC236}">
                <a16:creationId xmlns:a16="http://schemas.microsoft.com/office/drawing/2014/main" id="{08110899-C986-6D21-2F99-4B541C85389D}"/>
              </a:ext>
            </a:extLst>
          </p:cNvPr>
          <p:cNvSpPr txBox="1">
            <a:spLocks/>
          </p:cNvSpPr>
          <p:nvPr/>
        </p:nvSpPr>
        <p:spPr>
          <a:xfrm>
            <a:off x="2015701" y="7657690"/>
            <a:ext cx="4716850" cy="2117245"/>
          </a:xfrm>
          <a:prstGeom prst="rect">
            <a:avLst/>
          </a:prstGeom>
          <a:ln>
            <a:noFill/>
          </a:ln>
        </p:spPr>
        <p:txBody>
          <a:bodyPr numCol="1" spcCol="288000" anchor="t">
            <a:noAutofit/>
          </a:bodyPr>
          <a:lstStyle>
            <a:lvl1pPr marL="171450" indent="-171450" algn="l" defTabSz="755934" rtl="0" eaLnBrk="1" latinLnBrk="0" hangingPunct="1">
              <a:lnSpc>
                <a:spcPts val="1220"/>
              </a:lnSpc>
              <a:spcBef>
                <a:spcPts val="0"/>
              </a:spcBef>
              <a:buClr>
                <a:srgbClr val="4763AE"/>
              </a:buClr>
              <a:buFont typeface="Arial" panose="020B0604020202020204" pitchFamily="34" charset="0"/>
              <a:buChar char="•"/>
              <a:defRPr sz="1100" b="0" i="0" kern="1200">
                <a:solidFill>
                  <a:srgbClr val="1E2879"/>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buNone/>
            </a:pPr>
            <a:r>
              <a:rPr lang="en-GB" sz="1400" b="1" dirty="0"/>
              <a:t>Reflexionsfragen:</a:t>
            </a:r>
          </a:p>
          <a:p>
            <a:pPr marL="0" indent="0">
              <a:buNone/>
            </a:pPr>
            <a:endParaRPr lang="en-GB" sz="1200" dirty="0"/>
          </a:p>
          <a:p>
            <a:pPr marL="0" lvl="0" indent="0">
              <a:buClr>
                <a:srgbClr val="D38CBC"/>
              </a:buClr>
              <a:buNone/>
            </a:pPr>
            <a:r>
              <a:rPr lang="en-GB" sz="1200" dirty="0"/>
              <a:t>• Wie prägen kulturelle Normen Ihre Erwartungen an Partnerschaftsfinanzen?</a:t>
            </a:r>
          </a:p>
          <a:p>
            <a:pPr marL="0" lvl="0" indent="0">
              <a:buClr>
                <a:srgbClr val="D38CBC"/>
              </a:buClr>
              <a:buNone/>
            </a:pPr>
            <a:endParaRPr lang="en-GB" sz="1200" dirty="0"/>
          </a:p>
          <a:p>
            <a:pPr marL="0" lvl="0" indent="0">
              <a:buClr>
                <a:srgbClr val="D38CBC"/>
              </a:buClr>
              <a:buNone/>
            </a:pPr>
            <a:r>
              <a:rPr lang="en-GB" sz="1200" dirty="0"/>
              <a:t>• Inwiefern könnten finanzielle Vereinbarungen, die Sie für „normal“ halten, von geschlechtsspezifischen Annahmen beeinflusst sein?</a:t>
            </a:r>
          </a:p>
          <a:p>
            <a:pPr marL="0" lvl="0" indent="0">
              <a:buClr>
                <a:srgbClr val="D38CBC"/>
              </a:buClr>
              <a:buNone/>
            </a:pPr>
            <a:endParaRPr lang="en-GB" sz="1200" dirty="0"/>
          </a:p>
          <a:p>
            <a:pPr marL="0" lvl="0" indent="0">
              <a:buClr>
                <a:srgbClr val="D38CBC"/>
              </a:buClr>
              <a:buNone/>
            </a:pPr>
            <a:r>
              <a:rPr lang="en-GB" sz="1200" dirty="0"/>
              <a:t>• Welche Strategien aus diesem Modul könnten Ihre finanzielle Autonomie stärken?</a:t>
            </a:r>
          </a:p>
          <a:p>
            <a:pPr marL="0" lvl="0" indent="0">
              <a:buClr>
                <a:srgbClr val="D38CBC"/>
              </a:buClr>
              <a:buNone/>
            </a:pPr>
            <a:endParaRPr lang="en-GB" sz="1200" dirty="0"/>
          </a:p>
          <a:p>
            <a:pPr marL="0" lvl="0" indent="0">
              <a:buClr>
                <a:srgbClr val="D38CBC"/>
              </a:buClr>
              <a:buNone/>
            </a:pPr>
            <a:r>
              <a:rPr lang="en-GB" sz="1200" dirty="0"/>
              <a:t>• Wie könnten Sie Finanzgespräche in Ihrer aktuellen oder künftigen Partnerschaft anstoßen oder vertiefen?</a:t>
            </a:r>
          </a:p>
          <a:p>
            <a:pPr marL="0" lvl="0" indent="0">
              <a:buClr>
                <a:srgbClr val="D38CBC"/>
              </a:buClr>
              <a:buNone/>
            </a:pPr>
            <a:endParaRPr lang="en-GB" sz="1200" dirty="0"/>
          </a:p>
          <a:p>
            <a:pPr marL="0" lvl="0" indent="0">
              <a:buClr>
                <a:srgbClr val="D38CBC"/>
              </a:buClr>
              <a:buNone/>
            </a:pPr>
            <a:endParaRPr lang="en-GB" sz="1200" dirty="0"/>
          </a:p>
          <a:p>
            <a:pPr lvl="0">
              <a:buClr>
                <a:srgbClr val="D38CBC"/>
              </a:buClr>
            </a:pPr>
            <a:endParaRPr lang="en-GB" sz="1200" dirty="0"/>
          </a:p>
        </p:txBody>
      </p:sp>
    </p:spTree>
    <p:extLst>
      <p:ext uri="{BB962C8B-B14F-4D97-AF65-F5344CB8AC3E}">
        <p14:creationId xmlns:p14="http://schemas.microsoft.com/office/powerpoint/2010/main" val="13825352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AC76FA8A-E785-6AC7-0CD5-34F9B877D279}"/>
              </a:ext>
            </a:extLst>
          </p:cNvPr>
          <p:cNvSpPr>
            <a:spLocks noGrp="1"/>
          </p:cNvSpPr>
          <p:nvPr>
            <p:ph type="body" sz="quarter" idx="4294967295"/>
          </p:nvPr>
        </p:nvSpPr>
        <p:spPr>
          <a:xfrm>
            <a:off x="728419" y="7540867"/>
            <a:ext cx="3282950" cy="781050"/>
          </a:xfrm>
          <a:prstGeom prst="rect">
            <a:avLst/>
          </a:prstGeom>
        </p:spPr>
        <p:txBody>
          <a:bodyPr/>
          <a:lstStyle/>
          <a:p>
            <a:pPr marL="0" indent="0" algn="l">
              <a:buNone/>
            </a:pPr>
            <a:r>
              <a:rPr lang="en-US" sz="2000" b="1" dirty="0">
                <a:solidFill>
                  <a:schemeClr val="bg1"/>
                </a:solidFill>
              </a:rPr>
              <a:t>Begleiten Sie uns</a:t>
            </a:r>
          </a:p>
        </p:txBody>
      </p:sp>
      <p:sp>
        <p:nvSpPr>
          <p:cNvPr id="52" name="Text Placeholder 2">
            <a:extLst>
              <a:ext uri="{FF2B5EF4-FFF2-40B4-BE49-F238E27FC236}">
                <a16:creationId xmlns:a16="http://schemas.microsoft.com/office/drawing/2014/main" id="{A60BDF63-C96A-CA89-7127-3882BC413159}"/>
              </a:ext>
            </a:extLst>
          </p:cNvPr>
          <p:cNvSpPr txBox="1">
            <a:spLocks/>
          </p:cNvSpPr>
          <p:nvPr/>
        </p:nvSpPr>
        <p:spPr>
          <a:xfrm>
            <a:off x="3717645" y="9783934"/>
            <a:ext cx="3842030" cy="536162"/>
          </a:xfrm>
          <a:prstGeom prst="rect">
            <a:avLst/>
          </a:prstGeom>
          <a:solidFill>
            <a:srgbClr val="F16024"/>
          </a:solidFill>
        </p:spPr>
        <p:txBody>
          <a:bodyPr anchor="ctr">
            <a:noAutofit/>
          </a:bodyPr>
          <a:lstStyle>
            <a:lvl1pPr marL="0" indent="0" algn="ctr" defTabSz="755934" rtl="0" eaLnBrk="1" latinLnBrk="0" hangingPunct="1">
              <a:lnSpc>
                <a:spcPct val="90000"/>
              </a:lnSpc>
              <a:spcBef>
                <a:spcPts val="827"/>
              </a:spcBef>
              <a:buFont typeface="Arial" panose="020B0604020202020204" pitchFamily="34" charset="0"/>
              <a:buNone/>
              <a:defRPr sz="2000" b="0" i="0" kern="1200">
                <a:solidFill>
                  <a:schemeClr val="bg1"/>
                </a:solidFill>
                <a:latin typeface="Calibri" panose="020F0502020204030204" pitchFamily="34" charset="0"/>
                <a:ea typeface="Open Sans" panose="020B0606030504020204" pitchFamily="34" charset="0"/>
                <a:cs typeface="Calibri" panose="020F0502020204030204" pitchFamily="34" charset="0"/>
              </a:defRPr>
            </a:lvl1pPr>
            <a:lvl2pPr marL="377967"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2pPr>
            <a:lvl3pPr marL="755934"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3pPr>
            <a:lvl4pPr marL="1133901"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4pPr>
            <a:lvl5pPr marL="1511869" indent="0" algn="l" defTabSz="755934" rtl="0" eaLnBrk="1" latinLnBrk="0" hangingPunct="1">
              <a:lnSpc>
                <a:spcPct val="90000"/>
              </a:lnSpc>
              <a:spcBef>
                <a:spcPts val="413"/>
              </a:spcBef>
              <a:buFont typeface="Arial" panose="020B0604020202020204" pitchFamily="34" charset="0"/>
              <a:buNone/>
              <a:defRPr sz="3200" kern="1200">
                <a:solidFill>
                  <a:srgbClr val="011E3B"/>
                </a:solidFill>
                <a:latin typeface="Montserrat" pitchFamily="2" charset="77"/>
                <a:ea typeface="+mn-ea"/>
                <a:cs typeface="+mn-cs"/>
              </a:defRPr>
            </a:lvl5pPr>
            <a:lvl6pPr marL="2078820"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6pPr>
            <a:lvl7pPr marL="2456787"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7pPr>
            <a:lvl8pPr marL="2834754"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8pPr>
            <a:lvl9pPr marL="3212722" indent="-188984" algn="l" defTabSz="755934" rtl="0" eaLnBrk="1" latinLnBrk="0" hangingPunct="1">
              <a:lnSpc>
                <a:spcPct val="90000"/>
              </a:lnSpc>
              <a:spcBef>
                <a:spcPts val="413"/>
              </a:spcBef>
              <a:buFont typeface="Arial" panose="020B0604020202020204" pitchFamily="34" charset="0"/>
              <a:buChar char="•"/>
              <a:defRPr sz="1488" kern="1200">
                <a:solidFill>
                  <a:schemeClr val="tx1"/>
                </a:solidFill>
                <a:latin typeface="+mn-lt"/>
                <a:ea typeface="+mn-ea"/>
                <a:cs typeface="+mn-cs"/>
              </a:defRPr>
            </a:lvl9pPr>
          </a:lstStyle>
          <a:p>
            <a:pPr marL="0" indent="0" algn="ctr">
              <a:buNone/>
            </a:pPr>
            <a:r>
              <a:rPr lang="en-US" sz="2400" b="1" dirty="0">
                <a:solidFill>
                  <a:schemeClr val="bg1"/>
                </a:solidFill>
              </a:rPr>
              <a:t>www.fempower.finance</a:t>
            </a:r>
          </a:p>
        </p:txBody>
      </p:sp>
      <p:grpSp>
        <p:nvGrpSpPr>
          <p:cNvPr id="13" name="Group 12">
            <a:extLst>
              <a:ext uri="{FF2B5EF4-FFF2-40B4-BE49-F238E27FC236}">
                <a16:creationId xmlns:a16="http://schemas.microsoft.com/office/drawing/2014/main" id="{0A982912-D9D1-2753-8EB3-FE974A71E858}"/>
              </a:ext>
            </a:extLst>
          </p:cNvPr>
          <p:cNvGrpSpPr/>
          <p:nvPr/>
        </p:nvGrpSpPr>
        <p:grpSpPr>
          <a:xfrm>
            <a:off x="223434" y="3826589"/>
            <a:ext cx="4705438" cy="2867812"/>
            <a:chOff x="1950804" y="3053151"/>
            <a:chExt cx="5608871" cy="3418425"/>
          </a:xfrm>
        </p:grpSpPr>
        <p:pic>
          <p:nvPicPr>
            <p:cNvPr id="16" name="Picture 15">
              <a:extLst>
                <a:ext uri="{FF2B5EF4-FFF2-40B4-BE49-F238E27FC236}">
                  <a16:creationId xmlns:a16="http://schemas.microsoft.com/office/drawing/2014/main" id="{AD20DC72-B97F-0F9C-2542-EDEC0DA7F114}"/>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1950804" y="3053151"/>
              <a:ext cx="5608871" cy="3418425"/>
            </a:xfrm>
            <a:prstGeom prst="rect">
              <a:avLst/>
            </a:prstGeom>
          </p:spPr>
        </p:pic>
        <p:sp>
          <p:nvSpPr>
            <p:cNvPr id="17" name="Rectangle 16">
              <a:extLst>
                <a:ext uri="{FF2B5EF4-FFF2-40B4-BE49-F238E27FC236}">
                  <a16:creationId xmlns:a16="http://schemas.microsoft.com/office/drawing/2014/main" id="{39D81D49-15E8-ED00-3A72-7B268CC7EE2F}"/>
                </a:ext>
              </a:extLst>
            </p:cNvPr>
            <p:cNvSpPr/>
            <p:nvPr/>
          </p:nvSpPr>
          <p:spPr>
            <a:xfrm>
              <a:off x="2801073" y="3350555"/>
              <a:ext cx="3981692" cy="25232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Calibri" panose="020F0502020204030204" pitchFamily="34" charset="0"/>
              </a:endParaRPr>
            </a:p>
          </p:txBody>
        </p:sp>
        <p:sp>
          <p:nvSpPr>
            <p:cNvPr id="20" name="Text Placeholder 32">
              <a:extLst>
                <a:ext uri="{FF2B5EF4-FFF2-40B4-BE49-F238E27FC236}">
                  <a16:creationId xmlns:a16="http://schemas.microsoft.com/office/drawing/2014/main" id="{1865D03A-0FEA-BEA4-8AF0-CBD446BF5F8F}"/>
                </a:ext>
              </a:extLst>
            </p:cNvPr>
            <p:cNvSpPr txBox="1">
              <a:spLocks/>
            </p:cNvSpPr>
            <p:nvPr/>
          </p:nvSpPr>
          <p:spPr>
            <a:xfrm>
              <a:off x="2801073" y="4337414"/>
              <a:ext cx="3981692" cy="891421"/>
            </a:xfrm>
            <a:prstGeom prst="rect">
              <a:avLst/>
            </a:prstGeom>
            <a:noFill/>
          </p:spPr>
          <p:txBody>
            <a:bodyPr>
              <a:noAutofit/>
            </a:bodyPr>
            <a:lstStyle>
              <a:lvl1pPr marL="0" indent="0" algn="l" defTabSz="2072941" rtl="0" eaLnBrk="1" latinLnBrk="0" hangingPunct="1">
                <a:lnSpc>
                  <a:spcPct val="100000"/>
                </a:lnSpc>
                <a:spcBef>
                  <a:spcPts val="2267"/>
                </a:spcBef>
                <a:buFont typeface="Arial" panose="020B0604020202020204" pitchFamily="34" charset="0"/>
                <a:buNone/>
                <a:defRPr sz="2300" b="1" i="0" kern="1200">
                  <a:solidFill>
                    <a:srgbClr val="011E3B"/>
                  </a:solidFill>
                  <a:latin typeface="Poppins SemiBold" pitchFamily="2" charset="77"/>
                  <a:ea typeface="+mn-ea"/>
                  <a:cs typeface="Poppins SemiBold" pitchFamily="2" charset="77"/>
                </a:defRPr>
              </a:lvl1pPr>
              <a:lvl2pPr marL="377967"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2pPr>
              <a:lvl3pPr marL="755934"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3pPr>
              <a:lvl4pPr marL="1133901"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4pPr>
              <a:lvl5pPr marL="1511869" indent="0" algn="l" defTabSz="2072941" rtl="0" eaLnBrk="1" latinLnBrk="0" hangingPunct="1">
                <a:lnSpc>
                  <a:spcPct val="100000"/>
                </a:lnSpc>
                <a:spcBef>
                  <a:spcPts val="1133"/>
                </a:spcBef>
                <a:buFont typeface="Arial" panose="020B0604020202020204" pitchFamily="34" charset="0"/>
                <a:buNone/>
                <a:defRPr sz="3200" kern="1200">
                  <a:solidFill>
                    <a:srgbClr val="011E3B"/>
                  </a:solidFill>
                  <a:latin typeface="Montserrat" pitchFamily="2" charset="77"/>
                  <a:ea typeface="+mn-ea"/>
                  <a:cs typeface="Poppins" pitchFamily="2" charset="77"/>
                </a:defRPr>
              </a:lvl5pPr>
              <a:lvl6pPr marL="570058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6pPr>
              <a:lvl7pPr marL="6737059"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7pPr>
              <a:lvl8pPr marL="7773528"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8pPr>
              <a:lvl9pPr marL="8810001" indent="-518236" algn="l" defTabSz="2072941" rtl="0" eaLnBrk="1" latinLnBrk="0" hangingPunct="1">
                <a:lnSpc>
                  <a:spcPct val="90000"/>
                </a:lnSpc>
                <a:spcBef>
                  <a:spcPts val="1133"/>
                </a:spcBef>
                <a:buFont typeface="Arial" panose="020B0604020202020204" pitchFamily="34" charset="0"/>
                <a:buChar char="•"/>
                <a:defRPr sz="4080" kern="1200">
                  <a:solidFill>
                    <a:schemeClr val="tx1"/>
                  </a:solidFill>
                  <a:latin typeface="+mn-lt"/>
                  <a:ea typeface="+mn-ea"/>
                  <a:cs typeface="+mn-cs"/>
                </a:defRPr>
              </a:lvl9pPr>
            </a:lstStyle>
            <a:p>
              <a:pPr algn="ctr"/>
              <a:r>
                <a:rPr lang="en-GB" sz="1800" b="0" dirty="0">
                  <a:solidFill>
                    <a:srgbClr val="000000"/>
                  </a:solidFill>
                  <a:latin typeface="Calibri" panose="020F0502020204030204" pitchFamily="34" charset="0"/>
                </a:rPr>
                <a:t>Zur Website</a:t>
              </a:r>
              <a:endParaRPr lang="en-US" sz="1800" b="0" dirty="0">
                <a:solidFill>
                  <a:srgbClr val="000000"/>
                </a:solidFill>
                <a:latin typeface="Calibri" panose="020F0502020204030204" pitchFamily="34" charset="0"/>
              </a:endParaRPr>
            </a:p>
          </p:txBody>
        </p:sp>
      </p:grpSp>
      <p:pic>
        <p:nvPicPr>
          <p:cNvPr id="4" name="Picture 3">
            <a:extLst>
              <a:ext uri="{FF2B5EF4-FFF2-40B4-BE49-F238E27FC236}">
                <a16:creationId xmlns:a16="http://schemas.microsoft.com/office/drawing/2014/main" id="{DF9DCB7E-B194-A3AB-47D9-D15C66DBB1E3}"/>
              </a:ext>
            </a:extLst>
          </p:cNvPr>
          <p:cNvPicPr>
            <a:picLocks noChangeAspect="1"/>
          </p:cNvPicPr>
          <p:nvPr/>
        </p:nvPicPr>
        <p:blipFill>
          <a:blip r:embed="rId3"/>
          <a:stretch>
            <a:fillRect/>
          </a:stretch>
        </p:blipFill>
        <p:spPr>
          <a:xfrm>
            <a:off x="936748" y="4074792"/>
            <a:ext cx="3340352" cy="2146203"/>
          </a:xfrm>
          <a:prstGeom prst="rect">
            <a:avLst/>
          </a:prstGeom>
        </p:spPr>
      </p:pic>
      <p:grpSp>
        <p:nvGrpSpPr>
          <p:cNvPr id="31" name="Graphic 3">
            <a:extLst>
              <a:ext uri="{FF2B5EF4-FFF2-40B4-BE49-F238E27FC236}">
                <a16:creationId xmlns:a16="http://schemas.microsoft.com/office/drawing/2014/main" id="{12107541-C2F4-8A9A-C481-A2B7698388F3}"/>
              </a:ext>
            </a:extLst>
          </p:cNvPr>
          <p:cNvGrpSpPr/>
          <p:nvPr/>
        </p:nvGrpSpPr>
        <p:grpSpPr>
          <a:xfrm>
            <a:off x="1749471" y="7958589"/>
            <a:ext cx="406935" cy="406935"/>
            <a:chOff x="938298" y="2389014"/>
            <a:chExt cx="850463" cy="850463"/>
          </a:xfrm>
        </p:grpSpPr>
        <p:sp>
          <p:nvSpPr>
            <p:cNvPr id="53" name="Freeform 52">
              <a:hlinkClick r:id="rId4"/>
              <a:extLst>
                <a:ext uri="{FF2B5EF4-FFF2-40B4-BE49-F238E27FC236}">
                  <a16:creationId xmlns:a16="http://schemas.microsoft.com/office/drawing/2014/main" id="{7436FE5E-80EE-3D00-1663-DFA005EBC45F}"/>
                </a:ext>
              </a:extLst>
            </p:cNvPr>
            <p:cNvSpPr/>
            <p:nvPr/>
          </p:nvSpPr>
          <p:spPr>
            <a:xfrm>
              <a:off x="938298" y="2389014"/>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54" name="Graphic 3">
              <a:extLst>
                <a:ext uri="{FF2B5EF4-FFF2-40B4-BE49-F238E27FC236}">
                  <a16:creationId xmlns:a16="http://schemas.microsoft.com/office/drawing/2014/main" id="{A5D6C5D8-7838-AA7E-C060-D029DB255533}"/>
                </a:ext>
              </a:extLst>
            </p:cNvPr>
            <p:cNvGrpSpPr/>
            <p:nvPr/>
          </p:nvGrpSpPr>
          <p:grpSpPr>
            <a:xfrm>
              <a:off x="1100330" y="2533846"/>
              <a:ext cx="535477" cy="535477"/>
              <a:chOff x="1100330" y="2533846"/>
              <a:chExt cx="535477" cy="535477"/>
            </a:xfrm>
            <a:solidFill>
              <a:srgbClr val="FFFFFF"/>
            </a:solidFill>
          </p:grpSpPr>
          <p:sp>
            <p:nvSpPr>
              <p:cNvPr id="55" name="Freeform 54">
                <a:extLst>
                  <a:ext uri="{FF2B5EF4-FFF2-40B4-BE49-F238E27FC236}">
                    <a16:creationId xmlns:a16="http://schemas.microsoft.com/office/drawing/2014/main" id="{F914C5C0-DACA-81B8-A5F8-55781DA581B2}"/>
                  </a:ext>
                </a:extLst>
              </p:cNvPr>
              <p:cNvSpPr/>
              <p:nvPr/>
            </p:nvSpPr>
            <p:spPr>
              <a:xfrm>
                <a:off x="1100330" y="2533846"/>
                <a:ext cx="535477"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6" name="Freeform 55">
                <a:extLst>
                  <a:ext uri="{FF2B5EF4-FFF2-40B4-BE49-F238E27FC236}">
                    <a16:creationId xmlns:a16="http://schemas.microsoft.com/office/drawing/2014/main" id="{3E1F7A28-3F0B-560E-0F15-6AB6A3F51AF8}"/>
                  </a:ext>
                </a:extLst>
              </p:cNvPr>
              <p:cNvSpPr/>
              <p:nvPr/>
            </p:nvSpPr>
            <p:spPr>
              <a:xfrm>
                <a:off x="1226196" y="2664251"/>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7" name="Freeform 56">
                <a:extLst>
                  <a:ext uri="{FF2B5EF4-FFF2-40B4-BE49-F238E27FC236}">
                    <a16:creationId xmlns:a16="http://schemas.microsoft.com/office/drawing/2014/main" id="{5A21D11D-DBE1-C466-011D-CFEAAE3570B7}"/>
                  </a:ext>
                </a:extLst>
              </p:cNvPr>
              <p:cNvSpPr/>
              <p:nvPr/>
            </p:nvSpPr>
            <p:spPr>
              <a:xfrm>
                <a:off x="1414076" y="2769455"/>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grpSp>
        <p:nvGrpSpPr>
          <p:cNvPr id="34" name="Group 33">
            <a:extLst>
              <a:ext uri="{FF2B5EF4-FFF2-40B4-BE49-F238E27FC236}">
                <a16:creationId xmlns:a16="http://schemas.microsoft.com/office/drawing/2014/main" id="{CF4C3642-3CE5-613C-C54E-F0027CE29F6B}"/>
              </a:ext>
            </a:extLst>
          </p:cNvPr>
          <p:cNvGrpSpPr/>
          <p:nvPr/>
        </p:nvGrpSpPr>
        <p:grpSpPr>
          <a:xfrm>
            <a:off x="1274359" y="7958589"/>
            <a:ext cx="406935" cy="406935"/>
            <a:chOff x="1277088" y="4770708"/>
            <a:chExt cx="539701" cy="539701"/>
          </a:xfrm>
        </p:grpSpPr>
        <p:sp>
          <p:nvSpPr>
            <p:cNvPr id="50" name="Freeform 49">
              <a:extLst>
                <a:ext uri="{FF2B5EF4-FFF2-40B4-BE49-F238E27FC236}">
                  <a16:creationId xmlns:a16="http://schemas.microsoft.com/office/drawing/2014/main" id="{34A76AB6-9B70-60B0-A978-9DDF9B64C0B9}"/>
                </a:ext>
              </a:extLst>
            </p:cNvPr>
            <p:cNvSpPr/>
            <p:nvPr/>
          </p:nvSpPr>
          <p:spPr>
            <a:xfrm>
              <a:off x="1277088" y="4770708"/>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sp>
          <p:nvSpPr>
            <p:cNvPr id="51" name="Freeform 50">
              <a:hlinkClick r:id="rId5"/>
              <a:extLst>
                <a:ext uri="{FF2B5EF4-FFF2-40B4-BE49-F238E27FC236}">
                  <a16:creationId xmlns:a16="http://schemas.microsoft.com/office/drawing/2014/main" id="{38948A32-420E-06AA-7970-DC89E48DE8C2}"/>
                </a:ext>
              </a:extLst>
            </p:cNvPr>
            <p:cNvSpPr/>
            <p:nvPr/>
          </p:nvSpPr>
          <p:spPr>
            <a:xfrm>
              <a:off x="1425674" y="4828537"/>
              <a:ext cx="230672" cy="434559"/>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grpSp>
        <p:nvGrpSpPr>
          <p:cNvPr id="36" name="Group 35">
            <a:extLst>
              <a:ext uri="{FF2B5EF4-FFF2-40B4-BE49-F238E27FC236}">
                <a16:creationId xmlns:a16="http://schemas.microsoft.com/office/drawing/2014/main" id="{191ADD6B-1210-7601-F5F2-1D27A5EB4384}"/>
              </a:ext>
            </a:extLst>
          </p:cNvPr>
          <p:cNvGrpSpPr/>
          <p:nvPr/>
        </p:nvGrpSpPr>
        <p:grpSpPr>
          <a:xfrm>
            <a:off x="799247" y="7958589"/>
            <a:ext cx="406935" cy="406935"/>
            <a:chOff x="546710" y="4792155"/>
            <a:chExt cx="539701" cy="539701"/>
          </a:xfrm>
        </p:grpSpPr>
        <p:sp>
          <p:nvSpPr>
            <p:cNvPr id="45" name="Freeform 44">
              <a:extLst>
                <a:ext uri="{FF2B5EF4-FFF2-40B4-BE49-F238E27FC236}">
                  <a16:creationId xmlns:a16="http://schemas.microsoft.com/office/drawing/2014/main" id="{B63B153F-7CED-73F2-593E-D7284B602AD8}"/>
                </a:ext>
              </a:extLst>
            </p:cNvPr>
            <p:cNvSpPr/>
            <p:nvPr/>
          </p:nvSpPr>
          <p:spPr>
            <a:xfrm>
              <a:off x="546710" y="4792155"/>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pic>
          <p:nvPicPr>
            <p:cNvPr id="49" name="Graphic 48" descr="World with solid fill">
              <a:hlinkClick r:id="rId6"/>
              <a:extLst>
                <a:ext uri="{FF2B5EF4-FFF2-40B4-BE49-F238E27FC236}">
                  <a16:creationId xmlns:a16="http://schemas.microsoft.com/office/drawing/2014/main" id="{478C1CCC-5CFE-A5E9-49A6-2EF804ABC608}"/>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579939" y="4825384"/>
              <a:ext cx="473243" cy="473243"/>
            </a:xfrm>
            <a:prstGeom prst="rect">
              <a:avLst/>
            </a:prstGeom>
          </p:spPr>
        </p:pic>
      </p:grpSp>
      <p:grpSp>
        <p:nvGrpSpPr>
          <p:cNvPr id="37" name="Group 36">
            <a:extLst>
              <a:ext uri="{FF2B5EF4-FFF2-40B4-BE49-F238E27FC236}">
                <a16:creationId xmlns:a16="http://schemas.microsoft.com/office/drawing/2014/main" id="{501FBAA7-9EE2-EFA9-78A7-B37002EFDBFE}"/>
              </a:ext>
            </a:extLst>
          </p:cNvPr>
          <p:cNvGrpSpPr/>
          <p:nvPr/>
        </p:nvGrpSpPr>
        <p:grpSpPr>
          <a:xfrm>
            <a:off x="2224584" y="7958589"/>
            <a:ext cx="406935" cy="406935"/>
            <a:chOff x="2437074" y="4787340"/>
            <a:chExt cx="539701" cy="539701"/>
          </a:xfrm>
        </p:grpSpPr>
        <p:sp>
          <p:nvSpPr>
            <p:cNvPr id="40" name="Freeform 39">
              <a:hlinkClick r:id="rId4"/>
              <a:extLst>
                <a:ext uri="{FF2B5EF4-FFF2-40B4-BE49-F238E27FC236}">
                  <a16:creationId xmlns:a16="http://schemas.microsoft.com/office/drawing/2014/main" id="{08A89A1B-083A-9341-21E7-113DF97707AB}"/>
                </a:ext>
              </a:extLst>
            </p:cNvPr>
            <p:cNvSpPr/>
            <p:nvPr/>
          </p:nvSpPr>
          <p:spPr>
            <a:xfrm>
              <a:off x="2437074" y="4787340"/>
              <a:ext cx="539701" cy="539701"/>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F16024"/>
            </a:solidFill>
            <a:ln w="6294" cap="flat">
              <a:noFill/>
              <a:prstDash val="solid"/>
              <a:miter/>
            </a:ln>
          </p:spPr>
          <p:txBody>
            <a:bodyPr rtlCol="0" anchor="ctr"/>
            <a:lstStyle/>
            <a:p>
              <a:endParaRPr lang="en-US" dirty="0">
                <a:latin typeface="Calibri" panose="020F0502020204030204" pitchFamily="34" charset="0"/>
                <a:cs typeface="Calibri" panose="020F0502020204030204" pitchFamily="34" charset="0"/>
              </a:endParaRPr>
            </a:p>
          </p:txBody>
        </p:sp>
        <p:grpSp>
          <p:nvGrpSpPr>
            <p:cNvPr id="41" name="Group 40">
              <a:extLst>
                <a:ext uri="{FF2B5EF4-FFF2-40B4-BE49-F238E27FC236}">
                  <a16:creationId xmlns:a16="http://schemas.microsoft.com/office/drawing/2014/main" id="{CD29EAC7-1628-A545-A1B0-3C0D2A5033BF}"/>
                </a:ext>
              </a:extLst>
            </p:cNvPr>
            <p:cNvGrpSpPr/>
            <p:nvPr/>
          </p:nvGrpSpPr>
          <p:grpSpPr>
            <a:xfrm>
              <a:off x="2536697" y="4872812"/>
              <a:ext cx="352589" cy="337510"/>
              <a:chOff x="3303016" y="4946695"/>
              <a:chExt cx="685139" cy="655838"/>
            </a:xfrm>
          </p:grpSpPr>
          <p:sp>
            <p:nvSpPr>
              <p:cNvPr id="42" name="Freeform 41">
                <a:extLst>
                  <a:ext uri="{FF2B5EF4-FFF2-40B4-BE49-F238E27FC236}">
                    <a16:creationId xmlns:a16="http://schemas.microsoft.com/office/drawing/2014/main" id="{EAD8BA6B-96F1-0014-0168-032E9AC9D3B2}"/>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endParaRPr lang="en-US" dirty="0"/>
              </a:p>
            </p:txBody>
          </p:sp>
          <p:sp>
            <p:nvSpPr>
              <p:cNvPr id="43" name="Freeform 42">
                <a:extLst>
                  <a:ext uri="{FF2B5EF4-FFF2-40B4-BE49-F238E27FC236}">
                    <a16:creationId xmlns:a16="http://schemas.microsoft.com/office/drawing/2014/main" id="{1C53A851-17F5-D331-D8C9-E90C856C2623}"/>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endParaRPr lang="en-US" dirty="0"/>
              </a:p>
            </p:txBody>
          </p:sp>
          <p:sp>
            <p:nvSpPr>
              <p:cNvPr id="44" name="Freeform 43">
                <a:extLst>
                  <a:ext uri="{FF2B5EF4-FFF2-40B4-BE49-F238E27FC236}">
                    <a16:creationId xmlns:a16="http://schemas.microsoft.com/office/drawing/2014/main" id="{936E59EA-CBA6-0D2E-C30A-5DBF6375D99C}"/>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endParaRPr lang="en-US" dirty="0"/>
              </a:p>
            </p:txBody>
          </p:sp>
        </p:grpSp>
      </p:grpSp>
    </p:spTree>
    <p:extLst>
      <p:ext uri="{BB962C8B-B14F-4D97-AF65-F5344CB8AC3E}">
        <p14:creationId xmlns:p14="http://schemas.microsoft.com/office/powerpoint/2010/main" val="415313557"/>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11387</TotalTime>
  <Words>14363</Words>
  <Application>Microsoft Office PowerPoint</Application>
  <PresentationFormat>Custom</PresentationFormat>
  <Paragraphs>1298</Paragraphs>
  <Slides>54</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Arial</vt:lpstr>
      <vt:lpstr>Calibri</vt:lpstr>
      <vt:lpstr>Montserrat</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Mert Özmutaf</dc:creator>
  <cp:lastModifiedBy>Kostas Kakoudakis</cp:lastModifiedBy>
  <cp:revision>671</cp:revision>
  <dcterms:created xsi:type="dcterms:W3CDTF">2018-08-04T19:06:08Z</dcterms:created>
  <dcterms:modified xsi:type="dcterms:W3CDTF">2026-06-19T13:33:36Z</dcterms:modified>
</cp:coreProperties>
</file>