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1"/>
  </p:sldMasterIdLst>
  <p:notesMasterIdLst>
    <p:notesMasterId r:id="rId47"/>
  </p:notesMasterIdLst>
  <p:handoutMasterIdLst>
    <p:handoutMasterId r:id="rId48"/>
  </p:handoutMasterIdLst>
  <p:sldIdLst>
    <p:sldId id="778" r:id="rId2"/>
    <p:sldId id="1378" r:id="rId3"/>
    <p:sldId id="699" r:id="rId4"/>
    <p:sldId id="740" r:id="rId5"/>
    <p:sldId id="762" r:id="rId6"/>
    <p:sldId id="775" r:id="rId7"/>
    <p:sldId id="777" r:id="rId8"/>
    <p:sldId id="766" r:id="rId9"/>
    <p:sldId id="706" r:id="rId10"/>
    <p:sldId id="763" r:id="rId11"/>
    <p:sldId id="742" r:id="rId12"/>
    <p:sldId id="727" r:id="rId13"/>
    <p:sldId id="737" r:id="rId14"/>
    <p:sldId id="739" r:id="rId15"/>
    <p:sldId id="779" r:id="rId16"/>
    <p:sldId id="764" r:id="rId17"/>
    <p:sldId id="765" r:id="rId18"/>
    <p:sldId id="738" r:id="rId19"/>
    <p:sldId id="736" r:id="rId20"/>
    <p:sldId id="744" r:id="rId21"/>
    <p:sldId id="729" r:id="rId22"/>
    <p:sldId id="748" r:id="rId23"/>
    <p:sldId id="785" r:id="rId24"/>
    <p:sldId id="796" r:id="rId25"/>
    <p:sldId id="783" r:id="rId26"/>
    <p:sldId id="787" r:id="rId27"/>
    <p:sldId id="781" r:id="rId28"/>
    <p:sldId id="749" r:id="rId29"/>
    <p:sldId id="784" r:id="rId30"/>
    <p:sldId id="786" r:id="rId31"/>
    <p:sldId id="746" r:id="rId32"/>
    <p:sldId id="745" r:id="rId33"/>
    <p:sldId id="730" r:id="rId34"/>
    <p:sldId id="750" r:id="rId35"/>
    <p:sldId id="788" r:id="rId36"/>
    <p:sldId id="789" r:id="rId37"/>
    <p:sldId id="793" r:id="rId38"/>
    <p:sldId id="752" r:id="rId39"/>
    <p:sldId id="792" r:id="rId40"/>
    <p:sldId id="794" r:id="rId41"/>
    <p:sldId id="791" r:id="rId42"/>
    <p:sldId id="743" r:id="rId43"/>
    <p:sldId id="728" r:id="rId44"/>
    <p:sldId id="790" r:id="rId45"/>
    <p:sldId id="715" r:id="rId46"/>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A646A2A-5463-31BB-24B8-887E45DDAF69}" name="Orla Casey" initials="OC" userId="S::orla@momentumconsulting.ie::ee9f56f0-43a2-47ae-a5b8-d4a7d2f5cec3" providerId="AD"/>
  <p188:author id="{44167868-B4D9-2FF6-E904-A98C4897717E}" name="Denise Callan" initials="DC" userId="S::denise@momentumconsulting.ie::00d439ad-816e-4f74-93c5-c4df3c7a2e0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ert Özmutaf" initials="MÖ" lastIdx="1" clrIdx="0">
    <p:extLst>
      <p:ext uri="{19B8F6BF-5375-455C-9EA6-DF929625EA0E}">
        <p15:presenceInfo xmlns:p15="http://schemas.microsoft.com/office/powerpoint/2012/main" userId="983aff9ac2a4f3c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2879"/>
    <a:srgbClr val="F16024"/>
    <a:srgbClr val="10153D"/>
    <a:srgbClr val="D38CBC"/>
    <a:srgbClr val="4763AE"/>
    <a:srgbClr val="C9636E"/>
    <a:srgbClr val="E1A44A"/>
    <a:srgbClr val="E36C34"/>
    <a:srgbClr val="633547"/>
    <a:srgbClr val="5CC0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37" autoAdjust="0"/>
    <p:restoredTop sz="93462"/>
  </p:normalViewPr>
  <p:slideViewPr>
    <p:cSldViewPr snapToGrid="0">
      <p:cViewPr varScale="1">
        <p:scale>
          <a:sx n="51" d="100"/>
          <a:sy n="51" d="100"/>
        </p:scale>
        <p:origin x="547" y="38"/>
      </p:cViewPr>
      <p:guideLst/>
    </p:cSldViewPr>
  </p:slideViewPr>
  <p:notesTextViewPr>
    <p:cViewPr>
      <p:scale>
        <a:sx n="1" d="1"/>
        <a:sy n="1" d="1"/>
      </p:scale>
      <p:origin x="0" y="0"/>
    </p:cViewPr>
  </p:notesTextViewPr>
  <p:sorterViewPr>
    <p:cViewPr varScale="1">
      <p:scale>
        <a:sx n="59" d="100"/>
        <a:sy n="59" d="100"/>
      </p:scale>
      <p:origin x="0" y="0"/>
    </p:cViewPr>
  </p:sorterViewPr>
  <p:notesViewPr>
    <p:cSldViewPr snapToGrid="0">
      <p:cViewPr varScale="1">
        <p:scale>
          <a:sx n="70" d="100"/>
          <a:sy n="70" d="100"/>
        </p:scale>
        <p:origin x="3624" y="19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presProps" Target="presProps.xml"/><Relationship Id="rId55" Type="http://schemas.microsoft.com/office/2018/10/relationships/authors" Targe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nise Callan" userId="00d439ad-816e-4f74-93c5-c4df3c7a2e03" providerId="ADAL" clId="{2EC040D1-CB34-4109-97A5-AB5BF2EEDF0F}"/>
    <pc:docChg chg="undo custSel addSld delSld modSld sldOrd">
      <pc:chgData name="Denise Callan" userId="00d439ad-816e-4f74-93c5-c4df3c7a2e03" providerId="ADAL" clId="{2EC040D1-CB34-4109-97A5-AB5BF2EEDF0F}" dt="2026-06-05T14:10:43.659" v="496" actId="1076"/>
      <pc:docMkLst>
        <pc:docMk/>
      </pc:docMkLst>
      <pc:sldChg chg="modSp mod">
        <pc:chgData name="Denise Callan" userId="00d439ad-816e-4f74-93c5-c4df3c7a2e03" providerId="ADAL" clId="{2EC040D1-CB34-4109-97A5-AB5BF2EEDF0F}" dt="2026-06-04T16:14:49.150" v="327" actId="20577"/>
        <pc:sldMkLst>
          <pc:docMk/>
          <pc:sldMk cId="4205807150" sldId="699"/>
        </pc:sldMkLst>
        <pc:spChg chg="mod">
          <ac:chgData name="Denise Callan" userId="00d439ad-816e-4f74-93c5-c4df3c7a2e03" providerId="ADAL" clId="{2EC040D1-CB34-4109-97A5-AB5BF2EEDF0F}" dt="2026-06-04T16:14:49.150" v="327" actId="20577"/>
          <ac:spMkLst>
            <pc:docMk/>
            <pc:sldMk cId="4205807150" sldId="699"/>
            <ac:spMk id="113" creationId="{42B12829-D9B2-0A37-7221-E30D80EB60D9}"/>
          </ac:spMkLst>
        </pc:spChg>
        <pc:spChg chg="mod">
          <ac:chgData name="Denise Callan" userId="00d439ad-816e-4f74-93c5-c4df3c7a2e03" providerId="ADAL" clId="{2EC040D1-CB34-4109-97A5-AB5BF2EEDF0F}" dt="2026-06-04T16:14:37.235" v="325" actId="20577"/>
          <ac:spMkLst>
            <pc:docMk/>
            <pc:sldMk cId="4205807150" sldId="699"/>
            <ac:spMk id="121" creationId="{84490626-1697-F0C5-05BA-86C9BBF76D4A}"/>
          </ac:spMkLst>
        </pc:spChg>
      </pc:sldChg>
      <pc:sldChg chg="addSp delSp modSp mod">
        <pc:chgData name="Denise Callan" userId="00d439ad-816e-4f74-93c5-c4df3c7a2e03" providerId="ADAL" clId="{2EC040D1-CB34-4109-97A5-AB5BF2EEDF0F}" dt="2026-06-05T14:10:43.659" v="496" actId="1076"/>
        <pc:sldMkLst>
          <pc:docMk/>
          <pc:sldMk cId="2263870207" sldId="746"/>
        </pc:sldMkLst>
        <pc:spChg chg="add mod">
          <ac:chgData name="Denise Callan" userId="00d439ad-816e-4f74-93c5-c4df3c7a2e03" providerId="ADAL" clId="{2EC040D1-CB34-4109-97A5-AB5BF2EEDF0F}" dt="2026-05-14T11:04:03.286" v="310" actId="207"/>
          <ac:spMkLst>
            <pc:docMk/>
            <pc:sldMk cId="2263870207" sldId="746"/>
            <ac:spMk id="6" creationId="{E9B13F93-C429-35BB-009F-8C95E3C891BD}"/>
          </ac:spMkLst>
        </pc:spChg>
        <pc:spChg chg="mod">
          <ac:chgData name="Denise Callan" userId="00d439ad-816e-4f74-93c5-c4df3c7a2e03" providerId="ADAL" clId="{2EC040D1-CB34-4109-97A5-AB5BF2EEDF0F}" dt="2026-05-14T11:02:44.306" v="287"/>
          <ac:spMkLst>
            <pc:docMk/>
            <pc:sldMk cId="2263870207" sldId="746"/>
            <ac:spMk id="13" creationId="{26CDC321-62A7-0C7D-1ED1-6EEF62F85CA8}"/>
          </ac:spMkLst>
        </pc:spChg>
        <pc:spChg chg="mod">
          <ac:chgData name="Denise Callan" userId="00d439ad-816e-4f74-93c5-c4df3c7a2e03" providerId="ADAL" clId="{2EC040D1-CB34-4109-97A5-AB5BF2EEDF0F}" dt="2026-05-14T11:02:44.306" v="287"/>
          <ac:spMkLst>
            <pc:docMk/>
            <pc:sldMk cId="2263870207" sldId="746"/>
            <ac:spMk id="14" creationId="{A87C1F9B-31D4-DD24-EBA9-3EB45B063D5E}"/>
          </ac:spMkLst>
        </pc:spChg>
        <pc:spChg chg="mod">
          <ac:chgData name="Denise Callan" userId="00d439ad-816e-4f74-93c5-c4df3c7a2e03" providerId="ADAL" clId="{2EC040D1-CB34-4109-97A5-AB5BF2EEDF0F}" dt="2026-05-14T11:02:44.306" v="287"/>
          <ac:spMkLst>
            <pc:docMk/>
            <pc:sldMk cId="2263870207" sldId="746"/>
            <ac:spMk id="15" creationId="{F7D251E8-1D17-7D7E-7CC9-2EAA26AC2C62}"/>
          </ac:spMkLst>
        </pc:spChg>
        <pc:spChg chg="mod">
          <ac:chgData name="Denise Callan" userId="00d439ad-816e-4f74-93c5-c4df3c7a2e03" providerId="ADAL" clId="{2EC040D1-CB34-4109-97A5-AB5BF2EEDF0F}" dt="2026-05-14T11:02:44.306" v="287"/>
          <ac:spMkLst>
            <pc:docMk/>
            <pc:sldMk cId="2263870207" sldId="746"/>
            <ac:spMk id="16" creationId="{7A6B5C93-2045-F1C2-9A0C-F88677598C25}"/>
          </ac:spMkLst>
        </pc:spChg>
        <pc:spChg chg="mod">
          <ac:chgData name="Denise Callan" userId="00d439ad-816e-4f74-93c5-c4df3c7a2e03" providerId="ADAL" clId="{2EC040D1-CB34-4109-97A5-AB5BF2EEDF0F}" dt="2026-05-14T11:02:44.306" v="287"/>
          <ac:spMkLst>
            <pc:docMk/>
            <pc:sldMk cId="2263870207" sldId="746"/>
            <ac:spMk id="17" creationId="{BF43A98E-36AF-DFE1-FA82-AF57F8D727CE}"/>
          </ac:spMkLst>
        </pc:spChg>
        <pc:spChg chg="mod">
          <ac:chgData name="Denise Callan" userId="00d439ad-816e-4f74-93c5-c4df3c7a2e03" providerId="ADAL" clId="{2EC040D1-CB34-4109-97A5-AB5BF2EEDF0F}" dt="2026-05-14T11:02:44.306" v="287"/>
          <ac:spMkLst>
            <pc:docMk/>
            <pc:sldMk cId="2263870207" sldId="746"/>
            <ac:spMk id="18" creationId="{4B23B17B-51FF-6517-5A94-27DB51FE652D}"/>
          </ac:spMkLst>
        </pc:spChg>
        <pc:spChg chg="mod">
          <ac:chgData name="Denise Callan" userId="00d439ad-816e-4f74-93c5-c4df3c7a2e03" providerId="ADAL" clId="{2EC040D1-CB34-4109-97A5-AB5BF2EEDF0F}" dt="2026-05-14T11:02:44.306" v="287"/>
          <ac:spMkLst>
            <pc:docMk/>
            <pc:sldMk cId="2263870207" sldId="746"/>
            <ac:spMk id="19" creationId="{E15100A1-02CC-E6C5-5A13-5A7019357B5F}"/>
          </ac:spMkLst>
        </pc:spChg>
        <pc:spChg chg="mod">
          <ac:chgData name="Denise Callan" userId="00d439ad-816e-4f74-93c5-c4df3c7a2e03" providerId="ADAL" clId="{2EC040D1-CB34-4109-97A5-AB5BF2EEDF0F}" dt="2026-05-14T11:02:54.647" v="303" actId="20577"/>
          <ac:spMkLst>
            <pc:docMk/>
            <pc:sldMk cId="2263870207" sldId="746"/>
            <ac:spMk id="20" creationId="{EA4466D9-489D-2C0B-EE6C-3B1349EE030C}"/>
          </ac:spMkLst>
        </pc:spChg>
        <pc:spChg chg="mod">
          <ac:chgData name="Denise Callan" userId="00d439ad-816e-4f74-93c5-c4df3c7a2e03" providerId="ADAL" clId="{2EC040D1-CB34-4109-97A5-AB5BF2EEDF0F}" dt="2026-05-14T11:02:44.306" v="287"/>
          <ac:spMkLst>
            <pc:docMk/>
            <pc:sldMk cId="2263870207" sldId="746"/>
            <ac:spMk id="21" creationId="{91E79AB0-A774-64C0-04C2-E7B0E800AC04}"/>
          </ac:spMkLst>
        </pc:spChg>
        <pc:spChg chg="mod">
          <ac:chgData name="Denise Callan" userId="00d439ad-816e-4f74-93c5-c4df3c7a2e03" providerId="ADAL" clId="{2EC040D1-CB34-4109-97A5-AB5BF2EEDF0F}" dt="2026-05-14T11:02:44.306" v="287"/>
          <ac:spMkLst>
            <pc:docMk/>
            <pc:sldMk cId="2263870207" sldId="746"/>
            <ac:spMk id="22" creationId="{F3BD5DF2-0B11-0092-7059-E3854C3C1150}"/>
          </ac:spMkLst>
        </pc:spChg>
        <pc:spChg chg="mod">
          <ac:chgData name="Denise Callan" userId="00d439ad-816e-4f74-93c5-c4df3c7a2e03" providerId="ADAL" clId="{2EC040D1-CB34-4109-97A5-AB5BF2EEDF0F}" dt="2026-06-05T14:10:37.823" v="495" actId="14100"/>
          <ac:spMkLst>
            <pc:docMk/>
            <pc:sldMk cId="2263870207" sldId="746"/>
            <ac:spMk id="50" creationId="{9E86C03C-AEEE-F7C1-12D0-D6245704491D}"/>
          </ac:spMkLst>
        </pc:spChg>
        <pc:spChg chg="mod">
          <ac:chgData name="Denise Callan" userId="00d439ad-816e-4f74-93c5-c4df3c7a2e03" providerId="ADAL" clId="{2EC040D1-CB34-4109-97A5-AB5BF2EEDF0F}" dt="2026-06-05T14:10:43.659" v="496" actId="1076"/>
          <ac:spMkLst>
            <pc:docMk/>
            <pc:sldMk cId="2263870207" sldId="746"/>
            <ac:spMk id="62" creationId="{8DAE2E7E-C5EB-D23D-BF1D-0746FE925A91}"/>
          </ac:spMkLst>
        </pc:spChg>
        <pc:grpChg chg="mod">
          <ac:chgData name="Denise Callan" userId="00d439ad-816e-4f74-93c5-c4df3c7a2e03" providerId="ADAL" clId="{2EC040D1-CB34-4109-97A5-AB5BF2EEDF0F}" dt="2026-05-14T11:02:48.831" v="288" actId="1076"/>
          <ac:grpSpMkLst>
            <pc:docMk/>
            <pc:sldMk cId="2263870207" sldId="746"/>
            <ac:grpSpMk id="9" creationId="{64A8EB91-FF3F-48B6-FC9B-C65A4F1D7E83}"/>
          </ac:grpSpMkLst>
        </pc:grpChg>
      </pc:sldChg>
      <pc:sldChg chg="modSp mod">
        <pc:chgData name="Denise Callan" userId="00d439ad-816e-4f74-93c5-c4df3c7a2e03" providerId="ADAL" clId="{2EC040D1-CB34-4109-97A5-AB5BF2EEDF0F}" dt="2026-05-14T10:37:15.444" v="7" actId="20577"/>
        <pc:sldMkLst>
          <pc:docMk/>
          <pc:sldMk cId="636745988" sldId="748"/>
        </pc:sldMkLst>
        <pc:spChg chg="mod">
          <ac:chgData name="Denise Callan" userId="00d439ad-816e-4f74-93c5-c4df3c7a2e03" providerId="ADAL" clId="{2EC040D1-CB34-4109-97A5-AB5BF2EEDF0F}" dt="2026-05-14T10:37:15.444" v="7" actId="20577"/>
          <ac:spMkLst>
            <pc:docMk/>
            <pc:sldMk cId="636745988" sldId="748"/>
            <ac:spMk id="8" creationId="{B9B03096-204F-4BB9-B190-E806AF71504E}"/>
          </ac:spMkLst>
        </pc:spChg>
      </pc:sldChg>
      <pc:sldChg chg="addSp delSp modSp mod">
        <pc:chgData name="Denise Callan" userId="00d439ad-816e-4f74-93c5-c4df3c7a2e03" providerId="ADAL" clId="{2EC040D1-CB34-4109-97A5-AB5BF2EEDF0F}" dt="2026-06-05T14:08:23.290" v="426" actId="20577"/>
        <pc:sldMkLst>
          <pc:docMk/>
          <pc:sldMk cId="1117055738" sldId="749"/>
        </pc:sldMkLst>
        <pc:spChg chg="mod">
          <ac:chgData name="Denise Callan" userId="00d439ad-816e-4f74-93c5-c4df3c7a2e03" providerId="ADAL" clId="{2EC040D1-CB34-4109-97A5-AB5BF2EEDF0F}" dt="2026-06-05T14:06:17.494" v="348"/>
          <ac:spMkLst>
            <pc:docMk/>
            <pc:sldMk cId="1117055738" sldId="749"/>
            <ac:spMk id="9" creationId="{A7273722-10B7-F029-D0D6-B47C259DA757}"/>
          </ac:spMkLst>
        </pc:spChg>
        <pc:spChg chg="mod">
          <ac:chgData name="Denise Callan" userId="00d439ad-816e-4f74-93c5-c4df3c7a2e03" providerId="ADAL" clId="{2EC040D1-CB34-4109-97A5-AB5BF2EEDF0F}" dt="2026-06-05T14:06:17.494" v="348"/>
          <ac:spMkLst>
            <pc:docMk/>
            <pc:sldMk cId="1117055738" sldId="749"/>
            <ac:spMk id="10" creationId="{D0444A73-B818-C419-A9B8-1C681635A42F}"/>
          </ac:spMkLst>
        </pc:spChg>
        <pc:spChg chg="mod">
          <ac:chgData name="Denise Callan" userId="00d439ad-816e-4f74-93c5-c4df3c7a2e03" providerId="ADAL" clId="{2EC040D1-CB34-4109-97A5-AB5BF2EEDF0F}" dt="2026-06-05T14:06:17.494" v="348"/>
          <ac:spMkLst>
            <pc:docMk/>
            <pc:sldMk cId="1117055738" sldId="749"/>
            <ac:spMk id="11" creationId="{6671CF8E-C59A-B69D-CDF2-8D5C705C9AEB}"/>
          </ac:spMkLst>
        </pc:spChg>
        <pc:spChg chg="mod">
          <ac:chgData name="Denise Callan" userId="00d439ad-816e-4f74-93c5-c4df3c7a2e03" providerId="ADAL" clId="{2EC040D1-CB34-4109-97A5-AB5BF2EEDF0F}" dt="2026-06-05T14:06:17.494" v="348"/>
          <ac:spMkLst>
            <pc:docMk/>
            <pc:sldMk cId="1117055738" sldId="749"/>
            <ac:spMk id="12" creationId="{D9A23834-47FE-6C57-06AA-A6712779DE00}"/>
          </ac:spMkLst>
        </pc:spChg>
        <pc:spChg chg="mod">
          <ac:chgData name="Denise Callan" userId="00d439ad-816e-4f74-93c5-c4df3c7a2e03" providerId="ADAL" clId="{2EC040D1-CB34-4109-97A5-AB5BF2EEDF0F}" dt="2026-06-05T14:06:17.494" v="348"/>
          <ac:spMkLst>
            <pc:docMk/>
            <pc:sldMk cId="1117055738" sldId="749"/>
            <ac:spMk id="14" creationId="{6EF71ED5-D815-0B7C-AD14-C75781965639}"/>
          </ac:spMkLst>
        </pc:spChg>
        <pc:spChg chg="mod">
          <ac:chgData name="Denise Callan" userId="00d439ad-816e-4f74-93c5-c4df3c7a2e03" providerId="ADAL" clId="{2EC040D1-CB34-4109-97A5-AB5BF2EEDF0F}" dt="2026-06-05T14:06:17.494" v="348"/>
          <ac:spMkLst>
            <pc:docMk/>
            <pc:sldMk cId="1117055738" sldId="749"/>
            <ac:spMk id="15" creationId="{DDBD1022-2E81-FFA3-20DA-5328286D992D}"/>
          </ac:spMkLst>
        </pc:spChg>
        <pc:spChg chg="mod">
          <ac:chgData name="Denise Callan" userId="00d439ad-816e-4f74-93c5-c4df3c7a2e03" providerId="ADAL" clId="{2EC040D1-CB34-4109-97A5-AB5BF2EEDF0F}" dt="2026-06-05T14:06:17.494" v="348"/>
          <ac:spMkLst>
            <pc:docMk/>
            <pc:sldMk cId="1117055738" sldId="749"/>
            <ac:spMk id="16" creationId="{3DD74CBC-D3AC-0BB9-E841-698E083F87FF}"/>
          </ac:spMkLst>
        </pc:spChg>
        <pc:spChg chg="mod">
          <ac:chgData name="Denise Callan" userId="00d439ad-816e-4f74-93c5-c4df3c7a2e03" providerId="ADAL" clId="{2EC040D1-CB34-4109-97A5-AB5BF2EEDF0F}" dt="2026-06-05T14:06:17.494" v="348"/>
          <ac:spMkLst>
            <pc:docMk/>
            <pc:sldMk cId="1117055738" sldId="749"/>
            <ac:spMk id="17" creationId="{79D7BA9B-2964-BB63-5FF7-6E140C679072}"/>
          </ac:spMkLst>
        </pc:spChg>
        <pc:spChg chg="mod">
          <ac:chgData name="Denise Callan" userId="00d439ad-816e-4f74-93c5-c4df3c7a2e03" providerId="ADAL" clId="{2EC040D1-CB34-4109-97A5-AB5BF2EEDF0F}" dt="2026-06-05T14:06:17.494" v="348"/>
          <ac:spMkLst>
            <pc:docMk/>
            <pc:sldMk cId="1117055738" sldId="749"/>
            <ac:spMk id="18" creationId="{90BC59D7-201E-B6B8-C482-2A8C0BE08BAF}"/>
          </ac:spMkLst>
        </pc:spChg>
        <pc:spChg chg="add mod">
          <ac:chgData name="Denise Callan" userId="00d439ad-816e-4f74-93c5-c4df3c7a2e03" providerId="ADAL" clId="{2EC040D1-CB34-4109-97A5-AB5BF2EEDF0F}" dt="2026-06-05T14:06:39.864" v="351" actId="1076"/>
          <ac:spMkLst>
            <pc:docMk/>
            <pc:sldMk cId="1117055738" sldId="749"/>
            <ac:spMk id="19" creationId="{826042E3-D87A-CC6C-54AF-B620CF9D7805}"/>
          </ac:spMkLst>
        </pc:spChg>
        <pc:spChg chg="add mod">
          <ac:chgData name="Denise Callan" userId="00d439ad-816e-4f74-93c5-c4df3c7a2e03" providerId="ADAL" clId="{2EC040D1-CB34-4109-97A5-AB5BF2EEDF0F}" dt="2026-06-05T14:08:23.290" v="426" actId="20577"/>
          <ac:spMkLst>
            <pc:docMk/>
            <pc:sldMk cId="1117055738" sldId="749"/>
            <ac:spMk id="20" creationId="{8033ECAF-92D6-C2AC-6490-527A2FDB55B6}"/>
          </ac:spMkLst>
        </pc:spChg>
        <pc:spChg chg="del">
          <ac:chgData name="Denise Callan" userId="00d439ad-816e-4f74-93c5-c4df3c7a2e03" providerId="ADAL" clId="{2EC040D1-CB34-4109-97A5-AB5BF2EEDF0F}" dt="2026-06-05T13:58:30.810" v="339" actId="478"/>
          <ac:spMkLst>
            <pc:docMk/>
            <pc:sldMk cId="1117055738" sldId="749"/>
            <ac:spMk id="25" creationId="{46A5B3DC-88D8-9902-C921-6C8DBEFBFFE1}"/>
          </ac:spMkLst>
        </pc:spChg>
        <pc:spChg chg="mod">
          <ac:chgData name="Denise Callan" userId="00d439ad-816e-4f74-93c5-c4df3c7a2e03" providerId="ADAL" clId="{2EC040D1-CB34-4109-97A5-AB5BF2EEDF0F}" dt="2026-06-05T14:05:57.132" v="345" actId="1076"/>
          <ac:spMkLst>
            <pc:docMk/>
            <pc:sldMk cId="1117055738" sldId="749"/>
            <ac:spMk id="31" creationId="{6F284FB8-F5CC-76C0-D52A-3D8F9D551474}"/>
          </ac:spMkLst>
        </pc:spChg>
        <pc:spChg chg="del mod">
          <ac:chgData name="Denise Callan" userId="00d439ad-816e-4f74-93c5-c4df3c7a2e03" providerId="ADAL" clId="{2EC040D1-CB34-4109-97A5-AB5BF2EEDF0F}" dt="2026-06-05T13:58:33.104" v="341" actId="478"/>
          <ac:spMkLst>
            <pc:docMk/>
            <pc:sldMk cId="1117055738" sldId="749"/>
            <ac:spMk id="81" creationId="{BD17AC4E-C017-95C3-E885-F988DCC02C95}"/>
          </ac:spMkLst>
        </pc:spChg>
        <pc:spChg chg="mod">
          <ac:chgData name="Denise Callan" userId="00d439ad-816e-4f74-93c5-c4df3c7a2e03" providerId="ADAL" clId="{2EC040D1-CB34-4109-97A5-AB5BF2EEDF0F}" dt="2026-06-05T14:06:01.109" v="346" actId="1076"/>
          <ac:spMkLst>
            <pc:docMk/>
            <pc:sldMk cId="1117055738" sldId="749"/>
            <ac:spMk id="82" creationId="{8F3D4BA5-7F9E-CB69-6445-159AE42432C5}"/>
          </ac:spMkLst>
        </pc:spChg>
        <pc:grpChg chg="mod">
          <ac:chgData name="Denise Callan" userId="00d439ad-816e-4f74-93c5-c4df3c7a2e03" providerId="ADAL" clId="{2EC040D1-CB34-4109-97A5-AB5BF2EEDF0F}" dt="2026-06-05T14:06:22.100" v="349" actId="1076"/>
          <ac:grpSpMkLst>
            <pc:docMk/>
            <pc:sldMk cId="1117055738" sldId="749"/>
            <ac:grpSpMk id="4" creationId="{29DCAC18-DCBB-C7B2-D345-F314823DB4F3}"/>
          </ac:grpSpMkLst>
        </pc:grpChg>
        <pc:grpChg chg="mod">
          <ac:chgData name="Denise Callan" userId="00d439ad-816e-4f74-93c5-c4df3c7a2e03" providerId="ADAL" clId="{2EC040D1-CB34-4109-97A5-AB5BF2EEDF0F}" dt="2026-06-05T14:06:17.494" v="348"/>
          <ac:grpSpMkLst>
            <pc:docMk/>
            <pc:sldMk cId="1117055738" sldId="749"/>
            <ac:grpSpMk id="13" creationId="{C04AC7ED-8619-890B-6E5E-BDFBE69DB0A9}"/>
          </ac:grpSpMkLst>
        </pc:grpChg>
        <pc:grpChg chg="del">
          <ac:chgData name="Denise Callan" userId="00d439ad-816e-4f74-93c5-c4df3c7a2e03" providerId="ADAL" clId="{2EC040D1-CB34-4109-97A5-AB5BF2EEDF0F}" dt="2026-06-05T13:58:29.522" v="338" actId="478"/>
          <ac:grpSpMkLst>
            <pc:docMk/>
            <pc:sldMk cId="1117055738" sldId="749"/>
            <ac:grpSpMk id="33" creationId="{2BB2A767-734D-F98A-E0EB-B72142B51DB4}"/>
          </ac:grpSpMkLst>
        </pc:grpChg>
        <pc:grpChg chg="mod">
          <ac:chgData name="Denise Callan" userId="00d439ad-816e-4f74-93c5-c4df3c7a2e03" providerId="ADAL" clId="{2EC040D1-CB34-4109-97A5-AB5BF2EEDF0F}" dt="2026-06-05T14:06:06.528" v="347" actId="1076"/>
          <ac:grpSpMkLst>
            <pc:docMk/>
            <pc:sldMk cId="1117055738" sldId="749"/>
            <ac:grpSpMk id="51" creationId="{6717ECCF-B5EB-E1AA-2B6A-5488D3CA1ECB}"/>
          </ac:grpSpMkLst>
        </pc:grpChg>
      </pc:sldChg>
      <pc:sldChg chg="modSp mod">
        <pc:chgData name="Denise Callan" userId="00d439ad-816e-4f74-93c5-c4df3c7a2e03" providerId="ADAL" clId="{2EC040D1-CB34-4109-97A5-AB5BF2EEDF0F}" dt="2026-05-14T10:50:11.166" v="39" actId="20577"/>
        <pc:sldMkLst>
          <pc:docMk/>
          <pc:sldMk cId="3186996102" sldId="750"/>
        </pc:sldMkLst>
        <pc:spChg chg="mod">
          <ac:chgData name="Denise Callan" userId="00d439ad-816e-4f74-93c5-c4df3c7a2e03" providerId="ADAL" clId="{2EC040D1-CB34-4109-97A5-AB5BF2EEDF0F}" dt="2026-05-14T10:50:11.166" v="39" actId="20577"/>
          <ac:spMkLst>
            <pc:docMk/>
            <pc:sldMk cId="3186996102" sldId="750"/>
            <ac:spMk id="8" creationId="{3F5CD51F-DA70-A47E-B5B5-84461A9D95D4}"/>
          </ac:spMkLst>
        </pc:spChg>
      </pc:sldChg>
      <pc:sldChg chg="modSp mod">
        <pc:chgData name="Denise Callan" userId="00d439ad-816e-4f74-93c5-c4df3c7a2e03" providerId="ADAL" clId="{2EC040D1-CB34-4109-97A5-AB5BF2EEDF0F}" dt="2026-05-14T10:52:16.737" v="94" actId="20577"/>
        <pc:sldMkLst>
          <pc:docMk/>
          <pc:sldMk cId="1397982574" sldId="752"/>
        </pc:sldMkLst>
        <pc:spChg chg="mod">
          <ac:chgData name="Denise Callan" userId="00d439ad-816e-4f74-93c5-c4df3c7a2e03" providerId="ADAL" clId="{2EC040D1-CB34-4109-97A5-AB5BF2EEDF0F}" dt="2026-05-14T10:52:16.737" v="94" actId="20577"/>
          <ac:spMkLst>
            <pc:docMk/>
            <pc:sldMk cId="1397982574" sldId="752"/>
            <ac:spMk id="8" creationId="{24C31E4B-E8C1-EE8F-1D70-FE457C459305}"/>
          </ac:spMkLst>
        </pc:spChg>
      </pc:sldChg>
      <pc:sldChg chg="addSp delSp modSp mod">
        <pc:chgData name="Denise Callan" userId="00d439ad-816e-4f74-93c5-c4df3c7a2e03" providerId="ADAL" clId="{2EC040D1-CB34-4109-97A5-AB5BF2EEDF0F}" dt="2026-06-04T13:50:16.250" v="321" actId="478"/>
        <pc:sldMkLst>
          <pc:docMk/>
          <pc:sldMk cId="3496434726" sldId="778"/>
        </pc:sldMkLst>
        <pc:spChg chg="del">
          <ac:chgData name="Denise Callan" userId="00d439ad-816e-4f74-93c5-c4df3c7a2e03" providerId="ADAL" clId="{2EC040D1-CB34-4109-97A5-AB5BF2EEDF0F}" dt="2026-06-04T13:50:04.921" v="317" actId="478"/>
          <ac:spMkLst>
            <pc:docMk/>
            <pc:sldMk cId="3496434726" sldId="778"/>
            <ac:spMk id="2" creationId="{46EAA653-875C-750A-B218-4925E0D86120}"/>
          </ac:spMkLst>
        </pc:spChg>
        <pc:spChg chg="del mod">
          <ac:chgData name="Denise Callan" userId="00d439ad-816e-4f74-93c5-c4df3c7a2e03" providerId="ADAL" clId="{2EC040D1-CB34-4109-97A5-AB5BF2EEDF0F}" dt="2026-06-04T13:50:16.250" v="321" actId="478"/>
          <ac:spMkLst>
            <pc:docMk/>
            <pc:sldMk cId="3496434726" sldId="778"/>
            <ac:spMk id="4" creationId="{D299DA19-DB07-A057-3715-3BDED434E5F4}"/>
          </ac:spMkLst>
        </pc:spChg>
        <pc:spChg chg="add del mod">
          <ac:chgData name="Denise Callan" userId="00d439ad-816e-4f74-93c5-c4df3c7a2e03" providerId="ADAL" clId="{2EC040D1-CB34-4109-97A5-AB5BF2EEDF0F}" dt="2026-06-04T13:50:12.024" v="320" actId="478"/>
          <ac:spMkLst>
            <pc:docMk/>
            <pc:sldMk cId="3496434726" sldId="778"/>
            <ac:spMk id="11" creationId="{0E687715-0320-C90A-C6D9-147467E511C1}"/>
          </ac:spMkLst>
        </pc:spChg>
        <pc:picChg chg="add del">
          <ac:chgData name="Denise Callan" userId="00d439ad-816e-4f74-93c5-c4df3c7a2e03" providerId="ADAL" clId="{2EC040D1-CB34-4109-97A5-AB5BF2EEDF0F}" dt="2026-06-04T13:50:12.024" v="320" actId="478"/>
          <ac:picMkLst>
            <pc:docMk/>
            <pc:sldMk cId="3496434726" sldId="778"/>
            <ac:picMk id="15" creationId="{E9D5764F-D340-2581-6B5B-CAC575A6B6B1}"/>
          </ac:picMkLst>
        </pc:picChg>
      </pc:sldChg>
      <pc:sldChg chg="modSp mod">
        <pc:chgData name="Denise Callan" userId="00d439ad-816e-4f74-93c5-c4df3c7a2e03" providerId="ADAL" clId="{2EC040D1-CB34-4109-97A5-AB5BF2EEDF0F}" dt="2026-06-05T13:16:26.992" v="337" actId="20577"/>
        <pc:sldMkLst>
          <pc:docMk/>
          <pc:sldMk cId="1357967652" sldId="779"/>
        </pc:sldMkLst>
        <pc:spChg chg="mod">
          <ac:chgData name="Denise Callan" userId="00d439ad-816e-4f74-93c5-c4df3c7a2e03" providerId="ADAL" clId="{2EC040D1-CB34-4109-97A5-AB5BF2EEDF0F}" dt="2026-06-05T13:16:26.992" v="337" actId="20577"/>
          <ac:spMkLst>
            <pc:docMk/>
            <pc:sldMk cId="1357967652" sldId="779"/>
            <ac:spMk id="81" creationId="{3CCF7E3C-1C8E-C54A-0BFE-D8B4EB9DE041}"/>
          </ac:spMkLst>
        </pc:spChg>
      </pc:sldChg>
      <pc:sldChg chg="addSp delSp modSp mod">
        <pc:chgData name="Denise Callan" userId="00d439ad-816e-4f74-93c5-c4df3c7a2e03" providerId="ADAL" clId="{2EC040D1-CB34-4109-97A5-AB5BF2EEDF0F}" dt="2026-05-14T10:57:05.380" v="158" actId="20577"/>
        <pc:sldMkLst>
          <pc:docMk/>
          <pc:sldMk cId="267634811" sldId="783"/>
        </pc:sldMkLst>
        <pc:spChg chg="mod">
          <ac:chgData name="Denise Callan" userId="00d439ad-816e-4f74-93c5-c4df3c7a2e03" providerId="ADAL" clId="{2EC040D1-CB34-4109-97A5-AB5BF2EEDF0F}" dt="2026-05-14T10:57:05.380" v="158" actId="20577"/>
          <ac:spMkLst>
            <pc:docMk/>
            <pc:sldMk cId="267634811" sldId="783"/>
            <ac:spMk id="5" creationId="{F2FBEDD2-376D-776B-750B-ED9C7984DEC0}"/>
          </ac:spMkLst>
        </pc:spChg>
      </pc:sldChg>
      <pc:sldChg chg="modSp mod">
        <pc:chgData name="Denise Callan" userId="00d439ad-816e-4f74-93c5-c4df3c7a2e03" providerId="ADAL" clId="{2EC040D1-CB34-4109-97A5-AB5BF2EEDF0F}" dt="2026-05-14T10:47:45.950" v="32" actId="255"/>
        <pc:sldMkLst>
          <pc:docMk/>
          <pc:sldMk cId="887484356" sldId="786"/>
        </pc:sldMkLst>
        <pc:spChg chg="mod">
          <ac:chgData name="Denise Callan" userId="00d439ad-816e-4f74-93c5-c4df3c7a2e03" providerId="ADAL" clId="{2EC040D1-CB34-4109-97A5-AB5BF2EEDF0F}" dt="2026-05-14T10:47:45.950" v="32" actId="255"/>
          <ac:spMkLst>
            <pc:docMk/>
            <pc:sldMk cId="887484356" sldId="786"/>
            <ac:spMk id="8" creationId="{FD15DF14-A652-E0DD-B46B-4E05CF7E3E88}"/>
          </ac:spMkLst>
        </pc:spChg>
      </pc:sldChg>
      <pc:sldChg chg="modSp mod">
        <pc:chgData name="Denise Callan" userId="00d439ad-816e-4f74-93c5-c4df3c7a2e03" providerId="ADAL" clId="{2EC040D1-CB34-4109-97A5-AB5BF2EEDF0F}" dt="2026-05-14T11:01:18.838" v="282" actId="20577"/>
        <pc:sldMkLst>
          <pc:docMk/>
          <pc:sldMk cId="2583773779" sldId="787"/>
        </pc:sldMkLst>
        <pc:spChg chg="mod">
          <ac:chgData name="Denise Callan" userId="00d439ad-816e-4f74-93c5-c4df3c7a2e03" providerId="ADAL" clId="{2EC040D1-CB34-4109-97A5-AB5BF2EEDF0F}" dt="2026-05-14T11:01:18.838" v="282" actId="20577"/>
          <ac:spMkLst>
            <pc:docMk/>
            <pc:sldMk cId="2583773779" sldId="787"/>
            <ac:spMk id="5" creationId="{D1F47D2A-1D5B-5F82-6DD0-12E805EDE248}"/>
          </ac:spMkLst>
        </pc:spChg>
      </pc:sldChg>
      <pc:sldChg chg="modSp mod">
        <pc:chgData name="Denise Callan" userId="00d439ad-816e-4f74-93c5-c4df3c7a2e03" providerId="ADAL" clId="{2EC040D1-CB34-4109-97A5-AB5BF2EEDF0F}" dt="2026-05-14T10:53:57.351" v="132" actId="14100"/>
        <pc:sldMkLst>
          <pc:docMk/>
          <pc:sldMk cId="2072527664" sldId="792"/>
        </pc:sldMkLst>
        <pc:spChg chg="mod">
          <ac:chgData name="Denise Callan" userId="00d439ad-816e-4f74-93c5-c4df3c7a2e03" providerId="ADAL" clId="{2EC040D1-CB34-4109-97A5-AB5BF2EEDF0F}" dt="2026-05-14T10:53:57.351" v="132" actId="14100"/>
          <ac:spMkLst>
            <pc:docMk/>
            <pc:sldMk cId="2072527664" sldId="792"/>
            <ac:spMk id="69" creationId="{BEEA450B-1AAD-BAD1-4CA9-2CCCA71F904A}"/>
          </ac:spMkLst>
        </pc:spChg>
      </pc:sldChg>
      <pc:sldChg chg="modSp mod">
        <pc:chgData name="Denise Callan" userId="00d439ad-816e-4f74-93c5-c4df3c7a2e03" providerId="ADAL" clId="{2EC040D1-CB34-4109-97A5-AB5BF2EEDF0F}" dt="2026-05-14T11:21:09.013" v="316" actId="20577"/>
        <pc:sldMkLst>
          <pc:docMk/>
          <pc:sldMk cId="3611952185" sldId="794"/>
        </pc:sldMkLst>
        <pc:spChg chg="mod">
          <ac:chgData name="Denise Callan" userId="00d439ad-816e-4f74-93c5-c4df3c7a2e03" providerId="ADAL" clId="{2EC040D1-CB34-4109-97A5-AB5BF2EEDF0F}" dt="2026-05-14T11:21:09.013" v="316" actId="20577"/>
          <ac:spMkLst>
            <pc:docMk/>
            <pc:sldMk cId="3611952185" sldId="794"/>
            <ac:spMk id="59" creationId="{355E8EFF-6E00-3620-7EE5-C3FD3A9627FD}"/>
          </ac:spMkLst>
        </pc:spChg>
      </pc:sldChg>
      <pc:sldChg chg="del">
        <pc:chgData name="Denise Callan" userId="00d439ad-816e-4f74-93c5-c4df3c7a2e03" providerId="ADAL" clId="{2EC040D1-CB34-4109-97A5-AB5BF2EEDF0F}" dt="2026-06-04T16:14:14.282" v="323" actId="47"/>
        <pc:sldMkLst>
          <pc:docMk/>
          <pc:sldMk cId="1797063489" sldId="795"/>
        </pc:sldMkLst>
      </pc:sldChg>
      <pc:sldChg chg="modSp add mod ord">
        <pc:chgData name="Denise Callan" userId="00d439ad-816e-4f74-93c5-c4df3c7a2e03" providerId="ADAL" clId="{2EC040D1-CB34-4109-97A5-AB5BF2EEDF0F}" dt="2026-05-14T10:56:34.276" v="147"/>
        <pc:sldMkLst>
          <pc:docMk/>
          <pc:sldMk cId="4283528361" sldId="796"/>
        </pc:sldMkLst>
        <pc:spChg chg="mod">
          <ac:chgData name="Denise Callan" userId="00d439ad-816e-4f74-93c5-c4df3c7a2e03" providerId="ADAL" clId="{2EC040D1-CB34-4109-97A5-AB5BF2EEDF0F}" dt="2026-05-14T10:55:59.981" v="143" actId="20577"/>
          <ac:spMkLst>
            <pc:docMk/>
            <pc:sldMk cId="4283528361" sldId="796"/>
            <ac:spMk id="5" creationId="{2F7F89B6-D030-96C5-D30C-55438D696CBB}"/>
          </ac:spMkLst>
        </pc:spChg>
        <pc:spChg chg="mod">
          <ac:chgData name="Denise Callan" userId="00d439ad-816e-4f74-93c5-c4df3c7a2e03" providerId="ADAL" clId="{2EC040D1-CB34-4109-97A5-AB5BF2EEDF0F}" dt="2026-05-14T10:56:18.551" v="145" actId="14100"/>
          <ac:spMkLst>
            <pc:docMk/>
            <pc:sldMk cId="4283528361" sldId="796"/>
            <ac:spMk id="33" creationId="{E36595F7-7037-C3C6-C6BA-4EE65AC2AA1B}"/>
          </ac:spMkLst>
        </pc:spChg>
      </pc:sldChg>
      <pc:sldChg chg="add">
        <pc:chgData name="Denise Callan" userId="00d439ad-816e-4f74-93c5-c4df3c7a2e03" providerId="ADAL" clId="{2EC040D1-CB34-4109-97A5-AB5BF2EEDF0F}" dt="2026-06-04T16:14:12.066" v="322"/>
        <pc:sldMkLst>
          <pc:docMk/>
          <pc:sldMk cId="2287976137" sldId="1378"/>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BC6CDC8-619E-233D-BF93-BFABCA8DB61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BFB30605-C2B2-F5DA-585A-60BCB9A1ABA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6BF1530-58CE-1247-8E9D-2BB7672AAD77}" type="datetimeFigureOut">
              <a:rPr lang="en-US" smtClean="0"/>
              <a:t>6/5/2026</a:t>
            </a:fld>
            <a:endParaRPr lang="en-US" dirty="0"/>
          </a:p>
        </p:txBody>
      </p:sp>
      <p:sp>
        <p:nvSpPr>
          <p:cNvPr id="4" name="Footer Placeholder 3">
            <a:extLst>
              <a:ext uri="{FF2B5EF4-FFF2-40B4-BE49-F238E27FC236}">
                <a16:creationId xmlns:a16="http://schemas.microsoft.com/office/drawing/2014/main" id="{37CCDFC0-A136-3C4A-6F8E-2668CF59003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F7C0C3D2-F48A-D710-83D1-7E5234455B5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0D76A06-98B9-DD40-9F20-DE85D5B70967}" type="slidenum">
              <a:rPr lang="en-US" smtClean="0"/>
              <a:t>‹#›</a:t>
            </a:fld>
            <a:endParaRPr lang="en-US" dirty="0"/>
          </a:p>
        </p:txBody>
      </p:sp>
    </p:spTree>
    <p:extLst>
      <p:ext uri="{BB962C8B-B14F-4D97-AF65-F5344CB8AC3E}">
        <p14:creationId xmlns:p14="http://schemas.microsoft.com/office/powerpoint/2010/main" val="24924742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636793-DFA7-4837-ABEA-97B25FAF0FB4}" type="datetimeFigureOut">
              <a:rPr lang="en-IE" smtClean="0"/>
              <a:t>05/06/2026</a:t>
            </a:fld>
            <a:endParaRPr lang="en-IE" dirty="0"/>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IE"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0B7772-C904-45C6-B074-7143637CB8A9}" type="slidenum">
              <a:rPr lang="en-IE" smtClean="0"/>
              <a:t>‹#›</a:t>
            </a:fld>
            <a:endParaRPr lang="en-IE" dirty="0"/>
          </a:p>
        </p:txBody>
      </p:sp>
    </p:spTree>
    <p:extLst>
      <p:ext uri="{BB962C8B-B14F-4D97-AF65-F5344CB8AC3E}">
        <p14:creationId xmlns:p14="http://schemas.microsoft.com/office/powerpoint/2010/main" val="1819429391"/>
      </p:ext>
    </p:extLst>
  </p:cSld>
  <p:clrMap bg1="lt1" tx1="dk1" bg2="lt2" tx2="dk2" accent1="accent1" accent2="accent2" accent3="accent3" accent4="accent4" accent5="accent5" accent6="accent6" hlink="hlink" folHlink="folHlink"/>
  <p:notesStyle>
    <a:lvl1pPr marL="0" algn="l" defTabSz="497708" rtl="0" eaLnBrk="1" latinLnBrk="0" hangingPunct="1">
      <a:defRPr sz="653" kern="1200">
        <a:solidFill>
          <a:schemeClr val="tx1"/>
        </a:solidFill>
        <a:latin typeface="+mn-lt"/>
        <a:ea typeface="+mn-ea"/>
        <a:cs typeface="+mn-cs"/>
      </a:defRPr>
    </a:lvl1pPr>
    <a:lvl2pPr marL="248854" algn="l" defTabSz="497708" rtl="0" eaLnBrk="1" latinLnBrk="0" hangingPunct="1">
      <a:defRPr sz="653" kern="1200">
        <a:solidFill>
          <a:schemeClr val="tx1"/>
        </a:solidFill>
        <a:latin typeface="+mn-lt"/>
        <a:ea typeface="+mn-ea"/>
        <a:cs typeface="+mn-cs"/>
      </a:defRPr>
    </a:lvl2pPr>
    <a:lvl3pPr marL="497708" algn="l" defTabSz="497708" rtl="0" eaLnBrk="1" latinLnBrk="0" hangingPunct="1">
      <a:defRPr sz="653" kern="1200">
        <a:solidFill>
          <a:schemeClr val="tx1"/>
        </a:solidFill>
        <a:latin typeface="+mn-lt"/>
        <a:ea typeface="+mn-ea"/>
        <a:cs typeface="+mn-cs"/>
      </a:defRPr>
    </a:lvl3pPr>
    <a:lvl4pPr marL="746562" algn="l" defTabSz="497708" rtl="0" eaLnBrk="1" latinLnBrk="0" hangingPunct="1">
      <a:defRPr sz="653" kern="1200">
        <a:solidFill>
          <a:schemeClr val="tx1"/>
        </a:solidFill>
        <a:latin typeface="+mn-lt"/>
        <a:ea typeface="+mn-ea"/>
        <a:cs typeface="+mn-cs"/>
      </a:defRPr>
    </a:lvl4pPr>
    <a:lvl5pPr marL="995416" algn="l" defTabSz="497708" rtl="0" eaLnBrk="1" latinLnBrk="0" hangingPunct="1">
      <a:defRPr sz="653" kern="1200">
        <a:solidFill>
          <a:schemeClr val="tx1"/>
        </a:solidFill>
        <a:latin typeface="+mn-lt"/>
        <a:ea typeface="+mn-ea"/>
        <a:cs typeface="+mn-cs"/>
      </a:defRPr>
    </a:lvl5pPr>
    <a:lvl6pPr marL="1244270" algn="l" defTabSz="497708" rtl="0" eaLnBrk="1" latinLnBrk="0" hangingPunct="1">
      <a:defRPr sz="653" kern="1200">
        <a:solidFill>
          <a:schemeClr val="tx1"/>
        </a:solidFill>
        <a:latin typeface="+mn-lt"/>
        <a:ea typeface="+mn-ea"/>
        <a:cs typeface="+mn-cs"/>
      </a:defRPr>
    </a:lvl6pPr>
    <a:lvl7pPr marL="1493124" algn="l" defTabSz="497708" rtl="0" eaLnBrk="1" latinLnBrk="0" hangingPunct="1">
      <a:defRPr sz="653" kern="1200">
        <a:solidFill>
          <a:schemeClr val="tx1"/>
        </a:solidFill>
        <a:latin typeface="+mn-lt"/>
        <a:ea typeface="+mn-ea"/>
        <a:cs typeface="+mn-cs"/>
      </a:defRPr>
    </a:lvl7pPr>
    <a:lvl8pPr marL="1741978" algn="l" defTabSz="497708" rtl="0" eaLnBrk="1" latinLnBrk="0" hangingPunct="1">
      <a:defRPr sz="653" kern="1200">
        <a:solidFill>
          <a:schemeClr val="tx1"/>
        </a:solidFill>
        <a:latin typeface="+mn-lt"/>
        <a:ea typeface="+mn-ea"/>
        <a:cs typeface="+mn-cs"/>
      </a:defRPr>
    </a:lvl8pPr>
    <a:lvl9pPr marL="1990832" algn="l" defTabSz="497708" rtl="0" eaLnBrk="1" latinLnBrk="0" hangingPunct="1">
      <a:defRPr sz="653"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Final Slide 01">
    <p:spTree>
      <p:nvGrpSpPr>
        <p:cNvPr id="1" name=""/>
        <p:cNvGrpSpPr/>
        <p:nvPr/>
      </p:nvGrpSpPr>
      <p:grpSpPr>
        <a:xfrm>
          <a:off x="0" y="0"/>
          <a:ext cx="0" cy="0"/>
          <a:chOff x="0" y="0"/>
          <a:chExt cx="0" cy="0"/>
        </a:xfrm>
      </p:grpSpPr>
      <p:sp>
        <p:nvSpPr>
          <p:cNvPr id="10" name="Picture Placeholder 3">
            <a:extLst>
              <a:ext uri="{FF2B5EF4-FFF2-40B4-BE49-F238E27FC236}">
                <a16:creationId xmlns:a16="http://schemas.microsoft.com/office/drawing/2014/main" id="{13E7E78D-FA00-F8B6-8115-0F327BDFD273}"/>
              </a:ext>
            </a:extLst>
          </p:cNvPr>
          <p:cNvSpPr>
            <a:spLocks noGrp="1"/>
          </p:cNvSpPr>
          <p:nvPr>
            <p:ph type="pic" sz="quarter" idx="10"/>
          </p:nvPr>
        </p:nvSpPr>
        <p:spPr>
          <a:xfrm>
            <a:off x="-1" y="0"/>
            <a:ext cx="7559675" cy="9540866"/>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de-DE" dirty="0"/>
          </a:p>
          <a:p>
            <a:r>
              <a:rPr lang="de-DE" dirty="0"/>
              <a:t>Drag Your Image Here</a:t>
            </a:r>
          </a:p>
        </p:txBody>
      </p:sp>
      <p:sp>
        <p:nvSpPr>
          <p:cNvPr id="50" name="Text Placeholder 32">
            <a:extLst>
              <a:ext uri="{FF2B5EF4-FFF2-40B4-BE49-F238E27FC236}">
                <a16:creationId xmlns:a16="http://schemas.microsoft.com/office/drawing/2014/main" id="{396F404A-5F51-4BEC-518A-41B5D4998D57}"/>
              </a:ext>
            </a:extLst>
          </p:cNvPr>
          <p:cNvSpPr>
            <a:spLocks noGrp="1"/>
          </p:cNvSpPr>
          <p:nvPr>
            <p:ph type="body" sz="quarter" idx="30" hasCustomPrompt="1"/>
          </p:nvPr>
        </p:nvSpPr>
        <p:spPr>
          <a:xfrm>
            <a:off x="4444372" y="9212061"/>
            <a:ext cx="3115303" cy="536162"/>
          </a:xfrm>
          <a:prstGeom prst="rect">
            <a:avLst/>
          </a:prstGeom>
          <a:solidFill>
            <a:srgbClr val="10153D"/>
          </a:solidFill>
        </p:spPr>
        <p:txBody>
          <a:bodyPr anchor="ctr">
            <a:noAutofit/>
          </a:bodyPr>
          <a:lstStyle>
            <a:lvl1pPr marL="0" indent="0" algn="ctr">
              <a:buNone/>
              <a:defRPr sz="20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de-DE" dirty="0" err="1"/>
              <a:t>www.website.eu</a:t>
            </a:r>
            <a:endParaRPr lang="de-DE" dirty="0"/>
          </a:p>
        </p:txBody>
      </p:sp>
      <p:sp>
        <p:nvSpPr>
          <p:cNvPr id="51" name="Text Placeholder 32">
            <a:extLst>
              <a:ext uri="{FF2B5EF4-FFF2-40B4-BE49-F238E27FC236}">
                <a16:creationId xmlns:a16="http://schemas.microsoft.com/office/drawing/2014/main" id="{B8380AE6-F6F8-0F31-1E9D-EC9B04EB4D25}"/>
              </a:ext>
            </a:extLst>
          </p:cNvPr>
          <p:cNvSpPr>
            <a:spLocks noGrp="1"/>
          </p:cNvSpPr>
          <p:nvPr>
            <p:ph type="body" sz="quarter" idx="47" hasCustomPrompt="1"/>
          </p:nvPr>
        </p:nvSpPr>
        <p:spPr>
          <a:xfrm>
            <a:off x="3779836" y="7507964"/>
            <a:ext cx="3282596" cy="781609"/>
          </a:xfrm>
          <a:prstGeom prst="rect">
            <a:avLst/>
          </a:prstGeom>
        </p:spPr>
        <p:txBody>
          <a:bodyPr>
            <a:noAutofit/>
          </a:bodyPr>
          <a:lstStyle>
            <a:lvl1pPr marL="0" indent="0" algn="r">
              <a:buNone/>
              <a:defRPr sz="18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de-DE" dirty="0"/>
              <a:t>Follow our journey</a:t>
            </a:r>
          </a:p>
        </p:txBody>
      </p:sp>
      <p:pic>
        <p:nvPicPr>
          <p:cNvPr id="2" name="Picture 1">
            <a:extLst>
              <a:ext uri="{FF2B5EF4-FFF2-40B4-BE49-F238E27FC236}">
                <a16:creationId xmlns:a16="http://schemas.microsoft.com/office/drawing/2014/main" id="{5AC863DE-2EA3-1E2F-FE45-108E5AAC3051}"/>
              </a:ext>
            </a:extLst>
          </p:cNvPr>
          <p:cNvPicPr>
            <a:picLocks noChangeAspect="1"/>
          </p:cNvPicPr>
          <p:nvPr userDrawn="1"/>
        </p:nvPicPr>
        <p:blipFill>
          <a:blip r:embed="rId2"/>
          <a:stretch>
            <a:fillRect/>
          </a:stretch>
        </p:blipFill>
        <p:spPr>
          <a:xfrm>
            <a:off x="584665" y="10001672"/>
            <a:ext cx="1529269" cy="340525"/>
          </a:xfrm>
          <a:prstGeom prst="rect">
            <a:avLst/>
          </a:prstGeom>
        </p:spPr>
      </p:pic>
    </p:spTree>
    <p:extLst>
      <p:ext uri="{BB962C8B-B14F-4D97-AF65-F5344CB8AC3E}">
        <p14:creationId xmlns:p14="http://schemas.microsoft.com/office/powerpoint/2010/main" val="3351791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s 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4804450" y="4808373"/>
            <a:ext cx="10691814" cy="1075070"/>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118" name="Text Placeholder 32">
            <a:extLst>
              <a:ext uri="{FF2B5EF4-FFF2-40B4-BE49-F238E27FC236}">
                <a16:creationId xmlns:a16="http://schemas.microsoft.com/office/drawing/2014/main" id="{5E3514C3-47EA-6B09-C5A8-5B292E47E30C}"/>
              </a:ext>
            </a:extLst>
          </p:cNvPr>
          <p:cNvSpPr>
            <a:spLocks noGrp="1"/>
          </p:cNvSpPr>
          <p:nvPr>
            <p:ph type="body" sz="quarter" idx="53" hasCustomPrompt="1"/>
          </p:nvPr>
        </p:nvSpPr>
        <p:spPr>
          <a:xfrm>
            <a:off x="1701361" y="7618435"/>
            <a:ext cx="648000" cy="292876"/>
          </a:xfrm>
          <a:prstGeom prst="rect">
            <a:avLst/>
          </a:prstGeom>
        </p:spPr>
        <p:txBody>
          <a:bodyPr anchor="ctr">
            <a:noAutofit/>
          </a:bodyPr>
          <a:lstStyle>
            <a:lvl1pPr marL="0" indent="0" algn="ctr">
              <a:buNone/>
              <a:defRPr sz="2200" b="1"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05</a:t>
            </a:r>
            <a:endParaRPr lang="de-DE" dirty="0"/>
          </a:p>
        </p:txBody>
      </p:sp>
      <p:sp>
        <p:nvSpPr>
          <p:cNvPr id="119" name="Text Placeholder 32">
            <a:extLst>
              <a:ext uri="{FF2B5EF4-FFF2-40B4-BE49-F238E27FC236}">
                <a16:creationId xmlns:a16="http://schemas.microsoft.com/office/drawing/2014/main" id="{5535D7EB-A9E1-30C4-B0DE-D9400C7E67D2}"/>
              </a:ext>
            </a:extLst>
          </p:cNvPr>
          <p:cNvSpPr>
            <a:spLocks noGrp="1"/>
          </p:cNvSpPr>
          <p:nvPr>
            <p:ph type="body" sz="quarter" idx="54" hasCustomPrompt="1"/>
          </p:nvPr>
        </p:nvSpPr>
        <p:spPr>
          <a:xfrm>
            <a:off x="2404317" y="7618435"/>
            <a:ext cx="4324072" cy="292876"/>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Fazit</a:t>
            </a:r>
            <a:endParaRPr lang="de-DE" dirty="0"/>
          </a:p>
        </p:txBody>
      </p:sp>
      <p:sp>
        <p:nvSpPr>
          <p:cNvPr id="2" name="TextBox 1">
            <a:extLst>
              <a:ext uri="{FF2B5EF4-FFF2-40B4-BE49-F238E27FC236}">
                <a16:creationId xmlns:a16="http://schemas.microsoft.com/office/drawing/2014/main" id="{763EEF2E-886F-47C0-5EC5-48E990C86E46}"/>
              </a:ext>
            </a:extLst>
          </p:cNvPr>
          <p:cNvSpPr txBox="1"/>
          <p:nvPr userDrawn="1"/>
        </p:nvSpPr>
        <p:spPr>
          <a:xfrm>
            <a:off x="3288286" y="8611676"/>
            <a:ext cx="3607564" cy="461665"/>
          </a:xfrm>
          <a:prstGeom prst="rect">
            <a:avLst/>
          </a:prstGeom>
          <a:noFill/>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de-DE" sz="600" b="0" i="0" u="none" strike="noStrike" dirty="0">
                <a:solidFill>
                  <a:srgbClr val="10153D"/>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p>
          <a:p>
            <a:pPr marL="0" marR="0" lvl="0" indent="0" algn="just" defTabSz="457200" rtl="0" eaLnBrk="1" fontAlgn="auto" latinLnBrk="0" hangingPunct="1">
              <a:lnSpc>
                <a:spcPct val="100000"/>
              </a:lnSpc>
              <a:spcBef>
                <a:spcPts val="0"/>
              </a:spcBef>
              <a:spcAft>
                <a:spcPts val="0"/>
              </a:spcAft>
              <a:buClrTx/>
              <a:buSzTx/>
              <a:buFontTx/>
              <a:buNone/>
              <a:tabLst/>
              <a:defRPr/>
            </a:pPr>
            <a:endParaRPr lang="de-DE" sz="600" b="0" i="0" u="none" strike="noStrike" dirty="0">
              <a:solidFill>
                <a:srgbClr val="10153D"/>
              </a:solidFill>
              <a:effectLst/>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F12C551D-BCDE-2EC5-E992-A0A2E03D6BF7}"/>
              </a:ext>
            </a:extLst>
          </p:cNvPr>
          <p:cNvPicPr>
            <a:picLocks noChangeAspect="1"/>
          </p:cNvPicPr>
          <p:nvPr userDrawn="1"/>
        </p:nvPicPr>
        <p:blipFill>
          <a:blip r:embed="rId2"/>
          <a:stretch>
            <a:fillRect/>
          </a:stretch>
        </p:blipFill>
        <p:spPr>
          <a:xfrm>
            <a:off x="1637668" y="8611233"/>
            <a:ext cx="1529269" cy="340525"/>
          </a:xfrm>
          <a:prstGeom prst="rect">
            <a:avLst/>
          </a:prstGeom>
        </p:spPr>
      </p:pic>
      <p:sp>
        <p:nvSpPr>
          <p:cNvPr id="14" name="Picture Placeholder 13">
            <a:extLst>
              <a:ext uri="{FF2B5EF4-FFF2-40B4-BE49-F238E27FC236}">
                <a16:creationId xmlns:a16="http://schemas.microsoft.com/office/drawing/2014/main" id="{E2E24B09-6D0B-6B20-E2A8-F2DE364925C3}"/>
              </a:ext>
            </a:extLst>
          </p:cNvPr>
          <p:cNvSpPr>
            <a:spLocks noGrp="1"/>
          </p:cNvSpPr>
          <p:nvPr>
            <p:ph type="pic" sz="quarter" idx="56"/>
          </p:nvPr>
        </p:nvSpPr>
        <p:spPr>
          <a:xfrm>
            <a:off x="731520" y="398817"/>
            <a:ext cx="6544173" cy="3054916"/>
          </a:xfrm>
          <a:custGeom>
            <a:avLst/>
            <a:gdLst>
              <a:gd name="connsiteX0" fmla="*/ 0 w 6420928"/>
              <a:gd name="connsiteY0" fmla="*/ 0 h 3054916"/>
              <a:gd name="connsiteX1" fmla="*/ 5943594 w 6420928"/>
              <a:gd name="connsiteY1" fmla="*/ 0 h 3054916"/>
              <a:gd name="connsiteX2" fmla="*/ 5943594 w 6420928"/>
              <a:gd name="connsiteY2" fmla="*/ 92857 h 3054916"/>
              <a:gd name="connsiteX3" fmla="*/ 6420928 w 6420928"/>
              <a:gd name="connsiteY3" fmla="*/ 92857 h 3054916"/>
              <a:gd name="connsiteX4" fmla="*/ 6420928 w 6420928"/>
              <a:gd name="connsiteY4" fmla="*/ 2962067 h 3054916"/>
              <a:gd name="connsiteX5" fmla="*/ 5943594 w 6420928"/>
              <a:gd name="connsiteY5" fmla="*/ 2962067 h 3054916"/>
              <a:gd name="connsiteX6" fmla="*/ 5943594 w 6420928"/>
              <a:gd name="connsiteY6" fmla="*/ 3054916 h 3054916"/>
              <a:gd name="connsiteX7" fmla="*/ 0 w 6420928"/>
              <a:gd name="connsiteY7" fmla="*/ 3054916 h 3054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20928" h="3054916">
                <a:moveTo>
                  <a:pt x="0" y="0"/>
                </a:moveTo>
                <a:lnTo>
                  <a:pt x="5943594" y="0"/>
                </a:lnTo>
                <a:lnTo>
                  <a:pt x="5943594" y="92857"/>
                </a:lnTo>
                <a:lnTo>
                  <a:pt x="6420928" y="92857"/>
                </a:lnTo>
                <a:lnTo>
                  <a:pt x="6420928" y="2962067"/>
                </a:lnTo>
                <a:lnTo>
                  <a:pt x="5943594" y="2962067"/>
                </a:lnTo>
                <a:lnTo>
                  <a:pt x="5943594" y="3054916"/>
                </a:lnTo>
                <a:lnTo>
                  <a:pt x="0" y="3054916"/>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de-DE" dirty="0"/>
          </a:p>
          <a:p>
            <a:r>
              <a:rPr lang="de-DE" dirty="0"/>
              <a:t>Drag Your Image Here</a:t>
            </a:r>
          </a:p>
        </p:txBody>
      </p:sp>
      <p:sp>
        <p:nvSpPr>
          <p:cNvPr id="15" name="Graphic 14">
            <a:extLst>
              <a:ext uri="{FF2B5EF4-FFF2-40B4-BE49-F238E27FC236}">
                <a16:creationId xmlns:a16="http://schemas.microsoft.com/office/drawing/2014/main" id="{440CE2F9-1A75-42EC-68EC-B5C849C5267A}"/>
              </a:ext>
            </a:extLst>
          </p:cNvPr>
          <p:cNvSpPr>
            <a:spLocks noChangeAspect="1"/>
          </p:cNvSpPr>
          <p:nvPr userDrawn="1"/>
        </p:nvSpPr>
        <p:spPr>
          <a:xfrm flipH="1">
            <a:off x="6798365" y="261651"/>
            <a:ext cx="761310" cy="3329249"/>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de-DE" dirty="0"/>
          </a:p>
        </p:txBody>
      </p:sp>
      <p:sp>
        <p:nvSpPr>
          <p:cNvPr id="4" name="Rectangle 3">
            <a:extLst>
              <a:ext uri="{FF2B5EF4-FFF2-40B4-BE49-F238E27FC236}">
                <a16:creationId xmlns:a16="http://schemas.microsoft.com/office/drawing/2014/main" id="{C8F643E8-A88E-E84C-7D13-73DDC047BD69}"/>
              </a:ext>
            </a:extLst>
          </p:cNvPr>
          <p:cNvSpPr/>
          <p:nvPr userDrawn="1"/>
        </p:nvSpPr>
        <p:spPr>
          <a:xfrm rot="5400000">
            <a:off x="1552856" y="5523228"/>
            <a:ext cx="1761066" cy="1626655"/>
          </a:xfrm>
          <a:prstGeom prst="rect">
            <a:avLst/>
          </a:prstGeom>
          <a:noFill/>
          <a:ln w="19050">
            <a:solidFill>
              <a:srgbClr val="4763A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7" name="Text Placeholder 32">
            <a:extLst>
              <a:ext uri="{FF2B5EF4-FFF2-40B4-BE49-F238E27FC236}">
                <a16:creationId xmlns:a16="http://schemas.microsoft.com/office/drawing/2014/main" id="{7004C354-27C9-DFA2-2831-2E88AF309153}"/>
              </a:ext>
            </a:extLst>
          </p:cNvPr>
          <p:cNvSpPr>
            <a:spLocks noGrp="1"/>
          </p:cNvSpPr>
          <p:nvPr>
            <p:ph type="body" sz="quarter" idx="13" hasCustomPrompt="1"/>
          </p:nvPr>
        </p:nvSpPr>
        <p:spPr>
          <a:xfrm>
            <a:off x="1737184" y="5348038"/>
            <a:ext cx="476600" cy="292876"/>
          </a:xfrm>
          <a:prstGeom prst="rect">
            <a:avLst/>
          </a:prstGeom>
          <a:solidFill>
            <a:schemeClr val="bg1"/>
          </a:solidFill>
        </p:spPr>
        <p:txBody>
          <a:bodyPr anchor="ctr">
            <a:noAutofit/>
          </a:bodyPr>
          <a:lstStyle>
            <a:lvl1pPr marL="0" indent="0" algn="ctr">
              <a:buNone/>
              <a:defRPr sz="2200" b="1" i="0">
                <a:solidFill>
                  <a:srgbClr val="4763AE"/>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02</a:t>
            </a:r>
            <a:endParaRPr lang="de-DE" dirty="0"/>
          </a:p>
        </p:txBody>
      </p:sp>
      <p:grpSp>
        <p:nvGrpSpPr>
          <p:cNvPr id="20" name="Graphic 2">
            <a:extLst>
              <a:ext uri="{FF2B5EF4-FFF2-40B4-BE49-F238E27FC236}">
                <a16:creationId xmlns:a16="http://schemas.microsoft.com/office/drawing/2014/main" id="{EE234FD3-30D2-5F1A-E09F-BD3C97D038F5}"/>
              </a:ext>
            </a:extLst>
          </p:cNvPr>
          <p:cNvGrpSpPr/>
          <p:nvPr userDrawn="1"/>
        </p:nvGrpSpPr>
        <p:grpSpPr>
          <a:xfrm>
            <a:off x="2209634" y="6497310"/>
            <a:ext cx="830922" cy="711001"/>
            <a:chOff x="7236754" y="940858"/>
            <a:chExt cx="1133079" cy="969549"/>
          </a:xfrm>
          <a:solidFill>
            <a:srgbClr val="4763AE"/>
          </a:solidFill>
        </p:grpSpPr>
        <p:grpSp>
          <p:nvGrpSpPr>
            <p:cNvPr id="21" name="Graphic 2">
              <a:extLst>
                <a:ext uri="{FF2B5EF4-FFF2-40B4-BE49-F238E27FC236}">
                  <a16:creationId xmlns:a16="http://schemas.microsoft.com/office/drawing/2014/main" id="{5BCAEF6D-2E61-4D39-B9BA-2C0C999166A3}"/>
                </a:ext>
              </a:extLst>
            </p:cNvPr>
            <p:cNvGrpSpPr/>
            <p:nvPr/>
          </p:nvGrpSpPr>
          <p:grpSpPr>
            <a:xfrm>
              <a:off x="7884516" y="1486640"/>
              <a:ext cx="203734" cy="61120"/>
              <a:chOff x="7884516" y="1486640"/>
              <a:chExt cx="203734" cy="61120"/>
            </a:xfrm>
            <a:grpFill/>
          </p:grpSpPr>
          <p:sp>
            <p:nvSpPr>
              <p:cNvPr id="35" name="Freeform 34">
                <a:extLst>
                  <a:ext uri="{FF2B5EF4-FFF2-40B4-BE49-F238E27FC236}">
                    <a16:creationId xmlns:a16="http://schemas.microsoft.com/office/drawing/2014/main" id="{005C934C-9195-9C94-D3F2-F1B06C3CCB30}"/>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36" name="Freeform 35">
                <a:extLst>
                  <a:ext uri="{FF2B5EF4-FFF2-40B4-BE49-F238E27FC236}">
                    <a16:creationId xmlns:a16="http://schemas.microsoft.com/office/drawing/2014/main" id="{0F88BE46-1D34-59CF-0BA4-9D7D970A98E3}"/>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de-DE" dirty="0">
                  <a:solidFill>
                    <a:srgbClr val="4763AE"/>
                  </a:solidFill>
                </a:endParaRPr>
              </a:p>
            </p:txBody>
          </p:sp>
        </p:grpSp>
        <p:grpSp>
          <p:nvGrpSpPr>
            <p:cNvPr id="22" name="Graphic 2">
              <a:extLst>
                <a:ext uri="{FF2B5EF4-FFF2-40B4-BE49-F238E27FC236}">
                  <a16:creationId xmlns:a16="http://schemas.microsoft.com/office/drawing/2014/main" id="{6760CF59-1C3C-9E84-1FF5-763CD489CF3E}"/>
                </a:ext>
              </a:extLst>
            </p:cNvPr>
            <p:cNvGrpSpPr/>
            <p:nvPr/>
          </p:nvGrpSpPr>
          <p:grpSpPr>
            <a:xfrm>
              <a:off x="7236754" y="940858"/>
              <a:ext cx="1133079" cy="969549"/>
              <a:chOff x="7236754" y="940858"/>
              <a:chExt cx="1133079" cy="969549"/>
            </a:xfrm>
            <a:grpFill/>
          </p:grpSpPr>
          <p:sp>
            <p:nvSpPr>
              <p:cNvPr id="23" name="Freeform 22">
                <a:extLst>
                  <a:ext uri="{FF2B5EF4-FFF2-40B4-BE49-F238E27FC236}">
                    <a16:creationId xmlns:a16="http://schemas.microsoft.com/office/drawing/2014/main" id="{01928172-FC1A-4D33-6A78-F9AEA8221B3E}"/>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24" name="Freeform 23">
                <a:extLst>
                  <a:ext uri="{FF2B5EF4-FFF2-40B4-BE49-F238E27FC236}">
                    <a16:creationId xmlns:a16="http://schemas.microsoft.com/office/drawing/2014/main" id="{E3772EB3-5F75-6F2C-EBF9-FE4A395305E2}"/>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25" name="Freeform 24">
                <a:extLst>
                  <a:ext uri="{FF2B5EF4-FFF2-40B4-BE49-F238E27FC236}">
                    <a16:creationId xmlns:a16="http://schemas.microsoft.com/office/drawing/2014/main" id="{6EE9C5B5-7FC5-A38B-C519-3B644103C04B}"/>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26" name="Freeform 25">
                <a:extLst>
                  <a:ext uri="{FF2B5EF4-FFF2-40B4-BE49-F238E27FC236}">
                    <a16:creationId xmlns:a16="http://schemas.microsoft.com/office/drawing/2014/main" id="{D5F7B862-4352-3C3C-6B58-64A800122CC2}"/>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27" name="Freeform 26">
                <a:extLst>
                  <a:ext uri="{FF2B5EF4-FFF2-40B4-BE49-F238E27FC236}">
                    <a16:creationId xmlns:a16="http://schemas.microsoft.com/office/drawing/2014/main" id="{5EE2CD07-CCBC-18A8-B385-0B1D2CC60253}"/>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28" name="Freeform 27">
                <a:extLst>
                  <a:ext uri="{FF2B5EF4-FFF2-40B4-BE49-F238E27FC236}">
                    <a16:creationId xmlns:a16="http://schemas.microsoft.com/office/drawing/2014/main" id="{02F9A3F4-0E62-8FFA-D7F3-CDF4FF4F39D2}"/>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29" name="Freeform 28">
                <a:extLst>
                  <a:ext uri="{FF2B5EF4-FFF2-40B4-BE49-F238E27FC236}">
                    <a16:creationId xmlns:a16="http://schemas.microsoft.com/office/drawing/2014/main" id="{39B44DB2-4695-0A36-622A-89CBA4D05F78}"/>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31" name="Freeform 30">
                <a:extLst>
                  <a:ext uri="{FF2B5EF4-FFF2-40B4-BE49-F238E27FC236}">
                    <a16:creationId xmlns:a16="http://schemas.microsoft.com/office/drawing/2014/main" id="{A6E94E47-CD9E-F015-4381-64595CFEA276}"/>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32" name="Freeform 31">
                <a:extLst>
                  <a:ext uri="{FF2B5EF4-FFF2-40B4-BE49-F238E27FC236}">
                    <a16:creationId xmlns:a16="http://schemas.microsoft.com/office/drawing/2014/main" id="{01EEFE77-F944-71ED-64AF-214795DD87E1}"/>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33" name="Freeform 32">
                <a:extLst>
                  <a:ext uri="{FF2B5EF4-FFF2-40B4-BE49-F238E27FC236}">
                    <a16:creationId xmlns:a16="http://schemas.microsoft.com/office/drawing/2014/main" id="{D188F12B-EAD1-BF55-280B-B2DDA768A80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34" name="Freeform 33">
                <a:extLst>
                  <a:ext uri="{FF2B5EF4-FFF2-40B4-BE49-F238E27FC236}">
                    <a16:creationId xmlns:a16="http://schemas.microsoft.com/office/drawing/2014/main" id="{5AF073B0-1D51-3C1B-63C6-3A2EF18862E7}"/>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de-DE" dirty="0">
                  <a:solidFill>
                    <a:srgbClr val="4763AE"/>
                  </a:solidFill>
                </a:endParaRPr>
              </a:p>
            </p:txBody>
          </p:sp>
        </p:grpSp>
      </p:grpSp>
      <p:sp>
        <p:nvSpPr>
          <p:cNvPr id="64" name="Text Placeholder 32">
            <a:extLst>
              <a:ext uri="{FF2B5EF4-FFF2-40B4-BE49-F238E27FC236}">
                <a16:creationId xmlns:a16="http://schemas.microsoft.com/office/drawing/2014/main" id="{2DCA0EF9-77F6-30D3-AF56-FD9D05616E85}"/>
              </a:ext>
            </a:extLst>
          </p:cNvPr>
          <p:cNvSpPr>
            <a:spLocks noGrp="1"/>
          </p:cNvSpPr>
          <p:nvPr>
            <p:ph type="body" sz="quarter" idx="57" hasCustomPrompt="1"/>
          </p:nvPr>
        </p:nvSpPr>
        <p:spPr>
          <a:xfrm>
            <a:off x="2698557" y="5346930"/>
            <a:ext cx="448486" cy="292876"/>
          </a:xfrm>
          <a:prstGeom prst="rect">
            <a:avLst/>
          </a:prstGeom>
          <a:solidFill>
            <a:schemeClr val="bg1"/>
          </a:solidFill>
        </p:spPr>
        <p:txBody>
          <a:bodyPr anchor="ctr">
            <a:noAutofit/>
          </a:bodyPr>
          <a:lstStyle>
            <a:lvl1pPr marL="0" indent="0" algn="r">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0</a:t>
            </a:r>
            <a:endParaRPr lang="de-DE" dirty="0"/>
          </a:p>
        </p:txBody>
      </p:sp>
      <p:sp>
        <p:nvSpPr>
          <p:cNvPr id="65" name="Text Placeholder 32">
            <a:extLst>
              <a:ext uri="{FF2B5EF4-FFF2-40B4-BE49-F238E27FC236}">
                <a16:creationId xmlns:a16="http://schemas.microsoft.com/office/drawing/2014/main" id="{09AF758B-58F5-E29D-E51D-299BEF598287}"/>
              </a:ext>
            </a:extLst>
          </p:cNvPr>
          <p:cNvSpPr>
            <a:spLocks noGrp="1"/>
          </p:cNvSpPr>
          <p:nvPr>
            <p:ph type="body" sz="quarter" idx="58" hasCustomPrompt="1"/>
          </p:nvPr>
        </p:nvSpPr>
        <p:spPr>
          <a:xfrm>
            <a:off x="2649682" y="5143730"/>
            <a:ext cx="521606" cy="292876"/>
          </a:xfrm>
          <a:prstGeom prst="rect">
            <a:avLst/>
          </a:prstGeom>
          <a:noFill/>
        </p:spPr>
        <p:txBody>
          <a:bodyPr anchor="ctr">
            <a:noAutofit/>
          </a:bodyPr>
          <a:lstStyle>
            <a:lvl1pPr marL="0" indent="0" algn="r">
              <a:buNone/>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Seite</a:t>
            </a:r>
            <a:endParaRPr lang="de-DE" dirty="0"/>
          </a:p>
        </p:txBody>
      </p:sp>
      <p:sp>
        <p:nvSpPr>
          <p:cNvPr id="67" name="Rectangle 66">
            <a:extLst>
              <a:ext uri="{FF2B5EF4-FFF2-40B4-BE49-F238E27FC236}">
                <a16:creationId xmlns:a16="http://schemas.microsoft.com/office/drawing/2014/main" id="{F51182C7-583D-6AF8-B4B6-D5A6C6C2D8CB}"/>
              </a:ext>
            </a:extLst>
          </p:cNvPr>
          <p:cNvSpPr/>
          <p:nvPr userDrawn="1"/>
        </p:nvSpPr>
        <p:spPr>
          <a:xfrm rot="5400000">
            <a:off x="3356258" y="5523228"/>
            <a:ext cx="1761066" cy="1626655"/>
          </a:xfrm>
          <a:prstGeom prst="rect">
            <a:avLst/>
          </a:prstGeom>
          <a:noFill/>
          <a:ln w="19050">
            <a:solidFill>
              <a:srgbClr val="F1602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68" name="Text Placeholder 32">
            <a:extLst>
              <a:ext uri="{FF2B5EF4-FFF2-40B4-BE49-F238E27FC236}">
                <a16:creationId xmlns:a16="http://schemas.microsoft.com/office/drawing/2014/main" id="{8B5FFD45-F041-7D5B-6AAC-65E1D9F7D77C}"/>
              </a:ext>
            </a:extLst>
          </p:cNvPr>
          <p:cNvSpPr>
            <a:spLocks noGrp="1"/>
          </p:cNvSpPr>
          <p:nvPr>
            <p:ph type="body" sz="quarter" idx="60" hasCustomPrompt="1"/>
          </p:nvPr>
        </p:nvSpPr>
        <p:spPr>
          <a:xfrm>
            <a:off x="3540586" y="5348039"/>
            <a:ext cx="476600" cy="292876"/>
          </a:xfrm>
          <a:prstGeom prst="rect">
            <a:avLst/>
          </a:prstGeom>
          <a:solidFill>
            <a:schemeClr val="bg1"/>
          </a:solidFill>
        </p:spPr>
        <p:txBody>
          <a:bodyPr anchor="ctr">
            <a:noAutofit/>
          </a:bodyPr>
          <a:lstStyle>
            <a:lvl1pPr marL="0" indent="0" algn="ctr">
              <a:buNone/>
              <a:defRPr sz="2200" b="1" i="0">
                <a:solidFill>
                  <a:srgbClr val="F16024"/>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03</a:t>
            </a:r>
            <a:endParaRPr lang="de-DE" dirty="0"/>
          </a:p>
        </p:txBody>
      </p:sp>
      <p:sp>
        <p:nvSpPr>
          <p:cNvPr id="86" name="Text Placeholder 32">
            <a:extLst>
              <a:ext uri="{FF2B5EF4-FFF2-40B4-BE49-F238E27FC236}">
                <a16:creationId xmlns:a16="http://schemas.microsoft.com/office/drawing/2014/main" id="{A8885083-B496-6DAF-8A03-EA542D0E3E73}"/>
              </a:ext>
            </a:extLst>
          </p:cNvPr>
          <p:cNvSpPr>
            <a:spLocks noGrp="1"/>
          </p:cNvSpPr>
          <p:nvPr>
            <p:ph type="body" sz="quarter" idx="61" hasCustomPrompt="1"/>
          </p:nvPr>
        </p:nvSpPr>
        <p:spPr>
          <a:xfrm>
            <a:off x="4501959" y="5346931"/>
            <a:ext cx="448486" cy="292876"/>
          </a:xfrm>
          <a:prstGeom prst="rect">
            <a:avLst/>
          </a:prstGeom>
          <a:solidFill>
            <a:schemeClr val="bg1"/>
          </a:solidFill>
        </p:spPr>
        <p:txBody>
          <a:bodyPr anchor="ctr">
            <a:noAutofit/>
          </a:bodyPr>
          <a:lstStyle>
            <a:lvl1pPr marL="0" indent="0" algn="r">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0</a:t>
            </a:r>
            <a:endParaRPr lang="de-DE" dirty="0"/>
          </a:p>
        </p:txBody>
      </p:sp>
      <p:sp>
        <p:nvSpPr>
          <p:cNvPr id="87" name="Text Placeholder 32">
            <a:extLst>
              <a:ext uri="{FF2B5EF4-FFF2-40B4-BE49-F238E27FC236}">
                <a16:creationId xmlns:a16="http://schemas.microsoft.com/office/drawing/2014/main" id="{93493244-9320-85DC-FB86-7B8BF89062BC}"/>
              </a:ext>
            </a:extLst>
          </p:cNvPr>
          <p:cNvSpPr>
            <a:spLocks noGrp="1"/>
          </p:cNvSpPr>
          <p:nvPr>
            <p:ph type="body" sz="quarter" idx="62" hasCustomPrompt="1"/>
          </p:nvPr>
        </p:nvSpPr>
        <p:spPr>
          <a:xfrm>
            <a:off x="4453084" y="5143731"/>
            <a:ext cx="521606" cy="292876"/>
          </a:xfrm>
          <a:prstGeom prst="rect">
            <a:avLst/>
          </a:prstGeom>
          <a:noFill/>
        </p:spPr>
        <p:txBody>
          <a:bodyPr anchor="ctr">
            <a:noAutofit/>
          </a:bodyPr>
          <a:lstStyle>
            <a:lvl1pPr marL="0" indent="0" algn="r">
              <a:buNone/>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Seite</a:t>
            </a:r>
            <a:endParaRPr lang="de-DE" dirty="0"/>
          </a:p>
        </p:txBody>
      </p:sp>
      <p:sp>
        <p:nvSpPr>
          <p:cNvPr id="89" name="Rectangle 88">
            <a:extLst>
              <a:ext uri="{FF2B5EF4-FFF2-40B4-BE49-F238E27FC236}">
                <a16:creationId xmlns:a16="http://schemas.microsoft.com/office/drawing/2014/main" id="{B0348620-DB9E-50D2-E481-04F6C5CD81D3}"/>
              </a:ext>
            </a:extLst>
          </p:cNvPr>
          <p:cNvSpPr/>
          <p:nvPr userDrawn="1"/>
        </p:nvSpPr>
        <p:spPr>
          <a:xfrm rot="5400000">
            <a:off x="5151191" y="5523228"/>
            <a:ext cx="1761066" cy="1626655"/>
          </a:xfrm>
          <a:prstGeom prst="rect">
            <a:avLst/>
          </a:prstGeom>
          <a:noFill/>
          <a:ln w="19050">
            <a:solidFill>
              <a:srgbClr val="D38CB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90" name="Text Placeholder 32">
            <a:extLst>
              <a:ext uri="{FF2B5EF4-FFF2-40B4-BE49-F238E27FC236}">
                <a16:creationId xmlns:a16="http://schemas.microsoft.com/office/drawing/2014/main" id="{616DC1E6-2458-C87F-CEC2-264ADFC4FAF5}"/>
              </a:ext>
            </a:extLst>
          </p:cNvPr>
          <p:cNvSpPr>
            <a:spLocks noGrp="1"/>
          </p:cNvSpPr>
          <p:nvPr>
            <p:ph type="body" sz="quarter" idx="64" hasCustomPrompt="1"/>
          </p:nvPr>
        </p:nvSpPr>
        <p:spPr>
          <a:xfrm>
            <a:off x="5335519" y="5348039"/>
            <a:ext cx="476600" cy="292876"/>
          </a:xfrm>
          <a:prstGeom prst="rect">
            <a:avLst/>
          </a:prstGeom>
          <a:solidFill>
            <a:schemeClr val="bg1"/>
          </a:solidFill>
        </p:spPr>
        <p:txBody>
          <a:bodyPr anchor="ctr">
            <a:noAutofit/>
          </a:bodyPr>
          <a:lstStyle>
            <a:lvl1pPr marL="0" indent="0" algn="ctr">
              <a:buNone/>
              <a:defRPr sz="2200" b="1" i="0">
                <a:solidFill>
                  <a:srgbClr val="D38CBC"/>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04</a:t>
            </a:r>
            <a:endParaRPr lang="de-DE" dirty="0"/>
          </a:p>
        </p:txBody>
      </p:sp>
      <p:sp>
        <p:nvSpPr>
          <p:cNvPr id="121" name="Text Placeholder 32">
            <a:extLst>
              <a:ext uri="{FF2B5EF4-FFF2-40B4-BE49-F238E27FC236}">
                <a16:creationId xmlns:a16="http://schemas.microsoft.com/office/drawing/2014/main" id="{50EBA0BA-DF02-5C9A-8DC1-1EC897F98FA1}"/>
              </a:ext>
            </a:extLst>
          </p:cNvPr>
          <p:cNvSpPr>
            <a:spLocks noGrp="1"/>
          </p:cNvSpPr>
          <p:nvPr>
            <p:ph type="body" sz="quarter" idx="65" hasCustomPrompt="1"/>
          </p:nvPr>
        </p:nvSpPr>
        <p:spPr>
          <a:xfrm>
            <a:off x="6296892" y="5346931"/>
            <a:ext cx="448486" cy="292876"/>
          </a:xfrm>
          <a:prstGeom prst="rect">
            <a:avLst/>
          </a:prstGeom>
          <a:solidFill>
            <a:schemeClr val="bg1"/>
          </a:solidFill>
        </p:spPr>
        <p:txBody>
          <a:bodyPr anchor="ctr">
            <a:noAutofit/>
          </a:bodyPr>
          <a:lstStyle>
            <a:lvl1pPr marL="0" indent="0" algn="r">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0</a:t>
            </a:r>
            <a:endParaRPr lang="de-DE" dirty="0"/>
          </a:p>
        </p:txBody>
      </p:sp>
      <p:sp>
        <p:nvSpPr>
          <p:cNvPr id="122" name="Text Placeholder 32">
            <a:extLst>
              <a:ext uri="{FF2B5EF4-FFF2-40B4-BE49-F238E27FC236}">
                <a16:creationId xmlns:a16="http://schemas.microsoft.com/office/drawing/2014/main" id="{5549403E-0C1A-19D2-30D5-A12714033509}"/>
              </a:ext>
            </a:extLst>
          </p:cNvPr>
          <p:cNvSpPr>
            <a:spLocks noGrp="1"/>
          </p:cNvSpPr>
          <p:nvPr>
            <p:ph type="body" sz="quarter" idx="66" hasCustomPrompt="1"/>
          </p:nvPr>
        </p:nvSpPr>
        <p:spPr>
          <a:xfrm>
            <a:off x="6248017" y="5143731"/>
            <a:ext cx="521606" cy="292876"/>
          </a:xfrm>
          <a:prstGeom prst="rect">
            <a:avLst/>
          </a:prstGeom>
          <a:noFill/>
        </p:spPr>
        <p:txBody>
          <a:bodyPr anchor="ctr">
            <a:noAutofit/>
          </a:bodyPr>
          <a:lstStyle>
            <a:lvl1pPr marL="0" indent="0" algn="r">
              <a:buNone/>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Seite</a:t>
            </a:r>
            <a:endParaRPr lang="de-DE" dirty="0"/>
          </a:p>
        </p:txBody>
      </p:sp>
      <p:grpSp>
        <p:nvGrpSpPr>
          <p:cNvPr id="123" name="Graphic 2">
            <a:extLst>
              <a:ext uri="{FF2B5EF4-FFF2-40B4-BE49-F238E27FC236}">
                <a16:creationId xmlns:a16="http://schemas.microsoft.com/office/drawing/2014/main" id="{74687FA1-55FE-AE43-B645-91E80E9EA299}"/>
              </a:ext>
            </a:extLst>
          </p:cNvPr>
          <p:cNvGrpSpPr/>
          <p:nvPr userDrawn="1"/>
        </p:nvGrpSpPr>
        <p:grpSpPr>
          <a:xfrm>
            <a:off x="3961796" y="6402399"/>
            <a:ext cx="856955" cy="827167"/>
            <a:chOff x="7216180" y="2896437"/>
            <a:chExt cx="1173608" cy="1132811"/>
          </a:xfrm>
          <a:solidFill>
            <a:srgbClr val="F16024"/>
          </a:solidFill>
        </p:grpSpPr>
        <p:grpSp>
          <p:nvGrpSpPr>
            <p:cNvPr id="124" name="Graphic 2">
              <a:extLst>
                <a:ext uri="{FF2B5EF4-FFF2-40B4-BE49-F238E27FC236}">
                  <a16:creationId xmlns:a16="http://schemas.microsoft.com/office/drawing/2014/main" id="{D942EE4F-B539-D609-DF31-A425EB7EB0D6}"/>
                </a:ext>
              </a:extLst>
            </p:cNvPr>
            <p:cNvGrpSpPr/>
            <p:nvPr/>
          </p:nvGrpSpPr>
          <p:grpSpPr>
            <a:xfrm>
              <a:off x="7884516" y="3299879"/>
              <a:ext cx="244481" cy="366043"/>
              <a:chOff x="7884516" y="3299879"/>
              <a:chExt cx="244481" cy="366043"/>
            </a:xfrm>
            <a:grpFill/>
          </p:grpSpPr>
          <p:sp>
            <p:nvSpPr>
              <p:cNvPr id="139" name="Freeform 138">
                <a:extLst>
                  <a:ext uri="{FF2B5EF4-FFF2-40B4-BE49-F238E27FC236}">
                    <a16:creationId xmlns:a16="http://schemas.microsoft.com/office/drawing/2014/main" id="{197C8A50-B5BD-D870-2834-5EF938D1A47F}"/>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0" name="Freeform 139">
                <a:extLst>
                  <a:ext uri="{FF2B5EF4-FFF2-40B4-BE49-F238E27FC236}">
                    <a16:creationId xmlns:a16="http://schemas.microsoft.com/office/drawing/2014/main" id="{B66835B2-2530-A1C0-5317-43D60203DC99}"/>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1" name="Freeform 140">
                <a:extLst>
                  <a:ext uri="{FF2B5EF4-FFF2-40B4-BE49-F238E27FC236}">
                    <a16:creationId xmlns:a16="http://schemas.microsoft.com/office/drawing/2014/main" id="{D24024A0-5A90-580A-3E37-352607529B69}"/>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2" name="Freeform 141">
                <a:extLst>
                  <a:ext uri="{FF2B5EF4-FFF2-40B4-BE49-F238E27FC236}">
                    <a16:creationId xmlns:a16="http://schemas.microsoft.com/office/drawing/2014/main" id="{EB7CF26D-8169-5F59-F93B-F10C65C2BC3C}"/>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3" name="Freeform 142">
                <a:extLst>
                  <a:ext uri="{FF2B5EF4-FFF2-40B4-BE49-F238E27FC236}">
                    <a16:creationId xmlns:a16="http://schemas.microsoft.com/office/drawing/2014/main" id="{1A0A8EED-E331-80CE-7460-28E1E79D27BE}"/>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4" name="Freeform 143">
                <a:extLst>
                  <a:ext uri="{FF2B5EF4-FFF2-40B4-BE49-F238E27FC236}">
                    <a16:creationId xmlns:a16="http://schemas.microsoft.com/office/drawing/2014/main" id="{1836AE6D-FCB3-B684-B098-455A90D6D0EF}"/>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5" name="Freeform 144">
                <a:extLst>
                  <a:ext uri="{FF2B5EF4-FFF2-40B4-BE49-F238E27FC236}">
                    <a16:creationId xmlns:a16="http://schemas.microsoft.com/office/drawing/2014/main" id="{E1C51D36-1982-D1BB-7BA2-D50F34ABC270}"/>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6" name="Freeform 145">
                <a:extLst>
                  <a:ext uri="{FF2B5EF4-FFF2-40B4-BE49-F238E27FC236}">
                    <a16:creationId xmlns:a16="http://schemas.microsoft.com/office/drawing/2014/main" id="{5B6610EF-A50C-BF15-3B67-0F2CC7B3029C}"/>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7" name="Freeform 146">
                <a:extLst>
                  <a:ext uri="{FF2B5EF4-FFF2-40B4-BE49-F238E27FC236}">
                    <a16:creationId xmlns:a16="http://schemas.microsoft.com/office/drawing/2014/main" id="{C005A3DB-94B7-1C38-9D0A-91D4D64C0099}"/>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8" name="Freeform 147">
                <a:extLst>
                  <a:ext uri="{FF2B5EF4-FFF2-40B4-BE49-F238E27FC236}">
                    <a16:creationId xmlns:a16="http://schemas.microsoft.com/office/drawing/2014/main" id="{D14B7C1F-9661-4BCD-0BB2-E23A13C65DB3}"/>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9" name="Freeform 148">
                <a:extLst>
                  <a:ext uri="{FF2B5EF4-FFF2-40B4-BE49-F238E27FC236}">
                    <a16:creationId xmlns:a16="http://schemas.microsoft.com/office/drawing/2014/main" id="{0FE158E1-A2A5-4F79-8206-13255E5B788A}"/>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125" name="Graphic 2">
              <a:extLst>
                <a:ext uri="{FF2B5EF4-FFF2-40B4-BE49-F238E27FC236}">
                  <a16:creationId xmlns:a16="http://schemas.microsoft.com/office/drawing/2014/main" id="{87421D05-7897-D3B6-BAA6-9FF6ECEF04EA}"/>
                </a:ext>
              </a:extLst>
            </p:cNvPr>
            <p:cNvGrpSpPr/>
            <p:nvPr/>
          </p:nvGrpSpPr>
          <p:grpSpPr>
            <a:xfrm>
              <a:off x="7216180" y="2896437"/>
              <a:ext cx="1173608" cy="1132811"/>
              <a:chOff x="7216180" y="2896437"/>
              <a:chExt cx="1173608" cy="1132811"/>
            </a:xfrm>
            <a:grpFill/>
          </p:grpSpPr>
          <p:sp>
            <p:nvSpPr>
              <p:cNvPr id="126" name="Freeform 125">
                <a:extLst>
                  <a:ext uri="{FF2B5EF4-FFF2-40B4-BE49-F238E27FC236}">
                    <a16:creationId xmlns:a16="http://schemas.microsoft.com/office/drawing/2014/main" id="{3FAD1B38-6774-DF06-DE15-E25D564EA75A}"/>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7" name="Freeform 126">
                <a:extLst>
                  <a:ext uri="{FF2B5EF4-FFF2-40B4-BE49-F238E27FC236}">
                    <a16:creationId xmlns:a16="http://schemas.microsoft.com/office/drawing/2014/main" id="{0456E0E8-BE6B-666C-90C4-B5EF80A03B3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8" name="Freeform 127">
                <a:extLst>
                  <a:ext uri="{FF2B5EF4-FFF2-40B4-BE49-F238E27FC236}">
                    <a16:creationId xmlns:a16="http://schemas.microsoft.com/office/drawing/2014/main" id="{F1251ADB-C004-D4D7-9DF2-D2E10294B301}"/>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9" name="Freeform 128">
                <a:extLst>
                  <a:ext uri="{FF2B5EF4-FFF2-40B4-BE49-F238E27FC236}">
                    <a16:creationId xmlns:a16="http://schemas.microsoft.com/office/drawing/2014/main" id="{245FD700-BB1F-194B-4E70-B65E410B20F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0" name="Freeform 129">
                <a:extLst>
                  <a:ext uri="{FF2B5EF4-FFF2-40B4-BE49-F238E27FC236}">
                    <a16:creationId xmlns:a16="http://schemas.microsoft.com/office/drawing/2014/main" id="{746F8DEB-F6B2-7226-C3C2-9B3964807CD6}"/>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1" name="Freeform 130">
                <a:extLst>
                  <a:ext uri="{FF2B5EF4-FFF2-40B4-BE49-F238E27FC236}">
                    <a16:creationId xmlns:a16="http://schemas.microsoft.com/office/drawing/2014/main" id="{0577BF49-48E7-0368-49DD-7C13CF9A4F7F}"/>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2" name="Freeform 131">
                <a:extLst>
                  <a:ext uri="{FF2B5EF4-FFF2-40B4-BE49-F238E27FC236}">
                    <a16:creationId xmlns:a16="http://schemas.microsoft.com/office/drawing/2014/main" id="{BD18A751-9633-C8D1-EE02-CE2D6DADBFF7}"/>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3" name="Freeform 132">
                <a:extLst>
                  <a:ext uri="{FF2B5EF4-FFF2-40B4-BE49-F238E27FC236}">
                    <a16:creationId xmlns:a16="http://schemas.microsoft.com/office/drawing/2014/main" id="{875338D9-7516-B849-DD45-B5E4913CE78C}"/>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134" name="Freeform 133">
                <a:extLst>
                  <a:ext uri="{FF2B5EF4-FFF2-40B4-BE49-F238E27FC236}">
                    <a16:creationId xmlns:a16="http://schemas.microsoft.com/office/drawing/2014/main" id="{E8E6CCDE-F2E2-EC82-B652-DDD4C19D1FEB}"/>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135" name="Freeform 134">
                <a:extLst>
                  <a:ext uri="{FF2B5EF4-FFF2-40B4-BE49-F238E27FC236}">
                    <a16:creationId xmlns:a16="http://schemas.microsoft.com/office/drawing/2014/main" id="{CF31974C-DD9A-F3A2-89FD-DDD0D9CCFF06}"/>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6" name="Freeform 135">
                <a:extLst>
                  <a:ext uri="{FF2B5EF4-FFF2-40B4-BE49-F238E27FC236}">
                    <a16:creationId xmlns:a16="http://schemas.microsoft.com/office/drawing/2014/main" id="{AA9D6436-E024-E004-357C-755D8F9AF100}"/>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7" name="Freeform 136">
                <a:extLst>
                  <a:ext uri="{FF2B5EF4-FFF2-40B4-BE49-F238E27FC236}">
                    <a16:creationId xmlns:a16="http://schemas.microsoft.com/office/drawing/2014/main" id="{5D797461-A4B3-B9D4-47E9-64D3515593B2}"/>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8" name="Freeform 137">
                <a:extLst>
                  <a:ext uri="{FF2B5EF4-FFF2-40B4-BE49-F238E27FC236}">
                    <a16:creationId xmlns:a16="http://schemas.microsoft.com/office/drawing/2014/main" id="{270B9D59-7D98-F590-9690-8CAF8113C7AB}"/>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grpSp>
        <p:nvGrpSpPr>
          <p:cNvPr id="150" name="Graphic 2">
            <a:extLst>
              <a:ext uri="{FF2B5EF4-FFF2-40B4-BE49-F238E27FC236}">
                <a16:creationId xmlns:a16="http://schemas.microsoft.com/office/drawing/2014/main" id="{313B46E9-4A03-0EF1-6104-4F1EA1E8019C}"/>
              </a:ext>
            </a:extLst>
          </p:cNvPr>
          <p:cNvGrpSpPr/>
          <p:nvPr userDrawn="1"/>
        </p:nvGrpSpPr>
        <p:grpSpPr>
          <a:xfrm>
            <a:off x="6013747" y="6392487"/>
            <a:ext cx="655288" cy="836040"/>
            <a:chOff x="5321116" y="858896"/>
            <a:chExt cx="888315" cy="1133345"/>
          </a:xfrm>
          <a:solidFill>
            <a:srgbClr val="D38CBC"/>
          </a:solidFill>
        </p:grpSpPr>
        <p:sp>
          <p:nvSpPr>
            <p:cNvPr id="151" name="Freeform 150">
              <a:extLst>
                <a:ext uri="{FF2B5EF4-FFF2-40B4-BE49-F238E27FC236}">
                  <a16:creationId xmlns:a16="http://schemas.microsoft.com/office/drawing/2014/main" id="{BBE9E2BC-9F33-22C4-5578-83C7792E5C74}"/>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2" name="Freeform 151">
              <a:extLst>
                <a:ext uri="{FF2B5EF4-FFF2-40B4-BE49-F238E27FC236}">
                  <a16:creationId xmlns:a16="http://schemas.microsoft.com/office/drawing/2014/main" id="{59D28A04-38E0-3E5D-EE55-E76F5111FE7C}"/>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3" name="Freeform 152">
              <a:extLst>
                <a:ext uri="{FF2B5EF4-FFF2-40B4-BE49-F238E27FC236}">
                  <a16:creationId xmlns:a16="http://schemas.microsoft.com/office/drawing/2014/main" id="{BD92919E-3F00-1CF0-BF1A-E830AD9AC196}"/>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4" name="Freeform 153">
              <a:extLst>
                <a:ext uri="{FF2B5EF4-FFF2-40B4-BE49-F238E27FC236}">
                  <a16:creationId xmlns:a16="http://schemas.microsoft.com/office/drawing/2014/main" id="{8AB63377-4D0D-3286-B482-A4DAA4381726}"/>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5" name="Freeform 154">
              <a:extLst>
                <a:ext uri="{FF2B5EF4-FFF2-40B4-BE49-F238E27FC236}">
                  <a16:creationId xmlns:a16="http://schemas.microsoft.com/office/drawing/2014/main" id="{F774E471-74A9-3AD4-1B89-C6DD183292AA}"/>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6" name="Freeform 155">
              <a:extLst>
                <a:ext uri="{FF2B5EF4-FFF2-40B4-BE49-F238E27FC236}">
                  <a16:creationId xmlns:a16="http://schemas.microsoft.com/office/drawing/2014/main" id="{FF49C05B-699E-F566-5D13-7E30BF41D2F5}"/>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7" name="Freeform 156">
              <a:extLst>
                <a:ext uri="{FF2B5EF4-FFF2-40B4-BE49-F238E27FC236}">
                  <a16:creationId xmlns:a16="http://schemas.microsoft.com/office/drawing/2014/main" id="{28AE2160-6949-E1ED-1301-D557E9568C29}"/>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8" name="Freeform 157">
              <a:extLst>
                <a:ext uri="{FF2B5EF4-FFF2-40B4-BE49-F238E27FC236}">
                  <a16:creationId xmlns:a16="http://schemas.microsoft.com/office/drawing/2014/main" id="{1EEDA24F-95F6-953E-744A-2B9942E1411B}"/>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9" name="Freeform 158">
              <a:extLst>
                <a:ext uri="{FF2B5EF4-FFF2-40B4-BE49-F238E27FC236}">
                  <a16:creationId xmlns:a16="http://schemas.microsoft.com/office/drawing/2014/main" id="{657C7888-11C4-593C-9D1E-3C1C112CAD3F}"/>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sp>
        <p:nvSpPr>
          <p:cNvPr id="163" name="Text Placeholder 32">
            <a:extLst>
              <a:ext uri="{FF2B5EF4-FFF2-40B4-BE49-F238E27FC236}">
                <a16:creationId xmlns:a16="http://schemas.microsoft.com/office/drawing/2014/main" id="{10565824-E986-7E2E-9358-1BDCD8F8D7A7}"/>
              </a:ext>
            </a:extLst>
          </p:cNvPr>
          <p:cNvSpPr>
            <a:spLocks noGrp="1"/>
          </p:cNvSpPr>
          <p:nvPr>
            <p:ph type="body" sz="quarter" idx="67" hasCustomPrompt="1"/>
          </p:nvPr>
        </p:nvSpPr>
        <p:spPr>
          <a:xfrm>
            <a:off x="1686608" y="5753329"/>
            <a:ext cx="1323044" cy="430823"/>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Women in  Early Career</a:t>
            </a:r>
            <a:endParaRPr lang="de-DE" dirty="0"/>
          </a:p>
        </p:txBody>
      </p:sp>
      <p:sp>
        <p:nvSpPr>
          <p:cNvPr id="164" name="Text Placeholder 32">
            <a:extLst>
              <a:ext uri="{FF2B5EF4-FFF2-40B4-BE49-F238E27FC236}">
                <a16:creationId xmlns:a16="http://schemas.microsoft.com/office/drawing/2014/main" id="{E0BF8737-046F-B196-21D0-288F212C6951}"/>
              </a:ext>
            </a:extLst>
          </p:cNvPr>
          <p:cNvSpPr>
            <a:spLocks noGrp="1"/>
          </p:cNvSpPr>
          <p:nvPr>
            <p:ph type="body" sz="quarter" idx="68" hasCustomPrompt="1"/>
          </p:nvPr>
        </p:nvSpPr>
        <p:spPr>
          <a:xfrm>
            <a:off x="3498475" y="5753329"/>
            <a:ext cx="1323044" cy="430823"/>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Frauen in der   Karrieremitte</a:t>
            </a:r>
            <a:endParaRPr lang="de-DE" dirty="0"/>
          </a:p>
        </p:txBody>
      </p:sp>
      <p:sp>
        <p:nvSpPr>
          <p:cNvPr id="165" name="Text Placeholder 32">
            <a:extLst>
              <a:ext uri="{FF2B5EF4-FFF2-40B4-BE49-F238E27FC236}">
                <a16:creationId xmlns:a16="http://schemas.microsoft.com/office/drawing/2014/main" id="{A2C9DA7E-39C9-C291-DF50-E2BB20D21DAE}"/>
              </a:ext>
            </a:extLst>
          </p:cNvPr>
          <p:cNvSpPr>
            <a:spLocks noGrp="1"/>
          </p:cNvSpPr>
          <p:nvPr>
            <p:ph type="body" sz="quarter" idx="69" hasCustomPrompt="1"/>
          </p:nvPr>
        </p:nvSpPr>
        <p:spPr>
          <a:xfrm>
            <a:off x="5293408" y="5753329"/>
            <a:ext cx="1323044" cy="430823"/>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Frauen in der   späten Karrierephase</a:t>
            </a:r>
            <a:endParaRPr lang="de-DE" dirty="0"/>
          </a:p>
        </p:txBody>
      </p:sp>
      <p:sp>
        <p:nvSpPr>
          <p:cNvPr id="166" name="Rectangle 165">
            <a:extLst>
              <a:ext uri="{FF2B5EF4-FFF2-40B4-BE49-F238E27FC236}">
                <a16:creationId xmlns:a16="http://schemas.microsoft.com/office/drawing/2014/main" id="{EFFA48AD-3540-5A13-B9AB-A5F3044AD9A5}"/>
              </a:ext>
            </a:extLst>
          </p:cNvPr>
          <p:cNvSpPr/>
          <p:nvPr userDrawn="1"/>
        </p:nvSpPr>
        <p:spPr>
          <a:xfrm rot="5400000">
            <a:off x="3978792" y="5125666"/>
            <a:ext cx="503850" cy="5231718"/>
          </a:xfrm>
          <a:prstGeom prst="rect">
            <a:avLst/>
          </a:prstGeom>
          <a:noFill/>
          <a:ln w="19050">
            <a:solidFill>
              <a:srgbClr val="1E287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167" name="Text Placeholder 32">
            <a:extLst>
              <a:ext uri="{FF2B5EF4-FFF2-40B4-BE49-F238E27FC236}">
                <a16:creationId xmlns:a16="http://schemas.microsoft.com/office/drawing/2014/main" id="{68635041-6A86-C94B-2D5B-0F9084D09933}"/>
              </a:ext>
            </a:extLst>
          </p:cNvPr>
          <p:cNvSpPr>
            <a:spLocks noGrp="1"/>
          </p:cNvSpPr>
          <p:nvPr>
            <p:ph type="body" sz="quarter" idx="70" hasCustomPrompt="1"/>
          </p:nvPr>
        </p:nvSpPr>
        <p:spPr>
          <a:xfrm>
            <a:off x="1712444" y="4622390"/>
            <a:ext cx="648000" cy="292876"/>
          </a:xfrm>
          <a:prstGeom prst="rect">
            <a:avLst/>
          </a:prstGeom>
        </p:spPr>
        <p:txBody>
          <a:bodyPr anchor="ctr">
            <a:noAutofit/>
          </a:bodyPr>
          <a:lstStyle>
            <a:lvl1pPr marL="0" indent="0" algn="ctr">
              <a:buNone/>
              <a:defRPr sz="2200" b="1"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01</a:t>
            </a:r>
            <a:endParaRPr lang="de-DE" dirty="0"/>
          </a:p>
        </p:txBody>
      </p:sp>
      <p:sp>
        <p:nvSpPr>
          <p:cNvPr id="168" name="Text Placeholder 32">
            <a:extLst>
              <a:ext uri="{FF2B5EF4-FFF2-40B4-BE49-F238E27FC236}">
                <a16:creationId xmlns:a16="http://schemas.microsoft.com/office/drawing/2014/main" id="{D2DC0CCE-C4E8-C0FA-67C2-67D419DBC8E4}"/>
              </a:ext>
            </a:extLst>
          </p:cNvPr>
          <p:cNvSpPr>
            <a:spLocks noGrp="1"/>
          </p:cNvSpPr>
          <p:nvPr>
            <p:ph type="body" sz="quarter" idx="71" hasCustomPrompt="1"/>
          </p:nvPr>
        </p:nvSpPr>
        <p:spPr>
          <a:xfrm>
            <a:off x="2415400" y="4622390"/>
            <a:ext cx="4324072" cy="292876"/>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Einführung</a:t>
            </a:r>
            <a:endParaRPr lang="de-DE" dirty="0"/>
          </a:p>
        </p:txBody>
      </p:sp>
      <p:sp>
        <p:nvSpPr>
          <p:cNvPr id="169" name="Rectangle 168">
            <a:extLst>
              <a:ext uri="{FF2B5EF4-FFF2-40B4-BE49-F238E27FC236}">
                <a16:creationId xmlns:a16="http://schemas.microsoft.com/office/drawing/2014/main" id="{4CF2D566-1EAB-6BC1-66DA-99044F267085}"/>
              </a:ext>
            </a:extLst>
          </p:cNvPr>
          <p:cNvSpPr/>
          <p:nvPr userDrawn="1"/>
        </p:nvSpPr>
        <p:spPr>
          <a:xfrm rot="5400000">
            <a:off x="3989875" y="2129621"/>
            <a:ext cx="503850" cy="5231718"/>
          </a:xfrm>
          <a:prstGeom prst="rect">
            <a:avLst/>
          </a:prstGeom>
          <a:noFill/>
          <a:ln w="19050">
            <a:solidFill>
              <a:srgbClr val="1E287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170" name="Slide Number Placeholder 15">
            <a:extLst>
              <a:ext uri="{FF2B5EF4-FFF2-40B4-BE49-F238E27FC236}">
                <a16:creationId xmlns:a16="http://schemas.microsoft.com/office/drawing/2014/main" id="{F5177C5D-9F38-C9EA-7CF5-3C61151EE0E1}"/>
              </a:ext>
            </a:extLst>
          </p:cNvPr>
          <p:cNvSpPr txBox="1">
            <a:spLocks/>
          </p:cNvSpPr>
          <p:nvPr userDrawn="1"/>
        </p:nvSpPr>
        <p:spPr>
          <a:xfrm>
            <a:off x="7027784" y="10213777"/>
            <a:ext cx="373062" cy="363537"/>
          </a:xfrm>
          <a:prstGeom prst="rect">
            <a:avLst/>
          </a:prstGeom>
        </p:spPr>
        <p:txBody>
          <a:bodyPr vert="horz" lIns="91440" tIns="45720" rIns="91440" bIns="45720" rtlCol="0" anchor="ctr"/>
          <a:lstStyle>
            <a:defPPr>
              <a:defRPr lang="de-DE"/>
            </a:defPPr>
            <a:lvl1pPr marL="0" algn="r" defTabSz="457200" rtl="0" eaLnBrk="1" latinLnBrk="0" hangingPunct="1">
              <a:defRPr sz="800" b="0" i="0" kern="1200">
                <a:solidFill>
                  <a:srgbClr val="003359"/>
                </a:solidFill>
                <a:latin typeface="Calibri" panose="020F0502020204030204" pitchFamily="34" charset="0"/>
                <a:ea typeface="Open Sans" panose="020B0606030504020204" pitchFamily="34" charset="0"/>
                <a:cs typeface="Calibri" panose="020F050202020403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C527BFA-2C0E-4CEC-B6A5-913A56FEF4B4}" type="slidenum">
              <a:rPr lang="de-DE" smtClean="0">
                <a:solidFill>
                  <a:srgbClr val="1E2879"/>
                </a:solidFill>
              </a:rPr>
              <a:pPr algn="ctr"/>
              <a:t>‹#›</a:t>
            </a:fld>
            <a:endParaRPr lang="de-DE" dirty="0">
              <a:solidFill>
                <a:srgbClr val="1E2879"/>
              </a:solidFill>
            </a:endParaRPr>
          </a:p>
        </p:txBody>
      </p:sp>
    </p:spTree>
    <p:extLst>
      <p:ext uri="{BB962C8B-B14F-4D97-AF65-F5344CB8AC3E}">
        <p14:creationId xmlns:p14="http://schemas.microsoft.com/office/powerpoint/2010/main" val="530738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01">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9C2E4A40-3F3D-1F08-0FE4-750E5ECEF1EC}"/>
              </a:ext>
            </a:extLst>
          </p:cNvPr>
          <p:cNvSpPr/>
          <p:nvPr userDrawn="1"/>
        </p:nvSpPr>
        <p:spPr>
          <a:xfrm rot="5400000">
            <a:off x="-2255522" y="5307332"/>
            <a:ext cx="8211821" cy="2557144"/>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1E2879"/>
          </a:solidFill>
          <a:ln w="30808" cap="flat">
            <a:noFill/>
            <a:prstDash val="solid"/>
            <a:miter/>
          </a:ln>
        </p:spPr>
        <p:txBody>
          <a:bodyPr rtlCol="0" anchor="ctr"/>
          <a:lstStyle/>
          <a:p>
            <a:endParaRPr lang="de-DE" dirty="0"/>
          </a:p>
        </p:txBody>
      </p:sp>
      <p:pic>
        <p:nvPicPr>
          <p:cNvPr id="3" name="Picture 2">
            <a:extLst>
              <a:ext uri="{FF2B5EF4-FFF2-40B4-BE49-F238E27FC236}">
                <a16:creationId xmlns:a16="http://schemas.microsoft.com/office/drawing/2014/main" id="{90878697-4E98-4A4F-1740-6DD35DE10D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1363" y="386252"/>
            <a:ext cx="4521200" cy="1358900"/>
          </a:xfrm>
          <a:prstGeom prst="rect">
            <a:avLst/>
          </a:prstGeom>
        </p:spPr>
      </p:pic>
      <p:sp>
        <p:nvSpPr>
          <p:cNvPr id="4" name="Text Placeholder 2">
            <a:extLst>
              <a:ext uri="{FF2B5EF4-FFF2-40B4-BE49-F238E27FC236}">
                <a16:creationId xmlns:a16="http://schemas.microsoft.com/office/drawing/2014/main" id="{0B9DDFC7-6C41-71DA-6AE0-9CFF20B9825B}"/>
              </a:ext>
            </a:extLst>
          </p:cNvPr>
          <p:cNvSpPr txBox="1">
            <a:spLocks/>
          </p:cNvSpPr>
          <p:nvPr userDrawn="1"/>
        </p:nvSpPr>
        <p:spPr>
          <a:xfrm rot="16200000">
            <a:off x="-985835" y="8140499"/>
            <a:ext cx="4287087" cy="536162"/>
          </a:xfrm>
          <a:prstGeom prst="rect">
            <a:avLst/>
          </a:prstGeom>
          <a:noFill/>
          <a:ln>
            <a:noFill/>
          </a:ln>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de-DE" sz="2400" b="1" dirty="0">
                <a:solidFill>
                  <a:schemeClr val="bg1"/>
                </a:solidFill>
              </a:rPr>
              <a:t>www.fempower.finance</a:t>
            </a:r>
          </a:p>
        </p:txBody>
      </p:sp>
      <p:sp>
        <p:nvSpPr>
          <p:cNvPr id="5" name="Graphic 14">
            <a:extLst>
              <a:ext uri="{FF2B5EF4-FFF2-40B4-BE49-F238E27FC236}">
                <a16:creationId xmlns:a16="http://schemas.microsoft.com/office/drawing/2014/main" id="{46620B49-E056-A7EB-C779-14211AB6FA59}"/>
              </a:ext>
            </a:extLst>
          </p:cNvPr>
          <p:cNvSpPr>
            <a:spLocks noChangeAspect="1"/>
          </p:cNvSpPr>
          <p:nvPr userDrawn="1"/>
        </p:nvSpPr>
        <p:spPr>
          <a:xfrm rot="5400000">
            <a:off x="1540107" y="1363921"/>
            <a:ext cx="635726" cy="278006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4763AE"/>
          </a:solidFill>
          <a:ln w="9502" cap="flat">
            <a:noFill/>
            <a:prstDash val="solid"/>
            <a:miter/>
          </a:ln>
        </p:spPr>
        <p:txBody>
          <a:bodyPr rtlCol="0" anchor="ctr"/>
          <a:lstStyle/>
          <a:p>
            <a:endParaRPr lang="de-DE" dirty="0"/>
          </a:p>
        </p:txBody>
      </p:sp>
      <p:sp>
        <p:nvSpPr>
          <p:cNvPr id="6" name="Text Placeholder 32">
            <a:extLst>
              <a:ext uri="{FF2B5EF4-FFF2-40B4-BE49-F238E27FC236}">
                <a16:creationId xmlns:a16="http://schemas.microsoft.com/office/drawing/2014/main" id="{5CE99B75-916B-AEBC-111F-08D4C0E11765}"/>
              </a:ext>
            </a:extLst>
          </p:cNvPr>
          <p:cNvSpPr>
            <a:spLocks noGrp="1"/>
          </p:cNvSpPr>
          <p:nvPr>
            <p:ph type="body" sz="quarter" idx="60" hasCustomPrompt="1"/>
          </p:nvPr>
        </p:nvSpPr>
        <p:spPr>
          <a:xfrm>
            <a:off x="816428" y="3053443"/>
            <a:ext cx="2090057" cy="2048629"/>
          </a:xfrm>
          <a:prstGeom prst="rect">
            <a:avLst/>
          </a:prstGeom>
          <a:noFill/>
        </p:spPr>
        <p:txBody>
          <a:bodyPr anchor="ctr">
            <a:noAutofit/>
          </a:bodyPr>
          <a:lstStyle>
            <a:lvl1pPr marL="0" indent="0" algn="ctr">
              <a:buNone/>
              <a:defRPr sz="130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01</a:t>
            </a:r>
            <a:endParaRPr lang="de-DE" dirty="0"/>
          </a:p>
        </p:txBody>
      </p:sp>
    </p:spTree>
    <p:extLst>
      <p:ext uri="{BB962C8B-B14F-4D97-AF65-F5344CB8AC3E}">
        <p14:creationId xmlns:p14="http://schemas.microsoft.com/office/powerpoint/2010/main" val="31463721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02">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9C2E4A40-3F3D-1F08-0FE4-750E5ECEF1EC}"/>
              </a:ext>
            </a:extLst>
          </p:cNvPr>
          <p:cNvSpPr/>
          <p:nvPr userDrawn="1"/>
        </p:nvSpPr>
        <p:spPr>
          <a:xfrm rot="5400000">
            <a:off x="-2255522" y="5307332"/>
            <a:ext cx="8211821" cy="2557144"/>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4763AE"/>
          </a:solidFill>
          <a:ln w="30808" cap="flat">
            <a:noFill/>
            <a:prstDash val="solid"/>
            <a:miter/>
          </a:ln>
        </p:spPr>
        <p:txBody>
          <a:bodyPr rtlCol="0" anchor="ctr"/>
          <a:lstStyle/>
          <a:p>
            <a:endParaRPr lang="de-DE" dirty="0"/>
          </a:p>
        </p:txBody>
      </p:sp>
      <p:pic>
        <p:nvPicPr>
          <p:cNvPr id="3" name="Picture 2">
            <a:extLst>
              <a:ext uri="{FF2B5EF4-FFF2-40B4-BE49-F238E27FC236}">
                <a16:creationId xmlns:a16="http://schemas.microsoft.com/office/drawing/2014/main" id="{90878697-4E98-4A4F-1740-6DD35DE10D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1363" y="386252"/>
            <a:ext cx="4521200" cy="1358900"/>
          </a:xfrm>
          <a:prstGeom prst="rect">
            <a:avLst/>
          </a:prstGeom>
        </p:spPr>
      </p:pic>
      <p:sp>
        <p:nvSpPr>
          <p:cNvPr id="4" name="Text Placeholder 2">
            <a:extLst>
              <a:ext uri="{FF2B5EF4-FFF2-40B4-BE49-F238E27FC236}">
                <a16:creationId xmlns:a16="http://schemas.microsoft.com/office/drawing/2014/main" id="{0B9DDFC7-6C41-71DA-6AE0-9CFF20B9825B}"/>
              </a:ext>
            </a:extLst>
          </p:cNvPr>
          <p:cNvSpPr txBox="1">
            <a:spLocks/>
          </p:cNvSpPr>
          <p:nvPr userDrawn="1"/>
        </p:nvSpPr>
        <p:spPr>
          <a:xfrm rot="16200000">
            <a:off x="-985835" y="8140499"/>
            <a:ext cx="4287087" cy="536162"/>
          </a:xfrm>
          <a:prstGeom prst="rect">
            <a:avLst/>
          </a:prstGeom>
          <a:noFill/>
          <a:ln>
            <a:noFill/>
          </a:ln>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de-DE" sz="2400" b="1" dirty="0">
                <a:solidFill>
                  <a:schemeClr val="bg1"/>
                </a:solidFill>
              </a:rPr>
              <a:t>www.fempower.finance</a:t>
            </a:r>
          </a:p>
        </p:txBody>
      </p:sp>
      <p:sp>
        <p:nvSpPr>
          <p:cNvPr id="5" name="Graphic 14">
            <a:extLst>
              <a:ext uri="{FF2B5EF4-FFF2-40B4-BE49-F238E27FC236}">
                <a16:creationId xmlns:a16="http://schemas.microsoft.com/office/drawing/2014/main" id="{46620B49-E056-A7EB-C779-14211AB6FA59}"/>
              </a:ext>
            </a:extLst>
          </p:cNvPr>
          <p:cNvSpPr>
            <a:spLocks noChangeAspect="1"/>
          </p:cNvSpPr>
          <p:nvPr userDrawn="1"/>
        </p:nvSpPr>
        <p:spPr>
          <a:xfrm rot="5400000">
            <a:off x="1556436" y="1363921"/>
            <a:ext cx="635726" cy="278006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de-DE" dirty="0"/>
          </a:p>
        </p:txBody>
      </p:sp>
      <p:grpSp>
        <p:nvGrpSpPr>
          <p:cNvPr id="7" name="Graphic 2">
            <a:extLst>
              <a:ext uri="{FF2B5EF4-FFF2-40B4-BE49-F238E27FC236}">
                <a16:creationId xmlns:a16="http://schemas.microsoft.com/office/drawing/2014/main" id="{A346D737-D456-EFF6-67F2-D0C73E06C1DB}"/>
              </a:ext>
            </a:extLst>
          </p:cNvPr>
          <p:cNvGrpSpPr/>
          <p:nvPr userDrawn="1"/>
        </p:nvGrpSpPr>
        <p:grpSpPr>
          <a:xfrm>
            <a:off x="3625216" y="6958929"/>
            <a:ext cx="3383280" cy="2894996"/>
            <a:chOff x="7236754" y="940858"/>
            <a:chExt cx="1133079" cy="969549"/>
          </a:xfrm>
          <a:solidFill>
            <a:srgbClr val="4763AE"/>
          </a:solidFill>
        </p:grpSpPr>
        <p:grpSp>
          <p:nvGrpSpPr>
            <p:cNvPr id="8" name="Graphic 2">
              <a:extLst>
                <a:ext uri="{FF2B5EF4-FFF2-40B4-BE49-F238E27FC236}">
                  <a16:creationId xmlns:a16="http://schemas.microsoft.com/office/drawing/2014/main" id="{193BEBBF-EE72-9236-7B81-337135F015F6}"/>
                </a:ext>
              </a:extLst>
            </p:cNvPr>
            <p:cNvGrpSpPr/>
            <p:nvPr/>
          </p:nvGrpSpPr>
          <p:grpSpPr>
            <a:xfrm>
              <a:off x="7884516" y="1486640"/>
              <a:ext cx="203734" cy="61120"/>
              <a:chOff x="7884516" y="1486640"/>
              <a:chExt cx="203734" cy="61120"/>
            </a:xfrm>
            <a:grpFill/>
          </p:grpSpPr>
          <p:sp>
            <p:nvSpPr>
              <p:cNvPr id="21" name="Freeform 20">
                <a:extLst>
                  <a:ext uri="{FF2B5EF4-FFF2-40B4-BE49-F238E27FC236}">
                    <a16:creationId xmlns:a16="http://schemas.microsoft.com/office/drawing/2014/main" id="{CF42A490-D857-4F42-DAE5-BE7C44F80D4A}"/>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22" name="Freeform 21">
                <a:extLst>
                  <a:ext uri="{FF2B5EF4-FFF2-40B4-BE49-F238E27FC236}">
                    <a16:creationId xmlns:a16="http://schemas.microsoft.com/office/drawing/2014/main" id="{69BF59C6-88D7-BB55-CFF8-CFD5F574428A}"/>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de-DE" dirty="0">
                  <a:solidFill>
                    <a:srgbClr val="4763AE"/>
                  </a:solidFill>
                </a:endParaRPr>
              </a:p>
            </p:txBody>
          </p:sp>
        </p:grpSp>
        <p:grpSp>
          <p:nvGrpSpPr>
            <p:cNvPr id="9" name="Graphic 2">
              <a:extLst>
                <a:ext uri="{FF2B5EF4-FFF2-40B4-BE49-F238E27FC236}">
                  <a16:creationId xmlns:a16="http://schemas.microsoft.com/office/drawing/2014/main" id="{60B9E235-8A1C-738B-F4ED-0868C67BB02B}"/>
                </a:ext>
              </a:extLst>
            </p:cNvPr>
            <p:cNvGrpSpPr/>
            <p:nvPr/>
          </p:nvGrpSpPr>
          <p:grpSpPr>
            <a:xfrm>
              <a:off x="7236754" y="940858"/>
              <a:ext cx="1133079" cy="969549"/>
              <a:chOff x="7236754" y="940858"/>
              <a:chExt cx="1133079" cy="969549"/>
            </a:xfrm>
            <a:grpFill/>
          </p:grpSpPr>
          <p:sp>
            <p:nvSpPr>
              <p:cNvPr id="10" name="Freeform 9">
                <a:extLst>
                  <a:ext uri="{FF2B5EF4-FFF2-40B4-BE49-F238E27FC236}">
                    <a16:creationId xmlns:a16="http://schemas.microsoft.com/office/drawing/2014/main" id="{74A3F771-E224-2801-31DA-B810632A7DE7}"/>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11" name="Freeform 10">
                <a:extLst>
                  <a:ext uri="{FF2B5EF4-FFF2-40B4-BE49-F238E27FC236}">
                    <a16:creationId xmlns:a16="http://schemas.microsoft.com/office/drawing/2014/main" id="{87B207C7-EFF8-4A62-52C5-4AC7FE0750F1}"/>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12" name="Freeform 11">
                <a:extLst>
                  <a:ext uri="{FF2B5EF4-FFF2-40B4-BE49-F238E27FC236}">
                    <a16:creationId xmlns:a16="http://schemas.microsoft.com/office/drawing/2014/main" id="{C9EE54E1-B3DF-985D-162E-AC37EFCFDC06}"/>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13" name="Freeform 12">
                <a:extLst>
                  <a:ext uri="{FF2B5EF4-FFF2-40B4-BE49-F238E27FC236}">
                    <a16:creationId xmlns:a16="http://schemas.microsoft.com/office/drawing/2014/main" id="{562C988F-964B-44DB-BF62-A82D3EE6C7D2}"/>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14" name="Freeform 13">
                <a:extLst>
                  <a:ext uri="{FF2B5EF4-FFF2-40B4-BE49-F238E27FC236}">
                    <a16:creationId xmlns:a16="http://schemas.microsoft.com/office/drawing/2014/main" id="{0585CABF-BE20-6625-A278-AD088A7BBD22}"/>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15" name="Freeform 14">
                <a:extLst>
                  <a:ext uri="{FF2B5EF4-FFF2-40B4-BE49-F238E27FC236}">
                    <a16:creationId xmlns:a16="http://schemas.microsoft.com/office/drawing/2014/main" id="{D41E9DE5-A9A7-C04C-526E-DB05EB90C580}"/>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16" name="Freeform 15">
                <a:extLst>
                  <a:ext uri="{FF2B5EF4-FFF2-40B4-BE49-F238E27FC236}">
                    <a16:creationId xmlns:a16="http://schemas.microsoft.com/office/drawing/2014/main" id="{6C4102AD-9855-98D6-F4D3-70ABBBABD175}"/>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17" name="Freeform 16">
                <a:extLst>
                  <a:ext uri="{FF2B5EF4-FFF2-40B4-BE49-F238E27FC236}">
                    <a16:creationId xmlns:a16="http://schemas.microsoft.com/office/drawing/2014/main" id="{8FC8A894-8B57-0302-851D-DA8D666CB31B}"/>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18" name="Freeform 17">
                <a:extLst>
                  <a:ext uri="{FF2B5EF4-FFF2-40B4-BE49-F238E27FC236}">
                    <a16:creationId xmlns:a16="http://schemas.microsoft.com/office/drawing/2014/main" id="{23DCA652-1CE7-48C4-13E3-B86984CD6E55}"/>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19" name="Freeform 18">
                <a:extLst>
                  <a:ext uri="{FF2B5EF4-FFF2-40B4-BE49-F238E27FC236}">
                    <a16:creationId xmlns:a16="http://schemas.microsoft.com/office/drawing/2014/main" id="{9A3E2ECA-38A5-2D74-6E22-CC03F4F36829}"/>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20" name="Freeform 19">
                <a:extLst>
                  <a:ext uri="{FF2B5EF4-FFF2-40B4-BE49-F238E27FC236}">
                    <a16:creationId xmlns:a16="http://schemas.microsoft.com/office/drawing/2014/main" id="{D58FB58B-EAA6-3F73-938E-A3460096CB2B}"/>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de-DE" dirty="0">
                  <a:solidFill>
                    <a:srgbClr val="4763AE"/>
                  </a:solidFill>
                </a:endParaRPr>
              </a:p>
            </p:txBody>
          </p:sp>
        </p:grpSp>
      </p:grpSp>
      <p:sp>
        <p:nvSpPr>
          <p:cNvPr id="26" name="Text Placeholder 32">
            <a:extLst>
              <a:ext uri="{FF2B5EF4-FFF2-40B4-BE49-F238E27FC236}">
                <a16:creationId xmlns:a16="http://schemas.microsoft.com/office/drawing/2014/main" id="{90C0E795-3B84-F679-9185-2B4F76E4960D}"/>
              </a:ext>
            </a:extLst>
          </p:cNvPr>
          <p:cNvSpPr>
            <a:spLocks noGrp="1"/>
          </p:cNvSpPr>
          <p:nvPr>
            <p:ph type="body" sz="quarter" idx="60" hasCustomPrompt="1"/>
          </p:nvPr>
        </p:nvSpPr>
        <p:spPr>
          <a:xfrm>
            <a:off x="816428" y="3053443"/>
            <a:ext cx="2090057" cy="2048629"/>
          </a:xfrm>
          <a:prstGeom prst="rect">
            <a:avLst/>
          </a:prstGeom>
          <a:noFill/>
        </p:spPr>
        <p:txBody>
          <a:bodyPr anchor="ctr">
            <a:noAutofit/>
          </a:bodyPr>
          <a:lstStyle>
            <a:lvl1pPr marL="0" indent="0" algn="ctr">
              <a:buNone/>
              <a:defRPr sz="130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02</a:t>
            </a:r>
            <a:endParaRPr lang="de-DE" dirty="0"/>
          </a:p>
        </p:txBody>
      </p:sp>
    </p:spTree>
    <p:extLst>
      <p:ext uri="{BB962C8B-B14F-4D97-AF65-F5344CB8AC3E}">
        <p14:creationId xmlns:p14="http://schemas.microsoft.com/office/powerpoint/2010/main" val="1527656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03">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9C2E4A40-3F3D-1F08-0FE4-750E5ECEF1EC}"/>
              </a:ext>
            </a:extLst>
          </p:cNvPr>
          <p:cNvSpPr/>
          <p:nvPr userDrawn="1"/>
        </p:nvSpPr>
        <p:spPr>
          <a:xfrm rot="5400000">
            <a:off x="-2255522" y="5307332"/>
            <a:ext cx="8211821" cy="2557144"/>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F16024"/>
          </a:solidFill>
          <a:ln w="30808" cap="flat">
            <a:noFill/>
            <a:prstDash val="solid"/>
            <a:miter/>
          </a:ln>
        </p:spPr>
        <p:txBody>
          <a:bodyPr rtlCol="0" anchor="ctr"/>
          <a:lstStyle/>
          <a:p>
            <a:endParaRPr lang="de-DE" dirty="0"/>
          </a:p>
        </p:txBody>
      </p:sp>
      <p:pic>
        <p:nvPicPr>
          <p:cNvPr id="3" name="Picture 2">
            <a:extLst>
              <a:ext uri="{FF2B5EF4-FFF2-40B4-BE49-F238E27FC236}">
                <a16:creationId xmlns:a16="http://schemas.microsoft.com/office/drawing/2014/main" id="{90878697-4E98-4A4F-1740-6DD35DE10D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1363" y="386252"/>
            <a:ext cx="4521200" cy="1358900"/>
          </a:xfrm>
          <a:prstGeom prst="rect">
            <a:avLst/>
          </a:prstGeom>
        </p:spPr>
      </p:pic>
      <p:sp>
        <p:nvSpPr>
          <p:cNvPr id="4" name="Text Placeholder 2">
            <a:extLst>
              <a:ext uri="{FF2B5EF4-FFF2-40B4-BE49-F238E27FC236}">
                <a16:creationId xmlns:a16="http://schemas.microsoft.com/office/drawing/2014/main" id="{0B9DDFC7-6C41-71DA-6AE0-9CFF20B9825B}"/>
              </a:ext>
            </a:extLst>
          </p:cNvPr>
          <p:cNvSpPr txBox="1">
            <a:spLocks/>
          </p:cNvSpPr>
          <p:nvPr userDrawn="1"/>
        </p:nvSpPr>
        <p:spPr>
          <a:xfrm rot="16200000">
            <a:off x="-985835" y="8140499"/>
            <a:ext cx="4287087" cy="536162"/>
          </a:xfrm>
          <a:prstGeom prst="rect">
            <a:avLst/>
          </a:prstGeom>
          <a:noFill/>
          <a:ln>
            <a:noFill/>
          </a:ln>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de-DE" sz="2400" b="1" dirty="0">
                <a:solidFill>
                  <a:schemeClr val="bg1"/>
                </a:solidFill>
              </a:rPr>
              <a:t>www.fempower.finance</a:t>
            </a:r>
          </a:p>
        </p:txBody>
      </p:sp>
      <p:sp>
        <p:nvSpPr>
          <p:cNvPr id="5" name="Graphic 14">
            <a:extLst>
              <a:ext uri="{FF2B5EF4-FFF2-40B4-BE49-F238E27FC236}">
                <a16:creationId xmlns:a16="http://schemas.microsoft.com/office/drawing/2014/main" id="{46620B49-E056-A7EB-C779-14211AB6FA59}"/>
              </a:ext>
            </a:extLst>
          </p:cNvPr>
          <p:cNvSpPr>
            <a:spLocks noChangeAspect="1"/>
          </p:cNvSpPr>
          <p:nvPr userDrawn="1"/>
        </p:nvSpPr>
        <p:spPr>
          <a:xfrm rot="5400000">
            <a:off x="1540107" y="1363921"/>
            <a:ext cx="635726" cy="278006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4763AE"/>
          </a:solidFill>
          <a:ln w="9502" cap="flat">
            <a:noFill/>
            <a:prstDash val="solid"/>
            <a:miter/>
          </a:ln>
        </p:spPr>
        <p:txBody>
          <a:bodyPr rtlCol="0" anchor="ctr"/>
          <a:lstStyle/>
          <a:p>
            <a:endParaRPr lang="de-DE" dirty="0"/>
          </a:p>
        </p:txBody>
      </p:sp>
      <p:grpSp>
        <p:nvGrpSpPr>
          <p:cNvPr id="8" name="Graphic 2">
            <a:extLst>
              <a:ext uri="{FF2B5EF4-FFF2-40B4-BE49-F238E27FC236}">
                <a16:creationId xmlns:a16="http://schemas.microsoft.com/office/drawing/2014/main" id="{C2169059-6692-8AA7-BA4E-8CABC841E795}"/>
              </a:ext>
            </a:extLst>
          </p:cNvPr>
          <p:cNvGrpSpPr/>
          <p:nvPr userDrawn="1"/>
        </p:nvGrpSpPr>
        <p:grpSpPr>
          <a:xfrm>
            <a:off x="3494314" y="6475580"/>
            <a:ext cx="3428999" cy="3309805"/>
            <a:chOff x="7216180" y="2896437"/>
            <a:chExt cx="1173608" cy="1132811"/>
          </a:xfrm>
          <a:solidFill>
            <a:srgbClr val="F16024"/>
          </a:solidFill>
        </p:grpSpPr>
        <p:grpSp>
          <p:nvGrpSpPr>
            <p:cNvPr id="9" name="Graphic 2">
              <a:extLst>
                <a:ext uri="{FF2B5EF4-FFF2-40B4-BE49-F238E27FC236}">
                  <a16:creationId xmlns:a16="http://schemas.microsoft.com/office/drawing/2014/main" id="{9CE53091-395B-0484-A7C6-94414A99069D}"/>
                </a:ext>
              </a:extLst>
            </p:cNvPr>
            <p:cNvGrpSpPr/>
            <p:nvPr/>
          </p:nvGrpSpPr>
          <p:grpSpPr>
            <a:xfrm>
              <a:off x="7884516" y="3299879"/>
              <a:ext cx="244481" cy="366043"/>
              <a:chOff x="7884516" y="3299879"/>
              <a:chExt cx="244481" cy="366043"/>
            </a:xfrm>
            <a:grpFill/>
          </p:grpSpPr>
          <p:sp>
            <p:nvSpPr>
              <p:cNvPr id="24" name="Freeform 23">
                <a:extLst>
                  <a:ext uri="{FF2B5EF4-FFF2-40B4-BE49-F238E27FC236}">
                    <a16:creationId xmlns:a16="http://schemas.microsoft.com/office/drawing/2014/main" id="{8BF02B52-FC71-9F44-5BC7-7B11045D2E78}"/>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5" name="Freeform 24">
                <a:extLst>
                  <a:ext uri="{FF2B5EF4-FFF2-40B4-BE49-F238E27FC236}">
                    <a16:creationId xmlns:a16="http://schemas.microsoft.com/office/drawing/2014/main" id="{3002E209-843C-10D5-DB40-84EF80962772}"/>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6" name="Freeform 25">
                <a:extLst>
                  <a:ext uri="{FF2B5EF4-FFF2-40B4-BE49-F238E27FC236}">
                    <a16:creationId xmlns:a16="http://schemas.microsoft.com/office/drawing/2014/main" id="{15239B22-610F-5CB3-F5AC-AF39BD8CFBCD}"/>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7" name="Freeform 26">
                <a:extLst>
                  <a:ext uri="{FF2B5EF4-FFF2-40B4-BE49-F238E27FC236}">
                    <a16:creationId xmlns:a16="http://schemas.microsoft.com/office/drawing/2014/main" id="{DAB3944C-2187-879E-AAB5-B7009576AB92}"/>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8" name="Freeform 27">
                <a:extLst>
                  <a:ext uri="{FF2B5EF4-FFF2-40B4-BE49-F238E27FC236}">
                    <a16:creationId xmlns:a16="http://schemas.microsoft.com/office/drawing/2014/main" id="{40F96F38-7BDB-4139-9F91-715600084534}"/>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9" name="Freeform 28">
                <a:extLst>
                  <a:ext uri="{FF2B5EF4-FFF2-40B4-BE49-F238E27FC236}">
                    <a16:creationId xmlns:a16="http://schemas.microsoft.com/office/drawing/2014/main" id="{E438EA50-3FE5-C358-3BBB-5FD245FFD497}"/>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0" name="Freeform 29">
                <a:extLst>
                  <a:ext uri="{FF2B5EF4-FFF2-40B4-BE49-F238E27FC236}">
                    <a16:creationId xmlns:a16="http://schemas.microsoft.com/office/drawing/2014/main" id="{68FAD9B8-7B60-992E-7B7D-A8C777575545}"/>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1" name="Freeform 30">
                <a:extLst>
                  <a:ext uri="{FF2B5EF4-FFF2-40B4-BE49-F238E27FC236}">
                    <a16:creationId xmlns:a16="http://schemas.microsoft.com/office/drawing/2014/main" id="{D66A1F4F-ED9A-EEC3-865B-105222AE1128}"/>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2" name="Freeform 31">
                <a:extLst>
                  <a:ext uri="{FF2B5EF4-FFF2-40B4-BE49-F238E27FC236}">
                    <a16:creationId xmlns:a16="http://schemas.microsoft.com/office/drawing/2014/main" id="{39B81E06-00AB-1519-9538-DEE91445D56B}"/>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3" name="Freeform 32">
                <a:extLst>
                  <a:ext uri="{FF2B5EF4-FFF2-40B4-BE49-F238E27FC236}">
                    <a16:creationId xmlns:a16="http://schemas.microsoft.com/office/drawing/2014/main" id="{FF453EC5-98FF-9817-8BD2-61879D9816E4}"/>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4" name="Freeform 33">
                <a:extLst>
                  <a:ext uri="{FF2B5EF4-FFF2-40B4-BE49-F238E27FC236}">
                    <a16:creationId xmlns:a16="http://schemas.microsoft.com/office/drawing/2014/main" id="{385A7E26-4E06-9F20-CA00-03CD9E8293B2}"/>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10" name="Graphic 2">
              <a:extLst>
                <a:ext uri="{FF2B5EF4-FFF2-40B4-BE49-F238E27FC236}">
                  <a16:creationId xmlns:a16="http://schemas.microsoft.com/office/drawing/2014/main" id="{EE95BAF6-55C1-9AF7-FC4D-AC3E0587B2CC}"/>
                </a:ext>
              </a:extLst>
            </p:cNvPr>
            <p:cNvGrpSpPr/>
            <p:nvPr/>
          </p:nvGrpSpPr>
          <p:grpSpPr>
            <a:xfrm>
              <a:off x="7216180" y="2896437"/>
              <a:ext cx="1173608" cy="1132811"/>
              <a:chOff x="7216180" y="2896437"/>
              <a:chExt cx="1173608" cy="1132811"/>
            </a:xfrm>
            <a:grpFill/>
          </p:grpSpPr>
          <p:sp>
            <p:nvSpPr>
              <p:cNvPr id="11" name="Freeform 10">
                <a:extLst>
                  <a:ext uri="{FF2B5EF4-FFF2-40B4-BE49-F238E27FC236}">
                    <a16:creationId xmlns:a16="http://schemas.microsoft.com/office/drawing/2014/main" id="{3A663386-C900-27BA-219A-BFD22387D21C}"/>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 name="Freeform 11">
                <a:extLst>
                  <a:ext uri="{FF2B5EF4-FFF2-40B4-BE49-F238E27FC236}">
                    <a16:creationId xmlns:a16="http://schemas.microsoft.com/office/drawing/2014/main" id="{C0B33CA9-7003-8CFE-0CB3-ECD80FC9E8B2}"/>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 name="Freeform 12">
                <a:extLst>
                  <a:ext uri="{FF2B5EF4-FFF2-40B4-BE49-F238E27FC236}">
                    <a16:creationId xmlns:a16="http://schemas.microsoft.com/office/drawing/2014/main" id="{93A3D414-C256-CA42-21FD-DD45E54BEAF7}"/>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 name="Freeform 13">
                <a:extLst>
                  <a:ext uri="{FF2B5EF4-FFF2-40B4-BE49-F238E27FC236}">
                    <a16:creationId xmlns:a16="http://schemas.microsoft.com/office/drawing/2014/main" id="{E5B4ED3E-3C87-284E-D7B4-F3B74FF5E2CE}"/>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 name="Freeform 14">
                <a:extLst>
                  <a:ext uri="{FF2B5EF4-FFF2-40B4-BE49-F238E27FC236}">
                    <a16:creationId xmlns:a16="http://schemas.microsoft.com/office/drawing/2014/main" id="{C16D8279-FC9B-87D5-144F-E05FF6F56D3F}"/>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6" name="Freeform 15">
                <a:extLst>
                  <a:ext uri="{FF2B5EF4-FFF2-40B4-BE49-F238E27FC236}">
                    <a16:creationId xmlns:a16="http://schemas.microsoft.com/office/drawing/2014/main" id="{3B9FF920-9974-07F1-751A-9203226B2EA8}"/>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7" name="Freeform 16">
                <a:extLst>
                  <a:ext uri="{FF2B5EF4-FFF2-40B4-BE49-F238E27FC236}">
                    <a16:creationId xmlns:a16="http://schemas.microsoft.com/office/drawing/2014/main" id="{7ABAA0BD-64BB-2F26-4166-B03211E06950}"/>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8" name="Freeform 17">
                <a:extLst>
                  <a:ext uri="{FF2B5EF4-FFF2-40B4-BE49-F238E27FC236}">
                    <a16:creationId xmlns:a16="http://schemas.microsoft.com/office/drawing/2014/main" id="{0501725F-3960-1146-76C0-1349086148BE}"/>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19" name="Freeform 18">
                <a:extLst>
                  <a:ext uri="{FF2B5EF4-FFF2-40B4-BE49-F238E27FC236}">
                    <a16:creationId xmlns:a16="http://schemas.microsoft.com/office/drawing/2014/main" id="{24ED14F3-8816-468E-4A1B-AA8302972D03}"/>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20" name="Freeform 19">
                <a:extLst>
                  <a:ext uri="{FF2B5EF4-FFF2-40B4-BE49-F238E27FC236}">
                    <a16:creationId xmlns:a16="http://schemas.microsoft.com/office/drawing/2014/main" id="{1F5FCBB9-44C3-F45A-EB8F-17D5FE55F6A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1" name="Freeform 20">
                <a:extLst>
                  <a:ext uri="{FF2B5EF4-FFF2-40B4-BE49-F238E27FC236}">
                    <a16:creationId xmlns:a16="http://schemas.microsoft.com/office/drawing/2014/main" id="{FDA98917-5DB4-E79C-E51C-7414FBC90D16}"/>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2" name="Freeform 21">
                <a:extLst>
                  <a:ext uri="{FF2B5EF4-FFF2-40B4-BE49-F238E27FC236}">
                    <a16:creationId xmlns:a16="http://schemas.microsoft.com/office/drawing/2014/main" id="{8AD811C1-AB37-7644-287F-14B990E97EDD}"/>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22">
                <a:extLst>
                  <a:ext uri="{FF2B5EF4-FFF2-40B4-BE49-F238E27FC236}">
                    <a16:creationId xmlns:a16="http://schemas.microsoft.com/office/drawing/2014/main" id="{4BBFC407-D919-BA8F-B7E9-882E60477388}"/>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sp>
        <p:nvSpPr>
          <p:cNvPr id="35" name="Text Placeholder 32">
            <a:extLst>
              <a:ext uri="{FF2B5EF4-FFF2-40B4-BE49-F238E27FC236}">
                <a16:creationId xmlns:a16="http://schemas.microsoft.com/office/drawing/2014/main" id="{EAB44B0B-7BFC-62E3-2536-5F1987B11ECE}"/>
              </a:ext>
            </a:extLst>
          </p:cNvPr>
          <p:cNvSpPr>
            <a:spLocks noGrp="1"/>
          </p:cNvSpPr>
          <p:nvPr>
            <p:ph type="body" sz="quarter" idx="60" hasCustomPrompt="1"/>
          </p:nvPr>
        </p:nvSpPr>
        <p:spPr>
          <a:xfrm>
            <a:off x="816428" y="3053443"/>
            <a:ext cx="2090057" cy="2048629"/>
          </a:xfrm>
          <a:prstGeom prst="rect">
            <a:avLst/>
          </a:prstGeom>
          <a:noFill/>
        </p:spPr>
        <p:txBody>
          <a:bodyPr anchor="ctr">
            <a:noAutofit/>
          </a:bodyPr>
          <a:lstStyle>
            <a:lvl1pPr marL="0" indent="0" algn="ctr">
              <a:buNone/>
              <a:defRPr sz="130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03</a:t>
            </a:r>
            <a:endParaRPr lang="de-DE" dirty="0"/>
          </a:p>
        </p:txBody>
      </p:sp>
    </p:spTree>
    <p:extLst>
      <p:ext uri="{BB962C8B-B14F-4D97-AF65-F5344CB8AC3E}">
        <p14:creationId xmlns:p14="http://schemas.microsoft.com/office/powerpoint/2010/main" val="3539248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04">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9C2E4A40-3F3D-1F08-0FE4-750E5ECEF1EC}"/>
              </a:ext>
            </a:extLst>
          </p:cNvPr>
          <p:cNvSpPr/>
          <p:nvPr userDrawn="1"/>
        </p:nvSpPr>
        <p:spPr>
          <a:xfrm rot="5400000">
            <a:off x="-2255522" y="5307332"/>
            <a:ext cx="8211821" cy="2557144"/>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D38CBC"/>
          </a:solidFill>
          <a:ln w="30808" cap="flat">
            <a:noFill/>
            <a:prstDash val="solid"/>
            <a:miter/>
          </a:ln>
        </p:spPr>
        <p:txBody>
          <a:bodyPr rtlCol="0" anchor="ctr"/>
          <a:lstStyle/>
          <a:p>
            <a:endParaRPr lang="de-DE" dirty="0"/>
          </a:p>
        </p:txBody>
      </p:sp>
      <p:pic>
        <p:nvPicPr>
          <p:cNvPr id="3" name="Picture 2">
            <a:extLst>
              <a:ext uri="{FF2B5EF4-FFF2-40B4-BE49-F238E27FC236}">
                <a16:creationId xmlns:a16="http://schemas.microsoft.com/office/drawing/2014/main" id="{90878697-4E98-4A4F-1740-6DD35DE10D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1363" y="386252"/>
            <a:ext cx="4521200" cy="1358900"/>
          </a:xfrm>
          <a:prstGeom prst="rect">
            <a:avLst/>
          </a:prstGeom>
        </p:spPr>
      </p:pic>
      <p:sp>
        <p:nvSpPr>
          <p:cNvPr id="4" name="Text Placeholder 2">
            <a:extLst>
              <a:ext uri="{FF2B5EF4-FFF2-40B4-BE49-F238E27FC236}">
                <a16:creationId xmlns:a16="http://schemas.microsoft.com/office/drawing/2014/main" id="{0B9DDFC7-6C41-71DA-6AE0-9CFF20B9825B}"/>
              </a:ext>
            </a:extLst>
          </p:cNvPr>
          <p:cNvSpPr txBox="1">
            <a:spLocks/>
          </p:cNvSpPr>
          <p:nvPr userDrawn="1"/>
        </p:nvSpPr>
        <p:spPr>
          <a:xfrm rot="16200000">
            <a:off x="-985835" y="8140499"/>
            <a:ext cx="4287087" cy="536162"/>
          </a:xfrm>
          <a:prstGeom prst="rect">
            <a:avLst/>
          </a:prstGeom>
          <a:noFill/>
          <a:ln>
            <a:noFill/>
          </a:ln>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de-DE" sz="2400" b="1" dirty="0">
                <a:solidFill>
                  <a:schemeClr val="bg1"/>
                </a:solidFill>
              </a:rPr>
              <a:t>www.fempower.finance</a:t>
            </a:r>
          </a:p>
        </p:txBody>
      </p:sp>
      <p:sp>
        <p:nvSpPr>
          <p:cNvPr id="5" name="Graphic 14">
            <a:extLst>
              <a:ext uri="{FF2B5EF4-FFF2-40B4-BE49-F238E27FC236}">
                <a16:creationId xmlns:a16="http://schemas.microsoft.com/office/drawing/2014/main" id="{46620B49-E056-A7EB-C779-14211AB6FA59}"/>
              </a:ext>
            </a:extLst>
          </p:cNvPr>
          <p:cNvSpPr>
            <a:spLocks noChangeAspect="1"/>
          </p:cNvSpPr>
          <p:nvPr userDrawn="1"/>
        </p:nvSpPr>
        <p:spPr>
          <a:xfrm rot="5400000">
            <a:off x="1540107" y="1363921"/>
            <a:ext cx="635726" cy="278006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4763AE"/>
          </a:solidFill>
          <a:ln w="9502" cap="flat">
            <a:noFill/>
            <a:prstDash val="solid"/>
            <a:miter/>
          </a:ln>
        </p:spPr>
        <p:txBody>
          <a:bodyPr rtlCol="0" anchor="ctr"/>
          <a:lstStyle/>
          <a:p>
            <a:endParaRPr lang="de-DE" dirty="0"/>
          </a:p>
        </p:txBody>
      </p:sp>
      <p:sp>
        <p:nvSpPr>
          <p:cNvPr id="6" name="Text Placeholder 32">
            <a:extLst>
              <a:ext uri="{FF2B5EF4-FFF2-40B4-BE49-F238E27FC236}">
                <a16:creationId xmlns:a16="http://schemas.microsoft.com/office/drawing/2014/main" id="{01FF8B5F-B46C-81F5-0739-3496FA288134}"/>
              </a:ext>
            </a:extLst>
          </p:cNvPr>
          <p:cNvSpPr>
            <a:spLocks noGrp="1"/>
          </p:cNvSpPr>
          <p:nvPr>
            <p:ph type="body" sz="quarter" idx="60" hasCustomPrompt="1"/>
          </p:nvPr>
        </p:nvSpPr>
        <p:spPr>
          <a:xfrm>
            <a:off x="816428" y="3053443"/>
            <a:ext cx="2090057" cy="2048629"/>
          </a:xfrm>
          <a:prstGeom prst="rect">
            <a:avLst/>
          </a:prstGeom>
          <a:noFill/>
        </p:spPr>
        <p:txBody>
          <a:bodyPr anchor="ctr">
            <a:noAutofit/>
          </a:bodyPr>
          <a:lstStyle>
            <a:lvl1pPr marL="0" indent="0" algn="ctr">
              <a:buNone/>
              <a:defRPr sz="130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04</a:t>
            </a:r>
            <a:endParaRPr lang="de-DE" dirty="0"/>
          </a:p>
        </p:txBody>
      </p:sp>
      <p:grpSp>
        <p:nvGrpSpPr>
          <p:cNvPr id="7" name="Graphic 2">
            <a:extLst>
              <a:ext uri="{FF2B5EF4-FFF2-40B4-BE49-F238E27FC236}">
                <a16:creationId xmlns:a16="http://schemas.microsoft.com/office/drawing/2014/main" id="{142F0C63-6C20-68A4-1D7E-B7682DD2251A}"/>
              </a:ext>
            </a:extLst>
          </p:cNvPr>
          <p:cNvGrpSpPr/>
          <p:nvPr userDrawn="1"/>
        </p:nvGrpSpPr>
        <p:grpSpPr>
          <a:xfrm>
            <a:off x="4364271" y="6860626"/>
            <a:ext cx="2346771" cy="2994096"/>
            <a:chOff x="5321116" y="858896"/>
            <a:chExt cx="888315" cy="1133345"/>
          </a:xfrm>
          <a:solidFill>
            <a:srgbClr val="D38CBC"/>
          </a:solidFill>
        </p:grpSpPr>
        <p:sp>
          <p:nvSpPr>
            <p:cNvPr id="8" name="Freeform 7">
              <a:extLst>
                <a:ext uri="{FF2B5EF4-FFF2-40B4-BE49-F238E27FC236}">
                  <a16:creationId xmlns:a16="http://schemas.microsoft.com/office/drawing/2014/main" id="{E97927AA-49FC-6B5A-B15E-5E094DF019A7}"/>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 name="Freeform 8">
              <a:extLst>
                <a:ext uri="{FF2B5EF4-FFF2-40B4-BE49-F238E27FC236}">
                  <a16:creationId xmlns:a16="http://schemas.microsoft.com/office/drawing/2014/main" id="{392BEDF9-E42E-F86A-D0C1-AA3B3D5421E9}"/>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0" name="Freeform 9">
              <a:extLst>
                <a:ext uri="{FF2B5EF4-FFF2-40B4-BE49-F238E27FC236}">
                  <a16:creationId xmlns:a16="http://schemas.microsoft.com/office/drawing/2014/main" id="{032D1AC0-776E-EF30-44A7-3338EE1C0E28}"/>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1" name="Freeform 10">
              <a:extLst>
                <a:ext uri="{FF2B5EF4-FFF2-40B4-BE49-F238E27FC236}">
                  <a16:creationId xmlns:a16="http://schemas.microsoft.com/office/drawing/2014/main" id="{084162A4-F67A-D33B-5548-E0B4C4C3A34F}"/>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 name="Freeform 11">
              <a:extLst>
                <a:ext uri="{FF2B5EF4-FFF2-40B4-BE49-F238E27FC236}">
                  <a16:creationId xmlns:a16="http://schemas.microsoft.com/office/drawing/2014/main" id="{44869574-ECD0-23E2-402E-131386438EEF}"/>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 name="Freeform 12">
              <a:extLst>
                <a:ext uri="{FF2B5EF4-FFF2-40B4-BE49-F238E27FC236}">
                  <a16:creationId xmlns:a16="http://schemas.microsoft.com/office/drawing/2014/main" id="{B5F186E9-B98E-C36F-59A5-73E0259494F3}"/>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 name="Freeform 13">
              <a:extLst>
                <a:ext uri="{FF2B5EF4-FFF2-40B4-BE49-F238E27FC236}">
                  <a16:creationId xmlns:a16="http://schemas.microsoft.com/office/drawing/2014/main" id="{3A944AE4-2109-DC8F-160C-1A429FED134A}"/>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 name="Freeform 14">
              <a:extLst>
                <a:ext uri="{FF2B5EF4-FFF2-40B4-BE49-F238E27FC236}">
                  <a16:creationId xmlns:a16="http://schemas.microsoft.com/office/drawing/2014/main" id="{518296DF-2BCE-819E-E59C-36C2FCC16511}"/>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6" name="Freeform 15">
              <a:extLst>
                <a:ext uri="{FF2B5EF4-FFF2-40B4-BE49-F238E27FC236}">
                  <a16:creationId xmlns:a16="http://schemas.microsoft.com/office/drawing/2014/main" id="{2F15A767-F3A2-CC69-0805-B701F9E5C2A8}"/>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spTree>
    <p:extLst>
      <p:ext uri="{BB962C8B-B14F-4D97-AF65-F5344CB8AC3E}">
        <p14:creationId xmlns:p14="http://schemas.microsoft.com/office/powerpoint/2010/main" val="28056589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troduction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77423"/>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23"/>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Einführung</a:t>
            </a:r>
            <a:endParaRPr lang="de-DE"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Fazit</a:t>
            </a:r>
            <a:endParaRPr lang="de-DE" dirty="0"/>
          </a:p>
        </p:txBody>
      </p:sp>
      <p:sp>
        <p:nvSpPr>
          <p:cNvPr id="23" name="Text Placeholder 32">
            <a:extLst>
              <a:ext uri="{FF2B5EF4-FFF2-40B4-BE49-F238E27FC236}">
                <a16:creationId xmlns:a16="http://schemas.microsoft.com/office/drawing/2014/main" id="{435C1345-B374-D74B-31EF-2678B6DFA580}"/>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HEADING</a:t>
            </a:r>
          </a:p>
        </p:txBody>
      </p:sp>
      <p:sp>
        <p:nvSpPr>
          <p:cNvPr id="24" name="Text Placeholder 32">
            <a:extLst>
              <a:ext uri="{FF2B5EF4-FFF2-40B4-BE49-F238E27FC236}">
                <a16:creationId xmlns:a16="http://schemas.microsoft.com/office/drawing/2014/main" id="{D6F34379-6A48-0CEF-C2D9-46377A2846CE}"/>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4763AE"/>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de-DE" dirty="0"/>
              <a:t>Click to type</a:t>
            </a:r>
            <a:endParaRPr lang="de-DE" dirty="0"/>
          </a:p>
        </p:txBody>
      </p:sp>
      <p:grpSp>
        <p:nvGrpSpPr>
          <p:cNvPr id="25" name="Graphic 2">
            <a:extLst>
              <a:ext uri="{FF2B5EF4-FFF2-40B4-BE49-F238E27FC236}">
                <a16:creationId xmlns:a16="http://schemas.microsoft.com/office/drawing/2014/main" id="{7FDD99C7-51A3-E03F-096B-0A085B79F7AD}"/>
              </a:ext>
            </a:extLst>
          </p:cNvPr>
          <p:cNvGrpSpPr/>
          <p:nvPr userDrawn="1"/>
        </p:nvGrpSpPr>
        <p:grpSpPr>
          <a:xfrm>
            <a:off x="135172" y="7279858"/>
            <a:ext cx="367192" cy="468477"/>
            <a:chOff x="5321116" y="858896"/>
            <a:chExt cx="888315" cy="1133345"/>
          </a:xfrm>
          <a:solidFill>
            <a:schemeClr val="bg1"/>
          </a:solidFill>
        </p:grpSpPr>
        <p:sp>
          <p:nvSpPr>
            <p:cNvPr id="26" name="Freeform 25">
              <a:extLst>
                <a:ext uri="{FF2B5EF4-FFF2-40B4-BE49-F238E27FC236}">
                  <a16:creationId xmlns:a16="http://schemas.microsoft.com/office/drawing/2014/main" id="{24201910-79F2-3CA6-C66C-B93A2021197A}"/>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7" name="Freeform 26">
              <a:extLst>
                <a:ext uri="{FF2B5EF4-FFF2-40B4-BE49-F238E27FC236}">
                  <a16:creationId xmlns:a16="http://schemas.microsoft.com/office/drawing/2014/main" id="{94385BE5-8CE7-20D3-8A94-69A70B3B1F1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8" name="Freeform 27">
              <a:extLst>
                <a:ext uri="{FF2B5EF4-FFF2-40B4-BE49-F238E27FC236}">
                  <a16:creationId xmlns:a16="http://schemas.microsoft.com/office/drawing/2014/main" id="{48CC6B86-DFBA-6FBA-3517-5037FE5E4263}"/>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9" name="Freeform 28">
              <a:extLst>
                <a:ext uri="{FF2B5EF4-FFF2-40B4-BE49-F238E27FC236}">
                  <a16:creationId xmlns:a16="http://schemas.microsoft.com/office/drawing/2014/main" id="{ABB4FA52-6F26-6059-7BA9-F506F69F4EA2}"/>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1" name="Freeform 30">
              <a:extLst>
                <a:ext uri="{FF2B5EF4-FFF2-40B4-BE49-F238E27FC236}">
                  <a16:creationId xmlns:a16="http://schemas.microsoft.com/office/drawing/2014/main" id="{EE5F0E85-2869-79FC-8D9F-0CA7E578727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2" name="Freeform 31">
              <a:extLst>
                <a:ext uri="{FF2B5EF4-FFF2-40B4-BE49-F238E27FC236}">
                  <a16:creationId xmlns:a16="http://schemas.microsoft.com/office/drawing/2014/main" id="{5DBD6C53-2D90-7B08-A103-E6ACC84C2698}"/>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3" name="Freeform 32">
              <a:extLst>
                <a:ext uri="{FF2B5EF4-FFF2-40B4-BE49-F238E27FC236}">
                  <a16:creationId xmlns:a16="http://schemas.microsoft.com/office/drawing/2014/main" id="{6AC8E47A-21D9-6CF2-2D33-880F9FCEF1D7}"/>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4" name="Freeform 33">
              <a:extLst>
                <a:ext uri="{FF2B5EF4-FFF2-40B4-BE49-F238E27FC236}">
                  <a16:creationId xmlns:a16="http://schemas.microsoft.com/office/drawing/2014/main" id="{B1AE2D82-B16A-55C8-2DAC-908C53B1E1AF}"/>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5" name="Freeform 34">
              <a:extLst>
                <a:ext uri="{FF2B5EF4-FFF2-40B4-BE49-F238E27FC236}">
                  <a16:creationId xmlns:a16="http://schemas.microsoft.com/office/drawing/2014/main" id="{45CE991D-B395-C1AD-DB57-32AE112A3452}"/>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36" name="Graphic 2">
            <a:extLst>
              <a:ext uri="{FF2B5EF4-FFF2-40B4-BE49-F238E27FC236}">
                <a16:creationId xmlns:a16="http://schemas.microsoft.com/office/drawing/2014/main" id="{83755243-A75C-EEB1-53AA-8DBF5B107B77}"/>
              </a:ext>
            </a:extLst>
          </p:cNvPr>
          <p:cNvGrpSpPr/>
          <p:nvPr userDrawn="1"/>
        </p:nvGrpSpPr>
        <p:grpSpPr>
          <a:xfrm>
            <a:off x="97323" y="3065132"/>
            <a:ext cx="468367" cy="400771"/>
            <a:chOff x="7236754" y="940858"/>
            <a:chExt cx="1133079" cy="969549"/>
          </a:xfrm>
          <a:solidFill>
            <a:schemeClr val="bg1"/>
          </a:solidFill>
        </p:grpSpPr>
        <p:grpSp>
          <p:nvGrpSpPr>
            <p:cNvPr id="37" name="Graphic 2">
              <a:extLst>
                <a:ext uri="{FF2B5EF4-FFF2-40B4-BE49-F238E27FC236}">
                  <a16:creationId xmlns:a16="http://schemas.microsoft.com/office/drawing/2014/main" id="{DCFCC9CE-0D5D-E828-C63F-47695B86F2EF}"/>
                </a:ext>
              </a:extLst>
            </p:cNvPr>
            <p:cNvGrpSpPr/>
            <p:nvPr/>
          </p:nvGrpSpPr>
          <p:grpSpPr>
            <a:xfrm>
              <a:off x="7884516" y="1486640"/>
              <a:ext cx="203734" cy="61120"/>
              <a:chOff x="7884516" y="1486640"/>
              <a:chExt cx="203734" cy="61120"/>
            </a:xfrm>
            <a:grpFill/>
          </p:grpSpPr>
          <p:sp>
            <p:nvSpPr>
              <p:cNvPr id="50" name="Freeform 49">
                <a:extLst>
                  <a:ext uri="{FF2B5EF4-FFF2-40B4-BE49-F238E27FC236}">
                    <a16:creationId xmlns:a16="http://schemas.microsoft.com/office/drawing/2014/main" id="{88A9CE3A-1C7B-D288-863B-051B362FBD9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1" name="Freeform 50">
                <a:extLst>
                  <a:ext uri="{FF2B5EF4-FFF2-40B4-BE49-F238E27FC236}">
                    <a16:creationId xmlns:a16="http://schemas.microsoft.com/office/drawing/2014/main" id="{968DBED3-B62F-B9D3-F350-28D14B1E18F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38" name="Graphic 2">
              <a:extLst>
                <a:ext uri="{FF2B5EF4-FFF2-40B4-BE49-F238E27FC236}">
                  <a16:creationId xmlns:a16="http://schemas.microsoft.com/office/drawing/2014/main" id="{052994E0-93F2-5B65-F172-24175363975D}"/>
                </a:ext>
              </a:extLst>
            </p:cNvPr>
            <p:cNvGrpSpPr/>
            <p:nvPr/>
          </p:nvGrpSpPr>
          <p:grpSpPr>
            <a:xfrm>
              <a:off x="7236754" y="940858"/>
              <a:ext cx="1133079" cy="969549"/>
              <a:chOff x="7236754" y="940858"/>
              <a:chExt cx="1133079" cy="969549"/>
            </a:xfrm>
            <a:grpFill/>
          </p:grpSpPr>
          <p:sp>
            <p:nvSpPr>
              <p:cNvPr id="39" name="Freeform 38">
                <a:extLst>
                  <a:ext uri="{FF2B5EF4-FFF2-40B4-BE49-F238E27FC236}">
                    <a16:creationId xmlns:a16="http://schemas.microsoft.com/office/drawing/2014/main" id="{D893F5D7-35F4-F7E9-78DB-A88A50001F30}"/>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0" name="Freeform 39">
                <a:extLst>
                  <a:ext uri="{FF2B5EF4-FFF2-40B4-BE49-F238E27FC236}">
                    <a16:creationId xmlns:a16="http://schemas.microsoft.com/office/drawing/2014/main" id="{4E12BA47-0ED8-A290-3968-5DECA64E32F4}"/>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1" name="Freeform 40">
                <a:extLst>
                  <a:ext uri="{FF2B5EF4-FFF2-40B4-BE49-F238E27FC236}">
                    <a16:creationId xmlns:a16="http://schemas.microsoft.com/office/drawing/2014/main" id="{5D47E097-1190-5180-A6CB-12D7AF894B88}"/>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2" name="Freeform 41">
                <a:extLst>
                  <a:ext uri="{FF2B5EF4-FFF2-40B4-BE49-F238E27FC236}">
                    <a16:creationId xmlns:a16="http://schemas.microsoft.com/office/drawing/2014/main" id="{2E4C1E44-586F-2F70-7563-B92333982FD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3" name="Freeform 42">
                <a:extLst>
                  <a:ext uri="{FF2B5EF4-FFF2-40B4-BE49-F238E27FC236}">
                    <a16:creationId xmlns:a16="http://schemas.microsoft.com/office/drawing/2014/main" id="{B9DEECB6-5C22-843B-35EF-A5FB72C56F69}"/>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4" name="Freeform 43">
                <a:extLst>
                  <a:ext uri="{FF2B5EF4-FFF2-40B4-BE49-F238E27FC236}">
                    <a16:creationId xmlns:a16="http://schemas.microsoft.com/office/drawing/2014/main" id="{83E0BBE0-F89D-D63D-B91B-580C3EB844DA}"/>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5" name="Freeform 44">
                <a:extLst>
                  <a:ext uri="{FF2B5EF4-FFF2-40B4-BE49-F238E27FC236}">
                    <a16:creationId xmlns:a16="http://schemas.microsoft.com/office/drawing/2014/main" id="{391334EF-18FD-26A7-7B8D-6071681EA9C1}"/>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6" name="Freeform 45">
                <a:extLst>
                  <a:ext uri="{FF2B5EF4-FFF2-40B4-BE49-F238E27FC236}">
                    <a16:creationId xmlns:a16="http://schemas.microsoft.com/office/drawing/2014/main" id="{CA447B86-7A27-8F00-E18A-8CC612FC87E1}"/>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7" name="Freeform 46">
                <a:extLst>
                  <a:ext uri="{FF2B5EF4-FFF2-40B4-BE49-F238E27FC236}">
                    <a16:creationId xmlns:a16="http://schemas.microsoft.com/office/drawing/2014/main" id="{BAC31D6F-A9D1-F27D-A918-A2003367A2F0}"/>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8" name="Freeform 47">
                <a:extLst>
                  <a:ext uri="{FF2B5EF4-FFF2-40B4-BE49-F238E27FC236}">
                    <a16:creationId xmlns:a16="http://schemas.microsoft.com/office/drawing/2014/main" id="{C236C7E9-B714-94ED-FDC8-6C500493DE1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9" name="Freeform 48">
                <a:extLst>
                  <a:ext uri="{FF2B5EF4-FFF2-40B4-BE49-F238E27FC236}">
                    <a16:creationId xmlns:a16="http://schemas.microsoft.com/office/drawing/2014/main" id="{89FF5123-84B3-8229-E81E-AC98E7642D79}"/>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de-DE" dirty="0">
                  <a:solidFill>
                    <a:schemeClr val="bg1"/>
                  </a:solidFill>
                </a:endParaRPr>
              </a:p>
            </p:txBody>
          </p:sp>
        </p:grpSp>
      </p:grpSp>
      <p:grpSp>
        <p:nvGrpSpPr>
          <p:cNvPr id="52" name="Graphic 2">
            <a:extLst>
              <a:ext uri="{FF2B5EF4-FFF2-40B4-BE49-F238E27FC236}">
                <a16:creationId xmlns:a16="http://schemas.microsoft.com/office/drawing/2014/main" id="{F5A5A383-6104-54FF-6489-78682F6DDB97}"/>
              </a:ext>
            </a:extLst>
          </p:cNvPr>
          <p:cNvGrpSpPr/>
          <p:nvPr userDrawn="1"/>
        </p:nvGrpSpPr>
        <p:grpSpPr>
          <a:xfrm>
            <a:off x="108245" y="4954942"/>
            <a:ext cx="485120" cy="468257"/>
            <a:chOff x="7216180" y="2896437"/>
            <a:chExt cx="1173608" cy="1132811"/>
          </a:xfrm>
          <a:solidFill>
            <a:schemeClr val="bg1"/>
          </a:solidFill>
        </p:grpSpPr>
        <p:grpSp>
          <p:nvGrpSpPr>
            <p:cNvPr id="53" name="Graphic 2">
              <a:extLst>
                <a:ext uri="{FF2B5EF4-FFF2-40B4-BE49-F238E27FC236}">
                  <a16:creationId xmlns:a16="http://schemas.microsoft.com/office/drawing/2014/main" id="{18FCDDDC-9427-FE75-6C0E-FF7ADDA0D272}"/>
                </a:ext>
              </a:extLst>
            </p:cNvPr>
            <p:cNvGrpSpPr/>
            <p:nvPr/>
          </p:nvGrpSpPr>
          <p:grpSpPr>
            <a:xfrm>
              <a:off x="7884516" y="3299879"/>
              <a:ext cx="244481" cy="366043"/>
              <a:chOff x="7884516" y="3299879"/>
              <a:chExt cx="244481" cy="366043"/>
            </a:xfrm>
            <a:grpFill/>
          </p:grpSpPr>
          <p:sp>
            <p:nvSpPr>
              <p:cNvPr id="68" name="Freeform 67">
                <a:extLst>
                  <a:ext uri="{FF2B5EF4-FFF2-40B4-BE49-F238E27FC236}">
                    <a16:creationId xmlns:a16="http://schemas.microsoft.com/office/drawing/2014/main" id="{A241374A-4047-DB7E-CEF1-8BA340565FA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9" name="Freeform 68">
                <a:extLst>
                  <a:ext uri="{FF2B5EF4-FFF2-40B4-BE49-F238E27FC236}">
                    <a16:creationId xmlns:a16="http://schemas.microsoft.com/office/drawing/2014/main" id="{5592A2CE-FFBD-CE84-265E-D53CAB634DEA}"/>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0" name="Freeform 69">
                <a:extLst>
                  <a:ext uri="{FF2B5EF4-FFF2-40B4-BE49-F238E27FC236}">
                    <a16:creationId xmlns:a16="http://schemas.microsoft.com/office/drawing/2014/main" id="{11FCC0E2-471A-D217-55C1-67FA923655D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1" name="Freeform 70">
                <a:extLst>
                  <a:ext uri="{FF2B5EF4-FFF2-40B4-BE49-F238E27FC236}">
                    <a16:creationId xmlns:a16="http://schemas.microsoft.com/office/drawing/2014/main" id="{DE825313-309B-B8D0-E6AC-3FB8C37397D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2" name="Freeform 71">
                <a:extLst>
                  <a:ext uri="{FF2B5EF4-FFF2-40B4-BE49-F238E27FC236}">
                    <a16:creationId xmlns:a16="http://schemas.microsoft.com/office/drawing/2014/main" id="{4B454E3E-2DB6-A34C-6398-155A66C9C950}"/>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3" name="Freeform 72">
                <a:extLst>
                  <a:ext uri="{FF2B5EF4-FFF2-40B4-BE49-F238E27FC236}">
                    <a16:creationId xmlns:a16="http://schemas.microsoft.com/office/drawing/2014/main" id="{DEF0161D-D30C-0741-26A8-5240C2A88D02}"/>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4" name="Freeform 73">
                <a:extLst>
                  <a:ext uri="{FF2B5EF4-FFF2-40B4-BE49-F238E27FC236}">
                    <a16:creationId xmlns:a16="http://schemas.microsoft.com/office/drawing/2014/main" id="{04B05D7B-65A5-E5AA-74B6-FABAB56C9E62}"/>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5" name="Freeform 74">
                <a:extLst>
                  <a:ext uri="{FF2B5EF4-FFF2-40B4-BE49-F238E27FC236}">
                    <a16:creationId xmlns:a16="http://schemas.microsoft.com/office/drawing/2014/main" id="{48CF0C32-4F50-3A1D-682F-71F22C202187}"/>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6" name="Freeform 75">
                <a:extLst>
                  <a:ext uri="{FF2B5EF4-FFF2-40B4-BE49-F238E27FC236}">
                    <a16:creationId xmlns:a16="http://schemas.microsoft.com/office/drawing/2014/main" id="{AAA99B97-7E3B-5F6B-6900-0569F128C263}"/>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7" name="Freeform 76">
                <a:extLst>
                  <a:ext uri="{FF2B5EF4-FFF2-40B4-BE49-F238E27FC236}">
                    <a16:creationId xmlns:a16="http://schemas.microsoft.com/office/drawing/2014/main" id="{F6E5102F-CB0F-301E-B8F1-06BDBAC915BE}"/>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8" name="Freeform 77">
                <a:extLst>
                  <a:ext uri="{FF2B5EF4-FFF2-40B4-BE49-F238E27FC236}">
                    <a16:creationId xmlns:a16="http://schemas.microsoft.com/office/drawing/2014/main" id="{88CA4E9E-9544-E6D7-0CD9-67CC316D8D4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54" name="Graphic 2">
              <a:extLst>
                <a:ext uri="{FF2B5EF4-FFF2-40B4-BE49-F238E27FC236}">
                  <a16:creationId xmlns:a16="http://schemas.microsoft.com/office/drawing/2014/main" id="{C6DF952B-6437-0C97-84C5-C10459413C02}"/>
                </a:ext>
              </a:extLst>
            </p:cNvPr>
            <p:cNvGrpSpPr/>
            <p:nvPr/>
          </p:nvGrpSpPr>
          <p:grpSpPr>
            <a:xfrm>
              <a:off x="7216180" y="2896437"/>
              <a:ext cx="1173608" cy="1132811"/>
              <a:chOff x="7216180" y="2896437"/>
              <a:chExt cx="1173608" cy="1132811"/>
            </a:xfrm>
            <a:grpFill/>
          </p:grpSpPr>
          <p:sp>
            <p:nvSpPr>
              <p:cNvPr id="55" name="Freeform 54">
                <a:extLst>
                  <a:ext uri="{FF2B5EF4-FFF2-40B4-BE49-F238E27FC236}">
                    <a16:creationId xmlns:a16="http://schemas.microsoft.com/office/drawing/2014/main" id="{56ED3744-DE56-BB41-82E6-52247D0A98E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6" name="Freeform 55">
                <a:extLst>
                  <a:ext uri="{FF2B5EF4-FFF2-40B4-BE49-F238E27FC236}">
                    <a16:creationId xmlns:a16="http://schemas.microsoft.com/office/drawing/2014/main" id="{98C69912-65BB-735B-18AE-6FBF59C9F3F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7" name="Freeform 56">
                <a:extLst>
                  <a:ext uri="{FF2B5EF4-FFF2-40B4-BE49-F238E27FC236}">
                    <a16:creationId xmlns:a16="http://schemas.microsoft.com/office/drawing/2014/main" id="{F3DA5DD5-9429-265B-1EC1-D9E0EE8F647A}"/>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8" name="Freeform 57">
                <a:extLst>
                  <a:ext uri="{FF2B5EF4-FFF2-40B4-BE49-F238E27FC236}">
                    <a16:creationId xmlns:a16="http://schemas.microsoft.com/office/drawing/2014/main" id="{E2BB5A56-49D1-5E97-BC2D-B7F9A841ECD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9" name="Freeform 58">
                <a:extLst>
                  <a:ext uri="{FF2B5EF4-FFF2-40B4-BE49-F238E27FC236}">
                    <a16:creationId xmlns:a16="http://schemas.microsoft.com/office/drawing/2014/main" id="{1A1AC028-4EE7-7A24-6D88-42161487345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0" name="Freeform 59">
                <a:extLst>
                  <a:ext uri="{FF2B5EF4-FFF2-40B4-BE49-F238E27FC236}">
                    <a16:creationId xmlns:a16="http://schemas.microsoft.com/office/drawing/2014/main" id="{2C913E49-80BA-EA37-51CE-CC59B0178E7D}"/>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1" name="Freeform 60">
                <a:extLst>
                  <a:ext uri="{FF2B5EF4-FFF2-40B4-BE49-F238E27FC236}">
                    <a16:creationId xmlns:a16="http://schemas.microsoft.com/office/drawing/2014/main" id="{365990A3-67BE-6263-633A-175563488DB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2" name="Freeform 61">
                <a:extLst>
                  <a:ext uri="{FF2B5EF4-FFF2-40B4-BE49-F238E27FC236}">
                    <a16:creationId xmlns:a16="http://schemas.microsoft.com/office/drawing/2014/main" id="{1A793481-D473-ADEE-788C-2C4C8CF34C46}"/>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63" name="Freeform 62">
                <a:extLst>
                  <a:ext uri="{FF2B5EF4-FFF2-40B4-BE49-F238E27FC236}">
                    <a16:creationId xmlns:a16="http://schemas.microsoft.com/office/drawing/2014/main" id="{BC07640F-3C64-9207-14B0-C21F027A73F0}"/>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64" name="Freeform 63">
                <a:extLst>
                  <a:ext uri="{FF2B5EF4-FFF2-40B4-BE49-F238E27FC236}">
                    <a16:creationId xmlns:a16="http://schemas.microsoft.com/office/drawing/2014/main" id="{A6A63D25-6F89-21BF-CC11-07F2AF8DB8C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5" name="Freeform 64">
                <a:extLst>
                  <a:ext uri="{FF2B5EF4-FFF2-40B4-BE49-F238E27FC236}">
                    <a16:creationId xmlns:a16="http://schemas.microsoft.com/office/drawing/2014/main" id="{65EF979B-DEE5-E59A-587C-07F20A8CCCE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6" name="Freeform 65">
                <a:extLst>
                  <a:ext uri="{FF2B5EF4-FFF2-40B4-BE49-F238E27FC236}">
                    <a16:creationId xmlns:a16="http://schemas.microsoft.com/office/drawing/2014/main" id="{DE19A461-F6BA-682C-4D19-B533508F1CCF}"/>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7" name="Freeform 66">
                <a:extLst>
                  <a:ext uri="{FF2B5EF4-FFF2-40B4-BE49-F238E27FC236}">
                    <a16:creationId xmlns:a16="http://schemas.microsoft.com/office/drawing/2014/main" id="{7040DFEE-A860-3BB6-ADF9-AB51129DE9E2}"/>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sp>
        <p:nvSpPr>
          <p:cNvPr id="2" name="Triangle 1">
            <a:extLst>
              <a:ext uri="{FF2B5EF4-FFF2-40B4-BE49-F238E27FC236}">
                <a16:creationId xmlns:a16="http://schemas.microsoft.com/office/drawing/2014/main" id="{5F2FD9ED-41B8-5EEC-1298-2A62CF67FFBC}"/>
              </a:ext>
            </a:extLst>
          </p:cNvPr>
          <p:cNvSpPr/>
          <p:nvPr userDrawn="1"/>
        </p:nvSpPr>
        <p:spPr>
          <a:xfrm rot="5400000">
            <a:off x="-230911" y="877273"/>
            <a:ext cx="2124000" cy="369454"/>
          </a:xfrm>
          <a:prstGeom prst="triangle">
            <a:avLst/>
          </a:prstGeom>
          <a:solidFill>
            <a:srgbClr val="1E28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Tree>
    <p:extLst>
      <p:ext uri="{BB962C8B-B14F-4D97-AF65-F5344CB8AC3E}">
        <p14:creationId xmlns:p14="http://schemas.microsoft.com/office/powerpoint/2010/main" val="20553252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arly Career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77423"/>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23"/>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Einführung</a:t>
            </a:r>
            <a:endParaRPr lang="de-DE"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Fazit</a:t>
            </a:r>
            <a:endParaRPr lang="de-DE" dirty="0"/>
          </a:p>
        </p:txBody>
      </p:sp>
      <p:sp>
        <p:nvSpPr>
          <p:cNvPr id="23" name="Text Placeholder 32">
            <a:extLst>
              <a:ext uri="{FF2B5EF4-FFF2-40B4-BE49-F238E27FC236}">
                <a16:creationId xmlns:a16="http://schemas.microsoft.com/office/drawing/2014/main" id="{435C1345-B374-D74B-31EF-2678B6DFA580}"/>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4763AE"/>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HEADING</a:t>
            </a:r>
          </a:p>
        </p:txBody>
      </p:sp>
      <p:sp>
        <p:nvSpPr>
          <p:cNvPr id="24" name="Text Placeholder 32">
            <a:extLst>
              <a:ext uri="{FF2B5EF4-FFF2-40B4-BE49-F238E27FC236}">
                <a16:creationId xmlns:a16="http://schemas.microsoft.com/office/drawing/2014/main" id="{D6F34379-6A48-0CEF-C2D9-46377A2846CE}"/>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4763AE"/>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de-DE" dirty="0"/>
              <a:t>Click to type</a:t>
            </a:r>
            <a:endParaRPr lang="de-DE" dirty="0"/>
          </a:p>
        </p:txBody>
      </p:sp>
      <p:grpSp>
        <p:nvGrpSpPr>
          <p:cNvPr id="25" name="Graphic 2">
            <a:extLst>
              <a:ext uri="{FF2B5EF4-FFF2-40B4-BE49-F238E27FC236}">
                <a16:creationId xmlns:a16="http://schemas.microsoft.com/office/drawing/2014/main" id="{7FDD99C7-51A3-E03F-096B-0A085B79F7AD}"/>
              </a:ext>
            </a:extLst>
          </p:cNvPr>
          <p:cNvGrpSpPr/>
          <p:nvPr userDrawn="1"/>
        </p:nvGrpSpPr>
        <p:grpSpPr>
          <a:xfrm>
            <a:off x="135172" y="7279858"/>
            <a:ext cx="367192" cy="468477"/>
            <a:chOff x="5321116" y="858896"/>
            <a:chExt cx="888315" cy="1133345"/>
          </a:xfrm>
          <a:solidFill>
            <a:schemeClr val="bg1"/>
          </a:solidFill>
        </p:grpSpPr>
        <p:sp>
          <p:nvSpPr>
            <p:cNvPr id="26" name="Freeform 25">
              <a:extLst>
                <a:ext uri="{FF2B5EF4-FFF2-40B4-BE49-F238E27FC236}">
                  <a16:creationId xmlns:a16="http://schemas.microsoft.com/office/drawing/2014/main" id="{24201910-79F2-3CA6-C66C-B93A2021197A}"/>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7" name="Freeform 26">
              <a:extLst>
                <a:ext uri="{FF2B5EF4-FFF2-40B4-BE49-F238E27FC236}">
                  <a16:creationId xmlns:a16="http://schemas.microsoft.com/office/drawing/2014/main" id="{94385BE5-8CE7-20D3-8A94-69A70B3B1F1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8" name="Freeform 27">
              <a:extLst>
                <a:ext uri="{FF2B5EF4-FFF2-40B4-BE49-F238E27FC236}">
                  <a16:creationId xmlns:a16="http://schemas.microsoft.com/office/drawing/2014/main" id="{48CC6B86-DFBA-6FBA-3517-5037FE5E4263}"/>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9" name="Freeform 28">
              <a:extLst>
                <a:ext uri="{FF2B5EF4-FFF2-40B4-BE49-F238E27FC236}">
                  <a16:creationId xmlns:a16="http://schemas.microsoft.com/office/drawing/2014/main" id="{ABB4FA52-6F26-6059-7BA9-F506F69F4EA2}"/>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1" name="Freeform 30">
              <a:extLst>
                <a:ext uri="{FF2B5EF4-FFF2-40B4-BE49-F238E27FC236}">
                  <a16:creationId xmlns:a16="http://schemas.microsoft.com/office/drawing/2014/main" id="{EE5F0E85-2869-79FC-8D9F-0CA7E578727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2" name="Freeform 31">
              <a:extLst>
                <a:ext uri="{FF2B5EF4-FFF2-40B4-BE49-F238E27FC236}">
                  <a16:creationId xmlns:a16="http://schemas.microsoft.com/office/drawing/2014/main" id="{5DBD6C53-2D90-7B08-A103-E6ACC84C2698}"/>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3" name="Freeform 32">
              <a:extLst>
                <a:ext uri="{FF2B5EF4-FFF2-40B4-BE49-F238E27FC236}">
                  <a16:creationId xmlns:a16="http://schemas.microsoft.com/office/drawing/2014/main" id="{6AC8E47A-21D9-6CF2-2D33-880F9FCEF1D7}"/>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4" name="Freeform 33">
              <a:extLst>
                <a:ext uri="{FF2B5EF4-FFF2-40B4-BE49-F238E27FC236}">
                  <a16:creationId xmlns:a16="http://schemas.microsoft.com/office/drawing/2014/main" id="{B1AE2D82-B16A-55C8-2DAC-908C53B1E1AF}"/>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5" name="Freeform 34">
              <a:extLst>
                <a:ext uri="{FF2B5EF4-FFF2-40B4-BE49-F238E27FC236}">
                  <a16:creationId xmlns:a16="http://schemas.microsoft.com/office/drawing/2014/main" id="{45CE991D-B395-C1AD-DB57-32AE112A3452}"/>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52" name="Graphic 2">
            <a:extLst>
              <a:ext uri="{FF2B5EF4-FFF2-40B4-BE49-F238E27FC236}">
                <a16:creationId xmlns:a16="http://schemas.microsoft.com/office/drawing/2014/main" id="{F5A5A383-6104-54FF-6489-78682F6DDB97}"/>
              </a:ext>
            </a:extLst>
          </p:cNvPr>
          <p:cNvGrpSpPr/>
          <p:nvPr userDrawn="1"/>
        </p:nvGrpSpPr>
        <p:grpSpPr>
          <a:xfrm>
            <a:off x="108245" y="4954942"/>
            <a:ext cx="485120" cy="468257"/>
            <a:chOff x="7216180" y="2896437"/>
            <a:chExt cx="1173608" cy="1132811"/>
          </a:xfrm>
          <a:solidFill>
            <a:schemeClr val="bg1"/>
          </a:solidFill>
        </p:grpSpPr>
        <p:grpSp>
          <p:nvGrpSpPr>
            <p:cNvPr id="53" name="Graphic 2">
              <a:extLst>
                <a:ext uri="{FF2B5EF4-FFF2-40B4-BE49-F238E27FC236}">
                  <a16:creationId xmlns:a16="http://schemas.microsoft.com/office/drawing/2014/main" id="{18FCDDDC-9427-FE75-6C0E-FF7ADDA0D272}"/>
                </a:ext>
              </a:extLst>
            </p:cNvPr>
            <p:cNvGrpSpPr/>
            <p:nvPr/>
          </p:nvGrpSpPr>
          <p:grpSpPr>
            <a:xfrm>
              <a:off x="7884516" y="3299879"/>
              <a:ext cx="244481" cy="366043"/>
              <a:chOff x="7884516" y="3299879"/>
              <a:chExt cx="244481" cy="366043"/>
            </a:xfrm>
            <a:grpFill/>
          </p:grpSpPr>
          <p:sp>
            <p:nvSpPr>
              <p:cNvPr id="68" name="Freeform 67">
                <a:extLst>
                  <a:ext uri="{FF2B5EF4-FFF2-40B4-BE49-F238E27FC236}">
                    <a16:creationId xmlns:a16="http://schemas.microsoft.com/office/drawing/2014/main" id="{A241374A-4047-DB7E-CEF1-8BA340565FA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9" name="Freeform 68">
                <a:extLst>
                  <a:ext uri="{FF2B5EF4-FFF2-40B4-BE49-F238E27FC236}">
                    <a16:creationId xmlns:a16="http://schemas.microsoft.com/office/drawing/2014/main" id="{5592A2CE-FFBD-CE84-265E-D53CAB634DEA}"/>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0" name="Freeform 69">
                <a:extLst>
                  <a:ext uri="{FF2B5EF4-FFF2-40B4-BE49-F238E27FC236}">
                    <a16:creationId xmlns:a16="http://schemas.microsoft.com/office/drawing/2014/main" id="{11FCC0E2-471A-D217-55C1-67FA923655D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1" name="Freeform 70">
                <a:extLst>
                  <a:ext uri="{FF2B5EF4-FFF2-40B4-BE49-F238E27FC236}">
                    <a16:creationId xmlns:a16="http://schemas.microsoft.com/office/drawing/2014/main" id="{DE825313-309B-B8D0-E6AC-3FB8C37397D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2" name="Freeform 71">
                <a:extLst>
                  <a:ext uri="{FF2B5EF4-FFF2-40B4-BE49-F238E27FC236}">
                    <a16:creationId xmlns:a16="http://schemas.microsoft.com/office/drawing/2014/main" id="{4B454E3E-2DB6-A34C-6398-155A66C9C950}"/>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3" name="Freeform 72">
                <a:extLst>
                  <a:ext uri="{FF2B5EF4-FFF2-40B4-BE49-F238E27FC236}">
                    <a16:creationId xmlns:a16="http://schemas.microsoft.com/office/drawing/2014/main" id="{DEF0161D-D30C-0741-26A8-5240C2A88D02}"/>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4" name="Freeform 73">
                <a:extLst>
                  <a:ext uri="{FF2B5EF4-FFF2-40B4-BE49-F238E27FC236}">
                    <a16:creationId xmlns:a16="http://schemas.microsoft.com/office/drawing/2014/main" id="{04B05D7B-65A5-E5AA-74B6-FABAB56C9E62}"/>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5" name="Freeform 74">
                <a:extLst>
                  <a:ext uri="{FF2B5EF4-FFF2-40B4-BE49-F238E27FC236}">
                    <a16:creationId xmlns:a16="http://schemas.microsoft.com/office/drawing/2014/main" id="{48CF0C32-4F50-3A1D-682F-71F22C202187}"/>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6" name="Freeform 75">
                <a:extLst>
                  <a:ext uri="{FF2B5EF4-FFF2-40B4-BE49-F238E27FC236}">
                    <a16:creationId xmlns:a16="http://schemas.microsoft.com/office/drawing/2014/main" id="{AAA99B97-7E3B-5F6B-6900-0569F128C263}"/>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7" name="Freeform 76">
                <a:extLst>
                  <a:ext uri="{FF2B5EF4-FFF2-40B4-BE49-F238E27FC236}">
                    <a16:creationId xmlns:a16="http://schemas.microsoft.com/office/drawing/2014/main" id="{F6E5102F-CB0F-301E-B8F1-06BDBAC915BE}"/>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8" name="Freeform 77">
                <a:extLst>
                  <a:ext uri="{FF2B5EF4-FFF2-40B4-BE49-F238E27FC236}">
                    <a16:creationId xmlns:a16="http://schemas.microsoft.com/office/drawing/2014/main" id="{88CA4E9E-9544-E6D7-0CD9-67CC316D8D4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54" name="Graphic 2">
              <a:extLst>
                <a:ext uri="{FF2B5EF4-FFF2-40B4-BE49-F238E27FC236}">
                  <a16:creationId xmlns:a16="http://schemas.microsoft.com/office/drawing/2014/main" id="{C6DF952B-6437-0C97-84C5-C10459413C02}"/>
                </a:ext>
              </a:extLst>
            </p:cNvPr>
            <p:cNvGrpSpPr/>
            <p:nvPr/>
          </p:nvGrpSpPr>
          <p:grpSpPr>
            <a:xfrm>
              <a:off x="7216180" y="2896437"/>
              <a:ext cx="1173608" cy="1132811"/>
              <a:chOff x="7216180" y="2896437"/>
              <a:chExt cx="1173608" cy="1132811"/>
            </a:xfrm>
            <a:grpFill/>
          </p:grpSpPr>
          <p:sp>
            <p:nvSpPr>
              <p:cNvPr id="55" name="Freeform 54">
                <a:extLst>
                  <a:ext uri="{FF2B5EF4-FFF2-40B4-BE49-F238E27FC236}">
                    <a16:creationId xmlns:a16="http://schemas.microsoft.com/office/drawing/2014/main" id="{56ED3744-DE56-BB41-82E6-52247D0A98E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6" name="Freeform 55">
                <a:extLst>
                  <a:ext uri="{FF2B5EF4-FFF2-40B4-BE49-F238E27FC236}">
                    <a16:creationId xmlns:a16="http://schemas.microsoft.com/office/drawing/2014/main" id="{98C69912-65BB-735B-18AE-6FBF59C9F3F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7" name="Freeform 56">
                <a:extLst>
                  <a:ext uri="{FF2B5EF4-FFF2-40B4-BE49-F238E27FC236}">
                    <a16:creationId xmlns:a16="http://schemas.microsoft.com/office/drawing/2014/main" id="{F3DA5DD5-9429-265B-1EC1-D9E0EE8F647A}"/>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8" name="Freeform 57">
                <a:extLst>
                  <a:ext uri="{FF2B5EF4-FFF2-40B4-BE49-F238E27FC236}">
                    <a16:creationId xmlns:a16="http://schemas.microsoft.com/office/drawing/2014/main" id="{E2BB5A56-49D1-5E97-BC2D-B7F9A841ECD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9" name="Freeform 58">
                <a:extLst>
                  <a:ext uri="{FF2B5EF4-FFF2-40B4-BE49-F238E27FC236}">
                    <a16:creationId xmlns:a16="http://schemas.microsoft.com/office/drawing/2014/main" id="{1A1AC028-4EE7-7A24-6D88-42161487345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0" name="Freeform 59">
                <a:extLst>
                  <a:ext uri="{FF2B5EF4-FFF2-40B4-BE49-F238E27FC236}">
                    <a16:creationId xmlns:a16="http://schemas.microsoft.com/office/drawing/2014/main" id="{2C913E49-80BA-EA37-51CE-CC59B0178E7D}"/>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1" name="Freeform 60">
                <a:extLst>
                  <a:ext uri="{FF2B5EF4-FFF2-40B4-BE49-F238E27FC236}">
                    <a16:creationId xmlns:a16="http://schemas.microsoft.com/office/drawing/2014/main" id="{365990A3-67BE-6263-633A-175563488DB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2" name="Freeform 61">
                <a:extLst>
                  <a:ext uri="{FF2B5EF4-FFF2-40B4-BE49-F238E27FC236}">
                    <a16:creationId xmlns:a16="http://schemas.microsoft.com/office/drawing/2014/main" id="{1A793481-D473-ADEE-788C-2C4C8CF34C46}"/>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63" name="Freeform 62">
                <a:extLst>
                  <a:ext uri="{FF2B5EF4-FFF2-40B4-BE49-F238E27FC236}">
                    <a16:creationId xmlns:a16="http://schemas.microsoft.com/office/drawing/2014/main" id="{BC07640F-3C64-9207-14B0-C21F027A73F0}"/>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64" name="Freeform 63">
                <a:extLst>
                  <a:ext uri="{FF2B5EF4-FFF2-40B4-BE49-F238E27FC236}">
                    <a16:creationId xmlns:a16="http://schemas.microsoft.com/office/drawing/2014/main" id="{A6A63D25-6F89-21BF-CC11-07F2AF8DB8C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5" name="Freeform 64">
                <a:extLst>
                  <a:ext uri="{FF2B5EF4-FFF2-40B4-BE49-F238E27FC236}">
                    <a16:creationId xmlns:a16="http://schemas.microsoft.com/office/drawing/2014/main" id="{65EF979B-DEE5-E59A-587C-07F20A8CCCE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6" name="Freeform 65">
                <a:extLst>
                  <a:ext uri="{FF2B5EF4-FFF2-40B4-BE49-F238E27FC236}">
                    <a16:creationId xmlns:a16="http://schemas.microsoft.com/office/drawing/2014/main" id="{DE19A461-F6BA-682C-4D19-B533508F1CCF}"/>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7" name="Freeform 66">
                <a:extLst>
                  <a:ext uri="{FF2B5EF4-FFF2-40B4-BE49-F238E27FC236}">
                    <a16:creationId xmlns:a16="http://schemas.microsoft.com/office/drawing/2014/main" id="{7040DFEE-A860-3BB6-ADF9-AB51129DE9E2}"/>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sp>
        <p:nvSpPr>
          <p:cNvPr id="82" name="Triangle 81">
            <a:extLst>
              <a:ext uri="{FF2B5EF4-FFF2-40B4-BE49-F238E27FC236}">
                <a16:creationId xmlns:a16="http://schemas.microsoft.com/office/drawing/2014/main" id="{85343D8E-80ED-B6A2-3672-51E599E083FF}"/>
              </a:ext>
            </a:extLst>
          </p:cNvPr>
          <p:cNvSpPr/>
          <p:nvPr userDrawn="1"/>
        </p:nvSpPr>
        <p:spPr>
          <a:xfrm rot="5400000">
            <a:off x="-235528" y="3015889"/>
            <a:ext cx="2124000" cy="369454"/>
          </a:xfrm>
          <a:prstGeom prst="triangle">
            <a:avLst/>
          </a:prstGeom>
          <a:solidFill>
            <a:srgbClr val="4763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83" name="Graphic 2">
            <a:extLst>
              <a:ext uri="{FF2B5EF4-FFF2-40B4-BE49-F238E27FC236}">
                <a16:creationId xmlns:a16="http://schemas.microsoft.com/office/drawing/2014/main" id="{690B99A8-18C4-3E05-4948-D0422BC8F9CA}"/>
              </a:ext>
            </a:extLst>
          </p:cNvPr>
          <p:cNvGrpSpPr/>
          <p:nvPr userDrawn="1"/>
        </p:nvGrpSpPr>
        <p:grpSpPr>
          <a:xfrm>
            <a:off x="189729" y="2872509"/>
            <a:ext cx="677287" cy="579539"/>
            <a:chOff x="7236754" y="940858"/>
            <a:chExt cx="1133079" cy="969549"/>
          </a:xfrm>
          <a:solidFill>
            <a:schemeClr val="bg1"/>
          </a:solidFill>
        </p:grpSpPr>
        <p:grpSp>
          <p:nvGrpSpPr>
            <p:cNvPr id="84" name="Graphic 2">
              <a:extLst>
                <a:ext uri="{FF2B5EF4-FFF2-40B4-BE49-F238E27FC236}">
                  <a16:creationId xmlns:a16="http://schemas.microsoft.com/office/drawing/2014/main" id="{E72902E3-4E89-EBC4-8071-C42E78356CE7}"/>
                </a:ext>
              </a:extLst>
            </p:cNvPr>
            <p:cNvGrpSpPr/>
            <p:nvPr/>
          </p:nvGrpSpPr>
          <p:grpSpPr>
            <a:xfrm>
              <a:off x="7884516" y="1486640"/>
              <a:ext cx="203734" cy="61120"/>
              <a:chOff x="7884516" y="1486640"/>
              <a:chExt cx="203734" cy="61120"/>
            </a:xfrm>
            <a:grpFill/>
          </p:grpSpPr>
          <p:sp>
            <p:nvSpPr>
              <p:cNvPr id="97" name="Freeform 96">
                <a:extLst>
                  <a:ext uri="{FF2B5EF4-FFF2-40B4-BE49-F238E27FC236}">
                    <a16:creationId xmlns:a16="http://schemas.microsoft.com/office/drawing/2014/main" id="{7154CCAB-9960-D7CC-2E4C-71C934FDC6F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8" name="Freeform 97">
                <a:extLst>
                  <a:ext uri="{FF2B5EF4-FFF2-40B4-BE49-F238E27FC236}">
                    <a16:creationId xmlns:a16="http://schemas.microsoft.com/office/drawing/2014/main" id="{4F60786F-0CBD-6F76-1F92-F326FD154BA8}"/>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85" name="Graphic 2">
              <a:extLst>
                <a:ext uri="{FF2B5EF4-FFF2-40B4-BE49-F238E27FC236}">
                  <a16:creationId xmlns:a16="http://schemas.microsoft.com/office/drawing/2014/main" id="{596C6657-3002-2375-2EB9-B1168F6E560D}"/>
                </a:ext>
              </a:extLst>
            </p:cNvPr>
            <p:cNvGrpSpPr/>
            <p:nvPr/>
          </p:nvGrpSpPr>
          <p:grpSpPr>
            <a:xfrm>
              <a:off x="7236754" y="940858"/>
              <a:ext cx="1133079" cy="969549"/>
              <a:chOff x="7236754" y="940858"/>
              <a:chExt cx="1133079" cy="969549"/>
            </a:xfrm>
            <a:grpFill/>
          </p:grpSpPr>
          <p:sp>
            <p:nvSpPr>
              <p:cNvPr id="86" name="Freeform 85">
                <a:extLst>
                  <a:ext uri="{FF2B5EF4-FFF2-40B4-BE49-F238E27FC236}">
                    <a16:creationId xmlns:a16="http://schemas.microsoft.com/office/drawing/2014/main" id="{637CC301-62BA-ACE9-996E-C109AFD00CBC}"/>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7" name="Freeform 86">
                <a:extLst>
                  <a:ext uri="{FF2B5EF4-FFF2-40B4-BE49-F238E27FC236}">
                    <a16:creationId xmlns:a16="http://schemas.microsoft.com/office/drawing/2014/main" id="{89F0F5EE-0366-BC24-8259-3E80E59F6623}"/>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8" name="Freeform 87">
                <a:extLst>
                  <a:ext uri="{FF2B5EF4-FFF2-40B4-BE49-F238E27FC236}">
                    <a16:creationId xmlns:a16="http://schemas.microsoft.com/office/drawing/2014/main" id="{A80D824C-BBA6-CB43-6481-8F9A292EBC5F}"/>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9" name="Freeform 88">
                <a:extLst>
                  <a:ext uri="{FF2B5EF4-FFF2-40B4-BE49-F238E27FC236}">
                    <a16:creationId xmlns:a16="http://schemas.microsoft.com/office/drawing/2014/main" id="{B1F0399A-51C4-3D7E-395A-46973C389E8C}"/>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0" name="Freeform 89">
                <a:extLst>
                  <a:ext uri="{FF2B5EF4-FFF2-40B4-BE49-F238E27FC236}">
                    <a16:creationId xmlns:a16="http://schemas.microsoft.com/office/drawing/2014/main" id="{C72186CF-AA19-7E4A-7BE7-27F846DA87E8}"/>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1" name="Freeform 90">
                <a:extLst>
                  <a:ext uri="{FF2B5EF4-FFF2-40B4-BE49-F238E27FC236}">
                    <a16:creationId xmlns:a16="http://schemas.microsoft.com/office/drawing/2014/main" id="{CDF2DD77-4A46-332A-00A0-D2944B881472}"/>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2" name="Freeform 91">
                <a:extLst>
                  <a:ext uri="{FF2B5EF4-FFF2-40B4-BE49-F238E27FC236}">
                    <a16:creationId xmlns:a16="http://schemas.microsoft.com/office/drawing/2014/main" id="{9EA4F788-4E64-2E58-CFC4-4E8092A5D244}"/>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3" name="Freeform 92">
                <a:extLst>
                  <a:ext uri="{FF2B5EF4-FFF2-40B4-BE49-F238E27FC236}">
                    <a16:creationId xmlns:a16="http://schemas.microsoft.com/office/drawing/2014/main" id="{5B5FB4DF-BF16-5447-BEAD-2835B12D6FBF}"/>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4" name="Freeform 93">
                <a:extLst>
                  <a:ext uri="{FF2B5EF4-FFF2-40B4-BE49-F238E27FC236}">
                    <a16:creationId xmlns:a16="http://schemas.microsoft.com/office/drawing/2014/main" id="{B05D2390-F614-CB92-D484-8CB44E28E35E}"/>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5" name="Freeform 94">
                <a:extLst>
                  <a:ext uri="{FF2B5EF4-FFF2-40B4-BE49-F238E27FC236}">
                    <a16:creationId xmlns:a16="http://schemas.microsoft.com/office/drawing/2014/main" id="{EFFBE9E3-6902-60C6-32DA-E7B81B772192}"/>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6" name="Freeform 95">
                <a:extLst>
                  <a:ext uri="{FF2B5EF4-FFF2-40B4-BE49-F238E27FC236}">
                    <a16:creationId xmlns:a16="http://schemas.microsoft.com/office/drawing/2014/main" id="{FFF95594-EC46-EA4E-DC6E-FE2B9D49C8D1}"/>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de-DE" dirty="0">
                  <a:solidFill>
                    <a:schemeClr val="bg1"/>
                  </a:solidFill>
                </a:endParaRPr>
              </a:p>
            </p:txBody>
          </p:sp>
        </p:grpSp>
      </p:grpSp>
    </p:spTree>
    <p:extLst>
      <p:ext uri="{BB962C8B-B14F-4D97-AF65-F5344CB8AC3E}">
        <p14:creationId xmlns:p14="http://schemas.microsoft.com/office/powerpoint/2010/main" val="24088654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id Career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81541"/>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23"/>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Einführung</a:t>
            </a:r>
            <a:endParaRPr lang="de-DE"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Fazit</a:t>
            </a:r>
            <a:endParaRPr lang="de-DE" dirty="0"/>
          </a:p>
        </p:txBody>
      </p:sp>
      <p:grpSp>
        <p:nvGrpSpPr>
          <p:cNvPr id="25" name="Graphic 2">
            <a:extLst>
              <a:ext uri="{FF2B5EF4-FFF2-40B4-BE49-F238E27FC236}">
                <a16:creationId xmlns:a16="http://schemas.microsoft.com/office/drawing/2014/main" id="{7FDD99C7-51A3-E03F-096B-0A085B79F7AD}"/>
              </a:ext>
            </a:extLst>
          </p:cNvPr>
          <p:cNvGrpSpPr/>
          <p:nvPr userDrawn="1"/>
        </p:nvGrpSpPr>
        <p:grpSpPr>
          <a:xfrm>
            <a:off x="135172" y="7279858"/>
            <a:ext cx="367192" cy="468477"/>
            <a:chOff x="5321116" y="858896"/>
            <a:chExt cx="888315" cy="1133345"/>
          </a:xfrm>
          <a:solidFill>
            <a:schemeClr val="bg1"/>
          </a:solidFill>
        </p:grpSpPr>
        <p:sp>
          <p:nvSpPr>
            <p:cNvPr id="26" name="Freeform 25">
              <a:extLst>
                <a:ext uri="{FF2B5EF4-FFF2-40B4-BE49-F238E27FC236}">
                  <a16:creationId xmlns:a16="http://schemas.microsoft.com/office/drawing/2014/main" id="{24201910-79F2-3CA6-C66C-B93A2021197A}"/>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7" name="Freeform 26">
              <a:extLst>
                <a:ext uri="{FF2B5EF4-FFF2-40B4-BE49-F238E27FC236}">
                  <a16:creationId xmlns:a16="http://schemas.microsoft.com/office/drawing/2014/main" id="{94385BE5-8CE7-20D3-8A94-69A70B3B1F1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8" name="Freeform 27">
              <a:extLst>
                <a:ext uri="{FF2B5EF4-FFF2-40B4-BE49-F238E27FC236}">
                  <a16:creationId xmlns:a16="http://schemas.microsoft.com/office/drawing/2014/main" id="{48CC6B86-DFBA-6FBA-3517-5037FE5E4263}"/>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9" name="Freeform 28">
              <a:extLst>
                <a:ext uri="{FF2B5EF4-FFF2-40B4-BE49-F238E27FC236}">
                  <a16:creationId xmlns:a16="http://schemas.microsoft.com/office/drawing/2014/main" id="{ABB4FA52-6F26-6059-7BA9-F506F69F4EA2}"/>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1" name="Freeform 30">
              <a:extLst>
                <a:ext uri="{FF2B5EF4-FFF2-40B4-BE49-F238E27FC236}">
                  <a16:creationId xmlns:a16="http://schemas.microsoft.com/office/drawing/2014/main" id="{EE5F0E85-2869-79FC-8D9F-0CA7E578727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2" name="Freeform 31">
              <a:extLst>
                <a:ext uri="{FF2B5EF4-FFF2-40B4-BE49-F238E27FC236}">
                  <a16:creationId xmlns:a16="http://schemas.microsoft.com/office/drawing/2014/main" id="{5DBD6C53-2D90-7B08-A103-E6ACC84C2698}"/>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3" name="Freeform 32">
              <a:extLst>
                <a:ext uri="{FF2B5EF4-FFF2-40B4-BE49-F238E27FC236}">
                  <a16:creationId xmlns:a16="http://schemas.microsoft.com/office/drawing/2014/main" id="{6AC8E47A-21D9-6CF2-2D33-880F9FCEF1D7}"/>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4" name="Freeform 33">
              <a:extLst>
                <a:ext uri="{FF2B5EF4-FFF2-40B4-BE49-F238E27FC236}">
                  <a16:creationId xmlns:a16="http://schemas.microsoft.com/office/drawing/2014/main" id="{B1AE2D82-B16A-55C8-2DAC-908C53B1E1AF}"/>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5" name="Freeform 34">
              <a:extLst>
                <a:ext uri="{FF2B5EF4-FFF2-40B4-BE49-F238E27FC236}">
                  <a16:creationId xmlns:a16="http://schemas.microsoft.com/office/drawing/2014/main" id="{45CE991D-B395-C1AD-DB57-32AE112A3452}"/>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36" name="Graphic 2">
            <a:extLst>
              <a:ext uri="{FF2B5EF4-FFF2-40B4-BE49-F238E27FC236}">
                <a16:creationId xmlns:a16="http://schemas.microsoft.com/office/drawing/2014/main" id="{83755243-A75C-EEB1-53AA-8DBF5B107B77}"/>
              </a:ext>
            </a:extLst>
          </p:cNvPr>
          <p:cNvGrpSpPr/>
          <p:nvPr userDrawn="1"/>
        </p:nvGrpSpPr>
        <p:grpSpPr>
          <a:xfrm>
            <a:off x="97323" y="3065132"/>
            <a:ext cx="468367" cy="400771"/>
            <a:chOff x="7236754" y="940858"/>
            <a:chExt cx="1133079" cy="969549"/>
          </a:xfrm>
          <a:solidFill>
            <a:schemeClr val="bg1"/>
          </a:solidFill>
        </p:grpSpPr>
        <p:grpSp>
          <p:nvGrpSpPr>
            <p:cNvPr id="37" name="Graphic 2">
              <a:extLst>
                <a:ext uri="{FF2B5EF4-FFF2-40B4-BE49-F238E27FC236}">
                  <a16:creationId xmlns:a16="http://schemas.microsoft.com/office/drawing/2014/main" id="{DCFCC9CE-0D5D-E828-C63F-47695B86F2EF}"/>
                </a:ext>
              </a:extLst>
            </p:cNvPr>
            <p:cNvGrpSpPr/>
            <p:nvPr/>
          </p:nvGrpSpPr>
          <p:grpSpPr>
            <a:xfrm>
              <a:off x="7884516" y="1486640"/>
              <a:ext cx="203734" cy="61120"/>
              <a:chOff x="7884516" y="1486640"/>
              <a:chExt cx="203734" cy="61120"/>
            </a:xfrm>
            <a:grpFill/>
          </p:grpSpPr>
          <p:sp>
            <p:nvSpPr>
              <p:cNvPr id="50" name="Freeform 49">
                <a:extLst>
                  <a:ext uri="{FF2B5EF4-FFF2-40B4-BE49-F238E27FC236}">
                    <a16:creationId xmlns:a16="http://schemas.microsoft.com/office/drawing/2014/main" id="{88A9CE3A-1C7B-D288-863B-051B362FBD9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1" name="Freeform 50">
                <a:extLst>
                  <a:ext uri="{FF2B5EF4-FFF2-40B4-BE49-F238E27FC236}">
                    <a16:creationId xmlns:a16="http://schemas.microsoft.com/office/drawing/2014/main" id="{968DBED3-B62F-B9D3-F350-28D14B1E18F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38" name="Graphic 2">
              <a:extLst>
                <a:ext uri="{FF2B5EF4-FFF2-40B4-BE49-F238E27FC236}">
                  <a16:creationId xmlns:a16="http://schemas.microsoft.com/office/drawing/2014/main" id="{052994E0-93F2-5B65-F172-24175363975D}"/>
                </a:ext>
              </a:extLst>
            </p:cNvPr>
            <p:cNvGrpSpPr/>
            <p:nvPr/>
          </p:nvGrpSpPr>
          <p:grpSpPr>
            <a:xfrm>
              <a:off x="7236754" y="940858"/>
              <a:ext cx="1133079" cy="969549"/>
              <a:chOff x="7236754" y="940858"/>
              <a:chExt cx="1133079" cy="969549"/>
            </a:xfrm>
            <a:grpFill/>
          </p:grpSpPr>
          <p:sp>
            <p:nvSpPr>
              <p:cNvPr id="39" name="Freeform 38">
                <a:extLst>
                  <a:ext uri="{FF2B5EF4-FFF2-40B4-BE49-F238E27FC236}">
                    <a16:creationId xmlns:a16="http://schemas.microsoft.com/office/drawing/2014/main" id="{D893F5D7-35F4-F7E9-78DB-A88A50001F30}"/>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0" name="Freeform 39">
                <a:extLst>
                  <a:ext uri="{FF2B5EF4-FFF2-40B4-BE49-F238E27FC236}">
                    <a16:creationId xmlns:a16="http://schemas.microsoft.com/office/drawing/2014/main" id="{4E12BA47-0ED8-A290-3968-5DECA64E32F4}"/>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1" name="Freeform 40">
                <a:extLst>
                  <a:ext uri="{FF2B5EF4-FFF2-40B4-BE49-F238E27FC236}">
                    <a16:creationId xmlns:a16="http://schemas.microsoft.com/office/drawing/2014/main" id="{5D47E097-1190-5180-A6CB-12D7AF894B88}"/>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2" name="Freeform 41">
                <a:extLst>
                  <a:ext uri="{FF2B5EF4-FFF2-40B4-BE49-F238E27FC236}">
                    <a16:creationId xmlns:a16="http://schemas.microsoft.com/office/drawing/2014/main" id="{2E4C1E44-586F-2F70-7563-B92333982FD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3" name="Freeform 42">
                <a:extLst>
                  <a:ext uri="{FF2B5EF4-FFF2-40B4-BE49-F238E27FC236}">
                    <a16:creationId xmlns:a16="http://schemas.microsoft.com/office/drawing/2014/main" id="{B9DEECB6-5C22-843B-35EF-A5FB72C56F69}"/>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4" name="Freeform 43">
                <a:extLst>
                  <a:ext uri="{FF2B5EF4-FFF2-40B4-BE49-F238E27FC236}">
                    <a16:creationId xmlns:a16="http://schemas.microsoft.com/office/drawing/2014/main" id="{83E0BBE0-F89D-D63D-B91B-580C3EB844DA}"/>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5" name="Freeform 44">
                <a:extLst>
                  <a:ext uri="{FF2B5EF4-FFF2-40B4-BE49-F238E27FC236}">
                    <a16:creationId xmlns:a16="http://schemas.microsoft.com/office/drawing/2014/main" id="{391334EF-18FD-26A7-7B8D-6071681EA9C1}"/>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6" name="Freeform 45">
                <a:extLst>
                  <a:ext uri="{FF2B5EF4-FFF2-40B4-BE49-F238E27FC236}">
                    <a16:creationId xmlns:a16="http://schemas.microsoft.com/office/drawing/2014/main" id="{CA447B86-7A27-8F00-E18A-8CC612FC87E1}"/>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7" name="Freeform 46">
                <a:extLst>
                  <a:ext uri="{FF2B5EF4-FFF2-40B4-BE49-F238E27FC236}">
                    <a16:creationId xmlns:a16="http://schemas.microsoft.com/office/drawing/2014/main" id="{BAC31D6F-A9D1-F27D-A918-A2003367A2F0}"/>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8" name="Freeform 47">
                <a:extLst>
                  <a:ext uri="{FF2B5EF4-FFF2-40B4-BE49-F238E27FC236}">
                    <a16:creationId xmlns:a16="http://schemas.microsoft.com/office/drawing/2014/main" id="{C236C7E9-B714-94ED-FDC8-6C500493DE1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9" name="Freeform 48">
                <a:extLst>
                  <a:ext uri="{FF2B5EF4-FFF2-40B4-BE49-F238E27FC236}">
                    <a16:creationId xmlns:a16="http://schemas.microsoft.com/office/drawing/2014/main" id="{89FF5123-84B3-8229-E81E-AC98E7642D79}"/>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de-DE" dirty="0">
                  <a:solidFill>
                    <a:schemeClr val="bg1"/>
                  </a:solidFill>
                </a:endParaRPr>
              </a:p>
            </p:txBody>
          </p:sp>
        </p:grpSp>
      </p:grpSp>
      <p:sp>
        <p:nvSpPr>
          <p:cNvPr id="2" name="Text Placeholder 32">
            <a:extLst>
              <a:ext uri="{FF2B5EF4-FFF2-40B4-BE49-F238E27FC236}">
                <a16:creationId xmlns:a16="http://schemas.microsoft.com/office/drawing/2014/main" id="{8FE9523F-527F-BA5C-7535-C94C66F02C8E}"/>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F16024"/>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HEADING</a:t>
            </a:r>
          </a:p>
        </p:txBody>
      </p:sp>
      <p:sp>
        <p:nvSpPr>
          <p:cNvPr id="3" name="Text Placeholder 32">
            <a:extLst>
              <a:ext uri="{FF2B5EF4-FFF2-40B4-BE49-F238E27FC236}">
                <a16:creationId xmlns:a16="http://schemas.microsoft.com/office/drawing/2014/main" id="{E9A100F2-A4BE-D8C3-BC62-FD9AAC2D07B3}"/>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F16024"/>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de-DE" dirty="0"/>
              <a:t>Click to type</a:t>
            </a:r>
            <a:endParaRPr lang="de-DE" dirty="0"/>
          </a:p>
        </p:txBody>
      </p:sp>
      <p:sp>
        <p:nvSpPr>
          <p:cNvPr id="4" name="Triangle 3">
            <a:extLst>
              <a:ext uri="{FF2B5EF4-FFF2-40B4-BE49-F238E27FC236}">
                <a16:creationId xmlns:a16="http://schemas.microsoft.com/office/drawing/2014/main" id="{81C2809F-2319-6D03-7657-799B90907DFB}"/>
              </a:ext>
            </a:extLst>
          </p:cNvPr>
          <p:cNvSpPr/>
          <p:nvPr userDrawn="1"/>
        </p:nvSpPr>
        <p:spPr>
          <a:xfrm rot="5400000">
            <a:off x="-230910" y="5161520"/>
            <a:ext cx="2124000" cy="369454"/>
          </a:xfrm>
          <a:prstGeom prst="triangle">
            <a:avLst/>
          </a:pr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5" name="Graphic 2">
            <a:extLst>
              <a:ext uri="{FF2B5EF4-FFF2-40B4-BE49-F238E27FC236}">
                <a16:creationId xmlns:a16="http://schemas.microsoft.com/office/drawing/2014/main" id="{55A2B42F-6A4D-F46F-259E-22CC9DB7F2E2}"/>
              </a:ext>
            </a:extLst>
          </p:cNvPr>
          <p:cNvGrpSpPr/>
          <p:nvPr userDrawn="1"/>
        </p:nvGrpSpPr>
        <p:grpSpPr>
          <a:xfrm>
            <a:off x="150994" y="4879826"/>
            <a:ext cx="713270" cy="688476"/>
            <a:chOff x="7216180" y="2896437"/>
            <a:chExt cx="1173608" cy="1132811"/>
          </a:xfrm>
          <a:solidFill>
            <a:schemeClr val="bg1"/>
          </a:solidFill>
        </p:grpSpPr>
        <p:grpSp>
          <p:nvGrpSpPr>
            <p:cNvPr id="6" name="Graphic 2">
              <a:extLst>
                <a:ext uri="{FF2B5EF4-FFF2-40B4-BE49-F238E27FC236}">
                  <a16:creationId xmlns:a16="http://schemas.microsoft.com/office/drawing/2014/main" id="{5D83D14B-3C1E-5B42-892C-B6D108FAFD22}"/>
                </a:ext>
              </a:extLst>
            </p:cNvPr>
            <p:cNvGrpSpPr/>
            <p:nvPr/>
          </p:nvGrpSpPr>
          <p:grpSpPr>
            <a:xfrm>
              <a:off x="7884516" y="3299879"/>
              <a:ext cx="244481" cy="366043"/>
              <a:chOff x="7884516" y="3299879"/>
              <a:chExt cx="244481" cy="366043"/>
            </a:xfrm>
            <a:grpFill/>
          </p:grpSpPr>
          <p:sp>
            <p:nvSpPr>
              <p:cNvPr id="82" name="Freeform 81">
                <a:extLst>
                  <a:ext uri="{FF2B5EF4-FFF2-40B4-BE49-F238E27FC236}">
                    <a16:creationId xmlns:a16="http://schemas.microsoft.com/office/drawing/2014/main" id="{0E57677A-F866-9DCA-C340-ECC13BD6E038}"/>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3" name="Freeform 82">
                <a:extLst>
                  <a:ext uri="{FF2B5EF4-FFF2-40B4-BE49-F238E27FC236}">
                    <a16:creationId xmlns:a16="http://schemas.microsoft.com/office/drawing/2014/main" id="{BB65E563-E342-BDC0-8C57-FE1BEDE74B4D}"/>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4" name="Freeform 83">
                <a:extLst>
                  <a:ext uri="{FF2B5EF4-FFF2-40B4-BE49-F238E27FC236}">
                    <a16:creationId xmlns:a16="http://schemas.microsoft.com/office/drawing/2014/main" id="{D6844AFF-E135-4C37-43DB-A26E18B62169}"/>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5" name="Freeform 84">
                <a:extLst>
                  <a:ext uri="{FF2B5EF4-FFF2-40B4-BE49-F238E27FC236}">
                    <a16:creationId xmlns:a16="http://schemas.microsoft.com/office/drawing/2014/main" id="{5AC46029-F181-C20A-0AD9-2AA72474E965}"/>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6" name="Freeform 85">
                <a:extLst>
                  <a:ext uri="{FF2B5EF4-FFF2-40B4-BE49-F238E27FC236}">
                    <a16:creationId xmlns:a16="http://schemas.microsoft.com/office/drawing/2014/main" id="{38085E01-3B4F-A059-8BC4-53F41AF77894}"/>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7" name="Freeform 86">
                <a:extLst>
                  <a:ext uri="{FF2B5EF4-FFF2-40B4-BE49-F238E27FC236}">
                    <a16:creationId xmlns:a16="http://schemas.microsoft.com/office/drawing/2014/main" id="{F7E3F59E-24C1-7373-F28E-6A743C2BBADE}"/>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8" name="Freeform 87">
                <a:extLst>
                  <a:ext uri="{FF2B5EF4-FFF2-40B4-BE49-F238E27FC236}">
                    <a16:creationId xmlns:a16="http://schemas.microsoft.com/office/drawing/2014/main" id="{4996EBB2-C80B-8D4D-04B7-1EEA3DBCF2CB}"/>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9" name="Freeform 88">
                <a:extLst>
                  <a:ext uri="{FF2B5EF4-FFF2-40B4-BE49-F238E27FC236}">
                    <a16:creationId xmlns:a16="http://schemas.microsoft.com/office/drawing/2014/main" id="{B6ED60A0-363B-78ED-8EB6-AEB2B11A3316}"/>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0" name="Freeform 89">
                <a:extLst>
                  <a:ext uri="{FF2B5EF4-FFF2-40B4-BE49-F238E27FC236}">
                    <a16:creationId xmlns:a16="http://schemas.microsoft.com/office/drawing/2014/main" id="{A3FBFBD5-B608-5A67-3F6C-60EC63F335CA}"/>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1" name="Freeform 90">
                <a:extLst>
                  <a:ext uri="{FF2B5EF4-FFF2-40B4-BE49-F238E27FC236}">
                    <a16:creationId xmlns:a16="http://schemas.microsoft.com/office/drawing/2014/main" id="{AFFF1F58-AC66-3E33-A0E8-4A581F23EAE0}"/>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2" name="Freeform 91">
                <a:extLst>
                  <a:ext uri="{FF2B5EF4-FFF2-40B4-BE49-F238E27FC236}">
                    <a16:creationId xmlns:a16="http://schemas.microsoft.com/office/drawing/2014/main" id="{515B28F5-89A5-5261-B382-3A7D026AD58A}"/>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11" name="Graphic 2">
              <a:extLst>
                <a:ext uri="{FF2B5EF4-FFF2-40B4-BE49-F238E27FC236}">
                  <a16:creationId xmlns:a16="http://schemas.microsoft.com/office/drawing/2014/main" id="{EDC4FBD5-08B4-BFD5-338F-D5F22EA903B2}"/>
                </a:ext>
              </a:extLst>
            </p:cNvPr>
            <p:cNvGrpSpPr/>
            <p:nvPr/>
          </p:nvGrpSpPr>
          <p:grpSpPr>
            <a:xfrm>
              <a:off x="7216180" y="2896437"/>
              <a:ext cx="1173608" cy="1132811"/>
              <a:chOff x="7216180" y="2896437"/>
              <a:chExt cx="1173608" cy="1132811"/>
            </a:xfrm>
            <a:grpFill/>
          </p:grpSpPr>
          <p:sp>
            <p:nvSpPr>
              <p:cNvPr id="12" name="Freeform 11">
                <a:extLst>
                  <a:ext uri="{FF2B5EF4-FFF2-40B4-BE49-F238E27FC236}">
                    <a16:creationId xmlns:a16="http://schemas.microsoft.com/office/drawing/2014/main" id="{CA16632D-DEF6-3865-18B6-4C4A1E0B7B94}"/>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 name="Freeform 12">
                <a:extLst>
                  <a:ext uri="{FF2B5EF4-FFF2-40B4-BE49-F238E27FC236}">
                    <a16:creationId xmlns:a16="http://schemas.microsoft.com/office/drawing/2014/main" id="{E698BE7E-97CC-D8EB-C6E4-825D4D925644}"/>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 name="Freeform 13">
                <a:extLst>
                  <a:ext uri="{FF2B5EF4-FFF2-40B4-BE49-F238E27FC236}">
                    <a16:creationId xmlns:a16="http://schemas.microsoft.com/office/drawing/2014/main" id="{21CB46F2-9EF5-03C6-1A75-DE9BEAD62032}"/>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 name="Freeform 14">
                <a:extLst>
                  <a:ext uri="{FF2B5EF4-FFF2-40B4-BE49-F238E27FC236}">
                    <a16:creationId xmlns:a16="http://schemas.microsoft.com/office/drawing/2014/main" id="{BE6557C6-FB62-AF8F-AE7B-D2150D630645}"/>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6" name="Freeform 15">
                <a:extLst>
                  <a:ext uri="{FF2B5EF4-FFF2-40B4-BE49-F238E27FC236}">
                    <a16:creationId xmlns:a16="http://schemas.microsoft.com/office/drawing/2014/main" id="{2A12D361-3F92-58EC-5362-3397FC81842D}"/>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7" name="Freeform 16">
                <a:extLst>
                  <a:ext uri="{FF2B5EF4-FFF2-40B4-BE49-F238E27FC236}">
                    <a16:creationId xmlns:a16="http://schemas.microsoft.com/office/drawing/2014/main" id="{F99E3B4A-DDCA-C6C5-6666-6A4652F578F1}"/>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8" name="Freeform 17">
                <a:extLst>
                  <a:ext uri="{FF2B5EF4-FFF2-40B4-BE49-F238E27FC236}">
                    <a16:creationId xmlns:a16="http://schemas.microsoft.com/office/drawing/2014/main" id="{BC715E41-E912-C192-0202-63FE8CA47600}"/>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9" name="Freeform 18">
                <a:extLst>
                  <a:ext uri="{FF2B5EF4-FFF2-40B4-BE49-F238E27FC236}">
                    <a16:creationId xmlns:a16="http://schemas.microsoft.com/office/drawing/2014/main" id="{7FA4EA76-1CD3-C5F0-E3FB-8835EA7BC31F}"/>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20" name="Freeform 19">
                <a:extLst>
                  <a:ext uri="{FF2B5EF4-FFF2-40B4-BE49-F238E27FC236}">
                    <a16:creationId xmlns:a16="http://schemas.microsoft.com/office/drawing/2014/main" id="{C95E71C5-1614-D47D-3DF7-45B9C1C45201}"/>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22">
                <a:extLst>
                  <a:ext uri="{FF2B5EF4-FFF2-40B4-BE49-F238E27FC236}">
                    <a16:creationId xmlns:a16="http://schemas.microsoft.com/office/drawing/2014/main" id="{2FF40F45-5F2F-F0F8-2175-0EB7B2436F85}"/>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4" name="Freeform 23">
                <a:extLst>
                  <a:ext uri="{FF2B5EF4-FFF2-40B4-BE49-F238E27FC236}">
                    <a16:creationId xmlns:a16="http://schemas.microsoft.com/office/drawing/2014/main" id="{4165F769-8026-3F01-E3B8-4DD0BEDE4836}"/>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9" name="Freeform 78">
                <a:extLst>
                  <a:ext uri="{FF2B5EF4-FFF2-40B4-BE49-F238E27FC236}">
                    <a16:creationId xmlns:a16="http://schemas.microsoft.com/office/drawing/2014/main" id="{BF52BD3E-C51B-FACB-E6FB-09804C543377}"/>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0" name="Freeform 79">
                <a:extLst>
                  <a:ext uri="{FF2B5EF4-FFF2-40B4-BE49-F238E27FC236}">
                    <a16:creationId xmlns:a16="http://schemas.microsoft.com/office/drawing/2014/main" id="{E1EAE9F4-EA28-7E37-2031-A09D4F150577}"/>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spTree>
    <p:extLst>
      <p:ext uri="{BB962C8B-B14F-4D97-AF65-F5344CB8AC3E}">
        <p14:creationId xmlns:p14="http://schemas.microsoft.com/office/powerpoint/2010/main" val="3744122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te Career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81541"/>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23"/>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Einführung</a:t>
            </a:r>
            <a:endParaRPr lang="de-DE"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Fazit</a:t>
            </a:r>
            <a:endParaRPr lang="de-DE" dirty="0"/>
          </a:p>
        </p:txBody>
      </p:sp>
      <p:grpSp>
        <p:nvGrpSpPr>
          <p:cNvPr id="36" name="Graphic 2">
            <a:extLst>
              <a:ext uri="{FF2B5EF4-FFF2-40B4-BE49-F238E27FC236}">
                <a16:creationId xmlns:a16="http://schemas.microsoft.com/office/drawing/2014/main" id="{83755243-A75C-EEB1-53AA-8DBF5B107B77}"/>
              </a:ext>
            </a:extLst>
          </p:cNvPr>
          <p:cNvGrpSpPr/>
          <p:nvPr userDrawn="1"/>
        </p:nvGrpSpPr>
        <p:grpSpPr>
          <a:xfrm>
            <a:off x="97323" y="3065132"/>
            <a:ext cx="468367" cy="400771"/>
            <a:chOff x="7236754" y="940858"/>
            <a:chExt cx="1133079" cy="969549"/>
          </a:xfrm>
          <a:solidFill>
            <a:schemeClr val="bg1"/>
          </a:solidFill>
        </p:grpSpPr>
        <p:grpSp>
          <p:nvGrpSpPr>
            <p:cNvPr id="37" name="Graphic 2">
              <a:extLst>
                <a:ext uri="{FF2B5EF4-FFF2-40B4-BE49-F238E27FC236}">
                  <a16:creationId xmlns:a16="http://schemas.microsoft.com/office/drawing/2014/main" id="{DCFCC9CE-0D5D-E828-C63F-47695B86F2EF}"/>
                </a:ext>
              </a:extLst>
            </p:cNvPr>
            <p:cNvGrpSpPr/>
            <p:nvPr/>
          </p:nvGrpSpPr>
          <p:grpSpPr>
            <a:xfrm>
              <a:off x="7884516" y="1486640"/>
              <a:ext cx="203734" cy="61120"/>
              <a:chOff x="7884516" y="1486640"/>
              <a:chExt cx="203734" cy="61120"/>
            </a:xfrm>
            <a:grpFill/>
          </p:grpSpPr>
          <p:sp>
            <p:nvSpPr>
              <p:cNvPr id="50" name="Freeform 49">
                <a:extLst>
                  <a:ext uri="{FF2B5EF4-FFF2-40B4-BE49-F238E27FC236}">
                    <a16:creationId xmlns:a16="http://schemas.microsoft.com/office/drawing/2014/main" id="{88A9CE3A-1C7B-D288-863B-051B362FBD9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1" name="Freeform 50">
                <a:extLst>
                  <a:ext uri="{FF2B5EF4-FFF2-40B4-BE49-F238E27FC236}">
                    <a16:creationId xmlns:a16="http://schemas.microsoft.com/office/drawing/2014/main" id="{968DBED3-B62F-B9D3-F350-28D14B1E18F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38" name="Graphic 2">
              <a:extLst>
                <a:ext uri="{FF2B5EF4-FFF2-40B4-BE49-F238E27FC236}">
                  <a16:creationId xmlns:a16="http://schemas.microsoft.com/office/drawing/2014/main" id="{052994E0-93F2-5B65-F172-24175363975D}"/>
                </a:ext>
              </a:extLst>
            </p:cNvPr>
            <p:cNvGrpSpPr/>
            <p:nvPr/>
          </p:nvGrpSpPr>
          <p:grpSpPr>
            <a:xfrm>
              <a:off x="7236754" y="940858"/>
              <a:ext cx="1133079" cy="969549"/>
              <a:chOff x="7236754" y="940858"/>
              <a:chExt cx="1133079" cy="969549"/>
            </a:xfrm>
            <a:grpFill/>
          </p:grpSpPr>
          <p:sp>
            <p:nvSpPr>
              <p:cNvPr id="39" name="Freeform 38">
                <a:extLst>
                  <a:ext uri="{FF2B5EF4-FFF2-40B4-BE49-F238E27FC236}">
                    <a16:creationId xmlns:a16="http://schemas.microsoft.com/office/drawing/2014/main" id="{D893F5D7-35F4-F7E9-78DB-A88A50001F30}"/>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0" name="Freeform 39">
                <a:extLst>
                  <a:ext uri="{FF2B5EF4-FFF2-40B4-BE49-F238E27FC236}">
                    <a16:creationId xmlns:a16="http://schemas.microsoft.com/office/drawing/2014/main" id="{4E12BA47-0ED8-A290-3968-5DECA64E32F4}"/>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1" name="Freeform 40">
                <a:extLst>
                  <a:ext uri="{FF2B5EF4-FFF2-40B4-BE49-F238E27FC236}">
                    <a16:creationId xmlns:a16="http://schemas.microsoft.com/office/drawing/2014/main" id="{5D47E097-1190-5180-A6CB-12D7AF894B88}"/>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2" name="Freeform 41">
                <a:extLst>
                  <a:ext uri="{FF2B5EF4-FFF2-40B4-BE49-F238E27FC236}">
                    <a16:creationId xmlns:a16="http://schemas.microsoft.com/office/drawing/2014/main" id="{2E4C1E44-586F-2F70-7563-B92333982FD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3" name="Freeform 42">
                <a:extLst>
                  <a:ext uri="{FF2B5EF4-FFF2-40B4-BE49-F238E27FC236}">
                    <a16:creationId xmlns:a16="http://schemas.microsoft.com/office/drawing/2014/main" id="{B9DEECB6-5C22-843B-35EF-A5FB72C56F69}"/>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4" name="Freeform 43">
                <a:extLst>
                  <a:ext uri="{FF2B5EF4-FFF2-40B4-BE49-F238E27FC236}">
                    <a16:creationId xmlns:a16="http://schemas.microsoft.com/office/drawing/2014/main" id="{83E0BBE0-F89D-D63D-B91B-580C3EB844DA}"/>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5" name="Freeform 44">
                <a:extLst>
                  <a:ext uri="{FF2B5EF4-FFF2-40B4-BE49-F238E27FC236}">
                    <a16:creationId xmlns:a16="http://schemas.microsoft.com/office/drawing/2014/main" id="{391334EF-18FD-26A7-7B8D-6071681EA9C1}"/>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6" name="Freeform 45">
                <a:extLst>
                  <a:ext uri="{FF2B5EF4-FFF2-40B4-BE49-F238E27FC236}">
                    <a16:creationId xmlns:a16="http://schemas.microsoft.com/office/drawing/2014/main" id="{CA447B86-7A27-8F00-E18A-8CC612FC87E1}"/>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7" name="Freeform 46">
                <a:extLst>
                  <a:ext uri="{FF2B5EF4-FFF2-40B4-BE49-F238E27FC236}">
                    <a16:creationId xmlns:a16="http://schemas.microsoft.com/office/drawing/2014/main" id="{BAC31D6F-A9D1-F27D-A918-A2003367A2F0}"/>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8" name="Freeform 47">
                <a:extLst>
                  <a:ext uri="{FF2B5EF4-FFF2-40B4-BE49-F238E27FC236}">
                    <a16:creationId xmlns:a16="http://schemas.microsoft.com/office/drawing/2014/main" id="{C236C7E9-B714-94ED-FDC8-6C500493DE1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9" name="Freeform 48">
                <a:extLst>
                  <a:ext uri="{FF2B5EF4-FFF2-40B4-BE49-F238E27FC236}">
                    <a16:creationId xmlns:a16="http://schemas.microsoft.com/office/drawing/2014/main" id="{89FF5123-84B3-8229-E81E-AC98E7642D79}"/>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de-DE" dirty="0">
                  <a:solidFill>
                    <a:schemeClr val="bg1"/>
                  </a:solidFill>
                </a:endParaRPr>
              </a:p>
            </p:txBody>
          </p:sp>
        </p:grpSp>
      </p:grpSp>
      <p:grpSp>
        <p:nvGrpSpPr>
          <p:cNvPr id="52" name="Graphic 2">
            <a:extLst>
              <a:ext uri="{FF2B5EF4-FFF2-40B4-BE49-F238E27FC236}">
                <a16:creationId xmlns:a16="http://schemas.microsoft.com/office/drawing/2014/main" id="{F5A5A383-6104-54FF-6489-78682F6DDB97}"/>
              </a:ext>
            </a:extLst>
          </p:cNvPr>
          <p:cNvGrpSpPr/>
          <p:nvPr userDrawn="1"/>
        </p:nvGrpSpPr>
        <p:grpSpPr>
          <a:xfrm>
            <a:off x="108245" y="4954942"/>
            <a:ext cx="485120" cy="468257"/>
            <a:chOff x="7216180" y="2896437"/>
            <a:chExt cx="1173608" cy="1132811"/>
          </a:xfrm>
          <a:solidFill>
            <a:schemeClr val="bg1"/>
          </a:solidFill>
        </p:grpSpPr>
        <p:grpSp>
          <p:nvGrpSpPr>
            <p:cNvPr id="53" name="Graphic 2">
              <a:extLst>
                <a:ext uri="{FF2B5EF4-FFF2-40B4-BE49-F238E27FC236}">
                  <a16:creationId xmlns:a16="http://schemas.microsoft.com/office/drawing/2014/main" id="{18FCDDDC-9427-FE75-6C0E-FF7ADDA0D272}"/>
                </a:ext>
              </a:extLst>
            </p:cNvPr>
            <p:cNvGrpSpPr/>
            <p:nvPr/>
          </p:nvGrpSpPr>
          <p:grpSpPr>
            <a:xfrm>
              <a:off x="7884516" y="3299879"/>
              <a:ext cx="244481" cy="366043"/>
              <a:chOff x="7884516" y="3299879"/>
              <a:chExt cx="244481" cy="366043"/>
            </a:xfrm>
            <a:grpFill/>
          </p:grpSpPr>
          <p:sp>
            <p:nvSpPr>
              <p:cNvPr id="68" name="Freeform 67">
                <a:extLst>
                  <a:ext uri="{FF2B5EF4-FFF2-40B4-BE49-F238E27FC236}">
                    <a16:creationId xmlns:a16="http://schemas.microsoft.com/office/drawing/2014/main" id="{A241374A-4047-DB7E-CEF1-8BA340565FA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9" name="Freeform 68">
                <a:extLst>
                  <a:ext uri="{FF2B5EF4-FFF2-40B4-BE49-F238E27FC236}">
                    <a16:creationId xmlns:a16="http://schemas.microsoft.com/office/drawing/2014/main" id="{5592A2CE-FFBD-CE84-265E-D53CAB634DEA}"/>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0" name="Freeform 69">
                <a:extLst>
                  <a:ext uri="{FF2B5EF4-FFF2-40B4-BE49-F238E27FC236}">
                    <a16:creationId xmlns:a16="http://schemas.microsoft.com/office/drawing/2014/main" id="{11FCC0E2-471A-D217-55C1-67FA923655D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1" name="Freeform 70">
                <a:extLst>
                  <a:ext uri="{FF2B5EF4-FFF2-40B4-BE49-F238E27FC236}">
                    <a16:creationId xmlns:a16="http://schemas.microsoft.com/office/drawing/2014/main" id="{DE825313-309B-B8D0-E6AC-3FB8C37397D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2" name="Freeform 71">
                <a:extLst>
                  <a:ext uri="{FF2B5EF4-FFF2-40B4-BE49-F238E27FC236}">
                    <a16:creationId xmlns:a16="http://schemas.microsoft.com/office/drawing/2014/main" id="{4B454E3E-2DB6-A34C-6398-155A66C9C950}"/>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3" name="Freeform 72">
                <a:extLst>
                  <a:ext uri="{FF2B5EF4-FFF2-40B4-BE49-F238E27FC236}">
                    <a16:creationId xmlns:a16="http://schemas.microsoft.com/office/drawing/2014/main" id="{DEF0161D-D30C-0741-26A8-5240C2A88D02}"/>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4" name="Freeform 73">
                <a:extLst>
                  <a:ext uri="{FF2B5EF4-FFF2-40B4-BE49-F238E27FC236}">
                    <a16:creationId xmlns:a16="http://schemas.microsoft.com/office/drawing/2014/main" id="{04B05D7B-65A5-E5AA-74B6-FABAB56C9E62}"/>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5" name="Freeform 74">
                <a:extLst>
                  <a:ext uri="{FF2B5EF4-FFF2-40B4-BE49-F238E27FC236}">
                    <a16:creationId xmlns:a16="http://schemas.microsoft.com/office/drawing/2014/main" id="{48CF0C32-4F50-3A1D-682F-71F22C202187}"/>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6" name="Freeform 75">
                <a:extLst>
                  <a:ext uri="{FF2B5EF4-FFF2-40B4-BE49-F238E27FC236}">
                    <a16:creationId xmlns:a16="http://schemas.microsoft.com/office/drawing/2014/main" id="{AAA99B97-7E3B-5F6B-6900-0569F128C263}"/>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7" name="Freeform 76">
                <a:extLst>
                  <a:ext uri="{FF2B5EF4-FFF2-40B4-BE49-F238E27FC236}">
                    <a16:creationId xmlns:a16="http://schemas.microsoft.com/office/drawing/2014/main" id="{F6E5102F-CB0F-301E-B8F1-06BDBAC915BE}"/>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8" name="Freeform 77">
                <a:extLst>
                  <a:ext uri="{FF2B5EF4-FFF2-40B4-BE49-F238E27FC236}">
                    <a16:creationId xmlns:a16="http://schemas.microsoft.com/office/drawing/2014/main" id="{88CA4E9E-9544-E6D7-0CD9-67CC316D8D4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54" name="Graphic 2">
              <a:extLst>
                <a:ext uri="{FF2B5EF4-FFF2-40B4-BE49-F238E27FC236}">
                  <a16:creationId xmlns:a16="http://schemas.microsoft.com/office/drawing/2014/main" id="{C6DF952B-6437-0C97-84C5-C10459413C02}"/>
                </a:ext>
              </a:extLst>
            </p:cNvPr>
            <p:cNvGrpSpPr/>
            <p:nvPr/>
          </p:nvGrpSpPr>
          <p:grpSpPr>
            <a:xfrm>
              <a:off x="7216180" y="2896437"/>
              <a:ext cx="1173608" cy="1132811"/>
              <a:chOff x="7216180" y="2896437"/>
              <a:chExt cx="1173608" cy="1132811"/>
            </a:xfrm>
            <a:grpFill/>
          </p:grpSpPr>
          <p:sp>
            <p:nvSpPr>
              <p:cNvPr id="55" name="Freeform 54">
                <a:extLst>
                  <a:ext uri="{FF2B5EF4-FFF2-40B4-BE49-F238E27FC236}">
                    <a16:creationId xmlns:a16="http://schemas.microsoft.com/office/drawing/2014/main" id="{56ED3744-DE56-BB41-82E6-52247D0A98E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6" name="Freeform 55">
                <a:extLst>
                  <a:ext uri="{FF2B5EF4-FFF2-40B4-BE49-F238E27FC236}">
                    <a16:creationId xmlns:a16="http://schemas.microsoft.com/office/drawing/2014/main" id="{98C69912-65BB-735B-18AE-6FBF59C9F3F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7" name="Freeform 56">
                <a:extLst>
                  <a:ext uri="{FF2B5EF4-FFF2-40B4-BE49-F238E27FC236}">
                    <a16:creationId xmlns:a16="http://schemas.microsoft.com/office/drawing/2014/main" id="{F3DA5DD5-9429-265B-1EC1-D9E0EE8F647A}"/>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8" name="Freeform 57">
                <a:extLst>
                  <a:ext uri="{FF2B5EF4-FFF2-40B4-BE49-F238E27FC236}">
                    <a16:creationId xmlns:a16="http://schemas.microsoft.com/office/drawing/2014/main" id="{E2BB5A56-49D1-5E97-BC2D-B7F9A841ECD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9" name="Freeform 58">
                <a:extLst>
                  <a:ext uri="{FF2B5EF4-FFF2-40B4-BE49-F238E27FC236}">
                    <a16:creationId xmlns:a16="http://schemas.microsoft.com/office/drawing/2014/main" id="{1A1AC028-4EE7-7A24-6D88-42161487345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0" name="Freeform 59">
                <a:extLst>
                  <a:ext uri="{FF2B5EF4-FFF2-40B4-BE49-F238E27FC236}">
                    <a16:creationId xmlns:a16="http://schemas.microsoft.com/office/drawing/2014/main" id="{2C913E49-80BA-EA37-51CE-CC59B0178E7D}"/>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1" name="Freeform 60">
                <a:extLst>
                  <a:ext uri="{FF2B5EF4-FFF2-40B4-BE49-F238E27FC236}">
                    <a16:creationId xmlns:a16="http://schemas.microsoft.com/office/drawing/2014/main" id="{365990A3-67BE-6263-633A-175563488DB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2" name="Freeform 61">
                <a:extLst>
                  <a:ext uri="{FF2B5EF4-FFF2-40B4-BE49-F238E27FC236}">
                    <a16:creationId xmlns:a16="http://schemas.microsoft.com/office/drawing/2014/main" id="{1A793481-D473-ADEE-788C-2C4C8CF34C46}"/>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63" name="Freeform 62">
                <a:extLst>
                  <a:ext uri="{FF2B5EF4-FFF2-40B4-BE49-F238E27FC236}">
                    <a16:creationId xmlns:a16="http://schemas.microsoft.com/office/drawing/2014/main" id="{BC07640F-3C64-9207-14B0-C21F027A73F0}"/>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64" name="Freeform 63">
                <a:extLst>
                  <a:ext uri="{FF2B5EF4-FFF2-40B4-BE49-F238E27FC236}">
                    <a16:creationId xmlns:a16="http://schemas.microsoft.com/office/drawing/2014/main" id="{A6A63D25-6F89-21BF-CC11-07F2AF8DB8C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5" name="Freeform 64">
                <a:extLst>
                  <a:ext uri="{FF2B5EF4-FFF2-40B4-BE49-F238E27FC236}">
                    <a16:creationId xmlns:a16="http://schemas.microsoft.com/office/drawing/2014/main" id="{65EF979B-DEE5-E59A-587C-07F20A8CCCE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6" name="Freeform 65">
                <a:extLst>
                  <a:ext uri="{FF2B5EF4-FFF2-40B4-BE49-F238E27FC236}">
                    <a16:creationId xmlns:a16="http://schemas.microsoft.com/office/drawing/2014/main" id="{DE19A461-F6BA-682C-4D19-B533508F1CCF}"/>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7" name="Freeform 66">
                <a:extLst>
                  <a:ext uri="{FF2B5EF4-FFF2-40B4-BE49-F238E27FC236}">
                    <a16:creationId xmlns:a16="http://schemas.microsoft.com/office/drawing/2014/main" id="{7040DFEE-A860-3BB6-ADF9-AB51129DE9E2}"/>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sp>
        <p:nvSpPr>
          <p:cNvPr id="2" name="Triangle 1">
            <a:extLst>
              <a:ext uri="{FF2B5EF4-FFF2-40B4-BE49-F238E27FC236}">
                <a16:creationId xmlns:a16="http://schemas.microsoft.com/office/drawing/2014/main" id="{DF4469C2-7646-E046-8331-73F9FA00ADC5}"/>
              </a:ext>
            </a:extLst>
          </p:cNvPr>
          <p:cNvSpPr/>
          <p:nvPr userDrawn="1"/>
        </p:nvSpPr>
        <p:spPr>
          <a:xfrm rot="5400000">
            <a:off x="-230910" y="7302183"/>
            <a:ext cx="2124000" cy="369454"/>
          </a:xfrm>
          <a:prstGeom prst="triangle">
            <a:avLst/>
          </a:prstGeom>
          <a:solidFill>
            <a:srgbClr val="D38C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3" name="Graphic 2">
            <a:extLst>
              <a:ext uri="{FF2B5EF4-FFF2-40B4-BE49-F238E27FC236}">
                <a16:creationId xmlns:a16="http://schemas.microsoft.com/office/drawing/2014/main" id="{EC353272-DA18-068F-0829-A60591FA2903}"/>
              </a:ext>
            </a:extLst>
          </p:cNvPr>
          <p:cNvGrpSpPr/>
          <p:nvPr userDrawn="1"/>
        </p:nvGrpSpPr>
        <p:grpSpPr>
          <a:xfrm>
            <a:off x="264644" y="7096818"/>
            <a:ext cx="593111" cy="756713"/>
            <a:chOff x="5321116" y="858896"/>
            <a:chExt cx="888315" cy="1133345"/>
          </a:xfrm>
          <a:solidFill>
            <a:schemeClr val="bg1"/>
          </a:solidFill>
        </p:grpSpPr>
        <p:sp>
          <p:nvSpPr>
            <p:cNvPr id="6" name="Freeform 5">
              <a:extLst>
                <a:ext uri="{FF2B5EF4-FFF2-40B4-BE49-F238E27FC236}">
                  <a16:creationId xmlns:a16="http://schemas.microsoft.com/office/drawing/2014/main" id="{36D514EB-C16C-EBD7-C724-63DAAF2E1084}"/>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1" name="Freeform 10">
              <a:extLst>
                <a:ext uri="{FF2B5EF4-FFF2-40B4-BE49-F238E27FC236}">
                  <a16:creationId xmlns:a16="http://schemas.microsoft.com/office/drawing/2014/main" id="{33DB3157-E26F-0DC9-ECFC-1C819B8CDB9F}"/>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 name="Freeform 11">
              <a:extLst>
                <a:ext uri="{FF2B5EF4-FFF2-40B4-BE49-F238E27FC236}">
                  <a16:creationId xmlns:a16="http://schemas.microsoft.com/office/drawing/2014/main" id="{37BAF947-8FAE-B5D3-E362-B495930A5520}"/>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 name="Freeform 12">
              <a:extLst>
                <a:ext uri="{FF2B5EF4-FFF2-40B4-BE49-F238E27FC236}">
                  <a16:creationId xmlns:a16="http://schemas.microsoft.com/office/drawing/2014/main" id="{CF952180-A0C6-FEC4-B5D7-42A36170CAB4}"/>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 name="Freeform 13">
              <a:extLst>
                <a:ext uri="{FF2B5EF4-FFF2-40B4-BE49-F238E27FC236}">
                  <a16:creationId xmlns:a16="http://schemas.microsoft.com/office/drawing/2014/main" id="{84FDCE5A-A048-BF1F-8CAF-9E7883032E5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 name="Freeform 14">
              <a:extLst>
                <a:ext uri="{FF2B5EF4-FFF2-40B4-BE49-F238E27FC236}">
                  <a16:creationId xmlns:a16="http://schemas.microsoft.com/office/drawing/2014/main" id="{568E0048-E558-8CF6-D770-22B91E996531}"/>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6" name="Freeform 15">
              <a:extLst>
                <a:ext uri="{FF2B5EF4-FFF2-40B4-BE49-F238E27FC236}">
                  <a16:creationId xmlns:a16="http://schemas.microsoft.com/office/drawing/2014/main" id="{8DAE0CA1-4DE7-762F-1395-F30E47A7863F}"/>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7" name="Freeform 16">
              <a:extLst>
                <a:ext uri="{FF2B5EF4-FFF2-40B4-BE49-F238E27FC236}">
                  <a16:creationId xmlns:a16="http://schemas.microsoft.com/office/drawing/2014/main" id="{4D02E094-6024-D972-0AFF-F28D78C40506}"/>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8" name="Freeform 17">
              <a:extLst>
                <a:ext uri="{FF2B5EF4-FFF2-40B4-BE49-F238E27FC236}">
                  <a16:creationId xmlns:a16="http://schemas.microsoft.com/office/drawing/2014/main" id="{CB6A340B-5A88-5200-DC68-8997AE367438}"/>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sp>
        <p:nvSpPr>
          <p:cNvPr id="19" name="Text Placeholder 32">
            <a:extLst>
              <a:ext uri="{FF2B5EF4-FFF2-40B4-BE49-F238E27FC236}">
                <a16:creationId xmlns:a16="http://schemas.microsoft.com/office/drawing/2014/main" id="{5E25CBCC-D60E-A22C-9222-3DBA42E9960D}"/>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D38CBC"/>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HEADING</a:t>
            </a:r>
          </a:p>
        </p:txBody>
      </p:sp>
      <p:sp>
        <p:nvSpPr>
          <p:cNvPr id="20" name="Text Placeholder 32">
            <a:extLst>
              <a:ext uri="{FF2B5EF4-FFF2-40B4-BE49-F238E27FC236}">
                <a16:creationId xmlns:a16="http://schemas.microsoft.com/office/drawing/2014/main" id="{3BDA8ADD-ACA2-9146-74CF-CB0B29717658}"/>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D38CBC"/>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de-DE" dirty="0"/>
              <a:t>Click to type</a:t>
            </a:r>
            <a:endParaRPr lang="de-DE" dirty="0"/>
          </a:p>
        </p:txBody>
      </p:sp>
    </p:spTree>
    <p:extLst>
      <p:ext uri="{BB962C8B-B14F-4D97-AF65-F5344CB8AC3E}">
        <p14:creationId xmlns:p14="http://schemas.microsoft.com/office/powerpoint/2010/main" val="39912046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clusion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77423"/>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19"/>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Einführung</a:t>
            </a:r>
            <a:endParaRPr lang="de-DE"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Fazit</a:t>
            </a:r>
            <a:endParaRPr lang="de-DE" dirty="0"/>
          </a:p>
        </p:txBody>
      </p:sp>
      <p:sp>
        <p:nvSpPr>
          <p:cNvPr id="23" name="Text Placeholder 32">
            <a:extLst>
              <a:ext uri="{FF2B5EF4-FFF2-40B4-BE49-F238E27FC236}">
                <a16:creationId xmlns:a16="http://schemas.microsoft.com/office/drawing/2014/main" id="{435C1345-B374-D74B-31EF-2678B6DFA580}"/>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HEADING</a:t>
            </a:r>
          </a:p>
        </p:txBody>
      </p:sp>
      <p:sp>
        <p:nvSpPr>
          <p:cNvPr id="24" name="Text Placeholder 32">
            <a:extLst>
              <a:ext uri="{FF2B5EF4-FFF2-40B4-BE49-F238E27FC236}">
                <a16:creationId xmlns:a16="http://schemas.microsoft.com/office/drawing/2014/main" id="{D6F34379-6A48-0CEF-C2D9-46377A2846CE}"/>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4763AE"/>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de-DE" dirty="0"/>
              <a:t>Click to type</a:t>
            </a:r>
            <a:endParaRPr lang="de-DE" dirty="0"/>
          </a:p>
        </p:txBody>
      </p:sp>
      <p:grpSp>
        <p:nvGrpSpPr>
          <p:cNvPr id="25" name="Graphic 2">
            <a:extLst>
              <a:ext uri="{FF2B5EF4-FFF2-40B4-BE49-F238E27FC236}">
                <a16:creationId xmlns:a16="http://schemas.microsoft.com/office/drawing/2014/main" id="{7FDD99C7-51A3-E03F-096B-0A085B79F7AD}"/>
              </a:ext>
            </a:extLst>
          </p:cNvPr>
          <p:cNvGrpSpPr/>
          <p:nvPr userDrawn="1"/>
        </p:nvGrpSpPr>
        <p:grpSpPr>
          <a:xfrm>
            <a:off x="135172" y="7279858"/>
            <a:ext cx="367192" cy="468477"/>
            <a:chOff x="5321116" y="858896"/>
            <a:chExt cx="888315" cy="1133345"/>
          </a:xfrm>
          <a:solidFill>
            <a:schemeClr val="bg1"/>
          </a:solidFill>
        </p:grpSpPr>
        <p:sp>
          <p:nvSpPr>
            <p:cNvPr id="26" name="Freeform 25">
              <a:extLst>
                <a:ext uri="{FF2B5EF4-FFF2-40B4-BE49-F238E27FC236}">
                  <a16:creationId xmlns:a16="http://schemas.microsoft.com/office/drawing/2014/main" id="{24201910-79F2-3CA6-C66C-B93A2021197A}"/>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7" name="Freeform 26">
              <a:extLst>
                <a:ext uri="{FF2B5EF4-FFF2-40B4-BE49-F238E27FC236}">
                  <a16:creationId xmlns:a16="http://schemas.microsoft.com/office/drawing/2014/main" id="{94385BE5-8CE7-20D3-8A94-69A70B3B1F1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8" name="Freeform 27">
              <a:extLst>
                <a:ext uri="{FF2B5EF4-FFF2-40B4-BE49-F238E27FC236}">
                  <a16:creationId xmlns:a16="http://schemas.microsoft.com/office/drawing/2014/main" id="{48CC6B86-DFBA-6FBA-3517-5037FE5E4263}"/>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9" name="Freeform 28">
              <a:extLst>
                <a:ext uri="{FF2B5EF4-FFF2-40B4-BE49-F238E27FC236}">
                  <a16:creationId xmlns:a16="http://schemas.microsoft.com/office/drawing/2014/main" id="{ABB4FA52-6F26-6059-7BA9-F506F69F4EA2}"/>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1" name="Freeform 30">
              <a:extLst>
                <a:ext uri="{FF2B5EF4-FFF2-40B4-BE49-F238E27FC236}">
                  <a16:creationId xmlns:a16="http://schemas.microsoft.com/office/drawing/2014/main" id="{EE5F0E85-2869-79FC-8D9F-0CA7E578727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2" name="Freeform 31">
              <a:extLst>
                <a:ext uri="{FF2B5EF4-FFF2-40B4-BE49-F238E27FC236}">
                  <a16:creationId xmlns:a16="http://schemas.microsoft.com/office/drawing/2014/main" id="{5DBD6C53-2D90-7B08-A103-E6ACC84C2698}"/>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3" name="Freeform 32">
              <a:extLst>
                <a:ext uri="{FF2B5EF4-FFF2-40B4-BE49-F238E27FC236}">
                  <a16:creationId xmlns:a16="http://schemas.microsoft.com/office/drawing/2014/main" id="{6AC8E47A-21D9-6CF2-2D33-880F9FCEF1D7}"/>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4" name="Freeform 33">
              <a:extLst>
                <a:ext uri="{FF2B5EF4-FFF2-40B4-BE49-F238E27FC236}">
                  <a16:creationId xmlns:a16="http://schemas.microsoft.com/office/drawing/2014/main" id="{B1AE2D82-B16A-55C8-2DAC-908C53B1E1AF}"/>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5" name="Freeform 34">
              <a:extLst>
                <a:ext uri="{FF2B5EF4-FFF2-40B4-BE49-F238E27FC236}">
                  <a16:creationId xmlns:a16="http://schemas.microsoft.com/office/drawing/2014/main" id="{45CE991D-B395-C1AD-DB57-32AE112A3452}"/>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36" name="Graphic 2">
            <a:extLst>
              <a:ext uri="{FF2B5EF4-FFF2-40B4-BE49-F238E27FC236}">
                <a16:creationId xmlns:a16="http://schemas.microsoft.com/office/drawing/2014/main" id="{83755243-A75C-EEB1-53AA-8DBF5B107B77}"/>
              </a:ext>
            </a:extLst>
          </p:cNvPr>
          <p:cNvGrpSpPr/>
          <p:nvPr userDrawn="1"/>
        </p:nvGrpSpPr>
        <p:grpSpPr>
          <a:xfrm>
            <a:off x="97323" y="3065132"/>
            <a:ext cx="468367" cy="400771"/>
            <a:chOff x="7236754" y="940858"/>
            <a:chExt cx="1133079" cy="969549"/>
          </a:xfrm>
          <a:solidFill>
            <a:schemeClr val="bg1"/>
          </a:solidFill>
        </p:grpSpPr>
        <p:grpSp>
          <p:nvGrpSpPr>
            <p:cNvPr id="37" name="Graphic 2">
              <a:extLst>
                <a:ext uri="{FF2B5EF4-FFF2-40B4-BE49-F238E27FC236}">
                  <a16:creationId xmlns:a16="http://schemas.microsoft.com/office/drawing/2014/main" id="{DCFCC9CE-0D5D-E828-C63F-47695B86F2EF}"/>
                </a:ext>
              </a:extLst>
            </p:cNvPr>
            <p:cNvGrpSpPr/>
            <p:nvPr/>
          </p:nvGrpSpPr>
          <p:grpSpPr>
            <a:xfrm>
              <a:off x="7884516" y="1486640"/>
              <a:ext cx="203734" cy="61120"/>
              <a:chOff x="7884516" y="1486640"/>
              <a:chExt cx="203734" cy="61120"/>
            </a:xfrm>
            <a:grpFill/>
          </p:grpSpPr>
          <p:sp>
            <p:nvSpPr>
              <p:cNvPr id="50" name="Freeform 49">
                <a:extLst>
                  <a:ext uri="{FF2B5EF4-FFF2-40B4-BE49-F238E27FC236}">
                    <a16:creationId xmlns:a16="http://schemas.microsoft.com/office/drawing/2014/main" id="{88A9CE3A-1C7B-D288-863B-051B362FBD9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1" name="Freeform 50">
                <a:extLst>
                  <a:ext uri="{FF2B5EF4-FFF2-40B4-BE49-F238E27FC236}">
                    <a16:creationId xmlns:a16="http://schemas.microsoft.com/office/drawing/2014/main" id="{968DBED3-B62F-B9D3-F350-28D14B1E18F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38" name="Graphic 2">
              <a:extLst>
                <a:ext uri="{FF2B5EF4-FFF2-40B4-BE49-F238E27FC236}">
                  <a16:creationId xmlns:a16="http://schemas.microsoft.com/office/drawing/2014/main" id="{052994E0-93F2-5B65-F172-24175363975D}"/>
                </a:ext>
              </a:extLst>
            </p:cNvPr>
            <p:cNvGrpSpPr/>
            <p:nvPr/>
          </p:nvGrpSpPr>
          <p:grpSpPr>
            <a:xfrm>
              <a:off x="7236754" y="940858"/>
              <a:ext cx="1133079" cy="969549"/>
              <a:chOff x="7236754" y="940858"/>
              <a:chExt cx="1133079" cy="969549"/>
            </a:xfrm>
            <a:grpFill/>
          </p:grpSpPr>
          <p:sp>
            <p:nvSpPr>
              <p:cNvPr id="39" name="Freeform 38">
                <a:extLst>
                  <a:ext uri="{FF2B5EF4-FFF2-40B4-BE49-F238E27FC236}">
                    <a16:creationId xmlns:a16="http://schemas.microsoft.com/office/drawing/2014/main" id="{D893F5D7-35F4-F7E9-78DB-A88A50001F30}"/>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0" name="Freeform 39">
                <a:extLst>
                  <a:ext uri="{FF2B5EF4-FFF2-40B4-BE49-F238E27FC236}">
                    <a16:creationId xmlns:a16="http://schemas.microsoft.com/office/drawing/2014/main" id="{4E12BA47-0ED8-A290-3968-5DECA64E32F4}"/>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1" name="Freeform 40">
                <a:extLst>
                  <a:ext uri="{FF2B5EF4-FFF2-40B4-BE49-F238E27FC236}">
                    <a16:creationId xmlns:a16="http://schemas.microsoft.com/office/drawing/2014/main" id="{5D47E097-1190-5180-A6CB-12D7AF894B88}"/>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2" name="Freeform 41">
                <a:extLst>
                  <a:ext uri="{FF2B5EF4-FFF2-40B4-BE49-F238E27FC236}">
                    <a16:creationId xmlns:a16="http://schemas.microsoft.com/office/drawing/2014/main" id="{2E4C1E44-586F-2F70-7563-B92333982FD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3" name="Freeform 42">
                <a:extLst>
                  <a:ext uri="{FF2B5EF4-FFF2-40B4-BE49-F238E27FC236}">
                    <a16:creationId xmlns:a16="http://schemas.microsoft.com/office/drawing/2014/main" id="{B9DEECB6-5C22-843B-35EF-A5FB72C56F69}"/>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4" name="Freeform 43">
                <a:extLst>
                  <a:ext uri="{FF2B5EF4-FFF2-40B4-BE49-F238E27FC236}">
                    <a16:creationId xmlns:a16="http://schemas.microsoft.com/office/drawing/2014/main" id="{83E0BBE0-F89D-D63D-B91B-580C3EB844DA}"/>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5" name="Freeform 44">
                <a:extLst>
                  <a:ext uri="{FF2B5EF4-FFF2-40B4-BE49-F238E27FC236}">
                    <a16:creationId xmlns:a16="http://schemas.microsoft.com/office/drawing/2014/main" id="{391334EF-18FD-26A7-7B8D-6071681EA9C1}"/>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6" name="Freeform 45">
                <a:extLst>
                  <a:ext uri="{FF2B5EF4-FFF2-40B4-BE49-F238E27FC236}">
                    <a16:creationId xmlns:a16="http://schemas.microsoft.com/office/drawing/2014/main" id="{CA447B86-7A27-8F00-E18A-8CC612FC87E1}"/>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7" name="Freeform 46">
                <a:extLst>
                  <a:ext uri="{FF2B5EF4-FFF2-40B4-BE49-F238E27FC236}">
                    <a16:creationId xmlns:a16="http://schemas.microsoft.com/office/drawing/2014/main" id="{BAC31D6F-A9D1-F27D-A918-A2003367A2F0}"/>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8" name="Freeform 47">
                <a:extLst>
                  <a:ext uri="{FF2B5EF4-FFF2-40B4-BE49-F238E27FC236}">
                    <a16:creationId xmlns:a16="http://schemas.microsoft.com/office/drawing/2014/main" id="{C236C7E9-B714-94ED-FDC8-6C500493DE1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9" name="Freeform 48">
                <a:extLst>
                  <a:ext uri="{FF2B5EF4-FFF2-40B4-BE49-F238E27FC236}">
                    <a16:creationId xmlns:a16="http://schemas.microsoft.com/office/drawing/2014/main" id="{89FF5123-84B3-8229-E81E-AC98E7642D79}"/>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de-DE" dirty="0">
                  <a:solidFill>
                    <a:schemeClr val="bg1"/>
                  </a:solidFill>
                </a:endParaRPr>
              </a:p>
            </p:txBody>
          </p:sp>
        </p:grpSp>
      </p:grpSp>
      <p:grpSp>
        <p:nvGrpSpPr>
          <p:cNvPr id="52" name="Graphic 2">
            <a:extLst>
              <a:ext uri="{FF2B5EF4-FFF2-40B4-BE49-F238E27FC236}">
                <a16:creationId xmlns:a16="http://schemas.microsoft.com/office/drawing/2014/main" id="{F5A5A383-6104-54FF-6489-78682F6DDB97}"/>
              </a:ext>
            </a:extLst>
          </p:cNvPr>
          <p:cNvGrpSpPr/>
          <p:nvPr userDrawn="1"/>
        </p:nvGrpSpPr>
        <p:grpSpPr>
          <a:xfrm>
            <a:off x="108245" y="4954942"/>
            <a:ext cx="485120" cy="468257"/>
            <a:chOff x="7216180" y="2896437"/>
            <a:chExt cx="1173608" cy="1132811"/>
          </a:xfrm>
          <a:solidFill>
            <a:schemeClr val="bg1"/>
          </a:solidFill>
        </p:grpSpPr>
        <p:grpSp>
          <p:nvGrpSpPr>
            <p:cNvPr id="53" name="Graphic 2">
              <a:extLst>
                <a:ext uri="{FF2B5EF4-FFF2-40B4-BE49-F238E27FC236}">
                  <a16:creationId xmlns:a16="http://schemas.microsoft.com/office/drawing/2014/main" id="{18FCDDDC-9427-FE75-6C0E-FF7ADDA0D272}"/>
                </a:ext>
              </a:extLst>
            </p:cNvPr>
            <p:cNvGrpSpPr/>
            <p:nvPr/>
          </p:nvGrpSpPr>
          <p:grpSpPr>
            <a:xfrm>
              <a:off x="7884516" y="3299879"/>
              <a:ext cx="244481" cy="366043"/>
              <a:chOff x="7884516" y="3299879"/>
              <a:chExt cx="244481" cy="366043"/>
            </a:xfrm>
            <a:grpFill/>
          </p:grpSpPr>
          <p:sp>
            <p:nvSpPr>
              <p:cNvPr id="68" name="Freeform 67">
                <a:extLst>
                  <a:ext uri="{FF2B5EF4-FFF2-40B4-BE49-F238E27FC236}">
                    <a16:creationId xmlns:a16="http://schemas.microsoft.com/office/drawing/2014/main" id="{A241374A-4047-DB7E-CEF1-8BA340565FA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9" name="Freeform 68">
                <a:extLst>
                  <a:ext uri="{FF2B5EF4-FFF2-40B4-BE49-F238E27FC236}">
                    <a16:creationId xmlns:a16="http://schemas.microsoft.com/office/drawing/2014/main" id="{5592A2CE-FFBD-CE84-265E-D53CAB634DEA}"/>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0" name="Freeform 69">
                <a:extLst>
                  <a:ext uri="{FF2B5EF4-FFF2-40B4-BE49-F238E27FC236}">
                    <a16:creationId xmlns:a16="http://schemas.microsoft.com/office/drawing/2014/main" id="{11FCC0E2-471A-D217-55C1-67FA923655D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1" name="Freeform 70">
                <a:extLst>
                  <a:ext uri="{FF2B5EF4-FFF2-40B4-BE49-F238E27FC236}">
                    <a16:creationId xmlns:a16="http://schemas.microsoft.com/office/drawing/2014/main" id="{DE825313-309B-B8D0-E6AC-3FB8C37397D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2" name="Freeform 71">
                <a:extLst>
                  <a:ext uri="{FF2B5EF4-FFF2-40B4-BE49-F238E27FC236}">
                    <a16:creationId xmlns:a16="http://schemas.microsoft.com/office/drawing/2014/main" id="{4B454E3E-2DB6-A34C-6398-155A66C9C950}"/>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3" name="Freeform 72">
                <a:extLst>
                  <a:ext uri="{FF2B5EF4-FFF2-40B4-BE49-F238E27FC236}">
                    <a16:creationId xmlns:a16="http://schemas.microsoft.com/office/drawing/2014/main" id="{DEF0161D-D30C-0741-26A8-5240C2A88D02}"/>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4" name="Freeform 73">
                <a:extLst>
                  <a:ext uri="{FF2B5EF4-FFF2-40B4-BE49-F238E27FC236}">
                    <a16:creationId xmlns:a16="http://schemas.microsoft.com/office/drawing/2014/main" id="{04B05D7B-65A5-E5AA-74B6-FABAB56C9E62}"/>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5" name="Freeform 74">
                <a:extLst>
                  <a:ext uri="{FF2B5EF4-FFF2-40B4-BE49-F238E27FC236}">
                    <a16:creationId xmlns:a16="http://schemas.microsoft.com/office/drawing/2014/main" id="{48CF0C32-4F50-3A1D-682F-71F22C202187}"/>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6" name="Freeform 75">
                <a:extLst>
                  <a:ext uri="{FF2B5EF4-FFF2-40B4-BE49-F238E27FC236}">
                    <a16:creationId xmlns:a16="http://schemas.microsoft.com/office/drawing/2014/main" id="{AAA99B97-7E3B-5F6B-6900-0569F128C263}"/>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7" name="Freeform 76">
                <a:extLst>
                  <a:ext uri="{FF2B5EF4-FFF2-40B4-BE49-F238E27FC236}">
                    <a16:creationId xmlns:a16="http://schemas.microsoft.com/office/drawing/2014/main" id="{F6E5102F-CB0F-301E-B8F1-06BDBAC915BE}"/>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8" name="Freeform 77">
                <a:extLst>
                  <a:ext uri="{FF2B5EF4-FFF2-40B4-BE49-F238E27FC236}">
                    <a16:creationId xmlns:a16="http://schemas.microsoft.com/office/drawing/2014/main" id="{88CA4E9E-9544-E6D7-0CD9-67CC316D8D4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54" name="Graphic 2">
              <a:extLst>
                <a:ext uri="{FF2B5EF4-FFF2-40B4-BE49-F238E27FC236}">
                  <a16:creationId xmlns:a16="http://schemas.microsoft.com/office/drawing/2014/main" id="{C6DF952B-6437-0C97-84C5-C10459413C02}"/>
                </a:ext>
              </a:extLst>
            </p:cNvPr>
            <p:cNvGrpSpPr/>
            <p:nvPr/>
          </p:nvGrpSpPr>
          <p:grpSpPr>
            <a:xfrm>
              <a:off x="7216180" y="2896437"/>
              <a:ext cx="1173608" cy="1132811"/>
              <a:chOff x="7216180" y="2896437"/>
              <a:chExt cx="1173608" cy="1132811"/>
            </a:xfrm>
            <a:grpFill/>
          </p:grpSpPr>
          <p:sp>
            <p:nvSpPr>
              <p:cNvPr id="55" name="Freeform 54">
                <a:extLst>
                  <a:ext uri="{FF2B5EF4-FFF2-40B4-BE49-F238E27FC236}">
                    <a16:creationId xmlns:a16="http://schemas.microsoft.com/office/drawing/2014/main" id="{56ED3744-DE56-BB41-82E6-52247D0A98E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6" name="Freeform 55">
                <a:extLst>
                  <a:ext uri="{FF2B5EF4-FFF2-40B4-BE49-F238E27FC236}">
                    <a16:creationId xmlns:a16="http://schemas.microsoft.com/office/drawing/2014/main" id="{98C69912-65BB-735B-18AE-6FBF59C9F3F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7" name="Freeform 56">
                <a:extLst>
                  <a:ext uri="{FF2B5EF4-FFF2-40B4-BE49-F238E27FC236}">
                    <a16:creationId xmlns:a16="http://schemas.microsoft.com/office/drawing/2014/main" id="{F3DA5DD5-9429-265B-1EC1-D9E0EE8F647A}"/>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8" name="Freeform 57">
                <a:extLst>
                  <a:ext uri="{FF2B5EF4-FFF2-40B4-BE49-F238E27FC236}">
                    <a16:creationId xmlns:a16="http://schemas.microsoft.com/office/drawing/2014/main" id="{E2BB5A56-49D1-5E97-BC2D-B7F9A841ECD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9" name="Freeform 58">
                <a:extLst>
                  <a:ext uri="{FF2B5EF4-FFF2-40B4-BE49-F238E27FC236}">
                    <a16:creationId xmlns:a16="http://schemas.microsoft.com/office/drawing/2014/main" id="{1A1AC028-4EE7-7A24-6D88-42161487345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0" name="Freeform 59">
                <a:extLst>
                  <a:ext uri="{FF2B5EF4-FFF2-40B4-BE49-F238E27FC236}">
                    <a16:creationId xmlns:a16="http://schemas.microsoft.com/office/drawing/2014/main" id="{2C913E49-80BA-EA37-51CE-CC59B0178E7D}"/>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1" name="Freeform 60">
                <a:extLst>
                  <a:ext uri="{FF2B5EF4-FFF2-40B4-BE49-F238E27FC236}">
                    <a16:creationId xmlns:a16="http://schemas.microsoft.com/office/drawing/2014/main" id="{365990A3-67BE-6263-633A-175563488DB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2" name="Freeform 61">
                <a:extLst>
                  <a:ext uri="{FF2B5EF4-FFF2-40B4-BE49-F238E27FC236}">
                    <a16:creationId xmlns:a16="http://schemas.microsoft.com/office/drawing/2014/main" id="{1A793481-D473-ADEE-788C-2C4C8CF34C46}"/>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63" name="Freeform 62">
                <a:extLst>
                  <a:ext uri="{FF2B5EF4-FFF2-40B4-BE49-F238E27FC236}">
                    <a16:creationId xmlns:a16="http://schemas.microsoft.com/office/drawing/2014/main" id="{BC07640F-3C64-9207-14B0-C21F027A73F0}"/>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64" name="Freeform 63">
                <a:extLst>
                  <a:ext uri="{FF2B5EF4-FFF2-40B4-BE49-F238E27FC236}">
                    <a16:creationId xmlns:a16="http://schemas.microsoft.com/office/drawing/2014/main" id="{A6A63D25-6F89-21BF-CC11-07F2AF8DB8C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5" name="Freeform 64">
                <a:extLst>
                  <a:ext uri="{FF2B5EF4-FFF2-40B4-BE49-F238E27FC236}">
                    <a16:creationId xmlns:a16="http://schemas.microsoft.com/office/drawing/2014/main" id="{65EF979B-DEE5-E59A-587C-07F20A8CCCE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6" name="Freeform 65">
                <a:extLst>
                  <a:ext uri="{FF2B5EF4-FFF2-40B4-BE49-F238E27FC236}">
                    <a16:creationId xmlns:a16="http://schemas.microsoft.com/office/drawing/2014/main" id="{DE19A461-F6BA-682C-4D19-B533508F1CCF}"/>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7" name="Freeform 66">
                <a:extLst>
                  <a:ext uri="{FF2B5EF4-FFF2-40B4-BE49-F238E27FC236}">
                    <a16:creationId xmlns:a16="http://schemas.microsoft.com/office/drawing/2014/main" id="{7040DFEE-A860-3BB6-ADF9-AB51129DE9E2}"/>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sp>
        <p:nvSpPr>
          <p:cNvPr id="2" name="Triangle 1">
            <a:extLst>
              <a:ext uri="{FF2B5EF4-FFF2-40B4-BE49-F238E27FC236}">
                <a16:creationId xmlns:a16="http://schemas.microsoft.com/office/drawing/2014/main" id="{5F2FD9ED-41B8-5EEC-1298-2A62CF67FFBC}"/>
              </a:ext>
            </a:extLst>
          </p:cNvPr>
          <p:cNvSpPr/>
          <p:nvPr userDrawn="1"/>
        </p:nvSpPr>
        <p:spPr>
          <a:xfrm rot="5400000">
            <a:off x="-230910" y="9445086"/>
            <a:ext cx="2124000" cy="369454"/>
          </a:xfrm>
          <a:prstGeom prst="triangle">
            <a:avLst/>
          </a:prstGeom>
          <a:solidFill>
            <a:srgbClr val="1E28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Tree>
    <p:extLst>
      <p:ext uri="{BB962C8B-B14F-4D97-AF65-F5344CB8AC3E}">
        <p14:creationId xmlns:p14="http://schemas.microsoft.com/office/powerpoint/2010/main" val="28170756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ext Slide 02">
    <p:spTree>
      <p:nvGrpSpPr>
        <p:cNvPr id="1" name=""/>
        <p:cNvGrpSpPr/>
        <p:nvPr/>
      </p:nvGrpSpPr>
      <p:grpSpPr>
        <a:xfrm>
          <a:off x="0" y="0"/>
          <a:ext cx="0" cy="0"/>
          <a:chOff x="0" y="0"/>
          <a:chExt cx="0" cy="0"/>
        </a:xfrm>
      </p:grpSpPr>
      <p:sp>
        <p:nvSpPr>
          <p:cNvPr id="18" name="Text Placeholder 32">
            <a:extLst>
              <a:ext uri="{FF2B5EF4-FFF2-40B4-BE49-F238E27FC236}">
                <a16:creationId xmlns:a16="http://schemas.microsoft.com/office/drawing/2014/main" id="{1505DF62-3F5D-08D0-2B9C-F189B1FE8367}"/>
              </a:ext>
            </a:extLst>
          </p:cNvPr>
          <p:cNvSpPr>
            <a:spLocks noGrp="1"/>
          </p:cNvSpPr>
          <p:nvPr>
            <p:ph type="body" sz="quarter" idx="61" hasCustomPrompt="1"/>
          </p:nvPr>
        </p:nvSpPr>
        <p:spPr>
          <a:xfrm>
            <a:off x="-9335" y="644872"/>
            <a:ext cx="3483429" cy="586086"/>
          </a:xfrm>
          <a:prstGeom prst="rect">
            <a:avLst/>
          </a:prstGeom>
          <a:solidFill>
            <a:srgbClr val="F16024"/>
          </a:solidFill>
        </p:spPr>
        <p:txBody>
          <a:bodyPr anchor="ctr">
            <a:noAutofit/>
          </a:bodyPr>
          <a:lstStyle>
            <a:lvl1pPr marL="731838" indent="0" algn="l">
              <a:lnSpc>
                <a:spcPts val="3800"/>
              </a:lnSpc>
              <a:spcBef>
                <a:spcPts val="0"/>
              </a:spcBef>
              <a:buNone/>
              <a:tabLst/>
              <a:defRPr sz="30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HEADING</a:t>
            </a:r>
          </a:p>
        </p:txBody>
      </p:sp>
      <p:sp>
        <p:nvSpPr>
          <p:cNvPr id="19" name="Text Placeholder 32">
            <a:extLst>
              <a:ext uri="{FF2B5EF4-FFF2-40B4-BE49-F238E27FC236}">
                <a16:creationId xmlns:a16="http://schemas.microsoft.com/office/drawing/2014/main" id="{14F62AE7-7BB4-825A-9462-1AD4FAD7D9CA}"/>
              </a:ext>
            </a:extLst>
          </p:cNvPr>
          <p:cNvSpPr>
            <a:spLocks noGrp="1"/>
          </p:cNvSpPr>
          <p:nvPr>
            <p:ph type="body" sz="quarter" idx="64" hasCustomPrompt="1"/>
          </p:nvPr>
        </p:nvSpPr>
        <p:spPr>
          <a:xfrm>
            <a:off x="697281" y="1599143"/>
            <a:ext cx="6076734" cy="8415713"/>
          </a:xfrm>
          <a:prstGeom prst="rect">
            <a:avLst/>
          </a:prstGeom>
        </p:spPr>
        <p:txBody>
          <a:bodyPr numCol="1" spcCol="288000" anchor="t">
            <a:noAutofit/>
          </a:bodyPr>
          <a:lstStyle>
            <a:lvl1pPr marL="0" indent="0" algn="l">
              <a:lnSpc>
                <a:spcPts val="1220"/>
              </a:lnSpc>
              <a:spcBef>
                <a:spcPts val="0"/>
              </a:spcBef>
              <a:buNone/>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de-DE" dirty="0"/>
              <a:t>Click to type</a:t>
            </a:r>
            <a:endParaRPr lang="de-DE" dirty="0"/>
          </a:p>
        </p:txBody>
      </p:sp>
    </p:spTree>
    <p:extLst>
      <p:ext uri="{BB962C8B-B14F-4D97-AF65-F5344CB8AC3E}">
        <p14:creationId xmlns:p14="http://schemas.microsoft.com/office/powerpoint/2010/main" val="30721505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05AB41CE-F6BA-8449-B846-3526857402BA}"/>
              </a:ext>
            </a:extLst>
          </p:cNvPr>
          <p:cNvSpPr/>
          <p:nvPr userDrawn="1"/>
        </p:nvSpPr>
        <p:spPr>
          <a:xfrm>
            <a:off x="1" y="4680488"/>
            <a:ext cx="7392691" cy="4494510"/>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Graphic 14">
            <a:extLst>
              <a:ext uri="{FF2B5EF4-FFF2-40B4-BE49-F238E27FC236}">
                <a16:creationId xmlns:a16="http://schemas.microsoft.com/office/drawing/2014/main" id="{A1E14B6A-2AED-9F5E-7649-0257021504F1}"/>
              </a:ext>
            </a:extLst>
          </p:cNvPr>
          <p:cNvSpPr>
            <a:spLocks noChangeAspect="1"/>
          </p:cNvSpPr>
          <p:nvPr userDrawn="1"/>
        </p:nvSpPr>
        <p:spPr>
          <a:xfrm rot="10800000">
            <a:off x="6463965" y="4515517"/>
            <a:ext cx="1095710" cy="4791600"/>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de-DE" dirty="0"/>
          </a:p>
        </p:txBody>
      </p:sp>
      <p:pic>
        <p:nvPicPr>
          <p:cNvPr id="3" name="Picture 2">
            <a:extLst>
              <a:ext uri="{FF2B5EF4-FFF2-40B4-BE49-F238E27FC236}">
                <a16:creationId xmlns:a16="http://schemas.microsoft.com/office/drawing/2014/main" id="{27966648-B8B3-0917-96B7-8EF92CB77BE3}"/>
              </a:ext>
            </a:extLst>
          </p:cNvPr>
          <p:cNvPicPr>
            <a:picLocks noChangeAspect="1"/>
          </p:cNvPicPr>
          <p:nvPr userDrawn="1"/>
        </p:nvPicPr>
        <p:blipFill>
          <a:blip r:embed="rId2"/>
          <a:stretch>
            <a:fillRect/>
          </a:stretch>
        </p:blipFill>
        <p:spPr>
          <a:xfrm>
            <a:off x="584665" y="10001672"/>
            <a:ext cx="1529269" cy="340525"/>
          </a:xfrm>
          <a:prstGeom prst="rect">
            <a:avLst/>
          </a:prstGeom>
        </p:spPr>
      </p:pic>
      <p:pic>
        <p:nvPicPr>
          <p:cNvPr id="4" name="Picture 3">
            <a:extLst>
              <a:ext uri="{FF2B5EF4-FFF2-40B4-BE49-F238E27FC236}">
                <a16:creationId xmlns:a16="http://schemas.microsoft.com/office/drawing/2014/main" id="{4A3152C0-DBF2-716B-C98C-AEA39433C53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888419" y="830417"/>
            <a:ext cx="4521200" cy="1358900"/>
          </a:xfrm>
          <a:prstGeom prst="rect">
            <a:avLst/>
          </a:prstGeom>
        </p:spPr>
      </p:pic>
    </p:spTree>
    <p:extLst>
      <p:ext uri="{BB962C8B-B14F-4D97-AF65-F5344CB8AC3E}">
        <p14:creationId xmlns:p14="http://schemas.microsoft.com/office/powerpoint/2010/main" val="7260919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ext Slide 0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503E773-055E-3A8F-B7A8-F32583576A20}"/>
              </a:ext>
            </a:extLst>
          </p:cNvPr>
          <p:cNvSpPr>
            <a:spLocks noChangeAspect="1"/>
          </p:cNvSpPr>
          <p:nvPr userDrawn="1"/>
        </p:nvSpPr>
        <p:spPr>
          <a:xfrm>
            <a:off x="0" y="-1"/>
            <a:ext cx="7560000" cy="10691813"/>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Rectangle 5">
            <a:extLst>
              <a:ext uri="{FF2B5EF4-FFF2-40B4-BE49-F238E27FC236}">
                <a16:creationId xmlns:a16="http://schemas.microsoft.com/office/drawing/2014/main" id="{098131D4-CB60-533A-8493-96A3C63EE8FA}"/>
              </a:ext>
            </a:extLst>
          </p:cNvPr>
          <p:cNvSpPr/>
          <p:nvPr userDrawn="1"/>
        </p:nvSpPr>
        <p:spPr>
          <a:xfrm>
            <a:off x="198972" y="224287"/>
            <a:ext cx="6712574" cy="102481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9" name="Text Placeholder 32">
            <a:extLst>
              <a:ext uri="{FF2B5EF4-FFF2-40B4-BE49-F238E27FC236}">
                <a16:creationId xmlns:a16="http://schemas.microsoft.com/office/drawing/2014/main" id="{B670A47E-CE10-702B-C027-51698412A13E}"/>
              </a:ext>
            </a:extLst>
          </p:cNvPr>
          <p:cNvSpPr>
            <a:spLocks noGrp="1"/>
          </p:cNvSpPr>
          <p:nvPr>
            <p:ph type="body" sz="quarter" idx="64" hasCustomPrompt="1"/>
          </p:nvPr>
        </p:nvSpPr>
        <p:spPr>
          <a:xfrm>
            <a:off x="697281" y="1599143"/>
            <a:ext cx="5682254" cy="8415713"/>
          </a:xfrm>
          <a:prstGeom prst="rect">
            <a:avLst/>
          </a:prstGeom>
          <a:noFill/>
        </p:spPr>
        <p:txBody>
          <a:bodyPr numCol="2" spcCol="288000" anchor="t">
            <a:noAutofit/>
          </a:bodyPr>
          <a:lstStyle>
            <a:lvl1pPr marL="0" indent="0" algn="l">
              <a:lnSpc>
                <a:spcPct val="100000"/>
              </a:lnSpc>
              <a:spcBef>
                <a:spcPts val="0"/>
              </a:spcBef>
              <a:buNone/>
              <a:defRPr sz="1100" b="0" i="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de-DE" dirty="0"/>
              <a:t>Click to type</a:t>
            </a:r>
            <a:endParaRPr lang="de-DE" dirty="0"/>
          </a:p>
        </p:txBody>
      </p:sp>
      <p:sp>
        <p:nvSpPr>
          <p:cNvPr id="28" name="Text Placeholder 32">
            <a:extLst>
              <a:ext uri="{FF2B5EF4-FFF2-40B4-BE49-F238E27FC236}">
                <a16:creationId xmlns:a16="http://schemas.microsoft.com/office/drawing/2014/main" id="{AF76BD86-5F60-C9DD-DBE6-C425C9182F5A}"/>
              </a:ext>
            </a:extLst>
          </p:cNvPr>
          <p:cNvSpPr>
            <a:spLocks noGrp="1"/>
          </p:cNvSpPr>
          <p:nvPr>
            <p:ph type="body" sz="quarter" idx="61" hasCustomPrompt="1"/>
          </p:nvPr>
        </p:nvSpPr>
        <p:spPr>
          <a:xfrm>
            <a:off x="-9335" y="644872"/>
            <a:ext cx="3483429" cy="586086"/>
          </a:xfrm>
          <a:prstGeom prst="rect">
            <a:avLst/>
          </a:prstGeom>
          <a:solidFill>
            <a:srgbClr val="F16024"/>
          </a:solidFill>
        </p:spPr>
        <p:txBody>
          <a:bodyPr anchor="ctr">
            <a:noAutofit/>
          </a:bodyPr>
          <a:lstStyle>
            <a:lvl1pPr marL="731838" indent="0" algn="l">
              <a:lnSpc>
                <a:spcPts val="3800"/>
              </a:lnSpc>
              <a:spcBef>
                <a:spcPts val="0"/>
              </a:spcBef>
              <a:buNone/>
              <a:tabLst/>
              <a:defRPr sz="30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HEADING</a:t>
            </a:r>
          </a:p>
        </p:txBody>
      </p:sp>
      <p:sp>
        <p:nvSpPr>
          <p:cNvPr id="2" name="Slide Number Placeholder 5">
            <a:extLst>
              <a:ext uri="{FF2B5EF4-FFF2-40B4-BE49-F238E27FC236}">
                <a16:creationId xmlns:a16="http://schemas.microsoft.com/office/drawing/2014/main" id="{1BD6FDBE-143C-232F-6C11-B0BCD016EB4D}"/>
              </a:ext>
            </a:extLst>
          </p:cNvPr>
          <p:cNvSpPr>
            <a:spLocks noGrp="1"/>
          </p:cNvSpPr>
          <p:nvPr>
            <p:ph type="sldNum" sz="quarter" idx="4"/>
          </p:nvPr>
        </p:nvSpPr>
        <p:spPr>
          <a:xfrm>
            <a:off x="7099160" y="10196996"/>
            <a:ext cx="331596" cy="465822"/>
          </a:xfrm>
          <a:prstGeom prst="rect">
            <a:avLst/>
          </a:prstGeom>
        </p:spPr>
        <p:txBody>
          <a:bodyPr vert="horz" lIns="91440" tIns="45720" rIns="91440" bIns="45720" rtlCol="0" anchor="ctr"/>
          <a:lstStyle>
            <a:lvl1pPr algn="ctr">
              <a:defRPr sz="8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stStyle>
          <a:p>
            <a:fld id="{CB2079F2-58AF-ED44-82D7-E04B2F6FD686}" type="slidenum">
              <a:rPr lang="de-DE" smtClean="0"/>
              <a:pPr/>
              <a:t>‹#›</a:t>
            </a:fld>
            <a:endParaRPr lang="de-DE" dirty="0"/>
          </a:p>
        </p:txBody>
      </p:sp>
      <p:sp>
        <p:nvSpPr>
          <p:cNvPr id="5" name="TextBox 4">
            <a:extLst>
              <a:ext uri="{FF2B5EF4-FFF2-40B4-BE49-F238E27FC236}">
                <a16:creationId xmlns:a16="http://schemas.microsoft.com/office/drawing/2014/main" id="{39CB5B9E-C6CD-7E51-911D-3D58A116BECB}"/>
              </a:ext>
            </a:extLst>
          </p:cNvPr>
          <p:cNvSpPr txBox="1"/>
          <p:nvPr userDrawn="1"/>
        </p:nvSpPr>
        <p:spPr>
          <a:xfrm rot="16200000">
            <a:off x="5374266" y="8195496"/>
            <a:ext cx="3840480"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e-DE" sz="600" spc="150" baseline="0" dirty="0">
                <a:solidFill>
                  <a:schemeClr val="bg1"/>
                </a:solidFill>
              </a:rPr>
              <a:t>FEMpower in Finance - skills to thrive</a:t>
            </a:r>
          </a:p>
          <a:p>
            <a:pPr marL="0" marR="0" lvl="0" indent="0" algn="l" defTabSz="457200" rtl="0" eaLnBrk="1" fontAlgn="auto" latinLnBrk="0" hangingPunct="1">
              <a:lnSpc>
                <a:spcPct val="100000"/>
              </a:lnSpc>
              <a:spcBef>
                <a:spcPts val="0"/>
              </a:spcBef>
              <a:spcAft>
                <a:spcPts val="0"/>
              </a:spcAft>
              <a:buClrTx/>
              <a:buSzTx/>
              <a:buFontTx/>
              <a:buNone/>
              <a:tabLst/>
              <a:defRPr/>
            </a:pPr>
            <a:endParaRPr lang="de-DE" sz="600" spc="150" baseline="0" dirty="0">
              <a:solidFill>
                <a:schemeClr val="bg1"/>
              </a:solidFill>
            </a:endParaRPr>
          </a:p>
        </p:txBody>
      </p:sp>
      <p:sp>
        <p:nvSpPr>
          <p:cNvPr id="7" name="Graphic 14">
            <a:extLst>
              <a:ext uri="{FF2B5EF4-FFF2-40B4-BE49-F238E27FC236}">
                <a16:creationId xmlns:a16="http://schemas.microsoft.com/office/drawing/2014/main" id="{3409E1D5-2048-45A2-DC9A-35AFA51FC230}"/>
              </a:ext>
            </a:extLst>
          </p:cNvPr>
          <p:cNvSpPr>
            <a:spLocks noChangeAspect="1"/>
          </p:cNvSpPr>
          <p:nvPr userDrawn="1"/>
        </p:nvSpPr>
        <p:spPr>
          <a:xfrm rot="5400000" flipH="1" flipV="1">
            <a:off x="7231732" y="10115014"/>
            <a:ext cx="54773" cy="23952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de-DE" dirty="0"/>
          </a:p>
        </p:txBody>
      </p:sp>
    </p:spTree>
    <p:extLst>
      <p:ext uri="{BB962C8B-B14F-4D97-AF65-F5344CB8AC3E}">
        <p14:creationId xmlns:p14="http://schemas.microsoft.com/office/powerpoint/2010/main" val="3548719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067E0EC-F0D0-3532-9495-C8150A312638}"/>
              </a:ext>
            </a:extLst>
          </p:cNvPr>
          <p:cNvSpPr txBox="1"/>
          <p:nvPr userDrawn="1"/>
        </p:nvSpPr>
        <p:spPr>
          <a:xfrm>
            <a:off x="3271511" y="10304457"/>
            <a:ext cx="3756657" cy="184666"/>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de-DE" sz="600" spc="150" baseline="0" dirty="0">
                <a:solidFill>
                  <a:srgbClr val="1E2879"/>
                </a:solidFill>
              </a:rPr>
              <a:t>FEMpower in Finance - skills to thrive</a:t>
            </a:r>
          </a:p>
        </p:txBody>
      </p:sp>
      <p:sp>
        <p:nvSpPr>
          <p:cNvPr id="9" name="Graphic 14">
            <a:extLst>
              <a:ext uri="{FF2B5EF4-FFF2-40B4-BE49-F238E27FC236}">
                <a16:creationId xmlns:a16="http://schemas.microsoft.com/office/drawing/2014/main" id="{4B23C006-8DB4-5074-5F20-5596B8E7C9D2}"/>
              </a:ext>
            </a:extLst>
          </p:cNvPr>
          <p:cNvSpPr>
            <a:spLocks noChangeAspect="1"/>
          </p:cNvSpPr>
          <p:nvPr userDrawn="1"/>
        </p:nvSpPr>
        <p:spPr>
          <a:xfrm flipH="1" flipV="1">
            <a:off x="6976396" y="10275817"/>
            <a:ext cx="54773" cy="23952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de-DE" dirty="0"/>
          </a:p>
        </p:txBody>
      </p:sp>
      <p:sp>
        <p:nvSpPr>
          <p:cNvPr id="2" name="Slide Number Placeholder 15">
            <a:extLst>
              <a:ext uri="{FF2B5EF4-FFF2-40B4-BE49-F238E27FC236}">
                <a16:creationId xmlns:a16="http://schemas.microsoft.com/office/drawing/2014/main" id="{8D4AD10F-B598-4033-0F93-44429EA1097F}"/>
              </a:ext>
            </a:extLst>
          </p:cNvPr>
          <p:cNvSpPr txBox="1">
            <a:spLocks/>
          </p:cNvSpPr>
          <p:nvPr userDrawn="1"/>
        </p:nvSpPr>
        <p:spPr>
          <a:xfrm>
            <a:off x="7027784" y="10213777"/>
            <a:ext cx="373062" cy="363537"/>
          </a:xfrm>
          <a:prstGeom prst="rect">
            <a:avLst/>
          </a:prstGeom>
        </p:spPr>
        <p:txBody>
          <a:bodyPr vert="horz" lIns="91440" tIns="45720" rIns="91440" bIns="45720" rtlCol="0" anchor="ctr"/>
          <a:lstStyle>
            <a:defPPr>
              <a:defRPr lang="de-DE"/>
            </a:defPPr>
            <a:lvl1pPr marL="0" algn="r" defTabSz="457200" rtl="0" eaLnBrk="1" latinLnBrk="0" hangingPunct="1">
              <a:defRPr sz="800" b="0" i="0" kern="1200">
                <a:solidFill>
                  <a:srgbClr val="003359"/>
                </a:solidFill>
                <a:latin typeface="Calibri" panose="020F0502020204030204" pitchFamily="34" charset="0"/>
                <a:ea typeface="Open Sans" panose="020B0606030504020204" pitchFamily="34" charset="0"/>
                <a:cs typeface="Calibri" panose="020F050202020403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C527BFA-2C0E-4CEC-B6A5-913A56FEF4B4}" type="slidenum">
              <a:rPr lang="de-DE" smtClean="0">
                <a:solidFill>
                  <a:srgbClr val="1E2879"/>
                </a:solidFill>
              </a:rPr>
              <a:pPr algn="ctr"/>
              <a:t>‹#›</a:t>
            </a:fld>
            <a:endParaRPr lang="de-DE" dirty="0">
              <a:solidFill>
                <a:srgbClr val="1E2879"/>
              </a:solidFill>
            </a:endParaRPr>
          </a:p>
        </p:txBody>
      </p:sp>
    </p:spTree>
    <p:extLst>
      <p:ext uri="{BB962C8B-B14F-4D97-AF65-F5344CB8AC3E}">
        <p14:creationId xmlns:p14="http://schemas.microsoft.com/office/powerpoint/2010/main" val="2333879095"/>
      </p:ext>
    </p:extLst>
  </p:cSld>
  <p:clrMap bg1="lt1" tx1="dk1" bg2="lt2" tx2="dk2" accent1="accent1" accent2="accent2" accent3="accent3" accent4="accent4" accent5="accent5" accent6="accent6" hlink="hlink" folHlink="folHlink"/>
  <p:sldLayoutIdLst>
    <p:sldLayoutId id="2147483804" r:id="rId1"/>
    <p:sldLayoutId id="2147483798" r:id="rId2"/>
    <p:sldLayoutId id="2147483816" r:id="rId3"/>
    <p:sldLayoutId id="2147483817" r:id="rId4"/>
    <p:sldLayoutId id="2147483818" r:id="rId5"/>
    <p:sldLayoutId id="2147483819" r:id="rId6"/>
    <p:sldLayoutId id="2147483809" r:id="rId7"/>
    <p:sldLayoutId id="2147483807" r:id="rId8"/>
    <p:sldLayoutId id="2147483811" r:id="rId9"/>
    <p:sldLayoutId id="2147483813" r:id="rId10"/>
    <p:sldLayoutId id="2147483815" r:id="rId11"/>
    <p:sldLayoutId id="2147483752" r:id="rId12"/>
    <p:sldLayoutId id="2147483806" r:id="rId13"/>
    <p:sldLayoutId id="2147483820" r:id="rId14"/>
  </p:sldLayoutIdLst>
  <p:hf hdr="0" ftr="0" dt="0"/>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de-DE"/>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uclancyprus.ac.cy/" TargetMode="External"/><Relationship Id="rId2" Type="http://schemas.openxmlformats.org/officeDocument/2006/relationships/hyperlink" Target="https://www.thevisionworks.de/" TargetMode="External"/><Relationship Id="rId1" Type="http://schemas.openxmlformats.org/officeDocument/2006/relationships/slideLayout" Target="../slideLayouts/slideLayout12.xml"/><Relationship Id="rId6" Type="http://schemas.openxmlformats.org/officeDocument/2006/relationships/hyperlink" Target="https://gwaeu.com/" TargetMode="External"/><Relationship Id="rId5" Type="http://schemas.openxmlformats.org/officeDocument/2006/relationships/hyperlink" Target="https://www.hubnicosia.org/" TargetMode="External"/><Relationship Id="rId4" Type="http://schemas.openxmlformats.org/officeDocument/2006/relationships/hyperlink" Target="https://educateinnovate.ie/"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hyperlink" Target="https://www.cgap.org/topics/collections/young-women" TargetMode="External"/><Relationship Id="rId2" Type="http://schemas.openxmlformats.org/officeDocument/2006/relationships/hyperlink" Target="https://www.youngwomenstrust.org/our-research/work-and-money-worries-2024-annual-survey-snapshot/" TargetMode="External"/><Relationship Id="rId1" Type="http://schemas.openxmlformats.org/officeDocument/2006/relationships/slideLayout" Target="../slideLayouts/slideLayout8.xml"/><Relationship Id="rId4" Type="http://schemas.openxmlformats.org/officeDocument/2006/relationships/hyperlink" Target="https://www.applefcu.org/articles/financial-hurdles-facing-young-people"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womensoutfront.com/why-is-financial-independence-important-for-women/" TargetMode="External"/><Relationship Id="rId2" Type="http://schemas.openxmlformats.org/officeDocument/2006/relationships/hyperlink" Target="https://www.youtube.com/watch?v=K4kDVLycBgk" TargetMode="Externa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hyperlink" Target="https://youtu.be/zA-acFnOOqA?si=iF1NmGfAa8_19uXL" TargetMode="Externa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hyperlink" Target="https://europa.eu/youreurope/citizens/consumers/financial-products-and-services/insurance-products/index_en.htm" TargetMode="External"/><Relationship Id="rId2" Type="http://schemas.openxmlformats.org/officeDocument/2006/relationships/hyperlink" Target="https://www.thepolicyexplainer.com/blog/a-beginners-guide-to-reading-and-understanding-your-insurance-policy" TargetMode="External"/><Relationship Id="rId1" Type="http://schemas.openxmlformats.org/officeDocument/2006/relationships/slideLayout" Target="../slideLayouts/slideLayout8.xml"/><Relationship Id="rId5" Type="http://schemas.openxmlformats.org/officeDocument/2006/relationships/hyperlink" Target="https://www.insuranceeurope.eu/" TargetMode="External"/><Relationship Id="rId4" Type="http://schemas.openxmlformats.org/officeDocument/2006/relationships/hyperlink" Target="https://www.lemonade.com/renters/explained/situations-covered-renters-insurance/"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hyperlink" Target="https://lifehappens.org/videos/" TargetMode="Externa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hyperlink" Target="https://schengeninsuranceinfo.com/health-insurance/" TargetMode="External"/><Relationship Id="rId2" Type="http://schemas.openxmlformats.org/officeDocument/2006/relationships/hyperlink" Target="https://euhealthcommunity.com/health-insurance/1767615-eu-health-insurance-systems" TargetMode="External"/><Relationship Id="rId1" Type="http://schemas.openxmlformats.org/officeDocument/2006/relationships/slideLayout" Target="../slideLayouts/slideLayout9.xml"/><Relationship Id="rId5" Type="http://schemas.openxmlformats.org/officeDocument/2006/relationships/hyperlink" Target="https://www.citizensinformation.ie/en/health/health-system/private-health-insurance/" TargetMode="External"/><Relationship Id="rId4" Type="http://schemas.openxmlformats.org/officeDocument/2006/relationships/hyperlink" Target="https://mafrenchlife.com/mutuelle-sante-reasons/"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3" Type="http://schemas.openxmlformats.org/officeDocument/2006/relationships/hyperlink" Target="https://www.eiopa.europa.eu/financial-education-map_en" TargetMode="External"/><Relationship Id="rId2" Type="http://schemas.openxmlformats.org/officeDocument/2006/relationships/hyperlink" Target="https://www.insuranceeurope.eu/mediaitem/606fe2d5-054a-4beb-8d1b-8787a5b0ec0c/Advancing+financial+and+insurance+literacy+in+the+EU.pdf?inline=1" TargetMode="External"/><Relationship Id="rId1" Type="http://schemas.openxmlformats.org/officeDocument/2006/relationships/slideLayout" Target="../slideLayouts/slideLayout9.xml"/><Relationship Id="rId4" Type="http://schemas.openxmlformats.org/officeDocument/2006/relationships/hyperlink" Target="https://www.ecb.europa.eu/ecb-and-you/financial_literacy_europe/html/index.en.html"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hyperlink" Target="https://sixtyandme.com/retirement-challenges/" TargetMode="External"/><Relationship Id="rId2" Type="http://schemas.openxmlformats.org/officeDocument/2006/relationships/hyperlink" Target="https://www.youtube.com/watch?v=3XZ9co44JaY" TargetMode="Externa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hyperlink" Target="https://www.robert-schuman.eu/en/retraite" TargetMode="External"/><Relationship Id="rId2" Type="http://schemas.openxmlformats.org/officeDocument/2006/relationships/hyperlink" Target="https://youtu.be/KHAu8XzHfpE?si=gt3EjWVTY3yr1BmE" TargetMode="External"/><Relationship Id="rId1" Type="http://schemas.openxmlformats.org/officeDocument/2006/relationships/slideLayout" Target="../slideLayouts/slideLayout10.xml"/><Relationship Id="rId5" Type="http://schemas.openxmlformats.org/officeDocument/2006/relationships/hyperlink" Target="https://finber.de/en/rentnerinen/" TargetMode="External"/><Relationship Id="rId4" Type="http://schemas.openxmlformats.org/officeDocument/2006/relationships/hyperlink" Target="https://www.europarl.europa.eu/RegData/etudes/BRIE/2023/753953/EPRS_BRI%282023%29753953_EN.pdf"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europa.eu/youreurope/citizens/work/retire-abroad/index_en.htm" TargetMode="External"/><Relationship Id="rId2" Type="http://schemas.openxmlformats.org/officeDocument/2006/relationships/hyperlink" Target="https://www.retirementbymax.com/post/life-insurance-in-retirement-do-you-still-need-it" TargetMode="External"/><Relationship Id="rId1" Type="http://schemas.openxmlformats.org/officeDocument/2006/relationships/slideLayout" Target="../slideLayouts/slideLayout10.xml"/><Relationship Id="rId4" Type="http://schemas.openxmlformats.org/officeDocument/2006/relationships/hyperlink" Target="https://www.bcg.com/publications/2025/the-growing-protection-gap-in-european-insurance"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cba.ca/Assets/CanadianBankersAssociation/Documents/Articles/Scam_Prevention_Toolkits/2025cybersecurityolderadulttoolkitupdated_en.pdf" TargetMode="External"/><Relationship Id="rId2" Type="http://schemas.openxmlformats.org/officeDocument/2006/relationships/hyperlink" Target="mailto:info@gmail.com" TargetMode="External"/><Relationship Id="rId1" Type="http://schemas.openxmlformats.org/officeDocument/2006/relationships/slideLayout" Target="../slideLayouts/slideLayout10.xml"/><Relationship Id="rId4" Type="http://schemas.openxmlformats.org/officeDocument/2006/relationships/hyperlink" Target="https://seniorthrive.com/blog/protect-seniors-from-scams/"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s://nationalinsuranceguide.com/health-insurance-eu/" TargetMode="External"/><Relationship Id="rId2" Type="http://schemas.openxmlformats.org/officeDocument/2006/relationships/hyperlink" Target="https://www.mckinsey.com/industries/financial-services/our-insights/insurance/women-in-insurance-leading-voices-on-trends-affecting-insurers/growth-opportunities-for-european-health-insurers-with-marion-hammerli" TargetMode="External"/><Relationship Id="rId1" Type="http://schemas.openxmlformats.org/officeDocument/2006/relationships/slideLayout" Target="../slideLayouts/slideLayout10.xml"/><Relationship Id="rId4" Type="http://schemas.openxmlformats.org/officeDocument/2006/relationships/hyperlink" Target="https://euhealthcommunity.com/health-insurance/1767613-private-vs-public-healthcare-europe"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s://euroship-research.eu/wp-content/uploads/2021/10/EUROSHIP-Working-paper-6-Long-term-care-regimes-in-Europe.pdf" TargetMode="External"/><Relationship Id="rId2" Type="http://schemas.openxmlformats.org/officeDocument/2006/relationships/hyperlink" Target="https://www.oecd.org/en/publications/is-care-affordable-for-older-people_450ea778-en.html" TargetMode="External"/><Relationship Id="rId1" Type="http://schemas.openxmlformats.org/officeDocument/2006/relationships/slideLayout" Target="../slideLayouts/slideLayout10.xml"/><Relationship Id="rId5" Type="http://schemas.openxmlformats.org/officeDocument/2006/relationships/hyperlink" Target="https://feather-insurance.com/blog/long-term-care-insurance-pflegeversicherung-explained" TargetMode="External"/><Relationship Id="rId4" Type="http://schemas.openxmlformats.org/officeDocument/2006/relationships/hyperlink" Target="https://joint-research-centre.ec.europa.eu/jrc-news-and-updates/long-term-care-needs-eu-rise-due-demographic-change-2024-02-02_en" TargetMode="External"/></Relationships>
</file>

<file path=ppt/slides/_rels/slide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hyperlink" Target="https://euroinflation.net/en/calculator/retirement" TargetMode="External"/><Relationship Id="rId2" Type="http://schemas.openxmlformats.org/officeDocument/2006/relationships/hyperlink" Target="https://www.euinvestinghub.com/calculators/retirement-calculator" TargetMode="External"/><Relationship Id="rId1" Type="http://schemas.openxmlformats.org/officeDocument/2006/relationships/slideLayout" Target="../slideLayouts/slideLayout10.xml"/><Relationship Id="rId4" Type="http://schemas.openxmlformats.org/officeDocument/2006/relationships/hyperlink" Target="https://www.justetf.com/en/etf-savings-plan/etf-savings-plan-calculator.html"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hyperlink" Target="https://womensoutfront.com/glossary-of-financial-terms/#glossary-of-financial-terms" TargetMode="External"/><Relationship Id="rId2" Type="http://schemas.openxmlformats.org/officeDocument/2006/relationships/hyperlink" Target="https://womensoutfront.com/financial-planning-for-women/" TargetMode="Externa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2.svg"/><Relationship Id="rId2" Type="http://schemas.openxmlformats.org/officeDocument/2006/relationships/image" Target="../media/image10.png"/><Relationship Id="rId1" Type="http://schemas.openxmlformats.org/officeDocument/2006/relationships/slideLayout" Target="../slideLayouts/slideLayout13.xml"/><Relationship Id="rId6" Type="http://schemas.openxmlformats.org/officeDocument/2006/relationships/hyperlink" Target="http://www.fempower.finance/" TargetMode="External"/><Relationship Id="rId5" Type="http://schemas.openxmlformats.org/officeDocument/2006/relationships/hyperlink" Target="https://www.facebook.com/people/Fempower-EU/61574066871487/?sk=about" TargetMode="External"/><Relationship Id="rId4" Type="http://schemas.openxmlformats.org/officeDocument/2006/relationships/hyperlink" Target="https://www.instagram.com/fempower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42CB23-6D47-4FCD-395A-11143B7CCC9F}"/>
            </a:ext>
          </a:extLst>
        </p:cNvPr>
        <p:cNvGrpSpPr/>
        <p:nvPr/>
      </p:nvGrpSpPr>
      <p:grpSpPr>
        <a:xfrm>
          <a:off x="0" y="0"/>
          <a:ext cx="0" cy="0"/>
          <a:chOff x="0" y="0"/>
          <a:chExt cx="0" cy="0"/>
        </a:xfrm>
      </p:grpSpPr>
      <p:pic>
        <p:nvPicPr>
          <p:cNvPr id="15" name="Picture Placeholder 14">
            <a:extLst>
              <a:ext uri="{FF2B5EF4-FFF2-40B4-BE49-F238E27FC236}">
                <a16:creationId xmlns:a16="http://schemas.microsoft.com/office/drawing/2014/main" id="{E9D5764F-D340-2581-6B5B-CAC575A6B6B1}"/>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3575" r="23575"/>
          <a:stretch>
            <a:fillRect/>
          </a:stretch>
        </p:blipFill>
        <p:spPr>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prstClr val="white">
              <a:lumMod val="75000"/>
            </a:prstClr>
          </a:solidFill>
        </p:spPr>
      </p:pic>
      <p:sp>
        <p:nvSpPr>
          <p:cNvPr id="3" name="Text Placeholder 2">
            <a:extLst>
              <a:ext uri="{FF2B5EF4-FFF2-40B4-BE49-F238E27FC236}">
                <a16:creationId xmlns:a16="http://schemas.microsoft.com/office/drawing/2014/main" id="{1BCCEA4B-2AC3-7B7A-EDE4-A6DE3D01A131}"/>
              </a:ext>
            </a:extLst>
          </p:cNvPr>
          <p:cNvSpPr>
            <a:spLocks noGrp="1"/>
          </p:cNvSpPr>
          <p:nvPr>
            <p:ph type="body" sz="quarter" idx="30"/>
          </p:nvPr>
        </p:nvSpPr>
        <p:spPr>
          <a:xfrm>
            <a:off x="3272589" y="9212061"/>
            <a:ext cx="4287087" cy="536162"/>
          </a:xfrm>
          <a:solidFill>
            <a:srgbClr val="4763AE"/>
          </a:solidFill>
        </p:spPr>
        <p:txBody>
          <a:bodyPr/>
          <a:lstStyle/>
          <a:p>
            <a:pPr marL="0" indent="0" algn="ctr">
              <a:buNone/>
            </a:pPr>
            <a:r>
              <a:rPr lang="de-DE" sz="2400" b="1" dirty="0">
                <a:solidFill>
                  <a:schemeClr val="bg1"/>
                </a:solidFill>
              </a:rPr>
              <a:t>www.fempower.finance</a:t>
            </a:r>
          </a:p>
        </p:txBody>
      </p:sp>
      <p:sp>
        <p:nvSpPr>
          <p:cNvPr id="5" name="Rectangle 4">
            <a:extLst>
              <a:ext uri="{FF2B5EF4-FFF2-40B4-BE49-F238E27FC236}">
                <a16:creationId xmlns:a16="http://schemas.microsoft.com/office/drawing/2014/main" id="{136040F1-8287-F204-3A74-3A703811F07E}"/>
              </a:ext>
            </a:extLst>
          </p:cNvPr>
          <p:cNvSpPr/>
          <p:nvPr/>
        </p:nvSpPr>
        <p:spPr>
          <a:xfrm>
            <a:off x="-1" y="7127212"/>
            <a:ext cx="6591657" cy="6986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latin typeface="Montserrat" panose="00000500000000000000" pitchFamily="50" charset="0"/>
            </a:endParaRPr>
          </a:p>
        </p:txBody>
      </p:sp>
      <p:sp>
        <p:nvSpPr>
          <p:cNvPr id="7" name="TextBox 6">
            <a:extLst>
              <a:ext uri="{FF2B5EF4-FFF2-40B4-BE49-F238E27FC236}">
                <a16:creationId xmlns:a16="http://schemas.microsoft.com/office/drawing/2014/main" id="{154433F2-9E14-77B3-7906-8B930D3CF864}"/>
              </a:ext>
            </a:extLst>
          </p:cNvPr>
          <p:cNvSpPr txBox="1"/>
          <p:nvPr/>
        </p:nvSpPr>
        <p:spPr>
          <a:xfrm>
            <a:off x="703956" y="7179510"/>
            <a:ext cx="5739140" cy="646331"/>
          </a:xfrm>
          <a:prstGeom prst="rect">
            <a:avLst/>
          </a:prstGeom>
          <a:noFill/>
        </p:spPr>
        <p:txBody>
          <a:bodyPr wrap="none" rtlCol="0">
            <a:spAutoFit/>
          </a:bodyPr>
          <a:lstStyle/>
          <a:p>
            <a:r>
              <a:rPr lang="de-DE" sz="3550" b="1" spc="324" dirty="0">
                <a:solidFill>
                  <a:srgbClr val="F16024"/>
                </a:solidFill>
                <a:latin typeface="Calibri" panose="020F0502020204030204" pitchFamily="34" charset="0"/>
                <a:cs typeface="Calibri" panose="020F0502020204030204" pitchFamily="34" charset="0"/>
              </a:rPr>
              <a:t>FINANZIELLE SICHERHEIT</a:t>
            </a:r>
          </a:p>
        </p:txBody>
      </p:sp>
      <p:sp>
        <p:nvSpPr>
          <p:cNvPr id="9" name="Graphic 14">
            <a:extLst>
              <a:ext uri="{FF2B5EF4-FFF2-40B4-BE49-F238E27FC236}">
                <a16:creationId xmlns:a16="http://schemas.microsoft.com/office/drawing/2014/main" id="{0CB42159-21B4-7765-55A0-D5397C1B1DC6}"/>
              </a:ext>
            </a:extLst>
          </p:cNvPr>
          <p:cNvSpPr>
            <a:spLocks noChangeAspect="1"/>
          </p:cNvSpPr>
          <p:nvPr/>
        </p:nvSpPr>
        <p:spPr>
          <a:xfrm rot="5400000">
            <a:off x="2899907" y="-2915615"/>
            <a:ext cx="1728771" cy="7560000"/>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de-DE" dirty="0"/>
          </a:p>
        </p:txBody>
      </p:sp>
      <p:pic>
        <p:nvPicPr>
          <p:cNvPr id="12" name="Picture 11">
            <a:extLst>
              <a:ext uri="{FF2B5EF4-FFF2-40B4-BE49-F238E27FC236}">
                <a16:creationId xmlns:a16="http://schemas.microsoft.com/office/drawing/2014/main" id="{A66AF9B9-23D4-E8BE-116D-DEB0C72A51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59871" y="633396"/>
            <a:ext cx="4521200" cy="1358900"/>
          </a:xfrm>
          <a:prstGeom prst="rect">
            <a:avLst/>
          </a:prstGeom>
        </p:spPr>
      </p:pic>
      <p:sp>
        <p:nvSpPr>
          <p:cNvPr id="6" name="Rectangle 5">
            <a:extLst>
              <a:ext uri="{FF2B5EF4-FFF2-40B4-BE49-F238E27FC236}">
                <a16:creationId xmlns:a16="http://schemas.microsoft.com/office/drawing/2014/main" id="{05C530FC-EFDE-EBDF-6F80-ADBA06F25F9E}"/>
              </a:ext>
            </a:extLst>
          </p:cNvPr>
          <p:cNvSpPr/>
          <p:nvPr/>
        </p:nvSpPr>
        <p:spPr>
          <a:xfrm>
            <a:off x="0" y="7986382"/>
            <a:ext cx="6224534" cy="6986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latin typeface="Montserrat" panose="00000500000000000000" pitchFamily="50" charset="0"/>
            </a:endParaRPr>
          </a:p>
        </p:txBody>
      </p:sp>
      <p:sp>
        <p:nvSpPr>
          <p:cNvPr id="8" name="TextBox 7">
            <a:extLst>
              <a:ext uri="{FF2B5EF4-FFF2-40B4-BE49-F238E27FC236}">
                <a16:creationId xmlns:a16="http://schemas.microsoft.com/office/drawing/2014/main" id="{B23DD08A-0069-12FE-3863-FFBF98F0290D}"/>
              </a:ext>
            </a:extLst>
          </p:cNvPr>
          <p:cNvSpPr txBox="1"/>
          <p:nvPr/>
        </p:nvSpPr>
        <p:spPr>
          <a:xfrm>
            <a:off x="703956" y="7975176"/>
            <a:ext cx="5372018" cy="646331"/>
          </a:xfrm>
          <a:prstGeom prst="rect">
            <a:avLst/>
          </a:prstGeom>
          <a:noFill/>
        </p:spPr>
        <p:txBody>
          <a:bodyPr wrap="none" rtlCol="0">
            <a:spAutoFit/>
          </a:bodyPr>
          <a:lstStyle/>
          <a:p>
            <a:r>
              <a:rPr lang="de-DE" sz="3550" b="1" spc="324" dirty="0">
                <a:solidFill>
                  <a:srgbClr val="F16024"/>
                </a:solidFill>
                <a:latin typeface="Calibri" panose="020F0502020204030204" pitchFamily="34" charset="0"/>
                <a:cs typeface="Calibri" panose="020F0502020204030204" pitchFamily="34" charset="0"/>
              </a:rPr>
              <a:t>UND VERSICHERUNGEN</a:t>
            </a:r>
          </a:p>
        </p:txBody>
      </p:sp>
    </p:spTree>
    <p:extLst>
      <p:ext uri="{BB962C8B-B14F-4D97-AF65-F5344CB8AC3E}">
        <p14:creationId xmlns:p14="http://schemas.microsoft.com/office/powerpoint/2010/main" val="34964347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B2D3B7F-940B-5D8A-E5B0-47A74A67B929}"/>
              </a:ext>
            </a:extLst>
          </p:cNvPr>
          <p:cNvSpPr>
            <a:spLocks noGrp="1"/>
          </p:cNvSpPr>
          <p:nvPr>
            <p:ph type="body" sz="quarter" idx="64"/>
          </p:nvPr>
        </p:nvSpPr>
        <p:spPr>
          <a:xfrm>
            <a:off x="355600" y="2187388"/>
            <a:ext cx="6312254" cy="7341588"/>
          </a:xfrm>
        </p:spPr>
        <p:txBody>
          <a:bodyPr numCol="2"/>
          <a:lstStyle/>
          <a:p>
            <a:pPr>
              <a:lnSpc>
                <a:spcPts val="1082"/>
              </a:lnSpc>
              <a:buClr>
                <a:srgbClr val="D38CBC"/>
              </a:buClr>
            </a:pPr>
            <a:r>
              <a:rPr lang="de-DE" b="1" dirty="0" sz="975"/>
              <a:t>Diese Ressource wurde im Rahmen des Erasmus+-Projekts </a:t>
            </a:r>
            <a:r>
              <a:rPr lang="de-DE" b="1" i="1" dirty="0" sz="975"/>
              <a:t>„FEMpower in Finance: Upskilling women in sustainable financial literacy to raise their confidence and counter the threat of old age poverty“ (Frauen in nachhaltiger Finanzkompetenz weiterbilden, ihr Selbstvertrauen stärken und der Gefahr von Altersarmut begegnen) entwickelt.</a:t>
            </a:r>
            <a:endParaRPr lang="de-DE" b="1" dirty="0" sz="975"/>
          </a:p>
          <a:p>
            <a:pPr>
              <a:lnSpc>
                <a:spcPts val="1165"/>
              </a:lnSpc>
              <a:buClr>
                <a:srgbClr val="D38CBC"/>
              </a:buClr>
            </a:pPr>
            <a:endParaRPr lang="de-DE" b="1" dirty="0" sz="1050"/>
          </a:p>
          <a:p>
            <a:pPr algn="just">
              <a:lnSpc>
                <a:spcPts val="1082"/>
              </a:lnSpc>
              <a:buClr>
                <a:srgbClr val="D38CBC"/>
              </a:buClr>
            </a:pPr>
            <a:r>
              <a:rPr lang="de-DE" dirty="0" sz="975"/>
              <a:t>Die Informationen, Erläuterungen, Berechnungen, Beispiele und alle zugehörigen Materialien, die über diese Ressource bereitgestellt werden, dienen </a:t>
            </a:r>
            <a:r>
              <a:rPr lang="de-DE" b="1" dirty="0" sz="975"/>
              <a:t>ausschließlich Bildungs- und Informationszwecken</a:t>
            </a:r>
            <a:r>
              <a:rPr lang="de-DE" dirty="0" sz="975"/>
              <a:t>. Sie sollen Lernaktivitäten im Bereich Finanzkompetenz unterstützen. Sie stellen </a:t>
            </a:r>
            <a:r>
              <a:rPr lang="de-DE" b="1" dirty="0" sz="975"/>
              <a:t>keine</a:t>
            </a:r>
            <a:r>
              <a:rPr lang="de-DE" dirty="0" sz="975"/>
              <a:t> Finanz-, Anlage-, Rechts-, Steuer-, Buchhaltungs- oder sonstige professionelle Beratung dar.</a:t>
            </a:r>
            <a:endParaRPr lang="de-DE" dirty="0" sz="975"/>
          </a:p>
          <a:p>
            <a:pPr>
              <a:lnSpc>
                <a:spcPts val="1165"/>
              </a:lnSpc>
              <a:buClr>
                <a:srgbClr val="D38CBC"/>
              </a:buClr>
            </a:pPr>
            <a:endParaRPr lang="de-DE" dirty="0" sz="1050"/>
          </a:p>
          <a:p>
            <a:pPr>
              <a:lnSpc>
                <a:spcPts val="1082"/>
              </a:lnSpc>
              <a:buClr>
                <a:srgbClr val="D38CBC"/>
              </a:buClr>
            </a:pPr>
            <a:r>
              <a:rPr lang="de-DE" b="1" dirty="0" sz="975"/>
              <a:t>Keine Finanz- oder Anlageberatung</a:t>
            </a:r>
          </a:p>
          <a:p>
            <a:pPr algn="just">
              <a:lnSpc>
                <a:spcPts val="1082"/>
              </a:lnSpc>
              <a:buClr>
                <a:srgbClr val="D38CBC"/>
              </a:buClr>
            </a:pPr>
            <a:r>
              <a:rPr lang="de-DE" dirty="0" sz="975"/>
              <a:t>Nichts in den vom Projekt bereitgestellten Ressourcen ist als Empfehlung zum Kauf, Verkauf, Halten oder sonstigen Handel mit einem Finanzprodukt oder als Anleitung zu einer individuellen Anlage- bzw. Finanzstrategie zu verstehen. Nutzerinnen und Nutzer sollten vor finanziellen Entscheidungen unabhängigen Rat qualifizierter Fachleute einholen.</a:t>
            </a:r>
          </a:p>
          <a:p>
            <a:pPr>
              <a:lnSpc>
                <a:spcPts val="1165"/>
              </a:lnSpc>
              <a:buClr>
                <a:srgbClr val="D38CBC"/>
              </a:buClr>
            </a:pPr>
            <a:endParaRPr lang="de-DE" b="1" dirty="0" sz="1050"/>
          </a:p>
          <a:p>
            <a:pPr>
              <a:lnSpc>
                <a:spcPts val="1082"/>
              </a:lnSpc>
              <a:buClr>
                <a:srgbClr val="D38CBC"/>
              </a:buClr>
            </a:pPr>
            <a:r>
              <a:rPr lang="de-DE" b="1" dirty="0" sz="975"/>
              <a:t>Keine Gewähr für Richtigkeit oder Eignung</a:t>
            </a:r>
            <a:br>
              <a:rPr lang="de-DE" dirty="0" sz="975"/>
            </a:br>
            <a:r>
              <a:rPr lang="de-DE" dirty="0" sz="975"/>
              <a:t>Obwohl angemessene Anstrengungen unternommen wurden, damit unsere Ressourcen schlüssig und nutzbar sind, stellen die Projektpartner und Autorinnen und Autoren sie „wie besehen“ bereit und geben </a:t>
            </a:r>
            <a:r>
              <a:rPr lang="de-DE" b="1" dirty="0" sz="975"/>
              <a:t>keine Zusicherungen oder Garantien</a:t>
            </a:r>
            <a:r>
              <a:rPr lang="de-DE" dirty="0" sz="975"/>
              <a:t> (ausdrücklich oder stillschweigend) hinsichtlich Vollständigkeit, Richtigkeit, Aktualität, Eignung für einen bestimmten Zweck oder der durch ihre Nutzung erzielten Ergebnisse. Finanzielle Ergebnisse und Prognosen können je nach persönlichen Umständen, Annahmen, Marktentwicklungen und Nutzereingaben erheblich abweichen.</a:t>
            </a:r>
          </a:p>
          <a:p>
            <a:pPr>
              <a:lnSpc>
                <a:spcPts val="1165"/>
              </a:lnSpc>
              <a:buClr>
                <a:srgbClr val="D38CBC"/>
              </a:buClr>
            </a:pPr>
            <a:endParaRPr lang="de-DE" dirty="0" sz="1050"/>
          </a:p>
          <a:p>
            <a:pPr>
              <a:lnSpc>
                <a:spcPts val="1082"/>
              </a:lnSpc>
            </a:pPr>
            <a:r>
              <a:rPr lang="de-DE" b="1" dirty="0" sz="975"/>
              <a:t>Verantwortung der Nutzerinnen und Nutzer für Eingaben und Ergebnisse in Vorlagen</a:t>
            </a:r>
            <a:br>
              <a:rPr lang="de-DE" dirty="0" sz="975"/>
            </a:br>
            <a:r>
              <a:rPr lang="de-DE" dirty="0" sz="975"/>
              <a:t>Die Nutzerinnen und Nutzer sind allein verantwortlich für </a:t>
            </a:r>
            <a:endParaRPr lang="de-DE" dirty="0" sz="975"/>
          </a:p>
          <a:p>
            <a:pPr marL="285750" lvl="0" indent="-285750">
              <a:lnSpc>
                <a:spcPts val="1082"/>
              </a:lnSpc>
              <a:buFont typeface="+mj-lt"/>
              <a:buAutoNum type="romanLcPeriod"/>
            </a:pPr>
            <a:r>
              <a:rPr lang="de-DE" dirty="0" sz="975"/>
              <a:t>die Richtigkeit aller von ihnen eingegebenen Daten, </a:t>
            </a:r>
            <a:endParaRPr lang="de-DE" dirty="0" sz="975"/>
          </a:p>
          <a:p>
            <a:pPr marL="285750" lvl="0" indent="-285750">
              <a:lnSpc>
                <a:spcPts val="1082"/>
              </a:lnSpc>
              <a:buFont typeface="+mj-lt"/>
              <a:buAutoNum type="romanLcPeriod"/>
            </a:pPr>
            <a:r>
              <a:rPr lang="de-DE" dirty="0" sz="975"/>
              <a:t>die von ihnen angewandten Annahmen und </a:t>
            </a:r>
            <a:endParaRPr lang="de-DE" dirty="0" sz="975"/>
          </a:p>
          <a:p>
            <a:pPr marL="285750" lvl="0" indent="-285750">
              <a:lnSpc>
                <a:spcPts val="1082"/>
              </a:lnSpc>
              <a:buFont typeface="+mj-lt"/>
              <a:buAutoNum type="romanLcPeriod"/>
            </a:pPr>
            <a:r>
              <a:rPr lang="de-DE" dirty="0" sz="975"/>
              <a:t>alle Handlungen, die sie auf Grundlage der von den bereitgestellten Ressourcen erzeugten Ergebnisse vornehmen. Alle angezeigten Zahlen sind lediglich Richtwerte und können durch Rundungen, methodische Entscheidungen oder Einstellungen der Tabellenkalkulationssoftware beeinflusst sein. </a:t>
            </a:r>
          </a:p>
          <a:p>
            <a:pPr lvl="0">
              <a:lnSpc>
                <a:spcPts val="1165"/>
              </a:lnSpc>
            </a:pPr>
            <a:endParaRPr lang="de-DE" dirty="0" sz="1050"/>
          </a:p>
          <a:p>
            <a:pPr>
              <a:lnSpc>
                <a:spcPts val="1082"/>
              </a:lnSpc>
            </a:pPr>
            <a:r>
              <a:rPr lang="de-DE" b="1" dirty="0" sz="975"/>
              <a:t>Haftungsbeschränkung</a:t>
            </a:r>
            <a:br>
              <a:rPr lang="de-DE" dirty="0" sz="975"/>
            </a:br>
            <a:r>
              <a:rPr lang="de-DE" dirty="0" sz="975"/>
              <a:t>Soweit nach geltendem Recht zulässig, haften die Projektpartner, Autorinnen und Autoren sowie die beteiligten Organisationen nicht für unmittelbare oder mittelbare Verluste oder Schäden (einschließlich finanzieller Verluste, entgangener Gewinne oder Folgeschäden), die aus der Nutzung, der Unmöglichkeit der Nutzung oder dem Vertrauen auf die Ressourcen des Projekts entstehen.</a:t>
            </a:r>
            <a:endParaRPr lang="de-DE" dirty="0" sz="975"/>
          </a:p>
          <a:p>
            <a:pPr>
              <a:lnSpc>
                <a:spcPts val="1165"/>
              </a:lnSpc>
            </a:pPr>
            <a:r>
              <a:rPr lang="de-DE" b="1" dirty="0" sz="1050"/>
              <a:t> </a:t>
            </a:r>
            <a:endParaRPr lang="de-DE" dirty="0" sz="1050"/>
          </a:p>
          <a:p>
            <a:pPr>
              <a:lnSpc>
                <a:spcPts val="1082"/>
              </a:lnSpc>
            </a:pPr>
            <a:r>
              <a:rPr lang="de-DE" b="1" dirty="0" sz="975"/>
              <a:t>Quellen und Links Dritter</a:t>
            </a:r>
            <a:br>
              <a:rPr lang="de-DE" dirty="0" sz="975"/>
            </a:br>
            <a:r>
              <a:rPr lang="de-DE" dirty="0" sz="975"/>
              <a:t>Sofern Ressourcen auf externe Quellen, Werkzeuge oder Links verweisen, dienen diese der Vereinfachung und dem Lernen. Die Projektpartner haben keine Kontrolle über solche Inhalte Dritter, befürworten sie nicht und übernehmen keine Verantwortung dafür.</a:t>
            </a:r>
            <a:endParaRPr lang="de-DE" dirty="0" sz="975"/>
          </a:p>
          <a:p>
            <a:pPr>
              <a:lnSpc>
                <a:spcPts val="1165"/>
              </a:lnSpc>
              <a:buClr>
                <a:srgbClr val="D38CBC"/>
              </a:buClr>
            </a:pPr>
            <a:endParaRPr lang="de-DE" dirty="0" sz="1050"/>
          </a:p>
          <a:p>
            <a:pPr>
              <a:lnSpc>
                <a:spcPts val="1082"/>
              </a:lnSpc>
            </a:pPr>
            <a:r>
              <a:rPr lang="de-DE" b="1" dirty="0" sz="975"/>
              <a:t>Erasmus+-Kontext und Verantwortungshinweis.</a:t>
            </a:r>
            <a:br>
              <a:rPr lang="de-DE" dirty="0" sz="975"/>
            </a:br>
            <a:r>
              <a:rPr lang="de-DE" dirty="0" sz="975"/>
              <a:t>Diese Ressource wurde zu Lernzwecken im Rahmen des Projekts FEMpower in Finance erstellt. Die in dieser Vorlage geäußerten Ansichten sind die der Autorinnen und Autoren und geben nicht notwendigerweise die offizielle Position der Europäischen Union oder einer Nationalen Agentur wieder; weder die Europäische Union noch die Fördereinrichtung können für die Verwendung der darin enthaltenen Informationen verantwortlich gemacht werden.</a:t>
            </a:r>
            <a:endParaRPr lang="de-DE" dirty="0" sz="975"/>
          </a:p>
          <a:p>
            <a:pPr>
              <a:lnSpc>
                <a:spcPts val="1165"/>
              </a:lnSpc>
              <a:buClr>
                <a:srgbClr val="D38CBC"/>
              </a:buClr>
            </a:pPr>
            <a:endParaRPr lang="de-DE" dirty="0" sz="1050"/>
          </a:p>
          <a:p>
            <a:pPr>
              <a:lnSpc>
                <a:spcPts val="1068"/>
              </a:lnSpc>
              <a:buClr>
                <a:srgbClr val="D38CBC"/>
              </a:buClr>
            </a:pPr>
            <a:r>
              <a:rPr lang="de-DE" sz="1225" b="1" dirty="0">
                <a:solidFill>
                  <a:srgbClr val="F16024"/>
                </a:solidFill>
              </a:rPr>
              <a:t>Inhaltliche Entwicklung </a:t>
            </a:r>
          </a:p>
          <a:p>
            <a:pPr>
              <a:lnSpc>
                <a:spcPts val="1082"/>
              </a:lnSpc>
              <a:buClr>
                <a:srgbClr val="D38CBC"/>
              </a:buClr>
            </a:pPr>
            <a:r>
              <a:rPr lang="de-DE" dirty="0" sz="975"/>
              <a:t>Das Projektkonsortium FEMpower in Finance</a:t>
            </a:r>
          </a:p>
          <a:p>
            <a:pPr>
              <a:lnSpc>
                <a:spcPts val="1082"/>
              </a:lnSpc>
              <a:buClr>
                <a:srgbClr val="D38CBC"/>
              </a:buClr>
            </a:pPr>
            <a:r>
              <a:rPr lang="de-DE" dirty="0" sz="975"/>
              <a:t>(2026-2022) ist ein gemeinsames Projekt von</a:t>
            </a:r>
          </a:p>
          <a:p>
            <a:pPr marL="171450" indent="-171450">
              <a:lnSpc>
                <a:spcPts val="1082"/>
              </a:lnSpc>
              <a:buClr>
                <a:srgbClr val="D38CBC"/>
              </a:buClr>
              <a:buFont typeface="Arial" panose="020B0604020202020204" pitchFamily="34" charset="0"/>
              <a:buChar char="•"/>
            </a:pPr>
            <a:r>
              <a:rPr lang="de-DE" dirty="0" err="1" sz="975">
                <a:hlinkClick r:id="rId2"/>
              </a:rPr>
              <a:t>tvw GmbH – </a:t>
            </a:r>
            <a:r>
              <a:rPr lang="de-DE" dirty="0" sz="975"/>
              <a:t>Deutschland</a:t>
            </a:r>
          </a:p>
          <a:p>
            <a:pPr marL="171450" indent="-171450">
              <a:lnSpc>
                <a:spcPts val="1082"/>
              </a:lnSpc>
              <a:buClr>
                <a:srgbClr val="D38CBC"/>
              </a:buClr>
              <a:buFont typeface="Arial" panose="020B0604020202020204" pitchFamily="34" charset="0"/>
              <a:buChar char="•"/>
            </a:pPr>
            <a:r>
              <a:rPr lang="de-DE" dirty="0" sz="975">
                <a:hlinkClick r:id="rId3"/>
              </a:rPr>
              <a:t>UCLAN Cyprus Limited</a:t>
            </a:r>
            <a:r>
              <a:rPr lang="de-DE" dirty="0" sz="975"/>
              <a:t> – Zypern</a:t>
            </a:r>
          </a:p>
          <a:p>
            <a:pPr marL="171450" indent="-171450">
              <a:lnSpc>
                <a:spcPts val="1082"/>
              </a:lnSpc>
              <a:buClr>
                <a:srgbClr val="D38CBC"/>
              </a:buClr>
              <a:buFont typeface="Arial" panose="020B0604020202020204" pitchFamily="34" charset="0"/>
              <a:buChar char="•"/>
            </a:pPr>
            <a:r>
              <a:rPr lang="de-DE" dirty="0" sz="975">
                <a:hlinkClick r:id="rId4"/>
              </a:rPr>
              <a:t>Momentum Educate and Innovate</a:t>
            </a:r>
            <a:r>
              <a:rPr lang="de-DE" dirty="0" sz="975"/>
              <a:t> – Irland</a:t>
            </a:r>
          </a:p>
          <a:p>
            <a:pPr marL="171450" indent="-171450">
              <a:lnSpc>
                <a:spcPts val="1082"/>
              </a:lnSpc>
              <a:buClr>
                <a:srgbClr val="D38CBC"/>
              </a:buClr>
              <a:buFont typeface="Arial" panose="020B0604020202020204" pitchFamily="34" charset="0"/>
              <a:buChar char="•"/>
            </a:pPr>
            <a:r>
              <a:rPr lang="de-DE" dirty="0" sz="975">
                <a:hlinkClick r:id="rId5"/>
              </a:rPr>
              <a:t>The Hub Nicosia</a:t>
            </a:r>
            <a:r>
              <a:rPr lang="de-DE" dirty="0" sz="975"/>
              <a:t> – Zypern</a:t>
            </a:r>
          </a:p>
          <a:p>
            <a:pPr marL="171450" indent="-171450">
              <a:lnSpc>
                <a:spcPts val="1082"/>
              </a:lnSpc>
              <a:buClr>
                <a:srgbClr val="D38CBC"/>
              </a:buClr>
              <a:buFont typeface="Arial" panose="020B0604020202020204" pitchFamily="34" charset="0"/>
              <a:buChar char="•"/>
            </a:pPr>
            <a:r>
              <a:rPr lang="de-DE" dirty="0" err="1" sz="975">
                <a:hlinkClick r:id="rId6"/>
              </a:rPr>
              <a:t>Stichting Go Woman Alliance Europe </a:t>
            </a:r>
            <a:r>
              <a:rPr lang="de-DE" dirty="0" sz="975"/>
              <a:t>– Niederlande</a:t>
            </a:r>
          </a:p>
          <a:p>
            <a:pPr marL="171450" indent="-171450">
              <a:lnSpc>
                <a:spcPts val="1165"/>
              </a:lnSpc>
              <a:buClr>
                <a:srgbClr val="D38CBC"/>
              </a:buClr>
              <a:buFont typeface="Arial" panose="020B0604020202020204" pitchFamily="34" charset="0"/>
              <a:buChar char="•"/>
            </a:pPr>
            <a:endParaRPr lang="de-DE" dirty="0" sz="1050"/>
          </a:p>
          <a:p>
            <a:pPr>
              <a:lnSpc>
                <a:spcPts val="1082"/>
              </a:lnSpc>
              <a:buClr>
                <a:srgbClr val="D38CBC"/>
              </a:buClr>
            </a:pPr>
            <a:r>
              <a:rPr lang="de-DE" b="1" dirty="0" sz="975"/>
              <a:t>Veröffentlichungsdatum: Mai 2026</a:t>
            </a:r>
            <a:endParaRPr lang="de-DE" b="1" dirty="0" sz="975"/>
          </a:p>
          <a:p>
            <a:pPr>
              <a:lnSpc>
                <a:spcPts val="1165"/>
              </a:lnSpc>
              <a:buClr>
                <a:srgbClr val="D38CBC"/>
              </a:buClr>
            </a:pPr>
            <a:endParaRPr lang="de-DE" dirty="0" sz="1050"/>
          </a:p>
        </p:txBody>
      </p:sp>
      <p:sp>
        <p:nvSpPr>
          <p:cNvPr id="11" name="Freeform 10">
            <a:extLst>
              <a:ext uri="{FF2B5EF4-FFF2-40B4-BE49-F238E27FC236}">
                <a16:creationId xmlns:a16="http://schemas.microsoft.com/office/drawing/2014/main" id="{A7EABC44-49C3-314F-AB02-32D8344F1CA4}"/>
              </a:ext>
            </a:extLst>
          </p:cNvPr>
          <p:cNvSpPr/>
          <p:nvPr/>
        </p:nvSpPr>
        <p:spPr>
          <a:xfrm>
            <a:off x="0" y="436148"/>
            <a:ext cx="6544235" cy="1634699"/>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4763AE"/>
          </a:solidFill>
          <a:ln w="30808" cap="flat">
            <a:noFill/>
            <a:prstDash val="solid"/>
            <a:miter/>
          </a:ln>
        </p:spPr>
        <p:txBody>
          <a:bodyPr rtlCol="0" anchor="ctr"/>
          <a:lstStyle/>
          <a:p>
            <a:endParaRPr lang="de-DE" dirty="0"/>
          </a:p>
        </p:txBody>
      </p:sp>
      <p:sp>
        <p:nvSpPr>
          <p:cNvPr id="12" name="Graphic 14">
            <a:extLst>
              <a:ext uri="{FF2B5EF4-FFF2-40B4-BE49-F238E27FC236}">
                <a16:creationId xmlns:a16="http://schemas.microsoft.com/office/drawing/2014/main" id="{D8A34AF7-789A-E00C-BCC2-964D01ED7414}"/>
              </a:ext>
            </a:extLst>
          </p:cNvPr>
          <p:cNvSpPr>
            <a:spLocks noChangeAspect="1"/>
          </p:cNvSpPr>
          <p:nvPr/>
        </p:nvSpPr>
        <p:spPr>
          <a:xfrm rot="10800000">
            <a:off x="6245557" y="340660"/>
            <a:ext cx="422297" cy="1846728"/>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de-DE" dirty="0"/>
          </a:p>
        </p:txBody>
      </p:sp>
      <p:sp>
        <p:nvSpPr>
          <p:cNvPr id="13" name="Rectangle 12">
            <a:extLst>
              <a:ext uri="{FF2B5EF4-FFF2-40B4-BE49-F238E27FC236}">
                <a16:creationId xmlns:a16="http://schemas.microsoft.com/office/drawing/2014/main" id="{F4FFAE87-BCDE-FC19-D7A2-CA844355DB04}"/>
              </a:ext>
            </a:extLst>
          </p:cNvPr>
          <p:cNvSpPr/>
          <p:nvPr/>
        </p:nvSpPr>
        <p:spPr>
          <a:xfrm>
            <a:off x="0" y="1281953"/>
            <a:ext cx="6487457" cy="5378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latin typeface="Montserrat" panose="00000500000000000000" pitchFamily="50" charset="0"/>
            </a:endParaRPr>
          </a:p>
        </p:txBody>
      </p:sp>
      <p:sp>
        <p:nvSpPr>
          <p:cNvPr id="14" name="TextBox 13">
            <a:extLst>
              <a:ext uri="{FF2B5EF4-FFF2-40B4-BE49-F238E27FC236}">
                <a16:creationId xmlns:a16="http://schemas.microsoft.com/office/drawing/2014/main" id="{D8A2C9F0-BC07-3BE5-CF29-7735612A73B6}"/>
              </a:ext>
            </a:extLst>
          </p:cNvPr>
          <p:cNvSpPr txBox="1"/>
          <p:nvPr/>
        </p:nvSpPr>
        <p:spPr>
          <a:xfrm>
            <a:off x="87521" y="1236257"/>
            <a:ext cx="6275722" cy="646331"/>
          </a:xfrm>
          <a:prstGeom prst="rect">
            <a:avLst/>
          </a:prstGeom>
          <a:noFill/>
        </p:spPr>
        <p:txBody>
          <a:bodyPr wrap="none" rtlCol="0">
            <a:spAutoFit/>
          </a:bodyPr>
          <a:lstStyle/>
          <a:p>
            <a:r>
              <a:rPr lang="de-DE" sz="3550" b="1" spc="324" dirty="0">
                <a:solidFill>
                  <a:srgbClr val="F16024"/>
                </a:solidFill>
                <a:latin typeface="Calibri" panose="020F0502020204030204" pitchFamily="34" charset="0"/>
                <a:cs typeface="Calibri" panose="020F0502020204030204" pitchFamily="34" charset="0"/>
              </a:rPr>
              <a:t>IMPRESSUM &amp; DISCLAIMER</a:t>
            </a:r>
          </a:p>
        </p:txBody>
      </p:sp>
    </p:spTree>
    <p:extLst>
      <p:ext uri="{BB962C8B-B14F-4D97-AF65-F5344CB8AC3E}">
        <p14:creationId xmlns:p14="http://schemas.microsoft.com/office/powerpoint/2010/main" val="22879761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Text Placeholder 111">
            <a:extLst>
              <a:ext uri="{FF2B5EF4-FFF2-40B4-BE49-F238E27FC236}">
                <a16:creationId xmlns:a16="http://schemas.microsoft.com/office/drawing/2014/main" id="{7B2BB344-E9D9-0413-F281-AAC8E3942AF4}"/>
              </a:ext>
            </a:extLst>
          </p:cNvPr>
          <p:cNvSpPr>
            <a:spLocks noGrp="1"/>
          </p:cNvSpPr>
          <p:nvPr>
            <p:ph type="body" sz="quarter" idx="53"/>
          </p:nvPr>
        </p:nvSpPr>
        <p:spPr/>
        <p:txBody>
          <a:bodyPr/>
          <a:lstStyle/>
          <a:p>
            <a:r>
              <a:rPr lang="de-DE" dirty="0"/>
              <a:t>05</a:t>
            </a:r>
          </a:p>
        </p:txBody>
      </p:sp>
      <p:sp>
        <p:nvSpPr>
          <p:cNvPr id="113" name="Text Placeholder 112">
            <a:extLst>
              <a:ext uri="{FF2B5EF4-FFF2-40B4-BE49-F238E27FC236}">
                <a16:creationId xmlns:a16="http://schemas.microsoft.com/office/drawing/2014/main" id="{42B12829-D9B2-0A37-7221-E30D80EB60D9}"/>
              </a:ext>
            </a:extLst>
          </p:cNvPr>
          <p:cNvSpPr>
            <a:spLocks noGrp="1"/>
          </p:cNvSpPr>
          <p:nvPr>
            <p:ph type="body" sz="quarter" idx="54"/>
          </p:nvPr>
        </p:nvSpPr>
        <p:spPr/>
        <p:txBody>
          <a:bodyPr/>
          <a:lstStyle/>
          <a:p>
            <a:pPr>
              <a:tabLst>
                <a:tab pos="3954463" algn="l"/>
              </a:tabLst>
            </a:pPr>
            <a:r>
              <a:rPr lang="de-DE" dirty="0"/>
              <a:t>Fazit	42</a:t>
            </a:r>
          </a:p>
        </p:txBody>
      </p:sp>
      <p:sp>
        <p:nvSpPr>
          <p:cNvPr id="111" name="Text Placeholder 110">
            <a:extLst>
              <a:ext uri="{FF2B5EF4-FFF2-40B4-BE49-F238E27FC236}">
                <a16:creationId xmlns:a16="http://schemas.microsoft.com/office/drawing/2014/main" id="{54F3E4C2-C116-BF2B-7D2E-EC913C2FFF6B}"/>
              </a:ext>
            </a:extLst>
          </p:cNvPr>
          <p:cNvSpPr>
            <a:spLocks noGrp="1"/>
          </p:cNvSpPr>
          <p:nvPr>
            <p:ph type="body" sz="quarter" idx="13"/>
          </p:nvPr>
        </p:nvSpPr>
        <p:spPr/>
        <p:txBody>
          <a:bodyPr/>
          <a:lstStyle/>
          <a:p>
            <a:r>
              <a:rPr lang="de-DE" dirty="0"/>
              <a:t>02</a:t>
            </a:r>
          </a:p>
        </p:txBody>
      </p:sp>
      <p:sp>
        <p:nvSpPr>
          <p:cNvPr id="115" name="Text Placeholder 114">
            <a:extLst>
              <a:ext uri="{FF2B5EF4-FFF2-40B4-BE49-F238E27FC236}">
                <a16:creationId xmlns:a16="http://schemas.microsoft.com/office/drawing/2014/main" id="{BF060FF3-3B43-74DC-B362-43FAA23A2CF7}"/>
              </a:ext>
            </a:extLst>
          </p:cNvPr>
          <p:cNvSpPr>
            <a:spLocks noGrp="1"/>
          </p:cNvSpPr>
          <p:nvPr>
            <p:ph type="body" sz="quarter" idx="57"/>
          </p:nvPr>
        </p:nvSpPr>
        <p:spPr/>
        <p:txBody>
          <a:bodyPr/>
          <a:lstStyle/>
          <a:p>
            <a:r>
              <a:rPr lang="de-DE" dirty="0"/>
              <a:t>11</a:t>
            </a:r>
          </a:p>
        </p:txBody>
      </p:sp>
      <p:sp>
        <p:nvSpPr>
          <p:cNvPr id="116" name="Text Placeholder 115">
            <a:extLst>
              <a:ext uri="{FF2B5EF4-FFF2-40B4-BE49-F238E27FC236}">
                <a16:creationId xmlns:a16="http://schemas.microsoft.com/office/drawing/2014/main" id="{CC502D83-95C7-3E98-4D72-43C9C91F391D}"/>
              </a:ext>
            </a:extLst>
          </p:cNvPr>
          <p:cNvSpPr>
            <a:spLocks noGrp="1"/>
          </p:cNvSpPr>
          <p:nvPr>
            <p:ph type="body" sz="quarter" idx="58"/>
          </p:nvPr>
        </p:nvSpPr>
        <p:spPr/>
        <p:txBody>
          <a:bodyPr/>
          <a:lstStyle/>
          <a:p>
            <a:r>
              <a:rPr lang="de-DE" dirty="0"/>
              <a:t>Seite</a:t>
            </a:r>
          </a:p>
        </p:txBody>
      </p:sp>
      <p:sp>
        <p:nvSpPr>
          <p:cNvPr id="117" name="Text Placeholder 116">
            <a:extLst>
              <a:ext uri="{FF2B5EF4-FFF2-40B4-BE49-F238E27FC236}">
                <a16:creationId xmlns:a16="http://schemas.microsoft.com/office/drawing/2014/main" id="{11C189CD-4936-9912-0ACC-7AE1EF7B86E2}"/>
              </a:ext>
            </a:extLst>
          </p:cNvPr>
          <p:cNvSpPr>
            <a:spLocks noGrp="1"/>
          </p:cNvSpPr>
          <p:nvPr>
            <p:ph type="body" sz="quarter" idx="60"/>
          </p:nvPr>
        </p:nvSpPr>
        <p:spPr/>
        <p:txBody>
          <a:bodyPr/>
          <a:lstStyle/>
          <a:p>
            <a:r>
              <a:rPr lang="de-DE" dirty="0"/>
              <a:t>03</a:t>
            </a:r>
          </a:p>
        </p:txBody>
      </p:sp>
      <p:sp>
        <p:nvSpPr>
          <p:cNvPr id="118" name="Text Placeholder 117">
            <a:extLst>
              <a:ext uri="{FF2B5EF4-FFF2-40B4-BE49-F238E27FC236}">
                <a16:creationId xmlns:a16="http://schemas.microsoft.com/office/drawing/2014/main" id="{3B1DFBB6-2AEB-A132-CCA0-EC25040E3F8E}"/>
              </a:ext>
            </a:extLst>
          </p:cNvPr>
          <p:cNvSpPr>
            <a:spLocks noGrp="1"/>
          </p:cNvSpPr>
          <p:nvPr>
            <p:ph type="body" sz="quarter" idx="61"/>
          </p:nvPr>
        </p:nvSpPr>
        <p:spPr/>
        <p:txBody>
          <a:bodyPr/>
          <a:lstStyle/>
          <a:p>
            <a:r>
              <a:rPr lang="de-DE" dirty="0"/>
              <a:t>20</a:t>
            </a:r>
          </a:p>
        </p:txBody>
      </p:sp>
      <p:sp>
        <p:nvSpPr>
          <p:cNvPr id="119" name="Text Placeholder 118">
            <a:extLst>
              <a:ext uri="{FF2B5EF4-FFF2-40B4-BE49-F238E27FC236}">
                <a16:creationId xmlns:a16="http://schemas.microsoft.com/office/drawing/2014/main" id="{4BC9834C-16AB-4251-F257-9C4CB83F5592}"/>
              </a:ext>
            </a:extLst>
          </p:cNvPr>
          <p:cNvSpPr>
            <a:spLocks noGrp="1"/>
          </p:cNvSpPr>
          <p:nvPr>
            <p:ph type="body" sz="quarter" idx="62"/>
          </p:nvPr>
        </p:nvSpPr>
        <p:spPr/>
        <p:txBody>
          <a:bodyPr/>
          <a:lstStyle/>
          <a:p>
            <a:r>
              <a:rPr lang="de-DE" dirty="0"/>
              <a:t>Seite</a:t>
            </a:r>
          </a:p>
        </p:txBody>
      </p:sp>
      <p:sp>
        <p:nvSpPr>
          <p:cNvPr id="120" name="Text Placeholder 119">
            <a:extLst>
              <a:ext uri="{FF2B5EF4-FFF2-40B4-BE49-F238E27FC236}">
                <a16:creationId xmlns:a16="http://schemas.microsoft.com/office/drawing/2014/main" id="{212B53D7-6ED3-5E26-8F2B-BD29BD301328}"/>
              </a:ext>
            </a:extLst>
          </p:cNvPr>
          <p:cNvSpPr>
            <a:spLocks noGrp="1"/>
          </p:cNvSpPr>
          <p:nvPr>
            <p:ph type="body" sz="quarter" idx="64"/>
          </p:nvPr>
        </p:nvSpPr>
        <p:spPr/>
        <p:txBody>
          <a:bodyPr/>
          <a:lstStyle/>
          <a:p>
            <a:r>
              <a:rPr lang="de-DE" dirty="0"/>
              <a:t>04</a:t>
            </a:r>
          </a:p>
        </p:txBody>
      </p:sp>
      <p:sp>
        <p:nvSpPr>
          <p:cNvPr id="121" name="Text Placeholder 120">
            <a:extLst>
              <a:ext uri="{FF2B5EF4-FFF2-40B4-BE49-F238E27FC236}">
                <a16:creationId xmlns:a16="http://schemas.microsoft.com/office/drawing/2014/main" id="{84490626-1697-F0C5-05BA-86C9BBF76D4A}"/>
              </a:ext>
            </a:extLst>
          </p:cNvPr>
          <p:cNvSpPr>
            <a:spLocks noGrp="1"/>
          </p:cNvSpPr>
          <p:nvPr>
            <p:ph type="body" sz="quarter" idx="65"/>
          </p:nvPr>
        </p:nvSpPr>
        <p:spPr/>
        <p:txBody>
          <a:bodyPr/>
          <a:lstStyle/>
          <a:p>
            <a:r>
              <a:rPr lang="de-DE" dirty="0"/>
              <a:t>32</a:t>
            </a:r>
          </a:p>
        </p:txBody>
      </p:sp>
      <p:sp>
        <p:nvSpPr>
          <p:cNvPr id="122" name="Text Placeholder 121">
            <a:extLst>
              <a:ext uri="{FF2B5EF4-FFF2-40B4-BE49-F238E27FC236}">
                <a16:creationId xmlns:a16="http://schemas.microsoft.com/office/drawing/2014/main" id="{CEFB915B-8DC9-4E43-AA59-4848C28C35F7}"/>
              </a:ext>
            </a:extLst>
          </p:cNvPr>
          <p:cNvSpPr>
            <a:spLocks noGrp="1"/>
          </p:cNvSpPr>
          <p:nvPr>
            <p:ph type="body" sz="quarter" idx="66"/>
          </p:nvPr>
        </p:nvSpPr>
        <p:spPr/>
        <p:txBody>
          <a:bodyPr/>
          <a:lstStyle/>
          <a:p>
            <a:r>
              <a:rPr lang="de-DE" dirty="0"/>
              <a:t>Seite</a:t>
            </a:r>
          </a:p>
        </p:txBody>
      </p:sp>
      <p:sp>
        <p:nvSpPr>
          <p:cNvPr id="123" name="Text Placeholder 122">
            <a:extLst>
              <a:ext uri="{FF2B5EF4-FFF2-40B4-BE49-F238E27FC236}">
                <a16:creationId xmlns:a16="http://schemas.microsoft.com/office/drawing/2014/main" id="{9468DB7C-94F3-5609-DDC3-808787F10750}"/>
              </a:ext>
            </a:extLst>
          </p:cNvPr>
          <p:cNvSpPr>
            <a:spLocks noGrp="1"/>
          </p:cNvSpPr>
          <p:nvPr>
            <p:ph type="body" sz="quarter" idx="67"/>
          </p:nvPr>
        </p:nvSpPr>
        <p:spPr/>
        <p:txBody>
          <a:bodyPr/>
          <a:lstStyle/>
          <a:p>
            <a:r>
              <a:rPr lang="de-DE" dirty="0"/>
              <a:t>Frauen am   Berufs­anfang</a:t>
            </a:r>
          </a:p>
        </p:txBody>
      </p:sp>
      <p:sp>
        <p:nvSpPr>
          <p:cNvPr id="124" name="Text Placeholder 123">
            <a:extLst>
              <a:ext uri="{FF2B5EF4-FFF2-40B4-BE49-F238E27FC236}">
                <a16:creationId xmlns:a16="http://schemas.microsoft.com/office/drawing/2014/main" id="{2FE84FD6-2B29-0F33-F79C-32398CEEE85E}"/>
              </a:ext>
            </a:extLst>
          </p:cNvPr>
          <p:cNvSpPr>
            <a:spLocks noGrp="1"/>
          </p:cNvSpPr>
          <p:nvPr>
            <p:ph type="body" sz="quarter" idx="68"/>
          </p:nvPr>
        </p:nvSpPr>
        <p:spPr/>
        <p:txBody>
          <a:bodyPr/>
          <a:lstStyle/>
          <a:p>
            <a:r>
              <a:rPr lang="de-DE" dirty="0"/>
              <a:t>Frauen in der   Kar­rie­remitte</a:t>
            </a:r>
          </a:p>
        </p:txBody>
      </p:sp>
      <p:sp>
        <p:nvSpPr>
          <p:cNvPr id="125" name="Text Placeholder 124">
            <a:extLst>
              <a:ext uri="{FF2B5EF4-FFF2-40B4-BE49-F238E27FC236}">
                <a16:creationId xmlns:a16="http://schemas.microsoft.com/office/drawing/2014/main" id="{150845BF-3EA9-204C-0BC5-7B4AF65FE32F}"/>
              </a:ext>
            </a:extLst>
          </p:cNvPr>
          <p:cNvSpPr>
            <a:spLocks noGrp="1"/>
          </p:cNvSpPr>
          <p:nvPr>
            <p:ph type="body" sz="quarter" idx="69"/>
          </p:nvPr>
        </p:nvSpPr>
        <p:spPr/>
        <p:txBody>
          <a:bodyPr/>
          <a:lstStyle/>
          <a:p>
            <a:r>
              <a:rPr lang="de-DE" dirty="0" sz="1025"/>
              <a:t>Frauen in der   späten Kar­rie­rephase</a:t>
            </a:r>
          </a:p>
        </p:txBody>
      </p:sp>
      <p:sp>
        <p:nvSpPr>
          <p:cNvPr id="126" name="Text Placeholder 125">
            <a:extLst>
              <a:ext uri="{FF2B5EF4-FFF2-40B4-BE49-F238E27FC236}">
                <a16:creationId xmlns:a16="http://schemas.microsoft.com/office/drawing/2014/main" id="{D23EDEF5-60A6-67B6-9D89-30C99DAB6282}"/>
              </a:ext>
            </a:extLst>
          </p:cNvPr>
          <p:cNvSpPr>
            <a:spLocks noGrp="1"/>
          </p:cNvSpPr>
          <p:nvPr>
            <p:ph type="body" sz="quarter" idx="70"/>
          </p:nvPr>
        </p:nvSpPr>
        <p:spPr/>
        <p:txBody>
          <a:bodyPr/>
          <a:lstStyle/>
          <a:p>
            <a:r>
              <a:rPr lang="de-DE" dirty="0"/>
              <a:t>01</a:t>
            </a:r>
          </a:p>
        </p:txBody>
      </p:sp>
      <p:sp>
        <p:nvSpPr>
          <p:cNvPr id="127" name="Text Placeholder 126">
            <a:extLst>
              <a:ext uri="{FF2B5EF4-FFF2-40B4-BE49-F238E27FC236}">
                <a16:creationId xmlns:a16="http://schemas.microsoft.com/office/drawing/2014/main" id="{6D84AA39-86C6-17C3-1201-96785B660300}"/>
              </a:ext>
            </a:extLst>
          </p:cNvPr>
          <p:cNvSpPr>
            <a:spLocks noGrp="1"/>
          </p:cNvSpPr>
          <p:nvPr>
            <p:ph type="body" sz="quarter" idx="71"/>
          </p:nvPr>
        </p:nvSpPr>
        <p:spPr/>
        <p:txBody>
          <a:bodyPr/>
          <a:lstStyle/>
          <a:p>
            <a:pPr>
              <a:tabLst>
                <a:tab pos="3954463" algn="l"/>
              </a:tabLst>
            </a:pPr>
            <a:r>
              <a:rPr lang="de-DE" dirty="0"/>
              <a:t>Einführung 4</a:t>
            </a:r>
          </a:p>
        </p:txBody>
      </p:sp>
      <p:pic>
        <p:nvPicPr>
          <p:cNvPr id="9" name="Picture Placeholder 8">
            <a:extLst>
              <a:ext uri="{FF2B5EF4-FFF2-40B4-BE49-F238E27FC236}">
                <a16:creationId xmlns:a16="http://schemas.microsoft.com/office/drawing/2014/main" id="{ED1F5A29-0135-39EB-E0EA-8545F9D8993C}"/>
              </a:ext>
            </a:extLst>
          </p:cNvPr>
          <p:cNvPicPr>
            <a:picLocks noGrp="1" noChangeAspect="1"/>
          </p:cNvPicPr>
          <p:nvPr>
            <p:ph type="pic" sz="quarter" idx="56"/>
          </p:nvPr>
        </p:nvPicPr>
        <p:blipFill>
          <a:blip r:embed="rId2">
            <a:extLst>
              <a:ext uri="{28A0092B-C50C-407E-A947-70E740481C1C}">
                <a14:useLocalDpi xmlns:a14="http://schemas.microsoft.com/office/drawing/2010/main" val="0"/>
              </a:ext>
            </a:extLst>
          </a:blip>
          <a:srcRect t="14975" b="14975"/>
          <a:stretch>
            <a:fillRect/>
          </a:stretch>
        </p:blipFill>
        <p:spPr/>
      </p:pic>
      <p:sp>
        <p:nvSpPr>
          <p:cNvPr id="11" name="TextBox 10">
            <a:extLst>
              <a:ext uri="{FF2B5EF4-FFF2-40B4-BE49-F238E27FC236}">
                <a16:creationId xmlns:a16="http://schemas.microsoft.com/office/drawing/2014/main" id="{F9E3107F-1E1F-E1BB-8961-5CB8324BC59B}"/>
              </a:ext>
            </a:extLst>
          </p:cNvPr>
          <p:cNvSpPr txBox="1"/>
          <p:nvPr/>
        </p:nvSpPr>
        <p:spPr>
          <a:xfrm>
            <a:off x="2153285" y="2731068"/>
            <a:ext cx="4275209" cy="461665"/>
          </a:xfrm>
          <a:prstGeom prst="rect">
            <a:avLst/>
          </a:prstGeom>
          <a:noFill/>
        </p:spPr>
        <p:txBody>
          <a:bodyPr wrap="none" rtlCol="0"/>
          <a:lstStyle/>
          <a:p>
            <a:r>
              <a:rPr lang="de-DE" sz="1800" b="1" dirty="0">
                <a:solidFill>
                  <a:schemeClr val="bg1"/>
                </a:solidFill>
              </a:rPr>
              <a:t>Finanzielle Sicherheit und Versicherungen</a:t>
            </a:r>
          </a:p>
        </p:txBody>
      </p:sp>
    </p:spTree>
    <p:extLst>
      <p:ext uri="{BB962C8B-B14F-4D97-AF65-F5344CB8AC3E}">
        <p14:creationId xmlns:p14="http://schemas.microsoft.com/office/powerpoint/2010/main" val="4205807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604EE3-4A2F-A382-0166-A72BDD020736}"/>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00182E1E-289A-4F71-7C6D-8350AFC92A5D}"/>
              </a:ext>
            </a:extLst>
          </p:cNvPr>
          <p:cNvSpPr>
            <a:spLocks noGrp="1"/>
          </p:cNvSpPr>
          <p:nvPr>
            <p:ph type="body" sz="quarter" idx="60"/>
          </p:nvPr>
        </p:nvSpPr>
        <p:spPr/>
        <p:txBody>
          <a:bodyPr/>
          <a:lstStyle/>
          <a:p>
            <a:r>
              <a:rPr lang="de-DE" dirty="0"/>
              <a:t>01</a:t>
            </a:r>
          </a:p>
        </p:txBody>
      </p:sp>
      <p:sp>
        <p:nvSpPr>
          <p:cNvPr id="7" name="Rectangle 6">
            <a:extLst>
              <a:ext uri="{FF2B5EF4-FFF2-40B4-BE49-F238E27FC236}">
                <a16:creationId xmlns:a16="http://schemas.microsoft.com/office/drawing/2014/main" id="{5583B855-0871-E262-BAE1-47E8E14D5405}"/>
              </a:ext>
            </a:extLst>
          </p:cNvPr>
          <p:cNvSpPr/>
          <p:nvPr/>
        </p:nvSpPr>
        <p:spPr>
          <a:xfrm>
            <a:off x="2777891" y="4910405"/>
            <a:ext cx="3927709" cy="3413324"/>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latin typeface="Montserrat" panose="00000500000000000000" pitchFamily="50" charset="0"/>
            </a:endParaRPr>
          </a:p>
        </p:txBody>
      </p:sp>
      <p:sp>
        <p:nvSpPr>
          <p:cNvPr id="8" name="TextBox 7">
            <a:extLst>
              <a:ext uri="{FF2B5EF4-FFF2-40B4-BE49-F238E27FC236}">
                <a16:creationId xmlns:a16="http://schemas.microsoft.com/office/drawing/2014/main" id="{22EFE0EA-5F25-EB6C-E6F3-791593A0CA62}"/>
              </a:ext>
            </a:extLst>
          </p:cNvPr>
          <p:cNvSpPr txBox="1"/>
          <p:nvPr/>
        </p:nvSpPr>
        <p:spPr>
          <a:xfrm>
            <a:off x="2909998" y="4916982"/>
            <a:ext cx="3833249" cy="2862322"/>
          </a:xfrm>
          <a:prstGeom prst="rect">
            <a:avLst/>
          </a:prstGeom>
          <a:noFill/>
        </p:spPr>
        <p:txBody>
          <a:bodyPr wrap="square" rtlCol="0"/>
          <a:lstStyle/>
          <a:p>
            <a:r>
              <a:rPr lang="de-DE" sz="3050" b="1" spc="324" dirty="0">
                <a:solidFill>
                  <a:schemeClr val="bg1"/>
                </a:solidFill>
                <a:latin typeface="Calibri" panose="020F0502020204030204" pitchFamily="34" charset="0"/>
                <a:cs typeface="Calibri" panose="020F0502020204030204" pitchFamily="34" charset="0"/>
              </a:rPr>
              <a:t>EINFÜHRUNG</a:t>
            </a:r>
          </a:p>
          <a:p>
            <a:r>
              <a:rPr lang="de-DE" sz="3050" b="1" spc="324" dirty="0">
                <a:solidFill>
                  <a:schemeClr val="bg1"/>
                </a:solidFill>
                <a:latin typeface="Calibri" panose="020F0502020204030204" pitchFamily="34" charset="0"/>
                <a:cs typeface="Calibri" panose="020F0502020204030204" pitchFamily="34" charset="0"/>
              </a:rPr>
              <a:t>IN FINANZIELLE SICHERHEIT UND</a:t>
            </a:r>
          </a:p>
          <a:p>
            <a:r>
              <a:rPr lang="de-DE" sz="3050" b="1" spc="324" dirty="0">
                <a:solidFill>
                  <a:schemeClr val="bg1"/>
                </a:solidFill>
                <a:latin typeface="Calibri" panose="020F0502020204030204" pitchFamily="34" charset="0"/>
                <a:cs typeface="Calibri" panose="020F0502020204030204" pitchFamily="34" charset="0"/>
              </a:rPr>
              <a:t>VERSICHERUNGEN</a:t>
            </a:r>
          </a:p>
          <a:p>
            <a:endParaRPr lang="de-DE" sz="3050" b="1" spc="324"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761462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3635A50-0A7B-2B49-FB96-FC580303F480}"/>
              </a:ext>
            </a:extLst>
          </p:cNvPr>
          <p:cNvSpPr>
            <a:spLocks noGrp="1"/>
          </p:cNvSpPr>
          <p:nvPr>
            <p:ph type="body" sz="quarter" idx="49"/>
          </p:nvPr>
        </p:nvSpPr>
        <p:spPr/>
        <p:txBody>
          <a:bodyPr/>
          <a:lstStyle/>
          <a:p>
            <a:r>
              <a:rPr lang="de-DE" dirty="0"/>
              <a:t>Einführung</a:t>
            </a:r>
          </a:p>
        </p:txBody>
      </p:sp>
      <p:sp>
        <p:nvSpPr>
          <p:cNvPr id="9" name="Text Placeholder 8">
            <a:extLst>
              <a:ext uri="{FF2B5EF4-FFF2-40B4-BE49-F238E27FC236}">
                <a16:creationId xmlns:a16="http://schemas.microsoft.com/office/drawing/2014/main" id="{3BAAACC4-B04A-EA75-AC69-FBF5E145E247}"/>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C134551B-B677-FB72-CC15-168340724920}"/>
              </a:ext>
            </a:extLst>
          </p:cNvPr>
          <p:cNvSpPr>
            <a:spLocks noGrp="1"/>
          </p:cNvSpPr>
          <p:nvPr>
            <p:ph type="body" sz="quarter" idx="61"/>
          </p:nvPr>
        </p:nvSpPr>
        <p:spPr/>
        <p:txBody>
          <a:bodyPr/>
          <a:lstStyle/>
          <a:p>
            <a:r>
              <a:rPr lang="de-DE" dirty="0"/>
              <a:t>Einführung</a:t>
            </a:r>
          </a:p>
        </p:txBody>
      </p:sp>
      <p:sp>
        <p:nvSpPr>
          <p:cNvPr id="8" name="Text Placeholder 7">
            <a:extLst>
              <a:ext uri="{FF2B5EF4-FFF2-40B4-BE49-F238E27FC236}">
                <a16:creationId xmlns:a16="http://schemas.microsoft.com/office/drawing/2014/main" id="{AB4A192F-8902-257A-3A59-35A57FF4938E}"/>
              </a:ext>
            </a:extLst>
          </p:cNvPr>
          <p:cNvSpPr>
            <a:spLocks noGrp="1"/>
          </p:cNvSpPr>
          <p:nvPr>
            <p:ph type="body" sz="quarter" idx="64"/>
          </p:nvPr>
        </p:nvSpPr>
        <p:spPr>
          <a:xfrm>
            <a:off x="1665857" y="1264920"/>
            <a:ext cx="5238428" cy="8400082"/>
          </a:xfrm>
        </p:spPr>
        <p:txBody>
          <a:bodyPr/>
          <a:lstStyle/>
          <a:p>
            <a:pPr marL="0" indent="0">
              <a:lnSpc>
                <a:spcPts val="1220"/>
              </a:lnSpc>
              <a:buNone/>
            </a:pPr>
            <a:endParaRPr lang="de-DE" dirty="0" sz="1025"/>
          </a:p>
          <a:p>
            <a:pPr marL="0" indent="0">
              <a:lnSpc>
                <a:spcPts val="1220"/>
              </a:lnSpc>
              <a:buNone/>
            </a:pPr>
            <a:endParaRPr lang="de-DE" sz="1025" b="1" dirty="0"/>
          </a:p>
          <a:p>
            <a:pPr marL="0" indent="0">
              <a:lnSpc>
                <a:spcPts val="1002"/>
              </a:lnSpc>
              <a:buNone/>
            </a:pPr>
            <a:r>
              <a:rPr lang="de-DE" sz="1150" b="1" dirty="0"/>
              <a:t>„Finanzielle Sicherheit heißt nicht, reich zu sein – sondern vorbereitet zu sein.“</a:t>
            </a:r>
          </a:p>
          <a:p>
            <a:pPr marL="0" indent="0">
              <a:lnSpc>
                <a:spcPts val="1434"/>
              </a:lnSpc>
              <a:buNone/>
            </a:pPr>
            <a:endParaRPr lang="de-DE" sz="1200" b="1" dirty="0"/>
          </a:p>
          <a:p>
            <a:pPr marL="0" indent="0">
              <a:lnSpc>
                <a:spcPts val="1220"/>
              </a:lnSpc>
              <a:buNone/>
            </a:pPr>
            <a:endParaRPr lang="de-DE" dirty="0" sz="1025"/>
          </a:p>
          <a:p>
            <a:pPr marL="0" indent="0" algn="just">
              <a:lnSpc>
                <a:spcPts val="998"/>
              </a:lnSpc>
              <a:buNone/>
            </a:pPr>
            <a:r>
              <a:rPr lang="de-DE" dirty="0" sz="900"/>
              <a:t>Finanzielle Sicherheit bedeutet, sich gegen die Risiken des Lebens abzusichern – von gesundheitlichen Notfällen über Naturkatastrophen bis hin zu wirtschaftlicher Unsicherheit. Versicherungen und vorausschauende Finanzplanung sind wichtige Werkzeuge, mit denen Frauen in jedem Alter Stabilität und innere Ruhe gewinnen. Deshalb verwendet dieses Modul einfache Finanzbegriffe, die für Frauen jeden Alters und in jeder Karrierephase leicht verständlich sind – unabhängig vom Bildungshintergrund.</a:t>
            </a:r>
          </a:p>
          <a:p>
            <a:pPr marL="0" indent="0" algn="just">
              <a:lnSpc>
                <a:spcPts val="3507"/>
              </a:lnSpc>
              <a:buNone/>
            </a:pPr>
            <a:endParaRPr lang="de-DE" dirty="0" sz="2925"/>
          </a:p>
          <a:p>
            <a:pPr marL="0" indent="0" algn="just">
              <a:lnSpc>
                <a:spcPts val="998"/>
              </a:lnSpc>
              <a:buNone/>
            </a:pPr>
            <a:r>
              <a:rPr lang="de-DE" dirty="0" sz="900"/>
              <a:t>Eine Versicherung ist ein Finanzinstrument, das Sie vor unerwarteten Ereignissen schützt, die sonst erhebliche finanzielle Belastungen verursachen könnten. Ob Autounfall, Krankheit, Diebstahl oder ein Schaden an Ihrem Zuhause: Mit einer Versicherung teilen Sie das Risiko mit anderen und machen es so beherrschbar.</a:t>
            </a:r>
            <a:endParaRPr lang="de-DE" dirty="0" sz="900"/>
          </a:p>
          <a:p>
            <a:pPr marL="0" indent="0">
              <a:lnSpc>
                <a:spcPts val="854"/>
              </a:lnSpc>
              <a:buNone/>
            </a:pPr>
            <a:endParaRPr lang="de-DE" dirty="0" sz="700"/>
          </a:p>
          <a:p>
            <a:pPr marL="0" indent="0" algn="just">
              <a:lnSpc>
                <a:spcPts val="998"/>
              </a:lnSpc>
              <a:buNone/>
            </a:pPr>
            <a:r>
              <a:rPr lang="de-DE" dirty="0" sz="900"/>
              <a:t>Dieses Modul zeigt Ihnen, wie Versicherungen Sie und Ihre Angehörigen vor unerwarteten finanziellen Belastungen schützen können. Ob Sie gerade ins Berufsleben starten, Familie und Beruf vereinbaren oder sich auf den Ruhestand vorbereiten: Versicherungen sind ein wichtiger Teil Ihres finanziellen Werkzeugkastens.</a:t>
            </a:r>
          </a:p>
          <a:p>
            <a:pPr marL="0" indent="0">
              <a:lnSpc>
                <a:spcPts val="2074"/>
              </a:lnSpc>
              <a:buNone/>
            </a:pPr>
            <a:endParaRPr lang="de-DE" dirty="0" sz="1725"/>
          </a:p>
          <a:p>
            <a:pPr marL="0" indent="0">
              <a:lnSpc>
                <a:spcPts val="998"/>
              </a:lnSpc>
              <a:buNone/>
            </a:pPr>
            <a:r>
              <a:rPr lang="de-DE" dirty="0" sz="900"/>
              <a:t>Das Ziel: Frauen durch finanzielle Vorsorge zu stärken.</a:t>
            </a:r>
          </a:p>
          <a:p>
            <a:pPr>
              <a:lnSpc>
                <a:spcPts val="1433"/>
              </a:lnSpc>
            </a:pPr>
            <a:endParaRPr lang="de-DE" dirty="0" sz="1200"/>
          </a:p>
          <a:p>
            <a:pPr marL="0" indent="0">
              <a:lnSpc>
                <a:spcPts val="1220"/>
              </a:lnSpc>
              <a:buNone/>
            </a:pPr>
            <a:endParaRPr lang="de-DE" b="1" dirty="0" sz="1025"/>
          </a:p>
          <a:p>
            <a:pPr marL="0" indent="0">
              <a:lnSpc>
                <a:spcPts val="998"/>
              </a:lnSpc>
              <a:buNone/>
            </a:pPr>
            <a:r>
              <a:rPr lang="de-DE" b="1" dirty="0" sz="900"/>
              <a:t>Lernziele</a:t>
            </a:r>
          </a:p>
          <a:p>
            <a:pPr>
              <a:lnSpc>
                <a:spcPts val="1433"/>
              </a:lnSpc>
            </a:pPr>
            <a:endParaRPr lang="de-DE" dirty="0" sz="1200"/>
          </a:p>
          <a:p>
            <a:pPr marL="0" indent="0">
              <a:lnSpc>
                <a:spcPts val="998"/>
              </a:lnSpc>
              <a:buNone/>
            </a:pPr>
            <a:r>
              <a:rPr lang="de-DE" dirty="0" sz="900"/>
              <a:t>Am Ende dieses Moduls können Sie:</a:t>
            </a:r>
          </a:p>
          <a:p>
            <a:pPr marL="0" indent="0">
              <a:lnSpc>
                <a:spcPts val="1433"/>
              </a:lnSpc>
              <a:buNone/>
            </a:pPr>
            <a:endParaRPr lang="de-DE" dirty="0" sz="1200"/>
          </a:p>
          <a:p>
            <a:pPr>
              <a:lnSpc>
                <a:spcPts val="998"/>
              </a:lnSpc>
            </a:pPr>
            <a:r>
              <a:rPr lang="de-DE" dirty="0" sz="900"/>
              <a:t>Ihre persönlichen finanziellen Risiken erkennen und dafür vorsorgen, um finanzielle Sicherheit zu erreichen.</a:t>
            </a:r>
          </a:p>
          <a:p>
            <a:pPr lvl="0">
              <a:lnSpc>
                <a:spcPts val="998"/>
              </a:lnSpc>
            </a:pPr>
            <a:r>
              <a:rPr lang="de-DE" dirty="0" sz="900"/>
              <a:t>Die wichtigsten Versicherungsarten und ihren Leistungsumfang verstehen.</a:t>
            </a:r>
          </a:p>
          <a:p>
            <a:pPr lvl="0">
              <a:lnSpc>
                <a:spcPts val="998"/>
              </a:lnSpc>
            </a:pPr>
            <a:r>
              <a:rPr lang="de-DE" dirty="0" sz="900"/>
              <a:t>Einfache Versicherungspolicen lesen und verstehen.</a:t>
            </a:r>
          </a:p>
          <a:p>
            <a:pPr lvl="0">
              <a:lnSpc>
                <a:spcPts val="998"/>
              </a:lnSpc>
            </a:pPr>
            <a:r>
              <a:rPr lang="de-DE" dirty="0" sz="900"/>
              <a:t>Einen Schadensfall melden und wissen, wo Sie Hilfe bekommen, wenn etwas schiefgeht.</a:t>
            </a:r>
          </a:p>
          <a:p>
            <a:pPr marL="0" lvl="0" indent="0" algn="just" defTabSz="914400" eaLnBrk="0" fontAlgn="base" hangingPunct="0">
              <a:lnSpc>
                <a:spcPct val="100000"/>
              </a:lnSpc>
              <a:spcBef>
                <a:spcPct val="0"/>
              </a:spcBef>
              <a:spcAft>
                <a:spcPct val="0"/>
              </a:spcAft>
              <a:buClrTx/>
              <a:buNone/>
            </a:pPr>
            <a:endParaRPr lang="de-DE" dirty="0" sz="2000">
              <a:latin typeface="+mn-lt"/>
            </a:endParaRPr>
          </a:p>
          <a:p>
            <a:pPr marL="0" lvl="0" indent="0" algn="just" defTabSz="914400" eaLnBrk="0" fontAlgn="base" hangingPunct="0">
              <a:lnSpc>
                <a:spcPct val="100000"/>
              </a:lnSpc>
              <a:spcBef>
                <a:spcPct val="0"/>
              </a:spcBef>
              <a:spcAft>
                <a:spcPct val="0"/>
              </a:spcAft>
              <a:buClrTx/>
              <a:buNone/>
            </a:pPr>
            <a:endParaRPr lang="de-DE" dirty="0" sz="1100">
              <a:latin typeface="+mn-lt"/>
            </a:endParaRPr>
          </a:p>
          <a:p>
            <a:pPr marL="0" indent="0">
              <a:lnSpc>
                <a:spcPts val="998"/>
              </a:lnSpc>
              <a:buNone/>
            </a:pPr>
            <a:r>
              <a:rPr lang="de-DE" b="1" dirty="0" sz="900"/>
              <a:t>Warum Versicherungen wichtig sind</a:t>
            </a:r>
          </a:p>
          <a:p>
            <a:pPr marL="0" indent="0">
              <a:lnSpc>
                <a:spcPts val="1433"/>
              </a:lnSpc>
              <a:buNone/>
            </a:pPr>
            <a:endParaRPr lang="de-DE" b="1" dirty="0" sz="1200"/>
          </a:p>
          <a:p>
            <a:pPr>
              <a:lnSpc>
                <a:spcPts val="998"/>
              </a:lnSpc>
            </a:pPr>
            <a:r>
              <a:rPr lang="de-DE" b="1" dirty="0" sz="900"/>
              <a:t>Finanzielle Stabilität</a:t>
            </a:r>
            <a:r>
              <a:rPr lang="de-DE" dirty="0" sz="900"/>
              <a:t>: Verhindert, dass hohe, unerwartete Ausgaben Ihre Finanzen aus dem Gleichgewicht bringen.</a:t>
            </a:r>
          </a:p>
          <a:p>
            <a:pPr>
              <a:lnSpc>
                <a:spcPts val="998"/>
              </a:lnSpc>
            </a:pPr>
            <a:r>
              <a:rPr lang="de-DE" b="1" dirty="0" sz="900"/>
              <a:t>Innere Ruhe</a:t>
            </a:r>
            <a:r>
              <a:rPr lang="de-DE" dirty="0" sz="900"/>
              <a:t>: Zu wissen, dass Sie abgesichert sind, verringert Stress.</a:t>
            </a:r>
          </a:p>
          <a:p>
            <a:pPr>
              <a:lnSpc>
                <a:spcPts val="998"/>
              </a:lnSpc>
            </a:pPr>
            <a:r>
              <a:rPr lang="de-DE" b="1" dirty="0" sz="900"/>
              <a:t>Gesetzliche Pflicht</a:t>
            </a:r>
            <a:r>
              <a:rPr lang="de-DE" dirty="0" sz="900"/>
              <a:t>: Manche Versicherungen (z. B. die Kfz-Versicherung) sind in der EU vorgeschrieben.</a:t>
            </a:r>
          </a:p>
          <a:p>
            <a:pPr>
              <a:lnSpc>
                <a:spcPts val="998"/>
              </a:lnSpc>
            </a:pPr>
            <a:r>
              <a:rPr lang="de-DE" b="1" dirty="0" sz="900"/>
              <a:t>Schutz für Angehörige</a:t>
            </a:r>
            <a:r>
              <a:rPr lang="de-DE" dirty="0" sz="900"/>
              <a:t>: Lebens- und Krankenversicherungen können die Zukunft Ihrer Familie absichern.</a:t>
            </a:r>
          </a:p>
          <a:p>
            <a:pPr marL="0" lvl="0" indent="0" algn="just" defTabSz="914400" eaLnBrk="0" fontAlgn="base" hangingPunct="0">
              <a:lnSpc>
                <a:spcPct val="100000"/>
              </a:lnSpc>
              <a:spcBef>
                <a:spcPct val="0"/>
              </a:spcBef>
              <a:spcAft>
                <a:spcPct val="0"/>
              </a:spcAft>
              <a:buClrTx/>
              <a:buNone/>
            </a:pPr>
            <a:endParaRPr lang="de-DE" dirty="0" sz="1150">
              <a:latin typeface="+mn-lt"/>
            </a:endParaRPr>
          </a:p>
          <a:p>
            <a:pPr marL="0" lvl="0" indent="0" algn="just" defTabSz="914400" eaLnBrk="0" fontAlgn="base" hangingPunct="0">
              <a:lnSpc>
                <a:spcPct val="100000"/>
              </a:lnSpc>
              <a:spcBef>
                <a:spcPct val="0"/>
              </a:spcBef>
              <a:spcAft>
                <a:spcPct val="0"/>
              </a:spcAft>
              <a:buClrTx/>
              <a:buNone/>
            </a:pPr>
            <a:endParaRPr lang="de-DE" dirty="0" sz="1100">
              <a:latin typeface="+mn-lt"/>
            </a:endParaRPr>
          </a:p>
        </p:txBody>
      </p:sp>
      <p:cxnSp>
        <p:nvCxnSpPr>
          <p:cNvPr id="12" name="Straight Connector 11">
            <a:extLst>
              <a:ext uri="{FF2B5EF4-FFF2-40B4-BE49-F238E27FC236}">
                <a16:creationId xmlns:a16="http://schemas.microsoft.com/office/drawing/2014/main" id="{251A9C13-4DCA-1412-986D-10137EE40EF5}"/>
              </a:ext>
            </a:extLst>
          </p:cNvPr>
          <p:cNvCxnSpPr>
            <a:cxnSpLocks/>
          </p:cNvCxnSpPr>
          <p:nvPr/>
        </p:nvCxnSpPr>
        <p:spPr>
          <a:xfrm>
            <a:off x="1387475" y="1264920"/>
            <a:ext cx="5882005"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87899DF9-4761-90D9-7F54-DFA77B1A4262}"/>
              </a:ext>
            </a:extLst>
          </p:cNvPr>
          <p:cNvSpPr>
            <a:spLocks noChangeArrowheads="1"/>
          </p:cNvSpPr>
          <p:nvPr/>
        </p:nvSpPr>
        <p:spPr bwMode="auto">
          <a:xfrm>
            <a:off x="152400" y="-32266"/>
            <a:ext cx="39305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de-DE" altLang="en-US" sz="1800" b="0" i="0" u="none" strike="noStrike" cap="none" normalizeH="0" baseline="0" dirty="0">
                <a:ln>
                  <a:noFill/>
                </a:ln>
                <a:solidFill>
                  <a:schemeClr val="tx1"/>
                </a:solidFill>
                <a:effectLst/>
                <a:latin typeface="Arial" panose="020B0604020202020204" pitchFamily="34" charset="0"/>
              </a:rPr>
              <a:t>. </a:t>
            </a:r>
          </a:p>
        </p:txBody>
      </p:sp>
    </p:spTree>
    <p:extLst>
      <p:ext uri="{BB962C8B-B14F-4D97-AF65-F5344CB8AC3E}">
        <p14:creationId xmlns:p14="http://schemas.microsoft.com/office/powerpoint/2010/main" val="30074652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BE732B6-E14B-FC80-C5B4-6D7E745C06D5}"/>
              </a:ext>
            </a:extLst>
          </p:cNvPr>
          <p:cNvSpPr>
            <a:spLocks noGrp="1"/>
          </p:cNvSpPr>
          <p:nvPr>
            <p:ph type="body" sz="quarter" idx="49"/>
          </p:nvPr>
        </p:nvSpPr>
        <p:spPr/>
        <p:txBody>
          <a:bodyPr/>
          <a:lstStyle/>
          <a:p>
            <a:endParaRPr lang="de-DE"/>
          </a:p>
        </p:txBody>
      </p:sp>
      <p:sp>
        <p:nvSpPr>
          <p:cNvPr id="3" name="Text Placeholder 2">
            <a:extLst>
              <a:ext uri="{FF2B5EF4-FFF2-40B4-BE49-F238E27FC236}">
                <a16:creationId xmlns:a16="http://schemas.microsoft.com/office/drawing/2014/main" id="{717F5B12-AF22-13ED-475A-1BE80BAC85DB}"/>
              </a:ext>
            </a:extLst>
          </p:cNvPr>
          <p:cNvSpPr>
            <a:spLocks noGrp="1"/>
          </p:cNvSpPr>
          <p:nvPr>
            <p:ph type="body" sz="quarter" idx="50"/>
          </p:nvPr>
        </p:nvSpPr>
        <p:spPr/>
        <p:txBody>
          <a:bodyPr/>
          <a:lstStyle/>
          <a:p>
            <a:endParaRPr lang="de-DE"/>
          </a:p>
        </p:txBody>
      </p:sp>
      <p:sp>
        <p:nvSpPr>
          <p:cNvPr id="4" name="Text Placeholder 3">
            <a:extLst>
              <a:ext uri="{FF2B5EF4-FFF2-40B4-BE49-F238E27FC236}">
                <a16:creationId xmlns:a16="http://schemas.microsoft.com/office/drawing/2014/main" id="{60CC8F91-7BA9-C258-36A4-CD189E3D746A}"/>
              </a:ext>
            </a:extLst>
          </p:cNvPr>
          <p:cNvSpPr>
            <a:spLocks noGrp="1"/>
          </p:cNvSpPr>
          <p:nvPr>
            <p:ph type="body" sz="quarter" idx="61"/>
          </p:nvPr>
        </p:nvSpPr>
        <p:spPr>
          <a:xfrm>
            <a:off x="1658317" y="396071"/>
            <a:ext cx="5284924" cy="722656"/>
          </a:xfrm>
        </p:spPr>
        <p:txBody>
          <a:bodyPr/>
          <a:lstStyle/>
          <a:p>
            <a:r>
              <a:rPr lang="de-DE" dirty="0"/>
              <a:t>Ihre persönliche Situation</a:t>
            </a:r>
          </a:p>
        </p:txBody>
      </p:sp>
      <p:sp>
        <p:nvSpPr>
          <p:cNvPr id="5" name="Text Placeholder 4">
            <a:extLst>
              <a:ext uri="{FF2B5EF4-FFF2-40B4-BE49-F238E27FC236}">
                <a16:creationId xmlns:a16="http://schemas.microsoft.com/office/drawing/2014/main" id="{B534858E-0015-AA5C-29FB-20EE7F0B3F06}"/>
              </a:ext>
            </a:extLst>
          </p:cNvPr>
          <p:cNvSpPr>
            <a:spLocks noGrp="1"/>
          </p:cNvSpPr>
          <p:nvPr>
            <p:ph type="body" sz="quarter" idx="64"/>
          </p:nvPr>
        </p:nvSpPr>
        <p:spPr>
          <a:xfrm>
            <a:off x="1681565" y="1118727"/>
            <a:ext cx="5238428" cy="8400082"/>
          </a:xfrm>
        </p:spPr>
        <p:txBody>
          <a:bodyPr/>
          <a:lstStyle/>
          <a:p>
            <a:pPr marL="0" indent="0">
              <a:lnSpc>
                <a:spcPts val="1137"/>
              </a:lnSpc>
              <a:buNone/>
            </a:pPr>
            <a:r>
              <a:rPr lang="de-DE" b="1" dirty="0" sz="1025"/>
              <a:t>Der Versicherungsbedarf ist von Person zu Person verschieden und hängt von den individuellen Lebensumständen ab. Damit Sie in jeder Lebensphase den passenden Versicherungsschutz wählen, sollten Sie zuerst Ihre persönliche Situation betrachten. </a:t>
            </a:r>
          </a:p>
          <a:p>
            <a:pPr marL="0" indent="0">
              <a:lnSpc>
                <a:spcPts val="1494"/>
              </a:lnSpc>
              <a:buNone/>
            </a:pPr>
            <a:endParaRPr lang="de-DE" b="1" dirty="0" sz="1250"/>
          </a:p>
          <a:p>
            <a:pPr marL="0" indent="0">
              <a:lnSpc>
                <a:spcPts val="1137"/>
              </a:lnSpc>
              <a:buNone/>
            </a:pPr>
            <a:r>
              <a:rPr lang="de-DE" b="1" dirty="0" sz="1025"/>
              <a:t>Ihr Versicherungsbedarf hängt von mehreren Faktoren ab, darunter: </a:t>
            </a:r>
          </a:p>
          <a:p>
            <a:pPr marL="0" indent="0">
              <a:lnSpc>
                <a:spcPts val="1312"/>
              </a:lnSpc>
              <a:buNone/>
            </a:pPr>
            <a:endParaRPr lang="de-DE" b="1" dirty="0" sz="1100"/>
          </a:p>
          <a:p>
            <a:pPr marL="0" indent="0">
              <a:lnSpc>
                <a:spcPts val="1133"/>
              </a:lnSpc>
              <a:buNone/>
            </a:pPr>
            <a:r>
              <a:rPr lang="de-DE" sz="1300" b="1" dirty="0">
                <a:solidFill>
                  <a:srgbClr val="4763AE"/>
                </a:solidFill>
              </a:rPr>
              <a:t>1. Alter</a:t>
            </a:r>
          </a:p>
          <a:p>
            <a:pPr>
              <a:lnSpc>
                <a:spcPts val="1137"/>
              </a:lnSpc>
            </a:pPr>
            <a:r>
              <a:rPr lang="de-DE" dirty="0" sz="1025"/>
              <a:t>Ihr Alter beeinflusst stark, welche Versicherungen Sie brauchen.</a:t>
            </a:r>
          </a:p>
          <a:p>
            <a:pPr>
              <a:lnSpc>
                <a:spcPts val="1137"/>
              </a:lnSpc>
            </a:pPr>
            <a:r>
              <a:rPr lang="de-DE" b="1" dirty="0" sz="1025"/>
              <a:t>Jüngere Frauen</a:t>
            </a:r>
            <a:r>
              <a:rPr lang="de-DE" dirty="0" sz="1025"/>
              <a:t> brauchen oft weniger Versicherungsschutz. Eine Lebensversicherung kann aber wichtig sein, wenn Sie Kinder haben oder jemand auf Ihr Einkommen angewiesen ist.</a:t>
            </a:r>
          </a:p>
          <a:p>
            <a:pPr>
              <a:lnSpc>
                <a:spcPts val="1137"/>
              </a:lnSpc>
            </a:pPr>
            <a:r>
              <a:rPr lang="de-DE" b="1" dirty="0" sz="1025"/>
              <a:t>Ältere Frauen</a:t>
            </a:r>
            <a:r>
              <a:rPr lang="de-DE" dirty="0" sz="1025"/>
              <a:t> konzentrieren sich oft stärker auf die Ruhestandsplanung und brauchen eventuell eine Pflegeversicherung für künftige Gesundheitskosten.</a:t>
            </a:r>
          </a:p>
          <a:p>
            <a:pPr>
              <a:lnSpc>
                <a:spcPts val="1769"/>
              </a:lnSpc>
            </a:pPr>
            <a:endParaRPr lang="de-DE" dirty="0" sz="1475"/>
          </a:p>
          <a:p>
            <a:pPr marL="0" indent="0">
              <a:lnSpc>
                <a:spcPts val="1133"/>
              </a:lnSpc>
              <a:buNone/>
            </a:pPr>
            <a:r>
              <a:rPr lang="de-DE" sz="1300" b="1" dirty="0">
                <a:solidFill>
                  <a:srgbClr val="4763AE"/>
                </a:solidFill>
              </a:rPr>
              <a:t>2. Gesundheitszustand</a:t>
            </a:r>
          </a:p>
          <a:p>
            <a:pPr>
              <a:lnSpc>
                <a:spcPts val="1137"/>
              </a:lnSpc>
            </a:pPr>
            <a:r>
              <a:rPr lang="de-DE" dirty="0" sz="1025"/>
              <a:t>Ihre Gesundheit beeinflusst, welche Versicherung zu Ihnen passt.</a:t>
            </a:r>
          </a:p>
          <a:p>
            <a:pPr>
              <a:lnSpc>
                <a:spcPts val="1137"/>
              </a:lnSpc>
            </a:pPr>
            <a:r>
              <a:rPr lang="de-DE" dirty="0" sz="1025"/>
              <a:t>Bei dauerhaften gesundheitlichen Problemen brauchen Sie eventuell eine Krankenversicherung, die mehr Behandlungen abdeckt.</a:t>
            </a:r>
          </a:p>
          <a:p>
            <a:pPr>
              <a:lnSpc>
                <a:spcPts val="1137"/>
              </a:lnSpc>
            </a:pPr>
            <a:r>
              <a:rPr lang="de-DE" dirty="0" sz="1025"/>
              <a:t>Bei erhöhtem Krankheits- oder Verletzungsrisiko kann eine Berufsunfähigkeitsversicherung Ihr Einkommen ersetzen, wenn Sie nicht arbeiten können.</a:t>
            </a:r>
          </a:p>
          <a:p>
            <a:pPr>
              <a:lnSpc>
                <a:spcPts val="1769"/>
              </a:lnSpc>
            </a:pPr>
            <a:endParaRPr lang="de-DE" dirty="0" sz="1475"/>
          </a:p>
          <a:p>
            <a:pPr marL="0" indent="0">
              <a:lnSpc>
                <a:spcPts val="1133"/>
              </a:lnSpc>
              <a:buNone/>
            </a:pPr>
            <a:r>
              <a:rPr lang="de-DE" sz="1300" b="1" dirty="0">
                <a:solidFill>
                  <a:srgbClr val="4763AE"/>
                </a:solidFill>
              </a:rPr>
              <a:t>3. Familiensituation</a:t>
            </a:r>
          </a:p>
          <a:p>
            <a:pPr>
              <a:lnSpc>
                <a:spcPts val="1137"/>
              </a:lnSpc>
            </a:pPr>
            <a:r>
              <a:rPr lang="de-DE" dirty="0" sz="1025"/>
              <a:t>Ihre familiären Verpflichtungen beeinflussen Ihren Versicherungsbedarf.</a:t>
            </a:r>
          </a:p>
          <a:p>
            <a:pPr>
              <a:lnSpc>
                <a:spcPts val="1137"/>
              </a:lnSpc>
            </a:pPr>
            <a:r>
              <a:rPr lang="de-DE" dirty="0" sz="1025"/>
              <a:t>Wenn Kinder, ältere Eltern oder Ihr Partner bzw. Ihre Partnerin auf Sie angewiesen sind, kann eine Lebensversicherung sie absichern, falls Ihnen etwas zustößt.</a:t>
            </a:r>
          </a:p>
          <a:p>
            <a:pPr>
              <a:lnSpc>
                <a:spcPts val="1137"/>
              </a:lnSpc>
            </a:pPr>
            <a:r>
              <a:rPr lang="de-DE" dirty="0" sz="1025"/>
              <a:t>Eltern wünschen sich eventuell auch zusätzlichen Schutz für Kinderbetreuungs- oder Ausbildungskosten.</a:t>
            </a:r>
          </a:p>
          <a:p>
            <a:pPr marL="0" indent="0">
              <a:lnSpc>
                <a:spcPts val="549"/>
              </a:lnSpc>
              <a:buNone/>
            </a:pPr>
            <a:endParaRPr lang="de-DE" dirty="0" sz="450"/>
          </a:p>
          <a:p>
            <a:pPr marL="0" indent="0">
              <a:lnSpc>
                <a:spcPts val="1133"/>
              </a:lnSpc>
              <a:buNone/>
            </a:pPr>
            <a:r>
              <a:rPr lang="de-DE" sz="1300" b="1" dirty="0">
                <a:solidFill>
                  <a:srgbClr val="4763AE"/>
                </a:solidFill>
              </a:rPr>
              <a:t>4. Beruf</a:t>
            </a:r>
          </a:p>
          <a:p>
            <a:pPr>
              <a:lnSpc>
                <a:spcPts val="1137"/>
              </a:lnSpc>
            </a:pPr>
            <a:r>
              <a:rPr lang="de-DE" dirty="0" sz="1025"/>
              <a:t>Auch Ihr Beruf beeinflusst, welche Versicherungen Sie brauchen.</a:t>
            </a:r>
          </a:p>
          <a:p>
            <a:pPr>
              <a:lnSpc>
                <a:spcPts val="1137"/>
              </a:lnSpc>
            </a:pPr>
            <a:r>
              <a:rPr lang="de-DE" dirty="0" sz="1025"/>
              <a:t>In einem risikoreichen Beruf, etwa auf dem Bau oder im Rettungsdienst, brauchen Sie eventuell mehr Schutz bei Unfällen oder Berufsunfähigkeit.</a:t>
            </a:r>
          </a:p>
          <a:p>
            <a:pPr>
              <a:lnSpc>
                <a:spcPts val="1137"/>
              </a:lnSpc>
            </a:pPr>
            <a:r>
              <a:rPr lang="de-DE" dirty="0" sz="1025"/>
              <a:t>In einem risikoarmen Beruf stehen eher Kranken-, Wohngebäude- oder Hausratversicherung im Vordergrund.</a:t>
            </a:r>
          </a:p>
          <a:p>
            <a:pPr marL="0" indent="0">
              <a:lnSpc>
                <a:spcPts val="303"/>
              </a:lnSpc>
              <a:buNone/>
            </a:pPr>
            <a:endParaRPr lang="de-DE" dirty="0" sz="250"/>
          </a:p>
          <a:p>
            <a:pPr marL="0" indent="0">
              <a:lnSpc>
                <a:spcPts val="1133"/>
              </a:lnSpc>
              <a:buNone/>
            </a:pPr>
            <a:r>
              <a:rPr lang="de-DE" sz="1300" b="1" dirty="0">
                <a:solidFill>
                  <a:srgbClr val="4763AE"/>
                </a:solidFill>
              </a:rPr>
              <a:t>5. Lebensstil</a:t>
            </a:r>
          </a:p>
          <a:p>
            <a:pPr>
              <a:lnSpc>
                <a:spcPts val="1137"/>
              </a:lnSpc>
            </a:pPr>
            <a:r>
              <a:rPr lang="de-DE" dirty="0" sz="1025"/>
              <a:t>Auch Ihre Freizeitgestaltung spielt eine Rolle.</a:t>
            </a:r>
          </a:p>
          <a:p>
            <a:pPr>
              <a:lnSpc>
                <a:spcPts val="1137"/>
              </a:lnSpc>
            </a:pPr>
            <a:r>
              <a:rPr lang="de-DE" dirty="0" sz="1025"/>
              <a:t>Wenn Sie oft reisen oder abenteuerliche Hobbys wie Skifahren oder Tauchen haben, ist eine Reise- oder Unfallversicherung sinnvoll.</a:t>
            </a:r>
          </a:p>
          <a:p>
            <a:pPr>
              <a:lnSpc>
                <a:spcPts val="1137"/>
              </a:lnSpc>
            </a:pPr>
            <a:r>
              <a:rPr lang="de-DE" dirty="0" sz="1025"/>
              <a:t>Wenn Sie Wertgegenstände wie Kunst, Schmuck oder Sammlerstücke besitzen, brauchen Sie dafür eventuell eine spezielle Versicherung.</a:t>
            </a:r>
          </a:p>
          <a:p>
            <a:pPr marL="0" indent="0">
              <a:lnSpc>
                <a:spcPts val="1769"/>
              </a:lnSpc>
              <a:buNone/>
            </a:pPr>
            <a:endParaRPr lang="de-DE" dirty="0" sz="1475"/>
          </a:p>
          <a:p>
            <a:pPr marL="0" indent="0">
              <a:lnSpc>
                <a:spcPts val="1133"/>
              </a:lnSpc>
              <a:buNone/>
            </a:pPr>
            <a:r>
              <a:rPr lang="de-DE" sz="1300" b="1" dirty="0">
                <a:solidFill>
                  <a:srgbClr val="4763AE"/>
                </a:solidFill>
              </a:rPr>
              <a:t>6. Finanzielle Ziele</a:t>
            </a:r>
          </a:p>
          <a:p>
            <a:pPr>
              <a:lnSpc>
                <a:spcPts val="1137"/>
              </a:lnSpc>
            </a:pPr>
            <a:r>
              <a:rPr lang="de-DE" dirty="0" sz="1025"/>
              <a:t>Ihre finanziellen Pläne leiten Ihre Versicherungsentscheidungen.</a:t>
            </a:r>
          </a:p>
          <a:p>
            <a:pPr>
              <a:lnSpc>
                <a:spcPts val="1137"/>
              </a:lnSpc>
            </a:pPr>
            <a:r>
              <a:rPr lang="de-DE" dirty="0" sz="1025"/>
              <a:t>Bei großem Vermögen kann eine erweiterte Haftpflichtversicherung (Umbrella Insurance) Sie vor Haftungsansprüchen schützen.</a:t>
            </a:r>
          </a:p>
          <a:p>
            <a:pPr>
              <a:lnSpc>
                <a:spcPts val="1137"/>
              </a:lnSpc>
            </a:pPr>
            <a:r>
              <a:rPr lang="de-DE" dirty="0" sz="1025"/>
              <a:t>Wenn Sie für den Ruhestand sparen, kann eine Pflegeversicherung künftige Gesundheitskosten abdecken.</a:t>
            </a:r>
          </a:p>
          <a:p>
            <a:pPr marL="0" indent="0">
              <a:lnSpc>
                <a:spcPts val="549"/>
              </a:lnSpc>
              <a:buNone/>
            </a:pPr>
            <a:endParaRPr lang="de-DE" dirty="0" sz="450"/>
          </a:p>
          <a:p>
            <a:pPr marL="0" indent="0">
              <a:lnSpc>
                <a:spcPts val="1137"/>
              </a:lnSpc>
              <a:buNone/>
            </a:pPr>
            <a:r>
              <a:rPr lang="de-DE" dirty="0" sz="1025"/>
              <a:t>Überlegen Sie, wie Ihre persönliche Situation aussieht und wie sich diese Faktoren auf Sie auswirken. Erst dann können Sie bestimmen, welchen Versicherungsschutz Sie in welcher Höhe brauchen, um sich und Ihre Angehörigen vor finanziellen Risiken zu schützen. </a:t>
            </a:r>
          </a:p>
          <a:p>
            <a:pPr marL="0" indent="0">
              <a:lnSpc>
                <a:spcPts val="1495"/>
              </a:lnSpc>
              <a:buNone/>
            </a:pPr>
            <a:endParaRPr lang="de-DE" dirty="0" sz="1250"/>
          </a:p>
          <a:p>
            <a:pPr marL="0" indent="0">
              <a:lnSpc>
                <a:spcPts val="1137"/>
              </a:lnSpc>
              <a:buNone/>
            </a:pPr>
            <a:r>
              <a:rPr lang="de-DE" dirty="0" sz="1025"/>
              <a:t>Danach ermitteln Sie, welche Versicherungen für Ihren aktuellen Lebensstil, Ihre Verpflichtungen und Ihre finanziellen Ziele am wichtigsten sind. In den Abschnitten zu Ihrer Lebensphase finden Sie Informationen, die speziell auf Ihren Bedarf zugeschnitten sind. </a:t>
            </a:r>
          </a:p>
          <a:p>
            <a:pPr marL="0" indent="0">
              <a:lnSpc>
                <a:spcPts val="1495"/>
              </a:lnSpc>
              <a:buNone/>
            </a:pPr>
            <a:endParaRPr lang="de-DE" dirty="0" sz="1250"/>
          </a:p>
          <a:p>
            <a:pPr marL="0" indent="0">
              <a:lnSpc>
                <a:spcPts val="1137"/>
              </a:lnSpc>
              <a:buNone/>
            </a:pPr>
            <a:r>
              <a:rPr lang="de-DE" dirty="0" sz="1025"/>
              <a:t>Wichtig ist auch, den Versicherungsschutz regelmäßig zu überprüfen, da sich Ihre persönliche Situation mit der Zeit ändert.</a:t>
            </a:r>
          </a:p>
          <a:p>
            <a:pPr marL="0" indent="0">
              <a:lnSpc>
                <a:spcPts val="1403"/>
              </a:lnSpc>
              <a:buNone/>
            </a:pPr>
            <a:endParaRPr lang="de-DE" dirty="0" sz="1175"/>
          </a:p>
          <a:p>
            <a:pPr marL="0" indent="0">
              <a:lnSpc>
                <a:spcPts val="1137"/>
              </a:lnSpc>
              <a:buNone/>
            </a:pPr>
            <a:r>
              <a:rPr lang="de-DE" dirty="0" sz="1025"/>
              <a:t>Mit der Checkliste Versicherungsbedarf können Sie Ihren aktuellen Bedarf gut einschätzen. Sie finden sie hier</a:t>
            </a:r>
          </a:p>
          <a:p>
            <a:pPr marL="0" indent="0">
              <a:lnSpc>
                <a:spcPts val="1403"/>
              </a:lnSpc>
              <a:buNone/>
            </a:pPr>
            <a:endParaRPr lang="de-DE" dirty="0" sz="117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p:txBody>
      </p:sp>
    </p:spTree>
    <p:extLst>
      <p:ext uri="{BB962C8B-B14F-4D97-AF65-F5344CB8AC3E}">
        <p14:creationId xmlns:p14="http://schemas.microsoft.com/office/powerpoint/2010/main" val="15308371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49662C-5D07-57DA-69C8-F6EB9229D15E}"/>
              </a:ext>
            </a:extLst>
          </p:cNvPr>
          <p:cNvSpPr>
            <a:spLocks noGrp="1"/>
          </p:cNvSpPr>
          <p:nvPr>
            <p:ph type="body" sz="quarter" idx="49"/>
          </p:nvPr>
        </p:nvSpPr>
        <p:spPr/>
        <p:txBody>
          <a:bodyPr/>
          <a:lstStyle/>
          <a:p>
            <a:endParaRPr lang="de-DE"/>
          </a:p>
        </p:txBody>
      </p:sp>
      <p:sp>
        <p:nvSpPr>
          <p:cNvPr id="3" name="Text Placeholder 2">
            <a:extLst>
              <a:ext uri="{FF2B5EF4-FFF2-40B4-BE49-F238E27FC236}">
                <a16:creationId xmlns:a16="http://schemas.microsoft.com/office/drawing/2014/main" id="{F2DD3E61-317A-82E8-85FA-AFCD65E117C6}"/>
              </a:ext>
            </a:extLst>
          </p:cNvPr>
          <p:cNvSpPr>
            <a:spLocks noGrp="1"/>
          </p:cNvSpPr>
          <p:nvPr>
            <p:ph type="body" sz="quarter" idx="50"/>
          </p:nvPr>
        </p:nvSpPr>
        <p:spPr/>
        <p:txBody>
          <a:bodyPr/>
          <a:lstStyle/>
          <a:p>
            <a:endParaRPr lang="de-DE"/>
          </a:p>
        </p:txBody>
      </p:sp>
      <p:pic>
        <p:nvPicPr>
          <p:cNvPr id="7" name="Picture 6">
            <a:extLst>
              <a:ext uri="{FF2B5EF4-FFF2-40B4-BE49-F238E27FC236}">
                <a16:creationId xmlns:a16="http://schemas.microsoft.com/office/drawing/2014/main" id="{FA668FCA-8EBA-E12B-85DC-3D701E04037D}"/>
              </a:ext>
            </a:extLst>
          </p:cNvPr>
          <p:cNvPicPr>
            <a:picLocks noChangeAspect="1"/>
          </p:cNvPicPr>
          <p:nvPr/>
        </p:nvPicPr>
        <p:blipFill>
          <a:blip r:embed="rId2"/>
          <a:stretch>
            <a:fillRect/>
          </a:stretch>
        </p:blipFill>
        <p:spPr>
          <a:xfrm>
            <a:off x="947739" y="1271587"/>
            <a:ext cx="6383385" cy="8990057"/>
          </a:xfrm>
          <a:prstGeom prst="rect">
            <a:avLst/>
          </a:prstGeom>
        </p:spPr>
      </p:pic>
    </p:spTree>
    <p:extLst>
      <p:ext uri="{BB962C8B-B14F-4D97-AF65-F5344CB8AC3E}">
        <p14:creationId xmlns:p14="http://schemas.microsoft.com/office/powerpoint/2010/main" val="12865560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FB8C9E-29E5-87C5-2B5E-799CE1E920A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7CEE80D8-1A12-DE78-A150-866A3A125FF8}"/>
              </a:ext>
            </a:extLst>
          </p:cNvPr>
          <p:cNvSpPr>
            <a:spLocks noGrp="1"/>
          </p:cNvSpPr>
          <p:nvPr>
            <p:ph type="body" sz="quarter" idx="49"/>
          </p:nvPr>
        </p:nvSpPr>
        <p:spPr/>
        <p:txBody>
          <a:bodyPr/>
          <a:lstStyle/>
          <a:p>
            <a:r>
              <a:rPr lang="de-DE" dirty="0"/>
              <a:t>Einführung</a:t>
            </a:r>
          </a:p>
        </p:txBody>
      </p:sp>
      <p:sp>
        <p:nvSpPr>
          <p:cNvPr id="2" name="Text Placeholder 1">
            <a:extLst>
              <a:ext uri="{FF2B5EF4-FFF2-40B4-BE49-F238E27FC236}">
                <a16:creationId xmlns:a16="http://schemas.microsoft.com/office/drawing/2014/main" id="{BE54AEC0-5A51-D7D1-29DE-7011DEA4E1EF}"/>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95000590-9D25-4CBE-0030-5662FDD9F6A3}"/>
              </a:ext>
            </a:extLst>
          </p:cNvPr>
          <p:cNvSpPr>
            <a:spLocks noGrp="1"/>
          </p:cNvSpPr>
          <p:nvPr>
            <p:ph type="body" sz="quarter" idx="61"/>
          </p:nvPr>
        </p:nvSpPr>
        <p:spPr>
          <a:xfrm>
            <a:off x="1658317" y="407121"/>
            <a:ext cx="5284924" cy="722656"/>
          </a:xfrm>
        </p:spPr>
        <p:txBody>
          <a:bodyPr/>
          <a:lstStyle/>
          <a:p>
            <a:pPr>
              <a:lnSpc>
                <a:spcPts val="2850"/>
              </a:lnSpc>
            </a:pPr>
            <a:r>
              <a:rPr lang="de-DE" dirty="0" sz="2250"/>
              <a:t>Die Versicherungen, die Sie jetzt brauchen</a:t>
            </a:r>
          </a:p>
        </p:txBody>
      </p:sp>
      <p:sp>
        <p:nvSpPr>
          <p:cNvPr id="8" name="Text Placeholder 7">
            <a:extLst>
              <a:ext uri="{FF2B5EF4-FFF2-40B4-BE49-F238E27FC236}">
                <a16:creationId xmlns:a16="http://schemas.microsoft.com/office/drawing/2014/main" id="{1E32B42B-0F6E-4C0F-2B80-7E1BDCD73F35}"/>
              </a:ext>
            </a:extLst>
          </p:cNvPr>
          <p:cNvSpPr>
            <a:spLocks noGrp="1"/>
          </p:cNvSpPr>
          <p:nvPr>
            <p:ph type="body" sz="quarter" idx="64"/>
          </p:nvPr>
        </p:nvSpPr>
        <p:spPr/>
        <p:txBody>
          <a:bodyPr/>
          <a:lstStyle/>
          <a:p>
            <a:pPr marL="0" indent="0" algn="just">
              <a:lnSpc>
                <a:spcPts val="1137"/>
              </a:lnSpc>
              <a:buNone/>
            </a:pPr>
            <a:r>
              <a:rPr lang="de-DE" b="1" dirty="0" sz="1025"/>
              <a:t>Wenn Sie Ihren aktuellen Versicherungsbedarf kennen, ermitteln Sie im nächsten Schritt die Versicherungsprodukte, die jetzt am besten zu Ihnen passen.</a:t>
            </a:r>
          </a:p>
          <a:p>
            <a:pPr marL="0" indent="0" algn="just">
              <a:lnSpc>
                <a:spcPts val="1403"/>
              </a:lnSpc>
              <a:buNone/>
            </a:pPr>
            <a:endParaRPr lang="de-DE" b="1" dirty="0" sz="1175"/>
          </a:p>
          <a:p>
            <a:pPr marL="0" indent="0" algn="just">
              <a:lnSpc>
                <a:spcPts val="1137"/>
              </a:lnSpc>
              <a:buNone/>
            </a:pPr>
            <a:r>
              <a:rPr lang="de-DE" dirty="0" sz="1025"/>
              <a:t>Die Details von Versicherungspolicen zu verstehen und die Angebote zu vergleichen, um das beste zu finden, kann überwältigend wirken. Wenn Sie aber logisch und strukturiert vorgehen, erhalten Sie den Schutz, den Sie brauchen – zum für Sie besten Preis-Leistungs-Verhältnis.</a:t>
            </a:r>
          </a:p>
          <a:p>
            <a:pPr marL="0" indent="0" algn="just">
              <a:lnSpc>
                <a:spcPts val="2715"/>
              </a:lnSpc>
              <a:buNone/>
            </a:pPr>
            <a:endParaRPr lang="de-DE" b="1" dirty="0" sz="2250"/>
          </a:p>
          <a:p>
            <a:pPr marL="0" indent="0">
              <a:lnSpc>
                <a:spcPts val="1220"/>
              </a:lnSpc>
              <a:buNone/>
            </a:pPr>
            <a:r>
              <a:rPr lang="de-DE" b="1" dirty="0" sz="1025"/>
              <a:t> </a:t>
            </a:r>
            <a:endParaRPr sz="1025"/>
          </a:p>
          <a:p>
            <a:pPr marL="0" indent="0">
              <a:lnSpc>
                <a:spcPts val="1137"/>
              </a:lnSpc>
              <a:buNone/>
            </a:pPr>
            <a:r>
              <a:rPr lang="de-DE" dirty="0" sz="1025"/>
              <a:t>Sie sollten die Grenzen Ihres Versicherungsschutzes und alle geltenden Ausschlüsse kennen, damit die gewählte Police Ihrem Bedarf am besten entspricht.</a:t>
            </a:r>
          </a:p>
          <a:p>
            <a:pPr marL="0" indent="0">
              <a:lnSpc>
                <a:spcPts val="1403"/>
              </a:lnSpc>
              <a:buNone/>
            </a:pPr>
            <a:endParaRPr lang="de-DE" dirty="0" sz="1175"/>
          </a:p>
          <a:p>
            <a:pPr marL="0" indent="0">
              <a:lnSpc>
                <a:spcPts val="1220"/>
              </a:lnSpc>
              <a:buNone/>
            </a:pPr>
            <a:endParaRPr lang="de-DE" dirty="0" sz="1025"/>
          </a:p>
          <a:p>
            <a:pPr marL="0" indent="0">
              <a:lnSpc>
                <a:spcPts val="1137"/>
              </a:lnSpc>
              <a:spcBef>
                <a:spcPts val="1150"/>
              </a:spcBef>
              <a:buNone/>
            </a:pPr>
            <a:r>
              <a:rPr lang="de-DE" dirty="0" sz="1025"/>
              <a:t>Betrachten Sie als Nächstes Ihr Einkommen und Ihre bestehenden finanziellen Verpflichtungen. So können Sie planen, wie Sie Versicherungsbeiträge in Ihr Monatsbudget einbauen, ohne bei Ersparnissen oder Notwendigem Abstriche zu machen. Nutzen Sie das Budget-Arbeitsblatt, um sich einen Überblick über Ihre aktuellen Ausgaben und Ihr Ausgabeverhalten zu verschaffen.</a:t>
            </a:r>
          </a:p>
          <a:p>
            <a:pPr marL="0" indent="0">
              <a:lnSpc>
                <a:spcPts val="1586"/>
              </a:lnSpc>
              <a:buNone/>
            </a:pPr>
            <a:endParaRPr lang="de-DE" dirty="0" sz="1325"/>
          </a:p>
          <a:p>
            <a:pPr marL="0" indent="0">
              <a:lnSpc>
                <a:spcPts val="1220"/>
              </a:lnSpc>
              <a:buNone/>
            </a:pPr>
            <a:endParaRPr lang="de-DE" dirty="0" sz="1025"/>
          </a:p>
          <a:p>
            <a:pPr marL="0" indent="0">
              <a:lnSpc>
                <a:spcPts val="1137"/>
              </a:lnSpc>
              <a:buNone/>
            </a:pPr>
            <a:r>
              <a:rPr lang="de-DE" dirty="0" sz="1025"/>
              <a:t>Wenn Sie die folgenden Übungen abgeschlossen haben, geht es im nächsten Abschnitt darum, warum Sie Versicherungspolicen vor dem Abschluss sorgfältig lesen und verstehen sollten. Wichtig ist, dass Sie nur für das zahlen, was Sie brauchen – aber auch den Schutz erhalten, den Sie benötigen.</a:t>
            </a:r>
          </a:p>
          <a:p>
            <a:pPr marL="0" indent="0">
              <a:lnSpc>
                <a:spcPts val="1586"/>
              </a:lnSpc>
              <a:buNone/>
            </a:pPr>
            <a:endParaRPr lang="de-DE" dirty="0" sz="1325"/>
          </a:p>
        </p:txBody>
      </p:sp>
      <p:sp>
        <p:nvSpPr>
          <p:cNvPr id="50" name="Rounded Rectangle 49">
            <a:extLst>
              <a:ext uri="{FF2B5EF4-FFF2-40B4-BE49-F238E27FC236}">
                <a16:creationId xmlns:a16="http://schemas.microsoft.com/office/drawing/2014/main" id="{66E93ED0-B2A3-C3AC-70F8-BFCDED426EA5}"/>
              </a:ext>
            </a:extLst>
          </p:cNvPr>
          <p:cNvSpPr/>
          <p:nvPr/>
        </p:nvSpPr>
        <p:spPr>
          <a:xfrm>
            <a:off x="1789814" y="8020494"/>
            <a:ext cx="5231219" cy="1637414"/>
          </a:xfrm>
          <a:prstGeom prst="roundRect">
            <a:avLst>
              <a:gd name="adj" fmla="val 4330"/>
            </a:avLst>
          </a:prstGeom>
          <a:solidFill>
            <a:srgbClr val="1E2879">
              <a:alpha val="8000"/>
            </a:srgbClr>
          </a:solidFill>
          <a:ln w="19050">
            <a:solidFill>
              <a:srgbClr val="1E2879"/>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8" name="Rounded Rectangle 67">
            <a:extLst>
              <a:ext uri="{FF2B5EF4-FFF2-40B4-BE49-F238E27FC236}">
                <a16:creationId xmlns:a16="http://schemas.microsoft.com/office/drawing/2014/main" id="{CE258724-427B-6D7D-410B-5B6BDFEF5115}"/>
              </a:ext>
            </a:extLst>
          </p:cNvPr>
          <p:cNvSpPr/>
          <p:nvPr/>
        </p:nvSpPr>
        <p:spPr>
          <a:xfrm>
            <a:off x="1814623" y="5982587"/>
            <a:ext cx="5231219" cy="1637414"/>
          </a:xfrm>
          <a:prstGeom prst="roundRect">
            <a:avLst>
              <a:gd name="adj" fmla="val 4330"/>
            </a:avLst>
          </a:prstGeom>
          <a:solidFill>
            <a:srgbClr val="1E2879">
              <a:alpha val="8000"/>
            </a:srgbClr>
          </a:solidFill>
          <a:ln w="19050">
            <a:solidFill>
              <a:srgbClr val="1E2879"/>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9" name="Text Placeholder 7">
            <a:extLst>
              <a:ext uri="{FF2B5EF4-FFF2-40B4-BE49-F238E27FC236}">
                <a16:creationId xmlns:a16="http://schemas.microsoft.com/office/drawing/2014/main" id="{99D10915-301C-8056-ED0A-26696BF14864}"/>
              </a:ext>
            </a:extLst>
          </p:cNvPr>
          <p:cNvSpPr txBox="1">
            <a:spLocks/>
          </p:cNvSpPr>
          <p:nvPr/>
        </p:nvSpPr>
        <p:spPr>
          <a:xfrm>
            <a:off x="1972947" y="6194232"/>
            <a:ext cx="4804275" cy="11268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220"/>
              </a:lnSpc>
              <a:buNone/>
            </a:pPr>
            <a:endParaRPr lang="de-DE" dirty="0" sz="1025"/>
          </a:p>
          <a:p>
            <a:pPr>
              <a:lnSpc>
                <a:spcPts val="1165"/>
              </a:lnSpc>
            </a:pPr>
            <a:r>
              <a:rPr lang="de-DE" dirty="0" sz="1050"/>
              <a:t>Halten Sie Ihre Versicherungsbeiträge möglichst bei 5–10 % Ihres Einkommens.</a:t>
            </a:r>
          </a:p>
          <a:p>
            <a:pPr>
              <a:lnSpc>
                <a:spcPts val="1281"/>
              </a:lnSpc>
            </a:pPr>
            <a:endParaRPr lang="de-DE" dirty="0" sz="1075"/>
          </a:p>
          <a:p>
            <a:pPr>
              <a:lnSpc>
                <a:spcPts val="1165"/>
              </a:lnSpc>
            </a:pPr>
            <a:r>
              <a:rPr lang="de-DE" dirty="0" sz="1050"/>
              <a:t>Bündeln Sie Policen, um Rabatte zu erhalten.</a:t>
            </a:r>
          </a:p>
          <a:p>
            <a:pPr>
              <a:lnSpc>
                <a:spcPts val="1281"/>
              </a:lnSpc>
            </a:pPr>
            <a:endParaRPr lang="de-DE" dirty="0" sz="1075"/>
          </a:p>
          <a:p>
            <a:pPr>
              <a:lnSpc>
                <a:spcPts val="1165"/>
              </a:lnSpc>
            </a:pPr>
            <a:r>
              <a:rPr lang="de-DE" dirty="0" sz="1050"/>
              <a:t>Überprüfen Sie Ihr Budget jährlich oder nach größeren Veränderungen im Leben.</a:t>
            </a:r>
            <a:endParaRPr lang="de-DE" dirty="0" sz="1050"/>
          </a:p>
        </p:txBody>
      </p:sp>
      <p:grpSp>
        <p:nvGrpSpPr>
          <p:cNvPr id="51" name="Group 50">
            <a:extLst>
              <a:ext uri="{FF2B5EF4-FFF2-40B4-BE49-F238E27FC236}">
                <a16:creationId xmlns:a16="http://schemas.microsoft.com/office/drawing/2014/main" id="{D619D3B9-CDAD-501C-17DA-4B1931BDACB9}"/>
              </a:ext>
            </a:extLst>
          </p:cNvPr>
          <p:cNvGrpSpPr/>
          <p:nvPr/>
        </p:nvGrpSpPr>
        <p:grpSpPr>
          <a:xfrm>
            <a:off x="1997756" y="5802138"/>
            <a:ext cx="1387128" cy="406400"/>
            <a:chOff x="1997756" y="3611831"/>
            <a:chExt cx="1387128" cy="406400"/>
          </a:xfrm>
        </p:grpSpPr>
        <p:grpSp>
          <p:nvGrpSpPr>
            <p:cNvPr id="70" name="Group 69">
              <a:extLst>
                <a:ext uri="{FF2B5EF4-FFF2-40B4-BE49-F238E27FC236}">
                  <a16:creationId xmlns:a16="http://schemas.microsoft.com/office/drawing/2014/main" id="{32BB837A-67A8-A0AD-64EF-E5B6ADEC8017}"/>
                </a:ext>
              </a:extLst>
            </p:cNvPr>
            <p:cNvGrpSpPr/>
            <p:nvPr/>
          </p:nvGrpSpPr>
          <p:grpSpPr>
            <a:xfrm>
              <a:off x="1997756" y="3611831"/>
              <a:ext cx="1387128" cy="406400"/>
              <a:chOff x="1590175" y="6032510"/>
              <a:chExt cx="1387128" cy="406400"/>
            </a:xfrm>
          </p:grpSpPr>
          <p:sp>
            <p:nvSpPr>
              <p:cNvPr id="71" name="Rectangle 70">
                <a:extLst>
                  <a:ext uri="{FF2B5EF4-FFF2-40B4-BE49-F238E27FC236}">
                    <a16:creationId xmlns:a16="http://schemas.microsoft.com/office/drawing/2014/main" id="{ED6BE276-B01C-17DF-6412-432B3ED25FAD}"/>
                  </a:ext>
                </a:extLst>
              </p:cNvPr>
              <p:cNvSpPr/>
              <p:nvPr/>
            </p:nvSpPr>
            <p:spPr>
              <a:xfrm>
                <a:off x="1941158" y="6087928"/>
                <a:ext cx="674452"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72" name="Rectangle 71">
                <a:extLst>
                  <a:ext uri="{FF2B5EF4-FFF2-40B4-BE49-F238E27FC236}">
                    <a16:creationId xmlns:a16="http://schemas.microsoft.com/office/drawing/2014/main" id="{471B34AA-635E-0776-0B52-BDC531C79D46}"/>
                  </a:ext>
                </a:extLst>
              </p:cNvPr>
              <p:cNvSpPr/>
              <p:nvPr/>
            </p:nvSpPr>
            <p:spPr>
              <a:xfrm>
                <a:off x="1784139" y="6092546"/>
                <a:ext cx="810205" cy="286328"/>
              </a:xfrm>
              <a:prstGeom prst="rect">
                <a:avLst/>
              </a:prstGeom>
              <a:solidFill>
                <a:srgbClr val="1E2879">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73" name="Text Placeholder 122">
                <a:extLst>
                  <a:ext uri="{FF2B5EF4-FFF2-40B4-BE49-F238E27FC236}">
                    <a16:creationId xmlns:a16="http://schemas.microsoft.com/office/drawing/2014/main" id="{D648B8C6-0319-4F58-DDA4-636F4024293A}"/>
                  </a:ext>
                </a:extLst>
              </p:cNvPr>
              <p:cNvSpPr txBox="1">
                <a:spLocks/>
              </p:cNvSpPr>
              <p:nvPr/>
            </p:nvSpPr>
            <p:spPr>
              <a:xfrm>
                <a:off x="1981385" y="6096239"/>
                <a:ext cx="99591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Tipps</a:t>
                </a:r>
              </a:p>
            </p:txBody>
          </p:sp>
          <p:sp>
            <p:nvSpPr>
              <p:cNvPr id="74" name="Oval 73">
                <a:extLst>
                  <a:ext uri="{FF2B5EF4-FFF2-40B4-BE49-F238E27FC236}">
                    <a16:creationId xmlns:a16="http://schemas.microsoft.com/office/drawing/2014/main" id="{5914DDFE-ED18-D1EC-E509-926EC896A66F}"/>
                  </a:ext>
                </a:extLst>
              </p:cNvPr>
              <p:cNvSpPr/>
              <p:nvPr/>
            </p:nvSpPr>
            <p:spPr>
              <a:xfrm>
                <a:off x="1590175" y="6032510"/>
                <a:ext cx="406400" cy="406400"/>
              </a:xfrm>
              <a:prstGeom prst="ellipse">
                <a:avLst/>
              </a:prstGeom>
              <a:solidFill>
                <a:srgbClr val="1E287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77" name="Freeform 76">
                <a:extLst>
                  <a:ext uri="{FF2B5EF4-FFF2-40B4-BE49-F238E27FC236}">
                    <a16:creationId xmlns:a16="http://schemas.microsoft.com/office/drawing/2014/main" id="{4005A81B-30B9-BE2A-7971-2294319D8B46}"/>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de-DE" dirty="0"/>
              </a:p>
            </p:txBody>
          </p:sp>
        </p:grpSp>
        <p:grpSp>
          <p:nvGrpSpPr>
            <p:cNvPr id="41" name="Group 40">
              <a:extLst>
                <a:ext uri="{FF2B5EF4-FFF2-40B4-BE49-F238E27FC236}">
                  <a16:creationId xmlns:a16="http://schemas.microsoft.com/office/drawing/2014/main" id="{36552A7D-D106-4F30-56A3-BD6AD77E7FA7}"/>
                </a:ext>
              </a:extLst>
            </p:cNvPr>
            <p:cNvGrpSpPr/>
            <p:nvPr/>
          </p:nvGrpSpPr>
          <p:grpSpPr>
            <a:xfrm>
              <a:off x="2082840" y="3699396"/>
              <a:ext cx="249276" cy="237604"/>
              <a:chOff x="8687174" y="1568164"/>
              <a:chExt cx="1195477" cy="1139501"/>
            </a:xfrm>
            <a:solidFill>
              <a:schemeClr val="bg1"/>
            </a:solidFill>
          </p:grpSpPr>
          <p:grpSp>
            <p:nvGrpSpPr>
              <p:cNvPr id="42" name="Graphic 37">
                <a:extLst>
                  <a:ext uri="{FF2B5EF4-FFF2-40B4-BE49-F238E27FC236}">
                    <a16:creationId xmlns:a16="http://schemas.microsoft.com/office/drawing/2014/main" id="{40DE4B50-4ACF-DD41-D8C1-79DF3C611D05}"/>
                  </a:ext>
                </a:extLst>
              </p:cNvPr>
              <p:cNvGrpSpPr/>
              <p:nvPr/>
            </p:nvGrpSpPr>
            <p:grpSpPr>
              <a:xfrm>
                <a:off x="9122006" y="1798742"/>
                <a:ext cx="652378" cy="709850"/>
                <a:chOff x="4172018" y="1336363"/>
                <a:chExt cx="742283" cy="807675"/>
              </a:xfrm>
              <a:grpFill/>
            </p:grpSpPr>
            <p:sp>
              <p:nvSpPr>
                <p:cNvPr id="44" name="Freeform 43">
                  <a:extLst>
                    <a:ext uri="{FF2B5EF4-FFF2-40B4-BE49-F238E27FC236}">
                      <a16:creationId xmlns:a16="http://schemas.microsoft.com/office/drawing/2014/main" id="{22603BB1-31C4-0EF9-5BA2-AA5831E02797}"/>
                    </a:ext>
                  </a:extLst>
                </p:cNvPr>
                <p:cNvSpPr/>
                <p:nvPr/>
              </p:nvSpPr>
              <p:spPr>
                <a:xfrm>
                  <a:off x="4172018" y="1603142"/>
                  <a:ext cx="326273" cy="540896"/>
                </a:xfrm>
                <a:custGeom>
                  <a:avLst/>
                  <a:gdLst>
                    <a:gd name="connsiteX0" fmla="*/ 270512 w 326273"/>
                    <a:gd name="connsiteY0" fmla="*/ 377770 h 540896"/>
                    <a:gd name="connsiteX1" fmla="*/ 323765 w 326273"/>
                    <a:gd name="connsiteY1" fmla="*/ 400593 h 540896"/>
                    <a:gd name="connsiteX2" fmla="*/ 323765 w 326273"/>
                    <a:gd name="connsiteY2" fmla="*/ 517560 h 540896"/>
                    <a:gd name="connsiteX3" fmla="*/ 296187 w 326273"/>
                    <a:gd name="connsiteY3" fmla="*/ 538481 h 540896"/>
                    <a:gd name="connsiteX4" fmla="*/ 30872 w 326273"/>
                    <a:gd name="connsiteY4" fmla="*/ 538481 h 540896"/>
                    <a:gd name="connsiteX5" fmla="*/ 3294 w 326273"/>
                    <a:gd name="connsiteY5" fmla="*/ 515658 h 540896"/>
                    <a:gd name="connsiteX6" fmla="*/ 3294 w 326273"/>
                    <a:gd name="connsiteY6" fmla="*/ 398691 h 540896"/>
                    <a:gd name="connsiteX7" fmla="*/ 56548 w 326273"/>
                    <a:gd name="connsiteY7" fmla="*/ 377770 h 540896"/>
                    <a:gd name="connsiteX8" fmla="*/ 56548 w 326273"/>
                    <a:gd name="connsiteY8" fmla="*/ 162855 h 540896"/>
                    <a:gd name="connsiteX9" fmla="*/ 3294 w 326273"/>
                    <a:gd name="connsiteY9" fmla="*/ 141934 h 540896"/>
                    <a:gd name="connsiteX10" fmla="*/ 3294 w 326273"/>
                    <a:gd name="connsiteY10" fmla="*/ 24967 h 540896"/>
                    <a:gd name="connsiteX11" fmla="*/ 30872 w 326273"/>
                    <a:gd name="connsiteY11" fmla="*/ 2144 h 540896"/>
                    <a:gd name="connsiteX12" fmla="*/ 245787 w 326273"/>
                    <a:gd name="connsiteY12" fmla="*/ 2144 h 540896"/>
                    <a:gd name="connsiteX13" fmla="*/ 271462 w 326273"/>
                    <a:gd name="connsiteY13" fmla="*/ 22114 h 540896"/>
                    <a:gd name="connsiteX14" fmla="*/ 271462 w 326273"/>
                    <a:gd name="connsiteY14" fmla="*/ 377770 h 540896"/>
                    <a:gd name="connsiteX15" fmla="*/ 217258 w 326273"/>
                    <a:gd name="connsiteY15" fmla="*/ 55397 h 540896"/>
                    <a:gd name="connsiteX16" fmla="*/ 56548 w 326273"/>
                    <a:gd name="connsiteY16" fmla="*/ 55397 h 540896"/>
                    <a:gd name="connsiteX17" fmla="*/ 56548 w 326273"/>
                    <a:gd name="connsiteY17" fmla="*/ 108651 h 540896"/>
                    <a:gd name="connsiteX18" fmla="*/ 109801 w 326273"/>
                    <a:gd name="connsiteY18" fmla="*/ 129572 h 540896"/>
                    <a:gd name="connsiteX19" fmla="*/ 109801 w 326273"/>
                    <a:gd name="connsiteY19" fmla="*/ 402494 h 540896"/>
                    <a:gd name="connsiteX20" fmla="*/ 56548 w 326273"/>
                    <a:gd name="connsiteY20" fmla="*/ 430072 h 540896"/>
                    <a:gd name="connsiteX21" fmla="*/ 56548 w 326273"/>
                    <a:gd name="connsiteY21" fmla="*/ 483325 h 540896"/>
                    <a:gd name="connsiteX22" fmla="*/ 271462 w 326273"/>
                    <a:gd name="connsiteY22" fmla="*/ 483325 h 540896"/>
                    <a:gd name="connsiteX23" fmla="*/ 271462 w 326273"/>
                    <a:gd name="connsiteY23" fmla="*/ 430072 h 540896"/>
                    <a:gd name="connsiteX24" fmla="*/ 236277 w 326273"/>
                    <a:gd name="connsiteY24" fmla="*/ 429121 h 540896"/>
                    <a:gd name="connsiteX25" fmla="*/ 217258 w 326273"/>
                    <a:gd name="connsiteY25" fmla="*/ 410102 h 540896"/>
                    <a:gd name="connsiteX26" fmla="*/ 217258 w 326273"/>
                    <a:gd name="connsiteY26" fmla="*/ 54446 h 54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6273" h="540896">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grpFill/>
                <a:ln w="9502" cap="flat">
                  <a:noFill/>
                  <a:prstDash val="solid"/>
                  <a:miter/>
                </a:ln>
              </p:spPr>
              <p:txBody>
                <a:bodyPr rtlCol="0" anchor="ctr"/>
                <a:lstStyle/>
                <a:p>
                  <a:endParaRPr lang="de-DE" dirty="0"/>
                </a:p>
              </p:txBody>
            </p:sp>
            <p:sp>
              <p:nvSpPr>
                <p:cNvPr id="45" name="Freeform 44">
                  <a:extLst>
                    <a:ext uri="{FF2B5EF4-FFF2-40B4-BE49-F238E27FC236}">
                      <a16:creationId xmlns:a16="http://schemas.microsoft.com/office/drawing/2014/main" id="{82B8068F-6B53-78DA-3F62-0389ADB10F2E}"/>
                    </a:ext>
                  </a:extLst>
                </p:cNvPr>
                <p:cNvSpPr/>
                <p:nvPr/>
              </p:nvSpPr>
              <p:spPr>
                <a:xfrm>
                  <a:off x="4229167" y="1336363"/>
                  <a:ext cx="210937" cy="214976"/>
                </a:xfrm>
                <a:custGeom>
                  <a:avLst/>
                  <a:gdLst>
                    <a:gd name="connsiteX0" fmla="*/ 94493 w 210937"/>
                    <a:gd name="connsiteY0" fmla="*/ 755 h 214976"/>
                    <a:gd name="connsiteX1" fmla="*/ 112561 w 210937"/>
                    <a:gd name="connsiteY1" fmla="*/ 214719 h 214976"/>
                    <a:gd name="connsiteX2" fmla="*/ 94493 w 210937"/>
                    <a:gd name="connsiteY2" fmla="*/ 755 h 214976"/>
                    <a:gd name="connsiteX3" fmla="*/ 97346 w 210937"/>
                    <a:gd name="connsiteY3" fmla="*/ 54959 h 214976"/>
                    <a:gd name="connsiteX4" fmla="*/ 112561 w 210937"/>
                    <a:gd name="connsiteY4" fmla="*/ 161466 h 214976"/>
                    <a:gd name="connsiteX5" fmla="*/ 97346 w 210937"/>
                    <a:gd name="connsiteY5" fmla="*/ 54959 h 21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37" h="214976">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grpFill/>
                <a:ln w="9502" cap="flat">
                  <a:noFill/>
                  <a:prstDash val="solid"/>
                  <a:miter/>
                </a:ln>
              </p:spPr>
              <p:txBody>
                <a:bodyPr rtlCol="0" anchor="ctr"/>
                <a:lstStyle/>
                <a:p>
                  <a:endParaRPr lang="de-DE" dirty="0"/>
                </a:p>
              </p:txBody>
            </p:sp>
            <p:sp>
              <p:nvSpPr>
                <p:cNvPr id="46" name="Freeform 45">
                  <a:extLst>
                    <a:ext uri="{FF2B5EF4-FFF2-40B4-BE49-F238E27FC236}">
                      <a16:creationId xmlns:a16="http://schemas.microsoft.com/office/drawing/2014/main" id="{AC4DD921-488C-664E-31C6-80668492D003}"/>
                    </a:ext>
                  </a:extLst>
                </p:cNvPr>
                <p:cNvSpPr/>
                <p:nvPr/>
              </p:nvSpPr>
              <p:spPr>
                <a:xfrm>
                  <a:off x="4809596" y="1481626"/>
                  <a:ext cx="104705" cy="404660"/>
                </a:xfrm>
                <a:custGeom>
                  <a:avLst/>
                  <a:gdLst>
                    <a:gd name="connsiteX0" fmla="*/ 85586 w 104705"/>
                    <a:gd name="connsiteY0" fmla="*/ 385172 h 404660"/>
                    <a:gd name="connsiteX1" fmla="*/ 40891 w 104705"/>
                    <a:gd name="connsiteY1" fmla="*/ 368055 h 404660"/>
                    <a:gd name="connsiteX2" fmla="*/ 31381 w 104705"/>
                    <a:gd name="connsiteY2" fmla="*/ 115102 h 404660"/>
                    <a:gd name="connsiteX3" fmla="*/ 0 w 104705"/>
                    <a:gd name="connsiteY3" fmla="*/ 27614 h 404660"/>
                    <a:gd name="connsiteX4" fmla="*/ 45646 w 104705"/>
                    <a:gd name="connsiteY4" fmla="*/ 8595 h 404660"/>
                    <a:gd name="connsiteX5" fmla="*/ 84635 w 104705"/>
                    <a:gd name="connsiteY5" fmla="*/ 108445 h 404660"/>
                    <a:gd name="connsiteX6" fmla="*/ 93193 w 104705"/>
                    <a:gd name="connsiteY6" fmla="*/ 368055 h 404660"/>
                    <a:gd name="connsiteX7" fmla="*/ 84635 w 104705"/>
                    <a:gd name="connsiteY7" fmla="*/ 385172 h 40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05" h="40466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grpFill/>
                <a:ln w="9502" cap="flat">
                  <a:noFill/>
                  <a:prstDash val="solid"/>
                  <a:miter/>
                </a:ln>
              </p:spPr>
              <p:txBody>
                <a:bodyPr rtlCol="0" anchor="ctr"/>
                <a:lstStyle/>
                <a:p>
                  <a:endParaRPr lang="de-DE" dirty="0"/>
                </a:p>
              </p:txBody>
            </p:sp>
            <p:sp>
              <p:nvSpPr>
                <p:cNvPr id="47" name="Freeform 46">
                  <a:extLst>
                    <a:ext uri="{FF2B5EF4-FFF2-40B4-BE49-F238E27FC236}">
                      <a16:creationId xmlns:a16="http://schemas.microsoft.com/office/drawing/2014/main" id="{AAB13200-2F6C-36C7-DD18-80D947E56D01}"/>
                    </a:ext>
                  </a:extLst>
                </p:cNvPr>
                <p:cNvSpPr/>
                <p:nvPr/>
              </p:nvSpPr>
              <p:spPr>
                <a:xfrm>
                  <a:off x="4756500" y="1389805"/>
                  <a:ext cx="50819" cy="51633"/>
                </a:xfrm>
                <a:custGeom>
                  <a:avLst/>
                  <a:gdLst>
                    <a:gd name="connsiteX0" fmla="*/ 17911 w 50819"/>
                    <a:gd name="connsiteY0" fmla="*/ 566 h 51633"/>
                    <a:gd name="connsiteX1" fmla="*/ 36930 w 50819"/>
                    <a:gd name="connsiteY1" fmla="*/ 49064 h 51633"/>
                    <a:gd name="connsiteX2" fmla="*/ 17911 w 50819"/>
                    <a:gd name="connsiteY2" fmla="*/ 566 h 51633"/>
                  </a:gdLst>
                  <a:ahLst/>
                  <a:cxnLst>
                    <a:cxn ang="0">
                      <a:pos x="connsiteX0" y="connsiteY0"/>
                    </a:cxn>
                    <a:cxn ang="0">
                      <a:pos x="connsiteX1" y="connsiteY1"/>
                    </a:cxn>
                    <a:cxn ang="0">
                      <a:pos x="connsiteX2" y="connsiteY2"/>
                    </a:cxn>
                  </a:cxnLst>
                  <a:rect l="l" t="t" r="r" b="b"/>
                  <a:pathLst>
                    <a:path w="50819" h="51633">
                      <a:moveTo>
                        <a:pt x="17911" y="566"/>
                      </a:moveTo>
                      <a:cubicBezTo>
                        <a:pt x="45489" y="-5140"/>
                        <a:pt x="65459" y="33849"/>
                        <a:pt x="36930" y="49064"/>
                      </a:cubicBezTo>
                      <a:cubicBezTo>
                        <a:pt x="8402" y="64279"/>
                        <a:pt x="-19176" y="7222"/>
                        <a:pt x="17911" y="566"/>
                      </a:cubicBezTo>
                      <a:close/>
                    </a:path>
                  </a:pathLst>
                </a:custGeom>
                <a:grpFill/>
                <a:ln w="9502" cap="flat">
                  <a:noFill/>
                  <a:prstDash val="solid"/>
                  <a:miter/>
                </a:ln>
              </p:spPr>
              <p:txBody>
                <a:bodyPr rtlCol="0" anchor="ctr"/>
                <a:lstStyle/>
                <a:p>
                  <a:endParaRPr lang="de-DE" dirty="0"/>
                </a:p>
              </p:txBody>
            </p:sp>
          </p:grpSp>
          <p:sp>
            <p:nvSpPr>
              <p:cNvPr id="43" name="Oval Callout 42">
                <a:extLst>
                  <a:ext uri="{FF2B5EF4-FFF2-40B4-BE49-F238E27FC236}">
                    <a16:creationId xmlns:a16="http://schemas.microsoft.com/office/drawing/2014/main" id="{B481715F-6AE2-E1C0-5E41-367C8FDAA359}"/>
                  </a:ext>
                </a:extLst>
              </p:cNvPr>
              <p:cNvSpPr/>
              <p:nvPr/>
            </p:nvSpPr>
            <p:spPr>
              <a:xfrm rot="1336282">
                <a:off x="8687174" y="1568164"/>
                <a:ext cx="1195477" cy="1139501"/>
              </a:xfrm>
              <a:prstGeom prst="wedgeEllipseCallout">
                <a:avLst>
                  <a:gd name="adj1" fmla="val -24644"/>
                  <a:gd name="adj2" fmla="val 67550"/>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grpSp>
      <p:grpSp>
        <p:nvGrpSpPr>
          <p:cNvPr id="75" name="Group 74">
            <a:extLst>
              <a:ext uri="{FF2B5EF4-FFF2-40B4-BE49-F238E27FC236}">
                <a16:creationId xmlns:a16="http://schemas.microsoft.com/office/drawing/2014/main" id="{3385B1AA-A7A2-CACF-4945-74C2113C3D7E}"/>
              </a:ext>
            </a:extLst>
          </p:cNvPr>
          <p:cNvGrpSpPr/>
          <p:nvPr/>
        </p:nvGrpSpPr>
        <p:grpSpPr>
          <a:xfrm>
            <a:off x="1972947" y="7840045"/>
            <a:ext cx="1382901" cy="406400"/>
            <a:chOff x="1972947" y="5649738"/>
            <a:chExt cx="1382901" cy="406400"/>
          </a:xfrm>
        </p:grpSpPr>
        <p:sp>
          <p:nvSpPr>
            <p:cNvPr id="52" name="Rectangle 51">
              <a:extLst>
                <a:ext uri="{FF2B5EF4-FFF2-40B4-BE49-F238E27FC236}">
                  <a16:creationId xmlns:a16="http://schemas.microsoft.com/office/drawing/2014/main" id="{9A600A10-CE7A-6B21-A512-E25B45192AB7}"/>
                </a:ext>
              </a:extLst>
            </p:cNvPr>
            <p:cNvSpPr/>
            <p:nvPr/>
          </p:nvSpPr>
          <p:spPr>
            <a:xfrm>
              <a:off x="2323930" y="5705156"/>
              <a:ext cx="940638"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3" name="Rectangle 52">
              <a:extLst>
                <a:ext uri="{FF2B5EF4-FFF2-40B4-BE49-F238E27FC236}">
                  <a16:creationId xmlns:a16="http://schemas.microsoft.com/office/drawing/2014/main" id="{554F8136-7F6E-9283-AA4D-5EAB2C29BBA7}"/>
                </a:ext>
              </a:extLst>
            </p:cNvPr>
            <p:cNvSpPr/>
            <p:nvPr/>
          </p:nvSpPr>
          <p:spPr>
            <a:xfrm>
              <a:off x="2166912" y="5709774"/>
              <a:ext cx="1105678" cy="286328"/>
            </a:xfrm>
            <a:prstGeom prst="rect">
              <a:avLst/>
            </a:prstGeom>
            <a:solidFill>
              <a:srgbClr val="1E2879">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4" name="Text Placeholder 122">
              <a:extLst>
                <a:ext uri="{FF2B5EF4-FFF2-40B4-BE49-F238E27FC236}">
                  <a16:creationId xmlns:a16="http://schemas.microsoft.com/office/drawing/2014/main" id="{4FE8F252-2B01-6819-EB77-A4888F3FD85B}"/>
                </a:ext>
              </a:extLst>
            </p:cNvPr>
            <p:cNvSpPr txBox="1">
              <a:spLocks/>
            </p:cNvSpPr>
            <p:nvPr/>
          </p:nvSpPr>
          <p:spPr>
            <a:xfrm>
              <a:off x="2364155" y="5713467"/>
              <a:ext cx="991693"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Übungen</a:t>
              </a:r>
            </a:p>
          </p:txBody>
        </p:sp>
        <p:sp>
          <p:nvSpPr>
            <p:cNvPr id="55" name="Oval 54">
              <a:extLst>
                <a:ext uri="{FF2B5EF4-FFF2-40B4-BE49-F238E27FC236}">
                  <a16:creationId xmlns:a16="http://schemas.microsoft.com/office/drawing/2014/main" id="{8373F5D0-CA9B-5FBA-800C-9B269D389E57}"/>
                </a:ext>
              </a:extLst>
            </p:cNvPr>
            <p:cNvSpPr/>
            <p:nvPr/>
          </p:nvSpPr>
          <p:spPr>
            <a:xfrm>
              <a:off x="1972947" y="5649738"/>
              <a:ext cx="406400" cy="406400"/>
            </a:xfrm>
            <a:prstGeom prst="ellipse">
              <a:avLst/>
            </a:prstGeom>
            <a:solidFill>
              <a:srgbClr val="1E287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56" name="Graphic 37">
              <a:extLst>
                <a:ext uri="{FF2B5EF4-FFF2-40B4-BE49-F238E27FC236}">
                  <a16:creationId xmlns:a16="http://schemas.microsoft.com/office/drawing/2014/main" id="{42AD0761-BADA-4400-4E53-14F3234F94D8}"/>
                </a:ext>
              </a:extLst>
            </p:cNvPr>
            <p:cNvGrpSpPr/>
            <p:nvPr/>
          </p:nvGrpSpPr>
          <p:grpSpPr>
            <a:xfrm>
              <a:off x="2064622" y="5732952"/>
              <a:ext cx="229999" cy="229698"/>
              <a:chOff x="5737725" y="2862443"/>
              <a:chExt cx="1034323" cy="1032970"/>
            </a:xfrm>
            <a:solidFill>
              <a:schemeClr val="bg1"/>
            </a:solidFill>
          </p:grpSpPr>
          <p:sp>
            <p:nvSpPr>
              <p:cNvPr id="57" name="Freeform 56">
                <a:extLst>
                  <a:ext uri="{FF2B5EF4-FFF2-40B4-BE49-F238E27FC236}">
                    <a16:creationId xmlns:a16="http://schemas.microsoft.com/office/drawing/2014/main" id="{5C07D841-EB52-9F97-A84E-6ECC4D971B33}"/>
                  </a:ext>
                </a:extLst>
              </p:cNvPr>
              <p:cNvSpPr/>
              <p:nvPr/>
            </p:nvSpPr>
            <p:spPr>
              <a:xfrm>
                <a:off x="5737725" y="3034440"/>
                <a:ext cx="1034323" cy="860974"/>
              </a:xfrm>
              <a:custGeom>
                <a:avLst/>
                <a:gdLst>
                  <a:gd name="connsiteX0" fmla="*/ 0 w 1034323"/>
                  <a:gd name="connsiteY0" fmla="*/ 121848 h 860974"/>
                  <a:gd name="connsiteX1" fmla="*/ 213013 w 1034323"/>
                  <a:gd name="connsiteY1" fmla="*/ 21998 h 860974"/>
                  <a:gd name="connsiteX2" fmla="*/ 221572 w 1034323"/>
                  <a:gd name="connsiteY2" fmla="*/ 245472 h 860974"/>
                  <a:gd name="connsiteX3" fmla="*/ 270070 w 1034323"/>
                  <a:gd name="connsiteY3" fmla="*/ 297774 h 860974"/>
                  <a:gd name="connsiteX4" fmla="*/ 275776 w 1034323"/>
                  <a:gd name="connsiteY4" fmla="*/ 326302 h 860974"/>
                  <a:gd name="connsiteX5" fmla="*/ 275776 w 1034323"/>
                  <a:gd name="connsiteY5" fmla="*/ 395722 h 860974"/>
                  <a:gd name="connsiteX6" fmla="*/ 417468 w 1034323"/>
                  <a:gd name="connsiteY6" fmla="*/ 395722 h 860974"/>
                  <a:gd name="connsiteX7" fmla="*/ 428879 w 1034323"/>
                  <a:gd name="connsiteY7" fmla="*/ 407133 h 860974"/>
                  <a:gd name="connsiteX8" fmla="*/ 428879 w 1034323"/>
                  <a:gd name="connsiteY8" fmla="*/ 498424 h 860974"/>
                  <a:gd name="connsiteX9" fmla="*/ 473574 w 1034323"/>
                  <a:gd name="connsiteY9" fmla="*/ 498424 h 860974"/>
                  <a:gd name="connsiteX10" fmla="*/ 571522 w 1034323"/>
                  <a:gd name="connsiteY10" fmla="*/ 351978 h 860974"/>
                  <a:gd name="connsiteX11" fmla="*/ 598148 w 1034323"/>
                  <a:gd name="connsiteY11" fmla="*/ 371948 h 860974"/>
                  <a:gd name="connsiteX12" fmla="*/ 514465 w 1034323"/>
                  <a:gd name="connsiteY12" fmla="*/ 498424 h 860974"/>
                  <a:gd name="connsiteX13" fmla="*/ 808309 w 1034323"/>
                  <a:gd name="connsiteY13" fmla="*/ 498424 h 860974"/>
                  <a:gd name="connsiteX14" fmla="*/ 808309 w 1034323"/>
                  <a:gd name="connsiteY14" fmla="*/ 377654 h 860974"/>
                  <a:gd name="connsiteX15" fmla="*/ 666617 w 1034323"/>
                  <a:gd name="connsiteY15" fmla="*/ 377654 h 860974"/>
                  <a:gd name="connsiteX16" fmla="*/ 503053 w 1034323"/>
                  <a:gd name="connsiteY16" fmla="*/ 215992 h 860974"/>
                  <a:gd name="connsiteX17" fmla="*/ 503053 w 1034323"/>
                  <a:gd name="connsiteY17" fmla="*/ 198875 h 860974"/>
                  <a:gd name="connsiteX18" fmla="*/ 571522 w 1034323"/>
                  <a:gd name="connsiteY18" fmla="*/ 127553 h 860974"/>
                  <a:gd name="connsiteX19" fmla="*/ 598148 w 1034323"/>
                  <a:gd name="connsiteY19" fmla="*/ 125652 h 860974"/>
                  <a:gd name="connsiteX20" fmla="*/ 713213 w 1034323"/>
                  <a:gd name="connsiteY20" fmla="*/ 241668 h 860974"/>
                  <a:gd name="connsiteX21" fmla="*/ 802603 w 1034323"/>
                  <a:gd name="connsiteY21" fmla="*/ 241668 h 860974"/>
                  <a:gd name="connsiteX22" fmla="*/ 930981 w 1034323"/>
                  <a:gd name="connsiteY22" fmla="*/ 5832 h 860974"/>
                  <a:gd name="connsiteX23" fmla="*/ 977578 w 1034323"/>
                  <a:gd name="connsiteY23" fmla="*/ 246422 h 860974"/>
                  <a:gd name="connsiteX24" fmla="*/ 1031782 w 1034323"/>
                  <a:gd name="connsiteY24" fmla="*/ 316793 h 860974"/>
                  <a:gd name="connsiteX25" fmla="*/ 1031782 w 1034323"/>
                  <a:gd name="connsiteY25" fmla="*/ 573550 h 860974"/>
                  <a:gd name="connsiteX26" fmla="*/ 949049 w 1034323"/>
                  <a:gd name="connsiteY26" fmla="*/ 651528 h 860974"/>
                  <a:gd name="connsiteX27" fmla="*/ 946196 w 1034323"/>
                  <a:gd name="connsiteY27" fmla="*/ 654381 h 860974"/>
                  <a:gd name="connsiteX28" fmla="*/ 946196 w 1034323"/>
                  <a:gd name="connsiteY28" fmla="*/ 858835 h 860974"/>
                  <a:gd name="connsiteX29" fmla="*/ 911962 w 1034323"/>
                  <a:gd name="connsiteY29" fmla="*/ 858835 h 860974"/>
                  <a:gd name="connsiteX30" fmla="*/ 911962 w 1034323"/>
                  <a:gd name="connsiteY30" fmla="*/ 653430 h 860974"/>
                  <a:gd name="connsiteX31" fmla="*/ 793093 w 1034323"/>
                  <a:gd name="connsiteY31" fmla="*/ 653430 h 860974"/>
                  <a:gd name="connsiteX32" fmla="*/ 793093 w 1034323"/>
                  <a:gd name="connsiteY32" fmla="*/ 841718 h 860974"/>
                  <a:gd name="connsiteX33" fmla="*/ 775976 w 1034323"/>
                  <a:gd name="connsiteY33" fmla="*/ 858835 h 860974"/>
                  <a:gd name="connsiteX34" fmla="*/ 655205 w 1034323"/>
                  <a:gd name="connsiteY34" fmla="*/ 858835 h 860974"/>
                  <a:gd name="connsiteX35" fmla="*/ 639039 w 1034323"/>
                  <a:gd name="connsiteY35" fmla="*/ 848375 h 860974"/>
                  <a:gd name="connsiteX36" fmla="*/ 639039 w 1034323"/>
                  <a:gd name="connsiteY36" fmla="*/ 575451 h 860974"/>
                  <a:gd name="connsiteX37" fmla="*/ 654254 w 1034323"/>
                  <a:gd name="connsiteY37" fmla="*/ 532659 h 860974"/>
                  <a:gd name="connsiteX38" fmla="*/ 535385 w 1034323"/>
                  <a:gd name="connsiteY38" fmla="*/ 532659 h 860974"/>
                  <a:gd name="connsiteX39" fmla="*/ 535385 w 1034323"/>
                  <a:gd name="connsiteY39" fmla="*/ 824601 h 860974"/>
                  <a:gd name="connsiteX40" fmla="*/ 603854 w 1034323"/>
                  <a:gd name="connsiteY40" fmla="*/ 824601 h 860974"/>
                  <a:gd name="connsiteX41" fmla="*/ 603854 w 1034323"/>
                  <a:gd name="connsiteY41" fmla="*/ 858835 h 860974"/>
                  <a:gd name="connsiteX42" fmla="*/ 430781 w 1034323"/>
                  <a:gd name="connsiteY42" fmla="*/ 858835 h 860974"/>
                  <a:gd name="connsiteX43" fmla="*/ 430781 w 1034323"/>
                  <a:gd name="connsiteY43" fmla="*/ 824601 h 860974"/>
                  <a:gd name="connsiteX44" fmla="*/ 499249 w 1034323"/>
                  <a:gd name="connsiteY44" fmla="*/ 824601 h 860974"/>
                  <a:gd name="connsiteX45" fmla="*/ 499249 w 1034323"/>
                  <a:gd name="connsiteY45" fmla="*/ 532659 h 860974"/>
                  <a:gd name="connsiteX46" fmla="*/ 380381 w 1034323"/>
                  <a:gd name="connsiteY46" fmla="*/ 532659 h 860974"/>
                  <a:gd name="connsiteX47" fmla="*/ 396547 w 1034323"/>
                  <a:gd name="connsiteY47" fmla="*/ 575451 h 860974"/>
                  <a:gd name="connsiteX48" fmla="*/ 396547 w 1034323"/>
                  <a:gd name="connsiteY48" fmla="*/ 848375 h 860974"/>
                  <a:gd name="connsiteX49" fmla="*/ 379429 w 1034323"/>
                  <a:gd name="connsiteY49" fmla="*/ 858835 h 860974"/>
                  <a:gd name="connsiteX50" fmla="*/ 258659 w 1034323"/>
                  <a:gd name="connsiteY50" fmla="*/ 858835 h 860974"/>
                  <a:gd name="connsiteX51" fmla="*/ 241542 w 1034323"/>
                  <a:gd name="connsiteY51" fmla="*/ 841718 h 860974"/>
                  <a:gd name="connsiteX52" fmla="*/ 241542 w 1034323"/>
                  <a:gd name="connsiteY52" fmla="*/ 653430 h 860974"/>
                  <a:gd name="connsiteX53" fmla="*/ 122673 w 1034323"/>
                  <a:gd name="connsiteY53" fmla="*/ 653430 h 860974"/>
                  <a:gd name="connsiteX54" fmla="*/ 122673 w 1034323"/>
                  <a:gd name="connsiteY54" fmla="*/ 858835 h 860974"/>
                  <a:gd name="connsiteX55" fmla="*/ 88438 w 1034323"/>
                  <a:gd name="connsiteY55" fmla="*/ 858835 h 860974"/>
                  <a:gd name="connsiteX56" fmla="*/ 88438 w 1034323"/>
                  <a:gd name="connsiteY56" fmla="*/ 654381 h 860974"/>
                  <a:gd name="connsiteX57" fmla="*/ 69419 w 1034323"/>
                  <a:gd name="connsiteY57" fmla="*/ 650577 h 860974"/>
                  <a:gd name="connsiteX58" fmla="*/ 1902 w 1034323"/>
                  <a:gd name="connsiteY58" fmla="*/ 576402 h 860974"/>
                  <a:gd name="connsiteX59" fmla="*/ 1902 w 1034323"/>
                  <a:gd name="connsiteY59" fmla="*/ 312989 h 860974"/>
                  <a:gd name="connsiteX60" fmla="*/ 35185 w 1034323"/>
                  <a:gd name="connsiteY60" fmla="*/ 258785 h 860974"/>
                  <a:gd name="connsiteX61" fmla="*/ 56106 w 1034323"/>
                  <a:gd name="connsiteY61" fmla="*/ 244521 h 860974"/>
                  <a:gd name="connsiteX62" fmla="*/ 1902 w 1034323"/>
                  <a:gd name="connsiteY62" fmla="*/ 154180 h 860974"/>
                  <a:gd name="connsiteX63" fmla="*/ 1902 w 1034323"/>
                  <a:gd name="connsiteY63" fmla="*/ 121848 h 860974"/>
                  <a:gd name="connsiteX64" fmla="*/ 210160 w 1034323"/>
                  <a:gd name="connsiteY64" fmla="*/ 63840 h 860974"/>
                  <a:gd name="connsiteX65" fmla="*/ 61812 w 1034323"/>
                  <a:gd name="connsiteY65" fmla="*/ 207434 h 860974"/>
                  <a:gd name="connsiteX66" fmla="*/ 210160 w 1034323"/>
                  <a:gd name="connsiteY66" fmla="*/ 63840 h 860974"/>
                  <a:gd name="connsiteX67" fmla="*/ 818769 w 1034323"/>
                  <a:gd name="connsiteY67" fmla="*/ 63840 h 860974"/>
                  <a:gd name="connsiteX68" fmla="*/ 967118 w 1034323"/>
                  <a:gd name="connsiteY68" fmla="*/ 207434 h 860974"/>
                  <a:gd name="connsiteX69" fmla="*/ 818769 w 1034323"/>
                  <a:gd name="connsiteY69" fmla="*/ 63840 h 860974"/>
                  <a:gd name="connsiteX70" fmla="*/ 669470 w 1034323"/>
                  <a:gd name="connsiteY70" fmla="*/ 573550 h 860974"/>
                  <a:gd name="connsiteX71" fmla="*/ 669470 w 1034323"/>
                  <a:gd name="connsiteY71" fmla="*/ 823650 h 860974"/>
                  <a:gd name="connsiteX72" fmla="*/ 754104 w 1034323"/>
                  <a:gd name="connsiteY72" fmla="*/ 823650 h 860974"/>
                  <a:gd name="connsiteX73" fmla="*/ 754104 w 1034323"/>
                  <a:gd name="connsiteY73" fmla="*/ 635362 h 860974"/>
                  <a:gd name="connsiteX74" fmla="*/ 767418 w 1034323"/>
                  <a:gd name="connsiteY74" fmla="*/ 618244 h 860974"/>
                  <a:gd name="connsiteX75" fmla="*/ 940491 w 1034323"/>
                  <a:gd name="connsiteY75" fmla="*/ 618244 h 860974"/>
                  <a:gd name="connsiteX76" fmla="*/ 995646 w 1034323"/>
                  <a:gd name="connsiteY76" fmla="*/ 566893 h 860974"/>
                  <a:gd name="connsiteX77" fmla="*/ 995646 w 1034323"/>
                  <a:gd name="connsiteY77" fmla="*/ 323449 h 860974"/>
                  <a:gd name="connsiteX78" fmla="*/ 950000 w 1034323"/>
                  <a:gd name="connsiteY78" fmla="*/ 274000 h 860974"/>
                  <a:gd name="connsiteX79" fmla="*/ 700851 w 1034323"/>
                  <a:gd name="connsiteY79" fmla="*/ 274000 h 860974"/>
                  <a:gd name="connsiteX80" fmla="*/ 689440 w 1034323"/>
                  <a:gd name="connsiteY80" fmla="*/ 267343 h 860974"/>
                  <a:gd name="connsiteX81" fmla="*/ 585786 w 1034323"/>
                  <a:gd name="connsiteY81" fmla="*/ 163690 h 860974"/>
                  <a:gd name="connsiteX82" fmla="*/ 581031 w 1034323"/>
                  <a:gd name="connsiteY82" fmla="*/ 162739 h 860974"/>
                  <a:gd name="connsiteX83" fmla="*/ 539189 w 1034323"/>
                  <a:gd name="connsiteY83" fmla="*/ 205531 h 860974"/>
                  <a:gd name="connsiteX84" fmla="*/ 676126 w 1034323"/>
                  <a:gd name="connsiteY84" fmla="*/ 342468 h 860974"/>
                  <a:gd name="connsiteX85" fmla="*/ 823524 w 1034323"/>
                  <a:gd name="connsiteY85" fmla="*/ 342468 h 860974"/>
                  <a:gd name="connsiteX86" fmla="*/ 840641 w 1034323"/>
                  <a:gd name="connsiteY86" fmla="*/ 356733 h 860974"/>
                  <a:gd name="connsiteX87" fmla="*/ 840641 w 1034323"/>
                  <a:gd name="connsiteY87" fmla="*/ 513640 h 860974"/>
                  <a:gd name="connsiteX88" fmla="*/ 821622 w 1034323"/>
                  <a:gd name="connsiteY88" fmla="*/ 532659 h 860974"/>
                  <a:gd name="connsiteX89" fmla="*/ 669470 w 1034323"/>
                  <a:gd name="connsiteY89" fmla="*/ 573550 h 860974"/>
                  <a:gd name="connsiteX90" fmla="*/ 275776 w 1034323"/>
                  <a:gd name="connsiteY90" fmla="*/ 635362 h 860974"/>
                  <a:gd name="connsiteX91" fmla="*/ 275776 w 1034323"/>
                  <a:gd name="connsiteY91" fmla="*/ 823650 h 860974"/>
                  <a:gd name="connsiteX92" fmla="*/ 360410 w 1034323"/>
                  <a:gd name="connsiteY92" fmla="*/ 823650 h 860974"/>
                  <a:gd name="connsiteX93" fmla="*/ 360410 w 1034323"/>
                  <a:gd name="connsiteY93" fmla="*/ 573550 h 860974"/>
                  <a:gd name="connsiteX94" fmla="*/ 354705 w 1034323"/>
                  <a:gd name="connsiteY94" fmla="*/ 559285 h 860974"/>
                  <a:gd name="connsiteX95" fmla="*/ 318569 w 1034323"/>
                  <a:gd name="connsiteY95" fmla="*/ 532659 h 860974"/>
                  <a:gd name="connsiteX96" fmla="*/ 155956 w 1034323"/>
                  <a:gd name="connsiteY96" fmla="*/ 532659 h 860974"/>
                  <a:gd name="connsiteX97" fmla="*/ 136937 w 1034323"/>
                  <a:gd name="connsiteY97" fmla="*/ 515542 h 860974"/>
                  <a:gd name="connsiteX98" fmla="*/ 136937 w 1034323"/>
                  <a:gd name="connsiteY98" fmla="*/ 361487 h 860974"/>
                  <a:gd name="connsiteX99" fmla="*/ 171171 w 1034323"/>
                  <a:gd name="connsiteY99" fmla="*/ 361487 h 860974"/>
                  <a:gd name="connsiteX100" fmla="*/ 171171 w 1034323"/>
                  <a:gd name="connsiteY100" fmla="*/ 498424 h 860974"/>
                  <a:gd name="connsiteX101" fmla="*/ 394645 w 1034323"/>
                  <a:gd name="connsiteY101" fmla="*/ 498424 h 860974"/>
                  <a:gd name="connsiteX102" fmla="*/ 394645 w 1034323"/>
                  <a:gd name="connsiteY102" fmla="*/ 429956 h 860974"/>
                  <a:gd name="connsiteX103" fmla="*/ 256757 w 1034323"/>
                  <a:gd name="connsiteY103" fmla="*/ 429956 h 860974"/>
                  <a:gd name="connsiteX104" fmla="*/ 240591 w 1034323"/>
                  <a:gd name="connsiteY104" fmla="*/ 413790 h 860974"/>
                  <a:gd name="connsiteX105" fmla="*/ 192092 w 1034323"/>
                  <a:gd name="connsiteY105" fmla="*/ 274951 h 860974"/>
                  <a:gd name="connsiteX106" fmla="*/ 79880 w 1034323"/>
                  <a:gd name="connsiteY106" fmla="*/ 274951 h 860974"/>
                  <a:gd name="connsiteX107" fmla="*/ 34234 w 1034323"/>
                  <a:gd name="connsiteY107" fmla="*/ 322498 h 860974"/>
                  <a:gd name="connsiteX108" fmla="*/ 34234 w 1034323"/>
                  <a:gd name="connsiteY108" fmla="*/ 569746 h 860974"/>
                  <a:gd name="connsiteX109" fmla="*/ 91291 w 1034323"/>
                  <a:gd name="connsiteY109" fmla="*/ 619195 h 860974"/>
                  <a:gd name="connsiteX110" fmla="*/ 262463 w 1034323"/>
                  <a:gd name="connsiteY110" fmla="*/ 619195 h 860974"/>
                  <a:gd name="connsiteX111" fmla="*/ 275776 w 1034323"/>
                  <a:gd name="connsiteY111" fmla="*/ 636312 h 86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034323" h="860974">
                    <a:moveTo>
                      <a:pt x="0" y="121848"/>
                    </a:moveTo>
                    <a:cubicBezTo>
                      <a:pt x="9510" y="21047"/>
                      <a:pt x="128378" y="-33157"/>
                      <a:pt x="213013" y="21998"/>
                    </a:cubicBezTo>
                    <a:cubicBezTo>
                      <a:pt x="297648" y="77153"/>
                      <a:pt x="294795" y="188414"/>
                      <a:pt x="221572" y="245472"/>
                    </a:cubicBezTo>
                    <a:cubicBezTo>
                      <a:pt x="243444" y="256883"/>
                      <a:pt x="261512" y="273049"/>
                      <a:pt x="270070" y="297774"/>
                    </a:cubicBezTo>
                    <a:cubicBezTo>
                      <a:pt x="278629" y="322498"/>
                      <a:pt x="275776" y="320597"/>
                      <a:pt x="275776" y="326302"/>
                    </a:cubicBezTo>
                    <a:lnTo>
                      <a:pt x="275776" y="395722"/>
                    </a:lnTo>
                    <a:lnTo>
                      <a:pt x="417468" y="395722"/>
                    </a:lnTo>
                    <a:cubicBezTo>
                      <a:pt x="419370" y="395722"/>
                      <a:pt x="428879" y="404280"/>
                      <a:pt x="428879" y="407133"/>
                    </a:cubicBezTo>
                    <a:lnTo>
                      <a:pt x="428879" y="498424"/>
                    </a:lnTo>
                    <a:lnTo>
                      <a:pt x="473574" y="498424"/>
                    </a:lnTo>
                    <a:lnTo>
                      <a:pt x="571522" y="351978"/>
                    </a:lnTo>
                    <a:cubicBezTo>
                      <a:pt x="576277" y="354831"/>
                      <a:pt x="599099" y="367193"/>
                      <a:pt x="598148" y="371948"/>
                    </a:cubicBezTo>
                    <a:lnTo>
                      <a:pt x="514465" y="498424"/>
                    </a:lnTo>
                    <a:lnTo>
                      <a:pt x="808309" y="498424"/>
                    </a:lnTo>
                    <a:lnTo>
                      <a:pt x="808309" y="377654"/>
                    </a:lnTo>
                    <a:lnTo>
                      <a:pt x="666617" y="377654"/>
                    </a:lnTo>
                    <a:lnTo>
                      <a:pt x="503053" y="215992"/>
                    </a:lnTo>
                    <a:lnTo>
                      <a:pt x="503053" y="198875"/>
                    </a:lnTo>
                    <a:cubicBezTo>
                      <a:pt x="502102" y="198875"/>
                      <a:pt x="571522" y="127553"/>
                      <a:pt x="571522" y="127553"/>
                    </a:cubicBezTo>
                    <a:cubicBezTo>
                      <a:pt x="581031" y="119946"/>
                      <a:pt x="586737" y="118044"/>
                      <a:pt x="598148" y="125652"/>
                    </a:cubicBezTo>
                    <a:lnTo>
                      <a:pt x="713213" y="241668"/>
                    </a:lnTo>
                    <a:lnTo>
                      <a:pt x="802603" y="241668"/>
                    </a:lnTo>
                    <a:cubicBezTo>
                      <a:pt x="698949" y="141818"/>
                      <a:pt x="788339" y="-30304"/>
                      <a:pt x="930981" y="5832"/>
                    </a:cubicBezTo>
                    <a:cubicBezTo>
                      <a:pt x="1039390" y="33409"/>
                      <a:pt x="1067918" y="181758"/>
                      <a:pt x="977578" y="246422"/>
                    </a:cubicBezTo>
                    <a:cubicBezTo>
                      <a:pt x="1007057" y="260687"/>
                      <a:pt x="1027027" y="283510"/>
                      <a:pt x="1031782" y="316793"/>
                    </a:cubicBezTo>
                    <a:cubicBezTo>
                      <a:pt x="1027027" y="399525"/>
                      <a:pt x="1039390" y="491768"/>
                      <a:pt x="1031782" y="573550"/>
                    </a:cubicBezTo>
                    <a:cubicBezTo>
                      <a:pt x="1027978" y="616343"/>
                      <a:pt x="992793" y="651528"/>
                      <a:pt x="949049" y="651528"/>
                    </a:cubicBezTo>
                    <a:lnTo>
                      <a:pt x="946196" y="654381"/>
                    </a:lnTo>
                    <a:lnTo>
                      <a:pt x="946196" y="858835"/>
                    </a:lnTo>
                    <a:lnTo>
                      <a:pt x="911962" y="858835"/>
                    </a:lnTo>
                    <a:lnTo>
                      <a:pt x="911962" y="653430"/>
                    </a:lnTo>
                    <a:lnTo>
                      <a:pt x="793093" y="653430"/>
                    </a:lnTo>
                    <a:lnTo>
                      <a:pt x="793093" y="841718"/>
                    </a:lnTo>
                    <a:cubicBezTo>
                      <a:pt x="793093" y="849326"/>
                      <a:pt x="784535" y="857884"/>
                      <a:pt x="775976" y="858835"/>
                    </a:cubicBezTo>
                    <a:cubicBezTo>
                      <a:pt x="750300" y="861688"/>
                      <a:pt x="680881" y="861688"/>
                      <a:pt x="655205" y="858835"/>
                    </a:cubicBezTo>
                    <a:cubicBezTo>
                      <a:pt x="629530" y="855982"/>
                      <a:pt x="641892" y="855031"/>
                      <a:pt x="639039" y="848375"/>
                    </a:cubicBezTo>
                    <a:lnTo>
                      <a:pt x="639039" y="575451"/>
                    </a:lnTo>
                    <a:cubicBezTo>
                      <a:pt x="639039" y="559285"/>
                      <a:pt x="646647" y="545972"/>
                      <a:pt x="654254" y="532659"/>
                    </a:cubicBezTo>
                    <a:lnTo>
                      <a:pt x="535385" y="532659"/>
                    </a:lnTo>
                    <a:lnTo>
                      <a:pt x="535385" y="824601"/>
                    </a:lnTo>
                    <a:lnTo>
                      <a:pt x="603854" y="824601"/>
                    </a:lnTo>
                    <a:lnTo>
                      <a:pt x="603854" y="858835"/>
                    </a:lnTo>
                    <a:lnTo>
                      <a:pt x="430781" y="858835"/>
                    </a:lnTo>
                    <a:lnTo>
                      <a:pt x="430781" y="824601"/>
                    </a:lnTo>
                    <a:lnTo>
                      <a:pt x="499249" y="824601"/>
                    </a:lnTo>
                    <a:lnTo>
                      <a:pt x="499249" y="532659"/>
                    </a:lnTo>
                    <a:lnTo>
                      <a:pt x="380381" y="532659"/>
                    </a:lnTo>
                    <a:cubicBezTo>
                      <a:pt x="388939" y="545972"/>
                      <a:pt x="394645" y="560236"/>
                      <a:pt x="396547" y="575451"/>
                    </a:cubicBezTo>
                    <a:lnTo>
                      <a:pt x="396547" y="848375"/>
                    </a:lnTo>
                    <a:cubicBezTo>
                      <a:pt x="392743" y="855031"/>
                      <a:pt x="386086" y="857884"/>
                      <a:pt x="379429" y="858835"/>
                    </a:cubicBezTo>
                    <a:cubicBezTo>
                      <a:pt x="353754" y="861688"/>
                      <a:pt x="284334" y="861688"/>
                      <a:pt x="258659" y="858835"/>
                    </a:cubicBezTo>
                    <a:cubicBezTo>
                      <a:pt x="232983" y="855982"/>
                      <a:pt x="241542" y="849326"/>
                      <a:pt x="241542" y="841718"/>
                    </a:cubicBezTo>
                    <a:lnTo>
                      <a:pt x="241542" y="653430"/>
                    </a:lnTo>
                    <a:lnTo>
                      <a:pt x="122673" y="653430"/>
                    </a:lnTo>
                    <a:lnTo>
                      <a:pt x="122673" y="858835"/>
                    </a:lnTo>
                    <a:lnTo>
                      <a:pt x="88438" y="858835"/>
                    </a:lnTo>
                    <a:lnTo>
                      <a:pt x="88438" y="654381"/>
                    </a:lnTo>
                    <a:cubicBezTo>
                      <a:pt x="83684" y="648675"/>
                      <a:pt x="76076" y="652479"/>
                      <a:pt x="69419" y="650577"/>
                    </a:cubicBezTo>
                    <a:cubicBezTo>
                      <a:pt x="35185" y="643920"/>
                      <a:pt x="5706" y="611588"/>
                      <a:pt x="1902" y="576402"/>
                    </a:cubicBezTo>
                    <a:lnTo>
                      <a:pt x="1902" y="312989"/>
                    </a:lnTo>
                    <a:cubicBezTo>
                      <a:pt x="7607" y="291117"/>
                      <a:pt x="16166" y="273049"/>
                      <a:pt x="35185" y="258785"/>
                    </a:cubicBezTo>
                    <a:cubicBezTo>
                      <a:pt x="54204" y="244521"/>
                      <a:pt x="50400" y="251177"/>
                      <a:pt x="56106" y="244521"/>
                    </a:cubicBezTo>
                    <a:cubicBezTo>
                      <a:pt x="25676" y="225502"/>
                      <a:pt x="9510" y="188414"/>
                      <a:pt x="1902" y="154180"/>
                    </a:cubicBezTo>
                    <a:cubicBezTo>
                      <a:pt x="1902" y="143720"/>
                      <a:pt x="951" y="132308"/>
                      <a:pt x="1902" y="121848"/>
                    </a:cubicBezTo>
                    <a:close/>
                    <a:moveTo>
                      <a:pt x="210160" y="63840"/>
                    </a:moveTo>
                    <a:cubicBezTo>
                      <a:pt x="116967" y="-30304"/>
                      <a:pt x="-30431" y="109485"/>
                      <a:pt x="61812" y="207434"/>
                    </a:cubicBezTo>
                    <a:cubicBezTo>
                      <a:pt x="157858" y="308234"/>
                      <a:pt x="305255" y="160837"/>
                      <a:pt x="210160" y="63840"/>
                    </a:cubicBezTo>
                    <a:close/>
                    <a:moveTo>
                      <a:pt x="818769" y="63840"/>
                    </a:moveTo>
                    <a:cubicBezTo>
                      <a:pt x="723674" y="160837"/>
                      <a:pt x="871071" y="308234"/>
                      <a:pt x="967118" y="207434"/>
                    </a:cubicBezTo>
                    <a:cubicBezTo>
                      <a:pt x="1059360" y="110436"/>
                      <a:pt x="911962" y="-30304"/>
                      <a:pt x="818769" y="63840"/>
                    </a:cubicBezTo>
                    <a:close/>
                    <a:moveTo>
                      <a:pt x="669470" y="573550"/>
                    </a:moveTo>
                    <a:lnTo>
                      <a:pt x="669470" y="823650"/>
                    </a:lnTo>
                    <a:lnTo>
                      <a:pt x="754104" y="823650"/>
                    </a:lnTo>
                    <a:lnTo>
                      <a:pt x="754104" y="635362"/>
                    </a:lnTo>
                    <a:cubicBezTo>
                      <a:pt x="754104" y="630607"/>
                      <a:pt x="760761" y="619195"/>
                      <a:pt x="767418" y="618244"/>
                    </a:cubicBezTo>
                    <a:cubicBezTo>
                      <a:pt x="823524" y="614441"/>
                      <a:pt x="884385" y="622999"/>
                      <a:pt x="940491" y="618244"/>
                    </a:cubicBezTo>
                    <a:cubicBezTo>
                      <a:pt x="996597" y="613490"/>
                      <a:pt x="992793" y="599225"/>
                      <a:pt x="995646" y="566893"/>
                    </a:cubicBezTo>
                    <a:cubicBezTo>
                      <a:pt x="1002303" y="488915"/>
                      <a:pt x="990891" y="402379"/>
                      <a:pt x="995646" y="323449"/>
                    </a:cubicBezTo>
                    <a:cubicBezTo>
                      <a:pt x="993744" y="297774"/>
                      <a:pt x="975676" y="278755"/>
                      <a:pt x="950000" y="274000"/>
                    </a:cubicBezTo>
                    <a:lnTo>
                      <a:pt x="700851" y="274000"/>
                    </a:lnTo>
                    <a:cubicBezTo>
                      <a:pt x="700851" y="274000"/>
                      <a:pt x="689440" y="267343"/>
                      <a:pt x="689440" y="267343"/>
                    </a:cubicBezTo>
                    <a:lnTo>
                      <a:pt x="585786" y="163690"/>
                    </a:lnTo>
                    <a:cubicBezTo>
                      <a:pt x="583884" y="161788"/>
                      <a:pt x="582933" y="161788"/>
                      <a:pt x="581031" y="162739"/>
                    </a:cubicBezTo>
                    <a:cubicBezTo>
                      <a:pt x="570571" y="168444"/>
                      <a:pt x="550601" y="196973"/>
                      <a:pt x="539189" y="205531"/>
                    </a:cubicBezTo>
                    <a:lnTo>
                      <a:pt x="676126" y="342468"/>
                    </a:lnTo>
                    <a:lnTo>
                      <a:pt x="823524" y="342468"/>
                    </a:lnTo>
                    <a:cubicBezTo>
                      <a:pt x="832082" y="344370"/>
                      <a:pt x="838739" y="348174"/>
                      <a:pt x="840641" y="356733"/>
                    </a:cubicBezTo>
                    <a:cubicBezTo>
                      <a:pt x="837788" y="407133"/>
                      <a:pt x="845396" y="464190"/>
                      <a:pt x="840641" y="513640"/>
                    </a:cubicBezTo>
                    <a:cubicBezTo>
                      <a:pt x="835886" y="563089"/>
                      <a:pt x="833984" y="531708"/>
                      <a:pt x="821622" y="532659"/>
                    </a:cubicBezTo>
                    <a:cubicBezTo>
                      <a:pt x="777878" y="537413"/>
                      <a:pt x="678979" y="511738"/>
                      <a:pt x="669470" y="573550"/>
                    </a:cubicBezTo>
                    <a:close/>
                    <a:moveTo>
                      <a:pt x="275776" y="635362"/>
                    </a:moveTo>
                    <a:lnTo>
                      <a:pt x="275776" y="823650"/>
                    </a:lnTo>
                    <a:lnTo>
                      <a:pt x="360410" y="823650"/>
                    </a:lnTo>
                    <a:lnTo>
                      <a:pt x="360410" y="573550"/>
                    </a:lnTo>
                    <a:cubicBezTo>
                      <a:pt x="360410" y="573550"/>
                      <a:pt x="355656" y="561187"/>
                      <a:pt x="354705" y="559285"/>
                    </a:cubicBezTo>
                    <a:cubicBezTo>
                      <a:pt x="348048" y="546923"/>
                      <a:pt x="332833" y="535512"/>
                      <a:pt x="318569" y="532659"/>
                    </a:cubicBezTo>
                    <a:cubicBezTo>
                      <a:pt x="270070" y="525051"/>
                      <a:pt x="206357" y="537413"/>
                      <a:pt x="155956" y="532659"/>
                    </a:cubicBezTo>
                    <a:cubicBezTo>
                      <a:pt x="105556" y="527904"/>
                      <a:pt x="136937" y="526002"/>
                      <a:pt x="136937" y="515542"/>
                    </a:cubicBezTo>
                    <a:lnTo>
                      <a:pt x="136937" y="361487"/>
                    </a:lnTo>
                    <a:lnTo>
                      <a:pt x="171171" y="361487"/>
                    </a:lnTo>
                    <a:lnTo>
                      <a:pt x="171171" y="498424"/>
                    </a:lnTo>
                    <a:lnTo>
                      <a:pt x="394645" y="498424"/>
                    </a:lnTo>
                    <a:lnTo>
                      <a:pt x="394645" y="429956"/>
                    </a:lnTo>
                    <a:lnTo>
                      <a:pt x="256757" y="429956"/>
                    </a:lnTo>
                    <a:cubicBezTo>
                      <a:pt x="248198" y="429956"/>
                      <a:pt x="242493" y="421398"/>
                      <a:pt x="240591" y="413790"/>
                    </a:cubicBezTo>
                    <a:cubicBezTo>
                      <a:pt x="231081" y="369095"/>
                      <a:pt x="263414" y="281608"/>
                      <a:pt x="192092" y="274951"/>
                    </a:cubicBezTo>
                    <a:cubicBezTo>
                      <a:pt x="120771" y="268294"/>
                      <a:pt x="105556" y="272098"/>
                      <a:pt x="79880" y="274951"/>
                    </a:cubicBezTo>
                    <a:cubicBezTo>
                      <a:pt x="54204" y="277804"/>
                      <a:pt x="37087" y="298725"/>
                      <a:pt x="34234" y="322498"/>
                    </a:cubicBezTo>
                    <a:cubicBezTo>
                      <a:pt x="26627" y="400476"/>
                      <a:pt x="39940" y="490817"/>
                      <a:pt x="34234" y="569746"/>
                    </a:cubicBezTo>
                    <a:cubicBezTo>
                      <a:pt x="38038" y="602078"/>
                      <a:pt x="59910" y="616343"/>
                      <a:pt x="91291" y="619195"/>
                    </a:cubicBezTo>
                    <a:cubicBezTo>
                      <a:pt x="146446" y="622999"/>
                      <a:pt x="206357" y="616343"/>
                      <a:pt x="262463" y="619195"/>
                    </a:cubicBezTo>
                    <a:cubicBezTo>
                      <a:pt x="269119" y="620146"/>
                      <a:pt x="274825" y="630607"/>
                      <a:pt x="275776" y="636312"/>
                    </a:cubicBezTo>
                    <a:close/>
                  </a:path>
                </a:pathLst>
              </a:custGeom>
              <a:grpFill/>
              <a:ln w="9502" cap="flat">
                <a:noFill/>
                <a:prstDash val="solid"/>
                <a:miter/>
              </a:ln>
            </p:spPr>
            <p:txBody>
              <a:bodyPr rtlCol="0" anchor="ctr"/>
              <a:lstStyle/>
              <a:p>
                <a:endParaRPr lang="de-DE" dirty="0"/>
              </a:p>
            </p:txBody>
          </p:sp>
          <p:sp>
            <p:nvSpPr>
              <p:cNvPr id="58" name="Freeform 57">
                <a:extLst>
                  <a:ext uri="{FF2B5EF4-FFF2-40B4-BE49-F238E27FC236}">
                    <a16:creationId xmlns:a16="http://schemas.microsoft.com/office/drawing/2014/main" id="{B906047B-3C4F-6864-3DC6-DDEC44A416F7}"/>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de-DE" dirty="0"/>
              </a:p>
            </p:txBody>
          </p:sp>
          <p:sp>
            <p:nvSpPr>
              <p:cNvPr id="59" name="Freeform 58">
                <a:extLst>
                  <a:ext uri="{FF2B5EF4-FFF2-40B4-BE49-F238E27FC236}">
                    <a16:creationId xmlns:a16="http://schemas.microsoft.com/office/drawing/2014/main" id="{3D112C16-94FA-5BA0-D8AB-499DB7D3EC3D}"/>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de-DE" dirty="0"/>
              </a:p>
            </p:txBody>
          </p:sp>
          <p:sp>
            <p:nvSpPr>
              <p:cNvPr id="60" name="Freeform 59">
                <a:extLst>
                  <a:ext uri="{FF2B5EF4-FFF2-40B4-BE49-F238E27FC236}">
                    <a16:creationId xmlns:a16="http://schemas.microsoft.com/office/drawing/2014/main" id="{26782626-D21E-B8C0-9CE3-9375B93384A5}"/>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de-DE" dirty="0"/>
              </a:p>
            </p:txBody>
          </p:sp>
          <p:sp>
            <p:nvSpPr>
              <p:cNvPr id="61" name="Freeform 60">
                <a:extLst>
                  <a:ext uri="{FF2B5EF4-FFF2-40B4-BE49-F238E27FC236}">
                    <a16:creationId xmlns:a16="http://schemas.microsoft.com/office/drawing/2014/main" id="{BF55C181-3720-23FB-A8F3-3866914DFE1E}"/>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de-DE" dirty="0"/>
              </a:p>
            </p:txBody>
          </p:sp>
        </p:grpSp>
      </p:grpSp>
      <p:cxnSp>
        <p:nvCxnSpPr>
          <p:cNvPr id="3" name="Straight Connector 2">
            <a:extLst>
              <a:ext uri="{FF2B5EF4-FFF2-40B4-BE49-F238E27FC236}">
                <a16:creationId xmlns:a16="http://schemas.microsoft.com/office/drawing/2014/main" id="{C834F22C-C0CC-ED56-AD72-90AC80ED7E16}"/>
              </a:ext>
            </a:extLst>
          </p:cNvPr>
          <p:cNvCxnSpPr>
            <a:cxnSpLocks/>
          </p:cNvCxnSpPr>
          <p:nvPr/>
        </p:nvCxnSpPr>
        <p:spPr>
          <a:xfrm>
            <a:off x="1387475" y="1264920"/>
            <a:ext cx="5882005"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11" name="Text Placeholder 7">
            <a:extLst>
              <a:ext uri="{FF2B5EF4-FFF2-40B4-BE49-F238E27FC236}">
                <a16:creationId xmlns:a16="http://schemas.microsoft.com/office/drawing/2014/main" id="{0C670031-0088-038C-E8BC-4AB1C195B9E5}"/>
              </a:ext>
            </a:extLst>
          </p:cNvPr>
          <p:cNvSpPr txBox="1">
            <a:spLocks/>
          </p:cNvSpPr>
          <p:nvPr/>
        </p:nvSpPr>
        <p:spPr>
          <a:xfrm>
            <a:off x="2047112" y="8346589"/>
            <a:ext cx="4804275" cy="11268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220"/>
              </a:lnSpc>
              <a:buNone/>
            </a:pPr>
            <a:endParaRPr lang="de-DE" dirty="0" sz="1025"/>
          </a:p>
          <a:p>
            <a:pPr>
              <a:lnSpc>
                <a:spcPts val="1137"/>
              </a:lnSpc>
            </a:pPr>
            <a:r>
              <a:rPr lang="de-DE" dirty="0" sz="1025"/>
              <a:t>Füllen Sie die Checkliste Versicherungsbedarf aus, um Ihren aktuellen Versicherungsbedarf zu ermitteln</a:t>
            </a:r>
          </a:p>
          <a:p>
            <a:pPr marL="0" indent="0">
              <a:lnSpc>
                <a:spcPts val="1403"/>
              </a:lnSpc>
              <a:buNone/>
            </a:pPr>
            <a:endParaRPr lang="de-DE" dirty="0" sz="1175"/>
          </a:p>
          <a:p>
            <a:pPr>
              <a:lnSpc>
                <a:spcPts val="1137"/>
              </a:lnSpc>
            </a:pPr>
            <a:r>
              <a:rPr lang="de-DE" dirty="0" sz="1025"/>
              <a:t>Füllen Sie das Budget-Arbeitsblatt aus, um Ihre aktuelle finanzielle Situation zu verstehen und zu sehen, wie viel Geld Sie für Versicherungen zur Verfügung haben</a:t>
            </a:r>
          </a:p>
        </p:txBody>
      </p:sp>
    </p:spTree>
    <p:extLst>
      <p:ext uri="{BB962C8B-B14F-4D97-AF65-F5344CB8AC3E}">
        <p14:creationId xmlns:p14="http://schemas.microsoft.com/office/powerpoint/2010/main" val="697034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777A3DC-4AD7-567B-A472-8B59D2EB40FA}"/>
              </a:ext>
            </a:extLst>
          </p:cNvPr>
          <p:cNvSpPr>
            <a:spLocks noGrp="1"/>
          </p:cNvSpPr>
          <p:nvPr>
            <p:ph type="body" sz="quarter" idx="61"/>
          </p:nvPr>
        </p:nvSpPr>
        <p:spPr>
          <a:xfrm>
            <a:off x="0" y="1741745"/>
            <a:ext cx="4690517" cy="586086"/>
          </a:xfrm>
        </p:spPr>
        <p:txBody>
          <a:bodyPr/>
          <a:lstStyle/>
          <a:p>
            <a:r>
              <a:rPr lang="de-DE" dirty="0"/>
              <a:t>Budget-Arbeitsblatt</a:t>
            </a:r>
          </a:p>
        </p:txBody>
      </p:sp>
      <p:sp>
        <p:nvSpPr>
          <p:cNvPr id="6" name="Text Placeholder 5">
            <a:extLst>
              <a:ext uri="{FF2B5EF4-FFF2-40B4-BE49-F238E27FC236}">
                <a16:creationId xmlns:a16="http://schemas.microsoft.com/office/drawing/2014/main" id="{0C1767A5-BBBE-65EE-FE1B-8A9018EF4A66}"/>
              </a:ext>
            </a:extLst>
          </p:cNvPr>
          <p:cNvSpPr>
            <a:spLocks noGrp="1"/>
          </p:cNvSpPr>
          <p:nvPr>
            <p:ph type="body" sz="quarter" idx="64"/>
          </p:nvPr>
        </p:nvSpPr>
        <p:spPr>
          <a:xfrm>
            <a:off x="449580" y="3673895"/>
            <a:ext cx="5682254" cy="8415713"/>
          </a:xfrm>
        </p:spPr>
        <p:txBody>
          <a:bodyPr numCol="1"/>
          <a:lstStyle/>
          <a:p>
            <a:r>
              <a:rPr lang="de-DE" sz="1300" b="1" dirty="0">
                <a:solidFill>
                  <a:srgbClr val="4763AE"/>
                </a:solidFill>
              </a:rPr>
              <a:t>Anleitung:</a:t>
            </a:r>
          </a:p>
          <a:p>
            <a:pPr marL="228600" indent="-228600">
              <a:buFont typeface="+mj-lt"/>
              <a:buAutoNum type="arabicPeriod"/>
            </a:pPr>
            <a:r>
              <a:rPr lang="de-DE" dirty="0" sz="1025">
                <a:solidFill>
                  <a:srgbClr val="1E2879"/>
                </a:solidFill>
              </a:rPr>
              <a:t>Notieren Sie Ihr gesamtes Monatseinkommen.</a:t>
            </a:r>
          </a:p>
          <a:p>
            <a:pPr marL="228600" indent="-228600">
              <a:buFont typeface="+mj-lt"/>
              <a:buAutoNum type="arabicPeriod"/>
            </a:pPr>
            <a:r>
              <a:rPr lang="de-DE" dirty="0" sz="1025">
                <a:solidFill>
                  <a:srgbClr val="1E2879"/>
                </a:solidFill>
              </a:rPr>
              <a:t>Erfassen Sie Ihre Ausgaben</a:t>
            </a:r>
          </a:p>
          <a:p>
            <a:pPr marL="228600" indent="-228600">
              <a:buFont typeface="+mj-lt"/>
              <a:buAutoNum type="arabicPeriod"/>
            </a:pPr>
            <a:r>
              <a:rPr lang="de-DE" dirty="0" sz="1025">
                <a:solidFill>
                  <a:srgbClr val="1E2879"/>
                </a:solidFill>
              </a:rPr>
              <a:t>Vergleichen Sie Einnahmen und Ausgaben, um zu sehen, ob ein Überschuss oder ein Defizit bleibt</a:t>
            </a:r>
          </a:p>
          <a:p>
            <a:pPr marL="228600" indent="-228600">
              <a:buFont typeface="+mj-lt"/>
              <a:buAutoNum type="arabicPeriod"/>
            </a:pPr>
            <a:r>
              <a:rPr lang="de-DE" dirty="0" sz="1025">
                <a:solidFill>
                  <a:srgbClr val="1E2879"/>
                </a:solidFill>
              </a:rPr>
              <a:t>Passen Sie Ihr Budget an und setzen Sie Ziele</a:t>
            </a:r>
          </a:p>
          <a:p>
            <a:pPr marL="228600" indent="-228600">
              <a:buFont typeface="+mj-lt"/>
              <a:buAutoNum type="arabicPeriod"/>
            </a:pPr>
            <a:r>
              <a:rPr lang="de-DE" dirty="0" sz="1025">
                <a:solidFill>
                  <a:srgbClr val="1E2879"/>
                </a:solidFill>
              </a:rPr>
              <a:t>Überprüfen Sie Ihr Budget regelmäßig</a:t>
            </a:r>
            <a:endParaRPr lang="de-DE" dirty="0" sz="1025">
              <a:solidFill>
                <a:srgbClr val="1E2879"/>
              </a:solidFill>
            </a:endParaRPr>
          </a:p>
        </p:txBody>
      </p:sp>
      <p:sp>
        <p:nvSpPr>
          <p:cNvPr id="2" name="Slide Number Placeholder 3">
            <a:extLst>
              <a:ext uri="{FF2B5EF4-FFF2-40B4-BE49-F238E27FC236}">
                <a16:creationId xmlns:a16="http://schemas.microsoft.com/office/drawing/2014/main" id="{726EB2C4-EE2B-61CA-2E53-0CF12758D4D3}"/>
              </a:ext>
            </a:extLst>
          </p:cNvPr>
          <p:cNvSpPr>
            <a:spLocks noGrp="1"/>
          </p:cNvSpPr>
          <p:nvPr>
            <p:ph type="sldNum" sz="quarter" idx="4"/>
          </p:nvPr>
        </p:nvSpPr>
        <p:spPr>
          <a:xfrm>
            <a:off x="7030922" y="10219096"/>
            <a:ext cx="372588" cy="363596"/>
          </a:xfrm>
        </p:spPr>
        <p:txBody>
          <a:bodyPr/>
          <a:lstStyle/>
          <a:p>
            <a:fld id="{9C527BFA-2C0E-4CEC-B6A5-913A56FEF4B4}" type="slidenum">
              <a:rPr lang="de-DE" smtClean="0"/>
              <a:pPr/>
              <a:t>9</a:t>
            </a:fld>
            <a:endParaRPr lang="de-DE" dirty="0"/>
          </a:p>
        </p:txBody>
      </p:sp>
      <p:pic>
        <p:nvPicPr>
          <p:cNvPr id="7" name="Picture 6">
            <a:extLst>
              <a:ext uri="{FF2B5EF4-FFF2-40B4-BE49-F238E27FC236}">
                <a16:creationId xmlns:a16="http://schemas.microsoft.com/office/drawing/2014/main" id="{B3DB7F5F-66BA-BFC9-B4C4-9CC11A787303}"/>
              </a:ext>
            </a:extLst>
          </p:cNvPr>
          <p:cNvPicPr>
            <a:picLocks noChangeAspect="1"/>
          </p:cNvPicPr>
          <p:nvPr/>
        </p:nvPicPr>
        <p:blipFill>
          <a:blip r:embed="rId2"/>
          <a:stretch>
            <a:fillRect/>
          </a:stretch>
        </p:blipFill>
        <p:spPr>
          <a:xfrm>
            <a:off x="525831" y="4828471"/>
            <a:ext cx="6104149" cy="5189670"/>
          </a:xfrm>
          <a:prstGeom prst="rect">
            <a:avLst/>
          </a:prstGeom>
        </p:spPr>
      </p:pic>
      <p:pic>
        <p:nvPicPr>
          <p:cNvPr id="9" name="Picture 8">
            <a:extLst>
              <a:ext uri="{FF2B5EF4-FFF2-40B4-BE49-F238E27FC236}">
                <a16:creationId xmlns:a16="http://schemas.microsoft.com/office/drawing/2014/main" id="{D2244AA5-AA2F-CAA9-3EBF-7A80135634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5258" y="292799"/>
            <a:ext cx="4532376" cy="1362456"/>
          </a:xfrm>
          <a:prstGeom prst="rect">
            <a:avLst/>
          </a:prstGeom>
        </p:spPr>
      </p:pic>
      <p:sp>
        <p:nvSpPr>
          <p:cNvPr id="4" name="TextBox 3">
            <a:extLst>
              <a:ext uri="{FF2B5EF4-FFF2-40B4-BE49-F238E27FC236}">
                <a16:creationId xmlns:a16="http://schemas.microsoft.com/office/drawing/2014/main" id="{0D8310D2-34AA-0C75-6884-BFC4330A25F4}"/>
              </a:ext>
            </a:extLst>
          </p:cNvPr>
          <p:cNvSpPr txBox="1"/>
          <p:nvPr/>
        </p:nvSpPr>
        <p:spPr>
          <a:xfrm>
            <a:off x="449580" y="2490076"/>
            <a:ext cx="5944180" cy="1107996"/>
          </a:xfrm>
          <a:prstGeom prst="rect">
            <a:avLst/>
          </a:prstGeom>
          <a:noFill/>
        </p:spPr>
        <p:txBody>
          <a:bodyPr wrap="square" rtlCol="0">
            <a:spAutoFit/>
          </a:bodyPr>
          <a:lstStyle/>
          <a:p>
            <a:r>
              <a:rPr lang="de-DE" sz="1100" b="1" dirty="0">
                <a:solidFill>
                  <a:srgbClr val="1E2879"/>
                </a:solidFill>
              </a:rPr>
              <a:t>Ein Budget-Arbeitsblatt zu erstellen ist eine der wirksamsten Methoden, Ihre Finanzen in den Griff zu bekommen. Damit können Sie:</a:t>
            </a:r>
          </a:p>
          <a:p>
            <a:pPr marL="171450" indent="-171450">
              <a:buFont typeface="Arial" panose="020B0604020202020204" pitchFamily="34" charset="0"/>
              <a:buChar char="•"/>
            </a:pPr>
            <a:r>
              <a:rPr lang="de-DE" sz="1100" dirty="0">
                <a:solidFill>
                  <a:srgbClr val="1E2879"/>
                </a:solidFill>
              </a:rPr>
              <a:t>Verstehen, wohin Ihr Geld jeden Monat fließt</a:t>
            </a:r>
          </a:p>
          <a:p>
            <a:pPr marL="171450" indent="-171450">
              <a:buFont typeface="Arial" panose="020B0604020202020204" pitchFamily="34" charset="0"/>
              <a:buChar char="•"/>
            </a:pPr>
            <a:r>
              <a:rPr lang="de-DE" sz="1100" dirty="0">
                <a:solidFill>
                  <a:srgbClr val="1E2879"/>
                </a:solidFill>
              </a:rPr>
              <a:t>Bereiche erkennen, in denen Sie sparen oder Ausgaben anpassen können</a:t>
            </a:r>
          </a:p>
          <a:p>
            <a:pPr marL="171450" indent="-171450">
              <a:buFont typeface="Arial" panose="020B0604020202020204" pitchFamily="34" charset="0"/>
              <a:buChar char="•"/>
            </a:pPr>
            <a:r>
              <a:rPr lang="de-DE" sz="1100" dirty="0">
                <a:solidFill>
                  <a:srgbClr val="1E2879"/>
                </a:solidFill>
              </a:rPr>
              <a:t>Für künftige Ziele planen und unnötige Schulden vermeiden</a:t>
            </a:r>
          </a:p>
          <a:p>
            <a:pPr marL="171450" indent="-171450">
              <a:buFont typeface="Arial" panose="020B0604020202020204" pitchFamily="34" charset="0"/>
              <a:buChar char="•"/>
            </a:pPr>
            <a:r>
              <a:rPr lang="de-DE" sz="1100" dirty="0">
                <a:solidFill>
                  <a:srgbClr val="1E2879"/>
                </a:solidFill>
              </a:rPr>
              <a:t>Stress abbauen dank eines klaren Finanzfahrplans</a:t>
            </a:r>
          </a:p>
        </p:txBody>
      </p:sp>
    </p:spTree>
    <p:extLst>
      <p:ext uri="{BB962C8B-B14F-4D97-AF65-F5344CB8AC3E}">
        <p14:creationId xmlns:p14="http://schemas.microsoft.com/office/powerpoint/2010/main" val="272978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6D09E5-8D94-F489-2242-0A572591D8F1}"/>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5082822-AD9E-1BE7-07E8-EAAD0DB0395E}"/>
              </a:ext>
            </a:extLst>
          </p:cNvPr>
          <p:cNvSpPr>
            <a:spLocks noGrp="1"/>
          </p:cNvSpPr>
          <p:nvPr>
            <p:ph type="body" sz="quarter" idx="49"/>
          </p:nvPr>
        </p:nvSpPr>
        <p:spPr/>
        <p:txBody>
          <a:bodyPr/>
          <a:lstStyle/>
          <a:p>
            <a:r>
              <a:rPr lang="de-DE" dirty="0"/>
              <a:t>Einführung</a:t>
            </a:r>
          </a:p>
        </p:txBody>
      </p:sp>
      <p:sp>
        <p:nvSpPr>
          <p:cNvPr id="9" name="Text Placeholder 8">
            <a:extLst>
              <a:ext uri="{FF2B5EF4-FFF2-40B4-BE49-F238E27FC236}">
                <a16:creationId xmlns:a16="http://schemas.microsoft.com/office/drawing/2014/main" id="{D3083C3B-FBB3-E75A-EC2F-6BEB3164BB82}"/>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F60B7BB5-17B5-6823-08B7-FF12D6221ED2}"/>
              </a:ext>
            </a:extLst>
          </p:cNvPr>
          <p:cNvSpPr>
            <a:spLocks noGrp="1"/>
          </p:cNvSpPr>
          <p:nvPr>
            <p:ph type="body" sz="quarter" idx="61"/>
          </p:nvPr>
        </p:nvSpPr>
        <p:spPr/>
        <p:txBody>
          <a:bodyPr/>
          <a:lstStyle/>
          <a:p>
            <a:r>
              <a:rPr lang="de-DE" dirty="0"/>
              <a:t>Glossar</a:t>
            </a:r>
          </a:p>
        </p:txBody>
      </p:sp>
      <p:sp>
        <p:nvSpPr>
          <p:cNvPr id="8" name="Text Placeholder 7">
            <a:extLst>
              <a:ext uri="{FF2B5EF4-FFF2-40B4-BE49-F238E27FC236}">
                <a16:creationId xmlns:a16="http://schemas.microsoft.com/office/drawing/2014/main" id="{5D099EA8-7157-C5E3-EC5F-8E0060E8BCF6}"/>
              </a:ext>
            </a:extLst>
          </p:cNvPr>
          <p:cNvSpPr>
            <a:spLocks noGrp="1"/>
          </p:cNvSpPr>
          <p:nvPr>
            <p:ph type="body" sz="quarter" idx="64"/>
          </p:nvPr>
        </p:nvSpPr>
        <p:spPr/>
        <p:txBody>
          <a:bodyPr/>
          <a:lstStyle/>
          <a:p>
            <a:pPr marL="0" lvl="0" indent="0">
              <a:lnSpc>
                <a:spcPts val="1054"/>
              </a:lnSpc>
              <a:buNone/>
            </a:pPr>
            <a:r>
              <a:rPr lang="de-DE" b="1" dirty="0" sz="950"/>
              <a:t>Versicherungsarten, die Ihnen begegnen können</a:t>
            </a:r>
          </a:p>
          <a:p>
            <a:pPr marL="0" lvl="0" indent="0">
              <a:lnSpc>
                <a:spcPts val="1373"/>
              </a:lnSpc>
              <a:buNone/>
            </a:pPr>
            <a:endParaRPr lang="de-DE" b="1" dirty="0" sz="1150"/>
          </a:p>
          <a:p>
            <a:pPr>
              <a:lnSpc>
                <a:spcPts val="1054"/>
              </a:lnSpc>
            </a:pPr>
            <a:r>
              <a:rPr lang="de-DE" b="1" dirty="0" sz="950"/>
              <a:t>Krankenversicherung</a:t>
            </a:r>
            <a:r>
              <a:rPr lang="de-DE" dirty="0" sz="950"/>
              <a:t>: Deckt medizinische Kosten ab.</a:t>
            </a:r>
          </a:p>
          <a:p>
            <a:pPr>
              <a:lnSpc>
                <a:spcPts val="1054"/>
              </a:lnSpc>
            </a:pPr>
            <a:r>
              <a:rPr lang="de-DE" b="1" dirty="0" sz="950"/>
              <a:t>Lebensversicherung</a:t>
            </a:r>
            <a:r>
              <a:rPr lang="de-DE" dirty="0" sz="950"/>
              <a:t>: Unterstützt Ihre Angehörigen finanziell, wenn Sie sterben.</a:t>
            </a:r>
          </a:p>
          <a:p>
            <a:pPr>
              <a:lnSpc>
                <a:spcPts val="1054"/>
              </a:lnSpc>
            </a:pPr>
            <a:r>
              <a:rPr lang="de-DE" b="1" dirty="0" sz="950"/>
              <a:t>Sachversicherung: </a:t>
            </a:r>
            <a:r>
              <a:rPr lang="de-DE" dirty="0" sz="950"/>
              <a:t>Schützt Ihre Wohn- oder Gewerbeimmobilie und Ihren Besitz.</a:t>
            </a:r>
          </a:p>
          <a:p>
            <a:pPr>
              <a:lnSpc>
                <a:spcPts val="1054"/>
              </a:lnSpc>
            </a:pPr>
            <a:r>
              <a:rPr lang="de-DE" b="1" dirty="0" sz="950"/>
              <a:t>Kfz-Versicherung</a:t>
            </a:r>
            <a:r>
              <a:rPr lang="de-DE" dirty="0" sz="950"/>
              <a:t>: Deckt Schäden oder Haftung rund um Ihr Fahrzeug ab.</a:t>
            </a:r>
          </a:p>
          <a:p>
            <a:pPr>
              <a:lnSpc>
                <a:spcPts val="1054"/>
              </a:lnSpc>
            </a:pPr>
            <a:r>
              <a:rPr lang="de-DE" b="1" dirty="0" sz="950"/>
              <a:t>Reiseversicherung</a:t>
            </a:r>
            <a:r>
              <a:rPr lang="de-DE" dirty="0" sz="950"/>
              <a:t>: Deckt unerwartete Ereignisse auf Reisen ab.</a:t>
            </a:r>
          </a:p>
          <a:p>
            <a:pPr>
              <a:lnSpc>
                <a:spcPts val="1054"/>
              </a:lnSpc>
            </a:pPr>
            <a:r>
              <a:rPr lang="de-DE" b="1" dirty="0" sz="950"/>
              <a:t>Einkommensabsicherung: </a:t>
            </a:r>
            <a:r>
              <a:rPr lang="de-DE" dirty="0" sz="950"/>
              <a:t>Unterstützt Sie finanziell, wenn Sie wegen Krankheit oder Verletzung nicht arbeiten können.</a:t>
            </a:r>
          </a:p>
          <a:p>
            <a:pPr>
              <a:lnSpc>
                <a:spcPts val="1054"/>
              </a:lnSpc>
            </a:pPr>
            <a:r>
              <a:rPr lang="de-DE" b="1" dirty="0" sz="950"/>
              <a:t>Hausratversicherung: </a:t>
            </a:r>
            <a:r>
              <a:rPr lang="de-DE" dirty="0" sz="950"/>
              <a:t>Schützt den persönlichen Besitz von Mieterinnen und Mietern bei Verlust durch Diebstahl, Brand oder andere versicherte Ereignisse und deckt Haftpflichtansprüche sowie zusätzliche Lebenshaltungskosten ab.</a:t>
            </a:r>
          </a:p>
          <a:p>
            <a:pPr>
              <a:lnSpc>
                <a:spcPts val="1054"/>
              </a:lnSpc>
            </a:pPr>
            <a:r>
              <a:rPr lang="de-DE" b="1" dirty="0" sz="950"/>
              <a:t>Pflegeversicherung: </a:t>
            </a:r>
            <a:r>
              <a:rPr lang="de-DE" dirty="0" sz="950"/>
              <a:t>Deckt Pflege im Heim, häusliche Pflege sowie persönliche Betreuung oder Tagespflege für Erwachsene ab</a:t>
            </a:r>
          </a:p>
          <a:p>
            <a:pPr>
              <a:lnSpc>
                <a:spcPts val="1054"/>
              </a:lnSpc>
            </a:pPr>
            <a:r>
              <a:rPr lang="de-DE" b="1" dirty="0" sz="950"/>
              <a:t>Sterbegeldversicherung: </a:t>
            </a:r>
            <a:r>
              <a:rPr lang="de-DE" dirty="0" sz="950"/>
              <a:t>Eine Form der Lebensversicherung, die speziell unerwartete Kosten am Lebensende abdeckt. Dazu können Trauerfeier, Bestattungsgebühren, Arztrechnungen oder offene Schulden gehören.</a:t>
            </a:r>
          </a:p>
          <a:p>
            <a:pPr marL="0" lvl="0" indent="0">
              <a:lnSpc>
                <a:spcPts val="4728"/>
              </a:lnSpc>
              <a:buNone/>
            </a:pPr>
            <a:endParaRPr lang="de-DE" b="1" dirty="0" sz="3950"/>
          </a:p>
          <a:p>
            <a:pPr marL="0" lvl="0" indent="0">
              <a:lnSpc>
                <a:spcPts val="1220"/>
              </a:lnSpc>
              <a:buNone/>
            </a:pPr>
            <a:endParaRPr lang="de-DE" b="1" dirty="0" sz="1025"/>
          </a:p>
          <a:p>
            <a:pPr marL="0" lvl="0" indent="0">
              <a:lnSpc>
                <a:spcPts val="1054"/>
              </a:lnSpc>
              <a:buNone/>
            </a:pPr>
            <a:r>
              <a:rPr lang="de-DE" b="1" dirty="0" sz="950"/>
              <a:t>Wichtige Begriffe, die Sie kennen sollten</a:t>
            </a:r>
          </a:p>
          <a:p>
            <a:pPr>
              <a:lnSpc>
                <a:spcPts val="1373"/>
              </a:lnSpc>
            </a:pPr>
            <a:endParaRPr lang="de-DE" dirty="0" sz="1150"/>
          </a:p>
          <a:p>
            <a:pPr algn="just" defTabSz="914400" eaLnBrk="0" fontAlgn="base" hangingPunct="0">
              <a:lnSpc>
                <a:spcPct val="100000"/>
              </a:lnSpc>
              <a:spcBef>
                <a:spcPts val="208"/>
              </a:spcBef>
              <a:spcAft>
                <a:spcPct val="0"/>
              </a:spcAft>
              <a:buClrTx/>
            </a:pPr>
            <a:r>
              <a:rPr lang="de-DE" altLang="en-US" b="1" dirty="0" sz="950"/>
              <a:t>Beitrag</a:t>
            </a:r>
            <a:r>
              <a:rPr lang="de-DE" altLang="en-US" dirty="0" sz="950"/>
              <a:t>: Der Betrag, den Sie regelmäßig (monatlich, vierteljährlich oder jährlich) zahlen, um Ihren Versicherungsschutz aufrechtzuerhalten. </a:t>
            </a:r>
          </a:p>
          <a:p>
            <a:pPr algn="just" defTabSz="914400" eaLnBrk="0" fontAlgn="base" hangingPunct="0">
              <a:lnSpc>
                <a:spcPct val="100000"/>
              </a:lnSpc>
              <a:spcBef>
                <a:spcPct val="0"/>
              </a:spcBef>
              <a:spcAft>
                <a:spcPct val="0"/>
              </a:spcAft>
              <a:buClrTx/>
            </a:pPr>
            <a:r>
              <a:rPr lang="de-DE" altLang="en-US" b="1" dirty="0" sz="950"/>
              <a:t>Police</a:t>
            </a:r>
            <a:r>
              <a:rPr lang="de-DE" altLang="en-US" dirty="0" sz="950"/>
              <a:t>: Ein Vertrag zwischen Ihnen und dem Versicherer, der regelt, was unter welchen Bedingungen und in welcher Höhe versichert ist. </a:t>
            </a:r>
          </a:p>
          <a:p>
            <a:pPr algn="just" defTabSz="914400" eaLnBrk="0" fontAlgn="base" hangingPunct="0">
              <a:lnSpc>
                <a:spcPct val="100000"/>
              </a:lnSpc>
              <a:spcBef>
                <a:spcPct val="0"/>
              </a:spcBef>
              <a:spcAft>
                <a:spcPct val="0"/>
              </a:spcAft>
              <a:buClrTx/>
            </a:pPr>
            <a:r>
              <a:rPr lang="de-DE" altLang="en-US" b="1" dirty="0" sz="950"/>
              <a:t>Selbstbeteiligung</a:t>
            </a:r>
            <a:r>
              <a:rPr lang="de-DE" altLang="en-US" dirty="0" sz="950"/>
              <a:t>: Der Betrag, den Sie selbst zahlen müssen, bevor Ihre Versicherung einspringt. </a:t>
            </a:r>
          </a:p>
          <a:p>
            <a:pPr algn="just" defTabSz="914400" eaLnBrk="0" fontAlgn="base" hangingPunct="0">
              <a:lnSpc>
                <a:spcPct val="100000"/>
              </a:lnSpc>
              <a:spcBef>
                <a:spcPct val="0"/>
              </a:spcBef>
              <a:spcAft>
                <a:spcPct val="0"/>
              </a:spcAft>
              <a:buClrTx/>
            </a:pPr>
            <a:r>
              <a:rPr lang="de-DE" altLang="en-US" b="1" dirty="0" sz="950"/>
              <a:t>Schadensfall (Leistungsantrag)</a:t>
            </a:r>
            <a:r>
              <a:rPr lang="de-DE" altLang="en-US" dirty="0" sz="950"/>
              <a:t>: Ihr Antrag an den Versicherer, einen Schaden oder Kosten zu übernehmen. </a:t>
            </a:r>
          </a:p>
          <a:p>
            <a:pPr algn="just" defTabSz="914400" eaLnBrk="0" fontAlgn="base" hangingPunct="0">
              <a:lnSpc>
                <a:spcPct val="100000"/>
              </a:lnSpc>
              <a:spcBef>
                <a:spcPct val="0"/>
              </a:spcBef>
              <a:spcAft>
                <a:spcPct val="0"/>
              </a:spcAft>
              <a:buClrTx/>
            </a:pPr>
            <a:r>
              <a:rPr lang="de-DE" altLang="en-US" b="1" dirty="0" sz="950"/>
              <a:t>Versicherungsschutz</a:t>
            </a:r>
            <a:r>
              <a:rPr lang="de-DE" altLang="en-US" dirty="0" sz="950"/>
              <a:t>: Die konkreten Risiken oder Ereignisse, gegen die Ihre Police Sie absichert</a:t>
            </a:r>
          </a:p>
          <a:p>
            <a:pPr algn="just" defTabSz="914400" eaLnBrk="0" fontAlgn="base" hangingPunct="0">
              <a:lnSpc>
                <a:spcPct val="100000"/>
              </a:lnSpc>
              <a:spcBef>
                <a:spcPct val="0"/>
              </a:spcBef>
              <a:spcAft>
                <a:spcPct val="0"/>
              </a:spcAft>
              <a:buClrTx/>
            </a:pPr>
            <a:r>
              <a:rPr lang="de-DE" altLang="en-US" b="1" dirty="0" sz="950"/>
              <a:t>Deckungssumme: </a:t>
            </a:r>
            <a:r>
              <a:rPr lang="de-DE" altLang="en-US" dirty="0" sz="950"/>
              <a:t>Der Höchstbetrag, den der Versicherer zahlt.</a:t>
            </a:r>
          </a:p>
          <a:p>
            <a:pPr algn="just" defTabSz="914400" eaLnBrk="0" fontAlgn="base" hangingPunct="0">
              <a:lnSpc>
                <a:spcPct val="100000"/>
              </a:lnSpc>
              <a:spcBef>
                <a:spcPct val="0"/>
              </a:spcBef>
              <a:spcAft>
                <a:spcPct val="0"/>
              </a:spcAft>
              <a:buClrTx/>
            </a:pPr>
            <a:r>
              <a:rPr lang="de-DE" altLang="en-US" b="1" dirty="0" sz="950"/>
              <a:t>Ausschlüsse</a:t>
            </a:r>
            <a:r>
              <a:rPr lang="de-DE" altLang="en-US" dirty="0" sz="950"/>
              <a:t>: Was die Police nicht abdeckt.</a:t>
            </a:r>
          </a:p>
          <a:p>
            <a:pPr algn="just" defTabSz="914400" eaLnBrk="0" fontAlgn="base" hangingPunct="0">
              <a:lnSpc>
                <a:spcPct val="100000"/>
              </a:lnSpc>
              <a:spcBef>
                <a:spcPct val="0"/>
              </a:spcBef>
              <a:spcAft>
                <a:spcPct val="0"/>
              </a:spcAft>
              <a:buClrTx/>
            </a:pPr>
            <a:r>
              <a:rPr lang="de-DE" altLang="en-US" b="1" dirty="0" sz="950"/>
              <a:t>Zuzahlung/Eigenanteil</a:t>
            </a:r>
            <a:r>
              <a:rPr lang="de-DE" altLang="en-US" dirty="0" sz="950"/>
              <a:t>: Ihr Anteil an den Kosten, nachdem die Selbstbeteiligung erreicht ist.</a:t>
            </a:r>
          </a:p>
          <a:p>
            <a:pPr algn="just" defTabSz="914400" eaLnBrk="0" fontAlgn="base" hangingPunct="0">
              <a:lnSpc>
                <a:spcPct val="100000"/>
              </a:lnSpc>
              <a:spcBef>
                <a:spcPct val="0"/>
              </a:spcBef>
              <a:spcAft>
                <a:spcPct val="0"/>
              </a:spcAft>
              <a:buClrTx/>
            </a:pPr>
            <a:r>
              <a:rPr lang="de-DE" altLang="en-US" b="1" dirty="0" sz="950"/>
              <a:t>Entschädigungswert (Indemnity Value)</a:t>
            </a:r>
            <a:r>
              <a:rPr lang="de-DE" altLang="en-US" dirty="0" sz="950"/>
              <a:t>: Die Leistung richtet sich nach Ihrem tatsächlichen Einkommen im Leistungsfall.</a:t>
            </a:r>
          </a:p>
          <a:p>
            <a:pPr algn="just" defTabSz="914400" eaLnBrk="0" fontAlgn="base" hangingPunct="0">
              <a:lnSpc>
                <a:spcPct val="100000"/>
              </a:lnSpc>
              <a:spcBef>
                <a:spcPct val="0"/>
              </a:spcBef>
              <a:spcAft>
                <a:spcPct val="0"/>
              </a:spcAft>
              <a:buClrTx/>
            </a:pPr>
            <a:r>
              <a:rPr lang="de-DE" altLang="en-US" b="1" dirty="0" sz="950"/>
              <a:t>Vereinbarter Wert (Agreed Value)</a:t>
            </a:r>
            <a:r>
              <a:rPr lang="de-DE" altLang="en-US" dirty="0" sz="950"/>
              <a:t>: Die Leistung wird bei Vertragsabschluss festgelegt – anhand Ihres damaligen Einkommensnachweises.</a:t>
            </a:r>
            <a:endParaRPr lang="de-DE" dirty="0" sz="950"/>
          </a:p>
          <a:p>
            <a:pPr>
              <a:lnSpc>
                <a:spcPts val="2375"/>
              </a:lnSpc>
            </a:pPr>
            <a:endParaRPr lang="de-DE" dirty="0" sz="1975"/>
          </a:p>
          <a:p>
            <a:pPr marL="0" indent="0">
              <a:lnSpc>
                <a:spcPts val="1220"/>
              </a:lnSpc>
              <a:buNone/>
            </a:pPr>
            <a:endParaRPr lang="de-DE" dirty="0" sz="1025"/>
          </a:p>
        </p:txBody>
      </p:sp>
      <p:cxnSp>
        <p:nvCxnSpPr>
          <p:cNvPr id="12" name="Straight Connector 11">
            <a:extLst>
              <a:ext uri="{FF2B5EF4-FFF2-40B4-BE49-F238E27FC236}">
                <a16:creationId xmlns:a16="http://schemas.microsoft.com/office/drawing/2014/main" id="{00184737-6636-0099-D4AF-65A4189C9683}"/>
              </a:ext>
            </a:extLst>
          </p:cNvPr>
          <p:cNvCxnSpPr>
            <a:cxnSpLocks/>
          </p:cNvCxnSpPr>
          <p:nvPr/>
        </p:nvCxnSpPr>
        <p:spPr>
          <a:xfrm>
            <a:off x="1387475" y="1264920"/>
            <a:ext cx="5882005"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33313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A0FE3E-5A53-F303-097B-46CF921669EA}"/>
            </a:ext>
          </a:extLst>
        </p:cNvPr>
        <p:cNvGrpSpPr/>
        <p:nvPr/>
      </p:nvGrpSpPr>
      <p:grpSpPr>
        <a:xfrm>
          <a:off x="0" y="0"/>
          <a:ext cx="0" cy="0"/>
          <a:chOff x="0" y="0"/>
          <a:chExt cx="0" cy="0"/>
        </a:xfrm>
      </p:grpSpPr>
      <p:sp>
        <p:nvSpPr>
          <p:cNvPr id="9" name="Text Placeholder 8">
            <a:extLst>
              <a:ext uri="{FF2B5EF4-FFF2-40B4-BE49-F238E27FC236}">
                <a16:creationId xmlns:a16="http://schemas.microsoft.com/office/drawing/2014/main" id="{BE6C2BDA-A966-2CE8-CF9B-B2563DF7BDE2}"/>
              </a:ext>
            </a:extLst>
          </p:cNvPr>
          <p:cNvSpPr>
            <a:spLocks noGrp="1"/>
          </p:cNvSpPr>
          <p:nvPr>
            <p:ph type="body" sz="quarter" idx="60"/>
          </p:nvPr>
        </p:nvSpPr>
        <p:spPr/>
        <p:txBody>
          <a:bodyPr/>
          <a:lstStyle/>
          <a:p>
            <a:r>
              <a:rPr lang="de-DE" dirty="0"/>
              <a:t>02</a:t>
            </a:r>
          </a:p>
        </p:txBody>
      </p:sp>
      <p:sp>
        <p:nvSpPr>
          <p:cNvPr id="10" name="Rectangle 9">
            <a:extLst>
              <a:ext uri="{FF2B5EF4-FFF2-40B4-BE49-F238E27FC236}">
                <a16:creationId xmlns:a16="http://schemas.microsoft.com/office/drawing/2014/main" id="{10E30763-7F04-80D1-53CE-7C7F69BEBF13}"/>
              </a:ext>
            </a:extLst>
          </p:cNvPr>
          <p:cNvSpPr/>
          <p:nvPr/>
        </p:nvSpPr>
        <p:spPr>
          <a:xfrm>
            <a:off x="1325665" y="5512573"/>
            <a:ext cx="5881957" cy="606296"/>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latin typeface="Montserrat" panose="00000500000000000000" pitchFamily="50" charset="0"/>
            </a:endParaRPr>
          </a:p>
        </p:txBody>
      </p:sp>
      <p:sp>
        <p:nvSpPr>
          <p:cNvPr id="11" name="TextBox 10">
            <a:extLst>
              <a:ext uri="{FF2B5EF4-FFF2-40B4-BE49-F238E27FC236}">
                <a16:creationId xmlns:a16="http://schemas.microsoft.com/office/drawing/2014/main" id="{D955726A-0B77-F513-3595-7EA3C5A1D181}"/>
              </a:ext>
            </a:extLst>
          </p:cNvPr>
          <p:cNvSpPr txBox="1"/>
          <p:nvPr/>
        </p:nvSpPr>
        <p:spPr>
          <a:xfrm>
            <a:off x="1338746" y="5512573"/>
            <a:ext cx="5881958" cy="646331"/>
          </a:xfrm>
          <a:prstGeom prst="rect">
            <a:avLst/>
          </a:prstGeom>
          <a:noFill/>
        </p:spPr>
        <p:txBody>
          <a:bodyPr wrap="square" rtlCol="0"/>
          <a:lstStyle/>
          <a:p>
            <a:r>
              <a:rPr lang="de-DE" sz="2575" b="1" spc="324" dirty="0">
                <a:solidFill>
                  <a:schemeClr val="bg1"/>
                </a:solidFill>
                <a:latin typeface="Calibri" panose="020F0502020204030204" pitchFamily="34" charset="0"/>
                <a:cs typeface="Calibri" panose="020F0502020204030204" pitchFamily="34" charset="0"/>
              </a:rPr>
              <a:t>UND VERSICHERUNGEN FÜR</a:t>
            </a:r>
          </a:p>
        </p:txBody>
      </p:sp>
      <p:sp>
        <p:nvSpPr>
          <p:cNvPr id="12" name="Rectangle 11">
            <a:extLst>
              <a:ext uri="{FF2B5EF4-FFF2-40B4-BE49-F238E27FC236}">
                <a16:creationId xmlns:a16="http://schemas.microsoft.com/office/drawing/2014/main" id="{C8BD1FD2-8CB6-93CE-8D24-55E1939BC1C2}"/>
              </a:ext>
            </a:extLst>
          </p:cNvPr>
          <p:cNvSpPr/>
          <p:nvPr/>
        </p:nvSpPr>
        <p:spPr>
          <a:xfrm>
            <a:off x="1319282" y="6263986"/>
            <a:ext cx="5888341" cy="606296"/>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latin typeface="Montserrat" panose="00000500000000000000" pitchFamily="50" charset="0"/>
            </a:endParaRPr>
          </a:p>
        </p:txBody>
      </p:sp>
      <p:sp>
        <p:nvSpPr>
          <p:cNvPr id="13" name="TextBox 12">
            <a:extLst>
              <a:ext uri="{FF2B5EF4-FFF2-40B4-BE49-F238E27FC236}">
                <a16:creationId xmlns:a16="http://schemas.microsoft.com/office/drawing/2014/main" id="{2739889B-BA5D-7E17-E715-755491542661}"/>
              </a:ext>
            </a:extLst>
          </p:cNvPr>
          <p:cNvSpPr txBox="1"/>
          <p:nvPr/>
        </p:nvSpPr>
        <p:spPr>
          <a:xfrm>
            <a:off x="1238599" y="6275327"/>
            <a:ext cx="6049706" cy="646331"/>
          </a:xfrm>
          <a:prstGeom prst="rect">
            <a:avLst/>
          </a:prstGeom>
          <a:noFill/>
        </p:spPr>
        <p:txBody>
          <a:bodyPr wrap="square" rtlCol="0"/>
          <a:lstStyle/>
          <a:p>
            <a:r>
              <a:rPr lang="de-DE" sz="2575" b="1" spc="324" dirty="0">
                <a:solidFill>
                  <a:schemeClr val="bg1"/>
                </a:solidFill>
                <a:latin typeface="Calibri" panose="020F0502020204030204" pitchFamily="34" charset="0"/>
                <a:cs typeface="Calibri" panose="020F0502020204030204" pitchFamily="34" charset="0"/>
              </a:rPr>
              <a:t>FRAUEN AM BERUFSANFANG </a:t>
            </a:r>
          </a:p>
        </p:txBody>
      </p:sp>
      <p:sp>
        <p:nvSpPr>
          <p:cNvPr id="2" name="Rectangle 1">
            <a:extLst>
              <a:ext uri="{FF2B5EF4-FFF2-40B4-BE49-F238E27FC236}">
                <a16:creationId xmlns:a16="http://schemas.microsoft.com/office/drawing/2014/main" id="{D6F5DE33-A443-CF7F-160D-4A4D8FC7BD99}"/>
              </a:ext>
            </a:extLst>
          </p:cNvPr>
          <p:cNvSpPr/>
          <p:nvPr/>
        </p:nvSpPr>
        <p:spPr>
          <a:xfrm>
            <a:off x="1325665" y="4828801"/>
            <a:ext cx="5966006" cy="606296"/>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latin typeface="Montserrat" panose="00000500000000000000" pitchFamily="50" charset="0"/>
            </a:endParaRPr>
          </a:p>
        </p:txBody>
      </p:sp>
      <p:sp>
        <p:nvSpPr>
          <p:cNvPr id="4" name="TextBox 3">
            <a:extLst>
              <a:ext uri="{FF2B5EF4-FFF2-40B4-BE49-F238E27FC236}">
                <a16:creationId xmlns:a16="http://schemas.microsoft.com/office/drawing/2014/main" id="{CFDF1C23-FE4A-E368-3F70-327AA9F6AFDD}"/>
              </a:ext>
            </a:extLst>
          </p:cNvPr>
          <p:cNvSpPr txBox="1"/>
          <p:nvPr/>
        </p:nvSpPr>
        <p:spPr>
          <a:xfrm>
            <a:off x="1338746" y="4822999"/>
            <a:ext cx="5804365" cy="646331"/>
          </a:xfrm>
          <a:prstGeom prst="rect">
            <a:avLst/>
          </a:prstGeom>
          <a:noFill/>
        </p:spPr>
        <p:txBody>
          <a:bodyPr wrap="none" rtlCol="0">
            <a:spAutoFit/>
          </a:bodyPr>
          <a:lstStyle/>
          <a:p>
            <a:r>
              <a:rPr lang="de-DE" sz="2575" b="1" spc="324" dirty="0">
                <a:solidFill>
                  <a:schemeClr val="bg1"/>
                </a:solidFill>
                <a:latin typeface="Calibri" panose="020F0502020204030204" pitchFamily="34" charset="0"/>
                <a:cs typeface="Calibri" panose="020F0502020204030204" pitchFamily="34" charset="0"/>
              </a:rPr>
              <a:t>FINANZIELLE SICHERHEIT</a:t>
            </a:r>
          </a:p>
        </p:txBody>
      </p:sp>
    </p:spTree>
    <p:extLst>
      <p:ext uri="{BB962C8B-B14F-4D97-AF65-F5344CB8AC3E}">
        <p14:creationId xmlns:p14="http://schemas.microsoft.com/office/powerpoint/2010/main" val="22778262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816DC-C4F5-F789-EC71-167CC6EF23E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B455E8E1-E1AD-93DC-31DF-21603B70CC38}"/>
              </a:ext>
            </a:extLst>
          </p:cNvPr>
          <p:cNvSpPr>
            <a:spLocks noGrp="1"/>
          </p:cNvSpPr>
          <p:nvPr>
            <p:ph type="body" sz="quarter" idx="49"/>
          </p:nvPr>
        </p:nvSpPr>
        <p:spPr/>
        <p:txBody>
          <a:bodyPr/>
          <a:lstStyle/>
          <a:p>
            <a:r>
              <a:rPr lang="de-DE" dirty="0"/>
              <a:t>Einführung</a:t>
            </a:r>
          </a:p>
        </p:txBody>
      </p:sp>
      <p:sp>
        <p:nvSpPr>
          <p:cNvPr id="2" name="Text Placeholder 1">
            <a:extLst>
              <a:ext uri="{FF2B5EF4-FFF2-40B4-BE49-F238E27FC236}">
                <a16:creationId xmlns:a16="http://schemas.microsoft.com/office/drawing/2014/main" id="{07189D3D-75A6-CC28-3A40-6B97620B9F9D}"/>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7685A8B3-07F0-016D-5858-32EBA39E3D67}"/>
              </a:ext>
            </a:extLst>
          </p:cNvPr>
          <p:cNvSpPr>
            <a:spLocks noGrp="1"/>
          </p:cNvSpPr>
          <p:nvPr>
            <p:ph type="body" sz="quarter" idx="61"/>
          </p:nvPr>
        </p:nvSpPr>
        <p:spPr/>
        <p:txBody>
          <a:bodyPr/>
          <a:lstStyle/>
          <a:p>
            <a:r>
              <a:rPr lang="de-DE" dirty="0"/>
              <a:t>Frauen am Berufsanfang</a:t>
            </a:r>
          </a:p>
        </p:txBody>
      </p:sp>
      <p:sp>
        <p:nvSpPr>
          <p:cNvPr id="8" name="Text Placeholder 7">
            <a:extLst>
              <a:ext uri="{FF2B5EF4-FFF2-40B4-BE49-F238E27FC236}">
                <a16:creationId xmlns:a16="http://schemas.microsoft.com/office/drawing/2014/main" id="{214D5150-BE8D-991B-FDD7-C71828E82476}"/>
              </a:ext>
            </a:extLst>
          </p:cNvPr>
          <p:cNvSpPr>
            <a:spLocks noGrp="1"/>
          </p:cNvSpPr>
          <p:nvPr>
            <p:ph type="body" sz="quarter" idx="64"/>
          </p:nvPr>
        </p:nvSpPr>
        <p:spPr>
          <a:xfrm>
            <a:off x="1704813" y="1874520"/>
            <a:ext cx="5238428" cy="8059894"/>
          </a:xfrm>
        </p:spPr>
        <p:txBody>
          <a:bodyPr/>
          <a:lstStyle/>
          <a:p>
            <a:pPr marL="0" indent="0">
              <a:buNone/>
            </a:pPr>
            <a:r>
              <a:rPr lang="de-DE" sz="1400" b="1" dirty="0">
                <a:solidFill>
                  <a:srgbClr val="4763AE"/>
                </a:solidFill>
              </a:rPr>
              <a:t>Lernziele:</a:t>
            </a:r>
          </a:p>
          <a:p>
            <a:pPr marL="0" indent="0">
              <a:lnSpc>
                <a:spcPts val="1220"/>
              </a:lnSpc>
              <a:buNone/>
            </a:pPr>
            <a:endParaRPr lang="de-DE" sz="1025" dirty="0">
              <a:solidFill>
                <a:srgbClr val="4763AE"/>
              </a:solidFill>
            </a:endParaRPr>
          </a:p>
          <a:p>
            <a:pPr lvl="0"/>
            <a:r>
              <a:rPr lang="de-DE" dirty="0"/>
              <a:t>Finanzielle Risiken junger Frauen erkennen.</a:t>
            </a:r>
          </a:p>
          <a:p>
            <a:pPr lvl="0"/>
            <a:r>
              <a:rPr lang="de-DE" dirty="0"/>
              <a:t>Erste finanzielle Sicherheitsnetze aufbauen.</a:t>
            </a:r>
          </a:p>
          <a:p>
            <a:pPr lvl="0"/>
            <a:r>
              <a:rPr lang="de-DE" dirty="0"/>
              <a:t>Grundlegende Versicherungsarten verstehen (Kranken-, Kfz-, Hausratversicherung).</a:t>
            </a:r>
          </a:p>
          <a:p>
            <a:pPr lvl="0"/>
            <a:r>
              <a:rPr lang="de-DE" dirty="0"/>
              <a:t>Verstehen, warum ein Notgroschen unverzichtbar ist.</a:t>
            </a:r>
          </a:p>
          <a:p>
            <a:pPr lvl="0">
              <a:lnSpc>
                <a:spcPts val="1220"/>
              </a:lnSpc>
            </a:pPr>
            <a:endParaRPr lang="de-DE" dirty="0" sz="1025"/>
          </a:p>
          <a:p>
            <a:pPr marL="0" indent="0">
              <a:buNone/>
            </a:pPr>
            <a:r>
              <a:rPr lang="de-DE" sz="1400" b="1" dirty="0">
                <a:solidFill>
                  <a:srgbClr val="4763AE"/>
                </a:solidFill>
              </a:rPr>
              <a:t>Inhalte:</a:t>
            </a:r>
          </a:p>
          <a:p>
            <a:pPr marL="0" indent="0">
              <a:lnSpc>
                <a:spcPts val="1220"/>
              </a:lnSpc>
              <a:buNone/>
            </a:pPr>
            <a:endParaRPr lang="de-DE" sz="1025" dirty="0">
              <a:solidFill>
                <a:srgbClr val="4763AE"/>
              </a:solidFill>
            </a:endParaRPr>
          </a:p>
          <a:p>
            <a:r>
              <a:rPr lang="de-DE" dirty="0"/>
              <a:t>Warum Sie auch in jungen Jahren einen Notgroschen brauchen.</a:t>
            </a:r>
          </a:p>
          <a:p>
            <a:pPr lvl="0"/>
            <a:r>
              <a:rPr lang="de-DE" dirty="0"/>
              <a:t>Kranken-, Hausrat- und Reiseversicherung: was Sie jetzt brauchen.</a:t>
            </a:r>
          </a:p>
          <a:p>
            <a:pPr lvl="0"/>
            <a:r>
              <a:rPr lang="de-DE" dirty="0"/>
              <a:t>Einführung in Versicherungsbegriffe (Beitrag, Selbstbeteiligung).</a:t>
            </a:r>
          </a:p>
          <a:p>
            <a:pPr lvl="0"/>
            <a:r>
              <a:rPr lang="de-DE" dirty="0"/>
              <a:t>Wie Sie beurteilen, ob sich eine Versicherung lohnt.</a:t>
            </a:r>
          </a:p>
          <a:p>
            <a:pPr marL="0" lvl="0" indent="0">
              <a:lnSpc>
                <a:spcPts val="1220"/>
              </a:lnSpc>
              <a:buNone/>
            </a:pPr>
            <a:endParaRPr lang="de-DE" dirty="0" sz="1025"/>
          </a:p>
          <a:p>
            <a:pPr marL="0" indent="0">
              <a:buNone/>
            </a:pPr>
            <a:r>
              <a:rPr lang="de-DE" sz="1400" b="1" dirty="0">
                <a:solidFill>
                  <a:srgbClr val="4763AE"/>
                </a:solidFill>
              </a:rPr>
              <a:t>Übungen:</a:t>
            </a:r>
          </a:p>
          <a:p>
            <a:pPr marL="0" indent="0">
              <a:lnSpc>
                <a:spcPts val="1220"/>
              </a:lnSpc>
              <a:buNone/>
            </a:pPr>
            <a:endParaRPr lang="de-DE" sz="1025" dirty="0">
              <a:solidFill>
                <a:srgbClr val="4763AE"/>
              </a:solidFill>
            </a:endParaRPr>
          </a:p>
          <a:p>
            <a:pPr lvl="0"/>
            <a:r>
              <a:rPr lang="de-DE" dirty="0"/>
              <a:t>Checkliste Versicherungsbedarf.</a:t>
            </a:r>
          </a:p>
          <a:p>
            <a:pPr lvl="0"/>
            <a:r>
              <a:rPr lang="de-DE" dirty="0"/>
              <a:t>Einen Plan für 2.500 € Notgroschen erstellen.</a:t>
            </a:r>
          </a:p>
          <a:p>
            <a:pPr lvl="0"/>
            <a:r>
              <a:rPr lang="de-DE" dirty="0"/>
              <a:t>Zuordnungsübung: Versicherungsbegriffe.</a:t>
            </a:r>
          </a:p>
          <a:p>
            <a:pPr marL="0" lvl="0" indent="0">
              <a:lnSpc>
                <a:spcPts val="1220"/>
              </a:lnSpc>
              <a:buNone/>
            </a:pPr>
            <a:endParaRPr lang="de-DE" dirty="0" sz="1025"/>
          </a:p>
          <a:p>
            <a:pPr marL="0" indent="0">
              <a:buNone/>
            </a:pPr>
            <a:r>
              <a:rPr lang="de-DE" sz="1400" b="1" dirty="0">
                <a:solidFill>
                  <a:srgbClr val="4763AE"/>
                </a:solidFill>
              </a:rPr>
              <a:t>Formative Lernkontrolle:</a:t>
            </a:r>
          </a:p>
          <a:p>
            <a:pPr>
              <a:lnSpc>
                <a:spcPts val="1220"/>
              </a:lnSpc>
            </a:pPr>
            <a:endParaRPr lang="de-DE" sz="1025" dirty="0">
              <a:solidFill>
                <a:srgbClr val="4763AE"/>
              </a:solidFill>
            </a:endParaRPr>
          </a:p>
          <a:p>
            <a:pPr lvl="0"/>
            <a:r>
              <a:rPr lang="de-DE" dirty="0"/>
              <a:t>Quiz: Welche Versicherung greift in welcher Situation?</a:t>
            </a:r>
          </a:p>
          <a:p>
            <a:pPr lvl="0"/>
            <a:r>
              <a:rPr lang="de-DE" dirty="0"/>
              <a:t>Persönliche Reflexion: Welche Risiken beunruhigen mich am meisten?</a:t>
            </a:r>
          </a:p>
          <a:p>
            <a:pPr marL="0" lvl="0" indent="0">
              <a:lnSpc>
                <a:spcPts val="1220"/>
              </a:lnSpc>
              <a:buNone/>
            </a:pPr>
            <a:endParaRPr lang="de-DE" dirty="0" sz="1025"/>
          </a:p>
          <a:p>
            <a:pPr marL="0" indent="0">
              <a:buNone/>
            </a:pPr>
            <a:r>
              <a:rPr lang="de-DE" sz="1400" b="1" dirty="0">
                <a:solidFill>
                  <a:srgbClr val="4763AE"/>
                </a:solidFill>
              </a:rPr>
              <a:t>Ressourcen:</a:t>
            </a:r>
          </a:p>
          <a:p>
            <a:pPr marL="0" indent="0">
              <a:lnSpc>
                <a:spcPts val="1220"/>
              </a:lnSpc>
              <a:buNone/>
            </a:pPr>
            <a:endParaRPr lang="de-DE" sz="1025" dirty="0">
              <a:solidFill>
                <a:srgbClr val="4763AE"/>
              </a:solidFill>
            </a:endParaRPr>
          </a:p>
          <a:p>
            <a:pPr lvl="0"/>
            <a:r>
              <a:rPr lang="de-DE" dirty="0"/>
              <a:t>Glossar der Finanzbegriffe</a:t>
            </a:r>
          </a:p>
          <a:p>
            <a:pPr lvl="0"/>
            <a:r>
              <a:rPr lang="de-DE" dirty="0"/>
              <a:t>Versicherungsratgeber für Einsteigerinnen</a:t>
            </a:r>
          </a:p>
          <a:p>
            <a:pPr lvl="0"/>
            <a:r>
              <a:rPr lang="de-DE" dirty="0"/>
              <a:t>Musterpolicen zum Durchsehen</a:t>
            </a:r>
          </a:p>
          <a:p>
            <a:pPr lvl="0"/>
            <a:r>
              <a:rPr lang="de-DE" dirty="0"/>
              <a:t>Apps für den Versicherungsvergleich</a:t>
            </a:r>
          </a:p>
          <a:p>
            <a:pPr>
              <a:lnSpc>
                <a:spcPts val="1220"/>
              </a:lnSpc>
            </a:pPr>
            <a:endParaRPr lang="de-DE" dirty="0" sz="1025"/>
          </a:p>
          <a:p>
            <a:pPr>
              <a:lnSpc>
                <a:spcPts val="1220"/>
              </a:lnSpc>
            </a:pPr>
            <a:endParaRPr lang="de-DE" dirty="0" sz="1025"/>
          </a:p>
        </p:txBody>
      </p:sp>
      <p:grpSp>
        <p:nvGrpSpPr>
          <p:cNvPr id="4" name="Graphic 2">
            <a:extLst>
              <a:ext uri="{FF2B5EF4-FFF2-40B4-BE49-F238E27FC236}">
                <a16:creationId xmlns:a16="http://schemas.microsoft.com/office/drawing/2014/main" id="{2A09E2B0-BE6B-C57F-1501-19307734CA7F}"/>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7FFF4B5C-0A24-A1D8-0398-06F5BE6CAE4C}"/>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55C30595-7145-7FF5-B8FF-7EEF907748F6}"/>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22">
                <a:extLst>
                  <a:ext uri="{FF2B5EF4-FFF2-40B4-BE49-F238E27FC236}">
                    <a16:creationId xmlns:a16="http://schemas.microsoft.com/office/drawing/2014/main" id="{0FEDB828-8265-F8DC-DA4F-1609EBE3970F}"/>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10" name="Graphic 2">
              <a:extLst>
                <a:ext uri="{FF2B5EF4-FFF2-40B4-BE49-F238E27FC236}">
                  <a16:creationId xmlns:a16="http://schemas.microsoft.com/office/drawing/2014/main" id="{221B5868-3DC7-E8D6-F4A9-63FD4F523DA2}"/>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26A7AB5D-E1B1-A6E2-9EA2-A88A543C2195}"/>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 name="Freeform 11">
                <a:extLst>
                  <a:ext uri="{FF2B5EF4-FFF2-40B4-BE49-F238E27FC236}">
                    <a16:creationId xmlns:a16="http://schemas.microsoft.com/office/drawing/2014/main" id="{36376137-258D-7CA5-922A-55F83915673F}"/>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 name="Freeform 12">
                <a:extLst>
                  <a:ext uri="{FF2B5EF4-FFF2-40B4-BE49-F238E27FC236}">
                    <a16:creationId xmlns:a16="http://schemas.microsoft.com/office/drawing/2014/main" id="{8B66203D-7B10-CD8B-8826-1C9DDAC28F1E}"/>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 name="Freeform 13">
                <a:extLst>
                  <a:ext uri="{FF2B5EF4-FFF2-40B4-BE49-F238E27FC236}">
                    <a16:creationId xmlns:a16="http://schemas.microsoft.com/office/drawing/2014/main" id="{55646B67-C803-B6B9-92BD-DB1BF23B0078}"/>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 name="Freeform 14">
                <a:extLst>
                  <a:ext uri="{FF2B5EF4-FFF2-40B4-BE49-F238E27FC236}">
                    <a16:creationId xmlns:a16="http://schemas.microsoft.com/office/drawing/2014/main" id="{1935F4A3-DED8-68CE-9CDC-404313D72021}"/>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6" name="Freeform 15">
                <a:extLst>
                  <a:ext uri="{FF2B5EF4-FFF2-40B4-BE49-F238E27FC236}">
                    <a16:creationId xmlns:a16="http://schemas.microsoft.com/office/drawing/2014/main" id="{17FBAF86-7B32-D556-CE37-E12122FFB216}"/>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7" name="Freeform 16">
                <a:extLst>
                  <a:ext uri="{FF2B5EF4-FFF2-40B4-BE49-F238E27FC236}">
                    <a16:creationId xmlns:a16="http://schemas.microsoft.com/office/drawing/2014/main" id="{E66DD23E-D6AD-2EB4-33EC-6AEA9EE5E7CF}"/>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8" name="Freeform 17">
                <a:extLst>
                  <a:ext uri="{FF2B5EF4-FFF2-40B4-BE49-F238E27FC236}">
                    <a16:creationId xmlns:a16="http://schemas.microsoft.com/office/drawing/2014/main" id="{7BCAB157-EABF-BDDA-DAE3-E2E7744A835B}"/>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9" name="Freeform 18">
                <a:extLst>
                  <a:ext uri="{FF2B5EF4-FFF2-40B4-BE49-F238E27FC236}">
                    <a16:creationId xmlns:a16="http://schemas.microsoft.com/office/drawing/2014/main" id="{B45AA1D3-5027-553A-AF12-14CC3D632375}"/>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0" name="Freeform 19">
                <a:extLst>
                  <a:ext uri="{FF2B5EF4-FFF2-40B4-BE49-F238E27FC236}">
                    <a16:creationId xmlns:a16="http://schemas.microsoft.com/office/drawing/2014/main" id="{AC3CD568-1D53-CFE7-5164-CDE859247A7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1" name="Freeform 20">
                <a:extLst>
                  <a:ext uri="{FF2B5EF4-FFF2-40B4-BE49-F238E27FC236}">
                    <a16:creationId xmlns:a16="http://schemas.microsoft.com/office/drawing/2014/main" id="{61E8D2DD-15BF-606D-F564-F9FBBE54788F}"/>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de-DE" dirty="0">
                  <a:solidFill>
                    <a:schemeClr val="bg1"/>
                  </a:solidFill>
                </a:endParaRPr>
              </a:p>
            </p:txBody>
          </p:sp>
        </p:grpSp>
      </p:grpSp>
      <p:cxnSp>
        <p:nvCxnSpPr>
          <p:cNvPr id="24" name="Straight Connector 23">
            <a:extLst>
              <a:ext uri="{FF2B5EF4-FFF2-40B4-BE49-F238E27FC236}">
                <a16:creationId xmlns:a16="http://schemas.microsoft.com/office/drawing/2014/main" id="{057D3CB5-8047-D7E4-4AC4-C7F70B5E1DEE}"/>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70875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462AB-E44C-3536-DF5E-2390C9DE661C}"/>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58123601-4A5B-5945-92CD-20896C45C012}"/>
              </a:ext>
            </a:extLst>
          </p:cNvPr>
          <p:cNvSpPr>
            <a:spLocks noGrp="1"/>
          </p:cNvSpPr>
          <p:nvPr>
            <p:ph type="body" sz="quarter" idx="49"/>
          </p:nvPr>
        </p:nvSpPr>
        <p:spPr/>
        <p:txBody>
          <a:bodyPr/>
          <a:lstStyle/>
          <a:p>
            <a:r>
              <a:rPr lang="de-DE" dirty="0"/>
              <a:t>Einführung</a:t>
            </a:r>
          </a:p>
        </p:txBody>
      </p:sp>
      <p:sp>
        <p:nvSpPr>
          <p:cNvPr id="2" name="Text Placeholder 1">
            <a:extLst>
              <a:ext uri="{FF2B5EF4-FFF2-40B4-BE49-F238E27FC236}">
                <a16:creationId xmlns:a16="http://schemas.microsoft.com/office/drawing/2014/main" id="{A4C097B2-E175-890A-A2DB-7E62BF217E7E}"/>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421D8633-C2B2-7C61-C934-717D508522A9}"/>
              </a:ext>
            </a:extLst>
          </p:cNvPr>
          <p:cNvSpPr>
            <a:spLocks noGrp="1"/>
          </p:cNvSpPr>
          <p:nvPr>
            <p:ph type="body" sz="quarter" idx="61"/>
          </p:nvPr>
        </p:nvSpPr>
        <p:spPr/>
        <p:txBody>
          <a:bodyPr/>
          <a:lstStyle/>
          <a:p>
            <a:r>
              <a:rPr lang="de-DE" dirty="0"/>
              <a:t>Frauen am Berufsanfang</a:t>
            </a:r>
          </a:p>
        </p:txBody>
      </p:sp>
      <p:sp>
        <p:nvSpPr>
          <p:cNvPr id="8" name="Text Placeholder 7">
            <a:extLst>
              <a:ext uri="{FF2B5EF4-FFF2-40B4-BE49-F238E27FC236}">
                <a16:creationId xmlns:a16="http://schemas.microsoft.com/office/drawing/2014/main" id="{8B63EB3B-9C1B-99A5-9430-8120933DBEB4}"/>
              </a:ext>
            </a:extLst>
          </p:cNvPr>
          <p:cNvSpPr>
            <a:spLocks noGrp="1"/>
          </p:cNvSpPr>
          <p:nvPr>
            <p:ph type="body" sz="quarter" idx="64"/>
          </p:nvPr>
        </p:nvSpPr>
        <p:spPr>
          <a:xfrm>
            <a:off x="1704812" y="1560222"/>
            <a:ext cx="5238000" cy="1112520"/>
          </a:xfrm>
        </p:spPr>
        <p:txBody>
          <a:bodyPr/>
          <a:lstStyle/>
          <a:p>
            <a:pPr marL="0" indent="0">
              <a:lnSpc>
                <a:spcPts val="1089"/>
              </a:lnSpc>
              <a:buNone/>
            </a:pPr>
            <a:r>
              <a:rPr lang="de-DE" sz="1250" b="1" dirty="0">
                <a:solidFill>
                  <a:srgbClr val="4763AE"/>
                </a:solidFill>
              </a:rPr>
              <a:t>Finanzielle Risiken junger Frauen erkennen</a:t>
            </a:r>
          </a:p>
          <a:p>
            <a:pPr marL="0" indent="0">
              <a:lnSpc>
                <a:spcPts val="1342"/>
              </a:lnSpc>
              <a:buNone/>
            </a:pPr>
            <a:endParaRPr lang="de-DE" dirty="0" sz="1125"/>
          </a:p>
          <a:p>
            <a:pPr marL="0" indent="0">
              <a:lnSpc>
                <a:spcPts val="1109"/>
              </a:lnSpc>
              <a:buNone/>
            </a:pPr>
            <a:r>
              <a:rPr lang="de-DE" b="1" dirty="0" sz="1000"/>
              <a:t>1. Gender Pay Gap (geschlechtsspezifische Lohnlücke)</a:t>
            </a:r>
          </a:p>
          <a:p>
            <a:pPr marL="0" indent="0">
              <a:lnSpc>
                <a:spcPts val="1342"/>
              </a:lnSpc>
              <a:buNone/>
            </a:pPr>
            <a:endParaRPr lang="de-DE" dirty="0" sz="1125"/>
          </a:p>
          <a:p>
            <a:pPr marL="0" indent="0">
              <a:lnSpc>
                <a:spcPts val="1109"/>
              </a:lnSpc>
              <a:buNone/>
            </a:pPr>
            <a:r>
              <a:rPr lang="de-DE" dirty="0" sz="1000"/>
              <a:t>Junge Frauen verdienen in vergleichbaren Positionen meist weniger als Männer. Das schränkt ihre Möglichkeiten ein, zu sparen, Geld anzulegen und langfristig Vermögen aufzubauen. In manchen Branchen ist diese Lücke noch größer</a:t>
            </a:r>
          </a:p>
          <a:p>
            <a:pPr marL="0" indent="0">
              <a:lnSpc>
                <a:spcPts val="1586"/>
              </a:lnSpc>
              <a:buNone/>
            </a:pPr>
            <a:endParaRPr lang="de-DE" dirty="0" sz="1325"/>
          </a:p>
          <a:p>
            <a:pPr marL="0" indent="0">
              <a:lnSpc>
                <a:spcPts val="1109"/>
              </a:lnSpc>
              <a:buNone/>
            </a:pPr>
            <a:r>
              <a:rPr lang="de-DE" b="1" dirty="0" sz="1000"/>
              <a:t>2. Stärker von steigenden Lebenshaltungskosten betroffen</a:t>
            </a:r>
          </a:p>
          <a:p>
            <a:pPr marL="0" indent="0">
              <a:lnSpc>
                <a:spcPts val="1342"/>
              </a:lnSpc>
              <a:buNone/>
            </a:pPr>
            <a:endParaRPr lang="de-DE" b="1" dirty="0" sz="1125"/>
          </a:p>
          <a:p>
            <a:pPr marL="0" indent="0">
              <a:lnSpc>
                <a:spcPts val="1109"/>
              </a:lnSpc>
              <a:buNone/>
            </a:pPr>
            <a:r>
              <a:rPr lang="de-DE" dirty="0" sz="1000"/>
              <a:t>Junge Frauen sind von steigenden Lebenshaltungskosten überproportional betroffen. Sie haben oft kleinere finanzielle Puffer und sind dadurch anfälliger für Schulden und finanzielle Unsicherheit. Viele berichten, dass sie Rechnungen kaum bezahlen können, auf Tafeln angewiesen sind oder weitere Schulden aufnehmen. </a:t>
            </a:r>
          </a:p>
          <a:p>
            <a:pPr marL="0" indent="0">
              <a:lnSpc>
                <a:spcPts val="488"/>
              </a:lnSpc>
              <a:buNone/>
            </a:pPr>
            <a:endParaRPr lang="de-DE" b="1" dirty="0" sz="400"/>
          </a:p>
          <a:p>
            <a:pPr marL="0" indent="0">
              <a:lnSpc>
                <a:spcPts val="1109"/>
              </a:lnSpc>
              <a:buNone/>
            </a:pPr>
            <a:r>
              <a:rPr lang="de-DE" b="1" dirty="0" sz="1000"/>
              <a:t>3. Eingeschränkte finanzielle Teilhabe</a:t>
            </a:r>
          </a:p>
          <a:p>
            <a:pPr marL="0" indent="0">
              <a:lnSpc>
                <a:spcPts val="1342"/>
              </a:lnSpc>
              <a:buNone/>
            </a:pPr>
            <a:endParaRPr lang="de-DE" b="1" dirty="0" sz="1125"/>
          </a:p>
          <a:p>
            <a:pPr marL="0" indent="0">
              <a:lnSpc>
                <a:spcPts val="1109"/>
              </a:lnSpc>
              <a:buNone/>
            </a:pPr>
            <a:r>
              <a:rPr lang="de-DE" dirty="0" sz="1000"/>
              <a:t>Im Alter von 15 bis 24 Jahren wächst die Lücke zwischen den Geschlechtern bei der finanziellen Teilhabe. Junge Frauen haben seltener ein Bankkonto oder Zugang zu Krediten und nutzen seltener digitale Finanztools. Das erschwert es ihnen, zu sparen und ihr Geld gut zu verwalten. </a:t>
            </a:r>
          </a:p>
          <a:p>
            <a:pPr marL="0" indent="0">
              <a:lnSpc>
                <a:spcPts val="1586"/>
              </a:lnSpc>
              <a:buNone/>
            </a:pPr>
            <a:endParaRPr lang="de-DE" dirty="0" sz="1325"/>
          </a:p>
          <a:p>
            <a:pPr marL="0" indent="0">
              <a:lnSpc>
                <a:spcPts val="1109"/>
              </a:lnSpc>
              <a:buNone/>
            </a:pPr>
            <a:r>
              <a:rPr lang="de-DE" b="1" dirty="0" sz="1000"/>
              <a:t>4. Erwerbsunterbrechungen und geringeres Lebenseinkommen</a:t>
            </a:r>
          </a:p>
          <a:p>
            <a:pPr marL="0" indent="0">
              <a:lnSpc>
                <a:spcPts val="1342"/>
              </a:lnSpc>
              <a:buNone/>
            </a:pPr>
            <a:endParaRPr lang="de-DE" dirty="0" sz="1125"/>
          </a:p>
          <a:p>
            <a:pPr marL="0" indent="0">
              <a:lnSpc>
                <a:spcPts val="1109"/>
              </a:lnSpc>
              <a:buNone/>
            </a:pPr>
            <a:r>
              <a:rPr lang="de-DE" dirty="0" sz="1000"/>
              <a:t>Frauen unterbrechen ihre Berufstätigkeit oft für Sorgearbeit oder Mutterschaft. Das mindert Lebenseinkommen und Altersvorsorge. Solche Unterbrechungen wirken sich auch auf Beförderungen und die langfristige finanzielle Sicherheit aus.</a:t>
            </a:r>
          </a:p>
          <a:p>
            <a:pPr marL="0" indent="0">
              <a:lnSpc>
                <a:spcPts val="1586"/>
              </a:lnSpc>
              <a:buNone/>
            </a:pPr>
            <a:endParaRPr lang="de-DE" b="1" dirty="0" sz="1325"/>
          </a:p>
          <a:p>
            <a:pPr marL="0" indent="0">
              <a:lnSpc>
                <a:spcPts val="1109"/>
              </a:lnSpc>
              <a:buNone/>
            </a:pPr>
            <a:r>
              <a:rPr lang="de-DE" b="1" dirty="0" sz="1000"/>
              <a:t>5. Geringere Beteiligung an Geldanlagen</a:t>
            </a:r>
          </a:p>
          <a:p>
            <a:pPr marL="0" indent="0">
              <a:lnSpc>
                <a:spcPts val="1342"/>
              </a:lnSpc>
              <a:buNone/>
            </a:pPr>
            <a:endParaRPr lang="de-DE" dirty="0" sz="1125"/>
          </a:p>
          <a:p>
            <a:pPr marL="0" indent="0">
              <a:lnSpc>
                <a:spcPts val="1109"/>
              </a:lnSpc>
              <a:buNone/>
            </a:pPr>
            <a:r>
              <a:rPr lang="de-DE" dirty="0" sz="1000"/>
              <a:t>Junge Frauen legen ihr Geld meist vorsichtiger an und investieren seltener an der Börse als Männer. Das kann zu geringeren Renditen und langsamerem Vermögensaufbau führen</a:t>
            </a:r>
          </a:p>
          <a:p>
            <a:pPr marL="0" indent="0">
              <a:lnSpc>
                <a:spcPts val="1464"/>
              </a:lnSpc>
              <a:buNone/>
            </a:pPr>
            <a:endParaRPr lang="de-DE" dirty="0" sz="1225"/>
          </a:p>
          <a:p>
            <a:pPr marL="0" indent="0">
              <a:lnSpc>
                <a:spcPts val="1109"/>
              </a:lnSpc>
              <a:spcBef>
                <a:spcPts val="999"/>
              </a:spcBef>
              <a:buNone/>
            </a:pPr>
            <a:r>
              <a:rPr lang="de-DE" b="1" dirty="0" sz="1000"/>
              <a:t>6. Schuldenlast</a:t>
            </a:r>
          </a:p>
          <a:p>
            <a:pPr marL="0" indent="0">
              <a:lnSpc>
                <a:spcPts val="1342"/>
              </a:lnSpc>
              <a:buNone/>
            </a:pPr>
            <a:endParaRPr lang="de-DE" dirty="0" sz="1125"/>
          </a:p>
          <a:p>
            <a:pPr marL="0" indent="0">
              <a:lnSpc>
                <a:spcPts val="1109"/>
              </a:lnSpc>
              <a:buNone/>
            </a:pPr>
            <a:r>
              <a:rPr lang="de-DE" dirty="0" sz="1000"/>
              <a:t>Studienkredite und Kreditkartenschulden belasten junge Frauen überproportional, vor allem jene aus einkommensschwachen Verhältnissen. Hochverzinste Schulden können sie in einem Kreislauf aus finanziellem Stress gefangen halten. </a:t>
            </a:r>
          </a:p>
          <a:p>
            <a:pPr marL="0" indent="0">
              <a:lnSpc>
                <a:spcPts val="1109"/>
              </a:lnSpc>
              <a:buNone/>
            </a:pPr>
            <a:r>
              <a:rPr lang="de-DE" b="1" dirty="0" sz="1000"/>
              <a:t>7. Herausforderung Wohnen</a:t>
            </a:r>
          </a:p>
          <a:p>
            <a:pPr marL="0" indent="0">
              <a:lnSpc>
                <a:spcPts val="1708"/>
              </a:lnSpc>
              <a:buNone/>
            </a:pPr>
            <a:endParaRPr lang="de-DE" dirty="0" sz="1425"/>
          </a:p>
          <a:p>
            <a:pPr marL="0" indent="0">
              <a:lnSpc>
                <a:spcPts val="1109"/>
              </a:lnSpc>
              <a:buNone/>
            </a:pPr>
            <a:r>
              <a:rPr lang="de-DE" dirty="0" sz="1000"/>
              <a:t>Junge Frauen geben einen größeren Teil ihres Einkommens fürs Wohnen aus und schaffen den Auszug aus dem Elternhaus oft nur schwer. Das verzögert ihre Unabhängigkeit und Chancen zum Vermögensaufbau, etwa durch Wohneigentum</a:t>
            </a:r>
          </a:p>
          <a:p>
            <a:pPr marL="0" indent="0">
              <a:lnSpc>
                <a:spcPts val="1586"/>
              </a:lnSpc>
              <a:buNone/>
            </a:pPr>
            <a:endParaRPr lang="de-DE" dirty="0" sz="13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a:lnSpc>
                <a:spcPts val="1220"/>
              </a:lnSpc>
            </a:pPr>
            <a:endParaRPr lang="de-DE" dirty="0" sz="1025"/>
          </a:p>
        </p:txBody>
      </p:sp>
      <p:grpSp>
        <p:nvGrpSpPr>
          <p:cNvPr id="4" name="Graphic 2">
            <a:extLst>
              <a:ext uri="{FF2B5EF4-FFF2-40B4-BE49-F238E27FC236}">
                <a16:creationId xmlns:a16="http://schemas.microsoft.com/office/drawing/2014/main" id="{3B03D8F8-D87D-DC7B-51EB-DFE3615647F2}"/>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7F75F8D3-5A22-C93A-8749-4FF11CF680BF}"/>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DEC806AB-EF06-0D58-6441-F8969DC77A24}"/>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22">
                <a:extLst>
                  <a:ext uri="{FF2B5EF4-FFF2-40B4-BE49-F238E27FC236}">
                    <a16:creationId xmlns:a16="http://schemas.microsoft.com/office/drawing/2014/main" id="{00345CD2-1D37-0DB9-66BB-3FC4AB7B9EC4}"/>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10" name="Graphic 2">
              <a:extLst>
                <a:ext uri="{FF2B5EF4-FFF2-40B4-BE49-F238E27FC236}">
                  <a16:creationId xmlns:a16="http://schemas.microsoft.com/office/drawing/2014/main" id="{0713F8F7-7EB5-6F98-69ED-BE14CBCD659A}"/>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A6EDCF57-868D-B639-EF15-EF975D53D03C}"/>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 name="Freeform 11">
                <a:extLst>
                  <a:ext uri="{FF2B5EF4-FFF2-40B4-BE49-F238E27FC236}">
                    <a16:creationId xmlns:a16="http://schemas.microsoft.com/office/drawing/2014/main" id="{CB7BD2C8-76AC-7919-22F8-08B0DED77EE6}"/>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 name="Freeform 12">
                <a:extLst>
                  <a:ext uri="{FF2B5EF4-FFF2-40B4-BE49-F238E27FC236}">
                    <a16:creationId xmlns:a16="http://schemas.microsoft.com/office/drawing/2014/main" id="{67C3EA3A-A36D-6591-052E-0AD7572D670C}"/>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 name="Freeform 13">
                <a:extLst>
                  <a:ext uri="{FF2B5EF4-FFF2-40B4-BE49-F238E27FC236}">
                    <a16:creationId xmlns:a16="http://schemas.microsoft.com/office/drawing/2014/main" id="{D013FD5D-49C6-56A1-D590-9D36ED858294}"/>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 name="Freeform 14">
                <a:extLst>
                  <a:ext uri="{FF2B5EF4-FFF2-40B4-BE49-F238E27FC236}">
                    <a16:creationId xmlns:a16="http://schemas.microsoft.com/office/drawing/2014/main" id="{9307409E-4BF2-316D-5271-39E947BD9BA2}"/>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6" name="Freeform 15">
                <a:extLst>
                  <a:ext uri="{FF2B5EF4-FFF2-40B4-BE49-F238E27FC236}">
                    <a16:creationId xmlns:a16="http://schemas.microsoft.com/office/drawing/2014/main" id="{DBC2C23C-EAA0-83F5-16BF-026AF3EC8967}"/>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7" name="Freeform 16">
                <a:extLst>
                  <a:ext uri="{FF2B5EF4-FFF2-40B4-BE49-F238E27FC236}">
                    <a16:creationId xmlns:a16="http://schemas.microsoft.com/office/drawing/2014/main" id="{BC680D0D-BA99-2F9E-CDED-81E9F6B46C19}"/>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8" name="Freeform 17">
                <a:extLst>
                  <a:ext uri="{FF2B5EF4-FFF2-40B4-BE49-F238E27FC236}">
                    <a16:creationId xmlns:a16="http://schemas.microsoft.com/office/drawing/2014/main" id="{A4C880EB-486A-4148-F7E8-4651C8838077}"/>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9" name="Freeform 18">
                <a:extLst>
                  <a:ext uri="{FF2B5EF4-FFF2-40B4-BE49-F238E27FC236}">
                    <a16:creationId xmlns:a16="http://schemas.microsoft.com/office/drawing/2014/main" id="{4AAE3134-48B2-3B44-D5DE-0BDC6CFB336B}"/>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0" name="Freeform 19">
                <a:extLst>
                  <a:ext uri="{FF2B5EF4-FFF2-40B4-BE49-F238E27FC236}">
                    <a16:creationId xmlns:a16="http://schemas.microsoft.com/office/drawing/2014/main" id="{D5DFD937-F1F6-8F1D-BECB-63CE1B37B569}"/>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1" name="Freeform 20">
                <a:extLst>
                  <a:ext uri="{FF2B5EF4-FFF2-40B4-BE49-F238E27FC236}">
                    <a16:creationId xmlns:a16="http://schemas.microsoft.com/office/drawing/2014/main" id="{0E67BE34-5977-9D64-289A-30838034D691}"/>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de-DE" dirty="0">
                  <a:solidFill>
                    <a:schemeClr val="bg1"/>
                  </a:solidFill>
                </a:endParaRPr>
              </a:p>
            </p:txBody>
          </p:sp>
        </p:grpSp>
      </p:grpSp>
      <p:cxnSp>
        <p:nvCxnSpPr>
          <p:cNvPr id="24" name="Straight Connector 23">
            <a:extLst>
              <a:ext uri="{FF2B5EF4-FFF2-40B4-BE49-F238E27FC236}">
                <a16:creationId xmlns:a16="http://schemas.microsoft.com/office/drawing/2014/main" id="{28B7B673-7555-A8E4-F53C-5D7A9493F793}"/>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40" name="Rounded Rectangle 67">
            <a:extLst>
              <a:ext uri="{FF2B5EF4-FFF2-40B4-BE49-F238E27FC236}">
                <a16:creationId xmlns:a16="http://schemas.microsoft.com/office/drawing/2014/main" id="{CD6CC4F5-FC06-787A-6D96-A78558BBB25F}"/>
              </a:ext>
            </a:extLst>
          </p:cNvPr>
          <p:cNvSpPr/>
          <p:nvPr/>
        </p:nvSpPr>
        <p:spPr>
          <a:xfrm>
            <a:off x="1704812" y="8312884"/>
            <a:ext cx="5231219" cy="1637414"/>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48" name="Text Placeholder 7">
            <a:extLst>
              <a:ext uri="{FF2B5EF4-FFF2-40B4-BE49-F238E27FC236}">
                <a16:creationId xmlns:a16="http://schemas.microsoft.com/office/drawing/2014/main" id="{41F6AAC3-B9EF-5446-5281-209925189C1E}"/>
              </a:ext>
            </a:extLst>
          </p:cNvPr>
          <p:cNvSpPr txBox="1">
            <a:spLocks/>
          </p:cNvSpPr>
          <p:nvPr/>
        </p:nvSpPr>
        <p:spPr>
          <a:xfrm>
            <a:off x="2325400" y="8581705"/>
            <a:ext cx="3720557" cy="11268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ct val="150000"/>
              </a:lnSpc>
              <a:buNone/>
            </a:pPr>
            <a:r>
              <a:rPr lang="de-DE" dirty="0"/>
              <a:t>Mehr dazu hier:</a:t>
            </a:r>
          </a:p>
          <a:p>
            <a:pPr marL="0" indent="0">
              <a:lnSpc>
                <a:spcPct val="150000"/>
              </a:lnSpc>
              <a:buNone/>
            </a:pPr>
            <a:r>
              <a:rPr lang="de-DE" dirty="0">
                <a:hlinkClick r:id="rId2"/>
              </a:rPr>
              <a:t>Young Women’s Trust Annual Survey</a:t>
            </a:r>
            <a:endParaRPr lang="de-DE" dirty="0"/>
          </a:p>
          <a:p>
            <a:pPr marL="0" indent="0">
              <a:lnSpc>
                <a:spcPct val="150000"/>
              </a:lnSpc>
              <a:buNone/>
            </a:pPr>
            <a:r>
              <a:rPr lang="de-DE" dirty="0">
                <a:hlinkClick r:id="rId3"/>
              </a:rPr>
              <a:t>Financial Inclusion for Young Women</a:t>
            </a:r>
          </a:p>
          <a:p>
            <a:pPr marL="0" indent="0">
              <a:lnSpc>
                <a:spcPct val="150000"/>
              </a:lnSpc>
              <a:buNone/>
            </a:pPr>
            <a:r>
              <a:rPr lang="de-DE" dirty="0">
                <a:hlinkClick r:id="rId4"/>
              </a:rPr>
              <a:t>The Biggest Financial Hurdles Facing Young People Today</a:t>
            </a:r>
            <a:endParaRPr lang="de-DE" dirty="0">
              <a:hlinkClick r:id="rId3"/>
            </a:endParaRPr>
          </a:p>
          <a:p>
            <a:pPr marL="0" indent="0">
              <a:lnSpc>
                <a:spcPct val="150000"/>
              </a:lnSpc>
              <a:buNone/>
            </a:pPr>
            <a:r>
              <a:rPr lang="de-DE" dirty="0">
                <a:hlinkClick r:id="rId3"/>
              </a:rPr>
              <a:t> </a:t>
            </a:r>
            <a:endParaRPr lang="de-DE" dirty="0"/>
          </a:p>
          <a:p>
            <a:pPr marL="0" indent="0">
              <a:lnSpc>
                <a:spcPct val="150000"/>
              </a:lnSpc>
              <a:buNone/>
            </a:pPr>
            <a:r>
              <a:rPr lang="de-DE" dirty="0"/>
              <a:t> </a:t>
            </a:r>
          </a:p>
          <a:p>
            <a:pPr marL="0" indent="0">
              <a:lnSpc>
                <a:spcPct val="150000"/>
              </a:lnSpc>
              <a:buNone/>
            </a:pPr>
            <a:endParaRPr lang="de-DE" dirty="0"/>
          </a:p>
        </p:txBody>
      </p:sp>
      <p:grpSp>
        <p:nvGrpSpPr>
          <p:cNvPr id="49" name="Group 48">
            <a:extLst>
              <a:ext uri="{FF2B5EF4-FFF2-40B4-BE49-F238E27FC236}">
                <a16:creationId xmlns:a16="http://schemas.microsoft.com/office/drawing/2014/main" id="{DAA6700C-7B9C-708D-0176-E619E7BC677B}"/>
              </a:ext>
            </a:extLst>
          </p:cNvPr>
          <p:cNvGrpSpPr/>
          <p:nvPr/>
        </p:nvGrpSpPr>
        <p:grpSpPr>
          <a:xfrm>
            <a:off x="1888574" y="8136767"/>
            <a:ext cx="1387128" cy="406400"/>
            <a:chOff x="1997756" y="3611831"/>
            <a:chExt cx="1387128" cy="406400"/>
          </a:xfrm>
        </p:grpSpPr>
        <p:grpSp>
          <p:nvGrpSpPr>
            <p:cNvPr id="63" name="Group 62">
              <a:extLst>
                <a:ext uri="{FF2B5EF4-FFF2-40B4-BE49-F238E27FC236}">
                  <a16:creationId xmlns:a16="http://schemas.microsoft.com/office/drawing/2014/main" id="{1A427764-B164-F660-5DE7-AEBB237C03F2}"/>
                </a:ext>
              </a:extLst>
            </p:cNvPr>
            <p:cNvGrpSpPr/>
            <p:nvPr/>
          </p:nvGrpSpPr>
          <p:grpSpPr>
            <a:xfrm>
              <a:off x="1997756" y="3611831"/>
              <a:ext cx="1387128" cy="406400"/>
              <a:chOff x="1590175" y="6032510"/>
              <a:chExt cx="1387128" cy="406400"/>
            </a:xfrm>
          </p:grpSpPr>
          <p:sp>
            <p:nvSpPr>
              <p:cNvPr id="80" name="Rectangle 79">
                <a:extLst>
                  <a:ext uri="{FF2B5EF4-FFF2-40B4-BE49-F238E27FC236}">
                    <a16:creationId xmlns:a16="http://schemas.microsoft.com/office/drawing/2014/main" id="{A4F902AD-B6DD-7002-7108-0AC976FC5F5E}"/>
                  </a:ext>
                </a:extLst>
              </p:cNvPr>
              <p:cNvSpPr/>
              <p:nvPr/>
            </p:nvSpPr>
            <p:spPr>
              <a:xfrm>
                <a:off x="1941158" y="6087928"/>
                <a:ext cx="762362"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1" name="Rectangle 80">
                <a:extLst>
                  <a:ext uri="{FF2B5EF4-FFF2-40B4-BE49-F238E27FC236}">
                    <a16:creationId xmlns:a16="http://schemas.microsoft.com/office/drawing/2014/main" id="{363A4C01-61B5-F44C-E5E4-0C0AEDA5B38D}"/>
                  </a:ext>
                </a:extLst>
              </p:cNvPr>
              <p:cNvSpPr/>
              <p:nvPr/>
            </p:nvSpPr>
            <p:spPr>
              <a:xfrm>
                <a:off x="1784139" y="6092546"/>
                <a:ext cx="919381"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2" name="Text Placeholder 122">
                <a:extLst>
                  <a:ext uri="{FF2B5EF4-FFF2-40B4-BE49-F238E27FC236}">
                    <a16:creationId xmlns:a16="http://schemas.microsoft.com/office/drawing/2014/main" id="{F3D6ECD1-2249-989F-414A-01525794F650}"/>
                  </a:ext>
                </a:extLst>
              </p:cNvPr>
              <p:cNvSpPr txBox="1">
                <a:spLocks/>
              </p:cNvSpPr>
              <p:nvPr/>
            </p:nvSpPr>
            <p:spPr>
              <a:xfrm>
                <a:off x="1981385" y="6096239"/>
                <a:ext cx="99591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Notizen</a:t>
                </a:r>
              </a:p>
            </p:txBody>
          </p:sp>
          <p:sp>
            <p:nvSpPr>
              <p:cNvPr id="83" name="Oval 82">
                <a:extLst>
                  <a:ext uri="{FF2B5EF4-FFF2-40B4-BE49-F238E27FC236}">
                    <a16:creationId xmlns:a16="http://schemas.microsoft.com/office/drawing/2014/main" id="{1BE824A5-6DF3-233E-F151-67787ECE2602}"/>
                  </a:ext>
                </a:extLst>
              </p:cNvPr>
              <p:cNvSpPr/>
              <p:nvPr/>
            </p:nvSpPr>
            <p:spPr>
              <a:xfrm>
                <a:off x="1590175" y="6032510"/>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4" name="Freeform 76">
                <a:extLst>
                  <a:ext uri="{FF2B5EF4-FFF2-40B4-BE49-F238E27FC236}">
                    <a16:creationId xmlns:a16="http://schemas.microsoft.com/office/drawing/2014/main" id="{44400745-B98D-0A56-CACE-F24F23338D39}"/>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de-DE" dirty="0"/>
              </a:p>
            </p:txBody>
          </p:sp>
        </p:grpSp>
        <p:grpSp>
          <p:nvGrpSpPr>
            <p:cNvPr id="64" name="Group 63">
              <a:extLst>
                <a:ext uri="{FF2B5EF4-FFF2-40B4-BE49-F238E27FC236}">
                  <a16:creationId xmlns:a16="http://schemas.microsoft.com/office/drawing/2014/main" id="{52200444-5111-1A90-ED35-2E49D37323EA}"/>
                </a:ext>
              </a:extLst>
            </p:cNvPr>
            <p:cNvGrpSpPr/>
            <p:nvPr/>
          </p:nvGrpSpPr>
          <p:grpSpPr>
            <a:xfrm>
              <a:off x="2082840" y="3699396"/>
              <a:ext cx="249276" cy="237604"/>
              <a:chOff x="8687174" y="1568164"/>
              <a:chExt cx="1195477" cy="1139501"/>
            </a:xfrm>
            <a:solidFill>
              <a:schemeClr val="bg1"/>
            </a:solidFill>
          </p:grpSpPr>
          <p:grpSp>
            <p:nvGrpSpPr>
              <p:cNvPr id="65" name="Graphic 37">
                <a:extLst>
                  <a:ext uri="{FF2B5EF4-FFF2-40B4-BE49-F238E27FC236}">
                    <a16:creationId xmlns:a16="http://schemas.microsoft.com/office/drawing/2014/main" id="{039AB21A-EB63-20A6-58C3-AF224E96A1A1}"/>
                  </a:ext>
                </a:extLst>
              </p:cNvPr>
              <p:cNvGrpSpPr/>
              <p:nvPr/>
            </p:nvGrpSpPr>
            <p:grpSpPr>
              <a:xfrm>
                <a:off x="9122006" y="1798742"/>
                <a:ext cx="652378" cy="709850"/>
                <a:chOff x="4172018" y="1336363"/>
                <a:chExt cx="742283" cy="807675"/>
              </a:xfrm>
              <a:grpFill/>
            </p:grpSpPr>
            <p:sp>
              <p:nvSpPr>
                <p:cNvPr id="67" name="Freeform 43">
                  <a:extLst>
                    <a:ext uri="{FF2B5EF4-FFF2-40B4-BE49-F238E27FC236}">
                      <a16:creationId xmlns:a16="http://schemas.microsoft.com/office/drawing/2014/main" id="{EBB1D830-40FB-0245-84C8-0BB17EE2001E}"/>
                    </a:ext>
                  </a:extLst>
                </p:cNvPr>
                <p:cNvSpPr/>
                <p:nvPr/>
              </p:nvSpPr>
              <p:spPr>
                <a:xfrm>
                  <a:off x="4172018" y="1603142"/>
                  <a:ext cx="326273" cy="540896"/>
                </a:xfrm>
                <a:custGeom>
                  <a:avLst/>
                  <a:gdLst>
                    <a:gd name="connsiteX0" fmla="*/ 270512 w 326273"/>
                    <a:gd name="connsiteY0" fmla="*/ 377770 h 540896"/>
                    <a:gd name="connsiteX1" fmla="*/ 323765 w 326273"/>
                    <a:gd name="connsiteY1" fmla="*/ 400593 h 540896"/>
                    <a:gd name="connsiteX2" fmla="*/ 323765 w 326273"/>
                    <a:gd name="connsiteY2" fmla="*/ 517560 h 540896"/>
                    <a:gd name="connsiteX3" fmla="*/ 296187 w 326273"/>
                    <a:gd name="connsiteY3" fmla="*/ 538481 h 540896"/>
                    <a:gd name="connsiteX4" fmla="*/ 30872 w 326273"/>
                    <a:gd name="connsiteY4" fmla="*/ 538481 h 540896"/>
                    <a:gd name="connsiteX5" fmla="*/ 3294 w 326273"/>
                    <a:gd name="connsiteY5" fmla="*/ 515658 h 540896"/>
                    <a:gd name="connsiteX6" fmla="*/ 3294 w 326273"/>
                    <a:gd name="connsiteY6" fmla="*/ 398691 h 540896"/>
                    <a:gd name="connsiteX7" fmla="*/ 56548 w 326273"/>
                    <a:gd name="connsiteY7" fmla="*/ 377770 h 540896"/>
                    <a:gd name="connsiteX8" fmla="*/ 56548 w 326273"/>
                    <a:gd name="connsiteY8" fmla="*/ 162855 h 540896"/>
                    <a:gd name="connsiteX9" fmla="*/ 3294 w 326273"/>
                    <a:gd name="connsiteY9" fmla="*/ 141934 h 540896"/>
                    <a:gd name="connsiteX10" fmla="*/ 3294 w 326273"/>
                    <a:gd name="connsiteY10" fmla="*/ 24967 h 540896"/>
                    <a:gd name="connsiteX11" fmla="*/ 30872 w 326273"/>
                    <a:gd name="connsiteY11" fmla="*/ 2144 h 540896"/>
                    <a:gd name="connsiteX12" fmla="*/ 245787 w 326273"/>
                    <a:gd name="connsiteY12" fmla="*/ 2144 h 540896"/>
                    <a:gd name="connsiteX13" fmla="*/ 271462 w 326273"/>
                    <a:gd name="connsiteY13" fmla="*/ 22114 h 540896"/>
                    <a:gd name="connsiteX14" fmla="*/ 271462 w 326273"/>
                    <a:gd name="connsiteY14" fmla="*/ 377770 h 540896"/>
                    <a:gd name="connsiteX15" fmla="*/ 217258 w 326273"/>
                    <a:gd name="connsiteY15" fmla="*/ 55397 h 540896"/>
                    <a:gd name="connsiteX16" fmla="*/ 56548 w 326273"/>
                    <a:gd name="connsiteY16" fmla="*/ 55397 h 540896"/>
                    <a:gd name="connsiteX17" fmla="*/ 56548 w 326273"/>
                    <a:gd name="connsiteY17" fmla="*/ 108651 h 540896"/>
                    <a:gd name="connsiteX18" fmla="*/ 109801 w 326273"/>
                    <a:gd name="connsiteY18" fmla="*/ 129572 h 540896"/>
                    <a:gd name="connsiteX19" fmla="*/ 109801 w 326273"/>
                    <a:gd name="connsiteY19" fmla="*/ 402494 h 540896"/>
                    <a:gd name="connsiteX20" fmla="*/ 56548 w 326273"/>
                    <a:gd name="connsiteY20" fmla="*/ 430072 h 540896"/>
                    <a:gd name="connsiteX21" fmla="*/ 56548 w 326273"/>
                    <a:gd name="connsiteY21" fmla="*/ 483325 h 540896"/>
                    <a:gd name="connsiteX22" fmla="*/ 271462 w 326273"/>
                    <a:gd name="connsiteY22" fmla="*/ 483325 h 540896"/>
                    <a:gd name="connsiteX23" fmla="*/ 271462 w 326273"/>
                    <a:gd name="connsiteY23" fmla="*/ 430072 h 540896"/>
                    <a:gd name="connsiteX24" fmla="*/ 236277 w 326273"/>
                    <a:gd name="connsiteY24" fmla="*/ 429121 h 540896"/>
                    <a:gd name="connsiteX25" fmla="*/ 217258 w 326273"/>
                    <a:gd name="connsiteY25" fmla="*/ 410102 h 540896"/>
                    <a:gd name="connsiteX26" fmla="*/ 217258 w 326273"/>
                    <a:gd name="connsiteY26" fmla="*/ 54446 h 54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6273" h="540896">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grpFill/>
                <a:ln w="9502" cap="flat">
                  <a:noFill/>
                  <a:prstDash val="solid"/>
                  <a:miter/>
                </a:ln>
              </p:spPr>
              <p:txBody>
                <a:bodyPr rtlCol="0" anchor="ctr"/>
                <a:lstStyle/>
                <a:p>
                  <a:endParaRPr lang="de-DE" dirty="0"/>
                </a:p>
              </p:txBody>
            </p:sp>
            <p:sp>
              <p:nvSpPr>
                <p:cNvPr id="76" name="Freeform 44">
                  <a:extLst>
                    <a:ext uri="{FF2B5EF4-FFF2-40B4-BE49-F238E27FC236}">
                      <a16:creationId xmlns:a16="http://schemas.microsoft.com/office/drawing/2014/main" id="{B6811805-D253-6F6D-E683-BF044D23550C}"/>
                    </a:ext>
                  </a:extLst>
                </p:cNvPr>
                <p:cNvSpPr/>
                <p:nvPr/>
              </p:nvSpPr>
              <p:spPr>
                <a:xfrm>
                  <a:off x="4229167" y="1336363"/>
                  <a:ext cx="210937" cy="214976"/>
                </a:xfrm>
                <a:custGeom>
                  <a:avLst/>
                  <a:gdLst>
                    <a:gd name="connsiteX0" fmla="*/ 94493 w 210937"/>
                    <a:gd name="connsiteY0" fmla="*/ 755 h 214976"/>
                    <a:gd name="connsiteX1" fmla="*/ 112561 w 210937"/>
                    <a:gd name="connsiteY1" fmla="*/ 214719 h 214976"/>
                    <a:gd name="connsiteX2" fmla="*/ 94493 w 210937"/>
                    <a:gd name="connsiteY2" fmla="*/ 755 h 214976"/>
                    <a:gd name="connsiteX3" fmla="*/ 97346 w 210937"/>
                    <a:gd name="connsiteY3" fmla="*/ 54959 h 214976"/>
                    <a:gd name="connsiteX4" fmla="*/ 112561 w 210937"/>
                    <a:gd name="connsiteY4" fmla="*/ 161466 h 214976"/>
                    <a:gd name="connsiteX5" fmla="*/ 97346 w 210937"/>
                    <a:gd name="connsiteY5" fmla="*/ 54959 h 21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37" h="214976">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grpFill/>
                <a:ln w="9502" cap="flat">
                  <a:noFill/>
                  <a:prstDash val="solid"/>
                  <a:miter/>
                </a:ln>
              </p:spPr>
              <p:txBody>
                <a:bodyPr rtlCol="0" anchor="ctr"/>
                <a:lstStyle/>
                <a:p>
                  <a:endParaRPr lang="de-DE" dirty="0"/>
                </a:p>
              </p:txBody>
            </p:sp>
            <p:sp>
              <p:nvSpPr>
                <p:cNvPr id="78" name="Freeform 45">
                  <a:extLst>
                    <a:ext uri="{FF2B5EF4-FFF2-40B4-BE49-F238E27FC236}">
                      <a16:creationId xmlns:a16="http://schemas.microsoft.com/office/drawing/2014/main" id="{62869452-6450-D1FF-2801-C3E9F30A2749}"/>
                    </a:ext>
                  </a:extLst>
                </p:cNvPr>
                <p:cNvSpPr/>
                <p:nvPr/>
              </p:nvSpPr>
              <p:spPr>
                <a:xfrm>
                  <a:off x="4809596" y="1481626"/>
                  <a:ext cx="104705" cy="404660"/>
                </a:xfrm>
                <a:custGeom>
                  <a:avLst/>
                  <a:gdLst>
                    <a:gd name="connsiteX0" fmla="*/ 85586 w 104705"/>
                    <a:gd name="connsiteY0" fmla="*/ 385172 h 404660"/>
                    <a:gd name="connsiteX1" fmla="*/ 40891 w 104705"/>
                    <a:gd name="connsiteY1" fmla="*/ 368055 h 404660"/>
                    <a:gd name="connsiteX2" fmla="*/ 31381 w 104705"/>
                    <a:gd name="connsiteY2" fmla="*/ 115102 h 404660"/>
                    <a:gd name="connsiteX3" fmla="*/ 0 w 104705"/>
                    <a:gd name="connsiteY3" fmla="*/ 27614 h 404660"/>
                    <a:gd name="connsiteX4" fmla="*/ 45646 w 104705"/>
                    <a:gd name="connsiteY4" fmla="*/ 8595 h 404660"/>
                    <a:gd name="connsiteX5" fmla="*/ 84635 w 104705"/>
                    <a:gd name="connsiteY5" fmla="*/ 108445 h 404660"/>
                    <a:gd name="connsiteX6" fmla="*/ 93193 w 104705"/>
                    <a:gd name="connsiteY6" fmla="*/ 368055 h 404660"/>
                    <a:gd name="connsiteX7" fmla="*/ 84635 w 104705"/>
                    <a:gd name="connsiteY7" fmla="*/ 385172 h 40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05" h="40466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grpFill/>
                <a:ln w="9502" cap="flat">
                  <a:noFill/>
                  <a:prstDash val="solid"/>
                  <a:miter/>
                </a:ln>
              </p:spPr>
              <p:txBody>
                <a:bodyPr rtlCol="0" anchor="ctr"/>
                <a:lstStyle/>
                <a:p>
                  <a:endParaRPr lang="de-DE" dirty="0"/>
                </a:p>
              </p:txBody>
            </p:sp>
            <p:sp>
              <p:nvSpPr>
                <p:cNvPr id="79" name="Freeform 46">
                  <a:extLst>
                    <a:ext uri="{FF2B5EF4-FFF2-40B4-BE49-F238E27FC236}">
                      <a16:creationId xmlns:a16="http://schemas.microsoft.com/office/drawing/2014/main" id="{55A5ECC6-67AA-CE2F-C23F-C54193A931B3}"/>
                    </a:ext>
                  </a:extLst>
                </p:cNvPr>
                <p:cNvSpPr/>
                <p:nvPr/>
              </p:nvSpPr>
              <p:spPr>
                <a:xfrm>
                  <a:off x="4756500" y="1389805"/>
                  <a:ext cx="50819" cy="51633"/>
                </a:xfrm>
                <a:custGeom>
                  <a:avLst/>
                  <a:gdLst>
                    <a:gd name="connsiteX0" fmla="*/ 17911 w 50819"/>
                    <a:gd name="connsiteY0" fmla="*/ 566 h 51633"/>
                    <a:gd name="connsiteX1" fmla="*/ 36930 w 50819"/>
                    <a:gd name="connsiteY1" fmla="*/ 49064 h 51633"/>
                    <a:gd name="connsiteX2" fmla="*/ 17911 w 50819"/>
                    <a:gd name="connsiteY2" fmla="*/ 566 h 51633"/>
                  </a:gdLst>
                  <a:ahLst/>
                  <a:cxnLst>
                    <a:cxn ang="0">
                      <a:pos x="connsiteX0" y="connsiteY0"/>
                    </a:cxn>
                    <a:cxn ang="0">
                      <a:pos x="connsiteX1" y="connsiteY1"/>
                    </a:cxn>
                    <a:cxn ang="0">
                      <a:pos x="connsiteX2" y="connsiteY2"/>
                    </a:cxn>
                  </a:cxnLst>
                  <a:rect l="l" t="t" r="r" b="b"/>
                  <a:pathLst>
                    <a:path w="50819" h="51633">
                      <a:moveTo>
                        <a:pt x="17911" y="566"/>
                      </a:moveTo>
                      <a:cubicBezTo>
                        <a:pt x="45489" y="-5140"/>
                        <a:pt x="65459" y="33849"/>
                        <a:pt x="36930" y="49064"/>
                      </a:cubicBezTo>
                      <a:cubicBezTo>
                        <a:pt x="8402" y="64279"/>
                        <a:pt x="-19176" y="7222"/>
                        <a:pt x="17911" y="566"/>
                      </a:cubicBezTo>
                      <a:close/>
                    </a:path>
                  </a:pathLst>
                </a:custGeom>
                <a:grpFill/>
                <a:ln w="9502" cap="flat">
                  <a:noFill/>
                  <a:prstDash val="solid"/>
                  <a:miter/>
                </a:ln>
              </p:spPr>
              <p:txBody>
                <a:bodyPr rtlCol="0" anchor="ctr"/>
                <a:lstStyle/>
                <a:p>
                  <a:endParaRPr lang="de-DE" dirty="0"/>
                </a:p>
              </p:txBody>
            </p:sp>
          </p:grpSp>
          <p:sp>
            <p:nvSpPr>
              <p:cNvPr id="66" name="Oval Callout 42">
                <a:extLst>
                  <a:ext uri="{FF2B5EF4-FFF2-40B4-BE49-F238E27FC236}">
                    <a16:creationId xmlns:a16="http://schemas.microsoft.com/office/drawing/2014/main" id="{B1493CD5-B8EA-BAE6-A2D3-B6B43A898842}"/>
                  </a:ext>
                </a:extLst>
              </p:cNvPr>
              <p:cNvSpPr/>
              <p:nvPr/>
            </p:nvSpPr>
            <p:spPr>
              <a:xfrm rot="1336282">
                <a:off x="8687174" y="1568164"/>
                <a:ext cx="1195477" cy="1139501"/>
              </a:xfrm>
              <a:prstGeom prst="wedgeEllipseCallout">
                <a:avLst>
                  <a:gd name="adj1" fmla="val -24644"/>
                  <a:gd name="adj2" fmla="val 67550"/>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grpSp>
    </p:spTree>
    <p:extLst>
      <p:ext uri="{BB962C8B-B14F-4D97-AF65-F5344CB8AC3E}">
        <p14:creationId xmlns:p14="http://schemas.microsoft.com/office/powerpoint/2010/main" val="16426270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61DFC-5CEE-C4C1-6066-D161EF03872C}"/>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7EE61F1-2DF8-F2CE-A4F4-84BDFFC5B4FE}"/>
              </a:ext>
            </a:extLst>
          </p:cNvPr>
          <p:cNvSpPr>
            <a:spLocks noGrp="1"/>
          </p:cNvSpPr>
          <p:nvPr>
            <p:ph type="body" sz="quarter" idx="49"/>
          </p:nvPr>
        </p:nvSpPr>
        <p:spPr/>
        <p:txBody>
          <a:bodyPr/>
          <a:lstStyle/>
          <a:p>
            <a:r>
              <a:rPr lang="de-DE" dirty="0"/>
              <a:t>Einführung</a:t>
            </a:r>
          </a:p>
        </p:txBody>
      </p:sp>
      <p:sp>
        <p:nvSpPr>
          <p:cNvPr id="2" name="Text Placeholder 1">
            <a:extLst>
              <a:ext uri="{FF2B5EF4-FFF2-40B4-BE49-F238E27FC236}">
                <a16:creationId xmlns:a16="http://schemas.microsoft.com/office/drawing/2014/main" id="{2DCEA2F4-591C-0746-5310-45335573AA18}"/>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B29F1C80-EFAC-AA5F-C712-084F6AC2E4F5}"/>
              </a:ext>
            </a:extLst>
          </p:cNvPr>
          <p:cNvSpPr>
            <a:spLocks noGrp="1"/>
          </p:cNvSpPr>
          <p:nvPr>
            <p:ph type="body" sz="quarter" idx="61"/>
          </p:nvPr>
        </p:nvSpPr>
        <p:spPr/>
        <p:txBody>
          <a:bodyPr/>
          <a:lstStyle/>
          <a:p>
            <a:r>
              <a:rPr lang="de-DE" dirty="0"/>
              <a:t>Frauen am Berufsanfang</a:t>
            </a:r>
          </a:p>
        </p:txBody>
      </p:sp>
      <p:sp>
        <p:nvSpPr>
          <p:cNvPr id="8" name="Text Placeholder 7">
            <a:extLst>
              <a:ext uri="{FF2B5EF4-FFF2-40B4-BE49-F238E27FC236}">
                <a16:creationId xmlns:a16="http://schemas.microsoft.com/office/drawing/2014/main" id="{785137BF-5FCD-5E6E-D5BF-A224A2C3C9D0}"/>
              </a:ext>
            </a:extLst>
          </p:cNvPr>
          <p:cNvSpPr>
            <a:spLocks noGrp="1"/>
          </p:cNvSpPr>
          <p:nvPr>
            <p:ph type="body" sz="quarter" idx="64"/>
          </p:nvPr>
        </p:nvSpPr>
        <p:spPr>
          <a:xfrm>
            <a:off x="1050000" y="1655569"/>
            <a:ext cx="3699262" cy="8130091"/>
          </a:xfrm>
        </p:spPr>
        <p:txBody>
          <a:bodyPr/>
          <a:lstStyle/>
          <a:p>
            <a:pPr marL="0" indent="0">
              <a:lnSpc>
                <a:spcPts val="980"/>
              </a:lnSpc>
              <a:buNone/>
            </a:pPr>
            <a:r>
              <a:rPr lang="de-DE" sz="1125" b="1" dirty="0">
                <a:solidFill>
                  <a:srgbClr val="4763AE"/>
                </a:solidFill>
              </a:rPr>
              <a:t>Sechs Schritte zum finanziellen Sicherheitsnetz</a:t>
            </a:r>
          </a:p>
          <a:p>
            <a:pPr marL="0" indent="0">
              <a:lnSpc>
                <a:spcPts val="1464"/>
              </a:lnSpc>
              <a:buNone/>
            </a:pPr>
            <a:endParaRPr lang="de-DE" sz="1225" b="1" dirty="0"/>
          </a:p>
          <a:p>
            <a:pPr marL="0" indent="0">
              <a:lnSpc>
                <a:spcPts val="970"/>
              </a:lnSpc>
              <a:buNone/>
            </a:pPr>
            <a:r>
              <a:rPr lang="de-DE" b="1" dirty="0" sz="875"/>
              <a:t>1. Notgroschen aufbauen</a:t>
            </a:r>
          </a:p>
          <a:p>
            <a:pPr marL="0" indent="0">
              <a:lnSpc>
                <a:spcPts val="1464"/>
              </a:lnSpc>
              <a:buNone/>
            </a:pPr>
            <a:endParaRPr lang="de-DE" dirty="0" sz="1225"/>
          </a:p>
          <a:p>
            <a:pPr>
              <a:lnSpc>
                <a:spcPts val="970"/>
              </a:lnSpc>
            </a:pPr>
            <a:r>
              <a:rPr lang="de-DE" dirty="0" sz="875"/>
              <a:t>Klein anfangen: Legen Sie zunächst 1.000 € als ersten Puffer zurück und stocken Sie ihn dann auf die notwendigen Ausgaben für 3–6 Monate auf.</a:t>
            </a:r>
          </a:p>
          <a:p>
            <a:pPr>
              <a:lnSpc>
                <a:spcPts val="970"/>
              </a:lnSpc>
            </a:pPr>
            <a:r>
              <a:rPr lang="de-DE" dirty="0" sz="875"/>
              <a:t>Verfügbar, aber getrennt halten: Ein gut verzinstes Sparkonto bringt mehr Zinsen, und Ihr Geld bleibt jederzeit verfügbar.</a:t>
            </a:r>
          </a:p>
          <a:p>
            <a:pPr>
              <a:lnSpc>
                <a:spcPts val="970"/>
              </a:lnSpc>
            </a:pPr>
            <a:r>
              <a:rPr lang="de-DE" dirty="0" sz="875"/>
              <a:t>Sparen automatisieren: Richten Sie Daueraufträge ein, damit Ihr Notgroschen stetig wächst. </a:t>
            </a:r>
          </a:p>
          <a:p>
            <a:pPr marL="0" indent="0">
              <a:lnSpc>
                <a:spcPts val="2684"/>
              </a:lnSpc>
              <a:buNone/>
            </a:pPr>
            <a:endParaRPr lang="de-DE" b="1" dirty="0" sz="2225"/>
          </a:p>
          <a:p>
            <a:pPr marL="0" indent="0">
              <a:lnSpc>
                <a:spcPts val="970"/>
              </a:lnSpc>
              <a:buNone/>
            </a:pPr>
            <a:r>
              <a:rPr lang="de-DE" b="1" dirty="0" sz="875"/>
              <a:t>2. Für ausreichenden Versicherungsschutz sorgen</a:t>
            </a:r>
          </a:p>
          <a:p>
            <a:pPr marL="0" indent="0">
              <a:lnSpc>
                <a:spcPts val="1464"/>
              </a:lnSpc>
              <a:buNone/>
            </a:pPr>
            <a:endParaRPr lang="de-DE" dirty="0" sz="1225"/>
          </a:p>
          <a:p>
            <a:pPr>
              <a:lnSpc>
                <a:spcPts val="970"/>
              </a:lnSpc>
            </a:pPr>
            <a:r>
              <a:rPr lang="de-DE" dirty="0" sz="875"/>
              <a:t>Krankenversicherung: Achten Sie auf Schutz für Ihren individuellen Bedarf.</a:t>
            </a:r>
          </a:p>
          <a:p>
            <a:pPr>
              <a:lnSpc>
                <a:spcPts val="970"/>
              </a:lnSpc>
            </a:pPr>
            <a:r>
              <a:rPr lang="de-DE" dirty="0" sz="875"/>
              <a:t>Berufsunfähigkeitsversicherung: Sichert Ihr Einkommen, wenn Sie nicht arbeiten können – besonders wichtig für Freiberuflerinnen oder Alleinverdienerinnen.</a:t>
            </a:r>
          </a:p>
          <a:p>
            <a:pPr>
              <a:lnSpc>
                <a:spcPts val="970"/>
              </a:lnSpc>
            </a:pPr>
            <a:r>
              <a:rPr lang="de-DE" dirty="0" sz="875"/>
              <a:t>Lebensversicherung: Erwägen Sie eine Risikolebensversicherung, wenn andere von Ihrem Einkommen abhängen.</a:t>
            </a:r>
          </a:p>
          <a:p>
            <a:pPr>
              <a:lnSpc>
                <a:spcPts val="970"/>
              </a:lnSpc>
            </a:pPr>
            <a:r>
              <a:rPr lang="de-DE" dirty="0" sz="875"/>
              <a:t>Sachversicherung: Eine Hausrat- oder Wohngebäudeversicherung bewahrt Sie vor finanziellen Katastrophen durch unerwartete Ereignisse. </a:t>
            </a:r>
          </a:p>
          <a:p>
            <a:pPr marL="0" indent="0">
              <a:lnSpc>
                <a:spcPts val="976"/>
              </a:lnSpc>
              <a:buNone/>
            </a:pPr>
            <a:endParaRPr lang="de-DE" dirty="0" sz="825"/>
          </a:p>
          <a:p>
            <a:pPr marL="0" indent="0">
              <a:lnSpc>
                <a:spcPts val="970"/>
              </a:lnSpc>
              <a:spcBef>
                <a:spcPts val="1071"/>
              </a:spcBef>
              <a:buNone/>
            </a:pPr>
            <a:r>
              <a:rPr lang="de-DE" b="1" dirty="0" sz="875"/>
              <a:t>3. Schulden klug managen</a:t>
            </a:r>
          </a:p>
          <a:p>
            <a:pPr marL="0" indent="0">
              <a:lnSpc>
                <a:spcPts val="1464"/>
              </a:lnSpc>
              <a:buNone/>
            </a:pPr>
            <a:endParaRPr lang="de-DE" dirty="0" sz="1225"/>
          </a:p>
          <a:p>
            <a:pPr>
              <a:lnSpc>
                <a:spcPts val="970"/>
              </a:lnSpc>
            </a:pPr>
            <a:r>
              <a:rPr lang="de-DE" dirty="0" sz="875"/>
              <a:t>Tilgen Sie zuerst hochverzinste Schulden (z. B. Kreditkarten).</a:t>
            </a:r>
          </a:p>
          <a:p>
            <a:pPr>
              <a:lnSpc>
                <a:spcPts val="970"/>
              </a:lnSpc>
            </a:pPr>
            <a:r>
              <a:rPr lang="de-DE" dirty="0" sz="875"/>
              <a:t>Leisten Sie bei anderen Schulden die Mindestzahlungen und stecken Sie zusätzliches Geld in die teuersten.</a:t>
            </a:r>
          </a:p>
          <a:p>
            <a:pPr>
              <a:lnSpc>
                <a:spcPts val="970"/>
              </a:lnSpc>
            </a:pPr>
            <a:r>
              <a:rPr lang="de-DE" dirty="0" sz="875"/>
              <a:t>Nehmen Sie neue Schulden nur auf, wenn es unbedingt nötig ist. </a:t>
            </a:r>
          </a:p>
          <a:p>
            <a:pPr marL="0" indent="0">
              <a:lnSpc>
                <a:spcPts val="2196"/>
              </a:lnSpc>
              <a:buNone/>
            </a:pPr>
            <a:endParaRPr lang="de-DE" dirty="0" sz="1825"/>
          </a:p>
          <a:p>
            <a:pPr marL="0" indent="0">
              <a:lnSpc>
                <a:spcPts val="970"/>
              </a:lnSpc>
              <a:buNone/>
            </a:pPr>
            <a:r>
              <a:rPr lang="de-DE" b="1" dirty="0" sz="875"/>
              <a:t>4. Früh mit dem Investieren beginnen</a:t>
            </a:r>
          </a:p>
          <a:p>
            <a:pPr marL="0" indent="0">
              <a:lnSpc>
                <a:spcPts val="1464"/>
              </a:lnSpc>
              <a:buNone/>
            </a:pPr>
            <a:endParaRPr lang="de-DE" dirty="0" sz="1225"/>
          </a:p>
          <a:p>
            <a:pPr>
              <a:lnSpc>
                <a:spcPts val="970"/>
              </a:lnSpc>
            </a:pPr>
            <a:r>
              <a:rPr lang="de-DE" dirty="0" sz="875"/>
              <a:t>Schon kleine Beiträge zur Altersvorsorge oder in Indexfonds können dank Zinseszins über die Zeit deutlich wachsen.</a:t>
            </a:r>
          </a:p>
          <a:p>
            <a:pPr>
              <a:lnSpc>
                <a:spcPts val="970"/>
              </a:lnSpc>
            </a:pPr>
            <a:r>
              <a:rPr lang="de-DE" dirty="0" sz="875"/>
              <a:t>Streuen Sie Ihre Geldanlagen, um das Risiko zu steuern.</a:t>
            </a:r>
          </a:p>
          <a:p>
            <a:pPr>
              <a:lnSpc>
                <a:spcPts val="970"/>
              </a:lnSpc>
            </a:pPr>
            <a:r>
              <a:rPr lang="de-DE" dirty="0" sz="875"/>
              <a:t>Wenn Sie neu einsteigen, bieten sich kostengünstige Optionen wie ETFs oder Robo-Advisor an. </a:t>
            </a:r>
          </a:p>
          <a:p>
            <a:pPr marL="0" indent="0">
              <a:lnSpc>
                <a:spcPts val="3660"/>
              </a:lnSpc>
              <a:buNone/>
            </a:pPr>
            <a:endParaRPr lang="de-DE" dirty="0" sz="3050"/>
          </a:p>
          <a:p>
            <a:pPr marL="0" indent="0">
              <a:lnSpc>
                <a:spcPts val="970"/>
              </a:lnSpc>
              <a:buNone/>
            </a:pPr>
            <a:r>
              <a:rPr lang="de-DE" b="1" dirty="0" sz="875"/>
              <a:t>5. Einkommen und Karriere absichern</a:t>
            </a:r>
          </a:p>
          <a:p>
            <a:pPr marL="0" indent="0">
              <a:lnSpc>
                <a:spcPts val="1464"/>
              </a:lnSpc>
              <a:buNone/>
            </a:pPr>
            <a:endParaRPr lang="de-DE" dirty="0" sz="1225"/>
          </a:p>
          <a:p>
            <a:pPr>
              <a:lnSpc>
                <a:spcPts val="970"/>
              </a:lnSpc>
            </a:pPr>
            <a:r>
              <a:rPr lang="de-DE" dirty="0" sz="875"/>
              <a:t>Verhandeln Sie Gehalt und Zusatzleistungen, um den Gender Pay Gap zu schließen.</a:t>
            </a:r>
          </a:p>
          <a:p>
            <a:pPr>
              <a:lnSpc>
                <a:spcPts val="970"/>
              </a:lnSpc>
            </a:pPr>
            <a:r>
              <a:rPr lang="de-DE" dirty="0" sz="875"/>
              <a:t>Investieren Sie in Weiterbildung und Kompetenzen – für langfristig höhere Verdienstchancen.</a:t>
            </a:r>
          </a:p>
          <a:p>
            <a:pPr>
              <a:lnSpc>
                <a:spcPts val="970"/>
              </a:lnSpc>
            </a:pPr>
            <a:r>
              <a:rPr lang="de-DE" dirty="0" sz="875"/>
              <a:t>Bauen Sie ein starkes berufliches Netzwerk auf und suchen Sie Mentoring-Möglichkeiten. </a:t>
            </a:r>
          </a:p>
          <a:p>
            <a:pPr marL="0" indent="0">
              <a:lnSpc>
                <a:spcPts val="2684"/>
              </a:lnSpc>
              <a:buNone/>
            </a:pPr>
            <a:endParaRPr lang="de-DE" dirty="0" sz="2225"/>
          </a:p>
          <a:p>
            <a:pPr marL="0" indent="0">
              <a:lnSpc>
                <a:spcPts val="970"/>
              </a:lnSpc>
              <a:buNone/>
            </a:pPr>
            <a:r>
              <a:rPr lang="de-DE" b="1" dirty="0" sz="875"/>
              <a:t>6. Finanzplan erstellen</a:t>
            </a:r>
          </a:p>
          <a:p>
            <a:pPr marL="0" indent="0">
              <a:lnSpc>
                <a:spcPts val="1464"/>
              </a:lnSpc>
              <a:buNone/>
            </a:pPr>
            <a:endParaRPr lang="de-DE" dirty="0" sz="1225"/>
          </a:p>
          <a:p>
            <a:pPr>
              <a:lnSpc>
                <a:spcPts val="970"/>
              </a:lnSpc>
            </a:pPr>
            <a:r>
              <a:rPr lang="de-DE" dirty="0" sz="875"/>
              <a:t>Setzen Sie klare kurz- und langfristige Ziele (z. B. Notgroschen, Immobilienkauf, Ruhestand).</a:t>
            </a:r>
          </a:p>
          <a:p>
            <a:pPr>
              <a:lnSpc>
                <a:spcPts val="970"/>
              </a:lnSpc>
            </a:pPr>
            <a:r>
              <a:rPr lang="de-DE" dirty="0" sz="875"/>
              <a:t>Erfassen Sie Ihre Ausgaben und führen Sie ein realistisches Budget.</a:t>
            </a:r>
          </a:p>
          <a:p>
            <a:pPr>
              <a:lnSpc>
                <a:spcPts val="970"/>
              </a:lnSpc>
            </a:pPr>
            <a:r>
              <a:rPr lang="de-DE" dirty="0" sz="875"/>
              <a:t>Planen Sie regelmäßige Finanz-Checks ein, um bei Veränderungen im Leben nachzusteuern. </a:t>
            </a:r>
          </a:p>
          <a:p>
            <a:pPr marL="0" indent="0">
              <a:lnSpc>
                <a:spcPts val="2440"/>
              </a:lnSpc>
              <a:buNone/>
            </a:pPr>
            <a:endParaRPr lang="de-DE" dirty="0" sz="2025"/>
          </a:p>
          <a:p>
            <a:pPr marL="0" indent="0">
              <a:lnSpc>
                <a:spcPts val="1220"/>
              </a:lnSpc>
              <a:buNone/>
            </a:pPr>
            <a:endParaRPr lang="de-DE" dirty="0" sz="1025"/>
          </a:p>
          <a:p>
            <a:pPr>
              <a:lnSpc>
                <a:spcPts val="1220"/>
              </a:lnSpc>
            </a:pPr>
            <a:endParaRPr lang="de-DE" dirty="0" sz="1025"/>
          </a:p>
        </p:txBody>
      </p:sp>
      <p:grpSp>
        <p:nvGrpSpPr>
          <p:cNvPr id="4" name="Graphic 2">
            <a:extLst>
              <a:ext uri="{FF2B5EF4-FFF2-40B4-BE49-F238E27FC236}">
                <a16:creationId xmlns:a16="http://schemas.microsoft.com/office/drawing/2014/main" id="{47624011-84C3-1AFC-1A8C-3BE88CD881C7}"/>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4A40D977-A921-1F7A-DD6C-479D56BC3327}"/>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9BABFD25-198B-600D-409C-2D0CE6D03A0D}"/>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22">
                <a:extLst>
                  <a:ext uri="{FF2B5EF4-FFF2-40B4-BE49-F238E27FC236}">
                    <a16:creationId xmlns:a16="http://schemas.microsoft.com/office/drawing/2014/main" id="{2B827297-A11F-1F21-048B-64D40B17C56A}"/>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10" name="Graphic 2">
              <a:extLst>
                <a:ext uri="{FF2B5EF4-FFF2-40B4-BE49-F238E27FC236}">
                  <a16:creationId xmlns:a16="http://schemas.microsoft.com/office/drawing/2014/main" id="{AB37B03C-31AC-9BD5-E024-406EDC7A68D9}"/>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D1F673F4-8A7B-2610-292F-EA6E534C817F}"/>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 name="Freeform 11">
                <a:extLst>
                  <a:ext uri="{FF2B5EF4-FFF2-40B4-BE49-F238E27FC236}">
                    <a16:creationId xmlns:a16="http://schemas.microsoft.com/office/drawing/2014/main" id="{086E1E5E-E917-5555-3085-B5581857F323}"/>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 name="Freeform 12">
                <a:extLst>
                  <a:ext uri="{FF2B5EF4-FFF2-40B4-BE49-F238E27FC236}">
                    <a16:creationId xmlns:a16="http://schemas.microsoft.com/office/drawing/2014/main" id="{F1F47240-91B1-1A92-AC81-106C15A48264}"/>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 name="Freeform 13">
                <a:extLst>
                  <a:ext uri="{FF2B5EF4-FFF2-40B4-BE49-F238E27FC236}">
                    <a16:creationId xmlns:a16="http://schemas.microsoft.com/office/drawing/2014/main" id="{604F808D-E025-56EB-6F23-83B37BCB52C4}"/>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 name="Freeform 14">
                <a:extLst>
                  <a:ext uri="{FF2B5EF4-FFF2-40B4-BE49-F238E27FC236}">
                    <a16:creationId xmlns:a16="http://schemas.microsoft.com/office/drawing/2014/main" id="{B60A752F-BA93-B1ED-0297-3F874D6851EC}"/>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6" name="Freeform 15">
                <a:extLst>
                  <a:ext uri="{FF2B5EF4-FFF2-40B4-BE49-F238E27FC236}">
                    <a16:creationId xmlns:a16="http://schemas.microsoft.com/office/drawing/2014/main" id="{200054F0-9E8A-2BBF-B6FD-5D566E41D1B3}"/>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7" name="Freeform 16">
                <a:extLst>
                  <a:ext uri="{FF2B5EF4-FFF2-40B4-BE49-F238E27FC236}">
                    <a16:creationId xmlns:a16="http://schemas.microsoft.com/office/drawing/2014/main" id="{6FAC72B9-5A06-3C9E-F5FF-03542D44920C}"/>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8" name="Freeform 17">
                <a:extLst>
                  <a:ext uri="{FF2B5EF4-FFF2-40B4-BE49-F238E27FC236}">
                    <a16:creationId xmlns:a16="http://schemas.microsoft.com/office/drawing/2014/main" id="{B345BF61-83E4-FDD0-CB67-1A26032489FB}"/>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9" name="Freeform 18">
                <a:extLst>
                  <a:ext uri="{FF2B5EF4-FFF2-40B4-BE49-F238E27FC236}">
                    <a16:creationId xmlns:a16="http://schemas.microsoft.com/office/drawing/2014/main" id="{375859CD-0A1F-B2F8-41D7-2975C360F6F6}"/>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0" name="Freeform 19">
                <a:extLst>
                  <a:ext uri="{FF2B5EF4-FFF2-40B4-BE49-F238E27FC236}">
                    <a16:creationId xmlns:a16="http://schemas.microsoft.com/office/drawing/2014/main" id="{2A72A019-D06A-E874-8105-B2F750A279C4}"/>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1" name="Freeform 20">
                <a:extLst>
                  <a:ext uri="{FF2B5EF4-FFF2-40B4-BE49-F238E27FC236}">
                    <a16:creationId xmlns:a16="http://schemas.microsoft.com/office/drawing/2014/main" id="{2B455DD4-B913-7F39-C5A4-41F83A2FFE56}"/>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de-DE" dirty="0">
                  <a:solidFill>
                    <a:schemeClr val="bg1"/>
                  </a:solidFill>
                </a:endParaRPr>
              </a:p>
            </p:txBody>
          </p:sp>
        </p:grpSp>
      </p:grpSp>
      <p:cxnSp>
        <p:nvCxnSpPr>
          <p:cNvPr id="24" name="Straight Connector 23">
            <a:extLst>
              <a:ext uri="{FF2B5EF4-FFF2-40B4-BE49-F238E27FC236}">
                <a16:creationId xmlns:a16="http://schemas.microsoft.com/office/drawing/2014/main" id="{EC6EEA76-A96A-DB1A-D196-93FEC74CA2D2}"/>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68" name="Rounded Rectangle 67">
            <a:extLst>
              <a:ext uri="{FF2B5EF4-FFF2-40B4-BE49-F238E27FC236}">
                <a16:creationId xmlns:a16="http://schemas.microsoft.com/office/drawing/2014/main" id="{F160634F-96ED-7302-7B6C-40701058935F}"/>
              </a:ext>
            </a:extLst>
          </p:cNvPr>
          <p:cNvSpPr/>
          <p:nvPr/>
        </p:nvSpPr>
        <p:spPr>
          <a:xfrm>
            <a:off x="5005388" y="1821601"/>
            <a:ext cx="1981199" cy="1878861"/>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87" name="Graphic 2">
            <a:extLst>
              <a:ext uri="{FF2B5EF4-FFF2-40B4-BE49-F238E27FC236}">
                <a16:creationId xmlns:a16="http://schemas.microsoft.com/office/drawing/2014/main" id="{4F0F6A39-5C2B-1D9F-7198-A1C2FAE1C716}"/>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C8C256E9-7B30-CCFE-90EE-651D44872A5A}"/>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F0B5CA59-20DC-D22B-30ED-2557A3A36068}"/>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74A6160F-9C97-D0E7-DB5C-D6482887C013}"/>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4BAB96E2-107B-52DA-E3D6-B9BBE82C5FCE}"/>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8D4175EB-EBBD-F603-270B-476BA09B5AED}"/>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8D18C4BD-077A-40E6-DD15-170E55B82781}"/>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D830999A-A8A1-6260-EC94-303333F829F6}"/>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grpSp>
      <p:sp>
        <p:nvSpPr>
          <p:cNvPr id="25" name="Rounded Rectangle 24">
            <a:extLst>
              <a:ext uri="{FF2B5EF4-FFF2-40B4-BE49-F238E27FC236}">
                <a16:creationId xmlns:a16="http://schemas.microsoft.com/office/drawing/2014/main" id="{94274B23-C125-8F49-EBC4-D4140570368F}"/>
              </a:ext>
            </a:extLst>
          </p:cNvPr>
          <p:cNvSpPr/>
          <p:nvPr/>
        </p:nvSpPr>
        <p:spPr>
          <a:xfrm>
            <a:off x="5005388" y="4188567"/>
            <a:ext cx="1981199" cy="2126510"/>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1" name="Rounded Rectangle 30">
            <a:extLst>
              <a:ext uri="{FF2B5EF4-FFF2-40B4-BE49-F238E27FC236}">
                <a16:creationId xmlns:a16="http://schemas.microsoft.com/office/drawing/2014/main" id="{0C375E89-CE6D-0DA6-D4E2-C325A2BB2E18}"/>
              </a:ext>
            </a:extLst>
          </p:cNvPr>
          <p:cNvSpPr/>
          <p:nvPr/>
        </p:nvSpPr>
        <p:spPr>
          <a:xfrm>
            <a:off x="5005388" y="6846045"/>
            <a:ext cx="1981199" cy="2869458"/>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33" name="Group 32">
            <a:extLst>
              <a:ext uri="{FF2B5EF4-FFF2-40B4-BE49-F238E27FC236}">
                <a16:creationId xmlns:a16="http://schemas.microsoft.com/office/drawing/2014/main" id="{69B131AB-11B0-3BA1-0744-09B7B3C866EE}"/>
              </a:ext>
            </a:extLst>
          </p:cNvPr>
          <p:cNvGrpSpPr/>
          <p:nvPr/>
        </p:nvGrpSpPr>
        <p:grpSpPr>
          <a:xfrm>
            <a:off x="5117082" y="3993388"/>
            <a:ext cx="1410856" cy="406400"/>
            <a:chOff x="1590175" y="6032510"/>
            <a:chExt cx="1410856" cy="406400"/>
          </a:xfrm>
        </p:grpSpPr>
        <p:sp>
          <p:nvSpPr>
            <p:cNvPr id="34" name="Rectangle 33">
              <a:extLst>
                <a:ext uri="{FF2B5EF4-FFF2-40B4-BE49-F238E27FC236}">
                  <a16:creationId xmlns:a16="http://schemas.microsoft.com/office/drawing/2014/main" id="{9DE091F5-E40A-A894-DC4D-94A088B8936B}"/>
                </a:ext>
              </a:extLst>
            </p:cNvPr>
            <p:cNvSpPr/>
            <p:nvPr/>
          </p:nvSpPr>
          <p:spPr>
            <a:xfrm>
              <a:off x="1941158" y="6087928"/>
              <a:ext cx="674452"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41" name="Rectangle 40">
              <a:extLst>
                <a:ext uri="{FF2B5EF4-FFF2-40B4-BE49-F238E27FC236}">
                  <a16:creationId xmlns:a16="http://schemas.microsoft.com/office/drawing/2014/main" id="{66ABDD0B-17F0-9D6D-D5B9-872C26D59297}"/>
                </a:ext>
              </a:extLst>
            </p:cNvPr>
            <p:cNvSpPr/>
            <p:nvPr/>
          </p:nvSpPr>
          <p:spPr>
            <a:xfrm>
              <a:off x="1784139" y="6092546"/>
              <a:ext cx="810205"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42" name="Text Placeholder 122">
              <a:extLst>
                <a:ext uri="{FF2B5EF4-FFF2-40B4-BE49-F238E27FC236}">
                  <a16:creationId xmlns:a16="http://schemas.microsoft.com/office/drawing/2014/main" id="{BAAA3CC3-DC94-95C9-9EAC-9777C3E8C12C}"/>
                </a:ext>
              </a:extLst>
            </p:cNvPr>
            <p:cNvSpPr txBox="1">
              <a:spLocks/>
            </p:cNvSpPr>
            <p:nvPr/>
          </p:nvSpPr>
          <p:spPr>
            <a:xfrm>
              <a:off x="1981384" y="6096239"/>
              <a:ext cx="1019647"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Video</a:t>
              </a:r>
            </a:p>
          </p:txBody>
        </p:sp>
        <p:sp>
          <p:nvSpPr>
            <p:cNvPr id="43" name="Oval 42">
              <a:extLst>
                <a:ext uri="{FF2B5EF4-FFF2-40B4-BE49-F238E27FC236}">
                  <a16:creationId xmlns:a16="http://schemas.microsoft.com/office/drawing/2014/main" id="{6895CA8F-8977-2614-8078-68C8A841B91C}"/>
                </a:ext>
              </a:extLst>
            </p:cNvPr>
            <p:cNvSpPr/>
            <p:nvPr/>
          </p:nvSpPr>
          <p:spPr>
            <a:xfrm>
              <a:off x="1590175" y="6032510"/>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44" name="Graphic 37">
              <a:extLst>
                <a:ext uri="{FF2B5EF4-FFF2-40B4-BE49-F238E27FC236}">
                  <a16:creationId xmlns:a16="http://schemas.microsoft.com/office/drawing/2014/main" id="{C00416B0-1D3B-5D9F-A0B7-6C094072A1A9}"/>
                </a:ext>
              </a:extLst>
            </p:cNvPr>
            <p:cNvGrpSpPr/>
            <p:nvPr/>
          </p:nvGrpSpPr>
          <p:grpSpPr>
            <a:xfrm>
              <a:off x="1681004" y="6103086"/>
              <a:ext cx="222223" cy="251941"/>
              <a:chOff x="5159654" y="1141193"/>
              <a:chExt cx="1211223" cy="1373202"/>
            </a:xfrm>
            <a:solidFill>
              <a:schemeClr val="bg1"/>
            </a:solidFill>
          </p:grpSpPr>
          <p:sp>
            <p:nvSpPr>
              <p:cNvPr id="45" name="Freeform 44">
                <a:extLst>
                  <a:ext uri="{FF2B5EF4-FFF2-40B4-BE49-F238E27FC236}">
                    <a16:creationId xmlns:a16="http://schemas.microsoft.com/office/drawing/2014/main" id="{E6CD6F96-9CD5-624F-111B-841E251FC5CF}"/>
                  </a:ext>
                </a:extLst>
              </p:cNvPr>
              <p:cNvSpPr/>
              <p:nvPr/>
            </p:nvSpPr>
            <p:spPr>
              <a:xfrm>
                <a:off x="5159654" y="1141193"/>
                <a:ext cx="1211223" cy="1373202"/>
              </a:xfrm>
              <a:custGeom>
                <a:avLst/>
                <a:gdLst>
                  <a:gd name="connsiteX0" fmla="*/ 177720 w 1211223"/>
                  <a:gd name="connsiteY0" fmla="*/ 1373202 h 1373202"/>
                  <a:gd name="connsiteX1" fmla="*/ 49341 w 1211223"/>
                  <a:gd name="connsiteY1" fmla="*/ 1240069 h 1373202"/>
                  <a:gd name="connsiteX2" fmla="*/ 49341 w 1211223"/>
                  <a:gd name="connsiteY2" fmla="*/ 585815 h 1373202"/>
                  <a:gd name="connsiteX3" fmla="*/ 71213 w 1211223"/>
                  <a:gd name="connsiteY3" fmla="*/ 259638 h 1373202"/>
                  <a:gd name="connsiteX4" fmla="*/ 965108 w 1211223"/>
                  <a:gd name="connsiteY4" fmla="*/ 29 h 1373202"/>
                  <a:gd name="connsiteX5" fmla="*/ 1094437 w 1211223"/>
                  <a:gd name="connsiteY5" fmla="*/ 63742 h 1373202"/>
                  <a:gd name="connsiteX6" fmla="*/ 1159102 w 1211223"/>
                  <a:gd name="connsiteY6" fmla="*/ 256785 h 1373202"/>
                  <a:gd name="connsiteX7" fmla="*/ 1140083 w 1211223"/>
                  <a:gd name="connsiteY7" fmla="*/ 301480 h 1373202"/>
                  <a:gd name="connsiteX8" fmla="*/ 269011 w 1211223"/>
                  <a:gd name="connsiteY8" fmla="*/ 555384 h 1373202"/>
                  <a:gd name="connsiteX9" fmla="*/ 1187630 w 1211223"/>
                  <a:gd name="connsiteY9" fmla="*/ 555384 h 1373202"/>
                  <a:gd name="connsiteX10" fmla="*/ 1207600 w 1211223"/>
                  <a:gd name="connsiteY10" fmla="*/ 588667 h 1373202"/>
                  <a:gd name="connsiteX11" fmla="*/ 1207600 w 1211223"/>
                  <a:gd name="connsiteY11" fmla="*/ 1216295 h 1373202"/>
                  <a:gd name="connsiteX12" fmla="*/ 1076369 w 1211223"/>
                  <a:gd name="connsiteY12" fmla="*/ 1373202 h 1373202"/>
                  <a:gd name="connsiteX13" fmla="*/ 727370 w 1211223"/>
                  <a:gd name="connsiteY13" fmla="*/ 1373202 h 1373202"/>
                  <a:gd name="connsiteX14" fmla="*/ 731174 w 1211223"/>
                  <a:gd name="connsiteY14" fmla="*/ 1319949 h 1373202"/>
                  <a:gd name="connsiteX15" fmla="*/ 1061154 w 1211223"/>
                  <a:gd name="connsiteY15" fmla="*/ 1319949 h 1373202"/>
                  <a:gd name="connsiteX16" fmla="*/ 1153396 w 1211223"/>
                  <a:gd name="connsiteY16" fmla="*/ 1224854 h 1373202"/>
                  <a:gd name="connsiteX17" fmla="*/ 1153396 w 1211223"/>
                  <a:gd name="connsiteY17" fmla="*/ 862541 h 1373202"/>
                  <a:gd name="connsiteX18" fmla="*/ 1149592 w 1211223"/>
                  <a:gd name="connsiteY18" fmla="*/ 858738 h 1373202"/>
                  <a:gd name="connsiteX19" fmla="*/ 101644 w 1211223"/>
                  <a:gd name="connsiteY19" fmla="*/ 858738 h 1373202"/>
                  <a:gd name="connsiteX20" fmla="*/ 101644 w 1211223"/>
                  <a:gd name="connsiteY20" fmla="*/ 1238167 h 1373202"/>
                  <a:gd name="connsiteX21" fmla="*/ 110202 w 1211223"/>
                  <a:gd name="connsiteY21" fmla="*/ 1263843 h 1373202"/>
                  <a:gd name="connsiteX22" fmla="*/ 193886 w 1211223"/>
                  <a:gd name="connsiteY22" fmla="*/ 1319949 h 1373202"/>
                  <a:gd name="connsiteX23" fmla="*/ 521013 w 1211223"/>
                  <a:gd name="connsiteY23" fmla="*/ 1319949 h 1373202"/>
                  <a:gd name="connsiteX24" fmla="*/ 524817 w 1211223"/>
                  <a:gd name="connsiteY24" fmla="*/ 1373202 h 1373202"/>
                  <a:gd name="connsiteX25" fmla="*/ 175818 w 1211223"/>
                  <a:gd name="connsiteY25" fmla="*/ 1373202 h 1373202"/>
                  <a:gd name="connsiteX26" fmla="*/ 993636 w 1211223"/>
                  <a:gd name="connsiteY26" fmla="*/ 286265 h 1373202"/>
                  <a:gd name="connsiteX27" fmla="*/ 1102996 w 1211223"/>
                  <a:gd name="connsiteY27" fmla="*/ 252982 h 1373202"/>
                  <a:gd name="connsiteX28" fmla="*/ 1064958 w 1211223"/>
                  <a:gd name="connsiteY28" fmla="*/ 119848 h 1373202"/>
                  <a:gd name="connsiteX29" fmla="*/ 946089 w 1211223"/>
                  <a:gd name="connsiteY29" fmla="*/ 57086 h 1373202"/>
                  <a:gd name="connsiteX30" fmla="*/ 806299 w 1211223"/>
                  <a:gd name="connsiteY30" fmla="*/ 97026 h 1373202"/>
                  <a:gd name="connsiteX31" fmla="*/ 994587 w 1211223"/>
                  <a:gd name="connsiteY31" fmla="*/ 286265 h 1373202"/>
                  <a:gd name="connsiteX32" fmla="*/ 934677 w 1211223"/>
                  <a:gd name="connsiteY32" fmla="*/ 305284 h 1373202"/>
                  <a:gd name="connsiteX33" fmla="*/ 906149 w 1211223"/>
                  <a:gd name="connsiteY33" fmla="*/ 272952 h 1373202"/>
                  <a:gd name="connsiteX34" fmla="*/ 741634 w 1211223"/>
                  <a:gd name="connsiteY34" fmla="*/ 117947 h 1373202"/>
                  <a:gd name="connsiteX35" fmla="*/ 601844 w 1211223"/>
                  <a:gd name="connsiteY35" fmla="*/ 155034 h 1373202"/>
                  <a:gd name="connsiteX36" fmla="*/ 792985 w 1211223"/>
                  <a:gd name="connsiteY36" fmla="*/ 345224 h 1373202"/>
                  <a:gd name="connsiteX37" fmla="*/ 934677 w 1211223"/>
                  <a:gd name="connsiteY37" fmla="*/ 305284 h 1373202"/>
                  <a:gd name="connsiteX38" fmla="*/ 398341 w 1211223"/>
                  <a:gd name="connsiteY38" fmla="*/ 213993 h 1373202"/>
                  <a:gd name="connsiteX39" fmla="*/ 590433 w 1211223"/>
                  <a:gd name="connsiteY39" fmla="*/ 401330 h 1373202"/>
                  <a:gd name="connsiteX40" fmla="*/ 733075 w 1211223"/>
                  <a:gd name="connsiteY40" fmla="*/ 360439 h 1373202"/>
                  <a:gd name="connsiteX41" fmla="*/ 540032 w 1211223"/>
                  <a:gd name="connsiteY41" fmla="*/ 175004 h 1373202"/>
                  <a:gd name="connsiteX42" fmla="*/ 397390 w 1211223"/>
                  <a:gd name="connsiteY42" fmla="*/ 213993 h 1373202"/>
                  <a:gd name="connsiteX43" fmla="*/ 532425 w 1211223"/>
                  <a:gd name="connsiteY43" fmla="*/ 420349 h 1373202"/>
                  <a:gd name="connsiteX44" fmla="*/ 339382 w 1211223"/>
                  <a:gd name="connsiteY44" fmla="*/ 233963 h 1373202"/>
                  <a:gd name="connsiteX45" fmla="*/ 197690 w 1211223"/>
                  <a:gd name="connsiteY45" fmla="*/ 272952 h 1373202"/>
                  <a:gd name="connsiteX46" fmla="*/ 389782 w 1211223"/>
                  <a:gd name="connsiteY46" fmla="*/ 460289 h 1373202"/>
                  <a:gd name="connsiteX47" fmla="*/ 532425 w 1211223"/>
                  <a:gd name="connsiteY47" fmla="*/ 420349 h 1373202"/>
                  <a:gd name="connsiteX48" fmla="*/ 330823 w 1211223"/>
                  <a:gd name="connsiteY48" fmla="*/ 479308 h 1373202"/>
                  <a:gd name="connsiteX49" fmla="*/ 137780 w 1211223"/>
                  <a:gd name="connsiteY49" fmla="*/ 292922 h 1373202"/>
                  <a:gd name="connsiteX50" fmla="*/ 52194 w 1211223"/>
                  <a:gd name="connsiteY50" fmla="*/ 397526 h 1373202"/>
                  <a:gd name="connsiteX51" fmla="*/ 94987 w 1211223"/>
                  <a:gd name="connsiteY51" fmla="*/ 545875 h 1373202"/>
                  <a:gd name="connsiteX52" fmla="*/ 330823 w 1211223"/>
                  <a:gd name="connsiteY52" fmla="*/ 480259 h 1373202"/>
                  <a:gd name="connsiteX53" fmla="*/ 336529 w 1211223"/>
                  <a:gd name="connsiteY53" fmla="*/ 608637 h 1373202"/>
                  <a:gd name="connsiteX54" fmla="*/ 103546 w 1211223"/>
                  <a:gd name="connsiteY54" fmla="*/ 608637 h 1373202"/>
                  <a:gd name="connsiteX55" fmla="*/ 103546 w 1211223"/>
                  <a:gd name="connsiteY55" fmla="*/ 804533 h 1373202"/>
                  <a:gd name="connsiteX56" fmla="*/ 227169 w 1211223"/>
                  <a:gd name="connsiteY56" fmla="*/ 804533 h 1373202"/>
                  <a:gd name="connsiteX57" fmla="*/ 337480 w 1211223"/>
                  <a:gd name="connsiteY57" fmla="*/ 608637 h 1373202"/>
                  <a:gd name="connsiteX58" fmla="*/ 548591 w 1211223"/>
                  <a:gd name="connsiteY58" fmla="*/ 608637 h 1373202"/>
                  <a:gd name="connsiteX59" fmla="*/ 402144 w 1211223"/>
                  <a:gd name="connsiteY59" fmla="*/ 608637 h 1373202"/>
                  <a:gd name="connsiteX60" fmla="*/ 288030 w 1211223"/>
                  <a:gd name="connsiteY60" fmla="*/ 804533 h 1373202"/>
                  <a:gd name="connsiteX61" fmla="*/ 434477 w 1211223"/>
                  <a:gd name="connsiteY61" fmla="*/ 804533 h 1373202"/>
                  <a:gd name="connsiteX62" fmla="*/ 548591 w 1211223"/>
                  <a:gd name="connsiteY62" fmla="*/ 608637 h 1373202"/>
                  <a:gd name="connsiteX63" fmla="*/ 757800 w 1211223"/>
                  <a:gd name="connsiteY63" fmla="*/ 608637 h 1373202"/>
                  <a:gd name="connsiteX64" fmla="*/ 611354 w 1211223"/>
                  <a:gd name="connsiteY64" fmla="*/ 608637 h 1373202"/>
                  <a:gd name="connsiteX65" fmla="*/ 497240 w 1211223"/>
                  <a:gd name="connsiteY65" fmla="*/ 804533 h 1373202"/>
                  <a:gd name="connsiteX66" fmla="*/ 647490 w 1211223"/>
                  <a:gd name="connsiteY66" fmla="*/ 804533 h 1373202"/>
                  <a:gd name="connsiteX67" fmla="*/ 757800 w 1211223"/>
                  <a:gd name="connsiteY67" fmla="*/ 608637 h 1373202"/>
                  <a:gd name="connsiteX68" fmla="*/ 968911 w 1211223"/>
                  <a:gd name="connsiteY68" fmla="*/ 608637 h 1373202"/>
                  <a:gd name="connsiteX69" fmla="*/ 818661 w 1211223"/>
                  <a:gd name="connsiteY69" fmla="*/ 608637 h 1373202"/>
                  <a:gd name="connsiteX70" fmla="*/ 708351 w 1211223"/>
                  <a:gd name="connsiteY70" fmla="*/ 804533 h 1373202"/>
                  <a:gd name="connsiteX71" fmla="*/ 854797 w 1211223"/>
                  <a:gd name="connsiteY71" fmla="*/ 804533 h 1373202"/>
                  <a:gd name="connsiteX72" fmla="*/ 968911 w 1211223"/>
                  <a:gd name="connsiteY72" fmla="*/ 608637 h 1373202"/>
                  <a:gd name="connsiteX73" fmla="*/ 1154347 w 1211223"/>
                  <a:gd name="connsiteY73" fmla="*/ 608637 h 1373202"/>
                  <a:gd name="connsiteX74" fmla="*/ 1032625 w 1211223"/>
                  <a:gd name="connsiteY74" fmla="*/ 608637 h 1373202"/>
                  <a:gd name="connsiteX75" fmla="*/ 918511 w 1211223"/>
                  <a:gd name="connsiteY75" fmla="*/ 804533 h 1373202"/>
                  <a:gd name="connsiteX76" fmla="*/ 1154347 w 1211223"/>
                  <a:gd name="connsiteY76" fmla="*/ 804533 h 1373202"/>
                  <a:gd name="connsiteX77" fmla="*/ 1154347 w 1211223"/>
                  <a:gd name="connsiteY77" fmla="*/ 608637 h 1373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1211223" h="1373202">
                    <a:moveTo>
                      <a:pt x="177720" y="1373202"/>
                    </a:moveTo>
                    <a:cubicBezTo>
                      <a:pt x="110202" y="1359889"/>
                      <a:pt x="58851" y="1309488"/>
                      <a:pt x="49341" y="1240069"/>
                    </a:cubicBezTo>
                    <a:lnTo>
                      <a:pt x="49341" y="585815"/>
                    </a:lnTo>
                    <a:cubicBezTo>
                      <a:pt x="21764" y="474553"/>
                      <a:pt x="-57165" y="339518"/>
                      <a:pt x="71213" y="259638"/>
                    </a:cubicBezTo>
                    <a:cubicBezTo>
                      <a:pt x="366008" y="165494"/>
                      <a:pt x="665558" y="80859"/>
                      <a:pt x="965108" y="29"/>
                    </a:cubicBezTo>
                    <a:cubicBezTo>
                      <a:pt x="1015508" y="-922"/>
                      <a:pt x="1065908" y="21900"/>
                      <a:pt x="1094437" y="63742"/>
                    </a:cubicBezTo>
                    <a:cubicBezTo>
                      <a:pt x="1122965" y="105584"/>
                      <a:pt x="1150543" y="213993"/>
                      <a:pt x="1159102" y="256785"/>
                    </a:cubicBezTo>
                    <a:cubicBezTo>
                      <a:pt x="1163856" y="281510"/>
                      <a:pt x="1164807" y="291971"/>
                      <a:pt x="1140083" y="301480"/>
                    </a:cubicBezTo>
                    <a:lnTo>
                      <a:pt x="269011" y="555384"/>
                    </a:lnTo>
                    <a:lnTo>
                      <a:pt x="1187630" y="555384"/>
                    </a:lnTo>
                    <a:cubicBezTo>
                      <a:pt x="1197140" y="555384"/>
                      <a:pt x="1210453" y="579158"/>
                      <a:pt x="1207600" y="588667"/>
                    </a:cubicBezTo>
                    <a:cubicBezTo>
                      <a:pt x="1199042" y="795024"/>
                      <a:pt x="1219012" y="1010890"/>
                      <a:pt x="1207600" y="1216295"/>
                    </a:cubicBezTo>
                    <a:cubicBezTo>
                      <a:pt x="1203796" y="1292371"/>
                      <a:pt x="1157200" y="1363693"/>
                      <a:pt x="1076369" y="1373202"/>
                    </a:cubicBezTo>
                    <a:lnTo>
                      <a:pt x="727370" y="1373202"/>
                    </a:lnTo>
                    <a:cubicBezTo>
                      <a:pt x="700743" y="1360840"/>
                      <a:pt x="701694" y="1326606"/>
                      <a:pt x="731174" y="1319949"/>
                    </a:cubicBezTo>
                    <a:cubicBezTo>
                      <a:pt x="838631" y="1313292"/>
                      <a:pt x="954647" y="1328507"/>
                      <a:pt x="1061154" y="1319949"/>
                    </a:cubicBezTo>
                    <a:cubicBezTo>
                      <a:pt x="1109652" y="1316145"/>
                      <a:pt x="1153396" y="1275254"/>
                      <a:pt x="1153396" y="1224854"/>
                    </a:cubicBezTo>
                    <a:lnTo>
                      <a:pt x="1153396" y="862541"/>
                    </a:lnTo>
                    <a:lnTo>
                      <a:pt x="1149592" y="858738"/>
                    </a:lnTo>
                    <a:lnTo>
                      <a:pt x="101644" y="858738"/>
                    </a:lnTo>
                    <a:lnTo>
                      <a:pt x="101644" y="1238167"/>
                    </a:lnTo>
                    <a:cubicBezTo>
                      <a:pt x="101644" y="1240069"/>
                      <a:pt x="109251" y="1260990"/>
                      <a:pt x="110202" y="1263843"/>
                    </a:cubicBezTo>
                    <a:cubicBezTo>
                      <a:pt x="125418" y="1297126"/>
                      <a:pt x="157750" y="1317096"/>
                      <a:pt x="193886" y="1319949"/>
                    </a:cubicBezTo>
                    <a:cubicBezTo>
                      <a:pt x="299442" y="1328507"/>
                      <a:pt x="414507" y="1313292"/>
                      <a:pt x="521013" y="1319949"/>
                    </a:cubicBezTo>
                    <a:cubicBezTo>
                      <a:pt x="552395" y="1324704"/>
                      <a:pt x="554297" y="1362742"/>
                      <a:pt x="524817" y="1373202"/>
                    </a:cubicBezTo>
                    <a:lnTo>
                      <a:pt x="175818" y="1373202"/>
                    </a:lnTo>
                    <a:close/>
                    <a:moveTo>
                      <a:pt x="993636" y="286265"/>
                    </a:moveTo>
                    <a:lnTo>
                      <a:pt x="1102996" y="252982"/>
                    </a:lnTo>
                    <a:cubicBezTo>
                      <a:pt x="1087780" y="211140"/>
                      <a:pt x="1080173" y="161690"/>
                      <a:pt x="1064958" y="119848"/>
                    </a:cubicBezTo>
                    <a:cubicBezTo>
                      <a:pt x="1049742" y="78007"/>
                      <a:pt x="1000293" y="45674"/>
                      <a:pt x="946089" y="57086"/>
                    </a:cubicBezTo>
                    <a:cubicBezTo>
                      <a:pt x="891884" y="68497"/>
                      <a:pt x="852895" y="87516"/>
                      <a:pt x="806299" y="97026"/>
                    </a:cubicBezTo>
                    <a:lnTo>
                      <a:pt x="994587" y="286265"/>
                    </a:lnTo>
                    <a:close/>
                    <a:moveTo>
                      <a:pt x="934677" y="305284"/>
                    </a:moveTo>
                    <a:cubicBezTo>
                      <a:pt x="937530" y="302431"/>
                      <a:pt x="910903" y="276755"/>
                      <a:pt x="906149" y="272952"/>
                    </a:cubicBezTo>
                    <a:cubicBezTo>
                      <a:pt x="851944" y="220649"/>
                      <a:pt x="796789" y="169298"/>
                      <a:pt x="741634" y="117947"/>
                    </a:cubicBezTo>
                    <a:lnTo>
                      <a:pt x="601844" y="155034"/>
                    </a:lnTo>
                    <a:lnTo>
                      <a:pt x="792985" y="345224"/>
                    </a:lnTo>
                    <a:lnTo>
                      <a:pt x="934677" y="305284"/>
                    </a:lnTo>
                    <a:close/>
                    <a:moveTo>
                      <a:pt x="398341" y="213993"/>
                    </a:moveTo>
                    <a:lnTo>
                      <a:pt x="590433" y="401330"/>
                    </a:lnTo>
                    <a:lnTo>
                      <a:pt x="733075" y="360439"/>
                    </a:lnTo>
                    <a:lnTo>
                      <a:pt x="540032" y="175004"/>
                    </a:lnTo>
                    <a:lnTo>
                      <a:pt x="397390" y="213993"/>
                    </a:lnTo>
                    <a:close/>
                    <a:moveTo>
                      <a:pt x="532425" y="420349"/>
                    </a:moveTo>
                    <a:lnTo>
                      <a:pt x="339382" y="233963"/>
                    </a:lnTo>
                    <a:lnTo>
                      <a:pt x="197690" y="272952"/>
                    </a:lnTo>
                    <a:lnTo>
                      <a:pt x="389782" y="460289"/>
                    </a:lnTo>
                    <a:lnTo>
                      <a:pt x="532425" y="420349"/>
                    </a:lnTo>
                    <a:close/>
                    <a:moveTo>
                      <a:pt x="330823" y="479308"/>
                    </a:moveTo>
                    <a:lnTo>
                      <a:pt x="137780" y="292922"/>
                    </a:lnTo>
                    <a:cubicBezTo>
                      <a:pt x="87380" y="296725"/>
                      <a:pt x="47440" y="346175"/>
                      <a:pt x="52194" y="397526"/>
                    </a:cubicBezTo>
                    <a:lnTo>
                      <a:pt x="94987" y="545875"/>
                    </a:lnTo>
                    <a:lnTo>
                      <a:pt x="330823" y="480259"/>
                    </a:lnTo>
                    <a:close/>
                    <a:moveTo>
                      <a:pt x="336529" y="608637"/>
                    </a:moveTo>
                    <a:lnTo>
                      <a:pt x="103546" y="608637"/>
                    </a:lnTo>
                    <a:lnTo>
                      <a:pt x="103546" y="804533"/>
                    </a:lnTo>
                    <a:lnTo>
                      <a:pt x="227169" y="804533"/>
                    </a:lnTo>
                    <a:lnTo>
                      <a:pt x="337480" y="608637"/>
                    </a:lnTo>
                    <a:close/>
                    <a:moveTo>
                      <a:pt x="548591" y="608637"/>
                    </a:moveTo>
                    <a:lnTo>
                      <a:pt x="402144" y="608637"/>
                    </a:lnTo>
                    <a:lnTo>
                      <a:pt x="288030" y="804533"/>
                    </a:lnTo>
                    <a:lnTo>
                      <a:pt x="434477" y="804533"/>
                    </a:lnTo>
                    <a:lnTo>
                      <a:pt x="548591" y="608637"/>
                    </a:lnTo>
                    <a:close/>
                    <a:moveTo>
                      <a:pt x="757800" y="608637"/>
                    </a:moveTo>
                    <a:lnTo>
                      <a:pt x="611354" y="608637"/>
                    </a:lnTo>
                    <a:lnTo>
                      <a:pt x="497240" y="804533"/>
                    </a:lnTo>
                    <a:lnTo>
                      <a:pt x="647490" y="804533"/>
                    </a:lnTo>
                    <a:lnTo>
                      <a:pt x="757800" y="608637"/>
                    </a:lnTo>
                    <a:close/>
                    <a:moveTo>
                      <a:pt x="968911" y="608637"/>
                    </a:moveTo>
                    <a:lnTo>
                      <a:pt x="818661" y="608637"/>
                    </a:lnTo>
                    <a:lnTo>
                      <a:pt x="708351" y="804533"/>
                    </a:lnTo>
                    <a:lnTo>
                      <a:pt x="854797" y="804533"/>
                    </a:lnTo>
                    <a:lnTo>
                      <a:pt x="968911" y="608637"/>
                    </a:lnTo>
                    <a:close/>
                    <a:moveTo>
                      <a:pt x="1154347" y="608637"/>
                    </a:moveTo>
                    <a:lnTo>
                      <a:pt x="1032625" y="608637"/>
                    </a:lnTo>
                    <a:lnTo>
                      <a:pt x="918511" y="804533"/>
                    </a:lnTo>
                    <a:lnTo>
                      <a:pt x="1154347" y="804533"/>
                    </a:lnTo>
                    <a:lnTo>
                      <a:pt x="1154347" y="608637"/>
                    </a:lnTo>
                    <a:close/>
                  </a:path>
                </a:pathLst>
              </a:custGeom>
              <a:grpFill/>
              <a:ln w="9502" cap="flat">
                <a:noFill/>
                <a:prstDash val="solid"/>
                <a:miter/>
              </a:ln>
            </p:spPr>
            <p:txBody>
              <a:bodyPr rtlCol="0" anchor="ctr"/>
              <a:lstStyle/>
              <a:p>
                <a:endParaRPr lang="de-DE" dirty="0"/>
              </a:p>
            </p:txBody>
          </p:sp>
          <p:sp>
            <p:nvSpPr>
              <p:cNvPr id="46" name="Freeform 45">
                <a:extLst>
                  <a:ext uri="{FF2B5EF4-FFF2-40B4-BE49-F238E27FC236}">
                    <a16:creationId xmlns:a16="http://schemas.microsoft.com/office/drawing/2014/main" id="{57E0388C-BE6C-1F7B-507D-01BF089FFBD4}"/>
                  </a:ext>
                </a:extLst>
              </p:cNvPr>
              <p:cNvSpPr/>
              <p:nvPr/>
            </p:nvSpPr>
            <p:spPr>
              <a:xfrm>
                <a:off x="5761493" y="2460827"/>
                <a:ext cx="57855" cy="5356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grpFill/>
              <a:ln w="9502" cap="flat">
                <a:noFill/>
                <a:prstDash val="solid"/>
                <a:miter/>
              </a:ln>
            </p:spPr>
            <p:txBody>
              <a:bodyPr rtlCol="0" anchor="ctr"/>
              <a:lstStyle/>
              <a:p>
                <a:endParaRPr lang="de-DE" dirty="0"/>
              </a:p>
            </p:txBody>
          </p:sp>
          <p:sp>
            <p:nvSpPr>
              <p:cNvPr id="47" name="Freeform 46">
                <a:extLst>
                  <a:ext uri="{FF2B5EF4-FFF2-40B4-BE49-F238E27FC236}">
                    <a16:creationId xmlns:a16="http://schemas.microsoft.com/office/drawing/2014/main" id="{D3E1B377-3DE5-E229-6883-F61176D6AF53}"/>
                  </a:ext>
                </a:extLst>
              </p:cNvPr>
              <p:cNvSpPr/>
              <p:nvPr/>
            </p:nvSpPr>
            <p:spPr>
              <a:xfrm>
                <a:off x="5680012" y="2064595"/>
                <a:ext cx="293786" cy="338017"/>
              </a:xfrm>
              <a:custGeom>
                <a:avLst/>
                <a:gdLst>
                  <a:gd name="connsiteX0" fmla="*/ 29184 w 293786"/>
                  <a:gd name="connsiteY0" fmla="*/ 0 h 338017"/>
                  <a:gd name="connsiteX1" fmla="*/ 58664 w 293786"/>
                  <a:gd name="connsiteY1" fmla="*/ 12362 h 338017"/>
                  <a:gd name="connsiteX2" fmla="*/ 269775 w 293786"/>
                  <a:gd name="connsiteY2" fmla="*/ 134084 h 338017"/>
                  <a:gd name="connsiteX3" fmla="*/ 282137 w 293786"/>
                  <a:gd name="connsiteY3" fmla="*/ 185435 h 338017"/>
                  <a:gd name="connsiteX4" fmla="*/ 51056 w 293786"/>
                  <a:gd name="connsiteY4" fmla="*/ 319520 h 338017"/>
                  <a:gd name="connsiteX5" fmla="*/ 3508 w 293786"/>
                  <a:gd name="connsiteY5" fmla="*/ 299550 h 338017"/>
                  <a:gd name="connsiteX6" fmla="*/ 3508 w 293786"/>
                  <a:gd name="connsiteY6" fmla="*/ 28529 h 338017"/>
                  <a:gd name="connsiteX7" fmla="*/ 29184 w 293786"/>
                  <a:gd name="connsiteY7" fmla="*/ 951 h 338017"/>
                  <a:gd name="connsiteX8" fmla="*/ 57713 w 293786"/>
                  <a:gd name="connsiteY8" fmla="*/ 74174 h 338017"/>
                  <a:gd name="connsiteX9" fmla="*/ 57713 w 293786"/>
                  <a:gd name="connsiteY9" fmla="*/ 251051 h 338017"/>
                  <a:gd name="connsiteX10" fmla="*/ 210816 w 293786"/>
                  <a:gd name="connsiteY10" fmla="*/ 161662 h 338017"/>
                  <a:gd name="connsiteX11" fmla="*/ 57713 w 293786"/>
                  <a:gd name="connsiteY11" fmla="*/ 74174 h 338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3786" h="338017">
                    <a:moveTo>
                      <a:pt x="29184" y="0"/>
                    </a:moveTo>
                    <a:cubicBezTo>
                      <a:pt x="38694" y="0"/>
                      <a:pt x="50105" y="7608"/>
                      <a:pt x="58664" y="12362"/>
                    </a:cubicBezTo>
                    <a:cubicBezTo>
                      <a:pt x="122377" y="45646"/>
                      <a:pt x="209865" y="94144"/>
                      <a:pt x="269775" y="134084"/>
                    </a:cubicBezTo>
                    <a:cubicBezTo>
                      <a:pt x="290696" y="148348"/>
                      <a:pt x="304960" y="162613"/>
                      <a:pt x="282137" y="185435"/>
                    </a:cubicBezTo>
                    <a:cubicBezTo>
                      <a:pt x="204159" y="225376"/>
                      <a:pt x="129034" y="280531"/>
                      <a:pt x="51056" y="319520"/>
                    </a:cubicBezTo>
                    <a:cubicBezTo>
                      <a:pt x="-26922" y="358509"/>
                      <a:pt x="9214" y="328078"/>
                      <a:pt x="3508" y="299550"/>
                    </a:cubicBezTo>
                    <a:cubicBezTo>
                      <a:pt x="11116" y="213964"/>
                      <a:pt x="-6001" y="112212"/>
                      <a:pt x="3508" y="28529"/>
                    </a:cubicBezTo>
                    <a:cubicBezTo>
                      <a:pt x="5410" y="14264"/>
                      <a:pt x="13969" y="1902"/>
                      <a:pt x="29184" y="951"/>
                    </a:cubicBezTo>
                    <a:close/>
                    <a:moveTo>
                      <a:pt x="57713" y="74174"/>
                    </a:moveTo>
                    <a:lnTo>
                      <a:pt x="57713" y="251051"/>
                    </a:lnTo>
                    <a:lnTo>
                      <a:pt x="210816" y="161662"/>
                    </a:lnTo>
                    <a:lnTo>
                      <a:pt x="57713" y="74174"/>
                    </a:lnTo>
                    <a:close/>
                  </a:path>
                </a:pathLst>
              </a:custGeom>
              <a:grpFill/>
              <a:ln w="9502" cap="flat">
                <a:noFill/>
                <a:prstDash val="solid"/>
                <a:miter/>
              </a:ln>
            </p:spPr>
            <p:txBody>
              <a:bodyPr rtlCol="0" anchor="ctr"/>
              <a:lstStyle/>
              <a:p>
                <a:endParaRPr lang="de-DE" dirty="0"/>
              </a:p>
            </p:txBody>
          </p:sp>
        </p:grpSp>
      </p:grpSp>
      <p:grpSp>
        <p:nvGrpSpPr>
          <p:cNvPr id="51" name="Group 50">
            <a:extLst>
              <a:ext uri="{FF2B5EF4-FFF2-40B4-BE49-F238E27FC236}">
                <a16:creationId xmlns:a16="http://schemas.microsoft.com/office/drawing/2014/main" id="{C3E2E524-8E3E-35ED-947B-7EB959F87BC3}"/>
              </a:ext>
            </a:extLst>
          </p:cNvPr>
          <p:cNvGrpSpPr/>
          <p:nvPr/>
        </p:nvGrpSpPr>
        <p:grpSpPr>
          <a:xfrm>
            <a:off x="5117082" y="6677557"/>
            <a:ext cx="1408796" cy="406400"/>
            <a:chOff x="1597263" y="8431923"/>
            <a:chExt cx="1408796" cy="406400"/>
          </a:xfrm>
        </p:grpSpPr>
        <p:sp>
          <p:nvSpPr>
            <p:cNvPr id="56" name="Rectangle 55">
              <a:extLst>
                <a:ext uri="{FF2B5EF4-FFF2-40B4-BE49-F238E27FC236}">
                  <a16:creationId xmlns:a16="http://schemas.microsoft.com/office/drawing/2014/main" id="{2EE0D9AA-6939-C010-4CFA-00DEADEF5D60}"/>
                </a:ext>
              </a:extLst>
            </p:cNvPr>
            <p:cNvSpPr/>
            <p:nvPr/>
          </p:nvSpPr>
          <p:spPr>
            <a:xfrm>
              <a:off x="1948245" y="8487341"/>
              <a:ext cx="1019715"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7" name="Rectangle 56">
              <a:extLst>
                <a:ext uri="{FF2B5EF4-FFF2-40B4-BE49-F238E27FC236}">
                  <a16:creationId xmlns:a16="http://schemas.microsoft.com/office/drawing/2014/main" id="{4A2DA22D-5670-3D78-7D9C-B720F4C5D92D}"/>
                </a:ext>
              </a:extLst>
            </p:cNvPr>
            <p:cNvSpPr/>
            <p:nvPr/>
          </p:nvSpPr>
          <p:spPr>
            <a:xfrm>
              <a:off x="1791227" y="8491959"/>
              <a:ext cx="1176733"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8" name="Text Placeholder 122">
              <a:extLst>
                <a:ext uri="{FF2B5EF4-FFF2-40B4-BE49-F238E27FC236}">
                  <a16:creationId xmlns:a16="http://schemas.microsoft.com/office/drawing/2014/main" id="{E675D35A-6EE3-3F4B-A5BF-0B85DFFB5412}"/>
                </a:ext>
              </a:extLst>
            </p:cNvPr>
            <p:cNvSpPr txBox="1">
              <a:spLocks/>
            </p:cNvSpPr>
            <p:nvPr/>
          </p:nvSpPr>
          <p:spPr>
            <a:xfrm>
              <a:off x="1988472" y="8495652"/>
              <a:ext cx="1017587"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Lesen</a:t>
              </a:r>
            </a:p>
          </p:txBody>
        </p:sp>
        <p:sp>
          <p:nvSpPr>
            <p:cNvPr id="59" name="Oval 58">
              <a:extLst>
                <a:ext uri="{FF2B5EF4-FFF2-40B4-BE49-F238E27FC236}">
                  <a16:creationId xmlns:a16="http://schemas.microsoft.com/office/drawing/2014/main" id="{6CC21E30-8671-3126-BBD0-F194030BB68C}"/>
                </a:ext>
              </a:extLst>
            </p:cNvPr>
            <p:cNvSpPr/>
            <p:nvPr/>
          </p:nvSpPr>
          <p:spPr>
            <a:xfrm>
              <a:off x="1597263" y="8431923"/>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60" name="Graphic 37">
              <a:extLst>
                <a:ext uri="{FF2B5EF4-FFF2-40B4-BE49-F238E27FC236}">
                  <a16:creationId xmlns:a16="http://schemas.microsoft.com/office/drawing/2014/main" id="{B5743AEB-D643-BB5D-5FF8-82E5407CAA11}"/>
                </a:ext>
              </a:extLst>
            </p:cNvPr>
            <p:cNvGrpSpPr/>
            <p:nvPr/>
          </p:nvGrpSpPr>
          <p:grpSpPr>
            <a:xfrm>
              <a:off x="1707260" y="8524537"/>
              <a:ext cx="229440" cy="229437"/>
              <a:chOff x="3797784" y="3095426"/>
              <a:chExt cx="1030844" cy="1030831"/>
            </a:xfrm>
            <a:solidFill>
              <a:schemeClr val="bg1"/>
            </a:solidFill>
          </p:grpSpPr>
          <p:sp>
            <p:nvSpPr>
              <p:cNvPr id="61" name="Freeform 60">
                <a:extLst>
                  <a:ext uri="{FF2B5EF4-FFF2-40B4-BE49-F238E27FC236}">
                    <a16:creationId xmlns:a16="http://schemas.microsoft.com/office/drawing/2014/main" id="{165C4C58-B148-4482-5167-A9BFBE7F6400}"/>
                  </a:ext>
                </a:extLst>
              </p:cNvPr>
              <p:cNvSpPr/>
              <p:nvPr/>
            </p:nvSpPr>
            <p:spPr>
              <a:xfrm>
                <a:off x="3797784" y="3095426"/>
                <a:ext cx="1030844" cy="1030831"/>
              </a:xfrm>
              <a:custGeom>
                <a:avLst/>
                <a:gdLst>
                  <a:gd name="connsiteX0" fmla="*/ 704655 w 1030844"/>
                  <a:gd name="connsiteY0" fmla="*/ 0 h 1030831"/>
                  <a:gd name="connsiteX1" fmla="*/ 822573 w 1030844"/>
                  <a:gd name="connsiteY1" fmla="*/ 116967 h 1030831"/>
                  <a:gd name="connsiteX2" fmla="*/ 827328 w 1030844"/>
                  <a:gd name="connsiteY2" fmla="*/ 126477 h 1030831"/>
                  <a:gd name="connsiteX3" fmla="*/ 827328 w 1030844"/>
                  <a:gd name="connsiteY3" fmla="*/ 541092 h 1030831"/>
                  <a:gd name="connsiteX4" fmla="*/ 841592 w 1030844"/>
                  <a:gd name="connsiteY4" fmla="*/ 575326 h 1030831"/>
                  <a:gd name="connsiteX5" fmla="*/ 821622 w 1030844"/>
                  <a:gd name="connsiteY5" fmla="*/ 766467 h 1030831"/>
                  <a:gd name="connsiteX6" fmla="*/ 865366 w 1030844"/>
                  <a:gd name="connsiteY6" fmla="*/ 811162 h 1030831"/>
                  <a:gd name="connsiteX7" fmla="*/ 898649 w 1030844"/>
                  <a:gd name="connsiteY7" fmla="*/ 812113 h 1030831"/>
                  <a:gd name="connsiteX8" fmla="*/ 1021322 w 1030844"/>
                  <a:gd name="connsiteY8" fmla="*/ 930030 h 1030831"/>
                  <a:gd name="connsiteX9" fmla="*/ 1026076 w 1030844"/>
                  <a:gd name="connsiteY9" fmla="*/ 969020 h 1030831"/>
                  <a:gd name="connsiteX10" fmla="*/ 974725 w 1030844"/>
                  <a:gd name="connsiteY10" fmla="*/ 1024175 h 1030831"/>
                  <a:gd name="connsiteX11" fmla="*/ 928128 w 1030844"/>
                  <a:gd name="connsiteY11" fmla="*/ 1019420 h 1030831"/>
                  <a:gd name="connsiteX12" fmla="*/ 822573 w 1030844"/>
                  <a:gd name="connsiteY12" fmla="*/ 917668 h 1030831"/>
                  <a:gd name="connsiteX13" fmla="*/ 817818 w 1030844"/>
                  <a:gd name="connsiteY13" fmla="*/ 921472 h 1030831"/>
                  <a:gd name="connsiteX14" fmla="*/ 720821 w 1030844"/>
                  <a:gd name="connsiteY14" fmla="*/ 921472 h 1030831"/>
                  <a:gd name="connsiteX15" fmla="*/ 717968 w 1030844"/>
                  <a:gd name="connsiteY15" fmla="*/ 924325 h 1030831"/>
                  <a:gd name="connsiteX16" fmla="*/ 717968 w 1030844"/>
                  <a:gd name="connsiteY16" fmla="*/ 1021322 h 1030831"/>
                  <a:gd name="connsiteX17" fmla="*/ 709410 w 1030844"/>
                  <a:gd name="connsiteY17" fmla="*/ 1028929 h 1030831"/>
                  <a:gd name="connsiteX18" fmla="*/ 17117 w 1030844"/>
                  <a:gd name="connsiteY18" fmla="*/ 1030831 h 1030831"/>
                  <a:gd name="connsiteX19" fmla="*/ 0 w 1030844"/>
                  <a:gd name="connsiteY19" fmla="*/ 1020371 h 1030831"/>
                  <a:gd name="connsiteX20" fmla="*/ 0 w 1030844"/>
                  <a:gd name="connsiteY20" fmla="*/ 118869 h 1030831"/>
                  <a:gd name="connsiteX21" fmla="*/ 9510 w 1030844"/>
                  <a:gd name="connsiteY21" fmla="*/ 108409 h 1030831"/>
                  <a:gd name="connsiteX22" fmla="*/ 106507 w 1030844"/>
                  <a:gd name="connsiteY22" fmla="*/ 108409 h 1030831"/>
                  <a:gd name="connsiteX23" fmla="*/ 109359 w 1030844"/>
                  <a:gd name="connsiteY23" fmla="*/ 101752 h 1030831"/>
                  <a:gd name="connsiteX24" fmla="*/ 111261 w 1030844"/>
                  <a:gd name="connsiteY24" fmla="*/ 6657 h 1030831"/>
                  <a:gd name="connsiteX25" fmla="*/ 119820 w 1030844"/>
                  <a:gd name="connsiteY25" fmla="*/ 0 h 1030831"/>
                  <a:gd name="connsiteX26" fmla="*/ 705606 w 1030844"/>
                  <a:gd name="connsiteY26" fmla="*/ 0 h 1030831"/>
                  <a:gd name="connsiteX27" fmla="*/ 684685 w 1030844"/>
                  <a:gd name="connsiteY27" fmla="*/ 32333 h 1030831"/>
                  <a:gd name="connsiteX28" fmla="*/ 141692 w 1030844"/>
                  <a:gd name="connsiteY28" fmla="*/ 32333 h 1030831"/>
                  <a:gd name="connsiteX29" fmla="*/ 141692 w 1030844"/>
                  <a:gd name="connsiteY29" fmla="*/ 108409 h 1030831"/>
                  <a:gd name="connsiteX30" fmla="*/ 599099 w 1030844"/>
                  <a:gd name="connsiteY30" fmla="*/ 108409 h 1030831"/>
                  <a:gd name="connsiteX31" fmla="*/ 717968 w 1030844"/>
                  <a:gd name="connsiteY31" fmla="*/ 227278 h 1030831"/>
                  <a:gd name="connsiteX32" fmla="*/ 717968 w 1030844"/>
                  <a:gd name="connsiteY32" fmla="*/ 441242 h 1030831"/>
                  <a:gd name="connsiteX33" fmla="*/ 794995 w 1030844"/>
                  <a:gd name="connsiteY33" fmla="*/ 497348 h 1030831"/>
                  <a:gd name="connsiteX34" fmla="*/ 794995 w 1030844"/>
                  <a:gd name="connsiteY34" fmla="*/ 143594 h 1030831"/>
                  <a:gd name="connsiteX35" fmla="*/ 693243 w 1030844"/>
                  <a:gd name="connsiteY35" fmla="*/ 143594 h 1030831"/>
                  <a:gd name="connsiteX36" fmla="*/ 683734 w 1030844"/>
                  <a:gd name="connsiteY36" fmla="*/ 134084 h 1030831"/>
                  <a:gd name="connsiteX37" fmla="*/ 683734 w 1030844"/>
                  <a:gd name="connsiteY37" fmla="*/ 32333 h 1030831"/>
                  <a:gd name="connsiteX38" fmla="*/ 771222 w 1030844"/>
                  <a:gd name="connsiteY38" fmla="*/ 111261 h 1030831"/>
                  <a:gd name="connsiteX39" fmla="*/ 717017 w 1030844"/>
                  <a:gd name="connsiteY39" fmla="*/ 57057 h 1030831"/>
                  <a:gd name="connsiteX40" fmla="*/ 717017 w 1030844"/>
                  <a:gd name="connsiteY40" fmla="*/ 111261 h 1030831"/>
                  <a:gd name="connsiteX41" fmla="*/ 771222 w 1030844"/>
                  <a:gd name="connsiteY41" fmla="*/ 111261 h 1030831"/>
                  <a:gd name="connsiteX42" fmla="*/ 576276 w 1030844"/>
                  <a:gd name="connsiteY42" fmla="*/ 140741 h 1030831"/>
                  <a:gd name="connsiteX43" fmla="*/ 33283 w 1030844"/>
                  <a:gd name="connsiteY43" fmla="*/ 140741 h 1030831"/>
                  <a:gd name="connsiteX44" fmla="*/ 33283 w 1030844"/>
                  <a:gd name="connsiteY44" fmla="*/ 997548 h 1030831"/>
                  <a:gd name="connsiteX45" fmla="*/ 687538 w 1030844"/>
                  <a:gd name="connsiteY45" fmla="*/ 997548 h 1030831"/>
                  <a:gd name="connsiteX46" fmla="*/ 687538 w 1030844"/>
                  <a:gd name="connsiteY46" fmla="*/ 864415 h 1030831"/>
                  <a:gd name="connsiteX47" fmla="*/ 487838 w 1030844"/>
                  <a:gd name="connsiteY47" fmla="*/ 819720 h 1030831"/>
                  <a:gd name="connsiteX48" fmla="*/ 445045 w 1030844"/>
                  <a:gd name="connsiteY48" fmla="*/ 774075 h 1030831"/>
                  <a:gd name="connsiteX49" fmla="*/ 155956 w 1030844"/>
                  <a:gd name="connsiteY49" fmla="*/ 774075 h 1030831"/>
                  <a:gd name="connsiteX50" fmla="*/ 154054 w 1030844"/>
                  <a:gd name="connsiteY50" fmla="*/ 741742 h 1030831"/>
                  <a:gd name="connsiteX51" fmla="*/ 428879 w 1030844"/>
                  <a:gd name="connsiteY51" fmla="*/ 741742 h 1030831"/>
                  <a:gd name="connsiteX52" fmla="*/ 408909 w 1030844"/>
                  <a:gd name="connsiteY52" fmla="*/ 655206 h 1030831"/>
                  <a:gd name="connsiteX53" fmla="*/ 162613 w 1030844"/>
                  <a:gd name="connsiteY53" fmla="*/ 655206 h 1030831"/>
                  <a:gd name="connsiteX54" fmla="*/ 156907 w 1030844"/>
                  <a:gd name="connsiteY54" fmla="*/ 622873 h 1030831"/>
                  <a:gd name="connsiteX55" fmla="*/ 407958 w 1030844"/>
                  <a:gd name="connsiteY55" fmla="*/ 622873 h 1030831"/>
                  <a:gd name="connsiteX56" fmla="*/ 414615 w 1030844"/>
                  <a:gd name="connsiteY56" fmla="*/ 599099 h 1030831"/>
                  <a:gd name="connsiteX57" fmla="*/ 439339 w 1030844"/>
                  <a:gd name="connsiteY57" fmla="*/ 534435 h 1030831"/>
                  <a:gd name="connsiteX58" fmla="*/ 155005 w 1030844"/>
                  <a:gd name="connsiteY58" fmla="*/ 534435 h 1030831"/>
                  <a:gd name="connsiteX59" fmla="*/ 155005 w 1030844"/>
                  <a:gd name="connsiteY59" fmla="*/ 503053 h 1030831"/>
                  <a:gd name="connsiteX60" fmla="*/ 460260 w 1030844"/>
                  <a:gd name="connsiteY60" fmla="*/ 503053 h 1030831"/>
                  <a:gd name="connsiteX61" fmla="*/ 506857 w 1030844"/>
                  <a:gd name="connsiteY61" fmla="*/ 463113 h 1030831"/>
                  <a:gd name="connsiteX62" fmla="*/ 688489 w 1030844"/>
                  <a:gd name="connsiteY62" fmla="*/ 432683 h 1030831"/>
                  <a:gd name="connsiteX63" fmla="*/ 688489 w 1030844"/>
                  <a:gd name="connsiteY63" fmla="*/ 252002 h 1030831"/>
                  <a:gd name="connsiteX64" fmla="*/ 590541 w 1030844"/>
                  <a:gd name="connsiteY64" fmla="*/ 252002 h 1030831"/>
                  <a:gd name="connsiteX65" fmla="*/ 577227 w 1030844"/>
                  <a:gd name="connsiteY65" fmla="*/ 238689 h 1030831"/>
                  <a:gd name="connsiteX66" fmla="*/ 577227 w 1030844"/>
                  <a:gd name="connsiteY66" fmla="*/ 140741 h 1030831"/>
                  <a:gd name="connsiteX67" fmla="*/ 664715 w 1030844"/>
                  <a:gd name="connsiteY67" fmla="*/ 219670 h 1030831"/>
                  <a:gd name="connsiteX68" fmla="*/ 608609 w 1030844"/>
                  <a:gd name="connsiteY68" fmla="*/ 163564 h 1030831"/>
                  <a:gd name="connsiteX69" fmla="*/ 608609 w 1030844"/>
                  <a:gd name="connsiteY69" fmla="*/ 219670 h 1030831"/>
                  <a:gd name="connsiteX70" fmla="*/ 664715 w 1030844"/>
                  <a:gd name="connsiteY70" fmla="*/ 219670 h 1030831"/>
                  <a:gd name="connsiteX71" fmla="*/ 618118 w 1030844"/>
                  <a:gd name="connsiteY71" fmla="*/ 457408 h 1030831"/>
                  <a:gd name="connsiteX72" fmla="*/ 465015 w 1030844"/>
                  <a:gd name="connsiteY72" fmla="*/ 745546 h 1030831"/>
                  <a:gd name="connsiteX73" fmla="*/ 809260 w 1030844"/>
                  <a:gd name="connsiteY73" fmla="*/ 717017 h 1030831"/>
                  <a:gd name="connsiteX74" fmla="*/ 618118 w 1030844"/>
                  <a:gd name="connsiteY74" fmla="*/ 457408 h 1030831"/>
                  <a:gd name="connsiteX75" fmla="*/ 802603 w 1030844"/>
                  <a:gd name="connsiteY75" fmla="*/ 793094 h 1030831"/>
                  <a:gd name="connsiteX76" fmla="*/ 789290 w 1030844"/>
                  <a:gd name="connsiteY76" fmla="*/ 808309 h 1030831"/>
                  <a:gd name="connsiteX77" fmla="*/ 827328 w 1030844"/>
                  <a:gd name="connsiteY77" fmla="*/ 845396 h 1030831"/>
                  <a:gd name="connsiteX78" fmla="*/ 840641 w 1030844"/>
                  <a:gd name="connsiteY78" fmla="*/ 830181 h 1030831"/>
                  <a:gd name="connsiteX79" fmla="*/ 802603 w 1030844"/>
                  <a:gd name="connsiteY79" fmla="*/ 794044 h 1030831"/>
                  <a:gd name="connsiteX80" fmla="*/ 794995 w 1030844"/>
                  <a:gd name="connsiteY80" fmla="*/ 889139 h 1030831"/>
                  <a:gd name="connsiteX81" fmla="*/ 794995 w 1030844"/>
                  <a:gd name="connsiteY81" fmla="*/ 857758 h 1030831"/>
                  <a:gd name="connsiteX82" fmla="*/ 763614 w 1030844"/>
                  <a:gd name="connsiteY82" fmla="*/ 828279 h 1030831"/>
                  <a:gd name="connsiteX83" fmla="*/ 717968 w 1030844"/>
                  <a:gd name="connsiteY83" fmla="*/ 855856 h 1030831"/>
                  <a:gd name="connsiteX84" fmla="*/ 717968 w 1030844"/>
                  <a:gd name="connsiteY84" fmla="*/ 889139 h 1030831"/>
                  <a:gd name="connsiteX85" fmla="*/ 794044 w 1030844"/>
                  <a:gd name="connsiteY85" fmla="*/ 889139 h 1030831"/>
                  <a:gd name="connsiteX86" fmla="*/ 881532 w 1030844"/>
                  <a:gd name="connsiteY86" fmla="*/ 839690 h 1030831"/>
                  <a:gd name="connsiteX87" fmla="*/ 837788 w 1030844"/>
                  <a:gd name="connsiteY87" fmla="*/ 886287 h 1030831"/>
                  <a:gd name="connsiteX88" fmla="*/ 954755 w 1030844"/>
                  <a:gd name="connsiteY88" fmla="*/ 998499 h 1030831"/>
                  <a:gd name="connsiteX89" fmla="*/ 996597 w 1030844"/>
                  <a:gd name="connsiteY89" fmla="*/ 957608 h 1030831"/>
                  <a:gd name="connsiteX90" fmla="*/ 998499 w 1030844"/>
                  <a:gd name="connsiteY90" fmla="*/ 951902 h 1030831"/>
                  <a:gd name="connsiteX91" fmla="*/ 881532 w 1030844"/>
                  <a:gd name="connsiteY91" fmla="*/ 839690 h 1030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030844" h="1030831">
                    <a:moveTo>
                      <a:pt x="704655" y="0"/>
                    </a:moveTo>
                    <a:lnTo>
                      <a:pt x="822573" y="116967"/>
                    </a:lnTo>
                    <a:lnTo>
                      <a:pt x="827328" y="126477"/>
                    </a:lnTo>
                    <a:lnTo>
                      <a:pt x="827328" y="541092"/>
                    </a:lnTo>
                    <a:cubicBezTo>
                      <a:pt x="831131" y="553454"/>
                      <a:pt x="837788" y="563914"/>
                      <a:pt x="841592" y="575326"/>
                    </a:cubicBezTo>
                    <a:cubicBezTo>
                      <a:pt x="863464" y="639039"/>
                      <a:pt x="855856" y="708459"/>
                      <a:pt x="821622" y="766467"/>
                    </a:cubicBezTo>
                    <a:lnTo>
                      <a:pt x="865366" y="811162"/>
                    </a:lnTo>
                    <a:cubicBezTo>
                      <a:pt x="877728" y="807358"/>
                      <a:pt x="886287" y="806407"/>
                      <a:pt x="898649" y="812113"/>
                    </a:cubicBezTo>
                    <a:cubicBezTo>
                      <a:pt x="934785" y="851101"/>
                      <a:pt x="989940" y="890090"/>
                      <a:pt x="1021322" y="930030"/>
                    </a:cubicBezTo>
                    <a:cubicBezTo>
                      <a:pt x="1030831" y="942393"/>
                      <a:pt x="1034635" y="954755"/>
                      <a:pt x="1026076" y="969020"/>
                    </a:cubicBezTo>
                    <a:cubicBezTo>
                      <a:pt x="1017518" y="983284"/>
                      <a:pt x="981382" y="1019420"/>
                      <a:pt x="974725" y="1024175"/>
                    </a:cubicBezTo>
                    <a:cubicBezTo>
                      <a:pt x="958559" y="1034635"/>
                      <a:pt x="941442" y="1031782"/>
                      <a:pt x="928128" y="1019420"/>
                    </a:cubicBezTo>
                    <a:lnTo>
                      <a:pt x="822573" y="917668"/>
                    </a:lnTo>
                    <a:cubicBezTo>
                      <a:pt x="820671" y="917668"/>
                      <a:pt x="818769" y="921472"/>
                      <a:pt x="817818" y="921472"/>
                    </a:cubicBezTo>
                    <a:lnTo>
                      <a:pt x="720821" y="921472"/>
                    </a:lnTo>
                    <a:lnTo>
                      <a:pt x="717968" y="924325"/>
                    </a:lnTo>
                    <a:lnTo>
                      <a:pt x="717968" y="1021322"/>
                    </a:lnTo>
                    <a:cubicBezTo>
                      <a:pt x="717968" y="1021322"/>
                      <a:pt x="711312" y="1027978"/>
                      <a:pt x="709410" y="1028929"/>
                    </a:cubicBezTo>
                    <a:lnTo>
                      <a:pt x="17117" y="1030831"/>
                    </a:lnTo>
                    <a:cubicBezTo>
                      <a:pt x="8559" y="1030831"/>
                      <a:pt x="4755" y="1027027"/>
                      <a:pt x="0" y="1020371"/>
                    </a:cubicBezTo>
                    <a:lnTo>
                      <a:pt x="0" y="118869"/>
                    </a:lnTo>
                    <a:cubicBezTo>
                      <a:pt x="1902" y="116967"/>
                      <a:pt x="7608" y="108409"/>
                      <a:pt x="9510" y="108409"/>
                    </a:cubicBezTo>
                    <a:lnTo>
                      <a:pt x="106507" y="108409"/>
                    </a:lnTo>
                    <a:cubicBezTo>
                      <a:pt x="109359" y="106507"/>
                      <a:pt x="109359" y="104605"/>
                      <a:pt x="109359" y="101752"/>
                    </a:cubicBezTo>
                    <a:cubicBezTo>
                      <a:pt x="111261" y="84635"/>
                      <a:pt x="105556" y="15215"/>
                      <a:pt x="111261" y="6657"/>
                    </a:cubicBezTo>
                    <a:cubicBezTo>
                      <a:pt x="116967" y="-1902"/>
                      <a:pt x="117918" y="2853"/>
                      <a:pt x="119820" y="0"/>
                    </a:cubicBezTo>
                    <a:lnTo>
                      <a:pt x="705606" y="0"/>
                    </a:lnTo>
                    <a:close/>
                    <a:moveTo>
                      <a:pt x="684685" y="32333"/>
                    </a:moveTo>
                    <a:lnTo>
                      <a:pt x="141692" y="32333"/>
                    </a:lnTo>
                    <a:lnTo>
                      <a:pt x="141692" y="108409"/>
                    </a:lnTo>
                    <a:lnTo>
                      <a:pt x="599099" y="108409"/>
                    </a:lnTo>
                    <a:lnTo>
                      <a:pt x="717968" y="227278"/>
                    </a:lnTo>
                    <a:lnTo>
                      <a:pt x="717968" y="441242"/>
                    </a:lnTo>
                    <a:cubicBezTo>
                      <a:pt x="746497" y="457408"/>
                      <a:pt x="773123" y="473574"/>
                      <a:pt x="794995" y="497348"/>
                    </a:cubicBezTo>
                    <a:lnTo>
                      <a:pt x="794995" y="143594"/>
                    </a:lnTo>
                    <a:lnTo>
                      <a:pt x="693243" y="143594"/>
                    </a:lnTo>
                    <a:cubicBezTo>
                      <a:pt x="693243" y="143594"/>
                      <a:pt x="683734" y="135035"/>
                      <a:pt x="683734" y="134084"/>
                    </a:cubicBezTo>
                    <a:lnTo>
                      <a:pt x="683734" y="32333"/>
                    </a:lnTo>
                    <a:close/>
                    <a:moveTo>
                      <a:pt x="771222" y="111261"/>
                    </a:moveTo>
                    <a:lnTo>
                      <a:pt x="717017" y="57057"/>
                    </a:lnTo>
                    <a:lnTo>
                      <a:pt x="717017" y="111261"/>
                    </a:lnTo>
                    <a:lnTo>
                      <a:pt x="771222" y="111261"/>
                    </a:lnTo>
                    <a:close/>
                    <a:moveTo>
                      <a:pt x="576276" y="140741"/>
                    </a:moveTo>
                    <a:lnTo>
                      <a:pt x="33283" y="140741"/>
                    </a:lnTo>
                    <a:lnTo>
                      <a:pt x="33283" y="997548"/>
                    </a:lnTo>
                    <a:lnTo>
                      <a:pt x="687538" y="997548"/>
                    </a:lnTo>
                    <a:lnTo>
                      <a:pt x="687538" y="864415"/>
                    </a:lnTo>
                    <a:cubicBezTo>
                      <a:pt x="619069" y="884385"/>
                      <a:pt x="541091" y="864415"/>
                      <a:pt x="487838" y="819720"/>
                    </a:cubicBezTo>
                    <a:cubicBezTo>
                      <a:pt x="434585" y="775025"/>
                      <a:pt x="459309" y="789290"/>
                      <a:pt x="445045" y="774075"/>
                    </a:cubicBezTo>
                    <a:lnTo>
                      <a:pt x="155956" y="774075"/>
                    </a:lnTo>
                    <a:cubicBezTo>
                      <a:pt x="134084" y="770271"/>
                      <a:pt x="143594" y="741742"/>
                      <a:pt x="154054" y="741742"/>
                    </a:cubicBezTo>
                    <a:lnTo>
                      <a:pt x="428879" y="741742"/>
                    </a:lnTo>
                    <a:cubicBezTo>
                      <a:pt x="416517" y="715115"/>
                      <a:pt x="408909" y="684685"/>
                      <a:pt x="408909" y="655206"/>
                    </a:cubicBezTo>
                    <a:lnTo>
                      <a:pt x="162613" y="655206"/>
                    </a:lnTo>
                    <a:cubicBezTo>
                      <a:pt x="140741" y="656156"/>
                      <a:pt x="135035" y="625726"/>
                      <a:pt x="156907" y="622873"/>
                    </a:cubicBezTo>
                    <a:lnTo>
                      <a:pt x="407958" y="622873"/>
                    </a:lnTo>
                    <a:cubicBezTo>
                      <a:pt x="411762" y="620971"/>
                      <a:pt x="412713" y="603854"/>
                      <a:pt x="414615" y="599099"/>
                    </a:cubicBezTo>
                    <a:cubicBezTo>
                      <a:pt x="420320" y="576277"/>
                      <a:pt x="427928" y="555356"/>
                      <a:pt x="439339" y="534435"/>
                    </a:cubicBezTo>
                    <a:lnTo>
                      <a:pt x="155005" y="534435"/>
                    </a:lnTo>
                    <a:cubicBezTo>
                      <a:pt x="143594" y="534435"/>
                      <a:pt x="135986" y="506857"/>
                      <a:pt x="155005" y="503053"/>
                    </a:cubicBezTo>
                    <a:lnTo>
                      <a:pt x="460260" y="503053"/>
                    </a:lnTo>
                    <a:cubicBezTo>
                      <a:pt x="476427" y="489740"/>
                      <a:pt x="489740" y="474525"/>
                      <a:pt x="506857" y="463113"/>
                    </a:cubicBezTo>
                    <a:cubicBezTo>
                      <a:pt x="559159" y="427928"/>
                      <a:pt x="627628" y="415566"/>
                      <a:pt x="688489" y="432683"/>
                    </a:cubicBezTo>
                    <a:lnTo>
                      <a:pt x="688489" y="252002"/>
                    </a:lnTo>
                    <a:lnTo>
                      <a:pt x="590541" y="252002"/>
                    </a:lnTo>
                    <a:cubicBezTo>
                      <a:pt x="586737" y="252002"/>
                      <a:pt x="577227" y="242493"/>
                      <a:pt x="577227" y="238689"/>
                    </a:cubicBezTo>
                    <a:lnTo>
                      <a:pt x="577227" y="140741"/>
                    </a:lnTo>
                    <a:close/>
                    <a:moveTo>
                      <a:pt x="664715" y="219670"/>
                    </a:moveTo>
                    <a:lnTo>
                      <a:pt x="608609" y="163564"/>
                    </a:lnTo>
                    <a:lnTo>
                      <a:pt x="608609" y="219670"/>
                    </a:lnTo>
                    <a:lnTo>
                      <a:pt x="664715" y="219670"/>
                    </a:lnTo>
                    <a:close/>
                    <a:moveTo>
                      <a:pt x="618118" y="457408"/>
                    </a:moveTo>
                    <a:cubicBezTo>
                      <a:pt x="476427" y="466917"/>
                      <a:pt x="393694" y="621922"/>
                      <a:pt x="465015" y="745546"/>
                    </a:cubicBezTo>
                    <a:cubicBezTo>
                      <a:pt x="544895" y="884385"/>
                      <a:pt x="752203" y="866317"/>
                      <a:pt x="809260" y="717017"/>
                    </a:cubicBezTo>
                    <a:cubicBezTo>
                      <a:pt x="858709" y="587688"/>
                      <a:pt x="756006" y="446947"/>
                      <a:pt x="618118" y="457408"/>
                    </a:cubicBezTo>
                    <a:close/>
                    <a:moveTo>
                      <a:pt x="802603" y="793094"/>
                    </a:moveTo>
                    <a:lnTo>
                      <a:pt x="789290" y="808309"/>
                    </a:lnTo>
                    <a:lnTo>
                      <a:pt x="827328" y="845396"/>
                    </a:lnTo>
                    <a:cubicBezTo>
                      <a:pt x="832082" y="846347"/>
                      <a:pt x="843494" y="835886"/>
                      <a:pt x="840641" y="830181"/>
                    </a:cubicBezTo>
                    <a:cubicBezTo>
                      <a:pt x="835886" y="820671"/>
                      <a:pt x="809260" y="804505"/>
                      <a:pt x="802603" y="794044"/>
                    </a:cubicBezTo>
                    <a:close/>
                    <a:moveTo>
                      <a:pt x="794995" y="889139"/>
                    </a:moveTo>
                    <a:lnTo>
                      <a:pt x="794995" y="857758"/>
                    </a:lnTo>
                    <a:cubicBezTo>
                      <a:pt x="794995" y="855856"/>
                      <a:pt x="765516" y="828279"/>
                      <a:pt x="763614" y="828279"/>
                    </a:cubicBezTo>
                    <a:lnTo>
                      <a:pt x="717968" y="855856"/>
                    </a:lnTo>
                    <a:lnTo>
                      <a:pt x="717968" y="889139"/>
                    </a:lnTo>
                    <a:lnTo>
                      <a:pt x="794044" y="889139"/>
                    </a:lnTo>
                    <a:close/>
                    <a:moveTo>
                      <a:pt x="881532" y="839690"/>
                    </a:moveTo>
                    <a:cubicBezTo>
                      <a:pt x="875826" y="846347"/>
                      <a:pt x="836837" y="880581"/>
                      <a:pt x="837788" y="886287"/>
                    </a:cubicBezTo>
                    <a:lnTo>
                      <a:pt x="954755" y="998499"/>
                    </a:lnTo>
                    <a:cubicBezTo>
                      <a:pt x="957608" y="998499"/>
                      <a:pt x="993744" y="961412"/>
                      <a:pt x="996597" y="957608"/>
                    </a:cubicBezTo>
                    <a:cubicBezTo>
                      <a:pt x="999450" y="953804"/>
                      <a:pt x="999450" y="954755"/>
                      <a:pt x="998499" y="951902"/>
                    </a:cubicBezTo>
                    <a:lnTo>
                      <a:pt x="881532" y="839690"/>
                    </a:lnTo>
                    <a:close/>
                  </a:path>
                </a:pathLst>
              </a:custGeom>
              <a:grpFill/>
              <a:ln w="9502" cap="flat">
                <a:noFill/>
                <a:prstDash val="solid"/>
                <a:miter/>
              </a:ln>
            </p:spPr>
            <p:txBody>
              <a:bodyPr rtlCol="0" anchor="ctr"/>
              <a:lstStyle/>
              <a:p>
                <a:endParaRPr lang="de-DE" dirty="0"/>
              </a:p>
            </p:txBody>
          </p:sp>
          <p:sp>
            <p:nvSpPr>
              <p:cNvPr id="75" name="Freeform 74">
                <a:extLst>
                  <a:ext uri="{FF2B5EF4-FFF2-40B4-BE49-F238E27FC236}">
                    <a16:creationId xmlns:a16="http://schemas.microsoft.com/office/drawing/2014/main" id="{043F5C40-AA10-1F3E-E2C7-C89C75A08EF5}"/>
                  </a:ext>
                </a:extLst>
              </p:cNvPr>
              <p:cNvSpPr/>
              <p:nvPr/>
            </p:nvSpPr>
            <p:spPr>
              <a:xfrm>
                <a:off x="3938211" y="3478466"/>
                <a:ext cx="439720" cy="31575"/>
              </a:xfrm>
              <a:custGeom>
                <a:avLst/>
                <a:gdLst>
                  <a:gd name="connsiteX0" fmla="*/ 16480 w 439720"/>
                  <a:gd name="connsiteY0" fmla="*/ 194 h 31575"/>
                  <a:gd name="connsiteX1" fmla="*/ 416831 w 439720"/>
                  <a:gd name="connsiteY1" fmla="*/ 194 h 31575"/>
                  <a:gd name="connsiteX2" fmla="*/ 424438 w 439720"/>
                  <a:gd name="connsiteY2" fmla="*/ 31575 h 31575"/>
                  <a:gd name="connsiteX3" fmla="*/ 13627 w 439720"/>
                  <a:gd name="connsiteY3" fmla="*/ 31575 h 31575"/>
                  <a:gd name="connsiteX4" fmla="*/ 16480 w 439720"/>
                  <a:gd name="connsiteY4" fmla="*/ 194 h 31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720" h="31575">
                    <a:moveTo>
                      <a:pt x="16480" y="194"/>
                    </a:moveTo>
                    <a:lnTo>
                      <a:pt x="416831" y="194"/>
                    </a:lnTo>
                    <a:cubicBezTo>
                      <a:pt x="440604" y="-2659"/>
                      <a:pt x="450114" y="26821"/>
                      <a:pt x="424438" y="31575"/>
                    </a:cubicBezTo>
                    <a:lnTo>
                      <a:pt x="13627" y="31575"/>
                    </a:lnTo>
                    <a:cubicBezTo>
                      <a:pt x="-6343" y="29674"/>
                      <a:pt x="-3490" y="1145"/>
                      <a:pt x="16480" y="194"/>
                    </a:cubicBezTo>
                    <a:close/>
                  </a:path>
                </a:pathLst>
              </a:custGeom>
              <a:grpFill/>
              <a:ln w="9502" cap="flat">
                <a:noFill/>
                <a:prstDash val="solid"/>
                <a:miter/>
              </a:ln>
            </p:spPr>
            <p:txBody>
              <a:bodyPr rtlCol="0" anchor="ctr"/>
              <a:lstStyle/>
              <a:p>
                <a:endParaRPr lang="de-DE" dirty="0"/>
              </a:p>
            </p:txBody>
          </p:sp>
          <p:sp>
            <p:nvSpPr>
              <p:cNvPr id="76" name="Freeform 75">
                <a:extLst>
                  <a:ext uri="{FF2B5EF4-FFF2-40B4-BE49-F238E27FC236}">
                    <a16:creationId xmlns:a16="http://schemas.microsoft.com/office/drawing/2014/main" id="{69717330-2AA8-E87E-3CC9-E3948B1E97BE}"/>
                  </a:ext>
                </a:extLst>
              </p:cNvPr>
              <p:cNvSpPr/>
              <p:nvPr/>
            </p:nvSpPr>
            <p:spPr>
              <a:xfrm>
                <a:off x="3938992" y="3958890"/>
                <a:ext cx="395364" cy="32332"/>
              </a:xfrm>
              <a:custGeom>
                <a:avLst/>
                <a:gdLst>
                  <a:gd name="connsiteX0" fmla="*/ 390374 w 395364"/>
                  <a:gd name="connsiteY0" fmla="*/ 27578 h 32332"/>
                  <a:gd name="connsiteX1" fmla="*/ 376109 w 395364"/>
                  <a:gd name="connsiteY1" fmla="*/ 32332 h 32332"/>
                  <a:gd name="connsiteX2" fmla="*/ 17601 w 395364"/>
                  <a:gd name="connsiteY2" fmla="*/ 32332 h 32332"/>
                  <a:gd name="connsiteX3" fmla="*/ 13797 w 395364"/>
                  <a:gd name="connsiteY3" fmla="*/ 0 h 32332"/>
                  <a:gd name="connsiteX4" fmla="*/ 381815 w 395364"/>
                  <a:gd name="connsiteY4" fmla="*/ 0 h 32332"/>
                  <a:gd name="connsiteX5" fmla="*/ 390374 w 395364"/>
                  <a:gd name="connsiteY5" fmla="*/ 27578 h 3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364" h="32332">
                    <a:moveTo>
                      <a:pt x="390374" y="27578"/>
                    </a:moveTo>
                    <a:cubicBezTo>
                      <a:pt x="387521" y="30430"/>
                      <a:pt x="380864" y="32332"/>
                      <a:pt x="376109" y="32332"/>
                    </a:cubicBezTo>
                    <a:lnTo>
                      <a:pt x="17601" y="32332"/>
                    </a:lnTo>
                    <a:cubicBezTo>
                      <a:pt x="-6173" y="29480"/>
                      <a:pt x="-4271" y="1902"/>
                      <a:pt x="13797" y="0"/>
                    </a:cubicBezTo>
                    <a:lnTo>
                      <a:pt x="381815" y="0"/>
                    </a:lnTo>
                    <a:cubicBezTo>
                      <a:pt x="395128" y="1902"/>
                      <a:pt x="399883" y="19019"/>
                      <a:pt x="390374" y="27578"/>
                    </a:cubicBezTo>
                    <a:close/>
                  </a:path>
                </a:pathLst>
              </a:custGeom>
              <a:grpFill/>
              <a:ln w="9502" cap="flat">
                <a:noFill/>
                <a:prstDash val="solid"/>
                <a:miter/>
              </a:ln>
            </p:spPr>
            <p:txBody>
              <a:bodyPr rtlCol="0" anchor="ctr"/>
              <a:lstStyle/>
              <a:p>
                <a:endParaRPr lang="de-DE" dirty="0"/>
              </a:p>
            </p:txBody>
          </p:sp>
          <p:sp>
            <p:nvSpPr>
              <p:cNvPr id="78" name="Freeform 77">
                <a:extLst>
                  <a:ext uri="{FF2B5EF4-FFF2-40B4-BE49-F238E27FC236}">
                    <a16:creationId xmlns:a16="http://schemas.microsoft.com/office/drawing/2014/main" id="{F0D9E2E4-5BE6-5353-74C2-F908F4274783}"/>
                  </a:ext>
                </a:extLst>
              </p:cNvPr>
              <p:cNvSpPr/>
              <p:nvPr/>
            </p:nvSpPr>
            <p:spPr>
              <a:xfrm>
                <a:off x="3939001" y="3358840"/>
                <a:ext cx="324636" cy="32332"/>
              </a:xfrm>
              <a:custGeom>
                <a:avLst/>
                <a:gdLst>
                  <a:gd name="connsiteX0" fmla="*/ 319995 w 324636"/>
                  <a:gd name="connsiteY0" fmla="*/ 4755 h 32332"/>
                  <a:gd name="connsiteX1" fmla="*/ 307633 w 324636"/>
                  <a:gd name="connsiteY1" fmla="*/ 32332 h 32332"/>
                  <a:gd name="connsiteX2" fmla="*/ 15691 w 324636"/>
                  <a:gd name="connsiteY2" fmla="*/ 32332 h 32332"/>
                  <a:gd name="connsiteX3" fmla="*/ 15691 w 324636"/>
                  <a:gd name="connsiteY3" fmla="*/ 0 h 32332"/>
                  <a:gd name="connsiteX4" fmla="*/ 313338 w 324636"/>
                  <a:gd name="connsiteY4" fmla="*/ 0 h 32332"/>
                  <a:gd name="connsiteX5" fmla="*/ 319995 w 324636"/>
                  <a:gd name="connsiteY5" fmla="*/ 4755 h 3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636" h="32332">
                    <a:moveTo>
                      <a:pt x="319995" y="4755"/>
                    </a:moveTo>
                    <a:cubicBezTo>
                      <a:pt x="330456" y="16166"/>
                      <a:pt x="321897" y="31381"/>
                      <a:pt x="307633" y="32332"/>
                    </a:cubicBezTo>
                    <a:lnTo>
                      <a:pt x="15691" y="32332"/>
                    </a:lnTo>
                    <a:cubicBezTo>
                      <a:pt x="-5230" y="29480"/>
                      <a:pt x="-5230" y="1902"/>
                      <a:pt x="15691" y="0"/>
                    </a:cubicBezTo>
                    <a:lnTo>
                      <a:pt x="313338" y="0"/>
                    </a:lnTo>
                    <a:cubicBezTo>
                      <a:pt x="315240" y="1902"/>
                      <a:pt x="319044" y="2853"/>
                      <a:pt x="319995" y="4755"/>
                    </a:cubicBezTo>
                    <a:close/>
                  </a:path>
                </a:pathLst>
              </a:custGeom>
              <a:grpFill/>
              <a:ln w="9502" cap="flat">
                <a:noFill/>
                <a:prstDash val="solid"/>
                <a:miter/>
              </a:ln>
            </p:spPr>
            <p:txBody>
              <a:bodyPr rtlCol="0" anchor="ctr"/>
              <a:lstStyle/>
              <a:p>
                <a:endParaRPr lang="de-DE" dirty="0"/>
              </a:p>
            </p:txBody>
          </p:sp>
          <p:sp>
            <p:nvSpPr>
              <p:cNvPr id="79" name="Freeform 78">
                <a:extLst>
                  <a:ext uri="{FF2B5EF4-FFF2-40B4-BE49-F238E27FC236}">
                    <a16:creationId xmlns:a16="http://schemas.microsoft.com/office/drawing/2014/main" id="{0A3E10AC-6DF1-F953-2DEB-C98E99E12CC8}"/>
                  </a:ext>
                </a:extLst>
              </p:cNvPr>
              <p:cNvSpPr/>
              <p:nvPr/>
            </p:nvSpPr>
            <p:spPr>
              <a:xfrm>
                <a:off x="4262415" y="3579233"/>
                <a:ext cx="330950" cy="330684"/>
              </a:xfrm>
              <a:custGeom>
                <a:avLst/>
                <a:gdLst>
                  <a:gd name="connsiteX0" fmla="*/ 157291 w 330950"/>
                  <a:gd name="connsiteY0" fmla="*/ 228 h 330684"/>
                  <a:gd name="connsiteX1" fmla="*/ 308492 w 330950"/>
                  <a:gd name="connsiteY1" fmla="*/ 248426 h 330684"/>
                  <a:gd name="connsiteX2" fmla="*/ 21305 w 330950"/>
                  <a:gd name="connsiteY2" fmla="*/ 247475 h 330684"/>
                  <a:gd name="connsiteX3" fmla="*/ 156340 w 330950"/>
                  <a:gd name="connsiteY3" fmla="*/ 228 h 330684"/>
                  <a:gd name="connsiteX4" fmla="*/ 71705 w 330950"/>
                  <a:gd name="connsiteY4" fmla="*/ 259837 h 330684"/>
                  <a:gd name="connsiteX5" fmla="*/ 279964 w 330950"/>
                  <a:gd name="connsiteY5" fmla="*/ 233211 h 330684"/>
                  <a:gd name="connsiteX6" fmla="*/ 188672 w 330950"/>
                  <a:gd name="connsiteY6" fmla="*/ 33511 h 330684"/>
                  <a:gd name="connsiteX7" fmla="*/ 72656 w 330950"/>
                  <a:gd name="connsiteY7" fmla="*/ 259837 h 330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950" h="330684">
                    <a:moveTo>
                      <a:pt x="157291" y="228"/>
                    </a:moveTo>
                    <a:cubicBezTo>
                      <a:pt x="287571" y="-6429"/>
                      <a:pt x="374108" y="134311"/>
                      <a:pt x="308492" y="248426"/>
                    </a:cubicBezTo>
                    <a:cubicBezTo>
                      <a:pt x="245729" y="358736"/>
                      <a:pt x="83117" y="357785"/>
                      <a:pt x="21305" y="247475"/>
                    </a:cubicBezTo>
                    <a:cubicBezTo>
                      <a:pt x="-38605" y="140017"/>
                      <a:pt x="34618" y="6884"/>
                      <a:pt x="156340" y="228"/>
                    </a:cubicBezTo>
                    <a:close/>
                    <a:moveTo>
                      <a:pt x="71705" y="259837"/>
                    </a:moveTo>
                    <a:cubicBezTo>
                      <a:pt x="132566" y="320698"/>
                      <a:pt x="236220" y="306434"/>
                      <a:pt x="279964" y="233211"/>
                    </a:cubicBezTo>
                    <a:cubicBezTo>
                      <a:pt x="327511" y="152380"/>
                      <a:pt x="279964" y="49677"/>
                      <a:pt x="188672" y="33511"/>
                    </a:cubicBezTo>
                    <a:cubicBezTo>
                      <a:pt x="61245" y="11639"/>
                      <a:pt x="-19586" y="167595"/>
                      <a:pt x="72656" y="259837"/>
                    </a:cubicBezTo>
                    <a:close/>
                  </a:path>
                </a:pathLst>
              </a:custGeom>
              <a:grpFill/>
              <a:ln w="9502" cap="flat">
                <a:noFill/>
                <a:prstDash val="solid"/>
                <a:miter/>
              </a:ln>
            </p:spPr>
            <p:txBody>
              <a:bodyPr rtlCol="0" anchor="ctr"/>
              <a:lstStyle/>
              <a:p>
                <a:endParaRPr lang="de-DE" dirty="0"/>
              </a:p>
            </p:txBody>
          </p:sp>
        </p:grpSp>
      </p:grpSp>
      <p:sp>
        <p:nvSpPr>
          <p:cNvPr id="80" name="Text Placeholder 7">
            <a:extLst>
              <a:ext uri="{FF2B5EF4-FFF2-40B4-BE49-F238E27FC236}">
                <a16:creationId xmlns:a16="http://schemas.microsoft.com/office/drawing/2014/main" id="{185D3732-6F34-70FC-3B8E-C50C383EE2AB}"/>
              </a:ext>
            </a:extLst>
          </p:cNvPr>
          <p:cNvSpPr txBox="1">
            <a:spLocks/>
          </p:cNvSpPr>
          <p:nvPr/>
        </p:nvSpPr>
        <p:spPr>
          <a:xfrm>
            <a:off x="5199841" y="2048612"/>
            <a:ext cx="1642085" cy="1281580"/>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nSpc>
                <a:spcPts val="1109"/>
              </a:lnSpc>
            </a:pPr>
            <a:r>
              <a:rPr lang="de-DE" dirty="0" sz="1000"/>
              <a:t>Starten Sie heute</a:t>
            </a:r>
          </a:p>
          <a:p>
            <a:pPr>
              <a:lnSpc>
                <a:spcPts val="1109"/>
              </a:lnSpc>
            </a:pPr>
            <a:r>
              <a:rPr lang="de-DE" dirty="0" sz="1000"/>
              <a:t>Berechnen Sie Ihren Bedarf für 3–6 Monate</a:t>
            </a:r>
          </a:p>
          <a:p>
            <a:pPr>
              <a:lnSpc>
                <a:spcPts val="1109"/>
              </a:lnSpc>
            </a:pPr>
            <a:r>
              <a:rPr lang="de-DE" dirty="0" sz="1000"/>
              <a:t>Nutzen Sie eine Banking-App, um Ihr Geld zu verwalten</a:t>
            </a:r>
          </a:p>
          <a:p>
            <a:pPr>
              <a:lnSpc>
                <a:spcPts val="1109"/>
              </a:lnSpc>
            </a:pPr>
            <a:r>
              <a:rPr lang="de-DE" dirty="0" sz="1000"/>
              <a:t>Bleiben Sie dran und sparen Sie jede Woche</a:t>
            </a:r>
          </a:p>
          <a:p>
            <a:pPr>
              <a:lnSpc>
                <a:spcPts val="1109"/>
              </a:lnSpc>
            </a:pPr>
            <a:r>
              <a:rPr lang="de-DE" dirty="0" sz="1000"/>
              <a:t>Füllen Sie den Notgroschen nach jeder Entnahme wieder auf</a:t>
            </a:r>
          </a:p>
          <a:p>
            <a:pPr marL="0" indent="0">
              <a:lnSpc>
                <a:spcPts val="1109"/>
              </a:lnSpc>
              <a:buNone/>
            </a:pPr>
            <a:endParaRPr lang="de-DE" dirty="0" sz="1000"/>
          </a:p>
        </p:txBody>
      </p:sp>
      <p:sp>
        <p:nvSpPr>
          <p:cNvPr id="81" name="Text Placeholder 7">
            <a:extLst>
              <a:ext uri="{FF2B5EF4-FFF2-40B4-BE49-F238E27FC236}">
                <a16:creationId xmlns:a16="http://schemas.microsoft.com/office/drawing/2014/main" id="{025A70E8-FCF0-5C93-EB90-0F1B12AFD783}"/>
              </a:ext>
            </a:extLst>
          </p:cNvPr>
          <p:cNvSpPr txBox="1">
            <a:spLocks/>
          </p:cNvSpPr>
          <p:nvPr/>
        </p:nvSpPr>
        <p:spPr>
          <a:xfrm>
            <a:off x="5215915" y="4571535"/>
            <a:ext cx="1642085" cy="16149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ct val="150000"/>
              </a:lnSpc>
              <a:buNone/>
            </a:pPr>
            <a:r>
              <a:rPr lang="de-DE" dirty="0" sz="1050">
                <a:hlinkClick r:id="rId2"/>
              </a:rPr>
              <a:t>Dieses Video </a:t>
            </a:r>
            <a:r>
              <a:rPr lang="de-DE" dirty="0" sz="1050"/>
              <a:t>zeigt Ihnen eine einfache Money-Mapping-Methode, mit der Sie die ersten Schritte zu Ihrem finan­ziel­len Sicher­heits­netz gehen. </a:t>
            </a:r>
          </a:p>
          <a:p>
            <a:pPr marL="0" indent="0">
              <a:lnSpc>
                <a:spcPts val="1814"/>
              </a:lnSpc>
              <a:buNone/>
            </a:pPr>
            <a:endParaRPr lang="de-DE" dirty="0" sz="1500"/>
          </a:p>
          <a:p>
            <a:pPr marL="0" indent="0">
              <a:lnSpc>
                <a:spcPts val="1165"/>
              </a:lnSpc>
              <a:buNone/>
            </a:pPr>
            <a:r>
              <a:rPr lang="de-DE" dirty="0" sz="1050"/>
              <a:t>. </a:t>
            </a:r>
          </a:p>
          <a:p>
            <a:pPr marL="0" indent="0">
              <a:lnSpc>
                <a:spcPts val="1281"/>
              </a:lnSpc>
              <a:buNone/>
            </a:pPr>
            <a:endParaRPr lang="de-DE" dirty="0" sz="1075"/>
          </a:p>
        </p:txBody>
      </p:sp>
      <p:sp>
        <p:nvSpPr>
          <p:cNvPr id="82" name="Text Placeholder 7">
            <a:extLst>
              <a:ext uri="{FF2B5EF4-FFF2-40B4-BE49-F238E27FC236}">
                <a16:creationId xmlns:a16="http://schemas.microsoft.com/office/drawing/2014/main" id="{A90ABDCF-FF82-D60C-78CC-2CE94933635A}"/>
              </a:ext>
            </a:extLst>
          </p:cNvPr>
          <p:cNvSpPr txBox="1">
            <a:spLocks/>
          </p:cNvSpPr>
          <p:nvPr/>
        </p:nvSpPr>
        <p:spPr>
          <a:xfrm>
            <a:off x="5215915" y="7229013"/>
            <a:ext cx="1642085" cy="2343614"/>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137"/>
              </a:lnSpc>
              <a:buNone/>
            </a:pPr>
            <a:r>
              <a:rPr lang="de-DE" dirty="0" sz="1025"/>
              <a:t>Finanzielle Unab­hän­gig­keit ist der Schlüssel zu echter Freiheit und Wahl­mög­lich­keit im Leben jeder Frau. Auf dem Weg zur finan­ziel­len Selbst­bestim­mung stehen Frauen oft vor besonderen Hürden – von Lohnlücken bis zu Erwerbs­unter­bre­chun­gen. </a:t>
            </a:r>
            <a:r>
              <a:rPr lang="de-DE" dirty="0" sz="1025">
                <a:hlinkClick r:id="rId3"/>
              </a:rPr>
              <a:t>Lesen Sie</a:t>
            </a:r>
            <a:r>
              <a:rPr lang="de-DE" dirty="0" sz="1025"/>
              <a:t>, warum finanzielle Unab­hän­gig­keit für Frauen wichtiger ist denn je.</a:t>
            </a:r>
          </a:p>
          <a:p>
            <a:pPr marL="0" indent="0">
              <a:lnSpc>
                <a:spcPts val="1137"/>
              </a:lnSpc>
              <a:buNone/>
            </a:pPr>
            <a:endParaRPr lang="de-DE" dirty="0" sz="1025"/>
          </a:p>
        </p:txBody>
      </p:sp>
      <p:grpSp>
        <p:nvGrpSpPr>
          <p:cNvPr id="6" name="Group 5">
            <a:extLst>
              <a:ext uri="{FF2B5EF4-FFF2-40B4-BE49-F238E27FC236}">
                <a16:creationId xmlns:a16="http://schemas.microsoft.com/office/drawing/2014/main" id="{4F1A4086-BBBD-30D5-6F21-4D1340C36F15}"/>
              </a:ext>
            </a:extLst>
          </p:cNvPr>
          <p:cNvGrpSpPr/>
          <p:nvPr/>
        </p:nvGrpSpPr>
        <p:grpSpPr>
          <a:xfrm>
            <a:off x="5115860" y="1600151"/>
            <a:ext cx="926198" cy="406400"/>
            <a:chOff x="1997756" y="3611831"/>
            <a:chExt cx="926198" cy="406400"/>
          </a:xfrm>
        </p:grpSpPr>
        <p:grpSp>
          <p:nvGrpSpPr>
            <p:cNvPr id="26" name="Group 25">
              <a:extLst>
                <a:ext uri="{FF2B5EF4-FFF2-40B4-BE49-F238E27FC236}">
                  <a16:creationId xmlns:a16="http://schemas.microsoft.com/office/drawing/2014/main" id="{0EC92175-C941-F881-B30F-5E02DFC90AAC}"/>
                </a:ext>
              </a:extLst>
            </p:cNvPr>
            <p:cNvGrpSpPr/>
            <p:nvPr/>
          </p:nvGrpSpPr>
          <p:grpSpPr>
            <a:xfrm>
              <a:off x="1997756" y="3611831"/>
              <a:ext cx="926198" cy="406400"/>
              <a:chOff x="1590175" y="6032510"/>
              <a:chExt cx="926198" cy="406400"/>
            </a:xfrm>
          </p:grpSpPr>
          <p:sp>
            <p:nvSpPr>
              <p:cNvPr id="38" name="Rectangle 37">
                <a:extLst>
                  <a:ext uri="{FF2B5EF4-FFF2-40B4-BE49-F238E27FC236}">
                    <a16:creationId xmlns:a16="http://schemas.microsoft.com/office/drawing/2014/main" id="{9AAFE926-039A-D9C2-2A4C-3E4D66F6E903}"/>
                  </a:ext>
                </a:extLst>
              </p:cNvPr>
              <p:cNvSpPr/>
              <p:nvPr/>
            </p:nvSpPr>
            <p:spPr>
              <a:xfrm>
                <a:off x="1941158" y="6087928"/>
                <a:ext cx="585527"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9" name="Rectangle 38">
                <a:extLst>
                  <a:ext uri="{FF2B5EF4-FFF2-40B4-BE49-F238E27FC236}">
                    <a16:creationId xmlns:a16="http://schemas.microsoft.com/office/drawing/2014/main" id="{D8F28B64-9F38-5CC3-F168-85A981B52F24}"/>
                  </a:ext>
                </a:extLst>
              </p:cNvPr>
              <p:cNvSpPr/>
              <p:nvPr/>
            </p:nvSpPr>
            <p:spPr>
              <a:xfrm>
                <a:off x="1784140" y="6092546"/>
                <a:ext cx="742545"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40" name="Text Placeholder 122">
                <a:extLst>
                  <a:ext uri="{FF2B5EF4-FFF2-40B4-BE49-F238E27FC236}">
                    <a16:creationId xmlns:a16="http://schemas.microsoft.com/office/drawing/2014/main" id="{4BA19EC7-C106-F32F-44B5-133A20BD52CD}"/>
                  </a:ext>
                </a:extLst>
              </p:cNvPr>
              <p:cNvSpPr txBox="1">
                <a:spLocks/>
              </p:cNvSpPr>
              <p:nvPr/>
            </p:nvSpPr>
            <p:spPr>
              <a:xfrm>
                <a:off x="1981385" y="6096239"/>
                <a:ext cx="641037"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Tipps</a:t>
                </a:r>
              </a:p>
            </p:txBody>
          </p:sp>
          <p:sp>
            <p:nvSpPr>
              <p:cNvPr id="48" name="Oval 47">
                <a:extLst>
                  <a:ext uri="{FF2B5EF4-FFF2-40B4-BE49-F238E27FC236}">
                    <a16:creationId xmlns:a16="http://schemas.microsoft.com/office/drawing/2014/main" id="{18C00A78-60DD-8078-8074-1BB2BB44658C}"/>
                  </a:ext>
                </a:extLst>
              </p:cNvPr>
              <p:cNvSpPr/>
              <p:nvPr/>
            </p:nvSpPr>
            <p:spPr>
              <a:xfrm>
                <a:off x="1590175" y="6032510"/>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49" name="Freeform 48">
                <a:extLst>
                  <a:ext uri="{FF2B5EF4-FFF2-40B4-BE49-F238E27FC236}">
                    <a16:creationId xmlns:a16="http://schemas.microsoft.com/office/drawing/2014/main" id="{69858852-D0D8-74FE-8D2F-E64689CB1229}"/>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de-DE" dirty="0"/>
              </a:p>
            </p:txBody>
          </p:sp>
        </p:grpSp>
        <p:grpSp>
          <p:nvGrpSpPr>
            <p:cNvPr id="27" name="Graphic 2">
              <a:extLst>
                <a:ext uri="{FF2B5EF4-FFF2-40B4-BE49-F238E27FC236}">
                  <a16:creationId xmlns:a16="http://schemas.microsoft.com/office/drawing/2014/main" id="{E7A4E59D-DE36-95EF-DC9F-1257B5207492}"/>
                </a:ext>
              </a:extLst>
            </p:cNvPr>
            <p:cNvGrpSpPr/>
            <p:nvPr/>
          </p:nvGrpSpPr>
          <p:grpSpPr>
            <a:xfrm>
              <a:off x="2066238" y="3681850"/>
              <a:ext cx="283418" cy="283423"/>
              <a:chOff x="8736336" y="773976"/>
              <a:chExt cx="925001" cy="925018"/>
            </a:xfrm>
            <a:solidFill>
              <a:schemeClr val="bg1"/>
            </a:solidFill>
          </p:grpSpPr>
          <p:sp>
            <p:nvSpPr>
              <p:cNvPr id="28" name="Freeform 27">
                <a:extLst>
                  <a:ext uri="{FF2B5EF4-FFF2-40B4-BE49-F238E27FC236}">
                    <a16:creationId xmlns:a16="http://schemas.microsoft.com/office/drawing/2014/main" id="{09A6FF82-AA38-7160-8753-C1652DEC3DE8}"/>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29" name="Freeform 28">
                <a:extLst>
                  <a:ext uri="{FF2B5EF4-FFF2-40B4-BE49-F238E27FC236}">
                    <a16:creationId xmlns:a16="http://schemas.microsoft.com/office/drawing/2014/main" id="{5CF1D2F1-2344-323F-D19F-274E63B99E24}"/>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30" name="Freeform 29">
                <a:extLst>
                  <a:ext uri="{FF2B5EF4-FFF2-40B4-BE49-F238E27FC236}">
                    <a16:creationId xmlns:a16="http://schemas.microsoft.com/office/drawing/2014/main" id="{AF1931FD-274B-F160-91C4-828AF8FCFFE6}"/>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32" name="Freeform 31">
                <a:extLst>
                  <a:ext uri="{FF2B5EF4-FFF2-40B4-BE49-F238E27FC236}">
                    <a16:creationId xmlns:a16="http://schemas.microsoft.com/office/drawing/2014/main" id="{CE0CD796-D61E-91C0-B5E6-6D18F7AB1116}"/>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35" name="Freeform 34">
                <a:extLst>
                  <a:ext uri="{FF2B5EF4-FFF2-40B4-BE49-F238E27FC236}">
                    <a16:creationId xmlns:a16="http://schemas.microsoft.com/office/drawing/2014/main" id="{1B597F0B-D655-E860-1D9A-63A79498680F}"/>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36" name="Freeform 35">
                <a:extLst>
                  <a:ext uri="{FF2B5EF4-FFF2-40B4-BE49-F238E27FC236}">
                    <a16:creationId xmlns:a16="http://schemas.microsoft.com/office/drawing/2014/main" id="{E3520A10-03C9-BB70-90AA-19B6D06AFC93}"/>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37" name="Freeform 36">
                <a:extLst>
                  <a:ext uri="{FF2B5EF4-FFF2-40B4-BE49-F238E27FC236}">
                    <a16:creationId xmlns:a16="http://schemas.microsoft.com/office/drawing/2014/main" id="{F1F979FD-3BE8-397B-77A2-9AD8F3991BDD}"/>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34961385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A85CD-A546-3EF2-8D15-0F994BDDC77B}"/>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3AF4E1F6-8261-4111-9520-224245E84BC0}"/>
              </a:ext>
            </a:extLst>
          </p:cNvPr>
          <p:cNvSpPr>
            <a:spLocks noGrp="1"/>
          </p:cNvSpPr>
          <p:nvPr>
            <p:ph type="body" sz="quarter" idx="49"/>
          </p:nvPr>
        </p:nvSpPr>
        <p:spPr/>
        <p:txBody>
          <a:bodyPr/>
          <a:lstStyle/>
          <a:p>
            <a:r>
              <a:rPr lang="de-DE" dirty="0"/>
              <a:t>Einführung</a:t>
            </a:r>
          </a:p>
        </p:txBody>
      </p:sp>
      <p:sp>
        <p:nvSpPr>
          <p:cNvPr id="2" name="Text Placeholder 1">
            <a:extLst>
              <a:ext uri="{FF2B5EF4-FFF2-40B4-BE49-F238E27FC236}">
                <a16:creationId xmlns:a16="http://schemas.microsoft.com/office/drawing/2014/main" id="{741A3B27-824A-A310-24C8-CD14F08AC2D0}"/>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192233DA-363C-4F97-E3BE-5693EA77C9AA}"/>
              </a:ext>
            </a:extLst>
          </p:cNvPr>
          <p:cNvSpPr>
            <a:spLocks noGrp="1"/>
          </p:cNvSpPr>
          <p:nvPr>
            <p:ph type="body" sz="quarter" idx="61"/>
          </p:nvPr>
        </p:nvSpPr>
        <p:spPr/>
        <p:txBody>
          <a:bodyPr/>
          <a:lstStyle/>
          <a:p>
            <a:r>
              <a:rPr lang="de-DE" dirty="0"/>
              <a:t>Frauen am Berufsanfang</a:t>
            </a:r>
          </a:p>
        </p:txBody>
      </p:sp>
      <p:sp>
        <p:nvSpPr>
          <p:cNvPr id="8" name="Text Placeholder 7">
            <a:extLst>
              <a:ext uri="{FF2B5EF4-FFF2-40B4-BE49-F238E27FC236}">
                <a16:creationId xmlns:a16="http://schemas.microsoft.com/office/drawing/2014/main" id="{B26D3150-06B1-EB2A-7371-73D6504B548D}"/>
              </a:ext>
            </a:extLst>
          </p:cNvPr>
          <p:cNvSpPr>
            <a:spLocks noGrp="1"/>
          </p:cNvSpPr>
          <p:nvPr>
            <p:ph type="body" sz="quarter" idx="64"/>
          </p:nvPr>
        </p:nvSpPr>
        <p:spPr>
          <a:xfrm>
            <a:off x="1704813" y="1874521"/>
            <a:ext cx="3060000" cy="7588456"/>
          </a:xfrm>
        </p:spPr>
        <p:txBody>
          <a:bodyPr/>
          <a:lstStyle/>
          <a:p>
            <a:endParaRPr lang="de-DE" dirty="0"/>
          </a:p>
          <a:p>
            <a:endParaRPr lang="de-DE" dirty="0"/>
          </a:p>
        </p:txBody>
      </p:sp>
      <p:grpSp>
        <p:nvGrpSpPr>
          <p:cNvPr id="4" name="Graphic 2">
            <a:extLst>
              <a:ext uri="{FF2B5EF4-FFF2-40B4-BE49-F238E27FC236}">
                <a16:creationId xmlns:a16="http://schemas.microsoft.com/office/drawing/2014/main" id="{33F6CFA1-3520-B7A8-1595-6DEFB689CFBA}"/>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BC5337DA-F913-D05E-1753-843546A4CBCA}"/>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39B3E3F3-FFF8-5583-4D37-468461E7B313}"/>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22">
                <a:extLst>
                  <a:ext uri="{FF2B5EF4-FFF2-40B4-BE49-F238E27FC236}">
                    <a16:creationId xmlns:a16="http://schemas.microsoft.com/office/drawing/2014/main" id="{76C547D5-2B87-C293-642B-7243E78D33A7}"/>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10" name="Graphic 2">
              <a:extLst>
                <a:ext uri="{FF2B5EF4-FFF2-40B4-BE49-F238E27FC236}">
                  <a16:creationId xmlns:a16="http://schemas.microsoft.com/office/drawing/2014/main" id="{9E363C49-41F6-E9D7-6341-DF458642CCEF}"/>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B9A14149-7BA9-C025-B9BC-796FC4127381}"/>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 name="Freeform 11">
                <a:extLst>
                  <a:ext uri="{FF2B5EF4-FFF2-40B4-BE49-F238E27FC236}">
                    <a16:creationId xmlns:a16="http://schemas.microsoft.com/office/drawing/2014/main" id="{7B4E8C13-FE15-A57F-918B-B47737810E49}"/>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 name="Freeform 12">
                <a:extLst>
                  <a:ext uri="{FF2B5EF4-FFF2-40B4-BE49-F238E27FC236}">
                    <a16:creationId xmlns:a16="http://schemas.microsoft.com/office/drawing/2014/main" id="{F5E698CF-709E-D87C-66FC-841CD86F4ADC}"/>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 name="Freeform 13">
                <a:extLst>
                  <a:ext uri="{FF2B5EF4-FFF2-40B4-BE49-F238E27FC236}">
                    <a16:creationId xmlns:a16="http://schemas.microsoft.com/office/drawing/2014/main" id="{0A2651E2-B418-2CD5-D5EF-4F8FF5A6ECE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 name="Freeform 14">
                <a:extLst>
                  <a:ext uri="{FF2B5EF4-FFF2-40B4-BE49-F238E27FC236}">
                    <a16:creationId xmlns:a16="http://schemas.microsoft.com/office/drawing/2014/main" id="{AD87B52C-C441-52B7-693A-CCE66EA99A5C}"/>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6" name="Freeform 15">
                <a:extLst>
                  <a:ext uri="{FF2B5EF4-FFF2-40B4-BE49-F238E27FC236}">
                    <a16:creationId xmlns:a16="http://schemas.microsoft.com/office/drawing/2014/main" id="{1B92BE38-9667-B990-00D0-430E5D131278}"/>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7" name="Freeform 16">
                <a:extLst>
                  <a:ext uri="{FF2B5EF4-FFF2-40B4-BE49-F238E27FC236}">
                    <a16:creationId xmlns:a16="http://schemas.microsoft.com/office/drawing/2014/main" id="{D9083721-59B5-FC49-BE99-87A8E087B76C}"/>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8" name="Freeform 17">
                <a:extLst>
                  <a:ext uri="{FF2B5EF4-FFF2-40B4-BE49-F238E27FC236}">
                    <a16:creationId xmlns:a16="http://schemas.microsoft.com/office/drawing/2014/main" id="{775244A4-646D-D686-F85C-DB323C1D2F49}"/>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9" name="Freeform 18">
                <a:extLst>
                  <a:ext uri="{FF2B5EF4-FFF2-40B4-BE49-F238E27FC236}">
                    <a16:creationId xmlns:a16="http://schemas.microsoft.com/office/drawing/2014/main" id="{4B70F1F3-1E74-60D2-2505-49E31E576B93}"/>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0" name="Freeform 19">
                <a:extLst>
                  <a:ext uri="{FF2B5EF4-FFF2-40B4-BE49-F238E27FC236}">
                    <a16:creationId xmlns:a16="http://schemas.microsoft.com/office/drawing/2014/main" id="{6C174518-EB65-FA81-B1B3-2CC16AE4725C}"/>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1" name="Freeform 20">
                <a:extLst>
                  <a:ext uri="{FF2B5EF4-FFF2-40B4-BE49-F238E27FC236}">
                    <a16:creationId xmlns:a16="http://schemas.microsoft.com/office/drawing/2014/main" id="{ABCFBBD6-80B9-27BE-7327-AD2C6E8CC53D}"/>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de-DE" dirty="0">
                  <a:solidFill>
                    <a:schemeClr val="bg1"/>
                  </a:solidFill>
                </a:endParaRPr>
              </a:p>
            </p:txBody>
          </p:sp>
        </p:grpSp>
      </p:grpSp>
      <p:cxnSp>
        <p:nvCxnSpPr>
          <p:cNvPr id="24" name="Straight Connector 23">
            <a:extLst>
              <a:ext uri="{FF2B5EF4-FFF2-40B4-BE49-F238E27FC236}">
                <a16:creationId xmlns:a16="http://schemas.microsoft.com/office/drawing/2014/main" id="{0DA82576-213F-DFDC-303A-62DE004EE3BC}"/>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68" name="Rounded Rectangle 67">
            <a:extLst>
              <a:ext uri="{FF2B5EF4-FFF2-40B4-BE49-F238E27FC236}">
                <a16:creationId xmlns:a16="http://schemas.microsoft.com/office/drawing/2014/main" id="{24DAF1EA-D4CD-217E-156E-EEFA5461148C}"/>
              </a:ext>
            </a:extLst>
          </p:cNvPr>
          <p:cNvSpPr/>
          <p:nvPr/>
        </p:nvSpPr>
        <p:spPr>
          <a:xfrm>
            <a:off x="5005388" y="1821601"/>
            <a:ext cx="1981199" cy="1878861"/>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87" name="Graphic 2">
            <a:extLst>
              <a:ext uri="{FF2B5EF4-FFF2-40B4-BE49-F238E27FC236}">
                <a16:creationId xmlns:a16="http://schemas.microsoft.com/office/drawing/2014/main" id="{BCE87F4C-D6BE-0A10-7660-39CDFC74BF54}"/>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4B6D0D20-6682-2D0E-CD6D-54CB54D5B4C3}"/>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F5297F6B-6E9D-3352-D16F-F9CE82EFF79A}"/>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C9B127F6-2C5D-F806-B1A1-CB237D402FB7}"/>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C1BF0D28-D2BF-B243-3508-085A2BDB460B}"/>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6C11C208-6D30-37BD-1794-DF8E7342B7C1}"/>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726EFADB-A0FF-E516-DACF-7B25AEC098E4}"/>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F82069C0-616D-E4F6-92FC-F8EB96E37ED7}"/>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grpSp>
      <p:sp>
        <p:nvSpPr>
          <p:cNvPr id="25" name="Rounded Rectangle 24">
            <a:extLst>
              <a:ext uri="{FF2B5EF4-FFF2-40B4-BE49-F238E27FC236}">
                <a16:creationId xmlns:a16="http://schemas.microsoft.com/office/drawing/2014/main" id="{B6EBD181-7627-51C9-117E-CF8CE0BAF653}"/>
              </a:ext>
            </a:extLst>
          </p:cNvPr>
          <p:cNvSpPr/>
          <p:nvPr/>
        </p:nvSpPr>
        <p:spPr>
          <a:xfrm>
            <a:off x="5005388" y="4188566"/>
            <a:ext cx="1981199" cy="5241183"/>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0" name="Text Placeholder 7">
            <a:extLst>
              <a:ext uri="{FF2B5EF4-FFF2-40B4-BE49-F238E27FC236}">
                <a16:creationId xmlns:a16="http://schemas.microsoft.com/office/drawing/2014/main" id="{1B4DEEE2-5682-5F2C-CD03-732451E7D69B}"/>
              </a:ext>
            </a:extLst>
          </p:cNvPr>
          <p:cNvSpPr txBox="1">
            <a:spLocks/>
          </p:cNvSpPr>
          <p:nvPr/>
        </p:nvSpPr>
        <p:spPr>
          <a:xfrm>
            <a:off x="5153229" y="2147017"/>
            <a:ext cx="1642085" cy="1281580"/>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lvl="0">
              <a:lnSpc>
                <a:spcPts val="1165"/>
              </a:lnSpc>
            </a:pPr>
            <a:r>
              <a:rPr lang="de-DE" dirty="0" sz="1050"/>
              <a:t>Prüfen Sie Ihren Arbeits­ver­trag auf Ver­siche­rungs­leis­tun­gen.</a:t>
            </a:r>
          </a:p>
          <a:p>
            <a:pPr lvl="0">
              <a:lnSpc>
                <a:spcPts val="1165"/>
              </a:lnSpc>
            </a:pPr>
            <a:r>
              <a:rPr lang="de-DE" dirty="0" sz="1050"/>
              <a:t>Vergleichen Sie Policen online mit EU-weiten Ver­gleichs­tools.</a:t>
            </a:r>
          </a:p>
          <a:p>
            <a:pPr lvl="0">
              <a:lnSpc>
                <a:spcPts val="1165"/>
              </a:lnSpc>
            </a:pPr>
            <a:r>
              <a:rPr lang="de-DE" dirty="0" sz="1050"/>
              <a:t>Fangen Sie klein an – ein Basisschutz ist besser als keiner.</a:t>
            </a:r>
          </a:p>
          <a:p>
            <a:pPr marL="0" indent="0">
              <a:lnSpc>
                <a:spcPts val="1165"/>
              </a:lnSpc>
              <a:buNone/>
            </a:pPr>
            <a:endParaRPr lang="de-DE" dirty="0" sz="1050"/>
          </a:p>
          <a:p>
            <a:pPr marL="0" indent="0">
              <a:lnSpc>
                <a:spcPts val="1165"/>
              </a:lnSpc>
              <a:buNone/>
            </a:pPr>
            <a:endParaRPr lang="de-DE" dirty="0" sz="1050"/>
          </a:p>
        </p:txBody>
      </p:sp>
      <p:sp>
        <p:nvSpPr>
          <p:cNvPr id="81" name="Text Placeholder 7">
            <a:extLst>
              <a:ext uri="{FF2B5EF4-FFF2-40B4-BE49-F238E27FC236}">
                <a16:creationId xmlns:a16="http://schemas.microsoft.com/office/drawing/2014/main" id="{3CCF7E3C-1C8E-C54A-0BFE-D8B4EB9DE041}"/>
              </a:ext>
            </a:extLst>
          </p:cNvPr>
          <p:cNvSpPr txBox="1">
            <a:spLocks/>
          </p:cNvSpPr>
          <p:nvPr/>
        </p:nvSpPr>
        <p:spPr>
          <a:xfrm>
            <a:off x="5216314" y="4775852"/>
            <a:ext cx="1642085" cy="16149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054"/>
              </a:lnSpc>
              <a:buNone/>
            </a:pPr>
            <a:r>
              <a:rPr lang="de-DE" b="1" dirty="0" sz="950"/>
              <a:t>Emma, eine 31-jährige Gra­fik­desig­nerin, </a:t>
            </a:r>
            <a:r>
              <a:rPr lang="de-DE" dirty="0" sz="950"/>
              <a:t>ist vor Kurzem für ihren Traumjob in eine neue Stadt gezogen. </a:t>
            </a:r>
          </a:p>
          <a:p>
            <a:pPr marL="0" indent="0">
              <a:lnSpc>
                <a:spcPts val="1708"/>
              </a:lnSpc>
              <a:buNone/>
            </a:pPr>
            <a:endParaRPr lang="de-DE" dirty="0" sz="1425"/>
          </a:p>
          <a:p>
            <a:pPr marL="0" indent="0">
              <a:lnSpc>
                <a:spcPts val="1054"/>
              </a:lnSpc>
              <a:spcBef>
                <a:spcPts val="1396"/>
              </a:spcBef>
              <a:buNone/>
            </a:pPr>
            <a:r>
              <a:rPr lang="de-DE" dirty="0" sz="950"/>
              <a:t>Mit der neu gewonnenen Unab­hän­gig­keit wurde ihr klar, wie wichtig Ver­siche­run­gen sind, um ihre Gesundheit, ihren Besitz und ihre Zukunft abzusichern. </a:t>
            </a:r>
          </a:p>
          <a:p>
            <a:pPr marL="0" indent="0">
              <a:lnSpc>
                <a:spcPts val="854"/>
              </a:lnSpc>
              <a:buNone/>
            </a:pPr>
            <a:endParaRPr lang="de-DE" dirty="0" sz="700"/>
          </a:p>
          <a:p>
            <a:pPr marL="0" indent="0">
              <a:lnSpc>
                <a:spcPts val="1054"/>
              </a:lnSpc>
              <a:spcBef>
                <a:spcPts val="1352"/>
              </a:spcBef>
              <a:buNone/>
            </a:pPr>
            <a:r>
              <a:rPr lang="de-DE" dirty="0" sz="950"/>
              <a:t>Emma hatte bisher kaum Erfahrung mit Ver­siche­run­gen und fühlte sich von der Vielzahl der Angebote überfordert. </a:t>
            </a:r>
          </a:p>
          <a:p>
            <a:pPr marL="0" indent="0">
              <a:lnSpc>
                <a:spcPts val="1830"/>
              </a:lnSpc>
              <a:buNone/>
            </a:pPr>
            <a:endParaRPr lang="de-DE" dirty="0" sz="1525"/>
          </a:p>
          <a:p>
            <a:pPr marL="0" indent="0">
              <a:lnSpc>
                <a:spcPts val="1054"/>
              </a:lnSpc>
              <a:spcBef>
                <a:spcPts val="233"/>
              </a:spcBef>
              <a:buNone/>
            </a:pPr>
            <a:r>
              <a:rPr lang="de-DE" dirty="0" sz="950"/>
              <a:t>Wie Emma die passenden Ver­siche­run­gen fand, lesen Sie in unserem Interview </a:t>
            </a:r>
            <a:r>
              <a:rPr lang="de-DE" dirty="0" sz="950">
                <a:highlight>
                  <a:srgbClr val="FFFF00"/>
                </a:highlight>
              </a:rPr>
              <a:t>LINK</a:t>
            </a:r>
          </a:p>
          <a:p>
            <a:pPr marL="0" indent="0">
              <a:lnSpc>
                <a:spcPts val="488"/>
              </a:lnSpc>
              <a:buNone/>
            </a:pPr>
            <a:r>
              <a:rPr lang="de-DE" dirty="0" sz="400"/>
              <a:t> </a:t>
            </a:r>
            <a:endParaRPr sz="400"/>
          </a:p>
          <a:p>
            <a:pPr marL="0" indent="0">
              <a:lnSpc>
                <a:spcPts val="1220"/>
              </a:lnSpc>
              <a:buNone/>
            </a:pPr>
            <a:endParaRPr lang="de-DE" dirty="0" sz="1025"/>
          </a:p>
        </p:txBody>
      </p:sp>
      <p:grpSp>
        <p:nvGrpSpPr>
          <p:cNvPr id="116" name="Group 115">
            <a:extLst>
              <a:ext uri="{FF2B5EF4-FFF2-40B4-BE49-F238E27FC236}">
                <a16:creationId xmlns:a16="http://schemas.microsoft.com/office/drawing/2014/main" id="{EE977BCE-BF0D-5879-CDF7-E3E4C92F0B33}"/>
              </a:ext>
            </a:extLst>
          </p:cNvPr>
          <p:cNvGrpSpPr/>
          <p:nvPr/>
        </p:nvGrpSpPr>
        <p:grpSpPr>
          <a:xfrm>
            <a:off x="5126719" y="1601613"/>
            <a:ext cx="1387128" cy="406400"/>
            <a:chOff x="1997756" y="3611831"/>
            <a:chExt cx="1387128" cy="406400"/>
          </a:xfrm>
        </p:grpSpPr>
        <p:grpSp>
          <p:nvGrpSpPr>
            <p:cNvPr id="117" name="Group 116">
              <a:extLst>
                <a:ext uri="{FF2B5EF4-FFF2-40B4-BE49-F238E27FC236}">
                  <a16:creationId xmlns:a16="http://schemas.microsoft.com/office/drawing/2014/main" id="{98225027-9ABE-6B1B-8DAD-3180B64BB409}"/>
                </a:ext>
              </a:extLst>
            </p:cNvPr>
            <p:cNvGrpSpPr/>
            <p:nvPr/>
          </p:nvGrpSpPr>
          <p:grpSpPr>
            <a:xfrm>
              <a:off x="1997756" y="3611831"/>
              <a:ext cx="1387128" cy="406400"/>
              <a:chOff x="1590175" y="6032510"/>
              <a:chExt cx="1387128" cy="406400"/>
            </a:xfrm>
          </p:grpSpPr>
          <p:sp>
            <p:nvSpPr>
              <p:cNvPr id="125" name="Rectangle 124">
                <a:extLst>
                  <a:ext uri="{FF2B5EF4-FFF2-40B4-BE49-F238E27FC236}">
                    <a16:creationId xmlns:a16="http://schemas.microsoft.com/office/drawing/2014/main" id="{D4EB0175-BCE3-E8DD-DAD8-D8DBF9BCBE81}"/>
                  </a:ext>
                </a:extLst>
              </p:cNvPr>
              <p:cNvSpPr/>
              <p:nvPr/>
            </p:nvSpPr>
            <p:spPr>
              <a:xfrm>
                <a:off x="1941158" y="6087928"/>
                <a:ext cx="674452"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26" name="Rectangle 125">
                <a:extLst>
                  <a:ext uri="{FF2B5EF4-FFF2-40B4-BE49-F238E27FC236}">
                    <a16:creationId xmlns:a16="http://schemas.microsoft.com/office/drawing/2014/main" id="{D3A776EE-F5D5-705D-33BA-560FDA4A5639}"/>
                  </a:ext>
                </a:extLst>
              </p:cNvPr>
              <p:cNvSpPr/>
              <p:nvPr/>
            </p:nvSpPr>
            <p:spPr>
              <a:xfrm>
                <a:off x="1784139" y="6092546"/>
                <a:ext cx="810205"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27" name="Text Placeholder 122">
                <a:extLst>
                  <a:ext uri="{FF2B5EF4-FFF2-40B4-BE49-F238E27FC236}">
                    <a16:creationId xmlns:a16="http://schemas.microsoft.com/office/drawing/2014/main" id="{E614FBCC-D97C-4B94-AE60-09CB94DB1495}"/>
                  </a:ext>
                </a:extLst>
              </p:cNvPr>
              <p:cNvSpPr txBox="1">
                <a:spLocks/>
              </p:cNvSpPr>
              <p:nvPr/>
            </p:nvSpPr>
            <p:spPr>
              <a:xfrm>
                <a:off x="1981385" y="6096239"/>
                <a:ext cx="99591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Tipps</a:t>
                </a:r>
              </a:p>
            </p:txBody>
          </p:sp>
          <p:sp>
            <p:nvSpPr>
              <p:cNvPr id="128" name="Oval 127">
                <a:extLst>
                  <a:ext uri="{FF2B5EF4-FFF2-40B4-BE49-F238E27FC236}">
                    <a16:creationId xmlns:a16="http://schemas.microsoft.com/office/drawing/2014/main" id="{328A63F9-3089-AFB0-B7B1-231D21991B5A}"/>
                  </a:ext>
                </a:extLst>
              </p:cNvPr>
              <p:cNvSpPr/>
              <p:nvPr/>
            </p:nvSpPr>
            <p:spPr>
              <a:xfrm>
                <a:off x="1590175" y="6032510"/>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29" name="Freeform 128">
                <a:extLst>
                  <a:ext uri="{FF2B5EF4-FFF2-40B4-BE49-F238E27FC236}">
                    <a16:creationId xmlns:a16="http://schemas.microsoft.com/office/drawing/2014/main" id="{38F03783-9651-2693-F1AA-92930393F429}"/>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de-DE" dirty="0"/>
              </a:p>
            </p:txBody>
          </p:sp>
        </p:grpSp>
        <p:grpSp>
          <p:nvGrpSpPr>
            <p:cNvPr id="118" name="Group 117">
              <a:extLst>
                <a:ext uri="{FF2B5EF4-FFF2-40B4-BE49-F238E27FC236}">
                  <a16:creationId xmlns:a16="http://schemas.microsoft.com/office/drawing/2014/main" id="{4ED69BE3-5B2A-531E-239D-EDACDABAE652}"/>
                </a:ext>
              </a:extLst>
            </p:cNvPr>
            <p:cNvGrpSpPr/>
            <p:nvPr/>
          </p:nvGrpSpPr>
          <p:grpSpPr>
            <a:xfrm>
              <a:off x="2082840" y="3699396"/>
              <a:ext cx="249276" cy="237604"/>
              <a:chOff x="8687174" y="1568164"/>
              <a:chExt cx="1195477" cy="1139501"/>
            </a:xfrm>
            <a:solidFill>
              <a:schemeClr val="bg1"/>
            </a:solidFill>
          </p:grpSpPr>
          <p:grpSp>
            <p:nvGrpSpPr>
              <p:cNvPr id="119" name="Graphic 37">
                <a:extLst>
                  <a:ext uri="{FF2B5EF4-FFF2-40B4-BE49-F238E27FC236}">
                    <a16:creationId xmlns:a16="http://schemas.microsoft.com/office/drawing/2014/main" id="{25DF8189-16B2-926B-7B8C-46312C6DA705}"/>
                  </a:ext>
                </a:extLst>
              </p:cNvPr>
              <p:cNvGrpSpPr/>
              <p:nvPr/>
            </p:nvGrpSpPr>
            <p:grpSpPr>
              <a:xfrm>
                <a:off x="9122006" y="1798742"/>
                <a:ext cx="652378" cy="709850"/>
                <a:chOff x="4172018" y="1336363"/>
                <a:chExt cx="742283" cy="807675"/>
              </a:xfrm>
              <a:grpFill/>
            </p:grpSpPr>
            <p:sp>
              <p:nvSpPr>
                <p:cNvPr id="121" name="Freeform 120">
                  <a:extLst>
                    <a:ext uri="{FF2B5EF4-FFF2-40B4-BE49-F238E27FC236}">
                      <a16:creationId xmlns:a16="http://schemas.microsoft.com/office/drawing/2014/main" id="{0A3DB77A-54FD-E3DF-F409-5A13FFA9572D}"/>
                    </a:ext>
                  </a:extLst>
                </p:cNvPr>
                <p:cNvSpPr/>
                <p:nvPr/>
              </p:nvSpPr>
              <p:spPr>
                <a:xfrm>
                  <a:off x="4172018" y="1603142"/>
                  <a:ext cx="326273" cy="540896"/>
                </a:xfrm>
                <a:custGeom>
                  <a:avLst/>
                  <a:gdLst>
                    <a:gd name="connsiteX0" fmla="*/ 270512 w 326273"/>
                    <a:gd name="connsiteY0" fmla="*/ 377770 h 540896"/>
                    <a:gd name="connsiteX1" fmla="*/ 323765 w 326273"/>
                    <a:gd name="connsiteY1" fmla="*/ 400593 h 540896"/>
                    <a:gd name="connsiteX2" fmla="*/ 323765 w 326273"/>
                    <a:gd name="connsiteY2" fmla="*/ 517560 h 540896"/>
                    <a:gd name="connsiteX3" fmla="*/ 296187 w 326273"/>
                    <a:gd name="connsiteY3" fmla="*/ 538481 h 540896"/>
                    <a:gd name="connsiteX4" fmla="*/ 30872 w 326273"/>
                    <a:gd name="connsiteY4" fmla="*/ 538481 h 540896"/>
                    <a:gd name="connsiteX5" fmla="*/ 3294 w 326273"/>
                    <a:gd name="connsiteY5" fmla="*/ 515658 h 540896"/>
                    <a:gd name="connsiteX6" fmla="*/ 3294 w 326273"/>
                    <a:gd name="connsiteY6" fmla="*/ 398691 h 540896"/>
                    <a:gd name="connsiteX7" fmla="*/ 56548 w 326273"/>
                    <a:gd name="connsiteY7" fmla="*/ 377770 h 540896"/>
                    <a:gd name="connsiteX8" fmla="*/ 56548 w 326273"/>
                    <a:gd name="connsiteY8" fmla="*/ 162855 h 540896"/>
                    <a:gd name="connsiteX9" fmla="*/ 3294 w 326273"/>
                    <a:gd name="connsiteY9" fmla="*/ 141934 h 540896"/>
                    <a:gd name="connsiteX10" fmla="*/ 3294 w 326273"/>
                    <a:gd name="connsiteY10" fmla="*/ 24967 h 540896"/>
                    <a:gd name="connsiteX11" fmla="*/ 30872 w 326273"/>
                    <a:gd name="connsiteY11" fmla="*/ 2144 h 540896"/>
                    <a:gd name="connsiteX12" fmla="*/ 245787 w 326273"/>
                    <a:gd name="connsiteY12" fmla="*/ 2144 h 540896"/>
                    <a:gd name="connsiteX13" fmla="*/ 271462 w 326273"/>
                    <a:gd name="connsiteY13" fmla="*/ 22114 h 540896"/>
                    <a:gd name="connsiteX14" fmla="*/ 271462 w 326273"/>
                    <a:gd name="connsiteY14" fmla="*/ 377770 h 540896"/>
                    <a:gd name="connsiteX15" fmla="*/ 217258 w 326273"/>
                    <a:gd name="connsiteY15" fmla="*/ 55397 h 540896"/>
                    <a:gd name="connsiteX16" fmla="*/ 56548 w 326273"/>
                    <a:gd name="connsiteY16" fmla="*/ 55397 h 540896"/>
                    <a:gd name="connsiteX17" fmla="*/ 56548 w 326273"/>
                    <a:gd name="connsiteY17" fmla="*/ 108651 h 540896"/>
                    <a:gd name="connsiteX18" fmla="*/ 109801 w 326273"/>
                    <a:gd name="connsiteY18" fmla="*/ 129572 h 540896"/>
                    <a:gd name="connsiteX19" fmla="*/ 109801 w 326273"/>
                    <a:gd name="connsiteY19" fmla="*/ 402494 h 540896"/>
                    <a:gd name="connsiteX20" fmla="*/ 56548 w 326273"/>
                    <a:gd name="connsiteY20" fmla="*/ 430072 h 540896"/>
                    <a:gd name="connsiteX21" fmla="*/ 56548 w 326273"/>
                    <a:gd name="connsiteY21" fmla="*/ 483325 h 540896"/>
                    <a:gd name="connsiteX22" fmla="*/ 271462 w 326273"/>
                    <a:gd name="connsiteY22" fmla="*/ 483325 h 540896"/>
                    <a:gd name="connsiteX23" fmla="*/ 271462 w 326273"/>
                    <a:gd name="connsiteY23" fmla="*/ 430072 h 540896"/>
                    <a:gd name="connsiteX24" fmla="*/ 236277 w 326273"/>
                    <a:gd name="connsiteY24" fmla="*/ 429121 h 540896"/>
                    <a:gd name="connsiteX25" fmla="*/ 217258 w 326273"/>
                    <a:gd name="connsiteY25" fmla="*/ 410102 h 540896"/>
                    <a:gd name="connsiteX26" fmla="*/ 217258 w 326273"/>
                    <a:gd name="connsiteY26" fmla="*/ 54446 h 54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6273" h="540896">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grpFill/>
                <a:ln w="9502" cap="flat">
                  <a:noFill/>
                  <a:prstDash val="solid"/>
                  <a:miter/>
                </a:ln>
              </p:spPr>
              <p:txBody>
                <a:bodyPr rtlCol="0" anchor="ctr"/>
                <a:lstStyle/>
                <a:p>
                  <a:endParaRPr lang="de-DE" dirty="0"/>
                </a:p>
              </p:txBody>
            </p:sp>
            <p:sp>
              <p:nvSpPr>
                <p:cNvPr id="122" name="Freeform 121">
                  <a:extLst>
                    <a:ext uri="{FF2B5EF4-FFF2-40B4-BE49-F238E27FC236}">
                      <a16:creationId xmlns:a16="http://schemas.microsoft.com/office/drawing/2014/main" id="{A8F74200-6D85-E67E-3C4E-6CB6DCC432B6}"/>
                    </a:ext>
                  </a:extLst>
                </p:cNvPr>
                <p:cNvSpPr/>
                <p:nvPr/>
              </p:nvSpPr>
              <p:spPr>
                <a:xfrm>
                  <a:off x="4229167" y="1336363"/>
                  <a:ext cx="210937" cy="214976"/>
                </a:xfrm>
                <a:custGeom>
                  <a:avLst/>
                  <a:gdLst>
                    <a:gd name="connsiteX0" fmla="*/ 94493 w 210937"/>
                    <a:gd name="connsiteY0" fmla="*/ 755 h 214976"/>
                    <a:gd name="connsiteX1" fmla="*/ 112561 w 210937"/>
                    <a:gd name="connsiteY1" fmla="*/ 214719 h 214976"/>
                    <a:gd name="connsiteX2" fmla="*/ 94493 w 210937"/>
                    <a:gd name="connsiteY2" fmla="*/ 755 h 214976"/>
                    <a:gd name="connsiteX3" fmla="*/ 97346 w 210937"/>
                    <a:gd name="connsiteY3" fmla="*/ 54959 h 214976"/>
                    <a:gd name="connsiteX4" fmla="*/ 112561 w 210937"/>
                    <a:gd name="connsiteY4" fmla="*/ 161466 h 214976"/>
                    <a:gd name="connsiteX5" fmla="*/ 97346 w 210937"/>
                    <a:gd name="connsiteY5" fmla="*/ 54959 h 21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37" h="214976">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grpFill/>
                <a:ln w="9502" cap="flat">
                  <a:noFill/>
                  <a:prstDash val="solid"/>
                  <a:miter/>
                </a:ln>
              </p:spPr>
              <p:txBody>
                <a:bodyPr rtlCol="0" anchor="ctr"/>
                <a:lstStyle/>
                <a:p>
                  <a:endParaRPr lang="de-DE" dirty="0"/>
                </a:p>
              </p:txBody>
            </p:sp>
            <p:sp>
              <p:nvSpPr>
                <p:cNvPr id="123" name="Freeform 122">
                  <a:extLst>
                    <a:ext uri="{FF2B5EF4-FFF2-40B4-BE49-F238E27FC236}">
                      <a16:creationId xmlns:a16="http://schemas.microsoft.com/office/drawing/2014/main" id="{6BAE4561-B0D5-E2B4-A3A1-C6F9F86B868F}"/>
                    </a:ext>
                  </a:extLst>
                </p:cNvPr>
                <p:cNvSpPr/>
                <p:nvPr/>
              </p:nvSpPr>
              <p:spPr>
                <a:xfrm>
                  <a:off x="4809596" y="1481626"/>
                  <a:ext cx="104705" cy="404660"/>
                </a:xfrm>
                <a:custGeom>
                  <a:avLst/>
                  <a:gdLst>
                    <a:gd name="connsiteX0" fmla="*/ 85586 w 104705"/>
                    <a:gd name="connsiteY0" fmla="*/ 385172 h 404660"/>
                    <a:gd name="connsiteX1" fmla="*/ 40891 w 104705"/>
                    <a:gd name="connsiteY1" fmla="*/ 368055 h 404660"/>
                    <a:gd name="connsiteX2" fmla="*/ 31381 w 104705"/>
                    <a:gd name="connsiteY2" fmla="*/ 115102 h 404660"/>
                    <a:gd name="connsiteX3" fmla="*/ 0 w 104705"/>
                    <a:gd name="connsiteY3" fmla="*/ 27614 h 404660"/>
                    <a:gd name="connsiteX4" fmla="*/ 45646 w 104705"/>
                    <a:gd name="connsiteY4" fmla="*/ 8595 h 404660"/>
                    <a:gd name="connsiteX5" fmla="*/ 84635 w 104705"/>
                    <a:gd name="connsiteY5" fmla="*/ 108445 h 404660"/>
                    <a:gd name="connsiteX6" fmla="*/ 93193 w 104705"/>
                    <a:gd name="connsiteY6" fmla="*/ 368055 h 404660"/>
                    <a:gd name="connsiteX7" fmla="*/ 84635 w 104705"/>
                    <a:gd name="connsiteY7" fmla="*/ 385172 h 40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05" h="40466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grpFill/>
                <a:ln w="9502" cap="flat">
                  <a:noFill/>
                  <a:prstDash val="solid"/>
                  <a:miter/>
                </a:ln>
              </p:spPr>
              <p:txBody>
                <a:bodyPr rtlCol="0" anchor="ctr"/>
                <a:lstStyle/>
                <a:p>
                  <a:endParaRPr lang="de-DE" dirty="0"/>
                </a:p>
              </p:txBody>
            </p:sp>
            <p:sp>
              <p:nvSpPr>
                <p:cNvPr id="124" name="Freeform 123">
                  <a:extLst>
                    <a:ext uri="{FF2B5EF4-FFF2-40B4-BE49-F238E27FC236}">
                      <a16:creationId xmlns:a16="http://schemas.microsoft.com/office/drawing/2014/main" id="{CB058988-D692-4AFD-3FC9-CD812932CAF9}"/>
                    </a:ext>
                  </a:extLst>
                </p:cNvPr>
                <p:cNvSpPr/>
                <p:nvPr/>
              </p:nvSpPr>
              <p:spPr>
                <a:xfrm>
                  <a:off x="4756500" y="1389805"/>
                  <a:ext cx="50819" cy="51633"/>
                </a:xfrm>
                <a:custGeom>
                  <a:avLst/>
                  <a:gdLst>
                    <a:gd name="connsiteX0" fmla="*/ 17911 w 50819"/>
                    <a:gd name="connsiteY0" fmla="*/ 566 h 51633"/>
                    <a:gd name="connsiteX1" fmla="*/ 36930 w 50819"/>
                    <a:gd name="connsiteY1" fmla="*/ 49064 h 51633"/>
                    <a:gd name="connsiteX2" fmla="*/ 17911 w 50819"/>
                    <a:gd name="connsiteY2" fmla="*/ 566 h 51633"/>
                  </a:gdLst>
                  <a:ahLst/>
                  <a:cxnLst>
                    <a:cxn ang="0">
                      <a:pos x="connsiteX0" y="connsiteY0"/>
                    </a:cxn>
                    <a:cxn ang="0">
                      <a:pos x="connsiteX1" y="connsiteY1"/>
                    </a:cxn>
                    <a:cxn ang="0">
                      <a:pos x="connsiteX2" y="connsiteY2"/>
                    </a:cxn>
                  </a:cxnLst>
                  <a:rect l="l" t="t" r="r" b="b"/>
                  <a:pathLst>
                    <a:path w="50819" h="51633">
                      <a:moveTo>
                        <a:pt x="17911" y="566"/>
                      </a:moveTo>
                      <a:cubicBezTo>
                        <a:pt x="45489" y="-5140"/>
                        <a:pt x="65459" y="33849"/>
                        <a:pt x="36930" y="49064"/>
                      </a:cubicBezTo>
                      <a:cubicBezTo>
                        <a:pt x="8402" y="64279"/>
                        <a:pt x="-19176" y="7222"/>
                        <a:pt x="17911" y="566"/>
                      </a:cubicBezTo>
                      <a:close/>
                    </a:path>
                  </a:pathLst>
                </a:custGeom>
                <a:grpFill/>
                <a:ln w="9502" cap="flat">
                  <a:noFill/>
                  <a:prstDash val="solid"/>
                  <a:miter/>
                </a:ln>
              </p:spPr>
              <p:txBody>
                <a:bodyPr rtlCol="0" anchor="ctr"/>
                <a:lstStyle/>
                <a:p>
                  <a:endParaRPr lang="de-DE" dirty="0"/>
                </a:p>
              </p:txBody>
            </p:sp>
          </p:grpSp>
          <p:sp>
            <p:nvSpPr>
              <p:cNvPr id="120" name="Oval Callout 119">
                <a:extLst>
                  <a:ext uri="{FF2B5EF4-FFF2-40B4-BE49-F238E27FC236}">
                    <a16:creationId xmlns:a16="http://schemas.microsoft.com/office/drawing/2014/main" id="{D7500839-70B4-C9CB-5185-B047F6BAA4D3}"/>
                  </a:ext>
                </a:extLst>
              </p:cNvPr>
              <p:cNvSpPr/>
              <p:nvPr/>
            </p:nvSpPr>
            <p:spPr>
              <a:xfrm rot="1336282">
                <a:off x="8687174" y="1568164"/>
                <a:ext cx="1195477" cy="1139501"/>
              </a:xfrm>
              <a:prstGeom prst="wedgeEllipseCallout">
                <a:avLst>
                  <a:gd name="adj1" fmla="val -24644"/>
                  <a:gd name="adj2" fmla="val 67550"/>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grpSp>
      <p:grpSp>
        <p:nvGrpSpPr>
          <p:cNvPr id="130" name="Group 129">
            <a:extLst>
              <a:ext uri="{FF2B5EF4-FFF2-40B4-BE49-F238E27FC236}">
                <a16:creationId xmlns:a16="http://schemas.microsoft.com/office/drawing/2014/main" id="{201F8D39-7EC2-3324-B2E0-943DE2DB6FFA}"/>
              </a:ext>
            </a:extLst>
          </p:cNvPr>
          <p:cNvGrpSpPr/>
          <p:nvPr/>
        </p:nvGrpSpPr>
        <p:grpSpPr>
          <a:xfrm>
            <a:off x="5101910" y="4039575"/>
            <a:ext cx="1642604" cy="406400"/>
            <a:chOff x="1972947" y="5649738"/>
            <a:chExt cx="1642604" cy="406400"/>
          </a:xfrm>
        </p:grpSpPr>
        <p:sp>
          <p:nvSpPr>
            <p:cNvPr id="131" name="Rectangle 130">
              <a:extLst>
                <a:ext uri="{FF2B5EF4-FFF2-40B4-BE49-F238E27FC236}">
                  <a16:creationId xmlns:a16="http://schemas.microsoft.com/office/drawing/2014/main" id="{99626C98-6228-69B4-12D5-1941927FBCA4}"/>
                </a:ext>
              </a:extLst>
            </p:cNvPr>
            <p:cNvSpPr/>
            <p:nvPr/>
          </p:nvSpPr>
          <p:spPr>
            <a:xfrm>
              <a:off x="2323930" y="5705156"/>
              <a:ext cx="940638"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32" name="Rectangle 131">
              <a:extLst>
                <a:ext uri="{FF2B5EF4-FFF2-40B4-BE49-F238E27FC236}">
                  <a16:creationId xmlns:a16="http://schemas.microsoft.com/office/drawing/2014/main" id="{09DB0C96-BA5B-4DB8-667E-E26C1DD99B99}"/>
                </a:ext>
              </a:extLst>
            </p:cNvPr>
            <p:cNvSpPr/>
            <p:nvPr/>
          </p:nvSpPr>
          <p:spPr>
            <a:xfrm>
              <a:off x="2166912" y="5709774"/>
              <a:ext cx="1105678"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33" name="Text Placeholder 122">
              <a:extLst>
                <a:ext uri="{FF2B5EF4-FFF2-40B4-BE49-F238E27FC236}">
                  <a16:creationId xmlns:a16="http://schemas.microsoft.com/office/drawing/2014/main" id="{793D6165-B601-6E31-BCFA-7B9DC67B52DF}"/>
                </a:ext>
              </a:extLst>
            </p:cNvPr>
            <p:cNvSpPr txBox="1">
              <a:spLocks/>
            </p:cNvSpPr>
            <p:nvPr/>
          </p:nvSpPr>
          <p:spPr>
            <a:xfrm>
              <a:off x="2364155" y="5713467"/>
              <a:ext cx="1251396"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Fallstudie</a:t>
              </a:r>
            </a:p>
          </p:txBody>
        </p:sp>
        <p:sp>
          <p:nvSpPr>
            <p:cNvPr id="134" name="Oval 133">
              <a:extLst>
                <a:ext uri="{FF2B5EF4-FFF2-40B4-BE49-F238E27FC236}">
                  <a16:creationId xmlns:a16="http://schemas.microsoft.com/office/drawing/2014/main" id="{72C1586B-3707-46E9-E9F7-4D766E88A306}"/>
                </a:ext>
              </a:extLst>
            </p:cNvPr>
            <p:cNvSpPr/>
            <p:nvPr/>
          </p:nvSpPr>
          <p:spPr>
            <a:xfrm>
              <a:off x="1972947" y="5649738"/>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135" name="Graphic 37">
              <a:extLst>
                <a:ext uri="{FF2B5EF4-FFF2-40B4-BE49-F238E27FC236}">
                  <a16:creationId xmlns:a16="http://schemas.microsoft.com/office/drawing/2014/main" id="{F8235026-478A-D8AF-0E47-EBD9748AB7A0}"/>
                </a:ext>
              </a:extLst>
            </p:cNvPr>
            <p:cNvGrpSpPr/>
            <p:nvPr/>
          </p:nvGrpSpPr>
          <p:grpSpPr>
            <a:xfrm>
              <a:off x="2064622" y="5732952"/>
              <a:ext cx="229999" cy="229698"/>
              <a:chOff x="5737725" y="2862443"/>
              <a:chExt cx="1034323" cy="1032970"/>
            </a:xfrm>
            <a:solidFill>
              <a:schemeClr val="bg1"/>
            </a:solidFill>
          </p:grpSpPr>
          <p:sp>
            <p:nvSpPr>
              <p:cNvPr id="136" name="Freeform 135">
                <a:extLst>
                  <a:ext uri="{FF2B5EF4-FFF2-40B4-BE49-F238E27FC236}">
                    <a16:creationId xmlns:a16="http://schemas.microsoft.com/office/drawing/2014/main" id="{33C1AA2C-271C-4AD2-4C71-EB9E2CB95FF5}"/>
                  </a:ext>
                </a:extLst>
              </p:cNvPr>
              <p:cNvSpPr/>
              <p:nvPr/>
            </p:nvSpPr>
            <p:spPr>
              <a:xfrm>
                <a:off x="5737725" y="3034440"/>
                <a:ext cx="1034323" cy="860974"/>
              </a:xfrm>
              <a:custGeom>
                <a:avLst/>
                <a:gdLst>
                  <a:gd name="connsiteX0" fmla="*/ 0 w 1034323"/>
                  <a:gd name="connsiteY0" fmla="*/ 121848 h 860974"/>
                  <a:gd name="connsiteX1" fmla="*/ 213013 w 1034323"/>
                  <a:gd name="connsiteY1" fmla="*/ 21998 h 860974"/>
                  <a:gd name="connsiteX2" fmla="*/ 221572 w 1034323"/>
                  <a:gd name="connsiteY2" fmla="*/ 245472 h 860974"/>
                  <a:gd name="connsiteX3" fmla="*/ 270070 w 1034323"/>
                  <a:gd name="connsiteY3" fmla="*/ 297774 h 860974"/>
                  <a:gd name="connsiteX4" fmla="*/ 275776 w 1034323"/>
                  <a:gd name="connsiteY4" fmla="*/ 326302 h 860974"/>
                  <a:gd name="connsiteX5" fmla="*/ 275776 w 1034323"/>
                  <a:gd name="connsiteY5" fmla="*/ 395722 h 860974"/>
                  <a:gd name="connsiteX6" fmla="*/ 417468 w 1034323"/>
                  <a:gd name="connsiteY6" fmla="*/ 395722 h 860974"/>
                  <a:gd name="connsiteX7" fmla="*/ 428879 w 1034323"/>
                  <a:gd name="connsiteY7" fmla="*/ 407133 h 860974"/>
                  <a:gd name="connsiteX8" fmla="*/ 428879 w 1034323"/>
                  <a:gd name="connsiteY8" fmla="*/ 498424 h 860974"/>
                  <a:gd name="connsiteX9" fmla="*/ 473574 w 1034323"/>
                  <a:gd name="connsiteY9" fmla="*/ 498424 h 860974"/>
                  <a:gd name="connsiteX10" fmla="*/ 571522 w 1034323"/>
                  <a:gd name="connsiteY10" fmla="*/ 351978 h 860974"/>
                  <a:gd name="connsiteX11" fmla="*/ 598148 w 1034323"/>
                  <a:gd name="connsiteY11" fmla="*/ 371948 h 860974"/>
                  <a:gd name="connsiteX12" fmla="*/ 514465 w 1034323"/>
                  <a:gd name="connsiteY12" fmla="*/ 498424 h 860974"/>
                  <a:gd name="connsiteX13" fmla="*/ 808309 w 1034323"/>
                  <a:gd name="connsiteY13" fmla="*/ 498424 h 860974"/>
                  <a:gd name="connsiteX14" fmla="*/ 808309 w 1034323"/>
                  <a:gd name="connsiteY14" fmla="*/ 377654 h 860974"/>
                  <a:gd name="connsiteX15" fmla="*/ 666617 w 1034323"/>
                  <a:gd name="connsiteY15" fmla="*/ 377654 h 860974"/>
                  <a:gd name="connsiteX16" fmla="*/ 503053 w 1034323"/>
                  <a:gd name="connsiteY16" fmla="*/ 215992 h 860974"/>
                  <a:gd name="connsiteX17" fmla="*/ 503053 w 1034323"/>
                  <a:gd name="connsiteY17" fmla="*/ 198875 h 860974"/>
                  <a:gd name="connsiteX18" fmla="*/ 571522 w 1034323"/>
                  <a:gd name="connsiteY18" fmla="*/ 127553 h 860974"/>
                  <a:gd name="connsiteX19" fmla="*/ 598148 w 1034323"/>
                  <a:gd name="connsiteY19" fmla="*/ 125652 h 860974"/>
                  <a:gd name="connsiteX20" fmla="*/ 713213 w 1034323"/>
                  <a:gd name="connsiteY20" fmla="*/ 241668 h 860974"/>
                  <a:gd name="connsiteX21" fmla="*/ 802603 w 1034323"/>
                  <a:gd name="connsiteY21" fmla="*/ 241668 h 860974"/>
                  <a:gd name="connsiteX22" fmla="*/ 930981 w 1034323"/>
                  <a:gd name="connsiteY22" fmla="*/ 5832 h 860974"/>
                  <a:gd name="connsiteX23" fmla="*/ 977578 w 1034323"/>
                  <a:gd name="connsiteY23" fmla="*/ 246422 h 860974"/>
                  <a:gd name="connsiteX24" fmla="*/ 1031782 w 1034323"/>
                  <a:gd name="connsiteY24" fmla="*/ 316793 h 860974"/>
                  <a:gd name="connsiteX25" fmla="*/ 1031782 w 1034323"/>
                  <a:gd name="connsiteY25" fmla="*/ 573550 h 860974"/>
                  <a:gd name="connsiteX26" fmla="*/ 949049 w 1034323"/>
                  <a:gd name="connsiteY26" fmla="*/ 651528 h 860974"/>
                  <a:gd name="connsiteX27" fmla="*/ 946196 w 1034323"/>
                  <a:gd name="connsiteY27" fmla="*/ 654381 h 860974"/>
                  <a:gd name="connsiteX28" fmla="*/ 946196 w 1034323"/>
                  <a:gd name="connsiteY28" fmla="*/ 858835 h 860974"/>
                  <a:gd name="connsiteX29" fmla="*/ 911962 w 1034323"/>
                  <a:gd name="connsiteY29" fmla="*/ 858835 h 860974"/>
                  <a:gd name="connsiteX30" fmla="*/ 911962 w 1034323"/>
                  <a:gd name="connsiteY30" fmla="*/ 653430 h 860974"/>
                  <a:gd name="connsiteX31" fmla="*/ 793093 w 1034323"/>
                  <a:gd name="connsiteY31" fmla="*/ 653430 h 860974"/>
                  <a:gd name="connsiteX32" fmla="*/ 793093 w 1034323"/>
                  <a:gd name="connsiteY32" fmla="*/ 841718 h 860974"/>
                  <a:gd name="connsiteX33" fmla="*/ 775976 w 1034323"/>
                  <a:gd name="connsiteY33" fmla="*/ 858835 h 860974"/>
                  <a:gd name="connsiteX34" fmla="*/ 655205 w 1034323"/>
                  <a:gd name="connsiteY34" fmla="*/ 858835 h 860974"/>
                  <a:gd name="connsiteX35" fmla="*/ 639039 w 1034323"/>
                  <a:gd name="connsiteY35" fmla="*/ 848375 h 860974"/>
                  <a:gd name="connsiteX36" fmla="*/ 639039 w 1034323"/>
                  <a:gd name="connsiteY36" fmla="*/ 575451 h 860974"/>
                  <a:gd name="connsiteX37" fmla="*/ 654254 w 1034323"/>
                  <a:gd name="connsiteY37" fmla="*/ 532659 h 860974"/>
                  <a:gd name="connsiteX38" fmla="*/ 535385 w 1034323"/>
                  <a:gd name="connsiteY38" fmla="*/ 532659 h 860974"/>
                  <a:gd name="connsiteX39" fmla="*/ 535385 w 1034323"/>
                  <a:gd name="connsiteY39" fmla="*/ 824601 h 860974"/>
                  <a:gd name="connsiteX40" fmla="*/ 603854 w 1034323"/>
                  <a:gd name="connsiteY40" fmla="*/ 824601 h 860974"/>
                  <a:gd name="connsiteX41" fmla="*/ 603854 w 1034323"/>
                  <a:gd name="connsiteY41" fmla="*/ 858835 h 860974"/>
                  <a:gd name="connsiteX42" fmla="*/ 430781 w 1034323"/>
                  <a:gd name="connsiteY42" fmla="*/ 858835 h 860974"/>
                  <a:gd name="connsiteX43" fmla="*/ 430781 w 1034323"/>
                  <a:gd name="connsiteY43" fmla="*/ 824601 h 860974"/>
                  <a:gd name="connsiteX44" fmla="*/ 499249 w 1034323"/>
                  <a:gd name="connsiteY44" fmla="*/ 824601 h 860974"/>
                  <a:gd name="connsiteX45" fmla="*/ 499249 w 1034323"/>
                  <a:gd name="connsiteY45" fmla="*/ 532659 h 860974"/>
                  <a:gd name="connsiteX46" fmla="*/ 380381 w 1034323"/>
                  <a:gd name="connsiteY46" fmla="*/ 532659 h 860974"/>
                  <a:gd name="connsiteX47" fmla="*/ 396547 w 1034323"/>
                  <a:gd name="connsiteY47" fmla="*/ 575451 h 860974"/>
                  <a:gd name="connsiteX48" fmla="*/ 396547 w 1034323"/>
                  <a:gd name="connsiteY48" fmla="*/ 848375 h 860974"/>
                  <a:gd name="connsiteX49" fmla="*/ 379429 w 1034323"/>
                  <a:gd name="connsiteY49" fmla="*/ 858835 h 860974"/>
                  <a:gd name="connsiteX50" fmla="*/ 258659 w 1034323"/>
                  <a:gd name="connsiteY50" fmla="*/ 858835 h 860974"/>
                  <a:gd name="connsiteX51" fmla="*/ 241542 w 1034323"/>
                  <a:gd name="connsiteY51" fmla="*/ 841718 h 860974"/>
                  <a:gd name="connsiteX52" fmla="*/ 241542 w 1034323"/>
                  <a:gd name="connsiteY52" fmla="*/ 653430 h 860974"/>
                  <a:gd name="connsiteX53" fmla="*/ 122673 w 1034323"/>
                  <a:gd name="connsiteY53" fmla="*/ 653430 h 860974"/>
                  <a:gd name="connsiteX54" fmla="*/ 122673 w 1034323"/>
                  <a:gd name="connsiteY54" fmla="*/ 858835 h 860974"/>
                  <a:gd name="connsiteX55" fmla="*/ 88438 w 1034323"/>
                  <a:gd name="connsiteY55" fmla="*/ 858835 h 860974"/>
                  <a:gd name="connsiteX56" fmla="*/ 88438 w 1034323"/>
                  <a:gd name="connsiteY56" fmla="*/ 654381 h 860974"/>
                  <a:gd name="connsiteX57" fmla="*/ 69419 w 1034323"/>
                  <a:gd name="connsiteY57" fmla="*/ 650577 h 860974"/>
                  <a:gd name="connsiteX58" fmla="*/ 1902 w 1034323"/>
                  <a:gd name="connsiteY58" fmla="*/ 576402 h 860974"/>
                  <a:gd name="connsiteX59" fmla="*/ 1902 w 1034323"/>
                  <a:gd name="connsiteY59" fmla="*/ 312989 h 860974"/>
                  <a:gd name="connsiteX60" fmla="*/ 35185 w 1034323"/>
                  <a:gd name="connsiteY60" fmla="*/ 258785 h 860974"/>
                  <a:gd name="connsiteX61" fmla="*/ 56106 w 1034323"/>
                  <a:gd name="connsiteY61" fmla="*/ 244521 h 860974"/>
                  <a:gd name="connsiteX62" fmla="*/ 1902 w 1034323"/>
                  <a:gd name="connsiteY62" fmla="*/ 154180 h 860974"/>
                  <a:gd name="connsiteX63" fmla="*/ 1902 w 1034323"/>
                  <a:gd name="connsiteY63" fmla="*/ 121848 h 860974"/>
                  <a:gd name="connsiteX64" fmla="*/ 210160 w 1034323"/>
                  <a:gd name="connsiteY64" fmla="*/ 63840 h 860974"/>
                  <a:gd name="connsiteX65" fmla="*/ 61812 w 1034323"/>
                  <a:gd name="connsiteY65" fmla="*/ 207434 h 860974"/>
                  <a:gd name="connsiteX66" fmla="*/ 210160 w 1034323"/>
                  <a:gd name="connsiteY66" fmla="*/ 63840 h 860974"/>
                  <a:gd name="connsiteX67" fmla="*/ 818769 w 1034323"/>
                  <a:gd name="connsiteY67" fmla="*/ 63840 h 860974"/>
                  <a:gd name="connsiteX68" fmla="*/ 967118 w 1034323"/>
                  <a:gd name="connsiteY68" fmla="*/ 207434 h 860974"/>
                  <a:gd name="connsiteX69" fmla="*/ 818769 w 1034323"/>
                  <a:gd name="connsiteY69" fmla="*/ 63840 h 860974"/>
                  <a:gd name="connsiteX70" fmla="*/ 669470 w 1034323"/>
                  <a:gd name="connsiteY70" fmla="*/ 573550 h 860974"/>
                  <a:gd name="connsiteX71" fmla="*/ 669470 w 1034323"/>
                  <a:gd name="connsiteY71" fmla="*/ 823650 h 860974"/>
                  <a:gd name="connsiteX72" fmla="*/ 754104 w 1034323"/>
                  <a:gd name="connsiteY72" fmla="*/ 823650 h 860974"/>
                  <a:gd name="connsiteX73" fmla="*/ 754104 w 1034323"/>
                  <a:gd name="connsiteY73" fmla="*/ 635362 h 860974"/>
                  <a:gd name="connsiteX74" fmla="*/ 767418 w 1034323"/>
                  <a:gd name="connsiteY74" fmla="*/ 618244 h 860974"/>
                  <a:gd name="connsiteX75" fmla="*/ 940491 w 1034323"/>
                  <a:gd name="connsiteY75" fmla="*/ 618244 h 860974"/>
                  <a:gd name="connsiteX76" fmla="*/ 995646 w 1034323"/>
                  <a:gd name="connsiteY76" fmla="*/ 566893 h 860974"/>
                  <a:gd name="connsiteX77" fmla="*/ 995646 w 1034323"/>
                  <a:gd name="connsiteY77" fmla="*/ 323449 h 860974"/>
                  <a:gd name="connsiteX78" fmla="*/ 950000 w 1034323"/>
                  <a:gd name="connsiteY78" fmla="*/ 274000 h 860974"/>
                  <a:gd name="connsiteX79" fmla="*/ 700851 w 1034323"/>
                  <a:gd name="connsiteY79" fmla="*/ 274000 h 860974"/>
                  <a:gd name="connsiteX80" fmla="*/ 689440 w 1034323"/>
                  <a:gd name="connsiteY80" fmla="*/ 267343 h 860974"/>
                  <a:gd name="connsiteX81" fmla="*/ 585786 w 1034323"/>
                  <a:gd name="connsiteY81" fmla="*/ 163690 h 860974"/>
                  <a:gd name="connsiteX82" fmla="*/ 581031 w 1034323"/>
                  <a:gd name="connsiteY82" fmla="*/ 162739 h 860974"/>
                  <a:gd name="connsiteX83" fmla="*/ 539189 w 1034323"/>
                  <a:gd name="connsiteY83" fmla="*/ 205531 h 860974"/>
                  <a:gd name="connsiteX84" fmla="*/ 676126 w 1034323"/>
                  <a:gd name="connsiteY84" fmla="*/ 342468 h 860974"/>
                  <a:gd name="connsiteX85" fmla="*/ 823524 w 1034323"/>
                  <a:gd name="connsiteY85" fmla="*/ 342468 h 860974"/>
                  <a:gd name="connsiteX86" fmla="*/ 840641 w 1034323"/>
                  <a:gd name="connsiteY86" fmla="*/ 356733 h 860974"/>
                  <a:gd name="connsiteX87" fmla="*/ 840641 w 1034323"/>
                  <a:gd name="connsiteY87" fmla="*/ 513640 h 860974"/>
                  <a:gd name="connsiteX88" fmla="*/ 821622 w 1034323"/>
                  <a:gd name="connsiteY88" fmla="*/ 532659 h 860974"/>
                  <a:gd name="connsiteX89" fmla="*/ 669470 w 1034323"/>
                  <a:gd name="connsiteY89" fmla="*/ 573550 h 860974"/>
                  <a:gd name="connsiteX90" fmla="*/ 275776 w 1034323"/>
                  <a:gd name="connsiteY90" fmla="*/ 635362 h 860974"/>
                  <a:gd name="connsiteX91" fmla="*/ 275776 w 1034323"/>
                  <a:gd name="connsiteY91" fmla="*/ 823650 h 860974"/>
                  <a:gd name="connsiteX92" fmla="*/ 360410 w 1034323"/>
                  <a:gd name="connsiteY92" fmla="*/ 823650 h 860974"/>
                  <a:gd name="connsiteX93" fmla="*/ 360410 w 1034323"/>
                  <a:gd name="connsiteY93" fmla="*/ 573550 h 860974"/>
                  <a:gd name="connsiteX94" fmla="*/ 354705 w 1034323"/>
                  <a:gd name="connsiteY94" fmla="*/ 559285 h 860974"/>
                  <a:gd name="connsiteX95" fmla="*/ 318569 w 1034323"/>
                  <a:gd name="connsiteY95" fmla="*/ 532659 h 860974"/>
                  <a:gd name="connsiteX96" fmla="*/ 155956 w 1034323"/>
                  <a:gd name="connsiteY96" fmla="*/ 532659 h 860974"/>
                  <a:gd name="connsiteX97" fmla="*/ 136937 w 1034323"/>
                  <a:gd name="connsiteY97" fmla="*/ 515542 h 860974"/>
                  <a:gd name="connsiteX98" fmla="*/ 136937 w 1034323"/>
                  <a:gd name="connsiteY98" fmla="*/ 361487 h 860974"/>
                  <a:gd name="connsiteX99" fmla="*/ 171171 w 1034323"/>
                  <a:gd name="connsiteY99" fmla="*/ 361487 h 860974"/>
                  <a:gd name="connsiteX100" fmla="*/ 171171 w 1034323"/>
                  <a:gd name="connsiteY100" fmla="*/ 498424 h 860974"/>
                  <a:gd name="connsiteX101" fmla="*/ 394645 w 1034323"/>
                  <a:gd name="connsiteY101" fmla="*/ 498424 h 860974"/>
                  <a:gd name="connsiteX102" fmla="*/ 394645 w 1034323"/>
                  <a:gd name="connsiteY102" fmla="*/ 429956 h 860974"/>
                  <a:gd name="connsiteX103" fmla="*/ 256757 w 1034323"/>
                  <a:gd name="connsiteY103" fmla="*/ 429956 h 860974"/>
                  <a:gd name="connsiteX104" fmla="*/ 240591 w 1034323"/>
                  <a:gd name="connsiteY104" fmla="*/ 413790 h 860974"/>
                  <a:gd name="connsiteX105" fmla="*/ 192092 w 1034323"/>
                  <a:gd name="connsiteY105" fmla="*/ 274951 h 860974"/>
                  <a:gd name="connsiteX106" fmla="*/ 79880 w 1034323"/>
                  <a:gd name="connsiteY106" fmla="*/ 274951 h 860974"/>
                  <a:gd name="connsiteX107" fmla="*/ 34234 w 1034323"/>
                  <a:gd name="connsiteY107" fmla="*/ 322498 h 860974"/>
                  <a:gd name="connsiteX108" fmla="*/ 34234 w 1034323"/>
                  <a:gd name="connsiteY108" fmla="*/ 569746 h 860974"/>
                  <a:gd name="connsiteX109" fmla="*/ 91291 w 1034323"/>
                  <a:gd name="connsiteY109" fmla="*/ 619195 h 860974"/>
                  <a:gd name="connsiteX110" fmla="*/ 262463 w 1034323"/>
                  <a:gd name="connsiteY110" fmla="*/ 619195 h 860974"/>
                  <a:gd name="connsiteX111" fmla="*/ 275776 w 1034323"/>
                  <a:gd name="connsiteY111" fmla="*/ 636312 h 86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034323" h="860974">
                    <a:moveTo>
                      <a:pt x="0" y="121848"/>
                    </a:moveTo>
                    <a:cubicBezTo>
                      <a:pt x="9510" y="21047"/>
                      <a:pt x="128378" y="-33157"/>
                      <a:pt x="213013" y="21998"/>
                    </a:cubicBezTo>
                    <a:cubicBezTo>
                      <a:pt x="297648" y="77153"/>
                      <a:pt x="294795" y="188414"/>
                      <a:pt x="221572" y="245472"/>
                    </a:cubicBezTo>
                    <a:cubicBezTo>
                      <a:pt x="243444" y="256883"/>
                      <a:pt x="261512" y="273049"/>
                      <a:pt x="270070" y="297774"/>
                    </a:cubicBezTo>
                    <a:cubicBezTo>
                      <a:pt x="278629" y="322498"/>
                      <a:pt x="275776" y="320597"/>
                      <a:pt x="275776" y="326302"/>
                    </a:cubicBezTo>
                    <a:lnTo>
                      <a:pt x="275776" y="395722"/>
                    </a:lnTo>
                    <a:lnTo>
                      <a:pt x="417468" y="395722"/>
                    </a:lnTo>
                    <a:cubicBezTo>
                      <a:pt x="419370" y="395722"/>
                      <a:pt x="428879" y="404280"/>
                      <a:pt x="428879" y="407133"/>
                    </a:cubicBezTo>
                    <a:lnTo>
                      <a:pt x="428879" y="498424"/>
                    </a:lnTo>
                    <a:lnTo>
                      <a:pt x="473574" y="498424"/>
                    </a:lnTo>
                    <a:lnTo>
                      <a:pt x="571522" y="351978"/>
                    </a:lnTo>
                    <a:cubicBezTo>
                      <a:pt x="576277" y="354831"/>
                      <a:pt x="599099" y="367193"/>
                      <a:pt x="598148" y="371948"/>
                    </a:cubicBezTo>
                    <a:lnTo>
                      <a:pt x="514465" y="498424"/>
                    </a:lnTo>
                    <a:lnTo>
                      <a:pt x="808309" y="498424"/>
                    </a:lnTo>
                    <a:lnTo>
                      <a:pt x="808309" y="377654"/>
                    </a:lnTo>
                    <a:lnTo>
                      <a:pt x="666617" y="377654"/>
                    </a:lnTo>
                    <a:lnTo>
                      <a:pt x="503053" y="215992"/>
                    </a:lnTo>
                    <a:lnTo>
                      <a:pt x="503053" y="198875"/>
                    </a:lnTo>
                    <a:cubicBezTo>
                      <a:pt x="502102" y="198875"/>
                      <a:pt x="571522" y="127553"/>
                      <a:pt x="571522" y="127553"/>
                    </a:cubicBezTo>
                    <a:cubicBezTo>
                      <a:pt x="581031" y="119946"/>
                      <a:pt x="586737" y="118044"/>
                      <a:pt x="598148" y="125652"/>
                    </a:cubicBezTo>
                    <a:lnTo>
                      <a:pt x="713213" y="241668"/>
                    </a:lnTo>
                    <a:lnTo>
                      <a:pt x="802603" y="241668"/>
                    </a:lnTo>
                    <a:cubicBezTo>
                      <a:pt x="698949" y="141818"/>
                      <a:pt x="788339" y="-30304"/>
                      <a:pt x="930981" y="5832"/>
                    </a:cubicBezTo>
                    <a:cubicBezTo>
                      <a:pt x="1039390" y="33409"/>
                      <a:pt x="1067918" y="181758"/>
                      <a:pt x="977578" y="246422"/>
                    </a:cubicBezTo>
                    <a:cubicBezTo>
                      <a:pt x="1007057" y="260687"/>
                      <a:pt x="1027027" y="283510"/>
                      <a:pt x="1031782" y="316793"/>
                    </a:cubicBezTo>
                    <a:cubicBezTo>
                      <a:pt x="1027027" y="399525"/>
                      <a:pt x="1039390" y="491768"/>
                      <a:pt x="1031782" y="573550"/>
                    </a:cubicBezTo>
                    <a:cubicBezTo>
                      <a:pt x="1027978" y="616343"/>
                      <a:pt x="992793" y="651528"/>
                      <a:pt x="949049" y="651528"/>
                    </a:cubicBezTo>
                    <a:lnTo>
                      <a:pt x="946196" y="654381"/>
                    </a:lnTo>
                    <a:lnTo>
                      <a:pt x="946196" y="858835"/>
                    </a:lnTo>
                    <a:lnTo>
                      <a:pt x="911962" y="858835"/>
                    </a:lnTo>
                    <a:lnTo>
                      <a:pt x="911962" y="653430"/>
                    </a:lnTo>
                    <a:lnTo>
                      <a:pt x="793093" y="653430"/>
                    </a:lnTo>
                    <a:lnTo>
                      <a:pt x="793093" y="841718"/>
                    </a:lnTo>
                    <a:cubicBezTo>
                      <a:pt x="793093" y="849326"/>
                      <a:pt x="784535" y="857884"/>
                      <a:pt x="775976" y="858835"/>
                    </a:cubicBezTo>
                    <a:cubicBezTo>
                      <a:pt x="750300" y="861688"/>
                      <a:pt x="680881" y="861688"/>
                      <a:pt x="655205" y="858835"/>
                    </a:cubicBezTo>
                    <a:cubicBezTo>
                      <a:pt x="629530" y="855982"/>
                      <a:pt x="641892" y="855031"/>
                      <a:pt x="639039" y="848375"/>
                    </a:cubicBezTo>
                    <a:lnTo>
                      <a:pt x="639039" y="575451"/>
                    </a:lnTo>
                    <a:cubicBezTo>
                      <a:pt x="639039" y="559285"/>
                      <a:pt x="646647" y="545972"/>
                      <a:pt x="654254" y="532659"/>
                    </a:cubicBezTo>
                    <a:lnTo>
                      <a:pt x="535385" y="532659"/>
                    </a:lnTo>
                    <a:lnTo>
                      <a:pt x="535385" y="824601"/>
                    </a:lnTo>
                    <a:lnTo>
                      <a:pt x="603854" y="824601"/>
                    </a:lnTo>
                    <a:lnTo>
                      <a:pt x="603854" y="858835"/>
                    </a:lnTo>
                    <a:lnTo>
                      <a:pt x="430781" y="858835"/>
                    </a:lnTo>
                    <a:lnTo>
                      <a:pt x="430781" y="824601"/>
                    </a:lnTo>
                    <a:lnTo>
                      <a:pt x="499249" y="824601"/>
                    </a:lnTo>
                    <a:lnTo>
                      <a:pt x="499249" y="532659"/>
                    </a:lnTo>
                    <a:lnTo>
                      <a:pt x="380381" y="532659"/>
                    </a:lnTo>
                    <a:cubicBezTo>
                      <a:pt x="388939" y="545972"/>
                      <a:pt x="394645" y="560236"/>
                      <a:pt x="396547" y="575451"/>
                    </a:cubicBezTo>
                    <a:lnTo>
                      <a:pt x="396547" y="848375"/>
                    </a:lnTo>
                    <a:cubicBezTo>
                      <a:pt x="392743" y="855031"/>
                      <a:pt x="386086" y="857884"/>
                      <a:pt x="379429" y="858835"/>
                    </a:cubicBezTo>
                    <a:cubicBezTo>
                      <a:pt x="353754" y="861688"/>
                      <a:pt x="284334" y="861688"/>
                      <a:pt x="258659" y="858835"/>
                    </a:cubicBezTo>
                    <a:cubicBezTo>
                      <a:pt x="232983" y="855982"/>
                      <a:pt x="241542" y="849326"/>
                      <a:pt x="241542" y="841718"/>
                    </a:cubicBezTo>
                    <a:lnTo>
                      <a:pt x="241542" y="653430"/>
                    </a:lnTo>
                    <a:lnTo>
                      <a:pt x="122673" y="653430"/>
                    </a:lnTo>
                    <a:lnTo>
                      <a:pt x="122673" y="858835"/>
                    </a:lnTo>
                    <a:lnTo>
                      <a:pt x="88438" y="858835"/>
                    </a:lnTo>
                    <a:lnTo>
                      <a:pt x="88438" y="654381"/>
                    </a:lnTo>
                    <a:cubicBezTo>
                      <a:pt x="83684" y="648675"/>
                      <a:pt x="76076" y="652479"/>
                      <a:pt x="69419" y="650577"/>
                    </a:cubicBezTo>
                    <a:cubicBezTo>
                      <a:pt x="35185" y="643920"/>
                      <a:pt x="5706" y="611588"/>
                      <a:pt x="1902" y="576402"/>
                    </a:cubicBezTo>
                    <a:lnTo>
                      <a:pt x="1902" y="312989"/>
                    </a:lnTo>
                    <a:cubicBezTo>
                      <a:pt x="7607" y="291117"/>
                      <a:pt x="16166" y="273049"/>
                      <a:pt x="35185" y="258785"/>
                    </a:cubicBezTo>
                    <a:cubicBezTo>
                      <a:pt x="54204" y="244521"/>
                      <a:pt x="50400" y="251177"/>
                      <a:pt x="56106" y="244521"/>
                    </a:cubicBezTo>
                    <a:cubicBezTo>
                      <a:pt x="25676" y="225502"/>
                      <a:pt x="9510" y="188414"/>
                      <a:pt x="1902" y="154180"/>
                    </a:cubicBezTo>
                    <a:cubicBezTo>
                      <a:pt x="1902" y="143720"/>
                      <a:pt x="951" y="132308"/>
                      <a:pt x="1902" y="121848"/>
                    </a:cubicBezTo>
                    <a:close/>
                    <a:moveTo>
                      <a:pt x="210160" y="63840"/>
                    </a:moveTo>
                    <a:cubicBezTo>
                      <a:pt x="116967" y="-30304"/>
                      <a:pt x="-30431" y="109485"/>
                      <a:pt x="61812" y="207434"/>
                    </a:cubicBezTo>
                    <a:cubicBezTo>
                      <a:pt x="157858" y="308234"/>
                      <a:pt x="305255" y="160837"/>
                      <a:pt x="210160" y="63840"/>
                    </a:cubicBezTo>
                    <a:close/>
                    <a:moveTo>
                      <a:pt x="818769" y="63840"/>
                    </a:moveTo>
                    <a:cubicBezTo>
                      <a:pt x="723674" y="160837"/>
                      <a:pt x="871071" y="308234"/>
                      <a:pt x="967118" y="207434"/>
                    </a:cubicBezTo>
                    <a:cubicBezTo>
                      <a:pt x="1059360" y="110436"/>
                      <a:pt x="911962" y="-30304"/>
                      <a:pt x="818769" y="63840"/>
                    </a:cubicBezTo>
                    <a:close/>
                    <a:moveTo>
                      <a:pt x="669470" y="573550"/>
                    </a:moveTo>
                    <a:lnTo>
                      <a:pt x="669470" y="823650"/>
                    </a:lnTo>
                    <a:lnTo>
                      <a:pt x="754104" y="823650"/>
                    </a:lnTo>
                    <a:lnTo>
                      <a:pt x="754104" y="635362"/>
                    </a:lnTo>
                    <a:cubicBezTo>
                      <a:pt x="754104" y="630607"/>
                      <a:pt x="760761" y="619195"/>
                      <a:pt x="767418" y="618244"/>
                    </a:cubicBezTo>
                    <a:cubicBezTo>
                      <a:pt x="823524" y="614441"/>
                      <a:pt x="884385" y="622999"/>
                      <a:pt x="940491" y="618244"/>
                    </a:cubicBezTo>
                    <a:cubicBezTo>
                      <a:pt x="996597" y="613490"/>
                      <a:pt x="992793" y="599225"/>
                      <a:pt x="995646" y="566893"/>
                    </a:cubicBezTo>
                    <a:cubicBezTo>
                      <a:pt x="1002303" y="488915"/>
                      <a:pt x="990891" y="402379"/>
                      <a:pt x="995646" y="323449"/>
                    </a:cubicBezTo>
                    <a:cubicBezTo>
                      <a:pt x="993744" y="297774"/>
                      <a:pt x="975676" y="278755"/>
                      <a:pt x="950000" y="274000"/>
                    </a:cubicBezTo>
                    <a:lnTo>
                      <a:pt x="700851" y="274000"/>
                    </a:lnTo>
                    <a:cubicBezTo>
                      <a:pt x="700851" y="274000"/>
                      <a:pt x="689440" y="267343"/>
                      <a:pt x="689440" y="267343"/>
                    </a:cubicBezTo>
                    <a:lnTo>
                      <a:pt x="585786" y="163690"/>
                    </a:lnTo>
                    <a:cubicBezTo>
                      <a:pt x="583884" y="161788"/>
                      <a:pt x="582933" y="161788"/>
                      <a:pt x="581031" y="162739"/>
                    </a:cubicBezTo>
                    <a:cubicBezTo>
                      <a:pt x="570571" y="168444"/>
                      <a:pt x="550601" y="196973"/>
                      <a:pt x="539189" y="205531"/>
                    </a:cubicBezTo>
                    <a:lnTo>
                      <a:pt x="676126" y="342468"/>
                    </a:lnTo>
                    <a:lnTo>
                      <a:pt x="823524" y="342468"/>
                    </a:lnTo>
                    <a:cubicBezTo>
                      <a:pt x="832082" y="344370"/>
                      <a:pt x="838739" y="348174"/>
                      <a:pt x="840641" y="356733"/>
                    </a:cubicBezTo>
                    <a:cubicBezTo>
                      <a:pt x="837788" y="407133"/>
                      <a:pt x="845396" y="464190"/>
                      <a:pt x="840641" y="513640"/>
                    </a:cubicBezTo>
                    <a:cubicBezTo>
                      <a:pt x="835886" y="563089"/>
                      <a:pt x="833984" y="531708"/>
                      <a:pt x="821622" y="532659"/>
                    </a:cubicBezTo>
                    <a:cubicBezTo>
                      <a:pt x="777878" y="537413"/>
                      <a:pt x="678979" y="511738"/>
                      <a:pt x="669470" y="573550"/>
                    </a:cubicBezTo>
                    <a:close/>
                    <a:moveTo>
                      <a:pt x="275776" y="635362"/>
                    </a:moveTo>
                    <a:lnTo>
                      <a:pt x="275776" y="823650"/>
                    </a:lnTo>
                    <a:lnTo>
                      <a:pt x="360410" y="823650"/>
                    </a:lnTo>
                    <a:lnTo>
                      <a:pt x="360410" y="573550"/>
                    </a:lnTo>
                    <a:cubicBezTo>
                      <a:pt x="360410" y="573550"/>
                      <a:pt x="355656" y="561187"/>
                      <a:pt x="354705" y="559285"/>
                    </a:cubicBezTo>
                    <a:cubicBezTo>
                      <a:pt x="348048" y="546923"/>
                      <a:pt x="332833" y="535512"/>
                      <a:pt x="318569" y="532659"/>
                    </a:cubicBezTo>
                    <a:cubicBezTo>
                      <a:pt x="270070" y="525051"/>
                      <a:pt x="206357" y="537413"/>
                      <a:pt x="155956" y="532659"/>
                    </a:cubicBezTo>
                    <a:cubicBezTo>
                      <a:pt x="105556" y="527904"/>
                      <a:pt x="136937" y="526002"/>
                      <a:pt x="136937" y="515542"/>
                    </a:cubicBezTo>
                    <a:lnTo>
                      <a:pt x="136937" y="361487"/>
                    </a:lnTo>
                    <a:lnTo>
                      <a:pt x="171171" y="361487"/>
                    </a:lnTo>
                    <a:lnTo>
                      <a:pt x="171171" y="498424"/>
                    </a:lnTo>
                    <a:lnTo>
                      <a:pt x="394645" y="498424"/>
                    </a:lnTo>
                    <a:lnTo>
                      <a:pt x="394645" y="429956"/>
                    </a:lnTo>
                    <a:lnTo>
                      <a:pt x="256757" y="429956"/>
                    </a:lnTo>
                    <a:cubicBezTo>
                      <a:pt x="248198" y="429956"/>
                      <a:pt x="242493" y="421398"/>
                      <a:pt x="240591" y="413790"/>
                    </a:cubicBezTo>
                    <a:cubicBezTo>
                      <a:pt x="231081" y="369095"/>
                      <a:pt x="263414" y="281608"/>
                      <a:pt x="192092" y="274951"/>
                    </a:cubicBezTo>
                    <a:cubicBezTo>
                      <a:pt x="120771" y="268294"/>
                      <a:pt x="105556" y="272098"/>
                      <a:pt x="79880" y="274951"/>
                    </a:cubicBezTo>
                    <a:cubicBezTo>
                      <a:pt x="54204" y="277804"/>
                      <a:pt x="37087" y="298725"/>
                      <a:pt x="34234" y="322498"/>
                    </a:cubicBezTo>
                    <a:cubicBezTo>
                      <a:pt x="26627" y="400476"/>
                      <a:pt x="39940" y="490817"/>
                      <a:pt x="34234" y="569746"/>
                    </a:cubicBezTo>
                    <a:cubicBezTo>
                      <a:pt x="38038" y="602078"/>
                      <a:pt x="59910" y="616343"/>
                      <a:pt x="91291" y="619195"/>
                    </a:cubicBezTo>
                    <a:cubicBezTo>
                      <a:pt x="146446" y="622999"/>
                      <a:pt x="206357" y="616343"/>
                      <a:pt x="262463" y="619195"/>
                    </a:cubicBezTo>
                    <a:cubicBezTo>
                      <a:pt x="269119" y="620146"/>
                      <a:pt x="274825" y="630607"/>
                      <a:pt x="275776" y="636312"/>
                    </a:cubicBezTo>
                    <a:close/>
                  </a:path>
                </a:pathLst>
              </a:custGeom>
              <a:grpFill/>
              <a:ln w="9502" cap="flat">
                <a:noFill/>
                <a:prstDash val="solid"/>
                <a:miter/>
              </a:ln>
            </p:spPr>
            <p:txBody>
              <a:bodyPr rtlCol="0" anchor="ctr"/>
              <a:lstStyle/>
              <a:p>
                <a:endParaRPr lang="de-DE" dirty="0"/>
              </a:p>
            </p:txBody>
          </p:sp>
          <p:sp>
            <p:nvSpPr>
              <p:cNvPr id="137" name="Freeform 136">
                <a:extLst>
                  <a:ext uri="{FF2B5EF4-FFF2-40B4-BE49-F238E27FC236}">
                    <a16:creationId xmlns:a16="http://schemas.microsoft.com/office/drawing/2014/main" id="{984ECE9D-DB3D-5131-28FE-0FFAD4905B1A}"/>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de-DE" dirty="0"/>
              </a:p>
            </p:txBody>
          </p:sp>
          <p:sp>
            <p:nvSpPr>
              <p:cNvPr id="138" name="Freeform 137">
                <a:extLst>
                  <a:ext uri="{FF2B5EF4-FFF2-40B4-BE49-F238E27FC236}">
                    <a16:creationId xmlns:a16="http://schemas.microsoft.com/office/drawing/2014/main" id="{443E3138-7993-AE99-0EE5-DBF9B3FE3BF9}"/>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de-DE" dirty="0"/>
              </a:p>
            </p:txBody>
          </p:sp>
          <p:sp>
            <p:nvSpPr>
              <p:cNvPr id="139" name="Freeform 138">
                <a:extLst>
                  <a:ext uri="{FF2B5EF4-FFF2-40B4-BE49-F238E27FC236}">
                    <a16:creationId xmlns:a16="http://schemas.microsoft.com/office/drawing/2014/main" id="{5D5047D2-4ACF-1EC7-DD59-FCC470049A3F}"/>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de-DE" dirty="0"/>
              </a:p>
            </p:txBody>
          </p:sp>
          <p:sp>
            <p:nvSpPr>
              <p:cNvPr id="140" name="Freeform 139">
                <a:extLst>
                  <a:ext uri="{FF2B5EF4-FFF2-40B4-BE49-F238E27FC236}">
                    <a16:creationId xmlns:a16="http://schemas.microsoft.com/office/drawing/2014/main" id="{76C62E9C-5E34-1258-B306-3AB54CB8E71F}"/>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de-DE" dirty="0"/>
              </a:p>
            </p:txBody>
          </p:sp>
        </p:grpSp>
      </p:grpSp>
      <p:sp>
        <p:nvSpPr>
          <p:cNvPr id="6" name="TextBox 5">
            <a:extLst>
              <a:ext uri="{FF2B5EF4-FFF2-40B4-BE49-F238E27FC236}">
                <a16:creationId xmlns:a16="http://schemas.microsoft.com/office/drawing/2014/main" id="{E7CAF297-1C1D-158A-BF7E-FD6547810EAE}"/>
              </a:ext>
            </a:extLst>
          </p:cNvPr>
          <p:cNvSpPr txBox="1"/>
          <p:nvPr/>
        </p:nvSpPr>
        <p:spPr>
          <a:xfrm>
            <a:off x="1513540" y="1804351"/>
            <a:ext cx="3196422" cy="8032968"/>
          </a:xfrm>
          <a:prstGeom prst="rect">
            <a:avLst/>
          </a:prstGeom>
          <a:noFill/>
        </p:spPr>
        <p:txBody>
          <a:bodyPr wrap="square"/>
          <a:lstStyle/>
          <a:p>
            <a:pPr marL="0" indent="0">
              <a:buNone/>
            </a:pPr>
            <a:r>
              <a:rPr lang="de-DE" sz="1025" b="1" dirty="0">
                <a:solidFill>
                  <a:srgbClr val="1E2879"/>
                </a:solidFill>
              </a:rPr>
              <a:t>Wenn Sie ins Berufsleben starten, müssen Sie sich vielleicht zum ersten Mal mit dem Abschluss von Versicherungen befassen. Bei der großen Auswahl kann es zunächst schwerfallen, das Passende zu finden. Informieren Sie sich deshalb gut und treffen Sie die Entscheidungen, die Ihrem Bedarf am besten entsprechen.</a:t>
            </a:r>
          </a:p>
          <a:p>
            <a:pPr marL="0" indent="0">
              <a:buNone/>
            </a:pPr>
            <a:endParaRPr lang="de-DE" sz="875" b="1" dirty="0">
              <a:solidFill>
                <a:srgbClr val="4763AE"/>
              </a:solidFill>
            </a:endParaRPr>
          </a:p>
          <a:p>
            <a:pPr marL="0" indent="0">
              <a:spcBef>
                <a:spcPts val="1302"/>
              </a:spcBef>
              <a:buNone/>
            </a:pPr>
            <a:r>
              <a:rPr lang="de-DE" sz="1300" b="1" dirty="0">
                <a:solidFill>
                  <a:srgbClr val="4763AE"/>
                </a:solidFill>
              </a:rPr>
              <a:t>Wichtige Überlegungen</a:t>
            </a:r>
          </a:p>
          <a:p>
            <a:pPr marL="0" indent="0">
              <a:buNone/>
            </a:pPr>
            <a:endParaRPr lang="de-DE" sz="1500" b="1" dirty="0">
              <a:solidFill>
                <a:srgbClr val="4763AE"/>
              </a:solidFill>
            </a:endParaRPr>
          </a:p>
          <a:p>
            <a:pPr marL="171450" indent="-171450">
              <a:buFont typeface="Arial" panose="020B0604020202020204" pitchFamily="34" charset="0"/>
              <a:buChar char="•"/>
            </a:pPr>
            <a:r>
              <a:rPr lang="de-DE" sz="1025" dirty="0">
                <a:solidFill>
                  <a:srgbClr val="1E2879"/>
                </a:solidFill>
              </a:rPr>
              <a:t>Vielleicht treten Sie Ihre erste Stelle an, mieten eine Wohnung oder beginnen zu sparen. Vielleicht zahlen Sie auch Studienkredite zurück.</a:t>
            </a:r>
          </a:p>
          <a:p>
            <a:pPr marL="171450" indent="-171450">
              <a:buFont typeface="Arial" panose="020B0604020202020204" pitchFamily="34" charset="0"/>
              <a:buChar char="•"/>
            </a:pPr>
            <a:r>
              <a:rPr lang="de-DE" sz="1025" dirty="0">
                <a:solidFill>
                  <a:srgbClr val="1E2879"/>
                </a:solidFill>
              </a:rPr>
              <a:t>Auch wenn noch niemand auf Sie angewiesen ist: Ihr Einkommen abzusichern ist entscheidend</a:t>
            </a:r>
          </a:p>
          <a:p>
            <a:pPr marL="171450" indent="-171450">
              <a:buFont typeface="Arial" panose="020B0604020202020204" pitchFamily="34" charset="0"/>
              <a:buChar char="•"/>
            </a:pPr>
            <a:r>
              <a:rPr lang="de-DE" sz="1025" dirty="0">
                <a:solidFill>
                  <a:srgbClr val="1E2879"/>
                </a:solidFill>
              </a:rPr>
              <a:t>Sie sollten wissen, welche Arbeitgeberleistungen Ihnen zustehen</a:t>
            </a:r>
          </a:p>
          <a:p>
            <a:pPr marL="171450" indent="-171450">
              <a:buFont typeface="Arial" panose="020B0604020202020204" pitchFamily="34" charset="0"/>
              <a:buChar char="•"/>
            </a:pPr>
            <a:r>
              <a:rPr lang="de-DE" sz="1025" dirty="0">
                <a:solidFill>
                  <a:srgbClr val="1E2879"/>
                </a:solidFill>
              </a:rPr>
              <a:t>Jetzt ist der richtige Zeitpunkt, einen Notgroschen aufzubauen.</a:t>
            </a:r>
          </a:p>
          <a:p>
            <a:pPr marL="0" indent="0">
              <a:buNone/>
            </a:pPr>
            <a:endParaRPr lang="de-DE" sz="2150" b="1" dirty="0">
              <a:solidFill>
                <a:srgbClr val="4763AE"/>
              </a:solidFill>
            </a:endParaRPr>
          </a:p>
          <a:p>
            <a:pPr marL="0" indent="0">
              <a:buNone/>
            </a:pPr>
            <a:endParaRPr lang="de-DE" sz="1400" b="1" dirty="0">
              <a:solidFill>
                <a:srgbClr val="4763AE"/>
              </a:solidFill>
            </a:endParaRPr>
          </a:p>
          <a:p>
            <a:pPr marL="0" indent="0">
              <a:buNone/>
            </a:pPr>
            <a:r>
              <a:rPr lang="de-DE" sz="1300" b="1" dirty="0">
                <a:solidFill>
                  <a:srgbClr val="4763AE"/>
                </a:solidFill>
              </a:rPr>
              <a:t>Herausforderungen</a:t>
            </a:r>
          </a:p>
          <a:p>
            <a:pPr marL="0" indent="0">
              <a:buNone/>
            </a:pPr>
            <a:endParaRPr lang="de-DE" sz="1200" b="1" dirty="0"/>
          </a:p>
          <a:p>
            <a:pPr marL="171450" lvl="0" indent="-171450">
              <a:buFont typeface="Arial" panose="020B0604020202020204" pitchFamily="34" charset="0"/>
              <a:buChar char="•"/>
            </a:pPr>
            <a:r>
              <a:rPr lang="de-DE" sz="1025" dirty="0">
                <a:solidFill>
                  <a:srgbClr val="1E2879"/>
                </a:solidFill>
              </a:rPr>
              <a:t>Geringes Einkommen</a:t>
            </a:r>
          </a:p>
          <a:p>
            <a:pPr marL="0" lvl="0" indent="0">
              <a:buNone/>
            </a:pPr>
            <a:endParaRPr lang="de-DE" sz="1175" dirty="0">
              <a:solidFill>
                <a:srgbClr val="1E2879"/>
              </a:solidFill>
            </a:endParaRPr>
          </a:p>
          <a:p>
            <a:pPr marL="171450" lvl="0" indent="-171450">
              <a:buFont typeface="Arial" panose="020B0604020202020204" pitchFamily="34" charset="0"/>
              <a:buChar char="•"/>
            </a:pPr>
            <a:r>
              <a:rPr lang="de-DE" sz="1025" dirty="0">
                <a:solidFill>
                  <a:srgbClr val="1E2879"/>
                </a:solidFill>
              </a:rPr>
              <a:t>Fehlende Finanzkompetenz</a:t>
            </a:r>
          </a:p>
          <a:p>
            <a:pPr marL="0" lvl="0" indent="0">
              <a:buNone/>
            </a:pPr>
            <a:endParaRPr lang="de-DE" sz="1175" dirty="0">
              <a:solidFill>
                <a:srgbClr val="1E2879"/>
              </a:solidFill>
            </a:endParaRPr>
          </a:p>
          <a:p>
            <a:pPr marL="171450" lvl="0" indent="-171450">
              <a:buFont typeface="Arial" panose="020B0604020202020204" pitchFamily="34" charset="0"/>
              <a:buChar char="•"/>
            </a:pPr>
            <a:r>
              <a:rPr lang="de-DE" sz="1025" dirty="0">
                <a:solidFill>
                  <a:srgbClr val="1E2879"/>
                </a:solidFill>
              </a:rPr>
              <a:t>Übersehene Leistungen des Arbeitgebers</a:t>
            </a:r>
          </a:p>
          <a:p>
            <a:pPr marL="0" lvl="0" indent="0">
              <a:buNone/>
            </a:pPr>
            <a:endParaRPr lang="de-DE" sz="1175" dirty="0"/>
          </a:p>
          <a:p>
            <a:pPr marL="0" lvl="0" indent="0">
              <a:buNone/>
            </a:pPr>
            <a:endParaRPr lang="de-DE" sz="1100" dirty="0"/>
          </a:p>
          <a:p>
            <a:pPr marL="0" indent="0">
              <a:buNone/>
            </a:pPr>
            <a:r>
              <a:rPr lang="de-DE" sz="1300" b="1" dirty="0">
                <a:solidFill>
                  <a:srgbClr val="4763AE"/>
                </a:solidFill>
              </a:rPr>
              <a:t>Prioritäten bei Versicherungen</a:t>
            </a:r>
          </a:p>
          <a:p>
            <a:pPr marL="0" indent="0">
              <a:buNone/>
            </a:pPr>
            <a:endParaRPr lang="de-DE" sz="1200" b="1" dirty="0">
              <a:solidFill>
                <a:srgbClr val="4763AE"/>
              </a:solidFill>
            </a:endParaRPr>
          </a:p>
          <a:p>
            <a:pPr lvl="0"/>
            <a:r>
              <a:rPr lang="de-DE" sz="1025" b="1" dirty="0">
                <a:solidFill>
                  <a:srgbClr val="1E2879"/>
                </a:solidFill>
              </a:rPr>
              <a:t>Krankenversicherung</a:t>
            </a:r>
            <a:r>
              <a:rPr lang="de-DE" sz="1025" dirty="0">
                <a:solidFill>
                  <a:srgbClr val="1E2879"/>
                </a:solidFill>
              </a:rPr>
              <a:t>: Stellen Sie sicher, dass Sie über Ihren Arbeitgeber oder ein öffentliches System versichert sind</a:t>
            </a:r>
          </a:p>
          <a:p>
            <a:pPr marL="0" lvl="0" indent="0">
              <a:buNone/>
            </a:pPr>
            <a:r>
              <a:rPr lang="de-DE" sz="125" dirty="0">
                <a:solidFill>
                  <a:srgbClr val="1E2879"/>
                </a:solidFill>
              </a:rPr>
              <a:t>.</a:t>
            </a:r>
            <a:endParaRPr sz="125"/>
          </a:p>
          <a:p>
            <a:pPr lvl="0"/>
            <a:r>
              <a:rPr lang="de-DE" sz="1025" b="1" dirty="0">
                <a:solidFill>
                  <a:srgbClr val="1E2879"/>
                </a:solidFill>
              </a:rPr>
              <a:t>Hausratversicherung</a:t>
            </a:r>
            <a:r>
              <a:rPr lang="de-DE" sz="1025" dirty="0">
                <a:solidFill>
                  <a:srgbClr val="1E2879"/>
                </a:solidFill>
              </a:rPr>
              <a:t>: Schützen Sie Ihren Besitz, besonders wenn Sie zur Miete wohnen.</a:t>
            </a:r>
          </a:p>
          <a:p>
            <a:pPr marL="0" lvl="0" indent="0">
              <a:buNone/>
            </a:pPr>
            <a:endParaRPr lang="de-DE" sz="500" dirty="0">
              <a:solidFill>
                <a:srgbClr val="1E2879"/>
              </a:solidFill>
            </a:endParaRPr>
          </a:p>
          <a:p>
            <a:pPr lvl="0">
              <a:spcBef>
                <a:spcPts val="904"/>
              </a:spcBef>
            </a:pPr>
            <a:r>
              <a:rPr lang="de-DE" sz="1025" b="1" dirty="0">
                <a:solidFill>
                  <a:srgbClr val="1E2879"/>
                </a:solidFill>
              </a:rPr>
              <a:t>Einkommensabsicherung</a:t>
            </a:r>
            <a:r>
              <a:rPr lang="de-DE" sz="1025" dirty="0">
                <a:solidFill>
                  <a:srgbClr val="1E2879"/>
                </a:solidFill>
              </a:rPr>
              <a:t>: Denken Sie über Schutz bei Krankheit oder Verletzung nach.</a:t>
            </a:r>
          </a:p>
          <a:p>
            <a:pPr lvl="0"/>
            <a:endParaRPr lang="de-DE" sz="1275" dirty="0">
              <a:solidFill>
                <a:srgbClr val="1E2879"/>
              </a:solidFill>
            </a:endParaRPr>
          </a:p>
          <a:p>
            <a:pPr lvl="0"/>
            <a:r>
              <a:rPr lang="de-DE" sz="1025" b="1" dirty="0">
                <a:solidFill>
                  <a:srgbClr val="1E2879"/>
                </a:solidFill>
              </a:rPr>
              <a:t>Reiseversicherung: </a:t>
            </a:r>
            <a:r>
              <a:rPr lang="de-DE" sz="1025" dirty="0">
                <a:solidFill>
                  <a:srgbClr val="1E2879"/>
                </a:solidFill>
              </a:rPr>
              <a:t>Erweitern Sie vor Reisen außerhalb Europas auf weltweiten Schutz und schließen Sie riskante Aktivitäten wie Skifahren vor Reiseantritt mit ein</a:t>
            </a:r>
          </a:p>
        </p:txBody>
      </p:sp>
    </p:spTree>
    <p:extLst>
      <p:ext uri="{BB962C8B-B14F-4D97-AF65-F5344CB8AC3E}">
        <p14:creationId xmlns:p14="http://schemas.microsoft.com/office/powerpoint/2010/main" val="13579676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C38DBE-ABE9-659F-8266-5FCD9A55EE27}"/>
              </a:ext>
            </a:extLst>
          </p:cNvPr>
          <p:cNvSpPr>
            <a:spLocks noGrp="1"/>
          </p:cNvSpPr>
          <p:nvPr>
            <p:ph type="body" sz="quarter" idx="49"/>
          </p:nvPr>
        </p:nvSpPr>
        <p:spPr/>
        <p:txBody>
          <a:bodyPr/>
          <a:lstStyle/>
          <a:p>
            <a:endParaRPr lang="de-DE"/>
          </a:p>
        </p:txBody>
      </p:sp>
      <p:sp>
        <p:nvSpPr>
          <p:cNvPr id="3" name="Text Placeholder 2">
            <a:extLst>
              <a:ext uri="{FF2B5EF4-FFF2-40B4-BE49-F238E27FC236}">
                <a16:creationId xmlns:a16="http://schemas.microsoft.com/office/drawing/2014/main" id="{4E174209-C77C-58FC-18BE-0732CFE3DDFE}"/>
              </a:ext>
            </a:extLst>
          </p:cNvPr>
          <p:cNvSpPr>
            <a:spLocks noGrp="1"/>
          </p:cNvSpPr>
          <p:nvPr>
            <p:ph type="body" sz="quarter" idx="50"/>
          </p:nvPr>
        </p:nvSpPr>
        <p:spPr/>
        <p:txBody>
          <a:bodyPr/>
          <a:lstStyle/>
          <a:p>
            <a:endParaRPr lang="de-DE"/>
          </a:p>
        </p:txBody>
      </p:sp>
      <p:sp>
        <p:nvSpPr>
          <p:cNvPr id="4" name="Text Placeholder 3">
            <a:extLst>
              <a:ext uri="{FF2B5EF4-FFF2-40B4-BE49-F238E27FC236}">
                <a16:creationId xmlns:a16="http://schemas.microsoft.com/office/drawing/2014/main" id="{B87C2B30-76F3-421B-31F1-79048EE6C90F}"/>
              </a:ext>
            </a:extLst>
          </p:cNvPr>
          <p:cNvSpPr>
            <a:spLocks noGrp="1"/>
          </p:cNvSpPr>
          <p:nvPr>
            <p:ph type="body" sz="quarter" idx="61"/>
          </p:nvPr>
        </p:nvSpPr>
        <p:spPr/>
        <p:txBody>
          <a:bodyPr/>
          <a:lstStyle/>
          <a:p>
            <a:r>
              <a:rPr lang="de-DE" dirty="0"/>
              <a:t>Versicherungsarten</a:t>
            </a:r>
          </a:p>
        </p:txBody>
      </p:sp>
      <p:sp>
        <p:nvSpPr>
          <p:cNvPr id="6" name="Text Placeholder 4">
            <a:extLst>
              <a:ext uri="{FF2B5EF4-FFF2-40B4-BE49-F238E27FC236}">
                <a16:creationId xmlns:a16="http://schemas.microsoft.com/office/drawing/2014/main" id="{14F932E4-4BC7-4519-F714-709E95270222}"/>
              </a:ext>
            </a:extLst>
          </p:cNvPr>
          <p:cNvSpPr>
            <a:spLocks noGrp="1"/>
          </p:cNvSpPr>
          <p:nvPr>
            <p:ph type="body" sz="quarter" idx="64"/>
          </p:nvPr>
        </p:nvSpPr>
        <p:spPr>
          <a:xfrm>
            <a:off x="1704975" y="1535113"/>
            <a:ext cx="5238750" cy="8399462"/>
          </a:xfrm>
        </p:spPr>
        <p:txBody>
          <a:bodyPr/>
          <a:lstStyle/>
          <a:p>
            <a:pPr marL="342900" indent="-342900">
              <a:lnSpc>
                <a:spcPts val="1045"/>
              </a:lnSpc>
              <a:buAutoNum type="arabicPeriod"/>
            </a:pPr>
            <a:r>
              <a:rPr lang="de-DE" sz="1200" b="1" dirty="0">
                <a:solidFill>
                  <a:srgbClr val="4763AE"/>
                </a:solidFill>
              </a:rPr>
              <a:t>Krankenversicherung</a:t>
            </a:r>
          </a:p>
          <a:p>
            <a:pPr marL="342900" indent="-342900">
              <a:lnSpc>
                <a:spcPts val="1342"/>
              </a:lnSpc>
              <a:buAutoNum type="arabicPeriod"/>
            </a:pPr>
            <a:endParaRPr lang="de-DE" sz="1125" b="1" dirty="0"/>
          </a:p>
          <a:p>
            <a:pPr marL="0" indent="0">
              <a:lnSpc>
                <a:spcPts val="1054"/>
              </a:lnSpc>
              <a:buNone/>
            </a:pPr>
            <a:r>
              <a:rPr lang="de-DE" b="1" dirty="0" sz="950"/>
              <a:t>Was ist das?</a:t>
            </a:r>
          </a:p>
          <a:p>
            <a:pPr marL="0" indent="0">
              <a:lnSpc>
                <a:spcPts val="1054"/>
              </a:lnSpc>
              <a:buNone/>
            </a:pPr>
            <a:r>
              <a:rPr lang="de-DE" dirty="0" sz="950"/>
              <a:t>Die Krankenversicherung hilft bei den Kosten der medizinischen Versorgung, etwa für Arztbesuche, Krankenhausaufenthalte, Operationen, verschriebene Medikamente und teils auch für Zahnbehandlungen oder psychische Gesundheit.</a:t>
            </a:r>
          </a:p>
          <a:p>
            <a:pPr marL="0" indent="0">
              <a:lnSpc>
                <a:spcPts val="488"/>
              </a:lnSpc>
              <a:buNone/>
            </a:pPr>
            <a:endParaRPr lang="de-DE" dirty="0" sz="400"/>
          </a:p>
          <a:p>
            <a:pPr marL="0" indent="0">
              <a:lnSpc>
                <a:spcPts val="1054"/>
              </a:lnSpc>
              <a:spcBef>
                <a:spcPts val="230"/>
              </a:spcBef>
              <a:buNone/>
            </a:pPr>
            <a:r>
              <a:rPr lang="de-DE" b="1" dirty="0" sz="950"/>
              <a:t>So funktioniert es:</a:t>
            </a:r>
          </a:p>
          <a:p>
            <a:pPr>
              <a:lnSpc>
                <a:spcPts val="1054"/>
              </a:lnSpc>
            </a:pPr>
            <a:r>
              <a:rPr lang="de-DE" dirty="0" sz="950"/>
              <a:t>Sie zahlen einen monatlichen Beitrag.</a:t>
            </a:r>
          </a:p>
          <a:p>
            <a:pPr>
              <a:lnSpc>
                <a:spcPts val="1054"/>
              </a:lnSpc>
            </a:pPr>
            <a:r>
              <a:rPr lang="de-DE" dirty="0" sz="950"/>
              <a:t>Wenn Sie medizinische Versorgung brauchen, übernimmt die Versicherung die Kosten ganz oder teilweise.</a:t>
            </a:r>
          </a:p>
          <a:p>
            <a:pPr>
              <a:lnSpc>
                <a:spcPts val="1054"/>
              </a:lnSpc>
            </a:pPr>
            <a:r>
              <a:rPr lang="de-DE" dirty="0" sz="950"/>
              <a:t>Eventuell zahlen Sie auch eine Selbstbeteiligung (einen festen Betrag, bevor der Schutz greift) und Zuzahlungen (eine kleine Gebühr pro Besuch oder Leistung).</a:t>
            </a:r>
          </a:p>
          <a:p>
            <a:pPr>
              <a:lnSpc>
                <a:spcPts val="1054"/>
              </a:lnSpc>
            </a:pPr>
            <a:r>
              <a:rPr lang="de-DE" dirty="0" sz="950"/>
              <a:t>Die meisten EU-Länder haben ein öffentliches Gesundheitssystem. Eine private Krankenversicherung kann aber schnelleren Zugang, Privatkliniken oder Leistungen bieten, die das öffentliche System nicht abdeckt.</a:t>
            </a:r>
          </a:p>
          <a:p>
            <a:pPr marL="0" indent="0">
              <a:lnSpc>
                <a:spcPts val="1098"/>
              </a:lnSpc>
              <a:buNone/>
            </a:pPr>
            <a:endParaRPr lang="de-DE" dirty="0" sz="925"/>
          </a:p>
          <a:p>
            <a:pPr marL="0" indent="0">
              <a:lnSpc>
                <a:spcPts val="1045"/>
              </a:lnSpc>
              <a:spcBef>
                <a:spcPts val="396"/>
              </a:spcBef>
              <a:buNone/>
            </a:pPr>
            <a:r>
              <a:rPr lang="de-DE" sz="1200" b="1" dirty="0">
                <a:solidFill>
                  <a:srgbClr val="4763AE"/>
                </a:solidFill>
              </a:rPr>
              <a:t>2. Wohngebäude- und Hausratversicherung</a:t>
            </a:r>
          </a:p>
          <a:p>
            <a:pPr marL="0" indent="0">
              <a:lnSpc>
                <a:spcPts val="1342"/>
              </a:lnSpc>
              <a:buNone/>
            </a:pPr>
            <a:endParaRPr lang="de-DE" sz="1125" b="1" dirty="0">
              <a:solidFill>
                <a:srgbClr val="4763AE"/>
              </a:solidFill>
            </a:endParaRPr>
          </a:p>
          <a:p>
            <a:pPr marL="0" indent="0">
              <a:lnSpc>
                <a:spcPts val="1054"/>
              </a:lnSpc>
              <a:buNone/>
            </a:pPr>
            <a:r>
              <a:rPr lang="de-DE" b="1" dirty="0" sz="950"/>
              <a:t>Was ist das?</a:t>
            </a:r>
          </a:p>
          <a:p>
            <a:pPr marL="0" indent="0">
              <a:lnSpc>
                <a:spcPts val="1054"/>
              </a:lnSpc>
              <a:buNone/>
            </a:pPr>
            <a:r>
              <a:rPr lang="de-DE" dirty="0" sz="950"/>
              <a:t>Diese Versicherung schützt Ihr Zuhause und Ihren Besitz vor Schäden, Diebstahl oder Katastrophen wie Brand oder Überschwemmung. Sie kann auch die Haftung abdecken, wenn sich jemand auf Ihrem Grundstück verletzt.</a:t>
            </a:r>
          </a:p>
          <a:p>
            <a:pPr marL="0" indent="0">
              <a:lnSpc>
                <a:spcPts val="488"/>
              </a:lnSpc>
              <a:buNone/>
            </a:pPr>
            <a:endParaRPr lang="de-DE" dirty="0" sz="400"/>
          </a:p>
          <a:p>
            <a:pPr marL="0" indent="0">
              <a:lnSpc>
                <a:spcPts val="1054"/>
              </a:lnSpc>
              <a:spcBef>
                <a:spcPts val="207"/>
              </a:spcBef>
              <a:buNone/>
            </a:pPr>
            <a:r>
              <a:rPr lang="de-DE" b="1" dirty="0" sz="950"/>
              <a:t>So funktioniert es:</a:t>
            </a:r>
          </a:p>
          <a:p>
            <a:pPr>
              <a:lnSpc>
                <a:spcPts val="1054"/>
              </a:lnSpc>
            </a:pPr>
            <a:r>
              <a:rPr lang="de-DE" dirty="0" sz="950"/>
              <a:t>Sie zahlen einen monatlichen oder jährlichen Beitrag.</a:t>
            </a:r>
          </a:p>
          <a:p>
            <a:pPr>
              <a:lnSpc>
                <a:spcPts val="1054"/>
              </a:lnSpc>
            </a:pPr>
            <a:r>
              <a:rPr lang="de-DE" dirty="0" sz="950"/>
              <a:t>Wird Ihr Zuhause oder Ihr Besitz beschädigt oder gestohlen, melden Sie den Schadensfall.</a:t>
            </a:r>
          </a:p>
          <a:p>
            <a:pPr>
              <a:lnSpc>
                <a:spcPts val="1054"/>
              </a:lnSpc>
            </a:pPr>
            <a:r>
              <a:rPr lang="de-DE" dirty="0" sz="950"/>
              <a:t>Der Versicherer zahlt Reparatur oder Ersatz bis zur Deckungssumme.</a:t>
            </a:r>
          </a:p>
          <a:p>
            <a:pPr>
              <a:lnSpc>
                <a:spcPts val="1491"/>
              </a:lnSpc>
            </a:pPr>
            <a:endParaRPr lang="de-DE" dirty="0" sz="1250"/>
          </a:p>
          <a:p>
            <a:pPr marL="0" indent="0">
              <a:lnSpc>
                <a:spcPts val="1054"/>
              </a:lnSpc>
              <a:spcBef>
                <a:spcPts val="386"/>
              </a:spcBef>
              <a:buNone/>
            </a:pPr>
            <a:r>
              <a:rPr lang="de-DE" b="1" dirty="0" sz="950"/>
              <a:t>Arten:</a:t>
            </a:r>
          </a:p>
          <a:p>
            <a:pPr>
              <a:lnSpc>
                <a:spcPts val="1054"/>
              </a:lnSpc>
            </a:pPr>
            <a:r>
              <a:rPr lang="de-DE" dirty="0" sz="950"/>
              <a:t>Wohngebäudeversicherung – für Eigentümerinnen und Eigentümer.</a:t>
            </a:r>
          </a:p>
          <a:p>
            <a:pPr>
              <a:lnSpc>
                <a:spcPts val="1054"/>
              </a:lnSpc>
            </a:pPr>
            <a:r>
              <a:rPr lang="de-DE" dirty="0" sz="950"/>
              <a:t>Hausratversicherung – für Mieterinnen und Mieter; deckt persönlichen Besitz und Haftpflicht ab.</a:t>
            </a:r>
          </a:p>
          <a:p>
            <a:pPr>
              <a:lnSpc>
                <a:spcPts val="488"/>
              </a:lnSpc>
            </a:pPr>
            <a:endParaRPr lang="de-DE" b="1" dirty="0" sz="400"/>
          </a:p>
          <a:p>
            <a:pPr marL="0" indent="0">
              <a:lnSpc>
                <a:spcPts val="1045"/>
              </a:lnSpc>
              <a:spcBef>
                <a:spcPts val="1238"/>
              </a:spcBef>
              <a:buNone/>
            </a:pPr>
            <a:r>
              <a:rPr lang="de-DE" sz="1200" b="1" dirty="0">
                <a:solidFill>
                  <a:srgbClr val="4763AE"/>
                </a:solidFill>
              </a:rPr>
              <a:t>3. Kfz-Versicherung</a:t>
            </a:r>
          </a:p>
          <a:p>
            <a:pPr marL="0" indent="0">
              <a:lnSpc>
                <a:spcPts val="1342"/>
              </a:lnSpc>
              <a:buNone/>
            </a:pPr>
            <a:endParaRPr lang="de-DE" sz="1125" b="1" dirty="0">
              <a:solidFill>
                <a:srgbClr val="4763AE"/>
              </a:solidFill>
            </a:endParaRPr>
          </a:p>
          <a:p>
            <a:pPr marL="0" indent="0">
              <a:lnSpc>
                <a:spcPts val="1054"/>
              </a:lnSpc>
              <a:buNone/>
            </a:pPr>
            <a:r>
              <a:rPr lang="de-DE" b="1" dirty="0" sz="950"/>
              <a:t>Was ist das?</a:t>
            </a:r>
            <a:endParaRPr lang="de-DE" dirty="0" sz="950"/>
          </a:p>
          <a:p>
            <a:pPr>
              <a:lnSpc>
                <a:spcPts val="1054"/>
              </a:lnSpc>
            </a:pPr>
            <a:r>
              <a:rPr lang="de-DE" dirty="0" sz="950"/>
              <a:t>Die Kfz-Versicherung deckt Schäden an Ihrem Auto, Verletzungen durch Unfälle und die Haftung ab, wenn Sie anderen oder deren Eigentum Schaden zufügen.</a:t>
            </a:r>
          </a:p>
          <a:p>
            <a:pPr>
              <a:lnSpc>
                <a:spcPts val="1586"/>
              </a:lnSpc>
            </a:pPr>
            <a:endParaRPr lang="de-DE" dirty="0" sz="1325"/>
          </a:p>
          <a:p>
            <a:pPr marL="0" indent="0">
              <a:lnSpc>
                <a:spcPts val="1054"/>
              </a:lnSpc>
              <a:buNone/>
            </a:pPr>
            <a:r>
              <a:rPr lang="de-DE" b="1" dirty="0" sz="950"/>
              <a:t>So funktioniert es:</a:t>
            </a:r>
            <a:endParaRPr lang="de-DE" dirty="0" sz="950"/>
          </a:p>
          <a:p>
            <a:pPr lvl="0">
              <a:lnSpc>
                <a:spcPts val="1054"/>
              </a:lnSpc>
            </a:pPr>
            <a:r>
              <a:rPr lang="de-DE" dirty="0" sz="950"/>
              <a:t>Sie zahlen einen </a:t>
            </a:r>
            <a:r>
              <a:rPr lang="de-DE" b="1" dirty="0" sz="950"/>
              <a:t>Beitrag</a:t>
            </a:r>
            <a:r>
              <a:rPr lang="de-DE" dirty="0" sz="950"/>
              <a:t>, der von Auto, bisherigem Fahrverhalten und Wohnort abhängt.</a:t>
            </a:r>
          </a:p>
          <a:p>
            <a:pPr lvl="0">
              <a:lnSpc>
                <a:spcPts val="1054"/>
              </a:lnSpc>
            </a:pPr>
            <a:r>
              <a:rPr lang="de-DE" dirty="0" sz="950"/>
              <a:t>Bei einem Unfall zahlt der Versicherer Reparaturen, Behandlungskosten oder Anwalts- und Gerichtskosten.</a:t>
            </a:r>
          </a:p>
          <a:p>
            <a:pPr lvl="0">
              <a:lnSpc>
                <a:spcPts val="1054"/>
              </a:lnSpc>
            </a:pPr>
            <a:r>
              <a:rPr lang="de-DE" b="1" dirty="0" sz="950"/>
              <a:t>Die Kfz-Haftpflichtversicherung</a:t>
            </a:r>
            <a:r>
              <a:rPr lang="de-DE" dirty="0" sz="950"/>
              <a:t> ist in allen EU-Ländern Pflicht.</a:t>
            </a:r>
          </a:p>
          <a:p>
            <a:pPr lvl="0">
              <a:lnSpc>
                <a:spcPts val="1054"/>
              </a:lnSpc>
            </a:pPr>
            <a:r>
              <a:rPr lang="de-DE" dirty="0" sz="950"/>
              <a:t>Für mehr Schutz können Sie eine </a:t>
            </a:r>
            <a:r>
              <a:rPr lang="de-DE" b="1" dirty="0" sz="950"/>
              <a:t>Teilkasko</a:t>
            </a:r>
            <a:r>
              <a:rPr lang="de-DE" dirty="0" sz="950"/>
              <a:t> oder </a:t>
            </a:r>
            <a:r>
              <a:rPr lang="de-DE" b="1" dirty="0" sz="950"/>
              <a:t>Vollkasko</a:t>
            </a:r>
            <a:r>
              <a:rPr lang="de-DE" dirty="0" sz="950"/>
              <a:t> ergänzen.</a:t>
            </a:r>
          </a:p>
          <a:p>
            <a:pPr lvl="0">
              <a:lnSpc>
                <a:spcPts val="732"/>
              </a:lnSpc>
            </a:pPr>
            <a:endParaRPr lang="de-DE" dirty="0" sz="600"/>
          </a:p>
          <a:p>
            <a:pPr marL="0" indent="0">
              <a:lnSpc>
                <a:spcPts val="1045"/>
              </a:lnSpc>
              <a:spcBef>
                <a:spcPts val="431"/>
              </a:spcBef>
              <a:buNone/>
            </a:pPr>
            <a:r>
              <a:rPr lang="de-DE" sz="1200" b="1" dirty="0">
                <a:solidFill>
                  <a:srgbClr val="4763AE"/>
                </a:solidFill>
              </a:rPr>
              <a:t>4. Lebensversicherung</a:t>
            </a:r>
          </a:p>
          <a:p>
            <a:pPr marL="0" indent="0">
              <a:lnSpc>
                <a:spcPts val="1342"/>
              </a:lnSpc>
              <a:buNone/>
            </a:pPr>
            <a:endParaRPr lang="de-DE" sz="1125" dirty="0">
              <a:solidFill>
                <a:srgbClr val="4763AE"/>
              </a:solidFill>
            </a:endParaRPr>
          </a:p>
          <a:p>
            <a:pPr marL="0" indent="0">
              <a:lnSpc>
                <a:spcPts val="1054"/>
              </a:lnSpc>
              <a:buNone/>
            </a:pPr>
            <a:r>
              <a:rPr lang="de-DE" b="1" dirty="0" sz="950"/>
              <a:t>Was ist das?</a:t>
            </a:r>
            <a:endParaRPr lang="de-DE" dirty="0" sz="950"/>
          </a:p>
          <a:p>
            <a:pPr>
              <a:lnSpc>
                <a:spcPts val="1054"/>
              </a:lnSpc>
            </a:pPr>
            <a:r>
              <a:rPr lang="de-DE" dirty="0" sz="950"/>
              <a:t>Die Lebensversicherung zahlt im Todesfall eine Summe an die von Ihnen bestimmten Begünstigten. Damit lassen sich Bestattungskosten, Schulden oder die laufenden Lebenshaltungskosten Ihrer Angehörigen decken.</a:t>
            </a:r>
          </a:p>
          <a:p>
            <a:pPr>
              <a:lnSpc>
                <a:spcPts val="488"/>
              </a:lnSpc>
            </a:pPr>
            <a:endParaRPr lang="de-DE" dirty="0" sz="400"/>
          </a:p>
          <a:p>
            <a:pPr marL="0" indent="0">
              <a:lnSpc>
                <a:spcPts val="1054"/>
              </a:lnSpc>
              <a:spcBef>
                <a:spcPts val="207"/>
              </a:spcBef>
              <a:buNone/>
            </a:pPr>
            <a:r>
              <a:rPr lang="de-DE" b="1" dirty="0" sz="950"/>
              <a:t>So funktioniert es:</a:t>
            </a:r>
            <a:endParaRPr lang="de-DE" dirty="0" sz="950"/>
          </a:p>
          <a:p>
            <a:pPr lvl="0">
              <a:lnSpc>
                <a:spcPts val="1054"/>
              </a:lnSpc>
            </a:pPr>
            <a:r>
              <a:rPr lang="de-DE" dirty="0" sz="950"/>
              <a:t>Sie zahlen einen </a:t>
            </a:r>
            <a:r>
              <a:rPr lang="de-DE" b="1" dirty="0" sz="950"/>
              <a:t>monatlichen oder jährlichen Beitrag</a:t>
            </a:r>
            <a:r>
              <a:rPr lang="de-DE" dirty="0" sz="950"/>
              <a:t>.</a:t>
            </a:r>
          </a:p>
          <a:p>
            <a:pPr lvl="0">
              <a:lnSpc>
                <a:spcPts val="1054"/>
              </a:lnSpc>
            </a:pPr>
            <a:r>
              <a:rPr lang="de-DE" dirty="0" sz="950"/>
              <a:t>Sterben Sie während der Vertragslaufzeit, erhalten Ihre Begünstigten eine </a:t>
            </a:r>
            <a:r>
              <a:rPr lang="de-DE" b="1" dirty="0" sz="950"/>
              <a:t>Einmalzahlung</a:t>
            </a:r>
            <a:r>
              <a:rPr lang="de-DE" dirty="0" sz="950"/>
              <a:t>.</a:t>
            </a:r>
          </a:p>
          <a:p>
            <a:pPr marL="0" indent="0">
              <a:lnSpc>
                <a:spcPts val="1054"/>
              </a:lnSpc>
              <a:buNone/>
            </a:pPr>
            <a:r>
              <a:rPr lang="de-DE" b="1" dirty="0" sz="950"/>
              <a:t>Arten:</a:t>
            </a:r>
            <a:endParaRPr lang="de-DE" dirty="0" sz="950"/>
          </a:p>
          <a:p>
            <a:pPr lvl="0">
              <a:lnSpc>
                <a:spcPts val="1054"/>
              </a:lnSpc>
            </a:pPr>
            <a:r>
              <a:rPr lang="de-DE" b="1" dirty="0" sz="950"/>
              <a:t>Risikolebensversicherung</a:t>
            </a:r>
            <a:r>
              <a:rPr lang="de-DE" dirty="0" sz="950"/>
              <a:t> – gilt für einen festen Zeitraum (z. B. 20 Jahre).</a:t>
            </a:r>
          </a:p>
          <a:p>
            <a:pPr lvl="0">
              <a:lnSpc>
                <a:spcPts val="1054"/>
              </a:lnSpc>
            </a:pPr>
            <a:r>
              <a:rPr lang="de-DE" b="1" dirty="0" sz="950"/>
              <a:t>Lebenslange Lebensversicherung</a:t>
            </a:r>
            <a:r>
              <a:rPr lang="de-DE" dirty="0" sz="950"/>
              <a:t> – gilt ein Leben lang und kann einen Rückkaufswert aufbauen.</a:t>
            </a:r>
          </a:p>
          <a:p>
            <a:pPr marL="0" lvl="0" indent="0">
              <a:lnSpc>
                <a:spcPts val="854"/>
              </a:lnSpc>
              <a:buNone/>
            </a:pPr>
            <a:endParaRPr lang="de-DE" dirty="0" sz="700"/>
          </a:p>
          <a:p>
            <a:pPr marL="0" indent="0">
              <a:lnSpc>
                <a:spcPts val="1220"/>
              </a:lnSpc>
              <a:buNone/>
            </a:pPr>
            <a:endParaRPr lang="de-DE" dirty="0" sz="1025"/>
          </a:p>
          <a:p>
            <a:pPr marL="0" indent="0">
              <a:lnSpc>
                <a:spcPts val="1220"/>
              </a:lnSpc>
              <a:buNone/>
            </a:pPr>
            <a:endParaRPr lang="de-DE" dirty="0" sz="1025"/>
          </a:p>
        </p:txBody>
      </p:sp>
    </p:spTree>
    <p:extLst>
      <p:ext uri="{BB962C8B-B14F-4D97-AF65-F5344CB8AC3E}">
        <p14:creationId xmlns:p14="http://schemas.microsoft.com/office/powerpoint/2010/main" val="40364981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B7C12AF-E7D9-C940-6DA8-2E522E0765DC}"/>
              </a:ext>
            </a:extLst>
          </p:cNvPr>
          <p:cNvSpPr>
            <a:spLocks noGrp="1"/>
          </p:cNvSpPr>
          <p:nvPr>
            <p:ph type="body" sz="quarter" idx="49"/>
          </p:nvPr>
        </p:nvSpPr>
        <p:spPr/>
        <p:txBody>
          <a:bodyPr/>
          <a:lstStyle/>
          <a:p>
            <a:endParaRPr lang="de-DE"/>
          </a:p>
        </p:txBody>
      </p:sp>
      <p:sp>
        <p:nvSpPr>
          <p:cNvPr id="3" name="Text Placeholder 2">
            <a:extLst>
              <a:ext uri="{FF2B5EF4-FFF2-40B4-BE49-F238E27FC236}">
                <a16:creationId xmlns:a16="http://schemas.microsoft.com/office/drawing/2014/main" id="{212CF355-AFD9-B364-0A59-1BF44117CA69}"/>
              </a:ext>
            </a:extLst>
          </p:cNvPr>
          <p:cNvSpPr>
            <a:spLocks noGrp="1"/>
          </p:cNvSpPr>
          <p:nvPr>
            <p:ph type="body" sz="quarter" idx="50"/>
          </p:nvPr>
        </p:nvSpPr>
        <p:spPr/>
        <p:txBody>
          <a:bodyPr/>
          <a:lstStyle/>
          <a:p>
            <a:endParaRPr lang="de-DE"/>
          </a:p>
        </p:txBody>
      </p:sp>
      <p:sp>
        <p:nvSpPr>
          <p:cNvPr id="6" name="Text Placeholder 4">
            <a:extLst>
              <a:ext uri="{FF2B5EF4-FFF2-40B4-BE49-F238E27FC236}">
                <a16:creationId xmlns:a16="http://schemas.microsoft.com/office/drawing/2014/main" id="{2337F554-1DF3-C019-4C1D-35CE172F1CB0}"/>
              </a:ext>
            </a:extLst>
          </p:cNvPr>
          <p:cNvSpPr>
            <a:spLocks noGrp="1"/>
          </p:cNvSpPr>
          <p:nvPr>
            <p:ph type="body" sz="quarter" idx="64"/>
          </p:nvPr>
        </p:nvSpPr>
        <p:spPr>
          <a:xfrm>
            <a:off x="1364776" y="182243"/>
            <a:ext cx="5745707" cy="8399462"/>
          </a:xfrm>
        </p:spPr>
        <p:txBody>
          <a:bodyPr/>
          <a:lstStyle/>
          <a:p>
            <a:pPr marL="0" indent="0">
              <a:lnSpc>
                <a:spcPts val="1002"/>
              </a:lnSpc>
              <a:buNone/>
            </a:pPr>
            <a:r>
              <a:rPr lang="de-DE" sz="1150" b="1" dirty="0">
                <a:solidFill>
                  <a:srgbClr val="4763AE"/>
                </a:solidFill>
              </a:rPr>
              <a:t>5. Reiseversicherung</a:t>
            </a:r>
          </a:p>
          <a:p>
            <a:pPr marL="0" indent="0">
              <a:lnSpc>
                <a:spcPts val="1342"/>
              </a:lnSpc>
              <a:buNone/>
            </a:pPr>
            <a:endParaRPr lang="de-DE" sz="1125" b="1" dirty="0">
              <a:solidFill>
                <a:srgbClr val="4763AE"/>
              </a:solidFill>
            </a:endParaRPr>
          </a:p>
          <a:p>
            <a:pPr marL="0" indent="0">
              <a:lnSpc>
                <a:spcPts val="1026"/>
              </a:lnSpc>
              <a:buNone/>
            </a:pPr>
            <a:r>
              <a:rPr lang="de-DE" b="1" dirty="0" sz="925"/>
              <a:t>Was ist das?</a:t>
            </a:r>
            <a:br>
              <a:rPr lang="de-DE" dirty="0" sz="925"/>
            </a:br>
            <a:r>
              <a:rPr lang="de-DE" dirty="0" sz="925"/>
              <a:t>Die Reiseversicherung schützt Sie finanziell vor unerwarteten Ereignissen auf Reisen. Sie kann medizinische Notfälle, Reiserücktritt, verlorenes Gepäck und andere Probleme rund ums Reisen abdecken.</a:t>
            </a:r>
          </a:p>
          <a:p>
            <a:pPr marL="0" indent="0">
              <a:lnSpc>
                <a:spcPts val="1586"/>
              </a:lnSpc>
              <a:buNone/>
            </a:pPr>
            <a:endParaRPr lang="de-DE" dirty="0" sz="1325"/>
          </a:p>
          <a:p>
            <a:pPr marL="0" indent="0">
              <a:lnSpc>
                <a:spcPts val="1026"/>
              </a:lnSpc>
              <a:spcBef>
                <a:spcPts val="317"/>
              </a:spcBef>
              <a:buNone/>
            </a:pPr>
            <a:r>
              <a:rPr lang="de-DE" b="1" dirty="0" sz="925"/>
              <a:t>So funktioniert es:</a:t>
            </a:r>
            <a:endParaRPr lang="de-DE" dirty="0" sz="925"/>
          </a:p>
          <a:p>
            <a:pPr>
              <a:lnSpc>
                <a:spcPts val="1026"/>
              </a:lnSpc>
            </a:pPr>
            <a:r>
              <a:rPr lang="de-DE" dirty="0" sz="925"/>
              <a:t>Je nach Police zahlen Sie einen einmaligen oder jährlichen Beitrag.</a:t>
            </a:r>
          </a:p>
          <a:p>
            <a:pPr>
              <a:lnSpc>
                <a:spcPts val="1026"/>
              </a:lnSpc>
            </a:pPr>
            <a:r>
              <a:rPr lang="de-DE" dirty="0" sz="925"/>
              <a:t>Geht auf der Reise etwas schief (z. B. Krankheit, Stornierung, Diebstahl), melden Sie den Schadensfall.</a:t>
            </a:r>
          </a:p>
          <a:p>
            <a:pPr>
              <a:lnSpc>
                <a:spcPts val="1026"/>
              </a:lnSpc>
            </a:pPr>
            <a:r>
              <a:rPr lang="de-DE" dirty="0" sz="925"/>
              <a:t>Der Versicherer erstattet versicherte Kosten bis zur Deckungssumme.</a:t>
            </a:r>
          </a:p>
          <a:p>
            <a:pPr>
              <a:lnSpc>
                <a:spcPts val="1708"/>
              </a:lnSpc>
            </a:pPr>
            <a:endParaRPr lang="de-DE" dirty="0" sz="1425"/>
          </a:p>
          <a:p>
            <a:pPr marL="0" indent="0">
              <a:lnSpc>
                <a:spcPts val="1026"/>
              </a:lnSpc>
              <a:spcBef>
                <a:spcPts val="281"/>
              </a:spcBef>
              <a:buNone/>
            </a:pPr>
            <a:r>
              <a:rPr lang="de-DE" b="1" dirty="0" sz="925"/>
              <a:t>Arten:</a:t>
            </a:r>
            <a:endParaRPr lang="de-DE" dirty="0" sz="925"/>
          </a:p>
          <a:p>
            <a:pPr>
              <a:lnSpc>
                <a:spcPts val="1026"/>
              </a:lnSpc>
            </a:pPr>
            <a:r>
              <a:rPr lang="de-DE" b="1" dirty="0" sz="925"/>
              <a:t>Einzelreiseversicherung</a:t>
            </a:r>
            <a:r>
              <a:rPr lang="de-DE" dirty="0" sz="925"/>
              <a:t> – gilt für eine bestimmte Reise.</a:t>
            </a:r>
          </a:p>
          <a:p>
            <a:pPr>
              <a:lnSpc>
                <a:spcPts val="1026"/>
              </a:lnSpc>
            </a:pPr>
            <a:r>
              <a:rPr lang="de-DE" b="1" dirty="0" sz="925"/>
              <a:t>Jahresreiseversicherung</a:t>
            </a:r>
            <a:r>
              <a:rPr lang="de-DE" dirty="0" sz="925"/>
              <a:t> – gilt für mehrere Reisen innerhalb eines Jahres.</a:t>
            </a:r>
          </a:p>
          <a:p>
            <a:pPr>
              <a:lnSpc>
                <a:spcPts val="1026"/>
              </a:lnSpc>
            </a:pPr>
            <a:r>
              <a:rPr lang="de-DE" b="1" dirty="0" sz="925"/>
              <a:t>Spezial-Reiseversicherung</a:t>
            </a:r>
            <a:r>
              <a:rPr lang="de-DE" dirty="0" sz="925"/>
              <a:t> – für risikoreiche Aktivitäten (z. B. Skifahren, Tauchen) oder Vorerkrankungen.</a:t>
            </a:r>
          </a:p>
          <a:p>
            <a:pPr marL="0" indent="0">
              <a:lnSpc>
                <a:spcPts val="1408"/>
              </a:lnSpc>
              <a:buNone/>
            </a:pPr>
            <a:br>
              <a:rPr lang="de-DE" dirty="0" sz="1175"/>
            </a:br>
            <a:endParaRPr lang="de-DE" dirty="0" sz="1175"/>
          </a:p>
          <a:p>
            <a:pPr marL="0" indent="0">
              <a:lnSpc>
                <a:spcPts val="1002"/>
              </a:lnSpc>
              <a:spcBef>
                <a:spcPts val="1640"/>
              </a:spcBef>
              <a:buNone/>
            </a:pPr>
            <a:r>
              <a:rPr lang="de-DE" sz="1150" b="1" dirty="0">
                <a:solidFill>
                  <a:srgbClr val="4763AE"/>
                </a:solidFill>
              </a:rPr>
              <a:t>6. Tierkrankenversicherung</a:t>
            </a:r>
          </a:p>
          <a:p>
            <a:pPr marL="0" indent="0">
              <a:lnSpc>
                <a:spcPts val="1342"/>
              </a:lnSpc>
              <a:buNone/>
            </a:pPr>
            <a:endParaRPr lang="de-DE" sz="1125" b="1" dirty="0">
              <a:solidFill>
                <a:srgbClr val="4763AE"/>
              </a:solidFill>
            </a:endParaRPr>
          </a:p>
          <a:p>
            <a:pPr marL="0" indent="0">
              <a:lnSpc>
                <a:spcPts val="1026"/>
              </a:lnSpc>
              <a:buNone/>
            </a:pPr>
            <a:r>
              <a:rPr lang="de-DE" b="1" dirty="0" sz="925"/>
              <a:t>Was ist das?</a:t>
            </a:r>
            <a:br>
              <a:rPr lang="de-DE" dirty="0" sz="925"/>
            </a:br>
            <a:r>
              <a:rPr lang="de-DE" dirty="0" sz="925"/>
              <a:t>Die Tierkrankenversicherung hilft bei Tierarztkosten, wenn Ihr Haustier krank wird oder sich verletzt. Je nach Police umfasst sie auch Routinebehandlungen.</a:t>
            </a:r>
          </a:p>
          <a:p>
            <a:pPr marL="0" indent="0">
              <a:lnSpc>
                <a:spcPts val="1586"/>
              </a:lnSpc>
              <a:buNone/>
            </a:pPr>
            <a:endParaRPr lang="de-DE" dirty="0" sz="1325"/>
          </a:p>
          <a:p>
            <a:pPr marL="0" indent="0">
              <a:lnSpc>
                <a:spcPts val="1026"/>
              </a:lnSpc>
              <a:spcBef>
                <a:spcPts val="276"/>
              </a:spcBef>
              <a:buNone/>
            </a:pPr>
            <a:r>
              <a:rPr lang="de-DE" b="1" dirty="0" sz="925"/>
              <a:t>So funktioniert es:</a:t>
            </a:r>
            <a:endParaRPr lang="de-DE" dirty="0" sz="925"/>
          </a:p>
          <a:p>
            <a:pPr>
              <a:lnSpc>
                <a:spcPts val="1026"/>
              </a:lnSpc>
            </a:pPr>
            <a:r>
              <a:rPr lang="de-DE" dirty="0" sz="925"/>
              <a:t>Sie zahlen einen monatlichen oder jährlichen Beitrag.</a:t>
            </a:r>
          </a:p>
          <a:p>
            <a:pPr>
              <a:lnSpc>
                <a:spcPts val="1026"/>
              </a:lnSpc>
            </a:pPr>
            <a:r>
              <a:rPr lang="de-DE" dirty="0" sz="925"/>
              <a:t>Braucht Ihr Tier eine Behandlung, zahlen Sie die Tierarztrechnung und reichen sie ein.</a:t>
            </a:r>
          </a:p>
          <a:p>
            <a:pPr>
              <a:lnSpc>
                <a:spcPts val="1026"/>
              </a:lnSpc>
            </a:pPr>
            <a:r>
              <a:rPr lang="de-DE" dirty="0" sz="925"/>
              <a:t>Der Versicherer erstattet erstattungsfähige Kosten abzüglich einer etwaigen Selbstbeteiligung.</a:t>
            </a:r>
          </a:p>
          <a:p>
            <a:pPr marL="0" indent="0">
              <a:lnSpc>
                <a:spcPts val="311"/>
              </a:lnSpc>
              <a:buNone/>
            </a:pPr>
            <a:br>
              <a:rPr lang="de-DE" dirty="0" sz="250"/>
            </a:br>
            <a:endParaRPr lang="de-DE" dirty="0" sz="250"/>
          </a:p>
          <a:p>
            <a:pPr marL="0" indent="0">
              <a:lnSpc>
                <a:spcPts val="1002"/>
              </a:lnSpc>
              <a:spcBef>
                <a:spcPts val="2616"/>
              </a:spcBef>
              <a:buNone/>
            </a:pPr>
            <a:r>
              <a:rPr lang="de-DE" sz="1150" b="1" dirty="0">
                <a:solidFill>
                  <a:srgbClr val="4763AE"/>
                </a:solidFill>
              </a:rPr>
              <a:t>7. Berufsunfähigkeitsversicherung</a:t>
            </a:r>
          </a:p>
          <a:p>
            <a:pPr>
              <a:lnSpc>
                <a:spcPts val="1342"/>
              </a:lnSpc>
            </a:pPr>
            <a:endParaRPr lang="de-DE" sz="1125" b="1" dirty="0">
              <a:solidFill>
                <a:srgbClr val="4763AE"/>
              </a:solidFill>
            </a:endParaRPr>
          </a:p>
          <a:p>
            <a:pPr marL="0" indent="0">
              <a:lnSpc>
                <a:spcPts val="1026"/>
              </a:lnSpc>
              <a:buNone/>
            </a:pPr>
            <a:r>
              <a:rPr lang="de-DE" b="1" dirty="0" sz="925"/>
              <a:t>Was ist das?</a:t>
            </a:r>
            <a:br>
              <a:rPr lang="de-DE" dirty="0" sz="925"/>
            </a:br>
            <a:r>
              <a:rPr lang="de-DE" dirty="0" sz="925"/>
              <a:t>Die Berufsunfähigkeitsversicherung ersetzt Einkommen, wenn Sie wegen Krankheit oder Verletzung nicht arbeiten können. So bleiben Sie während der Genesung finanziell stabil.</a:t>
            </a:r>
          </a:p>
          <a:p>
            <a:pPr marL="0" indent="0">
              <a:lnSpc>
                <a:spcPts val="1586"/>
              </a:lnSpc>
              <a:buNone/>
            </a:pPr>
            <a:endParaRPr lang="de-DE" dirty="0" sz="1325"/>
          </a:p>
          <a:p>
            <a:pPr marL="0" indent="0">
              <a:lnSpc>
                <a:spcPts val="1026"/>
              </a:lnSpc>
              <a:spcBef>
                <a:spcPts val="276"/>
              </a:spcBef>
              <a:buNone/>
            </a:pPr>
            <a:r>
              <a:rPr lang="de-DE" b="1" dirty="0" sz="925"/>
              <a:t>So funktioniert es:</a:t>
            </a:r>
            <a:endParaRPr lang="de-DE" dirty="0" sz="925"/>
          </a:p>
          <a:p>
            <a:pPr>
              <a:lnSpc>
                <a:spcPts val="1026"/>
              </a:lnSpc>
            </a:pPr>
            <a:r>
              <a:rPr lang="de-DE" dirty="0" sz="925"/>
              <a:t>Sie zahlen einen monatlichen Beitrag.</a:t>
            </a:r>
          </a:p>
          <a:p>
            <a:pPr>
              <a:lnSpc>
                <a:spcPts val="1026"/>
              </a:lnSpc>
            </a:pPr>
            <a:r>
              <a:rPr lang="de-DE" dirty="0" sz="925"/>
              <a:t>Werden Sie berufsunfähig, erhalten Sie regelmäßige Zahlungen (meist einen Prozentsatz Ihres Einkommens).</a:t>
            </a:r>
          </a:p>
          <a:p>
            <a:pPr>
              <a:lnSpc>
                <a:spcPts val="1026"/>
              </a:lnSpc>
            </a:pPr>
            <a:r>
              <a:rPr lang="de-DE" dirty="0" sz="925"/>
              <a:t>Die Zahlungen laufen für einen festgelegten Zeitraum oder bis zu Ihrer Genesung.</a:t>
            </a:r>
          </a:p>
          <a:p>
            <a:pPr>
              <a:lnSpc>
                <a:spcPts val="1830"/>
              </a:lnSpc>
            </a:pPr>
            <a:endParaRPr lang="de-DE" dirty="0" sz="1525"/>
          </a:p>
          <a:p>
            <a:pPr marL="0" indent="0">
              <a:lnSpc>
                <a:spcPts val="1026"/>
              </a:lnSpc>
              <a:spcBef>
                <a:spcPts val="1378"/>
              </a:spcBef>
              <a:buNone/>
            </a:pPr>
            <a:r>
              <a:rPr lang="de-DE" b="1" dirty="0" sz="925"/>
              <a:t>Arten:</a:t>
            </a:r>
            <a:endParaRPr lang="de-DE" dirty="0" sz="925"/>
          </a:p>
          <a:p>
            <a:pPr>
              <a:lnSpc>
                <a:spcPts val="1026"/>
              </a:lnSpc>
            </a:pPr>
            <a:r>
              <a:rPr lang="de-DE" b="1" dirty="0" sz="925"/>
              <a:t>Kurzzeit-Berufsunfähigkeitsversicherung</a:t>
            </a:r>
            <a:r>
              <a:rPr lang="de-DE" dirty="0" sz="925"/>
              <a:t> – bei vorübergehenden Einschränkungen (z. B. Genesung nach einer Operation).</a:t>
            </a:r>
          </a:p>
          <a:p>
            <a:pPr>
              <a:lnSpc>
                <a:spcPts val="1026"/>
              </a:lnSpc>
            </a:pPr>
            <a:r>
              <a:rPr lang="de-DE" b="1" dirty="0" sz="925"/>
              <a:t>Langzeit-Berufsunfähigkeitsversicherung</a:t>
            </a:r>
            <a:r>
              <a:rPr lang="de-DE" dirty="0" sz="925"/>
              <a:t> – bei längerer oder dauerhafter Berufsunfähigkeit.</a:t>
            </a:r>
          </a:p>
          <a:p>
            <a:pPr>
              <a:lnSpc>
                <a:spcPts val="1026"/>
              </a:lnSpc>
            </a:pPr>
            <a:r>
              <a:rPr lang="de-DE" b="1" dirty="0" sz="925"/>
              <a:t>Staatliche Leistungen bei Berufsunfähigkeit</a:t>
            </a:r>
            <a:r>
              <a:rPr lang="de-DE" dirty="0" sz="925"/>
              <a:t> – in einigen EU-Ländern verfügbar, aber teils begrenzt.</a:t>
            </a:r>
          </a:p>
          <a:p>
            <a:pPr marL="0" indent="0">
              <a:lnSpc>
                <a:spcPts val="1600"/>
              </a:lnSpc>
              <a:buNone/>
            </a:pPr>
            <a:br>
              <a:rPr lang="de-DE" dirty="0" sz="1325"/>
            </a:br>
            <a:endParaRPr lang="de-DE" dirty="0" sz="1325"/>
          </a:p>
          <a:p>
            <a:pPr marL="0" indent="0">
              <a:lnSpc>
                <a:spcPts val="1002"/>
              </a:lnSpc>
              <a:spcBef>
                <a:spcPts val="235"/>
              </a:spcBef>
              <a:buNone/>
            </a:pPr>
            <a:r>
              <a:rPr lang="de-DE" sz="1150" b="1" dirty="0">
                <a:solidFill>
                  <a:srgbClr val="4763AE"/>
                </a:solidFill>
              </a:rPr>
              <a:t>8. Pflegeversicherung</a:t>
            </a:r>
          </a:p>
          <a:p>
            <a:pPr marL="0" indent="0">
              <a:lnSpc>
                <a:spcPts val="1342"/>
              </a:lnSpc>
              <a:buNone/>
            </a:pPr>
            <a:endParaRPr lang="de-DE" sz="1125" b="1" dirty="0">
              <a:solidFill>
                <a:srgbClr val="4763AE"/>
              </a:solidFill>
            </a:endParaRPr>
          </a:p>
          <a:p>
            <a:pPr marL="0" indent="0">
              <a:lnSpc>
                <a:spcPts val="1026"/>
              </a:lnSpc>
              <a:buNone/>
            </a:pPr>
            <a:r>
              <a:rPr lang="de-DE" b="1" dirty="0" sz="925"/>
              <a:t>Was ist das?</a:t>
            </a:r>
            <a:br>
              <a:rPr lang="de-DE" dirty="0" sz="925"/>
            </a:br>
            <a:r>
              <a:rPr lang="de-DE" dirty="0" sz="925"/>
              <a:t>Die Pflegeversicherung hilft bei den Kosten für Pflegeleistungen, wenn Sie wegen Alter, Krankheit oder Behinderung alltägliche Tätigkeiten nicht mehr selbst bewältigen können. Dazu gehören häusliche Pflege, betreutes Wohnen oder Pflege im Heim.</a:t>
            </a:r>
          </a:p>
          <a:p>
            <a:pPr marL="0" indent="0">
              <a:lnSpc>
                <a:spcPts val="1708"/>
              </a:lnSpc>
              <a:buNone/>
            </a:pPr>
            <a:endParaRPr lang="de-DE" dirty="0" sz="1425"/>
          </a:p>
          <a:p>
            <a:pPr marL="0" indent="0">
              <a:lnSpc>
                <a:spcPts val="1026"/>
              </a:lnSpc>
              <a:spcBef>
                <a:spcPts val="347"/>
              </a:spcBef>
              <a:buNone/>
            </a:pPr>
            <a:r>
              <a:rPr lang="de-DE" b="1" dirty="0" sz="925"/>
              <a:t>So funktioniert es:</a:t>
            </a:r>
            <a:endParaRPr lang="de-DE" dirty="0" sz="925"/>
          </a:p>
          <a:p>
            <a:pPr>
              <a:lnSpc>
                <a:spcPts val="1026"/>
              </a:lnSpc>
            </a:pPr>
            <a:r>
              <a:rPr lang="de-DE" dirty="0" sz="925"/>
              <a:t>Sie zahlen regelmäßige Beiträge, oft ab der Lebensmitte.</a:t>
            </a:r>
          </a:p>
          <a:p>
            <a:pPr>
              <a:lnSpc>
                <a:spcPts val="1026"/>
              </a:lnSpc>
            </a:pPr>
            <a:r>
              <a:rPr lang="de-DE" dirty="0" sz="925"/>
              <a:t>Werden Sie pflegebedürftig, zahlt die Police Leistungen bis zu einem Tages- oder Monatshöchstbetrag.</a:t>
            </a:r>
          </a:p>
          <a:p>
            <a:pPr>
              <a:lnSpc>
                <a:spcPts val="1026"/>
              </a:lnSpc>
            </a:pPr>
            <a:r>
              <a:rPr lang="de-DE" dirty="0" sz="925"/>
              <a:t>Der Schutz beginnt eventuell erst nach einer Wartezeit und ist an Anspruchsvoraussetzungen geknüpft.</a:t>
            </a:r>
          </a:p>
          <a:p>
            <a:pPr>
              <a:lnSpc>
                <a:spcPts val="1708"/>
              </a:lnSpc>
            </a:pPr>
            <a:endParaRPr lang="de-DE" dirty="0" sz="1425"/>
          </a:p>
          <a:p>
            <a:pPr marL="0" indent="0">
              <a:lnSpc>
                <a:spcPts val="1026"/>
              </a:lnSpc>
              <a:spcBef>
                <a:spcPts val="281"/>
              </a:spcBef>
              <a:buNone/>
            </a:pPr>
            <a:r>
              <a:rPr lang="de-DE" b="1" dirty="0" sz="925"/>
              <a:t>Arten:</a:t>
            </a:r>
            <a:endParaRPr lang="de-DE" dirty="0" sz="925"/>
          </a:p>
          <a:p>
            <a:pPr>
              <a:lnSpc>
                <a:spcPts val="1026"/>
              </a:lnSpc>
            </a:pPr>
            <a:r>
              <a:rPr lang="de-DE" b="1" dirty="0" sz="925"/>
              <a:t>Klassische Pflegeversicherung</a:t>
            </a:r>
            <a:r>
              <a:rPr lang="de-DE" dirty="0" sz="925"/>
              <a:t> – eigenständige Policen mit festen Leistungen.</a:t>
            </a:r>
          </a:p>
          <a:p>
            <a:pPr>
              <a:lnSpc>
                <a:spcPts val="1026"/>
              </a:lnSpc>
            </a:pPr>
            <a:r>
              <a:rPr lang="de-DE" b="1" dirty="0" sz="925"/>
              <a:t>Kombi-Policen</a:t>
            </a:r>
            <a:r>
              <a:rPr lang="de-DE" dirty="0" sz="925"/>
              <a:t> – verbinden Lebensversicherung oder Leibrente mit Pflegeleistungen.</a:t>
            </a:r>
          </a:p>
          <a:p>
            <a:pPr>
              <a:lnSpc>
                <a:spcPts val="1026"/>
              </a:lnSpc>
            </a:pPr>
            <a:r>
              <a:rPr lang="de-DE" b="1" dirty="0" sz="925"/>
              <a:t>Staatliche Programme</a:t>
            </a:r>
            <a:r>
              <a:rPr lang="de-DE" dirty="0" sz="925"/>
              <a:t> – einige EU-Länder bieten öffentliche Pflegeleistungen; private Versicherungen können Lücken schließen.</a:t>
            </a:r>
          </a:p>
          <a:p>
            <a:pPr>
              <a:lnSpc>
                <a:spcPts val="1830"/>
              </a:lnSpc>
            </a:pPr>
            <a:endParaRPr lang="de-DE" dirty="0" sz="1525"/>
          </a:p>
        </p:txBody>
      </p:sp>
    </p:spTree>
    <p:extLst>
      <p:ext uri="{BB962C8B-B14F-4D97-AF65-F5344CB8AC3E}">
        <p14:creationId xmlns:p14="http://schemas.microsoft.com/office/powerpoint/2010/main" val="29983520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A85CD-A546-3EF2-8D15-0F994BDDC77B}"/>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3AF4E1F6-8261-4111-9520-224245E84BC0}"/>
              </a:ext>
            </a:extLst>
          </p:cNvPr>
          <p:cNvSpPr>
            <a:spLocks noGrp="1"/>
          </p:cNvSpPr>
          <p:nvPr>
            <p:ph type="body" sz="quarter" idx="49"/>
          </p:nvPr>
        </p:nvSpPr>
        <p:spPr/>
        <p:txBody>
          <a:bodyPr/>
          <a:lstStyle/>
          <a:p>
            <a:r>
              <a:rPr lang="de-DE" dirty="0"/>
              <a:t>Einführung</a:t>
            </a:r>
          </a:p>
        </p:txBody>
      </p:sp>
      <p:sp>
        <p:nvSpPr>
          <p:cNvPr id="2" name="Text Placeholder 1">
            <a:extLst>
              <a:ext uri="{FF2B5EF4-FFF2-40B4-BE49-F238E27FC236}">
                <a16:creationId xmlns:a16="http://schemas.microsoft.com/office/drawing/2014/main" id="{741A3B27-824A-A310-24C8-CD14F08AC2D0}"/>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192233DA-363C-4F97-E3BE-5693EA77C9AA}"/>
              </a:ext>
            </a:extLst>
          </p:cNvPr>
          <p:cNvSpPr>
            <a:spLocks noGrp="1"/>
          </p:cNvSpPr>
          <p:nvPr>
            <p:ph type="body" sz="quarter" idx="61"/>
          </p:nvPr>
        </p:nvSpPr>
        <p:spPr/>
        <p:txBody>
          <a:bodyPr/>
          <a:lstStyle/>
          <a:p>
            <a:r>
              <a:rPr lang="de-DE" dirty="0"/>
              <a:t>Frauen am Berufsanfang</a:t>
            </a:r>
          </a:p>
        </p:txBody>
      </p:sp>
      <p:sp>
        <p:nvSpPr>
          <p:cNvPr id="8" name="Text Placeholder 7">
            <a:extLst>
              <a:ext uri="{FF2B5EF4-FFF2-40B4-BE49-F238E27FC236}">
                <a16:creationId xmlns:a16="http://schemas.microsoft.com/office/drawing/2014/main" id="{B26D3150-06B1-EB2A-7371-73D6504B548D}"/>
              </a:ext>
            </a:extLst>
          </p:cNvPr>
          <p:cNvSpPr>
            <a:spLocks noGrp="1"/>
          </p:cNvSpPr>
          <p:nvPr>
            <p:ph type="body" sz="quarter" idx="64"/>
          </p:nvPr>
        </p:nvSpPr>
        <p:spPr>
          <a:xfrm>
            <a:off x="1704813" y="1874521"/>
            <a:ext cx="3060000" cy="7588456"/>
          </a:xfrm>
        </p:spPr>
        <p:txBody>
          <a:bodyPr/>
          <a:lstStyle/>
          <a:p>
            <a:pPr marL="0" indent="0">
              <a:lnSpc>
                <a:spcPts val="1089"/>
              </a:lnSpc>
              <a:buNone/>
            </a:pPr>
            <a:r>
              <a:rPr lang="de-DE" sz="1250" b="1" dirty="0">
                <a:solidFill>
                  <a:srgbClr val="4763AE"/>
                </a:solidFill>
              </a:rPr>
              <a:t>Bauen Sie Ihren Notgroschen auf</a:t>
            </a:r>
          </a:p>
          <a:p>
            <a:pPr marL="0" indent="0">
              <a:lnSpc>
                <a:spcPts val="1342"/>
              </a:lnSpc>
              <a:buNone/>
            </a:pPr>
            <a:endParaRPr lang="de-DE" sz="1125" b="1" dirty="0"/>
          </a:p>
          <a:p>
            <a:pPr marL="0" indent="0">
              <a:lnSpc>
                <a:spcPts val="1109"/>
              </a:lnSpc>
              <a:buNone/>
            </a:pPr>
            <a:r>
              <a:rPr lang="de-DE" dirty="0" sz="1000"/>
              <a:t>Ein Notgroschen ist ein finanzielles Sicherheitsnetz für unerwartete Ausgaben – etwa Arztrechnungen, Autoreparaturen oder einen Jobverlust. So müssen Sie weder hochverzinste Schulden aufnehmen noch langfristige Geldanlagen auflösen. Das Leben ist unberechenbar, und Notfälle kommen oft dann, wenn man am wenigsten damit rechnet. Ohne eigene Rücklage sind Sie womöglich auf Kreditkarten oder Kredite angewiesen – das kann Ihre finanziellen Ziele gefährden und unnötigen Stress verursachen. Ein Notgroschen gibt Ihnen innere Ruhe und finanzielle Stabilität: Sie können Krisen bewältigen, ohne Ihre Zukunftspläne aufs Spiel zu setzen.</a:t>
            </a:r>
            <a:endParaRPr lang="de-DE" b="1" dirty="0" sz="1000"/>
          </a:p>
          <a:p>
            <a:pPr marL="0" indent="0">
              <a:lnSpc>
                <a:spcPts val="2806"/>
              </a:lnSpc>
              <a:buNone/>
            </a:pPr>
            <a:endParaRPr lang="de-DE" dirty="0" sz="2350"/>
          </a:p>
          <a:p>
            <a:pPr marL="0" indent="0">
              <a:lnSpc>
                <a:spcPts val="1220"/>
              </a:lnSpc>
              <a:buNone/>
            </a:pPr>
            <a:endParaRPr lang="de-DE" sz="1025" dirty="0">
              <a:solidFill>
                <a:srgbClr val="4763AE"/>
              </a:solidFill>
            </a:endParaRPr>
          </a:p>
          <a:p>
            <a:pPr marL="0" indent="0">
              <a:lnSpc>
                <a:spcPts val="1089"/>
              </a:lnSpc>
              <a:buNone/>
            </a:pPr>
            <a:r>
              <a:rPr lang="de-DE" sz="1250" b="1" dirty="0">
                <a:solidFill>
                  <a:srgbClr val="4763AE"/>
                </a:solidFill>
              </a:rPr>
              <a:t>So berechnen Sie Ihren Notgroschen</a:t>
            </a:r>
          </a:p>
          <a:p>
            <a:pPr marL="0" indent="0">
              <a:lnSpc>
                <a:spcPts val="2562"/>
              </a:lnSpc>
              <a:buNone/>
            </a:pPr>
            <a:endParaRPr lang="de-DE" dirty="0" sz="2125"/>
          </a:p>
          <a:p>
            <a:pPr marL="0" indent="0">
              <a:lnSpc>
                <a:spcPts val="1109"/>
              </a:lnSpc>
              <a:buNone/>
            </a:pPr>
            <a:r>
              <a:rPr lang="de-DE" dirty="0" sz="1000"/>
              <a:t>Um zu berechnen, wie viel Sie sparen sollten, addieren Sie zunächst Ihre notwendigen monatlichen Ausgaben – für Wohnen, Nebenkosten, Lebensmittel, Versicherungen und Kreditraten. Multiplizieren Sie die Summe mit der Zahl der Monate, die Sie abdecken möchten. Die meisten Finanzfachleute empfehlen als Richtwert drei bis sechs Monate Lebenshaltungskosten. Wenn Ihr Einkommen schwankt oder Angehörige auf Sie angewiesen sind, sparen Sie zur Sicherheit besser mehr (bis zu 12 Monate). </a:t>
            </a:r>
          </a:p>
          <a:p>
            <a:pPr marL="0" indent="0">
              <a:lnSpc>
                <a:spcPts val="977"/>
              </a:lnSpc>
              <a:buNone/>
            </a:pPr>
            <a:endParaRPr lang="de-DE" dirty="0" sz="825"/>
          </a:p>
          <a:p>
            <a:pPr marL="0" indent="0">
              <a:lnSpc>
                <a:spcPts val="1109"/>
              </a:lnSpc>
              <a:buNone/>
            </a:pPr>
            <a:r>
              <a:rPr lang="de-DE" dirty="0" sz="1000"/>
              <a:t>Ein Beispiel: Bei monatlichen Ausgaben von 2.500 € beträgt ein Notgroschen für sechs Monate 15.000 €. Mit diesem Betrag können Sie Ihren Lebensstandard auch bei unerwarteten Einschnitten ohne finanzielle Not halten. </a:t>
            </a:r>
            <a:endParaRPr lang="de-DE" dirty="0" sz="1000"/>
          </a:p>
          <a:p>
            <a:pPr marL="0" indent="0">
              <a:lnSpc>
                <a:spcPts val="1830"/>
              </a:lnSpc>
              <a:buNone/>
            </a:pPr>
            <a:endParaRPr lang="de-DE" dirty="0" sz="1525"/>
          </a:p>
        </p:txBody>
      </p:sp>
      <p:grpSp>
        <p:nvGrpSpPr>
          <p:cNvPr id="4" name="Graphic 2">
            <a:extLst>
              <a:ext uri="{FF2B5EF4-FFF2-40B4-BE49-F238E27FC236}">
                <a16:creationId xmlns:a16="http://schemas.microsoft.com/office/drawing/2014/main" id="{33F6CFA1-3520-B7A8-1595-6DEFB689CFBA}"/>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BC5337DA-F913-D05E-1753-843546A4CBCA}"/>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39B3E3F3-FFF8-5583-4D37-468461E7B313}"/>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22">
                <a:extLst>
                  <a:ext uri="{FF2B5EF4-FFF2-40B4-BE49-F238E27FC236}">
                    <a16:creationId xmlns:a16="http://schemas.microsoft.com/office/drawing/2014/main" id="{76C547D5-2B87-C293-642B-7243E78D33A7}"/>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10" name="Graphic 2">
              <a:extLst>
                <a:ext uri="{FF2B5EF4-FFF2-40B4-BE49-F238E27FC236}">
                  <a16:creationId xmlns:a16="http://schemas.microsoft.com/office/drawing/2014/main" id="{9E363C49-41F6-E9D7-6341-DF458642CCEF}"/>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B9A14149-7BA9-C025-B9BC-796FC4127381}"/>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 name="Freeform 11">
                <a:extLst>
                  <a:ext uri="{FF2B5EF4-FFF2-40B4-BE49-F238E27FC236}">
                    <a16:creationId xmlns:a16="http://schemas.microsoft.com/office/drawing/2014/main" id="{7B4E8C13-FE15-A57F-918B-B47737810E49}"/>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 name="Freeform 12">
                <a:extLst>
                  <a:ext uri="{FF2B5EF4-FFF2-40B4-BE49-F238E27FC236}">
                    <a16:creationId xmlns:a16="http://schemas.microsoft.com/office/drawing/2014/main" id="{F5E698CF-709E-D87C-66FC-841CD86F4ADC}"/>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 name="Freeform 13">
                <a:extLst>
                  <a:ext uri="{FF2B5EF4-FFF2-40B4-BE49-F238E27FC236}">
                    <a16:creationId xmlns:a16="http://schemas.microsoft.com/office/drawing/2014/main" id="{0A2651E2-B418-2CD5-D5EF-4F8FF5A6ECE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 name="Freeform 14">
                <a:extLst>
                  <a:ext uri="{FF2B5EF4-FFF2-40B4-BE49-F238E27FC236}">
                    <a16:creationId xmlns:a16="http://schemas.microsoft.com/office/drawing/2014/main" id="{AD87B52C-C441-52B7-693A-CCE66EA99A5C}"/>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6" name="Freeform 15">
                <a:extLst>
                  <a:ext uri="{FF2B5EF4-FFF2-40B4-BE49-F238E27FC236}">
                    <a16:creationId xmlns:a16="http://schemas.microsoft.com/office/drawing/2014/main" id="{1B92BE38-9667-B990-00D0-430E5D131278}"/>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7" name="Freeform 16">
                <a:extLst>
                  <a:ext uri="{FF2B5EF4-FFF2-40B4-BE49-F238E27FC236}">
                    <a16:creationId xmlns:a16="http://schemas.microsoft.com/office/drawing/2014/main" id="{D9083721-59B5-FC49-BE99-87A8E087B76C}"/>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8" name="Freeform 17">
                <a:extLst>
                  <a:ext uri="{FF2B5EF4-FFF2-40B4-BE49-F238E27FC236}">
                    <a16:creationId xmlns:a16="http://schemas.microsoft.com/office/drawing/2014/main" id="{775244A4-646D-D686-F85C-DB323C1D2F49}"/>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9" name="Freeform 18">
                <a:extLst>
                  <a:ext uri="{FF2B5EF4-FFF2-40B4-BE49-F238E27FC236}">
                    <a16:creationId xmlns:a16="http://schemas.microsoft.com/office/drawing/2014/main" id="{4B70F1F3-1E74-60D2-2505-49E31E576B93}"/>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0" name="Freeform 19">
                <a:extLst>
                  <a:ext uri="{FF2B5EF4-FFF2-40B4-BE49-F238E27FC236}">
                    <a16:creationId xmlns:a16="http://schemas.microsoft.com/office/drawing/2014/main" id="{6C174518-EB65-FA81-B1B3-2CC16AE4725C}"/>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1" name="Freeform 20">
                <a:extLst>
                  <a:ext uri="{FF2B5EF4-FFF2-40B4-BE49-F238E27FC236}">
                    <a16:creationId xmlns:a16="http://schemas.microsoft.com/office/drawing/2014/main" id="{ABCFBBD6-80B9-27BE-7327-AD2C6E8CC53D}"/>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de-DE" dirty="0">
                  <a:solidFill>
                    <a:schemeClr val="bg1"/>
                  </a:solidFill>
                </a:endParaRPr>
              </a:p>
            </p:txBody>
          </p:sp>
        </p:grpSp>
      </p:grpSp>
      <p:cxnSp>
        <p:nvCxnSpPr>
          <p:cNvPr id="24" name="Straight Connector 23">
            <a:extLst>
              <a:ext uri="{FF2B5EF4-FFF2-40B4-BE49-F238E27FC236}">
                <a16:creationId xmlns:a16="http://schemas.microsoft.com/office/drawing/2014/main" id="{0DA82576-213F-DFDC-303A-62DE004EE3BC}"/>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68" name="Rounded Rectangle 67">
            <a:extLst>
              <a:ext uri="{FF2B5EF4-FFF2-40B4-BE49-F238E27FC236}">
                <a16:creationId xmlns:a16="http://schemas.microsoft.com/office/drawing/2014/main" id="{24DAF1EA-D4CD-217E-156E-EEFA5461148C}"/>
              </a:ext>
            </a:extLst>
          </p:cNvPr>
          <p:cNvSpPr/>
          <p:nvPr/>
        </p:nvSpPr>
        <p:spPr>
          <a:xfrm>
            <a:off x="5045851" y="2324219"/>
            <a:ext cx="1981199" cy="1878861"/>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87" name="Graphic 2">
            <a:extLst>
              <a:ext uri="{FF2B5EF4-FFF2-40B4-BE49-F238E27FC236}">
                <a16:creationId xmlns:a16="http://schemas.microsoft.com/office/drawing/2014/main" id="{BCE87F4C-D6BE-0A10-7660-39CDFC74BF54}"/>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4B6D0D20-6682-2D0E-CD6D-54CB54D5B4C3}"/>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F5297F6B-6E9D-3352-D16F-F9CE82EFF79A}"/>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C9B127F6-2C5D-F806-B1A1-CB237D402FB7}"/>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C1BF0D28-D2BF-B243-3508-085A2BDB460B}"/>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6C11C208-6D30-37BD-1794-DF8E7342B7C1}"/>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726EFADB-A0FF-E516-DACF-7B25AEC098E4}"/>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F82069C0-616D-E4F6-92FC-F8EB96E37ED7}"/>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grpSp>
      <p:sp>
        <p:nvSpPr>
          <p:cNvPr id="25" name="Rounded Rectangle 24">
            <a:extLst>
              <a:ext uri="{FF2B5EF4-FFF2-40B4-BE49-F238E27FC236}">
                <a16:creationId xmlns:a16="http://schemas.microsoft.com/office/drawing/2014/main" id="{B6EBD181-7627-51C9-117E-CF8CE0BAF653}"/>
              </a:ext>
            </a:extLst>
          </p:cNvPr>
          <p:cNvSpPr/>
          <p:nvPr/>
        </p:nvSpPr>
        <p:spPr>
          <a:xfrm>
            <a:off x="5005388" y="5023063"/>
            <a:ext cx="1981199" cy="1720915"/>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0" name="Text Placeholder 7">
            <a:extLst>
              <a:ext uri="{FF2B5EF4-FFF2-40B4-BE49-F238E27FC236}">
                <a16:creationId xmlns:a16="http://schemas.microsoft.com/office/drawing/2014/main" id="{1B4DEEE2-5682-5F2C-CD03-732451E7D69B}"/>
              </a:ext>
            </a:extLst>
          </p:cNvPr>
          <p:cNvSpPr txBox="1">
            <a:spLocks/>
          </p:cNvSpPr>
          <p:nvPr/>
        </p:nvSpPr>
        <p:spPr>
          <a:xfrm>
            <a:off x="5186776" y="2708247"/>
            <a:ext cx="1642085" cy="1281580"/>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dirty="0"/>
              <a:t>Mit unserem Notgroschen-Rechner ermitteln Sie, wie hoch Ihr per­sön­licher Notgroschen sein sollte</a:t>
            </a:r>
          </a:p>
          <a:p>
            <a:pPr marL="0" indent="0">
              <a:buNone/>
            </a:pPr>
            <a:r>
              <a:rPr lang="de-DE" dirty="0">
                <a:highlight>
                  <a:srgbClr val="FFFF00"/>
                </a:highlight>
              </a:rPr>
              <a:t>LINK</a:t>
            </a:r>
          </a:p>
          <a:p>
            <a:pPr marL="0" indent="0">
              <a:buNone/>
            </a:pPr>
            <a:endParaRPr lang="de-DE" dirty="0"/>
          </a:p>
        </p:txBody>
      </p:sp>
      <p:sp>
        <p:nvSpPr>
          <p:cNvPr id="81" name="Text Placeholder 7">
            <a:extLst>
              <a:ext uri="{FF2B5EF4-FFF2-40B4-BE49-F238E27FC236}">
                <a16:creationId xmlns:a16="http://schemas.microsoft.com/office/drawing/2014/main" id="{3CCF7E3C-1C8E-C54A-0BFE-D8B4EB9DE041}"/>
              </a:ext>
            </a:extLst>
          </p:cNvPr>
          <p:cNvSpPr txBox="1">
            <a:spLocks/>
          </p:cNvSpPr>
          <p:nvPr/>
        </p:nvSpPr>
        <p:spPr>
          <a:xfrm>
            <a:off x="5186776" y="5479701"/>
            <a:ext cx="1642085" cy="16149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109"/>
              </a:lnSpc>
              <a:buNone/>
            </a:pPr>
            <a:r>
              <a:rPr lang="de-DE" dirty="0" sz="1000"/>
              <a:t>Sehen Sie sich dieses Video an und erfahren Sie, warum ein Notgroschen ein finan­ziel­les Sicher­heits­netz ist  </a:t>
            </a:r>
          </a:p>
          <a:p>
            <a:pPr marL="0" indent="0">
              <a:lnSpc>
                <a:spcPts val="1708"/>
              </a:lnSpc>
              <a:buNone/>
            </a:pPr>
            <a:endParaRPr lang="de-DE" dirty="0" sz="1425"/>
          </a:p>
          <a:p>
            <a:pPr marL="0" indent="0">
              <a:lnSpc>
                <a:spcPts val="1109"/>
              </a:lnSpc>
              <a:buNone/>
            </a:pPr>
            <a:r>
              <a:rPr lang="de-DE" dirty="0" sz="1000">
                <a:hlinkClick r:id="rId2"/>
              </a:rPr>
              <a:t>Link zum Video</a:t>
            </a:r>
            <a:endParaRPr lang="de-DE" dirty="0" sz="1000"/>
          </a:p>
        </p:txBody>
      </p:sp>
      <p:grpSp>
        <p:nvGrpSpPr>
          <p:cNvPr id="3" name="Group 2">
            <a:extLst>
              <a:ext uri="{FF2B5EF4-FFF2-40B4-BE49-F238E27FC236}">
                <a16:creationId xmlns:a16="http://schemas.microsoft.com/office/drawing/2014/main" id="{69C003A9-1195-6DB7-5C51-24DFD12E01F3}"/>
              </a:ext>
            </a:extLst>
          </p:cNvPr>
          <p:cNvGrpSpPr/>
          <p:nvPr/>
        </p:nvGrpSpPr>
        <p:grpSpPr>
          <a:xfrm>
            <a:off x="5106896" y="2154461"/>
            <a:ext cx="926198" cy="406400"/>
            <a:chOff x="1590175" y="6032510"/>
            <a:chExt cx="926198" cy="406400"/>
          </a:xfrm>
        </p:grpSpPr>
        <p:sp>
          <p:nvSpPr>
            <p:cNvPr id="6" name="Rectangle 5">
              <a:extLst>
                <a:ext uri="{FF2B5EF4-FFF2-40B4-BE49-F238E27FC236}">
                  <a16:creationId xmlns:a16="http://schemas.microsoft.com/office/drawing/2014/main" id="{8EFEB714-EA10-ECBD-534B-00AFE2C52DD7}"/>
                </a:ext>
              </a:extLst>
            </p:cNvPr>
            <p:cNvSpPr/>
            <p:nvPr/>
          </p:nvSpPr>
          <p:spPr>
            <a:xfrm>
              <a:off x="1941158" y="6087928"/>
              <a:ext cx="585855"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6" name="Rectangle 25">
              <a:extLst>
                <a:ext uri="{FF2B5EF4-FFF2-40B4-BE49-F238E27FC236}">
                  <a16:creationId xmlns:a16="http://schemas.microsoft.com/office/drawing/2014/main" id="{BA93B636-0EDE-F152-461C-12ED8F7309D8}"/>
                </a:ext>
              </a:extLst>
            </p:cNvPr>
            <p:cNvSpPr/>
            <p:nvPr/>
          </p:nvSpPr>
          <p:spPr>
            <a:xfrm>
              <a:off x="1784140" y="6092546"/>
              <a:ext cx="742873"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7" name="Text Placeholder 122">
              <a:extLst>
                <a:ext uri="{FF2B5EF4-FFF2-40B4-BE49-F238E27FC236}">
                  <a16:creationId xmlns:a16="http://schemas.microsoft.com/office/drawing/2014/main" id="{7AE5166D-DDA7-E997-AEEE-0F93F2121F1A}"/>
                </a:ext>
              </a:extLst>
            </p:cNvPr>
            <p:cNvSpPr txBox="1">
              <a:spLocks/>
            </p:cNvSpPr>
            <p:nvPr/>
          </p:nvSpPr>
          <p:spPr>
            <a:xfrm>
              <a:off x="1981385" y="6096239"/>
              <a:ext cx="641037"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Tipps</a:t>
              </a:r>
            </a:p>
          </p:txBody>
        </p:sp>
        <p:sp>
          <p:nvSpPr>
            <p:cNvPr id="28" name="Oval 27">
              <a:extLst>
                <a:ext uri="{FF2B5EF4-FFF2-40B4-BE49-F238E27FC236}">
                  <a16:creationId xmlns:a16="http://schemas.microsoft.com/office/drawing/2014/main" id="{0747B43E-D4CC-994B-2A23-AE4ABC15B789}"/>
                </a:ext>
              </a:extLst>
            </p:cNvPr>
            <p:cNvSpPr/>
            <p:nvPr/>
          </p:nvSpPr>
          <p:spPr>
            <a:xfrm>
              <a:off x="1590175" y="6032510"/>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9" name="Freeform 76">
              <a:extLst>
                <a:ext uri="{FF2B5EF4-FFF2-40B4-BE49-F238E27FC236}">
                  <a16:creationId xmlns:a16="http://schemas.microsoft.com/office/drawing/2014/main" id="{93FB80D4-7586-22A8-86F4-DF79CC0FD2C9}"/>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de-DE" dirty="0"/>
            </a:p>
          </p:txBody>
        </p:sp>
      </p:grpSp>
      <p:sp>
        <p:nvSpPr>
          <p:cNvPr id="30" name="Freeform 87">
            <a:extLst>
              <a:ext uri="{FF2B5EF4-FFF2-40B4-BE49-F238E27FC236}">
                <a16:creationId xmlns:a16="http://schemas.microsoft.com/office/drawing/2014/main" id="{2DC10FD4-748C-6195-B002-526B941F0902}"/>
              </a:ext>
            </a:extLst>
          </p:cNvPr>
          <p:cNvSpPr/>
          <p:nvPr/>
        </p:nvSpPr>
        <p:spPr>
          <a:xfrm>
            <a:off x="5221954" y="2208994"/>
            <a:ext cx="194872" cy="283423"/>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solidFill>
            <a:schemeClr val="bg1"/>
          </a:solid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grpSp>
        <p:nvGrpSpPr>
          <p:cNvPr id="31" name="Group 30">
            <a:extLst>
              <a:ext uri="{FF2B5EF4-FFF2-40B4-BE49-F238E27FC236}">
                <a16:creationId xmlns:a16="http://schemas.microsoft.com/office/drawing/2014/main" id="{24E5258A-DB0E-F03C-AD1D-E11795BEF9F9}"/>
              </a:ext>
            </a:extLst>
          </p:cNvPr>
          <p:cNvGrpSpPr/>
          <p:nvPr/>
        </p:nvGrpSpPr>
        <p:grpSpPr>
          <a:xfrm>
            <a:off x="5032282" y="4804249"/>
            <a:ext cx="1410856" cy="406400"/>
            <a:chOff x="1590175" y="6032510"/>
            <a:chExt cx="1410856" cy="406400"/>
          </a:xfrm>
        </p:grpSpPr>
        <p:sp>
          <p:nvSpPr>
            <p:cNvPr id="32" name="Rectangle 31">
              <a:extLst>
                <a:ext uri="{FF2B5EF4-FFF2-40B4-BE49-F238E27FC236}">
                  <a16:creationId xmlns:a16="http://schemas.microsoft.com/office/drawing/2014/main" id="{B689715B-7C2D-B232-7F47-361352BCEBB7}"/>
                </a:ext>
              </a:extLst>
            </p:cNvPr>
            <p:cNvSpPr/>
            <p:nvPr/>
          </p:nvSpPr>
          <p:spPr>
            <a:xfrm>
              <a:off x="1941158" y="6087928"/>
              <a:ext cx="674452"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3" name="Rectangle 32">
              <a:extLst>
                <a:ext uri="{FF2B5EF4-FFF2-40B4-BE49-F238E27FC236}">
                  <a16:creationId xmlns:a16="http://schemas.microsoft.com/office/drawing/2014/main" id="{CC07330D-F91A-27B5-26D2-6E9D67A2D75B}"/>
                </a:ext>
              </a:extLst>
            </p:cNvPr>
            <p:cNvSpPr/>
            <p:nvPr/>
          </p:nvSpPr>
          <p:spPr>
            <a:xfrm>
              <a:off x="1784139" y="6092546"/>
              <a:ext cx="810205"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4" name="Text Placeholder 122">
              <a:extLst>
                <a:ext uri="{FF2B5EF4-FFF2-40B4-BE49-F238E27FC236}">
                  <a16:creationId xmlns:a16="http://schemas.microsoft.com/office/drawing/2014/main" id="{0266BACC-AC47-AF24-281E-0180DABD6533}"/>
                </a:ext>
              </a:extLst>
            </p:cNvPr>
            <p:cNvSpPr txBox="1">
              <a:spLocks/>
            </p:cNvSpPr>
            <p:nvPr/>
          </p:nvSpPr>
          <p:spPr>
            <a:xfrm>
              <a:off x="1981384" y="6096239"/>
              <a:ext cx="1019647"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Video</a:t>
              </a:r>
            </a:p>
          </p:txBody>
        </p:sp>
        <p:sp>
          <p:nvSpPr>
            <p:cNvPr id="35" name="Oval 34">
              <a:extLst>
                <a:ext uri="{FF2B5EF4-FFF2-40B4-BE49-F238E27FC236}">
                  <a16:creationId xmlns:a16="http://schemas.microsoft.com/office/drawing/2014/main" id="{FDAFFF54-3E0C-E482-FC9C-9DE035CA58C0}"/>
                </a:ext>
              </a:extLst>
            </p:cNvPr>
            <p:cNvSpPr/>
            <p:nvPr/>
          </p:nvSpPr>
          <p:spPr>
            <a:xfrm>
              <a:off x="1590175" y="6032510"/>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36" name="Graphic 37">
              <a:extLst>
                <a:ext uri="{FF2B5EF4-FFF2-40B4-BE49-F238E27FC236}">
                  <a16:creationId xmlns:a16="http://schemas.microsoft.com/office/drawing/2014/main" id="{CEF2AE36-4032-3A4D-39FB-460DC7859779}"/>
                </a:ext>
              </a:extLst>
            </p:cNvPr>
            <p:cNvGrpSpPr/>
            <p:nvPr/>
          </p:nvGrpSpPr>
          <p:grpSpPr>
            <a:xfrm>
              <a:off x="1681004" y="6103086"/>
              <a:ext cx="222223" cy="251941"/>
              <a:chOff x="5159654" y="1141193"/>
              <a:chExt cx="1211223" cy="1373202"/>
            </a:xfrm>
            <a:solidFill>
              <a:schemeClr val="bg1"/>
            </a:solidFill>
          </p:grpSpPr>
          <p:sp>
            <p:nvSpPr>
              <p:cNvPr id="37" name="Freeform 63">
                <a:extLst>
                  <a:ext uri="{FF2B5EF4-FFF2-40B4-BE49-F238E27FC236}">
                    <a16:creationId xmlns:a16="http://schemas.microsoft.com/office/drawing/2014/main" id="{90A6BB33-804C-BDD3-5188-DB567A2786CD}"/>
                  </a:ext>
                </a:extLst>
              </p:cNvPr>
              <p:cNvSpPr/>
              <p:nvPr/>
            </p:nvSpPr>
            <p:spPr>
              <a:xfrm>
                <a:off x="5159654" y="1141193"/>
                <a:ext cx="1211223" cy="1373202"/>
              </a:xfrm>
              <a:custGeom>
                <a:avLst/>
                <a:gdLst>
                  <a:gd name="connsiteX0" fmla="*/ 177720 w 1211223"/>
                  <a:gd name="connsiteY0" fmla="*/ 1373202 h 1373202"/>
                  <a:gd name="connsiteX1" fmla="*/ 49341 w 1211223"/>
                  <a:gd name="connsiteY1" fmla="*/ 1240069 h 1373202"/>
                  <a:gd name="connsiteX2" fmla="*/ 49341 w 1211223"/>
                  <a:gd name="connsiteY2" fmla="*/ 585815 h 1373202"/>
                  <a:gd name="connsiteX3" fmla="*/ 71213 w 1211223"/>
                  <a:gd name="connsiteY3" fmla="*/ 259638 h 1373202"/>
                  <a:gd name="connsiteX4" fmla="*/ 965108 w 1211223"/>
                  <a:gd name="connsiteY4" fmla="*/ 29 h 1373202"/>
                  <a:gd name="connsiteX5" fmla="*/ 1094437 w 1211223"/>
                  <a:gd name="connsiteY5" fmla="*/ 63742 h 1373202"/>
                  <a:gd name="connsiteX6" fmla="*/ 1159102 w 1211223"/>
                  <a:gd name="connsiteY6" fmla="*/ 256785 h 1373202"/>
                  <a:gd name="connsiteX7" fmla="*/ 1140083 w 1211223"/>
                  <a:gd name="connsiteY7" fmla="*/ 301480 h 1373202"/>
                  <a:gd name="connsiteX8" fmla="*/ 269011 w 1211223"/>
                  <a:gd name="connsiteY8" fmla="*/ 555384 h 1373202"/>
                  <a:gd name="connsiteX9" fmla="*/ 1187630 w 1211223"/>
                  <a:gd name="connsiteY9" fmla="*/ 555384 h 1373202"/>
                  <a:gd name="connsiteX10" fmla="*/ 1207600 w 1211223"/>
                  <a:gd name="connsiteY10" fmla="*/ 588667 h 1373202"/>
                  <a:gd name="connsiteX11" fmla="*/ 1207600 w 1211223"/>
                  <a:gd name="connsiteY11" fmla="*/ 1216295 h 1373202"/>
                  <a:gd name="connsiteX12" fmla="*/ 1076369 w 1211223"/>
                  <a:gd name="connsiteY12" fmla="*/ 1373202 h 1373202"/>
                  <a:gd name="connsiteX13" fmla="*/ 727370 w 1211223"/>
                  <a:gd name="connsiteY13" fmla="*/ 1373202 h 1373202"/>
                  <a:gd name="connsiteX14" fmla="*/ 731174 w 1211223"/>
                  <a:gd name="connsiteY14" fmla="*/ 1319949 h 1373202"/>
                  <a:gd name="connsiteX15" fmla="*/ 1061154 w 1211223"/>
                  <a:gd name="connsiteY15" fmla="*/ 1319949 h 1373202"/>
                  <a:gd name="connsiteX16" fmla="*/ 1153396 w 1211223"/>
                  <a:gd name="connsiteY16" fmla="*/ 1224854 h 1373202"/>
                  <a:gd name="connsiteX17" fmla="*/ 1153396 w 1211223"/>
                  <a:gd name="connsiteY17" fmla="*/ 862541 h 1373202"/>
                  <a:gd name="connsiteX18" fmla="*/ 1149592 w 1211223"/>
                  <a:gd name="connsiteY18" fmla="*/ 858738 h 1373202"/>
                  <a:gd name="connsiteX19" fmla="*/ 101644 w 1211223"/>
                  <a:gd name="connsiteY19" fmla="*/ 858738 h 1373202"/>
                  <a:gd name="connsiteX20" fmla="*/ 101644 w 1211223"/>
                  <a:gd name="connsiteY20" fmla="*/ 1238167 h 1373202"/>
                  <a:gd name="connsiteX21" fmla="*/ 110202 w 1211223"/>
                  <a:gd name="connsiteY21" fmla="*/ 1263843 h 1373202"/>
                  <a:gd name="connsiteX22" fmla="*/ 193886 w 1211223"/>
                  <a:gd name="connsiteY22" fmla="*/ 1319949 h 1373202"/>
                  <a:gd name="connsiteX23" fmla="*/ 521013 w 1211223"/>
                  <a:gd name="connsiteY23" fmla="*/ 1319949 h 1373202"/>
                  <a:gd name="connsiteX24" fmla="*/ 524817 w 1211223"/>
                  <a:gd name="connsiteY24" fmla="*/ 1373202 h 1373202"/>
                  <a:gd name="connsiteX25" fmla="*/ 175818 w 1211223"/>
                  <a:gd name="connsiteY25" fmla="*/ 1373202 h 1373202"/>
                  <a:gd name="connsiteX26" fmla="*/ 993636 w 1211223"/>
                  <a:gd name="connsiteY26" fmla="*/ 286265 h 1373202"/>
                  <a:gd name="connsiteX27" fmla="*/ 1102996 w 1211223"/>
                  <a:gd name="connsiteY27" fmla="*/ 252982 h 1373202"/>
                  <a:gd name="connsiteX28" fmla="*/ 1064958 w 1211223"/>
                  <a:gd name="connsiteY28" fmla="*/ 119848 h 1373202"/>
                  <a:gd name="connsiteX29" fmla="*/ 946089 w 1211223"/>
                  <a:gd name="connsiteY29" fmla="*/ 57086 h 1373202"/>
                  <a:gd name="connsiteX30" fmla="*/ 806299 w 1211223"/>
                  <a:gd name="connsiteY30" fmla="*/ 97026 h 1373202"/>
                  <a:gd name="connsiteX31" fmla="*/ 994587 w 1211223"/>
                  <a:gd name="connsiteY31" fmla="*/ 286265 h 1373202"/>
                  <a:gd name="connsiteX32" fmla="*/ 934677 w 1211223"/>
                  <a:gd name="connsiteY32" fmla="*/ 305284 h 1373202"/>
                  <a:gd name="connsiteX33" fmla="*/ 906149 w 1211223"/>
                  <a:gd name="connsiteY33" fmla="*/ 272952 h 1373202"/>
                  <a:gd name="connsiteX34" fmla="*/ 741634 w 1211223"/>
                  <a:gd name="connsiteY34" fmla="*/ 117947 h 1373202"/>
                  <a:gd name="connsiteX35" fmla="*/ 601844 w 1211223"/>
                  <a:gd name="connsiteY35" fmla="*/ 155034 h 1373202"/>
                  <a:gd name="connsiteX36" fmla="*/ 792985 w 1211223"/>
                  <a:gd name="connsiteY36" fmla="*/ 345224 h 1373202"/>
                  <a:gd name="connsiteX37" fmla="*/ 934677 w 1211223"/>
                  <a:gd name="connsiteY37" fmla="*/ 305284 h 1373202"/>
                  <a:gd name="connsiteX38" fmla="*/ 398341 w 1211223"/>
                  <a:gd name="connsiteY38" fmla="*/ 213993 h 1373202"/>
                  <a:gd name="connsiteX39" fmla="*/ 590433 w 1211223"/>
                  <a:gd name="connsiteY39" fmla="*/ 401330 h 1373202"/>
                  <a:gd name="connsiteX40" fmla="*/ 733075 w 1211223"/>
                  <a:gd name="connsiteY40" fmla="*/ 360439 h 1373202"/>
                  <a:gd name="connsiteX41" fmla="*/ 540032 w 1211223"/>
                  <a:gd name="connsiteY41" fmla="*/ 175004 h 1373202"/>
                  <a:gd name="connsiteX42" fmla="*/ 397390 w 1211223"/>
                  <a:gd name="connsiteY42" fmla="*/ 213993 h 1373202"/>
                  <a:gd name="connsiteX43" fmla="*/ 532425 w 1211223"/>
                  <a:gd name="connsiteY43" fmla="*/ 420349 h 1373202"/>
                  <a:gd name="connsiteX44" fmla="*/ 339382 w 1211223"/>
                  <a:gd name="connsiteY44" fmla="*/ 233963 h 1373202"/>
                  <a:gd name="connsiteX45" fmla="*/ 197690 w 1211223"/>
                  <a:gd name="connsiteY45" fmla="*/ 272952 h 1373202"/>
                  <a:gd name="connsiteX46" fmla="*/ 389782 w 1211223"/>
                  <a:gd name="connsiteY46" fmla="*/ 460289 h 1373202"/>
                  <a:gd name="connsiteX47" fmla="*/ 532425 w 1211223"/>
                  <a:gd name="connsiteY47" fmla="*/ 420349 h 1373202"/>
                  <a:gd name="connsiteX48" fmla="*/ 330823 w 1211223"/>
                  <a:gd name="connsiteY48" fmla="*/ 479308 h 1373202"/>
                  <a:gd name="connsiteX49" fmla="*/ 137780 w 1211223"/>
                  <a:gd name="connsiteY49" fmla="*/ 292922 h 1373202"/>
                  <a:gd name="connsiteX50" fmla="*/ 52194 w 1211223"/>
                  <a:gd name="connsiteY50" fmla="*/ 397526 h 1373202"/>
                  <a:gd name="connsiteX51" fmla="*/ 94987 w 1211223"/>
                  <a:gd name="connsiteY51" fmla="*/ 545875 h 1373202"/>
                  <a:gd name="connsiteX52" fmla="*/ 330823 w 1211223"/>
                  <a:gd name="connsiteY52" fmla="*/ 480259 h 1373202"/>
                  <a:gd name="connsiteX53" fmla="*/ 336529 w 1211223"/>
                  <a:gd name="connsiteY53" fmla="*/ 608637 h 1373202"/>
                  <a:gd name="connsiteX54" fmla="*/ 103546 w 1211223"/>
                  <a:gd name="connsiteY54" fmla="*/ 608637 h 1373202"/>
                  <a:gd name="connsiteX55" fmla="*/ 103546 w 1211223"/>
                  <a:gd name="connsiteY55" fmla="*/ 804533 h 1373202"/>
                  <a:gd name="connsiteX56" fmla="*/ 227169 w 1211223"/>
                  <a:gd name="connsiteY56" fmla="*/ 804533 h 1373202"/>
                  <a:gd name="connsiteX57" fmla="*/ 337480 w 1211223"/>
                  <a:gd name="connsiteY57" fmla="*/ 608637 h 1373202"/>
                  <a:gd name="connsiteX58" fmla="*/ 548591 w 1211223"/>
                  <a:gd name="connsiteY58" fmla="*/ 608637 h 1373202"/>
                  <a:gd name="connsiteX59" fmla="*/ 402144 w 1211223"/>
                  <a:gd name="connsiteY59" fmla="*/ 608637 h 1373202"/>
                  <a:gd name="connsiteX60" fmla="*/ 288030 w 1211223"/>
                  <a:gd name="connsiteY60" fmla="*/ 804533 h 1373202"/>
                  <a:gd name="connsiteX61" fmla="*/ 434477 w 1211223"/>
                  <a:gd name="connsiteY61" fmla="*/ 804533 h 1373202"/>
                  <a:gd name="connsiteX62" fmla="*/ 548591 w 1211223"/>
                  <a:gd name="connsiteY62" fmla="*/ 608637 h 1373202"/>
                  <a:gd name="connsiteX63" fmla="*/ 757800 w 1211223"/>
                  <a:gd name="connsiteY63" fmla="*/ 608637 h 1373202"/>
                  <a:gd name="connsiteX64" fmla="*/ 611354 w 1211223"/>
                  <a:gd name="connsiteY64" fmla="*/ 608637 h 1373202"/>
                  <a:gd name="connsiteX65" fmla="*/ 497240 w 1211223"/>
                  <a:gd name="connsiteY65" fmla="*/ 804533 h 1373202"/>
                  <a:gd name="connsiteX66" fmla="*/ 647490 w 1211223"/>
                  <a:gd name="connsiteY66" fmla="*/ 804533 h 1373202"/>
                  <a:gd name="connsiteX67" fmla="*/ 757800 w 1211223"/>
                  <a:gd name="connsiteY67" fmla="*/ 608637 h 1373202"/>
                  <a:gd name="connsiteX68" fmla="*/ 968911 w 1211223"/>
                  <a:gd name="connsiteY68" fmla="*/ 608637 h 1373202"/>
                  <a:gd name="connsiteX69" fmla="*/ 818661 w 1211223"/>
                  <a:gd name="connsiteY69" fmla="*/ 608637 h 1373202"/>
                  <a:gd name="connsiteX70" fmla="*/ 708351 w 1211223"/>
                  <a:gd name="connsiteY70" fmla="*/ 804533 h 1373202"/>
                  <a:gd name="connsiteX71" fmla="*/ 854797 w 1211223"/>
                  <a:gd name="connsiteY71" fmla="*/ 804533 h 1373202"/>
                  <a:gd name="connsiteX72" fmla="*/ 968911 w 1211223"/>
                  <a:gd name="connsiteY72" fmla="*/ 608637 h 1373202"/>
                  <a:gd name="connsiteX73" fmla="*/ 1154347 w 1211223"/>
                  <a:gd name="connsiteY73" fmla="*/ 608637 h 1373202"/>
                  <a:gd name="connsiteX74" fmla="*/ 1032625 w 1211223"/>
                  <a:gd name="connsiteY74" fmla="*/ 608637 h 1373202"/>
                  <a:gd name="connsiteX75" fmla="*/ 918511 w 1211223"/>
                  <a:gd name="connsiteY75" fmla="*/ 804533 h 1373202"/>
                  <a:gd name="connsiteX76" fmla="*/ 1154347 w 1211223"/>
                  <a:gd name="connsiteY76" fmla="*/ 804533 h 1373202"/>
                  <a:gd name="connsiteX77" fmla="*/ 1154347 w 1211223"/>
                  <a:gd name="connsiteY77" fmla="*/ 608637 h 1373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1211223" h="1373202">
                    <a:moveTo>
                      <a:pt x="177720" y="1373202"/>
                    </a:moveTo>
                    <a:cubicBezTo>
                      <a:pt x="110202" y="1359889"/>
                      <a:pt x="58851" y="1309488"/>
                      <a:pt x="49341" y="1240069"/>
                    </a:cubicBezTo>
                    <a:lnTo>
                      <a:pt x="49341" y="585815"/>
                    </a:lnTo>
                    <a:cubicBezTo>
                      <a:pt x="21764" y="474553"/>
                      <a:pt x="-57165" y="339518"/>
                      <a:pt x="71213" y="259638"/>
                    </a:cubicBezTo>
                    <a:cubicBezTo>
                      <a:pt x="366008" y="165494"/>
                      <a:pt x="665558" y="80859"/>
                      <a:pt x="965108" y="29"/>
                    </a:cubicBezTo>
                    <a:cubicBezTo>
                      <a:pt x="1015508" y="-922"/>
                      <a:pt x="1065908" y="21900"/>
                      <a:pt x="1094437" y="63742"/>
                    </a:cubicBezTo>
                    <a:cubicBezTo>
                      <a:pt x="1122965" y="105584"/>
                      <a:pt x="1150543" y="213993"/>
                      <a:pt x="1159102" y="256785"/>
                    </a:cubicBezTo>
                    <a:cubicBezTo>
                      <a:pt x="1163856" y="281510"/>
                      <a:pt x="1164807" y="291971"/>
                      <a:pt x="1140083" y="301480"/>
                    </a:cubicBezTo>
                    <a:lnTo>
                      <a:pt x="269011" y="555384"/>
                    </a:lnTo>
                    <a:lnTo>
                      <a:pt x="1187630" y="555384"/>
                    </a:lnTo>
                    <a:cubicBezTo>
                      <a:pt x="1197140" y="555384"/>
                      <a:pt x="1210453" y="579158"/>
                      <a:pt x="1207600" y="588667"/>
                    </a:cubicBezTo>
                    <a:cubicBezTo>
                      <a:pt x="1199042" y="795024"/>
                      <a:pt x="1219012" y="1010890"/>
                      <a:pt x="1207600" y="1216295"/>
                    </a:cubicBezTo>
                    <a:cubicBezTo>
                      <a:pt x="1203796" y="1292371"/>
                      <a:pt x="1157200" y="1363693"/>
                      <a:pt x="1076369" y="1373202"/>
                    </a:cubicBezTo>
                    <a:lnTo>
                      <a:pt x="727370" y="1373202"/>
                    </a:lnTo>
                    <a:cubicBezTo>
                      <a:pt x="700743" y="1360840"/>
                      <a:pt x="701694" y="1326606"/>
                      <a:pt x="731174" y="1319949"/>
                    </a:cubicBezTo>
                    <a:cubicBezTo>
                      <a:pt x="838631" y="1313292"/>
                      <a:pt x="954647" y="1328507"/>
                      <a:pt x="1061154" y="1319949"/>
                    </a:cubicBezTo>
                    <a:cubicBezTo>
                      <a:pt x="1109652" y="1316145"/>
                      <a:pt x="1153396" y="1275254"/>
                      <a:pt x="1153396" y="1224854"/>
                    </a:cubicBezTo>
                    <a:lnTo>
                      <a:pt x="1153396" y="862541"/>
                    </a:lnTo>
                    <a:lnTo>
                      <a:pt x="1149592" y="858738"/>
                    </a:lnTo>
                    <a:lnTo>
                      <a:pt x="101644" y="858738"/>
                    </a:lnTo>
                    <a:lnTo>
                      <a:pt x="101644" y="1238167"/>
                    </a:lnTo>
                    <a:cubicBezTo>
                      <a:pt x="101644" y="1240069"/>
                      <a:pt x="109251" y="1260990"/>
                      <a:pt x="110202" y="1263843"/>
                    </a:cubicBezTo>
                    <a:cubicBezTo>
                      <a:pt x="125418" y="1297126"/>
                      <a:pt x="157750" y="1317096"/>
                      <a:pt x="193886" y="1319949"/>
                    </a:cubicBezTo>
                    <a:cubicBezTo>
                      <a:pt x="299442" y="1328507"/>
                      <a:pt x="414507" y="1313292"/>
                      <a:pt x="521013" y="1319949"/>
                    </a:cubicBezTo>
                    <a:cubicBezTo>
                      <a:pt x="552395" y="1324704"/>
                      <a:pt x="554297" y="1362742"/>
                      <a:pt x="524817" y="1373202"/>
                    </a:cubicBezTo>
                    <a:lnTo>
                      <a:pt x="175818" y="1373202"/>
                    </a:lnTo>
                    <a:close/>
                    <a:moveTo>
                      <a:pt x="993636" y="286265"/>
                    </a:moveTo>
                    <a:lnTo>
                      <a:pt x="1102996" y="252982"/>
                    </a:lnTo>
                    <a:cubicBezTo>
                      <a:pt x="1087780" y="211140"/>
                      <a:pt x="1080173" y="161690"/>
                      <a:pt x="1064958" y="119848"/>
                    </a:cubicBezTo>
                    <a:cubicBezTo>
                      <a:pt x="1049742" y="78007"/>
                      <a:pt x="1000293" y="45674"/>
                      <a:pt x="946089" y="57086"/>
                    </a:cubicBezTo>
                    <a:cubicBezTo>
                      <a:pt x="891884" y="68497"/>
                      <a:pt x="852895" y="87516"/>
                      <a:pt x="806299" y="97026"/>
                    </a:cubicBezTo>
                    <a:lnTo>
                      <a:pt x="994587" y="286265"/>
                    </a:lnTo>
                    <a:close/>
                    <a:moveTo>
                      <a:pt x="934677" y="305284"/>
                    </a:moveTo>
                    <a:cubicBezTo>
                      <a:pt x="937530" y="302431"/>
                      <a:pt x="910903" y="276755"/>
                      <a:pt x="906149" y="272952"/>
                    </a:cubicBezTo>
                    <a:cubicBezTo>
                      <a:pt x="851944" y="220649"/>
                      <a:pt x="796789" y="169298"/>
                      <a:pt x="741634" y="117947"/>
                    </a:cubicBezTo>
                    <a:lnTo>
                      <a:pt x="601844" y="155034"/>
                    </a:lnTo>
                    <a:lnTo>
                      <a:pt x="792985" y="345224"/>
                    </a:lnTo>
                    <a:lnTo>
                      <a:pt x="934677" y="305284"/>
                    </a:lnTo>
                    <a:close/>
                    <a:moveTo>
                      <a:pt x="398341" y="213993"/>
                    </a:moveTo>
                    <a:lnTo>
                      <a:pt x="590433" y="401330"/>
                    </a:lnTo>
                    <a:lnTo>
                      <a:pt x="733075" y="360439"/>
                    </a:lnTo>
                    <a:lnTo>
                      <a:pt x="540032" y="175004"/>
                    </a:lnTo>
                    <a:lnTo>
                      <a:pt x="397390" y="213993"/>
                    </a:lnTo>
                    <a:close/>
                    <a:moveTo>
                      <a:pt x="532425" y="420349"/>
                    </a:moveTo>
                    <a:lnTo>
                      <a:pt x="339382" y="233963"/>
                    </a:lnTo>
                    <a:lnTo>
                      <a:pt x="197690" y="272952"/>
                    </a:lnTo>
                    <a:lnTo>
                      <a:pt x="389782" y="460289"/>
                    </a:lnTo>
                    <a:lnTo>
                      <a:pt x="532425" y="420349"/>
                    </a:lnTo>
                    <a:close/>
                    <a:moveTo>
                      <a:pt x="330823" y="479308"/>
                    </a:moveTo>
                    <a:lnTo>
                      <a:pt x="137780" y="292922"/>
                    </a:lnTo>
                    <a:cubicBezTo>
                      <a:pt x="87380" y="296725"/>
                      <a:pt x="47440" y="346175"/>
                      <a:pt x="52194" y="397526"/>
                    </a:cubicBezTo>
                    <a:lnTo>
                      <a:pt x="94987" y="545875"/>
                    </a:lnTo>
                    <a:lnTo>
                      <a:pt x="330823" y="480259"/>
                    </a:lnTo>
                    <a:close/>
                    <a:moveTo>
                      <a:pt x="336529" y="608637"/>
                    </a:moveTo>
                    <a:lnTo>
                      <a:pt x="103546" y="608637"/>
                    </a:lnTo>
                    <a:lnTo>
                      <a:pt x="103546" y="804533"/>
                    </a:lnTo>
                    <a:lnTo>
                      <a:pt x="227169" y="804533"/>
                    </a:lnTo>
                    <a:lnTo>
                      <a:pt x="337480" y="608637"/>
                    </a:lnTo>
                    <a:close/>
                    <a:moveTo>
                      <a:pt x="548591" y="608637"/>
                    </a:moveTo>
                    <a:lnTo>
                      <a:pt x="402144" y="608637"/>
                    </a:lnTo>
                    <a:lnTo>
                      <a:pt x="288030" y="804533"/>
                    </a:lnTo>
                    <a:lnTo>
                      <a:pt x="434477" y="804533"/>
                    </a:lnTo>
                    <a:lnTo>
                      <a:pt x="548591" y="608637"/>
                    </a:lnTo>
                    <a:close/>
                    <a:moveTo>
                      <a:pt x="757800" y="608637"/>
                    </a:moveTo>
                    <a:lnTo>
                      <a:pt x="611354" y="608637"/>
                    </a:lnTo>
                    <a:lnTo>
                      <a:pt x="497240" y="804533"/>
                    </a:lnTo>
                    <a:lnTo>
                      <a:pt x="647490" y="804533"/>
                    </a:lnTo>
                    <a:lnTo>
                      <a:pt x="757800" y="608637"/>
                    </a:lnTo>
                    <a:close/>
                    <a:moveTo>
                      <a:pt x="968911" y="608637"/>
                    </a:moveTo>
                    <a:lnTo>
                      <a:pt x="818661" y="608637"/>
                    </a:lnTo>
                    <a:lnTo>
                      <a:pt x="708351" y="804533"/>
                    </a:lnTo>
                    <a:lnTo>
                      <a:pt x="854797" y="804533"/>
                    </a:lnTo>
                    <a:lnTo>
                      <a:pt x="968911" y="608637"/>
                    </a:lnTo>
                    <a:close/>
                    <a:moveTo>
                      <a:pt x="1154347" y="608637"/>
                    </a:moveTo>
                    <a:lnTo>
                      <a:pt x="1032625" y="608637"/>
                    </a:lnTo>
                    <a:lnTo>
                      <a:pt x="918511" y="804533"/>
                    </a:lnTo>
                    <a:lnTo>
                      <a:pt x="1154347" y="804533"/>
                    </a:lnTo>
                    <a:lnTo>
                      <a:pt x="1154347" y="608637"/>
                    </a:lnTo>
                    <a:close/>
                  </a:path>
                </a:pathLst>
              </a:custGeom>
              <a:grpFill/>
              <a:ln w="9502" cap="flat">
                <a:noFill/>
                <a:prstDash val="solid"/>
                <a:miter/>
              </a:ln>
            </p:spPr>
            <p:txBody>
              <a:bodyPr rtlCol="0" anchor="ctr"/>
              <a:lstStyle/>
              <a:p>
                <a:endParaRPr lang="de-DE" dirty="0"/>
              </a:p>
            </p:txBody>
          </p:sp>
          <p:sp>
            <p:nvSpPr>
              <p:cNvPr id="38" name="Freeform 64">
                <a:extLst>
                  <a:ext uri="{FF2B5EF4-FFF2-40B4-BE49-F238E27FC236}">
                    <a16:creationId xmlns:a16="http://schemas.microsoft.com/office/drawing/2014/main" id="{803883AE-6654-58DB-18F2-685568AF40DE}"/>
                  </a:ext>
                </a:extLst>
              </p:cNvPr>
              <p:cNvSpPr/>
              <p:nvPr/>
            </p:nvSpPr>
            <p:spPr>
              <a:xfrm>
                <a:off x="5761493" y="2460827"/>
                <a:ext cx="57855" cy="5356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grpFill/>
              <a:ln w="9502" cap="flat">
                <a:noFill/>
                <a:prstDash val="solid"/>
                <a:miter/>
              </a:ln>
            </p:spPr>
            <p:txBody>
              <a:bodyPr rtlCol="0" anchor="ctr"/>
              <a:lstStyle/>
              <a:p>
                <a:endParaRPr lang="de-DE" dirty="0"/>
              </a:p>
            </p:txBody>
          </p:sp>
          <p:sp>
            <p:nvSpPr>
              <p:cNvPr id="39" name="Freeform 65">
                <a:extLst>
                  <a:ext uri="{FF2B5EF4-FFF2-40B4-BE49-F238E27FC236}">
                    <a16:creationId xmlns:a16="http://schemas.microsoft.com/office/drawing/2014/main" id="{46F6CE4F-BC87-BDD0-FD5D-68F43392541E}"/>
                  </a:ext>
                </a:extLst>
              </p:cNvPr>
              <p:cNvSpPr/>
              <p:nvPr/>
            </p:nvSpPr>
            <p:spPr>
              <a:xfrm>
                <a:off x="5680012" y="2064595"/>
                <a:ext cx="293786" cy="338017"/>
              </a:xfrm>
              <a:custGeom>
                <a:avLst/>
                <a:gdLst>
                  <a:gd name="connsiteX0" fmla="*/ 29184 w 293786"/>
                  <a:gd name="connsiteY0" fmla="*/ 0 h 338017"/>
                  <a:gd name="connsiteX1" fmla="*/ 58664 w 293786"/>
                  <a:gd name="connsiteY1" fmla="*/ 12362 h 338017"/>
                  <a:gd name="connsiteX2" fmla="*/ 269775 w 293786"/>
                  <a:gd name="connsiteY2" fmla="*/ 134084 h 338017"/>
                  <a:gd name="connsiteX3" fmla="*/ 282137 w 293786"/>
                  <a:gd name="connsiteY3" fmla="*/ 185435 h 338017"/>
                  <a:gd name="connsiteX4" fmla="*/ 51056 w 293786"/>
                  <a:gd name="connsiteY4" fmla="*/ 319520 h 338017"/>
                  <a:gd name="connsiteX5" fmla="*/ 3508 w 293786"/>
                  <a:gd name="connsiteY5" fmla="*/ 299550 h 338017"/>
                  <a:gd name="connsiteX6" fmla="*/ 3508 w 293786"/>
                  <a:gd name="connsiteY6" fmla="*/ 28529 h 338017"/>
                  <a:gd name="connsiteX7" fmla="*/ 29184 w 293786"/>
                  <a:gd name="connsiteY7" fmla="*/ 951 h 338017"/>
                  <a:gd name="connsiteX8" fmla="*/ 57713 w 293786"/>
                  <a:gd name="connsiteY8" fmla="*/ 74174 h 338017"/>
                  <a:gd name="connsiteX9" fmla="*/ 57713 w 293786"/>
                  <a:gd name="connsiteY9" fmla="*/ 251051 h 338017"/>
                  <a:gd name="connsiteX10" fmla="*/ 210816 w 293786"/>
                  <a:gd name="connsiteY10" fmla="*/ 161662 h 338017"/>
                  <a:gd name="connsiteX11" fmla="*/ 57713 w 293786"/>
                  <a:gd name="connsiteY11" fmla="*/ 74174 h 338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3786" h="338017">
                    <a:moveTo>
                      <a:pt x="29184" y="0"/>
                    </a:moveTo>
                    <a:cubicBezTo>
                      <a:pt x="38694" y="0"/>
                      <a:pt x="50105" y="7608"/>
                      <a:pt x="58664" y="12362"/>
                    </a:cubicBezTo>
                    <a:cubicBezTo>
                      <a:pt x="122377" y="45646"/>
                      <a:pt x="209865" y="94144"/>
                      <a:pt x="269775" y="134084"/>
                    </a:cubicBezTo>
                    <a:cubicBezTo>
                      <a:pt x="290696" y="148348"/>
                      <a:pt x="304960" y="162613"/>
                      <a:pt x="282137" y="185435"/>
                    </a:cubicBezTo>
                    <a:cubicBezTo>
                      <a:pt x="204159" y="225376"/>
                      <a:pt x="129034" y="280531"/>
                      <a:pt x="51056" y="319520"/>
                    </a:cubicBezTo>
                    <a:cubicBezTo>
                      <a:pt x="-26922" y="358509"/>
                      <a:pt x="9214" y="328078"/>
                      <a:pt x="3508" y="299550"/>
                    </a:cubicBezTo>
                    <a:cubicBezTo>
                      <a:pt x="11116" y="213964"/>
                      <a:pt x="-6001" y="112212"/>
                      <a:pt x="3508" y="28529"/>
                    </a:cubicBezTo>
                    <a:cubicBezTo>
                      <a:pt x="5410" y="14264"/>
                      <a:pt x="13969" y="1902"/>
                      <a:pt x="29184" y="951"/>
                    </a:cubicBezTo>
                    <a:close/>
                    <a:moveTo>
                      <a:pt x="57713" y="74174"/>
                    </a:moveTo>
                    <a:lnTo>
                      <a:pt x="57713" y="251051"/>
                    </a:lnTo>
                    <a:lnTo>
                      <a:pt x="210816" y="161662"/>
                    </a:lnTo>
                    <a:lnTo>
                      <a:pt x="57713" y="74174"/>
                    </a:lnTo>
                    <a:close/>
                  </a:path>
                </a:pathLst>
              </a:custGeom>
              <a:grpFill/>
              <a:ln w="9502" cap="flat">
                <a:noFill/>
                <a:prstDash val="solid"/>
                <a:miter/>
              </a:ln>
            </p:spPr>
            <p:txBody>
              <a:bodyPr rtlCol="0" anchor="ctr"/>
              <a:lstStyle/>
              <a:p>
                <a:endParaRPr lang="de-DE" dirty="0"/>
              </a:p>
            </p:txBody>
          </p:sp>
        </p:grpSp>
      </p:grpSp>
    </p:spTree>
    <p:extLst>
      <p:ext uri="{BB962C8B-B14F-4D97-AF65-F5344CB8AC3E}">
        <p14:creationId xmlns:p14="http://schemas.microsoft.com/office/powerpoint/2010/main" val="6362274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578339-8C5E-37FA-3B1C-A756D619F37D}"/>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3E7F0E1B-0772-86DB-E7CC-58ADD292ECD8}"/>
              </a:ext>
            </a:extLst>
          </p:cNvPr>
          <p:cNvSpPr>
            <a:spLocks noGrp="1"/>
          </p:cNvSpPr>
          <p:nvPr>
            <p:ph type="body" sz="quarter" idx="49"/>
          </p:nvPr>
        </p:nvSpPr>
        <p:spPr/>
        <p:txBody>
          <a:bodyPr/>
          <a:lstStyle/>
          <a:p>
            <a:r>
              <a:rPr lang="de-DE" dirty="0"/>
              <a:t>Einführung</a:t>
            </a:r>
          </a:p>
        </p:txBody>
      </p:sp>
      <p:sp>
        <p:nvSpPr>
          <p:cNvPr id="2" name="Text Placeholder 1">
            <a:extLst>
              <a:ext uri="{FF2B5EF4-FFF2-40B4-BE49-F238E27FC236}">
                <a16:creationId xmlns:a16="http://schemas.microsoft.com/office/drawing/2014/main" id="{F0740332-D0F2-08ED-356A-0DEF5A487254}"/>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0EFB2FE4-0571-1AD3-7723-22E160476F8C}"/>
              </a:ext>
            </a:extLst>
          </p:cNvPr>
          <p:cNvSpPr>
            <a:spLocks noGrp="1"/>
          </p:cNvSpPr>
          <p:nvPr>
            <p:ph type="body" sz="quarter" idx="61"/>
          </p:nvPr>
        </p:nvSpPr>
        <p:spPr/>
        <p:txBody>
          <a:bodyPr/>
          <a:lstStyle/>
          <a:p>
            <a:r>
              <a:rPr lang="de-DE" dirty="0"/>
              <a:t>Frauen am Berufsanfang</a:t>
            </a:r>
          </a:p>
        </p:txBody>
      </p:sp>
      <p:sp>
        <p:nvSpPr>
          <p:cNvPr id="8" name="Text Placeholder 7">
            <a:extLst>
              <a:ext uri="{FF2B5EF4-FFF2-40B4-BE49-F238E27FC236}">
                <a16:creationId xmlns:a16="http://schemas.microsoft.com/office/drawing/2014/main" id="{276FDE86-343B-EC8E-5C1A-28FC489CE2DD}"/>
              </a:ext>
            </a:extLst>
          </p:cNvPr>
          <p:cNvSpPr>
            <a:spLocks noGrp="1"/>
          </p:cNvSpPr>
          <p:nvPr>
            <p:ph type="body" sz="quarter" idx="64"/>
          </p:nvPr>
        </p:nvSpPr>
        <p:spPr>
          <a:xfrm>
            <a:off x="1704813" y="1874521"/>
            <a:ext cx="5238000" cy="1112520"/>
          </a:xfrm>
        </p:spPr>
        <p:txBody>
          <a:bodyPr/>
          <a:lstStyle/>
          <a:p>
            <a:pPr marL="0" indent="0">
              <a:buNone/>
            </a:pPr>
            <a:r>
              <a:rPr lang="de-DE" sz="1400" b="1" dirty="0">
                <a:solidFill>
                  <a:srgbClr val="4763AE"/>
                </a:solidFill>
              </a:rPr>
              <a:t>Testen Sie Ihr Wissen</a:t>
            </a:r>
          </a:p>
          <a:p>
            <a:pPr marL="0" indent="0">
              <a:lnSpc>
                <a:spcPts val="1220"/>
              </a:lnSpc>
              <a:buNone/>
            </a:pPr>
            <a:endParaRPr lang="de-DE" sz="1025" b="1" dirty="0"/>
          </a:p>
          <a:p>
            <a:pPr marL="0" indent="0">
              <a:buNone/>
            </a:pPr>
            <a:r>
              <a:rPr lang="de-DE" dirty="0"/>
              <a:t>Wir haben allgemeine Informationen zu finanzieller Sicherheit und Versicherungen betrachtet – und Faktoren, die Sie in Ihrer Lebensphase besonders betreffen. Jetzt können Sie prüfen, was Sie gelernt haben</a:t>
            </a:r>
          </a:p>
          <a:p>
            <a:pPr>
              <a:lnSpc>
                <a:spcPts val="1220"/>
              </a:lnSpc>
            </a:pPr>
            <a:endParaRPr lang="de-DE" dirty="0" sz="1025"/>
          </a:p>
        </p:txBody>
      </p:sp>
      <p:grpSp>
        <p:nvGrpSpPr>
          <p:cNvPr id="4" name="Graphic 2">
            <a:extLst>
              <a:ext uri="{FF2B5EF4-FFF2-40B4-BE49-F238E27FC236}">
                <a16:creationId xmlns:a16="http://schemas.microsoft.com/office/drawing/2014/main" id="{1E37E9E1-C30E-84EA-BC62-0986D3D9C742}"/>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32FA5767-1709-52D7-CC5F-CC2875A72380}"/>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1322DE5F-9AE3-54F9-E6B2-F67254CEDE76}"/>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22">
                <a:extLst>
                  <a:ext uri="{FF2B5EF4-FFF2-40B4-BE49-F238E27FC236}">
                    <a16:creationId xmlns:a16="http://schemas.microsoft.com/office/drawing/2014/main" id="{B5935069-FDD9-A5BA-0F89-E2ADD978BCE1}"/>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10" name="Graphic 2">
              <a:extLst>
                <a:ext uri="{FF2B5EF4-FFF2-40B4-BE49-F238E27FC236}">
                  <a16:creationId xmlns:a16="http://schemas.microsoft.com/office/drawing/2014/main" id="{11C1052B-E5C8-7B84-3058-3C78E6C8AF32}"/>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1053A678-FF42-C3BC-C9C8-3D3E2BB45454}"/>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 name="Freeform 11">
                <a:extLst>
                  <a:ext uri="{FF2B5EF4-FFF2-40B4-BE49-F238E27FC236}">
                    <a16:creationId xmlns:a16="http://schemas.microsoft.com/office/drawing/2014/main" id="{5470A104-4BB5-A2B8-25C4-D1A8E62F2DD2}"/>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 name="Freeform 12">
                <a:extLst>
                  <a:ext uri="{FF2B5EF4-FFF2-40B4-BE49-F238E27FC236}">
                    <a16:creationId xmlns:a16="http://schemas.microsoft.com/office/drawing/2014/main" id="{88F90D7C-CEE3-34B1-0861-B2116B95CFCC}"/>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 name="Freeform 13">
                <a:extLst>
                  <a:ext uri="{FF2B5EF4-FFF2-40B4-BE49-F238E27FC236}">
                    <a16:creationId xmlns:a16="http://schemas.microsoft.com/office/drawing/2014/main" id="{478D7F9F-5270-025D-8669-D44A699A7FF4}"/>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 name="Freeform 14">
                <a:extLst>
                  <a:ext uri="{FF2B5EF4-FFF2-40B4-BE49-F238E27FC236}">
                    <a16:creationId xmlns:a16="http://schemas.microsoft.com/office/drawing/2014/main" id="{C0716A21-577D-713C-A41B-3E22E310A24F}"/>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6" name="Freeform 15">
                <a:extLst>
                  <a:ext uri="{FF2B5EF4-FFF2-40B4-BE49-F238E27FC236}">
                    <a16:creationId xmlns:a16="http://schemas.microsoft.com/office/drawing/2014/main" id="{2C64DC06-EDD2-61B3-E9B2-50D41B230206}"/>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7" name="Freeform 16">
                <a:extLst>
                  <a:ext uri="{FF2B5EF4-FFF2-40B4-BE49-F238E27FC236}">
                    <a16:creationId xmlns:a16="http://schemas.microsoft.com/office/drawing/2014/main" id="{43831CD3-6612-05E7-0AB8-7EB5B3E50459}"/>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8" name="Freeform 17">
                <a:extLst>
                  <a:ext uri="{FF2B5EF4-FFF2-40B4-BE49-F238E27FC236}">
                    <a16:creationId xmlns:a16="http://schemas.microsoft.com/office/drawing/2014/main" id="{C390C5CC-3826-AF63-6AD6-D323B51A3639}"/>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9" name="Freeform 18">
                <a:extLst>
                  <a:ext uri="{FF2B5EF4-FFF2-40B4-BE49-F238E27FC236}">
                    <a16:creationId xmlns:a16="http://schemas.microsoft.com/office/drawing/2014/main" id="{52C05888-8440-21E5-6FB6-936064208EF4}"/>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0" name="Freeform 19">
                <a:extLst>
                  <a:ext uri="{FF2B5EF4-FFF2-40B4-BE49-F238E27FC236}">
                    <a16:creationId xmlns:a16="http://schemas.microsoft.com/office/drawing/2014/main" id="{64F24C7E-9CAE-69C7-2C78-946BEAA5A94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1" name="Freeform 20">
                <a:extLst>
                  <a:ext uri="{FF2B5EF4-FFF2-40B4-BE49-F238E27FC236}">
                    <a16:creationId xmlns:a16="http://schemas.microsoft.com/office/drawing/2014/main" id="{8A8FE43E-A3E4-042F-B1F9-B7BE6600DD45}"/>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de-DE" dirty="0">
                  <a:solidFill>
                    <a:schemeClr val="bg1"/>
                  </a:solidFill>
                </a:endParaRPr>
              </a:p>
            </p:txBody>
          </p:sp>
        </p:grpSp>
      </p:grpSp>
      <p:cxnSp>
        <p:nvCxnSpPr>
          <p:cNvPr id="24" name="Straight Connector 23">
            <a:extLst>
              <a:ext uri="{FF2B5EF4-FFF2-40B4-BE49-F238E27FC236}">
                <a16:creationId xmlns:a16="http://schemas.microsoft.com/office/drawing/2014/main" id="{1CBB84E7-3B25-FD5E-FDFF-8D4D2C8E6F16}"/>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6" name="Rounded Rectangle 5">
            <a:extLst>
              <a:ext uri="{FF2B5EF4-FFF2-40B4-BE49-F238E27FC236}">
                <a16:creationId xmlns:a16="http://schemas.microsoft.com/office/drawing/2014/main" id="{72FEBB32-25F0-3853-E6A0-3619938CB267}"/>
              </a:ext>
            </a:extLst>
          </p:cNvPr>
          <p:cNvSpPr/>
          <p:nvPr/>
        </p:nvSpPr>
        <p:spPr>
          <a:xfrm>
            <a:off x="1814623" y="7196373"/>
            <a:ext cx="5231219" cy="2221883"/>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a:t>MAPFRE España | Seguros</a:t>
            </a:r>
            <a:endParaRPr lang="de-DE" dirty="0"/>
          </a:p>
        </p:txBody>
      </p:sp>
      <p:grpSp>
        <p:nvGrpSpPr>
          <p:cNvPr id="48" name="Group 47">
            <a:extLst>
              <a:ext uri="{FF2B5EF4-FFF2-40B4-BE49-F238E27FC236}">
                <a16:creationId xmlns:a16="http://schemas.microsoft.com/office/drawing/2014/main" id="{34DE3FC9-01E8-D8DD-8170-78F6B9B1FB48}"/>
              </a:ext>
            </a:extLst>
          </p:cNvPr>
          <p:cNvGrpSpPr/>
          <p:nvPr/>
        </p:nvGrpSpPr>
        <p:grpSpPr>
          <a:xfrm>
            <a:off x="2010601" y="6997791"/>
            <a:ext cx="1408796" cy="406400"/>
            <a:chOff x="1597263" y="8431923"/>
            <a:chExt cx="1408796" cy="406400"/>
          </a:xfrm>
        </p:grpSpPr>
        <p:sp>
          <p:nvSpPr>
            <p:cNvPr id="26" name="Rectangle 25">
              <a:extLst>
                <a:ext uri="{FF2B5EF4-FFF2-40B4-BE49-F238E27FC236}">
                  <a16:creationId xmlns:a16="http://schemas.microsoft.com/office/drawing/2014/main" id="{5406DB25-38E6-3D56-267F-86E9A7379536}"/>
                </a:ext>
              </a:extLst>
            </p:cNvPr>
            <p:cNvSpPr/>
            <p:nvPr/>
          </p:nvSpPr>
          <p:spPr>
            <a:xfrm>
              <a:off x="1948245" y="8487341"/>
              <a:ext cx="1019715"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7" name="Rectangle 26">
              <a:extLst>
                <a:ext uri="{FF2B5EF4-FFF2-40B4-BE49-F238E27FC236}">
                  <a16:creationId xmlns:a16="http://schemas.microsoft.com/office/drawing/2014/main" id="{C1E34EF7-84E8-66C2-68B4-D976EF81CA46}"/>
                </a:ext>
              </a:extLst>
            </p:cNvPr>
            <p:cNvSpPr/>
            <p:nvPr/>
          </p:nvSpPr>
          <p:spPr>
            <a:xfrm>
              <a:off x="1791227" y="8491959"/>
              <a:ext cx="1176733"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9" name="Text Placeholder 122">
              <a:extLst>
                <a:ext uri="{FF2B5EF4-FFF2-40B4-BE49-F238E27FC236}">
                  <a16:creationId xmlns:a16="http://schemas.microsoft.com/office/drawing/2014/main" id="{DC3BA7C0-9105-8F1F-2D11-3D7BCC460351}"/>
                </a:ext>
              </a:extLst>
            </p:cNvPr>
            <p:cNvSpPr txBox="1">
              <a:spLocks/>
            </p:cNvSpPr>
            <p:nvPr/>
          </p:nvSpPr>
          <p:spPr>
            <a:xfrm>
              <a:off x="1988472" y="8495652"/>
              <a:ext cx="1119595"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Ressourcen</a:t>
              </a:r>
            </a:p>
          </p:txBody>
        </p:sp>
        <p:sp>
          <p:nvSpPr>
            <p:cNvPr id="30" name="Oval 29">
              <a:extLst>
                <a:ext uri="{FF2B5EF4-FFF2-40B4-BE49-F238E27FC236}">
                  <a16:creationId xmlns:a16="http://schemas.microsoft.com/office/drawing/2014/main" id="{5EEC3E25-504F-DF6B-F176-834AC7C8533E}"/>
                </a:ext>
              </a:extLst>
            </p:cNvPr>
            <p:cNvSpPr/>
            <p:nvPr/>
          </p:nvSpPr>
          <p:spPr>
            <a:xfrm>
              <a:off x="1597263" y="8431923"/>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35" name="Graphic 37">
              <a:extLst>
                <a:ext uri="{FF2B5EF4-FFF2-40B4-BE49-F238E27FC236}">
                  <a16:creationId xmlns:a16="http://schemas.microsoft.com/office/drawing/2014/main" id="{BD41AC35-B3A8-4027-211E-D46D82047588}"/>
                </a:ext>
              </a:extLst>
            </p:cNvPr>
            <p:cNvGrpSpPr/>
            <p:nvPr/>
          </p:nvGrpSpPr>
          <p:grpSpPr>
            <a:xfrm>
              <a:off x="1707260" y="8524537"/>
              <a:ext cx="229440" cy="229437"/>
              <a:chOff x="3797784" y="3095426"/>
              <a:chExt cx="1030844" cy="1030831"/>
            </a:xfrm>
            <a:solidFill>
              <a:schemeClr val="bg1"/>
            </a:solidFill>
          </p:grpSpPr>
          <p:sp>
            <p:nvSpPr>
              <p:cNvPr id="36" name="Freeform 35">
                <a:extLst>
                  <a:ext uri="{FF2B5EF4-FFF2-40B4-BE49-F238E27FC236}">
                    <a16:creationId xmlns:a16="http://schemas.microsoft.com/office/drawing/2014/main" id="{8B01B56E-E2F9-9F8D-C050-6C511409D25B}"/>
                  </a:ext>
                </a:extLst>
              </p:cNvPr>
              <p:cNvSpPr/>
              <p:nvPr/>
            </p:nvSpPr>
            <p:spPr>
              <a:xfrm>
                <a:off x="3797784" y="3095426"/>
                <a:ext cx="1030844" cy="1030831"/>
              </a:xfrm>
              <a:custGeom>
                <a:avLst/>
                <a:gdLst>
                  <a:gd name="connsiteX0" fmla="*/ 704655 w 1030844"/>
                  <a:gd name="connsiteY0" fmla="*/ 0 h 1030831"/>
                  <a:gd name="connsiteX1" fmla="*/ 822573 w 1030844"/>
                  <a:gd name="connsiteY1" fmla="*/ 116967 h 1030831"/>
                  <a:gd name="connsiteX2" fmla="*/ 827328 w 1030844"/>
                  <a:gd name="connsiteY2" fmla="*/ 126477 h 1030831"/>
                  <a:gd name="connsiteX3" fmla="*/ 827328 w 1030844"/>
                  <a:gd name="connsiteY3" fmla="*/ 541092 h 1030831"/>
                  <a:gd name="connsiteX4" fmla="*/ 841592 w 1030844"/>
                  <a:gd name="connsiteY4" fmla="*/ 575326 h 1030831"/>
                  <a:gd name="connsiteX5" fmla="*/ 821622 w 1030844"/>
                  <a:gd name="connsiteY5" fmla="*/ 766467 h 1030831"/>
                  <a:gd name="connsiteX6" fmla="*/ 865366 w 1030844"/>
                  <a:gd name="connsiteY6" fmla="*/ 811162 h 1030831"/>
                  <a:gd name="connsiteX7" fmla="*/ 898649 w 1030844"/>
                  <a:gd name="connsiteY7" fmla="*/ 812113 h 1030831"/>
                  <a:gd name="connsiteX8" fmla="*/ 1021322 w 1030844"/>
                  <a:gd name="connsiteY8" fmla="*/ 930030 h 1030831"/>
                  <a:gd name="connsiteX9" fmla="*/ 1026076 w 1030844"/>
                  <a:gd name="connsiteY9" fmla="*/ 969020 h 1030831"/>
                  <a:gd name="connsiteX10" fmla="*/ 974725 w 1030844"/>
                  <a:gd name="connsiteY10" fmla="*/ 1024175 h 1030831"/>
                  <a:gd name="connsiteX11" fmla="*/ 928128 w 1030844"/>
                  <a:gd name="connsiteY11" fmla="*/ 1019420 h 1030831"/>
                  <a:gd name="connsiteX12" fmla="*/ 822573 w 1030844"/>
                  <a:gd name="connsiteY12" fmla="*/ 917668 h 1030831"/>
                  <a:gd name="connsiteX13" fmla="*/ 817818 w 1030844"/>
                  <a:gd name="connsiteY13" fmla="*/ 921472 h 1030831"/>
                  <a:gd name="connsiteX14" fmla="*/ 720821 w 1030844"/>
                  <a:gd name="connsiteY14" fmla="*/ 921472 h 1030831"/>
                  <a:gd name="connsiteX15" fmla="*/ 717968 w 1030844"/>
                  <a:gd name="connsiteY15" fmla="*/ 924325 h 1030831"/>
                  <a:gd name="connsiteX16" fmla="*/ 717968 w 1030844"/>
                  <a:gd name="connsiteY16" fmla="*/ 1021322 h 1030831"/>
                  <a:gd name="connsiteX17" fmla="*/ 709410 w 1030844"/>
                  <a:gd name="connsiteY17" fmla="*/ 1028929 h 1030831"/>
                  <a:gd name="connsiteX18" fmla="*/ 17117 w 1030844"/>
                  <a:gd name="connsiteY18" fmla="*/ 1030831 h 1030831"/>
                  <a:gd name="connsiteX19" fmla="*/ 0 w 1030844"/>
                  <a:gd name="connsiteY19" fmla="*/ 1020371 h 1030831"/>
                  <a:gd name="connsiteX20" fmla="*/ 0 w 1030844"/>
                  <a:gd name="connsiteY20" fmla="*/ 118869 h 1030831"/>
                  <a:gd name="connsiteX21" fmla="*/ 9510 w 1030844"/>
                  <a:gd name="connsiteY21" fmla="*/ 108409 h 1030831"/>
                  <a:gd name="connsiteX22" fmla="*/ 106507 w 1030844"/>
                  <a:gd name="connsiteY22" fmla="*/ 108409 h 1030831"/>
                  <a:gd name="connsiteX23" fmla="*/ 109359 w 1030844"/>
                  <a:gd name="connsiteY23" fmla="*/ 101752 h 1030831"/>
                  <a:gd name="connsiteX24" fmla="*/ 111261 w 1030844"/>
                  <a:gd name="connsiteY24" fmla="*/ 6657 h 1030831"/>
                  <a:gd name="connsiteX25" fmla="*/ 119820 w 1030844"/>
                  <a:gd name="connsiteY25" fmla="*/ 0 h 1030831"/>
                  <a:gd name="connsiteX26" fmla="*/ 705606 w 1030844"/>
                  <a:gd name="connsiteY26" fmla="*/ 0 h 1030831"/>
                  <a:gd name="connsiteX27" fmla="*/ 684685 w 1030844"/>
                  <a:gd name="connsiteY27" fmla="*/ 32333 h 1030831"/>
                  <a:gd name="connsiteX28" fmla="*/ 141692 w 1030844"/>
                  <a:gd name="connsiteY28" fmla="*/ 32333 h 1030831"/>
                  <a:gd name="connsiteX29" fmla="*/ 141692 w 1030844"/>
                  <a:gd name="connsiteY29" fmla="*/ 108409 h 1030831"/>
                  <a:gd name="connsiteX30" fmla="*/ 599099 w 1030844"/>
                  <a:gd name="connsiteY30" fmla="*/ 108409 h 1030831"/>
                  <a:gd name="connsiteX31" fmla="*/ 717968 w 1030844"/>
                  <a:gd name="connsiteY31" fmla="*/ 227278 h 1030831"/>
                  <a:gd name="connsiteX32" fmla="*/ 717968 w 1030844"/>
                  <a:gd name="connsiteY32" fmla="*/ 441242 h 1030831"/>
                  <a:gd name="connsiteX33" fmla="*/ 794995 w 1030844"/>
                  <a:gd name="connsiteY33" fmla="*/ 497348 h 1030831"/>
                  <a:gd name="connsiteX34" fmla="*/ 794995 w 1030844"/>
                  <a:gd name="connsiteY34" fmla="*/ 143594 h 1030831"/>
                  <a:gd name="connsiteX35" fmla="*/ 693243 w 1030844"/>
                  <a:gd name="connsiteY35" fmla="*/ 143594 h 1030831"/>
                  <a:gd name="connsiteX36" fmla="*/ 683734 w 1030844"/>
                  <a:gd name="connsiteY36" fmla="*/ 134084 h 1030831"/>
                  <a:gd name="connsiteX37" fmla="*/ 683734 w 1030844"/>
                  <a:gd name="connsiteY37" fmla="*/ 32333 h 1030831"/>
                  <a:gd name="connsiteX38" fmla="*/ 771222 w 1030844"/>
                  <a:gd name="connsiteY38" fmla="*/ 111261 h 1030831"/>
                  <a:gd name="connsiteX39" fmla="*/ 717017 w 1030844"/>
                  <a:gd name="connsiteY39" fmla="*/ 57057 h 1030831"/>
                  <a:gd name="connsiteX40" fmla="*/ 717017 w 1030844"/>
                  <a:gd name="connsiteY40" fmla="*/ 111261 h 1030831"/>
                  <a:gd name="connsiteX41" fmla="*/ 771222 w 1030844"/>
                  <a:gd name="connsiteY41" fmla="*/ 111261 h 1030831"/>
                  <a:gd name="connsiteX42" fmla="*/ 576276 w 1030844"/>
                  <a:gd name="connsiteY42" fmla="*/ 140741 h 1030831"/>
                  <a:gd name="connsiteX43" fmla="*/ 33283 w 1030844"/>
                  <a:gd name="connsiteY43" fmla="*/ 140741 h 1030831"/>
                  <a:gd name="connsiteX44" fmla="*/ 33283 w 1030844"/>
                  <a:gd name="connsiteY44" fmla="*/ 997548 h 1030831"/>
                  <a:gd name="connsiteX45" fmla="*/ 687538 w 1030844"/>
                  <a:gd name="connsiteY45" fmla="*/ 997548 h 1030831"/>
                  <a:gd name="connsiteX46" fmla="*/ 687538 w 1030844"/>
                  <a:gd name="connsiteY46" fmla="*/ 864415 h 1030831"/>
                  <a:gd name="connsiteX47" fmla="*/ 487838 w 1030844"/>
                  <a:gd name="connsiteY47" fmla="*/ 819720 h 1030831"/>
                  <a:gd name="connsiteX48" fmla="*/ 445045 w 1030844"/>
                  <a:gd name="connsiteY48" fmla="*/ 774075 h 1030831"/>
                  <a:gd name="connsiteX49" fmla="*/ 155956 w 1030844"/>
                  <a:gd name="connsiteY49" fmla="*/ 774075 h 1030831"/>
                  <a:gd name="connsiteX50" fmla="*/ 154054 w 1030844"/>
                  <a:gd name="connsiteY50" fmla="*/ 741742 h 1030831"/>
                  <a:gd name="connsiteX51" fmla="*/ 428879 w 1030844"/>
                  <a:gd name="connsiteY51" fmla="*/ 741742 h 1030831"/>
                  <a:gd name="connsiteX52" fmla="*/ 408909 w 1030844"/>
                  <a:gd name="connsiteY52" fmla="*/ 655206 h 1030831"/>
                  <a:gd name="connsiteX53" fmla="*/ 162613 w 1030844"/>
                  <a:gd name="connsiteY53" fmla="*/ 655206 h 1030831"/>
                  <a:gd name="connsiteX54" fmla="*/ 156907 w 1030844"/>
                  <a:gd name="connsiteY54" fmla="*/ 622873 h 1030831"/>
                  <a:gd name="connsiteX55" fmla="*/ 407958 w 1030844"/>
                  <a:gd name="connsiteY55" fmla="*/ 622873 h 1030831"/>
                  <a:gd name="connsiteX56" fmla="*/ 414615 w 1030844"/>
                  <a:gd name="connsiteY56" fmla="*/ 599099 h 1030831"/>
                  <a:gd name="connsiteX57" fmla="*/ 439339 w 1030844"/>
                  <a:gd name="connsiteY57" fmla="*/ 534435 h 1030831"/>
                  <a:gd name="connsiteX58" fmla="*/ 155005 w 1030844"/>
                  <a:gd name="connsiteY58" fmla="*/ 534435 h 1030831"/>
                  <a:gd name="connsiteX59" fmla="*/ 155005 w 1030844"/>
                  <a:gd name="connsiteY59" fmla="*/ 503053 h 1030831"/>
                  <a:gd name="connsiteX60" fmla="*/ 460260 w 1030844"/>
                  <a:gd name="connsiteY60" fmla="*/ 503053 h 1030831"/>
                  <a:gd name="connsiteX61" fmla="*/ 506857 w 1030844"/>
                  <a:gd name="connsiteY61" fmla="*/ 463113 h 1030831"/>
                  <a:gd name="connsiteX62" fmla="*/ 688489 w 1030844"/>
                  <a:gd name="connsiteY62" fmla="*/ 432683 h 1030831"/>
                  <a:gd name="connsiteX63" fmla="*/ 688489 w 1030844"/>
                  <a:gd name="connsiteY63" fmla="*/ 252002 h 1030831"/>
                  <a:gd name="connsiteX64" fmla="*/ 590541 w 1030844"/>
                  <a:gd name="connsiteY64" fmla="*/ 252002 h 1030831"/>
                  <a:gd name="connsiteX65" fmla="*/ 577227 w 1030844"/>
                  <a:gd name="connsiteY65" fmla="*/ 238689 h 1030831"/>
                  <a:gd name="connsiteX66" fmla="*/ 577227 w 1030844"/>
                  <a:gd name="connsiteY66" fmla="*/ 140741 h 1030831"/>
                  <a:gd name="connsiteX67" fmla="*/ 664715 w 1030844"/>
                  <a:gd name="connsiteY67" fmla="*/ 219670 h 1030831"/>
                  <a:gd name="connsiteX68" fmla="*/ 608609 w 1030844"/>
                  <a:gd name="connsiteY68" fmla="*/ 163564 h 1030831"/>
                  <a:gd name="connsiteX69" fmla="*/ 608609 w 1030844"/>
                  <a:gd name="connsiteY69" fmla="*/ 219670 h 1030831"/>
                  <a:gd name="connsiteX70" fmla="*/ 664715 w 1030844"/>
                  <a:gd name="connsiteY70" fmla="*/ 219670 h 1030831"/>
                  <a:gd name="connsiteX71" fmla="*/ 618118 w 1030844"/>
                  <a:gd name="connsiteY71" fmla="*/ 457408 h 1030831"/>
                  <a:gd name="connsiteX72" fmla="*/ 465015 w 1030844"/>
                  <a:gd name="connsiteY72" fmla="*/ 745546 h 1030831"/>
                  <a:gd name="connsiteX73" fmla="*/ 809260 w 1030844"/>
                  <a:gd name="connsiteY73" fmla="*/ 717017 h 1030831"/>
                  <a:gd name="connsiteX74" fmla="*/ 618118 w 1030844"/>
                  <a:gd name="connsiteY74" fmla="*/ 457408 h 1030831"/>
                  <a:gd name="connsiteX75" fmla="*/ 802603 w 1030844"/>
                  <a:gd name="connsiteY75" fmla="*/ 793094 h 1030831"/>
                  <a:gd name="connsiteX76" fmla="*/ 789290 w 1030844"/>
                  <a:gd name="connsiteY76" fmla="*/ 808309 h 1030831"/>
                  <a:gd name="connsiteX77" fmla="*/ 827328 w 1030844"/>
                  <a:gd name="connsiteY77" fmla="*/ 845396 h 1030831"/>
                  <a:gd name="connsiteX78" fmla="*/ 840641 w 1030844"/>
                  <a:gd name="connsiteY78" fmla="*/ 830181 h 1030831"/>
                  <a:gd name="connsiteX79" fmla="*/ 802603 w 1030844"/>
                  <a:gd name="connsiteY79" fmla="*/ 794044 h 1030831"/>
                  <a:gd name="connsiteX80" fmla="*/ 794995 w 1030844"/>
                  <a:gd name="connsiteY80" fmla="*/ 889139 h 1030831"/>
                  <a:gd name="connsiteX81" fmla="*/ 794995 w 1030844"/>
                  <a:gd name="connsiteY81" fmla="*/ 857758 h 1030831"/>
                  <a:gd name="connsiteX82" fmla="*/ 763614 w 1030844"/>
                  <a:gd name="connsiteY82" fmla="*/ 828279 h 1030831"/>
                  <a:gd name="connsiteX83" fmla="*/ 717968 w 1030844"/>
                  <a:gd name="connsiteY83" fmla="*/ 855856 h 1030831"/>
                  <a:gd name="connsiteX84" fmla="*/ 717968 w 1030844"/>
                  <a:gd name="connsiteY84" fmla="*/ 889139 h 1030831"/>
                  <a:gd name="connsiteX85" fmla="*/ 794044 w 1030844"/>
                  <a:gd name="connsiteY85" fmla="*/ 889139 h 1030831"/>
                  <a:gd name="connsiteX86" fmla="*/ 881532 w 1030844"/>
                  <a:gd name="connsiteY86" fmla="*/ 839690 h 1030831"/>
                  <a:gd name="connsiteX87" fmla="*/ 837788 w 1030844"/>
                  <a:gd name="connsiteY87" fmla="*/ 886287 h 1030831"/>
                  <a:gd name="connsiteX88" fmla="*/ 954755 w 1030844"/>
                  <a:gd name="connsiteY88" fmla="*/ 998499 h 1030831"/>
                  <a:gd name="connsiteX89" fmla="*/ 996597 w 1030844"/>
                  <a:gd name="connsiteY89" fmla="*/ 957608 h 1030831"/>
                  <a:gd name="connsiteX90" fmla="*/ 998499 w 1030844"/>
                  <a:gd name="connsiteY90" fmla="*/ 951902 h 1030831"/>
                  <a:gd name="connsiteX91" fmla="*/ 881532 w 1030844"/>
                  <a:gd name="connsiteY91" fmla="*/ 839690 h 1030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030844" h="1030831">
                    <a:moveTo>
                      <a:pt x="704655" y="0"/>
                    </a:moveTo>
                    <a:lnTo>
                      <a:pt x="822573" y="116967"/>
                    </a:lnTo>
                    <a:lnTo>
                      <a:pt x="827328" y="126477"/>
                    </a:lnTo>
                    <a:lnTo>
                      <a:pt x="827328" y="541092"/>
                    </a:lnTo>
                    <a:cubicBezTo>
                      <a:pt x="831131" y="553454"/>
                      <a:pt x="837788" y="563914"/>
                      <a:pt x="841592" y="575326"/>
                    </a:cubicBezTo>
                    <a:cubicBezTo>
                      <a:pt x="863464" y="639039"/>
                      <a:pt x="855856" y="708459"/>
                      <a:pt x="821622" y="766467"/>
                    </a:cubicBezTo>
                    <a:lnTo>
                      <a:pt x="865366" y="811162"/>
                    </a:lnTo>
                    <a:cubicBezTo>
                      <a:pt x="877728" y="807358"/>
                      <a:pt x="886287" y="806407"/>
                      <a:pt x="898649" y="812113"/>
                    </a:cubicBezTo>
                    <a:cubicBezTo>
                      <a:pt x="934785" y="851101"/>
                      <a:pt x="989940" y="890090"/>
                      <a:pt x="1021322" y="930030"/>
                    </a:cubicBezTo>
                    <a:cubicBezTo>
                      <a:pt x="1030831" y="942393"/>
                      <a:pt x="1034635" y="954755"/>
                      <a:pt x="1026076" y="969020"/>
                    </a:cubicBezTo>
                    <a:cubicBezTo>
                      <a:pt x="1017518" y="983284"/>
                      <a:pt x="981382" y="1019420"/>
                      <a:pt x="974725" y="1024175"/>
                    </a:cubicBezTo>
                    <a:cubicBezTo>
                      <a:pt x="958559" y="1034635"/>
                      <a:pt x="941442" y="1031782"/>
                      <a:pt x="928128" y="1019420"/>
                    </a:cubicBezTo>
                    <a:lnTo>
                      <a:pt x="822573" y="917668"/>
                    </a:lnTo>
                    <a:cubicBezTo>
                      <a:pt x="820671" y="917668"/>
                      <a:pt x="818769" y="921472"/>
                      <a:pt x="817818" y="921472"/>
                    </a:cubicBezTo>
                    <a:lnTo>
                      <a:pt x="720821" y="921472"/>
                    </a:lnTo>
                    <a:lnTo>
                      <a:pt x="717968" y="924325"/>
                    </a:lnTo>
                    <a:lnTo>
                      <a:pt x="717968" y="1021322"/>
                    </a:lnTo>
                    <a:cubicBezTo>
                      <a:pt x="717968" y="1021322"/>
                      <a:pt x="711312" y="1027978"/>
                      <a:pt x="709410" y="1028929"/>
                    </a:cubicBezTo>
                    <a:lnTo>
                      <a:pt x="17117" y="1030831"/>
                    </a:lnTo>
                    <a:cubicBezTo>
                      <a:pt x="8559" y="1030831"/>
                      <a:pt x="4755" y="1027027"/>
                      <a:pt x="0" y="1020371"/>
                    </a:cubicBezTo>
                    <a:lnTo>
                      <a:pt x="0" y="118869"/>
                    </a:lnTo>
                    <a:cubicBezTo>
                      <a:pt x="1902" y="116967"/>
                      <a:pt x="7608" y="108409"/>
                      <a:pt x="9510" y="108409"/>
                    </a:cubicBezTo>
                    <a:lnTo>
                      <a:pt x="106507" y="108409"/>
                    </a:lnTo>
                    <a:cubicBezTo>
                      <a:pt x="109359" y="106507"/>
                      <a:pt x="109359" y="104605"/>
                      <a:pt x="109359" y="101752"/>
                    </a:cubicBezTo>
                    <a:cubicBezTo>
                      <a:pt x="111261" y="84635"/>
                      <a:pt x="105556" y="15215"/>
                      <a:pt x="111261" y="6657"/>
                    </a:cubicBezTo>
                    <a:cubicBezTo>
                      <a:pt x="116967" y="-1902"/>
                      <a:pt x="117918" y="2853"/>
                      <a:pt x="119820" y="0"/>
                    </a:cubicBezTo>
                    <a:lnTo>
                      <a:pt x="705606" y="0"/>
                    </a:lnTo>
                    <a:close/>
                    <a:moveTo>
                      <a:pt x="684685" y="32333"/>
                    </a:moveTo>
                    <a:lnTo>
                      <a:pt x="141692" y="32333"/>
                    </a:lnTo>
                    <a:lnTo>
                      <a:pt x="141692" y="108409"/>
                    </a:lnTo>
                    <a:lnTo>
                      <a:pt x="599099" y="108409"/>
                    </a:lnTo>
                    <a:lnTo>
                      <a:pt x="717968" y="227278"/>
                    </a:lnTo>
                    <a:lnTo>
                      <a:pt x="717968" y="441242"/>
                    </a:lnTo>
                    <a:cubicBezTo>
                      <a:pt x="746497" y="457408"/>
                      <a:pt x="773123" y="473574"/>
                      <a:pt x="794995" y="497348"/>
                    </a:cubicBezTo>
                    <a:lnTo>
                      <a:pt x="794995" y="143594"/>
                    </a:lnTo>
                    <a:lnTo>
                      <a:pt x="693243" y="143594"/>
                    </a:lnTo>
                    <a:cubicBezTo>
                      <a:pt x="693243" y="143594"/>
                      <a:pt x="683734" y="135035"/>
                      <a:pt x="683734" y="134084"/>
                    </a:cubicBezTo>
                    <a:lnTo>
                      <a:pt x="683734" y="32333"/>
                    </a:lnTo>
                    <a:close/>
                    <a:moveTo>
                      <a:pt x="771222" y="111261"/>
                    </a:moveTo>
                    <a:lnTo>
                      <a:pt x="717017" y="57057"/>
                    </a:lnTo>
                    <a:lnTo>
                      <a:pt x="717017" y="111261"/>
                    </a:lnTo>
                    <a:lnTo>
                      <a:pt x="771222" y="111261"/>
                    </a:lnTo>
                    <a:close/>
                    <a:moveTo>
                      <a:pt x="576276" y="140741"/>
                    </a:moveTo>
                    <a:lnTo>
                      <a:pt x="33283" y="140741"/>
                    </a:lnTo>
                    <a:lnTo>
                      <a:pt x="33283" y="997548"/>
                    </a:lnTo>
                    <a:lnTo>
                      <a:pt x="687538" y="997548"/>
                    </a:lnTo>
                    <a:lnTo>
                      <a:pt x="687538" y="864415"/>
                    </a:lnTo>
                    <a:cubicBezTo>
                      <a:pt x="619069" y="884385"/>
                      <a:pt x="541091" y="864415"/>
                      <a:pt x="487838" y="819720"/>
                    </a:cubicBezTo>
                    <a:cubicBezTo>
                      <a:pt x="434585" y="775025"/>
                      <a:pt x="459309" y="789290"/>
                      <a:pt x="445045" y="774075"/>
                    </a:cubicBezTo>
                    <a:lnTo>
                      <a:pt x="155956" y="774075"/>
                    </a:lnTo>
                    <a:cubicBezTo>
                      <a:pt x="134084" y="770271"/>
                      <a:pt x="143594" y="741742"/>
                      <a:pt x="154054" y="741742"/>
                    </a:cubicBezTo>
                    <a:lnTo>
                      <a:pt x="428879" y="741742"/>
                    </a:lnTo>
                    <a:cubicBezTo>
                      <a:pt x="416517" y="715115"/>
                      <a:pt x="408909" y="684685"/>
                      <a:pt x="408909" y="655206"/>
                    </a:cubicBezTo>
                    <a:lnTo>
                      <a:pt x="162613" y="655206"/>
                    </a:lnTo>
                    <a:cubicBezTo>
                      <a:pt x="140741" y="656156"/>
                      <a:pt x="135035" y="625726"/>
                      <a:pt x="156907" y="622873"/>
                    </a:cubicBezTo>
                    <a:lnTo>
                      <a:pt x="407958" y="622873"/>
                    </a:lnTo>
                    <a:cubicBezTo>
                      <a:pt x="411762" y="620971"/>
                      <a:pt x="412713" y="603854"/>
                      <a:pt x="414615" y="599099"/>
                    </a:cubicBezTo>
                    <a:cubicBezTo>
                      <a:pt x="420320" y="576277"/>
                      <a:pt x="427928" y="555356"/>
                      <a:pt x="439339" y="534435"/>
                    </a:cubicBezTo>
                    <a:lnTo>
                      <a:pt x="155005" y="534435"/>
                    </a:lnTo>
                    <a:cubicBezTo>
                      <a:pt x="143594" y="534435"/>
                      <a:pt x="135986" y="506857"/>
                      <a:pt x="155005" y="503053"/>
                    </a:cubicBezTo>
                    <a:lnTo>
                      <a:pt x="460260" y="503053"/>
                    </a:lnTo>
                    <a:cubicBezTo>
                      <a:pt x="476427" y="489740"/>
                      <a:pt x="489740" y="474525"/>
                      <a:pt x="506857" y="463113"/>
                    </a:cubicBezTo>
                    <a:cubicBezTo>
                      <a:pt x="559159" y="427928"/>
                      <a:pt x="627628" y="415566"/>
                      <a:pt x="688489" y="432683"/>
                    </a:cubicBezTo>
                    <a:lnTo>
                      <a:pt x="688489" y="252002"/>
                    </a:lnTo>
                    <a:lnTo>
                      <a:pt x="590541" y="252002"/>
                    </a:lnTo>
                    <a:cubicBezTo>
                      <a:pt x="586737" y="252002"/>
                      <a:pt x="577227" y="242493"/>
                      <a:pt x="577227" y="238689"/>
                    </a:cubicBezTo>
                    <a:lnTo>
                      <a:pt x="577227" y="140741"/>
                    </a:lnTo>
                    <a:close/>
                    <a:moveTo>
                      <a:pt x="664715" y="219670"/>
                    </a:moveTo>
                    <a:lnTo>
                      <a:pt x="608609" y="163564"/>
                    </a:lnTo>
                    <a:lnTo>
                      <a:pt x="608609" y="219670"/>
                    </a:lnTo>
                    <a:lnTo>
                      <a:pt x="664715" y="219670"/>
                    </a:lnTo>
                    <a:close/>
                    <a:moveTo>
                      <a:pt x="618118" y="457408"/>
                    </a:moveTo>
                    <a:cubicBezTo>
                      <a:pt x="476427" y="466917"/>
                      <a:pt x="393694" y="621922"/>
                      <a:pt x="465015" y="745546"/>
                    </a:cubicBezTo>
                    <a:cubicBezTo>
                      <a:pt x="544895" y="884385"/>
                      <a:pt x="752203" y="866317"/>
                      <a:pt x="809260" y="717017"/>
                    </a:cubicBezTo>
                    <a:cubicBezTo>
                      <a:pt x="858709" y="587688"/>
                      <a:pt x="756006" y="446947"/>
                      <a:pt x="618118" y="457408"/>
                    </a:cubicBezTo>
                    <a:close/>
                    <a:moveTo>
                      <a:pt x="802603" y="793094"/>
                    </a:moveTo>
                    <a:lnTo>
                      <a:pt x="789290" y="808309"/>
                    </a:lnTo>
                    <a:lnTo>
                      <a:pt x="827328" y="845396"/>
                    </a:lnTo>
                    <a:cubicBezTo>
                      <a:pt x="832082" y="846347"/>
                      <a:pt x="843494" y="835886"/>
                      <a:pt x="840641" y="830181"/>
                    </a:cubicBezTo>
                    <a:cubicBezTo>
                      <a:pt x="835886" y="820671"/>
                      <a:pt x="809260" y="804505"/>
                      <a:pt x="802603" y="794044"/>
                    </a:cubicBezTo>
                    <a:close/>
                    <a:moveTo>
                      <a:pt x="794995" y="889139"/>
                    </a:moveTo>
                    <a:lnTo>
                      <a:pt x="794995" y="857758"/>
                    </a:lnTo>
                    <a:cubicBezTo>
                      <a:pt x="794995" y="855856"/>
                      <a:pt x="765516" y="828279"/>
                      <a:pt x="763614" y="828279"/>
                    </a:cubicBezTo>
                    <a:lnTo>
                      <a:pt x="717968" y="855856"/>
                    </a:lnTo>
                    <a:lnTo>
                      <a:pt x="717968" y="889139"/>
                    </a:lnTo>
                    <a:lnTo>
                      <a:pt x="794044" y="889139"/>
                    </a:lnTo>
                    <a:close/>
                    <a:moveTo>
                      <a:pt x="881532" y="839690"/>
                    </a:moveTo>
                    <a:cubicBezTo>
                      <a:pt x="875826" y="846347"/>
                      <a:pt x="836837" y="880581"/>
                      <a:pt x="837788" y="886287"/>
                    </a:cubicBezTo>
                    <a:lnTo>
                      <a:pt x="954755" y="998499"/>
                    </a:lnTo>
                    <a:cubicBezTo>
                      <a:pt x="957608" y="998499"/>
                      <a:pt x="993744" y="961412"/>
                      <a:pt x="996597" y="957608"/>
                    </a:cubicBezTo>
                    <a:cubicBezTo>
                      <a:pt x="999450" y="953804"/>
                      <a:pt x="999450" y="954755"/>
                      <a:pt x="998499" y="951902"/>
                    </a:cubicBezTo>
                    <a:lnTo>
                      <a:pt x="881532" y="839690"/>
                    </a:lnTo>
                    <a:close/>
                  </a:path>
                </a:pathLst>
              </a:custGeom>
              <a:grpFill/>
              <a:ln w="9502" cap="flat">
                <a:noFill/>
                <a:prstDash val="solid"/>
                <a:miter/>
              </a:ln>
            </p:spPr>
            <p:txBody>
              <a:bodyPr rtlCol="0" anchor="ctr"/>
              <a:lstStyle/>
              <a:p>
                <a:endParaRPr lang="de-DE" dirty="0"/>
              </a:p>
            </p:txBody>
          </p:sp>
          <p:sp>
            <p:nvSpPr>
              <p:cNvPr id="37" name="Freeform 36">
                <a:extLst>
                  <a:ext uri="{FF2B5EF4-FFF2-40B4-BE49-F238E27FC236}">
                    <a16:creationId xmlns:a16="http://schemas.microsoft.com/office/drawing/2014/main" id="{B63956A4-FCDC-95E6-A09D-0A6BB1002CA3}"/>
                  </a:ext>
                </a:extLst>
              </p:cNvPr>
              <p:cNvSpPr/>
              <p:nvPr/>
            </p:nvSpPr>
            <p:spPr>
              <a:xfrm>
                <a:off x="3938211" y="3478466"/>
                <a:ext cx="439720" cy="31575"/>
              </a:xfrm>
              <a:custGeom>
                <a:avLst/>
                <a:gdLst>
                  <a:gd name="connsiteX0" fmla="*/ 16480 w 439720"/>
                  <a:gd name="connsiteY0" fmla="*/ 194 h 31575"/>
                  <a:gd name="connsiteX1" fmla="*/ 416831 w 439720"/>
                  <a:gd name="connsiteY1" fmla="*/ 194 h 31575"/>
                  <a:gd name="connsiteX2" fmla="*/ 424438 w 439720"/>
                  <a:gd name="connsiteY2" fmla="*/ 31575 h 31575"/>
                  <a:gd name="connsiteX3" fmla="*/ 13627 w 439720"/>
                  <a:gd name="connsiteY3" fmla="*/ 31575 h 31575"/>
                  <a:gd name="connsiteX4" fmla="*/ 16480 w 439720"/>
                  <a:gd name="connsiteY4" fmla="*/ 194 h 31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720" h="31575">
                    <a:moveTo>
                      <a:pt x="16480" y="194"/>
                    </a:moveTo>
                    <a:lnTo>
                      <a:pt x="416831" y="194"/>
                    </a:lnTo>
                    <a:cubicBezTo>
                      <a:pt x="440604" y="-2659"/>
                      <a:pt x="450114" y="26821"/>
                      <a:pt x="424438" y="31575"/>
                    </a:cubicBezTo>
                    <a:lnTo>
                      <a:pt x="13627" y="31575"/>
                    </a:lnTo>
                    <a:cubicBezTo>
                      <a:pt x="-6343" y="29674"/>
                      <a:pt x="-3490" y="1145"/>
                      <a:pt x="16480" y="194"/>
                    </a:cubicBezTo>
                    <a:close/>
                  </a:path>
                </a:pathLst>
              </a:custGeom>
              <a:grpFill/>
              <a:ln w="9502" cap="flat">
                <a:noFill/>
                <a:prstDash val="solid"/>
                <a:miter/>
              </a:ln>
            </p:spPr>
            <p:txBody>
              <a:bodyPr rtlCol="0" anchor="ctr"/>
              <a:lstStyle/>
              <a:p>
                <a:endParaRPr lang="de-DE" dirty="0"/>
              </a:p>
            </p:txBody>
          </p:sp>
          <p:sp>
            <p:nvSpPr>
              <p:cNvPr id="38" name="Freeform 37">
                <a:extLst>
                  <a:ext uri="{FF2B5EF4-FFF2-40B4-BE49-F238E27FC236}">
                    <a16:creationId xmlns:a16="http://schemas.microsoft.com/office/drawing/2014/main" id="{9F3B9014-9B38-2BEB-69D6-852CD4CABA89}"/>
                  </a:ext>
                </a:extLst>
              </p:cNvPr>
              <p:cNvSpPr/>
              <p:nvPr/>
            </p:nvSpPr>
            <p:spPr>
              <a:xfrm>
                <a:off x="3938992" y="3958890"/>
                <a:ext cx="395364" cy="32332"/>
              </a:xfrm>
              <a:custGeom>
                <a:avLst/>
                <a:gdLst>
                  <a:gd name="connsiteX0" fmla="*/ 390374 w 395364"/>
                  <a:gd name="connsiteY0" fmla="*/ 27578 h 32332"/>
                  <a:gd name="connsiteX1" fmla="*/ 376109 w 395364"/>
                  <a:gd name="connsiteY1" fmla="*/ 32332 h 32332"/>
                  <a:gd name="connsiteX2" fmla="*/ 17601 w 395364"/>
                  <a:gd name="connsiteY2" fmla="*/ 32332 h 32332"/>
                  <a:gd name="connsiteX3" fmla="*/ 13797 w 395364"/>
                  <a:gd name="connsiteY3" fmla="*/ 0 h 32332"/>
                  <a:gd name="connsiteX4" fmla="*/ 381815 w 395364"/>
                  <a:gd name="connsiteY4" fmla="*/ 0 h 32332"/>
                  <a:gd name="connsiteX5" fmla="*/ 390374 w 395364"/>
                  <a:gd name="connsiteY5" fmla="*/ 27578 h 3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364" h="32332">
                    <a:moveTo>
                      <a:pt x="390374" y="27578"/>
                    </a:moveTo>
                    <a:cubicBezTo>
                      <a:pt x="387521" y="30430"/>
                      <a:pt x="380864" y="32332"/>
                      <a:pt x="376109" y="32332"/>
                    </a:cubicBezTo>
                    <a:lnTo>
                      <a:pt x="17601" y="32332"/>
                    </a:lnTo>
                    <a:cubicBezTo>
                      <a:pt x="-6173" y="29480"/>
                      <a:pt x="-4271" y="1902"/>
                      <a:pt x="13797" y="0"/>
                    </a:cubicBezTo>
                    <a:lnTo>
                      <a:pt x="381815" y="0"/>
                    </a:lnTo>
                    <a:cubicBezTo>
                      <a:pt x="395128" y="1902"/>
                      <a:pt x="399883" y="19019"/>
                      <a:pt x="390374" y="27578"/>
                    </a:cubicBezTo>
                    <a:close/>
                  </a:path>
                </a:pathLst>
              </a:custGeom>
              <a:grpFill/>
              <a:ln w="9502" cap="flat">
                <a:noFill/>
                <a:prstDash val="solid"/>
                <a:miter/>
              </a:ln>
            </p:spPr>
            <p:txBody>
              <a:bodyPr rtlCol="0" anchor="ctr"/>
              <a:lstStyle/>
              <a:p>
                <a:endParaRPr lang="de-DE" dirty="0"/>
              </a:p>
            </p:txBody>
          </p:sp>
          <p:sp>
            <p:nvSpPr>
              <p:cNvPr id="39" name="Freeform 38">
                <a:extLst>
                  <a:ext uri="{FF2B5EF4-FFF2-40B4-BE49-F238E27FC236}">
                    <a16:creationId xmlns:a16="http://schemas.microsoft.com/office/drawing/2014/main" id="{B3C093BC-7C05-1CA8-3C27-CB1E57E35AD3}"/>
                  </a:ext>
                </a:extLst>
              </p:cNvPr>
              <p:cNvSpPr/>
              <p:nvPr/>
            </p:nvSpPr>
            <p:spPr>
              <a:xfrm>
                <a:off x="3939001" y="3358840"/>
                <a:ext cx="324636" cy="32332"/>
              </a:xfrm>
              <a:custGeom>
                <a:avLst/>
                <a:gdLst>
                  <a:gd name="connsiteX0" fmla="*/ 319995 w 324636"/>
                  <a:gd name="connsiteY0" fmla="*/ 4755 h 32332"/>
                  <a:gd name="connsiteX1" fmla="*/ 307633 w 324636"/>
                  <a:gd name="connsiteY1" fmla="*/ 32332 h 32332"/>
                  <a:gd name="connsiteX2" fmla="*/ 15691 w 324636"/>
                  <a:gd name="connsiteY2" fmla="*/ 32332 h 32332"/>
                  <a:gd name="connsiteX3" fmla="*/ 15691 w 324636"/>
                  <a:gd name="connsiteY3" fmla="*/ 0 h 32332"/>
                  <a:gd name="connsiteX4" fmla="*/ 313338 w 324636"/>
                  <a:gd name="connsiteY4" fmla="*/ 0 h 32332"/>
                  <a:gd name="connsiteX5" fmla="*/ 319995 w 324636"/>
                  <a:gd name="connsiteY5" fmla="*/ 4755 h 3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636" h="32332">
                    <a:moveTo>
                      <a:pt x="319995" y="4755"/>
                    </a:moveTo>
                    <a:cubicBezTo>
                      <a:pt x="330456" y="16166"/>
                      <a:pt x="321897" y="31381"/>
                      <a:pt x="307633" y="32332"/>
                    </a:cubicBezTo>
                    <a:lnTo>
                      <a:pt x="15691" y="32332"/>
                    </a:lnTo>
                    <a:cubicBezTo>
                      <a:pt x="-5230" y="29480"/>
                      <a:pt x="-5230" y="1902"/>
                      <a:pt x="15691" y="0"/>
                    </a:cubicBezTo>
                    <a:lnTo>
                      <a:pt x="313338" y="0"/>
                    </a:lnTo>
                    <a:cubicBezTo>
                      <a:pt x="315240" y="1902"/>
                      <a:pt x="319044" y="2853"/>
                      <a:pt x="319995" y="4755"/>
                    </a:cubicBezTo>
                    <a:close/>
                  </a:path>
                </a:pathLst>
              </a:custGeom>
              <a:grpFill/>
              <a:ln w="9502" cap="flat">
                <a:noFill/>
                <a:prstDash val="solid"/>
                <a:miter/>
              </a:ln>
            </p:spPr>
            <p:txBody>
              <a:bodyPr rtlCol="0" anchor="ctr"/>
              <a:lstStyle/>
              <a:p>
                <a:endParaRPr lang="de-DE" dirty="0"/>
              </a:p>
            </p:txBody>
          </p:sp>
          <p:sp>
            <p:nvSpPr>
              <p:cNvPr id="40" name="Freeform 39">
                <a:extLst>
                  <a:ext uri="{FF2B5EF4-FFF2-40B4-BE49-F238E27FC236}">
                    <a16:creationId xmlns:a16="http://schemas.microsoft.com/office/drawing/2014/main" id="{73980483-E56B-C004-4124-26E920AAF8ED}"/>
                  </a:ext>
                </a:extLst>
              </p:cNvPr>
              <p:cNvSpPr/>
              <p:nvPr/>
            </p:nvSpPr>
            <p:spPr>
              <a:xfrm>
                <a:off x="4262415" y="3579233"/>
                <a:ext cx="330950" cy="330684"/>
              </a:xfrm>
              <a:custGeom>
                <a:avLst/>
                <a:gdLst>
                  <a:gd name="connsiteX0" fmla="*/ 157291 w 330950"/>
                  <a:gd name="connsiteY0" fmla="*/ 228 h 330684"/>
                  <a:gd name="connsiteX1" fmla="*/ 308492 w 330950"/>
                  <a:gd name="connsiteY1" fmla="*/ 248426 h 330684"/>
                  <a:gd name="connsiteX2" fmla="*/ 21305 w 330950"/>
                  <a:gd name="connsiteY2" fmla="*/ 247475 h 330684"/>
                  <a:gd name="connsiteX3" fmla="*/ 156340 w 330950"/>
                  <a:gd name="connsiteY3" fmla="*/ 228 h 330684"/>
                  <a:gd name="connsiteX4" fmla="*/ 71705 w 330950"/>
                  <a:gd name="connsiteY4" fmla="*/ 259837 h 330684"/>
                  <a:gd name="connsiteX5" fmla="*/ 279964 w 330950"/>
                  <a:gd name="connsiteY5" fmla="*/ 233211 h 330684"/>
                  <a:gd name="connsiteX6" fmla="*/ 188672 w 330950"/>
                  <a:gd name="connsiteY6" fmla="*/ 33511 h 330684"/>
                  <a:gd name="connsiteX7" fmla="*/ 72656 w 330950"/>
                  <a:gd name="connsiteY7" fmla="*/ 259837 h 330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950" h="330684">
                    <a:moveTo>
                      <a:pt x="157291" y="228"/>
                    </a:moveTo>
                    <a:cubicBezTo>
                      <a:pt x="287571" y="-6429"/>
                      <a:pt x="374108" y="134311"/>
                      <a:pt x="308492" y="248426"/>
                    </a:cubicBezTo>
                    <a:cubicBezTo>
                      <a:pt x="245729" y="358736"/>
                      <a:pt x="83117" y="357785"/>
                      <a:pt x="21305" y="247475"/>
                    </a:cubicBezTo>
                    <a:cubicBezTo>
                      <a:pt x="-38605" y="140017"/>
                      <a:pt x="34618" y="6884"/>
                      <a:pt x="156340" y="228"/>
                    </a:cubicBezTo>
                    <a:close/>
                    <a:moveTo>
                      <a:pt x="71705" y="259837"/>
                    </a:moveTo>
                    <a:cubicBezTo>
                      <a:pt x="132566" y="320698"/>
                      <a:pt x="236220" y="306434"/>
                      <a:pt x="279964" y="233211"/>
                    </a:cubicBezTo>
                    <a:cubicBezTo>
                      <a:pt x="327511" y="152380"/>
                      <a:pt x="279964" y="49677"/>
                      <a:pt x="188672" y="33511"/>
                    </a:cubicBezTo>
                    <a:cubicBezTo>
                      <a:pt x="61245" y="11639"/>
                      <a:pt x="-19586" y="167595"/>
                      <a:pt x="72656" y="259837"/>
                    </a:cubicBezTo>
                    <a:close/>
                  </a:path>
                </a:pathLst>
              </a:custGeom>
              <a:grpFill/>
              <a:ln w="9502" cap="flat">
                <a:noFill/>
                <a:prstDash val="solid"/>
                <a:miter/>
              </a:ln>
            </p:spPr>
            <p:txBody>
              <a:bodyPr rtlCol="0" anchor="ctr"/>
              <a:lstStyle/>
              <a:p>
                <a:endParaRPr lang="de-DE" dirty="0"/>
              </a:p>
            </p:txBody>
          </p:sp>
        </p:grpSp>
      </p:grpSp>
      <p:sp>
        <p:nvSpPr>
          <p:cNvPr id="49" name="Text Placeholder 7">
            <a:extLst>
              <a:ext uri="{FF2B5EF4-FFF2-40B4-BE49-F238E27FC236}">
                <a16:creationId xmlns:a16="http://schemas.microsoft.com/office/drawing/2014/main" id="{5EE2E252-EE02-81D0-A414-BB380F0DD08A}"/>
              </a:ext>
            </a:extLst>
          </p:cNvPr>
          <p:cNvSpPr txBox="1">
            <a:spLocks/>
          </p:cNvSpPr>
          <p:nvPr/>
        </p:nvSpPr>
        <p:spPr>
          <a:xfrm>
            <a:off x="2135034" y="7699908"/>
            <a:ext cx="4616640" cy="158231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ct val="150000"/>
              </a:lnSpc>
              <a:buNone/>
            </a:pPr>
            <a:r>
              <a:rPr lang="de-DE" dirty="0">
                <a:hlinkClick r:id="rId2"/>
              </a:rPr>
              <a:t>A Beginner’s Guide to Reading and Understanding Your Insurance Policy</a:t>
            </a:r>
          </a:p>
          <a:p>
            <a:pPr marL="0" indent="0">
              <a:lnSpc>
                <a:spcPct val="150000"/>
              </a:lnSpc>
              <a:buNone/>
            </a:pPr>
            <a:r>
              <a:rPr lang="de-DE" dirty="0">
                <a:hlinkClick r:id="rId3"/>
              </a:rPr>
              <a:t>Your Guide to Insurance Products in the EU </a:t>
            </a:r>
            <a:endParaRPr lang="de-DE" dirty="0"/>
          </a:p>
          <a:p>
            <a:pPr marL="0" indent="0">
              <a:lnSpc>
                <a:spcPct val="150000"/>
              </a:lnSpc>
              <a:buNone/>
            </a:pPr>
            <a:r>
              <a:rPr lang="de-DE" dirty="0">
                <a:hlinkClick r:id="rId4"/>
              </a:rPr>
              <a:t>9 Real Life Situations Covered by Renters Insurance</a:t>
            </a:r>
            <a:endParaRPr lang="de-DE" dirty="0"/>
          </a:p>
          <a:p>
            <a:pPr marL="0" indent="0">
              <a:lnSpc>
                <a:spcPct val="150000"/>
              </a:lnSpc>
              <a:buNone/>
            </a:pPr>
            <a:r>
              <a:rPr lang="de-DE" dirty="0">
                <a:hlinkClick r:id="rId5"/>
              </a:rPr>
              <a:t>European Insurance and Reinsurance Federation</a:t>
            </a:r>
            <a:endParaRPr lang="de-DE" dirty="0"/>
          </a:p>
          <a:p>
            <a:pPr marL="0" indent="0">
              <a:lnSpc>
                <a:spcPct val="150000"/>
              </a:lnSpc>
              <a:buNone/>
            </a:pPr>
            <a:r>
              <a:rPr lang="de-DE" dirty="0"/>
              <a:t>Versicherungs-Apps, darunter: Techniker Krankenkasse (TK), Allianz Sigorta A.S., MAPFRE Informatica</a:t>
            </a:r>
          </a:p>
          <a:p>
            <a:pPr marL="0" indent="0">
              <a:lnSpc>
                <a:spcPct val="150000"/>
              </a:lnSpc>
              <a:buNone/>
            </a:pPr>
            <a:endParaRPr lang="de-DE" dirty="0"/>
          </a:p>
          <a:p>
            <a:pPr marL="0" indent="0">
              <a:lnSpc>
                <a:spcPct val="150000"/>
              </a:lnSpc>
              <a:buNone/>
            </a:pPr>
            <a:endParaRPr lang="de-DE" dirty="0"/>
          </a:p>
          <a:p>
            <a:pPr marL="0" indent="0">
              <a:lnSpc>
                <a:spcPct val="150000"/>
              </a:lnSpc>
              <a:buNone/>
            </a:pPr>
            <a:endParaRPr lang="de-DE" dirty="0"/>
          </a:p>
        </p:txBody>
      </p:sp>
      <p:sp>
        <p:nvSpPr>
          <p:cNvPr id="50" name="Rounded Rectangle 49">
            <a:extLst>
              <a:ext uri="{FF2B5EF4-FFF2-40B4-BE49-F238E27FC236}">
                <a16:creationId xmlns:a16="http://schemas.microsoft.com/office/drawing/2014/main" id="{D305832B-F546-065A-008C-2B5C35918CD1}"/>
              </a:ext>
            </a:extLst>
          </p:cNvPr>
          <p:cNvSpPr/>
          <p:nvPr/>
        </p:nvSpPr>
        <p:spPr>
          <a:xfrm>
            <a:off x="1814623" y="5205286"/>
            <a:ext cx="5231219" cy="1637414"/>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2" name="Text Placeholder 7">
            <a:extLst>
              <a:ext uri="{FF2B5EF4-FFF2-40B4-BE49-F238E27FC236}">
                <a16:creationId xmlns:a16="http://schemas.microsoft.com/office/drawing/2014/main" id="{4052EE57-8AE7-2BD4-6480-D5CDD3D1A570}"/>
              </a:ext>
            </a:extLst>
          </p:cNvPr>
          <p:cNvSpPr txBox="1">
            <a:spLocks/>
          </p:cNvSpPr>
          <p:nvPr/>
        </p:nvSpPr>
        <p:spPr>
          <a:xfrm>
            <a:off x="1969403" y="5523774"/>
            <a:ext cx="4782271" cy="11268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nSpc>
                <a:spcPct val="150000"/>
              </a:lnSpc>
            </a:pPr>
            <a:r>
              <a:rPr lang="de-DE" dirty="0"/>
              <a:t>Nehmen Sie sich einen Moment Zeit, um über die Themen dieses Abschnitts nachzudenken.</a:t>
            </a:r>
          </a:p>
          <a:p>
            <a:pPr>
              <a:lnSpc>
                <a:spcPct val="150000"/>
              </a:lnSpc>
            </a:pPr>
            <a:r>
              <a:rPr lang="de-DE" dirty="0"/>
              <a:t>Welche drei wichtigen Dinge haben Sie gelernt?</a:t>
            </a:r>
          </a:p>
          <a:p>
            <a:pPr>
              <a:lnSpc>
                <a:spcPct val="150000"/>
              </a:lnSpc>
            </a:pPr>
            <a:r>
              <a:rPr lang="de-DE" dirty="0"/>
              <a:t>Welche Risiken beunruhigen Sie am meisten?</a:t>
            </a:r>
          </a:p>
          <a:p>
            <a:pPr>
              <a:lnSpc>
                <a:spcPct val="150000"/>
              </a:lnSpc>
            </a:pPr>
            <a:r>
              <a:rPr lang="de-DE" dirty="0"/>
              <a:t>Notieren Sie, was Sie mit Ihrem neuen Wissen jetzt konkret tun werden</a:t>
            </a:r>
          </a:p>
          <a:p>
            <a:pPr>
              <a:lnSpc>
                <a:spcPct val="150000"/>
              </a:lnSpc>
            </a:pPr>
            <a:endParaRPr lang="de-DE" dirty="0"/>
          </a:p>
          <a:p>
            <a:pPr marL="0" indent="0">
              <a:lnSpc>
                <a:spcPct val="150000"/>
              </a:lnSpc>
              <a:buNone/>
            </a:pPr>
            <a:endParaRPr lang="de-DE" dirty="0"/>
          </a:p>
          <a:p>
            <a:pPr marL="0" indent="0">
              <a:lnSpc>
                <a:spcPct val="150000"/>
              </a:lnSpc>
              <a:buNone/>
            </a:pPr>
            <a:endParaRPr lang="de-DE" dirty="0"/>
          </a:p>
        </p:txBody>
      </p:sp>
      <p:grpSp>
        <p:nvGrpSpPr>
          <p:cNvPr id="67" name="Group 66">
            <a:extLst>
              <a:ext uri="{FF2B5EF4-FFF2-40B4-BE49-F238E27FC236}">
                <a16:creationId xmlns:a16="http://schemas.microsoft.com/office/drawing/2014/main" id="{4F7DCF2B-0EAE-9831-98AF-D8278BF7AD76}"/>
              </a:ext>
            </a:extLst>
          </p:cNvPr>
          <p:cNvGrpSpPr/>
          <p:nvPr/>
        </p:nvGrpSpPr>
        <p:grpSpPr>
          <a:xfrm>
            <a:off x="1969403" y="5011693"/>
            <a:ext cx="1810434" cy="406400"/>
            <a:chOff x="1590175" y="6021884"/>
            <a:chExt cx="1813081" cy="406400"/>
          </a:xfrm>
        </p:grpSpPr>
        <p:sp>
          <p:nvSpPr>
            <p:cNvPr id="52" name="Rectangle 51">
              <a:extLst>
                <a:ext uri="{FF2B5EF4-FFF2-40B4-BE49-F238E27FC236}">
                  <a16:creationId xmlns:a16="http://schemas.microsoft.com/office/drawing/2014/main" id="{86DC5201-307B-4A07-EC22-B7FA83E90438}"/>
                </a:ext>
              </a:extLst>
            </p:cNvPr>
            <p:cNvSpPr/>
            <p:nvPr/>
          </p:nvSpPr>
          <p:spPr>
            <a:xfrm>
              <a:off x="1941158" y="6087928"/>
              <a:ext cx="674452"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3" name="Rectangle 52">
              <a:extLst>
                <a:ext uri="{FF2B5EF4-FFF2-40B4-BE49-F238E27FC236}">
                  <a16:creationId xmlns:a16="http://schemas.microsoft.com/office/drawing/2014/main" id="{810A2F76-E771-DD29-0533-CC8EDD4F72AB}"/>
                </a:ext>
              </a:extLst>
            </p:cNvPr>
            <p:cNvSpPr/>
            <p:nvPr/>
          </p:nvSpPr>
          <p:spPr>
            <a:xfrm>
              <a:off x="1784139" y="6092546"/>
              <a:ext cx="1383159"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4" name="Text Placeholder 122">
              <a:extLst>
                <a:ext uri="{FF2B5EF4-FFF2-40B4-BE49-F238E27FC236}">
                  <a16:creationId xmlns:a16="http://schemas.microsoft.com/office/drawing/2014/main" id="{8A651DEF-B7C4-F307-0598-18631E940218}"/>
                </a:ext>
              </a:extLst>
            </p:cNvPr>
            <p:cNvSpPr txBox="1">
              <a:spLocks/>
            </p:cNvSpPr>
            <p:nvPr/>
          </p:nvSpPr>
          <p:spPr>
            <a:xfrm>
              <a:off x="1981384" y="6096239"/>
              <a:ext cx="1421872"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Reflexion</a:t>
              </a:r>
            </a:p>
          </p:txBody>
        </p:sp>
        <p:sp>
          <p:nvSpPr>
            <p:cNvPr id="55" name="Oval 54">
              <a:extLst>
                <a:ext uri="{FF2B5EF4-FFF2-40B4-BE49-F238E27FC236}">
                  <a16:creationId xmlns:a16="http://schemas.microsoft.com/office/drawing/2014/main" id="{765B9567-5594-6416-DF17-8F1697B56795}"/>
                </a:ext>
              </a:extLst>
            </p:cNvPr>
            <p:cNvSpPr/>
            <p:nvPr/>
          </p:nvSpPr>
          <p:spPr>
            <a:xfrm>
              <a:off x="1590175" y="6021884"/>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5" name="Freeform 64">
              <a:extLst>
                <a:ext uri="{FF2B5EF4-FFF2-40B4-BE49-F238E27FC236}">
                  <a16:creationId xmlns:a16="http://schemas.microsoft.com/office/drawing/2014/main" id="{5A535529-5A72-6CA6-A1CC-A76FE05C04DE}"/>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de-DE" dirty="0"/>
            </a:p>
          </p:txBody>
        </p:sp>
      </p:grpSp>
      <p:sp>
        <p:nvSpPr>
          <p:cNvPr id="68" name="Rounded Rectangle 67">
            <a:extLst>
              <a:ext uri="{FF2B5EF4-FFF2-40B4-BE49-F238E27FC236}">
                <a16:creationId xmlns:a16="http://schemas.microsoft.com/office/drawing/2014/main" id="{0FAC45B7-5040-D86F-916A-80DE2C1295A8}"/>
              </a:ext>
            </a:extLst>
          </p:cNvPr>
          <p:cNvSpPr/>
          <p:nvPr/>
        </p:nvSpPr>
        <p:spPr>
          <a:xfrm>
            <a:off x="1814623" y="3792280"/>
            <a:ext cx="5231219" cy="1069344"/>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9" name="Text Placeholder 7">
            <a:extLst>
              <a:ext uri="{FF2B5EF4-FFF2-40B4-BE49-F238E27FC236}">
                <a16:creationId xmlns:a16="http://schemas.microsoft.com/office/drawing/2014/main" id="{2592B5AD-0BF3-C761-ECB7-ECBA20A15ED6}"/>
              </a:ext>
            </a:extLst>
          </p:cNvPr>
          <p:cNvSpPr txBox="1">
            <a:spLocks/>
          </p:cNvSpPr>
          <p:nvPr/>
        </p:nvSpPr>
        <p:spPr>
          <a:xfrm>
            <a:off x="2025150" y="4175248"/>
            <a:ext cx="4104188" cy="11268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r>
              <a:rPr lang="de-DE" dirty="0"/>
              <a:t>Machen Sie unser Vokabelquiz zu Versicherungsbegriffen</a:t>
            </a:r>
          </a:p>
          <a:p>
            <a:pPr>
              <a:lnSpc>
                <a:spcPct val="150000"/>
              </a:lnSpc>
            </a:pPr>
            <a:r>
              <a:rPr lang="de-DE" dirty="0"/>
              <a:t>Lösen Sie das FEMpower-Kreuzworträtsel zu Versicherungen</a:t>
            </a:r>
          </a:p>
          <a:p>
            <a:pPr marL="0" indent="0">
              <a:buNone/>
            </a:pPr>
            <a:r>
              <a:rPr lang="de-DE" dirty="0"/>
              <a:t> </a:t>
            </a:r>
          </a:p>
          <a:p>
            <a:pPr marL="0" indent="0">
              <a:buNone/>
            </a:pPr>
            <a:endParaRPr lang="de-DE" dirty="0"/>
          </a:p>
        </p:txBody>
      </p:sp>
      <p:grpSp>
        <p:nvGrpSpPr>
          <p:cNvPr id="70" name="Group 69">
            <a:extLst>
              <a:ext uri="{FF2B5EF4-FFF2-40B4-BE49-F238E27FC236}">
                <a16:creationId xmlns:a16="http://schemas.microsoft.com/office/drawing/2014/main" id="{3235108A-B360-0C1E-A583-DF0C26653B7F}"/>
              </a:ext>
            </a:extLst>
          </p:cNvPr>
          <p:cNvGrpSpPr/>
          <p:nvPr/>
        </p:nvGrpSpPr>
        <p:grpSpPr>
          <a:xfrm>
            <a:off x="1997756" y="3611831"/>
            <a:ext cx="926198" cy="406400"/>
            <a:chOff x="1590175" y="6032510"/>
            <a:chExt cx="926198" cy="406400"/>
          </a:xfrm>
        </p:grpSpPr>
        <p:sp>
          <p:nvSpPr>
            <p:cNvPr id="71" name="Rectangle 70">
              <a:extLst>
                <a:ext uri="{FF2B5EF4-FFF2-40B4-BE49-F238E27FC236}">
                  <a16:creationId xmlns:a16="http://schemas.microsoft.com/office/drawing/2014/main" id="{04A08C0F-BE3D-DCD0-4C7D-F9095FEBC4DD}"/>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72" name="Rectangle 71">
              <a:extLst>
                <a:ext uri="{FF2B5EF4-FFF2-40B4-BE49-F238E27FC236}">
                  <a16:creationId xmlns:a16="http://schemas.microsoft.com/office/drawing/2014/main" id="{8F8D8CAC-B857-4CC4-BF36-23A6E31A2BC9}"/>
                </a:ext>
              </a:extLst>
            </p:cNvPr>
            <p:cNvSpPr/>
            <p:nvPr/>
          </p:nvSpPr>
          <p:spPr>
            <a:xfrm>
              <a:off x="1784140" y="6092546"/>
              <a:ext cx="691180"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73" name="Text Placeholder 122">
              <a:extLst>
                <a:ext uri="{FF2B5EF4-FFF2-40B4-BE49-F238E27FC236}">
                  <a16:creationId xmlns:a16="http://schemas.microsoft.com/office/drawing/2014/main" id="{BA3EACAA-66DF-9CDE-9C33-94491F23567E}"/>
                </a:ext>
              </a:extLst>
            </p:cNvPr>
            <p:cNvSpPr txBox="1">
              <a:spLocks/>
            </p:cNvSpPr>
            <p:nvPr/>
          </p:nvSpPr>
          <p:spPr>
            <a:xfrm>
              <a:off x="1981385" y="6096239"/>
              <a:ext cx="575937"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Quiz</a:t>
              </a:r>
            </a:p>
          </p:txBody>
        </p:sp>
        <p:sp>
          <p:nvSpPr>
            <p:cNvPr id="74" name="Oval 73">
              <a:extLst>
                <a:ext uri="{FF2B5EF4-FFF2-40B4-BE49-F238E27FC236}">
                  <a16:creationId xmlns:a16="http://schemas.microsoft.com/office/drawing/2014/main" id="{9531FA19-5DD1-87D6-CBDD-F361F7E4681E}"/>
                </a:ext>
              </a:extLst>
            </p:cNvPr>
            <p:cNvSpPr/>
            <p:nvPr/>
          </p:nvSpPr>
          <p:spPr>
            <a:xfrm>
              <a:off x="1590175" y="6032510"/>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77" name="Freeform 76">
              <a:extLst>
                <a:ext uri="{FF2B5EF4-FFF2-40B4-BE49-F238E27FC236}">
                  <a16:creationId xmlns:a16="http://schemas.microsoft.com/office/drawing/2014/main" id="{C580C346-3D8B-CB94-CD9E-6DF985A9544A}"/>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de-DE" dirty="0"/>
            </a:p>
          </p:txBody>
        </p:sp>
      </p:grpSp>
      <p:grpSp>
        <p:nvGrpSpPr>
          <p:cNvPr id="87" name="Graphic 2">
            <a:extLst>
              <a:ext uri="{FF2B5EF4-FFF2-40B4-BE49-F238E27FC236}">
                <a16:creationId xmlns:a16="http://schemas.microsoft.com/office/drawing/2014/main" id="{4B30E830-445B-BF0E-0090-2513197CA8B2}"/>
              </a:ext>
            </a:extLst>
          </p:cNvPr>
          <p:cNvGrpSpPr/>
          <p:nvPr/>
        </p:nvGrpSpPr>
        <p:grpSpPr>
          <a:xfrm>
            <a:off x="2066238" y="3681850"/>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972AD139-F17A-2358-2B84-8B549C3B177C}"/>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8D46C611-3324-B429-11AD-D8AD82A33B7D}"/>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109379D8-FE42-2BD6-0E54-CCC176AFA115}"/>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CF680C2E-5697-0F8B-0678-415CD5E40D5D}"/>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56AC0915-283A-073A-8C53-182012F0E948}"/>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E7C37A36-759B-B6EC-1706-D4EAD538E501}"/>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E57FE30D-BE47-A862-4187-9DF474B4ECAC}"/>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grpSp>
      <p:sp>
        <p:nvSpPr>
          <p:cNvPr id="31" name="Oval Callout 42">
            <a:extLst>
              <a:ext uri="{FF2B5EF4-FFF2-40B4-BE49-F238E27FC236}">
                <a16:creationId xmlns:a16="http://schemas.microsoft.com/office/drawing/2014/main" id="{7104C528-1EE8-DAB0-091A-B33E05BABFEA}"/>
              </a:ext>
            </a:extLst>
          </p:cNvPr>
          <p:cNvSpPr/>
          <p:nvPr/>
        </p:nvSpPr>
        <p:spPr>
          <a:xfrm rot="1336282">
            <a:off x="2046329" y="5088087"/>
            <a:ext cx="249276" cy="237604"/>
          </a:xfrm>
          <a:prstGeom prst="wedgeEllipseCallout">
            <a:avLst>
              <a:gd name="adj1" fmla="val -24644"/>
              <a:gd name="adj2" fmla="val 67550"/>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2" name="Freeform 43">
            <a:extLst>
              <a:ext uri="{FF2B5EF4-FFF2-40B4-BE49-F238E27FC236}">
                <a16:creationId xmlns:a16="http://schemas.microsoft.com/office/drawing/2014/main" id="{F8FDAF83-E642-4FBC-D2E6-47A53D3BD569}"/>
              </a:ext>
            </a:extLst>
          </p:cNvPr>
          <p:cNvSpPr/>
          <p:nvPr/>
        </p:nvSpPr>
        <p:spPr>
          <a:xfrm>
            <a:off x="2141208" y="5197856"/>
            <a:ext cx="59793" cy="99125"/>
          </a:xfrm>
          <a:custGeom>
            <a:avLst/>
            <a:gdLst>
              <a:gd name="connsiteX0" fmla="*/ 270512 w 326273"/>
              <a:gd name="connsiteY0" fmla="*/ 377770 h 540896"/>
              <a:gd name="connsiteX1" fmla="*/ 323765 w 326273"/>
              <a:gd name="connsiteY1" fmla="*/ 400593 h 540896"/>
              <a:gd name="connsiteX2" fmla="*/ 323765 w 326273"/>
              <a:gd name="connsiteY2" fmla="*/ 517560 h 540896"/>
              <a:gd name="connsiteX3" fmla="*/ 296187 w 326273"/>
              <a:gd name="connsiteY3" fmla="*/ 538481 h 540896"/>
              <a:gd name="connsiteX4" fmla="*/ 30872 w 326273"/>
              <a:gd name="connsiteY4" fmla="*/ 538481 h 540896"/>
              <a:gd name="connsiteX5" fmla="*/ 3294 w 326273"/>
              <a:gd name="connsiteY5" fmla="*/ 515658 h 540896"/>
              <a:gd name="connsiteX6" fmla="*/ 3294 w 326273"/>
              <a:gd name="connsiteY6" fmla="*/ 398691 h 540896"/>
              <a:gd name="connsiteX7" fmla="*/ 56548 w 326273"/>
              <a:gd name="connsiteY7" fmla="*/ 377770 h 540896"/>
              <a:gd name="connsiteX8" fmla="*/ 56548 w 326273"/>
              <a:gd name="connsiteY8" fmla="*/ 162855 h 540896"/>
              <a:gd name="connsiteX9" fmla="*/ 3294 w 326273"/>
              <a:gd name="connsiteY9" fmla="*/ 141934 h 540896"/>
              <a:gd name="connsiteX10" fmla="*/ 3294 w 326273"/>
              <a:gd name="connsiteY10" fmla="*/ 24967 h 540896"/>
              <a:gd name="connsiteX11" fmla="*/ 30872 w 326273"/>
              <a:gd name="connsiteY11" fmla="*/ 2144 h 540896"/>
              <a:gd name="connsiteX12" fmla="*/ 245787 w 326273"/>
              <a:gd name="connsiteY12" fmla="*/ 2144 h 540896"/>
              <a:gd name="connsiteX13" fmla="*/ 271462 w 326273"/>
              <a:gd name="connsiteY13" fmla="*/ 22114 h 540896"/>
              <a:gd name="connsiteX14" fmla="*/ 271462 w 326273"/>
              <a:gd name="connsiteY14" fmla="*/ 377770 h 540896"/>
              <a:gd name="connsiteX15" fmla="*/ 217258 w 326273"/>
              <a:gd name="connsiteY15" fmla="*/ 55397 h 540896"/>
              <a:gd name="connsiteX16" fmla="*/ 56548 w 326273"/>
              <a:gd name="connsiteY16" fmla="*/ 55397 h 540896"/>
              <a:gd name="connsiteX17" fmla="*/ 56548 w 326273"/>
              <a:gd name="connsiteY17" fmla="*/ 108651 h 540896"/>
              <a:gd name="connsiteX18" fmla="*/ 109801 w 326273"/>
              <a:gd name="connsiteY18" fmla="*/ 129572 h 540896"/>
              <a:gd name="connsiteX19" fmla="*/ 109801 w 326273"/>
              <a:gd name="connsiteY19" fmla="*/ 402494 h 540896"/>
              <a:gd name="connsiteX20" fmla="*/ 56548 w 326273"/>
              <a:gd name="connsiteY20" fmla="*/ 430072 h 540896"/>
              <a:gd name="connsiteX21" fmla="*/ 56548 w 326273"/>
              <a:gd name="connsiteY21" fmla="*/ 483325 h 540896"/>
              <a:gd name="connsiteX22" fmla="*/ 271462 w 326273"/>
              <a:gd name="connsiteY22" fmla="*/ 483325 h 540896"/>
              <a:gd name="connsiteX23" fmla="*/ 271462 w 326273"/>
              <a:gd name="connsiteY23" fmla="*/ 430072 h 540896"/>
              <a:gd name="connsiteX24" fmla="*/ 236277 w 326273"/>
              <a:gd name="connsiteY24" fmla="*/ 429121 h 540896"/>
              <a:gd name="connsiteX25" fmla="*/ 217258 w 326273"/>
              <a:gd name="connsiteY25" fmla="*/ 410102 h 540896"/>
              <a:gd name="connsiteX26" fmla="*/ 217258 w 326273"/>
              <a:gd name="connsiteY26" fmla="*/ 54446 h 54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6273" h="540896">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solidFill>
            <a:schemeClr val="bg1"/>
          </a:solidFill>
          <a:ln w="9502" cap="flat">
            <a:noFill/>
            <a:prstDash val="solid"/>
            <a:miter/>
          </a:ln>
        </p:spPr>
        <p:txBody>
          <a:bodyPr rtlCol="0" anchor="ctr"/>
          <a:lstStyle/>
          <a:p>
            <a:endParaRPr lang="de-DE" dirty="0"/>
          </a:p>
        </p:txBody>
      </p:sp>
      <p:sp>
        <p:nvSpPr>
          <p:cNvPr id="33" name="Freeform 44">
            <a:extLst>
              <a:ext uri="{FF2B5EF4-FFF2-40B4-BE49-F238E27FC236}">
                <a16:creationId xmlns:a16="http://schemas.microsoft.com/office/drawing/2014/main" id="{8A798310-9040-19EB-028B-190EA2D1441D}"/>
              </a:ext>
            </a:extLst>
          </p:cNvPr>
          <p:cNvSpPr/>
          <p:nvPr/>
        </p:nvSpPr>
        <p:spPr>
          <a:xfrm>
            <a:off x="2151325" y="5133311"/>
            <a:ext cx="38656" cy="39397"/>
          </a:xfrm>
          <a:custGeom>
            <a:avLst/>
            <a:gdLst>
              <a:gd name="connsiteX0" fmla="*/ 94493 w 210937"/>
              <a:gd name="connsiteY0" fmla="*/ 755 h 214976"/>
              <a:gd name="connsiteX1" fmla="*/ 112561 w 210937"/>
              <a:gd name="connsiteY1" fmla="*/ 214719 h 214976"/>
              <a:gd name="connsiteX2" fmla="*/ 94493 w 210937"/>
              <a:gd name="connsiteY2" fmla="*/ 755 h 214976"/>
              <a:gd name="connsiteX3" fmla="*/ 97346 w 210937"/>
              <a:gd name="connsiteY3" fmla="*/ 54959 h 214976"/>
              <a:gd name="connsiteX4" fmla="*/ 112561 w 210937"/>
              <a:gd name="connsiteY4" fmla="*/ 161466 h 214976"/>
              <a:gd name="connsiteX5" fmla="*/ 97346 w 210937"/>
              <a:gd name="connsiteY5" fmla="*/ 54959 h 21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37" h="214976">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solidFill>
            <a:schemeClr val="bg1"/>
          </a:solidFill>
          <a:ln w="9502" cap="flat">
            <a:noFill/>
            <a:prstDash val="solid"/>
            <a:miter/>
          </a:ln>
        </p:spPr>
        <p:txBody>
          <a:bodyPr rtlCol="0" anchor="ctr"/>
          <a:lstStyle/>
          <a:p>
            <a:endParaRPr lang="de-DE" dirty="0"/>
          </a:p>
        </p:txBody>
      </p:sp>
    </p:spTree>
    <p:extLst>
      <p:ext uri="{BB962C8B-B14F-4D97-AF65-F5344CB8AC3E}">
        <p14:creationId xmlns:p14="http://schemas.microsoft.com/office/powerpoint/2010/main" val="31969835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A3012-8A59-F624-79D0-37A6417A6311}"/>
            </a:ext>
          </a:extLst>
        </p:cNvPr>
        <p:cNvGrpSpPr/>
        <p:nvPr/>
      </p:nvGrpSpPr>
      <p:grpSpPr>
        <a:xfrm>
          <a:off x="0" y="0"/>
          <a:ext cx="0" cy="0"/>
          <a:chOff x="0" y="0"/>
          <a:chExt cx="0" cy="0"/>
        </a:xfrm>
      </p:grpSpPr>
      <p:sp>
        <p:nvSpPr>
          <p:cNvPr id="81" name="Text Placeholder 80">
            <a:extLst>
              <a:ext uri="{FF2B5EF4-FFF2-40B4-BE49-F238E27FC236}">
                <a16:creationId xmlns:a16="http://schemas.microsoft.com/office/drawing/2014/main" id="{D3C33F3F-B4E5-A9B1-61C7-EDEABAA1BD7B}"/>
              </a:ext>
            </a:extLst>
          </p:cNvPr>
          <p:cNvSpPr>
            <a:spLocks noGrp="1"/>
          </p:cNvSpPr>
          <p:nvPr>
            <p:ph type="body" sz="quarter" idx="60"/>
          </p:nvPr>
        </p:nvSpPr>
        <p:spPr/>
        <p:txBody>
          <a:bodyPr/>
          <a:lstStyle/>
          <a:p>
            <a:r>
              <a:rPr lang="de-DE" dirty="0"/>
              <a:t>03</a:t>
            </a:r>
          </a:p>
        </p:txBody>
      </p:sp>
      <p:sp>
        <p:nvSpPr>
          <p:cNvPr id="82" name="Rectangle 81">
            <a:extLst>
              <a:ext uri="{FF2B5EF4-FFF2-40B4-BE49-F238E27FC236}">
                <a16:creationId xmlns:a16="http://schemas.microsoft.com/office/drawing/2014/main" id="{C48965F3-F218-C8C9-0E94-D3EC5EE53021}"/>
              </a:ext>
            </a:extLst>
          </p:cNvPr>
          <p:cNvSpPr/>
          <p:nvPr/>
        </p:nvSpPr>
        <p:spPr>
          <a:xfrm>
            <a:off x="1909482" y="5042758"/>
            <a:ext cx="5674636"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latin typeface="Montserrat" panose="00000500000000000000" pitchFamily="50" charset="0"/>
            </a:endParaRPr>
          </a:p>
        </p:txBody>
      </p:sp>
      <p:sp>
        <p:nvSpPr>
          <p:cNvPr id="84" name="Rectangle 83">
            <a:extLst>
              <a:ext uri="{FF2B5EF4-FFF2-40B4-BE49-F238E27FC236}">
                <a16:creationId xmlns:a16="http://schemas.microsoft.com/office/drawing/2014/main" id="{98D37BF4-228D-1E0D-697A-E2795CD8A0D5}"/>
              </a:ext>
            </a:extLst>
          </p:cNvPr>
          <p:cNvSpPr/>
          <p:nvPr/>
        </p:nvSpPr>
        <p:spPr>
          <a:xfrm>
            <a:off x="1568725" y="5812354"/>
            <a:ext cx="6010164"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latin typeface="Montserrat" panose="00000500000000000000" pitchFamily="50" charset="0"/>
            </a:endParaRPr>
          </a:p>
        </p:txBody>
      </p:sp>
      <p:sp>
        <p:nvSpPr>
          <p:cNvPr id="85" name="TextBox 84">
            <a:extLst>
              <a:ext uri="{FF2B5EF4-FFF2-40B4-BE49-F238E27FC236}">
                <a16:creationId xmlns:a16="http://schemas.microsoft.com/office/drawing/2014/main" id="{B6FE1776-0F00-B6E4-7CFE-03BCDA923C78}"/>
              </a:ext>
            </a:extLst>
          </p:cNvPr>
          <p:cNvSpPr txBox="1"/>
          <p:nvPr/>
        </p:nvSpPr>
        <p:spPr>
          <a:xfrm>
            <a:off x="1729425" y="5770383"/>
            <a:ext cx="5900904" cy="646331"/>
          </a:xfrm>
          <a:prstGeom prst="rect">
            <a:avLst/>
          </a:prstGeom>
          <a:noFill/>
        </p:spPr>
        <p:txBody>
          <a:bodyPr wrap="none" rtlCol="0">
            <a:spAutoFit/>
          </a:bodyPr>
          <a:lstStyle/>
          <a:p>
            <a:r>
              <a:rPr lang="de-DE" sz="2625" b="1" spc="324" dirty="0">
                <a:solidFill>
                  <a:schemeClr val="bg1"/>
                </a:solidFill>
                <a:latin typeface="Calibri" panose="020F0502020204030204" pitchFamily="34" charset="0"/>
                <a:cs typeface="Calibri" panose="020F0502020204030204" pitchFamily="34" charset="0"/>
              </a:rPr>
              <a:t>FRAUEN IN DER KARRIEREMITTE </a:t>
            </a:r>
          </a:p>
        </p:txBody>
      </p:sp>
      <p:sp>
        <p:nvSpPr>
          <p:cNvPr id="2" name="Rectangle 1">
            <a:extLst>
              <a:ext uri="{FF2B5EF4-FFF2-40B4-BE49-F238E27FC236}">
                <a16:creationId xmlns:a16="http://schemas.microsoft.com/office/drawing/2014/main" id="{C0D5965A-D6D8-7E73-04C8-CCDEBD84E248}"/>
              </a:ext>
            </a:extLst>
          </p:cNvPr>
          <p:cNvSpPr/>
          <p:nvPr/>
        </p:nvSpPr>
        <p:spPr>
          <a:xfrm>
            <a:off x="2629408" y="4336662"/>
            <a:ext cx="4597552"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latin typeface="Montserrat" panose="00000500000000000000" pitchFamily="50" charset="0"/>
            </a:endParaRPr>
          </a:p>
        </p:txBody>
      </p:sp>
      <p:sp>
        <p:nvSpPr>
          <p:cNvPr id="3" name="TextBox 2">
            <a:extLst>
              <a:ext uri="{FF2B5EF4-FFF2-40B4-BE49-F238E27FC236}">
                <a16:creationId xmlns:a16="http://schemas.microsoft.com/office/drawing/2014/main" id="{6C76C7C8-2387-1A0C-A2F0-403BC04F0347}"/>
              </a:ext>
            </a:extLst>
          </p:cNvPr>
          <p:cNvSpPr txBox="1"/>
          <p:nvPr/>
        </p:nvSpPr>
        <p:spPr>
          <a:xfrm>
            <a:off x="2502600" y="5043099"/>
            <a:ext cx="5132958" cy="646331"/>
          </a:xfrm>
          <a:prstGeom prst="rect">
            <a:avLst/>
          </a:prstGeom>
          <a:noFill/>
        </p:spPr>
        <p:txBody>
          <a:bodyPr wrap="none" rtlCol="0">
            <a:spAutoFit/>
          </a:bodyPr>
          <a:lstStyle/>
          <a:p>
            <a:r>
              <a:rPr lang="de-DE" sz="2625" b="1" spc="324" dirty="0">
                <a:solidFill>
                  <a:schemeClr val="bg1"/>
                </a:solidFill>
                <a:latin typeface="Calibri" panose="020F0502020204030204" pitchFamily="34" charset="0"/>
                <a:cs typeface="Calibri" panose="020F0502020204030204" pitchFamily="34" charset="0"/>
              </a:rPr>
              <a:t>UND VERSICHERUNGEN FÜR </a:t>
            </a:r>
          </a:p>
        </p:txBody>
      </p:sp>
      <p:sp>
        <p:nvSpPr>
          <p:cNvPr id="4" name="TextBox 3">
            <a:extLst>
              <a:ext uri="{FF2B5EF4-FFF2-40B4-BE49-F238E27FC236}">
                <a16:creationId xmlns:a16="http://schemas.microsoft.com/office/drawing/2014/main" id="{6F64D151-8859-302A-77ED-28656794EA53}"/>
              </a:ext>
            </a:extLst>
          </p:cNvPr>
          <p:cNvSpPr txBox="1"/>
          <p:nvPr/>
        </p:nvSpPr>
        <p:spPr>
          <a:xfrm>
            <a:off x="2629408" y="4296627"/>
            <a:ext cx="4648992" cy="646331"/>
          </a:xfrm>
          <a:prstGeom prst="rect">
            <a:avLst/>
          </a:prstGeom>
          <a:noFill/>
        </p:spPr>
        <p:txBody>
          <a:bodyPr wrap="none" rtlCol="0">
            <a:spAutoFit/>
          </a:bodyPr>
          <a:lstStyle/>
          <a:p>
            <a:r>
              <a:rPr lang="de-DE" sz="2625" b="1" spc="324" dirty="0">
                <a:solidFill>
                  <a:schemeClr val="bg1"/>
                </a:solidFill>
                <a:latin typeface="Calibri" panose="020F0502020204030204" pitchFamily="34" charset="0"/>
                <a:cs typeface="Calibri" panose="020F0502020204030204" pitchFamily="34" charset="0"/>
              </a:rPr>
              <a:t>FINANZIELLE SICHERHEIT </a:t>
            </a:r>
          </a:p>
        </p:txBody>
      </p:sp>
    </p:spTree>
    <p:extLst>
      <p:ext uri="{BB962C8B-B14F-4D97-AF65-F5344CB8AC3E}">
        <p14:creationId xmlns:p14="http://schemas.microsoft.com/office/powerpoint/2010/main" val="29411776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F9C1C-9155-8C76-0C04-6B3EB825285B}"/>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50766C75-5604-B86B-D8EA-C1A7A22DDF1F}"/>
              </a:ext>
            </a:extLst>
          </p:cNvPr>
          <p:cNvSpPr>
            <a:spLocks noGrp="1"/>
          </p:cNvSpPr>
          <p:nvPr>
            <p:ph type="body" sz="quarter" idx="49"/>
          </p:nvPr>
        </p:nvSpPr>
        <p:spPr/>
        <p:txBody>
          <a:bodyPr/>
          <a:lstStyle/>
          <a:p>
            <a:r>
              <a:rPr lang="de-DE" dirty="0"/>
              <a:t>Einführung</a:t>
            </a:r>
          </a:p>
        </p:txBody>
      </p:sp>
      <p:sp>
        <p:nvSpPr>
          <p:cNvPr id="6" name="Text Placeholder 5">
            <a:extLst>
              <a:ext uri="{FF2B5EF4-FFF2-40B4-BE49-F238E27FC236}">
                <a16:creationId xmlns:a16="http://schemas.microsoft.com/office/drawing/2014/main" id="{E4459764-5D0B-7854-48A3-9698413652E7}"/>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269D48EA-DC19-14BD-F29F-80CC5F92FA4E}"/>
              </a:ext>
            </a:extLst>
          </p:cNvPr>
          <p:cNvSpPr>
            <a:spLocks noGrp="1"/>
          </p:cNvSpPr>
          <p:nvPr>
            <p:ph type="body" sz="quarter" idx="61"/>
          </p:nvPr>
        </p:nvSpPr>
        <p:spPr/>
        <p:txBody>
          <a:bodyPr/>
          <a:lstStyle/>
          <a:p>
            <a:r>
              <a:rPr lang="de-DE" dirty="0"/>
              <a:t>Frauen in der Karrieremitte</a:t>
            </a:r>
          </a:p>
        </p:txBody>
      </p:sp>
      <p:sp>
        <p:nvSpPr>
          <p:cNvPr id="8" name="Text Placeholder 7">
            <a:extLst>
              <a:ext uri="{FF2B5EF4-FFF2-40B4-BE49-F238E27FC236}">
                <a16:creationId xmlns:a16="http://schemas.microsoft.com/office/drawing/2014/main" id="{6E72862E-C533-8C1B-7902-D1B57B07C55F}"/>
              </a:ext>
            </a:extLst>
          </p:cNvPr>
          <p:cNvSpPr>
            <a:spLocks noGrp="1"/>
          </p:cNvSpPr>
          <p:nvPr>
            <p:ph type="body" sz="quarter" idx="64"/>
          </p:nvPr>
        </p:nvSpPr>
        <p:spPr>
          <a:xfrm>
            <a:off x="1704813" y="1844040"/>
            <a:ext cx="5238428" cy="8090374"/>
          </a:xfrm>
        </p:spPr>
        <p:txBody>
          <a:bodyPr/>
          <a:lstStyle/>
          <a:p>
            <a:pPr marL="0" indent="0">
              <a:lnSpc>
                <a:spcPts val="1220"/>
              </a:lnSpc>
              <a:buNone/>
            </a:pPr>
            <a:endParaRPr lang="de-DE" sz="1025" b="1" dirty="0"/>
          </a:p>
          <a:p>
            <a:pPr marL="0" indent="0">
              <a:lnSpc>
                <a:spcPts val="1089"/>
              </a:lnSpc>
              <a:buNone/>
            </a:pPr>
            <a:r>
              <a:rPr lang="de-DE" sz="1250" b="1" dirty="0">
                <a:solidFill>
                  <a:srgbClr val="F16024"/>
                </a:solidFill>
              </a:rPr>
              <a:t>Lernziele:</a:t>
            </a:r>
          </a:p>
          <a:p>
            <a:pPr marL="0" indent="0">
              <a:lnSpc>
                <a:spcPts val="1342"/>
              </a:lnSpc>
              <a:buNone/>
            </a:pPr>
            <a:endParaRPr lang="de-DE" sz="1125" dirty="0">
              <a:solidFill>
                <a:srgbClr val="F16024"/>
              </a:solidFill>
            </a:endParaRPr>
          </a:p>
          <a:p>
            <a:pPr lvl="0">
              <a:lnSpc>
                <a:spcPts val="1109"/>
              </a:lnSpc>
            </a:pPr>
            <a:r>
              <a:rPr lang="de-DE" dirty="0" sz="1000"/>
              <a:t>Lücken in Ihrer aktuellen finanziellen Absicherung einschätzen.</a:t>
            </a:r>
          </a:p>
          <a:p>
            <a:pPr lvl="0">
              <a:lnSpc>
                <a:spcPts val="1109"/>
              </a:lnSpc>
            </a:pPr>
            <a:r>
              <a:rPr lang="de-DE" dirty="0" sz="1000"/>
              <a:t>Lebensversicherung, Wohngebäudeversicherung und Einkommensabsicherung kennenlernen.</a:t>
            </a:r>
          </a:p>
          <a:p>
            <a:pPr lvl="0">
              <a:lnSpc>
                <a:spcPts val="1109"/>
              </a:lnSpc>
            </a:pPr>
            <a:r>
              <a:rPr lang="de-DE" dirty="0" sz="1000"/>
              <a:t>Die Rolle von Versicherungen bei Familienplanung und Vermögensschutz verstehen.</a:t>
            </a:r>
          </a:p>
          <a:p>
            <a:pPr lvl="0">
              <a:lnSpc>
                <a:spcPts val="1109"/>
              </a:lnSpc>
            </a:pPr>
            <a:r>
              <a:rPr lang="de-DE" dirty="0" sz="1000"/>
              <a:t>Policen vergleichen und das Kleingedruckte lesen.</a:t>
            </a:r>
          </a:p>
          <a:p>
            <a:pPr marL="0" lvl="0" indent="0">
              <a:lnSpc>
                <a:spcPts val="1708"/>
              </a:lnSpc>
              <a:buNone/>
            </a:pPr>
            <a:endParaRPr lang="de-DE" dirty="0" sz="1425"/>
          </a:p>
          <a:p>
            <a:pPr marL="0" indent="0">
              <a:lnSpc>
                <a:spcPts val="1089"/>
              </a:lnSpc>
              <a:buNone/>
            </a:pPr>
            <a:r>
              <a:rPr lang="de-DE" sz="1250" b="1" dirty="0">
                <a:solidFill>
                  <a:srgbClr val="F16024"/>
                </a:solidFill>
              </a:rPr>
              <a:t>Inhalte:</a:t>
            </a:r>
          </a:p>
          <a:p>
            <a:pPr marL="0" indent="0">
              <a:lnSpc>
                <a:spcPts val="1342"/>
              </a:lnSpc>
              <a:buNone/>
            </a:pPr>
            <a:endParaRPr lang="de-DE" sz="1125" dirty="0">
              <a:solidFill>
                <a:srgbClr val="F16024"/>
              </a:solidFill>
            </a:endParaRPr>
          </a:p>
          <a:p>
            <a:pPr lvl="0">
              <a:lnSpc>
                <a:spcPts val="1109"/>
              </a:lnSpc>
            </a:pPr>
            <a:r>
              <a:rPr lang="de-DE" dirty="0" sz="1000"/>
              <a:t>Krankenversicherung bei wachsender Familienverantwortung.</a:t>
            </a:r>
          </a:p>
          <a:p>
            <a:pPr lvl="0">
              <a:lnSpc>
                <a:spcPts val="1109"/>
              </a:lnSpc>
            </a:pPr>
            <a:r>
              <a:rPr lang="de-DE" dirty="0" sz="1000"/>
              <a:t>Wann und warum eine Lebensversicherung sinnvoll ist.</a:t>
            </a:r>
          </a:p>
          <a:p>
            <a:pPr lvl="0">
              <a:lnSpc>
                <a:spcPts val="1109"/>
              </a:lnSpc>
            </a:pPr>
            <a:r>
              <a:rPr lang="de-DE" dirty="0" sz="1000"/>
              <a:t>Versicherungen für Immobilien, Unternehmen und Fahrzeuge.</a:t>
            </a:r>
          </a:p>
          <a:p>
            <a:pPr lvl="0">
              <a:lnSpc>
                <a:spcPts val="1109"/>
              </a:lnSpc>
            </a:pPr>
            <a:r>
              <a:rPr lang="de-DE" dirty="0" sz="1000"/>
              <a:t>Typische Fallstricke in Vertragsbedingungen – worauf Sie achten sollten.</a:t>
            </a:r>
          </a:p>
          <a:p>
            <a:pPr marL="0" lvl="0" indent="0">
              <a:lnSpc>
                <a:spcPts val="1708"/>
              </a:lnSpc>
              <a:buNone/>
            </a:pPr>
            <a:endParaRPr lang="de-DE" dirty="0" sz="1425"/>
          </a:p>
          <a:p>
            <a:pPr marL="0" indent="0">
              <a:lnSpc>
                <a:spcPts val="1089"/>
              </a:lnSpc>
              <a:buNone/>
            </a:pPr>
            <a:r>
              <a:rPr lang="de-DE" sz="1250" b="1" dirty="0">
                <a:solidFill>
                  <a:srgbClr val="F16024"/>
                </a:solidFill>
              </a:rPr>
              <a:t>Übungen:</a:t>
            </a:r>
          </a:p>
          <a:p>
            <a:pPr marL="0" indent="0">
              <a:lnSpc>
                <a:spcPts val="1342"/>
              </a:lnSpc>
              <a:buNone/>
            </a:pPr>
            <a:endParaRPr lang="de-DE" sz="1125" dirty="0">
              <a:solidFill>
                <a:srgbClr val="F16024"/>
              </a:solidFill>
            </a:endParaRPr>
          </a:p>
          <a:p>
            <a:pPr lvl="0">
              <a:lnSpc>
                <a:spcPts val="1109"/>
              </a:lnSpc>
            </a:pPr>
            <a:r>
              <a:rPr lang="de-DE" dirty="0" sz="1000"/>
              <a:t>Drei Versicherungsangebote für dasselbe Szenario analysieren.</a:t>
            </a:r>
          </a:p>
          <a:p>
            <a:pPr lvl="0">
              <a:lnSpc>
                <a:spcPts val="1109"/>
              </a:lnSpc>
            </a:pPr>
            <a:r>
              <a:rPr lang="de-DE" dirty="0" sz="1000"/>
              <a:t>Versicherungsschutz für einen fiktiven Haushalt planen.</a:t>
            </a:r>
          </a:p>
          <a:p>
            <a:pPr lvl="0">
              <a:lnSpc>
                <a:spcPts val="1109"/>
              </a:lnSpc>
            </a:pPr>
            <a:r>
              <a:rPr lang="de-DE" dirty="0" sz="1000"/>
              <a:t>Eine Checkliste Ihrer bestehenden Versicherungen erstellen.</a:t>
            </a:r>
          </a:p>
          <a:p>
            <a:pPr marL="0" lvl="0" indent="0">
              <a:lnSpc>
                <a:spcPts val="1586"/>
              </a:lnSpc>
              <a:buNone/>
            </a:pPr>
            <a:endParaRPr lang="de-DE" dirty="0" sz="1325"/>
          </a:p>
          <a:p>
            <a:pPr marL="0" indent="0">
              <a:lnSpc>
                <a:spcPts val="1089"/>
              </a:lnSpc>
              <a:buNone/>
            </a:pPr>
            <a:r>
              <a:rPr lang="de-DE" sz="1250" b="1" dirty="0">
                <a:solidFill>
                  <a:srgbClr val="F16024"/>
                </a:solidFill>
              </a:rPr>
              <a:t>Formative Lernkontrolle:</a:t>
            </a:r>
          </a:p>
          <a:p>
            <a:pPr marL="0" indent="0">
              <a:lnSpc>
                <a:spcPts val="1342"/>
              </a:lnSpc>
              <a:buNone/>
            </a:pPr>
            <a:endParaRPr lang="de-DE" sz="1125" dirty="0">
              <a:solidFill>
                <a:srgbClr val="F16024"/>
              </a:solidFill>
            </a:endParaRPr>
          </a:p>
          <a:p>
            <a:pPr lvl="0">
              <a:lnSpc>
                <a:spcPts val="1109"/>
              </a:lnSpc>
            </a:pPr>
            <a:r>
              <a:rPr lang="de-DE" dirty="0" sz="1000"/>
              <a:t>Kurzantwort: Gegen welche Risiken sind Sie unterversichert?</a:t>
            </a:r>
          </a:p>
          <a:p>
            <a:pPr lvl="0">
              <a:lnSpc>
                <a:spcPts val="1109"/>
              </a:lnSpc>
            </a:pPr>
            <a:r>
              <a:rPr lang="de-DE" dirty="0" sz="1000"/>
              <a:t>Mini-Quiz: Richtig oder falsch – Lebensversicherung und Einkommensabsicherung.</a:t>
            </a:r>
          </a:p>
          <a:p>
            <a:pPr marL="0" lvl="0" indent="0">
              <a:lnSpc>
                <a:spcPts val="1464"/>
              </a:lnSpc>
              <a:buNone/>
            </a:pPr>
            <a:endParaRPr lang="de-DE" dirty="0" sz="1225"/>
          </a:p>
          <a:p>
            <a:pPr marL="0" indent="0">
              <a:lnSpc>
                <a:spcPts val="1089"/>
              </a:lnSpc>
              <a:buNone/>
            </a:pPr>
            <a:r>
              <a:rPr lang="de-DE" sz="1250" b="1" dirty="0">
                <a:solidFill>
                  <a:srgbClr val="F16024"/>
                </a:solidFill>
              </a:rPr>
              <a:t>Ressourcen:</a:t>
            </a:r>
          </a:p>
          <a:p>
            <a:pPr marL="0" indent="0">
              <a:lnSpc>
                <a:spcPts val="1342"/>
              </a:lnSpc>
              <a:buNone/>
            </a:pPr>
            <a:endParaRPr lang="de-DE" sz="1125" dirty="0">
              <a:solidFill>
                <a:srgbClr val="F16024"/>
              </a:solidFill>
            </a:endParaRPr>
          </a:p>
          <a:p>
            <a:pPr lvl="0">
              <a:lnSpc>
                <a:spcPts val="1109"/>
              </a:lnSpc>
            </a:pPr>
            <a:r>
              <a:rPr lang="de-DE" dirty="0" sz="1000"/>
              <a:t>Glossar der Finanzbegriffe</a:t>
            </a:r>
          </a:p>
          <a:p>
            <a:pPr lvl="0">
              <a:lnSpc>
                <a:spcPts val="1109"/>
              </a:lnSpc>
            </a:pPr>
            <a:r>
              <a:rPr lang="de-DE" dirty="0" sz="1000"/>
              <a:t>Behördliche Broschüren zum Versicherungswissen</a:t>
            </a:r>
          </a:p>
          <a:p>
            <a:pPr lvl="0">
              <a:lnSpc>
                <a:spcPts val="1109"/>
              </a:lnSpc>
            </a:pPr>
            <a:r>
              <a:rPr lang="de-DE" dirty="0" sz="1000"/>
              <a:t>Vergleichstools für Policen</a:t>
            </a:r>
          </a:p>
          <a:p>
            <a:pPr>
              <a:lnSpc>
                <a:spcPts val="1109"/>
              </a:lnSpc>
            </a:pPr>
            <a:r>
              <a:rPr lang="de-DE" dirty="0" sz="1000"/>
              <a:t>Vorlagen für die Planung der finanziellen Absicherung</a:t>
            </a:r>
            <a:endParaRPr lang="de-DE" dirty="0" sz="1000"/>
          </a:p>
          <a:p>
            <a:pPr>
              <a:lnSpc>
                <a:spcPts val="1708"/>
              </a:lnSpc>
            </a:pPr>
            <a:endParaRPr lang="de-DE" dirty="0" sz="1425"/>
          </a:p>
          <a:p>
            <a:pPr>
              <a:lnSpc>
                <a:spcPts val="1220"/>
              </a:lnSpc>
            </a:pPr>
            <a:endParaRPr lang="de-DE" dirty="0" sz="1025"/>
          </a:p>
        </p:txBody>
      </p:sp>
      <p:cxnSp>
        <p:nvCxnSpPr>
          <p:cNvPr id="24" name="Straight Connector 23">
            <a:extLst>
              <a:ext uri="{FF2B5EF4-FFF2-40B4-BE49-F238E27FC236}">
                <a16:creationId xmlns:a16="http://schemas.microsoft.com/office/drawing/2014/main" id="{8D8EB065-D841-8BD9-17A8-9FBEB1CEB76C}"/>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EE986F79-903D-7C9D-8E4C-1BB5B1036734}"/>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56F47DB2-69C3-3A68-B319-F7B1BAE96A5D}"/>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E6D3B448-7AB2-0BB2-910A-CFCAB150027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2" name="Freeform 41">
                <a:extLst>
                  <a:ext uri="{FF2B5EF4-FFF2-40B4-BE49-F238E27FC236}">
                    <a16:creationId xmlns:a16="http://schemas.microsoft.com/office/drawing/2014/main" id="{B043FFBF-4EFD-66BE-EBA3-EF594A6FF7D9}"/>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3" name="Freeform 42">
                <a:extLst>
                  <a:ext uri="{FF2B5EF4-FFF2-40B4-BE49-F238E27FC236}">
                    <a16:creationId xmlns:a16="http://schemas.microsoft.com/office/drawing/2014/main" id="{081DAA11-6EED-A0E9-B398-160CFB10F1EA}"/>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4" name="Freeform 43">
                <a:extLst>
                  <a:ext uri="{FF2B5EF4-FFF2-40B4-BE49-F238E27FC236}">
                    <a16:creationId xmlns:a16="http://schemas.microsoft.com/office/drawing/2014/main" id="{FCD2803A-A6C3-5875-64B8-76F6B968A472}"/>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5" name="Freeform 44">
                <a:extLst>
                  <a:ext uri="{FF2B5EF4-FFF2-40B4-BE49-F238E27FC236}">
                    <a16:creationId xmlns:a16="http://schemas.microsoft.com/office/drawing/2014/main" id="{8533E6B8-CBED-E214-7B6B-9905454E8D86}"/>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6" name="Freeform 45">
                <a:extLst>
                  <a:ext uri="{FF2B5EF4-FFF2-40B4-BE49-F238E27FC236}">
                    <a16:creationId xmlns:a16="http://schemas.microsoft.com/office/drawing/2014/main" id="{977B183A-D8AE-233F-BEA4-1745E1070576}"/>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7" name="Freeform 46">
                <a:extLst>
                  <a:ext uri="{FF2B5EF4-FFF2-40B4-BE49-F238E27FC236}">
                    <a16:creationId xmlns:a16="http://schemas.microsoft.com/office/drawing/2014/main" id="{41BCB709-B1EB-AB51-CA9F-AEF6B0C52B56}"/>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8" name="Freeform 47">
                <a:extLst>
                  <a:ext uri="{FF2B5EF4-FFF2-40B4-BE49-F238E27FC236}">
                    <a16:creationId xmlns:a16="http://schemas.microsoft.com/office/drawing/2014/main" id="{6E7AA1AF-5D34-B5ED-A7BF-C33E5CDBCE8F}"/>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9" name="Freeform 48">
                <a:extLst>
                  <a:ext uri="{FF2B5EF4-FFF2-40B4-BE49-F238E27FC236}">
                    <a16:creationId xmlns:a16="http://schemas.microsoft.com/office/drawing/2014/main" id="{F550CC7B-9D46-A9A5-E4DA-D62CF1486560}"/>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0" name="Freeform 49">
                <a:extLst>
                  <a:ext uri="{FF2B5EF4-FFF2-40B4-BE49-F238E27FC236}">
                    <a16:creationId xmlns:a16="http://schemas.microsoft.com/office/drawing/2014/main" id="{09DEF1D1-A449-0750-E6C3-03AE7DE4844D}"/>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1" name="Freeform 50">
                <a:extLst>
                  <a:ext uri="{FF2B5EF4-FFF2-40B4-BE49-F238E27FC236}">
                    <a16:creationId xmlns:a16="http://schemas.microsoft.com/office/drawing/2014/main" id="{27A3CEC4-B7DA-647E-CFEB-8DD9F18E1D2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27" name="Graphic 2">
              <a:extLst>
                <a:ext uri="{FF2B5EF4-FFF2-40B4-BE49-F238E27FC236}">
                  <a16:creationId xmlns:a16="http://schemas.microsoft.com/office/drawing/2014/main" id="{A3A03C59-B362-886B-304A-CC5BC02AEFC1}"/>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61A13AFB-0444-ACF9-D4FA-2E0D6D2CE15A}"/>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9" name="Freeform 28">
                <a:extLst>
                  <a:ext uri="{FF2B5EF4-FFF2-40B4-BE49-F238E27FC236}">
                    <a16:creationId xmlns:a16="http://schemas.microsoft.com/office/drawing/2014/main" id="{CD098007-6E73-CFA1-586C-BF3D106C821B}"/>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0" name="Freeform 29">
                <a:extLst>
                  <a:ext uri="{FF2B5EF4-FFF2-40B4-BE49-F238E27FC236}">
                    <a16:creationId xmlns:a16="http://schemas.microsoft.com/office/drawing/2014/main" id="{4EC1052F-63D7-4581-30FB-EC10660AA742}"/>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1" name="Freeform 30">
                <a:extLst>
                  <a:ext uri="{FF2B5EF4-FFF2-40B4-BE49-F238E27FC236}">
                    <a16:creationId xmlns:a16="http://schemas.microsoft.com/office/drawing/2014/main" id="{884EB1F9-2155-486B-8CDE-83E6235DC515}"/>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2" name="Freeform 31">
                <a:extLst>
                  <a:ext uri="{FF2B5EF4-FFF2-40B4-BE49-F238E27FC236}">
                    <a16:creationId xmlns:a16="http://schemas.microsoft.com/office/drawing/2014/main" id="{31AB39BD-2C7C-3D5A-E21C-34CDA4ED0341}"/>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3" name="Freeform 32">
                <a:extLst>
                  <a:ext uri="{FF2B5EF4-FFF2-40B4-BE49-F238E27FC236}">
                    <a16:creationId xmlns:a16="http://schemas.microsoft.com/office/drawing/2014/main" id="{EE1AAFCA-C168-0AFC-92DE-C65B283B0A58}"/>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4" name="Freeform 33">
                <a:extLst>
                  <a:ext uri="{FF2B5EF4-FFF2-40B4-BE49-F238E27FC236}">
                    <a16:creationId xmlns:a16="http://schemas.microsoft.com/office/drawing/2014/main" id="{0479C41E-AD74-1EB1-2ED8-ED19750A7FD7}"/>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5" name="Freeform 34">
                <a:extLst>
                  <a:ext uri="{FF2B5EF4-FFF2-40B4-BE49-F238E27FC236}">
                    <a16:creationId xmlns:a16="http://schemas.microsoft.com/office/drawing/2014/main" id="{3BC505C6-AAD3-C344-364C-72F2EA98996E}"/>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36" name="Freeform 35">
                <a:extLst>
                  <a:ext uri="{FF2B5EF4-FFF2-40B4-BE49-F238E27FC236}">
                    <a16:creationId xmlns:a16="http://schemas.microsoft.com/office/drawing/2014/main" id="{5B3B4ABC-A89D-D0F2-5389-A370AD908A57}"/>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37" name="Freeform 36">
                <a:extLst>
                  <a:ext uri="{FF2B5EF4-FFF2-40B4-BE49-F238E27FC236}">
                    <a16:creationId xmlns:a16="http://schemas.microsoft.com/office/drawing/2014/main" id="{459FAEB2-BA8A-90D5-0B44-AEFC3DC8DD3D}"/>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8" name="Freeform 37">
                <a:extLst>
                  <a:ext uri="{FF2B5EF4-FFF2-40B4-BE49-F238E27FC236}">
                    <a16:creationId xmlns:a16="http://schemas.microsoft.com/office/drawing/2014/main" id="{7C287925-1355-30A4-8832-C5C27BE93891}"/>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9" name="Freeform 38">
                <a:extLst>
                  <a:ext uri="{FF2B5EF4-FFF2-40B4-BE49-F238E27FC236}">
                    <a16:creationId xmlns:a16="http://schemas.microsoft.com/office/drawing/2014/main" id="{A26227E9-065E-E506-BF90-E872751ABEF0}"/>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0" name="Freeform 39">
                <a:extLst>
                  <a:ext uri="{FF2B5EF4-FFF2-40B4-BE49-F238E27FC236}">
                    <a16:creationId xmlns:a16="http://schemas.microsoft.com/office/drawing/2014/main" id="{2F4BA5A4-5462-FB7B-2695-4CC14D24CE94}"/>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spTree>
    <p:extLst>
      <p:ext uri="{BB962C8B-B14F-4D97-AF65-F5344CB8AC3E}">
        <p14:creationId xmlns:p14="http://schemas.microsoft.com/office/powerpoint/2010/main" val="5257226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38BCFF-E647-8F8F-32BF-2DBB9161378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8510057C-2E12-01E4-B15A-48C6304A730C}"/>
              </a:ext>
            </a:extLst>
          </p:cNvPr>
          <p:cNvSpPr>
            <a:spLocks noGrp="1"/>
          </p:cNvSpPr>
          <p:nvPr>
            <p:ph type="body" sz="quarter" idx="49"/>
          </p:nvPr>
        </p:nvSpPr>
        <p:spPr/>
        <p:txBody>
          <a:bodyPr/>
          <a:lstStyle/>
          <a:p>
            <a:r>
              <a:rPr lang="de-DE" dirty="0"/>
              <a:t>Einführung</a:t>
            </a:r>
          </a:p>
        </p:txBody>
      </p:sp>
      <p:sp>
        <p:nvSpPr>
          <p:cNvPr id="2" name="Text Placeholder 1">
            <a:extLst>
              <a:ext uri="{FF2B5EF4-FFF2-40B4-BE49-F238E27FC236}">
                <a16:creationId xmlns:a16="http://schemas.microsoft.com/office/drawing/2014/main" id="{7FBA6AFC-9F3C-EA8C-44FF-7C872BBD9B32}"/>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101F0474-7277-D3F0-B876-19020D89CB06}"/>
              </a:ext>
            </a:extLst>
          </p:cNvPr>
          <p:cNvSpPr>
            <a:spLocks noGrp="1"/>
          </p:cNvSpPr>
          <p:nvPr>
            <p:ph type="body" sz="quarter" idx="61"/>
          </p:nvPr>
        </p:nvSpPr>
        <p:spPr/>
        <p:txBody>
          <a:bodyPr/>
          <a:lstStyle/>
          <a:p>
            <a:r>
              <a:rPr lang="de-DE" dirty="0"/>
              <a:t>Frauen in der Karrieremitte</a:t>
            </a:r>
          </a:p>
        </p:txBody>
      </p:sp>
      <p:sp>
        <p:nvSpPr>
          <p:cNvPr id="8" name="Text Placeholder 7">
            <a:extLst>
              <a:ext uri="{FF2B5EF4-FFF2-40B4-BE49-F238E27FC236}">
                <a16:creationId xmlns:a16="http://schemas.microsoft.com/office/drawing/2014/main" id="{B9B03096-204F-4BB9-B190-E806AF71504E}"/>
              </a:ext>
            </a:extLst>
          </p:cNvPr>
          <p:cNvSpPr>
            <a:spLocks noGrp="1"/>
          </p:cNvSpPr>
          <p:nvPr>
            <p:ph type="body" sz="quarter" idx="64"/>
          </p:nvPr>
        </p:nvSpPr>
        <p:spPr>
          <a:xfrm>
            <a:off x="1704813" y="1534332"/>
            <a:ext cx="3060000" cy="8400082"/>
          </a:xfrm>
        </p:spPr>
        <p:txBody>
          <a:bodyPr/>
          <a:lstStyle/>
          <a:p>
            <a:pPr marL="0" indent="0">
              <a:lnSpc>
                <a:spcPts val="999"/>
              </a:lnSpc>
              <a:buNone/>
            </a:pPr>
            <a:r>
              <a:rPr lang="de-DE" b="1" dirty="0" sz="900">
                <a:solidFill>
                  <a:srgbClr val="F16024"/>
                </a:solidFill>
              </a:rPr>
              <a:t>In der Lebens- und Karrieremitte jonglieren Sie vermutlich viele Verpflichtungen – zu Hause und im Beruf.</a:t>
            </a:r>
          </a:p>
          <a:p>
            <a:pPr marL="0" indent="0">
              <a:lnSpc>
                <a:spcPts val="999"/>
              </a:lnSpc>
              <a:buNone/>
            </a:pPr>
            <a:r>
              <a:rPr lang="de-DE" b="1" dirty="0" sz="900">
                <a:solidFill>
                  <a:srgbClr val="F16024"/>
                </a:solidFill>
              </a:rPr>
              <a:t>Sie brauchen die richtigen Pläne und Versicherungen, damit Sie und Ihre Angehörigen wirklich gut abgesichert sind. </a:t>
            </a:r>
          </a:p>
          <a:p>
            <a:pPr marL="0" indent="0">
              <a:lnSpc>
                <a:spcPts val="1952"/>
              </a:lnSpc>
              <a:buNone/>
            </a:pPr>
            <a:endParaRPr lang="de-DE" b="1" dirty="0" sz="1625">
              <a:solidFill>
                <a:srgbClr val="F16024"/>
              </a:solidFill>
            </a:endParaRPr>
          </a:p>
          <a:p>
            <a:pPr marL="0" indent="0">
              <a:lnSpc>
                <a:spcPts val="999"/>
              </a:lnSpc>
              <a:spcBef>
                <a:spcPts val="2602"/>
              </a:spcBef>
              <a:buNone/>
            </a:pPr>
            <a:r>
              <a:rPr lang="de-DE" b="1" dirty="0" sz="900">
                <a:solidFill>
                  <a:srgbClr val="F16024"/>
                </a:solidFill>
              </a:rPr>
              <a:t>Frauen in der Karrieremitte stehen unter besonderem, mehrfachem Druck: Sie haben häufiger als Männer ihre Berufstätigkeit für Sorgearbeit unterbrochen, verdienen wegen des Gender Pay Gap oft weniger und tragen neben dem Beruf häufig den „Mental Load“ der Familienfinanzen. Versicherungen und Finanzplanung dienen in dieser Phase deshalb nicht nur der Absicherung – sie gleichen auch strukturelle Lücken aus, die sich über die Jahre summiert haben.</a:t>
            </a:r>
            <a:endParaRPr lang="de-DE" b="1" dirty="0" sz="900">
              <a:solidFill>
                <a:srgbClr val="F16024"/>
              </a:solidFill>
            </a:endParaRPr>
          </a:p>
          <a:p>
            <a:pPr marL="0" indent="0">
              <a:lnSpc>
                <a:spcPts val="3538"/>
              </a:lnSpc>
              <a:buNone/>
            </a:pPr>
            <a:endParaRPr lang="de-DE" b="1" dirty="0" sz="2950">
              <a:solidFill>
                <a:srgbClr val="F16024"/>
              </a:solidFill>
            </a:endParaRPr>
          </a:p>
          <a:p>
            <a:pPr marL="0" indent="0">
              <a:lnSpc>
                <a:spcPts val="1220"/>
              </a:lnSpc>
              <a:buNone/>
            </a:pPr>
            <a:endParaRPr lang="de-DE" sz="1025" b="1" dirty="0"/>
          </a:p>
          <a:p>
            <a:pPr marL="0" indent="0">
              <a:lnSpc>
                <a:spcPts val="1220"/>
              </a:lnSpc>
              <a:buNone/>
            </a:pPr>
            <a:endParaRPr lang="de-DE" sz="1025" b="1" dirty="0">
              <a:solidFill>
                <a:srgbClr val="F16024"/>
              </a:solidFill>
            </a:endParaRPr>
          </a:p>
          <a:p>
            <a:pPr marL="0" indent="0">
              <a:lnSpc>
                <a:spcPts val="1001"/>
              </a:lnSpc>
              <a:spcBef>
                <a:spcPts val="889"/>
              </a:spcBef>
              <a:buNone/>
            </a:pPr>
            <a:r>
              <a:rPr lang="de-DE" sz="1150" b="1" dirty="0">
                <a:solidFill>
                  <a:srgbClr val="F16024"/>
                </a:solidFill>
              </a:rPr>
              <a:t>Wichtige Überlegungen:</a:t>
            </a:r>
          </a:p>
          <a:p>
            <a:pPr marL="0" indent="0">
              <a:lnSpc>
                <a:spcPts val="1342"/>
              </a:lnSpc>
              <a:buNone/>
            </a:pPr>
            <a:endParaRPr lang="de-DE" sz="1125" b="1" dirty="0"/>
          </a:p>
          <a:p>
            <a:pPr>
              <a:lnSpc>
                <a:spcPts val="999"/>
              </a:lnSpc>
            </a:pPr>
            <a:r>
              <a:rPr lang="de-DE" dirty="0" sz="900"/>
              <a:t>Ihre Wohnkosten – Miete oder Hypothek – sind jeden Monat ein großer Ausgabenposten; Ihre Zahlungsfähigkeit muss gesichert sein</a:t>
            </a:r>
          </a:p>
          <a:p>
            <a:pPr>
              <a:lnSpc>
                <a:spcPts val="999"/>
              </a:lnSpc>
            </a:pPr>
            <a:r>
              <a:rPr lang="de-DE" dirty="0" sz="900"/>
              <a:t>Vielleicht sorgen Sie für Kinder, ältere Angehörige oder Haustiere – ihre Bedürfnisse gehören in Ihren Plan.</a:t>
            </a:r>
          </a:p>
          <a:p>
            <a:pPr>
              <a:lnSpc>
                <a:spcPts val="999"/>
              </a:lnSpc>
            </a:pPr>
            <a:r>
              <a:rPr lang="de-DE" dirty="0" sz="900"/>
              <a:t>Bei so viel Verantwortung ist es wichtig, nicht nur Ihr Vermögen zu versichern, sondern auch eine ausreichende Krankenversicherung und Einkommensabsicherung zu haben</a:t>
            </a:r>
          </a:p>
          <a:p>
            <a:pPr>
              <a:lnSpc>
                <a:spcPts val="999"/>
              </a:lnSpc>
            </a:pPr>
            <a:r>
              <a:rPr lang="de-DE" dirty="0" sz="900"/>
              <a:t>Da sich Ihre Lebensumstände in der Lebensmitte ändern, sollten Sie Ihren Versicherungsschutz immer wieder überprüfen und anpassen.</a:t>
            </a:r>
          </a:p>
          <a:p>
            <a:pPr>
              <a:lnSpc>
                <a:spcPts val="2806"/>
              </a:lnSpc>
            </a:pPr>
            <a:endParaRPr lang="de-DE" dirty="0" sz="2350"/>
          </a:p>
          <a:p>
            <a:pPr>
              <a:lnSpc>
                <a:spcPts val="931"/>
              </a:lnSpc>
            </a:pPr>
            <a:endParaRPr lang="de-DE" b="1" dirty="0" sz="775"/>
          </a:p>
          <a:p>
            <a:pPr marL="0" indent="0">
              <a:lnSpc>
                <a:spcPts val="1001"/>
              </a:lnSpc>
              <a:spcBef>
                <a:spcPts val="2671"/>
              </a:spcBef>
              <a:buNone/>
            </a:pPr>
            <a:r>
              <a:rPr lang="de-DE" sz="1150" b="1" dirty="0">
                <a:solidFill>
                  <a:srgbClr val="F16024"/>
                </a:solidFill>
              </a:rPr>
              <a:t>Herausforderungen</a:t>
            </a:r>
          </a:p>
          <a:p>
            <a:pPr marL="0" indent="0">
              <a:lnSpc>
                <a:spcPts val="1342"/>
              </a:lnSpc>
              <a:buNone/>
            </a:pPr>
            <a:endParaRPr lang="de-DE" sz="1125" b="1" dirty="0">
              <a:solidFill>
                <a:srgbClr val="F16024"/>
              </a:solidFill>
            </a:endParaRPr>
          </a:p>
          <a:p>
            <a:pPr>
              <a:lnSpc>
                <a:spcPts val="999"/>
              </a:lnSpc>
            </a:pPr>
            <a:r>
              <a:rPr lang="de-DE" dirty="0" sz="900"/>
              <a:t>Viele laufende Ausgaben belasten Ihr Einkommen</a:t>
            </a:r>
          </a:p>
          <a:p>
            <a:pPr>
              <a:lnSpc>
                <a:spcPts val="999"/>
              </a:lnSpc>
            </a:pPr>
            <a:r>
              <a:rPr lang="de-DE" dirty="0" sz="900"/>
              <a:t>Schwierig, Geld für künftigen Bedarf und Ersparnisse zurückzulegen</a:t>
            </a:r>
          </a:p>
          <a:p>
            <a:pPr>
              <a:lnSpc>
                <a:spcPts val="999"/>
              </a:lnSpc>
            </a:pPr>
            <a:r>
              <a:rPr lang="de-DE" dirty="0" sz="900"/>
              <a:t>Familie und Beruf fordern in der Lebensmitte gleichzeitig am meisten.</a:t>
            </a:r>
          </a:p>
          <a:p>
            <a:pPr marL="0" indent="0">
              <a:lnSpc>
                <a:spcPts val="3050"/>
              </a:lnSpc>
              <a:buNone/>
            </a:pPr>
            <a:endParaRPr lang="de-DE" dirty="0" sz="2550"/>
          </a:p>
          <a:p>
            <a:pPr marL="0" indent="0">
              <a:lnSpc>
                <a:spcPts val="1220"/>
              </a:lnSpc>
              <a:buNone/>
            </a:pPr>
            <a:endParaRPr lang="de-DE" dirty="0" sz="1025"/>
          </a:p>
          <a:p>
            <a:pPr marL="0" indent="0">
              <a:lnSpc>
                <a:spcPts val="1001"/>
              </a:lnSpc>
              <a:spcBef>
                <a:spcPts val="590"/>
              </a:spcBef>
              <a:buNone/>
            </a:pPr>
            <a:r>
              <a:rPr lang="de-DE" sz="1150" b="1" dirty="0">
                <a:solidFill>
                  <a:srgbClr val="F16024"/>
                </a:solidFill>
              </a:rPr>
              <a:t>Prioritäten bei Versicherungen:</a:t>
            </a:r>
          </a:p>
          <a:p>
            <a:pPr marL="0" indent="0">
              <a:lnSpc>
                <a:spcPts val="1342"/>
              </a:lnSpc>
              <a:buNone/>
            </a:pPr>
            <a:endParaRPr lang="de-DE" sz="1125" b="1" dirty="0">
              <a:solidFill>
                <a:srgbClr val="F16024"/>
              </a:solidFill>
            </a:endParaRPr>
          </a:p>
          <a:p>
            <a:pPr>
              <a:lnSpc>
                <a:spcPts val="999"/>
              </a:lnSpc>
            </a:pPr>
            <a:r>
              <a:rPr lang="de-DE" dirty="0" sz="900"/>
              <a:t>Krankenversicherung bei wachsender Familienverantwortung</a:t>
            </a:r>
          </a:p>
          <a:p>
            <a:pPr>
              <a:lnSpc>
                <a:spcPts val="999"/>
              </a:lnSpc>
            </a:pPr>
            <a:r>
              <a:rPr lang="de-DE" dirty="0" sz="900"/>
              <a:t>Lebensversicherung</a:t>
            </a:r>
          </a:p>
          <a:p>
            <a:pPr>
              <a:lnSpc>
                <a:spcPts val="999"/>
              </a:lnSpc>
            </a:pPr>
            <a:r>
              <a:rPr lang="de-DE" dirty="0" sz="900"/>
              <a:t>Schutz Ihres Vermögens, einschließlich Einkommen und Eigentum</a:t>
            </a:r>
          </a:p>
          <a:p>
            <a:pPr>
              <a:lnSpc>
                <a:spcPts val="610"/>
              </a:lnSpc>
            </a:pPr>
            <a:endParaRPr lang="de-DE" dirty="0" sz="500"/>
          </a:p>
          <a:p>
            <a:pPr>
              <a:lnSpc>
                <a:spcPts val="1220"/>
              </a:lnSpc>
            </a:pPr>
            <a:endParaRPr lang="de-DE" dirty="0" sz="1025"/>
          </a:p>
          <a:p>
            <a:pPr>
              <a:lnSpc>
                <a:spcPts val="1220"/>
              </a:lnSpc>
            </a:pPr>
            <a:endParaRPr lang="de-DE" dirty="0" sz="1025"/>
          </a:p>
          <a:p>
            <a:pPr>
              <a:lnSpc>
                <a:spcPts val="1220"/>
              </a:lnSpc>
            </a:pPr>
            <a:endParaRPr lang="de-DE" dirty="0" sz="1025"/>
          </a:p>
          <a:p>
            <a:pPr>
              <a:lnSpc>
                <a:spcPts val="1220"/>
              </a:lnSpc>
            </a:pPr>
            <a:endParaRPr lang="de-DE" dirty="0" sz="1025"/>
          </a:p>
        </p:txBody>
      </p:sp>
      <p:sp>
        <p:nvSpPr>
          <p:cNvPr id="68" name="Rounded Rectangle 67">
            <a:extLst>
              <a:ext uri="{FF2B5EF4-FFF2-40B4-BE49-F238E27FC236}">
                <a16:creationId xmlns:a16="http://schemas.microsoft.com/office/drawing/2014/main" id="{FE7B4B90-9C26-1370-94C8-6CAEBAFC7292}"/>
              </a:ext>
            </a:extLst>
          </p:cNvPr>
          <p:cNvSpPr/>
          <p:nvPr/>
        </p:nvSpPr>
        <p:spPr>
          <a:xfrm>
            <a:off x="5005388" y="1821601"/>
            <a:ext cx="1981199" cy="1878861"/>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87" name="Graphic 2">
            <a:extLst>
              <a:ext uri="{FF2B5EF4-FFF2-40B4-BE49-F238E27FC236}">
                <a16:creationId xmlns:a16="http://schemas.microsoft.com/office/drawing/2014/main" id="{2B738733-23C2-209E-8727-05FFEA348D4F}"/>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DE18DCC9-C9D4-DB08-6CFC-3D60E029EADB}"/>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801E1D30-273C-3B82-FB73-2FACDFDD3B06}"/>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93C18D82-6587-7E0E-B138-5C77BBDC9FC8}"/>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82E4E10F-B4FC-4B10-2B39-CADF6061E9AF}"/>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5427FD08-998A-899B-CB7F-A03E64F9156F}"/>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6840BA7E-F274-53DC-56D5-BCF84A1AECA7}"/>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6A3B086B-D78A-8355-F84B-C98CCBBAACFA}"/>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grpSp>
      <p:sp>
        <p:nvSpPr>
          <p:cNvPr id="25" name="Rounded Rectangle 24">
            <a:extLst>
              <a:ext uri="{FF2B5EF4-FFF2-40B4-BE49-F238E27FC236}">
                <a16:creationId xmlns:a16="http://schemas.microsoft.com/office/drawing/2014/main" id="{AE0BF27E-177C-555F-F643-89ED886F3EDB}"/>
              </a:ext>
            </a:extLst>
          </p:cNvPr>
          <p:cNvSpPr/>
          <p:nvPr/>
        </p:nvSpPr>
        <p:spPr>
          <a:xfrm>
            <a:off x="5005388" y="4188566"/>
            <a:ext cx="1981199" cy="3577571"/>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0" name="Text Placeholder 7">
            <a:extLst>
              <a:ext uri="{FF2B5EF4-FFF2-40B4-BE49-F238E27FC236}">
                <a16:creationId xmlns:a16="http://schemas.microsoft.com/office/drawing/2014/main" id="{50F5D1A4-2BAB-91F6-511E-CBEF87FE5FF6}"/>
              </a:ext>
            </a:extLst>
          </p:cNvPr>
          <p:cNvSpPr txBox="1">
            <a:spLocks/>
          </p:cNvSpPr>
          <p:nvPr/>
        </p:nvSpPr>
        <p:spPr>
          <a:xfrm>
            <a:off x="5215915" y="2204571"/>
            <a:ext cx="1642085" cy="1281580"/>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nSpc>
                <a:spcPts val="1054"/>
              </a:lnSpc>
            </a:pPr>
            <a:r>
              <a:rPr lang="de-DE" dirty="0" sz="950"/>
              <a:t>Machen Sie eine voll­stän­dige Bestands­auf­nahme all Ihrer bestehenden Ver­siche­rungs­poli­cen</a:t>
            </a:r>
          </a:p>
          <a:p>
            <a:pPr>
              <a:lnSpc>
                <a:spcPts val="1054"/>
              </a:lnSpc>
            </a:pPr>
            <a:r>
              <a:rPr lang="de-DE" dirty="0" sz="950"/>
              <a:t>Stellen Sie fest, ob Sie Lücken im Schutz haben oder zu viel für Ver­siche­run­gen zahlen, die Sie nicht mehr brauchen</a:t>
            </a:r>
          </a:p>
          <a:p>
            <a:pPr marL="0" indent="0">
              <a:lnSpc>
                <a:spcPts val="1109"/>
              </a:lnSpc>
              <a:buNone/>
            </a:pPr>
            <a:endParaRPr lang="de-DE" dirty="0" sz="1000"/>
          </a:p>
        </p:txBody>
      </p:sp>
      <p:sp>
        <p:nvSpPr>
          <p:cNvPr id="81" name="Text Placeholder 7">
            <a:extLst>
              <a:ext uri="{FF2B5EF4-FFF2-40B4-BE49-F238E27FC236}">
                <a16:creationId xmlns:a16="http://schemas.microsoft.com/office/drawing/2014/main" id="{BC3674B6-05DF-B9FA-C211-91F60910307B}"/>
              </a:ext>
            </a:extLst>
          </p:cNvPr>
          <p:cNvSpPr txBox="1">
            <a:spLocks/>
          </p:cNvSpPr>
          <p:nvPr/>
        </p:nvSpPr>
        <p:spPr>
          <a:xfrm>
            <a:off x="5215915" y="4571535"/>
            <a:ext cx="1642085" cy="16149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192"/>
              </a:lnSpc>
              <a:buNone/>
            </a:pPr>
            <a:r>
              <a:rPr lang="de-DE" dirty="0" sz="1075"/>
              <a:t>In dieser Videoreihe von Life Happens erfahren Sie von echten Erfahrungen und Her­aus­for­derun­gen – und wie die richtige Ver­siche­rung hilft, sie zu meistern und Ihre finanzielle Sicherheit zu bewahren. </a:t>
            </a:r>
          </a:p>
          <a:p>
            <a:pPr marL="0" indent="0">
              <a:lnSpc>
                <a:spcPts val="2714"/>
              </a:lnSpc>
              <a:buNone/>
            </a:pPr>
            <a:endParaRPr lang="de-DE" dirty="0" sz="2250"/>
          </a:p>
          <a:p>
            <a:pPr marL="0" indent="0">
              <a:lnSpc>
                <a:spcPts val="1220"/>
              </a:lnSpc>
              <a:buNone/>
            </a:pPr>
            <a:endParaRPr lang="de-DE" dirty="0" sz="1025"/>
          </a:p>
          <a:p>
            <a:pPr marL="0" indent="0">
              <a:lnSpc>
                <a:spcPts val="1192"/>
              </a:lnSpc>
              <a:spcBef>
                <a:spcPts val="210"/>
              </a:spcBef>
              <a:buNone/>
            </a:pPr>
            <a:r>
              <a:rPr lang="de-DE" dirty="0" sz="1075">
                <a:hlinkClick r:id="rId2"/>
              </a:rPr>
              <a:t>Life Happens Video Series</a:t>
            </a:r>
            <a:endParaRPr lang="de-DE" dirty="0" sz="1075"/>
          </a:p>
          <a:p>
            <a:pPr marL="0" indent="0">
              <a:lnSpc>
                <a:spcPts val="1250"/>
              </a:lnSpc>
              <a:buNone/>
            </a:pPr>
            <a:endParaRPr lang="de-DE" dirty="0" sz="1050"/>
          </a:p>
        </p:txBody>
      </p:sp>
      <p:grpSp>
        <p:nvGrpSpPr>
          <p:cNvPr id="116" name="Group 115">
            <a:extLst>
              <a:ext uri="{FF2B5EF4-FFF2-40B4-BE49-F238E27FC236}">
                <a16:creationId xmlns:a16="http://schemas.microsoft.com/office/drawing/2014/main" id="{6807AED7-71E7-EF3A-8CC2-F050066DA402}"/>
              </a:ext>
            </a:extLst>
          </p:cNvPr>
          <p:cNvGrpSpPr/>
          <p:nvPr/>
        </p:nvGrpSpPr>
        <p:grpSpPr>
          <a:xfrm>
            <a:off x="5126719" y="1601613"/>
            <a:ext cx="1387128" cy="406400"/>
            <a:chOff x="1997756" y="3611831"/>
            <a:chExt cx="1387128" cy="406400"/>
          </a:xfrm>
        </p:grpSpPr>
        <p:grpSp>
          <p:nvGrpSpPr>
            <p:cNvPr id="117" name="Group 116">
              <a:extLst>
                <a:ext uri="{FF2B5EF4-FFF2-40B4-BE49-F238E27FC236}">
                  <a16:creationId xmlns:a16="http://schemas.microsoft.com/office/drawing/2014/main" id="{548F0F41-2082-19AB-CFAA-1B2142326A76}"/>
                </a:ext>
              </a:extLst>
            </p:cNvPr>
            <p:cNvGrpSpPr/>
            <p:nvPr/>
          </p:nvGrpSpPr>
          <p:grpSpPr>
            <a:xfrm>
              <a:off x="1997756" y="3611831"/>
              <a:ext cx="1387128" cy="406400"/>
              <a:chOff x="1590175" y="6032510"/>
              <a:chExt cx="1387128" cy="406400"/>
            </a:xfrm>
          </p:grpSpPr>
          <p:sp>
            <p:nvSpPr>
              <p:cNvPr id="125" name="Rectangle 124">
                <a:extLst>
                  <a:ext uri="{FF2B5EF4-FFF2-40B4-BE49-F238E27FC236}">
                    <a16:creationId xmlns:a16="http://schemas.microsoft.com/office/drawing/2014/main" id="{5B693EEE-E6B2-9E91-6024-3366B7B9B7BE}"/>
                  </a:ext>
                </a:extLst>
              </p:cNvPr>
              <p:cNvSpPr/>
              <p:nvPr/>
            </p:nvSpPr>
            <p:spPr>
              <a:xfrm>
                <a:off x="1941158" y="6087928"/>
                <a:ext cx="674452"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26" name="Rectangle 125">
                <a:extLst>
                  <a:ext uri="{FF2B5EF4-FFF2-40B4-BE49-F238E27FC236}">
                    <a16:creationId xmlns:a16="http://schemas.microsoft.com/office/drawing/2014/main" id="{C50A9751-BFAC-D064-7C9D-CF94D61BC61E}"/>
                  </a:ext>
                </a:extLst>
              </p:cNvPr>
              <p:cNvSpPr/>
              <p:nvPr/>
            </p:nvSpPr>
            <p:spPr>
              <a:xfrm>
                <a:off x="1784139" y="6092546"/>
                <a:ext cx="810205" cy="286328"/>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27" name="Text Placeholder 122">
                <a:extLst>
                  <a:ext uri="{FF2B5EF4-FFF2-40B4-BE49-F238E27FC236}">
                    <a16:creationId xmlns:a16="http://schemas.microsoft.com/office/drawing/2014/main" id="{7CED5FE1-BEBD-FF6F-CE8C-B12A12FB0B0C}"/>
                  </a:ext>
                </a:extLst>
              </p:cNvPr>
              <p:cNvSpPr txBox="1">
                <a:spLocks/>
              </p:cNvSpPr>
              <p:nvPr/>
            </p:nvSpPr>
            <p:spPr>
              <a:xfrm>
                <a:off x="1981385" y="6096239"/>
                <a:ext cx="99591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Tipps</a:t>
                </a:r>
              </a:p>
            </p:txBody>
          </p:sp>
          <p:sp>
            <p:nvSpPr>
              <p:cNvPr id="128" name="Oval 127">
                <a:extLst>
                  <a:ext uri="{FF2B5EF4-FFF2-40B4-BE49-F238E27FC236}">
                    <a16:creationId xmlns:a16="http://schemas.microsoft.com/office/drawing/2014/main" id="{9D157A04-6140-051E-81D1-CF734D4C39B9}"/>
                  </a:ext>
                </a:extLst>
              </p:cNvPr>
              <p:cNvSpPr/>
              <p:nvPr/>
            </p:nvSpPr>
            <p:spPr>
              <a:xfrm>
                <a:off x="1590175" y="6032510"/>
                <a:ext cx="406400" cy="406400"/>
              </a:xfrm>
              <a:prstGeom prst="ellipse">
                <a:avLst/>
              </a:prstGeom>
              <a:solidFill>
                <a:srgbClr val="F160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29" name="Freeform 128">
                <a:extLst>
                  <a:ext uri="{FF2B5EF4-FFF2-40B4-BE49-F238E27FC236}">
                    <a16:creationId xmlns:a16="http://schemas.microsoft.com/office/drawing/2014/main" id="{2D54A0C8-1CEC-D0F3-27D4-B26874715AAC}"/>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de-DE" dirty="0"/>
              </a:p>
            </p:txBody>
          </p:sp>
        </p:grpSp>
        <p:grpSp>
          <p:nvGrpSpPr>
            <p:cNvPr id="118" name="Group 117">
              <a:extLst>
                <a:ext uri="{FF2B5EF4-FFF2-40B4-BE49-F238E27FC236}">
                  <a16:creationId xmlns:a16="http://schemas.microsoft.com/office/drawing/2014/main" id="{DE69E4C5-A74A-212C-D720-162CF4C919BE}"/>
                </a:ext>
              </a:extLst>
            </p:cNvPr>
            <p:cNvGrpSpPr/>
            <p:nvPr/>
          </p:nvGrpSpPr>
          <p:grpSpPr>
            <a:xfrm>
              <a:off x="2082840" y="3699396"/>
              <a:ext cx="249276" cy="237604"/>
              <a:chOff x="8687174" y="1568164"/>
              <a:chExt cx="1195477" cy="1139501"/>
            </a:xfrm>
            <a:solidFill>
              <a:schemeClr val="bg1"/>
            </a:solidFill>
          </p:grpSpPr>
          <p:grpSp>
            <p:nvGrpSpPr>
              <p:cNvPr id="119" name="Graphic 37">
                <a:extLst>
                  <a:ext uri="{FF2B5EF4-FFF2-40B4-BE49-F238E27FC236}">
                    <a16:creationId xmlns:a16="http://schemas.microsoft.com/office/drawing/2014/main" id="{EF96D2FB-C0D8-DF84-2C8D-939DCE2073B3}"/>
                  </a:ext>
                </a:extLst>
              </p:cNvPr>
              <p:cNvGrpSpPr/>
              <p:nvPr/>
            </p:nvGrpSpPr>
            <p:grpSpPr>
              <a:xfrm>
                <a:off x="9122006" y="1798742"/>
                <a:ext cx="652378" cy="709850"/>
                <a:chOff x="4172018" y="1336363"/>
                <a:chExt cx="742283" cy="807675"/>
              </a:xfrm>
              <a:grpFill/>
            </p:grpSpPr>
            <p:sp>
              <p:nvSpPr>
                <p:cNvPr id="121" name="Freeform 120">
                  <a:extLst>
                    <a:ext uri="{FF2B5EF4-FFF2-40B4-BE49-F238E27FC236}">
                      <a16:creationId xmlns:a16="http://schemas.microsoft.com/office/drawing/2014/main" id="{F8C58E5C-46FC-26EC-7B8D-A0D6A667DFEB}"/>
                    </a:ext>
                  </a:extLst>
                </p:cNvPr>
                <p:cNvSpPr/>
                <p:nvPr/>
              </p:nvSpPr>
              <p:spPr>
                <a:xfrm>
                  <a:off x="4172018" y="1603142"/>
                  <a:ext cx="326273" cy="540896"/>
                </a:xfrm>
                <a:custGeom>
                  <a:avLst/>
                  <a:gdLst>
                    <a:gd name="connsiteX0" fmla="*/ 270512 w 326273"/>
                    <a:gd name="connsiteY0" fmla="*/ 377770 h 540896"/>
                    <a:gd name="connsiteX1" fmla="*/ 323765 w 326273"/>
                    <a:gd name="connsiteY1" fmla="*/ 400593 h 540896"/>
                    <a:gd name="connsiteX2" fmla="*/ 323765 w 326273"/>
                    <a:gd name="connsiteY2" fmla="*/ 517560 h 540896"/>
                    <a:gd name="connsiteX3" fmla="*/ 296187 w 326273"/>
                    <a:gd name="connsiteY3" fmla="*/ 538481 h 540896"/>
                    <a:gd name="connsiteX4" fmla="*/ 30872 w 326273"/>
                    <a:gd name="connsiteY4" fmla="*/ 538481 h 540896"/>
                    <a:gd name="connsiteX5" fmla="*/ 3294 w 326273"/>
                    <a:gd name="connsiteY5" fmla="*/ 515658 h 540896"/>
                    <a:gd name="connsiteX6" fmla="*/ 3294 w 326273"/>
                    <a:gd name="connsiteY6" fmla="*/ 398691 h 540896"/>
                    <a:gd name="connsiteX7" fmla="*/ 56548 w 326273"/>
                    <a:gd name="connsiteY7" fmla="*/ 377770 h 540896"/>
                    <a:gd name="connsiteX8" fmla="*/ 56548 w 326273"/>
                    <a:gd name="connsiteY8" fmla="*/ 162855 h 540896"/>
                    <a:gd name="connsiteX9" fmla="*/ 3294 w 326273"/>
                    <a:gd name="connsiteY9" fmla="*/ 141934 h 540896"/>
                    <a:gd name="connsiteX10" fmla="*/ 3294 w 326273"/>
                    <a:gd name="connsiteY10" fmla="*/ 24967 h 540896"/>
                    <a:gd name="connsiteX11" fmla="*/ 30872 w 326273"/>
                    <a:gd name="connsiteY11" fmla="*/ 2144 h 540896"/>
                    <a:gd name="connsiteX12" fmla="*/ 245787 w 326273"/>
                    <a:gd name="connsiteY12" fmla="*/ 2144 h 540896"/>
                    <a:gd name="connsiteX13" fmla="*/ 271462 w 326273"/>
                    <a:gd name="connsiteY13" fmla="*/ 22114 h 540896"/>
                    <a:gd name="connsiteX14" fmla="*/ 271462 w 326273"/>
                    <a:gd name="connsiteY14" fmla="*/ 377770 h 540896"/>
                    <a:gd name="connsiteX15" fmla="*/ 217258 w 326273"/>
                    <a:gd name="connsiteY15" fmla="*/ 55397 h 540896"/>
                    <a:gd name="connsiteX16" fmla="*/ 56548 w 326273"/>
                    <a:gd name="connsiteY16" fmla="*/ 55397 h 540896"/>
                    <a:gd name="connsiteX17" fmla="*/ 56548 w 326273"/>
                    <a:gd name="connsiteY17" fmla="*/ 108651 h 540896"/>
                    <a:gd name="connsiteX18" fmla="*/ 109801 w 326273"/>
                    <a:gd name="connsiteY18" fmla="*/ 129572 h 540896"/>
                    <a:gd name="connsiteX19" fmla="*/ 109801 w 326273"/>
                    <a:gd name="connsiteY19" fmla="*/ 402494 h 540896"/>
                    <a:gd name="connsiteX20" fmla="*/ 56548 w 326273"/>
                    <a:gd name="connsiteY20" fmla="*/ 430072 h 540896"/>
                    <a:gd name="connsiteX21" fmla="*/ 56548 w 326273"/>
                    <a:gd name="connsiteY21" fmla="*/ 483325 h 540896"/>
                    <a:gd name="connsiteX22" fmla="*/ 271462 w 326273"/>
                    <a:gd name="connsiteY22" fmla="*/ 483325 h 540896"/>
                    <a:gd name="connsiteX23" fmla="*/ 271462 w 326273"/>
                    <a:gd name="connsiteY23" fmla="*/ 430072 h 540896"/>
                    <a:gd name="connsiteX24" fmla="*/ 236277 w 326273"/>
                    <a:gd name="connsiteY24" fmla="*/ 429121 h 540896"/>
                    <a:gd name="connsiteX25" fmla="*/ 217258 w 326273"/>
                    <a:gd name="connsiteY25" fmla="*/ 410102 h 540896"/>
                    <a:gd name="connsiteX26" fmla="*/ 217258 w 326273"/>
                    <a:gd name="connsiteY26" fmla="*/ 54446 h 54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6273" h="540896">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grpFill/>
                <a:ln w="9502" cap="flat">
                  <a:noFill/>
                  <a:prstDash val="solid"/>
                  <a:miter/>
                </a:ln>
              </p:spPr>
              <p:txBody>
                <a:bodyPr rtlCol="0" anchor="ctr"/>
                <a:lstStyle/>
                <a:p>
                  <a:endParaRPr lang="de-DE" dirty="0"/>
                </a:p>
              </p:txBody>
            </p:sp>
            <p:sp>
              <p:nvSpPr>
                <p:cNvPr id="122" name="Freeform 121">
                  <a:extLst>
                    <a:ext uri="{FF2B5EF4-FFF2-40B4-BE49-F238E27FC236}">
                      <a16:creationId xmlns:a16="http://schemas.microsoft.com/office/drawing/2014/main" id="{3405C062-2D88-E4DD-3EB9-56902CEB5E8F}"/>
                    </a:ext>
                  </a:extLst>
                </p:cNvPr>
                <p:cNvSpPr/>
                <p:nvPr/>
              </p:nvSpPr>
              <p:spPr>
                <a:xfrm>
                  <a:off x="4229167" y="1336363"/>
                  <a:ext cx="210937" cy="214976"/>
                </a:xfrm>
                <a:custGeom>
                  <a:avLst/>
                  <a:gdLst>
                    <a:gd name="connsiteX0" fmla="*/ 94493 w 210937"/>
                    <a:gd name="connsiteY0" fmla="*/ 755 h 214976"/>
                    <a:gd name="connsiteX1" fmla="*/ 112561 w 210937"/>
                    <a:gd name="connsiteY1" fmla="*/ 214719 h 214976"/>
                    <a:gd name="connsiteX2" fmla="*/ 94493 w 210937"/>
                    <a:gd name="connsiteY2" fmla="*/ 755 h 214976"/>
                    <a:gd name="connsiteX3" fmla="*/ 97346 w 210937"/>
                    <a:gd name="connsiteY3" fmla="*/ 54959 h 214976"/>
                    <a:gd name="connsiteX4" fmla="*/ 112561 w 210937"/>
                    <a:gd name="connsiteY4" fmla="*/ 161466 h 214976"/>
                    <a:gd name="connsiteX5" fmla="*/ 97346 w 210937"/>
                    <a:gd name="connsiteY5" fmla="*/ 54959 h 21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37" h="214976">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grpFill/>
                <a:ln w="9502" cap="flat">
                  <a:noFill/>
                  <a:prstDash val="solid"/>
                  <a:miter/>
                </a:ln>
              </p:spPr>
              <p:txBody>
                <a:bodyPr rtlCol="0" anchor="ctr"/>
                <a:lstStyle/>
                <a:p>
                  <a:endParaRPr lang="de-DE" dirty="0"/>
                </a:p>
              </p:txBody>
            </p:sp>
            <p:sp>
              <p:nvSpPr>
                <p:cNvPr id="123" name="Freeform 122">
                  <a:extLst>
                    <a:ext uri="{FF2B5EF4-FFF2-40B4-BE49-F238E27FC236}">
                      <a16:creationId xmlns:a16="http://schemas.microsoft.com/office/drawing/2014/main" id="{C5134156-2A5F-D3B9-75CB-50E4CD8453EA}"/>
                    </a:ext>
                  </a:extLst>
                </p:cNvPr>
                <p:cNvSpPr/>
                <p:nvPr/>
              </p:nvSpPr>
              <p:spPr>
                <a:xfrm>
                  <a:off x="4809596" y="1481626"/>
                  <a:ext cx="104705" cy="404660"/>
                </a:xfrm>
                <a:custGeom>
                  <a:avLst/>
                  <a:gdLst>
                    <a:gd name="connsiteX0" fmla="*/ 85586 w 104705"/>
                    <a:gd name="connsiteY0" fmla="*/ 385172 h 404660"/>
                    <a:gd name="connsiteX1" fmla="*/ 40891 w 104705"/>
                    <a:gd name="connsiteY1" fmla="*/ 368055 h 404660"/>
                    <a:gd name="connsiteX2" fmla="*/ 31381 w 104705"/>
                    <a:gd name="connsiteY2" fmla="*/ 115102 h 404660"/>
                    <a:gd name="connsiteX3" fmla="*/ 0 w 104705"/>
                    <a:gd name="connsiteY3" fmla="*/ 27614 h 404660"/>
                    <a:gd name="connsiteX4" fmla="*/ 45646 w 104705"/>
                    <a:gd name="connsiteY4" fmla="*/ 8595 h 404660"/>
                    <a:gd name="connsiteX5" fmla="*/ 84635 w 104705"/>
                    <a:gd name="connsiteY5" fmla="*/ 108445 h 404660"/>
                    <a:gd name="connsiteX6" fmla="*/ 93193 w 104705"/>
                    <a:gd name="connsiteY6" fmla="*/ 368055 h 404660"/>
                    <a:gd name="connsiteX7" fmla="*/ 84635 w 104705"/>
                    <a:gd name="connsiteY7" fmla="*/ 385172 h 40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05" h="40466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grpFill/>
                <a:ln w="9502" cap="flat">
                  <a:noFill/>
                  <a:prstDash val="solid"/>
                  <a:miter/>
                </a:ln>
              </p:spPr>
              <p:txBody>
                <a:bodyPr rtlCol="0" anchor="ctr"/>
                <a:lstStyle/>
                <a:p>
                  <a:endParaRPr lang="de-DE" dirty="0"/>
                </a:p>
              </p:txBody>
            </p:sp>
            <p:sp>
              <p:nvSpPr>
                <p:cNvPr id="124" name="Freeform 123">
                  <a:extLst>
                    <a:ext uri="{FF2B5EF4-FFF2-40B4-BE49-F238E27FC236}">
                      <a16:creationId xmlns:a16="http://schemas.microsoft.com/office/drawing/2014/main" id="{087AD164-1A5B-8154-DC70-BCBC7D85970B}"/>
                    </a:ext>
                  </a:extLst>
                </p:cNvPr>
                <p:cNvSpPr/>
                <p:nvPr/>
              </p:nvSpPr>
              <p:spPr>
                <a:xfrm>
                  <a:off x="4756500" y="1389805"/>
                  <a:ext cx="50819" cy="51633"/>
                </a:xfrm>
                <a:custGeom>
                  <a:avLst/>
                  <a:gdLst>
                    <a:gd name="connsiteX0" fmla="*/ 17911 w 50819"/>
                    <a:gd name="connsiteY0" fmla="*/ 566 h 51633"/>
                    <a:gd name="connsiteX1" fmla="*/ 36930 w 50819"/>
                    <a:gd name="connsiteY1" fmla="*/ 49064 h 51633"/>
                    <a:gd name="connsiteX2" fmla="*/ 17911 w 50819"/>
                    <a:gd name="connsiteY2" fmla="*/ 566 h 51633"/>
                  </a:gdLst>
                  <a:ahLst/>
                  <a:cxnLst>
                    <a:cxn ang="0">
                      <a:pos x="connsiteX0" y="connsiteY0"/>
                    </a:cxn>
                    <a:cxn ang="0">
                      <a:pos x="connsiteX1" y="connsiteY1"/>
                    </a:cxn>
                    <a:cxn ang="0">
                      <a:pos x="connsiteX2" y="connsiteY2"/>
                    </a:cxn>
                  </a:cxnLst>
                  <a:rect l="l" t="t" r="r" b="b"/>
                  <a:pathLst>
                    <a:path w="50819" h="51633">
                      <a:moveTo>
                        <a:pt x="17911" y="566"/>
                      </a:moveTo>
                      <a:cubicBezTo>
                        <a:pt x="45489" y="-5140"/>
                        <a:pt x="65459" y="33849"/>
                        <a:pt x="36930" y="49064"/>
                      </a:cubicBezTo>
                      <a:cubicBezTo>
                        <a:pt x="8402" y="64279"/>
                        <a:pt x="-19176" y="7222"/>
                        <a:pt x="17911" y="566"/>
                      </a:cubicBezTo>
                      <a:close/>
                    </a:path>
                  </a:pathLst>
                </a:custGeom>
                <a:grpFill/>
                <a:ln w="9502" cap="flat">
                  <a:noFill/>
                  <a:prstDash val="solid"/>
                  <a:miter/>
                </a:ln>
              </p:spPr>
              <p:txBody>
                <a:bodyPr rtlCol="0" anchor="ctr"/>
                <a:lstStyle/>
                <a:p>
                  <a:endParaRPr lang="de-DE" dirty="0"/>
                </a:p>
              </p:txBody>
            </p:sp>
          </p:grpSp>
          <p:sp>
            <p:nvSpPr>
              <p:cNvPr id="120" name="Oval Callout 119">
                <a:extLst>
                  <a:ext uri="{FF2B5EF4-FFF2-40B4-BE49-F238E27FC236}">
                    <a16:creationId xmlns:a16="http://schemas.microsoft.com/office/drawing/2014/main" id="{AA9AB84F-1A77-D5FD-C06F-E15C2A9E7AF0}"/>
                  </a:ext>
                </a:extLst>
              </p:cNvPr>
              <p:cNvSpPr/>
              <p:nvPr/>
            </p:nvSpPr>
            <p:spPr>
              <a:xfrm rot="1336282">
                <a:off x="8687174" y="1568164"/>
                <a:ext cx="1195477" cy="1139501"/>
              </a:xfrm>
              <a:prstGeom prst="wedgeEllipseCallout">
                <a:avLst>
                  <a:gd name="adj1" fmla="val -24644"/>
                  <a:gd name="adj2" fmla="val 67550"/>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grpSp>
      <p:grpSp>
        <p:nvGrpSpPr>
          <p:cNvPr id="130" name="Group 129">
            <a:extLst>
              <a:ext uri="{FF2B5EF4-FFF2-40B4-BE49-F238E27FC236}">
                <a16:creationId xmlns:a16="http://schemas.microsoft.com/office/drawing/2014/main" id="{ABF9CEB6-FFAB-C08A-4385-61A3ECCF58C7}"/>
              </a:ext>
            </a:extLst>
          </p:cNvPr>
          <p:cNvGrpSpPr/>
          <p:nvPr/>
        </p:nvGrpSpPr>
        <p:grpSpPr>
          <a:xfrm>
            <a:off x="5101910" y="4039575"/>
            <a:ext cx="1324527" cy="406400"/>
            <a:chOff x="1972947" y="5649738"/>
            <a:chExt cx="1324527" cy="406400"/>
          </a:xfrm>
        </p:grpSpPr>
        <p:sp>
          <p:nvSpPr>
            <p:cNvPr id="131" name="Rectangle 130">
              <a:extLst>
                <a:ext uri="{FF2B5EF4-FFF2-40B4-BE49-F238E27FC236}">
                  <a16:creationId xmlns:a16="http://schemas.microsoft.com/office/drawing/2014/main" id="{B17186F0-180D-064F-8FF8-038DC7583CE0}"/>
                </a:ext>
              </a:extLst>
            </p:cNvPr>
            <p:cNvSpPr/>
            <p:nvPr/>
          </p:nvSpPr>
          <p:spPr>
            <a:xfrm>
              <a:off x="2323930" y="5705156"/>
              <a:ext cx="940638"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32" name="Rectangle 131">
              <a:extLst>
                <a:ext uri="{FF2B5EF4-FFF2-40B4-BE49-F238E27FC236}">
                  <a16:creationId xmlns:a16="http://schemas.microsoft.com/office/drawing/2014/main" id="{E74817F5-40E3-2498-A386-A99234C6950C}"/>
                </a:ext>
              </a:extLst>
            </p:cNvPr>
            <p:cNvSpPr/>
            <p:nvPr/>
          </p:nvSpPr>
          <p:spPr>
            <a:xfrm>
              <a:off x="2166912" y="5709774"/>
              <a:ext cx="1105678" cy="286328"/>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33" name="Text Placeholder 122">
              <a:extLst>
                <a:ext uri="{FF2B5EF4-FFF2-40B4-BE49-F238E27FC236}">
                  <a16:creationId xmlns:a16="http://schemas.microsoft.com/office/drawing/2014/main" id="{402F7204-74D8-2361-B5CA-A443F19E42AE}"/>
                </a:ext>
              </a:extLst>
            </p:cNvPr>
            <p:cNvSpPr txBox="1">
              <a:spLocks/>
            </p:cNvSpPr>
            <p:nvPr/>
          </p:nvSpPr>
          <p:spPr>
            <a:xfrm>
              <a:off x="2364156" y="5713467"/>
              <a:ext cx="974086"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Interview</a:t>
              </a:r>
            </a:p>
          </p:txBody>
        </p:sp>
        <p:sp>
          <p:nvSpPr>
            <p:cNvPr id="134" name="Oval 133">
              <a:extLst>
                <a:ext uri="{FF2B5EF4-FFF2-40B4-BE49-F238E27FC236}">
                  <a16:creationId xmlns:a16="http://schemas.microsoft.com/office/drawing/2014/main" id="{0D0A22A4-25B5-C32E-987B-1B7FECF1C456}"/>
                </a:ext>
              </a:extLst>
            </p:cNvPr>
            <p:cNvSpPr/>
            <p:nvPr/>
          </p:nvSpPr>
          <p:spPr>
            <a:xfrm>
              <a:off x="1972947" y="5649738"/>
              <a:ext cx="406400" cy="406400"/>
            </a:xfrm>
            <a:prstGeom prst="ellipse">
              <a:avLst/>
            </a:prstGeom>
            <a:solidFill>
              <a:srgbClr val="F160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135" name="Graphic 37">
              <a:extLst>
                <a:ext uri="{FF2B5EF4-FFF2-40B4-BE49-F238E27FC236}">
                  <a16:creationId xmlns:a16="http://schemas.microsoft.com/office/drawing/2014/main" id="{FD692080-CA5C-DD82-B283-B074D8DEE6DA}"/>
                </a:ext>
              </a:extLst>
            </p:cNvPr>
            <p:cNvGrpSpPr/>
            <p:nvPr/>
          </p:nvGrpSpPr>
          <p:grpSpPr>
            <a:xfrm>
              <a:off x="2064622" y="5732952"/>
              <a:ext cx="229999" cy="229698"/>
              <a:chOff x="5737725" y="2862443"/>
              <a:chExt cx="1034323" cy="1032970"/>
            </a:xfrm>
            <a:solidFill>
              <a:schemeClr val="bg1"/>
            </a:solidFill>
          </p:grpSpPr>
          <p:sp>
            <p:nvSpPr>
              <p:cNvPr id="136" name="Freeform 135">
                <a:extLst>
                  <a:ext uri="{FF2B5EF4-FFF2-40B4-BE49-F238E27FC236}">
                    <a16:creationId xmlns:a16="http://schemas.microsoft.com/office/drawing/2014/main" id="{D0DFA285-DA9D-647F-8A67-63C0B39123BE}"/>
                  </a:ext>
                </a:extLst>
              </p:cNvPr>
              <p:cNvSpPr/>
              <p:nvPr/>
            </p:nvSpPr>
            <p:spPr>
              <a:xfrm>
                <a:off x="5737725" y="3034440"/>
                <a:ext cx="1034323" cy="860974"/>
              </a:xfrm>
              <a:custGeom>
                <a:avLst/>
                <a:gdLst>
                  <a:gd name="connsiteX0" fmla="*/ 0 w 1034323"/>
                  <a:gd name="connsiteY0" fmla="*/ 121848 h 860974"/>
                  <a:gd name="connsiteX1" fmla="*/ 213013 w 1034323"/>
                  <a:gd name="connsiteY1" fmla="*/ 21998 h 860974"/>
                  <a:gd name="connsiteX2" fmla="*/ 221572 w 1034323"/>
                  <a:gd name="connsiteY2" fmla="*/ 245472 h 860974"/>
                  <a:gd name="connsiteX3" fmla="*/ 270070 w 1034323"/>
                  <a:gd name="connsiteY3" fmla="*/ 297774 h 860974"/>
                  <a:gd name="connsiteX4" fmla="*/ 275776 w 1034323"/>
                  <a:gd name="connsiteY4" fmla="*/ 326302 h 860974"/>
                  <a:gd name="connsiteX5" fmla="*/ 275776 w 1034323"/>
                  <a:gd name="connsiteY5" fmla="*/ 395722 h 860974"/>
                  <a:gd name="connsiteX6" fmla="*/ 417468 w 1034323"/>
                  <a:gd name="connsiteY6" fmla="*/ 395722 h 860974"/>
                  <a:gd name="connsiteX7" fmla="*/ 428879 w 1034323"/>
                  <a:gd name="connsiteY7" fmla="*/ 407133 h 860974"/>
                  <a:gd name="connsiteX8" fmla="*/ 428879 w 1034323"/>
                  <a:gd name="connsiteY8" fmla="*/ 498424 h 860974"/>
                  <a:gd name="connsiteX9" fmla="*/ 473574 w 1034323"/>
                  <a:gd name="connsiteY9" fmla="*/ 498424 h 860974"/>
                  <a:gd name="connsiteX10" fmla="*/ 571522 w 1034323"/>
                  <a:gd name="connsiteY10" fmla="*/ 351978 h 860974"/>
                  <a:gd name="connsiteX11" fmla="*/ 598148 w 1034323"/>
                  <a:gd name="connsiteY11" fmla="*/ 371948 h 860974"/>
                  <a:gd name="connsiteX12" fmla="*/ 514465 w 1034323"/>
                  <a:gd name="connsiteY12" fmla="*/ 498424 h 860974"/>
                  <a:gd name="connsiteX13" fmla="*/ 808309 w 1034323"/>
                  <a:gd name="connsiteY13" fmla="*/ 498424 h 860974"/>
                  <a:gd name="connsiteX14" fmla="*/ 808309 w 1034323"/>
                  <a:gd name="connsiteY14" fmla="*/ 377654 h 860974"/>
                  <a:gd name="connsiteX15" fmla="*/ 666617 w 1034323"/>
                  <a:gd name="connsiteY15" fmla="*/ 377654 h 860974"/>
                  <a:gd name="connsiteX16" fmla="*/ 503053 w 1034323"/>
                  <a:gd name="connsiteY16" fmla="*/ 215992 h 860974"/>
                  <a:gd name="connsiteX17" fmla="*/ 503053 w 1034323"/>
                  <a:gd name="connsiteY17" fmla="*/ 198875 h 860974"/>
                  <a:gd name="connsiteX18" fmla="*/ 571522 w 1034323"/>
                  <a:gd name="connsiteY18" fmla="*/ 127553 h 860974"/>
                  <a:gd name="connsiteX19" fmla="*/ 598148 w 1034323"/>
                  <a:gd name="connsiteY19" fmla="*/ 125652 h 860974"/>
                  <a:gd name="connsiteX20" fmla="*/ 713213 w 1034323"/>
                  <a:gd name="connsiteY20" fmla="*/ 241668 h 860974"/>
                  <a:gd name="connsiteX21" fmla="*/ 802603 w 1034323"/>
                  <a:gd name="connsiteY21" fmla="*/ 241668 h 860974"/>
                  <a:gd name="connsiteX22" fmla="*/ 930981 w 1034323"/>
                  <a:gd name="connsiteY22" fmla="*/ 5832 h 860974"/>
                  <a:gd name="connsiteX23" fmla="*/ 977578 w 1034323"/>
                  <a:gd name="connsiteY23" fmla="*/ 246422 h 860974"/>
                  <a:gd name="connsiteX24" fmla="*/ 1031782 w 1034323"/>
                  <a:gd name="connsiteY24" fmla="*/ 316793 h 860974"/>
                  <a:gd name="connsiteX25" fmla="*/ 1031782 w 1034323"/>
                  <a:gd name="connsiteY25" fmla="*/ 573550 h 860974"/>
                  <a:gd name="connsiteX26" fmla="*/ 949049 w 1034323"/>
                  <a:gd name="connsiteY26" fmla="*/ 651528 h 860974"/>
                  <a:gd name="connsiteX27" fmla="*/ 946196 w 1034323"/>
                  <a:gd name="connsiteY27" fmla="*/ 654381 h 860974"/>
                  <a:gd name="connsiteX28" fmla="*/ 946196 w 1034323"/>
                  <a:gd name="connsiteY28" fmla="*/ 858835 h 860974"/>
                  <a:gd name="connsiteX29" fmla="*/ 911962 w 1034323"/>
                  <a:gd name="connsiteY29" fmla="*/ 858835 h 860974"/>
                  <a:gd name="connsiteX30" fmla="*/ 911962 w 1034323"/>
                  <a:gd name="connsiteY30" fmla="*/ 653430 h 860974"/>
                  <a:gd name="connsiteX31" fmla="*/ 793093 w 1034323"/>
                  <a:gd name="connsiteY31" fmla="*/ 653430 h 860974"/>
                  <a:gd name="connsiteX32" fmla="*/ 793093 w 1034323"/>
                  <a:gd name="connsiteY32" fmla="*/ 841718 h 860974"/>
                  <a:gd name="connsiteX33" fmla="*/ 775976 w 1034323"/>
                  <a:gd name="connsiteY33" fmla="*/ 858835 h 860974"/>
                  <a:gd name="connsiteX34" fmla="*/ 655205 w 1034323"/>
                  <a:gd name="connsiteY34" fmla="*/ 858835 h 860974"/>
                  <a:gd name="connsiteX35" fmla="*/ 639039 w 1034323"/>
                  <a:gd name="connsiteY35" fmla="*/ 848375 h 860974"/>
                  <a:gd name="connsiteX36" fmla="*/ 639039 w 1034323"/>
                  <a:gd name="connsiteY36" fmla="*/ 575451 h 860974"/>
                  <a:gd name="connsiteX37" fmla="*/ 654254 w 1034323"/>
                  <a:gd name="connsiteY37" fmla="*/ 532659 h 860974"/>
                  <a:gd name="connsiteX38" fmla="*/ 535385 w 1034323"/>
                  <a:gd name="connsiteY38" fmla="*/ 532659 h 860974"/>
                  <a:gd name="connsiteX39" fmla="*/ 535385 w 1034323"/>
                  <a:gd name="connsiteY39" fmla="*/ 824601 h 860974"/>
                  <a:gd name="connsiteX40" fmla="*/ 603854 w 1034323"/>
                  <a:gd name="connsiteY40" fmla="*/ 824601 h 860974"/>
                  <a:gd name="connsiteX41" fmla="*/ 603854 w 1034323"/>
                  <a:gd name="connsiteY41" fmla="*/ 858835 h 860974"/>
                  <a:gd name="connsiteX42" fmla="*/ 430781 w 1034323"/>
                  <a:gd name="connsiteY42" fmla="*/ 858835 h 860974"/>
                  <a:gd name="connsiteX43" fmla="*/ 430781 w 1034323"/>
                  <a:gd name="connsiteY43" fmla="*/ 824601 h 860974"/>
                  <a:gd name="connsiteX44" fmla="*/ 499249 w 1034323"/>
                  <a:gd name="connsiteY44" fmla="*/ 824601 h 860974"/>
                  <a:gd name="connsiteX45" fmla="*/ 499249 w 1034323"/>
                  <a:gd name="connsiteY45" fmla="*/ 532659 h 860974"/>
                  <a:gd name="connsiteX46" fmla="*/ 380381 w 1034323"/>
                  <a:gd name="connsiteY46" fmla="*/ 532659 h 860974"/>
                  <a:gd name="connsiteX47" fmla="*/ 396547 w 1034323"/>
                  <a:gd name="connsiteY47" fmla="*/ 575451 h 860974"/>
                  <a:gd name="connsiteX48" fmla="*/ 396547 w 1034323"/>
                  <a:gd name="connsiteY48" fmla="*/ 848375 h 860974"/>
                  <a:gd name="connsiteX49" fmla="*/ 379429 w 1034323"/>
                  <a:gd name="connsiteY49" fmla="*/ 858835 h 860974"/>
                  <a:gd name="connsiteX50" fmla="*/ 258659 w 1034323"/>
                  <a:gd name="connsiteY50" fmla="*/ 858835 h 860974"/>
                  <a:gd name="connsiteX51" fmla="*/ 241542 w 1034323"/>
                  <a:gd name="connsiteY51" fmla="*/ 841718 h 860974"/>
                  <a:gd name="connsiteX52" fmla="*/ 241542 w 1034323"/>
                  <a:gd name="connsiteY52" fmla="*/ 653430 h 860974"/>
                  <a:gd name="connsiteX53" fmla="*/ 122673 w 1034323"/>
                  <a:gd name="connsiteY53" fmla="*/ 653430 h 860974"/>
                  <a:gd name="connsiteX54" fmla="*/ 122673 w 1034323"/>
                  <a:gd name="connsiteY54" fmla="*/ 858835 h 860974"/>
                  <a:gd name="connsiteX55" fmla="*/ 88438 w 1034323"/>
                  <a:gd name="connsiteY55" fmla="*/ 858835 h 860974"/>
                  <a:gd name="connsiteX56" fmla="*/ 88438 w 1034323"/>
                  <a:gd name="connsiteY56" fmla="*/ 654381 h 860974"/>
                  <a:gd name="connsiteX57" fmla="*/ 69419 w 1034323"/>
                  <a:gd name="connsiteY57" fmla="*/ 650577 h 860974"/>
                  <a:gd name="connsiteX58" fmla="*/ 1902 w 1034323"/>
                  <a:gd name="connsiteY58" fmla="*/ 576402 h 860974"/>
                  <a:gd name="connsiteX59" fmla="*/ 1902 w 1034323"/>
                  <a:gd name="connsiteY59" fmla="*/ 312989 h 860974"/>
                  <a:gd name="connsiteX60" fmla="*/ 35185 w 1034323"/>
                  <a:gd name="connsiteY60" fmla="*/ 258785 h 860974"/>
                  <a:gd name="connsiteX61" fmla="*/ 56106 w 1034323"/>
                  <a:gd name="connsiteY61" fmla="*/ 244521 h 860974"/>
                  <a:gd name="connsiteX62" fmla="*/ 1902 w 1034323"/>
                  <a:gd name="connsiteY62" fmla="*/ 154180 h 860974"/>
                  <a:gd name="connsiteX63" fmla="*/ 1902 w 1034323"/>
                  <a:gd name="connsiteY63" fmla="*/ 121848 h 860974"/>
                  <a:gd name="connsiteX64" fmla="*/ 210160 w 1034323"/>
                  <a:gd name="connsiteY64" fmla="*/ 63840 h 860974"/>
                  <a:gd name="connsiteX65" fmla="*/ 61812 w 1034323"/>
                  <a:gd name="connsiteY65" fmla="*/ 207434 h 860974"/>
                  <a:gd name="connsiteX66" fmla="*/ 210160 w 1034323"/>
                  <a:gd name="connsiteY66" fmla="*/ 63840 h 860974"/>
                  <a:gd name="connsiteX67" fmla="*/ 818769 w 1034323"/>
                  <a:gd name="connsiteY67" fmla="*/ 63840 h 860974"/>
                  <a:gd name="connsiteX68" fmla="*/ 967118 w 1034323"/>
                  <a:gd name="connsiteY68" fmla="*/ 207434 h 860974"/>
                  <a:gd name="connsiteX69" fmla="*/ 818769 w 1034323"/>
                  <a:gd name="connsiteY69" fmla="*/ 63840 h 860974"/>
                  <a:gd name="connsiteX70" fmla="*/ 669470 w 1034323"/>
                  <a:gd name="connsiteY70" fmla="*/ 573550 h 860974"/>
                  <a:gd name="connsiteX71" fmla="*/ 669470 w 1034323"/>
                  <a:gd name="connsiteY71" fmla="*/ 823650 h 860974"/>
                  <a:gd name="connsiteX72" fmla="*/ 754104 w 1034323"/>
                  <a:gd name="connsiteY72" fmla="*/ 823650 h 860974"/>
                  <a:gd name="connsiteX73" fmla="*/ 754104 w 1034323"/>
                  <a:gd name="connsiteY73" fmla="*/ 635362 h 860974"/>
                  <a:gd name="connsiteX74" fmla="*/ 767418 w 1034323"/>
                  <a:gd name="connsiteY74" fmla="*/ 618244 h 860974"/>
                  <a:gd name="connsiteX75" fmla="*/ 940491 w 1034323"/>
                  <a:gd name="connsiteY75" fmla="*/ 618244 h 860974"/>
                  <a:gd name="connsiteX76" fmla="*/ 995646 w 1034323"/>
                  <a:gd name="connsiteY76" fmla="*/ 566893 h 860974"/>
                  <a:gd name="connsiteX77" fmla="*/ 995646 w 1034323"/>
                  <a:gd name="connsiteY77" fmla="*/ 323449 h 860974"/>
                  <a:gd name="connsiteX78" fmla="*/ 950000 w 1034323"/>
                  <a:gd name="connsiteY78" fmla="*/ 274000 h 860974"/>
                  <a:gd name="connsiteX79" fmla="*/ 700851 w 1034323"/>
                  <a:gd name="connsiteY79" fmla="*/ 274000 h 860974"/>
                  <a:gd name="connsiteX80" fmla="*/ 689440 w 1034323"/>
                  <a:gd name="connsiteY80" fmla="*/ 267343 h 860974"/>
                  <a:gd name="connsiteX81" fmla="*/ 585786 w 1034323"/>
                  <a:gd name="connsiteY81" fmla="*/ 163690 h 860974"/>
                  <a:gd name="connsiteX82" fmla="*/ 581031 w 1034323"/>
                  <a:gd name="connsiteY82" fmla="*/ 162739 h 860974"/>
                  <a:gd name="connsiteX83" fmla="*/ 539189 w 1034323"/>
                  <a:gd name="connsiteY83" fmla="*/ 205531 h 860974"/>
                  <a:gd name="connsiteX84" fmla="*/ 676126 w 1034323"/>
                  <a:gd name="connsiteY84" fmla="*/ 342468 h 860974"/>
                  <a:gd name="connsiteX85" fmla="*/ 823524 w 1034323"/>
                  <a:gd name="connsiteY85" fmla="*/ 342468 h 860974"/>
                  <a:gd name="connsiteX86" fmla="*/ 840641 w 1034323"/>
                  <a:gd name="connsiteY86" fmla="*/ 356733 h 860974"/>
                  <a:gd name="connsiteX87" fmla="*/ 840641 w 1034323"/>
                  <a:gd name="connsiteY87" fmla="*/ 513640 h 860974"/>
                  <a:gd name="connsiteX88" fmla="*/ 821622 w 1034323"/>
                  <a:gd name="connsiteY88" fmla="*/ 532659 h 860974"/>
                  <a:gd name="connsiteX89" fmla="*/ 669470 w 1034323"/>
                  <a:gd name="connsiteY89" fmla="*/ 573550 h 860974"/>
                  <a:gd name="connsiteX90" fmla="*/ 275776 w 1034323"/>
                  <a:gd name="connsiteY90" fmla="*/ 635362 h 860974"/>
                  <a:gd name="connsiteX91" fmla="*/ 275776 w 1034323"/>
                  <a:gd name="connsiteY91" fmla="*/ 823650 h 860974"/>
                  <a:gd name="connsiteX92" fmla="*/ 360410 w 1034323"/>
                  <a:gd name="connsiteY92" fmla="*/ 823650 h 860974"/>
                  <a:gd name="connsiteX93" fmla="*/ 360410 w 1034323"/>
                  <a:gd name="connsiteY93" fmla="*/ 573550 h 860974"/>
                  <a:gd name="connsiteX94" fmla="*/ 354705 w 1034323"/>
                  <a:gd name="connsiteY94" fmla="*/ 559285 h 860974"/>
                  <a:gd name="connsiteX95" fmla="*/ 318569 w 1034323"/>
                  <a:gd name="connsiteY95" fmla="*/ 532659 h 860974"/>
                  <a:gd name="connsiteX96" fmla="*/ 155956 w 1034323"/>
                  <a:gd name="connsiteY96" fmla="*/ 532659 h 860974"/>
                  <a:gd name="connsiteX97" fmla="*/ 136937 w 1034323"/>
                  <a:gd name="connsiteY97" fmla="*/ 515542 h 860974"/>
                  <a:gd name="connsiteX98" fmla="*/ 136937 w 1034323"/>
                  <a:gd name="connsiteY98" fmla="*/ 361487 h 860974"/>
                  <a:gd name="connsiteX99" fmla="*/ 171171 w 1034323"/>
                  <a:gd name="connsiteY99" fmla="*/ 361487 h 860974"/>
                  <a:gd name="connsiteX100" fmla="*/ 171171 w 1034323"/>
                  <a:gd name="connsiteY100" fmla="*/ 498424 h 860974"/>
                  <a:gd name="connsiteX101" fmla="*/ 394645 w 1034323"/>
                  <a:gd name="connsiteY101" fmla="*/ 498424 h 860974"/>
                  <a:gd name="connsiteX102" fmla="*/ 394645 w 1034323"/>
                  <a:gd name="connsiteY102" fmla="*/ 429956 h 860974"/>
                  <a:gd name="connsiteX103" fmla="*/ 256757 w 1034323"/>
                  <a:gd name="connsiteY103" fmla="*/ 429956 h 860974"/>
                  <a:gd name="connsiteX104" fmla="*/ 240591 w 1034323"/>
                  <a:gd name="connsiteY104" fmla="*/ 413790 h 860974"/>
                  <a:gd name="connsiteX105" fmla="*/ 192092 w 1034323"/>
                  <a:gd name="connsiteY105" fmla="*/ 274951 h 860974"/>
                  <a:gd name="connsiteX106" fmla="*/ 79880 w 1034323"/>
                  <a:gd name="connsiteY106" fmla="*/ 274951 h 860974"/>
                  <a:gd name="connsiteX107" fmla="*/ 34234 w 1034323"/>
                  <a:gd name="connsiteY107" fmla="*/ 322498 h 860974"/>
                  <a:gd name="connsiteX108" fmla="*/ 34234 w 1034323"/>
                  <a:gd name="connsiteY108" fmla="*/ 569746 h 860974"/>
                  <a:gd name="connsiteX109" fmla="*/ 91291 w 1034323"/>
                  <a:gd name="connsiteY109" fmla="*/ 619195 h 860974"/>
                  <a:gd name="connsiteX110" fmla="*/ 262463 w 1034323"/>
                  <a:gd name="connsiteY110" fmla="*/ 619195 h 860974"/>
                  <a:gd name="connsiteX111" fmla="*/ 275776 w 1034323"/>
                  <a:gd name="connsiteY111" fmla="*/ 636312 h 86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034323" h="860974">
                    <a:moveTo>
                      <a:pt x="0" y="121848"/>
                    </a:moveTo>
                    <a:cubicBezTo>
                      <a:pt x="9510" y="21047"/>
                      <a:pt x="128378" y="-33157"/>
                      <a:pt x="213013" y="21998"/>
                    </a:cubicBezTo>
                    <a:cubicBezTo>
                      <a:pt x="297648" y="77153"/>
                      <a:pt x="294795" y="188414"/>
                      <a:pt x="221572" y="245472"/>
                    </a:cubicBezTo>
                    <a:cubicBezTo>
                      <a:pt x="243444" y="256883"/>
                      <a:pt x="261512" y="273049"/>
                      <a:pt x="270070" y="297774"/>
                    </a:cubicBezTo>
                    <a:cubicBezTo>
                      <a:pt x="278629" y="322498"/>
                      <a:pt x="275776" y="320597"/>
                      <a:pt x="275776" y="326302"/>
                    </a:cubicBezTo>
                    <a:lnTo>
                      <a:pt x="275776" y="395722"/>
                    </a:lnTo>
                    <a:lnTo>
                      <a:pt x="417468" y="395722"/>
                    </a:lnTo>
                    <a:cubicBezTo>
                      <a:pt x="419370" y="395722"/>
                      <a:pt x="428879" y="404280"/>
                      <a:pt x="428879" y="407133"/>
                    </a:cubicBezTo>
                    <a:lnTo>
                      <a:pt x="428879" y="498424"/>
                    </a:lnTo>
                    <a:lnTo>
                      <a:pt x="473574" y="498424"/>
                    </a:lnTo>
                    <a:lnTo>
                      <a:pt x="571522" y="351978"/>
                    </a:lnTo>
                    <a:cubicBezTo>
                      <a:pt x="576277" y="354831"/>
                      <a:pt x="599099" y="367193"/>
                      <a:pt x="598148" y="371948"/>
                    </a:cubicBezTo>
                    <a:lnTo>
                      <a:pt x="514465" y="498424"/>
                    </a:lnTo>
                    <a:lnTo>
                      <a:pt x="808309" y="498424"/>
                    </a:lnTo>
                    <a:lnTo>
                      <a:pt x="808309" y="377654"/>
                    </a:lnTo>
                    <a:lnTo>
                      <a:pt x="666617" y="377654"/>
                    </a:lnTo>
                    <a:lnTo>
                      <a:pt x="503053" y="215992"/>
                    </a:lnTo>
                    <a:lnTo>
                      <a:pt x="503053" y="198875"/>
                    </a:lnTo>
                    <a:cubicBezTo>
                      <a:pt x="502102" y="198875"/>
                      <a:pt x="571522" y="127553"/>
                      <a:pt x="571522" y="127553"/>
                    </a:cubicBezTo>
                    <a:cubicBezTo>
                      <a:pt x="581031" y="119946"/>
                      <a:pt x="586737" y="118044"/>
                      <a:pt x="598148" y="125652"/>
                    </a:cubicBezTo>
                    <a:lnTo>
                      <a:pt x="713213" y="241668"/>
                    </a:lnTo>
                    <a:lnTo>
                      <a:pt x="802603" y="241668"/>
                    </a:lnTo>
                    <a:cubicBezTo>
                      <a:pt x="698949" y="141818"/>
                      <a:pt x="788339" y="-30304"/>
                      <a:pt x="930981" y="5832"/>
                    </a:cubicBezTo>
                    <a:cubicBezTo>
                      <a:pt x="1039390" y="33409"/>
                      <a:pt x="1067918" y="181758"/>
                      <a:pt x="977578" y="246422"/>
                    </a:cubicBezTo>
                    <a:cubicBezTo>
                      <a:pt x="1007057" y="260687"/>
                      <a:pt x="1027027" y="283510"/>
                      <a:pt x="1031782" y="316793"/>
                    </a:cubicBezTo>
                    <a:cubicBezTo>
                      <a:pt x="1027027" y="399525"/>
                      <a:pt x="1039390" y="491768"/>
                      <a:pt x="1031782" y="573550"/>
                    </a:cubicBezTo>
                    <a:cubicBezTo>
                      <a:pt x="1027978" y="616343"/>
                      <a:pt x="992793" y="651528"/>
                      <a:pt x="949049" y="651528"/>
                    </a:cubicBezTo>
                    <a:lnTo>
                      <a:pt x="946196" y="654381"/>
                    </a:lnTo>
                    <a:lnTo>
                      <a:pt x="946196" y="858835"/>
                    </a:lnTo>
                    <a:lnTo>
                      <a:pt x="911962" y="858835"/>
                    </a:lnTo>
                    <a:lnTo>
                      <a:pt x="911962" y="653430"/>
                    </a:lnTo>
                    <a:lnTo>
                      <a:pt x="793093" y="653430"/>
                    </a:lnTo>
                    <a:lnTo>
                      <a:pt x="793093" y="841718"/>
                    </a:lnTo>
                    <a:cubicBezTo>
                      <a:pt x="793093" y="849326"/>
                      <a:pt x="784535" y="857884"/>
                      <a:pt x="775976" y="858835"/>
                    </a:cubicBezTo>
                    <a:cubicBezTo>
                      <a:pt x="750300" y="861688"/>
                      <a:pt x="680881" y="861688"/>
                      <a:pt x="655205" y="858835"/>
                    </a:cubicBezTo>
                    <a:cubicBezTo>
                      <a:pt x="629530" y="855982"/>
                      <a:pt x="641892" y="855031"/>
                      <a:pt x="639039" y="848375"/>
                    </a:cubicBezTo>
                    <a:lnTo>
                      <a:pt x="639039" y="575451"/>
                    </a:lnTo>
                    <a:cubicBezTo>
                      <a:pt x="639039" y="559285"/>
                      <a:pt x="646647" y="545972"/>
                      <a:pt x="654254" y="532659"/>
                    </a:cubicBezTo>
                    <a:lnTo>
                      <a:pt x="535385" y="532659"/>
                    </a:lnTo>
                    <a:lnTo>
                      <a:pt x="535385" y="824601"/>
                    </a:lnTo>
                    <a:lnTo>
                      <a:pt x="603854" y="824601"/>
                    </a:lnTo>
                    <a:lnTo>
                      <a:pt x="603854" y="858835"/>
                    </a:lnTo>
                    <a:lnTo>
                      <a:pt x="430781" y="858835"/>
                    </a:lnTo>
                    <a:lnTo>
                      <a:pt x="430781" y="824601"/>
                    </a:lnTo>
                    <a:lnTo>
                      <a:pt x="499249" y="824601"/>
                    </a:lnTo>
                    <a:lnTo>
                      <a:pt x="499249" y="532659"/>
                    </a:lnTo>
                    <a:lnTo>
                      <a:pt x="380381" y="532659"/>
                    </a:lnTo>
                    <a:cubicBezTo>
                      <a:pt x="388939" y="545972"/>
                      <a:pt x="394645" y="560236"/>
                      <a:pt x="396547" y="575451"/>
                    </a:cubicBezTo>
                    <a:lnTo>
                      <a:pt x="396547" y="848375"/>
                    </a:lnTo>
                    <a:cubicBezTo>
                      <a:pt x="392743" y="855031"/>
                      <a:pt x="386086" y="857884"/>
                      <a:pt x="379429" y="858835"/>
                    </a:cubicBezTo>
                    <a:cubicBezTo>
                      <a:pt x="353754" y="861688"/>
                      <a:pt x="284334" y="861688"/>
                      <a:pt x="258659" y="858835"/>
                    </a:cubicBezTo>
                    <a:cubicBezTo>
                      <a:pt x="232983" y="855982"/>
                      <a:pt x="241542" y="849326"/>
                      <a:pt x="241542" y="841718"/>
                    </a:cubicBezTo>
                    <a:lnTo>
                      <a:pt x="241542" y="653430"/>
                    </a:lnTo>
                    <a:lnTo>
                      <a:pt x="122673" y="653430"/>
                    </a:lnTo>
                    <a:lnTo>
                      <a:pt x="122673" y="858835"/>
                    </a:lnTo>
                    <a:lnTo>
                      <a:pt x="88438" y="858835"/>
                    </a:lnTo>
                    <a:lnTo>
                      <a:pt x="88438" y="654381"/>
                    </a:lnTo>
                    <a:cubicBezTo>
                      <a:pt x="83684" y="648675"/>
                      <a:pt x="76076" y="652479"/>
                      <a:pt x="69419" y="650577"/>
                    </a:cubicBezTo>
                    <a:cubicBezTo>
                      <a:pt x="35185" y="643920"/>
                      <a:pt x="5706" y="611588"/>
                      <a:pt x="1902" y="576402"/>
                    </a:cubicBezTo>
                    <a:lnTo>
                      <a:pt x="1902" y="312989"/>
                    </a:lnTo>
                    <a:cubicBezTo>
                      <a:pt x="7607" y="291117"/>
                      <a:pt x="16166" y="273049"/>
                      <a:pt x="35185" y="258785"/>
                    </a:cubicBezTo>
                    <a:cubicBezTo>
                      <a:pt x="54204" y="244521"/>
                      <a:pt x="50400" y="251177"/>
                      <a:pt x="56106" y="244521"/>
                    </a:cubicBezTo>
                    <a:cubicBezTo>
                      <a:pt x="25676" y="225502"/>
                      <a:pt x="9510" y="188414"/>
                      <a:pt x="1902" y="154180"/>
                    </a:cubicBezTo>
                    <a:cubicBezTo>
                      <a:pt x="1902" y="143720"/>
                      <a:pt x="951" y="132308"/>
                      <a:pt x="1902" y="121848"/>
                    </a:cubicBezTo>
                    <a:close/>
                    <a:moveTo>
                      <a:pt x="210160" y="63840"/>
                    </a:moveTo>
                    <a:cubicBezTo>
                      <a:pt x="116967" y="-30304"/>
                      <a:pt x="-30431" y="109485"/>
                      <a:pt x="61812" y="207434"/>
                    </a:cubicBezTo>
                    <a:cubicBezTo>
                      <a:pt x="157858" y="308234"/>
                      <a:pt x="305255" y="160837"/>
                      <a:pt x="210160" y="63840"/>
                    </a:cubicBezTo>
                    <a:close/>
                    <a:moveTo>
                      <a:pt x="818769" y="63840"/>
                    </a:moveTo>
                    <a:cubicBezTo>
                      <a:pt x="723674" y="160837"/>
                      <a:pt x="871071" y="308234"/>
                      <a:pt x="967118" y="207434"/>
                    </a:cubicBezTo>
                    <a:cubicBezTo>
                      <a:pt x="1059360" y="110436"/>
                      <a:pt x="911962" y="-30304"/>
                      <a:pt x="818769" y="63840"/>
                    </a:cubicBezTo>
                    <a:close/>
                    <a:moveTo>
                      <a:pt x="669470" y="573550"/>
                    </a:moveTo>
                    <a:lnTo>
                      <a:pt x="669470" y="823650"/>
                    </a:lnTo>
                    <a:lnTo>
                      <a:pt x="754104" y="823650"/>
                    </a:lnTo>
                    <a:lnTo>
                      <a:pt x="754104" y="635362"/>
                    </a:lnTo>
                    <a:cubicBezTo>
                      <a:pt x="754104" y="630607"/>
                      <a:pt x="760761" y="619195"/>
                      <a:pt x="767418" y="618244"/>
                    </a:cubicBezTo>
                    <a:cubicBezTo>
                      <a:pt x="823524" y="614441"/>
                      <a:pt x="884385" y="622999"/>
                      <a:pt x="940491" y="618244"/>
                    </a:cubicBezTo>
                    <a:cubicBezTo>
                      <a:pt x="996597" y="613490"/>
                      <a:pt x="992793" y="599225"/>
                      <a:pt x="995646" y="566893"/>
                    </a:cubicBezTo>
                    <a:cubicBezTo>
                      <a:pt x="1002303" y="488915"/>
                      <a:pt x="990891" y="402379"/>
                      <a:pt x="995646" y="323449"/>
                    </a:cubicBezTo>
                    <a:cubicBezTo>
                      <a:pt x="993744" y="297774"/>
                      <a:pt x="975676" y="278755"/>
                      <a:pt x="950000" y="274000"/>
                    </a:cubicBezTo>
                    <a:lnTo>
                      <a:pt x="700851" y="274000"/>
                    </a:lnTo>
                    <a:cubicBezTo>
                      <a:pt x="700851" y="274000"/>
                      <a:pt x="689440" y="267343"/>
                      <a:pt x="689440" y="267343"/>
                    </a:cubicBezTo>
                    <a:lnTo>
                      <a:pt x="585786" y="163690"/>
                    </a:lnTo>
                    <a:cubicBezTo>
                      <a:pt x="583884" y="161788"/>
                      <a:pt x="582933" y="161788"/>
                      <a:pt x="581031" y="162739"/>
                    </a:cubicBezTo>
                    <a:cubicBezTo>
                      <a:pt x="570571" y="168444"/>
                      <a:pt x="550601" y="196973"/>
                      <a:pt x="539189" y="205531"/>
                    </a:cubicBezTo>
                    <a:lnTo>
                      <a:pt x="676126" y="342468"/>
                    </a:lnTo>
                    <a:lnTo>
                      <a:pt x="823524" y="342468"/>
                    </a:lnTo>
                    <a:cubicBezTo>
                      <a:pt x="832082" y="344370"/>
                      <a:pt x="838739" y="348174"/>
                      <a:pt x="840641" y="356733"/>
                    </a:cubicBezTo>
                    <a:cubicBezTo>
                      <a:pt x="837788" y="407133"/>
                      <a:pt x="845396" y="464190"/>
                      <a:pt x="840641" y="513640"/>
                    </a:cubicBezTo>
                    <a:cubicBezTo>
                      <a:pt x="835886" y="563089"/>
                      <a:pt x="833984" y="531708"/>
                      <a:pt x="821622" y="532659"/>
                    </a:cubicBezTo>
                    <a:cubicBezTo>
                      <a:pt x="777878" y="537413"/>
                      <a:pt x="678979" y="511738"/>
                      <a:pt x="669470" y="573550"/>
                    </a:cubicBezTo>
                    <a:close/>
                    <a:moveTo>
                      <a:pt x="275776" y="635362"/>
                    </a:moveTo>
                    <a:lnTo>
                      <a:pt x="275776" y="823650"/>
                    </a:lnTo>
                    <a:lnTo>
                      <a:pt x="360410" y="823650"/>
                    </a:lnTo>
                    <a:lnTo>
                      <a:pt x="360410" y="573550"/>
                    </a:lnTo>
                    <a:cubicBezTo>
                      <a:pt x="360410" y="573550"/>
                      <a:pt x="355656" y="561187"/>
                      <a:pt x="354705" y="559285"/>
                    </a:cubicBezTo>
                    <a:cubicBezTo>
                      <a:pt x="348048" y="546923"/>
                      <a:pt x="332833" y="535512"/>
                      <a:pt x="318569" y="532659"/>
                    </a:cubicBezTo>
                    <a:cubicBezTo>
                      <a:pt x="270070" y="525051"/>
                      <a:pt x="206357" y="537413"/>
                      <a:pt x="155956" y="532659"/>
                    </a:cubicBezTo>
                    <a:cubicBezTo>
                      <a:pt x="105556" y="527904"/>
                      <a:pt x="136937" y="526002"/>
                      <a:pt x="136937" y="515542"/>
                    </a:cubicBezTo>
                    <a:lnTo>
                      <a:pt x="136937" y="361487"/>
                    </a:lnTo>
                    <a:lnTo>
                      <a:pt x="171171" y="361487"/>
                    </a:lnTo>
                    <a:lnTo>
                      <a:pt x="171171" y="498424"/>
                    </a:lnTo>
                    <a:lnTo>
                      <a:pt x="394645" y="498424"/>
                    </a:lnTo>
                    <a:lnTo>
                      <a:pt x="394645" y="429956"/>
                    </a:lnTo>
                    <a:lnTo>
                      <a:pt x="256757" y="429956"/>
                    </a:lnTo>
                    <a:cubicBezTo>
                      <a:pt x="248198" y="429956"/>
                      <a:pt x="242493" y="421398"/>
                      <a:pt x="240591" y="413790"/>
                    </a:cubicBezTo>
                    <a:cubicBezTo>
                      <a:pt x="231081" y="369095"/>
                      <a:pt x="263414" y="281608"/>
                      <a:pt x="192092" y="274951"/>
                    </a:cubicBezTo>
                    <a:cubicBezTo>
                      <a:pt x="120771" y="268294"/>
                      <a:pt x="105556" y="272098"/>
                      <a:pt x="79880" y="274951"/>
                    </a:cubicBezTo>
                    <a:cubicBezTo>
                      <a:pt x="54204" y="277804"/>
                      <a:pt x="37087" y="298725"/>
                      <a:pt x="34234" y="322498"/>
                    </a:cubicBezTo>
                    <a:cubicBezTo>
                      <a:pt x="26627" y="400476"/>
                      <a:pt x="39940" y="490817"/>
                      <a:pt x="34234" y="569746"/>
                    </a:cubicBezTo>
                    <a:cubicBezTo>
                      <a:pt x="38038" y="602078"/>
                      <a:pt x="59910" y="616343"/>
                      <a:pt x="91291" y="619195"/>
                    </a:cubicBezTo>
                    <a:cubicBezTo>
                      <a:pt x="146446" y="622999"/>
                      <a:pt x="206357" y="616343"/>
                      <a:pt x="262463" y="619195"/>
                    </a:cubicBezTo>
                    <a:cubicBezTo>
                      <a:pt x="269119" y="620146"/>
                      <a:pt x="274825" y="630607"/>
                      <a:pt x="275776" y="636312"/>
                    </a:cubicBezTo>
                    <a:close/>
                  </a:path>
                </a:pathLst>
              </a:custGeom>
              <a:grpFill/>
              <a:ln w="9502" cap="flat">
                <a:noFill/>
                <a:prstDash val="solid"/>
                <a:miter/>
              </a:ln>
            </p:spPr>
            <p:txBody>
              <a:bodyPr rtlCol="0" anchor="ctr"/>
              <a:lstStyle/>
              <a:p>
                <a:endParaRPr lang="de-DE" dirty="0"/>
              </a:p>
            </p:txBody>
          </p:sp>
          <p:sp>
            <p:nvSpPr>
              <p:cNvPr id="137" name="Freeform 136">
                <a:extLst>
                  <a:ext uri="{FF2B5EF4-FFF2-40B4-BE49-F238E27FC236}">
                    <a16:creationId xmlns:a16="http://schemas.microsoft.com/office/drawing/2014/main" id="{28747497-7842-B8DB-1055-3964A02A2D09}"/>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de-DE" dirty="0"/>
              </a:p>
            </p:txBody>
          </p:sp>
          <p:sp>
            <p:nvSpPr>
              <p:cNvPr id="138" name="Freeform 137">
                <a:extLst>
                  <a:ext uri="{FF2B5EF4-FFF2-40B4-BE49-F238E27FC236}">
                    <a16:creationId xmlns:a16="http://schemas.microsoft.com/office/drawing/2014/main" id="{72492825-90A0-3544-E180-500B790FCEF8}"/>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de-DE" dirty="0"/>
              </a:p>
            </p:txBody>
          </p:sp>
          <p:sp>
            <p:nvSpPr>
              <p:cNvPr id="139" name="Freeform 138">
                <a:extLst>
                  <a:ext uri="{FF2B5EF4-FFF2-40B4-BE49-F238E27FC236}">
                    <a16:creationId xmlns:a16="http://schemas.microsoft.com/office/drawing/2014/main" id="{B3D418E3-6142-5A66-7E29-7ECBA21B7371}"/>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de-DE" dirty="0"/>
              </a:p>
            </p:txBody>
          </p:sp>
          <p:sp>
            <p:nvSpPr>
              <p:cNvPr id="140" name="Freeform 139">
                <a:extLst>
                  <a:ext uri="{FF2B5EF4-FFF2-40B4-BE49-F238E27FC236}">
                    <a16:creationId xmlns:a16="http://schemas.microsoft.com/office/drawing/2014/main" id="{6506AAED-05D9-43A0-A5AF-30ADCD0CDE25}"/>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de-DE" dirty="0"/>
              </a:p>
            </p:txBody>
          </p:sp>
        </p:grpSp>
      </p:grpSp>
      <p:cxnSp>
        <p:nvCxnSpPr>
          <p:cNvPr id="3" name="Straight Connector 2">
            <a:extLst>
              <a:ext uri="{FF2B5EF4-FFF2-40B4-BE49-F238E27FC236}">
                <a16:creationId xmlns:a16="http://schemas.microsoft.com/office/drawing/2014/main" id="{154ADCB1-B5EC-19CB-845E-EDACE2953BBF}"/>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6" name="Graphic 2">
            <a:extLst>
              <a:ext uri="{FF2B5EF4-FFF2-40B4-BE49-F238E27FC236}">
                <a16:creationId xmlns:a16="http://schemas.microsoft.com/office/drawing/2014/main" id="{F5E09F59-430D-E1F1-5760-01600D644834}"/>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2F7199E7-2B99-1BC2-2CD1-170337B6C0F4}"/>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9621893A-4EFD-2EA6-ABE2-8E1846C78C75}"/>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2" name="Freeform 41">
                <a:extLst>
                  <a:ext uri="{FF2B5EF4-FFF2-40B4-BE49-F238E27FC236}">
                    <a16:creationId xmlns:a16="http://schemas.microsoft.com/office/drawing/2014/main" id="{8AFD4861-FB95-08FE-ADF9-2DDBDEECEA90}"/>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3" name="Freeform 42">
                <a:extLst>
                  <a:ext uri="{FF2B5EF4-FFF2-40B4-BE49-F238E27FC236}">
                    <a16:creationId xmlns:a16="http://schemas.microsoft.com/office/drawing/2014/main" id="{C69DE501-308C-C941-E1A3-F4BB1A171B1C}"/>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4" name="Freeform 43">
                <a:extLst>
                  <a:ext uri="{FF2B5EF4-FFF2-40B4-BE49-F238E27FC236}">
                    <a16:creationId xmlns:a16="http://schemas.microsoft.com/office/drawing/2014/main" id="{D20F0E81-CA83-2A1D-11F3-E9622F57EA89}"/>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5" name="Freeform 44">
                <a:extLst>
                  <a:ext uri="{FF2B5EF4-FFF2-40B4-BE49-F238E27FC236}">
                    <a16:creationId xmlns:a16="http://schemas.microsoft.com/office/drawing/2014/main" id="{08D6EB77-2C7D-E805-E92B-08CC2816D0F5}"/>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6" name="Freeform 45">
                <a:extLst>
                  <a:ext uri="{FF2B5EF4-FFF2-40B4-BE49-F238E27FC236}">
                    <a16:creationId xmlns:a16="http://schemas.microsoft.com/office/drawing/2014/main" id="{632C69F9-F121-8D47-625C-3B134E0194E4}"/>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7" name="Freeform 46">
                <a:extLst>
                  <a:ext uri="{FF2B5EF4-FFF2-40B4-BE49-F238E27FC236}">
                    <a16:creationId xmlns:a16="http://schemas.microsoft.com/office/drawing/2014/main" id="{BD5EB94C-80BC-B366-6AD9-A33743C9F77A}"/>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8" name="Freeform 47">
                <a:extLst>
                  <a:ext uri="{FF2B5EF4-FFF2-40B4-BE49-F238E27FC236}">
                    <a16:creationId xmlns:a16="http://schemas.microsoft.com/office/drawing/2014/main" id="{76583F86-8116-55B9-75FC-BB9202D82A03}"/>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9" name="Freeform 48">
                <a:extLst>
                  <a:ext uri="{FF2B5EF4-FFF2-40B4-BE49-F238E27FC236}">
                    <a16:creationId xmlns:a16="http://schemas.microsoft.com/office/drawing/2014/main" id="{AF18D889-3079-3895-6889-3F0E050DFAF4}"/>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0" name="Freeform 49">
                <a:extLst>
                  <a:ext uri="{FF2B5EF4-FFF2-40B4-BE49-F238E27FC236}">
                    <a16:creationId xmlns:a16="http://schemas.microsoft.com/office/drawing/2014/main" id="{FEDAE2B1-67C3-DF53-BAFD-44E62E2A86E0}"/>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1" name="Freeform 50">
                <a:extLst>
                  <a:ext uri="{FF2B5EF4-FFF2-40B4-BE49-F238E27FC236}">
                    <a16:creationId xmlns:a16="http://schemas.microsoft.com/office/drawing/2014/main" id="{D4319B83-B054-8EA4-4EB2-14DBC2E4F2C4}"/>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27" name="Graphic 2">
              <a:extLst>
                <a:ext uri="{FF2B5EF4-FFF2-40B4-BE49-F238E27FC236}">
                  <a16:creationId xmlns:a16="http://schemas.microsoft.com/office/drawing/2014/main" id="{EC183748-B8D8-2371-4CB1-5487A9C004DB}"/>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0A2FE6E5-D88E-2F3F-4DF0-58FCACBB091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9" name="Freeform 28">
                <a:extLst>
                  <a:ext uri="{FF2B5EF4-FFF2-40B4-BE49-F238E27FC236}">
                    <a16:creationId xmlns:a16="http://schemas.microsoft.com/office/drawing/2014/main" id="{743D98CC-B8C8-5EEB-4F49-8CBA9CE4E121}"/>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0" name="Freeform 29">
                <a:extLst>
                  <a:ext uri="{FF2B5EF4-FFF2-40B4-BE49-F238E27FC236}">
                    <a16:creationId xmlns:a16="http://schemas.microsoft.com/office/drawing/2014/main" id="{91953562-9E1F-CE94-451D-BFC3CF21E62E}"/>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1" name="Freeform 30">
                <a:extLst>
                  <a:ext uri="{FF2B5EF4-FFF2-40B4-BE49-F238E27FC236}">
                    <a16:creationId xmlns:a16="http://schemas.microsoft.com/office/drawing/2014/main" id="{136F1061-9A77-DE71-0A01-8C0F041FEA22}"/>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2" name="Freeform 31">
                <a:extLst>
                  <a:ext uri="{FF2B5EF4-FFF2-40B4-BE49-F238E27FC236}">
                    <a16:creationId xmlns:a16="http://schemas.microsoft.com/office/drawing/2014/main" id="{941BCBC2-C548-7F5E-0287-CFAC228AD5B4}"/>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3" name="Freeform 32">
                <a:extLst>
                  <a:ext uri="{FF2B5EF4-FFF2-40B4-BE49-F238E27FC236}">
                    <a16:creationId xmlns:a16="http://schemas.microsoft.com/office/drawing/2014/main" id="{715BF9A9-387E-677C-F274-57136E99AD90}"/>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4" name="Freeform 33">
                <a:extLst>
                  <a:ext uri="{FF2B5EF4-FFF2-40B4-BE49-F238E27FC236}">
                    <a16:creationId xmlns:a16="http://schemas.microsoft.com/office/drawing/2014/main" id="{43D96425-12A2-80EE-3F0D-4CF812D6F32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5" name="Freeform 34">
                <a:extLst>
                  <a:ext uri="{FF2B5EF4-FFF2-40B4-BE49-F238E27FC236}">
                    <a16:creationId xmlns:a16="http://schemas.microsoft.com/office/drawing/2014/main" id="{E26EFE98-CAD2-59DC-CCF1-72A99FEABFCB}"/>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36" name="Freeform 35">
                <a:extLst>
                  <a:ext uri="{FF2B5EF4-FFF2-40B4-BE49-F238E27FC236}">
                    <a16:creationId xmlns:a16="http://schemas.microsoft.com/office/drawing/2014/main" id="{34E15189-600A-23C5-9834-38E1D921E38E}"/>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37" name="Freeform 36">
                <a:extLst>
                  <a:ext uri="{FF2B5EF4-FFF2-40B4-BE49-F238E27FC236}">
                    <a16:creationId xmlns:a16="http://schemas.microsoft.com/office/drawing/2014/main" id="{A434916E-7ECD-CC8C-3A07-6378EA7C3559}"/>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8" name="Freeform 37">
                <a:extLst>
                  <a:ext uri="{FF2B5EF4-FFF2-40B4-BE49-F238E27FC236}">
                    <a16:creationId xmlns:a16="http://schemas.microsoft.com/office/drawing/2014/main" id="{053597A4-F74C-A37C-EC22-9C2CA462B143}"/>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9" name="Freeform 38">
                <a:extLst>
                  <a:ext uri="{FF2B5EF4-FFF2-40B4-BE49-F238E27FC236}">
                    <a16:creationId xmlns:a16="http://schemas.microsoft.com/office/drawing/2014/main" id="{BFDD6765-4357-D835-4D9C-AF3E6D35D71B}"/>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0" name="Freeform 39">
                <a:extLst>
                  <a:ext uri="{FF2B5EF4-FFF2-40B4-BE49-F238E27FC236}">
                    <a16:creationId xmlns:a16="http://schemas.microsoft.com/office/drawing/2014/main" id="{CE67FA82-15A2-0987-88A0-864A07AB745B}"/>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spTree>
    <p:extLst>
      <p:ext uri="{BB962C8B-B14F-4D97-AF65-F5344CB8AC3E}">
        <p14:creationId xmlns:p14="http://schemas.microsoft.com/office/powerpoint/2010/main" val="6367459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1319A55-4851-E2FD-4CD2-651B797B7AB7}"/>
              </a:ext>
            </a:extLst>
          </p:cNvPr>
          <p:cNvSpPr>
            <a:spLocks noGrp="1"/>
          </p:cNvSpPr>
          <p:nvPr>
            <p:ph type="body" sz="quarter" idx="49"/>
          </p:nvPr>
        </p:nvSpPr>
        <p:spPr/>
        <p:txBody>
          <a:bodyPr/>
          <a:lstStyle/>
          <a:p>
            <a:endParaRPr lang="de-DE"/>
          </a:p>
        </p:txBody>
      </p:sp>
      <p:sp>
        <p:nvSpPr>
          <p:cNvPr id="3" name="Text Placeholder 2">
            <a:extLst>
              <a:ext uri="{FF2B5EF4-FFF2-40B4-BE49-F238E27FC236}">
                <a16:creationId xmlns:a16="http://schemas.microsoft.com/office/drawing/2014/main" id="{52483498-D475-43D1-D076-C4A15A73EEDC}"/>
              </a:ext>
            </a:extLst>
          </p:cNvPr>
          <p:cNvSpPr>
            <a:spLocks noGrp="1"/>
          </p:cNvSpPr>
          <p:nvPr>
            <p:ph type="body" sz="quarter" idx="50"/>
          </p:nvPr>
        </p:nvSpPr>
        <p:spPr/>
        <p:txBody>
          <a:bodyPr/>
          <a:lstStyle/>
          <a:p>
            <a:endParaRPr lang="de-DE"/>
          </a:p>
        </p:txBody>
      </p:sp>
      <p:sp>
        <p:nvSpPr>
          <p:cNvPr id="4" name="Text Placeholder 3">
            <a:extLst>
              <a:ext uri="{FF2B5EF4-FFF2-40B4-BE49-F238E27FC236}">
                <a16:creationId xmlns:a16="http://schemas.microsoft.com/office/drawing/2014/main" id="{A8114E24-C541-EB03-55D1-E83ED5F62A60}"/>
              </a:ext>
            </a:extLst>
          </p:cNvPr>
          <p:cNvSpPr>
            <a:spLocks noGrp="1"/>
          </p:cNvSpPr>
          <p:nvPr>
            <p:ph type="body" sz="quarter" idx="61"/>
          </p:nvPr>
        </p:nvSpPr>
        <p:spPr/>
        <p:txBody>
          <a:bodyPr/>
          <a:lstStyle/>
          <a:p>
            <a:r>
              <a:rPr lang="de-DE" dirty="0"/>
              <a:t>Übung</a:t>
            </a:r>
            <a:endParaRPr lang="de-DE" dirty="0"/>
          </a:p>
        </p:txBody>
      </p:sp>
      <p:pic>
        <p:nvPicPr>
          <p:cNvPr id="7" name="Picture 6">
            <a:extLst>
              <a:ext uri="{FF2B5EF4-FFF2-40B4-BE49-F238E27FC236}">
                <a16:creationId xmlns:a16="http://schemas.microsoft.com/office/drawing/2014/main" id="{1AE9C388-1C59-CFD9-AE6C-FDE15F41C85C}"/>
              </a:ext>
            </a:extLst>
          </p:cNvPr>
          <p:cNvPicPr>
            <a:picLocks noChangeAspect="1"/>
          </p:cNvPicPr>
          <p:nvPr/>
        </p:nvPicPr>
        <p:blipFill>
          <a:blip r:embed="rId2"/>
          <a:stretch>
            <a:fillRect/>
          </a:stretch>
        </p:blipFill>
        <p:spPr>
          <a:xfrm>
            <a:off x="1143015" y="1346394"/>
            <a:ext cx="5846721" cy="8293290"/>
          </a:xfrm>
          <a:prstGeom prst="rect">
            <a:avLst/>
          </a:prstGeom>
        </p:spPr>
      </p:pic>
    </p:spTree>
    <p:extLst>
      <p:ext uri="{BB962C8B-B14F-4D97-AF65-F5344CB8AC3E}">
        <p14:creationId xmlns:p14="http://schemas.microsoft.com/office/powerpoint/2010/main" val="25359928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DC096F-8885-A425-64C7-5DDD492A4A2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A89911B-86D5-9105-290E-048ED840ADBC}"/>
              </a:ext>
            </a:extLst>
          </p:cNvPr>
          <p:cNvSpPr>
            <a:spLocks noGrp="1"/>
          </p:cNvSpPr>
          <p:nvPr>
            <p:ph type="body" sz="quarter" idx="49"/>
          </p:nvPr>
        </p:nvSpPr>
        <p:spPr/>
        <p:txBody>
          <a:bodyPr/>
          <a:lstStyle/>
          <a:p>
            <a:endParaRPr lang="de-DE"/>
          </a:p>
        </p:txBody>
      </p:sp>
      <p:sp>
        <p:nvSpPr>
          <p:cNvPr id="3" name="Text Placeholder 2">
            <a:extLst>
              <a:ext uri="{FF2B5EF4-FFF2-40B4-BE49-F238E27FC236}">
                <a16:creationId xmlns:a16="http://schemas.microsoft.com/office/drawing/2014/main" id="{7D38013C-B01F-6B70-8DF2-34CEFD3F14F5}"/>
              </a:ext>
            </a:extLst>
          </p:cNvPr>
          <p:cNvSpPr>
            <a:spLocks noGrp="1"/>
          </p:cNvSpPr>
          <p:nvPr>
            <p:ph type="body" sz="quarter" idx="50"/>
          </p:nvPr>
        </p:nvSpPr>
        <p:spPr/>
        <p:txBody>
          <a:bodyPr/>
          <a:lstStyle/>
          <a:p>
            <a:endParaRPr lang="de-DE"/>
          </a:p>
        </p:txBody>
      </p:sp>
      <p:sp>
        <p:nvSpPr>
          <p:cNvPr id="4" name="Text Placeholder 3">
            <a:extLst>
              <a:ext uri="{FF2B5EF4-FFF2-40B4-BE49-F238E27FC236}">
                <a16:creationId xmlns:a16="http://schemas.microsoft.com/office/drawing/2014/main" id="{13B325D3-787C-1022-C95A-E6069F672265}"/>
              </a:ext>
            </a:extLst>
          </p:cNvPr>
          <p:cNvSpPr>
            <a:spLocks noGrp="1"/>
          </p:cNvSpPr>
          <p:nvPr>
            <p:ph type="body" sz="quarter" idx="61"/>
          </p:nvPr>
        </p:nvSpPr>
        <p:spPr/>
        <p:txBody>
          <a:bodyPr/>
          <a:lstStyle/>
          <a:p>
            <a:r>
              <a:rPr lang="de-DE" dirty="0"/>
              <a:t>Frauen in der Karrieremitte</a:t>
            </a:r>
          </a:p>
        </p:txBody>
      </p:sp>
      <p:sp>
        <p:nvSpPr>
          <p:cNvPr id="5" name="Text Placeholder 4">
            <a:extLst>
              <a:ext uri="{FF2B5EF4-FFF2-40B4-BE49-F238E27FC236}">
                <a16:creationId xmlns:a16="http://schemas.microsoft.com/office/drawing/2014/main" id="{2F7F89B6-D030-96C5-D30C-55438D696CBB}"/>
              </a:ext>
            </a:extLst>
          </p:cNvPr>
          <p:cNvSpPr>
            <a:spLocks noGrp="1"/>
          </p:cNvSpPr>
          <p:nvPr>
            <p:ph type="body" sz="quarter" idx="64"/>
          </p:nvPr>
        </p:nvSpPr>
        <p:spPr/>
        <p:txBody>
          <a:bodyPr/>
          <a:lstStyle/>
          <a:p>
            <a:pPr marL="0" indent="0">
              <a:lnSpc>
                <a:spcPts val="1109"/>
              </a:lnSpc>
              <a:buNone/>
            </a:pPr>
            <a:r>
              <a:rPr lang="de-DE" b="1" dirty="0" sz="1000">
                <a:solidFill>
                  <a:srgbClr val="F16024"/>
                </a:solidFill>
              </a:rPr>
              <a:t>Überprüfen Sie zunächst alle bestehenden Versicherungspolicen gründlich, um Lücken und Policen mit Anpassungsbedarf zu erkennen.</a:t>
            </a:r>
          </a:p>
          <a:p>
            <a:pPr marL="0" indent="0">
              <a:lnSpc>
                <a:spcPts val="1464"/>
              </a:lnSpc>
              <a:buNone/>
            </a:pPr>
            <a:endParaRPr lang="de-DE" b="1" dirty="0" sz="1225">
              <a:solidFill>
                <a:srgbClr val="F16024"/>
              </a:solidFill>
            </a:endParaRPr>
          </a:p>
          <a:p>
            <a:pPr marL="0" indent="0">
              <a:lnSpc>
                <a:spcPts val="1109"/>
              </a:lnSpc>
              <a:buNone/>
            </a:pPr>
            <a:r>
              <a:rPr lang="de-DE" b="1" dirty="0" sz="1000"/>
              <a:t>1: Alle aktuellen Policen zusammentragen</a:t>
            </a:r>
          </a:p>
          <a:p>
            <a:pPr marL="0" indent="0">
              <a:lnSpc>
                <a:spcPts val="1342"/>
              </a:lnSpc>
              <a:buNone/>
            </a:pPr>
            <a:endParaRPr lang="de-DE" b="1" dirty="0" sz="1125"/>
          </a:p>
          <a:p>
            <a:pPr>
              <a:lnSpc>
                <a:spcPts val="1109"/>
              </a:lnSpc>
              <a:buFont typeface="Wingdings" panose="05000000000000000000" pitchFamily="2" charset="2"/>
              <a:buChar char="v"/>
            </a:pPr>
            <a:r>
              <a:rPr lang="de-DE" dirty="0" sz="1000"/>
              <a:t>Sammeln Sie die Unterlagen zu:</a:t>
            </a:r>
          </a:p>
          <a:p>
            <a:pPr>
              <a:lnSpc>
                <a:spcPts val="1109"/>
              </a:lnSpc>
              <a:buFont typeface="Wingdings" panose="05000000000000000000" pitchFamily="2" charset="2"/>
              <a:buChar char="v"/>
            </a:pPr>
            <a:r>
              <a:rPr lang="de-DE" dirty="0" sz="1000"/>
              <a:t>Krankenversicherung (öffentlich und privat)</a:t>
            </a:r>
          </a:p>
          <a:p>
            <a:pPr>
              <a:lnSpc>
                <a:spcPts val="1109"/>
              </a:lnSpc>
              <a:buFont typeface="Wingdings" panose="05000000000000000000" pitchFamily="2" charset="2"/>
              <a:buChar char="v"/>
            </a:pPr>
            <a:r>
              <a:rPr lang="de-DE" dirty="0" sz="1000"/>
              <a:t>Lebensversicherung</a:t>
            </a:r>
          </a:p>
          <a:p>
            <a:pPr>
              <a:lnSpc>
                <a:spcPts val="1109"/>
              </a:lnSpc>
              <a:buFont typeface="Wingdings" panose="05000000000000000000" pitchFamily="2" charset="2"/>
              <a:buChar char="v"/>
            </a:pPr>
            <a:r>
              <a:rPr lang="de-DE" dirty="0" sz="1000"/>
              <a:t>Einkommensabsicherung / Berufsunfähigkeit</a:t>
            </a:r>
          </a:p>
          <a:p>
            <a:pPr>
              <a:lnSpc>
                <a:spcPts val="1109"/>
              </a:lnSpc>
              <a:buFont typeface="Wingdings" panose="05000000000000000000" pitchFamily="2" charset="2"/>
              <a:buChar char="v"/>
            </a:pPr>
            <a:r>
              <a:rPr lang="de-DE" dirty="0" sz="1000"/>
              <a:t>Dread-Disease-Versicherung (schwere Krankheiten)</a:t>
            </a:r>
          </a:p>
          <a:p>
            <a:pPr>
              <a:lnSpc>
                <a:spcPts val="1109"/>
              </a:lnSpc>
              <a:buFont typeface="Wingdings" panose="05000000000000000000" pitchFamily="2" charset="2"/>
              <a:buChar char="v"/>
            </a:pPr>
            <a:r>
              <a:rPr lang="de-DE" dirty="0" sz="1000"/>
              <a:t>Pflegeversicherung</a:t>
            </a:r>
          </a:p>
          <a:p>
            <a:pPr>
              <a:lnSpc>
                <a:spcPts val="1109"/>
              </a:lnSpc>
              <a:buFont typeface="Wingdings" panose="05000000000000000000" pitchFamily="2" charset="2"/>
              <a:buChar char="v"/>
            </a:pPr>
            <a:r>
              <a:rPr lang="de-DE" dirty="0" sz="1000"/>
              <a:t>Wohngebäude-/Hausrat- und Kfz-Versicherung (falls relevant)</a:t>
            </a:r>
          </a:p>
          <a:p>
            <a:pPr>
              <a:lnSpc>
                <a:spcPts val="1109"/>
              </a:lnSpc>
              <a:buFont typeface="Wingdings" panose="05000000000000000000" pitchFamily="2" charset="2"/>
              <a:buChar char="v"/>
            </a:pPr>
            <a:r>
              <a:rPr lang="de-DE" dirty="0" sz="1000"/>
              <a:t>Notieren Sie Policennummern, Deckungssummen, Beiträge und Verlängerungstermine.</a:t>
            </a:r>
          </a:p>
          <a:p>
            <a:pPr>
              <a:lnSpc>
                <a:spcPts val="2196"/>
              </a:lnSpc>
              <a:buFont typeface="Wingdings" panose="05000000000000000000" pitchFamily="2" charset="2"/>
              <a:buChar char="v"/>
            </a:pPr>
            <a:endParaRPr lang="de-DE" dirty="0" sz="1825"/>
          </a:p>
          <a:p>
            <a:pPr>
              <a:lnSpc>
                <a:spcPts val="1220"/>
              </a:lnSpc>
            </a:pPr>
            <a:endParaRPr lang="de-DE" dirty="0" sz="1025"/>
          </a:p>
          <a:p>
            <a:pPr marL="0" indent="0">
              <a:lnSpc>
                <a:spcPts val="1109"/>
              </a:lnSpc>
              <a:buNone/>
            </a:pPr>
            <a:r>
              <a:rPr lang="de-DE" b="1" dirty="0" sz="1000"/>
              <a:t>2: Bedarf in Ihrer aktuellen Lebensphase bestimmen</a:t>
            </a:r>
          </a:p>
          <a:p>
            <a:pPr marL="0" indent="0">
              <a:lnSpc>
                <a:spcPts val="1342"/>
              </a:lnSpc>
              <a:buNone/>
            </a:pPr>
            <a:endParaRPr lang="de-DE" dirty="0" sz="1125"/>
          </a:p>
          <a:p>
            <a:pPr marL="0" indent="0">
              <a:lnSpc>
                <a:spcPts val="1109"/>
              </a:lnSpc>
              <a:buNone/>
            </a:pPr>
            <a:r>
              <a:rPr lang="de-DE" dirty="0" sz="1000"/>
              <a:t>Frauen in der Lebensmitte erleben oft:</a:t>
            </a:r>
          </a:p>
          <a:p>
            <a:pPr lvl="0">
              <a:lnSpc>
                <a:spcPts val="1109"/>
              </a:lnSpc>
            </a:pPr>
            <a:r>
              <a:rPr lang="de-DE" b="1" dirty="0" sz="1000"/>
              <a:t>Gesundheitsrisiken</a:t>
            </a:r>
            <a:r>
              <a:rPr lang="de-DE" dirty="0" sz="1000"/>
              <a:t>: Versorgung in den Wechseljahren, Vorsorgeuntersuchungen (Brust, Gebärmutterhals, Osteoporose).</a:t>
            </a:r>
          </a:p>
          <a:p>
            <a:pPr lvl="0">
              <a:lnSpc>
                <a:spcPts val="1109"/>
              </a:lnSpc>
            </a:pPr>
            <a:r>
              <a:rPr lang="de-DE" b="1" dirty="0" sz="1000"/>
              <a:t>Finanzielle Verpflichtungen</a:t>
            </a:r>
            <a:r>
              <a:rPr lang="de-DE" dirty="0" sz="1000"/>
              <a:t>: Hypothek, Ausbildung der Kinder und älter werdende Eltern.</a:t>
            </a:r>
          </a:p>
          <a:p>
            <a:pPr lvl="0">
              <a:lnSpc>
                <a:spcPts val="1109"/>
              </a:lnSpc>
            </a:pPr>
            <a:r>
              <a:rPr lang="de-DE" b="1" dirty="0" sz="1000"/>
              <a:t>Ruhestandsplanung</a:t>
            </a:r>
            <a:r>
              <a:rPr lang="de-DE" dirty="0" sz="1000"/>
              <a:t>: Der Versicherungsschutz sollte zu den langfristigen Zielen passen.</a:t>
            </a:r>
          </a:p>
          <a:p>
            <a:pPr lvl="0">
              <a:lnSpc>
                <a:spcPts val="610"/>
              </a:lnSpc>
            </a:pPr>
            <a:endParaRPr lang="de-DE" dirty="0" sz="500"/>
          </a:p>
          <a:p>
            <a:pPr marL="0" indent="0">
              <a:lnSpc>
                <a:spcPts val="1109"/>
              </a:lnSpc>
              <a:buNone/>
            </a:pPr>
            <a:r>
              <a:rPr lang="de-DE" dirty="0" sz="1000"/>
              <a:t>Erstellen Sie eine Checkliste Ihres Bedarfs:</a:t>
            </a:r>
          </a:p>
          <a:p>
            <a:pPr lvl="0">
              <a:lnSpc>
                <a:spcPts val="1109"/>
              </a:lnSpc>
            </a:pPr>
            <a:r>
              <a:rPr lang="de-DE" dirty="0" sz="1000"/>
              <a:t>Gesundheitsvorsorge</a:t>
            </a:r>
          </a:p>
          <a:p>
            <a:pPr lvl="0">
              <a:lnSpc>
                <a:spcPts val="1109"/>
              </a:lnSpc>
            </a:pPr>
            <a:r>
              <a:rPr lang="de-DE" dirty="0" sz="1000"/>
              <a:t>Versorgung bei chronischen Erkrankungen</a:t>
            </a:r>
          </a:p>
          <a:p>
            <a:pPr lvl="0">
              <a:lnSpc>
                <a:spcPts val="1109"/>
              </a:lnSpc>
            </a:pPr>
            <a:r>
              <a:rPr lang="de-DE" dirty="0" sz="1000"/>
              <a:t>Einkommensersatz bei Arbeitsunfähigkeit</a:t>
            </a:r>
          </a:p>
          <a:p>
            <a:pPr lvl="0">
              <a:lnSpc>
                <a:spcPts val="1109"/>
              </a:lnSpc>
            </a:pPr>
            <a:r>
              <a:rPr lang="de-DE" dirty="0" sz="1000"/>
              <a:t>Absicherung der Familie (Lebensversicherung)</a:t>
            </a:r>
          </a:p>
          <a:p>
            <a:pPr>
              <a:lnSpc>
                <a:spcPts val="1109"/>
              </a:lnSpc>
            </a:pPr>
            <a:r>
              <a:rPr lang="de-DE" dirty="0" sz="1000"/>
              <a:t>Pflegevorsorge</a:t>
            </a:r>
          </a:p>
          <a:p>
            <a:pPr>
              <a:lnSpc>
                <a:spcPts val="1952"/>
              </a:lnSpc>
            </a:pPr>
            <a:endParaRPr lang="de-DE" dirty="0" sz="1625"/>
          </a:p>
          <a:p>
            <a:pPr marL="0" indent="0">
              <a:lnSpc>
                <a:spcPts val="1220"/>
              </a:lnSpc>
              <a:buNone/>
            </a:pPr>
            <a:endParaRPr lang="de-DE" dirty="0" sz="1025"/>
          </a:p>
          <a:p>
            <a:pPr marL="0" indent="0">
              <a:lnSpc>
                <a:spcPts val="1220"/>
              </a:lnSpc>
              <a:buNone/>
            </a:pPr>
            <a:endParaRPr lang="de-DE" dirty="0" sz="1025"/>
          </a:p>
          <a:p>
            <a:pPr marL="0" lvl="0" indent="0">
              <a:lnSpc>
                <a:spcPts val="1220"/>
              </a:lnSpc>
              <a:buNone/>
            </a:pPr>
            <a:endParaRPr lang="de-DE" dirty="0" sz="1025"/>
          </a:p>
          <a:p>
            <a:pPr marL="0" indent="0">
              <a:lnSpc>
                <a:spcPts val="1220"/>
              </a:lnSpc>
              <a:buNone/>
            </a:pPr>
            <a:endParaRPr lang="de-DE" dirty="0" sz="1025"/>
          </a:p>
          <a:p>
            <a:pPr>
              <a:lnSpc>
                <a:spcPts val="1220"/>
              </a:lnSpc>
            </a:pPr>
            <a:endParaRPr lang="de-DE" dirty="0" sz="1025"/>
          </a:p>
          <a:p>
            <a:pPr marL="0" indent="0">
              <a:lnSpc>
                <a:spcPts val="1220"/>
              </a:lnSpc>
              <a:buNone/>
            </a:pPr>
            <a:endParaRPr lang="de-DE" dirty="0" sz="1025"/>
          </a:p>
          <a:p>
            <a:pPr marL="0" indent="0">
              <a:lnSpc>
                <a:spcPts val="1220"/>
              </a:lnSpc>
              <a:buNone/>
            </a:pPr>
            <a:endParaRPr lang="de-DE" b="1" dirty="0" sz="1025">
              <a:solidFill>
                <a:srgbClr val="F16024"/>
              </a:solidFill>
            </a:endParaRPr>
          </a:p>
          <a:p>
            <a:pPr>
              <a:lnSpc>
                <a:spcPts val="1220"/>
              </a:lnSpc>
            </a:pPr>
            <a:endParaRPr lang="de-DE" dirty="0" sz="1025"/>
          </a:p>
          <a:p>
            <a:pPr>
              <a:lnSpc>
                <a:spcPts val="1220"/>
              </a:lnSpc>
            </a:pPr>
            <a:endParaRPr lang="de-DE" dirty="0" sz="1025"/>
          </a:p>
        </p:txBody>
      </p:sp>
      <p:grpSp>
        <p:nvGrpSpPr>
          <p:cNvPr id="6" name="Graphic 2">
            <a:extLst>
              <a:ext uri="{FF2B5EF4-FFF2-40B4-BE49-F238E27FC236}">
                <a16:creationId xmlns:a16="http://schemas.microsoft.com/office/drawing/2014/main" id="{09172DE0-C854-9EDF-06AB-77B1BA945859}"/>
              </a:ext>
            </a:extLst>
          </p:cNvPr>
          <p:cNvGrpSpPr/>
          <p:nvPr/>
        </p:nvGrpSpPr>
        <p:grpSpPr>
          <a:xfrm>
            <a:off x="928234" y="582146"/>
            <a:ext cx="713270" cy="688476"/>
            <a:chOff x="7216180" y="2896437"/>
            <a:chExt cx="1173608" cy="1132811"/>
          </a:xfrm>
          <a:solidFill>
            <a:srgbClr val="F16024"/>
          </a:solidFill>
        </p:grpSpPr>
        <p:grpSp>
          <p:nvGrpSpPr>
            <p:cNvPr id="7" name="Graphic 2">
              <a:extLst>
                <a:ext uri="{FF2B5EF4-FFF2-40B4-BE49-F238E27FC236}">
                  <a16:creationId xmlns:a16="http://schemas.microsoft.com/office/drawing/2014/main" id="{FE85CC8E-B10A-F461-D15F-D0BA09E17DA3}"/>
                </a:ext>
              </a:extLst>
            </p:cNvPr>
            <p:cNvGrpSpPr/>
            <p:nvPr/>
          </p:nvGrpSpPr>
          <p:grpSpPr>
            <a:xfrm>
              <a:off x="7884516" y="3299879"/>
              <a:ext cx="244481" cy="366043"/>
              <a:chOff x="7884516" y="3299879"/>
              <a:chExt cx="244481" cy="366043"/>
            </a:xfrm>
            <a:grpFill/>
          </p:grpSpPr>
          <p:sp>
            <p:nvSpPr>
              <p:cNvPr id="22" name="Freeform 40">
                <a:extLst>
                  <a:ext uri="{FF2B5EF4-FFF2-40B4-BE49-F238E27FC236}">
                    <a16:creationId xmlns:a16="http://schemas.microsoft.com/office/drawing/2014/main" id="{E50A95D9-A2B2-828A-751F-79ECC4A5F50C}"/>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41">
                <a:extLst>
                  <a:ext uri="{FF2B5EF4-FFF2-40B4-BE49-F238E27FC236}">
                    <a16:creationId xmlns:a16="http://schemas.microsoft.com/office/drawing/2014/main" id="{3E5FA05B-F518-A1DC-A232-51D572E66C28}"/>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4" name="Freeform 42">
                <a:extLst>
                  <a:ext uri="{FF2B5EF4-FFF2-40B4-BE49-F238E27FC236}">
                    <a16:creationId xmlns:a16="http://schemas.microsoft.com/office/drawing/2014/main" id="{FAE425C2-FD06-3C88-5BC0-A6170D57EFCA}"/>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5" name="Freeform 43">
                <a:extLst>
                  <a:ext uri="{FF2B5EF4-FFF2-40B4-BE49-F238E27FC236}">
                    <a16:creationId xmlns:a16="http://schemas.microsoft.com/office/drawing/2014/main" id="{E04DE566-77C2-A49A-0DE3-FE8D1051FB9C}"/>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6" name="Freeform 44">
                <a:extLst>
                  <a:ext uri="{FF2B5EF4-FFF2-40B4-BE49-F238E27FC236}">
                    <a16:creationId xmlns:a16="http://schemas.microsoft.com/office/drawing/2014/main" id="{A4F03EB1-537F-4FB7-B4EE-954A46D1EC68}"/>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7" name="Freeform 45">
                <a:extLst>
                  <a:ext uri="{FF2B5EF4-FFF2-40B4-BE49-F238E27FC236}">
                    <a16:creationId xmlns:a16="http://schemas.microsoft.com/office/drawing/2014/main" id="{8EDE0606-F9B6-F631-8286-DD405818BED1}"/>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8" name="Freeform 46">
                <a:extLst>
                  <a:ext uri="{FF2B5EF4-FFF2-40B4-BE49-F238E27FC236}">
                    <a16:creationId xmlns:a16="http://schemas.microsoft.com/office/drawing/2014/main" id="{8CE41549-2C11-6A04-4441-AD6C72BB33D8}"/>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9" name="Freeform 47">
                <a:extLst>
                  <a:ext uri="{FF2B5EF4-FFF2-40B4-BE49-F238E27FC236}">
                    <a16:creationId xmlns:a16="http://schemas.microsoft.com/office/drawing/2014/main" id="{D89C251A-BABC-3F3C-3E27-FD3F08B268BB}"/>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0" name="Freeform 48">
                <a:extLst>
                  <a:ext uri="{FF2B5EF4-FFF2-40B4-BE49-F238E27FC236}">
                    <a16:creationId xmlns:a16="http://schemas.microsoft.com/office/drawing/2014/main" id="{1DA5F263-05FA-EF27-6649-1F525D8D0D8F}"/>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1" name="Freeform 49">
                <a:extLst>
                  <a:ext uri="{FF2B5EF4-FFF2-40B4-BE49-F238E27FC236}">
                    <a16:creationId xmlns:a16="http://schemas.microsoft.com/office/drawing/2014/main" id="{A09BE4EA-1D35-4D3E-121B-1363D8AFA483}"/>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2" name="Freeform 50">
                <a:extLst>
                  <a:ext uri="{FF2B5EF4-FFF2-40B4-BE49-F238E27FC236}">
                    <a16:creationId xmlns:a16="http://schemas.microsoft.com/office/drawing/2014/main" id="{D492CEE2-91CB-F207-ABA3-34D36E75EB2F}"/>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8" name="Graphic 2">
              <a:extLst>
                <a:ext uri="{FF2B5EF4-FFF2-40B4-BE49-F238E27FC236}">
                  <a16:creationId xmlns:a16="http://schemas.microsoft.com/office/drawing/2014/main" id="{E234998D-B3A6-2B6D-D59E-62DED44D7F71}"/>
                </a:ext>
              </a:extLst>
            </p:cNvPr>
            <p:cNvGrpSpPr/>
            <p:nvPr/>
          </p:nvGrpSpPr>
          <p:grpSpPr>
            <a:xfrm>
              <a:off x="7216180" y="2896437"/>
              <a:ext cx="1173608" cy="1132811"/>
              <a:chOff x="7216180" y="2896437"/>
              <a:chExt cx="1173608" cy="1132811"/>
            </a:xfrm>
            <a:grpFill/>
          </p:grpSpPr>
          <p:sp>
            <p:nvSpPr>
              <p:cNvPr id="9" name="Freeform 27">
                <a:extLst>
                  <a:ext uri="{FF2B5EF4-FFF2-40B4-BE49-F238E27FC236}">
                    <a16:creationId xmlns:a16="http://schemas.microsoft.com/office/drawing/2014/main" id="{5E1ABD38-F112-1DEA-BCF5-71C0A1C237D5}"/>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0" name="Freeform 28">
                <a:extLst>
                  <a:ext uri="{FF2B5EF4-FFF2-40B4-BE49-F238E27FC236}">
                    <a16:creationId xmlns:a16="http://schemas.microsoft.com/office/drawing/2014/main" id="{E59CAE4F-711A-5CCD-748B-7580345962FA}"/>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1" name="Freeform 29">
                <a:extLst>
                  <a:ext uri="{FF2B5EF4-FFF2-40B4-BE49-F238E27FC236}">
                    <a16:creationId xmlns:a16="http://schemas.microsoft.com/office/drawing/2014/main" id="{ACFA8FAB-6F6A-26AC-D249-E3C67FA217B6}"/>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 name="Freeform 30">
                <a:extLst>
                  <a:ext uri="{FF2B5EF4-FFF2-40B4-BE49-F238E27FC236}">
                    <a16:creationId xmlns:a16="http://schemas.microsoft.com/office/drawing/2014/main" id="{4C72F53B-D4D3-8ECE-B0CE-8DFA98820BDA}"/>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 name="Freeform 31">
                <a:extLst>
                  <a:ext uri="{FF2B5EF4-FFF2-40B4-BE49-F238E27FC236}">
                    <a16:creationId xmlns:a16="http://schemas.microsoft.com/office/drawing/2014/main" id="{F98612A7-8353-77EF-3AE3-86961617E43B}"/>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 name="Freeform 32">
                <a:extLst>
                  <a:ext uri="{FF2B5EF4-FFF2-40B4-BE49-F238E27FC236}">
                    <a16:creationId xmlns:a16="http://schemas.microsoft.com/office/drawing/2014/main" id="{D2AA570B-4255-BCD9-D1B5-5F3D7C2AD10D}"/>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 name="Freeform 33">
                <a:extLst>
                  <a:ext uri="{FF2B5EF4-FFF2-40B4-BE49-F238E27FC236}">
                    <a16:creationId xmlns:a16="http://schemas.microsoft.com/office/drawing/2014/main" id="{463B0FDD-AD2C-378C-8C59-B65773AD5542}"/>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6" name="Freeform 34">
                <a:extLst>
                  <a:ext uri="{FF2B5EF4-FFF2-40B4-BE49-F238E27FC236}">
                    <a16:creationId xmlns:a16="http://schemas.microsoft.com/office/drawing/2014/main" id="{C365DB2D-63DE-D4CB-8B8E-8528E1D92653}"/>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17" name="Freeform 35">
                <a:extLst>
                  <a:ext uri="{FF2B5EF4-FFF2-40B4-BE49-F238E27FC236}">
                    <a16:creationId xmlns:a16="http://schemas.microsoft.com/office/drawing/2014/main" id="{1FB034A3-2DD5-1044-4F11-2CE925848B8C}"/>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18" name="Freeform 36">
                <a:extLst>
                  <a:ext uri="{FF2B5EF4-FFF2-40B4-BE49-F238E27FC236}">
                    <a16:creationId xmlns:a16="http://schemas.microsoft.com/office/drawing/2014/main" id="{EB6219B7-E0E9-D6EB-6754-36B65B141F38}"/>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9" name="Freeform 37">
                <a:extLst>
                  <a:ext uri="{FF2B5EF4-FFF2-40B4-BE49-F238E27FC236}">
                    <a16:creationId xmlns:a16="http://schemas.microsoft.com/office/drawing/2014/main" id="{6EA41FA0-8B81-B635-F867-C22E4E40AB5C}"/>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0" name="Freeform 38">
                <a:extLst>
                  <a:ext uri="{FF2B5EF4-FFF2-40B4-BE49-F238E27FC236}">
                    <a16:creationId xmlns:a16="http://schemas.microsoft.com/office/drawing/2014/main" id="{70FBEF53-4947-6B75-CCC2-C0A6A1E2D4F9}"/>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1" name="Freeform 39">
                <a:extLst>
                  <a:ext uri="{FF2B5EF4-FFF2-40B4-BE49-F238E27FC236}">
                    <a16:creationId xmlns:a16="http://schemas.microsoft.com/office/drawing/2014/main" id="{DAE08D94-E5A5-E50D-8F0B-9F5C9B64FD4C}"/>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sp>
        <p:nvSpPr>
          <p:cNvPr id="33" name="Rounded Rectangle 67">
            <a:extLst>
              <a:ext uri="{FF2B5EF4-FFF2-40B4-BE49-F238E27FC236}">
                <a16:creationId xmlns:a16="http://schemas.microsoft.com/office/drawing/2014/main" id="{E36595F7-7037-C3C6-C6BA-4EE65AC2AA1B}"/>
              </a:ext>
            </a:extLst>
          </p:cNvPr>
          <p:cNvSpPr/>
          <p:nvPr/>
        </p:nvSpPr>
        <p:spPr>
          <a:xfrm>
            <a:off x="1725780" y="6454589"/>
            <a:ext cx="3025587" cy="2127116"/>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950" b="1" dirty="0">
                <a:solidFill>
                  <a:srgbClr val="1E2879"/>
                </a:solidFill>
              </a:rPr>
              <a:t>Hinweis für Frauen: </a:t>
            </a:r>
            <a:r>
              <a:rPr lang="de-DE" sz="950" dirty="0">
                <a:solidFill>
                  <a:srgbClr val="1E2879"/>
                </a:solidFill>
              </a:rPr>
              <a:t>Erwerbsunterbrechungen für Mutterschaft oder die Pflege Älterer führen oft zu Lücken beim Versicherungsschutz über den Arbeitgeber, bei Beiträgen zur Altersvorsorge und bei der Einkommensabsicherung. Markieren Sie bei der Durchsicht Ihrer Policen alle Zeiten ohne Vollzeitbeschäftigung und prüfen Sie, ob dadurch eine Unterversicherung entstanden ist</a:t>
            </a:r>
            <a:endParaRPr lang="de-DE" sz="950" dirty="0">
              <a:solidFill>
                <a:srgbClr val="1E2879"/>
              </a:solidFill>
            </a:endParaRPr>
          </a:p>
        </p:txBody>
      </p:sp>
    </p:spTree>
    <p:extLst>
      <p:ext uri="{BB962C8B-B14F-4D97-AF65-F5344CB8AC3E}">
        <p14:creationId xmlns:p14="http://schemas.microsoft.com/office/powerpoint/2010/main" val="42835283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DB36178-4283-6B2D-3A40-51B4B952F0FC}"/>
              </a:ext>
            </a:extLst>
          </p:cNvPr>
          <p:cNvSpPr>
            <a:spLocks noGrp="1"/>
          </p:cNvSpPr>
          <p:nvPr>
            <p:ph type="body" sz="quarter" idx="49"/>
          </p:nvPr>
        </p:nvSpPr>
        <p:spPr/>
        <p:txBody>
          <a:bodyPr/>
          <a:lstStyle/>
          <a:p>
            <a:endParaRPr lang="de-DE"/>
          </a:p>
        </p:txBody>
      </p:sp>
      <p:sp>
        <p:nvSpPr>
          <p:cNvPr id="3" name="Text Placeholder 2">
            <a:extLst>
              <a:ext uri="{FF2B5EF4-FFF2-40B4-BE49-F238E27FC236}">
                <a16:creationId xmlns:a16="http://schemas.microsoft.com/office/drawing/2014/main" id="{9907CDDA-8E36-80B8-5493-A5F2095DFB1A}"/>
              </a:ext>
            </a:extLst>
          </p:cNvPr>
          <p:cNvSpPr>
            <a:spLocks noGrp="1"/>
          </p:cNvSpPr>
          <p:nvPr>
            <p:ph type="body" sz="quarter" idx="50"/>
          </p:nvPr>
        </p:nvSpPr>
        <p:spPr/>
        <p:txBody>
          <a:bodyPr/>
          <a:lstStyle/>
          <a:p>
            <a:endParaRPr lang="de-DE"/>
          </a:p>
        </p:txBody>
      </p:sp>
      <p:sp>
        <p:nvSpPr>
          <p:cNvPr id="4" name="Text Placeholder 3">
            <a:extLst>
              <a:ext uri="{FF2B5EF4-FFF2-40B4-BE49-F238E27FC236}">
                <a16:creationId xmlns:a16="http://schemas.microsoft.com/office/drawing/2014/main" id="{C6500EDE-FEDF-108D-FE40-B2670342209F}"/>
              </a:ext>
            </a:extLst>
          </p:cNvPr>
          <p:cNvSpPr>
            <a:spLocks noGrp="1"/>
          </p:cNvSpPr>
          <p:nvPr>
            <p:ph type="body" sz="quarter" idx="61"/>
          </p:nvPr>
        </p:nvSpPr>
        <p:spPr/>
        <p:txBody>
          <a:bodyPr/>
          <a:lstStyle/>
          <a:p>
            <a:r>
              <a:rPr lang="de-DE" dirty="0"/>
              <a:t>Frauen in der Karrieremitte</a:t>
            </a:r>
          </a:p>
        </p:txBody>
      </p:sp>
      <p:sp>
        <p:nvSpPr>
          <p:cNvPr id="5" name="Text Placeholder 4">
            <a:extLst>
              <a:ext uri="{FF2B5EF4-FFF2-40B4-BE49-F238E27FC236}">
                <a16:creationId xmlns:a16="http://schemas.microsoft.com/office/drawing/2014/main" id="{F2FBEDD2-376D-776B-750B-ED9C7984DEC0}"/>
              </a:ext>
            </a:extLst>
          </p:cNvPr>
          <p:cNvSpPr>
            <a:spLocks noGrp="1"/>
          </p:cNvSpPr>
          <p:nvPr>
            <p:ph type="body" sz="quarter" idx="64"/>
          </p:nvPr>
        </p:nvSpPr>
        <p:spPr/>
        <p:txBody>
          <a:bodyPr/>
          <a:lstStyle/>
          <a:p>
            <a:pPr marL="0" indent="0">
              <a:lnSpc>
                <a:spcPts val="1220"/>
              </a:lnSpc>
              <a:buNone/>
            </a:pPr>
            <a:endParaRPr lang="de-DE" dirty="0" sz="1025"/>
          </a:p>
          <a:p>
            <a:pPr marL="0" indent="0">
              <a:lnSpc>
                <a:spcPts val="1026"/>
              </a:lnSpc>
              <a:buNone/>
            </a:pPr>
            <a:r>
              <a:rPr lang="de-DE" b="1" dirty="0" sz="925"/>
              <a:t>3: Jede Police mit dem Bedarf abgleichen</a:t>
            </a:r>
          </a:p>
          <a:p>
            <a:pPr marL="0" indent="0">
              <a:lnSpc>
                <a:spcPts val="1403"/>
              </a:lnSpc>
              <a:buNone/>
            </a:pPr>
            <a:endParaRPr lang="de-DE" dirty="0" sz="1175"/>
          </a:p>
          <a:p>
            <a:pPr marL="0" indent="0">
              <a:lnSpc>
                <a:spcPts val="1026"/>
              </a:lnSpc>
              <a:buNone/>
            </a:pPr>
            <a:r>
              <a:rPr lang="de-DE" dirty="0" sz="925"/>
              <a:t>Für jede Police:</a:t>
            </a:r>
          </a:p>
          <a:p>
            <a:pPr marL="0" indent="0">
              <a:lnSpc>
                <a:spcPts val="1403"/>
              </a:lnSpc>
              <a:buNone/>
            </a:pPr>
            <a:endParaRPr lang="de-DE" dirty="0" sz="1175"/>
          </a:p>
          <a:p>
            <a:pPr lvl="0">
              <a:lnSpc>
                <a:spcPts val="1026"/>
              </a:lnSpc>
            </a:pPr>
            <a:r>
              <a:rPr lang="de-DE" b="1" dirty="0" sz="925"/>
              <a:t>Deckungsumfang</a:t>
            </a:r>
            <a:r>
              <a:rPr lang="de-DE" dirty="0" sz="925"/>
              <a:t>: Sind Vorsorge, Facharztbesuche und psychische Gesundheit eingeschlossen?</a:t>
            </a:r>
          </a:p>
          <a:p>
            <a:pPr lvl="0">
              <a:lnSpc>
                <a:spcPts val="1026"/>
              </a:lnSpc>
            </a:pPr>
            <a:r>
              <a:rPr lang="de-DE" b="1" dirty="0" sz="925"/>
              <a:t>Grenzen &amp; Ausschlüsse</a:t>
            </a:r>
            <a:r>
              <a:rPr lang="de-DE" dirty="0" sz="925"/>
              <a:t>: Gibt es Obergrenzen bei Krebsbehandlung, Kinderwunschbehandlung oder chronischen Erkrankungen?</a:t>
            </a:r>
          </a:p>
          <a:p>
            <a:pPr lvl="0">
              <a:lnSpc>
                <a:spcPts val="1026"/>
              </a:lnSpc>
            </a:pPr>
            <a:r>
              <a:rPr lang="de-DE" b="1" dirty="0" sz="925"/>
              <a:t>Wartezeiten</a:t>
            </a:r>
            <a:r>
              <a:rPr lang="de-DE" dirty="0" sz="925"/>
              <a:t>: Bei Vorerkrankungen oder neuen Leistungen.</a:t>
            </a:r>
          </a:p>
          <a:p>
            <a:pPr lvl="0">
              <a:lnSpc>
                <a:spcPts val="1026"/>
              </a:lnSpc>
            </a:pPr>
            <a:r>
              <a:rPr lang="de-DE" b="1" dirty="0" sz="925"/>
              <a:t>Begünstigte</a:t>
            </a:r>
            <a:r>
              <a:rPr lang="de-DE" dirty="0" sz="925"/>
              <a:t>: Sind sie aktuell?</a:t>
            </a:r>
          </a:p>
          <a:p>
            <a:pPr lvl="0">
              <a:lnSpc>
                <a:spcPts val="2135"/>
              </a:lnSpc>
            </a:pPr>
            <a:endParaRPr lang="de-DE" dirty="0" sz="1775"/>
          </a:p>
          <a:p>
            <a:pPr marL="0" lvl="0" indent="0">
              <a:lnSpc>
                <a:spcPts val="1220"/>
              </a:lnSpc>
              <a:buNone/>
            </a:pPr>
            <a:endParaRPr lang="de-DE" dirty="0" sz="1025"/>
          </a:p>
          <a:p>
            <a:pPr marL="0" lvl="0" indent="0">
              <a:lnSpc>
                <a:spcPts val="1026"/>
              </a:lnSpc>
              <a:buNone/>
            </a:pPr>
            <a:r>
              <a:rPr lang="de-DE" b="1" dirty="0" sz="925"/>
              <a:t>4: Lücken erkennen</a:t>
            </a:r>
          </a:p>
          <a:p>
            <a:pPr marL="0" lvl="0" indent="0">
              <a:lnSpc>
                <a:spcPts val="1403"/>
              </a:lnSpc>
              <a:buNone/>
            </a:pPr>
            <a:endParaRPr lang="de-DE" b="1" dirty="0" sz="1175"/>
          </a:p>
          <a:p>
            <a:pPr marL="0" lvl="0" indent="0">
              <a:lnSpc>
                <a:spcPts val="1026"/>
              </a:lnSpc>
              <a:buNone/>
            </a:pPr>
            <a:r>
              <a:rPr lang="de-DE" dirty="0" sz="925"/>
              <a:t>Häufige Lücken bei Frauen in der Lebensmitte:</a:t>
            </a:r>
          </a:p>
          <a:p>
            <a:pPr marL="0" lvl="0" indent="0">
              <a:lnSpc>
                <a:spcPts val="1403"/>
              </a:lnSpc>
              <a:buNone/>
            </a:pPr>
            <a:endParaRPr lang="de-DE" dirty="0" sz="1175"/>
          </a:p>
          <a:p>
            <a:pPr>
              <a:lnSpc>
                <a:spcPts val="1026"/>
              </a:lnSpc>
            </a:pPr>
            <a:r>
              <a:rPr lang="de-DE" dirty="0" sz="925"/>
              <a:t>Dread-Disease-Versicherung: Fehlt oft oder reicht nicht aus.</a:t>
            </a:r>
          </a:p>
          <a:p>
            <a:pPr>
              <a:lnSpc>
                <a:spcPts val="1026"/>
              </a:lnSpc>
            </a:pPr>
            <a:r>
              <a:rPr lang="de-DE" dirty="0" sz="925"/>
              <a:t>Wechseljahre &amp; Hormonbehandlung: In Standardtarifen nicht immer enthalten.</a:t>
            </a:r>
          </a:p>
          <a:p>
            <a:pPr>
              <a:lnSpc>
                <a:spcPts val="1026"/>
              </a:lnSpc>
            </a:pPr>
            <a:r>
              <a:rPr lang="de-DE" dirty="0" sz="925"/>
              <a:t>Psychische Gesundheit: Begrenzte Sitzungszahl oder hohe Zuzahlung.</a:t>
            </a:r>
          </a:p>
          <a:p>
            <a:pPr>
              <a:lnSpc>
                <a:spcPts val="1026"/>
              </a:lnSpc>
            </a:pPr>
            <a:r>
              <a:rPr lang="de-DE" dirty="0" sz="925"/>
              <a:t>Langzeitpflege: Selten abgedeckt, wenn nicht eigens versichert.</a:t>
            </a:r>
          </a:p>
          <a:p>
            <a:pPr>
              <a:lnSpc>
                <a:spcPts val="1026"/>
              </a:lnSpc>
            </a:pPr>
            <a:r>
              <a:rPr lang="de-DE" dirty="0" sz="925"/>
              <a:t>Einkommensabsicherung: Prüfen Sie, ob der Schutz bis zum Rentenalter reicht.</a:t>
            </a:r>
          </a:p>
          <a:p>
            <a:pPr>
              <a:lnSpc>
                <a:spcPts val="2135"/>
              </a:lnSpc>
            </a:pPr>
            <a:endParaRPr lang="de-DE" dirty="0" sz="1775"/>
          </a:p>
          <a:p>
            <a:pPr marL="0" indent="0">
              <a:lnSpc>
                <a:spcPts val="1026"/>
              </a:lnSpc>
              <a:buNone/>
            </a:pPr>
            <a:r>
              <a:rPr lang="de-DE" b="1" dirty="0" sz="925"/>
              <a:t>5: Finanzielles Risiko beziffern</a:t>
            </a:r>
          </a:p>
          <a:p>
            <a:pPr marL="0" indent="0">
              <a:lnSpc>
                <a:spcPts val="1403"/>
              </a:lnSpc>
              <a:buNone/>
            </a:pPr>
            <a:endParaRPr lang="de-DE" b="1" dirty="0" sz="1175"/>
          </a:p>
          <a:p>
            <a:pPr>
              <a:lnSpc>
                <a:spcPts val="1026"/>
              </a:lnSpc>
            </a:pPr>
            <a:r>
              <a:rPr lang="de-DE" dirty="0" sz="925"/>
              <a:t>Schätzen Sie mögliche Eigenkosten in nicht abgedeckten Bereichen.</a:t>
            </a:r>
          </a:p>
          <a:p>
            <a:pPr>
              <a:lnSpc>
                <a:spcPts val="1026"/>
              </a:lnSpc>
            </a:pPr>
            <a:r>
              <a:rPr lang="de-DE" dirty="0" sz="925"/>
              <a:t>Vergleichen Sie diese mit Notgroschen und Altersrücklagen.</a:t>
            </a:r>
          </a:p>
          <a:p>
            <a:pPr>
              <a:lnSpc>
                <a:spcPts val="1586"/>
              </a:lnSpc>
            </a:pPr>
            <a:endParaRPr lang="de-DE" dirty="0" sz="1325"/>
          </a:p>
          <a:p>
            <a:pPr marL="0" indent="0">
              <a:lnSpc>
                <a:spcPts val="1026"/>
              </a:lnSpc>
              <a:buNone/>
            </a:pPr>
            <a:r>
              <a:rPr lang="de-DE" b="1" dirty="0" sz="925"/>
              <a:t>6: Handeln</a:t>
            </a:r>
          </a:p>
          <a:p>
            <a:pPr marL="0" indent="0">
              <a:lnSpc>
                <a:spcPts val="1403"/>
              </a:lnSpc>
              <a:buNone/>
            </a:pPr>
            <a:endParaRPr lang="de-DE" b="1" dirty="0" sz="1175"/>
          </a:p>
          <a:p>
            <a:pPr>
              <a:lnSpc>
                <a:spcPts val="1026"/>
              </a:lnSpc>
            </a:pPr>
            <a:r>
              <a:rPr lang="de-DE" dirty="0" sz="925"/>
              <a:t>Bestehende Policen aufstocken: Zusatzbausteine für schwere Krankheiten oder psychische Gesundheit ergänzen.</a:t>
            </a:r>
          </a:p>
          <a:p>
            <a:pPr>
              <a:lnSpc>
                <a:spcPts val="1026"/>
              </a:lnSpc>
            </a:pPr>
            <a:r>
              <a:rPr lang="de-DE" dirty="0" sz="925"/>
              <a:t>Zusätzlichen Schutz suchen: Private Krankenversicherungen für Vorsorge und fachärztliche Versorgung vergleichen.</a:t>
            </a:r>
          </a:p>
          <a:p>
            <a:pPr>
              <a:lnSpc>
                <a:spcPts val="1026"/>
              </a:lnSpc>
            </a:pPr>
            <a:r>
              <a:rPr lang="de-DE" dirty="0" sz="925"/>
              <a:t>Begünstigte anpassen: An die aktuelle Familiensituation.</a:t>
            </a:r>
          </a:p>
          <a:p>
            <a:pPr>
              <a:lnSpc>
                <a:spcPts val="1026"/>
              </a:lnSpc>
            </a:pPr>
            <a:r>
              <a:rPr lang="de-DE" dirty="0" sz="925"/>
              <a:t>Jährlich überprüfen: Neue Lebensphasen (Auszug der Kinder, Ruhestand) erfordern Anpassungen.</a:t>
            </a:r>
          </a:p>
          <a:p>
            <a:pPr marL="0" indent="0">
              <a:lnSpc>
                <a:spcPts val="1098"/>
              </a:lnSpc>
              <a:buNone/>
            </a:pPr>
            <a:endParaRPr lang="de-DE" dirty="0" sz="925"/>
          </a:p>
          <a:p>
            <a:pPr marL="0" indent="0">
              <a:lnSpc>
                <a:spcPts val="1220"/>
              </a:lnSpc>
              <a:buNone/>
            </a:pPr>
            <a:endParaRPr lang="de-DE" dirty="0" sz="1025"/>
          </a:p>
          <a:p>
            <a:pPr marL="0" lvl="0" indent="0">
              <a:lnSpc>
                <a:spcPts val="1220"/>
              </a:lnSpc>
              <a:buNone/>
            </a:pPr>
            <a:endParaRPr lang="de-DE" dirty="0" sz="1025"/>
          </a:p>
          <a:p>
            <a:pPr marL="0" indent="0">
              <a:lnSpc>
                <a:spcPts val="1220"/>
              </a:lnSpc>
              <a:buNone/>
            </a:pPr>
            <a:endParaRPr lang="de-DE" dirty="0" sz="1025"/>
          </a:p>
          <a:p>
            <a:pPr>
              <a:lnSpc>
                <a:spcPts val="1220"/>
              </a:lnSpc>
            </a:pPr>
            <a:endParaRPr lang="de-DE" dirty="0" sz="1025"/>
          </a:p>
          <a:p>
            <a:pPr marL="0" indent="0">
              <a:lnSpc>
                <a:spcPts val="1220"/>
              </a:lnSpc>
              <a:buNone/>
            </a:pPr>
            <a:endParaRPr lang="de-DE" dirty="0" sz="1025"/>
          </a:p>
          <a:p>
            <a:pPr marL="0" indent="0">
              <a:lnSpc>
                <a:spcPts val="1220"/>
              </a:lnSpc>
              <a:buNone/>
            </a:pPr>
            <a:endParaRPr lang="de-DE" b="1" dirty="0" sz="1025">
              <a:solidFill>
                <a:srgbClr val="F16024"/>
              </a:solidFill>
            </a:endParaRPr>
          </a:p>
          <a:p>
            <a:pPr>
              <a:lnSpc>
                <a:spcPts val="1220"/>
              </a:lnSpc>
            </a:pPr>
            <a:endParaRPr lang="de-DE" dirty="0" sz="1025"/>
          </a:p>
          <a:p>
            <a:pPr>
              <a:lnSpc>
                <a:spcPts val="1220"/>
              </a:lnSpc>
            </a:pPr>
            <a:endParaRPr lang="de-DE" dirty="0" sz="1025"/>
          </a:p>
        </p:txBody>
      </p:sp>
      <p:grpSp>
        <p:nvGrpSpPr>
          <p:cNvPr id="6" name="Graphic 2">
            <a:extLst>
              <a:ext uri="{FF2B5EF4-FFF2-40B4-BE49-F238E27FC236}">
                <a16:creationId xmlns:a16="http://schemas.microsoft.com/office/drawing/2014/main" id="{2CA3AB88-EE93-FA2F-7847-645FC56B97CD}"/>
              </a:ext>
            </a:extLst>
          </p:cNvPr>
          <p:cNvGrpSpPr/>
          <p:nvPr/>
        </p:nvGrpSpPr>
        <p:grpSpPr>
          <a:xfrm>
            <a:off x="928234" y="582146"/>
            <a:ext cx="713270" cy="688476"/>
            <a:chOff x="7216180" y="2896437"/>
            <a:chExt cx="1173608" cy="1132811"/>
          </a:xfrm>
          <a:solidFill>
            <a:srgbClr val="F16024"/>
          </a:solidFill>
        </p:grpSpPr>
        <p:grpSp>
          <p:nvGrpSpPr>
            <p:cNvPr id="7" name="Graphic 2">
              <a:extLst>
                <a:ext uri="{FF2B5EF4-FFF2-40B4-BE49-F238E27FC236}">
                  <a16:creationId xmlns:a16="http://schemas.microsoft.com/office/drawing/2014/main" id="{C8FF772E-2617-380B-677D-C5B4C04C54F0}"/>
                </a:ext>
              </a:extLst>
            </p:cNvPr>
            <p:cNvGrpSpPr/>
            <p:nvPr/>
          </p:nvGrpSpPr>
          <p:grpSpPr>
            <a:xfrm>
              <a:off x="7884516" y="3299879"/>
              <a:ext cx="244481" cy="366043"/>
              <a:chOff x="7884516" y="3299879"/>
              <a:chExt cx="244481" cy="366043"/>
            </a:xfrm>
            <a:grpFill/>
          </p:grpSpPr>
          <p:sp>
            <p:nvSpPr>
              <p:cNvPr id="22" name="Freeform 40">
                <a:extLst>
                  <a:ext uri="{FF2B5EF4-FFF2-40B4-BE49-F238E27FC236}">
                    <a16:creationId xmlns:a16="http://schemas.microsoft.com/office/drawing/2014/main" id="{3D728B1A-D537-18BB-30A8-BA9621E69534}"/>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41">
                <a:extLst>
                  <a:ext uri="{FF2B5EF4-FFF2-40B4-BE49-F238E27FC236}">
                    <a16:creationId xmlns:a16="http://schemas.microsoft.com/office/drawing/2014/main" id="{6076FAF8-D926-4041-33B0-4C0BD5DA3E5C}"/>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4" name="Freeform 42">
                <a:extLst>
                  <a:ext uri="{FF2B5EF4-FFF2-40B4-BE49-F238E27FC236}">
                    <a16:creationId xmlns:a16="http://schemas.microsoft.com/office/drawing/2014/main" id="{529600FC-6AAF-77AF-C6CC-E188A16DF10F}"/>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5" name="Freeform 43">
                <a:extLst>
                  <a:ext uri="{FF2B5EF4-FFF2-40B4-BE49-F238E27FC236}">
                    <a16:creationId xmlns:a16="http://schemas.microsoft.com/office/drawing/2014/main" id="{35241FEF-49BE-AE7D-BE06-00387A05C0B0}"/>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6" name="Freeform 44">
                <a:extLst>
                  <a:ext uri="{FF2B5EF4-FFF2-40B4-BE49-F238E27FC236}">
                    <a16:creationId xmlns:a16="http://schemas.microsoft.com/office/drawing/2014/main" id="{0B66BBB3-39F6-5E45-8586-5C2DBB650FFB}"/>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7" name="Freeform 45">
                <a:extLst>
                  <a:ext uri="{FF2B5EF4-FFF2-40B4-BE49-F238E27FC236}">
                    <a16:creationId xmlns:a16="http://schemas.microsoft.com/office/drawing/2014/main" id="{6BCD5C68-EC56-D1FD-C4DC-191BA1DBADEB}"/>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8" name="Freeform 46">
                <a:extLst>
                  <a:ext uri="{FF2B5EF4-FFF2-40B4-BE49-F238E27FC236}">
                    <a16:creationId xmlns:a16="http://schemas.microsoft.com/office/drawing/2014/main" id="{65A6DC94-93CB-3548-E281-8EF4C6AF5E82}"/>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9" name="Freeform 47">
                <a:extLst>
                  <a:ext uri="{FF2B5EF4-FFF2-40B4-BE49-F238E27FC236}">
                    <a16:creationId xmlns:a16="http://schemas.microsoft.com/office/drawing/2014/main" id="{A38149D4-57A3-89A1-EA87-CFF26314A687}"/>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0" name="Freeform 48">
                <a:extLst>
                  <a:ext uri="{FF2B5EF4-FFF2-40B4-BE49-F238E27FC236}">
                    <a16:creationId xmlns:a16="http://schemas.microsoft.com/office/drawing/2014/main" id="{9B7E8B39-C73F-DDCB-8A78-CC243A56D1A3}"/>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1" name="Freeform 49">
                <a:extLst>
                  <a:ext uri="{FF2B5EF4-FFF2-40B4-BE49-F238E27FC236}">
                    <a16:creationId xmlns:a16="http://schemas.microsoft.com/office/drawing/2014/main" id="{DFE2574A-A945-A4A3-8E7C-D52E27C37070}"/>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2" name="Freeform 50">
                <a:extLst>
                  <a:ext uri="{FF2B5EF4-FFF2-40B4-BE49-F238E27FC236}">
                    <a16:creationId xmlns:a16="http://schemas.microsoft.com/office/drawing/2014/main" id="{774FDB84-8C0A-D58D-629F-9240DF757FB0}"/>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8" name="Graphic 2">
              <a:extLst>
                <a:ext uri="{FF2B5EF4-FFF2-40B4-BE49-F238E27FC236}">
                  <a16:creationId xmlns:a16="http://schemas.microsoft.com/office/drawing/2014/main" id="{9486A537-CCAD-62E3-103F-4184828A492E}"/>
                </a:ext>
              </a:extLst>
            </p:cNvPr>
            <p:cNvGrpSpPr/>
            <p:nvPr/>
          </p:nvGrpSpPr>
          <p:grpSpPr>
            <a:xfrm>
              <a:off x="7216180" y="2896437"/>
              <a:ext cx="1173608" cy="1132811"/>
              <a:chOff x="7216180" y="2896437"/>
              <a:chExt cx="1173608" cy="1132811"/>
            </a:xfrm>
            <a:grpFill/>
          </p:grpSpPr>
          <p:sp>
            <p:nvSpPr>
              <p:cNvPr id="9" name="Freeform 27">
                <a:extLst>
                  <a:ext uri="{FF2B5EF4-FFF2-40B4-BE49-F238E27FC236}">
                    <a16:creationId xmlns:a16="http://schemas.microsoft.com/office/drawing/2014/main" id="{95A4E578-90EB-37BA-C777-C6AB4B3B6FE7}"/>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0" name="Freeform 28">
                <a:extLst>
                  <a:ext uri="{FF2B5EF4-FFF2-40B4-BE49-F238E27FC236}">
                    <a16:creationId xmlns:a16="http://schemas.microsoft.com/office/drawing/2014/main" id="{2C16D8FB-16A0-8BD0-CABC-B66C3D4E2B3D}"/>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1" name="Freeform 29">
                <a:extLst>
                  <a:ext uri="{FF2B5EF4-FFF2-40B4-BE49-F238E27FC236}">
                    <a16:creationId xmlns:a16="http://schemas.microsoft.com/office/drawing/2014/main" id="{24D3A409-58F2-4AE4-37EF-D6BC3324550A}"/>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 name="Freeform 30">
                <a:extLst>
                  <a:ext uri="{FF2B5EF4-FFF2-40B4-BE49-F238E27FC236}">
                    <a16:creationId xmlns:a16="http://schemas.microsoft.com/office/drawing/2014/main" id="{45DB0BFB-A1B7-5D2E-4E32-EFB522EB7A9C}"/>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 name="Freeform 31">
                <a:extLst>
                  <a:ext uri="{FF2B5EF4-FFF2-40B4-BE49-F238E27FC236}">
                    <a16:creationId xmlns:a16="http://schemas.microsoft.com/office/drawing/2014/main" id="{A88FA1BA-9E50-6279-F478-882FF6385DE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 name="Freeform 32">
                <a:extLst>
                  <a:ext uri="{FF2B5EF4-FFF2-40B4-BE49-F238E27FC236}">
                    <a16:creationId xmlns:a16="http://schemas.microsoft.com/office/drawing/2014/main" id="{137BB216-CB6D-7E63-6BBD-B569E3B8BF00}"/>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 name="Freeform 33">
                <a:extLst>
                  <a:ext uri="{FF2B5EF4-FFF2-40B4-BE49-F238E27FC236}">
                    <a16:creationId xmlns:a16="http://schemas.microsoft.com/office/drawing/2014/main" id="{6E0037E2-3E17-2D74-9308-AAFF3A34B9DA}"/>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6" name="Freeform 34">
                <a:extLst>
                  <a:ext uri="{FF2B5EF4-FFF2-40B4-BE49-F238E27FC236}">
                    <a16:creationId xmlns:a16="http://schemas.microsoft.com/office/drawing/2014/main" id="{4707E7C8-7E96-1762-AA9D-441DA546912E}"/>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17" name="Freeform 35">
                <a:extLst>
                  <a:ext uri="{FF2B5EF4-FFF2-40B4-BE49-F238E27FC236}">
                    <a16:creationId xmlns:a16="http://schemas.microsoft.com/office/drawing/2014/main" id="{CFBB8FE0-4431-7E11-D7A9-D1923BAC3957}"/>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18" name="Freeform 36">
                <a:extLst>
                  <a:ext uri="{FF2B5EF4-FFF2-40B4-BE49-F238E27FC236}">
                    <a16:creationId xmlns:a16="http://schemas.microsoft.com/office/drawing/2014/main" id="{6B08F507-839B-007B-77FA-FCF47799AE93}"/>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9" name="Freeform 37">
                <a:extLst>
                  <a:ext uri="{FF2B5EF4-FFF2-40B4-BE49-F238E27FC236}">
                    <a16:creationId xmlns:a16="http://schemas.microsoft.com/office/drawing/2014/main" id="{881BAB1E-815C-29BF-602A-F2BAD96D3F6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0" name="Freeform 38">
                <a:extLst>
                  <a:ext uri="{FF2B5EF4-FFF2-40B4-BE49-F238E27FC236}">
                    <a16:creationId xmlns:a16="http://schemas.microsoft.com/office/drawing/2014/main" id="{7366B8D2-4342-CB6F-6981-63256270BE8B}"/>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1" name="Freeform 39">
                <a:extLst>
                  <a:ext uri="{FF2B5EF4-FFF2-40B4-BE49-F238E27FC236}">
                    <a16:creationId xmlns:a16="http://schemas.microsoft.com/office/drawing/2014/main" id="{8F05742A-B1E5-89D1-476E-A5ABE0C7AEE8}"/>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spTree>
    <p:extLst>
      <p:ext uri="{BB962C8B-B14F-4D97-AF65-F5344CB8AC3E}">
        <p14:creationId xmlns:p14="http://schemas.microsoft.com/office/powerpoint/2010/main" val="2676348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756B49B-032C-BC50-DCA3-CB74D6F15AAF}"/>
              </a:ext>
            </a:extLst>
          </p:cNvPr>
          <p:cNvSpPr>
            <a:spLocks noGrp="1"/>
          </p:cNvSpPr>
          <p:nvPr>
            <p:ph type="body" sz="quarter" idx="49"/>
          </p:nvPr>
        </p:nvSpPr>
        <p:spPr/>
        <p:txBody>
          <a:bodyPr/>
          <a:lstStyle/>
          <a:p>
            <a:endParaRPr lang="de-DE"/>
          </a:p>
        </p:txBody>
      </p:sp>
      <p:sp>
        <p:nvSpPr>
          <p:cNvPr id="3" name="Text Placeholder 2">
            <a:extLst>
              <a:ext uri="{FF2B5EF4-FFF2-40B4-BE49-F238E27FC236}">
                <a16:creationId xmlns:a16="http://schemas.microsoft.com/office/drawing/2014/main" id="{060155D0-14D2-18BF-6180-3A272F1415F3}"/>
              </a:ext>
            </a:extLst>
          </p:cNvPr>
          <p:cNvSpPr>
            <a:spLocks noGrp="1"/>
          </p:cNvSpPr>
          <p:nvPr>
            <p:ph type="body" sz="quarter" idx="50"/>
          </p:nvPr>
        </p:nvSpPr>
        <p:spPr/>
        <p:txBody>
          <a:bodyPr/>
          <a:lstStyle/>
          <a:p>
            <a:endParaRPr lang="de-DE"/>
          </a:p>
        </p:txBody>
      </p:sp>
      <p:sp>
        <p:nvSpPr>
          <p:cNvPr id="5" name="Text Placeholder 4">
            <a:extLst>
              <a:ext uri="{FF2B5EF4-FFF2-40B4-BE49-F238E27FC236}">
                <a16:creationId xmlns:a16="http://schemas.microsoft.com/office/drawing/2014/main" id="{D1F47D2A-1D5B-5F82-6DD0-12E805EDE248}"/>
              </a:ext>
            </a:extLst>
          </p:cNvPr>
          <p:cNvSpPr>
            <a:spLocks noGrp="1"/>
          </p:cNvSpPr>
          <p:nvPr>
            <p:ph type="body" sz="quarter" idx="64"/>
          </p:nvPr>
        </p:nvSpPr>
        <p:spPr/>
        <p:txBody>
          <a:bodyPr/>
          <a:lstStyle/>
          <a:p>
            <a:pPr marL="0" indent="0">
              <a:lnSpc>
                <a:spcPts val="1046"/>
              </a:lnSpc>
              <a:buNone/>
            </a:pPr>
            <a:r>
              <a:rPr lang="de-DE" sz="1200" b="1" dirty="0">
                <a:solidFill>
                  <a:srgbClr val="F16024"/>
                </a:solidFill>
              </a:rPr>
              <a:t>5 typische Fallstricke in Versicherungspolicen, auf die Sie als Frau besonders achten sollten</a:t>
            </a:r>
          </a:p>
          <a:p>
            <a:pPr marL="0" indent="0">
              <a:lnSpc>
                <a:spcPts val="1586"/>
              </a:lnSpc>
              <a:buNone/>
            </a:pPr>
            <a:endParaRPr lang="de-DE" b="1" dirty="0" sz="1325"/>
          </a:p>
          <a:p>
            <a:pPr marL="0" indent="0">
              <a:lnSpc>
                <a:spcPts val="1026"/>
              </a:lnSpc>
              <a:buNone/>
            </a:pPr>
            <a:r>
              <a:rPr lang="de-DE" b="1" dirty="0" sz="925"/>
              <a:t>1. Ausschlüsse und Einschränkungen</a:t>
            </a:r>
            <a:endParaRPr lang="de-DE" dirty="0" sz="925"/>
          </a:p>
          <a:p>
            <a:pPr lvl="0">
              <a:lnSpc>
                <a:spcPts val="1026"/>
              </a:lnSpc>
            </a:pPr>
            <a:r>
              <a:rPr lang="de-DE" dirty="0" sz="925"/>
              <a:t>Viele Policen schließen bestimmte Fälle aus (z. B. Vorerkrankungen, psychische Erkrankungen oder risikoreiche Aktivitäten).</a:t>
            </a:r>
          </a:p>
          <a:p>
            <a:pPr lvl="0">
              <a:lnSpc>
                <a:spcPts val="1026"/>
              </a:lnSpc>
            </a:pPr>
            <a:r>
              <a:rPr lang="de-DE" dirty="0" sz="925"/>
              <a:t>Manche Behandlungen oder Ereignisse sind gar nicht versichert – lesen Sie immer den Abschnitt zu den Ausschlüssen.</a:t>
            </a:r>
          </a:p>
          <a:p>
            <a:pPr lvl="0">
              <a:lnSpc>
                <a:spcPts val="2135"/>
              </a:lnSpc>
            </a:pPr>
            <a:endParaRPr lang="de-DE" dirty="0" sz="1775"/>
          </a:p>
          <a:p>
            <a:pPr marL="0" indent="0">
              <a:lnSpc>
                <a:spcPts val="1026"/>
              </a:lnSpc>
              <a:buNone/>
            </a:pPr>
            <a:r>
              <a:rPr lang="de-DE" b="1" dirty="0" sz="925"/>
              <a:t>2. Missverständnis „Einkommensabsicherung“</a:t>
            </a:r>
            <a:endParaRPr lang="de-DE" dirty="0" sz="925"/>
          </a:p>
          <a:p>
            <a:pPr lvl="0">
              <a:lnSpc>
                <a:spcPts val="1026"/>
              </a:lnSpc>
            </a:pPr>
            <a:r>
              <a:rPr lang="de-DE" dirty="0" sz="925"/>
              <a:t>Sie greift </a:t>
            </a:r>
            <a:r>
              <a:rPr lang="de-DE" b="1" dirty="0" sz="925"/>
              <a:t>nicht</a:t>
            </a:r>
            <a:r>
              <a:rPr lang="de-DE" dirty="0" sz="925"/>
              <a:t> bei betriebsbedingter Kündigung oder Jobverlust – nur wenn Krankheit oder Verletzung Sie am Arbeiten hindern.</a:t>
            </a:r>
          </a:p>
          <a:p>
            <a:pPr lvl="0">
              <a:lnSpc>
                <a:spcPts val="1026"/>
              </a:lnSpc>
            </a:pPr>
            <a:r>
              <a:rPr lang="de-DE" dirty="0" sz="925"/>
              <a:t>Viele nehmen an, sie decke Arbeitslosigkeit ab – das stimmt nicht.</a:t>
            </a:r>
          </a:p>
          <a:p>
            <a:pPr marL="0" lvl="0" indent="0">
              <a:lnSpc>
                <a:spcPts val="1952"/>
              </a:lnSpc>
              <a:buNone/>
            </a:pPr>
            <a:endParaRPr lang="de-DE" dirty="0" sz="1625"/>
          </a:p>
          <a:p>
            <a:pPr marL="0" indent="0">
              <a:lnSpc>
                <a:spcPts val="1220"/>
              </a:lnSpc>
              <a:buNone/>
            </a:pPr>
            <a:endParaRPr lang="de-DE" dirty="0" sz="1025"/>
          </a:p>
          <a:p>
            <a:pPr marL="0" indent="0">
              <a:lnSpc>
                <a:spcPts val="1026"/>
              </a:lnSpc>
              <a:buNone/>
            </a:pPr>
            <a:r>
              <a:rPr lang="de-DE" b="1" dirty="0" sz="925"/>
              <a:t> 3. Wartezeiten</a:t>
            </a:r>
            <a:endParaRPr lang="de-DE" dirty="0" sz="925"/>
          </a:p>
          <a:p>
            <a:pPr lvl="0">
              <a:lnSpc>
                <a:spcPts val="1026"/>
              </a:lnSpc>
            </a:pPr>
            <a:r>
              <a:rPr lang="de-DE" dirty="0" sz="925"/>
              <a:t>Bei Krankenversicherung und Einkommensabsicherung gibt es oft Wartezeiten, bevor Leistungen fließen.</a:t>
            </a:r>
          </a:p>
          <a:p>
            <a:pPr lvl="0">
              <a:lnSpc>
                <a:spcPts val="1026"/>
              </a:lnSpc>
            </a:pPr>
            <a:r>
              <a:rPr lang="de-DE" dirty="0" sz="925"/>
              <a:t>Bei der Einkommensabsicherung heißt das </a:t>
            </a:r>
            <a:r>
              <a:rPr lang="de-DE" b="1" dirty="0" sz="925"/>
              <a:t>Karenzzeit</a:t>
            </a:r>
            <a:r>
              <a:rPr lang="de-DE" dirty="0" sz="925"/>
              <a:t> (meist 4–13 Wochen).</a:t>
            </a:r>
          </a:p>
          <a:p>
            <a:pPr marL="0" indent="0">
              <a:lnSpc>
                <a:spcPts val="1026"/>
              </a:lnSpc>
              <a:spcBef>
                <a:spcPts val="1037"/>
              </a:spcBef>
              <a:buNone/>
            </a:pPr>
            <a:br>
              <a:rPr lang="de-DE" dirty="0" sz="925"/>
            </a:br>
            <a:r>
              <a:rPr lang="de-DE" b="1" dirty="0" sz="925"/>
              <a:t>  4. Unterversicherung</a:t>
            </a:r>
            <a:endParaRPr lang="de-DE" dirty="0" sz="925"/>
          </a:p>
          <a:p>
            <a:pPr lvl="0">
              <a:lnSpc>
                <a:spcPts val="1026"/>
              </a:lnSpc>
            </a:pPr>
            <a:r>
              <a:rPr lang="de-DE" dirty="0" sz="925"/>
              <a:t>Wer eine niedrigere Versicherungssumme wählt, um Beiträge zu sparen, steht im Ernstfall finanziell ungeschützt da.</a:t>
            </a:r>
          </a:p>
          <a:p>
            <a:pPr lvl="0">
              <a:lnSpc>
                <a:spcPts val="1026"/>
              </a:lnSpc>
            </a:pPr>
            <a:r>
              <a:rPr lang="de-DE" dirty="0" sz="925"/>
              <a:t>Bei der Lebensversicherung sollte die Versicherungssumme Schulden, Hypothek und den Bedarf Ihrer Angehörigen decken</a:t>
            </a:r>
          </a:p>
          <a:p>
            <a:pPr lvl="0">
              <a:lnSpc>
                <a:spcPts val="1830"/>
              </a:lnSpc>
            </a:pPr>
            <a:endParaRPr lang="de-DE" dirty="0" sz="1525"/>
          </a:p>
          <a:p>
            <a:pPr marL="0" indent="0">
              <a:lnSpc>
                <a:spcPts val="1026"/>
              </a:lnSpc>
              <a:spcBef>
                <a:spcPts val="351"/>
              </a:spcBef>
              <a:buNone/>
            </a:pPr>
            <a:r>
              <a:rPr lang="de-DE" b="1" dirty="0" sz="925"/>
              <a:t>5. Benennung der Begünstigten</a:t>
            </a:r>
            <a:endParaRPr lang="de-DE" dirty="0" sz="925"/>
          </a:p>
          <a:p>
            <a:pPr lvl="0">
              <a:lnSpc>
                <a:spcPts val="1026"/>
              </a:lnSpc>
            </a:pPr>
            <a:r>
              <a:rPr lang="de-DE" dirty="0" sz="925"/>
              <a:t>Wer Begünstigte nach großen Lebensereignissen (Heirat, Scheidung) nicht aktualisiert, riskiert Streit.</a:t>
            </a:r>
          </a:p>
          <a:p>
            <a:pPr lvl="0">
              <a:lnSpc>
                <a:spcPts val="1026"/>
              </a:lnSpc>
            </a:pPr>
            <a:r>
              <a:rPr lang="de-DE" dirty="0" sz="925"/>
              <a:t>Prüfen und aktualisieren Sie sie regelmäßig.</a:t>
            </a:r>
          </a:p>
          <a:p>
            <a:pPr marL="0" lvl="0" indent="0">
              <a:lnSpc>
                <a:spcPts val="1952"/>
              </a:lnSpc>
              <a:buNone/>
            </a:pPr>
            <a:r>
              <a:rPr lang="de-DE" dirty="0" sz="1625"/>
              <a:t> </a:t>
            </a:r>
            <a:endParaRPr sz="1625"/>
          </a:p>
          <a:p>
            <a:pPr marL="0" lvl="0" indent="0">
              <a:lnSpc>
                <a:spcPts val="1046"/>
              </a:lnSpc>
              <a:spcBef>
                <a:spcPts val="1046"/>
              </a:spcBef>
              <a:buNone/>
            </a:pPr>
            <a:r>
              <a:rPr lang="de-DE" sz="1200" dirty="0">
                <a:solidFill>
                  <a:srgbClr val="F16024"/>
                </a:solidFill>
              </a:rPr>
              <a:t>Und allgemeine Fallstricke, die Sie ebenfalls beachten sollten</a:t>
            </a:r>
          </a:p>
          <a:p>
            <a:pPr marL="0" indent="0">
              <a:lnSpc>
                <a:spcPts val="1026"/>
              </a:lnSpc>
              <a:spcBef>
                <a:spcPts val="382"/>
              </a:spcBef>
              <a:buNone/>
            </a:pPr>
            <a:br>
              <a:rPr lang="de-DE" dirty="0" sz="925"/>
            </a:br>
            <a:r>
              <a:rPr lang="de-DE" b="1" dirty="0" sz="925"/>
              <a:t> Erlöschen der Police</a:t>
            </a:r>
            <a:endParaRPr lang="de-DE" dirty="0" sz="925"/>
          </a:p>
          <a:p>
            <a:pPr lvl="0">
              <a:lnSpc>
                <a:spcPts val="1026"/>
              </a:lnSpc>
            </a:pPr>
            <a:r>
              <a:rPr lang="de-DE" dirty="0" sz="925"/>
              <a:t>Zahlen Sie Beiträge nicht, kann Ihre Police erlöschen – Sie stehen dann ohne Schutz da.</a:t>
            </a:r>
          </a:p>
          <a:p>
            <a:pPr lvl="0">
              <a:lnSpc>
                <a:spcPts val="1026"/>
              </a:lnSpc>
            </a:pPr>
            <a:r>
              <a:rPr lang="de-DE" dirty="0" sz="925"/>
              <a:t>Manche Versicherer gewähren eine Nachfrist, aber nicht alle.</a:t>
            </a:r>
          </a:p>
          <a:p>
            <a:pPr marL="0" indent="0">
              <a:lnSpc>
                <a:spcPts val="1026"/>
              </a:lnSpc>
              <a:spcBef>
                <a:spcPts val="2183"/>
              </a:spcBef>
              <a:buNone/>
            </a:pPr>
            <a:br>
              <a:rPr lang="de-DE" dirty="0" sz="925"/>
            </a:br>
            <a:br>
              <a:rPr lang="de-DE" dirty="0" sz="925"/>
            </a:br>
            <a:r>
              <a:rPr lang="de-DE" b="1" dirty="0" sz="925"/>
              <a:t>  Verletzung der Anzeigepflicht</a:t>
            </a:r>
            <a:endParaRPr lang="de-DE" dirty="0" sz="925"/>
          </a:p>
          <a:p>
            <a:pPr lvl="0">
              <a:lnSpc>
                <a:spcPts val="1026"/>
              </a:lnSpc>
            </a:pPr>
            <a:r>
              <a:rPr lang="de-DE" dirty="0" sz="925"/>
              <a:t>Wenn Sie Ihre Krankengeschichte oder Lebensgewohnheiten (z. B. Rauchen) verschweigen, kann Ihre Police unwirksam werden.</a:t>
            </a:r>
          </a:p>
          <a:p>
            <a:pPr lvl="0">
              <a:lnSpc>
                <a:spcPts val="1026"/>
              </a:lnSpc>
            </a:pPr>
            <a:r>
              <a:rPr lang="de-DE" dirty="0" sz="925"/>
              <a:t>Beantworten Sie Antragsfragen immer ehrlich.</a:t>
            </a:r>
          </a:p>
          <a:p>
            <a:pPr>
              <a:lnSpc>
                <a:spcPts val="1990"/>
              </a:lnSpc>
            </a:pPr>
            <a:endParaRPr lang="de-DE" b="1" dirty="0" sz="1650"/>
          </a:p>
          <a:p>
            <a:pPr marL="0" indent="0">
              <a:lnSpc>
                <a:spcPts val="1026"/>
              </a:lnSpc>
              <a:buNone/>
            </a:pPr>
            <a:r>
              <a:rPr lang="de-DE" b="1" dirty="0" sz="925"/>
              <a:t>Dynamikklauseln</a:t>
            </a:r>
            <a:endParaRPr lang="de-DE" dirty="0" sz="925"/>
          </a:p>
          <a:p>
            <a:pPr lvl="0">
              <a:lnSpc>
                <a:spcPts val="1026"/>
              </a:lnSpc>
            </a:pPr>
            <a:r>
              <a:rPr lang="de-DE" dirty="0" sz="925"/>
              <a:t>Ist Ihre Police nicht an die Inflation gekoppelt, kann die Auszahlung mit der Zeit an Wert verlieren.</a:t>
            </a:r>
          </a:p>
          <a:p>
            <a:pPr lvl="0">
              <a:lnSpc>
                <a:spcPts val="1026"/>
              </a:lnSpc>
            </a:pPr>
            <a:r>
              <a:rPr lang="de-DE" dirty="0" sz="925"/>
              <a:t>Prüfen Sie, ob Ihre Police einen automatischen Inflationsausgleich bietet.</a:t>
            </a:r>
          </a:p>
          <a:p>
            <a:pPr marL="0" indent="0">
              <a:lnSpc>
                <a:spcPts val="1026"/>
              </a:lnSpc>
              <a:spcBef>
                <a:spcPts val="771"/>
              </a:spcBef>
              <a:buNone/>
            </a:pPr>
            <a:br>
              <a:rPr lang="de-DE" dirty="0" sz="925"/>
            </a:br>
            <a:r>
              <a:rPr lang="de-DE" b="1" dirty="0" sz="925"/>
              <a:t> Verlängerungsbedingungen</a:t>
            </a:r>
            <a:endParaRPr lang="de-DE" dirty="0" sz="925"/>
          </a:p>
          <a:p>
            <a:pPr lvl="0">
              <a:lnSpc>
                <a:spcPts val="1026"/>
              </a:lnSpc>
            </a:pPr>
            <a:r>
              <a:rPr lang="de-DE" dirty="0" sz="925"/>
              <a:t>Manche Policen werden garantiert verlängert; bei anderen ist zur Verlängerung eine neue Prüfung nötig.</a:t>
            </a:r>
          </a:p>
          <a:p>
            <a:pPr lvl="0">
              <a:lnSpc>
                <a:spcPts val="1026"/>
              </a:lnSpc>
            </a:pPr>
            <a:r>
              <a:rPr lang="de-DE" dirty="0" sz="925"/>
              <a:t>Mit dem Alter können die Beiträge deutlich steigen.</a:t>
            </a:r>
          </a:p>
          <a:p>
            <a:pPr marL="0" lvl="0" indent="0">
              <a:lnSpc>
                <a:spcPts val="1464"/>
              </a:lnSpc>
              <a:buNone/>
            </a:pPr>
            <a:endParaRPr lang="de-DE" b="1" dirty="0" sz="1225"/>
          </a:p>
          <a:p>
            <a:pPr marL="0" lvl="0" indent="0">
              <a:lnSpc>
                <a:spcPts val="1026"/>
              </a:lnSpc>
              <a:spcBef>
                <a:spcPts val="527"/>
              </a:spcBef>
              <a:buNone/>
            </a:pPr>
            <a:r>
              <a:rPr lang="de-DE" b="1" dirty="0" sz="925"/>
              <a:t>Optionale Zusatzbausteine</a:t>
            </a:r>
            <a:endParaRPr lang="de-DE" dirty="0" sz="925"/>
          </a:p>
          <a:p>
            <a:pPr lvl="0">
              <a:lnSpc>
                <a:spcPts val="1026"/>
              </a:lnSpc>
            </a:pPr>
            <a:r>
              <a:rPr lang="de-DE" dirty="0" sz="925"/>
              <a:t>Zusatzbausteine (z. B. schwere Krankheiten, Beitragsbefreiung) bieten Mehrwert, kosten aber auch.</a:t>
            </a:r>
          </a:p>
          <a:p>
            <a:pPr lvl="0">
              <a:lnSpc>
                <a:spcPts val="1026"/>
              </a:lnSpc>
            </a:pPr>
            <a:r>
              <a:rPr lang="de-DE" dirty="0" sz="925"/>
              <a:t>Machen Sie sich klar, was enthalten ist und ob Sie diese Bausteine brauchen.</a:t>
            </a:r>
          </a:p>
          <a:p>
            <a:pPr>
              <a:lnSpc>
                <a:spcPts val="1769"/>
              </a:lnSpc>
            </a:pPr>
            <a:endParaRPr lang="de-DE" dirty="0" sz="1475"/>
          </a:p>
        </p:txBody>
      </p:sp>
      <p:grpSp>
        <p:nvGrpSpPr>
          <p:cNvPr id="6" name="Graphic 2">
            <a:extLst>
              <a:ext uri="{FF2B5EF4-FFF2-40B4-BE49-F238E27FC236}">
                <a16:creationId xmlns:a16="http://schemas.microsoft.com/office/drawing/2014/main" id="{1F90A305-340E-B2A8-0788-3FB81D962E43}"/>
              </a:ext>
            </a:extLst>
          </p:cNvPr>
          <p:cNvGrpSpPr/>
          <p:nvPr/>
        </p:nvGrpSpPr>
        <p:grpSpPr>
          <a:xfrm>
            <a:off x="928234" y="582146"/>
            <a:ext cx="713270" cy="688476"/>
            <a:chOff x="7216180" y="2896437"/>
            <a:chExt cx="1173608" cy="1132811"/>
          </a:xfrm>
          <a:solidFill>
            <a:srgbClr val="F16024"/>
          </a:solidFill>
        </p:grpSpPr>
        <p:grpSp>
          <p:nvGrpSpPr>
            <p:cNvPr id="7" name="Graphic 2">
              <a:extLst>
                <a:ext uri="{FF2B5EF4-FFF2-40B4-BE49-F238E27FC236}">
                  <a16:creationId xmlns:a16="http://schemas.microsoft.com/office/drawing/2014/main" id="{FBBB2B2B-6153-DC24-87E0-D9F28B827C5E}"/>
                </a:ext>
              </a:extLst>
            </p:cNvPr>
            <p:cNvGrpSpPr/>
            <p:nvPr/>
          </p:nvGrpSpPr>
          <p:grpSpPr>
            <a:xfrm>
              <a:off x="7884516" y="3299879"/>
              <a:ext cx="244481" cy="366043"/>
              <a:chOff x="7884516" y="3299879"/>
              <a:chExt cx="244481" cy="366043"/>
            </a:xfrm>
            <a:grpFill/>
          </p:grpSpPr>
          <p:sp>
            <p:nvSpPr>
              <p:cNvPr id="22" name="Freeform 51">
                <a:extLst>
                  <a:ext uri="{FF2B5EF4-FFF2-40B4-BE49-F238E27FC236}">
                    <a16:creationId xmlns:a16="http://schemas.microsoft.com/office/drawing/2014/main" id="{41E2B08A-9FC3-997D-ADFD-A59EDB582D83}"/>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52">
                <a:extLst>
                  <a:ext uri="{FF2B5EF4-FFF2-40B4-BE49-F238E27FC236}">
                    <a16:creationId xmlns:a16="http://schemas.microsoft.com/office/drawing/2014/main" id="{BB3DB3E0-CD4B-4F26-06A1-5202E1E8D99C}"/>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4" name="Freeform 53">
                <a:extLst>
                  <a:ext uri="{FF2B5EF4-FFF2-40B4-BE49-F238E27FC236}">
                    <a16:creationId xmlns:a16="http://schemas.microsoft.com/office/drawing/2014/main" id="{9D160C80-F49E-4AE6-DCA2-10726B2FD480}"/>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5" name="Freeform 54">
                <a:extLst>
                  <a:ext uri="{FF2B5EF4-FFF2-40B4-BE49-F238E27FC236}">
                    <a16:creationId xmlns:a16="http://schemas.microsoft.com/office/drawing/2014/main" id="{B19B38E9-F863-85A2-5668-AC9152CB807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6" name="Freeform 61">
                <a:extLst>
                  <a:ext uri="{FF2B5EF4-FFF2-40B4-BE49-F238E27FC236}">
                    <a16:creationId xmlns:a16="http://schemas.microsoft.com/office/drawing/2014/main" id="{45EF56EA-9F96-5270-5CE1-784FA890A018}"/>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7" name="Freeform 62">
                <a:extLst>
                  <a:ext uri="{FF2B5EF4-FFF2-40B4-BE49-F238E27FC236}">
                    <a16:creationId xmlns:a16="http://schemas.microsoft.com/office/drawing/2014/main" id="{6B76C43A-426C-081D-3EE4-4F146FB50572}"/>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8" name="Freeform 63">
                <a:extLst>
                  <a:ext uri="{FF2B5EF4-FFF2-40B4-BE49-F238E27FC236}">
                    <a16:creationId xmlns:a16="http://schemas.microsoft.com/office/drawing/2014/main" id="{B83BC513-2025-3941-1C70-799560F0522F}"/>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9" name="Freeform 64">
                <a:extLst>
                  <a:ext uri="{FF2B5EF4-FFF2-40B4-BE49-F238E27FC236}">
                    <a16:creationId xmlns:a16="http://schemas.microsoft.com/office/drawing/2014/main" id="{155AFEEE-355A-146F-7E81-542144FB3270}"/>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0" name="Freeform 65">
                <a:extLst>
                  <a:ext uri="{FF2B5EF4-FFF2-40B4-BE49-F238E27FC236}">
                    <a16:creationId xmlns:a16="http://schemas.microsoft.com/office/drawing/2014/main" id="{D4B3961C-59C9-BE8E-B69F-A7EFFA9255A4}"/>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1" name="Freeform 66">
                <a:extLst>
                  <a:ext uri="{FF2B5EF4-FFF2-40B4-BE49-F238E27FC236}">
                    <a16:creationId xmlns:a16="http://schemas.microsoft.com/office/drawing/2014/main" id="{7F0D342B-AFD4-9538-C9F1-4EE86617658B}"/>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2" name="Freeform 68">
                <a:extLst>
                  <a:ext uri="{FF2B5EF4-FFF2-40B4-BE49-F238E27FC236}">
                    <a16:creationId xmlns:a16="http://schemas.microsoft.com/office/drawing/2014/main" id="{927AC22A-D54C-7A62-543D-39155DAA1167}"/>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8" name="Graphic 2">
              <a:extLst>
                <a:ext uri="{FF2B5EF4-FFF2-40B4-BE49-F238E27FC236}">
                  <a16:creationId xmlns:a16="http://schemas.microsoft.com/office/drawing/2014/main" id="{12E99A47-FDF0-DF1F-245D-06224900D642}"/>
                </a:ext>
              </a:extLst>
            </p:cNvPr>
            <p:cNvGrpSpPr/>
            <p:nvPr/>
          </p:nvGrpSpPr>
          <p:grpSpPr>
            <a:xfrm>
              <a:off x="7216180" y="2896437"/>
              <a:ext cx="1173608" cy="1132811"/>
              <a:chOff x="7216180" y="2896437"/>
              <a:chExt cx="1173608" cy="1132811"/>
            </a:xfrm>
            <a:grpFill/>
          </p:grpSpPr>
          <p:sp>
            <p:nvSpPr>
              <p:cNvPr id="9" name="Freeform 27">
                <a:extLst>
                  <a:ext uri="{FF2B5EF4-FFF2-40B4-BE49-F238E27FC236}">
                    <a16:creationId xmlns:a16="http://schemas.microsoft.com/office/drawing/2014/main" id="{D5B7FCDE-F457-741D-6155-15AABB122B7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0" name="Freeform 28">
                <a:extLst>
                  <a:ext uri="{FF2B5EF4-FFF2-40B4-BE49-F238E27FC236}">
                    <a16:creationId xmlns:a16="http://schemas.microsoft.com/office/drawing/2014/main" id="{7A9B24FA-AD91-AAC6-AEE7-6F2B2A606A5D}"/>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1" name="Freeform 29">
                <a:extLst>
                  <a:ext uri="{FF2B5EF4-FFF2-40B4-BE49-F238E27FC236}">
                    <a16:creationId xmlns:a16="http://schemas.microsoft.com/office/drawing/2014/main" id="{7B992532-B9E1-FF6E-5FD0-6078C279EF60}"/>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 name="Freeform 31">
                <a:extLst>
                  <a:ext uri="{FF2B5EF4-FFF2-40B4-BE49-F238E27FC236}">
                    <a16:creationId xmlns:a16="http://schemas.microsoft.com/office/drawing/2014/main" id="{13E8427D-3D3F-338E-FD40-4C5EFC905899}"/>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 name="Freeform 34">
                <a:extLst>
                  <a:ext uri="{FF2B5EF4-FFF2-40B4-BE49-F238E27FC236}">
                    <a16:creationId xmlns:a16="http://schemas.microsoft.com/office/drawing/2014/main" id="{8BEEAC2B-5659-8E3D-15C5-EC78FB84012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 name="Freeform 35">
                <a:extLst>
                  <a:ext uri="{FF2B5EF4-FFF2-40B4-BE49-F238E27FC236}">
                    <a16:creationId xmlns:a16="http://schemas.microsoft.com/office/drawing/2014/main" id="{9876AB95-5280-7533-B039-AFA23FB8A128}"/>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 name="Freeform 36">
                <a:extLst>
                  <a:ext uri="{FF2B5EF4-FFF2-40B4-BE49-F238E27FC236}">
                    <a16:creationId xmlns:a16="http://schemas.microsoft.com/office/drawing/2014/main" id="{AFD8E61F-2314-2039-144D-698B38D6AEC8}"/>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6" name="Freeform 37">
                <a:extLst>
                  <a:ext uri="{FF2B5EF4-FFF2-40B4-BE49-F238E27FC236}">
                    <a16:creationId xmlns:a16="http://schemas.microsoft.com/office/drawing/2014/main" id="{E3F7A84F-7F3C-A8BA-61E8-54476A213BED}"/>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17" name="Freeform 38">
                <a:extLst>
                  <a:ext uri="{FF2B5EF4-FFF2-40B4-BE49-F238E27FC236}">
                    <a16:creationId xmlns:a16="http://schemas.microsoft.com/office/drawing/2014/main" id="{9D354667-F4D1-CD6B-C077-C35C2EE87BF7}"/>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18" name="Freeform 39">
                <a:extLst>
                  <a:ext uri="{FF2B5EF4-FFF2-40B4-BE49-F238E27FC236}">
                    <a16:creationId xmlns:a16="http://schemas.microsoft.com/office/drawing/2014/main" id="{B2074B41-132A-808F-80C0-73F99C78A53C}"/>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9" name="Freeform 47">
                <a:extLst>
                  <a:ext uri="{FF2B5EF4-FFF2-40B4-BE49-F238E27FC236}">
                    <a16:creationId xmlns:a16="http://schemas.microsoft.com/office/drawing/2014/main" id="{87F4B3AD-8D5F-9EA1-5573-22D5E78CF302}"/>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0" name="Freeform 48">
                <a:extLst>
                  <a:ext uri="{FF2B5EF4-FFF2-40B4-BE49-F238E27FC236}">
                    <a16:creationId xmlns:a16="http://schemas.microsoft.com/office/drawing/2014/main" id="{44883E2B-45C6-52CD-CBB1-C341BC047991}"/>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1" name="Freeform 49">
                <a:extLst>
                  <a:ext uri="{FF2B5EF4-FFF2-40B4-BE49-F238E27FC236}">
                    <a16:creationId xmlns:a16="http://schemas.microsoft.com/office/drawing/2014/main" id="{F716CC4D-DFEB-16BD-A9E8-060CC4E38F3A}"/>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sp>
        <p:nvSpPr>
          <p:cNvPr id="33" name="Text Placeholder 6">
            <a:extLst>
              <a:ext uri="{FF2B5EF4-FFF2-40B4-BE49-F238E27FC236}">
                <a16:creationId xmlns:a16="http://schemas.microsoft.com/office/drawing/2014/main" id="{A3761D63-7FD9-769F-99EC-ED07DF9BB423}"/>
              </a:ext>
            </a:extLst>
          </p:cNvPr>
          <p:cNvSpPr>
            <a:spLocks noGrp="1"/>
          </p:cNvSpPr>
          <p:nvPr>
            <p:ph type="body" sz="quarter" idx="61"/>
          </p:nvPr>
        </p:nvSpPr>
        <p:spPr>
          <a:xfrm>
            <a:off x="1704975" y="623888"/>
            <a:ext cx="5284788" cy="722312"/>
          </a:xfrm>
        </p:spPr>
        <p:txBody>
          <a:bodyPr/>
          <a:lstStyle/>
          <a:p>
            <a:r>
              <a:rPr lang="de-DE" dirty="0"/>
              <a:t>Frauen in der Karrieremitte</a:t>
            </a:r>
          </a:p>
        </p:txBody>
      </p:sp>
    </p:spTree>
    <p:extLst>
      <p:ext uri="{BB962C8B-B14F-4D97-AF65-F5344CB8AC3E}">
        <p14:creationId xmlns:p14="http://schemas.microsoft.com/office/powerpoint/2010/main" val="25837737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5D557C-0388-5E86-A4EC-8F6D46808E29}"/>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EB1763CB-D1E5-028D-53FD-FE6550FCBFC9}"/>
              </a:ext>
            </a:extLst>
          </p:cNvPr>
          <p:cNvSpPr>
            <a:spLocks noGrp="1"/>
          </p:cNvSpPr>
          <p:nvPr>
            <p:ph type="body" sz="quarter" idx="49"/>
          </p:nvPr>
        </p:nvSpPr>
        <p:spPr/>
        <p:txBody>
          <a:bodyPr/>
          <a:lstStyle/>
          <a:p>
            <a:r>
              <a:rPr lang="de-DE" dirty="0"/>
              <a:t>Einführung</a:t>
            </a:r>
          </a:p>
        </p:txBody>
      </p:sp>
      <p:sp>
        <p:nvSpPr>
          <p:cNvPr id="6" name="Text Placeholder 5">
            <a:extLst>
              <a:ext uri="{FF2B5EF4-FFF2-40B4-BE49-F238E27FC236}">
                <a16:creationId xmlns:a16="http://schemas.microsoft.com/office/drawing/2014/main" id="{D47A4FC7-2B71-4B71-DED7-9CF251B125C2}"/>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56813EE0-0622-B752-E4BC-75FF7F57D423}"/>
              </a:ext>
            </a:extLst>
          </p:cNvPr>
          <p:cNvSpPr>
            <a:spLocks noGrp="1"/>
          </p:cNvSpPr>
          <p:nvPr>
            <p:ph type="body" sz="quarter" idx="61"/>
          </p:nvPr>
        </p:nvSpPr>
        <p:spPr/>
        <p:txBody>
          <a:bodyPr/>
          <a:lstStyle/>
          <a:p>
            <a:r>
              <a:rPr lang="de-DE" dirty="0"/>
              <a:t>Frauen in der Karrieremitte</a:t>
            </a:r>
          </a:p>
        </p:txBody>
      </p:sp>
      <p:sp>
        <p:nvSpPr>
          <p:cNvPr id="8" name="Text Placeholder 7">
            <a:extLst>
              <a:ext uri="{FF2B5EF4-FFF2-40B4-BE49-F238E27FC236}">
                <a16:creationId xmlns:a16="http://schemas.microsoft.com/office/drawing/2014/main" id="{8ED59F1C-8EBD-C862-61FC-85D07A4890F2}"/>
              </a:ext>
            </a:extLst>
          </p:cNvPr>
          <p:cNvSpPr>
            <a:spLocks noGrp="1"/>
          </p:cNvSpPr>
          <p:nvPr>
            <p:ph type="body" sz="quarter" idx="64"/>
          </p:nvPr>
        </p:nvSpPr>
        <p:spPr>
          <a:xfrm>
            <a:off x="1210652" y="1446244"/>
            <a:ext cx="6120472" cy="8090374"/>
          </a:xfrm>
        </p:spPr>
        <p:txBody>
          <a:bodyPr/>
          <a:lstStyle/>
          <a:p>
            <a:pPr marL="0" indent="0">
              <a:lnSpc>
                <a:spcPts val="980"/>
              </a:lnSpc>
              <a:buNone/>
            </a:pPr>
            <a:r>
              <a:rPr lang="de-DE" sz="1125" b="1" dirty="0">
                <a:solidFill>
                  <a:srgbClr val="F16024"/>
                </a:solidFill>
              </a:rPr>
              <a:t>Krankenversicherung bei wachsender Familienverantwortung</a:t>
            </a:r>
          </a:p>
          <a:p>
            <a:pPr marL="0" indent="0">
              <a:lnSpc>
                <a:spcPts val="1464"/>
              </a:lnSpc>
              <a:buNone/>
            </a:pPr>
            <a:endParaRPr lang="de-DE" sz="1225" b="1" dirty="0"/>
          </a:p>
          <a:p>
            <a:pPr marL="0" indent="0">
              <a:lnSpc>
                <a:spcPts val="970"/>
              </a:lnSpc>
              <a:buNone/>
            </a:pPr>
            <a:r>
              <a:rPr lang="de-DE" b="1" dirty="0" sz="875"/>
              <a:t>In der EU dürfen Versicherer Beiträge nicht nach Geschlecht berechnen. Frauen zahlen für denselben Schutz also weder mehr noch weniger als Männer – obwohl sie meist länger leben und andere Gesundheitsrisiken haben. EU-Bürgerinnen und -Bürger haben zudem Anspruch auf grenzüberschreitende Gesundheitsversorgung. Mit der Europäischen Krankenversicherungskarte (EHIC) erhalten Frauen medizinisch notwendige Behandlungen in anderen EU-Ländern. Sie ersetzt aber keine private Versicherung für planbare Eingriffe oder umfassenden Schutz. </a:t>
            </a:r>
          </a:p>
          <a:p>
            <a:pPr marL="0" indent="0">
              <a:lnSpc>
                <a:spcPts val="2440"/>
              </a:lnSpc>
              <a:buNone/>
            </a:pPr>
            <a:endParaRPr lang="de-DE" b="1" dirty="0" sz="2025"/>
          </a:p>
          <a:p>
            <a:pPr marL="0" indent="0">
              <a:lnSpc>
                <a:spcPts val="970"/>
              </a:lnSpc>
              <a:spcBef>
                <a:spcPts val="1253"/>
              </a:spcBef>
              <a:buNone/>
            </a:pPr>
            <a:r>
              <a:rPr lang="de-DE" b="1" dirty="0" sz="875"/>
              <a:t>Was deckt die private Krankenversicherung ab?</a:t>
            </a:r>
          </a:p>
          <a:p>
            <a:pPr marL="0" indent="0">
              <a:lnSpc>
                <a:spcPts val="1464"/>
              </a:lnSpc>
              <a:buNone/>
            </a:pPr>
            <a:endParaRPr lang="de-DE" b="1" dirty="0" sz="1225"/>
          </a:p>
          <a:p>
            <a:pPr marL="0" indent="0">
              <a:lnSpc>
                <a:spcPts val="970"/>
              </a:lnSpc>
              <a:buNone/>
            </a:pPr>
            <a:r>
              <a:rPr lang="de-DE" dirty="0" sz="875"/>
              <a:t>Für Frauen in der Lebensmitte deckt die private Krankenversicherung in der Regel ab:</a:t>
            </a:r>
          </a:p>
          <a:p>
            <a:pPr marL="0" indent="0">
              <a:lnSpc>
                <a:spcPts val="1464"/>
              </a:lnSpc>
              <a:buNone/>
            </a:pPr>
            <a:endParaRPr lang="de-DE" dirty="0" sz="1225"/>
          </a:p>
          <a:p>
            <a:pPr lvl="0">
              <a:lnSpc>
                <a:spcPts val="970"/>
              </a:lnSpc>
            </a:pPr>
            <a:r>
              <a:rPr lang="de-DE" b="1" dirty="0" sz="875"/>
              <a:t>Vorsorge</a:t>
            </a:r>
            <a:r>
              <a:rPr lang="de-DE" dirty="0" sz="875"/>
              <a:t>: Früherkennung von Brustkrebs, Gebärmutterhalskrebs und Osteoporose.</a:t>
            </a:r>
          </a:p>
          <a:p>
            <a:pPr lvl="0">
              <a:lnSpc>
                <a:spcPts val="970"/>
              </a:lnSpc>
            </a:pPr>
            <a:r>
              <a:rPr lang="de-DE" b="1" dirty="0" sz="875"/>
              <a:t>Versorgung bei chronischen Erkrankungen</a:t>
            </a:r>
            <a:r>
              <a:rPr lang="de-DE" dirty="0" sz="875"/>
              <a:t>: Diabetes, Herz-Kreislauf-Erkrankungen und Versorgung in den Wechseljahren.</a:t>
            </a:r>
          </a:p>
          <a:p>
            <a:pPr lvl="0">
              <a:lnSpc>
                <a:spcPts val="970"/>
              </a:lnSpc>
            </a:pPr>
            <a:r>
              <a:rPr lang="de-DE" b="1" dirty="0" sz="875"/>
              <a:t>Psychische Gesundheit</a:t>
            </a:r>
            <a:r>
              <a:rPr lang="de-DE" dirty="0" sz="875"/>
              <a:t>: Seit den Reformen nach COVID immer häufiger enthalten.</a:t>
            </a:r>
          </a:p>
          <a:p>
            <a:pPr lvl="0">
              <a:lnSpc>
                <a:spcPts val="970"/>
              </a:lnSpc>
            </a:pPr>
            <a:r>
              <a:rPr lang="de-DE" b="1" dirty="0" sz="875"/>
              <a:t>Mutterschaft &amp; reproduktive Gesundheit</a:t>
            </a:r>
            <a:r>
              <a:rPr lang="de-DE" dirty="0" sz="875"/>
              <a:t>: Der Schutz bei späten Schwangerschaften oder Kinderwunschbehandlungen ist sehr unterschiedlich.</a:t>
            </a:r>
          </a:p>
          <a:p>
            <a:pPr lvl="0">
              <a:lnSpc>
                <a:spcPts val="1220"/>
              </a:lnSpc>
            </a:pPr>
            <a:endParaRPr lang="de-DE" dirty="0" sz="1025"/>
          </a:p>
          <a:p>
            <a:pPr marL="0" lvl="0" indent="0">
              <a:lnSpc>
                <a:spcPts val="970"/>
              </a:lnSpc>
              <a:buNone/>
            </a:pPr>
            <a:r>
              <a:rPr lang="de-DE" b="1" dirty="0" sz="875"/>
              <a:t>Unterschiede von Land zu Land</a:t>
            </a:r>
          </a:p>
          <a:p>
            <a:pPr marL="0" lvl="0" indent="0">
              <a:lnSpc>
                <a:spcPts val="1464"/>
              </a:lnSpc>
              <a:buNone/>
            </a:pPr>
            <a:endParaRPr lang="de-DE" b="1" dirty="0" sz="1225"/>
          </a:p>
          <a:p>
            <a:pPr marL="0" indent="0">
              <a:lnSpc>
                <a:spcPts val="970"/>
              </a:lnSpc>
              <a:buNone/>
            </a:pPr>
            <a:r>
              <a:rPr lang="de-DE" b="1" dirty="0" sz="875"/>
              <a:t>1.  Deutschland (Bismarck-Modell)</a:t>
            </a:r>
            <a:endParaRPr lang="de-DE" dirty="0" sz="875"/>
          </a:p>
          <a:p>
            <a:pPr lvl="0">
              <a:lnSpc>
                <a:spcPts val="970"/>
              </a:lnSpc>
            </a:pPr>
            <a:r>
              <a:rPr lang="de-DE" dirty="0" sz="875"/>
              <a:t>Private Versicherungen ergänzen den gesetzlichen Schutz.</a:t>
            </a:r>
          </a:p>
          <a:p>
            <a:pPr lvl="0">
              <a:lnSpc>
                <a:spcPts val="970"/>
              </a:lnSpc>
            </a:pPr>
            <a:r>
              <a:rPr lang="de-DE" dirty="0" sz="875"/>
              <a:t>Umfassende Tarife enthalten oft erweiterte Vorsorgeuntersuchungen und Einzelzimmer im Krankenhaus.</a:t>
            </a:r>
          </a:p>
          <a:p>
            <a:pPr lvl="0">
              <a:lnSpc>
                <a:spcPts val="970"/>
              </a:lnSpc>
            </a:pPr>
            <a:r>
              <a:rPr lang="de-DE" dirty="0" sz="875"/>
              <a:t>Beiträge nach Alter und Gesundheitszustand, nicht nach Geschlecht.</a:t>
            </a:r>
          </a:p>
          <a:p>
            <a:pPr lvl="0">
              <a:lnSpc>
                <a:spcPts val="970"/>
              </a:lnSpc>
            </a:pPr>
            <a:r>
              <a:rPr lang="de-DE" dirty="0" sz="875"/>
              <a:t>Bei Vorerkrankungen können Wartezeiten gelten. </a:t>
            </a:r>
          </a:p>
          <a:p>
            <a:pPr lvl="0">
              <a:lnSpc>
                <a:spcPts val="2440"/>
              </a:lnSpc>
            </a:pPr>
            <a:endParaRPr lang="de-DE" b="1" dirty="0" sz="2025"/>
          </a:p>
          <a:p>
            <a:pPr marL="0" indent="0">
              <a:lnSpc>
                <a:spcPts val="970"/>
              </a:lnSpc>
              <a:buNone/>
            </a:pPr>
            <a:r>
              <a:rPr lang="de-DE" b="1" dirty="0" sz="875"/>
              <a:t>2. Frankreich</a:t>
            </a:r>
            <a:endParaRPr lang="de-DE" dirty="0" sz="875"/>
          </a:p>
          <a:p>
            <a:pPr lvl="0">
              <a:lnSpc>
                <a:spcPts val="970"/>
              </a:lnSpc>
            </a:pPr>
            <a:r>
              <a:rPr lang="de-DE" dirty="0" sz="875"/>
              <a:t>Das öffentliche System deckt den Großteil der Grundversorgung ab; private Versicherungen sind aber üblich – für schnelleren Zugang und mehr Komfort.</a:t>
            </a:r>
          </a:p>
          <a:p>
            <a:pPr lvl="0">
              <a:lnSpc>
                <a:spcPts val="970"/>
              </a:lnSpc>
            </a:pPr>
            <a:r>
              <a:rPr lang="de-DE" dirty="0" sz="875"/>
              <a:t>Frauen in der Lebensmitte wählen oft „Mutuelle“-Tarife für Zahn-, Augen- und Facharztleistungen.</a:t>
            </a:r>
          </a:p>
          <a:p>
            <a:pPr lvl="0">
              <a:lnSpc>
                <a:spcPts val="970"/>
              </a:lnSpc>
            </a:pPr>
            <a:r>
              <a:rPr lang="de-DE" dirty="0" sz="875"/>
              <a:t>Kinderwunschbehandlungen übernimmt das öffentliche System teilweise bis zum Alter von 43 Jahren; private Tarife können den Schutz erweitern. </a:t>
            </a:r>
            <a:endParaRPr lang="de-DE" u="sng" dirty="0" sz="875"/>
          </a:p>
          <a:p>
            <a:pPr lvl="0">
              <a:lnSpc>
                <a:spcPts val="2684"/>
              </a:lnSpc>
            </a:pPr>
            <a:endParaRPr lang="de-DE" dirty="0" sz="2225"/>
          </a:p>
          <a:p>
            <a:pPr marL="0" indent="0">
              <a:lnSpc>
                <a:spcPts val="970"/>
              </a:lnSpc>
              <a:buNone/>
            </a:pPr>
            <a:r>
              <a:rPr lang="de-DE" b="1" dirty="0" sz="875"/>
              <a:t>3. Irland</a:t>
            </a:r>
            <a:endParaRPr lang="de-DE" dirty="0" sz="875"/>
          </a:p>
          <a:p>
            <a:pPr lvl="0">
              <a:lnSpc>
                <a:spcPts val="970"/>
              </a:lnSpc>
            </a:pPr>
            <a:r>
              <a:rPr lang="de-DE" dirty="0" sz="875"/>
              <a:t>Die öffentliche Versorgung ist für Menschen mit geringem Einkommen kostenlos; lange Wartezeiten machen eine private Versicherung aber fast unverzichtbar.</a:t>
            </a:r>
          </a:p>
          <a:p>
            <a:pPr lvl="0">
              <a:lnSpc>
                <a:spcPts val="970"/>
              </a:lnSpc>
            </a:pPr>
            <a:r>
              <a:rPr lang="de-DE" dirty="0" sz="875"/>
              <a:t>Private Tarife umfassen oft Krebsfrüherkennung und Unterstützung in den Wechseljahren.</a:t>
            </a:r>
          </a:p>
          <a:p>
            <a:pPr lvl="0">
              <a:lnSpc>
                <a:spcPts val="970"/>
              </a:lnSpc>
            </a:pPr>
            <a:r>
              <a:rPr lang="de-DE" dirty="0" sz="875"/>
              <a:t>Beiträge sind reguliert; keine geschlechtsabhängigen Preise. </a:t>
            </a:r>
          </a:p>
          <a:p>
            <a:pPr lvl="0">
              <a:lnSpc>
                <a:spcPts val="2440"/>
              </a:lnSpc>
            </a:pPr>
            <a:endParaRPr lang="de-DE" dirty="0" sz="2025"/>
          </a:p>
          <a:p>
            <a:pPr marL="0" indent="0">
              <a:lnSpc>
                <a:spcPts val="970"/>
              </a:lnSpc>
              <a:buNone/>
            </a:pPr>
            <a:r>
              <a:rPr lang="de-DE" b="1" dirty="0" sz="875"/>
              <a:t>4. Nordische Länder (z. B. Schweden, Dänemark)</a:t>
            </a:r>
            <a:endParaRPr lang="de-DE" dirty="0" sz="875"/>
          </a:p>
          <a:p>
            <a:pPr lvl="0">
              <a:lnSpc>
                <a:spcPts val="970"/>
              </a:lnSpc>
            </a:pPr>
            <a:r>
              <a:rPr lang="de-DE" dirty="0" sz="875"/>
              <a:t>Starke öffentliche Systeme; private Versicherung vor allem für schnelleren Zugang.</a:t>
            </a:r>
          </a:p>
          <a:p>
            <a:pPr lvl="0">
              <a:lnSpc>
                <a:spcPts val="970"/>
              </a:lnSpc>
            </a:pPr>
            <a:r>
              <a:rPr lang="de-DE" dirty="0" sz="875"/>
              <a:t>Vorsorge und Früherkennung sind über das öffentliche System breit verfügbar.</a:t>
            </a:r>
          </a:p>
          <a:p>
            <a:pPr lvl="0">
              <a:lnSpc>
                <a:spcPts val="970"/>
              </a:lnSpc>
            </a:pPr>
            <a:r>
              <a:rPr lang="de-DE" dirty="0" sz="875"/>
              <a:t>Private Tarife sind selten nötig – außer für planbare Eingriffe oder mehr Komfort. </a:t>
            </a:r>
            <a:endParaRPr lang="de-DE" u="sng" dirty="0" sz="875"/>
          </a:p>
          <a:p>
            <a:pPr lvl="0">
              <a:lnSpc>
                <a:spcPts val="2196"/>
              </a:lnSpc>
            </a:pPr>
            <a:endParaRPr lang="de-DE" dirty="0" sz="1825"/>
          </a:p>
          <a:p>
            <a:pPr marL="0" indent="0">
              <a:lnSpc>
                <a:spcPts val="970"/>
              </a:lnSpc>
              <a:buNone/>
            </a:pPr>
            <a:r>
              <a:rPr lang="de-DE" b="1" dirty="0" sz="875"/>
              <a:t>5. Osteuropa (z. B. Polen, Bulgarien)</a:t>
            </a:r>
            <a:endParaRPr lang="de-DE" dirty="0" sz="875"/>
          </a:p>
          <a:p>
            <a:pPr lvl="0">
              <a:lnSpc>
                <a:spcPts val="970"/>
              </a:lnSpc>
            </a:pPr>
            <a:r>
              <a:rPr lang="de-DE" dirty="0" sz="875"/>
              <a:t>Die öffentlichen Systeme leisten weniger; für eine gute Versorgung ist eine private Versicherung wichtiger.</a:t>
            </a:r>
          </a:p>
          <a:p>
            <a:pPr lvl="0">
              <a:lnSpc>
                <a:spcPts val="970"/>
              </a:lnSpc>
            </a:pPr>
            <a:r>
              <a:rPr lang="de-DE" dirty="0" sz="875"/>
              <a:t>Chronische Erkrankungen und moderne Diagnostik sind in den öffentlichen Systemen oft nur begrenzt abgedeckt.</a:t>
            </a:r>
          </a:p>
          <a:p>
            <a:pPr lvl="0">
              <a:lnSpc>
                <a:spcPts val="970"/>
              </a:lnSpc>
            </a:pPr>
            <a:r>
              <a:rPr lang="de-DE" dirty="0" sz="875"/>
              <a:t>Private Tarife unterscheiden sich stark in Kosten und Umfang. </a:t>
            </a:r>
            <a:endParaRPr lang="de-DE" b="1" dirty="0" sz="875"/>
          </a:p>
          <a:p>
            <a:pPr marL="0" indent="0">
              <a:lnSpc>
                <a:spcPts val="2196"/>
              </a:lnSpc>
              <a:buNone/>
            </a:pPr>
            <a:endParaRPr lang="de-DE" b="1" dirty="0" sz="1825"/>
          </a:p>
          <a:p>
            <a:pPr marL="0" indent="0">
              <a:lnSpc>
                <a:spcPts val="1220"/>
              </a:lnSpc>
              <a:buNone/>
            </a:pPr>
            <a:endParaRPr lang="de-DE" dirty="0" sz="1025"/>
          </a:p>
          <a:p>
            <a:pPr>
              <a:lnSpc>
                <a:spcPts val="1220"/>
              </a:lnSpc>
            </a:pPr>
            <a:endParaRPr lang="de-DE" dirty="0" sz="1025"/>
          </a:p>
        </p:txBody>
      </p:sp>
      <p:cxnSp>
        <p:nvCxnSpPr>
          <p:cNvPr id="24" name="Straight Connector 23">
            <a:extLst>
              <a:ext uri="{FF2B5EF4-FFF2-40B4-BE49-F238E27FC236}">
                <a16:creationId xmlns:a16="http://schemas.microsoft.com/office/drawing/2014/main" id="{C0661067-79E7-D45C-F758-33201BA10AAB}"/>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B8BD6E84-30DF-3162-249C-D6EE40A40FB8}"/>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F78561F5-9FB9-0786-6B7B-D971FD19BB73}"/>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F00A0B0C-FAF5-40E3-4F21-72F1AA42ACF9}"/>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2" name="Freeform 41">
                <a:extLst>
                  <a:ext uri="{FF2B5EF4-FFF2-40B4-BE49-F238E27FC236}">
                    <a16:creationId xmlns:a16="http://schemas.microsoft.com/office/drawing/2014/main" id="{7A30F386-BED7-165C-8EF6-08C490884145}"/>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3" name="Freeform 42">
                <a:extLst>
                  <a:ext uri="{FF2B5EF4-FFF2-40B4-BE49-F238E27FC236}">
                    <a16:creationId xmlns:a16="http://schemas.microsoft.com/office/drawing/2014/main" id="{ED5B4781-7625-B250-2B61-C4F4E86281C2}"/>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4" name="Freeform 43">
                <a:extLst>
                  <a:ext uri="{FF2B5EF4-FFF2-40B4-BE49-F238E27FC236}">
                    <a16:creationId xmlns:a16="http://schemas.microsoft.com/office/drawing/2014/main" id="{1DCA1B15-642A-9BC8-5541-46D932CEAE3E}"/>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5" name="Freeform 44">
                <a:extLst>
                  <a:ext uri="{FF2B5EF4-FFF2-40B4-BE49-F238E27FC236}">
                    <a16:creationId xmlns:a16="http://schemas.microsoft.com/office/drawing/2014/main" id="{2C91023F-756F-98FA-4736-FBCCD6752F59}"/>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6" name="Freeform 45">
                <a:extLst>
                  <a:ext uri="{FF2B5EF4-FFF2-40B4-BE49-F238E27FC236}">
                    <a16:creationId xmlns:a16="http://schemas.microsoft.com/office/drawing/2014/main" id="{B0545663-C238-F090-28A9-2EE43B0F6B18}"/>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7" name="Freeform 46">
                <a:extLst>
                  <a:ext uri="{FF2B5EF4-FFF2-40B4-BE49-F238E27FC236}">
                    <a16:creationId xmlns:a16="http://schemas.microsoft.com/office/drawing/2014/main" id="{15AEED54-DEBA-4FEF-3E86-F2C63D76BB29}"/>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8" name="Freeform 47">
                <a:extLst>
                  <a:ext uri="{FF2B5EF4-FFF2-40B4-BE49-F238E27FC236}">
                    <a16:creationId xmlns:a16="http://schemas.microsoft.com/office/drawing/2014/main" id="{64D8BB89-2E1C-C0CD-0D37-B78C471A3054}"/>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9" name="Freeform 48">
                <a:extLst>
                  <a:ext uri="{FF2B5EF4-FFF2-40B4-BE49-F238E27FC236}">
                    <a16:creationId xmlns:a16="http://schemas.microsoft.com/office/drawing/2014/main" id="{5C271BF4-5889-795A-558C-38AE1FFC3D01}"/>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0" name="Freeform 49">
                <a:extLst>
                  <a:ext uri="{FF2B5EF4-FFF2-40B4-BE49-F238E27FC236}">
                    <a16:creationId xmlns:a16="http://schemas.microsoft.com/office/drawing/2014/main" id="{CF7808EF-E7E6-9E9E-1C10-AC5F525D66D8}"/>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1" name="Freeform 50">
                <a:extLst>
                  <a:ext uri="{FF2B5EF4-FFF2-40B4-BE49-F238E27FC236}">
                    <a16:creationId xmlns:a16="http://schemas.microsoft.com/office/drawing/2014/main" id="{37979DC1-14F6-C364-A402-FCD0C381DE74}"/>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27" name="Graphic 2">
              <a:extLst>
                <a:ext uri="{FF2B5EF4-FFF2-40B4-BE49-F238E27FC236}">
                  <a16:creationId xmlns:a16="http://schemas.microsoft.com/office/drawing/2014/main" id="{59C8A22E-473B-574B-063A-E115EB1ED37F}"/>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8736D8D0-36CB-E5BA-D88A-8AE4388AE64E}"/>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9" name="Freeform 28">
                <a:extLst>
                  <a:ext uri="{FF2B5EF4-FFF2-40B4-BE49-F238E27FC236}">
                    <a16:creationId xmlns:a16="http://schemas.microsoft.com/office/drawing/2014/main" id="{2C26EB53-18A4-FEFA-64AA-A9357BAD3033}"/>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0" name="Freeform 29">
                <a:extLst>
                  <a:ext uri="{FF2B5EF4-FFF2-40B4-BE49-F238E27FC236}">
                    <a16:creationId xmlns:a16="http://schemas.microsoft.com/office/drawing/2014/main" id="{1D57FEF6-E3F4-A327-512E-C1E5A77CB4B0}"/>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1" name="Freeform 30">
                <a:extLst>
                  <a:ext uri="{FF2B5EF4-FFF2-40B4-BE49-F238E27FC236}">
                    <a16:creationId xmlns:a16="http://schemas.microsoft.com/office/drawing/2014/main" id="{9EACC6D2-70AC-61B9-2BA3-AF0A152FEF06}"/>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2" name="Freeform 31">
                <a:extLst>
                  <a:ext uri="{FF2B5EF4-FFF2-40B4-BE49-F238E27FC236}">
                    <a16:creationId xmlns:a16="http://schemas.microsoft.com/office/drawing/2014/main" id="{C3FDB11F-9E5C-6B55-CFDF-1AB271D55C5C}"/>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3" name="Freeform 32">
                <a:extLst>
                  <a:ext uri="{FF2B5EF4-FFF2-40B4-BE49-F238E27FC236}">
                    <a16:creationId xmlns:a16="http://schemas.microsoft.com/office/drawing/2014/main" id="{246528E7-A242-C375-D0EB-9E1C72524A1F}"/>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4" name="Freeform 33">
                <a:extLst>
                  <a:ext uri="{FF2B5EF4-FFF2-40B4-BE49-F238E27FC236}">
                    <a16:creationId xmlns:a16="http://schemas.microsoft.com/office/drawing/2014/main" id="{41FAFA94-1B1C-C3CE-4089-62C0EBC3491C}"/>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5" name="Freeform 34">
                <a:extLst>
                  <a:ext uri="{FF2B5EF4-FFF2-40B4-BE49-F238E27FC236}">
                    <a16:creationId xmlns:a16="http://schemas.microsoft.com/office/drawing/2014/main" id="{3BDF5E38-7E27-A96E-A431-5901FDCDDD53}"/>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36" name="Freeform 35">
                <a:extLst>
                  <a:ext uri="{FF2B5EF4-FFF2-40B4-BE49-F238E27FC236}">
                    <a16:creationId xmlns:a16="http://schemas.microsoft.com/office/drawing/2014/main" id="{1C3D7754-A79B-1B96-2525-27E36BC9AF08}"/>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37" name="Freeform 36">
                <a:extLst>
                  <a:ext uri="{FF2B5EF4-FFF2-40B4-BE49-F238E27FC236}">
                    <a16:creationId xmlns:a16="http://schemas.microsoft.com/office/drawing/2014/main" id="{42F2F300-0DFE-4C7C-4076-1FBA072A1B63}"/>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8" name="Freeform 37">
                <a:extLst>
                  <a:ext uri="{FF2B5EF4-FFF2-40B4-BE49-F238E27FC236}">
                    <a16:creationId xmlns:a16="http://schemas.microsoft.com/office/drawing/2014/main" id="{D9971737-34AA-CF58-0C1E-60FB744E77B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9" name="Freeform 38">
                <a:extLst>
                  <a:ext uri="{FF2B5EF4-FFF2-40B4-BE49-F238E27FC236}">
                    <a16:creationId xmlns:a16="http://schemas.microsoft.com/office/drawing/2014/main" id="{E52A9E5A-B06B-8AB4-513F-4C3C86948183}"/>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0" name="Freeform 39">
                <a:extLst>
                  <a:ext uri="{FF2B5EF4-FFF2-40B4-BE49-F238E27FC236}">
                    <a16:creationId xmlns:a16="http://schemas.microsoft.com/office/drawing/2014/main" id="{76E4D8BC-8F75-AFBD-3949-787DE0FC4079}"/>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sp>
        <p:nvSpPr>
          <p:cNvPr id="2" name="Rounded Rectangle 67">
            <a:extLst>
              <a:ext uri="{FF2B5EF4-FFF2-40B4-BE49-F238E27FC236}">
                <a16:creationId xmlns:a16="http://schemas.microsoft.com/office/drawing/2014/main" id="{1C87ED73-1AA6-7936-F0D5-182658B30E79}"/>
              </a:ext>
            </a:extLst>
          </p:cNvPr>
          <p:cNvSpPr/>
          <p:nvPr/>
        </p:nvSpPr>
        <p:spPr>
          <a:xfrm>
            <a:off x="1470612" y="9347798"/>
            <a:ext cx="2561751" cy="1190827"/>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3" name="Group 2">
            <a:extLst>
              <a:ext uri="{FF2B5EF4-FFF2-40B4-BE49-F238E27FC236}">
                <a16:creationId xmlns:a16="http://schemas.microsoft.com/office/drawing/2014/main" id="{42E7B1AD-1A83-6BA2-AA65-43CF880F7EAF}"/>
              </a:ext>
            </a:extLst>
          </p:cNvPr>
          <p:cNvGrpSpPr/>
          <p:nvPr/>
        </p:nvGrpSpPr>
        <p:grpSpPr>
          <a:xfrm>
            <a:off x="1579479" y="9130218"/>
            <a:ext cx="1387128" cy="406400"/>
            <a:chOff x="1997756" y="3611831"/>
            <a:chExt cx="1387128" cy="406400"/>
          </a:xfrm>
        </p:grpSpPr>
        <p:grpSp>
          <p:nvGrpSpPr>
            <p:cNvPr id="4" name="Group 3">
              <a:extLst>
                <a:ext uri="{FF2B5EF4-FFF2-40B4-BE49-F238E27FC236}">
                  <a16:creationId xmlns:a16="http://schemas.microsoft.com/office/drawing/2014/main" id="{0E91416B-3903-B9CA-6508-FB384A5CEC35}"/>
                </a:ext>
              </a:extLst>
            </p:cNvPr>
            <p:cNvGrpSpPr/>
            <p:nvPr/>
          </p:nvGrpSpPr>
          <p:grpSpPr>
            <a:xfrm>
              <a:off x="1997756" y="3611831"/>
              <a:ext cx="1387128" cy="406400"/>
              <a:chOff x="1590175" y="6032510"/>
              <a:chExt cx="1387128" cy="406400"/>
            </a:xfrm>
          </p:grpSpPr>
          <p:sp>
            <p:nvSpPr>
              <p:cNvPr id="16" name="Rectangle 15">
                <a:extLst>
                  <a:ext uri="{FF2B5EF4-FFF2-40B4-BE49-F238E27FC236}">
                    <a16:creationId xmlns:a16="http://schemas.microsoft.com/office/drawing/2014/main" id="{49EA1B6C-F151-433A-DED0-01C64F8DD38F}"/>
                  </a:ext>
                </a:extLst>
              </p:cNvPr>
              <p:cNvSpPr/>
              <p:nvPr/>
            </p:nvSpPr>
            <p:spPr>
              <a:xfrm>
                <a:off x="1941158" y="6087928"/>
                <a:ext cx="762224"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7" name="Rectangle 16">
                <a:extLst>
                  <a:ext uri="{FF2B5EF4-FFF2-40B4-BE49-F238E27FC236}">
                    <a16:creationId xmlns:a16="http://schemas.microsoft.com/office/drawing/2014/main" id="{24B8E878-5DA6-0264-601C-78C34D017C4F}"/>
                  </a:ext>
                </a:extLst>
              </p:cNvPr>
              <p:cNvSpPr/>
              <p:nvPr/>
            </p:nvSpPr>
            <p:spPr>
              <a:xfrm>
                <a:off x="1784139" y="6092546"/>
                <a:ext cx="919243" cy="286328"/>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8" name="Text Placeholder 122">
                <a:extLst>
                  <a:ext uri="{FF2B5EF4-FFF2-40B4-BE49-F238E27FC236}">
                    <a16:creationId xmlns:a16="http://schemas.microsoft.com/office/drawing/2014/main" id="{634C1179-9054-6EE8-BB2C-401689DB66F9}"/>
                  </a:ext>
                </a:extLst>
              </p:cNvPr>
              <p:cNvSpPr txBox="1">
                <a:spLocks/>
              </p:cNvSpPr>
              <p:nvPr/>
            </p:nvSpPr>
            <p:spPr>
              <a:xfrm>
                <a:off x="1981385" y="6096239"/>
                <a:ext cx="99591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Notizen</a:t>
                </a:r>
              </a:p>
            </p:txBody>
          </p:sp>
          <p:sp>
            <p:nvSpPr>
              <p:cNvPr id="19" name="Oval 18">
                <a:extLst>
                  <a:ext uri="{FF2B5EF4-FFF2-40B4-BE49-F238E27FC236}">
                    <a16:creationId xmlns:a16="http://schemas.microsoft.com/office/drawing/2014/main" id="{983D24CB-2E38-05EE-1DE0-4ED331360F37}"/>
                  </a:ext>
                </a:extLst>
              </p:cNvPr>
              <p:cNvSpPr/>
              <p:nvPr/>
            </p:nvSpPr>
            <p:spPr>
              <a:xfrm>
                <a:off x="1590175" y="6032510"/>
                <a:ext cx="406400" cy="406400"/>
              </a:xfrm>
              <a:prstGeom prst="ellipse">
                <a:avLst/>
              </a:prstGeom>
              <a:solidFill>
                <a:srgbClr val="F160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0" name="Freeform 76">
                <a:extLst>
                  <a:ext uri="{FF2B5EF4-FFF2-40B4-BE49-F238E27FC236}">
                    <a16:creationId xmlns:a16="http://schemas.microsoft.com/office/drawing/2014/main" id="{13E2010D-2636-779F-E212-ABA1084C28C0}"/>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de-DE" dirty="0"/>
              </a:p>
            </p:txBody>
          </p:sp>
        </p:grpSp>
        <p:grpSp>
          <p:nvGrpSpPr>
            <p:cNvPr id="9" name="Group 8">
              <a:extLst>
                <a:ext uri="{FF2B5EF4-FFF2-40B4-BE49-F238E27FC236}">
                  <a16:creationId xmlns:a16="http://schemas.microsoft.com/office/drawing/2014/main" id="{3028FDF5-8F52-711F-C48E-7A136140AA1C}"/>
                </a:ext>
              </a:extLst>
            </p:cNvPr>
            <p:cNvGrpSpPr/>
            <p:nvPr/>
          </p:nvGrpSpPr>
          <p:grpSpPr>
            <a:xfrm>
              <a:off x="2082840" y="3699396"/>
              <a:ext cx="249276" cy="237604"/>
              <a:chOff x="8687174" y="1568164"/>
              <a:chExt cx="1195477" cy="1139501"/>
            </a:xfrm>
            <a:solidFill>
              <a:schemeClr val="bg1"/>
            </a:solidFill>
          </p:grpSpPr>
          <p:grpSp>
            <p:nvGrpSpPr>
              <p:cNvPr id="10" name="Graphic 37">
                <a:extLst>
                  <a:ext uri="{FF2B5EF4-FFF2-40B4-BE49-F238E27FC236}">
                    <a16:creationId xmlns:a16="http://schemas.microsoft.com/office/drawing/2014/main" id="{4C5A247C-7165-D60F-4A46-B08EFFA49500}"/>
                  </a:ext>
                </a:extLst>
              </p:cNvPr>
              <p:cNvGrpSpPr/>
              <p:nvPr/>
            </p:nvGrpSpPr>
            <p:grpSpPr>
              <a:xfrm>
                <a:off x="9122006" y="1798742"/>
                <a:ext cx="652378" cy="709850"/>
                <a:chOff x="4172018" y="1336363"/>
                <a:chExt cx="742283" cy="807675"/>
              </a:xfrm>
              <a:grpFill/>
            </p:grpSpPr>
            <p:sp>
              <p:nvSpPr>
                <p:cNvPr id="12" name="Freeform 43">
                  <a:extLst>
                    <a:ext uri="{FF2B5EF4-FFF2-40B4-BE49-F238E27FC236}">
                      <a16:creationId xmlns:a16="http://schemas.microsoft.com/office/drawing/2014/main" id="{BBF83760-F227-5934-7A48-EA72693C383C}"/>
                    </a:ext>
                  </a:extLst>
                </p:cNvPr>
                <p:cNvSpPr/>
                <p:nvPr/>
              </p:nvSpPr>
              <p:spPr>
                <a:xfrm>
                  <a:off x="4172018" y="1603142"/>
                  <a:ext cx="326273" cy="540896"/>
                </a:xfrm>
                <a:custGeom>
                  <a:avLst/>
                  <a:gdLst>
                    <a:gd name="connsiteX0" fmla="*/ 270512 w 326273"/>
                    <a:gd name="connsiteY0" fmla="*/ 377770 h 540896"/>
                    <a:gd name="connsiteX1" fmla="*/ 323765 w 326273"/>
                    <a:gd name="connsiteY1" fmla="*/ 400593 h 540896"/>
                    <a:gd name="connsiteX2" fmla="*/ 323765 w 326273"/>
                    <a:gd name="connsiteY2" fmla="*/ 517560 h 540896"/>
                    <a:gd name="connsiteX3" fmla="*/ 296187 w 326273"/>
                    <a:gd name="connsiteY3" fmla="*/ 538481 h 540896"/>
                    <a:gd name="connsiteX4" fmla="*/ 30872 w 326273"/>
                    <a:gd name="connsiteY4" fmla="*/ 538481 h 540896"/>
                    <a:gd name="connsiteX5" fmla="*/ 3294 w 326273"/>
                    <a:gd name="connsiteY5" fmla="*/ 515658 h 540896"/>
                    <a:gd name="connsiteX6" fmla="*/ 3294 w 326273"/>
                    <a:gd name="connsiteY6" fmla="*/ 398691 h 540896"/>
                    <a:gd name="connsiteX7" fmla="*/ 56548 w 326273"/>
                    <a:gd name="connsiteY7" fmla="*/ 377770 h 540896"/>
                    <a:gd name="connsiteX8" fmla="*/ 56548 w 326273"/>
                    <a:gd name="connsiteY8" fmla="*/ 162855 h 540896"/>
                    <a:gd name="connsiteX9" fmla="*/ 3294 w 326273"/>
                    <a:gd name="connsiteY9" fmla="*/ 141934 h 540896"/>
                    <a:gd name="connsiteX10" fmla="*/ 3294 w 326273"/>
                    <a:gd name="connsiteY10" fmla="*/ 24967 h 540896"/>
                    <a:gd name="connsiteX11" fmla="*/ 30872 w 326273"/>
                    <a:gd name="connsiteY11" fmla="*/ 2144 h 540896"/>
                    <a:gd name="connsiteX12" fmla="*/ 245787 w 326273"/>
                    <a:gd name="connsiteY12" fmla="*/ 2144 h 540896"/>
                    <a:gd name="connsiteX13" fmla="*/ 271462 w 326273"/>
                    <a:gd name="connsiteY13" fmla="*/ 22114 h 540896"/>
                    <a:gd name="connsiteX14" fmla="*/ 271462 w 326273"/>
                    <a:gd name="connsiteY14" fmla="*/ 377770 h 540896"/>
                    <a:gd name="connsiteX15" fmla="*/ 217258 w 326273"/>
                    <a:gd name="connsiteY15" fmla="*/ 55397 h 540896"/>
                    <a:gd name="connsiteX16" fmla="*/ 56548 w 326273"/>
                    <a:gd name="connsiteY16" fmla="*/ 55397 h 540896"/>
                    <a:gd name="connsiteX17" fmla="*/ 56548 w 326273"/>
                    <a:gd name="connsiteY17" fmla="*/ 108651 h 540896"/>
                    <a:gd name="connsiteX18" fmla="*/ 109801 w 326273"/>
                    <a:gd name="connsiteY18" fmla="*/ 129572 h 540896"/>
                    <a:gd name="connsiteX19" fmla="*/ 109801 w 326273"/>
                    <a:gd name="connsiteY19" fmla="*/ 402494 h 540896"/>
                    <a:gd name="connsiteX20" fmla="*/ 56548 w 326273"/>
                    <a:gd name="connsiteY20" fmla="*/ 430072 h 540896"/>
                    <a:gd name="connsiteX21" fmla="*/ 56548 w 326273"/>
                    <a:gd name="connsiteY21" fmla="*/ 483325 h 540896"/>
                    <a:gd name="connsiteX22" fmla="*/ 271462 w 326273"/>
                    <a:gd name="connsiteY22" fmla="*/ 483325 h 540896"/>
                    <a:gd name="connsiteX23" fmla="*/ 271462 w 326273"/>
                    <a:gd name="connsiteY23" fmla="*/ 430072 h 540896"/>
                    <a:gd name="connsiteX24" fmla="*/ 236277 w 326273"/>
                    <a:gd name="connsiteY24" fmla="*/ 429121 h 540896"/>
                    <a:gd name="connsiteX25" fmla="*/ 217258 w 326273"/>
                    <a:gd name="connsiteY25" fmla="*/ 410102 h 540896"/>
                    <a:gd name="connsiteX26" fmla="*/ 217258 w 326273"/>
                    <a:gd name="connsiteY26" fmla="*/ 54446 h 54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6273" h="540896">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grpFill/>
                <a:ln w="9502" cap="flat">
                  <a:noFill/>
                  <a:prstDash val="solid"/>
                  <a:miter/>
                </a:ln>
              </p:spPr>
              <p:txBody>
                <a:bodyPr rtlCol="0" anchor="ctr"/>
                <a:lstStyle/>
                <a:p>
                  <a:endParaRPr lang="de-DE" dirty="0"/>
                </a:p>
              </p:txBody>
            </p:sp>
            <p:sp>
              <p:nvSpPr>
                <p:cNvPr id="13" name="Freeform 44">
                  <a:extLst>
                    <a:ext uri="{FF2B5EF4-FFF2-40B4-BE49-F238E27FC236}">
                      <a16:creationId xmlns:a16="http://schemas.microsoft.com/office/drawing/2014/main" id="{DE479596-4FA1-912F-DA75-12671CCEE590}"/>
                    </a:ext>
                  </a:extLst>
                </p:cNvPr>
                <p:cNvSpPr/>
                <p:nvPr/>
              </p:nvSpPr>
              <p:spPr>
                <a:xfrm>
                  <a:off x="4229167" y="1336363"/>
                  <a:ext cx="210937" cy="214976"/>
                </a:xfrm>
                <a:custGeom>
                  <a:avLst/>
                  <a:gdLst>
                    <a:gd name="connsiteX0" fmla="*/ 94493 w 210937"/>
                    <a:gd name="connsiteY0" fmla="*/ 755 h 214976"/>
                    <a:gd name="connsiteX1" fmla="*/ 112561 w 210937"/>
                    <a:gd name="connsiteY1" fmla="*/ 214719 h 214976"/>
                    <a:gd name="connsiteX2" fmla="*/ 94493 w 210937"/>
                    <a:gd name="connsiteY2" fmla="*/ 755 h 214976"/>
                    <a:gd name="connsiteX3" fmla="*/ 97346 w 210937"/>
                    <a:gd name="connsiteY3" fmla="*/ 54959 h 214976"/>
                    <a:gd name="connsiteX4" fmla="*/ 112561 w 210937"/>
                    <a:gd name="connsiteY4" fmla="*/ 161466 h 214976"/>
                    <a:gd name="connsiteX5" fmla="*/ 97346 w 210937"/>
                    <a:gd name="connsiteY5" fmla="*/ 54959 h 21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37" h="214976">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grpFill/>
                <a:ln w="9502" cap="flat">
                  <a:noFill/>
                  <a:prstDash val="solid"/>
                  <a:miter/>
                </a:ln>
              </p:spPr>
              <p:txBody>
                <a:bodyPr rtlCol="0" anchor="ctr"/>
                <a:lstStyle/>
                <a:p>
                  <a:endParaRPr lang="de-DE" dirty="0"/>
                </a:p>
              </p:txBody>
            </p:sp>
            <p:sp>
              <p:nvSpPr>
                <p:cNvPr id="14" name="Freeform 45">
                  <a:extLst>
                    <a:ext uri="{FF2B5EF4-FFF2-40B4-BE49-F238E27FC236}">
                      <a16:creationId xmlns:a16="http://schemas.microsoft.com/office/drawing/2014/main" id="{7BA6A21B-4492-D082-D99B-3B8C6443F677}"/>
                    </a:ext>
                  </a:extLst>
                </p:cNvPr>
                <p:cNvSpPr/>
                <p:nvPr/>
              </p:nvSpPr>
              <p:spPr>
                <a:xfrm>
                  <a:off x="4809596" y="1481626"/>
                  <a:ext cx="104705" cy="404660"/>
                </a:xfrm>
                <a:custGeom>
                  <a:avLst/>
                  <a:gdLst>
                    <a:gd name="connsiteX0" fmla="*/ 85586 w 104705"/>
                    <a:gd name="connsiteY0" fmla="*/ 385172 h 404660"/>
                    <a:gd name="connsiteX1" fmla="*/ 40891 w 104705"/>
                    <a:gd name="connsiteY1" fmla="*/ 368055 h 404660"/>
                    <a:gd name="connsiteX2" fmla="*/ 31381 w 104705"/>
                    <a:gd name="connsiteY2" fmla="*/ 115102 h 404660"/>
                    <a:gd name="connsiteX3" fmla="*/ 0 w 104705"/>
                    <a:gd name="connsiteY3" fmla="*/ 27614 h 404660"/>
                    <a:gd name="connsiteX4" fmla="*/ 45646 w 104705"/>
                    <a:gd name="connsiteY4" fmla="*/ 8595 h 404660"/>
                    <a:gd name="connsiteX5" fmla="*/ 84635 w 104705"/>
                    <a:gd name="connsiteY5" fmla="*/ 108445 h 404660"/>
                    <a:gd name="connsiteX6" fmla="*/ 93193 w 104705"/>
                    <a:gd name="connsiteY6" fmla="*/ 368055 h 404660"/>
                    <a:gd name="connsiteX7" fmla="*/ 84635 w 104705"/>
                    <a:gd name="connsiteY7" fmla="*/ 385172 h 40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05" h="40466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grpFill/>
                <a:ln w="9502" cap="flat">
                  <a:noFill/>
                  <a:prstDash val="solid"/>
                  <a:miter/>
                </a:ln>
              </p:spPr>
              <p:txBody>
                <a:bodyPr rtlCol="0" anchor="ctr"/>
                <a:lstStyle/>
                <a:p>
                  <a:endParaRPr lang="de-DE" dirty="0"/>
                </a:p>
              </p:txBody>
            </p:sp>
            <p:sp>
              <p:nvSpPr>
                <p:cNvPr id="15" name="Freeform 46">
                  <a:extLst>
                    <a:ext uri="{FF2B5EF4-FFF2-40B4-BE49-F238E27FC236}">
                      <a16:creationId xmlns:a16="http://schemas.microsoft.com/office/drawing/2014/main" id="{73D93F52-F235-ABE8-EC52-5D1BFF36C249}"/>
                    </a:ext>
                  </a:extLst>
                </p:cNvPr>
                <p:cNvSpPr/>
                <p:nvPr/>
              </p:nvSpPr>
              <p:spPr>
                <a:xfrm>
                  <a:off x="4756500" y="1389805"/>
                  <a:ext cx="50819" cy="51633"/>
                </a:xfrm>
                <a:custGeom>
                  <a:avLst/>
                  <a:gdLst>
                    <a:gd name="connsiteX0" fmla="*/ 17911 w 50819"/>
                    <a:gd name="connsiteY0" fmla="*/ 566 h 51633"/>
                    <a:gd name="connsiteX1" fmla="*/ 36930 w 50819"/>
                    <a:gd name="connsiteY1" fmla="*/ 49064 h 51633"/>
                    <a:gd name="connsiteX2" fmla="*/ 17911 w 50819"/>
                    <a:gd name="connsiteY2" fmla="*/ 566 h 51633"/>
                  </a:gdLst>
                  <a:ahLst/>
                  <a:cxnLst>
                    <a:cxn ang="0">
                      <a:pos x="connsiteX0" y="connsiteY0"/>
                    </a:cxn>
                    <a:cxn ang="0">
                      <a:pos x="connsiteX1" y="connsiteY1"/>
                    </a:cxn>
                    <a:cxn ang="0">
                      <a:pos x="connsiteX2" y="connsiteY2"/>
                    </a:cxn>
                  </a:cxnLst>
                  <a:rect l="l" t="t" r="r" b="b"/>
                  <a:pathLst>
                    <a:path w="50819" h="51633">
                      <a:moveTo>
                        <a:pt x="17911" y="566"/>
                      </a:moveTo>
                      <a:cubicBezTo>
                        <a:pt x="45489" y="-5140"/>
                        <a:pt x="65459" y="33849"/>
                        <a:pt x="36930" y="49064"/>
                      </a:cubicBezTo>
                      <a:cubicBezTo>
                        <a:pt x="8402" y="64279"/>
                        <a:pt x="-19176" y="7222"/>
                        <a:pt x="17911" y="566"/>
                      </a:cubicBezTo>
                      <a:close/>
                    </a:path>
                  </a:pathLst>
                </a:custGeom>
                <a:grpFill/>
                <a:ln w="9502" cap="flat">
                  <a:noFill/>
                  <a:prstDash val="solid"/>
                  <a:miter/>
                </a:ln>
              </p:spPr>
              <p:txBody>
                <a:bodyPr rtlCol="0" anchor="ctr"/>
                <a:lstStyle/>
                <a:p>
                  <a:endParaRPr lang="de-DE" dirty="0"/>
                </a:p>
              </p:txBody>
            </p:sp>
          </p:grpSp>
          <p:sp>
            <p:nvSpPr>
              <p:cNvPr id="11" name="Oval Callout 42">
                <a:extLst>
                  <a:ext uri="{FF2B5EF4-FFF2-40B4-BE49-F238E27FC236}">
                    <a16:creationId xmlns:a16="http://schemas.microsoft.com/office/drawing/2014/main" id="{23555EBB-92EA-FEAA-3541-07E4B53456DA}"/>
                  </a:ext>
                </a:extLst>
              </p:cNvPr>
              <p:cNvSpPr/>
              <p:nvPr/>
            </p:nvSpPr>
            <p:spPr>
              <a:xfrm rot="1336282">
                <a:off x="8687174" y="1568164"/>
                <a:ext cx="1195477" cy="1139501"/>
              </a:xfrm>
              <a:prstGeom prst="wedgeEllipseCallout">
                <a:avLst>
                  <a:gd name="adj1" fmla="val -24644"/>
                  <a:gd name="adj2" fmla="val 67550"/>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grpSp>
      <p:sp>
        <p:nvSpPr>
          <p:cNvPr id="21" name="Text Placeholder 7">
            <a:extLst>
              <a:ext uri="{FF2B5EF4-FFF2-40B4-BE49-F238E27FC236}">
                <a16:creationId xmlns:a16="http://schemas.microsoft.com/office/drawing/2014/main" id="{71039F7A-C688-9A06-CD84-64A47AF3F4C7}"/>
              </a:ext>
            </a:extLst>
          </p:cNvPr>
          <p:cNvSpPr txBox="1">
            <a:spLocks/>
          </p:cNvSpPr>
          <p:nvPr/>
        </p:nvSpPr>
        <p:spPr>
          <a:xfrm>
            <a:off x="1569720" y="9543983"/>
            <a:ext cx="2299830" cy="11268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dirty="0"/>
              <a:t>Links zu Ressourcen zur Kran­ken­ver­siche­rung:</a:t>
            </a:r>
          </a:p>
          <a:p>
            <a:pPr marL="0" indent="0">
              <a:buNone/>
            </a:pPr>
            <a:r>
              <a:rPr lang="de-DE" dirty="0">
                <a:hlinkClick r:id="rId2"/>
              </a:rPr>
              <a:t>Allgemeiner EU-weiter Leitfaden</a:t>
            </a:r>
            <a:endParaRPr lang="de-DE" dirty="0"/>
          </a:p>
          <a:p>
            <a:pPr marL="0" indent="0">
              <a:buNone/>
            </a:pPr>
            <a:r>
              <a:rPr lang="de-DE" dirty="0"/>
              <a:t>Leitfaden zu einzelnen Ländern</a:t>
            </a:r>
          </a:p>
          <a:p>
            <a:pPr marL="0" indent="0">
              <a:buNone/>
            </a:pPr>
            <a:r>
              <a:rPr lang="de-DE" dirty="0">
                <a:hlinkClick r:id="rId3"/>
              </a:rPr>
              <a:t>Deutschland   </a:t>
            </a:r>
            <a:r>
              <a:rPr lang="de-DE" dirty="0">
                <a:hlinkClick r:id="rId4"/>
              </a:rPr>
              <a:t>Frankreich  </a:t>
            </a:r>
            <a:r>
              <a:rPr lang="de-DE" dirty="0">
                <a:hlinkClick r:id="rId5"/>
              </a:rPr>
              <a:t>Irland  </a:t>
            </a:r>
          </a:p>
          <a:p>
            <a:pPr marL="0" indent="0">
              <a:buNone/>
            </a:pPr>
            <a:endParaRPr lang="de-DE" dirty="0"/>
          </a:p>
        </p:txBody>
      </p:sp>
    </p:spTree>
    <p:extLst>
      <p:ext uri="{BB962C8B-B14F-4D97-AF65-F5344CB8AC3E}">
        <p14:creationId xmlns:p14="http://schemas.microsoft.com/office/powerpoint/2010/main" val="24122155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55ACB-E5A3-50DB-DCD6-64722B2CD43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679C96B9-F5C1-D8F3-87F2-86E8B27BD084}"/>
              </a:ext>
            </a:extLst>
          </p:cNvPr>
          <p:cNvSpPr>
            <a:spLocks noGrp="1"/>
          </p:cNvSpPr>
          <p:nvPr>
            <p:ph type="body" sz="quarter" idx="49"/>
          </p:nvPr>
        </p:nvSpPr>
        <p:spPr/>
        <p:txBody>
          <a:bodyPr/>
          <a:lstStyle/>
          <a:p>
            <a:r>
              <a:rPr lang="de-DE" dirty="0"/>
              <a:t>Einführung</a:t>
            </a:r>
          </a:p>
        </p:txBody>
      </p:sp>
      <p:sp>
        <p:nvSpPr>
          <p:cNvPr id="2" name="Text Placeholder 1">
            <a:extLst>
              <a:ext uri="{FF2B5EF4-FFF2-40B4-BE49-F238E27FC236}">
                <a16:creationId xmlns:a16="http://schemas.microsoft.com/office/drawing/2014/main" id="{2CD3CE31-52DD-89FB-6568-E962977DD0EF}"/>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7453ECA1-8F36-4A94-B180-28AA066C2939}"/>
              </a:ext>
            </a:extLst>
          </p:cNvPr>
          <p:cNvSpPr>
            <a:spLocks noGrp="1"/>
          </p:cNvSpPr>
          <p:nvPr>
            <p:ph type="body" sz="quarter" idx="61"/>
          </p:nvPr>
        </p:nvSpPr>
        <p:spPr/>
        <p:txBody>
          <a:bodyPr/>
          <a:lstStyle/>
          <a:p>
            <a:r>
              <a:rPr lang="de-DE" dirty="0"/>
              <a:t>Frauen in der Karrieremitte</a:t>
            </a:r>
          </a:p>
        </p:txBody>
      </p:sp>
      <p:sp>
        <p:nvSpPr>
          <p:cNvPr id="8" name="Text Placeholder 7">
            <a:extLst>
              <a:ext uri="{FF2B5EF4-FFF2-40B4-BE49-F238E27FC236}">
                <a16:creationId xmlns:a16="http://schemas.microsoft.com/office/drawing/2014/main" id="{513B2C93-C843-85A6-92B0-6B983F129AE9}"/>
              </a:ext>
            </a:extLst>
          </p:cNvPr>
          <p:cNvSpPr>
            <a:spLocks noGrp="1"/>
          </p:cNvSpPr>
          <p:nvPr>
            <p:ph type="body" sz="quarter" idx="64"/>
          </p:nvPr>
        </p:nvSpPr>
        <p:spPr>
          <a:xfrm>
            <a:off x="1496613" y="1522002"/>
            <a:ext cx="3222315" cy="8114758"/>
          </a:xfrm>
        </p:spPr>
        <p:txBody>
          <a:bodyPr/>
          <a:lstStyle/>
          <a:p>
            <a:pPr marL="0" indent="0">
              <a:lnSpc>
                <a:spcPts val="1046"/>
              </a:lnSpc>
              <a:buNone/>
            </a:pPr>
            <a:r>
              <a:rPr lang="de-DE" sz="1200" b="1" dirty="0">
                <a:solidFill>
                  <a:srgbClr val="F16024"/>
                </a:solidFill>
              </a:rPr>
              <a:t>Welche weiteren Versicherungen sollten Vorrang haben?</a:t>
            </a:r>
          </a:p>
          <a:p>
            <a:pPr marL="0" indent="0">
              <a:lnSpc>
                <a:spcPts val="1586"/>
              </a:lnSpc>
              <a:buNone/>
            </a:pPr>
            <a:endParaRPr lang="de-DE" sz="1325" b="1" dirty="0"/>
          </a:p>
          <a:p>
            <a:pPr marL="0" indent="0">
              <a:lnSpc>
                <a:spcPts val="1220"/>
              </a:lnSpc>
              <a:buNone/>
            </a:pPr>
            <a:endParaRPr lang="de-DE" sz="1025" b="1" dirty="0"/>
          </a:p>
          <a:p>
            <a:pPr marL="0" indent="0">
              <a:lnSpc>
                <a:spcPts val="1046"/>
              </a:lnSpc>
              <a:buNone/>
            </a:pPr>
            <a:r>
              <a:rPr lang="de-DE" sz="1200" b="1" dirty="0">
                <a:solidFill>
                  <a:srgbClr val="F16024"/>
                </a:solidFill>
              </a:rPr>
              <a:t>Lebensversicherung</a:t>
            </a:r>
          </a:p>
          <a:p>
            <a:pPr marL="0" indent="0">
              <a:lnSpc>
                <a:spcPts val="1403"/>
              </a:lnSpc>
              <a:buNone/>
            </a:pPr>
            <a:endParaRPr lang="de-DE" sz="1175" b="1" dirty="0"/>
          </a:p>
          <a:p>
            <a:pPr marL="0" indent="0">
              <a:lnSpc>
                <a:spcPts val="1026"/>
              </a:lnSpc>
              <a:buNone/>
            </a:pPr>
            <a:r>
              <a:rPr lang="de-DE" b="1" dirty="0" sz="925"/>
              <a:t>Was ist das?</a:t>
            </a:r>
          </a:p>
          <a:p>
            <a:pPr marL="0" indent="0">
              <a:lnSpc>
                <a:spcPts val="1026"/>
              </a:lnSpc>
              <a:buNone/>
            </a:pPr>
            <a:r>
              <a:rPr lang="de-DE" dirty="0" sz="925"/>
              <a:t>Die Lebensversicherung zahlt im Todesfall eine Summe an die von Ihnen bestimmten Begünstigten. Damit lassen sich Bestattungskosten, Schulden oder die laufenden Lebenshaltungskosten Ihrer Angehörigen decken.</a:t>
            </a:r>
          </a:p>
          <a:p>
            <a:pPr marL="0" indent="0">
              <a:lnSpc>
                <a:spcPts val="2135"/>
              </a:lnSpc>
              <a:buNone/>
            </a:pPr>
            <a:endParaRPr lang="de-DE" dirty="0" sz="1775"/>
          </a:p>
          <a:p>
            <a:pPr marL="0" indent="0">
              <a:lnSpc>
                <a:spcPts val="1026"/>
              </a:lnSpc>
              <a:buNone/>
            </a:pPr>
            <a:r>
              <a:rPr lang="de-DE" b="1" dirty="0" sz="925"/>
              <a:t>So funktioniert es:</a:t>
            </a:r>
          </a:p>
          <a:p>
            <a:pPr marL="0" indent="0">
              <a:lnSpc>
                <a:spcPts val="1026"/>
              </a:lnSpc>
              <a:buNone/>
            </a:pPr>
            <a:r>
              <a:rPr lang="de-DE" dirty="0" sz="925"/>
              <a:t>Sie zahlen einen monatlichen oder jährlichen Beitrag.</a:t>
            </a:r>
          </a:p>
          <a:p>
            <a:pPr marL="0" indent="0">
              <a:lnSpc>
                <a:spcPts val="1026"/>
              </a:lnSpc>
              <a:buNone/>
            </a:pPr>
            <a:r>
              <a:rPr lang="de-DE" dirty="0" sz="925"/>
              <a:t>Sterben Sie während der Vertragslaufzeit, erhalten Ihre Begünstigten eine Einmalzahlung.</a:t>
            </a:r>
          </a:p>
          <a:p>
            <a:pPr marL="0" indent="0">
              <a:lnSpc>
                <a:spcPts val="1026"/>
              </a:lnSpc>
              <a:buNone/>
            </a:pPr>
            <a:r>
              <a:rPr lang="de-DE" dirty="0" sz="925"/>
              <a:t>Arten:</a:t>
            </a:r>
          </a:p>
          <a:p>
            <a:pPr marL="0" indent="0">
              <a:lnSpc>
                <a:spcPts val="1026"/>
              </a:lnSpc>
              <a:buNone/>
            </a:pPr>
            <a:r>
              <a:rPr lang="de-DE" dirty="0" sz="925"/>
              <a:t>Risikolebensversicherung – gilt für einen festen Zeitraum (z. B. 20 Jahre).</a:t>
            </a:r>
          </a:p>
          <a:p>
            <a:pPr marL="0" indent="0">
              <a:lnSpc>
                <a:spcPts val="1026"/>
              </a:lnSpc>
              <a:buNone/>
            </a:pPr>
            <a:r>
              <a:rPr lang="de-DE" dirty="0" sz="925"/>
              <a:t>Lebenslange Lebensversicherung – gilt ein Leben lang und kann einen Rückkaufswert aufbauen.</a:t>
            </a:r>
          </a:p>
          <a:p>
            <a:pPr marL="0" indent="0">
              <a:lnSpc>
                <a:spcPts val="2867"/>
              </a:lnSpc>
              <a:buNone/>
            </a:pPr>
            <a:endParaRPr lang="de-DE" dirty="0" sz="2400"/>
          </a:p>
          <a:p>
            <a:pPr marL="0" indent="0">
              <a:lnSpc>
                <a:spcPts val="1046"/>
              </a:lnSpc>
              <a:buNone/>
            </a:pPr>
            <a:r>
              <a:rPr lang="de-DE" sz="1200" b="1" dirty="0">
                <a:solidFill>
                  <a:srgbClr val="F16024"/>
                </a:solidFill>
              </a:rPr>
              <a:t>Einkommensabsicherung</a:t>
            </a:r>
          </a:p>
          <a:p>
            <a:pPr marL="0" indent="0">
              <a:lnSpc>
                <a:spcPts val="1403"/>
              </a:lnSpc>
              <a:buNone/>
            </a:pPr>
            <a:endParaRPr lang="de-DE" sz="1175" b="1" dirty="0">
              <a:solidFill>
                <a:srgbClr val="F16024"/>
              </a:solidFill>
            </a:endParaRPr>
          </a:p>
          <a:p>
            <a:pPr marL="0" indent="0">
              <a:lnSpc>
                <a:spcPts val="1026"/>
              </a:lnSpc>
              <a:buNone/>
            </a:pPr>
            <a:r>
              <a:rPr lang="de-DE" b="1" dirty="0" sz="925"/>
              <a:t>Was ist das?</a:t>
            </a:r>
          </a:p>
          <a:p>
            <a:pPr marL="0" indent="0">
              <a:lnSpc>
                <a:spcPts val="1026"/>
              </a:lnSpc>
              <a:buNone/>
            </a:pPr>
            <a:r>
              <a:rPr lang="de-DE" dirty="0" sz="925"/>
              <a:t>Die Einkommensabsicherung schützt Ihr wertvollstes Gut: Ihre Fähigkeit, Geld zu verdienen. Können Sie aus gesundheitlichen Gründen nicht arbeiten, ersetzt sie einen großen Teil Ihres Verdienstausfalls. So halten Sie in schwierigen Zeiten Ihren Lebensstandard und erfüllen Ihre finanziellen Verpflichtungen.</a:t>
            </a:r>
          </a:p>
          <a:p>
            <a:pPr marL="0" indent="0">
              <a:lnSpc>
                <a:spcPts val="2501"/>
              </a:lnSpc>
              <a:buNone/>
            </a:pPr>
            <a:endParaRPr lang="de-DE" dirty="0" sz="2075"/>
          </a:p>
          <a:p>
            <a:pPr marL="0" indent="0">
              <a:lnSpc>
                <a:spcPts val="1026"/>
              </a:lnSpc>
              <a:spcBef>
                <a:spcPts val="2415"/>
              </a:spcBef>
              <a:buNone/>
            </a:pPr>
            <a:r>
              <a:rPr lang="de-DE" b="1" dirty="0" sz="925"/>
              <a:t>So funktioniert es:</a:t>
            </a:r>
          </a:p>
          <a:p>
            <a:pPr>
              <a:lnSpc>
                <a:spcPts val="1026"/>
              </a:lnSpc>
            </a:pPr>
            <a:r>
              <a:rPr lang="de-DE" dirty="0" sz="925"/>
              <a:t>Sie zahlen einen monatlichen oder jährlichen Beitrag</a:t>
            </a:r>
          </a:p>
          <a:p>
            <a:pPr>
              <a:lnSpc>
                <a:spcPts val="1026"/>
              </a:lnSpc>
            </a:pPr>
            <a:r>
              <a:rPr lang="de-DE" dirty="0" sz="925"/>
              <a:t>Manche Policen greifen nur bei schwerer, dauerhafter Berufsunfähigkeit, andere sind flexibler</a:t>
            </a:r>
          </a:p>
          <a:p>
            <a:pPr>
              <a:lnSpc>
                <a:spcPts val="1026"/>
              </a:lnSpc>
            </a:pPr>
            <a:r>
              <a:rPr lang="de-DE" dirty="0" sz="925"/>
              <a:t>Sie füllen einen Leistungsantrag aus und warten auf die Prüfung</a:t>
            </a:r>
          </a:p>
          <a:p>
            <a:pPr>
              <a:lnSpc>
                <a:spcPts val="1026"/>
              </a:lnSpc>
            </a:pPr>
            <a:r>
              <a:rPr lang="de-DE" dirty="0" sz="925"/>
              <a:t>Bei Bewilligung werden die Leistungen meist monatlich gezahlt</a:t>
            </a:r>
          </a:p>
          <a:p>
            <a:pPr>
              <a:lnSpc>
                <a:spcPts val="1026"/>
              </a:lnSpc>
            </a:pPr>
            <a:r>
              <a:rPr lang="de-DE" dirty="0" sz="925"/>
              <a:t>Ihr Versicherer überprüft Ihren Gesundheitszustand regelmäßig</a:t>
            </a:r>
          </a:p>
          <a:p>
            <a:pPr marL="0" indent="0">
              <a:lnSpc>
                <a:spcPts val="610"/>
              </a:lnSpc>
              <a:buNone/>
            </a:pPr>
            <a:endParaRPr lang="de-DE" dirty="0" sz="500"/>
          </a:p>
          <a:p>
            <a:pPr marL="0" indent="0">
              <a:lnSpc>
                <a:spcPts val="1046"/>
              </a:lnSpc>
              <a:buNone/>
            </a:pPr>
            <a:r>
              <a:rPr lang="de-DE" sz="1200" b="1" dirty="0">
                <a:solidFill>
                  <a:srgbClr val="F16024"/>
                </a:solidFill>
              </a:rPr>
              <a:t>Wohngebäude- und Hausratversicherung</a:t>
            </a:r>
          </a:p>
          <a:p>
            <a:pPr marL="0" indent="0">
              <a:lnSpc>
                <a:spcPts val="1403"/>
              </a:lnSpc>
              <a:buNone/>
            </a:pPr>
            <a:endParaRPr lang="de-DE" sz="1175" b="1" dirty="0">
              <a:solidFill>
                <a:srgbClr val="4763AE"/>
              </a:solidFill>
            </a:endParaRPr>
          </a:p>
          <a:p>
            <a:pPr marL="0" indent="0">
              <a:lnSpc>
                <a:spcPts val="1026"/>
              </a:lnSpc>
              <a:buNone/>
            </a:pPr>
            <a:r>
              <a:rPr lang="de-DE" b="1" dirty="0" sz="925"/>
              <a:t>Was ist das?</a:t>
            </a:r>
          </a:p>
          <a:p>
            <a:pPr marL="0" indent="0">
              <a:lnSpc>
                <a:spcPts val="1026"/>
              </a:lnSpc>
              <a:buNone/>
            </a:pPr>
            <a:r>
              <a:rPr lang="de-DE" dirty="0" sz="925"/>
              <a:t>Diese Versicherung schützt Ihr Zuhause und Ihren Besitz vor Schäden, Diebstahl oder Katastrophen wie Brand oder Überschwemmung. Sie kann auch die Haftung abdecken, wenn sich jemand auf Ihrem Grundstück verletzt.</a:t>
            </a:r>
          </a:p>
          <a:p>
            <a:pPr marL="0" indent="0">
              <a:lnSpc>
                <a:spcPts val="2135"/>
              </a:lnSpc>
              <a:buNone/>
            </a:pPr>
            <a:endParaRPr lang="de-DE" dirty="0" sz="1775"/>
          </a:p>
          <a:p>
            <a:pPr marL="0" indent="0">
              <a:lnSpc>
                <a:spcPts val="1026"/>
              </a:lnSpc>
              <a:buNone/>
            </a:pPr>
            <a:r>
              <a:rPr lang="de-DE" b="1" dirty="0" sz="925"/>
              <a:t>So funktioniert es:</a:t>
            </a:r>
          </a:p>
          <a:p>
            <a:pPr>
              <a:lnSpc>
                <a:spcPts val="1026"/>
              </a:lnSpc>
            </a:pPr>
            <a:r>
              <a:rPr lang="de-DE" dirty="0" sz="925"/>
              <a:t>Sie zahlen einen monatlichen oder jährlichen Beitrag.</a:t>
            </a:r>
          </a:p>
          <a:p>
            <a:pPr>
              <a:lnSpc>
                <a:spcPts val="1026"/>
              </a:lnSpc>
            </a:pPr>
            <a:r>
              <a:rPr lang="de-DE" dirty="0" sz="925"/>
              <a:t>Wird Ihr Zuhause oder Ihr Besitz beschädigt oder gestohlen, melden Sie den Schadensfall.</a:t>
            </a:r>
          </a:p>
          <a:p>
            <a:pPr>
              <a:lnSpc>
                <a:spcPts val="1026"/>
              </a:lnSpc>
            </a:pPr>
            <a:r>
              <a:rPr lang="de-DE" dirty="0" sz="925"/>
              <a:t>Der Versicherer zahlt Reparatur oder Ersatz bis zur Deckungssumme.</a:t>
            </a:r>
          </a:p>
          <a:p>
            <a:pPr>
              <a:lnSpc>
                <a:spcPts val="2318"/>
              </a:lnSpc>
            </a:pPr>
            <a:endParaRPr lang="de-DE" dirty="0" sz="1925"/>
          </a:p>
        </p:txBody>
      </p:sp>
      <p:sp>
        <p:nvSpPr>
          <p:cNvPr id="68" name="Rounded Rectangle 67">
            <a:extLst>
              <a:ext uri="{FF2B5EF4-FFF2-40B4-BE49-F238E27FC236}">
                <a16:creationId xmlns:a16="http://schemas.microsoft.com/office/drawing/2014/main" id="{2F85A380-5766-BD81-60C1-6E6D81B89499}"/>
              </a:ext>
            </a:extLst>
          </p:cNvPr>
          <p:cNvSpPr/>
          <p:nvPr/>
        </p:nvSpPr>
        <p:spPr>
          <a:xfrm>
            <a:off x="5005388" y="1821601"/>
            <a:ext cx="1981199" cy="2919313"/>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87" name="Graphic 2">
            <a:extLst>
              <a:ext uri="{FF2B5EF4-FFF2-40B4-BE49-F238E27FC236}">
                <a16:creationId xmlns:a16="http://schemas.microsoft.com/office/drawing/2014/main" id="{A257BA90-B51B-8533-191E-61E15BA24B4E}"/>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2E340262-D971-07AB-74BE-D25C23AFD39E}"/>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F90048C2-2FDB-5352-61D9-D2D6AD9723A9}"/>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E187CCDE-CE8F-71D7-C187-E69467AEA495}"/>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89E5E5E0-329C-67F4-9E2D-65A1BA4F9BED}"/>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86D23057-C99B-66BD-DE83-063BFD606B39}"/>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658B0E13-6B59-F6E9-CB2C-4EFD50B45A83}"/>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B272FC58-F997-E374-EE37-3455AC06852F}"/>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grpSp>
      <p:sp>
        <p:nvSpPr>
          <p:cNvPr id="31" name="Rounded Rectangle 30">
            <a:extLst>
              <a:ext uri="{FF2B5EF4-FFF2-40B4-BE49-F238E27FC236}">
                <a16:creationId xmlns:a16="http://schemas.microsoft.com/office/drawing/2014/main" id="{6F284FB8-F5CC-76C0-D52A-3D8F9D551474}"/>
              </a:ext>
            </a:extLst>
          </p:cNvPr>
          <p:cNvSpPr/>
          <p:nvPr/>
        </p:nvSpPr>
        <p:spPr>
          <a:xfrm>
            <a:off x="5046357" y="7956876"/>
            <a:ext cx="1981199" cy="1679884"/>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51" name="Group 50">
            <a:extLst>
              <a:ext uri="{FF2B5EF4-FFF2-40B4-BE49-F238E27FC236}">
                <a16:creationId xmlns:a16="http://schemas.microsoft.com/office/drawing/2014/main" id="{6717ECCF-B5EB-E1AA-2B6A-5488D3CA1ECB}"/>
              </a:ext>
            </a:extLst>
          </p:cNvPr>
          <p:cNvGrpSpPr/>
          <p:nvPr/>
        </p:nvGrpSpPr>
        <p:grpSpPr>
          <a:xfrm>
            <a:off x="5199841" y="7803827"/>
            <a:ext cx="1408796" cy="406400"/>
            <a:chOff x="1597263" y="8431923"/>
            <a:chExt cx="1408796" cy="406400"/>
          </a:xfrm>
        </p:grpSpPr>
        <p:sp>
          <p:nvSpPr>
            <p:cNvPr id="56" name="Rectangle 55">
              <a:extLst>
                <a:ext uri="{FF2B5EF4-FFF2-40B4-BE49-F238E27FC236}">
                  <a16:creationId xmlns:a16="http://schemas.microsoft.com/office/drawing/2014/main" id="{255BCD9E-2F59-7117-F808-716FCFC3643B}"/>
                </a:ext>
              </a:extLst>
            </p:cNvPr>
            <p:cNvSpPr/>
            <p:nvPr/>
          </p:nvSpPr>
          <p:spPr>
            <a:xfrm>
              <a:off x="1948245" y="8487341"/>
              <a:ext cx="1019715"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7" name="Rectangle 56">
              <a:extLst>
                <a:ext uri="{FF2B5EF4-FFF2-40B4-BE49-F238E27FC236}">
                  <a16:creationId xmlns:a16="http://schemas.microsoft.com/office/drawing/2014/main" id="{9C081BED-FE87-97AA-9FF0-E9C13B891BBD}"/>
                </a:ext>
              </a:extLst>
            </p:cNvPr>
            <p:cNvSpPr/>
            <p:nvPr/>
          </p:nvSpPr>
          <p:spPr>
            <a:xfrm>
              <a:off x="1791227" y="8491959"/>
              <a:ext cx="1176733" cy="286328"/>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8" name="Text Placeholder 122">
              <a:extLst>
                <a:ext uri="{FF2B5EF4-FFF2-40B4-BE49-F238E27FC236}">
                  <a16:creationId xmlns:a16="http://schemas.microsoft.com/office/drawing/2014/main" id="{636D4AB9-1095-25A5-66A5-A3FF93DA9F9B}"/>
                </a:ext>
              </a:extLst>
            </p:cNvPr>
            <p:cNvSpPr txBox="1">
              <a:spLocks/>
            </p:cNvSpPr>
            <p:nvPr/>
          </p:nvSpPr>
          <p:spPr>
            <a:xfrm>
              <a:off x="1988472" y="8495652"/>
              <a:ext cx="1017587"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Übung</a:t>
              </a:r>
            </a:p>
          </p:txBody>
        </p:sp>
        <p:sp>
          <p:nvSpPr>
            <p:cNvPr id="59" name="Oval 58">
              <a:extLst>
                <a:ext uri="{FF2B5EF4-FFF2-40B4-BE49-F238E27FC236}">
                  <a16:creationId xmlns:a16="http://schemas.microsoft.com/office/drawing/2014/main" id="{283E93D3-2A9D-AE29-D33A-81A19F9A512C}"/>
                </a:ext>
              </a:extLst>
            </p:cNvPr>
            <p:cNvSpPr/>
            <p:nvPr/>
          </p:nvSpPr>
          <p:spPr>
            <a:xfrm>
              <a:off x="1597263" y="8431923"/>
              <a:ext cx="406400" cy="406400"/>
            </a:xfrm>
            <a:prstGeom prst="ellipse">
              <a:avLst/>
            </a:prstGeom>
            <a:solidFill>
              <a:srgbClr val="F160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60" name="Graphic 37">
              <a:extLst>
                <a:ext uri="{FF2B5EF4-FFF2-40B4-BE49-F238E27FC236}">
                  <a16:creationId xmlns:a16="http://schemas.microsoft.com/office/drawing/2014/main" id="{F0717F27-A6DA-2EBA-DEBF-D450D991C373}"/>
                </a:ext>
              </a:extLst>
            </p:cNvPr>
            <p:cNvGrpSpPr/>
            <p:nvPr/>
          </p:nvGrpSpPr>
          <p:grpSpPr>
            <a:xfrm>
              <a:off x="1707260" y="8524537"/>
              <a:ext cx="229440" cy="229437"/>
              <a:chOff x="3797784" y="3095426"/>
              <a:chExt cx="1030844" cy="1030831"/>
            </a:xfrm>
            <a:solidFill>
              <a:schemeClr val="bg1"/>
            </a:solidFill>
          </p:grpSpPr>
          <p:sp>
            <p:nvSpPr>
              <p:cNvPr id="61" name="Freeform 60">
                <a:extLst>
                  <a:ext uri="{FF2B5EF4-FFF2-40B4-BE49-F238E27FC236}">
                    <a16:creationId xmlns:a16="http://schemas.microsoft.com/office/drawing/2014/main" id="{84382101-0124-FAB0-A41F-0EC62BCC60AF}"/>
                  </a:ext>
                </a:extLst>
              </p:cNvPr>
              <p:cNvSpPr/>
              <p:nvPr/>
            </p:nvSpPr>
            <p:spPr>
              <a:xfrm>
                <a:off x="3797784" y="3095426"/>
                <a:ext cx="1030844" cy="1030831"/>
              </a:xfrm>
              <a:custGeom>
                <a:avLst/>
                <a:gdLst>
                  <a:gd name="connsiteX0" fmla="*/ 704655 w 1030844"/>
                  <a:gd name="connsiteY0" fmla="*/ 0 h 1030831"/>
                  <a:gd name="connsiteX1" fmla="*/ 822573 w 1030844"/>
                  <a:gd name="connsiteY1" fmla="*/ 116967 h 1030831"/>
                  <a:gd name="connsiteX2" fmla="*/ 827328 w 1030844"/>
                  <a:gd name="connsiteY2" fmla="*/ 126477 h 1030831"/>
                  <a:gd name="connsiteX3" fmla="*/ 827328 w 1030844"/>
                  <a:gd name="connsiteY3" fmla="*/ 541092 h 1030831"/>
                  <a:gd name="connsiteX4" fmla="*/ 841592 w 1030844"/>
                  <a:gd name="connsiteY4" fmla="*/ 575326 h 1030831"/>
                  <a:gd name="connsiteX5" fmla="*/ 821622 w 1030844"/>
                  <a:gd name="connsiteY5" fmla="*/ 766467 h 1030831"/>
                  <a:gd name="connsiteX6" fmla="*/ 865366 w 1030844"/>
                  <a:gd name="connsiteY6" fmla="*/ 811162 h 1030831"/>
                  <a:gd name="connsiteX7" fmla="*/ 898649 w 1030844"/>
                  <a:gd name="connsiteY7" fmla="*/ 812113 h 1030831"/>
                  <a:gd name="connsiteX8" fmla="*/ 1021322 w 1030844"/>
                  <a:gd name="connsiteY8" fmla="*/ 930030 h 1030831"/>
                  <a:gd name="connsiteX9" fmla="*/ 1026076 w 1030844"/>
                  <a:gd name="connsiteY9" fmla="*/ 969020 h 1030831"/>
                  <a:gd name="connsiteX10" fmla="*/ 974725 w 1030844"/>
                  <a:gd name="connsiteY10" fmla="*/ 1024175 h 1030831"/>
                  <a:gd name="connsiteX11" fmla="*/ 928128 w 1030844"/>
                  <a:gd name="connsiteY11" fmla="*/ 1019420 h 1030831"/>
                  <a:gd name="connsiteX12" fmla="*/ 822573 w 1030844"/>
                  <a:gd name="connsiteY12" fmla="*/ 917668 h 1030831"/>
                  <a:gd name="connsiteX13" fmla="*/ 817818 w 1030844"/>
                  <a:gd name="connsiteY13" fmla="*/ 921472 h 1030831"/>
                  <a:gd name="connsiteX14" fmla="*/ 720821 w 1030844"/>
                  <a:gd name="connsiteY14" fmla="*/ 921472 h 1030831"/>
                  <a:gd name="connsiteX15" fmla="*/ 717968 w 1030844"/>
                  <a:gd name="connsiteY15" fmla="*/ 924325 h 1030831"/>
                  <a:gd name="connsiteX16" fmla="*/ 717968 w 1030844"/>
                  <a:gd name="connsiteY16" fmla="*/ 1021322 h 1030831"/>
                  <a:gd name="connsiteX17" fmla="*/ 709410 w 1030844"/>
                  <a:gd name="connsiteY17" fmla="*/ 1028929 h 1030831"/>
                  <a:gd name="connsiteX18" fmla="*/ 17117 w 1030844"/>
                  <a:gd name="connsiteY18" fmla="*/ 1030831 h 1030831"/>
                  <a:gd name="connsiteX19" fmla="*/ 0 w 1030844"/>
                  <a:gd name="connsiteY19" fmla="*/ 1020371 h 1030831"/>
                  <a:gd name="connsiteX20" fmla="*/ 0 w 1030844"/>
                  <a:gd name="connsiteY20" fmla="*/ 118869 h 1030831"/>
                  <a:gd name="connsiteX21" fmla="*/ 9510 w 1030844"/>
                  <a:gd name="connsiteY21" fmla="*/ 108409 h 1030831"/>
                  <a:gd name="connsiteX22" fmla="*/ 106507 w 1030844"/>
                  <a:gd name="connsiteY22" fmla="*/ 108409 h 1030831"/>
                  <a:gd name="connsiteX23" fmla="*/ 109359 w 1030844"/>
                  <a:gd name="connsiteY23" fmla="*/ 101752 h 1030831"/>
                  <a:gd name="connsiteX24" fmla="*/ 111261 w 1030844"/>
                  <a:gd name="connsiteY24" fmla="*/ 6657 h 1030831"/>
                  <a:gd name="connsiteX25" fmla="*/ 119820 w 1030844"/>
                  <a:gd name="connsiteY25" fmla="*/ 0 h 1030831"/>
                  <a:gd name="connsiteX26" fmla="*/ 705606 w 1030844"/>
                  <a:gd name="connsiteY26" fmla="*/ 0 h 1030831"/>
                  <a:gd name="connsiteX27" fmla="*/ 684685 w 1030844"/>
                  <a:gd name="connsiteY27" fmla="*/ 32333 h 1030831"/>
                  <a:gd name="connsiteX28" fmla="*/ 141692 w 1030844"/>
                  <a:gd name="connsiteY28" fmla="*/ 32333 h 1030831"/>
                  <a:gd name="connsiteX29" fmla="*/ 141692 w 1030844"/>
                  <a:gd name="connsiteY29" fmla="*/ 108409 h 1030831"/>
                  <a:gd name="connsiteX30" fmla="*/ 599099 w 1030844"/>
                  <a:gd name="connsiteY30" fmla="*/ 108409 h 1030831"/>
                  <a:gd name="connsiteX31" fmla="*/ 717968 w 1030844"/>
                  <a:gd name="connsiteY31" fmla="*/ 227278 h 1030831"/>
                  <a:gd name="connsiteX32" fmla="*/ 717968 w 1030844"/>
                  <a:gd name="connsiteY32" fmla="*/ 441242 h 1030831"/>
                  <a:gd name="connsiteX33" fmla="*/ 794995 w 1030844"/>
                  <a:gd name="connsiteY33" fmla="*/ 497348 h 1030831"/>
                  <a:gd name="connsiteX34" fmla="*/ 794995 w 1030844"/>
                  <a:gd name="connsiteY34" fmla="*/ 143594 h 1030831"/>
                  <a:gd name="connsiteX35" fmla="*/ 693243 w 1030844"/>
                  <a:gd name="connsiteY35" fmla="*/ 143594 h 1030831"/>
                  <a:gd name="connsiteX36" fmla="*/ 683734 w 1030844"/>
                  <a:gd name="connsiteY36" fmla="*/ 134084 h 1030831"/>
                  <a:gd name="connsiteX37" fmla="*/ 683734 w 1030844"/>
                  <a:gd name="connsiteY37" fmla="*/ 32333 h 1030831"/>
                  <a:gd name="connsiteX38" fmla="*/ 771222 w 1030844"/>
                  <a:gd name="connsiteY38" fmla="*/ 111261 h 1030831"/>
                  <a:gd name="connsiteX39" fmla="*/ 717017 w 1030844"/>
                  <a:gd name="connsiteY39" fmla="*/ 57057 h 1030831"/>
                  <a:gd name="connsiteX40" fmla="*/ 717017 w 1030844"/>
                  <a:gd name="connsiteY40" fmla="*/ 111261 h 1030831"/>
                  <a:gd name="connsiteX41" fmla="*/ 771222 w 1030844"/>
                  <a:gd name="connsiteY41" fmla="*/ 111261 h 1030831"/>
                  <a:gd name="connsiteX42" fmla="*/ 576276 w 1030844"/>
                  <a:gd name="connsiteY42" fmla="*/ 140741 h 1030831"/>
                  <a:gd name="connsiteX43" fmla="*/ 33283 w 1030844"/>
                  <a:gd name="connsiteY43" fmla="*/ 140741 h 1030831"/>
                  <a:gd name="connsiteX44" fmla="*/ 33283 w 1030844"/>
                  <a:gd name="connsiteY44" fmla="*/ 997548 h 1030831"/>
                  <a:gd name="connsiteX45" fmla="*/ 687538 w 1030844"/>
                  <a:gd name="connsiteY45" fmla="*/ 997548 h 1030831"/>
                  <a:gd name="connsiteX46" fmla="*/ 687538 w 1030844"/>
                  <a:gd name="connsiteY46" fmla="*/ 864415 h 1030831"/>
                  <a:gd name="connsiteX47" fmla="*/ 487838 w 1030844"/>
                  <a:gd name="connsiteY47" fmla="*/ 819720 h 1030831"/>
                  <a:gd name="connsiteX48" fmla="*/ 445045 w 1030844"/>
                  <a:gd name="connsiteY48" fmla="*/ 774075 h 1030831"/>
                  <a:gd name="connsiteX49" fmla="*/ 155956 w 1030844"/>
                  <a:gd name="connsiteY49" fmla="*/ 774075 h 1030831"/>
                  <a:gd name="connsiteX50" fmla="*/ 154054 w 1030844"/>
                  <a:gd name="connsiteY50" fmla="*/ 741742 h 1030831"/>
                  <a:gd name="connsiteX51" fmla="*/ 428879 w 1030844"/>
                  <a:gd name="connsiteY51" fmla="*/ 741742 h 1030831"/>
                  <a:gd name="connsiteX52" fmla="*/ 408909 w 1030844"/>
                  <a:gd name="connsiteY52" fmla="*/ 655206 h 1030831"/>
                  <a:gd name="connsiteX53" fmla="*/ 162613 w 1030844"/>
                  <a:gd name="connsiteY53" fmla="*/ 655206 h 1030831"/>
                  <a:gd name="connsiteX54" fmla="*/ 156907 w 1030844"/>
                  <a:gd name="connsiteY54" fmla="*/ 622873 h 1030831"/>
                  <a:gd name="connsiteX55" fmla="*/ 407958 w 1030844"/>
                  <a:gd name="connsiteY55" fmla="*/ 622873 h 1030831"/>
                  <a:gd name="connsiteX56" fmla="*/ 414615 w 1030844"/>
                  <a:gd name="connsiteY56" fmla="*/ 599099 h 1030831"/>
                  <a:gd name="connsiteX57" fmla="*/ 439339 w 1030844"/>
                  <a:gd name="connsiteY57" fmla="*/ 534435 h 1030831"/>
                  <a:gd name="connsiteX58" fmla="*/ 155005 w 1030844"/>
                  <a:gd name="connsiteY58" fmla="*/ 534435 h 1030831"/>
                  <a:gd name="connsiteX59" fmla="*/ 155005 w 1030844"/>
                  <a:gd name="connsiteY59" fmla="*/ 503053 h 1030831"/>
                  <a:gd name="connsiteX60" fmla="*/ 460260 w 1030844"/>
                  <a:gd name="connsiteY60" fmla="*/ 503053 h 1030831"/>
                  <a:gd name="connsiteX61" fmla="*/ 506857 w 1030844"/>
                  <a:gd name="connsiteY61" fmla="*/ 463113 h 1030831"/>
                  <a:gd name="connsiteX62" fmla="*/ 688489 w 1030844"/>
                  <a:gd name="connsiteY62" fmla="*/ 432683 h 1030831"/>
                  <a:gd name="connsiteX63" fmla="*/ 688489 w 1030844"/>
                  <a:gd name="connsiteY63" fmla="*/ 252002 h 1030831"/>
                  <a:gd name="connsiteX64" fmla="*/ 590541 w 1030844"/>
                  <a:gd name="connsiteY64" fmla="*/ 252002 h 1030831"/>
                  <a:gd name="connsiteX65" fmla="*/ 577227 w 1030844"/>
                  <a:gd name="connsiteY65" fmla="*/ 238689 h 1030831"/>
                  <a:gd name="connsiteX66" fmla="*/ 577227 w 1030844"/>
                  <a:gd name="connsiteY66" fmla="*/ 140741 h 1030831"/>
                  <a:gd name="connsiteX67" fmla="*/ 664715 w 1030844"/>
                  <a:gd name="connsiteY67" fmla="*/ 219670 h 1030831"/>
                  <a:gd name="connsiteX68" fmla="*/ 608609 w 1030844"/>
                  <a:gd name="connsiteY68" fmla="*/ 163564 h 1030831"/>
                  <a:gd name="connsiteX69" fmla="*/ 608609 w 1030844"/>
                  <a:gd name="connsiteY69" fmla="*/ 219670 h 1030831"/>
                  <a:gd name="connsiteX70" fmla="*/ 664715 w 1030844"/>
                  <a:gd name="connsiteY70" fmla="*/ 219670 h 1030831"/>
                  <a:gd name="connsiteX71" fmla="*/ 618118 w 1030844"/>
                  <a:gd name="connsiteY71" fmla="*/ 457408 h 1030831"/>
                  <a:gd name="connsiteX72" fmla="*/ 465015 w 1030844"/>
                  <a:gd name="connsiteY72" fmla="*/ 745546 h 1030831"/>
                  <a:gd name="connsiteX73" fmla="*/ 809260 w 1030844"/>
                  <a:gd name="connsiteY73" fmla="*/ 717017 h 1030831"/>
                  <a:gd name="connsiteX74" fmla="*/ 618118 w 1030844"/>
                  <a:gd name="connsiteY74" fmla="*/ 457408 h 1030831"/>
                  <a:gd name="connsiteX75" fmla="*/ 802603 w 1030844"/>
                  <a:gd name="connsiteY75" fmla="*/ 793094 h 1030831"/>
                  <a:gd name="connsiteX76" fmla="*/ 789290 w 1030844"/>
                  <a:gd name="connsiteY76" fmla="*/ 808309 h 1030831"/>
                  <a:gd name="connsiteX77" fmla="*/ 827328 w 1030844"/>
                  <a:gd name="connsiteY77" fmla="*/ 845396 h 1030831"/>
                  <a:gd name="connsiteX78" fmla="*/ 840641 w 1030844"/>
                  <a:gd name="connsiteY78" fmla="*/ 830181 h 1030831"/>
                  <a:gd name="connsiteX79" fmla="*/ 802603 w 1030844"/>
                  <a:gd name="connsiteY79" fmla="*/ 794044 h 1030831"/>
                  <a:gd name="connsiteX80" fmla="*/ 794995 w 1030844"/>
                  <a:gd name="connsiteY80" fmla="*/ 889139 h 1030831"/>
                  <a:gd name="connsiteX81" fmla="*/ 794995 w 1030844"/>
                  <a:gd name="connsiteY81" fmla="*/ 857758 h 1030831"/>
                  <a:gd name="connsiteX82" fmla="*/ 763614 w 1030844"/>
                  <a:gd name="connsiteY82" fmla="*/ 828279 h 1030831"/>
                  <a:gd name="connsiteX83" fmla="*/ 717968 w 1030844"/>
                  <a:gd name="connsiteY83" fmla="*/ 855856 h 1030831"/>
                  <a:gd name="connsiteX84" fmla="*/ 717968 w 1030844"/>
                  <a:gd name="connsiteY84" fmla="*/ 889139 h 1030831"/>
                  <a:gd name="connsiteX85" fmla="*/ 794044 w 1030844"/>
                  <a:gd name="connsiteY85" fmla="*/ 889139 h 1030831"/>
                  <a:gd name="connsiteX86" fmla="*/ 881532 w 1030844"/>
                  <a:gd name="connsiteY86" fmla="*/ 839690 h 1030831"/>
                  <a:gd name="connsiteX87" fmla="*/ 837788 w 1030844"/>
                  <a:gd name="connsiteY87" fmla="*/ 886287 h 1030831"/>
                  <a:gd name="connsiteX88" fmla="*/ 954755 w 1030844"/>
                  <a:gd name="connsiteY88" fmla="*/ 998499 h 1030831"/>
                  <a:gd name="connsiteX89" fmla="*/ 996597 w 1030844"/>
                  <a:gd name="connsiteY89" fmla="*/ 957608 h 1030831"/>
                  <a:gd name="connsiteX90" fmla="*/ 998499 w 1030844"/>
                  <a:gd name="connsiteY90" fmla="*/ 951902 h 1030831"/>
                  <a:gd name="connsiteX91" fmla="*/ 881532 w 1030844"/>
                  <a:gd name="connsiteY91" fmla="*/ 839690 h 1030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030844" h="1030831">
                    <a:moveTo>
                      <a:pt x="704655" y="0"/>
                    </a:moveTo>
                    <a:lnTo>
                      <a:pt x="822573" y="116967"/>
                    </a:lnTo>
                    <a:lnTo>
                      <a:pt x="827328" y="126477"/>
                    </a:lnTo>
                    <a:lnTo>
                      <a:pt x="827328" y="541092"/>
                    </a:lnTo>
                    <a:cubicBezTo>
                      <a:pt x="831131" y="553454"/>
                      <a:pt x="837788" y="563914"/>
                      <a:pt x="841592" y="575326"/>
                    </a:cubicBezTo>
                    <a:cubicBezTo>
                      <a:pt x="863464" y="639039"/>
                      <a:pt x="855856" y="708459"/>
                      <a:pt x="821622" y="766467"/>
                    </a:cubicBezTo>
                    <a:lnTo>
                      <a:pt x="865366" y="811162"/>
                    </a:lnTo>
                    <a:cubicBezTo>
                      <a:pt x="877728" y="807358"/>
                      <a:pt x="886287" y="806407"/>
                      <a:pt x="898649" y="812113"/>
                    </a:cubicBezTo>
                    <a:cubicBezTo>
                      <a:pt x="934785" y="851101"/>
                      <a:pt x="989940" y="890090"/>
                      <a:pt x="1021322" y="930030"/>
                    </a:cubicBezTo>
                    <a:cubicBezTo>
                      <a:pt x="1030831" y="942393"/>
                      <a:pt x="1034635" y="954755"/>
                      <a:pt x="1026076" y="969020"/>
                    </a:cubicBezTo>
                    <a:cubicBezTo>
                      <a:pt x="1017518" y="983284"/>
                      <a:pt x="981382" y="1019420"/>
                      <a:pt x="974725" y="1024175"/>
                    </a:cubicBezTo>
                    <a:cubicBezTo>
                      <a:pt x="958559" y="1034635"/>
                      <a:pt x="941442" y="1031782"/>
                      <a:pt x="928128" y="1019420"/>
                    </a:cubicBezTo>
                    <a:lnTo>
                      <a:pt x="822573" y="917668"/>
                    </a:lnTo>
                    <a:cubicBezTo>
                      <a:pt x="820671" y="917668"/>
                      <a:pt x="818769" y="921472"/>
                      <a:pt x="817818" y="921472"/>
                    </a:cubicBezTo>
                    <a:lnTo>
                      <a:pt x="720821" y="921472"/>
                    </a:lnTo>
                    <a:lnTo>
                      <a:pt x="717968" y="924325"/>
                    </a:lnTo>
                    <a:lnTo>
                      <a:pt x="717968" y="1021322"/>
                    </a:lnTo>
                    <a:cubicBezTo>
                      <a:pt x="717968" y="1021322"/>
                      <a:pt x="711312" y="1027978"/>
                      <a:pt x="709410" y="1028929"/>
                    </a:cubicBezTo>
                    <a:lnTo>
                      <a:pt x="17117" y="1030831"/>
                    </a:lnTo>
                    <a:cubicBezTo>
                      <a:pt x="8559" y="1030831"/>
                      <a:pt x="4755" y="1027027"/>
                      <a:pt x="0" y="1020371"/>
                    </a:cubicBezTo>
                    <a:lnTo>
                      <a:pt x="0" y="118869"/>
                    </a:lnTo>
                    <a:cubicBezTo>
                      <a:pt x="1902" y="116967"/>
                      <a:pt x="7608" y="108409"/>
                      <a:pt x="9510" y="108409"/>
                    </a:cubicBezTo>
                    <a:lnTo>
                      <a:pt x="106507" y="108409"/>
                    </a:lnTo>
                    <a:cubicBezTo>
                      <a:pt x="109359" y="106507"/>
                      <a:pt x="109359" y="104605"/>
                      <a:pt x="109359" y="101752"/>
                    </a:cubicBezTo>
                    <a:cubicBezTo>
                      <a:pt x="111261" y="84635"/>
                      <a:pt x="105556" y="15215"/>
                      <a:pt x="111261" y="6657"/>
                    </a:cubicBezTo>
                    <a:cubicBezTo>
                      <a:pt x="116967" y="-1902"/>
                      <a:pt x="117918" y="2853"/>
                      <a:pt x="119820" y="0"/>
                    </a:cubicBezTo>
                    <a:lnTo>
                      <a:pt x="705606" y="0"/>
                    </a:lnTo>
                    <a:close/>
                    <a:moveTo>
                      <a:pt x="684685" y="32333"/>
                    </a:moveTo>
                    <a:lnTo>
                      <a:pt x="141692" y="32333"/>
                    </a:lnTo>
                    <a:lnTo>
                      <a:pt x="141692" y="108409"/>
                    </a:lnTo>
                    <a:lnTo>
                      <a:pt x="599099" y="108409"/>
                    </a:lnTo>
                    <a:lnTo>
                      <a:pt x="717968" y="227278"/>
                    </a:lnTo>
                    <a:lnTo>
                      <a:pt x="717968" y="441242"/>
                    </a:lnTo>
                    <a:cubicBezTo>
                      <a:pt x="746497" y="457408"/>
                      <a:pt x="773123" y="473574"/>
                      <a:pt x="794995" y="497348"/>
                    </a:cubicBezTo>
                    <a:lnTo>
                      <a:pt x="794995" y="143594"/>
                    </a:lnTo>
                    <a:lnTo>
                      <a:pt x="693243" y="143594"/>
                    </a:lnTo>
                    <a:cubicBezTo>
                      <a:pt x="693243" y="143594"/>
                      <a:pt x="683734" y="135035"/>
                      <a:pt x="683734" y="134084"/>
                    </a:cubicBezTo>
                    <a:lnTo>
                      <a:pt x="683734" y="32333"/>
                    </a:lnTo>
                    <a:close/>
                    <a:moveTo>
                      <a:pt x="771222" y="111261"/>
                    </a:moveTo>
                    <a:lnTo>
                      <a:pt x="717017" y="57057"/>
                    </a:lnTo>
                    <a:lnTo>
                      <a:pt x="717017" y="111261"/>
                    </a:lnTo>
                    <a:lnTo>
                      <a:pt x="771222" y="111261"/>
                    </a:lnTo>
                    <a:close/>
                    <a:moveTo>
                      <a:pt x="576276" y="140741"/>
                    </a:moveTo>
                    <a:lnTo>
                      <a:pt x="33283" y="140741"/>
                    </a:lnTo>
                    <a:lnTo>
                      <a:pt x="33283" y="997548"/>
                    </a:lnTo>
                    <a:lnTo>
                      <a:pt x="687538" y="997548"/>
                    </a:lnTo>
                    <a:lnTo>
                      <a:pt x="687538" y="864415"/>
                    </a:lnTo>
                    <a:cubicBezTo>
                      <a:pt x="619069" y="884385"/>
                      <a:pt x="541091" y="864415"/>
                      <a:pt x="487838" y="819720"/>
                    </a:cubicBezTo>
                    <a:cubicBezTo>
                      <a:pt x="434585" y="775025"/>
                      <a:pt x="459309" y="789290"/>
                      <a:pt x="445045" y="774075"/>
                    </a:cubicBezTo>
                    <a:lnTo>
                      <a:pt x="155956" y="774075"/>
                    </a:lnTo>
                    <a:cubicBezTo>
                      <a:pt x="134084" y="770271"/>
                      <a:pt x="143594" y="741742"/>
                      <a:pt x="154054" y="741742"/>
                    </a:cubicBezTo>
                    <a:lnTo>
                      <a:pt x="428879" y="741742"/>
                    </a:lnTo>
                    <a:cubicBezTo>
                      <a:pt x="416517" y="715115"/>
                      <a:pt x="408909" y="684685"/>
                      <a:pt x="408909" y="655206"/>
                    </a:cubicBezTo>
                    <a:lnTo>
                      <a:pt x="162613" y="655206"/>
                    </a:lnTo>
                    <a:cubicBezTo>
                      <a:pt x="140741" y="656156"/>
                      <a:pt x="135035" y="625726"/>
                      <a:pt x="156907" y="622873"/>
                    </a:cubicBezTo>
                    <a:lnTo>
                      <a:pt x="407958" y="622873"/>
                    </a:lnTo>
                    <a:cubicBezTo>
                      <a:pt x="411762" y="620971"/>
                      <a:pt x="412713" y="603854"/>
                      <a:pt x="414615" y="599099"/>
                    </a:cubicBezTo>
                    <a:cubicBezTo>
                      <a:pt x="420320" y="576277"/>
                      <a:pt x="427928" y="555356"/>
                      <a:pt x="439339" y="534435"/>
                    </a:cubicBezTo>
                    <a:lnTo>
                      <a:pt x="155005" y="534435"/>
                    </a:lnTo>
                    <a:cubicBezTo>
                      <a:pt x="143594" y="534435"/>
                      <a:pt x="135986" y="506857"/>
                      <a:pt x="155005" y="503053"/>
                    </a:cubicBezTo>
                    <a:lnTo>
                      <a:pt x="460260" y="503053"/>
                    </a:lnTo>
                    <a:cubicBezTo>
                      <a:pt x="476427" y="489740"/>
                      <a:pt x="489740" y="474525"/>
                      <a:pt x="506857" y="463113"/>
                    </a:cubicBezTo>
                    <a:cubicBezTo>
                      <a:pt x="559159" y="427928"/>
                      <a:pt x="627628" y="415566"/>
                      <a:pt x="688489" y="432683"/>
                    </a:cubicBezTo>
                    <a:lnTo>
                      <a:pt x="688489" y="252002"/>
                    </a:lnTo>
                    <a:lnTo>
                      <a:pt x="590541" y="252002"/>
                    </a:lnTo>
                    <a:cubicBezTo>
                      <a:pt x="586737" y="252002"/>
                      <a:pt x="577227" y="242493"/>
                      <a:pt x="577227" y="238689"/>
                    </a:cubicBezTo>
                    <a:lnTo>
                      <a:pt x="577227" y="140741"/>
                    </a:lnTo>
                    <a:close/>
                    <a:moveTo>
                      <a:pt x="664715" y="219670"/>
                    </a:moveTo>
                    <a:lnTo>
                      <a:pt x="608609" y="163564"/>
                    </a:lnTo>
                    <a:lnTo>
                      <a:pt x="608609" y="219670"/>
                    </a:lnTo>
                    <a:lnTo>
                      <a:pt x="664715" y="219670"/>
                    </a:lnTo>
                    <a:close/>
                    <a:moveTo>
                      <a:pt x="618118" y="457408"/>
                    </a:moveTo>
                    <a:cubicBezTo>
                      <a:pt x="476427" y="466917"/>
                      <a:pt x="393694" y="621922"/>
                      <a:pt x="465015" y="745546"/>
                    </a:cubicBezTo>
                    <a:cubicBezTo>
                      <a:pt x="544895" y="884385"/>
                      <a:pt x="752203" y="866317"/>
                      <a:pt x="809260" y="717017"/>
                    </a:cubicBezTo>
                    <a:cubicBezTo>
                      <a:pt x="858709" y="587688"/>
                      <a:pt x="756006" y="446947"/>
                      <a:pt x="618118" y="457408"/>
                    </a:cubicBezTo>
                    <a:close/>
                    <a:moveTo>
                      <a:pt x="802603" y="793094"/>
                    </a:moveTo>
                    <a:lnTo>
                      <a:pt x="789290" y="808309"/>
                    </a:lnTo>
                    <a:lnTo>
                      <a:pt x="827328" y="845396"/>
                    </a:lnTo>
                    <a:cubicBezTo>
                      <a:pt x="832082" y="846347"/>
                      <a:pt x="843494" y="835886"/>
                      <a:pt x="840641" y="830181"/>
                    </a:cubicBezTo>
                    <a:cubicBezTo>
                      <a:pt x="835886" y="820671"/>
                      <a:pt x="809260" y="804505"/>
                      <a:pt x="802603" y="794044"/>
                    </a:cubicBezTo>
                    <a:close/>
                    <a:moveTo>
                      <a:pt x="794995" y="889139"/>
                    </a:moveTo>
                    <a:lnTo>
                      <a:pt x="794995" y="857758"/>
                    </a:lnTo>
                    <a:cubicBezTo>
                      <a:pt x="794995" y="855856"/>
                      <a:pt x="765516" y="828279"/>
                      <a:pt x="763614" y="828279"/>
                    </a:cubicBezTo>
                    <a:lnTo>
                      <a:pt x="717968" y="855856"/>
                    </a:lnTo>
                    <a:lnTo>
                      <a:pt x="717968" y="889139"/>
                    </a:lnTo>
                    <a:lnTo>
                      <a:pt x="794044" y="889139"/>
                    </a:lnTo>
                    <a:close/>
                    <a:moveTo>
                      <a:pt x="881532" y="839690"/>
                    </a:moveTo>
                    <a:cubicBezTo>
                      <a:pt x="875826" y="846347"/>
                      <a:pt x="836837" y="880581"/>
                      <a:pt x="837788" y="886287"/>
                    </a:cubicBezTo>
                    <a:lnTo>
                      <a:pt x="954755" y="998499"/>
                    </a:lnTo>
                    <a:cubicBezTo>
                      <a:pt x="957608" y="998499"/>
                      <a:pt x="993744" y="961412"/>
                      <a:pt x="996597" y="957608"/>
                    </a:cubicBezTo>
                    <a:cubicBezTo>
                      <a:pt x="999450" y="953804"/>
                      <a:pt x="999450" y="954755"/>
                      <a:pt x="998499" y="951902"/>
                    </a:cubicBezTo>
                    <a:lnTo>
                      <a:pt x="881532" y="839690"/>
                    </a:lnTo>
                    <a:close/>
                  </a:path>
                </a:pathLst>
              </a:custGeom>
              <a:grpFill/>
              <a:ln w="9502" cap="flat">
                <a:noFill/>
                <a:prstDash val="solid"/>
                <a:miter/>
              </a:ln>
            </p:spPr>
            <p:txBody>
              <a:bodyPr rtlCol="0" anchor="ctr"/>
              <a:lstStyle/>
              <a:p>
                <a:endParaRPr lang="de-DE" dirty="0"/>
              </a:p>
            </p:txBody>
          </p:sp>
          <p:sp>
            <p:nvSpPr>
              <p:cNvPr id="75" name="Freeform 74">
                <a:extLst>
                  <a:ext uri="{FF2B5EF4-FFF2-40B4-BE49-F238E27FC236}">
                    <a16:creationId xmlns:a16="http://schemas.microsoft.com/office/drawing/2014/main" id="{99FBB283-DAFB-5626-22FB-4DAADA3CE3E1}"/>
                  </a:ext>
                </a:extLst>
              </p:cNvPr>
              <p:cNvSpPr/>
              <p:nvPr/>
            </p:nvSpPr>
            <p:spPr>
              <a:xfrm>
                <a:off x="3938211" y="3478466"/>
                <a:ext cx="439720" cy="31575"/>
              </a:xfrm>
              <a:custGeom>
                <a:avLst/>
                <a:gdLst>
                  <a:gd name="connsiteX0" fmla="*/ 16480 w 439720"/>
                  <a:gd name="connsiteY0" fmla="*/ 194 h 31575"/>
                  <a:gd name="connsiteX1" fmla="*/ 416831 w 439720"/>
                  <a:gd name="connsiteY1" fmla="*/ 194 h 31575"/>
                  <a:gd name="connsiteX2" fmla="*/ 424438 w 439720"/>
                  <a:gd name="connsiteY2" fmla="*/ 31575 h 31575"/>
                  <a:gd name="connsiteX3" fmla="*/ 13627 w 439720"/>
                  <a:gd name="connsiteY3" fmla="*/ 31575 h 31575"/>
                  <a:gd name="connsiteX4" fmla="*/ 16480 w 439720"/>
                  <a:gd name="connsiteY4" fmla="*/ 194 h 31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720" h="31575">
                    <a:moveTo>
                      <a:pt x="16480" y="194"/>
                    </a:moveTo>
                    <a:lnTo>
                      <a:pt x="416831" y="194"/>
                    </a:lnTo>
                    <a:cubicBezTo>
                      <a:pt x="440604" y="-2659"/>
                      <a:pt x="450114" y="26821"/>
                      <a:pt x="424438" y="31575"/>
                    </a:cubicBezTo>
                    <a:lnTo>
                      <a:pt x="13627" y="31575"/>
                    </a:lnTo>
                    <a:cubicBezTo>
                      <a:pt x="-6343" y="29674"/>
                      <a:pt x="-3490" y="1145"/>
                      <a:pt x="16480" y="194"/>
                    </a:cubicBezTo>
                    <a:close/>
                  </a:path>
                </a:pathLst>
              </a:custGeom>
              <a:grpFill/>
              <a:ln w="9502" cap="flat">
                <a:noFill/>
                <a:prstDash val="solid"/>
                <a:miter/>
              </a:ln>
            </p:spPr>
            <p:txBody>
              <a:bodyPr rtlCol="0" anchor="ctr"/>
              <a:lstStyle/>
              <a:p>
                <a:endParaRPr lang="de-DE" dirty="0"/>
              </a:p>
            </p:txBody>
          </p:sp>
          <p:sp>
            <p:nvSpPr>
              <p:cNvPr id="76" name="Freeform 75">
                <a:extLst>
                  <a:ext uri="{FF2B5EF4-FFF2-40B4-BE49-F238E27FC236}">
                    <a16:creationId xmlns:a16="http://schemas.microsoft.com/office/drawing/2014/main" id="{BD674A46-5098-7A3D-5096-C694DA98F7E3}"/>
                  </a:ext>
                </a:extLst>
              </p:cNvPr>
              <p:cNvSpPr/>
              <p:nvPr/>
            </p:nvSpPr>
            <p:spPr>
              <a:xfrm>
                <a:off x="3938992" y="3958890"/>
                <a:ext cx="395364" cy="32332"/>
              </a:xfrm>
              <a:custGeom>
                <a:avLst/>
                <a:gdLst>
                  <a:gd name="connsiteX0" fmla="*/ 390374 w 395364"/>
                  <a:gd name="connsiteY0" fmla="*/ 27578 h 32332"/>
                  <a:gd name="connsiteX1" fmla="*/ 376109 w 395364"/>
                  <a:gd name="connsiteY1" fmla="*/ 32332 h 32332"/>
                  <a:gd name="connsiteX2" fmla="*/ 17601 w 395364"/>
                  <a:gd name="connsiteY2" fmla="*/ 32332 h 32332"/>
                  <a:gd name="connsiteX3" fmla="*/ 13797 w 395364"/>
                  <a:gd name="connsiteY3" fmla="*/ 0 h 32332"/>
                  <a:gd name="connsiteX4" fmla="*/ 381815 w 395364"/>
                  <a:gd name="connsiteY4" fmla="*/ 0 h 32332"/>
                  <a:gd name="connsiteX5" fmla="*/ 390374 w 395364"/>
                  <a:gd name="connsiteY5" fmla="*/ 27578 h 3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364" h="32332">
                    <a:moveTo>
                      <a:pt x="390374" y="27578"/>
                    </a:moveTo>
                    <a:cubicBezTo>
                      <a:pt x="387521" y="30430"/>
                      <a:pt x="380864" y="32332"/>
                      <a:pt x="376109" y="32332"/>
                    </a:cubicBezTo>
                    <a:lnTo>
                      <a:pt x="17601" y="32332"/>
                    </a:lnTo>
                    <a:cubicBezTo>
                      <a:pt x="-6173" y="29480"/>
                      <a:pt x="-4271" y="1902"/>
                      <a:pt x="13797" y="0"/>
                    </a:cubicBezTo>
                    <a:lnTo>
                      <a:pt x="381815" y="0"/>
                    </a:lnTo>
                    <a:cubicBezTo>
                      <a:pt x="395128" y="1902"/>
                      <a:pt x="399883" y="19019"/>
                      <a:pt x="390374" y="27578"/>
                    </a:cubicBezTo>
                    <a:close/>
                  </a:path>
                </a:pathLst>
              </a:custGeom>
              <a:grpFill/>
              <a:ln w="9502" cap="flat">
                <a:noFill/>
                <a:prstDash val="solid"/>
                <a:miter/>
              </a:ln>
            </p:spPr>
            <p:txBody>
              <a:bodyPr rtlCol="0" anchor="ctr"/>
              <a:lstStyle/>
              <a:p>
                <a:endParaRPr lang="de-DE" dirty="0"/>
              </a:p>
            </p:txBody>
          </p:sp>
          <p:sp>
            <p:nvSpPr>
              <p:cNvPr id="78" name="Freeform 77">
                <a:extLst>
                  <a:ext uri="{FF2B5EF4-FFF2-40B4-BE49-F238E27FC236}">
                    <a16:creationId xmlns:a16="http://schemas.microsoft.com/office/drawing/2014/main" id="{28914260-58A0-5289-CB1E-1126F78B04BE}"/>
                  </a:ext>
                </a:extLst>
              </p:cNvPr>
              <p:cNvSpPr/>
              <p:nvPr/>
            </p:nvSpPr>
            <p:spPr>
              <a:xfrm>
                <a:off x="3939001" y="3358840"/>
                <a:ext cx="324636" cy="32332"/>
              </a:xfrm>
              <a:custGeom>
                <a:avLst/>
                <a:gdLst>
                  <a:gd name="connsiteX0" fmla="*/ 319995 w 324636"/>
                  <a:gd name="connsiteY0" fmla="*/ 4755 h 32332"/>
                  <a:gd name="connsiteX1" fmla="*/ 307633 w 324636"/>
                  <a:gd name="connsiteY1" fmla="*/ 32332 h 32332"/>
                  <a:gd name="connsiteX2" fmla="*/ 15691 w 324636"/>
                  <a:gd name="connsiteY2" fmla="*/ 32332 h 32332"/>
                  <a:gd name="connsiteX3" fmla="*/ 15691 w 324636"/>
                  <a:gd name="connsiteY3" fmla="*/ 0 h 32332"/>
                  <a:gd name="connsiteX4" fmla="*/ 313338 w 324636"/>
                  <a:gd name="connsiteY4" fmla="*/ 0 h 32332"/>
                  <a:gd name="connsiteX5" fmla="*/ 319995 w 324636"/>
                  <a:gd name="connsiteY5" fmla="*/ 4755 h 3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636" h="32332">
                    <a:moveTo>
                      <a:pt x="319995" y="4755"/>
                    </a:moveTo>
                    <a:cubicBezTo>
                      <a:pt x="330456" y="16166"/>
                      <a:pt x="321897" y="31381"/>
                      <a:pt x="307633" y="32332"/>
                    </a:cubicBezTo>
                    <a:lnTo>
                      <a:pt x="15691" y="32332"/>
                    </a:lnTo>
                    <a:cubicBezTo>
                      <a:pt x="-5230" y="29480"/>
                      <a:pt x="-5230" y="1902"/>
                      <a:pt x="15691" y="0"/>
                    </a:cubicBezTo>
                    <a:lnTo>
                      <a:pt x="313338" y="0"/>
                    </a:lnTo>
                    <a:cubicBezTo>
                      <a:pt x="315240" y="1902"/>
                      <a:pt x="319044" y="2853"/>
                      <a:pt x="319995" y="4755"/>
                    </a:cubicBezTo>
                    <a:close/>
                  </a:path>
                </a:pathLst>
              </a:custGeom>
              <a:grpFill/>
              <a:ln w="9502" cap="flat">
                <a:noFill/>
                <a:prstDash val="solid"/>
                <a:miter/>
              </a:ln>
            </p:spPr>
            <p:txBody>
              <a:bodyPr rtlCol="0" anchor="ctr"/>
              <a:lstStyle/>
              <a:p>
                <a:endParaRPr lang="de-DE" dirty="0"/>
              </a:p>
            </p:txBody>
          </p:sp>
          <p:sp>
            <p:nvSpPr>
              <p:cNvPr id="79" name="Freeform 78">
                <a:extLst>
                  <a:ext uri="{FF2B5EF4-FFF2-40B4-BE49-F238E27FC236}">
                    <a16:creationId xmlns:a16="http://schemas.microsoft.com/office/drawing/2014/main" id="{8FC0B852-163D-B392-301F-A59718E282B4}"/>
                  </a:ext>
                </a:extLst>
              </p:cNvPr>
              <p:cNvSpPr/>
              <p:nvPr/>
            </p:nvSpPr>
            <p:spPr>
              <a:xfrm>
                <a:off x="4262415" y="3579233"/>
                <a:ext cx="330950" cy="330684"/>
              </a:xfrm>
              <a:custGeom>
                <a:avLst/>
                <a:gdLst>
                  <a:gd name="connsiteX0" fmla="*/ 157291 w 330950"/>
                  <a:gd name="connsiteY0" fmla="*/ 228 h 330684"/>
                  <a:gd name="connsiteX1" fmla="*/ 308492 w 330950"/>
                  <a:gd name="connsiteY1" fmla="*/ 248426 h 330684"/>
                  <a:gd name="connsiteX2" fmla="*/ 21305 w 330950"/>
                  <a:gd name="connsiteY2" fmla="*/ 247475 h 330684"/>
                  <a:gd name="connsiteX3" fmla="*/ 156340 w 330950"/>
                  <a:gd name="connsiteY3" fmla="*/ 228 h 330684"/>
                  <a:gd name="connsiteX4" fmla="*/ 71705 w 330950"/>
                  <a:gd name="connsiteY4" fmla="*/ 259837 h 330684"/>
                  <a:gd name="connsiteX5" fmla="*/ 279964 w 330950"/>
                  <a:gd name="connsiteY5" fmla="*/ 233211 h 330684"/>
                  <a:gd name="connsiteX6" fmla="*/ 188672 w 330950"/>
                  <a:gd name="connsiteY6" fmla="*/ 33511 h 330684"/>
                  <a:gd name="connsiteX7" fmla="*/ 72656 w 330950"/>
                  <a:gd name="connsiteY7" fmla="*/ 259837 h 330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950" h="330684">
                    <a:moveTo>
                      <a:pt x="157291" y="228"/>
                    </a:moveTo>
                    <a:cubicBezTo>
                      <a:pt x="287571" y="-6429"/>
                      <a:pt x="374108" y="134311"/>
                      <a:pt x="308492" y="248426"/>
                    </a:cubicBezTo>
                    <a:cubicBezTo>
                      <a:pt x="245729" y="358736"/>
                      <a:pt x="83117" y="357785"/>
                      <a:pt x="21305" y="247475"/>
                    </a:cubicBezTo>
                    <a:cubicBezTo>
                      <a:pt x="-38605" y="140017"/>
                      <a:pt x="34618" y="6884"/>
                      <a:pt x="156340" y="228"/>
                    </a:cubicBezTo>
                    <a:close/>
                    <a:moveTo>
                      <a:pt x="71705" y="259837"/>
                    </a:moveTo>
                    <a:cubicBezTo>
                      <a:pt x="132566" y="320698"/>
                      <a:pt x="236220" y="306434"/>
                      <a:pt x="279964" y="233211"/>
                    </a:cubicBezTo>
                    <a:cubicBezTo>
                      <a:pt x="327511" y="152380"/>
                      <a:pt x="279964" y="49677"/>
                      <a:pt x="188672" y="33511"/>
                    </a:cubicBezTo>
                    <a:cubicBezTo>
                      <a:pt x="61245" y="11639"/>
                      <a:pt x="-19586" y="167595"/>
                      <a:pt x="72656" y="259837"/>
                    </a:cubicBezTo>
                    <a:close/>
                  </a:path>
                </a:pathLst>
              </a:custGeom>
              <a:grpFill/>
              <a:ln w="9502" cap="flat">
                <a:noFill/>
                <a:prstDash val="solid"/>
                <a:miter/>
              </a:ln>
            </p:spPr>
            <p:txBody>
              <a:bodyPr rtlCol="0" anchor="ctr"/>
              <a:lstStyle/>
              <a:p>
                <a:endParaRPr lang="de-DE" dirty="0"/>
              </a:p>
            </p:txBody>
          </p:sp>
        </p:grpSp>
      </p:grpSp>
      <p:sp>
        <p:nvSpPr>
          <p:cNvPr id="80" name="Text Placeholder 7">
            <a:extLst>
              <a:ext uri="{FF2B5EF4-FFF2-40B4-BE49-F238E27FC236}">
                <a16:creationId xmlns:a16="http://schemas.microsoft.com/office/drawing/2014/main" id="{F0EA92C9-A2E6-6CB1-E46B-B6381E731FCE}"/>
              </a:ext>
            </a:extLst>
          </p:cNvPr>
          <p:cNvSpPr txBox="1">
            <a:spLocks/>
          </p:cNvSpPr>
          <p:nvPr/>
        </p:nvSpPr>
        <p:spPr>
          <a:xfrm>
            <a:off x="5215915" y="2204571"/>
            <a:ext cx="1642085" cy="1281580"/>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nSpc>
                <a:spcPts val="1109"/>
              </a:lnSpc>
            </a:pPr>
            <a:r>
              <a:rPr lang="de-DE" b="1" dirty="0" sz="1000"/>
              <a:t>Policen bündeln: </a:t>
            </a:r>
            <a:r>
              <a:rPr lang="de-DE" dirty="0" sz="1000"/>
              <a:t>Wohngebäude-, Kfz- und Betriebs­ver­siche­rung zu kombinieren spart oft Geld.</a:t>
            </a:r>
          </a:p>
          <a:p>
            <a:pPr>
              <a:lnSpc>
                <a:spcPts val="1109"/>
              </a:lnSpc>
            </a:pPr>
            <a:r>
              <a:rPr lang="de-DE" b="1" dirty="0" sz="1000"/>
              <a:t>Regelmäßig prüfen: </a:t>
            </a:r>
            <a:r>
              <a:rPr lang="de-DE" dirty="0" sz="1000"/>
              <a:t>Bewerten Sie Ihren Schutz alle 2–3 Jahre oder nach größeren Ver­ände­run­gen im Leben neu.</a:t>
            </a:r>
          </a:p>
          <a:p>
            <a:pPr>
              <a:lnSpc>
                <a:spcPts val="1109"/>
              </a:lnSpc>
            </a:pPr>
            <a:r>
              <a:rPr lang="de-DE" b="1" dirty="0" sz="1000"/>
              <a:t>Notgroschen: </a:t>
            </a:r>
            <a:r>
              <a:rPr lang="de-DE" dirty="0" sz="1000"/>
              <a:t>Ver­siche­run­gen senken das Risiko, liquide Rücklagen geben Fle­xibi­lität. </a:t>
            </a:r>
          </a:p>
          <a:p>
            <a:pPr marL="0" indent="0">
              <a:lnSpc>
                <a:spcPts val="1109"/>
              </a:lnSpc>
              <a:buNone/>
            </a:pPr>
            <a:endParaRPr lang="de-DE" dirty="0" sz="1000"/>
          </a:p>
        </p:txBody>
      </p:sp>
      <p:sp>
        <p:nvSpPr>
          <p:cNvPr id="82" name="Text Placeholder 7">
            <a:extLst>
              <a:ext uri="{FF2B5EF4-FFF2-40B4-BE49-F238E27FC236}">
                <a16:creationId xmlns:a16="http://schemas.microsoft.com/office/drawing/2014/main" id="{8F3D4BA5-7F9E-CB69-6445-159AE42432C5}"/>
              </a:ext>
            </a:extLst>
          </p:cNvPr>
          <p:cNvSpPr txBox="1">
            <a:spLocks/>
          </p:cNvSpPr>
          <p:nvPr/>
        </p:nvSpPr>
        <p:spPr>
          <a:xfrm>
            <a:off x="5192661" y="8463578"/>
            <a:ext cx="1642085" cy="2343614"/>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192"/>
              </a:lnSpc>
              <a:buNone/>
            </a:pPr>
            <a:r>
              <a:rPr lang="de-DE" dirty="0" sz="1075">
                <a:highlight>
                  <a:srgbClr val="FFFF00"/>
                </a:highlight>
              </a:rPr>
              <a:t>Übung zum Vergleich von Wohn­gebäu­dever­siche­run­gen her­unter­laden. </a:t>
            </a:r>
          </a:p>
          <a:p>
            <a:pPr marL="0" indent="0">
              <a:lnSpc>
                <a:spcPts val="1192"/>
              </a:lnSpc>
              <a:buNone/>
            </a:pPr>
            <a:endParaRPr lang="de-DE" dirty="0" sz="1075"/>
          </a:p>
        </p:txBody>
      </p:sp>
      <p:cxnSp>
        <p:nvCxnSpPr>
          <p:cNvPr id="3" name="Straight Connector 2">
            <a:extLst>
              <a:ext uri="{FF2B5EF4-FFF2-40B4-BE49-F238E27FC236}">
                <a16:creationId xmlns:a16="http://schemas.microsoft.com/office/drawing/2014/main" id="{D3B765CC-F39F-9E4B-AFC8-48C81D50837D}"/>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6" name="Graphic 2">
            <a:extLst>
              <a:ext uri="{FF2B5EF4-FFF2-40B4-BE49-F238E27FC236}">
                <a16:creationId xmlns:a16="http://schemas.microsoft.com/office/drawing/2014/main" id="{E6A7A041-C549-33A4-D905-054ADD142988}"/>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7E81B363-41A7-F44B-0CAA-06E6A3F17F53}"/>
                </a:ext>
              </a:extLst>
            </p:cNvPr>
            <p:cNvGrpSpPr/>
            <p:nvPr/>
          </p:nvGrpSpPr>
          <p:grpSpPr>
            <a:xfrm>
              <a:off x="7884516" y="3299879"/>
              <a:ext cx="244481" cy="366043"/>
              <a:chOff x="7884516" y="3299879"/>
              <a:chExt cx="244481" cy="366043"/>
            </a:xfrm>
            <a:grpFill/>
          </p:grpSpPr>
          <p:sp>
            <p:nvSpPr>
              <p:cNvPr id="52" name="Freeform 51">
                <a:extLst>
                  <a:ext uri="{FF2B5EF4-FFF2-40B4-BE49-F238E27FC236}">
                    <a16:creationId xmlns:a16="http://schemas.microsoft.com/office/drawing/2014/main" id="{B54591AF-CC5F-9713-AA29-C21D392D4651}"/>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3" name="Freeform 52">
                <a:extLst>
                  <a:ext uri="{FF2B5EF4-FFF2-40B4-BE49-F238E27FC236}">
                    <a16:creationId xmlns:a16="http://schemas.microsoft.com/office/drawing/2014/main" id="{B60165FC-18D5-FF08-9E8F-A4E6F2FDB9F0}"/>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4" name="Freeform 53">
                <a:extLst>
                  <a:ext uri="{FF2B5EF4-FFF2-40B4-BE49-F238E27FC236}">
                    <a16:creationId xmlns:a16="http://schemas.microsoft.com/office/drawing/2014/main" id="{7BEE4DEA-D63A-D939-21BB-FDD1881AC815}"/>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5" name="Freeform 54">
                <a:extLst>
                  <a:ext uri="{FF2B5EF4-FFF2-40B4-BE49-F238E27FC236}">
                    <a16:creationId xmlns:a16="http://schemas.microsoft.com/office/drawing/2014/main" id="{671F5B60-C4FA-8A57-BC73-2DBF79E11304}"/>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2" name="Freeform 61">
                <a:extLst>
                  <a:ext uri="{FF2B5EF4-FFF2-40B4-BE49-F238E27FC236}">
                    <a16:creationId xmlns:a16="http://schemas.microsoft.com/office/drawing/2014/main" id="{1C738931-D81F-B6D6-7E0E-089FBC667394}"/>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3" name="Freeform 62">
                <a:extLst>
                  <a:ext uri="{FF2B5EF4-FFF2-40B4-BE49-F238E27FC236}">
                    <a16:creationId xmlns:a16="http://schemas.microsoft.com/office/drawing/2014/main" id="{33589D65-8539-7EC9-CA38-CC5AF84A8505}"/>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4" name="Freeform 63">
                <a:extLst>
                  <a:ext uri="{FF2B5EF4-FFF2-40B4-BE49-F238E27FC236}">
                    <a16:creationId xmlns:a16="http://schemas.microsoft.com/office/drawing/2014/main" id="{B7A98B7B-0D78-514C-1E8D-E710CFDD1B3F}"/>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5" name="Freeform 64">
                <a:extLst>
                  <a:ext uri="{FF2B5EF4-FFF2-40B4-BE49-F238E27FC236}">
                    <a16:creationId xmlns:a16="http://schemas.microsoft.com/office/drawing/2014/main" id="{83D4C500-FDD8-81EA-E8BE-A75FE08EC570}"/>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6" name="Freeform 65">
                <a:extLst>
                  <a:ext uri="{FF2B5EF4-FFF2-40B4-BE49-F238E27FC236}">
                    <a16:creationId xmlns:a16="http://schemas.microsoft.com/office/drawing/2014/main" id="{35536E84-7715-0AE8-893C-846465350CDE}"/>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7" name="Freeform 66">
                <a:extLst>
                  <a:ext uri="{FF2B5EF4-FFF2-40B4-BE49-F238E27FC236}">
                    <a16:creationId xmlns:a16="http://schemas.microsoft.com/office/drawing/2014/main" id="{B4619AD3-0D76-894B-D441-77CC42E09833}"/>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9" name="Freeform 68">
                <a:extLst>
                  <a:ext uri="{FF2B5EF4-FFF2-40B4-BE49-F238E27FC236}">
                    <a16:creationId xmlns:a16="http://schemas.microsoft.com/office/drawing/2014/main" id="{1BFA0F5F-E810-5E34-4B32-BE5E38E27F34}"/>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27" name="Graphic 2">
              <a:extLst>
                <a:ext uri="{FF2B5EF4-FFF2-40B4-BE49-F238E27FC236}">
                  <a16:creationId xmlns:a16="http://schemas.microsoft.com/office/drawing/2014/main" id="{80E79721-86A5-F40A-C16B-739FF6352B55}"/>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09446E62-C09B-D8BD-E1AA-DA26E697E3B8}"/>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9" name="Freeform 28">
                <a:extLst>
                  <a:ext uri="{FF2B5EF4-FFF2-40B4-BE49-F238E27FC236}">
                    <a16:creationId xmlns:a16="http://schemas.microsoft.com/office/drawing/2014/main" id="{960E18D8-1DD1-5F34-5297-EDE3EE062902}"/>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0" name="Freeform 29">
                <a:extLst>
                  <a:ext uri="{FF2B5EF4-FFF2-40B4-BE49-F238E27FC236}">
                    <a16:creationId xmlns:a16="http://schemas.microsoft.com/office/drawing/2014/main" id="{9C397404-ABE8-03A8-9570-5C122E3DB1EE}"/>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2" name="Freeform 31">
                <a:extLst>
                  <a:ext uri="{FF2B5EF4-FFF2-40B4-BE49-F238E27FC236}">
                    <a16:creationId xmlns:a16="http://schemas.microsoft.com/office/drawing/2014/main" id="{E6D0F709-1BC6-EEF7-B8D5-42E129B51222}"/>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5" name="Freeform 34">
                <a:extLst>
                  <a:ext uri="{FF2B5EF4-FFF2-40B4-BE49-F238E27FC236}">
                    <a16:creationId xmlns:a16="http://schemas.microsoft.com/office/drawing/2014/main" id="{F49DD5BA-C7E7-6D1B-7A95-A6F4DC4F5ECE}"/>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6" name="Freeform 35">
                <a:extLst>
                  <a:ext uri="{FF2B5EF4-FFF2-40B4-BE49-F238E27FC236}">
                    <a16:creationId xmlns:a16="http://schemas.microsoft.com/office/drawing/2014/main" id="{086E61C7-8606-39CB-5A49-759F7F9F1B2F}"/>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7" name="Freeform 36">
                <a:extLst>
                  <a:ext uri="{FF2B5EF4-FFF2-40B4-BE49-F238E27FC236}">
                    <a16:creationId xmlns:a16="http://schemas.microsoft.com/office/drawing/2014/main" id="{CB8210E7-F4FD-BE82-B1F2-FDC2D53BF17A}"/>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8" name="Freeform 37">
                <a:extLst>
                  <a:ext uri="{FF2B5EF4-FFF2-40B4-BE49-F238E27FC236}">
                    <a16:creationId xmlns:a16="http://schemas.microsoft.com/office/drawing/2014/main" id="{384B8BC2-1A6F-AF77-3847-537A1892EEA1}"/>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39" name="Freeform 38">
                <a:extLst>
                  <a:ext uri="{FF2B5EF4-FFF2-40B4-BE49-F238E27FC236}">
                    <a16:creationId xmlns:a16="http://schemas.microsoft.com/office/drawing/2014/main" id="{F345605A-54E0-58E9-220D-C3FD7E9BF2BB}"/>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40" name="Freeform 39">
                <a:extLst>
                  <a:ext uri="{FF2B5EF4-FFF2-40B4-BE49-F238E27FC236}">
                    <a16:creationId xmlns:a16="http://schemas.microsoft.com/office/drawing/2014/main" id="{47CC99F4-9F6E-07CE-3B52-0A3F4A2707A0}"/>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8" name="Freeform 47">
                <a:extLst>
                  <a:ext uri="{FF2B5EF4-FFF2-40B4-BE49-F238E27FC236}">
                    <a16:creationId xmlns:a16="http://schemas.microsoft.com/office/drawing/2014/main" id="{05D53F0E-B3C8-A251-F92D-ED2C0549713B}"/>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9" name="Freeform 48">
                <a:extLst>
                  <a:ext uri="{FF2B5EF4-FFF2-40B4-BE49-F238E27FC236}">
                    <a16:creationId xmlns:a16="http://schemas.microsoft.com/office/drawing/2014/main" id="{7112AF26-5865-283E-AD10-7B1B478608A1}"/>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0" name="Freeform 49">
                <a:extLst>
                  <a:ext uri="{FF2B5EF4-FFF2-40B4-BE49-F238E27FC236}">
                    <a16:creationId xmlns:a16="http://schemas.microsoft.com/office/drawing/2014/main" id="{301235E9-1289-36D2-5466-7B740F69FF0E}"/>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grpSp>
        <p:nvGrpSpPr>
          <p:cNvPr id="83" name="Group 82">
            <a:extLst>
              <a:ext uri="{FF2B5EF4-FFF2-40B4-BE49-F238E27FC236}">
                <a16:creationId xmlns:a16="http://schemas.microsoft.com/office/drawing/2014/main" id="{2FF0E7CA-F9F0-FA2E-EA33-6CE9D04C56FC}"/>
              </a:ext>
            </a:extLst>
          </p:cNvPr>
          <p:cNvGrpSpPr/>
          <p:nvPr/>
        </p:nvGrpSpPr>
        <p:grpSpPr>
          <a:xfrm>
            <a:off x="5115860" y="1600151"/>
            <a:ext cx="926198" cy="406400"/>
            <a:chOff x="1997756" y="3611831"/>
            <a:chExt cx="926198" cy="406400"/>
          </a:xfrm>
        </p:grpSpPr>
        <p:grpSp>
          <p:nvGrpSpPr>
            <p:cNvPr id="84" name="Group 83">
              <a:extLst>
                <a:ext uri="{FF2B5EF4-FFF2-40B4-BE49-F238E27FC236}">
                  <a16:creationId xmlns:a16="http://schemas.microsoft.com/office/drawing/2014/main" id="{46C1C05D-ECAA-38F7-D0A1-6CBB1E856081}"/>
                </a:ext>
              </a:extLst>
            </p:cNvPr>
            <p:cNvGrpSpPr/>
            <p:nvPr/>
          </p:nvGrpSpPr>
          <p:grpSpPr>
            <a:xfrm>
              <a:off x="1997756" y="3611831"/>
              <a:ext cx="926198" cy="406400"/>
              <a:chOff x="1590175" y="6032510"/>
              <a:chExt cx="926198" cy="406400"/>
            </a:xfrm>
          </p:grpSpPr>
          <p:sp>
            <p:nvSpPr>
              <p:cNvPr id="101" name="Rectangle 100">
                <a:extLst>
                  <a:ext uri="{FF2B5EF4-FFF2-40B4-BE49-F238E27FC236}">
                    <a16:creationId xmlns:a16="http://schemas.microsoft.com/office/drawing/2014/main" id="{A7B0FDE7-1CBA-6D84-C548-6AC9C974AC8F}"/>
                  </a:ext>
                </a:extLst>
              </p:cNvPr>
              <p:cNvSpPr/>
              <p:nvPr/>
            </p:nvSpPr>
            <p:spPr>
              <a:xfrm>
                <a:off x="1941158" y="6087928"/>
                <a:ext cx="585527"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2" name="Rectangle 101">
                <a:extLst>
                  <a:ext uri="{FF2B5EF4-FFF2-40B4-BE49-F238E27FC236}">
                    <a16:creationId xmlns:a16="http://schemas.microsoft.com/office/drawing/2014/main" id="{7559C13E-BAB8-D35B-EBF2-6232E35FB3CD}"/>
                  </a:ext>
                </a:extLst>
              </p:cNvPr>
              <p:cNvSpPr/>
              <p:nvPr/>
            </p:nvSpPr>
            <p:spPr>
              <a:xfrm>
                <a:off x="1784140" y="6092546"/>
                <a:ext cx="742545" cy="286328"/>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3" name="Text Placeholder 122">
                <a:extLst>
                  <a:ext uri="{FF2B5EF4-FFF2-40B4-BE49-F238E27FC236}">
                    <a16:creationId xmlns:a16="http://schemas.microsoft.com/office/drawing/2014/main" id="{5D627EBB-45DE-CE68-3845-1E63193D70E7}"/>
                  </a:ext>
                </a:extLst>
              </p:cNvPr>
              <p:cNvSpPr txBox="1">
                <a:spLocks/>
              </p:cNvSpPr>
              <p:nvPr/>
            </p:nvSpPr>
            <p:spPr>
              <a:xfrm>
                <a:off x="1981385" y="6096239"/>
                <a:ext cx="641037"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Tipps</a:t>
                </a:r>
              </a:p>
            </p:txBody>
          </p:sp>
          <p:sp>
            <p:nvSpPr>
              <p:cNvPr id="104" name="Oval 103">
                <a:extLst>
                  <a:ext uri="{FF2B5EF4-FFF2-40B4-BE49-F238E27FC236}">
                    <a16:creationId xmlns:a16="http://schemas.microsoft.com/office/drawing/2014/main" id="{EF2D0EF1-F44A-C309-70DA-68F6BA65E999}"/>
                  </a:ext>
                </a:extLst>
              </p:cNvPr>
              <p:cNvSpPr/>
              <p:nvPr/>
            </p:nvSpPr>
            <p:spPr>
              <a:xfrm>
                <a:off x="1590175" y="6032510"/>
                <a:ext cx="406400" cy="406400"/>
              </a:xfrm>
              <a:prstGeom prst="ellipse">
                <a:avLst/>
              </a:prstGeom>
              <a:solidFill>
                <a:srgbClr val="F160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5" name="Freeform 104">
                <a:extLst>
                  <a:ext uri="{FF2B5EF4-FFF2-40B4-BE49-F238E27FC236}">
                    <a16:creationId xmlns:a16="http://schemas.microsoft.com/office/drawing/2014/main" id="{4232F2E5-0309-65BB-FDEC-6A8180BFCAC8}"/>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de-DE" dirty="0"/>
              </a:p>
            </p:txBody>
          </p:sp>
        </p:grpSp>
        <p:grpSp>
          <p:nvGrpSpPr>
            <p:cNvPr id="85" name="Graphic 2">
              <a:extLst>
                <a:ext uri="{FF2B5EF4-FFF2-40B4-BE49-F238E27FC236}">
                  <a16:creationId xmlns:a16="http://schemas.microsoft.com/office/drawing/2014/main" id="{5A2C441C-EF47-711F-0999-0E39027EDE61}"/>
                </a:ext>
              </a:extLst>
            </p:cNvPr>
            <p:cNvGrpSpPr/>
            <p:nvPr/>
          </p:nvGrpSpPr>
          <p:grpSpPr>
            <a:xfrm>
              <a:off x="2066238" y="3681850"/>
              <a:ext cx="283418" cy="283423"/>
              <a:chOff x="8736336" y="773976"/>
              <a:chExt cx="925001" cy="925018"/>
            </a:xfrm>
            <a:solidFill>
              <a:schemeClr val="bg1"/>
            </a:solidFill>
          </p:grpSpPr>
          <p:sp>
            <p:nvSpPr>
              <p:cNvPr id="86" name="Freeform 85">
                <a:extLst>
                  <a:ext uri="{FF2B5EF4-FFF2-40B4-BE49-F238E27FC236}">
                    <a16:creationId xmlns:a16="http://schemas.microsoft.com/office/drawing/2014/main" id="{98504DF1-5871-EA18-7606-EDBEB83BEEDD}"/>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5" name="Freeform 94">
                <a:extLst>
                  <a:ext uri="{FF2B5EF4-FFF2-40B4-BE49-F238E27FC236}">
                    <a16:creationId xmlns:a16="http://schemas.microsoft.com/office/drawing/2014/main" id="{79480D45-2C56-4466-6389-F9D9CB0D71AA}"/>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6" name="Freeform 95">
                <a:extLst>
                  <a:ext uri="{FF2B5EF4-FFF2-40B4-BE49-F238E27FC236}">
                    <a16:creationId xmlns:a16="http://schemas.microsoft.com/office/drawing/2014/main" id="{A07CA54B-9659-F73F-49F8-59B9953A4311}"/>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7" name="Freeform 96">
                <a:extLst>
                  <a:ext uri="{FF2B5EF4-FFF2-40B4-BE49-F238E27FC236}">
                    <a16:creationId xmlns:a16="http://schemas.microsoft.com/office/drawing/2014/main" id="{D18D93D3-BE52-F827-4494-285AB916CBA4}"/>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8" name="Freeform 97">
                <a:extLst>
                  <a:ext uri="{FF2B5EF4-FFF2-40B4-BE49-F238E27FC236}">
                    <a16:creationId xmlns:a16="http://schemas.microsoft.com/office/drawing/2014/main" id="{33146AC8-D15E-ECA6-D0A6-DB1E589AE20F}"/>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9" name="Freeform 98">
                <a:extLst>
                  <a:ext uri="{FF2B5EF4-FFF2-40B4-BE49-F238E27FC236}">
                    <a16:creationId xmlns:a16="http://schemas.microsoft.com/office/drawing/2014/main" id="{0D84B53F-8273-BF98-5538-90DB4FFA667A}"/>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100" name="Freeform 99">
                <a:extLst>
                  <a:ext uri="{FF2B5EF4-FFF2-40B4-BE49-F238E27FC236}">
                    <a16:creationId xmlns:a16="http://schemas.microsoft.com/office/drawing/2014/main" id="{0B966C92-90CF-D58B-225B-0E856BCF18C1}"/>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grpSp>
      </p:grpSp>
      <p:grpSp>
        <p:nvGrpSpPr>
          <p:cNvPr id="4" name="Group 3">
            <a:extLst>
              <a:ext uri="{FF2B5EF4-FFF2-40B4-BE49-F238E27FC236}">
                <a16:creationId xmlns:a16="http://schemas.microsoft.com/office/drawing/2014/main" id="{29DCAC18-DCBB-C7B2-D345-F314823DB4F3}"/>
              </a:ext>
            </a:extLst>
          </p:cNvPr>
          <p:cNvGrpSpPr/>
          <p:nvPr/>
        </p:nvGrpSpPr>
        <p:grpSpPr>
          <a:xfrm>
            <a:off x="5115860" y="5528546"/>
            <a:ext cx="1408796" cy="406400"/>
            <a:chOff x="1597263" y="8431923"/>
            <a:chExt cx="1408796" cy="406400"/>
          </a:xfrm>
        </p:grpSpPr>
        <p:sp>
          <p:nvSpPr>
            <p:cNvPr id="9" name="Rectangle 8">
              <a:extLst>
                <a:ext uri="{FF2B5EF4-FFF2-40B4-BE49-F238E27FC236}">
                  <a16:creationId xmlns:a16="http://schemas.microsoft.com/office/drawing/2014/main" id="{A7273722-10B7-F029-D0D6-B47C259DA757}"/>
                </a:ext>
              </a:extLst>
            </p:cNvPr>
            <p:cNvSpPr/>
            <p:nvPr/>
          </p:nvSpPr>
          <p:spPr>
            <a:xfrm>
              <a:off x="1948245" y="8487341"/>
              <a:ext cx="1019715"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Rectangle 9">
              <a:extLst>
                <a:ext uri="{FF2B5EF4-FFF2-40B4-BE49-F238E27FC236}">
                  <a16:creationId xmlns:a16="http://schemas.microsoft.com/office/drawing/2014/main" id="{D0444A73-B818-C419-A9B8-1C681635A42F}"/>
                </a:ext>
              </a:extLst>
            </p:cNvPr>
            <p:cNvSpPr/>
            <p:nvPr/>
          </p:nvSpPr>
          <p:spPr>
            <a:xfrm>
              <a:off x="1791227" y="8491959"/>
              <a:ext cx="1176733" cy="286328"/>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1" name="Text Placeholder 122">
              <a:extLst>
                <a:ext uri="{FF2B5EF4-FFF2-40B4-BE49-F238E27FC236}">
                  <a16:creationId xmlns:a16="http://schemas.microsoft.com/office/drawing/2014/main" id="{6671CF8E-C59A-B69D-CDF2-8D5C705C9AEB}"/>
                </a:ext>
              </a:extLst>
            </p:cNvPr>
            <p:cNvSpPr txBox="1">
              <a:spLocks/>
            </p:cNvSpPr>
            <p:nvPr/>
          </p:nvSpPr>
          <p:spPr>
            <a:xfrm>
              <a:off x="1988472" y="8495652"/>
              <a:ext cx="1017587"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Übung</a:t>
              </a:r>
            </a:p>
          </p:txBody>
        </p:sp>
        <p:sp>
          <p:nvSpPr>
            <p:cNvPr id="12" name="Oval 11">
              <a:extLst>
                <a:ext uri="{FF2B5EF4-FFF2-40B4-BE49-F238E27FC236}">
                  <a16:creationId xmlns:a16="http://schemas.microsoft.com/office/drawing/2014/main" id="{D9A23834-47FE-6C57-06AA-A6712779DE00}"/>
                </a:ext>
              </a:extLst>
            </p:cNvPr>
            <p:cNvSpPr/>
            <p:nvPr/>
          </p:nvSpPr>
          <p:spPr>
            <a:xfrm>
              <a:off x="1597263" y="8431923"/>
              <a:ext cx="406400" cy="406400"/>
            </a:xfrm>
            <a:prstGeom prst="ellipse">
              <a:avLst/>
            </a:prstGeom>
            <a:solidFill>
              <a:srgbClr val="F160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13" name="Graphic 37">
              <a:extLst>
                <a:ext uri="{FF2B5EF4-FFF2-40B4-BE49-F238E27FC236}">
                  <a16:creationId xmlns:a16="http://schemas.microsoft.com/office/drawing/2014/main" id="{C04AC7ED-8619-890B-6E5E-BDFBE69DB0A9}"/>
                </a:ext>
              </a:extLst>
            </p:cNvPr>
            <p:cNvGrpSpPr/>
            <p:nvPr/>
          </p:nvGrpSpPr>
          <p:grpSpPr>
            <a:xfrm>
              <a:off x="1707260" y="8524537"/>
              <a:ext cx="229440" cy="229437"/>
              <a:chOff x="3797784" y="3095426"/>
              <a:chExt cx="1030844" cy="1030831"/>
            </a:xfrm>
            <a:solidFill>
              <a:schemeClr val="bg1"/>
            </a:solidFill>
          </p:grpSpPr>
          <p:sp>
            <p:nvSpPr>
              <p:cNvPr id="14" name="Freeform 60">
                <a:extLst>
                  <a:ext uri="{FF2B5EF4-FFF2-40B4-BE49-F238E27FC236}">
                    <a16:creationId xmlns:a16="http://schemas.microsoft.com/office/drawing/2014/main" id="{6EF71ED5-D815-0B7C-AD14-C75781965639}"/>
                  </a:ext>
                </a:extLst>
              </p:cNvPr>
              <p:cNvSpPr/>
              <p:nvPr/>
            </p:nvSpPr>
            <p:spPr>
              <a:xfrm>
                <a:off x="3797784" y="3095426"/>
                <a:ext cx="1030844" cy="1030831"/>
              </a:xfrm>
              <a:custGeom>
                <a:avLst/>
                <a:gdLst>
                  <a:gd name="connsiteX0" fmla="*/ 704655 w 1030844"/>
                  <a:gd name="connsiteY0" fmla="*/ 0 h 1030831"/>
                  <a:gd name="connsiteX1" fmla="*/ 822573 w 1030844"/>
                  <a:gd name="connsiteY1" fmla="*/ 116967 h 1030831"/>
                  <a:gd name="connsiteX2" fmla="*/ 827328 w 1030844"/>
                  <a:gd name="connsiteY2" fmla="*/ 126477 h 1030831"/>
                  <a:gd name="connsiteX3" fmla="*/ 827328 w 1030844"/>
                  <a:gd name="connsiteY3" fmla="*/ 541092 h 1030831"/>
                  <a:gd name="connsiteX4" fmla="*/ 841592 w 1030844"/>
                  <a:gd name="connsiteY4" fmla="*/ 575326 h 1030831"/>
                  <a:gd name="connsiteX5" fmla="*/ 821622 w 1030844"/>
                  <a:gd name="connsiteY5" fmla="*/ 766467 h 1030831"/>
                  <a:gd name="connsiteX6" fmla="*/ 865366 w 1030844"/>
                  <a:gd name="connsiteY6" fmla="*/ 811162 h 1030831"/>
                  <a:gd name="connsiteX7" fmla="*/ 898649 w 1030844"/>
                  <a:gd name="connsiteY7" fmla="*/ 812113 h 1030831"/>
                  <a:gd name="connsiteX8" fmla="*/ 1021322 w 1030844"/>
                  <a:gd name="connsiteY8" fmla="*/ 930030 h 1030831"/>
                  <a:gd name="connsiteX9" fmla="*/ 1026076 w 1030844"/>
                  <a:gd name="connsiteY9" fmla="*/ 969020 h 1030831"/>
                  <a:gd name="connsiteX10" fmla="*/ 974725 w 1030844"/>
                  <a:gd name="connsiteY10" fmla="*/ 1024175 h 1030831"/>
                  <a:gd name="connsiteX11" fmla="*/ 928128 w 1030844"/>
                  <a:gd name="connsiteY11" fmla="*/ 1019420 h 1030831"/>
                  <a:gd name="connsiteX12" fmla="*/ 822573 w 1030844"/>
                  <a:gd name="connsiteY12" fmla="*/ 917668 h 1030831"/>
                  <a:gd name="connsiteX13" fmla="*/ 817818 w 1030844"/>
                  <a:gd name="connsiteY13" fmla="*/ 921472 h 1030831"/>
                  <a:gd name="connsiteX14" fmla="*/ 720821 w 1030844"/>
                  <a:gd name="connsiteY14" fmla="*/ 921472 h 1030831"/>
                  <a:gd name="connsiteX15" fmla="*/ 717968 w 1030844"/>
                  <a:gd name="connsiteY15" fmla="*/ 924325 h 1030831"/>
                  <a:gd name="connsiteX16" fmla="*/ 717968 w 1030844"/>
                  <a:gd name="connsiteY16" fmla="*/ 1021322 h 1030831"/>
                  <a:gd name="connsiteX17" fmla="*/ 709410 w 1030844"/>
                  <a:gd name="connsiteY17" fmla="*/ 1028929 h 1030831"/>
                  <a:gd name="connsiteX18" fmla="*/ 17117 w 1030844"/>
                  <a:gd name="connsiteY18" fmla="*/ 1030831 h 1030831"/>
                  <a:gd name="connsiteX19" fmla="*/ 0 w 1030844"/>
                  <a:gd name="connsiteY19" fmla="*/ 1020371 h 1030831"/>
                  <a:gd name="connsiteX20" fmla="*/ 0 w 1030844"/>
                  <a:gd name="connsiteY20" fmla="*/ 118869 h 1030831"/>
                  <a:gd name="connsiteX21" fmla="*/ 9510 w 1030844"/>
                  <a:gd name="connsiteY21" fmla="*/ 108409 h 1030831"/>
                  <a:gd name="connsiteX22" fmla="*/ 106507 w 1030844"/>
                  <a:gd name="connsiteY22" fmla="*/ 108409 h 1030831"/>
                  <a:gd name="connsiteX23" fmla="*/ 109359 w 1030844"/>
                  <a:gd name="connsiteY23" fmla="*/ 101752 h 1030831"/>
                  <a:gd name="connsiteX24" fmla="*/ 111261 w 1030844"/>
                  <a:gd name="connsiteY24" fmla="*/ 6657 h 1030831"/>
                  <a:gd name="connsiteX25" fmla="*/ 119820 w 1030844"/>
                  <a:gd name="connsiteY25" fmla="*/ 0 h 1030831"/>
                  <a:gd name="connsiteX26" fmla="*/ 705606 w 1030844"/>
                  <a:gd name="connsiteY26" fmla="*/ 0 h 1030831"/>
                  <a:gd name="connsiteX27" fmla="*/ 684685 w 1030844"/>
                  <a:gd name="connsiteY27" fmla="*/ 32333 h 1030831"/>
                  <a:gd name="connsiteX28" fmla="*/ 141692 w 1030844"/>
                  <a:gd name="connsiteY28" fmla="*/ 32333 h 1030831"/>
                  <a:gd name="connsiteX29" fmla="*/ 141692 w 1030844"/>
                  <a:gd name="connsiteY29" fmla="*/ 108409 h 1030831"/>
                  <a:gd name="connsiteX30" fmla="*/ 599099 w 1030844"/>
                  <a:gd name="connsiteY30" fmla="*/ 108409 h 1030831"/>
                  <a:gd name="connsiteX31" fmla="*/ 717968 w 1030844"/>
                  <a:gd name="connsiteY31" fmla="*/ 227278 h 1030831"/>
                  <a:gd name="connsiteX32" fmla="*/ 717968 w 1030844"/>
                  <a:gd name="connsiteY32" fmla="*/ 441242 h 1030831"/>
                  <a:gd name="connsiteX33" fmla="*/ 794995 w 1030844"/>
                  <a:gd name="connsiteY33" fmla="*/ 497348 h 1030831"/>
                  <a:gd name="connsiteX34" fmla="*/ 794995 w 1030844"/>
                  <a:gd name="connsiteY34" fmla="*/ 143594 h 1030831"/>
                  <a:gd name="connsiteX35" fmla="*/ 693243 w 1030844"/>
                  <a:gd name="connsiteY35" fmla="*/ 143594 h 1030831"/>
                  <a:gd name="connsiteX36" fmla="*/ 683734 w 1030844"/>
                  <a:gd name="connsiteY36" fmla="*/ 134084 h 1030831"/>
                  <a:gd name="connsiteX37" fmla="*/ 683734 w 1030844"/>
                  <a:gd name="connsiteY37" fmla="*/ 32333 h 1030831"/>
                  <a:gd name="connsiteX38" fmla="*/ 771222 w 1030844"/>
                  <a:gd name="connsiteY38" fmla="*/ 111261 h 1030831"/>
                  <a:gd name="connsiteX39" fmla="*/ 717017 w 1030844"/>
                  <a:gd name="connsiteY39" fmla="*/ 57057 h 1030831"/>
                  <a:gd name="connsiteX40" fmla="*/ 717017 w 1030844"/>
                  <a:gd name="connsiteY40" fmla="*/ 111261 h 1030831"/>
                  <a:gd name="connsiteX41" fmla="*/ 771222 w 1030844"/>
                  <a:gd name="connsiteY41" fmla="*/ 111261 h 1030831"/>
                  <a:gd name="connsiteX42" fmla="*/ 576276 w 1030844"/>
                  <a:gd name="connsiteY42" fmla="*/ 140741 h 1030831"/>
                  <a:gd name="connsiteX43" fmla="*/ 33283 w 1030844"/>
                  <a:gd name="connsiteY43" fmla="*/ 140741 h 1030831"/>
                  <a:gd name="connsiteX44" fmla="*/ 33283 w 1030844"/>
                  <a:gd name="connsiteY44" fmla="*/ 997548 h 1030831"/>
                  <a:gd name="connsiteX45" fmla="*/ 687538 w 1030844"/>
                  <a:gd name="connsiteY45" fmla="*/ 997548 h 1030831"/>
                  <a:gd name="connsiteX46" fmla="*/ 687538 w 1030844"/>
                  <a:gd name="connsiteY46" fmla="*/ 864415 h 1030831"/>
                  <a:gd name="connsiteX47" fmla="*/ 487838 w 1030844"/>
                  <a:gd name="connsiteY47" fmla="*/ 819720 h 1030831"/>
                  <a:gd name="connsiteX48" fmla="*/ 445045 w 1030844"/>
                  <a:gd name="connsiteY48" fmla="*/ 774075 h 1030831"/>
                  <a:gd name="connsiteX49" fmla="*/ 155956 w 1030844"/>
                  <a:gd name="connsiteY49" fmla="*/ 774075 h 1030831"/>
                  <a:gd name="connsiteX50" fmla="*/ 154054 w 1030844"/>
                  <a:gd name="connsiteY50" fmla="*/ 741742 h 1030831"/>
                  <a:gd name="connsiteX51" fmla="*/ 428879 w 1030844"/>
                  <a:gd name="connsiteY51" fmla="*/ 741742 h 1030831"/>
                  <a:gd name="connsiteX52" fmla="*/ 408909 w 1030844"/>
                  <a:gd name="connsiteY52" fmla="*/ 655206 h 1030831"/>
                  <a:gd name="connsiteX53" fmla="*/ 162613 w 1030844"/>
                  <a:gd name="connsiteY53" fmla="*/ 655206 h 1030831"/>
                  <a:gd name="connsiteX54" fmla="*/ 156907 w 1030844"/>
                  <a:gd name="connsiteY54" fmla="*/ 622873 h 1030831"/>
                  <a:gd name="connsiteX55" fmla="*/ 407958 w 1030844"/>
                  <a:gd name="connsiteY55" fmla="*/ 622873 h 1030831"/>
                  <a:gd name="connsiteX56" fmla="*/ 414615 w 1030844"/>
                  <a:gd name="connsiteY56" fmla="*/ 599099 h 1030831"/>
                  <a:gd name="connsiteX57" fmla="*/ 439339 w 1030844"/>
                  <a:gd name="connsiteY57" fmla="*/ 534435 h 1030831"/>
                  <a:gd name="connsiteX58" fmla="*/ 155005 w 1030844"/>
                  <a:gd name="connsiteY58" fmla="*/ 534435 h 1030831"/>
                  <a:gd name="connsiteX59" fmla="*/ 155005 w 1030844"/>
                  <a:gd name="connsiteY59" fmla="*/ 503053 h 1030831"/>
                  <a:gd name="connsiteX60" fmla="*/ 460260 w 1030844"/>
                  <a:gd name="connsiteY60" fmla="*/ 503053 h 1030831"/>
                  <a:gd name="connsiteX61" fmla="*/ 506857 w 1030844"/>
                  <a:gd name="connsiteY61" fmla="*/ 463113 h 1030831"/>
                  <a:gd name="connsiteX62" fmla="*/ 688489 w 1030844"/>
                  <a:gd name="connsiteY62" fmla="*/ 432683 h 1030831"/>
                  <a:gd name="connsiteX63" fmla="*/ 688489 w 1030844"/>
                  <a:gd name="connsiteY63" fmla="*/ 252002 h 1030831"/>
                  <a:gd name="connsiteX64" fmla="*/ 590541 w 1030844"/>
                  <a:gd name="connsiteY64" fmla="*/ 252002 h 1030831"/>
                  <a:gd name="connsiteX65" fmla="*/ 577227 w 1030844"/>
                  <a:gd name="connsiteY65" fmla="*/ 238689 h 1030831"/>
                  <a:gd name="connsiteX66" fmla="*/ 577227 w 1030844"/>
                  <a:gd name="connsiteY66" fmla="*/ 140741 h 1030831"/>
                  <a:gd name="connsiteX67" fmla="*/ 664715 w 1030844"/>
                  <a:gd name="connsiteY67" fmla="*/ 219670 h 1030831"/>
                  <a:gd name="connsiteX68" fmla="*/ 608609 w 1030844"/>
                  <a:gd name="connsiteY68" fmla="*/ 163564 h 1030831"/>
                  <a:gd name="connsiteX69" fmla="*/ 608609 w 1030844"/>
                  <a:gd name="connsiteY69" fmla="*/ 219670 h 1030831"/>
                  <a:gd name="connsiteX70" fmla="*/ 664715 w 1030844"/>
                  <a:gd name="connsiteY70" fmla="*/ 219670 h 1030831"/>
                  <a:gd name="connsiteX71" fmla="*/ 618118 w 1030844"/>
                  <a:gd name="connsiteY71" fmla="*/ 457408 h 1030831"/>
                  <a:gd name="connsiteX72" fmla="*/ 465015 w 1030844"/>
                  <a:gd name="connsiteY72" fmla="*/ 745546 h 1030831"/>
                  <a:gd name="connsiteX73" fmla="*/ 809260 w 1030844"/>
                  <a:gd name="connsiteY73" fmla="*/ 717017 h 1030831"/>
                  <a:gd name="connsiteX74" fmla="*/ 618118 w 1030844"/>
                  <a:gd name="connsiteY74" fmla="*/ 457408 h 1030831"/>
                  <a:gd name="connsiteX75" fmla="*/ 802603 w 1030844"/>
                  <a:gd name="connsiteY75" fmla="*/ 793094 h 1030831"/>
                  <a:gd name="connsiteX76" fmla="*/ 789290 w 1030844"/>
                  <a:gd name="connsiteY76" fmla="*/ 808309 h 1030831"/>
                  <a:gd name="connsiteX77" fmla="*/ 827328 w 1030844"/>
                  <a:gd name="connsiteY77" fmla="*/ 845396 h 1030831"/>
                  <a:gd name="connsiteX78" fmla="*/ 840641 w 1030844"/>
                  <a:gd name="connsiteY78" fmla="*/ 830181 h 1030831"/>
                  <a:gd name="connsiteX79" fmla="*/ 802603 w 1030844"/>
                  <a:gd name="connsiteY79" fmla="*/ 794044 h 1030831"/>
                  <a:gd name="connsiteX80" fmla="*/ 794995 w 1030844"/>
                  <a:gd name="connsiteY80" fmla="*/ 889139 h 1030831"/>
                  <a:gd name="connsiteX81" fmla="*/ 794995 w 1030844"/>
                  <a:gd name="connsiteY81" fmla="*/ 857758 h 1030831"/>
                  <a:gd name="connsiteX82" fmla="*/ 763614 w 1030844"/>
                  <a:gd name="connsiteY82" fmla="*/ 828279 h 1030831"/>
                  <a:gd name="connsiteX83" fmla="*/ 717968 w 1030844"/>
                  <a:gd name="connsiteY83" fmla="*/ 855856 h 1030831"/>
                  <a:gd name="connsiteX84" fmla="*/ 717968 w 1030844"/>
                  <a:gd name="connsiteY84" fmla="*/ 889139 h 1030831"/>
                  <a:gd name="connsiteX85" fmla="*/ 794044 w 1030844"/>
                  <a:gd name="connsiteY85" fmla="*/ 889139 h 1030831"/>
                  <a:gd name="connsiteX86" fmla="*/ 881532 w 1030844"/>
                  <a:gd name="connsiteY86" fmla="*/ 839690 h 1030831"/>
                  <a:gd name="connsiteX87" fmla="*/ 837788 w 1030844"/>
                  <a:gd name="connsiteY87" fmla="*/ 886287 h 1030831"/>
                  <a:gd name="connsiteX88" fmla="*/ 954755 w 1030844"/>
                  <a:gd name="connsiteY88" fmla="*/ 998499 h 1030831"/>
                  <a:gd name="connsiteX89" fmla="*/ 996597 w 1030844"/>
                  <a:gd name="connsiteY89" fmla="*/ 957608 h 1030831"/>
                  <a:gd name="connsiteX90" fmla="*/ 998499 w 1030844"/>
                  <a:gd name="connsiteY90" fmla="*/ 951902 h 1030831"/>
                  <a:gd name="connsiteX91" fmla="*/ 881532 w 1030844"/>
                  <a:gd name="connsiteY91" fmla="*/ 839690 h 1030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030844" h="1030831">
                    <a:moveTo>
                      <a:pt x="704655" y="0"/>
                    </a:moveTo>
                    <a:lnTo>
                      <a:pt x="822573" y="116967"/>
                    </a:lnTo>
                    <a:lnTo>
                      <a:pt x="827328" y="126477"/>
                    </a:lnTo>
                    <a:lnTo>
                      <a:pt x="827328" y="541092"/>
                    </a:lnTo>
                    <a:cubicBezTo>
                      <a:pt x="831131" y="553454"/>
                      <a:pt x="837788" y="563914"/>
                      <a:pt x="841592" y="575326"/>
                    </a:cubicBezTo>
                    <a:cubicBezTo>
                      <a:pt x="863464" y="639039"/>
                      <a:pt x="855856" y="708459"/>
                      <a:pt x="821622" y="766467"/>
                    </a:cubicBezTo>
                    <a:lnTo>
                      <a:pt x="865366" y="811162"/>
                    </a:lnTo>
                    <a:cubicBezTo>
                      <a:pt x="877728" y="807358"/>
                      <a:pt x="886287" y="806407"/>
                      <a:pt x="898649" y="812113"/>
                    </a:cubicBezTo>
                    <a:cubicBezTo>
                      <a:pt x="934785" y="851101"/>
                      <a:pt x="989940" y="890090"/>
                      <a:pt x="1021322" y="930030"/>
                    </a:cubicBezTo>
                    <a:cubicBezTo>
                      <a:pt x="1030831" y="942393"/>
                      <a:pt x="1034635" y="954755"/>
                      <a:pt x="1026076" y="969020"/>
                    </a:cubicBezTo>
                    <a:cubicBezTo>
                      <a:pt x="1017518" y="983284"/>
                      <a:pt x="981382" y="1019420"/>
                      <a:pt x="974725" y="1024175"/>
                    </a:cubicBezTo>
                    <a:cubicBezTo>
                      <a:pt x="958559" y="1034635"/>
                      <a:pt x="941442" y="1031782"/>
                      <a:pt x="928128" y="1019420"/>
                    </a:cubicBezTo>
                    <a:lnTo>
                      <a:pt x="822573" y="917668"/>
                    </a:lnTo>
                    <a:cubicBezTo>
                      <a:pt x="820671" y="917668"/>
                      <a:pt x="818769" y="921472"/>
                      <a:pt x="817818" y="921472"/>
                    </a:cubicBezTo>
                    <a:lnTo>
                      <a:pt x="720821" y="921472"/>
                    </a:lnTo>
                    <a:lnTo>
                      <a:pt x="717968" y="924325"/>
                    </a:lnTo>
                    <a:lnTo>
                      <a:pt x="717968" y="1021322"/>
                    </a:lnTo>
                    <a:cubicBezTo>
                      <a:pt x="717968" y="1021322"/>
                      <a:pt x="711312" y="1027978"/>
                      <a:pt x="709410" y="1028929"/>
                    </a:cubicBezTo>
                    <a:lnTo>
                      <a:pt x="17117" y="1030831"/>
                    </a:lnTo>
                    <a:cubicBezTo>
                      <a:pt x="8559" y="1030831"/>
                      <a:pt x="4755" y="1027027"/>
                      <a:pt x="0" y="1020371"/>
                    </a:cubicBezTo>
                    <a:lnTo>
                      <a:pt x="0" y="118869"/>
                    </a:lnTo>
                    <a:cubicBezTo>
                      <a:pt x="1902" y="116967"/>
                      <a:pt x="7608" y="108409"/>
                      <a:pt x="9510" y="108409"/>
                    </a:cubicBezTo>
                    <a:lnTo>
                      <a:pt x="106507" y="108409"/>
                    </a:lnTo>
                    <a:cubicBezTo>
                      <a:pt x="109359" y="106507"/>
                      <a:pt x="109359" y="104605"/>
                      <a:pt x="109359" y="101752"/>
                    </a:cubicBezTo>
                    <a:cubicBezTo>
                      <a:pt x="111261" y="84635"/>
                      <a:pt x="105556" y="15215"/>
                      <a:pt x="111261" y="6657"/>
                    </a:cubicBezTo>
                    <a:cubicBezTo>
                      <a:pt x="116967" y="-1902"/>
                      <a:pt x="117918" y="2853"/>
                      <a:pt x="119820" y="0"/>
                    </a:cubicBezTo>
                    <a:lnTo>
                      <a:pt x="705606" y="0"/>
                    </a:lnTo>
                    <a:close/>
                    <a:moveTo>
                      <a:pt x="684685" y="32333"/>
                    </a:moveTo>
                    <a:lnTo>
                      <a:pt x="141692" y="32333"/>
                    </a:lnTo>
                    <a:lnTo>
                      <a:pt x="141692" y="108409"/>
                    </a:lnTo>
                    <a:lnTo>
                      <a:pt x="599099" y="108409"/>
                    </a:lnTo>
                    <a:lnTo>
                      <a:pt x="717968" y="227278"/>
                    </a:lnTo>
                    <a:lnTo>
                      <a:pt x="717968" y="441242"/>
                    </a:lnTo>
                    <a:cubicBezTo>
                      <a:pt x="746497" y="457408"/>
                      <a:pt x="773123" y="473574"/>
                      <a:pt x="794995" y="497348"/>
                    </a:cubicBezTo>
                    <a:lnTo>
                      <a:pt x="794995" y="143594"/>
                    </a:lnTo>
                    <a:lnTo>
                      <a:pt x="693243" y="143594"/>
                    </a:lnTo>
                    <a:cubicBezTo>
                      <a:pt x="693243" y="143594"/>
                      <a:pt x="683734" y="135035"/>
                      <a:pt x="683734" y="134084"/>
                    </a:cubicBezTo>
                    <a:lnTo>
                      <a:pt x="683734" y="32333"/>
                    </a:lnTo>
                    <a:close/>
                    <a:moveTo>
                      <a:pt x="771222" y="111261"/>
                    </a:moveTo>
                    <a:lnTo>
                      <a:pt x="717017" y="57057"/>
                    </a:lnTo>
                    <a:lnTo>
                      <a:pt x="717017" y="111261"/>
                    </a:lnTo>
                    <a:lnTo>
                      <a:pt x="771222" y="111261"/>
                    </a:lnTo>
                    <a:close/>
                    <a:moveTo>
                      <a:pt x="576276" y="140741"/>
                    </a:moveTo>
                    <a:lnTo>
                      <a:pt x="33283" y="140741"/>
                    </a:lnTo>
                    <a:lnTo>
                      <a:pt x="33283" y="997548"/>
                    </a:lnTo>
                    <a:lnTo>
                      <a:pt x="687538" y="997548"/>
                    </a:lnTo>
                    <a:lnTo>
                      <a:pt x="687538" y="864415"/>
                    </a:lnTo>
                    <a:cubicBezTo>
                      <a:pt x="619069" y="884385"/>
                      <a:pt x="541091" y="864415"/>
                      <a:pt x="487838" y="819720"/>
                    </a:cubicBezTo>
                    <a:cubicBezTo>
                      <a:pt x="434585" y="775025"/>
                      <a:pt x="459309" y="789290"/>
                      <a:pt x="445045" y="774075"/>
                    </a:cubicBezTo>
                    <a:lnTo>
                      <a:pt x="155956" y="774075"/>
                    </a:lnTo>
                    <a:cubicBezTo>
                      <a:pt x="134084" y="770271"/>
                      <a:pt x="143594" y="741742"/>
                      <a:pt x="154054" y="741742"/>
                    </a:cubicBezTo>
                    <a:lnTo>
                      <a:pt x="428879" y="741742"/>
                    </a:lnTo>
                    <a:cubicBezTo>
                      <a:pt x="416517" y="715115"/>
                      <a:pt x="408909" y="684685"/>
                      <a:pt x="408909" y="655206"/>
                    </a:cubicBezTo>
                    <a:lnTo>
                      <a:pt x="162613" y="655206"/>
                    </a:lnTo>
                    <a:cubicBezTo>
                      <a:pt x="140741" y="656156"/>
                      <a:pt x="135035" y="625726"/>
                      <a:pt x="156907" y="622873"/>
                    </a:cubicBezTo>
                    <a:lnTo>
                      <a:pt x="407958" y="622873"/>
                    </a:lnTo>
                    <a:cubicBezTo>
                      <a:pt x="411762" y="620971"/>
                      <a:pt x="412713" y="603854"/>
                      <a:pt x="414615" y="599099"/>
                    </a:cubicBezTo>
                    <a:cubicBezTo>
                      <a:pt x="420320" y="576277"/>
                      <a:pt x="427928" y="555356"/>
                      <a:pt x="439339" y="534435"/>
                    </a:cubicBezTo>
                    <a:lnTo>
                      <a:pt x="155005" y="534435"/>
                    </a:lnTo>
                    <a:cubicBezTo>
                      <a:pt x="143594" y="534435"/>
                      <a:pt x="135986" y="506857"/>
                      <a:pt x="155005" y="503053"/>
                    </a:cubicBezTo>
                    <a:lnTo>
                      <a:pt x="460260" y="503053"/>
                    </a:lnTo>
                    <a:cubicBezTo>
                      <a:pt x="476427" y="489740"/>
                      <a:pt x="489740" y="474525"/>
                      <a:pt x="506857" y="463113"/>
                    </a:cubicBezTo>
                    <a:cubicBezTo>
                      <a:pt x="559159" y="427928"/>
                      <a:pt x="627628" y="415566"/>
                      <a:pt x="688489" y="432683"/>
                    </a:cubicBezTo>
                    <a:lnTo>
                      <a:pt x="688489" y="252002"/>
                    </a:lnTo>
                    <a:lnTo>
                      <a:pt x="590541" y="252002"/>
                    </a:lnTo>
                    <a:cubicBezTo>
                      <a:pt x="586737" y="252002"/>
                      <a:pt x="577227" y="242493"/>
                      <a:pt x="577227" y="238689"/>
                    </a:cubicBezTo>
                    <a:lnTo>
                      <a:pt x="577227" y="140741"/>
                    </a:lnTo>
                    <a:close/>
                    <a:moveTo>
                      <a:pt x="664715" y="219670"/>
                    </a:moveTo>
                    <a:lnTo>
                      <a:pt x="608609" y="163564"/>
                    </a:lnTo>
                    <a:lnTo>
                      <a:pt x="608609" y="219670"/>
                    </a:lnTo>
                    <a:lnTo>
                      <a:pt x="664715" y="219670"/>
                    </a:lnTo>
                    <a:close/>
                    <a:moveTo>
                      <a:pt x="618118" y="457408"/>
                    </a:moveTo>
                    <a:cubicBezTo>
                      <a:pt x="476427" y="466917"/>
                      <a:pt x="393694" y="621922"/>
                      <a:pt x="465015" y="745546"/>
                    </a:cubicBezTo>
                    <a:cubicBezTo>
                      <a:pt x="544895" y="884385"/>
                      <a:pt x="752203" y="866317"/>
                      <a:pt x="809260" y="717017"/>
                    </a:cubicBezTo>
                    <a:cubicBezTo>
                      <a:pt x="858709" y="587688"/>
                      <a:pt x="756006" y="446947"/>
                      <a:pt x="618118" y="457408"/>
                    </a:cubicBezTo>
                    <a:close/>
                    <a:moveTo>
                      <a:pt x="802603" y="793094"/>
                    </a:moveTo>
                    <a:lnTo>
                      <a:pt x="789290" y="808309"/>
                    </a:lnTo>
                    <a:lnTo>
                      <a:pt x="827328" y="845396"/>
                    </a:lnTo>
                    <a:cubicBezTo>
                      <a:pt x="832082" y="846347"/>
                      <a:pt x="843494" y="835886"/>
                      <a:pt x="840641" y="830181"/>
                    </a:cubicBezTo>
                    <a:cubicBezTo>
                      <a:pt x="835886" y="820671"/>
                      <a:pt x="809260" y="804505"/>
                      <a:pt x="802603" y="794044"/>
                    </a:cubicBezTo>
                    <a:close/>
                    <a:moveTo>
                      <a:pt x="794995" y="889139"/>
                    </a:moveTo>
                    <a:lnTo>
                      <a:pt x="794995" y="857758"/>
                    </a:lnTo>
                    <a:cubicBezTo>
                      <a:pt x="794995" y="855856"/>
                      <a:pt x="765516" y="828279"/>
                      <a:pt x="763614" y="828279"/>
                    </a:cubicBezTo>
                    <a:lnTo>
                      <a:pt x="717968" y="855856"/>
                    </a:lnTo>
                    <a:lnTo>
                      <a:pt x="717968" y="889139"/>
                    </a:lnTo>
                    <a:lnTo>
                      <a:pt x="794044" y="889139"/>
                    </a:lnTo>
                    <a:close/>
                    <a:moveTo>
                      <a:pt x="881532" y="839690"/>
                    </a:moveTo>
                    <a:cubicBezTo>
                      <a:pt x="875826" y="846347"/>
                      <a:pt x="836837" y="880581"/>
                      <a:pt x="837788" y="886287"/>
                    </a:cubicBezTo>
                    <a:lnTo>
                      <a:pt x="954755" y="998499"/>
                    </a:lnTo>
                    <a:cubicBezTo>
                      <a:pt x="957608" y="998499"/>
                      <a:pt x="993744" y="961412"/>
                      <a:pt x="996597" y="957608"/>
                    </a:cubicBezTo>
                    <a:cubicBezTo>
                      <a:pt x="999450" y="953804"/>
                      <a:pt x="999450" y="954755"/>
                      <a:pt x="998499" y="951902"/>
                    </a:cubicBezTo>
                    <a:lnTo>
                      <a:pt x="881532" y="839690"/>
                    </a:lnTo>
                    <a:close/>
                  </a:path>
                </a:pathLst>
              </a:custGeom>
              <a:grpFill/>
              <a:ln w="9502" cap="flat">
                <a:noFill/>
                <a:prstDash val="solid"/>
                <a:miter/>
              </a:ln>
            </p:spPr>
            <p:txBody>
              <a:bodyPr rtlCol="0" anchor="ctr"/>
              <a:lstStyle/>
              <a:p>
                <a:endParaRPr lang="de-DE" dirty="0"/>
              </a:p>
            </p:txBody>
          </p:sp>
          <p:sp>
            <p:nvSpPr>
              <p:cNvPr id="15" name="Freeform 74">
                <a:extLst>
                  <a:ext uri="{FF2B5EF4-FFF2-40B4-BE49-F238E27FC236}">
                    <a16:creationId xmlns:a16="http://schemas.microsoft.com/office/drawing/2014/main" id="{DDBD1022-2E81-FFA3-20DA-5328286D992D}"/>
                  </a:ext>
                </a:extLst>
              </p:cNvPr>
              <p:cNvSpPr/>
              <p:nvPr/>
            </p:nvSpPr>
            <p:spPr>
              <a:xfrm>
                <a:off x="3938211" y="3478466"/>
                <a:ext cx="439720" cy="31575"/>
              </a:xfrm>
              <a:custGeom>
                <a:avLst/>
                <a:gdLst>
                  <a:gd name="connsiteX0" fmla="*/ 16480 w 439720"/>
                  <a:gd name="connsiteY0" fmla="*/ 194 h 31575"/>
                  <a:gd name="connsiteX1" fmla="*/ 416831 w 439720"/>
                  <a:gd name="connsiteY1" fmla="*/ 194 h 31575"/>
                  <a:gd name="connsiteX2" fmla="*/ 424438 w 439720"/>
                  <a:gd name="connsiteY2" fmla="*/ 31575 h 31575"/>
                  <a:gd name="connsiteX3" fmla="*/ 13627 w 439720"/>
                  <a:gd name="connsiteY3" fmla="*/ 31575 h 31575"/>
                  <a:gd name="connsiteX4" fmla="*/ 16480 w 439720"/>
                  <a:gd name="connsiteY4" fmla="*/ 194 h 31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720" h="31575">
                    <a:moveTo>
                      <a:pt x="16480" y="194"/>
                    </a:moveTo>
                    <a:lnTo>
                      <a:pt x="416831" y="194"/>
                    </a:lnTo>
                    <a:cubicBezTo>
                      <a:pt x="440604" y="-2659"/>
                      <a:pt x="450114" y="26821"/>
                      <a:pt x="424438" y="31575"/>
                    </a:cubicBezTo>
                    <a:lnTo>
                      <a:pt x="13627" y="31575"/>
                    </a:lnTo>
                    <a:cubicBezTo>
                      <a:pt x="-6343" y="29674"/>
                      <a:pt x="-3490" y="1145"/>
                      <a:pt x="16480" y="194"/>
                    </a:cubicBezTo>
                    <a:close/>
                  </a:path>
                </a:pathLst>
              </a:custGeom>
              <a:grpFill/>
              <a:ln w="9502" cap="flat">
                <a:noFill/>
                <a:prstDash val="solid"/>
                <a:miter/>
              </a:ln>
            </p:spPr>
            <p:txBody>
              <a:bodyPr rtlCol="0" anchor="ctr"/>
              <a:lstStyle/>
              <a:p>
                <a:endParaRPr lang="de-DE" dirty="0"/>
              </a:p>
            </p:txBody>
          </p:sp>
          <p:sp>
            <p:nvSpPr>
              <p:cNvPr id="16" name="Freeform 75">
                <a:extLst>
                  <a:ext uri="{FF2B5EF4-FFF2-40B4-BE49-F238E27FC236}">
                    <a16:creationId xmlns:a16="http://schemas.microsoft.com/office/drawing/2014/main" id="{3DD74CBC-D3AC-0BB9-E841-698E083F87FF}"/>
                  </a:ext>
                </a:extLst>
              </p:cNvPr>
              <p:cNvSpPr/>
              <p:nvPr/>
            </p:nvSpPr>
            <p:spPr>
              <a:xfrm>
                <a:off x="3938992" y="3958890"/>
                <a:ext cx="395364" cy="32332"/>
              </a:xfrm>
              <a:custGeom>
                <a:avLst/>
                <a:gdLst>
                  <a:gd name="connsiteX0" fmla="*/ 390374 w 395364"/>
                  <a:gd name="connsiteY0" fmla="*/ 27578 h 32332"/>
                  <a:gd name="connsiteX1" fmla="*/ 376109 w 395364"/>
                  <a:gd name="connsiteY1" fmla="*/ 32332 h 32332"/>
                  <a:gd name="connsiteX2" fmla="*/ 17601 w 395364"/>
                  <a:gd name="connsiteY2" fmla="*/ 32332 h 32332"/>
                  <a:gd name="connsiteX3" fmla="*/ 13797 w 395364"/>
                  <a:gd name="connsiteY3" fmla="*/ 0 h 32332"/>
                  <a:gd name="connsiteX4" fmla="*/ 381815 w 395364"/>
                  <a:gd name="connsiteY4" fmla="*/ 0 h 32332"/>
                  <a:gd name="connsiteX5" fmla="*/ 390374 w 395364"/>
                  <a:gd name="connsiteY5" fmla="*/ 27578 h 3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364" h="32332">
                    <a:moveTo>
                      <a:pt x="390374" y="27578"/>
                    </a:moveTo>
                    <a:cubicBezTo>
                      <a:pt x="387521" y="30430"/>
                      <a:pt x="380864" y="32332"/>
                      <a:pt x="376109" y="32332"/>
                    </a:cubicBezTo>
                    <a:lnTo>
                      <a:pt x="17601" y="32332"/>
                    </a:lnTo>
                    <a:cubicBezTo>
                      <a:pt x="-6173" y="29480"/>
                      <a:pt x="-4271" y="1902"/>
                      <a:pt x="13797" y="0"/>
                    </a:cubicBezTo>
                    <a:lnTo>
                      <a:pt x="381815" y="0"/>
                    </a:lnTo>
                    <a:cubicBezTo>
                      <a:pt x="395128" y="1902"/>
                      <a:pt x="399883" y="19019"/>
                      <a:pt x="390374" y="27578"/>
                    </a:cubicBezTo>
                    <a:close/>
                  </a:path>
                </a:pathLst>
              </a:custGeom>
              <a:grpFill/>
              <a:ln w="9502" cap="flat">
                <a:noFill/>
                <a:prstDash val="solid"/>
                <a:miter/>
              </a:ln>
            </p:spPr>
            <p:txBody>
              <a:bodyPr rtlCol="0" anchor="ctr"/>
              <a:lstStyle/>
              <a:p>
                <a:endParaRPr lang="de-DE" dirty="0"/>
              </a:p>
            </p:txBody>
          </p:sp>
          <p:sp>
            <p:nvSpPr>
              <p:cNvPr id="17" name="Freeform 77">
                <a:extLst>
                  <a:ext uri="{FF2B5EF4-FFF2-40B4-BE49-F238E27FC236}">
                    <a16:creationId xmlns:a16="http://schemas.microsoft.com/office/drawing/2014/main" id="{79D7BA9B-2964-BB63-5FF7-6E140C679072}"/>
                  </a:ext>
                </a:extLst>
              </p:cNvPr>
              <p:cNvSpPr/>
              <p:nvPr/>
            </p:nvSpPr>
            <p:spPr>
              <a:xfrm>
                <a:off x="3939001" y="3358840"/>
                <a:ext cx="324636" cy="32332"/>
              </a:xfrm>
              <a:custGeom>
                <a:avLst/>
                <a:gdLst>
                  <a:gd name="connsiteX0" fmla="*/ 319995 w 324636"/>
                  <a:gd name="connsiteY0" fmla="*/ 4755 h 32332"/>
                  <a:gd name="connsiteX1" fmla="*/ 307633 w 324636"/>
                  <a:gd name="connsiteY1" fmla="*/ 32332 h 32332"/>
                  <a:gd name="connsiteX2" fmla="*/ 15691 w 324636"/>
                  <a:gd name="connsiteY2" fmla="*/ 32332 h 32332"/>
                  <a:gd name="connsiteX3" fmla="*/ 15691 w 324636"/>
                  <a:gd name="connsiteY3" fmla="*/ 0 h 32332"/>
                  <a:gd name="connsiteX4" fmla="*/ 313338 w 324636"/>
                  <a:gd name="connsiteY4" fmla="*/ 0 h 32332"/>
                  <a:gd name="connsiteX5" fmla="*/ 319995 w 324636"/>
                  <a:gd name="connsiteY5" fmla="*/ 4755 h 3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636" h="32332">
                    <a:moveTo>
                      <a:pt x="319995" y="4755"/>
                    </a:moveTo>
                    <a:cubicBezTo>
                      <a:pt x="330456" y="16166"/>
                      <a:pt x="321897" y="31381"/>
                      <a:pt x="307633" y="32332"/>
                    </a:cubicBezTo>
                    <a:lnTo>
                      <a:pt x="15691" y="32332"/>
                    </a:lnTo>
                    <a:cubicBezTo>
                      <a:pt x="-5230" y="29480"/>
                      <a:pt x="-5230" y="1902"/>
                      <a:pt x="15691" y="0"/>
                    </a:cubicBezTo>
                    <a:lnTo>
                      <a:pt x="313338" y="0"/>
                    </a:lnTo>
                    <a:cubicBezTo>
                      <a:pt x="315240" y="1902"/>
                      <a:pt x="319044" y="2853"/>
                      <a:pt x="319995" y="4755"/>
                    </a:cubicBezTo>
                    <a:close/>
                  </a:path>
                </a:pathLst>
              </a:custGeom>
              <a:grpFill/>
              <a:ln w="9502" cap="flat">
                <a:noFill/>
                <a:prstDash val="solid"/>
                <a:miter/>
              </a:ln>
            </p:spPr>
            <p:txBody>
              <a:bodyPr rtlCol="0" anchor="ctr"/>
              <a:lstStyle/>
              <a:p>
                <a:endParaRPr lang="de-DE" dirty="0"/>
              </a:p>
            </p:txBody>
          </p:sp>
          <p:sp>
            <p:nvSpPr>
              <p:cNvPr id="18" name="Freeform 78">
                <a:extLst>
                  <a:ext uri="{FF2B5EF4-FFF2-40B4-BE49-F238E27FC236}">
                    <a16:creationId xmlns:a16="http://schemas.microsoft.com/office/drawing/2014/main" id="{90BC59D7-201E-B6B8-C482-2A8C0BE08BAF}"/>
                  </a:ext>
                </a:extLst>
              </p:cNvPr>
              <p:cNvSpPr/>
              <p:nvPr/>
            </p:nvSpPr>
            <p:spPr>
              <a:xfrm>
                <a:off x="4262415" y="3579233"/>
                <a:ext cx="330950" cy="330684"/>
              </a:xfrm>
              <a:custGeom>
                <a:avLst/>
                <a:gdLst>
                  <a:gd name="connsiteX0" fmla="*/ 157291 w 330950"/>
                  <a:gd name="connsiteY0" fmla="*/ 228 h 330684"/>
                  <a:gd name="connsiteX1" fmla="*/ 308492 w 330950"/>
                  <a:gd name="connsiteY1" fmla="*/ 248426 h 330684"/>
                  <a:gd name="connsiteX2" fmla="*/ 21305 w 330950"/>
                  <a:gd name="connsiteY2" fmla="*/ 247475 h 330684"/>
                  <a:gd name="connsiteX3" fmla="*/ 156340 w 330950"/>
                  <a:gd name="connsiteY3" fmla="*/ 228 h 330684"/>
                  <a:gd name="connsiteX4" fmla="*/ 71705 w 330950"/>
                  <a:gd name="connsiteY4" fmla="*/ 259837 h 330684"/>
                  <a:gd name="connsiteX5" fmla="*/ 279964 w 330950"/>
                  <a:gd name="connsiteY5" fmla="*/ 233211 h 330684"/>
                  <a:gd name="connsiteX6" fmla="*/ 188672 w 330950"/>
                  <a:gd name="connsiteY6" fmla="*/ 33511 h 330684"/>
                  <a:gd name="connsiteX7" fmla="*/ 72656 w 330950"/>
                  <a:gd name="connsiteY7" fmla="*/ 259837 h 330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950" h="330684">
                    <a:moveTo>
                      <a:pt x="157291" y="228"/>
                    </a:moveTo>
                    <a:cubicBezTo>
                      <a:pt x="287571" y="-6429"/>
                      <a:pt x="374108" y="134311"/>
                      <a:pt x="308492" y="248426"/>
                    </a:cubicBezTo>
                    <a:cubicBezTo>
                      <a:pt x="245729" y="358736"/>
                      <a:pt x="83117" y="357785"/>
                      <a:pt x="21305" y="247475"/>
                    </a:cubicBezTo>
                    <a:cubicBezTo>
                      <a:pt x="-38605" y="140017"/>
                      <a:pt x="34618" y="6884"/>
                      <a:pt x="156340" y="228"/>
                    </a:cubicBezTo>
                    <a:close/>
                    <a:moveTo>
                      <a:pt x="71705" y="259837"/>
                    </a:moveTo>
                    <a:cubicBezTo>
                      <a:pt x="132566" y="320698"/>
                      <a:pt x="236220" y="306434"/>
                      <a:pt x="279964" y="233211"/>
                    </a:cubicBezTo>
                    <a:cubicBezTo>
                      <a:pt x="327511" y="152380"/>
                      <a:pt x="279964" y="49677"/>
                      <a:pt x="188672" y="33511"/>
                    </a:cubicBezTo>
                    <a:cubicBezTo>
                      <a:pt x="61245" y="11639"/>
                      <a:pt x="-19586" y="167595"/>
                      <a:pt x="72656" y="259837"/>
                    </a:cubicBezTo>
                    <a:close/>
                  </a:path>
                </a:pathLst>
              </a:custGeom>
              <a:grpFill/>
              <a:ln w="9502" cap="flat">
                <a:noFill/>
                <a:prstDash val="solid"/>
                <a:miter/>
              </a:ln>
            </p:spPr>
            <p:txBody>
              <a:bodyPr rtlCol="0" anchor="ctr"/>
              <a:lstStyle/>
              <a:p>
                <a:endParaRPr lang="de-DE" dirty="0"/>
              </a:p>
            </p:txBody>
          </p:sp>
        </p:grpSp>
      </p:grpSp>
      <p:sp>
        <p:nvSpPr>
          <p:cNvPr id="19" name="Rounded Rectangle 30">
            <a:extLst>
              <a:ext uri="{FF2B5EF4-FFF2-40B4-BE49-F238E27FC236}">
                <a16:creationId xmlns:a16="http://schemas.microsoft.com/office/drawing/2014/main" id="{826042E3-D87A-CC6C-54AF-B620CF9D7805}"/>
              </a:ext>
            </a:extLst>
          </p:cNvPr>
          <p:cNvSpPr/>
          <p:nvPr/>
        </p:nvSpPr>
        <p:spPr>
          <a:xfrm>
            <a:off x="5046357" y="5758978"/>
            <a:ext cx="1981199" cy="1679884"/>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0" name="Text Placeholder 7">
            <a:extLst>
              <a:ext uri="{FF2B5EF4-FFF2-40B4-BE49-F238E27FC236}">
                <a16:creationId xmlns:a16="http://schemas.microsoft.com/office/drawing/2014/main" id="{8033ECAF-92D6-C2AC-6490-527A2FDB55B6}"/>
              </a:ext>
            </a:extLst>
          </p:cNvPr>
          <p:cNvSpPr txBox="1">
            <a:spLocks/>
          </p:cNvSpPr>
          <p:nvPr/>
        </p:nvSpPr>
        <p:spPr>
          <a:xfrm>
            <a:off x="5254289" y="6126269"/>
            <a:ext cx="1642085" cy="2343614"/>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887"/>
              </a:lnSpc>
              <a:buNone/>
            </a:pPr>
            <a:r>
              <a:rPr lang="de-DE" dirty="0" sz="800">
                <a:highlight>
                  <a:srgbClr val="FFFF00"/>
                </a:highlight>
              </a:rPr>
              <a:t>Quiz zu Lebens­ver­siche­rung und Ein­kom­mens­absi­che­rung her­unter­laden </a:t>
            </a:r>
          </a:p>
          <a:p>
            <a:pPr marL="0" indent="0">
              <a:lnSpc>
                <a:spcPts val="915"/>
              </a:lnSpc>
              <a:buNone/>
            </a:pPr>
            <a:endParaRPr lang="de-DE" dirty="0" sz="825"/>
          </a:p>
        </p:txBody>
      </p:sp>
    </p:spTree>
    <p:extLst>
      <p:ext uri="{BB962C8B-B14F-4D97-AF65-F5344CB8AC3E}">
        <p14:creationId xmlns:p14="http://schemas.microsoft.com/office/powerpoint/2010/main" val="11170557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9E8EE26-A1D1-ACC5-CD0A-6AACD53F0307}"/>
              </a:ext>
            </a:extLst>
          </p:cNvPr>
          <p:cNvSpPr>
            <a:spLocks noGrp="1"/>
          </p:cNvSpPr>
          <p:nvPr>
            <p:ph type="body" sz="quarter" idx="49"/>
          </p:nvPr>
        </p:nvSpPr>
        <p:spPr/>
        <p:txBody>
          <a:bodyPr/>
          <a:lstStyle/>
          <a:p>
            <a:endParaRPr lang="de-DE"/>
          </a:p>
        </p:txBody>
      </p:sp>
      <p:sp>
        <p:nvSpPr>
          <p:cNvPr id="3" name="Text Placeholder 2">
            <a:extLst>
              <a:ext uri="{FF2B5EF4-FFF2-40B4-BE49-F238E27FC236}">
                <a16:creationId xmlns:a16="http://schemas.microsoft.com/office/drawing/2014/main" id="{08CB5CFC-A33D-D93D-C77D-C79A4D688F6F}"/>
              </a:ext>
            </a:extLst>
          </p:cNvPr>
          <p:cNvSpPr>
            <a:spLocks noGrp="1"/>
          </p:cNvSpPr>
          <p:nvPr>
            <p:ph type="body" sz="quarter" idx="50"/>
          </p:nvPr>
        </p:nvSpPr>
        <p:spPr/>
        <p:txBody>
          <a:bodyPr/>
          <a:lstStyle/>
          <a:p>
            <a:endParaRPr lang="de-DE"/>
          </a:p>
        </p:txBody>
      </p:sp>
      <p:sp>
        <p:nvSpPr>
          <p:cNvPr id="4" name="Text Placeholder 3">
            <a:extLst>
              <a:ext uri="{FF2B5EF4-FFF2-40B4-BE49-F238E27FC236}">
                <a16:creationId xmlns:a16="http://schemas.microsoft.com/office/drawing/2014/main" id="{90EDDD45-9D5C-F018-D355-91D07FDDE6F6}"/>
              </a:ext>
            </a:extLst>
          </p:cNvPr>
          <p:cNvSpPr>
            <a:spLocks noGrp="1"/>
          </p:cNvSpPr>
          <p:nvPr>
            <p:ph type="body" sz="quarter" idx="61"/>
          </p:nvPr>
        </p:nvSpPr>
        <p:spPr/>
        <p:txBody>
          <a:bodyPr/>
          <a:lstStyle/>
          <a:p>
            <a:r>
              <a:rPr lang="de-DE" dirty="0"/>
              <a:t>Frauen in der Karrieremitte</a:t>
            </a:r>
          </a:p>
        </p:txBody>
      </p:sp>
      <p:sp>
        <p:nvSpPr>
          <p:cNvPr id="5" name="Text Placeholder 4">
            <a:extLst>
              <a:ext uri="{FF2B5EF4-FFF2-40B4-BE49-F238E27FC236}">
                <a16:creationId xmlns:a16="http://schemas.microsoft.com/office/drawing/2014/main" id="{F19700B1-4C05-D068-400E-CECD42298C36}"/>
              </a:ext>
            </a:extLst>
          </p:cNvPr>
          <p:cNvSpPr>
            <a:spLocks noGrp="1"/>
          </p:cNvSpPr>
          <p:nvPr>
            <p:ph type="body" sz="quarter" idx="64"/>
          </p:nvPr>
        </p:nvSpPr>
        <p:spPr/>
        <p:txBody>
          <a:bodyPr/>
          <a:lstStyle/>
          <a:p>
            <a:pPr marL="0" indent="0">
              <a:lnSpc>
                <a:spcPts val="1002"/>
              </a:lnSpc>
              <a:buNone/>
            </a:pPr>
            <a:r>
              <a:rPr lang="de-DE" sz="1150" b="1" dirty="0">
                <a:solidFill>
                  <a:srgbClr val="F16024"/>
                </a:solidFill>
              </a:rPr>
              <a:t>Wann sollte eine Frau in der Lebensmitte eine Lebensversicherung abschließen?</a:t>
            </a:r>
          </a:p>
          <a:p>
            <a:pPr marL="0" indent="0">
              <a:lnSpc>
                <a:spcPts val="1434"/>
              </a:lnSpc>
              <a:buNone/>
            </a:pPr>
            <a:endParaRPr lang="de-DE" sz="1200" dirty="0">
              <a:solidFill>
                <a:srgbClr val="F16024"/>
              </a:solidFill>
            </a:endParaRPr>
          </a:p>
          <a:p>
            <a:pPr lvl="0">
              <a:lnSpc>
                <a:spcPts val="998"/>
              </a:lnSpc>
            </a:pPr>
            <a:r>
              <a:rPr lang="de-DE" b="1" dirty="0" sz="900"/>
              <a:t>Große Veränderungen im Leben</a:t>
            </a:r>
            <a:r>
              <a:rPr lang="de-DE" dirty="0" sz="900"/>
              <a:t>: Heirat, Scheidung, Familiengründung oder -zuwachs, Immobilienkauf oder hohe Schulden sind wichtige Anlässe für eine Absicherung.</a:t>
            </a:r>
          </a:p>
          <a:p>
            <a:pPr lvl="0">
              <a:lnSpc>
                <a:spcPts val="998"/>
              </a:lnSpc>
            </a:pPr>
            <a:r>
              <a:rPr lang="de-DE" b="1" dirty="0" sz="900"/>
              <a:t>Jahre mit der größten finanziellen Verantwortung</a:t>
            </a:r>
            <a:r>
              <a:rPr lang="de-DE" dirty="0" sz="900"/>
              <a:t>: In die 40er und 50er fallen oft:</a:t>
            </a:r>
          </a:p>
          <a:p>
            <a:pPr lvl="1"/>
            <a:r>
              <a:rPr lang="de-DE" sz="900" dirty="0">
                <a:solidFill>
                  <a:srgbClr val="1E2879"/>
                </a:solidFill>
                <a:latin typeface="Calibri" panose="020F0502020204030204" pitchFamily="34" charset="0"/>
                <a:ea typeface="Calibri" panose="020F0502020204030204" pitchFamily="34" charset="0"/>
                <a:cs typeface="Calibri" panose="020F0502020204030204" pitchFamily="34" charset="0"/>
              </a:rPr>
              <a:t>- Hypothekenverpflichtungen</a:t>
            </a:r>
          </a:p>
          <a:p>
            <a:pPr lvl="1"/>
            <a:r>
              <a:rPr lang="de-DE" sz="900" dirty="0">
                <a:solidFill>
                  <a:srgbClr val="1E2879"/>
                </a:solidFill>
                <a:latin typeface="Calibri" panose="020F0502020204030204" pitchFamily="34" charset="0"/>
                <a:ea typeface="Calibri" panose="020F0502020204030204" pitchFamily="34" charset="0"/>
                <a:cs typeface="Calibri" panose="020F0502020204030204" pitchFamily="34" charset="0"/>
              </a:rPr>
              <a:t>- Ausbildungskosten der Kinder</a:t>
            </a:r>
          </a:p>
          <a:p>
            <a:pPr lvl="1"/>
            <a:r>
              <a:rPr lang="de-DE" sz="900" dirty="0">
                <a:solidFill>
                  <a:srgbClr val="1E2879"/>
                </a:solidFill>
                <a:latin typeface="Calibri" panose="020F0502020204030204" pitchFamily="34" charset="0"/>
                <a:ea typeface="Calibri" panose="020F0502020204030204" pitchFamily="34" charset="0"/>
                <a:cs typeface="Calibri" panose="020F0502020204030204" pitchFamily="34" charset="0"/>
              </a:rPr>
              <a:t>- Unterstützung älter werdender Eltern</a:t>
            </a:r>
          </a:p>
          <a:p>
            <a:pPr lvl="0">
              <a:lnSpc>
                <a:spcPts val="998"/>
              </a:lnSpc>
            </a:pPr>
            <a:r>
              <a:rPr lang="de-DE" b="1" dirty="0" sz="900"/>
              <a:t>Bevor Gesundheitsrisiken steigen</a:t>
            </a:r>
            <a:r>
              <a:rPr lang="de-DE" dirty="0" sz="900"/>
              <a:t>: Ab 45–50 steigen die Beiträge stark, und gesundheitliche Probleme können die Auswahl einschränken. Wer sich früher absichert, bleibt versicherbar und zahlt bezahlbare Beiträge.</a:t>
            </a:r>
          </a:p>
          <a:p>
            <a:pPr lvl="0">
              <a:lnSpc>
                <a:spcPts val="998"/>
              </a:lnSpc>
            </a:pPr>
            <a:r>
              <a:rPr lang="de-DE" b="1" dirty="0" sz="900"/>
              <a:t>Berufliche Übergänge</a:t>
            </a:r>
            <a:r>
              <a:rPr lang="de-DE" dirty="0" sz="900"/>
              <a:t>: Wenn Sie sich auf die Lebensversicherung Ihres Arbeitgebers verlassen, denken Sie vor einem Jobwechsel oder dem Ruhestand über eine eigene Police nach – der betriebliche Schutz endet oft mit dem Arbeitsverhältnis.</a:t>
            </a:r>
          </a:p>
          <a:p>
            <a:pPr>
              <a:lnSpc>
                <a:spcPts val="998"/>
              </a:lnSpc>
            </a:pPr>
            <a:r>
              <a:rPr lang="de-DE" b="1" dirty="0" sz="900"/>
              <a:t>Ruhestandsplanung</a:t>
            </a:r>
            <a:r>
              <a:rPr lang="de-DE" dirty="0" sz="900"/>
              <a:t>: In Ihren 50ern kann eine dauerhafte Lebensversicherung bei Nachlassplanung, Vermögensübertragung und den Kosten am Lebensende helfen.</a:t>
            </a:r>
          </a:p>
          <a:p>
            <a:pPr>
              <a:lnSpc>
                <a:spcPts val="2972"/>
              </a:lnSpc>
            </a:pPr>
            <a:endParaRPr lang="de-DE" dirty="0" sz="2475"/>
          </a:p>
          <a:p>
            <a:pPr marL="0" indent="0">
              <a:lnSpc>
                <a:spcPts val="1002"/>
              </a:lnSpc>
              <a:buNone/>
            </a:pPr>
            <a:r>
              <a:rPr lang="de-DE" sz="1150" b="1" dirty="0">
                <a:solidFill>
                  <a:srgbClr val="F16024"/>
                </a:solidFill>
              </a:rPr>
              <a:t>Warum ist eine Lebensversicherung für Frauen in der Lebensmitte wichtig?</a:t>
            </a:r>
          </a:p>
          <a:p>
            <a:pPr marL="0" indent="0">
              <a:lnSpc>
                <a:spcPts val="1433"/>
              </a:lnSpc>
              <a:buNone/>
            </a:pPr>
            <a:endParaRPr lang="de-DE" sz="1200" b="1" dirty="0">
              <a:solidFill>
                <a:srgbClr val="F16024"/>
              </a:solidFill>
            </a:endParaRPr>
          </a:p>
          <a:p>
            <a:pPr marL="0" indent="0">
              <a:lnSpc>
                <a:spcPts val="998"/>
              </a:lnSpc>
              <a:buNone/>
            </a:pPr>
            <a:r>
              <a:rPr lang="de-DE" b="1" dirty="0" sz="900"/>
              <a:t>1. Einkommensersatz</a:t>
            </a:r>
          </a:p>
          <a:p>
            <a:pPr>
              <a:lnSpc>
                <a:spcPts val="998"/>
              </a:lnSpc>
            </a:pPr>
            <a:r>
              <a:rPr lang="de-DE" dirty="0" sz="900"/>
              <a:t>Fast 40 % der Frauen sind Hauptverdienerinnen, und die meisten Haushalte sind auf zwei Einkommen angewiesen. Fällt eines weg, kann das die Familienfinanzen ins Wanken bringen. </a:t>
            </a:r>
          </a:p>
          <a:p>
            <a:pPr marL="0" indent="0">
              <a:lnSpc>
                <a:spcPts val="998"/>
              </a:lnSpc>
              <a:buNone/>
            </a:pPr>
            <a:r>
              <a:rPr lang="de-DE" b="1" dirty="0" sz="900"/>
              <a:t>2. Schulden &amp; Verpflichtungen abdecken</a:t>
            </a:r>
          </a:p>
          <a:p>
            <a:pPr>
              <a:lnSpc>
                <a:spcPts val="998"/>
              </a:lnSpc>
            </a:pPr>
            <a:r>
              <a:rPr lang="de-DE" dirty="0" sz="900"/>
              <a:t>Hypotheken, Kredite und Kreditkartenschulden verschwinden mit dem Tod nicht. Eine Lebensversicherung verhindert, dass Ihre Angehörigen finanzielle Lasten erben. </a:t>
            </a:r>
          </a:p>
          <a:p>
            <a:pPr>
              <a:lnSpc>
                <a:spcPts val="998"/>
              </a:lnSpc>
            </a:pPr>
            <a:r>
              <a:rPr lang="de-DE" b="1" dirty="0" sz="900"/>
              <a:t>3. Sicherheit für Kinder &amp; Familie</a:t>
            </a:r>
          </a:p>
          <a:p>
            <a:pPr>
              <a:lnSpc>
                <a:spcPts val="998"/>
              </a:lnSpc>
            </a:pPr>
            <a:r>
              <a:rPr lang="de-DE" dirty="0" sz="900"/>
              <a:t>Geld für die Ausbildung der Kinder, den Lebensunterhalt und künftige Betreuung sorgt für Stabilität, wenn Sie nicht mehr da sind. </a:t>
            </a:r>
          </a:p>
          <a:p>
            <a:pPr>
              <a:lnSpc>
                <a:spcPts val="998"/>
              </a:lnSpc>
            </a:pPr>
            <a:r>
              <a:rPr lang="de-DE" b="1" dirty="0" sz="900"/>
              <a:t>4. Wert unbezahlter Arbeit</a:t>
            </a:r>
          </a:p>
          <a:p>
            <a:pPr>
              <a:lnSpc>
                <a:spcPts val="998"/>
              </a:lnSpc>
            </a:pPr>
            <a:r>
              <a:rPr lang="de-DE" dirty="0" sz="900"/>
              <a:t>Mütter oder Pflegende, die zu Hause bleiben, erbringen Leistungen im Wert von über 180.000 € pro Jahr. Eine Lebensversicherung hilft, im Todesfall die Kosten für Kinderbetreuung und Haushaltsführung zu decken. </a:t>
            </a:r>
          </a:p>
          <a:p>
            <a:pPr>
              <a:lnSpc>
                <a:spcPts val="998"/>
              </a:lnSpc>
            </a:pPr>
            <a:r>
              <a:rPr lang="de-DE" b="1" dirty="0" sz="900"/>
              <a:t>5. Nachlass- &amp; Ruhestandsplanung</a:t>
            </a:r>
          </a:p>
          <a:p>
            <a:pPr>
              <a:lnSpc>
                <a:spcPts val="998"/>
              </a:lnSpc>
            </a:pPr>
            <a:r>
              <a:rPr lang="de-DE" dirty="0" sz="900"/>
              <a:t>Dauerhafte Policen können einen Rückkaufswert aufbauen, das Einkommen im Ruhestand ergänzen und Erbschaftsteuern oder gemeinnützige Vermächtnisse abdecken. </a:t>
            </a:r>
          </a:p>
          <a:p>
            <a:pPr>
              <a:lnSpc>
                <a:spcPts val="998"/>
              </a:lnSpc>
            </a:pPr>
            <a:r>
              <a:rPr lang="de-DE" b="1" dirty="0" sz="900"/>
              <a:t>6. Innere Ruhe</a:t>
            </a:r>
          </a:p>
          <a:p>
            <a:pPr>
              <a:lnSpc>
                <a:spcPts val="998"/>
              </a:lnSpc>
            </a:pPr>
            <a:r>
              <a:rPr lang="de-DE" dirty="0" sz="900"/>
              <a:t>Zu wissen, dass Ihre Familie nicht in finanzielle Not gerät, gibt emotionale Sicherheit in einer unberechenbaren Lebensphase. </a:t>
            </a:r>
          </a:p>
          <a:p>
            <a:pPr marL="0" indent="0">
              <a:lnSpc>
                <a:spcPts val="5276"/>
              </a:lnSpc>
              <a:buNone/>
            </a:pPr>
            <a:endParaRPr lang="de-DE" dirty="0" sz="4000"/>
          </a:p>
          <a:p>
            <a:pPr marL="0" indent="0">
              <a:lnSpc>
                <a:spcPts val="1002"/>
              </a:lnSpc>
              <a:spcBef>
                <a:spcPts val="262"/>
              </a:spcBef>
              <a:buNone/>
            </a:pPr>
            <a:r>
              <a:rPr lang="de-DE" sz="1150" b="1" dirty="0">
                <a:solidFill>
                  <a:srgbClr val="F16024"/>
                </a:solidFill>
              </a:rPr>
              <a:t>Die besten Policenarten für Frauen in der Lebensmitte</a:t>
            </a:r>
          </a:p>
          <a:p>
            <a:pPr marL="0" indent="0">
              <a:lnSpc>
                <a:spcPts val="1433"/>
              </a:lnSpc>
              <a:buNone/>
            </a:pPr>
            <a:endParaRPr lang="de-DE" sz="1200" dirty="0">
              <a:solidFill>
                <a:srgbClr val="F16024"/>
              </a:solidFill>
            </a:endParaRPr>
          </a:p>
          <a:p>
            <a:pPr lvl="0">
              <a:lnSpc>
                <a:spcPts val="998"/>
              </a:lnSpc>
            </a:pPr>
            <a:r>
              <a:rPr lang="de-DE" b="1" dirty="0" sz="900"/>
              <a:t>Risikolebensversicherung</a:t>
            </a:r>
            <a:r>
              <a:rPr lang="de-DE" dirty="0" sz="900"/>
              <a:t>: Günstig; ideal, um Verpflichtungen wie Hypothek und Studienkosten für 10–30 Jahre abzusichern.</a:t>
            </a:r>
          </a:p>
          <a:p>
            <a:pPr lvl="0">
              <a:lnSpc>
                <a:spcPts val="998"/>
              </a:lnSpc>
            </a:pPr>
            <a:r>
              <a:rPr lang="de-DE" b="1" dirty="0" sz="900"/>
              <a:t>Dauerhafte Lebensversicherung</a:t>
            </a:r>
            <a:r>
              <a:rPr lang="de-DE" dirty="0" sz="900"/>
              <a:t>: Lebenslange oder Universal-Life-Policen für lebenslangen Schutz, Nachlassplanung und den Aufbau eines Rückkaufswerts.</a:t>
            </a:r>
          </a:p>
          <a:p>
            <a:pPr lvl="0">
              <a:lnSpc>
                <a:spcPts val="998"/>
              </a:lnSpc>
            </a:pPr>
            <a:r>
              <a:rPr lang="de-DE" b="1" dirty="0" sz="900"/>
              <a:t>Kombi-Policen</a:t>
            </a:r>
            <a:r>
              <a:rPr lang="de-DE" dirty="0" sz="900"/>
              <a:t>: Verbinden Lebensversicherung mit Pflegeleistungen für den künftigen Gesundheitsbedarf. </a:t>
            </a:r>
          </a:p>
          <a:p>
            <a:pPr marL="0" indent="0">
              <a:lnSpc>
                <a:spcPts val="2501"/>
              </a:lnSpc>
              <a:buNone/>
            </a:pPr>
            <a:endParaRPr lang="de-DE" dirty="0" sz="2075"/>
          </a:p>
        </p:txBody>
      </p:sp>
      <p:grpSp>
        <p:nvGrpSpPr>
          <p:cNvPr id="6" name="Graphic 2">
            <a:extLst>
              <a:ext uri="{FF2B5EF4-FFF2-40B4-BE49-F238E27FC236}">
                <a16:creationId xmlns:a16="http://schemas.microsoft.com/office/drawing/2014/main" id="{1A72D2D9-31E4-354A-D61B-C4C946518EE5}"/>
              </a:ext>
            </a:extLst>
          </p:cNvPr>
          <p:cNvGrpSpPr/>
          <p:nvPr/>
        </p:nvGrpSpPr>
        <p:grpSpPr>
          <a:xfrm>
            <a:off x="928234" y="582146"/>
            <a:ext cx="713270" cy="688476"/>
            <a:chOff x="7216180" y="2896437"/>
            <a:chExt cx="1173608" cy="1132811"/>
          </a:xfrm>
          <a:solidFill>
            <a:srgbClr val="F16024"/>
          </a:solidFill>
        </p:grpSpPr>
        <p:grpSp>
          <p:nvGrpSpPr>
            <p:cNvPr id="7" name="Graphic 2">
              <a:extLst>
                <a:ext uri="{FF2B5EF4-FFF2-40B4-BE49-F238E27FC236}">
                  <a16:creationId xmlns:a16="http://schemas.microsoft.com/office/drawing/2014/main" id="{C386BAE1-8F2C-6061-5D86-6F01E4AB6C21}"/>
                </a:ext>
              </a:extLst>
            </p:cNvPr>
            <p:cNvGrpSpPr/>
            <p:nvPr/>
          </p:nvGrpSpPr>
          <p:grpSpPr>
            <a:xfrm>
              <a:off x="7884516" y="3299879"/>
              <a:ext cx="244481" cy="366043"/>
              <a:chOff x="7884516" y="3299879"/>
              <a:chExt cx="244481" cy="366043"/>
            </a:xfrm>
            <a:grpFill/>
          </p:grpSpPr>
          <p:sp>
            <p:nvSpPr>
              <p:cNvPr id="22" name="Freeform 51">
                <a:extLst>
                  <a:ext uri="{FF2B5EF4-FFF2-40B4-BE49-F238E27FC236}">
                    <a16:creationId xmlns:a16="http://schemas.microsoft.com/office/drawing/2014/main" id="{E5CA2C11-9F85-5E9E-C188-CE039BCB5B9B}"/>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52">
                <a:extLst>
                  <a:ext uri="{FF2B5EF4-FFF2-40B4-BE49-F238E27FC236}">
                    <a16:creationId xmlns:a16="http://schemas.microsoft.com/office/drawing/2014/main" id="{AED1BE85-5A01-8A69-A300-11E01815469D}"/>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4" name="Freeform 53">
                <a:extLst>
                  <a:ext uri="{FF2B5EF4-FFF2-40B4-BE49-F238E27FC236}">
                    <a16:creationId xmlns:a16="http://schemas.microsoft.com/office/drawing/2014/main" id="{6BBA5AEA-8640-9EBA-2A36-B468195E9EAF}"/>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5" name="Freeform 54">
                <a:extLst>
                  <a:ext uri="{FF2B5EF4-FFF2-40B4-BE49-F238E27FC236}">
                    <a16:creationId xmlns:a16="http://schemas.microsoft.com/office/drawing/2014/main" id="{2695FF36-6F9C-B588-A2B6-D341F9423744}"/>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6" name="Freeform 61">
                <a:extLst>
                  <a:ext uri="{FF2B5EF4-FFF2-40B4-BE49-F238E27FC236}">
                    <a16:creationId xmlns:a16="http://schemas.microsoft.com/office/drawing/2014/main" id="{CB64E313-F05F-180B-F22F-C3BD58318D06}"/>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7" name="Freeform 62">
                <a:extLst>
                  <a:ext uri="{FF2B5EF4-FFF2-40B4-BE49-F238E27FC236}">
                    <a16:creationId xmlns:a16="http://schemas.microsoft.com/office/drawing/2014/main" id="{5CB3ED42-AF76-E6D5-CDE4-CAE6CC439299}"/>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8" name="Freeform 63">
                <a:extLst>
                  <a:ext uri="{FF2B5EF4-FFF2-40B4-BE49-F238E27FC236}">
                    <a16:creationId xmlns:a16="http://schemas.microsoft.com/office/drawing/2014/main" id="{34443D37-6F20-FA6A-ED2B-FC6E832AC72A}"/>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9" name="Freeform 64">
                <a:extLst>
                  <a:ext uri="{FF2B5EF4-FFF2-40B4-BE49-F238E27FC236}">
                    <a16:creationId xmlns:a16="http://schemas.microsoft.com/office/drawing/2014/main" id="{44116F30-5179-168A-462B-284562FFDEC4}"/>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0" name="Freeform 65">
                <a:extLst>
                  <a:ext uri="{FF2B5EF4-FFF2-40B4-BE49-F238E27FC236}">
                    <a16:creationId xmlns:a16="http://schemas.microsoft.com/office/drawing/2014/main" id="{BE367FC0-9EC7-E1CC-9F13-B9BAC5BE80D8}"/>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1" name="Freeform 66">
                <a:extLst>
                  <a:ext uri="{FF2B5EF4-FFF2-40B4-BE49-F238E27FC236}">
                    <a16:creationId xmlns:a16="http://schemas.microsoft.com/office/drawing/2014/main" id="{B7C65338-3177-5E2C-08ED-5F30C919DAE5}"/>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2" name="Freeform 68">
                <a:extLst>
                  <a:ext uri="{FF2B5EF4-FFF2-40B4-BE49-F238E27FC236}">
                    <a16:creationId xmlns:a16="http://schemas.microsoft.com/office/drawing/2014/main" id="{1075AA23-B28D-B133-2754-B7D83A4F0BE0}"/>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8" name="Graphic 2">
              <a:extLst>
                <a:ext uri="{FF2B5EF4-FFF2-40B4-BE49-F238E27FC236}">
                  <a16:creationId xmlns:a16="http://schemas.microsoft.com/office/drawing/2014/main" id="{FC46E9DE-071B-9F69-79D1-111639270234}"/>
                </a:ext>
              </a:extLst>
            </p:cNvPr>
            <p:cNvGrpSpPr/>
            <p:nvPr/>
          </p:nvGrpSpPr>
          <p:grpSpPr>
            <a:xfrm>
              <a:off x="7216180" y="2896437"/>
              <a:ext cx="1173608" cy="1132811"/>
              <a:chOff x="7216180" y="2896437"/>
              <a:chExt cx="1173608" cy="1132811"/>
            </a:xfrm>
            <a:grpFill/>
          </p:grpSpPr>
          <p:sp>
            <p:nvSpPr>
              <p:cNvPr id="9" name="Freeform 27">
                <a:extLst>
                  <a:ext uri="{FF2B5EF4-FFF2-40B4-BE49-F238E27FC236}">
                    <a16:creationId xmlns:a16="http://schemas.microsoft.com/office/drawing/2014/main" id="{379A93B0-07EF-877C-1CF7-4A7078BBA708}"/>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0" name="Freeform 28">
                <a:extLst>
                  <a:ext uri="{FF2B5EF4-FFF2-40B4-BE49-F238E27FC236}">
                    <a16:creationId xmlns:a16="http://schemas.microsoft.com/office/drawing/2014/main" id="{E9EEEF7E-EEA4-FC8E-7E59-A180E6010971}"/>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1" name="Freeform 29">
                <a:extLst>
                  <a:ext uri="{FF2B5EF4-FFF2-40B4-BE49-F238E27FC236}">
                    <a16:creationId xmlns:a16="http://schemas.microsoft.com/office/drawing/2014/main" id="{F138F4F8-497B-5A13-F3FC-896748F829F1}"/>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 name="Freeform 31">
                <a:extLst>
                  <a:ext uri="{FF2B5EF4-FFF2-40B4-BE49-F238E27FC236}">
                    <a16:creationId xmlns:a16="http://schemas.microsoft.com/office/drawing/2014/main" id="{3283E78B-6F8C-6015-9721-C6083AA3C9E6}"/>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 name="Freeform 34">
                <a:extLst>
                  <a:ext uri="{FF2B5EF4-FFF2-40B4-BE49-F238E27FC236}">
                    <a16:creationId xmlns:a16="http://schemas.microsoft.com/office/drawing/2014/main" id="{2D155CA0-811A-C15E-FBED-32B314FB67FA}"/>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 name="Freeform 35">
                <a:extLst>
                  <a:ext uri="{FF2B5EF4-FFF2-40B4-BE49-F238E27FC236}">
                    <a16:creationId xmlns:a16="http://schemas.microsoft.com/office/drawing/2014/main" id="{F9AA4B2F-7221-0586-6754-81D5CC7488AC}"/>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 name="Freeform 36">
                <a:extLst>
                  <a:ext uri="{FF2B5EF4-FFF2-40B4-BE49-F238E27FC236}">
                    <a16:creationId xmlns:a16="http://schemas.microsoft.com/office/drawing/2014/main" id="{F7B77D89-7F9A-7F68-8B13-D733B8B0A522}"/>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6" name="Freeform 37">
                <a:extLst>
                  <a:ext uri="{FF2B5EF4-FFF2-40B4-BE49-F238E27FC236}">
                    <a16:creationId xmlns:a16="http://schemas.microsoft.com/office/drawing/2014/main" id="{AC506556-FF19-3033-4F08-E1255ACA2890}"/>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17" name="Freeform 38">
                <a:extLst>
                  <a:ext uri="{FF2B5EF4-FFF2-40B4-BE49-F238E27FC236}">
                    <a16:creationId xmlns:a16="http://schemas.microsoft.com/office/drawing/2014/main" id="{5BAF6D15-35BF-EF11-37E5-9D24CAEAFC44}"/>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18" name="Freeform 39">
                <a:extLst>
                  <a:ext uri="{FF2B5EF4-FFF2-40B4-BE49-F238E27FC236}">
                    <a16:creationId xmlns:a16="http://schemas.microsoft.com/office/drawing/2014/main" id="{60C1714A-0DD1-1A6F-CF39-A52263D20D2D}"/>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9" name="Freeform 47">
                <a:extLst>
                  <a:ext uri="{FF2B5EF4-FFF2-40B4-BE49-F238E27FC236}">
                    <a16:creationId xmlns:a16="http://schemas.microsoft.com/office/drawing/2014/main" id="{74681126-A268-686D-A946-F6F013654B57}"/>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0" name="Freeform 48">
                <a:extLst>
                  <a:ext uri="{FF2B5EF4-FFF2-40B4-BE49-F238E27FC236}">
                    <a16:creationId xmlns:a16="http://schemas.microsoft.com/office/drawing/2014/main" id="{4F684173-6488-23BE-1843-7D1A37620A70}"/>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1" name="Freeform 49">
                <a:extLst>
                  <a:ext uri="{FF2B5EF4-FFF2-40B4-BE49-F238E27FC236}">
                    <a16:creationId xmlns:a16="http://schemas.microsoft.com/office/drawing/2014/main" id="{35B1DA97-E4DC-DDCB-7F5C-9B1F6235BEA3}"/>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spTree>
    <p:extLst>
      <p:ext uri="{BB962C8B-B14F-4D97-AF65-F5344CB8AC3E}">
        <p14:creationId xmlns:p14="http://schemas.microsoft.com/office/powerpoint/2010/main" val="31413170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4CB22C-2DA3-4EE4-B592-412930B146BD}"/>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9B27ECE2-273F-D9DA-2977-40E330ECA74F}"/>
              </a:ext>
            </a:extLst>
          </p:cNvPr>
          <p:cNvSpPr>
            <a:spLocks noGrp="1"/>
          </p:cNvSpPr>
          <p:nvPr>
            <p:ph type="body" sz="quarter" idx="49"/>
          </p:nvPr>
        </p:nvSpPr>
        <p:spPr/>
        <p:txBody>
          <a:bodyPr/>
          <a:lstStyle/>
          <a:p>
            <a:r>
              <a:rPr lang="de-DE" dirty="0"/>
              <a:t>Einführung</a:t>
            </a:r>
          </a:p>
        </p:txBody>
      </p:sp>
      <p:sp>
        <p:nvSpPr>
          <p:cNvPr id="2" name="Text Placeholder 1">
            <a:extLst>
              <a:ext uri="{FF2B5EF4-FFF2-40B4-BE49-F238E27FC236}">
                <a16:creationId xmlns:a16="http://schemas.microsoft.com/office/drawing/2014/main" id="{8653E9A6-62E0-C09F-ACE8-1DAB497BFFAF}"/>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34515AF2-5DD4-0AEF-2310-45D0741B33FE}"/>
              </a:ext>
            </a:extLst>
          </p:cNvPr>
          <p:cNvSpPr>
            <a:spLocks noGrp="1"/>
          </p:cNvSpPr>
          <p:nvPr>
            <p:ph type="body" sz="quarter" idx="61"/>
          </p:nvPr>
        </p:nvSpPr>
        <p:spPr/>
        <p:txBody>
          <a:bodyPr/>
          <a:lstStyle/>
          <a:p>
            <a:r>
              <a:rPr lang="de-DE" dirty="0"/>
              <a:t>Frauen in der Karrieremitte</a:t>
            </a:r>
          </a:p>
        </p:txBody>
      </p:sp>
      <p:sp>
        <p:nvSpPr>
          <p:cNvPr id="8" name="Text Placeholder 7">
            <a:extLst>
              <a:ext uri="{FF2B5EF4-FFF2-40B4-BE49-F238E27FC236}">
                <a16:creationId xmlns:a16="http://schemas.microsoft.com/office/drawing/2014/main" id="{FD15DF14-A652-E0DD-B46B-4E05CF7E3E88}"/>
              </a:ext>
            </a:extLst>
          </p:cNvPr>
          <p:cNvSpPr>
            <a:spLocks noGrp="1"/>
          </p:cNvSpPr>
          <p:nvPr>
            <p:ph type="body" sz="quarter" idx="64"/>
          </p:nvPr>
        </p:nvSpPr>
        <p:spPr/>
        <p:txBody>
          <a:bodyPr/>
          <a:lstStyle/>
          <a:p>
            <a:pPr marL="0" indent="0">
              <a:lnSpc>
                <a:spcPts val="1089"/>
              </a:lnSpc>
              <a:buNone/>
            </a:pPr>
            <a:r>
              <a:rPr lang="de-DE" sz="1250" b="1" dirty="0">
                <a:solidFill>
                  <a:srgbClr val="F16024"/>
                </a:solidFill>
              </a:rPr>
              <a:t>Was Sie über die Einkommensabsicherung wissen sollten</a:t>
            </a:r>
          </a:p>
          <a:p>
            <a:pPr marL="0" indent="0">
              <a:lnSpc>
                <a:spcPts val="1342"/>
              </a:lnSpc>
              <a:buNone/>
            </a:pPr>
            <a:endParaRPr lang="de-DE" sz="1125" b="1" dirty="0">
              <a:solidFill>
                <a:srgbClr val="F16024"/>
              </a:solidFill>
            </a:endParaRPr>
          </a:p>
          <a:p>
            <a:pPr marL="0" indent="0">
              <a:lnSpc>
                <a:spcPts val="1220"/>
              </a:lnSpc>
              <a:buNone/>
            </a:pPr>
            <a:endParaRPr lang="de-DE" sz="1025" b="1" dirty="0">
              <a:solidFill>
                <a:srgbClr val="F16024"/>
              </a:solidFill>
            </a:endParaRPr>
          </a:p>
          <a:p>
            <a:pPr marL="0" indent="0">
              <a:lnSpc>
                <a:spcPts val="1093"/>
              </a:lnSpc>
              <a:buNone/>
            </a:pPr>
            <a:r>
              <a:rPr lang="de-DE" sz="1075" b="1" dirty="0">
                <a:solidFill>
                  <a:srgbClr val="F16024"/>
                </a:solidFill>
              </a:rPr>
              <a:t>Frauen erleben statistisch häufiger Einkommensunterbrechungen – durch Mutterschaftsurlaub, Teilzeitarbeit in Jahren der Sorgearbeit oder berufliche Neuorientierung. Deshalb ist die Einkommensabsicherung eines der wichtigsten und zugleich am häufigsten übersehenen Finanzinstrumente für Frauen in der Karrieremitte.</a:t>
            </a:r>
            <a:endParaRPr lang="de-DE" sz="1075" b="1" dirty="0">
              <a:solidFill>
                <a:srgbClr val="F16024"/>
              </a:solidFill>
            </a:endParaRPr>
          </a:p>
          <a:p>
            <a:pPr marL="0" indent="0">
              <a:lnSpc>
                <a:spcPts val="610"/>
              </a:lnSpc>
              <a:buNone/>
            </a:pPr>
            <a:endParaRPr lang="de-DE" sz="500" b="1" dirty="0">
              <a:solidFill>
                <a:srgbClr val="F16024"/>
              </a:solidFill>
            </a:endParaRPr>
          </a:p>
          <a:p>
            <a:pPr marL="0" indent="0">
              <a:lnSpc>
                <a:spcPts val="1220"/>
              </a:lnSpc>
              <a:buNone/>
            </a:pPr>
            <a:endParaRPr lang="de-DE" sz="1025" b="1" dirty="0"/>
          </a:p>
          <a:p>
            <a:pPr marL="0" indent="0">
              <a:lnSpc>
                <a:spcPts val="1109"/>
              </a:lnSpc>
              <a:spcBef>
                <a:spcPts val="1124"/>
              </a:spcBef>
              <a:buNone/>
            </a:pPr>
            <a:r>
              <a:rPr lang="de-DE" b="1" dirty="0" sz="1000"/>
              <a:t>1. Verstehen, warum sie wichtig ist</a:t>
            </a:r>
            <a:endParaRPr lang="de-DE" dirty="0" sz="1000"/>
          </a:p>
          <a:p>
            <a:pPr>
              <a:lnSpc>
                <a:spcPts val="1109"/>
              </a:lnSpc>
            </a:pPr>
            <a:r>
              <a:rPr lang="de-DE" dirty="0" sz="1000"/>
              <a:t>Frauen stehen oft vor </a:t>
            </a:r>
            <a:r>
              <a:rPr lang="de-DE" b="1" dirty="0" sz="1000"/>
              <a:t>besonderen finanziellen Herausforderungen</a:t>
            </a:r>
            <a:r>
              <a:rPr lang="de-DE" dirty="0" sz="1000"/>
              <a:t>: höhere Lebenserwartung, mögliche Erwerbsunterbrechungen und Sorgeverpflichtungen. Die Einkommensabsicherung sorgt für finanzielle Stabilität, wenn Krankheit oder Verletzung Sie am Arbeiten hindern. </a:t>
            </a:r>
          </a:p>
          <a:p>
            <a:pPr marL="0" indent="0">
              <a:lnSpc>
                <a:spcPts val="1708"/>
              </a:lnSpc>
              <a:buNone/>
            </a:pPr>
            <a:endParaRPr lang="de-DE" dirty="0" sz="1425"/>
          </a:p>
          <a:p>
            <a:pPr marL="0" indent="0">
              <a:lnSpc>
                <a:spcPts val="1109"/>
              </a:lnSpc>
              <a:buNone/>
            </a:pPr>
            <a:r>
              <a:rPr lang="de-DE" b="1" dirty="0" sz="1000"/>
              <a:t>2. Ausreichenden Schutz berechnen</a:t>
            </a:r>
            <a:endParaRPr lang="de-DE" dirty="0" sz="1000"/>
          </a:p>
          <a:p>
            <a:pPr lvl="0">
              <a:lnSpc>
                <a:spcPts val="1109"/>
              </a:lnSpc>
            </a:pPr>
            <a:r>
              <a:rPr lang="de-DE" dirty="0" sz="1000"/>
              <a:t>Die meisten Policen ersetzen </a:t>
            </a:r>
            <a:r>
              <a:rPr lang="de-DE" b="1" dirty="0" sz="1000"/>
              <a:t>50–70 % Ihres Bruttoeinkommens</a:t>
            </a:r>
            <a:r>
              <a:rPr lang="de-DE" dirty="0" sz="1000"/>
              <a:t>.</a:t>
            </a:r>
          </a:p>
          <a:p>
            <a:pPr lvl="0">
              <a:lnSpc>
                <a:spcPts val="1109"/>
              </a:lnSpc>
            </a:pPr>
            <a:r>
              <a:rPr lang="de-DE" dirty="0" sz="1000"/>
              <a:t>Berücksichtigen Sie </a:t>
            </a:r>
            <a:r>
              <a:rPr lang="de-DE" b="1" dirty="0" sz="1000"/>
              <a:t>notwendige Ausgaben</a:t>
            </a:r>
            <a:r>
              <a:rPr lang="de-DE" dirty="0" sz="1000"/>
              <a:t>: Hypothek/Miete, Nebenkosten, Kinderbetreuung und Kreditraten.</a:t>
            </a:r>
          </a:p>
          <a:p>
            <a:pPr>
              <a:lnSpc>
                <a:spcPts val="1109"/>
              </a:lnSpc>
            </a:pPr>
            <a:r>
              <a:rPr lang="de-DE" dirty="0" sz="1000"/>
              <a:t>Beziehen Sie </a:t>
            </a:r>
            <a:r>
              <a:rPr lang="de-DE" b="1" dirty="0" sz="1000"/>
              <a:t>langfristige Ziele</a:t>
            </a:r>
            <a:r>
              <a:rPr lang="de-DE" dirty="0" sz="1000"/>
              <a:t> wie Altersvorsorge und Ausbildungskosten ein. </a:t>
            </a:r>
          </a:p>
          <a:p>
            <a:pPr marL="0" indent="0">
              <a:lnSpc>
                <a:spcPts val="610"/>
              </a:lnSpc>
              <a:buNone/>
            </a:pPr>
            <a:endParaRPr lang="de-DE" dirty="0" sz="500"/>
          </a:p>
          <a:p>
            <a:pPr marL="0" indent="0">
              <a:lnSpc>
                <a:spcPts val="1109"/>
              </a:lnSpc>
              <a:spcBef>
                <a:spcPts val="1114"/>
              </a:spcBef>
              <a:buNone/>
            </a:pPr>
            <a:r>
              <a:rPr lang="de-DE" b="1" dirty="0" sz="1000"/>
              <a:t>3. Wartezeit &amp; Leistungsdauer prüfen</a:t>
            </a:r>
            <a:endParaRPr lang="de-DE" dirty="0" sz="1000"/>
          </a:p>
          <a:p>
            <a:pPr lvl="0">
              <a:lnSpc>
                <a:spcPts val="1109"/>
              </a:lnSpc>
            </a:pPr>
            <a:r>
              <a:rPr lang="de-DE" b="1" dirty="0" sz="1000"/>
              <a:t>Wartezeit</a:t>
            </a:r>
            <a:r>
              <a:rPr lang="de-DE" dirty="0" sz="1000"/>
              <a:t>: Zeit bis zum Leistungsbeginn (meist 30–90 Tage). Kürzere Wartezeiten kosten mehr, bringen aber schneller Unterstützung.</a:t>
            </a:r>
          </a:p>
          <a:p>
            <a:pPr marL="0" lvl="0" indent="0">
              <a:lnSpc>
                <a:spcPts val="1586"/>
              </a:lnSpc>
              <a:buNone/>
            </a:pPr>
            <a:endParaRPr lang="de-DE" dirty="0" sz="1325"/>
          </a:p>
          <a:p>
            <a:pPr>
              <a:lnSpc>
                <a:spcPts val="1109"/>
              </a:lnSpc>
            </a:pPr>
            <a:r>
              <a:rPr lang="de-DE" b="1" dirty="0" sz="1000"/>
              <a:t>Leistungsdauer</a:t>
            </a:r>
            <a:r>
              <a:rPr lang="de-DE" dirty="0" sz="1000"/>
              <a:t>: Wie lange gezahlt wird (z. B. 2 Jahre, 5 Jahre oder bis zum Ruhestand). Längere Zeiträume bieten mehr Sicherheit, kosten aber höhere Beiträge</a:t>
            </a:r>
          </a:p>
          <a:p>
            <a:pPr marL="0" indent="0">
              <a:lnSpc>
                <a:spcPts val="1464"/>
              </a:lnSpc>
              <a:buNone/>
            </a:pPr>
            <a:endParaRPr lang="de-DE" dirty="0" sz="1225"/>
          </a:p>
          <a:p>
            <a:pPr marL="0" indent="0">
              <a:lnSpc>
                <a:spcPts val="1109"/>
              </a:lnSpc>
              <a:buNone/>
            </a:pPr>
            <a:r>
              <a:rPr lang="de-DE" b="1" dirty="0" sz="1000"/>
              <a:t>4. Definitionen &amp; Ausschlüsse der Police prüfen</a:t>
            </a:r>
            <a:endParaRPr lang="de-DE" dirty="0" sz="1000"/>
          </a:p>
          <a:p>
            <a:pPr lvl="0">
              <a:lnSpc>
                <a:spcPts val="1109"/>
              </a:lnSpc>
            </a:pPr>
            <a:r>
              <a:rPr lang="de-DE" dirty="0" sz="1000"/>
              <a:t>Klären Sie, was als </a:t>
            </a:r>
            <a:r>
              <a:rPr lang="de-DE" b="1" dirty="0" sz="1000"/>
              <a:t>Berufsunfähigkeit oder Krankheit</a:t>
            </a:r>
            <a:r>
              <a:rPr lang="de-DE" dirty="0" sz="1000"/>
              <a:t> gilt.</a:t>
            </a:r>
          </a:p>
          <a:p>
            <a:pPr lvl="0">
              <a:lnSpc>
                <a:spcPts val="1109"/>
              </a:lnSpc>
            </a:pPr>
            <a:r>
              <a:rPr lang="de-DE" dirty="0" sz="1000"/>
              <a:t>Prüfen Sie Ausschlüsse für Vorerkrankungen oder bestimmte Verletzungen.</a:t>
            </a:r>
          </a:p>
          <a:p>
            <a:pPr>
              <a:lnSpc>
                <a:spcPts val="1109"/>
              </a:lnSpc>
            </a:pPr>
            <a:r>
              <a:rPr lang="de-DE" dirty="0" sz="1000"/>
              <a:t>Achten Sie darauf, dass die Police Ihren </a:t>
            </a:r>
            <a:r>
              <a:rPr lang="de-DE" b="1" dirty="0" sz="1000"/>
              <a:t>konkreten Beruf</a:t>
            </a:r>
            <a:r>
              <a:rPr lang="de-DE" dirty="0" sz="1000"/>
              <a:t> abdeckt – besonders bei Spezialkenntnissen. </a:t>
            </a:r>
          </a:p>
          <a:p>
            <a:pPr marL="0" indent="0">
              <a:lnSpc>
                <a:spcPts val="1830"/>
              </a:lnSpc>
              <a:buNone/>
            </a:pPr>
            <a:endParaRPr lang="de-DE" dirty="0" sz="1525"/>
          </a:p>
          <a:p>
            <a:pPr marL="0" indent="0">
              <a:lnSpc>
                <a:spcPts val="1109"/>
              </a:lnSpc>
              <a:buNone/>
            </a:pPr>
            <a:r>
              <a:rPr lang="de-DE" b="1" dirty="0" sz="1000"/>
              <a:t>5. Inflationsschutz bedenken</a:t>
            </a:r>
            <a:endParaRPr lang="de-DE" dirty="0" sz="1000"/>
          </a:p>
          <a:p>
            <a:pPr>
              <a:lnSpc>
                <a:spcPts val="1109"/>
              </a:lnSpc>
            </a:pPr>
            <a:r>
              <a:rPr lang="de-DE" dirty="0" sz="1000"/>
              <a:t>Ohne Dynamik verlieren Leistungen mit der Zeit an Wert. Wählen Sie eine Police, die Auszahlungen an die Inflation anpasst</a:t>
            </a:r>
          </a:p>
          <a:p>
            <a:pPr marL="0" indent="0">
              <a:lnSpc>
                <a:spcPts val="1586"/>
              </a:lnSpc>
              <a:buNone/>
            </a:pPr>
            <a:endParaRPr lang="de-DE" dirty="0" sz="1325"/>
          </a:p>
          <a:p>
            <a:pPr marL="0" indent="0">
              <a:lnSpc>
                <a:spcPts val="1109"/>
              </a:lnSpc>
              <a:buNone/>
            </a:pPr>
            <a:r>
              <a:rPr lang="de-DE" b="1" dirty="0" sz="1000"/>
              <a:t>6. Die richtige Policenart wählen</a:t>
            </a:r>
            <a:endParaRPr lang="de-DE" dirty="0" sz="1000"/>
          </a:p>
          <a:p>
            <a:pPr lvl="0">
              <a:lnSpc>
                <a:spcPts val="1109"/>
              </a:lnSpc>
            </a:pPr>
            <a:r>
              <a:rPr lang="de-DE" b="1" dirty="0" sz="1000"/>
              <a:t>Entschädigungswert (Indemnity Value)</a:t>
            </a:r>
            <a:r>
              <a:rPr lang="de-DE" dirty="0" sz="1000"/>
              <a:t>: Günstiger, aber die Auszahlung hängt vom Einkommen im Leistungsfall ab.</a:t>
            </a:r>
          </a:p>
          <a:p>
            <a:pPr>
              <a:lnSpc>
                <a:spcPts val="1109"/>
              </a:lnSpc>
            </a:pPr>
            <a:r>
              <a:rPr lang="de-DE" b="1" dirty="0" sz="1000"/>
              <a:t>Vereinbarter Wert (Agreed Value)</a:t>
            </a:r>
            <a:r>
              <a:rPr lang="de-DE" dirty="0" sz="1000"/>
              <a:t>: Teurer, garantiert aber eine feste Leistung – unabhängig von Einkommensänderungen. </a:t>
            </a:r>
          </a:p>
          <a:p>
            <a:pPr marL="0" indent="0">
              <a:lnSpc>
                <a:spcPts val="397"/>
              </a:lnSpc>
              <a:buNone/>
            </a:pPr>
            <a:endParaRPr lang="de-DE" dirty="0" sz="325"/>
          </a:p>
          <a:p>
            <a:pPr marL="0" indent="0">
              <a:lnSpc>
                <a:spcPts val="1109"/>
              </a:lnSpc>
              <a:buNone/>
            </a:pPr>
            <a:r>
              <a:rPr lang="de-DE" b="1" dirty="0" sz="1000"/>
              <a:t>7. Alter, Gesundheit &amp; Beruf einbeziehen</a:t>
            </a:r>
            <a:endParaRPr lang="de-DE" dirty="0" sz="1000"/>
          </a:p>
          <a:p>
            <a:pPr lvl="0">
              <a:lnSpc>
                <a:spcPts val="1109"/>
              </a:lnSpc>
            </a:pPr>
            <a:r>
              <a:rPr lang="de-DE" dirty="0" sz="1000"/>
              <a:t>Ab 45–50 steigen die Beiträge stark. Sichern Sie sich früh ab.</a:t>
            </a:r>
          </a:p>
          <a:p>
            <a:pPr>
              <a:lnSpc>
                <a:spcPts val="1109"/>
              </a:lnSpc>
            </a:pPr>
            <a:r>
              <a:rPr lang="de-DE" dirty="0" sz="1000"/>
              <a:t>Erkrankungen und risikoreiche Berufe erhöhen die Kosten. Ein gesunder Lebensstil kann die Beiträge senken. </a:t>
            </a:r>
          </a:p>
          <a:p>
            <a:pPr marL="0" indent="0">
              <a:lnSpc>
                <a:spcPts val="1708"/>
              </a:lnSpc>
              <a:buNone/>
            </a:pPr>
            <a:endParaRPr lang="de-DE" dirty="0" sz="1425"/>
          </a:p>
        </p:txBody>
      </p:sp>
      <p:cxnSp>
        <p:nvCxnSpPr>
          <p:cNvPr id="79" name="Straight Connector 78">
            <a:extLst>
              <a:ext uri="{FF2B5EF4-FFF2-40B4-BE49-F238E27FC236}">
                <a16:creationId xmlns:a16="http://schemas.microsoft.com/office/drawing/2014/main" id="{174F981A-58CD-09A5-FC3F-7DA65285D7F4}"/>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80" name="Graphic 2">
            <a:extLst>
              <a:ext uri="{FF2B5EF4-FFF2-40B4-BE49-F238E27FC236}">
                <a16:creationId xmlns:a16="http://schemas.microsoft.com/office/drawing/2014/main" id="{F1509025-3A45-9F93-B460-57647DAC1288}"/>
              </a:ext>
            </a:extLst>
          </p:cNvPr>
          <p:cNvGrpSpPr/>
          <p:nvPr/>
        </p:nvGrpSpPr>
        <p:grpSpPr>
          <a:xfrm>
            <a:off x="928234" y="582146"/>
            <a:ext cx="713270" cy="688476"/>
            <a:chOff x="7216180" y="2896437"/>
            <a:chExt cx="1173608" cy="1132811"/>
          </a:xfrm>
          <a:solidFill>
            <a:srgbClr val="F16024"/>
          </a:solidFill>
        </p:grpSpPr>
        <p:grpSp>
          <p:nvGrpSpPr>
            <p:cNvPr id="81" name="Graphic 2">
              <a:extLst>
                <a:ext uri="{FF2B5EF4-FFF2-40B4-BE49-F238E27FC236}">
                  <a16:creationId xmlns:a16="http://schemas.microsoft.com/office/drawing/2014/main" id="{EF7051B7-C204-6C24-1B85-18D8FEBC64A8}"/>
                </a:ext>
              </a:extLst>
            </p:cNvPr>
            <p:cNvGrpSpPr/>
            <p:nvPr/>
          </p:nvGrpSpPr>
          <p:grpSpPr>
            <a:xfrm>
              <a:off x="7884516" y="3299879"/>
              <a:ext cx="244481" cy="366043"/>
              <a:chOff x="7884516" y="3299879"/>
              <a:chExt cx="244481" cy="366043"/>
            </a:xfrm>
            <a:grpFill/>
          </p:grpSpPr>
          <p:sp>
            <p:nvSpPr>
              <p:cNvPr id="96" name="Freeform 95">
                <a:extLst>
                  <a:ext uri="{FF2B5EF4-FFF2-40B4-BE49-F238E27FC236}">
                    <a16:creationId xmlns:a16="http://schemas.microsoft.com/office/drawing/2014/main" id="{85DEFD9B-4F08-5650-7567-F53769435AD0}"/>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7" name="Freeform 96">
                <a:extLst>
                  <a:ext uri="{FF2B5EF4-FFF2-40B4-BE49-F238E27FC236}">
                    <a16:creationId xmlns:a16="http://schemas.microsoft.com/office/drawing/2014/main" id="{C053CB10-75E1-91DF-19CE-EDFB06C2078C}"/>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8" name="Freeform 97">
                <a:extLst>
                  <a:ext uri="{FF2B5EF4-FFF2-40B4-BE49-F238E27FC236}">
                    <a16:creationId xmlns:a16="http://schemas.microsoft.com/office/drawing/2014/main" id="{1AB5DFD4-BF23-7692-589F-87091CD0E7FF}"/>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9" name="Freeform 98">
                <a:extLst>
                  <a:ext uri="{FF2B5EF4-FFF2-40B4-BE49-F238E27FC236}">
                    <a16:creationId xmlns:a16="http://schemas.microsoft.com/office/drawing/2014/main" id="{9388B756-E020-4A54-877A-89B75441FC8E}"/>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00" name="Freeform 99">
                <a:extLst>
                  <a:ext uri="{FF2B5EF4-FFF2-40B4-BE49-F238E27FC236}">
                    <a16:creationId xmlns:a16="http://schemas.microsoft.com/office/drawing/2014/main" id="{7B1D4C61-E5E9-0853-9A4F-0B5C5936F54E}"/>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01" name="Freeform 100">
                <a:extLst>
                  <a:ext uri="{FF2B5EF4-FFF2-40B4-BE49-F238E27FC236}">
                    <a16:creationId xmlns:a16="http://schemas.microsoft.com/office/drawing/2014/main" id="{95DE4107-6933-F4CE-FC60-18A296D27FF7}"/>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02" name="Freeform 101">
                <a:extLst>
                  <a:ext uri="{FF2B5EF4-FFF2-40B4-BE49-F238E27FC236}">
                    <a16:creationId xmlns:a16="http://schemas.microsoft.com/office/drawing/2014/main" id="{3BDFF03C-FD03-6A33-2670-133E0B44C3FC}"/>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03" name="Freeform 102">
                <a:extLst>
                  <a:ext uri="{FF2B5EF4-FFF2-40B4-BE49-F238E27FC236}">
                    <a16:creationId xmlns:a16="http://schemas.microsoft.com/office/drawing/2014/main" id="{357596C2-2CF0-D63F-884C-92D6CF66C834}"/>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04" name="Freeform 103">
                <a:extLst>
                  <a:ext uri="{FF2B5EF4-FFF2-40B4-BE49-F238E27FC236}">
                    <a16:creationId xmlns:a16="http://schemas.microsoft.com/office/drawing/2014/main" id="{4B323F66-2540-E01F-BD6B-5DC2EB5E4472}"/>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05" name="Freeform 104">
                <a:extLst>
                  <a:ext uri="{FF2B5EF4-FFF2-40B4-BE49-F238E27FC236}">
                    <a16:creationId xmlns:a16="http://schemas.microsoft.com/office/drawing/2014/main" id="{0E6A6965-523D-13FB-A3C9-86EC5E97394C}"/>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06" name="Freeform 105">
                <a:extLst>
                  <a:ext uri="{FF2B5EF4-FFF2-40B4-BE49-F238E27FC236}">
                    <a16:creationId xmlns:a16="http://schemas.microsoft.com/office/drawing/2014/main" id="{653BCD4E-C17C-D337-EA75-D9194BF66616}"/>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82" name="Graphic 2">
              <a:extLst>
                <a:ext uri="{FF2B5EF4-FFF2-40B4-BE49-F238E27FC236}">
                  <a16:creationId xmlns:a16="http://schemas.microsoft.com/office/drawing/2014/main" id="{6CCFDCD8-9714-0A2E-852E-B543555AA814}"/>
                </a:ext>
              </a:extLst>
            </p:cNvPr>
            <p:cNvGrpSpPr/>
            <p:nvPr/>
          </p:nvGrpSpPr>
          <p:grpSpPr>
            <a:xfrm>
              <a:off x="7216180" y="2896437"/>
              <a:ext cx="1173608" cy="1132811"/>
              <a:chOff x="7216180" y="2896437"/>
              <a:chExt cx="1173608" cy="1132811"/>
            </a:xfrm>
            <a:grpFill/>
          </p:grpSpPr>
          <p:sp>
            <p:nvSpPr>
              <p:cNvPr id="83" name="Freeform 82">
                <a:extLst>
                  <a:ext uri="{FF2B5EF4-FFF2-40B4-BE49-F238E27FC236}">
                    <a16:creationId xmlns:a16="http://schemas.microsoft.com/office/drawing/2014/main" id="{4D661BAE-A7D6-0910-B9B7-06A9BF64BA72}"/>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4" name="Freeform 83">
                <a:extLst>
                  <a:ext uri="{FF2B5EF4-FFF2-40B4-BE49-F238E27FC236}">
                    <a16:creationId xmlns:a16="http://schemas.microsoft.com/office/drawing/2014/main" id="{1F379A66-4856-1F38-87AE-F8EC96B802F4}"/>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5" name="Freeform 84">
                <a:extLst>
                  <a:ext uri="{FF2B5EF4-FFF2-40B4-BE49-F238E27FC236}">
                    <a16:creationId xmlns:a16="http://schemas.microsoft.com/office/drawing/2014/main" id="{27450D8E-02BB-81B4-92F1-38A4AC1A848D}"/>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6" name="Freeform 85">
                <a:extLst>
                  <a:ext uri="{FF2B5EF4-FFF2-40B4-BE49-F238E27FC236}">
                    <a16:creationId xmlns:a16="http://schemas.microsoft.com/office/drawing/2014/main" id="{11605C7B-AE7D-25B7-7129-D7A93E833931}"/>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7" name="Freeform 86">
                <a:extLst>
                  <a:ext uri="{FF2B5EF4-FFF2-40B4-BE49-F238E27FC236}">
                    <a16:creationId xmlns:a16="http://schemas.microsoft.com/office/drawing/2014/main" id="{F6AD36DC-9652-8F2E-98B5-4A21C47D39F6}"/>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8" name="Freeform 87">
                <a:extLst>
                  <a:ext uri="{FF2B5EF4-FFF2-40B4-BE49-F238E27FC236}">
                    <a16:creationId xmlns:a16="http://schemas.microsoft.com/office/drawing/2014/main" id="{805B13B9-F906-FFF6-A0EE-D636F494A14E}"/>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9" name="Freeform 88">
                <a:extLst>
                  <a:ext uri="{FF2B5EF4-FFF2-40B4-BE49-F238E27FC236}">
                    <a16:creationId xmlns:a16="http://schemas.microsoft.com/office/drawing/2014/main" id="{3522AD15-2976-0E79-E124-1C9C9836B044}"/>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0" name="Freeform 89">
                <a:extLst>
                  <a:ext uri="{FF2B5EF4-FFF2-40B4-BE49-F238E27FC236}">
                    <a16:creationId xmlns:a16="http://schemas.microsoft.com/office/drawing/2014/main" id="{0F97C28F-6D6E-9CF0-99A2-8F222E640CFF}"/>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91" name="Freeform 90">
                <a:extLst>
                  <a:ext uri="{FF2B5EF4-FFF2-40B4-BE49-F238E27FC236}">
                    <a16:creationId xmlns:a16="http://schemas.microsoft.com/office/drawing/2014/main" id="{123752D4-2482-8524-848E-8E03F402C137}"/>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92" name="Freeform 91">
                <a:extLst>
                  <a:ext uri="{FF2B5EF4-FFF2-40B4-BE49-F238E27FC236}">
                    <a16:creationId xmlns:a16="http://schemas.microsoft.com/office/drawing/2014/main" id="{1E8A34EA-5108-0BFA-6467-7CD57E271D0A}"/>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3" name="Freeform 92">
                <a:extLst>
                  <a:ext uri="{FF2B5EF4-FFF2-40B4-BE49-F238E27FC236}">
                    <a16:creationId xmlns:a16="http://schemas.microsoft.com/office/drawing/2014/main" id="{102E2599-775E-7B6B-D4DA-AD17366DF145}"/>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4" name="Freeform 93">
                <a:extLst>
                  <a:ext uri="{FF2B5EF4-FFF2-40B4-BE49-F238E27FC236}">
                    <a16:creationId xmlns:a16="http://schemas.microsoft.com/office/drawing/2014/main" id="{CC23C986-1F79-1618-A0DB-8F2E89D90F41}"/>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5" name="Freeform 94">
                <a:extLst>
                  <a:ext uri="{FF2B5EF4-FFF2-40B4-BE49-F238E27FC236}">
                    <a16:creationId xmlns:a16="http://schemas.microsoft.com/office/drawing/2014/main" id="{BCD253E3-7F53-6A29-A5A9-10DD1BED2224}"/>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spTree>
    <p:extLst>
      <p:ext uri="{BB962C8B-B14F-4D97-AF65-F5344CB8AC3E}">
        <p14:creationId xmlns:p14="http://schemas.microsoft.com/office/powerpoint/2010/main" val="8874843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AF8725-E32F-6EE9-A421-D2DCDEC6F7C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655173E0-F7F1-2A00-6569-061EAAC28476}"/>
              </a:ext>
            </a:extLst>
          </p:cNvPr>
          <p:cNvSpPr>
            <a:spLocks noGrp="1"/>
          </p:cNvSpPr>
          <p:nvPr>
            <p:ph type="body" sz="quarter" idx="49"/>
          </p:nvPr>
        </p:nvSpPr>
        <p:spPr/>
        <p:txBody>
          <a:bodyPr/>
          <a:lstStyle/>
          <a:p>
            <a:r>
              <a:rPr lang="de-DE" dirty="0"/>
              <a:t>Einführung</a:t>
            </a:r>
          </a:p>
        </p:txBody>
      </p:sp>
      <p:sp>
        <p:nvSpPr>
          <p:cNvPr id="2" name="Text Placeholder 1">
            <a:extLst>
              <a:ext uri="{FF2B5EF4-FFF2-40B4-BE49-F238E27FC236}">
                <a16:creationId xmlns:a16="http://schemas.microsoft.com/office/drawing/2014/main" id="{E6BE21D6-726B-9278-DF20-1F3D6301B25F}"/>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B5E3213C-39E8-5766-C87A-14257CE6F113}"/>
              </a:ext>
            </a:extLst>
          </p:cNvPr>
          <p:cNvSpPr>
            <a:spLocks noGrp="1"/>
          </p:cNvSpPr>
          <p:nvPr>
            <p:ph type="body" sz="quarter" idx="61"/>
          </p:nvPr>
        </p:nvSpPr>
        <p:spPr/>
        <p:txBody>
          <a:bodyPr/>
          <a:lstStyle/>
          <a:p>
            <a:r>
              <a:rPr lang="de-DE" dirty="0"/>
              <a:t>Frauen in der Karrieremitte</a:t>
            </a:r>
          </a:p>
        </p:txBody>
      </p:sp>
      <p:sp>
        <p:nvSpPr>
          <p:cNvPr id="8" name="Text Placeholder 7">
            <a:extLst>
              <a:ext uri="{FF2B5EF4-FFF2-40B4-BE49-F238E27FC236}">
                <a16:creationId xmlns:a16="http://schemas.microsoft.com/office/drawing/2014/main" id="{140C9392-621B-7208-CD73-14910B9421DD}"/>
              </a:ext>
            </a:extLst>
          </p:cNvPr>
          <p:cNvSpPr>
            <a:spLocks noGrp="1"/>
          </p:cNvSpPr>
          <p:nvPr>
            <p:ph type="body" sz="quarter" idx="64"/>
          </p:nvPr>
        </p:nvSpPr>
        <p:spPr/>
        <p:txBody>
          <a:bodyPr/>
          <a:lstStyle/>
          <a:p>
            <a:pPr marL="0" indent="0">
              <a:lnSpc>
                <a:spcPts val="1002"/>
              </a:lnSpc>
              <a:buNone/>
            </a:pPr>
            <a:r>
              <a:rPr lang="de-DE" sz="1150" b="1" dirty="0">
                <a:solidFill>
                  <a:srgbClr val="F16024"/>
                </a:solidFill>
              </a:rPr>
              <a:t>Wohngebäude- und Hausratversicherung</a:t>
            </a:r>
          </a:p>
          <a:p>
            <a:pPr marL="0" indent="0">
              <a:lnSpc>
                <a:spcPts val="1403"/>
              </a:lnSpc>
              <a:buNone/>
            </a:pPr>
            <a:endParaRPr lang="de-DE" sz="1175" b="1" dirty="0">
              <a:solidFill>
                <a:srgbClr val="F16024"/>
              </a:solidFill>
            </a:endParaRPr>
          </a:p>
          <a:p>
            <a:pPr marL="0" indent="0">
              <a:lnSpc>
                <a:spcPts val="971"/>
              </a:lnSpc>
              <a:buNone/>
            </a:pPr>
            <a:r>
              <a:rPr lang="de-DE" b="1" dirty="0" sz="875"/>
              <a:t>Wichtige Überlegungen:</a:t>
            </a:r>
          </a:p>
          <a:p>
            <a:pPr marL="0" indent="0">
              <a:lnSpc>
                <a:spcPts val="1403"/>
              </a:lnSpc>
              <a:buNone/>
            </a:pPr>
            <a:endParaRPr lang="de-DE" b="1" dirty="0" sz="1175"/>
          </a:p>
          <a:p>
            <a:pPr marL="0" indent="0">
              <a:lnSpc>
                <a:spcPts val="971"/>
              </a:lnSpc>
              <a:buNone/>
            </a:pPr>
            <a:r>
              <a:rPr lang="de-DE" b="1" dirty="0" sz="875"/>
              <a:t>Deckungsumfang: </a:t>
            </a:r>
            <a:r>
              <a:rPr lang="de-DE" dirty="0" sz="875"/>
              <a:t>Achten Sie auf Schutz für Gebäude, Hausrat und Haftpflicht. Prüfen Sie, ob die Police zusätzliche Lebenshaltungskosten übernimmt, falls Ihr Zuhause unbewohnbar wird. </a:t>
            </a:r>
          </a:p>
          <a:p>
            <a:pPr marL="0" indent="0">
              <a:lnSpc>
                <a:spcPts val="1586"/>
              </a:lnSpc>
              <a:buNone/>
            </a:pPr>
            <a:endParaRPr lang="de-DE" dirty="0" sz="1325"/>
          </a:p>
          <a:p>
            <a:pPr marL="0" indent="0">
              <a:lnSpc>
                <a:spcPts val="971"/>
              </a:lnSpc>
              <a:spcBef>
                <a:spcPts val="235"/>
              </a:spcBef>
              <a:buNone/>
            </a:pPr>
            <a:r>
              <a:rPr lang="de-DE" b="1" dirty="0" sz="875"/>
              <a:t>Deckungssummen &amp; Selbstbeteiligung: </a:t>
            </a:r>
            <a:r>
              <a:rPr lang="de-DE" dirty="0" sz="875"/>
              <a:t>Die Deckung sollte den vollen Wiederaufbaukosten entsprechen, nicht nur dem Marktwert. Eine höhere Selbstbeteiligung senkt die Beiträge, erhöht aber Ihr Eigenrisiko. </a:t>
            </a:r>
          </a:p>
          <a:p>
            <a:pPr marL="0" indent="0">
              <a:lnSpc>
                <a:spcPts val="549"/>
              </a:lnSpc>
              <a:buNone/>
            </a:pPr>
            <a:endParaRPr lang="de-DE" dirty="0" sz="450"/>
          </a:p>
          <a:p>
            <a:pPr marL="0" indent="0">
              <a:lnSpc>
                <a:spcPts val="971"/>
              </a:lnSpc>
              <a:spcBef>
                <a:spcPts val="1080"/>
              </a:spcBef>
              <a:buNone/>
            </a:pPr>
            <a:r>
              <a:rPr lang="de-DE" b="1" dirty="0" sz="875"/>
              <a:t>Ausschlüsse &amp; Zusatzbausteine: </a:t>
            </a:r>
            <a:r>
              <a:rPr lang="de-DE" dirty="0" sz="875"/>
              <a:t>Für Überschwemmungen, Erdbeben und bestimmte Naturkatastrophen ist oft ein eigener Schutz nötig. Erwägen Sie Zusatzbausteine für Wertgegenstände (Schmuck, Kunst). </a:t>
            </a:r>
          </a:p>
          <a:p>
            <a:pPr marL="0" indent="0">
              <a:lnSpc>
                <a:spcPts val="549"/>
              </a:lnSpc>
              <a:buNone/>
            </a:pPr>
            <a:endParaRPr lang="de-DE" dirty="0" sz="450"/>
          </a:p>
          <a:p>
            <a:pPr marL="0" indent="0">
              <a:lnSpc>
                <a:spcPts val="971"/>
              </a:lnSpc>
              <a:spcBef>
                <a:spcPts val="1055"/>
              </a:spcBef>
              <a:buNone/>
            </a:pPr>
            <a:r>
              <a:rPr lang="de-DE" b="1" dirty="0" sz="875"/>
              <a:t>Ruf des Versicherers &amp; Rabatte: </a:t>
            </a:r>
            <a:r>
              <a:rPr lang="de-DE" dirty="0" sz="875"/>
              <a:t>Wählen Sie finanzstarke Versicherer mit guter Schadenregulierung. Fragen Sie nach Bündelrabatten oder Nachlässen für bessere Sicherheitstechnik.</a:t>
            </a:r>
          </a:p>
          <a:p>
            <a:pPr marL="228600" indent="-228600">
              <a:lnSpc>
                <a:spcPts val="1586"/>
              </a:lnSpc>
              <a:buAutoNum type="arabicPeriod"/>
            </a:pPr>
            <a:endParaRPr lang="de-DE" b="1" dirty="0" sz="1325"/>
          </a:p>
          <a:p>
            <a:pPr marL="0" indent="0">
              <a:lnSpc>
                <a:spcPts val="971"/>
              </a:lnSpc>
              <a:spcBef>
                <a:spcPts val="315"/>
              </a:spcBef>
              <a:buNone/>
            </a:pPr>
            <a:r>
              <a:rPr lang="de-DE" b="1" dirty="0" sz="875"/>
              <a:t>Lebensumstände: </a:t>
            </a:r>
            <a:r>
              <a:rPr lang="de-DE" dirty="0" sz="875"/>
              <a:t>Verkleinern oder umziehen? Testen Sie die Gegend vor dem Kauf (z. B. 6 Monate zur Miete). Vermeiden Sie emotionale Entscheidungen – planen Sie und beobachten Sie die Marktentwicklung.</a:t>
            </a:r>
            <a:endParaRPr lang="de-DE" dirty="0" sz="875"/>
          </a:p>
          <a:p>
            <a:pPr>
              <a:lnSpc>
                <a:spcPts val="549"/>
              </a:lnSpc>
            </a:pPr>
            <a:endParaRPr lang="de-DE" dirty="0" sz="450"/>
          </a:p>
        </p:txBody>
      </p:sp>
      <p:sp>
        <p:nvSpPr>
          <p:cNvPr id="50" name="Rounded Rectangle 49">
            <a:extLst>
              <a:ext uri="{FF2B5EF4-FFF2-40B4-BE49-F238E27FC236}">
                <a16:creationId xmlns:a16="http://schemas.microsoft.com/office/drawing/2014/main" id="{9E86C03C-AEEE-F7C1-12D0-D6245704491D}"/>
              </a:ext>
            </a:extLst>
          </p:cNvPr>
          <p:cNvSpPr/>
          <p:nvPr/>
        </p:nvSpPr>
        <p:spPr>
          <a:xfrm>
            <a:off x="1789814" y="8020494"/>
            <a:ext cx="5231219" cy="1111631"/>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2" name="Text Placeholder 7">
            <a:extLst>
              <a:ext uri="{FF2B5EF4-FFF2-40B4-BE49-F238E27FC236}">
                <a16:creationId xmlns:a16="http://schemas.microsoft.com/office/drawing/2014/main" id="{8DAE2E7E-C5EB-D23D-BF1D-0746FE925A91}"/>
              </a:ext>
            </a:extLst>
          </p:cNvPr>
          <p:cNvSpPr txBox="1">
            <a:spLocks/>
          </p:cNvSpPr>
          <p:nvPr/>
        </p:nvSpPr>
        <p:spPr>
          <a:xfrm>
            <a:off x="2022303" y="8252722"/>
            <a:ext cx="3149361" cy="11268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220"/>
              </a:lnSpc>
              <a:buNone/>
            </a:pPr>
            <a:endParaRPr lang="de-DE" dirty="0" sz="1025">
              <a:highlight>
                <a:srgbClr val="FFFF00"/>
              </a:highlight>
            </a:endParaRPr>
          </a:p>
          <a:p>
            <a:pPr>
              <a:lnSpc>
                <a:spcPts val="1137"/>
              </a:lnSpc>
            </a:pPr>
            <a:r>
              <a:rPr lang="de-DE" dirty="0" sz="1025"/>
              <a:t>Nehmen Sie sich einen Moment Zeit und überlegen Sie: Gegen welche Risiken sind Sie unterversichert? </a:t>
            </a:r>
          </a:p>
          <a:p>
            <a:pPr>
              <a:lnSpc>
                <a:spcPts val="1403"/>
              </a:lnSpc>
            </a:pPr>
            <a:endParaRPr lang="de-DE" dirty="0" sz="1175">
              <a:highlight>
                <a:srgbClr val="FFFF00"/>
              </a:highlight>
            </a:endParaRPr>
          </a:p>
          <a:p>
            <a:pPr marL="0" indent="0">
              <a:lnSpc>
                <a:spcPts val="1220"/>
              </a:lnSpc>
              <a:buNone/>
            </a:pPr>
            <a:endParaRPr lang="de-DE" dirty="0" sz="1025"/>
          </a:p>
        </p:txBody>
      </p:sp>
      <p:sp>
        <p:nvSpPr>
          <p:cNvPr id="68" name="Rounded Rectangle 67">
            <a:extLst>
              <a:ext uri="{FF2B5EF4-FFF2-40B4-BE49-F238E27FC236}">
                <a16:creationId xmlns:a16="http://schemas.microsoft.com/office/drawing/2014/main" id="{700D1F21-03B6-B941-FF9E-0758F8A0ADC4}"/>
              </a:ext>
            </a:extLst>
          </p:cNvPr>
          <p:cNvSpPr/>
          <p:nvPr/>
        </p:nvSpPr>
        <p:spPr>
          <a:xfrm>
            <a:off x="1814623" y="5982587"/>
            <a:ext cx="5231219" cy="1637414"/>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9" name="Text Placeholder 7">
            <a:extLst>
              <a:ext uri="{FF2B5EF4-FFF2-40B4-BE49-F238E27FC236}">
                <a16:creationId xmlns:a16="http://schemas.microsoft.com/office/drawing/2014/main" id="{2A332105-5609-1F0E-6EF6-D2CE41EE3942}"/>
              </a:ext>
            </a:extLst>
          </p:cNvPr>
          <p:cNvSpPr txBox="1">
            <a:spLocks/>
          </p:cNvSpPr>
          <p:nvPr/>
        </p:nvSpPr>
        <p:spPr>
          <a:xfrm>
            <a:off x="2025150" y="6365555"/>
            <a:ext cx="3149361" cy="11268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endParaRPr lang="de-DE" dirty="0"/>
          </a:p>
        </p:txBody>
      </p:sp>
      <p:grpSp>
        <p:nvGrpSpPr>
          <p:cNvPr id="51" name="Group 50">
            <a:extLst>
              <a:ext uri="{FF2B5EF4-FFF2-40B4-BE49-F238E27FC236}">
                <a16:creationId xmlns:a16="http://schemas.microsoft.com/office/drawing/2014/main" id="{05159877-AB50-CB92-F3EB-F885717C8437}"/>
              </a:ext>
            </a:extLst>
          </p:cNvPr>
          <p:cNvGrpSpPr/>
          <p:nvPr/>
        </p:nvGrpSpPr>
        <p:grpSpPr>
          <a:xfrm>
            <a:off x="1972947" y="5775581"/>
            <a:ext cx="1628739" cy="406400"/>
            <a:chOff x="1997756" y="3611831"/>
            <a:chExt cx="1628739" cy="406400"/>
          </a:xfrm>
        </p:grpSpPr>
        <p:grpSp>
          <p:nvGrpSpPr>
            <p:cNvPr id="70" name="Group 69">
              <a:extLst>
                <a:ext uri="{FF2B5EF4-FFF2-40B4-BE49-F238E27FC236}">
                  <a16:creationId xmlns:a16="http://schemas.microsoft.com/office/drawing/2014/main" id="{683EB9F8-9CFD-5509-ABD2-C715081BF6D7}"/>
                </a:ext>
              </a:extLst>
            </p:cNvPr>
            <p:cNvGrpSpPr/>
            <p:nvPr/>
          </p:nvGrpSpPr>
          <p:grpSpPr>
            <a:xfrm>
              <a:off x="1997756" y="3611831"/>
              <a:ext cx="1628739" cy="406400"/>
              <a:chOff x="1590175" y="6032510"/>
              <a:chExt cx="1628739" cy="406400"/>
            </a:xfrm>
          </p:grpSpPr>
          <p:sp>
            <p:nvSpPr>
              <p:cNvPr id="71" name="Rectangle 70">
                <a:extLst>
                  <a:ext uri="{FF2B5EF4-FFF2-40B4-BE49-F238E27FC236}">
                    <a16:creationId xmlns:a16="http://schemas.microsoft.com/office/drawing/2014/main" id="{4CCFEE0A-F27C-A388-836A-DFC2E52A3BF1}"/>
                  </a:ext>
                </a:extLst>
              </p:cNvPr>
              <p:cNvSpPr/>
              <p:nvPr/>
            </p:nvSpPr>
            <p:spPr>
              <a:xfrm>
                <a:off x="1941158" y="6087928"/>
                <a:ext cx="674452"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72" name="Rectangle 71">
                <a:extLst>
                  <a:ext uri="{FF2B5EF4-FFF2-40B4-BE49-F238E27FC236}">
                    <a16:creationId xmlns:a16="http://schemas.microsoft.com/office/drawing/2014/main" id="{4C2AEF26-981A-43EF-D0CF-80F2F797AA0A}"/>
                  </a:ext>
                </a:extLst>
              </p:cNvPr>
              <p:cNvSpPr/>
              <p:nvPr/>
            </p:nvSpPr>
            <p:spPr>
              <a:xfrm>
                <a:off x="1784139" y="6092546"/>
                <a:ext cx="827927" cy="286328"/>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73" name="Text Placeholder 122">
                <a:extLst>
                  <a:ext uri="{FF2B5EF4-FFF2-40B4-BE49-F238E27FC236}">
                    <a16:creationId xmlns:a16="http://schemas.microsoft.com/office/drawing/2014/main" id="{4BC5E1DD-4B76-5143-D325-406D79F000D0}"/>
                  </a:ext>
                </a:extLst>
              </p:cNvPr>
              <p:cNvSpPr txBox="1">
                <a:spLocks/>
              </p:cNvSpPr>
              <p:nvPr/>
            </p:nvSpPr>
            <p:spPr>
              <a:xfrm>
                <a:off x="2044449" y="6096239"/>
                <a:ext cx="1174465" cy="309192"/>
              </a:xfrm>
              <a:prstGeom prst="rect">
                <a:avLst/>
              </a:prstGeom>
              <a:solidFill>
                <a:schemeClr val="accent2"/>
              </a:solidFill>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Ressourcen</a:t>
                </a:r>
              </a:p>
            </p:txBody>
          </p:sp>
          <p:sp>
            <p:nvSpPr>
              <p:cNvPr id="74" name="Oval 73">
                <a:extLst>
                  <a:ext uri="{FF2B5EF4-FFF2-40B4-BE49-F238E27FC236}">
                    <a16:creationId xmlns:a16="http://schemas.microsoft.com/office/drawing/2014/main" id="{1642D5F6-A617-8204-C297-94814DC7D9CB}"/>
                  </a:ext>
                </a:extLst>
              </p:cNvPr>
              <p:cNvSpPr/>
              <p:nvPr/>
            </p:nvSpPr>
            <p:spPr>
              <a:xfrm>
                <a:off x="1590175" y="6032510"/>
                <a:ext cx="406400" cy="406400"/>
              </a:xfrm>
              <a:prstGeom prst="ellipse">
                <a:avLst/>
              </a:prstGeom>
              <a:solidFill>
                <a:srgbClr val="F160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77" name="Freeform 76">
                <a:extLst>
                  <a:ext uri="{FF2B5EF4-FFF2-40B4-BE49-F238E27FC236}">
                    <a16:creationId xmlns:a16="http://schemas.microsoft.com/office/drawing/2014/main" id="{AB70CE5C-F072-BBD6-ADDB-F63AD124B65E}"/>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de-DE" dirty="0"/>
              </a:p>
            </p:txBody>
          </p:sp>
        </p:grpSp>
        <p:grpSp>
          <p:nvGrpSpPr>
            <p:cNvPr id="41" name="Group 40">
              <a:extLst>
                <a:ext uri="{FF2B5EF4-FFF2-40B4-BE49-F238E27FC236}">
                  <a16:creationId xmlns:a16="http://schemas.microsoft.com/office/drawing/2014/main" id="{7ED133A0-2A9D-0AD4-FF8F-4CE1323DE359}"/>
                </a:ext>
              </a:extLst>
            </p:cNvPr>
            <p:cNvGrpSpPr/>
            <p:nvPr/>
          </p:nvGrpSpPr>
          <p:grpSpPr>
            <a:xfrm>
              <a:off x="2082840" y="3699396"/>
              <a:ext cx="249276" cy="237604"/>
              <a:chOff x="8687174" y="1568164"/>
              <a:chExt cx="1195477" cy="1139501"/>
            </a:xfrm>
            <a:solidFill>
              <a:schemeClr val="bg1"/>
            </a:solidFill>
          </p:grpSpPr>
          <p:grpSp>
            <p:nvGrpSpPr>
              <p:cNvPr id="42" name="Graphic 37">
                <a:extLst>
                  <a:ext uri="{FF2B5EF4-FFF2-40B4-BE49-F238E27FC236}">
                    <a16:creationId xmlns:a16="http://schemas.microsoft.com/office/drawing/2014/main" id="{3380DA30-5646-A4B2-0ACA-8DD91E407419}"/>
                  </a:ext>
                </a:extLst>
              </p:cNvPr>
              <p:cNvGrpSpPr/>
              <p:nvPr/>
            </p:nvGrpSpPr>
            <p:grpSpPr>
              <a:xfrm>
                <a:off x="9122006" y="1798742"/>
                <a:ext cx="652378" cy="709850"/>
                <a:chOff x="4172018" y="1336363"/>
                <a:chExt cx="742283" cy="807675"/>
              </a:xfrm>
              <a:grpFill/>
            </p:grpSpPr>
            <p:sp>
              <p:nvSpPr>
                <p:cNvPr id="44" name="Freeform 43">
                  <a:extLst>
                    <a:ext uri="{FF2B5EF4-FFF2-40B4-BE49-F238E27FC236}">
                      <a16:creationId xmlns:a16="http://schemas.microsoft.com/office/drawing/2014/main" id="{4CC3EF6A-092F-4612-7D70-902AAB1DAA3F}"/>
                    </a:ext>
                  </a:extLst>
                </p:cNvPr>
                <p:cNvSpPr/>
                <p:nvPr/>
              </p:nvSpPr>
              <p:spPr>
                <a:xfrm>
                  <a:off x="4172018" y="1603142"/>
                  <a:ext cx="326273" cy="540896"/>
                </a:xfrm>
                <a:custGeom>
                  <a:avLst/>
                  <a:gdLst>
                    <a:gd name="connsiteX0" fmla="*/ 270512 w 326273"/>
                    <a:gd name="connsiteY0" fmla="*/ 377770 h 540896"/>
                    <a:gd name="connsiteX1" fmla="*/ 323765 w 326273"/>
                    <a:gd name="connsiteY1" fmla="*/ 400593 h 540896"/>
                    <a:gd name="connsiteX2" fmla="*/ 323765 w 326273"/>
                    <a:gd name="connsiteY2" fmla="*/ 517560 h 540896"/>
                    <a:gd name="connsiteX3" fmla="*/ 296187 w 326273"/>
                    <a:gd name="connsiteY3" fmla="*/ 538481 h 540896"/>
                    <a:gd name="connsiteX4" fmla="*/ 30872 w 326273"/>
                    <a:gd name="connsiteY4" fmla="*/ 538481 h 540896"/>
                    <a:gd name="connsiteX5" fmla="*/ 3294 w 326273"/>
                    <a:gd name="connsiteY5" fmla="*/ 515658 h 540896"/>
                    <a:gd name="connsiteX6" fmla="*/ 3294 w 326273"/>
                    <a:gd name="connsiteY6" fmla="*/ 398691 h 540896"/>
                    <a:gd name="connsiteX7" fmla="*/ 56548 w 326273"/>
                    <a:gd name="connsiteY7" fmla="*/ 377770 h 540896"/>
                    <a:gd name="connsiteX8" fmla="*/ 56548 w 326273"/>
                    <a:gd name="connsiteY8" fmla="*/ 162855 h 540896"/>
                    <a:gd name="connsiteX9" fmla="*/ 3294 w 326273"/>
                    <a:gd name="connsiteY9" fmla="*/ 141934 h 540896"/>
                    <a:gd name="connsiteX10" fmla="*/ 3294 w 326273"/>
                    <a:gd name="connsiteY10" fmla="*/ 24967 h 540896"/>
                    <a:gd name="connsiteX11" fmla="*/ 30872 w 326273"/>
                    <a:gd name="connsiteY11" fmla="*/ 2144 h 540896"/>
                    <a:gd name="connsiteX12" fmla="*/ 245787 w 326273"/>
                    <a:gd name="connsiteY12" fmla="*/ 2144 h 540896"/>
                    <a:gd name="connsiteX13" fmla="*/ 271462 w 326273"/>
                    <a:gd name="connsiteY13" fmla="*/ 22114 h 540896"/>
                    <a:gd name="connsiteX14" fmla="*/ 271462 w 326273"/>
                    <a:gd name="connsiteY14" fmla="*/ 377770 h 540896"/>
                    <a:gd name="connsiteX15" fmla="*/ 217258 w 326273"/>
                    <a:gd name="connsiteY15" fmla="*/ 55397 h 540896"/>
                    <a:gd name="connsiteX16" fmla="*/ 56548 w 326273"/>
                    <a:gd name="connsiteY16" fmla="*/ 55397 h 540896"/>
                    <a:gd name="connsiteX17" fmla="*/ 56548 w 326273"/>
                    <a:gd name="connsiteY17" fmla="*/ 108651 h 540896"/>
                    <a:gd name="connsiteX18" fmla="*/ 109801 w 326273"/>
                    <a:gd name="connsiteY18" fmla="*/ 129572 h 540896"/>
                    <a:gd name="connsiteX19" fmla="*/ 109801 w 326273"/>
                    <a:gd name="connsiteY19" fmla="*/ 402494 h 540896"/>
                    <a:gd name="connsiteX20" fmla="*/ 56548 w 326273"/>
                    <a:gd name="connsiteY20" fmla="*/ 430072 h 540896"/>
                    <a:gd name="connsiteX21" fmla="*/ 56548 w 326273"/>
                    <a:gd name="connsiteY21" fmla="*/ 483325 h 540896"/>
                    <a:gd name="connsiteX22" fmla="*/ 271462 w 326273"/>
                    <a:gd name="connsiteY22" fmla="*/ 483325 h 540896"/>
                    <a:gd name="connsiteX23" fmla="*/ 271462 w 326273"/>
                    <a:gd name="connsiteY23" fmla="*/ 430072 h 540896"/>
                    <a:gd name="connsiteX24" fmla="*/ 236277 w 326273"/>
                    <a:gd name="connsiteY24" fmla="*/ 429121 h 540896"/>
                    <a:gd name="connsiteX25" fmla="*/ 217258 w 326273"/>
                    <a:gd name="connsiteY25" fmla="*/ 410102 h 540896"/>
                    <a:gd name="connsiteX26" fmla="*/ 217258 w 326273"/>
                    <a:gd name="connsiteY26" fmla="*/ 54446 h 54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6273" h="540896">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grpFill/>
                <a:ln w="9502" cap="flat">
                  <a:noFill/>
                  <a:prstDash val="solid"/>
                  <a:miter/>
                </a:ln>
              </p:spPr>
              <p:txBody>
                <a:bodyPr rtlCol="0" anchor="ctr"/>
                <a:lstStyle/>
                <a:p>
                  <a:endParaRPr lang="de-DE" dirty="0"/>
                </a:p>
              </p:txBody>
            </p:sp>
            <p:sp>
              <p:nvSpPr>
                <p:cNvPr id="45" name="Freeform 44">
                  <a:extLst>
                    <a:ext uri="{FF2B5EF4-FFF2-40B4-BE49-F238E27FC236}">
                      <a16:creationId xmlns:a16="http://schemas.microsoft.com/office/drawing/2014/main" id="{11ACA301-AEB0-1685-346A-C79DEACE9C73}"/>
                    </a:ext>
                  </a:extLst>
                </p:cNvPr>
                <p:cNvSpPr/>
                <p:nvPr/>
              </p:nvSpPr>
              <p:spPr>
                <a:xfrm>
                  <a:off x="4229167" y="1336363"/>
                  <a:ext cx="210937" cy="214976"/>
                </a:xfrm>
                <a:custGeom>
                  <a:avLst/>
                  <a:gdLst>
                    <a:gd name="connsiteX0" fmla="*/ 94493 w 210937"/>
                    <a:gd name="connsiteY0" fmla="*/ 755 h 214976"/>
                    <a:gd name="connsiteX1" fmla="*/ 112561 w 210937"/>
                    <a:gd name="connsiteY1" fmla="*/ 214719 h 214976"/>
                    <a:gd name="connsiteX2" fmla="*/ 94493 w 210937"/>
                    <a:gd name="connsiteY2" fmla="*/ 755 h 214976"/>
                    <a:gd name="connsiteX3" fmla="*/ 97346 w 210937"/>
                    <a:gd name="connsiteY3" fmla="*/ 54959 h 214976"/>
                    <a:gd name="connsiteX4" fmla="*/ 112561 w 210937"/>
                    <a:gd name="connsiteY4" fmla="*/ 161466 h 214976"/>
                    <a:gd name="connsiteX5" fmla="*/ 97346 w 210937"/>
                    <a:gd name="connsiteY5" fmla="*/ 54959 h 21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37" h="214976">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grpFill/>
                <a:ln w="9502" cap="flat">
                  <a:noFill/>
                  <a:prstDash val="solid"/>
                  <a:miter/>
                </a:ln>
              </p:spPr>
              <p:txBody>
                <a:bodyPr rtlCol="0" anchor="ctr"/>
                <a:lstStyle/>
                <a:p>
                  <a:endParaRPr lang="de-DE" dirty="0"/>
                </a:p>
              </p:txBody>
            </p:sp>
            <p:sp>
              <p:nvSpPr>
                <p:cNvPr id="46" name="Freeform 45">
                  <a:extLst>
                    <a:ext uri="{FF2B5EF4-FFF2-40B4-BE49-F238E27FC236}">
                      <a16:creationId xmlns:a16="http://schemas.microsoft.com/office/drawing/2014/main" id="{34CBE0F4-DC1D-0EC9-8522-CC9D597190BD}"/>
                    </a:ext>
                  </a:extLst>
                </p:cNvPr>
                <p:cNvSpPr/>
                <p:nvPr/>
              </p:nvSpPr>
              <p:spPr>
                <a:xfrm>
                  <a:off x="4809596" y="1481626"/>
                  <a:ext cx="104705" cy="404660"/>
                </a:xfrm>
                <a:custGeom>
                  <a:avLst/>
                  <a:gdLst>
                    <a:gd name="connsiteX0" fmla="*/ 85586 w 104705"/>
                    <a:gd name="connsiteY0" fmla="*/ 385172 h 404660"/>
                    <a:gd name="connsiteX1" fmla="*/ 40891 w 104705"/>
                    <a:gd name="connsiteY1" fmla="*/ 368055 h 404660"/>
                    <a:gd name="connsiteX2" fmla="*/ 31381 w 104705"/>
                    <a:gd name="connsiteY2" fmla="*/ 115102 h 404660"/>
                    <a:gd name="connsiteX3" fmla="*/ 0 w 104705"/>
                    <a:gd name="connsiteY3" fmla="*/ 27614 h 404660"/>
                    <a:gd name="connsiteX4" fmla="*/ 45646 w 104705"/>
                    <a:gd name="connsiteY4" fmla="*/ 8595 h 404660"/>
                    <a:gd name="connsiteX5" fmla="*/ 84635 w 104705"/>
                    <a:gd name="connsiteY5" fmla="*/ 108445 h 404660"/>
                    <a:gd name="connsiteX6" fmla="*/ 93193 w 104705"/>
                    <a:gd name="connsiteY6" fmla="*/ 368055 h 404660"/>
                    <a:gd name="connsiteX7" fmla="*/ 84635 w 104705"/>
                    <a:gd name="connsiteY7" fmla="*/ 385172 h 40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05" h="40466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grpFill/>
                <a:ln w="9502" cap="flat">
                  <a:noFill/>
                  <a:prstDash val="solid"/>
                  <a:miter/>
                </a:ln>
              </p:spPr>
              <p:txBody>
                <a:bodyPr rtlCol="0" anchor="ctr"/>
                <a:lstStyle/>
                <a:p>
                  <a:endParaRPr lang="de-DE" dirty="0"/>
                </a:p>
              </p:txBody>
            </p:sp>
            <p:sp>
              <p:nvSpPr>
                <p:cNvPr id="47" name="Freeform 46">
                  <a:extLst>
                    <a:ext uri="{FF2B5EF4-FFF2-40B4-BE49-F238E27FC236}">
                      <a16:creationId xmlns:a16="http://schemas.microsoft.com/office/drawing/2014/main" id="{AFADA015-BD48-3C3E-D8EB-8008CE1EA9FC}"/>
                    </a:ext>
                  </a:extLst>
                </p:cNvPr>
                <p:cNvSpPr/>
                <p:nvPr/>
              </p:nvSpPr>
              <p:spPr>
                <a:xfrm>
                  <a:off x="4756500" y="1389805"/>
                  <a:ext cx="50819" cy="51633"/>
                </a:xfrm>
                <a:custGeom>
                  <a:avLst/>
                  <a:gdLst>
                    <a:gd name="connsiteX0" fmla="*/ 17911 w 50819"/>
                    <a:gd name="connsiteY0" fmla="*/ 566 h 51633"/>
                    <a:gd name="connsiteX1" fmla="*/ 36930 w 50819"/>
                    <a:gd name="connsiteY1" fmla="*/ 49064 h 51633"/>
                    <a:gd name="connsiteX2" fmla="*/ 17911 w 50819"/>
                    <a:gd name="connsiteY2" fmla="*/ 566 h 51633"/>
                  </a:gdLst>
                  <a:ahLst/>
                  <a:cxnLst>
                    <a:cxn ang="0">
                      <a:pos x="connsiteX0" y="connsiteY0"/>
                    </a:cxn>
                    <a:cxn ang="0">
                      <a:pos x="connsiteX1" y="connsiteY1"/>
                    </a:cxn>
                    <a:cxn ang="0">
                      <a:pos x="connsiteX2" y="connsiteY2"/>
                    </a:cxn>
                  </a:cxnLst>
                  <a:rect l="l" t="t" r="r" b="b"/>
                  <a:pathLst>
                    <a:path w="50819" h="51633">
                      <a:moveTo>
                        <a:pt x="17911" y="566"/>
                      </a:moveTo>
                      <a:cubicBezTo>
                        <a:pt x="45489" y="-5140"/>
                        <a:pt x="65459" y="33849"/>
                        <a:pt x="36930" y="49064"/>
                      </a:cubicBezTo>
                      <a:cubicBezTo>
                        <a:pt x="8402" y="64279"/>
                        <a:pt x="-19176" y="7222"/>
                        <a:pt x="17911" y="566"/>
                      </a:cubicBezTo>
                      <a:close/>
                    </a:path>
                  </a:pathLst>
                </a:custGeom>
                <a:grpFill/>
                <a:ln w="9502" cap="flat">
                  <a:noFill/>
                  <a:prstDash val="solid"/>
                  <a:miter/>
                </a:ln>
              </p:spPr>
              <p:txBody>
                <a:bodyPr rtlCol="0" anchor="ctr"/>
                <a:lstStyle/>
                <a:p>
                  <a:endParaRPr lang="de-DE" dirty="0"/>
                </a:p>
              </p:txBody>
            </p:sp>
          </p:grpSp>
          <p:sp>
            <p:nvSpPr>
              <p:cNvPr id="43" name="Oval Callout 42">
                <a:extLst>
                  <a:ext uri="{FF2B5EF4-FFF2-40B4-BE49-F238E27FC236}">
                    <a16:creationId xmlns:a16="http://schemas.microsoft.com/office/drawing/2014/main" id="{427EEAF9-2577-04AC-3E84-758F22DE7882}"/>
                  </a:ext>
                </a:extLst>
              </p:cNvPr>
              <p:cNvSpPr/>
              <p:nvPr/>
            </p:nvSpPr>
            <p:spPr>
              <a:xfrm rot="1336282">
                <a:off x="8687174" y="1568164"/>
                <a:ext cx="1195477" cy="1139501"/>
              </a:xfrm>
              <a:prstGeom prst="wedgeEllipseCallout">
                <a:avLst>
                  <a:gd name="adj1" fmla="val -24644"/>
                  <a:gd name="adj2" fmla="val 67550"/>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grpSp>
      <p:grpSp>
        <p:nvGrpSpPr>
          <p:cNvPr id="75" name="Group 74">
            <a:extLst>
              <a:ext uri="{FF2B5EF4-FFF2-40B4-BE49-F238E27FC236}">
                <a16:creationId xmlns:a16="http://schemas.microsoft.com/office/drawing/2014/main" id="{C81E5E08-5BAF-9AC8-F9E7-717F8831C609}"/>
              </a:ext>
            </a:extLst>
          </p:cNvPr>
          <p:cNvGrpSpPr/>
          <p:nvPr/>
        </p:nvGrpSpPr>
        <p:grpSpPr>
          <a:xfrm>
            <a:off x="1972947" y="7840045"/>
            <a:ext cx="1323705" cy="406400"/>
            <a:chOff x="1972947" y="5649738"/>
            <a:chExt cx="1323705" cy="406400"/>
          </a:xfrm>
        </p:grpSpPr>
        <p:sp>
          <p:nvSpPr>
            <p:cNvPr id="52" name="Rectangle 51">
              <a:extLst>
                <a:ext uri="{FF2B5EF4-FFF2-40B4-BE49-F238E27FC236}">
                  <a16:creationId xmlns:a16="http://schemas.microsoft.com/office/drawing/2014/main" id="{DEA2B029-3EDC-E2C8-258D-5B19C167FD47}"/>
                </a:ext>
              </a:extLst>
            </p:cNvPr>
            <p:cNvSpPr/>
            <p:nvPr/>
          </p:nvSpPr>
          <p:spPr>
            <a:xfrm>
              <a:off x="2323930" y="5705156"/>
              <a:ext cx="940638"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3" name="Rectangle 52">
              <a:extLst>
                <a:ext uri="{FF2B5EF4-FFF2-40B4-BE49-F238E27FC236}">
                  <a16:creationId xmlns:a16="http://schemas.microsoft.com/office/drawing/2014/main" id="{4E0B260A-13DD-C080-0F5E-A3DF24D23E8F}"/>
                </a:ext>
              </a:extLst>
            </p:cNvPr>
            <p:cNvSpPr/>
            <p:nvPr/>
          </p:nvSpPr>
          <p:spPr>
            <a:xfrm>
              <a:off x="2166912" y="5709774"/>
              <a:ext cx="1105678" cy="286328"/>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4" name="Text Placeholder 122">
              <a:extLst>
                <a:ext uri="{FF2B5EF4-FFF2-40B4-BE49-F238E27FC236}">
                  <a16:creationId xmlns:a16="http://schemas.microsoft.com/office/drawing/2014/main" id="{584155C2-BC10-E57D-0F0C-9503119C8FFA}"/>
                </a:ext>
              </a:extLst>
            </p:cNvPr>
            <p:cNvSpPr txBox="1">
              <a:spLocks/>
            </p:cNvSpPr>
            <p:nvPr/>
          </p:nvSpPr>
          <p:spPr>
            <a:xfrm>
              <a:off x="2364155" y="5713467"/>
              <a:ext cx="932497"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Übung</a:t>
              </a:r>
            </a:p>
          </p:txBody>
        </p:sp>
        <p:sp>
          <p:nvSpPr>
            <p:cNvPr id="55" name="Oval 54">
              <a:extLst>
                <a:ext uri="{FF2B5EF4-FFF2-40B4-BE49-F238E27FC236}">
                  <a16:creationId xmlns:a16="http://schemas.microsoft.com/office/drawing/2014/main" id="{6CE3C7BE-7CB2-FB9A-D582-AE3EE78B6628}"/>
                </a:ext>
              </a:extLst>
            </p:cNvPr>
            <p:cNvSpPr/>
            <p:nvPr/>
          </p:nvSpPr>
          <p:spPr>
            <a:xfrm>
              <a:off x="1972947" y="5649738"/>
              <a:ext cx="406400" cy="406400"/>
            </a:xfrm>
            <a:prstGeom prst="ellipse">
              <a:avLst/>
            </a:prstGeom>
            <a:solidFill>
              <a:srgbClr val="F160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56" name="Graphic 37">
              <a:extLst>
                <a:ext uri="{FF2B5EF4-FFF2-40B4-BE49-F238E27FC236}">
                  <a16:creationId xmlns:a16="http://schemas.microsoft.com/office/drawing/2014/main" id="{5CB6793D-0509-11DB-E20D-75CF321D6EF4}"/>
                </a:ext>
              </a:extLst>
            </p:cNvPr>
            <p:cNvGrpSpPr/>
            <p:nvPr/>
          </p:nvGrpSpPr>
          <p:grpSpPr>
            <a:xfrm>
              <a:off x="2144560" y="5748135"/>
              <a:ext cx="68936" cy="7612"/>
              <a:chOff x="6097184" y="2930912"/>
              <a:chExt cx="310009" cy="34234"/>
            </a:xfrm>
            <a:solidFill>
              <a:schemeClr val="bg1"/>
            </a:solidFill>
          </p:grpSpPr>
          <p:sp>
            <p:nvSpPr>
              <p:cNvPr id="60" name="Freeform 59">
                <a:extLst>
                  <a:ext uri="{FF2B5EF4-FFF2-40B4-BE49-F238E27FC236}">
                    <a16:creationId xmlns:a16="http://schemas.microsoft.com/office/drawing/2014/main" id="{C7FBA0DC-DA01-4D78-7ACE-7347E5C45364}"/>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de-DE" dirty="0"/>
              </a:p>
            </p:txBody>
          </p:sp>
          <p:sp>
            <p:nvSpPr>
              <p:cNvPr id="61" name="Freeform 60">
                <a:extLst>
                  <a:ext uri="{FF2B5EF4-FFF2-40B4-BE49-F238E27FC236}">
                    <a16:creationId xmlns:a16="http://schemas.microsoft.com/office/drawing/2014/main" id="{0D8860BA-FAA0-3813-1311-86CABA7C3738}"/>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de-DE" dirty="0"/>
              </a:p>
            </p:txBody>
          </p:sp>
        </p:grpSp>
      </p:grpSp>
      <p:cxnSp>
        <p:nvCxnSpPr>
          <p:cNvPr id="79" name="Straight Connector 78">
            <a:extLst>
              <a:ext uri="{FF2B5EF4-FFF2-40B4-BE49-F238E27FC236}">
                <a16:creationId xmlns:a16="http://schemas.microsoft.com/office/drawing/2014/main" id="{543F99E5-2FB7-401F-20B8-E5C22E2F07BE}"/>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80" name="Graphic 2">
            <a:extLst>
              <a:ext uri="{FF2B5EF4-FFF2-40B4-BE49-F238E27FC236}">
                <a16:creationId xmlns:a16="http://schemas.microsoft.com/office/drawing/2014/main" id="{30831E25-63DA-025C-2417-88BF9527DE9A}"/>
              </a:ext>
            </a:extLst>
          </p:cNvPr>
          <p:cNvGrpSpPr/>
          <p:nvPr/>
        </p:nvGrpSpPr>
        <p:grpSpPr>
          <a:xfrm>
            <a:off x="928234" y="582146"/>
            <a:ext cx="713270" cy="688476"/>
            <a:chOff x="7216180" y="2896437"/>
            <a:chExt cx="1173608" cy="1132811"/>
          </a:xfrm>
          <a:solidFill>
            <a:srgbClr val="F16024"/>
          </a:solidFill>
        </p:grpSpPr>
        <p:grpSp>
          <p:nvGrpSpPr>
            <p:cNvPr id="81" name="Graphic 2">
              <a:extLst>
                <a:ext uri="{FF2B5EF4-FFF2-40B4-BE49-F238E27FC236}">
                  <a16:creationId xmlns:a16="http://schemas.microsoft.com/office/drawing/2014/main" id="{CDF9967E-0856-686C-9A80-FE35D39AB526}"/>
                </a:ext>
              </a:extLst>
            </p:cNvPr>
            <p:cNvGrpSpPr/>
            <p:nvPr/>
          </p:nvGrpSpPr>
          <p:grpSpPr>
            <a:xfrm>
              <a:off x="7884516" y="3299879"/>
              <a:ext cx="244481" cy="366043"/>
              <a:chOff x="7884516" y="3299879"/>
              <a:chExt cx="244481" cy="366043"/>
            </a:xfrm>
            <a:grpFill/>
          </p:grpSpPr>
          <p:sp>
            <p:nvSpPr>
              <p:cNvPr id="96" name="Freeform 95">
                <a:extLst>
                  <a:ext uri="{FF2B5EF4-FFF2-40B4-BE49-F238E27FC236}">
                    <a16:creationId xmlns:a16="http://schemas.microsoft.com/office/drawing/2014/main" id="{2F9D6803-9F86-B1C6-178D-68A0D227B35E}"/>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7" name="Freeform 96">
                <a:extLst>
                  <a:ext uri="{FF2B5EF4-FFF2-40B4-BE49-F238E27FC236}">
                    <a16:creationId xmlns:a16="http://schemas.microsoft.com/office/drawing/2014/main" id="{2A0182D5-D721-2705-F68C-FD543C0DE768}"/>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8" name="Freeform 97">
                <a:extLst>
                  <a:ext uri="{FF2B5EF4-FFF2-40B4-BE49-F238E27FC236}">
                    <a16:creationId xmlns:a16="http://schemas.microsoft.com/office/drawing/2014/main" id="{27E0EF18-2EAF-1ECC-3664-3E9CBD1C0D1F}"/>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9" name="Freeform 98">
                <a:extLst>
                  <a:ext uri="{FF2B5EF4-FFF2-40B4-BE49-F238E27FC236}">
                    <a16:creationId xmlns:a16="http://schemas.microsoft.com/office/drawing/2014/main" id="{E2B5EDA8-21A9-86C6-893B-663A76B5D03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00" name="Freeform 99">
                <a:extLst>
                  <a:ext uri="{FF2B5EF4-FFF2-40B4-BE49-F238E27FC236}">
                    <a16:creationId xmlns:a16="http://schemas.microsoft.com/office/drawing/2014/main" id="{848990AC-375E-19F6-26F6-E950222CAF69}"/>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01" name="Freeform 100">
                <a:extLst>
                  <a:ext uri="{FF2B5EF4-FFF2-40B4-BE49-F238E27FC236}">
                    <a16:creationId xmlns:a16="http://schemas.microsoft.com/office/drawing/2014/main" id="{285DCF7D-3416-151D-3926-0529C2674C0C}"/>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02" name="Freeform 101">
                <a:extLst>
                  <a:ext uri="{FF2B5EF4-FFF2-40B4-BE49-F238E27FC236}">
                    <a16:creationId xmlns:a16="http://schemas.microsoft.com/office/drawing/2014/main" id="{2BDE48E6-C771-6C9B-2656-A84C48430FCA}"/>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03" name="Freeform 102">
                <a:extLst>
                  <a:ext uri="{FF2B5EF4-FFF2-40B4-BE49-F238E27FC236}">
                    <a16:creationId xmlns:a16="http://schemas.microsoft.com/office/drawing/2014/main" id="{59FE73D6-3528-EA53-A9E1-24BCBB88F25D}"/>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04" name="Freeform 103">
                <a:extLst>
                  <a:ext uri="{FF2B5EF4-FFF2-40B4-BE49-F238E27FC236}">
                    <a16:creationId xmlns:a16="http://schemas.microsoft.com/office/drawing/2014/main" id="{DBDA66B0-B4AB-7227-8CB8-0FC86E5FFE51}"/>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05" name="Freeform 104">
                <a:extLst>
                  <a:ext uri="{FF2B5EF4-FFF2-40B4-BE49-F238E27FC236}">
                    <a16:creationId xmlns:a16="http://schemas.microsoft.com/office/drawing/2014/main" id="{AB51FFA0-6CBD-2C9D-0B5B-EABD4B57F384}"/>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06" name="Freeform 105">
                <a:extLst>
                  <a:ext uri="{FF2B5EF4-FFF2-40B4-BE49-F238E27FC236}">
                    <a16:creationId xmlns:a16="http://schemas.microsoft.com/office/drawing/2014/main" id="{798BDFA0-170D-3902-ABAC-C224BE331F06}"/>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82" name="Graphic 2">
              <a:extLst>
                <a:ext uri="{FF2B5EF4-FFF2-40B4-BE49-F238E27FC236}">
                  <a16:creationId xmlns:a16="http://schemas.microsoft.com/office/drawing/2014/main" id="{CDB90C72-AC2F-ECC9-9E7E-F85B8E7026BB}"/>
                </a:ext>
              </a:extLst>
            </p:cNvPr>
            <p:cNvGrpSpPr/>
            <p:nvPr/>
          </p:nvGrpSpPr>
          <p:grpSpPr>
            <a:xfrm>
              <a:off x="7216180" y="2896437"/>
              <a:ext cx="1173608" cy="1132811"/>
              <a:chOff x="7216180" y="2896437"/>
              <a:chExt cx="1173608" cy="1132811"/>
            </a:xfrm>
            <a:grpFill/>
          </p:grpSpPr>
          <p:sp>
            <p:nvSpPr>
              <p:cNvPr id="83" name="Freeform 82">
                <a:extLst>
                  <a:ext uri="{FF2B5EF4-FFF2-40B4-BE49-F238E27FC236}">
                    <a16:creationId xmlns:a16="http://schemas.microsoft.com/office/drawing/2014/main" id="{47B76DA5-D8E4-F7D1-A269-BAC55590D4E4}"/>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4" name="Freeform 83">
                <a:extLst>
                  <a:ext uri="{FF2B5EF4-FFF2-40B4-BE49-F238E27FC236}">
                    <a16:creationId xmlns:a16="http://schemas.microsoft.com/office/drawing/2014/main" id="{97107666-ED58-B7BE-873C-C849B9F8A78D}"/>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5" name="Freeform 84">
                <a:extLst>
                  <a:ext uri="{FF2B5EF4-FFF2-40B4-BE49-F238E27FC236}">
                    <a16:creationId xmlns:a16="http://schemas.microsoft.com/office/drawing/2014/main" id="{35FCB211-0A3B-ABA1-EA8D-0198D5C31813}"/>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6" name="Freeform 85">
                <a:extLst>
                  <a:ext uri="{FF2B5EF4-FFF2-40B4-BE49-F238E27FC236}">
                    <a16:creationId xmlns:a16="http://schemas.microsoft.com/office/drawing/2014/main" id="{9C4B8FA1-B109-7CD7-94CA-FA01272227C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7" name="Freeform 86">
                <a:extLst>
                  <a:ext uri="{FF2B5EF4-FFF2-40B4-BE49-F238E27FC236}">
                    <a16:creationId xmlns:a16="http://schemas.microsoft.com/office/drawing/2014/main" id="{69F02212-1A3D-C8CE-4995-1AC2C5FF90B5}"/>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8" name="Freeform 87">
                <a:extLst>
                  <a:ext uri="{FF2B5EF4-FFF2-40B4-BE49-F238E27FC236}">
                    <a16:creationId xmlns:a16="http://schemas.microsoft.com/office/drawing/2014/main" id="{F75995A6-4314-ECB3-8F9C-7D966FC080CB}"/>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9" name="Freeform 88">
                <a:extLst>
                  <a:ext uri="{FF2B5EF4-FFF2-40B4-BE49-F238E27FC236}">
                    <a16:creationId xmlns:a16="http://schemas.microsoft.com/office/drawing/2014/main" id="{D81A3CF8-9AF0-EAC1-B382-B99A9AE35C7B}"/>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0" name="Freeform 89">
                <a:extLst>
                  <a:ext uri="{FF2B5EF4-FFF2-40B4-BE49-F238E27FC236}">
                    <a16:creationId xmlns:a16="http://schemas.microsoft.com/office/drawing/2014/main" id="{C5B828BC-C63D-A9E1-667C-60EA43366D8E}"/>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91" name="Freeform 90">
                <a:extLst>
                  <a:ext uri="{FF2B5EF4-FFF2-40B4-BE49-F238E27FC236}">
                    <a16:creationId xmlns:a16="http://schemas.microsoft.com/office/drawing/2014/main" id="{769EC494-C933-CCC6-9750-D686F2175E3A}"/>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92" name="Freeform 91">
                <a:extLst>
                  <a:ext uri="{FF2B5EF4-FFF2-40B4-BE49-F238E27FC236}">
                    <a16:creationId xmlns:a16="http://schemas.microsoft.com/office/drawing/2014/main" id="{DC0A9898-F707-9ABC-A6AC-65D062619CB9}"/>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3" name="Freeform 92">
                <a:extLst>
                  <a:ext uri="{FF2B5EF4-FFF2-40B4-BE49-F238E27FC236}">
                    <a16:creationId xmlns:a16="http://schemas.microsoft.com/office/drawing/2014/main" id="{2ADAC576-28F9-B3D0-B092-19672617DE5F}"/>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4" name="Freeform 93">
                <a:extLst>
                  <a:ext uri="{FF2B5EF4-FFF2-40B4-BE49-F238E27FC236}">
                    <a16:creationId xmlns:a16="http://schemas.microsoft.com/office/drawing/2014/main" id="{E842ED63-9071-D816-358E-2517BD1193CA}"/>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5" name="Freeform 94">
                <a:extLst>
                  <a:ext uri="{FF2B5EF4-FFF2-40B4-BE49-F238E27FC236}">
                    <a16:creationId xmlns:a16="http://schemas.microsoft.com/office/drawing/2014/main" id="{620E1AFB-3DB4-DE08-CB99-919C23F6EB79}"/>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sp>
        <p:nvSpPr>
          <p:cNvPr id="3" name="Freeform 85">
            <a:extLst>
              <a:ext uri="{FF2B5EF4-FFF2-40B4-BE49-F238E27FC236}">
                <a16:creationId xmlns:a16="http://schemas.microsoft.com/office/drawing/2014/main" id="{D2972566-DD47-DA8E-D711-90BDDF265D5B}"/>
              </a:ext>
            </a:extLst>
          </p:cNvPr>
          <p:cNvSpPr/>
          <p:nvPr/>
        </p:nvSpPr>
        <p:spPr>
          <a:xfrm>
            <a:off x="2080265" y="7900081"/>
            <a:ext cx="194872" cy="283423"/>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solidFill>
            <a:schemeClr val="bg1"/>
          </a:solid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4" name="Text Placeholder 7">
            <a:extLst>
              <a:ext uri="{FF2B5EF4-FFF2-40B4-BE49-F238E27FC236}">
                <a16:creationId xmlns:a16="http://schemas.microsoft.com/office/drawing/2014/main" id="{94AE9978-2165-E194-E8AB-8B5509D0789A}"/>
              </a:ext>
            </a:extLst>
          </p:cNvPr>
          <p:cNvSpPr txBox="1">
            <a:spLocks/>
          </p:cNvSpPr>
          <p:nvPr/>
        </p:nvSpPr>
        <p:spPr>
          <a:xfrm>
            <a:off x="2080265" y="6346131"/>
            <a:ext cx="4277630" cy="11268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nSpc>
                <a:spcPct val="150000"/>
              </a:lnSpc>
            </a:pPr>
            <a:r>
              <a:rPr lang="de-DE" dirty="0" sz="1075"/>
              <a:t>Eine Auswahl an Ressourcen zum Versicherungswissen finden Sie hier</a:t>
            </a:r>
          </a:p>
          <a:p>
            <a:pPr>
              <a:lnSpc>
                <a:spcPct val="150000"/>
              </a:lnSpc>
            </a:pPr>
            <a:r>
              <a:rPr lang="de-DE" dirty="0" sz="1075">
                <a:hlinkClick r:id="rId2"/>
              </a:rPr>
              <a:t>Insurance Europe</a:t>
            </a:r>
            <a:endParaRPr lang="de-DE" dirty="0" sz="1075"/>
          </a:p>
          <a:p>
            <a:pPr>
              <a:lnSpc>
                <a:spcPct val="150000"/>
              </a:lnSpc>
            </a:pPr>
            <a:r>
              <a:rPr lang="de-DE" dirty="0" sz="1075">
                <a:hlinkClick r:id="rId3"/>
              </a:rPr>
              <a:t>European Insurance and Occupational Pensions Authority (EIOPA)</a:t>
            </a:r>
            <a:endParaRPr lang="de-DE" dirty="0" sz="1075"/>
          </a:p>
          <a:p>
            <a:pPr>
              <a:lnSpc>
                <a:spcPct val="150000"/>
              </a:lnSpc>
            </a:pPr>
            <a:r>
              <a:rPr lang="de-DE" dirty="0" sz="1075">
                <a:hlinkClick r:id="rId4"/>
              </a:rPr>
              <a:t>Financial Literacy in Europe</a:t>
            </a:r>
            <a:endParaRPr lang="de-DE" dirty="0" sz="1075"/>
          </a:p>
          <a:p>
            <a:pPr>
              <a:lnSpc>
                <a:spcPts val="1192"/>
              </a:lnSpc>
            </a:pPr>
            <a:endParaRPr lang="de-DE" dirty="0" sz="1075">
              <a:highlight>
                <a:srgbClr val="FFFF00"/>
              </a:highlight>
            </a:endParaRPr>
          </a:p>
          <a:p>
            <a:pPr marL="0" indent="0">
              <a:lnSpc>
                <a:spcPts val="1192"/>
              </a:lnSpc>
              <a:buNone/>
            </a:pPr>
            <a:endParaRPr lang="de-DE" dirty="0" sz="1075"/>
          </a:p>
        </p:txBody>
      </p:sp>
      <p:sp>
        <p:nvSpPr>
          <p:cNvPr id="6" name="Rounded Rectangle 49">
            <a:extLst>
              <a:ext uri="{FF2B5EF4-FFF2-40B4-BE49-F238E27FC236}">
                <a16:creationId xmlns:a16="http://schemas.microsoft.com/office/drawing/2014/main" id="{E9B13F93-C429-35BB-009F-8C95E3C891BD}"/>
              </a:ext>
            </a:extLst>
          </p:cNvPr>
          <p:cNvSpPr/>
          <p:nvPr/>
        </p:nvSpPr>
        <p:spPr>
          <a:xfrm>
            <a:off x="1784973" y="4608705"/>
            <a:ext cx="5231219" cy="949823"/>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15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Welche Versicherungslücken haben Sie durch Zeiten außerhalb des Erwerbslebens?</a:t>
            </a:r>
            <a:endParaRPr lang="de-DE" sz="1150" dirty="0">
              <a:solidFill>
                <a:srgbClr val="1E2879"/>
              </a:solidFill>
            </a:endParaRPr>
          </a:p>
        </p:txBody>
      </p:sp>
      <p:grpSp>
        <p:nvGrpSpPr>
          <p:cNvPr id="9" name="Group 8">
            <a:extLst>
              <a:ext uri="{FF2B5EF4-FFF2-40B4-BE49-F238E27FC236}">
                <a16:creationId xmlns:a16="http://schemas.microsoft.com/office/drawing/2014/main" id="{64A8EB91-FF3F-48B6-FC9B-C65A4F1D7E83}"/>
              </a:ext>
            </a:extLst>
          </p:cNvPr>
          <p:cNvGrpSpPr/>
          <p:nvPr/>
        </p:nvGrpSpPr>
        <p:grpSpPr>
          <a:xfrm>
            <a:off x="1899874" y="4419536"/>
            <a:ext cx="1628739" cy="406400"/>
            <a:chOff x="1997756" y="3611831"/>
            <a:chExt cx="1628739" cy="406400"/>
          </a:xfrm>
        </p:grpSpPr>
        <p:grpSp>
          <p:nvGrpSpPr>
            <p:cNvPr id="10" name="Group 9">
              <a:extLst>
                <a:ext uri="{FF2B5EF4-FFF2-40B4-BE49-F238E27FC236}">
                  <a16:creationId xmlns:a16="http://schemas.microsoft.com/office/drawing/2014/main" id="{BDB43BAF-5E89-9583-4E48-38DFE0632323}"/>
                </a:ext>
              </a:extLst>
            </p:cNvPr>
            <p:cNvGrpSpPr/>
            <p:nvPr/>
          </p:nvGrpSpPr>
          <p:grpSpPr>
            <a:xfrm>
              <a:off x="1997756" y="3611831"/>
              <a:ext cx="1628739" cy="406400"/>
              <a:chOff x="1590175" y="6032510"/>
              <a:chExt cx="1628739" cy="406400"/>
            </a:xfrm>
          </p:grpSpPr>
          <p:sp>
            <p:nvSpPr>
              <p:cNvPr id="18" name="Rectangle 17">
                <a:extLst>
                  <a:ext uri="{FF2B5EF4-FFF2-40B4-BE49-F238E27FC236}">
                    <a16:creationId xmlns:a16="http://schemas.microsoft.com/office/drawing/2014/main" id="{4B23B17B-51FF-6517-5A94-27DB51FE652D}"/>
                  </a:ext>
                </a:extLst>
              </p:cNvPr>
              <p:cNvSpPr/>
              <p:nvPr/>
            </p:nvSpPr>
            <p:spPr>
              <a:xfrm>
                <a:off x="1941158" y="6087928"/>
                <a:ext cx="674452"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9" name="Rectangle 18">
                <a:extLst>
                  <a:ext uri="{FF2B5EF4-FFF2-40B4-BE49-F238E27FC236}">
                    <a16:creationId xmlns:a16="http://schemas.microsoft.com/office/drawing/2014/main" id="{E15100A1-02CC-E6C5-5A13-5A7019357B5F}"/>
                  </a:ext>
                </a:extLst>
              </p:cNvPr>
              <p:cNvSpPr/>
              <p:nvPr/>
            </p:nvSpPr>
            <p:spPr>
              <a:xfrm>
                <a:off x="1784139" y="6092546"/>
                <a:ext cx="827927" cy="286328"/>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0" name="Text Placeholder 122">
                <a:extLst>
                  <a:ext uri="{FF2B5EF4-FFF2-40B4-BE49-F238E27FC236}">
                    <a16:creationId xmlns:a16="http://schemas.microsoft.com/office/drawing/2014/main" id="{EA4466D9-489D-2C0B-EE6C-3B1349EE030C}"/>
                  </a:ext>
                </a:extLst>
              </p:cNvPr>
              <p:cNvSpPr txBox="1">
                <a:spLocks/>
              </p:cNvSpPr>
              <p:nvPr/>
            </p:nvSpPr>
            <p:spPr>
              <a:xfrm>
                <a:off x="2044449" y="6096239"/>
                <a:ext cx="1174465" cy="309192"/>
              </a:xfrm>
              <a:prstGeom prst="rect">
                <a:avLst/>
              </a:prstGeom>
              <a:solidFill>
                <a:schemeClr val="accent2"/>
              </a:solidFill>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Reflexion</a:t>
                </a:r>
              </a:p>
            </p:txBody>
          </p:sp>
          <p:sp>
            <p:nvSpPr>
              <p:cNvPr id="21" name="Oval 20">
                <a:extLst>
                  <a:ext uri="{FF2B5EF4-FFF2-40B4-BE49-F238E27FC236}">
                    <a16:creationId xmlns:a16="http://schemas.microsoft.com/office/drawing/2014/main" id="{91E79AB0-A774-64C0-04C2-E7B0E800AC04}"/>
                  </a:ext>
                </a:extLst>
              </p:cNvPr>
              <p:cNvSpPr/>
              <p:nvPr/>
            </p:nvSpPr>
            <p:spPr>
              <a:xfrm>
                <a:off x="1590175" y="6032510"/>
                <a:ext cx="406400" cy="406400"/>
              </a:xfrm>
              <a:prstGeom prst="ellipse">
                <a:avLst/>
              </a:prstGeom>
              <a:solidFill>
                <a:srgbClr val="F160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2" name="Freeform 76">
                <a:extLst>
                  <a:ext uri="{FF2B5EF4-FFF2-40B4-BE49-F238E27FC236}">
                    <a16:creationId xmlns:a16="http://schemas.microsoft.com/office/drawing/2014/main" id="{F3BD5DF2-0B11-0092-7059-E3854C3C1150}"/>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de-DE" dirty="0"/>
              </a:p>
            </p:txBody>
          </p:sp>
        </p:grpSp>
        <p:grpSp>
          <p:nvGrpSpPr>
            <p:cNvPr id="11" name="Group 10">
              <a:extLst>
                <a:ext uri="{FF2B5EF4-FFF2-40B4-BE49-F238E27FC236}">
                  <a16:creationId xmlns:a16="http://schemas.microsoft.com/office/drawing/2014/main" id="{BBCEBB73-7EAC-35B1-6819-720FEA0021D5}"/>
                </a:ext>
              </a:extLst>
            </p:cNvPr>
            <p:cNvGrpSpPr/>
            <p:nvPr/>
          </p:nvGrpSpPr>
          <p:grpSpPr>
            <a:xfrm>
              <a:off x="2082840" y="3699396"/>
              <a:ext cx="249276" cy="237604"/>
              <a:chOff x="8687174" y="1568164"/>
              <a:chExt cx="1195477" cy="1139501"/>
            </a:xfrm>
            <a:solidFill>
              <a:schemeClr val="bg1"/>
            </a:solidFill>
          </p:grpSpPr>
          <p:grpSp>
            <p:nvGrpSpPr>
              <p:cNvPr id="12" name="Graphic 37">
                <a:extLst>
                  <a:ext uri="{FF2B5EF4-FFF2-40B4-BE49-F238E27FC236}">
                    <a16:creationId xmlns:a16="http://schemas.microsoft.com/office/drawing/2014/main" id="{52C7488B-FCB0-9149-1851-89FB261B44E5}"/>
                  </a:ext>
                </a:extLst>
              </p:cNvPr>
              <p:cNvGrpSpPr/>
              <p:nvPr/>
            </p:nvGrpSpPr>
            <p:grpSpPr>
              <a:xfrm>
                <a:off x="9122006" y="1798742"/>
                <a:ext cx="652378" cy="709850"/>
                <a:chOff x="4172018" y="1336363"/>
                <a:chExt cx="742283" cy="807675"/>
              </a:xfrm>
              <a:grpFill/>
            </p:grpSpPr>
            <p:sp>
              <p:nvSpPr>
                <p:cNvPr id="14" name="Freeform 43">
                  <a:extLst>
                    <a:ext uri="{FF2B5EF4-FFF2-40B4-BE49-F238E27FC236}">
                      <a16:creationId xmlns:a16="http://schemas.microsoft.com/office/drawing/2014/main" id="{A87C1F9B-31D4-DD24-EBA9-3EB45B063D5E}"/>
                    </a:ext>
                  </a:extLst>
                </p:cNvPr>
                <p:cNvSpPr/>
                <p:nvPr/>
              </p:nvSpPr>
              <p:spPr>
                <a:xfrm>
                  <a:off x="4172018" y="1603142"/>
                  <a:ext cx="326273" cy="540896"/>
                </a:xfrm>
                <a:custGeom>
                  <a:avLst/>
                  <a:gdLst>
                    <a:gd name="connsiteX0" fmla="*/ 270512 w 326273"/>
                    <a:gd name="connsiteY0" fmla="*/ 377770 h 540896"/>
                    <a:gd name="connsiteX1" fmla="*/ 323765 w 326273"/>
                    <a:gd name="connsiteY1" fmla="*/ 400593 h 540896"/>
                    <a:gd name="connsiteX2" fmla="*/ 323765 w 326273"/>
                    <a:gd name="connsiteY2" fmla="*/ 517560 h 540896"/>
                    <a:gd name="connsiteX3" fmla="*/ 296187 w 326273"/>
                    <a:gd name="connsiteY3" fmla="*/ 538481 h 540896"/>
                    <a:gd name="connsiteX4" fmla="*/ 30872 w 326273"/>
                    <a:gd name="connsiteY4" fmla="*/ 538481 h 540896"/>
                    <a:gd name="connsiteX5" fmla="*/ 3294 w 326273"/>
                    <a:gd name="connsiteY5" fmla="*/ 515658 h 540896"/>
                    <a:gd name="connsiteX6" fmla="*/ 3294 w 326273"/>
                    <a:gd name="connsiteY6" fmla="*/ 398691 h 540896"/>
                    <a:gd name="connsiteX7" fmla="*/ 56548 w 326273"/>
                    <a:gd name="connsiteY7" fmla="*/ 377770 h 540896"/>
                    <a:gd name="connsiteX8" fmla="*/ 56548 w 326273"/>
                    <a:gd name="connsiteY8" fmla="*/ 162855 h 540896"/>
                    <a:gd name="connsiteX9" fmla="*/ 3294 w 326273"/>
                    <a:gd name="connsiteY9" fmla="*/ 141934 h 540896"/>
                    <a:gd name="connsiteX10" fmla="*/ 3294 w 326273"/>
                    <a:gd name="connsiteY10" fmla="*/ 24967 h 540896"/>
                    <a:gd name="connsiteX11" fmla="*/ 30872 w 326273"/>
                    <a:gd name="connsiteY11" fmla="*/ 2144 h 540896"/>
                    <a:gd name="connsiteX12" fmla="*/ 245787 w 326273"/>
                    <a:gd name="connsiteY12" fmla="*/ 2144 h 540896"/>
                    <a:gd name="connsiteX13" fmla="*/ 271462 w 326273"/>
                    <a:gd name="connsiteY13" fmla="*/ 22114 h 540896"/>
                    <a:gd name="connsiteX14" fmla="*/ 271462 w 326273"/>
                    <a:gd name="connsiteY14" fmla="*/ 377770 h 540896"/>
                    <a:gd name="connsiteX15" fmla="*/ 217258 w 326273"/>
                    <a:gd name="connsiteY15" fmla="*/ 55397 h 540896"/>
                    <a:gd name="connsiteX16" fmla="*/ 56548 w 326273"/>
                    <a:gd name="connsiteY16" fmla="*/ 55397 h 540896"/>
                    <a:gd name="connsiteX17" fmla="*/ 56548 w 326273"/>
                    <a:gd name="connsiteY17" fmla="*/ 108651 h 540896"/>
                    <a:gd name="connsiteX18" fmla="*/ 109801 w 326273"/>
                    <a:gd name="connsiteY18" fmla="*/ 129572 h 540896"/>
                    <a:gd name="connsiteX19" fmla="*/ 109801 w 326273"/>
                    <a:gd name="connsiteY19" fmla="*/ 402494 h 540896"/>
                    <a:gd name="connsiteX20" fmla="*/ 56548 w 326273"/>
                    <a:gd name="connsiteY20" fmla="*/ 430072 h 540896"/>
                    <a:gd name="connsiteX21" fmla="*/ 56548 w 326273"/>
                    <a:gd name="connsiteY21" fmla="*/ 483325 h 540896"/>
                    <a:gd name="connsiteX22" fmla="*/ 271462 w 326273"/>
                    <a:gd name="connsiteY22" fmla="*/ 483325 h 540896"/>
                    <a:gd name="connsiteX23" fmla="*/ 271462 w 326273"/>
                    <a:gd name="connsiteY23" fmla="*/ 430072 h 540896"/>
                    <a:gd name="connsiteX24" fmla="*/ 236277 w 326273"/>
                    <a:gd name="connsiteY24" fmla="*/ 429121 h 540896"/>
                    <a:gd name="connsiteX25" fmla="*/ 217258 w 326273"/>
                    <a:gd name="connsiteY25" fmla="*/ 410102 h 540896"/>
                    <a:gd name="connsiteX26" fmla="*/ 217258 w 326273"/>
                    <a:gd name="connsiteY26" fmla="*/ 54446 h 54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6273" h="540896">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grpFill/>
                <a:ln w="9502" cap="flat">
                  <a:noFill/>
                  <a:prstDash val="solid"/>
                  <a:miter/>
                </a:ln>
              </p:spPr>
              <p:txBody>
                <a:bodyPr rtlCol="0" anchor="ctr"/>
                <a:lstStyle/>
                <a:p>
                  <a:endParaRPr lang="de-DE" dirty="0"/>
                </a:p>
              </p:txBody>
            </p:sp>
            <p:sp>
              <p:nvSpPr>
                <p:cNvPr id="15" name="Freeform 44">
                  <a:extLst>
                    <a:ext uri="{FF2B5EF4-FFF2-40B4-BE49-F238E27FC236}">
                      <a16:creationId xmlns:a16="http://schemas.microsoft.com/office/drawing/2014/main" id="{F7D251E8-1D17-7D7E-7CC9-2EAA26AC2C62}"/>
                    </a:ext>
                  </a:extLst>
                </p:cNvPr>
                <p:cNvSpPr/>
                <p:nvPr/>
              </p:nvSpPr>
              <p:spPr>
                <a:xfrm>
                  <a:off x="4229167" y="1336363"/>
                  <a:ext cx="210937" cy="214976"/>
                </a:xfrm>
                <a:custGeom>
                  <a:avLst/>
                  <a:gdLst>
                    <a:gd name="connsiteX0" fmla="*/ 94493 w 210937"/>
                    <a:gd name="connsiteY0" fmla="*/ 755 h 214976"/>
                    <a:gd name="connsiteX1" fmla="*/ 112561 w 210937"/>
                    <a:gd name="connsiteY1" fmla="*/ 214719 h 214976"/>
                    <a:gd name="connsiteX2" fmla="*/ 94493 w 210937"/>
                    <a:gd name="connsiteY2" fmla="*/ 755 h 214976"/>
                    <a:gd name="connsiteX3" fmla="*/ 97346 w 210937"/>
                    <a:gd name="connsiteY3" fmla="*/ 54959 h 214976"/>
                    <a:gd name="connsiteX4" fmla="*/ 112561 w 210937"/>
                    <a:gd name="connsiteY4" fmla="*/ 161466 h 214976"/>
                    <a:gd name="connsiteX5" fmla="*/ 97346 w 210937"/>
                    <a:gd name="connsiteY5" fmla="*/ 54959 h 21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37" h="214976">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grpFill/>
                <a:ln w="9502" cap="flat">
                  <a:noFill/>
                  <a:prstDash val="solid"/>
                  <a:miter/>
                </a:ln>
              </p:spPr>
              <p:txBody>
                <a:bodyPr rtlCol="0" anchor="ctr"/>
                <a:lstStyle/>
                <a:p>
                  <a:endParaRPr lang="de-DE" dirty="0"/>
                </a:p>
              </p:txBody>
            </p:sp>
            <p:sp>
              <p:nvSpPr>
                <p:cNvPr id="16" name="Freeform 45">
                  <a:extLst>
                    <a:ext uri="{FF2B5EF4-FFF2-40B4-BE49-F238E27FC236}">
                      <a16:creationId xmlns:a16="http://schemas.microsoft.com/office/drawing/2014/main" id="{7A6B5C93-2045-F1C2-9A0C-F88677598C25}"/>
                    </a:ext>
                  </a:extLst>
                </p:cNvPr>
                <p:cNvSpPr/>
                <p:nvPr/>
              </p:nvSpPr>
              <p:spPr>
                <a:xfrm>
                  <a:off x="4809596" y="1481626"/>
                  <a:ext cx="104705" cy="404660"/>
                </a:xfrm>
                <a:custGeom>
                  <a:avLst/>
                  <a:gdLst>
                    <a:gd name="connsiteX0" fmla="*/ 85586 w 104705"/>
                    <a:gd name="connsiteY0" fmla="*/ 385172 h 404660"/>
                    <a:gd name="connsiteX1" fmla="*/ 40891 w 104705"/>
                    <a:gd name="connsiteY1" fmla="*/ 368055 h 404660"/>
                    <a:gd name="connsiteX2" fmla="*/ 31381 w 104705"/>
                    <a:gd name="connsiteY2" fmla="*/ 115102 h 404660"/>
                    <a:gd name="connsiteX3" fmla="*/ 0 w 104705"/>
                    <a:gd name="connsiteY3" fmla="*/ 27614 h 404660"/>
                    <a:gd name="connsiteX4" fmla="*/ 45646 w 104705"/>
                    <a:gd name="connsiteY4" fmla="*/ 8595 h 404660"/>
                    <a:gd name="connsiteX5" fmla="*/ 84635 w 104705"/>
                    <a:gd name="connsiteY5" fmla="*/ 108445 h 404660"/>
                    <a:gd name="connsiteX6" fmla="*/ 93193 w 104705"/>
                    <a:gd name="connsiteY6" fmla="*/ 368055 h 404660"/>
                    <a:gd name="connsiteX7" fmla="*/ 84635 w 104705"/>
                    <a:gd name="connsiteY7" fmla="*/ 385172 h 40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05" h="40466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grpFill/>
                <a:ln w="9502" cap="flat">
                  <a:noFill/>
                  <a:prstDash val="solid"/>
                  <a:miter/>
                </a:ln>
              </p:spPr>
              <p:txBody>
                <a:bodyPr rtlCol="0" anchor="ctr"/>
                <a:lstStyle/>
                <a:p>
                  <a:endParaRPr lang="de-DE" dirty="0"/>
                </a:p>
              </p:txBody>
            </p:sp>
            <p:sp>
              <p:nvSpPr>
                <p:cNvPr id="17" name="Freeform 46">
                  <a:extLst>
                    <a:ext uri="{FF2B5EF4-FFF2-40B4-BE49-F238E27FC236}">
                      <a16:creationId xmlns:a16="http://schemas.microsoft.com/office/drawing/2014/main" id="{BF43A98E-36AF-DFE1-FA82-AF57F8D727CE}"/>
                    </a:ext>
                  </a:extLst>
                </p:cNvPr>
                <p:cNvSpPr/>
                <p:nvPr/>
              </p:nvSpPr>
              <p:spPr>
                <a:xfrm>
                  <a:off x="4756500" y="1389805"/>
                  <a:ext cx="50819" cy="51633"/>
                </a:xfrm>
                <a:custGeom>
                  <a:avLst/>
                  <a:gdLst>
                    <a:gd name="connsiteX0" fmla="*/ 17911 w 50819"/>
                    <a:gd name="connsiteY0" fmla="*/ 566 h 51633"/>
                    <a:gd name="connsiteX1" fmla="*/ 36930 w 50819"/>
                    <a:gd name="connsiteY1" fmla="*/ 49064 h 51633"/>
                    <a:gd name="connsiteX2" fmla="*/ 17911 w 50819"/>
                    <a:gd name="connsiteY2" fmla="*/ 566 h 51633"/>
                  </a:gdLst>
                  <a:ahLst/>
                  <a:cxnLst>
                    <a:cxn ang="0">
                      <a:pos x="connsiteX0" y="connsiteY0"/>
                    </a:cxn>
                    <a:cxn ang="0">
                      <a:pos x="connsiteX1" y="connsiteY1"/>
                    </a:cxn>
                    <a:cxn ang="0">
                      <a:pos x="connsiteX2" y="connsiteY2"/>
                    </a:cxn>
                  </a:cxnLst>
                  <a:rect l="l" t="t" r="r" b="b"/>
                  <a:pathLst>
                    <a:path w="50819" h="51633">
                      <a:moveTo>
                        <a:pt x="17911" y="566"/>
                      </a:moveTo>
                      <a:cubicBezTo>
                        <a:pt x="45489" y="-5140"/>
                        <a:pt x="65459" y="33849"/>
                        <a:pt x="36930" y="49064"/>
                      </a:cubicBezTo>
                      <a:cubicBezTo>
                        <a:pt x="8402" y="64279"/>
                        <a:pt x="-19176" y="7222"/>
                        <a:pt x="17911" y="566"/>
                      </a:cubicBezTo>
                      <a:close/>
                    </a:path>
                  </a:pathLst>
                </a:custGeom>
                <a:grpFill/>
                <a:ln w="9502" cap="flat">
                  <a:noFill/>
                  <a:prstDash val="solid"/>
                  <a:miter/>
                </a:ln>
              </p:spPr>
              <p:txBody>
                <a:bodyPr rtlCol="0" anchor="ctr"/>
                <a:lstStyle/>
                <a:p>
                  <a:endParaRPr lang="de-DE" dirty="0"/>
                </a:p>
              </p:txBody>
            </p:sp>
          </p:grpSp>
          <p:sp>
            <p:nvSpPr>
              <p:cNvPr id="13" name="Oval Callout 42">
                <a:extLst>
                  <a:ext uri="{FF2B5EF4-FFF2-40B4-BE49-F238E27FC236}">
                    <a16:creationId xmlns:a16="http://schemas.microsoft.com/office/drawing/2014/main" id="{26CDC321-62A7-0C7D-1ED1-6EEF62F85CA8}"/>
                  </a:ext>
                </a:extLst>
              </p:cNvPr>
              <p:cNvSpPr/>
              <p:nvPr/>
            </p:nvSpPr>
            <p:spPr>
              <a:xfrm rot="1336282">
                <a:off x="8687174" y="1568164"/>
                <a:ext cx="1195477" cy="1139501"/>
              </a:xfrm>
              <a:prstGeom prst="wedgeEllipseCallout">
                <a:avLst>
                  <a:gd name="adj1" fmla="val -24644"/>
                  <a:gd name="adj2" fmla="val 67550"/>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grpSp>
    </p:spTree>
    <p:extLst>
      <p:ext uri="{BB962C8B-B14F-4D97-AF65-F5344CB8AC3E}">
        <p14:creationId xmlns:p14="http://schemas.microsoft.com/office/powerpoint/2010/main" val="22638702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36255-C92C-891F-42E9-FC7E49D6451B}"/>
            </a:ext>
          </a:extLst>
        </p:cNvPr>
        <p:cNvGrpSpPr/>
        <p:nvPr/>
      </p:nvGrpSpPr>
      <p:grpSpPr>
        <a:xfrm>
          <a:off x="0" y="0"/>
          <a:ext cx="0" cy="0"/>
          <a:chOff x="0" y="0"/>
          <a:chExt cx="0" cy="0"/>
        </a:xfrm>
      </p:grpSpPr>
      <p:sp>
        <p:nvSpPr>
          <p:cNvPr id="26" name="Text Placeholder 25">
            <a:extLst>
              <a:ext uri="{FF2B5EF4-FFF2-40B4-BE49-F238E27FC236}">
                <a16:creationId xmlns:a16="http://schemas.microsoft.com/office/drawing/2014/main" id="{1BA36F0E-4DC0-3A67-CA2A-9F8D42605E0E}"/>
              </a:ext>
            </a:extLst>
          </p:cNvPr>
          <p:cNvSpPr>
            <a:spLocks noGrp="1"/>
          </p:cNvSpPr>
          <p:nvPr>
            <p:ph type="body" sz="quarter" idx="60"/>
          </p:nvPr>
        </p:nvSpPr>
        <p:spPr/>
        <p:txBody>
          <a:bodyPr/>
          <a:lstStyle/>
          <a:p>
            <a:r>
              <a:rPr lang="de-DE" dirty="0"/>
              <a:t>04</a:t>
            </a:r>
          </a:p>
        </p:txBody>
      </p:sp>
      <p:sp>
        <p:nvSpPr>
          <p:cNvPr id="27" name="Rectangle 26">
            <a:extLst>
              <a:ext uri="{FF2B5EF4-FFF2-40B4-BE49-F238E27FC236}">
                <a16:creationId xmlns:a16="http://schemas.microsoft.com/office/drawing/2014/main" id="{C9321519-6980-CB5F-6EEF-F2BC7FBC9F30}"/>
              </a:ext>
            </a:extLst>
          </p:cNvPr>
          <p:cNvSpPr/>
          <p:nvPr/>
        </p:nvSpPr>
        <p:spPr>
          <a:xfrm>
            <a:off x="1500284" y="5548007"/>
            <a:ext cx="5934906"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latin typeface="Montserrat" panose="00000500000000000000" pitchFamily="50" charset="0"/>
            </a:endParaRPr>
          </a:p>
        </p:txBody>
      </p:sp>
      <p:sp>
        <p:nvSpPr>
          <p:cNvPr id="28" name="TextBox 27">
            <a:extLst>
              <a:ext uri="{FF2B5EF4-FFF2-40B4-BE49-F238E27FC236}">
                <a16:creationId xmlns:a16="http://schemas.microsoft.com/office/drawing/2014/main" id="{A970A281-E5CD-5565-FC5F-64B85DEAEA2E}"/>
              </a:ext>
            </a:extLst>
          </p:cNvPr>
          <p:cNvSpPr txBox="1"/>
          <p:nvPr/>
        </p:nvSpPr>
        <p:spPr>
          <a:xfrm>
            <a:off x="1600199" y="5488502"/>
            <a:ext cx="5686431" cy="646331"/>
          </a:xfrm>
          <a:prstGeom prst="rect">
            <a:avLst/>
          </a:prstGeom>
          <a:noFill/>
        </p:spPr>
        <p:txBody>
          <a:bodyPr wrap="none" rtlCol="0">
            <a:spAutoFit/>
          </a:bodyPr>
          <a:lstStyle/>
          <a:p>
            <a:r>
              <a:rPr lang="de-DE" sz="2325" b="1" spc="324" dirty="0">
                <a:solidFill>
                  <a:schemeClr val="bg1"/>
                </a:solidFill>
                <a:latin typeface="Calibri" panose="020F0502020204030204" pitchFamily="34" charset="0"/>
                <a:cs typeface="Calibri" panose="020F0502020204030204" pitchFamily="34" charset="0"/>
              </a:rPr>
              <a:t>UND VERSICHERUNGEN FÜR</a:t>
            </a:r>
          </a:p>
        </p:txBody>
      </p:sp>
      <p:sp>
        <p:nvSpPr>
          <p:cNvPr id="29" name="Rectangle 28">
            <a:extLst>
              <a:ext uri="{FF2B5EF4-FFF2-40B4-BE49-F238E27FC236}">
                <a16:creationId xmlns:a16="http://schemas.microsoft.com/office/drawing/2014/main" id="{AF854748-37B4-6CFD-6B2D-2D0807256AAE}"/>
              </a:ext>
            </a:extLst>
          </p:cNvPr>
          <p:cNvSpPr/>
          <p:nvPr/>
        </p:nvSpPr>
        <p:spPr>
          <a:xfrm>
            <a:off x="1500283" y="6213808"/>
            <a:ext cx="5851553"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latin typeface="Montserrat" panose="00000500000000000000" pitchFamily="50" charset="0"/>
            </a:endParaRPr>
          </a:p>
        </p:txBody>
      </p:sp>
      <p:sp>
        <p:nvSpPr>
          <p:cNvPr id="30" name="TextBox 29">
            <a:extLst>
              <a:ext uri="{FF2B5EF4-FFF2-40B4-BE49-F238E27FC236}">
                <a16:creationId xmlns:a16="http://schemas.microsoft.com/office/drawing/2014/main" id="{8B5D9E30-49B7-8A67-B440-6DE7DCDCE2D4}"/>
              </a:ext>
            </a:extLst>
          </p:cNvPr>
          <p:cNvSpPr txBox="1"/>
          <p:nvPr/>
        </p:nvSpPr>
        <p:spPr>
          <a:xfrm>
            <a:off x="1600199" y="6193791"/>
            <a:ext cx="5751637" cy="646331"/>
          </a:xfrm>
          <a:prstGeom prst="rect">
            <a:avLst/>
          </a:prstGeom>
          <a:noFill/>
        </p:spPr>
        <p:txBody>
          <a:bodyPr wrap="square" rtlCol="0"/>
          <a:lstStyle/>
          <a:p>
            <a:r>
              <a:rPr lang="de-DE" sz="2325" b="1" spc="324" dirty="0">
                <a:solidFill>
                  <a:schemeClr val="bg1"/>
                </a:solidFill>
                <a:latin typeface="Calibri" panose="020F0502020204030204" pitchFamily="34" charset="0"/>
                <a:cs typeface="Calibri" panose="020F0502020204030204" pitchFamily="34" charset="0"/>
              </a:rPr>
              <a:t>FRAUEN IN DER SPÄTEN KARRIERE </a:t>
            </a:r>
          </a:p>
        </p:txBody>
      </p:sp>
      <p:sp>
        <p:nvSpPr>
          <p:cNvPr id="4" name="Rectangle 3">
            <a:extLst>
              <a:ext uri="{FF2B5EF4-FFF2-40B4-BE49-F238E27FC236}">
                <a16:creationId xmlns:a16="http://schemas.microsoft.com/office/drawing/2014/main" id="{471EED1E-4AAE-4B39-C791-E69EB977A59E}"/>
              </a:ext>
            </a:extLst>
          </p:cNvPr>
          <p:cNvSpPr/>
          <p:nvPr/>
        </p:nvSpPr>
        <p:spPr>
          <a:xfrm>
            <a:off x="1500284" y="4852454"/>
            <a:ext cx="5851552"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latin typeface="Montserrat" panose="00000500000000000000" pitchFamily="50" charset="0"/>
            </a:endParaRPr>
          </a:p>
        </p:txBody>
      </p:sp>
      <p:sp>
        <p:nvSpPr>
          <p:cNvPr id="6" name="TextBox 5">
            <a:extLst>
              <a:ext uri="{FF2B5EF4-FFF2-40B4-BE49-F238E27FC236}">
                <a16:creationId xmlns:a16="http://schemas.microsoft.com/office/drawing/2014/main" id="{F1E7205D-63AF-3757-B3AF-4DDDA48C2629}"/>
              </a:ext>
            </a:extLst>
          </p:cNvPr>
          <p:cNvSpPr txBox="1"/>
          <p:nvPr/>
        </p:nvSpPr>
        <p:spPr>
          <a:xfrm>
            <a:off x="1550240" y="4812419"/>
            <a:ext cx="5751637" cy="646331"/>
          </a:xfrm>
          <a:prstGeom prst="rect">
            <a:avLst/>
          </a:prstGeom>
          <a:noFill/>
        </p:spPr>
        <p:txBody>
          <a:bodyPr wrap="square" rtlCol="0"/>
          <a:lstStyle/>
          <a:p>
            <a:r>
              <a:rPr lang="de-DE" sz="2325" b="1" spc="324" dirty="0">
                <a:solidFill>
                  <a:schemeClr val="bg1"/>
                </a:solidFill>
                <a:latin typeface="Calibri" panose="020F0502020204030204" pitchFamily="34" charset="0"/>
                <a:cs typeface="Calibri" panose="020F0502020204030204" pitchFamily="34" charset="0"/>
              </a:rPr>
              <a:t>FINANZIELLE SICHERHEIT </a:t>
            </a:r>
          </a:p>
        </p:txBody>
      </p:sp>
    </p:spTree>
    <p:extLst>
      <p:ext uri="{BB962C8B-B14F-4D97-AF65-F5344CB8AC3E}">
        <p14:creationId xmlns:p14="http://schemas.microsoft.com/office/powerpoint/2010/main" val="13992756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31BF5-25FE-E1D5-CA1C-D0DE86928A50}"/>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CD394904-0D30-B256-30BE-D21AFA929D2C}"/>
              </a:ext>
            </a:extLst>
          </p:cNvPr>
          <p:cNvSpPr>
            <a:spLocks noGrp="1"/>
          </p:cNvSpPr>
          <p:nvPr>
            <p:ph type="body" sz="quarter" idx="49"/>
          </p:nvPr>
        </p:nvSpPr>
        <p:spPr/>
        <p:txBody>
          <a:bodyPr/>
          <a:lstStyle/>
          <a:p>
            <a:r>
              <a:rPr lang="de-DE" dirty="0"/>
              <a:t>Einführung</a:t>
            </a:r>
          </a:p>
        </p:txBody>
      </p:sp>
      <p:sp>
        <p:nvSpPr>
          <p:cNvPr id="4" name="Text Placeholder 3">
            <a:extLst>
              <a:ext uri="{FF2B5EF4-FFF2-40B4-BE49-F238E27FC236}">
                <a16:creationId xmlns:a16="http://schemas.microsoft.com/office/drawing/2014/main" id="{5E07FCE2-13EB-E3A0-35E7-70F7CED20209}"/>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72972928-2454-CF6F-0EC3-32A9573B720D}"/>
              </a:ext>
            </a:extLst>
          </p:cNvPr>
          <p:cNvSpPr>
            <a:spLocks noGrp="1"/>
          </p:cNvSpPr>
          <p:nvPr>
            <p:ph type="body" sz="quarter" idx="61"/>
          </p:nvPr>
        </p:nvSpPr>
        <p:spPr/>
        <p:txBody>
          <a:bodyPr/>
          <a:lstStyle/>
          <a:p>
            <a:pPr>
              <a:lnSpc>
                <a:spcPts val="3420"/>
              </a:lnSpc>
            </a:pPr>
            <a:r>
              <a:rPr lang="de-DE" dirty="0" sz="2700"/>
              <a:t>Frauen in der späten Karrierephase</a:t>
            </a:r>
          </a:p>
        </p:txBody>
      </p:sp>
      <p:sp>
        <p:nvSpPr>
          <p:cNvPr id="8" name="Text Placeholder 7">
            <a:extLst>
              <a:ext uri="{FF2B5EF4-FFF2-40B4-BE49-F238E27FC236}">
                <a16:creationId xmlns:a16="http://schemas.microsoft.com/office/drawing/2014/main" id="{2000BA94-2871-DDE3-CC21-BCAF16FEA177}"/>
              </a:ext>
            </a:extLst>
          </p:cNvPr>
          <p:cNvSpPr>
            <a:spLocks noGrp="1"/>
          </p:cNvSpPr>
          <p:nvPr>
            <p:ph type="body" sz="quarter" idx="64"/>
          </p:nvPr>
        </p:nvSpPr>
        <p:spPr/>
        <p:txBody>
          <a:bodyPr/>
          <a:lstStyle/>
          <a:p>
            <a:pPr marL="0" indent="0">
              <a:lnSpc>
                <a:spcPts val="1155"/>
              </a:lnSpc>
              <a:buNone/>
            </a:pPr>
            <a:r>
              <a:rPr lang="de-DE" sz="1325" b="1" dirty="0">
                <a:solidFill>
                  <a:srgbClr val="D38CBC"/>
                </a:solidFill>
              </a:rPr>
              <a:t>Lernziele:</a:t>
            </a:r>
          </a:p>
          <a:p>
            <a:pPr marL="0" indent="0">
              <a:lnSpc>
                <a:spcPts val="1281"/>
              </a:lnSpc>
              <a:buNone/>
            </a:pPr>
            <a:endParaRPr lang="de-DE" sz="1075" dirty="0">
              <a:solidFill>
                <a:srgbClr val="D38CBC"/>
              </a:solidFill>
            </a:endParaRPr>
          </a:p>
          <a:p>
            <a:pPr lvl="0">
              <a:lnSpc>
                <a:spcPts val="1165"/>
              </a:lnSpc>
            </a:pPr>
            <a:r>
              <a:rPr lang="de-DE" dirty="0" sz="1050"/>
              <a:t>Versicherungsbedarf nach Renteneintritt oder bei geringerem Einkommen neu bewerten.</a:t>
            </a:r>
          </a:p>
          <a:p>
            <a:pPr lvl="0">
              <a:lnSpc>
                <a:spcPts val="1165"/>
              </a:lnSpc>
            </a:pPr>
            <a:r>
              <a:rPr lang="de-DE" dirty="0" sz="1050"/>
              <a:t>Sich auf gesundheitsbedingte finanzielle Risiken vorbereiten.</a:t>
            </a:r>
          </a:p>
          <a:p>
            <a:pPr lvl="0">
              <a:lnSpc>
                <a:spcPts val="1165"/>
              </a:lnSpc>
            </a:pPr>
            <a:r>
              <a:rPr lang="de-DE" dirty="0" sz="1050"/>
              <a:t>Pflege- und Sterbegeldversicherung verstehen.</a:t>
            </a:r>
          </a:p>
          <a:p>
            <a:pPr lvl="0">
              <a:lnSpc>
                <a:spcPts val="1165"/>
              </a:lnSpc>
            </a:pPr>
            <a:r>
              <a:rPr lang="de-DE" dirty="0" sz="1050"/>
              <a:t>Versicherungsbetrug gegen ältere Menschen erkennen und vermeiden.</a:t>
            </a:r>
          </a:p>
          <a:p>
            <a:pPr marL="0" lvl="0" indent="0">
              <a:lnSpc>
                <a:spcPts val="1464"/>
              </a:lnSpc>
              <a:buNone/>
            </a:pPr>
            <a:endParaRPr lang="de-DE" dirty="0" sz="1225"/>
          </a:p>
          <a:p>
            <a:pPr marL="0" indent="0">
              <a:lnSpc>
                <a:spcPts val="1155"/>
              </a:lnSpc>
              <a:buNone/>
            </a:pPr>
            <a:r>
              <a:rPr lang="de-DE" sz="1325" b="1" dirty="0">
                <a:solidFill>
                  <a:srgbClr val="D38CBC"/>
                </a:solidFill>
              </a:rPr>
              <a:t>Inhalte:</a:t>
            </a:r>
          </a:p>
          <a:p>
            <a:pPr marL="0" indent="0">
              <a:lnSpc>
                <a:spcPts val="1281"/>
              </a:lnSpc>
              <a:buNone/>
            </a:pPr>
            <a:endParaRPr lang="de-DE" sz="1075" dirty="0">
              <a:solidFill>
                <a:srgbClr val="D38CBC"/>
              </a:solidFill>
            </a:endParaRPr>
          </a:p>
          <a:p>
            <a:pPr lvl="0">
              <a:lnSpc>
                <a:spcPts val="1165"/>
              </a:lnSpc>
            </a:pPr>
            <a:r>
              <a:rPr lang="de-DE" dirty="0" sz="1050"/>
              <a:t>Brauchen Sie noch eine Lebensversicherung?</a:t>
            </a:r>
          </a:p>
          <a:p>
            <a:pPr lvl="0">
              <a:lnSpc>
                <a:spcPts val="1165"/>
              </a:lnSpc>
            </a:pPr>
            <a:r>
              <a:rPr lang="de-DE" dirty="0" sz="1050"/>
              <a:t>Private und öffentliche Krankenversicherung im Vergleich.</a:t>
            </a:r>
          </a:p>
          <a:p>
            <a:pPr lvl="0">
              <a:lnSpc>
                <a:spcPts val="1165"/>
              </a:lnSpc>
            </a:pPr>
            <a:r>
              <a:rPr lang="de-DE" dirty="0" sz="1050"/>
              <a:t>Pflege planen: Optionen und Kosten.</a:t>
            </a:r>
          </a:p>
          <a:p>
            <a:pPr lvl="0">
              <a:lnSpc>
                <a:spcPts val="1165"/>
              </a:lnSpc>
            </a:pPr>
            <a:r>
              <a:rPr lang="de-DE" dirty="0" sz="1050"/>
              <a:t>Warnsignale in Versicherungswerbung für ältere Menschen erkennen.</a:t>
            </a:r>
          </a:p>
          <a:p>
            <a:pPr marL="0" lvl="0" indent="0">
              <a:lnSpc>
                <a:spcPts val="1464"/>
              </a:lnSpc>
              <a:buNone/>
            </a:pPr>
            <a:endParaRPr lang="de-DE" dirty="0" sz="1225"/>
          </a:p>
          <a:p>
            <a:pPr marL="0" indent="0">
              <a:lnSpc>
                <a:spcPts val="1155"/>
              </a:lnSpc>
              <a:buNone/>
            </a:pPr>
            <a:r>
              <a:rPr lang="de-DE" sz="1325" b="1" dirty="0">
                <a:solidFill>
                  <a:srgbClr val="D38CBC"/>
                </a:solidFill>
              </a:rPr>
              <a:t>Übungen:</a:t>
            </a:r>
            <a:endParaRPr lang="de-DE" sz="1325" dirty="0">
              <a:solidFill>
                <a:srgbClr val="D38CBC"/>
              </a:solidFill>
            </a:endParaRPr>
          </a:p>
          <a:p>
            <a:pPr lvl="0">
              <a:lnSpc>
                <a:spcPts val="1165"/>
              </a:lnSpc>
            </a:pPr>
            <a:r>
              <a:rPr lang="de-DE" dirty="0" sz="1050"/>
              <a:t>Fallstudie: Eine ältere Frau überprüft ihren Versicherungsschutz.</a:t>
            </a:r>
          </a:p>
          <a:p>
            <a:pPr lvl="0">
              <a:lnSpc>
                <a:spcPts val="1165"/>
              </a:lnSpc>
            </a:pPr>
            <a:r>
              <a:rPr lang="de-DE" dirty="0" sz="1050"/>
              <a:t>Austausch: Welche Versicherungen haben Sie behalten? Welche gekündigt?</a:t>
            </a:r>
          </a:p>
          <a:p>
            <a:pPr lvl="0">
              <a:lnSpc>
                <a:spcPts val="1165"/>
              </a:lnSpc>
            </a:pPr>
            <a:r>
              <a:rPr lang="de-DE" dirty="0" sz="1050"/>
              <a:t>Eine Muster-Pflegepolice lesen und kritisch bewerten.</a:t>
            </a:r>
          </a:p>
          <a:p>
            <a:pPr marL="0" lvl="0" indent="0">
              <a:lnSpc>
                <a:spcPts val="1464"/>
              </a:lnSpc>
              <a:buNone/>
            </a:pPr>
            <a:endParaRPr lang="de-DE" dirty="0" sz="1225"/>
          </a:p>
          <a:p>
            <a:pPr marL="0" indent="0">
              <a:lnSpc>
                <a:spcPts val="1155"/>
              </a:lnSpc>
              <a:buNone/>
            </a:pPr>
            <a:r>
              <a:rPr lang="de-DE" sz="1325" b="1" dirty="0">
                <a:solidFill>
                  <a:srgbClr val="D38CBC"/>
                </a:solidFill>
              </a:rPr>
              <a:t>Formative Lernkontrolle:</a:t>
            </a:r>
          </a:p>
          <a:p>
            <a:pPr marL="0" indent="0">
              <a:lnSpc>
                <a:spcPts val="1281"/>
              </a:lnSpc>
              <a:buNone/>
            </a:pPr>
            <a:endParaRPr lang="de-DE" dirty="0" sz="1075">
              <a:solidFill>
                <a:srgbClr val="D38CBC"/>
              </a:solidFill>
            </a:endParaRPr>
          </a:p>
          <a:p>
            <a:pPr lvl="0">
              <a:lnSpc>
                <a:spcPts val="1165"/>
              </a:lnSpc>
            </a:pPr>
            <a:r>
              <a:rPr lang="de-DE" dirty="0" sz="1050"/>
              <a:t>Quiz: Wissen Sie, was Ihre Versicherung abdeckt?</a:t>
            </a:r>
          </a:p>
          <a:p>
            <a:pPr lvl="0">
              <a:lnSpc>
                <a:spcPts val="1165"/>
              </a:lnSpc>
            </a:pPr>
            <a:r>
              <a:rPr lang="de-DE" dirty="0" sz="1050"/>
              <a:t>Impuls: Auf welches finanzielle Risiko fühlen Sie sich am wenigsten vorbereitet?</a:t>
            </a:r>
          </a:p>
          <a:p>
            <a:pPr marL="0" lvl="0" indent="0">
              <a:lnSpc>
                <a:spcPts val="1342"/>
              </a:lnSpc>
              <a:buNone/>
            </a:pPr>
            <a:endParaRPr lang="de-DE" dirty="0" sz="1125"/>
          </a:p>
          <a:p>
            <a:pPr marL="0" indent="0">
              <a:lnSpc>
                <a:spcPts val="1155"/>
              </a:lnSpc>
              <a:buNone/>
            </a:pPr>
            <a:r>
              <a:rPr lang="de-DE" sz="1325" b="1" dirty="0">
                <a:solidFill>
                  <a:srgbClr val="D38CBC"/>
                </a:solidFill>
              </a:rPr>
              <a:t>Ressourcen:</a:t>
            </a:r>
          </a:p>
          <a:p>
            <a:pPr lvl="0">
              <a:lnSpc>
                <a:spcPts val="1165"/>
              </a:lnSpc>
            </a:pPr>
            <a:r>
              <a:rPr lang="de-DE" dirty="0" sz="1050"/>
              <a:t>Glossar der Finanzbegriffe</a:t>
            </a:r>
          </a:p>
          <a:p>
            <a:pPr lvl="0">
              <a:lnSpc>
                <a:spcPts val="1165"/>
              </a:lnSpc>
            </a:pPr>
            <a:r>
              <a:rPr lang="de-DE" dirty="0" sz="1050"/>
              <a:t>Informationsseiten zur Pflege</a:t>
            </a:r>
          </a:p>
          <a:p>
            <a:pPr lvl="0">
              <a:lnSpc>
                <a:spcPts val="1165"/>
              </a:lnSpc>
            </a:pPr>
            <a:r>
              <a:rPr lang="de-DE" dirty="0" sz="1050"/>
              <a:t>Toolkits zur Betrugsprävention für Ältere</a:t>
            </a:r>
          </a:p>
          <a:p>
            <a:pPr lvl="0">
              <a:lnSpc>
                <a:spcPts val="1165"/>
              </a:lnSpc>
            </a:pPr>
            <a:r>
              <a:rPr lang="de-DE" dirty="0" sz="1050"/>
              <a:t>Risikorechner für den Ruhestand</a:t>
            </a:r>
          </a:p>
          <a:p>
            <a:pPr marL="0" indent="0">
              <a:lnSpc>
                <a:spcPts val="1525"/>
              </a:lnSpc>
              <a:buNone/>
            </a:pPr>
            <a:endParaRPr lang="de-DE" sz="1275" b="1" dirty="0"/>
          </a:p>
          <a:p>
            <a:pPr marL="0" indent="0">
              <a:lnSpc>
                <a:spcPts val="1220"/>
              </a:lnSpc>
              <a:buNone/>
            </a:pPr>
            <a:endParaRPr lang="de-DE" dirty="0" sz="1025"/>
          </a:p>
          <a:p>
            <a:pPr>
              <a:lnSpc>
                <a:spcPts val="1220"/>
              </a:lnSpc>
            </a:pPr>
            <a:endParaRPr lang="de-DE" dirty="0" sz="1025"/>
          </a:p>
        </p:txBody>
      </p:sp>
      <p:cxnSp>
        <p:nvCxnSpPr>
          <p:cNvPr id="19" name="Straight Connector 18">
            <a:extLst>
              <a:ext uri="{FF2B5EF4-FFF2-40B4-BE49-F238E27FC236}">
                <a16:creationId xmlns:a16="http://schemas.microsoft.com/office/drawing/2014/main" id="{C8B36576-DF1D-796F-EF2C-2D3FEE429B92}"/>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0D3FD9D7-DC51-5A7B-4CCB-31C69CEEE793}"/>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08B175B2-DF00-CE02-30A0-63DCD7CC8382}"/>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2" name="Freeform 21">
              <a:extLst>
                <a:ext uri="{FF2B5EF4-FFF2-40B4-BE49-F238E27FC236}">
                  <a16:creationId xmlns:a16="http://schemas.microsoft.com/office/drawing/2014/main" id="{C72C2F18-B7DE-1FD4-6936-5FEFEEF3D042}"/>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22">
              <a:extLst>
                <a:ext uri="{FF2B5EF4-FFF2-40B4-BE49-F238E27FC236}">
                  <a16:creationId xmlns:a16="http://schemas.microsoft.com/office/drawing/2014/main" id="{21E4EDBB-269F-8CEA-0ACF-E2D020D85216}"/>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2" name="Freeform 51">
              <a:extLst>
                <a:ext uri="{FF2B5EF4-FFF2-40B4-BE49-F238E27FC236}">
                  <a16:creationId xmlns:a16="http://schemas.microsoft.com/office/drawing/2014/main" id="{AAAD527C-3A36-3C45-54DA-5901A0E76A61}"/>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3" name="Freeform 52">
              <a:extLst>
                <a:ext uri="{FF2B5EF4-FFF2-40B4-BE49-F238E27FC236}">
                  <a16:creationId xmlns:a16="http://schemas.microsoft.com/office/drawing/2014/main" id="{27F142A1-AE9C-341F-B843-2DC732B79DA6}"/>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4" name="Freeform 53">
              <a:extLst>
                <a:ext uri="{FF2B5EF4-FFF2-40B4-BE49-F238E27FC236}">
                  <a16:creationId xmlns:a16="http://schemas.microsoft.com/office/drawing/2014/main" id="{4AF6317C-8F85-CD7B-E318-F18FB6F0F0A2}"/>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5" name="Freeform 54">
              <a:extLst>
                <a:ext uri="{FF2B5EF4-FFF2-40B4-BE49-F238E27FC236}">
                  <a16:creationId xmlns:a16="http://schemas.microsoft.com/office/drawing/2014/main" id="{4D65898A-C696-CB4B-8E5E-F3DD4EEAE4E8}"/>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6" name="Freeform 55">
              <a:extLst>
                <a:ext uri="{FF2B5EF4-FFF2-40B4-BE49-F238E27FC236}">
                  <a16:creationId xmlns:a16="http://schemas.microsoft.com/office/drawing/2014/main" id="{1CB7663D-F20D-678B-2867-C63BE92A41F5}"/>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7" name="Freeform 56">
              <a:extLst>
                <a:ext uri="{FF2B5EF4-FFF2-40B4-BE49-F238E27FC236}">
                  <a16:creationId xmlns:a16="http://schemas.microsoft.com/office/drawing/2014/main" id="{D88DFCB7-E405-7FAF-4170-28FFB80750AA}"/>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spTree>
    <p:extLst>
      <p:ext uri="{BB962C8B-B14F-4D97-AF65-F5344CB8AC3E}">
        <p14:creationId xmlns:p14="http://schemas.microsoft.com/office/powerpoint/2010/main" val="36689512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3D1633-695F-4AFE-C1B8-9A84C2C3A88D}"/>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3D9B8BD8-2D30-0FEE-8A0A-70EC3EB13224}"/>
              </a:ext>
            </a:extLst>
          </p:cNvPr>
          <p:cNvSpPr>
            <a:spLocks noGrp="1"/>
          </p:cNvSpPr>
          <p:nvPr>
            <p:ph type="body" sz="quarter" idx="49"/>
          </p:nvPr>
        </p:nvSpPr>
        <p:spPr/>
        <p:txBody>
          <a:bodyPr/>
          <a:lstStyle/>
          <a:p>
            <a:r>
              <a:rPr lang="de-DE" dirty="0"/>
              <a:t>Einführung</a:t>
            </a:r>
          </a:p>
        </p:txBody>
      </p:sp>
      <p:sp>
        <p:nvSpPr>
          <p:cNvPr id="2" name="Text Placeholder 1">
            <a:extLst>
              <a:ext uri="{FF2B5EF4-FFF2-40B4-BE49-F238E27FC236}">
                <a16:creationId xmlns:a16="http://schemas.microsoft.com/office/drawing/2014/main" id="{000703D8-114E-E654-3BB7-A3F9F230CE50}"/>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972F1106-A899-C45D-C237-4A81F337044D}"/>
              </a:ext>
            </a:extLst>
          </p:cNvPr>
          <p:cNvSpPr>
            <a:spLocks noGrp="1"/>
          </p:cNvSpPr>
          <p:nvPr>
            <p:ph type="body" sz="quarter" idx="61"/>
          </p:nvPr>
        </p:nvSpPr>
        <p:spPr/>
        <p:txBody>
          <a:bodyPr/>
          <a:lstStyle/>
          <a:p>
            <a:pPr>
              <a:lnSpc>
                <a:spcPts val="3420"/>
              </a:lnSpc>
            </a:pPr>
            <a:r>
              <a:rPr lang="de-DE" dirty="0" sz="2700"/>
              <a:t>Frauen in der späten Karrierephase</a:t>
            </a:r>
          </a:p>
        </p:txBody>
      </p:sp>
      <p:sp>
        <p:nvSpPr>
          <p:cNvPr id="8" name="Text Placeholder 7">
            <a:extLst>
              <a:ext uri="{FF2B5EF4-FFF2-40B4-BE49-F238E27FC236}">
                <a16:creationId xmlns:a16="http://schemas.microsoft.com/office/drawing/2014/main" id="{3F5CD51F-DA70-A47E-B5B5-84461A9D95D4}"/>
              </a:ext>
            </a:extLst>
          </p:cNvPr>
          <p:cNvSpPr>
            <a:spLocks noGrp="1"/>
          </p:cNvSpPr>
          <p:nvPr>
            <p:ph type="body" sz="quarter" idx="64"/>
          </p:nvPr>
        </p:nvSpPr>
        <p:spPr>
          <a:xfrm>
            <a:off x="1376564" y="1813810"/>
            <a:ext cx="3388249" cy="8120604"/>
          </a:xfrm>
        </p:spPr>
        <p:txBody>
          <a:bodyPr/>
          <a:lstStyle/>
          <a:p>
            <a:pPr marL="0" indent="0">
              <a:lnSpc>
                <a:spcPts val="1109"/>
              </a:lnSpc>
              <a:buNone/>
            </a:pPr>
            <a:r>
              <a:rPr lang="de-DE" b="1" dirty="0" sz="1000">
                <a:solidFill>
                  <a:srgbClr val="D38CBC"/>
                </a:solidFill>
              </a:rPr>
              <a:t>Frauen kurz vor dem Ruhestand stehen vor einer besonders großen finanziellen Herausforderung: Jahrzehnte mit im Schnitt geringerem Verdienst, Rentenlücken durch Erwerbsunterbrechungen und eine höhere Lebenserwartung bedeuten, dass dieselben Ersparnisse fürs Alter bei Frauen länger reichen müssen als bei Männern. Dieser Abschnitt hilft Ihnen, Ihren Stand einzuschätzen und gezielt zu handeln.</a:t>
            </a:r>
            <a:endParaRPr lang="de-DE" b="1" dirty="0" sz="1000">
              <a:solidFill>
                <a:srgbClr val="D38CBC"/>
              </a:solidFill>
            </a:endParaRPr>
          </a:p>
          <a:p>
            <a:pPr marL="0" indent="0">
              <a:lnSpc>
                <a:spcPts val="976"/>
              </a:lnSpc>
              <a:buNone/>
            </a:pPr>
            <a:endParaRPr lang="de-DE" b="1" dirty="0" sz="825">
              <a:solidFill>
                <a:srgbClr val="D38CBC"/>
              </a:solidFill>
            </a:endParaRPr>
          </a:p>
          <a:p>
            <a:pPr marL="0" indent="0">
              <a:lnSpc>
                <a:spcPts val="1220"/>
              </a:lnSpc>
              <a:buNone/>
            </a:pPr>
            <a:endParaRPr lang="de-DE" b="1" dirty="0" sz="1025">
              <a:solidFill>
                <a:srgbClr val="D38CBC"/>
              </a:solidFill>
            </a:endParaRPr>
          </a:p>
          <a:p>
            <a:pPr marL="0" indent="0">
              <a:lnSpc>
                <a:spcPts val="1220"/>
              </a:lnSpc>
              <a:buNone/>
            </a:pPr>
            <a:endParaRPr lang="de-DE" sz="1025" b="1" dirty="0"/>
          </a:p>
          <a:p>
            <a:pPr marL="0" indent="0">
              <a:lnSpc>
                <a:spcPts val="1220"/>
              </a:lnSpc>
              <a:buNone/>
            </a:pPr>
            <a:endParaRPr lang="de-DE" sz="1025" b="1" dirty="0">
              <a:solidFill>
                <a:srgbClr val="D38CBC"/>
              </a:solidFill>
            </a:endParaRPr>
          </a:p>
          <a:p>
            <a:pPr marL="0" indent="0">
              <a:lnSpc>
                <a:spcPts val="1089"/>
              </a:lnSpc>
              <a:buNone/>
            </a:pPr>
            <a:r>
              <a:rPr lang="de-DE" sz="1250" b="1" dirty="0">
                <a:solidFill>
                  <a:srgbClr val="D38CBC"/>
                </a:solidFill>
              </a:rPr>
              <a:t>Wichtige Überlegungen</a:t>
            </a:r>
          </a:p>
          <a:p>
            <a:pPr marL="0" indent="0">
              <a:lnSpc>
                <a:spcPts val="1342"/>
              </a:lnSpc>
              <a:buNone/>
            </a:pPr>
            <a:endParaRPr lang="de-DE" sz="1125" b="1" dirty="0">
              <a:solidFill>
                <a:srgbClr val="D38CBC"/>
              </a:solidFill>
            </a:endParaRPr>
          </a:p>
          <a:p>
            <a:pPr lvl="0">
              <a:lnSpc>
                <a:spcPts val="1109"/>
              </a:lnSpc>
            </a:pPr>
            <a:r>
              <a:rPr lang="de-DE" b="1" dirty="0" sz="1000"/>
              <a:t>Kosten für Gesundheit und Pflege</a:t>
            </a:r>
            <a:br>
              <a:rPr lang="de-DE" dirty="0" sz="1000"/>
            </a:br>
            <a:r>
              <a:rPr lang="de-DE" dirty="0" sz="1000"/>
              <a:t>Frauen haben im Ruhestand höhere Gesundheitsausgaben, auch durch möglichen Pflegebedarf. Diese Kosten einzuplanen ist entscheidend.</a:t>
            </a:r>
          </a:p>
          <a:p>
            <a:pPr lvl="0">
              <a:lnSpc>
                <a:spcPts val="1109"/>
              </a:lnSpc>
            </a:pPr>
            <a:r>
              <a:rPr lang="de-DE" b="1" dirty="0" sz="1000"/>
              <a:t>Anlagestrategie und Risikobereitschaft</a:t>
            </a:r>
            <a:br>
              <a:rPr lang="de-DE" dirty="0" sz="1000"/>
            </a:br>
            <a:r>
              <a:rPr lang="de-DE" dirty="0" sz="1000"/>
              <a:t>Viele Frauen neigen zu konservativen Geldanlagen, was das Wachstum begrenzen kann. Wichtig ist ein ausgewogener Ansatz, der Langlebigkeit und Inflation berücksichtigt. </a:t>
            </a:r>
            <a:endParaRPr lang="de-DE" u="sng" dirty="0" sz="1000"/>
          </a:p>
          <a:p>
            <a:pPr lvl="0">
              <a:lnSpc>
                <a:spcPts val="1109"/>
              </a:lnSpc>
            </a:pPr>
            <a:r>
              <a:rPr lang="de-DE" b="1" dirty="0" sz="1000"/>
              <a:t>Nachlass- und Vermächtnisplanung</a:t>
            </a:r>
            <a:br>
              <a:rPr lang="de-DE" dirty="0" sz="1000"/>
            </a:br>
            <a:r>
              <a:rPr lang="de-DE" dirty="0" sz="1000"/>
              <a:t>Denken Sie an Testamente, Trusts und die Benennung von Begünstigten, um Vermögen zu schützen und es nach Ihren Wünschen weiterzugeben</a:t>
            </a:r>
          </a:p>
          <a:p>
            <a:pPr lvl="0">
              <a:lnSpc>
                <a:spcPts val="1383"/>
              </a:lnSpc>
            </a:pPr>
            <a:endParaRPr lang="de-DE" dirty="0" sz="1150"/>
          </a:p>
          <a:p>
            <a:pPr marL="0" lvl="0" indent="0">
              <a:lnSpc>
                <a:spcPts val="1089"/>
              </a:lnSpc>
              <a:buNone/>
            </a:pPr>
            <a:r>
              <a:rPr lang="de-DE" sz="1250" b="1" dirty="0">
                <a:solidFill>
                  <a:srgbClr val="D38CBC"/>
                </a:solidFill>
              </a:rPr>
              <a:t>Herausforderungen</a:t>
            </a:r>
          </a:p>
          <a:p>
            <a:pPr marL="0" lvl="0" indent="0">
              <a:lnSpc>
                <a:spcPts val="1342"/>
              </a:lnSpc>
              <a:buNone/>
            </a:pPr>
            <a:endParaRPr lang="de-DE" sz="1125" b="1" dirty="0">
              <a:solidFill>
                <a:srgbClr val="D38CBC"/>
              </a:solidFill>
            </a:endParaRPr>
          </a:p>
          <a:p>
            <a:pPr>
              <a:lnSpc>
                <a:spcPts val="1109"/>
              </a:lnSpc>
            </a:pPr>
            <a:r>
              <a:rPr lang="de-DE" dirty="0" sz="1000"/>
              <a:t>Ersparnisse reichen nicht ein Leben lang</a:t>
            </a:r>
          </a:p>
          <a:p>
            <a:pPr>
              <a:lnSpc>
                <a:spcPts val="1109"/>
              </a:lnSpc>
            </a:pPr>
            <a:r>
              <a:rPr lang="de-DE" dirty="0" sz="1000"/>
              <a:t>Geringeres Lebenseinkommen</a:t>
            </a:r>
          </a:p>
          <a:p>
            <a:pPr>
              <a:lnSpc>
                <a:spcPts val="1109"/>
              </a:lnSpc>
            </a:pPr>
            <a:r>
              <a:rPr lang="de-DE" dirty="0" sz="1000"/>
              <a:t>Sorgeverpflichtungen</a:t>
            </a:r>
          </a:p>
          <a:p>
            <a:pPr>
              <a:lnSpc>
                <a:spcPts val="1109"/>
              </a:lnSpc>
            </a:pPr>
            <a:r>
              <a:rPr lang="de-DE" dirty="0" sz="1000"/>
              <a:t>Inflation und steigende Kosten</a:t>
            </a:r>
          </a:p>
          <a:p>
            <a:pPr>
              <a:lnSpc>
                <a:spcPts val="1708"/>
              </a:lnSpc>
            </a:pPr>
            <a:endParaRPr lang="de-DE" dirty="0" sz="1425"/>
          </a:p>
          <a:p>
            <a:pPr>
              <a:lnSpc>
                <a:spcPts val="1220"/>
              </a:lnSpc>
            </a:pPr>
            <a:endParaRPr lang="de-DE" dirty="0" sz="1025"/>
          </a:p>
          <a:p>
            <a:pPr marL="0" indent="0">
              <a:lnSpc>
                <a:spcPts val="1089"/>
              </a:lnSpc>
              <a:buNone/>
            </a:pPr>
            <a:r>
              <a:rPr lang="de-DE" sz="1250" b="1" dirty="0">
                <a:solidFill>
                  <a:srgbClr val="D38CBC"/>
                </a:solidFill>
              </a:rPr>
              <a:t>Prioritäten</a:t>
            </a:r>
          </a:p>
          <a:p>
            <a:pPr marL="0" indent="0">
              <a:lnSpc>
                <a:spcPts val="1342"/>
              </a:lnSpc>
              <a:buNone/>
            </a:pPr>
            <a:endParaRPr lang="de-DE" sz="1125" b="1" dirty="0">
              <a:solidFill>
                <a:srgbClr val="D38CBC"/>
              </a:solidFill>
            </a:endParaRPr>
          </a:p>
          <a:p>
            <a:pPr lvl="0">
              <a:lnSpc>
                <a:spcPts val="1109"/>
              </a:lnSpc>
            </a:pPr>
            <a:r>
              <a:rPr lang="de-DE" dirty="0" sz="1000"/>
              <a:t>Beiträge zur Altersvorsorge maximieren</a:t>
            </a:r>
          </a:p>
          <a:p>
            <a:pPr lvl="0">
              <a:lnSpc>
                <a:spcPts val="1109"/>
              </a:lnSpc>
            </a:pPr>
            <a:r>
              <a:rPr lang="de-DE" dirty="0" sz="1000"/>
              <a:t>Plan für ein langes Leben erstellen</a:t>
            </a:r>
          </a:p>
          <a:p>
            <a:pPr lvl="0">
              <a:lnSpc>
                <a:spcPts val="1109"/>
              </a:lnSpc>
            </a:pPr>
            <a:r>
              <a:rPr lang="de-DE" dirty="0" sz="1000"/>
              <a:t>Notgroschen aufbauen</a:t>
            </a:r>
          </a:p>
          <a:p>
            <a:pPr lvl="0">
              <a:lnSpc>
                <a:spcPts val="1109"/>
              </a:lnSpc>
            </a:pPr>
            <a:r>
              <a:rPr lang="de-DE" dirty="0" sz="1000"/>
              <a:t>Alle Sozialleistungen, die Ihnen zustehen, beantragen und beziehen </a:t>
            </a:r>
          </a:p>
          <a:p>
            <a:pPr lvl="0">
              <a:lnSpc>
                <a:spcPts val="1109"/>
              </a:lnSpc>
            </a:pPr>
            <a:r>
              <a:rPr lang="de-DE" dirty="0" sz="1000"/>
              <a:t>Versicherungen und Nachlassplanung überprüfen</a:t>
            </a:r>
          </a:p>
          <a:p>
            <a:pPr lvl="0">
              <a:lnSpc>
                <a:spcPts val="1952"/>
              </a:lnSpc>
            </a:pPr>
            <a:endParaRPr lang="de-DE" sz="1625" b="1" dirty="0"/>
          </a:p>
        </p:txBody>
      </p:sp>
      <p:sp>
        <p:nvSpPr>
          <p:cNvPr id="68" name="Rounded Rectangle 67">
            <a:extLst>
              <a:ext uri="{FF2B5EF4-FFF2-40B4-BE49-F238E27FC236}">
                <a16:creationId xmlns:a16="http://schemas.microsoft.com/office/drawing/2014/main" id="{6BFBAEE4-6B40-454C-3750-B11E7CD264B0}"/>
              </a:ext>
            </a:extLst>
          </p:cNvPr>
          <p:cNvSpPr/>
          <p:nvPr/>
        </p:nvSpPr>
        <p:spPr>
          <a:xfrm>
            <a:off x="5005388" y="1821601"/>
            <a:ext cx="1981199" cy="1878861"/>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87" name="Graphic 2">
            <a:extLst>
              <a:ext uri="{FF2B5EF4-FFF2-40B4-BE49-F238E27FC236}">
                <a16:creationId xmlns:a16="http://schemas.microsoft.com/office/drawing/2014/main" id="{30D8135C-B901-0F31-CDE4-D0960C05B7E0}"/>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3B8BC747-D101-1AB6-9F53-0DE6D664304A}"/>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E5974B40-2A7F-7E2C-92F3-700C15D1AAB2}"/>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72A5CBEA-523B-9A30-9E9C-82F13A62D69E}"/>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99F89760-CB2A-77E3-6873-4E48CC570AE2}"/>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3236F160-9BF7-B411-F15D-923C6EBA057B}"/>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87DB8A51-A21D-068C-4A08-2156242C7E0F}"/>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18F400BE-C698-F010-5A32-13713F8FA92B}"/>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grpSp>
      <p:sp>
        <p:nvSpPr>
          <p:cNvPr id="25" name="Rounded Rectangle 24">
            <a:extLst>
              <a:ext uri="{FF2B5EF4-FFF2-40B4-BE49-F238E27FC236}">
                <a16:creationId xmlns:a16="http://schemas.microsoft.com/office/drawing/2014/main" id="{D39AC33E-DC57-4D38-D92F-77A7015A733A}"/>
              </a:ext>
            </a:extLst>
          </p:cNvPr>
          <p:cNvSpPr/>
          <p:nvPr/>
        </p:nvSpPr>
        <p:spPr>
          <a:xfrm>
            <a:off x="5005388" y="4188566"/>
            <a:ext cx="1981199" cy="1614955"/>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0" name="Text Placeholder 7">
            <a:extLst>
              <a:ext uri="{FF2B5EF4-FFF2-40B4-BE49-F238E27FC236}">
                <a16:creationId xmlns:a16="http://schemas.microsoft.com/office/drawing/2014/main" id="{FA0337BC-69EA-D0A5-3625-1BAB3EC2A7FE}"/>
              </a:ext>
            </a:extLst>
          </p:cNvPr>
          <p:cNvSpPr txBox="1">
            <a:spLocks/>
          </p:cNvSpPr>
          <p:nvPr/>
        </p:nvSpPr>
        <p:spPr>
          <a:xfrm>
            <a:off x="5215915" y="2204571"/>
            <a:ext cx="1642085" cy="1281580"/>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dirty="0">
                <a:hlinkClick r:id="rId2"/>
              </a:rPr>
              <a:t>Sehen Sie sich an</a:t>
            </a:r>
            <a:r>
              <a:rPr lang="de-DE" dirty="0"/>
              <a:t>, warum Frauen im Ruhestand häufiger in Armut leben </a:t>
            </a:r>
          </a:p>
          <a:p>
            <a:pPr marL="0" indent="0">
              <a:buNone/>
            </a:pPr>
            <a:endParaRPr lang="de-DE" dirty="0"/>
          </a:p>
        </p:txBody>
      </p:sp>
      <p:sp>
        <p:nvSpPr>
          <p:cNvPr id="81" name="Text Placeholder 7">
            <a:extLst>
              <a:ext uri="{FF2B5EF4-FFF2-40B4-BE49-F238E27FC236}">
                <a16:creationId xmlns:a16="http://schemas.microsoft.com/office/drawing/2014/main" id="{58C10D66-5A21-C1D5-A9C7-CE75EEFA2F55}"/>
              </a:ext>
            </a:extLst>
          </p:cNvPr>
          <p:cNvSpPr txBox="1">
            <a:spLocks/>
          </p:cNvSpPr>
          <p:nvPr/>
        </p:nvSpPr>
        <p:spPr>
          <a:xfrm>
            <a:off x="5215915" y="4571535"/>
            <a:ext cx="1642085" cy="16149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dirty="0">
                <a:hlinkClick r:id="rId3"/>
              </a:rPr>
              <a:t>Erfahren Sie</a:t>
            </a:r>
            <a:r>
              <a:rPr lang="de-DE" dirty="0"/>
              <a:t>, warum Frauen den Ruhestand anders erleben als Männer</a:t>
            </a:r>
          </a:p>
          <a:p>
            <a:pPr marL="0" indent="0">
              <a:buNone/>
            </a:pPr>
            <a:endParaRPr lang="de-DE" dirty="0"/>
          </a:p>
        </p:txBody>
      </p:sp>
      <p:grpSp>
        <p:nvGrpSpPr>
          <p:cNvPr id="116" name="Group 115">
            <a:extLst>
              <a:ext uri="{FF2B5EF4-FFF2-40B4-BE49-F238E27FC236}">
                <a16:creationId xmlns:a16="http://schemas.microsoft.com/office/drawing/2014/main" id="{ACDCCB0B-1F0D-6E55-1FF2-3CD054091832}"/>
              </a:ext>
            </a:extLst>
          </p:cNvPr>
          <p:cNvGrpSpPr/>
          <p:nvPr/>
        </p:nvGrpSpPr>
        <p:grpSpPr>
          <a:xfrm>
            <a:off x="5126719" y="1601613"/>
            <a:ext cx="1387128" cy="406400"/>
            <a:chOff x="1997756" y="3611831"/>
            <a:chExt cx="1387128" cy="406400"/>
          </a:xfrm>
        </p:grpSpPr>
        <p:grpSp>
          <p:nvGrpSpPr>
            <p:cNvPr id="117" name="Group 116">
              <a:extLst>
                <a:ext uri="{FF2B5EF4-FFF2-40B4-BE49-F238E27FC236}">
                  <a16:creationId xmlns:a16="http://schemas.microsoft.com/office/drawing/2014/main" id="{575FCC11-6215-6223-B195-D11C53C29FF5}"/>
                </a:ext>
              </a:extLst>
            </p:cNvPr>
            <p:cNvGrpSpPr/>
            <p:nvPr/>
          </p:nvGrpSpPr>
          <p:grpSpPr>
            <a:xfrm>
              <a:off x="1997756" y="3611831"/>
              <a:ext cx="1387128" cy="406400"/>
              <a:chOff x="1590175" y="6032510"/>
              <a:chExt cx="1387128" cy="406400"/>
            </a:xfrm>
          </p:grpSpPr>
          <p:sp>
            <p:nvSpPr>
              <p:cNvPr id="125" name="Rectangle 124">
                <a:extLst>
                  <a:ext uri="{FF2B5EF4-FFF2-40B4-BE49-F238E27FC236}">
                    <a16:creationId xmlns:a16="http://schemas.microsoft.com/office/drawing/2014/main" id="{74E83A2C-2680-494F-2E9E-3362AA32C249}"/>
                  </a:ext>
                </a:extLst>
              </p:cNvPr>
              <p:cNvSpPr/>
              <p:nvPr/>
            </p:nvSpPr>
            <p:spPr>
              <a:xfrm>
                <a:off x="1941158" y="6087928"/>
                <a:ext cx="674452"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26" name="Rectangle 125">
                <a:extLst>
                  <a:ext uri="{FF2B5EF4-FFF2-40B4-BE49-F238E27FC236}">
                    <a16:creationId xmlns:a16="http://schemas.microsoft.com/office/drawing/2014/main" id="{5BDEBF0A-8D92-3E96-F7B0-B9520A58D0D6}"/>
                  </a:ext>
                </a:extLst>
              </p:cNvPr>
              <p:cNvSpPr/>
              <p:nvPr/>
            </p:nvSpPr>
            <p:spPr>
              <a:xfrm>
                <a:off x="1784139" y="6092546"/>
                <a:ext cx="810205" cy="286328"/>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27" name="Text Placeholder 122">
                <a:extLst>
                  <a:ext uri="{FF2B5EF4-FFF2-40B4-BE49-F238E27FC236}">
                    <a16:creationId xmlns:a16="http://schemas.microsoft.com/office/drawing/2014/main" id="{9B711406-D6CC-EEF0-1489-57D06E12B7D0}"/>
                  </a:ext>
                </a:extLst>
              </p:cNvPr>
              <p:cNvSpPr txBox="1">
                <a:spLocks/>
              </p:cNvSpPr>
              <p:nvPr/>
            </p:nvSpPr>
            <p:spPr>
              <a:xfrm>
                <a:off x="1981385" y="6096239"/>
                <a:ext cx="99591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Video</a:t>
                </a:r>
              </a:p>
            </p:txBody>
          </p:sp>
          <p:sp>
            <p:nvSpPr>
              <p:cNvPr id="128" name="Oval 127">
                <a:extLst>
                  <a:ext uri="{FF2B5EF4-FFF2-40B4-BE49-F238E27FC236}">
                    <a16:creationId xmlns:a16="http://schemas.microsoft.com/office/drawing/2014/main" id="{485E22ED-48D5-04C3-9D97-F69EEB21FB56}"/>
                  </a:ext>
                </a:extLst>
              </p:cNvPr>
              <p:cNvSpPr/>
              <p:nvPr/>
            </p:nvSpPr>
            <p:spPr>
              <a:xfrm>
                <a:off x="1590175" y="6032510"/>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29" name="Freeform 128">
                <a:extLst>
                  <a:ext uri="{FF2B5EF4-FFF2-40B4-BE49-F238E27FC236}">
                    <a16:creationId xmlns:a16="http://schemas.microsoft.com/office/drawing/2014/main" id="{342F7FB5-B963-8A04-5DF7-32F2F9B391F9}"/>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de-DE" dirty="0"/>
              </a:p>
            </p:txBody>
          </p:sp>
        </p:grpSp>
        <p:grpSp>
          <p:nvGrpSpPr>
            <p:cNvPr id="119" name="Graphic 37">
              <a:extLst>
                <a:ext uri="{FF2B5EF4-FFF2-40B4-BE49-F238E27FC236}">
                  <a16:creationId xmlns:a16="http://schemas.microsoft.com/office/drawing/2014/main" id="{8A8F03AF-4E2A-BE21-116E-550AAEB1F8AF}"/>
                </a:ext>
              </a:extLst>
            </p:cNvPr>
            <p:cNvGrpSpPr/>
            <p:nvPr/>
          </p:nvGrpSpPr>
          <p:grpSpPr>
            <a:xfrm>
              <a:off x="2280620" y="3757269"/>
              <a:ext cx="28919" cy="90985"/>
              <a:chOff x="4756500" y="1389805"/>
              <a:chExt cx="157801" cy="496481"/>
            </a:xfrm>
            <a:solidFill>
              <a:schemeClr val="bg1"/>
            </a:solidFill>
          </p:grpSpPr>
          <p:sp>
            <p:nvSpPr>
              <p:cNvPr id="123" name="Freeform 122">
                <a:extLst>
                  <a:ext uri="{FF2B5EF4-FFF2-40B4-BE49-F238E27FC236}">
                    <a16:creationId xmlns:a16="http://schemas.microsoft.com/office/drawing/2014/main" id="{1EF0278A-EA13-2A76-7ED4-CE2246FC7110}"/>
                  </a:ext>
                </a:extLst>
              </p:cNvPr>
              <p:cNvSpPr/>
              <p:nvPr/>
            </p:nvSpPr>
            <p:spPr>
              <a:xfrm>
                <a:off x="4809596" y="1481626"/>
                <a:ext cx="104705" cy="404660"/>
              </a:xfrm>
              <a:custGeom>
                <a:avLst/>
                <a:gdLst>
                  <a:gd name="connsiteX0" fmla="*/ 85586 w 104705"/>
                  <a:gd name="connsiteY0" fmla="*/ 385172 h 404660"/>
                  <a:gd name="connsiteX1" fmla="*/ 40891 w 104705"/>
                  <a:gd name="connsiteY1" fmla="*/ 368055 h 404660"/>
                  <a:gd name="connsiteX2" fmla="*/ 31381 w 104705"/>
                  <a:gd name="connsiteY2" fmla="*/ 115102 h 404660"/>
                  <a:gd name="connsiteX3" fmla="*/ 0 w 104705"/>
                  <a:gd name="connsiteY3" fmla="*/ 27614 h 404660"/>
                  <a:gd name="connsiteX4" fmla="*/ 45646 w 104705"/>
                  <a:gd name="connsiteY4" fmla="*/ 8595 h 404660"/>
                  <a:gd name="connsiteX5" fmla="*/ 84635 w 104705"/>
                  <a:gd name="connsiteY5" fmla="*/ 108445 h 404660"/>
                  <a:gd name="connsiteX6" fmla="*/ 93193 w 104705"/>
                  <a:gd name="connsiteY6" fmla="*/ 368055 h 404660"/>
                  <a:gd name="connsiteX7" fmla="*/ 84635 w 104705"/>
                  <a:gd name="connsiteY7" fmla="*/ 385172 h 40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05" h="40466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grpFill/>
              <a:ln w="9502" cap="flat">
                <a:noFill/>
                <a:prstDash val="solid"/>
                <a:miter/>
              </a:ln>
            </p:spPr>
            <p:txBody>
              <a:bodyPr rtlCol="0" anchor="ctr"/>
              <a:lstStyle/>
              <a:p>
                <a:endParaRPr lang="de-DE" dirty="0"/>
              </a:p>
            </p:txBody>
          </p:sp>
          <p:sp>
            <p:nvSpPr>
              <p:cNvPr id="124" name="Freeform 123">
                <a:extLst>
                  <a:ext uri="{FF2B5EF4-FFF2-40B4-BE49-F238E27FC236}">
                    <a16:creationId xmlns:a16="http://schemas.microsoft.com/office/drawing/2014/main" id="{20BA58C8-7954-5ACA-1D29-372E7CE1031E}"/>
                  </a:ext>
                </a:extLst>
              </p:cNvPr>
              <p:cNvSpPr/>
              <p:nvPr/>
            </p:nvSpPr>
            <p:spPr>
              <a:xfrm>
                <a:off x="4756500" y="1389805"/>
                <a:ext cx="50819" cy="51633"/>
              </a:xfrm>
              <a:custGeom>
                <a:avLst/>
                <a:gdLst>
                  <a:gd name="connsiteX0" fmla="*/ 17911 w 50819"/>
                  <a:gd name="connsiteY0" fmla="*/ 566 h 51633"/>
                  <a:gd name="connsiteX1" fmla="*/ 36930 w 50819"/>
                  <a:gd name="connsiteY1" fmla="*/ 49064 h 51633"/>
                  <a:gd name="connsiteX2" fmla="*/ 17911 w 50819"/>
                  <a:gd name="connsiteY2" fmla="*/ 566 h 51633"/>
                </a:gdLst>
                <a:ahLst/>
                <a:cxnLst>
                  <a:cxn ang="0">
                    <a:pos x="connsiteX0" y="connsiteY0"/>
                  </a:cxn>
                  <a:cxn ang="0">
                    <a:pos x="connsiteX1" y="connsiteY1"/>
                  </a:cxn>
                  <a:cxn ang="0">
                    <a:pos x="connsiteX2" y="connsiteY2"/>
                  </a:cxn>
                </a:cxnLst>
                <a:rect l="l" t="t" r="r" b="b"/>
                <a:pathLst>
                  <a:path w="50819" h="51633">
                    <a:moveTo>
                      <a:pt x="17911" y="566"/>
                    </a:moveTo>
                    <a:cubicBezTo>
                      <a:pt x="45489" y="-5140"/>
                      <a:pt x="65459" y="33849"/>
                      <a:pt x="36930" y="49064"/>
                    </a:cubicBezTo>
                    <a:cubicBezTo>
                      <a:pt x="8402" y="64279"/>
                      <a:pt x="-19176" y="7222"/>
                      <a:pt x="17911" y="566"/>
                    </a:cubicBezTo>
                    <a:close/>
                  </a:path>
                </a:pathLst>
              </a:custGeom>
              <a:grpFill/>
              <a:ln w="9502" cap="flat">
                <a:noFill/>
                <a:prstDash val="solid"/>
                <a:miter/>
              </a:ln>
            </p:spPr>
            <p:txBody>
              <a:bodyPr rtlCol="0" anchor="ctr"/>
              <a:lstStyle/>
              <a:p>
                <a:endParaRPr lang="de-DE" dirty="0"/>
              </a:p>
            </p:txBody>
          </p:sp>
        </p:grpSp>
      </p:grpSp>
      <p:grpSp>
        <p:nvGrpSpPr>
          <p:cNvPr id="130" name="Group 129">
            <a:extLst>
              <a:ext uri="{FF2B5EF4-FFF2-40B4-BE49-F238E27FC236}">
                <a16:creationId xmlns:a16="http://schemas.microsoft.com/office/drawing/2014/main" id="{80237458-F6E8-5D21-515A-A0148CACDE5C}"/>
              </a:ext>
            </a:extLst>
          </p:cNvPr>
          <p:cNvGrpSpPr/>
          <p:nvPr/>
        </p:nvGrpSpPr>
        <p:grpSpPr>
          <a:xfrm>
            <a:off x="5101910" y="4039575"/>
            <a:ext cx="1323705" cy="406400"/>
            <a:chOff x="1972947" y="5649738"/>
            <a:chExt cx="1323705" cy="406400"/>
          </a:xfrm>
        </p:grpSpPr>
        <p:sp>
          <p:nvSpPr>
            <p:cNvPr id="131" name="Rectangle 130">
              <a:extLst>
                <a:ext uri="{FF2B5EF4-FFF2-40B4-BE49-F238E27FC236}">
                  <a16:creationId xmlns:a16="http://schemas.microsoft.com/office/drawing/2014/main" id="{5DF4B8BA-D7C5-1063-FB47-F843A7FFE00C}"/>
                </a:ext>
              </a:extLst>
            </p:cNvPr>
            <p:cNvSpPr/>
            <p:nvPr/>
          </p:nvSpPr>
          <p:spPr>
            <a:xfrm>
              <a:off x="2323930" y="5705156"/>
              <a:ext cx="940638"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32" name="Rectangle 131">
              <a:extLst>
                <a:ext uri="{FF2B5EF4-FFF2-40B4-BE49-F238E27FC236}">
                  <a16:creationId xmlns:a16="http://schemas.microsoft.com/office/drawing/2014/main" id="{3C698572-31DD-1B66-DD00-E88F464E465F}"/>
                </a:ext>
              </a:extLst>
            </p:cNvPr>
            <p:cNvSpPr/>
            <p:nvPr/>
          </p:nvSpPr>
          <p:spPr>
            <a:xfrm>
              <a:off x="2166912" y="5709774"/>
              <a:ext cx="1105678" cy="286328"/>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33" name="Text Placeholder 122">
              <a:extLst>
                <a:ext uri="{FF2B5EF4-FFF2-40B4-BE49-F238E27FC236}">
                  <a16:creationId xmlns:a16="http://schemas.microsoft.com/office/drawing/2014/main" id="{40EA8B09-6A5D-408E-97D5-95B6396C9CF3}"/>
                </a:ext>
              </a:extLst>
            </p:cNvPr>
            <p:cNvSpPr txBox="1">
              <a:spLocks/>
            </p:cNvSpPr>
            <p:nvPr/>
          </p:nvSpPr>
          <p:spPr>
            <a:xfrm>
              <a:off x="2364155" y="5713467"/>
              <a:ext cx="932497"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Lesen</a:t>
              </a:r>
            </a:p>
          </p:txBody>
        </p:sp>
        <p:sp>
          <p:nvSpPr>
            <p:cNvPr id="134" name="Oval 133">
              <a:extLst>
                <a:ext uri="{FF2B5EF4-FFF2-40B4-BE49-F238E27FC236}">
                  <a16:creationId xmlns:a16="http://schemas.microsoft.com/office/drawing/2014/main" id="{55ED3EAC-FB74-E364-2B75-FF104039D9BA}"/>
                </a:ext>
              </a:extLst>
            </p:cNvPr>
            <p:cNvSpPr/>
            <p:nvPr/>
          </p:nvSpPr>
          <p:spPr>
            <a:xfrm>
              <a:off x="1972947" y="5649738"/>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135" name="Graphic 37">
              <a:extLst>
                <a:ext uri="{FF2B5EF4-FFF2-40B4-BE49-F238E27FC236}">
                  <a16:creationId xmlns:a16="http://schemas.microsoft.com/office/drawing/2014/main" id="{88715C77-5856-4A66-A3E8-E7BF9D1BB025}"/>
                </a:ext>
              </a:extLst>
            </p:cNvPr>
            <p:cNvGrpSpPr/>
            <p:nvPr/>
          </p:nvGrpSpPr>
          <p:grpSpPr>
            <a:xfrm>
              <a:off x="2144555" y="5748163"/>
              <a:ext cx="68936" cy="22837"/>
              <a:chOff x="6097184" y="2930912"/>
              <a:chExt cx="310010" cy="102702"/>
            </a:xfrm>
            <a:solidFill>
              <a:schemeClr val="bg1"/>
            </a:solidFill>
          </p:grpSpPr>
          <p:sp>
            <p:nvSpPr>
              <p:cNvPr id="138" name="Freeform 137">
                <a:extLst>
                  <a:ext uri="{FF2B5EF4-FFF2-40B4-BE49-F238E27FC236}">
                    <a16:creationId xmlns:a16="http://schemas.microsoft.com/office/drawing/2014/main" id="{44FFFC49-168C-A39F-0BA4-30949647C0FD}"/>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de-DE" dirty="0"/>
              </a:p>
            </p:txBody>
          </p:sp>
          <p:sp>
            <p:nvSpPr>
              <p:cNvPr id="139" name="Freeform 138">
                <a:extLst>
                  <a:ext uri="{FF2B5EF4-FFF2-40B4-BE49-F238E27FC236}">
                    <a16:creationId xmlns:a16="http://schemas.microsoft.com/office/drawing/2014/main" id="{3F1C09E9-68DA-C96B-A4FB-4FB7EBD7CBD2}"/>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de-DE" dirty="0"/>
              </a:p>
            </p:txBody>
          </p:sp>
          <p:sp>
            <p:nvSpPr>
              <p:cNvPr id="140" name="Freeform 139">
                <a:extLst>
                  <a:ext uri="{FF2B5EF4-FFF2-40B4-BE49-F238E27FC236}">
                    <a16:creationId xmlns:a16="http://schemas.microsoft.com/office/drawing/2014/main" id="{342EAFAE-000C-C4B3-2C09-60DAC28C7483}"/>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de-DE" dirty="0"/>
              </a:p>
            </p:txBody>
          </p:sp>
        </p:grpSp>
      </p:grpSp>
      <p:cxnSp>
        <p:nvCxnSpPr>
          <p:cNvPr id="19" name="Straight Connector 18">
            <a:extLst>
              <a:ext uri="{FF2B5EF4-FFF2-40B4-BE49-F238E27FC236}">
                <a16:creationId xmlns:a16="http://schemas.microsoft.com/office/drawing/2014/main" id="{EF75D797-E40F-0ACB-88C5-312C2850B946}"/>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F8DE2785-EA21-2664-6E5E-5C8352881E90}"/>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F295BDFF-6FE4-1354-8580-FB6967D4EB00}"/>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2" name="Freeform 21">
              <a:extLst>
                <a:ext uri="{FF2B5EF4-FFF2-40B4-BE49-F238E27FC236}">
                  <a16:creationId xmlns:a16="http://schemas.microsoft.com/office/drawing/2014/main" id="{59A15FB9-4F12-3993-D883-F58744F8C710}"/>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22">
              <a:extLst>
                <a:ext uri="{FF2B5EF4-FFF2-40B4-BE49-F238E27FC236}">
                  <a16:creationId xmlns:a16="http://schemas.microsoft.com/office/drawing/2014/main" id="{135F2A6C-0831-1C68-DA89-EB5B8C3E7CFE}"/>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4" name="Freeform 23">
              <a:extLst>
                <a:ext uri="{FF2B5EF4-FFF2-40B4-BE49-F238E27FC236}">
                  <a16:creationId xmlns:a16="http://schemas.microsoft.com/office/drawing/2014/main" id="{A03081B4-CD05-848C-5A0B-21028887F510}"/>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2" name="Freeform 51">
              <a:extLst>
                <a:ext uri="{FF2B5EF4-FFF2-40B4-BE49-F238E27FC236}">
                  <a16:creationId xmlns:a16="http://schemas.microsoft.com/office/drawing/2014/main" id="{FCC29132-D022-9160-1EFF-F4B82EA5DDA8}"/>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3" name="Freeform 52">
              <a:extLst>
                <a:ext uri="{FF2B5EF4-FFF2-40B4-BE49-F238E27FC236}">
                  <a16:creationId xmlns:a16="http://schemas.microsoft.com/office/drawing/2014/main" id="{70431EC5-41B3-7B0F-CD85-5CCBCF405C83}"/>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4" name="Freeform 53">
              <a:extLst>
                <a:ext uri="{FF2B5EF4-FFF2-40B4-BE49-F238E27FC236}">
                  <a16:creationId xmlns:a16="http://schemas.microsoft.com/office/drawing/2014/main" id="{0D5F9782-6B71-BC0B-F667-A31B141D2FAF}"/>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5" name="Freeform 54">
              <a:extLst>
                <a:ext uri="{FF2B5EF4-FFF2-40B4-BE49-F238E27FC236}">
                  <a16:creationId xmlns:a16="http://schemas.microsoft.com/office/drawing/2014/main" id="{BE1BCA99-91C4-838D-7860-E7EFD4EFED32}"/>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6" name="Freeform 55">
              <a:extLst>
                <a:ext uri="{FF2B5EF4-FFF2-40B4-BE49-F238E27FC236}">
                  <a16:creationId xmlns:a16="http://schemas.microsoft.com/office/drawing/2014/main" id="{FE238E64-0A8C-8214-AE46-01A6768AB0FA}"/>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sp>
        <p:nvSpPr>
          <p:cNvPr id="3" name="Freeform 60">
            <a:extLst>
              <a:ext uri="{FF2B5EF4-FFF2-40B4-BE49-F238E27FC236}">
                <a16:creationId xmlns:a16="http://schemas.microsoft.com/office/drawing/2014/main" id="{3CBDC2D5-5891-8C62-2FDD-56DD6BBD920E}"/>
              </a:ext>
            </a:extLst>
          </p:cNvPr>
          <p:cNvSpPr/>
          <p:nvPr/>
        </p:nvSpPr>
        <p:spPr>
          <a:xfrm>
            <a:off x="5236881" y="4129964"/>
            <a:ext cx="229440" cy="229437"/>
          </a:xfrm>
          <a:custGeom>
            <a:avLst/>
            <a:gdLst>
              <a:gd name="connsiteX0" fmla="*/ 704655 w 1030844"/>
              <a:gd name="connsiteY0" fmla="*/ 0 h 1030831"/>
              <a:gd name="connsiteX1" fmla="*/ 822573 w 1030844"/>
              <a:gd name="connsiteY1" fmla="*/ 116967 h 1030831"/>
              <a:gd name="connsiteX2" fmla="*/ 827328 w 1030844"/>
              <a:gd name="connsiteY2" fmla="*/ 126477 h 1030831"/>
              <a:gd name="connsiteX3" fmla="*/ 827328 w 1030844"/>
              <a:gd name="connsiteY3" fmla="*/ 541092 h 1030831"/>
              <a:gd name="connsiteX4" fmla="*/ 841592 w 1030844"/>
              <a:gd name="connsiteY4" fmla="*/ 575326 h 1030831"/>
              <a:gd name="connsiteX5" fmla="*/ 821622 w 1030844"/>
              <a:gd name="connsiteY5" fmla="*/ 766467 h 1030831"/>
              <a:gd name="connsiteX6" fmla="*/ 865366 w 1030844"/>
              <a:gd name="connsiteY6" fmla="*/ 811162 h 1030831"/>
              <a:gd name="connsiteX7" fmla="*/ 898649 w 1030844"/>
              <a:gd name="connsiteY7" fmla="*/ 812113 h 1030831"/>
              <a:gd name="connsiteX8" fmla="*/ 1021322 w 1030844"/>
              <a:gd name="connsiteY8" fmla="*/ 930030 h 1030831"/>
              <a:gd name="connsiteX9" fmla="*/ 1026076 w 1030844"/>
              <a:gd name="connsiteY9" fmla="*/ 969020 h 1030831"/>
              <a:gd name="connsiteX10" fmla="*/ 974725 w 1030844"/>
              <a:gd name="connsiteY10" fmla="*/ 1024175 h 1030831"/>
              <a:gd name="connsiteX11" fmla="*/ 928128 w 1030844"/>
              <a:gd name="connsiteY11" fmla="*/ 1019420 h 1030831"/>
              <a:gd name="connsiteX12" fmla="*/ 822573 w 1030844"/>
              <a:gd name="connsiteY12" fmla="*/ 917668 h 1030831"/>
              <a:gd name="connsiteX13" fmla="*/ 817818 w 1030844"/>
              <a:gd name="connsiteY13" fmla="*/ 921472 h 1030831"/>
              <a:gd name="connsiteX14" fmla="*/ 720821 w 1030844"/>
              <a:gd name="connsiteY14" fmla="*/ 921472 h 1030831"/>
              <a:gd name="connsiteX15" fmla="*/ 717968 w 1030844"/>
              <a:gd name="connsiteY15" fmla="*/ 924325 h 1030831"/>
              <a:gd name="connsiteX16" fmla="*/ 717968 w 1030844"/>
              <a:gd name="connsiteY16" fmla="*/ 1021322 h 1030831"/>
              <a:gd name="connsiteX17" fmla="*/ 709410 w 1030844"/>
              <a:gd name="connsiteY17" fmla="*/ 1028929 h 1030831"/>
              <a:gd name="connsiteX18" fmla="*/ 17117 w 1030844"/>
              <a:gd name="connsiteY18" fmla="*/ 1030831 h 1030831"/>
              <a:gd name="connsiteX19" fmla="*/ 0 w 1030844"/>
              <a:gd name="connsiteY19" fmla="*/ 1020371 h 1030831"/>
              <a:gd name="connsiteX20" fmla="*/ 0 w 1030844"/>
              <a:gd name="connsiteY20" fmla="*/ 118869 h 1030831"/>
              <a:gd name="connsiteX21" fmla="*/ 9510 w 1030844"/>
              <a:gd name="connsiteY21" fmla="*/ 108409 h 1030831"/>
              <a:gd name="connsiteX22" fmla="*/ 106507 w 1030844"/>
              <a:gd name="connsiteY22" fmla="*/ 108409 h 1030831"/>
              <a:gd name="connsiteX23" fmla="*/ 109359 w 1030844"/>
              <a:gd name="connsiteY23" fmla="*/ 101752 h 1030831"/>
              <a:gd name="connsiteX24" fmla="*/ 111261 w 1030844"/>
              <a:gd name="connsiteY24" fmla="*/ 6657 h 1030831"/>
              <a:gd name="connsiteX25" fmla="*/ 119820 w 1030844"/>
              <a:gd name="connsiteY25" fmla="*/ 0 h 1030831"/>
              <a:gd name="connsiteX26" fmla="*/ 705606 w 1030844"/>
              <a:gd name="connsiteY26" fmla="*/ 0 h 1030831"/>
              <a:gd name="connsiteX27" fmla="*/ 684685 w 1030844"/>
              <a:gd name="connsiteY27" fmla="*/ 32333 h 1030831"/>
              <a:gd name="connsiteX28" fmla="*/ 141692 w 1030844"/>
              <a:gd name="connsiteY28" fmla="*/ 32333 h 1030831"/>
              <a:gd name="connsiteX29" fmla="*/ 141692 w 1030844"/>
              <a:gd name="connsiteY29" fmla="*/ 108409 h 1030831"/>
              <a:gd name="connsiteX30" fmla="*/ 599099 w 1030844"/>
              <a:gd name="connsiteY30" fmla="*/ 108409 h 1030831"/>
              <a:gd name="connsiteX31" fmla="*/ 717968 w 1030844"/>
              <a:gd name="connsiteY31" fmla="*/ 227278 h 1030831"/>
              <a:gd name="connsiteX32" fmla="*/ 717968 w 1030844"/>
              <a:gd name="connsiteY32" fmla="*/ 441242 h 1030831"/>
              <a:gd name="connsiteX33" fmla="*/ 794995 w 1030844"/>
              <a:gd name="connsiteY33" fmla="*/ 497348 h 1030831"/>
              <a:gd name="connsiteX34" fmla="*/ 794995 w 1030844"/>
              <a:gd name="connsiteY34" fmla="*/ 143594 h 1030831"/>
              <a:gd name="connsiteX35" fmla="*/ 693243 w 1030844"/>
              <a:gd name="connsiteY35" fmla="*/ 143594 h 1030831"/>
              <a:gd name="connsiteX36" fmla="*/ 683734 w 1030844"/>
              <a:gd name="connsiteY36" fmla="*/ 134084 h 1030831"/>
              <a:gd name="connsiteX37" fmla="*/ 683734 w 1030844"/>
              <a:gd name="connsiteY37" fmla="*/ 32333 h 1030831"/>
              <a:gd name="connsiteX38" fmla="*/ 771222 w 1030844"/>
              <a:gd name="connsiteY38" fmla="*/ 111261 h 1030831"/>
              <a:gd name="connsiteX39" fmla="*/ 717017 w 1030844"/>
              <a:gd name="connsiteY39" fmla="*/ 57057 h 1030831"/>
              <a:gd name="connsiteX40" fmla="*/ 717017 w 1030844"/>
              <a:gd name="connsiteY40" fmla="*/ 111261 h 1030831"/>
              <a:gd name="connsiteX41" fmla="*/ 771222 w 1030844"/>
              <a:gd name="connsiteY41" fmla="*/ 111261 h 1030831"/>
              <a:gd name="connsiteX42" fmla="*/ 576276 w 1030844"/>
              <a:gd name="connsiteY42" fmla="*/ 140741 h 1030831"/>
              <a:gd name="connsiteX43" fmla="*/ 33283 w 1030844"/>
              <a:gd name="connsiteY43" fmla="*/ 140741 h 1030831"/>
              <a:gd name="connsiteX44" fmla="*/ 33283 w 1030844"/>
              <a:gd name="connsiteY44" fmla="*/ 997548 h 1030831"/>
              <a:gd name="connsiteX45" fmla="*/ 687538 w 1030844"/>
              <a:gd name="connsiteY45" fmla="*/ 997548 h 1030831"/>
              <a:gd name="connsiteX46" fmla="*/ 687538 w 1030844"/>
              <a:gd name="connsiteY46" fmla="*/ 864415 h 1030831"/>
              <a:gd name="connsiteX47" fmla="*/ 487838 w 1030844"/>
              <a:gd name="connsiteY47" fmla="*/ 819720 h 1030831"/>
              <a:gd name="connsiteX48" fmla="*/ 445045 w 1030844"/>
              <a:gd name="connsiteY48" fmla="*/ 774075 h 1030831"/>
              <a:gd name="connsiteX49" fmla="*/ 155956 w 1030844"/>
              <a:gd name="connsiteY49" fmla="*/ 774075 h 1030831"/>
              <a:gd name="connsiteX50" fmla="*/ 154054 w 1030844"/>
              <a:gd name="connsiteY50" fmla="*/ 741742 h 1030831"/>
              <a:gd name="connsiteX51" fmla="*/ 428879 w 1030844"/>
              <a:gd name="connsiteY51" fmla="*/ 741742 h 1030831"/>
              <a:gd name="connsiteX52" fmla="*/ 408909 w 1030844"/>
              <a:gd name="connsiteY52" fmla="*/ 655206 h 1030831"/>
              <a:gd name="connsiteX53" fmla="*/ 162613 w 1030844"/>
              <a:gd name="connsiteY53" fmla="*/ 655206 h 1030831"/>
              <a:gd name="connsiteX54" fmla="*/ 156907 w 1030844"/>
              <a:gd name="connsiteY54" fmla="*/ 622873 h 1030831"/>
              <a:gd name="connsiteX55" fmla="*/ 407958 w 1030844"/>
              <a:gd name="connsiteY55" fmla="*/ 622873 h 1030831"/>
              <a:gd name="connsiteX56" fmla="*/ 414615 w 1030844"/>
              <a:gd name="connsiteY56" fmla="*/ 599099 h 1030831"/>
              <a:gd name="connsiteX57" fmla="*/ 439339 w 1030844"/>
              <a:gd name="connsiteY57" fmla="*/ 534435 h 1030831"/>
              <a:gd name="connsiteX58" fmla="*/ 155005 w 1030844"/>
              <a:gd name="connsiteY58" fmla="*/ 534435 h 1030831"/>
              <a:gd name="connsiteX59" fmla="*/ 155005 w 1030844"/>
              <a:gd name="connsiteY59" fmla="*/ 503053 h 1030831"/>
              <a:gd name="connsiteX60" fmla="*/ 460260 w 1030844"/>
              <a:gd name="connsiteY60" fmla="*/ 503053 h 1030831"/>
              <a:gd name="connsiteX61" fmla="*/ 506857 w 1030844"/>
              <a:gd name="connsiteY61" fmla="*/ 463113 h 1030831"/>
              <a:gd name="connsiteX62" fmla="*/ 688489 w 1030844"/>
              <a:gd name="connsiteY62" fmla="*/ 432683 h 1030831"/>
              <a:gd name="connsiteX63" fmla="*/ 688489 w 1030844"/>
              <a:gd name="connsiteY63" fmla="*/ 252002 h 1030831"/>
              <a:gd name="connsiteX64" fmla="*/ 590541 w 1030844"/>
              <a:gd name="connsiteY64" fmla="*/ 252002 h 1030831"/>
              <a:gd name="connsiteX65" fmla="*/ 577227 w 1030844"/>
              <a:gd name="connsiteY65" fmla="*/ 238689 h 1030831"/>
              <a:gd name="connsiteX66" fmla="*/ 577227 w 1030844"/>
              <a:gd name="connsiteY66" fmla="*/ 140741 h 1030831"/>
              <a:gd name="connsiteX67" fmla="*/ 664715 w 1030844"/>
              <a:gd name="connsiteY67" fmla="*/ 219670 h 1030831"/>
              <a:gd name="connsiteX68" fmla="*/ 608609 w 1030844"/>
              <a:gd name="connsiteY68" fmla="*/ 163564 h 1030831"/>
              <a:gd name="connsiteX69" fmla="*/ 608609 w 1030844"/>
              <a:gd name="connsiteY69" fmla="*/ 219670 h 1030831"/>
              <a:gd name="connsiteX70" fmla="*/ 664715 w 1030844"/>
              <a:gd name="connsiteY70" fmla="*/ 219670 h 1030831"/>
              <a:gd name="connsiteX71" fmla="*/ 618118 w 1030844"/>
              <a:gd name="connsiteY71" fmla="*/ 457408 h 1030831"/>
              <a:gd name="connsiteX72" fmla="*/ 465015 w 1030844"/>
              <a:gd name="connsiteY72" fmla="*/ 745546 h 1030831"/>
              <a:gd name="connsiteX73" fmla="*/ 809260 w 1030844"/>
              <a:gd name="connsiteY73" fmla="*/ 717017 h 1030831"/>
              <a:gd name="connsiteX74" fmla="*/ 618118 w 1030844"/>
              <a:gd name="connsiteY74" fmla="*/ 457408 h 1030831"/>
              <a:gd name="connsiteX75" fmla="*/ 802603 w 1030844"/>
              <a:gd name="connsiteY75" fmla="*/ 793094 h 1030831"/>
              <a:gd name="connsiteX76" fmla="*/ 789290 w 1030844"/>
              <a:gd name="connsiteY76" fmla="*/ 808309 h 1030831"/>
              <a:gd name="connsiteX77" fmla="*/ 827328 w 1030844"/>
              <a:gd name="connsiteY77" fmla="*/ 845396 h 1030831"/>
              <a:gd name="connsiteX78" fmla="*/ 840641 w 1030844"/>
              <a:gd name="connsiteY78" fmla="*/ 830181 h 1030831"/>
              <a:gd name="connsiteX79" fmla="*/ 802603 w 1030844"/>
              <a:gd name="connsiteY79" fmla="*/ 794044 h 1030831"/>
              <a:gd name="connsiteX80" fmla="*/ 794995 w 1030844"/>
              <a:gd name="connsiteY80" fmla="*/ 889139 h 1030831"/>
              <a:gd name="connsiteX81" fmla="*/ 794995 w 1030844"/>
              <a:gd name="connsiteY81" fmla="*/ 857758 h 1030831"/>
              <a:gd name="connsiteX82" fmla="*/ 763614 w 1030844"/>
              <a:gd name="connsiteY82" fmla="*/ 828279 h 1030831"/>
              <a:gd name="connsiteX83" fmla="*/ 717968 w 1030844"/>
              <a:gd name="connsiteY83" fmla="*/ 855856 h 1030831"/>
              <a:gd name="connsiteX84" fmla="*/ 717968 w 1030844"/>
              <a:gd name="connsiteY84" fmla="*/ 889139 h 1030831"/>
              <a:gd name="connsiteX85" fmla="*/ 794044 w 1030844"/>
              <a:gd name="connsiteY85" fmla="*/ 889139 h 1030831"/>
              <a:gd name="connsiteX86" fmla="*/ 881532 w 1030844"/>
              <a:gd name="connsiteY86" fmla="*/ 839690 h 1030831"/>
              <a:gd name="connsiteX87" fmla="*/ 837788 w 1030844"/>
              <a:gd name="connsiteY87" fmla="*/ 886287 h 1030831"/>
              <a:gd name="connsiteX88" fmla="*/ 954755 w 1030844"/>
              <a:gd name="connsiteY88" fmla="*/ 998499 h 1030831"/>
              <a:gd name="connsiteX89" fmla="*/ 996597 w 1030844"/>
              <a:gd name="connsiteY89" fmla="*/ 957608 h 1030831"/>
              <a:gd name="connsiteX90" fmla="*/ 998499 w 1030844"/>
              <a:gd name="connsiteY90" fmla="*/ 951902 h 1030831"/>
              <a:gd name="connsiteX91" fmla="*/ 881532 w 1030844"/>
              <a:gd name="connsiteY91" fmla="*/ 839690 h 1030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030844" h="1030831">
                <a:moveTo>
                  <a:pt x="704655" y="0"/>
                </a:moveTo>
                <a:lnTo>
                  <a:pt x="822573" y="116967"/>
                </a:lnTo>
                <a:lnTo>
                  <a:pt x="827328" y="126477"/>
                </a:lnTo>
                <a:lnTo>
                  <a:pt x="827328" y="541092"/>
                </a:lnTo>
                <a:cubicBezTo>
                  <a:pt x="831131" y="553454"/>
                  <a:pt x="837788" y="563914"/>
                  <a:pt x="841592" y="575326"/>
                </a:cubicBezTo>
                <a:cubicBezTo>
                  <a:pt x="863464" y="639039"/>
                  <a:pt x="855856" y="708459"/>
                  <a:pt x="821622" y="766467"/>
                </a:cubicBezTo>
                <a:lnTo>
                  <a:pt x="865366" y="811162"/>
                </a:lnTo>
                <a:cubicBezTo>
                  <a:pt x="877728" y="807358"/>
                  <a:pt x="886287" y="806407"/>
                  <a:pt x="898649" y="812113"/>
                </a:cubicBezTo>
                <a:cubicBezTo>
                  <a:pt x="934785" y="851101"/>
                  <a:pt x="989940" y="890090"/>
                  <a:pt x="1021322" y="930030"/>
                </a:cubicBezTo>
                <a:cubicBezTo>
                  <a:pt x="1030831" y="942393"/>
                  <a:pt x="1034635" y="954755"/>
                  <a:pt x="1026076" y="969020"/>
                </a:cubicBezTo>
                <a:cubicBezTo>
                  <a:pt x="1017518" y="983284"/>
                  <a:pt x="981382" y="1019420"/>
                  <a:pt x="974725" y="1024175"/>
                </a:cubicBezTo>
                <a:cubicBezTo>
                  <a:pt x="958559" y="1034635"/>
                  <a:pt x="941442" y="1031782"/>
                  <a:pt x="928128" y="1019420"/>
                </a:cubicBezTo>
                <a:lnTo>
                  <a:pt x="822573" y="917668"/>
                </a:lnTo>
                <a:cubicBezTo>
                  <a:pt x="820671" y="917668"/>
                  <a:pt x="818769" y="921472"/>
                  <a:pt x="817818" y="921472"/>
                </a:cubicBezTo>
                <a:lnTo>
                  <a:pt x="720821" y="921472"/>
                </a:lnTo>
                <a:lnTo>
                  <a:pt x="717968" y="924325"/>
                </a:lnTo>
                <a:lnTo>
                  <a:pt x="717968" y="1021322"/>
                </a:lnTo>
                <a:cubicBezTo>
                  <a:pt x="717968" y="1021322"/>
                  <a:pt x="711312" y="1027978"/>
                  <a:pt x="709410" y="1028929"/>
                </a:cubicBezTo>
                <a:lnTo>
                  <a:pt x="17117" y="1030831"/>
                </a:lnTo>
                <a:cubicBezTo>
                  <a:pt x="8559" y="1030831"/>
                  <a:pt x="4755" y="1027027"/>
                  <a:pt x="0" y="1020371"/>
                </a:cubicBezTo>
                <a:lnTo>
                  <a:pt x="0" y="118869"/>
                </a:lnTo>
                <a:cubicBezTo>
                  <a:pt x="1902" y="116967"/>
                  <a:pt x="7608" y="108409"/>
                  <a:pt x="9510" y="108409"/>
                </a:cubicBezTo>
                <a:lnTo>
                  <a:pt x="106507" y="108409"/>
                </a:lnTo>
                <a:cubicBezTo>
                  <a:pt x="109359" y="106507"/>
                  <a:pt x="109359" y="104605"/>
                  <a:pt x="109359" y="101752"/>
                </a:cubicBezTo>
                <a:cubicBezTo>
                  <a:pt x="111261" y="84635"/>
                  <a:pt x="105556" y="15215"/>
                  <a:pt x="111261" y="6657"/>
                </a:cubicBezTo>
                <a:cubicBezTo>
                  <a:pt x="116967" y="-1902"/>
                  <a:pt x="117918" y="2853"/>
                  <a:pt x="119820" y="0"/>
                </a:cubicBezTo>
                <a:lnTo>
                  <a:pt x="705606" y="0"/>
                </a:lnTo>
                <a:close/>
                <a:moveTo>
                  <a:pt x="684685" y="32333"/>
                </a:moveTo>
                <a:lnTo>
                  <a:pt x="141692" y="32333"/>
                </a:lnTo>
                <a:lnTo>
                  <a:pt x="141692" y="108409"/>
                </a:lnTo>
                <a:lnTo>
                  <a:pt x="599099" y="108409"/>
                </a:lnTo>
                <a:lnTo>
                  <a:pt x="717968" y="227278"/>
                </a:lnTo>
                <a:lnTo>
                  <a:pt x="717968" y="441242"/>
                </a:lnTo>
                <a:cubicBezTo>
                  <a:pt x="746497" y="457408"/>
                  <a:pt x="773123" y="473574"/>
                  <a:pt x="794995" y="497348"/>
                </a:cubicBezTo>
                <a:lnTo>
                  <a:pt x="794995" y="143594"/>
                </a:lnTo>
                <a:lnTo>
                  <a:pt x="693243" y="143594"/>
                </a:lnTo>
                <a:cubicBezTo>
                  <a:pt x="693243" y="143594"/>
                  <a:pt x="683734" y="135035"/>
                  <a:pt x="683734" y="134084"/>
                </a:cubicBezTo>
                <a:lnTo>
                  <a:pt x="683734" y="32333"/>
                </a:lnTo>
                <a:close/>
                <a:moveTo>
                  <a:pt x="771222" y="111261"/>
                </a:moveTo>
                <a:lnTo>
                  <a:pt x="717017" y="57057"/>
                </a:lnTo>
                <a:lnTo>
                  <a:pt x="717017" y="111261"/>
                </a:lnTo>
                <a:lnTo>
                  <a:pt x="771222" y="111261"/>
                </a:lnTo>
                <a:close/>
                <a:moveTo>
                  <a:pt x="576276" y="140741"/>
                </a:moveTo>
                <a:lnTo>
                  <a:pt x="33283" y="140741"/>
                </a:lnTo>
                <a:lnTo>
                  <a:pt x="33283" y="997548"/>
                </a:lnTo>
                <a:lnTo>
                  <a:pt x="687538" y="997548"/>
                </a:lnTo>
                <a:lnTo>
                  <a:pt x="687538" y="864415"/>
                </a:lnTo>
                <a:cubicBezTo>
                  <a:pt x="619069" y="884385"/>
                  <a:pt x="541091" y="864415"/>
                  <a:pt x="487838" y="819720"/>
                </a:cubicBezTo>
                <a:cubicBezTo>
                  <a:pt x="434585" y="775025"/>
                  <a:pt x="459309" y="789290"/>
                  <a:pt x="445045" y="774075"/>
                </a:cubicBezTo>
                <a:lnTo>
                  <a:pt x="155956" y="774075"/>
                </a:lnTo>
                <a:cubicBezTo>
                  <a:pt x="134084" y="770271"/>
                  <a:pt x="143594" y="741742"/>
                  <a:pt x="154054" y="741742"/>
                </a:cubicBezTo>
                <a:lnTo>
                  <a:pt x="428879" y="741742"/>
                </a:lnTo>
                <a:cubicBezTo>
                  <a:pt x="416517" y="715115"/>
                  <a:pt x="408909" y="684685"/>
                  <a:pt x="408909" y="655206"/>
                </a:cubicBezTo>
                <a:lnTo>
                  <a:pt x="162613" y="655206"/>
                </a:lnTo>
                <a:cubicBezTo>
                  <a:pt x="140741" y="656156"/>
                  <a:pt x="135035" y="625726"/>
                  <a:pt x="156907" y="622873"/>
                </a:cubicBezTo>
                <a:lnTo>
                  <a:pt x="407958" y="622873"/>
                </a:lnTo>
                <a:cubicBezTo>
                  <a:pt x="411762" y="620971"/>
                  <a:pt x="412713" y="603854"/>
                  <a:pt x="414615" y="599099"/>
                </a:cubicBezTo>
                <a:cubicBezTo>
                  <a:pt x="420320" y="576277"/>
                  <a:pt x="427928" y="555356"/>
                  <a:pt x="439339" y="534435"/>
                </a:cubicBezTo>
                <a:lnTo>
                  <a:pt x="155005" y="534435"/>
                </a:lnTo>
                <a:cubicBezTo>
                  <a:pt x="143594" y="534435"/>
                  <a:pt x="135986" y="506857"/>
                  <a:pt x="155005" y="503053"/>
                </a:cubicBezTo>
                <a:lnTo>
                  <a:pt x="460260" y="503053"/>
                </a:lnTo>
                <a:cubicBezTo>
                  <a:pt x="476427" y="489740"/>
                  <a:pt x="489740" y="474525"/>
                  <a:pt x="506857" y="463113"/>
                </a:cubicBezTo>
                <a:cubicBezTo>
                  <a:pt x="559159" y="427928"/>
                  <a:pt x="627628" y="415566"/>
                  <a:pt x="688489" y="432683"/>
                </a:cubicBezTo>
                <a:lnTo>
                  <a:pt x="688489" y="252002"/>
                </a:lnTo>
                <a:lnTo>
                  <a:pt x="590541" y="252002"/>
                </a:lnTo>
                <a:cubicBezTo>
                  <a:pt x="586737" y="252002"/>
                  <a:pt x="577227" y="242493"/>
                  <a:pt x="577227" y="238689"/>
                </a:cubicBezTo>
                <a:lnTo>
                  <a:pt x="577227" y="140741"/>
                </a:lnTo>
                <a:close/>
                <a:moveTo>
                  <a:pt x="664715" y="219670"/>
                </a:moveTo>
                <a:lnTo>
                  <a:pt x="608609" y="163564"/>
                </a:lnTo>
                <a:lnTo>
                  <a:pt x="608609" y="219670"/>
                </a:lnTo>
                <a:lnTo>
                  <a:pt x="664715" y="219670"/>
                </a:lnTo>
                <a:close/>
                <a:moveTo>
                  <a:pt x="618118" y="457408"/>
                </a:moveTo>
                <a:cubicBezTo>
                  <a:pt x="476427" y="466917"/>
                  <a:pt x="393694" y="621922"/>
                  <a:pt x="465015" y="745546"/>
                </a:cubicBezTo>
                <a:cubicBezTo>
                  <a:pt x="544895" y="884385"/>
                  <a:pt x="752203" y="866317"/>
                  <a:pt x="809260" y="717017"/>
                </a:cubicBezTo>
                <a:cubicBezTo>
                  <a:pt x="858709" y="587688"/>
                  <a:pt x="756006" y="446947"/>
                  <a:pt x="618118" y="457408"/>
                </a:cubicBezTo>
                <a:close/>
                <a:moveTo>
                  <a:pt x="802603" y="793094"/>
                </a:moveTo>
                <a:lnTo>
                  <a:pt x="789290" y="808309"/>
                </a:lnTo>
                <a:lnTo>
                  <a:pt x="827328" y="845396"/>
                </a:lnTo>
                <a:cubicBezTo>
                  <a:pt x="832082" y="846347"/>
                  <a:pt x="843494" y="835886"/>
                  <a:pt x="840641" y="830181"/>
                </a:cubicBezTo>
                <a:cubicBezTo>
                  <a:pt x="835886" y="820671"/>
                  <a:pt x="809260" y="804505"/>
                  <a:pt x="802603" y="794044"/>
                </a:cubicBezTo>
                <a:close/>
                <a:moveTo>
                  <a:pt x="794995" y="889139"/>
                </a:moveTo>
                <a:lnTo>
                  <a:pt x="794995" y="857758"/>
                </a:lnTo>
                <a:cubicBezTo>
                  <a:pt x="794995" y="855856"/>
                  <a:pt x="765516" y="828279"/>
                  <a:pt x="763614" y="828279"/>
                </a:cubicBezTo>
                <a:lnTo>
                  <a:pt x="717968" y="855856"/>
                </a:lnTo>
                <a:lnTo>
                  <a:pt x="717968" y="889139"/>
                </a:lnTo>
                <a:lnTo>
                  <a:pt x="794044" y="889139"/>
                </a:lnTo>
                <a:close/>
                <a:moveTo>
                  <a:pt x="881532" y="839690"/>
                </a:moveTo>
                <a:cubicBezTo>
                  <a:pt x="875826" y="846347"/>
                  <a:pt x="836837" y="880581"/>
                  <a:pt x="837788" y="886287"/>
                </a:cubicBezTo>
                <a:lnTo>
                  <a:pt x="954755" y="998499"/>
                </a:lnTo>
                <a:cubicBezTo>
                  <a:pt x="957608" y="998499"/>
                  <a:pt x="993744" y="961412"/>
                  <a:pt x="996597" y="957608"/>
                </a:cubicBezTo>
                <a:cubicBezTo>
                  <a:pt x="999450" y="953804"/>
                  <a:pt x="999450" y="954755"/>
                  <a:pt x="998499" y="951902"/>
                </a:cubicBezTo>
                <a:lnTo>
                  <a:pt x="881532" y="839690"/>
                </a:lnTo>
                <a:close/>
              </a:path>
            </a:pathLst>
          </a:custGeom>
          <a:solidFill>
            <a:schemeClr val="bg1"/>
          </a:solidFill>
          <a:ln w="9502" cap="flat">
            <a:noFill/>
            <a:prstDash val="solid"/>
            <a:miter/>
          </a:ln>
        </p:spPr>
        <p:txBody>
          <a:bodyPr rtlCol="0" anchor="ctr"/>
          <a:lstStyle/>
          <a:p>
            <a:endParaRPr lang="de-DE" dirty="0"/>
          </a:p>
        </p:txBody>
      </p:sp>
      <p:sp>
        <p:nvSpPr>
          <p:cNvPr id="4" name="Freeform 44">
            <a:extLst>
              <a:ext uri="{FF2B5EF4-FFF2-40B4-BE49-F238E27FC236}">
                <a16:creationId xmlns:a16="http://schemas.microsoft.com/office/drawing/2014/main" id="{D88BC1B3-5BFE-4CB7-6DCA-9A2A1C052E94}"/>
              </a:ext>
            </a:extLst>
          </p:cNvPr>
          <p:cNvSpPr/>
          <p:nvPr/>
        </p:nvSpPr>
        <p:spPr>
          <a:xfrm>
            <a:off x="5235873" y="1661649"/>
            <a:ext cx="222223" cy="251941"/>
          </a:xfrm>
          <a:custGeom>
            <a:avLst/>
            <a:gdLst>
              <a:gd name="connsiteX0" fmla="*/ 177720 w 1211223"/>
              <a:gd name="connsiteY0" fmla="*/ 1373202 h 1373202"/>
              <a:gd name="connsiteX1" fmla="*/ 49341 w 1211223"/>
              <a:gd name="connsiteY1" fmla="*/ 1240069 h 1373202"/>
              <a:gd name="connsiteX2" fmla="*/ 49341 w 1211223"/>
              <a:gd name="connsiteY2" fmla="*/ 585815 h 1373202"/>
              <a:gd name="connsiteX3" fmla="*/ 71213 w 1211223"/>
              <a:gd name="connsiteY3" fmla="*/ 259638 h 1373202"/>
              <a:gd name="connsiteX4" fmla="*/ 965108 w 1211223"/>
              <a:gd name="connsiteY4" fmla="*/ 29 h 1373202"/>
              <a:gd name="connsiteX5" fmla="*/ 1094437 w 1211223"/>
              <a:gd name="connsiteY5" fmla="*/ 63742 h 1373202"/>
              <a:gd name="connsiteX6" fmla="*/ 1159102 w 1211223"/>
              <a:gd name="connsiteY6" fmla="*/ 256785 h 1373202"/>
              <a:gd name="connsiteX7" fmla="*/ 1140083 w 1211223"/>
              <a:gd name="connsiteY7" fmla="*/ 301480 h 1373202"/>
              <a:gd name="connsiteX8" fmla="*/ 269011 w 1211223"/>
              <a:gd name="connsiteY8" fmla="*/ 555384 h 1373202"/>
              <a:gd name="connsiteX9" fmla="*/ 1187630 w 1211223"/>
              <a:gd name="connsiteY9" fmla="*/ 555384 h 1373202"/>
              <a:gd name="connsiteX10" fmla="*/ 1207600 w 1211223"/>
              <a:gd name="connsiteY10" fmla="*/ 588667 h 1373202"/>
              <a:gd name="connsiteX11" fmla="*/ 1207600 w 1211223"/>
              <a:gd name="connsiteY11" fmla="*/ 1216295 h 1373202"/>
              <a:gd name="connsiteX12" fmla="*/ 1076369 w 1211223"/>
              <a:gd name="connsiteY12" fmla="*/ 1373202 h 1373202"/>
              <a:gd name="connsiteX13" fmla="*/ 727370 w 1211223"/>
              <a:gd name="connsiteY13" fmla="*/ 1373202 h 1373202"/>
              <a:gd name="connsiteX14" fmla="*/ 731174 w 1211223"/>
              <a:gd name="connsiteY14" fmla="*/ 1319949 h 1373202"/>
              <a:gd name="connsiteX15" fmla="*/ 1061154 w 1211223"/>
              <a:gd name="connsiteY15" fmla="*/ 1319949 h 1373202"/>
              <a:gd name="connsiteX16" fmla="*/ 1153396 w 1211223"/>
              <a:gd name="connsiteY16" fmla="*/ 1224854 h 1373202"/>
              <a:gd name="connsiteX17" fmla="*/ 1153396 w 1211223"/>
              <a:gd name="connsiteY17" fmla="*/ 862541 h 1373202"/>
              <a:gd name="connsiteX18" fmla="*/ 1149592 w 1211223"/>
              <a:gd name="connsiteY18" fmla="*/ 858738 h 1373202"/>
              <a:gd name="connsiteX19" fmla="*/ 101644 w 1211223"/>
              <a:gd name="connsiteY19" fmla="*/ 858738 h 1373202"/>
              <a:gd name="connsiteX20" fmla="*/ 101644 w 1211223"/>
              <a:gd name="connsiteY20" fmla="*/ 1238167 h 1373202"/>
              <a:gd name="connsiteX21" fmla="*/ 110202 w 1211223"/>
              <a:gd name="connsiteY21" fmla="*/ 1263843 h 1373202"/>
              <a:gd name="connsiteX22" fmla="*/ 193886 w 1211223"/>
              <a:gd name="connsiteY22" fmla="*/ 1319949 h 1373202"/>
              <a:gd name="connsiteX23" fmla="*/ 521013 w 1211223"/>
              <a:gd name="connsiteY23" fmla="*/ 1319949 h 1373202"/>
              <a:gd name="connsiteX24" fmla="*/ 524817 w 1211223"/>
              <a:gd name="connsiteY24" fmla="*/ 1373202 h 1373202"/>
              <a:gd name="connsiteX25" fmla="*/ 175818 w 1211223"/>
              <a:gd name="connsiteY25" fmla="*/ 1373202 h 1373202"/>
              <a:gd name="connsiteX26" fmla="*/ 993636 w 1211223"/>
              <a:gd name="connsiteY26" fmla="*/ 286265 h 1373202"/>
              <a:gd name="connsiteX27" fmla="*/ 1102996 w 1211223"/>
              <a:gd name="connsiteY27" fmla="*/ 252982 h 1373202"/>
              <a:gd name="connsiteX28" fmla="*/ 1064958 w 1211223"/>
              <a:gd name="connsiteY28" fmla="*/ 119848 h 1373202"/>
              <a:gd name="connsiteX29" fmla="*/ 946089 w 1211223"/>
              <a:gd name="connsiteY29" fmla="*/ 57086 h 1373202"/>
              <a:gd name="connsiteX30" fmla="*/ 806299 w 1211223"/>
              <a:gd name="connsiteY30" fmla="*/ 97026 h 1373202"/>
              <a:gd name="connsiteX31" fmla="*/ 994587 w 1211223"/>
              <a:gd name="connsiteY31" fmla="*/ 286265 h 1373202"/>
              <a:gd name="connsiteX32" fmla="*/ 934677 w 1211223"/>
              <a:gd name="connsiteY32" fmla="*/ 305284 h 1373202"/>
              <a:gd name="connsiteX33" fmla="*/ 906149 w 1211223"/>
              <a:gd name="connsiteY33" fmla="*/ 272952 h 1373202"/>
              <a:gd name="connsiteX34" fmla="*/ 741634 w 1211223"/>
              <a:gd name="connsiteY34" fmla="*/ 117947 h 1373202"/>
              <a:gd name="connsiteX35" fmla="*/ 601844 w 1211223"/>
              <a:gd name="connsiteY35" fmla="*/ 155034 h 1373202"/>
              <a:gd name="connsiteX36" fmla="*/ 792985 w 1211223"/>
              <a:gd name="connsiteY36" fmla="*/ 345224 h 1373202"/>
              <a:gd name="connsiteX37" fmla="*/ 934677 w 1211223"/>
              <a:gd name="connsiteY37" fmla="*/ 305284 h 1373202"/>
              <a:gd name="connsiteX38" fmla="*/ 398341 w 1211223"/>
              <a:gd name="connsiteY38" fmla="*/ 213993 h 1373202"/>
              <a:gd name="connsiteX39" fmla="*/ 590433 w 1211223"/>
              <a:gd name="connsiteY39" fmla="*/ 401330 h 1373202"/>
              <a:gd name="connsiteX40" fmla="*/ 733075 w 1211223"/>
              <a:gd name="connsiteY40" fmla="*/ 360439 h 1373202"/>
              <a:gd name="connsiteX41" fmla="*/ 540032 w 1211223"/>
              <a:gd name="connsiteY41" fmla="*/ 175004 h 1373202"/>
              <a:gd name="connsiteX42" fmla="*/ 397390 w 1211223"/>
              <a:gd name="connsiteY42" fmla="*/ 213993 h 1373202"/>
              <a:gd name="connsiteX43" fmla="*/ 532425 w 1211223"/>
              <a:gd name="connsiteY43" fmla="*/ 420349 h 1373202"/>
              <a:gd name="connsiteX44" fmla="*/ 339382 w 1211223"/>
              <a:gd name="connsiteY44" fmla="*/ 233963 h 1373202"/>
              <a:gd name="connsiteX45" fmla="*/ 197690 w 1211223"/>
              <a:gd name="connsiteY45" fmla="*/ 272952 h 1373202"/>
              <a:gd name="connsiteX46" fmla="*/ 389782 w 1211223"/>
              <a:gd name="connsiteY46" fmla="*/ 460289 h 1373202"/>
              <a:gd name="connsiteX47" fmla="*/ 532425 w 1211223"/>
              <a:gd name="connsiteY47" fmla="*/ 420349 h 1373202"/>
              <a:gd name="connsiteX48" fmla="*/ 330823 w 1211223"/>
              <a:gd name="connsiteY48" fmla="*/ 479308 h 1373202"/>
              <a:gd name="connsiteX49" fmla="*/ 137780 w 1211223"/>
              <a:gd name="connsiteY49" fmla="*/ 292922 h 1373202"/>
              <a:gd name="connsiteX50" fmla="*/ 52194 w 1211223"/>
              <a:gd name="connsiteY50" fmla="*/ 397526 h 1373202"/>
              <a:gd name="connsiteX51" fmla="*/ 94987 w 1211223"/>
              <a:gd name="connsiteY51" fmla="*/ 545875 h 1373202"/>
              <a:gd name="connsiteX52" fmla="*/ 330823 w 1211223"/>
              <a:gd name="connsiteY52" fmla="*/ 480259 h 1373202"/>
              <a:gd name="connsiteX53" fmla="*/ 336529 w 1211223"/>
              <a:gd name="connsiteY53" fmla="*/ 608637 h 1373202"/>
              <a:gd name="connsiteX54" fmla="*/ 103546 w 1211223"/>
              <a:gd name="connsiteY54" fmla="*/ 608637 h 1373202"/>
              <a:gd name="connsiteX55" fmla="*/ 103546 w 1211223"/>
              <a:gd name="connsiteY55" fmla="*/ 804533 h 1373202"/>
              <a:gd name="connsiteX56" fmla="*/ 227169 w 1211223"/>
              <a:gd name="connsiteY56" fmla="*/ 804533 h 1373202"/>
              <a:gd name="connsiteX57" fmla="*/ 337480 w 1211223"/>
              <a:gd name="connsiteY57" fmla="*/ 608637 h 1373202"/>
              <a:gd name="connsiteX58" fmla="*/ 548591 w 1211223"/>
              <a:gd name="connsiteY58" fmla="*/ 608637 h 1373202"/>
              <a:gd name="connsiteX59" fmla="*/ 402144 w 1211223"/>
              <a:gd name="connsiteY59" fmla="*/ 608637 h 1373202"/>
              <a:gd name="connsiteX60" fmla="*/ 288030 w 1211223"/>
              <a:gd name="connsiteY60" fmla="*/ 804533 h 1373202"/>
              <a:gd name="connsiteX61" fmla="*/ 434477 w 1211223"/>
              <a:gd name="connsiteY61" fmla="*/ 804533 h 1373202"/>
              <a:gd name="connsiteX62" fmla="*/ 548591 w 1211223"/>
              <a:gd name="connsiteY62" fmla="*/ 608637 h 1373202"/>
              <a:gd name="connsiteX63" fmla="*/ 757800 w 1211223"/>
              <a:gd name="connsiteY63" fmla="*/ 608637 h 1373202"/>
              <a:gd name="connsiteX64" fmla="*/ 611354 w 1211223"/>
              <a:gd name="connsiteY64" fmla="*/ 608637 h 1373202"/>
              <a:gd name="connsiteX65" fmla="*/ 497240 w 1211223"/>
              <a:gd name="connsiteY65" fmla="*/ 804533 h 1373202"/>
              <a:gd name="connsiteX66" fmla="*/ 647490 w 1211223"/>
              <a:gd name="connsiteY66" fmla="*/ 804533 h 1373202"/>
              <a:gd name="connsiteX67" fmla="*/ 757800 w 1211223"/>
              <a:gd name="connsiteY67" fmla="*/ 608637 h 1373202"/>
              <a:gd name="connsiteX68" fmla="*/ 968911 w 1211223"/>
              <a:gd name="connsiteY68" fmla="*/ 608637 h 1373202"/>
              <a:gd name="connsiteX69" fmla="*/ 818661 w 1211223"/>
              <a:gd name="connsiteY69" fmla="*/ 608637 h 1373202"/>
              <a:gd name="connsiteX70" fmla="*/ 708351 w 1211223"/>
              <a:gd name="connsiteY70" fmla="*/ 804533 h 1373202"/>
              <a:gd name="connsiteX71" fmla="*/ 854797 w 1211223"/>
              <a:gd name="connsiteY71" fmla="*/ 804533 h 1373202"/>
              <a:gd name="connsiteX72" fmla="*/ 968911 w 1211223"/>
              <a:gd name="connsiteY72" fmla="*/ 608637 h 1373202"/>
              <a:gd name="connsiteX73" fmla="*/ 1154347 w 1211223"/>
              <a:gd name="connsiteY73" fmla="*/ 608637 h 1373202"/>
              <a:gd name="connsiteX74" fmla="*/ 1032625 w 1211223"/>
              <a:gd name="connsiteY74" fmla="*/ 608637 h 1373202"/>
              <a:gd name="connsiteX75" fmla="*/ 918511 w 1211223"/>
              <a:gd name="connsiteY75" fmla="*/ 804533 h 1373202"/>
              <a:gd name="connsiteX76" fmla="*/ 1154347 w 1211223"/>
              <a:gd name="connsiteY76" fmla="*/ 804533 h 1373202"/>
              <a:gd name="connsiteX77" fmla="*/ 1154347 w 1211223"/>
              <a:gd name="connsiteY77" fmla="*/ 608637 h 1373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1211223" h="1373202">
                <a:moveTo>
                  <a:pt x="177720" y="1373202"/>
                </a:moveTo>
                <a:cubicBezTo>
                  <a:pt x="110202" y="1359889"/>
                  <a:pt x="58851" y="1309488"/>
                  <a:pt x="49341" y="1240069"/>
                </a:cubicBezTo>
                <a:lnTo>
                  <a:pt x="49341" y="585815"/>
                </a:lnTo>
                <a:cubicBezTo>
                  <a:pt x="21764" y="474553"/>
                  <a:pt x="-57165" y="339518"/>
                  <a:pt x="71213" y="259638"/>
                </a:cubicBezTo>
                <a:cubicBezTo>
                  <a:pt x="366008" y="165494"/>
                  <a:pt x="665558" y="80859"/>
                  <a:pt x="965108" y="29"/>
                </a:cubicBezTo>
                <a:cubicBezTo>
                  <a:pt x="1015508" y="-922"/>
                  <a:pt x="1065908" y="21900"/>
                  <a:pt x="1094437" y="63742"/>
                </a:cubicBezTo>
                <a:cubicBezTo>
                  <a:pt x="1122965" y="105584"/>
                  <a:pt x="1150543" y="213993"/>
                  <a:pt x="1159102" y="256785"/>
                </a:cubicBezTo>
                <a:cubicBezTo>
                  <a:pt x="1163856" y="281510"/>
                  <a:pt x="1164807" y="291971"/>
                  <a:pt x="1140083" y="301480"/>
                </a:cubicBezTo>
                <a:lnTo>
                  <a:pt x="269011" y="555384"/>
                </a:lnTo>
                <a:lnTo>
                  <a:pt x="1187630" y="555384"/>
                </a:lnTo>
                <a:cubicBezTo>
                  <a:pt x="1197140" y="555384"/>
                  <a:pt x="1210453" y="579158"/>
                  <a:pt x="1207600" y="588667"/>
                </a:cubicBezTo>
                <a:cubicBezTo>
                  <a:pt x="1199042" y="795024"/>
                  <a:pt x="1219012" y="1010890"/>
                  <a:pt x="1207600" y="1216295"/>
                </a:cubicBezTo>
                <a:cubicBezTo>
                  <a:pt x="1203796" y="1292371"/>
                  <a:pt x="1157200" y="1363693"/>
                  <a:pt x="1076369" y="1373202"/>
                </a:cubicBezTo>
                <a:lnTo>
                  <a:pt x="727370" y="1373202"/>
                </a:lnTo>
                <a:cubicBezTo>
                  <a:pt x="700743" y="1360840"/>
                  <a:pt x="701694" y="1326606"/>
                  <a:pt x="731174" y="1319949"/>
                </a:cubicBezTo>
                <a:cubicBezTo>
                  <a:pt x="838631" y="1313292"/>
                  <a:pt x="954647" y="1328507"/>
                  <a:pt x="1061154" y="1319949"/>
                </a:cubicBezTo>
                <a:cubicBezTo>
                  <a:pt x="1109652" y="1316145"/>
                  <a:pt x="1153396" y="1275254"/>
                  <a:pt x="1153396" y="1224854"/>
                </a:cubicBezTo>
                <a:lnTo>
                  <a:pt x="1153396" y="862541"/>
                </a:lnTo>
                <a:lnTo>
                  <a:pt x="1149592" y="858738"/>
                </a:lnTo>
                <a:lnTo>
                  <a:pt x="101644" y="858738"/>
                </a:lnTo>
                <a:lnTo>
                  <a:pt x="101644" y="1238167"/>
                </a:lnTo>
                <a:cubicBezTo>
                  <a:pt x="101644" y="1240069"/>
                  <a:pt x="109251" y="1260990"/>
                  <a:pt x="110202" y="1263843"/>
                </a:cubicBezTo>
                <a:cubicBezTo>
                  <a:pt x="125418" y="1297126"/>
                  <a:pt x="157750" y="1317096"/>
                  <a:pt x="193886" y="1319949"/>
                </a:cubicBezTo>
                <a:cubicBezTo>
                  <a:pt x="299442" y="1328507"/>
                  <a:pt x="414507" y="1313292"/>
                  <a:pt x="521013" y="1319949"/>
                </a:cubicBezTo>
                <a:cubicBezTo>
                  <a:pt x="552395" y="1324704"/>
                  <a:pt x="554297" y="1362742"/>
                  <a:pt x="524817" y="1373202"/>
                </a:cubicBezTo>
                <a:lnTo>
                  <a:pt x="175818" y="1373202"/>
                </a:lnTo>
                <a:close/>
                <a:moveTo>
                  <a:pt x="993636" y="286265"/>
                </a:moveTo>
                <a:lnTo>
                  <a:pt x="1102996" y="252982"/>
                </a:lnTo>
                <a:cubicBezTo>
                  <a:pt x="1087780" y="211140"/>
                  <a:pt x="1080173" y="161690"/>
                  <a:pt x="1064958" y="119848"/>
                </a:cubicBezTo>
                <a:cubicBezTo>
                  <a:pt x="1049742" y="78007"/>
                  <a:pt x="1000293" y="45674"/>
                  <a:pt x="946089" y="57086"/>
                </a:cubicBezTo>
                <a:cubicBezTo>
                  <a:pt x="891884" y="68497"/>
                  <a:pt x="852895" y="87516"/>
                  <a:pt x="806299" y="97026"/>
                </a:cubicBezTo>
                <a:lnTo>
                  <a:pt x="994587" y="286265"/>
                </a:lnTo>
                <a:close/>
                <a:moveTo>
                  <a:pt x="934677" y="305284"/>
                </a:moveTo>
                <a:cubicBezTo>
                  <a:pt x="937530" y="302431"/>
                  <a:pt x="910903" y="276755"/>
                  <a:pt x="906149" y="272952"/>
                </a:cubicBezTo>
                <a:cubicBezTo>
                  <a:pt x="851944" y="220649"/>
                  <a:pt x="796789" y="169298"/>
                  <a:pt x="741634" y="117947"/>
                </a:cubicBezTo>
                <a:lnTo>
                  <a:pt x="601844" y="155034"/>
                </a:lnTo>
                <a:lnTo>
                  <a:pt x="792985" y="345224"/>
                </a:lnTo>
                <a:lnTo>
                  <a:pt x="934677" y="305284"/>
                </a:lnTo>
                <a:close/>
                <a:moveTo>
                  <a:pt x="398341" y="213993"/>
                </a:moveTo>
                <a:lnTo>
                  <a:pt x="590433" y="401330"/>
                </a:lnTo>
                <a:lnTo>
                  <a:pt x="733075" y="360439"/>
                </a:lnTo>
                <a:lnTo>
                  <a:pt x="540032" y="175004"/>
                </a:lnTo>
                <a:lnTo>
                  <a:pt x="397390" y="213993"/>
                </a:lnTo>
                <a:close/>
                <a:moveTo>
                  <a:pt x="532425" y="420349"/>
                </a:moveTo>
                <a:lnTo>
                  <a:pt x="339382" y="233963"/>
                </a:lnTo>
                <a:lnTo>
                  <a:pt x="197690" y="272952"/>
                </a:lnTo>
                <a:lnTo>
                  <a:pt x="389782" y="460289"/>
                </a:lnTo>
                <a:lnTo>
                  <a:pt x="532425" y="420349"/>
                </a:lnTo>
                <a:close/>
                <a:moveTo>
                  <a:pt x="330823" y="479308"/>
                </a:moveTo>
                <a:lnTo>
                  <a:pt x="137780" y="292922"/>
                </a:lnTo>
                <a:cubicBezTo>
                  <a:pt x="87380" y="296725"/>
                  <a:pt x="47440" y="346175"/>
                  <a:pt x="52194" y="397526"/>
                </a:cubicBezTo>
                <a:lnTo>
                  <a:pt x="94987" y="545875"/>
                </a:lnTo>
                <a:lnTo>
                  <a:pt x="330823" y="480259"/>
                </a:lnTo>
                <a:close/>
                <a:moveTo>
                  <a:pt x="336529" y="608637"/>
                </a:moveTo>
                <a:lnTo>
                  <a:pt x="103546" y="608637"/>
                </a:lnTo>
                <a:lnTo>
                  <a:pt x="103546" y="804533"/>
                </a:lnTo>
                <a:lnTo>
                  <a:pt x="227169" y="804533"/>
                </a:lnTo>
                <a:lnTo>
                  <a:pt x="337480" y="608637"/>
                </a:lnTo>
                <a:close/>
                <a:moveTo>
                  <a:pt x="548591" y="608637"/>
                </a:moveTo>
                <a:lnTo>
                  <a:pt x="402144" y="608637"/>
                </a:lnTo>
                <a:lnTo>
                  <a:pt x="288030" y="804533"/>
                </a:lnTo>
                <a:lnTo>
                  <a:pt x="434477" y="804533"/>
                </a:lnTo>
                <a:lnTo>
                  <a:pt x="548591" y="608637"/>
                </a:lnTo>
                <a:close/>
                <a:moveTo>
                  <a:pt x="757800" y="608637"/>
                </a:moveTo>
                <a:lnTo>
                  <a:pt x="611354" y="608637"/>
                </a:lnTo>
                <a:lnTo>
                  <a:pt x="497240" y="804533"/>
                </a:lnTo>
                <a:lnTo>
                  <a:pt x="647490" y="804533"/>
                </a:lnTo>
                <a:lnTo>
                  <a:pt x="757800" y="608637"/>
                </a:lnTo>
                <a:close/>
                <a:moveTo>
                  <a:pt x="968911" y="608637"/>
                </a:moveTo>
                <a:lnTo>
                  <a:pt x="818661" y="608637"/>
                </a:lnTo>
                <a:lnTo>
                  <a:pt x="708351" y="804533"/>
                </a:lnTo>
                <a:lnTo>
                  <a:pt x="854797" y="804533"/>
                </a:lnTo>
                <a:lnTo>
                  <a:pt x="968911" y="608637"/>
                </a:lnTo>
                <a:close/>
                <a:moveTo>
                  <a:pt x="1154347" y="608637"/>
                </a:moveTo>
                <a:lnTo>
                  <a:pt x="1032625" y="608637"/>
                </a:lnTo>
                <a:lnTo>
                  <a:pt x="918511" y="804533"/>
                </a:lnTo>
                <a:lnTo>
                  <a:pt x="1154347" y="804533"/>
                </a:lnTo>
                <a:lnTo>
                  <a:pt x="1154347" y="608637"/>
                </a:lnTo>
                <a:close/>
              </a:path>
            </a:pathLst>
          </a:custGeom>
          <a:solidFill>
            <a:schemeClr val="bg1"/>
          </a:solidFill>
          <a:ln w="9502" cap="flat">
            <a:noFill/>
            <a:prstDash val="solid"/>
            <a:miter/>
          </a:ln>
        </p:spPr>
        <p:txBody>
          <a:bodyPr rtlCol="0" anchor="ctr"/>
          <a:lstStyle/>
          <a:p>
            <a:endParaRPr lang="de-DE" dirty="0"/>
          </a:p>
        </p:txBody>
      </p:sp>
      <p:sp>
        <p:nvSpPr>
          <p:cNvPr id="6" name="Rounded Rectangle 30">
            <a:extLst>
              <a:ext uri="{FF2B5EF4-FFF2-40B4-BE49-F238E27FC236}">
                <a16:creationId xmlns:a16="http://schemas.microsoft.com/office/drawing/2014/main" id="{E9DB2FF5-221B-08B2-F09F-BDD8363F56C9}"/>
              </a:ext>
            </a:extLst>
          </p:cNvPr>
          <p:cNvSpPr/>
          <p:nvPr/>
        </p:nvSpPr>
        <p:spPr>
          <a:xfrm>
            <a:off x="5005388" y="6372086"/>
            <a:ext cx="1981199" cy="3343417"/>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9" name="Group 8">
            <a:extLst>
              <a:ext uri="{FF2B5EF4-FFF2-40B4-BE49-F238E27FC236}">
                <a16:creationId xmlns:a16="http://schemas.microsoft.com/office/drawing/2014/main" id="{0D070AE6-0528-00DE-D5AE-7D54FAEF8FA9}"/>
              </a:ext>
            </a:extLst>
          </p:cNvPr>
          <p:cNvGrpSpPr/>
          <p:nvPr/>
        </p:nvGrpSpPr>
        <p:grpSpPr>
          <a:xfrm>
            <a:off x="5087328" y="6186490"/>
            <a:ext cx="1408796" cy="406400"/>
            <a:chOff x="1597263" y="8431923"/>
            <a:chExt cx="1408796" cy="406400"/>
          </a:xfrm>
        </p:grpSpPr>
        <p:sp>
          <p:nvSpPr>
            <p:cNvPr id="10" name="Rectangle 9">
              <a:extLst>
                <a:ext uri="{FF2B5EF4-FFF2-40B4-BE49-F238E27FC236}">
                  <a16:creationId xmlns:a16="http://schemas.microsoft.com/office/drawing/2014/main" id="{4EB7CBEE-CD9F-42ED-8D55-C58247A23BBD}"/>
                </a:ext>
              </a:extLst>
            </p:cNvPr>
            <p:cNvSpPr/>
            <p:nvPr/>
          </p:nvSpPr>
          <p:spPr>
            <a:xfrm>
              <a:off x="1948245" y="8487341"/>
              <a:ext cx="1019715"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1" name="Rectangle 10">
              <a:extLst>
                <a:ext uri="{FF2B5EF4-FFF2-40B4-BE49-F238E27FC236}">
                  <a16:creationId xmlns:a16="http://schemas.microsoft.com/office/drawing/2014/main" id="{F775328E-D613-92A7-4360-0ECD127BED53}"/>
                </a:ext>
              </a:extLst>
            </p:cNvPr>
            <p:cNvSpPr/>
            <p:nvPr/>
          </p:nvSpPr>
          <p:spPr>
            <a:xfrm>
              <a:off x="1791227" y="8491959"/>
              <a:ext cx="1176733" cy="286328"/>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2" name="Text Placeholder 122">
              <a:extLst>
                <a:ext uri="{FF2B5EF4-FFF2-40B4-BE49-F238E27FC236}">
                  <a16:creationId xmlns:a16="http://schemas.microsoft.com/office/drawing/2014/main" id="{054FEAC4-853F-5C88-2B66-063AE7EDE4CC}"/>
                </a:ext>
              </a:extLst>
            </p:cNvPr>
            <p:cNvSpPr txBox="1">
              <a:spLocks/>
            </p:cNvSpPr>
            <p:nvPr/>
          </p:nvSpPr>
          <p:spPr>
            <a:xfrm>
              <a:off x="1988472" y="8495652"/>
              <a:ext cx="1017587"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Fallstudie</a:t>
              </a:r>
            </a:p>
          </p:txBody>
        </p:sp>
        <p:sp>
          <p:nvSpPr>
            <p:cNvPr id="13" name="Oval 12">
              <a:extLst>
                <a:ext uri="{FF2B5EF4-FFF2-40B4-BE49-F238E27FC236}">
                  <a16:creationId xmlns:a16="http://schemas.microsoft.com/office/drawing/2014/main" id="{B43F17A4-903F-1D55-D5F8-E6B2AB6C5A5F}"/>
                </a:ext>
              </a:extLst>
            </p:cNvPr>
            <p:cNvSpPr/>
            <p:nvPr/>
          </p:nvSpPr>
          <p:spPr>
            <a:xfrm>
              <a:off x="1597263" y="8431923"/>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14" name="Graphic 37">
              <a:extLst>
                <a:ext uri="{FF2B5EF4-FFF2-40B4-BE49-F238E27FC236}">
                  <a16:creationId xmlns:a16="http://schemas.microsoft.com/office/drawing/2014/main" id="{595EBFA9-EE52-3B04-1960-A1B867690D4F}"/>
                </a:ext>
              </a:extLst>
            </p:cNvPr>
            <p:cNvGrpSpPr/>
            <p:nvPr/>
          </p:nvGrpSpPr>
          <p:grpSpPr>
            <a:xfrm>
              <a:off x="1707260" y="8524537"/>
              <a:ext cx="229440" cy="229437"/>
              <a:chOff x="3797784" y="3095426"/>
              <a:chExt cx="1030844" cy="1030831"/>
            </a:xfrm>
            <a:solidFill>
              <a:schemeClr val="bg1"/>
            </a:solidFill>
          </p:grpSpPr>
          <p:sp>
            <p:nvSpPr>
              <p:cNvPr id="15" name="Freeform 60">
                <a:extLst>
                  <a:ext uri="{FF2B5EF4-FFF2-40B4-BE49-F238E27FC236}">
                    <a16:creationId xmlns:a16="http://schemas.microsoft.com/office/drawing/2014/main" id="{4D6B8772-F26E-A65C-F455-83113E37C288}"/>
                  </a:ext>
                </a:extLst>
              </p:cNvPr>
              <p:cNvSpPr/>
              <p:nvPr/>
            </p:nvSpPr>
            <p:spPr>
              <a:xfrm>
                <a:off x="3797784" y="3095426"/>
                <a:ext cx="1030844" cy="1030831"/>
              </a:xfrm>
              <a:custGeom>
                <a:avLst/>
                <a:gdLst>
                  <a:gd name="connsiteX0" fmla="*/ 704655 w 1030844"/>
                  <a:gd name="connsiteY0" fmla="*/ 0 h 1030831"/>
                  <a:gd name="connsiteX1" fmla="*/ 822573 w 1030844"/>
                  <a:gd name="connsiteY1" fmla="*/ 116967 h 1030831"/>
                  <a:gd name="connsiteX2" fmla="*/ 827328 w 1030844"/>
                  <a:gd name="connsiteY2" fmla="*/ 126477 h 1030831"/>
                  <a:gd name="connsiteX3" fmla="*/ 827328 w 1030844"/>
                  <a:gd name="connsiteY3" fmla="*/ 541092 h 1030831"/>
                  <a:gd name="connsiteX4" fmla="*/ 841592 w 1030844"/>
                  <a:gd name="connsiteY4" fmla="*/ 575326 h 1030831"/>
                  <a:gd name="connsiteX5" fmla="*/ 821622 w 1030844"/>
                  <a:gd name="connsiteY5" fmla="*/ 766467 h 1030831"/>
                  <a:gd name="connsiteX6" fmla="*/ 865366 w 1030844"/>
                  <a:gd name="connsiteY6" fmla="*/ 811162 h 1030831"/>
                  <a:gd name="connsiteX7" fmla="*/ 898649 w 1030844"/>
                  <a:gd name="connsiteY7" fmla="*/ 812113 h 1030831"/>
                  <a:gd name="connsiteX8" fmla="*/ 1021322 w 1030844"/>
                  <a:gd name="connsiteY8" fmla="*/ 930030 h 1030831"/>
                  <a:gd name="connsiteX9" fmla="*/ 1026076 w 1030844"/>
                  <a:gd name="connsiteY9" fmla="*/ 969020 h 1030831"/>
                  <a:gd name="connsiteX10" fmla="*/ 974725 w 1030844"/>
                  <a:gd name="connsiteY10" fmla="*/ 1024175 h 1030831"/>
                  <a:gd name="connsiteX11" fmla="*/ 928128 w 1030844"/>
                  <a:gd name="connsiteY11" fmla="*/ 1019420 h 1030831"/>
                  <a:gd name="connsiteX12" fmla="*/ 822573 w 1030844"/>
                  <a:gd name="connsiteY12" fmla="*/ 917668 h 1030831"/>
                  <a:gd name="connsiteX13" fmla="*/ 817818 w 1030844"/>
                  <a:gd name="connsiteY13" fmla="*/ 921472 h 1030831"/>
                  <a:gd name="connsiteX14" fmla="*/ 720821 w 1030844"/>
                  <a:gd name="connsiteY14" fmla="*/ 921472 h 1030831"/>
                  <a:gd name="connsiteX15" fmla="*/ 717968 w 1030844"/>
                  <a:gd name="connsiteY15" fmla="*/ 924325 h 1030831"/>
                  <a:gd name="connsiteX16" fmla="*/ 717968 w 1030844"/>
                  <a:gd name="connsiteY16" fmla="*/ 1021322 h 1030831"/>
                  <a:gd name="connsiteX17" fmla="*/ 709410 w 1030844"/>
                  <a:gd name="connsiteY17" fmla="*/ 1028929 h 1030831"/>
                  <a:gd name="connsiteX18" fmla="*/ 17117 w 1030844"/>
                  <a:gd name="connsiteY18" fmla="*/ 1030831 h 1030831"/>
                  <a:gd name="connsiteX19" fmla="*/ 0 w 1030844"/>
                  <a:gd name="connsiteY19" fmla="*/ 1020371 h 1030831"/>
                  <a:gd name="connsiteX20" fmla="*/ 0 w 1030844"/>
                  <a:gd name="connsiteY20" fmla="*/ 118869 h 1030831"/>
                  <a:gd name="connsiteX21" fmla="*/ 9510 w 1030844"/>
                  <a:gd name="connsiteY21" fmla="*/ 108409 h 1030831"/>
                  <a:gd name="connsiteX22" fmla="*/ 106507 w 1030844"/>
                  <a:gd name="connsiteY22" fmla="*/ 108409 h 1030831"/>
                  <a:gd name="connsiteX23" fmla="*/ 109359 w 1030844"/>
                  <a:gd name="connsiteY23" fmla="*/ 101752 h 1030831"/>
                  <a:gd name="connsiteX24" fmla="*/ 111261 w 1030844"/>
                  <a:gd name="connsiteY24" fmla="*/ 6657 h 1030831"/>
                  <a:gd name="connsiteX25" fmla="*/ 119820 w 1030844"/>
                  <a:gd name="connsiteY25" fmla="*/ 0 h 1030831"/>
                  <a:gd name="connsiteX26" fmla="*/ 705606 w 1030844"/>
                  <a:gd name="connsiteY26" fmla="*/ 0 h 1030831"/>
                  <a:gd name="connsiteX27" fmla="*/ 684685 w 1030844"/>
                  <a:gd name="connsiteY27" fmla="*/ 32333 h 1030831"/>
                  <a:gd name="connsiteX28" fmla="*/ 141692 w 1030844"/>
                  <a:gd name="connsiteY28" fmla="*/ 32333 h 1030831"/>
                  <a:gd name="connsiteX29" fmla="*/ 141692 w 1030844"/>
                  <a:gd name="connsiteY29" fmla="*/ 108409 h 1030831"/>
                  <a:gd name="connsiteX30" fmla="*/ 599099 w 1030844"/>
                  <a:gd name="connsiteY30" fmla="*/ 108409 h 1030831"/>
                  <a:gd name="connsiteX31" fmla="*/ 717968 w 1030844"/>
                  <a:gd name="connsiteY31" fmla="*/ 227278 h 1030831"/>
                  <a:gd name="connsiteX32" fmla="*/ 717968 w 1030844"/>
                  <a:gd name="connsiteY32" fmla="*/ 441242 h 1030831"/>
                  <a:gd name="connsiteX33" fmla="*/ 794995 w 1030844"/>
                  <a:gd name="connsiteY33" fmla="*/ 497348 h 1030831"/>
                  <a:gd name="connsiteX34" fmla="*/ 794995 w 1030844"/>
                  <a:gd name="connsiteY34" fmla="*/ 143594 h 1030831"/>
                  <a:gd name="connsiteX35" fmla="*/ 693243 w 1030844"/>
                  <a:gd name="connsiteY35" fmla="*/ 143594 h 1030831"/>
                  <a:gd name="connsiteX36" fmla="*/ 683734 w 1030844"/>
                  <a:gd name="connsiteY36" fmla="*/ 134084 h 1030831"/>
                  <a:gd name="connsiteX37" fmla="*/ 683734 w 1030844"/>
                  <a:gd name="connsiteY37" fmla="*/ 32333 h 1030831"/>
                  <a:gd name="connsiteX38" fmla="*/ 771222 w 1030844"/>
                  <a:gd name="connsiteY38" fmla="*/ 111261 h 1030831"/>
                  <a:gd name="connsiteX39" fmla="*/ 717017 w 1030844"/>
                  <a:gd name="connsiteY39" fmla="*/ 57057 h 1030831"/>
                  <a:gd name="connsiteX40" fmla="*/ 717017 w 1030844"/>
                  <a:gd name="connsiteY40" fmla="*/ 111261 h 1030831"/>
                  <a:gd name="connsiteX41" fmla="*/ 771222 w 1030844"/>
                  <a:gd name="connsiteY41" fmla="*/ 111261 h 1030831"/>
                  <a:gd name="connsiteX42" fmla="*/ 576276 w 1030844"/>
                  <a:gd name="connsiteY42" fmla="*/ 140741 h 1030831"/>
                  <a:gd name="connsiteX43" fmla="*/ 33283 w 1030844"/>
                  <a:gd name="connsiteY43" fmla="*/ 140741 h 1030831"/>
                  <a:gd name="connsiteX44" fmla="*/ 33283 w 1030844"/>
                  <a:gd name="connsiteY44" fmla="*/ 997548 h 1030831"/>
                  <a:gd name="connsiteX45" fmla="*/ 687538 w 1030844"/>
                  <a:gd name="connsiteY45" fmla="*/ 997548 h 1030831"/>
                  <a:gd name="connsiteX46" fmla="*/ 687538 w 1030844"/>
                  <a:gd name="connsiteY46" fmla="*/ 864415 h 1030831"/>
                  <a:gd name="connsiteX47" fmla="*/ 487838 w 1030844"/>
                  <a:gd name="connsiteY47" fmla="*/ 819720 h 1030831"/>
                  <a:gd name="connsiteX48" fmla="*/ 445045 w 1030844"/>
                  <a:gd name="connsiteY48" fmla="*/ 774075 h 1030831"/>
                  <a:gd name="connsiteX49" fmla="*/ 155956 w 1030844"/>
                  <a:gd name="connsiteY49" fmla="*/ 774075 h 1030831"/>
                  <a:gd name="connsiteX50" fmla="*/ 154054 w 1030844"/>
                  <a:gd name="connsiteY50" fmla="*/ 741742 h 1030831"/>
                  <a:gd name="connsiteX51" fmla="*/ 428879 w 1030844"/>
                  <a:gd name="connsiteY51" fmla="*/ 741742 h 1030831"/>
                  <a:gd name="connsiteX52" fmla="*/ 408909 w 1030844"/>
                  <a:gd name="connsiteY52" fmla="*/ 655206 h 1030831"/>
                  <a:gd name="connsiteX53" fmla="*/ 162613 w 1030844"/>
                  <a:gd name="connsiteY53" fmla="*/ 655206 h 1030831"/>
                  <a:gd name="connsiteX54" fmla="*/ 156907 w 1030844"/>
                  <a:gd name="connsiteY54" fmla="*/ 622873 h 1030831"/>
                  <a:gd name="connsiteX55" fmla="*/ 407958 w 1030844"/>
                  <a:gd name="connsiteY55" fmla="*/ 622873 h 1030831"/>
                  <a:gd name="connsiteX56" fmla="*/ 414615 w 1030844"/>
                  <a:gd name="connsiteY56" fmla="*/ 599099 h 1030831"/>
                  <a:gd name="connsiteX57" fmla="*/ 439339 w 1030844"/>
                  <a:gd name="connsiteY57" fmla="*/ 534435 h 1030831"/>
                  <a:gd name="connsiteX58" fmla="*/ 155005 w 1030844"/>
                  <a:gd name="connsiteY58" fmla="*/ 534435 h 1030831"/>
                  <a:gd name="connsiteX59" fmla="*/ 155005 w 1030844"/>
                  <a:gd name="connsiteY59" fmla="*/ 503053 h 1030831"/>
                  <a:gd name="connsiteX60" fmla="*/ 460260 w 1030844"/>
                  <a:gd name="connsiteY60" fmla="*/ 503053 h 1030831"/>
                  <a:gd name="connsiteX61" fmla="*/ 506857 w 1030844"/>
                  <a:gd name="connsiteY61" fmla="*/ 463113 h 1030831"/>
                  <a:gd name="connsiteX62" fmla="*/ 688489 w 1030844"/>
                  <a:gd name="connsiteY62" fmla="*/ 432683 h 1030831"/>
                  <a:gd name="connsiteX63" fmla="*/ 688489 w 1030844"/>
                  <a:gd name="connsiteY63" fmla="*/ 252002 h 1030831"/>
                  <a:gd name="connsiteX64" fmla="*/ 590541 w 1030844"/>
                  <a:gd name="connsiteY64" fmla="*/ 252002 h 1030831"/>
                  <a:gd name="connsiteX65" fmla="*/ 577227 w 1030844"/>
                  <a:gd name="connsiteY65" fmla="*/ 238689 h 1030831"/>
                  <a:gd name="connsiteX66" fmla="*/ 577227 w 1030844"/>
                  <a:gd name="connsiteY66" fmla="*/ 140741 h 1030831"/>
                  <a:gd name="connsiteX67" fmla="*/ 664715 w 1030844"/>
                  <a:gd name="connsiteY67" fmla="*/ 219670 h 1030831"/>
                  <a:gd name="connsiteX68" fmla="*/ 608609 w 1030844"/>
                  <a:gd name="connsiteY68" fmla="*/ 163564 h 1030831"/>
                  <a:gd name="connsiteX69" fmla="*/ 608609 w 1030844"/>
                  <a:gd name="connsiteY69" fmla="*/ 219670 h 1030831"/>
                  <a:gd name="connsiteX70" fmla="*/ 664715 w 1030844"/>
                  <a:gd name="connsiteY70" fmla="*/ 219670 h 1030831"/>
                  <a:gd name="connsiteX71" fmla="*/ 618118 w 1030844"/>
                  <a:gd name="connsiteY71" fmla="*/ 457408 h 1030831"/>
                  <a:gd name="connsiteX72" fmla="*/ 465015 w 1030844"/>
                  <a:gd name="connsiteY72" fmla="*/ 745546 h 1030831"/>
                  <a:gd name="connsiteX73" fmla="*/ 809260 w 1030844"/>
                  <a:gd name="connsiteY73" fmla="*/ 717017 h 1030831"/>
                  <a:gd name="connsiteX74" fmla="*/ 618118 w 1030844"/>
                  <a:gd name="connsiteY74" fmla="*/ 457408 h 1030831"/>
                  <a:gd name="connsiteX75" fmla="*/ 802603 w 1030844"/>
                  <a:gd name="connsiteY75" fmla="*/ 793094 h 1030831"/>
                  <a:gd name="connsiteX76" fmla="*/ 789290 w 1030844"/>
                  <a:gd name="connsiteY76" fmla="*/ 808309 h 1030831"/>
                  <a:gd name="connsiteX77" fmla="*/ 827328 w 1030844"/>
                  <a:gd name="connsiteY77" fmla="*/ 845396 h 1030831"/>
                  <a:gd name="connsiteX78" fmla="*/ 840641 w 1030844"/>
                  <a:gd name="connsiteY78" fmla="*/ 830181 h 1030831"/>
                  <a:gd name="connsiteX79" fmla="*/ 802603 w 1030844"/>
                  <a:gd name="connsiteY79" fmla="*/ 794044 h 1030831"/>
                  <a:gd name="connsiteX80" fmla="*/ 794995 w 1030844"/>
                  <a:gd name="connsiteY80" fmla="*/ 889139 h 1030831"/>
                  <a:gd name="connsiteX81" fmla="*/ 794995 w 1030844"/>
                  <a:gd name="connsiteY81" fmla="*/ 857758 h 1030831"/>
                  <a:gd name="connsiteX82" fmla="*/ 763614 w 1030844"/>
                  <a:gd name="connsiteY82" fmla="*/ 828279 h 1030831"/>
                  <a:gd name="connsiteX83" fmla="*/ 717968 w 1030844"/>
                  <a:gd name="connsiteY83" fmla="*/ 855856 h 1030831"/>
                  <a:gd name="connsiteX84" fmla="*/ 717968 w 1030844"/>
                  <a:gd name="connsiteY84" fmla="*/ 889139 h 1030831"/>
                  <a:gd name="connsiteX85" fmla="*/ 794044 w 1030844"/>
                  <a:gd name="connsiteY85" fmla="*/ 889139 h 1030831"/>
                  <a:gd name="connsiteX86" fmla="*/ 881532 w 1030844"/>
                  <a:gd name="connsiteY86" fmla="*/ 839690 h 1030831"/>
                  <a:gd name="connsiteX87" fmla="*/ 837788 w 1030844"/>
                  <a:gd name="connsiteY87" fmla="*/ 886287 h 1030831"/>
                  <a:gd name="connsiteX88" fmla="*/ 954755 w 1030844"/>
                  <a:gd name="connsiteY88" fmla="*/ 998499 h 1030831"/>
                  <a:gd name="connsiteX89" fmla="*/ 996597 w 1030844"/>
                  <a:gd name="connsiteY89" fmla="*/ 957608 h 1030831"/>
                  <a:gd name="connsiteX90" fmla="*/ 998499 w 1030844"/>
                  <a:gd name="connsiteY90" fmla="*/ 951902 h 1030831"/>
                  <a:gd name="connsiteX91" fmla="*/ 881532 w 1030844"/>
                  <a:gd name="connsiteY91" fmla="*/ 839690 h 1030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030844" h="1030831">
                    <a:moveTo>
                      <a:pt x="704655" y="0"/>
                    </a:moveTo>
                    <a:lnTo>
                      <a:pt x="822573" y="116967"/>
                    </a:lnTo>
                    <a:lnTo>
                      <a:pt x="827328" y="126477"/>
                    </a:lnTo>
                    <a:lnTo>
                      <a:pt x="827328" y="541092"/>
                    </a:lnTo>
                    <a:cubicBezTo>
                      <a:pt x="831131" y="553454"/>
                      <a:pt x="837788" y="563914"/>
                      <a:pt x="841592" y="575326"/>
                    </a:cubicBezTo>
                    <a:cubicBezTo>
                      <a:pt x="863464" y="639039"/>
                      <a:pt x="855856" y="708459"/>
                      <a:pt x="821622" y="766467"/>
                    </a:cubicBezTo>
                    <a:lnTo>
                      <a:pt x="865366" y="811162"/>
                    </a:lnTo>
                    <a:cubicBezTo>
                      <a:pt x="877728" y="807358"/>
                      <a:pt x="886287" y="806407"/>
                      <a:pt x="898649" y="812113"/>
                    </a:cubicBezTo>
                    <a:cubicBezTo>
                      <a:pt x="934785" y="851101"/>
                      <a:pt x="989940" y="890090"/>
                      <a:pt x="1021322" y="930030"/>
                    </a:cubicBezTo>
                    <a:cubicBezTo>
                      <a:pt x="1030831" y="942393"/>
                      <a:pt x="1034635" y="954755"/>
                      <a:pt x="1026076" y="969020"/>
                    </a:cubicBezTo>
                    <a:cubicBezTo>
                      <a:pt x="1017518" y="983284"/>
                      <a:pt x="981382" y="1019420"/>
                      <a:pt x="974725" y="1024175"/>
                    </a:cubicBezTo>
                    <a:cubicBezTo>
                      <a:pt x="958559" y="1034635"/>
                      <a:pt x="941442" y="1031782"/>
                      <a:pt x="928128" y="1019420"/>
                    </a:cubicBezTo>
                    <a:lnTo>
                      <a:pt x="822573" y="917668"/>
                    </a:lnTo>
                    <a:cubicBezTo>
                      <a:pt x="820671" y="917668"/>
                      <a:pt x="818769" y="921472"/>
                      <a:pt x="817818" y="921472"/>
                    </a:cubicBezTo>
                    <a:lnTo>
                      <a:pt x="720821" y="921472"/>
                    </a:lnTo>
                    <a:lnTo>
                      <a:pt x="717968" y="924325"/>
                    </a:lnTo>
                    <a:lnTo>
                      <a:pt x="717968" y="1021322"/>
                    </a:lnTo>
                    <a:cubicBezTo>
                      <a:pt x="717968" y="1021322"/>
                      <a:pt x="711312" y="1027978"/>
                      <a:pt x="709410" y="1028929"/>
                    </a:cubicBezTo>
                    <a:lnTo>
                      <a:pt x="17117" y="1030831"/>
                    </a:lnTo>
                    <a:cubicBezTo>
                      <a:pt x="8559" y="1030831"/>
                      <a:pt x="4755" y="1027027"/>
                      <a:pt x="0" y="1020371"/>
                    </a:cubicBezTo>
                    <a:lnTo>
                      <a:pt x="0" y="118869"/>
                    </a:lnTo>
                    <a:cubicBezTo>
                      <a:pt x="1902" y="116967"/>
                      <a:pt x="7608" y="108409"/>
                      <a:pt x="9510" y="108409"/>
                    </a:cubicBezTo>
                    <a:lnTo>
                      <a:pt x="106507" y="108409"/>
                    </a:lnTo>
                    <a:cubicBezTo>
                      <a:pt x="109359" y="106507"/>
                      <a:pt x="109359" y="104605"/>
                      <a:pt x="109359" y="101752"/>
                    </a:cubicBezTo>
                    <a:cubicBezTo>
                      <a:pt x="111261" y="84635"/>
                      <a:pt x="105556" y="15215"/>
                      <a:pt x="111261" y="6657"/>
                    </a:cubicBezTo>
                    <a:cubicBezTo>
                      <a:pt x="116967" y="-1902"/>
                      <a:pt x="117918" y="2853"/>
                      <a:pt x="119820" y="0"/>
                    </a:cubicBezTo>
                    <a:lnTo>
                      <a:pt x="705606" y="0"/>
                    </a:lnTo>
                    <a:close/>
                    <a:moveTo>
                      <a:pt x="684685" y="32333"/>
                    </a:moveTo>
                    <a:lnTo>
                      <a:pt x="141692" y="32333"/>
                    </a:lnTo>
                    <a:lnTo>
                      <a:pt x="141692" y="108409"/>
                    </a:lnTo>
                    <a:lnTo>
                      <a:pt x="599099" y="108409"/>
                    </a:lnTo>
                    <a:lnTo>
                      <a:pt x="717968" y="227278"/>
                    </a:lnTo>
                    <a:lnTo>
                      <a:pt x="717968" y="441242"/>
                    </a:lnTo>
                    <a:cubicBezTo>
                      <a:pt x="746497" y="457408"/>
                      <a:pt x="773123" y="473574"/>
                      <a:pt x="794995" y="497348"/>
                    </a:cubicBezTo>
                    <a:lnTo>
                      <a:pt x="794995" y="143594"/>
                    </a:lnTo>
                    <a:lnTo>
                      <a:pt x="693243" y="143594"/>
                    </a:lnTo>
                    <a:cubicBezTo>
                      <a:pt x="693243" y="143594"/>
                      <a:pt x="683734" y="135035"/>
                      <a:pt x="683734" y="134084"/>
                    </a:cubicBezTo>
                    <a:lnTo>
                      <a:pt x="683734" y="32333"/>
                    </a:lnTo>
                    <a:close/>
                    <a:moveTo>
                      <a:pt x="771222" y="111261"/>
                    </a:moveTo>
                    <a:lnTo>
                      <a:pt x="717017" y="57057"/>
                    </a:lnTo>
                    <a:lnTo>
                      <a:pt x="717017" y="111261"/>
                    </a:lnTo>
                    <a:lnTo>
                      <a:pt x="771222" y="111261"/>
                    </a:lnTo>
                    <a:close/>
                    <a:moveTo>
                      <a:pt x="576276" y="140741"/>
                    </a:moveTo>
                    <a:lnTo>
                      <a:pt x="33283" y="140741"/>
                    </a:lnTo>
                    <a:lnTo>
                      <a:pt x="33283" y="997548"/>
                    </a:lnTo>
                    <a:lnTo>
                      <a:pt x="687538" y="997548"/>
                    </a:lnTo>
                    <a:lnTo>
                      <a:pt x="687538" y="864415"/>
                    </a:lnTo>
                    <a:cubicBezTo>
                      <a:pt x="619069" y="884385"/>
                      <a:pt x="541091" y="864415"/>
                      <a:pt x="487838" y="819720"/>
                    </a:cubicBezTo>
                    <a:cubicBezTo>
                      <a:pt x="434585" y="775025"/>
                      <a:pt x="459309" y="789290"/>
                      <a:pt x="445045" y="774075"/>
                    </a:cubicBezTo>
                    <a:lnTo>
                      <a:pt x="155956" y="774075"/>
                    </a:lnTo>
                    <a:cubicBezTo>
                      <a:pt x="134084" y="770271"/>
                      <a:pt x="143594" y="741742"/>
                      <a:pt x="154054" y="741742"/>
                    </a:cubicBezTo>
                    <a:lnTo>
                      <a:pt x="428879" y="741742"/>
                    </a:lnTo>
                    <a:cubicBezTo>
                      <a:pt x="416517" y="715115"/>
                      <a:pt x="408909" y="684685"/>
                      <a:pt x="408909" y="655206"/>
                    </a:cubicBezTo>
                    <a:lnTo>
                      <a:pt x="162613" y="655206"/>
                    </a:lnTo>
                    <a:cubicBezTo>
                      <a:pt x="140741" y="656156"/>
                      <a:pt x="135035" y="625726"/>
                      <a:pt x="156907" y="622873"/>
                    </a:cubicBezTo>
                    <a:lnTo>
                      <a:pt x="407958" y="622873"/>
                    </a:lnTo>
                    <a:cubicBezTo>
                      <a:pt x="411762" y="620971"/>
                      <a:pt x="412713" y="603854"/>
                      <a:pt x="414615" y="599099"/>
                    </a:cubicBezTo>
                    <a:cubicBezTo>
                      <a:pt x="420320" y="576277"/>
                      <a:pt x="427928" y="555356"/>
                      <a:pt x="439339" y="534435"/>
                    </a:cubicBezTo>
                    <a:lnTo>
                      <a:pt x="155005" y="534435"/>
                    </a:lnTo>
                    <a:cubicBezTo>
                      <a:pt x="143594" y="534435"/>
                      <a:pt x="135986" y="506857"/>
                      <a:pt x="155005" y="503053"/>
                    </a:cubicBezTo>
                    <a:lnTo>
                      <a:pt x="460260" y="503053"/>
                    </a:lnTo>
                    <a:cubicBezTo>
                      <a:pt x="476427" y="489740"/>
                      <a:pt x="489740" y="474525"/>
                      <a:pt x="506857" y="463113"/>
                    </a:cubicBezTo>
                    <a:cubicBezTo>
                      <a:pt x="559159" y="427928"/>
                      <a:pt x="627628" y="415566"/>
                      <a:pt x="688489" y="432683"/>
                    </a:cubicBezTo>
                    <a:lnTo>
                      <a:pt x="688489" y="252002"/>
                    </a:lnTo>
                    <a:lnTo>
                      <a:pt x="590541" y="252002"/>
                    </a:lnTo>
                    <a:cubicBezTo>
                      <a:pt x="586737" y="252002"/>
                      <a:pt x="577227" y="242493"/>
                      <a:pt x="577227" y="238689"/>
                    </a:cubicBezTo>
                    <a:lnTo>
                      <a:pt x="577227" y="140741"/>
                    </a:lnTo>
                    <a:close/>
                    <a:moveTo>
                      <a:pt x="664715" y="219670"/>
                    </a:moveTo>
                    <a:lnTo>
                      <a:pt x="608609" y="163564"/>
                    </a:lnTo>
                    <a:lnTo>
                      <a:pt x="608609" y="219670"/>
                    </a:lnTo>
                    <a:lnTo>
                      <a:pt x="664715" y="219670"/>
                    </a:lnTo>
                    <a:close/>
                    <a:moveTo>
                      <a:pt x="618118" y="457408"/>
                    </a:moveTo>
                    <a:cubicBezTo>
                      <a:pt x="476427" y="466917"/>
                      <a:pt x="393694" y="621922"/>
                      <a:pt x="465015" y="745546"/>
                    </a:cubicBezTo>
                    <a:cubicBezTo>
                      <a:pt x="544895" y="884385"/>
                      <a:pt x="752203" y="866317"/>
                      <a:pt x="809260" y="717017"/>
                    </a:cubicBezTo>
                    <a:cubicBezTo>
                      <a:pt x="858709" y="587688"/>
                      <a:pt x="756006" y="446947"/>
                      <a:pt x="618118" y="457408"/>
                    </a:cubicBezTo>
                    <a:close/>
                    <a:moveTo>
                      <a:pt x="802603" y="793094"/>
                    </a:moveTo>
                    <a:lnTo>
                      <a:pt x="789290" y="808309"/>
                    </a:lnTo>
                    <a:lnTo>
                      <a:pt x="827328" y="845396"/>
                    </a:lnTo>
                    <a:cubicBezTo>
                      <a:pt x="832082" y="846347"/>
                      <a:pt x="843494" y="835886"/>
                      <a:pt x="840641" y="830181"/>
                    </a:cubicBezTo>
                    <a:cubicBezTo>
                      <a:pt x="835886" y="820671"/>
                      <a:pt x="809260" y="804505"/>
                      <a:pt x="802603" y="794044"/>
                    </a:cubicBezTo>
                    <a:close/>
                    <a:moveTo>
                      <a:pt x="794995" y="889139"/>
                    </a:moveTo>
                    <a:lnTo>
                      <a:pt x="794995" y="857758"/>
                    </a:lnTo>
                    <a:cubicBezTo>
                      <a:pt x="794995" y="855856"/>
                      <a:pt x="765516" y="828279"/>
                      <a:pt x="763614" y="828279"/>
                    </a:cubicBezTo>
                    <a:lnTo>
                      <a:pt x="717968" y="855856"/>
                    </a:lnTo>
                    <a:lnTo>
                      <a:pt x="717968" y="889139"/>
                    </a:lnTo>
                    <a:lnTo>
                      <a:pt x="794044" y="889139"/>
                    </a:lnTo>
                    <a:close/>
                    <a:moveTo>
                      <a:pt x="881532" y="839690"/>
                    </a:moveTo>
                    <a:cubicBezTo>
                      <a:pt x="875826" y="846347"/>
                      <a:pt x="836837" y="880581"/>
                      <a:pt x="837788" y="886287"/>
                    </a:cubicBezTo>
                    <a:lnTo>
                      <a:pt x="954755" y="998499"/>
                    </a:lnTo>
                    <a:cubicBezTo>
                      <a:pt x="957608" y="998499"/>
                      <a:pt x="993744" y="961412"/>
                      <a:pt x="996597" y="957608"/>
                    </a:cubicBezTo>
                    <a:cubicBezTo>
                      <a:pt x="999450" y="953804"/>
                      <a:pt x="999450" y="954755"/>
                      <a:pt x="998499" y="951902"/>
                    </a:cubicBezTo>
                    <a:lnTo>
                      <a:pt x="881532" y="839690"/>
                    </a:lnTo>
                    <a:close/>
                  </a:path>
                </a:pathLst>
              </a:custGeom>
              <a:grpFill/>
              <a:ln w="9502" cap="flat">
                <a:noFill/>
                <a:prstDash val="solid"/>
                <a:miter/>
              </a:ln>
            </p:spPr>
            <p:txBody>
              <a:bodyPr rtlCol="0" anchor="ctr"/>
              <a:lstStyle/>
              <a:p>
                <a:endParaRPr lang="de-DE" dirty="0"/>
              </a:p>
            </p:txBody>
          </p:sp>
          <p:sp>
            <p:nvSpPr>
              <p:cNvPr id="16" name="Freeform 74">
                <a:extLst>
                  <a:ext uri="{FF2B5EF4-FFF2-40B4-BE49-F238E27FC236}">
                    <a16:creationId xmlns:a16="http://schemas.microsoft.com/office/drawing/2014/main" id="{1327B320-7CBE-6332-F27B-B83B01B19473}"/>
                  </a:ext>
                </a:extLst>
              </p:cNvPr>
              <p:cNvSpPr/>
              <p:nvPr/>
            </p:nvSpPr>
            <p:spPr>
              <a:xfrm>
                <a:off x="3938211" y="3478466"/>
                <a:ext cx="439720" cy="31575"/>
              </a:xfrm>
              <a:custGeom>
                <a:avLst/>
                <a:gdLst>
                  <a:gd name="connsiteX0" fmla="*/ 16480 w 439720"/>
                  <a:gd name="connsiteY0" fmla="*/ 194 h 31575"/>
                  <a:gd name="connsiteX1" fmla="*/ 416831 w 439720"/>
                  <a:gd name="connsiteY1" fmla="*/ 194 h 31575"/>
                  <a:gd name="connsiteX2" fmla="*/ 424438 w 439720"/>
                  <a:gd name="connsiteY2" fmla="*/ 31575 h 31575"/>
                  <a:gd name="connsiteX3" fmla="*/ 13627 w 439720"/>
                  <a:gd name="connsiteY3" fmla="*/ 31575 h 31575"/>
                  <a:gd name="connsiteX4" fmla="*/ 16480 w 439720"/>
                  <a:gd name="connsiteY4" fmla="*/ 194 h 31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720" h="31575">
                    <a:moveTo>
                      <a:pt x="16480" y="194"/>
                    </a:moveTo>
                    <a:lnTo>
                      <a:pt x="416831" y="194"/>
                    </a:lnTo>
                    <a:cubicBezTo>
                      <a:pt x="440604" y="-2659"/>
                      <a:pt x="450114" y="26821"/>
                      <a:pt x="424438" y="31575"/>
                    </a:cubicBezTo>
                    <a:lnTo>
                      <a:pt x="13627" y="31575"/>
                    </a:lnTo>
                    <a:cubicBezTo>
                      <a:pt x="-6343" y="29674"/>
                      <a:pt x="-3490" y="1145"/>
                      <a:pt x="16480" y="194"/>
                    </a:cubicBezTo>
                    <a:close/>
                  </a:path>
                </a:pathLst>
              </a:custGeom>
              <a:grpFill/>
              <a:ln w="9502" cap="flat">
                <a:noFill/>
                <a:prstDash val="solid"/>
                <a:miter/>
              </a:ln>
            </p:spPr>
            <p:txBody>
              <a:bodyPr rtlCol="0" anchor="ctr"/>
              <a:lstStyle/>
              <a:p>
                <a:endParaRPr lang="de-DE" dirty="0"/>
              </a:p>
            </p:txBody>
          </p:sp>
          <p:sp>
            <p:nvSpPr>
              <p:cNvPr id="17" name="Freeform 75">
                <a:extLst>
                  <a:ext uri="{FF2B5EF4-FFF2-40B4-BE49-F238E27FC236}">
                    <a16:creationId xmlns:a16="http://schemas.microsoft.com/office/drawing/2014/main" id="{93F2C3EE-ED31-8BFE-F1EA-5888F0D190AD}"/>
                  </a:ext>
                </a:extLst>
              </p:cNvPr>
              <p:cNvSpPr/>
              <p:nvPr/>
            </p:nvSpPr>
            <p:spPr>
              <a:xfrm>
                <a:off x="3938992" y="3958890"/>
                <a:ext cx="395364" cy="32332"/>
              </a:xfrm>
              <a:custGeom>
                <a:avLst/>
                <a:gdLst>
                  <a:gd name="connsiteX0" fmla="*/ 390374 w 395364"/>
                  <a:gd name="connsiteY0" fmla="*/ 27578 h 32332"/>
                  <a:gd name="connsiteX1" fmla="*/ 376109 w 395364"/>
                  <a:gd name="connsiteY1" fmla="*/ 32332 h 32332"/>
                  <a:gd name="connsiteX2" fmla="*/ 17601 w 395364"/>
                  <a:gd name="connsiteY2" fmla="*/ 32332 h 32332"/>
                  <a:gd name="connsiteX3" fmla="*/ 13797 w 395364"/>
                  <a:gd name="connsiteY3" fmla="*/ 0 h 32332"/>
                  <a:gd name="connsiteX4" fmla="*/ 381815 w 395364"/>
                  <a:gd name="connsiteY4" fmla="*/ 0 h 32332"/>
                  <a:gd name="connsiteX5" fmla="*/ 390374 w 395364"/>
                  <a:gd name="connsiteY5" fmla="*/ 27578 h 3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364" h="32332">
                    <a:moveTo>
                      <a:pt x="390374" y="27578"/>
                    </a:moveTo>
                    <a:cubicBezTo>
                      <a:pt x="387521" y="30430"/>
                      <a:pt x="380864" y="32332"/>
                      <a:pt x="376109" y="32332"/>
                    </a:cubicBezTo>
                    <a:lnTo>
                      <a:pt x="17601" y="32332"/>
                    </a:lnTo>
                    <a:cubicBezTo>
                      <a:pt x="-6173" y="29480"/>
                      <a:pt x="-4271" y="1902"/>
                      <a:pt x="13797" y="0"/>
                    </a:cubicBezTo>
                    <a:lnTo>
                      <a:pt x="381815" y="0"/>
                    </a:lnTo>
                    <a:cubicBezTo>
                      <a:pt x="395128" y="1902"/>
                      <a:pt x="399883" y="19019"/>
                      <a:pt x="390374" y="27578"/>
                    </a:cubicBezTo>
                    <a:close/>
                  </a:path>
                </a:pathLst>
              </a:custGeom>
              <a:grpFill/>
              <a:ln w="9502" cap="flat">
                <a:noFill/>
                <a:prstDash val="solid"/>
                <a:miter/>
              </a:ln>
            </p:spPr>
            <p:txBody>
              <a:bodyPr rtlCol="0" anchor="ctr"/>
              <a:lstStyle/>
              <a:p>
                <a:endParaRPr lang="de-DE" dirty="0"/>
              </a:p>
            </p:txBody>
          </p:sp>
          <p:sp>
            <p:nvSpPr>
              <p:cNvPr id="18" name="Freeform 77">
                <a:extLst>
                  <a:ext uri="{FF2B5EF4-FFF2-40B4-BE49-F238E27FC236}">
                    <a16:creationId xmlns:a16="http://schemas.microsoft.com/office/drawing/2014/main" id="{BA55F905-7D4E-9A65-182F-6E5149D8868B}"/>
                  </a:ext>
                </a:extLst>
              </p:cNvPr>
              <p:cNvSpPr/>
              <p:nvPr/>
            </p:nvSpPr>
            <p:spPr>
              <a:xfrm>
                <a:off x="3939001" y="3358840"/>
                <a:ext cx="324636" cy="32332"/>
              </a:xfrm>
              <a:custGeom>
                <a:avLst/>
                <a:gdLst>
                  <a:gd name="connsiteX0" fmla="*/ 319995 w 324636"/>
                  <a:gd name="connsiteY0" fmla="*/ 4755 h 32332"/>
                  <a:gd name="connsiteX1" fmla="*/ 307633 w 324636"/>
                  <a:gd name="connsiteY1" fmla="*/ 32332 h 32332"/>
                  <a:gd name="connsiteX2" fmla="*/ 15691 w 324636"/>
                  <a:gd name="connsiteY2" fmla="*/ 32332 h 32332"/>
                  <a:gd name="connsiteX3" fmla="*/ 15691 w 324636"/>
                  <a:gd name="connsiteY3" fmla="*/ 0 h 32332"/>
                  <a:gd name="connsiteX4" fmla="*/ 313338 w 324636"/>
                  <a:gd name="connsiteY4" fmla="*/ 0 h 32332"/>
                  <a:gd name="connsiteX5" fmla="*/ 319995 w 324636"/>
                  <a:gd name="connsiteY5" fmla="*/ 4755 h 3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636" h="32332">
                    <a:moveTo>
                      <a:pt x="319995" y="4755"/>
                    </a:moveTo>
                    <a:cubicBezTo>
                      <a:pt x="330456" y="16166"/>
                      <a:pt x="321897" y="31381"/>
                      <a:pt x="307633" y="32332"/>
                    </a:cubicBezTo>
                    <a:lnTo>
                      <a:pt x="15691" y="32332"/>
                    </a:lnTo>
                    <a:cubicBezTo>
                      <a:pt x="-5230" y="29480"/>
                      <a:pt x="-5230" y="1902"/>
                      <a:pt x="15691" y="0"/>
                    </a:cubicBezTo>
                    <a:lnTo>
                      <a:pt x="313338" y="0"/>
                    </a:lnTo>
                    <a:cubicBezTo>
                      <a:pt x="315240" y="1902"/>
                      <a:pt x="319044" y="2853"/>
                      <a:pt x="319995" y="4755"/>
                    </a:cubicBezTo>
                    <a:close/>
                  </a:path>
                </a:pathLst>
              </a:custGeom>
              <a:grpFill/>
              <a:ln w="9502" cap="flat">
                <a:noFill/>
                <a:prstDash val="solid"/>
                <a:miter/>
              </a:ln>
            </p:spPr>
            <p:txBody>
              <a:bodyPr rtlCol="0" anchor="ctr"/>
              <a:lstStyle/>
              <a:p>
                <a:endParaRPr lang="de-DE" dirty="0"/>
              </a:p>
            </p:txBody>
          </p:sp>
          <p:sp>
            <p:nvSpPr>
              <p:cNvPr id="26" name="Freeform 78">
                <a:extLst>
                  <a:ext uri="{FF2B5EF4-FFF2-40B4-BE49-F238E27FC236}">
                    <a16:creationId xmlns:a16="http://schemas.microsoft.com/office/drawing/2014/main" id="{403A129C-8735-AE3E-77BC-6EE6669898BC}"/>
                  </a:ext>
                </a:extLst>
              </p:cNvPr>
              <p:cNvSpPr/>
              <p:nvPr/>
            </p:nvSpPr>
            <p:spPr>
              <a:xfrm>
                <a:off x="4262415" y="3579233"/>
                <a:ext cx="330950" cy="330684"/>
              </a:xfrm>
              <a:custGeom>
                <a:avLst/>
                <a:gdLst>
                  <a:gd name="connsiteX0" fmla="*/ 157291 w 330950"/>
                  <a:gd name="connsiteY0" fmla="*/ 228 h 330684"/>
                  <a:gd name="connsiteX1" fmla="*/ 308492 w 330950"/>
                  <a:gd name="connsiteY1" fmla="*/ 248426 h 330684"/>
                  <a:gd name="connsiteX2" fmla="*/ 21305 w 330950"/>
                  <a:gd name="connsiteY2" fmla="*/ 247475 h 330684"/>
                  <a:gd name="connsiteX3" fmla="*/ 156340 w 330950"/>
                  <a:gd name="connsiteY3" fmla="*/ 228 h 330684"/>
                  <a:gd name="connsiteX4" fmla="*/ 71705 w 330950"/>
                  <a:gd name="connsiteY4" fmla="*/ 259837 h 330684"/>
                  <a:gd name="connsiteX5" fmla="*/ 279964 w 330950"/>
                  <a:gd name="connsiteY5" fmla="*/ 233211 h 330684"/>
                  <a:gd name="connsiteX6" fmla="*/ 188672 w 330950"/>
                  <a:gd name="connsiteY6" fmla="*/ 33511 h 330684"/>
                  <a:gd name="connsiteX7" fmla="*/ 72656 w 330950"/>
                  <a:gd name="connsiteY7" fmla="*/ 259837 h 330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950" h="330684">
                    <a:moveTo>
                      <a:pt x="157291" y="228"/>
                    </a:moveTo>
                    <a:cubicBezTo>
                      <a:pt x="287571" y="-6429"/>
                      <a:pt x="374108" y="134311"/>
                      <a:pt x="308492" y="248426"/>
                    </a:cubicBezTo>
                    <a:cubicBezTo>
                      <a:pt x="245729" y="358736"/>
                      <a:pt x="83117" y="357785"/>
                      <a:pt x="21305" y="247475"/>
                    </a:cubicBezTo>
                    <a:cubicBezTo>
                      <a:pt x="-38605" y="140017"/>
                      <a:pt x="34618" y="6884"/>
                      <a:pt x="156340" y="228"/>
                    </a:cubicBezTo>
                    <a:close/>
                    <a:moveTo>
                      <a:pt x="71705" y="259837"/>
                    </a:moveTo>
                    <a:cubicBezTo>
                      <a:pt x="132566" y="320698"/>
                      <a:pt x="236220" y="306434"/>
                      <a:pt x="279964" y="233211"/>
                    </a:cubicBezTo>
                    <a:cubicBezTo>
                      <a:pt x="327511" y="152380"/>
                      <a:pt x="279964" y="49677"/>
                      <a:pt x="188672" y="33511"/>
                    </a:cubicBezTo>
                    <a:cubicBezTo>
                      <a:pt x="61245" y="11639"/>
                      <a:pt x="-19586" y="167595"/>
                      <a:pt x="72656" y="259837"/>
                    </a:cubicBezTo>
                    <a:close/>
                  </a:path>
                </a:pathLst>
              </a:custGeom>
              <a:grpFill/>
              <a:ln w="9502" cap="flat">
                <a:noFill/>
                <a:prstDash val="solid"/>
                <a:miter/>
              </a:ln>
            </p:spPr>
            <p:txBody>
              <a:bodyPr rtlCol="0" anchor="ctr"/>
              <a:lstStyle/>
              <a:p>
                <a:endParaRPr lang="de-DE" dirty="0"/>
              </a:p>
            </p:txBody>
          </p:sp>
        </p:grpSp>
      </p:grpSp>
      <p:sp>
        <p:nvSpPr>
          <p:cNvPr id="27" name="Text Placeholder 7">
            <a:extLst>
              <a:ext uri="{FF2B5EF4-FFF2-40B4-BE49-F238E27FC236}">
                <a16:creationId xmlns:a16="http://schemas.microsoft.com/office/drawing/2014/main" id="{66CD5FA2-C799-F8F9-5DF7-C6E45CE38ADC}"/>
              </a:ext>
            </a:extLst>
          </p:cNvPr>
          <p:cNvSpPr txBox="1">
            <a:spLocks/>
          </p:cNvSpPr>
          <p:nvPr/>
        </p:nvSpPr>
        <p:spPr>
          <a:xfrm>
            <a:off x="5138323" y="6913494"/>
            <a:ext cx="1642085" cy="2343614"/>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dirty="0"/>
              <a:t>In dieser Fallstudie zieht die 54-jährige Margaret Bilanz, überlegt, welchen zusätz­lichen Schutz sie braucht, und findet Doppelungen, bei denen sie über­ver­sichert ist.</a:t>
            </a:r>
          </a:p>
          <a:p>
            <a:pPr marL="0" indent="0">
              <a:buNone/>
            </a:pPr>
            <a:endParaRPr lang="de-DE" dirty="0"/>
          </a:p>
        </p:txBody>
      </p:sp>
    </p:spTree>
    <p:extLst>
      <p:ext uri="{BB962C8B-B14F-4D97-AF65-F5344CB8AC3E}">
        <p14:creationId xmlns:p14="http://schemas.microsoft.com/office/powerpoint/2010/main" val="31869961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B2772B6-DBE0-8D19-E29E-D555232560B2}"/>
              </a:ext>
            </a:extLst>
          </p:cNvPr>
          <p:cNvSpPr>
            <a:spLocks noGrp="1"/>
          </p:cNvSpPr>
          <p:nvPr>
            <p:ph type="body" sz="quarter" idx="49"/>
          </p:nvPr>
        </p:nvSpPr>
        <p:spPr/>
        <p:txBody>
          <a:bodyPr/>
          <a:lstStyle/>
          <a:p>
            <a:endParaRPr lang="de-DE"/>
          </a:p>
        </p:txBody>
      </p:sp>
      <p:sp>
        <p:nvSpPr>
          <p:cNvPr id="3" name="Text Placeholder 2">
            <a:extLst>
              <a:ext uri="{FF2B5EF4-FFF2-40B4-BE49-F238E27FC236}">
                <a16:creationId xmlns:a16="http://schemas.microsoft.com/office/drawing/2014/main" id="{84FBDC83-95AE-4292-68BD-050921485A48}"/>
              </a:ext>
            </a:extLst>
          </p:cNvPr>
          <p:cNvSpPr>
            <a:spLocks noGrp="1"/>
          </p:cNvSpPr>
          <p:nvPr>
            <p:ph type="body" sz="quarter" idx="50"/>
          </p:nvPr>
        </p:nvSpPr>
        <p:spPr/>
        <p:txBody>
          <a:bodyPr/>
          <a:lstStyle/>
          <a:p>
            <a:endParaRPr lang="de-DE"/>
          </a:p>
        </p:txBody>
      </p:sp>
      <p:sp>
        <p:nvSpPr>
          <p:cNvPr id="4" name="Text Placeholder 3">
            <a:extLst>
              <a:ext uri="{FF2B5EF4-FFF2-40B4-BE49-F238E27FC236}">
                <a16:creationId xmlns:a16="http://schemas.microsoft.com/office/drawing/2014/main" id="{98409FE7-F433-A9A5-88DC-1D0B20D52536}"/>
              </a:ext>
            </a:extLst>
          </p:cNvPr>
          <p:cNvSpPr>
            <a:spLocks noGrp="1"/>
          </p:cNvSpPr>
          <p:nvPr>
            <p:ph type="body" sz="quarter" idx="61"/>
          </p:nvPr>
        </p:nvSpPr>
        <p:spPr/>
        <p:txBody>
          <a:bodyPr/>
          <a:lstStyle/>
          <a:p>
            <a:pPr>
              <a:lnSpc>
                <a:spcPts val="3420"/>
              </a:lnSpc>
            </a:pPr>
            <a:r>
              <a:rPr lang="de-DE" dirty="0" sz="2700"/>
              <a:t>Frauen in der späten Karrierephase</a:t>
            </a:r>
          </a:p>
        </p:txBody>
      </p:sp>
      <p:grpSp>
        <p:nvGrpSpPr>
          <p:cNvPr id="6" name="Graphic 2">
            <a:extLst>
              <a:ext uri="{FF2B5EF4-FFF2-40B4-BE49-F238E27FC236}">
                <a16:creationId xmlns:a16="http://schemas.microsoft.com/office/drawing/2014/main" id="{E83C948C-535D-F7E1-3621-E011F5F7875A}"/>
              </a:ext>
            </a:extLst>
          </p:cNvPr>
          <p:cNvGrpSpPr/>
          <p:nvPr/>
        </p:nvGrpSpPr>
        <p:grpSpPr>
          <a:xfrm>
            <a:off x="973372" y="543749"/>
            <a:ext cx="594171" cy="758066"/>
            <a:chOff x="5321116" y="858896"/>
            <a:chExt cx="888315" cy="1133345"/>
          </a:xfrm>
          <a:solidFill>
            <a:srgbClr val="D38CBC"/>
          </a:solidFill>
        </p:grpSpPr>
        <p:sp>
          <p:nvSpPr>
            <p:cNvPr id="7" name="Freeform 20">
              <a:extLst>
                <a:ext uri="{FF2B5EF4-FFF2-40B4-BE49-F238E27FC236}">
                  <a16:creationId xmlns:a16="http://schemas.microsoft.com/office/drawing/2014/main" id="{EB3834B0-258A-089F-030C-0A53889B41B0}"/>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 name="Freeform 21">
              <a:extLst>
                <a:ext uri="{FF2B5EF4-FFF2-40B4-BE49-F238E27FC236}">
                  <a16:creationId xmlns:a16="http://schemas.microsoft.com/office/drawing/2014/main" id="{832D1206-173D-2CEF-F1A1-09CBF1194CA2}"/>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 name="Freeform 22">
              <a:extLst>
                <a:ext uri="{FF2B5EF4-FFF2-40B4-BE49-F238E27FC236}">
                  <a16:creationId xmlns:a16="http://schemas.microsoft.com/office/drawing/2014/main" id="{71166346-B483-2205-AAEB-C94F3A4E389A}"/>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0" name="Freeform 51">
              <a:extLst>
                <a:ext uri="{FF2B5EF4-FFF2-40B4-BE49-F238E27FC236}">
                  <a16:creationId xmlns:a16="http://schemas.microsoft.com/office/drawing/2014/main" id="{B52210B1-48E4-C0A9-B145-0AD9E23F194C}"/>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1" name="Freeform 52">
              <a:extLst>
                <a:ext uri="{FF2B5EF4-FFF2-40B4-BE49-F238E27FC236}">
                  <a16:creationId xmlns:a16="http://schemas.microsoft.com/office/drawing/2014/main" id="{FE70238D-1DD8-EC0B-774C-5843EB20B02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 name="Freeform 53">
              <a:extLst>
                <a:ext uri="{FF2B5EF4-FFF2-40B4-BE49-F238E27FC236}">
                  <a16:creationId xmlns:a16="http://schemas.microsoft.com/office/drawing/2014/main" id="{5DB2C10F-B29B-EDDB-6871-64D6897EBD84}"/>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 name="Freeform 54">
              <a:extLst>
                <a:ext uri="{FF2B5EF4-FFF2-40B4-BE49-F238E27FC236}">
                  <a16:creationId xmlns:a16="http://schemas.microsoft.com/office/drawing/2014/main" id="{DB5DFDD6-D38F-5F75-69DA-81605E52F518}"/>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 name="Freeform 55">
              <a:extLst>
                <a:ext uri="{FF2B5EF4-FFF2-40B4-BE49-F238E27FC236}">
                  <a16:creationId xmlns:a16="http://schemas.microsoft.com/office/drawing/2014/main" id="{D7C480AE-C143-641D-FB39-4176797B7EBA}"/>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 name="Freeform 56">
              <a:extLst>
                <a:ext uri="{FF2B5EF4-FFF2-40B4-BE49-F238E27FC236}">
                  <a16:creationId xmlns:a16="http://schemas.microsoft.com/office/drawing/2014/main" id="{179E49F8-C5C6-9495-F636-272111689CCD}"/>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sp>
        <p:nvSpPr>
          <p:cNvPr id="16" name="Text Placeholder 7">
            <a:extLst>
              <a:ext uri="{FF2B5EF4-FFF2-40B4-BE49-F238E27FC236}">
                <a16:creationId xmlns:a16="http://schemas.microsoft.com/office/drawing/2014/main" id="{DE7B12AF-231D-CA53-A491-B9EB86849732}"/>
              </a:ext>
            </a:extLst>
          </p:cNvPr>
          <p:cNvSpPr>
            <a:spLocks noGrp="1"/>
          </p:cNvSpPr>
          <p:nvPr>
            <p:ph type="body" sz="quarter" idx="64"/>
          </p:nvPr>
        </p:nvSpPr>
        <p:spPr>
          <a:xfrm>
            <a:off x="1704812" y="1391155"/>
            <a:ext cx="5284924" cy="7114280"/>
          </a:xfrm>
        </p:spPr>
        <p:txBody>
          <a:bodyPr/>
          <a:lstStyle/>
          <a:p>
            <a:pPr marL="0" indent="0">
              <a:lnSpc>
                <a:spcPts val="1054"/>
              </a:lnSpc>
              <a:buNone/>
            </a:pPr>
            <a:r>
              <a:rPr lang="de-DE" b="1" dirty="0" sz="950">
                <a:solidFill>
                  <a:srgbClr val="D38CBC"/>
                </a:solidFill>
              </a:rPr>
              <a:t>Überprüfen Sie Ihre Versicherungen jährlich, damit Ihr Schutz zu Veränderungen bei Gesundheit, Einkommen und Lebensstil passt. Vermeiden Sie Überversicherung: Kündigen Sie Policen, die keinen Zweck mehr erfüllen, z. B. eine zu hohe Lebensversicherung. Krankheit und Pflegekosten sind die größten Risiken für die Sicherheit im Ruhestand – sorgen Sie hier für ausreichenden Schutz.</a:t>
            </a:r>
          </a:p>
          <a:p>
            <a:pPr marL="0" indent="0">
              <a:lnSpc>
                <a:spcPts val="763"/>
              </a:lnSpc>
              <a:buNone/>
            </a:pPr>
            <a:endParaRPr lang="de-DE" sz="625" b="1" dirty="0"/>
          </a:p>
          <a:p>
            <a:pPr>
              <a:lnSpc>
                <a:spcPts val="1220"/>
              </a:lnSpc>
            </a:pPr>
            <a:endParaRPr lang="de-DE" dirty="0" sz="1025"/>
          </a:p>
          <a:p>
            <a:pPr marL="0" indent="0">
              <a:lnSpc>
                <a:spcPts val="1054"/>
              </a:lnSpc>
              <a:spcBef>
                <a:spcPts val="2342"/>
              </a:spcBef>
              <a:buNone/>
            </a:pPr>
            <a:r>
              <a:rPr lang="de-DE" b="1" dirty="0" sz="950"/>
              <a:t>1. Ihre Rentensituation prüfen</a:t>
            </a:r>
            <a:endParaRPr lang="de-DE" dirty="0" sz="950"/>
          </a:p>
          <a:p>
            <a:pPr lvl="0">
              <a:lnSpc>
                <a:spcPts val="1054"/>
              </a:lnSpc>
            </a:pPr>
            <a:r>
              <a:rPr lang="de-DE" b="1" dirty="0" sz="950"/>
              <a:t>Prüfen Sie Ihre voraussichtliche gesetzliche Rente</a:t>
            </a:r>
            <a:r>
              <a:rPr lang="de-DE" dirty="0" sz="950"/>
              <a:t> über das Online-Renteninformationssystem Ihres Landes (in den meisten EU-Staaten verfügbar). </a:t>
            </a:r>
            <a:endParaRPr lang="de-DE" u="sng" dirty="0" sz="950"/>
          </a:p>
          <a:p>
            <a:pPr lvl="0">
              <a:lnSpc>
                <a:spcPts val="1054"/>
              </a:lnSpc>
            </a:pPr>
            <a:r>
              <a:rPr lang="de-DE" dirty="0" sz="950"/>
              <a:t>Machen Sie sich mit den </a:t>
            </a:r>
            <a:r>
              <a:rPr lang="de-DE" b="1" dirty="0" sz="950"/>
              <a:t>Regeln zum Rentenalter</a:t>
            </a:r>
            <a:r>
              <a:rPr lang="de-DE" dirty="0" sz="950"/>
              <a:t> und den Beitragsvoraussetzungen in Ihrem Land vertraut (z. B. 40 Beitragsjahre für die volle Rente in vielen EU-Staaten). </a:t>
            </a:r>
          </a:p>
          <a:p>
            <a:pPr lvl="0">
              <a:lnSpc>
                <a:spcPts val="1054"/>
              </a:lnSpc>
            </a:pPr>
            <a:r>
              <a:rPr lang="de-DE" dirty="0" sz="950"/>
              <a:t>Ermitteln Sie </a:t>
            </a:r>
            <a:r>
              <a:rPr lang="de-DE" b="1" dirty="0" sz="950"/>
              <a:t>Lücken durch Erwerbsunterbrechungen oder Teilzeitarbeit</a:t>
            </a:r>
            <a:r>
              <a:rPr lang="de-DE" dirty="0" sz="950"/>
              <a:t> und erwägen Sie freiwillige Beiträge oder eine private Altersvorsorge. </a:t>
            </a:r>
            <a:endParaRPr lang="de-DE" u="sng" dirty="0" sz="950"/>
          </a:p>
          <a:p>
            <a:pPr marL="0" lvl="0" indent="0">
              <a:lnSpc>
                <a:spcPts val="1054"/>
              </a:lnSpc>
              <a:buNone/>
            </a:pPr>
            <a:r>
              <a:rPr lang="de-DE" b="1" dirty="0" sz="950"/>
              <a:t>2. Mit privaten Ersparnissen ergänzen</a:t>
            </a:r>
            <a:endParaRPr lang="de-DE" dirty="0" sz="950"/>
          </a:p>
          <a:p>
            <a:pPr lvl="0">
              <a:lnSpc>
                <a:spcPts val="1054"/>
              </a:lnSpc>
            </a:pPr>
            <a:r>
              <a:rPr lang="de-DE" dirty="0" sz="950"/>
              <a:t>Informieren Sie sich über die </a:t>
            </a:r>
            <a:r>
              <a:rPr lang="de-DE" b="1" dirty="0" sz="950"/>
              <a:t>betriebliche Altersvorsorge</a:t>
            </a:r>
            <a:r>
              <a:rPr lang="de-DE" dirty="0" sz="950"/>
              <a:t> (z. B. Angebote des Arbeitgebers) und </a:t>
            </a:r>
            <a:r>
              <a:rPr lang="de-DE" b="1" dirty="0" sz="950"/>
              <a:t>private Altersvorsorgeprodukte</a:t>
            </a:r>
            <a:r>
              <a:rPr lang="de-DE" dirty="0" sz="950"/>
              <a:t> (Riester, Rürup oder vergleichbare Produkte in anderen EU-Ländern). </a:t>
            </a:r>
            <a:endParaRPr lang="de-DE" u="sng" dirty="0" sz="950"/>
          </a:p>
          <a:p>
            <a:pPr lvl="0">
              <a:lnSpc>
                <a:spcPts val="1054"/>
              </a:lnSpc>
            </a:pPr>
            <a:r>
              <a:rPr lang="de-DE" dirty="0" sz="950"/>
              <a:t>Nutzen Sie </a:t>
            </a:r>
            <a:r>
              <a:rPr lang="de-DE" b="1" dirty="0" sz="950"/>
              <a:t>Nachholbeiträge</a:t>
            </a:r>
            <a:r>
              <a:rPr lang="de-DE" dirty="0" sz="950"/>
              <a:t>, falls für über 50-Jährige verfügbar.</a:t>
            </a:r>
          </a:p>
          <a:p>
            <a:pPr lvl="0">
              <a:lnSpc>
                <a:spcPts val="1054"/>
              </a:lnSpc>
            </a:pPr>
            <a:r>
              <a:rPr lang="de-DE" dirty="0" sz="950"/>
              <a:t>Streuen Sie Ihre Geldanlagen, um Wachstum und Risiko auszubalancieren – mit Blick auf Langlebigkeit und Inflation. </a:t>
            </a:r>
            <a:endParaRPr lang="de-DE" u="sng" dirty="0" sz="950"/>
          </a:p>
          <a:p>
            <a:pPr marL="0" lvl="0" indent="0">
              <a:lnSpc>
                <a:spcPts val="1054"/>
              </a:lnSpc>
              <a:buNone/>
            </a:pPr>
            <a:r>
              <a:rPr lang="de-DE" b="1" dirty="0" sz="950"/>
              <a:t>3. Für ein langes Leben planen</a:t>
            </a:r>
            <a:endParaRPr lang="de-DE" dirty="0" sz="950"/>
          </a:p>
          <a:p>
            <a:pPr lvl="0">
              <a:lnSpc>
                <a:spcPts val="1054"/>
              </a:lnSpc>
            </a:pPr>
            <a:r>
              <a:rPr lang="de-DE" dirty="0" sz="950"/>
              <a:t>Frauen in der EU leben </a:t>
            </a:r>
            <a:r>
              <a:rPr lang="de-DE" b="1" dirty="0" sz="950"/>
              <a:t>über 5 Jahre länger als Männer</a:t>
            </a:r>
            <a:r>
              <a:rPr lang="de-DE" dirty="0" sz="950"/>
              <a:t> – planen Sie also </a:t>
            </a:r>
            <a:r>
              <a:rPr lang="de-DE" b="1" dirty="0" sz="950"/>
              <a:t>20–30 Jahre Einkommen im Ruhestand</a:t>
            </a:r>
            <a:r>
              <a:rPr lang="de-DE" dirty="0" sz="950"/>
              <a:t> ein. </a:t>
            </a:r>
            <a:endParaRPr lang="de-DE" u="sng" dirty="0" sz="950"/>
          </a:p>
          <a:p>
            <a:pPr lvl="0">
              <a:lnSpc>
                <a:spcPts val="1054"/>
              </a:lnSpc>
            </a:pPr>
            <a:r>
              <a:rPr lang="de-DE" dirty="0" sz="950"/>
              <a:t>Spielen Sie verschiedene Ausgabenphasen durch (aktive Jahre vs. spätere Jahre mit höheren Gesundheitskosten).</a:t>
            </a:r>
          </a:p>
          <a:p>
            <a:pPr marL="0" indent="0">
              <a:lnSpc>
                <a:spcPts val="1054"/>
              </a:lnSpc>
              <a:buNone/>
            </a:pPr>
            <a:r>
              <a:rPr lang="de-DE" b="1" dirty="0" sz="950"/>
              <a:t>4. Gesundheit &amp; Pflege</a:t>
            </a:r>
            <a:endParaRPr lang="de-DE" dirty="0" sz="950"/>
          </a:p>
          <a:p>
            <a:pPr lvl="0">
              <a:lnSpc>
                <a:spcPts val="1054"/>
              </a:lnSpc>
            </a:pPr>
            <a:r>
              <a:rPr lang="de-DE" dirty="0" sz="950"/>
              <a:t>Prüfen Sie Ihren </a:t>
            </a:r>
            <a:r>
              <a:rPr lang="de-DE" b="1" dirty="0" sz="950"/>
              <a:t>öffentlichen Krankenversicherungsschutz</a:t>
            </a:r>
            <a:r>
              <a:rPr lang="de-DE" dirty="0" sz="950"/>
              <a:t> und erwägen Sie eine </a:t>
            </a:r>
            <a:r>
              <a:rPr lang="de-DE" b="1" dirty="0" sz="950"/>
              <a:t>private Krankenversicherung</a:t>
            </a:r>
            <a:r>
              <a:rPr lang="de-DE" dirty="0" sz="950"/>
              <a:t> für Lücken (vor allem Zähne, Augen oder Pflege). </a:t>
            </a:r>
            <a:endParaRPr lang="de-DE" u="sng" dirty="0" sz="950"/>
          </a:p>
          <a:p>
            <a:pPr lvl="0">
              <a:lnSpc>
                <a:spcPts val="1054"/>
              </a:lnSpc>
            </a:pPr>
            <a:r>
              <a:rPr lang="de-DE" dirty="0" sz="950"/>
              <a:t>Planen Sie Geld für </a:t>
            </a:r>
            <a:r>
              <a:rPr lang="de-DE" b="1" dirty="0" sz="950"/>
              <a:t>Langzeitpflege</a:t>
            </a:r>
            <a:r>
              <a:rPr lang="de-DE" dirty="0" sz="950"/>
              <a:t> ein – Frauen brauchen sie häufiger.</a:t>
            </a:r>
          </a:p>
          <a:p>
            <a:pPr marL="0" indent="0">
              <a:lnSpc>
                <a:spcPts val="1054"/>
              </a:lnSpc>
              <a:buNone/>
            </a:pPr>
            <a:r>
              <a:rPr lang="de-DE" b="1" dirty="0" sz="950"/>
              <a:t>5. Notfälle &amp; Liquidität</a:t>
            </a:r>
            <a:endParaRPr lang="de-DE" dirty="0" sz="950"/>
          </a:p>
          <a:p>
            <a:pPr lvl="0">
              <a:lnSpc>
                <a:spcPts val="1054"/>
              </a:lnSpc>
            </a:pPr>
            <a:r>
              <a:rPr lang="de-DE" dirty="0" sz="950"/>
              <a:t>Halten Sie einen </a:t>
            </a:r>
            <a:r>
              <a:rPr lang="de-DE" b="1" dirty="0" sz="950"/>
              <a:t>Notgroschen</a:t>
            </a:r>
            <a:r>
              <a:rPr lang="de-DE" dirty="0" sz="950"/>
              <a:t> in Höhe von 3–6 Monatsausgaben für unerwartete Ereignisse bereit.</a:t>
            </a:r>
          </a:p>
          <a:p>
            <a:pPr lvl="0">
              <a:lnSpc>
                <a:spcPts val="1054"/>
              </a:lnSpc>
            </a:pPr>
            <a:r>
              <a:rPr lang="de-DE" dirty="0" sz="950"/>
              <a:t>Halten Sie etwas Vermögen flüssig – für unvorhergesehene Gesundheits- oder Familienausgaben.</a:t>
            </a:r>
          </a:p>
          <a:p>
            <a:pPr marL="0" indent="0">
              <a:lnSpc>
                <a:spcPts val="1054"/>
              </a:lnSpc>
              <a:buNone/>
            </a:pPr>
            <a:r>
              <a:rPr lang="de-DE" b="1" dirty="0" sz="950"/>
              <a:t>6. Steuern &amp; grenzüberschreitende Fragen</a:t>
            </a:r>
            <a:endParaRPr lang="de-DE" dirty="0" sz="950"/>
          </a:p>
          <a:p>
            <a:pPr lvl="0">
              <a:lnSpc>
                <a:spcPts val="1054"/>
              </a:lnSpc>
            </a:pPr>
            <a:r>
              <a:rPr lang="de-DE" dirty="0" sz="950"/>
              <a:t>Wenn Sie in mehreren EU-Ländern gearbeitet haben, prüfen Sie die </a:t>
            </a:r>
            <a:r>
              <a:rPr lang="de-DE" b="1" dirty="0" sz="950"/>
              <a:t>Regeln zur Übertragbarkeit von Rentenansprüchen</a:t>
            </a:r>
            <a:r>
              <a:rPr lang="de-DE" dirty="0" sz="950"/>
              <a:t> im Rahmen der EU-Koordinierung. Siehe unten: Understanding EU Actions on pensions</a:t>
            </a:r>
          </a:p>
          <a:p>
            <a:pPr lvl="0">
              <a:lnSpc>
                <a:spcPts val="1054"/>
              </a:lnSpc>
            </a:pPr>
            <a:r>
              <a:rPr lang="de-DE" dirty="0" sz="950"/>
              <a:t>Prüfen Sie, wie Renten und Geldanlagen in Ihrem Land besteuert werden.</a:t>
            </a:r>
          </a:p>
          <a:p>
            <a:pPr marL="0" indent="0">
              <a:lnSpc>
                <a:spcPts val="1054"/>
              </a:lnSpc>
              <a:buNone/>
            </a:pPr>
            <a:r>
              <a:rPr lang="de-DE" b="1" dirty="0" sz="950"/>
              <a:t>7. Nachlass- &amp; Familienplanung</a:t>
            </a:r>
            <a:endParaRPr lang="de-DE" dirty="0" sz="950"/>
          </a:p>
          <a:p>
            <a:pPr lvl="0">
              <a:lnSpc>
                <a:spcPts val="1054"/>
              </a:lnSpc>
            </a:pPr>
            <a:r>
              <a:rPr lang="de-DE" dirty="0" sz="950"/>
              <a:t>Aktualisieren Sie </a:t>
            </a:r>
            <a:r>
              <a:rPr lang="de-DE" b="1" dirty="0" sz="950"/>
              <a:t>Testamente, Vollmachten und Begünstigte</a:t>
            </a:r>
            <a:r>
              <a:rPr lang="de-DE" dirty="0" sz="950"/>
              <a:t>.</a:t>
            </a:r>
          </a:p>
          <a:p>
            <a:pPr lvl="0">
              <a:lnSpc>
                <a:spcPts val="1054"/>
              </a:lnSpc>
            </a:pPr>
            <a:r>
              <a:rPr lang="de-DE" dirty="0" sz="950"/>
              <a:t>Beachten Sie das </a:t>
            </a:r>
            <a:r>
              <a:rPr lang="de-DE" b="1" dirty="0" sz="950"/>
              <a:t>Erbrecht</a:t>
            </a:r>
            <a:r>
              <a:rPr lang="de-DE" dirty="0" sz="950"/>
              <a:t> Ihres Landes (viele EU-Staaten kennen ein Pflichtteilsrecht).</a:t>
            </a:r>
          </a:p>
          <a:p>
            <a:pPr marL="0" indent="0">
              <a:lnSpc>
                <a:spcPts val="1054"/>
              </a:lnSpc>
              <a:buNone/>
            </a:pPr>
            <a:r>
              <a:rPr lang="de-DE" b="1" dirty="0" sz="950"/>
              <a:t>8. Finanzielle Unabhängigkeit</a:t>
            </a:r>
            <a:endParaRPr lang="de-DE" dirty="0" sz="950"/>
          </a:p>
          <a:p>
            <a:pPr lvl="0">
              <a:lnSpc>
                <a:spcPts val="1054"/>
              </a:lnSpc>
            </a:pPr>
            <a:r>
              <a:rPr lang="de-DE" dirty="0" sz="950"/>
              <a:t>Überlassen Sie finanzielle Entscheidungen nicht ganz Ihrem Partner oder Ihrer Partnerin; Sie sollten Ihr eigenes Vermögen und Ihre Rechte kennen. </a:t>
            </a:r>
          </a:p>
          <a:p>
            <a:pPr lvl="0">
              <a:lnSpc>
                <a:spcPts val="1054"/>
              </a:lnSpc>
            </a:pPr>
            <a:r>
              <a:rPr lang="de-DE" dirty="0" sz="950"/>
              <a:t>Holen Sie </a:t>
            </a:r>
            <a:r>
              <a:rPr lang="de-DE" b="1" dirty="0" sz="950"/>
              <a:t>professionellen Rat</a:t>
            </a:r>
            <a:r>
              <a:rPr lang="de-DE" dirty="0" sz="950"/>
              <a:t> ein – für passgenaue Strategien und mehr Selbstvertrauen.</a:t>
            </a:r>
          </a:p>
          <a:p>
            <a:pPr marL="0" indent="0">
              <a:lnSpc>
                <a:spcPts val="2287"/>
              </a:lnSpc>
              <a:buNone/>
            </a:pPr>
            <a:endParaRPr lang="de-DE" dirty="0" sz="1900"/>
          </a:p>
          <a:p>
            <a:pPr>
              <a:lnSpc>
                <a:spcPts val="1220"/>
              </a:lnSpc>
            </a:pPr>
            <a:endParaRPr lang="de-DE" dirty="0" sz="1025"/>
          </a:p>
        </p:txBody>
      </p:sp>
      <p:sp>
        <p:nvSpPr>
          <p:cNvPr id="17" name="Rounded Rectangle 5">
            <a:extLst>
              <a:ext uri="{FF2B5EF4-FFF2-40B4-BE49-F238E27FC236}">
                <a16:creationId xmlns:a16="http://schemas.microsoft.com/office/drawing/2014/main" id="{56E8465D-AB8B-5D73-F189-48CD58935EF0}"/>
              </a:ext>
            </a:extLst>
          </p:cNvPr>
          <p:cNvSpPr/>
          <p:nvPr/>
        </p:nvSpPr>
        <p:spPr>
          <a:xfrm>
            <a:off x="1704812" y="8581705"/>
            <a:ext cx="5231219" cy="1637414"/>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18" name="Group 17">
            <a:extLst>
              <a:ext uri="{FF2B5EF4-FFF2-40B4-BE49-F238E27FC236}">
                <a16:creationId xmlns:a16="http://schemas.microsoft.com/office/drawing/2014/main" id="{3BE780BB-8F13-4409-BD86-0C4EE3ACFAC1}"/>
              </a:ext>
            </a:extLst>
          </p:cNvPr>
          <p:cNvGrpSpPr/>
          <p:nvPr/>
        </p:nvGrpSpPr>
        <p:grpSpPr>
          <a:xfrm>
            <a:off x="1942108" y="8378505"/>
            <a:ext cx="1408796" cy="406400"/>
            <a:chOff x="1597263" y="8431923"/>
            <a:chExt cx="1408796" cy="406400"/>
          </a:xfrm>
        </p:grpSpPr>
        <p:sp>
          <p:nvSpPr>
            <p:cNvPr id="19" name="Rectangle 18">
              <a:extLst>
                <a:ext uri="{FF2B5EF4-FFF2-40B4-BE49-F238E27FC236}">
                  <a16:creationId xmlns:a16="http://schemas.microsoft.com/office/drawing/2014/main" id="{28B072D0-6422-3D58-9F4B-C717C9BF3FCB}"/>
                </a:ext>
              </a:extLst>
            </p:cNvPr>
            <p:cNvSpPr/>
            <p:nvPr/>
          </p:nvSpPr>
          <p:spPr>
            <a:xfrm>
              <a:off x="1948245" y="8487341"/>
              <a:ext cx="1019715"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0" name="Rectangle 19">
              <a:extLst>
                <a:ext uri="{FF2B5EF4-FFF2-40B4-BE49-F238E27FC236}">
                  <a16:creationId xmlns:a16="http://schemas.microsoft.com/office/drawing/2014/main" id="{910FD3AD-3B69-6F60-A113-39873729D742}"/>
                </a:ext>
              </a:extLst>
            </p:cNvPr>
            <p:cNvSpPr/>
            <p:nvPr/>
          </p:nvSpPr>
          <p:spPr>
            <a:xfrm>
              <a:off x="1791227" y="8491959"/>
              <a:ext cx="1176733" cy="286328"/>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1" name="Text Placeholder 122">
              <a:extLst>
                <a:ext uri="{FF2B5EF4-FFF2-40B4-BE49-F238E27FC236}">
                  <a16:creationId xmlns:a16="http://schemas.microsoft.com/office/drawing/2014/main" id="{277CBE8C-6CC7-7D68-AD24-32C554796E3B}"/>
                </a:ext>
              </a:extLst>
            </p:cNvPr>
            <p:cNvSpPr txBox="1">
              <a:spLocks/>
            </p:cNvSpPr>
            <p:nvPr/>
          </p:nvSpPr>
          <p:spPr>
            <a:xfrm>
              <a:off x="1988472" y="8495652"/>
              <a:ext cx="1119595"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Ressourcen</a:t>
              </a:r>
            </a:p>
          </p:txBody>
        </p:sp>
        <p:sp>
          <p:nvSpPr>
            <p:cNvPr id="22" name="Oval 21">
              <a:extLst>
                <a:ext uri="{FF2B5EF4-FFF2-40B4-BE49-F238E27FC236}">
                  <a16:creationId xmlns:a16="http://schemas.microsoft.com/office/drawing/2014/main" id="{9B2CB2FB-B345-8CF2-FCE6-A0FD7213651B}"/>
                </a:ext>
              </a:extLst>
            </p:cNvPr>
            <p:cNvSpPr/>
            <p:nvPr/>
          </p:nvSpPr>
          <p:spPr>
            <a:xfrm>
              <a:off x="1597263" y="8431923"/>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23" name="Graphic 37">
              <a:extLst>
                <a:ext uri="{FF2B5EF4-FFF2-40B4-BE49-F238E27FC236}">
                  <a16:creationId xmlns:a16="http://schemas.microsoft.com/office/drawing/2014/main" id="{452740F5-0DB8-340C-5CC2-77D74CAD0048}"/>
                </a:ext>
              </a:extLst>
            </p:cNvPr>
            <p:cNvGrpSpPr/>
            <p:nvPr/>
          </p:nvGrpSpPr>
          <p:grpSpPr>
            <a:xfrm>
              <a:off x="1707260" y="8524537"/>
              <a:ext cx="229440" cy="229437"/>
              <a:chOff x="3797784" y="3095426"/>
              <a:chExt cx="1030844" cy="1030831"/>
            </a:xfrm>
            <a:solidFill>
              <a:schemeClr val="bg1"/>
            </a:solidFill>
          </p:grpSpPr>
          <p:sp>
            <p:nvSpPr>
              <p:cNvPr id="24" name="Freeform 35">
                <a:extLst>
                  <a:ext uri="{FF2B5EF4-FFF2-40B4-BE49-F238E27FC236}">
                    <a16:creationId xmlns:a16="http://schemas.microsoft.com/office/drawing/2014/main" id="{851B8596-27F6-4583-B0D4-C7CE8F17CC92}"/>
                  </a:ext>
                </a:extLst>
              </p:cNvPr>
              <p:cNvSpPr/>
              <p:nvPr/>
            </p:nvSpPr>
            <p:spPr>
              <a:xfrm>
                <a:off x="3797784" y="3095426"/>
                <a:ext cx="1030844" cy="1030831"/>
              </a:xfrm>
              <a:custGeom>
                <a:avLst/>
                <a:gdLst>
                  <a:gd name="connsiteX0" fmla="*/ 704655 w 1030844"/>
                  <a:gd name="connsiteY0" fmla="*/ 0 h 1030831"/>
                  <a:gd name="connsiteX1" fmla="*/ 822573 w 1030844"/>
                  <a:gd name="connsiteY1" fmla="*/ 116967 h 1030831"/>
                  <a:gd name="connsiteX2" fmla="*/ 827328 w 1030844"/>
                  <a:gd name="connsiteY2" fmla="*/ 126477 h 1030831"/>
                  <a:gd name="connsiteX3" fmla="*/ 827328 w 1030844"/>
                  <a:gd name="connsiteY3" fmla="*/ 541092 h 1030831"/>
                  <a:gd name="connsiteX4" fmla="*/ 841592 w 1030844"/>
                  <a:gd name="connsiteY4" fmla="*/ 575326 h 1030831"/>
                  <a:gd name="connsiteX5" fmla="*/ 821622 w 1030844"/>
                  <a:gd name="connsiteY5" fmla="*/ 766467 h 1030831"/>
                  <a:gd name="connsiteX6" fmla="*/ 865366 w 1030844"/>
                  <a:gd name="connsiteY6" fmla="*/ 811162 h 1030831"/>
                  <a:gd name="connsiteX7" fmla="*/ 898649 w 1030844"/>
                  <a:gd name="connsiteY7" fmla="*/ 812113 h 1030831"/>
                  <a:gd name="connsiteX8" fmla="*/ 1021322 w 1030844"/>
                  <a:gd name="connsiteY8" fmla="*/ 930030 h 1030831"/>
                  <a:gd name="connsiteX9" fmla="*/ 1026076 w 1030844"/>
                  <a:gd name="connsiteY9" fmla="*/ 969020 h 1030831"/>
                  <a:gd name="connsiteX10" fmla="*/ 974725 w 1030844"/>
                  <a:gd name="connsiteY10" fmla="*/ 1024175 h 1030831"/>
                  <a:gd name="connsiteX11" fmla="*/ 928128 w 1030844"/>
                  <a:gd name="connsiteY11" fmla="*/ 1019420 h 1030831"/>
                  <a:gd name="connsiteX12" fmla="*/ 822573 w 1030844"/>
                  <a:gd name="connsiteY12" fmla="*/ 917668 h 1030831"/>
                  <a:gd name="connsiteX13" fmla="*/ 817818 w 1030844"/>
                  <a:gd name="connsiteY13" fmla="*/ 921472 h 1030831"/>
                  <a:gd name="connsiteX14" fmla="*/ 720821 w 1030844"/>
                  <a:gd name="connsiteY14" fmla="*/ 921472 h 1030831"/>
                  <a:gd name="connsiteX15" fmla="*/ 717968 w 1030844"/>
                  <a:gd name="connsiteY15" fmla="*/ 924325 h 1030831"/>
                  <a:gd name="connsiteX16" fmla="*/ 717968 w 1030844"/>
                  <a:gd name="connsiteY16" fmla="*/ 1021322 h 1030831"/>
                  <a:gd name="connsiteX17" fmla="*/ 709410 w 1030844"/>
                  <a:gd name="connsiteY17" fmla="*/ 1028929 h 1030831"/>
                  <a:gd name="connsiteX18" fmla="*/ 17117 w 1030844"/>
                  <a:gd name="connsiteY18" fmla="*/ 1030831 h 1030831"/>
                  <a:gd name="connsiteX19" fmla="*/ 0 w 1030844"/>
                  <a:gd name="connsiteY19" fmla="*/ 1020371 h 1030831"/>
                  <a:gd name="connsiteX20" fmla="*/ 0 w 1030844"/>
                  <a:gd name="connsiteY20" fmla="*/ 118869 h 1030831"/>
                  <a:gd name="connsiteX21" fmla="*/ 9510 w 1030844"/>
                  <a:gd name="connsiteY21" fmla="*/ 108409 h 1030831"/>
                  <a:gd name="connsiteX22" fmla="*/ 106507 w 1030844"/>
                  <a:gd name="connsiteY22" fmla="*/ 108409 h 1030831"/>
                  <a:gd name="connsiteX23" fmla="*/ 109359 w 1030844"/>
                  <a:gd name="connsiteY23" fmla="*/ 101752 h 1030831"/>
                  <a:gd name="connsiteX24" fmla="*/ 111261 w 1030844"/>
                  <a:gd name="connsiteY24" fmla="*/ 6657 h 1030831"/>
                  <a:gd name="connsiteX25" fmla="*/ 119820 w 1030844"/>
                  <a:gd name="connsiteY25" fmla="*/ 0 h 1030831"/>
                  <a:gd name="connsiteX26" fmla="*/ 705606 w 1030844"/>
                  <a:gd name="connsiteY26" fmla="*/ 0 h 1030831"/>
                  <a:gd name="connsiteX27" fmla="*/ 684685 w 1030844"/>
                  <a:gd name="connsiteY27" fmla="*/ 32333 h 1030831"/>
                  <a:gd name="connsiteX28" fmla="*/ 141692 w 1030844"/>
                  <a:gd name="connsiteY28" fmla="*/ 32333 h 1030831"/>
                  <a:gd name="connsiteX29" fmla="*/ 141692 w 1030844"/>
                  <a:gd name="connsiteY29" fmla="*/ 108409 h 1030831"/>
                  <a:gd name="connsiteX30" fmla="*/ 599099 w 1030844"/>
                  <a:gd name="connsiteY30" fmla="*/ 108409 h 1030831"/>
                  <a:gd name="connsiteX31" fmla="*/ 717968 w 1030844"/>
                  <a:gd name="connsiteY31" fmla="*/ 227278 h 1030831"/>
                  <a:gd name="connsiteX32" fmla="*/ 717968 w 1030844"/>
                  <a:gd name="connsiteY32" fmla="*/ 441242 h 1030831"/>
                  <a:gd name="connsiteX33" fmla="*/ 794995 w 1030844"/>
                  <a:gd name="connsiteY33" fmla="*/ 497348 h 1030831"/>
                  <a:gd name="connsiteX34" fmla="*/ 794995 w 1030844"/>
                  <a:gd name="connsiteY34" fmla="*/ 143594 h 1030831"/>
                  <a:gd name="connsiteX35" fmla="*/ 693243 w 1030844"/>
                  <a:gd name="connsiteY35" fmla="*/ 143594 h 1030831"/>
                  <a:gd name="connsiteX36" fmla="*/ 683734 w 1030844"/>
                  <a:gd name="connsiteY36" fmla="*/ 134084 h 1030831"/>
                  <a:gd name="connsiteX37" fmla="*/ 683734 w 1030844"/>
                  <a:gd name="connsiteY37" fmla="*/ 32333 h 1030831"/>
                  <a:gd name="connsiteX38" fmla="*/ 771222 w 1030844"/>
                  <a:gd name="connsiteY38" fmla="*/ 111261 h 1030831"/>
                  <a:gd name="connsiteX39" fmla="*/ 717017 w 1030844"/>
                  <a:gd name="connsiteY39" fmla="*/ 57057 h 1030831"/>
                  <a:gd name="connsiteX40" fmla="*/ 717017 w 1030844"/>
                  <a:gd name="connsiteY40" fmla="*/ 111261 h 1030831"/>
                  <a:gd name="connsiteX41" fmla="*/ 771222 w 1030844"/>
                  <a:gd name="connsiteY41" fmla="*/ 111261 h 1030831"/>
                  <a:gd name="connsiteX42" fmla="*/ 576276 w 1030844"/>
                  <a:gd name="connsiteY42" fmla="*/ 140741 h 1030831"/>
                  <a:gd name="connsiteX43" fmla="*/ 33283 w 1030844"/>
                  <a:gd name="connsiteY43" fmla="*/ 140741 h 1030831"/>
                  <a:gd name="connsiteX44" fmla="*/ 33283 w 1030844"/>
                  <a:gd name="connsiteY44" fmla="*/ 997548 h 1030831"/>
                  <a:gd name="connsiteX45" fmla="*/ 687538 w 1030844"/>
                  <a:gd name="connsiteY45" fmla="*/ 997548 h 1030831"/>
                  <a:gd name="connsiteX46" fmla="*/ 687538 w 1030844"/>
                  <a:gd name="connsiteY46" fmla="*/ 864415 h 1030831"/>
                  <a:gd name="connsiteX47" fmla="*/ 487838 w 1030844"/>
                  <a:gd name="connsiteY47" fmla="*/ 819720 h 1030831"/>
                  <a:gd name="connsiteX48" fmla="*/ 445045 w 1030844"/>
                  <a:gd name="connsiteY48" fmla="*/ 774075 h 1030831"/>
                  <a:gd name="connsiteX49" fmla="*/ 155956 w 1030844"/>
                  <a:gd name="connsiteY49" fmla="*/ 774075 h 1030831"/>
                  <a:gd name="connsiteX50" fmla="*/ 154054 w 1030844"/>
                  <a:gd name="connsiteY50" fmla="*/ 741742 h 1030831"/>
                  <a:gd name="connsiteX51" fmla="*/ 428879 w 1030844"/>
                  <a:gd name="connsiteY51" fmla="*/ 741742 h 1030831"/>
                  <a:gd name="connsiteX52" fmla="*/ 408909 w 1030844"/>
                  <a:gd name="connsiteY52" fmla="*/ 655206 h 1030831"/>
                  <a:gd name="connsiteX53" fmla="*/ 162613 w 1030844"/>
                  <a:gd name="connsiteY53" fmla="*/ 655206 h 1030831"/>
                  <a:gd name="connsiteX54" fmla="*/ 156907 w 1030844"/>
                  <a:gd name="connsiteY54" fmla="*/ 622873 h 1030831"/>
                  <a:gd name="connsiteX55" fmla="*/ 407958 w 1030844"/>
                  <a:gd name="connsiteY55" fmla="*/ 622873 h 1030831"/>
                  <a:gd name="connsiteX56" fmla="*/ 414615 w 1030844"/>
                  <a:gd name="connsiteY56" fmla="*/ 599099 h 1030831"/>
                  <a:gd name="connsiteX57" fmla="*/ 439339 w 1030844"/>
                  <a:gd name="connsiteY57" fmla="*/ 534435 h 1030831"/>
                  <a:gd name="connsiteX58" fmla="*/ 155005 w 1030844"/>
                  <a:gd name="connsiteY58" fmla="*/ 534435 h 1030831"/>
                  <a:gd name="connsiteX59" fmla="*/ 155005 w 1030844"/>
                  <a:gd name="connsiteY59" fmla="*/ 503053 h 1030831"/>
                  <a:gd name="connsiteX60" fmla="*/ 460260 w 1030844"/>
                  <a:gd name="connsiteY60" fmla="*/ 503053 h 1030831"/>
                  <a:gd name="connsiteX61" fmla="*/ 506857 w 1030844"/>
                  <a:gd name="connsiteY61" fmla="*/ 463113 h 1030831"/>
                  <a:gd name="connsiteX62" fmla="*/ 688489 w 1030844"/>
                  <a:gd name="connsiteY62" fmla="*/ 432683 h 1030831"/>
                  <a:gd name="connsiteX63" fmla="*/ 688489 w 1030844"/>
                  <a:gd name="connsiteY63" fmla="*/ 252002 h 1030831"/>
                  <a:gd name="connsiteX64" fmla="*/ 590541 w 1030844"/>
                  <a:gd name="connsiteY64" fmla="*/ 252002 h 1030831"/>
                  <a:gd name="connsiteX65" fmla="*/ 577227 w 1030844"/>
                  <a:gd name="connsiteY65" fmla="*/ 238689 h 1030831"/>
                  <a:gd name="connsiteX66" fmla="*/ 577227 w 1030844"/>
                  <a:gd name="connsiteY66" fmla="*/ 140741 h 1030831"/>
                  <a:gd name="connsiteX67" fmla="*/ 664715 w 1030844"/>
                  <a:gd name="connsiteY67" fmla="*/ 219670 h 1030831"/>
                  <a:gd name="connsiteX68" fmla="*/ 608609 w 1030844"/>
                  <a:gd name="connsiteY68" fmla="*/ 163564 h 1030831"/>
                  <a:gd name="connsiteX69" fmla="*/ 608609 w 1030844"/>
                  <a:gd name="connsiteY69" fmla="*/ 219670 h 1030831"/>
                  <a:gd name="connsiteX70" fmla="*/ 664715 w 1030844"/>
                  <a:gd name="connsiteY70" fmla="*/ 219670 h 1030831"/>
                  <a:gd name="connsiteX71" fmla="*/ 618118 w 1030844"/>
                  <a:gd name="connsiteY71" fmla="*/ 457408 h 1030831"/>
                  <a:gd name="connsiteX72" fmla="*/ 465015 w 1030844"/>
                  <a:gd name="connsiteY72" fmla="*/ 745546 h 1030831"/>
                  <a:gd name="connsiteX73" fmla="*/ 809260 w 1030844"/>
                  <a:gd name="connsiteY73" fmla="*/ 717017 h 1030831"/>
                  <a:gd name="connsiteX74" fmla="*/ 618118 w 1030844"/>
                  <a:gd name="connsiteY74" fmla="*/ 457408 h 1030831"/>
                  <a:gd name="connsiteX75" fmla="*/ 802603 w 1030844"/>
                  <a:gd name="connsiteY75" fmla="*/ 793094 h 1030831"/>
                  <a:gd name="connsiteX76" fmla="*/ 789290 w 1030844"/>
                  <a:gd name="connsiteY76" fmla="*/ 808309 h 1030831"/>
                  <a:gd name="connsiteX77" fmla="*/ 827328 w 1030844"/>
                  <a:gd name="connsiteY77" fmla="*/ 845396 h 1030831"/>
                  <a:gd name="connsiteX78" fmla="*/ 840641 w 1030844"/>
                  <a:gd name="connsiteY78" fmla="*/ 830181 h 1030831"/>
                  <a:gd name="connsiteX79" fmla="*/ 802603 w 1030844"/>
                  <a:gd name="connsiteY79" fmla="*/ 794044 h 1030831"/>
                  <a:gd name="connsiteX80" fmla="*/ 794995 w 1030844"/>
                  <a:gd name="connsiteY80" fmla="*/ 889139 h 1030831"/>
                  <a:gd name="connsiteX81" fmla="*/ 794995 w 1030844"/>
                  <a:gd name="connsiteY81" fmla="*/ 857758 h 1030831"/>
                  <a:gd name="connsiteX82" fmla="*/ 763614 w 1030844"/>
                  <a:gd name="connsiteY82" fmla="*/ 828279 h 1030831"/>
                  <a:gd name="connsiteX83" fmla="*/ 717968 w 1030844"/>
                  <a:gd name="connsiteY83" fmla="*/ 855856 h 1030831"/>
                  <a:gd name="connsiteX84" fmla="*/ 717968 w 1030844"/>
                  <a:gd name="connsiteY84" fmla="*/ 889139 h 1030831"/>
                  <a:gd name="connsiteX85" fmla="*/ 794044 w 1030844"/>
                  <a:gd name="connsiteY85" fmla="*/ 889139 h 1030831"/>
                  <a:gd name="connsiteX86" fmla="*/ 881532 w 1030844"/>
                  <a:gd name="connsiteY86" fmla="*/ 839690 h 1030831"/>
                  <a:gd name="connsiteX87" fmla="*/ 837788 w 1030844"/>
                  <a:gd name="connsiteY87" fmla="*/ 886287 h 1030831"/>
                  <a:gd name="connsiteX88" fmla="*/ 954755 w 1030844"/>
                  <a:gd name="connsiteY88" fmla="*/ 998499 h 1030831"/>
                  <a:gd name="connsiteX89" fmla="*/ 996597 w 1030844"/>
                  <a:gd name="connsiteY89" fmla="*/ 957608 h 1030831"/>
                  <a:gd name="connsiteX90" fmla="*/ 998499 w 1030844"/>
                  <a:gd name="connsiteY90" fmla="*/ 951902 h 1030831"/>
                  <a:gd name="connsiteX91" fmla="*/ 881532 w 1030844"/>
                  <a:gd name="connsiteY91" fmla="*/ 839690 h 1030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030844" h="1030831">
                    <a:moveTo>
                      <a:pt x="704655" y="0"/>
                    </a:moveTo>
                    <a:lnTo>
                      <a:pt x="822573" y="116967"/>
                    </a:lnTo>
                    <a:lnTo>
                      <a:pt x="827328" y="126477"/>
                    </a:lnTo>
                    <a:lnTo>
                      <a:pt x="827328" y="541092"/>
                    </a:lnTo>
                    <a:cubicBezTo>
                      <a:pt x="831131" y="553454"/>
                      <a:pt x="837788" y="563914"/>
                      <a:pt x="841592" y="575326"/>
                    </a:cubicBezTo>
                    <a:cubicBezTo>
                      <a:pt x="863464" y="639039"/>
                      <a:pt x="855856" y="708459"/>
                      <a:pt x="821622" y="766467"/>
                    </a:cubicBezTo>
                    <a:lnTo>
                      <a:pt x="865366" y="811162"/>
                    </a:lnTo>
                    <a:cubicBezTo>
                      <a:pt x="877728" y="807358"/>
                      <a:pt x="886287" y="806407"/>
                      <a:pt x="898649" y="812113"/>
                    </a:cubicBezTo>
                    <a:cubicBezTo>
                      <a:pt x="934785" y="851101"/>
                      <a:pt x="989940" y="890090"/>
                      <a:pt x="1021322" y="930030"/>
                    </a:cubicBezTo>
                    <a:cubicBezTo>
                      <a:pt x="1030831" y="942393"/>
                      <a:pt x="1034635" y="954755"/>
                      <a:pt x="1026076" y="969020"/>
                    </a:cubicBezTo>
                    <a:cubicBezTo>
                      <a:pt x="1017518" y="983284"/>
                      <a:pt x="981382" y="1019420"/>
                      <a:pt x="974725" y="1024175"/>
                    </a:cubicBezTo>
                    <a:cubicBezTo>
                      <a:pt x="958559" y="1034635"/>
                      <a:pt x="941442" y="1031782"/>
                      <a:pt x="928128" y="1019420"/>
                    </a:cubicBezTo>
                    <a:lnTo>
                      <a:pt x="822573" y="917668"/>
                    </a:lnTo>
                    <a:cubicBezTo>
                      <a:pt x="820671" y="917668"/>
                      <a:pt x="818769" y="921472"/>
                      <a:pt x="817818" y="921472"/>
                    </a:cubicBezTo>
                    <a:lnTo>
                      <a:pt x="720821" y="921472"/>
                    </a:lnTo>
                    <a:lnTo>
                      <a:pt x="717968" y="924325"/>
                    </a:lnTo>
                    <a:lnTo>
                      <a:pt x="717968" y="1021322"/>
                    </a:lnTo>
                    <a:cubicBezTo>
                      <a:pt x="717968" y="1021322"/>
                      <a:pt x="711312" y="1027978"/>
                      <a:pt x="709410" y="1028929"/>
                    </a:cubicBezTo>
                    <a:lnTo>
                      <a:pt x="17117" y="1030831"/>
                    </a:lnTo>
                    <a:cubicBezTo>
                      <a:pt x="8559" y="1030831"/>
                      <a:pt x="4755" y="1027027"/>
                      <a:pt x="0" y="1020371"/>
                    </a:cubicBezTo>
                    <a:lnTo>
                      <a:pt x="0" y="118869"/>
                    </a:lnTo>
                    <a:cubicBezTo>
                      <a:pt x="1902" y="116967"/>
                      <a:pt x="7608" y="108409"/>
                      <a:pt x="9510" y="108409"/>
                    </a:cubicBezTo>
                    <a:lnTo>
                      <a:pt x="106507" y="108409"/>
                    </a:lnTo>
                    <a:cubicBezTo>
                      <a:pt x="109359" y="106507"/>
                      <a:pt x="109359" y="104605"/>
                      <a:pt x="109359" y="101752"/>
                    </a:cubicBezTo>
                    <a:cubicBezTo>
                      <a:pt x="111261" y="84635"/>
                      <a:pt x="105556" y="15215"/>
                      <a:pt x="111261" y="6657"/>
                    </a:cubicBezTo>
                    <a:cubicBezTo>
                      <a:pt x="116967" y="-1902"/>
                      <a:pt x="117918" y="2853"/>
                      <a:pt x="119820" y="0"/>
                    </a:cubicBezTo>
                    <a:lnTo>
                      <a:pt x="705606" y="0"/>
                    </a:lnTo>
                    <a:close/>
                    <a:moveTo>
                      <a:pt x="684685" y="32333"/>
                    </a:moveTo>
                    <a:lnTo>
                      <a:pt x="141692" y="32333"/>
                    </a:lnTo>
                    <a:lnTo>
                      <a:pt x="141692" y="108409"/>
                    </a:lnTo>
                    <a:lnTo>
                      <a:pt x="599099" y="108409"/>
                    </a:lnTo>
                    <a:lnTo>
                      <a:pt x="717968" y="227278"/>
                    </a:lnTo>
                    <a:lnTo>
                      <a:pt x="717968" y="441242"/>
                    </a:lnTo>
                    <a:cubicBezTo>
                      <a:pt x="746497" y="457408"/>
                      <a:pt x="773123" y="473574"/>
                      <a:pt x="794995" y="497348"/>
                    </a:cubicBezTo>
                    <a:lnTo>
                      <a:pt x="794995" y="143594"/>
                    </a:lnTo>
                    <a:lnTo>
                      <a:pt x="693243" y="143594"/>
                    </a:lnTo>
                    <a:cubicBezTo>
                      <a:pt x="693243" y="143594"/>
                      <a:pt x="683734" y="135035"/>
                      <a:pt x="683734" y="134084"/>
                    </a:cubicBezTo>
                    <a:lnTo>
                      <a:pt x="683734" y="32333"/>
                    </a:lnTo>
                    <a:close/>
                    <a:moveTo>
                      <a:pt x="771222" y="111261"/>
                    </a:moveTo>
                    <a:lnTo>
                      <a:pt x="717017" y="57057"/>
                    </a:lnTo>
                    <a:lnTo>
                      <a:pt x="717017" y="111261"/>
                    </a:lnTo>
                    <a:lnTo>
                      <a:pt x="771222" y="111261"/>
                    </a:lnTo>
                    <a:close/>
                    <a:moveTo>
                      <a:pt x="576276" y="140741"/>
                    </a:moveTo>
                    <a:lnTo>
                      <a:pt x="33283" y="140741"/>
                    </a:lnTo>
                    <a:lnTo>
                      <a:pt x="33283" y="997548"/>
                    </a:lnTo>
                    <a:lnTo>
                      <a:pt x="687538" y="997548"/>
                    </a:lnTo>
                    <a:lnTo>
                      <a:pt x="687538" y="864415"/>
                    </a:lnTo>
                    <a:cubicBezTo>
                      <a:pt x="619069" y="884385"/>
                      <a:pt x="541091" y="864415"/>
                      <a:pt x="487838" y="819720"/>
                    </a:cubicBezTo>
                    <a:cubicBezTo>
                      <a:pt x="434585" y="775025"/>
                      <a:pt x="459309" y="789290"/>
                      <a:pt x="445045" y="774075"/>
                    </a:cubicBezTo>
                    <a:lnTo>
                      <a:pt x="155956" y="774075"/>
                    </a:lnTo>
                    <a:cubicBezTo>
                      <a:pt x="134084" y="770271"/>
                      <a:pt x="143594" y="741742"/>
                      <a:pt x="154054" y="741742"/>
                    </a:cubicBezTo>
                    <a:lnTo>
                      <a:pt x="428879" y="741742"/>
                    </a:lnTo>
                    <a:cubicBezTo>
                      <a:pt x="416517" y="715115"/>
                      <a:pt x="408909" y="684685"/>
                      <a:pt x="408909" y="655206"/>
                    </a:cubicBezTo>
                    <a:lnTo>
                      <a:pt x="162613" y="655206"/>
                    </a:lnTo>
                    <a:cubicBezTo>
                      <a:pt x="140741" y="656156"/>
                      <a:pt x="135035" y="625726"/>
                      <a:pt x="156907" y="622873"/>
                    </a:cubicBezTo>
                    <a:lnTo>
                      <a:pt x="407958" y="622873"/>
                    </a:lnTo>
                    <a:cubicBezTo>
                      <a:pt x="411762" y="620971"/>
                      <a:pt x="412713" y="603854"/>
                      <a:pt x="414615" y="599099"/>
                    </a:cubicBezTo>
                    <a:cubicBezTo>
                      <a:pt x="420320" y="576277"/>
                      <a:pt x="427928" y="555356"/>
                      <a:pt x="439339" y="534435"/>
                    </a:cubicBezTo>
                    <a:lnTo>
                      <a:pt x="155005" y="534435"/>
                    </a:lnTo>
                    <a:cubicBezTo>
                      <a:pt x="143594" y="534435"/>
                      <a:pt x="135986" y="506857"/>
                      <a:pt x="155005" y="503053"/>
                    </a:cubicBezTo>
                    <a:lnTo>
                      <a:pt x="460260" y="503053"/>
                    </a:lnTo>
                    <a:cubicBezTo>
                      <a:pt x="476427" y="489740"/>
                      <a:pt x="489740" y="474525"/>
                      <a:pt x="506857" y="463113"/>
                    </a:cubicBezTo>
                    <a:cubicBezTo>
                      <a:pt x="559159" y="427928"/>
                      <a:pt x="627628" y="415566"/>
                      <a:pt x="688489" y="432683"/>
                    </a:cubicBezTo>
                    <a:lnTo>
                      <a:pt x="688489" y="252002"/>
                    </a:lnTo>
                    <a:lnTo>
                      <a:pt x="590541" y="252002"/>
                    </a:lnTo>
                    <a:cubicBezTo>
                      <a:pt x="586737" y="252002"/>
                      <a:pt x="577227" y="242493"/>
                      <a:pt x="577227" y="238689"/>
                    </a:cubicBezTo>
                    <a:lnTo>
                      <a:pt x="577227" y="140741"/>
                    </a:lnTo>
                    <a:close/>
                    <a:moveTo>
                      <a:pt x="664715" y="219670"/>
                    </a:moveTo>
                    <a:lnTo>
                      <a:pt x="608609" y="163564"/>
                    </a:lnTo>
                    <a:lnTo>
                      <a:pt x="608609" y="219670"/>
                    </a:lnTo>
                    <a:lnTo>
                      <a:pt x="664715" y="219670"/>
                    </a:lnTo>
                    <a:close/>
                    <a:moveTo>
                      <a:pt x="618118" y="457408"/>
                    </a:moveTo>
                    <a:cubicBezTo>
                      <a:pt x="476427" y="466917"/>
                      <a:pt x="393694" y="621922"/>
                      <a:pt x="465015" y="745546"/>
                    </a:cubicBezTo>
                    <a:cubicBezTo>
                      <a:pt x="544895" y="884385"/>
                      <a:pt x="752203" y="866317"/>
                      <a:pt x="809260" y="717017"/>
                    </a:cubicBezTo>
                    <a:cubicBezTo>
                      <a:pt x="858709" y="587688"/>
                      <a:pt x="756006" y="446947"/>
                      <a:pt x="618118" y="457408"/>
                    </a:cubicBezTo>
                    <a:close/>
                    <a:moveTo>
                      <a:pt x="802603" y="793094"/>
                    </a:moveTo>
                    <a:lnTo>
                      <a:pt x="789290" y="808309"/>
                    </a:lnTo>
                    <a:lnTo>
                      <a:pt x="827328" y="845396"/>
                    </a:lnTo>
                    <a:cubicBezTo>
                      <a:pt x="832082" y="846347"/>
                      <a:pt x="843494" y="835886"/>
                      <a:pt x="840641" y="830181"/>
                    </a:cubicBezTo>
                    <a:cubicBezTo>
                      <a:pt x="835886" y="820671"/>
                      <a:pt x="809260" y="804505"/>
                      <a:pt x="802603" y="794044"/>
                    </a:cubicBezTo>
                    <a:close/>
                    <a:moveTo>
                      <a:pt x="794995" y="889139"/>
                    </a:moveTo>
                    <a:lnTo>
                      <a:pt x="794995" y="857758"/>
                    </a:lnTo>
                    <a:cubicBezTo>
                      <a:pt x="794995" y="855856"/>
                      <a:pt x="765516" y="828279"/>
                      <a:pt x="763614" y="828279"/>
                    </a:cubicBezTo>
                    <a:lnTo>
                      <a:pt x="717968" y="855856"/>
                    </a:lnTo>
                    <a:lnTo>
                      <a:pt x="717968" y="889139"/>
                    </a:lnTo>
                    <a:lnTo>
                      <a:pt x="794044" y="889139"/>
                    </a:lnTo>
                    <a:close/>
                    <a:moveTo>
                      <a:pt x="881532" y="839690"/>
                    </a:moveTo>
                    <a:cubicBezTo>
                      <a:pt x="875826" y="846347"/>
                      <a:pt x="836837" y="880581"/>
                      <a:pt x="837788" y="886287"/>
                    </a:cubicBezTo>
                    <a:lnTo>
                      <a:pt x="954755" y="998499"/>
                    </a:lnTo>
                    <a:cubicBezTo>
                      <a:pt x="957608" y="998499"/>
                      <a:pt x="993744" y="961412"/>
                      <a:pt x="996597" y="957608"/>
                    </a:cubicBezTo>
                    <a:cubicBezTo>
                      <a:pt x="999450" y="953804"/>
                      <a:pt x="999450" y="954755"/>
                      <a:pt x="998499" y="951902"/>
                    </a:cubicBezTo>
                    <a:lnTo>
                      <a:pt x="881532" y="839690"/>
                    </a:lnTo>
                    <a:close/>
                  </a:path>
                </a:pathLst>
              </a:custGeom>
              <a:grpFill/>
              <a:ln w="9502" cap="flat">
                <a:noFill/>
                <a:prstDash val="solid"/>
                <a:miter/>
              </a:ln>
            </p:spPr>
            <p:txBody>
              <a:bodyPr rtlCol="0" anchor="ctr"/>
              <a:lstStyle/>
              <a:p>
                <a:endParaRPr lang="de-DE" dirty="0"/>
              </a:p>
            </p:txBody>
          </p:sp>
          <p:sp>
            <p:nvSpPr>
              <p:cNvPr id="25" name="Freeform 36">
                <a:extLst>
                  <a:ext uri="{FF2B5EF4-FFF2-40B4-BE49-F238E27FC236}">
                    <a16:creationId xmlns:a16="http://schemas.microsoft.com/office/drawing/2014/main" id="{50D91390-2623-73D8-DF18-50444E028140}"/>
                  </a:ext>
                </a:extLst>
              </p:cNvPr>
              <p:cNvSpPr/>
              <p:nvPr/>
            </p:nvSpPr>
            <p:spPr>
              <a:xfrm>
                <a:off x="3938211" y="3478466"/>
                <a:ext cx="439720" cy="31575"/>
              </a:xfrm>
              <a:custGeom>
                <a:avLst/>
                <a:gdLst>
                  <a:gd name="connsiteX0" fmla="*/ 16480 w 439720"/>
                  <a:gd name="connsiteY0" fmla="*/ 194 h 31575"/>
                  <a:gd name="connsiteX1" fmla="*/ 416831 w 439720"/>
                  <a:gd name="connsiteY1" fmla="*/ 194 h 31575"/>
                  <a:gd name="connsiteX2" fmla="*/ 424438 w 439720"/>
                  <a:gd name="connsiteY2" fmla="*/ 31575 h 31575"/>
                  <a:gd name="connsiteX3" fmla="*/ 13627 w 439720"/>
                  <a:gd name="connsiteY3" fmla="*/ 31575 h 31575"/>
                  <a:gd name="connsiteX4" fmla="*/ 16480 w 439720"/>
                  <a:gd name="connsiteY4" fmla="*/ 194 h 31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720" h="31575">
                    <a:moveTo>
                      <a:pt x="16480" y="194"/>
                    </a:moveTo>
                    <a:lnTo>
                      <a:pt x="416831" y="194"/>
                    </a:lnTo>
                    <a:cubicBezTo>
                      <a:pt x="440604" y="-2659"/>
                      <a:pt x="450114" y="26821"/>
                      <a:pt x="424438" y="31575"/>
                    </a:cubicBezTo>
                    <a:lnTo>
                      <a:pt x="13627" y="31575"/>
                    </a:lnTo>
                    <a:cubicBezTo>
                      <a:pt x="-6343" y="29674"/>
                      <a:pt x="-3490" y="1145"/>
                      <a:pt x="16480" y="194"/>
                    </a:cubicBezTo>
                    <a:close/>
                  </a:path>
                </a:pathLst>
              </a:custGeom>
              <a:grpFill/>
              <a:ln w="9502" cap="flat">
                <a:noFill/>
                <a:prstDash val="solid"/>
                <a:miter/>
              </a:ln>
            </p:spPr>
            <p:txBody>
              <a:bodyPr rtlCol="0" anchor="ctr"/>
              <a:lstStyle/>
              <a:p>
                <a:endParaRPr lang="de-DE" dirty="0"/>
              </a:p>
            </p:txBody>
          </p:sp>
          <p:sp>
            <p:nvSpPr>
              <p:cNvPr id="26" name="Freeform 37">
                <a:extLst>
                  <a:ext uri="{FF2B5EF4-FFF2-40B4-BE49-F238E27FC236}">
                    <a16:creationId xmlns:a16="http://schemas.microsoft.com/office/drawing/2014/main" id="{47737D50-4C28-C5FB-CB15-FC0A6540F8A2}"/>
                  </a:ext>
                </a:extLst>
              </p:cNvPr>
              <p:cNvSpPr/>
              <p:nvPr/>
            </p:nvSpPr>
            <p:spPr>
              <a:xfrm>
                <a:off x="3938992" y="3958890"/>
                <a:ext cx="395364" cy="32332"/>
              </a:xfrm>
              <a:custGeom>
                <a:avLst/>
                <a:gdLst>
                  <a:gd name="connsiteX0" fmla="*/ 390374 w 395364"/>
                  <a:gd name="connsiteY0" fmla="*/ 27578 h 32332"/>
                  <a:gd name="connsiteX1" fmla="*/ 376109 w 395364"/>
                  <a:gd name="connsiteY1" fmla="*/ 32332 h 32332"/>
                  <a:gd name="connsiteX2" fmla="*/ 17601 w 395364"/>
                  <a:gd name="connsiteY2" fmla="*/ 32332 h 32332"/>
                  <a:gd name="connsiteX3" fmla="*/ 13797 w 395364"/>
                  <a:gd name="connsiteY3" fmla="*/ 0 h 32332"/>
                  <a:gd name="connsiteX4" fmla="*/ 381815 w 395364"/>
                  <a:gd name="connsiteY4" fmla="*/ 0 h 32332"/>
                  <a:gd name="connsiteX5" fmla="*/ 390374 w 395364"/>
                  <a:gd name="connsiteY5" fmla="*/ 27578 h 3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364" h="32332">
                    <a:moveTo>
                      <a:pt x="390374" y="27578"/>
                    </a:moveTo>
                    <a:cubicBezTo>
                      <a:pt x="387521" y="30430"/>
                      <a:pt x="380864" y="32332"/>
                      <a:pt x="376109" y="32332"/>
                    </a:cubicBezTo>
                    <a:lnTo>
                      <a:pt x="17601" y="32332"/>
                    </a:lnTo>
                    <a:cubicBezTo>
                      <a:pt x="-6173" y="29480"/>
                      <a:pt x="-4271" y="1902"/>
                      <a:pt x="13797" y="0"/>
                    </a:cubicBezTo>
                    <a:lnTo>
                      <a:pt x="381815" y="0"/>
                    </a:lnTo>
                    <a:cubicBezTo>
                      <a:pt x="395128" y="1902"/>
                      <a:pt x="399883" y="19019"/>
                      <a:pt x="390374" y="27578"/>
                    </a:cubicBezTo>
                    <a:close/>
                  </a:path>
                </a:pathLst>
              </a:custGeom>
              <a:grpFill/>
              <a:ln w="9502" cap="flat">
                <a:noFill/>
                <a:prstDash val="solid"/>
                <a:miter/>
              </a:ln>
            </p:spPr>
            <p:txBody>
              <a:bodyPr rtlCol="0" anchor="ctr"/>
              <a:lstStyle/>
              <a:p>
                <a:endParaRPr lang="de-DE" dirty="0"/>
              </a:p>
            </p:txBody>
          </p:sp>
          <p:sp>
            <p:nvSpPr>
              <p:cNvPr id="27" name="Freeform 38">
                <a:extLst>
                  <a:ext uri="{FF2B5EF4-FFF2-40B4-BE49-F238E27FC236}">
                    <a16:creationId xmlns:a16="http://schemas.microsoft.com/office/drawing/2014/main" id="{D9AA02B2-BAEE-3415-C1FC-1CD7A5C2D61C}"/>
                  </a:ext>
                </a:extLst>
              </p:cNvPr>
              <p:cNvSpPr/>
              <p:nvPr/>
            </p:nvSpPr>
            <p:spPr>
              <a:xfrm>
                <a:off x="3939001" y="3358840"/>
                <a:ext cx="324636" cy="32332"/>
              </a:xfrm>
              <a:custGeom>
                <a:avLst/>
                <a:gdLst>
                  <a:gd name="connsiteX0" fmla="*/ 319995 w 324636"/>
                  <a:gd name="connsiteY0" fmla="*/ 4755 h 32332"/>
                  <a:gd name="connsiteX1" fmla="*/ 307633 w 324636"/>
                  <a:gd name="connsiteY1" fmla="*/ 32332 h 32332"/>
                  <a:gd name="connsiteX2" fmla="*/ 15691 w 324636"/>
                  <a:gd name="connsiteY2" fmla="*/ 32332 h 32332"/>
                  <a:gd name="connsiteX3" fmla="*/ 15691 w 324636"/>
                  <a:gd name="connsiteY3" fmla="*/ 0 h 32332"/>
                  <a:gd name="connsiteX4" fmla="*/ 313338 w 324636"/>
                  <a:gd name="connsiteY4" fmla="*/ 0 h 32332"/>
                  <a:gd name="connsiteX5" fmla="*/ 319995 w 324636"/>
                  <a:gd name="connsiteY5" fmla="*/ 4755 h 3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636" h="32332">
                    <a:moveTo>
                      <a:pt x="319995" y="4755"/>
                    </a:moveTo>
                    <a:cubicBezTo>
                      <a:pt x="330456" y="16166"/>
                      <a:pt x="321897" y="31381"/>
                      <a:pt x="307633" y="32332"/>
                    </a:cubicBezTo>
                    <a:lnTo>
                      <a:pt x="15691" y="32332"/>
                    </a:lnTo>
                    <a:cubicBezTo>
                      <a:pt x="-5230" y="29480"/>
                      <a:pt x="-5230" y="1902"/>
                      <a:pt x="15691" y="0"/>
                    </a:cubicBezTo>
                    <a:lnTo>
                      <a:pt x="313338" y="0"/>
                    </a:lnTo>
                    <a:cubicBezTo>
                      <a:pt x="315240" y="1902"/>
                      <a:pt x="319044" y="2853"/>
                      <a:pt x="319995" y="4755"/>
                    </a:cubicBezTo>
                    <a:close/>
                  </a:path>
                </a:pathLst>
              </a:custGeom>
              <a:grpFill/>
              <a:ln w="9502" cap="flat">
                <a:noFill/>
                <a:prstDash val="solid"/>
                <a:miter/>
              </a:ln>
            </p:spPr>
            <p:txBody>
              <a:bodyPr rtlCol="0" anchor="ctr"/>
              <a:lstStyle/>
              <a:p>
                <a:endParaRPr lang="de-DE" dirty="0"/>
              </a:p>
            </p:txBody>
          </p:sp>
          <p:sp>
            <p:nvSpPr>
              <p:cNvPr id="28" name="Freeform 39">
                <a:extLst>
                  <a:ext uri="{FF2B5EF4-FFF2-40B4-BE49-F238E27FC236}">
                    <a16:creationId xmlns:a16="http://schemas.microsoft.com/office/drawing/2014/main" id="{63AF385E-36AD-C6F2-A3E5-EDCA4665BBB1}"/>
                  </a:ext>
                </a:extLst>
              </p:cNvPr>
              <p:cNvSpPr/>
              <p:nvPr/>
            </p:nvSpPr>
            <p:spPr>
              <a:xfrm>
                <a:off x="4262415" y="3579233"/>
                <a:ext cx="330950" cy="330684"/>
              </a:xfrm>
              <a:custGeom>
                <a:avLst/>
                <a:gdLst>
                  <a:gd name="connsiteX0" fmla="*/ 157291 w 330950"/>
                  <a:gd name="connsiteY0" fmla="*/ 228 h 330684"/>
                  <a:gd name="connsiteX1" fmla="*/ 308492 w 330950"/>
                  <a:gd name="connsiteY1" fmla="*/ 248426 h 330684"/>
                  <a:gd name="connsiteX2" fmla="*/ 21305 w 330950"/>
                  <a:gd name="connsiteY2" fmla="*/ 247475 h 330684"/>
                  <a:gd name="connsiteX3" fmla="*/ 156340 w 330950"/>
                  <a:gd name="connsiteY3" fmla="*/ 228 h 330684"/>
                  <a:gd name="connsiteX4" fmla="*/ 71705 w 330950"/>
                  <a:gd name="connsiteY4" fmla="*/ 259837 h 330684"/>
                  <a:gd name="connsiteX5" fmla="*/ 279964 w 330950"/>
                  <a:gd name="connsiteY5" fmla="*/ 233211 h 330684"/>
                  <a:gd name="connsiteX6" fmla="*/ 188672 w 330950"/>
                  <a:gd name="connsiteY6" fmla="*/ 33511 h 330684"/>
                  <a:gd name="connsiteX7" fmla="*/ 72656 w 330950"/>
                  <a:gd name="connsiteY7" fmla="*/ 259837 h 330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950" h="330684">
                    <a:moveTo>
                      <a:pt x="157291" y="228"/>
                    </a:moveTo>
                    <a:cubicBezTo>
                      <a:pt x="287571" y="-6429"/>
                      <a:pt x="374108" y="134311"/>
                      <a:pt x="308492" y="248426"/>
                    </a:cubicBezTo>
                    <a:cubicBezTo>
                      <a:pt x="245729" y="358736"/>
                      <a:pt x="83117" y="357785"/>
                      <a:pt x="21305" y="247475"/>
                    </a:cubicBezTo>
                    <a:cubicBezTo>
                      <a:pt x="-38605" y="140017"/>
                      <a:pt x="34618" y="6884"/>
                      <a:pt x="156340" y="228"/>
                    </a:cubicBezTo>
                    <a:close/>
                    <a:moveTo>
                      <a:pt x="71705" y="259837"/>
                    </a:moveTo>
                    <a:cubicBezTo>
                      <a:pt x="132566" y="320698"/>
                      <a:pt x="236220" y="306434"/>
                      <a:pt x="279964" y="233211"/>
                    </a:cubicBezTo>
                    <a:cubicBezTo>
                      <a:pt x="327511" y="152380"/>
                      <a:pt x="279964" y="49677"/>
                      <a:pt x="188672" y="33511"/>
                    </a:cubicBezTo>
                    <a:cubicBezTo>
                      <a:pt x="61245" y="11639"/>
                      <a:pt x="-19586" y="167595"/>
                      <a:pt x="72656" y="259837"/>
                    </a:cubicBezTo>
                    <a:close/>
                  </a:path>
                </a:pathLst>
              </a:custGeom>
              <a:grpFill/>
              <a:ln w="9502" cap="flat">
                <a:noFill/>
                <a:prstDash val="solid"/>
                <a:miter/>
              </a:ln>
            </p:spPr>
            <p:txBody>
              <a:bodyPr rtlCol="0" anchor="ctr"/>
              <a:lstStyle/>
              <a:p>
                <a:endParaRPr lang="de-DE" dirty="0"/>
              </a:p>
            </p:txBody>
          </p:sp>
        </p:grpSp>
      </p:grpSp>
      <p:sp>
        <p:nvSpPr>
          <p:cNvPr id="29" name="Text Placeholder 7">
            <a:extLst>
              <a:ext uri="{FF2B5EF4-FFF2-40B4-BE49-F238E27FC236}">
                <a16:creationId xmlns:a16="http://schemas.microsoft.com/office/drawing/2014/main" id="{7A70984D-0DF1-1B47-4CB7-5B4D969707F8}"/>
              </a:ext>
            </a:extLst>
          </p:cNvPr>
          <p:cNvSpPr txBox="1">
            <a:spLocks/>
          </p:cNvSpPr>
          <p:nvPr/>
        </p:nvSpPr>
        <p:spPr>
          <a:xfrm>
            <a:off x="2052105" y="8988105"/>
            <a:ext cx="4130331" cy="11268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ct val="150000"/>
              </a:lnSpc>
              <a:buNone/>
            </a:pPr>
            <a:r>
              <a:rPr lang="de-DE" dirty="0">
                <a:hlinkClick r:id="rId2"/>
              </a:rPr>
              <a:t>EIOPA Planning for retirement video</a:t>
            </a:r>
          </a:p>
          <a:p>
            <a:pPr marL="0" indent="0">
              <a:lnSpc>
                <a:spcPct val="150000"/>
              </a:lnSpc>
              <a:buNone/>
            </a:pPr>
            <a:r>
              <a:rPr lang="de-DE" dirty="0">
                <a:hlinkClick r:id="rId3"/>
              </a:rPr>
              <a:t>The Retirement Systems in the European Union</a:t>
            </a:r>
            <a:endParaRPr lang="de-DE" dirty="0"/>
          </a:p>
          <a:p>
            <a:pPr marL="0" indent="0">
              <a:lnSpc>
                <a:spcPct val="150000"/>
              </a:lnSpc>
              <a:buNone/>
            </a:pPr>
            <a:r>
              <a:rPr lang="de-DE" dirty="0">
                <a:hlinkClick r:id="rId4"/>
              </a:rPr>
              <a:t>Understanding EU Actions on pensions</a:t>
            </a:r>
            <a:endParaRPr lang="de-DE" dirty="0"/>
          </a:p>
          <a:p>
            <a:pPr marL="0" indent="0">
              <a:lnSpc>
                <a:spcPct val="150000"/>
              </a:lnSpc>
              <a:buNone/>
            </a:pPr>
            <a:r>
              <a:rPr lang="de-DE" dirty="0">
                <a:hlinkClick r:id="rId5"/>
              </a:rPr>
              <a:t>Financial Security for Women in Retirement in Germany</a:t>
            </a:r>
            <a:endParaRPr lang="de-DE" dirty="0"/>
          </a:p>
          <a:p>
            <a:pPr marL="0" indent="0">
              <a:lnSpc>
                <a:spcPct val="150000"/>
              </a:lnSpc>
              <a:buNone/>
            </a:pPr>
            <a:endParaRPr lang="de-DE" dirty="0"/>
          </a:p>
        </p:txBody>
      </p:sp>
    </p:spTree>
    <p:extLst>
      <p:ext uri="{BB962C8B-B14F-4D97-AF65-F5344CB8AC3E}">
        <p14:creationId xmlns:p14="http://schemas.microsoft.com/office/powerpoint/2010/main" val="22946296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5CC23-8B0B-DC9C-0AD6-AEC25C956FE1}"/>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0F252225-F023-CBAC-1EA3-700BA849C3B2}"/>
              </a:ext>
            </a:extLst>
          </p:cNvPr>
          <p:cNvSpPr>
            <a:spLocks noGrp="1"/>
          </p:cNvSpPr>
          <p:nvPr>
            <p:ph type="body" sz="quarter" idx="49"/>
          </p:nvPr>
        </p:nvSpPr>
        <p:spPr/>
        <p:txBody>
          <a:bodyPr/>
          <a:lstStyle/>
          <a:p>
            <a:r>
              <a:rPr lang="de-DE" dirty="0"/>
              <a:t>Einführung</a:t>
            </a:r>
          </a:p>
        </p:txBody>
      </p:sp>
      <p:sp>
        <p:nvSpPr>
          <p:cNvPr id="2" name="Text Placeholder 1">
            <a:extLst>
              <a:ext uri="{FF2B5EF4-FFF2-40B4-BE49-F238E27FC236}">
                <a16:creationId xmlns:a16="http://schemas.microsoft.com/office/drawing/2014/main" id="{7278AB5E-B913-8979-1495-7F5511763C40}"/>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8F6DFAF6-F932-0F81-F59F-3A3782203FE7}"/>
              </a:ext>
            </a:extLst>
          </p:cNvPr>
          <p:cNvSpPr>
            <a:spLocks noGrp="1"/>
          </p:cNvSpPr>
          <p:nvPr>
            <p:ph type="body" sz="quarter" idx="61"/>
          </p:nvPr>
        </p:nvSpPr>
        <p:spPr/>
        <p:txBody>
          <a:bodyPr/>
          <a:lstStyle/>
          <a:p>
            <a:pPr>
              <a:lnSpc>
                <a:spcPts val="3420"/>
              </a:lnSpc>
            </a:pPr>
            <a:r>
              <a:rPr lang="de-DE" dirty="0" sz="2700"/>
              <a:t>Frauen in der späten Karrierephase</a:t>
            </a:r>
          </a:p>
        </p:txBody>
      </p:sp>
      <p:sp>
        <p:nvSpPr>
          <p:cNvPr id="8" name="Text Placeholder 7">
            <a:extLst>
              <a:ext uri="{FF2B5EF4-FFF2-40B4-BE49-F238E27FC236}">
                <a16:creationId xmlns:a16="http://schemas.microsoft.com/office/drawing/2014/main" id="{BDA35735-168E-765A-0A8C-93529B83A78D}"/>
              </a:ext>
            </a:extLst>
          </p:cNvPr>
          <p:cNvSpPr>
            <a:spLocks noGrp="1"/>
          </p:cNvSpPr>
          <p:nvPr>
            <p:ph type="body" sz="quarter" idx="64"/>
          </p:nvPr>
        </p:nvSpPr>
        <p:spPr>
          <a:xfrm>
            <a:off x="1704813" y="1813810"/>
            <a:ext cx="3060000" cy="8120604"/>
          </a:xfrm>
        </p:spPr>
        <p:txBody>
          <a:bodyPr/>
          <a:lstStyle/>
          <a:p>
            <a:pPr marL="0" indent="0">
              <a:lnSpc>
                <a:spcPts val="1054"/>
              </a:lnSpc>
              <a:buNone/>
            </a:pPr>
            <a:r>
              <a:rPr lang="de-DE" b="1" dirty="0" sz="950">
                <a:solidFill>
                  <a:srgbClr val="D38CBC"/>
                </a:solidFill>
              </a:rPr>
              <a:t>Ermitteln Sie mit einer Bedarfsanalyse, ob Sie noch eine Lebensversicherung brauchen.</a:t>
            </a:r>
            <a:endParaRPr lang="de-DE" sz="1225" b="1" dirty="0">
              <a:solidFill>
                <a:srgbClr val="D38CBC"/>
              </a:solidFill>
            </a:endParaRPr>
          </a:p>
          <a:p>
            <a:pPr marL="0" indent="0">
              <a:lnSpc>
                <a:spcPts val="1525"/>
              </a:lnSpc>
              <a:buNone/>
            </a:pPr>
            <a:endParaRPr lang="de-DE" sz="1275" b="1" dirty="0">
              <a:solidFill>
                <a:srgbClr val="D38CBC"/>
              </a:solidFill>
            </a:endParaRPr>
          </a:p>
          <a:p>
            <a:pPr marL="0" indent="0">
              <a:lnSpc>
                <a:spcPts val="1054"/>
              </a:lnSpc>
              <a:buNone/>
            </a:pPr>
            <a:r>
              <a:rPr lang="de-DE" b="1" dirty="0" sz="950">
                <a:solidFill>
                  <a:srgbClr val="D38CBC"/>
                </a:solidFill>
              </a:rPr>
              <a:t>Wichtige Fragen an sich selbst</a:t>
            </a:r>
          </a:p>
          <a:p>
            <a:pPr marL="0" indent="0">
              <a:lnSpc>
                <a:spcPts val="1373"/>
              </a:lnSpc>
              <a:buNone/>
            </a:pPr>
            <a:endParaRPr lang="de-DE" sz="1150" b="1" dirty="0">
              <a:solidFill>
                <a:srgbClr val="D38CBC"/>
              </a:solidFill>
            </a:endParaRPr>
          </a:p>
          <a:p>
            <a:pPr lvl="0">
              <a:lnSpc>
                <a:spcPts val="1054"/>
              </a:lnSpc>
            </a:pPr>
            <a:r>
              <a:rPr lang="de-DE" dirty="0" sz="950"/>
              <a:t>Habe ich Schulden oder Angehörige, die abgesichert sein müssen?</a:t>
            </a:r>
          </a:p>
          <a:p>
            <a:pPr lvl="0">
              <a:lnSpc>
                <a:spcPts val="1054"/>
              </a:lnSpc>
            </a:pPr>
            <a:r>
              <a:rPr lang="de-DE" dirty="0" sz="950"/>
              <a:t>Würde mein Ehepartner oder meine Ehepartnerin Rente verlieren, wenn ich sterbe?</a:t>
            </a:r>
          </a:p>
          <a:p>
            <a:pPr lvl="0">
              <a:lnSpc>
                <a:spcPts val="1054"/>
              </a:lnSpc>
            </a:pPr>
            <a:r>
              <a:rPr lang="de-DE" dirty="0" sz="950"/>
              <a:t>Möchte ich etwas vererben oder Erbschaftsteuern abdecken?</a:t>
            </a:r>
          </a:p>
          <a:p>
            <a:pPr lvl="0">
              <a:lnSpc>
                <a:spcPts val="1054"/>
              </a:lnSpc>
            </a:pPr>
            <a:r>
              <a:rPr lang="de-DE" dirty="0" sz="950"/>
              <a:t>Reichen meine Ersparnisse für Bestattung und Kosten am Lebensende?</a:t>
            </a:r>
          </a:p>
          <a:p>
            <a:pPr lvl="0">
              <a:lnSpc>
                <a:spcPts val="1054"/>
              </a:lnSpc>
            </a:pPr>
            <a:r>
              <a:rPr lang="de-DE" dirty="0" sz="950"/>
              <a:t>Rechtfertigt die Leistung die Beitragskosten?</a:t>
            </a:r>
          </a:p>
          <a:p>
            <a:pPr marL="0" indent="0">
              <a:lnSpc>
                <a:spcPts val="1372"/>
              </a:lnSpc>
              <a:buNone/>
            </a:pPr>
            <a:endParaRPr lang="de-DE" dirty="0" sz="1150"/>
          </a:p>
          <a:p>
            <a:pPr marL="0" indent="0">
              <a:lnSpc>
                <a:spcPts val="1054"/>
              </a:lnSpc>
              <a:buNone/>
            </a:pPr>
            <a:r>
              <a:rPr lang="de-DE" b="1" dirty="0" sz="950"/>
              <a:t>1. Aktuelle finanzielle Situation</a:t>
            </a:r>
          </a:p>
          <a:p>
            <a:pPr>
              <a:lnSpc>
                <a:spcPts val="1054"/>
              </a:lnSpc>
            </a:pPr>
            <a:r>
              <a:rPr lang="de-DE" dirty="0" sz="950"/>
              <a:t>Wenn Sie noch eine Hypothek, Privatkredite oder andere Verbindlichkeiten haben, verhindert eine Lebensversicherung, dass diese Ihre Erbinnen und Erben belasten.</a:t>
            </a:r>
          </a:p>
          <a:p>
            <a:pPr>
              <a:lnSpc>
                <a:spcPts val="1054"/>
              </a:lnSpc>
            </a:pPr>
            <a:r>
              <a:rPr lang="de-DE" dirty="0" sz="950"/>
              <a:t>Wenn Familienmitglieder (Ehepartnerin oder Ehepartner, Kinder, andere) auf Ihr Einkommen oder Ihre Rente angewiesen sind, gerieten sie ohne Sie in finanzielle Not – dann kann weiterhin Schutz nötig sein. </a:t>
            </a:r>
          </a:p>
          <a:p>
            <a:pPr>
              <a:lnSpc>
                <a:spcPts val="1054"/>
              </a:lnSpc>
            </a:pPr>
            <a:r>
              <a:rPr lang="de-DE" dirty="0" sz="950"/>
              <a:t>Reichen Rente, Ersparnisse und Geldanlagen für Lebenshaltung und Kosten am Lebensende aus, sinkt Ihr Bedarf an einer Lebensversicherung</a:t>
            </a:r>
          </a:p>
          <a:p>
            <a:pPr>
              <a:lnSpc>
                <a:spcPts val="763"/>
              </a:lnSpc>
            </a:pPr>
            <a:endParaRPr lang="de-DE" dirty="0" sz="625"/>
          </a:p>
          <a:p>
            <a:pPr marL="0" indent="0">
              <a:lnSpc>
                <a:spcPts val="1054"/>
              </a:lnSpc>
              <a:spcBef>
                <a:spcPts val="2580"/>
              </a:spcBef>
              <a:buNone/>
            </a:pPr>
            <a:r>
              <a:rPr lang="de-DE" b="1" dirty="0" sz="950"/>
              <a:t>2. Bestehende Policen überprüfen</a:t>
            </a:r>
          </a:p>
          <a:p>
            <a:pPr>
              <a:lnSpc>
                <a:spcPts val="1054"/>
              </a:lnSpc>
            </a:pPr>
            <a:r>
              <a:rPr lang="de-DE" dirty="0" sz="950"/>
              <a:t>Die Beiträge steigen mit dem Alter. Ist die Police teuer und haben Sie kaum noch finanzielle Verpflichtungen, erwägen Sie, den Schutz zu reduzieren oder zu kündigen. </a:t>
            </a:r>
          </a:p>
          <a:p>
            <a:pPr>
              <a:lnSpc>
                <a:spcPts val="1054"/>
              </a:lnSpc>
            </a:pPr>
            <a:r>
              <a:rPr lang="de-DE" b="1" dirty="0" sz="950"/>
              <a:t>Art der Police:</a:t>
            </a:r>
          </a:p>
          <a:p>
            <a:pPr>
              <a:lnSpc>
                <a:spcPts val="1054"/>
              </a:lnSpc>
              <a:buFont typeface="Wingdings" panose="05000000000000000000" pitchFamily="2" charset="2"/>
              <a:buChar char="v"/>
            </a:pPr>
            <a:r>
              <a:rPr lang="de-DE" dirty="0" sz="950"/>
              <a:t>Risikolebensversicherung: Läuft oft vor oder im Ruhestand aus; eine Verlängerung lohnt sich meist nur bei kurzfristigen Verpflichtungen.</a:t>
            </a:r>
          </a:p>
          <a:p>
            <a:pPr>
              <a:lnSpc>
                <a:spcPts val="1054"/>
              </a:lnSpc>
              <a:buFont typeface="Wingdings" panose="05000000000000000000" pitchFamily="2" charset="2"/>
              <a:buChar char="v"/>
            </a:pPr>
            <a:r>
              <a:rPr lang="de-DE" dirty="0" sz="950"/>
              <a:t>Lebenslange Lebensversicherung / Universal Life: Enthält einen Rückkaufswert; prüfen Sie vor dem Rückkauf die steuerlichen Folgen.</a:t>
            </a:r>
          </a:p>
          <a:p>
            <a:pPr>
              <a:lnSpc>
                <a:spcPts val="1830"/>
              </a:lnSpc>
              <a:buFont typeface="Wingdings" panose="05000000000000000000" pitchFamily="2" charset="2"/>
              <a:buChar char="v"/>
            </a:pPr>
            <a:endParaRPr lang="de-DE" dirty="0" sz="1525"/>
          </a:p>
          <a:p>
            <a:pPr marL="0" indent="0">
              <a:lnSpc>
                <a:spcPts val="1054"/>
              </a:lnSpc>
              <a:buNone/>
            </a:pPr>
            <a:r>
              <a:rPr lang="de-DE" b="1" dirty="0" sz="950"/>
              <a:t>3. Ziele für die Police festlegen</a:t>
            </a:r>
            <a:endParaRPr lang="de-DE" dirty="0" sz="950"/>
          </a:p>
          <a:p>
            <a:pPr lvl="0">
              <a:lnSpc>
                <a:spcPts val="1054"/>
              </a:lnSpc>
            </a:pPr>
            <a:r>
              <a:rPr lang="de-DE" b="1" dirty="0" sz="950"/>
              <a:t>Einkommensersatz</a:t>
            </a:r>
            <a:r>
              <a:rPr lang="de-DE" dirty="0" sz="950"/>
              <a:t>: Wenn Sie oder Ihr Ehepartner bzw. Ihre Ehepartnerin auf Ihren Verdienst oder Ihre Rente angewiesen sind, kann eine Versicherung dieses Einkommen ersetzen.</a:t>
            </a:r>
          </a:p>
          <a:p>
            <a:pPr lvl="0">
              <a:lnSpc>
                <a:spcPts val="1054"/>
              </a:lnSpc>
            </a:pPr>
            <a:r>
              <a:rPr lang="de-DE" b="1" dirty="0" sz="950"/>
              <a:t>Nachlassplanung</a:t>
            </a:r>
            <a:r>
              <a:rPr lang="de-DE" dirty="0" sz="950"/>
              <a:t>: Eine Lebensversicherung kann Liquidität für Steuern oder die Erbschaftsplanung schaffen – besonders bei Immobilien in mehreren EU-Ländern. </a:t>
            </a:r>
            <a:endParaRPr lang="de-DE" u="sng" dirty="0" sz="950"/>
          </a:p>
          <a:p>
            <a:pPr lvl="0">
              <a:lnSpc>
                <a:spcPts val="1054"/>
              </a:lnSpc>
            </a:pPr>
            <a:r>
              <a:rPr lang="de-DE" b="1" dirty="0" sz="950"/>
              <a:t>Vermächtnis oder Spenden</a:t>
            </a:r>
            <a:r>
              <a:rPr lang="de-DE" dirty="0" sz="950"/>
              <a:t>: Manche behalten Policen, um ein finanzielles Geschenk oder eine Spende zu hinterlassen.</a:t>
            </a:r>
          </a:p>
          <a:p>
            <a:pPr lvl="0">
              <a:lnSpc>
                <a:spcPts val="1054"/>
              </a:lnSpc>
            </a:pPr>
            <a:r>
              <a:rPr lang="de-DE" b="1" dirty="0" sz="950"/>
              <a:t>Kosten am Lebensende</a:t>
            </a:r>
            <a:r>
              <a:rPr lang="de-DE" dirty="0" sz="950"/>
              <a:t>: Eine kleine Police kann Bestattungs- und Arztkosten decken und erspart Ihren Angehörigen Stress. </a:t>
            </a:r>
            <a:endParaRPr lang="de-DE" dirty="0" sz="950"/>
          </a:p>
          <a:p>
            <a:pPr>
              <a:lnSpc>
                <a:spcPts val="1068"/>
              </a:lnSpc>
            </a:pPr>
            <a:endParaRPr lang="de-DE" dirty="0" sz="900"/>
          </a:p>
          <a:p>
            <a:pPr>
              <a:lnSpc>
                <a:spcPts val="1220"/>
              </a:lnSpc>
            </a:pPr>
            <a:endParaRPr lang="de-DE" b="1" dirty="0" sz="1025"/>
          </a:p>
        </p:txBody>
      </p:sp>
      <p:sp>
        <p:nvSpPr>
          <p:cNvPr id="68" name="Rounded Rectangle 67">
            <a:extLst>
              <a:ext uri="{FF2B5EF4-FFF2-40B4-BE49-F238E27FC236}">
                <a16:creationId xmlns:a16="http://schemas.microsoft.com/office/drawing/2014/main" id="{8CC95B98-69F3-4C78-84A7-AD9635ABF6E0}"/>
              </a:ext>
            </a:extLst>
          </p:cNvPr>
          <p:cNvSpPr/>
          <p:nvPr/>
        </p:nvSpPr>
        <p:spPr>
          <a:xfrm>
            <a:off x="5005388" y="1821601"/>
            <a:ext cx="1981199" cy="1878861"/>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87" name="Graphic 2">
            <a:extLst>
              <a:ext uri="{FF2B5EF4-FFF2-40B4-BE49-F238E27FC236}">
                <a16:creationId xmlns:a16="http://schemas.microsoft.com/office/drawing/2014/main" id="{39460BE7-C02C-81D7-B157-983B07D86216}"/>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BBD2BC1F-F918-6140-641C-907F4DC874FC}"/>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A61DB35E-2CDA-CA7F-517C-05D4F10BB634}"/>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F1B78F62-889A-30C7-9955-4E98932001E4}"/>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A28D6F50-8A03-5F36-1054-1A636D660B5B}"/>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A6B2B37B-7C22-BA68-68B0-6C5DB08E1581}"/>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476A6168-1A60-BE37-15E7-0E7AB79D05AF}"/>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EB211D40-2031-DA55-7EF4-2FCAACFEED1A}"/>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grpSp>
      <p:sp>
        <p:nvSpPr>
          <p:cNvPr id="25" name="Rounded Rectangle 24">
            <a:extLst>
              <a:ext uri="{FF2B5EF4-FFF2-40B4-BE49-F238E27FC236}">
                <a16:creationId xmlns:a16="http://schemas.microsoft.com/office/drawing/2014/main" id="{5C56BDCE-9067-1A47-18BE-43A84FC83704}"/>
              </a:ext>
            </a:extLst>
          </p:cNvPr>
          <p:cNvSpPr/>
          <p:nvPr/>
        </p:nvSpPr>
        <p:spPr>
          <a:xfrm>
            <a:off x="5005388" y="4188567"/>
            <a:ext cx="1981199" cy="2619256"/>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0" name="Text Placeholder 7">
            <a:extLst>
              <a:ext uri="{FF2B5EF4-FFF2-40B4-BE49-F238E27FC236}">
                <a16:creationId xmlns:a16="http://schemas.microsoft.com/office/drawing/2014/main" id="{46A4176A-A874-321D-CD90-B9C74D82C72C}"/>
              </a:ext>
            </a:extLst>
          </p:cNvPr>
          <p:cNvSpPr txBox="1">
            <a:spLocks/>
          </p:cNvSpPr>
          <p:nvPr/>
        </p:nvSpPr>
        <p:spPr>
          <a:xfrm>
            <a:off x="5215915" y="2080391"/>
            <a:ext cx="1642085" cy="1281580"/>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109"/>
              </a:lnSpc>
              <a:buNone/>
            </a:pPr>
            <a:r>
              <a:rPr lang="de-DE" dirty="0" sz="1000"/>
              <a:t>Nutzen Sie unsere Checkliste zur Prüfung Ihrer Lebens­ver­siche­rung </a:t>
            </a:r>
            <a:r>
              <a:rPr lang="de-DE" dirty="0" sz="1000">
                <a:highlight>
                  <a:srgbClr val="FFFF00"/>
                </a:highlight>
              </a:rPr>
              <a:t>LINK </a:t>
            </a:r>
          </a:p>
          <a:p>
            <a:pPr marL="0" indent="0">
              <a:lnSpc>
                <a:spcPts val="1109"/>
              </a:lnSpc>
              <a:buNone/>
            </a:pPr>
            <a:r>
              <a:rPr lang="de-DE" dirty="0" sz="1000"/>
              <a:t>Sind die meisten Kästchen </a:t>
            </a:r>
            <a:r>
              <a:rPr lang="de-DE" b="1" dirty="0" sz="1000"/>
              <a:t>nicht angekreuzt</a:t>
            </a:r>
            <a:r>
              <a:rPr lang="de-DE" dirty="0" sz="1000"/>
              <a:t>, brauchen Sie womöglich keine Lebens­ver­siche­rung mehr. Sind mehrere </a:t>
            </a:r>
            <a:r>
              <a:rPr lang="de-DE" b="1" dirty="0" sz="1000"/>
              <a:t>angekreuzt</a:t>
            </a:r>
            <a:r>
              <a:rPr lang="de-DE" dirty="0" sz="1000"/>
              <a:t>, kann es sinnvoll sein, den Schutz bei­zube­hal­ten oder anzupassen.</a:t>
            </a:r>
            <a:endParaRPr lang="de-DE" dirty="0" sz="1000">
              <a:highlight>
                <a:srgbClr val="FFFF00"/>
              </a:highlight>
            </a:endParaRPr>
          </a:p>
          <a:p>
            <a:pPr marL="0" indent="0">
              <a:lnSpc>
                <a:spcPts val="1109"/>
              </a:lnSpc>
              <a:buNone/>
            </a:pPr>
            <a:endParaRPr lang="de-DE" dirty="0" sz="1000"/>
          </a:p>
        </p:txBody>
      </p:sp>
      <p:sp>
        <p:nvSpPr>
          <p:cNvPr id="81" name="Text Placeholder 7">
            <a:extLst>
              <a:ext uri="{FF2B5EF4-FFF2-40B4-BE49-F238E27FC236}">
                <a16:creationId xmlns:a16="http://schemas.microsoft.com/office/drawing/2014/main" id="{BAB30658-0A78-1FAD-DD00-6F8B3A060CF0}"/>
              </a:ext>
            </a:extLst>
          </p:cNvPr>
          <p:cNvSpPr txBox="1">
            <a:spLocks/>
          </p:cNvSpPr>
          <p:nvPr/>
        </p:nvSpPr>
        <p:spPr>
          <a:xfrm>
            <a:off x="5215915" y="4571535"/>
            <a:ext cx="1642085" cy="16149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dirty="0">
                <a:hlinkClick r:id="rId2"/>
              </a:rPr>
              <a:t>Life Insurance in Retirement: Do You Still Need It?</a:t>
            </a:r>
            <a:endParaRPr lang="de-DE" dirty="0"/>
          </a:p>
          <a:p>
            <a:pPr marL="0" indent="0">
              <a:lnSpc>
                <a:spcPts val="1220"/>
              </a:lnSpc>
              <a:buNone/>
            </a:pPr>
            <a:endParaRPr lang="de-DE" dirty="0" sz="1025"/>
          </a:p>
          <a:p>
            <a:pPr marL="0" indent="0">
              <a:buNone/>
            </a:pPr>
            <a:r>
              <a:rPr lang="de-DE" dirty="0">
                <a:hlinkClick r:id="rId3"/>
              </a:rPr>
              <a:t>Retiring abroad - Your Europe</a:t>
            </a:r>
            <a:endParaRPr lang="de-DE" dirty="0"/>
          </a:p>
          <a:p>
            <a:pPr marL="0" indent="0">
              <a:lnSpc>
                <a:spcPts val="1220"/>
              </a:lnSpc>
              <a:buNone/>
            </a:pPr>
            <a:endParaRPr lang="de-DE" dirty="0" sz="1025"/>
          </a:p>
          <a:p>
            <a:pPr marL="0" indent="0">
              <a:buNone/>
            </a:pPr>
            <a:r>
              <a:rPr lang="de-DE" dirty="0">
                <a:hlinkClick r:id="rId4"/>
              </a:rPr>
              <a:t>The Growing Protection Gap in European Insurance | BCG</a:t>
            </a:r>
            <a:r>
              <a:rPr lang="de-DE" dirty="0"/>
              <a:t> </a:t>
            </a:r>
          </a:p>
          <a:p>
            <a:pPr marL="0" indent="0">
              <a:lnSpc>
                <a:spcPts val="1220"/>
              </a:lnSpc>
              <a:buNone/>
            </a:pPr>
            <a:endParaRPr lang="de-DE" dirty="0" sz="1025"/>
          </a:p>
        </p:txBody>
      </p:sp>
      <p:grpSp>
        <p:nvGrpSpPr>
          <p:cNvPr id="116" name="Group 115">
            <a:extLst>
              <a:ext uri="{FF2B5EF4-FFF2-40B4-BE49-F238E27FC236}">
                <a16:creationId xmlns:a16="http://schemas.microsoft.com/office/drawing/2014/main" id="{9625DEA5-57D4-D3B7-8C21-81101EA4AF59}"/>
              </a:ext>
            </a:extLst>
          </p:cNvPr>
          <p:cNvGrpSpPr/>
          <p:nvPr/>
        </p:nvGrpSpPr>
        <p:grpSpPr>
          <a:xfrm>
            <a:off x="5126719" y="1601613"/>
            <a:ext cx="1387128" cy="406400"/>
            <a:chOff x="1997756" y="3611831"/>
            <a:chExt cx="1387128" cy="406400"/>
          </a:xfrm>
        </p:grpSpPr>
        <p:grpSp>
          <p:nvGrpSpPr>
            <p:cNvPr id="117" name="Group 116">
              <a:extLst>
                <a:ext uri="{FF2B5EF4-FFF2-40B4-BE49-F238E27FC236}">
                  <a16:creationId xmlns:a16="http://schemas.microsoft.com/office/drawing/2014/main" id="{32F8547C-63A8-2CC8-BF45-070E09671415}"/>
                </a:ext>
              </a:extLst>
            </p:cNvPr>
            <p:cNvGrpSpPr/>
            <p:nvPr/>
          </p:nvGrpSpPr>
          <p:grpSpPr>
            <a:xfrm>
              <a:off x="1997756" y="3611831"/>
              <a:ext cx="1387128" cy="406400"/>
              <a:chOff x="1590175" y="6032510"/>
              <a:chExt cx="1387128" cy="406400"/>
            </a:xfrm>
          </p:grpSpPr>
          <p:sp>
            <p:nvSpPr>
              <p:cNvPr id="125" name="Rectangle 124">
                <a:extLst>
                  <a:ext uri="{FF2B5EF4-FFF2-40B4-BE49-F238E27FC236}">
                    <a16:creationId xmlns:a16="http://schemas.microsoft.com/office/drawing/2014/main" id="{1D40D6EB-AAE3-DD83-FC85-1409C04AC2E5}"/>
                  </a:ext>
                </a:extLst>
              </p:cNvPr>
              <p:cNvSpPr/>
              <p:nvPr/>
            </p:nvSpPr>
            <p:spPr>
              <a:xfrm>
                <a:off x="1941158" y="6087928"/>
                <a:ext cx="674452"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26" name="Rectangle 125">
                <a:extLst>
                  <a:ext uri="{FF2B5EF4-FFF2-40B4-BE49-F238E27FC236}">
                    <a16:creationId xmlns:a16="http://schemas.microsoft.com/office/drawing/2014/main" id="{37025CB3-6557-DB5C-4AE1-6708332EB104}"/>
                  </a:ext>
                </a:extLst>
              </p:cNvPr>
              <p:cNvSpPr/>
              <p:nvPr/>
            </p:nvSpPr>
            <p:spPr>
              <a:xfrm>
                <a:off x="1784139" y="6092546"/>
                <a:ext cx="810205" cy="286328"/>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27" name="Text Placeholder 122">
                <a:extLst>
                  <a:ext uri="{FF2B5EF4-FFF2-40B4-BE49-F238E27FC236}">
                    <a16:creationId xmlns:a16="http://schemas.microsoft.com/office/drawing/2014/main" id="{D3E9154C-2FB6-84A2-4639-B0D68EBB5AA7}"/>
                  </a:ext>
                </a:extLst>
              </p:cNvPr>
              <p:cNvSpPr txBox="1">
                <a:spLocks/>
              </p:cNvSpPr>
              <p:nvPr/>
            </p:nvSpPr>
            <p:spPr>
              <a:xfrm>
                <a:off x="1981385" y="6096239"/>
                <a:ext cx="99591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Tipps</a:t>
                </a:r>
              </a:p>
            </p:txBody>
          </p:sp>
          <p:sp>
            <p:nvSpPr>
              <p:cNvPr id="128" name="Oval 127">
                <a:extLst>
                  <a:ext uri="{FF2B5EF4-FFF2-40B4-BE49-F238E27FC236}">
                    <a16:creationId xmlns:a16="http://schemas.microsoft.com/office/drawing/2014/main" id="{29A370D8-439F-D3FA-EC84-1FE1A6BBC71B}"/>
                  </a:ext>
                </a:extLst>
              </p:cNvPr>
              <p:cNvSpPr/>
              <p:nvPr/>
            </p:nvSpPr>
            <p:spPr>
              <a:xfrm>
                <a:off x="1590175" y="6032510"/>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29" name="Freeform 128">
                <a:extLst>
                  <a:ext uri="{FF2B5EF4-FFF2-40B4-BE49-F238E27FC236}">
                    <a16:creationId xmlns:a16="http://schemas.microsoft.com/office/drawing/2014/main" id="{183E672C-323B-5B49-B0BE-422130FA5F38}"/>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de-DE" dirty="0"/>
              </a:p>
            </p:txBody>
          </p:sp>
        </p:grpSp>
        <p:grpSp>
          <p:nvGrpSpPr>
            <p:cNvPr id="118" name="Group 117">
              <a:extLst>
                <a:ext uri="{FF2B5EF4-FFF2-40B4-BE49-F238E27FC236}">
                  <a16:creationId xmlns:a16="http://schemas.microsoft.com/office/drawing/2014/main" id="{5BEDDDAF-AB04-A12B-DE98-3EF07BF83CF6}"/>
                </a:ext>
              </a:extLst>
            </p:cNvPr>
            <p:cNvGrpSpPr/>
            <p:nvPr/>
          </p:nvGrpSpPr>
          <p:grpSpPr>
            <a:xfrm>
              <a:off x="2082840" y="3699396"/>
              <a:ext cx="249276" cy="237604"/>
              <a:chOff x="8687174" y="1568164"/>
              <a:chExt cx="1195477" cy="1139501"/>
            </a:xfrm>
            <a:solidFill>
              <a:schemeClr val="bg1"/>
            </a:solidFill>
          </p:grpSpPr>
          <p:grpSp>
            <p:nvGrpSpPr>
              <p:cNvPr id="119" name="Graphic 37">
                <a:extLst>
                  <a:ext uri="{FF2B5EF4-FFF2-40B4-BE49-F238E27FC236}">
                    <a16:creationId xmlns:a16="http://schemas.microsoft.com/office/drawing/2014/main" id="{E45DC61B-09C2-79AE-D2A4-F28C09F2C9D1}"/>
                  </a:ext>
                </a:extLst>
              </p:cNvPr>
              <p:cNvGrpSpPr/>
              <p:nvPr/>
            </p:nvGrpSpPr>
            <p:grpSpPr>
              <a:xfrm>
                <a:off x="9122006" y="1798742"/>
                <a:ext cx="652378" cy="709850"/>
                <a:chOff x="4172018" y="1336363"/>
                <a:chExt cx="742283" cy="807675"/>
              </a:xfrm>
              <a:grpFill/>
            </p:grpSpPr>
            <p:sp>
              <p:nvSpPr>
                <p:cNvPr id="121" name="Freeform 120">
                  <a:extLst>
                    <a:ext uri="{FF2B5EF4-FFF2-40B4-BE49-F238E27FC236}">
                      <a16:creationId xmlns:a16="http://schemas.microsoft.com/office/drawing/2014/main" id="{26EF7409-FA05-FD85-52FD-4BB0345EDDF3}"/>
                    </a:ext>
                  </a:extLst>
                </p:cNvPr>
                <p:cNvSpPr/>
                <p:nvPr/>
              </p:nvSpPr>
              <p:spPr>
                <a:xfrm>
                  <a:off x="4172018" y="1603142"/>
                  <a:ext cx="326273" cy="540896"/>
                </a:xfrm>
                <a:custGeom>
                  <a:avLst/>
                  <a:gdLst>
                    <a:gd name="connsiteX0" fmla="*/ 270512 w 326273"/>
                    <a:gd name="connsiteY0" fmla="*/ 377770 h 540896"/>
                    <a:gd name="connsiteX1" fmla="*/ 323765 w 326273"/>
                    <a:gd name="connsiteY1" fmla="*/ 400593 h 540896"/>
                    <a:gd name="connsiteX2" fmla="*/ 323765 w 326273"/>
                    <a:gd name="connsiteY2" fmla="*/ 517560 h 540896"/>
                    <a:gd name="connsiteX3" fmla="*/ 296187 w 326273"/>
                    <a:gd name="connsiteY3" fmla="*/ 538481 h 540896"/>
                    <a:gd name="connsiteX4" fmla="*/ 30872 w 326273"/>
                    <a:gd name="connsiteY4" fmla="*/ 538481 h 540896"/>
                    <a:gd name="connsiteX5" fmla="*/ 3294 w 326273"/>
                    <a:gd name="connsiteY5" fmla="*/ 515658 h 540896"/>
                    <a:gd name="connsiteX6" fmla="*/ 3294 w 326273"/>
                    <a:gd name="connsiteY6" fmla="*/ 398691 h 540896"/>
                    <a:gd name="connsiteX7" fmla="*/ 56548 w 326273"/>
                    <a:gd name="connsiteY7" fmla="*/ 377770 h 540896"/>
                    <a:gd name="connsiteX8" fmla="*/ 56548 w 326273"/>
                    <a:gd name="connsiteY8" fmla="*/ 162855 h 540896"/>
                    <a:gd name="connsiteX9" fmla="*/ 3294 w 326273"/>
                    <a:gd name="connsiteY9" fmla="*/ 141934 h 540896"/>
                    <a:gd name="connsiteX10" fmla="*/ 3294 w 326273"/>
                    <a:gd name="connsiteY10" fmla="*/ 24967 h 540896"/>
                    <a:gd name="connsiteX11" fmla="*/ 30872 w 326273"/>
                    <a:gd name="connsiteY11" fmla="*/ 2144 h 540896"/>
                    <a:gd name="connsiteX12" fmla="*/ 245787 w 326273"/>
                    <a:gd name="connsiteY12" fmla="*/ 2144 h 540896"/>
                    <a:gd name="connsiteX13" fmla="*/ 271462 w 326273"/>
                    <a:gd name="connsiteY13" fmla="*/ 22114 h 540896"/>
                    <a:gd name="connsiteX14" fmla="*/ 271462 w 326273"/>
                    <a:gd name="connsiteY14" fmla="*/ 377770 h 540896"/>
                    <a:gd name="connsiteX15" fmla="*/ 217258 w 326273"/>
                    <a:gd name="connsiteY15" fmla="*/ 55397 h 540896"/>
                    <a:gd name="connsiteX16" fmla="*/ 56548 w 326273"/>
                    <a:gd name="connsiteY16" fmla="*/ 55397 h 540896"/>
                    <a:gd name="connsiteX17" fmla="*/ 56548 w 326273"/>
                    <a:gd name="connsiteY17" fmla="*/ 108651 h 540896"/>
                    <a:gd name="connsiteX18" fmla="*/ 109801 w 326273"/>
                    <a:gd name="connsiteY18" fmla="*/ 129572 h 540896"/>
                    <a:gd name="connsiteX19" fmla="*/ 109801 w 326273"/>
                    <a:gd name="connsiteY19" fmla="*/ 402494 h 540896"/>
                    <a:gd name="connsiteX20" fmla="*/ 56548 w 326273"/>
                    <a:gd name="connsiteY20" fmla="*/ 430072 h 540896"/>
                    <a:gd name="connsiteX21" fmla="*/ 56548 w 326273"/>
                    <a:gd name="connsiteY21" fmla="*/ 483325 h 540896"/>
                    <a:gd name="connsiteX22" fmla="*/ 271462 w 326273"/>
                    <a:gd name="connsiteY22" fmla="*/ 483325 h 540896"/>
                    <a:gd name="connsiteX23" fmla="*/ 271462 w 326273"/>
                    <a:gd name="connsiteY23" fmla="*/ 430072 h 540896"/>
                    <a:gd name="connsiteX24" fmla="*/ 236277 w 326273"/>
                    <a:gd name="connsiteY24" fmla="*/ 429121 h 540896"/>
                    <a:gd name="connsiteX25" fmla="*/ 217258 w 326273"/>
                    <a:gd name="connsiteY25" fmla="*/ 410102 h 540896"/>
                    <a:gd name="connsiteX26" fmla="*/ 217258 w 326273"/>
                    <a:gd name="connsiteY26" fmla="*/ 54446 h 54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6273" h="540896">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grpFill/>
                <a:ln w="9502" cap="flat">
                  <a:noFill/>
                  <a:prstDash val="solid"/>
                  <a:miter/>
                </a:ln>
              </p:spPr>
              <p:txBody>
                <a:bodyPr rtlCol="0" anchor="ctr"/>
                <a:lstStyle/>
                <a:p>
                  <a:endParaRPr lang="de-DE" dirty="0"/>
                </a:p>
              </p:txBody>
            </p:sp>
            <p:sp>
              <p:nvSpPr>
                <p:cNvPr id="122" name="Freeform 121">
                  <a:extLst>
                    <a:ext uri="{FF2B5EF4-FFF2-40B4-BE49-F238E27FC236}">
                      <a16:creationId xmlns:a16="http://schemas.microsoft.com/office/drawing/2014/main" id="{A662558B-5BD0-558B-49B9-0B86BF2AD58E}"/>
                    </a:ext>
                  </a:extLst>
                </p:cNvPr>
                <p:cNvSpPr/>
                <p:nvPr/>
              </p:nvSpPr>
              <p:spPr>
                <a:xfrm>
                  <a:off x="4229167" y="1336363"/>
                  <a:ext cx="210937" cy="214976"/>
                </a:xfrm>
                <a:custGeom>
                  <a:avLst/>
                  <a:gdLst>
                    <a:gd name="connsiteX0" fmla="*/ 94493 w 210937"/>
                    <a:gd name="connsiteY0" fmla="*/ 755 h 214976"/>
                    <a:gd name="connsiteX1" fmla="*/ 112561 w 210937"/>
                    <a:gd name="connsiteY1" fmla="*/ 214719 h 214976"/>
                    <a:gd name="connsiteX2" fmla="*/ 94493 w 210937"/>
                    <a:gd name="connsiteY2" fmla="*/ 755 h 214976"/>
                    <a:gd name="connsiteX3" fmla="*/ 97346 w 210937"/>
                    <a:gd name="connsiteY3" fmla="*/ 54959 h 214976"/>
                    <a:gd name="connsiteX4" fmla="*/ 112561 w 210937"/>
                    <a:gd name="connsiteY4" fmla="*/ 161466 h 214976"/>
                    <a:gd name="connsiteX5" fmla="*/ 97346 w 210937"/>
                    <a:gd name="connsiteY5" fmla="*/ 54959 h 21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37" h="214976">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grpFill/>
                <a:ln w="9502" cap="flat">
                  <a:noFill/>
                  <a:prstDash val="solid"/>
                  <a:miter/>
                </a:ln>
              </p:spPr>
              <p:txBody>
                <a:bodyPr rtlCol="0" anchor="ctr"/>
                <a:lstStyle/>
                <a:p>
                  <a:endParaRPr lang="de-DE" dirty="0"/>
                </a:p>
              </p:txBody>
            </p:sp>
            <p:sp>
              <p:nvSpPr>
                <p:cNvPr id="123" name="Freeform 122">
                  <a:extLst>
                    <a:ext uri="{FF2B5EF4-FFF2-40B4-BE49-F238E27FC236}">
                      <a16:creationId xmlns:a16="http://schemas.microsoft.com/office/drawing/2014/main" id="{A1738050-3343-65B0-3698-BF4AE66C25C1}"/>
                    </a:ext>
                  </a:extLst>
                </p:cNvPr>
                <p:cNvSpPr/>
                <p:nvPr/>
              </p:nvSpPr>
              <p:spPr>
                <a:xfrm>
                  <a:off x="4809596" y="1481626"/>
                  <a:ext cx="104705" cy="404660"/>
                </a:xfrm>
                <a:custGeom>
                  <a:avLst/>
                  <a:gdLst>
                    <a:gd name="connsiteX0" fmla="*/ 85586 w 104705"/>
                    <a:gd name="connsiteY0" fmla="*/ 385172 h 404660"/>
                    <a:gd name="connsiteX1" fmla="*/ 40891 w 104705"/>
                    <a:gd name="connsiteY1" fmla="*/ 368055 h 404660"/>
                    <a:gd name="connsiteX2" fmla="*/ 31381 w 104705"/>
                    <a:gd name="connsiteY2" fmla="*/ 115102 h 404660"/>
                    <a:gd name="connsiteX3" fmla="*/ 0 w 104705"/>
                    <a:gd name="connsiteY3" fmla="*/ 27614 h 404660"/>
                    <a:gd name="connsiteX4" fmla="*/ 45646 w 104705"/>
                    <a:gd name="connsiteY4" fmla="*/ 8595 h 404660"/>
                    <a:gd name="connsiteX5" fmla="*/ 84635 w 104705"/>
                    <a:gd name="connsiteY5" fmla="*/ 108445 h 404660"/>
                    <a:gd name="connsiteX6" fmla="*/ 93193 w 104705"/>
                    <a:gd name="connsiteY6" fmla="*/ 368055 h 404660"/>
                    <a:gd name="connsiteX7" fmla="*/ 84635 w 104705"/>
                    <a:gd name="connsiteY7" fmla="*/ 385172 h 40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05" h="40466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grpFill/>
                <a:ln w="9502" cap="flat">
                  <a:noFill/>
                  <a:prstDash val="solid"/>
                  <a:miter/>
                </a:ln>
              </p:spPr>
              <p:txBody>
                <a:bodyPr rtlCol="0" anchor="ctr"/>
                <a:lstStyle/>
                <a:p>
                  <a:endParaRPr lang="de-DE" dirty="0"/>
                </a:p>
              </p:txBody>
            </p:sp>
            <p:sp>
              <p:nvSpPr>
                <p:cNvPr id="124" name="Freeform 123">
                  <a:extLst>
                    <a:ext uri="{FF2B5EF4-FFF2-40B4-BE49-F238E27FC236}">
                      <a16:creationId xmlns:a16="http://schemas.microsoft.com/office/drawing/2014/main" id="{BC6D0D10-3274-3920-4927-EE2B3640D260}"/>
                    </a:ext>
                  </a:extLst>
                </p:cNvPr>
                <p:cNvSpPr/>
                <p:nvPr/>
              </p:nvSpPr>
              <p:spPr>
                <a:xfrm>
                  <a:off x="4756500" y="1389805"/>
                  <a:ext cx="50819" cy="51633"/>
                </a:xfrm>
                <a:custGeom>
                  <a:avLst/>
                  <a:gdLst>
                    <a:gd name="connsiteX0" fmla="*/ 17911 w 50819"/>
                    <a:gd name="connsiteY0" fmla="*/ 566 h 51633"/>
                    <a:gd name="connsiteX1" fmla="*/ 36930 w 50819"/>
                    <a:gd name="connsiteY1" fmla="*/ 49064 h 51633"/>
                    <a:gd name="connsiteX2" fmla="*/ 17911 w 50819"/>
                    <a:gd name="connsiteY2" fmla="*/ 566 h 51633"/>
                  </a:gdLst>
                  <a:ahLst/>
                  <a:cxnLst>
                    <a:cxn ang="0">
                      <a:pos x="connsiteX0" y="connsiteY0"/>
                    </a:cxn>
                    <a:cxn ang="0">
                      <a:pos x="connsiteX1" y="connsiteY1"/>
                    </a:cxn>
                    <a:cxn ang="0">
                      <a:pos x="connsiteX2" y="connsiteY2"/>
                    </a:cxn>
                  </a:cxnLst>
                  <a:rect l="l" t="t" r="r" b="b"/>
                  <a:pathLst>
                    <a:path w="50819" h="51633">
                      <a:moveTo>
                        <a:pt x="17911" y="566"/>
                      </a:moveTo>
                      <a:cubicBezTo>
                        <a:pt x="45489" y="-5140"/>
                        <a:pt x="65459" y="33849"/>
                        <a:pt x="36930" y="49064"/>
                      </a:cubicBezTo>
                      <a:cubicBezTo>
                        <a:pt x="8402" y="64279"/>
                        <a:pt x="-19176" y="7222"/>
                        <a:pt x="17911" y="566"/>
                      </a:cubicBezTo>
                      <a:close/>
                    </a:path>
                  </a:pathLst>
                </a:custGeom>
                <a:grpFill/>
                <a:ln w="9502" cap="flat">
                  <a:noFill/>
                  <a:prstDash val="solid"/>
                  <a:miter/>
                </a:ln>
              </p:spPr>
              <p:txBody>
                <a:bodyPr rtlCol="0" anchor="ctr"/>
                <a:lstStyle/>
                <a:p>
                  <a:endParaRPr lang="de-DE" dirty="0"/>
                </a:p>
              </p:txBody>
            </p:sp>
          </p:grpSp>
          <p:sp>
            <p:nvSpPr>
              <p:cNvPr id="120" name="Oval Callout 119">
                <a:extLst>
                  <a:ext uri="{FF2B5EF4-FFF2-40B4-BE49-F238E27FC236}">
                    <a16:creationId xmlns:a16="http://schemas.microsoft.com/office/drawing/2014/main" id="{8463F1DA-BE00-38FB-7CA8-9F9AB8933AB1}"/>
                  </a:ext>
                </a:extLst>
              </p:cNvPr>
              <p:cNvSpPr/>
              <p:nvPr/>
            </p:nvSpPr>
            <p:spPr>
              <a:xfrm rot="1336282">
                <a:off x="8687174" y="1568164"/>
                <a:ext cx="1195477" cy="1139501"/>
              </a:xfrm>
              <a:prstGeom prst="wedgeEllipseCallout">
                <a:avLst>
                  <a:gd name="adj1" fmla="val -24644"/>
                  <a:gd name="adj2" fmla="val 67550"/>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grpSp>
      <p:grpSp>
        <p:nvGrpSpPr>
          <p:cNvPr id="130" name="Group 129">
            <a:extLst>
              <a:ext uri="{FF2B5EF4-FFF2-40B4-BE49-F238E27FC236}">
                <a16:creationId xmlns:a16="http://schemas.microsoft.com/office/drawing/2014/main" id="{0DB67B85-557F-341F-EE2C-45D9F36BF484}"/>
              </a:ext>
            </a:extLst>
          </p:cNvPr>
          <p:cNvGrpSpPr/>
          <p:nvPr/>
        </p:nvGrpSpPr>
        <p:grpSpPr>
          <a:xfrm>
            <a:off x="5101910" y="4039575"/>
            <a:ext cx="1323705" cy="406400"/>
            <a:chOff x="1972947" y="5649738"/>
            <a:chExt cx="1323705" cy="406400"/>
          </a:xfrm>
        </p:grpSpPr>
        <p:sp>
          <p:nvSpPr>
            <p:cNvPr id="131" name="Rectangle 130">
              <a:extLst>
                <a:ext uri="{FF2B5EF4-FFF2-40B4-BE49-F238E27FC236}">
                  <a16:creationId xmlns:a16="http://schemas.microsoft.com/office/drawing/2014/main" id="{B55CB9EE-09C8-1362-CC87-B53BAE9A38E8}"/>
                </a:ext>
              </a:extLst>
            </p:cNvPr>
            <p:cNvSpPr/>
            <p:nvPr/>
          </p:nvSpPr>
          <p:spPr>
            <a:xfrm>
              <a:off x="2323930" y="5705156"/>
              <a:ext cx="1033418"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32" name="Rectangle 131">
              <a:extLst>
                <a:ext uri="{FF2B5EF4-FFF2-40B4-BE49-F238E27FC236}">
                  <a16:creationId xmlns:a16="http://schemas.microsoft.com/office/drawing/2014/main" id="{DB453C46-B4FA-FABA-32C1-B3B9B85A4C10}"/>
                </a:ext>
              </a:extLst>
            </p:cNvPr>
            <p:cNvSpPr/>
            <p:nvPr/>
          </p:nvSpPr>
          <p:spPr>
            <a:xfrm>
              <a:off x="2166912" y="5709774"/>
              <a:ext cx="1190436" cy="286328"/>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33" name="Text Placeholder 122">
              <a:extLst>
                <a:ext uri="{FF2B5EF4-FFF2-40B4-BE49-F238E27FC236}">
                  <a16:creationId xmlns:a16="http://schemas.microsoft.com/office/drawing/2014/main" id="{A53CBD40-0358-DE8E-AC19-25528A3B6457}"/>
                </a:ext>
              </a:extLst>
            </p:cNvPr>
            <p:cNvSpPr txBox="1">
              <a:spLocks/>
            </p:cNvSpPr>
            <p:nvPr/>
          </p:nvSpPr>
          <p:spPr>
            <a:xfrm>
              <a:off x="2364155" y="5713467"/>
              <a:ext cx="1119595"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Ressourcen</a:t>
              </a:r>
            </a:p>
          </p:txBody>
        </p:sp>
        <p:sp>
          <p:nvSpPr>
            <p:cNvPr id="134" name="Oval 133">
              <a:extLst>
                <a:ext uri="{FF2B5EF4-FFF2-40B4-BE49-F238E27FC236}">
                  <a16:creationId xmlns:a16="http://schemas.microsoft.com/office/drawing/2014/main" id="{700ED3CC-4427-D6F9-1FED-867666BDAC0B}"/>
                </a:ext>
              </a:extLst>
            </p:cNvPr>
            <p:cNvSpPr/>
            <p:nvPr/>
          </p:nvSpPr>
          <p:spPr>
            <a:xfrm>
              <a:off x="1972947" y="5649738"/>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135" name="Graphic 37">
              <a:extLst>
                <a:ext uri="{FF2B5EF4-FFF2-40B4-BE49-F238E27FC236}">
                  <a16:creationId xmlns:a16="http://schemas.microsoft.com/office/drawing/2014/main" id="{A25D7E7E-D3D1-64C8-A49C-5E37ED0DBAC8}"/>
                </a:ext>
              </a:extLst>
            </p:cNvPr>
            <p:cNvGrpSpPr/>
            <p:nvPr/>
          </p:nvGrpSpPr>
          <p:grpSpPr>
            <a:xfrm>
              <a:off x="2129148" y="5732950"/>
              <a:ext cx="100039" cy="80347"/>
              <a:chOff x="6027918" y="2862443"/>
              <a:chExt cx="449884" cy="361328"/>
            </a:xfrm>
            <a:solidFill>
              <a:schemeClr val="bg1"/>
            </a:solidFill>
          </p:grpSpPr>
          <p:sp>
            <p:nvSpPr>
              <p:cNvPr id="137" name="Freeform 136">
                <a:extLst>
                  <a:ext uri="{FF2B5EF4-FFF2-40B4-BE49-F238E27FC236}">
                    <a16:creationId xmlns:a16="http://schemas.microsoft.com/office/drawing/2014/main" id="{2638E9DD-0925-5DAB-2520-BC8C05780C4C}"/>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de-DE" dirty="0"/>
              </a:p>
            </p:txBody>
          </p:sp>
          <p:sp>
            <p:nvSpPr>
              <p:cNvPr id="138" name="Freeform 137">
                <a:extLst>
                  <a:ext uri="{FF2B5EF4-FFF2-40B4-BE49-F238E27FC236}">
                    <a16:creationId xmlns:a16="http://schemas.microsoft.com/office/drawing/2014/main" id="{1DF5D2B4-8F26-D36A-EEF6-9AF96BFC29A3}"/>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de-DE" dirty="0"/>
              </a:p>
            </p:txBody>
          </p:sp>
          <p:sp>
            <p:nvSpPr>
              <p:cNvPr id="139" name="Freeform 138">
                <a:extLst>
                  <a:ext uri="{FF2B5EF4-FFF2-40B4-BE49-F238E27FC236}">
                    <a16:creationId xmlns:a16="http://schemas.microsoft.com/office/drawing/2014/main" id="{67F8F395-7FEC-C080-3FAC-85C709290486}"/>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de-DE" dirty="0"/>
              </a:p>
            </p:txBody>
          </p:sp>
          <p:sp>
            <p:nvSpPr>
              <p:cNvPr id="140" name="Freeform 139">
                <a:extLst>
                  <a:ext uri="{FF2B5EF4-FFF2-40B4-BE49-F238E27FC236}">
                    <a16:creationId xmlns:a16="http://schemas.microsoft.com/office/drawing/2014/main" id="{F5199148-349C-3D6B-48BB-66966CED6670}"/>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de-DE" dirty="0"/>
              </a:p>
            </p:txBody>
          </p:sp>
        </p:grpSp>
      </p:grpSp>
      <p:cxnSp>
        <p:nvCxnSpPr>
          <p:cNvPr id="19" name="Straight Connector 18">
            <a:extLst>
              <a:ext uri="{FF2B5EF4-FFF2-40B4-BE49-F238E27FC236}">
                <a16:creationId xmlns:a16="http://schemas.microsoft.com/office/drawing/2014/main" id="{AF7A61B0-E8D2-C5A1-17E8-E3D747B3B072}"/>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D32C844D-453F-4405-2965-704224F20F57}"/>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1C877880-8897-CD29-1372-C4B6D812953C}"/>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2" name="Freeform 21">
              <a:extLst>
                <a:ext uri="{FF2B5EF4-FFF2-40B4-BE49-F238E27FC236}">
                  <a16:creationId xmlns:a16="http://schemas.microsoft.com/office/drawing/2014/main" id="{214403D5-233D-5990-DA3C-19B83CBBE671}"/>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22">
              <a:extLst>
                <a:ext uri="{FF2B5EF4-FFF2-40B4-BE49-F238E27FC236}">
                  <a16:creationId xmlns:a16="http://schemas.microsoft.com/office/drawing/2014/main" id="{11305891-5D02-A8A5-F3DE-0F4996297587}"/>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4" name="Freeform 23">
              <a:extLst>
                <a:ext uri="{FF2B5EF4-FFF2-40B4-BE49-F238E27FC236}">
                  <a16:creationId xmlns:a16="http://schemas.microsoft.com/office/drawing/2014/main" id="{BC35F338-CAC0-0ED4-ED4D-D838C10611B5}"/>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2" name="Freeform 51">
              <a:extLst>
                <a:ext uri="{FF2B5EF4-FFF2-40B4-BE49-F238E27FC236}">
                  <a16:creationId xmlns:a16="http://schemas.microsoft.com/office/drawing/2014/main" id="{2D3CD276-9D72-B8EF-7BA8-6936772AADCF}"/>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3" name="Freeform 52">
              <a:extLst>
                <a:ext uri="{FF2B5EF4-FFF2-40B4-BE49-F238E27FC236}">
                  <a16:creationId xmlns:a16="http://schemas.microsoft.com/office/drawing/2014/main" id="{FBC61D01-27ED-F49F-FBF6-C63F359B57BA}"/>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4" name="Freeform 53">
              <a:extLst>
                <a:ext uri="{FF2B5EF4-FFF2-40B4-BE49-F238E27FC236}">
                  <a16:creationId xmlns:a16="http://schemas.microsoft.com/office/drawing/2014/main" id="{7D6D6221-EF2F-E4A7-4210-6BAFACE63800}"/>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5" name="Freeform 54">
              <a:extLst>
                <a:ext uri="{FF2B5EF4-FFF2-40B4-BE49-F238E27FC236}">
                  <a16:creationId xmlns:a16="http://schemas.microsoft.com/office/drawing/2014/main" id="{A0B7F737-7F24-DC34-EAD7-B96FBD4A3152}"/>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6" name="Freeform 55">
              <a:extLst>
                <a:ext uri="{FF2B5EF4-FFF2-40B4-BE49-F238E27FC236}">
                  <a16:creationId xmlns:a16="http://schemas.microsoft.com/office/drawing/2014/main" id="{39169B2C-731F-B4F0-D1E0-AC4882870C9E}"/>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sp>
        <p:nvSpPr>
          <p:cNvPr id="3" name="Freeform 60">
            <a:extLst>
              <a:ext uri="{FF2B5EF4-FFF2-40B4-BE49-F238E27FC236}">
                <a16:creationId xmlns:a16="http://schemas.microsoft.com/office/drawing/2014/main" id="{2ADC1902-735C-8C24-9ACC-CA376BCCB5CC}"/>
              </a:ext>
            </a:extLst>
          </p:cNvPr>
          <p:cNvSpPr/>
          <p:nvPr/>
        </p:nvSpPr>
        <p:spPr>
          <a:xfrm>
            <a:off x="5212272" y="4122787"/>
            <a:ext cx="229440" cy="229437"/>
          </a:xfrm>
          <a:custGeom>
            <a:avLst/>
            <a:gdLst>
              <a:gd name="connsiteX0" fmla="*/ 704655 w 1030844"/>
              <a:gd name="connsiteY0" fmla="*/ 0 h 1030831"/>
              <a:gd name="connsiteX1" fmla="*/ 822573 w 1030844"/>
              <a:gd name="connsiteY1" fmla="*/ 116967 h 1030831"/>
              <a:gd name="connsiteX2" fmla="*/ 827328 w 1030844"/>
              <a:gd name="connsiteY2" fmla="*/ 126477 h 1030831"/>
              <a:gd name="connsiteX3" fmla="*/ 827328 w 1030844"/>
              <a:gd name="connsiteY3" fmla="*/ 541092 h 1030831"/>
              <a:gd name="connsiteX4" fmla="*/ 841592 w 1030844"/>
              <a:gd name="connsiteY4" fmla="*/ 575326 h 1030831"/>
              <a:gd name="connsiteX5" fmla="*/ 821622 w 1030844"/>
              <a:gd name="connsiteY5" fmla="*/ 766467 h 1030831"/>
              <a:gd name="connsiteX6" fmla="*/ 865366 w 1030844"/>
              <a:gd name="connsiteY6" fmla="*/ 811162 h 1030831"/>
              <a:gd name="connsiteX7" fmla="*/ 898649 w 1030844"/>
              <a:gd name="connsiteY7" fmla="*/ 812113 h 1030831"/>
              <a:gd name="connsiteX8" fmla="*/ 1021322 w 1030844"/>
              <a:gd name="connsiteY8" fmla="*/ 930030 h 1030831"/>
              <a:gd name="connsiteX9" fmla="*/ 1026076 w 1030844"/>
              <a:gd name="connsiteY9" fmla="*/ 969020 h 1030831"/>
              <a:gd name="connsiteX10" fmla="*/ 974725 w 1030844"/>
              <a:gd name="connsiteY10" fmla="*/ 1024175 h 1030831"/>
              <a:gd name="connsiteX11" fmla="*/ 928128 w 1030844"/>
              <a:gd name="connsiteY11" fmla="*/ 1019420 h 1030831"/>
              <a:gd name="connsiteX12" fmla="*/ 822573 w 1030844"/>
              <a:gd name="connsiteY12" fmla="*/ 917668 h 1030831"/>
              <a:gd name="connsiteX13" fmla="*/ 817818 w 1030844"/>
              <a:gd name="connsiteY13" fmla="*/ 921472 h 1030831"/>
              <a:gd name="connsiteX14" fmla="*/ 720821 w 1030844"/>
              <a:gd name="connsiteY14" fmla="*/ 921472 h 1030831"/>
              <a:gd name="connsiteX15" fmla="*/ 717968 w 1030844"/>
              <a:gd name="connsiteY15" fmla="*/ 924325 h 1030831"/>
              <a:gd name="connsiteX16" fmla="*/ 717968 w 1030844"/>
              <a:gd name="connsiteY16" fmla="*/ 1021322 h 1030831"/>
              <a:gd name="connsiteX17" fmla="*/ 709410 w 1030844"/>
              <a:gd name="connsiteY17" fmla="*/ 1028929 h 1030831"/>
              <a:gd name="connsiteX18" fmla="*/ 17117 w 1030844"/>
              <a:gd name="connsiteY18" fmla="*/ 1030831 h 1030831"/>
              <a:gd name="connsiteX19" fmla="*/ 0 w 1030844"/>
              <a:gd name="connsiteY19" fmla="*/ 1020371 h 1030831"/>
              <a:gd name="connsiteX20" fmla="*/ 0 w 1030844"/>
              <a:gd name="connsiteY20" fmla="*/ 118869 h 1030831"/>
              <a:gd name="connsiteX21" fmla="*/ 9510 w 1030844"/>
              <a:gd name="connsiteY21" fmla="*/ 108409 h 1030831"/>
              <a:gd name="connsiteX22" fmla="*/ 106507 w 1030844"/>
              <a:gd name="connsiteY22" fmla="*/ 108409 h 1030831"/>
              <a:gd name="connsiteX23" fmla="*/ 109359 w 1030844"/>
              <a:gd name="connsiteY23" fmla="*/ 101752 h 1030831"/>
              <a:gd name="connsiteX24" fmla="*/ 111261 w 1030844"/>
              <a:gd name="connsiteY24" fmla="*/ 6657 h 1030831"/>
              <a:gd name="connsiteX25" fmla="*/ 119820 w 1030844"/>
              <a:gd name="connsiteY25" fmla="*/ 0 h 1030831"/>
              <a:gd name="connsiteX26" fmla="*/ 705606 w 1030844"/>
              <a:gd name="connsiteY26" fmla="*/ 0 h 1030831"/>
              <a:gd name="connsiteX27" fmla="*/ 684685 w 1030844"/>
              <a:gd name="connsiteY27" fmla="*/ 32333 h 1030831"/>
              <a:gd name="connsiteX28" fmla="*/ 141692 w 1030844"/>
              <a:gd name="connsiteY28" fmla="*/ 32333 h 1030831"/>
              <a:gd name="connsiteX29" fmla="*/ 141692 w 1030844"/>
              <a:gd name="connsiteY29" fmla="*/ 108409 h 1030831"/>
              <a:gd name="connsiteX30" fmla="*/ 599099 w 1030844"/>
              <a:gd name="connsiteY30" fmla="*/ 108409 h 1030831"/>
              <a:gd name="connsiteX31" fmla="*/ 717968 w 1030844"/>
              <a:gd name="connsiteY31" fmla="*/ 227278 h 1030831"/>
              <a:gd name="connsiteX32" fmla="*/ 717968 w 1030844"/>
              <a:gd name="connsiteY32" fmla="*/ 441242 h 1030831"/>
              <a:gd name="connsiteX33" fmla="*/ 794995 w 1030844"/>
              <a:gd name="connsiteY33" fmla="*/ 497348 h 1030831"/>
              <a:gd name="connsiteX34" fmla="*/ 794995 w 1030844"/>
              <a:gd name="connsiteY34" fmla="*/ 143594 h 1030831"/>
              <a:gd name="connsiteX35" fmla="*/ 693243 w 1030844"/>
              <a:gd name="connsiteY35" fmla="*/ 143594 h 1030831"/>
              <a:gd name="connsiteX36" fmla="*/ 683734 w 1030844"/>
              <a:gd name="connsiteY36" fmla="*/ 134084 h 1030831"/>
              <a:gd name="connsiteX37" fmla="*/ 683734 w 1030844"/>
              <a:gd name="connsiteY37" fmla="*/ 32333 h 1030831"/>
              <a:gd name="connsiteX38" fmla="*/ 771222 w 1030844"/>
              <a:gd name="connsiteY38" fmla="*/ 111261 h 1030831"/>
              <a:gd name="connsiteX39" fmla="*/ 717017 w 1030844"/>
              <a:gd name="connsiteY39" fmla="*/ 57057 h 1030831"/>
              <a:gd name="connsiteX40" fmla="*/ 717017 w 1030844"/>
              <a:gd name="connsiteY40" fmla="*/ 111261 h 1030831"/>
              <a:gd name="connsiteX41" fmla="*/ 771222 w 1030844"/>
              <a:gd name="connsiteY41" fmla="*/ 111261 h 1030831"/>
              <a:gd name="connsiteX42" fmla="*/ 576276 w 1030844"/>
              <a:gd name="connsiteY42" fmla="*/ 140741 h 1030831"/>
              <a:gd name="connsiteX43" fmla="*/ 33283 w 1030844"/>
              <a:gd name="connsiteY43" fmla="*/ 140741 h 1030831"/>
              <a:gd name="connsiteX44" fmla="*/ 33283 w 1030844"/>
              <a:gd name="connsiteY44" fmla="*/ 997548 h 1030831"/>
              <a:gd name="connsiteX45" fmla="*/ 687538 w 1030844"/>
              <a:gd name="connsiteY45" fmla="*/ 997548 h 1030831"/>
              <a:gd name="connsiteX46" fmla="*/ 687538 w 1030844"/>
              <a:gd name="connsiteY46" fmla="*/ 864415 h 1030831"/>
              <a:gd name="connsiteX47" fmla="*/ 487838 w 1030844"/>
              <a:gd name="connsiteY47" fmla="*/ 819720 h 1030831"/>
              <a:gd name="connsiteX48" fmla="*/ 445045 w 1030844"/>
              <a:gd name="connsiteY48" fmla="*/ 774075 h 1030831"/>
              <a:gd name="connsiteX49" fmla="*/ 155956 w 1030844"/>
              <a:gd name="connsiteY49" fmla="*/ 774075 h 1030831"/>
              <a:gd name="connsiteX50" fmla="*/ 154054 w 1030844"/>
              <a:gd name="connsiteY50" fmla="*/ 741742 h 1030831"/>
              <a:gd name="connsiteX51" fmla="*/ 428879 w 1030844"/>
              <a:gd name="connsiteY51" fmla="*/ 741742 h 1030831"/>
              <a:gd name="connsiteX52" fmla="*/ 408909 w 1030844"/>
              <a:gd name="connsiteY52" fmla="*/ 655206 h 1030831"/>
              <a:gd name="connsiteX53" fmla="*/ 162613 w 1030844"/>
              <a:gd name="connsiteY53" fmla="*/ 655206 h 1030831"/>
              <a:gd name="connsiteX54" fmla="*/ 156907 w 1030844"/>
              <a:gd name="connsiteY54" fmla="*/ 622873 h 1030831"/>
              <a:gd name="connsiteX55" fmla="*/ 407958 w 1030844"/>
              <a:gd name="connsiteY55" fmla="*/ 622873 h 1030831"/>
              <a:gd name="connsiteX56" fmla="*/ 414615 w 1030844"/>
              <a:gd name="connsiteY56" fmla="*/ 599099 h 1030831"/>
              <a:gd name="connsiteX57" fmla="*/ 439339 w 1030844"/>
              <a:gd name="connsiteY57" fmla="*/ 534435 h 1030831"/>
              <a:gd name="connsiteX58" fmla="*/ 155005 w 1030844"/>
              <a:gd name="connsiteY58" fmla="*/ 534435 h 1030831"/>
              <a:gd name="connsiteX59" fmla="*/ 155005 w 1030844"/>
              <a:gd name="connsiteY59" fmla="*/ 503053 h 1030831"/>
              <a:gd name="connsiteX60" fmla="*/ 460260 w 1030844"/>
              <a:gd name="connsiteY60" fmla="*/ 503053 h 1030831"/>
              <a:gd name="connsiteX61" fmla="*/ 506857 w 1030844"/>
              <a:gd name="connsiteY61" fmla="*/ 463113 h 1030831"/>
              <a:gd name="connsiteX62" fmla="*/ 688489 w 1030844"/>
              <a:gd name="connsiteY62" fmla="*/ 432683 h 1030831"/>
              <a:gd name="connsiteX63" fmla="*/ 688489 w 1030844"/>
              <a:gd name="connsiteY63" fmla="*/ 252002 h 1030831"/>
              <a:gd name="connsiteX64" fmla="*/ 590541 w 1030844"/>
              <a:gd name="connsiteY64" fmla="*/ 252002 h 1030831"/>
              <a:gd name="connsiteX65" fmla="*/ 577227 w 1030844"/>
              <a:gd name="connsiteY65" fmla="*/ 238689 h 1030831"/>
              <a:gd name="connsiteX66" fmla="*/ 577227 w 1030844"/>
              <a:gd name="connsiteY66" fmla="*/ 140741 h 1030831"/>
              <a:gd name="connsiteX67" fmla="*/ 664715 w 1030844"/>
              <a:gd name="connsiteY67" fmla="*/ 219670 h 1030831"/>
              <a:gd name="connsiteX68" fmla="*/ 608609 w 1030844"/>
              <a:gd name="connsiteY68" fmla="*/ 163564 h 1030831"/>
              <a:gd name="connsiteX69" fmla="*/ 608609 w 1030844"/>
              <a:gd name="connsiteY69" fmla="*/ 219670 h 1030831"/>
              <a:gd name="connsiteX70" fmla="*/ 664715 w 1030844"/>
              <a:gd name="connsiteY70" fmla="*/ 219670 h 1030831"/>
              <a:gd name="connsiteX71" fmla="*/ 618118 w 1030844"/>
              <a:gd name="connsiteY71" fmla="*/ 457408 h 1030831"/>
              <a:gd name="connsiteX72" fmla="*/ 465015 w 1030844"/>
              <a:gd name="connsiteY72" fmla="*/ 745546 h 1030831"/>
              <a:gd name="connsiteX73" fmla="*/ 809260 w 1030844"/>
              <a:gd name="connsiteY73" fmla="*/ 717017 h 1030831"/>
              <a:gd name="connsiteX74" fmla="*/ 618118 w 1030844"/>
              <a:gd name="connsiteY74" fmla="*/ 457408 h 1030831"/>
              <a:gd name="connsiteX75" fmla="*/ 802603 w 1030844"/>
              <a:gd name="connsiteY75" fmla="*/ 793094 h 1030831"/>
              <a:gd name="connsiteX76" fmla="*/ 789290 w 1030844"/>
              <a:gd name="connsiteY76" fmla="*/ 808309 h 1030831"/>
              <a:gd name="connsiteX77" fmla="*/ 827328 w 1030844"/>
              <a:gd name="connsiteY77" fmla="*/ 845396 h 1030831"/>
              <a:gd name="connsiteX78" fmla="*/ 840641 w 1030844"/>
              <a:gd name="connsiteY78" fmla="*/ 830181 h 1030831"/>
              <a:gd name="connsiteX79" fmla="*/ 802603 w 1030844"/>
              <a:gd name="connsiteY79" fmla="*/ 794044 h 1030831"/>
              <a:gd name="connsiteX80" fmla="*/ 794995 w 1030844"/>
              <a:gd name="connsiteY80" fmla="*/ 889139 h 1030831"/>
              <a:gd name="connsiteX81" fmla="*/ 794995 w 1030844"/>
              <a:gd name="connsiteY81" fmla="*/ 857758 h 1030831"/>
              <a:gd name="connsiteX82" fmla="*/ 763614 w 1030844"/>
              <a:gd name="connsiteY82" fmla="*/ 828279 h 1030831"/>
              <a:gd name="connsiteX83" fmla="*/ 717968 w 1030844"/>
              <a:gd name="connsiteY83" fmla="*/ 855856 h 1030831"/>
              <a:gd name="connsiteX84" fmla="*/ 717968 w 1030844"/>
              <a:gd name="connsiteY84" fmla="*/ 889139 h 1030831"/>
              <a:gd name="connsiteX85" fmla="*/ 794044 w 1030844"/>
              <a:gd name="connsiteY85" fmla="*/ 889139 h 1030831"/>
              <a:gd name="connsiteX86" fmla="*/ 881532 w 1030844"/>
              <a:gd name="connsiteY86" fmla="*/ 839690 h 1030831"/>
              <a:gd name="connsiteX87" fmla="*/ 837788 w 1030844"/>
              <a:gd name="connsiteY87" fmla="*/ 886287 h 1030831"/>
              <a:gd name="connsiteX88" fmla="*/ 954755 w 1030844"/>
              <a:gd name="connsiteY88" fmla="*/ 998499 h 1030831"/>
              <a:gd name="connsiteX89" fmla="*/ 996597 w 1030844"/>
              <a:gd name="connsiteY89" fmla="*/ 957608 h 1030831"/>
              <a:gd name="connsiteX90" fmla="*/ 998499 w 1030844"/>
              <a:gd name="connsiteY90" fmla="*/ 951902 h 1030831"/>
              <a:gd name="connsiteX91" fmla="*/ 881532 w 1030844"/>
              <a:gd name="connsiteY91" fmla="*/ 839690 h 1030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030844" h="1030831">
                <a:moveTo>
                  <a:pt x="704655" y="0"/>
                </a:moveTo>
                <a:lnTo>
                  <a:pt x="822573" y="116967"/>
                </a:lnTo>
                <a:lnTo>
                  <a:pt x="827328" y="126477"/>
                </a:lnTo>
                <a:lnTo>
                  <a:pt x="827328" y="541092"/>
                </a:lnTo>
                <a:cubicBezTo>
                  <a:pt x="831131" y="553454"/>
                  <a:pt x="837788" y="563914"/>
                  <a:pt x="841592" y="575326"/>
                </a:cubicBezTo>
                <a:cubicBezTo>
                  <a:pt x="863464" y="639039"/>
                  <a:pt x="855856" y="708459"/>
                  <a:pt x="821622" y="766467"/>
                </a:cubicBezTo>
                <a:lnTo>
                  <a:pt x="865366" y="811162"/>
                </a:lnTo>
                <a:cubicBezTo>
                  <a:pt x="877728" y="807358"/>
                  <a:pt x="886287" y="806407"/>
                  <a:pt x="898649" y="812113"/>
                </a:cubicBezTo>
                <a:cubicBezTo>
                  <a:pt x="934785" y="851101"/>
                  <a:pt x="989940" y="890090"/>
                  <a:pt x="1021322" y="930030"/>
                </a:cubicBezTo>
                <a:cubicBezTo>
                  <a:pt x="1030831" y="942393"/>
                  <a:pt x="1034635" y="954755"/>
                  <a:pt x="1026076" y="969020"/>
                </a:cubicBezTo>
                <a:cubicBezTo>
                  <a:pt x="1017518" y="983284"/>
                  <a:pt x="981382" y="1019420"/>
                  <a:pt x="974725" y="1024175"/>
                </a:cubicBezTo>
                <a:cubicBezTo>
                  <a:pt x="958559" y="1034635"/>
                  <a:pt x="941442" y="1031782"/>
                  <a:pt x="928128" y="1019420"/>
                </a:cubicBezTo>
                <a:lnTo>
                  <a:pt x="822573" y="917668"/>
                </a:lnTo>
                <a:cubicBezTo>
                  <a:pt x="820671" y="917668"/>
                  <a:pt x="818769" y="921472"/>
                  <a:pt x="817818" y="921472"/>
                </a:cubicBezTo>
                <a:lnTo>
                  <a:pt x="720821" y="921472"/>
                </a:lnTo>
                <a:lnTo>
                  <a:pt x="717968" y="924325"/>
                </a:lnTo>
                <a:lnTo>
                  <a:pt x="717968" y="1021322"/>
                </a:lnTo>
                <a:cubicBezTo>
                  <a:pt x="717968" y="1021322"/>
                  <a:pt x="711312" y="1027978"/>
                  <a:pt x="709410" y="1028929"/>
                </a:cubicBezTo>
                <a:lnTo>
                  <a:pt x="17117" y="1030831"/>
                </a:lnTo>
                <a:cubicBezTo>
                  <a:pt x="8559" y="1030831"/>
                  <a:pt x="4755" y="1027027"/>
                  <a:pt x="0" y="1020371"/>
                </a:cubicBezTo>
                <a:lnTo>
                  <a:pt x="0" y="118869"/>
                </a:lnTo>
                <a:cubicBezTo>
                  <a:pt x="1902" y="116967"/>
                  <a:pt x="7608" y="108409"/>
                  <a:pt x="9510" y="108409"/>
                </a:cubicBezTo>
                <a:lnTo>
                  <a:pt x="106507" y="108409"/>
                </a:lnTo>
                <a:cubicBezTo>
                  <a:pt x="109359" y="106507"/>
                  <a:pt x="109359" y="104605"/>
                  <a:pt x="109359" y="101752"/>
                </a:cubicBezTo>
                <a:cubicBezTo>
                  <a:pt x="111261" y="84635"/>
                  <a:pt x="105556" y="15215"/>
                  <a:pt x="111261" y="6657"/>
                </a:cubicBezTo>
                <a:cubicBezTo>
                  <a:pt x="116967" y="-1902"/>
                  <a:pt x="117918" y="2853"/>
                  <a:pt x="119820" y="0"/>
                </a:cubicBezTo>
                <a:lnTo>
                  <a:pt x="705606" y="0"/>
                </a:lnTo>
                <a:close/>
                <a:moveTo>
                  <a:pt x="684685" y="32333"/>
                </a:moveTo>
                <a:lnTo>
                  <a:pt x="141692" y="32333"/>
                </a:lnTo>
                <a:lnTo>
                  <a:pt x="141692" y="108409"/>
                </a:lnTo>
                <a:lnTo>
                  <a:pt x="599099" y="108409"/>
                </a:lnTo>
                <a:lnTo>
                  <a:pt x="717968" y="227278"/>
                </a:lnTo>
                <a:lnTo>
                  <a:pt x="717968" y="441242"/>
                </a:lnTo>
                <a:cubicBezTo>
                  <a:pt x="746497" y="457408"/>
                  <a:pt x="773123" y="473574"/>
                  <a:pt x="794995" y="497348"/>
                </a:cubicBezTo>
                <a:lnTo>
                  <a:pt x="794995" y="143594"/>
                </a:lnTo>
                <a:lnTo>
                  <a:pt x="693243" y="143594"/>
                </a:lnTo>
                <a:cubicBezTo>
                  <a:pt x="693243" y="143594"/>
                  <a:pt x="683734" y="135035"/>
                  <a:pt x="683734" y="134084"/>
                </a:cubicBezTo>
                <a:lnTo>
                  <a:pt x="683734" y="32333"/>
                </a:lnTo>
                <a:close/>
                <a:moveTo>
                  <a:pt x="771222" y="111261"/>
                </a:moveTo>
                <a:lnTo>
                  <a:pt x="717017" y="57057"/>
                </a:lnTo>
                <a:lnTo>
                  <a:pt x="717017" y="111261"/>
                </a:lnTo>
                <a:lnTo>
                  <a:pt x="771222" y="111261"/>
                </a:lnTo>
                <a:close/>
                <a:moveTo>
                  <a:pt x="576276" y="140741"/>
                </a:moveTo>
                <a:lnTo>
                  <a:pt x="33283" y="140741"/>
                </a:lnTo>
                <a:lnTo>
                  <a:pt x="33283" y="997548"/>
                </a:lnTo>
                <a:lnTo>
                  <a:pt x="687538" y="997548"/>
                </a:lnTo>
                <a:lnTo>
                  <a:pt x="687538" y="864415"/>
                </a:lnTo>
                <a:cubicBezTo>
                  <a:pt x="619069" y="884385"/>
                  <a:pt x="541091" y="864415"/>
                  <a:pt x="487838" y="819720"/>
                </a:cubicBezTo>
                <a:cubicBezTo>
                  <a:pt x="434585" y="775025"/>
                  <a:pt x="459309" y="789290"/>
                  <a:pt x="445045" y="774075"/>
                </a:cubicBezTo>
                <a:lnTo>
                  <a:pt x="155956" y="774075"/>
                </a:lnTo>
                <a:cubicBezTo>
                  <a:pt x="134084" y="770271"/>
                  <a:pt x="143594" y="741742"/>
                  <a:pt x="154054" y="741742"/>
                </a:cubicBezTo>
                <a:lnTo>
                  <a:pt x="428879" y="741742"/>
                </a:lnTo>
                <a:cubicBezTo>
                  <a:pt x="416517" y="715115"/>
                  <a:pt x="408909" y="684685"/>
                  <a:pt x="408909" y="655206"/>
                </a:cubicBezTo>
                <a:lnTo>
                  <a:pt x="162613" y="655206"/>
                </a:lnTo>
                <a:cubicBezTo>
                  <a:pt x="140741" y="656156"/>
                  <a:pt x="135035" y="625726"/>
                  <a:pt x="156907" y="622873"/>
                </a:cubicBezTo>
                <a:lnTo>
                  <a:pt x="407958" y="622873"/>
                </a:lnTo>
                <a:cubicBezTo>
                  <a:pt x="411762" y="620971"/>
                  <a:pt x="412713" y="603854"/>
                  <a:pt x="414615" y="599099"/>
                </a:cubicBezTo>
                <a:cubicBezTo>
                  <a:pt x="420320" y="576277"/>
                  <a:pt x="427928" y="555356"/>
                  <a:pt x="439339" y="534435"/>
                </a:cubicBezTo>
                <a:lnTo>
                  <a:pt x="155005" y="534435"/>
                </a:lnTo>
                <a:cubicBezTo>
                  <a:pt x="143594" y="534435"/>
                  <a:pt x="135986" y="506857"/>
                  <a:pt x="155005" y="503053"/>
                </a:cubicBezTo>
                <a:lnTo>
                  <a:pt x="460260" y="503053"/>
                </a:lnTo>
                <a:cubicBezTo>
                  <a:pt x="476427" y="489740"/>
                  <a:pt x="489740" y="474525"/>
                  <a:pt x="506857" y="463113"/>
                </a:cubicBezTo>
                <a:cubicBezTo>
                  <a:pt x="559159" y="427928"/>
                  <a:pt x="627628" y="415566"/>
                  <a:pt x="688489" y="432683"/>
                </a:cubicBezTo>
                <a:lnTo>
                  <a:pt x="688489" y="252002"/>
                </a:lnTo>
                <a:lnTo>
                  <a:pt x="590541" y="252002"/>
                </a:lnTo>
                <a:cubicBezTo>
                  <a:pt x="586737" y="252002"/>
                  <a:pt x="577227" y="242493"/>
                  <a:pt x="577227" y="238689"/>
                </a:cubicBezTo>
                <a:lnTo>
                  <a:pt x="577227" y="140741"/>
                </a:lnTo>
                <a:close/>
                <a:moveTo>
                  <a:pt x="664715" y="219670"/>
                </a:moveTo>
                <a:lnTo>
                  <a:pt x="608609" y="163564"/>
                </a:lnTo>
                <a:lnTo>
                  <a:pt x="608609" y="219670"/>
                </a:lnTo>
                <a:lnTo>
                  <a:pt x="664715" y="219670"/>
                </a:lnTo>
                <a:close/>
                <a:moveTo>
                  <a:pt x="618118" y="457408"/>
                </a:moveTo>
                <a:cubicBezTo>
                  <a:pt x="476427" y="466917"/>
                  <a:pt x="393694" y="621922"/>
                  <a:pt x="465015" y="745546"/>
                </a:cubicBezTo>
                <a:cubicBezTo>
                  <a:pt x="544895" y="884385"/>
                  <a:pt x="752203" y="866317"/>
                  <a:pt x="809260" y="717017"/>
                </a:cubicBezTo>
                <a:cubicBezTo>
                  <a:pt x="858709" y="587688"/>
                  <a:pt x="756006" y="446947"/>
                  <a:pt x="618118" y="457408"/>
                </a:cubicBezTo>
                <a:close/>
                <a:moveTo>
                  <a:pt x="802603" y="793094"/>
                </a:moveTo>
                <a:lnTo>
                  <a:pt x="789290" y="808309"/>
                </a:lnTo>
                <a:lnTo>
                  <a:pt x="827328" y="845396"/>
                </a:lnTo>
                <a:cubicBezTo>
                  <a:pt x="832082" y="846347"/>
                  <a:pt x="843494" y="835886"/>
                  <a:pt x="840641" y="830181"/>
                </a:cubicBezTo>
                <a:cubicBezTo>
                  <a:pt x="835886" y="820671"/>
                  <a:pt x="809260" y="804505"/>
                  <a:pt x="802603" y="794044"/>
                </a:cubicBezTo>
                <a:close/>
                <a:moveTo>
                  <a:pt x="794995" y="889139"/>
                </a:moveTo>
                <a:lnTo>
                  <a:pt x="794995" y="857758"/>
                </a:lnTo>
                <a:cubicBezTo>
                  <a:pt x="794995" y="855856"/>
                  <a:pt x="765516" y="828279"/>
                  <a:pt x="763614" y="828279"/>
                </a:cubicBezTo>
                <a:lnTo>
                  <a:pt x="717968" y="855856"/>
                </a:lnTo>
                <a:lnTo>
                  <a:pt x="717968" y="889139"/>
                </a:lnTo>
                <a:lnTo>
                  <a:pt x="794044" y="889139"/>
                </a:lnTo>
                <a:close/>
                <a:moveTo>
                  <a:pt x="881532" y="839690"/>
                </a:moveTo>
                <a:cubicBezTo>
                  <a:pt x="875826" y="846347"/>
                  <a:pt x="836837" y="880581"/>
                  <a:pt x="837788" y="886287"/>
                </a:cubicBezTo>
                <a:lnTo>
                  <a:pt x="954755" y="998499"/>
                </a:lnTo>
                <a:cubicBezTo>
                  <a:pt x="957608" y="998499"/>
                  <a:pt x="993744" y="961412"/>
                  <a:pt x="996597" y="957608"/>
                </a:cubicBezTo>
                <a:cubicBezTo>
                  <a:pt x="999450" y="953804"/>
                  <a:pt x="999450" y="954755"/>
                  <a:pt x="998499" y="951902"/>
                </a:cubicBezTo>
                <a:lnTo>
                  <a:pt x="881532" y="839690"/>
                </a:lnTo>
                <a:close/>
              </a:path>
            </a:pathLst>
          </a:custGeom>
          <a:solidFill>
            <a:schemeClr val="bg1"/>
          </a:solidFill>
          <a:ln w="9502" cap="flat">
            <a:noFill/>
            <a:prstDash val="solid"/>
            <a:miter/>
          </a:ln>
        </p:spPr>
        <p:txBody>
          <a:bodyPr rtlCol="0" anchor="ctr"/>
          <a:lstStyle/>
          <a:p>
            <a:endParaRPr lang="de-DE" dirty="0"/>
          </a:p>
        </p:txBody>
      </p:sp>
    </p:spTree>
    <p:extLst>
      <p:ext uri="{BB962C8B-B14F-4D97-AF65-F5344CB8AC3E}">
        <p14:creationId xmlns:p14="http://schemas.microsoft.com/office/powerpoint/2010/main" val="31286456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2A28C0D-35F0-1F56-36C0-8EC909A787C9}"/>
              </a:ext>
            </a:extLst>
          </p:cNvPr>
          <p:cNvSpPr>
            <a:spLocks noGrp="1"/>
          </p:cNvSpPr>
          <p:nvPr>
            <p:ph type="body" sz="quarter" idx="49"/>
          </p:nvPr>
        </p:nvSpPr>
        <p:spPr/>
        <p:txBody>
          <a:bodyPr/>
          <a:lstStyle/>
          <a:p>
            <a:endParaRPr lang="de-DE"/>
          </a:p>
        </p:txBody>
      </p:sp>
      <p:sp>
        <p:nvSpPr>
          <p:cNvPr id="3" name="Text Placeholder 2">
            <a:extLst>
              <a:ext uri="{FF2B5EF4-FFF2-40B4-BE49-F238E27FC236}">
                <a16:creationId xmlns:a16="http://schemas.microsoft.com/office/drawing/2014/main" id="{B1D9E89A-4F31-E314-E860-E751DDB7EE94}"/>
              </a:ext>
            </a:extLst>
          </p:cNvPr>
          <p:cNvSpPr>
            <a:spLocks noGrp="1"/>
          </p:cNvSpPr>
          <p:nvPr>
            <p:ph type="body" sz="quarter" idx="50"/>
          </p:nvPr>
        </p:nvSpPr>
        <p:spPr/>
        <p:txBody>
          <a:bodyPr/>
          <a:lstStyle/>
          <a:p>
            <a:endParaRPr lang="de-DE"/>
          </a:p>
        </p:txBody>
      </p:sp>
      <p:sp>
        <p:nvSpPr>
          <p:cNvPr id="5" name="Text Placeholder 4">
            <a:extLst>
              <a:ext uri="{FF2B5EF4-FFF2-40B4-BE49-F238E27FC236}">
                <a16:creationId xmlns:a16="http://schemas.microsoft.com/office/drawing/2014/main" id="{0947AC20-4E41-9FAD-E330-F771272D9E52}"/>
              </a:ext>
            </a:extLst>
          </p:cNvPr>
          <p:cNvSpPr>
            <a:spLocks noGrp="1"/>
          </p:cNvSpPr>
          <p:nvPr>
            <p:ph type="body" sz="quarter" idx="64"/>
          </p:nvPr>
        </p:nvSpPr>
        <p:spPr>
          <a:xfrm>
            <a:off x="1666020" y="1467097"/>
            <a:ext cx="5238428" cy="8400082"/>
          </a:xfrm>
        </p:spPr>
        <p:txBody>
          <a:bodyPr/>
          <a:lstStyle/>
          <a:p>
            <a:pPr marL="0" indent="0">
              <a:lnSpc>
                <a:spcPts val="1002"/>
              </a:lnSpc>
              <a:buNone/>
            </a:pPr>
            <a:r>
              <a:rPr lang="de-DE" sz="1150" b="1" dirty="0">
                <a:solidFill>
                  <a:srgbClr val="D38CBC"/>
                </a:solidFill>
              </a:rPr>
              <a:t>Warnsignale in Versicherungswerbung für ältere Menschen erkennen.</a:t>
            </a:r>
          </a:p>
          <a:p>
            <a:pPr marL="0" indent="0">
              <a:lnSpc>
                <a:spcPts val="1403"/>
              </a:lnSpc>
              <a:buNone/>
            </a:pPr>
            <a:endParaRPr lang="de-DE" sz="1175" b="1" dirty="0">
              <a:solidFill>
                <a:srgbClr val="D38CBC"/>
              </a:solidFill>
            </a:endParaRPr>
          </a:p>
          <a:p>
            <a:pPr>
              <a:lnSpc>
                <a:spcPct val="107000"/>
              </a:lnSpc>
              <a:spcBef>
                <a:spcPts val="476"/>
              </a:spcBef>
              <a:spcAft>
                <a:spcPts val="800"/>
              </a:spcAft>
              <a:buNone/>
            </a:pPr>
            <a:r>
              <a:rPr lang="de-DE" sz="875" b="1" kern="100" dirty="0">
                <a:effectLst/>
                <a:latin typeface="Calibri" panose="020F0502020204030204" pitchFamily="34" charset="0"/>
                <a:ea typeface="Calibri" panose="020F0502020204030204" pitchFamily="34" charset="0"/>
                <a:cs typeface="Times New Roman" panose="02020603050405020304" pitchFamily="18" charset="0"/>
              </a:rPr>
              <a:t>Häufige Warnsignale bei Versicherungsangeboten</a:t>
            </a:r>
            <a:endParaRPr lang="de-DE" sz="875" kern="1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Bef>
                <a:spcPts val="227"/>
              </a:spcBef>
              <a:spcAft>
                <a:spcPts val="800"/>
              </a:spcAft>
              <a:buNone/>
              <a:tabLst>
                <a:tab pos="457200" algn="l"/>
              </a:tabLst>
            </a:pPr>
            <a:r>
              <a:rPr lang="de-DE" sz="875" b="1" kern="100" dirty="0">
                <a:effectLst/>
                <a:latin typeface="Calibri" panose="020F0502020204030204" pitchFamily="34" charset="0"/>
                <a:ea typeface="Calibri" panose="020F0502020204030204" pitchFamily="34" charset="0"/>
                <a:cs typeface="Times New Roman" panose="02020603050405020304" pitchFamily="18" charset="0"/>
              </a:rPr>
              <a:t>1. Unaufgeforderte Kontaktaufnahme</a:t>
            </a:r>
            <a:endParaRPr lang="de-DE" b="1" kern="100" dirty="0" sz="875">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de-DE" sz="875" kern="100" dirty="0">
                <a:effectLst/>
                <a:latin typeface="Calibri" panose="020F0502020204030204" pitchFamily="34" charset="0"/>
                <a:ea typeface="Calibri" panose="020F0502020204030204" pitchFamily="34" charset="0"/>
                <a:cs typeface="Times New Roman" panose="02020603050405020304" pitchFamily="18" charset="0"/>
              </a:rPr>
              <a:t>Anrufe, E-Mails oder SMS, angeblich von Medicare, Social Welfare (Sozialbehörde) oder einem unbekannten Versicherer.</a:t>
            </a:r>
          </a:p>
          <a:p>
            <a:pPr>
              <a:lnSpc>
                <a:spcPct val="107000"/>
              </a:lnSpc>
              <a:spcBef>
                <a:spcPts val="955"/>
              </a:spcBef>
              <a:spcAft>
                <a:spcPts val="800"/>
              </a:spcAft>
              <a:tabLst>
                <a:tab pos="457200" algn="l"/>
              </a:tabLst>
            </a:pPr>
            <a:r>
              <a:rPr lang="de-DE" sz="875" kern="100" dirty="0">
                <a:effectLst/>
                <a:latin typeface="Calibri" panose="020F0502020204030204" pitchFamily="34" charset="0"/>
                <a:ea typeface="Calibri" panose="020F0502020204030204" pitchFamily="34" charset="0"/>
                <a:cs typeface="Times New Roman" panose="02020603050405020304" pitchFamily="18" charset="0"/>
              </a:rPr>
              <a:t>Seriöse Stellen nehmen selten ohne vorherige Einwilligung Kontakt auf. </a:t>
            </a:r>
            <a:endParaRPr lang="de-DE" sz="875"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ts val="227"/>
              </a:spcBef>
              <a:spcAft>
                <a:spcPts val="800"/>
              </a:spcAft>
              <a:buNone/>
              <a:tabLst>
                <a:tab pos="457200" algn="l"/>
              </a:tabLst>
            </a:pPr>
            <a:r>
              <a:rPr lang="de-DE" sz="875" b="1" kern="100" dirty="0">
                <a:effectLst/>
                <a:latin typeface="Calibri" panose="020F0502020204030204" pitchFamily="34" charset="0"/>
                <a:ea typeface="Calibri" panose="020F0502020204030204" pitchFamily="34" charset="0"/>
                <a:cs typeface="Times New Roman" panose="02020603050405020304" pitchFamily="18" charset="0"/>
              </a:rPr>
              <a:t>2. Druck, sofort zu handeln</a:t>
            </a:r>
          </a:p>
          <a:p>
            <a:pPr>
              <a:lnSpc>
                <a:spcPct val="107000"/>
              </a:lnSpc>
              <a:spcBef>
                <a:spcPts val="227"/>
              </a:spcBef>
              <a:spcAft>
                <a:spcPts val="800"/>
              </a:spcAft>
              <a:tabLst>
                <a:tab pos="457200" algn="l"/>
              </a:tabLst>
            </a:pPr>
            <a:r>
              <a:rPr lang="de-DE" sz="875" kern="100" dirty="0">
                <a:effectLst/>
                <a:latin typeface="Calibri" panose="020F0502020204030204" pitchFamily="34" charset="0"/>
                <a:ea typeface="Calibri" panose="020F0502020204030204" pitchFamily="34" charset="0"/>
                <a:cs typeface="Times New Roman" panose="02020603050405020304" pitchFamily="18" charset="0"/>
              </a:rPr>
              <a:t>Sätze wie </a:t>
            </a:r>
            <a:r>
              <a:rPr lang="de-DE" sz="875" i="1" kern="100" dirty="0">
                <a:effectLst/>
                <a:latin typeface="Calibri" panose="020F0502020204030204" pitchFamily="34" charset="0"/>
                <a:ea typeface="Calibri" panose="020F0502020204030204" pitchFamily="34" charset="0"/>
                <a:cs typeface="Times New Roman" panose="02020603050405020304" pitchFamily="18" charset="0"/>
              </a:rPr>
              <a:t>„Heute abschließen oder den Schutz verlieren“</a:t>
            </a:r>
            <a:r>
              <a:rPr lang="de-DE" sz="875" kern="100" dirty="0">
                <a:effectLst/>
                <a:latin typeface="Calibri" panose="020F0502020204030204" pitchFamily="34" charset="0"/>
                <a:ea typeface="Calibri" panose="020F0502020204030204" pitchFamily="34" charset="0"/>
                <a:cs typeface="Times New Roman" panose="02020603050405020304" pitchFamily="18" charset="0"/>
              </a:rPr>
              <a:t> oder </a:t>
            </a:r>
            <a:r>
              <a:rPr lang="de-DE" sz="875" i="1" kern="100" dirty="0">
                <a:effectLst/>
                <a:latin typeface="Calibri" panose="020F0502020204030204" pitchFamily="34" charset="0"/>
                <a:ea typeface="Calibri" panose="020F0502020204030204" pitchFamily="34" charset="0"/>
                <a:cs typeface="Times New Roman" panose="02020603050405020304" pitchFamily="18" charset="0"/>
              </a:rPr>
              <a:t>„Nur für kurze Zeit“</a:t>
            </a:r>
            <a:r>
              <a:rPr lang="de-DE" sz="875" kern="100" dirty="0">
                <a:effectLst/>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Bef>
                <a:spcPts val="227"/>
              </a:spcBef>
              <a:spcAft>
                <a:spcPts val="800"/>
              </a:spcAft>
              <a:tabLst>
                <a:tab pos="457200" algn="l"/>
              </a:tabLst>
            </a:pPr>
            <a:r>
              <a:rPr lang="de-DE" sz="875" kern="100" dirty="0">
                <a:effectLst/>
                <a:latin typeface="Calibri" panose="020F0502020204030204" pitchFamily="34" charset="0"/>
                <a:ea typeface="Calibri" panose="020F0502020204030204" pitchFamily="34" charset="0"/>
                <a:cs typeface="Times New Roman" panose="02020603050405020304" pitchFamily="18" charset="0"/>
              </a:rPr>
              <a:t>Seriöse Versicherer lassen Zeit zum Prüfen und Vergleichen. </a:t>
            </a:r>
            <a:endParaRPr lang="de-DE" sz="875"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ts val="477"/>
              </a:spcBef>
              <a:spcAft>
                <a:spcPts val="800"/>
              </a:spcAft>
              <a:buNone/>
              <a:tabLst>
                <a:tab pos="457200" algn="l"/>
              </a:tabLst>
            </a:pPr>
            <a:r>
              <a:rPr lang="de-DE" b="1" kern="100" dirty="0" sz="875">
                <a:ea typeface="Calibri" panose="020F0502020204030204" pitchFamily="34" charset="0"/>
                <a:cs typeface="Times New Roman" panose="02020603050405020304" pitchFamily="18" charset="0"/>
              </a:rPr>
              <a:t>3. </a:t>
            </a:r>
            <a:r>
              <a:rPr lang="de-DE" sz="875" b="1" kern="100" dirty="0">
                <a:effectLst/>
                <a:latin typeface="Calibri" panose="020F0502020204030204" pitchFamily="34" charset="0"/>
                <a:ea typeface="Calibri" panose="020F0502020204030204" pitchFamily="34" charset="0"/>
                <a:cs typeface="Times New Roman" panose="02020603050405020304" pitchFamily="18" charset="0"/>
              </a:rPr>
              <a:t>Abfrage sensibler Daten</a:t>
            </a:r>
            <a:endParaRPr lang="de-DE" b="1" kern="100" dirty="0" sz="875">
              <a:ea typeface="Calibri" panose="020F0502020204030204" pitchFamily="34" charset="0"/>
              <a:cs typeface="Times New Roman" panose="02020603050405020304" pitchFamily="18" charset="0"/>
            </a:endParaRPr>
          </a:p>
          <a:p>
            <a:pPr>
              <a:lnSpc>
                <a:spcPct val="107000"/>
              </a:lnSpc>
              <a:spcBef>
                <a:spcPts val="227"/>
              </a:spcBef>
              <a:spcAft>
                <a:spcPts val="800"/>
              </a:spcAft>
              <a:tabLst>
                <a:tab pos="457200" algn="l"/>
              </a:tabLst>
            </a:pPr>
            <a:r>
              <a:rPr lang="de-DE" kern="100" dirty="0" sz="875">
                <a:ea typeface="Calibri" panose="020F0502020204030204" pitchFamily="34" charset="0"/>
                <a:cs typeface="Times New Roman" panose="02020603050405020304" pitchFamily="18" charset="0"/>
              </a:rPr>
              <a:t>Ausweisnummer</a:t>
            </a:r>
            <a:r>
              <a:rPr lang="de-DE" sz="875" kern="100" dirty="0">
                <a:effectLst/>
                <a:latin typeface="Calibri" panose="020F0502020204030204" pitchFamily="34" charset="0"/>
                <a:ea typeface="Calibri" panose="020F0502020204030204" pitchFamily="34" charset="0"/>
                <a:cs typeface="Times New Roman" panose="02020603050405020304" pitchFamily="18" charset="0"/>
              </a:rPr>
              <a:t>, Bankdaten usw. per Telefon/E-Mail.</a:t>
            </a:r>
          </a:p>
          <a:p>
            <a:pPr>
              <a:lnSpc>
                <a:spcPct val="107000"/>
              </a:lnSpc>
              <a:spcBef>
                <a:spcPts val="227"/>
              </a:spcBef>
              <a:spcAft>
                <a:spcPts val="800"/>
              </a:spcAft>
              <a:tabLst>
                <a:tab pos="457200" algn="l"/>
              </a:tabLst>
            </a:pPr>
            <a:r>
              <a:rPr lang="de-DE" sz="875" kern="100" dirty="0">
                <a:effectLst/>
                <a:latin typeface="Calibri" panose="020F0502020204030204" pitchFamily="34" charset="0"/>
                <a:ea typeface="Calibri" panose="020F0502020204030204" pitchFamily="34" charset="0"/>
                <a:cs typeface="Times New Roman" panose="02020603050405020304" pitchFamily="18" charset="0"/>
              </a:rPr>
              <a:t>Offizielle Stellen fragen nie unaufgefordert nach solchen Daten</a:t>
            </a:r>
          </a:p>
          <a:p>
            <a:pPr marL="0" lvl="0" indent="0">
              <a:lnSpc>
                <a:spcPct val="107000"/>
              </a:lnSpc>
              <a:spcBef>
                <a:spcPts val="227"/>
              </a:spcBef>
              <a:spcAft>
                <a:spcPts val="800"/>
              </a:spcAft>
              <a:buNone/>
              <a:tabLst>
                <a:tab pos="457200" algn="l"/>
              </a:tabLst>
            </a:pPr>
            <a:r>
              <a:rPr lang="de-DE" sz="875" b="1" kern="100" dirty="0">
                <a:effectLst/>
                <a:latin typeface="Calibri" panose="020F0502020204030204" pitchFamily="34" charset="0"/>
                <a:ea typeface="Calibri" panose="020F0502020204030204" pitchFamily="34" charset="0"/>
                <a:cs typeface="Times New Roman" panose="02020603050405020304" pitchFamily="18" charset="0"/>
              </a:rPr>
              <a:t>4. Versprechen von „kostenlosen“ oder unrealistischen Leistungen</a:t>
            </a:r>
            <a:endParaRPr lang="de-DE" b="1" kern="100" dirty="0" sz="875">
              <a:ea typeface="Calibri" panose="020F0502020204030204" pitchFamily="34" charset="0"/>
              <a:cs typeface="Times New Roman" panose="02020603050405020304" pitchFamily="18" charset="0"/>
            </a:endParaRPr>
          </a:p>
          <a:p>
            <a:pPr>
              <a:lnSpc>
                <a:spcPct val="107000"/>
              </a:lnSpc>
              <a:spcBef>
                <a:spcPts val="476"/>
              </a:spcBef>
              <a:spcAft>
                <a:spcPts val="800"/>
              </a:spcAft>
              <a:tabLst>
                <a:tab pos="457200" algn="l"/>
              </a:tabLst>
            </a:pPr>
            <a:r>
              <a:rPr lang="de-DE" sz="875" kern="100" dirty="0">
                <a:effectLst/>
                <a:latin typeface="Calibri" panose="020F0502020204030204" pitchFamily="34" charset="0"/>
                <a:ea typeface="Calibri" panose="020F0502020204030204" pitchFamily="34" charset="0"/>
                <a:cs typeface="Times New Roman" panose="02020603050405020304" pitchFamily="18" charset="0"/>
              </a:rPr>
              <a:t>Angebote mit kostenlosem Schutz, Geldprämien oder Leistungen, die zu gut klingen, um wahr zu sein.</a:t>
            </a:r>
          </a:p>
          <a:p>
            <a:pPr>
              <a:lnSpc>
                <a:spcPct val="107000"/>
              </a:lnSpc>
              <a:spcBef>
                <a:spcPts val="227"/>
              </a:spcBef>
              <a:spcAft>
                <a:spcPts val="800"/>
              </a:spcAft>
              <a:tabLst>
                <a:tab pos="457200" algn="l"/>
              </a:tabLst>
            </a:pPr>
            <a:r>
              <a:rPr lang="de-DE" sz="875" kern="100" dirty="0">
                <a:effectLst/>
                <a:latin typeface="Calibri" panose="020F0502020204030204" pitchFamily="34" charset="0"/>
                <a:ea typeface="Calibri" panose="020F0502020204030204" pitchFamily="34" charset="0"/>
                <a:cs typeface="Times New Roman" panose="02020603050405020304" pitchFamily="18" charset="0"/>
              </a:rPr>
              <a:t>Dahinter stecken oft hohe Gebühren oder schlechter Schutz. </a:t>
            </a:r>
          </a:p>
          <a:p>
            <a:pPr marL="0" indent="0">
              <a:lnSpc>
                <a:spcPct val="107000"/>
              </a:lnSpc>
              <a:spcBef>
                <a:spcPts val="227"/>
              </a:spcBef>
              <a:spcAft>
                <a:spcPts val="800"/>
              </a:spcAft>
              <a:buNone/>
              <a:tabLst>
                <a:tab pos="457200" algn="l"/>
              </a:tabLst>
            </a:pPr>
            <a:r>
              <a:rPr lang="de-DE" b="1" kern="100" dirty="0" sz="875">
                <a:ea typeface="Calibri" panose="020F0502020204030204" pitchFamily="34" charset="0"/>
                <a:cs typeface="Times New Roman" panose="02020603050405020304" pitchFamily="18" charset="0"/>
              </a:rPr>
              <a:t>5. </a:t>
            </a:r>
            <a:r>
              <a:rPr lang="de-DE" sz="875" b="1" kern="100" dirty="0">
                <a:effectLst/>
                <a:latin typeface="Calibri" panose="020F0502020204030204" pitchFamily="34" charset="0"/>
                <a:ea typeface="Calibri" panose="020F0502020204030204" pitchFamily="34" charset="0"/>
                <a:cs typeface="Times New Roman" panose="02020603050405020304" pitchFamily="18" charset="0"/>
              </a:rPr>
              <a:t>Vage oder unprofessionelle Kommunikation</a:t>
            </a:r>
            <a:endParaRPr lang="de-DE" b="1" kern="100" dirty="0" sz="875">
              <a:ea typeface="Calibri" panose="020F0502020204030204" pitchFamily="34" charset="0"/>
              <a:cs typeface="Times New Roman" panose="02020603050405020304" pitchFamily="18" charset="0"/>
            </a:endParaRPr>
          </a:p>
          <a:p>
            <a:pPr>
              <a:lnSpc>
                <a:spcPct val="107000"/>
              </a:lnSpc>
              <a:spcBef>
                <a:spcPts val="230"/>
              </a:spcBef>
              <a:spcAft>
                <a:spcPts val="800"/>
              </a:spcAft>
              <a:tabLst>
                <a:tab pos="457200" algn="l"/>
              </a:tabLst>
            </a:pPr>
            <a:r>
              <a:rPr lang="de-DE" sz="875" kern="100" dirty="0">
                <a:effectLst/>
                <a:latin typeface="Calibri" panose="020F0502020204030204" pitchFamily="34" charset="0"/>
                <a:ea typeface="Calibri" panose="020F0502020204030204" pitchFamily="34" charset="0"/>
                <a:cs typeface="Times New Roman" panose="02020603050405020304" pitchFamily="18" charset="0"/>
              </a:rPr>
              <a:t>Fehlerhafte Sprache, fehlende Logos, allgemeine E-Mail-Adressen (z. B. </a:t>
            </a:r>
            <a:r>
              <a:rPr lang="de-DE" sz="875"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2"/>
              </a:rPr>
              <a:t>info@gmail.com</a:t>
            </a:r>
            <a:r>
              <a:rPr lang="de-DE" sz="875" kern="1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lnSpc>
                <a:spcPct val="107000"/>
              </a:lnSpc>
              <a:spcBef>
                <a:spcPts val="479"/>
              </a:spcBef>
              <a:spcAft>
                <a:spcPts val="800"/>
              </a:spcAft>
              <a:buNone/>
              <a:tabLst>
                <a:tab pos="457200" algn="l"/>
              </a:tabLst>
            </a:pPr>
            <a:r>
              <a:rPr lang="de-DE" b="1" kern="100" dirty="0" sz="875">
                <a:ea typeface="Calibri" panose="020F0502020204030204" pitchFamily="34" charset="0"/>
                <a:cs typeface="Times New Roman" panose="02020603050405020304" pitchFamily="18" charset="0"/>
              </a:rPr>
              <a:t>6. </a:t>
            </a:r>
            <a:r>
              <a:rPr lang="de-DE" sz="875" b="1" kern="100" dirty="0">
                <a:effectLst/>
                <a:latin typeface="Calibri" panose="020F0502020204030204" pitchFamily="34" charset="0"/>
                <a:ea typeface="Calibri" panose="020F0502020204030204" pitchFamily="34" charset="0"/>
                <a:cs typeface="Times New Roman" panose="02020603050405020304" pitchFamily="18" charset="0"/>
              </a:rPr>
              <a:t>Haustürgeschäfte oder aggressiver Verkauf</a:t>
            </a:r>
            <a:endParaRPr lang="de-DE" b="1" kern="100" dirty="0" sz="875">
              <a:ea typeface="Calibri" panose="020F0502020204030204" pitchFamily="34" charset="0"/>
              <a:cs typeface="Times New Roman" panose="02020603050405020304" pitchFamily="18" charset="0"/>
            </a:endParaRPr>
          </a:p>
          <a:p>
            <a:pPr>
              <a:lnSpc>
                <a:spcPct val="107000"/>
              </a:lnSpc>
              <a:spcBef>
                <a:spcPts val="227"/>
              </a:spcBef>
              <a:spcAft>
                <a:spcPts val="800"/>
              </a:spcAft>
              <a:tabLst>
                <a:tab pos="457200" algn="l"/>
              </a:tabLst>
            </a:pPr>
            <a:r>
              <a:rPr lang="de-DE" sz="875" kern="100" dirty="0">
                <a:effectLst/>
                <a:latin typeface="Calibri" panose="020F0502020204030204" pitchFamily="34" charset="0"/>
                <a:ea typeface="Calibri" panose="020F0502020204030204" pitchFamily="34" charset="0"/>
                <a:cs typeface="Times New Roman" panose="02020603050405020304" pitchFamily="18" charset="0"/>
              </a:rPr>
              <a:t>Aggressive Methoden oder die Weigerung, Details schriftlich zu geben.</a:t>
            </a:r>
          </a:p>
          <a:p>
            <a:pPr>
              <a:lnSpc>
                <a:spcPct val="107000"/>
              </a:lnSpc>
              <a:spcBef>
                <a:spcPts val="227"/>
              </a:spcBef>
              <a:spcAft>
                <a:spcPts val="800"/>
              </a:spcAft>
              <a:tabLst>
                <a:tab pos="457200" algn="l"/>
              </a:tabLst>
            </a:pPr>
            <a:r>
              <a:rPr lang="de-DE" sz="875" dirty="0">
                <a:effectLst/>
                <a:latin typeface="Calibri" panose="020F0502020204030204" pitchFamily="34" charset="0"/>
                <a:ea typeface="Calibri" panose="020F0502020204030204" pitchFamily="34" charset="0"/>
                <a:cs typeface="Times New Roman" panose="02020603050405020304" pitchFamily="18" charset="0"/>
              </a:rPr>
              <a:t>Prüfen Sie Zulassungen immer in offiziellen Registern</a:t>
            </a:r>
          </a:p>
          <a:p>
            <a:pPr>
              <a:lnSpc>
                <a:spcPct val="107000"/>
              </a:lnSpc>
              <a:spcAft>
                <a:spcPts val="800"/>
              </a:spcAft>
              <a:tabLst>
                <a:tab pos="457200" algn="l"/>
              </a:tabLst>
            </a:pPr>
            <a:endParaRPr lang="de-DE" b="1" dirty="0" sz="1250">
              <a:solidFill>
                <a:srgbClr val="D38CBC"/>
              </a:solidFill>
              <a:ea typeface="Calibri" panose="020F0502020204030204" pitchFamily="34" charset="0"/>
              <a:cs typeface="Times New Roman" panose="02020603050405020304" pitchFamily="18" charset="0"/>
            </a:endParaRPr>
          </a:p>
          <a:p>
            <a:pPr marL="0" indent="0">
              <a:lnSpc>
                <a:spcPts val="971"/>
              </a:lnSpc>
              <a:buNone/>
            </a:pPr>
            <a:r>
              <a:rPr lang="de-DE" b="1" dirty="0" sz="875"/>
              <a:t>So schützen Sie sich</a:t>
            </a:r>
          </a:p>
          <a:p>
            <a:pPr marL="0" indent="0">
              <a:lnSpc>
                <a:spcPts val="1403"/>
              </a:lnSpc>
              <a:buNone/>
            </a:pPr>
            <a:endParaRPr lang="de-DE" dirty="0" sz="1175"/>
          </a:p>
          <a:p>
            <a:pPr lvl="0">
              <a:lnSpc>
                <a:spcPct val="150000"/>
              </a:lnSpc>
              <a:spcBef>
                <a:spcPts val="400"/>
              </a:spcBef>
            </a:pPr>
            <a:r>
              <a:rPr lang="de-DE" b="1" dirty="0" sz="875"/>
              <a:t>Quelle prüfen</a:t>
            </a:r>
            <a:r>
              <a:rPr lang="de-DE" dirty="0" sz="875"/>
              <a:t>: Rufen Sie Ihren Versicherer oder die Sozialbehörde unter der offiziellen Nummer an.</a:t>
            </a:r>
          </a:p>
          <a:p>
            <a:pPr lvl="0">
              <a:lnSpc>
                <a:spcPct val="150000"/>
              </a:lnSpc>
            </a:pPr>
            <a:r>
              <a:rPr lang="de-DE" b="1" dirty="0" sz="875"/>
              <a:t>Nie unter Druck unterschreiben</a:t>
            </a:r>
            <a:r>
              <a:rPr lang="de-DE" dirty="0" sz="875"/>
              <a:t>: Prüfen Sie alles in Ruhe mit einer Beraterin oder einem Berater Ihres Vertrauens.</a:t>
            </a:r>
          </a:p>
          <a:p>
            <a:pPr lvl="0">
              <a:lnSpc>
                <a:spcPct val="150000"/>
              </a:lnSpc>
            </a:pPr>
            <a:r>
              <a:rPr lang="de-DE" b="1" dirty="0" sz="875"/>
              <a:t>Zulassung prüfen</a:t>
            </a:r>
            <a:r>
              <a:rPr lang="de-DE" dirty="0" sz="875"/>
              <a:t>: Nutzen Sie die nationalen Register für Versicherungsvermittler.</a:t>
            </a:r>
          </a:p>
          <a:p>
            <a:pPr lvl="0">
              <a:lnSpc>
                <a:spcPct val="150000"/>
              </a:lnSpc>
            </a:pPr>
            <a:r>
              <a:rPr lang="de-DE" b="1" dirty="0" sz="875"/>
              <a:t>Persönliche Daten schützen</a:t>
            </a:r>
            <a:r>
              <a:rPr lang="de-DE" dirty="0" sz="875"/>
              <a:t>: Geben Sie sie nur an geprüfte Anbieter weiter.</a:t>
            </a:r>
          </a:p>
          <a:p>
            <a:pPr>
              <a:lnSpc>
                <a:spcPct val="150000"/>
              </a:lnSpc>
            </a:pPr>
            <a:r>
              <a:rPr lang="de-DE" b="1" dirty="0" sz="875"/>
              <a:t>Verdächtiges melden</a:t>
            </a:r>
            <a:r>
              <a:rPr lang="de-DE" dirty="0" sz="875"/>
              <a:t>: Wenden Sie sich an die örtlichen Verbraucherschutzstellen oder die Polizei.</a:t>
            </a:r>
            <a:endParaRPr lang="de-DE" sz="1150" b="1" dirty="0">
              <a:solidFill>
                <a:srgbClr val="D38CBC"/>
              </a:solidFill>
            </a:endParaRPr>
          </a:p>
          <a:p>
            <a:pPr marL="0" indent="0">
              <a:lnSpc>
                <a:spcPts val="1022"/>
              </a:lnSpc>
              <a:buNone/>
            </a:pPr>
            <a:endParaRPr lang="de-DE" dirty="0" sz="850"/>
          </a:p>
        </p:txBody>
      </p:sp>
      <p:grpSp>
        <p:nvGrpSpPr>
          <p:cNvPr id="6" name="Graphic 2">
            <a:extLst>
              <a:ext uri="{FF2B5EF4-FFF2-40B4-BE49-F238E27FC236}">
                <a16:creationId xmlns:a16="http://schemas.microsoft.com/office/drawing/2014/main" id="{1CE2E00B-E1AF-0DDC-07CE-A0FA589D249E}"/>
              </a:ext>
            </a:extLst>
          </p:cNvPr>
          <p:cNvGrpSpPr/>
          <p:nvPr/>
        </p:nvGrpSpPr>
        <p:grpSpPr>
          <a:xfrm>
            <a:off x="973372" y="543749"/>
            <a:ext cx="594171" cy="758066"/>
            <a:chOff x="5321116" y="858896"/>
            <a:chExt cx="888315" cy="1133345"/>
          </a:xfrm>
          <a:solidFill>
            <a:srgbClr val="D38CBC"/>
          </a:solidFill>
        </p:grpSpPr>
        <p:sp>
          <p:nvSpPr>
            <p:cNvPr id="7" name="Freeform 5">
              <a:extLst>
                <a:ext uri="{FF2B5EF4-FFF2-40B4-BE49-F238E27FC236}">
                  <a16:creationId xmlns:a16="http://schemas.microsoft.com/office/drawing/2014/main" id="{CDCD3D20-A423-48B1-9789-DB996590E3D4}"/>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 name="Freeform 8">
              <a:extLst>
                <a:ext uri="{FF2B5EF4-FFF2-40B4-BE49-F238E27FC236}">
                  <a16:creationId xmlns:a16="http://schemas.microsoft.com/office/drawing/2014/main" id="{FDBC9997-25D0-99FE-C520-E2E39DF858EA}"/>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 name="Freeform 9">
              <a:extLst>
                <a:ext uri="{FF2B5EF4-FFF2-40B4-BE49-F238E27FC236}">
                  <a16:creationId xmlns:a16="http://schemas.microsoft.com/office/drawing/2014/main" id="{63E78FF0-659B-843F-D045-AA4004C7C4D3}"/>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0" name="Freeform 10">
              <a:extLst>
                <a:ext uri="{FF2B5EF4-FFF2-40B4-BE49-F238E27FC236}">
                  <a16:creationId xmlns:a16="http://schemas.microsoft.com/office/drawing/2014/main" id="{CA62F252-4851-4502-48FD-F82482BFB288}"/>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1" name="Freeform 11">
              <a:extLst>
                <a:ext uri="{FF2B5EF4-FFF2-40B4-BE49-F238E27FC236}">
                  <a16:creationId xmlns:a16="http://schemas.microsoft.com/office/drawing/2014/main" id="{0B1E15A0-8D03-5614-9815-50DB11CD7456}"/>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 name="Freeform 12">
              <a:extLst>
                <a:ext uri="{FF2B5EF4-FFF2-40B4-BE49-F238E27FC236}">
                  <a16:creationId xmlns:a16="http://schemas.microsoft.com/office/drawing/2014/main" id="{EE4472CF-9A2C-C7D0-88E3-0189031A5699}"/>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 name="Freeform 13">
              <a:extLst>
                <a:ext uri="{FF2B5EF4-FFF2-40B4-BE49-F238E27FC236}">
                  <a16:creationId xmlns:a16="http://schemas.microsoft.com/office/drawing/2014/main" id="{DD3D1AA4-96F0-D2FE-C1CD-7E7ADD506572}"/>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 name="Freeform 14">
              <a:extLst>
                <a:ext uri="{FF2B5EF4-FFF2-40B4-BE49-F238E27FC236}">
                  <a16:creationId xmlns:a16="http://schemas.microsoft.com/office/drawing/2014/main" id="{BAC99E3B-3C8F-4803-A4C0-2BD587B253BF}"/>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 name="Freeform 15">
              <a:extLst>
                <a:ext uri="{FF2B5EF4-FFF2-40B4-BE49-F238E27FC236}">
                  <a16:creationId xmlns:a16="http://schemas.microsoft.com/office/drawing/2014/main" id="{58BEFBD7-A8BC-B762-D118-FA162B504799}"/>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sp>
        <p:nvSpPr>
          <p:cNvPr id="26" name="Text Placeholder 6">
            <a:extLst>
              <a:ext uri="{FF2B5EF4-FFF2-40B4-BE49-F238E27FC236}">
                <a16:creationId xmlns:a16="http://schemas.microsoft.com/office/drawing/2014/main" id="{CECFD131-8C86-9F96-2F7B-D6411A99D59C}"/>
              </a:ext>
            </a:extLst>
          </p:cNvPr>
          <p:cNvSpPr>
            <a:spLocks noGrp="1"/>
          </p:cNvSpPr>
          <p:nvPr>
            <p:ph type="body" sz="quarter" idx="61"/>
          </p:nvPr>
        </p:nvSpPr>
        <p:spPr>
          <a:xfrm>
            <a:off x="1704975" y="623888"/>
            <a:ext cx="5284788" cy="722312"/>
          </a:xfrm>
        </p:spPr>
        <p:txBody>
          <a:bodyPr/>
          <a:lstStyle/>
          <a:p>
            <a:pPr>
              <a:lnSpc>
                <a:spcPts val="3420"/>
              </a:lnSpc>
            </a:pPr>
            <a:r>
              <a:rPr lang="de-DE" dirty="0" sz="2700"/>
              <a:t>Frauen in der späten Karrierephase</a:t>
            </a:r>
          </a:p>
        </p:txBody>
      </p:sp>
      <p:sp>
        <p:nvSpPr>
          <p:cNvPr id="4" name="Rounded Rectangle 67">
            <a:extLst>
              <a:ext uri="{FF2B5EF4-FFF2-40B4-BE49-F238E27FC236}">
                <a16:creationId xmlns:a16="http://schemas.microsoft.com/office/drawing/2014/main" id="{8012835A-D12E-CB25-AA0E-D583579AFB74}"/>
              </a:ext>
            </a:extLst>
          </p:cNvPr>
          <p:cNvSpPr/>
          <p:nvPr/>
        </p:nvSpPr>
        <p:spPr>
          <a:xfrm>
            <a:off x="1567543" y="9224716"/>
            <a:ext cx="5231219" cy="992314"/>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100" dirty="0"/>
              <a:t>2025cybersecurityolderadulttoolkitupdated_en.pdf</a:t>
            </a:r>
            <a:endParaRPr lang="de-DE" sz="1100" dirty="0"/>
          </a:p>
        </p:txBody>
      </p:sp>
      <p:grpSp>
        <p:nvGrpSpPr>
          <p:cNvPr id="28" name="Group 27">
            <a:extLst>
              <a:ext uri="{FF2B5EF4-FFF2-40B4-BE49-F238E27FC236}">
                <a16:creationId xmlns:a16="http://schemas.microsoft.com/office/drawing/2014/main" id="{9FC9D136-13B3-2FFE-C2E0-9E93DAC5A705}"/>
              </a:ext>
            </a:extLst>
          </p:cNvPr>
          <p:cNvGrpSpPr/>
          <p:nvPr/>
        </p:nvGrpSpPr>
        <p:grpSpPr>
          <a:xfrm>
            <a:off x="1704975" y="9021516"/>
            <a:ext cx="1353453" cy="406400"/>
            <a:chOff x="1972947" y="5649738"/>
            <a:chExt cx="1353453" cy="406400"/>
          </a:xfrm>
        </p:grpSpPr>
        <p:sp>
          <p:nvSpPr>
            <p:cNvPr id="29" name="Rectangle 28">
              <a:extLst>
                <a:ext uri="{FF2B5EF4-FFF2-40B4-BE49-F238E27FC236}">
                  <a16:creationId xmlns:a16="http://schemas.microsoft.com/office/drawing/2014/main" id="{1D12E276-E40F-D694-CFA7-B4649857044B}"/>
                </a:ext>
              </a:extLst>
            </p:cNvPr>
            <p:cNvSpPr/>
            <p:nvPr/>
          </p:nvSpPr>
          <p:spPr>
            <a:xfrm>
              <a:off x="2323930" y="5705156"/>
              <a:ext cx="1033395"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0" name="Rectangle 29">
              <a:extLst>
                <a:ext uri="{FF2B5EF4-FFF2-40B4-BE49-F238E27FC236}">
                  <a16:creationId xmlns:a16="http://schemas.microsoft.com/office/drawing/2014/main" id="{35FE9CB8-654E-E832-6957-BE56E428E62D}"/>
                </a:ext>
              </a:extLst>
            </p:cNvPr>
            <p:cNvSpPr/>
            <p:nvPr/>
          </p:nvSpPr>
          <p:spPr>
            <a:xfrm>
              <a:off x="2166912" y="5709774"/>
              <a:ext cx="1190413" cy="286328"/>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1" name="Text Placeholder 122">
              <a:extLst>
                <a:ext uri="{FF2B5EF4-FFF2-40B4-BE49-F238E27FC236}">
                  <a16:creationId xmlns:a16="http://schemas.microsoft.com/office/drawing/2014/main" id="{75D37683-8817-F6B8-F239-61E56CCACBC3}"/>
                </a:ext>
              </a:extLst>
            </p:cNvPr>
            <p:cNvSpPr txBox="1">
              <a:spLocks/>
            </p:cNvSpPr>
            <p:nvPr/>
          </p:nvSpPr>
          <p:spPr>
            <a:xfrm>
              <a:off x="2364155" y="5713467"/>
              <a:ext cx="1119595"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Ressourcen</a:t>
              </a:r>
            </a:p>
          </p:txBody>
        </p:sp>
        <p:sp>
          <p:nvSpPr>
            <p:cNvPr id="32" name="Oval 31">
              <a:extLst>
                <a:ext uri="{FF2B5EF4-FFF2-40B4-BE49-F238E27FC236}">
                  <a16:creationId xmlns:a16="http://schemas.microsoft.com/office/drawing/2014/main" id="{5EAA1A56-03B9-FC33-2945-FBBE805A69AD}"/>
                </a:ext>
              </a:extLst>
            </p:cNvPr>
            <p:cNvSpPr/>
            <p:nvPr/>
          </p:nvSpPr>
          <p:spPr>
            <a:xfrm>
              <a:off x="1972947" y="5649738"/>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33" name="Graphic 37">
              <a:extLst>
                <a:ext uri="{FF2B5EF4-FFF2-40B4-BE49-F238E27FC236}">
                  <a16:creationId xmlns:a16="http://schemas.microsoft.com/office/drawing/2014/main" id="{20A159C0-D591-430A-A4FA-72B44307BFEE}"/>
                </a:ext>
              </a:extLst>
            </p:cNvPr>
            <p:cNvGrpSpPr/>
            <p:nvPr/>
          </p:nvGrpSpPr>
          <p:grpSpPr>
            <a:xfrm>
              <a:off x="2064622" y="5732952"/>
              <a:ext cx="229999" cy="229698"/>
              <a:chOff x="5737725" y="2862443"/>
              <a:chExt cx="1034323" cy="1032970"/>
            </a:xfrm>
            <a:solidFill>
              <a:schemeClr val="bg1"/>
            </a:solidFill>
          </p:grpSpPr>
          <p:sp>
            <p:nvSpPr>
              <p:cNvPr id="34" name="Freeform 56">
                <a:extLst>
                  <a:ext uri="{FF2B5EF4-FFF2-40B4-BE49-F238E27FC236}">
                    <a16:creationId xmlns:a16="http://schemas.microsoft.com/office/drawing/2014/main" id="{B96580CF-51D4-AED0-4513-320B520DC4B0}"/>
                  </a:ext>
                </a:extLst>
              </p:cNvPr>
              <p:cNvSpPr/>
              <p:nvPr/>
            </p:nvSpPr>
            <p:spPr>
              <a:xfrm>
                <a:off x="5737725" y="3034440"/>
                <a:ext cx="1034323" cy="860974"/>
              </a:xfrm>
              <a:custGeom>
                <a:avLst/>
                <a:gdLst>
                  <a:gd name="connsiteX0" fmla="*/ 0 w 1034323"/>
                  <a:gd name="connsiteY0" fmla="*/ 121848 h 860974"/>
                  <a:gd name="connsiteX1" fmla="*/ 213013 w 1034323"/>
                  <a:gd name="connsiteY1" fmla="*/ 21998 h 860974"/>
                  <a:gd name="connsiteX2" fmla="*/ 221572 w 1034323"/>
                  <a:gd name="connsiteY2" fmla="*/ 245472 h 860974"/>
                  <a:gd name="connsiteX3" fmla="*/ 270070 w 1034323"/>
                  <a:gd name="connsiteY3" fmla="*/ 297774 h 860974"/>
                  <a:gd name="connsiteX4" fmla="*/ 275776 w 1034323"/>
                  <a:gd name="connsiteY4" fmla="*/ 326302 h 860974"/>
                  <a:gd name="connsiteX5" fmla="*/ 275776 w 1034323"/>
                  <a:gd name="connsiteY5" fmla="*/ 395722 h 860974"/>
                  <a:gd name="connsiteX6" fmla="*/ 417468 w 1034323"/>
                  <a:gd name="connsiteY6" fmla="*/ 395722 h 860974"/>
                  <a:gd name="connsiteX7" fmla="*/ 428879 w 1034323"/>
                  <a:gd name="connsiteY7" fmla="*/ 407133 h 860974"/>
                  <a:gd name="connsiteX8" fmla="*/ 428879 w 1034323"/>
                  <a:gd name="connsiteY8" fmla="*/ 498424 h 860974"/>
                  <a:gd name="connsiteX9" fmla="*/ 473574 w 1034323"/>
                  <a:gd name="connsiteY9" fmla="*/ 498424 h 860974"/>
                  <a:gd name="connsiteX10" fmla="*/ 571522 w 1034323"/>
                  <a:gd name="connsiteY10" fmla="*/ 351978 h 860974"/>
                  <a:gd name="connsiteX11" fmla="*/ 598148 w 1034323"/>
                  <a:gd name="connsiteY11" fmla="*/ 371948 h 860974"/>
                  <a:gd name="connsiteX12" fmla="*/ 514465 w 1034323"/>
                  <a:gd name="connsiteY12" fmla="*/ 498424 h 860974"/>
                  <a:gd name="connsiteX13" fmla="*/ 808309 w 1034323"/>
                  <a:gd name="connsiteY13" fmla="*/ 498424 h 860974"/>
                  <a:gd name="connsiteX14" fmla="*/ 808309 w 1034323"/>
                  <a:gd name="connsiteY14" fmla="*/ 377654 h 860974"/>
                  <a:gd name="connsiteX15" fmla="*/ 666617 w 1034323"/>
                  <a:gd name="connsiteY15" fmla="*/ 377654 h 860974"/>
                  <a:gd name="connsiteX16" fmla="*/ 503053 w 1034323"/>
                  <a:gd name="connsiteY16" fmla="*/ 215992 h 860974"/>
                  <a:gd name="connsiteX17" fmla="*/ 503053 w 1034323"/>
                  <a:gd name="connsiteY17" fmla="*/ 198875 h 860974"/>
                  <a:gd name="connsiteX18" fmla="*/ 571522 w 1034323"/>
                  <a:gd name="connsiteY18" fmla="*/ 127553 h 860974"/>
                  <a:gd name="connsiteX19" fmla="*/ 598148 w 1034323"/>
                  <a:gd name="connsiteY19" fmla="*/ 125652 h 860974"/>
                  <a:gd name="connsiteX20" fmla="*/ 713213 w 1034323"/>
                  <a:gd name="connsiteY20" fmla="*/ 241668 h 860974"/>
                  <a:gd name="connsiteX21" fmla="*/ 802603 w 1034323"/>
                  <a:gd name="connsiteY21" fmla="*/ 241668 h 860974"/>
                  <a:gd name="connsiteX22" fmla="*/ 930981 w 1034323"/>
                  <a:gd name="connsiteY22" fmla="*/ 5832 h 860974"/>
                  <a:gd name="connsiteX23" fmla="*/ 977578 w 1034323"/>
                  <a:gd name="connsiteY23" fmla="*/ 246422 h 860974"/>
                  <a:gd name="connsiteX24" fmla="*/ 1031782 w 1034323"/>
                  <a:gd name="connsiteY24" fmla="*/ 316793 h 860974"/>
                  <a:gd name="connsiteX25" fmla="*/ 1031782 w 1034323"/>
                  <a:gd name="connsiteY25" fmla="*/ 573550 h 860974"/>
                  <a:gd name="connsiteX26" fmla="*/ 949049 w 1034323"/>
                  <a:gd name="connsiteY26" fmla="*/ 651528 h 860974"/>
                  <a:gd name="connsiteX27" fmla="*/ 946196 w 1034323"/>
                  <a:gd name="connsiteY27" fmla="*/ 654381 h 860974"/>
                  <a:gd name="connsiteX28" fmla="*/ 946196 w 1034323"/>
                  <a:gd name="connsiteY28" fmla="*/ 858835 h 860974"/>
                  <a:gd name="connsiteX29" fmla="*/ 911962 w 1034323"/>
                  <a:gd name="connsiteY29" fmla="*/ 858835 h 860974"/>
                  <a:gd name="connsiteX30" fmla="*/ 911962 w 1034323"/>
                  <a:gd name="connsiteY30" fmla="*/ 653430 h 860974"/>
                  <a:gd name="connsiteX31" fmla="*/ 793093 w 1034323"/>
                  <a:gd name="connsiteY31" fmla="*/ 653430 h 860974"/>
                  <a:gd name="connsiteX32" fmla="*/ 793093 w 1034323"/>
                  <a:gd name="connsiteY32" fmla="*/ 841718 h 860974"/>
                  <a:gd name="connsiteX33" fmla="*/ 775976 w 1034323"/>
                  <a:gd name="connsiteY33" fmla="*/ 858835 h 860974"/>
                  <a:gd name="connsiteX34" fmla="*/ 655205 w 1034323"/>
                  <a:gd name="connsiteY34" fmla="*/ 858835 h 860974"/>
                  <a:gd name="connsiteX35" fmla="*/ 639039 w 1034323"/>
                  <a:gd name="connsiteY35" fmla="*/ 848375 h 860974"/>
                  <a:gd name="connsiteX36" fmla="*/ 639039 w 1034323"/>
                  <a:gd name="connsiteY36" fmla="*/ 575451 h 860974"/>
                  <a:gd name="connsiteX37" fmla="*/ 654254 w 1034323"/>
                  <a:gd name="connsiteY37" fmla="*/ 532659 h 860974"/>
                  <a:gd name="connsiteX38" fmla="*/ 535385 w 1034323"/>
                  <a:gd name="connsiteY38" fmla="*/ 532659 h 860974"/>
                  <a:gd name="connsiteX39" fmla="*/ 535385 w 1034323"/>
                  <a:gd name="connsiteY39" fmla="*/ 824601 h 860974"/>
                  <a:gd name="connsiteX40" fmla="*/ 603854 w 1034323"/>
                  <a:gd name="connsiteY40" fmla="*/ 824601 h 860974"/>
                  <a:gd name="connsiteX41" fmla="*/ 603854 w 1034323"/>
                  <a:gd name="connsiteY41" fmla="*/ 858835 h 860974"/>
                  <a:gd name="connsiteX42" fmla="*/ 430781 w 1034323"/>
                  <a:gd name="connsiteY42" fmla="*/ 858835 h 860974"/>
                  <a:gd name="connsiteX43" fmla="*/ 430781 w 1034323"/>
                  <a:gd name="connsiteY43" fmla="*/ 824601 h 860974"/>
                  <a:gd name="connsiteX44" fmla="*/ 499249 w 1034323"/>
                  <a:gd name="connsiteY44" fmla="*/ 824601 h 860974"/>
                  <a:gd name="connsiteX45" fmla="*/ 499249 w 1034323"/>
                  <a:gd name="connsiteY45" fmla="*/ 532659 h 860974"/>
                  <a:gd name="connsiteX46" fmla="*/ 380381 w 1034323"/>
                  <a:gd name="connsiteY46" fmla="*/ 532659 h 860974"/>
                  <a:gd name="connsiteX47" fmla="*/ 396547 w 1034323"/>
                  <a:gd name="connsiteY47" fmla="*/ 575451 h 860974"/>
                  <a:gd name="connsiteX48" fmla="*/ 396547 w 1034323"/>
                  <a:gd name="connsiteY48" fmla="*/ 848375 h 860974"/>
                  <a:gd name="connsiteX49" fmla="*/ 379429 w 1034323"/>
                  <a:gd name="connsiteY49" fmla="*/ 858835 h 860974"/>
                  <a:gd name="connsiteX50" fmla="*/ 258659 w 1034323"/>
                  <a:gd name="connsiteY50" fmla="*/ 858835 h 860974"/>
                  <a:gd name="connsiteX51" fmla="*/ 241542 w 1034323"/>
                  <a:gd name="connsiteY51" fmla="*/ 841718 h 860974"/>
                  <a:gd name="connsiteX52" fmla="*/ 241542 w 1034323"/>
                  <a:gd name="connsiteY52" fmla="*/ 653430 h 860974"/>
                  <a:gd name="connsiteX53" fmla="*/ 122673 w 1034323"/>
                  <a:gd name="connsiteY53" fmla="*/ 653430 h 860974"/>
                  <a:gd name="connsiteX54" fmla="*/ 122673 w 1034323"/>
                  <a:gd name="connsiteY54" fmla="*/ 858835 h 860974"/>
                  <a:gd name="connsiteX55" fmla="*/ 88438 w 1034323"/>
                  <a:gd name="connsiteY55" fmla="*/ 858835 h 860974"/>
                  <a:gd name="connsiteX56" fmla="*/ 88438 w 1034323"/>
                  <a:gd name="connsiteY56" fmla="*/ 654381 h 860974"/>
                  <a:gd name="connsiteX57" fmla="*/ 69419 w 1034323"/>
                  <a:gd name="connsiteY57" fmla="*/ 650577 h 860974"/>
                  <a:gd name="connsiteX58" fmla="*/ 1902 w 1034323"/>
                  <a:gd name="connsiteY58" fmla="*/ 576402 h 860974"/>
                  <a:gd name="connsiteX59" fmla="*/ 1902 w 1034323"/>
                  <a:gd name="connsiteY59" fmla="*/ 312989 h 860974"/>
                  <a:gd name="connsiteX60" fmla="*/ 35185 w 1034323"/>
                  <a:gd name="connsiteY60" fmla="*/ 258785 h 860974"/>
                  <a:gd name="connsiteX61" fmla="*/ 56106 w 1034323"/>
                  <a:gd name="connsiteY61" fmla="*/ 244521 h 860974"/>
                  <a:gd name="connsiteX62" fmla="*/ 1902 w 1034323"/>
                  <a:gd name="connsiteY62" fmla="*/ 154180 h 860974"/>
                  <a:gd name="connsiteX63" fmla="*/ 1902 w 1034323"/>
                  <a:gd name="connsiteY63" fmla="*/ 121848 h 860974"/>
                  <a:gd name="connsiteX64" fmla="*/ 210160 w 1034323"/>
                  <a:gd name="connsiteY64" fmla="*/ 63840 h 860974"/>
                  <a:gd name="connsiteX65" fmla="*/ 61812 w 1034323"/>
                  <a:gd name="connsiteY65" fmla="*/ 207434 h 860974"/>
                  <a:gd name="connsiteX66" fmla="*/ 210160 w 1034323"/>
                  <a:gd name="connsiteY66" fmla="*/ 63840 h 860974"/>
                  <a:gd name="connsiteX67" fmla="*/ 818769 w 1034323"/>
                  <a:gd name="connsiteY67" fmla="*/ 63840 h 860974"/>
                  <a:gd name="connsiteX68" fmla="*/ 967118 w 1034323"/>
                  <a:gd name="connsiteY68" fmla="*/ 207434 h 860974"/>
                  <a:gd name="connsiteX69" fmla="*/ 818769 w 1034323"/>
                  <a:gd name="connsiteY69" fmla="*/ 63840 h 860974"/>
                  <a:gd name="connsiteX70" fmla="*/ 669470 w 1034323"/>
                  <a:gd name="connsiteY70" fmla="*/ 573550 h 860974"/>
                  <a:gd name="connsiteX71" fmla="*/ 669470 w 1034323"/>
                  <a:gd name="connsiteY71" fmla="*/ 823650 h 860974"/>
                  <a:gd name="connsiteX72" fmla="*/ 754104 w 1034323"/>
                  <a:gd name="connsiteY72" fmla="*/ 823650 h 860974"/>
                  <a:gd name="connsiteX73" fmla="*/ 754104 w 1034323"/>
                  <a:gd name="connsiteY73" fmla="*/ 635362 h 860974"/>
                  <a:gd name="connsiteX74" fmla="*/ 767418 w 1034323"/>
                  <a:gd name="connsiteY74" fmla="*/ 618244 h 860974"/>
                  <a:gd name="connsiteX75" fmla="*/ 940491 w 1034323"/>
                  <a:gd name="connsiteY75" fmla="*/ 618244 h 860974"/>
                  <a:gd name="connsiteX76" fmla="*/ 995646 w 1034323"/>
                  <a:gd name="connsiteY76" fmla="*/ 566893 h 860974"/>
                  <a:gd name="connsiteX77" fmla="*/ 995646 w 1034323"/>
                  <a:gd name="connsiteY77" fmla="*/ 323449 h 860974"/>
                  <a:gd name="connsiteX78" fmla="*/ 950000 w 1034323"/>
                  <a:gd name="connsiteY78" fmla="*/ 274000 h 860974"/>
                  <a:gd name="connsiteX79" fmla="*/ 700851 w 1034323"/>
                  <a:gd name="connsiteY79" fmla="*/ 274000 h 860974"/>
                  <a:gd name="connsiteX80" fmla="*/ 689440 w 1034323"/>
                  <a:gd name="connsiteY80" fmla="*/ 267343 h 860974"/>
                  <a:gd name="connsiteX81" fmla="*/ 585786 w 1034323"/>
                  <a:gd name="connsiteY81" fmla="*/ 163690 h 860974"/>
                  <a:gd name="connsiteX82" fmla="*/ 581031 w 1034323"/>
                  <a:gd name="connsiteY82" fmla="*/ 162739 h 860974"/>
                  <a:gd name="connsiteX83" fmla="*/ 539189 w 1034323"/>
                  <a:gd name="connsiteY83" fmla="*/ 205531 h 860974"/>
                  <a:gd name="connsiteX84" fmla="*/ 676126 w 1034323"/>
                  <a:gd name="connsiteY84" fmla="*/ 342468 h 860974"/>
                  <a:gd name="connsiteX85" fmla="*/ 823524 w 1034323"/>
                  <a:gd name="connsiteY85" fmla="*/ 342468 h 860974"/>
                  <a:gd name="connsiteX86" fmla="*/ 840641 w 1034323"/>
                  <a:gd name="connsiteY86" fmla="*/ 356733 h 860974"/>
                  <a:gd name="connsiteX87" fmla="*/ 840641 w 1034323"/>
                  <a:gd name="connsiteY87" fmla="*/ 513640 h 860974"/>
                  <a:gd name="connsiteX88" fmla="*/ 821622 w 1034323"/>
                  <a:gd name="connsiteY88" fmla="*/ 532659 h 860974"/>
                  <a:gd name="connsiteX89" fmla="*/ 669470 w 1034323"/>
                  <a:gd name="connsiteY89" fmla="*/ 573550 h 860974"/>
                  <a:gd name="connsiteX90" fmla="*/ 275776 w 1034323"/>
                  <a:gd name="connsiteY90" fmla="*/ 635362 h 860974"/>
                  <a:gd name="connsiteX91" fmla="*/ 275776 w 1034323"/>
                  <a:gd name="connsiteY91" fmla="*/ 823650 h 860974"/>
                  <a:gd name="connsiteX92" fmla="*/ 360410 w 1034323"/>
                  <a:gd name="connsiteY92" fmla="*/ 823650 h 860974"/>
                  <a:gd name="connsiteX93" fmla="*/ 360410 w 1034323"/>
                  <a:gd name="connsiteY93" fmla="*/ 573550 h 860974"/>
                  <a:gd name="connsiteX94" fmla="*/ 354705 w 1034323"/>
                  <a:gd name="connsiteY94" fmla="*/ 559285 h 860974"/>
                  <a:gd name="connsiteX95" fmla="*/ 318569 w 1034323"/>
                  <a:gd name="connsiteY95" fmla="*/ 532659 h 860974"/>
                  <a:gd name="connsiteX96" fmla="*/ 155956 w 1034323"/>
                  <a:gd name="connsiteY96" fmla="*/ 532659 h 860974"/>
                  <a:gd name="connsiteX97" fmla="*/ 136937 w 1034323"/>
                  <a:gd name="connsiteY97" fmla="*/ 515542 h 860974"/>
                  <a:gd name="connsiteX98" fmla="*/ 136937 w 1034323"/>
                  <a:gd name="connsiteY98" fmla="*/ 361487 h 860974"/>
                  <a:gd name="connsiteX99" fmla="*/ 171171 w 1034323"/>
                  <a:gd name="connsiteY99" fmla="*/ 361487 h 860974"/>
                  <a:gd name="connsiteX100" fmla="*/ 171171 w 1034323"/>
                  <a:gd name="connsiteY100" fmla="*/ 498424 h 860974"/>
                  <a:gd name="connsiteX101" fmla="*/ 394645 w 1034323"/>
                  <a:gd name="connsiteY101" fmla="*/ 498424 h 860974"/>
                  <a:gd name="connsiteX102" fmla="*/ 394645 w 1034323"/>
                  <a:gd name="connsiteY102" fmla="*/ 429956 h 860974"/>
                  <a:gd name="connsiteX103" fmla="*/ 256757 w 1034323"/>
                  <a:gd name="connsiteY103" fmla="*/ 429956 h 860974"/>
                  <a:gd name="connsiteX104" fmla="*/ 240591 w 1034323"/>
                  <a:gd name="connsiteY104" fmla="*/ 413790 h 860974"/>
                  <a:gd name="connsiteX105" fmla="*/ 192092 w 1034323"/>
                  <a:gd name="connsiteY105" fmla="*/ 274951 h 860974"/>
                  <a:gd name="connsiteX106" fmla="*/ 79880 w 1034323"/>
                  <a:gd name="connsiteY106" fmla="*/ 274951 h 860974"/>
                  <a:gd name="connsiteX107" fmla="*/ 34234 w 1034323"/>
                  <a:gd name="connsiteY107" fmla="*/ 322498 h 860974"/>
                  <a:gd name="connsiteX108" fmla="*/ 34234 w 1034323"/>
                  <a:gd name="connsiteY108" fmla="*/ 569746 h 860974"/>
                  <a:gd name="connsiteX109" fmla="*/ 91291 w 1034323"/>
                  <a:gd name="connsiteY109" fmla="*/ 619195 h 860974"/>
                  <a:gd name="connsiteX110" fmla="*/ 262463 w 1034323"/>
                  <a:gd name="connsiteY110" fmla="*/ 619195 h 860974"/>
                  <a:gd name="connsiteX111" fmla="*/ 275776 w 1034323"/>
                  <a:gd name="connsiteY111" fmla="*/ 636312 h 86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034323" h="860974">
                    <a:moveTo>
                      <a:pt x="0" y="121848"/>
                    </a:moveTo>
                    <a:cubicBezTo>
                      <a:pt x="9510" y="21047"/>
                      <a:pt x="128378" y="-33157"/>
                      <a:pt x="213013" y="21998"/>
                    </a:cubicBezTo>
                    <a:cubicBezTo>
                      <a:pt x="297648" y="77153"/>
                      <a:pt x="294795" y="188414"/>
                      <a:pt x="221572" y="245472"/>
                    </a:cubicBezTo>
                    <a:cubicBezTo>
                      <a:pt x="243444" y="256883"/>
                      <a:pt x="261512" y="273049"/>
                      <a:pt x="270070" y="297774"/>
                    </a:cubicBezTo>
                    <a:cubicBezTo>
                      <a:pt x="278629" y="322498"/>
                      <a:pt x="275776" y="320597"/>
                      <a:pt x="275776" y="326302"/>
                    </a:cubicBezTo>
                    <a:lnTo>
                      <a:pt x="275776" y="395722"/>
                    </a:lnTo>
                    <a:lnTo>
                      <a:pt x="417468" y="395722"/>
                    </a:lnTo>
                    <a:cubicBezTo>
                      <a:pt x="419370" y="395722"/>
                      <a:pt x="428879" y="404280"/>
                      <a:pt x="428879" y="407133"/>
                    </a:cubicBezTo>
                    <a:lnTo>
                      <a:pt x="428879" y="498424"/>
                    </a:lnTo>
                    <a:lnTo>
                      <a:pt x="473574" y="498424"/>
                    </a:lnTo>
                    <a:lnTo>
                      <a:pt x="571522" y="351978"/>
                    </a:lnTo>
                    <a:cubicBezTo>
                      <a:pt x="576277" y="354831"/>
                      <a:pt x="599099" y="367193"/>
                      <a:pt x="598148" y="371948"/>
                    </a:cubicBezTo>
                    <a:lnTo>
                      <a:pt x="514465" y="498424"/>
                    </a:lnTo>
                    <a:lnTo>
                      <a:pt x="808309" y="498424"/>
                    </a:lnTo>
                    <a:lnTo>
                      <a:pt x="808309" y="377654"/>
                    </a:lnTo>
                    <a:lnTo>
                      <a:pt x="666617" y="377654"/>
                    </a:lnTo>
                    <a:lnTo>
                      <a:pt x="503053" y="215992"/>
                    </a:lnTo>
                    <a:lnTo>
                      <a:pt x="503053" y="198875"/>
                    </a:lnTo>
                    <a:cubicBezTo>
                      <a:pt x="502102" y="198875"/>
                      <a:pt x="571522" y="127553"/>
                      <a:pt x="571522" y="127553"/>
                    </a:cubicBezTo>
                    <a:cubicBezTo>
                      <a:pt x="581031" y="119946"/>
                      <a:pt x="586737" y="118044"/>
                      <a:pt x="598148" y="125652"/>
                    </a:cubicBezTo>
                    <a:lnTo>
                      <a:pt x="713213" y="241668"/>
                    </a:lnTo>
                    <a:lnTo>
                      <a:pt x="802603" y="241668"/>
                    </a:lnTo>
                    <a:cubicBezTo>
                      <a:pt x="698949" y="141818"/>
                      <a:pt x="788339" y="-30304"/>
                      <a:pt x="930981" y="5832"/>
                    </a:cubicBezTo>
                    <a:cubicBezTo>
                      <a:pt x="1039390" y="33409"/>
                      <a:pt x="1067918" y="181758"/>
                      <a:pt x="977578" y="246422"/>
                    </a:cubicBezTo>
                    <a:cubicBezTo>
                      <a:pt x="1007057" y="260687"/>
                      <a:pt x="1027027" y="283510"/>
                      <a:pt x="1031782" y="316793"/>
                    </a:cubicBezTo>
                    <a:cubicBezTo>
                      <a:pt x="1027027" y="399525"/>
                      <a:pt x="1039390" y="491768"/>
                      <a:pt x="1031782" y="573550"/>
                    </a:cubicBezTo>
                    <a:cubicBezTo>
                      <a:pt x="1027978" y="616343"/>
                      <a:pt x="992793" y="651528"/>
                      <a:pt x="949049" y="651528"/>
                    </a:cubicBezTo>
                    <a:lnTo>
                      <a:pt x="946196" y="654381"/>
                    </a:lnTo>
                    <a:lnTo>
                      <a:pt x="946196" y="858835"/>
                    </a:lnTo>
                    <a:lnTo>
                      <a:pt x="911962" y="858835"/>
                    </a:lnTo>
                    <a:lnTo>
                      <a:pt x="911962" y="653430"/>
                    </a:lnTo>
                    <a:lnTo>
                      <a:pt x="793093" y="653430"/>
                    </a:lnTo>
                    <a:lnTo>
                      <a:pt x="793093" y="841718"/>
                    </a:lnTo>
                    <a:cubicBezTo>
                      <a:pt x="793093" y="849326"/>
                      <a:pt x="784535" y="857884"/>
                      <a:pt x="775976" y="858835"/>
                    </a:cubicBezTo>
                    <a:cubicBezTo>
                      <a:pt x="750300" y="861688"/>
                      <a:pt x="680881" y="861688"/>
                      <a:pt x="655205" y="858835"/>
                    </a:cubicBezTo>
                    <a:cubicBezTo>
                      <a:pt x="629530" y="855982"/>
                      <a:pt x="641892" y="855031"/>
                      <a:pt x="639039" y="848375"/>
                    </a:cubicBezTo>
                    <a:lnTo>
                      <a:pt x="639039" y="575451"/>
                    </a:lnTo>
                    <a:cubicBezTo>
                      <a:pt x="639039" y="559285"/>
                      <a:pt x="646647" y="545972"/>
                      <a:pt x="654254" y="532659"/>
                    </a:cubicBezTo>
                    <a:lnTo>
                      <a:pt x="535385" y="532659"/>
                    </a:lnTo>
                    <a:lnTo>
                      <a:pt x="535385" y="824601"/>
                    </a:lnTo>
                    <a:lnTo>
                      <a:pt x="603854" y="824601"/>
                    </a:lnTo>
                    <a:lnTo>
                      <a:pt x="603854" y="858835"/>
                    </a:lnTo>
                    <a:lnTo>
                      <a:pt x="430781" y="858835"/>
                    </a:lnTo>
                    <a:lnTo>
                      <a:pt x="430781" y="824601"/>
                    </a:lnTo>
                    <a:lnTo>
                      <a:pt x="499249" y="824601"/>
                    </a:lnTo>
                    <a:lnTo>
                      <a:pt x="499249" y="532659"/>
                    </a:lnTo>
                    <a:lnTo>
                      <a:pt x="380381" y="532659"/>
                    </a:lnTo>
                    <a:cubicBezTo>
                      <a:pt x="388939" y="545972"/>
                      <a:pt x="394645" y="560236"/>
                      <a:pt x="396547" y="575451"/>
                    </a:cubicBezTo>
                    <a:lnTo>
                      <a:pt x="396547" y="848375"/>
                    </a:lnTo>
                    <a:cubicBezTo>
                      <a:pt x="392743" y="855031"/>
                      <a:pt x="386086" y="857884"/>
                      <a:pt x="379429" y="858835"/>
                    </a:cubicBezTo>
                    <a:cubicBezTo>
                      <a:pt x="353754" y="861688"/>
                      <a:pt x="284334" y="861688"/>
                      <a:pt x="258659" y="858835"/>
                    </a:cubicBezTo>
                    <a:cubicBezTo>
                      <a:pt x="232983" y="855982"/>
                      <a:pt x="241542" y="849326"/>
                      <a:pt x="241542" y="841718"/>
                    </a:cubicBezTo>
                    <a:lnTo>
                      <a:pt x="241542" y="653430"/>
                    </a:lnTo>
                    <a:lnTo>
                      <a:pt x="122673" y="653430"/>
                    </a:lnTo>
                    <a:lnTo>
                      <a:pt x="122673" y="858835"/>
                    </a:lnTo>
                    <a:lnTo>
                      <a:pt x="88438" y="858835"/>
                    </a:lnTo>
                    <a:lnTo>
                      <a:pt x="88438" y="654381"/>
                    </a:lnTo>
                    <a:cubicBezTo>
                      <a:pt x="83684" y="648675"/>
                      <a:pt x="76076" y="652479"/>
                      <a:pt x="69419" y="650577"/>
                    </a:cubicBezTo>
                    <a:cubicBezTo>
                      <a:pt x="35185" y="643920"/>
                      <a:pt x="5706" y="611588"/>
                      <a:pt x="1902" y="576402"/>
                    </a:cubicBezTo>
                    <a:lnTo>
                      <a:pt x="1902" y="312989"/>
                    </a:lnTo>
                    <a:cubicBezTo>
                      <a:pt x="7607" y="291117"/>
                      <a:pt x="16166" y="273049"/>
                      <a:pt x="35185" y="258785"/>
                    </a:cubicBezTo>
                    <a:cubicBezTo>
                      <a:pt x="54204" y="244521"/>
                      <a:pt x="50400" y="251177"/>
                      <a:pt x="56106" y="244521"/>
                    </a:cubicBezTo>
                    <a:cubicBezTo>
                      <a:pt x="25676" y="225502"/>
                      <a:pt x="9510" y="188414"/>
                      <a:pt x="1902" y="154180"/>
                    </a:cubicBezTo>
                    <a:cubicBezTo>
                      <a:pt x="1902" y="143720"/>
                      <a:pt x="951" y="132308"/>
                      <a:pt x="1902" y="121848"/>
                    </a:cubicBezTo>
                    <a:close/>
                    <a:moveTo>
                      <a:pt x="210160" y="63840"/>
                    </a:moveTo>
                    <a:cubicBezTo>
                      <a:pt x="116967" y="-30304"/>
                      <a:pt x="-30431" y="109485"/>
                      <a:pt x="61812" y="207434"/>
                    </a:cubicBezTo>
                    <a:cubicBezTo>
                      <a:pt x="157858" y="308234"/>
                      <a:pt x="305255" y="160837"/>
                      <a:pt x="210160" y="63840"/>
                    </a:cubicBezTo>
                    <a:close/>
                    <a:moveTo>
                      <a:pt x="818769" y="63840"/>
                    </a:moveTo>
                    <a:cubicBezTo>
                      <a:pt x="723674" y="160837"/>
                      <a:pt x="871071" y="308234"/>
                      <a:pt x="967118" y="207434"/>
                    </a:cubicBezTo>
                    <a:cubicBezTo>
                      <a:pt x="1059360" y="110436"/>
                      <a:pt x="911962" y="-30304"/>
                      <a:pt x="818769" y="63840"/>
                    </a:cubicBezTo>
                    <a:close/>
                    <a:moveTo>
                      <a:pt x="669470" y="573550"/>
                    </a:moveTo>
                    <a:lnTo>
                      <a:pt x="669470" y="823650"/>
                    </a:lnTo>
                    <a:lnTo>
                      <a:pt x="754104" y="823650"/>
                    </a:lnTo>
                    <a:lnTo>
                      <a:pt x="754104" y="635362"/>
                    </a:lnTo>
                    <a:cubicBezTo>
                      <a:pt x="754104" y="630607"/>
                      <a:pt x="760761" y="619195"/>
                      <a:pt x="767418" y="618244"/>
                    </a:cubicBezTo>
                    <a:cubicBezTo>
                      <a:pt x="823524" y="614441"/>
                      <a:pt x="884385" y="622999"/>
                      <a:pt x="940491" y="618244"/>
                    </a:cubicBezTo>
                    <a:cubicBezTo>
                      <a:pt x="996597" y="613490"/>
                      <a:pt x="992793" y="599225"/>
                      <a:pt x="995646" y="566893"/>
                    </a:cubicBezTo>
                    <a:cubicBezTo>
                      <a:pt x="1002303" y="488915"/>
                      <a:pt x="990891" y="402379"/>
                      <a:pt x="995646" y="323449"/>
                    </a:cubicBezTo>
                    <a:cubicBezTo>
                      <a:pt x="993744" y="297774"/>
                      <a:pt x="975676" y="278755"/>
                      <a:pt x="950000" y="274000"/>
                    </a:cubicBezTo>
                    <a:lnTo>
                      <a:pt x="700851" y="274000"/>
                    </a:lnTo>
                    <a:cubicBezTo>
                      <a:pt x="700851" y="274000"/>
                      <a:pt x="689440" y="267343"/>
                      <a:pt x="689440" y="267343"/>
                    </a:cubicBezTo>
                    <a:lnTo>
                      <a:pt x="585786" y="163690"/>
                    </a:lnTo>
                    <a:cubicBezTo>
                      <a:pt x="583884" y="161788"/>
                      <a:pt x="582933" y="161788"/>
                      <a:pt x="581031" y="162739"/>
                    </a:cubicBezTo>
                    <a:cubicBezTo>
                      <a:pt x="570571" y="168444"/>
                      <a:pt x="550601" y="196973"/>
                      <a:pt x="539189" y="205531"/>
                    </a:cubicBezTo>
                    <a:lnTo>
                      <a:pt x="676126" y="342468"/>
                    </a:lnTo>
                    <a:lnTo>
                      <a:pt x="823524" y="342468"/>
                    </a:lnTo>
                    <a:cubicBezTo>
                      <a:pt x="832082" y="344370"/>
                      <a:pt x="838739" y="348174"/>
                      <a:pt x="840641" y="356733"/>
                    </a:cubicBezTo>
                    <a:cubicBezTo>
                      <a:pt x="837788" y="407133"/>
                      <a:pt x="845396" y="464190"/>
                      <a:pt x="840641" y="513640"/>
                    </a:cubicBezTo>
                    <a:cubicBezTo>
                      <a:pt x="835886" y="563089"/>
                      <a:pt x="833984" y="531708"/>
                      <a:pt x="821622" y="532659"/>
                    </a:cubicBezTo>
                    <a:cubicBezTo>
                      <a:pt x="777878" y="537413"/>
                      <a:pt x="678979" y="511738"/>
                      <a:pt x="669470" y="573550"/>
                    </a:cubicBezTo>
                    <a:close/>
                    <a:moveTo>
                      <a:pt x="275776" y="635362"/>
                    </a:moveTo>
                    <a:lnTo>
                      <a:pt x="275776" y="823650"/>
                    </a:lnTo>
                    <a:lnTo>
                      <a:pt x="360410" y="823650"/>
                    </a:lnTo>
                    <a:lnTo>
                      <a:pt x="360410" y="573550"/>
                    </a:lnTo>
                    <a:cubicBezTo>
                      <a:pt x="360410" y="573550"/>
                      <a:pt x="355656" y="561187"/>
                      <a:pt x="354705" y="559285"/>
                    </a:cubicBezTo>
                    <a:cubicBezTo>
                      <a:pt x="348048" y="546923"/>
                      <a:pt x="332833" y="535512"/>
                      <a:pt x="318569" y="532659"/>
                    </a:cubicBezTo>
                    <a:cubicBezTo>
                      <a:pt x="270070" y="525051"/>
                      <a:pt x="206357" y="537413"/>
                      <a:pt x="155956" y="532659"/>
                    </a:cubicBezTo>
                    <a:cubicBezTo>
                      <a:pt x="105556" y="527904"/>
                      <a:pt x="136937" y="526002"/>
                      <a:pt x="136937" y="515542"/>
                    </a:cubicBezTo>
                    <a:lnTo>
                      <a:pt x="136937" y="361487"/>
                    </a:lnTo>
                    <a:lnTo>
                      <a:pt x="171171" y="361487"/>
                    </a:lnTo>
                    <a:lnTo>
                      <a:pt x="171171" y="498424"/>
                    </a:lnTo>
                    <a:lnTo>
                      <a:pt x="394645" y="498424"/>
                    </a:lnTo>
                    <a:lnTo>
                      <a:pt x="394645" y="429956"/>
                    </a:lnTo>
                    <a:lnTo>
                      <a:pt x="256757" y="429956"/>
                    </a:lnTo>
                    <a:cubicBezTo>
                      <a:pt x="248198" y="429956"/>
                      <a:pt x="242493" y="421398"/>
                      <a:pt x="240591" y="413790"/>
                    </a:cubicBezTo>
                    <a:cubicBezTo>
                      <a:pt x="231081" y="369095"/>
                      <a:pt x="263414" y="281608"/>
                      <a:pt x="192092" y="274951"/>
                    </a:cubicBezTo>
                    <a:cubicBezTo>
                      <a:pt x="120771" y="268294"/>
                      <a:pt x="105556" y="272098"/>
                      <a:pt x="79880" y="274951"/>
                    </a:cubicBezTo>
                    <a:cubicBezTo>
                      <a:pt x="54204" y="277804"/>
                      <a:pt x="37087" y="298725"/>
                      <a:pt x="34234" y="322498"/>
                    </a:cubicBezTo>
                    <a:cubicBezTo>
                      <a:pt x="26627" y="400476"/>
                      <a:pt x="39940" y="490817"/>
                      <a:pt x="34234" y="569746"/>
                    </a:cubicBezTo>
                    <a:cubicBezTo>
                      <a:pt x="38038" y="602078"/>
                      <a:pt x="59910" y="616343"/>
                      <a:pt x="91291" y="619195"/>
                    </a:cubicBezTo>
                    <a:cubicBezTo>
                      <a:pt x="146446" y="622999"/>
                      <a:pt x="206357" y="616343"/>
                      <a:pt x="262463" y="619195"/>
                    </a:cubicBezTo>
                    <a:cubicBezTo>
                      <a:pt x="269119" y="620146"/>
                      <a:pt x="274825" y="630607"/>
                      <a:pt x="275776" y="636312"/>
                    </a:cubicBezTo>
                    <a:close/>
                  </a:path>
                </a:pathLst>
              </a:custGeom>
              <a:grpFill/>
              <a:ln w="9502" cap="flat">
                <a:noFill/>
                <a:prstDash val="solid"/>
                <a:miter/>
              </a:ln>
            </p:spPr>
            <p:txBody>
              <a:bodyPr rtlCol="0" anchor="ctr"/>
              <a:lstStyle/>
              <a:p>
                <a:endParaRPr lang="de-DE" dirty="0"/>
              </a:p>
            </p:txBody>
          </p:sp>
          <p:sp>
            <p:nvSpPr>
              <p:cNvPr id="35" name="Freeform 57">
                <a:extLst>
                  <a:ext uri="{FF2B5EF4-FFF2-40B4-BE49-F238E27FC236}">
                    <a16:creationId xmlns:a16="http://schemas.microsoft.com/office/drawing/2014/main" id="{96354DE4-4061-FC7A-BA50-1DD7901DDA2D}"/>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de-DE" dirty="0"/>
              </a:p>
            </p:txBody>
          </p:sp>
          <p:sp>
            <p:nvSpPr>
              <p:cNvPr id="36" name="Freeform 58">
                <a:extLst>
                  <a:ext uri="{FF2B5EF4-FFF2-40B4-BE49-F238E27FC236}">
                    <a16:creationId xmlns:a16="http://schemas.microsoft.com/office/drawing/2014/main" id="{4CA01740-AADF-32C5-24F7-73CA750D07C8}"/>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de-DE" dirty="0"/>
              </a:p>
            </p:txBody>
          </p:sp>
          <p:sp>
            <p:nvSpPr>
              <p:cNvPr id="37" name="Freeform 59">
                <a:extLst>
                  <a:ext uri="{FF2B5EF4-FFF2-40B4-BE49-F238E27FC236}">
                    <a16:creationId xmlns:a16="http://schemas.microsoft.com/office/drawing/2014/main" id="{CFB334F1-70D5-FF3E-5692-A435FD65AAA6}"/>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de-DE" dirty="0"/>
              </a:p>
            </p:txBody>
          </p:sp>
          <p:sp>
            <p:nvSpPr>
              <p:cNvPr id="38" name="Freeform 60">
                <a:extLst>
                  <a:ext uri="{FF2B5EF4-FFF2-40B4-BE49-F238E27FC236}">
                    <a16:creationId xmlns:a16="http://schemas.microsoft.com/office/drawing/2014/main" id="{3A8D7CD4-0B83-A723-83FB-219B259C6B32}"/>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de-DE" dirty="0"/>
              </a:p>
            </p:txBody>
          </p:sp>
        </p:grpSp>
      </p:grpSp>
      <p:sp>
        <p:nvSpPr>
          <p:cNvPr id="39" name="Text Placeholder 7">
            <a:extLst>
              <a:ext uri="{FF2B5EF4-FFF2-40B4-BE49-F238E27FC236}">
                <a16:creationId xmlns:a16="http://schemas.microsoft.com/office/drawing/2014/main" id="{A70EFFDD-B979-F1BB-56A4-F76D38C02B1D}"/>
              </a:ext>
            </a:extLst>
          </p:cNvPr>
          <p:cNvSpPr txBox="1">
            <a:spLocks/>
          </p:cNvSpPr>
          <p:nvPr/>
        </p:nvSpPr>
        <p:spPr>
          <a:xfrm>
            <a:off x="1833291" y="9469358"/>
            <a:ext cx="3149361" cy="729051"/>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192"/>
              </a:lnSpc>
              <a:buNone/>
            </a:pPr>
            <a:r>
              <a:rPr lang="de-DE" dirty="0" sz="1075">
                <a:hlinkClick r:id="rId3"/>
              </a:rPr>
              <a:t>2025cybersecurityolderadulttoolkitupdated_en.pdf</a:t>
            </a:r>
            <a:endParaRPr lang="de-DE" dirty="0" sz="1075"/>
          </a:p>
          <a:p>
            <a:pPr marL="0" indent="0">
              <a:lnSpc>
                <a:spcPts val="1250"/>
              </a:lnSpc>
              <a:buNone/>
            </a:pPr>
            <a:endParaRPr lang="de-DE" dirty="0" sz="1050"/>
          </a:p>
          <a:p>
            <a:pPr marL="0" indent="0">
              <a:lnSpc>
                <a:spcPts val="1192"/>
              </a:lnSpc>
              <a:buNone/>
            </a:pPr>
            <a:r>
              <a:rPr lang="de-DE" dirty="0" sz="1075">
                <a:hlinkClick r:id="rId4"/>
              </a:rPr>
              <a:t>How to Protect Seniors From Scams: Tips to Remember - Sen... | </a:t>
            </a:r>
            <a:r>
              <a:rPr lang="de-DE" dirty="0" err="1" sz="1075">
                <a:hlinkClick r:id="rId4"/>
              </a:rPr>
              <a:t>SeniorThrive</a:t>
            </a:r>
            <a:endParaRPr lang="de-DE" dirty="0" sz="1075"/>
          </a:p>
          <a:p>
            <a:pPr marL="0" indent="0">
              <a:lnSpc>
                <a:spcPts val="1281"/>
              </a:lnSpc>
              <a:buNone/>
            </a:pPr>
            <a:endParaRPr lang="de-DE" dirty="0" sz="1075"/>
          </a:p>
        </p:txBody>
      </p:sp>
    </p:spTree>
    <p:extLst>
      <p:ext uri="{BB962C8B-B14F-4D97-AF65-F5344CB8AC3E}">
        <p14:creationId xmlns:p14="http://schemas.microsoft.com/office/powerpoint/2010/main" val="30082720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0C489-4D6D-88FB-549A-8B195C1D076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02043C77-94D2-4752-46B9-1B88E740FA44}"/>
              </a:ext>
            </a:extLst>
          </p:cNvPr>
          <p:cNvSpPr>
            <a:spLocks noGrp="1"/>
          </p:cNvSpPr>
          <p:nvPr>
            <p:ph type="body" sz="quarter" idx="49"/>
          </p:nvPr>
        </p:nvSpPr>
        <p:spPr/>
        <p:txBody>
          <a:bodyPr/>
          <a:lstStyle/>
          <a:p>
            <a:r>
              <a:rPr lang="de-DE" dirty="0"/>
              <a:t>Einführung</a:t>
            </a:r>
          </a:p>
        </p:txBody>
      </p:sp>
      <p:sp>
        <p:nvSpPr>
          <p:cNvPr id="2" name="Text Placeholder 1">
            <a:extLst>
              <a:ext uri="{FF2B5EF4-FFF2-40B4-BE49-F238E27FC236}">
                <a16:creationId xmlns:a16="http://schemas.microsoft.com/office/drawing/2014/main" id="{53738121-4DA7-CA28-6328-F28C1248E198}"/>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451D1D98-1E75-F17F-93E3-D17AF69EBB4B}"/>
              </a:ext>
            </a:extLst>
          </p:cNvPr>
          <p:cNvSpPr>
            <a:spLocks noGrp="1"/>
          </p:cNvSpPr>
          <p:nvPr>
            <p:ph type="body" sz="quarter" idx="61"/>
          </p:nvPr>
        </p:nvSpPr>
        <p:spPr/>
        <p:txBody>
          <a:bodyPr/>
          <a:lstStyle/>
          <a:p>
            <a:pPr>
              <a:lnSpc>
                <a:spcPts val="3420"/>
              </a:lnSpc>
            </a:pPr>
            <a:r>
              <a:rPr lang="de-DE" dirty="0" sz="2700"/>
              <a:t>Frauen in der späten Karrierephase</a:t>
            </a:r>
          </a:p>
        </p:txBody>
      </p:sp>
      <p:sp>
        <p:nvSpPr>
          <p:cNvPr id="8" name="Text Placeholder 7">
            <a:extLst>
              <a:ext uri="{FF2B5EF4-FFF2-40B4-BE49-F238E27FC236}">
                <a16:creationId xmlns:a16="http://schemas.microsoft.com/office/drawing/2014/main" id="{24C31E4B-E8C1-EE8F-1D70-FE457C459305}"/>
              </a:ext>
            </a:extLst>
          </p:cNvPr>
          <p:cNvSpPr>
            <a:spLocks noGrp="1"/>
          </p:cNvSpPr>
          <p:nvPr>
            <p:ph type="body" sz="quarter" idx="64"/>
          </p:nvPr>
        </p:nvSpPr>
        <p:spPr>
          <a:xfrm>
            <a:off x="1704813" y="1708982"/>
            <a:ext cx="5238428" cy="6384850"/>
          </a:xfrm>
        </p:spPr>
        <p:txBody>
          <a:bodyPr/>
          <a:lstStyle/>
          <a:p>
            <a:pPr marL="0" indent="0">
              <a:lnSpc>
                <a:spcPts val="1089"/>
              </a:lnSpc>
              <a:buNone/>
            </a:pPr>
            <a:r>
              <a:rPr lang="de-DE" sz="1250" b="1" dirty="0">
                <a:solidFill>
                  <a:srgbClr val="D38CBC"/>
                </a:solidFill>
              </a:rPr>
              <a:t>Vor- und Nachteile privater und öffentlicher Krankenversicherung prüfen</a:t>
            </a:r>
          </a:p>
          <a:p>
            <a:pPr marL="0" indent="0">
              <a:lnSpc>
                <a:spcPts val="1342"/>
              </a:lnSpc>
              <a:buNone/>
            </a:pPr>
            <a:endParaRPr lang="de-DE" sz="1125" b="1" dirty="0"/>
          </a:p>
          <a:p>
            <a:pPr marL="0" indent="0">
              <a:lnSpc>
                <a:spcPts val="1109"/>
              </a:lnSpc>
              <a:buNone/>
            </a:pPr>
            <a:r>
              <a:rPr lang="de-DE" b="1" dirty="0" sz="1000"/>
              <a:t>Die öffentliche Krankenversicherung wird aus Steuermitteln finanziert und deckt die Grundversorgung ab, kann aber lange Wartelisten und eine begrenzte Auswahl an Anbietern bedeuten. Die private Krankenversicherung kann schnelleren Zugang und mehr Auswahl bieten, kostet aber höhere Beiträge oder verlangt Alterszuschläge. Warum ist das gerade für Frauen wichtig? Frauen über 60 leben häufiger allein, nehmen das Gesundheitssystem öfter in Anspruch und müssen eher mit Pflegekosten rechnen.</a:t>
            </a:r>
            <a:endParaRPr lang="de-DE" b="1" dirty="0" sz="1000"/>
          </a:p>
          <a:p>
            <a:pPr marL="0" indent="0">
              <a:lnSpc>
                <a:spcPts val="1952"/>
              </a:lnSpc>
              <a:buNone/>
            </a:pPr>
            <a:endParaRPr lang="de-DE" b="1" dirty="0" sz="1625"/>
          </a:p>
          <a:p>
            <a:pPr marL="0" indent="0">
              <a:lnSpc>
                <a:spcPts val="1109"/>
              </a:lnSpc>
              <a:buNone/>
            </a:pPr>
            <a:r>
              <a:rPr lang="de-DE" b="1" dirty="0" sz="1000"/>
              <a:t>1. Ihre persönliche Situation einschätzen</a:t>
            </a:r>
          </a:p>
          <a:p>
            <a:pPr>
              <a:lnSpc>
                <a:spcPts val="1109"/>
              </a:lnSpc>
            </a:pPr>
            <a:r>
              <a:rPr lang="de-DE" dirty="0" sz="1000"/>
              <a:t>Wohnsitz &amp; Anspruch: Klären Sie, ob Sie in Ihrem Land Anspruch auf vollen öffentlichen Schutz haben (z. B. bietet Irland Einwohnerinnen und Einwohnern kostenlose öffentliche Versorgung, die Wartezeit auf Facharzttermine kann aber über 18 Wochen betragen).</a:t>
            </a:r>
          </a:p>
          <a:p>
            <a:pPr>
              <a:lnSpc>
                <a:spcPts val="1109"/>
              </a:lnSpc>
            </a:pPr>
            <a:r>
              <a:rPr lang="de-DE" dirty="0" sz="1000"/>
              <a:t>Gesundheitszustand: Haben Sie chronische Erkrankungen oder rechnen Sie mit planbaren Eingriffen? Private Versicherungen bieten hier oft schnelleren Zugang und umfassenderen Schutz.</a:t>
            </a:r>
          </a:p>
          <a:p>
            <a:pPr>
              <a:lnSpc>
                <a:spcPts val="1109"/>
              </a:lnSpc>
            </a:pPr>
            <a:r>
              <a:rPr lang="de-DE" dirty="0" sz="1000"/>
              <a:t>Einkommen &amp; Budget: Öffentliche Systeme sind kostengünstig; private Beiträge können mit dem Alter deutlich steigen.</a:t>
            </a:r>
          </a:p>
          <a:p>
            <a:pPr>
              <a:lnSpc>
                <a:spcPts val="1109"/>
              </a:lnSpc>
            </a:pPr>
            <a:r>
              <a:rPr lang="de-DE" dirty="0" sz="1000"/>
              <a:t>Lebensstil &amp; Vorlieben: Sind Ihnen Schnelligkeit, Komfort und die Wahl englischsprachiger Ärztinnen und Ärzte wichtig? Hier punkten private Tarife. </a:t>
            </a:r>
          </a:p>
          <a:p>
            <a:pPr>
              <a:lnSpc>
                <a:spcPts val="1342"/>
              </a:lnSpc>
            </a:pPr>
            <a:endParaRPr lang="de-DE" dirty="0" sz="1125"/>
          </a:p>
          <a:p>
            <a:pPr marL="0" indent="0">
              <a:lnSpc>
                <a:spcPts val="1109"/>
              </a:lnSpc>
              <a:buNone/>
            </a:pPr>
            <a:r>
              <a:rPr lang="de-DE" b="1" dirty="0" sz="1000"/>
              <a:t>2. Überlegungen zur Finanzplanung</a:t>
            </a:r>
            <a:endParaRPr lang="de-DE" dirty="0" sz="1000"/>
          </a:p>
          <a:p>
            <a:pPr lvl="0">
              <a:lnSpc>
                <a:spcPts val="1109"/>
              </a:lnSpc>
            </a:pPr>
            <a:r>
              <a:rPr lang="de-DE" dirty="0" sz="1000"/>
              <a:t>Steigende Gesundheitskosten einplanen: Die Gesundheitskosten in der EU steigen jährlich um ca. 3–4 %; private Beiträge können schneller steigen. </a:t>
            </a:r>
            <a:r>
              <a:rPr lang="de-DE" u="sng" dirty="0" sz="1000">
                <a:hlinkClick r:id="rId2"/>
              </a:rPr>
              <a:t>[mckinsey.com]</a:t>
            </a:r>
            <a:endParaRPr lang="de-DE" dirty="0" sz="1000"/>
          </a:p>
          <a:p>
            <a:pPr lvl="0">
              <a:lnSpc>
                <a:spcPts val="1109"/>
              </a:lnSpc>
            </a:pPr>
            <a:r>
              <a:rPr lang="de-DE" dirty="0" sz="1000"/>
              <a:t>Langlebigkeitsrisiko</a:t>
            </a:r>
            <a:br>
              <a:rPr lang="de-DE" dirty="0" sz="1000"/>
            </a:br>
            <a:r>
              <a:rPr lang="de-DE" dirty="0" sz="1000"/>
              <a:t>Frauen leben im Schnitt länger; sorgen Sie für Schutz über 20–30 Jahre nach Renteneintritt.</a:t>
            </a:r>
          </a:p>
          <a:p>
            <a:pPr lvl="0">
              <a:lnSpc>
                <a:spcPts val="1109"/>
              </a:lnSpc>
            </a:pPr>
            <a:r>
              <a:rPr lang="de-DE" dirty="0" sz="1000"/>
              <a:t>Kombinierter Ansatz</a:t>
            </a:r>
            <a:br>
              <a:rPr lang="de-DE" dirty="0" sz="1000"/>
            </a:br>
            <a:r>
              <a:rPr lang="de-DE" dirty="0" sz="1000"/>
              <a:t>Viele behalten im Ruhestand den öffentlichen Schutz und ergänzen ihn durch eine private Zusatzversicherung – für schnelleren Zugang und planbare Eingriffe. </a:t>
            </a:r>
          </a:p>
          <a:p>
            <a:pPr lvl="0">
              <a:lnSpc>
                <a:spcPts val="1922"/>
              </a:lnSpc>
            </a:pPr>
            <a:endParaRPr lang="de-DE" dirty="0" sz="1600"/>
          </a:p>
          <a:p>
            <a:pPr marL="0" indent="0">
              <a:lnSpc>
                <a:spcPts val="1109"/>
              </a:lnSpc>
              <a:buNone/>
            </a:pPr>
            <a:r>
              <a:rPr lang="de-DE" b="1" dirty="0" sz="1000"/>
              <a:t>3. Aktionsplan erstellen</a:t>
            </a:r>
            <a:endParaRPr lang="de-DE" dirty="0" sz="1000"/>
          </a:p>
          <a:p>
            <a:pPr lvl="0">
              <a:lnSpc>
                <a:spcPts val="1109"/>
              </a:lnSpc>
            </a:pPr>
            <a:r>
              <a:rPr lang="de-DE" dirty="0" sz="1000"/>
              <a:t>Aktuellen Schutz prüfen: Prüfen Sie Ihre öffentlichen Ansprüche und etwaige Arbeitgeberleistungen. Nutzen Sie unsere </a:t>
            </a:r>
          </a:p>
          <a:p>
            <a:pPr lvl="0">
              <a:lnSpc>
                <a:spcPts val="1109"/>
              </a:lnSpc>
            </a:pPr>
            <a:r>
              <a:rPr lang="de-DE" dirty="0" sz="1000"/>
              <a:t>Angebote einholen: Vergleichen Sie private Tarife für Menschen in der späten Karrierephase; achten Sie auf garantierte Verlängerung und Schutz bei chronischen Erkrankungen.</a:t>
            </a:r>
          </a:p>
          <a:p>
            <a:pPr lvl="0">
              <a:lnSpc>
                <a:spcPts val="1109"/>
              </a:lnSpc>
            </a:pPr>
            <a:r>
              <a:rPr lang="de-DE" dirty="0" sz="1000"/>
              <a:t>Kosten und Nutzen abwägen: Prüfen Sie mit einer Hochrechnung über 10–15 Jahre, ob private Beiträge in Ihr Ruhestandsbudget passen.</a:t>
            </a:r>
          </a:p>
          <a:p>
            <a:pPr lvl="0">
              <a:lnSpc>
                <a:spcPts val="1109"/>
              </a:lnSpc>
            </a:pPr>
            <a:r>
              <a:rPr lang="de-DE" dirty="0" sz="1000"/>
              <a:t>EU-Mobilität bedenken: Wenn Sie in mehreren EU-Ländern reisen oder leben möchten, achten Sie auf Übertragbarkeit (EHIC + private Auslandskrankenversicherung). </a:t>
            </a:r>
            <a:r>
              <a:rPr lang="de-DE" u="sng" dirty="0" sz="1000">
                <a:hlinkClick r:id="rId3"/>
              </a:rPr>
              <a:t>[nationalin…eguide.com]</a:t>
            </a:r>
            <a:endParaRPr lang="de-DE" dirty="0" sz="1000"/>
          </a:p>
          <a:p>
            <a:pPr lvl="0">
              <a:lnSpc>
                <a:spcPts val="1109"/>
              </a:lnSpc>
            </a:pPr>
            <a:r>
              <a:rPr lang="de-DE" dirty="0" sz="1000"/>
              <a:t>Finanzberatung einholen: Stimmen Sie Entscheidungen zur Krankenversicherung mit Renten-, Steuer- und Nachlassplanung ab.</a:t>
            </a:r>
          </a:p>
          <a:p>
            <a:pPr marL="0" lvl="0" indent="0">
              <a:lnSpc>
                <a:spcPts val="1464"/>
              </a:lnSpc>
              <a:buNone/>
            </a:pPr>
            <a:endParaRPr lang="de-DE" dirty="0" sz="1225"/>
          </a:p>
          <a:p>
            <a:pPr marL="0" indent="0">
              <a:lnSpc>
                <a:spcPts val="1220"/>
              </a:lnSpc>
              <a:buNone/>
            </a:pPr>
            <a:endParaRPr lang="de-DE" b="1" dirty="0" sz="1025"/>
          </a:p>
          <a:p>
            <a:pPr>
              <a:lnSpc>
                <a:spcPts val="1220"/>
              </a:lnSpc>
            </a:pPr>
            <a:endParaRPr lang="de-DE" dirty="0" sz="1025"/>
          </a:p>
        </p:txBody>
      </p:sp>
      <p:sp>
        <p:nvSpPr>
          <p:cNvPr id="68" name="Rounded Rectangle 67">
            <a:extLst>
              <a:ext uri="{FF2B5EF4-FFF2-40B4-BE49-F238E27FC236}">
                <a16:creationId xmlns:a16="http://schemas.microsoft.com/office/drawing/2014/main" id="{3DCB6778-ED61-DC33-F0CA-8EE43933664B}"/>
              </a:ext>
            </a:extLst>
          </p:cNvPr>
          <p:cNvSpPr/>
          <p:nvPr/>
        </p:nvSpPr>
        <p:spPr>
          <a:xfrm>
            <a:off x="1567543" y="8430661"/>
            <a:ext cx="5231219" cy="1637414"/>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9" name="Text Placeholder 7">
            <a:extLst>
              <a:ext uri="{FF2B5EF4-FFF2-40B4-BE49-F238E27FC236}">
                <a16:creationId xmlns:a16="http://schemas.microsoft.com/office/drawing/2014/main" id="{49E7C96A-4839-B13C-B6A6-BCE061E1289B}"/>
              </a:ext>
            </a:extLst>
          </p:cNvPr>
          <p:cNvSpPr txBox="1">
            <a:spLocks/>
          </p:cNvSpPr>
          <p:nvPr/>
        </p:nvSpPr>
        <p:spPr>
          <a:xfrm>
            <a:off x="1806687" y="8941220"/>
            <a:ext cx="4443988" cy="11268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dirty="0">
                <a:hlinkClick r:id="rId4"/>
              </a:rPr>
              <a:t>Navigating Private and Public Healthcare in Europe Today</a:t>
            </a:r>
            <a:endParaRPr lang="de-DE" dirty="0"/>
          </a:p>
          <a:p>
            <a:pPr marL="0" indent="0">
              <a:lnSpc>
                <a:spcPts val="1220"/>
              </a:lnSpc>
              <a:buNone/>
            </a:pPr>
            <a:endParaRPr lang="de-DE" dirty="0" sz="1025"/>
          </a:p>
          <a:p>
            <a:pPr marL="0" indent="0">
              <a:buNone/>
            </a:pPr>
            <a:r>
              <a:rPr lang="de-DE" dirty="0">
                <a:hlinkClick r:id="rId3"/>
              </a:rPr>
              <a:t>Medical Insurance in the EU - National Insurance Guide</a:t>
            </a:r>
            <a:endParaRPr lang="de-DE" dirty="0"/>
          </a:p>
          <a:p>
            <a:pPr marL="0" indent="0">
              <a:lnSpc>
                <a:spcPts val="1220"/>
              </a:lnSpc>
              <a:buNone/>
            </a:pPr>
            <a:endParaRPr lang="de-DE" dirty="0" sz="1025"/>
          </a:p>
          <a:p>
            <a:pPr marL="0" indent="0">
              <a:buNone/>
            </a:pPr>
            <a:r>
              <a:rPr lang="de-DE" dirty="0"/>
              <a:t>Link zur FEMpower-Checkliste zum Krankenversicherungsvergleich </a:t>
            </a:r>
          </a:p>
          <a:p>
            <a:pPr marL="0" indent="0">
              <a:lnSpc>
                <a:spcPts val="1220"/>
              </a:lnSpc>
              <a:buNone/>
            </a:pPr>
            <a:endParaRPr lang="de-DE" dirty="0" sz="1025"/>
          </a:p>
        </p:txBody>
      </p:sp>
      <p:grpSp>
        <p:nvGrpSpPr>
          <p:cNvPr id="51" name="Group 50">
            <a:extLst>
              <a:ext uri="{FF2B5EF4-FFF2-40B4-BE49-F238E27FC236}">
                <a16:creationId xmlns:a16="http://schemas.microsoft.com/office/drawing/2014/main" id="{1B9C3761-4D4B-0CED-422F-B662E8DF63CA}"/>
              </a:ext>
            </a:extLst>
          </p:cNvPr>
          <p:cNvGrpSpPr/>
          <p:nvPr/>
        </p:nvGrpSpPr>
        <p:grpSpPr>
          <a:xfrm>
            <a:off x="1806687" y="8175305"/>
            <a:ext cx="1387128" cy="406400"/>
            <a:chOff x="1997756" y="3611831"/>
            <a:chExt cx="1387128" cy="406400"/>
          </a:xfrm>
        </p:grpSpPr>
        <p:grpSp>
          <p:nvGrpSpPr>
            <p:cNvPr id="70" name="Group 69">
              <a:extLst>
                <a:ext uri="{FF2B5EF4-FFF2-40B4-BE49-F238E27FC236}">
                  <a16:creationId xmlns:a16="http://schemas.microsoft.com/office/drawing/2014/main" id="{465CBA01-B402-F4DF-E539-9861B8D24E79}"/>
                </a:ext>
              </a:extLst>
            </p:cNvPr>
            <p:cNvGrpSpPr/>
            <p:nvPr/>
          </p:nvGrpSpPr>
          <p:grpSpPr>
            <a:xfrm>
              <a:off x="1997756" y="3611831"/>
              <a:ext cx="1387128" cy="406400"/>
              <a:chOff x="1590175" y="6032510"/>
              <a:chExt cx="1387128" cy="406400"/>
            </a:xfrm>
          </p:grpSpPr>
          <p:sp>
            <p:nvSpPr>
              <p:cNvPr id="71" name="Rectangle 70">
                <a:extLst>
                  <a:ext uri="{FF2B5EF4-FFF2-40B4-BE49-F238E27FC236}">
                    <a16:creationId xmlns:a16="http://schemas.microsoft.com/office/drawing/2014/main" id="{7CDA4672-D7FA-8704-2E28-C3C55B599F81}"/>
                  </a:ext>
                </a:extLst>
              </p:cNvPr>
              <p:cNvSpPr/>
              <p:nvPr/>
            </p:nvSpPr>
            <p:spPr>
              <a:xfrm>
                <a:off x="1941158" y="6087928"/>
                <a:ext cx="762169"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72" name="Rectangle 71">
                <a:extLst>
                  <a:ext uri="{FF2B5EF4-FFF2-40B4-BE49-F238E27FC236}">
                    <a16:creationId xmlns:a16="http://schemas.microsoft.com/office/drawing/2014/main" id="{945B7BD0-B279-6D07-AF9A-22DADD0EAB7E}"/>
                  </a:ext>
                </a:extLst>
              </p:cNvPr>
              <p:cNvSpPr/>
              <p:nvPr/>
            </p:nvSpPr>
            <p:spPr>
              <a:xfrm>
                <a:off x="1784140" y="6092546"/>
                <a:ext cx="919187" cy="286328"/>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73" name="Text Placeholder 122">
                <a:extLst>
                  <a:ext uri="{FF2B5EF4-FFF2-40B4-BE49-F238E27FC236}">
                    <a16:creationId xmlns:a16="http://schemas.microsoft.com/office/drawing/2014/main" id="{8D54E4FC-A582-018B-B4A0-A5EF1BCAF846}"/>
                  </a:ext>
                </a:extLst>
              </p:cNvPr>
              <p:cNvSpPr txBox="1">
                <a:spLocks/>
              </p:cNvSpPr>
              <p:nvPr/>
            </p:nvSpPr>
            <p:spPr>
              <a:xfrm>
                <a:off x="1981385" y="6096239"/>
                <a:ext cx="99591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Notizen</a:t>
                </a:r>
              </a:p>
            </p:txBody>
          </p:sp>
          <p:sp>
            <p:nvSpPr>
              <p:cNvPr id="74" name="Oval 73">
                <a:extLst>
                  <a:ext uri="{FF2B5EF4-FFF2-40B4-BE49-F238E27FC236}">
                    <a16:creationId xmlns:a16="http://schemas.microsoft.com/office/drawing/2014/main" id="{7ADFBF91-46C3-F1BB-3FB7-13F726ED3621}"/>
                  </a:ext>
                </a:extLst>
              </p:cNvPr>
              <p:cNvSpPr/>
              <p:nvPr/>
            </p:nvSpPr>
            <p:spPr>
              <a:xfrm>
                <a:off x="1590175" y="6032510"/>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77" name="Freeform 76">
                <a:extLst>
                  <a:ext uri="{FF2B5EF4-FFF2-40B4-BE49-F238E27FC236}">
                    <a16:creationId xmlns:a16="http://schemas.microsoft.com/office/drawing/2014/main" id="{68B255B1-3364-63DB-8083-18956F809B9C}"/>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de-DE" dirty="0"/>
              </a:p>
            </p:txBody>
          </p:sp>
        </p:grpSp>
        <p:grpSp>
          <p:nvGrpSpPr>
            <p:cNvPr id="41" name="Group 40">
              <a:extLst>
                <a:ext uri="{FF2B5EF4-FFF2-40B4-BE49-F238E27FC236}">
                  <a16:creationId xmlns:a16="http://schemas.microsoft.com/office/drawing/2014/main" id="{E59DFCDC-F8E1-E245-0862-5F12ACEE865C}"/>
                </a:ext>
              </a:extLst>
            </p:cNvPr>
            <p:cNvGrpSpPr/>
            <p:nvPr/>
          </p:nvGrpSpPr>
          <p:grpSpPr>
            <a:xfrm>
              <a:off x="2082840" y="3699396"/>
              <a:ext cx="249276" cy="237604"/>
              <a:chOff x="8687174" y="1568164"/>
              <a:chExt cx="1195477" cy="1139501"/>
            </a:xfrm>
            <a:solidFill>
              <a:schemeClr val="bg1"/>
            </a:solidFill>
          </p:grpSpPr>
          <p:grpSp>
            <p:nvGrpSpPr>
              <p:cNvPr id="42" name="Graphic 37">
                <a:extLst>
                  <a:ext uri="{FF2B5EF4-FFF2-40B4-BE49-F238E27FC236}">
                    <a16:creationId xmlns:a16="http://schemas.microsoft.com/office/drawing/2014/main" id="{3A48F821-4418-5F7A-0360-E4F3072C1B19}"/>
                  </a:ext>
                </a:extLst>
              </p:cNvPr>
              <p:cNvGrpSpPr/>
              <p:nvPr/>
            </p:nvGrpSpPr>
            <p:grpSpPr>
              <a:xfrm>
                <a:off x="9122006" y="1798742"/>
                <a:ext cx="652378" cy="709850"/>
                <a:chOff x="4172018" y="1336363"/>
                <a:chExt cx="742283" cy="807675"/>
              </a:xfrm>
              <a:grpFill/>
            </p:grpSpPr>
            <p:sp>
              <p:nvSpPr>
                <p:cNvPr id="44" name="Freeform 43">
                  <a:extLst>
                    <a:ext uri="{FF2B5EF4-FFF2-40B4-BE49-F238E27FC236}">
                      <a16:creationId xmlns:a16="http://schemas.microsoft.com/office/drawing/2014/main" id="{8640B6E5-A1E0-19FC-CC06-37D353A999E1}"/>
                    </a:ext>
                  </a:extLst>
                </p:cNvPr>
                <p:cNvSpPr/>
                <p:nvPr/>
              </p:nvSpPr>
              <p:spPr>
                <a:xfrm>
                  <a:off x="4172018" y="1603142"/>
                  <a:ext cx="326273" cy="540896"/>
                </a:xfrm>
                <a:custGeom>
                  <a:avLst/>
                  <a:gdLst>
                    <a:gd name="connsiteX0" fmla="*/ 270512 w 326273"/>
                    <a:gd name="connsiteY0" fmla="*/ 377770 h 540896"/>
                    <a:gd name="connsiteX1" fmla="*/ 323765 w 326273"/>
                    <a:gd name="connsiteY1" fmla="*/ 400593 h 540896"/>
                    <a:gd name="connsiteX2" fmla="*/ 323765 w 326273"/>
                    <a:gd name="connsiteY2" fmla="*/ 517560 h 540896"/>
                    <a:gd name="connsiteX3" fmla="*/ 296187 w 326273"/>
                    <a:gd name="connsiteY3" fmla="*/ 538481 h 540896"/>
                    <a:gd name="connsiteX4" fmla="*/ 30872 w 326273"/>
                    <a:gd name="connsiteY4" fmla="*/ 538481 h 540896"/>
                    <a:gd name="connsiteX5" fmla="*/ 3294 w 326273"/>
                    <a:gd name="connsiteY5" fmla="*/ 515658 h 540896"/>
                    <a:gd name="connsiteX6" fmla="*/ 3294 w 326273"/>
                    <a:gd name="connsiteY6" fmla="*/ 398691 h 540896"/>
                    <a:gd name="connsiteX7" fmla="*/ 56548 w 326273"/>
                    <a:gd name="connsiteY7" fmla="*/ 377770 h 540896"/>
                    <a:gd name="connsiteX8" fmla="*/ 56548 w 326273"/>
                    <a:gd name="connsiteY8" fmla="*/ 162855 h 540896"/>
                    <a:gd name="connsiteX9" fmla="*/ 3294 w 326273"/>
                    <a:gd name="connsiteY9" fmla="*/ 141934 h 540896"/>
                    <a:gd name="connsiteX10" fmla="*/ 3294 w 326273"/>
                    <a:gd name="connsiteY10" fmla="*/ 24967 h 540896"/>
                    <a:gd name="connsiteX11" fmla="*/ 30872 w 326273"/>
                    <a:gd name="connsiteY11" fmla="*/ 2144 h 540896"/>
                    <a:gd name="connsiteX12" fmla="*/ 245787 w 326273"/>
                    <a:gd name="connsiteY12" fmla="*/ 2144 h 540896"/>
                    <a:gd name="connsiteX13" fmla="*/ 271462 w 326273"/>
                    <a:gd name="connsiteY13" fmla="*/ 22114 h 540896"/>
                    <a:gd name="connsiteX14" fmla="*/ 271462 w 326273"/>
                    <a:gd name="connsiteY14" fmla="*/ 377770 h 540896"/>
                    <a:gd name="connsiteX15" fmla="*/ 217258 w 326273"/>
                    <a:gd name="connsiteY15" fmla="*/ 55397 h 540896"/>
                    <a:gd name="connsiteX16" fmla="*/ 56548 w 326273"/>
                    <a:gd name="connsiteY16" fmla="*/ 55397 h 540896"/>
                    <a:gd name="connsiteX17" fmla="*/ 56548 w 326273"/>
                    <a:gd name="connsiteY17" fmla="*/ 108651 h 540896"/>
                    <a:gd name="connsiteX18" fmla="*/ 109801 w 326273"/>
                    <a:gd name="connsiteY18" fmla="*/ 129572 h 540896"/>
                    <a:gd name="connsiteX19" fmla="*/ 109801 w 326273"/>
                    <a:gd name="connsiteY19" fmla="*/ 402494 h 540896"/>
                    <a:gd name="connsiteX20" fmla="*/ 56548 w 326273"/>
                    <a:gd name="connsiteY20" fmla="*/ 430072 h 540896"/>
                    <a:gd name="connsiteX21" fmla="*/ 56548 w 326273"/>
                    <a:gd name="connsiteY21" fmla="*/ 483325 h 540896"/>
                    <a:gd name="connsiteX22" fmla="*/ 271462 w 326273"/>
                    <a:gd name="connsiteY22" fmla="*/ 483325 h 540896"/>
                    <a:gd name="connsiteX23" fmla="*/ 271462 w 326273"/>
                    <a:gd name="connsiteY23" fmla="*/ 430072 h 540896"/>
                    <a:gd name="connsiteX24" fmla="*/ 236277 w 326273"/>
                    <a:gd name="connsiteY24" fmla="*/ 429121 h 540896"/>
                    <a:gd name="connsiteX25" fmla="*/ 217258 w 326273"/>
                    <a:gd name="connsiteY25" fmla="*/ 410102 h 540896"/>
                    <a:gd name="connsiteX26" fmla="*/ 217258 w 326273"/>
                    <a:gd name="connsiteY26" fmla="*/ 54446 h 54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6273" h="540896">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grpFill/>
                <a:ln w="9502" cap="flat">
                  <a:noFill/>
                  <a:prstDash val="solid"/>
                  <a:miter/>
                </a:ln>
              </p:spPr>
              <p:txBody>
                <a:bodyPr rtlCol="0" anchor="ctr"/>
                <a:lstStyle/>
                <a:p>
                  <a:endParaRPr lang="de-DE" dirty="0"/>
                </a:p>
              </p:txBody>
            </p:sp>
            <p:sp>
              <p:nvSpPr>
                <p:cNvPr id="45" name="Freeform 44">
                  <a:extLst>
                    <a:ext uri="{FF2B5EF4-FFF2-40B4-BE49-F238E27FC236}">
                      <a16:creationId xmlns:a16="http://schemas.microsoft.com/office/drawing/2014/main" id="{F0B693B0-4868-B89E-11BB-2579E62775A8}"/>
                    </a:ext>
                  </a:extLst>
                </p:cNvPr>
                <p:cNvSpPr/>
                <p:nvPr/>
              </p:nvSpPr>
              <p:spPr>
                <a:xfrm>
                  <a:off x="4229167" y="1336363"/>
                  <a:ext cx="210937" cy="214976"/>
                </a:xfrm>
                <a:custGeom>
                  <a:avLst/>
                  <a:gdLst>
                    <a:gd name="connsiteX0" fmla="*/ 94493 w 210937"/>
                    <a:gd name="connsiteY0" fmla="*/ 755 h 214976"/>
                    <a:gd name="connsiteX1" fmla="*/ 112561 w 210937"/>
                    <a:gd name="connsiteY1" fmla="*/ 214719 h 214976"/>
                    <a:gd name="connsiteX2" fmla="*/ 94493 w 210937"/>
                    <a:gd name="connsiteY2" fmla="*/ 755 h 214976"/>
                    <a:gd name="connsiteX3" fmla="*/ 97346 w 210937"/>
                    <a:gd name="connsiteY3" fmla="*/ 54959 h 214976"/>
                    <a:gd name="connsiteX4" fmla="*/ 112561 w 210937"/>
                    <a:gd name="connsiteY4" fmla="*/ 161466 h 214976"/>
                    <a:gd name="connsiteX5" fmla="*/ 97346 w 210937"/>
                    <a:gd name="connsiteY5" fmla="*/ 54959 h 21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37" h="214976">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grpFill/>
                <a:ln w="9502" cap="flat">
                  <a:noFill/>
                  <a:prstDash val="solid"/>
                  <a:miter/>
                </a:ln>
              </p:spPr>
              <p:txBody>
                <a:bodyPr rtlCol="0" anchor="ctr"/>
                <a:lstStyle/>
                <a:p>
                  <a:endParaRPr lang="de-DE" dirty="0"/>
                </a:p>
              </p:txBody>
            </p:sp>
            <p:sp>
              <p:nvSpPr>
                <p:cNvPr id="46" name="Freeform 45">
                  <a:extLst>
                    <a:ext uri="{FF2B5EF4-FFF2-40B4-BE49-F238E27FC236}">
                      <a16:creationId xmlns:a16="http://schemas.microsoft.com/office/drawing/2014/main" id="{A68B30DB-D150-53A4-3F58-8BF79B6F3530}"/>
                    </a:ext>
                  </a:extLst>
                </p:cNvPr>
                <p:cNvSpPr/>
                <p:nvPr/>
              </p:nvSpPr>
              <p:spPr>
                <a:xfrm>
                  <a:off x="4809596" y="1481626"/>
                  <a:ext cx="104705" cy="404660"/>
                </a:xfrm>
                <a:custGeom>
                  <a:avLst/>
                  <a:gdLst>
                    <a:gd name="connsiteX0" fmla="*/ 85586 w 104705"/>
                    <a:gd name="connsiteY0" fmla="*/ 385172 h 404660"/>
                    <a:gd name="connsiteX1" fmla="*/ 40891 w 104705"/>
                    <a:gd name="connsiteY1" fmla="*/ 368055 h 404660"/>
                    <a:gd name="connsiteX2" fmla="*/ 31381 w 104705"/>
                    <a:gd name="connsiteY2" fmla="*/ 115102 h 404660"/>
                    <a:gd name="connsiteX3" fmla="*/ 0 w 104705"/>
                    <a:gd name="connsiteY3" fmla="*/ 27614 h 404660"/>
                    <a:gd name="connsiteX4" fmla="*/ 45646 w 104705"/>
                    <a:gd name="connsiteY4" fmla="*/ 8595 h 404660"/>
                    <a:gd name="connsiteX5" fmla="*/ 84635 w 104705"/>
                    <a:gd name="connsiteY5" fmla="*/ 108445 h 404660"/>
                    <a:gd name="connsiteX6" fmla="*/ 93193 w 104705"/>
                    <a:gd name="connsiteY6" fmla="*/ 368055 h 404660"/>
                    <a:gd name="connsiteX7" fmla="*/ 84635 w 104705"/>
                    <a:gd name="connsiteY7" fmla="*/ 385172 h 40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05" h="40466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grpFill/>
                <a:ln w="9502" cap="flat">
                  <a:noFill/>
                  <a:prstDash val="solid"/>
                  <a:miter/>
                </a:ln>
              </p:spPr>
              <p:txBody>
                <a:bodyPr rtlCol="0" anchor="ctr"/>
                <a:lstStyle/>
                <a:p>
                  <a:endParaRPr lang="de-DE" dirty="0"/>
                </a:p>
              </p:txBody>
            </p:sp>
            <p:sp>
              <p:nvSpPr>
                <p:cNvPr id="47" name="Freeform 46">
                  <a:extLst>
                    <a:ext uri="{FF2B5EF4-FFF2-40B4-BE49-F238E27FC236}">
                      <a16:creationId xmlns:a16="http://schemas.microsoft.com/office/drawing/2014/main" id="{5AE899AA-4442-52B1-5E78-C12814BDBBDB}"/>
                    </a:ext>
                  </a:extLst>
                </p:cNvPr>
                <p:cNvSpPr/>
                <p:nvPr/>
              </p:nvSpPr>
              <p:spPr>
                <a:xfrm>
                  <a:off x="4756500" y="1389805"/>
                  <a:ext cx="50819" cy="51633"/>
                </a:xfrm>
                <a:custGeom>
                  <a:avLst/>
                  <a:gdLst>
                    <a:gd name="connsiteX0" fmla="*/ 17911 w 50819"/>
                    <a:gd name="connsiteY0" fmla="*/ 566 h 51633"/>
                    <a:gd name="connsiteX1" fmla="*/ 36930 w 50819"/>
                    <a:gd name="connsiteY1" fmla="*/ 49064 h 51633"/>
                    <a:gd name="connsiteX2" fmla="*/ 17911 w 50819"/>
                    <a:gd name="connsiteY2" fmla="*/ 566 h 51633"/>
                  </a:gdLst>
                  <a:ahLst/>
                  <a:cxnLst>
                    <a:cxn ang="0">
                      <a:pos x="connsiteX0" y="connsiteY0"/>
                    </a:cxn>
                    <a:cxn ang="0">
                      <a:pos x="connsiteX1" y="connsiteY1"/>
                    </a:cxn>
                    <a:cxn ang="0">
                      <a:pos x="connsiteX2" y="connsiteY2"/>
                    </a:cxn>
                  </a:cxnLst>
                  <a:rect l="l" t="t" r="r" b="b"/>
                  <a:pathLst>
                    <a:path w="50819" h="51633">
                      <a:moveTo>
                        <a:pt x="17911" y="566"/>
                      </a:moveTo>
                      <a:cubicBezTo>
                        <a:pt x="45489" y="-5140"/>
                        <a:pt x="65459" y="33849"/>
                        <a:pt x="36930" y="49064"/>
                      </a:cubicBezTo>
                      <a:cubicBezTo>
                        <a:pt x="8402" y="64279"/>
                        <a:pt x="-19176" y="7222"/>
                        <a:pt x="17911" y="566"/>
                      </a:cubicBezTo>
                      <a:close/>
                    </a:path>
                  </a:pathLst>
                </a:custGeom>
                <a:grpFill/>
                <a:ln w="9502" cap="flat">
                  <a:noFill/>
                  <a:prstDash val="solid"/>
                  <a:miter/>
                </a:ln>
              </p:spPr>
              <p:txBody>
                <a:bodyPr rtlCol="0" anchor="ctr"/>
                <a:lstStyle/>
                <a:p>
                  <a:endParaRPr lang="de-DE" dirty="0"/>
                </a:p>
              </p:txBody>
            </p:sp>
          </p:grpSp>
          <p:sp>
            <p:nvSpPr>
              <p:cNvPr id="43" name="Oval Callout 42">
                <a:extLst>
                  <a:ext uri="{FF2B5EF4-FFF2-40B4-BE49-F238E27FC236}">
                    <a16:creationId xmlns:a16="http://schemas.microsoft.com/office/drawing/2014/main" id="{C2BE7A65-4A50-EFFE-D886-92B4B5965CA8}"/>
                  </a:ext>
                </a:extLst>
              </p:cNvPr>
              <p:cNvSpPr/>
              <p:nvPr/>
            </p:nvSpPr>
            <p:spPr>
              <a:xfrm rot="1336282">
                <a:off x="8687174" y="1568164"/>
                <a:ext cx="1195477" cy="1139501"/>
              </a:xfrm>
              <a:prstGeom prst="wedgeEllipseCallout">
                <a:avLst>
                  <a:gd name="adj1" fmla="val -24644"/>
                  <a:gd name="adj2" fmla="val 67550"/>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grpSp>
      <p:cxnSp>
        <p:nvCxnSpPr>
          <p:cNvPr id="3" name="Straight Connector 2">
            <a:extLst>
              <a:ext uri="{FF2B5EF4-FFF2-40B4-BE49-F238E27FC236}">
                <a16:creationId xmlns:a16="http://schemas.microsoft.com/office/drawing/2014/main" id="{F5B0AB61-64E1-CE08-9583-574148ACDF23}"/>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4" name="Graphic 2">
            <a:extLst>
              <a:ext uri="{FF2B5EF4-FFF2-40B4-BE49-F238E27FC236}">
                <a16:creationId xmlns:a16="http://schemas.microsoft.com/office/drawing/2014/main" id="{C6952C99-2329-CC2D-9BF0-99AB543DDE23}"/>
              </a:ext>
            </a:extLst>
          </p:cNvPr>
          <p:cNvGrpSpPr/>
          <p:nvPr/>
        </p:nvGrpSpPr>
        <p:grpSpPr>
          <a:xfrm>
            <a:off x="973372" y="543749"/>
            <a:ext cx="594171" cy="758066"/>
            <a:chOff x="5321116" y="858896"/>
            <a:chExt cx="888315" cy="1133345"/>
          </a:xfrm>
          <a:solidFill>
            <a:srgbClr val="D38CBC"/>
          </a:solidFill>
        </p:grpSpPr>
        <p:sp>
          <p:nvSpPr>
            <p:cNvPr id="6" name="Freeform 5">
              <a:extLst>
                <a:ext uri="{FF2B5EF4-FFF2-40B4-BE49-F238E27FC236}">
                  <a16:creationId xmlns:a16="http://schemas.microsoft.com/office/drawing/2014/main" id="{24F66826-CC65-0895-D2EB-5BADB5652215}"/>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 name="Freeform 8">
              <a:extLst>
                <a:ext uri="{FF2B5EF4-FFF2-40B4-BE49-F238E27FC236}">
                  <a16:creationId xmlns:a16="http://schemas.microsoft.com/office/drawing/2014/main" id="{42D5B3FF-BDF8-10BD-6E51-A13ACD974674}"/>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0" name="Freeform 9">
              <a:extLst>
                <a:ext uri="{FF2B5EF4-FFF2-40B4-BE49-F238E27FC236}">
                  <a16:creationId xmlns:a16="http://schemas.microsoft.com/office/drawing/2014/main" id="{7BCB62F0-7943-4B92-9115-8245F847774F}"/>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1" name="Freeform 10">
              <a:extLst>
                <a:ext uri="{FF2B5EF4-FFF2-40B4-BE49-F238E27FC236}">
                  <a16:creationId xmlns:a16="http://schemas.microsoft.com/office/drawing/2014/main" id="{D7C25BFF-E6FD-9BDF-58E9-909AF36967DA}"/>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 name="Freeform 11">
              <a:extLst>
                <a:ext uri="{FF2B5EF4-FFF2-40B4-BE49-F238E27FC236}">
                  <a16:creationId xmlns:a16="http://schemas.microsoft.com/office/drawing/2014/main" id="{4643D8B8-C31E-21C2-67D9-02310B295A4B}"/>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 name="Freeform 12">
              <a:extLst>
                <a:ext uri="{FF2B5EF4-FFF2-40B4-BE49-F238E27FC236}">
                  <a16:creationId xmlns:a16="http://schemas.microsoft.com/office/drawing/2014/main" id="{2D1A855D-B250-839E-724B-D6F22BFCAEFD}"/>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 name="Freeform 13">
              <a:extLst>
                <a:ext uri="{FF2B5EF4-FFF2-40B4-BE49-F238E27FC236}">
                  <a16:creationId xmlns:a16="http://schemas.microsoft.com/office/drawing/2014/main" id="{1FA044D5-7B93-0CFA-58A1-67D92395A42A}"/>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 name="Freeform 14">
              <a:extLst>
                <a:ext uri="{FF2B5EF4-FFF2-40B4-BE49-F238E27FC236}">
                  <a16:creationId xmlns:a16="http://schemas.microsoft.com/office/drawing/2014/main" id="{9229D8AA-6512-1C37-9A84-A0293C558B7A}"/>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6" name="Freeform 15">
              <a:extLst>
                <a:ext uri="{FF2B5EF4-FFF2-40B4-BE49-F238E27FC236}">
                  <a16:creationId xmlns:a16="http://schemas.microsoft.com/office/drawing/2014/main" id="{23C7E234-D70A-3705-56AF-BAE048BF93E7}"/>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spTree>
    <p:extLst>
      <p:ext uri="{BB962C8B-B14F-4D97-AF65-F5344CB8AC3E}">
        <p14:creationId xmlns:p14="http://schemas.microsoft.com/office/powerpoint/2010/main" val="13979825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997B1D-1845-8DF0-0DBB-4ABE54C0890A}"/>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05037DBB-0051-6EF5-7F54-79984D700AA9}"/>
              </a:ext>
            </a:extLst>
          </p:cNvPr>
          <p:cNvSpPr>
            <a:spLocks noGrp="1"/>
          </p:cNvSpPr>
          <p:nvPr>
            <p:ph type="body" sz="quarter" idx="49"/>
          </p:nvPr>
        </p:nvSpPr>
        <p:spPr/>
        <p:txBody>
          <a:bodyPr/>
          <a:lstStyle/>
          <a:p>
            <a:r>
              <a:rPr lang="de-DE" dirty="0"/>
              <a:t>Einführung</a:t>
            </a:r>
          </a:p>
        </p:txBody>
      </p:sp>
      <p:sp>
        <p:nvSpPr>
          <p:cNvPr id="2" name="Text Placeholder 1">
            <a:extLst>
              <a:ext uri="{FF2B5EF4-FFF2-40B4-BE49-F238E27FC236}">
                <a16:creationId xmlns:a16="http://schemas.microsoft.com/office/drawing/2014/main" id="{E850DF18-961D-08D9-7EB9-6263B70D8FE0}"/>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B32BC428-6704-3B6C-82C6-8F3CB5B62D34}"/>
              </a:ext>
            </a:extLst>
          </p:cNvPr>
          <p:cNvSpPr>
            <a:spLocks noGrp="1"/>
          </p:cNvSpPr>
          <p:nvPr>
            <p:ph type="body" sz="quarter" idx="61"/>
          </p:nvPr>
        </p:nvSpPr>
        <p:spPr/>
        <p:txBody>
          <a:bodyPr/>
          <a:lstStyle/>
          <a:p>
            <a:pPr>
              <a:lnSpc>
                <a:spcPts val="3420"/>
              </a:lnSpc>
            </a:pPr>
            <a:r>
              <a:rPr lang="de-DE" dirty="0" sz="2700"/>
              <a:t>Frauen in der späten Karrierephase</a:t>
            </a:r>
          </a:p>
        </p:txBody>
      </p:sp>
      <p:sp>
        <p:nvSpPr>
          <p:cNvPr id="8" name="Text Placeholder 7">
            <a:extLst>
              <a:ext uri="{FF2B5EF4-FFF2-40B4-BE49-F238E27FC236}">
                <a16:creationId xmlns:a16="http://schemas.microsoft.com/office/drawing/2014/main" id="{13A9D709-CB48-9E6F-F677-1EE2C14D9AD2}"/>
              </a:ext>
            </a:extLst>
          </p:cNvPr>
          <p:cNvSpPr>
            <a:spLocks noGrp="1"/>
          </p:cNvSpPr>
          <p:nvPr>
            <p:ph type="body" sz="quarter" idx="64"/>
          </p:nvPr>
        </p:nvSpPr>
        <p:spPr>
          <a:xfrm>
            <a:off x="1704812" y="1427864"/>
            <a:ext cx="5238428" cy="4013901"/>
          </a:xfrm>
        </p:spPr>
        <p:txBody>
          <a:bodyPr/>
          <a:lstStyle/>
          <a:p>
            <a:pPr marL="0" indent="0">
              <a:lnSpc>
                <a:spcPts val="1068"/>
              </a:lnSpc>
              <a:buNone/>
            </a:pPr>
            <a:r>
              <a:rPr lang="de-DE" sz="1225" b="1" dirty="0">
                <a:solidFill>
                  <a:srgbClr val="D38CBC"/>
                </a:solidFill>
              </a:rPr>
              <a:t>Pflege planen: Optionen und Kosten</a:t>
            </a:r>
          </a:p>
          <a:p>
            <a:pPr marL="0" indent="0">
              <a:lnSpc>
                <a:spcPts val="1373"/>
              </a:lnSpc>
              <a:buNone/>
            </a:pPr>
            <a:endParaRPr lang="de-DE" dirty="0" sz="1150"/>
          </a:p>
          <a:p>
            <a:pPr>
              <a:lnSpc>
                <a:spcPts val="1220"/>
              </a:lnSpc>
            </a:pPr>
            <a:endParaRPr lang="de-DE" dirty="0" sz="1025"/>
          </a:p>
          <a:p>
            <a:pPr marL="0" indent="0">
              <a:lnSpc>
                <a:spcPts val="1054"/>
              </a:lnSpc>
              <a:buNone/>
            </a:pPr>
            <a:r>
              <a:rPr lang="de-DE" b="1" dirty="0" sz="950"/>
              <a:t>Was ist Langzeitpflege?</a:t>
            </a:r>
            <a:endParaRPr lang="de-DE" dirty="0" sz="950"/>
          </a:p>
          <a:p>
            <a:pPr>
              <a:lnSpc>
                <a:spcPts val="1054"/>
              </a:lnSpc>
            </a:pPr>
            <a:r>
              <a:rPr lang="de-DE" dirty="0" sz="950"/>
              <a:t>Langzeitpflege umfasst </a:t>
            </a:r>
            <a:r>
              <a:rPr lang="de-DE" b="1" dirty="0" sz="950"/>
              <a:t>Unterstützung bei alltäglichen Tätigkeiten</a:t>
            </a:r>
            <a:r>
              <a:rPr lang="de-DE" dirty="0" sz="950"/>
              <a:t> (Waschen, Anziehen, Essen) und teils medizinische Versorgung bei chronischen Erkrankungen. Mögliche Formen:</a:t>
            </a:r>
          </a:p>
          <a:p>
            <a:pPr lvl="0">
              <a:lnSpc>
                <a:spcPts val="1054"/>
              </a:lnSpc>
            </a:pPr>
            <a:r>
              <a:rPr lang="de-DE" b="1" dirty="0" sz="950"/>
              <a:t>Häusliche Pflege</a:t>
            </a:r>
            <a:r>
              <a:rPr lang="de-DE" dirty="0" sz="950"/>
              <a:t>: Hilfe zu Hause bei Körperpflege und Haushalt.</a:t>
            </a:r>
          </a:p>
          <a:p>
            <a:pPr lvl="0">
              <a:lnSpc>
                <a:spcPts val="1054"/>
              </a:lnSpc>
            </a:pPr>
            <a:r>
              <a:rPr lang="de-DE" b="1" dirty="0" sz="950"/>
              <a:t>Wohnortnahe Angebote</a:t>
            </a:r>
            <a:r>
              <a:rPr lang="de-DE" dirty="0" sz="950"/>
              <a:t>: Tagespflege oder Entlastungspflege.</a:t>
            </a:r>
          </a:p>
          <a:p>
            <a:pPr lvl="0">
              <a:lnSpc>
                <a:spcPts val="1054"/>
              </a:lnSpc>
            </a:pPr>
            <a:r>
              <a:rPr lang="de-DE" b="1" dirty="0" sz="950"/>
              <a:t>Stationäre Pflege</a:t>
            </a:r>
            <a:r>
              <a:rPr lang="de-DE" dirty="0" sz="950"/>
              <a:t>: Pflegeheime oder betreutes Wohnen.</a:t>
            </a:r>
          </a:p>
          <a:p>
            <a:pPr lvl="0">
              <a:lnSpc>
                <a:spcPts val="1054"/>
              </a:lnSpc>
            </a:pPr>
            <a:r>
              <a:rPr lang="de-DE" b="1" dirty="0" sz="950"/>
              <a:t>Mischformen</a:t>
            </a:r>
            <a:r>
              <a:rPr lang="de-DE" dirty="0" sz="950"/>
              <a:t>: Betreutes Wohnen mit Zugang zu medizinischer Versorgung.</a:t>
            </a:r>
          </a:p>
          <a:p>
            <a:pPr marL="0" indent="0">
              <a:lnSpc>
                <a:spcPts val="2288"/>
              </a:lnSpc>
              <a:buNone/>
            </a:pPr>
            <a:r>
              <a:rPr lang="de-DE" dirty="0" sz="1900"/>
              <a:t> </a:t>
            </a:r>
            <a:endParaRPr sz="1900"/>
          </a:p>
          <a:p>
            <a:pPr marL="0" indent="0">
              <a:lnSpc>
                <a:spcPts val="1054"/>
              </a:lnSpc>
              <a:buNone/>
            </a:pPr>
            <a:r>
              <a:rPr lang="de-DE" b="1" dirty="0" sz="950"/>
              <a:t>Warum das für Frauen wichtig ist </a:t>
            </a:r>
            <a:endParaRPr lang="de-DE" dirty="0" sz="950"/>
          </a:p>
          <a:p>
            <a:pPr lvl="0">
              <a:lnSpc>
                <a:spcPts val="1054"/>
              </a:lnSpc>
            </a:pPr>
            <a:r>
              <a:rPr lang="de-DE" dirty="0" sz="950"/>
              <a:t>Mit 80 Jahren brauchen Frauen doppelt so häufig Langzeitpflege wie Männer – wegen höherer Lebenserwartung und häufigerer chronischer Erkrankungen.</a:t>
            </a:r>
          </a:p>
          <a:p>
            <a:pPr lvl="0">
              <a:lnSpc>
                <a:spcPts val="1054"/>
              </a:lnSpc>
            </a:pPr>
            <a:r>
              <a:rPr lang="de-DE" dirty="0" sz="950"/>
              <a:t>Laut EU-Prognosen steigt der Pflegebedarf bis 2050 um über 30 %, und die Kosten wachsen schneller als die Inflation</a:t>
            </a:r>
          </a:p>
          <a:p>
            <a:pPr lvl="0">
              <a:lnSpc>
                <a:spcPts val="1982"/>
              </a:lnSpc>
            </a:pPr>
            <a:endParaRPr lang="de-DE" dirty="0" sz="1650"/>
          </a:p>
          <a:p>
            <a:pPr marL="0" indent="0">
              <a:lnSpc>
                <a:spcPts val="1054"/>
              </a:lnSpc>
              <a:buNone/>
            </a:pPr>
            <a:r>
              <a:rPr lang="de-DE" b="1" dirty="0" sz="950"/>
              <a:t>Gängige Optionen in der EU</a:t>
            </a:r>
            <a:endParaRPr lang="de-DE" dirty="0" sz="950"/>
          </a:p>
          <a:p>
            <a:pPr lvl="0">
              <a:lnSpc>
                <a:spcPts val="1054"/>
              </a:lnSpc>
            </a:pPr>
            <a:r>
              <a:rPr lang="de-DE" b="1" dirty="0" sz="950"/>
              <a:t>Öffentlich finanzierte Pflege</a:t>
            </a:r>
            <a:r>
              <a:rPr lang="de-DE" dirty="0" sz="950"/>
              <a:t>: Die meisten EU-Länder übernehmen einen Teil der Kosten; die Voraussetzungen variieren.</a:t>
            </a:r>
          </a:p>
          <a:p>
            <a:pPr lvl="0">
              <a:lnSpc>
                <a:spcPts val="1054"/>
              </a:lnSpc>
            </a:pPr>
            <a:r>
              <a:rPr lang="de-DE" b="1" dirty="0" sz="950"/>
              <a:t>Private Pflegedienste</a:t>
            </a:r>
            <a:r>
              <a:rPr lang="de-DE" dirty="0" sz="950"/>
              <a:t>: Selbst bezahlt oder über eine private Versicherung.</a:t>
            </a:r>
          </a:p>
          <a:p>
            <a:pPr lvl="0">
              <a:lnSpc>
                <a:spcPts val="1054"/>
              </a:lnSpc>
            </a:pPr>
            <a:r>
              <a:rPr lang="de-DE" b="1" dirty="0" sz="950"/>
              <a:t>Informelle Pflege</a:t>
            </a:r>
            <a:r>
              <a:rPr lang="de-DE" dirty="0" sz="950"/>
              <a:t>: Oft durch die Familie – wegen des gesellschaftlichen Wandels aber rückläufig.</a:t>
            </a:r>
          </a:p>
          <a:p>
            <a:pPr lvl="0">
              <a:lnSpc>
                <a:spcPts val="1054"/>
              </a:lnSpc>
            </a:pPr>
            <a:r>
              <a:rPr lang="de-DE" b="1" dirty="0" sz="950"/>
              <a:t>Pflegeversicherung</a:t>
            </a:r>
            <a:r>
              <a:rPr lang="de-DE" dirty="0" sz="950"/>
              <a:t>: In einigen Ländern Pflicht (z. B. Deutschland), in anderen freiwillig. </a:t>
            </a:r>
            <a:endParaRPr lang="de-DE" u="sng" dirty="0" sz="950"/>
          </a:p>
          <a:p>
            <a:pPr lvl="0">
              <a:lnSpc>
                <a:spcPts val="915"/>
              </a:lnSpc>
            </a:pPr>
            <a:endParaRPr lang="de-DE" dirty="0" sz="750"/>
          </a:p>
          <a:p>
            <a:pPr marL="0" indent="0">
              <a:lnSpc>
                <a:spcPts val="1054"/>
              </a:lnSpc>
              <a:spcBef>
                <a:spcPts val="219"/>
              </a:spcBef>
              <a:buNone/>
            </a:pPr>
            <a:r>
              <a:rPr lang="de-DE" b="1" dirty="0" sz="950"/>
              <a:t>Was kostet das?</a:t>
            </a:r>
            <a:endParaRPr lang="de-DE" dirty="0" sz="950"/>
          </a:p>
          <a:p>
            <a:pPr lvl="0">
              <a:lnSpc>
                <a:spcPts val="1054"/>
              </a:lnSpc>
            </a:pPr>
            <a:r>
              <a:rPr lang="de-DE" b="1" dirty="0" sz="950"/>
              <a:t>Durchschnittliche Eigenkosten</a:t>
            </a:r>
            <a:r>
              <a:rPr lang="de-DE" dirty="0" sz="950"/>
              <a:t>: Können </a:t>
            </a:r>
            <a:r>
              <a:rPr lang="de-DE" b="1" dirty="0" sz="950"/>
              <a:t>bis zu 70 % des mittleren Einkommens älterer Menschen</a:t>
            </a:r>
            <a:r>
              <a:rPr lang="de-DE" dirty="0" sz="950"/>
              <a:t> aufzehren – selbst nach öffentlichen Leistungen. </a:t>
            </a:r>
          </a:p>
          <a:p>
            <a:pPr lvl="0">
              <a:lnSpc>
                <a:spcPts val="1054"/>
              </a:lnSpc>
            </a:pPr>
            <a:r>
              <a:rPr lang="de-DE" b="1" dirty="0" sz="950"/>
              <a:t>Hoher Pflegebedarf</a:t>
            </a:r>
            <a:r>
              <a:rPr lang="de-DE" dirty="0" sz="950"/>
              <a:t>: Ohne ausreichenden Schutz können die Kosten </a:t>
            </a:r>
            <a:r>
              <a:rPr lang="de-DE" b="1" dirty="0" sz="950"/>
              <a:t>200–250 % des mittleren Einkommens</a:t>
            </a:r>
            <a:r>
              <a:rPr lang="de-DE" dirty="0" sz="950"/>
              <a:t> erreichen. </a:t>
            </a:r>
          </a:p>
          <a:p>
            <a:pPr lvl="0">
              <a:lnSpc>
                <a:spcPts val="1982"/>
              </a:lnSpc>
            </a:pPr>
            <a:endParaRPr lang="de-DE" dirty="0" sz="1650"/>
          </a:p>
        </p:txBody>
      </p:sp>
      <p:sp>
        <p:nvSpPr>
          <p:cNvPr id="50" name="Rounded Rectangle 49">
            <a:extLst>
              <a:ext uri="{FF2B5EF4-FFF2-40B4-BE49-F238E27FC236}">
                <a16:creationId xmlns:a16="http://schemas.microsoft.com/office/drawing/2014/main" id="{70FC6924-BE6C-7CD4-8664-5810DB5AA766}"/>
              </a:ext>
            </a:extLst>
          </p:cNvPr>
          <p:cNvSpPr/>
          <p:nvPr/>
        </p:nvSpPr>
        <p:spPr>
          <a:xfrm>
            <a:off x="1789814" y="8020494"/>
            <a:ext cx="5231219" cy="1637414"/>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2" name="Text Placeholder 7">
            <a:extLst>
              <a:ext uri="{FF2B5EF4-FFF2-40B4-BE49-F238E27FC236}">
                <a16:creationId xmlns:a16="http://schemas.microsoft.com/office/drawing/2014/main" id="{DA237391-0D30-C784-88AE-8A69FA2D3BB6}"/>
              </a:ext>
            </a:extLst>
          </p:cNvPr>
          <p:cNvSpPr txBox="1">
            <a:spLocks/>
          </p:cNvSpPr>
          <p:nvPr/>
        </p:nvSpPr>
        <p:spPr>
          <a:xfrm>
            <a:off x="2207478" y="8298511"/>
            <a:ext cx="4440800" cy="11268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dirty="0">
                <a:hlinkClick r:id="rId2"/>
              </a:rPr>
              <a:t>Is Care Affordable for Older People? | OECD</a:t>
            </a:r>
            <a:endParaRPr lang="de-DE" dirty="0"/>
          </a:p>
          <a:p>
            <a:pPr marL="0" indent="0">
              <a:lnSpc>
                <a:spcPts val="1220"/>
              </a:lnSpc>
              <a:buNone/>
            </a:pPr>
            <a:endParaRPr lang="de-DE" dirty="0" sz="1025"/>
          </a:p>
          <a:p>
            <a:pPr marL="0" indent="0">
              <a:buNone/>
            </a:pPr>
            <a:r>
              <a:rPr lang="de-DE" dirty="0">
                <a:hlinkClick r:id="rId3"/>
              </a:rPr>
              <a:t>EUROSHIP-Working-paper-6-Long-term-care-regimes-in-Europe.pdf</a:t>
            </a:r>
            <a:endParaRPr lang="de-DE" dirty="0"/>
          </a:p>
          <a:p>
            <a:pPr marL="0" indent="0">
              <a:lnSpc>
                <a:spcPts val="1220"/>
              </a:lnSpc>
              <a:buNone/>
            </a:pPr>
            <a:endParaRPr lang="de-DE" dirty="0" sz="1025"/>
          </a:p>
          <a:p>
            <a:pPr marL="0" indent="0">
              <a:buNone/>
            </a:pPr>
            <a:r>
              <a:rPr lang="de-DE" dirty="0">
                <a:hlinkClick r:id="rId4"/>
              </a:rPr>
              <a:t>Long-term care needs in the EU on the rise, due to demographic change - The Joint Research Centre: EU Science Hub</a:t>
            </a:r>
            <a:endParaRPr lang="de-DE" dirty="0"/>
          </a:p>
          <a:p>
            <a:pPr marL="0" indent="0">
              <a:lnSpc>
                <a:spcPts val="1220"/>
              </a:lnSpc>
              <a:buNone/>
            </a:pPr>
            <a:endParaRPr lang="de-DE" dirty="0" sz="1025"/>
          </a:p>
          <a:p>
            <a:pPr marL="0" indent="0">
              <a:buNone/>
            </a:pPr>
            <a:r>
              <a:rPr lang="de-DE" dirty="0">
                <a:hlinkClick r:id="rId5"/>
              </a:rPr>
              <a:t>What is long-term care insurance? </a:t>
            </a:r>
            <a:r>
              <a:rPr lang="de-DE" dirty="0" err="1">
                <a:hlinkClick r:id="rId5"/>
              </a:rPr>
              <a:t>Pflegeversicherung</a:t>
            </a:r>
            <a:r>
              <a:rPr lang="de-DE" dirty="0">
                <a:hlinkClick r:id="rId5"/>
              </a:rPr>
              <a:t> explained | Feather</a:t>
            </a:r>
            <a:endParaRPr lang="de-DE" dirty="0"/>
          </a:p>
          <a:p>
            <a:pPr marL="0" indent="0">
              <a:lnSpc>
                <a:spcPts val="1220"/>
              </a:lnSpc>
              <a:buNone/>
            </a:pPr>
            <a:endParaRPr lang="de-DE" dirty="0" sz="1025"/>
          </a:p>
          <a:p>
            <a:pPr marL="0" indent="0">
              <a:lnSpc>
                <a:spcPts val="1220"/>
              </a:lnSpc>
              <a:buNone/>
            </a:pPr>
            <a:endParaRPr lang="de-DE" dirty="0" sz="1025"/>
          </a:p>
        </p:txBody>
      </p:sp>
      <p:sp>
        <p:nvSpPr>
          <p:cNvPr id="68" name="Rounded Rectangle 67">
            <a:extLst>
              <a:ext uri="{FF2B5EF4-FFF2-40B4-BE49-F238E27FC236}">
                <a16:creationId xmlns:a16="http://schemas.microsoft.com/office/drawing/2014/main" id="{D21922C4-BD88-55FA-A001-3D255975F15B}"/>
              </a:ext>
            </a:extLst>
          </p:cNvPr>
          <p:cNvSpPr/>
          <p:nvPr/>
        </p:nvSpPr>
        <p:spPr>
          <a:xfrm>
            <a:off x="1814623" y="5982587"/>
            <a:ext cx="5231219" cy="1637414"/>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9" name="Text Placeholder 7">
            <a:extLst>
              <a:ext uri="{FF2B5EF4-FFF2-40B4-BE49-F238E27FC236}">
                <a16:creationId xmlns:a16="http://schemas.microsoft.com/office/drawing/2014/main" id="{BEEA450B-1AAD-BAD1-4CA9-2CCCA71F904A}"/>
              </a:ext>
            </a:extLst>
          </p:cNvPr>
          <p:cNvSpPr txBox="1">
            <a:spLocks/>
          </p:cNvSpPr>
          <p:nvPr/>
        </p:nvSpPr>
        <p:spPr>
          <a:xfrm>
            <a:off x="1988283" y="6217352"/>
            <a:ext cx="5057559" cy="11268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lvl="0">
              <a:lnSpc>
                <a:spcPts val="1026"/>
              </a:lnSpc>
            </a:pPr>
            <a:r>
              <a:rPr lang="de-DE" b="1" dirty="0" sz="925"/>
              <a:t>Früh anfangen</a:t>
            </a:r>
            <a:r>
              <a:rPr lang="de-DE" dirty="0" sz="925"/>
              <a:t>: Denken Sie vor dem 60. Lebensjahr über eine Pflegeversicherung oder Sparpläne nach.</a:t>
            </a:r>
          </a:p>
          <a:p>
            <a:pPr lvl="0">
              <a:lnSpc>
                <a:spcPts val="1026"/>
              </a:lnSpc>
            </a:pPr>
            <a:r>
              <a:rPr lang="de-DE" b="1" dirty="0" sz="925"/>
              <a:t>Nationale Systeme prüfen</a:t>
            </a:r>
            <a:r>
              <a:rPr lang="de-DE" dirty="0" sz="925"/>
              <a:t>: Jedes EU-Land bietet andere Leistungen – klären Sie Ihren Anspruch.</a:t>
            </a:r>
          </a:p>
          <a:p>
            <a:pPr lvl="0">
              <a:lnSpc>
                <a:spcPts val="1026"/>
              </a:lnSpc>
            </a:pPr>
            <a:r>
              <a:rPr lang="de-DE" b="1" dirty="0" sz="925"/>
              <a:t>Finanzierung streuen</a:t>
            </a:r>
            <a:r>
              <a:rPr lang="de-DE" dirty="0" sz="925"/>
              <a:t>: Kombinieren Sie öffentliche Leistungen, private Versicherung und eigene Ersparnisse.</a:t>
            </a:r>
          </a:p>
          <a:p>
            <a:pPr lvl="0">
              <a:lnSpc>
                <a:spcPts val="1026"/>
              </a:lnSpc>
            </a:pPr>
            <a:r>
              <a:rPr lang="de-DE" b="1" dirty="0" sz="925"/>
              <a:t>Gesundheitsvorsorge</a:t>
            </a:r>
            <a:r>
              <a:rPr lang="de-DE" dirty="0" sz="925"/>
              <a:t>: Wer in gesundes Altern investiert, senkt den späteren Pflegebedarf.</a:t>
            </a:r>
          </a:p>
          <a:p>
            <a:pPr>
              <a:lnSpc>
                <a:spcPts val="1026"/>
              </a:lnSpc>
            </a:pPr>
            <a:r>
              <a:rPr lang="de-DE" b="1" dirty="0" sz="925"/>
              <a:t>Inflation einplanen</a:t>
            </a:r>
            <a:r>
              <a:rPr lang="de-DE" dirty="0" sz="925"/>
              <a:t>: Pflegekosten steigen schneller als die allgemeinen Preise</a:t>
            </a:r>
          </a:p>
          <a:p>
            <a:pPr>
              <a:lnSpc>
                <a:spcPts val="1026"/>
              </a:lnSpc>
            </a:pPr>
            <a:r>
              <a:rPr lang="de-DE" b="1" dirty="0" sz="925"/>
              <a:t>An die eigene Pflege denken</a:t>
            </a:r>
            <a:r>
              <a:rPr lang="de-DE" dirty="0" sz="925"/>
              <a:t>: Wenn Sie jahrelang einen Elternteil oder Ihren Partner bzw. Ihre Partnerin gepflegt haben, bedenken Sie: Ihr eigener Pflegebedarf im Alter ist womöglich nicht finanziert. Beziehen Sie das in Ihre Pflegeplanung ein</a:t>
            </a:r>
            <a:endParaRPr lang="de-DE" dirty="0" sz="925"/>
          </a:p>
          <a:p>
            <a:pPr marL="0" indent="0">
              <a:lnSpc>
                <a:spcPts val="1026"/>
              </a:lnSpc>
              <a:buNone/>
            </a:pPr>
            <a:endParaRPr lang="de-DE" dirty="0" sz="925"/>
          </a:p>
        </p:txBody>
      </p:sp>
      <p:grpSp>
        <p:nvGrpSpPr>
          <p:cNvPr id="51" name="Group 50">
            <a:extLst>
              <a:ext uri="{FF2B5EF4-FFF2-40B4-BE49-F238E27FC236}">
                <a16:creationId xmlns:a16="http://schemas.microsoft.com/office/drawing/2014/main" id="{33EF84B3-3AB5-2542-EA6B-15D8F7CF304F}"/>
              </a:ext>
            </a:extLst>
          </p:cNvPr>
          <p:cNvGrpSpPr/>
          <p:nvPr/>
        </p:nvGrpSpPr>
        <p:grpSpPr>
          <a:xfrm>
            <a:off x="1997756" y="5802138"/>
            <a:ext cx="1387128" cy="406400"/>
            <a:chOff x="1997756" y="3611831"/>
            <a:chExt cx="1387128" cy="406400"/>
          </a:xfrm>
        </p:grpSpPr>
        <p:grpSp>
          <p:nvGrpSpPr>
            <p:cNvPr id="70" name="Group 69">
              <a:extLst>
                <a:ext uri="{FF2B5EF4-FFF2-40B4-BE49-F238E27FC236}">
                  <a16:creationId xmlns:a16="http://schemas.microsoft.com/office/drawing/2014/main" id="{4A95B8A7-189F-8740-4954-BA7BD34F1EB6}"/>
                </a:ext>
              </a:extLst>
            </p:cNvPr>
            <p:cNvGrpSpPr/>
            <p:nvPr/>
          </p:nvGrpSpPr>
          <p:grpSpPr>
            <a:xfrm>
              <a:off x="1997756" y="3611831"/>
              <a:ext cx="1387128" cy="406400"/>
              <a:chOff x="1590175" y="6032510"/>
              <a:chExt cx="1387128" cy="406400"/>
            </a:xfrm>
          </p:grpSpPr>
          <p:sp>
            <p:nvSpPr>
              <p:cNvPr id="71" name="Rectangle 70">
                <a:extLst>
                  <a:ext uri="{FF2B5EF4-FFF2-40B4-BE49-F238E27FC236}">
                    <a16:creationId xmlns:a16="http://schemas.microsoft.com/office/drawing/2014/main" id="{69EA43F9-B830-E4F0-1745-72AE815859CB}"/>
                  </a:ext>
                </a:extLst>
              </p:cNvPr>
              <p:cNvSpPr/>
              <p:nvPr/>
            </p:nvSpPr>
            <p:spPr>
              <a:xfrm>
                <a:off x="1941158" y="6087928"/>
                <a:ext cx="674452"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72" name="Rectangle 71">
                <a:extLst>
                  <a:ext uri="{FF2B5EF4-FFF2-40B4-BE49-F238E27FC236}">
                    <a16:creationId xmlns:a16="http://schemas.microsoft.com/office/drawing/2014/main" id="{A968B4D3-53C3-B89C-CECD-DE6425A3F758}"/>
                  </a:ext>
                </a:extLst>
              </p:cNvPr>
              <p:cNvSpPr/>
              <p:nvPr/>
            </p:nvSpPr>
            <p:spPr>
              <a:xfrm>
                <a:off x="1784140" y="6092546"/>
                <a:ext cx="803480" cy="286328"/>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73" name="Text Placeholder 122">
                <a:extLst>
                  <a:ext uri="{FF2B5EF4-FFF2-40B4-BE49-F238E27FC236}">
                    <a16:creationId xmlns:a16="http://schemas.microsoft.com/office/drawing/2014/main" id="{75CDEDD1-8F2A-FDAF-E5D9-B5D271BEB34C}"/>
                  </a:ext>
                </a:extLst>
              </p:cNvPr>
              <p:cNvSpPr txBox="1">
                <a:spLocks/>
              </p:cNvSpPr>
              <p:nvPr/>
            </p:nvSpPr>
            <p:spPr>
              <a:xfrm>
                <a:off x="1981385" y="6096239"/>
                <a:ext cx="99591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Tipps</a:t>
                </a:r>
              </a:p>
            </p:txBody>
          </p:sp>
          <p:sp>
            <p:nvSpPr>
              <p:cNvPr id="74" name="Oval 73">
                <a:extLst>
                  <a:ext uri="{FF2B5EF4-FFF2-40B4-BE49-F238E27FC236}">
                    <a16:creationId xmlns:a16="http://schemas.microsoft.com/office/drawing/2014/main" id="{5DCAF887-7E02-3685-27D8-853C35C73E34}"/>
                  </a:ext>
                </a:extLst>
              </p:cNvPr>
              <p:cNvSpPr/>
              <p:nvPr/>
            </p:nvSpPr>
            <p:spPr>
              <a:xfrm>
                <a:off x="1590175" y="6032510"/>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77" name="Freeform 76">
                <a:extLst>
                  <a:ext uri="{FF2B5EF4-FFF2-40B4-BE49-F238E27FC236}">
                    <a16:creationId xmlns:a16="http://schemas.microsoft.com/office/drawing/2014/main" id="{48CBC9DC-40A1-4382-CAAE-7B6104D01ED0}"/>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de-DE" dirty="0"/>
              </a:p>
            </p:txBody>
          </p:sp>
        </p:grpSp>
        <p:grpSp>
          <p:nvGrpSpPr>
            <p:cNvPr id="41" name="Group 40">
              <a:extLst>
                <a:ext uri="{FF2B5EF4-FFF2-40B4-BE49-F238E27FC236}">
                  <a16:creationId xmlns:a16="http://schemas.microsoft.com/office/drawing/2014/main" id="{C4342556-D0E5-62E7-3E03-4ACA4622A4F6}"/>
                </a:ext>
              </a:extLst>
            </p:cNvPr>
            <p:cNvGrpSpPr/>
            <p:nvPr/>
          </p:nvGrpSpPr>
          <p:grpSpPr>
            <a:xfrm>
              <a:off x="2082840" y="3699396"/>
              <a:ext cx="249276" cy="237604"/>
              <a:chOff x="8687174" y="1568164"/>
              <a:chExt cx="1195477" cy="1139501"/>
            </a:xfrm>
            <a:solidFill>
              <a:schemeClr val="bg1"/>
            </a:solidFill>
          </p:grpSpPr>
          <p:grpSp>
            <p:nvGrpSpPr>
              <p:cNvPr id="42" name="Graphic 37">
                <a:extLst>
                  <a:ext uri="{FF2B5EF4-FFF2-40B4-BE49-F238E27FC236}">
                    <a16:creationId xmlns:a16="http://schemas.microsoft.com/office/drawing/2014/main" id="{A0D3E95F-B4B6-F4CC-4331-FF6932BC4264}"/>
                  </a:ext>
                </a:extLst>
              </p:cNvPr>
              <p:cNvGrpSpPr/>
              <p:nvPr/>
            </p:nvGrpSpPr>
            <p:grpSpPr>
              <a:xfrm>
                <a:off x="9122006" y="1798742"/>
                <a:ext cx="652378" cy="709850"/>
                <a:chOff x="4172018" y="1336363"/>
                <a:chExt cx="742283" cy="807675"/>
              </a:xfrm>
              <a:grpFill/>
            </p:grpSpPr>
            <p:sp>
              <p:nvSpPr>
                <p:cNvPr id="44" name="Freeform 43">
                  <a:extLst>
                    <a:ext uri="{FF2B5EF4-FFF2-40B4-BE49-F238E27FC236}">
                      <a16:creationId xmlns:a16="http://schemas.microsoft.com/office/drawing/2014/main" id="{995F9240-A63C-1C0D-48BE-D4274C1F692E}"/>
                    </a:ext>
                  </a:extLst>
                </p:cNvPr>
                <p:cNvSpPr/>
                <p:nvPr/>
              </p:nvSpPr>
              <p:spPr>
                <a:xfrm>
                  <a:off x="4172018" y="1603142"/>
                  <a:ext cx="326273" cy="540896"/>
                </a:xfrm>
                <a:custGeom>
                  <a:avLst/>
                  <a:gdLst>
                    <a:gd name="connsiteX0" fmla="*/ 270512 w 326273"/>
                    <a:gd name="connsiteY0" fmla="*/ 377770 h 540896"/>
                    <a:gd name="connsiteX1" fmla="*/ 323765 w 326273"/>
                    <a:gd name="connsiteY1" fmla="*/ 400593 h 540896"/>
                    <a:gd name="connsiteX2" fmla="*/ 323765 w 326273"/>
                    <a:gd name="connsiteY2" fmla="*/ 517560 h 540896"/>
                    <a:gd name="connsiteX3" fmla="*/ 296187 w 326273"/>
                    <a:gd name="connsiteY3" fmla="*/ 538481 h 540896"/>
                    <a:gd name="connsiteX4" fmla="*/ 30872 w 326273"/>
                    <a:gd name="connsiteY4" fmla="*/ 538481 h 540896"/>
                    <a:gd name="connsiteX5" fmla="*/ 3294 w 326273"/>
                    <a:gd name="connsiteY5" fmla="*/ 515658 h 540896"/>
                    <a:gd name="connsiteX6" fmla="*/ 3294 w 326273"/>
                    <a:gd name="connsiteY6" fmla="*/ 398691 h 540896"/>
                    <a:gd name="connsiteX7" fmla="*/ 56548 w 326273"/>
                    <a:gd name="connsiteY7" fmla="*/ 377770 h 540896"/>
                    <a:gd name="connsiteX8" fmla="*/ 56548 w 326273"/>
                    <a:gd name="connsiteY8" fmla="*/ 162855 h 540896"/>
                    <a:gd name="connsiteX9" fmla="*/ 3294 w 326273"/>
                    <a:gd name="connsiteY9" fmla="*/ 141934 h 540896"/>
                    <a:gd name="connsiteX10" fmla="*/ 3294 w 326273"/>
                    <a:gd name="connsiteY10" fmla="*/ 24967 h 540896"/>
                    <a:gd name="connsiteX11" fmla="*/ 30872 w 326273"/>
                    <a:gd name="connsiteY11" fmla="*/ 2144 h 540896"/>
                    <a:gd name="connsiteX12" fmla="*/ 245787 w 326273"/>
                    <a:gd name="connsiteY12" fmla="*/ 2144 h 540896"/>
                    <a:gd name="connsiteX13" fmla="*/ 271462 w 326273"/>
                    <a:gd name="connsiteY13" fmla="*/ 22114 h 540896"/>
                    <a:gd name="connsiteX14" fmla="*/ 271462 w 326273"/>
                    <a:gd name="connsiteY14" fmla="*/ 377770 h 540896"/>
                    <a:gd name="connsiteX15" fmla="*/ 217258 w 326273"/>
                    <a:gd name="connsiteY15" fmla="*/ 55397 h 540896"/>
                    <a:gd name="connsiteX16" fmla="*/ 56548 w 326273"/>
                    <a:gd name="connsiteY16" fmla="*/ 55397 h 540896"/>
                    <a:gd name="connsiteX17" fmla="*/ 56548 w 326273"/>
                    <a:gd name="connsiteY17" fmla="*/ 108651 h 540896"/>
                    <a:gd name="connsiteX18" fmla="*/ 109801 w 326273"/>
                    <a:gd name="connsiteY18" fmla="*/ 129572 h 540896"/>
                    <a:gd name="connsiteX19" fmla="*/ 109801 w 326273"/>
                    <a:gd name="connsiteY19" fmla="*/ 402494 h 540896"/>
                    <a:gd name="connsiteX20" fmla="*/ 56548 w 326273"/>
                    <a:gd name="connsiteY20" fmla="*/ 430072 h 540896"/>
                    <a:gd name="connsiteX21" fmla="*/ 56548 w 326273"/>
                    <a:gd name="connsiteY21" fmla="*/ 483325 h 540896"/>
                    <a:gd name="connsiteX22" fmla="*/ 271462 w 326273"/>
                    <a:gd name="connsiteY22" fmla="*/ 483325 h 540896"/>
                    <a:gd name="connsiteX23" fmla="*/ 271462 w 326273"/>
                    <a:gd name="connsiteY23" fmla="*/ 430072 h 540896"/>
                    <a:gd name="connsiteX24" fmla="*/ 236277 w 326273"/>
                    <a:gd name="connsiteY24" fmla="*/ 429121 h 540896"/>
                    <a:gd name="connsiteX25" fmla="*/ 217258 w 326273"/>
                    <a:gd name="connsiteY25" fmla="*/ 410102 h 540896"/>
                    <a:gd name="connsiteX26" fmla="*/ 217258 w 326273"/>
                    <a:gd name="connsiteY26" fmla="*/ 54446 h 54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6273" h="540896">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grpFill/>
                <a:ln w="9502" cap="flat">
                  <a:noFill/>
                  <a:prstDash val="solid"/>
                  <a:miter/>
                </a:ln>
              </p:spPr>
              <p:txBody>
                <a:bodyPr rtlCol="0" anchor="ctr"/>
                <a:lstStyle/>
                <a:p>
                  <a:endParaRPr lang="de-DE" dirty="0"/>
                </a:p>
              </p:txBody>
            </p:sp>
            <p:sp>
              <p:nvSpPr>
                <p:cNvPr id="45" name="Freeform 44">
                  <a:extLst>
                    <a:ext uri="{FF2B5EF4-FFF2-40B4-BE49-F238E27FC236}">
                      <a16:creationId xmlns:a16="http://schemas.microsoft.com/office/drawing/2014/main" id="{7DB0F485-0608-FE8A-975A-F8BF1D9A916D}"/>
                    </a:ext>
                  </a:extLst>
                </p:cNvPr>
                <p:cNvSpPr/>
                <p:nvPr/>
              </p:nvSpPr>
              <p:spPr>
                <a:xfrm>
                  <a:off x="4229167" y="1336363"/>
                  <a:ext cx="210937" cy="214976"/>
                </a:xfrm>
                <a:custGeom>
                  <a:avLst/>
                  <a:gdLst>
                    <a:gd name="connsiteX0" fmla="*/ 94493 w 210937"/>
                    <a:gd name="connsiteY0" fmla="*/ 755 h 214976"/>
                    <a:gd name="connsiteX1" fmla="*/ 112561 w 210937"/>
                    <a:gd name="connsiteY1" fmla="*/ 214719 h 214976"/>
                    <a:gd name="connsiteX2" fmla="*/ 94493 w 210937"/>
                    <a:gd name="connsiteY2" fmla="*/ 755 h 214976"/>
                    <a:gd name="connsiteX3" fmla="*/ 97346 w 210937"/>
                    <a:gd name="connsiteY3" fmla="*/ 54959 h 214976"/>
                    <a:gd name="connsiteX4" fmla="*/ 112561 w 210937"/>
                    <a:gd name="connsiteY4" fmla="*/ 161466 h 214976"/>
                    <a:gd name="connsiteX5" fmla="*/ 97346 w 210937"/>
                    <a:gd name="connsiteY5" fmla="*/ 54959 h 21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37" h="214976">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grpFill/>
                <a:ln w="9502" cap="flat">
                  <a:noFill/>
                  <a:prstDash val="solid"/>
                  <a:miter/>
                </a:ln>
              </p:spPr>
              <p:txBody>
                <a:bodyPr rtlCol="0" anchor="ctr"/>
                <a:lstStyle/>
                <a:p>
                  <a:endParaRPr lang="de-DE" dirty="0"/>
                </a:p>
              </p:txBody>
            </p:sp>
            <p:sp>
              <p:nvSpPr>
                <p:cNvPr id="46" name="Freeform 45">
                  <a:extLst>
                    <a:ext uri="{FF2B5EF4-FFF2-40B4-BE49-F238E27FC236}">
                      <a16:creationId xmlns:a16="http://schemas.microsoft.com/office/drawing/2014/main" id="{4B6D8E8F-0A73-61F5-F7AA-69F636900166}"/>
                    </a:ext>
                  </a:extLst>
                </p:cNvPr>
                <p:cNvSpPr/>
                <p:nvPr/>
              </p:nvSpPr>
              <p:spPr>
                <a:xfrm>
                  <a:off x="4809596" y="1481626"/>
                  <a:ext cx="104705" cy="404660"/>
                </a:xfrm>
                <a:custGeom>
                  <a:avLst/>
                  <a:gdLst>
                    <a:gd name="connsiteX0" fmla="*/ 85586 w 104705"/>
                    <a:gd name="connsiteY0" fmla="*/ 385172 h 404660"/>
                    <a:gd name="connsiteX1" fmla="*/ 40891 w 104705"/>
                    <a:gd name="connsiteY1" fmla="*/ 368055 h 404660"/>
                    <a:gd name="connsiteX2" fmla="*/ 31381 w 104705"/>
                    <a:gd name="connsiteY2" fmla="*/ 115102 h 404660"/>
                    <a:gd name="connsiteX3" fmla="*/ 0 w 104705"/>
                    <a:gd name="connsiteY3" fmla="*/ 27614 h 404660"/>
                    <a:gd name="connsiteX4" fmla="*/ 45646 w 104705"/>
                    <a:gd name="connsiteY4" fmla="*/ 8595 h 404660"/>
                    <a:gd name="connsiteX5" fmla="*/ 84635 w 104705"/>
                    <a:gd name="connsiteY5" fmla="*/ 108445 h 404660"/>
                    <a:gd name="connsiteX6" fmla="*/ 93193 w 104705"/>
                    <a:gd name="connsiteY6" fmla="*/ 368055 h 404660"/>
                    <a:gd name="connsiteX7" fmla="*/ 84635 w 104705"/>
                    <a:gd name="connsiteY7" fmla="*/ 385172 h 40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05" h="40466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grpFill/>
                <a:ln w="9502" cap="flat">
                  <a:noFill/>
                  <a:prstDash val="solid"/>
                  <a:miter/>
                </a:ln>
              </p:spPr>
              <p:txBody>
                <a:bodyPr rtlCol="0" anchor="ctr"/>
                <a:lstStyle/>
                <a:p>
                  <a:endParaRPr lang="de-DE" dirty="0"/>
                </a:p>
              </p:txBody>
            </p:sp>
            <p:sp>
              <p:nvSpPr>
                <p:cNvPr id="47" name="Freeform 46">
                  <a:extLst>
                    <a:ext uri="{FF2B5EF4-FFF2-40B4-BE49-F238E27FC236}">
                      <a16:creationId xmlns:a16="http://schemas.microsoft.com/office/drawing/2014/main" id="{892101B5-8B47-3A63-50AE-68C5EDCB8DFD}"/>
                    </a:ext>
                  </a:extLst>
                </p:cNvPr>
                <p:cNvSpPr/>
                <p:nvPr/>
              </p:nvSpPr>
              <p:spPr>
                <a:xfrm>
                  <a:off x="4756500" y="1389805"/>
                  <a:ext cx="50819" cy="51633"/>
                </a:xfrm>
                <a:custGeom>
                  <a:avLst/>
                  <a:gdLst>
                    <a:gd name="connsiteX0" fmla="*/ 17911 w 50819"/>
                    <a:gd name="connsiteY0" fmla="*/ 566 h 51633"/>
                    <a:gd name="connsiteX1" fmla="*/ 36930 w 50819"/>
                    <a:gd name="connsiteY1" fmla="*/ 49064 h 51633"/>
                    <a:gd name="connsiteX2" fmla="*/ 17911 w 50819"/>
                    <a:gd name="connsiteY2" fmla="*/ 566 h 51633"/>
                  </a:gdLst>
                  <a:ahLst/>
                  <a:cxnLst>
                    <a:cxn ang="0">
                      <a:pos x="connsiteX0" y="connsiteY0"/>
                    </a:cxn>
                    <a:cxn ang="0">
                      <a:pos x="connsiteX1" y="connsiteY1"/>
                    </a:cxn>
                    <a:cxn ang="0">
                      <a:pos x="connsiteX2" y="connsiteY2"/>
                    </a:cxn>
                  </a:cxnLst>
                  <a:rect l="l" t="t" r="r" b="b"/>
                  <a:pathLst>
                    <a:path w="50819" h="51633">
                      <a:moveTo>
                        <a:pt x="17911" y="566"/>
                      </a:moveTo>
                      <a:cubicBezTo>
                        <a:pt x="45489" y="-5140"/>
                        <a:pt x="65459" y="33849"/>
                        <a:pt x="36930" y="49064"/>
                      </a:cubicBezTo>
                      <a:cubicBezTo>
                        <a:pt x="8402" y="64279"/>
                        <a:pt x="-19176" y="7222"/>
                        <a:pt x="17911" y="566"/>
                      </a:cubicBezTo>
                      <a:close/>
                    </a:path>
                  </a:pathLst>
                </a:custGeom>
                <a:grpFill/>
                <a:ln w="9502" cap="flat">
                  <a:noFill/>
                  <a:prstDash val="solid"/>
                  <a:miter/>
                </a:ln>
              </p:spPr>
              <p:txBody>
                <a:bodyPr rtlCol="0" anchor="ctr"/>
                <a:lstStyle/>
                <a:p>
                  <a:endParaRPr lang="de-DE" dirty="0"/>
                </a:p>
              </p:txBody>
            </p:sp>
          </p:grpSp>
          <p:sp>
            <p:nvSpPr>
              <p:cNvPr id="43" name="Oval Callout 42">
                <a:extLst>
                  <a:ext uri="{FF2B5EF4-FFF2-40B4-BE49-F238E27FC236}">
                    <a16:creationId xmlns:a16="http://schemas.microsoft.com/office/drawing/2014/main" id="{A33826EB-EDB1-C86B-F376-69ACF1E7C96E}"/>
                  </a:ext>
                </a:extLst>
              </p:cNvPr>
              <p:cNvSpPr/>
              <p:nvPr/>
            </p:nvSpPr>
            <p:spPr>
              <a:xfrm rot="1336282">
                <a:off x="8687174" y="1568164"/>
                <a:ext cx="1195477" cy="1139501"/>
              </a:xfrm>
              <a:prstGeom prst="wedgeEllipseCallout">
                <a:avLst>
                  <a:gd name="adj1" fmla="val -24644"/>
                  <a:gd name="adj2" fmla="val 67550"/>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grpSp>
      <p:grpSp>
        <p:nvGrpSpPr>
          <p:cNvPr id="75" name="Group 74">
            <a:extLst>
              <a:ext uri="{FF2B5EF4-FFF2-40B4-BE49-F238E27FC236}">
                <a16:creationId xmlns:a16="http://schemas.microsoft.com/office/drawing/2014/main" id="{9F1B3CD9-14BE-96A2-B2F6-316FF21EBD6C}"/>
              </a:ext>
            </a:extLst>
          </p:cNvPr>
          <p:cNvGrpSpPr/>
          <p:nvPr/>
        </p:nvGrpSpPr>
        <p:grpSpPr>
          <a:xfrm>
            <a:off x="1972947" y="7840045"/>
            <a:ext cx="1353453" cy="406400"/>
            <a:chOff x="1972947" y="5649738"/>
            <a:chExt cx="1353453" cy="406400"/>
          </a:xfrm>
        </p:grpSpPr>
        <p:sp>
          <p:nvSpPr>
            <p:cNvPr id="52" name="Rectangle 51">
              <a:extLst>
                <a:ext uri="{FF2B5EF4-FFF2-40B4-BE49-F238E27FC236}">
                  <a16:creationId xmlns:a16="http://schemas.microsoft.com/office/drawing/2014/main" id="{EF016499-45D9-81D9-639C-EE9C14B4FDA0}"/>
                </a:ext>
              </a:extLst>
            </p:cNvPr>
            <p:cNvSpPr/>
            <p:nvPr/>
          </p:nvSpPr>
          <p:spPr>
            <a:xfrm>
              <a:off x="2323930" y="5705156"/>
              <a:ext cx="1033253"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3" name="Rectangle 52">
              <a:extLst>
                <a:ext uri="{FF2B5EF4-FFF2-40B4-BE49-F238E27FC236}">
                  <a16:creationId xmlns:a16="http://schemas.microsoft.com/office/drawing/2014/main" id="{CD3FF4F3-F886-F2C6-BB35-728B1B90E9AD}"/>
                </a:ext>
              </a:extLst>
            </p:cNvPr>
            <p:cNvSpPr/>
            <p:nvPr/>
          </p:nvSpPr>
          <p:spPr>
            <a:xfrm>
              <a:off x="2166912" y="5709774"/>
              <a:ext cx="1190271" cy="286328"/>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4" name="Text Placeholder 122">
              <a:extLst>
                <a:ext uri="{FF2B5EF4-FFF2-40B4-BE49-F238E27FC236}">
                  <a16:creationId xmlns:a16="http://schemas.microsoft.com/office/drawing/2014/main" id="{B5DE15F6-0F2E-B88C-F404-E3A97B660A9F}"/>
                </a:ext>
              </a:extLst>
            </p:cNvPr>
            <p:cNvSpPr txBox="1">
              <a:spLocks/>
            </p:cNvSpPr>
            <p:nvPr/>
          </p:nvSpPr>
          <p:spPr>
            <a:xfrm>
              <a:off x="2364155" y="5713467"/>
              <a:ext cx="1119595"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Ressourcen</a:t>
              </a:r>
            </a:p>
          </p:txBody>
        </p:sp>
        <p:sp>
          <p:nvSpPr>
            <p:cNvPr id="55" name="Oval 54">
              <a:extLst>
                <a:ext uri="{FF2B5EF4-FFF2-40B4-BE49-F238E27FC236}">
                  <a16:creationId xmlns:a16="http://schemas.microsoft.com/office/drawing/2014/main" id="{86BBD613-FDE4-B651-C0B7-30BAB8193F1A}"/>
                </a:ext>
              </a:extLst>
            </p:cNvPr>
            <p:cNvSpPr/>
            <p:nvPr/>
          </p:nvSpPr>
          <p:spPr>
            <a:xfrm>
              <a:off x="1972947" y="5649738"/>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56" name="Graphic 37">
              <a:extLst>
                <a:ext uri="{FF2B5EF4-FFF2-40B4-BE49-F238E27FC236}">
                  <a16:creationId xmlns:a16="http://schemas.microsoft.com/office/drawing/2014/main" id="{0DCD55C4-34B8-4C8D-DCB2-6D283595BD69}"/>
                </a:ext>
              </a:extLst>
            </p:cNvPr>
            <p:cNvGrpSpPr/>
            <p:nvPr/>
          </p:nvGrpSpPr>
          <p:grpSpPr>
            <a:xfrm>
              <a:off x="2064622" y="5732952"/>
              <a:ext cx="229999" cy="229698"/>
              <a:chOff x="5737725" y="2862443"/>
              <a:chExt cx="1034323" cy="1032970"/>
            </a:xfrm>
            <a:solidFill>
              <a:schemeClr val="bg1"/>
            </a:solidFill>
          </p:grpSpPr>
          <p:sp>
            <p:nvSpPr>
              <p:cNvPr id="57" name="Freeform 56">
                <a:extLst>
                  <a:ext uri="{FF2B5EF4-FFF2-40B4-BE49-F238E27FC236}">
                    <a16:creationId xmlns:a16="http://schemas.microsoft.com/office/drawing/2014/main" id="{74B812CE-1846-BD6B-B7A4-571D50778A6D}"/>
                  </a:ext>
                </a:extLst>
              </p:cNvPr>
              <p:cNvSpPr/>
              <p:nvPr/>
            </p:nvSpPr>
            <p:spPr>
              <a:xfrm>
                <a:off x="5737725" y="3034440"/>
                <a:ext cx="1034323" cy="860974"/>
              </a:xfrm>
              <a:custGeom>
                <a:avLst/>
                <a:gdLst>
                  <a:gd name="connsiteX0" fmla="*/ 0 w 1034323"/>
                  <a:gd name="connsiteY0" fmla="*/ 121848 h 860974"/>
                  <a:gd name="connsiteX1" fmla="*/ 213013 w 1034323"/>
                  <a:gd name="connsiteY1" fmla="*/ 21998 h 860974"/>
                  <a:gd name="connsiteX2" fmla="*/ 221572 w 1034323"/>
                  <a:gd name="connsiteY2" fmla="*/ 245472 h 860974"/>
                  <a:gd name="connsiteX3" fmla="*/ 270070 w 1034323"/>
                  <a:gd name="connsiteY3" fmla="*/ 297774 h 860974"/>
                  <a:gd name="connsiteX4" fmla="*/ 275776 w 1034323"/>
                  <a:gd name="connsiteY4" fmla="*/ 326302 h 860974"/>
                  <a:gd name="connsiteX5" fmla="*/ 275776 w 1034323"/>
                  <a:gd name="connsiteY5" fmla="*/ 395722 h 860974"/>
                  <a:gd name="connsiteX6" fmla="*/ 417468 w 1034323"/>
                  <a:gd name="connsiteY6" fmla="*/ 395722 h 860974"/>
                  <a:gd name="connsiteX7" fmla="*/ 428879 w 1034323"/>
                  <a:gd name="connsiteY7" fmla="*/ 407133 h 860974"/>
                  <a:gd name="connsiteX8" fmla="*/ 428879 w 1034323"/>
                  <a:gd name="connsiteY8" fmla="*/ 498424 h 860974"/>
                  <a:gd name="connsiteX9" fmla="*/ 473574 w 1034323"/>
                  <a:gd name="connsiteY9" fmla="*/ 498424 h 860974"/>
                  <a:gd name="connsiteX10" fmla="*/ 571522 w 1034323"/>
                  <a:gd name="connsiteY10" fmla="*/ 351978 h 860974"/>
                  <a:gd name="connsiteX11" fmla="*/ 598148 w 1034323"/>
                  <a:gd name="connsiteY11" fmla="*/ 371948 h 860974"/>
                  <a:gd name="connsiteX12" fmla="*/ 514465 w 1034323"/>
                  <a:gd name="connsiteY12" fmla="*/ 498424 h 860974"/>
                  <a:gd name="connsiteX13" fmla="*/ 808309 w 1034323"/>
                  <a:gd name="connsiteY13" fmla="*/ 498424 h 860974"/>
                  <a:gd name="connsiteX14" fmla="*/ 808309 w 1034323"/>
                  <a:gd name="connsiteY14" fmla="*/ 377654 h 860974"/>
                  <a:gd name="connsiteX15" fmla="*/ 666617 w 1034323"/>
                  <a:gd name="connsiteY15" fmla="*/ 377654 h 860974"/>
                  <a:gd name="connsiteX16" fmla="*/ 503053 w 1034323"/>
                  <a:gd name="connsiteY16" fmla="*/ 215992 h 860974"/>
                  <a:gd name="connsiteX17" fmla="*/ 503053 w 1034323"/>
                  <a:gd name="connsiteY17" fmla="*/ 198875 h 860974"/>
                  <a:gd name="connsiteX18" fmla="*/ 571522 w 1034323"/>
                  <a:gd name="connsiteY18" fmla="*/ 127553 h 860974"/>
                  <a:gd name="connsiteX19" fmla="*/ 598148 w 1034323"/>
                  <a:gd name="connsiteY19" fmla="*/ 125652 h 860974"/>
                  <a:gd name="connsiteX20" fmla="*/ 713213 w 1034323"/>
                  <a:gd name="connsiteY20" fmla="*/ 241668 h 860974"/>
                  <a:gd name="connsiteX21" fmla="*/ 802603 w 1034323"/>
                  <a:gd name="connsiteY21" fmla="*/ 241668 h 860974"/>
                  <a:gd name="connsiteX22" fmla="*/ 930981 w 1034323"/>
                  <a:gd name="connsiteY22" fmla="*/ 5832 h 860974"/>
                  <a:gd name="connsiteX23" fmla="*/ 977578 w 1034323"/>
                  <a:gd name="connsiteY23" fmla="*/ 246422 h 860974"/>
                  <a:gd name="connsiteX24" fmla="*/ 1031782 w 1034323"/>
                  <a:gd name="connsiteY24" fmla="*/ 316793 h 860974"/>
                  <a:gd name="connsiteX25" fmla="*/ 1031782 w 1034323"/>
                  <a:gd name="connsiteY25" fmla="*/ 573550 h 860974"/>
                  <a:gd name="connsiteX26" fmla="*/ 949049 w 1034323"/>
                  <a:gd name="connsiteY26" fmla="*/ 651528 h 860974"/>
                  <a:gd name="connsiteX27" fmla="*/ 946196 w 1034323"/>
                  <a:gd name="connsiteY27" fmla="*/ 654381 h 860974"/>
                  <a:gd name="connsiteX28" fmla="*/ 946196 w 1034323"/>
                  <a:gd name="connsiteY28" fmla="*/ 858835 h 860974"/>
                  <a:gd name="connsiteX29" fmla="*/ 911962 w 1034323"/>
                  <a:gd name="connsiteY29" fmla="*/ 858835 h 860974"/>
                  <a:gd name="connsiteX30" fmla="*/ 911962 w 1034323"/>
                  <a:gd name="connsiteY30" fmla="*/ 653430 h 860974"/>
                  <a:gd name="connsiteX31" fmla="*/ 793093 w 1034323"/>
                  <a:gd name="connsiteY31" fmla="*/ 653430 h 860974"/>
                  <a:gd name="connsiteX32" fmla="*/ 793093 w 1034323"/>
                  <a:gd name="connsiteY32" fmla="*/ 841718 h 860974"/>
                  <a:gd name="connsiteX33" fmla="*/ 775976 w 1034323"/>
                  <a:gd name="connsiteY33" fmla="*/ 858835 h 860974"/>
                  <a:gd name="connsiteX34" fmla="*/ 655205 w 1034323"/>
                  <a:gd name="connsiteY34" fmla="*/ 858835 h 860974"/>
                  <a:gd name="connsiteX35" fmla="*/ 639039 w 1034323"/>
                  <a:gd name="connsiteY35" fmla="*/ 848375 h 860974"/>
                  <a:gd name="connsiteX36" fmla="*/ 639039 w 1034323"/>
                  <a:gd name="connsiteY36" fmla="*/ 575451 h 860974"/>
                  <a:gd name="connsiteX37" fmla="*/ 654254 w 1034323"/>
                  <a:gd name="connsiteY37" fmla="*/ 532659 h 860974"/>
                  <a:gd name="connsiteX38" fmla="*/ 535385 w 1034323"/>
                  <a:gd name="connsiteY38" fmla="*/ 532659 h 860974"/>
                  <a:gd name="connsiteX39" fmla="*/ 535385 w 1034323"/>
                  <a:gd name="connsiteY39" fmla="*/ 824601 h 860974"/>
                  <a:gd name="connsiteX40" fmla="*/ 603854 w 1034323"/>
                  <a:gd name="connsiteY40" fmla="*/ 824601 h 860974"/>
                  <a:gd name="connsiteX41" fmla="*/ 603854 w 1034323"/>
                  <a:gd name="connsiteY41" fmla="*/ 858835 h 860974"/>
                  <a:gd name="connsiteX42" fmla="*/ 430781 w 1034323"/>
                  <a:gd name="connsiteY42" fmla="*/ 858835 h 860974"/>
                  <a:gd name="connsiteX43" fmla="*/ 430781 w 1034323"/>
                  <a:gd name="connsiteY43" fmla="*/ 824601 h 860974"/>
                  <a:gd name="connsiteX44" fmla="*/ 499249 w 1034323"/>
                  <a:gd name="connsiteY44" fmla="*/ 824601 h 860974"/>
                  <a:gd name="connsiteX45" fmla="*/ 499249 w 1034323"/>
                  <a:gd name="connsiteY45" fmla="*/ 532659 h 860974"/>
                  <a:gd name="connsiteX46" fmla="*/ 380381 w 1034323"/>
                  <a:gd name="connsiteY46" fmla="*/ 532659 h 860974"/>
                  <a:gd name="connsiteX47" fmla="*/ 396547 w 1034323"/>
                  <a:gd name="connsiteY47" fmla="*/ 575451 h 860974"/>
                  <a:gd name="connsiteX48" fmla="*/ 396547 w 1034323"/>
                  <a:gd name="connsiteY48" fmla="*/ 848375 h 860974"/>
                  <a:gd name="connsiteX49" fmla="*/ 379429 w 1034323"/>
                  <a:gd name="connsiteY49" fmla="*/ 858835 h 860974"/>
                  <a:gd name="connsiteX50" fmla="*/ 258659 w 1034323"/>
                  <a:gd name="connsiteY50" fmla="*/ 858835 h 860974"/>
                  <a:gd name="connsiteX51" fmla="*/ 241542 w 1034323"/>
                  <a:gd name="connsiteY51" fmla="*/ 841718 h 860974"/>
                  <a:gd name="connsiteX52" fmla="*/ 241542 w 1034323"/>
                  <a:gd name="connsiteY52" fmla="*/ 653430 h 860974"/>
                  <a:gd name="connsiteX53" fmla="*/ 122673 w 1034323"/>
                  <a:gd name="connsiteY53" fmla="*/ 653430 h 860974"/>
                  <a:gd name="connsiteX54" fmla="*/ 122673 w 1034323"/>
                  <a:gd name="connsiteY54" fmla="*/ 858835 h 860974"/>
                  <a:gd name="connsiteX55" fmla="*/ 88438 w 1034323"/>
                  <a:gd name="connsiteY55" fmla="*/ 858835 h 860974"/>
                  <a:gd name="connsiteX56" fmla="*/ 88438 w 1034323"/>
                  <a:gd name="connsiteY56" fmla="*/ 654381 h 860974"/>
                  <a:gd name="connsiteX57" fmla="*/ 69419 w 1034323"/>
                  <a:gd name="connsiteY57" fmla="*/ 650577 h 860974"/>
                  <a:gd name="connsiteX58" fmla="*/ 1902 w 1034323"/>
                  <a:gd name="connsiteY58" fmla="*/ 576402 h 860974"/>
                  <a:gd name="connsiteX59" fmla="*/ 1902 w 1034323"/>
                  <a:gd name="connsiteY59" fmla="*/ 312989 h 860974"/>
                  <a:gd name="connsiteX60" fmla="*/ 35185 w 1034323"/>
                  <a:gd name="connsiteY60" fmla="*/ 258785 h 860974"/>
                  <a:gd name="connsiteX61" fmla="*/ 56106 w 1034323"/>
                  <a:gd name="connsiteY61" fmla="*/ 244521 h 860974"/>
                  <a:gd name="connsiteX62" fmla="*/ 1902 w 1034323"/>
                  <a:gd name="connsiteY62" fmla="*/ 154180 h 860974"/>
                  <a:gd name="connsiteX63" fmla="*/ 1902 w 1034323"/>
                  <a:gd name="connsiteY63" fmla="*/ 121848 h 860974"/>
                  <a:gd name="connsiteX64" fmla="*/ 210160 w 1034323"/>
                  <a:gd name="connsiteY64" fmla="*/ 63840 h 860974"/>
                  <a:gd name="connsiteX65" fmla="*/ 61812 w 1034323"/>
                  <a:gd name="connsiteY65" fmla="*/ 207434 h 860974"/>
                  <a:gd name="connsiteX66" fmla="*/ 210160 w 1034323"/>
                  <a:gd name="connsiteY66" fmla="*/ 63840 h 860974"/>
                  <a:gd name="connsiteX67" fmla="*/ 818769 w 1034323"/>
                  <a:gd name="connsiteY67" fmla="*/ 63840 h 860974"/>
                  <a:gd name="connsiteX68" fmla="*/ 967118 w 1034323"/>
                  <a:gd name="connsiteY68" fmla="*/ 207434 h 860974"/>
                  <a:gd name="connsiteX69" fmla="*/ 818769 w 1034323"/>
                  <a:gd name="connsiteY69" fmla="*/ 63840 h 860974"/>
                  <a:gd name="connsiteX70" fmla="*/ 669470 w 1034323"/>
                  <a:gd name="connsiteY70" fmla="*/ 573550 h 860974"/>
                  <a:gd name="connsiteX71" fmla="*/ 669470 w 1034323"/>
                  <a:gd name="connsiteY71" fmla="*/ 823650 h 860974"/>
                  <a:gd name="connsiteX72" fmla="*/ 754104 w 1034323"/>
                  <a:gd name="connsiteY72" fmla="*/ 823650 h 860974"/>
                  <a:gd name="connsiteX73" fmla="*/ 754104 w 1034323"/>
                  <a:gd name="connsiteY73" fmla="*/ 635362 h 860974"/>
                  <a:gd name="connsiteX74" fmla="*/ 767418 w 1034323"/>
                  <a:gd name="connsiteY74" fmla="*/ 618244 h 860974"/>
                  <a:gd name="connsiteX75" fmla="*/ 940491 w 1034323"/>
                  <a:gd name="connsiteY75" fmla="*/ 618244 h 860974"/>
                  <a:gd name="connsiteX76" fmla="*/ 995646 w 1034323"/>
                  <a:gd name="connsiteY76" fmla="*/ 566893 h 860974"/>
                  <a:gd name="connsiteX77" fmla="*/ 995646 w 1034323"/>
                  <a:gd name="connsiteY77" fmla="*/ 323449 h 860974"/>
                  <a:gd name="connsiteX78" fmla="*/ 950000 w 1034323"/>
                  <a:gd name="connsiteY78" fmla="*/ 274000 h 860974"/>
                  <a:gd name="connsiteX79" fmla="*/ 700851 w 1034323"/>
                  <a:gd name="connsiteY79" fmla="*/ 274000 h 860974"/>
                  <a:gd name="connsiteX80" fmla="*/ 689440 w 1034323"/>
                  <a:gd name="connsiteY80" fmla="*/ 267343 h 860974"/>
                  <a:gd name="connsiteX81" fmla="*/ 585786 w 1034323"/>
                  <a:gd name="connsiteY81" fmla="*/ 163690 h 860974"/>
                  <a:gd name="connsiteX82" fmla="*/ 581031 w 1034323"/>
                  <a:gd name="connsiteY82" fmla="*/ 162739 h 860974"/>
                  <a:gd name="connsiteX83" fmla="*/ 539189 w 1034323"/>
                  <a:gd name="connsiteY83" fmla="*/ 205531 h 860974"/>
                  <a:gd name="connsiteX84" fmla="*/ 676126 w 1034323"/>
                  <a:gd name="connsiteY84" fmla="*/ 342468 h 860974"/>
                  <a:gd name="connsiteX85" fmla="*/ 823524 w 1034323"/>
                  <a:gd name="connsiteY85" fmla="*/ 342468 h 860974"/>
                  <a:gd name="connsiteX86" fmla="*/ 840641 w 1034323"/>
                  <a:gd name="connsiteY86" fmla="*/ 356733 h 860974"/>
                  <a:gd name="connsiteX87" fmla="*/ 840641 w 1034323"/>
                  <a:gd name="connsiteY87" fmla="*/ 513640 h 860974"/>
                  <a:gd name="connsiteX88" fmla="*/ 821622 w 1034323"/>
                  <a:gd name="connsiteY88" fmla="*/ 532659 h 860974"/>
                  <a:gd name="connsiteX89" fmla="*/ 669470 w 1034323"/>
                  <a:gd name="connsiteY89" fmla="*/ 573550 h 860974"/>
                  <a:gd name="connsiteX90" fmla="*/ 275776 w 1034323"/>
                  <a:gd name="connsiteY90" fmla="*/ 635362 h 860974"/>
                  <a:gd name="connsiteX91" fmla="*/ 275776 w 1034323"/>
                  <a:gd name="connsiteY91" fmla="*/ 823650 h 860974"/>
                  <a:gd name="connsiteX92" fmla="*/ 360410 w 1034323"/>
                  <a:gd name="connsiteY92" fmla="*/ 823650 h 860974"/>
                  <a:gd name="connsiteX93" fmla="*/ 360410 w 1034323"/>
                  <a:gd name="connsiteY93" fmla="*/ 573550 h 860974"/>
                  <a:gd name="connsiteX94" fmla="*/ 354705 w 1034323"/>
                  <a:gd name="connsiteY94" fmla="*/ 559285 h 860974"/>
                  <a:gd name="connsiteX95" fmla="*/ 318569 w 1034323"/>
                  <a:gd name="connsiteY95" fmla="*/ 532659 h 860974"/>
                  <a:gd name="connsiteX96" fmla="*/ 155956 w 1034323"/>
                  <a:gd name="connsiteY96" fmla="*/ 532659 h 860974"/>
                  <a:gd name="connsiteX97" fmla="*/ 136937 w 1034323"/>
                  <a:gd name="connsiteY97" fmla="*/ 515542 h 860974"/>
                  <a:gd name="connsiteX98" fmla="*/ 136937 w 1034323"/>
                  <a:gd name="connsiteY98" fmla="*/ 361487 h 860974"/>
                  <a:gd name="connsiteX99" fmla="*/ 171171 w 1034323"/>
                  <a:gd name="connsiteY99" fmla="*/ 361487 h 860974"/>
                  <a:gd name="connsiteX100" fmla="*/ 171171 w 1034323"/>
                  <a:gd name="connsiteY100" fmla="*/ 498424 h 860974"/>
                  <a:gd name="connsiteX101" fmla="*/ 394645 w 1034323"/>
                  <a:gd name="connsiteY101" fmla="*/ 498424 h 860974"/>
                  <a:gd name="connsiteX102" fmla="*/ 394645 w 1034323"/>
                  <a:gd name="connsiteY102" fmla="*/ 429956 h 860974"/>
                  <a:gd name="connsiteX103" fmla="*/ 256757 w 1034323"/>
                  <a:gd name="connsiteY103" fmla="*/ 429956 h 860974"/>
                  <a:gd name="connsiteX104" fmla="*/ 240591 w 1034323"/>
                  <a:gd name="connsiteY104" fmla="*/ 413790 h 860974"/>
                  <a:gd name="connsiteX105" fmla="*/ 192092 w 1034323"/>
                  <a:gd name="connsiteY105" fmla="*/ 274951 h 860974"/>
                  <a:gd name="connsiteX106" fmla="*/ 79880 w 1034323"/>
                  <a:gd name="connsiteY106" fmla="*/ 274951 h 860974"/>
                  <a:gd name="connsiteX107" fmla="*/ 34234 w 1034323"/>
                  <a:gd name="connsiteY107" fmla="*/ 322498 h 860974"/>
                  <a:gd name="connsiteX108" fmla="*/ 34234 w 1034323"/>
                  <a:gd name="connsiteY108" fmla="*/ 569746 h 860974"/>
                  <a:gd name="connsiteX109" fmla="*/ 91291 w 1034323"/>
                  <a:gd name="connsiteY109" fmla="*/ 619195 h 860974"/>
                  <a:gd name="connsiteX110" fmla="*/ 262463 w 1034323"/>
                  <a:gd name="connsiteY110" fmla="*/ 619195 h 860974"/>
                  <a:gd name="connsiteX111" fmla="*/ 275776 w 1034323"/>
                  <a:gd name="connsiteY111" fmla="*/ 636312 h 86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034323" h="860974">
                    <a:moveTo>
                      <a:pt x="0" y="121848"/>
                    </a:moveTo>
                    <a:cubicBezTo>
                      <a:pt x="9510" y="21047"/>
                      <a:pt x="128378" y="-33157"/>
                      <a:pt x="213013" y="21998"/>
                    </a:cubicBezTo>
                    <a:cubicBezTo>
                      <a:pt x="297648" y="77153"/>
                      <a:pt x="294795" y="188414"/>
                      <a:pt x="221572" y="245472"/>
                    </a:cubicBezTo>
                    <a:cubicBezTo>
                      <a:pt x="243444" y="256883"/>
                      <a:pt x="261512" y="273049"/>
                      <a:pt x="270070" y="297774"/>
                    </a:cubicBezTo>
                    <a:cubicBezTo>
                      <a:pt x="278629" y="322498"/>
                      <a:pt x="275776" y="320597"/>
                      <a:pt x="275776" y="326302"/>
                    </a:cubicBezTo>
                    <a:lnTo>
                      <a:pt x="275776" y="395722"/>
                    </a:lnTo>
                    <a:lnTo>
                      <a:pt x="417468" y="395722"/>
                    </a:lnTo>
                    <a:cubicBezTo>
                      <a:pt x="419370" y="395722"/>
                      <a:pt x="428879" y="404280"/>
                      <a:pt x="428879" y="407133"/>
                    </a:cubicBezTo>
                    <a:lnTo>
                      <a:pt x="428879" y="498424"/>
                    </a:lnTo>
                    <a:lnTo>
                      <a:pt x="473574" y="498424"/>
                    </a:lnTo>
                    <a:lnTo>
                      <a:pt x="571522" y="351978"/>
                    </a:lnTo>
                    <a:cubicBezTo>
                      <a:pt x="576277" y="354831"/>
                      <a:pt x="599099" y="367193"/>
                      <a:pt x="598148" y="371948"/>
                    </a:cubicBezTo>
                    <a:lnTo>
                      <a:pt x="514465" y="498424"/>
                    </a:lnTo>
                    <a:lnTo>
                      <a:pt x="808309" y="498424"/>
                    </a:lnTo>
                    <a:lnTo>
                      <a:pt x="808309" y="377654"/>
                    </a:lnTo>
                    <a:lnTo>
                      <a:pt x="666617" y="377654"/>
                    </a:lnTo>
                    <a:lnTo>
                      <a:pt x="503053" y="215992"/>
                    </a:lnTo>
                    <a:lnTo>
                      <a:pt x="503053" y="198875"/>
                    </a:lnTo>
                    <a:cubicBezTo>
                      <a:pt x="502102" y="198875"/>
                      <a:pt x="571522" y="127553"/>
                      <a:pt x="571522" y="127553"/>
                    </a:cubicBezTo>
                    <a:cubicBezTo>
                      <a:pt x="581031" y="119946"/>
                      <a:pt x="586737" y="118044"/>
                      <a:pt x="598148" y="125652"/>
                    </a:cubicBezTo>
                    <a:lnTo>
                      <a:pt x="713213" y="241668"/>
                    </a:lnTo>
                    <a:lnTo>
                      <a:pt x="802603" y="241668"/>
                    </a:lnTo>
                    <a:cubicBezTo>
                      <a:pt x="698949" y="141818"/>
                      <a:pt x="788339" y="-30304"/>
                      <a:pt x="930981" y="5832"/>
                    </a:cubicBezTo>
                    <a:cubicBezTo>
                      <a:pt x="1039390" y="33409"/>
                      <a:pt x="1067918" y="181758"/>
                      <a:pt x="977578" y="246422"/>
                    </a:cubicBezTo>
                    <a:cubicBezTo>
                      <a:pt x="1007057" y="260687"/>
                      <a:pt x="1027027" y="283510"/>
                      <a:pt x="1031782" y="316793"/>
                    </a:cubicBezTo>
                    <a:cubicBezTo>
                      <a:pt x="1027027" y="399525"/>
                      <a:pt x="1039390" y="491768"/>
                      <a:pt x="1031782" y="573550"/>
                    </a:cubicBezTo>
                    <a:cubicBezTo>
                      <a:pt x="1027978" y="616343"/>
                      <a:pt x="992793" y="651528"/>
                      <a:pt x="949049" y="651528"/>
                    </a:cubicBezTo>
                    <a:lnTo>
                      <a:pt x="946196" y="654381"/>
                    </a:lnTo>
                    <a:lnTo>
                      <a:pt x="946196" y="858835"/>
                    </a:lnTo>
                    <a:lnTo>
                      <a:pt x="911962" y="858835"/>
                    </a:lnTo>
                    <a:lnTo>
                      <a:pt x="911962" y="653430"/>
                    </a:lnTo>
                    <a:lnTo>
                      <a:pt x="793093" y="653430"/>
                    </a:lnTo>
                    <a:lnTo>
                      <a:pt x="793093" y="841718"/>
                    </a:lnTo>
                    <a:cubicBezTo>
                      <a:pt x="793093" y="849326"/>
                      <a:pt x="784535" y="857884"/>
                      <a:pt x="775976" y="858835"/>
                    </a:cubicBezTo>
                    <a:cubicBezTo>
                      <a:pt x="750300" y="861688"/>
                      <a:pt x="680881" y="861688"/>
                      <a:pt x="655205" y="858835"/>
                    </a:cubicBezTo>
                    <a:cubicBezTo>
                      <a:pt x="629530" y="855982"/>
                      <a:pt x="641892" y="855031"/>
                      <a:pt x="639039" y="848375"/>
                    </a:cubicBezTo>
                    <a:lnTo>
                      <a:pt x="639039" y="575451"/>
                    </a:lnTo>
                    <a:cubicBezTo>
                      <a:pt x="639039" y="559285"/>
                      <a:pt x="646647" y="545972"/>
                      <a:pt x="654254" y="532659"/>
                    </a:cubicBezTo>
                    <a:lnTo>
                      <a:pt x="535385" y="532659"/>
                    </a:lnTo>
                    <a:lnTo>
                      <a:pt x="535385" y="824601"/>
                    </a:lnTo>
                    <a:lnTo>
                      <a:pt x="603854" y="824601"/>
                    </a:lnTo>
                    <a:lnTo>
                      <a:pt x="603854" y="858835"/>
                    </a:lnTo>
                    <a:lnTo>
                      <a:pt x="430781" y="858835"/>
                    </a:lnTo>
                    <a:lnTo>
                      <a:pt x="430781" y="824601"/>
                    </a:lnTo>
                    <a:lnTo>
                      <a:pt x="499249" y="824601"/>
                    </a:lnTo>
                    <a:lnTo>
                      <a:pt x="499249" y="532659"/>
                    </a:lnTo>
                    <a:lnTo>
                      <a:pt x="380381" y="532659"/>
                    </a:lnTo>
                    <a:cubicBezTo>
                      <a:pt x="388939" y="545972"/>
                      <a:pt x="394645" y="560236"/>
                      <a:pt x="396547" y="575451"/>
                    </a:cubicBezTo>
                    <a:lnTo>
                      <a:pt x="396547" y="848375"/>
                    </a:lnTo>
                    <a:cubicBezTo>
                      <a:pt x="392743" y="855031"/>
                      <a:pt x="386086" y="857884"/>
                      <a:pt x="379429" y="858835"/>
                    </a:cubicBezTo>
                    <a:cubicBezTo>
                      <a:pt x="353754" y="861688"/>
                      <a:pt x="284334" y="861688"/>
                      <a:pt x="258659" y="858835"/>
                    </a:cubicBezTo>
                    <a:cubicBezTo>
                      <a:pt x="232983" y="855982"/>
                      <a:pt x="241542" y="849326"/>
                      <a:pt x="241542" y="841718"/>
                    </a:cubicBezTo>
                    <a:lnTo>
                      <a:pt x="241542" y="653430"/>
                    </a:lnTo>
                    <a:lnTo>
                      <a:pt x="122673" y="653430"/>
                    </a:lnTo>
                    <a:lnTo>
                      <a:pt x="122673" y="858835"/>
                    </a:lnTo>
                    <a:lnTo>
                      <a:pt x="88438" y="858835"/>
                    </a:lnTo>
                    <a:lnTo>
                      <a:pt x="88438" y="654381"/>
                    </a:lnTo>
                    <a:cubicBezTo>
                      <a:pt x="83684" y="648675"/>
                      <a:pt x="76076" y="652479"/>
                      <a:pt x="69419" y="650577"/>
                    </a:cubicBezTo>
                    <a:cubicBezTo>
                      <a:pt x="35185" y="643920"/>
                      <a:pt x="5706" y="611588"/>
                      <a:pt x="1902" y="576402"/>
                    </a:cubicBezTo>
                    <a:lnTo>
                      <a:pt x="1902" y="312989"/>
                    </a:lnTo>
                    <a:cubicBezTo>
                      <a:pt x="7607" y="291117"/>
                      <a:pt x="16166" y="273049"/>
                      <a:pt x="35185" y="258785"/>
                    </a:cubicBezTo>
                    <a:cubicBezTo>
                      <a:pt x="54204" y="244521"/>
                      <a:pt x="50400" y="251177"/>
                      <a:pt x="56106" y="244521"/>
                    </a:cubicBezTo>
                    <a:cubicBezTo>
                      <a:pt x="25676" y="225502"/>
                      <a:pt x="9510" y="188414"/>
                      <a:pt x="1902" y="154180"/>
                    </a:cubicBezTo>
                    <a:cubicBezTo>
                      <a:pt x="1902" y="143720"/>
                      <a:pt x="951" y="132308"/>
                      <a:pt x="1902" y="121848"/>
                    </a:cubicBezTo>
                    <a:close/>
                    <a:moveTo>
                      <a:pt x="210160" y="63840"/>
                    </a:moveTo>
                    <a:cubicBezTo>
                      <a:pt x="116967" y="-30304"/>
                      <a:pt x="-30431" y="109485"/>
                      <a:pt x="61812" y="207434"/>
                    </a:cubicBezTo>
                    <a:cubicBezTo>
                      <a:pt x="157858" y="308234"/>
                      <a:pt x="305255" y="160837"/>
                      <a:pt x="210160" y="63840"/>
                    </a:cubicBezTo>
                    <a:close/>
                    <a:moveTo>
                      <a:pt x="818769" y="63840"/>
                    </a:moveTo>
                    <a:cubicBezTo>
                      <a:pt x="723674" y="160837"/>
                      <a:pt x="871071" y="308234"/>
                      <a:pt x="967118" y="207434"/>
                    </a:cubicBezTo>
                    <a:cubicBezTo>
                      <a:pt x="1059360" y="110436"/>
                      <a:pt x="911962" y="-30304"/>
                      <a:pt x="818769" y="63840"/>
                    </a:cubicBezTo>
                    <a:close/>
                    <a:moveTo>
                      <a:pt x="669470" y="573550"/>
                    </a:moveTo>
                    <a:lnTo>
                      <a:pt x="669470" y="823650"/>
                    </a:lnTo>
                    <a:lnTo>
                      <a:pt x="754104" y="823650"/>
                    </a:lnTo>
                    <a:lnTo>
                      <a:pt x="754104" y="635362"/>
                    </a:lnTo>
                    <a:cubicBezTo>
                      <a:pt x="754104" y="630607"/>
                      <a:pt x="760761" y="619195"/>
                      <a:pt x="767418" y="618244"/>
                    </a:cubicBezTo>
                    <a:cubicBezTo>
                      <a:pt x="823524" y="614441"/>
                      <a:pt x="884385" y="622999"/>
                      <a:pt x="940491" y="618244"/>
                    </a:cubicBezTo>
                    <a:cubicBezTo>
                      <a:pt x="996597" y="613490"/>
                      <a:pt x="992793" y="599225"/>
                      <a:pt x="995646" y="566893"/>
                    </a:cubicBezTo>
                    <a:cubicBezTo>
                      <a:pt x="1002303" y="488915"/>
                      <a:pt x="990891" y="402379"/>
                      <a:pt x="995646" y="323449"/>
                    </a:cubicBezTo>
                    <a:cubicBezTo>
                      <a:pt x="993744" y="297774"/>
                      <a:pt x="975676" y="278755"/>
                      <a:pt x="950000" y="274000"/>
                    </a:cubicBezTo>
                    <a:lnTo>
                      <a:pt x="700851" y="274000"/>
                    </a:lnTo>
                    <a:cubicBezTo>
                      <a:pt x="700851" y="274000"/>
                      <a:pt x="689440" y="267343"/>
                      <a:pt x="689440" y="267343"/>
                    </a:cubicBezTo>
                    <a:lnTo>
                      <a:pt x="585786" y="163690"/>
                    </a:lnTo>
                    <a:cubicBezTo>
                      <a:pt x="583884" y="161788"/>
                      <a:pt x="582933" y="161788"/>
                      <a:pt x="581031" y="162739"/>
                    </a:cubicBezTo>
                    <a:cubicBezTo>
                      <a:pt x="570571" y="168444"/>
                      <a:pt x="550601" y="196973"/>
                      <a:pt x="539189" y="205531"/>
                    </a:cubicBezTo>
                    <a:lnTo>
                      <a:pt x="676126" y="342468"/>
                    </a:lnTo>
                    <a:lnTo>
                      <a:pt x="823524" y="342468"/>
                    </a:lnTo>
                    <a:cubicBezTo>
                      <a:pt x="832082" y="344370"/>
                      <a:pt x="838739" y="348174"/>
                      <a:pt x="840641" y="356733"/>
                    </a:cubicBezTo>
                    <a:cubicBezTo>
                      <a:pt x="837788" y="407133"/>
                      <a:pt x="845396" y="464190"/>
                      <a:pt x="840641" y="513640"/>
                    </a:cubicBezTo>
                    <a:cubicBezTo>
                      <a:pt x="835886" y="563089"/>
                      <a:pt x="833984" y="531708"/>
                      <a:pt x="821622" y="532659"/>
                    </a:cubicBezTo>
                    <a:cubicBezTo>
                      <a:pt x="777878" y="537413"/>
                      <a:pt x="678979" y="511738"/>
                      <a:pt x="669470" y="573550"/>
                    </a:cubicBezTo>
                    <a:close/>
                    <a:moveTo>
                      <a:pt x="275776" y="635362"/>
                    </a:moveTo>
                    <a:lnTo>
                      <a:pt x="275776" y="823650"/>
                    </a:lnTo>
                    <a:lnTo>
                      <a:pt x="360410" y="823650"/>
                    </a:lnTo>
                    <a:lnTo>
                      <a:pt x="360410" y="573550"/>
                    </a:lnTo>
                    <a:cubicBezTo>
                      <a:pt x="360410" y="573550"/>
                      <a:pt x="355656" y="561187"/>
                      <a:pt x="354705" y="559285"/>
                    </a:cubicBezTo>
                    <a:cubicBezTo>
                      <a:pt x="348048" y="546923"/>
                      <a:pt x="332833" y="535512"/>
                      <a:pt x="318569" y="532659"/>
                    </a:cubicBezTo>
                    <a:cubicBezTo>
                      <a:pt x="270070" y="525051"/>
                      <a:pt x="206357" y="537413"/>
                      <a:pt x="155956" y="532659"/>
                    </a:cubicBezTo>
                    <a:cubicBezTo>
                      <a:pt x="105556" y="527904"/>
                      <a:pt x="136937" y="526002"/>
                      <a:pt x="136937" y="515542"/>
                    </a:cubicBezTo>
                    <a:lnTo>
                      <a:pt x="136937" y="361487"/>
                    </a:lnTo>
                    <a:lnTo>
                      <a:pt x="171171" y="361487"/>
                    </a:lnTo>
                    <a:lnTo>
                      <a:pt x="171171" y="498424"/>
                    </a:lnTo>
                    <a:lnTo>
                      <a:pt x="394645" y="498424"/>
                    </a:lnTo>
                    <a:lnTo>
                      <a:pt x="394645" y="429956"/>
                    </a:lnTo>
                    <a:lnTo>
                      <a:pt x="256757" y="429956"/>
                    </a:lnTo>
                    <a:cubicBezTo>
                      <a:pt x="248198" y="429956"/>
                      <a:pt x="242493" y="421398"/>
                      <a:pt x="240591" y="413790"/>
                    </a:cubicBezTo>
                    <a:cubicBezTo>
                      <a:pt x="231081" y="369095"/>
                      <a:pt x="263414" y="281608"/>
                      <a:pt x="192092" y="274951"/>
                    </a:cubicBezTo>
                    <a:cubicBezTo>
                      <a:pt x="120771" y="268294"/>
                      <a:pt x="105556" y="272098"/>
                      <a:pt x="79880" y="274951"/>
                    </a:cubicBezTo>
                    <a:cubicBezTo>
                      <a:pt x="54204" y="277804"/>
                      <a:pt x="37087" y="298725"/>
                      <a:pt x="34234" y="322498"/>
                    </a:cubicBezTo>
                    <a:cubicBezTo>
                      <a:pt x="26627" y="400476"/>
                      <a:pt x="39940" y="490817"/>
                      <a:pt x="34234" y="569746"/>
                    </a:cubicBezTo>
                    <a:cubicBezTo>
                      <a:pt x="38038" y="602078"/>
                      <a:pt x="59910" y="616343"/>
                      <a:pt x="91291" y="619195"/>
                    </a:cubicBezTo>
                    <a:cubicBezTo>
                      <a:pt x="146446" y="622999"/>
                      <a:pt x="206357" y="616343"/>
                      <a:pt x="262463" y="619195"/>
                    </a:cubicBezTo>
                    <a:cubicBezTo>
                      <a:pt x="269119" y="620146"/>
                      <a:pt x="274825" y="630607"/>
                      <a:pt x="275776" y="636312"/>
                    </a:cubicBezTo>
                    <a:close/>
                  </a:path>
                </a:pathLst>
              </a:custGeom>
              <a:grpFill/>
              <a:ln w="9502" cap="flat">
                <a:noFill/>
                <a:prstDash val="solid"/>
                <a:miter/>
              </a:ln>
            </p:spPr>
            <p:txBody>
              <a:bodyPr rtlCol="0" anchor="ctr"/>
              <a:lstStyle/>
              <a:p>
                <a:endParaRPr lang="de-DE" dirty="0"/>
              </a:p>
            </p:txBody>
          </p:sp>
          <p:sp>
            <p:nvSpPr>
              <p:cNvPr id="58" name="Freeform 57">
                <a:extLst>
                  <a:ext uri="{FF2B5EF4-FFF2-40B4-BE49-F238E27FC236}">
                    <a16:creationId xmlns:a16="http://schemas.microsoft.com/office/drawing/2014/main" id="{E4B00E0E-B043-9229-281D-6790ACBE081B}"/>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de-DE" dirty="0"/>
              </a:p>
            </p:txBody>
          </p:sp>
          <p:sp>
            <p:nvSpPr>
              <p:cNvPr id="59" name="Freeform 58">
                <a:extLst>
                  <a:ext uri="{FF2B5EF4-FFF2-40B4-BE49-F238E27FC236}">
                    <a16:creationId xmlns:a16="http://schemas.microsoft.com/office/drawing/2014/main" id="{68DBA797-E6B2-7C37-86B6-5F5E132BFE69}"/>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de-DE" dirty="0"/>
              </a:p>
            </p:txBody>
          </p:sp>
          <p:sp>
            <p:nvSpPr>
              <p:cNvPr id="60" name="Freeform 59">
                <a:extLst>
                  <a:ext uri="{FF2B5EF4-FFF2-40B4-BE49-F238E27FC236}">
                    <a16:creationId xmlns:a16="http://schemas.microsoft.com/office/drawing/2014/main" id="{6ADAB08D-1D67-E978-0089-8031C7E103C1}"/>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de-DE" dirty="0"/>
              </a:p>
            </p:txBody>
          </p:sp>
          <p:sp>
            <p:nvSpPr>
              <p:cNvPr id="61" name="Freeform 60">
                <a:extLst>
                  <a:ext uri="{FF2B5EF4-FFF2-40B4-BE49-F238E27FC236}">
                    <a16:creationId xmlns:a16="http://schemas.microsoft.com/office/drawing/2014/main" id="{7FB02A79-05A0-A9CE-220D-C2EBE728C4CA}"/>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de-DE" dirty="0"/>
              </a:p>
            </p:txBody>
          </p:sp>
        </p:grpSp>
      </p:grpSp>
      <p:cxnSp>
        <p:nvCxnSpPr>
          <p:cNvPr id="3" name="Straight Connector 2">
            <a:extLst>
              <a:ext uri="{FF2B5EF4-FFF2-40B4-BE49-F238E27FC236}">
                <a16:creationId xmlns:a16="http://schemas.microsoft.com/office/drawing/2014/main" id="{53BA5F2A-6035-90AC-337D-D85E0EF911F7}"/>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4" name="Graphic 2">
            <a:extLst>
              <a:ext uri="{FF2B5EF4-FFF2-40B4-BE49-F238E27FC236}">
                <a16:creationId xmlns:a16="http://schemas.microsoft.com/office/drawing/2014/main" id="{038D2DF5-6E6C-D242-014C-47FEC5F58CB6}"/>
              </a:ext>
            </a:extLst>
          </p:cNvPr>
          <p:cNvGrpSpPr/>
          <p:nvPr/>
        </p:nvGrpSpPr>
        <p:grpSpPr>
          <a:xfrm>
            <a:off x="973372" y="543749"/>
            <a:ext cx="594171" cy="758066"/>
            <a:chOff x="5321116" y="858896"/>
            <a:chExt cx="888315" cy="1133345"/>
          </a:xfrm>
          <a:solidFill>
            <a:srgbClr val="D38CBC"/>
          </a:solidFill>
        </p:grpSpPr>
        <p:sp>
          <p:nvSpPr>
            <p:cNvPr id="6" name="Freeform 5">
              <a:extLst>
                <a:ext uri="{FF2B5EF4-FFF2-40B4-BE49-F238E27FC236}">
                  <a16:creationId xmlns:a16="http://schemas.microsoft.com/office/drawing/2014/main" id="{A3224AF1-983C-995F-F7AD-2D51D3B1F450}"/>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 name="Freeform 8">
              <a:extLst>
                <a:ext uri="{FF2B5EF4-FFF2-40B4-BE49-F238E27FC236}">
                  <a16:creationId xmlns:a16="http://schemas.microsoft.com/office/drawing/2014/main" id="{A788FD32-633E-39FE-DCAF-39E7DAFED075}"/>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0" name="Freeform 9">
              <a:extLst>
                <a:ext uri="{FF2B5EF4-FFF2-40B4-BE49-F238E27FC236}">
                  <a16:creationId xmlns:a16="http://schemas.microsoft.com/office/drawing/2014/main" id="{C8E908C4-14EA-13FD-C539-64E5070CA1A3}"/>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1" name="Freeform 10">
              <a:extLst>
                <a:ext uri="{FF2B5EF4-FFF2-40B4-BE49-F238E27FC236}">
                  <a16:creationId xmlns:a16="http://schemas.microsoft.com/office/drawing/2014/main" id="{581C6661-4D0B-7BCD-A1DD-FAF8F886ABB0}"/>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 name="Freeform 11">
              <a:extLst>
                <a:ext uri="{FF2B5EF4-FFF2-40B4-BE49-F238E27FC236}">
                  <a16:creationId xmlns:a16="http://schemas.microsoft.com/office/drawing/2014/main" id="{9BBD1FED-D6E2-E11F-7245-8068FAF20979}"/>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 name="Freeform 12">
              <a:extLst>
                <a:ext uri="{FF2B5EF4-FFF2-40B4-BE49-F238E27FC236}">
                  <a16:creationId xmlns:a16="http://schemas.microsoft.com/office/drawing/2014/main" id="{BE969185-6CB7-74BD-3DFB-081DF6A4A580}"/>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 name="Freeform 13">
              <a:extLst>
                <a:ext uri="{FF2B5EF4-FFF2-40B4-BE49-F238E27FC236}">
                  <a16:creationId xmlns:a16="http://schemas.microsoft.com/office/drawing/2014/main" id="{5C23F07B-FE4F-D011-FAF2-8415CBBDE89A}"/>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 name="Freeform 14">
              <a:extLst>
                <a:ext uri="{FF2B5EF4-FFF2-40B4-BE49-F238E27FC236}">
                  <a16:creationId xmlns:a16="http://schemas.microsoft.com/office/drawing/2014/main" id="{223938F7-0ADF-EB8E-A8A1-3946B31E2B83}"/>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6" name="Freeform 15">
              <a:extLst>
                <a:ext uri="{FF2B5EF4-FFF2-40B4-BE49-F238E27FC236}">
                  <a16:creationId xmlns:a16="http://schemas.microsoft.com/office/drawing/2014/main" id="{369DED8D-59AF-4AE4-8690-37BA67184EEA}"/>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spTree>
    <p:extLst>
      <p:ext uri="{BB962C8B-B14F-4D97-AF65-F5344CB8AC3E}">
        <p14:creationId xmlns:p14="http://schemas.microsoft.com/office/powerpoint/2010/main" val="20725276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0554A17-157B-5899-7AC9-E900D0F4A808}"/>
              </a:ext>
            </a:extLst>
          </p:cNvPr>
          <p:cNvSpPr>
            <a:spLocks noGrp="1"/>
          </p:cNvSpPr>
          <p:nvPr>
            <p:ph type="body" sz="quarter" idx="49"/>
          </p:nvPr>
        </p:nvSpPr>
        <p:spPr/>
        <p:txBody>
          <a:bodyPr/>
          <a:lstStyle/>
          <a:p>
            <a:endParaRPr lang="de-DE"/>
          </a:p>
        </p:txBody>
      </p:sp>
      <p:sp>
        <p:nvSpPr>
          <p:cNvPr id="3" name="Text Placeholder 2">
            <a:extLst>
              <a:ext uri="{FF2B5EF4-FFF2-40B4-BE49-F238E27FC236}">
                <a16:creationId xmlns:a16="http://schemas.microsoft.com/office/drawing/2014/main" id="{7E018F30-5B58-0FE1-E224-9A2FE8C15EA1}"/>
              </a:ext>
            </a:extLst>
          </p:cNvPr>
          <p:cNvSpPr>
            <a:spLocks noGrp="1"/>
          </p:cNvSpPr>
          <p:nvPr>
            <p:ph type="body" sz="quarter" idx="50"/>
          </p:nvPr>
        </p:nvSpPr>
        <p:spPr/>
        <p:txBody>
          <a:bodyPr/>
          <a:lstStyle/>
          <a:p>
            <a:endParaRPr lang="de-DE"/>
          </a:p>
        </p:txBody>
      </p:sp>
      <p:sp>
        <p:nvSpPr>
          <p:cNvPr id="5" name="Text Placeholder 4">
            <a:extLst>
              <a:ext uri="{FF2B5EF4-FFF2-40B4-BE49-F238E27FC236}">
                <a16:creationId xmlns:a16="http://schemas.microsoft.com/office/drawing/2014/main" id="{80185A81-1D38-16D7-F9D1-BC52B37DB2D9}"/>
              </a:ext>
            </a:extLst>
          </p:cNvPr>
          <p:cNvSpPr>
            <a:spLocks noGrp="1"/>
          </p:cNvSpPr>
          <p:nvPr>
            <p:ph type="body" sz="quarter" idx="64"/>
          </p:nvPr>
        </p:nvSpPr>
        <p:spPr>
          <a:xfrm>
            <a:off x="1704813" y="1534332"/>
            <a:ext cx="5238428" cy="854026"/>
          </a:xfrm>
        </p:spPr>
        <p:txBody>
          <a:bodyPr/>
          <a:lstStyle/>
          <a:p>
            <a:pPr marL="0" indent="0">
              <a:buNone/>
            </a:pPr>
            <a:r>
              <a:rPr lang="de-DE" sz="1400" b="1" dirty="0">
                <a:solidFill>
                  <a:srgbClr val="D38CBC"/>
                </a:solidFill>
              </a:rPr>
              <a:t>Vergleichen wir Frankreichs privates Pflegeversicherungsmodell mit Deutschlands öffentlichem System (Pflegeversicherung)</a:t>
            </a:r>
          </a:p>
          <a:p>
            <a:pPr marL="0" indent="0">
              <a:buNone/>
            </a:pPr>
            <a:endParaRPr lang="de-DE" sz="1400" b="1" dirty="0">
              <a:solidFill>
                <a:srgbClr val="D38CBC"/>
              </a:solidFill>
            </a:endParaRPr>
          </a:p>
          <a:p>
            <a:pPr marL="0" indent="0">
              <a:buNone/>
            </a:pPr>
            <a:endParaRPr lang="de-DE" sz="1400" b="1" dirty="0">
              <a:solidFill>
                <a:srgbClr val="D38CBC"/>
              </a:solidFill>
            </a:endParaRPr>
          </a:p>
          <a:p>
            <a:pPr marL="0" indent="0">
              <a:buNone/>
            </a:pPr>
            <a:endParaRPr lang="de-DE" sz="1400" b="1" dirty="0">
              <a:solidFill>
                <a:srgbClr val="D38CBC"/>
              </a:solidFill>
            </a:endParaRPr>
          </a:p>
        </p:txBody>
      </p:sp>
      <p:grpSp>
        <p:nvGrpSpPr>
          <p:cNvPr id="6" name="Graphic 2">
            <a:extLst>
              <a:ext uri="{FF2B5EF4-FFF2-40B4-BE49-F238E27FC236}">
                <a16:creationId xmlns:a16="http://schemas.microsoft.com/office/drawing/2014/main" id="{BE03D351-4148-BE27-FA37-1566E3423331}"/>
              </a:ext>
            </a:extLst>
          </p:cNvPr>
          <p:cNvGrpSpPr/>
          <p:nvPr/>
        </p:nvGrpSpPr>
        <p:grpSpPr>
          <a:xfrm>
            <a:off x="973372" y="543749"/>
            <a:ext cx="594171" cy="758066"/>
            <a:chOff x="5321116" y="858896"/>
            <a:chExt cx="888315" cy="1133345"/>
          </a:xfrm>
          <a:solidFill>
            <a:srgbClr val="D38CBC"/>
          </a:solidFill>
        </p:grpSpPr>
        <p:sp>
          <p:nvSpPr>
            <p:cNvPr id="7" name="Freeform 5">
              <a:extLst>
                <a:ext uri="{FF2B5EF4-FFF2-40B4-BE49-F238E27FC236}">
                  <a16:creationId xmlns:a16="http://schemas.microsoft.com/office/drawing/2014/main" id="{E984CCEF-9767-7B89-8313-7B9D806C01ED}"/>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 name="Freeform 8">
              <a:extLst>
                <a:ext uri="{FF2B5EF4-FFF2-40B4-BE49-F238E27FC236}">
                  <a16:creationId xmlns:a16="http://schemas.microsoft.com/office/drawing/2014/main" id="{EBB0193B-E68A-E0CF-8E82-7A551D2C1A68}"/>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 name="Freeform 9">
              <a:extLst>
                <a:ext uri="{FF2B5EF4-FFF2-40B4-BE49-F238E27FC236}">
                  <a16:creationId xmlns:a16="http://schemas.microsoft.com/office/drawing/2014/main" id="{36C289D2-10CC-2FED-CD92-E0F9FBA43DC0}"/>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0" name="Freeform 10">
              <a:extLst>
                <a:ext uri="{FF2B5EF4-FFF2-40B4-BE49-F238E27FC236}">
                  <a16:creationId xmlns:a16="http://schemas.microsoft.com/office/drawing/2014/main" id="{CCEF84B1-8B93-2660-D225-9596C448BC78}"/>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1" name="Freeform 11">
              <a:extLst>
                <a:ext uri="{FF2B5EF4-FFF2-40B4-BE49-F238E27FC236}">
                  <a16:creationId xmlns:a16="http://schemas.microsoft.com/office/drawing/2014/main" id="{7222CD92-603A-9A9A-8153-E19733529CB9}"/>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 name="Freeform 12">
              <a:extLst>
                <a:ext uri="{FF2B5EF4-FFF2-40B4-BE49-F238E27FC236}">
                  <a16:creationId xmlns:a16="http://schemas.microsoft.com/office/drawing/2014/main" id="{79BBA9FE-51C3-3FBD-3FA2-9C0C0E958F7B}"/>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 name="Freeform 13">
              <a:extLst>
                <a:ext uri="{FF2B5EF4-FFF2-40B4-BE49-F238E27FC236}">
                  <a16:creationId xmlns:a16="http://schemas.microsoft.com/office/drawing/2014/main" id="{202F708E-04E2-15A2-3622-14C3D9B06E95}"/>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 name="Freeform 14">
              <a:extLst>
                <a:ext uri="{FF2B5EF4-FFF2-40B4-BE49-F238E27FC236}">
                  <a16:creationId xmlns:a16="http://schemas.microsoft.com/office/drawing/2014/main" id="{3AD7ADB7-EEED-CCED-49F8-8DE0AFEBEE2A}"/>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 name="Freeform 15">
              <a:extLst>
                <a:ext uri="{FF2B5EF4-FFF2-40B4-BE49-F238E27FC236}">
                  <a16:creationId xmlns:a16="http://schemas.microsoft.com/office/drawing/2014/main" id="{4A3FD4FD-0223-73AF-EC53-40ACC3BCC376}"/>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sp>
        <p:nvSpPr>
          <p:cNvPr id="26" name="Text Placeholder 6">
            <a:extLst>
              <a:ext uri="{FF2B5EF4-FFF2-40B4-BE49-F238E27FC236}">
                <a16:creationId xmlns:a16="http://schemas.microsoft.com/office/drawing/2014/main" id="{919E6864-480A-B9F9-D945-8019F7B08E73}"/>
              </a:ext>
            </a:extLst>
          </p:cNvPr>
          <p:cNvSpPr>
            <a:spLocks noGrp="1"/>
          </p:cNvSpPr>
          <p:nvPr>
            <p:ph type="body" sz="quarter" idx="61"/>
          </p:nvPr>
        </p:nvSpPr>
        <p:spPr>
          <a:xfrm>
            <a:off x="1704975" y="623888"/>
            <a:ext cx="5284788" cy="722312"/>
          </a:xfrm>
        </p:spPr>
        <p:txBody>
          <a:bodyPr/>
          <a:lstStyle/>
          <a:p>
            <a:pPr>
              <a:lnSpc>
                <a:spcPts val="3420"/>
              </a:lnSpc>
            </a:pPr>
            <a:r>
              <a:rPr lang="de-DE" dirty="0" sz="2700"/>
              <a:t>Frauen in der späten Karrierephase</a:t>
            </a:r>
          </a:p>
        </p:txBody>
      </p:sp>
      <p:pic>
        <p:nvPicPr>
          <p:cNvPr id="28" name="Picture 27">
            <a:extLst>
              <a:ext uri="{FF2B5EF4-FFF2-40B4-BE49-F238E27FC236}">
                <a16:creationId xmlns:a16="http://schemas.microsoft.com/office/drawing/2014/main" id="{EFAEE5DB-FF46-7B02-FC00-1F368F08211B}"/>
              </a:ext>
            </a:extLst>
          </p:cNvPr>
          <p:cNvPicPr>
            <a:picLocks noChangeAspect="1"/>
          </p:cNvPicPr>
          <p:nvPr/>
        </p:nvPicPr>
        <p:blipFill>
          <a:blip r:embed="rId2"/>
          <a:stretch>
            <a:fillRect/>
          </a:stretch>
        </p:blipFill>
        <p:spPr>
          <a:xfrm>
            <a:off x="1082646" y="2139733"/>
            <a:ext cx="5989839" cy="4328535"/>
          </a:xfrm>
          <a:prstGeom prst="rect">
            <a:avLst/>
          </a:prstGeom>
        </p:spPr>
      </p:pic>
      <p:sp>
        <p:nvSpPr>
          <p:cNvPr id="29" name="Text Placeholder 4">
            <a:extLst>
              <a:ext uri="{FF2B5EF4-FFF2-40B4-BE49-F238E27FC236}">
                <a16:creationId xmlns:a16="http://schemas.microsoft.com/office/drawing/2014/main" id="{FB39EB92-4959-0177-727B-31FAB8EACB3E}"/>
              </a:ext>
            </a:extLst>
          </p:cNvPr>
          <p:cNvSpPr txBox="1">
            <a:spLocks/>
          </p:cNvSpPr>
          <p:nvPr/>
        </p:nvSpPr>
        <p:spPr>
          <a:xfrm>
            <a:off x="1300706" y="6723343"/>
            <a:ext cx="5238428" cy="854026"/>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D38CBC"/>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089"/>
              </a:lnSpc>
              <a:buFont typeface="Arial" panose="020B0604020202020204" pitchFamily="34" charset="0"/>
              <a:buNone/>
            </a:pPr>
            <a:r>
              <a:rPr lang="de-DE" sz="1250" b="1" dirty="0">
                <a:solidFill>
                  <a:srgbClr val="D38CBC"/>
                </a:solidFill>
              </a:rPr>
              <a:t>Wichtige Erkenntnisse</a:t>
            </a:r>
          </a:p>
          <a:p>
            <a:pPr marL="0" indent="0">
              <a:lnSpc>
                <a:spcPts val="1342"/>
              </a:lnSpc>
              <a:buFont typeface="Arial" panose="020B0604020202020204" pitchFamily="34" charset="0"/>
              <a:buNone/>
            </a:pPr>
            <a:endParaRPr lang="de-DE" sz="1125" b="1" dirty="0">
              <a:solidFill>
                <a:srgbClr val="D38CBC"/>
              </a:solidFill>
            </a:endParaRPr>
          </a:p>
          <a:p>
            <a:pPr marL="0" indent="0">
              <a:lnSpc>
                <a:spcPts val="1220"/>
              </a:lnSpc>
              <a:buFont typeface="Arial" panose="020B0604020202020204" pitchFamily="34" charset="0"/>
              <a:buNone/>
            </a:pPr>
            <a:endParaRPr lang="de-DE" dirty="0" sz="1025"/>
          </a:p>
          <a:p>
            <a:pPr>
              <a:lnSpc>
                <a:spcPts val="1109"/>
              </a:lnSpc>
            </a:pPr>
            <a:r>
              <a:rPr lang="de-DE" dirty="0" sz="1000"/>
              <a:t>Frankreich: Die private Pflegeversicherung ist flexibel, aber freiwillig – viele bleiben daher unversichert. Ein Inflationsschutz ist entscheidend.</a:t>
            </a:r>
          </a:p>
          <a:p>
            <a:pPr>
              <a:lnSpc>
                <a:spcPts val="1109"/>
              </a:lnSpc>
            </a:pPr>
            <a:r>
              <a:rPr lang="de-DE" dirty="0" sz="1000"/>
              <a:t>Deutschland: Die öffentliche Pflegeversicherung garantiert eine Grundabsicherung, beseitigt das finanzielle Risiko aber nicht – private Pflegezusatzversicherungen sind verbreitet.</a:t>
            </a:r>
            <a:endParaRPr lang="de-DE" dirty="0" sz="1000"/>
          </a:p>
        </p:txBody>
      </p:sp>
      <p:sp>
        <p:nvSpPr>
          <p:cNvPr id="30" name="Rounded Rectangle 30">
            <a:extLst>
              <a:ext uri="{FF2B5EF4-FFF2-40B4-BE49-F238E27FC236}">
                <a16:creationId xmlns:a16="http://schemas.microsoft.com/office/drawing/2014/main" id="{4E654B7E-7492-7862-7ADD-B33AD8DB276F}"/>
              </a:ext>
            </a:extLst>
          </p:cNvPr>
          <p:cNvSpPr/>
          <p:nvPr/>
        </p:nvSpPr>
        <p:spPr>
          <a:xfrm>
            <a:off x="1338862" y="8359537"/>
            <a:ext cx="2522740" cy="1676972"/>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1" name="Rounded Rectangle 30">
            <a:extLst>
              <a:ext uri="{FF2B5EF4-FFF2-40B4-BE49-F238E27FC236}">
                <a16:creationId xmlns:a16="http://schemas.microsoft.com/office/drawing/2014/main" id="{5168271E-1EB6-2902-24B9-3710E9B09509}"/>
              </a:ext>
            </a:extLst>
          </p:cNvPr>
          <p:cNvSpPr/>
          <p:nvPr/>
        </p:nvSpPr>
        <p:spPr>
          <a:xfrm>
            <a:off x="4321380" y="8318995"/>
            <a:ext cx="2665207" cy="1676972"/>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32" name="Group 31">
            <a:extLst>
              <a:ext uri="{FF2B5EF4-FFF2-40B4-BE49-F238E27FC236}">
                <a16:creationId xmlns:a16="http://schemas.microsoft.com/office/drawing/2014/main" id="{E00D3645-8602-ABA3-D403-C54EB7FB5D63}"/>
              </a:ext>
            </a:extLst>
          </p:cNvPr>
          <p:cNvGrpSpPr/>
          <p:nvPr/>
        </p:nvGrpSpPr>
        <p:grpSpPr>
          <a:xfrm>
            <a:off x="1431482" y="8145680"/>
            <a:ext cx="926198" cy="406400"/>
            <a:chOff x="1997756" y="3611831"/>
            <a:chExt cx="926198" cy="406400"/>
          </a:xfrm>
        </p:grpSpPr>
        <p:grpSp>
          <p:nvGrpSpPr>
            <p:cNvPr id="33" name="Group 32">
              <a:extLst>
                <a:ext uri="{FF2B5EF4-FFF2-40B4-BE49-F238E27FC236}">
                  <a16:creationId xmlns:a16="http://schemas.microsoft.com/office/drawing/2014/main" id="{9503E82D-BA07-62E2-D4B9-90F1249F3EE9}"/>
                </a:ext>
              </a:extLst>
            </p:cNvPr>
            <p:cNvGrpSpPr/>
            <p:nvPr/>
          </p:nvGrpSpPr>
          <p:grpSpPr>
            <a:xfrm>
              <a:off x="1997756" y="3611831"/>
              <a:ext cx="926198" cy="406400"/>
              <a:chOff x="1590175" y="6032510"/>
              <a:chExt cx="926198" cy="406400"/>
            </a:xfrm>
          </p:grpSpPr>
          <p:sp>
            <p:nvSpPr>
              <p:cNvPr id="42" name="Rectangle 41">
                <a:extLst>
                  <a:ext uri="{FF2B5EF4-FFF2-40B4-BE49-F238E27FC236}">
                    <a16:creationId xmlns:a16="http://schemas.microsoft.com/office/drawing/2014/main" id="{52D1B081-BA35-EF7A-DD69-2E88B4073E4B}"/>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43" name="Rectangle 42">
                <a:extLst>
                  <a:ext uri="{FF2B5EF4-FFF2-40B4-BE49-F238E27FC236}">
                    <a16:creationId xmlns:a16="http://schemas.microsoft.com/office/drawing/2014/main" id="{820F1F63-B760-1B5B-A420-1E1A7223073A}"/>
                  </a:ext>
                </a:extLst>
              </p:cNvPr>
              <p:cNvSpPr/>
              <p:nvPr/>
            </p:nvSpPr>
            <p:spPr>
              <a:xfrm>
                <a:off x="1784140" y="6092546"/>
                <a:ext cx="691180" cy="286328"/>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44" name="Text Placeholder 122">
                <a:extLst>
                  <a:ext uri="{FF2B5EF4-FFF2-40B4-BE49-F238E27FC236}">
                    <a16:creationId xmlns:a16="http://schemas.microsoft.com/office/drawing/2014/main" id="{2DEF8D1B-621E-9B1D-F057-496F034B0340}"/>
                  </a:ext>
                </a:extLst>
              </p:cNvPr>
              <p:cNvSpPr txBox="1">
                <a:spLocks/>
              </p:cNvSpPr>
              <p:nvPr/>
            </p:nvSpPr>
            <p:spPr>
              <a:xfrm>
                <a:off x="1981385" y="6096239"/>
                <a:ext cx="575937"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Quiz</a:t>
                </a:r>
              </a:p>
            </p:txBody>
          </p:sp>
          <p:sp>
            <p:nvSpPr>
              <p:cNvPr id="45" name="Oval 44">
                <a:extLst>
                  <a:ext uri="{FF2B5EF4-FFF2-40B4-BE49-F238E27FC236}">
                    <a16:creationId xmlns:a16="http://schemas.microsoft.com/office/drawing/2014/main" id="{7F530DEF-30FC-4F09-1EBC-ACC23D5455D6}"/>
                  </a:ext>
                </a:extLst>
              </p:cNvPr>
              <p:cNvSpPr/>
              <p:nvPr/>
            </p:nvSpPr>
            <p:spPr>
              <a:xfrm>
                <a:off x="1590175" y="6032510"/>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46" name="Freeform 110">
                <a:extLst>
                  <a:ext uri="{FF2B5EF4-FFF2-40B4-BE49-F238E27FC236}">
                    <a16:creationId xmlns:a16="http://schemas.microsoft.com/office/drawing/2014/main" id="{B27B0B80-DDFB-07AD-8601-6B7B7200CB0F}"/>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de-DE" dirty="0"/>
              </a:p>
            </p:txBody>
          </p:sp>
        </p:grpSp>
        <p:grpSp>
          <p:nvGrpSpPr>
            <p:cNvPr id="34" name="Graphic 2">
              <a:extLst>
                <a:ext uri="{FF2B5EF4-FFF2-40B4-BE49-F238E27FC236}">
                  <a16:creationId xmlns:a16="http://schemas.microsoft.com/office/drawing/2014/main" id="{F536EBC3-CD84-D6BB-76A1-D4760B495B85}"/>
                </a:ext>
              </a:extLst>
            </p:cNvPr>
            <p:cNvGrpSpPr/>
            <p:nvPr/>
          </p:nvGrpSpPr>
          <p:grpSpPr>
            <a:xfrm>
              <a:off x="2066238" y="3681850"/>
              <a:ext cx="283418" cy="283423"/>
              <a:chOff x="8736336" y="773976"/>
              <a:chExt cx="925001" cy="925018"/>
            </a:xfrm>
            <a:solidFill>
              <a:schemeClr val="bg1"/>
            </a:solidFill>
          </p:grpSpPr>
          <p:sp>
            <p:nvSpPr>
              <p:cNvPr id="35" name="Freeform 99">
                <a:extLst>
                  <a:ext uri="{FF2B5EF4-FFF2-40B4-BE49-F238E27FC236}">
                    <a16:creationId xmlns:a16="http://schemas.microsoft.com/office/drawing/2014/main" id="{689C0EF5-FB99-40B4-BC43-617EC11F30B9}"/>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36" name="Freeform 100">
                <a:extLst>
                  <a:ext uri="{FF2B5EF4-FFF2-40B4-BE49-F238E27FC236}">
                    <a16:creationId xmlns:a16="http://schemas.microsoft.com/office/drawing/2014/main" id="{81E4E9A8-F9D4-D30A-4147-1D9611D62A3B}"/>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37" name="Freeform 101">
                <a:extLst>
                  <a:ext uri="{FF2B5EF4-FFF2-40B4-BE49-F238E27FC236}">
                    <a16:creationId xmlns:a16="http://schemas.microsoft.com/office/drawing/2014/main" id="{2DA2E0C4-80EA-5818-9741-35AC8118A877}"/>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38" name="Freeform 102">
                <a:extLst>
                  <a:ext uri="{FF2B5EF4-FFF2-40B4-BE49-F238E27FC236}">
                    <a16:creationId xmlns:a16="http://schemas.microsoft.com/office/drawing/2014/main" id="{2DFD123D-6B89-7860-F69E-809EB6820FEF}"/>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39" name="Freeform 103">
                <a:extLst>
                  <a:ext uri="{FF2B5EF4-FFF2-40B4-BE49-F238E27FC236}">
                    <a16:creationId xmlns:a16="http://schemas.microsoft.com/office/drawing/2014/main" id="{9DABEBD3-50DF-419E-BD52-DEBE5221B5B6}"/>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40" name="Freeform 104">
                <a:extLst>
                  <a:ext uri="{FF2B5EF4-FFF2-40B4-BE49-F238E27FC236}">
                    <a16:creationId xmlns:a16="http://schemas.microsoft.com/office/drawing/2014/main" id="{E81B021E-04BE-B6A4-5E2E-8F4320664612}"/>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41" name="Freeform 105">
                <a:extLst>
                  <a:ext uri="{FF2B5EF4-FFF2-40B4-BE49-F238E27FC236}">
                    <a16:creationId xmlns:a16="http://schemas.microsoft.com/office/drawing/2014/main" id="{BE49FFA2-0A46-9DF7-8B00-5D93460FA3AB}"/>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grpSp>
      </p:grpSp>
      <p:grpSp>
        <p:nvGrpSpPr>
          <p:cNvPr id="47" name="Group 46">
            <a:extLst>
              <a:ext uri="{FF2B5EF4-FFF2-40B4-BE49-F238E27FC236}">
                <a16:creationId xmlns:a16="http://schemas.microsoft.com/office/drawing/2014/main" id="{A5C0D0E2-AFE3-073E-3723-EFDBCAF81D13}"/>
              </a:ext>
            </a:extLst>
          </p:cNvPr>
          <p:cNvGrpSpPr/>
          <p:nvPr/>
        </p:nvGrpSpPr>
        <p:grpSpPr>
          <a:xfrm>
            <a:off x="4497598" y="8201098"/>
            <a:ext cx="1408796" cy="406400"/>
            <a:chOff x="1597263" y="8431923"/>
            <a:chExt cx="1408796" cy="406400"/>
          </a:xfrm>
        </p:grpSpPr>
        <p:sp>
          <p:nvSpPr>
            <p:cNvPr id="48" name="Rectangle 47">
              <a:extLst>
                <a:ext uri="{FF2B5EF4-FFF2-40B4-BE49-F238E27FC236}">
                  <a16:creationId xmlns:a16="http://schemas.microsoft.com/office/drawing/2014/main" id="{583F26E3-7C8A-779A-00F3-8236E4CC0A41}"/>
                </a:ext>
              </a:extLst>
            </p:cNvPr>
            <p:cNvSpPr/>
            <p:nvPr/>
          </p:nvSpPr>
          <p:spPr>
            <a:xfrm>
              <a:off x="1948245" y="8487341"/>
              <a:ext cx="1019715"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49" name="Rectangle 48">
              <a:extLst>
                <a:ext uri="{FF2B5EF4-FFF2-40B4-BE49-F238E27FC236}">
                  <a16:creationId xmlns:a16="http://schemas.microsoft.com/office/drawing/2014/main" id="{6C73D9EA-667A-02C3-F0D5-A4CA486A08D7}"/>
                </a:ext>
              </a:extLst>
            </p:cNvPr>
            <p:cNvSpPr/>
            <p:nvPr/>
          </p:nvSpPr>
          <p:spPr>
            <a:xfrm>
              <a:off x="1791227" y="8491959"/>
              <a:ext cx="1176733" cy="286328"/>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0" name="Text Placeholder 122">
              <a:extLst>
                <a:ext uri="{FF2B5EF4-FFF2-40B4-BE49-F238E27FC236}">
                  <a16:creationId xmlns:a16="http://schemas.microsoft.com/office/drawing/2014/main" id="{17DD3721-E28E-C6A2-5356-EC7619BDAE13}"/>
                </a:ext>
              </a:extLst>
            </p:cNvPr>
            <p:cNvSpPr txBox="1">
              <a:spLocks/>
            </p:cNvSpPr>
            <p:nvPr/>
          </p:nvSpPr>
          <p:spPr>
            <a:xfrm>
              <a:off x="1988472" y="8495652"/>
              <a:ext cx="1017587"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Reflexion</a:t>
              </a:r>
            </a:p>
          </p:txBody>
        </p:sp>
        <p:sp>
          <p:nvSpPr>
            <p:cNvPr id="51" name="Oval 50">
              <a:extLst>
                <a:ext uri="{FF2B5EF4-FFF2-40B4-BE49-F238E27FC236}">
                  <a16:creationId xmlns:a16="http://schemas.microsoft.com/office/drawing/2014/main" id="{EC20884F-52E1-C2D0-AD26-42C51D0B68F5}"/>
                </a:ext>
              </a:extLst>
            </p:cNvPr>
            <p:cNvSpPr/>
            <p:nvPr/>
          </p:nvSpPr>
          <p:spPr>
            <a:xfrm>
              <a:off x="1597263" y="8431923"/>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52" name="Graphic 37">
              <a:extLst>
                <a:ext uri="{FF2B5EF4-FFF2-40B4-BE49-F238E27FC236}">
                  <a16:creationId xmlns:a16="http://schemas.microsoft.com/office/drawing/2014/main" id="{FB1FFC90-AB8A-28AB-B4D6-F2C7E9BE7A7B}"/>
                </a:ext>
              </a:extLst>
            </p:cNvPr>
            <p:cNvGrpSpPr/>
            <p:nvPr/>
          </p:nvGrpSpPr>
          <p:grpSpPr>
            <a:xfrm>
              <a:off x="1707260" y="8524537"/>
              <a:ext cx="229440" cy="229437"/>
              <a:chOff x="3797784" y="3095426"/>
              <a:chExt cx="1030844" cy="1030831"/>
            </a:xfrm>
            <a:solidFill>
              <a:schemeClr val="bg1"/>
            </a:solidFill>
          </p:grpSpPr>
          <p:sp>
            <p:nvSpPr>
              <p:cNvPr id="53" name="Freeform 60">
                <a:extLst>
                  <a:ext uri="{FF2B5EF4-FFF2-40B4-BE49-F238E27FC236}">
                    <a16:creationId xmlns:a16="http://schemas.microsoft.com/office/drawing/2014/main" id="{9B47A6C0-03B1-D485-50EE-DFC93963179D}"/>
                  </a:ext>
                </a:extLst>
              </p:cNvPr>
              <p:cNvSpPr/>
              <p:nvPr/>
            </p:nvSpPr>
            <p:spPr>
              <a:xfrm>
                <a:off x="3797784" y="3095426"/>
                <a:ext cx="1030844" cy="1030831"/>
              </a:xfrm>
              <a:custGeom>
                <a:avLst/>
                <a:gdLst>
                  <a:gd name="connsiteX0" fmla="*/ 704655 w 1030844"/>
                  <a:gd name="connsiteY0" fmla="*/ 0 h 1030831"/>
                  <a:gd name="connsiteX1" fmla="*/ 822573 w 1030844"/>
                  <a:gd name="connsiteY1" fmla="*/ 116967 h 1030831"/>
                  <a:gd name="connsiteX2" fmla="*/ 827328 w 1030844"/>
                  <a:gd name="connsiteY2" fmla="*/ 126477 h 1030831"/>
                  <a:gd name="connsiteX3" fmla="*/ 827328 w 1030844"/>
                  <a:gd name="connsiteY3" fmla="*/ 541092 h 1030831"/>
                  <a:gd name="connsiteX4" fmla="*/ 841592 w 1030844"/>
                  <a:gd name="connsiteY4" fmla="*/ 575326 h 1030831"/>
                  <a:gd name="connsiteX5" fmla="*/ 821622 w 1030844"/>
                  <a:gd name="connsiteY5" fmla="*/ 766467 h 1030831"/>
                  <a:gd name="connsiteX6" fmla="*/ 865366 w 1030844"/>
                  <a:gd name="connsiteY6" fmla="*/ 811162 h 1030831"/>
                  <a:gd name="connsiteX7" fmla="*/ 898649 w 1030844"/>
                  <a:gd name="connsiteY7" fmla="*/ 812113 h 1030831"/>
                  <a:gd name="connsiteX8" fmla="*/ 1021322 w 1030844"/>
                  <a:gd name="connsiteY8" fmla="*/ 930030 h 1030831"/>
                  <a:gd name="connsiteX9" fmla="*/ 1026076 w 1030844"/>
                  <a:gd name="connsiteY9" fmla="*/ 969020 h 1030831"/>
                  <a:gd name="connsiteX10" fmla="*/ 974725 w 1030844"/>
                  <a:gd name="connsiteY10" fmla="*/ 1024175 h 1030831"/>
                  <a:gd name="connsiteX11" fmla="*/ 928128 w 1030844"/>
                  <a:gd name="connsiteY11" fmla="*/ 1019420 h 1030831"/>
                  <a:gd name="connsiteX12" fmla="*/ 822573 w 1030844"/>
                  <a:gd name="connsiteY12" fmla="*/ 917668 h 1030831"/>
                  <a:gd name="connsiteX13" fmla="*/ 817818 w 1030844"/>
                  <a:gd name="connsiteY13" fmla="*/ 921472 h 1030831"/>
                  <a:gd name="connsiteX14" fmla="*/ 720821 w 1030844"/>
                  <a:gd name="connsiteY14" fmla="*/ 921472 h 1030831"/>
                  <a:gd name="connsiteX15" fmla="*/ 717968 w 1030844"/>
                  <a:gd name="connsiteY15" fmla="*/ 924325 h 1030831"/>
                  <a:gd name="connsiteX16" fmla="*/ 717968 w 1030844"/>
                  <a:gd name="connsiteY16" fmla="*/ 1021322 h 1030831"/>
                  <a:gd name="connsiteX17" fmla="*/ 709410 w 1030844"/>
                  <a:gd name="connsiteY17" fmla="*/ 1028929 h 1030831"/>
                  <a:gd name="connsiteX18" fmla="*/ 17117 w 1030844"/>
                  <a:gd name="connsiteY18" fmla="*/ 1030831 h 1030831"/>
                  <a:gd name="connsiteX19" fmla="*/ 0 w 1030844"/>
                  <a:gd name="connsiteY19" fmla="*/ 1020371 h 1030831"/>
                  <a:gd name="connsiteX20" fmla="*/ 0 w 1030844"/>
                  <a:gd name="connsiteY20" fmla="*/ 118869 h 1030831"/>
                  <a:gd name="connsiteX21" fmla="*/ 9510 w 1030844"/>
                  <a:gd name="connsiteY21" fmla="*/ 108409 h 1030831"/>
                  <a:gd name="connsiteX22" fmla="*/ 106507 w 1030844"/>
                  <a:gd name="connsiteY22" fmla="*/ 108409 h 1030831"/>
                  <a:gd name="connsiteX23" fmla="*/ 109359 w 1030844"/>
                  <a:gd name="connsiteY23" fmla="*/ 101752 h 1030831"/>
                  <a:gd name="connsiteX24" fmla="*/ 111261 w 1030844"/>
                  <a:gd name="connsiteY24" fmla="*/ 6657 h 1030831"/>
                  <a:gd name="connsiteX25" fmla="*/ 119820 w 1030844"/>
                  <a:gd name="connsiteY25" fmla="*/ 0 h 1030831"/>
                  <a:gd name="connsiteX26" fmla="*/ 705606 w 1030844"/>
                  <a:gd name="connsiteY26" fmla="*/ 0 h 1030831"/>
                  <a:gd name="connsiteX27" fmla="*/ 684685 w 1030844"/>
                  <a:gd name="connsiteY27" fmla="*/ 32333 h 1030831"/>
                  <a:gd name="connsiteX28" fmla="*/ 141692 w 1030844"/>
                  <a:gd name="connsiteY28" fmla="*/ 32333 h 1030831"/>
                  <a:gd name="connsiteX29" fmla="*/ 141692 w 1030844"/>
                  <a:gd name="connsiteY29" fmla="*/ 108409 h 1030831"/>
                  <a:gd name="connsiteX30" fmla="*/ 599099 w 1030844"/>
                  <a:gd name="connsiteY30" fmla="*/ 108409 h 1030831"/>
                  <a:gd name="connsiteX31" fmla="*/ 717968 w 1030844"/>
                  <a:gd name="connsiteY31" fmla="*/ 227278 h 1030831"/>
                  <a:gd name="connsiteX32" fmla="*/ 717968 w 1030844"/>
                  <a:gd name="connsiteY32" fmla="*/ 441242 h 1030831"/>
                  <a:gd name="connsiteX33" fmla="*/ 794995 w 1030844"/>
                  <a:gd name="connsiteY33" fmla="*/ 497348 h 1030831"/>
                  <a:gd name="connsiteX34" fmla="*/ 794995 w 1030844"/>
                  <a:gd name="connsiteY34" fmla="*/ 143594 h 1030831"/>
                  <a:gd name="connsiteX35" fmla="*/ 693243 w 1030844"/>
                  <a:gd name="connsiteY35" fmla="*/ 143594 h 1030831"/>
                  <a:gd name="connsiteX36" fmla="*/ 683734 w 1030844"/>
                  <a:gd name="connsiteY36" fmla="*/ 134084 h 1030831"/>
                  <a:gd name="connsiteX37" fmla="*/ 683734 w 1030844"/>
                  <a:gd name="connsiteY37" fmla="*/ 32333 h 1030831"/>
                  <a:gd name="connsiteX38" fmla="*/ 771222 w 1030844"/>
                  <a:gd name="connsiteY38" fmla="*/ 111261 h 1030831"/>
                  <a:gd name="connsiteX39" fmla="*/ 717017 w 1030844"/>
                  <a:gd name="connsiteY39" fmla="*/ 57057 h 1030831"/>
                  <a:gd name="connsiteX40" fmla="*/ 717017 w 1030844"/>
                  <a:gd name="connsiteY40" fmla="*/ 111261 h 1030831"/>
                  <a:gd name="connsiteX41" fmla="*/ 771222 w 1030844"/>
                  <a:gd name="connsiteY41" fmla="*/ 111261 h 1030831"/>
                  <a:gd name="connsiteX42" fmla="*/ 576276 w 1030844"/>
                  <a:gd name="connsiteY42" fmla="*/ 140741 h 1030831"/>
                  <a:gd name="connsiteX43" fmla="*/ 33283 w 1030844"/>
                  <a:gd name="connsiteY43" fmla="*/ 140741 h 1030831"/>
                  <a:gd name="connsiteX44" fmla="*/ 33283 w 1030844"/>
                  <a:gd name="connsiteY44" fmla="*/ 997548 h 1030831"/>
                  <a:gd name="connsiteX45" fmla="*/ 687538 w 1030844"/>
                  <a:gd name="connsiteY45" fmla="*/ 997548 h 1030831"/>
                  <a:gd name="connsiteX46" fmla="*/ 687538 w 1030844"/>
                  <a:gd name="connsiteY46" fmla="*/ 864415 h 1030831"/>
                  <a:gd name="connsiteX47" fmla="*/ 487838 w 1030844"/>
                  <a:gd name="connsiteY47" fmla="*/ 819720 h 1030831"/>
                  <a:gd name="connsiteX48" fmla="*/ 445045 w 1030844"/>
                  <a:gd name="connsiteY48" fmla="*/ 774075 h 1030831"/>
                  <a:gd name="connsiteX49" fmla="*/ 155956 w 1030844"/>
                  <a:gd name="connsiteY49" fmla="*/ 774075 h 1030831"/>
                  <a:gd name="connsiteX50" fmla="*/ 154054 w 1030844"/>
                  <a:gd name="connsiteY50" fmla="*/ 741742 h 1030831"/>
                  <a:gd name="connsiteX51" fmla="*/ 428879 w 1030844"/>
                  <a:gd name="connsiteY51" fmla="*/ 741742 h 1030831"/>
                  <a:gd name="connsiteX52" fmla="*/ 408909 w 1030844"/>
                  <a:gd name="connsiteY52" fmla="*/ 655206 h 1030831"/>
                  <a:gd name="connsiteX53" fmla="*/ 162613 w 1030844"/>
                  <a:gd name="connsiteY53" fmla="*/ 655206 h 1030831"/>
                  <a:gd name="connsiteX54" fmla="*/ 156907 w 1030844"/>
                  <a:gd name="connsiteY54" fmla="*/ 622873 h 1030831"/>
                  <a:gd name="connsiteX55" fmla="*/ 407958 w 1030844"/>
                  <a:gd name="connsiteY55" fmla="*/ 622873 h 1030831"/>
                  <a:gd name="connsiteX56" fmla="*/ 414615 w 1030844"/>
                  <a:gd name="connsiteY56" fmla="*/ 599099 h 1030831"/>
                  <a:gd name="connsiteX57" fmla="*/ 439339 w 1030844"/>
                  <a:gd name="connsiteY57" fmla="*/ 534435 h 1030831"/>
                  <a:gd name="connsiteX58" fmla="*/ 155005 w 1030844"/>
                  <a:gd name="connsiteY58" fmla="*/ 534435 h 1030831"/>
                  <a:gd name="connsiteX59" fmla="*/ 155005 w 1030844"/>
                  <a:gd name="connsiteY59" fmla="*/ 503053 h 1030831"/>
                  <a:gd name="connsiteX60" fmla="*/ 460260 w 1030844"/>
                  <a:gd name="connsiteY60" fmla="*/ 503053 h 1030831"/>
                  <a:gd name="connsiteX61" fmla="*/ 506857 w 1030844"/>
                  <a:gd name="connsiteY61" fmla="*/ 463113 h 1030831"/>
                  <a:gd name="connsiteX62" fmla="*/ 688489 w 1030844"/>
                  <a:gd name="connsiteY62" fmla="*/ 432683 h 1030831"/>
                  <a:gd name="connsiteX63" fmla="*/ 688489 w 1030844"/>
                  <a:gd name="connsiteY63" fmla="*/ 252002 h 1030831"/>
                  <a:gd name="connsiteX64" fmla="*/ 590541 w 1030844"/>
                  <a:gd name="connsiteY64" fmla="*/ 252002 h 1030831"/>
                  <a:gd name="connsiteX65" fmla="*/ 577227 w 1030844"/>
                  <a:gd name="connsiteY65" fmla="*/ 238689 h 1030831"/>
                  <a:gd name="connsiteX66" fmla="*/ 577227 w 1030844"/>
                  <a:gd name="connsiteY66" fmla="*/ 140741 h 1030831"/>
                  <a:gd name="connsiteX67" fmla="*/ 664715 w 1030844"/>
                  <a:gd name="connsiteY67" fmla="*/ 219670 h 1030831"/>
                  <a:gd name="connsiteX68" fmla="*/ 608609 w 1030844"/>
                  <a:gd name="connsiteY68" fmla="*/ 163564 h 1030831"/>
                  <a:gd name="connsiteX69" fmla="*/ 608609 w 1030844"/>
                  <a:gd name="connsiteY69" fmla="*/ 219670 h 1030831"/>
                  <a:gd name="connsiteX70" fmla="*/ 664715 w 1030844"/>
                  <a:gd name="connsiteY70" fmla="*/ 219670 h 1030831"/>
                  <a:gd name="connsiteX71" fmla="*/ 618118 w 1030844"/>
                  <a:gd name="connsiteY71" fmla="*/ 457408 h 1030831"/>
                  <a:gd name="connsiteX72" fmla="*/ 465015 w 1030844"/>
                  <a:gd name="connsiteY72" fmla="*/ 745546 h 1030831"/>
                  <a:gd name="connsiteX73" fmla="*/ 809260 w 1030844"/>
                  <a:gd name="connsiteY73" fmla="*/ 717017 h 1030831"/>
                  <a:gd name="connsiteX74" fmla="*/ 618118 w 1030844"/>
                  <a:gd name="connsiteY74" fmla="*/ 457408 h 1030831"/>
                  <a:gd name="connsiteX75" fmla="*/ 802603 w 1030844"/>
                  <a:gd name="connsiteY75" fmla="*/ 793094 h 1030831"/>
                  <a:gd name="connsiteX76" fmla="*/ 789290 w 1030844"/>
                  <a:gd name="connsiteY76" fmla="*/ 808309 h 1030831"/>
                  <a:gd name="connsiteX77" fmla="*/ 827328 w 1030844"/>
                  <a:gd name="connsiteY77" fmla="*/ 845396 h 1030831"/>
                  <a:gd name="connsiteX78" fmla="*/ 840641 w 1030844"/>
                  <a:gd name="connsiteY78" fmla="*/ 830181 h 1030831"/>
                  <a:gd name="connsiteX79" fmla="*/ 802603 w 1030844"/>
                  <a:gd name="connsiteY79" fmla="*/ 794044 h 1030831"/>
                  <a:gd name="connsiteX80" fmla="*/ 794995 w 1030844"/>
                  <a:gd name="connsiteY80" fmla="*/ 889139 h 1030831"/>
                  <a:gd name="connsiteX81" fmla="*/ 794995 w 1030844"/>
                  <a:gd name="connsiteY81" fmla="*/ 857758 h 1030831"/>
                  <a:gd name="connsiteX82" fmla="*/ 763614 w 1030844"/>
                  <a:gd name="connsiteY82" fmla="*/ 828279 h 1030831"/>
                  <a:gd name="connsiteX83" fmla="*/ 717968 w 1030844"/>
                  <a:gd name="connsiteY83" fmla="*/ 855856 h 1030831"/>
                  <a:gd name="connsiteX84" fmla="*/ 717968 w 1030844"/>
                  <a:gd name="connsiteY84" fmla="*/ 889139 h 1030831"/>
                  <a:gd name="connsiteX85" fmla="*/ 794044 w 1030844"/>
                  <a:gd name="connsiteY85" fmla="*/ 889139 h 1030831"/>
                  <a:gd name="connsiteX86" fmla="*/ 881532 w 1030844"/>
                  <a:gd name="connsiteY86" fmla="*/ 839690 h 1030831"/>
                  <a:gd name="connsiteX87" fmla="*/ 837788 w 1030844"/>
                  <a:gd name="connsiteY87" fmla="*/ 886287 h 1030831"/>
                  <a:gd name="connsiteX88" fmla="*/ 954755 w 1030844"/>
                  <a:gd name="connsiteY88" fmla="*/ 998499 h 1030831"/>
                  <a:gd name="connsiteX89" fmla="*/ 996597 w 1030844"/>
                  <a:gd name="connsiteY89" fmla="*/ 957608 h 1030831"/>
                  <a:gd name="connsiteX90" fmla="*/ 998499 w 1030844"/>
                  <a:gd name="connsiteY90" fmla="*/ 951902 h 1030831"/>
                  <a:gd name="connsiteX91" fmla="*/ 881532 w 1030844"/>
                  <a:gd name="connsiteY91" fmla="*/ 839690 h 1030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030844" h="1030831">
                    <a:moveTo>
                      <a:pt x="704655" y="0"/>
                    </a:moveTo>
                    <a:lnTo>
                      <a:pt x="822573" y="116967"/>
                    </a:lnTo>
                    <a:lnTo>
                      <a:pt x="827328" y="126477"/>
                    </a:lnTo>
                    <a:lnTo>
                      <a:pt x="827328" y="541092"/>
                    </a:lnTo>
                    <a:cubicBezTo>
                      <a:pt x="831131" y="553454"/>
                      <a:pt x="837788" y="563914"/>
                      <a:pt x="841592" y="575326"/>
                    </a:cubicBezTo>
                    <a:cubicBezTo>
                      <a:pt x="863464" y="639039"/>
                      <a:pt x="855856" y="708459"/>
                      <a:pt x="821622" y="766467"/>
                    </a:cubicBezTo>
                    <a:lnTo>
                      <a:pt x="865366" y="811162"/>
                    </a:lnTo>
                    <a:cubicBezTo>
                      <a:pt x="877728" y="807358"/>
                      <a:pt x="886287" y="806407"/>
                      <a:pt x="898649" y="812113"/>
                    </a:cubicBezTo>
                    <a:cubicBezTo>
                      <a:pt x="934785" y="851101"/>
                      <a:pt x="989940" y="890090"/>
                      <a:pt x="1021322" y="930030"/>
                    </a:cubicBezTo>
                    <a:cubicBezTo>
                      <a:pt x="1030831" y="942393"/>
                      <a:pt x="1034635" y="954755"/>
                      <a:pt x="1026076" y="969020"/>
                    </a:cubicBezTo>
                    <a:cubicBezTo>
                      <a:pt x="1017518" y="983284"/>
                      <a:pt x="981382" y="1019420"/>
                      <a:pt x="974725" y="1024175"/>
                    </a:cubicBezTo>
                    <a:cubicBezTo>
                      <a:pt x="958559" y="1034635"/>
                      <a:pt x="941442" y="1031782"/>
                      <a:pt x="928128" y="1019420"/>
                    </a:cubicBezTo>
                    <a:lnTo>
                      <a:pt x="822573" y="917668"/>
                    </a:lnTo>
                    <a:cubicBezTo>
                      <a:pt x="820671" y="917668"/>
                      <a:pt x="818769" y="921472"/>
                      <a:pt x="817818" y="921472"/>
                    </a:cubicBezTo>
                    <a:lnTo>
                      <a:pt x="720821" y="921472"/>
                    </a:lnTo>
                    <a:lnTo>
                      <a:pt x="717968" y="924325"/>
                    </a:lnTo>
                    <a:lnTo>
                      <a:pt x="717968" y="1021322"/>
                    </a:lnTo>
                    <a:cubicBezTo>
                      <a:pt x="717968" y="1021322"/>
                      <a:pt x="711312" y="1027978"/>
                      <a:pt x="709410" y="1028929"/>
                    </a:cubicBezTo>
                    <a:lnTo>
                      <a:pt x="17117" y="1030831"/>
                    </a:lnTo>
                    <a:cubicBezTo>
                      <a:pt x="8559" y="1030831"/>
                      <a:pt x="4755" y="1027027"/>
                      <a:pt x="0" y="1020371"/>
                    </a:cubicBezTo>
                    <a:lnTo>
                      <a:pt x="0" y="118869"/>
                    </a:lnTo>
                    <a:cubicBezTo>
                      <a:pt x="1902" y="116967"/>
                      <a:pt x="7608" y="108409"/>
                      <a:pt x="9510" y="108409"/>
                    </a:cubicBezTo>
                    <a:lnTo>
                      <a:pt x="106507" y="108409"/>
                    </a:lnTo>
                    <a:cubicBezTo>
                      <a:pt x="109359" y="106507"/>
                      <a:pt x="109359" y="104605"/>
                      <a:pt x="109359" y="101752"/>
                    </a:cubicBezTo>
                    <a:cubicBezTo>
                      <a:pt x="111261" y="84635"/>
                      <a:pt x="105556" y="15215"/>
                      <a:pt x="111261" y="6657"/>
                    </a:cubicBezTo>
                    <a:cubicBezTo>
                      <a:pt x="116967" y="-1902"/>
                      <a:pt x="117918" y="2853"/>
                      <a:pt x="119820" y="0"/>
                    </a:cubicBezTo>
                    <a:lnTo>
                      <a:pt x="705606" y="0"/>
                    </a:lnTo>
                    <a:close/>
                    <a:moveTo>
                      <a:pt x="684685" y="32333"/>
                    </a:moveTo>
                    <a:lnTo>
                      <a:pt x="141692" y="32333"/>
                    </a:lnTo>
                    <a:lnTo>
                      <a:pt x="141692" y="108409"/>
                    </a:lnTo>
                    <a:lnTo>
                      <a:pt x="599099" y="108409"/>
                    </a:lnTo>
                    <a:lnTo>
                      <a:pt x="717968" y="227278"/>
                    </a:lnTo>
                    <a:lnTo>
                      <a:pt x="717968" y="441242"/>
                    </a:lnTo>
                    <a:cubicBezTo>
                      <a:pt x="746497" y="457408"/>
                      <a:pt x="773123" y="473574"/>
                      <a:pt x="794995" y="497348"/>
                    </a:cubicBezTo>
                    <a:lnTo>
                      <a:pt x="794995" y="143594"/>
                    </a:lnTo>
                    <a:lnTo>
                      <a:pt x="693243" y="143594"/>
                    </a:lnTo>
                    <a:cubicBezTo>
                      <a:pt x="693243" y="143594"/>
                      <a:pt x="683734" y="135035"/>
                      <a:pt x="683734" y="134084"/>
                    </a:cubicBezTo>
                    <a:lnTo>
                      <a:pt x="683734" y="32333"/>
                    </a:lnTo>
                    <a:close/>
                    <a:moveTo>
                      <a:pt x="771222" y="111261"/>
                    </a:moveTo>
                    <a:lnTo>
                      <a:pt x="717017" y="57057"/>
                    </a:lnTo>
                    <a:lnTo>
                      <a:pt x="717017" y="111261"/>
                    </a:lnTo>
                    <a:lnTo>
                      <a:pt x="771222" y="111261"/>
                    </a:lnTo>
                    <a:close/>
                    <a:moveTo>
                      <a:pt x="576276" y="140741"/>
                    </a:moveTo>
                    <a:lnTo>
                      <a:pt x="33283" y="140741"/>
                    </a:lnTo>
                    <a:lnTo>
                      <a:pt x="33283" y="997548"/>
                    </a:lnTo>
                    <a:lnTo>
                      <a:pt x="687538" y="997548"/>
                    </a:lnTo>
                    <a:lnTo>
                      <a:pt x="687538" y="864415"/>
                    </a:lnTo>
                    <a:cubicBezTo>
                      <a:pt x="619069" y="884385"/>
                      <a:pt x="541091" y="864415"/>
                      <a:pt x="487838" y="819720"/>
                    </a:cubicBezTo>
                    <a:cubicBezTo>
                      <a:pt x="434585" y="775025"/>
                      <a:pt x="459309" y="789290"/>
                      <a:pt x="445045" y="774075"/>
                    </a:cubicBezTo>
                    <a:lnTo>
                      <a:pt x="155956" y="774075"/>
                    </a:lnTo>
                    <a:cubicBezTo>
                      <a:pt x="134084" y="770271"/>
                      <a:pt x="143594" y="741742"/>
                      <a:pt x="154054" y="741742"/>
                    </a:cubicBezTo>
                    <a:lnTo>
                      <a:pt x="428879" y="741742"/>
                    </a:lnTo>
                    <a:cubicBezTo>
                      <a:pt x="416517" y="715115"/>
                      <a:pt x="408909" y="684685"/>
                      <a:pt x="408909" y="655206"/>
                    </a:cubicBezTo>
                    <a:lnTo>
                      <a:pt x="162613" y="655206"/>
                    </a:lnTo>
                    <a:cubicBezTo>
                      <a:pt x="140741" y="656156"/>
                      <a:pt x="135035" y="625726"/>
                      <a:pt x="156907" y="622873"/>
                    </a:cubicBezTo>
                    <a:lnTo>
                      <a:pt x="407958" y="622873"/>
                    </a:lnTo>
                    <a:cubicBezTo>
                      <a:pt x="411762" y="620971"/>
                      <a:pt x="412713" y="603854"/>
                      <a:pt x="414615" y="599099"/>
                    </a:cubicBezTo>
                    <a:cubicBezTo>
                      <a:pt x="420320" y="576277"/>
                      <a:pt x="427928" y="555356"/>
                      <a:pt x="439339" y="534435"/>
                    </a:cubicBezTo>
                    <a:lnTo>
                      <a:pt x="155005" y="534435"/>
                    </a:lnTo>
                    <a:cubicBezTo>
                      <a:pt x="143594" y="534435"/>
                      <a:pt x="135986" y="506857"/>
                      <a:pt x="155005" y="503053"/>
                    </a:cubicBezTo>
                    <a:lnTo>
                      <a:pt x="460260" y="503053"/>
                    </a:lnTo>
                    <a:cubicBezTo>
                      <a:pt x="476427" y="489740"/>
                      <a:pt x="489740" y="474525"/>
                      <a:pt x="506857" y="463113"/>
                    </a:cubicBezTo>
                    <a:cubicBezTo>
                      <a:pt x="559159" y="427928"/>
                      <a:pt x="627628" y="415566"/>
                      <a:pt x="688489" y="432683"/>
                    </a:cubicBezTo>
                    <a:lnTo>
                      <a:pt x="688489" y="252002"/>
                    </a:lnTo>
                    <a:lnTo>
                      <a:pt x="590541" y="252002"/>
                    </a:lnTo>
                    <a:cubicBezTo>
                      <a:pt x="586737" y="252002"/>
                      <a:pt x="577227" y="242493"/>
                      <a:pt x="577227" y="238689"/>
                    </a:cubicBezTo>
                    <a:lnTo>
                      <a:pt x="577227" y="140741"/>
                    </a:lnTo>
                    <a:close/>
                    <a:moveTo>
                      <a:pt x="664715" y="219670"/>
                    </a:moveTo>
                    <a:lnTo>
                      <a:pt x="608609" y="163564"/>
                    </a:lnTo>
                    <a:lnTo>
                      <a:pt x="608609" y="219670"/>
                    </a:lnTo>
                    <a:lnTo>
                      <a:pt x="664715" y="219670"/>
                    </a:lnTo>
                    <a:close/>
                    <a:moveTo>
                      <a:pt x="618118" y="457408"/>
                    </a:moveTo>
                    <a:cubicBezTo>
                      <a:pt x="476427" y="466917"/>
                      <a:pt x="393694" y="621922"/>
                      <a:pt x="465015" y="745546"/>
                    </a:cubicBezTo>
                    <a:cubicBezTo>
                      <a:pt x="544895" y="884385"/>
                      <a:pt x="752203" y="866317"/>
                      <a:pt x="809260" y="717017"/>
                    </a:cubicBezTo>
                    <a:cubicBezTo>
                      <a:pt x="858709" y="587688"/>
                      <a:pt x="756006" y="446947"/>
                      <a:pt x="618118" y="457408"/>
                    </a:cubicBezTo>
                    <a:close/>
                    <a:moveTo>
                      <a:pt x="802603" y="793094"/>
                    </a:moveTo>
                    <a:lnTo>
                      <a:pt x="789290" y="808309"/>
                    </a:lnTo>
                    <a:lnTo>
                      <a:pt x="827328" y="845396"/>
                    </a:lnTo>
                    <a:cubicBezTo>
                      <a:pt x="832082" y="846347"/>
                      <a:pt x="843494" y="835886"/>
                      <a:pt x="840641" y="830181"/>
                    </a:cubicBezTo>
                    <a:cubicBezTo>
                      <a:pt x="835886" y="820671"/>
                      <a:pt x="809260" y="804505"/>
                      <a:pt x="802603" y="794044"/>
                    </a:cubicBezTo>
                    <a:close/>
                    <a:moveTo>
                      <a:pt x="794995" y="889139"/>
                    </a:moveTo>
                    <a:lnTo>
                      <a:pt x="794995" y="857758"/>
                    </a:lnTo>
                    <a:cubicBezTo>
                      <a:pt x="794995" y="855856"/>
                      <a:pt x="765516" y="828279"/>
                      <a:pt x="763614" y="828279"/>
                    </a:cubicBezTo>
                    <a:lnTo>
                      <a:pt x="717968" y="855856"/>
                    </a:lnTo>
                    <a:lnTo>
                      <a:pt x="717968" y="889139"/>
                    </a:lnTo>
                    <a:lnTo>
                      <a:pt x="794044" y="889139"/>
                    </a:lnTo>
                    <a:close/>
                    <a:moveTo>
                      <a:pt x="881532" y="839690"/>
                    </a:moveTo>
                    <a:cubicBezTo>
                      <a:pt x="875826" y="846347"/>
                      <a:pt x="836837" y="880581"/>
                      <a:pt x="837788" y="886287"/>
                    </a:cubicBezTo>
                    <a:lnTo>
                      <a:pt x="954755" y="998499"/>
                    </a:lnTo>
                    <a:cubicBezTo>
                      <a:pt x="957608" y="998499"/>
                      <a:pt x="993744" y="961412"/>
                      <a:pt x="996597" y="957608"/>
                    </a:cubicBezTo>
                    <a:cubicBezTo>
                      <a:pt x="999450" y="953804"/>
                      <a:pt x="999450" y="954755"/>
                      <a:pt x="998499" y="951902"/>
                    </a:cubicBezTo>
                    <a:lnTo>
                      <a:pt x="881532" y="839690"/>
                    </a:lnTo>
                    <a:close/>
                  </a:path>
                </a:pathLst>
              </a:custGeom>
              <a:grpFill/>
              <a:ln w="9502" cap="flat">
                <a:noFill/>
                <a:prstDash val="solid"/>
                <a:miter/>
              </a:ln>
            </p:spPr>
            <p:txBody>
              <a:bodyPr rtlCol="0" anchor="ctr"/>
              <a:lstStyle/>
              <a:p>
                <a:endParaRPr lang="de-DE" dirty="0"/>
              </a:p>
            </p:txBody>
          </p:sp>
          <p:sp>
            <p:nvSpPr>
              <p:cNvPr id="54" name="Freeform 74">
                <a:extLst>
                  <a:ext uri="{FF2B5EF4-FFF2-40B4-BE49-F238E27FC236}">
                    <a16:creationId xmlns:a16="http://schemas.microsoft.com/office/drawing/2014/main" id="{2EC514EE-2EF3-4E9B-AFE5-D87251DBC169}"/>
                  </a:ext>
                </a:extLst>
              </p:cNvPr>
              <p:cNvSpPr/>
              <p:nvPr/>
            </p:nvSpPr>
            <p:spPr>
              <a:xfrm>
                <a:off x="3938211" y="3478466"/>
                <a:ext cx="439720" cy="31575"/>
              </a:xfrm>
              <a:custGeom>
                <a:avLst/>
                <a:gdLst>
                  <a:gd name="connsiteX0" fmla="*/ 16480 w 439720"/>
                  <a:gd name="connsiteY0" fmla="*/ 194 h 31575"/>
                  <a:gd name="connsiteX1" fmla="*/ 416831 w 439720"/>
                  <a:gd name="connsiteY1" fmla="*/ 194 h 31575"/>
                  <a:gd name="connsiteX2" fmla="*/ 424438 w 439720"/>
                  <a:gd name="connsiteY2" fmla="*/ 31575 h 31575"/>
                  <a:gd name="connsiteX3" fmla="*/ 13627 w 439720"/>
                  <a:gd name="connsiteY3" fmla="*/ 31575 h 31575"/>
                  <a:gd name="connsiteX4" fmla="*/ 16480 w 439720"/>
                  <a:gd name="connsiteY4" fmla="*/ 194 h 31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720" h="31575">
                    <a:moveTo>
                      <a:pt x="16480" y="194"/>
                    </a:moveTo>
                    <a:lnTo>
                      <a:pt x="416831" y="194"/>
                    </a:lnTo>
                    <a:cubicBezTo>
                      <a:pt x="440604" y="-2659"/>
                      <a:pt x="450114" y="26821"/>
                      <a:pt x="424438" y="31575"/>
                    </a:cubicBezTo>
                    <a:lnTo>
                      <a:pt x="13627" y="31575"/>
                    </a:lnTo>
                    <a:cubicBezTo>
                      <a:pt x="-6343" y="29674"/>
                      <a:pt x="-3490" y="1145"/>
                      <a:pt x="16480" y="194"/>
                    </a:cubicBezTo>
                    <a:close/>
                  </a:path>
                </a:pathLst>
              </a:custGeom>
              <a:grpFill/>
              <a:ln w="9502" cap="flat">
                <a:noFill/>
                <a:prstDash val="solid"/>
                <a:miter/>
              </a:ln>
            </p:spPr>
            <p:txBody>
              <a:bodyPr rtlCol="0" anchor="ctr"/>
              <a:lstStyle/>
              <a:p>
                <a:endParaRPr lang="de-DE" dirty="0"/>
              </a:p>
            </p:txBody>
          </p:sp>
          <p:sp>
            <p:nvSpPr>
              <p:cNvPr id="55" name="Freeform 75">
                <a:extLst>
                  <a:ext uri="{FF2B5EF4-FFF2-40B4-BE49-F238E27FC236}">
                    <a16:creationId xmlns:a16="http://schemas.microsoft.com/office/drawing/2014/main" id="{E1B17C77-BDE6-F5CD-0F7A-7DA3F7461B48}"/>
                  </a:ext>
                </a:extLst>
              </p:cNvPr>
              <p:cNvSpPr/>
              <p:nvPr/>
            </p:nvSpPr>
            <p:spPr>
              <a:xfrm>
                <a:off x="3938992" y="3958890"/>
                <a:ext cx="395364" cy="32332"/>
              </a:xfrm>
              <a:custGeom>
                <a:avLst/>
                <a:gdLst>
                  <a:gd name="connsiteX0" fmla="*/ 390374 w 395364"/>
                  <a:gd name="connsiteY0" fmla="*/ 27578 h 32332"/>
                  <a:gd name="connsiteX1" fmla="*/ 376109 w 395364"/>
                  <a:gd name="connsiteY1" fmla="*/ 32332 h 32332"/>
                  <a:gd name="connsiteX2" fmla="*/ 17601 w 395364"/>
                  <a:gd name="connsiteY2" fmla="*/ 32332 h 32332"/>
                  <a:gd name="connsiteX3" fmla="*/ 13797 w 395364"/>
                  <a:gd name="connsiteY3" fmla="*/ 0 h 32332"/>
                  <a:gd name="connsiteX4" fmla="*/ 381815 w 395364"/>
                  <a:gd name="connsiteY4" fmla="*/ 0 h 32332"/>
                  <a:gd name="connsiteX5" fmla="*/ 390374 w 395364"/>
                  <a:gd name="connsiteY5" fmla="*/ 27578 h 3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364" h="32332">
                    <a:moveTo>
                      <a:pt x="390374" y="27578"/>
                    </a:moveTo>
                    <a:cubicBezTo>
                      <a:pt x="387521" y="30430"/>
                      <a:pt x="380864" y="32332"/>
                      <a:pt x="376109" y="32332"/>
                    </a:cubicBezTo>
                    <a:lnTo>
                      <a:pt x="17601" y="32332"/>
                    </a:lnTo>
                    <a:cubicBezTo>
                      <a:pt x="-6173" y="29480"/>
                      <a:pt x="-4271" y="1902"/>
                      <a:pt x="13797" y="0"/>
                    </a:cubicBezTo>
                    <a:lnTo>
                      <a:pt x="381815" y="0"/>
                    </a:lnTo>
                    <a:cubicBezTo>
                      <a:pt x="395128" y="1902"/>
                      <a:pt x="399883" y="19019"/>
                      <a:pt x="390374" y="27578"/>
                    </a:cubicBezTo>
                    <a:close/>
                  </a:path>
                </a:pathLst>
              </a:custGeom>
              <a:grpFill/>
              <a:ln w="9502" cap="flat">
                <a:noFill/>
                <a:prstDash val="solid"/>
                <a:miter/>
              </a:ln>
            </p:spPr>
            <p:txBody>
              <a:bodyPr rtlCol="0" anchor="ctr"/>
              <a:lstStyle/>
              <a:p>
                <a:endParaRPr lang="de-DE" dirty="0"/>
              </a:p>
            </p:txBody>
          </p:sp>
          <p:sp>
            <p:nvSpPr>
              <p:cNvPr id="56" name="Freeform 77">
                <a:extLst>
                  <a:ext uri="{FF2B5EF4-FFF2-40B4-BE49-F238E27FC236}">
                    <a16:creationId xmlns:a16="http://schemas.microsoft.com/office/drawing/2014/main" id="{422109EB-A442-0506-E7A1-8A86467520CA}"/>
                  </a:ext>
                </a:extLst>
              </p:cNvPr>
              <p:cNvSpPr/>
              <p:nvPr/>
            </p:nvSpPr>
            <p:spPr>
              <a:xfrm>
                <a:off x="3939001" y="3358840"/>
                <a:ext cx="324636" cy="32332"/>
              </a:xfrm>
              <a:custGeom>
                <a:avLst/>
                <a:gdLst>
                  <a:gd name="connsiteX0" fmla="*/ 319995 w 324636"/>
                  <a:gd name="connsiteY0" fmla="*/ 4755 h 32332"/>
                  <a:gd name="connsiteX1" fmla="*/ 307633 w 324636"/>
                  <a:gd name="connsiteY1" fmla="*/ 32332 h 32332"/>
                  <a:gd name="connsiteX2" fmla="*/ 15691 w 324636"/>
                  <a:gd name="connsiteY2" fmla="*/ 32332 h 32332"/>
                  <a:gd name="connsiteX3" fmla="*/ 15691 w 324636"/>
                  <a:gd name="connsiteY3" fmla="*/ 0 h 32332"/>
                  <a:gd name="connsiteX4" fmla="*/ 313338 w 324636"/>
                  <a:gd name="connsiteY4" fmla="*/ 0 h 32332"/>
                  <a:gd name="connsiteX5" fmla="*/ 319995 w 324636"/>
                  <a:gd name="connsiteY5" fmla="*/ 4755 h 3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636" h="32332">
                    <a:moveTo>
                      <a:pt x="319995" y="4755"/>
                    </a:moveTo>
                    <a:cubicBezTo>
                      <a:pt x="330456" y="16166"/>
                      <a:pt x="321897" y="31381"/>
                      <a:pt x="307633" y="32332"/>
                    </a:cubicBezTo>
                    <a:lnTo>
                      <a:pt x="15691" y="32332"/>
                    </a:lnTo>
                    <a:cubicBezTo>
                      <a:pt x="-5230" y="29480"/>
                      <a:pt x="-5230" y="1902"/>
                      <a:pt x="15691" y="0"/>
                    </a:cubicBezTo>
                    <a:lnTo>
                      <a:pt x="313338" y="0"/>
                    </a:lnTo>
                    <a:cubicBezTo>
                      <a:pt x="315240" y="1902"/>
                      <a:pt x="319044" y="2853"/>
                      <a:pt x="319995" y="4755"/>
                    </a:cubicBezTo>
                    <a:close/>
                  </a:path>
                </a:pathLst>
              </a:custGeom>
              <a:grpFill/>
              <a:ln w="9502" cap="flat">
                <a:noFill/>
                <a:prstDash val="solid"/>
                <a:miter/>
              </a:ln>
            </p:spPr>
            <p:txBody>
              <a:bodyPr rtlCol="0" anchor="ctr"/>
              <a:lstStyle/>
              <a:p>
                <a:endParaRPr lang="de-DE" dirty="0"/>
              </a:p>
            </p:txBody>
          </p:sp>
          <p:sp>
            <p:nvSpPr>
              <p:cNvPr id="57" name="Freeform 78">
                <a:extLst>
                  <a:ext uri="{FF2B5EF4-FFF2-40B4-BE49-F238E27FC236}">
                    <a16:creationId xmlns:a16="http://schemas.microsoft.com/office/drawing/2014/main" id="{F1D7BD2B-0CCB-2D2C-1616-F546DB2CCB18}"/>
                  </a:ext>
                </a:extLst>
              </p:cNvPr>
              <p:cNvSpPr/>
              <p:nvPr/>
            </p:nvSpPr>
            <p:spPr>
              <a:xfrm>
                <a:off x="4262415" y="3579233"/>
                <a:ext cx="330950" cy="330684"/>
              </a:xfrm>
              <a:custGeom>
                <a:avLst/>
                <a:gdLst>
                  <a:gd name="connsiteX0" fmla="*/ 157291 w 330950"/>
                  <a:gd name="connsiteY0" fmla="*/ 228 h 330684"/>
                  <a:gd name="connsiteX1" fmla="*/ 308492 w 330950"/>
                  <a:gd name="connsiteY1" fmla="*/ 248426 h 330684"/>
                  <a:gd name="connsiteX2" fmla="*/ 21305 w 330950"/>
                  <a:gd name="connsiteY2" fmla="*/ 247475 h 330684"/>
                  <a:gd name="connsiteX3" fmla="*/ 156340 w 330950"/>
                  <a:gd name="connsiteY3" fmla="*/ 228 h 330684"/>
                  <a:gd name="connsiteX4" fmla="*/ 71705 w 330950"/>
                  <a:gd name="connsiteY4" fmla="*/ 259837 h 330684"/>
                  <a:gd name="connsiteX5" fmla="*/ 279964 w 330950"/>
                  <a:gd name="connsiteY5" fmla="*/ 233211 h 330684"/>
                  <a:gd name="connsiteX6" fmla="*/ 188672 w 330950"/>
                  <a:gd name="connsiteY6" fmla="*/ 33511 h 330684"/>
                  <a:gd name="connsiteX7" fmla="*/ 72656 w 330950"/>
                  <a:gd name="connsiteY7" fmla="*/ 259837 h 330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950" h="330684">
                    <a:moveTo>
                      <a:pt x="157291" y="228"/>
                    </a:moveTo>
                    <a:cubicBezTo>
                      <a:pt x="287571" y="-6429"/>
                      <a:pt x="374108" y="134311"/>
                      <a:pt x="308492" y="248426"/>
                    </a:cubicBezTo>
                    <a:cubicBezTo>
                      <a:pt x="245729" y="358736"/>
                      <a:pt x="83117" y="357785"/>
                      <a:pt x="21305" y="247475"/>
                    </a:cubicBezTo>
                    <a:cubicBezTo>
                      <a:pt x="-38605" y="140017"/>
                      <a:pt x="34618" y="6884"/>
                      <a:pt x="156340" y="228"/>
                    </a:cubicBezTo>
                    <a:close/>
                    <a:moveTo>
                      <a:pt x="71705" y="259837"/>
                    </a:moveTo>
                    <a:cubicBezTo>
                      <a:pt x="132566" y="320698"/>
                      <a:pt x="236220" y="306434"/>
                      <a:pt x="279964" y="233211"/>
                    </a:cubicBezTo>
                    <a:cubicBezTo>
                      <a:pt x="327511" y="152380"/>
                      <a:pt x="279964" y="49677"/>
                      <a:pt x="188672" y="33511"/>
                    </a:cubicBezTo>
                    <a:cubicBezTo>
                      <a:pt x="61245" y="11639"/>
                      <a:pt x="-19586" y="167595"/>
                      <a:pt x="72656" y="259837"/>
                    </a:cubicBezTo>
                    <a:close/>
                  </a:path>
                </a:pathLst>
              </a:custGeom>
              <a:grpFill/>
              <a:ln w="9502" cap="flat">
                <a:noFill/>
                <a:prstDash val="solid"/>
                <a:miter/>
              </a:ln>
            </p:spPr>
            <p:txBody>
              <a:bodyPr rtlCol="0" anchor="ctr"/>
              <a:lstStyle/>
              <a:p>
                <a:endParaRPr lang="de-DE" dirty="0"/>
              </a:p>
            </p:txBody>
          </p:sp>
        </p:grpSp>
      </p:grpSp>
      <p:sp>
        <p:nvSpPr>
          <p:cNvPr id="58" name="Text Placeholder 7">
            <a:extLst>
              <a:ext uri="{FF2B5EF4-FFF2-40B4-BE49-F238E27FC236}">
                <a16:creationId xmlns:a16="http://schemas.microsoft.com/office/drawing/2014/main" id="{5D20AE3D-B834-4C77-38E8-42911A467CC6}"/>
              </a:ext>
            </a:extLst>
          </p:cNvPr>
          <p:cNvSpPr txBox="1">
            <a:spLocks/>
          </p:cNvSpPr>
          <p:nvPr/>
        </p:nvSpPr>
        <p:spPr>
          <a:xfrm>
            <a:off x="1530963" y="8662143"/>
            <a:ext cx="1862025" cy="11268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887"/>
              </a:lnSpc>
              <a:buNone/>
            </a:pPr>
            <a:r>
              <a:rPr lang="de-DE" dirty="0" sz="800">
                <a:highlight>
                  <a:srgbClr val="FFFF00"/>
                </a:highlight>
              </a:rPr>
              <a:t>Link zum Quiz zu Lebens­ver­siche­rung und Ein­kom­mens­absi­che­rung (Download) </a:t>
            </a:r>
          </a:p>
          <a:p>
            <a:pPr marL="0" indent="0">
              <a:lnSpc>
                <a:spcPts val="915"/>
              </a:lnSpc>
              <a:buNone/>
            </a:pPr>
            <a:endParaRPr lang="de-DE" dirty="0" sz="825"/>
          </a:p>
        </p:txBody>
      </p:sp>
      <p:sp>
        <p:nvSpPr>
          <p:cNvPr id="59" name="Text Placeholder 7">
            <a:extLst>
              <a:ext uri="{FF2B5EF4-FFF2-40B4-BE49-F238E27FC236}">
                <a16:creationId xmlns:a16="http://schemas.microsoft.com/office/drawing/2014/main" id="{355E8EFF-6E00-3620-7EE5-C3FD3A9627FD}"/>
              </a:ext>
            </a:extLst>
          </p:cNvPr>
          <p:cNvSpPr txBox="1">
            <a:spLocks/>
          </p:cNvSpPr>
          <p:nvPr/>
        </p:nvSpPr>
        <p:spPr>
          <a:xfrm>
            <a:off x="4505941" y="8662143"/>
            <a:ext cx="2437300" cy="11268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026"/>
              </a:lnSpc>
              <a:buNone/>
            </a:pPr>
            <a:r>
              <a:rPr lang="de-DE" dirty="0" sz="925"/>
              <a:t>Nehmen Sie sich einen Moment Zeit: Auf welches finanzielle Risiko fühlen Sie sich am wenigsten vorbereitet – und haben Sorgearbeit oder eine Erwerbsunterbrechung zu dieser Lücke beigetragen?</a:t>
            </a:r>
            <a:endParaRPr lang="de-DE" dirty="0" sz="925"/>
          </a:p>
          <a:p>
            <a:pPr marL="0" indent="0">
              <a:lnSpc>
                <a:spcPts val="915"/>
              </a:lnSpc>
              <a:buNone/>
            </a:pPr>
            <a:endParaRPr lang="de-DE" dirty="0" sz="775"/>
          </a:p>
          <a:p>
            <a:pPr marL="0" indent="0">
              <a:lnSpc>
                <a:spcPts val="1026"/>
              </a:lnSpc>
              <a:buNone/>
            </a:pPr>
            <a:r>
              <a:rPr lang="de-DE" dirty="0" sz="925"/>
              <a:t>Was können Sie tun, um dieses Risiko zu verringern und finanziell sicherer zu werden?</a:t>
            </a:r>
          </a:p>
          <a:p>
            <a:pPr marL="0" indent="0">
              <a:lnSpc>
                <a:spcPts val="2806"/>
              </a:lnSpc>
              <a:buNone/>
            </a:pPr>
            <a:endParaRPr lang="de-DE" dirty="0" sz="2350"/>
          </a:p>
        </p:txBody>
      </p:sp>
    </p:spTree>
    <p:extLst>
      <p:ext uri="{BB962C8B-B14F-4D97-AF65-F5344CB8AC3E}">
        <p14:creationId xmlns:p14="http://schemas.microsoft.com/office/powerpoint/2010/main" val="36119521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A1683-8742-C286-12B0-6F47BE866EF1}"/>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37F7E02-BCE2-ABAC-0B33-97C25DD5982C}"/>
              </a:ext>
            </a:extLst>
          </p:cNvPr>
          <p:cNvSpPr>
            <a:spLocks noGrp="1"/>
          </p:cNvSpPr>
          <p:nvPr>
            <p:ph type="body" sz="quarter" idx="49"/>
          </p:nvPr>
        </p:nvSpPr>
        <p:spPr/>
        <p:txBody>
          <a:bodyPr/>
          <a:lstStyle/>
          <a:p>
            <a:r>
              <a:rPr lang="de-DE" dirty="0"/>
              <a:t>Einführung</a:t>
            </a:r>
          </a:p>
        </p:txBody>
      </p:sp>
      <p:sp>
        <p:nvSpPr>
          <p:cNvPr id="2" name="Text Placeholder 1">
            <a:extLst>
              <a:ext uri="{FF2B5EF4-FFF2-40B4-BE49-F238E27FC236}">
                <a16:creationId xmlns:a16="http://schemas.microsoft.com/office/drawing/2014/main" id="{B5D283D0-612E-C811-8655-88CC37F567AD}"/>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70AC6735-C10F-244B-6BBC-76C391E0E4B3}"/>
              </a:ext>
            </a:extLst>
          </p:cNvPr>
          <p:cNvSpPr>
            <a:spLocks noGrp="1"/>
          </p:cNvSpPr>
          <p:nvPr>
            <p:ph type="body" sz="quarter" idx="61"/>
          </p:nvPr>
        </p:nvSpPr>
        <p:spPr/>
        <p:txBody>
          <a:bodyPr/>
          <a:lstStyle/>
          <a:p>
            <a:pPr>
              <a:lnSpc>
                <a:spcPts val="3420"/>
              </a:lnSpc>
            </a:pPr>
            <a:r>
              <a:rPr lang="de-DE" dirty="0" sz="2700"/>
              <a:t>Frauen in der späten Karrierephase</a:t>
            </a:r>
          </a:p>
        </p:txBody>
      </p:sp>
      <p:sp>
        <p:nvSpPr>
          <p:cNvPr id="8" name="Text Placeholder 7">
            <a:extLst>
              <a:ext uri="{FF2B5EF4-FFF2-40B4-BE49-F238E27FC236}">
                <a16:creationId xmlns:a16="http://schemas.microsoft.com/office/drawing/2014/main" id="{3AC24E82-A16C-D9EA-2603-DCC9163959FB}"/>
              </a:ext>
            </a:extLst>
          </p:cNvPr>
          <p:cNvSpPr>
            <a:spLocks noGrp="1"/>
          </p:cNvSpPr>
          <p:nvPr>
            <p:ph type="body" sz="quarter" idx="64"/>
          </p:nvPr>
        </p:nvSpPr>
        <p:spPr>
          <a:xfrm>
            <a:off x="1704813" y="1708982"/>
            <a:ext cx="5238428" cy="4013901"/>
          </a:xfrm>
        </p:spPr>
        <p:txBody>
          <a:bodyPr/>
          <a:lstStyle/>
          <a:p>
            <a:pPr marL="0" indent="0">
              <a:lnSpc>
                <a:spcPts val="1024"/>
              </a:lnSpc>
              <a:buNone/>
            </a:pPr>
            <a:r>
              <a:rPr lang="de-DE" sz="1175" b="1" dirty="0">
                <a:solidFill>
                  <a:srgbClr val="D38CBC"/>
                </a:solidFill>
              </a:rPr>
              <a:t>Erstellen Sie Ihren 10-Jahres-Fahrplan für lebenslange finanzielle Sicherheit.</a:t>
            </a:r>
          </a:p>
          <a:p>
            <a:pPr marL="0" indent="0">
              <a:lnSpc>
                <a:spcPts val="1373"/>
              </a:lnSpc>
              <a:buNone/>
            </a:pPr>
            <a:endParaRPr lang="de-DE" sz="1150" b="1" dirty="0"/>
          </a:p>
          <a:p>
            <a:pPr marL="0" indent="0">
              <a:lnSpc>
                <a:spcPts val="1024"/>
              </a:lnSpc>
              <a:buNone/>
            </a:pPr>
            <a:r>
              <a:rPr lang="de-DE" sz="1175" b="1" dirty="0"/>
              <a:t>Jahr 1–2: Prüfen &amp; optimieren</a:t>
            </a:r>
          </a:p>
          <a:p>
            <a:pPr marL="0" indent="0">
              <a:lnSpc>
                <a:spcPts val="1373"/>
              </a:lnSpc>
              <a:buNone/>
            </a:pPr>
            <a:endParaRPr lang="de-DE" sz="1150" dirty="0"/>
          </a:p>
          <a:p>
            <a:pPr lvl="0">
              <a:lnSpc>
                <a:spcPts val="999"/>
              </a:lnSpc>
            </a:pPr>
            <a:r>
              <a:rPr lang="de-DE" b="1" dirty="0" sz="900"/>
              <a:t>Umfassende Finanzprüfung</a:t>
            </a:r>
            <a:r>
              <a:rPr lang="de-DE" dirty="0" sz="900"/>
              <a:t>: Vermögenswerte, Verbindlichkeiten, Altersvorsorge und Ersparnisse erfassen.</a:t>
            </a:r>
          </a:p>
          <a:p>
            <a:pPr lvl="0">
              <a:lnSpc>
                <a:spcPts val="999"/>
              </a:lnSpc>
            </a:pPr>
            <a:r>
              <a:rPr lang="de-DE" b="1" dirty="0" sz="900"/>
              <a:t>Beiträge maximieren</a:t>
            </a:r>
            <a:r>
              <a:rPr lang="de-DE" dirty="0" sz="900"/>
              <a:t>: Nachholbeiträge zur Altersvorsorge nutzen</a:t>
            </a:r>
          </a:p>
          <a:p>
            <a:pPr lvl="0">
              <a:lnSpc>
                <a:spcPts val="999"/>
              </a:lnSpc>
            </a:pPr>
            <a:r>
              <a:rPr lang="de-DE" b="1" dirty="0" sz="900"/>
              <a:t>Schulden abbauen</a:t>
            </a:r>
            <a:r>
              <a:rPr lang="de-DE" dirty="0" sz="900"/>
              <a:t>: Hochverzinste Schulden tilgen und bei hohen Wohnkosten über eine kleinere Wohnung nachdenken.</a:t>
            </a:r>
          </a:p>
          <a:p>
            <a:pPr lvl="0">
              <a:lnSpc>
                <a:spcPts val="999"/>
              </a:lnSpc>
            </a:pPr>
            <a:r>
              <a:rPr lang="de-DE" b="1" dirty="0" sz="900"/>
              <a:t>Versicherungs-Check</a:t>
            </a:r>
            <a:r>
              <a:rPr lang="de-DE" dirty="0" sz="900"/>
              <a:t>: Kranken-, Lebens- und Pflegeversicherung überprüfen.</a:t>
            </a:r>
            <a:br>
              <a:rPr lang="de-DE" dirty="0" sz="900"/>
            </a:br>
            <a:endParaRPr lang="de-DE" sz="1175" dirty="0"/>
          </a:p>
          <a:p>
            <a:pPr marL="0" indent="0">
              <a:lnSpc>
                <a:spcPts val="1024"/>
              </a:lnSpc>
              <a:spcBef>
                <a:spcPts val="402"/>
              </a:spcBef>
              <a:buNone/>
            </a:pPr>
            <a:r>
              <a:rPr lang="de-DE" sz="1175" b="1" dirty="0"/>
              <a:t>Jahr 3–4: Fundament stärken</a:t>
            </a:r>
          </a:p>
          <a:p>
            <a:pPr marL="0" indent="0">
              <a:lnSpc>
                <a:spcPts val="1220"/>
              </a:lnSpc>
              <a:buNone/>
            </a:pPr>
            <a:endParaRPr lang="de-DE" sz="1025" dirty="0"/>
          </a:p>
          <a:p>
            <a:pPr lvl="0">
              <a:lnSpc>
                <a:spcPts val="999"/>
              </a:lnSpc>
              <a:spcBef>
                <a:spcPts val="221"/>
              </a:spcBef>
            </a:pPr>
            <a:r>
              <a:rPr lang="de-DE" b="1" dirty="0" sz="900"/>
              <a:t>Notgroschen</a:t>
            </a:r>
            <a:r>
              <a:rPr lang="de-DE" dirty="0" sz="900"/>
              <a:t>: 6–12 Monatsausgaben zurücklegen.</a:t>
            </a:r>
          </a:p>
          <a:p>
            <a:pPr lvl="0">
              <a:lnSpc>
                <a:spcPts val="999"/>
              </a:lnSpc>
            </a:pPr>
            <a:r>
              <a:rPr lang="de-DE" b="1" dirty="0" sz="900"/>
              <a:t>Anlagestrategie</a:t>
            </a:r>
            <a:r>
              <a:rPr lang="de-DE" dirty="0" sz="900"/>
              <a:t>: Auf ein ausgewogenes Portfolio (Wachstum + Erträge) umstellen, um sich gegen Inflation abzusichern.</a:t>
            </a:r>
          </a:p>
          <a:p>
            <a:pPr lvl="0">
              <a:lnSpc>
                <a:spcPts val="999"/>
              </a:lnSpc>
            </a:pPr>
            <a:r>
              <a:rPr lang="de-DE" b="1" dirty="0" sz="900"/>
              <a:t>Gesetzliche Rente planen</a:t>
            </a:r>
            <a:r>
              <a:rPr lang="de-DE" dirty="0" sz="900"/>
              <a:t>: Szenarien für den Rentenbeginn mit 62, 67 oder 70 durchspielen.</a:t>
            </a:r>
          </a:p>
          <a:p>
            <a:pPr lvl="0">
              <a:lnSpc>
                <a:spcPts val="1830"/>
              </a:lnSpc>
            </a:pPr>
            <a:endParaRPr lang="de-DE" dirty="0" sz="1525"/>
          </a:p>
          <a:p>
            <a:pPr marL="0" indent="0">
              <a:lnSpc>
                <a:spcPts val="1024"/>
              </a:lnSpc>
              <a:spcBef>
                <a:spcPts val="247"/>
              </a:spcBef>
              <a:buNone/>
            </a:pPr>
            <a:r>
              <a:rPr lang="de-DE" sz="1175" b="1" dirty="0"/>
              <a:t>Jahr 5–6: Übergang planen</a:t>
            </a:r>
          </a:p>
          <a:p>
            <a:pPr marL="0" indent="0">
              <a:lnSpc>
                <a:spcPts val="1372"/>
              </a:lnSpc>
              <a:buNone/>
            </a:pPr>
            <a:endParaRPr lang="de-DE" sz="1150" dirty="0"/>
          </a:p>
          <a:p>
            <a:pPr lvl="0">
              <a:lnSpc>
                <a:spcPts val="999"/>
              </a:lnSpc>
            </a:pPr>
            <a:r>
              <a:rPr lang="de-DE" b="1" dirty="0" sz="900"/>
              <a:t>Budget für den Ruhestand</a:t>
            </a:r>
            <a:r>
              <a:rPr lang="de-DE" dirty="0" sz="900"/>
              <a:t>: Ausgaben für aktive und spätere Jahre schätzen.</a:t>
            </a:r>
          </a:p>
          <a:p>
            <a:pPr lvl="0">
              <a:lnSpc>
                <a:spcPts val="999"/>
              </a:lnSpc>
            </a:pPr>
            <a:r>
              <a:rPr lang="de-DE" b="1" dirty="0" sz="900"/>
              <a:t>Gesundheitsstrategie</a:t>
            </a:r>
            <a:r>
              <a:rPr lang="de-DE" dirty="0" sz="900"/>
              <a:t>: Zusatzversicherungen und Pflegeoptionen prüfen.</a:t>
            </a:r>
          </a:p>
          <a:p>
            <a:pPr lvl="0">
              <a:lnSpc>
                <a:spcPts val="999"/>
              </a:lnSpc>
            </a:pPr>
            <a:r>
              <a:rPr lang="de-DE" b="1" dirty="0" sz="900"/>
              <a:t>Steuereffizienz</a:t>
            </a:r>
            <a:r>
              <a:rPr lang="de-DE" dirty="0" sz="900"/>
              <a:t>: Strategien erwägen, die die künftige Steuerlast senken.</a:t>
            </a:r>
            <a:br>
              <a:rPr lang="de-DE" dirty="0" sz="900"/>
            </a:br>
            <a:endParaRPr lang="de-DE" dirty="0" sz="900"/>
          </a:p>
          <a:p>
            <a:pPr marL="0" indent="0">
              <a:lnSpc>
                <a:spcPts val="1024"/>
              </a:lnSpc>
              <a:spcBef>
                <a:spcPts val="774"/>
              </a:spcBef>
              <a:buNone/>
            </a:pPr>
            <a:r>
              <a:rPr lang="de-DE" sz="1175" b="1" dirty="0"/>
              <a:t>Jahr 7–8: Anpassungen vor dem Ruhestand</a:t>
            </a:r>
          </a:p>
          <a:p>
            <a:pPr marL="0" indent="0">
              <a:lnSpc>
                <a:spcPts val="1381"/>
              </a:lnSpc>
              <a:buNone/>
            </a:pPr>
            <a:endParaRPr lang="de-DE" sz="1150" dirty="0"/>
          </a:p>
          <a:p>
            <a:pPr lvl="0">
              <a:lnSpc>
                <a:spcPts val="999"/>
              </a:lnSpc>
              <a:spcBef>
                <a:spcPts val="212"/>
              </a:spcBef>
            </a:pPr>
            <a:r>
              <a:rPr lang="de-DE" b="1" dirty="0" sz="900"/>
              <a:t>Rentenbeginn festlegen</a:t>
            </a:r>
            <a:r>
              <a:rPr lang="de-DE" dirty="0" sz="900"/>
              <a:t>: Ersparnisse und Einkommensquellen darauf abstimmen.</a:t>
            </a:r>
          </a:p>
          <a:p>
            <a:pPr lvl="0">
              <a:lnSpc>
                <a:spcPts val="999"/>
              </a:lnSpc>
            </a:pPr>
            <a:r>
              <a:rPr lang="de-DE" b="1" dirty="0" sz="900"/>
              <a:t>Nachlassplanung</a:t>
            </a:r>
            <a:r>
              <a:rPr lang="de-DE" dirty="0" sz="900"/>
              <a:t>: Testamente, Trusts und Begünstigte aktualisieren.</a:t>
            </a:r>
          </a:p>
          <a:p>
            <a:pPr lvl="0">
              <a:lnSpc>
                <a:spcPts val="999"/>
              </a:lnSpc>
            </a:pPr>
            <a:r>
              <a:rPr lang="de-DE" b="1" dirty="0" sz="900"/>
              <a:t>Risikomanagement</a:t>
            </a:r>
            <a:r>
              <a:rPr lang="de-DE" dirty="0" sz="900"/>
              <a:t>: Das Risiko durch Marktschwankungen verringern, je näher der Ruhestand rückt.</a:t>
            </a:r>
          </a:p>
          <a:p>
            <a:pPr>
              <a:lnSpc>
                <a:spcPts val="610"/>
              </a:lnSpc>
            </a:pPr>
            <a:endParaRPr lang="de-DE" dirty="0" sz="500"/>
          </a:p>
          <a:p>
            <a:pPr marL="0" indent="0">
              <a:lnSpc>
                <a:spcPts val="1024"/>
              </a:lnSpc>
              <a:spcBef>
                <a:spcPts val="1248"/>
              </a:spcBef>
              <a:buNone/>
            </a:pPr>
            <a:r>
              <a:rPr lang="de-DE" sz="1175" b="1" dirty="0"/>
              <a:t>Jahr 9–10: Start in den Ruhestand</a:t>
            </a:r>
          </a:p>
          <a:p>
            <a:pPr marL="0" indent="0">
              <a:lnSpc>
                <a:spcPts val="1372"/>
              </a:lnSpc>
              <a:buNone/>
            </a:pPr>
            <a:endParaRPr lang="de-DE" sz="1150" dirty="0"/>
          </a:p>
          <a:p>
            <a:pPr lvl="0">
              <a:lnSpc>
                <a:spcPts val="999"/>
              </a:lnSpc>
            </a:pPr>
            <a:r>
              <a:rPr lang="de-DE" b="1" dirty="0" sz="900"/>
              <a:t>Entnahmestrategie</a:t>
            </a:r>
            <a:r>
              <a:rPr lang="de-DE" dirty="0" sz="900"/>
              <a:t>: Einen nachhaltigen Entnahmeplan umsetzen (z. B. 4-%-Regel, angepasst an die Lebenserwartung).</a:t>
            </a:r>
          </a:p>
          <a:p>
            <a:pPr lvl="0">
              <a:lnSpc>
                <a:spcPts val="999"/>
              </a:lnSpc>
            </a:pPr>
            <a:r>
              <a:rPr lang="de-DE" b="1" dirty="0" sz="900"/>
              <a:t>Beobachten &amp; anpassen</a:t>
            </a:r>
            <a:r>
              <a:rPr lang="de-DE" dirty="0" sz="900"/>
              <a:t>: Jährlich auf Inflation, Marktveränderungen und Gesundheitsbedarf prüfen.</a:t>
            </a:r>
          </a:p>
          <a:p>
            <a:pPr lvl="0">
              <a:lnSpc>
                <a:spcPts val="999"/>
              </a:lnSpc>
            </a:pPr>
            <a:r>
              <a:rPr lang="de-DE" b="1" dirty="0" sz="900"/>
              <a:t>Vermächtnisziele</a:t>
            </a:r>
            <a:r>
              <a:rPr lang="de-DE" dirty="0" sz="900"/>
              <a:t>: Spenden- oder Erbschaftspläne schriftlich festhalten.</a:t>
            </a:r>
          </a:p>
          <a:p>
            <a:pPr>
              <a:lnSpc>
                <a:spcPts val="762"/>
              </a:lnSpc>
            </a:pPr>
            <a:endParaRPr lang="de-DE" dirty="0" sz="625"/>
          </a:p>
          <a:p>
            <a:pPr>
              <a:lnSpc>
                <a:spcPts val="1220"/>
              </a:lnSpc>
            </a:pPr>
            <a:endParaRPr lang="de-DE" dirty="0" sz="1025"/>
          </a:p>
        </p:txBody>
      </p:sp>
      <p:sp>
        <p:nvSpPr>
          <p:cNvPr id="68" name="Rounded Rectangle 67">
            <a:extLst>
              <a:ext uri="{FF2B5EF4-FFF2-40B4-BE49-F238E27FC236}">
                <a16:creationId xmlns:a16="http://schemas.microsoft.com/office/drawing/2014/main" id="{2DDEEC01-C680-171D-FD2C-3452C55A4057}"/>
              </a:ext>
            </a:extLst>
          </p:cNvPr>
          <p:cNvSpPr/>
          <p:nvPr/>
        </p:nvSpPr>
        <p:spPr>
          <a:xfrm>
            <a:off x="1758517" y="7821325"/>
            <a:ext cx="5231219" cy="1637414"/>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9" name="Text Placeholder 7">
            <a:extLst>
              <a:ext uri="{FF2B5EF4-FFF2-40B4-BE49-F238E27FC236}">
                <a16:creationId xmlns:a16="http://schemas.microsoft.com/office/drawing/2014/main" id="{04E4CDFA-C703-B814-B403-DAB1EF876D2F}"/>
              </a:ext>
            </a:extLst>
          </p:cNvPr>
          <p:cNvSpPr txBox="1">
            <a:spLocks/>
          </p:cNvSpPr>
          <p:nvPr/>
        </p:nvSpPr>
        <p:spPr>
          <a:xfrm>
            <a:off x="1965225" y="8227725"/>
            <a:ext cx="4804065" cy="11268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dirty="0"/>
              <a:t>Nutzen Sie einen Ruhestandsrechner, um den Fahrplan zu erstellen, der am besten zu Ihnen passt.</a:t>
            </a:r>
          </a:p>
          <a:p>
            <a:pPr marL="0" indent="0">
              <a:lnSpc>
                <a:spcPts val="1220"/>
              </a:lnSpc>
              <a:buNone/>
            </a:pPr>
            <a:endParaRPr lang="de-DE" dirty="0" sz="1025"/>
          </a:p>
          <a:p>
            <a:pPr marL="0" indent="0">
              <a:buNone/>
            </a:pPr>
            <a:r>
              <a:rPr lang="de-DE" dirty="0"/>
              <a:t> </a:t>
            </a:r>
            <a:r>
              <a:rPr lang="de-DE" dirty="0">
                <a:hlinkClick r:id="rId2"/>
              </a:rPr>
              <a:t>Retirement Calculator Guide: Plan Your EU Pension &amp; Financial Future</a:t>
            </a:r>
            <a:endParaRPr lang="de-DE" dirty="0"/>
          </a:p>
          <a:p>
            <a:pPr marL="0" indent="0">
              <a:buNone/>
            </a:pPr>
            <a:r>
              <a:rPr lang="de-DE" dirty="0">
                <a:hlinkClick r:id="rId3"/>
              </a:rPr>
              <a:t>Ruhestandsrechner</a:t>
            </a:r>
            <a:endParaRPr lang="de-DE" dirty="0"/>
          </a:p>
          <a:p>
            <a:pPr marL="0" indent="0">
              <a:buNone/>
            </a:pPr>
            <a:r>
              <a:rPr lang="de-DE" dirty="0">
                <a:hlinkClick r:id="rId4"/>
              </a:rPr>
              <a:t>ETF Savings Plan Calculator | </a:t>
            </a:r>
            <a:r>
              <a:rPr lang="de-DE" dirty="0" err="1">
                <a:hlinkClick r:id="rId4"/>
              </a:rPr>
              <a:t>justETF</a:t>
            </a:r>
            <a:endParaRPr lang="de-DE" dirty="0"/>
          </a:p>
          <a:p>
            <a:pPr marL="0" indent="0">
              <a:lnSpc>
                <a:spcPts val="1220"/>
              </a:lnSpc>
              <a:buNone/>
            </a:pPr>
            <a:endParaRPr lang="de-DE" dirty="0" sz="1025"/>
          </a:p>
        </p:txBody>
      </p:sp>
      <p:grpSp>
        <p:nvGrpSpPr>
          <p:cNvPr id="51" name="Group 50">
            <a:extLst>
              <a:ext uri="{FF2B5EF4-FFF2-40B4-BE49-F238E27FC236}">
                <a16:creationId xmlns:a16="http://schemas.microsoft.com/office/drawing/2014/main" id="{99460D92-5721-9BC6-CFD3-B7D7771BE3D5}"/>
              </a:ext>
            </a:extLst>
          </p:cNvPr>
          <p:cNvGrpSpPr/>
          <p:nvPr/>
        </p:nvGrpSpPr>
        <p:grpSpPr>
          <a:xfrm>
            <a:off x="1915869" y="7618125"/>
            <a:ext cx="1387128" cy="406400"/>
            <a:chOff x="1997756" y="3611831"/>
            <a:chExt cx="1387128" cy="406400"/>
          </a:xfrm>
        </p:grpSpPr>
        <p:grpSp>
          <p:nvGrpSpPr>
            <p:cNvPr id="70" name="Group 69">
              <a:extLst>
                <a:ext uri="{FF2B5EF4-FFF2-40B4-BE49-F238E27FC236}">
                  <a16:creationId xmlns:a16="http://schemas.microsoft.com/office/drawing/2014/main" id="{83B23987-5491-886E-3773-1846DACF78E7}"/>
                </a:ext>
              </a:extLst>
            </p:cNvPr>
            <p:cNvGrpSpPr/>
            <p:nvPr/>
          </p:nvGrpSpPr>
          <p:grpSpPr>
            <a:xfrm>
              <a:off x="1997756" y="3611831"/>
              <a:ext cx="1387128" cy="406400"/>
              <a:chOff x="1590175" y="6032510"/>
              <a:chExt cx="1387128" cy="406400"/>
            </a:xfrm>
          </p:grpSpPr>
          <p:sp>
            <p:nvSpPr>
              <p:cNvPr id="71" name="Rectangle 70">
                <a:extLst>
                  <a:ext uri="{FF2B5EF4-FFF2-40B4-BE49-F238E27FC236}">
                    <a16:creationId xmlns:a16="http://schemas.microsoft.com/office/drawing/2014/main" id="{6F812964-1530-FDDD-7D5F-61A8A058A5C0}"/>
                  </a:ext>
                </a:extLst>
              </p:cNvPr>
              <p:cNvSpPr/>
              <p:nvPr/>
            </p:nvSpPr>
            <p:spPr>
              <a:xfrm>
                <a:off x="1941158" y="6087928"/>
                <a:ext cx="762435"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72" name="Rectangle 71">
                <a:extLst>
                  <a:ext uri="{FF2B5EF4-FFF2-40B4-BE49-F238E27FC236}">
                    <a16:creationId xmlns:a16="http://schemas.microsoft.com/office/drawing/2014/main" id="{AF8A5035-F3FB-BE21-A5A3-82408EF19B0A}"/>
                  </a:ext>
                </a:extLst>
              </p:cNvPr>
              <p:cNvSpPr/>
              <p:nvPr/>
            </p:nvSpPr>
            <p:spPr>
              <a:xfrm>
                <a:off x="1784140" y="6092546"/>
                <a:ext cx="919453" cy="286328"/>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73" name="Text Placeholder 122">
                <a:extLst>
                  <a:ext uri="{FF2B5EF4-FFF2-40B4-BE49-F238E27FC236}">
                    <a16:creationId xmlns:a16="http://schemas.microsoft.com/office/drawing/2014/main" id="{4C357EE3-DC37-FF4A-A34C-E51483F937AF}"/>
                  </a:ext>
                </a:extLst>
              </p:cNvPr>
              <p:cNvSpPr txBox="1">
                <a:spLocks/>
              </p:cNvSpPr>
              <p:nvPr/>
            </p:nvSpPr>
            <p:spPr>
              <a:xfrm>
                <a:off x="1981385" y="6096239"/>
                <a:ext cx="99591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Notizen</a:t>
                </a:r>
              </a:p>
            </p:txBody>
          </p:sp>
          <p:sp>
            <p:nvSpPr>
              <p:cNvPr id="74" name="Oval 73">
                <a:extLst>
                  <a:ext uri="{FF2B5EF4-FFF2-40B4-BE49-F238E27FC236}">
                    <a16:creationId xmlns:a16="http://schemas.microsoft.com/office/drawing/2014/main" id="{61C1E905-1716-0B0D-549C-79377049B07F}"/>
                  </a:ext>
                </a:extLst>
              </p:cNvPr>
              <p:cNvSpPr/>
              <p:nvPr/>
            </p:nvSpPr>
            <p:spPr>
              <a:xfrm>
                <a:off x="1590175" y="6032510"/>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77" name="Freeform 76">
                <a:extLst>
                  <a:ext uri="{FF2B5EF4-FFF2-40B4-BE49-F238E27FC236}">
                    <a16:creationId xmlns:a16="http://schemas.microsoft.com/office/drawing/2014/main" id="{6391D52E-6754-382F-FDB1-096DD5485ACF}"/>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de-DE" dirty="0"/>
              </a:p>
            </p:txBody>
          </p:sp>
        </p:grpSp>
        <p:grpSp>
          <p:nvGrpSpPr>
            <p:cNvPr id="41" name="Group 40">
              <a:extLst>
                <a:ext uri="{FF2B5EF4-FFF2-40B4-BE49-F238E27FC236}">
                  <a16:creationId xmlns:a16="http://schemas.microsoft.com/office/drawing/2014/main" id="{386945DE-AA9A-FCC6-C7E4-7A8E1F23A033}"/>
                </a:ext>
              </a:extLst>
            </p:cNvPr>
            <p:cNvGrpSpPr/>
            <p:nvPr/>
          </p:nvGrpSpPr>
          <p:grpSpPr>
            <a:xfrm>
              <a:off x="2082840" y="3699396"/>
              <a:ext cx="249276" cy="237604"/>
              <a:chOff x="8687174" y="1568164"/>
              <a:chExt cx="1195477" cy="1139501"/>
            </a:xfrm>
            <a:solidFill>
              <a:schemeClr val="bg1"/>
            </a:solidFill>
          </p:grpSpPr>
          <p:grpSp>
            <p:nvGrpSpPr>
              <p:cNvPr id="42" name="Graphic 37">
                <a:extLst>
                  <a:ext uri="{FF2B5EF4-FFF2-40B4-BE49-F238E27FC236}">
                    <a16:creationId xmlns:a16="http://schemas.microsoft.com/office/drawing/2014/main" id="{7A7E97B6-3FF0-85F1-737D-21D1BBC9BA39}"/>
                  </a:ext>
                </a:extLst>
              </p:cNvPr>
              <p:cNvGrpSpPr/>
              <p:nvPr/>
            </p:nvGrpSpPr>
            <p:grpSpPr>
              <a:xfrm>
                <a:off x="9122006" y="1798742"/>
                <a:ext cx="652378" cy="709850"/>
                <a:chOff x="4172018" y="1336363"/>
                <a:chExt cx="742283" cy="807675"/>
              </a:xfrm>
              <a:grpFill/>
            </p:grpSpPr>
            <p:sp>
              <p:nvSpPr>
                <p:cNvPr id="44" name="Freeform 43">
                  <a:extLst>
                    <a:ext uri="{FF2B5EF4-FFF2-40B4-BE49-F238E27FC236}">
                      <a16:creationId xmlns:a16="http://schemas.microsoft.com/office/drawing/2014/main" id="{B1A950C5-96F4-8E33-BA15-C6744590846D}"/>
                    </a:ext>
                  </a:extLst>
                </p:cNvPr>
                <p:cNvSpPr/>
                <p:nvPr/>
              </p:nvSpPr>
              <p:spPr>
                <a:xfrm>
                  <a:off x="4172018" y="1603142"/>
                  <a:ext cx="326273" cy="540896"/>
                </a:xfrm>
                <a:custGeom>
                  <a:avLst/>
                  <a:gdLst>
                    <a:gd name="connsiteX0" fmla="*/ 270512 w 326273"/>
                    <a:gd name="connsiteY0" fmla="*/ 377770 h 540896"/>
                    <a:gd name="connsiteX1" fmla="*/ 323765 w 326273"/>
                    <a:gd name="connsiteY1" fmla="*/ 400593 h 540896"/>
                    <a:gd name="connsiteX2" fmla="*/ 323765 w 326273"/>
                    <a:gd name="connsiteY2" fmla="*/ 517560 h 540896"/>
                    <a:gd name="connsiteX3" fmla="*/ 296187 w 326273"/>
                    <a:gd name="connsiteY3" fmla="*/ 538481 h 540896"/>
                    <a:gd name="connsiteX4" fmla="*/ 30872 w 326273"/>
                    <a:gd name="connsiteY4" fmla="*/ 538481 h 540896"/>
                    <a:gd name="connsiteX5" fmla="*/ 3294 w 326273"/>
                    <a:gd name="connsiteY5" fmla="*/ 515658 h 540896"/>
                    <a:gd name="connsiteX6" fmla="*/ 3294 w 326273"/>
                    <a:gd name="connsiteY6" fmla="*/ 398691 h 540896"/>
                    <a:gd name="connsiteX7" fmla="*/ 56548 w 326273"/>
                    <a:gd name="connsiteY7" fmla="*/ 377770 h 540896"/>
                    <a:gd name="connsiteX8" fmla="*/ 56548 w 326273"/>
                    <a:gd name="connsiteY8" fmla="*/ 162855 h 540896"/>
                    <a:gd name="connsiteX9" fmla="*/ 3294 w 326273"/>
                    <a:gd name="connsiteY9" fmla="*/ 141934 h 540896"/>
                    <a:gd name="connsiteX10" fmla="*/ 3294 w 326273"/>
                    <a:gd name="connsiteY10" fmla="*/ 24967 h 540896"/>
                    <a:gd name="connsiteX11" fmla="*/ 30872 w 326273"/>
                    <a:gd name="connsiteY11" fmla="*/ 2144 h 540896"/>
                    <a:gd name="connsiteX12" fmla="*/ 245787 w 326273"/>
                    <a:gd name="connsiteY12" fmla="*/ 2144 h 540896"/>
                    <a:gd name="connsiteX13" fmla="*/ 271462 w 326273"/>
                    <a:gd name="connsiteY13" fmla="*/ 22114 h 540896"/>
                    <a:gd name="connsiteX14" fmla="*/ 271462 w 326273"/>
                    <a:gd name="connsiteY14" fmla="*/ 377770 h 540896"/>
                    <a:gd name="connsiteX15" fmla="*/ 217258 w 326273"/>
                    <a:gd name="connsiteY15" fmla="*/ 55397 h 540896"/>
                    <a:gd name="connsiteX16" fmla="*/ 56548 w 326273"/>
                    <a:gd name="connsiteY16" fmla="*/ 55397 h 540896"/>
                    <a:gd name="connsiteX17" fmla="*/ 56548 w 326273"/>
                    <a:gd name="connsiteY17" fmla="*/ 108651 h 540896"/>
                    <a:gd name="connsiteX18" fmla="*/ 109801 w 326273"/>
                    <a:gd name="connsiteY18" fmla="*/ 129572 h 540896"/>
                    <a:gd name="connsiteX19" fmla="*/ 109801 w 326273"/>
                    <a:gd name="connsiteY19" fmla="*/ 402494 h 540896"/>
                    <a:gd name="connsiteX20" fmla="*/ 56548 w 326273"/>
                    <a:gd name="connsiteY20" fmla="*/ 430072 h 540896"/>
                    <a:gd name="connsiteX21" fmla="*/ 56548 w 326273"/>
                    <a:gd name="connsiteY21" fmla="*/ 483325 h 540896"/>
                    <a:gd name="connsiteX22" fmla="*/ 271462 w 326273"/>
                    <a:gd name="connsiteY22" fmla="*/ 483325 h 540896"/>
                    <a:gd name="connsiteX23" fmla="*/ 271462 w 326273"/>
                    <a:gd name="connsiteY23" fmla="*/ 430072 h 540896"/>
                    <a:gd name="connsiteX24" fmla="*/ 236277 w 326273"/>
                    <a:gd name="connsiteY24" fmla="*/ 429121 h 540896"/>
                    <a:gd name="connsiteX25" fmla="*/ 217258 w 326273"/>
                    <a:gd name="connsiteY25" fmla="*/ 410102 h 540896"/>
                    <a:gd name="connsiteX26" fmla="*/ 217258 w 326273"/>
                    <a:gd name="connsiteY26" fmla="*/ 54446 h 54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6273" h="540896">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grpFill/>
                <a:ln w="9502" cap="flat">
                  <a:noFill/>
                  <a:prstDash val="solid"/>
                  <a:miter/>
                </a:ln>
              </p:spPr>
              <p:txBody>
                <a:bodyPr rtlCol="0" anchor="ctr"/>
                <a:lstStyle/>
                <a:p>
                  <a:endParaRPr lang="de-DE" dirty="0"/>
                </a:p>
              </p:txBody>
            </p:sp>
            <p:sp>
              <p:nvSpPr>
                <p:cNvPr id="45" name="Freeform 44">
                  <a:extLst>
                    <a:ext uri="{FF2B5EF4-FFF2-40B4-BE49-F238E27FC236}">
                      <a16:creationId xmlns:a16="http://schemas.microsoft.com/office/drawing/2014/main" id="{207782B5-7BE1-59FF-4F00-D91783770994}"/>
                    </a:ext>
                  </a:extLst>
                </p:cNvPr>
                <p:cNvSpPr/>
                <p:nvPr/>
              </p:nvSpPr>
              <p:spPr>
                <a:xfrm>
                  <a:off x="4229167" y="1336363"/>
                  <a:ext cx="210937" cy="214976"/>
                </a:xfrm>
                <a:custGeom>
                  <a:avLst/>
                  <a:gdLst>
                    <a:gd name="connsiteX0" fmla="*/ 94493 w 210937"/>
                    <a:gd name="connsiteY0" fmla="*/ 755 h 214976"/>
                    <a:gd name="connsiteX1" fmla="*/ 112561 w 210937"/>
                    <a:gd name="connsiteY1" fmla="*/ 214719 h 214976"/>
                    <a:gd name="connsiteX2" fmla="*/ 94493 w 210937"/>
                    <a:gd name="connsiteY2" fmla="*/ 755 h 214976"/>
                    <a:gd name="connsiteX3" fmla="*/ 97346 w 210937"/>
                    <a:gd name="connsiteY3" fmla="*/ 54959 h 214976"/>
                    <a:gd name="connsiteX4" fmla="*/ 112561 w 210937"/>
                    <a:gd name="connsiteY4" fmla="*/ 161466 h 214976"/>
                    <a:gd name="connsiteX5" fmla="*/ 97346 w 210937"/>
                    <a:gd name="connsiteY5" fmla="*/ 54959 h 21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37" h="214976">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grpFill/>
                <a:ln w="9502" cap="flat">
                  <a:noFill/>
                  <a:prstDash val="solid"/>
                  <a:miter/>
                </a:ln>
              </p:spPr>
              <p:txBody>
                <a:bodyPr rtlCol="0" anchor="ctr"/>
                <a:lstStyle/>
                <a:p>
                  <a:endParaRPr lang="de-DE" dirty="0"/>
                </a:p>
              </p:txBody>
            </p:sp>
            <p:sp>
              <p:nvSpPr>
                <p:cNvPr id="46" name="Freeform 45">
                  <a:extLst>
                    <a:ext uri="{FF2B5EF4-FFF2-40B4-BE49-F238E27FC236}">
                      <a16:creationId xmlns:a16="http://schemas.microsoft.com/office/drawing/2014/main" id="{F5514493-ECFB-81A7-CFE3-D554F3071723}"/>
                    </a:ext>
                  </a:extLst>
                </p:cNvPr>
                <p:cNvSpPr/>
                <p:nvPr/>
              </p:nvSpPr>
              <p:spPr>
                <a:xfrm>
                  <a:off x="4809596" y="1481626"/>
                  <a:ext cx="104705" cy="404660"/>
                </a:xfrm>
                <a:custGeom>
                  <a:avLst/>
                  <a:gdLst>
                    <a:gd name="connsiteX0" fmla="*/ 85586 w 104705"/>
                    <a:gd name="connsiteY0" fmla="*/ 385172 h 404660"/>
                    <a:gd name="connsiteX1" fmla="*/ 40891 w 104705"/>
                    <a:gd name="connsiteY1" fmla="*/ 368055 h 404660"/>
                    <a:gd name="connsiteX2" fmla="*/ 31381 w 104705"/>
                    <a:gd name="connsiteY2" fmla="*/ 115102 h 404660"/>
                    <a:gd name="connsiteX3" fmla="*/ 0 w 104705"/>
                    <a:gd name="connsiteY3" fmla="*/ 27614 h 404660"/>
                    <a:gd name="connsiteX4" fmla="*/ 45646 w 104705"/>
                    <a:gd name="connsiteY4" fmla="*/ 8595 h 404660"/>
                    <a:gd name="connsiteX5" fmla="*/ 84635 w 104705"/>
                    <a:gd name="connsiteY5" fmla="*/ 108445 h 404660"/>
                    <a:gd name="connsiteX6" fmla="*/ 93193 w 104705"/>
                    <a:gd name="connsiteY6" fmla="*/ 368055 h 404660"/>
                    <a:gd name="connsiteX7" fmla="*/ 84635 w 104705"/>
                    <a:gd name="connsiteY7" fmla="*/ 385172 h 40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05" h="40466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grpFill/>
                <a:ln w="9502" cap="flat">
                  <a:noFill/>
                  <a:prstDash val="solid"/>
                  <a:miter/>
                </a:ln>
              </p:spPr>
              <p:txBody>
                <a:bodyPr rtlCol="0" anchor="ctr"/>
                <a:lstStyle/>
                <a:p>
                  <a:endParaRPr lang="de-DE" dirty="0"/>
                </a:p>
              </p:txBody>
            </p:sp>
            <p:sp>
              <p:nvSpPr>
                <p:cNvPr id="47" name="Freeform 46">
                  <a:extLst>
                    <a:ext uri="{FF2B5EF4-FFF2-40B4-BE49-F238E27FC236}">
                      <a16:creationId xmlns:a16="http://schemas.microsoft.com/office/drawing/2014/main" id="{4D85EFDF-BA46-6B4D-A388-C0181F8BC456}"/>
                    </a:ext>
                  </a:extLst>
                </p:cNvPr>
                <p:cNvSpPr/>
                <p:nvPr/>
              </p:nvSpPr>
              <p:spPr>
                <a:xfrm>
                  <a:off x="4756500" y="1389805"/>
                  <a:ext cx="50819" cy="51633"/>
                </a:xfrm>
                <a:custGeom>
                  <a:avLst/>
                  <a:gdLst>
                    <a:gd name="connsiteX0" fmla="*/ 17911 w 50819"/>
                    <a:gd name="connsiteY0" fmla="*/ 566 h 51633"/>
                    <a:gd name="connsiteX1" fmla="*/ 36930 w 50819"/>
                    <a:gd name="connsiteY1" fmla="*/ 49064 h 51633"/>
                    <a:gd name="connsiteX2" fmla="*/ 17911 w 50819"/>
                    <a:gd name="connsiteY2" fmla="*/ 566 h 51633"/>
                  </a:gdLst>
                  <a:ahLst/>
                  <a:cxnLst>
                    <a:cxn ang="0">
                      <a:pos x="connsiteX0" y="connsiteY0"/>
                    </a:cxn>
                    <a:cxn ang="0">
                      <a:pos x="connsiteX1" y="connsiteY1"/>
                    </a:cxn>
                    <a:cxn ang="0">
                      <a:pos x="connsiteX2" y="connsiteY2"/>
                    </a:cxn>
                  </a:cxnLst>
                  <a:rect l="l" t="t" r="r" b="b"/>
                  <a:pathLst>
                    <a:path w="50819" h="51633">
                      <a:moveTo>
                        <a:pt x="17911" y="566"/>
                      </a:moveTo>
                      <a:cubicBezTo>
                        <a:pt x="45489" y="-5140"/>
                        <a:pt x="65459" y="33849"/>
                        <a:pt x="36930" y="49064"/>
                      </a:cubicBezTo>
                      <a:cubicBezTo>
                        <a:pt x="8402" y="64279"/>
                        <a:pt x="-19176" y="7222"/>
                        <a:pt x="17911" y="566"/>
                      </a:cubicBezTo>
                      <a:close/>
                    </a:path>
                  </a:pathLst>
                </a:custGeom>
                <a:grpFill/>
                <a:ln w="9502" cap="flat">
                  <a:noFill/>
                  <a:prstDash val="solid"/>
                  <a:miter/>
                </a:ln>
              </p:spPr>
              <p:txBody>
                <a:bodyPr rtlCol="0" anchor="ctr"/>
                <a:lstStyle/>
                <a:p>
                  <a:endParaRPr lang="de-DE" dirty="0"/>
                </a:p>
              </p:txBody>
            </p:sp>
          </p:grpSp>
          <p:sp>
            <p:nvSpPr>
              <p:cNvPr id="43" name="Oval Callout 42">
                <a:extLst>
                  <a:ext uri="{FF2B5EF4-FFF2-40B4-BE49-F238E27FC236}">
                    <a16:creationId xmlns:a16="http://schemas.microsoft.com/office/drawing/2014/main" id="{9F220AD4-E3E2-D12C-FC87-F81B389B36B1}"/>
                  </a:ext>
                </a:extLst>
              </p:cNvPr>
              <p:cNvSpPr/>
              <p:nvPr/>
            </p:nvSpPr>
            <p:spPr>
              <a:xfrm rot="1336282">
                <a:off x="8687174" y="1568164"/>
                <a:ext cx="1195477" cy="1139501"/>
              </a:xfrm>
              <a:prstGeom prst="wedgeEllipseCallout">
                <a:avLst>
                  <a:gd name="adj1" fmla="val -24644"/>
                  <a:gd name="adj2" fmla="val 67550"/>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grpSp>
      <p:cxnSp>
        <p:nvCxnSpPr>
          <p:cNvPr id="3" name="Straight Connector 2">
            <a:extLst>
              <a:ext uri="{FF2B5EF4-FFF2-40B4-BE49-F238E27FC236}">
                <a16:creationId xmlns:a16="http://schemas.microsoft.com/office/drawing/2014/main" id="{263FBFED-6AB2-7CE4-96F7-25220D443225}"/>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4" name="Graphic 2">
            <a:extLst>
              <a:ext uri="{FF2B5EF4-FFF2-40B4-BE49-F238E27FC236}">
                <a16:creationId xmlns:a16="http://schemas.microsoft.com/office/drawing/2014/main" id="{4193459A-E107-95E1-54CD-F268A66F4D3D}"/>
              </a:ext>
            </a:extLst>
          </p:cNvPr>
          <p:cNvGrpSpPr/>
          <p:nvPr/>
        </p:nvGrpSpPr>
        <p:grpSpPr>
          <a:xfrm>
            <a:off x="973372" y="543749"/>
            <a:ext cx="594171" cy="758066"/>
            <a:chOff x="5321116" y="858896"/>
            <a:chExt cx="888315" cy="1133345"/>
          </a:xfrm>
          <a:solidFill>
            <a:srgbClr val="D38CBC"/>
          </a:solidFill>
        </p:grpSpPr>
        <p:sp>
          <p:nvSpPr>
            <p:cNvPr id="6" name="Freeform 5">
              <a:extLst>
                <a:ext uri="{FF2B5EF4-FFF2-40B4-BE49-F238E27FC236}">
                  <a16:creationId xmlns:a16="http://schemas.microsoft.com/office/drawing/2014/main" id="{59BDC3E7-7B4D-D3DE-92DA-3C860DD02C22}"/>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 name="Freeform 8">
              <a:extLst>
                <a:ext uri="{FF2B5EF4-FFF2-40B4-BE49-F238E27FC236}">
                  <a16:creationId xmlns:a16="http://schemas.microsoft.com/office/drawing/2014/main" id="{6153B09A-3266-4272-08CF-5FB4AE3C9726}"/>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0" name="Freeform 9">
              <a:extLst>
                <a:ext uri="{FF2B5EF4-FFF2-40B4-BE49-F238E27FC236}">
                  <a16:creationId xmlns:a16="http://schemas.microsoft.com/office/drawing/2014/main" id="{F8C6C8BD-4654-9FD4-604D-172E2CEE16FE}"/>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1" name="Freeform 10">
              <a:extLst>
                <a:ext uri="{FF2B5EF4-FFF2-40B4-BE49-F238E27FC236}">
                  <a16:creationId xmlns:a16="http://schemas.microsoft.com/office/drawing/2014/main" id="{25B344DB-CB12-0626-24C0-5C0DB4EEEA15}"/>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 name="Freeform 11">
              <a:extLst>
                <a:ext uri="{FF2B5EF4-FFF2-40B4-BE49-F238E27FC236}">
                  <a16:creationId xmlns:a16="http://schemas.microsoft.com/office/drawing/2014/main" id="{0E2C0AB4-58EE-1D3C-0BE0-77D87FCFACDA}"/>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 name="Freeform 12">
              <a:extLst>
                <a:ext uri="{FF2B5EF4-FFF2-40B4-BE49-F238E27FC236}">
                  <a16:creationId xmlns:a16="http://schemas.microsoft.com/office/drawing/2014/main" id="{2B540D3E-ED96-99FD-C588-29C1AF16CB56}"/>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 name="Freeform 13">
              <a:extLst>
                <a:ext uri="{FF2B5EF4-FFF2-40B4-BE49-F238E27FC236}">
                  <a16:creationId xmlns:a16="http://schemas.microsoft.com/office/drawing/2014/main" id="{520DCF3B-C41B-FFEE-94FF-0573C48183E8}"/>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 name="Freeform 14">
              <a:extLst>
                <a:ext uri="{FF2B5EF4-FFF2-40B4-BE49-F238E27FC236}">
                  <a16:creationId xmlns:a16="http://schemas.microsoft.com/office/drawing/2014/main" id="{4DA32990-5ECC-1C76-5845-7B529690BD4B}"/>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6" name="Freeform 15">
              <a:extLst>
                <a:ext uri="{FF2B5EF4-FFF2-40B4-BE49-F238E27FC236}">
                  <a16:creationId xmlns:a16="http://schemas.microsoft.com/office/drawing/2014/main" id="{A6DE70F7-1166-9ED5-3F0D-A3AC6E129D27}"/>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spTree>
    <p:extLst>
      <p:ext uri="{BB962C8B-B14F-4D97-AF65-F5344CB8AC3E}">
        <p14:creationId xmlns:p14="http://schemas.microsoft.com/office/powerpoint/2010/main" val="12380460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76948-E757-D9B1-896C-282AD46CE54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620D292B-C8F9-B756-9AA0-8D82FA204B6D}"/>
              </a:ext>
            </a:extLst>
          </p:cNvPr>
          <p:cNvSpPr>
            <a:spLocks noGrp="1"/>
          </p:cNvSpPr>
          <p:nvPr>
            <p:ph type="body" sz="quarter" idx="60"/>
          </p:nvPr>
        </p:nvSpPr>
        <p:spPr/>
        <p:txBody>
          <a:bodyPr/>
          <a:lstStyle/>
          <a:p>
            <a:r>
              <a:rPr lang="de-DE" dirty="0"/>
              <a:t>05</a:t>
            </a:r>
          </a:p>
        </p:txBody>
      </p:sp>
      <p:sp>
        <p:nvSpPr>
          <p:cNvPr id="6" name="Rectangle 5">
            <a:extLst>
              <a:ext uri="{FF2B5EF4-FFF2-40B4-BE49-F238E27FC236}">
                <a16:creationId xmlns:a16="http://schemas.microsoft.com/office/drawing/2014/main" id="{789313C1-94E7-834F-B112-1B06FA1E30E8}"/>
              </a:ext>
            </a:extLst>
          </p:cNvPr>
          <p:cNvSpPr/>
          <p:nvPr/>
        </p:nvSpPr>
        <p:spPr>
          <a:xfrm>
            <a:off x="2777891" y="4910405"/>
            <a:ext cx="1631068"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latin typeface="Montserrat" panose="00000500000000000000" pitchFamily="50" charset="0"/>
            </a:endParaRPr>
          </a:p>
        </p:txBody>
      </p:sp>
      <p:sp>
        <p:nvSpPr>
          <p:cNvPr id="7" name="TextBox 6">
            <a:extLst>
              <a:ext uri="{FF2B5EF4-FFF2-40B4-BE49-F238E27FC236}">
                <a16:creationId xmlns:a16="http://schemas.microsoft.com/office/drawing/2014/main" id="{0FB6D5FC-4982-A261-AC3D-B63FD590B6AB}"/>
              </a:ext>
            </a:extLst>
          </p:cNvPr>
          <p:cNvSpPr txBox="1"/>
          <p:nvPr/>
        </p:nvSpPr>
        <p:spPr>
          <a:xfrm>
            <a:off x="2909998" y="4916982"/>
            <a:ext cx="1436462" cy="646331"/>
          </a:xfrm>
          <a:prstGeom prst="rect">
            <a:avLst/>
          </a:prstGeom>
          <a:noFill/>
        </p:spPr>
        <p:txBody>
          <a:bodyPr wrap="none" rtlCol="0">
            <a:spAutoFit/>
          </a:bodyPr>
          <a:lstStyle/>
          <a:p>
            <a:r>
              <a:rPr lang="de-DE" sz="3600" b="1" spc="324" dirty="0">
                <a:solidFill>
                  <a:schemeClr val="bg1"/>
                </a:solidFill>
                <a:latin typeface="Calibri" panose="020F0502020204030204" pitchFamily="34" charset="0"/>
                <a:cs typeface="Calibri" panose="020F0502020204030204" pitchFamily="34" charset="0"/>
              </a:rPr>
              <a:t>FAZIT</a:t>
            </a:r>
          </a:p>
        </p:txBody>
      </p:sp>
    </p:spTree>
    <p:extLst>
      <p:ext uri="{BB962C8B-B14F-4D97-AF65-F5344CB8AC3E}">
        <p14:creationId xmlns:p14="http://schemas.microsoft.com/office/powerpoint/2010/main" val="19243776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1A569B-02FE-F38A-71D3-D7D29F6B81E1}"/>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FD52E31-E51F-18DB-0647-AF77822EF93B}"/>
              </a:ext>
            </a:extLst>
          </p:cNvPr>
          <p:cNvSpPr>
            <a:spLocks noGrp="1"/>
          </p:cNvSpPr>
          <p:nvPr>
            <p:ph type="body" sz="quarter" idx="49"/>
          </p:nvPr>
        </p:nvSpPr>
        <p:spPr/>
        <p:txBody>
          <a:bodyPr/>
          <a:lstStyle/>
          <a:p>
            <a:r>
              <a:rPr lang="de-DE" dirty="0"/>
              <a:t>Einführung</a:t>
            </a:r>
          </a:p>
        </p:txBody>
      </p:sp>
      <p:sp>
        <p:nvSpPr>
          <p:cNvPr id="6" name="Text Placeholder 5">
            <a:extLst>
              <a:ext uri="{FF2B5EF4-FFF2-40B4-BE49-F238E27FC236}">
                <a16:creationId xmlns:a16="http://schemas.microsoft.com/office/drawing/2014/main" id="{C5852FCF-8ED8-115C-CFCA-6C1198A7E093}"/>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437C9895-7D04-42A1-8E75-94172088737B}"/>
              </a:ext>
            </a:extLst>
          </p:cNvPr>
          <p:cNvSpPr>
            <a:spLocks noGrp="1"/>
          </p:cNvSpPr>
          <p:nvPr>
            <p:ph type="body" sz="quarter" idx="61"/>
          </p:nvPr>
        </p:nvSpPr>
        <p:spPr/>
        <p:txBody>
          <a:bodyPr/>
          <a:lstStyle/>
          <a:p>
            <a:r>
              <a:rPr lang="de-DE" dirty="0"/>
              <a:t>Fazit</a:t>
            </a:r>
          </a:p>
        </p:txBody>
      </p:sp>
      <p:sp>
        <p:nvSpPr>
          <p:cNvPr id="8" name="Text Placeholder 7">
            <a:extLst>
              <a:ext uri="{FF2B5EF4-FFF2-40B4-BE49-F238E27FC236}">
                <a16:creationId xmlns:a16="http://schemas.microsoft.com/office/drawing/2014/main" id="{B00DE79E-B3B6-006A-23C0-64ECD780EDB3}"/>
              </a:ext>
            </a:extLst>
          </p:cNvPr>
          <p:cNvSpPr>
            <a:spLocks noGrp="1"/>
          </p:cNvSpPr>
          <p:nvPr>
            <p:ph type="body" sz="quarter" idx="64"/>
          </p:nvPr>
        </p:nvSpPr>
        <p:spPr/>
        <p:txBody>
          <a:bodyPr/>
          <a:lstStyle/>
          <a:p>
            <a:pPr marL="0" marR="0" lvl="0" indent="0" algn="just" defTabSz="755934" rtl="0" eaLnBrk="1" fontAlgn="auto" latinLnBrk="0" hangingPunct="1">
              <a:lnSpc>
                <a:spcPts val="1220"/>
              </a:lnSpc>
              <a:spcBef>
                <a:spcPts val="0"/>
              </a:spcBef>
              <a:spcAft>
                <a:spcPts val="0"/>
              </a:spcAft>
              <a:buClr>
                <a:srgbClr val="4763AE"/>
              </a:buClr>
              <a:buSzTx/>
              <a:buFont typeface="Arial" panose="020B0604020202020204" pitchFamily="34" charset="0"/>
              <a:buNone/>
              <a:tabLst/>
              <a:defRPr/>
            </a:pPr>
            <a:r>
              <a:rPr kumimoji="0" lang="de-DE" sz="1100" b="1"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Finanzielle Sicherheit bedeutet, sich gegen die Risiken des Lebens abzusichern. Im Laufe des Lebens können sich diese Risiken oder ihr Ausmaß ändern. In jeder Lebensphase ist es wichtig, die eigenen Umstände regelmäßig zu überprüfen, die größten Risiken einzuschätzen und dafür zu sorgen, dass Sie </a:t>
            </a:r>
            <a:r>
              <a:rPr lang="de-DE" b="1" dirty="0" err="1"/>
              <a:t>so gut wie möglich davor geschützt sind. </a:t>
            </a:r>
            <a:endParaRPr kumimoji="0" lang="de-DE" sz="1400" b="1"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endParaRPr>
          </a:p>
          <a:p>
            <a:pPr marL="0" indent="0">
              <a:lnSpc>
                <a:spcPts val="1220"/>
              </a:lnSpc>
              <a:buNone/>
            </a:pPr>
            <a:endParaRPr lang="de-DE" sz="1025" b="1" dirty="0"/>
          </a:p>
          <a:p>
            <a:pPr marL="0" indent="0">
              <a:lnSpc>
                <a:spcPts val="1220"/>
              </a:lnSpc>
              <a:buNone/>
            </a:pPr>
            <a:endParaRPr lang="de-DE" sz="1025" b="1" dirty="0"/>
          </a:p>
          <a:p>
            <a:pPr marL="0" indent="0">
              <a:buNone/>
            </a:pPr>
            <a:r>
              <a:rPr lang="de-DE" sz="1400" b="1" dirty="0"/>
              <a:t>Berufsanfang</a:t>
            </a:r>
          </a:p>
          <a:p>
            <a:pPr marL="0" indent="0">
              <a:lnSpc>
                <a:spcPts val="1220"/>
              </a:lnSpc>
              <a:buNone/>
            </a:pPr>
            <a:endParaRPr lang="de-DE" sz="1025" b="1" dirty="0"/>
          </a:p>
          <a:p>
            <a:r>
              <a:rPr lang="de-DE" dirty="0"/>
              <a:t>Es ist nie zu früh, für die Zukunft zu planen. Auch bei kleinem Einkommen zahlt es sich später enorm aus, jetzt mit Beiträgen zur Altersvorsorge zu beginnen. </a:t>
            </a:r>
          </a:p>
          <a:p>
            <a:r>
              <a:rPr lang="de-DE" dirty="0"/>
              <a:t>Geben Sie dem Notgroschen Vorrang</a:t>
            </a:r>
          </a:p>
          <a:p>
            <a:r>
              <a:rPr lang="de-DE" dirty="0"/>
              <a:t>Regelmäßiges Sparen oder Investieren in dieser Lebensphase schafft gute Gewohnheiten, die zu Ihrer langfristigen finanziellen Sicherheit beitragen.</a:t>
            </a:r>
          </a:p>
          <a:p>
            <a:pPr marL="0" indent="0">
              <a:lnSpc>
                <a:spcPts val="1220"/>
              </a:lnSpc>
              <a:buNone/>
            </a:pPr>
            <a:endParaRPr lang="de-DE" dirty="0" sz="1025"/>
          </a:p>
          <a:p>
            <a:pPr marL="0" indent="0">
              <a:buNone/>
            </a:pPr>
            <a:r>
              <a:rPr lang="de-DE" sz="1400" b="1" dirty="0"/>
              <a:t>Karrieremitte</a:t>
            </a:r>
          </a:p>
          <a:p>
            <a:pPr marL="0" indent="0">
              <a:lnSpc>
                <a:spcPts val="1220"/>
              </a:lnSpc>
              <a:buNone/>
            </a:pPr>
            <a:endParaRPr lang="de-DE" b="1" dirty="0" sz="1025"/>
          </a:p>
          <a:p>
            <a:r>
              <a:rPr lang="de-DE" dirty="0"/>
              <a:t>Diese Lebensphase ist oft von wachsender Verantwortung geprägt. Familiäre Verpflichtungen, mehr Verantwortung durch beruflichen Aufstieg und die finanzielle Last durch Sorgeverpflichtungen erreichen jetzt oft ihren Höhepunkt.</a:t>
            </a:r>
          </a:p>
          <a:p>
            <a:r>
              <a:rPr lang="de-DE" dirty="0"/>
              <a:t>Lebensversicherung, Krankenversicherung und Einkommensabsicherung haben jetzt Vorrang – denn Ihr Wohl und das der Menschen, für die Sie sorgen, muss gesichert sein</a:t>
            </a:r>
          </a:p>
          <a:p>
            <a:pPr>
              <a:lnSpc>
                <a:spcPts val="1220"/>
              </a:lnSpc>
            </a:pPr>
            <a:endParaRPr lang="de-DE" dirty="0" sz="1025"/>
          </a:p>
          <a:p>
            <a:pPr marL="0" indent="0">
              <a:buNone/>
            </a:pPr>
            <a:r>
              <a:rPr lang="de-DE" sz="1400" b="1" dirty="0"/>
              <a:t>Späte Karrierephase</a:t>
            </a:r>
          </a:p>
          <a:p>
            <a:pPr marL="0" indent="0">
              <a:lnSpc>
                <a:spcPts val="1220"/>
              </a:lnSpc>
              <a:buNone/>
            </a:pPr>
            <a:endParaRPr lang="de-DE" sz="1025" b="1" dirty="0"/>
          </a:p>
          <a:p>
            <a:r>
              <a:rPr lang="de-DE" dirty="0"/>
              <a:t>Jetzt sollten Sie Ihren künftigen Ruhestand im Blick haben: Prüfen Sie, ob Ihre Planung für einen angemessenen Lebensstandard im Alter reicht, und steuern Sie bei Bedarf nach.</a:t>
            </a:r>
          </a:p>
          <a:p>
            <a:r>
              <a:rPr lang="de-DE" dirty="0"/>
              <a:t>Jetzt ist auch die Zeit, sich auf Kranken- und Pflegeversicherung zu konzentrieren – damit Sie auf künftige gesundheitliche Probleme und Ihre Pflege im Alter gut vorbereitet sind.</a:t>
            </a:r>
          </a:p>
          <a:p>
            <a:pPr>
              <a:lnSpc>
                <a:spcPts val="1220"/>
              </a:lnSpc>
            </a:pPr>
            <a:endParaRPr lang="de-DE" dirty="0" sz="1025"/>
          </a:p>
          <a:p>
            <a:pPr>
              <a:lnSpc>
                <a:spcPts val="1220"/>
              </a:lnSpc>
            </a:pPr>
            <a:endParaRPr lang="de-DE" dirty="0" sz="1025"/>
          </a:p>
          <a:p>
            <a:pPr marL="0" indent="0">
              <a:buNone/>
            </a:pPr>
            <a:r>
              <a:rPr lang="de-DE" dirty="0"/>
              <a:t>Wenn Frauen ihre finanzielle Situation laufend überprüfen und analysieren, künftigen Bedarf vorausdenken und sich auf Unvorhergesehenes vorbereiten, können sie ihre finanzielle Unabhängigkeit und Sicherheit planen und sichern.</a:t>
            </a:r>
          </a:p>
          <a:p>
            <a:pPr marL="0" indent="0">
              <a:lnSpc>
                <a:spcPts val="1220"/>
              </a:lnSpc>
              <a:buNone/>
            </a:pPr>
            <a:endParaRPr lang="de-DE" dirty="0" sz="1025"/>
          </a:p>
          <a:p>
            <a:pPr marL="0" indent="0">
              <a:buNone/>
            </a:pPr>
            <a:r>
              <a:rPr lang="de-DE" dirty="0"/>
              <a:t>Finanzielle Sicherheit heißt nicht nur, Geld zu haben – sondern auch zu schützen, was Sie haben. Mit den richtigen Versicherungen und Schutzmaßnahmen können Frauen den Unwägbarkeiten des Lebens mit Stärke und Selbstvertrauen begegnen.</a:t>
            </a:r>
            <a:endParaRPr lang="de-DE" dirty="0"/>
          </a:p>
          <a:p>
            <a:pPr marL="0" indent="0">
              <a:lnSpc>
                <a:spcPts val="1220"/>
              </a:lnSpc>
              <a:buNone/>
            </a:pPr>
            <a:endParaRPr lang="de-DE" b="1" dirty="0" sz="1025"/>
          </a:p>
          <a:p>
            <a:pPr marL="0" lvl="0" indent="0" algn="ctr">
              <a:buNone/>
              <a:defRPr/>
            </a:pPr>
            <a:r>
              <a:rPr lang="de-DE" b="1" dirty="0"/>
              <a:t>„Finanzielle Sicherheit heißt nicht, reich zu sein – sondern vorbereitet zu sein.“</a:t>
            </a:r>
          </a:p>
          <a:p>
            <a:pPr>
              <a:lnSpc>
                <a:spcPts val="1220"/>
              </a:lnSpc>
            </a:pPr>
            <a:endParaRPr lang="de-DE" dirty="0" sz="1025"/>
          </a:p>
        </p:txBody>
      </p:sp>
      <p:cxnSp>
        <p:nvCxnSpPr>
          <p:cNvPr id="9" name="Straight Connector 8">
            <a:extLst>
              <a:ext uri="{FF2B5EF4-FFF2-40B4-BE49-F238E27FC236}">
                <a16:creationId xmlns:a16="http://schemas.microsoft.com/office/drawing/2014/main" id="{6C9EA38A-478C-81B2-C709-B7DA0454FD80}"/>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25352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8EBE08-0A8E-9DBB-0E3F-CF35E2FDD43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EC164ECD-342D-BFE2-DCC1-E2E88F2F9A41}"/>
              </a:ext>
            </a:extLst>
          </p:cNvPr>
          <p:cNvSpPr>
            <a:spLocks noGrp="1"/>
          </p:cNvSpPr>
          <p:nvPr>
            <p:ph type="body" sz="quarter" idx="49"/>
          </p:nvPr>
        </p:nvSpPr>
        <p:spPr/>
        <p:txBody>
          <a:bodyPr/>
          <a:lstStyle/>
          <a:p>
            <a:r>
              <a:rPr lang="de-DE" dirty="0"/>
              <a:t>Einführung</a:t>
            </a:r>
          </a:p>
        </p:txBody>
      </p:sp>
      <p:sp>
        <p:nvSpPr>
          <p:cNvPr id="6" name="Text Placeholder 5">
            <a:extLst>
              <a:ext uri="{FF2B5EF4-FFF2-40B4-BE49-F238E27FC236}">
                <a16:creationId xmlns:a16="http://schemas.microsoft.com/office/drawing/2014/main" id="{FD4ECB74-4139-B3BC-038A-AF1111D0529D}"/>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C4FA8A00-2975-0F48-B960-29314CA64273}"/>
              </a:ext>
            </a:extLst>
          </p:cNvPr>
          <p:cNvSpPr>
            <a:spLocks noGrp="1"/>
          </p:cNvSpPr>
          <p:nvPr>
            <p:ph type="body" sz="quarter" idx="61"/>
          </p:nvPr>
        </p:nvSpPr>
        <p:spPr/>
        <p:txBody>
          <a:bodyPr/>
          <a:lstStyle/>
          <a:p>
            <a:r>
              <a:rPr lang="de-DE" dirty="0"/>
              <a:t>Ressourcen</a:t>
            </a:r>
          </a:p>
        </p:txBody>
      </p:sp>
      <p:sp>
        <p:nvSpPr>
          <p:cNvPr id="8" name="Text Placeholder 7">
            <a:extLst>
              <a:ext uri="{FF2B5EF4-FFF2-40B4-BE49-F238E27FC236}">
                <a16:creationId xmlns:a16="http://schemas.microsoft.com/office/drawing/2014/main" id="{4C115068-339D-D44D-8B96-F9B180C99BC7}"/>
              </a:ext>
            </a:extLst>
          </p:cNvPr>
          <p:cNvSpPr>
            <a:spLocks noGrp="1"/>
          </p:cNvSpPr>
          <p:nvPr>
            <p:ph type="body" sz="quarter" idx="64"/>
          </p:nvPr>
        </p:nvSpPr>
        <p:spPr/>
        <p:txBody>
          <a:bodyPr/>
          <a:lstStyle/>
          <a:p>
            <a:pPr>
              <a:lnSpc>
                <a:spcPts val="1220"/>
              </a:lnSpc>
            </a:pPr>
            <a:endParaRPr lang="de-DE" dirty="0" sz="1025"/>
          </a:p>
          <a:p>
            <a:pPr>
              <a:lnSpc>
                <a:spcPts val="1220"/>
              </a:lnSpc>
            </a:pPr>
            <a:endParaRPr lang="de-DE" dirty="0" sz="1025"/>
          </a:p>
          <a:p>
            <a:pPr>
              <a:lnSpc>
                <a:spcPts val="1220"/>
              </a:lnSpc>
            </a:pPr>
            <a:endParaRPr lang="de-DE" dirty="0" sz="1025"/>
          </a:p>
          <a:p>
            <a:r>
              <a:rPr lang="de-DE" dirty="0">
                <a:hlinkClick r:id="rId2"/>
              </a:rPr>
              <a:t>Strategic Financial Planning for Women: The Ultimate Guide to Financial Confidence (+Interactive Toolkit) - womensoutfront.com</a:t>
            </a:r>
            <a:endParaRPr lang="de-DE" dirty="0"/>
          </a:p>
          <a:p>
            <a:r>
              <a:rPr lang="de-DE" dirty="0">
                <a:hlinkClick r:id="rId3"/>
              </a:rPr>
              <a:t>Glossary of Financial Terms: Demystifying the Complex Lingo!</a:t>
            </a:r>
            <a:endParaRPr lang="de-DE" dirty="0"/>
          </a:p>
          <a:p>
            <a:pPr>
              <a:lnSpc>
                <a:spcPts val="1220"/>
              </a:lnSpc>
            </a:pPr>
            <a:endParaRPr lang="de-DE" dirty="0" sz="1025"/>
          </a:p>
        </p:txBody>
      </p:sp>
      <p:cxnSp>
        <p:nvCxnSpPr>
          <p:cNvPr id="9" name="Straight Connector 8">
            <a:extLst>
              <a:ext uri="{FF2B5EF4-FFF2-40B4-BE49-F238E27FC236}">
                <a16:creationId xmlns:a16="http://schemas.microsoft.com/office/drawing/2014/main" id="{6D0CC1A1-F8C4-B9D0-6A92-62D16612FAFC}"/>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28956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76FA8A-E785-6AC7-0CD5-34F9B877D279}"/>
              </a:ext>
            </a:extLst>
          </p:cNvPr>
          <p:cNvSpPr>
            <a:spLocks noGrp="1"/>
          </p:cNvSpPr>
          <p:nvPr>
            <p:ph type="body" sz="quarter" idx="4294967295"/>
          </p:nvPr>
        </p:nvSpPr>
        <p:spPr>
          <a:xfrm>
            <a:off x="728419" y="7540867"/>
            <a:ext cx="3282950" cy="781050"/>
          </a:xfrm>
          <a:prstGeom prst="rect">
            <a:avLst/>
          </a:prstGeom>
        </p:spPr>
        <p:txBody>
          <a:bodyPr/>
          <a:lstStyle/>
          <a:p>
            <a:pPr marL="0" indent="0" algn="l">
              <a:buNone/>
            </a:pPr>
            <a:r>
              <a:rPr lang="de-DE" sz="2000" b="1" dirty="0">
                <a:solidFill>
                  <a:schemeClr val="bg1"/>
                </a:solidFill>
              </a:rPr>
              <a:t>Begleiten Sie uns</a:t>
            </a:r>
          </a:p>
        </p:txBody>
      </p:sp>
      <p:sp>
        <p:nvSpPr>
          <p:cNvPr id="52" name="Text Placeholder 2">
            <a:extLst>
              <a:ext uri="{FF2B5EF4-FFF2-40B4-BE49-F238E27FC236}">
                <a16:creationId xmlns:a16="http://schemas.microsoft.com/office/drawing/2014/main" id="{A60BDF63-C96A-CA89-7127-3882BC413159}"/>
              </a:ext>
            </a:extLst>
          </p:cNvPr>
          <p:cNvSpPr txBox="1">
            <a:spLocks/>
          </p:cNvSpPr>
          <p:nvPr/>
        </p:nvSpPr>
        <p:spPr>
          <a:xfrm>
            <a:off x="3717645" y="9783934"/>
            <a:ext cx="3842030" cy="536162"/>
          </a:xfrm>
          <a:prstGeom prst="rect">
            <a:avLst/>
          </a:prstGeom>
          <a:solidFill>
            <a:srgbClr val="F16024"/>
          </a:solidFill>
        </p:spPr>
        <p:txBody>
          <a:bodyPr anchor="ctr">
            <a:noAutofit/>
          </a:bodyPr>
          <a:lstStyle>
            <a:lvl1pPr marL="0" indent="0" algn="ctr" defTabSz="755934" rtl="0" eaLnBrk="1" latinLnBrk="0" hangingPunct="1">
              <a:lnSpc>
                <a:spcPct val="90000"/>
              </a:lnSpc>
              <a:spcBef>
                <a:spcPts val="827"/>
              </a:spcBef>
              <a:buFont typeface="Arial" panose="020B0604020202020204" pitchFamily="34" charset="0"/>
              <a:buNone/>
              <a:defRPr sz="2000" b="0" i="0" kern="120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None/>
            </a:pPr>
            <a:r>
              <a:rPr lang="de-DE" sz="2400" b="1" dirty="0">
                <a:solidFill>
                  <a:schemeClr val="bg1"/>
                </a:solidFill>
              </a:rPr>
              <a:t>www.fempower.finance</a:t>
            </a:r>
          </a:p>
        </p:txBody>
      </p:sp>
      <p:grpSp>
        <p:nvGrpSpPr>
          <p:cNvPr id="13" name="Group 12">
            <a:extLst>
              <a:ext uri="{FF2B5EF4-FFF2-40B4-BE49-F238E27FC236}">
                <a16:creationId xmlns:a16="http://schemas.microsoft.com/office/drawing/2014/main" id="{0A982912-D9D1-2753-8EB3-FE974A71E858}"/>
              </a:ext>
            </a:extLst>
          </p:cNvPr>
          <p:cNvGrpSpPr/>
          <p:nvPr/>
        </p:nvGrpSpPr>
        <p:grpSpPr>
          <a:xfrm>
            <a:off x="223434" y="3826589"/>
            <a:ext cx="4705438" cy="2867812"/>
            <a:chOff x="1950804" y="3053151"/>
            <a:chExt cx="5608871" cy="3418425"/>
          </a:xfrm>
        </p:grpSpPr>
        <p:pic>
          <p:nvPicPr>
            <p:cNvPr id="16" name="Picture 15">
              <a:extLst>
                <a:ext uri="{FF2B5EF4-FFF2-40B4-BE49-F238E27FC236}">
                  <a16:creationId xmlns:a16="http://schemas.microsoft.com/office/drawing/2014/main" id="{AD20DC72-B97F-0F9C-2542-EDEC0DA7F11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950804" y="3053151"/>
              <a:ext cx="5608871" cy="3418425"/>
            </a:xfrm>
            <a:prstGeom prst="rect">
              <a:avLst/>
            </a:prstGeom>
          </p:spPr>
        </p:pic>
        <p:sp>
          <p:nvSpPr>
            <p:cNvPr id="17" name="Rectangle 16">
              <a:extLst>
                <a:ext uri="{FF2B5EF4-FFF2-40B4-BE49-F238E27FC236}">
                  <a16:creationId xmlns:a16="http://schemas.microsoft.com/office/drawing/2014/main" id="{39D81D49-15E8-ED00-3A72-7B268CC7EE2F}"/>
                </a:ext>
              </a:extLst>
            </p:cNvPr>
            <p:cNvSpPr/>
            <p:nvPr/>
          </p:nvSpPr>
          <p:spPr>
            <a:xfrm>
              <a:off x="2801073" y="3350555"/>
              <a:ext cx="3981692" cy="25232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Calibri" panose="020F0502020204030204" pitchFamily="34" charset="0"/>
              </a:endParaRPr>
            </a:p>
          </p:txBody>
        </p:sp>
        <p:sp>
          <p:nvSpPr>
            <p:cNvPr id="20" name="Text Placeholder 32">
              <a:extLst>
                <a:ext uri="{FF2B5EF4-FFF2-40B4-BE49-F238E27FC236}">
                  <a16:creationId xmlns:a16="http://schemas.microsoft.com/office/drawing/2014/main" id="{1865D03A-0FEA-BEA4-8AF0-CBD446BF5F8F}"/>
                </a:ext>
              </a:extLst>
            </p:cNvPr>
            <p:cNvSpPr txBox="1">
              <a:spLocks/>
            </p:cNvSpPr>
            <p:nvPr/>
          </p:nvSpPr>
          <p:spPr>
            <a:xfrm>
              <a:off x="2801073" y="4337414"/>
              <a:ext cx="3981692" cy="891421"/>
            </a:xfrm>
            <a:prstGeom prst="rect">
              <a:avLst/>
            </a:prstGeom>
            <a:noFill/>
          </p:spPr>
          <p:txBody>
            <a:bodyPr>
              <a:noAutofit/>
            </a:bodyPr>
            <a:lstStyle>
              <a:lvl1pPr marL="0" indent="0" algn="l" defTabSz="2072941" rtl="0" eaLnBrk="1" latinLnBrk="0" hangingPunct="1">
                <a:lnSpc>
                  <a:spcPct val="100000"/>
                </a:lnSpc>
                <a:spcBef>
                  <a:spcPts val="2267"/>
                </a:spcBef>
                <a:buFont typeface="Arial" panose="020B0604020202020204" pitchFamily="34" charset="0"/>
                <a:buNone/>
                <a:defRPr sz="2300" b="1" i="0" kern="1200">
                  <a:solidFill>
                    <a:srgbClr val="011E3B"/>
                  </a:solidFill>
                  <a:latin typeface="Poppins SemiBold" pitchFamily="2" charset="77"/>
                  <a:ea typeface="+mn-ea"/>
                  <a:cs typeface="Poppins SemiBold" pitchFamily="2" charset="77"/>
                </a:defRPr>
              </a:lvl1pPr>
              <a:lvl2pPr marL="377967"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2pPr>
              <a:lvl3pPr marL="755934"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3pPr>
              <a:lvl4pPr marL="1133901"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4pPr>
              <a:lvl5pPr marL="1511869"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5pPr>
              <a:lvl6pPr marL="570058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6pPr>
              <a:lvl7pPr marL="6737059"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7pPr>
              <a:lvl8pPr marL="777352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8pPr>
              <a:lvl9pPr marL="8810001"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9pPr>
            </a:lstStyle>
            <a:p>
              <a:pPr algn="ctr"/>
              <a:r>
                <a:rPr lang="de-DE" sz="1800" b="0" dirty="0">
                  <a:solidFill>
                    <a:srgbClr val="000000"/>
                  </a:solidFill>
                  <a:latin typeface="Calibri" panose="020F0502020204030204" pitchFamily="34" charset="0"/>
                </a:rPr>
                <a:t>Zur Website</a:t>
              </a:r>
              <a:endParaRPr lang="de-DE" sz="1800" b="0" dirty="0">
                <a:solidFill>
                  <a:srgbClr val="000000"/>
                </a:solidFill>
                <a:latin typeface="Calibri" panose="020F0502020204030204" pitchFamily="34" charset="0"/>
              </a:endParaRPr>
            </a:p>
          </p:txBody>
        </p:sp>
      </p:grpSp>
      <p:pic>
        <p:nvPicPr>
          <p:cNvPr id="4" name="Picture 3">
            <a:extLst>
              <a:ext uri="{FF2B5EF4-FFF2-40B4-BE49-F238E27FC236}">
                <a16:creationId xmlns:a16="http://schemas.microsoft.com/office/drawing/2014/main" id="{DF9DCB7E-B194-A3AB-47D9-D15C66DBB1E3}"/>
              </a:ext>
            </a:extLst>
          </p:cNvPr>
          <p:cNvPicPr>
            <a:picLocks noChangeAspect="1"/>
          </p:cNvPicPr>
          <p:nvPr/>
        </p:nvPicPr>
        <p:blipFill>
          <a:blip r:embed="rId3"/>
          <a:stretch>
            <a:fillRect/>
          </a:stretch>
        </p:blipFill>
        <p:spPr>
          <a:xfrm>
            <a:off x="936748" y="4074792"/>
            <a:ext cx="3340352" cy="2146203"/>
          </a:xfrm>
          <a:prstGeom prst="rect">
            <a:avLst/>
          </a:prstGeom>
        </p:spPr>
      </p:pic>
      <p:grpSp>
        <p:nvGrpSpPr>
          <p:cNvPr id="31" name="Graphic 3">
            <a:extLst>
              <a:ext uri="{FF2B5EF4-FFF2-40B4-BE49-F238E27FC236}">
                <a16:creationId xmlns:a16="http://schemas.microsoft.com/office/drawing/2014/main" id="{12107541-C2F4-8A9A-C481-A2B7698388F3}"/>
              </a:ext>
            </a:extLst>
          </p:cNvPr>
          <p:cNvGrpSpPr/>
          <p:nvPr/>
        </p:nvGrpSpPr>
        <p:grpSpPr>
          <a:xfrm>
            <a:off x="1749471" y="7958589"/>
            <a:ext cx="406935" cy="406935"/>
            <a:chOff x="938298" y="2389014"/>
            <a:chExt cx="850463" cy="850463"/>
          </a:xfrm>
        </p:grpSpPr>
        <p:sp>
          <p:nvSpPr>
            <p:cNvPr id="53" name="Freeform 52">
              <a:hlinkClick r:id="rId4"/>
              <a:extLst>
                <a:ext uri="{FF2B5EF4-FFF2-40B4-BE49-F238E27FC236}">
                  <a16:creationId xmlns:a16="http://schemas.microsoft.com/office/drawing/2014/main" id="{7436FE5E-80EE-3D00-1663-DFA005EBC45F}"/>
                </a:ext>
              </a:extLst>
            </p:cNvPr>
            <p:cNvSpPr/>
            <p:nvPr/>
          </p:nvSpPr>
          <p:spPr>
            <a:xfrm>
              <a:off x="938298" y="2389014"/>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de-DE" dirty="0">
                <a:latin typeface="Calibri" panose="020F0502020204030204" pitchFamily="34" charset="0"/>
                <a:cs typeface="Calibri" panose="020F0502020204030204" pitchFamily="34" charset="0"/>
              </a:endParaRPr>
            </a:p>
          </p:txBody>
        </p:sp>
        <p:grpSp>
          <p:nvGrpSpPr>
            <p:cNvPr id="54" name="Graphic 3">
              <a:extLst>
                <a:ext uri="{FF2B5EF4-FFF2-40B4-BE49-F238E27FC236}">
                  <a16:creationId xmlns:a16="http://schemas.microsoft.com/office/drawing/2014/main" id="{A5D6C5D8-7838-AA7E-C060-D029DB255533}"/>
                </a:ext>
              </a:extLst>
            </p:cNvPr>
            <p:cNvGrpSpPr/>
            <p:nvPr/>
          </p:nvGrpSpPr>
          <p:grpSpPr>
            <a:xfrm>
              <a:off x="1100330" y="2533846"/>
              <a:ext cx="535477" cy="535477"/>
              <a:chOff x="1100330" y="2533846"/>
              <a:chExt cx="535477" cy="535477"/>
            </a:xfrm>
            <a:solidFill>
              <a:srgbClr val="FFFFFF"/>
            </a:solidFill>
          </p:grpSpPr>
          <p:sp>
            <p:nvSpPr>
              <p:cNvPr id="55" name="Freeform 54">
                <a:extLst>
                  <a:ext uri="{FF2B5EF4-FFF2-40B4-BE49-F238E27FC236}">
                    <a16:creationId xmlns:a16="http://schemas.microsoft.com/office/drawing/2014/main" id="{F914C5C0-DACA-81B8-A5F8-55781DA581B2}"/>
                  </a:ext>
                </a:extLst>
              </p:cNvPr>
              <p:cNvSpPr/>
              <p:nvPr/>
            </p:nvSpPr>
            <p:spPr>
              <a:xfrm>
                <a:off x="1100330" y="2533846"/>
                <a:ext cx="535477"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endParaRPr lang="de-DE" dirty="0">
                  <a:latin typeface="Calibri" panose="020F0502020204030204" pitchFamily="34" charset="0"/>
                  <a:cs typeface="Calibri" panose="020F0502020204030204" pitchFamily="34" charset="0"/>
                </a:endParaRPr>
              </a:p>
            </p:txBody>
          </p:sp>
          <p:sp>
            <p:nvSpPr>
              <p:cNvPr id="56" name="Freeform 55">
                <a:extLst>
                  <a:ext uri="{FF2B5EF4-FFF2-40B4-BE49-F238E27FC236}">
                    <a16:creationId xmlns:a16="http://schemas.microsoft.com/office/drawing/2014/main" id="{3E1F7A28-3F0B-560E-0F15-6AB6A3F51AF8}"/>
                  </a:ext>
                </a:extLst>
              </p:cNvPr>
              <p:cNvSpPr/>
              <p:nvPr/>
            </p:nvSpPr>
            <p:spPr>
              <a:xfrm>
                <a:off x="1226196" y="2664251"/>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endParaRPr lang="de-DE" dirty="0">
                  <a:latin typeface="Calibri" panose="020F0502020204030204" pitchFamily="34" charset="0"/>
                  <a:cs typeface="Calibri" panose="020F0502020204030204" pitchFamily="34" charset="0"/>
                </a:endParaRPr>
              </a:p>
            </p:txBody>
          </p:sp>
          <p:sp>
            <p:nvSpPr>
              <p:cNvPr id="57" name="Freeform 56">
                <a:extLst>
                  <a:ext uri="{FF2B5EF4-FFF2-40B4-BE49-F238E27FC236}">
                    <a16:creationId xmlns:a16="http://schemas.microsoft.com/office/drawing/2014/main" id="{5A21D11D-DBE1-C466-011D-CFEAAE3570B7}"/>
                  </a:ext>
                </a:extLst>
              </p:cNvPr>
              <p:cNvSpPr/>
              <p:nvPr/>
            </p:nvSpPr>
            <p:spPr>
              <a:xfrm>
                <a:off x="1414076" y="2769455"/>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endParaRPr lang="de-DE" dirty="0">
                  <a:latin typeface="Calibri" panose="020F0502020204030204" pitchFamily="34" charset="0"/>
                  <a:cs typeface="Calibri" panose="020F0502020204030204" pitchFamily="34" charset="0"/>
                </a:endParaRPr>
              </a:p>
            </p:txBody>
          </p:sp>
        </p:grpSp>
      </p:grpSp>
      <p:grpSp>
        <p:nvGrpSpPr>
          <p:cNvPr id="34" name="Group 33">
            <a:extLst>
              <a:ext uri="{FF2B5EF4-FFF2-40B4-BE49-F238E27FC236}">
                <a16:creationId xmlns:a16="http://schemas.microsoft.com/office/drawing/2014/main" id="{CF4C3642-3CE5-613C-C54E-F0027CE29F6B}"/>
              </a:ext>
            </a:extLst>
          </p:cNvPr>
          <p:cNvGrpSpPr/>
          <p:nvPr/>
        </p:nvGrpSpPr>
        <p:grpSpPr>
          <a:xfrm>
            <a:off x="1274359" y="7958589"/>
            <a:ext cx="406935" cy="406935"/>
            <a:chOff x="1277088" y="4770708"/>
            <a:chExt cx="539701" cy="539701"/>
          </a:xfrm>
        </p:grpSpPr>
        <p:sp>
          <p:nvSpPr>
            <p:cNvPr id="50" name="Freeform 49">
              <a:extLst>
                <a:ext uri="{FF2B5EF4-FFF2-40B4-BE49-F238E27FC236}">
                  <a16:creationId xmlns:a16="http://schemas.microsoft.com/office/drawing/2014/main" id="{34A76AB6-9B70-60B0-A978-9DDF9B64C0B9}"/>
                </a:ext>
              </a:extLst>
            </p:cNvPr>
            <p:cNvSpPr/>
            <p:nvPr/>
          </p:nvSpPr>
          <p:spPr>
            <a:xfrm>
              <a:off x="1277088" y="4770708"/>
              <a:ext cx="539701" cy="539701"/>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de-DE" dirty="0">
                <a:latin typeface="Calibri" panose="020F0502020204030204" pitchFamily="34" charset="0"/>
                <a:cs typeface="Calibri" panose="020F0502020204030204" pitchFamily="34" charset="0"/>
              </a:endParaRPr>
            </a:p>
          </p:txBody>
        </p:sp>
        <p:sp>
          <p:nvSpPr>
            <p:cNvPr id="51" name="Freeform 50">
              <a:hlinkClick r:id="rId5"/>
              <a:extLst>
                <a:ext uri="{FF2B5EF4-FFF2-40B4-BE49-F238E27FC236}">
                  <a16:creationId xmlns:a16="http://schemas.microsoft.com/office/drawing/2014/main" id="{38948A32-420E-06AA-7970-DC89E48DE8C2}"/>
                </a:ext>
              </a:extLst>
            </p:cNvPr>
            <p:cNvSpPr/>
            <p:nvPr/>
          </p:nvSpPr>
          <p:spPr>
            <a:xfrm>
              <a:off x="1425674" y="4828537"/>
              <a:ext cx="230672" cy="434559"/>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endParaRPr lang="de-DE" dirty="0">
                <a:latin typeface="Calibri" panose="020F0502020204030204" pitchFamily="34" charset="0"/>
                <a:cs typeface="Calibri" panose="020F0502020204030204" pitchFamily="34" charset="0"/>
              </a:endParaRPr>
            </a:p>
          </p:txBody>
        </p:sp>
      </p:grpSp>
      <p:grpSp>
        <p:nvGrpSpPr>
          <p:cNvPr id="36" name="Group 35">
            <a:extLst>
              <a:ext uri="{FF2B5EF4-FFF2-40B4-BE49-F238E27FC236}">
                <a16:creationId xmlns:a16="http://schemas.microsoft.com/office/drawing/2014/main" id="{191ADD6B-1210-7601-F5F2-1D27A5EB4384}"/>
              </a:ext>
            </a:extLst>
          </p:cNvPr>
          <p:cNvGrpSpPr/>
          <p:nvPr/>
        </p:nvGrpSpPr>
        <p:grpSpPr>
          <a:xfrm>
            <a:off x="799247" y="7958589"/>
            <a:ext cx="406935" cy="406935"/>
            <a:chOff x="546710" y="4792155"/>
            <a:chExt cx="539701" cy="539701"/>
          </a:xfrm>
        </p:grpSpPr>
        <p:sp>
          <p:nvSpPr>
            <p:cNvPr id="45" name="Freeform 44">
              <a:extLst>
                <a:ext uri="{FF2B5EF4-FFF2-40B4-BE49-F238E27FC236}">
                  <a16:creationId xmlns:a16="http://schemas.microsoft.com/office/drawing/2014/main" id="{B63B153F-7CED-73F2-593E-D7284B602AD8}"/>
                </a:ext>
              </a:extLst>
            </p:cNvPr>
            <p:cNvSpPr/>
            <p:nvPr/>
          </p:nvSpPr>
          <p:spPr>
            <a:xfrm>
              <a:off x="546710" y="4792155"/>
              <a:ext cx="539701" cy="539701"/>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de-DE" dirty="0">
                <a:latin typeface="Calibri" panose="020F0502020204030204" pitchFamily="34" charset="0"/>
                <a:cs typeface="Calibri" panose="020F0502020204030204" pitchFamily="34" charset="0"/>
              </a:endParaRPr>
            </a:p>
          </p:txBody>
        </p:sp>
        <p:pic>
          <p:nvPicPr>
            <p:cNvPr id="49" name="Graphic 48" descr="World with solid fill">
              <a:hlinkClick r:id="rId6"/>
              <a:extLst>
                <a:ext uri="{FF2B5EF4-FFF2-40B4-BE49-F238E27FC236}">
                  <a16:creationId xmlns:a16="http://schemas.microsoft.com/office/drawing/2014/main" id="{478C1CCC-5CFE-A5E9-49A6-2EF804ABC608}"/>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79939" y="4825384"/>
              <a:ext cx="473243" cy="473243"/>
            </a:xfrm>
            <a:prstGeom prst="rect">
              <a:avLst/>
            </a:prstGeom>
          </p:spPr>
        </p:pic>
      </p:grpSp>
      <p:grpSp>
        <p:nvGrpSpPr>
          <p:cNvPr id="37" name="Group 36">
            <a:extLst>
              <a:ext uri="{FF2B5EF4-FFF2-40B4-BE49-F238E27FC236}">
                <a16:creationId xmlns:a16="http://schemas.microsoft.com/office/drawing/2014/main" id="{501FBAA7-9EE2-EFA9-78A7-B37002EFDBFE}"/>
              </a:ext>
            </a:extLst>
          </p:cNvPr>
          <p:cNvGrpSpPr/>
          <p:nvPr/>
        </p:nvGrpSpPr>
        <p:grpSpPr>
          <a:xfrm>
            <a:off x="2224584" y="7958589"/>
            <a:ext cx="406935" cy="406935"/>
            <a:chOff x="2437074" y="4787340"/>
            <a:chExt cx="539701" cy="539701"/>
          </a:xfrm>
        </p:grpSpPr>
        <p:sp>
          <p:nvSpPr>
            <p:cNvPr id="40" name="Freeform 39">
              <a:hlinkClick r:id="rId4"/>
              <a:extLst>
                <a:ext uri="{FF2B5EF4-FFF2-40B4-BE49-F238E27FC236}">
                  <a16:creationId xmlns:a16="http://schemas.microsoft.com/office/drawing/2014/main" id="{08A89A1B-083A-9341-21E7-113DF97707AB}"/>
                </a:ext>
              </a:extLst>
            </p:cNvPr>
            <p:cNvSpPr/>
            <p:nvPr/>
          </p:nvSpPr>
          <p:spPr>
            <a:xfrm>
              <a:off x="2437074" y="4787340"/>
              <a:ext cx="539701" cy="539701"/>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de-DE" dirty="0">
                <a:latin typeface="Calibri" panose="020F0502020204030204" pitchFamily="34" charset="0"/>
                <a:cs typeface="Calibri" panose="020F0502020204030204" pitchFamily="34" charset="0"/>
              </a:endParaRPr>
            </a:p>
          </p:txBody>
        </p:sp>
        <p:grpSp>
          <p:nvGrpSpPr>
            <p:cNvPr id="41" name="Group 40">
              <a:extLst>
                <a:ext uri="{FF2B5EF4-FFF2-40B4-BE49-F238E27FC236}">
                  <a16:creationId xmlns:a16="http://schemas.microsoft.com/office/drawing/2014/main" id="{CD29EAC7-1628-A545-A1B0-3C0D2A5033BF}"/>
                </a:ext>
              </a:extLst>
            </p:cNvPr>
            <p:cNvGrpSpPr/>
            <p:nvPr/>
          </p:nvGrpSpPr>
          <p:grpSpPr>
            <a:xfrm>
              <a:off x="2536697" y="4872812"/>
              <a:ext cx="352589" cy="337510"/>
              <a:chOff x="3303016" y="4946695"/>
              <a:chExt cx="685139" cy="655838"/>
            </a:xfrm>
          </p:grpSpPr>
          <p:sp>
            <p:nvSpPr>
              <p:cNvPr id="42" name="Freeform 41">
                <a:extLst>
                  <a:ext uri="{FF2B5EF4-FFF2-40B4-BE49-F238E27FC236}">
                    <a16:creationId xmlns:a16="http://schemas.microsoft.com/office/drawing/2014/main" id="{EAD8BA6B-96F1-0014-0168-032E9AC9D3B2}"/>
                  </a:ext>
                </a:extLst>
              </p:cNvPr>
              <p:cNvSpPr/>
              <p:nvPr/>
            </p:nvSpPr>
            <p:spPr>
              <a:xfrm>
                <a:off x="3540110" y="5149321"/>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endParaRPr lang="de-DE" dirty="0"/>
              </a:p>
            </p:txBody>
          </p:sp>
          <p:sp>
            <p:nvSpPr>
              <p:cNvPr id="43" name="Freeform 42">
                <a:extLst>
                  <a:ext uri="{FF2B5EF4-FFF2-40B4-BE49-F238E27FC236}">
                    <a16:creationId xmlns:a16="http://schemas.microsoft.com/office/drawing/2014/main" id="{1C53A851-17F5-D331-D8C9-E90C856C2623}"/>
                  </a:ext>
                </a:extLst>
              </p:cNvPr>
              <p:cNvSpPr/>
              <p:nvPr/>
            </p:nvSpPr>
            <p:spPr>
              <a:xfrm>
                <a:off x="3311799" y="5159950"/>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endParaRPr lang="de-DE" dirty="0"/>
              </a:p>
            </p:txBody>
          </p:sp>
          <p:sp>
            <p:nvSpPr>
              <p:cNvPr id="44" name="Freeform 43">
                <a:extLst>
                  <a:ext uri="{FF2B5EF4-FFF2-40B4-BE49-F238E27FC236}">
                    <a16:creationId xmlns:a16="http://schemas.microsoft.com/office/drawing/2014/main" id="{936E59EA-CBA6-0D2E-C30A-5DBF6375D99C}"/>
                  </a:ext>
                </a:extLst>
              </p:cNvPr>
              <p:cNvSpPr/>
              <p:nvPr/>
            </p:nvSpPr>
            <p:spPr>
              <a:xfrm>
                <a:off x="3303016" y="4946695"/>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endParaRPr lang="de-DE" dirty="0"/>
              </a:p>
            </p:txBody>
          </p:sp>
        </p:grpSp>
      </p:grpSp>
    </p:spTree>
    <p:extLst>
      <p:ext uri="{BB962C8B-B14F-4D97-AF65-F5344CB8AC3E}">
        <p14:creationId xmlns:p14="http://schemas.microsoft.com/office/powerpoint/2010/main" val="41531355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10345</TotalTime>
  <Words>10729</Words>
  <Application>Microsoft Office PowerPoint</Application>
  <PresentationFormat>Custom</PresentationFormat>
  <Paragraphs>1257</Paragraphs>
  <Slides>45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45</vt:i4>
      </vt:variant>
    </vt:vector>
  </HeadingPairs>
  <TitlesOfParts>
    <vt:vector size="50" baseType="lpstr">
      <vt:lpstr>Arial</vt:lpstr>
      <vt:lpstr>Calibri</vt:lpstr>
      <vt:lpstr>Montserrat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Mert Özmutaf</dc:creator>
  <cp:lastModifiedBy>Denise Callan</cp:lastModifiedBy>
  <cp:revision>384</cp:revision>
  <dcterms:created xsi:type="dcterms:W3CDTF">2018-08-04T19:06:08Z</dcterms:created>
  <dcterms:modified xsi:type="dcterms:W3CDTF">2026-06-05T14:34:19Z</dcterms:modified>
</cp:coreProperties>
</file>